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60"/>
  </p:notesMasterIdLst>
  <p:sldIdLst>
    <p:sldId id="256" r:id="rId2"/>
    <p:sldId id="258" r:id="rId3"/>
    <p:sldId id="294" r:id="rId4"/>
    <p:sldId id="259" r:id="rId5"/>
    <p:sldId id="260" r:id="rId6"/>
    <p:sldId id="300" r:id="rId7"/>
    <p:sldId id="261" r:id="rId8"/>
    <p:sldId id="262" r:id="rId9"/>
    <p:sldId id="263" r:id="rId10"/>
    <p:sldId id="264" r:id="rId11"/>
    <p:sldId id="265" r:id="rId12"/>
    <p:sldId id="267" r:id="rId13"/>
    <p:sldId id="295" r:id="rId14"/>
    <p:sldId id="297" r:id="rId15"/>
    <p:sldId id="270" r:id="rId16"/>
    <p:sldId id="299" r:id="rId17"/>
    <p:sldId id="271" r:id="rId18"/>
    <p:sldId id="272" r:id="rId19"/>
    <p:sldId id="301" r:id="rId20"/>
    <p:sldId id="274" r:id="rId21"/>
    <p:sldId id="275" r:id="rId22"/>
    <p:sldId id="276" r:id="rId23"/>
    <p:sldId id="277" r:id="rId24"/>
    <p:sldId id="278" r:id="rId25"/>
    <p:sldId id="279" r:id="rId26"/>
    <p:sldId id="280" r:id="rId27"/>
    <p:sldId id="281" r:id="rId28"/>
    <p:sldId id="283" r:id="rId29"/>
    <p:sldId id="284" r:id="rId30"/>
    <p:sldId id="285" r:id="rId31"/>
    <p:sldId id="286" r:id="rId32"/>
    <p:sldId id="287" r:id="rId33"/>
    <p:sldId id="288" r:id="rId34"/>
    <p:sldId id="289" r:id="rId35"/>
    <p:sldId id="290" r:id="rId36"/>
    <p:sldId id="291" r:id="rId37"/>
    <p:sldId id="292" r:id="rId38"/>
    <p:sldId id="293" r:id="rId39"/>
    <p:sldId id="302" r:id="rId40"/>
    <p:sldId id="303" r:id="rId41"/>
    <p:sldId id="304" r:id="rId42"/>
    <p:sldId id="306" r:id="rId43"/>
    <p:sldId id="308" r:id="rId44"/>
    <p:sldId id="309" r:id="rId45"/>
    <p:sldId id="310" r:id="rId46"/>
    <p:sldId id="311" r:id="rId47"/>
    <p:sldId id="312" r:id="rId48"/>
    <p:sldId id="313" r:id="rId49"/>
    <p:sldId id="314" r:id="rId50"/>
    <p:sldId id="315" r:id="rId51"/>
    <p:sldId id="316" r:id="rId52"/>
    <p:sldId id="317" r:id="rId53"/>
    <p:sldId id="318" r:id="rId54"/>
    <p:sldId id="319" r:id="rId55"/>
    <p:sldId id="324" r:id="rId56"/>
    <p:sldId id="320" r:id="rId57"/>
    <p:sldId id="325" r:id="rId58"/>
    <p:sldId id="322" r:id="rId5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a:srgbClr val="993366"/>
    <a:srgbClr val="990099"/>
    <a:srgbClr val="0000FF"/>
    <a:srgbClr val="99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1" d="100"/>
          <a:sy n="71" d="100"/>
        </p:scale>
        <p:origin x="-2700" y="-87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5630E0-8DFB-4003-90A7-C8F950AF6B37}" type="doc">
      <dgm:prSet loTypeId="urn:microsoft.com/office/officeart/2005/8/layout/hierarchy2" loCatId="hierarchy" qsTypeId="urn:microsoft.com/office/officeart/2005/8/quickstyle/simple1" qsCatId="simple" csTypeId="urn:microsoft.com/office/officeart/2005/8/colors/colorful2" csCatId="colorful" phldr="1"/>
      <dgm:spPr/>
      <dgm:t>
        <a:bodyPr/>
        <a:lstStyle/>
        <a:p>
          <a:endParaRPr lang="es-MX"/>
        </a:p>
      </dgm:t>
    </dgm:pt>
    <dgm:pt modelId="{05BF715A-8C3B-4C9E-87A3-763232DF57FF}">
      <dgm:prSet phldrT="[Texto]"/>
      <dgm:spPr/>
      <dgm:t>
        <a:bodyPr/>
        <a:lstStyle/>
        <a:p>
          <a:r>
            <a:rPr lang="es-MX" dirty="0" smtClean="0"/>
            <a:t>Reforma constitucional de 2011</a:t>
          </a:r>
          <a:endParaRPr lang="es-MX" dirty="0"/>
        </a:p>
      </dgm:t>
    </dgm:pt>
    <dgm:pt modelId="{3908A7EB-AE91-4C27-9116-C4DEDA6F6404}" type="parTrans" cxnId="{4FFB81E1-3461-4D4F-98FF-C016BEAD63EF}">
      <dgm:prSet/>
      <dgm:spPr/>
      <dgm:t>
        <a:bodyPr/>
        <a:lstStyle/>
        <a:p>
          <a:endParaRPr lang="es-MX"/>
        </a:p>
      </dgm:t>
    </dgm:pt>
    <dgm:pt modelId="{69E4BC2A-FBAA-408B-8787-869F062BE699}" type="sibTrans" cxnId="{4FFB81E1-3461-4D4F-98FF-C016BEAD63EF}">
      <dgm:prSet/>
      <dgm:spPr/>
      <dgm:t>
        <a:bodyPr/>
        <a:lstStyle/>
        <a:p>
          <a:endParaRPr lang="es-MX"/>
        </a:p>
      </dgm:t>
    </dgm:pt>
    <dgm:pt modelId="{3770E611-7859-4507-B569-048280C87C29}">
      <dgm:prSet phldrT="[Texto]"/>
      <dgm:spPr/>
      <dgm:t>
        <a:bodyPr/>
        <a:lstStyle/>
        <a:p>
          <a:r>
            <a:rPr lang="es-MX" dirty="0" smtClean="0"/>
            <a:t>Articulo 1o</a:t>
          </a:r>
          <a:endParaRPr lang="es-MX" dirty="0"/>
        </a:p>
      </dgm:t>
    </dgm:pt>
    <dgm:pt modelId="{2269B11A-8EBD-4454-A939-909D05FF3CA9}" type="parTrans" cxnId="{426C8545-0C0D-4418-A8E9-4D2229EEEFA3}">
      <dgm:prSet/>
      <dgm:spPr/>
      <dgm:t>
        <a:bodyPr/>
        <a:lstStyle/>
        <a:p>
          <a:endParaRPr lang="es-MX"/>
        </a:p>
      </dgm:t>
    </dgm:pt>
    <dgm:pt modelId="{715ECA75-DAF7-42E0-8734-BC85F45C12F5}" type="sibTrans" cxnId="{426C8545-0C0D-4418-A8E9-4D2229EEEFA3}">
      <dgm:prSet/>
      <dgm:spPr/>
      <dgm:t>
        <a:bodyPr/>
        <a:lstStyle/>
        <a:p>
          <a:endParaRPr lang="es-MX"/>
        </a:p>
      </dgm:t>
    </dgm:pt>
    <dgm:pt modelId="{83D8B6B7-19D5-4AD7-8B6E-758B6374DA33}">
      <dgm:prSet phldrT="[Texto]"/>
      <dgm:spPr/>
      <dgm:t>
        <a:bodyPr/>
        <a:lstStyle/>
        <a:p>
          <a:r>
            <a:rPr lang="es-MX" dirty="0" smtClean="0"/>
            <a:t>Se introdujeron pautas de interpretación para la tutela de la dignidad humana, en consonancia con la nueva tendencia proteccionista  incorporada al régimen constitucional  </a:t>
          </a:r>
          <a:endParaRPr lang="es-MX" dirty="0"/>
        </a:p>
      </dgm:t>
    </dgm:pt>
    <dgm:pt modelId="{E6011DF4-000A-4A98-A3F5-17D5424FF431}" type="parTrans" cxnId="{22C236C4-8AF1-458E-A3A3-CCFDB51275E2}">
      <dgm:prSet/>
      <dgm:spPr/>
      <dgm:t>
        <a:bodyPr/>
        <a:lstStyle/>
        <a:p>
          <a:endParaRPr lang="es-MX"/>
        </a:p>
      </dgm:t>
    </dgm:pt>
    <dgm:pt modelId="{92766C0D-6AC3-45FC-9CFA-D675EA6DE34A}" type="sibTrans" cxnId="{22C236C4-8AF1-458E-A3A3-CCFDB51275E2}">
      <dgm:prSet/>
      <dgm:spPr/>
      <dgm:t>
        <a:bodyPr/>
        <a:lstStyle/>
        <a:p>
          <a:endParaRPr lang="es-MX"/>
        </a:p>
      </dgm:t>
    </dgm:pt>
    <dgm:pt modelId="{184C23D7-1D63-43AE-9A7B-BE30C3C6203B}">
      <dgm:prSet/>
      <dgm:spPr/>
      <dgm:t>
        <a:bodyPr/>
        <a:lstStyle/>
        <a:p>
          <a:r>
            <a:rPr lang="es-MX" dirty="0" smtClean="0"/>
            <a:t>Estos principios son criterios de interpretación para la optimización de las normas jurídicas, pues encausan la actuación de las autoridades en el cumplimiento de sus obligaciones.</a:t>
          </a:r>
        </a:p>
      </dgm:t>
    </dgm:pt>
    <dgm:pt modelId="{38800169-D6EC-4218-9EC7-4CF88D83225A}" type="parTrans" cxnId="{6FC8B0CA-BDCC-4BE8-9FAF-C77CBA7F9CEB}">
      <dgm:prSet/>
      <dgm:spPr/>
      <dgm:t>
        <a:bodyPr/>
        <a:lstStyle/>
        <a:p>
          <a:endParaRPr lang="es-MX"/>
        </a:p>
      </dgm:t>
    </dgm:pt>
    <dgm:pt modelId="{2CC3C8C3-2AFD-47AD-BB08-89713C1427B6}" type="sibTrans" cxnId="{6FC8B0CA-BDCC-4BE8-9FAF-C77CBA7F9CEB}">
      <dgm:prSet/>
      <dgm:spPr/>
      <dgm:t>
        <a:bodyPr/>
        <a:lstStyle/>
        <a:p>
          <a:endParaRPr lang="es-MX"/>
        </a:p>
      </dgm:t>
    </dgm:pt>
    <dgm:pt modelId="{5044298B-7C25-41F4-A8A3-B6D6F2BE539E}" type="pres">
      <dgm:prSet presAssocID="{B15630E0-8DFB-4003-90A7-C8F950AF6B37}" presName="diagram" presStyleCnt="0">
        <dgm:presLayoutVars>
          <dgm:chPref val="1"/>
          <dgm:dir/>
          <dgm:animOne val="branch"/>
          <dgm:animLvl val="lvl"/>
          <dgm:resizeHandles val="exact"/>
        </dgm:presLayoutVars>
      </dgm:prSet>
      <dgm:spPr/>
      <dgm:t>
        <a:bodyPr/>
        <a:lstStyle/>
        <a:p>
          <a:endParaRPr lang="es-MX"/>
        </a:p>
      </dgm:t>
    </dgm:pt>
    <dgm:pt modelId="{A4D58B8E-FC96-4C3F-9B7B-3EAE2F1416B0}" type="pres">
      <dgm:prSet presAssocID="{05BF715A-8C3B-4C9E-87A3-763232DF57FF}" presName="root1" presStyleCnt="0"/>
      <dgm:spPr/>
    </dgm:pt>
    <dgm:pt modelId="{E28B98C8-573B-41F0-9981-40101C7098EC}" type="pres">
      <dgm:prSet presAssocID="{05BF715A-8C3B-4C9E-87A3-763232DF57FF}" presName="LevelOneTextNode" presStyleLbl="node0" presStyleIdx="0" presStyleCnt="1" custScaleY="173464">
        <dgm:presLayoutVars>
          <dgm:chPref val="3"/>
        </dgm:presLayoutVars>
      </dgm:prSet>
      <dgm:spPr/>
      <dgm:t>
        <a:bodyPr/>
        <a:lstStyle/>
        <a:p>
          <a:endParaRPr lang="es-MX"/>
        </a:p>
      </dgm:t>
    </dgm:pt>
    <dgm:pt modelId="{125FE16A-676F-4399-B1B2-F1F6BAEF38B7}" type="pres">
      <dgm:prSet presAssocID="{05BF715A-8C3B-4C9E-87A3-763232DF57FF}" presName="level2hierChild" presStyleCnt="0"/>
      <dgm:spPr/>
    </dgm:pt>
    <dgm:pt modelId="{B1DF592C-C075-4477-B758-5DE4F92DE82C}" type="pres">
      <dgm:prSet presAssocID="{2269B11A-8EBD-4454-A939-909D05FF3CA9}" presName="conn2-1" presStyleLbl="parChTrans1D2" presStyleIdx="0" presStyleCnt="1"/>
      <dgm:spPr/>
      <dgm:t>
        <a:bodyPr/>
        <a:lstStyle/>
        <a:p>
          <a:endParaRPr lang="es-MX"/>
        </a:p>
      </dgm:t>
    </dgm:pt>
    <dgm:pt modelId="{DECDE573-DF0C-402A-8E82-4077BA0E741D}" type="pres">
      <dgm:prSet presAssocID="{2269B11A-8EBD-4454-A939-909D05FF3CA9}" presName="connTx" presStyleLbl="parChTrans1D2" presStyleIdx="0" presStyleCnt="1"/>
      <dgm:spPr/>
      <dgm:t>
        <a:bodyPr/>
        <a:lstStyle/>
        <a:p>
          <a:endParaRPr lang="es-MX"/>
        </a:p>
      </dgm:t>
    </dgm:pt>
    <dgm:pt modelId="{CA6E2299-D037-4BBB-8C19-0828E6DC5588}" type="pres">
      <dgm:prSet presAssocID="{3770E611-7859-4507-B569-048280C87C29}" presName="root2" presStyleCnt="0"/>
      <dgm:spPr/>
    </dgm:pt>
    <dgm:pt modelId="{41B2F5B3-28DB-4198-9A55-9AE5600F01D0}" type="pres">
      <dgm:prSet presAssocID="{3770E611-7859-4507-B569-048280C87C29}" presName="LevelTwoTextNode" presStyleLbl="node2" presStyleIdx="0" presStyleCnt="1" custScaleY="173464">
        <dgm:presLayoutVars>
          <dgm:chPref val="3"/>
        </dgm:presLayoutVars>
      </dgm:prSet>
      <dgm:spPr/>
      <dgm:t>
        <a:bodyPr/>
        <a:lstStyle/>
        <a:p>
          <a:endParaRPr lang="es-MX"/>
        </a:p>
      </dgm:t>
    </dgm:pt>
    <dgm:pt modelId="{202911E4-DD4F-4D7E-8E74-AAEFE3B2C9CC}" type="pres">
      <dgm:prSet presAssocID="{3770E611-7859-4507-B569-048280C87C29}" presName="level3hierChild" presStyleCnt="0"/>
      <dgm:spPr/>
    </dgm:pt>
    <dgm:pt modelId="{C5C483DB-873D-439E-80F3-44F7DB235968}" type="pres">
      <dgm:prSet presAssocID="{E6011DF4-000A-4A98-A3F5-17D5424FF431}" presName="conn2-1" presStyleLbl="parChTrans1D3" presStyleIdx="0" presStyleCnt="2"/>
      <dgm:spPr/>
      <dgm:t>
        <a:bodyPr/>
        <a:lstStyle/>
        <a:p>
          <a:endParaRPr lang="es-MX"/>
        </a:p>
      </dgm:t>
    </dgm:pt>
    <dgm:pt modelId="{906DCA20-4694-4939-AD5A-4DBD4F69AF43}" type="pres">
      <dgm:prSet presAssocID="{E6011DF4-000A-4A98-A3F5-17D5424FF431}" presName="connTx" presStyleLbl="parChTrans1D3" presStyleIdx="0" presStyleCnt="2"/>
      <dgm:spPr/>
      <dgm:t>
        <a:bodyPr/>
        <a:lstStyle/>
        <a:p>
          <a:endParaRPr lang="es-MX"/>
        </a:p>
      </dgm:t>
    </dgm:pt>
    <dgm:pt modelId="{518110FA-F397-4E04-B1B7-D91C61FBB0CE}" type="pres">
      <dgm:prSet presAssocID="{83D8B6B7-19D5-4AD7-8B6E-758B6374DA33}" presName="root2" presStyleCnt="0"/>
      <dgm:spPr/>
    </dgm:pt>
    <dgm:pt modelId="{DFA8A777-8203-498F-9209-C3B6A74AC882}" type="pres">
      <dgm:prSet presAssocID="{83D8B6B7-19D5-4AD7-8B6E-758B6374DA33}" presName="LevelTwoTextNode" presStyleLbl="node3" presStyleIdx="0" presStyleCnt="2" custScaleY="204907">
        <dgm:presLayoutVars>
          <dgm:chPref val="3"/>
        </dgm:presLayoutVars>
      </dgm:prSet>
      <dgm:spPr/>
      <dgm:t>
        <a:bodyPr/>
        <a:lstStyle/>
        <a:p>
          <a:endParaRPr lang="es-MX"/>
        </a:p>
      </dgm:t>
    </dgm:pt>
    <dgm:pt modelId="{E8A31265-67CB-49BB-940A-945774671E34}" type="pres">
      <dgm:prSet presAssocID="{83D8B6B7-19D5-4AD7-8B6E-758B6374DA33}" presName="level3hierChild" presStyleCnt="0"/>
      <dgm:spPr/>
    </dgm:pt>
    <dgm:pt modelId="{786261C8-A830-4ACD-BD24-63E93D70D2BB}" type="pres">
      <dgm:prSet presAssocID="{38800169-D6EC-4218-9EC7-4CF88D83225A}" presName="conn2-1" presStyleLbl="parChTrans1D3" presStyleIdx="1" presStyleCnt="2"/>
      <dgm:spPr/>
      <dgm:t>
        <a:bodyPr/>
        <a:lstStyle/>
        <a:p>
          <a:endParaRPr lang="es-MX"/>
        </a:p>
      </dgm:t>
    </dgm:pt>
    <dgm:pt modelId="{F6076EF8-8A07-4E4B-9241-688D5676EEB3}" type="pres">
      <dgm:prSet presAssocID="{38800169-D6EC-4218-9EC7-4CF88D83225A}" presName="connTx" presStyleLbl="parChTrans1D3" presStyleIdx="1" presStyleCnt="2"/>
      <dgm:spPr/>
      <dgm:t>
        <a:bodyPr/>
        <a:lstStyle/>
        <a:p>
          <a:endParaRPr lang="es-MX"/>
        </a:p>
      </dgm:t>
    </dgm:pt>
    <dgm:pt modelId="{3D44A6E1-BBA9-449A-A3D0-BC5C023B2EB1}" type="pres">
      <dgm:prSet presAssocID="{184C23D7-1D63-43AE-9A7B-BE30C3C6203B}" presName="root2" presStyleCnt="0"/>
      <dgm:spPr/>
    </dgm:pt>
    <dgm:pt modelId="{36BF08CB-1982-48F9-8966-5F46BFF125C1}" type="pres">
      <dgm:prSet presAssocID="{184C23D7-1D63-43AE-9A7B-BE30C3C6203B}" presName="LevelTwoTextNode" presStyleLbl="node3" presStyleIdx="1" presStyleCnt="2" custScaleY="212892">
        <dgm:presLayoutVars>
          <dgm:chPref val="3"/>
        </dgm:presLayoutVars>
      </dgm:prSet>
      <dgm:spPr/>
      <dgm:t>
        <a:bodyPr/>
        <a:lstStyle/>
        <a:p>
          <a:endParaRPr lang="es-MX"/>
        </a:p>
      </dgm:t>
    </dgm:pt>
    <dgm:pt modelId="{E3ED699E-0C64-49FF-BF30-B9203C77EC65}" type="pres">
      <dgm:prSet presAssocID="{184C23D7-1D63-43AE-9A7B-BE30C3C6203B}" presName="level3hierChild" presStyleCnt="0"/>
      <dgm:spPr/>
    </dgm:pt>
  </dgm:ptLst>
  <dgm:cxnLst>
    <dgm:cxn modelId="{95978801-56B4-4AAA-95B4-32271331CD24}" type="presOf" srcId="{E6011DF4-000A-4A98-A3F5-17D5424FF431}" destId="{906DCA20-4694-4939-AD5A-4DBD4F69AF43}" srcOrd="1" destOrd="0" presId="urn:microsoft.com/office/officeart/2005/8/layout/hierarchy2"/>
    <dgm:cxn modelId="{9A95E874-B096-473E-9F58-74FD2F8EEA45}" type="presOf" srcId="{2269B11A-8EBD-4454-A939-909D05FF3CA9}" destId="{DECDE573-DF0C-402A-8E82-4077BA0E741D}" srcOrd="1" destOrd="0" presId="urn:microsoft.com/office/officeart/2005/8/layout/hierarchy2"/>
    <dgm:cxn modelId="{426C8545-0C0D-4418-A8E9-4D2229EEEFA3}" srcId="{05BF715A-8C3B-4C9E-87A3-763232DF57FF}" destId="{3770E611-7859-4507-B569-048280C87C29}" srcOrd="0" destOrd="0" parTransId="{2269B11A-8EBD-4454-A939-909D05FF3CA9}" sibTransId="{715ECA75-DAF7-42E0-8734-BC85F45C12F5}"/>
    <dgm:cxn modelId="{177B51D0-57B8-4BA7-94C7-AB9427C3FA4F}" type="presOf" srcId="{184C23D7-1D63-43AE-9A7B-BE30C3C6203B}" destId="{36BF08CB-1982-48F9-8966-5F46BFF125C1}" srcOrd="0" destOrd="0" presId="urn:microsoft.com/office/officeart/2005/8/layout/hierarchy2"/>
    <dgm:cxn modelId="{7127B733-ABE2-4DF2-9DA1-90886C5604C5}" type="presOf" srcId="{05BF715A-8C3B-4C9E-87A3-763232DF57FF}" destId="{E28B98C8-573B-41F0-9981-40101C7098EC}" srcOrd="0" destOrd="0" presId="urn:microsoft.com/office/officeart/2005/8/layout/hierarchy2"/>
    <dgm:cxn modelId="{6FC8B0CA-BDCC-4BE8-9FAF-C77CBA7F9CEB}" srcId="{3770E611-7859-4507-B569-048280C87C29}" destId="{184C23D7-1D63-43AE-9A7B-BE30C3C6203B}" srcOrd="1" destOrd="0" parTransId="{38800169-D6EC-4218-9EC7-4CF88D83225A}" sibTransId="{2CC3C8C3-2AFD-47AD-BB08-89713C1427B6}"/>
    <dgm:cxn modelId="{123F934E-DBEF-429A-98A6-696D8CE532D3}" type="presOf" srcId="{2269B11A-8EBD-4454-A939-909D05FF3CA9}" destId="{B1DF592C-C075-4477-B758-5DE4F92DE82C}" srcOrd="0" destOrd="0" presId="urn:microsoft.com/office/officeart/2005/8/layout/hierarchy2"/>
    <dgm:cxn modelId="{7EDCA766-3E13-41DB-8A35-920C9F0C3FD2}" type="presOf" srcId="{38800169-D6EC-4218-9EC7-4CF88D83225A}" destId="{786261C8-A830-4ACD-BD24-63E93D70D2BB}" srcOrd="0" destOrd="0" presId="urn:microsoft.com/office/officeart/2005/8/layout/hierarchy2"/>
    <dgm:cxn modelId="{77A8DDEA-6B0F-4CAC-96BE-DE407389F805}" type="presOf" srcId="{E6011DF4-000A-4A98-A3F5-17D5424FF431}" destId="{C5C483DB-873D-439E-80F3-44F7DB235968}" srcOrd="0" destOrd="0" presId="urn:microsoft.com/office/officeart/2005/8/layout/hierarchy2"/>
    <dgm:cxn modelId="{22C236C4-8AF1-458E-A3A3-CCFDB51275E2}" srcId="{3770E611-7859-4507-B569-048280C87C29}" destId="{83D8B6B7-19D5-4AD7-8B6E-758B6374DA33}" srcOrd="0" destOrd="0" parTransId="{E6011DF4-000A-4A98-A3F5-17D5424FF431}" sibTransId="{92766C0D-6AC3-45FC-9CFA-D675EA6DE34A}"/>
    <dgm:cxn modelId="{8AA1DFA6-64C5-4D9E-B44D-91D2B159F1AE}" type="presOf" srcId="{38800169-D6EC-4218-9EC7-4CF88D83225A}" destId="{F6076EF8-8A07-4E4B-9241-688D5676EEB3}" srcOrd="1" destOrd="0" presId="urn:microsoft.com/office/officeart/2005/8/layout/hierarchy2"/>
    <dgm:cxn modelId="{B90C00DC-213D-424E-A144-7AD76EAD38A0}" type="presOf" srcId="{83D8B6B7-19D5-4AD7-8B6E-758B6374DA33}" destId="{DFA8A777-8203-498F-9209-C3B6A74AC882}" srcOrd="0" destOrd="0" presId="urn:microsoft.com/office/officeart/2005/8/layout/hierarchy2"/>
    <dgm:cxn modelId="{8BB5E642-FB03-4D96-9136-ECEA276C0DFF}" type="presOf" srcId="{B15630E0-8DFB-4003-90A7-C8F950AF6B37}" destId="{5044298B-7C25-41F4-A8A3-B6D6F2BE539E}" srcOrd="0" destOrd="0" presId="urn:microsoft.com/office/officeart/2005/8/layout/hierarchy2"/>
    <dgm:cxn modelId="{4FFB81E1-3461-4D4F-98FF-C016BEAD63EF}" srcId="{B15630E0-8DFB-4003-90A7-C8F950AF6B37}" destId="{05BF715A-8C3B-4C9E-87A3-763232DF57FF}" srcOrd="0" destOrd="0" parTransId="{3908A7EB-AE91-4C27-9116-C4DEDA6F6404}" sibTransId="{69E4BC2A-FBAA-408B-8787-869F062BE699}"/>
    <dgm:cxn modelId="{8146F750-75BB-4078-A0A1-0C51E35D5C7C}" type="presOf" srcId="{3770E611-7859-4507-B569-048280C87C29}" destId="{41B2F5B3-28DB-4198-9A55-9AE5600F01D0}" srcOrd="0" destOrd="0" presId="urn:microsoft.com/office/officeart/2005/8/layout/hierarchy2"/>
    <dgm:cxn modelId="{39817F61-4CBD-47E4-9796-5046E7B4B4B7}" type="presParOf" srcId="{5044298B-7C25-41F4-A8A3-B6D6F2BE539E}" destId="{A4D58B8E-FC96-4C3F-9B7B-3EAE2F1416B0}" srcOrd="0" destOrd="0" presId="urn:microsoft.com/office/officeart/2005/8/layout/hierarchy2"/>
    <dgm:cxn modelId="{797D839D-9495-4ED1-BC7D-8504EEF19EA6}" type="presParOf" srcId="{A4D58B8E-FC96-4C3F-9B7B-3EAE2F1416B0}" destId="{E28B98C8-573B-41F0-9981-40101C7098EC}" srcOrd="0" destOrd="0" presId="urn:microsoft.com/office/officeart/2005/8/layout/hierarchy2"/>
    <dgm:cxn modelId="{1FB9672F-2882-4235-8695-20A49A2D78A0}" type="presParOf" srcId="{A4D58B8E-FC96-4C3F-9B7B-3EAE2F1416B0}" destId="{125FE16A-676F-4399-B1B2-F1F6BAEF38B7}" srcOrd="1" destOrd="0" presId="urn:microsoft.com/office/officeart/2005/8/layout/hierarchy2"/>
    <dgm:cxn modelId="{CE708083-27AE-42D5-AC77-9BF54CDF03A5}" type="presParOf" srcId="{125FE16A-676F-4399-B1B2-F1F6BAEF38B7}" destId="{B1DF592C-C075-4477-B758-5DE4F92DE82C}" srcOrd="0" destOrd="0" presId="urn:microsoft.com/office/officeart/2005/8/layout/hierarchy2"/>
    <dgm:cxn modelId="{7631EC50-8ACC-4DFF-A7C7-C6A1D71AA926}" type="presParOf" srcId="{B1DF592C-C075-4477-B758-5DE4F92DE82C}" destId="{DECDE573-DF0C-402A-8E82-4077BA0E741D}" srcOrd="0" destOrd="0" presId="urn:microsoft.com/office/officeart/2005/8/layout/hierarchy2"/>
    <dgm:cxn modelId="{2F447D1B-9592-4A6E-9110-B7915668532A}" type="presParOf" srcId="{125FE16A-676F-4399-B1B2-F1F6BAEF38B7}" destId="{CA6E2299-D037-4BBB-8C19-0828E6DC5588}" srcOrd="1" destOrd="0" presId="urn:microsoft.com/office/officeart/2005/8/layout/hierarchy2"/>
    <dgm:cxn modelId="{EC2F06F7-2369-4FCB-849E-EB0070AFBA7B}" type="presParOf" srcId="{CA6E2299-D037-4BBB-8C19-0828E6DC5588}" destId="{41B2F5B3-28DB-4198-9A55-9AE5600F01D0}" srcOrd="0" destOrd="0" presId="urn:microsoft.com/office/officeart/2005/8/layout/hierarchy2"/>
    <dgm:cxn modelId="{8FF8F2BF-CA25-485C-A856-E01264995B19}" type="presParOf" srcId="{CA6E2299-D037-4BBB-8C19-0828E6DC5588}" destId="{202911E4-DD4F-4D7E-8E74-AAEFE3B2C9CC}" srcOrd="1" destOrd="0" presId="urn:microsoft.com/office/officeart/2005/8/layout/hierarchy2"/>
    <dgm:cxn modelId="{C9704B04-522B-4787-9039-5EDEDE337D10}" type="presParOf" srcId="{202911E4-DD4F-4D7E-8E74-AAEFE3B2C9CC}" destId="{C5C483DB-873D-439E-80F3-44F7DB235968}" srcOrd="0" destOrd="0" presId="urn:microsoft.com/office/officeart/2005/8/layout/hierarchy2"/>
    <dgm:cxn modelId="{DB41475B-8D0E-48C7-B86A-41B825FA4D82}" type="presParOf" srcId="{C5C483DB-873D-439E-80F3-44F7DB235968}" destId="{906DCA20-4694-4939-AD5A-4DBD4F69AF43}" srcOrd="0" destOrd="0" presId="urn:microsoft.com/office/officeart/2005/8/layout/hierarchy2"/>
    <dgm:cxn modelId="{01A9FC7D-17EB-4B1C-8A76-468F08B5B551}" type="presParOf" srcId="{202911E4-DD4F-4D7E-8E74-AAEFE3B2C9CC}" destId="{518110FA-F397-4E04-B1B7-D91C61FBB0CE}" srcOrd="1" destOrd="0" presId="urn:microsoft.com/office/officeart/2005/8/layout/hierarchy2"/>
    <dgm:cxn modelId="{C59F8452-FE5B-4AD3-B9A7-55C53769A6F4}" type="presParOf" srcId="{518110FA-F397-4E04-B1B7-D91C61FBB0CE}" destId="{DFA8A777-8203-498F-9209-C3B6A74AC882}" srcOrd="0" destOrd="0" presId="urn:microsoft.com/office/officeart/2005/8/layout/hierarchy2"/>
    <dgm:cxn modelId="{46C6FC46-B894-459B-881D-85E3EC2DBF07}" type="presParOf" srcId="{518110FA-F397-4E04-B1B7-D91C61FBB0CE}" destId="{E8A31265-67CB-49BB-940A-945774671E34}" srcOrd="1" destOrd="0" presId="urn:microsoft.com/office/officeart/2005/8/layout/hierarchy2"/>
    <dgm:cxn modelId="{61437BC9-B2C9-46E3-ABF7-EFF22D2B5A5A}" type="presParOf" srcId="{202911E4-DD4F-4D7E-8E74-AAEFE3B2C9CC}" destId="{786261C8-A830-4ACD-BD24-63E93D70D2BB}" srcOrd="2" destOrd="0" presId="urn:microsoft.com/office/officeart/2005/8/layout/hierarchy2"/>
    <dgm:cxn modelId="{7D62168C-8D2A-4025-9213-551FCB4E6B41}" type="presParOf" srcId="{786261C8-A830-4ACD-BD24-63E93D70D2BB}" destId="{F6076EF8-8A07-4E4B-9241-688D5676EEB3}" srcOrd="0" destOrd="0" presId="urn:microsoft.com/office/officeart/2005/8/layout/hierarchy2"/>
    <dgm:cxn modelId="{6D7A730C-4514-466A-88F9-EFC03E1DA331}" type="presParOf" srcId="{202911E4-DD4F-4D7E-8E74-AAEFE3B2C9CC}" destId="{3D44A6E1-BBA9-449A-A3D0-BC5C023B2EB1}" srcOrd="3" destOrd="0" presId="urn:microsoft.com/office/officeart/2005/8/layout/hierarchy2"/>
    <dgm:cxn modelId="{16428516-C0BB-45F0-9D58-D6C1509E4450}" type="presParOf" srcId="{3D44A6E1-BBA9-449A-A3D0-BC5C023B2EB1}" destId="{36BF08CB-1982-48F9-8966-5F46BFF125C1}" srcOrd="0" destOrd="0" presId="urn:microsoft.com/office/officeart/2005/8/layout/hierarchy2"/>
    <dgm:cxn modelId="{E411E754-4DDE-426F-923F-1E127DF4D445}" type="presParOf" srcId="{3D44A6E1-BBA9-449A-A3D0-BC5C023B2EB1}" destId="{E3ED699E-0C64-49FF-BF30-B9203C77EC65}"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58326A-AC28-479A-BB48-204B38E50621}" type="doc">
      <dgm:prSet loTypeId="urn:microsoft.com/office/officeart/2005/8/layout/hierarchy2" loCatId="hierarchy" qsTypeId="urn:microsoft.com/office/officeart/2005/8/quickstyle/simple1" qsCatId="simple" csTypeId="urn:microsoft.com/office/officeart/2005/8/colors/colorful4" csCatId="colorful" phldr="1"/>
      <dgm:spPr/>
      <dgm:t>
        <a:bodyPr/>
        <a:lstStyle/>
        <a:p>
          <a:endParaRPr lang="es-MX"/>
        </a:p>
      </dgm:t>
    </dgm:pt>
    <dgm:pt modelId="{315AFA43-937C-4269-97C8-CCC762401930}">
      <dgm:prSet phldrT="[Texto]"/>
      <dgm:spPr/>
      <dgm:t>
        <a:bodyPr/>
        <a:lstStyle/>
        <a:p>
          <a:r>
            <a:rPr lang="es-MX" dirty="0" smtClean="0"/>
            <a:t>Elementos esenciales de esas bases </a:t>
          </a:r>
          <a:endParaRPr lang="es-MX" dirty="0"/>
        </a:p>
      </dgm:t>
    </dgm:pt>
    <dgm:pt modelId="{75DDE386-F3D0-4019-8829-A3B75FFB16D0}" type="parTrans" cxnId="{A57F2D1D-C101-4111-BEB6-DD60A546C1A1}">
      <dgm:prSet/>
      <dgm:spPr/>
      <dgm:t>
        <a:bodyPr/>
        <a:lstStyle/>
        <a:p>
          <a:endParaRPr lang="es-MX"/>
        </a:p>
      </dgm:t>
    </dgm:pt>
    <dgm:pt modelId="{614C0E58-9442-48AF-9097-62ECC251C667}" type="sibTrans" cxnId="{A57F2D1D-C101-4111-BEB6-DD60A546C1A1}">
      <dgm:prSet/>
      <dgm:spPr/>
      <dgm:t>
        <a:bodyPr/>
        <a:lstStyle/>
        <a:p>
          <a:endParaRPr lang="es-MX"/>
        </a:p>
      </dgm:t>
    </dgm:pt>
    <dgm:pt modelId="{EEAFC75F-BA8F-4E71-BF04-4EEBD889DBF8}">
      <dgm:prSet phldrT="[Texto]"/>
      <dgm:spPr/>
      <dgm:t>
        <a:bodyPr/>
        <a:lstStyle/>
        <a:p>
          <a:r>
            <a:rPr lang="es-MX" dirty="0" smtClean="0"/>
            <a:t>Principio de control de convencionalidad</a:t>
          </a:r>
          <a:endParaRPr lang="es-MX" dirty="0"/>
        </a:p>
      </dgm:t>
    </dgm:pt>
    <dgm:pt modelId="{2110E6D8-F510-4F4C-9C12-59B7FCE0F0AF}" type="parTrans" cxnId="{D6F85EF6-699E-493F-BC60-8CD6F0BCD059}">
      <dgm:prSet/>
      <dgm:spPr/>
      <dgm:t>
        <a:bodyPr/>
        <a:lstStyle/>
        <a:p>
          <a:endParaRPr lang="es-MX"/>
        </a:p>
      </dgm:t>
    </dgm:pt>
    <dgm:pt modelId="{A68D65C8-745F-4A88-A9AC-70DFE19CE2A8}" type="sibTrans" cxnId="{D6F85EF6-699E-493F-BC60-8CD6F0BCD059}">
      <dgm:prSet/>
      <dgm:spPr/>
      <dgm:t>
        <a:bodyPr/>
        <a:lstStyle/>
        <a:p>
          <a:endParaRPr lang="es-MX"/>
        </a:p>
      </dgm:t>
    </dgm:pt>
    <dgm:pt modelId="{87E4F28C-3B67-471B-8C21-5B7CC37C18B7}">
      <dgm:prSet phldrT="[Texto]"/>
      <dgm:spPr/>
      <dgm:t>
        <a:bodyPr/>
        <a:lstStyle/>
        <a:p>
          <a:r>
            <a:rPr lang="es-MX" dirty="0" smtClean="0"/>
            <a:t>Principio pro perdona </a:t>
          </a:r>
          <a:endParaRPr lang="es-MX" dirty="0"/>
        </a:p>
      </dgm:t>
    </dgm:pt>
    <dgm:pt modelId="{142D9AD4-4F12-4174-ABE0-23A512F049A5}" type="parTrans" cxnId="{DA66A9DA-ABE4-412E-9B95-53B7F4E3E17B}">
      <dgm:prSet/>
      <dgm:spPr/>
      <dgm:t>
        <a:bodyPr/>
        <a:lstStyle/>
        <a:p>
          <a:endParaRPr lang="es-MX"/>
        </a:p>
      </dgm:t>
    </dgm:pt>
    <dgm:pt modelId="{72D82F55-7781-4683-9CCD-97562BD550E2}" type="sibTrans" cxnId="{DA66A9DA-ABE4-412E-9B95-53B7F4E3E17B}">
      <dgm:prSet/>
      <dgm:spPr/>
      <dgm:t>
        <a:bodyPr/>
        <a:lstStyle/>
        <a:p>
          <a:endParaRPr lang="es-MX"/>
        </a:p>
      </dgm:t>
    </dgm:pt>
    <dgm:pt modelId="{43047293-E6FC-45DF-960E-94CD5C6B1C8A}">
      <dgm:prSet/>
      <dgm:spPr/>
      <dgm:t>
        <a:bodyPr/>
        <a:lstStyle/>
        <a:p>
          <a:r>
            <a:rPr lang="es-ES" dirty="0" smtClean="0"/>
            <a:t>Dichos principios han sido definidos en su contenido y alcance por la jurisprudencia del Máximo Tribunal, que ha emitido criterios de vital importancia para su interpretación y aplicación. </a:t>
          </a:r>
          <a:endParaRPr lang="es-MX" dirty="0"/>
        </a:p>
      </dgm:t>
    </dgm:pt>
    <dgm:pt modelId="{6F63C3E6-DED6-4ABE-AC11-A3573322F61E}" type="parTrans" cxnId="{A039336D-4E2E-4E67-B5D9-B391A30ED03B}">
      <dgm:prSet/>
      <dgm:spPr/>
      <dgm:t>
        <a:bodyPr/>
        <a:lstStyle/>
        <a:p>
          <a:endParaRPr lang="es-MX"/>
        </a:p>
      </dgm:t>
    </dgm:pt>
    <dgm:pt modelId="{566A3E0F-6AB2-4C78-8960-CFC4336DE8A0}" type="sibTrans" cxnId="{A039336D-4E2E-4E67-B5D9-B391A30ED03B}">
      <dgm:prSet/>
      <dgm:spPr/>
      <dgm:t>
        <a:bodyPr/>
        <a:lstStyle/>
        <a:p>
          <a:endParaRPr lang="es-MX"/>
        </a:p>
      </dgm:t>
    </dgm:pt>
    <dgm:pt modelId="{29082A70-03BB-441C-B245-3E0028DB9F70}" type="pres">
      <dgm:prSet presAssocID="{3058326A-AC28-479A-BB48-204B38E50621}" presName="diagram" presStyleCnt="0">
        <dgm:presLayoutVars>
          <dgm:chPref val="1"/>
          <dgm:dir/>
          <dgm:animOne val="branch"/>
          <dgm:animLvl val="lvl"/>
          <dgm:resizeHandles val="exact"/>
        </dgm:presLayoutVars>
      </dgm:prSet>
      <dgm:spPr/>
      <dgm:t>
        <a:bodyPr/>
        <a:lstStyle/>
        <a:p>
          <a:endParaRPr lang="es-MX"/>
        </a:p>
      </dgm:t>
    </dgm:pt>
    <dgm:pt modelId="{A759CAF5-6CAA-4AF0-9048-9562F8B9E0B4}" type="pres">
      <dgm:prSet presAssocID="{315AFA43-937C-4269-97C8-CCC762401930}" presName="root1" presStyleCnt="0"/>
      <dgm:spPr/>
    </dgm:pt>
    <dgm:pt modelId="{DF5471B8-C36D-4151-AA51-88F7A11C942D}" type="pres">
      <dgm:prSet presAssocID="{315AFA43-937C-4269-97C8-CCC762401930}" presName="LevelOneTextNode" presStyleLbl="node0" presStyleIdx="0" presStyleCnt="1">
        <dgm:presLayoutVars>
          <dgm:chPref val="3"/>
        </dgm:presLayoutVars>
      </dgm:prSet>
      <dgm:spPr/>
      <dgm:t>
        <a:bodyPr/>
        <a:lstStyle/>
        <a:p>
          <a:endParaRPr lang="es-MX"/>
        </a:p>
      </dgm:t>
    </dgm:pt>
    <dgm:pt modelId="{AE3D6A3B-6F65-4743-A064-4251A0C27527}" type="pres">
      <dgm:prSet presAssocID="{315AFA43-937C-4269-97C8-CCC762401930}" presName="level2hierChild" presStyleCnt="0"/>
      <dgm:spPr/>
    </dgm:pt>
    <dgm:pt modelId="{3F983DF2-B61D-4AEF-AC94-E272EC23973B}" type="pres">
      <dgm:prSet presAssocID="{2110E6D8-F510-4F4C-9C12-59B7FCE0F0AF}" presName="conn2-1" presStyleLbl="parChTrans1D2" presStyleIdx="0" presStyleCnt="2"/>
      <dgm:spPr/>
      <dgm:t>
        <a:bodyPr/>
        <a:lstStyle/>
        <a:p>
          <a:endParaRPr lang="es-MX"/>
        </a:p>
      </dgm:t>
    </dgm:pt>
    <dgm:pt modelId="{15ED4BB4-2B85-4102-97CF-2C3BEE0249D0}" type="pres">
      <dgm:prSet presAssocID="{2110E6D8-F510-4F4C-9C12-59B7FCE0F0AF}" presName="connTx" presStyleLbl="parChTrans1D2" presStyleIdx="0" presStyleCnt="2"/>
      <dgm:spPr/>
      <dgm:t>
        <a:bodyPr/>
        <a:lstStyle/>
        <a:p>
          <a:endParaRPr lang="es-MX"/>
        </a:p>
      </dgm:t>
    </dgm:pt>
    <dgm:pt modelId="{DCBFF2BF-3529-420B-BBDE-41524A4D5A45}" type="pres">
      <dgm:prSet presAssocID="{EEAFC75F-BA8F-4E71-BF04-4EEBD889DBF8}" presName="root2" presStyleCnt="0"/>
      <dgm:spPr/>
    </dgm:pt>
    <dgm:pt modelId="{0572E76F-9EE6-4E49-9D06-1E4493DF678F}" type="pres">
      <dgm:prSet presAssocID="{EEAFC75F-BA8F-4E71-BF04-4EEBD889DBF8}" presName="LevelTwoTextNode" presStyleLbl="node2" presStyleIdx="0" presStyleCnt="2">
        <dgm:presLayoutVars>
          <dgm:chPref val="3"/>
        </dgm:presLayoutVars>
      </dgm:prSet>
      <dgm:spPr/>
      <dgm:t>
        <a:bodyPr/>
        <a:lstStyle/>
        <a:p>
          <a:endParaRPr lang="es-MX"/>
        </a:p>
      </dgm:t>
    </dgm:pt>
    <dgm:pt modelId="{272CD911-EC5E-4E63-9D7D-5D691AC769DE}" type="pres">
      <dgm:prSet presAssocID="{EEAFC75F-BA8F-4E71-BF04-4EEBD889DBF8}" presName="level3hierChild" presStyleCnt="0"/>
      <dgm:spPr/>
    </dgm:pt>
    <dgm:pt modelId="{30471DDE-278F-4D1E-8ADE-11F5231FDD79}" type="pres">
      <dgm:prSet presAssocID="{6F63C3E6-DED6-4ABE-AC11-A3573322F61E}" presName="conn2-1" presStyleLbl="parChTrans1D3" presStyleIdx="0" presStyleCnt="1"/>
      <dgm:spPr/>
      <dgm:t>
        <a:bodyPr/>
        <a:lstStyle/>
        <a:p>
          <a:endParaRPr lang="es-MX"/>
        </a:p>
      </dgm:t>
    </dgm:pt>
    <dgm:pt modelId="{DC48C2A6-1042-4F47-86EB-A5960ECEF5C3}" type="pres">
      <dgm:prSet presAssocID="{6F63C3E6-DED6-4ABE-AC11-A3573322F61E}" presName="connTx" presStyleLbl="parChTrans1D3" presStyleIdx="0" presStyleCnt="1"/>
      <dgm:spPr/>
      <dgm:t>
        <a:bodyPr/>
        <a:lstStyle/>
        <a:p>
          <a:endParaRPr lang="es-MX"/>
        </a:p>
      </dgm:t>
    </dgm:pt>
    <dgm:pt modelId="{F281EF84-E3DD-4585-8031-CEBC81C5C7D0}" type="pres">
      <dgm:prSet presAssocID="{43047293-E6FC-45DF-960E-94CD5C6B1C8A}" presName="root2" presStyleCnt="0"/>
      <dgm:spPr/>
    </dgm:pt>
    <dgm:pt modelId="{F1AA92E0-50D9-42A0-8936-2AB4BC8F292E}" type="pres">
      <dgm:prSet presAssocID="{43047293-E6FC-45DF-960E-94CD5C6B1C8A}" presName="LevelTwoTextNode" presStyleLbl="node3" presStyleIdx="0" presStyleCnt="1" custScaleY="244846">
        <dgm:presLayoutVars>
          <dgm:chPref val="3"/>
        </dgm:presLayoutVars>
      </dgm:prSet>
      <dgm:spPr/>
      <dgm:t>
        <a:bodyPr/>
        <a:lstStyle/>
        <a:p>
          <a:endParaRPr lang="es-MX"/>
        </a:p>
      </dgm:t>
    </dgm:pt>
    <dgm:pt modelId="{563A5E16-5A19-4DF3-95F8-96FB6A7C31F5}" type="pres">
      <dgm:prSet presAssocID="{43047293-E6FC-45DF-960E-94CD5C6B1C8A}" presName="level3hierChild" presStyleCnt="0"/>
      <dgm:spPr/>
    </dgm:pt>
    <dgm:pt modelId="{AD1430A1-EC4A-420D-A6C9-C4368A78F0BA}" type="pres">
      <dgm:prSet presAssocID="{142D9AD4-4F12-4174-ABE0-23A512F049A5}" presName="conn2-1" presStyleLbl="parChTrans1D2" presStyleIdx="1" presStyleCnt="2"/>
      <dgm:spPr/>
      <dgm:t>
        <a:bodyPr/>
        <a:lstStyle/>
        <a:p>
          <a:endParaRPr lang="es-MX"/>
        </a:p>
      </dgm:t>
    </dgm:pt>
    <dgm:pt modelId="{0B34B1BC-224A-4EAB-9255-4491DDF889BD}" type="pres">
      <dgm:prSet presAssocID="{142D9AD4-4F12-4174-ABE0-23A512F049A5}" presName="connTx" presStyleLbl="parChTrans1D2" presStyleIdx="1" presStyleCnt="2"/>
      <dgm:spPr/>
      <dgm:t>
        <a:bodyPr/>
        <a:lstStyle/>
        <a:p>
          <a:endParaRPr lang="es-MX"/>
        </a:p>
      </dgm:t>
    </dgm:pt>
    <dgm:pt modelId="{42DD8A77-667A-458D-9EB1-25A3F2F972F5}" type="pres">
      <dgm:prSet presAssocID="{87E4F28C-3B67-471B-8C21-5B7CC37C18B7}" presName="root2" presStyleCnt="0"/>
      <dgm:spPr/>
    </dgm:pt>
    <dgm:pt modelId="{369ECC3B-EA02-481E-91D8-8123C39E9324}" type="pres">
      <dgm:prSet presAssocID="{87E4F28C-3B67-471B-8C21-5B7CC37C18B7}" presName="LevelTwoTextNode" presStyleLbl="node2" presStyleIdx="1" presStyleCnt="2">
        <dgm:presLayoutVars>
          <dgm:chPref val="3"/>
        </dgm:presLayoutVars>
      </dgm:prSet>
      <dgm:spPr/>
      <dgm:t>
        <a:bodyPr/>
        <a:lstStyle/>
        <a:p>
          <a:endParaRPr lang="es-MX"/>
        </a:p>
      </dgm:t>
    </dgm:pt>
    <dgm:pt modelId="{C18D504B-AD11-4E38-989C-7A85EB46D2D4}" type="pres">
      <dgm:prSet presAssocID="{87E4F28C-3B67-471B-8C21-5B7CC37C18B7}" presName="level3hierChild" presStyleCnt="0"/>
      <dgm:spPr/>
    </dgm:pt>
  </dgm:ptLst>
  <dgm:cxnLst>
    <dgm:cxn modelId="{E5E3147B-59FD-41AE-B74D-E69BAA180093}" type="presOf" srcId="{6F63C3E6-DED6-4ABE-AC11-A3573322F61E}" destId="{DC48C2A6-1042-4F47-86EB-A5960ECEF5C3}" srcOrd="1" destOrd="0" presId="urn:microsoft.com/office/officeart/2005/8/layout/hierarchy2"/>
    <dgm:cxn modelId="{BF9DA510-B11A-4877-AC04-B562BD12BAC2}" type="presOf" srcId="{2110E6D8-F510-4F4C-9C12-59B7FCE0F0AF}" destId="{3F983DF2-B61D-4AEF-AC94-E272EC23973B}" srcOrd="0" destOrd="0" presId="urn:microsoft.com/office/officeart/2005/8/layout/hierarchy2"/>
    <dgm:cxn modelId="{68E51FCC-701C-4AFB-A36B-C547CE7CA64A}" type="presOf" srcId="{142D9AD4-4F12-4174-ABE0-23A512F049A5}" destId="{0B34B1BC-224A-4EAB-9255-4491DDF889BD}" srcOrd="1" destOrd="0" presId="urn:microsoft.com/office/officeart/2005/8/layout/hierarchy2"/>
    <dgm:cxn modelId="{75D47EFF-6512-40EF-B360-22057D9A2DE0}" type="presOf" srcId="{315AFA43-937C-4269-97C8-CCC762401930}" destId="{DF5471B8-C36D-4151-AA51-88F7A11C942D}" srcOrd="0" destOrd="0" presId="urn:microsoft.com/office/officeart/2005/8/layout/hierarchy2"/>
    <dgm:cxn modelId="{D6F85EF6-699E-493F-BC60-8CD6F0BCD059}" srcId="{315AFA43-937C-4269-97C8-CCC762401930}" destId="{EEAFC75F-BA8F-4E71-BF04-4EEBD889DBF8}" srcOrd="0" destOrd="0" parTransId="{2110E6D8-F510-4F4C-9C12-59B7FCE0F0AF}" sibTransId="{A68D65C8-745F-4A88-A9AC-70DFE19CE2A8}"/>
    <dgm:cxn modelId="{A57F2D1D-C101-4111-BEB6-DD60A546C1A1}" srcId="{3058326A-AC28-479A-BB48-204B38E50621}" destId="{315AFA43-937C-4269-97C8-CCC762401930}" srcOrd="0" destOrd="0" parTransId="{75DDE386-F3D0-4019-8829-A3B75FFB16D0}" sibTransId="{614C0E58-9442-48AF-9097-62ECC251C667}"/>
    <dgm:cxn modelId="{9BE86960-44CE-4A6A-8419-2522BD07FF90}" type="presOf" srcId="{6F63C3E6-DED6-4ABE-AC11-A3573322F61E}" destId="{30471DDE-278F-4D1E-8ADE-11F5231FDD79}" srcOrd="0" destOrd="0" presId="urn:microsoft.com/office/officeart/2005/8/layout/hierarchy2"/>
    <dgm:cxn modelId="{3998CD70-80A8-4312-9AA8-E77DE8AD760A}" type="presOf" srcId="{3058326A-AC28-479A-BB48-204B38E50621}" destId="{29082A70-03BB-441C-B245-3E0028DB9F70}" srcOrd="0" destOrd="0" presId="urn:microsoft.com/office/officeart/2005/8/layout/hierarchy2"/>
    <dgm:cxn modelId="{0FD6091A-47CC-4BF5-9F61-396F29EBF401}" type="presOf" srcId="{142D9AD4-4F12-4174-ABE0-23A512F049A5}" destId="{AD1430A1-EC4A-420D-A6C9-C4368A78F0BA}" srcOrd="0" destOrd="0" presId="urn:microsoft.com/office/officeart/2005/8/layout/hierarchy2"/>
    <dgm:cxn modelId="{4DF91D3F-4759-4D1C-A610-205895E8239C}" type="presOf" srcId="{43047293-E6FC-45DF-960E-94CD5C6B1C8A}" destId="{F1AA92E0-50D9-42A0-8936-2AB4BC8F292E}" srcOrd="0" destOrd="0" presId="urn:microsoft.com/office/officeart/2005/8/layout/hierarchy2"/>
    <dgm:cxn modelId="{A039336D-4E2E-4E67-B5D9-B391A30ED03B}" srcId="{EEAFC75F-BA8F-4E71-BF04-4EEBD889DBF8}" destId="{43047293-E6FC-45DF-960E-94CD5C6B1C8A}" srcOrd="0" destOrd="0" parTransId="{6F63C3E6-DED6-4ABE-AC11-A3573322F61E}" sibTransId="{566A3E0F-6AB2-4C78-8960-CFC4336DE8A0}"/>
    <dgm:cxn modelId="{DA66A9DA-ABE4-412E-9B95-53B7F4E3E17B}" srcId="{315AFA43-937C-4269-97C8-CCC762401930}" destId="{87E4F28C-3B67-471B-8C21-5B7CC37C18B7}" srcOrd="1" destOrd="0" parTransId="{142D9AD4-4F12-4174-ABE0-23A512F049A5}" sibTransId="{72D82F55-7781-4683-9CCD-97562BD550E2}"/>
    <dgm:cxn modelId="{EA69B76A-C437-407C-A845-BA37B419B749}" type="presOf" srcId="{2110E6D8-F510-4F4C-9C12-59B7FCE0F0AF}" destId="{15ED4BB4-2B85-4102-97CF-2C3BEE0249D0}" srcOrd="1" destOrd="0" presId="urn:microsoft.com/office/officeart/2005/8/layout/hierarchy2"/>
    <dgm:cxn modelId="{1B4A62FB-B52D-4D8F-981F-78696E9D2F7D}" type="presOf" srcId="{87E4F28C-3B67-471B-8C21-5B7CC37C18B7}" destId="{369ECC3B-EA02-481E-91D8-8123C39E9324}" srcOrd="0" destOrd="0" presId="urn:microsoft.com/office/officeart/2005/8/layout/hierarchy2"/>
    <dgm:cxn modelId="{39B7BB30-6034-473A-9E6B-08F4DFD25B5D}" type="presOf" srcId="{EEAFC75F-BA8F-4E71-BF04-4EEBD889DBF8}" destId="{0572E76F-9EE6-4E49-9D06-1E4493DF678F}" srcOrd="0" destOrd="0" presId="urn:microsoft.com/office/officeart/2005/8/layout/hierarchy2"/>
    <dgm:cxn modelId="{DB289315-5550-48AF-A6B4-4B93DDE9AF10}" type="presParOf" srcId="{29082A70-03BB-441C-B245-3E0028DB9F70}" destId="{A759CAF5-6CAA-4AF0-9048-9562F8B9E0B4}" srcOrd="0" destOrd="0" presId="urn:microsoft.com/office/officeart/2005/8/layout/hierarchy2"/>
    <dgm:cxn modelId="{A557033F-BBE3-4603-B064-3F080642622B}" type="presParOf" srcId="{A759CAF5-6CAA-4AF0-9048-9562F8B9E0B4}" destId="{DF5471B8-C36D-4151-AA51-88F7A11C942D}" srcOrd="0" destOrd="0" presId="urn:microsoft.com/office/officeart/2005/8/layout/hierarchy2"/>
    <dgm:cxn modelId="{2FE508E1-78B3-4D61-BA67-E3B335AE8364}" type="presParOf" srcId="{A759CAF5-6CAA-4AF0-9048-9562F8B9E0B4}" destId="{AE3D6A3B-6F65-4743-A064-4251A0C27527}" srcOrd="1" destOrd="0" presId="urn:microsoft.com/office/officeart/2005/8/layout/hierarchy2"/>
    <dgm:cxn modelId="{33371257-F4BC-47F6-A198-523BC8B39106}" type="presParOf" srcId="{AE3D6A3B-6F65-4743-A064-4251A0C27527}" destId="{3F983DF2-B61D-4AEF-AC94-E272EC23973B}" srcOrd="0" destOrd="0" presId="urn:microsoft.com/office/officeart/2005/8/layout/hierarchy2"/>
    <dgm:cxn modelId="{4B49CDBC-873F-4710-9D1A-02E1A6DF5A07}" type="presParOf" srcId="{3F983DF2-B61D-4AEF-AC94-E272EC23973B}" destId="{15ED4BB4-2B85-4102-97CF-2C3BEE0249D0}" srcOrd="0" destOrd="0" presId="urn:microsoft.com/office/officeart/2005/8/layout/hierarchy2"/>
    <dgm:cxn modelId="{F130D120-EACD-4D77-9B42-694BC0D24410}" type="presParOf" srcId="{AE3D6A3B-6F65-4743-A064-4251A0C27527}" destId="{DCBFF2BF-3529-420B-BBDE-41524A4D5A45}" srcOrd="1" destOrd="0" presId="urn:microsoft.com/office/officeart/2005/8/layout/hierarchy2"/>
    <dgm:cxn modelId="{24762F6F-68C9-4609-A432-27D0B8C0033F}" type="presParOf" srcId="{DCBFF2BF-3529-420B-BBDE-41524A4D5A45}" destId="{0572E76F-9EE6-4E49-9D06-1E4493DF678F}" srcOrd="0" destOrd="0" presId="urn:microsoft.com/office/officeart/2005/8/layout/hierarchy2"/>
    <dgm:cxn modelId="{8638C958-749B-44EA-8456-8331896EC907}" type="presParOf" srcId="{DCBFF2BF-3529-420B-BBDE-41524A4D5A45}" destId="{272CD911-EC5E-4E63-9D7D-5D691AC769DE}" srcOrd="1" destOrd="0" presId="urn:microsoft.com/office/officeart/2005/8/layout/hierarchy2"/>
    <dgm:cxn modelId="{05645FAC-F89A-4802-B493-B95860F0C0D5}" type="presParOf" srcId="{272CD911-EC5E-4E63-9D7D-5D691AC769DE}" destId="{30471DDE-278F-4D1E-8ADE-11F5231FDD79}" srcOrd="0" destOrd="0" presId="urn:microsoft.com/office/officeart/2005/8/layout/hierarchy2"/>
    <dgm:cxn modelId="{1A7412D0-B7DC-4045-BD84-AC5B287335B5}" type="presParOf" srcId="{30471DDE-278F-4D1E-8ADE-11F5231FDD79}" destId="{DC48C2A6-1042-4F47-86EB-A5960ECEF5C3}" srcOrd="0" destOrd="0" presId="urn:microsoft.com/office/officeart/2005/8/layout/hierarchy2"/>
    <dgm:cxn modelId="{3CAE99CE-B07C-45A2-A215-9E0204162639}" type="presParOf" srcId="{272CD911-EC5E-4E63-9D7D-5D691AC769DE}" destId="{F281EF84-E3DD-4585-8031-CEBC81C5C7D0}" srcOrd="1" destOrd="0" presId="urn:microsoft.com/office/officeart/2005/8/layout/hierarchy2"/>
    <dgm:cxn modelId="{7AD9FB83-9F1E-4A35-AE46-DF072ED25EC1}" type="presParOf" srcId="{F281EF84-E3DD-4585-8031-CEBC81C5C7D0}" destId="{F1AA92E0-50D9-42A0-8936-2AB4BC8F292E}" srcOrd="0" destOrd="0" presId="urn:microsoft.com/office/officeart/2005/8/layout/hierarchy2"/>
    <dgm:cxn modelId="{063D21F0-2E51-4F53-853B-E6F9E8C7A9DC}" type="presParOf" srcId="{F281EF84-E3DD-4585-8031-CEBC81C5C7D0}" destId="{563A5E16-5A19-4DF3-95F8-96FB6A7C31F5}" srcOrd="1" destOrd="0" presId="urn:microsoft.com/office/officeart/2005/8/layout/hierarchy2"/>
    <dgm:cxn modelId="{D075ABD0-33EE-4B04-9761-2BD4F99AAF77}" type="presParOf" srcId="{AE3D6A3B-6F65-4743-A064-4251A0C27527}" destId="{AD1430A1-EC4A-420D-A6C9-C4368A78F0BA}" srcOrd="2" destOrd="0" presId="urn:microsoft.com/office/officeart/2005/8/layout/hierarchy2"/>
    <dgm:cxn modelId="{72418954-BD00-438D-A1E9-CB5EA57D8326}" type="presParOf" srcId="{AD1430A1-EC4A-420D-A6C9-C4368A78F0BA}" destId="{0B34B1BC-224A-4EAB-9255-4491DDF889BD}" srcOrd="0" destOrd="0" presId="urn:microsoft.com/office/officeart/2005/8/layout/hierarchy2"/>
    <dgm:cxn modelId="{57AEF976-D083-465E-AF32-4B23F70184C3}" type="presParOf" srcId="{AE3D6A3B-6F65-4743-A064-4251A0C27527}" destId="{42DD8A77-667A-458D-9EB1-25A3F2F972F5}" srcOrd="3" destOrd="0" presId="urn:microsoft.com/office/officeart/2005/8/layout/hierarchy2"/>
    <dgm:cxn modelId="{F08DF8A7-64BF-4922-975D-CEFCF86431B8}" type="presParOf" srcId="{42DD8A77-667A-458D-9EB1-25A3F2F972F5}" destId="{369ECC3B-EA02-481E-91D8-8123C39E9324}" srcOrd="0" destOrd="0" presId="urn:microsoft.com/office/officeart/2005/8/layout/hierarchy2"/>
    <dgm:cxn modelId="{ABC93C9F-5F3D-4F55-A81E-52011B81A279}" type="presParOf" srcId="{42DD8A77-667A-458D-9EB1-25A3F2F972F5}" destId="{C18D504B-AD11-4E38-989C-7A85EB46D2D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28CD9A9-D8BE-49D9-B090-7FB7BBD7F89A}" type="doc">
      <dgm:prSet loTypeId="urn:microsoft.com/office/officeart/2005/8/layout/hierarchy1" loCatId="hierarchy" qsTypeId="urn:microsoft.com/office/officeart/2005/8/quickstyle/simple1" qsCatId="simple" csTypeId="urn:microsoft.com/office/officeart/2005/8/colors/colorful1" csCatId="colorful" phldr="1"/>
      <dgm:spPr/>
      <dgm:t>
        <a:bodyPr/>
        <a:lstStyle/>
        <a:p>
          <a:endParaRPr lang="es-MX"/>
        </a:p>
      </dgm:t>
    </dgm:pt>
    <dgm:pt modelId="{EC9A6AE2-F60C-4D2D-A039-ED405FF5B0E7}">
      <dgm:prSet phldrT="[Texto]"/>
      <dgm:spPr/>
      <dgm:t>
        <a:bodyPr/>
        <a:lstStyle/>
        <a:p>
          <a:r>
            <a:rPr lang="es-MX" dirty="0" smtClean="0"/>
            <a:t>PRINCIPIO PRO PERSONA </a:t>
          </a:r>
          <a:endParaRPr lang="es-MX" dirty="0"/>
        </a:p>
      </dgm:t>
    </dgm:pt>
    <dgm:pt modelId="{4DA2CAC5-8BA5-4F40-9C9C-A9AE4B53482F}" type="parTrans" cxnId="{DAD5FBA9-E6CF-4843-9D16-A4DF139D97E0}">
      <dgm:prSet/>
      <dgm:spPr/>
      <dgm:t>
        <a:bodyPr/>
        <a:lstStyle/>
        <a:p>
          <a:endParaRPr lang="es-MX"/>
        </a:p>
      </dgm:t>
    </dgm:pt>
    <dgm:pt modelId="{1AD73B29-127B-4DE3-80FC-36C9B2E4A710}" type="sibTrans" cxnId="{DAD5FBA9-E6CF-4843-9D16-A4DF139D97E0}">
      <dgm:prSet/>
      <dgm:spPr/>
      <dgm:t>
        <a:bodyPr/>
        <a:lstStyle/>
        <a:p>
          <a:endParaRPr lang="es-MX"/>
        </a:p>
      </dgm:t>
    </dgm:pt>
    <dgm:pt modelId="{F3FB655D-A84C-4FC2-91B5-7FC0CCA52C54}">
      <dgm:prSet phldrT="[Texto]"/>
      <dgm:spPr/>
      <dgm:t>
        <a:bodyPr/>
        <a:lstStyle/>
        <a:p>
          <a:r>
            <a:rPr lang="es-MX" dirty="0" smtClean="0"/>
            <a:t>Preferencia de normas </a:t>
          </a:r>
          <a:endParaRPr lang="es-MX" dirty="0"/>
        </a:p>
      </dgm:t>
    </dgm:pt>
    <dgm:pt modelId="{E39822D3-D42A-4152-B092-303AAC7306ED}" type="parTrans" cxnId="{351E61E8-F3B0-4D1C-B859-E7691EDA853F}">
      <dgm:prSet/>
      <dgm:spPr/>
      <dgm:t>
        <a:bodyPr/>
        <a:lstStyle/>
        <a:p>
          <a:endParaRPr lang="es-MX"/>
        </a:p>
      </dgm:t>
    </dgm:pt>
    <dgm:pt modelId="{70F58422-9E40-43F4-A515-25D187DD0828}" type="sibTrans" cxnId="{351E61E8-F3B0-4D1C-B859-E7691EDA853F}">
      <dgm:prSet/>
      <dgm:spPr/>
      <dgm:t>
        <a:bodyPr/>
        <a:lstStyle/>
        <a:p>
          <a:endParaRPr lang="es-MX"/>
        </a:p>
      </dgm:t>
    </dgm:pt>
    <dgm:pt modelId="{D5D54CBB-0FE4-48E0-9CCB-00E8322B397F}">
      <dgm:prSet phldrT="[Texto]"/>
      <dgm:spPr/>
      <dgm:t>
        <a:bodyPr/>
        <a:lstStyle/>
        <a:p>
          <a:r>
            <a:rPr lang="es-MX" dirty="0" smtClean="0"/>
            <a:t>Preferencia interpretativa </a:t>
          </a:r>
          <a:endParaRPr lang="es-MX" dirty="0"/>
        </a:p>
      </dgm:t>
    </dgm:pt>
    <dgm:pt modelId="{39E5F40C-462E-4C16-B9DE-E378A9CA8052}" type="parTrans" cxnId="{9296E707-8CF5-4F4E-9C4F-CF84E5EC3CA3}">
      <dgm:prSet/>
      <dgm:spPr/>
      <dgm:t>
        <a:bodyPr/>
        <a:lstStyle/>
        <a:p>
          <a:endParaRPr lang="es-MX"/>
        </a:p>
      </dgm:t>
    </dgm:pt>
    <dgm:pt modelId="{C394504F-091E-4876-AF55-026830A75CE6}" type="sibTrans" cxnId="{9296E707-8CF5-4F4E-9C4F-CF84E5EC3CA3}">
      <dgm:prSet/>
      <dgm:spPr/>
      <dgm:t>
        <a:bodyPr/>
        <a:lstStyle/>
        <a:p>
          <a:endParaRPr lang="es-MX"/>
        </a:p>
      </dgm:t>
    </dgm:pt>
    <dgm:pt modelId="{8B94B23A-058A-40A5-B413-6D7CABB5AA07}">
      <dgm:prSet/>
      <dgm:spPr/>
      <dgm:t>
        <a:bodyPr/>
        <a:lstStyle/>
        <a:p>
          <a:r>
            <a:rPr lang="es-MX" dirty="0" smtClean="0"/>
            <a:t>El juzgador deberá privilegiar la norma y la interpretación que favorezca en mayor medida la protección de las personas</a:t>
          </a:r>
          <a:endParaRPr lang="es-MX" dirty="0"/>
        </a:p>
      </dgm:t>
    </dgm:pt>
    <dgm:pt modelId="{9BE96996-0739-4550-B22B-89467C51BB63}" type="parTrans" cxnId="{81890D8F-CF77-4DE1-9AF1-36FB3D02BE8B}">
      <dgm:prSet/>
      <dgm:spPr/>
      <dgm:t>
        <a:bodyPr/>
        <a:lstStyle/>
        <a:p>
          <a:endParaRPr lang="es-MX"/>
        </a:p>
      </dgm:t>
    </dgm:pt>
    <dgm:pt modelId="{0B135144-DB9A-4CD4-804C-AF0E3BAFAF26}" type="sibTrans" cxnId="{81890D8F-CF77-4DE1-9AF1-36FB3D02BE8B}">
      <dgm:prSet/>
      <dgm:spPr/>
      <dgm:t>
        <a:bodyPr/>
        <a:lstStyle/>
        <a:p>
          <a:endParaRPr lang="es-MX"/>
        </a:p>
      </dgm:t>
    </dgm:pt>
    <dgm:pt modelId="{40A1EE19-5FBA-49EF-A39D-269C4F09912B}" type="pres">
      <dgm:prSet presAssocID="{128CD9A9-D8BE-49D9-B090-7FB7BBD7F89A}" presName="hierChild1" presStyleCnt="0">
        <dgm:presLayoutVars>
          <dgm:chPref val="1"/>
          <dgm:dir/>
          <dgm:animOne val="branch"/>
          <dgm:animLvl val="lvl"/>
          <dgm:resizeHandles/>
        </dgm:presLayoutVars>
      </dgm:prSet>
      <dgm:spPr/>
      <dgm:t>
        <a:bodyPr/>
        <a:lstStyle/>
        <a:p>
          <a:endParaRPr lang="es-MX"/>
        </a:p>
      </dgm:t>
    </dgm:pt>
    <dgm:pt modelId="{16E01765-F20F-4399-9B7C-A1CB75A02839}" type="pres">
      <dgm:prSet presAssocID="{EC9A6AE2-F60C-4D2D-A039-ED405FF5B0E7}" presName="hierRoot1" presStyleCnt="0"/>
      <dgm:spPr/>
    </dgm:pt>
    <dgm:pt modelId="{7BDC5F45-A218-4538-B1DE-6429C80ADC35}" type="pres">
      <dgm:prSet presAssocID="{EC9A6AE2-F60C-4D2D-A039-ED405FF5B0E7}" presName="composite" presStyleCnt="0"/>
      <dgm:spPr/>
    </dgm:pt>
    <dgm:pt modelId="{ADF491EF-089E-4263-B524-6B29A382D187}" type="pres">
      <dgm:prSet presAssocID="{EC9A6AE2-F60C-4D2D-A039-ED405FF5B0E7}" presName="background" presStyleLbl="node0" presStyleIdx="0" presStyleCnt="1"/>
      <dgm:spPr/>
    </dgm:pt>
    <dgm:pt modelId="{889ED71A-3EF8-432C-B408-BD6B928FF320}" type="pres">
      <dgm:prSet presAssocID="{EC9A6AE2-F60C-4D2D-A039-ED405FF5B0E7}" presName="text" presStyleLbl="fgAcc0" presStyleIdx="0" presStyleCnt="1">
        <dgm:presLayoutVars>
          <dgm:chPref val="3"/>
        </dgm:presLayoutVars>
      </dgm:prSet>
      <dgm:spPr/>
      <dgm:t>
        <a:bodyPr/>
        <a:lstStyle/>
        <a:p>
          <a:endParaRPr lang="es-MX"/>
        </a:p>
      </dgm:t>
    </dgm:pt>
    <dgm:pt modelId="{4846039E-2D21-4C5C-8563-AB95107EA13A}" type="pres">
      <dgm:prSet presAssocID="{EC9A6AE2-F60C-4D2D-A039-ED405FF5B0E7}" presName="hierChild2" presStyleCnt="0"/>
      <dgm:spPr/>
    </dgm:pt>
    <dgm:pt modelId="{9ABABAE3-A262-495B-91C8-9C62F9A87D48}" type="pres">
      <dgm:prSet presAssocID="{E39822D3-D42A-4152-B092-303AAC7306ED}" presName="Name10" presStyleLbl="parChTrans1D2" presStyleIdx="0" presStyleCnt="2"/>
      <dgm:spPr/>
      <dgm:t>
        <a:bodyPr/>
        <a:lstStyle/>
        <a:p>
          <a:endParaRPr lang="es-MX"/>
        </a:p>
      </dgm:t>
    </dgm:pt>
    <dgm:pt modelId="{3DFC7093-E775-466F-BC0A-677CF95E0F8F}" type="pres">
      <dgm:prSet presAssocID="{F3FB655D-A84C-4FC2-91B5-7FC0CCA52C54}" presName="hierRoot2" presStyleCnt="0"/>
      <dgm:spPr/>
    </dgm:pt>
    <dgm:pt modelId="{5E19F4D2-8C63-4C3F-A971-118C63E69F52}" type="pres">
      <dgm:prSet presAssocID="{F3FB655D-A84C-4FC2-91B5-7FC0CCA52C54}" presName="composite2" presStyleCnt="0"/>
      <dgm:spPr/>
    </dgm:pt>
    <dgm:pt modelId="{C3CDAC54-FBED-4038-9724-3B0E7C837069}" type="pres">
      <dgm:prSet presAssocID="{F3FB655D-A84C-4FC2-91B5-7FC0CCA52C54}" presName="background2" presStyleLbl="node2" presStyleIdx="0" presStyleCnt="2"/>
      <dgm:spPr/>
    </dgm:pt>
    <dgm:pt modelId="{294B6CD9-EFA7-48CD-A060-64349E5C0A88}" type="pres">
      <dgm:prSet presAssocID="{F3FB655D-A84C-4FC2-91B5-7FC0CCA52C54}" presName="text2" presStyleLbl="fgAcc2" presStyleIdx="0" presStyleCnt="2">
        <dgm:presLayoutVars>
          <dgm:chPref val="3"/>
        </dgm:presLayoutVars>
      </dgm:prSet>
      <dgm:spPr/>
      <dgm:t>
        <a:bodyPr/>
        <a:lstStyle/>
        <a:p>
          <a:endParaRPr lang="es-MX"/>
        </a:p>
      </dgm:t>
    </dgm:pt>
    <dgm:pt modelId="{F4711CEE-E327-4D64-8E67-0A56D4D63A0E}" type="pres">
      <dgm:prSet presAssocID="{F3FB655D-A84C-4FC2-91B5-7FC0CCA52C54}" presName="hierChild3" presStyleCnt="0"/>
      <dgm:spPr/>
    </dgm:pt>
    <dgm:pt modelId="{19643A8F-441B-445B-B2BC-46C2E11F25E5}" type="pres">
      <dgm:prSet presAssocID="{9BE96996-0739-4550-B22B-89467C51BB63}" presName="Name17" presStyleLbl="parChTrans1D3" presStyleIdx="0" presStyleCnt="1"/>
      <dgm:spPr/>
      <dgm:t>
        <a:bodyPr/>
        <a:lstStyle/>
        <a:p>
          <a:endParaRPr lang="es-MX"/>
        </a:p>
      </dgm:t>
    </dgm:pt>
    <dgm:pt modelId="{03A248A3-2325-477E-835E-632796A9D0FE}" type="pres">
      <dgm:prSet presAssocID="{8B94B23A-058A-40A5-B413-6D7CABB5AA07}" presName="hierRoot3" presStyleCnt="0"/>
      <dgm:spPr/>
    </dgm:pt>
    <dgm:pt modelId="{E5FBAD12-E649-4D33-AC46-9805F9DED604}" type="pres">
      <dgm:prSet presAssocID="{8B94B23A-058A-40A5-B413-6D7CABB5AA07}" presName="composite3" presStyleCnt="0"/>
      <dgm:spPr/>
    </dgm:pt>
    <dgm:pt modelId="{2A5E9110-85D7-4380-B8E6-719C4C048898}" type="pres">
      <dgm:prSet presAssocID="{8B94B23A-058A-40A5-B413-6D7CABB5AA07}" presName="background3" presStyleLbl="node3" presStyleIdx="0" presStyleCnt="1"/>
      <dgm:spPr/>
    </dgm:pt>
    <dgm:pt modelId="{C9BE4E56-A641-4A3E-A345-614A44B91989}" type="pres">
      <dgm:prSet presAssocID="{8B94B23A-058A-40A5-B413-6D7CABB5AA07}" presName="text3" presStyleLbl="fgAcc3" presStyleIdx="0" presStyleCnt="1" custScaleX="192458">
        <dgm:presLayoutVars>
          <dgm:chPref val="3"/>
        </dgm:presLayoutVars>
      </dgm:prSet>
      <dgm:spPr/>
      <dgm:t>
        <a:bodyPr/>
        <a:lstStyle/>
        <a:p>
          <a:endParaRPr lang="es-MX"/>
        </a:p>
      </dgm:t>
    </dgm:pt>
    <dgm:pt modelId="{A321E55E-C232-4B8B-BDB7-7A0AB163B168}" type="pres">
      <dgm:prSet presAssocID="{8B94B23A-058A-40A5-B413-6D7CABB5AA07}" presName="hierChild4" presStyleCnt="0"/>
      <dgm:spPr/>
    </dgm:pt>
    <dgm:pt modelId="{1FF4C782-2318-460B-81EB-6B1E40AB1664}" type="pres">
      <dgm:prSet presAssocID="{39E5F40C-462E-4C16-B9DE-E378A9CA8052}" presName="Name10" presStyleLbl="parChTrans1D2" presStyleIdx="1" presStyleCnt="2"/>
      <dgm:spPr/>
      <dgm:t>
        <a:bodyPr/>
        <a:lstStyle/>
        <a:p>
          <a:endParaRPr lang="es-MX"/>
        </a:p>
      </dgm:t>
    </dgm:pt>
    <dgm:pt modelId="{411D5BA9-8223-45A8-B833-9520DFC2FD8E}" type="pres">
      <dgm:prSet presAssocID="{D5D54CBB-0FE4-48E0-9CCB-00E8322B397F}" presName="hierRoot2" presStyleCnt="0"/>
      <dgm:spPr/>
    </dgm:pt>
    <dgm:pt modelId="{5B94CACD-2CFD-4D2A-A08E-3A80CE3E038D}" type="pres">
      <dgm:prSet presAssocID="{D5D54CBB-0FE4-48E0-9CCB-00E8322B397F}" presName="composite2" presStyleCnt="0"/>
      <dgm:spPr/>
    </dgm:pt>
    <dgm:pt modelId="{3F0C0AA6-2323-42C4-83E2-AC970D276E3A}" type="pres">
      <dgm:prSet presAssocID="{D5D54CBB-0FE4-48E0-9CCB-00E8322B397F}" presName="background2" presStyleLbl="node2" presStyleIdx="1" presStyleCnt="2"/>
      <dgm:spPr/>
    </dgm:pt>
    <dgm:pt modelId="{79B87EE0-406A-46FE-9519-0E548B65C2C3}" type="pres">
      <dgm:prSet presAssocID="{D5D54CBB-0FE4-48E0-9CCB-00E8322B397F}" presName="text2" presStyleLbl="fgAcc2" presStyleIdx="1" presStyleCnt="2">
        <dgm:presLayoutVars>
          <dgm:chPref val="3"/>
        </dgm:presLayoutVars>
      </dgm:prSet>
      <dgm:spPr/>
      <dgm:t>
        <a:bodyPr/>
        <a:lstStyle/>
        <a:p>
          <a:endParaRPr lang="es-MX"/>
        </a:p>
      </dgm:t>
    </dgm:pt>
    <dgm:pt modelId="{86E2377B-98E6-4937-873D-468DEE2F6852}" type="pres">
      <dgm:prSet presAssocID="{D5D54CBB-0FE4-48E0-9CCB-00E8322B397F}" presName="hierChild3" presStyleCnt="0"/>
      <dgm:spPr/>
    </dgm:pt>
  </dgm:ptLst>
  <dgm:cxnLst>
    <dgm:cxn modelId="{12D67B21-9A08-4875-8A38-534DC4B20449}" type="presOf" srcId="{F3FB655D-A84C-4FC2-91B5-7FC0CCA52C54}" destId="{294B6CD9-EFA7-48CD-A060-64349E5C0A88}" srcOrd="0" destOrd="0" presId="urn:microsoft.com/office/officeart/2005/8/layout/hierarchy1"/>
    <dgm:cxn modelId="{E9CDBE3A-56C8-4512-B1FC-81C6D2656755}" type="presOf" srcId="{E39822D3-D42A-4152-B092-303AAC7306ED}" destId="{9ABABAE3-A262-495B-91C8-9C62F9A87D48}" srcOrd="0" destOrd="0" presId="urn:microsoft.com/office/officeart/2005/8/layout/hierarchy1"/>
    <dgm:cxn modelId="{5A7783BF-4583-48AB-B823-B53121C84DE0}" type="presOf" srcId="{EC9A6AE2-F60C-4D2D-A039-ED405FF5B0E7}" destId="{889ED71A-3EF8-432C-B408-BD6B928FF320}" srcOrd="0" destOrd="0" presId="urn:microsoft.com/office/officeart/2005/8/layout/hierarchy1"/>
    <dgm:cxn modelId="{4965C551-6FAA-4719-8361-4B34A429A3F3}" type="presOf" srcId="{D5D54CBB-0FE4-48E0-9CCB-00E8322B397F}" destId="{79B87EE0-406A-46FE-9519-0E548B65C2C3}" srcOrd="0" destOrd="0" presId="urn:microsoft.com/office/officeart/2005/8/layout/hierarchy1"/>
    <dgm:cxn modelId="{81890D8F-CF77-4DE1-9AF1-36FB3D02BE8B}" srcId="{F3FB655D-A84C-4FC2-91B5-7FC0CCA52C54}" destId="{8B94B23A-058A-40A5-B413-6D7CABB5AA07}" srcOrd="0" destOrd="0" parTransId="{9BE96996-0739-4550-B22B-89467C51BB63}" sibTransId="{0B135144-DB9A-4CD4-804C-AF0E3BAFAF26}"/>
    <dgm:cxn modelId="{FA83B7A5-7CEE-400E-B896-45DAC1267BB2}" type="presOf" srcId="{9BE96996-0739-4550-B22B-89467C51BB63}" destId="{19643A8F-441B-445B-B2BC-46C2E11F25E5}" srcOrd="0" destOrd="0" presId="urn:microsoft.com/office/officeart/2005/8/layout/hierarchy1"/>
    <dgm:cxn modelId="{C1A2E802-2F4C-4EAF-A9E2-6AA55BB02FB1}" type="presOf" srcId="{8B94B23A-058A-40A5-B413-6D7CABB5AA07}" destId="{C9BE4E56-A641-4A3E-A345-614A44B91989}" srcOrd="0" destOrd="0" presId="urn:microsoft.com/office/officeart/2005/8/layout/hierarchy1"/>
    <dgm:cxn modelId="{DAD5FBA9-E6CF-4843-9D16-A4DF139D97E0}" srcId="{128CD9A9-D8BE-49D9-B090-7FB7BBD7F89A}" destId="{EC9A6AE2-F60C-4D2D-A039-ED405FF5B0E7}" srcOrd="0" destOrd="0" parTransId="{4DA2CAC5-8BA5-4F40-9C9C-A9AE4B53482F}" sibTransId="{1AD73B29-127B-4DE3-80FC-36C9B2E4A710}"/>
    <dgm:cxn modelId="{351E61E8-F3B0-4D1C-B859-E7691EDA853F}" srcId="{EC9A6AE2-F60C-4D2D-A039-ED405FF5B0E7}" destId="{F3FB655D-A84C-4FC2-91B5-7FC0CCA52C54}" srcOrd="0" destOrd="0" parTransId="{E39822D3-D42A-4152-B092-303AAC7306ED}" sibTransId="{70F58422-9E40-43F4-A515-25D187DD0828}"/>
    <dgm:cxn modelId="{C6B8DF97-656E-4F02-9202-12B49AD2A00E}" type="presOf" srcId="{128CD9A9-D8BE-49D9-B090-7FB7BBD7F89A}" destId="{40A1EE19-5FBA-49EF-A39D-269C4F09912B}" srcOrd="0" destOrd="0" presId="urn:microsoft.com/office/officeart/2005/8/layout/hierarchy1"/>
    <dgm:cxn modelId="{D3611E66-85A6-4DCA-A5DD-D055695FB8B5}" type="presOf" srcId="{39E5F40C-462E-4C16-B9DE-E378A9CA8052}" destId="{1FF4C782-2318-460B-81EB-6B1E40AB1664}" srcOrd="0" destOrd="0" presId="urn:microsoft.com/office/officeart/2005/8/layout/hierarchy1"/>
    <dgm:cxn modelId="{9296E707-8CF5-4F4E-9C4F-CF84E5EC3CA3}" srcId="{EC9A6AE2-F60C-4D2D-A039-ED405FF5B0E7}" destId="{D5D54CBB-0FE4-48E0-9CCB-00E8322B397F}" srcOrd="1" destOrd="0" parTransId="{39E5F40C-462E-4C16-B9DE-E378A9CA8052}" sibTransId="{C394504F-091E-4876-AF55-026830A75CE6}"/>
    <dgm:cxn modelId="{3AC4B3B4-26D7-41A3-A3D7-629624E8824B}" type="presParOf" srcId="{40A1EE19-5FBA-49EF-A39D-269C4F09912B}" destId="{16E01765-F20F-4399-9B7C-A1CB75A02839}" srcOrd="0" destOrd="0" presId="urn:microsoft.com/office/officeart/2005/8/layout/hierarchy1"/>
    <dgm:cxn modelId="{A7CD024A-04CE-4243-874C-58569F01E760}" type="presParOf" srcId="{16E01765-F20F-4399-9B7C-A1CB75A02839}" destId="{7BDC5F45-A218-4538-B1DE-6429C80ADC35}" srcOrd="0" destOrd="0" presId="urn:microsoft.com/office/officeart/2005/8/layout/hierarchy1"/>
    <dgm:cxn modelId="{E78E16A3-E626-4042-819E-F971F5E73BB8}" type="presParOf" srcId="{7BDC5F45-A218-4538-B1DE-6429C80ADC35}" destId="{ADF491EF-089E-4263-B524-6B29A382D187}" srcOrd="0" destOrd="0" presId="urn:microsoft.com/office/officeart/2005/8/layout/hierarchy1"/>
    <dgm:cxn modelId="{8EB1FD64-2BB2-4F48-82C6-1B24324B61B6}" type="presParOf" srcId="{7BDC5F45-A218-4538-B1DE-6429C80ADC35}" destId="{889ED71A-3EF8-432C-B408-BD6B928FF320}" srcOrd="1" destOrd="0" presId="urn:microsoft.com/office/officeart/2005/8/layout/hierarchy1"/>
    <dgm:cxn modelId="{4851997E-F124-4951-9D12-B4F9C9768004}" type="presParOf" srcId="{16E01765-F20F-4399-9B7C-A1CB75A02839}" destId="{4846039E-2D21-4C5C-8563-AB95107EA13A}" srcOrd="1" destOrd="0" presId="urn:microsoft.com/office/officeart/2005/8/layout/hierarchy1"/>
    <dgm:cxn modelId="{78BD6465-E915-41A7-8EAC-B9A4EC50BE0E}" type="presParOf" srcId="{4846039E-2D21-4C5C-8563-AB95107EA13A}" destId="{9ABABAE3-A262-495B-91C8-9C62F9A87D48}" srcOrd="0" destOrd="0" presId="urn:microsoft.com/office/officeart/2005/8/layout/hierarchy1"/>
    <dgm:cxn modelId="{B6848897-801C-4C76-8C41-361298E2FF91}" type="presParOf" srcId="{4846039E-2D21-4C5C-8563-AB95107EA13A}" destId="{3DFC7093-E775-466F-BC0A-677CF95E0F8F}" srcOrd="1" destOrd="0" presId="urn:microsoft.com/office/officeart/2005/8/layout/hierarchy1"/>
    <dgm:cxn modelId="{7106731B-3D73-4D76-82FD-D09AD84A1F99}" type="presParOf" srcId="{3DFC7093-E775-466F-BC0A-677CF95E0F8F}" destId="{5E19F4D2-8C63-4C3F-A971-118C63E69F52}" srcOrd="0" destOrd="0" presId="urn:microsoft.com/office/officeart/2005/8/layout/hierarchy1"/>
    <dgm:cxn modelId="{8C6DB481-B947-4D07-9017-E11248D99F20}" type="presParOf" srcId="{5E19F4D2-8C63-4C3F-A971-118C63E69F52}" destId="{C3CDAC54-FBED-4038-9724-3B0E7C837069}" srcOrd="0" destOrd="0" presId="urn:microsoft.com/office/officeart/2005/8/layout/hierarchy1"/>
    <dgm:cxn modelId="{D1093C4E-3CB7-470C-8FDA-5B6C446FBF8F}" type="presParOf" srcId="{5E19F4D2-8C63-4C3F-A971-118C63E69F52}" destId="{294B6CD9-EFA7-48CD-A060-64349E5C0A88}" srcOrd="1" destOrd="0" presId="urn:microsoft.com/office/officeart/2005/8/layout/hierarchy1"/>
    <dgm:cxn modelId="{48ADF6F1-C35C-4756-ADB8-FCA8A243C516}" type="presParOf" srcId="{3DFC7093-E775-466F-BC0A-677CF95E0F8F}" destId="{F4711CEE-E327-4D64-8E67-0A56D4D63A0E}" srcOrd="1" destOrd="0" presId="urn:microsoft.com/office/officeart/2005/8/layout/hierarchy1"/>
    <dgm:cxn modelId="{E63B9C65-1557-4547-B5BC-8F922A688F44}" type="presParOf" srcId="{F4711CEE-E327-4D64-8E67-0A56D4D63A0E}" destId="{19643A8F-441B-445B-B2BC-46C2E11F25E5}" srcOrd="0" destOrd="0" presId="urn:microsoft.com/office/officeart/2005/8/layout/hierarchy1"/>
    <dgm:cxn modelId="{C041D5F6-FD89-4C27-A65D-3ED7314F4268}" type="presParOf" srcId="{F4711CEE-E327-4D64-8E67-0A56D4D63A0E}" destId="{03A248A3-2325-477E-835E-632796A9D0FE}" srcOrd="1" destOrd="0" presId="urn:microsoft.com/office/officeart/2005/8/layout/hierarchy1"/>
    <dgm:cxn modelId="{B87B78A7-58C3-426C-951E-FCF40C36C9BD}" type="presParOf" srcId="{03A248A3-2325-477E-835E-632796A9D0FE}" destId="{E5FBAD12-E649-4D33-AC46-9805F9DED604}" srcOrd="0" destOrd="0" presId="urn:microsoft.com/office/officeart/2005/8/layout/hierarchy1"/>
    <dgm:cxn modelId="{9EB85CE3-57BF-49A0-948E-6C88EB41C12E}" type="presParOf" srcId="{E5FBAD12-E649-4D33-AC46-9805F9DED604}" destId="{2A5E9110-85D7-4380-B8E6-719C4C048898}" srcOrd="0" destOrd="0" presId="urn:microsoft.com/office/officeart/2005/8/layout/hierarchy1"/>
    <dgm:cxn modelId="{EB5AE17E-D2C0-42F3-BB01-F9EF10720E30}" type="presParOf" srcId="{E5FBAD12-E649-4D33-AC46-9805F9DED604}" destId="{C9BE4E56-A641-4A3E-A345-614A44B91989}" srcOrd="1" destOrd="0" presId="urn:microsoft.com/office/officeart/2005/8/layout/hierarchy1"/>
    <dgm:cxn modelId="{709BABF1-BCC1-4B6A-B785-2D17BD3AD3C1}" type="presParOf" srcId="{03A248A3-2325-477E-835E-632796A9D0FE}" destId="{A321E55E-C232-4B8B-BDB7-7A0AB163B168}" srcOrd="1" destOrd="0" presId="urn:microsoft.com/office/officeart/2005/8/layout/hierarchy1"/>
    <dgm:cxn modelId="{FE304827-FEC9-49D9-9046-E7988FD95D50}" type="presParOf" srcId="{4846039E-2D21-4C5C-8563-AB95107EA13A}" destId="{1FF4C782-2318-460B-81EB-6B1E40AB1664}" srcOrd="2" destOrd="0" presId="urn:microsoft.com/office/officeart/2005/8/layout/hierarchy1"/>
    <dgm:cxn modelId="{8A7FEB96-C150-4C82-B39F-87F9D8A56F36}" type="presParOf" srcId="{4846039E-2D21-4C5C-8563-AB95107EA13A}" destId="{411D5BA9-8223-45A8-B833-9520DFC2FD8E}" srcOrd="3" destOrd="0" presId="urn:microsoft.com/office/officeart/2005/8/layout/hierarchy1"/>
    <dgm:cxn modelId="{257F17BA-A222-418C-8398-B1D0C532691D}" type="presParOf" srcId="{411D5BA9-8223-45A8-B833-9520DFC2FD8E}" destId="{5B94CACD-2CFD-4D2A-A08E-3A80CE3E038D}" srcOrd="0" destOrd="0" presId="urn:microsoft.com/office/officeart/2005/8/layout/hierarchy1"/>
    <dgm:cxn modelId="{6F68C7DD-66AB-4350-BF34-5BF847D4A130}" type="presParOf" srcId="{5B94CACD-2CFD-4D2A-A08E-3A80CE3E038D}" destId="{3F0C0AA6-2323-42C4-83E2-AC970D276E3A}" srcOrd="0" destOrd="0" presId="urn:microsoft.com/office/officeart/2005/8/layout/hierarchy1"/>
    <dgm:cxn modelId="{89FF132D-94E8-4745-9F7C-428AA0C28A38}" type="presParOf" srcId="{5B94CACD-2CFD-4D2A-A08E-3A80CE3E038D}" destId="{79B87EE0-406A-46FE-9519-0E548B65C2C3}" srcOrd="1" destOrd="0" presId="urn:microsoft.com/office/officeart/2005/8/layout/hierarchy1"/>
    <dgm:cxn modelId="{BEB671F0-3630-4846-8443-3AA7E6F5608B}" type="presParOf" srcId="{411D5BA9-8223-45A8-B833-9520DFC2FD8E}" destId="{86E2377B-98E6-4937-873D-468DEE2F6852}"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1D8506B-B4FD-4C53-B212-4556075A38BB}" type="doc">
      <dgm:prSet loTypeId="urn:microsoft.com/office/officeart/2005/8/layout/chevron2" loCatId="process" qsTypeId="urn:microsoft.com/office/officeart/2005/8/quickstyle/simple1" qsCatId="simple" csTypeId="urn:microsoft.com/office/officeart/2005/8/colors/colorful2" csCatId="colorful" phldr="1"/>
      <dgm:spPr/>
      <dgm:t>
        <a:bodyPr/>
        <a:lstStyle/>
        <a:p>
          <a:endParaRPr lang="es-MX"/>
        </a:p>
      </dgm:t>
    </dgm:pt>
    <dgm:pt modelId="{A73DA681-C9A6-4E85-A9DF-411B1D3BEBA5}">
      <dgm:prSet phldrT="[Texto]"/>
      <dgm:spPr/>
      <dgm:t>
        <a:bodyPr/>
        <a:lstStyle/>
        <a:p>
          <a:r>
            <a:rPr lang="es-MX" dirty="0" smtClean="0"/>
            <a:t>UNIVERSALIDAD</a:t>
          </a:r>
          <a:endParaRPr lang="es-MX" dirty="0"/>
        </a:p>
      </dgm:t>
    </dgm:pt>
    <dgm:pt modelId="{A681D6CE-2CF4-4F7B-96BB-C3FC72E86F84}" type="parTrans" cxnId="{A5B9B9C3-F224-4388-B028-2DFBABA0B924}">
      <dgm:prSet/>
      <dgm:spPr/>
      <dgm:t>
        <a:bodyPr/>
        <a:lstStyle/>
        <a:p>
          <a:endParaRPr lang="es-MX"/>
        </a:p>
      </dgm:t>
    </dgm:pt>
    <dgm:pt modelId="{8C430600-838A-4445-8F60-98254558F6FF}" type="sibTrans" cxnId="{A5B9B9C3-F224-4388-B028-2DFBABA0B924}">
      <dgm:prSet/>
      <dgm:spPr/>
      <dgm:t>
        <a:bodyPr/>
        <a:lstStyle/>
        <a:p>
          <a:endParaRPr lang="es-MX"/>
        </a:p>
      </dgm:t>
    </dgm:pt>
    <dgm:pt modelId="{BEC35EDE-DC6F-4F61-9783-FE37EE1068D6}">
      <dgm:prSet phldrT="[Texto]"/>
      <dgm:spPr/>
      <dgm:t>
        <a:bodyPr/>
        <a:lstStyle/>
        <a:p>
          <a:pPr algn="just"/>
          <a:r>
            <a:rPr lang="es-MX" dirty="0" smtClean="0"/>
            <a:t>Los derechos fundamentales deben respetarse en beneficio de todo ser humano, con igual dignidad y sin discriminación alguna, por edad, género, raza, religión, ideas, condición económica, de vida, salud, nacionalidad o preferencias. </a:t>
          </a:r>
          <a:endParaRPr lang="es-MX" dirty="0"/>
        </a:p>
      </dgm:t>
    </dgm:pt>
    <dgm:pt modelId="{07152A0D-B8FB-4C41-B5DF-8D16E4EECA54}" type="parTrans" cxnId="{EED634A6-53C1-4180-86DD-74CC1DC870E8}">
      <dgm:prSet/>
      <dgm:spPr/>
      <dgm:t>
        <a:bodyPr/>
        <a:lstStyle/>
        <a:p>
          <a:endParaRPr lang="es-MX"/>
        </a:p>
      </dgm:t>
    </dgm:pt>
    <dgm:pt modelId="{0430A896-2B45-48A1-A287-0C80EB2A75E0}" type="sibTrans" cxnId="{EED634A6-53C1-4180-86DD-74CC1DC870E8}">
      <dgm:prSet/>
      <dgm:spPr/>
      <dgm:t>
        <a:bodyPr/>
        <a:lstStyle/>
        <a:p>
          <a:endParaRPr lang="es-MX"/>
        </a:p>
      </dgm:t>
    </dgm:pt>
    <dgm:pt modelId="{899277A0-4531-4F1F-A3D9-5E8B6C0DA1AC}">
      <dgm:prSet phldrT="[Texto]"/>
      <dgm:spPr/>
      <dgm:t>
        <a:bodyPr/>
        <a:lstStyle/>
        <a:p>
          <a:r>
            <a:rPr lang="es-MX" dirty="0" smtClean="0"/>
            <a:t>INDIVISIBILIDAD </a:t>
          </a:r>
          <a:endParaRPr lang="es-MX" dirty="0"/>
        </a:p>
      </dgm:t>
    </dgm:pt>
    <dgm:pt modelId="{05A6E089-73DF-4D18-AFAE-16701D5EE859}" type="parTrans" cxnId="{B7D3A493-CDC5-4C8B-86FF-9505BF8A7DEA}">
      <dgm:prSet/>
      <dgm:spPr/>
      <dgm:t>
        <a:bodyPr/>
        <a:lstStyle/>
        <a:p>
          <a:endParaRPr lang="es-MX"/>
        </a:p>
      </dgm:t>
    </dgm:pt>
    <dgm:pt modelId="{BEE22B6B-767D-4B9A-B041-E4BDDFAA0A7C}" type="sibTrans" cxnId="{B7D3A493-CDC5-4C8B-86FF-9505BF8A7DEA}">
      <dgm:prSet/>
      <dgm:spPr/>
      <dgm:t>
        <a:bodyPr/>
        <a:lstStyle/>
        <a:p>
          <a:endParaRPr lang="es-MX"/>
        </a:p>
      </dgm:t>
    </dgm:pt>
    <dgm:pt modelId="{E55762AD-AE7D-4494-974C-3185C5227D28}">
      <dgm:prSet phldrT="[Texto]"/>
      <dgm:spPr/>
      <dgm:t>
        <a:bodyPr/>
        <a:lstStyle/>
        <a:p>
          <a:pPr algn="just"/>
          <a:r>
            <a:rPr lang="es-MX" dirty="0" smtClean="0"/>
            <a:t>Implica que los derechos humanos deben respetarse de manera integral, por lo cual no deben dividirse en derechos para ser respetados, protegidos o garantizados por las autoridades</a:t>
          </a:r>
          <a:endParaRPr lang="es-MX" dirty="0"/>
        </a:p>
      </dgm:t>
    </dgm:pt>
    <dgm:pt modelId="{20F5004A-4112-44EA-9128-7CA08B74D749}" type="parTrans" cxnId="{42C290B5-D24D-4776-926D-1ABEA872C4A4}">
      <dgm:prSet/>
      <dgm:spPr/>
      <dgm:t>
        <a:bodyPr/>
        <a:lstStyle/>
        <a:p>
          <a:endParaRPr lang="es-MX"/>
        </a:p>
      </dgm:t>
    </dgm:pt>
    <dgm:pt modelId="{79B97739-B23B-4CF2-AA52-C49CE26069B3}" type="sibTrans" cxnId="{42C290B5-D24D-4776-926D-1ABEA872C4A4}">
      <dgm:prSet/>
      <dgm:spPr/>
      <dgm:t>
        <a:bodyPr/>
        <a:lstStyle/>
        <a:p>
          <a:endParaRPr lang="es-MX"/>
        </a:p>
      </dgm:t>
    </dgm:pt>
    <dgm:pt modelId="{3AC4FD12-A0F5-4ED7-9C32-B3BC86A9D606}">
      <dgm:prSet phldrT="[Texto]"/>
      <dgm:spPr/>
      <dgm:t>
        <a:bodyPr/>
        <a:lstStyle/>
        <a:p>
          <a:r>
            <a:rPr lang="es-MX" dirty="0" smtClean="0"/>
            <a:t>INTERDEPENDENCIA </a:t>
          </a:r>
          <a:endParaRPr lang="es-MX" dirty="0"/>
        </a:p>
      </dgm:t>
    </dgm:pt>
    <dgm:pt modelId="{9A2D5F46-94C0-4E30-B05F-D5EAE9B716A4}" type="parTrans" cxnId="{2AEC455A-BF8A-4883-B7DB-0639E7B6160D}">
      <dgm:prSet/>
      <dgm:spPr/>
      <dgm:t>
        <a:bodyPr/>
        <a:lstStyle/>
        <a:p>
          <a:endParaRPr lang="es-MX"/>
        </a:p>
      </dgm:t>
    </dgm:pt>
    <dgm:pt modelId="{56C60CB9-6E7F-4193-8C26-3FF081CCACC9}" type="sibTrans" cxnId="{2AEC455A-BF8A-4883-B7DB-0639E7B6160D}">
      <dgm:prSet/>
      <dgm:spPr/>
      <dgm:t>
        <a:bodyPr/>
        <a:lstStyle/>
        <a:p>
          <a:endParaRPr lang="es-MX"/>
        </a:p>
      </dgm:t>
    </dgm:pt>
    <dgm:pt modelId="{4F11E753-92CC-486E-9CFD-7C147A7200F2}">
      <dgm:prSet phldrT="[Texto]"/>
      <dgm:spPr/>
      <dgm:t>
        <a:bodyPr/>
        <a:lstStyle/>
        <a:p>
          <a:pPr algn="just"/>
          <a:r>
            <a:rPr lang="es-MX" dirty="0" smtClean="0"/>
            <a:t>Los derechos fundamentales se deben analizar de forma conjunta, sin que sea posible diferenciarlos en orden de importancia o como prerrogativas independientes, prescindibles o excluyentes unos de otros</a:t>
          </a:r>
          <a:endParaRPr lang="es-MX" dirty="0"/>
        </a:p>
      </dgm:t>
    </dgm:pt>
    <dgm:pt modelId="{2C6620CD-A349-421E-B411-402F88828227}" type="parTrans" cxnId="{3E54C608-6C6E-4DD4-ACF3-F383332235DD}">
      <dgm:prSet/>
      <dgm:spPr/>
      <dgm:t>
        <a:bodyPr/>
        <a:lstStyle/>
        <a:p>
          <a:endParaRPr lang="es-MX"/>
        </a:p>
      </dgm:t>
    </dgm:pt>
    <dgm:pt modelId="{E7C956FC-C810-4ACF-B67E-CF9DC4C62267}" type="sibTrans" cxnId="{3E54C608-6C6E-4DD4-ACF3-F383332235DD}">
      <dgm:prSet/>
      <dgm:spPr/>
      <dgm:t>
        <a:bodyPr/>
        <a:lstStyle/>
        <a:p>
          <a:endParaRPr lang="es-MX"/>
        </a:p>
      </dgm:t>
    </dgm:pt>
    <dgm:pt modelId="{2B0BF131-7C72-4F48-B72E-8D62EB554B01}" type="pres">
      <dgm:prSet presAssocID="{81D8506B-B4FD-4C53-B212-4556075A38BB}" presName="linearFlow" presStyleCnt="0">
        <dgm:presLayoutVars>
          <dgm:dir/>
          <dgm:animLvl val="lvl"/>
          <dgm:resizeHandles val="exact"/>
        </dgm:presLayoutVars>
      </dgm:prSet>
      <dgm:spPr/>
      <dgm:t>
        <a:bodyPr/>
        <a:lstStyle/>
        <a:p>
          <a:endParaRPr lang="es-MX"/>
        </a:p>
      </dgm:t>
    </dgm:pt>
    <dgm:pt modelId="{CC5146D3-B8CB-4A03-BF94-4C7A641429F0}" type="pres">
      <dgm:prSet presAssocID="{A73DA681-C9A6-4E85-A9DF-411B1D3BEBA5}" presName="composite" presStyleCnt="0"/>
      <dgm:spPr/>
    </dgm:pt>
    <dgm:pt modelId="{7275DB9F-DF23-4D10-9263-97DEEAFD264E}" type="pres">
      <dgm:prSet presAssocID="{A73DA681-C9A6-4E85-A9DF-411B1D3BEBA5}" presName="parentText" presStyleLbl="alignNode1" presStyleIdx="0" presStyleCnt="3">
        <dgm:presLayoutVars>
          <dgm:chMax val="1"/>
          <dgm:bulletEnabled val="1"/>
        </dgm:presLayoutVars>
      </dgm:prSet>
      <dgm:spPr/>
      <dgm:t>
        <a:bodyPr/>
        <a:lstStyle/>
        <a:p>
          <a:endParaRPr lang="es-MX"/>
        </a:p>
      </dgm:t>
    </dgm:pt>
    <dgm:pt modelId="{CB548834-D906-49E4-8C33-6C8AA9BB75EA}" type="pres">
      <dgm:prSet presAssocID="{A73DA681-C9A6-4E85-A9DF-411B1D3BEBA5}" presName="descendantText" presStyleLbl="alignAcc1" presStyleIdx="0" presStyleCnt="3">
        <dgm:presLayoutVars>
          <dgm:bulletEnabled val="1"/>
        </dgm:presLayoutVars>
      </dgm:prSet>
      <dgm:spPr/>
      <dgm:t>
        <a:bodyPr/>
        <a:lstStyle/>
        <a:p>
          <a:endParaRPr lang="es-MX"/>
        </a:p>
      </dgm:t>
    </dgm:pt>
    <dgm:pt modelId="{C0C468C7-E61A-4AB5-94F4-04F89D9C6802}" type="pres">
      <dgm:prSet presAssocID="{8C430600-838A-4445-8F60-98254558F6FF}" presName="sp" presStyleCnt="0"/>
      <dgm:spPr/>
    </dgm:pt>
    <dgm:pt modelId="{2673EE84-D239-4124-8F27-5DA1EB8D352C}" type="pres">
      <dgm:prSet presAssocID="{899277A0-4531-4F1F-A3D9-5E8B6C0DA1AC}" presName="composite" presStyleCnt="0"/>
      <dgm:spPr/>
    </dgm:pt>
    <dgm:pt modelId="{686E9D14-9793-433C-9988-78BB339774DB}" type="pres">
      <dgm:prSet presAssocID="{899277A0-4531-4F1F-A3D9-5E8B6C0DA1AC}" presName="parentText" presStyleLbl="alignNode1" presStyleIdx="1" presStyleCnt="3">
        <dgm:presLayoutVars>
          <dgm:chMax val="1"/>
          <dgm:bulletEnabled val="1"/>
        </dgm:presLayoutVars>
      </dgm:prSet>
      <dgm:spPr/>
      <dgm:t>
        <a:bodyPr/>
        <a:lstStyle/>
        <a:p>
          <a:endParaRPr lang="es-MX"/>
        </a:p>
      </dgm:t>
    </dgm:pt>
    <dgm:pt modelId="{1108B26C-94A4-432F-86A5-0A034EB554EB}" type="pres">
      <dgm:prSet presAssocID="{899277A0-4531-4F1F-A3D9-5E8B6C0DA1AC}" presName="descendantText" presStyleLbl="alignAcc1" presStyleIdx="1" presStyleCnt="3">
        <dgm:presLayoutVars>
          <dgm:bulletEnabled val="1"/>
        </dgm:presLayoutVars>
      </dgm:prSet>
      <dgm:spPr/>
      <dgm:t>
        <a:bodyPr/>
        <a:lstStyle/>
        <a:p>
          <a:endParaRPr lang="es-MX"/>
        </a:p>
      </dgm:t>
    </dgm:pt>
    <dgm:pt modelId="{369A3DD7-6E3E-49A7-A386-286BBFDF510D}" type="pres">
      <dgm:prSet presAssocID="{BEE22B6B-767D-4B9A-B041-E4BDDFAA0A7C}" presName="sp" presStyleCnt="0"/>
      <dgm:spPr/>
    </dgm:pt>
    <dgm:pt modelId="{B06702A6-5C25-494B-A587-42D8B972B2CC}" type="pres">
      <dgm:prSet presAssocID="{3AC4FD12-A0F5-4ED7-9C32-B3BC86A9D606}" presName="composite" presStyleCnt="0"/>
      <dgm:spPr/>
    </dgm:pt>
    <dgm:pt modelId="{725C79D3-5901-4A7B-BE57-A2D1C2C5F110}" type="pres">
      <dgm:prSet presAssocID="{3AC4FD12-A0F5-4ED7-9C32-B3BC86A9D606}" presName="parentText" presStyleLbl="alignNode1" presStyleIdx="2" presStyleCnt="3">
        <dgm:presLayoutVars>
          <dgm:chMax val="1"/>
          <dgm:bulletEnabled val="1"/>
        </dgm:presLayoutVars>
      </dgm:prSet>
      <dgm:spPr/>
      <dgm:t>
        <a:bodyPr/>
        <a:lstStyle/>
        <a:p>
          <a:endParaRPr lang="es-MX"/>
        </a:p>
      </dgm:t>
    </dgm:pt>
    <dgm:pt modelId="{E9582056-4CBD-4779-9918-C8898A83901B}" type="pres">
      <dgm:prSet presAssocID="{3AC4FD12-A0F5-4ED7-9C32-B3BC86A9D606}" presName="descendantText" presStyleLbl="alignAcc1" presStyleIdx="2" presStyleCnt="3">
        <dgm:presLayoutVars>
          <dgm:bulletEnabled val="1"/>
        </dgm:presLayoutVars>
      </dgm:prSet>
      <dgm:spPr/>
      <dgm:t>
        <a:bodyPr/>
        <a:lstStyle/>
        <a:p>
          <a:endParaRPr lang="es-MX"/>
        </a:p>
      </dgm:t>
    </dgm:pt>
  </dgm:ptLst>
  <dgm:cxnLst>
    <dgm:cxn modelId="{2AEC455A-BF8A-4883-B7DB-0639E7B6160D}" srcId="{81D8506B-B4FD-4C53-B212-4556075A38BB}" destId="{3AC4FD12-A0F5-4ED7-9C32-B3BC86A9D606}" srcOrd="2" destOrd="0" parTransId="{9A2D5F46-94C0-4E30-B05F-D5EAE9B716A4}" sibTransId="{56C60CB9-6E7F-4193-8C26-3FF081CCACC9}"/>
    <dgm:cxn modelId="{EED634A6-53C1-4180-86DD-74CC1DC870E8}" srcId="{A73DA681-C9A6-4E85-A9DF-411B1D3BEBA5}" destId="{BEC35EDE-DC6F-4F61-9783-FE37EE1068D6}" srcOrd="0" destOrd="0" parTransId="{07152A0D-B8FB-4C41-B5DF-8D16E4EECA54}" sibTransId="{0430A896-2B45-48A1-A287-0C80EB2A75E0}"/>
    <dgm:cxn modelId="{ABF3902B-A79D-44AC-BB75-8E6BA8A5AEB4}" type="presOf" srcId="{899277A0-4531-4F1F-A3D9-5E8B6C0DA1AC}" destId="{686E9D14-9793-433C-9988-78BB339774DB}" srcOrd="0" destOrd="0" presId="urn:microsoft.com/office/officeart/2005/8/layout/chevron2"/>
    <dgm:cxn modelId="{7020C22A-4F75-4C91-AFB2-2649FF9F761B}" type="presOf" srcId="{A73DA681-C9A6-4E85-A9DF-411B1D3BEBA5}" destId="{7275DB9F-DF23-4D10-9263-97DEEAFD264E}" srcOrd="0" destOrd="0" presId="urn:microsoft.com/office/officeart/2005/8/layout/chevron2"/>
    <dgm:cxn modelId="{79323DFD-4638-4711-8A38-047165A81EC5}" type="presOf" srcId="{BEC35EDE-DC6F-4F61-9783-FE37EE1068D6}" destId="{CB548834-D906-49E4-8C33-6C8AA9BB75EA}" srcOrd="0" destOrd="0" presId="urn:microsoft.com/office/officeart/2005/8/layout/chevron2"/>
    <dgm:cxn modelId="{3E54C608-6C6E-4DD4-ACF3-F383332235DD}" srcId="{3AC4FD12-A0F5-4ED7-9C32-B3BC86A9D606}" destId="{4F11E753-92CC-486E-9CFD-7C147A7200F2}" srcOrd="0" destOrd="0" parTransId="{2C6620CD-A349-421E-B411-402F88828227}" sibTransId="{E7C956FC-C810-4ACF-B67E-CF9DC4C62267}"/>
    <dgm:cxn modelId="{42C290B5-D24D-4776-926D-1ABEA872C4A4}" srcId="{899277A0-4531-4F1F-A3D9-5E8B6C0DA1AC}" destId="{E55762AD-AE7D-4494-974C-3185C5227D28}" srcOrd="0" destOrd="0" parTransId="{20F5004A-4112-44EA-9128-7CA08B74D749}" sibTransId="{79B97739-B23B-4CF2-AA52-C49CE26069B3}"/>
    <dgm:cxn modelId="{B7D3A493-CDC5-4C8B-86FF-9505BF8A7DEA}" srcId="{81D8506B-B4FD-4C53-B212-4556075A38BB}" destId="{899277A0-4531-4F1F-A3D9-5E8B6C0DA1AC}" srcOrd="1" destOrd="0" parTransId="{05A6E089-73DF-4D18-AFAE-16701D5EE859}" sibTransId="{BEE22B6B-767D-4B9A-B041-E4BDDFAA0A7C}"/>
    <dgm:cxn modelId="{A5B9B9C3-F224-4388-B028-2DFBABA0B924}" srcId="{81D8506B-B4FD-4C53-B212-4556075A38BB}" destId="{A73DA681-C9A6-4E85-A9DF-411B1D3BEBA5}" srcOrd="0" destOrd="0" parTransId="{A681D6CE-2CF4-4F7B-96BB-C3FC72E86F84}" sibTransId="{8C430600-838A-4445-8F60-98254558F6FF}"/>
    <dgm:cxn modelId="{1C1E7CF5-1F63-4911-A391-D3D79FD72CF3}" type="presOf" srcId="{E55762AD-AE7D-4494-974C-3185C5227D28}" destId="{1108B26C-94A4-432F-86A5-0A034EB554EB}" srcOrd="0" destOrd="0" presId="urn:microsoft.com/office/officeart/2005/8/layout/chevron2"/>
    <dgm:cxn modelId="{3DED422C-E138-490D-9418-AB0D2CC429C0}" type="presOf" srcId="{4F11E753-92CC-486E-9CFD-7C147A7200F2}" destId="{E9582056-4CBD-4779-9918-C8898A83901B}" srcOrd="0" destOrd="0" presId="urn:microsoft.com/office/officeart/2005/8/layout/chevron2"/>
    <dgm:cxn modelId="{11348F47-D062-4EB1-BE26-A4ECF69D61D4}" type="presOf" srcId="{3AC4FD12-A0F5-4ED7-9C32-B3BC86A9D606}" destId="{725C79D3-5901-4A7B-BE57-A2D1C2C5F110}" srcOrd="0" destOrd="0" presId="urn:microsoft.com/office/officeart/2005/8/layout/chevron2"/>
    <dgm:cxn modelId="{0CF1DCA1-6C1E-4B3D-B422-DF6193B98E34}" type="presOf" srcId="{81D8506B-B4FD-4C53-B212-4556075A38BB}" destId="{2B0BF131-7C72-4F48-B72E-8D62EB554B01}" srcOrd="0" destOrd="0" presId="urn:microsoft.com/office/officeart/2005/8/layout/chevron2"/>
    <dgm:cxn modelId="{30A5B519-461E-488C-B3CC-8499FCACA3B7}" type="presParOf" srcId="{2B0BF131-7C72-4F48-B72E-8D62EB554B01}" destId="{CC5146D3-B8CB-4A03-BF94-4C7A641429F0}" srcOrd="0" destOrd="0" presId="urn:microsoft.com/office/officeart/2005/8/layout/chevron2"/>
    <dgm:cxn modelId="{870D4824-294A-4284-9281-EF9E636E1B56}" type="presParOf" srcId="{CC5146D3-B8CB-4A03-BF94-4C7A641429F0}" destId="{7275DB9F-DF23-4D10-9263-97DEEAFD264E}" srcOrd="0" destOrd="0" presId="urn:microsoft.com/office/officeart/2005/8/layout/chevron2"/>
    <dgm:cxn modelId="{F727B5FC-5B69-4AD0-94DC-90192A5D8945}" type="presParOf" srcId="{CC5146D3-B8CB-4A03-BF94-4C7A641429F0}" destId="{CB548834-D906-49E4-8C33-6C8AA9BB75EA}" srcOrd="1" destOrd="0" presId="urn:microsoft.com/office/officeart/2005/8/layout/chevron2"/>
    <dgm:cxn modelId="{1FB39614-F377-43B7-9698-1AE5CA8D5A85}" type="presParOf" srcId="{2B0BF131-7C72-4F48-B72E-8D62EB554B01}" destId="{C0C468C7-E61A-4AB5-94F4-04F89D9C6802}" srcOrd="1" destOrd="0" presId="urn:microsoft.com/office/officeart/2005/8/layout/chevron2"/>
    <dgm:cxn modelId="{6B3657A9-5CEA-4DD1-B2D9-2AEE68D2E632}" type="presParOf" srcId="{2B0BF131-7C72-4F48-B72E-8D62EB554B01}" destId="{2673EE84-D239-4124-8F27-5DA1EB8D352C}" srcOrd="2" destOrd="0" presId="urn:microsoft.com/office/officeart/2005/8/layout/chevron2"/>
    <dgm:cxn modelId="{1DAF6E7D-2C32-4F1A-9DF9-948B358ADD69}" type="presParOf" srcId="{2673EE84-D239-4124-8F27-5DA1EB8D352C}" destId="{686E9D14-9793-433C-9988-78BB339774DB}" srcOrd="0" destOrd="0" presId="urn:microsoft.com/office/officeart/2005/8/layout/chevron2"/>
    <dgm:cxn modelId="{E2152BC7-B228-49E7-B8FD-46EBD1B9B324}" type="presParOf" srcId="{2673EE84-D239-4124-8F27-5DA1EB8D352C}" destId="{1108B26C-94A4-432F-86A5-0A034EB554EB}" srcOrd="1" destOrd="0" presId="urn:microsoft.com/office/officeart/2005/8/layout/chevron2"/>
    <dgm:cxn modelId="{40EE22CE-7D76-46E4-BC69-491CD8BB34EC}" type="presParOf" srcId="{2B0BF131-7C72-4F48-B72E-8D62EB554B01}" destId="{369A3DD7-6E3E-49A7-A386-286BBFDF510D}" srcOrd="3" destOrd="0" presId="urn:microsoft.com/office/officeart/2005/8/layout/chevron2"/>
    <dgm:cxn modelId="{25D6A8AE-6393-47A4-9B9D-25370C4CDC0E}" type="presParOf" srcId="{2B0BF131-7C72-4F48-B72E-8D62EB554B01}" destId="{B06702A6-5C25-494B-A587-42D8B972B2CC}" srcOrd="4" destOrd="0" presId="urn:microsoft.com/office/officeart/2005/8/layout/chevron2"/>
    <dgm:cxn modelId="{3CFB8AA1-456A-4FD9-8A90-9C9704C8C417}" type="presParOf" srcId="{B06702A6-5C25-494B-A587-42D8B972B2CC}" destId="{725C79D3-5901-4A7B-BE57-A2D1C2C5F110}" srcOrd="0" destOrd="0" presId="urn:microsoft.com/office/officeart/2005/8/layout/chevron2"/>
    <dgm:cxn modelId="{F0768ECB-A444-4AB7-9599-272045FBEF09}" type="presParOf" srcId="{B06702A6-5C25-494B-A587-42D8B972B2CC}" destId="{E9582056-4CBD-4779-9918-C8898A83901B}"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6B51BC1-ED15-48D3-9C23-367503826EEC}"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MX"/>
        </a:p>
      </dgm:t>
    </dgm:pt>
    <dgm:pt modelId="{F025957D-7661-4BCB-9858-814B3F467B89}">
      <dgm:prSet phldrT="[Texto]"/>
      <dgm:spPr/>
      <dgm:t>
        <a:bodyPr/>
        <a:lstStyle/>
        <a:p>
          <a:r>
            <a:rPr lang="es-MX" dirty="0" smtClean="0"/>
            <a:t>PROGRESIVIDAD</a:t>
          </a:r>
          <a:endParaRPr lang="es-MX" dirty="0"/>
        </a:p>
      </dgm:t>
    </dgm:pt>
    <dgm:pt modelId="{9218365B-34C4-4C34-BF57-18DF26EBA205}" type="parTrans" cxnId="{A1720855-F1C5-48A5-B273-63637B5284A0}">
      <dgm:prSet/>
      <dgm:spPr/>
      <dgm:t>
        <a:bodyPr/>
        <a:lstStyle/>
        <a:p>
          <a:endParaRPr lang="es-MX"/>
        </a:p>
      </dgm:t>
    </dgm:pt>
    <dgm:pt modelId="{5C835021-7425-4CFE-9052-C2090E29C78D}" type="sibTrans" cxnId="{A1720855-F1C5-48A5-B273-63637B5284A0}">
      <dgm:prSet/>
      <dgm:spPr/>
      <dgm:t>
        <a:bodyPr/>
        <a:lstStyle/>
        <a:p>
          <a:endParaRPr lang="es-MX"/>
        </a:p>
      </dgm:t>
    </dgm:pt>
    <dgm:pt modelId="{961CF6A7-A471-484D-B7A0-392F5ED97722}">
      <dgm:prSet phldrT="[Texto]"/>
      <dgm:spPr/>
      <dgm:t>
        <a:bodyPr/>
        <a:lstStyle/>
        <a:p>
          <a:pPr algn="just"/>
          <a:r>
            <a:rPr lang="es-MX" dirty="0" smtClean="0"/>
            <a:t>Determina que el ámbito de los derechos fundamentales responda a las necesidades pasadas y presentes de las personas y de la sociedad, siempre con la posibilidad de ampliarse para responder a nuevas necesidades sociales y culturales que deban reconocerse a favor del individuo</a:t>
          </a:r>
          <a:endParaRPr lang="es-MX" dirty="0"/>
        </a:p>
      </dgm:t>
    </dgm:pt>
    <dgm:pt modelId="{0C877D46-42B4-4E19-99F2-6BBE7D080369}" type="parTrans" cxnId="{E92C9F04-A514-4AA8-BC62-1EA563330104}">
      <dgm:prSet/>
      <dgm:spPr/>
      <dgm:t>
        <a:bodyPr/>
        <a:lstStyle/>
        <a:p>
          <a:endParaRPr lang="es-MX"/>
        </a:p>
      </dgm:t>
    </dgm:pt>
    <dgm:pt modelId="{4D216860-2956-4F32-AFA9-F3C899B9682C}" type="sibTrans" cxnId="{E92C9F04-A514-4AA8-BC62-1EA563330104}">
      <dgm:prSet/>
      <dgm:spPr/>
      <dgm:t>
        <a:bodyPr/>
        <a:lstStyle/>
        <a:p>
          <a:endParaRPr lang="es-MX"/>
        </a:p>
      </dgm:t>
    </dgm:pt>
    <dgm:pt modelId="{7334FEDF-C247-47D8-86EA-5A8087899A93}">
      <dgm:prSet phldrT="[Texto]"/>
      <dgm:spPr/>
      <dgm:t>
        <a:bodyPr/>
        <a:lstStyle/>
        <a:p>
          <a:pPr algn="just"/>
          <a:r>
            <a:rPr lang="es-MX" dirty="0" smtClean="0"/>
            <a:t>. De conformidad con este principio, se prohíbe que se supriman o reduzcan el alcance de los derechos vigentes y, por el contrario, se les debe ampliar de manera constante.</a:t>
          </a:r>
          <a:endParaRPr lang="es-MX" dirty="0"/>
        </a:p>
      </dgm:t>
    </dgm:pt>
    <dgm:pt modelId="{A917771A-A5BE-44AA-A3B2-782D72DD10B4}" type="parTrans" cxnId="{AB20E4AF-89FF-46D0-AF02-51DE0EA6FF45}">
      <dgm:prSet/>
      <dgm:spPr/>
      <dgm:t>
        <a:bodyPr/>
        <a:lstStyle/>
        <a:p>
          <a:endParaRPr lang="es-MX"/>
        </a:p>
      </dgm:t>
    </dgm:pt>
    <dgm:pt modelId="{AADAFDEE-9BC7-4BE1-AB7A-8FBDDF0AD813}" type="sibTrans" cxnId="{AB20E4AF-89FF-46D0-AF02-51DE0EA6FF45}">
      <dgm:prSet/>
      <dgm:spPr/>
      <dgm:t>
        <a:bodyPr/>
        <a:lstStyle/>
        <a:p>
          <a:endParaRPr lang="es-MX"/>
        </a:p>
      </dgm:t>
    </dgm:pt>
    <dgm:pt modelId="{60FC8D8D-6E8F-4C84-9A42-51DA01598F77}" type="pres">
      <dgm:prSet presAssocID="{C6B51BC1-ED15-48D3-9C23-367503826EEC}" presName="linearFlow" presStyleCnt="0">
        <dgm:presLayoutVars>
          <dgm:dir/>
          <dgm:animLvl val="lvl"/>
          <dgm:resizeHandles val="exact"/>
        </dgm:presLayoutVars>
      </dgm:prSet>
      <dgm:spPr/>
      <dgm:t>
        <a:bodyPr/>
        <a:lstStyle/>
        <a:p>
          <a:endParaRPr lang="es-MX"/>
        </a:p>
      </dgm:t>
    </dgm:pt>
    <dgm:pt modelId="{27EBE8C4-25C8-4356-8CA5-DBF861FE9F42}" type="pres">
      <dgm:prSet presAssocID="{F025957D-7661-4BCB-9858-814B3F467B89}" presName="composite" presStyleCnt="0"/>
      <dgm:spPr/>
    </dgm:pt>
    <dgm:pt modelId="{85AFEB98-15D1-401D-8C30-582E67C32A0E}" type="pres">
      <dgm:prSet presAssocID="{F025957D-7661-4BCB-9858-814B3F467B89}" presName="parentText" presStyleLbl="alignNode1" presStyleIdx="0" presStyleCnt="1" custScaleX="131402" custScaleY="124898">
        <dgm:presLayoutVars>
          <dgm:chMax val="1"/>
          <dgm:bulletEnabled val="1"/>
        </dgm:presLayoutVars>
      </dgm:prSet>
      <dgm:spPr/>
      <dgm:t>
        <a:bodyPr/>
        <a:lstStyle/>
        <a:p>
          <a:endParaRPr lang="es-MX"/>
        </a:p>
      </dgm:t>
    </dgm:pt>
    <dgm:pt modelId="{A4A21323-0FA6-407F-9CD9-0F9787AB7FF0}" type="pres">
      <dgm:prSet presAssocID="{F025957D-7661-4BCB-9858-814B3F467B89}" presName="descendantText" presStyleLbl="alignAcc1" presStyleIdx="0" presStyleCnt="1" custScaleX="95510" custScaleY="190158">
        <dgm:presLayoutVars>
          <dgm:bulletEnabled val="1"/>
        </dgm:presLayoutVars>
      </dgm:prSet>
      <dgm:spPr/>
      <dgm:t>
        <a:bodyPr/>
        <a:lstStyle/>
        <a:p>
          <a:endParaRPr lang="es-MX"/>
        </a:p>
      </dgm:t>
    </dgm:pt>
  </dgm:ptLst>
  <dgm:cxnLst>
    <dgm:cxn modelId="{87C43B43-3D4C-4BE2-AAA0-3406DB3DB231}" type="presOf" srcId="{961CF6A7-A471-484D-B7A0-392F5ED97722}" destId="{A4A21323-0FA6-407F-9CD9-0F9787AB7FF0}" srcOrd="0" destOrd="0" presId="urn:microsoft.com/office/officeart/2005/8/layout/chevron2"/>
    <dgm:cxn modelId="{AB20E4AF-89FF-46D0-AF02-51DE0EA6FF45}" srcId="{F025957D-7661-4BCB-9858-814B3F467B89}" destId="{7334FEDF-C247-47D8-86EA-5A8087899A93}" srcOrd="1" destOrd="0" parTransId="{A917771A-A5BE-44AA-A3B2-782D72DD10B4}" sibTransId="{AADAFDEE-9BC7-4BE1-AB7A-8FBDDF0AD813}"/>
    <dgm:cxn modelId="{E92C9F04-A514-4AA8-BC62-1EA563330104}" srcId="{F025957D-7661-4BCB-9858-814B3F467B89}" destId="{961CF6A7-A471-484D-B7A0-392F5ED97722}" srcOrd="0" destOrd="0" parTransId="{0C877D46-42B4-4E19-99F2-6BBE7D080369}" sibTransId="{4D216860-2956-4F32-AFA9-F3C899B9682C}"/>
    <dgm:cxn modelId="{66DB00D8-9EAD-42C7-8285-4B7864770B84}" type="presOf" srcId="{7334FEDF-C247-47D8-86EA-5A8087899A93}" destId="{A4A21323-0FA6-407F-9CD9-0F9787AB7FF0}" srcOrd="0" destOrd="1" presId="urn:microsoft.com/office/officeart/2005/8/layout/chevron2"/>
    <dgm:cxn modelId="{C1D358C9-E8EA-4BCF-9966-4D322088FB02}" type="presOf" srcId="{C6B51BC1-ED15-48D3-9C23-367503826EEC}" destId="{60FC8D8D-6E8F-4C84-9A42-51DA01598F77}" srcOrd="0" destOrd="0" presId="urn:microsoft.com/office/officeart/2005/8/layout/chevron2"/>
    <dgm:cxn modelId="{A1720855-F1C5-48A5-B273-63637B5284A0}" srcId="{C6B51BC1-ED15-48D3-9C23-367503826EEC}" destId="{F025957D-7661-4BCB-9858-814B3F467B89}" srcOrd="0" destOrd="0" parTransId="{9218365B-34C4-4C34-BF57-18DF26EBA205}" sibTransId="{5C835021-7425-4CFE-9052-C2090E29C78D}"/>
    <dgm:cxn modelId="{E4870DF8-B02D-4537-8659-2C4E6FBE8594}" type="presOf" srcId="{F025957D-7661-4BCB-9858-814B3F467B89}" destId="{85AFEB98-15D1-401D-8C30-582E67C32A0E}" srcOrd="0" destOrd="0" presId="urn:microsoft.com/office/officeart/2005/8/layout/chevron2"/>
    <dgm:cxn modelId="{40023B06-429B-4B99-B453-202926183EF5}" type="presParOf" srcId="{60FC8D8D-6E8F-4C84-9A42-51DA01598F77}" destId="{27EBE8C4-25C8-4356-8CA5-DBF861FE9F42}" srcOrd="0" destOrd="0" presId="urn:microsoft.com/office/officeart/2005/8/layout/chevron2"/>
    <dgm:cxn modelId="{E20E8DF1-A2EA-4B6D-BAB3-B40B4A37DDE7}" type="presParOf" srcId="{27EBE8C4-25C8-4356-8CA5-DBF861FE9F42}" destId="{85AFEB98-15D1-401D-8C30-582E67C32A0E}" srcOrd="0" destOrd="0" presId="urn:microsoft.com/office/officeart/2005/8/layout/chevron2"/>
    <dgm:cxn modelId="{7054A5E5-4910-4BF7-9F7D-F2EE7281EC2F}" type="presParOf" srcId="{27EBE8C4-25C8-4356-8CA5-DBF861FE9F42}" destId="{A4A21323-0FA6-407F-9CD9-0F9787AB7FF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2845F2C-D281-4750-BECE-9097442D61C9}" type="doc">
      <dgm:prSet loTypeId="urn:microsoft.com/office/officeart/2005/8/layout/chevron1" loCatId="process" qsTypeId="urn:microsoft.com/office/officeart/2005/8/quickstyle/simple1" qsCatId="simple" csTypeId="urn:microsoft.com/office/officeart/2005/8/colors/colorful4" csCatId="colorful" phldr="1"/>
      <dgm:spPr/>
    </dgm:pt>
    <dgm:pt modelId="{8CD8E490-4569-4F39-80C8-D0674C08143E}">
      <dgm:prSet/>
      <dgm:spPr/>
      <dgm:t>
        <a:bodyPr/>
        <a:lstStyle/>
        <a:p>
          <a:r>
            <a:rPr lang="es-MX" dirty="0" smtClean="0"/>
            <a:t>Principio de progresividad de los derechos humanos </a:t>
          </a:r>
          <a:endParaRPr lang="es-MX" dirty="0"/>
        </a:p>
      </dgm:t>
    </dgm:pt>
    <dgm:pt modelId="{EC759FA2-1AC1-419C-947A-F0AA7D80A643}" type="parTrans" cxnId="{8F805065-3BAA-466B-86F7-75CC7D24DC38}">
      <dgm:prSet/>
      <dgm:spPr/>
      <dgm:t>
        <a:bodyPr/>
        <a:lstStyle/>
        <a:p>
          <a:endParaRPr lang="es-MX"/>
        </a:p>
      </dgm:t>
    </dgm:pt>
    <dgm:pt modelId="{CE174886-0675-4AAC-860A-898C6328D09F}" type="sibTrans" cxnId="{8F805065-3BAA-466B-86F7-75CC7D24DC38}">
      <dgm:prSet/>
      <dgm:spPr/>
      <dgm:t>
        <a:bodyPr/>
        <a:lstStyle/>
        <a:p>
          <a:endParaRPr lang="es-MX"/>
        </a:p>
      </dgm:t>
    </dgm:pt>
    <dgm:pt modelId="{83BEC18C-5C43-4709-A0AF-C97845AEAB1E}">
      <dgm:prSet/>
      <dgm:spPr/>
      <dgm:t>
        <a:bodyPr/>
        <a:lstStyle/>
        <a:p>
          <a:r>
            <a:rPr lang="es-MX" dirty="0" smtClean="0"/>
            <a:t>Impone al estado la prohibición de regresividad, la cual no es absoluta y puede haber circunstancias excepcionales </a:t>
          </a:r>
          <a:endParaRPr lang="es-MX" dirty="0"/>
        </a:p>
      </dgm:t>
    </dgm:pt>
    <dgm:pt modelId="{074318CE-3268-4AC2-AA9C-75EBDDD29CF1}" type="parTrans" cxnId="{74BD8C84-3C0D-435A-83EB-F62D5405F76D}">
      <dgm:prSet/>
      <dgm:spPr/>
      <dgm:t>
        <a:bodyPr/>
        <a:lstStyle/>
        <a:p>
          <a:endParaRPr lang="es-MX"/>
        </a:p>
      </dgm:t>
    </dgm:pt>
    <dgm:pt modelId="{33B7DC0B-A85B-46E7-865A-28879E6B0E99}" type="sibTrans" cxnId="{74BD8C84-3C0D-435A-83EB-F62D5405F76D}">
      <dgm:prSet/>
      <dgm:spPr/>
      <dgm:t>
        <a:bodyPr/>
        <a:lstStyle/>
        <a:p>
          <a:endParaRPr lang="es-MX"/>
        </a:p>
      </dgm:t>
    </dgm:pt>
    <dgm:pt modelId="{9F7B2AC4-9B29-4EB2-B8F0-3AD8511795BA}">
      <dgm:prSet/>
      <dgm:spPr/>
      <dgm:t>
        <a:bodyPr/>
        <a:lstStyle/>
        <a:p>
          <a:r>
            <a:rPr lang="es-MX" smtClean="0"/>
            <a:t>Se justifique una regresión en cuanto al alcance y tutela de un determinado derecho fundamental </a:t>
          </a:r>
          <a:endParaRPr lang="es-MX" dirty="0"/>
        </a:p>
      </dgm:t>
    </dgm:pt>
    <dgm:pt modelId="{221B8A80-61EC-47A8-80F4-836E73D62911}" type="parTrans" cxnId="{60AD391E-7C8D-4339-8D23-C45D79D6E227}">
      <dgm:prSet/>
      <dgm:spPr/>
      <dgm:t>
        <a:bodyPr/>
        <a:lstStyle/>
        <a:p>
          <a:endParaRPr lang="es-MX"/>
        </a:p>
      </dgm:t>
    </dgm:pt>
    <dgm:pt modelId="{1444F663-F367-4309-BE09-7B733A64DD9E}" type="sibTrans" cxnId="{60AD391E-7C8D-4339-8D23-C45D79D6E227}">
      <dgm:prSet/>
      <dgm:spPr/>
      <dgm:t>
        <a:bodyPr/>
        <a:lstStyle/>
        <a:p>
          <a:endParaRPr lang="es-MX"/>
        </a:p>
      </dgm:t>
    </dgm:pt>
    <dgm:pt modelId="{2489303F-77BB-492A-BBEA-76E1F89D018E}" type="pres">
      <dgm:prSet presAssocID="{62845F2C-D281-4750-BECE-9097442D61C9}" presName="Name0" presStyleCnt="0">
        <dgm:presLayoutVars>
          <dgm:dir/>
          <dgm:animLvl val="lvl"/>
          <dgm:resizeHandles val="exact"/>
        </dgm:presLayoutVars>
      </dgm:prSet>
      <dgm:spPr/>
    </dgm:pt>
    <dgm:pt modelId="{4DB2BC8F-51C6-4B2E-ADA0-AF3689CE1857}" type="pres">
      <dgm:prSet presAssocID="{8CD8E490-4569-4F39-80C8-D0674C08143E}" presName="parTxOnly" presStyleLbl="node1" presStyleIdx="0" presStyleCnt="3">
        <dgm:presLayoutVars>
          <dgm:chMax val="0"/>
          <dgm:chPref val="0"/>
          <dgm:bulletEnabled val="1"/>
        </dgm:presLayoutVars>
      </dgm:prSet>
      <dgm:spPr/>
      <dgm:t>
        <a:bodyPr/>
        <a:lstStyle/>
        <a:p>
          <a:endParaRPr lang="es-MX"/>
        </a:p>
      </dgm:t>
    </dgm:pt>
    <dgm:pt modelId="{1FCC436D-1BAC-4963-8D21-1E66A4278407}" type="pres">
      <dgm:prSet presAssocID="{CE174886-0675-4AAC-860A-898C6328D09F}" presName="parTxOnlySpace" presStyleCnt="0"/>
      <dgm:spPr/>
    </dgm:pt>
    <dgm:pt modelId="{0E17546D-7B12-4FE8-A58F-EFCC0CB6AFA1}" type="pres">
      <dgm:prSet presAssocID="{83BEC18C-5C43-4709-A0AF-C97845AEAB1E}" presName="parTxOnly" presStyleLbl="node1" presStyleIdx="1" presStyleCnt="3">
        <dgm:presLayoutVars>
          <dgm:chMax val="0"/>
          <dgm:chPref val="0"/>
          <dgm:bulletEnabled val="1"/>
        </dgm:presLayoutVars>
      </dgm:prSet>
      <dgm:spPr/>
      <dgm:t>
        <a:bodyPr/>
        <a:lstStyle/>
        <a:p>
          <a:endParaRPr lang="es-MX"/>
        </a:p>
      </dgm:t>
    </dgm:pt>
    <dgm:pt modelId="{05302FF6-20BB-4079-A520-75F26E9EE5EC}" type="pres">
      <dgm:prSet presAssocID="{33B7DC0B-A85B-46E7-865A-28879E6B0E99}" presName="parTxOnlySpace" presStyleCnt="0"/>
      <dgm:spPr/>
    </dgm:pt>
    <dgm:pt modelId="{1EC1EE99-9D5D-4D3E-AEDD-E643BC3FCC21}" type="pres">
      <dgm:prSet presAssocID="{9F7B2AC4-9B29-4EB2-B8F0-3AD8511795BA}" presName="parTxOnly" presStyleLbl="node1" presStyleIdx="2" presStyleCnt="3">
        <dgm:presLayoutVars>
          <dgm:chMax val="0"/>
          <dgm:chPref val="0"/>
          <dgm:bulletEnabled val="1"/>
        </dgm:presLayoutVars>
      </dgm:prSet>
      <dgm:spPr/>
      <dgm:t>
        <a:bodyPr/>
        <a:lstStyle/>
        <a:p>
          <a:endParaRPr lang="es-MX"/>
        </a:p>
      </dgm:t>
    </dgm:pt>
  </dgm:ptLst>
  <dgm:cxnLst>
    <dgm:cxn modelId="{877934A4-E1CE-4985-92D6-0EB8543B76B8}" type="presOf" srcId="{83BEC18C-5C43-4709-A0AF-C97845AEAB1E}" destId="{0E17546D-7B12-4FE8-A58F-EFCC0CB6AFA1}" srcOrd="0" destOrd="0" presId="urn:microsoft.com/office/officeart/2005/8/layout/chevron1"/>
    <dgm:cxn modelId="{8812E47D-7088-47C1-A7D2-BBC043A9FE0A}" type="presOf" srcId="{62845F2C-D281-4750-BECE-9097442D61C9}" destId="{2489303F-77BB-492A-BBEA-76E1F89D018E}" srcOrd="0" destOrd="0" presId="urn:microsoft.com/office/officeart/2005/8/layout/chevron1"/>
    <dgm:cxn modelId="{74BD8C84-3C0D-435A-83EB-F62D5405F76D}" srcId="{62845F2C-D281-4750-BECE-9097442D61C9}" destId="{83BEC18C-5C43-4709-A0AF-C97845AEAB1E}" srcOrd="1" destOrd="0" parTransId="{074318CE-3268-4AC2-AA9C-75EBDDD29CF1}" sibTransId="{33B7DC0B-A85B-46E7-865A-28879E6B0E99}"/>
    <dgm:cxn modelId="{9C661BDD-7F34-4003-9F8F-534B6B566345}" type="presOf" srcId="{9F7B2AC4-9B29-4EB2-B8F0-3AD8511795BA}" destId="{1EC1EE99-9D5D-4D3E-AEDD-E643BC3FCC21}" srcOrd="0" destOrd="0" presId="urn:microsoft.com/office/officeart/2005/8/layout/chevron1"/>
    <dgm:cxn modelId="{0468ADAC-C619-456E-9A76-5E9102C1CD95}" type="presOf" srcId="{8CD8E490-4569-4F39-80C8-D0674C08143E}" destId="{4DB2BC8F-51C6-4B2E-ADA0-AF3689CE1857}" srcOrd="0" destOrd="0" presId="urn:microsoft.com/office/officeart/2005/8/layout/chevron1"/>
    <dgm:cxn modelId="{60AD391E-7C8D-4339-8D23-C45D79D6E227}" srcId="{62845F2C-D281-4750-BECE-9097442D61C9}" destId="{9F7B2AC4-9B29-4EB2-B8F0-3AD8511795BA}" srcOrd="2" destOrd="0" parTransId="{221B8A80-61EC-47A8-80F4-836E73D62911}" sibTransId="{1444F663-F367-4309-BE09-7B733A64DD9E}"/>
    <dgm:cxn modelId="{8F805065-3BAA-466B-86F7-75CC7D24DC38}" srcId="{62845F2C-D281-4750-BECE-9097442D61C9}" destId="{8CD8E490-4569-4F39-80C8-D0674C08143E}" srcOrd="0" destOrd="0" parTransId="{EC759FA2-1AC1-419C-947A-F0AA7D80A643}" sibTransId="{CE174886-0675-4AAC-860A-898C6328D09F}"/>
    <dgm:cxn modelId="{80485C0E-392F-429B-81B0-AA64DA67342A}" type="presParOf" srcId="{2489303F-77BB-492A-BBEA-76E1F89D018E}" destId="{4DB2BC8F-51C6-4B2E-ADA0-AF3689CE1857}" srcOrd="0" destOrd="0" presId="urn:microsoft.com/office/officeart/2005/8/layout/chevron1"/>
    <dgm:cxn modelId="{18025F35-C8F5-4210-96C4-ED81F632AF7A}" type="presParOf" srcId="{2489303F-77BB-492A-BBEA-76E1F89D018E}" destId="{1FCC436D-1BAC-4963-8D21-1E66A4278407}" srcOrd="1" destOrd="0" presId="urn:microsoft.com/office/officeart/2005/8/layout/chevron1"/>
    <dgm:cxn modelId="{2B1C753C-32BF-4CF6-90FF-DF10A1275777}" type="presParOf" srcId="{2489303F-77BB-492A-BBEA-76E1F89D018E}" destId="{0E17546D-7B12-4FE8-A58F-EFCC0CB6AFA1}" srcOrd="2" destOrd="0" presId="urn:microsoft.com/office/officeart/2005/8/layout/chevron1"/>
    <dgm:cxn modelId="{FE95D887-01F6-4C1F-AA6E-5DC568542E62}" type="presParOf" srcId="{2489303F-77BB-492A-BBEA-76E1F89D018E}" destId="{05302FF6-20BB-4079-A520-75F26E9EE5EC}" srcOrd="3" destOrd="0" presId="urn:microsoft.com/office/officeart/2005/8/layout/chevron1"/>
    <dgm:cxn modelId="{B87332DF-725E-45C1-838D-C785E662AD2C}" type="presParOf" srcId="{2489303F-77BB-492A-BBEA-76E1F89D018E}" destId="{1EC1EE99-9D5D-4D3E-AEDD-E643BC3FCC21}"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8DA920-4463-4A67-AD1B-1DEFCF1F1E06}" type="datetimeFigureOut">
              <a:rPr lang="es-MX" smtClean="0"/>
              <a:t>27/09/2018</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5D0A74-9DA7-4D1B-B51F-3F90F8D319FF}" type="slidenum">
              <a:rPr lang="es-MX" smtClean="0"/>
              <a:t>‹Nº›</a:t>
            </a:fld>
            <a:endParaRPr lang="es-MX"/>
          </a:p>
        </p:txBody>
      </p:sp>
    </p:spTree>
    <p:extLst>
      <p:ext uri="{BB962C8B-B14F-4D97-AF65-F5344CB8AC3E}">
        <p14:creationId xmlns:p14="http://schemas.microsoft.com/office/powerpoint/2010/main" val="1039067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F05D0A74-9DA7-4D1B-B51F-3F90F8D319FF}" type="slidenum">
              <a:rPr lang="es-MX" smtClean="0"/>
              <a:t>48</a:t>
            </a:fld>
            <a:endParaRPr lang="es-MX"/>
          </a:p>
        </p:txBody>
      </p:sp>
    </p:spTree>
    <p:extLst>
      <p:ext uri="{BB962C8B-B14F-4D97-AF65-F5344CB8AC3E}">
        <p14:creationId xmlns:p14="http://schemas.microsoft.com/office/powerpoint/2010/main" val="706394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34CC3D64-D377-481B-AB07-99D56F29025C}" type="datetimeFigureOut">
              <a:rPr lang="es-MX" smtClean="0"/>
              <a:t>27/09/2018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B401EE9-C8F7-4D08-972E-EE7FA6BC55EB}" type="slidenum">
              <a:rPr lang="es-MX" smtClean="0"/>
              <a:t>‹Nº›</a:t>
            </a:fld>
            <a:endParaRPr lang="es-MX"/>
          </a:p>
        </p:txBody>
      </p:sp>
    </p:spTree>
    <p:extLst>
      <p:ext uri="{BB962C8B-B14F-4D97-AF65-F5344CB8AC3E}">
        <p14:creationId xmlns:p14="http://schemas.microsoft.com/office/powerpoint/2010/main" val="4024340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34CC3D64-D377-481B-AB07-99D56F29025C}" type="datetimeFigureOut">
              <a:rPr lang="es-MX" smtClean="0"/>
              <a:t>27/09/2018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B401EE9-C8F7-4D08-972E-EE7FA6BC55EB}" type="slidenum">
              <a:rPr lang="es-MX" smtClean="0"/>
              <a:t>‹Nº›</a:t>
            </a:fld>
            <a:endParaRPr lang="es-MX"/>
          </a:p>
        </p:txBody>
      </p:sp>
    </p:spTree>
    <p:extLst>
      <p:ext uri="{BB962C8B-B14F-4D97-AF65-F5344CB8AC3E}">
        <p14:creationId xmlns:p14="http://schemas.microsoft.com/office/powerpoint/2010/main" val="1376946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34CC3D64-D377-481B-AB07-99D56F29025C}" type="datetimeFigureOut">
              <a:rPr lang="es-MX" smtClean="0"/>
              <a:t>27/09/2018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B401EE9-C8F7-4D08-972E-EE7FA6BC55EB}" type="slidenum">
              <a:rPr lang="es-MX" smtClean="0"/>
              <a:t>‹Nº›</a:t>
            </a:fld>
            <a:endParaRPr lang="es-MX"/>
          </a:p>
        </p:txBody>
      </p:sp>
    </p:spTree>
    <p:extLst>
      <p:ext uri="{BB962C8B-B14F-4D97-AF65-F5344CB8AC3E}">
        <p14:creationId xmlns:p14="http://schemas.microsoft.com/office/powerpoint/2010/main" val="913096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34CC3D64-D377-481B-AB07-99D56F29025C}" type="datetimeFigureOut">
              <a:rPr lang="es-MX" smtClean="0"/>
              <a:t>27/09/2018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B401EE9-C8F7-4D08-972E-EE7FA6BC55EB}" type="slidenum">
              <a:rPr lang="es-MX" smtClean="0"/>
              <a:t>‹Nº›</a:t>
            </a:fld>
            <a:endParaRPr lang="es-MX"/>
          </a:p>
        </p:txBody>
      </p:sp>
    </p:spTree>
    <p:extLst>
      <p:ext uri="{BB962C8B-B14F-4D97-AF65-F5344CB8AC3E}">
        <p14:creationId xmlns:p14="http://schemas.microsoft.com/office/powerpoint/2010/main" val="3320569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4CC3D64-D377-481B-AB07-99D56F29025C}" type="datetimeFigureOut">
              <a:rPr lang="es-MX" smtClean="0"/>
              <a:t>27/09/2018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B401EE9-C8F7-4D08-972E-EE7FA6BC55EB}" type="slidenum">
              <a:rPr lang="es-MX" smtClean="0"/>
              <a:t>‹Nº›</a:t>
            </a:fld>
            <a:endParaRPr lang="es-MX"/>
          </a:p>
        </p:txBody>
      </p:sp>
    </p:spTree>
    <p:extLst>
      <p:ext uri="{BB962C8B-B14F-4D97-AF65-F5344CB8AC3E}">
        <p14:creationId xmlns:p14="http://schemas.microsoft.com/office/powerpoint/2010/main" val="1293409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34CC3D64-D377-481B-AB07-99D56F29025C}" type="datetimeFigureOut">
              <a:rPr lang="es-MX" smtClean="0"/>
              <a:t>27/09/2018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B401EE9-C8F7-4D08-972E-EE7FA6BC55EB}" type="slidenum">
              <a:rPr lang="es-MX" smtClean="0"/>
              <a:t>‹Nº›</a:t>
            </a:fld>
            <a:endParaRPr lang="es-MX"/>
          </a:p>
        </p:txBody>
      </p:sp>
    </p:spTree>
    <p:extLst>
      <p:ext uri="{BB962C8B-B14F-4D97-AF65-F5344CB8AC3E}">
        <p14:creationId xmlns:p14="http://schemas.microsoft.com/office/powerpoint/2010/main" val="2379625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34CC3D64-D377-481B-AB07-99D56F29025C}" type="datetimeFigureOut">
              <a:rPr lang="es-MX" smtClean="0"/>
              <a:t>27/09/2018</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EB401EE9-C8F7-4D08-972E-EE7FA6BC55EB}" type="slidenum">
              <a:rPr lang="es-MX" smtClean="0"/>
              <a:t>‹Nº›</a:t>
            </a:fld>
            <a:endParaRPr lang="es-MX"/>
          </a:p>
        </p:txBody>
      </p:sp>
    </p:spTree>
    <p:extLst>
      <p:ext uri="{BB962C8B-B14F-4D97-AF65-F5344CB8AC3E}">
        <p14:creationId xmlns:p14="http://schemas.microsoft.com/office/powerpoint/2010/main" val="3035935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34CC3D64-D377-481B-AB07-99D56F29025C}" type="datetimeFigureOut">
              <a:rPr lang="es-MX" smtClean="0"/>
              <a:t>27/09/2018</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EB401EE9-C8F7-4D08-972E-EE7FA6BC55EB}" type="slidenum">
              <a:rPr lang="es-MX" smtClean="0"/>
              <a:t>‹Nº›</a:t>
            </a:fld>
            <a:endParaRPr lang="es-MX"/>
          </a:p>
        </p:txBody>
      </p:sp>
    </p:spTree>
    <p:extLst>
      <p:ext uri="{BB962C8B-B14F-4D97-AF65-F5344CB8AC3E}">
        <p14:creationId xmlns:p14="http://schemas.microsoft.com/office/powerpoint/2010/main" val="3907497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4CC3D64-D377-481B-AB07-99D56F29025C}" type="datetimeFigureOut">
              <a:rPr lang="es-MX" smtClean="0"/>
              <a:t>27/09/2018</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EB401EE9-C8F7-4D08-972E-EE7FA6BC55EB}" type="slidenum">
              <a:rPr lang="es-MX" smtClean="0"/>
              <a:t>‹Nº›</a:t>
            </a:fld>
            <a:endParaRPr lang="es-MX"/>
          </a:p>
        </p:txBody>
      </p:sp>
    </p:spTree>
    <p:extLst>
      <p:ext uri="{BB962C8B-B14F-4D97-AF65-F5344CB8AC3E}">
        <p14:creationId xmlns:p14="http://schemas.microsoft.com/office/powerpoint/2010/main" val="143768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4CC3D64-D377-481B-AB07-99D56F29025C}" type="datetimeFigureOut">
              <a:rPr lang="es-MX" smtClean="0"/>
              <a:t>27/09/2018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B401EE9-C8F7-4D08-972E-EE7FA6BC55EB}" type="slidenum">
              <a:rPr lang="es-MX" smtClean="0"/>
              <a:t>‹Nº›</a:t>
            </a:fld>
            <a:endParaRPr lang="es-MX"/>
          </a:p>
        </p:txBody>
      </p:sp>
    </p:spTree>
    <p:extLst>
      <p:ext uri="{BB962C8B-B14F-4D97-AF65-F5344CB8AC3E}">
        <p14:creationId xmlns:p14="http://schemas.microsoft.com/office/powerpoint/2010/main" val="234438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4CC3D64-D377-481B-AB07-99D56F29025C}" type="datetimeFigureOut">
              <a:rPr lang="es-MX" smtClean="0"/>
              <a:t>27/09/2018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B401EE9-C8F7-4D08-972E-EE7FA6BC55EB}" type="slidenum">
              <a:rPr lang="es-MX" smtClean="0"/>
              <a:t>‹Nº›</a:t>
            </a:fld>
            <a:endParaRPr lang="es-MX"/>
          </a:p>
        </p:txBody>
      </p:sp>
    </p:spTree>
    <p:extLst>
      <p:ext uri="{BB962C8B-B14F-4D97-AF65-F5344CB8AC3E}">
        <p14:creationId xmlns:p14="http://schemas.microsoft.com/office/powerpoint/2010/main" val="1952277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CC3D64-D377-481B-AB07-99D56F29025C}" type="datetimeFigureOut">
              <a:rPr lang="es-MX" smtClean="0"/>
              <a:t>27/09/2018</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401EE9-C8F7-4D08-972E-EE7FA6BC55EB}" type="slidenum">
              <a:rPr lang="es-MX" smtClean="0"/>
              <a:t>‹Nº›</a:t>
            </a:fld>
            <a:endParaRPr lang="es-MX"/>
          </a:p>
        </p:txBody>
      </p:sp>
    </p:spTree>
    <p:extLst>
      <p:ext uri="{BB962C8B-B14F-4D97-AF65-F5344CB8AC3E}">
        <p14:creationId xmlns:p14="http://schemas.microsoft.com/office/powerpoint/2010/main" val="3879537219"/>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28.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620688"/>
            <a:ext cx="7772400" cy="1254001"/>
          </a:xfrm>
        </p:spPr>
        <p:txBody>
          <a:bodyPr>
            <a:normAutofit fontScale="90000"/>
          </a:bodyPr>
          <a:lstStyle/>
          <a:p>
            <a:pPr lvl="0">
              <a:spcBef>
                <a:spcPts val="0"/>
              </a:spcBef>
            </a:pPr>
            <a:r>
              <a:rPr lang="es-ES" sz="2000" b="1" dirty="0">
                <a:solidFill>
                  <a:prstClr val="white"/>
                </a:solidFill>
                <a:ea typeface="+mn-ea"/>
                <a:cs typeface="Arial" pitchFamily="34" charset="0"/>
              </a:rPr>
              <a:t>UNIVERSIDAD AUTONOMA DEL ESTADO DE MEXICO</a:t>
            </a:r>
            <a:br>
              <a:rPr lang="es-ES" sz="2000" b="1" dirty="0">
                <a:solidFill>
                  <a:prstClr val="white"/>
                </a:solidFill>
                <a:ea typeface="+mn-ea"/>
                <a:cs typeface="Arial" pitchFamily="34" charset="0"/>
              </a:rPr>
            </a:br>
            <a:r>
              <a:rPr lang="es-ES" sz="2000" dirty="0">
                <a:solidFill>
                  <a:prstClr val="white"/>
                </a:solidFill>
                <a:ea typeface="+mn-ea"/>
                <a:cs typeface="Arial" pitchFamily="34" charset="0"/>
              </a:rPr>
              <a:t> </a:t>
            </a:r>
            <a:br>
              <a:rPr lang="es-ES" sz="2000" dirty="0">
                <a:solidFill>
                  <a:prstClr val="white"/>
                </a:solidFill>
                <a:ea typeface="+mn-ea"/>
                <a:cs typeface="Arial" pitchFamily="34" charset="0"/>
              </a:rPr>
            </a:br>
            <a:r>
              <a:rPr lang="es-ES" sz="2000" b="1" i="1" dirty="0">
                <a:solidFill>
                  <a:prstClr val="white"/>
                </a:solidFill>
                <a:ea typeface="+mn-ea"/>
                <a:cs typeface="Arial" pitchFamily="34" charset="0"/>
              </a:rPr>
              <a:t>CENTRO UNIVERSITARIO UAEM VALLE DE CHALCO</a:t>
            </a:r>
            <a:br>
              <a:rPr lang="es-ES" sz="2000" b="1" i="1" dirty="0">
                <a:solidFill>
                  <a:prstClr val="white"/>
                </a:solidFill>
                <a:ea typeface="+mn-ea"/>
                <a:cs typeface="Arial" pitchFamily="34" charset="0"/>
              </a:rPr>
            </a:br>
            <a:endParaRPr lang="es-MX" dirty="0"/>
          </a:p>
        </p:txBody>
      </p:sp>
      <p:sp>
        <p:nvSpPr>
          <p:cNvPr id="3" name="2 Subtítulo"/>
          <p:cNvSpPr>
            <a:spLocks noGrp="1"/>
          </p:cNvSpPr>
          <p:nvPr>
            <p:ph type="subTitle" idx="1"/>
          </p:nvPr>
        </p:nvSpPr>
        <p:spPr>
          <a:xfrm>
            <a:off x="755576" y="1844824"/>
            <a:ext cx="7704856" cy="4104456"/>
          </a:xfrm>
        </p:spPr>
        <p:txBody>
          <a:bodyPr>
            <a:normAutofit/>
          </a:bodyPr>
          <a:lstStyle/>
          <a:p>
            <a:pPr>
              <a:lnSpc>
                <a:spcPct val="150000"/>
              </a:lnSpc>
              <a:spcBef>
                <a:spcPts val="0"/>
              </a:spcBef>
            </a:pPr>
            <a:r>
              <a:rPr lang="es-MX" sz="2000" dirty="0">
                <a:solidFill>
                  <a:prstClr val="white"/>
                </a:solidFill>
                <a:cs typeface="Arial" pitchFamily="34" charset="0"/>
              </a:rPr>
              <a:t>LICENCIATURA EN DERECHO.</a:t>
            </a:r>
          </a:p>
          <a:p>
            <a:pPr lvl="0">
              <a:lnSpc>
                <a:spcPct val="150000"/>
              </a:lnSpc>
              <a:spcBef>
                <a:spcPts val="0"/>
              </a:spcBef>
            </a:pPr>
            <a:r>
              <a:rPr lang="es-MX" sz="2000" dirty="0">
                <a:solidFill>
                  <a:prstClr val="white"/>
                </a:solidFill>
                <a:cs typeface="Arial" pitchFamily="34" charset="0"/>
              </a:rPr>
              <a:t>DOCENTE: M. EN D. JOSE JULIO NARES HERNANDEZ</a:t>
            </a:r>
            <a:endParaRPr lang="es-ES" sz="2000" dirty="0">
              <a:solidFill>
                <a:prstClr val="white"/>
              </a:solidFill>
              <a:cs typeface="Arial" pitchFamily="34" charset="0"/>
            </a:endParaRPr>
          </a:p>
          <a:p>
            <a:pPr lvl="0">
              <a:spcBef>
                <a:spcPts val="0"/>
              </a:spcBef>
            </a:pPr>
            <a:r>
              <a:rPr lang="es-ES" sz="2000" dirty="0" smtClean="0">
                <a:solidFill>
                  <a:prstClr val="white"/>
                </a:solidFill>
                <a:cs typeface="Arial" pitchFamily="34" charset="0"/>
              </a:rPr>
              <a:t>UNIDAD DE APRENDIZAJE  TEORÍA CONSTITUCIONAL</a:t>
            </a:r>
          </a:p>
          <a:p>
            <a:pPr lvl="0">
              <a:spcBef>
                <a:spcPts val="0"/>
              </a:spcBef>
            </a:pPr>
            <a:r>
              <a:rPr lang="es-ES" sz="2000" dirty="0" smtClean="0">
                <a:solidFill>
                  <a:prstClr val="white"/>
                </a:solidFill>
                <a:cs typeface="Arial" pitchFamily="34" charset="0"/>
              </a:rPr>
              <a:t>TERCER SEMESTRE</a:t>
            </a:r>
          </a:p>
          <a:p>
            <a:pPr lvl="0">
              <a:spcBef>
                <a:spcPts val="0"/>
              </a:spcBef>
            </a:pPr>
            <a:r>
              <a:rPr lang="es-ES" sz="2000" dirty="0" smtClean="0">
                <a:solidFill>
                  <a:prstClr val="white"/>
                </a:solidFill>
                <a:cs typeface="Arial" pitchFamily="34" charset="0"/>
              </a:rPr>
              <a:t>4 HORAS 7 CRÉDITOS </a:t>
            </a:r>
            <a:endParaRPr lang="es-ES" sz="2000" dirty="0">
              <a:solidFill>
                <a:prstClr val="white"/>
              </a:solidFill>
              <a:cs typeface="Arial" pitchFamily="34" charset="0"/>
            </a:endParaRPr>
          </a:p>
          <a:p>
            <a:pPr lvl="0">
              <a:lnSpc>
                <a:spcPct val="150000"/>
              </a:lnSpc>
              <a:spcBef>
                <a:spcPts val="0"/>
              </a:spcBef>
            </a:pPr>
            <a:r>
              <a:rPr lang="es-MX" sz="2000" dirty="0" smtClean="0">
                <a:solidFill>
                  <a:prstClr val="white"/>
                </a:solidFill>
                <a:cs typeface="Arial" pitchFamily="34" charset="0"/>
              </a:rPr>
              <a:t>MATERIAL </a:t>
            </a:r>
            <a:r>
              <a:rPr lang="es-MX" sz="2000" dirty="0">
                <a:solidFill>
                  <a:prstClr val="white"/>
                </a:solidFill>
                <a:cs typeface="Arial" pitchFamily="34" charset="0"/>
              </a:rPr>
              <a:t>VISUAL DE DIAPOSITIVAS PARA LA  UNIDAD DE </a:t>
            </a:r>
            <a:r>
              <a:rPr lang="es-MX" sz="2000" dirty="0" smtClean="0">
                <a:solidFill>
                  <a:prstClr val="white"/>
                </a:solidFill>
                <a:cs typeface="Arial" pitchFamily="34" charset="0"/>
              </a:rPr>
              <a:t>APRENDIZAJE</a:t>
            </a:r>
            <a:endParaRPr lang="es-MX" sz="2000" dirty="0">
              <a:solidFill>
                <a:prstClr val="white"/>
              </a:solidFill>
              <a:cs typeface="Arial" pitchFamily="34" charset="0"/>
            </a:endParaRPr>
          </a:p>
          <a:p>
            <a:endParaRPr lang="es-MX" dirty="0"/>
          </a:p>
        </p:txBody>
      </p:sp>
      <p:pic>
        <p:nvPicPr>
          <p:cNvPr id="1026" name="Picture 2"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9232" y="188640"/>
            <a:ext cx="1658241" cy="161471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n relacionad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320" y="347924"/>
            <a:ext cx="1296144" cy="1296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81815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7"/>
            <a:ext cx="8229600" cy="3024336"/>
          </a:xfrm>
          <a:solidFill>
            <a:schemeClr val="accent3">
              <a:lumMod val="75000"/>
            </a:schemeClr>
          </a:solidFill>
          <a:effectLst>
            <a:outerShdw blurRad="50800" dist="38100" dir="18900000" algn="bl"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a:normAutofit/>
          </a:bodyPr>
          <a:lstStyle/>
          <a:p>
            <a:pPr marL="0" indent="0" algn="just">
              <a:buNone/>
            </a:pPr>
            <a:r>
              <a:rPr lang="es-MX" sz="2400" dirty="0"/>
              <a:t>Se entiende que este derecho no se limita a ordenar a la autoridad jurisdiccional que se abstenga de interpretar por simple analogía o mayoría de razón, sino que se extiende al legislador al exigirle la emisión de normas claras, precisas y exactas respecto de la conducta reprochable, así como de la consecuencia jurídica por la comisión de un ilícito, dicha descripción no es otra cosa que el tipo </a:t>
            </a:r>
            <a:r>
              <a:rPr lang="es-MX" sz="2400" dirty="0" smtClean="0"/>
              <a:t>penal.</a:t>
            </a:r>
            <a:endParaRPr lang="es-MX" sz="2400" dirty="0"/>
          </a:p>
        </p:txBody>
      </p:sp>
      <p:pic>
        <p:nvPicPr>
          <p:cNvPr id="6146" name="Picture 2" descr="Resultado de imagen para legislad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3861048"/>
            <a:ext cx="2810477" cy="1866157"/>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755576" y="5805264"/>
            <a:ext cx="3366120" cy="338554"/>
          </a:xfrm>
          <a:prstGeom prst="rect">
            <a:avLst/>
          </a:prstGeom>
        </p:spPr>
        <p:txBody>
          <a:bodyPr wrap="square">
            <a:spAutoFit/>
          </a:bodyPr>
          <a:lstStyle/>
          <a:p>
            <a:pPr algn="just"/>
            <a:r>
              <a:rPr lang="es-MX" sz="800" dirty="0" smtClean="0"/>
              <a:t>http://ljz.mx/2018/03/07/promocionan-mediante-llamada-telefonica-al-legislador-arturo-lopez-de-lara/</a:t>
            </a:r>
            <a:endParaRPr lang="es-MX" sz="800" dirty="0"/>
          </a:p>
        </p:txBody>
      </p:sp>
      <p:pic>
        <p:nvPicPr>
          <p:cNvPr id="6148" name="Picture 4" descr="Resultado de imagen para normas juridica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60032" y="3861048"/>
            <a:ext cx="2959024" cy="1866157"/>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4850935" y="5805264"/>
            <a:ext cx="2286000" cy="338554"/>
          </a:xfrm>
          <a:prstGeom prst="rect">
            <a:avLst/>
          </a:prstGeom>
        </p:spPr>
        <p:txBody>
          <a:bodyPr wrap="square">
            <a:spAutoFit/>
          </a:bodyPr>
          <a:lstStyle/>
          <a:p>
            <a:r>
              <a:rPr lang="es-MX" sz="800" dirty="0" smtClean="0"/>
              <a:t>https://www.definicion.xyz/2017/07/norma-juridica.html</a:t>
            </a:r>
            <a:endParaRPr lang="es-MX" sz="800" dirty="0"/>
          </a:p>
        </p:txBody>
      </p:sp>
    </p:spTree>
    <p:extLst>
      <p:ext uri="{BB962C8B-B14F-4D97-AF65-F5344CB8AC3E}">
        <p14:creationId xmlns:p14="http://schemas.microsoft.com/office/powerpoint/2010/main" val="285929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148"/>
                                        </p:tgtEl>
                                        <p:attrNameLst>
                                          <p:attrName>style.visibility</p:attrName>
                                        </p:attrNameLst>
                                      </p:cBhvr>
                                      <p:to>
                                        <p:strVal val="visible"/>
                                      </p:to>
                                    </p:set>
                                    <p:animEffect transition="in" filter="barn(inVertical)">
                                      <p:cBhvr>
                                        <p:cTn id="12"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332656"/>
            <a:ext cx="8496944" cy="6120680"/>
          </a:xfrm>
        </p:spPr>
        <p:txBody>
          <a:bodyPr>
            <a:normAutofit fontScale="62500" lnSpcReduction="20000"/>
          </a:bodyPr>
          <a:lstStyle/>
          <a:p>
            <a:pPr marL="0" indent="0" algn="just">
              <a:buNone/>
            </a:pPr>
            <a:r>
              <a:rPr lang="es-MX" dirty="0"/>
              <a:t>El mandato de taxatividad supone la exigencia de que el grado de determinación de la conducta típica sea tal, que lo que es objeto de prohibición pueda ser conocido por el destinatario de la norma. Sin embargo, lo anterior no implica que para salvaguardar el principio de exacta aplicación de la pena, el legislador deba definir cada vocablo o locución utilizada al redactar algún tipo penal, toda vez que ello tornaría imposible la función legislativa. Asimismo, a juicio de esta Primera Sala, es necesario señalar que en la aplicación del principio de taxatividad es imprescindible atender al contexto en el cual se desenvuelven las normas, así como sus posibles destinatarios. Es decir, la legislación debe ser precisa para quienes potencialmente pueden verse sujetos a ella. En este sentido, es posible que los tipos penales contengan conceptos jurídicos indeterminados, términos técnicos o vocablos propios de un sector o profesión, siempre y cuando los destinatarios de la norma tengan un conocimiento específico de las pautas de conducta que, por estimarse ilegítimas, se hallan prohibidas por el ordenamiento. El principio de taxatividad no exige que en una sociedad compleja, plural y altamente especializada como la de hoy en día, los tipos penales se configuren de tal manera que todos los gobernados tengan una comprensión absoluta de los mismos, específicamente tratándose de aquellos respecto de los cuales no pueden ser sujetos activos, ya que están dirigidos a cierto sector cuyas pautas de conducta son muy específicas, como ocurre con los tipos penales dirigidos a los miembros de las Fuerzas Armadas. </a:t>
            </a:r>
            <a:endParaRPr lang="es-MX" dirty="0" smtClean="0"/>
          </a:p>
          <a:p>
            <a:pPr marL="0" indent="0" algn="just">
              <a:buNone/>
            </a:pPr>
            <a:endParaRPr lang="es-MX" dirty="0"/>
          </a:p>
          <a:p>
            <a:pPr marL="0" indent="0">
              <a:buNone/>
            </a:pPr>
            <a:r>
              <a:rPr lang="es-MX" dirty="0"/>
              <a:t>Tesis: 1a./J.54/2014, </a:t>
            </a:r>
            <a:r>
              <a:rPr lang="es-MX" i="1" dirty="0"/>
              <a:t>Gaceta del Semanario Judicial de la Federación</a:t>
            </a:r>
            <a:r>
              <a:rPr lang="es-MX" dirty="0"/>
              <a:t>, Décima Época, t. I, julio de 2014, p. 131.</a:t>
            </a:r>
          </a:p>
          <a:p>
            <a:endParaRPr lang="es-MX" dirty="0"/>
          </a:p>
        </p:txBody>
      </p:sp>
    </p:spTree>
    <p:extLst>
      <p:ext uri="{BB962C8B-B14F-4D97-AF65-F5344CB8AC3E}">
        <p14:creationId xmlns:p14="http://schemas.microsoft.com/office/powerpoint/2010/main" val="34378157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2">
              <a:lumMod val="60000"/>
              <a:lumOff val="40000"/>
            </a:schemeClr>
          </a:solidFill>
          <a:effectLst>
            <a:outerShdw blurRad="50800" dist="38100" algn="l" rotWithShape="0">
              <a:prstClr val="black">
                <a:alpha val="40000"/>
              </a:prstClr>
            </a:outerShdw>
          </a:effectLst>
        </p:spPr>
        <p:txBody>
          <a:bodyPr>
            <a:noAutofit/>
          </a:bodyPr>
          <a:lstStyle/>
          <a:p>
            <a:pPr algn="just"/>
            <a:r>
              <a:rPr lang="es-MX" sz="2000" dirty="0"/>
              <a:t>Un ejemplo sobre la interpretación gramatical de los tipos penales, es el que se extrae de la Tesis que se comenta a </a:t>
            </a:r>
            <a:r>
              <a:rPr lang="es-MX" sz="2000" dirty="0" smtClean="0"/>
              <a:t>continuación:</a:t>
            </a:r>
            <a:endParaRPr lang="es-MX" sz="2000" dirty="0"/>
          </a:p>
        </p:txBody>
      </p:sp>
      <p:sp>
        <p:nvSpPr>
          <p:cNvPr id="3" name="2 Marcador de contenido"/>
          <p:cNvSpPr>
            <a:spLocks noGrp="1"/>
          </p:cNvSpPr>
          <p:nvPr>
            <p:ph sz="half" idx="1"/>
          </p:nvPr>
        </p:nvSpPr>
        <p:spPr>
          <a:xfrm>
            <a:off x="395536" y="1556972"/>
            <a:ext cx="4680520" cy="4781128"/>
          </a:xfrm>
          <a:solidFill>
            <a:schemeClr val="bg2">
              <a:lumMod val="75000"/>
            </a:schemeClr>
          </a:solidFill>
        </p:spPr>
        <p:txBody>
          <a:bodyPr>
            <a:normAutofit fontScale="70000" lnSpcReduction="20000"/>
          </a:bodyPr>
          <a:lstStyle/>
          <a:p>
            <a:pPr marL="0" indent="0" algn="just">
              <a:buNone/>
            </a:pPr>
            <a:r>
              <a:rPr lang="es-MX" sz="3600" dirty="0" smtClean="0"/>
              <a:t>El artículo 242 bis, inciso b), del Código Penal del Estado de México, que contiene el tipo penal de feminicidio, al emplear la expresión "se haya tenido una relación sentimental", no vulnera el principio de exacta aplicación de la ley en materia penal, pues dicho término no es ambiguo, sino que tiene una definición o connotación específica comprensible para el destinatario de la norma, a fin de que pueda autorregular su conducta</a:t>
            </a:r>
            <a:r>
              <a:rPr lang="es-MX" dirty="0" smtClean="0"/>
              <a:t>. </a:t>
            </a:r>
            <a:endParaRPr lang="es-MX" dirty="0"/>
          </a:p>
        </p:txBody>
      </p:sp>
      <p:pic>
        <p:nvPicPr>
          <p:cNvPr id="7170" name="Picture 2" descr="Resultado de imagen para codigo penal del estado de mexico 201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2160" y="1772816"/>
            <a:ext cx="1512168" cy="2361105"/>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5364088" y="4221088"/>
            <a:ext cx="2520280" cy="338554"/>
          </a:xfrm>
          <a:prstGeom prst="rect">
            <a:avLst/>
          </a:prstGeom>
        </p:spPr>
        <p:txBody>
          <a:bodyPr wrap="square">
            <a:spAutoFit/>
          </a:bodyPr>
          <a:lstStyle/>
          <a:p>
            <a:r>
              <a:rPr lang="es-MX" sz="800" dirty="0" smtClean="0"/>
              <a:t>http://www.librerialeon.com.mx/libro/legislacion-penal-procesal-para-el-estado-de-mexico_78460</a:t>
            </a:r>
            <a:endParaRPr lang="es-MX" sz="800" dirty="0"/>
          </a:p>
        </p:txBody>
      </p:sp>
    </p:spTree>
    <p:extLst>
      <p:ext uri="{BB962C8B-B14F-4D97-AF65-F5344CB8AC3E}">
        <p14:creationId xmlns:p14="http://schemas.microsoft.com/office/powerpoint/2010/main" val="4110920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circle(in)">
                                      <p:cBhvr>
                                        <p:cTn id="7" dur="20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half" idx="2"/>
          </p:nvPr>
        </p:nvSpPr>
        <p:spPr>
          <a:xfrm>
            <a:off x="4648200" y="620688"/>
            <a:ext cx="4038600" cy="5505475"/>
          </a:xfrm>
          <a:solidFill>
            <a:schemeClr val="accent4">
              <a:lumMod val="50000"/>
            </a:schemeClr>
          </a:solidFill>
        </p:spPr>
        <p:txBody>
          <a:bodyPr>
            <a:normAutofit fontScale="55000" lnSpcReduction="20000"/>
          </a:bodyPr>
          <a:lstStyle/>
          <a:p>
            <a:pPr marL="0" indent="0" algn="just">
              <a:buNone/>
            </a:pPr>
            <a:r>
              <a:rPr lang="es-MX" dirty="0" smtClean="0"/>
              <a:t>“</a:t>
            </a:r>
            <a:r>
              <a:rPr lang="es-MX" sz="3300" dirty="0" smtClean="0"/>
              <a:t>En ese sentido, el término "relación sentimental" no corresponde a una regla general, ni es indeterminado e impreciso, de modo que dé lugar a inseguridad y una posible actuación arbitraria por parte del juzgador.” </a:t>
            </a:r>
          </a:p>
          <a:p>
            <a:pPr marL="0" indent="0" algn="just">
              <a:buNone/>
            </a:pPr>
            <a:endParaRPr lang="es-MX" sz="3300" dirty="0"/>
          </a:p>
          <a:p>
            <a:pPr marL="0" indent="0" algn="just">
              <a:buNone/>
            </a:pPr>
            <a:endParaRPr lang="es-MX" sz="3300" dirty="0" smtClean="0"/>
          </a:p>
          <a:p>
            <a:pPr marL="0" indent="0" algn="just">
              <a:buNone/>
            </a:pPr>
            <a:r>
              <a:rPr lang="es-MX" sz="3300" dirty="0" smtClean="0"/>
              <a:t>Tesis: 1a. LX/2014, </a:t>
            </a:r>
            <a:r>
              <a:rPr lang="es-MX" sz="3300" i="1" dirty="0" smtClean="0"/>
              <a:t>Gaceta del Semanario Judicial de la Federación</a:t>
            </a:r>
            <a:r>
              <a:rPr lang="es-MX" sz="3300" dirty="0" smtClean="0"/>
              <a:t>, Décima Época, t. I, febrero de 2014, p. 653. </a:t>
            </a:r>
          </a:p>
          <a:p>
            <a:endParaRPr lang="es-MX" dirty="0"/>
          </a:p>
        </p:txBody>
      </p:sp>
      <p:sp>
        <p:nvSpPr>
          <p:cNvPr id="5" name="3 Marcador de contenido"/>
          <p:cNvSpPr>
            <a:spLocks noGrp="1"/>
          </p:cNvSpPr>
          <p:nvPr>
            <p:ph sz="half" idx="1"/>
          </p:nvPr>
        </p:nvSpPr>
        <p:spPr>
          <a:xfrm>
            <a:off x="457200" y="620688"/>
            <a:ext cx="4038600" cy="5505475"/>
          </a:xfrm>
          <a:solidFill>
            <a:schemeClr val="accent4">
              <a:lumMod val="75000"/>
            </a:schemeClr>
          </a:solidFill>
        </p:spPr>
        <p:txBody>
          <a:bodyPr>
            <a:normAutofit fontScale="55000" lnSpcReduction="20000"/>
          </a:bodyPr>
          <a:lstStyle/>
          <a:p>
            <a:pPr marL="0" indent="0" algn="just">
              <a:buNone/>
            </a:pPr>
            <a:r>
              <a:rPr lang="es-MX" sz="3300" dirty="0" smtClean="0"/>
              <a:t>Gramaticalmente el término "relación sentimental", contiene los vocablos "relación", que significa conexión, correspondencia, trato, comunicación de alguien con otra persona; y "sentimental", que corresponde a las relaciones amorosas sin vínculos regulados por la ley (dícese de experiencias, relaciones sentimentales). Al establecer la relación entre ambos vocablos, se desprende que el feminicidio se comete cuando prevalece una relación amorosa sin vínculos regulados por la ley. Asimismo, dicho término también es un elemento normativo de valoración cultural, por lo que el Órgano jurisdiccional determinará, en cada caso concreto, que ésta se actualizó como medio de comisión del delito.</a:t>
            </a:r>
          </a:p>
          <a:p>
            <a:endParaRPr lang="es-MX" dirty="0"/>
          </a:p>
        </p:txBody>
      </p:sp>
    </p:spTree>
    <p:extLst>
      <p:ext uri="{BB962C8B-B14F-4D97-AF65-F5344CB8AC3E}">
        <p14:creationId xmlns:p14="http://schemas.microsoft.com/office/powerpoint/2010/main" val="42333857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p:txBody>
          <a:bodyPr>
            <a:normAutofit fontScale="92500" lnSpcReduction="10000"/>
          </a:bodyPr>
          <a:lstStyle/>
          <a:p>
            <a:pPr marL="0" indent="0">
              <a:buNone/>
            </a:pPr>
            <a:r>
              <a:rPr lang="es-MX" dirty="0" smtClean="0"/>
              <a:t>Articulo 14 constitucional párrafo cuarto</a:t>
            </a:r>
            <a:endParaRPr lang="es-MX" dirty="0"/>
          </a:p>
        </p:txBody>
      </p:sp>
      <p:sp>
        <p:nvSpPr>
          <p:cNvPr id="4" name="3 Marcador de contenido"/>
          <p:cNvSpPr>
            <a:spLocks noGrp="1"/>
          </p:cNvSpPr>
          <p:nvPr>
            <p:ph sz="half" idx="2"/>
          </p:nvPr>
        </p:nvSpPr>
        <p:spPr/>
        <p:txBody>
          <a:bodyPr>
            <a:normAutofit fontScale="92500" lnSpcReduction="10000"/>
          </a:bodyPr>
          <a:lstStyle/>
          <a:p>
            <a:pPr marL="0" indent="0">
              <a:buNone/>
            </a:pPr>
            <a:r>
              <a:rPr lang="es-MX" dirty="0" smtClean="0"/>
              <a:t>“En los juicios del orden civil, la sentencia definitiva deberá ser conforme a la letra o a la interpretación jurídica de la ley, y a falta de ésta se fundará en los principios generales del derecho.” Este principio se aplica también a los juicios de materia administrativa (en sentido amplio) y laboral. </a:t>
            </a:r>
          </a:p>
          <a:p>
            <a:endParaRPr lang="es-MX" dirty="0"/>
          </a:p>
        </p:txBody>
      </p:sp>
      <p:sp>
        <p:nvSpPr>
          <p:cNvPr id="5" name="4 Flecha doblada hacia arriba"/>
          <p:cNvSpPr/>
          <p:nvPr/>
        </p:nvSpPr>
        <p:spPr>
          <a:xfrm rot="5400000">
            <a:off x="2519772" y="2672916"/>
            <a:ext cx="1944216" cy="1296144"/>
          </a:xfrm>
          <a:prstGeom prst="bentUp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873951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505475"/>
          </a:xfrm>
        </p:spPr>
        <p:txBody>
          <a:bodyPr>
            <a:normAutofit fontScale="92500" lnSpcReduction="10000"/>
          </a:bodyPr>
          <a:lstStyle/>
          <a:p>
            <a:pPr marL="0" indent="0" algn="just">
              <a:buNone/>
            </a:pPr>
            <a:r>
              <a:rPr lang="es-MX" dirty="0"/>
              <a:t>Para la interpretación de los casos difíciles, sobre todo cuando están involucrados principios o enunciados constitucionales, se debe tener presente que éstos son aquellos que se encuentran en una zona de penumbra o de incertidumbre, donde es difícil distinguir cual norma aplicar, o qué interpretación elegir de entre varias posibles, en virtud de que el legislador no previo la hipótesis respectiva y existe una laguna en la ley, o en su defecto la realidad y el contexto en el que está envuelta la norma la superan por completo, y vuelven más compleja su aplicación. </a:t>
            </a:r>
          </a:p>
          <a:p>
            <a:endParaRPr lang="es-MX" dirty="0"/>
          </a:p>
        </p:txBody>
      </p:sp>
    </p:spTree>
    <p:extLst>
      <p:ext uri="{BB962C8B-B14F-4D97-AF65-F5344CB8AC3E}">
        <p14:creationId xmlns:p14="http://schemas.microsoft.com/office/powerpoint/2010/main" val="38169636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0688"/>
            <a:ext cx="8229600" cy="796950"/>
          </a:xfrm>
        </p:spPr>
        <p:txBody>
          <a:bodyPr>
            <a:normAutofit fontScale="90000"/>
          </a:bodyPr>
          <a:lstStyle/>
          <a:p>
            <a:r>
              <a:rPr lang="es-MX" sz="2700" b="1" dirty="0" smtClean="0"/>
              <a:t>Pablo Navarro </a:t>
            </a:r>
            <a:r>
              <a:rPr lang="es-MX" sz="2700" dirty="0" smtClean="0"/>
              <a:t>ha identificado un conjunto de elementos para considerar a un caso como difícil, como se indica a continuación: </a:t>
            </a:r>
            <a:r>
              <a:rPr lang="es-MX" dirty="0" smtClean="0"/>
              <a:t/>
            </a:r>
            <a:br>
              <a:rPr lang="es-MX" dirty="0" smtClean="0"/>
            </a:br>
            <a:endParaRPr lang="es-MX" dirty="0"/>
          </a:p>
        </p:txBody>
      </p:sp>
      <p:sp>
        <p:nvSpPr>
          <p:cNvPr id="3" name="2 Marcador de contenido"/>
          <p:cNvSpPr>
            <a:spLocks noGrp="1"/>
          </p:cNvSpPr>
          <p:nvPr>
            <p:ph idx="1"/>
          </p:nvPr>
        </p:nvSpPr>
        <p:spPr>
          <a:xfrm>
            <a:off x="1115616" y="1648370"/>
            <a:ext cx="7191845" cy="4065315"/>
          </a:xfrm>
          <a:solidFill>
            <a:schemeClr val="accent4">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a:normAutofit fontScale="92500" lnSpcReduction="20000"/>
          </a:bodyPr>
          <a:lstStyle/>
          <a:p>
            <a:pPr marL="0" indent="0">
              <a:buNone/>
            </a:pPr>
            <a:r>
              <a:rPr lang="es-MX" dirty="0"/>
              <a:t>a) No hay una respuesta correcta.</a:t>
            </a:r>
          </a:p>
          <a:p>
            <a:pPr marL="0" indent="0">
              <a:buNone/>
            </a:pPr>
            <a:r>
              <a:rPr lang="es-MX" dirty="0"/>
              <a:t>b) Las formulaciones normativas son ambiguas o los conceptos que expresan son vagos, poseen textura abierta, etc.</a:t>
            </a:r>
          </a:p>
          <a:p>
            <a:pPr marL="0" indent="0">
              <a:buNone/>
            </a:pPr>
            <a:r>
              <a:rPr lang="es-MX" dirty="0"/>
              <a:t>c) El derecho es incompleto o inconsistente.</a:t>
            </a:r>
          </a:p>
          <a:p>
            <a:pPr marL="0" indent="0">
              <a:buNone/>
            </a:pPr>
            <a:r>
              <a:rPr lang="es-MX" dirty="0"/>
              <a:t>d) No hay consenso acerca de la resolución en la comunidad de juristas.</a:t>
            </a:r>
          </a:p>
          <a:p>
            <a:pPr marL="0" indent="0">
              <a:buNone/>
            </a:pPr>
            <a:r>
              <a:rPr lang="es-MX" dirty="0"/>
              <a:t>e) No es un caso rutinario o de aplicación mecánica de la ley.</a:t>
            </a:r>
          </a:p>
          <a:p>
            <a:endParaRPr lang="es-MX" dirty="0" smtClean="0"/>
          </a:p>
          <a:p>
            <a:pPr marL="0" indent="0">
              <a:buNone/>
            </a:pPr>
            <a:endParaRPr lang="es-MX" sz="2500" dirty="0" smtClean="0"/>
          </a:p>
          <a:p>
            <a:pPr marL="0" indent="0">
              <a:buNone/>
            </a:pPr>
            <a:endParaRPr lang="es-MX" sz="2500" dirty="0"/>
          </a:p>
          <a:p>
            <a:pPr marL="0" indent="0">
              <a:buNone/>
            </a:pPr>
            <a:endParaRPr lang="es-MX" sz="2500" dirty="0" smtClean="0"/>
          </a:p>
        </p:txBody>
      </p:sp>
    </p:spTree>
    <p:extLst>
      <p:ext uri="{BB962C8B-B14F-4D97-AF65-F5344CB8AC3E}">
        <p14:creationId xmlns:p14="http://schemas.microsoft.com/office/powerpoint/2010/main" val="286093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836713"/>
            <a:ext cx="6768752" cy="3888432"/>
          </a:xfrm>
          <a:solidFill>
            <a:schemeClr val="accent6">
              <a:lumMod val="50000"/>
            </a:schemeClr>
          </a:solidFill>
        </p:spPr>
        <p:txBody>
          <a:bodyPr>
            <a:normAutofit fontScale="77500" lnSpcReduction="20000"/>
          </a:bodyPr>
          <a:lstStyle/>
          <a:p>
            <a:pPr marL="0" indent="0">
              <a:buNone/>
            </a:pPr>
            <a:r>
              <a:rPr lang="es-MX" dirty="0" smtClean="0"/>
              <a:t>f) No es un caso fácil y es decidible solamente sopesando disposiciones jurídicas en conflicto, mediante argumentos no deductivos.</a:t>
            </a:r>
          </a:p>
          <a:p>
            <a:pPr marL="0" indent="0">
              <a:buNone/>
            </a:pPr>
            <a:r>
              <a:rPr lang="es-MX" dirty="0" smtClean="0"/>
              <a:t>g) Requiere para su solución de un razonamiento basado en principios.</a:t>
            </a:r>
          </a:p>
          <a:p>
            <a:pPr marL="0" indent="0">
              <a:buNone/>
            </a:pPr>
            <a:r>
              <a:rPr lang="es-MX" dirty="0" smtClean="0"/>
              <a:t>h) La solución involucra necesariamente juicios morales.</a:t>
            </a:r>
          </a:p>
          <a:p>
            <a:pPr marL="0" indent="0">
              <a:buNone/>
            </a:pPr>
            <a:r>
              <a:rPr lang="es-MX" dirty="0" smtClean="0"/>
              <a:t>Para resolver casos difíciles, existe una metodología interpretativa que implica la aplicación de principios hermenéuticos reconocidos en la constitución.  </a:t>
            </a:r>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smtClean="0"/>
          </a:p>
          <a:p>
            <a:endParaRPr lang="es-MX" dirty="0"/>
          </a:p>
        </p:txBody>
      </p:sp>
      <p:sp>
        <p:nvSpPr>
          <p:cNvPr id="4" name="3 Rectángulo"/>
          <p:cNvSpPr/>
          <p:nvPr/>
        </p:nvSpPr>
        <p:spPr>
          <a:xfrm>
            <a:off x="697601" y="4993899"/>
            <a:ext cx="7848872" cy="1200329"/>
          </a:xfrm>
          <a:prstGeom prst="rect">
            <a:avLst/>
          </a:prstGeom>
        </p:spPr>
        <p:txBody>
          <a:bodyPr wrap="square">
            <a:spAutoFit/>
          </a:bodyPr>
          <a:lstStyle/>
          <a:p>
            <a:r>
              <a:rPr lang="es-MX" dirty="0" smtClean="0"/>
              <a:t>Navarro, Pablo E., “Sistema Jurídico, Casos Difíciles y Conocimiento del Derecho”, en DOXA. Cuadernos de filosofía del Derecho, Núm. 14, Alicante, Universidad de Alicante, 1993, pp. 252-253, citado por López Sánchez, Rogelio</a:t>
            </a:r>
            <a:r>
              <a:rPr lang="es-MX" i="1" dirty="0" smtClean="0"/>
              <a:t>, Interpretación constitucional de los derechos fundamentales</a:t>
            </a:r>
            <a:r>
              <a:rPr lang="es-MX" dirty="0" smtClean="0"/>
              <a:t>, 2a. ed., México, Porrúa, 2016, p. 10.</a:t>
            </a:r>
            <a:endParaRPr lang="es-MX" dirty="0"/>
          </a:p>
        </p:txBody>
      </p:sp>
    </p:spTree>
    <p:extLst>
      <p:ext uri="{BB962C8B-B14F-4D97-AF65-F5344CB8AC3E}">
        <p14:creationId xmlns:p14="http://schemas.microsoft.com/office/powerpoint/2010/main" val="41873498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36912"/>
            <a:ext cx="8229600" cy="796950"/>
          </a:xfrm>
        </p:spPr>
        <p:txBody>
          <a:bodyPr>
            <a:normAutofit fontScale="90000"/>
          </a:bodyPr>
          <a:lstStyle/>
          <a:p>
            <a:r>
              <a:rPr lang="es-MX" b="1" dirty="0" smtClean="0"/>
              <a:t> </a:t>
            </a:r>
            <a:r>
              <a:rPr lang="es-MX" b="1" dirty="0"/>
              <a:t>Principio de interpretación conforme </a:t>
            </a:r>
            <a:r>
              <a:rPr lang="es-MX" dirty="0"/>
              <a:t/>
            </a:r>
            <a:br>
              <a:rPr lang="es-MX" dirty="0"/>
            </a:br>
            <a:endParaRPr lang="es-MX" dirty="0"/>
          </a:p>
        </p:txBody>
      </p:sp>
    </p:spTree>
    <p:extLst>
      <p:ext uri="{BB962C8B-B14F-4D97-AF65-F5344CB8AC3E}">
        <p14:creationId xmlns:p14="http://schemas.microsoft.com/office/powerpoint/2010/main" val="9596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611225767"/>
              </p:ext>
            </p:extLst>
          </p:nvPr>
        </p:nvGraphicFramePr>
        <p:xfrm>
          <a:off x="467544" y="1052736"/>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827584" y="5157192"/>
            <a:ext cx="5112568" cy="923330"/>
          </a:xfrm>
          <a:prstGeom prst="rect">
            <a:avLst/>
          </a:prstGeom>
        </p:spPr>
        <p:txBody>
          <a:bodyPr wrap="square">
            <a:spAutoFit/>
          </a:bodyPr>
          <a:lstStyle/>
          <a:p>
            <a:r>
              <a:rPr lang="es-MX" dirty="0" smtClean="0"/>
              <a:t>Tesis: I.1o.P.22 K, </a:t>
            </a:r>
            <a:r>
              <a:rPr lang="es-MX" i="1" dirty="0" smtClean="0"/>
              <a:t>Gaceta del Semanario Judicial de la Federación</a:t>
            </a:r>
            <a:r>
              <a:rPr lang="es-MX" dirty="0" smtClean="0"/>
              <a:t>, Décima Época, t. IV, diciembre de 2017, p. 2146.</a:t>
            </a:r>
            <a:endParaRPr lang="es-MX" dirty="0"/>
          </a:p>
        </p:txBody>
      </p:sp>
    </p:spTree>
    <p:extLst>
      <p:ext uri="{BB962C8B-B14F-4D97-AF65-F5344CB8AC3E}">
        <p14:creationId xmlns:p14="http://schemas.microsoft.com/office/powerpoint/2010/main" val="39088546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505475"/>
          </a:xfrm>
        </p:spPr>
        <p:txBody>
          <a:bodyPr>
            <a:normAutofit/>
          </a:bodyPr>
          <a:lstStyle/>
          <a:p>
            <a:pPr marL="0" lvl="0" indent="0" algn="ctr">
              <a:lnSpc>
                <a:spcPct val="150000"/>
              </a:lnSpc>
              <a:spcBef>
                <a:spcPts val="0"/>
              </a:spcBef>
              <a:buNone/>
            </a:pPr>
            <a:r>
              <a:rPr lang="es-MX" sz="1900" dirty="0">
                <a:solidFill>
                  <a:prstClr val="white"/>
                </a:solidFill>
                <a:cs typeface="Arial" pitchFamily="34" charset="0"/>
              </a:rPr>
              <a:t>UNIDAD 4. LOS MEDIOS DE DEFENSA DE LA CONSTITUCIÓN EN MÉXICO, EL </a:t>
            </a:r>
            <a:r>
              <a:rPr lang="es-MX" sz="1900" dirty="0" smtClean="0">
                <a:solidFill>
                  <a:prstClr val="white"/>
                </a:solidFill>
                <a:cs typeface="Arial" pitchFamily="34" charset="0"/>
              </a:rPr>
              <a:t>CONTROL DE </a:t>
            </a:r>
            <a:r>
              <a:rPr lang="es-MX" sz="1900" dirty="0">
                <a:solidFill>
                  <a:prstClr val="white"/>
                </a:solidFill>
                <a:cs typeface="Arial" pitchFamily="34" charset="0"/>
              </a:rPr>
              <a:t>LA CONSTITUCIONALIDAD Y LA </a:t>
            </a:r>
            <a:r>
              <a:rPr lang="es-MX" sz="1900" dirty="0" smtClean="0">
                <a:solidFill>
                  <a:prstClr val="white"/>
                </a:solidFill>
                <a:cs typeface="Arial" pitchFamily="34" charset="0"/>
              </a:rPr>
              <a:t>CONVENCIONALIDAD</a:t>
            </a:r>
          </a:p>
          <a:p>
            <a:pPr marL="0" lvl="0" indent="0" algn="ctr">
              <a:lnSpc>
                <a:spcPct val="150000"/>
              </a:lnSpc>
              <a:spcBef>
                <a:spcPts val="0"/>
              </a:spcBef>
              <a:buNone/>
            </a:pPr>
            <a:endParaRPr lang="es-MX" sz="1900" dirty="0">
              <a:solidFill>
                <a:prstClr val="white"/>
              </a:solidFill>
              <a:cs typeface="Arial" pitchFamily="34" charset="0"/>
            </a:endParaRPr>
          </a:p>
          <a:p>
            <a:pPr marL="0" lvl="0" indent="0" algn="ctr">
              <a:lnSpc>
                <a:spcPct val="150000"/>
              </a:lnSpc>
              <a:spcBef>
                <a:spcPts val="0"/>
              </a:spcBef>
              <a:buNone/>
            </a:pPr>
            <a:endParaRPr lang="es-MX" sz="1900" dirty="0">
              <a:solidFill>
                <a:prstClr val="white"/>
              </a:solidFill>
              <a:cs typeface="Arial" pitchFamily="34" charset="0"/>
            </a:endParaRPr>
          </a:p>
          <a:p>
            <a:pPr marL="0" indent="0" algn="just">
              <a:buNone/>
            </a:pPr>
            <a:r>
              <a:rPr lang="es-MX" sz="2400" dirty="0">
                <a:latin typeface="+mj-lt"/>
              </a:rPr>
              <a:t>Objetivo: Analizar los medios de defensa de la Constitución en México, </a:t>
            </a:r>
            <a:r>
              <a:rPr lang="es-MX" sz="2400" dirty="0" smtClean="0">
                <a:latin typeface="+mj-lt"/>
              </a:rPr>
              <a:t>así como </a:t>
            </a:r>
            <a:r>
              <a:rPr lang="es-MX" sz="2400" dirty="0">
                <a:latin typeface="+mj-lt"/>
              </a:rPr>
              <a:t>las reformas constitucionales del 6 y 10 de junio de 2011, </a:t>
            </a:r>
            <a:r>
              <a:rPr lang="es-MX" sz="2400" dirty="0" smtClean="0">
                <a:latin typeface="+mj-lt"/>
              </a:rPr>
              <a:t>para comprender </a:t>
            </a:r>
            <a:r>
              <a:rPr lang="es-MX" sz="2400" dirty="0">
                <a:latin typeface="+mj-lt"/>
              </a:rPr>
              <a:t>los Derechos Humanos contenidos en la Constitución y </a:t>
            </a:r>
            <a:r>
              <a:rPr lang="es-MX" sz="2400" dirty="0" smtClean="0">
                <a:latin typeface="+mj-lt"/>
              </a:rPr>
              <a:t>los Tratados </a:t>
            </a:r>
            <a:r>
              <a:rPr lang="es-MX" sz="2400" dirty="0">
                <a:latin typeface="+mj-lt"/>
              </a:rPr>
              <a:t>Internacionales firmados por el Estado Mexicano y sus garantías</a:t>
            </a:r>
            <a:r>
              <a:rPr lang="es-MX" sz="2400" dirty="0" smtClean="0">
                <a:latin typeface="+mj-lt"/>
              </a:rPr>
              <a:t>.</a:t>
            </a:r>
          </a:p>
          <a:p>
            <a:pPr marL="0" indent="0" algn="just">
              <a:buNone/>
            </a:pPr>
            <a:endParaRPr lang="es-MX" sz="2400" dirty="0">
              <a:latin typeface="+mj-lt"/>
            </a:endParaRPr>
          </a:p>
          <a:p>
            <a:pPr marL="0" indent="0" algn="just">
              <a:buNone/>
            </a:pPr>
            <a:r>
              <a:rPr lang="es-MX" sz="2400" dirty="0"/>
              <a:t>4.5 Control de constitucionalidad y control de convencionalidad</a:t>
            </a:r>
          </a:p>
          <a:p>
            <a:pPr marL="0" indent="0" algn="just">
              <a:buNone/>
            </a:pPr>
            <a:endParaRPr lang="es-MX" sz="2400" dirty="0" smtClean="0">
              <a:latin typeface="+mj-lt"/>
            </a:endParaRPr>
          </a:p>
          <a:p>
            <a:pPr marL="0" indent="0" algn="just">
              <a:buNone/>
            </a:pPr>
            <a:endParaRPr lang="es-MX" sz="2400" b="1" dirty="0">
              <a:latin typeface="+mj-lt"/>
            </a:endParaRPr>
          </a:p>
        </p:txBody>
      </p:sp>
    </p:spTree>
    <p:extLst>
      <p:ext uri="{BB962C8B-B14F-4D97-AF65-F5344CB8AC3E}">
        <p14:creationId xmlns:p14="http://schemas.microsoft.com/office/powerpoint/2010/main" val="2680967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548680"/>
            <a:ext cx="8229600" cy="1296144"/>
          </a:xfrm>
        </p:spPr>
        <p:style>
          <a:lnRef idx="2">
            <a:schemeClr val="accent3">
              <a:shade val="50000"/>
            </a:schemeClr>
          </a:lnRef>
          <a:fillRef idx="1">
            <a:schemeClr val="accent3"/>
          </a:fillRef>
          <a:effectRef idx="0">
            <a:schemeClr val="accent3"/>
          </a:effectRef>
          <a:fontRef idx="minor">
            <a:schemeClr val="lt1"/>
          </a:fontRef>
        </p:style>
        <p:txBody>
          <a:bodyPr>
            <a:noAutofit/>
          </a:bodyPr>
          <a:lstStyle/>
          <a:p>
            <a:r>
              <a:rPr lang="es-MX" sz="2000" dirty="0"/>
              <a:t>El artículo 1o. de la Constitución Política de los Estados Unidos Mexicanos, establece los principios hermenéuticos para la interpretación y aplicación de las normas del sistema jurídico, señalando en lo relativo lo siguiente:</a:t>
            </a:r>
            <a:r>
              <a:rPr lang="es-MX" sz="2400" dirty="0"/>
              <a:t/>
            </a:r>
            <a:br>
              <a:rPr lang="es-MX" sz="2400" dirty="0"/>
            </a:br>
            <a:endParaRPr lang="es-MX" sz="2400" dirty="0"/>
          </a:p>
        </p:txBody>
      </p:sp>
      <p:sp>
        <p:nvSpPr>
          <p:cNvPr id="3" name="2 Marcador de contenido"/>
          <p:cNvSpPr>
            <a:spLocks noGrp="1"/>
          </p:cNvSpPr>
          <p:nvPr>
            <p:ph idx="1"/>
          </p:nvPr>
        </p:nvSpPr>
        <p:spPr>
          <a:xfrm>
            <a:off x="1259632" y="2060848"/>
            <a:ext cx="7427168" cy="4065315"/>
          </a:xfrm>
        </p:spPr>
        <p:txBody>
          <a:bodyPr>
            <a:normAutofit fontScale="70000" lnSpcReduction="20000"/>
          </a:bodyPr>
          <a:lstStyle/>
          <a:p>
            <a:r>
              <a:rPr lang="es-MX" dirty="0"/>
              <a:t>Artículo 1o. En los Estados Unidos Mexicanos todas las personas gozarán de los derechos humanos reconocidos en esta Constitución y en los tratados internacionales de los que el Estado Mexicano sea parte, así como de las garantías para su protección, cuyo ejercicio no podrá restringirse ni suspenderse, salvo en los casos y bajo las condiciones que esta Constitución </a:t>
            </a:r>
            <a:r>
              <a:rPr lang="es-MX" dirty="0" smtClean="0"/>
              <a:t>establece.</a:t>
            </a:r>
          </a:p>
          <a:p>
            <a:endParaRPr lang="es-MX" dirty="0" smtClean="0"/>
          </a:p>
          <a:p>
            <a:r>
              <a:rPr lang="es-MX" dirty="0"/>
              <a:t>Las normas relativas a los derechos humanos se interpretarán de conformidad con esta Constitución y con los tratados internacionales de la materia favoreciendo en todo tiempo a las personas la protección más amplia.</a:t>
            </a:r>
          </a:p>
          <a:p>
            <a:endParaRPr lang="es-MX" dirty="0"/>
          </a:p>
        </p:txBody>
      </p:sp>
    </p:spTree>
    <p:extLst>
      <p:ext uri="{BB962C8B-B14F-4D97-AF65-F5344CB8AC3E}">
        <p14:creationId xmlns:p14="http://schemas.microsoft.com/office/powerpoint/2010/main" val="21823885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1600" y="548680"/>
            <a:ext cx="7715200" cy="5577483"/>
          </a:xfrm>
        </p:spPr>
        <p:txBody>
          <a:bodyPr>
            <a:normAutofit/>
          </a:bodyPr>
          <a:lstStyle/>
          <a:p>
            <a:pPr algn="just"/>
            <a:r>
              <a:rPr lang="es-MX" sz="2200" dirty="0"/>
              <a:t>Todas las autoridades, en el ámbito de sus competencias, tienen la obligación de promover, respetar, proteger y garantizar los derechos humanos de conformidad con los principios de universalidad, interdependencia, indivisibilidad y progresividad. En consecuencia, el Estado deberá prevenir, investigar, sancionar y reparar las violaciones a los derechos humanos, en los términos que establezca la ley</a:t>
            </a:r>
            <a:r>
              <a:rPr lang="es-MX" sz="2200" dirty="0" smtClean="0"/>
              <a:t>.</a:t>
            </a:r>
          </a:p>
          <a:p>
            <a:pPr algn="just"/>
            <a:endParaRPr lang="es-MX" sz="2200" dirty="0"/>
          </a:p>
          <a:p>
            <a:pPr marL="0" indent="0" algn="just">
              <a:buNone/>
            </a:pPr>
            <a:r>
              <a:rPr lang="es-MX" sz="2200" dirty="0" smtClean="0"/>
              <a:t>El </a:t>
            </a:r>
            <a:r>
              <a:rPr lang="es-MX" sz="2200" dirty="0"/>
              <a:t>artículo en cita estipula nuevos principios constitucionales para la interpretación y optimización de los derechos fundamentales, lo que implica la ponderación de los valores en conflicto y el sacrificio menos excesivo de otros, en aras de optimizar, para obtener mejores resultados. </a:t>
            </a:r>
          </a:p>
          <a:p>
            <a:endParaRPr lang="es-MX"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38664" y="4797152"/>
            <a:ext cx="2445296" cy="18339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2401979" y="6165304"/>
            <a:ext cx="3528392" cy="338554"/>
          </a:xfrm>
          <a:prstGeom prst="rect">
            <a:avLst/>
          </a:prstGeom>
        </p:spPr>
        <p:txBody>
          <a:bodyPr wrap="square">
            <a:spAutoFit/>
          </a:bodyPr>
          <a:lstStyle/>
          <a:p>
            <a:r>
              <a:rPr lang="es-MX" sz="800" dirty="0" smtClean="0"/>
              <a:t>http://socialprotection.org/learn/blog/derechos-y-universalidad-fundamentos-de-la-protecci%C3%B3n-social-latinoamericana</a:t>
            </a:r>
            <a:endParaRPr lang="es-MX" sz="800" dirty="0"/>
          </a:p>
        </p:txBody>
      </p:sp>
    </p:spTree>
    <p:extLst>
      <p:ext uri="{BB962C8B-B14F-4D97-AF65-F5344CB8AC3E}">
        <p14:creationId xmlns:p14="http://schemas.microsoft.com/office/powerpoint/2010/main" val="1076859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wipe(down)">
                                      <p:cBhvr>
                                        <p:cTn id="7" dur="580">
                                          <p:stCondLst>
                                            <p:cond delay="0"/>
                                          </p:stCondLst>
                                        </p:cTn>
                                        <p:tgtEl>
                                          <p:spTgt spid="8194"/>
                                        </p:tgtEl>
                                      </p:cBhvr>
                                    </p:animEffect>
                                    <p:anim calcmode="lin" valueType="num">
                                      <p:cBhvr>
                                        <p:cTn id="8" dur="1822" tmFilter="0,0; 0.14,0.36; 0.43,0.73; 0.71,0.91; 1.0,1.0">
                                          <p:stCondLst>
                                            <p:cond delay="0"/>
                                          </p:stCondLst>
                                        </p:cTn>
                                        <p:tgtEl>
                                          <p:spTgt spid="819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19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19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19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194"/>
                                        </p:tgtEl>
                                        <p:attrNameLst>
                                          <p:attrName>ppt_y</p:attrName>
                                        </p:attrNameLst>
                                      </p:cBhvr>
                                      <p:tavLst>
                                        <p:tav tm="0" fmla="#ppt_y-sin(pi*$)/81">
                                          <p:val>
                                            <p:fltVal val="0"/>
                                          </p:val>
                                        </p:tav>
                                        <p:tav tm="100000">
                                          <p:val>
                                            <p:fltVal val="1"/>
                                          </p:val>
                                        </p:tav>
                                      </p:tavLst>
                                    </p:anim>
                                    <p:animScale>
                                      <p:cBhvr>
                                        <p:cTn id="13" dur="26">
                                          <p:stCondLst>
                                            <p:cond delay="650"/>
                                          </p:stCondLst>
                                        </p:cTn>
                                        <p:tgtEl>
                                          <p:spTgt spid="8194"/>
                                        </p:tgtEl>
                                      </p:cBhvr>
                                      <p:to x="100000" y="60000"/>
                                    </p:animScale>
                                    <p:animScale>
                                      <p:cBhvr>
                                        <p:cTn id="14" dur="166" decel="50000">
                                          <p:stCondLst>
                                            <p:cond delay="676"/>
                                          </p:stCondLst>
                                        </p:cTn>
                                        <p:tgtEl>
                                          <p:spTgt spid="8194"/>
                                        </p:tgtEl>
                                      </p:cBhvr>
                                      <p:to x="100000" y="100000"/>
                                    </p:animScale>
                                    <p:animScale>
                                      <p:cBhvr>
                                        <p:cTn id="15" dur="26">
                                          <p:stCondLst>
                                            <p:cond delay="1312"/>
                                          </p:stCondLst>
                                        </p:cTn>
                                        <p:tgtEl>
                                          <p:spTgt spid="8194"/>
                                        </p:tgtEl>
                                      </p:cBhvr>
                                      <p:to x="100000" y="80000"/>
                                    </p:animScale>
                                    <p:animScale>
                                      <p:cBhvr>
                                        <p:cTn id="16" dur="166" decel="50000">
                                          <p:stCondLst>
                                            <p:cond delay="1338"/>
                                          </p:stCondLst>
                                        </p:cTn>
                                        <p:tgtEl>
                                          <p:spTgt spid="8194"/>
                                        </p:tgtEl>
                                      </p:cBhvr>
                                      <p:to x="100000" y="100000"/>
                                    </p:animScale>
                                    <p:animScale>
                                      <p:cBhvr>
                                        <p:cTn id="17" dur="26">
                                          <p:stCondLst>
                                            <p:cond delay="1642"/>
                                          </p:stCondLst>
                                        </p:cTn>
                                        <p:tgtEl>
                                          <p:spTgt spid="8194"/>
                                        </p:tgtEl>
                                      </p:cBhvr>
                                      <p:to x="100000" y="90000"/>
                                    </p:animScale>
                                    <p:animScale>
                                      <p:cBhvr>
                                        <p:cTn id="18" dur="166" decel="50000">
                                          <p:stCondLst>
                                            <p:cond delay="1668"/>
                                          </p:stCondLst>
                                        </p:cTn>
                                        <p:tgtEl>
                                          <p:spTgt spid="8194"/>
                                        </p:tgtEl>
                                      </p:cBhvr>
                                      <p:to x="100000" y="100000"/>
                                    </p:animScale>
                                    <p:animScale>
                                      <p:cBhvr>
                                        <p:cTn id="19" dur="26">
                                          <p:stCondLst>
                                            <p:cond delay="1808"/>
                                          </p:stCondLst>
                                        </p:cTn>
                                        <p:tgtEl>
                                          <p:spTgt spid="8194"/>
                                        </p:tgtEl>
                                      </p:cBhvr>
                                      <p:to x="100000" y="95000"/>
                                    </p:animScale>
                                    <p:animScale>
                                      <p:cBhvr>
                                        <p:cTn id="20" dur="166" decel="50000">
                                          <p:stCondLst>
                                            <p:cond delay="1834"/>
                                          </p:stCondLst>
                                        </p:cTn>
                                        <p:tgtEl>
                                          <p:spTgt spid="819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498178"/>
          </a:xfrm>
        </p:spPr>
        <p:txBody>
          <a:bodyPr>
            <a:noAutofit/>
          </a:bodyPr>
          <a:lstStyle/>
          <a:p>
            <a:pPr algn="just"/>
            <a:r>
              <a:rPr lang="es-MX" sz="2000" dirty="0"/>
              <a:t>La reforma constitucional en derechos humanos ha tenido como producto un conjunto de criterios orientadores para la mejor protección de los derechos humanos, quienes constituyen los lineamientos de una doctrina mexicana de los derechos humanos. </a:t>
            </a:r>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3440200740"/>
              </p:ext>
            </p:extLst>
          </p:nvPr>
        </p:nvGraphicFramePr>
        <p:xfrm>
          <a:off x="539552" y="1628801"/>
          <a:ext cx="8352928" cy="3960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Rectángulo"/>
          <p:cNvSpPr/>
          <p:nvPr/>
        </p:nvSpPr>
        <p:spPr>
          <a:xfrm>
            <a:off x="971600" y="5589240"/>
            <a:ext cx="6552728" cy="923330"/>
          </a:xfrm>
          <a:prstGeom prst="rect">
            <a:avLst/>
          </a:prstGeom>
        </p:spPr>
        <p:txBody>
          <a:bodyPr wrap="square">
            <a:spAutoFit/>
          </a:bodyPr>
          <a:lstStyle/>
          <a:p>
            <a:pPr lvl="0"/>
            <a:r>
              <a:rPr lang="es-MX" dirty="0" smtClean="0"/>
              <a:t>SÁNCHEZ Trujillo, María Guadalupe, </a:t>
            </a:r>
            <a:r>
              <a:rPr lang="es-MX" i="1" dirty="0" smtClean="0"/>
              <a:t>Derechos humanos su protección legal y jurisdiccional en México</a:t>
            </a:r>
            <a:r>
              <a:rPr lang="es-MX" dirty="0" smtClean="0"/>
              <a:t>, México, Porrúa, 2016, p. 243</a:t>
            </a:r>
            <a:endParaRPr lang="es-MX" dirty="0"/>
          </a:p>
        </p:txBody>
      </p:sp>
      <p:cxnSp>
        <p:nvCxnSpPr>
          <p:cNvPr id="11" name="10 Conector recto"/>
          <p:cNvCxnSpPr/>
          <p:nvPr/>
        </p:nvCxnSpPr>
        <p:spPr>
          <a:xfrm>
            <a:off x="5792688" y="4293096"/>
            <a:ext cx="864096" cy="0"/>
          </a:xfrm>
          <a:prstGeom prst="line">
            <a:avLst/>
          </a:prstGeom>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1084097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800" dirty="0" smtClean="0"/>
              <a:t>Segundo </a:t>
            </a:r>
            <a:r>
              <a:rPr lang="es-MX" sz="2800" dirty="0"/>
              <a:t>párrafo del citado artículo 1o. constitucional</a:t>
            </a:r>
          </a:p>
        </p:txBody>
      </p:sp>
      <p:sp>
        <p:nvSpPr>
          <p:cNvPr id="3" name="2 Marcador de contenido"/>
          <p:cNvSpPr>
            <a:spLocks noGrp="1"/>
          </p:cNvSpPr>
          <p:nvPr>
            <p:ph idx="1"/>
          </p:nvPr>
        </p:nvSpPr>
        <p:spPr>
          <a:xfrm>
            <a:off x="457200" y="1600200"/>
            <a:ext cx="4330824" cy="4525963"/>
          </a:xfrm>
          <a:solidFill>
            <a:srgbClr val="7030A0"/>
          </a:solidFill>
        </p:spPr>
        <p:txBody>
          <a:bodyPr>
            <a:normAutofit fontScale="70000" lnSpcReduction="20000"/>
          </a:bodyPr>
          <a:lstStyle/>
          <a:p>
            <a:pPr marL="0" indent="0" algn="just">
              <a:buNone/>
            </a:pPr>
            <a:r>
              <a:rPr lang="es-MX" dirty="0" smtClean="0"/>
              <a:t>Contiene </a:t>
            </a:r>
            <a:r>
              <a:rPr lang="es-MX" dirty="0"/>
              <a:t>los principios hermenéuticos de interpretación conforme y pro persona, cuyo cumplimiento es de observancia obligatoria para todas las autoridades del Estado, pero que encuentran un campo especial de aplicación para el Poder Judicial. Dicho párrafo dice: “Las normas relativas a los derechos humanos se interpretarán de conformidad con esta Constitución y con los tratados internacionales de la materia favoreciendo en todo tiempo a las personas la protección más amplia.”</a:t>
            </a:r>
          </a:p>
          <a:p>
            <a:endParaRPr lang="es-MX" dirty="0"/>
          </a:p>
        </p:txBody>
      </p:sp>
      <p:pic>
        <p:nvPicPr>
          <p:cNvPr id="921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20505" y="1412776"/>
            <a:ext cx="2055499" cy="17423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4090" y="3501008"/>
            <a:ext cx="2648254" cy="1484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5724128" y="3155132"/>
            <a:ext cx="3275856" cy="215444"/>
          </a:xfrm>
          <a:prstGeom prst="rect">
            <a:avLst/>
          </a:prstGeom>
        </p:spPr>
        <p:txBody>
          <a:bodyPr wrap="square">
            <a:spAutoFit/>
          </a:bodyPr>
          <a:lstStyle/>
          <a:p>
            <a:pPr algn="just"/>
            <a:r>
              <a:rPr lang="es-MX" sz="800" dirty="0" smtClean="0"/>
              <a:t>https://comofuncionaque.com/que-es-la-onu-y-cuales-son-sus-funciones/</a:t>
            </a:r>
            <a:endParaRPr lang="es-MX" sz="800" dirty="0"/>
          </a:p>
        </p:txBody>
      </p:sp>
      <p:sp>
        <p:nvSpPr>
          <p:cNvPr id="5" name="4 Rectángulo"/>
          <p:cNvSpPr/>
          <p:nvPr/>
        </p:nvSpPr>
        <p:spPr>
          <a:xfrm>
            <a:off x="5719809" y="5055567"/>
            <a:ext cx="2448272" cy="461665"/>
          </a:xfrm>
          <a:prstGeom prst="rect">
            <a:avLst/>
          </a:prstGeom>
        </p:spPr>
        <p:txBody>
          <a:bodyPr wrap="square">
            <a:spAutoFit/>
          </a:bodyPr>
          <a:lstStyle/>
          <a:p>
            <a:r>
              <a:rPr lang="es-MX" sz="800" dirty="0" smtClean="0"/>
              <a:t>https://www.eitb.eus/es/noticias/internacional/detalle/5289488/votacion-onu-reconocer-trump-jerusalen-capital-israel/</a:t>
            </a:r>
            <a:endParaRPr lang="es-MX" sz="800" dirty="0"/>
          </a:p>
        </p:txBody>
      </p:sp>
    </p:spTree>
    <p:extLst>
      <p:ext uri="{BB962C8B-B14F-4D97-AF65-F5344CB8AC3E}">
        <p14:creationId xmlns:p14="http://schemas.microsoft.com/office/powerpoint/2010/main" val="2667457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randombar(horizontal)">
                                      <p:cBhvr>
                                        <p:cTn id="7" dur="500"/>
                                        <p:tgtEl>
                                          <p:spTgt spid="9219"/>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9220"/>
                                        </p:tgtEl>
                                        <p:attrNameLst>
                                          <p:attrName>style.visibility</p:attrName>
                                        </p:attrNameLst>
                                      </p:cBhvr>
                                      <p:to>
                                        <p:strVal val="visible"/>
                                      </p:to>
                                    </p:set>
                                    <p:animEffect transition="in" filter="circle(in)">
                                      <p:cBhvr>
                                        <p:cTn id="12" dur="20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548680"/>
            <a:ext cx="7344816" cy="3312367"/>
          </a:xfrm>
          <a:solidFill>
            <a:schemeClr val="accent3">
              <a:lumMod val="50000"/>
            </a:schemeClr>
          </a:solidFill>
        </p:spPr>
        <p:txBody>
          <a:bodyPr>
            <a:normAutofit fontScale="70000" lnSpcReduction="20000"/>
          </a:bodyPr>
          <a:lstStyle/>
          <a:p>
            <a:pPr marL="0" indent="0" algn="just">
              <a:buNone/>
            </a:pPr>
            <a:r>
              <a:rPr lang="es-MX" dirty="0" smtClean="0"/>
              <a:t>La </a:t>
            </a:r>
            <a:r>
              <a:rPr lang="es-MX" dirty="0"/>
              <a:t>interpretación que hagan los jueces del país, al igual que toda autoridad, sobre los derechos y libertades de los individuos, para una mayor protección deberá ser armonizada con la Constitución y con los tratados internacionales suscritos por México en materia de derechos humanos (bloque de constitucionalidad). En sentido restringido, los jueces cuando existan diversas interpretaciones jurídicamente válidas, deben preferir aquella que hace a la ley conforme a los derechos humanos establecidos en la Constitución y en los tratados internacionales suscritos por México, para evitar vulnerar el contenido esencial de estos derechos.</a:t>
            </a:r>
          </a:p>
          <a:p>
            <a:pPr marL="0" indent="0">
              <a:buNone/>
            </a:pPr>
            <a:endParaRPr lang="es-MX" dirty="0"/>
          </a:p>
        </p:txBody>
      </p:sp>
      <p:sp>
        <p:nvSpPr>
          <p:cNvPr id="4" name="3 Rectángulo"/>
          <p:cNvSpPr/>
          <p:nvPr/>
        </p:nvSpPr>
        <p:spPr>
          <a:xfrm>
            <a:off x="1043608" y="5733256"/>
            <a:ext cx="7200800" cy="646331"/>
          </a:xfrm>
          <a:prstGeom prst="rect">
            <a:avLst/>
          </a:prstGeom>
        </p:spPr>
        <p:txBody>
          <a:bodyPr wrap="square">
            <a:spAutoFit/>
          </a:bodyPr>
          <a:lstStyle/>
          <a:p>
            <a:r>
              <a:rPr lang="es-MX" dirty="0" smtClean="0"/>
              <a:t>López Sánchez, Rogelio, Interpretación constitucional de los derechos fundamentales, 2a. ed.,  México, Porrúa, 2016, p. 42.</a:t>
            </a:r>
            <a:endParaRPr lang="es-MX" dirty="0"/>
          </a:p>
        </p:txBody>
      </p:sp>
      <p:pic>
        <p:nvPicPr>
          <p:cNvPr id="1126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3933056"/>
            <a:ext cx="4176464" cy="1392155"/>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2555776" y="5325211"/>
            <a:ext cx="4572000" cy="215444"/>
          </a:xfrm>
          <a:prstGeom prst="rect">
            <a:avLst/>
          </a:prstGeom>
        </p:spPr>
        <p:txBody>
          <a:bodyPr>
            <a:spAutoFit/>
          </a:bodyPr>
          <a:lstStyle/>
          <a:p>
            <a:r>
              <a:rPr lang="es-MX" sz="800" dirty="0" smtClean="0"/>
              <a:t>http://www.jorgeleon.mx/2016/09/derechos-de-autor-y-los-tratados-internacionales-en-mexico/</a:t>
            </a:r>
            <a:endParaRPr lang="es-MX" sz="800" dirty="0"/>
          </a:p>
        </p:txBody>
      </p:sp>
    </p:spTree>
    <p:extLst>
      <p:ext uri="{BB962C8B-B14F-4D97-AF65-F5344CB8AC3E}">
        <p14:creationId xmlns:p14="http://schemas.microsoft.com/office/powerpoint/2010/main" val="50066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p:cTn id="7" dur="500" fill="hold"/>
                                        <p:tgtEl>
                                          <p:spTgt spid="11266"/>
                                        </p:tgtEl>
                                        <p:attrNameLst>
                                          <p:attrName>ppt_w</p:attrName>
                                        </p:attrNameLst>
                                      </p:cBhvr>
                                      <p:tavLst>
                                        <p:tav tm="0">
                                          <p:val>
                                            <p:fltVal val="0"/>
                                          </p:val>
                                        </p:tav>
                                        <p:tav tm="100000">
                                          <p:val>
                                            <p:strVal val="#ppt_w"/>
                                          </p:val>
                                        </p:tav>
                                      </p:tavLst>
                                    </p:anim>
                                    <p:anim calcmode="lin" valueType="num">
                                      <p:cBhvr>
                                        <p:cTn id="8" dur="500" fill="hold"/>
                                        <p:tgtEl>
                                          <p:spTgt spid="11266"/>
                                        </p:tgtEl>
                                        <p:attrNameLst>
                                          <p:attrName>ppt_h</p:attrName>
                                        </p:attrNameLst>
                                      </p:cBhvr>
                                      <p:tavLst>
                                        <p:tav tm="0">
                                          <p:val>
                                            <p:fltVal val="0"/>
                                          </p:val>
                                        </p:tav>
                                        <p:tav tm="100000">
                                          <p:val>
                                            <p:strVal val="#ppt_h"/>
                                          </p:val>
                                        </p:tav>
                                      </p:tavLst>
                                    </p:anim>
                                    <p:animEffect transition="in" filter="fade">
                                      <p:cBhvr>
                                        <p:cTn id="9"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564904"/>
            <a:ext cx="8229600" cy="1143000"/>
          </a:xfrm>
        </p:spPr>
        <p:txBody>
          <a:bodyPr>
            <a:normAutofit fontScale="90000"/>
          </a:bodyPr>
          <a:lstStyle/>
          <a:p>
            <a:r>
              <a:rPr lang="es-MX" b="1" dirty="0"/>
              <a:t>Principio </a:t>
            </a:r>
            <a:r>
              <a:rPr lang="es-MX" b="1" i="1" dirty="0"/>
              <a:t>pro homine</a:t>
            </a:r>
            <a:r>
              <a:rPr lang="es-MX" b="1" dirty="0"/>
              <a:t> o pro persona</a:t>
            </a:r>
            <a:endParaRPr lang="es-MX" dirty="0"/>
          </a:p>
        </p:txBody>
      </p:sp>
    </p:spTree>
    <p:extLst>
      <p:ext uri="{BB962C8B-B14F-4D97-AF65-F5344CB8AC3E}">
        <p14:creationId xmlns:p14="http://schemas.microsoft.com/office/powerpoint/2010/main" val="8159026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3">
              <a:lumMod val="50000"/>
            </a:schemeClr>
          </a:solidFill>
        </p:spPr>
        <p:txBody>
          <a:bodyPr>
            <a:normAutofit/>
          </a:bodyPr>
          <a:lstStyle/>
          <a:p>
            <a:r>
              <a:rPr lang="es-MX" sz="3200" dirty="0"/>
              <a:t>De conformidad con el artículo 1o. de Norma Suprema</a:t>
            </a:r>
          </a:p>
        </p:txBody>
      </p:sp>
      <p:sp>
        <p:nvSpPr>
          <p:cNvPr id="3" name="2 Marcador de contenido"/>
          <p:cNvSpPr>
            <a:spLocks noGrp="1"/>
          </p:cNvSpPr>
          <p:nvPr>
            <p:ph idx="1"/>
          </p:nvPr>
        </p:nvSpPr>
        <p:spPr/>
        <p:txBody>
          <a:bodyPr/>
          <a:lstStyle/>
          <a:p>
            <a:pPr marL="0" indent="0" algn="just">
              <a:buNone/>
            </a:pPr>
            <a:r>
              <a:rPr lang="es-MX" dirty="0" smtClean="0"/>
              <a:t>Todas </a:t>
            </a:r>
            <a:r>
              <a:rPr lang="es-MX" dirty="0"/>
              <a:t>las autoridades del país tienen la obligación de velar por los derechos humanos reconocidos en la Constitución y en los tratados internacionales suscritos por México en la materia. </a:t>
            </a:r>
          </a:p>
        </p:txBody>
      </p:sp>
      <p:pic>
        <p:nvPicPr>
          <p:cNvPr id="1229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39952" y="4005064"/>
            <a:ext cx="4049688" cy="20248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4133401" y="6093296"/>
            <a:ext cx="4572000" cy="338554"/>
          </a:xfrm>
          <a:prstGeom prst="rect">
            <a:avLst/>
          </a:prstGeom>
        </p:spPr>
        <p:txBody>
          <a:bodyPr>
            <a:spAutoFit/>
          </a:bodyPr>
          <a:lstStyle/>
          <a:p>
            <a:pPr algn="just"/>
            <a:r>
              <a:rPr lang="es-MX" sz="800" dirty="0" smtClean="0"/>
              <a:t>https://www.publimetro.com.mx/mx/elecciones/2018/06/02/onu-no-apoya-a-lopez-obrador-se-declara-imparcial-ante-elecciones.html</a:t>
            </a:r>
            <a:endParaRPr lang="es-MX" sz="800" dirty="0"/>
          </a:p>
        </p:txBody>
      </p:sp>
    </p:spTree>
    <p:extLst>
      <p:ext uri="{BB962C8B-B14F-4D97-AF65-F5344CB8AC3E}">
        <p14:creationId xmlns:p14="http://schemas.microsoft.com/office/powerpoint/2010/main" val="42150283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dirty="0" smtClean="0"/>
              <a:t>El segundo párrafo del citado numeral contiene el principio pro homine o pro persona</a:t>
            </a:r>
            <a:endParaRPr lang="es-MX" sz="3200" dirty="0"/>
          </a:p>
        </p:txBody>
      </p:sp>
      <p:sp>
        <p:nvSpPr>
          <p:cNvPr id="3" name="2 Marcador de contenido"/>
          <p:cNvSpPr>
            <a:spLocks noGrp="1"/>
          </p:cNvSpPr>
          <p:nvPr>
            <p:ph sz="half" idx="1"/>
          </p:nvPr>
        </p:nvSpPr>
        <p:spPr>
          <a:xfrm>
            <a:off x="4644008" y="1916832"/>
            <a:ext cx="4038600" cy="4165923"/>
          </a:xfrm>
          <a:solidFill>
            <a:srgbClr val="993366"/>
          </a:solidFill>
        </p:spPr>
        <p:txBody>
          <a:bodyPr>
            <a:normAutofit fontScale="77500" lnSpcReduction="20000"/>
          </a:bodyPr>
          <a:lstStyle/>
          <a:p>
            <a:pPr marL="0" indent="0" algn="just">
              <a:buNone/>
            </a:pPr>
            <a:r>
              <a:rPr lang="es-MX" dirty="0"/>
              <a:t>M</a:t>
            </a:r>
            <a:r>
              <a:rPr lang="es-MX" dirty="0" smtClean="0"/>
              <a:t>aterializan </a:t>
            </a:r>
            <a:r>
              <a:rPr lang="es-MX" dirty="0"/>
              <a:t>las normas provenientes de la Constitución Federal y de los tratados internacionales suscritos por México en materia de derechos humanos, al ser supremas del ordenamiento jurídico mexicano, deben permear en todo el orden jurídico, y obligar a todas las autoridades a su aplicación y, en aquellos casos en que sea procedente, a su interpretación. </a:t>
            </a:r>
          </a:p>
        </p:txBody>
      </p:sp>
      <p:sp>
        <p:nvSpPr>
          <p:cNvPr id="4" name="3 Marcador de contenido"/>
          <p:cNvSpPr>
            <a:spLocks noGrp="1"/>
          </p:cNvSpPr>
          <p:nvPr>
            <p:ph sz="half" idx="2"/>
          </p:nvPr>
        </p:nvSpPr>
        <p:spPr>
          <a:xfrm>
            <a:off x="539552" y="2564904"/>
            <a:ext cx="4038600" cy="3517851"/>
          </a:xfrm>
        </p:spPr>
        <p:txBody>
          <a:bodyPr>
            <a:normAutofit fontScale="77500" lnSpcReduction="20000"/>
          </a:bodyPr>
          <a:lstStyle/>
          <a:p>
            <a:r>
              <a:rPr lang="es-MX" dirty="0" smtClean="0"/>
              <a:t>Valores </a:t>
            </a:r>
          </a:p>
          <a:p>
            <a:r>
              <a:rPr lang="es-MX" dirty="0" smtClean="0"/>
              <a:t>Principios </a:t>
            </a:r>
          </a:p>
          <a:p>
            <a:r>
              <a:rPr lang="es-MX" dirty="0" smtClean="0"/>
              <a:t>Derechos </a:t>
            </a:r>
            <a:endParaRPr lang="es-MX" dirty="0"/>
          </a:p>
        </p:txBody>
      </p:sp>
      <p:sp>
        <p:nvSpPr>
          <p:cNvPr id="5" name="4 Flecha derecha"/>
          <p:cNvSpPr/>
          <p:nvPr/>
        </p:nvSpPr>
        <p:spPr>
          <a:xfrm>
            <a:off x="2627784" y="2564904"/>
            <a:ext cx="1656184" cy="1152128"/>
          </a:xfrm>
          <a:prstGeom prst="right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0939532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76672"/>
            <a:ext cx="8229600" cy="1656184"/>
          </a:xfrm>
          <a:solidFill>
            <a:srgbClr val="7030A0"/>
          </a:solidFill>
        </p:spPr>
        <p:txBody>
          <a:bodyPr>
            <a:normAutofit/>
          </a:bodyPr>
          <a:lstStyle/>
          <a:p>
            <a:pPr algn="just"/>
            <a:r>
              <a:rPr lang="es-MX" sz="1800" dirty="0"/>
              <a:t>El principio pro persona es un criterio hermenéutico que permea todo el campo de los derechos humanos, señala que la interpretación y aplicación de las normas por parte de las autoridades del Estado, y en particular por los Órganos jurisdiccionales, debe ser aquella que le otorgue la protección más amplia a los gobernados. </a:t>
            </a:r>
            <a:br>
              <a:rPr lang="es-MX" sz="1800" dirty="0"/>
            </a:br>
            <a:endParaRPr lang="es-MX" sz="1800" dirty="0"/>
          </a:p>
        </p:txBody>
      </p:sp>
      <p:sp>
        <p:nvSpPr>
          <p:cNvPr id="3" name="2 Marcador de contenido"/>
          <p:cNvSpPr>
            <a:spLocks noGrp="1"/>
          </p:cNvSpPr>
          <p:nvPr>
            <p:ph idx="1"/>
          </p:nvPr>
        </p:nvSpPr>
        <p:spPr>
          <a:xfrm>
            <a:off x="457200" y="2276872"/>
            <a:ext cx="6275040" cy="3849291"/>
          </a:xfrm>
        </p:spPr>
        <p:txBody>
          <a:bodyPr>
            <a:normAutofit/>
          </a:bodyPr>
          <a:lstStyle/>
          <a:p>
            <a:r>
              <a:rPr lang="es-MX" sz="2300" dirty="0"/>
              <a:t>El principio hermenéutico pro persona implica efectuar la interpretación más favorable para el efectivo goce y ejercicio de los derechos y libertades fundamentales del ser </a:t>
            </a:r>
            <a:r>
              <a:rPr lang="es-MX" sz="2300" dirty="0" smtClean="0"/>
              <a:t>humano.</a:t>
            </a:r>
          </a:p>
          <a:p>
            <a:endParaRPr lang="es-MX" sz="2300" dirty="0" smtClean="0"/>
          </a:p>
          <a:p>
            <a:r>
              <a:rPr lang="es-MX" sz="2300" dirty="0"/>
              <a:t>Señala que las autoridades del Estado deben acudir a la interpretación más extensiva de las normas cuando se trata de fijar los alcances de los derechos humanos y sus garantías</a:t>
            </a:r>
          </a:p>
        </p:txBody>
      </p:sp>
    </p:spTree>
    <p:extLst>
      <p:ext uri="{BB962C8B-B14F-4D97-AF65-F5344CB8AC3E}">
        <p14:creationId xmlns:p14="http://schemas.microsoft.com/office/powerpoint/2010/main" val="20564381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893853461"/>
              </p:ext>
            </p:extLst>
          </p:nvPr>
        </p:nvGraphicFramePr>
        <p:xfrm>
          <a:off x="467544" y="692696"/>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1187624" y="5373216"/>
            <a:ext cx="6984776" cy="830997"/>
          </a:xfrm>
          <a:prstGeom prst="rect">
            <a:avLst/>
          </a:prstGeom>
        </p:spPr>
        <p:txBody>
          <a:bodyPr wrap="square">
            <a:spAutoFit/>
          </a:bodyPr>
          <a:lstStyle/>
          <a:p>
            <a:pPr lvl="0"/>
            <a:r>
              <a:rPr lang="es-MX" sz="1600" dirty="0" smtClean="0"/>
              <a:t>Tesis: VI.3o.A. J/2 (10a.), Semanario Judicial de la Federación y su Gaceta, Décima Época, Tribunales Colegiados de Circuito, Libro XVII, t. 2, Febrero de 2013, </a:t>
            </a:r>
            <a:r>
              <a:rPr lang="es-MX" sz="1600" dirty="0" err="1" smtClean="0"/>
              <a:t>pag</a:t>
            </a:r>
            <a:r>
              <a:rPr lang="es-MX" sz="1600" dirty="0" smtClean="0"/>
              <a:t>. 1241.</a:t>
            </a:r>
            <a:endParaRPr lang="es-MX" sz="1600" dirty="0"/>
          </a:p>
        </p:txBody>
      </p:sp>
      <p:cxnSp>
        <p:nvCxnSpPr>
          <p:cNvPr id="7" name="6 Conector angular"/>
          <p:cNvCxnSpPr/>
          <p:nvPr/>
        </p:nvCxnSpPr>
        <p:spPr>
          <a:xfrm rot="5400000" flipH="1" flipV="1">
            <a:off x="5549117" y="3735034"/>
            <a:ext cx="432048" cy="252028"/>
          </a:xfrm>
          <a:prstGeom prst="bentConnector3">
            <a:avLst>
              <a:gd name="adj1" fmla="val 50000"/>
            </a:avLst>
          </a:prstGeom>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28270916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916832"/>
            <a:ext cx="8229600" cy="4209331"/>
          </a:xfrm>
        </p:spPr>
        <p:txBody>
          <a:bodyPr>
            <a:normAutofit/>
          </a:bodyPr>
          <a:lstStyle/>
          <a:p>
            <a:pPr marL="0" indent="0">
              <a:buNone/>
            </a:pPr>
            <a:r>
              <a:rPr lang="es-MX" sz="4400" dirty="0"/>
              <a:t>4.5 Control de constitucionalidad y control de convencionalidad</a:t>
            </a:r>
          </a:p>
        </p:txBody>
      </p:sp>
    </p:spTree>
    <p:extLst>
      <p:ext uri="{BB962C8B-B14F-4D97-AF65-F5344CB8AC3E}">
        <p14:creationId xmlns:p14="http://schemas.microsoft.com/office/powerpoint/2010/main" val="674208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4">
              <a:lumMod val="50000"/>
            </a:schemeClr>
          </a:solidFill>
        </p:spPr>
        <p:txBody>
          <a:bodyPr>
            <a:normAutofit/>
          </a:bodyPr>
          <a:lstStyle/>
          <a:p>
            <a:r>
              <a:rPr lang="es-MX" sz="2800" dirty="0"/>
              <a:t>La Suprema Corte de Justicia de la Nación, ha señalado que en virtud del principio pro persona</a:t>
            </a:r>
          </a:p>
        </p:txBody>
      </p:sp>
      <p:sp>
        <p:nvSpPr>
          <p:cNvPr id="3" name="2 Marcador de contenido"/>
          <p:cNvSpPr>
            <a:spLocks noGrp="1"/>
          </p:cNvSpPr>
          <p:nvPr>
            <p:ph idx="1"/>
          </p:nvPr>
        </p:nvSpPr>
        <p:spPr/>
        <p:txBody>
          <a:bodyPr>
            <a:normAutofit fontScale="92500" lnSpcReduction="20000"/>
          </a:bodyPr>
          <a:lstStyle/>
          <a:p>
            <a:pPr marL="0" indent="0" algn="just">
              <a:buNone/>
            </a:pPr>
            <a:r>
              <a:rPr lang="es-MX" sz="2800" dirty="0" smtClean="0"/>
              <a:t>“Todas </a:t>
            </a:r>
            <a:r>
              <a:rPr lang="es-MX" sz="2800" dirty="0"/>
              <a:t>las normas relativas a la protección de derechos humanos deberán interpretarse de conformidad con la Constitución y los tratados internacionales de la materia, favoreciendo en todo tiempo a las personas la protección más amplia. Es decir, el objeto y fin del reconocimiento positivo convencional y constitucional de los derechos humanos están dirigidos a garantizar la protección de la dignidad humana.” </a:t>
            </a:r>
            <a:endParaRPr lang="es-MX" sz="2800" dirty="0" smtClean="0"/>
          </a:p>
          <a:p>
            <a:pPr marL="0" indent="0" algn="just">
              <a:buNone/>
            </a:pPr>
            <a:endParaRPr lang="es-MX" dirty="0"/>
          </a:p>
          <a:p>
            <a:pPr marL="0" indent="0" algn="just">
              <a:buNone/>
            </a:pPr>
            <a:endParaRPr lang="es-MX" dirty="0"/>
          </a:p>
          <a:p>
            <a:pPr marL="0" indent="0" algn="just">
              <a:buNone/>
            </a:pPr>
            <a:r>
              <a:rPr lang="es-MX" sz="2100" dirty="0"/>
              <a:t>Tesis: I.1o.P.22 K (10a.), Gaceta del Semanario Judicial de la Federación, Décima Época, Tribunales Colegiados de Circuito, L 49, t IV, Diciembre de 2017, </a:t>
            </a:r>
            <a:r>
              <a:rPr lang="es-MX" sz="2100" dirty="0" err="1"/>
              <a:t>pag</a:t>
            </a:r>
            <a:r>
              <a:rPr lang="es-MX" sz="2100" dirty="0"/>
              <a:t>. 2146, Tesis Aislada (Común). </a:t>
            </a:r>
          </a:p>
          <a:p>
            <a:pPr algn="just"/>
            <a:endParaRPr lang="es-MX" dirty="0"/>
          </a:p>
        </p:txBody>
      </p:sp>
    </p:spTree>
    <p:extLst>
      <p:ext uri="{BB962C8B-B14F-4D97-AF65-F5344CB8AC3E}">
        <p14:creationId xmlns:p14="http://schemas.microsoft.com/office/powerpoint/2010/main" val="35591893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1">
              <a:lumMod val="50000"/>
            </a:schemeClr>
          </a:solidFill>
        </p:spPr>
        <p:txBody>
          <a:bodyPr/>
          <a:lstStyle/>
          <a:p>
            <a:r>
              <a:rPr lang="es-MX" dirty="0" smtClean="0"/>
              <a:t>En el articulo 1º, constitucional</a:t>
            </a:r>
            <a:endParaRPr lang="es-MX" dirty="0"/>
          </a:p>
        </p:txBody>
      </p:sp>
      <p:sp>
        <p:nvSpPr>
          <p:cNvPr id="3" name="2 Marcador de contenido"/>
          <p:cNvSpPr>
            <a:spLocks noGrp="1"/>
          </p:cNvSpPr>
          <p:nvPr>
            <p:ph idx="1"/>
          </p:nvPr>
        </p:nvSpPr>
        <p:spPr/>
        <p:txBody>
          <a:bodyPr>
            <a:normAutofit fontScale="70000" lnSpcReduction="20000"/>
          </a:bodyPr>
          <a:lstStyle/>
          <a:p>
            <a:pPr marL="0" indent="0" algn="just">
              <a:buNone/>
            </a:pPr>
            <a:r>
              <a:rPr lang="es-MX" dirty="0" smtClean="0"/>
              <a:t>“Se </a:t>
            </a:r>
            <a:r>
              <a:rPr lang="es-MX" dirty="0"/>
              <a:t>incorporó el principio pro homine, el que se ha definido como un criterio hermenéutico en virtud del cual debe acudirse a la norma más amplia o a la interpretación más extensiva cuando se trate de reconocer derechos protegidos y, de manera inversa, a la norma o a la interpretación menos restrictiva cuando se trata de establecer limitaciones permanentes al ejercicio de los derechos; es decir, busca el mayor beneficio para el hombre, sin que dejen de observarse los principios constitucionales y legales que rigen la función jurisdiccional.” </a:t>
            </a:r>
            <a:endParaRPr lang="es-MX" dirty="0" smtClean="0"/>
          </a:p>
          <a:p>
            <a:endParaRPr lang="es-MX" dirty="0"/>
          </a:p>
          <a:p>
            <a:endParaRPr lang="es-MX" dirty="0" smtClean="0"/>
          </a:p>
          <a:p>
            <a:endParaRPr lang="es-MX" dirty="0" smtClean="0"/>
          </a:p>
          <a:p>
            <a:endParaRPr lang="es-MX" dirty="0"/>
          </a:p>
          <a:p>
            <a:pPr marL="0" indent="0">
              <a:buNone/>
            </a:pPr>
            <a:r>
              <a:rPr lang="es-MX" sz="2300" dirty="0"/>
              <a:t>Tesis: I.13o.T.155 L (10a.), </a:t>
            </a:r>
            <a:r>
              <a:rPr lang="es-MX" sz="2300" i="1" dirty="0"/>
              <a:t>Gaceta del Semanario Judicial de la Federación</a:t>
            </a:r>
            <a:r>
              <a:rPr lang="es-MX" sz="2300" dirty="0"/>
              <a:t>, Décima Época, Tribunales Colegiados de Circuito, L 33, t IV, Agosto de 2016, </a:t>
            </a:r>
            <a:r>
              <a:rPr lang="es-MX" sz="2300" dirty="0" err="1"/>
              <a:t>pag</a:t>
            </a:r>
            <a:r>
              <a:rPr lang="es-MX" sz="2300" dirty="0"/>
              <a:t>. 2805, Tesis Aislada (Laboral).</a:t>
            </a:r>
          </a:p>
          <a:p>
            <a:endParaRPr lang="es-MX" dirty="0"/>
          </a:p>
        </p:txBody>
      </p:sp>
    </p:spTree>
    <p:extLst>
      <p:ext uri="{BB962C8B-B14F-4D97-AF65-F5344CB8AC3E}">
        <p14:creationId xmlns:p14="http://schemas.microsoft.com/office/powerpoint/2010/main" val="21611620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420888"/>
            <a:ext cx="8229600" cy="1143000"/>
          </a:xfrm>
        </p:spPr>
        <p:txBody>
          <a:bodyPr>
            <a:normAutofit fontScale="90000"/>
          </a:bodyPr>
          <a:lstStyle/>
          <a:p>
            <a:r>
              <a:rPr lang="es-MX" b="1" dirty="0"/>
              <a:t>Control difuso de constitucionalidad y de convencionalidad ex officio en materia de derechos humanos</a:t>
            </a:r>
            <a:endParaRPr lang="es-MX" dirty="0"/>
          </a:p>
        </p:txBody>
      </p:sp>
    </p:spTree>
    <p:extLst>
      <p:ext uri="{BB962C8B-B14F-4D97-AF65-F5344CB8AC3E}">
        <p14:creationId xmlns:p14="http://schemas.microsoft.com/office/powerpoint/2010/main" val="34110768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332656"/>
            <a:ext cx="4824536" cy="5616624"/>
          </a:xfrm>
          <a:solidFill>
            <a:srgbClr val="7030A0"/>
          </a:solidFill>
        </p:spPr>
        <p:txBody>
          <a:bodyPr>
            <a:normAutofit/>
          </a:bodyPr>
          <a:lstStyle/>
          <a:p>
            <a:pPr marL="0" indent="0" algn="just">
              <a:buNone/>
            </a:pPr>
            <a:r>
              <a:rPr lang="es-MX" dirty="0"/>
              <a:t>El segundo párrafo del artículo 1o. constitucional, señala que “Las normas relativas a los derechos humanos se interpretarán de conformidad con esta Constitución y con los tratados internacionales de la materia favoreciendo en todo tiempo a las personas la protección más amplia.” </a:t>
            </a:r>
          </a:p>
          <a:p>
            <a:endParaRPr lang="es-MX" dirty="0"/>
          </a:p>
        </p:txBody>
      </p:sp>
      <p:pic>
        <p:nvPicPr>
          <p:cNvPr id="133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8104" y="980728"/>
            <a:ext cx="3168352" cy="18477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5805111" y="2828468"/>
            <a:ext cx="2178802" cy="215444"/>
          </a:xfrm>
          <a:prstGeom prst="rect">
            <a:avLst/>
          </a:prstGeom>
        </p:spPr>
        <p:txBody>
          <a:bodyPr wrap="none">
            <a:spAutoFit/>
          </a:bodyPr>
          <a:lstStyle/>
          <a:p>
            <a:pPr lvl="0"/>
            <a:r>
              <a:rPr lang="es-MX" sz="800" dirty="0">
                <a:solidFill>
                  <a:prstClr val="white"/>
                </a:solidFill>
              </a:rPr>
              <a:t>http://aguilero.com/encuesta-milenio-deloitte/</a:t>
            </a:r>
          </a:p>
        </p:txBody>
      </p:sp>
      <p:pic>
        <p:nvPicPr>
          <p:cNvPr id="1331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52119" y="3212977"/>
            <a:ext cx="2880321" cy="19190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Rectángulo"/>
          <p:cNvSpPr/>
          <p:nvPr/>
        </p:nvSpPr>
        <p:spPr>
          <a:xfrm>
            <a:off x="5850395" y="5263936"/>
            <a:ext cx="2088234" cy="492443"/>
          </a:xfrm>
          <a:prstGeom prst="rect">
            <a:avLst/>
          </a:prstGeom>
        </p:spPr>
        <p:txBody>
          <a:bodyPr wrap="square">
            <a:spAutoFit/>
          </a:bodyPr>
          <a:lstStyle/>
          <a:p>
            <a:r>
              <a:rPr lang="es-MX" sz="800" dirty="0" smtClean="0"/>
              <a:t>http://www.almempresas.com/asesoria-manzanares/servicios-asesoria-laboral</a:t>
            </a:r>
            <a:r>
              <a:rPr lang="es-MX" dirty="0" smtClean="0"/>
              <a:t>/</a:t>
            </a:r>
            <a:endParaRPr lang="es-MX" dirty="0"/>
          </a:p>
        </p:txBody>
      </p:sp>
    </p:spTree>
    <p:extLst>
      <p:ext uri="{BB962C8B-B14F-4D97-AF65-F5344CB8AC3E}">
        <p14:creationId xmlns:p14="http://schemas.microsoft.com/office/powerpoint/2010/main" val="3698547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barn(inVertical)">
                                      <p:cBhvr>
                                        <p:cTn id="7" dur="500"/>
                                        <p:tgtEl>
                                          <p:spTgt spid="1331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3315"/>
                                        </p:tgtEl>
                                        <p:attrNameLst>
                                          <p:attrName>style.visibility</p:attrName>
                                        </p:attrNameLst>
                                      </p:cBhvr>
                                      <p:to>
                                        <p:strVal val="visible"/>
                                      </p:to>
                                    </p:set>
                                    <p:animEffect transition="in" filter="circle(in)">
                                      <p:cBhvr>
                                        <p:cTn id="12" dur="2000"/>
                                        <p:tgtEl>
                                          <p:spTgt spid="1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76672"/>
            <a:ext cx="8229600" cy="940966"/>
          </a:xfrm>
        </p:spPr>
        <p:txBody>
          <a:bodyPr>
            <a:noAutofit/>
          </a:bodyPr>
          <a:lstStyle/>
          <a:p>
            <a:pPr algn="just"/>
            <a:r>
              <a:rPr lang="es-MX" sz="2400" b="1" dirty="0"/>
              <a:t>E</a:t>
            </a:r>
            <a:r>
              <a:rPr lang="es-MX" sz="2400" b="1" dirty="0" smtClean="0"/>
              <a:t>xisten dos vertientes del control de constitucionalidad y convencionalidad: El concentrado y el difuso:</a:t>
            </a:r>
            <a:br>
              <a:rPr lang="es-MX" sz="2400" b="1" dirty="0" smtClean="0"/>
            </a:br>
            <a:endParaRPr lang="es-MX" sz="2400" b="1" dirty="0"/>
          </a:p>
        </p:txBody>
      </p:sp>
      <p:sp>
        <p:nvSpPr>
          <p:cNvPr id="3" name="2 Marcador de contenido"/>
          <p:cNvSpPr>
            <a:spLocks noGrp="1"/>
          </p:cNvSpPr>
          <p:nvPr>
            <p:ph idx="1"/>
          </p:nvPr>
        </p:nvSpPr>
        <p:spPr>
          <a:xfrm>
            <a:off x="457200" y="1412776"/>
            <a:ext cx="8229600" cy="4896544"/>
          </a:xfrm>
        </p:spPr>
        <p:txBody>
          <a:bodyPr>
            <a:normAutofit fontScale="47500" lnSpcReduction="20000"/>
          </a:bodyPr>
          <a:lstStyle/>
          <a:p>
            <a:pPr marL="0" indent="0" algn="just">
              <a:buNone/>
            </a:pPr>
            <a:r>
              <a:rPr lang="es-MX" sz="3800" dirty="0" smtClean="0"/>
              <a:t>Actualmente </a:t>
            </a:r>
            <a:r>
              <a:rPr lang="es-MX" sz="3800" dirty="0"/>
              <a:t>existen dos grandes vertientes dentro del modelo de control de constitucionalidad en el orden jurídico mexicano, que son acordes con el modelo de control de convencionalidad ex officio en materia de derechos humanos a cargo del Poder Judicial. </a:t>
            </a:r>
            <a:endParaRPr lang="es-MX" sz="3800" dirty="0" smtClean="0"/>
          </a:p>
          <a:p>
            <a:pPr algn="just"/>
            <a:r>
              <a:rPr lang="es-MX" sz="3800" dirty="0" smtClean="0"/>
              <a:t>En </a:t>
            </a:r>
            <a:r>
              <a:rPr lang="es-MX" sz="3800" dirty="0"/>
              <a:t>primer término, el control concentrado en los órganos del Poder Judicial de la Federación con vías directas de control: acciones de inconstitucionalidad, controversias constitucionales y amparo directo e indirecto; </a:t>
            </a:r>
            <a:endParaRPr lang="es-MX" sz="3800" dirty="0" smtClean="0"/>
          </a:p>
          <a:p>
            <a:pPr algn="just"/>
            <a:r>
              <a:rPr lang="es-MX" sz="3800" dirty="0"/>
              <a:t>E</a:t>
            </a:r>
            <a:r>
              <a:rPr lang="es-MX" sz="3800" dirty="0" smtClean="0"/>
              <a:t>n </a:t>
            </a:r>
            <a:r>
              <a:rPr lang="es-MX" sz="3800" dirty="0"/>
              <a:t>segundo término, el control por parte del resto de los jueces del país en forma incidental durante los procesos ordinarios en los que son competentes, esto es, sin necesidad de abrir un expediente por cuerda separada. Ambas vertientes de control se ejercen de manera independiente y la existencia de este modelo general de control no requiere que todos los casos sean revisables e impugnables en ambas</a:t>
            </a:r>
            <a:r>
              <a:rPr lang="es-MX" sz="3800" dirty="0" smtClean="0"/>
              <a:t>.</a:t>
            </a:r>
          </a:p>
          <a:p>
            <a:pPr marL="0" indent="0" algn="just">
              <a:buNone/>
            </a:pPr>
            <a:r>
              <a:rPr lang="es-MX" sz="3800" dirty="0" smtClean="0"/>
              <a:t>Es </a:t>
            </a:r>
            <a:r>
              <a:rPr lang="es-MX" sz="3800" dirty="0"/>
              <a:t>un sistema concentrado en una parte y difuso en otra, lo que permite que sean los criterios e interpretaciones constitucionales, ya sea por declaración de inconstitucionalidad o por inaplicación, de los que conozca la Suprema Corte para que determine cuál es la interpretación constitucional que finalmente debe prevalecer en el orden jurídico nacional</a:t>
            </a:r>
            <a:r>
              <a:rPr lang="es-MX" sz="3800" dirty="0" smtClean="0"/>
              <a:t>.</a:t>
            </a:r>
            <a:endParaRPr lang="es-MX" dirty="0" smtClean="0"/>
          </a:p>
          <a:p>
            <a:pPr marL="0" indent="0" algn="just">
              <a:buNone/>
            </a:pPr>
            <a:endParaRPr lang="es-MX" dirty="0"/>
          </a:p>
          <a:p>
            <a:pPr marL="0" indent="0" algn="just">
              <a:buNone/>
            </a:pPr>
            <a:endParaRPr lang="es-MX" dirty="0"/>
          </a:p>
          <a:p>
            <a:pPr marL="0" indent="0" algn="just">
              <a:buNone/>
            </a:pPr>
            <a:r>
              <a:rPr lang="es-MX" sz="2500" dirty="0" smtClean="0"/>
              <a:t>Tesis</a:t>
            </a:r>
            <a:r>
              <a:rPr lang="es-MX" sz="2500" dirty="0"/>
              <a:t>: P. LXX/2011, </a:t>
            </a:r>
            <a:r>
              <a:rPr lang="es-MX" sz="2500" i="1" dirty="0"/>
              <a:t>Semanario Judicial de la Federación y su Gac</a:t>
            </a:r>
            <a:r>
              <a:rPr lang="es-MX" sz="2500" dirty="0"/>
              <a:t>eta, Décima Época, t. 1, diciembre de 2011, p. 557.</a:t>
            </a:r>
          </a:p>
          <a:p>
            <a:endParaRPr lang="es-MX" dirty="0"/>
          </a:p>
        </p:txBody>
      </p:sp>
    </p:spTree>
    <p:extLst>
      <p:ext uri="{BB962C8B-B14F-4D97-AF65-F5344CB8AC3E}">
        <p14:creationId xmlns:p14="http://schemas.microsoft.com/office/powerpoint/2010/main" val="113674876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normAutofit/>
          </a:bodyPr>
          <a:lstStyle/>
          <a:p>
            <a:pPr marL="0" indent="0" algn="just">
              <a:buNone/>
            </a:pPr>
            <a:r>
              <a:rPr lang="es-MX" sz="2200" dirty="0"/>
              <a:t>El control difuso consiste en el examen de compatibilidad que toda autoridad del Estado mexicano o el juzgador ejercen cuando se trata de violaciones de derechos humanos establecidos en la Carta Magna y los tratados internacionales suscritos por México en materia de derechos humanos, se limita a analizar la compatibilidad entre las disposiciones y actos internos que deben aplicarse a un caso concreto, y los derechos humanos que contiene la Constitución Federal y los tratados internacionales, aplicando la norma  más favorable ya sea de fuente nacional o internacional, cuando se otorgue mayor efectividad a un derecho humano.</a:t>
            </a:r>
          </a:p>
          <a:p>
            <a:endParaRPr lang="es-MX" dirty="0"/>
          </a:p>
        </p:txBody>
      </p:sp>
      <p:pic>
        <p:nvPicPr>
          <p:cNvPr id="14338" name="Picture 2"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4008" y="3933056"/>
            <a:ext cx="3528392" cy="2032625"/>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3615970" y="5965681"/>
            <a:ext cx="4572000" cy="215444"/>
          </a:xfrm>
          <a:prstGeom prst="rect">
            <a:avLst/>
          </a:prstGeom>
        </p:spPr>
        <p:txBody>
          <a:bodyPr>
            <a:spAutoFit/>
          </a:bodyPr>
          <a:lstStyle/>
          <a:p>
            <a:r>
              <a:rPr lang="es-MX" sz="800" smtClean="0"/>
              <a:t>https://noticieros.televisa.com/ultimas-noticias/judicatura-federal-anula-concurso-designacion-jueces/</a:t>
            </a:r>
            <a:endParaRPr lang="es-MX" sz="800" dirty="0"/>
          </a:p>
        </p:txBody>
      </p:sp>
    </p:spTree>
    <p:extLst>
      <p:ext uri="{BB962C8B-B14F-4D97-AF65-F5344CB8AC3E}">
        <p14:creationId xmlns:p14="http://schemas.microsoft.com/office/powerpoint/2010/main" val="2319424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500" fill="hold"/>
                                        <p:tgtEl>
                                          <p:spTgt spid="14338"/>
                                        </p:tgtEl>
                                        <p:attrNameLst>
                                          <p:attrName>ppt_x</p:attrName>
                                        </p:attrNameLst>
                                      </p:cBhvr>
                                      <p:tavLst>
                                        <p:tav tm="0">
                                          <p:val>
                                            <p:strVal val="#ppt_x"/>
                                          </p:val>
                                        </p:tav>
                                        <p:tav tm="100000">
                                          <p:val>
                                            <p:strVal val="#ppt_x"/>
                                          </p:val>
                                        </p:tav>
                                      </p:tavLst>
                                    </p:anim>
                                    <p:anim calcmode="lin" valueType="num">
                                      <p:cBhvr additive="base">
                                        <p:cTn id="8" dur="500" fill="hold"/>
                                        <p:tgtEl>
                                          <p:spTgt spid="143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779912" y="404664"/>
            <a:ext cx="4762872" cy="5904656"/>
          </a:xfrm>
        </p:spPr>
        <p:txBody>
          <a:bodyPr>
            <a:normAutofit fontScale="70000" lnSpcReduction="20000"/>
          </a:bodyPr>
          <a:lstStyle/>
          <a:p>
            <a:pPr marL="0" indent="0" algn="just">
              <a:buNone/>
            </a:pPr>
            <a:r>
              <a:rPr lang="es-MX" dirty="0"/>
              <a:t>Los Tribunales federales han interpretado que todos los jueces en el ámbito de su competencia, sin importar su fuero, tienen la facultad de ejercer un control de regularidad constitucional difuso o ex officio, y por virtud deben inaplicar la norma</a:t>
            </a:r>
            <a:r>
              <a:rPr lang="es-MX" b="1" dirty="0"/>
              <a:t> </a:t>
            </a:r>
            <a:r>
              <a:rPr lang="es-MX" dirty="0"/>
              <a:t>que debería fundar su acto, si ésta es violatoria de un derecho humano reconocido por la Norma Fundamental o en un tratado internacional. El control difuso es una facultad de todos los jueces por virtud de su cargo, de manera que no es un proceso constitucional sino sólo una técnica para que el juzgador pueda ejercer un control de constitucionalidad en un proceso, sea éste constitucional o de cualquier otra naturaleza</a:t>
            </a:r>
            <a:r>
              <a:rPr lang="es-MX" dirty="0" smtClean="0"/>
              <a:t>.</a:t>
            </a:r>
          </a:p>
          <a:p>
            <a:pPr marL="0" indent="0" algn="just">
              <a:buNone/>
            </a:pPr>
            <a:endParaRPr lang="es-MX" dirty="0"/>
          </a:p>
          <a:p>
            <a:pPr marL="0" indent="0" algn="just">
              <a:buNone/>
            </a:pPr>
            <a:r>
              <a:rPr lang="es-MX" sz="2100" dirty="0"/>
              <a:t>Tesis: P. IX/2015, </a:t>
            </a:r>
            <a:r>
              <a:rPr lang="es-MX" sz="2100" i="1" dirty="0"/>
              <a:t>Gaceta del Semanario Judicial de la Federación</a:t>
            </a:r>
            <a:r>
              <a:rPr lang="es-MX" sz="2100" dirty="0"/>
              <a:t>, Décima Época, t. I, agosto de 2015, p. 355.</a:t>
            </a:r>
          </a:p>
          <a:p>
            <a:endParaRPr lang="es-MX" dirty="0"/>
          </a:p>
        </p:txBody>
      </p:sp>
      <p:pic>
        <p:nvPicPr>
          <p:cNvPr id="15362" name="Picture 2" descr="Resultado de imagen para tribunales federales de mex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620688"/>
            <a:ext cx="2857501" cy="1814513"/>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611560" y="2435201"/>
            <a:ext cx="2376264" cy="338554"/>
          </a:xfrm>
          <a:prstGeom prst="rect">
            <a:avLst/>
          </a:prstGeom>
        </p:spPr>
        <p:txBody>
          <a:bodyPr wrap="square">
            <a:spAutoFit/>
          </a:bodyPr>
          <a:lstStyle/>
          <a:p>
            <a:r>
              <a:rPr lang="es-MX" sz="800" dirty="0" smtClean="0"/>
              <a:t>https://www.horacero.com.mx/nacional/desconfianza-ciudadana-reto-del-tribunal-electoral-federal/</a:t>
            </a:r>
            <a:endParaRPr lang="es-MX" sz="800" dirty="0"/>
          </a:p>
        </p:txBody>
      </p:sp>
      <p:pic>
        <p:nvPicPr>
          <p:cNvPr id="1536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2852936"/>
            <a:ext cx="2696522" cy="18673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611560" y="4829653"/>
            <a:ext cx="2528120" cy="461665"/>
          </a:xfrm>
          <a:prstGeom prst="rect">
            <a:avLst/>
          </a:prstGeom>
        </p:spPr>
        <p:txBody>
          <a:bodyPr wrap="square">
            <a:spAutoFit/>
          </a:bodyPr>
          <a:lstStyle/>
          <a:p>
            <a:r>
              <a:rPr lang="es-MX" sz="800" dirty="0" smtClean="0"/>
              <a:t>https://www.proceso.com.mx/331556/el-montaje-principal-argumento-para-liberar-a-florence-sanchez-cordero</a:t>
            </a:r>
            <a:endParaRPr lang="es-MX" sz="800" dirty="0"/>
          </a:p>
        </p:txBody>
      </p:sp>
    </p:spTree>
    <p:extLst>
      <p:ext uri="{BB962C8B-B14F-4D97-AF65-F5344CB8AC3E}">
        <p14:creationId xmlns:p14="http://schemas.microsoft.com/office/powerpoint/2010/main" val="17133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fade">
                                      <p:cBhvr>
                                        <p:cTn id="7" dur="1000"/>
                                        <p:tgtEl>
                                          <p:spTgt spid="15362"/>
                                        </p:tgtEl>
                                      </p:cBhvr>
                                    </p:animEffect>
                                    <p:anim calcmode="lin" valueType="num">
                                      <p:cBhvr>
                                        <p:cTn id="8" dur="1000" fill="hold"/>
                                        <p:tgtEl>
                                          <p:spTgt spid="15362"/>
                                        </p:tgtEl>
                                        <p:attrNameLst>
                                          <p:attrName>ppt_x</p:attrName>
                                        </p:attrNameLst>
                                      </p:cBhvr>
                                      <p:tavLst>
                                        <p:tav tm="0">
                                          <p:val>
                                            <p:strVal val="#ppt_x"/>
                                          </p:val>
                                        </p:tav>
                                        <p:tav tm="100000">
                                          <p:val>
                                            <p:strVal val="#ppt_x"/>
                                          </p:val>
                                        </p:tav>
                                      </p:tavLst>
                                    </p:anim>
                                    <p:anim calcmode="lin" valueType="num">
                                      <p:cBhvr>
                                        <p:cTn id="9" dur="1000" fill="hold"/>
                                        <p:tgtEl>
                                          <p:spTgt spid="1536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5363"/>
                                        </p:tgtEl>
                                        <p:attrNameLst>
                                          <p:attrName>style.visibility</p:attrName>
                                        </p:attrNameLst>
                                      </p:cBhvr>
                                      <p:to>
                                        <p:strVal val="visible"/>
                                      </p:to>
                                    </p:set>
                                    <p:animEffect transition="in" filter="fade">
                                      <p:cBhvr>
                                        <p:cTn id="14" dur="5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4690864" cy="5649491"/>
          </a:xfrm>
        </p:spPr>
        <p:txBody>
          <a:bodyPr>
            <a:normAutofit fontScale="55000" lnSpcReduction="20000"/>
          </a:bodyPr>
          <a:lstStyle/>
          <a:p>
            <a:pPr marL="0" indent="0" algn="just">
              <a:buNone/>
            </a:pPr>
            <a:r>
              <a:rPr lang="es-MX" dirty="0"/>
              <a:t>Las autoridades jurisdiccionales del fuero común al ejercer ex officio el control difuso de constitucionalidad y de convencionalidad en los procesos ordinarios, se rigen bajo el principio de presunción de constitucionalidad tanto del ordenamiento jurídico nacional como de los actos en él fundados, de tal modo que presupone su conformidad con los derechos humanos establecidos en la Constitución y en los Tratados internacionales. Los jueces locales al realizar su función se dedican a analizar el conflicto entre las partes, sin embargo, si al aplicar la norma al caso concreto advierte la disconformidad de la norma aplicable o del acto de autoridad con los derechos humanos, sin que medie petición de parte tiene la obligación de ejercer ex oficio el control difuso. Dicho control no forma parte del conflicto entre las partes, sino que obedece a la obligación que deviene del artículo 1o. en relación con el diverso 133 constitucional. </a:t>
            </a:r>
            <a:endParaRPr lang="es-MX" dirty="0" smtClean="0"/>
          </a:p>
          <a:p>
            <a:pPr marL="0" indent="0" algn="just">
              <a:buNone/>
            </a:pPr>
            <a:endParaRPr lang="es-MX" dirty="0"/>
          </a:p>
          <a:p>
            <a:pPr marL="0" indent="0" algn="just">
              <a:buNone/>
            </a:pPr>
            <a:endParaRPr lang="es-MX" dirty="0"/>
          </a:p>
          <a:p>
            <a:pPr marL="0" indent="0" algn="just">
              <a:buNone/>
            </a:pPr>
            <a:r>
              <a:rPr lang="es-MX" sz="2300" dirty="0"/>
              <a:t>Tesis: I.7o.A.8 K,  </a:t>
            </a:r>
            <a:r>
              <a:rPr lang="es-MX" sz="2300" i="1" dirty="0"/>
              <a:t>Semanario Judicial de la Federación y su Gaceta</a:t>
            </a:r>
            <a:r>
              <a:rPr lang="es-MX" sz="2300" dirty="0"/>
              <a:t>, Décima Época, t. 3, septiembre de 2012, p. 1679.</a:t>
            </a:r>
          </a:p>
          <a:p>
            <a:endParaRPr lang="es-MX"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692696"/>
            <a:ext cx="3147434" cy="17167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5379682" y="2564904"/>
            <a:ext cx="3131840" cy="338554"/>
          </a:xfrm>
          <a:prstGeom prst="rect">
            <a:avLst/>
          </a:prstGeom>
        </p:spPr>
        <p:txBody>
          <a:bodyPr wrap="square">
            <a:spAutoFit/>
          </a:bodyPr>
          <a:lstStyle/>
          <a:p>
            <a:r>
              <a:rPr lang="es-MX" sz="800" dirty="0" smtClean="0"/>
              <a:t>http://cancunmio.com/0575861-la-onu-iza-su-bandera-en-cancun-en-visperas-de-la-cop-13/bandera-onu-moon-palace/</a:t>
            </a:r>
            <a:endParaRPr lang="es-MX" sz="800" dirty="0"/>
          </a:p>
        </p:txBody>
      </p:sp>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9681" y="3112952"/>
            <a:ext cx="3150513" cy="15752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5364088" y="4679716"/>
            <a:ext cx="3166106" cy="461665"/>
          </a:xfrm>
          <a:prstGeom prst="rect">
            <a:avLst/>
          </a:prstGeom>
        </p:spPr>
        <p:txBody>
          <a:bodyPr wrap="square">
            <a:spAutoFit/>
          </a:bodyPr>
          <a:lstStyle/>
          <a:p>
            <a:r>
              <a:rPr lang="es-MX" sz="800" dirty="0" smtClean="0"/>
              <a:t>http://www.mintrabajo.gov.co/prensa/comunicados/2017/mayo/conflicto-laboral-de-salinas-de-manaure-se-resolvera-en-tribunal-de-arbitramento-y-se-levanta-huelga</a:t>
            </a:r>
            <a:endParaRPr lang="es-MX" sz="800" dirty="0"/>
          </a:p>
        </p:txBody>
      </p:sp>
    </p:spTree>
    <p:extLst>
      <p:ext uri="{BB962C8B-B14F-4D97-AF65-F5344CB8AC3E}">
        <p14:creationId xmlns:p14="http://schemas.microsoft.com/office/powerpoint/2010/main" val="2573929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wipe(down)">
                                      <p:cBhvr>
                                        <p:cTn id="7" dur="580">
                                          <p:stCondLst>
                                            <p:cond delay="0"/>
                                          </p:stCondLst>
                                        </p:cTn>
                                        <p:tgtEl>
                                          <p:spTgt spid="16386"/>
                                        </p:tgtEl>
                                      </p:cBhvr>
                                    </p:animEffect>
                                    <p:anim calcmode="lin" valueType="num">
                                      <p:cBhvr>
                                        <p:cTn id="8" dur="1822" tmFilter="0,0; 0.14,0.36; 0.43,0.73; 0.71,0.91; 1.0,1.0">
                                          <p:stCondLst>
                                            <p:cond delay="0"/>
                                          </p:stCondLst>
                                        </p:cTn>
                                        <p:tgtEl>
                                          <p:spTgt spid="1638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638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638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638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6386"/>
                                        </p:tgtEl>
                                        <p:attrNameLst>
                                          <p:attrName>ppt_y</p:attrName>
                                        </p:attrNameLst>
                                      </p:cBhvr>
                                      <p:tavLst>
                                        <p:tav tm="0" fmla="#ppt_y-sin(pi*$)/81">
                                          <p:val>
                                            <p:fltVal val="0"/>
                                          </p:val>
                                        </p:tav>
                                        <p:tav tm="100000">
                                          <p:val>
                                            <p:fltVal val="1"/>
                                          </p:val>
                                        </p:tav>
                                      </p:tavLst>
                                    </p:anim>
                                    <p:animScale>
                                      <p:cBhvr>
                                        <p:cTn id="13" dur="26">
                                          <p:stCondLst>
                                            <p:cond delay="650"/>
                                          </p:stCondLst>
                                        </p:cTn>
                                        <p:tgtEl>
                                          <p:spTgt spid="16386"/>
                                        </p:tgtEl>
                                      </p:cBhvr>
                                      <p:to x="100000" y="60000"/>
                                    </p:animScale>
                                    <p:animScale>
                                      <p:cBhvr>
                                        <p:cTn id="14" dur="166" decel="50000">
                                          <p:stCondLst>
                                            <p:cond delay="676"/>
                                          </p:stCondLst>
                                        </p:cTn>
                                        <p:tgtEl>
                                          <p:spTgt spid="16386"/>
                                        </p:tgtEl>
                                      </p:cBhvr>
                                      <p:to x="100000" y="100000"/>
                                    </p:animScale>
                                    <p:animScale>
                                      <p:cBhvr>
                                        <p:cTn id="15" dur="26">
                                          <p:stCondLst>
                                            <p:cond delay="1312"/>
                                          </p:stCondLst>
                                        </p:cTn>
                                        <p:tgtEl>
                                          <p:spTgt spid="16386"/>
                                        </p:tgtEl>
                                      </p:cBhvr>
                                      <p:to x="100000" y="80000"/>
                                    </p:animScale>
                                    <p:animScale>
                                      <p:cBhvr>
                                        <p:cTn id="16" dur="166" decel="50000">
                                          <p:stCondLst>
                                            <p:cond delay="1338"/>
                                          </p:stCondLst>
                                        </p:cTn>
                                        <p:tgtEl>
                                          <p:spTgt spid="16386"/>
                                        </p:tgtEl>
                                      </p:cBhvr>
                                      <p:to x="100000" y="100000"/>
                                    </p:animScale>
                                    <p:animScale>
                                      <p:cBhvr>
                                        <p:cTn id="17" dur="26">
                                          <p:stCondLst>
                                            <p:cond delay="1642"/>
                                          </p:stCondLst>
                                        </p:cTn>
                                        <p:tgtEl>
                                          <p:spTgt spid="16386"/>
                                        </p:tgtEl>
                                      </p:cBhvr>
                                      <p:to x="100000" y="90000"/>
                                    </p:animScale>
                                    <p:animScale>
                                      <p:cBhvr>
                                        <p:cTn id="18" dur="166" decel="50000">
                                          <p:stCondLst>
                                            <p:cond delay="1668"/>
                                          </p:stCondLst>
                                        </p:cTn>
                                        <p:tgtEl>
                                          <p:spTgt spid="16386"/>
                                        </p:tgtEl>
                                      </p:cBhvr>
                                      <p:to x="100000" y="100000"/>
                                    </p:animScale>
                                    <p:animScale>
                                      <p:cBhvr>
                                        <p:cTn id="19" dur="26">
                                          <p:stCondLst>
                                            <p:cond delay="1808"/>
                                          </p:stCondLst>
                                        </p:cTn>
                                        <p:tgtEl>
                                          <p:spTgt spid="16386"/>
                                        </p:tgtEl>
                                      </p:cBhvr>
                                      <p:to x="100000" y="95000"/>
                                    </p:animScale>
                                    <p:animScale>
                                      <p:cBhvr>
                                        <p:cTn id="20" dur="166" decel="50000">
                                          <p:stCondLst>
                                            <p:cond delay="1834"/>
                                          </p:stCondLst>
                                        </p:cTn>
                                        <p:tgtEl>
                                          <p:spTgt spid="1638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16387"/>
                                        </p:tgtEl>
                                        <p:attrNameLst>
                                          <p:attrName>style.visibility</p:attrName>
                                        </p:attrNameLst>
                                      </p:cBhvr>
                                      <p:to>
                                        <p:strVal val="visible"/>
                                      </p:to>
                                    </p:set>
                                    <p:animEffect transition="in" filter="randombar(horizontal)">
                                      <p:cBhvr>
                                        <p:cTn id="25" dur="500"/>
                                        <p:tgtEl>
                                          <p:spTgt spid="16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764704"/>
            <a:ext cx="4038600" cy="5361459"/>
          </a:xfrm>
        </p:spPr>
        <p:txBody>
          <a:bodyPr>
            <a:normAutofit fontScale="70000" lnSpcReduction="20000"/>
          </a:bodyPr>
          <a:lstStyle/>
          <a:p>
            <a:pPr marL="0" indent="0" algn="just">
              <a:buNone/>
            </a:pPr>
            <a:r>
              <a:rPr lang="es-MX" dirty="0"/>
              <a:t>En lo tocante al control difuso de convencionalidad ex officio, el juez ordinario o efectúa cuando el derecho constitucional no alcanza para la defensa de los ciudadanos, y se ve precisado a acudir a los tratados internacionales de derechos humanos en busca de respuestas al caso concreto que trata de resolver. </a:t>
            </a:r>
          </a:p>
        </p:txBody>
      </p:sp>
      <p:sp>
        <p:nvSpPr>
          <p:cNvPr id="5" name="4 Marcador de contenido"/>
          <p:cNvSpPr>
            <a:spLocks noGrp="1"/>
          </p:cNvSpPr>
          <p:nvPr>
            <p:ph sz="half" idx="2"/>
          </p:nvPr>
        </p:nvSpPr>
        <p:spPr>
          <a:xfrm>
            <a:off x="4648200" y="764704"/>
            <a:ext cx="4038600" cy="5361459"/>
          </a:xfrm>
        </p:spPr>
        <p:txBody>
          <a:bodyPr>
            <a:normAutofit fontScale="70000" lnSpcReduction="20000"/>
          </a:bodyPr>
          <a:lstStyle/>
          <a:p>
            <a:pPr marL="0" indent="0" algn="just">
              <a:buNone/>
            </a:pPr>
            <a:r>
              <a:rPr lang="es-MX" dirty="0" smtClean="0"/>
              <a:t>Se debe tener presente que el control difuso de convencionalidad únicamente es un instrumento de interpretación complementaria del sistema jurídico mexicano, lo que implica que el juzgador debe preferir el derecho interno y no acudir directamente a los tratados internacionales. Desde luego, el juez debe justificar por qué el derecho fundamental no está protegido, o no lo está suficientemente en favor de la persona, para que pueda realizar el control difuso de convencionalidad. </a:t>
            </a:r>
          </a:p>
          <a:p>
            <a:pPr marL="0" indent="0" algn="just">
              <a:buNone/>
            </a:pPr>
            <a:endParaRPr lang="es-MX" dirty="0" smtClean="0"/>
          </a:p>
          <a:p>
            <a:pPr marL="0" indent="0" algn="just">
              <a:buNone/>
            </a:pPr>
            <a:r>
              <a:rPr lang="es-MX" sz="2300" dirty="0" smtClean="0"/>
              <a:t>Tesis: (III Región) 5o. J/8</a:t>
            </a:r>
            <a:r>
              <a:rPr lang="es-MX" sz="2300" i="1" dirty="0" smtClean="0"/>
              <a:t>, Gaceta del Semanario Judicial de la Federación</a:t>
            </a:r>
            <a:r>
              <a:rPr lang="es-MX" sz="2300" dirty="0" smtClean="0"/>
              <a:t>, Décima Época, t. II, marzo de 2014, p. 1360.</a:t>
            </a:r>
          </a:p>
          <a:p>
            <a:endParaRPr lang="es-MX"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3284694"/>
            <a:ext cx="3227101" cy="1820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Rectángulo"/>
          <p:cNvSpPr/>
          <p:nvPr/>
        </p:nvSpPr>
        <p:spPr>
          <a:xfrm>
            <a:off x="899592" y="5105110"/>
            <a:ext cx="2448272" cy="461665"/>
          </a:xfrm>
          <a:prstGeom prst="rect">
            <a:avLst/>
          </a:prstGeom>
        </p:spPr>
        <p:txBody>
          <a:bodyPr wrap="square">
            <a:spAutoFit/>
          </a:bodyPr>
          <a:lstStyle/>
          <a:p>
            <a:pPr algn="just"/>
            <a:r>
              <a:rPr lang="es-MX" sz="800" dirty="0" smtClean="0"/>
              <a:t>http://www.zonacentronoticias.com/2016/08/aumenta-la-pobreza-en-mexico-pese-a-disminucion-de-desempleo/</a:t>
            </a:r>
            <a:endParaRPr lang="es-MX" sz="800" dirty="0"/>
          </a:p>
        </p:txBody>
      </p:sp>
    </p:spTree>
    <p:extLst>
      <p:ext uri="{BB962C8B-B14F-4D97-AF65-F5344CB8AC3E}">
        <p14:creationId xmlns:p14="http://schemas.microsoft.com/office/powerpoint/2010/main" val="3687451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fade">
                                      <p:cBhvr>
                                        <p:cTn id="7" dur="1000"/>
                                        <p:tgtEl>
                                          <p:spTgt spid="17410"/>
                                        </p:tgtEl>
                                      </p:cBhvr>
                                    </p:animEffect>
                                    <p:anim calcmode="lin" valueType="num">
                                      <p:cBhvr>
                                        <p:cTn id="8" dur="1000" fill="hold"/>
                                        <p:tgtEl>
                                          <p:spTgt spid="17410"/>
                                        </p:tgtEl>
                                        <p:attrNameLst>
                                          <p:attrName>ppt_x</p:attrName>
                                        </p:attrNameLst>
                                      </p:cBhvr>
                                      <p:tavLst>
                                        <p:tav tm="0">
                                          <p:val>
                                            <p:strVal val="#ppt_x"/>
                                          </p:val>
                                        </p:tav>
                                        <p:tav tm="100000">
                                          <p:val>
                                            <p:strVal val="#ppt_x"/>
                                          </p:val>
                                        </p:tav>
                                      </p:tavLst>
                                    </p:anim>
                                    <p:anim calcmode="lin" valueType="num">
                                      <p:cBhvr>
                                        <p:cTn id="9" dur="1000" fill="hold"/>
                                        <p:tgtEl>
                                          <p:spTgt spid="174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3">
              <a:lumMod val="75000"/>
            </a:schemeClr>
          </a:solidFill>
        </p:spPr>
        <p:txBody>
          <a:bodyPr>
            <a:normAutofit/>
          </a:bodyPr>
          <a:lstStyle/>
          <a:p>
            <a:pPr algn="just"/>
            <a:r>
              <a:rPr lang="es-MX" sz="2000" dirty="0"/>
              <a:t>El Órgano jurisdiccional local ejerce el control difuso de constitucionalidad y de convencionalidad, con base en el siguiente procedimiento: </a:t>
            </a:r>
            <a:br>
              <a:rPr lang="es-MX" sz="2000" dirty="0"/>
            </a:br>
            <a:endParaRPr lang="es-MX" sz="2000" dirty="0"/>
          </a:p>
        </p:txBody>
      </p:sp>
      <p:sp>
        <p:nvSpPr>
          <p:cNvPr id="3" name="2 Marcador de contenido"/>
          <p:cNvSpPr>
            <a:spLocks noGrp="1"/>
          </p:cNvSpPr>
          <p:nvPr>
            <p:ph idx="1"/>
          </p:nvPr>
        </p:nvSpPr>
        <p:spPr/>
        <p:txBody>
          <a:bodyPr>
            <a:normAutofit/>
          </a:bodyPr>
          <a:lstStyle/>
          <a:p>
            <a:pPr marL="0" indent="0" algn="just">
              <a:buNone/>
            </a:pPr>
            <a:r>
              <a:rPr lang="es-MX" sz="2400" dirty="0"/>
              <a:t>Para realizar el control difuso de constitucionalidad -connotación que incluye el control de convencionalidad- en la modalidad ex officio, no sólo debe considerarse que se colmen sus requisitos de procedencia y admisibilidad, es decir, sus presupuestos de forma, adjetivos y sustantivos, ya que atento a su naturaleza, regida por el principio iura novit curia, precisa de una metodología que posibilite su correcta realización, pues su resultado no es cualquiera, sino la expulsión de normas generales del sistema legal.</a:t>
            </a:r>
            <a:r>
              <a:rPr lang="es-MX" sz="2800" dirty="0"/>
              <a:t> </a:t>
            </a:r>
          </a:p>
        </p:txBody>
      </p:sp>
      <p:pic>
        <p:nvPicPr>
          <p:cNvPr id="1843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36096" y="4725144"/>
            <a:ext cx="2880320" cy="17468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3504456" y="5978985"/>
            <a:ext cx="1945504" cy="461665"/>
          </a:xfrm>
          <a:prstGeom prst="rect">
            <a:avLst/>
          </a:prstGeom>
        </p:spPr>
        <p:txBody>
          <a:bodyPr wrap="square">
            <a:spAutoFit/>
          </a:bodyPr>
          <a:lstStyle/>
          <a:p>
            <a:pPr algn="just"/>
            <a:r>
              <a:rPr lang="es-MX" sz="800" dirty="0" smtClean="0"/>
              <a:t>http://ipasesoreslegales.com/2017/04/14/el-proceso-monitorio-en-el-sistema-juridico-ecuatoriano/</a:t>
            </a:r>
            <a:endParaRPr lang="es-MX" sz="800" dirty="0"/>
          </a:p>
        </p:txBody>
      </p:sp>
    </p:spTree>
    <p:extLst>
      <p:ext uri="{BB962C8B-B14F-4D97-AF65-F5344CB8AC3E}">
        <p14:creationId xmlns:p14="http://schemas.microsoft.com/office/powerpoint/2010/main" val="3333404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wipe(down)">
                                      <p:cBhvr>
                                        <p:cTn id="7" dur="580">
                                          <p:stCondLst>
                                            <p:cond delay="0"/>
                                          </p:stCondLst>
                                        </p:cTn>
                                        <p:tgtEl>
                                          <p:spTgt spid="18434"/>
                                        </p:tgtEl>
                                      </p:cBhvr>
                                    </p:animEffect>
                                    <p:anim calcmode="lin" valueType="num">
                                      <p:cBhvr>
                                        <p:cTn id="8" dur="1822" tmFilter="0,0; 0.14,0.36; 0.43,0.73; 0.71,0.91; 1.0,1.0">
                                          <p:stCondLst>
                                            <p:cond delay="0"/>
                                          </p:stCondLst>
                                        </p:cTn>
                                        <p:tgtEl>
                                          <p:spTgt spid="1843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843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843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843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8434"/>
                                        </p:tgtEl>
                                        <p:attrNameLst>
                                          <p:attrName>ppt_y</p:attrName>
                                        </p:attrNameLst>
                                      </p:cBhvr>
                                      <p:tavLst>
                                        <p:tav tm="0" fmla="#ppt_y-sin(pi*$)/81">
                                          <p:val>
                                            <p:fltVal val="0"/>
                                          </p:val>
                                        </p:tav>
                                        <p:tav tm="100000">
                                          <p:val>
                                            <p:fltVal val="1"/>
                                          </p:val>
                                        </p:tav>
                                      </p:tavLst>
                                    </p:anim>
                                    <p:animScale>
                                      <p:cBhvr>
                                        <p:cTn id="13" dur="26">
                                          <p:stCondLst>
                                            <p:cond delay="650"/>
                                          </p:stCondLst>
                                        </p:cTn>
                                        <p:tgtEl>
                                          <p:spTgt spid="18434"/>
                                        </p:tgtEl>
                                      </p:cBhvr>
                                      <p:to x="100000" y="60000"/>
                                    </p:animScale>
                                    <p:animScale>
                                      <p:cBhvr>
                                        <p:cTn id="14" dur="166" decel="50000">
                                          <p:stCondLst>
                                            <p:cond delay="676"/>
                                          </p:stCondLst>
                                        </p:cTn>
                                        <p:tgtEl>
                                          <p:spTgt spid="18434"/>
                                        </p:tgtEl>
                                      </p:cBhvr>
                                      <p:to x="100000" y="100000"/>
                                    </p:animScale>
                                    <p:animScale>
                                      <p:cBhvr>
                                        <p:cTn id="15" dur="26">
                                          <p:stCondLst>
                                            <p:cond delay="1312"/>
                                          </p:stCondLst>
                                        </p:cTn>
                                        <p:tgtEl>
                                          <p:spTgt spid="18434"/>
                                        </p:tgtEl>
                                      </p:cBhvr>
                                      <p:to x="100000" y="80000"/>
                                    </p:animScale>
                                    <p:animScale>
                                      <p:cBhvr>
                                        <p:cTn id="16" dur="166" decel="50000">
                                          <p:stCondLst>
                                            <p:cond delay="1338"/>
                                          </p:stCondLst>
                                        </p:cTn>
                                        <p:tgtEl>
                                          <p:spTgt spid="18434"/>
                                        </p:tgtEl>
                                      </p:cBhvr>
                                      <p:to x="100000" y="100000"/>
                                    </p:animScale>
                                    <p:animScale>
                                      <p:cBhvr>
                                        <p:cTn id="17" dur="26">
                                          <p:stCondLst>
                                            <p:cond delay="1642"/>
                                          </p:stCondLst>
                                        </p:cTn>
                                        <p:tgtEl>
                                          <p:spTgt spid="18434"/>
                                        </p:tgtEl>
                                      </p:cBhvr>
                                      <p:to x="100000" y="90000"/>
                                    </p:animScale>
                                    <p:animScale>
                                      <p:cBhvr>
                                        <p:cTn id="18" dur="166" decel="50000">
                                          <p:stCondLst>
                                            <p:cond delay="1668"/>
                                          </p:stCondLst>
                                        </p:cTn>
                                        <p:tgtEl>
                                          <p:spTgt spid="18434"/>
                                        </p:tgtEl>
                                      </p:cBhvr>
                                      <p:to x="100000" y="100000"/>
                                    </p:animScale>
                                    <p:animScale>
                                      <p:cBhvr>
                                        <p:cTn id="19" dur="26">
                                          <p:stCondLst>
                                            <p:cond delay="1808"/>
                                          </p:stCondLst>
                                        </p:cTn>
                                        <p:tgtEl>
                                          <p:spTgt spid="18434"/>
                                        </p:tgtEl>
                                      </p:cBhvr>
                                      <p:to x="100000" y="95000"/>
                                    </p:animScale>
                                    <p:animScale>
                                      <p:cBhvr>
                                        <p:cTn id="20" dur="166" decel="50000">
                                          <p:stCondLst>
                                            <p:cond delay="1834"/>
                                          </p:stCondLst>
                                        </p:cTn>
                                        <p:tgtEl>
                                          <p:spTgt spid="1843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457200" y="620688"/>
            <a:ext cx="8229600" cy="5505475"/>
          </a:xfrm>
        </p:spPr>
        <p:txBody>
          <a:bodyPr>
            <a:normAutofit fontScale="77500" lnSpcReduction="20000"/>
          </a:bodyPr>
          <a:lstStyle/>
          <a:p>
            <a:pPr marL="0" indent="0" algn="ctr">
              <a:buNone/>
            </a:pPr>
            <a:r>
              <a:rPr lang="es-MX" b="1" dirty="0" smtClean="0"/>
              <a:t>INTRODUCCIÓN</a:t>
            </a:r>
          </a:p>
          <a:p>
            <a:pPr marL="0" indent="0" algn="ctr">
              <a:buNone/>
            </a:pPr>
            <a:endParaRPr lang="es-MX" dirty="0" smtClean="0"/>
          </a:p>
          <a:p>
            <a:pPr marL="0" indent="0" algn="just">
              <a:buNone/>
            </a:pPr>
            <a:r>
              <a:rPr lang="es-MX" dirty="0" smtClean="0"/>
              <a:t>la </a:t>
            </a:r>
            <a:r>
              <a:rPr lang="es-MX" dirty="0"/>
              <a:t>reforma constitucional de 2011 al artículo 1o. de la Constitución Política de los Estados Unidos Mexicanos, representa un nuevo paradigma en materia de derechos humanos. No obstante, cuando se plantea la pregunta, ¿en qué consiste este nuevo paradigma de derechos humanos?,  </a:t>
            </a:r>
            <a:r>
              <a:rPr lang="es-MX" dirty="0" smtClean="0"/>
              <a:t>se puede decir que con </a:t>
            </a:r>
            <a:r>
              <a:rPr lang="es-MX" dirty="0"/>
              <a:t>la </a:t>
            </a:r>
            <a:r>
              <a:rPr lang="es-MX" dirty="0" smtClean="0"/>
              <a:t>mencionada reforma no </a:t>
            </a:r>
            <a:r>
              <a:rPr lang="es-MX" dirty="0"/>
              <a:t>sólo se creó la Décima Época de la jurisprudencia para adecuar la interpretación de las normas jurídicas a la protección de los derechos humanos, sino también se crearon nuevos principios, métodos y cláusulas de interpretación con esta finalidad. En el </a:t>
            </a:r>
            <a:r>
              <a:rPr lang="es-MX" dirty="0" smtClean="0"/>
              <a:t>la presente exposición se </a:t>
            </a:r>
            <a:r>
              <a:rPr lang="es-MX" dirty="0"/>
              <a:t>analizan estos nuevos </a:t>
            </a:r>
            <a:r>
              <a:rPr lang="es-MX" dirty="0" smtClean="0"/>
              <a:t>elementos, centrando la atención en el control de constitucionalidad y de convencionalidad. </a:t>
            </a:r>
          </a:p>
          <a:p>
            <a:pPr marL="0" indent="0" algn="just">
              <a:buNone/>
            </a:pPr>
            <a:endParaRPr lang="es-MX" dirty="0"/>
          </a:p>
          <a:p>
            <a:pPr algn="just"/>
            <a:endParaRPr lang="es-MX" dirty="0"/>
          </a:p>
        </p:txBody>
      </p:sp>
    </p:spTree>
    <p:extLst>
      <p:ext uri="{BB962C8B-B14F-4D97-AF65-F5344CB8AC3E}">
        <p14:creationId xmlns:p14="http://schemas.microsoft.com/office/powerpoint/2010/main" val="2541327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randombar(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randombar(horizontal)">
                                      <p:cBhvr>
                                        <p:cTn id="12"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just"/>
            <a:r>
              <a:rPr lang="es-MX" sz="2000" dirty="0"/>
              <a:t>Las partes del procedimiento ordinario cuando lo consideren conveniente para la defensa de sus intereses, tienen el derecho de solicitar al juez el control difuso de constitucionalidad y convencionalidad. El procedimiento que deben satisfacer es el siguiente: </a:t>
            </a:r>
            <a:br>
              <a:rPr lang="es-MX" sz="2000" dirty="0"/>
            </a:br>
            <a:endParaRPr lang="es-MX" sz="2000" dirty="0"/>
          </a:p>
        </p:txBody>
      </p:sp>
      <p:sp>
        <p:nvSpPr>
          <p:cNvPr id="3" name="2 Marcador de contenido"/>
          <p:cNvSpPr>
            <a:spLocks noGrp="1"/>
          </p:cNvSpPr>
          <p:nvPr>
            <p:ph sz="half" idx="1"/>
          </p:nvPr>
        </p:nvSpPr>
        <p:spPr>
          <a:solidFill>
            <a:schemeClr val="bg2">
              <a:lumMod val="75000"/>
            </a:schemeClr>
          </a:solidFill>
        </p:spPr>
        <p:txBody>
          <a:bodyPr>
            <a:normAutofit fontScale="70000" lnSpcReduction="20000"/>
          </a:bodyPr>
          <a:lstStyle/>
          <a:p>
            <a:pPr marL="514350" indent="-514350" algn="just">
              <a:buAutoNum type="arabicParenR"/>
            </a:pPr>
            <a:r>
              <a:rPr lang="es-MX" dirty="0" smtClean="0"/>
              <a:t>Pedir </a:t>
            </a:r>
            <a:r>
              <a:rPr lang="es-MX" dirty="0"/>
              <a:t>la aplicación del principio pro persona o impugnar su falta de aplicación por la autoridad responsable</a:t>
            </a:r>
            <a:r>
              <a:rPr lang="es-MX" dirty="0" smtClean="0"/>
              <a:t>;</a:t>
            </a:r>
          </a:p>
          <a:p>
            <a:pPr marL="514350" indent="-514350" algn="just">
              <a:buAutoNum type="arabicParenR"/>
            </a:pPr>
            <a:endParaRPr lang="es-MX" dirty="0"/>
          </a:p>
          <a:p>
            <a:pPr marL="514350" indent="-514350" algn="just">
              <a:buAutoNum type="arabicParenR"/>
            </a:pPr>
            <a:r>
              <a:rPr lang="es-MX" dirty="0"/>
              <a:t>S</a:t>
            </a:r>
            <a:r>
              <a:rPr lang="es-MX" dirty="0" smtClean="0"/>
              <a:t>eñalar el derecho humano cuya maximización se pretende</a:t>
            </a:r>
          </a:p>
          <a:p>
            <a:pPr marL="514350" indent="-514350" algn="just">
              <a:buAutoNum type="arabicParenR"/>
            </a:pPr>
            <a:endParaRPr lang="es-MX" dirty="0"/>
          </a:p>
          <a:p>
            <a:pPr marL="514350" indent="-514350" algn="just">
              <a:buFont typeface="Arial" panose="020B0604020202020204" pitchFamily="34" charset="0"/>
              <a:buAutoNum type="arabicParenR"/>
            </a:pPr>
            <a:r>
              <a:rPr lang="es-MX" dirty="0"/>
              <a:t>I</a:t>
            </a:r>
            <a:r>
              <a:rPr lang="es-MX" dirty="0" smtClean="0"/>
              <a:t>ndicar la norma cuya aplicación debe preferirse o la interpretación que resulta más favorable hacia el derecho fundamental restringido; y </a:t>
            </a:r>
          </a:p>
          <a:p>
            <a:pPr marL="514350" indent="-514350" algn="just">
              <a:buAutoNum type="arabicParenR"/>
            </a:pPr>
            <a:endParaRPr lang="es-MX" dirty="0" smtClean="0"/>
          </a:p>
          <a:p>
            <a:pPr marL="514350" indent="-514350" algn="just">
              <a:buAutoNum type="arabicParenR"/>
            </a:pPr>
            <a:endParaRPr lang="es-MX" dirty="0"/>
          </a:p>
          <a:p>
            <a:pPr marL="0" indent="0">
              <a:buNone/>
            </a:pPr>
            <a:r>
              <a:rPr lang="es-MX" dirty="0" smtClean="0"/>
              <a:t> </a:t>
            </a:r>
            <a:endParaRPr lang="es-MX" dirty="0"/>
          </a:p>
          <a:p>
            <a:endParaRPr lang="es-MX" dirty="0"/>
          </a:p>
        </p:txBody>
      </p:sp>
      <p:sp>
        <p:nvSpPr>
          <p:cNvPr id="4" name="3 Marcador de contenido"/>
          <p:cNvSpPr>
            <a:spLocks noGrp="1"/>
          </p:cNvSpPr>
          <p:nvPr>
            <p:ph sz="half" idx="2"/>
          </p:nvPr>
        </p:nvSpPr>
        <p:spPr>
          <a:solidFill>
            <a:schemeClr val="tx2">
              <a:lumMod val="25000"/>
            </a:schemeClr>
          </a:solidFill>
        </p:spPr>
        <p:txBody>
          <a:bodyPr>
            <a:normAutofit fontScale="70000" lnSpcReduction="20000"/>
          </a:bodyPr>
          <a:lstStyle/>
          <a:p>
            <a:pPr marL="0" indent="0" algn="just">
              <a:buNone/>
            </a:pPr>
            <a:r>
              <a:rPr lang="es-MX" dirty="0" smtClean="0"/>
              <a:t>4) Precisar los motivos para preferirlos en lugar de otras normas o interpretaciones posibles. Si la parte solicitante no cumple con alguno de estos requisitos el </a:t>
            </a:r>
          </a:p>
          <a:p>
            <a:pPr marL="0" indent="0" algn="just">
              <a:buNone/>
            </a:pPr>
            <a:r>
              <a:rPr lang="es-MX" dirty="0" smtClean="0"/>
              <a:t>planteamiento es inoperante, ya que el juzgador fuera del principio </a:t>
            </a:r>
            <a:r>
              <a:rPr lang="es-MX" i="1" dirty="0" smtClean="0"/>
              <a:t>iura novit curia</a:t>
            </a:r>
            <a:r>
              <a:rPr lang="es-MX" dirty="0" smtClean="0"/>
              <a:t>, no tiene la obligación de realizar de oficio un estudio de las normas constitucionales o convencionales que se le señalen, o que genéricamente se invoquen.</a:t>
            </a:r>
          </a:p>
          <a:p>
            <a:pPr marL="0" indent="0">
              <a:buNone/>
            </a:pPr>
            <a:endParaRPr lang="es-MX" dirty="0"/>
          </a:p>
          <a:p>
            <a:pPr marL="0" indent="0">
              <a:buNone/>
            </a:pPr>
            <a:endParaRPr lang="es-MX" dirty="0" smtClean="0"/>
          </a:p>
          <a:p>
            <a:pPr marL="0" indent="0">
              <a:buNone/>
            </a:pPr>
            <a:r>
              <a:rPr lang="es-MX" sz="2000" dirty="0" smtClean="0"/>
              <a:t>Tesis XXVII.3o. J/11, </a:t>
            </a:r>
            <a:r>
              <a:rPr lang="es-MX" sz="2000" i="1" dirty="0" smtClean="0"/>
              <a:t>Gaceta del Semanario Judicial de la Federación</a:t>
            </a:r>
            <a:r>
              <a:rPr lang="es-MX" sz="2000" dirty="0" smtClean="0"/>
              <a:t>, Décima Época, t. III, febrero de 2015, p. 2241.</a:t>
            </a:r>
          </a:p>
          <a:p>
            <a:endParaRPr lang="es-MX" dirty="0"/>
          </a:p>
        </p:txBody>
      </p:sp>
    </p:spTree>
    <p:extLst>
      <p:ext uri="{BB962C8B-B14F-4D97-AF65-F5344CB8AC3E}">
        <p14:creationId xmlns:p14="http://schemas.microsoft.com/office/powerpoint/2010/main" val="110831435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276872"/>
            <a:ext cx="8229600" cy="1143000"/>
          </a:xfrm>
        </p:spPr>
        <p:txBody>
          <a:bodyPr>
            <a:normAutofit fontScale="90000"/>
          </a:bodyPr>
          <a:lstStyle/>
          <a:p>
            <a:r>
              <a:rPr lang="es-MX" b="1" dirty="0" smtClean="0"/>
              <a:t>Control </a:t>
            </a:r>
            <a:r>
              <a:rPr lang="es-MX" b="1" dirty="0"/>
              <a:t>concentrado de constitucionalidad y de convencionalidad ex officio en materia de derechos humanos</a:t>
            </a:r>
            <a:r>
              <a:rPr lang="es-MX" dirty="0"/>
              <a:t/>
            </a:r>
            <a:br>
              <a:rPr lang="es-MX" dirty="0"/>
            </a:br>
            <a:endParaRPr lang="es-MX" dirty="0"/>
          </a:p>
        </p:txBody>
      </p:sp>
    </p:spTree>
    <p:extLst>
      <p:ext uri="{BB962C8B-B14F-4D97-AF65-F5344CB8AC3E}">
        <p14:creationId xmlns:p14="http://schemas.microsoft.com/office/powerpoint/2010/main" val="145833907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half" idx="1"/>
          </p:nvPr>
        </p:nvSpPr>
        <p:spPr>
          <a:xfrm>
            <a:off x="251520" y="1988840"/>
            <a:ext cx="3034680" cy="3384376"/>
          </a:xfrm>
        </p:spPr>
        <p:txBody>
          <a:bodyPr>
            <a:normAutofit/>
          </a:bodyPr>
          <a:lstStyle/>
          <a:p>
            <a:pPr marL="0" indent="0">
              <a:buNone/>
            </a:pPr>
            <a:r>
              <a:rPr lang="es-MX" sz="2000" dirty="0"/>
              <a:t>El control concentrado de constitucionalidad y de convencionalidad ex officio </a:t>
            </a:r>
          </a:p>
        </p:txBody>
      </p:sp>
      <p:sp>
        <p:nvSpPr>
          <p:cNvPr id="6" name="5 Marcador de contenido"/>
          <p:cNvSpPr>
            <a:spLocks noGrp="1"/>
          </p:cNvSpPr>
          <p:nvPr>
            <p:ph sz="half" idx="2"/>
          </p:nvPr>
        </p:nvSpPr>
        <p:spPr>
          <a:xfrm>
            <a:off x="4788024" y="1484784"/>
            <a:ext cx="4038600" cy="4752528"/>
          </a:xfrm>
        </p:spPr>
        <p:txBody>
          <a:bodyPr>
            <a:normAutofit/>
          </a:bodyPr>
          <a:lstStyle/>
          <a:p>
            <a:pPr marL="0" indent="0" algn="just">
              <a:buNone/>
            </a:pPr>
            <a:r>
              <a:rPr lang="es-MX" sz="2000" dirty="0" smtClean="0"/>
              <a:t>Reside </a:t>
            </a:r>
            <a:r>
              <a:rPr lang="es-MX" sz="2000" dirty="0"/>
              <a:t>en los órganos del Poder Judicial de la Federación con las vías directas de control, como lo son las acciones de inconstitucionalidad, controversias constitucionales y amparo directo e indirecto, y el procedimiento de declaratoria general de inconstitucionalidad. </a:t>
            </a:r>
          </a:p>
        </p:txBody>
      </p:sp>
      <p:sp>
        <p:nvSpPr>
          <p:cNvPr id="7" name="6 Flecha derecha"/>
          <p:cNvSpPr/>
          <p:nvPr/>
        </p:nvSpPr>
        <p:spPr>
          <a:xfrm>
            <a:off x="3347864" y="2132856"/>
            <a:ext cx="1152128" cy="864096"/>
          </a:xfrm>
          <a:prstGeom prst="rightArrow">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971600" y="5301208"/>
            <a:ext cx="6768752" cy="523220"/>
          </a:xfrm>
          <a:prstGeom prst="rect">
            <a:avLst/>
          </a:prstGeom>
        </p:spPr>
        <p:txBody>
          <a:bodyPr wrap="square">
            <a:spAutoFit/>
          </a:bodyPr>
          <a:lstStyle/>
          <a:p>
            <a:r>
              <a:rPr lang="es-MX" sz="1400" dirty="0" err="1" smtClean="0"/>
              <a:t>Cilia</a:t>
            </a:r>
            <a:r>
              <a:rPr lang="es-MX" sz="1400" dirty="0" smtClean="0"/>
              <a:t> López, José Francisco, </a:t>
            </a:r>
            <a:r>
              <a:rPr lang="es-MX" sz="1400" i="1" dirty="0" smtClean="0"/>
              <a:t>Los derechos humanos y su repercusión en el control de constitucionalidad y convencionalidad</a:t>
            </a:r>
            <a:r>
              <a:rPr lang="es-MX" sz="1400" dirty="0" smtClean="0"/>
              <a:t>, México, Porrúa, 2015, pp. 8 y 9.</a:t>
            </a:r>
          </a:p>
        </p:txBody>
      </p:sp>
    </p:spTree>
    <p:extLst>
      <p:ext uri="{BB962C8B-B14F-4D97-AF65-F5344CB8AC3E}">
        <p14:creationId xmlns:p14="http://schemas.microsoft.com/office/powerpoint/2010/main" val="356395178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8229600" cy="5433467"/>
          </a:xfrm>
        </p:spPr>
        <p:txBody>
          <a:bodyPr>
            <a:normAutofit/>
          </a:bodyPr>
          <a:lstStyle/>
          <a:p>
            <a:pPr marL="0" indent="0" algn="just">
              <a:buNone/>
            </a:pPr>
            <a:r>
              <a:rPr lang="es-MX" sz="2200" dirty="0"/>
              <a:t>Dichos Órganos ejercen el control concentrado de constitucionalidad y convencionalidad de normas generales, para decidir definitivamente si una disposición es o no contraria a la Carta Magna y a los tratados internacionales</a:t>
            </a:r>
            <a:r>
              <a:rPr lang="es-MX" sz="2200" dirty="0" smtClean="0"/>
              <a:t>.</a:t>
            </a:r>
          </a:p>
          <a:p>
            <a:pPr marL="0" indent="0" algn="just">
              <a:buNone/>
            </a:pPr>
            <a:r>
              <a:rPr lang="es-MX" sz="2200" dirty="0" smtClean="0"/>
              <a:t> </a:t>
            </a:r>
            <a:endParaRPr lang="es-MX" sz="2200" dirty="0"/>
          </a:p>
          <a:p>
            <a:pPr marL="0" indent="0" algn="just">
              <a:buNone/>
            </a:pPr>
            <a:r>
              <a:rPr lang="es-MX" sz="2200" dirty="0"/>
              <a:t>En lo relativo al control concentrado de convencionalidad, en materia de derechos humanos los Jueces de Distrito pueden analizar la contradicción entre una norma general interna y un tratado internacional, a través del juicio de amparo, dado que cuentan con facultades constitucionales para realizar el control concentrado en términos de los artículos 103, 105 y 107 de la Constitución Política de los Estados Unidos Mexicanos, y también las tienen para efectuar el control de convencionalidad con motivo de lo previsto en los artículos 1o. y 133, última parte, de la propia Constitución. </a:t>
            </a:r>
          </a:p>
          <a:p>
            <a:pPr algn="just"/>
            <a:endParaRPr lang="es-MX" dirty="0"/>
          </a:p>
        </p:txBody>
      </p:sp>
    </p:spTree>
    <p:extLst>
      <p:ext uri="{BB962C8B-B14F-4D97-AF65-F5344CB8AC3E}">
        <p14:creationId xmlns:p14="http://schemas.microsoft.com/office/powerpoint/2010/main" val="401362361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420888"/>
            <a:ext cx="8229600" cy="1143000"/>
          </a:xfrm>
        </p:spPr>
        <p:txBody>
          <a:bodyPr>
            <a:normAutofit fontScale="90000"/>
          </a:bodyPr>
          <a:lstStyle/>
          <a:p>
            <a:r>
              <a:rPr lang="es-MX" b="1" dirty="0"/>
              <a:t>Obligación de las autoridades de promover, respetar, proteger y garantizar los derechos humanos</a:t>
            </a:r>
            <a:r>
              <a:rPr lang="es-MX" dirty="0"/>
              <a:t/>
            </a:r>
            <a:br>
              <a:rPr lang="es-MX" dirty="0"/>
            </a:br>
            <a:endParaRPr lang="es-MX" dirty="0"/>
          </a:p>
        </p:txBody>
      </p:sp>
    </p:spTree>
    <p:extLst>
      <p:ext uri="{BB962C8B-B14F-4D97-AF65-F5344CB8AC3E}">
        <p14:creationId xmlns:p14="http://schemas.microsoft.com/office/powerpoint/2010/main" val="282365951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9"/>
            <a:ext cx="8229600" cy="4608512"/>
          </a:xfrm>
          <a:solidFill>
            <a:schemeClr val="accent3">
              <a:lumMod val="75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ormAutofit/>
          </a:bodyPr>
          <a:lstStyle/>
          <a:p>
            <a:pPr marL="0" indent="0" algn="just">
              <a:buNone/>
            </a:pPr>
            <a:r>
              <a:rPr lang="es-MX" sz="2600" dirty="0"/>
              <a:t>Por otro lado, el párrafo tercero del artículo 1o. constitucional, establece la obligación de todas las autoridades del Estado, en el ámbito de sus competencias, de promover, respetar, proteger y garantizar los derechos humanos establecidos en aquélla y en los tratados internacionales reconocidos, interpretándolos conformidad con dichos ordenamientos (principio de interpretación conforme) favoreciendo en todo tiempo a las personas con la protección más amplia (principio pro homine). </a:t>
            </a:r>
            <a:endParaRPr lang="es-MX" sz="2600" dirty="0" smtClean="0"/>
          </a:p>
          <a:p>
            <a:pPr marL="0" indent="0">
              <a:buNone/>
            </a:pPr>
            <a:endParaRPr lang="es-MX" dirty="0"/>
          </a:p>
          <a:p>
            <a:endParaRPr lang="es-MX" dirty="0"/>
          </a:p>
        </p:txBody>
      </p:sp>
      <p:sp>
        <p:nvSpPr>
          <p:cNvPr id="4" name="3 Rectángulo"/>
          <p:cNvSpPr/>
          <p:nvPr/>
        </p:nvSpPr>
        <p:spPr>
          <a:xfrm>
            <a:off x="1475656" y="5373216"/>
            <a:ext cx="6336704" cy="523220"/>
          </a:xfrm>
          <a:prstGeom prst="rect">
            <a:avLst/>
          </a:prstGeom>
        </p:spPr>
        <p:txBody>
          <a:bodyPr wrap="square">
            <a:spAutoFit/>
          </a:bodyPr>
          <a:lstStyle/>
          <a:p>
            <a:r>
              <a:rPr lang="es-MX" sz="1400" dirty="0" smtClean="0"/>
              <a:t>Tesis: XXVII.1o. (VIII Región) J/3, </a:t>
            </a:r>
            <a:r>
              <a:rPr lang="es-MX" sz="1400" i="1" dirty="0" smtClean="0"/>
              <a:t>Semanario Judicial de la Federación y su Gaceta</a:t>
            </a:r>
            <a:r>
              <a:rPr lang="es-MX" sz="1400" dirty="0" smtClean="0"/>
              <a:t>, Décima Época, t. 3, marzo de 2013, p. 1830.</a:t>
            </a:r>
            <a:endParaRPr lang="es-MX" sz="1400" dirty="0"/>
          </a:p>
        </p:txBody>
      </p:sp>
    </p:spTree>
    <p:extLst>
      <p:ext uri="{BB962C8B-B14F-4D97-AF65-F5344CB8AC3E}">
        <p14:creationId xmlns:p14="http://schemas.microsoft.com/office/powerpoint/2010/main" val="366099253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4834880" cy="5433467"/>
          </a:xfrm>
        </p:spPr>
        <p:txBody>
          <a:bodyPr>
            <a:normAutofit fontScale="77500" lnSpcReduction="20000"/>
          </a:bodyPr>
          <a:lstStyle/>
          <a:p>
            <a:pPr marL="0" indent="0" algn="just">
              <a:buNone/>
            </a:pPr>
            <a:r>
              <a:rPr lang="es-MX" dirty="0"/>
              <a:t>Por promover los derechos humanos se entiende difundirlos, divulgarlos, así como adoptar medidas para impulsar su respeto y observancia; respetar quiere decir no impedir u obstaculizar su goce o ejercicio, ni obstruirlos, limitarlos o violarlos; por proteger se comprende el deber de actuar cuando sean amenazados o violados; y finalmente, por garantizar implica tomar las medidas que aseguren su pleno ejercicio, lo que incluye prevenir, investigar, sancionar y repara las violaciones.</a:t>
            </a:r>
          </a:p>
        </p:txBody>
      </p:sp>
      <p:pic>
        <p:nvPicPr>
          <p:cNvPr id="1945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8104" y="1900000"/>
            <a:ext cx="3271573" cy="2140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6218797" y="4149080"/>
            <a:ext cx="1850186" cy="215444"/>
          </a:xfrm>
          <a:prstGeom prst="rect">
            <a:avLst/>
          </a:prstGeom>
        </p:spPr>
        <p:txBody>
          <a:bodyPr wrap="none">
            <a:spAutoFit/>
          </a:bodyPr>
          <a:lstStyle/>
          <a:p>
            <a:pPr lvl="0"/>
            <a:r>
              <a:rPr lang="es-MX" sz="800" dirty="0">
                <a:solidFill>
                  <a:prstClr val="white"/>
                </a:solidFill>
              </a:rPr>
              <a:t>https://www.significados.com/respeto/</a:t>
            </a:r>
          </a:p>
        </p:txBody>
      </p:sp>
    </p:spTree>
    <p:extLst>
      <p:ext uri="{BB962C8B-B14F-4D97-AF65-F5344CB8AC3E}">
        <p14:creationId xmlns:p14="http://schemas.microsoft.com/office/powerpoint/2010/main" val="2744582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randombar(horizontal)">
                                      <p:cBhvr>
                                        <p:cTn id="7" dur="5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4704"/>
            <a:ext cx="8229600" cy="5361459"/>
          </a:xfrm>
        </p:spPr>
        <p:txBody>
          <a:bodyPr>
            <a:normAutofit/>
          </a:bodyPr>
          <a:lstStyle/>
          <a:p>
            <a:pPr algn="just"/>
            <a:r>
              <a:rPr lang="es-MX" sz="2200" dirty="0"/>
              <a:t>Las obligaciones de las autoridades antes enunciada, se deben realizar de conformidad con los principios de universalidad, interdependencia, indivisibilidad y progresividad. </a:t>
            </a:r>
            <a:endParaRPr lang="es-MX" sz="2200" dirty="0" smtClean="0"/>
          </a:p>
          <a:p>
            <a:pPr algn="just"/>
            <a:r>
              <a:rPr lang="es-MX" sz="2200" dirty="0" smtClean="0"/>
              <a:t>Estos </a:t>
            </a:r>
            <a:r>
              <a:rPr lang="es-MX" sz="2200" dirty="0"/>
              <a:t>principios representan criterios de optimización interpretativa de los derechos fundamentales, porque conducen a su realización y observancia plena e inmejorable a favor del individuo, al orientar el proceder de toda autoridad en el cumplimiento del mandato de promover, respetar, proteger y garantizar los derechos humanos reconocidos en la Constitución y los tratados internacionales de la materia, lo cual se refleja al ejercer el control constitucional, en el sentido de que el respeto y restauración de los indicados derechos son una tarea no sólo de la jurisdicción federal, sino también de la ordinaria en el conocimiento de los asuntos de su competencia. Dichos principios son definidos del siguiente modo</a:t>
            </a:r>
          </a:p>
        </p:txBody>
      </p:sp>
    </p:spTree>
    <p:extLst>
      <p:ext uri="{BB962C8B-B14F-4D97-AF65-F5344CB8AC3E}">
        <p14:creationId xmlns:p14="http://schemas.microsoft.com/office/powerpoint/2010/main" val="313262202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21616427"/>
              </p:ext>
            </p:extLst>
          </p:nvPr>
        </p:nvGraphicFramePr>
        <p:xfrm>
          <a:off x="467544" y="620688"/>
          <a:ext cx="8229600"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5452179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836712"/>
            <a:ext cx="8229600" cy="580926"/>
          </a:xfrm>
        </p:spPr>
        <p:txBody>
          <a:bodyPr>
            <a:noAutofit/>
          </a:bodyPr>
          <a:lstStyle/>
          <a:p>
            <a:pPr algn="just"/>
            <a:r>
              <a:rPr lang="es-MX" sz="2000" dirty="0"/>
              <a:t>En virtud del principio de interdependencia, el reconocimiento y ejercicio de un derecho humano implica que se respeten, protejan, garanticen y promuevan los otros derechos que se encuentren relacionados. </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234753120"/>
              </p:ext>
            </p:extLst>
          </p:nvPr>
        </p:nvGraphicFramePr>
        <p:xfrm>
          <a:off x="457200" y="2205039"/>
          <a:ext cx="8229600" cy="1800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395536" y="4368552"/>
            <a:ext cx="8280920" cy="2185214"/>
          </a:xfrm>
          <a:prstGeom prst="rect">
            <a:avLst/>
          </a:prstGeom>
        </p:spPr>
        <p:txBody>
          <a:bodyPr wrap="square">
            <a:spAutoFit/>
          </a:bodyPr>
          <a:lstStyle/>
          <a:p>
            <a:pPr algn="just"/>
            <a:r>
              <a:rPr lang="es-MX" dirty="0"/>
              <a:t>Los derechos humanos tienen como origen común la dignidad humana, y en razón de ella, los principios mencionados permiten que los derechos humanos se interrelacionen y dependen recíprocamente unos de otros, sin que sea procedente relegar algunos para conceder prioridad a otros, ni puede existir jerarquía entre ellos, lo que significa que todos los derechos humanos deben ser objeto de protección sin distinción alguna.</a:t>
            </a:r>
          </a:p>
          <a:p>
            <a:pPr algn="just"/>
            <a:r>
              <a:rPr lang="es-MX" sz="1400" dirty="0"/>
              <a:t>Tesis: XXVII.1o. (VIII Región) J/3, </a:t>
            </a:r>
            <a:r>
              <a:rPr lang="es-MX" sz="1400" i="1" dirty="0"/>
              <a:t>Semanario Judicial de la Federación y su Gaceta</a:t>
            </a:r>
            <a:r>
              <a:rPr lang="es-MX" sz="1400" dirty="0"/>
              <a:t>, Décima Época, t. 3, marzo de 2013, p. 1830.</a:t>
            </a:r>
          </a:p>
        </p:txBody>
      </p:sp>
    </p:spTree>
    <p:extLst>
      <p:ext uri="{BB962C8B-B14F-4D97-AF65-F5344CB8AC3E}">
        <p14:creationId xmlns:p14="http://schemas.microsoft.com/office/powerpoint/2010/main" val="3538933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505475"/>
          </a:xfrm>
        </p:spPr>
        <p:txBody>
          <a:bodyPr>
            <a:normAutofit fontScale="62500" lnSpcReduction="20000"/>
          </a:bodyPr>
          <a:lstStyle/>
          <a:p>
            <a:pPr marL="0" indent="0" algn="just">
              <a:buNone/>
            </a:pPr>
            <a:r>
              <a:rPr lang="es-MX" dirty="0"/>
              <a:t>Los derechos fundamentales establecidos en la Constitución tienen un contenido que no se limitan al texto expreso de la norma que los prevé, sino que se extiende a la interpretación que de ella realicen los órganos judiciales. Al respecto, la Tesis: 1a. CDV/2014 plantea que la interpretación del contenido de los derechos humanos debe evolucionar de manera paralela al tiempo y condiciones de vida, en el entendido de que los textos que reconocen dichos derechos son "instrumentos permanentes" como les llama la Suprema Corte de Justicia; o "instrumentos vivos" de acuerdo con la jurisprudencia interamericana. En otras palabras, “el contenido de los derechos humanos no se limita al texto expreso de la norma donde se reconoce dicho derecho, sino que se va robusteciendo con la interpretación evolutiva o progresiva que hagan tanto los tribunales constitucionales nacionales, como intérpretes últimos de sus normas fundamentales, así como con la interpretación que hagan los organismos internacionales, intérpretes autorizados en relación con tratados específicos, en una relación dialéctica.” </a:t>
            </a:r>
            <a:endParaRPr lang="es-MX" dirty="0" smtClean="0"/>
          </a:p>
          <a:p>
            <a:pPr marL="0" indent="0" algn="just">
              <a:buNone/>
            </a:pPr>
            <a:endParaRPr lang="es-MX" dirty="0"/>
          </a:p>
          <a:p>
            <a:pPr marL="0" indent="0" algn="just">
              <a:buNone/>
            </a:pPr>
            <a:endParaRPr lang="es-MX" dirty="0"/>
          </a:p>
          <a:p>
            <a:pPr marL="0" indent="0" algn="just">
              <a:buNone/>
            </a:pPr>
            <a:r>
              <a:rPr lang="es-MX" dirty="0"/>
              <a:t>Tesis: 1a. CDV/2014, </a:t>
            </a:r>
            <a:r>
              <a:rPr lang="es-MX" i="1" dirty="0"/>
              <a:t>Gaceta del Semanario Judicial de la Federación</a:t>
            </a:r>
            <a:r>
              <a:rPr lang="es-MX" dirty="0"/>
              <a:t>, Décima Época, t. I, noviembre de 2014, p. 714. </a:t>
            </a:r>
          </a:p>
          <a:p>
            <a:endParaRPr lang="es-MX" dirty="0"/>
          </a:p>
        </p:txBody>
      </p:sp>
    </p:spTree>
    <p:extLst>
      <p:ext uri="{BB962C8B-B14F-4D97-AF65-F5344CB8AC3E}">
        <p14:creationId xmlns:p14="http://schemas.microsoft.com/office/powerpoint/2010/main" val="1230791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395536" y="260648"/>
            <a:ext cx="8229600" cy="1143000"/>
          </a:xfrm>
          <a:solidFill>
            <a:schemeClr val="accent3">
              <a:lumMod val="75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r>
              <a:rPr lang="es-MX" sz="3600" dirty="0" smtClean="0"/>
              <a:t>PRINCIPIO DE PROGRESIVIDAD</a:t>
            </a:r>
            <a:endParaRPr lang="es-MX" sz="3600" dirty="0"/>
          </a:p>
        </p:txBody>
      </p:sp>
      <p:sp>
        <p:nvSpPr>
          <p:cNvPr id="3" name="2 Marcador de contenido"/>
          <p:cNvSpPr>
            <a:spLocks noGrp="1"/>
          </p:cNvSpPr>
          <p:nvPr>
            <p:ph idx="1"/>
          </p:nvPr>
        </p:nvSpPr>
        <p:spPr>
          <a:xfrm>
            <a:off x="971600" y="1600200"/>
            <a:ext cx="7200800" cy="4525963"/>
          </a:xfrm>
        </p:spPr>
        <p:txBody>
          <a:bodyPr>
            <a:normAutofit fontScale="92500" lnSpcReduction="20000"/>
          </a:bodyPr>
          <a:lstStyle/>
          <a:p>
            <a:pPr marL="0" indent="0" algn="just">
              <a:buNone/>
            </a:pPr>
            <a:r>
              <a:rPr lang="es-MX" sz="2800" dirty="0"/>
              <a:t>La progresividad de los derechos humanos ha implicado que en el actual Estado constitucional de derecho las constituciones y los tratados internacionales, reconozcan los derechos fundamentales no como como derechos del ciudadano que pertenece a un determinado Estado, sino como derechos universales de toda persona, en condiciones de igualdad. </a:t>
            </a:r>
            <a:endParaRPr lang="es-MX" sz="2800" dirty="0" smtClean="0"/>
          </a:p>
          <a:p>
            <a:pPr marL="0" indent="0" algn="just">
              <a:buNone/>
            </a:pPr>
            <a:endParaRPr lang="es-MX" sz="2800" dirty="0"/>
          </a:p>
          <a:p>
            <a:pPr marL="0" indent="0" algn="just">
              <a:buNone/>
            </a:pPr>
            <a:endParaRPr lang="es-MX" dirty="0"/>
          </a:p>
          <a:p>
            <a:pPr marL="0" indent="0" algn="just">
              <a:buNone/>
            </a:pPr>
            <a:r>
              <a:rPr lang="es-MX" sz="1700" dirty="0"/>
              <a:t>Aguilera Portales, Rafael Enrique y López Sánchez, Rogelio, “Los derechos fundamentales en la teoría jurídica garantista de Luigi </a:t>
            </a:r>
            <a:r>
              <a:rPr lang="es-MX" sz="1700" dirty="0" err="1"/>
              <a:t>Ferrajoli</a:t>
            </a:r>
            <a:r>
              <a:rPr lang="es-MX" sz="1700" dirty="0"/>
              <a:t>”, </a:t>
            </a:r>
            <a:r>
              <a:rPr lang="es-MX" sz="1700" i="1" dirty="0"/>
              <a:t>Letras jurídicas</a:t>
            </a:r>
            <a:r>
              <a:rPr lang="es-MX" sz="1700" dirty="0"/>
              <a:t>: </a:t>
            </a:r>
            <a:r>
              <a:rPr lang="es-MX" sz="1700" i="1" dirty="0"/>
              <a:t>revista electrónica de derecho</a:t>
            </a:r>
            <a:r>
              <a:rPr lang="es-MX" sz="1700" dirty="0"/>
              <a:t>, N. 4, 2007, pp. 49-82, p. 63.</a:t>
            </a:r>
          </a:p>
          <a:p>
            <a:endParaRPr lang="es-MX" dirty="0"/>
          </a:p>
        </p:txBody>
      </p:sp>
    </p:spTree>
    <p:extLst>
      <p:ext uri="{BB962C8B-B14F-4D97-AF65-F5344CB8AC3E}">
        <p14:creationId xmlns:p14="http://schemas.microsoft.com/office/powerpoint/2010/main" val="420328172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764704"/>
            <a:ext cx="4038600" cy="5361459"/>
          </a:xfrm>
        </p:spPr>
        <p:txBody>
          <a:bodyPr>
            <a:normAutofit fontScale="70000" lnSpcReduction="20000"/>
          </a:bodyPr>
          <a:lstStyle/>
          <a:p>
            <a:pPr algn="just"/>
            <a:r>
              <a:rPr lang="es-MX" sz="2900" dirty="0"/>
              <a:t>Bajo el principio de progresividad todas las autoridades del país tienen el deber de promover, respetar, proteger y garantizar los derechos humanos, impulsando su avance en la sociedad</a:t>
            </a:r>
            <a:r>
              <a:rPr lang="es-MX" sz="2900" dirty="0" smtClean="0"/>
              <a:t>.</a:t>
            </a:r>
          </a:p>
          <a:p>
            <a:pPr algn="just"/>
            <a:r>
              <a:rPr lang="es-MX" sz="2900" dirty="0" smtClean="0"/>
              <a:t>El </a:t>
            </a:r>
            <a:r>
              <a:rPr lang="es-MX" sz="2900" dirty="0"/>
              <a:t>principio de progresividad opera mediante la expresión clara del principio pro persona como rector de la interpretación y aplicación de las normas jurídicas, privilegiando aquellas que brinden mayor protección a las personas, lo que mira hacia la justiciabilidad y eficacia de los derechos que, a la postre, tiende al mejoramiento de las condiciones de vida de la sociedad y al desarrollo de cada persona en lo </a:t>
            </a:r>
            <a:r>
              <a:rPr lang="es-MX" sz="2900" dirty="0" smtClean="0"/>
              <a:t>individual.</a:t>
            </a:r>
          </a:p>
          <a:p>
            <a:endParaRPr lang="es-MX" dirty="0"/>
          </a:p>
        </p:txBody>
      </p:sp>
      <p:sp>
        <p:nvSpPr>
          <p:cNvPr id="5" name="4 Marcador de contenido"/>
          <p:cNvSpPr>
            <a:spLocks noGrp="1"/>
          </p:cNvSpPr>
          <p:nvPr>
            <p:ph sz="half" idx="2"/>
          </p:nvPr>
        </p:nvSpPr>
        <p:spPr>
          <a:xfrm>
            <a:off x="4648200" y="836712"/>
            <a:ext cx="4038600" cy="5289451"/>
          </a:xfrm>
        </p:spPr>
        <p:txBody>
          <a:bodyPr>
            <a:normAutofit fontScale="70000" lnSpcReduction="20000"/>
          </a:bodyPr>
          <a:lstStyle/>
          <a:p>
            <a:pPr algn="just"/>
            <a:r>
              <a:rPr lang="es-MX" dirty="0" smtClean="0"/>
              <a:t>La reforma constitucional reconoce la progresividad de los derechos humanos mediante la expresión del principio pro persona en preferencia de la interpretación de normas que favorezcan y brinden mayor protección a las personas.</a:t>
            </a:r>
          </a:p>
          <a:p>
            <a:endParaRPr lang="es-MX" dirty="0" smtClean="0"/>
          </a:p>
          <a:p>
            <a:pPr marL="0" indent="0">
              <a:buNone/>
            </a:pPr>
            <a:r>
              <a:rPr lang="es-MX" sz="2000" dirty="0" smtClean="0"/>
              <a:t>Tesis: III.4o. (III Región) 1 K, </a:t>
            </a:r>
            <a:r>
              <a:rPr lang="es-MX" sz="2000" i="1" dirty="0" smtClean="0"/>
              <a:t>Semanario Judicial de la Federación y su Gaceta</a:t>
            </a:r>
            <a:r>
              <a:rPr lang="es-MX" sz="2000" dirty="0" smtClean="0"/>
              <a:t>, Décima Época, t. 5, enero de 2012, p. 4321.</a:t>
            </a:r>
          </a:p>
          <a:p>
            <a:endParaRPr lang="es-MX" dirty="0"/>
          </a:p>
        </p:txBody>
      </p:sp>
      <p:pic>
        <p:nvPicPr>
          <p:cNvPr id="20482" name="Picture 2" descr="Respeto-prÃ³jim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1094" y="3789040"/>
            <a:ext cx="2880320" cy="1918293"/>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5508104" y="5842048"/>
            <a:ext cx="2286000" cy="338554"/>
          </a:xfrm>
          <a:prstGeom prst="rect">
            <a:avLst/>
          </a:prstGeom>
        </p:spPr>
        <p:txBody>
          <a:bodyPr wrap="square">
            <a:spAutoFit/>
          </a:bodyPr>
          <a:lstStyle/>
          <a:p>
            <a:r>
              <a:rPr lang="es-MX" sz="800" dirty="0" smtClean="0"/>
              <a:t>https://www.significados.com/10-imagenes-y-ejemplos-para-entender-el-concepto-de-respeto/</a:t>
            </a:r>
            <a:endParaRPr lang="es-MX" sz="800" dirty="0"/>
          </a:p>
        </p:txBody>
      </p:sp>
    </p:spTree>
    <p:extLst>
      <p:ext uri="{BB962C8B-B14F-4D97-AF65-F5344CB8AC3E}">
        <p14:creationId xmlns:p14="http://schemas.microsoft.com/office/powerpoint/2010/main" val="837096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wipe(down)">
                                      <p:cBhvr>
                                        <p:cTn id="7" dur="5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800" b="1" dirty="0" smtClean="0"/>
              <a:t>SUPREMA CORTE DE JUSTICIA DE LA NACIÓN </a:t>
            </a:r>
            <a:endParaRPr lang="es-MX" sz="2800" b="1" dirty="0"/>
          </a:p>
        </p:txBody>
      </p:sp>
      <p:sp>
        <p:nvSpPr>
          <p:cNvPr id="3" name="2 Marcador de contenido"/>
          <p:cNvSpPr>
            <a:spLocks noGrp="1"/>
          </p:cNvSpPr>
          <p:nvPr>
            <p:ph idx="1"/>
          </p:nvPr>
        </p:nvSpPr>
        <p:spPr>
          <a:xfrm>
            <a:off x="1043608" y="1600200"/>
            <a:ext cx="6912768" cy="4525963"/>
          </a:xfrm>
          <a:solidFill>
            <a:srgbClr val="7030A0"/>
          </a:solidFill>
        </p:spPr>
        <p:txBody>
          <a:bodyPr>
            <a:normAutofit fontScale="85000" lnSpcReduction="10000"/>
          </a:bodyPr>
          <a:lstStyle/>
          <a:p>
            <a:pPr marL="0" indent="0">
              <a:buNone/>
            </a:pPr>
            <a:r>
              <a:rPr lang="es-MX" dirty="0" smtClean="0"/>
              <a:t>Determina que </a:t>
            </a:r>
            <a:r>
              <a:rPr lang="es-MX" dirty="0"/>
              <a:t>el principio de progresividad es indispensable para consolidar la garantía de protección de la dignidad humana, “porque la observancia a dicho principio impide, por un lado, la interpretación restrictiva de las normas de derechos humanos y la regresión respecto de su sentido y alcance de protección y, por otro lado, favorece la evolución de dichas normas para ampliar su alcance de protección.”. </a:t>
            </a:r>
            <a:endParaRPr lang="es-MX" dirty="0" smtClean="0"/>
          </a:p>
          <a:p>
            <a:pPr marL="0" indent="0">
              <a:buNone/>
            </a:pPr>
            <a:endParaRPr lang="es-MX" dirty="0" smtClean="0"/>
          </a:p>
          <a:p>
            <a:pPr marL="0" indent="0">
              <a:buNone/>
            </a:pPr>
            <a:r>
              <a:rPr lang="es-MX" sz="2100" dirty="0" smtClean="0"/>
              <a:t>Tesis</a:t>
            </a:r>
            <a:r>
              <a:rPr lang="es-MX" sz="2100" dirty="0"/>
              <a:t>: 1a. CXXXVI/2015, </a:t>
            </a:r>
            <a:r>
              <a:rPr lang="es-MX" sz="2100" i="1" dirty="0"/>
              <a:t>Gaceta del Semanario Judicial de la Federación</a:t>
            </a:r>
            <a:r>
              <a:rPr lang="es-MX" sz="2100" dirty="0"/>
              <a:t>, Décima Época t. I, abril de 2015, p. 516.</a:t>
            </a:r>
          </a:p>
          <a:p>
            <a:endParaRPr lang="es-MX" dirty="0"/>
          </a:p>
        </p:txBody>
      </p:sp>
    </p:spTree>
    <p:extLst>
      <p:ext uri="{BB962C8B-B14F-4D97-AF65-F5344CB8AC3E}">
        <p14:creationId xmlns:p14="http://schemas.microsoft.com/office/powerpoint/2010/main" val="383282770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4762872" cy="5433467"/>
          </a:xfrm>
        </p:spPr>
        <p:txBody>
          <a:bodyPr>
            <a:normAutofit/>
          </a:bodyPr>
          <a:lstStyle/>
          <a:p>
            <a:pPr algn="just"/>
            <a:r>
              <a:rPr lang="es-MX" sz="2400" dirty="0"/>
              <a:t>Así, bajo el principio de progresividad que debe observarse en las leyes y, en general, en toda conducta que afecte derechos, una vez logrado el avance en el disfrute de los derechos, el Estado no podrá disminuir el nivel alcanzado</a:t>
            </a:r>
            <a:r>
              <a:rPr lang="es-MX" sz="2400" dirty="0" smtClean="0"/>
              <a:t>.</a:t>
            </a:r>
          </a:p>
          <a:p>
            <a:pPr algn="just"/>
            <a:endParaRPr lang="es-MX" sz="2800" dirty="0" smtClean="0"/>
          </a:p>
          <a:p>
            <a:pPr algn="just"/>
            <a:endParaRPr lang="es-MX" sz="2800" dirty="0"/>
          </a:p>
          <a:p>
            <a:pPr algn="just"/>
            <a:endParaRPr lang="es-MX" sz="2800" dirty="0" smtClean="0"/>
          </a:p>
          <a:p>
            <a:pPr marL="0" indent="0" algn="just">
              <a:buNone/>
            </a:pPr>
            <a:r>
              <a:rPr lang="es-MX" sz="1800" dirty="0" smtClean="0"/>
              <a:t>Tesis</a:t>
            </a:r>
            <a:r>
              <a:rPr lang="es-MX" sz="1800" dirty="0"/>
              <a:t>: I.9o.P.86 P, </a:t>
            </a:r>
            <a:r>
              <a:rPr lang="es-MX" sz="1800" i="1" dirty="0"/>
              <a:t>Gaceta del Semanario Judicial de la Federación</a:t>
            </a:r>
            <a:r>
              <a:rPr lang="es-MX" sz="1800" dirty="0"/>
              <a:t>, Décima Época, t. II, julio de 2015, p. 1768.</a:t>
            </a:r>
          </a:p>
          <a:p>
            <a:endParaRPr lang="es-MX"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1993" y="1484784"/>
            <a:ext cx="3186849" cy="17948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5571993" y="3429000"/>
            <a:ext cx="3186849" cy="461665"/>
          </a:xfrm>
          <a:prstGeom prst="rect">
            <a:avLst/>
          </a:prstGeom>
        </p:spPr>
        <p:txBody>
          <a:bodyPr wrap="square">
            <a:spAutoFit/>
          </a:bodyPr>
          <a:lstStyle/>
          <a:p>
            <a:r>
              <a:rPr lang="es-MX" sz="800" dirty="0" smtClean="0"/>
              <a:t>https://www.entornofiscal.com/2017/06/cual-es-el-procedimiento-que-debe-seguir-la-autoridad-al-verificar-solicitudes-de-devolucion-de-saldo-a-favor/</a:t>
            </a:r>
            <a:endParaRPr lang="es-MX" sz="800" dirty="0"/>
          </a:p>
        </p:txBody>
      </p:sp>
    </p:spTree>
    <p:extLst>
      <p:ext uri="{BB962C8B-B14F-4D97-AF65-F5344CB8AC3E}">
        <p14:creationId xmlns:p14="http://schemas.microsoft.com/office/powerpoint/2010/main" val="1236637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circle(in)">
                                      <p:cBhvr>
                                        <p:cTn id="7" dur="20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31440" y="620688"/>
            <a:ext cx="8229600" cy="5544616"/>
          </a:xfrm>
        </p:spPr>
        <p:txBody>
          <a:bodyPr>
            <a:normAutofit fontScale="92500" lnSpcReduction="10000"/>
          </a:bodyPr>
          <a:lstStyle/>
          <a:p>
            <a:pPr algn="just"/>
            <a:r>
              <a:rPr lang="es-MX" sz="2800" dirty="0"/>
              <a:t>El artículo 1o., párrafo tercero, de la Constitución Federal prevé el principio de progresividad de los derechos humanos, “que exige de todas las autoridades, en el ámbito de su competencia, la interpretación de las normas de manera que amplíen, en lo posible, jurídicamente esos aspectos de los derechos</a:t>
            </a:r>
            <a:r>
              <a:rPr lang="es-MX" sz="2800" dirty="0" smtClean="0"/>
              <a:t>;”.</a:t>
            </a:r>
          </a:p>
          <a:p>
            <a:pPr algn="just"/>
            <a:endParaRPr lang="es-MX" dirty="0"/>
          </a:p>
          <a:p>
            <a:pPr algn="just"/>
            <a:endParaRPr lang="es-MX" dirty="0" smtClean="0"/>
          </a:p>
          <a:p>
            <a:pPr marL="0" indent="0" algn="just">
              <a:buNone/>
            </a:pPr>
            <a:endParaRPr lang="es-MX" dirty="0" smtClean="0"/>
          </a:p>
          <a:p>
            <a:pPr marL="0" indent="0" algn="just">
              <a:buNone/>
            </a:pPr>
            <a:endParaRPr lang="es-MX" dirty="0"/>
          </a:p>
          <a:p>
            <a:pPr marL="0" indent="0" algn="just">
              <a:buNone/>
            </a:pPr>
            <a:endParaRPr lang="es-MX" dirty="0"/>
          </a:p>
          <a:p>
            <a:pPr marL="0" indent="0" algn="just">
              <a:buNone/>
            </a:pPr>
            <a:r>
              <a:rPr lang="es-MX" sz="1900" dirty="0" smtClean="0"/>
              <a:t>Tesis: IV.1o.C.2 C, Gaceta del Semanario Judicial de la Federación, Décima Época, t. II, julio de 2017, p. 1096.</a:t>
            </a:r>
            <a:endParaRPr lang="es-MX" sz="1900" dirty="0"/>
          </a:p>
        </p:txBody>
      </p:sp>
      <p:pic>
        <p:nvPicPr>
          <p:cNvPr id="2253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48064" y="3212976"/>
            <a:ext cx="3168352" cy="14944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4446240" y="4707382"/>
            <a:ext cx="4572000" cy="338554"/>
          </a:xfrm>
          <a:prstGeom prst="rect">
            <a:avLst/>
          </a:prstGeom>
        </p:spPr>
        <p:txBody>
          <a:bodyPr>
            <a:spAutoFit/>
          </a:bodyPr>
          <a:lstStyle/>
          <a:p>
            <a:r>
              <a:rPr lang="es-MX" sz="800" smtClean="0"/>
              <a:t>https://www.eltelegrafo.com.ec/noticias/judicial/12/autoridades-de-justicia-insistiran-en-la-asamblea-sus-propuestas-para-reformar-el-coip</a:t>
            </a:r>
            <a:endParaRPr lang="es-MX" sz="800" dirty="0"/>
          </a:p>
        </p:txBody>
      </p:sp>
    </p:spTree>
    <p:extLst>
      <p:ext uri="{BB962C8B-B14F-4D97-AF65-F5344CB8AC3E}">
        <p14:creationId xmlns:p14="http://schemas.microsoft.com/office/powerpoint/2010/main" val="1392828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531"/>
                                        </p:tgtEl>
                                        <p:attrNameLst>
                                          <p:attrName>style.visibility</p:attrName>
                                        </p:attrNameLst>
                                      </p:cBhvr>
                                      <p:to>
                                        <p:strVal val="visible"/>
                                      </p:to>
                                    </p:set>
                                    <p:anim calcmode="lin" valueType="num">
                                      <p:cBhvr additive="base">
                                        <p:cTn id="7" dur="500" fill="hold"/>
                                        <p:tgtEl>
                                          <p:spTgt spid="22531"/>
                                        </p:tgtEl>
                                        <p:attrNameLst>
                                          <p:attrName>ppt_x</p:attrName>
                                        </p:attrNameLst>
                                      </p:cBhvr>
                                      <p:tavLst>
                                        <p:tav tm="0">
                                          <p:val>
                                            <p:strVal val="#ppt_x"/>
                                          </p:val>
                                        </p:tav>
                                        <p:tav tm="100000">
                                          <p:val>
                                            <p:strVal val="#ppt_x"/>
                                          </p:val>
                                        </p:tav>
                                      </p:tavLst>
                                    </p:anim>
                                    <p:anim calcmode="lin" valueType="num">
                                      <p:cBhvr additive="base">
                                        <p:cTn id="8" dur="500" fill="hold"/>
                                        <p:tgtEl>
                                          <p:spTgt spid="225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421015478"/>
              </p:ext>
            </p:extLst>
          </p:nvPr>
        </p:nvGraphicFramePr>
        <p:xfrm>
          <a:off x="468796" y="2767986"/>
          <a:ext cx="8373616" cy="2376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467544" y="566294"/>
            <a:ext cx="7920880" cy="2185214"/>
          </a:xfrm>
          <a:prstGeom prst="rect">
            <a:avLst/>
          </a:prstGeom>
        </p:spPr>
        <p:txBody>
          <a:bodyPr wrap="square">
            <a:spAutoFit/>
          </a:bodyPr>
          <a:lstStyle/>
          <a:p>
            <a:pPr algn="just"/>
            <a:r>
              <a:rPr lang="es-MX" dirty="0"/>
              <a:t>E</a:t>
            </a:r>
            <a:r>
              <a:rPr lang="es-MX" dirty="0" smtClean="0"/>
              <a:t>l </a:t>
            </a:r>
            <a:r>
              <a:rPr lang="es-MX" dirty="0"/>
              <a:t>principio de progresividad que debe observarse en aras de la promoción, protección, garantía y respeto de los derechos humanos de las personas -el cual significa que una vez que se ha logrado un avance en el ejercicio y tutela de un derecho, el Estado no puede disminuir, limitar o restringir el nivel alcanzado, sino que debe continuar avanzando en su mejora y cumplimiento-, (…)”. </a:t>
            </a:r>
            <a:endParaRPr lang="es-MX" dirty="0" smtClean="0"/>
          </a:p>
          <a:p>
            <a:pPr algn="just"/>
            <a:endParaRPr lang="es-MX" dirty="0"/>
          </a:p>
          <a:p>
            <a:r>
              <a:rPr lang="es-MX" sz="1400" dirty="0"/>
              <a:t>Tesis: I.1o.P.10 K,  </a:t>
            </a:r>
            <a:r>
              <a:rPr lang="es-MX" sz="1400" i="1" dirty="0"/>
              <a:t>Gaceta del Semanario Judicial de la Federación</a:t>
            </a:r>
            <a:r>
              <a:rPr lang="es-MX" sz="1400" dirty="0"/>
              <a:t>, Décima Época, t. II, abril de 2017, p. 1776.</a:t>
            </a:r>
          </a:p>
        </p:txBody>
      </p:sp>
      <p:pic>
        <p:nvPicPr>
          <p:cNvPr id="2355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32040" y="4883822"/>
            <a:ext cx="2907407" cy="17497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Rectángulo"/>
          <p:cNvSpPr/>
          <p:nvPr/>
        </p:nvSpPr>
        <p:spPr>
          <a:xfrm>
            <a:off x="2776083" y="6171888"/>
            <a:ext cx="2142474" cy="461665"/>
          </a:xfrm>
          <a:prstGeom prst="rect">
            <a:avLst/>
          </a:prstGeom>
        </p:spPr>
        <p:txBody>
          <a:bodyPr wrap="square">
            <a:spAutoFit/>
          </a:bodyPr>
          <a:lstStyle/>
          <a:p>
            <a:r>
              <a:rPr lang="es-MX" sz="800" dirty="0" smtClean="0"/>
              <a:t>http://www.dolorespadiernaluna.com/progresividad-de-derecho-en-constitucion-cdmx-favorece-su-alcance-y-proteccion/</a:t>
            </a:r>
            <a:endParaRPr lang="es-MX" sz="800" dirty="0"/>
          </a:p>
        </p:txBody>
      </p:sp>
    </p:spTree>
    <p:extLst>
      <p:ext uri="{BB962C8B-B14F-4D97-AF65-F5344CB8AC3E}">
        <p14:creationId xmlns:p14="http://schemas.microsoft.com/office/powerpoint/2010/main" val="2969830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wipe(down)">
                                      <p:cBhvr>
                                        <p:cTn id="7" dur="500"/>
                                        <p:tgtEl>
                                          <p:spTgt spid="23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6120680"/>
          </a:xfrm>
        </p:spPr>
        <p:txBody>
          <a:bodyPr>
            <a:normAutofit fontScale="47500" lnSpcReduction="20000"/>
          </a:bodyPr>
          <a:lstStyle/>
          <a:p>
            <a:pPr marL="0" indent="0" algn="just">
              <a:buNone/>
            </a:pPr>
            <a:r>
              <a:rPr lang="es-MX" dirty="0"/>
              <a:t>El principio referido impone al Estado, entre otras cuestiones, la prohibición de regresividad, la cual no es absoluta y puede haber circunstancias que justifiquen una regresión en cuanto al alcance y tutela de un determinado derecho fundamental. Sin embargo, dichas circunstancias están sujetas a un escrutinio estricto, pues implican la restricción de un derecho humano. En este sentido, corresponde a la autoridad que pretende realizar una medida regresiva (legislativa, administrativa o, incluso, judicial) justificar plenamente esa decisión. En efecto, en virtud de que el artículo 1o. de la Constitución Política de los Estados Unidos Mexicanos impone a todas las autoridades del Estado Mexicano la obligación de respetar el principio de progresividad, cuando cualquier autoridad, en el ámbito de su competencia, adopta una medida regresiva en perjuicio de un derecho humano y alega para justificar su actuación, por ejemplo, la falta de recursos, en ella recae la carga de probar fehacientemente esa situación, es decir, no sólo la carencia de recursos, sino que realizó todos los esfuerzos posibles para utilizar los recursos a su disposición, en el entendido de que las acciones y omisiones que impliquen regresión en el alcance y la tutela de un derecho humano sólo pueden justificarse si: a) se acredita la falta de recursos; b) se demuestra que se realizaron todos los esfuerzos necesarios para obtenerlos, sin éxito; y, c) se demuestra que se aplicó el máximo de los recursos o que los recursos de que se disponía se aplicaron a tutelar otro derecho humano (y no cualquier objetivo social), y que la importancia relativa de satisfacerlo prioritariamente, era mayor. Esto es, si bien es cierto que las autoridades legislativas y administrativas tienen, en ciertos ámbitos, un holgado margen de actuación para diseñar políticas públicas, determinar su prioridad relativa y asignar recursos, también lo es que dicha libertad se restringe significativamente cuando está en juego la garantía de los diversos derechos humanos reconocidos por nuestro sistema jurídico, ya que éstos, en tanto normas que expresan el reconocimiento de principios de justicia de la máxima importancia moral, tienen prioridad prima facie frente a cualquier otro objetivo social o colectivo, pues en una sociedad liberal y democrática, estos últimos tienen solamente valor instrumental y no final, como los derechos humanos</a:t>
            </a:r>
            <a:r>
              <a:rPr lang="es-MX" dirty="0" smtClean="0"/>
              <a:t>.</a:t>
            </a:r>
          </a:p>
          <a:p>
            <a:pPr algn="just"/>
            <a:endParaRPr lang="es-MX" dirty="0" smtClean="0"/>
          </a:p>
          <a:p>
            <a:pPr algn="just"/>
            <a:endParaRPr lang="es-MX" dirty="0"/>
          </a:p>
          <a:p>
            <a:pPr algn="just"/>
            <a:endParaRPr lang="es-MX" dirty="0" smtClean="0"/>
          </a:p>
          <a:p>
            <a:pPr algn="just"/>
            <a:endParaRPr lang="es-MX" dirty="0"/>
          </a:p>
          <a:p>
            <a:pPr marL="0" indent="0" algn="just">
              <a:buNone/>
            </a:pPr>
            <a:r>
              <a:rPr lang="es-MX" dirty="0" smtClean="0"/>
              <a:t> </a:t>
            </a:r>
            <a:r>
              <a:rPr lang="es-MX" dirty="0"/>
              <a:t>Tesis: 1a./J.87/2017, </a:t>
            </a:r>
            <a:r>
              <a:rPr lang="es-MX" i="1" dirty="0"/>
              <a:t>Gaceta del Semanario Judicial de la Federación</a:t>
            </a:r>
            <a:r>
              <a:rPr lang="es-MX" dirty="0"/>
              <a:t>, Décima Época, t. I, octubre de </a:t>
            </a:r>
            <a:r>
              <a:rPr lang="es-MX" dirty="0" smtClean="0"/>
              <a:t>2017</a:t>
            </a:r>
            <a:r>
              <a:rPr lang="es-MX" dirty="0"/>
              <a:t>, p. 188.</a:t>
            </a:r>
          </a:p>
          <a:p>
            <a:pPr algn="just"/>
            <a:endParaRPr lang="es-MX" dirty="0"/>
          </a:p>
        </p:txBody>
      </p:sp>
    </p:spTree>
    <p:extLst>
      <p:ext uri="{BB962C8B-B14F-4D97-AF65-F5344CB8AC3E}">
        <p14:creationId xmlns:p14="http://schemas.microsoft.com/office/powerpoint/2010/main" val="185580580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Conclusión </a:t>
            </a:r>
            <a:endParaRPr lang="es-MX" b="1" dirty="0"/>
          </a:p>
        </p:txBody>
      </p:sp>
      <p:sp>
        <p:nvSpPr>
          <p:cNvPr id="3" name="2 Marcador de contenido"/>
          <p:cNvSpPr>
            <a:spLocks noGrp="1"/>
          </p:cNvSpPr>
          <p:nvPr>
            <p:ph idx="1"/>
          </p:nvPr>
        </p:nvSpPr>
        <p:spPr/>
        <p:txBody>
          <a:bodyPr>
            <a:normAutofit/>
          </a:bodyPr>
          <a:lstStyle/>
          <a:p>
            <a:pPr marL="0" indent="0" algn="just">
              <a:buNone/>
            </a:pPr>
            <a:r>
              <a:rPr lang="es-MX" sz="2400" dirty="0"/>
              <a:t>La reforma constitucional de 2011 al artículo 1o. de la Constitución Federal, representa un nuevo paradigma jurídico en materia de derechos humanos que ha tenido profundas repercusiones en el sistema jurídico mexicano, de tal suerte que bien se puede decir que no tiene continuidad con el existente antes de la reforma. Quizá resulte muy radical esta afirmación, pero en el desarrollo del presente trabajo quedó de manifiesto que los nuevos métodos, principios y cláusulas de interpretación en materia de derechos humanos, se constituyen en el soporte del carácter garantista de la Constitución.    </a:t>
            </a:r>
          </a:p>
          <a:p>
            <a:pPr algn="just"/>
            <a:endParaRPr lang="es-MX" sz="2400" dirty="0"/>
          </a:p>
        </p:txBody>
      </p:sp>
    </p:spTree>
    <p:extLst>
      <p:ext uri="{BB962C8B-B14F-4D97-AF65-F5344CB8AC3E}">
        <p14:creationId xmlns:p14="http://schemas.microsoft.com/office/powerpoint/2010/main" val="420753267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Bibliografía </a:t>
            </a:r>
            <a:endParaRPr lang="es-MX" dirty="0"/>
          </a:p>
        </p:txBody>
      </p:sp>
      <p:sp>
        <p:nvSpPr>
          <p:cNvPr id="3" name="2 Marcador de contenido"/>
          <p:cNvSpPr>
            <a:spLocks noGrp="1"/>
          </p:cNvSpPr>
          <p:nvPr>
            <p:ph idx="1"/>
          </p:nvPr>
        </p:nvSpPr>
        <p:spPr/>
        <p:txBody>
          <a:bodyPr>
            <a:normAutofit fontScale="47500" lnSpcReduction="20000"/>
          </a:bodyPr>
          <a:lstStyle/>
          <a:p>
            <a:pPr algn="just"/>
            <a:r>
              <a:rPr lang="es-MX" dirty="0" smtClean="0"/>
              <a:t>AGUILERA </a:t>
            </a:r>
            <a:r>
              <a:rPr lang="es-MX" dirty="0"/>
              <a:t>Portales, Rafael Enrique y López Sánchez, Rogelio, “Los derechos fundamentales en la teoría jurídica garantista de Luigi </a:t>
            </a:r>
            <a:r>
              <a:rPr lang="es-MX" dirty="0" err="1"/>
              <a:t>Ferrajoli</a:t>
            </a:r>
            <a:r>
              <a:rPr lang="es-MX" dirty="0"/>
              <a:t>”, </a:t>
            </a:r>
            <a:r>
              <a:rPr lang="es-MX" i="1" dirty="0"/>
              <a:t>Letras juríd</a:t>
            </a:r>
            <a:r>
              <a:rPr lang="es-MX" dirty="0"/>
              <a:t>icas: </a:t>
            </a:r>
            <a:r>
              <a:rPr lang="es-MX" i="1" dirty="0"/>
              <a:t>revista electrónica de derecho</a:t>
            </a:r>
            <a:r>
              <a:rPr lang="es-MX" dirty="0"/>
              <a:t>, N. 4, 2007, pp. 49-82.</a:t>
            </a:r>
          </a:p>
          <a:p>
            <a:pPr algn="just"/>
            <a:r>
              <a:rPr lang="es-MX" dirty="0"/>
              <a:t>CABALLERO Ochoa, José Luis, “La cláusula de interpretación conforme y el principio pro persona (artículo lo., segundo párrafo, de la Constitución)”, pp. 103-133, en Carbonell, Miguel, y Salazar, Pedro (coord.), La reforma constitucional de derechos humanos: un nuevo paradigma, 4a. ed., México, 2014. </a:t>
            </a:r>
          </a:p>
          <a:p>
            <a:pPr algn="just"/>
            <a:r>
              <a:rPr lang="es-MX" dirty="0"/>
              <a:t>CARBONELL, Miguel (2015). </a:t>
            </a:r>
            <a:r>
              <a:rPr lang="es-MX" i="1" dirty="0"/>
              <a:t>El ABC de los derechos humanos y del control de convencionalidad</a:t>
            </a:r>
            <a:r>
              <a:rPr lang="es-MX" dirty="0"/>
              <a:t>, México, Porrúa.</a:t>
            </a:r>
          </a:p>
          <a:p>
            <a:pPr algn="just"/>
            <a:r>
              <a:rPr lang="es-MX" dirty="0"/>
              <a:t>CILIA López, José Francisco, Los derechos humanos y su repercusión en el control de constitucionalidad y convencionalidad, México, Porrúa, 2015. </a:t>
            </a:r>
          </a:p>
          <a:p>
            <a:pPr algn="just"/>
            <a:r>
              <a:rPr lang="es-MX" dirty="0"/>
              <a:t>Constitución Política de los Estados Unidos Mexicanos</a:t>
            </a:r>
          </a:p>
          <a:p>
            <a:pPr algn="just"/>
            <a:r>
              <a:rPr lang="es-MX" dirty="0"/>
              <a:t>LÓPEZ Sánchez, Rogelio, Interpretación constitucional de los derechos fundamentales, 2a. ed.,  México, Porrúa, 2016. </a:t>
            </a:r>
          </a:p>
          <a:p>
            <a:pPr algn="just"/>
            <a:r>
              <a:rPr lang="es-MX" dirty="0"/>
              <a:t>NAVARRO, Pablo E., “Sistema Jurídico, Casos Difíciles y Conocimiento del Derecho”, en DOXA. Cuadernos de filosofía del Derecho, Núm. 14, Alicante, Universidad de Alicante, 1993, pp. 252-253, citado por López Sánchez, Rogelio, Interpretación constitucional de los derechos fundamentales, 2a. ed., México, Porrúa, 2016.</a:t>
            </a:r>
          </a:p>
          <a:p>
            <a:pPr algn="just"/>
            <a:r>
              <a:rPr lang="es-MX" dirty="0"/>
              <a:t>PACHECO Pulido, Guillermo, Control de Convencionalidad, México,  Porrúa, 2012.</a:t>
            </a:r>
          </a:p>
          <a:p>
            <a:pPr algn="just"/>
            <a:r>
              <a:rPr lang="es-MX" dirty="0"/>
              <a:t>SÁNCHEZ Trujillo, María Guadalupe, </a:t>
            </a:r>
            <a:r>
              <a:rPr lang="es-MX" i="1" dirty="0"/>
              <a:t>Derechos humanos su protección legal y jurisdiccional en México</a:t>
            </a:r>
            <a:r>
              <a:rPr lang="es-MX" dirty="0"/>
              <a:t>, México, Porrúa, 2016. </a:t>
            </a:r>
          </a:p>
          <a:p>
            <a:pPr algn="just"/>
            <a:endParaRPr lang="es-MX" dirty="0"/>
          </a:p>
        </p:txBody>
      </p:sp>
    </p:spTree>
    <p:extLst>
      <p:ext uri="{BB962C8B-B14F-4D97-AF65-F5344CB8AC3E}">
        <p14:creationId xmlns:p14="http://schemas.microsoft.com/office/powerpoint/2010/main" val="14573522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420888"/>
            <a:ext cx="8085584" cy="1143000"/>
          </a:xfrm>
        </p:spPr>
        <p:txBody>
          <a:bodyPr>
            <a:normAutofit fontScale="90000"/>
          </a:bodyPr>
          <a:lstStyle/>
          <a:p>
            <a:r>
              <a:rPr lang="es-MX" b="1" dirty="0" smtClean="0"/>
              <a:t>Hermenéutica jurídica</a:t>
            </a:r>
            <a:br>
              <a:rPr lang="es-MX" b="1" dirty="0" smtClean="0"/>
            </a:br>
            <a:endParaRPr lang="es-MX" dirty="0"/>
          </a:p>
        </p:txBody>
      </p:sp>
    </p:spTree>
    <p:extLst>
      <p:ext uri="{BB962C8B-B14F-4D97-AF65-F5344CB8AC3E}">
        <p14:creationId xmlns:p14="http://schemas.microsoft.com/office/powerpoint/2010/main" val="2017026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621091"/>
            <a:ext cx="4968552" cy="5832245"/>
          </a:xfrm>
        </p:spPr>
        <p:style>
          <a:lnRef idx="2">
            <a:schemeClr val="accent4">
              <a:shade val="50000"/>
            </a:schemeClr>
          </a:lnRef>
          <a:fillRef idx="1">
            <a:schemeClr val="accent4"/>
          </a:fillRef>
          <a:effectRef idx="0">
            <a:schemeClr val="accent4"/>
          </a:effectRef>
          <a:fontRef idx="minor">
            <a:schemeClr val="lt1"/>
          </a:fontRef>
        </p:style>
        <p:txBody>
          <a:bodyPr>
            <a:normAutofit fontScale="62500" lnSpcReduction="20000"/>
          </a:bodyPr>
          <a:lstStyle/>
          <a:p>
            <a:pPr marL="0" indent="0">
              <a:buNone/>
            </a:pPr>
            <a:endParaRPr lang="es-MX" dirty="0"/>
          </a:p>
          <a:p>
            <a:pPr marL="0" indent="0" algn="just">
              <a:buNone/>
            </a:pPr>
            <a:r>
              <a:rPr lang="es-MX" dirty="0"/>
              <a:t>La hermenéutica jurídica tiene por objeto de estudio las normas, con el fin de brindar un óptimo sentido a las mismas bajo una visión holística e integradora del derecho. La interpretación de los jueces al momento de darle sentido a las normas jurídicas, requiere de métodos como puede ser el método gramatical, teleológico, sistemático, funcional, o conforme. “Por ello, la interpretación judicial entendida como un proceso hermenéutico consiste en que los operadores que se encargan de desentrañar y descubrir el significado de las normas le otorguen un correcto sentido a las mismas, dotándolas de contenido a partir del plano tanto fáctico (hechos) como contextual.” </a:t>
            </a:r>
            <a:endParaRPr lang="es-MX" dirty="0" smtClean="0"/>
          </a:p>
          <a:p>
            <a:pPr algn="just"/>
            <a:endParaRPr lang="es-MX" dirty="0"/>
          </a:p>
          <a:p>
            <a:pPr marL="0" indent="0" algn="just">
              <a:buNone/>
            </a:pPr>
            <a:r>
              <a:rPr lang="es-MX" sz="2900" dirty="0" smtClean="0"/>
              <a:t>López </a:t>
            </a:r>
            <a:r>
              <a:rPr lang="es-MX" sz="2900" dirty="0"/>
              <a:t>Sánchez, Rogelio, </a:t>
            </a:r>
            <a:r>
              <a:rPr lang="es-MX" sz="2900" i="1" dirty="0"/>
              <a:t>Interpretación constitucional de los derechos fundamentales</a:t>
            </a:r>
            <a:r>
              <a:rPr lang="es-MX" sz="2900" dirty="0"/>
              <a:t>, 2a. ed.,  México, Porrúa, 2016, p. 3.</a:t>
            </a:r>
          </a:p>
          <a:p>
            <a:endParaRPr lang="es-MX" sz="2900"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2120" y="621091"/>
            <a:ext cx="3168352" cy="211223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Rectángulo"/>
          <p:cNvSpPr/>
          <p:nvPr/>
        </p:nvSpPr>
        <p:spPr>
          <a:xfrm>
            <a:off x="5652120" y="2924944"/>
            <a:ext cx="2286000" cy="338554"/>
          </a:xfrm>
          <a:prstGeom prst="rect">
            <a:avLst/>
          </a:prstGeom>
        </p:spPr>
        <p:txBody>
          <a:bodyPr wrap="square">
            <a:spAutoFit/>
          </a:bodyPr>
          <a:lstStyle/>
          <a:p>
            <a:r>
              <a:rPr lang="es-MX" sz="800" dirty="0" smtClean="0"/>
              <a:t>http://blog.hernandez-vilches.com/de-las-normas-juridicas-su-aplicacion-y-eficacia/</a:t>
            </a:r>
            <a:endParaRPr lang="es-MX" sz="800" dirty="0"/>
          </a:p>
        </p:txBody>
      </p:sp>
    </p:spTree>
    <p:extLst>
      <p:ext uri="{BB962C8B-B14F-4D97-AF65-F5344CB8AC3E}">
        <p14:creationId xmlns:p14="http://schemas.microsoft.com/office/powerpoint/2010/main" val="2072728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circle(in)">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476673"/>
            <a:ext cx="4038600" cy="4896544"/>
          </a:xfrm>
        </p:spPr>
        <p:style>
          <a:lnRef idx="2">
            <a:schemeClr val="accent2">
              <a:shade val="50000"/>
            </a:schemeClr>
          </a:lnRef>
          <a:fillRef idx="1">
            <a:schemeClr val="accent2"/>
          </a:fillRef>
          <a:effectRef idx="0">
            <a:schemeClr val="accent2"/>
          </a:effectRef>
          <a:fontRef idx="minor">
            <a:schemeClr val="lt1"/>
          </a:fontRef>
        </p:style>
        <p:txBody>
          <a:bodyPr>
            <a:normAutofit fontScale="77500" lnSpcReduction="20000"/>
          </a:bodyPr>
          <a:lstStyle/>
          <a:p>
            <a:pPr marL="0" indent="0" algn="just">
              <a:buNone/>
            </a:pPr>
            <a:r>
              <a:rPr lang="es-MX" dirty="0"/>
              <a:t>En la interpretación jurídica existen los casos fáciles y los difíciles</a:t>
            </a:r>
            <a:r>
              <a:rPr lang="es-MX" dirty="0" smtClean="0"/>
              <a:t>. </a:t>
            </a:r>
          </a:p>
          <a:p>
            <a:pPr marL="0" indent="0" algn="just">
              <a:buNone/>
            </a:pPr>
            <a:r>
              <a:rPr lang="es-MX" dirty="0" smtClean="0"/>
              <a:t>Respecto </a:t>
            </a:r>
            <a:r>
              <a:rPr lang="es-MX" dirty="0"/>
              <a:t>de los primeros, es suficiente una interpretación literal o gramatical de la ley para descubrir el correcto sentido de un enunciado normativo. </a:t>
            </a:r>
            <a:endParaRPr lang="es-MX" dirty="0" smtClean="0"/>
          </a:p>
          <a:p>
            <a:pPr marL="0" indent="0" algn="just">
              <a:buNone/>
            </a:pPr>
            <a:r>
              <a:rPr lang="es-MX" dirty="0" smtClean="0"/>
              <a:t>puede servir de ejemplo el principio de plenitud hermética en cuanto a la prohibición de analogía o mayoría de razón en la aplicación de la ley penal, traduciéndose en el derecho fundamental de exacta aplicación de la ley en materia penal.</a:t>
            </a:r>
            <a:endParaRPr lang="es-MX" dirty="0"/>
          </a:p>
        </p:txBody>
      </p:sp>
      <p:sp>
        <p:nvSpPr>
          <p:cNvPr id="5" name="4 Marcador de contenido"/>
          <p:cNvSpPr>
            <a:spLocks noGrp="1"/>
          </p:cNvSpPr>
          <p:nvPr>
            <p:ph sz="half" idx="2"/>
          </p:nvPr>
        </p:nvSpPr>
        <p:spPr>
          <a:xfrm>
            <a:off x="4648200" y="476673"/>
            <a:ext cx="4038600" cy="4896544"/>
          </a:xfrm>
          <a:solidFill>
            <a:schemeClr val="accent3">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a:normAutofit fontScale="77500" lnSpcReduction="20000"/>
          </a:bodyPr>
          <a:lstStyle/>
          <a:p>
            <a:pPr marL="0" indent="0" algn="just">
              <a:buNone/>
            </a:pPr>
            <a:r>
              <a:rPr lang="es-MX" dirty="0"/>
              <a:t>A</a:t>
            </a:r>
            <a:r>
              <a:rPr lang="es-MX" dirty="0" smtClean="0"/>
              <a:t>rtículo </a:t>
            </a:r>
            <a:r>
              <a:rPr lang="es-MX" dirty="0"/>
              <a:t>14, párrafo tercero, la Constitución Política de los Estados Unidos Mexicanos, que dice, “En los juicios del orden criminal queda prohibido imponer, por simple analogía, y aún por mayoría de razón, pena alguna que no esté decretada por una ley exactamente aplicable al delito de que se trata</a:t>
            </a:r>
            <a:r>
              <a:rPr lang="es-MX" dirty="0" smtClean="0"/>
              <a:t>.”</a:t>
            </a:r>
          </a:p>
          <a:p>
            <a:pPr marL="0" indent="0" algn="just">
              <a:buNone/>
            </a:pPr>
            <a:endParaRPr lang="es-MX" dirty="0"/>
          </a:p>
          <a:p>
            <a:pPr marL="0" indent="0" algn="just">
              <a:buNone/>
            </a:pPr>
            <a:r>
              <a:rPr lang="es-MX" dirty="0" smtClean="0"/>
              <a:t> </a:t>
            </a:r>
            <a:r>
              <a:rPr lang="es-MX" dirty="0"/>
              <a:t>Tesis: P./J.20/2015, </a:t>
            </a:r>
            <a:r>
              <a:rPr lang="es-MX" i="1" dirty="0"/>
              <a:t>Gaceta del Semanario Judicial de la Federación</a:t>
            </a:r>
            <a:r>
              <a:rPr lang="es-MX" dirty="0"/>
              <a:t>, Décima Época, t. I, agosto de 2015, p. 285.</a:t>
            </a:r>
          </a:p>
          <a:p>
            <a:pPr algn="just"/>
            <a:endParaRPr lang="es-MX" dirty="0"/>
          </a:p>
        </p:txBody>
      </p:sp>
      <p:pic>
        <p:nvPicPr>
          <p:cNvPr id="4098" name="Picture 2" descr="Resultado de imagen para leyes y norm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9632" y="5157192"/>
            <a:ext cx="2448272" cy="152400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Resultado de imagen para constitucion politica de los estados unidos mexicanos 20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6" y="4894731"/>
            <a:ext cx="1191332" cy="1772816"/>
          </a:xfrm>
          <a:prstGeom prst="rect">
            <a:avLst/>
          </a:prstGeom>
          <a:noFill/>
          <a:extLst>
            <a:ext uri="{909E8E84-426E-40DD-AFC4-6F175D3DCCD1}">
              <a14:hiddenFill xmlns:a14="http://schemas.microsoft.com/office/drawing/2010/main">
                <a:solidFill>
                  <a:srgbClr val="FFFFFF"/>
                </a:solidFill>
              </a14:hiddenFill>
            </a:ext>
          </a:extLst>
        </p:spPr>
      </p:pic>
      <p:sp>
        <p:nvSpPr>
          <p:cNvPr id="9" name="8 Rectángulo"/>
          <p:cNvSpPr/>
          <p:nvPr/>
        </p:nvSpPr>
        <p:spPr>
          <a:xfrm>
            <a:off x="6987468" y="6000612"/>
            <a:ext cx="1781944" cy="461665"/>
          </a:xfrm>
          <a:prstGeom prst="rect">
            <a:avLst/>
          </a:prstGeom>
        </p:spPr>
        <p:txBody>
          <a:bodyPr wrap="square">
            <a:spAutoFit/>
          </a:bodyPr>
          <a:lstStyle/>
          <a:p>
            <a:r>
              <a:rPr lang="es-MX" sz="800" dirty="0" smtClean="0"/>
              <a:t>https://libreriamorelos.mx/1855/constitucion-politica-de-los-estados-unidos-mexicanos-2018-economica</a:t>
            </a:r>
            <a:endParaRPr lang="es-MX" sz="800" dirty="0"/>
          </a:p>
        </p:txBody>
      </p:sp>
      <p:sp>
        <p:nvSpPr>
          <p:cNvPr id="10" name="9 Rectángulo"/>
          <p:cNvSpPr/>
          <p:nvPr/>
        </p:nvSpPr>
        <p:spPr>
          <a:xfrm>
            <a:off x="3707904" y="6000612"/>
            <a:ext cx="2016224" cy="507831"/>
          </a:xfrm>
          <a:prstGeom prst="rect">
            <a:avLst/>
          </a:prstGeom>
        </p:spPr>
        <p:txBody>
          <a:bodyPr wrap="square">
            <a:spAutoFit/>
          </a:bodyPr>
          <a:lstStyle/>
          <a:p>
            <a:r>
              <a:rPr lang="es-MX" sz="900" dirty="0" smtClean="0"/>
              <a:t>https://proyectogeo.com/novedades/noticias/4364-mas-leyes-sobre-cambio-climatico-en-el-mundo</a:t>
            </a:r>
            <a:endParaRPr lang="es-MX" sz="900" dirty="0"/>
          </a:p>
        </p:txBody>
      </p:sp>
    </p:spTree>
    <p:extLst>
      <p:ext uri="{BB962C8B-B14F-4D97-AF65-F5344CB8AC3E}">
        <p14:creationId xmlns:p14="http://schemas.microsoft.com/office/powerpoint/2010/main" val="3233213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barn(inVertical)">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102"/>
                                        </p:tgtEl>
                                        <p:attrNameLst>
                                          <p:attrName>style.visibility</p:attrName>
                                        </p:attrNameLst>
                                      </p:cBhvr>
                                      <p:to>
                                        <p:strVal val="visible"/>
                                      </p:to>
                                    </p:set>
                                    <p:animEffect transition="in" filter="fade">
                                      <p:cBhvr>
                                        <p:cTn id="12" dur="1000"/>
                                        <p:tgtEl>
                                          <p:spTgt spid="4102"/>
                                        </p:tgtEl>
                                      </p:cBhvr>
                                    </p:animEffect>
                                    <p:anim calcmode="lin" valueType="num">
                                      <p:cBhvr>
                                        <p:cTn id="13" dur="1000" fill="hold"/>
                                        <p:tgtEl>
                                          <p:spTgt spid="4102"/>
                                        </p:tgtEl>
                                        <p:attrNameLst>
                                          <p:attrName>ppt_x</p:attrName>
                                        </p:attrNameLst>
                                      </p:cBhvr>
                                      <p:tavLst>
                                        <p:tav tm="0">
                                          <p:val>
                                            <p:strVal val="#ppt_x"/>
                                          </p:val>
                                        </p:tav>
                                        <p:tav tm="100000">
                                          <p:val>
                                            <p:strVal val="#ppt_x"/>
                                          </p:val>
                                        </p:tav>
                                      </p:tavLst>
                                    </p:anim>
                                    <p:anim calcmode="lin" valueType="num">
                                      <p:cBhvr>
                                        <p:cTn id="14" dur="1000" fill="hold"/>
                                        <p:tgtEl>
                                          <p:spTgt spid="41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3779912" y="620688"/>
            <a:ext cx="4758680" cy="5472608"/>
          </a:xfrm>
        </p:spPr>
        <p:style>
          <a:lnRef idx="2">
            <a:schemeClr val="accent4">
              <a:shade val="50000"/>
            </a:schemeClr>
          </a:lnRef>
          <a:fillRef idx="1">
            <a:schemeClr val="accent4"/>
          </a:fillRef>
          <a:effectRef idx="0">
            <a:schemeClr val="accent4"/>
          </a:effectRef>
          <a:fontRef idx="minor">
            <a:schemeClr val="lt1"/>
          </a:fontRef>
        </p:style>
        <p:txBody>
          <a:bodyPr>
            <a:normAutofit/>
          </a:bodyPr>
          <a:lstStyle/>
          <a:p>
            <a:pPr marL="0" indent="0" algn="just">
              <a:buNone/>
            </a:pPr>
            <a:r>
              <a:rPr lang="es-MX" dirty="0" smtClean="0"/>
              <a:t>En el parágrafo anterior se </a:t>
            </a:r>
            <a:r>
              <a:rPr lang="es-MX" dirty="0"/>
              <a:t>dispone que las normas penales estén descritas mediante conceptos claros, estableciendo todos sus elementos, características, condiciones, términos y plazos, de modo que los jueces, al realizar el proceso de adecuación de la conducta a la norma legal, conozcan su alcance y significado.</a:t>
            </a:r>
          </a:p>
          <a:p>
            <a:endParaRPr lang="es-MX"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764704"/>
            <a:ext cx="3233936" cy="23041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Rectángulo"/>
          <p:cNvSpPr/>
          <p:nvPr/>
        </p:nvSpPr>
        <p:spPr>
          <a:xfrm>
            <a:off x="421044" y="3284984"/>
            <a:ext cx="3208428" cy="369332"/>
          </a:xfrm>
          <a:prstGeom prst="rect">
            <a:avLst/>
          </a:prstGeom>
        </p:spPr>
        <p:txBody>
          <a:bodyPr wrap="square">
            <a:spAutoFit/>
          </a:bodyPr>
          <a:lstStyle/>
          <a:p>
            <a:r>
              <a:rPr lang="es-MX" sz="900" dirty="0" smtClean="0"/>
              <a:t>http://www.elhorizonte.mx/seccion/mexico-cuenta-con-jueces-responsables-scjn/1703340</a:t>
            </a:r>
            <a:endParaRPr lang="es-MX" sz="900" dirty="0"/>
          </a:p>
        </p:txBody>
      </p:sp>
    </p:spTree>
    <p:extLst>
      <p:ext uri="{BB962C8B-B14F-4D97-AF65-F5344CB8AC3E}">
        <p14:creationId xmlns:p14="http://schemas.microsoft.com/office/powerpoint/2010/main" val="2577821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ppt_x"/>
                                          </p:val>
                                        </p:tav>
                                        <p:tav tm="100000">
                                          <p:val>
                                            <p:strVal val="#ppt_x"/>
                                          </p:val>
                                        </p:tav>
                                      </p:tavLst>
                                    </p:anim>
                                    <p:anim calcmode="lin" valueType="num">
                                      <p:cBhvr additive="base">
                                        <p:cTn id="8"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763</TotalTime>
  <Words>6821</Words>
  <Application>Microsoft Office PowerPoint</Application>
  <PresentationFormat>Presentación en pantalla (4:3)</PresentationFormat>
  <Paragraphs>256</Paragraphs>
  <Slides>58</Slides>
  <Notes>1</Notes>
  <HiddenSlides>0</HiddenSlides>
  <MMClips>0</MMClips>
  <ScaleCrop>false</ScaleCrop>
  <HeadingPairs>
    <vt:vector size="4" baseType="variant">
      <vt:variant>
        <vt:lpstr>Tema</vt:lpstr>
      </vt:variant>
      <vt:variant>
        <vt:i4>1</vt:i4>
      </vt:variant>
      <vt:variant>
        <vt:lpstr>Títulos de diapositiva</vt:lpstr>
      </vt:variant>
      <vt:variant>
        <vt:i4>58</vt:i4>
      </vt:variant>
    </vt:vector>
  </HeadingPairs>
  <TitlesOfParts>
    <vt:vector size="59" baseType="lpstr">
      <vt:lpstr>Tema de Office</vt:lpstr>
      <vt:lpstr>UNIVERSIDAD AUTONOMA DEL ESTADO DE MEXICO   CENTRO UNIVERSITARIO UAEM VALLE DE CHALCO </vt:lpstr>
      <vt:lpstr>Presentación de PowerPoint</vt:lpstr>
      <vt:lpstr>Presentación de PowerPoint</vt:lpstr>
      <vt:lpstr>Presentación de PowerPoint</vt:lpstr>
      <vt:lpstr>Presentación de PowerPoint</vt:lpstr>
      <vt:lpstr>Hermenéutica jurídica </vt:lpstr>
      <vt:lpstr>Presentación de PowerPoint</vt:lpstr>
      <vt:lpstr>Presentación de PowerPoint</vt:lpstr>
      <vt:lpstr>Presentación de PowerPoint</vt:lpstr>
      <vt:lpstr>Presentación de PowerPoint</vt:lpstr>
      <vt:lpstr>Presentación de PowerPoint</vt:lpstr>
      <vt:lpstr>Un ejemplo sobre la interpretación gramatical de los tipos penales, es el que se extrae de la Tesis que se comenta a continuación:</vt:lpstr>
      <vt:lpstr>Presentación de PowerPoint</vt:lpstr>
      <vt:lpstr>Presentación de PowerPoint</vt:lpstr>
      <vt:lpstr>Presentación de PowerPoint</vt:lpstr>
      <vt:lpstr>Pablo Navarro ha identificado un conjunto de elementos para considerar a un caso como difícil, como se indica a continuación:  </vt:lpstr>
      <vt:lpstr>Presentación de PowerPoint</vt:lpstr>
      <vt:lpstr> Principio de interpretación conforme  </vt:lpstr>
      <vt:lpstr>Presentación de PowerPoint</vt:lpstr>
      <vt:lpstr>El artículo 1o. de la Constitución Política de los Estados Unidos Mexicanos, establece los principios hermenéuticos para la interpretación y aplicación de las normas del sistema jurídico, señalando en lo relativo lo siguiente: </vt:lpstr>
      <vt:lpstr>Presentación de PowerPoint</vt:lpstr>
      <vt:lpstr>La reforma constitucional en derechos humanos ha tenido como producto un conjunto de criterios orientadores para la mejor protección de los derechos humanos, quienes constituyen los lineamientos de una doctrina mexicana de los derechos humanos. </vt:lpstr>
      <vt:lpstr>Segundo párrafo del citado artículo 1o. constitucional</vt:lpstr>
      <vt:lpstr>Presentación de PowerPoint</vt:lpstr>
      <vt:lpstr>Principio pro homine o pro persona</vt:lpstr>
      <vt:lpstr>De conformidad con el artículo 1o. de Norma Suprema</vt:lpstr>
      <vt:lpstr>El segundo párrafo del citado numeral contiene el principio pro homine o pro persona</vt:lpstr>
      <vt:lpstr>El principio pro persona es un criterio hermenéutico que permea todo el campo de los derechos humanos, señala que la interpretación y aplicación de las normas por parte de las autoridades del Estado, y en particular por los Órganos jurisdiccionales, debe ser aquella que le otorgue la protección más amplia a los gobernados.  </vt:lpstr>
      <vt:lpstr>Presentación de PowerPoint</vt:lpstr>
      <vt:lpstr>La Suprema Corte de Justicia de la Nación, ha señalado que en virtud del principio pro persona</vt:lpstr>
      <vt:lpstr>En el articulo 1º, constitucional</vt:lpstr>
      <vt:lpstr>Control difuso de constitucionalidad y de convencionalidad ex officio en materia de derechos humanos</vt:lpstr>
      <vt:lpstr>Presentación de PowerPoint</vt:lpstr>
      <vt:lpstr>Existen dos vertientes del control de constitucionalidad y convencionalidad: El concentrado y el difuso: </vt:lpstr>
      <vt:lpstr>Presentación de PowerPoint</vt:lpstr>
      <vt:lpstr>Presentación de PowerPoint</vt:lpstr>
      <vt:lpstr>Presentación de PowerPoint</vt:lpstr>
      <vt:lpstr>Presentación de PowerPoint</vt:lpstr>
      <vt:lpstr>El Órgano jurisdiccional local ejerce el control difuso de constitucionalidad y de convencionalidad, con base en el siguiente procedimiento:  </vt:lpstr>
      <vt:lpstr>Las partes del procedimiento ordinario cuando lo consideren conveniente para la defensa de sus intereses, tienen el derecho de solicitar al juez el control difuso de constitucionalidad y convencionalidad. El procedimiento que deben satisfacer es el siguiente:  </vt:lpstr>
      <vt:lpstr>Control concentrado de constitucionalidad y de convencionalidad ex officio en materia de derechos humanos </vt:lpstr>
      <vt:lpstr>Presentación de PowerPoint</vt:lpstr>
      <vt:lpstr>Presentación de PowerPoint</vt:lpstr>
      <vt:lpstr>Obligación de las autoridades de promover, respetar, proteger y garantizar los derechos humanos </vt:lpstr>
      <vt:lpstr>Presentación de PowerPoint</vt:lpstr>
      <vt:lpstr>Presentación de PowerPoint</vt:lpstr>
      <vt:lpstr>Presentación de PowerPoint</vt:lpstr>
      <vt:lpstr>Presentación de PowerPoint</vt:lpstr>
      <vt:lpstr>En virtud del principio de interdependencia, el reconocimiento y ejercicio de un derecho humano implica que se respeten, protejan, garanticen y promuevan los otros derechos que se encuentren relacionados. </vt:lpstr>
      <vt:lpstr>PRINCIPIO DE PROGRESIVIDAD</vt:lpstr>
      <vt:lpstr>Presentación de PowerPoint</vt:lpstr>
      <vt:lpstr>SUPREMA CORTE DE JUSTICIA DE LA NACIÓN </vt:lpstr>
      <vt:lpstr>Presentación de PowerPoint</vt:lpstr>
      <vt:lpstr>Presentación de PowerPoint</vt:lpstr>
      <vt:lpstr>Presentación de PowerPoint</vt:lpstr>
      <vt:lpstr>Presentación de PowerPoint</vt:lpstr>
      <vt:lpstr>Conclusión </vt:lpstr>
      <vt:lpstr>Bibliografía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AUTONOMA DEL ESTADO DE MEXICO   CENTRO UNIVERSITARIO UAEM VALLE DE CHALCO</dc:title>
  <dc:creator>claudia</dc:creator>
  <cp:lastModifiedBy>Nares</cp:lastModifiedBy>
  <cp:revision>46</cp:revision>
  <dcterms:created xsi:type="dcterms:W3CDTF">2018-09-27T03:18:23Z</dcterms:created>
  <dcterms:modified xsi:type="dcterms:W3CDTF">2018-09-28T00:14:09Z</dcterms:modified>
</cp:coreProperties>
</file>