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43"/>
  </p:notesMasterIdLst>
  <p:handoutMasterIdLst>
    <p:handoutMasterId r:id="rId44"/>
  </p:handoutMasterIdLst>
  <p:sldIdLst>
    <p:sldId id="266" r:id="rId2"/>
    <p:sldId id="719" r:id="rId3"/>
    <p:sldId id="721" r:id="rId4"/>
    <p:sldId id="722" r:id="rId5"/>
    <p:sldId id="723" r:id="rId6"/>
    <p:sldId id="689" r:id="rId7"/>
    <p:sldId id="572" r:id="rId8"/>
    <p:sldId id="581" r:id="rId9"/>
    <p:sldId id="573" r:id="rId10"/>
    <p:sldId id="582" r:id="rId11"/>
    <p:sldId id="574" r:id="rId12"/>
    <p:sldId id="720" r:id="rId13"/>
    <p:sldId id="585" r:id="rId14"/>
    <p:sldId id="692" r:id="rId15"/>
    <p:sldId id="586" r:id="rId16"/>
    <p:sldId id="587" r:id="rId17"/>
    <p:sldId id="588" r:id="rId18"/>
    <p:sldId id="713" r:id="rId19"/>
    <p:sldId id="714" r:id="rId20"/>
    <p:sldId id="715" r:id="rId21"/>
    <p:sldId id="716" r:id="rId22"/>
    <p:sldId id="717" r:id="rId23"/>
    <p:sldId id="718" r:id="rId24"/>
    <p:sldId id="696" r:id="rId25"/>
    <p:sldId id="697" r:id="rId26"/>
    <p:sldId id="698" r:id="rId27"/>
    <p:sldId id="699" r:id="rId28"/>
    <p:sldId id="589" r:id="rId29"/>
    <p:sldId id="700" r:id="rId30"/>
    <p:sldId id="701" r:id="rId31"/>
    <p:sldId id="702" r:id="rId32"/>
    <p:sldId id="703" r:id="rId33"/>
    <p:sldId id="704" r:id="rId34"/>
    <p:sldId id="705" r:id="rId35"/>
    <p:sldId id="706" r:id="rId36"/>
    <p:sldId id="707" r:id="rId37"/>
    <p:sldId id="710" r:id="rId38"/>
    <p:sldId id="709" r:id="rId39"/>
    <p:sldId id="712" r:id="rId40"/>
    <p:sldId id="711" r:id="rId41"/>
    <p:sldId id="724" r:id="rId42"/>
  </p:sldIdLst>
  <p:sldSz cx="12190413" cy="6859588"/>
  <p:notesSz cx="6718300" cy="9867900"/>
  <p:defaultTextStyle>
    <a:defPPr>
      <a:defRPr lang="es-ES_tradnl"/>
    </a:defPPr>
    <a:lvl1pPr algn="l" rtl="0" eaLnBrk="0" fontAlgn="base" hangingPunct="0">
      <a:spcBef>
        <a:spcPct val="0"/>
      </a:spcBef>
      <a:spcAft>
        <a:spcPct val="0"/>
      </a:spcAft>
      <a:defRPr kern="1200">
        <a:solidFill>
          <a:schemeClr val="tx1"/>
        </a:solidFill>
        <a:latin typeface="Arial" pitchFamily="34" charset="0"/>
        <a:ea typeface="+mn-ea"/>
        <a:cs typeface="+mn-cs"/>
      </a:defRPr>
    </a:lvl1pPr>
    <a:lvl2pPr marL="609585" algn="l" rtl="0" eaLnBrk="0" fontAlgn="base" hangingPunct="0">
      <a:spcBef>
        <a:spcPct val="0"/>
      </a:spcBef>
      <a:spcAft>
        <a:spcPct val="0"/>
      </a:spcAft>
      <a:defRPr kern="1200">
        <a:solidFill>
          <a:schemeClr val="tx1"/>
        </a:solidFill>
        <a:latin typeface="Arial" pitchFamily="34" charset="0"/>
        <a:ea typeface="+mn-ea"/>
        <a:cs typeface="+mn-cs"/>
      </a:defRPr>
    </a:lvl2pPr>
    <a:lvl3pPr marL="1219170" algn="l" rtl="0" eaLnBrk="0" fontAlgn="base" hangingPunct="0">
      <a:spcBef>
        <a:spcPct val="0"/>
      </a:spcBef>
      <a:spcAft>
        <a:spcPct val="0"/>
      </a:spcAft>
      <a:defRPr kern="1200">
        <a:solidFill>
          <a:schemeClr val="tx1"/>
        </a:solidFill>
        <a:latin typeface="Arial" pitchFamily="34" charset="0"/>
        <a:ea typeface="+mn-ea"/>
        <a:cs typeface="+mn-cs"/>
      </a:defRPr>
    </a:lvl3pPr>
    <a:lvl4pPr marL="1828754" algn="l" rtl="0" eaLnBrk="0" fontAlgn="base" hangingPunct="0">
      <a:spcBef>
        <a:spcPct val="0"/>
      </a:spcBef>
      <a:spcAft>
        <a:spcPct val="0"/>
      </a:spcAft>
      <a:defRPr kern="1200">
        <a:solidFill>
          <a:schemeClr val="tx1"/>
        </a:solidFill>
        <a:latin typeface="Arial" pitchFamily="34" charset="0"/>
        <a:ea typeface="+mn-ea"/>
        <a:cs typeface="+mn-cs"/>
      </a:defRPr>
    </a:lvl4pPr>
    <a:lvl5pPr marL="2438339" algn="l" rtl="0" eaLnBrk="0" fontAlgn="base" hangingPunct="0">
      <a:spcBef>
        <a:spcPct val="0"/>
      </a:spcBef>
      <a:spcAft>
        <a:spcPct val="0"/>
      </a:spcAft>
      <a:defRPr kern="1200">
        <a:solidFill>
          <a:schemeClr val="tx1"/>
        </a:solidFill>
        <a:latin typeface="Arial" pitchFamily="34" charset="0"/>
        <a:ea typeface="+mn-ea"/>
        <a:cs typeface="+mn-cs"/>
      </a:defRPr>
    </a:lvl5pPr>
    <a:lvl6pPr marL="3047924" algn="l" defTabSz="1219170" rtl="0" eaLnBrk="1" latinLnBrk="0" hangingPunct="1">
      <a:defRPr kern="1200">
        <a:solidFill>
          <a:schemeClr val="tx1"/>
        </a:solidFill>
        <a:latin typeface="Arial" pitchFamily="34" charset="0"/>
        <a:ea typeface="+mn-ea"/>
        <a:cs typeface="+mn-cs"/>
      </a:defRPr>
    </a:lvl6pPr>
    <a:lvl7pPr marL="3657509" algn="l" defTabSz="1219170" rtl="0" eaLnBrk="1" latinLnBrk="0" hangingPunct="1">
      <a:defRPr kern="1200">
        <a:solidFill>
          <a:schemeClr val="tx1"/>
        </a:solidFill>
        <a:latin typeface="Arial" pitchFamily="34" charset="0"/>
        <a:ea typeface="+mn-ea"/>
        <a:cs typeface="+mn-cs"/>
      </a:defRPr>
    </a:lvl7pPr>
    <a:lvl8pPr marL="4267093" algn="l" defTabSz="1219170" rtl="0" eaLnBrk="1" latinLnBrk="0" hangingPunct="1">
      <a:defRPr kern="1200">
        <a:solidFill>
          <a:schemeClr val="tx1"/>
        </a:solidFill>
        <a:latin typeface="Arial" pitchFamily="34" charset="0"/>
        <a:ea typeface="+mn-ea"/>
        <a:cs typeface="+mn-cs"/>
      </a:defRPr>
    </a:lvl8pPr>
    <a:lvl9pPr marL="4876678" algn="l" defTabSz="121917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 uri="{2D200454-40CA-4A62-9FC3-DE9A4176ACB9}">
      <p15:notesGuideLst xmlns:p15="http://schemas.microsoft.com/office/powerpoint/2012/main">
        <p15:guide id="1" orient="horz" pos="3108">
          <p15:clr>
            <a:srgbClr val="A4A3A4"/>
          </p15:clr>
        </p15:guide>
        <p15:guide id="2" pos="211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600"/>
    <a:srgbClr val="007A59"/>
    <a:srgbClr val="FFFFFF"/>
    <a:srgbClr val="FFCC00"/>
    <a:srgbClr val="FF9900"/>
    <a:srgbClr val="009900"/>
    <a:srgbClr val="66CC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84" autoAdjust="0"/>
    <p:restoredTop sz="96124" autoAdjust="0"/>
  </p:normalViewPr>
  <p:slideViewPr>
    <p:cSldViewPr showGuides="1">
      <p:cViewPr varScale="1">
        <p:scale>
          <a:sx n="71" d="100"/>
          <a:sy n="71" d="100"/>
        </p:scale>
        <p:origin x="738" y="60"/>
      </p:cViewPr>
      <p:guideLst>
        <p:guide orient="horz" pos="2160"/>
        <p:guide pos="3839"/>
      </p:guideLst>
    </p:cSldViewPr>
  </p:slideViewPr>
  <p:outlineViewPr>
    <p:cViewPr>
      <p:scale>
        <a:sx n="50" d="100"/>
        <a:sy n="50" d="100"/>
      </p:scale>
      <p:origin x="0" y="83856"/>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p:scale>
          <a:sx n="100" d="100"/>
          <a:sy n="100" d="100"/>
        </p:scale>
        <p:origin x="-1596" y="-72"/>
      </p:cViewPr>
      <p:guideLst>
        <p:guide orient="horz" pos="3108"/>
        <p:guide pos="211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027E7C-EBD5-493A-9AD4-5925011A2C50}"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s-MX"/>
        </a:p>
      </dgm:t>
    </dgm:pt>
    <dgm:pt modelId="{AFA0948B-D539-48F3-836B-BBE4EFC99542}">
      <dgm:prSet phldrT="[Texto]"/>
      <dgm:spPr/>
      <dgm:t>
        <a:bodyPr/>
        <a:lstStyle/>
        <a:p>
          <a:r>
            <a:rPr lang="es-MX" dirty="0" smtClean="0"/>
            <a:t>Estructura</a:t>
          </a:r>
          <a:endParaRPr lang="es-MX" dirty="0"/>
        </a:p>
      </dgm:t>
    </dgm:pt>
    <dgm:pt modelId="{09DA49E3-BFA4-4929-A40B-A2F6C3DD00D0}" type="parTrans" cxnId="{A6A0714F-E689-4690-9ACA-A64FC262AB37}">
      <dgm:prSet/>
      <dgm:spPr/>
      <dgm:t>
        <a:bodyPr/>
        <a:lstStyle/>
        <a:p>
          <a:endParaRPr lang="es-MX"/>
        </a:p>
      </dgm:t>
    </dgm:pt>
    <dgm:pt modelId="{20D251FC-59BA-4248-896C-1BC9B9DBC4BA}" type="sibTrans" cxnId="{A6A0714F-E689-4690-9ACA-A64FC262AB37}">
      <dgm:prSet/>
      <dgm:spPr/>
      <dgm:t>
        <a:bodyPr/>
        <a:lstStyle/>
        <a:p>
          <a:endParaRPr lang="es-MX"/>
        </a:p>
      </dgm:t>
    </dgm:pt>
    <dgm:pt modelId="{2856CD57-3420-48C0-89E0-6154FDEB34CA}">
      <dgm:prSet phldrT="[Texto]"/>
      <dgm:spPr/>
      <dgm:t>
        <a:bodyPr/>
        <a:lstStyle/>
        <a:p>
          <a:r>
            <a:rPr lang="es-MX" dirty="0" smtClean="0"/>
            <a:t>Aspectos dinámicos</a:t>
          </a:r>
          <a:endParaRPr lang="es-MX" dirty="0"/>
        </a:p>
      </dgm:t>
    </dgm:pt>
    <dgm:pt modelId="{71BAF4AF-412B-4843-9C79-B1230FF39F76}" type="parTrans" cxnId="{E539CF39-12E4-4501-A986-ED655C8F654B}">
      <dgm:prSet/>
      <dgm:spPr/>
      <dgm:t>
        <a:bodyPr/>
        <a:lstStyle/>
        <a:p>
          <a:endParaRPr lang="es-MX"/>
        </a:p>
      </dgm:t>
    </dgm:pt>
    <dgm:pt modelId="{EDB32B76-070F-4DAE-912B-C88D4D3A921A}" type="sibTrans" cxnId="{E539CF39-12E4-4501-A986-ED655C8F654B}">
      <dgm:prSet/>
      <dgm:spPr/>
      <dgm:t>
        <a:bodyPr/>
        <a:lstStyle/>
        <a:p>
          <a:endParaRPr lang="es-MX"/>
        </a:p>
      </dgm:t>
    </dgm:pt>
    <dgm:pt modelId="{09FDD54B-81AE-41CE-B89C-B8417F022F86}">
      <dgm:prSet phldrT="[Texto]"/>
      <dgm:spPr/>
      <dgm:t>
        <a:bodyPr/>
        <a:lstStyle/>
        <a:p>
          <a:r>
            <a:rPr lang="es-MX" dirty="0" smtClean="0"/>
            <a:t>Aspectos estáticos</a:t>
          </a:r>
          <a:endParaRPr lang="es-MX" dirty="0"/>
        </a:p>
      </dgm:t>
    </dgm:pt>
    <dgm:pt modelId="{1E500168-DEC3-451A-A41D-8D57A265032F}" type="parTrans" cxnId="{BCBB36D7-DF66-4327-B7F9-D8DCB39F1434}">
      <dgm:prSet/>
      <dgm:spPr/>
      <dgm:t>
        <a:bodyPr/>
        <a:lstStyle/>
        <a:p>
          <a:endParaRPr lang="es-MX"/>
        </a:p>
      </dgm:t>
    </dgm:pt>
    <dgm:pt modelId="{1455E7DC-E507-4867-BFED-D417796846E5}" type="sibTrans" cxnId="{BCBB36D7-DF66-4327-B7F9-D8DCB39F1434}">
      <dgm:prSet/>
      <dgm:spPr/>
      <dgm:t>
        <a:bodyPr/>
        <a:lstStyle/>
        <a:p>
          <a:endParaRPr lang="es-MX"/>
        </a:p>
      </dgm:t>
    </dgm:pt>
    <dgm:pt modelId="{6FBE6A1D-F095-4BFD-ADDE-926A8F96D506}">
      <dgm:prSet phldrT="[Texto]"/>
      <dgm:spPr/>
      <dgm:t>
        <a:bodyPr/>
        <a:lstStyle/>
        <a:p>
          <a:r>
            <a:rPr lang="es-MX" dirty="0" smtClean="0"/>
            <a:t>Conducta</a:t>
          </a:r>
          <a:endParaRPr lang="es-MX" dirty="0"/>
        </a:p>
      </dgm:t>
    </dgm:pt>
    <dgm:pt modelId="{C92E5747-4C17-4BC2-9DEA-1F5926E13CDE}" type="parTrans" cxnId="{BBDBCFE7-6CB5-4C8A-975F-BF8759962B23}">
      <dgm:prSet/>
      <dgm:spPr/>
      <dgm:t>
        <a:bodyPr/>
        <a:lstStyle/>
        <a:p>
          <a:endParaRPr lang="es-MX"/>
        </a:p>
      </dgm:t>
    </dgm:pt>
    <dgm:pt modelId="{9E37EECF-2C5E-4904-9316-27590641A888}" type="sibTrans" cxnId="{BBDBCFE7-6CB5-4C8A-975F-BF8759962B23}">
      <dgm:prSet/>
      <dgm:spPr/>
      <dgm:t>
        <a:bodyPr/>
        <a:lstStyle/>
        <a:p>
          <a:endParaRPr lang="es-MX"/>
        </a:p>
      </dgm:t>
    </dgm:pt>
    <dgm:pt modelId="{CDB4A63D-923F-4F64-BF7F-8FDC3FE8CD39}">
      <dgm:prSet phldrT="[Texto]"/>
      <dgm:spPr/>
      <dgm:t>
        <a:bodyPr/>
        <a:lstStyle/>
        <a:p>
          <a:r>
            <a:rPr lang="es-MX" dirty="0" smtClean="0"/>
            <a:t>Precio</a:t>
          </a:r>
          <a:endParaRPr lang="es-MX" dirty="0"/>
        </a:p>
      </dgm:t>
    </dgm:pt>
    <dgm:pt modelId="{BDEE981D-F6B7-4FEF-AA81-A4E3612DEB14}" type="parTrans" cxnId="{B7911455-8068-4D7A-B993-02D54153FAE5}">
      <dgm:prSet/>
      <dgm:spPr/>
      <dgm:t>
        <a:bodyPr/>
        <a:lstStyle/>
        <a:p>
          <a:endParaRPr lang="es-MX"/>
        </a:p>
      </dgm:t>
    </dgm:pt>
    <dgm:pt modelId="{B42C7AF7-A558-43CE-8963-DFCDF1B297BB}" type="sibTrans" cxnId="{B7911455-8068-4D7A-B993-02D54153FAE5}">
      <dgm:prSet/>
      <dgm:spPr/>
      <dgm:t>
        <a:bodyPr/>
        <a:lstStyle/>
        <a:p>
          <a:endParaRPr lang="es-MX"/>
        </a:p>
      </dgm:t>
    </dgm:pt>
    <dgm:pt modelId="{77A5C1D4-4657-4E15-9C8A-1C895B7BCEF2}">
      <dgm:prSet phldrT="[Texto]"/>
      <dgm:spPr/>
      <dgm:t>
        <a:bodyPr/>
        <a:lstStyle/>
        <a:p>
          <a:r>
            <a:rPr lang="es-MX" dirty="0" smtClean="0"/>
            <a:t>Publicidad I+D</a:t>
          </a:r>
          <a:endParaRPr lang="es-MX" dirty="0"/>
        </a:p>
      </dgm:t>
    </dgm:pt>
    <dgm:pt modelId="{02F0208E-5B30-46F4-85EF-169473DCF826}" type="parTrans" cxnId="{D0F64AA8-EB49-434A-9879-563ABB8FCCA0}">
      <dgm:prSet/>
      <dgm:spPr/>
      <dgm:t>
        <a:bodyPr/>
        <a:lstStyle/>
        <a:p>
          <a:endParaRPr lang="es-MX"/>
        </a:p>
      </dgm:t>
    </dgm:pt>
    <dgm:pt modelId="{2E2E999F-D467-47F9-9969-3D0E0F951554}" type="sibTrans" cxnId="{D0F64AA8-EB49-434A-9879-563ABB8FCCA0}">
      <dgm:prSet/>
      <dgm:spPr/>
      <dgm:t>
        <a:bodyPr/>
        <a:lstStyle/>
        <a:p>
          <a:endParaRPr lang="es-MX"/>
        </a:p>
      </dgm:t>
    </dgm:pt>
    <dgm:pt modelId="{A80230DE-88A7-4F87-9B44-E3095D02EC27}">
      <dgm:prSet phldrT="[Texto]"/>
      <dgm:spPr/>
      <dgm:t>
        <a:bodyPr/>
        <a:lstStyle/>
        <a:p>
          <a:r>
            <a:rPr lang="es-MX" dirty="0" smtClean="0"/>
            <a:t>Resultados</a:t>
          </a:r>
          <a:endParaRPr lang="es-MX" dirty="0"/>
        </a:p>
      </dgm:t>
    </dgm:pt>
    <dgm:pt modelId="{59A67A3B-FB02-4618-87DF-DCAA34A6DDA0}" type="parTrans" cxnId="{93FCE6A4-CCBA-44E2-9EBF-E373BA0126B3}">
      <dgm:prSet/>
      <dgm:spPr/>
      <dgm:t>
        <a:bodyPr/>
        <a:lstStyle/>
        <a:p>
          <a:endParaRPr lang="es-MX"/>
        </a:p>
      </dgm:t>
    </dgm:pt>
    <dgm:pt modelId="{57837F4A-20AC-4C45-A325-E323B466BAD1}" type="sibTrans" cxnId="{93FCE6A4-CCBA-44E2-9EBF-E373BA0126B3}">
      <dgm:prSet/>
      <dgm:spPr/>
      <dgm:t>
        <a:bodyPr/>
        <a:lstStyle/>
        <a:p>
          <a:endParaRPr lang="es-MX"/>
        </a:p>
      </dgm:t>
    </dgm:pt>
    <dgm:pt modelId="{42CEA8DE-81F2-49B5-8715-980A8BE21AD8}">
      <dgm:prSet phldrT="[Texto]"/>
      <dgm:spPr/>
      <dgm:t>
        <a:bodyPr/>
        <a:lstStyle/>
        <a:p>
          <a:r>
            <a:rPr lang="es-MX" dirty="0" smtClean="0"/>
            <a:t>Eficiencia estática</a:t>
          </a:r>
          <a:endParaRPr lang="es-MX" dirty="0"/>
        </a:p>
      </dgm:t>
    </dgm:pt>
    <dgm:pt modelId="{AA409865-1C28-4000-94B9-654A7853B87F}" type="parTrans" cxnId="{7DEA45E9-0100-469B-AC4F-04BC50BF70E8}">
      <dgm:prSet/>
      <dgm:spPr/>
      <dgm:t>
        <a:bodyPr/>
        <a:lstStyle/>
        <a:p>
          <a:endParaRPr lang="es-MX"/>
        </a:p>
      </dgm:t>
    </dgm:pt>
    <dgm:pt modelId="{12DC767D-70E3-47D3-9C17-0D4B1230A312}" type="sibTrans" cxnId="{7DEA45E9-0100-469B-AC4F-04BC50BF70E8}">
      <dgm:prSet/>
      <dgm:spPr/>
      <dgm:t>
        <a:bodyPr/>
        <a:lstStyle/>
        <a:p>
          <a:endParaRPr lang="es-MX"/>
        </a:p>
      </dgm:t>
    </dgm:pt>
    <dgm:pt modelId="{BC94F0EF-B82B-4D3E-8780-20D4BE0FB595}">
      <dgm:prSet phldrT="[Texto]"/>
      <dgm:spPr/>
      <dgm:t>
        <a:bodyPr/>
        <a:lstStyle/>
        <a:p>
          <a:r>
            <a:rPr lang="es-MX" dirty="0" smtClean="0"/>
            <a:t>Eficiencia dinámica</a:t>
          </a:r>
          <a:endParaRPr lang="es-MX" dirty="0"/>
        </a:p>
      </dgm:t>
    </dgm:pt>
    <dgm:pt modelId="{6AE622F0-7E81-4479-8244-3474AF6E66D4}" type="parTrans" cxnId="{F24B0CEF-F185-4D41-A220-FAE61D5F84EC}">
      <dgm:prSet/>
      <dgm:spPr/>
      <dgm:t>
        <a:bodyPr/>
        <a:lstStyle/>
        <a:p>
          <a:endParaRPr lang="es-MX"/>
        </a:p>
      </dgm:t>
    </dgm:pt>
    <dgm:pt modelId="{262087F5-0AB6-4364-9957-A2FED494A4A3}" type="sibTrans" cxnId="{F24B0CEF-F185-4D41-A220-FAE61D5F84EC}">
      <dgm:prSet/>
      <dgm:spPr/>
      <dgm:t>
        <a:bodyPr/>
        <a:lstStyle/>
        <a:p>
          <a:endParaRPr lang="es-MX"/>
        </a:p>
      </dgm:t>
    </dgm:pt>
    <dgm:pt modelId="{CBD3D636-57C2-444B-AD2D-0E0DA25A2AE2}">
      <dgm:prSet phldrT="[Texto]"/>
      <dgm:spPr/>
      <dgm:t>
        <a:bodyPr/>
        <a:lstStyle/>
        <a:p>
          <a:r>
            <a:rPr lang="es-MX" dirty="0" smtClean="0"/>
            <a:t>Equidad</a:t>
          </a:r>
          <a:endParaRPr lang="es-MX" dirty="0"/>
        </a:p>
      </dgm:t>
    </dgm:pt>
    <dgm:pt modelId="{26F64DB7-074E-4B6A-A2A9-60C685A62A39}" type="parTrans" cxnId="{598B1937-9AAA-438D-BB6E-8B8B60DF39B5}">
      <dgm:prSet/>
      <dgm:spPr/>
      <dgm:t>
        <a:bodyPr/>
        <a:lstStyle/>
        <a:p>
          <a:endParaRPr lang="es-MX"/>
        </a:p>
      </dgm:t>
    </dgm:pt>
    <dgm:pt modelId="{B05A829A-1D05-47D1-ACA5-01A0291E925A}" type="sibTrans" cxnId="{598B1937-9AAA-438D-BB6E-8B8B60DF39B5}">
      <dgm:prSet/>
      <dgm:spPr/>
      <dgm:t>
        <a:bodyPr/>
        <a:lstStyle/>
        <a:p>
          <a:endParaRPr lang="es-MX"/>
        </a:p>
      </dgm:t>
    </dgm:pt>
    <dgm:pt modelId="{FC7B4D7D-F6F4-48ED-9002-4445AB7D3FF6}" type="pres">
      <dgm:prSet presAssocID="{42027E7C-EBD5-493A-9AD4-5925011A2C50}" presName="Name0" presStyleCnt="0">
        <dgm:presLayoutVars>
          <dgm:dir/>
          <dgm:resizeHandles val="exact"/>
        </dgm:presLayoutVars>
      </dgm:prSet>
      <dgm:spPr/>
      <dgm:t>
        <a:bodyPr/>
        <a:lstStyle/>
        <a:p>
          <a:endParaRPr lang="es-ES"/>
        </a:p>
      </dgm:t>
    </dgm:pt>
    <dgm:pt modelId="{0A0B111E-41CF-4BB9-9554-CCE791E6E4FA}" type="pres">
      <dgm:prSet presAssocID="{AFA0948B-D539-48F3-836B-BBE4EFC99542}" presName="node" presStyleLbl="node1" presStyleIdx="0" presStyleCnt="3" custScaleX="27365">
        <dgm:presLayoutVars>
          <dgm:bulletEnabled val="1"/>
        </dgm:presLayoutVars>
      </dgm:prSet>
      <dgm:spPr/>
      <dgm:t>
        <a:bodyPr/>
        <a:lstStyle/>
        <a:p>
          <a:endParaRPr lang="es-ES"/>
        </a:p>
      </dgm:t>
    </dgm:pt>
    <dgm:pt modelId="{7EFF379A-889B-418F-B703-647066084FDF}" type="pres">
      <dgm:prSet presAssocID="{20D251FC-59BA-4248-896C-1BC9B9DBC4BA}" presName="sibTrans" presStyleCnt="0"/>
      <dgm:spPr/>
    </dgm:pt>
    <dgm:pt modelId="{1D52A5A6-80D9-42BE-A418-32812BB3795B}" type="pres">
      <dgm:prSet presAssocID="{6FBE6A1D-F095-4BFD-ADDE-926A8F96D506}" presName="node" presStyleLbl="node1" presStyleIdx="1" presStyleCnt="3" custAng="0" custScaleX="28477">
        <dgm:presLayoutVars>
          <dgm:bulletEnabled val="1"/>
        </dgm:presLayoutVars>
      </dgm:prSet>
      <dgm:spPr/>
      <dgm:t>
        <a:bodyPr/>
        <a:lstStyle/>
        <a:p>
          <a:endParaRPr lang="es-ES"/>
        </a:p>
      </dgm:t>
    </dgm:pt>
    <dgm:pt modelId="{A8C53B22-B645-4FA9-979D-8E135F9AE741}" type="pres">
      <dgm:prSet presAssocID="{9E37EECF-2C5E-4904-9316-27590641A888}" presName="sibTrans" presStyleCnt="0"/>
      <dgm:spPr/>
    </dgm:pt>
    <dgm:pt modelId="{5B5A54A1-C3C3-4F93-B87E-36AEB6C463D8}" type="pres">
      <dgm:prSet presAssocID="{A80230DE-88A7-4F87-9B44-E3095D02EC27}" presName="node" presStyleLbl="node1" presStyleIdx="2" presStyleCnt="3" custScaleX="26339">
        <dgm:presLayoutVars>
          <dgm:bulletEnabled val="1"/>
        </dgm:presLayoutVars>
      </dgm:prSet>
      <dgm:spPr/>
      <dgm:t>
        <a:bodyPr/>
        <a:lstStyle/>
        <a:p>
          <a:endParaRPr lang="es-ES"/>
        </a:p>
      </dgm:t>
    </dgm:pt>
  </dgm:ptLst>
  <dgm:cxnLst>
    <dgm:cxn modelId="{3C7C2943-00A0-42A4-A7B5-22272113065E}" type="presOf" srcId="{6FBE6A1D-F095-4BFD-ADDE-926A8F96D506}" destId="{1D52A5A6-80D9-42BE-A418-32812BB3795B}" srcOrd="0" destOrd="0" presId="urn:microsoft.com/office/officeart/2005/8/layout/hList6"/>
    <dgm:cxn modelId="{186BFD63-3C29-4D33-ACBC-79C923FA4106}" type="presOf" srcId="{42CEA8DE-81F2-49B5-8715-980A8BE21AD8}" destId="{5B5A54A1-C3C3-4F93-B87E-36AEB6C463D8}" srcOrd="0" destOrd="1" presId="urn:microsoft.com/office/officeart/2005/8/layout/hList6"/>
    <dgm:cxn modelId="{93FCE6A4-CCBA-44E2-9EBF-E373BA0126B3}" srcId="{42027E7C-EBD5-493A-9AD4-5925011A2C50}" destId="{A80230DE-88A7-4F87-9B44-E3095D02EC27}" srcOrd="2" destOrd="0" parTransId="{59A67A3B-FB02-4618-87DF-DCAA34A6DDA0}" sibTransId="{57837F4A-20AC-4C45-A325-E323B466BAD1}"/>
    <dgm:cxn modelId="{6504F8E0-F8B0-4284-AE05-E20EF0DE81B7}" type="presOf" srcId="{09FDD54B-81AE-41CE-B89C-B8417F022F86}" destId="{0A0B111E-41CF-4BB9-9554-CCE791E6E4FA}" srcOrd="0" destOrd="2" presId="urn:microsoft.com/office/officeart/2005/8/layout/hList6"/>
    <dgm:cxn modelId="{BBDBCFE7-6CB5-4C8A-975F-BF8759962B23}" srcId="{42027E7C-EBD5-493A-9AD4-5925011A2C50}" destId="{6FBE6A1D-F095-4BFD-ADDE-926A8F96D506}" srcOrd="1" destOrd="0" parTransId="{C92E5747-4C17-4BC2-9DEA-1F5926E13CDE}" sibTransId="{9E37EECF-2C5E-4904-9316-27590641A888}"/>
    <dgm:cxn modelId="{E539CF39-12E4-4501-A986-ED655C8F654B}" srcId="{AFA0948B-D539-48F3-836B-BBE4EFC99542}" destId="{2856CD57-3420-48C0-89E0-6154FDEB34CA}" srcOrd="0" destOrd="0" parTransId="{71BAF4AF-412B-4843-9C79-B1230FF39F76}" sibTransId="{EDB32B76-070F-4DAE-912B-C88D4D3A921A}"/>
    <dgm:cxn modelId="{433D8AF2-0933-4E8C-84A1-EEB046BB37A5}" type="presOf" srcId="{A80230DE-88A7-4F87-9B44-E3095D02EC27}" destId="{5B5A54A1-C3C3-4F93-B87E-36AEB6C463D8}" srcOrd="0" destOrd="0" presId="urn:microsoft.com/office/officeart/2005/8/layout/hList6"/>
    <dgm:cxn modelId="{648BC40B-04A8-4B7B-A3EC-291CA8BF4D69}" type="presOf" srcId="{77A5C1D4-4657-4E15-9C8A-1C895B7BCEF2}" destId="{1D52A5A6-80D9-42BE-A418-32812BB3795B}" srcOrd="0" destOrd="2" presId="urn:microsoft.com/office/officeart/2005/8/layout/hList6"/>
    <dgm:cxn modelId="{B7911455-8068-4D7A-B993-02D54153FAE5}" srcId="{6FBE6A1D-F095-4BFD-ADDE-926A8F96D506}" destId="{CDB4A63D-923F-4F64-BF7F-8FDC3FE8CD39}" srcOrd="0" destOrd="0" parTransId="{BDEE981D-F6B7-4FEF-AA81-A4E3612DEB14}" sibTransId="{B42C7AF7-A558-43CE-8963-DFCDF1B297BB}"/>
    <dgm:cxn modelId="{598B1937-9AAA-438D-BB6E-8B8B60DF39B5}" srcId="{A80230DE-88A7-4F87-9B44-E3095D02EC27}" destId="{CBD3D636-57C2-444B-AD2D-0E0DA25A2AE2}" srcOrd="2" destOrd="0" parTransId="{26F64DB7-074E-4B6A-A2A9-60C685A62A39}" sibTransId="{B05A829A-1D05-47D1-ACA5-01A0291E925A}"/>
    <dgm:cxn modelId="{BE371BD7-F431-4800-826D-A8D1BB77BDA2}" type="presOf" srcId="{AFA0948B-D539-48F3-836B-BBE4EFC99542}" destId="{0A0B111E-41CF-4BB9-9554-CCE791E6E4FA}" srcOrd="0" destOrd="0" presId="urn:microsoft.com/office/officeart/2005/8/layout/hList6"/>
    <dgm:cxn modelId="{FFD6BEA8-931C-4A50-9F79-5A0DC6A42786}" type="presOf" srcId="{42027E7C-EBD5-493A-9AD4-5925011A2C50}" destId="{FC7B4D7D-F6F4-48ED-9002-4445AB7D3FF6}" srcOrd="0" destOrd="0" presId="urn:microsoft.com/office/officeart/2005/8/layout/hList6"/>
    <dgm:cxn modelId="{B136C1EA-1825-4C55-8BA4-8BE1FA869D07}" type="presOf" srcId="{BC94F0EF-B82B-4D3E-8780-20D4BE0FB595}" destId="{5B5A54A1-C3C3-4F93-B87E-36AEB6C463D8}" srcOrd="0" destOrd="2" presId="urn:microsoft.com/office/officeart/2005/8/layout/hList6"/>
    <dgm:cxn modelId="{A6A0714F-E689-4690-9ACA-A64FC262AB37}" srcId="{42027E7C-EBD5-493A-9AD4-5925011A2C50}" destId="{AFA0948B-D539-48F3-836B-BBE4EFC99542}" srcOrd="0" destOrd="0" parTransId="{09DA49E3-BFA4-4929-A40B-A2F6C3DD00D0}" sibTransId="{20D251FC-59BA-4248-896C-1BC9B9DBC4BA}"/>
    <dgm:cxn modelId="{BB9B05E0-1596-4FFD-9055-8DE1D01EBA8F}" type="presOf" srcId="{CBD3D636-57C2-444B-AD2D-0E0DA25A2AE2}" destId="{5B5A54A1-C3C3-4F93-B87E-36AEB6C463D8}" srcOrd="0" destOrd="3" presId="urn:microsoft.com/office/officeart/2005/8/layout/hList6"/>
    <dgm:cxn modelId="{87CA3D4E-EBD5-4662-B9FE-E3751B67D0B8}" type="presOf" srcId="{CDB4A63D-923F-4F64-BF7F-8FDC3FE8CD39}" destId="{1D52A5A6-80D9-42BE-A418-32812BB3795B}" srcOrd="0" destOrd="1" presId="urn:microsoft.com/office/officeart/2005/8/layout/hList6"/>
    <dgm:cxn modelId="{D0F64AA8-EB49-434A-9879-563ABB8FCCA0}" srcId="{6FBE6A1D-F095-4BFD-ADDE-926A8F96D506}" destId="{77A5C1D4-4657-4E15-9C8A-1C895B7BCEF2}" srcOrd="1" destOrd="0" parTransId="{02F0208E-5B30-46F4-85EF-169473DCF826}" sibTransId="{2E2E999F-D467-47F9-9969-3D0E0F951554}"/>
    <dgm:cxn modelId="{7DEA45E9-0100-469B-AC4F-04BC50BF70E8}" srcId="{A80230DE-88A7-4F87-9B44-E3095D02EC27}" destId="{42CEA8DE-81F2-49B5-8715-980A8BE21AD8}" srcOrd="0" destOrd="0" parTransId="{AA409865-1C28-4000-94B9-654A7853B87F}" sibTransId="{12DC767D-70E3-47D3-9C17-0D4B1230A312}"/>
    <dgm:cxn modelId="{1B6E88AB-65A9-4477-B4F5-2C5958468CB4}" type="presOf" srcId="{2856CD57-3420-48C0-89E0-6154FDEB34CA}" destId="{0A0B111E-41CF-4BB9-9554-CCE791E6E4FA}" srcOrd="0" destOrd="1" presId="urn:microsoft.com/office/officeart/2005/8/layout/hList6"/>
    <dgm:cxn modelId="{BCBB36D7-DF66-4327-B7F9-D8DCB39F1434}" srcId="{AFA0948B-D539-48F3-836B-BBE4EFC99542}" destId="{09FDD54B-81AE-41CE-B89C-B8417F022F86}" srcOrd="1" destOrd="0" parTransId="{1E500168-DEC3-451A-A41D-8D57A265032F}" sibTransId="{1455E7DC-E507-4867-BFED-D417796846E5}"/>
    <dgm:cxn modelId="{F24B0CEF-F185-4D41-A220-FAE61D5F84EC}" srcId="{A80230DE-88A7-4F87-9B44-E3095D02EC27}" destId="{BC94F0EF-B82B-4D3E-8780-20D4BE0FB595}" srcOrd="1" destOrd="0" parTransId="{6AE622F0-7E81-4479-8244-3474AF6E66D4}" sibTransId="{262087F5-0AB6-4364-9957-A2FED494A4A3}"/>
    <dgm:cxn modelId="{8A91584C-958D-4851-8BC3-EDCD5F872ED8}" type="presParOf" srcId="{FC7B4D7D-F6F4-48ED-9002-4445AB7D3FF6}" destId="{0A0B111E-41CF-4BB9-9554-CCE791E6E4FA}" srcOrd="0" destOrd="0" presId="urn:microsoft.com/office/officeart/2005/8/layout/hList6"/>
    <dgm:cxn modelId="{09F18235-9E47-4D32-99FF-498CB5956D99}" type="presParOf" srcId="{FC7B4D7D-F6F4-48ED-9002-4445AB7D3FF6}" destId="{7EFF379A-889B-418F-B703-647066084FDF}" srcOrd="1" destOrd="0" presId="urn:microsoft.com/office/officeart/2005/8/layout/hList6"/>
    <dgm:cxn modelId="{BFA53135-A688-4403-9086-C5AFE030CFE4}" type="presParOf" srcId="{FC7B4D7D-F6F4-48ED-9002-4445AB7D3FF6}" destId="{1D52A5A6-80D9-42BE-A418-32812BB3795B}" srcOrd="2" destOrd="0" presId="urn:microsoft.com/office/officeart/2005/8/layout/hList6"/>
    <dgm:cxn modelId="{B4EB213D-479A-4C32-B6D8-0985987EF727}" type="presParOf" srcId="{FC7B4D7D-F6F4-48ED-9002-4445AB7D3FF6}" destId="{A8C53B22-B645-4FA9-979D-8E135F9AE741}" srcOrd="3" destOrd="0" presId="urn:microsoft.com/office/officeart/2005/8/layout/hList6"/>
    <dgm:cxn modelId="{D8C96F1F-622B-4E93-A264-9C45C0EB30FF}" type="presParOf" srcId="{FC7B4D7D-F6F4-48ED-9002-4445AB7D3FF6}" destId="{5B5A54A1-C3C3-4F93-B87E-36AEB6C463D8}"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0B111E-41CF-4BB9-9554-CCE791E6E4FA}">
      <dsp:nvSpPr>
        <dsp:cNvPr id="0" name=""/>
        <dsp:cNvSpPr/>
      </dsp:nvSpPr>
      <dsp:spPr>
        <a:xfrm rot="16200000">
          <a:off x="408491" y="-278414"/>
          <a:ext cx="1968573" cy="2525402"/>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0" tIns="0" rIns="141325" bIns="0" numCol="1" spcCol="1270" anchor="t" anchorCtr="0">
          <a:noAutofit/>
        </a:bodyPr>
        <a:lstStyle/>
        <a:p>
          <a:pPr lvl="0" algn="l" defTabSz="977900">
            <a:lnSpc>
              <a:spcPct val="90000"/>
            </a:lnSpc>
            <a:spcBef>
              <a:spcPct val="0"/>
            </a:spcBef>
            <a:spcAft>
              <a:spcPct val="35000"/>
            </a:spcAft>
          </a:pPr>
          <a:r>
            <a:rPr lang="es-MX" sz="2200" kern="1200" dirty="0" smtClean="0"/>
            <a:t>Estructura</a:t>
          </a:r>
          <a:endParaRPr lang="es-MX" sz="2200" kern="1200" dirty="0"/>
        </a:p>
        <a:p>
          <a:pPr marL="171450" lvl="1" indent="-171450" algn="l" defTabSz="755650">
            <a:lnSpc>
              <a:spcPct val="90000"/>
            </a:lnSpc>
            <a:spcBef>
              <a:spcPct val="0"/>
            </a:spcBef>
            <a:spcAft>
              <a:spcPct val="15000"/>
            </a:spcAft>
            <a:buChar char="••"/>
          </a:pPr>
          <a:r>
            <a:rPr lang="es-MX" sz="1700" kern="1200" dirty="0" smtClean="0"/>
            <a:t>Aspectos dinámicos</a:t>
          </a:r>
          <a:endParaRPr lang="es-MX" sz="1700" kern="1200" dirty="0"/>
        </a:p>
        <a:p>
          <a:pPr marL="171450" lvl="1" indent="-171450" algn="l" defTabSz="755650">
            <a:lnSpc>
              <a:spcPct val="90000"/>
            </a:lnSpc>
            <a:spcBef>
              <a:spcPct val="0"/>
            </a:spcBef>
            <a:spcAft>
              <a:spcPct val="15000"/>
            </a:spcAft>
            <a:buChar char="••"/>
          </a:pPr>
          <a:r>
            <a:rPr lang="es-MX" sz="1700" kern="1200" dirty="0" smtClean="0"/>
            <a:t>Aspectos estáticos</a:t>
          </a:r>
          <a:endParaRPr lang="es-MX" sz="1700" kern="1200" dirty="0"/>
        </a:p>
      </dsp:txBody>
      <dsp:txXfrm rot="5400000">
        <a:off x="130077" y="393715"/>
        <a:ext cx="2525402" cy="1181143"/>
      </dsp:txXfrm>
    </dsp:sp>
    <dsp:sp modelId="{1D52A5A6-80D9-42BE-A418-32812BB3795B}">
      <dsp:nvSpPr>
        <dsp:cNvPr id="0" name=""/>
        <dsp:cNvSpPr/>
      </dsp:nvSpPr>
      <dsp:spPr>
        <a:xfrm rot="16200000">
          <a:off x="3677349" y="-329725"/>
          <a:ext cx="1968573" cy="2628024"/>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0" tIns="0" rIns="141325" bIns="0" numCol="1" spcCol="1270" anchor="t" anchorCtr="0">
          <a:noAutofit/>
        </a:bodyPr>
        <a:lstStyle/>
        <a:p>
          <a:pPr lvl="0" algn="l" defTabSz="977900">
            <a:lnSpc>
              <a:spcPct val="90000"/>
            </a:lnSpc>
            <a:spcBef>
              <a:spcPct val="0"/>
            </a:spcBef>
            <a:spcAft>
              <a:spcPct val="35000"/>
            </a:spcAft>
          </a:pPr>
          <a:r>
            <a:rPr lang="es-MX" sz="2200" kern="1200" dirty="0" smtClean="0"/>
            <a:t>Conducta</a:t>
          </a:r>
          <a:endParaRPr lang="es-MX" sz="2200" kern="1200" dirty="0"/>
        </a:p>
        <a:p>
          <a:pPr marL="171450" lvl="1" indent="-171450" algn="l" defTabSz="755650">
            <a:lnSpc>
              <a:spcPct val="90000"/>
            </a:lnSpc>
            <a:spcBef>
              <a:spcPct val="0"/>
            </a:spcBef>
            <a:spcAft>
              <a:spcPct val="15000"/>
            </a:spcAft>
            <a:buChar char="••"/>
          </a:pPr>
          <a:r>
            <a:rPr lang="es-MX" sz="1700" kern="1200" dirty="0" smtClean="0"/>
            <a:t>Precio</a:t>
          </a:r>
          <a:endParaRPr lang="es-MX" sz="1700" kern="1200" dirty="0"/>
        </a:p>
        <a:p>
          <a:pPr marL="171450" lvl="1" indent="-171450" algn="l" defTabSz="755650">
            <a:lnSpc>
              <a:spcPct val="90000"/>
            </a:lnSpc>
            <a:spcBef>
              <a:spcPct val="0"/>
            </a:spcBef>
            <a:spcAft>
              <a:spcPct val="15000"/>
            </a:spcAft>
            <a:buChar char="••"/>
          </a:pPr>
          <a:r>
            <a:rPr lang="es-MX" sz="1700" kern="1200" dirty="0" smtClean="0"/>
            <a:t>Publicidad I+D</a:t>
          </a:r>
          <a:endParaRPr lang="es-MX" sz="1700" kern="1200" dirty="0"/>
        </a:p>
      </dsp:txBody>
      <dsp:txXfrm rot="5400000">
        <a:off x="3347624" y="393715"/>
        <a:ext cx="2628024" cy="1181143"/>
      </dsp:txXfrm>
    </dsp:sp>
    <dsp:sp modelId="{5B5A54A1-C3C3-4F93-B87E-36AEB6C463D8}">
      <dsp:nvSpPr>
        <dsp:cNvPr id="0" name=""/>
        <dsp:cNvSpPr/>
      </dsp:nvSpPr>
      <dsp:spPr>
        <a:xfrm rot="16200000">
          <a:off x="6898864" y="-231072"/>
          <a:ext cx="1968573" cy="2430717"/>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0" tIns="0" rIns="141325" bIns="0" numCol="1" spcCol="1270" anchor="t" anchorCtr="0">
          <a:noAutofit/>
        </a:bodyPr>
        <a:lstStyle/>
        <a:p>
          <a:pPr lvl="0" algn="l" defTabSz="977900">
            <a:lnSpc>
              <a:spcPct val="90000"/>
            </a:lnSpc>
            <a:spcBef>
              <a:spcPct val="0"/>
            </a:spcBef>
            <a:spcAft>
              <a:spcPct val="35000"/>
            </a:spcAft>
          </a:pPr>
          <a:r>
            <a:rPr lang="es-MX" sz="2200" kern="1200" dirty="0" smtClean="0"/>
            <a:t>Resultados</a:t>
          </a:r>
          <a:endParaRPr lang="es-MX" sz="2200" kern="1200" dirty="0"/>
        </a:p>
        <a:p>
          <a:pPr marL="171450" lvl="1" indent="-171450" algn="l" defTabSz="755650">
            <a:lnSpc>
              <a:spcPct val="90000"/>
            </a:lnSpc>
            <a:spcBef>
              <a:spcPct val="0"/>
            </a:spcBef>
            <a:spcAft>
              <a:spcPct val="15000"/>
            </a:spcAft>
            <a:buChar char="••"/>
          </a:pPr>
          <a:r>
            <a:rPr lang="es-MX" sz="1700" kern="1200" dirty="0" smtClean="0"/>
            <a:t>Eficiencia estática</a:t>
          </a:r>
          <a:endParaRPr lang="es-MX" sz="1700" kern="1200" dirty="0"/>
        </a:p>
        <a:p>
          <a:pPr marL="171450" lvl="1" indent="-171450" algn="l" defTabSz="755650">
            <a:lnSpc>
              <a:spcPct val="90000"/>
            </a:lnSpc>
            <a:spcBef>
              <a:spcPct val="0"/>
            </a:spcBef>
            <a:spcAft>
              <a:spcPct val="15000"/>
            </a:spcAft>
            <a:buChar char="••"/>
          </a:pPr>
          <a:r>
            <a:rPr lang="es-MX" sz="1700" kern="1200" dirty="0" smtClean="0"/>
            <a:t>Eficiencia dinámica</a:t>
          </a:r>
          <a:endParaRPr lang="es-MX" sz="1700" kern="1200" dirty="0"/>
        </a:p>
        <a:p>
          <a:pPr marL="171450" lvl="1" indent="-171450" algn="l" defTabSz="755650">
            <a:lnSpc>
              <a:spcPct val="90000"/>
            </a:lnSpc>
            <a:spcBef>
              <a:spcPct val="0"/>
            </a:spcBef>
            <a:spcAft>
              <a:spcPct val="15000"/>
            </a:spcAft>
            <a:buChar char="••"/>
          </a:pPr>
          <a:r>
            <a:rPr lang="es-MX" sz="1700" kern="1200" dirty="0" smtClean="0"/>
            <a:t>Equidad</a:t>
          </a:r>
          <a:endParaRPr lang="es-MX" sz="1700" kern="1200" dirty="0"/>
        </a:p>
      </dsp:txBody>
      <dsp:txXfrm rot="5400000">
        <a:off x="6667792" y="393715"/>
        <a:ext cx="2430717" cy="1181143"/>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4"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4"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5" Type="http://schemas.openxmlformats.org/officeDocument/2006/relationships/image" Target="../media/image19.wmf"/><Relationship Id="rId4"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Rectangle 4"/>
          <p:cNvSpPr>
            <a:spLocks noGrp="1" noChangeArrowheads="1"/>
          </p:cNvSpPr>
          <p:nvPr>
            <p:ph type="ftr" sz="quarter" idx="2"/>
          </p:nvPr>
        </p:nvSpPr>
        <p:spPr bwMode="auto">
          <a:xfrm>
            <a:off x="-1588" y="9374188"/>
            <a:ext cx="2913063" cy="498475"/>
          </a:xfrm>
          <a:prstGeom prst="rect">
            <a:avLst/>
          </a:prstGeom>
          <a:noFill/>
          <a:ln w="9525">
            <a:noFill/>
            <a:miter lim="800000"/>
            <a:headEnd/>
            <a:tailEnd/>
          </a:ln>
          <a:effectLst/>
        </p:spPr>
        <p:txBody>
          <a:bodyPr vert="horz" wrap="square" lIns="18927" tIns="0" rIns="18927" bIns="0" numCol="1" anchor="b" anchorCtr="0" compatLnSpc="1">
            <a:prstTxWarp prst="textNoShape">
              <a:avLst/>
            </a:prstTxWarp>
          </a:bodyPr>
          <a:lstStyle>
            <a:lvl1pPr algn="l" defTabSz="814263" eaLnBrk="0" hangingPunct="0">
              <a:spcBef>
                <a:spcPct val="0"/>
              </a:spcBef>
              <a:buClrTx/>
              <a:buFontTx/>
              <a:buNone/>
              <a:defRPr sz="1000" i="1">
                <a:latin typeface="Times New Roman" pitchFamily="18" charset="0"/>
              </a:defRPr>
            </a:lvl1pPr>
          </a:lstStyle>
          <a:p>
            <a:pPr>
              <a:defRPr/>
            </a:pPr>
            <a:endParaRPr lang="es-ES_tradnl"/>
          </a:p>
        </p:txBody>
      </p:sp>
    </p:spTree>
    <p:extLst>
      <p:ext uri="{BB962C8B-B14F-4D97-AF65-F5344CB8AC3E}">
        <p14:creationId xmlns:p14="http://schemas.microsoft.com/office/powerpoint/2010/main" val="5772812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588" y="-4763"/>
            <a:ext cx="2913063" cy="498476"/>
          </a:xfrm>
          <a:prstGeom prst="rect">
            <a:avLst/>
          </a:prstGeom>
          <a:noFill/>
          <a:ln w="9525">
            <a:noFill/>
            <a:miter lim="800000"/>
            <a:headEnd/>
            <a:tailEnd/>
          </a:ln>
          <a:effectLst/>
        </p:spPr>
        <p:txBody>
          <a:bodyPr vert="horz" wrap="square" lIns="18927" tIns="0" rIns="18927" bIns="0" numCol="1" anchor="t" anchorCtr="0" compatLnSpc="1">
            <a:prstTxWarp prst="textNoShape">
              <a:avLst/>
            </a:prstTxWarp>
          </a:bodyPr>
          <a:lstStyle>
            <a:lvl1pPr algn="l" defTabSz="814263" eaLnBrk="0" hangingPunct="0">
              <a:spcBef>
                <a:spcPct val="0"/>
              </a:spcBef>
              <a:buClrTx/>
              <a:buFontTx/>
              <a:buNone/>
              <a:defRPr sz="1000" i="1">
                <a:latin typeface="Times New Roman" pitchFamily="18" charset="0"/>
              </a:defRPr>
            </a:lvl1pPr>
          </a:lstStyle>
          <a:p>
            <a:pPr>
              <a:defRPr/>
            </a:pPr>
            <a:endParaRPr lang="es-ES_tradnl"/>
          </a:p>
        </p:txBody>
      </p:sp>
      <p:sp>
        <p:nvSpPr>
          <p:cNvPr id="2051" name="Rectangle 3"/>
          <p:cNvSpPr>
            <a:spLocks noGrp="1" noChangeArrowheads="1"/>
          </p:cNvSpPr>
          <p:nvPr>
            <p:ph type="dt" idx="1"/>
          </p:nvPr>
        </p:nvSpPr>
        <p:spPr bwMode="auto">
          <a:xfrm>
            <a:off x="3806825" y="-4763"/>
            <a:ext cx="2913063" cy="498476"/>
          </a:xfrm>
          <a:prstGeom prst="rect">
            <a:avLst/>
          </a:prstGeom>
          <a:noFill/>
          <a:ln w="9525">
            <a:noFill/>
            <a:miter lim="800000"/>
            <a:headEnd/>
            <a:tailEnd/>
          </a:ln>
          <a:effectLst/>
        </p:spPr>
        <p:txBody>
          <a:bodyPr vert="horz" wrap="square" lIns="18927" tIns="0" rIns="18927" bIns="0" numCol="1" anchor="t" anchorCtr="0" compatLnSpc="1">
            <a:prstTxWarp prst="textNoShape">
              <a:avLst/>
            </a:prstTxWarp>
          </a:bodyPr>
          <a:lstStyle>
            <a:lvl1pPr algn="r" defTabSz="814263" eaLnBrk="0" hangingPunct="0">
              <a:spcBef>
                <a:spcPct val="0"/>
              </a:spcBef>
              <a:buClrTx/>
              <a:buFontTx/>
              <a:buNone/>
              <a:defRPr sz="1000" i="1">
                <a:latin typeface="Times New Roman" pitchFamily="18" charset="0"/>
              </a:defRPr>
            </a:lvl1pPr>
          </a:lstStyle>
          <a:p>
            <a:pPr>
              <a:defRPr/>
            </a:pPr>
            <a:endParaRPr lang="es-ES_tradnl"/>
          </a:p>
        </p:txBody>
      </p:sp>
      <p:sp>
        <p:nvSpPr>
          <p:cNvPr id="4100" name="Rectangle 4"/>
          <p:cNvSpPr>
            <a:spLocks noGrp="1" noRot="1" noChangeAspect="1" noChangeArrowheads="1" noTextEdit="1"/>
          </p:cNvSpPr>
          <p:nvPr>
            <p:ph type="sldImg" idx="2"/>
          </p:nvPr>
        </p:nvSpPr>
        <p:spPr bwMode="auto">
          <a:xfrm>
            <a:off x="85725" y="746125"/>
            <a:ext cx="6550025" cy="36861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896938" y="4687888"/>
            <a:ext cx="4924425" cy="4438650"/>
          </a:xfrm>
          <a:prstGeom prst="rect">
            <a:avLst/>
          </a:prstGeom>
          <a:noFill/>
          <a:ln w="9525">
            <a:noFill/>
            <a:miter lim="800000"/>
            <a:headEnd/>
            <a:tailEnd/>
          </a:ln>
          <a:effectLst/>
        </p:spPr>
        <p:txBody>
          <a:bodyPr vert="horz" wrap="square" lIns="94636" tIns="48895" rIns="94636" bIns="48895" numCol="1" anchor="t" anchorCtr="0" compatLnSpc="1">
            <a:prstTxWarp prst="textNoShape">
              <a:avLst/>
            </a:prstTxWarp>
          </a:bodyPr>
          <a:lstStyle/>
          <a:p>
            <a:pPr lvl="0"/>
            <a:r>
              <a:rPr lang="es-ES_tradnl" noProof="0" smtClean="0"/>
              <a:t>Haga clic para modificar el estilo de texto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2054" name="Rectangle 6"/>
          <p:cNvSpPr>
            <a:spLocks noGrp="1" noChangeArrowheads="1"/>
          </p:cNvSpPr>
          <p:nvPr>
            <p:ph type="ftr" sz="quarter" idx="4"/>
          </p:nvPr>
        </p:nvSpPr>
        <p:spPr bwMode="auto">
          <a:xfrm>
            <a:off x="-1588" y="9374188"/>
            <a:ext cx="2913063" cy="498475"/>
          </a:xfrm>
          <a:prstGeom prst="rect">
            <a:avLst/>
          </a:prstGeom>
          <a:noFill/>
          <a:ln w="9525">
            <a:noFill/>
            <a:miter lim="800000"/>
            <a:headEnd/>
            <a:tailEnd/>
          </a:ln>
          <a:effectLst/>
        </p:spPr>
        <p:txBody>
          <a:bodyPr vert="horz" wrap="square" lIns="18927" tIns="0" rIns="18927" bIns="0" numCol="1" anchor="b" anchorCtr="0" compatLnSpc="1">
            <a:prstTxWarp prst="textNoShape">
              <a:avLst/>
            </a:prstTxWarp>
          </a:bodyPr>
          <a:lstStyle>
            <a:lvl1pPr algn="l" defTabSz="814263" eaLnBrk="0" hangingPunct="0">
              <a:spcBef>
                <a:spcPct val="0"/>
              </a:spcBef>
              <a:buClrTx/>
              <a:buFontTx/>
              <a:buNone/>
              <a:defRPr sz="1000" i="1">
                <a:latin typeface="Times New Roman" pitchFamily="18" charset="0"/>
              </a:defRPr>
            </a:lvl1pPr>
          </a:lstStyle>
          <a:p>
            <a:pPr>
              <a:defRPr/>
            </a:pPr>
            <a:endParaRPr lang="es-ES_tradnl"/>
          </a:p>
        </p:txBody>
      </p:sp>
      <p:sp>
        <p:nvSpPr>
          <p:cNvPr id="2055" name="Rectangle 7"/>
          <p:cNvSpPr>
            <a:spLocks noGrp="1" noChangeArrowheads="1"/>
          </p:cNvSpPr>
          <p:nvPr>
            <p:ph type="sldNum" sz="quarter" idx="5"/>
          </p:nvPr>
        </p:nvSpPr>
        <p:spPr bwMode="auto">
          <a:xfrm>
            <a:off x="3806825" y="9374188"/>
            <a:ext cx="2913063" cy="498475"/>
          </a:xfrm>
          <a:prstGeom prst="rect">
            <a:avLst/>
          </a:prstGeom>
          <a:noFill/>
          <a:ln w="9525">
            <a:noFill/>
            <a:miter lim="800000"/>
            <a:headEnd/>
            <a:tailEnd/>
          </a:ln>
          <a:effectLst/>
        </p:spPr>
        <p:txBody>
          <a:bodyPr vert="horz" wrap="square" lIns="18927" tIns="0" rIns="18927" bIns="0" numCol="1" anchor="b" anchorCtr="0" compatLnSpc="1">
            <a:prstTxWarp prst="textNoShape">
              <a:avLst/>
            </a:prstTxWarp>
          </a:bodyPr>
          <a:lstStyle>
            <a:lvl1pPr algn="r" defTabSz="812800">
              <a:defRPr sz="1000" i="1">
                <a:latin typeface="Times New Roman" pitchFamily="18" charset="0"/>
              </a:defRPr>
            </a:lvl1pPr>
          </a:lstStyle>
          <a:p>
            <a:fld id="{B6D45D42-FBDE-4699-ADEC-E40D9BF30956}" type="slidenum">
              <a:rPr lang="es-ES_tradnl" altLang="es-MX"/>
              <a:pPr/>
              <a:t>‹Nº›</a:t>
            </a:fld>
            <a:endParaRPr lang="es-ES_tradnl" altLang="es-MX"/>
          </a:p>
        </p:txBody>
      </p:sp>
    </p:spTree>
    <p:extLst>
      <p:ext uri="{BB962C8B-B14F-4D97-AF65-F5344CB8AC3E}">
        <p14:creationId xmlns:p14="http://schemas.microsoft.com/office/powerpoint/2010/main" val="1220544337"/>
      </p:ext>
    </p:extLst>
  </p:cSld>
  <p:clrMap bg1="lt1" tx1="dk1" bg2="lt2" tx2="dk2" accent1="accent1" accent2="accent2" accent3="accent3" accent4="accent4" accent5="accent5" accent6="accent6" hlink="hlink" folHlink="folHlink"/>
  <p:notesStyle>
    <a:lvl1pPr algn="l" defTabSz="1092173" rtl="0" eaLnBrk="0" fontAlgn="base" hangingPunct="0">
      <a:spcBef>
        <a:spcPct val="30000"/>
      </a:spcBef>
      <a:spcAft>
        <a:spcPct val="0"/>
      </a:spcAft>
      <a:defRPr sz="1600" kern="1200">
        <a:solidFill>
          <a:schemeClr val="tx1"/>
        </a:solidFill>
        <a:latin typeface="Times New Roman" pitchFamily="18" charset="0"/>
        <a:ea typeface="+mn-ea"/>
        <a:cs typeface="+mn-cs"/>
      </a:defRPr>
    </a:lvl1pPr>
    <a:lvl2pPr marL="630751" algn="l" defTabSz="1092173" rtl="0" eaLnBrk="0" fontAlgn="base" hangingPunct="0">
      <a:spcBef>
        <a:spcPct val="30000"/>
      </a:spcBef>
      <a:spcAft>
        <a:spcPct val="0"/>
      </a:spcAft>
      <a:defRPr sz="1600" kern="1200">
        <a:solidFill>
          <a:schemeClr val="tx1"/>
        </a:solidFill>
        <a:latin typeface="Times New Roman" pitchFamily="18" charset="0"/>
        <a:ea typeface="+mn-ea"/>
        <a:cs typeface="+mn-cs"/>
      </a:defRPr>
    </a:lvl2pPr>
    <a:lvl3pPr marL="1265735" algn="l" defTabSz="1092173" rtl="0" eaLnBrk="0" fontAlgn="base" hangingPunct="0">
      <a:spcBef>
        <a:spcPct val="30000"/>
      </a:spcBef>
      <a:spcAft>
        <a:spcPct val="0"/>
      </a:spcAft>
      <a:defRPr sz="1600" kern="1200">
        <a:solidFill>
          <a:schemeClr val="tx1"/>
        </a:solidFill>
        <a:latin typeface="Times New Roman" pitchFamily="18" charset="0"/>
        <a:ea typeface="+mn-ea"/>
        <a:cs typeface="+mn-cs"/>
      </a:defRPr>
    </a:lvl3pPr>
    <a:lvl4pPr marL="1896486" algn="l" defTabSz="1092173" rtl="0" eaLnBrk="0" fontAlgn="base" hangingPunct="0">
      <a:spcBef>
        <a:spcPct val="30000"/>
      </a:spcBef>
      <a:spcAft>
        <a:spcPct val="0"/>
      </a:spcAft>
      <a:defRPr sz="1600" kern="1200">
        <a:solidFill>
          <a:schemeClr val="tx1"/>
        </a:solidFill>
        <a:latin typeface="Times New Roman" pitchFamily="18" charset="0"/>
        <a:ea typeface="+mn-ea"/>
        <a:cs typeface="+mn-cs"/>
      </a:defRPr>
    </a:lvl4pPr>
    <a:lvl5pPr marL="2527237" algn="l" defTabSz="1092173" rtl="0" eaLnBrk="0" fontAlgn="base" hangingPunct="0">
      <a:spcBef>
        <a:spcPct val="30000"/>
      </a:spcBef>
      <a:spcAft>
        <a:spcPct val="0"/>
      </a:spcAft>
      <a:defRPr sz="1600" kern="1200">
        <a:solidFill>
          <a:schemeClr val="tx1"/>
        </a:solidFill>
        <a:latin typeface="Times New Roman" pitchFamily="18" charset="0"/>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12800">
              <a:defRPr sz="1200">
                <a:solidFill>
                  <a:schemeClr val="tx1"/>
                </a:solidFill>
                <a:latin typeface="Times New Roman" pitchFamily="18" charset="0"/>
              </a:defRPr>
            </a:lvl1pPr>
            <a:lvl2pPr marL="742950" indent="-285750" defTabSz="812800">
              <a:defRPr sz="1200">
                <a:solidFill>
                  <a:schemeClr val="tx1"/>
                </a:solidFill>
                <a:latin typeface="Times New Roman" pitchFamily="18" charset="0"/>
              </a:defRPr>
            </a:lvl2pPr>
            <a:lvl3pPr marL="1143000" indent="-228600" defTabSz="812800">
              <a:defRPr sz="1200">
                <a:solidFill>
                  <a:schemeClr val="tx1"/>
                </a:solidFill>
                <a:latin typeface="Times New Roman" pitchFamily="18" charset="0"/>
              </a:defRPr>
            </a:lvl3pPr>
            <a:lvl4pPr marL="1600200" indent="-228600" defTabSz="812800">
              <a:defRPr sz="1200">
                <a:solidFill>
                  <a:schemeClr val="tx1"/>
                </a:solidFill>
                <a:latin typeface="Times New Roman" pitchFamily="18" charset="0"/>
              </a:defRPr>
            </a:lvl4pPr>
            <a:lvl5pPr marL="2057400" indent="-228600" defTabSz="812800">
              <a:defRPr sz="1200">
                <a:solidFill>
                  <a:schemeClr val="tx1"/>
                </a:solidFill>
                <a:latin typeface="Times New Roman" pitchFamily="18" charset="0"/>
              </a:defRPr>
            </a:lvl5pPr>
            <a:lvl6pPr marL="2514600" indent="-228600" defTabSz="812800" eaLnBrk="0" fontAlgn="base" hangingPunct="0">
              <a:spcBef>
                <a:spcPct val="30000"/>
              </a:spcBef>
              <a:spcAft>
                <a:spcPct val="0"/>
              </a:spcAft>
              <a:defRPr sz="1200">
                <a:solidFill>
                  <a:schemeClr val="tx1"/>
                </a:solidFill>
                <a:latin typeface="Times New Roman" pitchFamily="18" charset="0"/>
              </a:defRPr>
            </a:lvl6pPr>
            <a:lvl7pPr marL="2971800" indent="-228600" defTabSz="812800" eaLnBrk="0" fontAlgn="base" hangingPunct="0">
              <a:spcBef>
                <a:spcPct val="30000"/>
              </a:spcBef>
              <a:spcAft>
                <a:spcPct val="0"/>
              </a:spcAft>
              <a:defRPr sz="1200">
                <a:solidFill>
                  <a:schemeClr val="tx1"/>
                </a:solidFill>
                <a:latin typeface="Times New Roman" pitchFamily="18" charset="0"/>
              </a:defRPr>
            </a:lvl7pPr>
            <a:lvl8pPr marL="3429000" indent="-228600" defTabSz="812800" eaLnBrk="0" fontAlgn="base" hangingPunct="0">
              <a:spcBef>
                <a:spcPct val="30000"/>
              </a:spcBef>
              <a:spcAft>
                <a:spcPct val="0"/>
              </a:spcAft>
              <a:defRPr sz="1200">
                <a:solidFill>
                  <a:schemeClr val="tx1"/>
                </a:solidFill>
                <a:latin typeface="Times New Roman" pitchFamily="18" charset="0"/>
              </a:defRPr>
            </a:lvl8pPr>
            <a:lvl9pPr marL="3886200" indent="-228600" defTabSz="812800" eaLnBrk="0" fontAlgn="base" hangingPunct="0">
              <a:spcBef>
                <a:spcPct val="30000"/>
              </a:spcBef>
              <a:spcAft>
                <a:spcPct val="0"/>
              </a:spcAft>
              <a:defRPr sz="1200">
                <a:solidFill>
                  <a:schemeClr val="tx1"/>
                </a:solidFill>
                <a:latin typeface="Times New Roman" pitchFamily="18" charset="0"/>
              </a:defRPr>
            </a:lvl9pPr>
          </a:lstStyle>
          <a:p>
            <a:fld id="{607C35B1-13C1-4F94-A997-B372734840B4}" type="slidenum">
              <a:rPr lang="es-ES_tradnl" altLang="es-MX" sz="1000"/>
              <a:pPr/>
              <a:t>1</a:t>
            </a:fld>
            <a:endParaRPr lang="es-ES_tradnl" altLang="es-MX" sz="1000"/>
          </a:p>
        </p:txBody>
      </p:sp>
      <p:sp>
        <p:nvSpPr>
          <p:cNvPr id="7171" name="Rectangle 2"/>
          <p:cNvSpPr>
            <a:spLocks noGrp="1" noRot="1" noChangeAspect="1" noChangeArrowheads="1" noTextEdit="1"/>
          </p:cNvSpPr>
          <p:nvPr>
            <p:ph type="sldImg"/>
          </p:nvPr>
        </p:nvSpPr>
        <p:spPr>
          <a:xfrm>
            <a:off x="85725" y="746125"/>
            <a:ext cx="6550025" cy="3686175"/>
          </a:xfrm>
          <a:ln/>
        </p:spPr>
      </p:sp>
      <p:sp>
        <p:nvSpPr>
          <p:cNvPr id="7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MX" smtClean="0"/>
          </a:p>
        </p:txBody>
      </p:sp>
    </p:spTree>
    <p:extLst>
      <p:ext uri="{BB962C8B-B14F-4D97-AF65-F5344CB8AC3E}">
        <p14:creationId xmlns:p14="http://schemas.microsoft.com/office/powerpoint/2010/main" val="3039574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12800">
              <a:defRPr sz="1200">
                <a:solidFill>
                  <a:schemeClr val="tx1"/>
                </a:solidFill>
                <a:latin typeface="Times New Roman" pitchFamily="18" charset="0"/>
              </a:defRPr>
            </a:lvl1pPr>
            <a:lvl2pPr marL="742950" indent="-285750" defTabSz="812800">
              <a:defRPr sz="1200">
                <a:solidFill>
                  <a:schemeClr val="tx1"/>
                </a:solidFill>
                <a:latin typeface="Times New Roman" pitchFamily="18" charset="0"/>
              </a:defRPr>
            </a:lvl2pPr>
            <a:lvl3pPr marL="1143000" indent="-228600" defTabSz="812800">
              <a:defRPr sz="1200">
                <a:solidFill>
                  <a:schemeClr val="tx1"/>
                </a:solidFill>
                <a:latin typeface="Times New Roman" pitchFamily="18" charset="0"/>
              </a:defRPr>
            </a:lvl3pPr>
            <a:lvl4pPr marL="1600200" indent="-228600" defTabSz="812800">
              <a:defRPr sz="1200">
                <a:solidFill>
                  <a:schemeClr val="tx1"/>
                </a:solidFill>
                <a:latin typeface="Times New Roman" pitchFamily="18" charset="0"/>
              </a:defRPr>
            </a:lvl4pPr>
            <a:lvl5pPr marL="2057400" indent="-228600" defTabSz="812800">
              <a:defRPr sz="1200">
                <a:solidFill>
                  <a:schemeClr val="tx1"/>
                </a:solidFill>
                <a:latin typeface="Times New Roman" pitchFamily="18" charset="0"/>
              </a:defRPr>
            </a:lvl5pPr>
            <a:lvl6pPr marL="2514600" indent="-228600" defTabSz="812800" eaLnBrk="0" fontAlgn="base" hangingPunct="0">
              <a:spcBef>
                <a:spcPct val="30000"/>
              </a:spcBef>
              <a:spcAft>
                <a:spcPct val="0"/>
              </a:spcAft>
              <a:defRPr sz="1200">
                <a:solidFill>
                  <a:schemeClr val="tx1"/>
                </a:solidFill>
                <a:latin typeface="Times New Roman" pitchFamily="18" charset="0"/>
              </a:defRPr>
            </a:lvl6pPr>
            <a:lvl7pPr marL="2971800" indent="-228600" defTabSz="812800" eaLnBrk="0" fontAlgn="base" hangingPunct="0">
              <a:spcBef>
                <a:spcPct val="30000"/>
              </a:spcBef>
              <a:spcAft>
                <a:spcPct val="0"/>
              </a:spcAft>
              <a:defRPr sz="1200">
                <a:solidFill>
                  <a:schemeClr val="tx1"/>
                </a:solidFill>
                <a:latin typeface="Times New Roman" pitchFamily="18" charset="0"/>
              </a:defRPr>
            </a:lvl7pPr>
            <a:lvl8pPr marL="3429000" indent="-228600" defTabSz="812800" eaLnBrk="0" fontAlgn="base" hangingPunct="0">
              <a:spcBef>
                <a:spcPct val="30000"/>
              </a:spcBef>
              <a:spcAft>
                <a:spcPct val="0"/>
              </a:spcAft>
              <a:defRPr sz="1200">
                <a:solidFill>
                  <a:schemeClr val="tx1"/>
                </a:solidFill>
                <a:latin typeface="Times New Roman" pitchFamily="18" charset="0"/>
              </a:defRPr>
            </a:lvl8pPr>
            <a:lvl9pPr marL="3886200" indent="-228600" defTabSz="812800" eaLnBrk="0" fontAlgn="base" hangingPunct="0">
              <a:spcBef>
                <a:spcPct val="30000"/>
              </a:spcBef>
              <a:spcAft>
                <a:spcPct val="0"/>
              </a:spcAft>
              <a:defRPr sz="1200">
                <a:solidFill>
                  <a:schemeClr val="tx1"/>
                </a:solidFill>
                <a:latin typeface="Times New Roman" pitchFamily="18" charset="0"/>
              </a:defRPr>
            </a:lvl9pPr>
          </a:lstStyle>
          <a:p>
            <a:fld id="{DC9CAD81-C293-4E9F-890E-383030383DD6}" type="slidenum">
              <a:rPr lang="es-ES_tradnl" altLang="es-MX" sz="1000"/>
              <a:pPr/>
              <a:t>7</a:t>
            </a:fld>
            <a:endParaRPr lang="es-ES_tradnl" altLang="es-MX" sz="1000"/>
          </a:p>
        </p:txBody>
      </p:sp>
      <p:sp>
        <p:nvSpPr>
          <p:cNvPr id="11267" name="Rectangle 2"/>
          <p:cNvSpPr>
            <a:spLocks noGrp="1" noRot="1" noChangeAspect="1" noChangeArrowheads="1" noTextEdit="1"/>
          </p:cNvSpPr>
          <p:nvPr>
            <p:ph type="sldImg"/>
          </p:nvPr>
        </p:nvSpPr>
        <p:spPr>
          <a:xfrm>
            <a:off x="85725" y="746125"/>
            <a:ext cx="6550025" cy="3686175"/>
          </a:xfrm>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MX" smtClean="0"/>
          </a:p>
        </p:txBody>
      </p:sp>
    </p:spTree>
    <p:extLst>
      <p:ext uri="{BB962C8B-B14F-4D97-AF65-F5344CB8AC3E}">
        <p14:creationId xmlns:p14="http://schemas.microsoft.com/office/powerpoint/2010/main" val="38643824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3" name="Rectangle 3"/>
          <p:cNvSpPr>
            <a:spLocks noChangeArrowheads="1"/>
          </p:cNvSpPr>
          <p:nvPr/>
        </p:nvSpPr>
        <p:spPr bwMode="auto">
          <a:xfrm>
            <a:off x="2" y="6530901"/>
            <a:ext cx="12188297" cy="327101"/>
          </a:xfrm>
          <a:prstGeom prst="rect">
            <a:avLst/>
          </a:prstGeom>
          <a:solidFill>
            <a:srgbClr val="007A5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20000"/>
              </a:spcBef>
              <a:buClr>
                <a:srgbClr val="D41C3B"/>
              </a:buClr>
              <a:buFont typeface="Monotype Sorts"/>
              <a:buNone/>
              <a:defRPr/>
            </a:pPr>
            <a:endParaRPr lang="es-ES" altLang="es-MX" smtClean="0"/>
          </a:p>
        </p:txBody>
      </p:sp>
      <p:sp>
        <p:nvSpPr>
          <p:cNvPr id="3074" name="Rectangle 2"/>
          <p:cNvSpPr>
            <a:spLocks noGrp="1" noChangeArrowheads="1"/>
          </p:cNvSpPr>
          <p:nvPr>
            <p:ph type="ctrTitle" sz="quarter"/>
          </p:nvPr>
        </p:nvSpPr>
        <p:spPr>
          <a:xfrm>
            <a:off x="1781676" y="2545614"/>
            <a:ext cx="8627061" cy="1889039"/>
          </a:xfrm>
          <a:solidFill>
            <a:schemeClr val="folHlink"/>
          </a:solidFill>
        </p:spPr>
        <p:txBody>
          <a:bodyPr lIns="479988" tIns="479988" rIns="479988" bIns="479988">
            <a:spAutoFit/>
          </a:bodyPr>
          <a:lstStyle>
            <a:lvl1pPr algn="ctr">
              <a:defRPr sz="3700">
                <a:solidFill>
                  <a:schemeClr val="accent1"/>
                </a:solidFill>
              </a:defRPr>
            </a:lvl1pPr>
          </a:lstStyle>
          <a:p>
            <a:r>
              <a:rPr lang="es-ES_tradnl"/>
              <a:t>Haga clic para modificar el estilo de título</a:t>
            </a:r>
          </a:p>
        </p:txBody>
      </p:sp>
      <p:sp>
        <p:nvSpPr>
          <p:cNvPr id="4" name="Rectangle 4"/>
          <p:cNvSpPr>
            <a:spLocks noGrp="1" noChangeArrowheads="1"/>
          </p:cNvSpPr>
          <p:nvPr>
            <p:ph type="dt" sz="quarter" idx="10"/>
          </p:nvPr>
        </p:nvSpPr>
        <p:spPr>
          <a:xfrm>
            <a:off x="1005289" y="6565834"/>
            <a:ext cx="2543902" cy="292168"/>
          </a:xfrm>
        </p:spPr>
        <p:txBody>
          <a:bodyPr lIns="107947" tIns="52916" rIns="107947" bIns="52916"/>
          <a:lstStyle>
            <a:lvl1pPr>
              <a:defRPr/>
            </a:lvl1pPr>
          </a:lstStyle>
          <a:p>
            <a:pPr>
              <a:defRPr/>
            </a:pPr>
            <a:endParaRPr lang="es-ES"/>
          </a:p>
        </p:txBody>
      </p:sp>
      <p:sp>
        <p:nvSpPr>
          <p:cNvPr id="5" name="Rectangle 6"/>
          <p:cNvSpPr>
            <a:spLocks noGrp="1" noChangeArrowheads="1"/>
          </p:cNvSpPr>
          <p:nvPr>
            <p:ph type="ftr" sz="quarter" idx="11"/>
          </p:nvPr>
        </p:nvSpPr>
        <p:spPr>
          <a:xfrm>
            <a:off x="4207386" y="6565834"/>
            <a:ext cx="3775642" cy="292168"/>
          </a:xfrm>
        </p:spPr>
        <p:txBody>
          <a:bodyPr lIns="107947" tIns="52916" rIns="107947" bIns="52916"/>
          <a:lstStyle>
            <a:lvl1pPr>
              <a:defRPr/>
            </a:lvl1pPr>
          </a:lstStyle>
          <a:p>
            <a:pPr>
              <a:defRPr/>
            </a:pPr>
            <a:endParaRPr lang="es-ES"/>
          </a:p>
        </p:txBody>
      </p:sp>
    </p:spTree>
    <p:extLst>
      <p:ext uri="{BB962C8B-B14F-4D97-AF65-F5344CB8AC3E}">
        <p14:creationId xmlns:p14="http://schemas.microsoft.com/office/powerpoint/2010/main" val="1867357616"/>
      </p:ext>
    </p:extLst>
  </p:cSld>
  <p:clrMapOvr>
    <a:masterClrMapping/>
  </p:clrMapOvr>
  <p:transition spd="slow">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noChangeArrowheads="1"/>
          </p:cNvSpPr>
          <p:nvPr>
            <p:ph type="dt" sz="half" idx="10"/>
          </p:nvPr>
        </p:nvSpPr>
        <p:spPr>
          <a:ln/>
        </p:spPr>
        <p:txBody>
          <a:bodyPr/>
          <a:lstStyle>
            <a:lvl1pPr>
              <a:defRPr/>
            </a:lvl1pPr>
          </a:lstStyle>
          <a:p>
            <a:pPr>
              <a:defRPr/>
            </a:pPr>
            <a:endParaRPr lang="es-ES"/>
          </a:p>
        </p:txBody>
      </p:sp>
      <p:sp>
        <p:nvSpPr>
          <p:cNvPr id="5" name="Rectangle 6"/>
          <p:cNvSpPr>
            <a:spLocks noGrp="1" noChangeArrowheads="1"/>
          </p:cNvSpPr>
          <p:nvPr>
            <p:ph type="ftr" sz="quarter" idx="11"/>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4184734143"/>
      </p:ext>
    </p:extLst>
  </p:cSld>
  <p:clrMapOvr>
    <a:masterClrMapping/>
  </p:clrMapOvr>
  <p:transition spd="slow">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84935" y="304871"/>
            <a:ext cx="2834663" cy="6021194"/>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375090" y="304871"/>
            <a:ext cx="8322301" cy="602119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noChangeArrowheads="1"/>
          </p:cNvSpPr>
          <p:nvPr>
            <p:ph type="dt" sz="half" idx="10"/>
          </p:nvPr>
        </p:nvSpPr>
        <p:spPr>
          <a:ln/>
        </p:spPr>
        <p:txBody>
          <a:bodyPr/>
          <a:lstStyle>
            <a:lvl1pPr>
              <a:defRPr/>
            </a:lvl1pPr>
          </a:lstStyle>
          <a:p>
            <a:pPr>
              <a:defRPr/>
            </a:pPr>
            <a:endParaRPr lang="es-ES"/>
          </a:p>
        </p:txBody>
      </p:sp>
      <p:sp>
        <p:nvSpPr>
          <p:cNvPr id="5" name="Rectangle 6"/>
          <p:cNvSpPr>
            <a:spLocks noGrp="1" noChangeArrowheads="1"/>
          </p:cNvSpPr>
          <p:nvPr>
            <p:ph type="ftr" sz="quarter" idx="11"/>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3646598484"/>
      </p:ext>
    </p:extLst>
  </p:cSld>
  <p:clrMapOvr>
    <a:masterClrMapping/>
  </p:clrMapOvr>
  <p:transition spd="slow">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375092" y="304871"/>
            <a:ext cx="10408737" cy="762176"/>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375090" y="1371918"/>
            <a:ext cx="5577506" cy="495414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6140140" y="1371918"/>
            <a:ext cx="5579458" cy="495414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5"/>
          <p:cNvSpPr>
            <a:spLocks noGrp="1" noChangeArrowheads="1"/>
          </p:cNvSpPr>
          <p:nvPr>
            <p:ph type="dt" sz="half" idx="10"/>
          </p:nvPr>
        </p:nvSpPr>
        <p:spPr>
          <a:ln/>
        </p:spPr>
        <p:txBody>
          <a:bodyPr/>
          <a:lstStyle>
            <a:lvl1pPr>
              <a:defRPr/>
            </a:lvl1pPr>
          </a:lstStyle>
          <a:p>
            <a:pPr>
              <a:defRPr/>
            </a:pPr>
            <a:endParaRPr lang="es-ES"/>
          </a:p>
        </p:txBody>
      </p:sp>
      <p:sp>
        <p:nvSpPr>
          <p:cNvPr id="6" name="Rectangle 6"/>
          <p:cNvSpPr>
            <a:spLocks noGrp="1" noChangeArrowheads="1"/>
          </p:cNvSpPr>
          <p:nvPr>
            <p:ph type="ftr" sz="quarter" idx="11"/>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2631111244"/>
      </p:ext>
    </p:extLst>
  </p:cSld>
  <p:clrMapOvr>
    <a:masterClrMapping/>
  </p:clrMapOvr>
  <p:transition spd="slow">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375092" y="304871"/>
            <a:ext cx="10408737" cy="762176"/>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375092" y="1371918"/>
            <a:ext cx="11344508" cy="4954147"/>
          </a:xfrm>
        </p:spPr>
        <p:txBody>
          <a:bodyPr/>
          <a:lstStyle/>
          <a:p>
            <a:pPr lvl="0"/>
            <a:endParaRPr lang="es-ES" noProof="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s-ES"/>
          </a:p>
        </p:txBody>
      </p:sp>
      <p:sp>
        <p:nvSpPr>
          <p:cNvPr id="5" name="Rectangle 6"/>
          <p:cNvSpPr>
            <a:spLocks noGrp="1" noChangeArrowheads="1"/>
          </p:cNvSpPr>
          <p:nvPr>
            <p:ph type="ftr" sz="quarter" idx="11"/>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3339028177"/>
      </p:ext>
    </p:extLst>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noChangeArrowheads="1"/>
          </p:cNvSpPr>
          <p:nvPr>
            <p:ph type="dt" sz="half" idx="10"/>
          </p:nvPr>
        </p:nvSpPr>
        <p:spPr>
          <a:ln/>
        </p:spPr>
        <p:txBody>
          <a:bodyPr/>
          <a:lstStyle>
            <a:lvl1pPr>
              <a:defRPr/>
            </a:lvl1pPr>
          </a:lstStyle>
          <a:p>
            <a:pPr>
              <a:defRPr/>
            </a:pPr>
            <a:endParaRPr lang="es-ES"/>
          </a:p>
        </p:txBody>
      </p:sp>
      <p:sp>
        <p:nvSpPr>
          <p:cNvPr id="5" name="Rectangle 6"/>
          <p:cNvSpPr>
            <a:spLocks noGrp="1" noChangeArrowheads="1"/>
          </p:cNvSpPr>
          <p:nvPr>
            <p:ph type="ftr" sz="quarter" idx="11"/>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2942065971"/>
      </p:ext>
    </p:extLst>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121" y="4407922"/>
            <a:ext cx="10361851" cy="1362390"/>
          </a:xfrm>
        </p:spPr>
        <p:txBody>
          <a:bodyPr anchor="t"/>
          <a:lstStyle>
            <a:lvl1pPr algn="l">
              <a:defRPr sz="53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963121" y="2907386"/>
            <a:ext cx="10361851" cy="1500534"/>
          </a:xfrm>
        </p:spPr>
        <p:txBody>
          <a:bodyPr anchor="b"/>
          <a:lstStyle>
            <a:lvl1pPr marL="0" indent="0">
              <a:buNone/>
              <a:defRPr sz="2700"/>
            </a:lvl1pPr>
            <a:lvl2pPr marL="609585" indent="0">
              <a:buNone/>
              <a:defRPr sz="2400"/>
            </a:lvl2pPr>
            <a:lvl3pPr marL="1219170" indent="0">
              <a:buNone/>
              <a:defRPr sz="2100"/>
            </a:lvl3pPr>
            <a:lvl4pPr marL="1828754" indent="0">
              <a:buNone/>
              <a:defRPr sz="1900"/>
            </a:lvl4pPr>
            <a:lvl5pPr marL="2438339" indent="0">
              <a:buNone/>
              <a:defRPr sz="1900"/>
            </a:lvl5pPr>
            <a:lvl6pPr marL="3047924" indent="0">
              <a:buNone/>
              <a:defRPr sz="1900"/>
            </a:lvl6pPr>
            <a:lvl7pPr marL="3657509" indent="0">
              <a:buNone/>
              <a:defRPr sz="1900"/>
            </a:lvl7pPr>
            <a:lvl8pPr marL="4267093" indent="0">
              <a:buNone/>
              <a:defRPr sz="1900"/>
            </a:lvl8pPr>
            <a:lvl9pPr marL="4876678" indent="0">
              <a:buNone/>
              <a:defRPr sz="1900"/>
            </a:lvl9pPr>
          </a:lstStyle>
          <a:p>
            <a:pPr lvl="0"/>
            <a:r>
              <a:rPr lang="es-ES" smtClean="0"/>
              <a:t>Haga clic para modificar el estilo de texto del patrón</a:t>
            </a:r>
          </a:p>
        </p:txBody>
      </p:sp>
      <p:sp>
        <p:nvSpPr>
          <p:cNvPr id="4" name="Rectangle 5"/>
          <p:cNvSpPr>
            <a:spLocks noGrp="1" noChangeArrowheads="1"/>
          </p:cNvSpPr>
          <p:nvPr>
            <p:ph type="dt" sz="half" idx="10"/>
          </p:nvPr>
        </p:nvSpPr>
        <p:spPr>
          <a:ln/>
        </p:spPr>
        <p:txBody>
          <a:bodyPr/>
          <a:lstStyle>
            <a:lvl1pPr>
              <a:defRPr/>
            </a:lvl1pPr>
          </a:lstStyle>
          <a:p>
            <a:pPr>
              <a:defRPr/>
            </a:pPr>
            <a:endParaRPr lang="es-ES"/>
          </a:p>
        </p:txBody>
      </p:sp>
      <p:sp>
        <p:nvSpPr>
          <p:cNvPr id="5" name="Rectangle 6"/>
          <p:cNvSpPr>
            <a:spLocks noGrp="1" noChangeArrowheads="1"/>
          </p:cNvSpPr>
          <p:nvPr>
            <p:ph type="ftr" sz="quarter" idx="11"/>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2871150703"/>
      </p:ext>
    </p:extLst>
  </p:cSld>
  <p:clrMapOvr>
    <a:masterClrMapping/>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375090" y="1371918"/>
            <a:ext cx="5577506" cy="4954147"/>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6140140" y="1371918"/>
            <a:ext cx="5579458" cy="4954147"/>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5"/>
          <p:cNvSpPr>
            <a:spLocks noGrp="1" noChangeArrowheads="1"/>
          </p:cNvSpPr>
          <p:nvPr>
            <p:ph type="dt" sz="half" idx="10"/>
          </p:nvPr>
        </p:nvSpPr>
        <p:spPr>
          <a:ln/>
        </p:spPr>
        <p:txBody>
          <a:bodyPr/>
          <a:lstStyle>
            <a:lvl1pPr>
              <a:defRPr/>
            </a:lvl1pPr>
          </a:lstStyle>
          <a:p>
            <a:pPr>
              <a:defRPr/>
            </a:pPr>
            <a:endParaRPr lang="es-ES"/>
          </a:p>
        </p:txBody>
      </p:sp>
      <p:sp>
        <p:nvSpPr>
          <p:cNvPr id="6" name="Rectangle 6"/>
          <p:cNvSpPr>
            <a:spLocks noGrp="1" noChangeArrowheads="1"/>
          </p:cNvSpPr>
          <p:nvPr>
            <p:ph type="ftr" sz="quarter" idx="11"/>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3032433097"/>
      </p:ext>
    </p:extLst>
  </p:cSld>
  <p:clrMapOvr>
    <a:masterClrMapping/>
  </p:clrMapOvr>
  <p:transition spd="slow">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521" y="274702"/>
            <a:ext cx="10971372" cy="1143265"/>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609521" y="1535469"/>
            <a:ext cx="5386053"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100" b="1"/>
            </a:lvl4pPr>
            <a:lvl5pPr marL="2438339" indent="0">
              <a:buNone/>
              <a:defRPr sz="2100" b="1"/>
            </a:lvl5pPr>
            <a:lvl6pPr marL="3047924" indent="0">
              <a:buNone/>
              <a:defRPr sz="2100" b="1"/>
            </a:lvl6pPr>
            <a:lvl7pPr marL="3657509" indent="0">
              <a:buNone/>
              <a:defRPr sz="2100" b="1"/>
            </a:lvl7pPr>
            <a:lvl8pPr marL="4267093" indent="0">
              <a:buNone/>
              <a:defRPr sz="2100" b="1"/>
            </a:lvl8pPr>
            <a:lvl9pPr marL="4876678" indent="0">
              <a:buNone/>
              <a:defRPr sz="21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521" y="2175378"/>
            <a:ext cx="5386053" cy="3952203"/>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6192889" y="1535469"/>
            <a:ext cx="5388007"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100" b="1"/>
            </a:lvl4pPr>
            <a:lvl5pPr marL="2438339" indent="0">
              <a:buNone/>
              <a:defRPr sz="2100" b="1"/>
            </a:lvl5pPr>
            <a:lvl6pPr marL="3047924" indent="0">
              <a:buNone/>
              <a:defRPr sz="2100" b="1"/>
            </a:lvl6pPr>
            <a:lvl7pPr marL="3657509" indent="0">
              <a:buNone/>
              <a:defRPr sz="2100" b="1"/>
            </a:lvl7pPr>
            <a:lvl8pPr marL="4267093" indent="0">
              <a:buNone/>
              <a:defRPr sz="2100" b="1"/>
            </a:lvl8pPr>
            <a:lvl9pPr marL="4876678" indent="0">
              <a:buNone/>
              <a:defRPr sz="21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2889" y="2175378"/>
            <a:ext cx="5388007" cy="3952203"/>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5"/>
          <p:cNvSpPr>
            <a:spLocks noGrp="1" noChangeArrowheads="1"/>
          </p:cNvSpPr>
          <p:nvPr>
            <p:ph type="dt" sz="half" idx="10"/>
          </p:nvPr>
        </p:nvSpPr>
        <p:spPr>
          <a:ln/>
        </p:spPr>
        <p:txBody>
          <a:bodyPr/>
          <a:lstStyle>
            <a:lvl1pPr>
              <a:defRPr/>
            </a:lvl1pPr>
          </a:lstStyle>
          <a:p>
            <a:pPr>
              <a:defRPr/>
            </a:pPr>
            <a:endParaRPr lang="es-ES"/>
          </a:p>
        </p:txBody>
      </p:sp>
      <p:sp>
        <p:nvSpPr>
          <p:cNvPr id="8" name="Rectangle 6"/>
          <p:cNvSpPr>
            <a:spLocks noGrp="1" noChangeArrowheads="1"/>
          </p:cNvSpPr>
          <p:nvPr>
            <p:ph type="ftr" sz="quarter" idx="11"/>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37245868"/>
      </p:ext>
    </p:extLst>
  </p:cSld>
  <p:clrMapOvr>
    <a:masterClrMapping/>
  </p:clrMapOvr>
  <p:transition spd="slow">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5"/>
          <p:cNvSpPr>
            <a:spLocks noGrp="1" noChangeArrowheads="1"/>
          </p:cNvSpPr>
          <p:nvPr>
            <p:ph type="dt" sz="half" idx="10"/>
          </p:nvPr>
        </p:nvSpPr>
        <p:spPr>
          <a:ln/>
        </p:spPr>
        <p:txBody>
          <a:bodyPr/>
          <a:lstStyle>
            <a:lvl1pPr>
              <a:defRPr/>
            </a:lvl1pPr>
          </a:lstStyle>
          <a:p>
            <a:pPr>
              <a:defRPr/>
            </a:pPr>
            <a:endParaRPr lang="es-ES"/>
          </a:p>
        </p:txBody>
      </p:sp>
      <p:sp>
        <p:nvSpPr>
          <p:cNvPr id="4" name="Rectangle 6"/>
          <p:cNvSpPr>
            <a:spLocks noGrp="1" noChangeArrowheads="1"/>
          </p:cNvSpPr>
          <p:nvPr>
            <p:ph type="ftr" sz="quarter" idx="11"/>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603280496"/>
      </p:ext>
    </p:extLst>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60976609"/>
      </p:ext>
    </p:extLst>
  </p:cSld>
  <p:clrMapOvr>
    <a:masterClrMapping/>
  </p:clrMapOvr>
  <p:transition spd="slow">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522" y="273112"/>
            <a:ext cx="4010725" cy="1162320"/>
          </a:xfrm>
        </p:spPr>
        <p:txBody>
          <a:bodyPr anchor="b"/>
          <a:lstStyle>
            <a:lvl1pPr algn="l">
              <a:defRPr sz="27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4766763" y="273116"/>
            <a:ext cx="6814129" cy="5854469"/>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609522" y="1435434"/>
            <a:ext cx="4010725" cy="4692149"/>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smtClean="0"/>
              <a:t>Haga clic para modificar el estilo de texto del patrón</a:t>
            </a:r>
          </a:p>
        </p:txBody>
      </p:sp>
      <p:sp>
        <p:nvSpPr>
          <p:cNvPr id="5" name="Rectangle 5"/>
          <p:cNvSpPr>
            <a:spLocks noGrp="1" noChangeArrowheads="1"/>
          </p:cNvSpPr>
          <p:nvPr>
            <p:ph type="dt" sz="half" idx="10"/>
          </p:nvPr>
        </p:nvSpPr>
        <p:spPr>
          <a:ln/>
        </p:spPr>
        <p:txBody>
          <a:bodyPr/>
          <a:lstStyle>
            <a:lvl1pPr>
              <a:defRPr/>
            </a:lvl1pPr>
          </a:lstStyle>
          <a:p>
            <a:pPr>
              <a:defRPr/>
            </a:pPr>
            <a:endParaRPr lang="es-ES"/>
          </a:p>
        </p:txBody>
      </p:sp>
      <p:sp>
        <p:nvSpPr>
          <p:cNvPr id="6" name="Rectangle 6"/>
          <p:cNvSpPr>
            <a:spLocks noGrp="1" noChangeArrowheads="1"/>
          </p:cNvSpPr>
          <p:nvPr>
            <p:ph type="ftr" sz="quarter" idx="11"/>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3479256544"/>
      </p:ext>
    </p:extLst>
  </p:cSld>
  <p:clrMapOvr>
    <a:masterClrMapping/>
  </p:clrMapOvr>
  <p:transition spd="slow">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244" y="4801712"/>
            <a:ext cx="7314248" cy="566870"/>
          </a:xfrm>
        </p:spPr>
        <p:txBody>
          <a:bodyPr anchor="b"/>
          <a:lstStyle>
            <a:lvl1pPr algn="l">
              <a:defRPr sz="27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2389244" y="612916"/>
            <a:ext cx="7314248" cy="4115753"/>
          </a:xfrm>
        </p:spPr>
        <p:txBody>
          <a:bodyPr/>
          <a:lstStyle>
            <a:lvl1pPr marL="0" indent="0">
              <a:buNone/>
              <a:defRPr sz="4300"/>
            </a:lvl1pPr>
            <a:lvl2pPr marL="609585" indent="0">
              <a:buNone/>
              <a:defRPr sz="37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pPr lvl="0"/>
            <a:endParaRPr lang="es-ES" noProof="0" smtClean="0"/>
          </a:p>
        </p:txBody>
      </p:sp>
      <p:sp>
        <p:nvSpPr>
          <p:cNvPr id="4" name="3 Marcador de texto"/>
          <p:cNvSpPr>
            <a:spLocks noGrp="1"/>
          </p:cNvSpPr>
          <p:nvPr>
            <p:ph type="body" sz="half" idx="2"/>
          </p:nvPr>
        </p:nvSpPr>
        <p:spPr>
          <a:xfrm>
            <a:off x="2389244" y="5368581"/>
            <a:ext cx="7314248" cy="805049"/>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smtClean="0"/>
              <a:t>Haga clic para modificar el estilo de texto del patrón</a:t>
            </a:r>
          </a:p>
        </p:txBody>
      </p:sp>
      <p:sp>
        <p:nvSpPr>
          <p:cNvPr id="5" name="Rectangle 5"/>
          <p:cNvSpPr>
            <a:spLocks noGrp="1" noChangeArrowheads="1"/>
          </p:cNvSpPr>
          <p:nvPr>
            <p:ph type="dt" sz="half" idx="10"/>
          </p:nvPr>
        </p:nvSpPr>
        <p:spPr>
          <a:ln/>
        </p:spPr>
        <p:txBody>
          <a:bodyPr/>
          <a:lstStyle>
            <a:lvl1pPr>
              <a:defRPr/>
            </a:lvl1pPr>
          </a:lstStyle>
          <a:p>
            <a:pPr>
              <a:defRPr/>
            </a:pPr>
            <a:endParaRPr lang="es-ES"/>
          </a:p>
        </p:txBody>
      </p:sp>
      <p:sp>
        <p:nvSpPr>
          <p:cNvPr id="6" name="Rectangle 6"/>
          <p:cNvSpPr>
            <a:spLocks noGrp="1" noChangeArrowheads="1"/>
          </p:cNvSpPr>
          <p:nvPr>
            <p:ph type="ftr" sz="quarter" idx="11"/>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1824094709"/>
      </p:ext>
    </p:extLst>
  </p:cSld>
  <p:clrMapOvr>
    <a:masterClrMapping/>
  </p:clrMapOvr>
  <p:transition spd="slow">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2" y="6530901"/>
            <a:ext cx="12188297" cy="327101"/>
          </a:xfrm>
          <a:prstGeom prst="rect">
            <a:avLst/>
          </a:prstGeom>
          <a:solidFill>
            <a:srgbClr val="007A5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20000"/>
              </a:spcBef>
              <a:buClr>
                <a:srgbClr val="D41C3B"/>
              </a:buClr>
              <a:buFont typeface="Monotype Sorts"/>
              <a:buNone/>
              <a:defRPr/>
            </a:pPr>
            <a:endParaRPr lang="es-ES" altLang="es-MX" smtClean="0"/>
          </a:p>
        </p:txBody>
      </p:sp>
      <p:sp>
        <p:nvSpPr>
          <p:cNvPr id="1027" name="Rectangle 3"/>
          <p:cNvSpPr>
            <a:spLocks noGrp="1" noChangeArrowheads="1"/>
          </p:cNvSpPr>
          <p:nvPr>
            <p:ph type="title"/>
          </p:nvPr>
        </p:nvSpPr>
        <p:spPr bwMode="auto">
          <a:xfrm>
            <a:off x="374604" y="304871"/>
            <a:ext cx="10408412" cy="762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2764" tIns="61382" rIns="122764" bIns="61382" numCol="1" anchor="ctr" anchorCtr="0" compatLnSpc="1">
            <a:prstTxWarp prst="textNoShape">
              <a:avLst/>
            </a:prstTxWarp>
          </a:bodyPr>
          <a:lstStyle/>
          <a:p>
            <a:pPr lvl="0"/>
            <a:r>
              <a:rPr lang="es-ES_tradnl" altLang="es-MX" smtClean="0"/>
              <a:t>Titulo</a:t>
            </a:r>
            <a:br>
              <a:rPr lang="es-ES_tradnl" altLang="es-MX" smtClean="0"/>
            </a:br>
            <a:endParaRPr lang="es-ES_tradnl" altLang="es-MX" smtClean="0"/>
          </a:p>
        </p:txBody>
      </p:sp>
      <p:sp>
        <p:nvSpPr>
          <p:cNvPr id="1028" name="Rectangle 4"/>
          <p:cNvSpPr>
            <a:spLocks noGrp="1" noChangeArrowheads="1"/>
          </p:cNvSpPr>
          <p:nvPr>
            <p:ph type="body" idx="1"/>
          </p:nvPr>
        </p:nvSpPr>
        <p:spPr bwMode="auto">
          <a:xfrm>
            <a:off x="374604" y="1371918"/>
            <a:ext cx="11345972" cy="4954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2764" tIns="61382" rIns="122764" bIns="61382" numCol="1" anchor="t" anchorCtr="0" compatLnSpc="1">
            <a:prstTxWarp prst="textNoShape">
              <a:avLst/>
            </a:prstTxWarp>
          </a:bodyPr>
          <a:lstStyle/>
          <a:p>
            <a:pPr lvl="0"/>
            <a:r>
              <a:rPr lang="es-ES_tradnl" altLang="es-MX" smtClean="0"/>
              <a:t>Haga clic para modificar el estilo de texto patrón</a:t>
            </a:r>
          </a:p>
          <a:p>
            <a:pPr lvl="1"/>
            <a:r>
              <a:rPr lang="es-ES_tradnl" altLang="es-MX" smtClean="0"/>
              <a:t>Segundo nivel</a:t>
            </a:r>
          </a:p>
          <a:p>
            <a:pPr lvl="2"/>
            <a:r>
              <a:rPr lang="es-ES_tradnl" altLang="es-MX" smtClean="0"/>
              <a:t>Tercer nivel</a:t>
            </a:r>
          </a:p>
          <a:p>
            <a:pPr lvl="3"/>
            <a:r>
              <a:rPr lang="es-ES_tradnl" altLang="es-MX" smtClean="0"/>
              <a:t>Cuarto nivel</a:t>
            </a:r>
          </a:p>
        </p:txBody>
      </p:sp>
      <p:sp>
        <p:nvSpPr>
          <p:cNvPr id="1029" name="Rectangle 5"/>
          <p:cNvSpPr>
            <a:spLocks noGrp="1" noChangeArrowheads="1"/>
          </p:cNvSpPr>
          <p:nvPr>
            <p:ph type="dt" sz="half" idx="2"/>
          </p:nvPr>
        </p:nvSpPr>
        <p:spPr bwMode="auto">
          <a:xfrm>
            <a:off x="937562" y="6565834"/>
            <a:ext cx="2531204" cy="292168"/>
          </a:xfrm>
          <a:prstGeom prst="rect">
            <a:avLst/>
          </a:prstGeom>
          <a:noFill/>
          <a:ln w="9525">
            <a:noFill/>
            <a:miter lim="800000"/>
            <a:headEnd/>
            <a:tailEnd/>
          </a:ln>
          <a:effectLst/>
        </p:spPr>
        <p:txBody>
          <a:bodyPr vert="horz" wrap="none" lIns="122764" tIns="61382" rIns="122764" bIns="61382" numCol="1" anchor="ctr" anchorCtr="0" compatLnSpc="1">
            <a:prstTxWarp prst="textNoShape">
              <a:avLst/>
            </a:prstTxWarp>
          </a:bodyPr>
          <a:lstStyle>
            <a:lvl1pPr algn="l" eaLnBrk="0" hangingPunct="0">
              <a:spcBef>
                <a:spcPct val="0"/>
              </a:spcBef>
              <a:buClrTx/>
              <a:buFontTx/>
              <a:buNone/>
              <a:defRPr sz="1500" b="1">
                <a:solidFill>
                  <a:schemeClr val="bg1"/>
                </a:solidFill>
                <a:latin typeface="Arial" charset="0"/>
              </a:defRPr>
            </a:lvl1pPr>
          </a:lstStyle>
          <a:p>
            <a:pPr>
              <a:defRPr/>
            </a:pPr>
            <a:endParaRPr lang="es-ES"/>
          </a:p>
        </p:txBody>
      </p:sp>
      <p:sp>
        <p:nvSpPr>
          <p:cNvPr id="1030" name="Rectangle 6"/>
          <p:cNvSpPr>
            <a:spLocks noGrp="1" noChangeArrowheads="1"/>
          </p:cNvSpPr>
          <p:nvPr>
            <p:ph type="ftr" sz="quarter" idx="3"/>
          </p:nvPr>
        </p:nvSpPr>
        <p:spPr bwMode="auto">
          <a:xfrm>
            <a:off x="4220084" y="6565834"/>
            <a:ext cx="3750245" cy="292168"/>
          </a:xfrm>
          <a:prstGeom prst="rect">
            <a:avLst/>
          </a:prstGeom>
          <a:noFill/>
          <a:ln w="9525">
            <a:noFill/>
            <a:miter lim="800000"/>
            <a:headEnd/>
            <a:tailEnd/>
          </a:ln>
          <a:effectLst/>
        </p:spPr>
        <p:txBody>
          <a:bodyPr vert="horz" wrap="none" lIns="122764" tIns="61382" rIns="122764" bIns="61382" numCol="1" anchor="ctr" anchorCtr="0" compatLnSpc="1">
            <a:prstTxWarp prst="textNoShape">
              <a:avLst/>
            </a:prstTxWarp>
          </a:bodyPr>
          <a:lstStyle>
            <a:lvl1pPr algn="ctr" eaLnBrk="0" hangingPunct="0">
              <a:spcBef>
                <a:spcPct val="0"/>
              </a:spcBef>
              <a:buClrTx/>
              <a:buFontTx/>
              <a:buNone/>
              <a:defRPr sz="1500" b="1">
                <a:solidFill>
                  <a:schemeClr val="bg1"/>
                </a:solidFill>
                <a:latin typeface="Arial" charset="0"/>
              </a:defRPr>
            </a:lvl1pPr>
          </a:lstStyle>
          <a:p>
            <a:pPr>
              <a:defRPr/>
            </a:pPr>
            <a:endParaRPr lang="es-ES"/>
          </a:p>
        </p:txBody>
      </p:sp>
      <p:sp>
        <p:nvSpPr>
          <p:cNvPr id="1031" name="Line 8"/>
          <p:cNvSpPr>
            <a:spLocks noChangeShapeType="1"/>
          </p:cNvSpPr>
          <p:nvPr/>
        </p:nvSpPr>
        <p:spPr bwMode="auto">
          <a:xfrm>
            <a:off x="226455" y="1143265"/>
            <a:ext cx="10630632" cy="0"/>
          </a:xfrm>
          <a:prstGeom prst="line">
            <a:avLst/>
          </a:prstGeom>
          <a:noFill/>
          <a:ln w="38100">
            <a:solidFill>
              <a:srgbClr val="007A59"/>
            </a:solidFill>
            <a:round/>
            <a:headEnd type="none" w="sm" len="sm"/>
            <a:tailEnd type="none" w="sm" len="sm"/>
          </a:ln>
          <a:extLst>
            <a:ext uri="{909E8E84-426E-40DD-AFC4-6F175D3DCCD1}">
              <a14:hiddenFill xmlns:a14="http://schemas.microsoft.com/office/drawing/2010/main">
                <a:noFill/>
              </a14:hiddenFill>
            </a:ext>
          </a:extLst>
        </p:spPr>
        <p:txBody>
          <a:bodyPr wrap="none" lIns="121917" tIns="60958" rIns="121917" bIns="60958" anchor="ctr"/>
          <a:lstStyle/>
          <a:p>
            <a:endParaRPr lang="es-MX"/>
          </a:p>
        </p:txBody>
      </p:sp>
    </p:spTree>
  </p:cSld>
  <p:clrMap bg1="lt1" tx1="dk1" bg2="lt2" tx2="dk2" accent1="accent1" accent2="accent2" accent3="accent3" accent4="accent4" accent5="accent5" accent6="accent6" hlink="hlink" folHlink="folHlink"/>
  <p:sldLayoutIdLst>
    <p:sldLayoutId id="2147483938" r:id="rId1"/>
    <p:sldLayoutId id="2147483927" r:id="rId2"/>
    <p:sldLayoutId id="2147483928" r:id="rId3"/>
    <p:sldLayoutId id="2147483929" r:id="rId4"/>
    <p:sldLayoutId id="2147483930" r:id="rId5"/>
    <p:sldLayoutId id="2147483931" r:id="rId6"/>
    <p:sldLayoutId id="2147483939" r:id="rId7"/>
    <p:sldLayoutId id="2147483932" r:id="rId8"/>
    <p:sldLayoutId id="2147483933" r:id="rId9"/>
    <p:sldLayoutId id="2147483934" r:id="rId10"/>
    <p:sldLayoutId id="2147483935" r:id="rId11"/>
    <p:sldLayoutId id="2147483936" r:id="rId12"/>
    <p:sldLayoutId id="2147483937" r:id="rId13"/>
  </p:sldLayoutIdLst>
  <p:transition spd="slow">
    <p:fade thruBlk="1"/>
  </p:transition>
  <p:hf hdr="0" ftr="0" dt="0"/>
  <p:txStyles>
    <p:titleStyle>
      <a:lvl1pPr algn="l" defTabSz="1015975" rtl="0" eaLnBrk="0" fontAlgn="base" hangingPunct="0">
        <a:lnSpc>
          <a:spcPct val="80000"/>
        </a:lnSpc>
        <a:spcBef>
          <a:spcPct val="0"/>
        </a:spcBef>
        <a:spcAft>
          <a:spcPct val="0"/>
        </a:spcAft>
        <a:buClr>
          <a:srgbClr val="FFCC00"/>
        </a:buClr>
        <a:buFont typeface="Monotype Sorts"/>
        <a:defRPr sz="3200" b="1">
          <a:solidFill>
            <a:schemeClr val="tx1"/>
          </a:solidFill>
          <a:latin typeface="+mj-lt"/>
          <a:ea typeface="+mj-ea"/>
          <a:cs typeface="+mj-cs"/>
        </a:defRPr>
      </a:lvl1pPr>
      <a:lvl2pPr algn="l" defTabSz="1015975" rtl="0" eaLnBrk="0" fontAlgn="base" hangingPunct="0">
        <a:lnSpc>
          <a:spcPct val="80000"/>
        </a:lnSpc>
        <a:spcBef>
          <a:spcPct val="0"/>
        </a:spcBef>
        <a:spcAft>
          <a:spcPct val="0"/>
        </a:spcAft>
        <a:buClr>
          <a:srgbClr val="FFCC00"/>
        </a:buClr>
        <a:buFont typeface="Monotype Sorts"/>
        <a:defRPr sz="3200" b="1">
          <a:solidFill>
            <a:schemeClr val="tx1"/>
          </a:solidFill>
          <a:latin typeface="Arial" charset="0"/>
        </a:defRPr>
      </a:lvl2pPr>
      <a:lvl3pPr algn="l" defTabSz="1015975" rtl="0" eaLnBrk="0" fontAlgn="base" hangingPunct="0">
        <a:lnSpc>
          <a:spcPct val="80000"/>
        </a:lnSpc>
        <a:spcBef>
          <a:spcPct val="0"/>
        </a:spcBef>
        <a:spcAft>
          <a:spcPct val="0"/>
        </a:spcAft>
        <a:buClr>
          <a:srgbClr val="FFCC00"/>
        </a:buClr>
        <a:buFont typeface="Monotype Sorts"/>
        <a:defRPr sz="3200" b="1">
          <a:solidFill>
            <a:schemeClr val="tx1"/>
          </a:solidFill>
          <a:latin typeface="Arial" charset="0"/>
        </a:defRPr>
      </a:lvl3pPr>
      <a:lvl4pPr algn="l" defTabSz="1015975" rtl="0" eaLnBrk="0" fontAlgn="base" hangingPunct="0">
        <a:lnSpc>
          <a:spcPct val="80000"/>
        </a:lnSpc>
        <a:spcBef>
          <a:spcPct val="0"/>
        </a:spcBef>
        <a:spcAft>
          <a:spcPct val="0"/>
        </a:spcAft>
        <a:buClr>
          <a:srgbClr val="FFCC00"/>
        </a:buClr>
        <a:buFont typeface="Monotype Sorts"/>
        <a:defRPr sz="3200" b="1">
          <a:solidFill>
            <a:schemeClr val="tx1"/>
          </a:solidFill>
          <a:latin typeface="Arial" charset="0"/>
        </a:defRPr>
      </a:lvl4pPr>
      <a:lvl5pPr algn="l" defTabSz="1015975" rtl="0" eaLnBrk="0" fontAlgn="base" hangingPunct="0">
        <a:lnSpc>
          <a:spcPct val="80000"/>
        </a:lnSpc>
        <a:spcBef>
          <a:spcPct val="0"/>
        </a:spcBef>
        <a:spcAft>
          <a:spcPct val="0"/>
        </a:spcAft>
        <a:buClr>
          <a:srgbClr val="FFCC00"/>
        </a:buClr>
        <a:buFont typeface="Monotype Sorts"/>
        <a:defRPr sz="3200" b="1">
          <a:solidFill>
            <a:schemeClr val="tx1"/>
          </a:solidFill>
          <a:latin typeface="Arial" charset="0"/>
        </a:defRPr>
      </a:lvl5pPr>
      <a:lvl6pPr marL="609585" algn="l" defTabSz="1015975" rtl="0" eaLnBrk="0" fontAlgn="base" hangingPunct="0">
        <a:lnSpc>
          <a:spcPct val="80000"/>
        </a:lnSpc>
        <a:spcBef>
          <a:spcPct val="0"/>
        </a:spcBef>
        <a:spcAft>
          <a:spcPct val="0"/>
        </a:spcAft>
        <a:buClr>
          <a:srgbClr val="FFCC00"/>
        </a:buClr>
        <a:buFont typeface="Monotype Sorts" pitchFamily="2" charset="2"/>
        <a:defRPr sz="3200" b="1">
          <a:solidFill>
            <a:schemeClr val="tx1"/>
          </a:solidFill>
          <a:latin typeface="Arial" charset="0"/>
        </a:defRPr>
      </a:lvl6pPr>
      <a:lvl7pPr marL="1219170" algn="l" defTabSz="1015975" rtl="0" eaLnBrk="0" fontAlgn="base" hangingPunct="0">
        <a:lnSpc>
          <a:spcPct val="80000"/>
        </a:lnSpc>
        <a:spcBef>
          <a:spcPct val="0"/>
        </a:spcBef>
        <a:spcAft>
          <a:spcPct val="0"/>
        </a:spcAft>
        <a:buClr>
          <a:srgbClr val="FFCC00"/>
        </a:buClr>
        <a:buFont typeface="Monotype Sorts" pitchFamily="2" charset="2"/>
        <a:defRPr sz="3200" b="1">
          <a:solidFill>
            <a:schemeClr val="tx1"/>
          </a:solidFill>
          <a:latin typeface="Arial" charset="0"/>
        </a:defRPr>
      </a:lvl7pPr>
      <a:lvl8pPr marL="1828754" algn="l" defTabSz="1015975" rtl="0" eaLnBrk="0" fontAlgn="base" hangingPunct="0">
        <a:lnSpc>
          <a:spcPct val="80000"/>
        </a:lnSpc>
        <a:spcBef>
          <a:spcPct val="0"/>
        </a:spcBef>
        <a:spcAft>
          <a:spcPct val="0"/>
        </a:spcAft>
        <a:buClr>
          <a:srgbClr val="FFCC00"/>
        </a:buClr>
        <a:buFont typeface="Monotype Sorts" pitchFamily="2" charset="2"/>
        <a:defRPr sz="3200" b="1">
          <a:solidFill>
            <a:schemeClr val="tx1"/>
          </a:solidFill>
          <a:latin typeface="Arial" charset="0"/>
        </a:defRPr>
      </a:lvl8pPr>
      <a:lvl9pPr marL="2438339" algn="l" defTabSz="1015975" rtl="0" eaLnBrk="0" fontAlgn="base" hangingPunct="0">
        <a:lnSpc>
          <a:spcPct val="80000"/>
        </a:lnSpc>
        <a:spcBef>
          <a:spcPct val="0"/>
        </a:spcBef>
        <a:spcAft>
          <a:spcPct val="0"/>
        </a:spcAft>
        <a:buClr>
          <a:srgbClr val="FFCC00"/>
        </a:buClr>
        <a:buFont typeface="Monotype Sorts" pitchFamily="2" charset="2"/>
        <a:defRPr sz="3200" b="1">
          <a:solidFill>
            <a:schemeClr val="tx1"/>
          </a:solidFill>
          <a:latin typeface="Arial" charset="0"/>
        </a:defRPr>
      </a:lvl9pPr>
    </p:titleStyle>
    <p:bodyStyle>
      <a:lvl1pPr marL="457189" indent="-457189" algn="l" defTabSz="1015975" rtl="0" eaLnBrk="0" fontAlgn="base" hangingPunct="0">
        <a:spcBef>
          <a:spcPct val="20000"/>
        </a:spcBef>
        <a:spcAft>
          <a:spcPct val="0"/>
        </a:spcAft>
        <a:buClr>
          <a:srgbClr val="D41C3B"/>
        </a:buClr>
        <a:buFont typeface="Monotype Sorts"/>
        <a:buChar char="l"/>
        <a:defRPr sz="4300">
          <a:solidFill>
            <a:schemeClr val="tx1"/>
          </a:solidFill>
          <a:latin typeface="+mn-lt"/>
          <a:ea typeface="+mn-ea"/>
          <a:cs typeface="+mn-cs"/>
        </a:defRPr>
      </a:lvl1pPr>
      <a:lvl2pPr marL="1250919" indent="-641335" algn="l" defTabSz="1015975" rtl="0" eaLnBrk="0" fontAlgn="base" hangingPunct="0">
        <a:spcBef>
          <a:spcPct val="20000"/>
        </a:spcBef>
        <a:spcAft>
          <a:spcPct val="0"/>
        </a:spcAft>
        <a:buClr>
          <a:schemeClr val="accent2"/>
        </a:buClr>
        <a:buFont typeface="Wingdings 3" pitchFamily="18" charset="2"/>
        <a:buChar char="u"/>
        <a:defRPr sz="3700" i="1">
          <a:solidFill>
            <a:schemeClr val="tx1"/>
          </a:solidFill>
          <a:latin typeface="+mn-lt"/>
        </a:defRPr>
      </a:lvl2pPr>
      <a:lvl3pPr marL="1765256" indent="-292093" algn="l" defTabSz="1015975" rtl="0" eaLnBrk="0" fontAlgn="base" hangingPunct="0">
        <a:spcBef>
          <a:spcPct val="20000"/>
        </a:spcBef>
        <a:spcAft>
          <a:spcPct val="0"/>
        </a:spcAft>
        <a:buClr>
          <a:schemeClr val="accent1"/>
        </a:buClr>
        <a:buSzPct val="120000"/>
        <a:buFont typeface="Wingdings 3" pitchFamily="18" charset="2"/>
        <a:buChar char=""/>
        <a:defRPr sz="2100">
          <a:solidFill>
            <a:schemeClr val="tx1"/>
          </a:solidFill>
          <a:latin typeface="+mn-lt"/>
        </a:defRPr>
      </a:lvl3pPr>
      <a:lvl4pPr marL="2292293" indent="-304792" algn="l" defTabSz="1015975" rtl="0" eaLnBrk="0" fontAlgn="base" hangingPunct="0">
        <a:spcBef>
          <a:spcPct val="20000"/>
        </a:spcBef>
        <a:spcAft>
          <a:spcPct val="0"/>
        </a:spcAft>
        <a:buChar char="–"/>
        <a:defRPr sz="1900">
          <a:solidFill>
            <a:schemeClr val="tx1"/>
          </a:solidFill>
          <a:latin typeface="+mn-lt"/>
        </a:defRPr>
      </a:lvl4pPr>
      <a:lvl5pPr marL="2819330" indent="-304792" algn="l" defTabSz="1015975" rtl="0" eaLnBrk="0" fontAlgn="base" hangingPunct="0">
        <a:spcBef>
          <a:spcPct val="20000"/>
        </a:spcBef>
        <a:spcAft>
          <a:spcPct val="0"/>
        </a:spcAft>
        <a:buChar char="•"/>
        <a:defRPr sz="1900">
          <a:solidFill>
            <a:schemeClr val="tx1"/>
          </a:solidFill>
          <a:latin typeface="+mn-lt"/>
        </a:defRPr>
      </a:lvl5pPr>
      <a:lvl6pPr marL="3428914" indent="-304792" algn="l" defTabSz="1015975" rtl="0" eaLnBrk="0" fontAlgn="base" hangingPunct="0">
        <a:spcBef>
          <a:spcPct val="20000"/>
        </a:spcBef>
        <a:spcAft>
          <a:spcPct val="0"/>
        </a:spcAft>
        <a:buChar char="•"/>
        <a:defRPr sz="1900">
          <a:solidFill>
            <a:schemeClr val="tx1"/>
          </a:solidFill>
          <a:latin typeface="+mn-lt"/>
        </a:defRPr>
      </a:lvl6pPr>
      <a:lvl7pPr marL="4038499" indent="-304792" algn="l" defTabSz="1015975" rtl="0" eaLnBrk="0" fontAlgn="base" hangingPunct="0">
        <a:spcBef>
          <a:spcPct val="20000"/>
        </a:spcBef>
        <a:spcAft>
          <a:spcPct val="0"/>
        </a:spcAft>
        <a:buChar char="•"/>
        <a:defRPr sz="1900">
          <a:solidFill>
            <a:schemeClr val="tx1"/>
          </a:solidFill>
          <a:latin typeface="+mn-lt"/>
        </a:defRPr>
      </a:lvl7pPr>
      <a:lvl8pPr marL="4648084" indent="-304792" algn="l" defTabSz="1015975" rtl="0" eaLnBrk="0" fontAlgn="base" hangingPunct="0">
        <a:spcBef>
          <a:spcPct val="20000"/>
        </a:spcBef>
        <a:spcAft>
          <a:spcPct val="0"/>
        </a:spcAft>
        <a:buChar char="•"/>
        <a:defRPr sz="1900">
          <a:solidFill>
            <a:schemeClr val="tx1"/>
          </a:solidFill>
          <a:latin typeface="+mn-lt"/>
        </a:defRPr>
      </a:lvl8pPr>
      <a:lvl9pPr marL="5257669" indent="-304792" algn="l" defTabSz="1015975" rtl="0" eaLnBrk="0" fontAlgn="base" hangingPunct="0">
        <a:spcBef>
          <a:spcPct val="20000"/>
        </a:spcBef>
        <a:spcAft>
          <a:spcPct val="0"/>
        </a:spcAft>
        <a:buChar char="•"/>
        <a:defRPr sz="1900">
          <a:solidFill>
            <a:schemeClr val="tx1"/>
          </a:solidFill>
          <a:latin typeface="+mn-lt"/>
        </a:defRPr>
      </a:lvl9pPr>
    </p:bodyStyle>
    <p:otherStyle>
      <a:defPPr>
        <a:defRPr lang="es-E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2.bin"/><Relationship Id="rId10" Type="http://schemas.openxmlformats.org/officeDocument/2006/relationships/image" Target="../media/image8.wmf"/><Relationship Id="rId4" Type="http://schemas.openxmlformats.org/officeDocument/2006/relationships/image" Target="../media/image5.wmf"/><Relationship Id="rId9" Type="http://schemas.openxmlformats.org/officeDocument/2006/relationships/oleObject" Target="../embeddings/oleObject4.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1.wmf"/><Relationship Id="rId5" Type="http://schemas.openxmlformats.org/officeDocument/2006/relationships/oleObject" Target="../embeddings/oleObject6.bin"/><Relationship Id="rId10" Type="http://schemas.openxmlformats.org/officeDocument/2006/relationships/image" Target="../media/image13.wmf"/><Relationship Id="rId4" Type="http://schemas.openxmlformats.org/officeDocument/2006/relationships/image" Target="../media/image10.wmf"/><Relationship Id="rId9" Type="http://schemas.openxmlformats.org/officeDocument/2006/relationships/oleObject" Target="../embeddings/oleObject8.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4.wmf"/></Relationships>
</file>

<file path=ppt/slides/_rels/slide34.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oleObject" Target="../embeddings/oleObject10.bin"/><Relationship Id="rId7" Type="http://schemas.openxmlformats.org/officeDocument/2006/relationships/oleObject" Target="../embeddings/oleObject12.bin"/><Relationship Id="rId12" Type="http://schemas.openxmlformats.org/officeDocument/2006/relationships/image" Target="../media/image19.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6.wmf"/><Relationship Id="rId11" Type="http://schemas.openxmlformats.org/officeDocument/2006/relationships/oleObject" Target="../embeddings/oleObject14.bin"/><Relationship Id="rId5" Type="http://schemas.openxmlformats.org/officeDocument/2006/relationships/oleObject" Target="../embeddings/oleObject11.bin"/><Relationship Id="rId10" Type="http://schemas.openxmlformats.org/officeDocument/2006/relationships/image" Target="../media/image18.wmf"/><Relationship Id="rId4" Type="http://schemas.openxmlformats.org/officeDocument/2006/relationships/image" Target="../media/image15.wmf"/><Relationship Id="rId9" Type="http://schemas.openxmlformats.org/officeDocument/2006/relationships/oleObject" Target="../embeddings/oleObject13.bin"/></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1.wmf"/><Relationship Id="rId5" Type="http://schemas.openxmlformats.org/officeDocument/2006/relationships/oleObject" Target="../embeddings/oleObject16.bin"/><Relationship Id="rId4" Type="http://schemas.openxmlformats.org/officeDocument/2006/relationships/image" Target="../media/image20.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3.wmf"/><Relationship Id="rId5" Type="http://schemas.openxmlformats.org/officeDocument/2006/relationships/oleObject" Target="../embeddings/oleObject18.bin"/><Relationship Id="rId4" Type="http://schemas.openxmlformats.org/officeDocument/2006/relationships/image" Target="../media/image22.w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ctrTitle"/>
          </p:nvPr>
        </p:nvSpPr>
        <p:spPr>
          <a:xfrm>
            <a:off x="478583" y="2664186"/>
            <a:ext cx="11449271" cy="693600"/>
          </a:xfrm>
          <a:noFill/>
          <a:extLst>
            <a:ext uri="{909E8E84-426E-40DD-AFC4-6F175D3DCCD1}">
              <a14:hiddenFill xmlns:a14="http://schemas.microsoft.com/office/drawing/2010/main">
                <a:solidFill>
                  <a:srgbClr val="FFFFFF"/>
                </a:solidFill>
              </a14:hiddenFill>
            </a:ext>
          </a:extLst>
        </p:spPr>
        <p:txBody>
          <a:bodyPr/>
          <a:lstStyle/>
          <a:p>
            <a:pPr>
              <a:buClr>
                <a:schemeClr val="tx1"/>
              </a:buClr>
            </a:pPr>
            <a:r>
              <a:rPr lang="es-ES" altLang="es-MX" sz="4400" dirty="0" smtClean="0">
                <a:solidFill>
                  <a:schemeClr val="tx2"/>
                </a:solidFill>
                <a:latin typeface="Bookman Old Style" pitchFamily="18" charset="0"/>
                <a:cs typeface="Times New Roman" pitchFamily="18" charset="0"/>
              </a:rPr>
              <a:t>Economía Industrial</a:t>
            </a:r>
            <a:endParaRPr lang="es-ES" altLang="es-MX" sz="4400" dirty="0">
              <a:solidFill>
                <a:schemeClr val="tx2"/>
              </a:solidFill>
              <a:latin typeface="Bookman Old Style" pitchFamily="18" charset="0"/>
              <a:cs typeface="Times New Roman" pitchFamily="18" charset="0"/>
            </a:endParaRPr>
          </a:p>
        </p:txBody>
      </p:sp>
      <p:sp>
        <p:nvSpPr>
          <p:cNvPr id="6148" name="Text Box 4"/>
          <p:cNvSpPr txBox="1">
            <a:spLocks noChangeArrowheads="1"/>
          </p:cNvSpPr>
          <p:nvPr/>
        </p:nvSpPr>
        <p:spPr bwMode="auto">
          <a:xfrm>
            <a:off x="7025559" y="5787777"/>
            <a:ext cx="3682136" cy="567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764" tIns="61382" rIns="122764" bIns="61382">
            <a:spAutoFit/>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lgn="ctr" defTabSz="1015975">
              <a:lnSpc>
                <a:spcPct val="90000"/>
              </a:lnSpc>
              <a:spcBef>
                <a:spcPct val="20000"/>
              </a:spcBef>
              <a:buClr>
                <a:srgbClr val="D41C3B"/>
              </a:buClr>
            </a:pPr>
            <a:r>
              <a:rPr lang="es-ES" altLang="es-MX" b="1" dirty="0" smtClean="0">
                <a:solidFill>
                  <a:schemeClr val="tx2"/>
                </a:solidFill>
                <a:latin typeface="Times New Roman" pitchFamily="18" charset="0"/>
                <a:cs typeface="Times New Roman" pitchFamily="18" charset="0"/>
              </a:rPr>
              <a:t>Septiembre de 2018</a:t>
            </a:r>
            <a:endParaRPr lang="es-ES" altLang="es-MX" b="1" dirty="0">
              <a:solidFill>
                <a:schemeClr val="tx2"/>
              </a:solidFill>
              <a:latin typeface="Times New Roman" pitchFamily="18" charset="0"/>
              <a:cs typeface="Times New Roman" pitchFamily="18" charset="0"/>
            </a:endParaRPr>
          </a:p>
        </p:txBody>
      </p:sp>
      <p:sp>
        <p:nvSpPr>
          <p:cNvPr id="5" name="Rectangle 2"/>
          <p:cNvSpPr txBox="1">
            <a:spLocks noChangeArrowheads="1"/>
          </p:cNvSpPr>
          <p:nvPr/>
        </p:nvSpPr>
        <p:spPr bwMode="auto">
          <a:xfrm>
            <a:off x="621370" y="909514"/>
            <a:ext cx="11244209" cy="1855747"/>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wrap="square" lIns="479988" tIns="479988" rIns="479988" bIns="479988" anchor="ctr">
            <a:spAutoFit/>
          </a:bodyPr>
          <a:lstStyle/>
          <a:p>
            <a:pPr algn="ctr" defTabSz="1015975">
              <a:lnSpc>
                <a:spcPct val="80000"/>
              </a:lnSpc>
              <a:buClr>
                <a:schemeClr val="tx1"/>
              </a:buClr>
              <a:defRPr/>
            </a:pPr>
            <a:r>
              <a:rPr lang="es-ES" sz="3600" b="1" kern="0" dirty="0" smtClean="0">
                <a:solidFill>
                  <a:schemeClr val="tx2"/>
                </a:solidFill>
                <a:effectLst>
                  <a:outerShdw blurRad="38100" dist="38100" dir="2700000" algn="tl">
                    <a:srgbClr val="000000">
                      <a:alpha val="43137"/>
                    </a:srgbClr>
                  </a:outerShdw>
                </a:effectLst>
                <a:latin typeface="Times New Roman" pitchFamily="18" charset="0"/>
                <a:ea typeface="+mj-ea"/>
                <a:cs typeface="Times New Roman" pitchFamily="18" charset="0"/>
              </a:rPr>
              <a:t>Facultad </a:t>
            </a:r>
            <a:r>
              <a:rPr lang="es-ES" sz="3600" b="1" kern="0" dirty="0">
                <a:solidFill>
                  <a:schemeClr val="tx2"/>
                </a:solidFill>
                <a:effectLst>
                  <a:outerShdw blurRad="38100" dist="38100" dir="2700000" algn="tl">
                    <a:srgbClr val="000000">
                      <a:alpha val="43137"/>
                    </a:srgbClr>
                  </a:outerShdw>
                </a:effectLst>
                <a:latin typeface="Times New Roman" pitchFamily="18" charset="0"/>
                <a:ea typeface="+mj-ea"/>
                <a:cs typeface="Times New Roman" pitchFamily="18" charset="0"/>
              </a:rPr>
              <a:t>de Economía</a:t>
            </a:r>
          </a:p>
          <a:p>
            <a:pPr algn="ctr" defTabSz="1015975">
              <a:lnSpc>
                <a:spcPct val="80000"/>
              </a:lnSpc>
              <a:buClr>
                <a:schemeClr val="tx1"/>
              </a:buClr>
              <a:defRPr/>
            </a:pPr>
            <a:r>
              <a:rPr lang="es-ES" sz="3600" b="1" kern="0" dirty="0">
                <a:solidFill>
                  <a:schemeClr val="tx2"/>
                </a:solidFill>
                <a:effectLst>
                  <a:outerShdw blurRad="38100" dist="38100" dir="2700000" algn="tl">
                    <a:srgbClr val="000000">
                      <a:alpha val="43137"/>
                    </a:srgbClr>
                  </a:outerShdw>
                </a:effectLst>
                <a:latin typeface="Times New Roman" pitchFamily="18" charset="0"/>
                <a:ea typeface="+mj-ea"/>
                <a:cs typeface="Times New Roman" pitchFamily="18" charset="0"/>
              </a:rPr>
              <a:t>Licenciatura en </a:t>
            </a:r>
            <a:r>
              <a:rPr lang="es-ES" sz="3600" b="1" kern="0" dirty="0" smtClean="0">
                <a:solidFill>
                  <a:schemeClr val="tx2"/>
                </a:solidFill>
                <a:effectLst>
                  <a:outerShdw blurRad="38100" dist="38100" dir="2700000" algn="tl">
                    <a:srgbClr val="000000">
                      <a:alpha val="43137"/>
                    </a:srgbClr>
                  </a:outerShdw>
                </a:effectLst>
                <a:latin typeface="Times New Roman" pitchFamily="18" charset="0"/>
                <a:ea typeface="+mj-ea"/>
                <a:cs typeface="Times New Roman" pitchFamily="18" charset="0"/>
              </a:rPr>
              <a:t>Negocios Internacionales Bilingüe</a:t>
            </a:r>
            <a:endParaRPr lang="es-ES" sz="3600" b="1" kern="0" dirty="0">
              <a:solidFill>
                <a:schemeClr val="tx2"/>
              </a:solidFill>
              <a:effectLst>
                <a:outerShdw blurRad="38100" dist="38100" dir="2700000" algn="tl">
                  <a:srgbClr val="000000">
                    <a:alpha val="43137"/>
                  </a:srgbClr>
                </a:outerShdw>
              </a:effectLst>
              <a:latin typeface="Times New Roman" pitchFamily="18" charset="0"/>
              <a:ea typeface="+mj-ea"/>
              <a:cs typeface="Times New Roman" pitchFamily="18" charset="0"/>
            </a:endParaRPr>
          </a:p>
        </p:txBody>
      </p:sp>
      <p:pic>
        <p:nvPicPr>
          <p:cNvPr id="44034" name="Picture 2" descr="http://nuevoingreso.uaemex.mx/resources/images/cabecer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0413" cy="1133475"/>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3796350" y="4632081"/>
            <a:ext cx="4596130" cy="535531"/>
          </a:xfrm>
          <a:prstGeom prst="rect">
            <a:avLst/>
          </a:prstGeom>
        </p:spPr>
        <p:txBody>
          <a:bodyPr wrap="none">
            <a:spAutoFit/>
          </a:bodyPr>
          <a:lstStyle/>
          <a:p>
            <a:pPr algn="ctr" defTabSz="1015975">
              <a:lnSpc>
                <a:spcPct val="80000"/>
              </a:lnSpc>
              <a:buClr>
                <a:schemeClr val="tx1"/>
              </a:buClr>
              <a:defRPr/>
            </a:pPr>
            <a:r>
              <a:rPr lang="es-ES" sz="3600" b="1" kern="0"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Juvenal Rojas Merced</a:t>
            </a:r>
          </a:p>
        </p:txBody>
      </p:sp>
      <p:sp>
        <p:nvSpPr>
          <p:cNvPr id="3" name="Rectángulo 2"/>
          <p:cNvSpPr/>
          <p:nvPr/>
        </p:nvSpPr>
        <p:spPr>
          <a:xfrm>
            <a:off x="2257034" y="3678503"/>
            <a:ext cx="7654596" cy="584775"/>
          </a:xfrm>
          <a:prstGeom prst="rect">
            <a:avLst/>
          </a:prstGeom>
        </p:spPr>
        <p:txBody>
          <a:bodyPr wrap="none">
            <a:spAutoFit/>
          </a:bodyPr>
          <a:lstStyle/>
          <a:p>
            <a:r>
              <a:rPr lang="es-MX" sz="3200" b="1" dirty="0"/>
              <a:t>TEMA 1: ESTRUCTURA DE MERCADO</a:t>
            </a:r>
            <a:endParaRPr lang="es-MX" sz="3200" dirty="0"/>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Text Box 4"/>
          <p:cNvSpPr txBox="1">
            <a:spLocks noChangeArrowheads="1"/>
          </p:cNvSpPr>
          <p:nvPr/>
        </p:nvSpPr>
        <p:spPr bwMode="auto">
          <a:xfrm>
            <a:off x="761901" y="1269554"/>
            <a:ext cx="10421110" cy="2454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marL="457200" indent="-457200">
              <a:defRPr sz="3200">
                <a:solidFill>
                  <a:schemeClr val="tx1"/>
                </a:solidFill>
                <a:latin typeface="Arial" pitchFamily="34" charset="0"/>
              </a:defRPr>
            </a:lvl1pPr>
            <a:lvl2pPr marL="800100" indent="-34290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spcBef>
                <a:spcPct val="50000"/>
              </a:spcBef>
              <a:buClr>
                <a:srgbClr val="D41C3B"/>
              </a:buClr>
              <a:buFont typeface="Wingdings" pitchFamily="2" charset="2"/>
              <a:buChar char="§"/>
            </a:pPr>
            <a:r>
              <a:rPr lang="es-ES" altLang="es-MX" sz="2700" dirty="0"/>
              <a:t>Diferencia con Microeconomía. </a:t>
            </a:r>
            <a:endParaRPr lang="es-ES" altLang="es-MX" sz="2700" dirty="0" smtClean="0"/>
          </a:p>
          <a:p>
            <a:pPr>
              <a:spcBef>
                <a:spcPct val="50000"/>
              </a:spcBef>
              <a:buClr>
                <a:srgbClr val="D41C3B"/>
              </a:buClr>
              <a:buFont typeface="Wingdings" pitchFamily="2" charset="2"/>
              <a:buChar char="§"/>
            </a:pPr>
            <a:endParaRPr lang="es-ES" altLang="es-MX" sz="2700" dirty="0"/>
          </a:p>
          <a:p>
            <a:pPr lvl="1">
              <a:spcBef>
                <a:spcPct val="50000"/>
              </a:spcBef>
              <a:buClr>
                <a:schemeClr val="accent2"/>
              </a:buClr>
              <a:buFont typeface="Wingdings" pitchFamily="2" charset="2"/>
              <a:buChar char="§"/>
            </a:pPr>
            <a:r>
              <a:rPr lang="es-ES_tradnl" altLang="es-MX" sz="2100" i="0" dirty="0"/>
              <a:t>Microeconomía :</a:t>
            </a:r>
            <a:r>
              <a:rPr lang="es-ES_tradnl" altLang="es-MX" sz="2100" i="0" dirty="0">
                <a:sym typeface="Wingdings" pitchFamily="2" charset="2"/>
              </a:rPr>
              <a:t> Preocupada por estructuras de mercado simples y extremas.</a:t>
            </a:r>
          </a:p>
          <a:p>
            <a:pPr lvl="1">
              <a:spcBef>
                <a:spcPct val="50000"/>
              </a:spcBef>
              <a:buClr>
                <a:schemeClr val="accent2"/>
              </a:buClr>
              <a:buFont typeface="Wingdings" pitchFamily="2" charset="2"/>
              <a:buChar char="§"/>
            </a:pPr>
            <a:r>
              <a:rPr lang="es-ES_tradnl" altLang="es-MX" sz="2100" i="0" dirty="0">
                <a:sym typeface="Wingdings" pitchFamily="2" charset="2"/>
              </a:rPr>
              <a:t>Economía Industrial:  Preocupada por situaciones intermedias. Énfasis en análisis de mercados desde el lado de la oferta.</a:t>
            </a:r>
            <a:endParaRPr lang="es-ES" altLang="es-MX" sz="2100" i="0" dirty="0"/>
          </a:p>
        </p:txBody>
      </p:sp>
      <p:grpSp>
        <p:nvGrpSpPr>
          <p:cNvPr id="14341" name="Group 6"/>
          <p:cNvGrpSpPr>
            <a:grpSpLocks/>
          </p:cNvGrpSpPr>
          <p:nvPr/>
        </p:nvGrpSpPr>
        <p:grpSpPr bwMode="auto">
          <a:xfrm>
            <a:off x="3407390" y="3789936"/>
            <a:ext cx="6588326" cy="2140753"/>
            <a:chOff x="2244" y="10379"/>
            <a:chExt cx="7783" cy="3371"/>
          </a:xfrm>
        </p:grpSpPr>
        <p:sp>
          <p:nvSpPr>
            <p:cNvPr id="14342" name="Oval 7"/>
            <p:cNvSpPr>
              <a:spLocks noChangeArrowheads="1"/>
            </p:cNvSpPr>
            <p:nvPr/>
          </p:nvSpPr>
          <p:spPr bwMode="auto">
            <a:xfrm>
              <a:off x="2425" y="11216"/>
              <a:ext cx="4163" cy="2534"/>
            </a:xfrm>
            <a:prstGeom prst="ellipse">
              <a:avLst/>
            </a:prstGeom>
            <a:noFill/>
            <a:ln w="9525" algn="ctr">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algn="ctr">
                <a:spcBef>
                  <a:spcPct val="20000"/>
                </a:spcBef>
                <a:buClr>
                  <a:srgbClr val="D41C3B"/>
                </a:buClr>
                <a:buFont typeface="Monotype Sorts"/>
                <a:buNone/>
              </a:pPr>
              <a:endParaRPr lang="es-MX" altLang="es-MX"/>
            </a:p>
          </p:txBody>
        </p:sp>
        <p:sp>
          <p:nvSpPr>
            <p:cNvPr id="14343" name="Oval 8"/>
            <p:cNvSpPr>
              <a:spLocks noChangeArrowheads="1"/>
            </p:cNvSpPr>
            <p:nvPr/>
          </p:nvSpPr>
          <p:spPr bwMode="auto">
            <a:xfrm>
              <a:off x="4962" y="11216"/>
              <a:ext cx="4887" cy="2534"/>
            </a:xfrm>
            <a:prstGeom prst="ellipse">
              <a:avLst/>
            </a:prstGeom>
            <a:noFill/>
            <a:ln w="9525" algn="ctr">
              <a:solidFill>
                <a:srgbClr val="000000"/>
              </a:solidFill>
              <a:round/>
              <a:headEnd/>
              <a:tailEnd/>
            </a:ln>
            <a:extLst>
              <a:ext uri="{909E8E84-426E-40DD-AFC4-6F175D3DCCD1}">
                <a14:hiddenFill xmlns:a14="http://schemas.microsoft.com/office/drawing/2010/main">
                  <a:solidFill>
                    <a:srgbClr val="FFFFFF"/>
                  </a:solidFill>
                </a14:hiddenFill>
              </a:ext>
            </a:extLst>
          </p:spPr>
          <p:txBody>
            <a:bodyPr tIns="0" bIns="0"/>
            <a:lstStyle/>
            <a:p>
              <a:pPr lvl="1" algn="ctr">
                <a:spcBef>
                  <a:spcPct val="20000"/>
                </a:spcBef>
                <a:buClr>
                  <a:srgbClr val="D41C3B"/>
                </a:buClr>
                <a:buFont typeface="Monotype Sorts"/>
                <a:buNone/>
              </a:pPr>
              <a:r>
                <a:rPr lang="es-ES" altLang="es-MX" sz="1600" dirty="0"/>
                <a:t>Diferenciación producto</a:t>
              </a:r>
            </a:p>
            <a:p>
              <a:pPr lvl="1" algn="ctr">
                <a:spcBef>
                  <a:spcPct val="20000"/>
                </a:spcBef>
                <a:buClr>
                  <a:srgbClr val="D41C3B"/>
                </a:buClr>
                <a:buFont typeface="Monotype Sorts"/>
                <a:buNone/>
              </a:pPr>
              <a:r>
                <a:rPr lang="es-ES" altLang="es-MX" sz="1600" dirty="0"/>
                <a:t>Concentración de mercado</a:t>
              </a:r>
            </a:p>
            <a:p>
              <a:pPr lvl="1" algn="ctr">
                <a:spcBef>
                  <a:spcPct val="20000"/>
                </a:spcBef>
                <a:buClr>
                  <a:srgbClr val="D41C3B"/>
                </a:buClr>
                <a:buFont typeface="Monotype Sorts"/>
                <a:buNone/>
              </a:pPr>
              <a:r>
                <a:rPr lang="es-ES" altLang="es-MX" sz="1600" dirty="0"/>
                <a:t>Publicidad</a:t>
              </a:r>
            </a:p>
            <a:p>
              <a:pPr lvl="2" algn="ctr">
                <a:spcBef>
                  <a:spcPct val="20000"/>
                </a:spcBef>
                <a:buClr>
                  <a:srgbClr val="D41C3B"/>
                </a:buClr>
                <a:buFont typeface="Monotype Sorts"/>
                <a:buNone/>
              </a:pPr>
              <a:r>
                <a:rPr lang="es-ES" altLang="es-MX" sz="1600" dirty="0"/>
                <a:t>Etc…</a:t>
              </a:r>
              <a:endParaRPr lang="es-ES" altLang="es-MX" dirty="0"/>
            </a:p>
          </p:txBody>
        </p:sp>
        <p:sp>
          <p:nvSpPr>
            <p:cNvPr id="14344" name="Text Box 9"/>
            <p:cNvSpPr txBox="1">
              <a:spLocks noChangeArrowheads="1"/>
            </p:cNvSpPr>
            <p:nvPr/>
          </p:nvSpPr>
          <p:spPr bwMode="auto">
            <a:xfrm>
              <a:off x="4969" y="12062"/>
              <a:ext cx="1629" cy="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lgn="ctr">
                <a:spcBef>
                  <a:spcPct val="20000"/>
                </a:spcBef>
                <a:buClr>
                  <a:srgbClr val="D41C3B"/>
                </a:buClr>
                <a:buFont typeface="Monotype Sorts"/>
                <a:buNone/>
              </a:pPr>
              <a:r>
                <a:rPr lang="es-ES" altLang="es-MX" sz="1600" dirty="0"/>
                <a:t>Precios industriales</a:t>
              </a:r>
            </a:p>
            <a:p>
              <a:pPr algn="ctr">
                <a:spcBef>
                  <a:spcPct val="20000"/>
                </a:spcBef>
                <a:buClr>
                  <a:srgbClr val="D41C3B"/>
                </a:buClr>
                <a:buFont typeface="Monotype Sorts"/>
                <a:buNone/>
              </a:pPr>
              <a:endParaRPr lang="es-ES" altLang="es-MX" sz="2400" dirty="0"/>
            </a:p>
          </p:txBody>
        </p:sp>
        <p:sp>
          <p:nvSpPr>
            <p:cNvPr id="14345" name="Text Box 10"/>
            <p:cNvSpPr txBox="1">
              <a:spLocks noChangeArrowheads="1"/>
            </p:cNvSpPr>
            <p:nvPr/>
          </p:nvSpPr>
          <p:spPr bwMode="auto">
            <a:xfrm>
              <a:off x="2244" y="10379"/>
              <a:ext cx="3801" cy="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lgn="ctr">
                <a:spcBef>
                  <a:spcPct val="20000"/>
                </a:spcBef>
                <a:buClr>
                  <a:srgbClr val="D41C3B"/>
                </a:buClr>
                <a:buFont typeface="Monotype Sorts"/>
                <a:buNone/>
              </a:pPr>
              <a:r>
                <a:rPr lang="es-ES" altLang="es-MX" sz="1600" b="1" dirty="0">
                  <a:solidFill>
                    <a:srgbClr val="0000CC"/>
                  </a:solidFill>
                </a:rPr>
                <a:t>Variables estudio Microeconomía</a:t>
              </a:r>
            </a:p>
            <a:p>
              <a:pPr algn="ctr">
                <a:spcBef>
                  <a:spcPct val="20000"/>
                </a:spcBef>
                <a:buClr>
                  <a:srgbClr val="D41C3B"/>
                </a:buClr>
                <a:buFont typeface="Monotype Sorts"/>
                <a:buNone/>
              </a:pPr>
              <a:endParaRPr lang="es-ES" altLang="es-MX" sz="2400" b="1" dirty="0">
                <a:solidFill>
                  <a:srgbClr val="0000CC"/>
                </a:solidFill>
              </a:endParaRPr>
            </a:p>
          </p:txBody>
        </p:sp>
        <p:sp>
          <p:nvSpPr>
            <p:cNvPr id="14346" name="Text Box 11"/>
            <p:cNvSpPr txBox="1">
              <a:spLocks noChangeArrowheads="1"/>
            </p:cNvSpPr>
            <p:nvPr/>
          </p:nvSpPr>
          <p:spPr bwMode="auto">
            <a:xfrm>
              <a:off x="6045" y="10379"/>
              <a:ext cx="3982" cy="54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lgn="ctr">
                <a:spcBef>
                  <a:spcPct val="20000"/>
                </a:spcBef>
                <a:buClr>
                  <a:srgbClr val="D41C3B"/>
                </a:buClr>
                <a:buFont typeface="Monotype Sorts"/>
                <a:buNone/>
              </a:pPr>
              <a:r>
                <a:rPr lang="es-ES" altLang="es-MX" sz="1600" b="1" dirty="0">
                  <a:solidFill>
                    <a:srgbClr val="0000CC"/>
                  </a:solidFill>
                </a:rPr>
                <a:t>Variables estudio Economía Industrial</a:t>
              </a:r>
            </a:p>
            <a:p>
              <a:pPr algn="ctr">
                <a:spcBef>
                  <a:spcPct val="20000"/>
                </a:spcBef>
                <a:buClr>
                  <a:srgbClr val="D41C3B"/>
                </a:buClr>
                <a:buFont typeface="Monotype Sorts"/>
                <a:buNone/>
              </a:pPr>
              <a:endParaRPr lang="es-ES" altLang="es-MX" sz="2400" b="1" dirty="0">
                <a:solidFill>
                  <a:srgbClr val="0000CC"/>
                </a:solidFill>
              </a:endParaRPr>
            </a:p>
          </p:txBody>
        </p:sp>
      </p:grpSp>
    </p:spTree>
  </p:cSld>
  <p:clrMapOvr>
    <a:masterClrMapping/>
  </p:clrMapOvr>
  <p:transition spd="slow">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74602" y="260708"/>
            <a:ext cx="11434861" cy="4954147"/>
          </a:xfrm>
        </p:spPr>
        <p:txBody>
          <a:bodyPr/>
          <a:lstStyle/>
          <a:p>
            <a:pPr marL="0" indent="0">
              <a:spcBef>
                <a:spcPts val="0"/>
              </a:spcBef>
              <a:buNone/>
              <a:defRPr/>
            </a:pPr>
            <a:r>
              <a:rPr lang="es-MX" sz="2500" dirty="0">
                <a:latin typeface="Times New Roman" pitchFamily="18" charset="0"/>
                <a:cs typeface="Times New Roman" pitchFamily="18" charset="0"/>
              </a:rPr>
              <a:t>El estudio de las estructuras de mercado bajo la óptica de la organización industrial clasifica a los mercados en esencialmente tres categorías: </a:t>
            </a:r>
            <a:endParaRPr lang="es-MX" sz="2500" dirty="0" smtClean="0">
              <a:latin typeface="Times New Roman" pitchFamily="18" charset="0"/>
              <a:cs typeface="Times New Roman" pitchFamily="18" charset="0"/>
            </a:endParaRPr>
          </a:p>
          <a:p>
            <a:pPr marL="0" indent="0">
              <a:spcBef>
                <a:spcPts val="0"/>
              </a:spcBef>
              <a:buNone/>
              <a:defRPr/>
            </a:pPr>
            <a:endParaRPr lang="es-MX" sz="2500" dirty="0">
              <a:latin typeface="Times New Roman" pitchFamily="18" charset="0"/>
              <a:cs typeface="Times New Roman" pitchFamily="18" charset="0"/>
            </a:endParaRPr>
          </a:p>
          <a:p>
            <a:pPr>
              <a:spcBef>
                <a:spcPts val="0"/>
              </a:spcBef>
              <a:buFont typeface="Wingdings" pitchFamily="2" charset="2"/>
              <a:buChar char="§"/>
              <a:defRPr/>
            </a:pPr>
            <a:endParaRPr lang="es-MX" sz="2500" dirty="0">
              <a:latin typeface="Times New Roman" pitchFamily="18" charset="0"/>
              <a:cs typeface="Times New Roman" pitchFamily="18" charset="0"/>
            </a:endParaRPr>
          </a:p>
          <a:p>
            <a:pPr marL="906463" lvl="1" indent="-639763">
              <a:spcBef>
                <a:spcPts val="0"/>
              </a:spcBef>
              <a:buFont typeface="Wingdings" pitchFamily="2" charset="2"/>
              <a:buChar char="§"/>
              <a:defRPr/>
            </a:pPr>
            <a:r>
              <a:rPr lang="es-MX" sz="2500" b="1" i="0" dirty="0">
                <a:latin typeface="Times New Roman" pitchFamily="18" charset="0"/>
                <a:ea typeface="+mn-ea"/>
                <a:cs typeface="Times New Roman" pitchFamily="18" charset="0"/>
              </a:rPr>
              <a:t>Mercados en los que existe una empresa dominante</a:t>
            </a:r>
            <a:r>
              <a:rPr lang="es-MX" sz="2500" i="0" dirty="0">
                <a:latin typeface="Times New Roman" pitchFamily="18" charset="0"/>
                <a:ea typeface="+mn-ea"/>
                <a:cs typeface="Times New Roman" pitchFamily="18" charset="0"/>
              </a:rPr>
              <a:t>: existe un solo oferente o demandante (monopolio y monopsonio), o una sola empresa determinante de precios y las cantidades de equilibrio (liderazgo en precios o en cantidades).</a:t>
            </a:r>
          </a:p>
          <a:p>
            <a:pPr marL="906463" lvl="1" indent="-639763">
              <a:spcBef>
                <a:spcPts val="0"/>
              </a:spcBef>
              <a:buFont typeface="Wingdings" pitchFamily="2" charset="2"/>
              <a:buChar char="§"/>
              <a:defRPr/>
            </a:pPr>
            <a:r>
              <a:rPr lang="es-MX" sz="2500" b="1" i="0" dirty="0">
                <a:latin typeface="Times New Roman" pitchFamily="18" charset="0"/>
                <a:ea typeface="+mn-ea"/>
                <a:cs typeface="Times New Roman" pitchFamily="18" charset="0"/>
              </a:rPr>
              <a:t>Mercados en los que existe algún tipo de competencia</a:t>
            </a:r>
            <a:r>
              <a:rPr lang="es-MX" sz="2500" i="0" dirty="0">
                <a:latin typeface="Times New Roman" pitchFamily="18" charset="0"/>
                <a:ea typeface="+mn-ea"/>
                <a:cs typeface="Times New Roman" pitchFamily="18" charset="0"/>
              </a:rPr>
              <a:t>: existen varias empresas que actúan independientemente y ninguna de las ellas es capaz de determinar por sí misma los precios y las cantidades. Mercados de competencia perfecta (son tomadores de precios)</a:t>
            </a:r>
          </a:p>
          <a:p>
            <a:pPr marL="906463" lvl="1" indent="-639763">
              <a:spcBef>
                <a:spcPts val="0"/>
              </a:spcBef>
              <a:buFont typeface="Wingdings" pitchFamily="2" charset="2"/>
              <a:buChar char="§"/>
              <a:defRPr/>
            </a:pPr>
            <a:r>
              <a:rPr lang="es-MX" sz="2500" b="1" i="0" dirty="0">
                <a:latin typeface="Times New Roman" pitchFamily="18" charset="0"/>
                <a:ea typeface="+mn-ea"/>
                <a:cs typeface="Times New Roman" pitchFamily="18" charset="0"/>
              </a:rPr>
              <a:t>Mercados en los que existe colusión</a:t>
            </a:r>
            <a:r>
              <a:rPr lang="es-MX" sz="2500" i="0" dirty="0">
                <a:latin typeface="Times New Roman" pitchFamily="18" charset="0"/>
                <a:ea typeface="+mn-ea"/>
                <a:cs typeface="Times New Roman" pitchFamily="18" charset="0"/>
              </a:rPr>
              <a:t>: existen varias empresas teóricamente independientes pero cuyo accionar en la determinación del equilibrio se lleva a cabo de manera conjunta </a:t>
            </a:r>
            <a:r>
              <a:rPr lang="es-MX" sz="2500" b="1" i="0" dirty="0">
                <a:latin typeface="Times New Roman" pitchFamily="18" charset="0"/>
                <a:ea typeface="+mn-ea"/>
                <a:cs typeface="Times New Roman" pitchFamily="18" charset="0"/>
              </a:rPr>
              <a:t>(</a:t>
            </a:r>
            <a:r>
              <a:rPr lang="es-MX" sz="2500" i="0" dirty="0">
                <a:latin typeface="Times New Roman" pitchFamily="18" charset="0"/>
                <a:ea typeface="+mn-ea"/>
                <a:cs typeface="Times New Roman" pitchFamily="18" charset="0"/>
              </a:rPr>
              <a:t>monopolio, monopsonio o líder en precios o en cantidades).</a:t>
            </a:r>
          </a:p>
          <a:p>
            <a:pPr>
              <a:spcBef>
                <a:spcPts val="0"/>
              </a:spcBef>
              <a:buFont typeface="Monotype Sorts" pitchFamily="2" charset="2"/>
              <a:buChar char="l"/>
              <a:defRPr/>
            </a:pPr>
            <a:endParaRPr lang="es-MX" sz="2500" dirty="0">
              <a:latin typeface="Times New Roman" pitchFamily="18" charset="0"/>
              <a:cs typeface="Times New Roman" pitchFamily="18" charset="0"/>
            </a:endParaRPr>
          </a:p>
        </p:txBody>
      </p:sp>
    </p:spTree>
  </p:cSld>
  <p:clrMapOvr>
    <a:masterClrMapping/>
  </p:clrMapOvr>
  <p:transition spd="slow">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dirty="0">
                <a:solidFill>
                  <a:srgbClr val="006600"/>
                </a:solidFill>
              </a:rPr>
              <a:t>ii. Preguntas básicas/cuestiones centrales de la economía industrial</a:t>
            </a:r>
          </a:p>
        </p:txBody>
      </p:sp>
      <p:sp>
        <p:nvSpPr>
          <p:cNvPr id="3" name="Marcador de contenido 2"/>
          <p:cNvSpPr>
            <a:spLocks noGrp="1"/>
          </p:cNvSpPr>
          <p:nvPr>
            <p:ph idx="1"/>
          </p:nvPr>
        </p:nvSpPr>
        <p:spPr/>
        <p:txBody>
          <a:bodyPr/>
          <a:lstStyle/>
          <a:p>
            <a:pPr marL="742950" indent="-742950">
              <a:buFont typeface="+mj-lt"/>
              <a:buAutoNum type="arabicPeriod"/>
            </a:pPr>
            <a:r>
              <a:rPr lang="es-MX" sz="2000" dirty="0" smtClean="0"/>
              <a:t>¿</a:t>
            </a:r>
            <a:r>
              <a:rPr lang="es-MX" sz="2000" dirty="0"/>
              <a:t>Existe poder de mercado?</a:t>
            </a:r>
          </a:p>
          <a:p>
            <a:pPr marL="742950" indent="-742950">
              <a:buFont typeface="+mj-lt"/>
              <a:buAutoNum type="arabicPeriod"/>
            </a:pPr>
            <a:r>
              <a:rPr lang="es-MX" sz="2000" dirty="0" smtClean="0"/>
              <a:t>¿</a:t>
            </a:r>
            <a:r>
              <a:rPr lang="es-MX" sz="2000" dirty="0"/>
              <a:t>Cuáles son las consecuencias del poder de mercado?</a:t>
            </a:r>
          </a:p>
          <a:p>
            <a:pPr marL="742950" indent="-742950">
              <a:buFont typeface="+mj-lt"/>
              <a:buAutoNum type="arabicPeriod"/>
            </a:pPr>
            <a:r>
              <a:rPr lang="es-MX" sz="2000" dirty="0" smtClean="0"/>
              <a:t>¿</a:t>
            </a:r>
            <a:r>
              <a:rPr lang="es-MX" sz="2000" dirty="0"/>
              <a:t>Qué puede y debe hacer el Estado cuando existe poder de mercado</a:t>
            </a:r>
            <a:r>
              <a:rPr lang="es-MX" sz="2000" dirty="0" smtClean="0"/>
              <a:t>?</a:t>
            </a:r>
          </a:p>
          <a:p>
            <a:pPr marL="0" indent="0">
              <a:buNone/>
            </a:pPr>
            <a:endParaRPr lang="es-MX" sz="2000" dirty="0" smtClean="0"/>
          </a:p>
          <a:p>
            <a:pPr marL="0" indent="0">
              <a:buNone/>
            </a:pPr>
            <a:r>
              <a:rPr lang="es-MX" sz="2000" dirty="0"/>
              <a:t>La Economía Industrial es el área de estudio básica para entender:</a:t>
            </a:r>
          </a:p>
          <a:p>
            <a:pPr lvl="1">
              <a:buFont typeface="Wingdings" panose="05000000000000000000" pitchFamily="2" charset="2"/>
              <a:buChar char="§"/>
            </a:pPr>
            <a:r>
              <a:rPr lang="es-MX" sz="1600" dirty="0" smtClean="0"/>
              <a:t>Política </a:t>
            </a:r>
            <a:r>
              <a:rPr lang="es-MX" sz="1600" dirty="0"/>
              <a:t>Industrial: cómo ayudar a las empresas a competir en el mercado mundial</a:t>
            </a:r>
          </a:p>
          <a:p>
            <a:pPr lvl="1">
              <a:buFont typeface="Wingdings" panose="05000000000000000000" pitchFamily="2" charset="2"/>
              <a:buChar char="§"/>
            </a:pPr>
            <a:r>
              <a:rPr lang="es-MX" sz="1600" dirty="0" smtClean="0"/>
              <a:t>Política </a:t>
            </a:r>
            <a:r>
              <a:rPr lang="es-MX" sz="1600" dirty="0"/>
              <a:t>de competencia: defensa y promoción de competencia en mercados</a:t>
            </a:r>
          </a:p>
          <a:p>
            <a:pPr lvl="1">
              <a:buFont typeface="Wingdings" panose="05000000000000000000" pitchFamily="2" charset="2"/>
              <a:buChar char="§"/>
            </a:pPr>
            <a:r>
              <a:rPr lang="es-MX" sz="1600" dirty="0" smtClean="0"/>
              <a:t>Regulación </a:t>
            </a:r>
            <a:r>
              <a:rPr lang="es-MX" sz="1600" dirty="0"/>
              <a:t>económica: control de sectores legalmente monopolizados</a:t>
            </a:r>
            <a:endParaRPr lang="es-MX" sz="1400" dirty="0"/>
          </a:p>
          <a:p>
            <a:pPr marL="0" indent="0">
              <a:buNone/>
            </a:pPr>
            <a:r>
              <a:rPr lang="es-MX" sz="2000" dirty="0" smtClean="0"/>
              <a:t>Es </a:t>
            </a:r>
            <a:r>
              <a:rPr lang="es-MX" sz="2000" dirty="0"/>
              <a:t>un área de estudio que debe interesar especialmente a:</a:t>
            </a:r>
          </a:p>
          <a:p>
            <a:pPr lvl="1">
              <a:buFont typeface="Wingdings" panose="05000000000000000000" pitchFamily="2" charset="2"/>
              <a:buChar char="§"/>
            </a:pPr>
            <a:r>
              <a:rPr lang="es-MX" sz="1600" dirty="0" smtClean="0"/>
              <a:t>Gestores </a:t>
            </a:r>
            <a:r>
              <a:rPr lang="es-MX" sz="1600" dirty="0"/>
              <a:t>o consultores de empresas: ayuda a entender mejor el funcionamiento de </a:t>
            </a:r>
            <a:r>
              <a:rPr lang="es-MX" sz="1600" dirty="0" smtClean="0"/>
              <a:t>los mercados </a:t>
            </a:r>
            <a:r>
              <a:rPr lang="es-MX" sz="1600" dirty="0"/>
              <a:t>lo que permite diseñar mejores estrategias empresariales.</a:t>
            </a:r>
          </a:p>
          <a:p>
            <a:pPr lvl="1">
              <a:buFont typeface="Wingdings" panose="05000000000000000000" pitchFamily="2" charset="2"/>
              <a:buChar char="§"/>
            </a:pPr>
            <a:r>
              <a:rPr lang="es-MX" sz="1600" dirty="0" smtClean="0"/>
              <a:t>Responsables </a:t>
            </a:r>
            <a:r>
              <a:rPr lang="es-MX" sz="1600" dirty="0"/>
              <a:t>y técnicos de la Administración Pública ligados a política industrial, </a:t>
            </a:r>
            <a:r>
              <a:rPr lang="es-MX" sz="1600" dirty="0" smtClean="0"/>
              <a:t>defensa de </a:t>
            </a:r>
            <a:r>
              <a:rPr lang="es-MX" sz="1600" dirty="0"/>
              <a:t>competencia y regulación</a:t>
            </a:r>
          </a:p>
          <a:p>
            <a:pPr lvl="1">
              <a:buFont typeface="Wingdings" panose="05000000000000000000" pitchFamily="2" charset="2"/>
              <a:buChar char="§"/>
            </a:pPr>
            <a:r>
              <a:rPr lang="es-MX" sz="1600" dirty="0" smtClean="0"/>
              <a:t>En </a:t>
            </a:r>
            <a:r>
              <a:rPr lang="es-MX" sz="1600" dirty="0"/>
              <a:t>general, para expertos y profesionales que han de aconsejar o tomar decisiones en </a:t>
            </a:r>
            <a:r>
              <a:rPr lang="es-MX" sz="1600" dirty="0" smtClean="0"/>
              <a:t>el ámbito </a:t>
            </a:r>
            <a:r>
              <a:rPr lang="es-MX" sz="1600" dirty="0"/>
              <a:t>de la empresa privada o de las instituciones públicas</a:t>
            </a:r>
            <a:r>
              <a:rPr lang="es-MX" sz="1600" dirty="0" smtClean="0"/>
              <a:t>.</a:t>
            </a:r>
            <a:endParaRPr lang="es-MX" sz="1600" dirty="0"/>
          </a:p>
        </p:txBody>
      </p:sp>
    </p:spTree>
    <p:extLst>
      <p:ext uri="{BB962C8B-B14F-4D97-AF65-F5344CB8AC3E}">
        <p14:creationId xmlns:p14="http://schemas.microsoft.com/office/powerpoint/2010/main" val="1202582147"/>
      </p:ext>
    </p:extLst>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ctrTitle" idx="4294967295"/>
          </p:nvPr>
        </p:nvSpPr>
        <p:spPr>
          <a:xfrm>
            <a:off x="190474" y="285818"/>
            <a:ext cx="11184631" cy="576396"/>
          </a:xfrm>
          <a:noFill/>
        </p:spPr>
        <p:txBody>
          <a:bodyPr/>
          <a:lstStyle/>
          <a:p>
            <a:pPr eaLnBrk="1" hangingPunct="1"/>
            <a:r>
              <a:rPr lang="es-MX" sz="2700" dirty="0">
                <a:solidFill>
                  <a:schemeClr val="tx2"/>
                </a:solidFill>
              </a:rPr>
              <a:t>iii. Escuelas o posiciones radicales de la economía industrial</a:t>
            </a:r>
            <a:endParaRPr lang="es-ES" altLang="es-MX" sz="2700" dirty="0">
              <a:solidFill>
                <a:schemeClr val="tx2"/>
              </a:solidFill>
            </a:endParaRPr>
          </a:p>
        </p:txBody>
      </p:sp>
      <p:sp>
        <p:nvSpPr>
          <p:cNvPr id="25604" name="Text Box 4"/>
          <p:cNvSpPr txBox="1">
            <a:spLocks noChangeArrowheads="1"/>
          </p:cNvSpPr>
          <p:nvPr/>
        </p:nvSpPr>
        <p:spPr bwMode="auto">
          <a:xfrm>
            <a:off x="571426" y="1341562"/>
            <a:ext cx="10564340" cy="4716672"/>
          </a:xfrm>
          <a:prstGeom prst="rect">
            <a:avLst/>
          </a:prstGeom>
          <a:noFill/>
          <a:ln w="9525">
            <a:noFill/>
            <a:miter lim="800000"/>
            <a:headEnd/>
            <a:tailEnd/>
          </a:ln>
        </p:spPr>
        <p:txBody>
          <a:bodyPr wrap="square" lIns="121917" tIns="60958" rIns="121917" bIns="60958">
            <a:spAutoFit/>
          </a:bodyPr>
          <a:lstStyle/>
          <a:p>
            <a:pPr marL="355591" indent="-355591">
              <a:spcBef>
                <a:spcPct val="50000"/>
              </a:spcBef>
              <a:buClr>
                <a:srgbClr val="D41C3B"/>
              </a:buClr>
              <a:buFont typeface="Wingdings" pitchFamily="2" charset="2"/>
              <a:buChar char="§"/>
              <a:defRPr/>
            </a:pPr>
            <a:r>
              <a:rPr lang="es-ES" sz="2700" dirty="0">
                <a:solidFill>
                  <a:srgbClr val="0000CC"/>
                </a:solidFill>
              </a:rPr>
              <a:t>Escuela de Harvard.</a:t>
            </a:r>
          </a:p>
          <a:p>
            <a:pPr marL="355591" indent="-355591">
              <a:spcBef>
                <a:spcPct val="50000"/>
              </a:spcBef>
              <a:buClr>
                <a:srgbClr val="D41C3B"/>
              </a:buClr>
              <a:buFont typeface="Wingdings" pitchFamily="2" charset="2"/>
              <a:buChar char="§"/>
              <a:defRPr/>
            </a:pPr>
            <a:r>
              <a:rPr lang="es-ES_tradnl" sz="2700" dirty="0">
                <a:solidFill>
                  <a:srgbClr val="0000CC"/>
                </a:solidFill>
              </a:rPr>
              <a:t>Autores: Mason y </a:t>
            </a:r>
            <a:r>
              <a:rPr lang="es-ES_tradnl" sz="2700" dirty="0" err="1">
                <a:solidFill>
                  <a:srgbClr val="0000CC"/>
                </a:solidFill>
              </a:rPr>
              <a:t>Bain</a:t>
            </a:r>
            <a:r>
              <a:rPr lang="es-ES" sz="2700" dirty="0">
                <a:solidFill>
                  <a:srgbClr val="0000CC"/>
                </a:solidFill>
              </a:rPr>
              <a:t>.</a:t>
            </a:r>
          </a:p>
          <a:p>
            <a:pPr marL="1066773" lvl="1" indent="-457189">
              <a:spcBef>
                <a:spcPct val="50000"/>
              </a:spcBef>
              <a:buClr>
                <a:schemeClr val="accent2"/>
              </a:buClr>
              <a:buFont typeface="Wingdings 3" pitchFamily="18" charset="2"/>
              <a:buChar char=""/>
              <a:defRPr/>
            </a:pPr>
            <a:r>
              <a:rPr lang="es-ES" sz="2100" dirty="0"/>
              <a:t>Enfoque Estructura-Conducta-Resultados (ECR) como paradigma básico. Importancia de la estructura mercado como pautas comportamiento, por ello énfasis labor empírica buscando conocer la estructura del mercado como paso previo a la identificación de la conducta seguida por las empresas.</a:t>
            </a:r>
          </a:p>
          <a:p>
            <a:pPr marL="1066773" lvl="1" indent="-457189">
              <a:spcBef>
                <a:spcPct val="50000"/>
              </a:spcBef>
              <a:buClr>
                <a:schemeClr val="accent2"/>
              </a:buClr>
              <a:buFont typeface="Wingdings 3" pitchFamily="18" charset="2"/>
              <a:buChar char=""/>
              <a:defRPr/>
            </a:pPr>
            <a:r>
              <a:rPr lang="es-ES" sz="2100" dirty="0"/>
              <a:t>En ese análisis de la estructura de mercado, </a:t>
            </a:r>
            <a:r>
              <a:rPr lang="es-ES" sz="2100" dirty="0" err="1"/>
              <a:t>Bain</a:t>
            </a:r>
            <a:r>
              <a:rPr lang="es-ES" sz="2100" dirty="0"/>
              <a:t> se centra en estudiar las barreras de entrada. Junto con la concentración y diferenciación de producto representan elementos clave en la estructura del mercado.</a:t>
            </a:r>
          </a:p>
          <a:p>
            <a:pPr marL="1066773" lvl="1" indent="-457189">
              <a:spcBef>
                <a:spcPct val="50000"/>
              </a:spcBef>
              <a:buClr>
                <a:schemeClr val="accent2"/>
              </a:buClr>
              <a:buFont typeface="Wingdings 3" pitchFamily="18" charset="2"/>
              <a:buChar char=""/>
              <a:defRPr/>
            </a:pPr>
            <a:r>
              <a:rPr lang="es-ES" sz="2100" dirty="0"/>
              <a:t>Importancia del poder del monopolio</a:t>
            </a:r>
          </a:p>
          <a:p>
            <a:pPr marL="1066773" lvl="1" indent="-457189">
              <a:spcBef>
                <a:spcPct val="50000"/>
              </a:spcBef>
              <a:buClr>
                <a:schemeClr val="accent2"/>
              </a:buClr>
              <a:buFont typeface="Wingdings 3" pitchFamily="18" charset="2"/>
              <a:buChar char=""/>
              <a:defRPr/>
            </a:pPr>
            <a:r>
              <a:rPr lang="es-ES_tradnl" sz="2100" dirty="0"/>
              <a:t>Admiten cierto intervencionismo para controlar las barreras de </a:t>
            </a:r>
            <a:r>
              <a:rPr lang="es-ES_tradnl" sz="2100" dirty="0" smtClean="0"/>
              <a:t>entrada</a:t>
            </a:r>
            <a:endParaRPr lang="es-ES" sz="2100" dirty="0">
              <a:solidFill>
                <a:srgbClr val="0000CC"/>
              </a:solidFill>
            </a:endParaRPr>
          </a:p>
        </p:txBody>
      </p:sp>
    </p:spTree>
  </p:cSld>
  <p:clrMapOvr>
    <a:masterClrMapping/>
  </p:clrMapOvr>
  <p:transition spd="slow">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p:txBody>
          <a:bodyPr/>
          <a:lstStyle/>
          <a:p>
            <a:endParaRPr lang="es-ES" altLang="es-MX" smtClean="0"/>
          </a:p>
        </p:txBody>
      </p:sp>
      <p:sp>
        <p:nvSpPr>
          <p:cNvPr id="21507" name="Rectangle 3"/>
          <p:cNvSpPr>
            <a:spLocks noGrp="1" noChangeArrowheads="1"/>
          </p:cNvSpPr>
          <p:nvPr>
            <p:ph type="body" idx="4294967295"/>
          </p:nvPr>
        </p:nvSpPr>
        <p:spPr>
          <a:xfrm>
            <a:off x="374604" y="1341749"/>
            <a:ext cx="11345972" cy="4954147"/>
          </a:xfrm>
        </p:spPr>
        <p:txBody>
          <a:bodyPr/>
          <a:lstStyle/>
          <a:p>
            <a:pPr marL="812780" indent="-812780">
              <a:buFont typeface="Wingdings" pitchFamily="2" charset="2"/>
              <a:buChar char="§"/>
            </a:pPr>
            <a:r>
              <a:rPr lang="es-ES" altLang="es-MX" sz="2400" dirty="0"/>
              <a:t>Las interpretaciones informales, conjuntamente con los análisis antimonopolios y los estudios casuísticos, dieron fundamentos a la segunda ola teórica.</a:t>
            </a:r>
          </a:p>
          <a:p>
            <a:pPr marL="812780" indent="-812780">
              <a:buFont typeface="Wingdings" pitchFamily="2" charset="2"/>
              <a:buChar char="§"/>
            </a:pPr>
            <a:r>
              <a:rPr lang="es-ES" altLang="es-MX" sz="2400" dirty="0" smtClean="0"/>
              <a:t>Se </a:t>
            </a:r>
            <a:r>
              <a:rPr lang="es-ES" altLang="es-MX" sz="2400" dirty="0"/>
              <a:t>atribuye a tres factores</a:t>
            </a:r>
          </a:p>
          <a:p>
            <a:pPr marL="1320767" lvl="1" indent="-711182">
              <a:buFont typeface="Wingdings 3" pitchFamily="18" charset="2"/>
              <a:buChar char=""/>
            </a:pPr>
            <a:r>
              <a:rPr lang="es-ES" altLang="es-MX" sz="2000" i="0" dirty="0"/>
              <a:t>Lado de la demanda: Creciente insatisfacción respecto a las limitaciones de los análisis empíricos de sección transversal. Existía una extendida sensación de que el trabajo empírico no apelaba a modelos formales de mercados </a:t>
            </a:r>
            <a:r>
              <a:rPr lang="es-ES" altLang="es-MX" sz="2000" i="0" dirty="0" err="1"/>
              <a:t>oligipolísticos</a:t>
            </a:r>
            <a:r>
              <a:rPr lang="es-ES" altLang="es-MX" sz="2000" i="0" dirty="0"/>
              <a:t>.</a:t>
            </a:r>
          </a:p>
          <a:p>
            <a:pPr marL="1320767" lvl="1" indent="-711182">
              <a:buFont typeface="Wingdings 3" pitchFamily="18" charset="2"/>
              <a:buChar char=""/>
            </a:pPr>
            <a:r>
              <a:rPr lang="es-ES" altLang="es-MX" sz="2000" i="0" dirty="0"/>
              <a:t>Lado de la oferta: </a:t>
            </a:r>
          </a:p>
          <a:p>
            <a:pPr marL="1879553" lvl="2" indent="-406390">
              <a:buFont typeface="Wingdings 3" pitchFamily="18" charset="2"/>
              <a:buChar char="´"/>
            </a:pPr>
            <a:r>
              <a:rPr lang="es-ES" altLang="es-MX" sz="2000" dirty="0" smtClean="0"/>
              <a:t>Hasta los años setenta se ignoró a la OI, ya que no se prestaba a análisis elegantes y generales, como la teoría del equilibrio general competitivo.</a:t>
            </a:r>
          </a:p>
          <a:p>
            <a:pPr marL="1879553" lvl="2" indent="-406390">
              <a:buFont typeface="Wingdings 3" pitchFamily="18" charset="2"/>
              <a:buChar char="´"/>
            </a:pPr>
            <a:r>
              <a:rPr lang="es-ES" altLang="es-MX" sz="2000" dirty="0" smtClean="0"/>
              <a:t>La teoría de juegos no cooperativos se impuso como la herramienta  estándar para el análisis de conflictos estratégicos. </a:t>
            </a:r>
          </a:p>
          <a:p>
            <a:pPr marL="1320767" lvl="1" indent="-711182">
              <a:buFont typeface="Wingdings 3" pitchFamily="18" charset="2"/>
              <a:buChar char=""/>
            </a:pPr>
            <a:r>
              <a:rPr lang="es-ES" altLang="es-MX" sz="2000" i="0" dirty="0"/>
              <a:t>Se experimentaron notables progresos en dos áreas cruciales: dinámica e información asimétrica. </a:t>
            </a:r>
          </a:p>
        </p:txBody>
      </p:sp>
    </p:spTree>
  </p:cSld>
  <p:clrMapOvr>
    <a:masterClrMapping/>
  </p:clrMapOvr>
  <p:transition spd="slow">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2" name="Text Box 4"/>
          <p:cNvSpPr txBox="1">
            <a:spLocks noChangeArrowheads="1"/>
          </p:cNvSpPr>
          <p:nvPr/>
        </p:nvSpPr>
        <p:spPr bwMode="auto">
          <a:xfrm>
            <a:off x="476189" y="1500536"/>
            <a:ext cx="11047562" cy="4916727"/>
          </a:xfrm>
          <a:prstGeom prst="rect">
            <a:avLst/>
          </a:prstGeom>
          <a:noFill/>
          <a:ln w="9525">
            <a:noFill/>
            <a:miter lim="800000"/>
            <a:headEnd/>
            <a:tailEnd/>
          </a:ln>
        </p:spPr>
        <p:txBody>
          <a:bodyPr lIns="121917" tIns="60958" rIns="121917" bIns="60958">
            <a:spAutoFit/>
          </a:bodyPr>
          <a:lstStyle/>
          <a:p>
            <a:pPr marL="482588" indent="-482588">
              <a:spcBef>
                <a:spcPct val="50000"/>
              </a:spcBef>
              <a:buClr>
                <a:srgbClr val="D41C3B"/>
              </a:buClr>
              <a:buFont typeface="Wingdings" pitchFamily="2" charset="2"/>
              <a:buChar char="§"/>
              <a:defRPr/>
            </a:pPr>
            <a:r>
              <a:rPr lang="es-ES" sz="2700" dirty="0">
                <a:solidFill>
                  <a:schemeClr val="accent2"/>
                </a:solidFill>
                <a:latin typeface="+mn-lt"/>
                <a:cs typeface="Times New Roman" pitchFamily="18" charset="0"/>
              </a:rPr>
              <a:t>Escuela de Chicago.</a:t>
            </a:r>
          </a:p>
          <a:p>
            <a:pPr marL="482588" indent="-482588">
              <a:spcBef>
                <a:spcPct val="50000"/>
              </a:spcBef>
              <a:buClr>
                <a:srgbClr val="D41C3B"/>
              </a:buClr>
              <a:buFont typeface="Wingdings" pitchFamily="2" charset="2"/>
              <a:buChar char="§"/>
              <a:defRPr/>
            </a:pPr>
            <a:r>
              <a:rPr lang="es-ES_tradnl" sz="2700" dirty="0">
                <a:solidFill>
                  <a:schemeClr val="accent2"/>
                </a:solidFill>
                <a:latin typeface="+mn-lt"/>
                <a:cs typeface="Times New Roman" pitchFamily="18" charset="0"/>
              </a:rPr>
              <a:t>Autores: </a:t>
            </a:r>
            <a:r>
              <a:rPr lang="es-ES_tradnl" sz="2700" dirty="0" err="1">
                <a:solidFill>
                  <a:schemeClr val="accent2"/>
                </a:solidFill>
                <a:latin typeface="+mn-lt"/>
                <a:cs typeface="Times New Roman" pitchFamily="18" charset="0"/>
              </a:rPr>
              <a:t>Stigler</a:t>
            </a:r>
            <a:r>
              <a:rPr lang="es-ES_tradnl" sz="2700" dirty="0">
                <a:solidFill>
                  <a:schemeClr val="accent2"/>
                </a:solidFill>
                <a:latin typeface="+mn-lt"/>
                <a:cs typeface="Times New Roman" pitchFamily="18" charset="0"/>
              </a:rPr>
              <a:t>, </a:t>
            </a:r>
            <a:r>
              <a:rPr lang="es-ES_tradnl" sz="2700" dirty="0" err="1">
                <a:solidFill>
                  <a:schemeClr val="accent2"/>
                </a:solidFill>
                <a:latin typeface="+mn-lt"/>
                <a:cs typeface="Times New Roman" pitchFamily="18" charset="0"/>
              </a:rPr>
              <a:t>Posner</a:t>
            </a:r>
            <a:r>
              <a:rPr lang="es-ES_tradnl" sz="2700" dirty="0">
                <a:solidFill>
                  <a:schemeClr val="accent2"/>
                </a:solidFill>
                <a:latin typeface="+mn-lt"/>
                <a:cs typeface="Times New Roman" pitchFamily="18" charset="0"/>
              </a:rPr>
              <a:t>, </a:t>
            </a:r>
            <a:r>
              <a:rPr lang="es-ES_tradnl" sz="2700" dirty="0" err="1">
                <a:solidFill>
                  <a:schemeClr val="accent2"/>
                </a:solidFill>
                <a:latin typeface="+mn-lt"/>
                <a:cs typeface="Times New Roman" pitchFamily="18" charset="0"/>
              </a:rPr>
              <a:t>Peltzman</a:t>
            </a:r>
            <a:r>
              <a:rPr lang="es-ES_tradnl" sz="2700" dirty="0">
                <a:solidFill>
                  <a:schemeClr val="accent2"/>
                </a:solidFill>
                <a:latin typeface="+mn-lt"/>
                <a:cs typeface="Times New Roman" pitchFamily="18" charset="0"/>
              </a:rPr>
              <a:t>, </a:t>
            </a:r>
            <a:r>
              <a:rPr lang="es-ES_tradnl" sz="2700" dirty="0" err="1">
                <a:solidFill>
                  <a:schemeClr val="accent2"/>
                </a:solidFill>
                <a:latin typeface="+mn-lt"/>
                <a:cs typeface="Times New Roman" pitchFamily="18" charset="0"/>
              </a:rPr>
              <a:t>Demsetz</a:t>
            </a:r>
            <a:r>
              <a:rPr lang="es-ES_tradnl" sz="2700" dirty="0">
                <a:solidFill>
                  <a:schemeClr val="accent2"/>
                </a:solidFill>
                <a:latin typeface="+mn-lt"/>
                <a:cs typeface="Times New Roman" pitchFamily="18" charset="0"/>
              </a:rPr>
              <a:t>.</a:t>
            </a:r>
            <a:endParaRPr lang="es-ES" sz="2700" dirty="0">
              <a:solidFill>
                <a:schemeClr val="accent2"/>
              </a:solidFill>
              <a:latin typeface="+mn-lt"/>
              <a:cs typeface="Times New Roman" pitchFamily="18" charset="0"/>
            </a:endParaRPr>
          </a:p>
          <a:p>
            <a:pPr marL="965176" lvl="1" indent="-355591">
              <a:spcBef>
                <a:spcPct val="50000"/>
              </a:spcBef>
              <a:buClr>
                <a:schemeClr val="accent2"/>
              </a:buClr>
              <a:buFont typeface="Wingdings 3" pitchFamily="18" charset="2"/>
              <a:buChar char=""/>
              <a:defRPr/>
            </a:pPr>
            <a:r>
              <a:rPr lang="es-ES" sz="2200" dirty="0" smtClean="0">
                <a:latin typeface="+mn-lt"/>
                <a:cs typeface="Times New Roman" pitchFamily="18" charset="0"/>
              </a:rPr>
              <a:t>Carácter más teórico y defensa de modelos ortodoxos. Modelo de Competencia Perfecta es correcto en ausencia intervención estatal</a:t>
            </a:r>
            <a:r>
              <a:rPr lang="es-ES" sz="2000" dirty="0" smtClean="0">
                <a:latin typeface="+mn-lt"/>
                <a:cs typeface="Times New Roman" pitchFamily="18" charset="0"/>
              </a:rPr>
              <a:t>. </a:t>
            </a:r>
            <a:endParaRPr lang="es-ES" sz="2000" dirty="0">
              <a:latin typeface="+mn-lt"/>
              <a:cs typeface="Times New Roman" pitchFamily="18" charset="0"/>
            </a:endParaRPr>
          </a:p>
          <a:p>
            <a:pPr marL="1676358" lvl="2" indent="-457189">
              <a:spcBef>
                <a:spcPct val="50000"/>
              </a:spcBef>
              <a:buClr>
                <a:schemeClr val="accent1"/>
              </a:buClr>
              <a:buSzPct val="100000"/>
              <a:buFont typeface="Wingdings 3" pitchFamily="18" charset="2"/>
              <a:buChar char=""/>
              <a:defRPr/>
            </a:pPr>
            <a:r>
              <a:rPr lang="es-ES" sz="2100" dirty="0">
                <a:latin typeface="+mn-lt"/>
                <a:cs typeface="Times New Roman" pitchFamily="18" charset="0"/>
              </a:rPr>
              <a:t>Rechazo de la intervención estatal. Solamente cuando éste interviene es cuando se dan situaciones permanentes de poder de mercado, generalmente a través de restricciones en la entrada.</a:t>
            </a:r>
          </a:p>
          <a:p>
            <a:pPr marL="1676358" lvl="2" indent="-457189">
              <a:spcBef>
                <a:spcPct val="50000"/>
              </a:spcBef>
              <a:buClr>
                <a:schemeClr val="accent1"/>
              </a:buClr>
              <a:buSzPct val="100000"/>
              <a:buFont typeface="Wingdings 3" pitchFamily="18" charset="2"/>
              <a:buChar char=""/>
              <a:defRPr/>
            </a:pPr>
            <a:r>
              <a:rPr lang="es-ES" sz="2100" dirty="0">
                <a:latin typeface="+mn-lt"/>
                <a:cs typeface="Times New Roman" pitchFamily="18" charset="0"/>
              </a:rPr>
              <a:t> Sólo se admiten como barreras de entrada permanentes las que sanciona el Estado pues el resto tienden a desaparecer.</a:t>
            </a:r>
          </a:p>
          <a:p>
            <a:pPr marL="1676358" lvl="2" indent="-457189">
              <a:spcBef>
                <a:spcPct val="50000"/>
              </a:spcBef>
              <a:buClr>
                <a:schemeClr val="accent1"/>
              </a:buClr>
              <a:buSzPct val="100000"/>
              <a:buFont typeface="Wingdings 3" pitchFamily="18" charset="2"/>
              <a:buChar char=""/>
              <a:defRPr/>
            </a:pPr>
            <a:r>
              <a:rPr lang="es-ES" sz="2100" dirty="0">
                <a:latin typeface="+mn-lt"/>
                <a:cs typeface="Times New Roman" pitchFamily="18" charset="0"/>
              </a:rPr>
              <a:t> El monopolio es una situación transitoria a menos que tenga respaldo legal.</a:t>
            </a:r>
          </a:p>
          <a:p>
            <a:pPr>
              <a:spcBef>
                <a:spcPct val="50000"/>
              </a:spcBef>
              <a:buClr>
                <a:srgbClr val="D41C3B"/>
              </a:buClr>
              <a:buFont typeface="Wingdings" pitchFamily="2" charset="2"/>
              <a:buBlip>
                <a:blip r:embed="rId2"/>
              </a:buBlip>
              <a:defRPr/>
            </a:pPr>
            <a:endParaRPr lang="es-ES" sz="2100" dirty="0">
              <a:latin typeface="Times New Roman" pitchFamily="18" charset="0"/>
              <a:cs typeface="Times New Roman" pitchFamily="18" charset="0"/>
            </a:endParaRPr>
          </a:p>
        </p:txBody>
      </p:sp>
    </p:spTree>
  </p:cSld>
  <p:clrMapOvr>
    <a:masterClrMapping/>
  </p:clrMapOvr>
  <p:transition spd="slow">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6" name="Text Box 4"/>
          <p:cNvSpPr txBox="1">
            <a:spLocks noChangeArrowheads="1"/>
          </p:cNvSpPr>
          <p:nvPr/>
        </p:nvSpPr>
        <p:spPr bwMode="auto">
          <a:xfrm>
            <a:off x="550591" y="1492834"/>
            <a:ext cx="10247240" cy="4601256"/>
          </a:xfrm>
          <a:prstGeom prst="rect">
            <a:avLst/>
          </a:prstGeom>
          <a:noFill/>
          <a:ln w="9525">
            <a:noFill/>
            <a:miter lim="800000"/>
            <a:headEnd/>
            <a:tailEnd/>
          </a:ln>
        </p:spPr>
        <p:txBody>
          <a:bodyPr wrap="square" lIns="121917" tIns="60958" rIns="121917" bIns="60958">
            <a:spAutoFit/>
          </a:bodyPr>
          <a:lstStyle/>
          <a:p>
            <a:pPr marL="241294" indent="-241294">
              <a:spcBef>
                <a:spcPct val="50000"/>
              </a:spcBef>
              <a:buClr>
                <a:srgbClr val="D41C3B"/>
              </a:buClr>
              <a:buFont typeface="Wingdings" pitchFamily="2" charset="2"/>
              <a:buChar char="§"/>
              <a:defRPr/>
            </a:pPr>
            <a:r>
              <a:rPr lang="es-ES" sz="2400" dirty="0">
                <a:solidFill>
                  <a:schemeClr val="accent2"/>
                </a:solidFill>
              </a:rPr>
              <a:t>Escuela de Austria.</a:t>
            </a:r>
          </a:p>
          <a:p>
            <a:pPr marL="241294" indent="-241294">
              <a:spcBef>
                <a:spcPct val="50000"/>
              </a:spcBef>
              <a:buClr>
                <a:srgbClr val="D41C3B"/>
              </a:buClr>
              <a:buFont typeface="Wingdings" pitchFamily="2" charset="2"/>
              <a:buChar char="§"/>
              <a:defRPr/>
            </a:pPr>
            <a:r>
              <a:rPr lang="es-ES_tradnl" sz="2400" dirty="0">
                <a:solidFill>
                  <a:schemeClr val="accent2"/>
                </a:solidFill>
              </a:rPr>
              <a:t>Autores: </a:t>
            </a:r>
            <a:r>
              <a:rPr lang="es-ES_tradnl" sz="2400" dirty="0" err="1">
                <a:solidFill>
                  <a:schemeClr val="accent2"/>
                </a:solidFill>
              </a:rPr>
              <a:t>Schumpeter</a:t>
            </a:r>
            <a:r>
              <a:rPr lang="es-ES" sz="2400" dirty="0" smtClean="0">
                <a:solidFill>
                  <a:schemeClr val="accent2"/>
                </a:solidFill>
              </a:rPr>
              <a:t>.</a:t>
            </a:r>
          </a:p>
          <a:p>
            <a:pPr marL="1193770" lvl="1" indent="-584185">
              <a:spcBef>
                <a:spcPct val="50000"/>
              </a:spcBef>
              <a:buClr>
                <a:schemeClr val="accent2"/>
              </a:buClr>
              <a:buFont typeface="Wingdings 3" pitchFamily="18" charset="2"/>
              <a:buChar char=""/>
              <a:defRPr/>
            </a:pPr>
            <a:r>
              <a:rPr lang="es-ES" sz="2200" dirty="0" smtClean="0"/>
              <a:t> </a:t>
            </a:r>
            <a:r>
              <a:rPr lang="es-ES" sz="2200" dirty="0"/>
              <a:t>No Enfoque ECR ni análisis microeconómico clásico.</a:t>
            </a:r>
          </a:p>
          <a:p>
            <a:pPr marL="1193770" lvl="1" indent="-584185">
              <a:spcBef>
                <a:spcPct val="50000"/>
              </a:spcBef>
              <a:buClr>
                <a:schemeClr val="accent2"/>
              </a:buClr>
              <a:buFont typeface="Wingdings 3" pitchFamily="18" charset="2"/>
              <a:buChar char=""/>
              <a:defRPr/>
            </a:pPr>
            <a:r>
              <a:rPr lang="es-ES_tradnl" sz="2200" dirty="0"/>
              <a:t>La economía es un proceso, no un estado; por tanto, la variable relevante no son los precios sino la innovación.</a:t>
            </a:r>
            <a:endParaRPr lang="es-ES" sz="2200" dirty="0"/>
          </a:p>
          <a:p>
            <a:pPr marL="1193770" lvl="1" indent="-584185">
              <a:spcBef>
                <a:spcPct val="50000"/>
              </a:spcBef>
              <a:buClr>
                <a:schemeClr val="accent2"/>
              </a:buClr>
              <a:buFont typeface="Wingdings 3" pitchFamily="18" charset="2"/>
              <a:buChar char=""/>
              <a:defRPr/>
            </a:pPr>
            <a:r>
              <a:rPr lang="es-ES_tradnl" sz="2200" dirty="0"/>
              <a:t>Economía como proceso de destrucción creativa</a:t>
            </a:r>
            <a:r>
              <a:rPr lang="es-ES" sz="2200" dirty="0"/>
              <a:t>.</a:t>
            </a:r>
          </a:p>
          <a:p>
            <a:pPr marL="1193770" lvl="1" indent="-584185">
              <a:spcBef>
                <a:spcPct val="50000"/>
              </a:spcBef>
              <a:buClr>
                <a:schemeClr val="accent2"/>
              </a:buClr>
              <a:buFont typeface="Wingdings 3" pitchFamily="18" charset="2"/>
              <a:buChar char=""/>
              <a:defRPr/>
            </a:pPr>
            <a:r>
              <a:rPr lang="es-ES" sz="2200" dirty="0"/>
              <a:t>Rechazan la intervención del Estado.</a:t>
            </a:r>
          </a:p>
          <a:p>
            <a:pPr marL="1193770" lvl="1" indent="-584185">
              <a:spcBef>
                <a:spcPct val="50000"/>
              </a:spcBef>
              <a:buClr>
                <a:schemeClr val="accent2"/>
              </a:buClr>
              <a:buFont typeface="Wingdings 3" pitchFamily="18" charset="2"/>
              <a:buChar char=""/>
              <a:defRPr/>
            </a:pPr>
            <a:r>
              <a:rPr lang="es-ES" sz="2200" dirty="0"/>
              <a:t>Las perspectivas monopolísticas son la esencia misma del capitalismo a través del empresario emprendedor que busca la posición dominante mediante la innovación</a:t>
            </a:r>
            <a:r>
              <a:rPr lang="es-ES" sz="2200" dirty="0" smtClean="0"/>
              <a:t>.</a:t>
            </a:r>
            <a:endParaRPr lang="es-ES" sz="2200" dirty="0"/>
          </a:p>
        </p:txBody>
      </p:sp>
    </p:spTree>
  </p:cSld>
  <p:clrMapOvr>
    <a:masterClrMapping/>
  </p:clrMapOvr>
  <p:transition spd="slow">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00" name="Text Box 4"/>
          <p:cNvSpPr txBox="1">
            <a:spLocks noChangeArrowheads="1"/>
          </p:cNvSpPr>
          <p:nvPr/>
        </p:nvSpPr>
        <p:spPr bwMode="auto">
          <a:xfrm>
            <a:off x="857141" y="1916557"/>
            <a:ext cx="9940689" cy="4047258"/>
          </a:xfrm>
          <a:prstGeom prst="rect">
            <a:avLst/>
          </a:prstGeom>
          <a:noFill/>
          <a:ln w="9525">
            <a:noFill/>
            <a:miter lim="800000"/>
            <a:headEnd/>
            <a:tailEnd/>
          </a:ln>
        </p:spPr>
        <p:txBody>
          <a:bodyPr lIns="121917" tIns="60958" rIns="121917" bIns="60958">
            <a:spAutoFit/>
          </a:bodyPr>
          <a:lstStyle/>
          <a:p>
            <a:pPr marL="355591" indent="-355591">
              <a:spcBef>
                <a:spcPct val="50000"/>
              </a:spcBef>
              <a:buClr>
                <a:srgbClr val="D41C3B"/>
              </a:buClr>
              <a:buFont typeface="Wingdings" pitchFamily="2" charset="2"/>
              <a:buChar char="§"/>
              <a:defRPr/>
            </a:pPr>
            <a:r>
              <a:rPr lang="es-ES" sz="2700" dirty="0">
                <a:solidFill>
                  <a:schemeClr val="accent2"/>
                </a:solidFill>
              </a:rPr>
              <a:t>Nueva Economía Industrial.</a:t>
            </a:r>
          </a:p>
          <a:p>
            <a:pPr marL="1066773" lvl="1" indent="-457189">
              <a:spcBef>
                <a:spcPct val="50000"/>
              </a:spcBef>
              <a:buClr>
                <a:schemeClr val="accent2"/>
              </a:buClr>
              <a:buFont typeface="Wingdings 3" pitchFamily="18" charset="2"/>
              <a:buChar char=""/>
              <a:defRPr/>
            </a:pPr>
            <a:r>
              <a:rPr lang="es-ES" sz="2400" dirty="0" smtClean="0"/>
              <a:t>La </a:t>
            </a:r>
            <a:r>
              <a:rPr lang="es-ES" sz="2400" dirty="0"/>
              <a:t>competencia potencial (teorías de los mercados contestables) como elemento que disciplina la conducta de las empresas.</a:t>
            </a:r>
          </a:p>
          <a:p>
            <a:pPr marL="1066773" lvl="1" indent="-457189">
              <a:spcBef>
                <a:spcPct val="50000"/>
              </a:spcBef>
              <a:buClr>
                <a:schemeClr val="accent2"/>
              </a:buClr>
              <a:buFont typeface="Wingdings 3" pitchFamily="18" charset="2"/>
              <a:buChar char=""/>
              <a:defRPr/>
            </a:pPr>
            <a:r>
              <a:rPr lang="es-ES" sz="2400" dirty="0"/>
              <a:t>Incorpora los aspectos dinámicos relacionados con el esfuerzo innovador de las empresas.</a:t>
            </a:r>
          </a:p>
          <a:p>
            <a:pPr marL="1066773" lvl="1" indent="-457189">
              <a:spcBef>
                <a:spcPct val="50000"/>
              </a:spcBef>
              <a:buClr>
                <a:schemeClr val="accent2"/>
              </a:buClr>
              <a:buFont typeface="Wingdings 3" pitchFamily="18" charset="2"/>
              <a:buChar char=""/>
              <a:defRPr/>
            </a:pPr>
            <a:r>
              <a:rPr lang="es-ES" sz="2400" dirty="0"/>
              <a:t>Las nuevas aportaciones completan el esquema ECR, pero no lo desplazan pues sigue siendo el instrumento fundamental de la Economía </a:t>
            </a:r>
            <a:r>
              <a:rPr lang="es-ES" sz="2400" dirty="0" smtClean="0"/>
              <a:t>Industrial</a:t>
            </a:r>
            <a:endParaRPr lang="es-ES" sz="2100" dirty="0"/>
          </a:p>
        </p:txBody>
      </p:sp>
    </p:spTree>
  </p:cSld>
  <p:clrMapOvr>
    <a:masterClrMapping/>
  </p:clrMapOvr>
  <p:transition spd="slow">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694607" y="304871"/>
            <a:ext cx="8917728" cy="762176"/>
          </a:xfrm>
        </p:spPr>
        <p:txBody>
          <a:bodyPr/>
          <a:lstStyle/>
          <a:p>
            <a:r>
              <a:rPr lang="es-MX" altLang="es-MX" sz="2801" dirty="0" err="1">
                <a:solidFill>
                  <a:srgbClr val="007A59"/>
                </a:solidFill>
              </a:rPr>
              <a:t>Antecentes</a:t>
            </a:r>
            <a:endParaRPr lang="es-MX" altLang="es-MX" sz="2801" dirty="0">
              <a:solidFill>
                <a:srgbClr val="007A59"/>
              </a:solidFill>
            </a:endParaRPr>
          </a:p>
        </p:txBody>
      </p:sp>
      <p:sp>
        <p:nvSpPr>
          <p:cNvPr id="23555" name="2 Marcador de contenido"/>
          <p:cNvSpPr>
            <a:spLocks noGrp="1"/>
          </p:cNvSpPr>
          <p:nvPr>
            <p:ph idx="1"/>
          </p:nvPr>
        </p:nvSpPr>
        <p:spPr>
          <a:xfrm>
            <a:off x="478582" y="1286173"/>
            <a:ext cx="10945216" cy="5216145"/>
          </a:xfrm>
        </p:spPr>
        <p:txBody>
          <a:bodyPr/>
          <a:lstStyle/>
          <a:p>
            <a:pPr>
              <a:buFont typeface="Wingdings" panose="05000000000000000000" pitchFamily="2" charset="2"/>
              <a:buChar char="§"/>
            </a:pPr>
            <a:r>
              <a:rPr lang="es-ES" altLang="es-MX" sz="2200" dirty="0">
                <a:latin typeface="Times New Roman" panose="02020603050405020304" pitchFamily="18" charset="0"/>
                <a:cs typeface="Times New Roman" panose="02020603050405020304" pitchFamily="18" charset="0"/>
              </a:rPr>
              <a:t>La obra de </a:t>
            </a:r>
            <a:r>
              <a:rPr lang="es-ES" altLang="es-MX" sz="2200" b="1" dirty="0" err="1">
                <a:latin typeface="Times New Roman" panose="02020603050405020304" pitchFamily="18" charset="0"/>
                <a:cs typeface="Times New Roman" panose="02020603050405020304" pitchFamily="18" charset="0"/>
              </a:rPr>
              <a:t>Cournot</a:t>
            </a:r>
            <a:r>
              <a:rPr lang="es-ES" altLang="es-MX" sz="2200" dirty="0">
                <a:latin typeface="Times New Roman" panose="02020603050405020304" pitchFamily="18" charset="0"/>
                <a:cs typeface="Times New Roman" panose="02020603050405020304" pitchFamily="18" charset="0"/>
              </a:rPr>
              <a:t> (1838), inició la aplicación de las técnicas matemáticas al estudio de la economía. El aporte principal es la articulación de la teoría económica del monopolio, que explica la formación de los precios en un mercado con un solo oferente como el resultado de un problema de maximización de beneficios de dicho oferente, cuando enfrenta toda la demanda existente en el mercado.</a:t>
            </a:r>
          </a:p>
          <a:p>
            <a:pPr>
              <a:buFont typeface="Wingdings" panose="05000000000000000000" pitchFamily="2" charset="2"/>
              <a:buChar char="§"/>
            </a:pPr>
            <a:endParaRPr lang="es-ES" altLang="es-MX" sz="1200" dirty="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s-ES" altLang="es-MX" sz="2200" dirty="0">
                <a:latin typeface="Times New Roman" panose="02020603050405020304" pitchFamily="18" charset="0"/>
                <a:cs typeface="Times New Roman" panose="02020603050405020304" pitchFamily="18" charset="0"/>
              </a:rPr>
              <a:t>Elaboro una teoría de la formación de precios en un oligopolio (mercado con pocos oferentes), según la cual surgen como el resultado de resolver simultáneamente los problemas de maximización de beneficios de cada oferente, eligiendo su propio nivel de producción y tomando como exógeno el comportamiento de las restantes empresas.</a:t>
            </a:r>
          </a:p>
          <a:p>
            <a:pPr>
              <a:buFont typeface="Wingdings" panose="05000000000000000000" pitchFamily="2" charset="2"/>
              <a:buChar char="§"/>
            </a:pPr>
            <a:endParaRPr lang="es-ES" altLang="es-MX" sz="1600" dirty="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s-ES" altLang="es-MX" sz="2200" dirty="0">
                <a:latin typeface="Times New Roman" panose="02020603050405020304" pitchFamily="18" charset="0"/>
                <a:cs typeface="Times New Roman" panose="02020603050405020304" pitchFamily="18" charset="0"/>
              </a:rPr>
              <a:t>Permitió desarrollar la primera teoría general sobre la competencia y el monopolio, según la cual un mercado se aproxima a la competencia perfecta cuando el número de empresas que en él actúa tiende a infinito y se convierte en un monopolio cuando dicho número se vuelve igual a uno.</a:t>
            </a:r>
          </a:p>
          <a:p>
            <a:endParaRPr lang="es-MX" altLang="es-MX"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4178799"/>
      </p:ext>
    </p:extLst>
  </p:cSld>
  <p:clrMapOvr>
    <a:masterClrMapping/>
  </p:clrMapOvr>
  <p:transition spd="slow">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2 Marcador de contenido"/>
          <p:cNvSpPr>
            <a:spLocks noGrp="1"/>
          </p:cNvSpPr>
          <p:nvPr>
            <p:ph idx="1"/>
          </p:nvPr>
        </p:nvSpPr>
        <p:spPr/>
        <p:txBody>
          <a:bodyPr/>
          <a:lstStyle/>
          <a:p>
            <a:pPr>
              <a:buFont typeface="Wingdings" pitchFamily="2" charset="2"/>
              <a:buChar char="§"/>
              <a:defRPr/>
            </a:pPr>
            <a:r>
              <a:rPr lang="es-ES" sz="2400" dirty="0">
                <a:latin typeface="Times New Roman" pitchFamily="18" charset="0"/>
                <a:cs typeface="Times New Roman" pitchFamily="18" charset="0"/>
              </a:rPr>
              <a:t>Los grandes aportes subsiguientes sobre el tema surgen directamente de modificaciones al modelo de </a:t>
            </a:r>
            <a:r>
              <a:rPr lang="es-ES" sz="2400" dirty="0" err="1">
                <a:latin typeface="Times New Roman" pitchFamily="18" charset="0"/>
                <a:cs typeface="Times New Roman" pitchFamily="18" charset="0"/>
              </a:rPr>
              <a:t>Cournot</a:t>
            </a:r>
            <a:r>
              <a:rPr lang="es-ES" sz="2400" dirty="0">
                <a:latin typeface="Times New Roman" pitchFamily="18" charset="0"/>
                <a:cs typeface="Times New Roman" pitchFamily="18" charset="0"/>
              </a:rPr>
              <a:t>. </a:t>
            </a:r>
          </a:p>
          <a:p>
            <a:pPr>
              <a:buFont typeface="Monotype Sorts" pitchFamily="2" charset="2"/>
              <a:buChar char="l"/>
              <a:defRPr/>
            </a:pPr>
            <a:endParaRPr lang="es-ES" sz="1050" dirty="0">
              <a:latin typeface="Times New Roman" pitchFamily="18" charset="0"/>
              <a:cs typeface="Times New Roman" pitchFamily="18" charset="0"/>
            </a:endParaRPr>
          </a:p>
          <a:p>
            <a:pPr lvl="1">
              <a:buFont typeface="Wingdings 3" panose="05040102010807070707" pitchFamily="18" charset="2"/>
              <a:buChar char=""/>
              <a:defRPr/>
            </a:pPr>
            <a:r>
              <a:rPr lang="es-ES" sz="2200" b="1" dirty="0">
                <a:latin typeface="Times New Roman" pitchFamily="18" charset="0"/>
                <a:ea typeface="+mn-ea"/>
                <a:cs typeface="Times New Roman" pitchFamily="18" charset="0"/>
              </a:rPr>
              <a:t>Bertrand</a:t>
            </a:r>
            <a:r>
              <a:rPr lang="es-ES" sz="2200" dirty="0">
                <a:latin typeface="Times New Roman" pitchFamily="18" charset="0"/>
                <a:ea typeface="+mn-ea"/>
                <a:cs typeface="Times New Roman" pitchFamily="18" charset="0"/>
              </a:rPr>
              <a:t> (1883), critica el supuesto de que la variable de decisión de las empresas sea el nivel de producción, y sostiene que las conclusiones cambian radicalmente si se considera que las empresas eligen precios y que es después la propia demanda la que determina las cantidades de equilibrio.“Oligopolio de Bertrand</a:t>
            </a:r>
            <a:r>
              <a:rPr lang="es-ES" sz="2200" dirty="0" smtClean="0">
                <a:latin typeface="Times New Roman" pitchFamily="18" charset="0"/>
                <a:ea typeface="+mn-ea"/>
                <a:cs typeface="Times New Roman" pitchFamily="18" charset="0"/>
              </a:rPr>
              <a:t>”.</a:t>
            </a:r>
          </a:p>
          <a:p>
            <a:pPr lvl="1">
              <a:buFont typeface="Wingdings 3" panose="05040102010807070707" pitchFamily="18" charset="2"/>
              <a:buChar char=""/>
              <a:defRPr/>
            </a:pPr>
            <a:endParaRPr lang="es-ES" sz="2200" dirty="0">
              <a:latin typeface="Times New Roman" pitchFamily="18" charset="0"/>
              <a:ea typeface="+mn-ea"/>
              <a:cs typeface="Times New Roman" pitchFamily="18" charset="0"/>
            </a:endParaRPr>
          </a:p>
          <a:p>
            <a:pPr lvl="1">
              <a:buFont typeface="Wingdings 3" panose="05040102010807070707" pitchFamily="18" charset="2"/>
              <a:buChar char=""/>
              <a:defRPr/>
            </a:pPr>
            <a:r>
              <a:rPr lang="es-ES" sz="2200" b="1" dirty="0" err="1" smtClean="0">
                <a:latin typeface="Times New Roman" pitchFamily="18" charset="0"/>
                <a:cs typeface="Times New Roman" pitchFamily="18" charset="0"/>
              </a:rPr>
              <a:t>Stackelberg</a:t>
            </a:r>
            <a:r>
              <a:rPr lang="es-ES" sz="2200" dirty="0" smtClean="0">
                <a:latin typeface="Times New Roman" pitchFamily="18" charset="0"/>
                <a:cs typeface="Times New Roman" pitchFamily="18" charset="0"/>
              </a:rPr>
              <a:t> </a:t>
            </a:r>
            <a:r>
              <a:rPr lang="es-ES" sz="2200" dirty="0">
                <a:latin typeface="Times New Roman" pitchFamily="18" charset="0"/>
                <a:cs typeface="Times New Roman" pitchFamily="18" charset="0"/>
              </a:rPr>
              <a:t>(1934): posibilidad de que haya empresas líderes que toman sus decisiones con anticipación y empresas seguidoras que lo hacen luego de observar las decisiones de las empresas líderes. Las empresas eligen niveles de producción y no precios, pero los precios se modifican según qué empresa actúa como líder y qué empresas actúan como seguidoras y, en el caso particular en el cual todas las empresas actúen como seguidoras, se llega al equilibrio de </a:t>
            </a:r>
            <a:r>
              <a:rPr lang="es-ES" sz="2200" dirty="0" err="1">
                <a:latin typeface="Times New Roman" pitchFamily="18" charset="0"/>
                <a:cs typeface="Times New Roman" pitchFamily="18" charset="0"/>
              </a:rPr>
              <a:t>Cournot</a:t>
            </a:r>
            <a:r>
              <a:rPr lang="es-ES" sz="2200" dirty="0">
                <a:latin typeface="Times New Roman" pitchFamily="18" charset="0"/>
                <a:cs typeface="Times New Roman" pitchFamily="18" charset="0"/>
              </a:rPr>
              <a:t>.</a:t>
            </a:r>
          </a:p>
          <a:p>
            <a:pPr>
              <a:buFont typeface="Monotype Sorts" pitchFamily="2" charset="2"/>
              <a:buChar char="l"/>
              <a:defRPr/>
            </a:pPr>
            <a:endParaRPr lang="es-MX" sz="2000" dirty="0">
              <a:latin typeface="Times New Roman" pitchFamily="18" charset="0"/>
              <a:cs typeface="Times New Roman" pitchFamily="18" charset="0"/>
            </a:endParaRPr>
          </a:p>
        </p:txBody>
      </p:sp>
    </p:spTree>
    <p:extLst>
      <p:ext uri="{BB962C8B-B14F-4D97-AF65-F5344CB8AC3E}">
        <p14:creationId xmlns:p14="http://schemas.microsoft.com/office/powerpoint/2010/main" val="3958078337"/>
      </p:ext>
    </p:extLst>
  </p:cSld>
  <p:clrMapOvr>
    <a:masterClrMapping/>
  </p:clrMapOvr>
  <p:transition spd="slow">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4" name="Título 1"/>
          <p:cNvSpPr txBox="1">
            <a:spLocks noGrp="1"/>
          </p:cNvSpPr>
          <p:nvPr>
            <p:ph idx="1"/>
          </p:nvPr>
        </p:nvSpPr>
        <p:spPr>
          <a:prstGeom prst="rect">
            <a:avLst/>
          </a:prstGeom>
          <a:noFill/>
        </p:spPr>
        <p:txBody>
          <a:bodyPr anchor="ctr">
            <a:normAutofit fontScale="92500" lnSpcReduction="20000"/>
          </a:bodyPr>
          <a:lst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a:lstStyle>
          <a:p>
            <a:pPr marL="0" indent="0" algn="ctr">
              <a:spcBef>
                <a:spcPts val="0"/>
              </a:spcBef>
              <a:buNone/>
              <a:defRPr/>
            </a:pPr>
            <a:r>
              <a:rPr lang="es-MX" sz="2800" b="0" dirty="0" smtClean="0">
                <a:solidFill>
                  <a:schemeClr val="tx1"/>
                </a:solidFill>
              </a:rPr>
              <a:t>UNIVERSIDAD AUTÓNOMA DEL ESTADO DE MÉXICO</a:t>
            </a:r>
            <a:br>
              <a:rPr lang="es-MX" sz="2800" b="0" dirty="0" smtClean="0">
                <a:solidFill>
                  <a:schemeClr val="tx1"/>
                </a:solidFill>
              </a:rPr>
            </a:br>
            <a:r>
              <a:rPr lang="es-MX" sz="2800" b="0" dirty="0" smtClean="0">
                <a:solidFill>
                  <a:schemeClr val="tx1"/>
                </a:solidFill>
              </a:rPr>
              <a:t>FACULTAD DE ECONOMÍA </a:t>
            </a:r>
            <a:br>
              <a:rPr lang="es-MX" sz="2800" b="0" dirty="0" smtClean="0">
                <a:solidFill>
                  <a:schemeClr val="tx1"/>
                </a:solidFill>
              </a:rPr>
            </a:br>
            <a:r>
              <a:rPr lang="es-MX" sz="2800" b="0" dirty="0" smtClean="0">
                <a:solidFill>
                  <a:schemeClr val="tx1"/>
                </a:solidFill>
              </a:rPr>
              <a:t/>
            </a:r>
            <a:br>
              <a:rPr lang="es-MX" sz="2800" b="0" dirty="0" smtClean="0">
                <a:solidFill>
                  <a:schemeClr val="tx1"/>
                </a:solidFill>
              </a:rPr>
            </a:br>
            <a:r>
              <a:rPr lang="es-MX" sz="2000" b="1" dirty="0" smtClean="0">
                <a:solidFill>
                  <a:schemeClr val="tx1"/>
                </a:solidFill>
              </a:rPr>
              <a:t>DIAPOSITIVAS DEL TEMA 1: ESTRUCTURA DE MERCADO</a:t>
            </a:r>
          </a:p>
          <a:p>
            <a:pPr marL="0" indent="0" algn="ctr">
              <a:spcBef>
                <a:spcPts val="0"/>
              </a:spcBef>
              <a:buNone/>
              <a:defRPr/>
            </a:pPr>
            <a:r>
              <a:rPr lang="es-MX" sz="2000" b="1" dirty="0" smtClean="0">
                <a:solidFill>
                  <a:schemeClr val="tx1"/>
                </a:solidFill>
              </a:rPr>
              <a:t/>
            </a:r>
            <a:br>
              <a:rPr lang="es-MX" sz="2000" b="1" dirty="0" smtClean="0">
                <a:solidFill>
                  <a:schemeClr val="tx1"/>
                </a:solidFill>
              </a:rPr>
            </a:br>
            <a:r>
              <a:rPr lang="es-MX" sz="2000" b="0" dirty="0" smtClean="0">
                <a:solidFill>
                  <a:schemeClr val="tx1"/>
                </a:solidFill>
              </a:rPr>
              <a:t/>
            </a:r>
            <a:br>
              <a:rPr lang="es-MX" sz="2000" b="0" dirty="0" smtClean="0">
                <a:solidFill>
                  <a:schemeClr val="tx1"/>
                </a:solidFill>
              </a:rPr>
            </a:br>
            <a:r>
              <a:rPr lang="es-MX" sz="2000" b="1" dirty="0" smtClean="0">
                <a:solidFill>
                  <a:schemeClr val="tx1"/>
                </a:solidFill>
              </a:rPr>
              <a:t>PROGRAMA EDUCATIVO</a:t>
            </a:r>
            <a:r>
              <a:rPr lang="es-MX" sz="2000" b="0" dirty="0" smtClean="0">
                <a:solidFill>
                  <a:schemeClr val="tx1"/>
                </a:solidFill>
              </a:rPr>
              <a:t>: LICENCIATURA EN NEGOCIOS INTERNACIONALES BILINGÜE</a:t>
            </a:r>
            <a:br>
              <a:rPr lang="es-MX" sz="2000" b="0" dirty="0" smtClean="0">
                <a:solidFill>
                  <a:schemeClr val="tx1"/>
                </a:solidFill>
              </a:rPr>
            </a:br>
            <a:r>
              <a:rPr lang="es-MX" sz="2000" b="1" dirty="0" smtClean="0">
                <a:solidFill>
                  <a:schemeClr val="tx1"/>
                </a:solidFill>
              </a:rPr>
              <a:t>UNIDAD DE APRENDIZAJE</a:t>
            </a:r>
            <a:r>
              <a:rPr lang="es-MX" sz="2000" b="0" dirty="0" smtClean="0">
                <a:solidFill>
                  <a:schemeClr val="tx1"/>
                </a:solidFill>
              </a:rPr>
              <a:t>: ECONOMÍA INDUSTRIAL</a:t>
            </a:r>
            <a:br>
              <a:rPr lang="es-MX" sz="2000" b="0" dirty="0" smtClean="0">
                <a:solidFill>
                  <a:schemeClr val="tx1"/>
                </a:solidFill>
              </a:rPr>
            </a:br>
            <a:r>
              <a:rPr lang="es-MX" sz="2000" b="0" dirty="0" smtClean="0">
                <a:solidFill>
                  <a:schemeClr val="tx1"/>
                </a:solidFill>
              </a:rPr>
              <a:t> </a:t>
            </a:r>
            <a:br>
              <a:rPr lang="es-MX" sz="2000" b="0" dirty="0" smtClean="0">
                <a:solidFill>
                  <a:schemeClr val="tx1"/>
                </a:solidFill>
              </a:rPr>
            </a:br>
            <a:r>
              <a:rPr lang="es-MX" sz="2000" b="1" dirty="0" smtClean="0">
                <a:solidFill>
                  <a:schemeClr val="tx1"/>
                </a:solidFill>
              </a:rPr>
              <a:t>HORAS TEORÍA</a:t>
            </a:r>
            <a:r>
              <a:rPr lang="es-MX" sz="2000" b="0" dirty="0" smtClean="0">
                <a:solidFill>
                  <a:schemeClr val="tx1"/>
                </a:solidFill>
              </a:rPr>
              <a:t>: 4</a:t>
            </a:r>
            <a:br>
              <a:rPr lang="es-MX" sz="2000" b="0" dirty="0" smtClean="0">
                <a:solidFill>
                  <a:schemeClr val="tx1"/>
                </a:solidFill>
              </a:rPr>
            </a:br>
            <a:r>
              <a:rPr lang="es-MX" sz="2000" b="1" dirty="0" smtClean="0">
                <a:solidFill>
                  <a:schemeClr val="tx1"/>
                </a:solidFill>
              </a:rPr>
              <a:t>HORAS PRÁCTICAS</a:t>
            </a:r>
            <a:r>
              <a:rPr lang="es-MX" sz="2000" b="0" dirty="0" smtClean="0">
                <a:solidFill>
                  <a:schemeClr val="tx1"/>
                </a:solidFill>
              </a:rPr>
              <a:t>: 2</a:t>
            </a:r>
            <a:br>
              <a:rPr lang="es-MX" sz="2000" b="0" dirty="0" smtClean="0">
                <a:solidFill>
                  <a:schemeClr val="tx1"/>
                </a:solidFill>
              </a:rPr>
            </a:br>
            <a:r>
              <a:rPr lang="es-MX" sz="2000" b="1" dirty="0" smtClean="0">
                <a:solidFill>
                  <a:schemeClr val="tx1"/>
                </a:solidFill>
              </a:rPr>
              <a:t>TOTAL DE HORAS</a:t>
            </a:r>
            <a:r>
              <a:rPr lang="es-MX" sz="2000" b="0" dirty="0" smtClean="0">
                <a:solidFill>
                  <a:schemeClr val="tx1"/>
                </a:solidFill>
              </a:rPr>
              <a:t>: 6</a:t>
            </a:r>
            <a:br>
              <a:rPr lang="es-MX" sz="2000" b="0" dirty="0" smtClean="0">
                <a:solidFill>
                  <a:schemeClr val="tx1"/>
                </a:solidFill>
              </a:rPr>
            </a:br>
            <a:r>
              <a:rPr lang="es-MX" sz="2000" b="1" dirty="0" smtClean="0">
                <a:solidFill>
                  <a:schemeClr val="tx1"/>
                </a:solidFill>
              </a:rPr>
              <a:t>CRÉDITOS</a:t>
            </a:r>
            <a:r>
              <a:rPr lang="es-MX" sz="2000" b="0" dirty="0" smtClean="0">
                <a:solidFill>
                  <a:schemeClr val="tx1"/>
                </a:solidFill>
              </a:rPr>
              <a:t> : 10</a:t>
            </a:r>
            <a:br>
              <a:rPr lang="es-MX" sz="2000" b="0" dirty="0" smtClean="0">
                <a:solidFill>
                  <a:schemeClr val="tx1"/>
                </a:solidFill>
              </a:rPr>
            </a:br>
            <a:r>
              <a:rPr lang="es-MX" sz="2000" b="0" dirty="0" smtClean="0">
                <a:solidFill>
                  <a:schemeClr val="tx1"/>
                </a:solidFill>
              </a:rPr>
              <a:t/>
            </a:r>
            <a:br>
              <a:rPr lang="es-MX" sz="2000" b="0" dirty="0" smtClean="0">
                <a:solidFill>
                  <a:schemeClr val="tx1"/>
                </a:solidFill>
              </a:rPr>
            </a:br>
            <a:r>
              <a:rPr lang="es-MX" sz="2000" b="0" dirty="0" smtClean="0">
                <a:solidFill>
                  <a:schemeClr val="tx1"/>
                </a:solidFill>
              </a:rPr>
              <a:t>CURSO OBLIGATORIO</a:t>
            </a:r>
            <a:br>
              <a:rPr lang="es-MX" sz="2000" b="0" dirty="0" smtClean="0">
                <a:solidFill>
                  <a:schemeClr val="tx1"/>
                </a:solidFill>
              </a:rPr>
            </a:br>
            <a:r>
              <a:rPr lang="es-MX" sz="2000" b="1" dirty="0" smtClean="0">
                <a:solidFill>
                  <a:schemeClr val="tx1"/>
                </a:solidFill>
              </a:rPr>
              <a:t>NÚCLEO DE FORMACIÓN: BÁSICA</a:t>
            </a:r>
          </a:p>
          <a:p>
            <a:pPr marL="0" indent="0" algn="ctr">
              <a:spcBef>
                <a:spcPts val="0"/>
              </a:spcBef>
              <a:buNone/>
              <a:defRPr/>
            </a:pPr>
            <a:r>
              <a:rPr lang="es-MX" sz="2000" b="1" dirty="0" smtClean="0">
                <a:solidFill>
                  <a:schemeClr val="tx1"/>
                </a:solidFill>
              </a:rPr>
              <a:t>AREA CURRICULAR: ECONOMÍA</a:t>
            </a:r>
            <a:br>
              <a:rPr lang="es-MX" sz="2000" b="1" dirty="0" smtClean="0">
                <a:solidFill>
                  <a:schemeClr val="tx1"/>
                </a:solidFill>
              </a:rPr>
            </a:br>
            <a:r>
              <a:rPr lang="es-MX" sz="2000" b="1" dirty="0" smtClean="0">
                <a:solidFill>
                  <a:schemeClr val="tx1"/>
                </a:solidFill>
              </a:rPr>
              <a:t>SEPTIEMBRE DE 2018</a:t>
            </a:r>
            <a:r>
              <a:rPr lang="es-MX" sz="3200" b="1" dirty="0" smtClean="0">
                <a:solidFill>
                  <a:schemeClr val="tx1"/>
                </a:solidFill>
              </a:rPr>
              <a:t/>
            </a:r>
            <a:br>
              <a:rPr lang="es-MX" sz="3200" b="1" dirty="0" smtClean="0">
                <a:solidFill>
                  <a:schemeClr val="tx1"/>
                </a:solidFill>
              </a:rPr>
            </a:br>
            <a:endParaRPr lang="es-MX" sz="2000" b="0" dirty="0">
              <a:solidFill>
                <a:schemeClr val="tx1"/>
              </a:solidFill>
            </a:endParaRPr>
          </a:p>
        </p:txBody>
      </p:sp>
    </p:spTree>
    <p:extLst>
      <p:ext uri="{BB962C8B-B14F-4D97-AF65-F5344CB8AC3E}">
        <p14:creationId xmlns:p14="http://schemas.microsoft.com/office/powerpoint/2010/main" val="3276052076"/>
      </p:ext>
    </p:extLst>
  </p:cSld>
  <p:clrMapOvr>
    <a:masterClrMapping/>
  </p:clrMapOvr>
  <p:transition spd="slow">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2 Marcador de contenido"/>
          <p:cNvSpPr>
            <a:spLocks noGrp="1"/>
          </p:cNvSpPr>
          <p:nvPr>
            <p:ph idx="1"/>
          </p:nvPr>
        </p:nvSpPr>
        <p:spPr/>
        <p:txBody>
          <a:bodyPr/>
          <a:lstStyle/>
          <a:p>
            <a:pPr>
              <a:buFont typeface="Wingdings" panose="05000000000000000000" pitchFamily="2" charset="2"/>
              <a:buChar char="§"/>
            </a:pPr>
            <a:r>
              <a:rPr lang="es-ES" altLang="es-MX" sz="2000">
                <a:latin typeface="Times New Roman" panose="02020603050405020304" pitchFamily="18" charset="0"/>
                <a:cs typeface="Times New Roman" panose="02020603050405020304" pitchFamily="18" charset="0"/>
              </a:rPr>
              <a:t>Otros aportes están ligados con la introducción del fenómeno de la diferenciación de productos. Los de Hotelling (1929) y Chamberlin (1933), tratar de comprender el funcionamiento de los mercados de productos no homogéneos. </a:t>
            </a:r>
          </a:p>
          <a:p>
            <a:endParaRPr lang="es-ES" altLang="es-MX" sz="2000">
              <a:latin typeface="Times New Roman" panose="02020603050405020304" pitchFamily="18" charset="0"/>
              <a:cs typeface="Times New Roman" panose="02020603050405020304" pitchFamily="18" charset="0"/>
            </a:endParaRPr>
          </a:p>
          <a:p>
            <a:pPr lvl="1">
              <a:buFont typeface="Wingdings 3" panose="05040102010807070707" pitchFamily="18" charset="2"/>
              <a:buChar char=""/>
            </a:pPr>
            <a:r>
              <a:rPr lang="es-ES" altLang="es-MX" sz="2000">
                <a:latin typeface="Times New Roman" panose="02020603050405020304" pitchFamily="18" charset="0"/>
                <a:cs typeface="Times New Roman" panose="02020603050405020304" pitchFamily="18" charset="0"/>
              </a:rPr>
              <a:t>El modelo de</a:t>
            </a:r>
            <a:r>
              <a:rPr lang="es-ES" altLang="es-MX" sz="2000" b="1">
                <a:latin typeface="Times New Roman" panose="02020603050405020304" pitchFamily="18" charset="0"/>
                <a:cs typeface="Times New Roman" panose="02020603050405020304" pitchFamily="18" charset="0"/>
              </a:rPr>
              <a:t> Hotelling </a:t>
            </a:r>
            <a:r>
              <a:rPr lang="es-ES" altLang="es-MX" sz="2000">
                <a:latin typeface="Times New Roman" panose="02020603050405020304" pitchFamily="18" charset="0"/>
                <a:cs typeface="Times New Roman" panose="02020603050405020304" pitchFamily="18" charset="0"/>
              </a:rPr>
              <a:t>es una variación del modelo de Bertrand, en la cual se supone que las empresas compiten entre sí eligiendo precios y eligiendo también una cierta ubicación en un espacio geográfico (competencia espacial), que les permite tener un mayor poder de mercado sobre los demandantes más próximos a cada oferente. </a:t>
            </a:r>
          </a:p>
          <a:p>
            <a:pPr lvl="1">
              <a:buFont typeface="Wingdings 3" panose="05040102010807070707" pitchFamily="18" charset="2"/>
              <a:buChar char=""/>
            </a:pPr>
            <a:r>
              <a:rPr lang="es-ES" altLang="es-MX" sz="2000">
                <a:latin typeface="Times New Roman" panose="02020603050405020304" pitchFamily="18" charset="0"/>
                <a:cs typeface="Times New Roman" panose="02020603050405020304" pitchFamily="18" charset="0"/>
              </a:rPr>
              <a:t>El modelo de</a:t>
            </a:r>
            <a:r>
              <a:rPr lang="es-ES" altLang="es-MX" sz="2000" b="1">
                <a:latin typeface="Times New Roman" panose="02020603050405020304" pitchFamily="18" charset="0"/>
                <a:cs typeface="Times New Roman" panose="02020603050405020304" pitchFamily="18" charset="0"/>
              </a:rPr>
              <a:t> Chamberlin</a:t>
            </a:r>
            <a:r>
              <a:rPr lang="es-ES" altLang="es-MX" sz="2000">
                <a:latin typeface="Times New Roman" panose="02020603050405020304" pitchFamily="18" charset="0"/>
                <a:cs typeface="Times New Roman" panose="02020603050405020304" pitchFamily="18" charset="0"/>
              </a:rPr>
              <a:t>, analiza la diferenciación de productos como una competencia entre empresas que tienen el monopolio sobre una determinada variedad de un producto, y que por lo tanto compiten contra monopolistas de otras variedades parecidas a la suya (competencia monopolística)</a:t>
            </a:r>
          </a:p>
        </p:txBody>
      </p:sp>
    </p:spTree>
    <p:extLst>
      <p:ext uri="{BB962C8B-B14F-4D97-AF65-F5344CB8AC3E}">
        <p14:creationId xmlns:p14="http://schemas.microsoft.com/office/powerpoint/2010/main" val="3602211224"/>
      </p:ext>
    </p:extLst>
  </p:cSld>
  <p:clrMapOvr>
    <a:masterClrMapping/>
  </p:clrMapOvr>
  <p:transition spd="slow">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2 Marcador de contenido"/>
          <p:cNvSpPr>
            <a:spLocks noGrp="1"/>
          </p:cNvSpPr>
          <p:nvPr>
            <p:ph idx="1"/>
          </p:nvPr>
        </p:nvSpPr>
        <p:spPr/>
        <p:txBody>
          <a:bodyPr/>
          <a:lstStyle/>
          <a:p>
            <a:pPr>
              <a:buFont typeface="Wingdings" panose="05000000000000000000" pitchFamily="2" charset="2"/>
              <a:buChar char="§"/>
            </a:pPr>
            <a:r>
              <a:rPr lang="es-ES" altLang="es-MX" sz="2400" dirty="0">
                <a:latin typeface="Times New Roman" panose="02020603050405020304" pitchFamily="18" charset="0"/>
                <a:cs typeface="Times New Roman" panose="02020603050405020304" pitchFamily="18" charset="0"/>
              </a:rPr>
              <a:t>La obra de </a:t>
            </a:r>
            <a:r>
              <a:rPr lang="es-ES" altLang="es-MX" sz="2400" b="1" dirty="0" err="1">
                <a:latin typeface="Times New Roman" panose="02020603050405020304" pitchFamily="18" charset="0"/>
                <a:cs typeface="Times New Roman" panose="02020603050405020304" pitchFamily="18" charset="0"/>
              </a:rPr>
              <a:t>Bain</a:t>
            </a:r>
            <a:r>
              <a:rPr lang="es-ES" altLang="es-MX" sz="2400" dirty="0">
                <a:latin typeface="Times New Roman" panose="02020603050405020304" pitchFamily="18" charset="0"/>
                <a:cs typeface="Times New Roman" panose="02020603050405020304" pitchFamily="18" charset="0"/>
              </a:rPr>
              <a:t> (1951, escuela de Harvard) sobre la relación entre tasas de beneficio de las empresas y concentración de los mercados en la industria manufacturera estadounidense, inició lo que se conoce como “paradigma estructura-conducta-desempeño” (</a:t>
            </a:r>
            <a:r>
              <a:rPr lang="es-ES" altLang="es-MX" sz="2400" i="1" dirty="0" err="1">
                <a:latin typeface="Times New Roman" panose="02020603050405020304" pitchFamily="18" charset="0"/>
                <a:cs typeface="Times New Roman" panose="02020603050405020304" pitchFamily="18" charset="0"/>
              </a:rPr>
              <a:t>structure</a:t>
            </a:r>
            <a:r>
              <a:rPr lang="es-ES" altLang="es-MX" sz="2400" i="1" dirty="0">
                <a:latin typeface="Times New Roman" panose="02020603050405020304" pitchFamily="18" charset="0"/>
                <a:cs typeface="Times New Roman" panose="02020603050405020304" pitchFamily="18" charset="0"/>
              </a:rPr>
              <a:t>-</a:t>
            </a:r>
            <a:r>
              <a:rPr lang="es-ES" altLang="es-MX" sz="2400" i="1" dirty="0" err="1">
                <a:latin typeface="Times New Roman" panose="02020603050405020304" pitchFamily="18" charset="0"/>
                <a:cs typeface="Times New Roman" panose="02020603050405020304" pitchFamily="18" charset="0"/>
              </a:rPr>
              <a:t>conduct</a:t>
            </a:r>
            <a:r>
              <a:rPr lang="es-ES" altLang="es-MX" sz="2400" i="1" dirty="0">
                <a:latin typeface="Times New Roman" panose="02020603050405020304" pitchFamily="18" charset="0"/>
                <a:cs typeface="Times New Roman" panose="02020603050405020304" pitchFamily="18" charset="0"/>
              </a:rPr>
              <a:t>-performance</a:t>
            </a:r>
            <a:r>
              <a:rPr lang="es-ES" altLang="es-MX" sz="2400" dirty="0">
                <a:latin typeface="Times New Roman" panose="02020603050405020304" pitchFamily="18" charset="0"/>
                <a:cs typeface="Times New Roman" panose="02020603050405020304" pitchFamily="18" charset="0"/>
              </a:rPr>
              <a:t>), </a:t>
            </a:r>
          </a:p>
          <a:p>
            <a:pPr>
              <a:buFont typeface="Wingdings" panose="05000000000000000000" pitchFamily="2" charset="2"/>
              <a:buChar char="§"/>
            </a:pPr>
            <a:r>
              <a:rPr lang="es-ES" altLang="es-MX" sz="2400" dirty="0">
                <a:latin typeface="Times New Roman" panose="02020603050405020304" pitchFamily="18" charset="0"/>
                <a:cs typeface="Times New Roman" panose="02020603050405020304" pitchFamily="18" charset="0"/>
              </a:rPr>
              <a:t>Sus trabajos iniciaron un debate sobre la relación entre concentración, barreras de entrada, precios y beneficios, que fue lo que finalmente le dio a la organización industrial el carácter de rama autónoma (con una parte teórica y otra empírica) dentro del análisis económico.</a:t>
            </a:r>
          </a:p>
          <a:p>
            <a:pPr>
              <a:buFont typeface="Wingdings" panose="05000000000000000000" pitchFamily="2" charset="2"/>
              <a:buChar char="§"/>
            </a:pPr>
            <a:r>
              <a:rPr lang="es-ES" altLang="es-MX" sz="2400" dirty="0" smtClean="0">
                <a:latin typeface="Times New Roman" panose="02020603050405020304" pitchFamily="18" charset="0"/>
                <a:cs typeface="Times New Roman" panose="02020603050405020304" pitchFamily="18" charset="0"/>
              </a:rPr>
              <a:t>La </a:t>
            </a:r>
            <a:r>
              <a:rPr lang="es-ES" altLang="es-MX" sz="2400" dirty="0">
                <a:latin typeface="Times New Roman" panose="02020603050405020304" pitchFamily="18" charset="0"/>
                <a:cs typeface="Times New Roman" panose="02020603050405020304" pitchFamily="18" charset="0"/>
              </a:rPr>
              <a:t>teoría de la colusión (</a:t>
            </a:r>
            <a:r>
              <a:rPr lang="es-ES" altLang="es-MX" sz="2400" b="1" dirty="0" err="1">
                <a:latin typeface="Times New Roman" panose="02020603050405020304" pitchFamily="18" charset="0"/>
                <a:cs typeface="Times New Roman" panose="02020603050405020304" pitchFamily="18" charset="0"/>
              </a:rPr>
              <a:t>Stigler</a:t>
            </a:r>
            <a:r>
              <a:rPr lang="es-ES" altLang="es-MX" sz="2400" b="1" dirty="0">
                <a:latin typeface="Times New Roman" panose="02020603050405020304" pitchFamily="18" charset="0"/>
                <a:cs typeface="Times New Roman" panose="02020603050405020304" pitchFamily="18" charset="0"/>
              </a:rPr>
              <a:t>, </a:t>
            </a:r>
            <a:r>
              <a:rPr lang="es-ES" altLang="es-MX" sz="2400" dirty="0">
                <a:latin typeface="Times New Roman" panose="02020603050405020304" pitchFamily="18" charset="0"/>
                <a:cs typeface="Times New Roman" panose="02020603050405020304" pitchFamily="18" charset="0"/>
              </a:rPr>
              <a:t>1964, escuela de Chicago) explica el comportamiento de los mercados oligopólicos. </a:t>
            </a:r>
          </a:p>
          <a:p>
            <a:pPr>
              <a:buFont typeface="Wingdings" panose="05000000000000000000" pitchFamily="2" charset="2"/>
              <a:buChar char="§"/>
            </a:pPr>
            <a:r>
              <a:rPr lang="es-ES" altLang="es-MX" sz="2400" dirty="0" smtClean="0">
                <a:latin typeface="Times New Roman" panose="02020603050405020304" pitchFamily="18" charset="0"/>
                <a:cs typeface="Times New Roman" panose="02020603050405020304" pitchFamily="18" charset="0"/>
              </a:rPr>
              <a:t>Buena </a:t>
            </a:r>
            <a:r>
              <a:rPr lang="es-ES" altLang="es-MX" sz="2400" dirty="0">
                <a:latin typeface="Times New Roman" panose="02020603050405020304" pitchFamily="18" charset="0"/>
                <a:cs typeface="Times New Roman" panose="02020603050405020304" pitchFamily="18" charset="0"/>
              </a:rPr>
              <a:t>parte de los desarrollos teóricos y empíricos de la disciplina en las décadas de 1960 y 1970 pueden considerarse como fruto de los debates académicos entre dicha corrientes.</a:t>
            </a:r>
          </a:p>
          <a:p>
            <a:endParaRPr lang="es-MX" altLang="es-MX"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8012884"/>
      </p:ext>
    </p:extLst>
  </p:cSld>
  <p:clrMapOvr>
    <a:masterClrMapping/>
  </p:clrMapOvr>
  <p:transition spd="slow">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2 Marcador de contenido"/>
          <p:cNvSpPr>
            <a:spLocks noGrp="1"/>
          </p:cNvSpPr>
          <p:nvPr>
            <p:ph idx="1"/>
          </p:nvPr>
        </p:nvSpPr>
        <p:spPr>
          <a:xfrm>
            <a:off x="374604" y="1269554"/>
            <a:ext cx="11345972" cy="4954147"/>
          </a:xfrm>
        </p:spPr>
        <p:txBody>
          <a:bodyPr/>
          <a:lstStyle/>
          <a:p>
            <a:pPr>
              <a:buFont typeface="Wingdings" panose="05000000000000000000" pitchFamily="2" charset="2"/>
              <a:buChar char="§"/>
            </a:pPr>
            <a:r>
              <a:rPr lang="es-ES" altLang="es-MX" sz="2400" dirty="0">
                <a:latin typeface="Times New Roman" panose="02020603050405020304" pitchFamily="18" charset="0"/>
                <a:cs typeface="Times New Roman" panose="02020603050405020304" pitchFamily="18" charset="0"/>
              </a:rPr>
              <a:t>Mientras la escuela de Harvard apuntó a estudiar la relación causal entre concentración y eficiencia, la escuela de Chicago se caracterizó por considerar que ambos elementos estaban determinados endógenamente por otros factores más estructurales y que por lo tanto no era posible establecer una relación directa entre ambos. </a:t>
            </a:r>
          </a:p>
          <a:p>
            <a:pPr>
              <a:buFont typeface="Wingdings" panose="05000000000000000000" pitchFamily="2" charset="2"/>
              <a:buChar char="§"/>
            </a:pPr>
            <a:r>
              <a:rPr lang="es-ES" altLang="es-MX" sz="2400" dirty="0">
                <a:latin typeface="Times New Roman" panose="02020603050405020304" pitchFamily="18" charset="0"/>
                <a:cs typeface="Times New Roman" panose="02020603050405020304" pitchFamily="18" charset="0"/>
              </a:rPr>
              <a:t>Mientras la escuela de Harvard solía trabajar con modelos de oligopolio, la de Chicago utilizaba básicamente modelos de monopolio y de competencia perfecta, y combinaciones de los mismos.</a:t>
            </a:r>
          </a:p>
          <a:p>
            <a:pPr>
              <a:buFont typeface="Wingdings" panose="05000000000000000000" pitchFamily="2" charset="2"/>
              <a:buChar char="§"/>
            </a:pPr>
            <a:endParaRPr lang="es-ES" altLang="es-MX" sz="1050" dirty="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s-ES" altLang="es-MX" sz="2400" dirty="0">
                <a:latin typeface="Times New Roman" panose="02020603050405020304" pitchFamily="18" charset="0"/>
                <a:cs typeface="Times New Roman" panose="02020603050405020304" pitchFamily="18" charset="0"/>
              </a:rPr>
              <a:t>Hacia fines de la década de 1970 y principios de la de 1980 apareció un nuevo enfoque teórico y un nuevo enfoque empírico. Está asociado con el uso generalizado de la teoría de los juegos como modo de integrar metodológicamente las distintas teorías sobre el funcionamiento de los mercados, especialmente a través del uso preponderante del equilibrio de Nash (</a:t>
            </a:r>
            <a:r>
              <a:rPr lang="es-ES" altLang="es-MX" sz="2400" b="1" dirty="0">
                <a:latin typeface="Times New Roman" panose="02020603050405020304" pitchFamily="18" charset="0"/>
                <a:cs typeface="Times New Roman" panose="02020603050405020304" pitchFamily="18" charset="0"/>
              </a:rPr>
              <a:t>Nash</a:t>
            </a:r>
            <a:r>
              <a:rPr lang="es-ES" altLang="es-MX" sz="2400" dirty="0">
                <a:latin typeface="Times New Roman" panose="02020603050405020304" pitchFamily="18" charset="0"/>
                <a:cs typeface="Times New Roman" panose="02020603050405020304" pitchFamily="18" charset="0"/>
              </a:rPr>
              <a:t>, 1951) como concepto base para explicar los resultados de la interrelación entre las empresas. </a:t>
            </a:r>
          </a:p>
          <a:p>
            <a:endParaRPr lang="es-MX" altLang="es-MX"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9135176"/>
      </p:ext>
    </p:extLst>
  </p:cSld>
  <p:clrMapOvr>
    <a:masterClrMapping/>
  </p:clrMapOvr>
  <p:transition spd="slow">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2 Marcador de contenido"/>
          <p:cNvSpPr>
            <a:spLocks noGrp="1"/>
          </p:cNvSpPr>
          <p:nvPr>
            <p:ph idx="1"/>
          </p:nvPr>
        </p:nvSpPr>
        <p:spPr>
          <a:xfrm>
            <a:off x="374604" y="1371918"/>
            <a:ext cx="10545138" cy="4954147"/>
          </a:xfrm>
        </p:spPr>
        <p:txBody>
          <a:bodyPr/>
          <a:lstStyle/>
          <a:p>
            <a:pPr>
              <a:spcBef>
                <a:spcPct val="0"/>
              </a:spcBef>
              <a:buFont typeface="Wingdings" panose="05000000000000000000" pitchFamily="2" charset="2"/>
              <a:buChar char="§"/>
            </a:pPr>
            <a:r>
              <a:rPr lang="es-ES" altLang="es-MX" sz="2200" dirty="0">
                <a:latin typeface="Times New Roman" panose="02020603050405020304" pitchFamily="18" charset="0"/>
                <a:cs typeface="Times New Roman" panose="02020603050405020304" pitchFamily="18" charset="0"/>
              </a:rPr>
              <a:t>Los aportes en este tema son de </a:t>
            </a:r>
            <a:r>
              <a:rPr lang="es-ES" altLang="es-MX" sz="2200" b="1" dirty="0">
                <a:latin typeface="Times New Roman" panose="02020603050405020304" pitchFamily="18" charset="0"/>
                <a:cs typeface="Times New Roman" panose="02020603050405020304" pitchFamily="18" charset="0"/>
              </a:rPr>
              <a:t>Friedman</a:t>
            </a:r>
            <a:r>
              <a:rPr lang="es-ES" altLang="es-MX" sz="2200" dirty="0">
                <a:latin typeface="Times New Roman" panose="02020603050405020304" pitchFamily="18" charset="0"/>
                <a:cs typeface="Times New Roman" panose="02020603050405020304" pitchFamily="18" charset="0"/>
              </a:rPr>
              <a:t> (1971), quien construyó una teoría de la colusión basada en la teoría de los juegos, y los de</a:t>
            </a:r>
            <a:r>
              <a:rPr lang="es-ES" altLang="es-MX" sz="2200" b="1" dirty="0">
                <a:latin typeface="Times New Roman" panose="02020603050405020304" pitchFamily="18" charset="0"/>
                <a:cs typeface="Times New Roman" panose="02020603050405020304" pitchFamily="18" charset="0"/>
              </a:rPr>
              <a:t> </a:t>
            </a:r>
            <a:r>
              <a:rPr lang="es-ES" altLang="es-MX" sz="2200" b="1" dirty="0" err="1">
                <a:latin typeface="Times New Roman" panose="02020603050405020304" pitchFamily="18" charset="0"/>
                <a:cs typeface="Times New Roman" panose="02020603050405020304" pitchFamily="18" charset="0"/>
              </a:rPr>
              <a:t>Kreps</a:t>
            </a:r>
            <a:r>
              <a:rPr lang="es-ES" altLang="es-MX" sz="2200" b="1" dirty="0">
                <a:latin typeface="Times New Roman" panose="02020603050405020304" pitchFamily="18" charset="0"/>
                <a:cs typeface="Times New Roman" panose="02020603050405020304" pitchFamily="18" charset="0"/>
              </a:rPr>
              <a:t> y Wilson </a:t>
            </a:r>
            <a:r>
              <a:rPr lang="es-ES" altLang="es-MX" sz="2200" dirty="0">
                <a:latin typeface="Times New Roman" panose="02020603050405020304" pitchFamily="18" charset="0"/>
                <a:cs typeface="Times New Roman" panose="02020603050405020304" pitchFamily="18" charset="0"/>
              </a:rPr>
              <a:t>(1982) y </a:t>
            </a:r>
            <a:r>
              <a:rPr lang="es-ES" altLang="es-MX" sz="2200" b="1" dirty="0" err="1">
                <a:latin typeface="Times New Roman" panose="02020603050405020304" pitchFamily="18" charset="0"/>
                <a:cs typeface="Times New Roman" panose="02020603050405020304" pitchFamily="18" charset="0"/>
              </a:rPr>
              <a:t>Milgrom</a:t>
            </a:r>
            <a:r>
              <a:rPr lang="es-ES" altLang="es-MX" sz="2200" b="1" dirty="0">
                <a:latin typeface="Times New Roman" panose="02020603050405020304" pitchFamily="18" charset="0"/>
                <a:cs typeface="Times New Roman" panose="02020603050405020304" pitchFamily="18" charset="0"/>
              </a:rPr>
              <a:t> y Roberts </a:t>
            </a:r>
            <a:r>
              <a:rPr lang="es-ES" altLang="es-MX" sz="2200" dirty="0">
                <a:latin typeface="Times New Roman" panose="02020603050405020304" pitchFamily="18" charset="0"/>
                <a:cs typeface="Times New Roman" panose="02020603050405020304" pitchFamily="18" charset="0"/>
              </a:rPr>
              <a:t>(1982), quienes introdujeron el tema de la información incompleta como un modo de racionalizar las conductas de creación de barreras de entrada y depredación en contextos en los cuales hay empresas establecidas y competidores potenciales.</a:t>
            </a:r>
          </a:p>
          <a:p>
            <a:pPr marL="0" indent="0">
              <a:spcBef>
                <a:spcPct val="0"/>
              </a:spcBef>
              <a:buNone/>
            </a:pPr>
            <a:r>
              <a:rPr lang="es-ES" altLang="es-MX" sz="1000" dirty="0">
                <a:latin typeface="Times New Roman" panose="02020603050405020304" pitchFamily="18" charset="0"/>
                <a:cs typeface="Times New Roman" panose="02020603050405020304" pitchFamily="18" charset="0"/>
              </a:rPr>
              <a:t> </a:t>
            </a:r>
          </a:p>
          <a:p>
            <a:pPr>
              <a:spcBef>
                <a:spcPct val="0"/>
              </a:spcBef>
              <a:buFont typeface="Wingdings" panose="05000000000000000000" pitchFamily="2" charset="2"/>
              <a:buChar char="§"/>
            </a:pPr>
            <a:r>
              <a:rPr lang="es-ES" altLang="es-MX" sz="2200" dirty="0">
                <a:latin typeface="Times New Roman" panose="02020603050405020304" pitchFamily="18" charset="0"/>
                <a:cs typeface="Times New Roman" panose="02020603050405020304" pitchFamily="18" charset="0"/>
              </a:rPr>
              <a:t>En la parte empírica, aparecen los modelos de estimación de oferta y demanda, que consisten en técnicas para inferir la presencia y el grado de poder de mercado que existe en una industria estimando simultáneamente las funciones de demanda, de costo marginal y de comportamiento de las empresas que actúan en el mercado. </a:t>
            </a:r>
          </a:p>
          <a:p>
            <a:pPr>
              <a:spcBef>
                <a:spcPct val="0"/>
              </a:spcBef>
              <a:buFont typeface="Wingdings" panose="05000000000000000000" pitchFamily="2" charset="2"/>
              <a:buChar char="§"/>
            </a:pPr>
            <a:r>
              <a:rPr lang="es-ES" altLang="es-MX" sz="2200" dirty="0">
                <a:latin typeface="Times New Roman" panose="02020603050405020304" pitchFamily="18" charset="0"/>
                <a:cs typeface="Times New Roman" panose="02020603050405020304" pitchFamily="18" charset="0"/>
              </a:rPr>
              <a:t>Estas metodologías trabajan basándose en modelos teóricos de oligopolio (</a:t>
            </a:r>
            <a:r>
              <a:rPr lang="es-ES" altLang="es-MX" sz="2200" dirty="0" err="1">
                <a:latin typeface="Times New Roman" panose="02020603050405020304" pitchFamily="18" charset="0"/>
                <a:cs typeface="Times New Roman" panose="02020603050405020304" pitchFamily="18" charset="0"/>
              </a:rPr>
              <a:t>Cournot</a:t>
            </a:r>
            <a:r>
              <a:rPr lang="es-ES" altLang="es-MX" sz="2200" dirty="0">
                <a:latin typeface="Times New Roman" panose="02020603050405020304" pitchFamily="18" charset="0"/>
                <a:cs typeface="Times New Roman" panose="02020603050405020304" pitchFamily="18" charset="0"/>
              </a:rPr>
              <a:t>, Bertrand, colusión, </a:t>
            </a:r>
            <a:r>
              <a:rPr lang="es-ES" altLang="es-MX" sz="2200" dirty="0" err="1">
                <a:latin typeface="Times New Roman" panose="02020603050405020304" pitchFamily="18" charset="0"/>
                <a:cs typeface="Times New Roman" panose="02020603050405020304" pitchFamily="18" charset="0"/>
              </a:rPr>
              <a:t>etc</a:t>
            </a:r>
            <a:r>
              <a:rPr lang="es-ES" altLang="es-MX" sz="2200" dirty="0">
                <a:latin typeface="Times New Roman" panose="02020603050405020304" pitchFamily="18" charset="0"/>
                <a:cs typeface="Times New Roman" panose="02020603050405020304" pitchFamily="18" charset="0"/>
              </a:rPr>
              <a:t>), y lo que intentan hacer es verificar si los datos de la realidad pudieron haber sido generados por lo que predicen teóricamente dichos modelos.</a:t>
            </a:r>
          </a:p>
        </p:txBody>
      </p:sp>
    </p:spTree>
    <p:extLst>
      <p:ext uri="{BB962C8B-B14F-4D97-AF65-F5344CB8AC3E}">
        <p14:creationId xmlns:p14="http://schemas.microsoft.com/office/powerpoint/2010/main" val="1324803138"/>
      </p:ext>
    </p:extLst>
  </p:cSld>
  <p:clrMapOvr>
    <a:masterClrMapping/>
  </p:clrMapOvr>
  <p:transition spd="slow">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ctrTitle" idx="4294967295"/>
          </p:nvPr>
        </p:nvSpPr>
        <p:spPr>
          <a:xfrm>
            <a:off x="818371" y="246278"/>
            <a:ext cx="10799945" cy="782693"/>
          </a:xfrm>
          <a:noFill/>
        </p:spPr>
        <p:txBody>
          <a:bodyPr/>
          <a:lstStyle/>
          <a:p>
            <a:pPr eaLnBrk="1" hangingPunct="1"/>
            <a:r>
              <a:rPr lang="es-MX" dirty="0">
                <a:solidFill>
                  <a:schemeClr val="tx2"/>
                </a:solidFill>
                <a:latin typeface="Times New Roman" pitchFamily="18" charset="0"/>
                <a:cs typeface="Times New Roman" pitchFamily="18" charset="0"/>
              </a:rPr>
              <a:t>iv.</a:t>
            </a:r>
            <a:r>
              <a:rPr lang="es-MX" dirty="0">
                <a:solidFill>
                  <a:schemeClr val="tx2"/>
                </a:solidFill>
              </a:rPr>
              <a:t> Paradigmas</a:t>
            </a:r>
            <a:r>
              <a:rPr lang="es-ES" altLang="es-MX" dirty="0" smtClean="0">
                <a:solidFill>
                  <a:schemeClr val="tx2"/>
                </a:solidFill>
              </a:rPr>
              <a:t/>
            </a:r>
            <a:br>
              <a:rPr lang="es-ES" altLang="es-MX" dirty="0" smtClean="0">
                <a:solidFill>
                  <a:schemeClr val="tx2"/>
                </a:solidFill>
              </a:rPr>
            </a:br>
            <a:r>
              <a:rPr lang="es-ES" altLang="es-MX" dirty="0" smtClean="0">
                <a:solidFill>
                  <a:schemeClr val="tx2"/>
                </a:solidFill>
              </a:rPr>
              <a:t>El marco analítico de referencia. Enfoque E- C- R</a:t>
            </a:r>
          </a:p>
        </p:txBody>
      </p:sp>
      <p:sp>
        <p:nvSpPr>
          <p:cNvPr id="23556" name="Text Box 4"/>
          <p:cNvSpPr txBox="1">
            <a:spLocks noChangeArrowheads="1"/>
          </p:cNvSpPr>
          <p:nvPr/>
        </p:nvSpPr>
        <p:spPr bwMode="auto">
          <a:xfrm>
            <a:off x="476191" y="1357627"/>
            <a:ext cx="11238037" cy="3054678"/>
          </a:xfrm>
          <a:prstGeom prst="rect">
            <a:avLst/>
          </a:prstGeom>
          <a:noFill/>
          <a:ln w="9525">
            <a:noFill/>
            <a:miter lim="800000"/>
            <a:headEnd/>
            <a:tailEnd/>
          </a:ln>
        </p:spPr>
        <p:txBody>
          <a:bodyPr lIns="121917" tIns="60958" rIns="121917" bIns="60958">
            <a:spAutoFit/>
          </a:bodyPr>
          <a:lstStyle/>
          <a:p>
            <a:pPr marL="482588" indent="-482588">
              <a:spcBef>
                <a:spcPct val="50000"/>
              </a:spcBef>
              <a:buClr>
                <a:srgbClr val="D41C3B"/>
              </a:buClr>
              <a:buFont typeface="Wingdings" pitchFamily="2" charset="2"/>
              <a:buChar char="§"/>
              <a:defRPr/>
            </a:pPr>
            <a:r>
              <a:rPr lang="es-ES" sz="2700" dirty="0">
                <a:latin typeface="Times New Roman" pitchFamily="18" charset="0"/>
                <a:cs typeface="Times New Roman" pitchFamily="18" charset="0"/>
              </a:rPr>
              <a:t>Marco analítico: </a:t>
            </a:r>
            <a:r>
              <a:rPr lang="es-ES" sz="2700" dirty="0">
                <a:latin typeface="Times New Roman" pitchFamily="18" charset="0"/>
                <a:cs typeface="Times New Roman" pitchFamily="18" charset="0"/>
                <a:sym typeface="Wingdings" pitchFamily="2" charset="2"/>
              </a:rPr>
              <a:t> P</a:t>
            </a:r>
            <a:r>
              <a:rPr lang="es-ES" sz="2700" dirty="0">
                <a:latin typeface="Times New Roman" pitchFamily="18" charset="0"/>
                <a:cs typeface="Times New Roman" pitchFamily="18" charset="0"/>
              </a:rPr>
              <a:t>aradigma Estructura-Conducta-Resultados (ECR).</a:t>
            </a:r>
          </a:p>
          <a:p>
            <a:pPr>
              <a:spcBef>
                <a:spcPct val="50000"/>
              </a:spcBef>
              <a:buClr>
                <a:srgbClr val="D41C3B"/>
              </a:buClr>
              <a:defRPr/>
            </a:pPr>
            <a:endParaRPr lang="es-ES" sz="1300" dirty="0">
              <a:latin typeface="Times New Roman" pitchFamily="18" charset="0"/>
              <a:cs typeface="Times New Roman" pitchFamily="18" charset="0"/>
            </a:endParaRPr>
          </a:p>
          <a:p>
            <a:pPr marL="965176" lvl="1" indent="-355591">
              <a:spcBef>
                <a:spcPts val="0"/>
              </a:spcBef>
              <a:buClr>
                <a:schemeClr val="accent2"/>
              </a:buClr>
              <a:buFont typeface="Wingdings" pitchFamily="2" charset="2"/>
              <a:buChar char="§"/>
              <a:defRPr/>
            </a:pPr>
            <a:r>
              <a:rPr lang="es-ES" sz="2400" dirty="0">
                <a:latin typeface="Times New Roman" pitchFamily="18" charset="0"/>
                <a:cs typeface="Times New Roman" pitchFamily="18" charset="0"/>
              </a:rPr>
              <a:t>Estructura de mercado; referida al número de empresas y la distribución de su cuota de mercado. </a:t>
            </a:r>
          </a:p>
          <a:p>
            <a:pPr marL="965176" lvl="1" indent="-355591">
              <a:spcBef>
                <a:spcPts val="0"/>
              </a:spcBef>
              <a:buClr>
                <a:schemeClr val="accent2"/>
              </a:buClr>
              <a:buFont typeface="Wingdings" pitchFamily="2" charset="2"/>
              <a:buChar char="§"/>
              <a:defRPr/>
            </a:pPr>
            <a:r>
              <a:rPr lang="es-ES" sz="2400" dirty="0">
                <a:latin typeface="Times New Roman" pitchFamily="18" charset="0"/>
                <a:cs typeface="Times New Roman" pitchFamily="18" charset="0"/>
              </a:rPr>
              <a:t>Conducta en el mercado; referida al comportamiento de los distintos agentes –compradores, vendedores- que participan en un mercado determinado.</a:t>
            </a:r>
          </a:p>
          <a:p>
            <a:pPr marL="965176" lvl="1" indent="-355591">
              <a:spcBef>
                <a:spcPts val="0"/>
              </a:spcBef>
              <a:buClr>
                <a:schemeClr val="accent2"/>
              </a:buClr>
              <a:buFont typeface="Wingdings" pitchFamily="2" charset="2"/>
              <a:buChar char="§"/>
              <a:defRPr/>
            </a:pPr>
            <a:r>
              <a:rPr lang="es-ES" sz="2400" dirty="0">
                <a:latin typeface="Times New Roman" pitchFamily="18" charset="0"/>
                <a:cs typeface="Times New Roman" pitchFamily="18" charset="0"/>
              </a:rPr>
              <a:t>Resultados de mercado; referidos a los resultados que obtienen los productores y los consumidores que operan en un mercado.</a:t>
            </a:r>
          </a:p>
        </p:txBody>
      </p:sp>
      <p:graphicFrame>
        <p:nvGraphicFramePr>
          <p:cNvPr id="23622" name="Group 70"/>
          <p:cNvGraphicFramePr>
            <a:graphicFrameLocks noGrp="1"/>
          </p:cNvGraphicFramePr>
          <p:nvPr>
            <p:extLst>
              <p:ext uri="{D42A27DB-BD31-4B8C-83A1-F6EECF244321}">
                <p14:modId xmlns:p14="http://schemas.microsoft.com/office/powerpoint/2010/main" val="3095930261"/>
              </p:ext>
            </p:extLst>
          </p:nvPr>
        </p:nvGraphicFramePr>
        <p:xfrm>
          <a:off x="571428" y="4392044"/>
          <a:ext cx="10952325" cy="2134094"/>
        </p:xfrm>
        <a:graphic>
          <a:graphicData uri="http://schemas.openxmlformats.org/drawingml/2006/table">
            <a:tbl>
              <a:tblPr/>
              <a:tblGrid>
                <a:gridCol w="1837028"/>
                <a:gridCol w="3843366"/>
                <a:gridCol w="3121678"/>
                <a:gridCol w="2150253"/>
              </a:tblGrid>
              <a:tr h="5792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1" i="0" u="none" strike="noStrike" cap="none" normalizeH="0" baseline="0" dirty="0" smtClean="0">
                          <a:ln>
                            <a:noFill/>
                          </a:ln>
                          <a:solidFill>
                            <a:srgbClr val="FFFFFF"/>
                          </a:solidFill>
                          <a:effectLst/>
                          <a:latin typeface="Times New Roman" pitchFamily="18" charset="0"/>
                          <a:ea typeface="MS Mincho" pitchFamily="49" charset="-128"/>
                          <a:cs typeface="Times New Roman" pitchFamily="18" charset="0"/>
                        </a:rPr>
                        <a:t>Condiciones</a:t>
                      </a:r>
                      <a:endParaRPr kumimoji="0" lang="es-ES" sz="1600" b="0" i="0" u="none" strike="noStrike" cap="none" normalizeH="0" baseline="0" dirty="0" smtClean="0">
                        <a:ln>
                          <a:noFill/>
                        </a:ln>
                        <a:solidFill>
                          <a:srgbClr val="FFFFFF"/>
                        </a:solidFill>
                        <a:effectLst/>
                        <a:latin typeface="Times New Roman" pitchFamily="18" charset="0"/>
                        <a:ea typeface="MS Mincho" pitchFamily="49"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1600" b="1" i="0" u="none" strike="noStrike" cap="none" normalizeH="0" baseline="0" dirty="0" smtClean="0">
                          <a:ln>
                            <a:noFill/>
                          </a:ln>
                          <a:solidFill>
                            <a:srgbClr val="FFFFFF"/>
                          </a:solidFill>
                          <a:effectLst/>
                          <a:latin typeface="Times New Roman" pitchFamily="18" charset="0"/>
                          <a:ea typeface="MS Mincho" pitchFamily="49" charset="-128"/>
                          <a:cs typeface="Times New Roman" pitchFamily="18" charset="0"/>
                        </a:rPr>
                        <a:t>básicas</a:t>
                      </a:r>
                      <a:endParaRPr kumimoji="0" lang="es-ES_tradnl" sz="1600" b="0" i="0" u="none" strike="noStrike" cap="none" normalizeH="0" baseline="0" dirty="0" smtClean="0">
                        <a:ln>
                          <a:noFill/>
                        </a:ln>
                        <a:solidFill>
                          <a:srgbClr val="FFFFFF"/>
                        </a:solidFill>
                        <a:effectLst/>
                        <a:latin typeface="Times New Roman" pitchFamily="18" charset="0"/>
                        <a:ea typeface="MS Mincho" pitchFamily="49" charset="-128"/>
                        <a:cs typeface="Times New Roman" pitchFamily="18" charset="0"/>
                      </a:endParaRPr>
                    </a:p>
                  </a:txBody>
                  <a:tcPr marL="121904" marR="121904" marT="45731" marB="45731" anchor="ctr" horzOverflow="overflow">
                    <a:lnL w="381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381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1" i="0" u="none" strike="noStrike" cap="none" normalizeH="0" baseline="0" smtClean="0">
                          <a:ln>
                            <a:noFill/>
                          </a:ln>
                          <a:solidFill>
                            <a:srgbClr val="FFFFFF"/>
                          </a:solidFill>
                          <a:effectLst/>
                          <a:latin typeface="Times New Roman" pitchFamily="18" charset="0"/>
                          <a:ea typeface="MS Mincho" pitchFamily="49" charset="-128"/>
                          <a:cs typeface="Times New Roman" pitchFamily="18" charset="0"/>
                        </a:rPr>
                        <a:t>Estructura mercado</a:t>
                      </a:r>
                      <a:endParaRPr kumimoji="0" lang="es-ES_tradnl" sz="1600" b="0" i="0" u="none" strike="noStrike" cap="none" normalizeH="0" baseline="0" smtClean="0">
                        <a:ln>
                          <a:noFill/>
                        </a:ln>
                        <a:solidFill>
                          <a:srgbClr val="FFFFFF"/>
                        </a:solidFill>
                        <a:effectLst/>
                        <a:latin typeface="Times New Roman" pitchFamily="18" charset="0"/>
                        <a:ea typeface="MS Mincho" pitchFamily="49" charset="-128"/>
                        <a:cs typeface="Times New Roman" pitchFamily="18" charset="0"/>
                      </a:endParaRPr>
                    </a:p>
                  </a:txBody>
                  <a:tcPr marL="121904" marR="121904" marT="45731" marB="45731" anchor="ct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381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1" i="0" u="none" strike="noStrike" cap="none" normalizeH="0" baseline="0" smtClean="0">
                          <a:ln>
                            <a:noFill/>
                          </a:ln>
                          <a:solidFill>
                            <a:srgbClr val="FFFFFF"/>
                          </a:solidFill>
                          <a:effectLst/>
                          <a:latin typeface="Times New Roman" pitchFamily="18" charset="0"/>
                          <a:ea typeface="MS Mincho" pitchFamily="49" charset="-128"/>
                          <a:cs typeface="Times New Roman" pitchFamily="18" charset="0"/>
                        </a:rPr>
                        <a:t>Conducta</a:t>
                      </a:r>
                      <a:endParaRPr kumimoji="0" lang="es-ES_tradnl" sz="1600" b="0" i="0" u="none" strike="noStrike" cap="none" normalizeH="0" baseline="0" smtClean="0">
                        <a:ln>
                          <a:noFill/>
                        </a:ln>
                        <a:solidFill>
                          <a:srgbClr val="FFFFFF"/>
                        </a:solidFill>
                        <a:effectLst/>
                        <a:latin typeface="Times New Roman" pitchFamily="18" charset="0"/>
                        <a:ea typeface="MS Mincho" pitchFamily="49" charset="-128"/>
                        <a:cs typeface="Times New Roman" pitchFamily="18" charset="0"/>
                      </a:endParaRPr>
                    </a:p>
                  </a:txBody>
                  <a:tcPr marL="121904" marR="121904" marT="45731" marB="45731" anchor="ct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381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1" i="0" u="none" strike="noStrike" cap="none" normalizeH="0" baseline="0" smtClean="0">
                          <a:ln>
                            <a:noFill/>
                          </a:ln>
                          <a:solidFill>
                            <a:srgbClr val="FFFFFF"/>
                          </a:solidFill>
                          <a:effectLst/>
                          <a:latin typeface="Times New Roman" pitchFamily="18" charset="0"/>
                          <a:ea typeface="MS Mincho" pitchFamily="49" charset="-128"/>
                          <a:cs typeface="Times New Roman" pitchFamily="18" charset="0"/>
                        </a:rPr>
                        <a:t>Resultados</a:t>
                      </a:r>
                      <a:endParaRPr kumimoji="0" lang="es-ES_tradnl" sz="1600" b="0" i="0" u="none" strike="noStrike" cap="none" normalizeH="0" baseline="0" smtClean="0">
                        <a:ln>
                          <a:noFill/>
                        </a:ln>
                        <a:solidFill>
                          <a:srgbClr val="FFFFFF"/>
                        </a:solidFill>
                        <a:effectLst/>
                        <a:latin typeface="Times New Roman" pitchFamily="18" charset="0"/>
                        <a:ea typeface="MS Mincho" pitchFamily="49" charset="-128"/>
                        <a:cs typeface="Times New Roman" pitchFamily="18" charset="0"/>
                      </a:endParaRPr>
                    </a:p>
                  </a:txBody>
                  <a:tcPr marL="121904" marR="121904" marT="45731" marB="45731" anchor="ctr" horzOverflow="overflow">
                    <a:lnL w="12700" cap="flat" cmpd="sng" algn="ctr">
                      <a:solidFill>
                        <a:srgbClr val="000066"/>
                      </a:solidFill>
                      <a:prstDash val="solid"/>
                      <a:round/>
                      <a:headEnd type="none" w="med" len="med"/>
                      <a:tailEnd type="none" w="med" len="med"/>
                    </a:lnL>
                    <a:lnR w="38100" cap="flat" cmpd="sng" algn="ctr">
                      <a:solidFill>
                        <a:srgbClr val="000066"/>
                      </a:solidFill>
                      <a:prstDash val="solid"/>
                      <a:round/>
                      <a:headEnd type="none" w="med" len="med"/>
                      <a:tailEnd type="none" w="med" len="med"/>
                    </a:lnR>
                    <a:lnT w="381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tx2"/>
                    </a:solidFill>
                  </a:tcPr>
                </a:tc>
              </a:tr>
              <a:tr h="1554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800" b="0" i="0" u="none" strike="noStrike" cap="none" normalizeH="0" baseline="0" smtClean="0">
                          <a:ln>
                            <a:noFill/>
                          </a:ln>
                          <a:solidFill>
                            <a:srgbClr val="A50021"/>
                          </a:solidFill>
                          <a:effectLst/>
                          <a:latin typeface="Times New Roman" pitchFamily="18" charset="0"/>
                          <a:ea typeface="MS Mincho" pitchFamily="49" charset="-128"/>
                          <a:cs typeface="Times New Roman" pitchFamily="18" charset="0"/>
                        </a:rPr>
                        <a:t>Costos</a:t>
                      </a:r>
                      <a:endParaRPr kumimoji="0" lang="es-ES" sz="1800" b="0" i="0" u="none" strike="noStrike" cap="none" normalizeH="0" baseline="0" smtClean="0">
                        <a:ln>
                          <a:noFill/>
                        </a:ln>
                        <a:solidFill>
                          <a:srgbClr val="A50021"/>
                        </a:solidFill>
                        <a:effectLst/>
                        <a:latin typeface="Times New Roman"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800" b="0" i="0" u="none" strike="noStrike" cap="none" normalizeH="0" baseline="0" smtClean="0">
                          <a:ln>
                            <a:noFill/>
                          </a:ln>
                          <a:solidFill>
                            <a:srgbClr val="A50021"/>
                          </a:solidFill>
                          <a:effectLst/>
                          <a:latin typeface="Times New Roman" pitchFamily="18" charset="0"/>
                          <a:ea typeface="MS Mincho" pitchFamily="49" charset="-128"/>
                          <a:cs typeface="Times New Roman" pitchFamily="18" charset="0"/>
                        </a:rPr>
                        <a:t>Demanda</a:t>
                      </a:r>
                      <a:endParaRPr kumimoji="0" lang="es-ES" sz="1800" b="0" i="0" u="none" strike="noStrike" cap="none" normalizeH="0" baseline="0" smtClean="0">
                        <a:ln>
                          <a:noFill/>
                        </a:ln>
                        <a:solidFill>
                          <a:srgbClr val="A50021"/>
                        </a:solidFill>
                        <a:effectLst/>
                        <a:latin typeface="Times New Roman"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800" b="0" i="0" u="none" strike="noStrike" cap="none" normalizeH="0" baseline="0" smtClean="0">
                          <a:ln>
                            <a:noFill/>
                          </a:ln>
                          <a:solidFill>
                            <a:srgbClr val="A50021"/>
                          </a:solidFill>
                          <a:effectLst/>
                          <a:latin typeface="Times New Roman" pitchFamily="18" charset="0"/>
                          <a:ea typeface="MS Mincho" pitchFamily="49" charset="-128"/>
                          <a:cs typeface="Times New Roman" pitchFamily="18" charset="0"/>
                        </a:rPr>
                        <a:t>Tecnología</a:t>
                      </a:r>
                    </a:p>
                  </a:txBody>
                  <a:tcPr marL="121904" marR="121904" marT="45731" marB="45731" horzOverflow="overflow">
                    <a:lnL w="381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38100"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800" b="0" i="0" u="none" strike="noStrike" cap="none" normalizeH="0" baseline="0" dirty="0" smtClean="0">
                          <a:ln>
                            <a:noFill/>
                          </a:ln>
                          <a:solidFill>
                            <a:srgbClr val="A50021"/>
                          </a:solidFill>
                          <a:effectLst/>
                          <a:latin typeface="Times New Roman" pitchFamily="18" charset="0"/>
                          <a:ea typeface="MS Mincho" pitchFamily="49" charset="-128"/>
                          <a:cs typeface="Times New Roman" pitchFamily="18" charset="0"/>
                        </a:rPr>
                        <a:t>Concentración de mercado</a:t>
                      </a:r>
                      <a:endParaRPr kumimoji="0" lang="es-ES" sz="1800" b="0" i="0" u="none" strike="noStrike" cap="none" normalizeH="0" baseline="0" dirty="0" smtClean="0">
                        <a:ln>
                          <a:noFill/>
                        </a:ln>
                        <a:solidFill>
                          <a:srgbClr val="A50021"/>
                        </a:solidFill>
                        <a:effectLst/>
                        <a:latin typeface="Times New Roman"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800" b="0" i="0" u="none" strike="noStrike" cap="none" normalizeH="0" baseline="0" dirty="0" smtClean="0">
                          <a:ln>
                            <a:noFill/>
                          </a:ln>
                          <a:solidFill>
                            <a:srgbClr val="A50021"/>
                          </a:solidFill>
                          <a:effectLst/>
                          <a:latin typeface="Times New Roman" pitchFamily="18" charset="0"/>
                          <a:ea typeface="MS Mincho" pitchFamily="49" charset="-128"/>
                          <a:cs typeface="Times New Roman" pitchFamily="18" charset="0"/>
                        </a:rPr>
                        <a:t>Diferenciación de producto</a:t>
                      </a:r>
                      <a:endParaRPr kumimoji="0" lang="es-ES" sz="1800" b="0" i="0" u="none" strike="noStrike" cap="none" normalizeH="0" baseline="0" dirty="0" smtClean="0">
                        <a:ln>
                          <a:noFill/>
                        </a:ln>
                        <a:solidFill>
                          <a:srgbClr val="A50021"/>
                        </a:solidFill>
                        <a:effectLst/>
                        <a:latin typeface="Times New Roman"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800" b="0" i="0" u="none" strike="noStrike" cap="none" normalizeH="0" baseline="0" dirty="0" smtClean="0">
                          <a:ln>
                            <a:noFill/>
                          </a:ln>
                          <a:solidFill>
                            <a:srgbClr val="A50021"/>
                          </a:solidFill>
                          <a:effectLst/>
                          <a:latin typeface="Times New Roman" pitchFamily="18" charset="0"/>
                          <a:ea typeface="MS Mincho" pitchFamily="49" charset="-128"/>
                          <a:cs typeface="Times New Roman" pitchFamily="18" charset="0"/>
                        </a:rPr>
                        <a:t>Barreras de entrada</a:t>
                      </a:r>
                      <a:endParaRPr kumimoji="0" lang="es-ES" sz="1800" b="0" i="0" u="none" strike="noStrike" cap="none" normalizeH="0" baseline="0" dirty="0" smtClean="0">
                        <a:ln>
                          <a:noFill/>
                        </a:ln>
                        <a:solidFill>
                          <a:srgbClr val="A50021"/>
                        </a:solidFill>
                        <a:effectLst/>
                        <a:latin typeface="Times New Roman"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800" b="0" i="0" u="none" strike="noStrike" cap="none" normalizeH="0" baseline="0" dirty="0" smtClean="0">
                          <a:ln>
                            <a:noFill/>
                          </a:ln>
                          <a:solidFill>
                            <a:srgbClr val="A50021"/>
                          </a:solidFill>
                          <a:effectLst/>
                          <a:latin typeface="Times New Roman" pitchFamily="18" charset="0"/>
                          <a:ea typeface="MS Mincho" pitchFamily="49" charset="-128"/>
                          <a:cs typeface="Times New Roman" pitchFamily="18" charset="0"/>
                        </a:rPr>
                        <a:t>Integración vertical</a:t>
                      </a:r>
                      <a:endParaRPr kumimoji="0" lang="es-ES" sz="1800" b="0" i="0" u="none" strike="noStrike" cap="none" normalizeH="0" baseline="0" dirty="0" smtClean="0">
                        <a:ln>
                          <a:noFill/>
                        </a:ln>
                        <a:solidFill>
                          <a:srgbClr val="A50021"/>
                        </a:solidFill>
                        <a:effectLst/>
                        <a:latin typeface="Times New Roman"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800" b="0" i="0" u="none" strike="noStrike" cap="none" normalizeH="0" baseline="0" dirty="0" smtClean="0">
                          <a:ln>
                            <a:noFill/>
                          </a:ln>
                          <a:solidFill>
                            <a:srgbClr val="A50021"/>
                          </a:solidFill>
                          <a:effectLst/>
                          <a:latin typeface="Times New Roman" pitchFamily="18" charset="0"/>
                          <a:ea typeface="MS Mincho" pitchFamily="49" charset="-128"/>
                          <a:cs typeface="Times New Roman" pitchFamily="18" charset="0"/>
                        </a:rPr>
                        <a:t>Diversificación de conglomerado</a:t>
                      </a:r>
                    </a:p>
                  </a:txBody>
                  <a:tcPr marL="121904" marR="121904" marT="45731" marB="45731"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38100"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800" b="0" i="0" u="none" strike="noStrike" cap="none" normalizeH="0" baseline="0" smtClean="0">
                          <a:ln>
                            <a:noFill/>
                          </a:ln>
                          <a:solidFill>
                            <a:srgbClr val="A50021"/>
                          </a:solidFill>
                          <a:effectLst/>
                          <a:latin typeface="Times New Roman" pitchFamily="18" charset="0"/>
                          <a:ea typeface="MS Mincho" pitchFamily="49" charset="-128"/>
                          <a:cs typeface="Times New Roman" pitchFamily="18" charset="0"/>
                        </a:rPr>
                        <a:t>Objetivos empresariales</a:t>
                      </a:r>
                      <a:endParaRPr kumimoji="0" lang="es-ES" sz="1800" b="0" i="0" u="none" strike="noStrike" cap="none" normalizeH="0" baseline="0" smtClean="0">
                        <a:ln>
                          <a:noFill/>
                        </a:ln>
                        <a:solidFill>
                          <a:srgbClr val="A50021"/>
                        </a:solidFill>
                        <a:effectLst/>
                        <a:latin typeface="Times New Roman"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800" b="0" i="0" u="none" strike="noStrike" cap="none" normalizeH="0" baseline="0" smtClean="0">
                          <a:ln>
                            <a:noFill/>
                          </a:ln>
                          <a:solidFill>
                            <a:srgbClr val="A50021"/>
                          </a:solidFill>
                          <a:effectLst/>
                          <a:latin typeface="Times New Roman" pitchFamily="18" charset="0"/>
                          <a:ea typeface="MS Mincho" pitchFamily="49" charset="-128"/>
                          <a:cs typeface="Times New Roman" pitchFamily="18" charset="0"/>
                        </a:rPr>
                        <a:t>Estrategias empresariales</a:t>
                      </a:r>
                      <a:endParaRPr kumimoji="0" lang="es-ES" sz="1800" b="0" i="0" u="none" strike="noStrike" cap="none" normalizeH="0" baseline="0" smtClean="0">
                        <a:ln>
                          <a:noFill/>
                        </a:ln>
                        <a:solidFill>
                          <a:srgbClr val="A50021"/>
                        </a:solidFill>
                        <a:effectLst/>
                        <a:latin typeface="Times New Roman"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800" b="0" i="0" u="none" strike="noStrike" cap="none" normalizeH="0" baseline="0" smtClean="0">
                          <a:ln>
                            <a:noFill/>
                          </a:ln>
                          <a:solidFill>
                            <a:srgbClr val="A50021"/>
                          </a:solidFill>
                          <a:effectLst/>
                          <a:latin typeface="Times New Roman" pitchFamily="18" charset="0"/>
                          <a:ea typeface="MS Mincho" pitchFamily="49" charset="-128"/>
                          <a:cs typeface="Times New Roman" pitchFamily="18" charset="0"/>
                        </a:rPr>
                        <a:t>Prácticas competitivas</a:t>
                      </a:r>
                    </a:p>
                  </a:txBody>
                  <a:tcPr marL="121904" marR="121904" marT="45731" marB="45731"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38100"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800" b="0" i="0" u="none" strike="noStrike" cap="none" normalizeH="0" baseline="0" dirty="0" smtClean="0">
                          <a:ln>
                            <a:noFill/>
                          </a:ln>
                          <a:solidFill>
                            <a:srgbClr val="A50021"/>
                          </a:solidFill>
                          <a:effectLst/>
                          <a:latin typeface="Times New Roman" pitchFamily="18" charset="0"/>
                          <a:ea typeface="MS Mincho" pitchFamily="49" charset="-128"/>
                          <a:cs typeface="Times New Roman" pitchFamily="18" charset="0"/>
                        </a:rPr>
                        <a:t>Eficiencia</a:t>
                      </a:r>
                      <a:endParaRPr kumimoji="0" lang="es-ES" sz="1800" b="0" i="0" u="none" strike="noStrike" cap="none" normalizeH="0" baseline="0" dirty="0" smtClean="0">
                        <a:ln>
                          <a:noFill/>
                        </a:ln>
                        <a:solidFill>
                          <a:srgbClr val="A50021"/>
                        </a:solidFill>
                        <a:effectLst/>
                        <a:latin typeface="Times New Roman"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800" b="0" i="0" u="none" strike="noStrike" cap="none" normalizeH="0" baseline="0" dirty="0" smtClean="0">
                          <a:ln>
                            <a:noFill/>
                          </a:ln>
                          <a:solidFill>
                            <a:srgbClr val="A50021"/>
                          </a:solidFill>
                          <a:effectLst/>
                          <a:latin typeface="Times New Roman" pitchFamily="18" charset="0"/>
                          <a:ea typeface="MS Mincho" pitchFamily="49" charset="-128"/>
                          <a:cs typeface="Times New Roman" pitchFamily="18" charset="0"/>
                        </a:rPr>
                        <a:t>Rentabilidad</a:t>
                      </a:r>
                      <a:endParaRPr kumimoji="0" lang="es-ES" sz="1800" b="0" i="0" u="none" strike="noStrike" cap="none" normalizeH="0" baseline="0" dirty="0" smtClean="0">
                        <a:ln>
                          <a:noFill/>
                        </a:ln>
                        <a:solidFill>
                          <a:srgbClr val="A50021"/>
                        </a:solidFill>
                        <a:effectLst/>
                        <a:latin typeface="Times New Roman"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800" b="0" i="0" u="none" strike="noStrike" cap="none" normalizeH="0" baseline="0" dirty="0" smtClean="0">
                          <a:ln>
                            <a:noFill/>
                          </a:ln>
                          <a:solidFill>
                            <a:srgbClr val="A50021"/>
                          </a:solidFill>
                          <a:effectLst/>
                          <a:latin typeface="Times New Roman" pitchFamily="18" charset="0"/>
                          <a:ea typeface="MS Mincho" pitchFamily="49" charset="-128"/>
                          <a:cs typeface="Times New Roman" pitchFamily="18" charset="0"/>
                        </a:rPr>
                        <a:t>Progreso técnico</a:t>
                      </a:r>
                      <a:endParaRPr kumimoji="0" lang="es-ES" sz="1800" b="0" i="0" u="none" strike="noStrike" cap="none" normalizeH="0" baseline="0" dirty="0" smtClean="0">
                        <a:ln>
                          <a:noFill/>
                        </a:ln>
                        <a:solidFill>
                          <a:srgbClr val="A50021"/>
                        </a:solidFill>
                        <a:effectLst/>
                        <a:latin typeface="Times New Roman"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800" b="0" i="0" u="none" strike="noStrike" cap="none" normalizeH="0" baseline="0" dirty="0" smtClean="0">
                          <a:ln>
                            <a:noFill/>
                          </a:ln>
                          <a:solidFill>
                            <a:srgbClr val="A50021"/>
                          </a:solidFill>
                          <a:effectLst/>
                          <a:latin typeface="Times New Roman" pitchFamily="18" charset="0"/>
                          <a:ea typeface="MS Mincho" pitchFamily="49" charset="-128"/>
                          <a:cs typeface="Times New Roman" pitchFamily="18" charset="0"/>
                        </a:rPr>
                        <a:t>Crecimiento</a:t>
                      </a:r>
                    </a:p>
                  </a:txBody>
                  <a:tcPr marL="121904" marR="121904" marT="45731" marB="45731" horzOverflow="overflow">
                    <a:lnL w="12700" cap="flat" cmpd="sng" algn="ctr">
                      <a:solidFill>
                        <a:srgbClr val="000066"/>
                      </a:solidFill>
                      <a:prstDash val="solid"/>
                      <a:round/>
                      <a:headEnd type="none" w="med" len="med"/>
                      <a:tailEnd type="none" w="med" len="med"/>
                    </a:lnL>
                    <a:lnR w="381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38100" cap="flat" cmpd="sng" algn="ctr">
                      <a:solidFill>
                        <a:srgbClr val="000066"/>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123217253"/>
      </p:ext>
    </p:extLst>
  </p:cSld>
  <p:clrMapOvr>
    <a:masterClrMapping/>
  </p:clrMapOvr>
  <p:transition spd="slow">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p:txBody>
          <a:bodyPr/>
          <a:lstStyle/>
          <a:p>
            <a:endParaRPr lang="es-ES" altLang="es-MX" smtClean="0"/>
          </a:p>
        </p:txBody>
      </p:sp>
      <p:sp>
        <p:nvSpPr>
          <p:cNvPr id="17411" name="Rectangle 3"/>
          <p:cNvSpPr>
            <a:spLocks noGrp="1" noChangeArrowheads="1"/>
          </p:cNvSpPr>
          <p:nvPr>
            <p:ph type="body" idx="4294967295"/>
          </p:nvPr>
        </p:nvSpPr>
        <p:spPr>
          <a:xfrm>
            <a:off x="421427" y="1557586"/>
            <a:ext cx="11345972" cy="4536872"/>
          </a:xfrm>
        </p:spPr>
        <p:txBody>
          <a:bodyPr/>
          <a:lstStyle/>
          <a:p>
            <a:pPr>
              <a:spcBef>
                <a:spcPts val="600"/>
              </a:spcBef>
              <a:buFont typeface="Wingdings" pitchFamily="2" charset="2"/>
              <a:buChar char="§"/>
            </a:pPr>
            <a:r>
              <a:rPr lang="es-ES" altLang="es-MX" sz="2400" dirty="0"/>
              <a:t>La primera oleada se asocia con </a:t>
            </a:r>
            <a:r>
              <a:rPr lang="es-ES" altLang="es-MX" sz="2400" dirty="0" err="1"/>
              <a:t>Joe</a:t>
            </a:r>
            <a:r>
              <a:rPr lang="es-ES" altLang="es-MX" sz="2400" dirty="0"/>
              <a:t> </a:t>
            </a:r>
            <a:r>
              <a:rPr lang="es-ES" altLang="es-MX" sz="2400" dirty="0" err="1"/>
              <a:t>Bain</a:t>
            </a:r>
            <a:r>
              <a:rPr lang="es-ES" altLang="es-MX" sz="2400" dirty="0"/>
              <a:t> y </a:t>
            </a:r>
            <a:r>
              <a:rPr lang="es-ES" altLang="es-MX" sz="2400" dirty="0" err="1"/>
              <a:t>Edwar</a:t>
            </a:r>
            <a:r>
              <a:rPr lang="es-ES" altLang="es-MX" sz="2400" dirty="0"/>
              <a:t> Mason </a:t>
            </a:r>
          </a:p>
          <a:p>
            <a:pPr>
              <a:spcBef>
                <a:spcPts val="600"/>
              </a:spcBef>
              <a:buFont typeface="Wingdings" pitchFamily="2" charset="2"/>
              <a:buChar char="§"/>
            </a:pPr>
            <a:r>
              <a:rPr lang="es-ES" altLang="es-MX" sz="2400" dirty="0" smtClean="0"/>
              <a:t>Fue </a:t>
            </a:r>
            <a:r>
              <a:rPr lang="es-ES" altLang="es-MX" sz="2400" dirty="0"/>
              <a:t>empírica en su naturaleza. </a:t>
            </a:r>
          </a:p>
          <a:p>
            <a:pPr>
              <a:spcBef>
                <a:spcPts val="600"/>
              </a:spcBef>
              <a:buFont typeface="Wingdings" pitchFamily="2" charset="2"/>
              <a:buChar char="§"/>
            </a:pPr>
            <a:r>
              <a:rPr lang="es-ES" altLang="es-MX" sz="2400" dirty="0" smtClean="0"/>
              <a:t>La </a:t>
            </a:r>
            <a:r>
              <a:rPr lang="es-ES" altLang="es-MX" sz="2400" dirty="0"/>
              <a:t>estructura de mercado determina la conducta, y la conducta produce el funcionamiento determinado del mercado.</a:t>
            </a:r>
          </a:p>
          <a:p>
            <a:pPr>
              <a:spcBef>
                <a:spcPts val="600"/>
              </a:spcBef>
              <a:buFont typeface="Wingdings" pitchFamily="2" charset="2"/>
              <a:buChar char="§"/>
            </a:pPr>
            <a:r>
              <a:rPr lang="es-ES" altLang="es-MX" sz="2400" dirty="0" smtClean="0"/>
              <a:t>Este </a:t>
            </a:r>
            <a:r>
              <a:rPr lang="es-ES" altLang="es-MX" sz="2400" dirty="0"/>
              <a:t>paradigma se basaba en teorías débiles y recalcaba la necesidad de estudios empíricos de las industrias.</a:t>
            </a:r>
          </a:p>
          <a:p>
            <a:pPr>
              <a:spcBef>
                <a:spcPts val="600"/>
              </a:spcBef>
              <a:buFont typeface="Wingdings" pitchFamily="2" charset="2"/>
              <a:buChar char="§"/>
            </a:pPr>
            <a:r>
              <a:rPr lang="es-ES" altLang="es-MX" sz="2400" dirty="0" smtClean="0"/>
              <a:t>Los </a:t>
            </a:r>
            <a:r>
              <a:rPr lang="es-ES" altLang="es-MX" sz="2400" dirty="0"/>
              <a:t>estudios eran de corte transversal dando como resultado correlaciones o “estadísticos descriptivos” no relaciones causales</a:t>
            </a:r>
            <a:endParaRPr lang="es-ES" altLang="ja-JP" sz="2400" dirty="0">
              <a:ea typeface="MS PGothic" pitchFamily="34" charset="-128"/>
            </a:endParaRPr>
          </a:p>
          <a:p>
            <a:pPr>
              <a:spcBef>
                <a:spcPts val="600"/>
              </a:spcBef>
              <a:buFont typeface="Wingdings" pitchFamily="2" charset="2"/>
              <a:buChar char="§"/>
            </a:pPr>
            <a:r>
              <a:rPr lang="es-ES" altLang="ja-JP" sz="2400" dirty="0" smtClean="0">
                <a:ea typeface="MS PGothic" pitchFamily="34" charset="-128"/>
              </a:rPr>
              <a:t>Se </a:t>
            </a:r>
            <a:r>
              <a:rPr lang="es-ES" altLang="ja-JP" sz="2400" dirty="0">
                <a:ea typeface="MS PGothic" pitchFamily="34" charset="-128"/>
              </a:rPr>
              <a:t>originaron muchas </a:t>
            </a:r>
            <a:r>
              <a:rPr lang="es-ES" altLang="ja-JP" sz="2400" dirty="0" smtClean="0">
                <a:ea typeface="MS PGothic" pitchFamily="34" charset="-128"/>
              </a:rPr>
              <a:t>interpretaciones </a:t>
            </a:r>
            <a:r>
              <a:rPr lang="es-ES" altLang="ja-JP" sz="2400" dirty="0">
                <a:ea typeface="MS PGothic" pitchFamily="34" charset="-128"/>
              </a:rPr>
              <a:t>informales. </a:t>
            </a:r>
            <a:endParaRPr lang="es-ES" altLang="es-MX" sz="2400" dirty="0"/>
          </a:p>
        </p:txBody>
      </p:sp>
    </p:spTree>
    <p:extLst>
      <p:ext uri="{BB962C8B-B14F-4D97-AF65-F5344CB8AC3E}">
        <p14:creationId xmlns:p14="http://schemas.microsoft.com/office/powerpoint/2010/main" val="2647514875"/>
      </p:ext>
    </p:extLst>
  </p:cSld>
  <p:clrMapOvr>
    <a:masterClrMapping/>
  </p:clrMapOvr>
  <p:transition spd="slow">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761903" y="285818"/>
            <a:ext cx="10799945" cy="576396"/>
          </a:xfrm>
          <a:prstGeom prst="rect">
            <a:avLst/>
          </a:prstGeom>
          <a:solidFill>
            <a:schemeClr val="tx2"/>
          </a:solidFill>
          <a:ln w="9525">
            <a:noFill/>
            <a:miter lim="800000"/>
            <a:headEnd/>
            <a:tailEnd/>
          </a:ln>
        </p:spPr>
        <p:txBody>
          <a:bodyPr lIns="122764" tIns="61382" rIns="122764" bIns="61382" anchor="ctr"/>
          <a:lstStyle/>
          <a:p>
            <a:pPr algn="ctr" defTabSz="1015975" eaLnBrk="1" hangingPunct="1">
              <a:lnSpc>
                <a:spcPct val="80000"/>
              </a:lnSpc>
              <a:buClr>
                <a:srgbClr val="FFCC00"/>
              </a:buClr>
              <a:defRPr/>
            </a:pPr>
            <a:r>
              <a:rPr lang="es-ES" sz="3200" b="1" kern="0" dirty="0">
                <a:solidFill>
                  <a:schemeClr val="bg1"/>
                </a:solidFill>
                <a:latin typeface="+mj-lt"/>
                <a:ea typeface="+mj-ea"/>
                <a:cs typeface="+mj-cs"/>
              </a:rPr>
              <a:t>El paradigma </a:t>
            </a:r>
            <a:r>
              <a:rPr lang="es-ES" sz="3200" b="1" i="1" kern="0" dirty="0">
                <a:solidFill>
                  <a:schemeClr val="bg1"/>
                </a:solidFill>
                <a:latin typeface="Times New Roman" pitchFamily="18" charset="0"/>
                <a:ea typeface="+mj-ea"/>
                <a:cs typeface="Times New Roman" pitchFamily="18" charset="0"/>
              </a:rPr>
              <a:t>E-C-R</a:t>
            </a:r>
          </a:p>
        </p:txBody>
      </p:sp>
      <p:sp>
        <p:nvSpPr>
          <p:cNvPr id="18435" name="3 Marcador de contenido"/>
          <p:cNvSpPr>
            <a:spLocks noGrp="1"/>
          </p:cNvSpPr>
          <p:nvPr>
            <p:ph idx="1"/>
          </p:nvPr>
        </p:nvSpPr>
        <p:spPr>
          <a:xfrm>
            <a:off x="285716" y="1214720"/>
            <a:ext cx="11345972" cy="986066"/>
          </a:xfrm>
        </p:spPr>
        <p:txBody>
          <a:bodyPr/>
          <a:lstStyle/>
          <a:p>
            <a:pPr marL="0" indent="0">
              <a:buNone/>
            </a:pPr>
            <a:r>
              <a:rPr lang="es-MX" altLang="es-MX" sz="2400" dirty="0"/>
              <a:t>Idea: la estructura del mercado determina la conducta que permite obtener los resultados (que a la vez afecta a la conducta y ésta a la conducta)</a:t>
            </a:r>
          </a:p>
        </p:txBody>
      </p:sp>
      <p:graphicFrame>
        <p:nvGraphicFramePr>
          <p:cNvPr id="5" name="4 Diagrama"/>
          <p:cNvGraphicFramePr>
            <a:graphicFrameLocks noChangeAspect="1"/>
          </p:cNvGraphicFramePr>
          <p:nvPr/>
        </p:nvGraphicFramePr>
        <p:xfrm>
          <a:off x="1333299" y="2357977"/>
          <a:ext cx="9228587" cy="19685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8437" name="6 Conector recto de flecha"/>
          <p:cNvCxnSpPr>
            <a:cxnSpLocks noChangeAspect="1"/>
          </p:cNvCxnSpPr>
          <p:nvPr/>
        </p:nvCxnSpPr>
        <p:spPr bwMode="auto">
          <a:xfrm>
            <a:off x="4095218" y="3072525"/>
            <a:ext cx="541796" cy="1587"/>
          </a:xfrm>
          <a:prstGeom prst="straightConnector1">
            <a:avLst/>
          </a:prstGeom>
          <a:noFill/>
          <a:ln w="9525" algn="ctr">
            <a:solidFill>
              <a:schemeClr val="accent2"/>
            </a:solidFill>
            <a:round/>
            <a:headEnd/>
            <a:tailEnd type="stealth" w="lg" len="lg"/>
          </a:ln>
          <a:extLst>
            <a:ext uri="{909E8E84-426E-40DD-AFC4-6F175D3DCCD1}">
              <a14:hiddenFill xmlns:a14="http://schemas.microsoft.com/office/drawing/2010/main">
                <a:noFill/>
              </a14:hiddenFill>
            </a:ext>
          </a:extLst>
        </p:spPr>
      </p:cxnSp>
      <p:cxnSp>
        <p:nvCxnSpPr>
          <p:cNvPr id="18438" name="7 Conector recto de flecha"/>
          <p:cNvCxnSpPr>
            <a:cxnSpLocks noChangeAspect="1"/>
          </p:cNvCxnSpPr>
          <p:nvPr/>
        </p:nvCxnSpPr>
        <p:spPr bwMode="auto">
          <a:xfrm>
            <a:off x="7428533" y="3143979"/>
            <a:ext cx="543913" cy="1588"/>
          </a:xfrm>
          <a:prstGeom prst="straightConnector1">
            <a:avLst/>
          </a:prstGeom>
          <a:noFill/>
          <a:ln w="9525" algn="ctr">
            <a:solidFill>
              <a:schemeClr val="accent2"/>
            </a:solidFill>
            <a:round/>
            <a:headEnd/>
            <a:tailEnd type="stealth" w="lg" len="lg"/>
          </a:ln>
          <a:extLst>
            <a:ext uri="{909E8E84-426E-40DD-AFC4-6F175D3DCCD1}">
              <a14:hiddenFill xmlns:a14="http://schemas.microsoft.com/office/drawing/2010/main">
                <a:noFill/>
              </a14:hiddenFill>
            </a:ext>
          </a:extLst>
        </p:spPr>
      </p:cxnSp>
      <p:cxnSp>
        <p:nvCxnSpPr>
          <p:cNvPr id="18439" name="8 Conector recto de flecha"/>
          <p:cNvCxnSpPr>
            <a:cxnSpLocks noChangeAspect="1"/>
          </p:cNvCxnSpPr>
          <p:nvPr/>
        </p:nvCxnSpPr>
        <p:spPr bwMode="auto">
          <a:xfrm>
            <a:off x="7333298" y="3501249"/>
            <a:ext cx="543912" cy="1587"/>
          </a:xfrm>
          <a:prstGeom prst="straightConnector1">
            <a:avLst/>
          </a:prstGeom>
          <a:noFill/>
          <a:ln w="9525" algn="ctr">
            <a:solidFill>
              <a:schemeClr val="accent2"/>
            </a:solidFill>
            <a:round/>
            <a:headEnd type="stealth" w="lg" len="lg"/>
            <a:tailEnd type="none" w="lg" len="lg"/>
          </a:ln>
          <a:extLst>
            <a:ext uri="{909E8E84-426E-40DD-AFC4-6F175D3DCCD1}">
              <a14:hiddenFill xmlns:a14="http://schemas.microsoft.com/office/drawing/2010/main">
                <a:noFill/>
              </a14:hiddenFill>
            </a:ext>
          </a:extLst>
        </p:spPr>
      </p:cxnSp>
      <p:cxnSp>
        <p:nvCxnSpPr>
          <p:cNvPr id="18440" name="9 Conector recto de flecha"/>
          <p:cNvCxnSpPr>
            <a:cxnSpLocks noChangeAspect="1"/>
          </p:cNvCxnSpPr>
          <p:nvPr/>
        </p:nvCxnSpPr>
        <p:spPr bwMode="auto">
          <a:xfrm>
            <a:off x="4027495" y="3501249"/>
            <a:ext cx="543912" cy="1587"/>
          </a:xfrm>
          <a:prstGeom prst="straightConnector1">
            <a:avLst/>
          </a:prstGeom>
          <a:noFill/>
          <a:ln w="9525" algn="ctr">
            <a:solidFill>
              <a:schemeClr val="accent2"/>
            </a:solidFill>
            <a:round/>
            <a:headEnd type="stealth" w="lg" len="lg"/>
            <a:tailEnd type="none" w="lg" len="lg"/>
          </a:ln>
          <a:extLst>
            <a:ext uri="{909E8E84-426E-40DD-AFC4-6F175D3DCCD1}">
              <a14:hiddenFill xmlns:a14="http://schemas.microsoft.com/office/drawing/2010/main">
                <a:noFill/>
              </a14:hiddenFill>
            </a:ext>
          </a:extLst>
        </p:spPr>
      </p:cxnSp>
      <p:cxnSp>
        <p:nvCxnSpPr>
          <p:cNvPr id="18441" name="11 Conector recto"/>
          <p:cNvCxnSpPr>
            <a:cxnSpLocks noChangeAspect="1"/>
          </p:cNvCxnSpPr>
          <p:nvPr/>
        </p:nvCxnSpPr>
        <p:spPr bwMode="auto">
          <a:xfrm>
            <a:off x="1238092" y="4573060"/>
            <a:ext cx="9229581" cy="1588"/>
          </a:xfrm>
          <a:prstGeom prst="line">
            <a:avLst/>
          </a:prstGeom>
          <a:noFill/>
          <a:ln w="38100" algn="ctr">
            <a:solidFill>
              <a:schemeClr val="tx2"/>
            </a:solidFill>
            <a:round/>
            <a:headEnd/>
            <a:tailEnd/>
          </a:ln>
          <a:extLst>
            <a:ext uri="{909E8E84-426E-40DD-AFC4-6F175D3DCCD1}">
              <a14:hiddenFill xmlns:a14="http://schemas.microsoft.com/office/drawing/2010/main">
                <a:noFill/>
              </a14:hiddenFill>
            </a:ext>
          </a:extLst>
        </p:spPr>
      </p:cxnSp>
      <p:sp>
        <p:nvSpPr>
          <p:cNvPr id="13" name="12 Trapecio"/>
          <p:cNvSpPr/>
          <p:nvPr/>
        </p:nvSpPr>
        <p:spPr bwMode="auto">
          <a:xfrm>
            <a:off x="3142841" y="5216146"/>
            <a:ext cx="6476157" cy="1143265"/>
          </a:xfrm>
          <a:prstGeom prst="trapezoid">
            <a:avLst/>
          </a:prstGeom>
          <a:solidFill>
            <a:schemeClr val="accent1">
              <a:hueOff val="0"/>
              <a:satOff val="0"/>
              <a:lumOff val="0"/>
            </a:schemeClr>
          </a:solidFill>
          <a:ln w="9525" cap="flat" cmpd="sng" algn="ctr">
            <a:solidFill>
              <a:schemeClr val="tx1"/>
            </a:solidFill>
            <a:prstDash val="solid"/>
            <a:round/>
            <a:headEnd type="none" w="med" len="med"/>
            <a:tailEnd type="none" w="med" len="med"/>
          </a:ln>
          <a:effectLst/>
        </p:spPr>
        <p:txBody>
          <a:bodyPr lIns="122764" tIns="61382" rIns="122764" bIns="61382"/>
          <a:lstStyle/>
          <a:p>
            <a:pPr algn="ctr" defTabSz="1015975">
              <a:spcBef>
                <a:spcPct val="20000"/>
              </a:spcBef>
              <a:buClr>
                <a:srgbClr val="D41C3B"/>
              </a:buClr>
              <a:defRPr/>
            </a:pPr>
            <a:endParaRPr lang="es-MX">
              <a:latin typeface="Arial" charset="0"/>
            </a:endParaRPr>
          </a:p>
        </p:txBody>
      </p:sp>
      <p:sp>
        <p:nvSpPr>
          <p:cNvPr id="18443" name="13 CuadroTexto"/>
          <p:cNvSpPr txBox="1">
            <a:spLocks noChangeArrowheads="1"/>
          </p:cNvSpPr>
          <p:nvPr/>
        </p:nvSpPr>
        <p:spPr bwMode="auto">
          <a:xfrm>
            <a:off x="3714269" y="5359055"/>
            <a:ext cx="5428543" cy="1064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lgn="ctr">
              <a:spcBef>
                <a:spcPct val="20000"/>
              </a:spcBef>
              <a:buClr>
                <a:srgbClr val="D41C3B"/>
              </a:buClr>
              <a:buFont typeface="Monotype Sorts"/>
              <a:buNone/>
            </a:pPr>
            <a:r>
              <a:rPr lang="es-MX" altLang="es-MX" sz="1800" dirty="0">
                <a:solidFill>
                  <a:schemeClr val="bg1"/>
                </a:solidFill>
              </a:rPr>
              <a:t>CONDICIONES EXÓGENAS</a:t>
            </a:r>
          </a:p>
          <a:p>
            <a:pPr algn="ctr">
              <a:spcBef>
                <a:spcPct val="20000"/>
              </a:spcBef>
              <a:buClr>
                <a:srgbClr val="D41C3B"/>
              </a:buClr>
              <a:buFont typeface="Monotype Sorts"/>
              <a:buNone/>
            </a:pPr>
            <a:r>
              <a:rPr lang="es-MX" altLang="es-MX" sz="1800" dirty="0">
                <a:solidFill>
                  <a:schemeClr val="bg1"/>
                </a:solidFill>
              </a:rPr>
              <a:t>Tecnología</a:t>
            </a:r>
          </a:p>
          <a:p>
            <a:pPr algn="ctr">
              <a:spcBef>
                <a:spcPct val="20000"/>
              </a:spcBef>
              <a:buClr>
                <a:srgbClr val="D41C3B"/>
              </a:buClr>
              <a:buFont typeface="Monotype Sorts"/>
              <a:buNone/>
            </a:pPr>
            <a:r>
              <a:rPr lang="es-MX" altLang="es-MX" sz="1800" dirty="0">
                <a:solidFill>
                  <a:schemeClr val="bg1"/>
                </a:solidFill>
              </a:rPr>
              <a:t>Demanda</a:t>
            </a:r>
          </a:p>
        </p:txBody>
      </p:sp>
      <p:cxnSp>
        <p:nvCxnSpPr>
          <p:cNvPr id="18444" name="15 Conector recto de flecha"/>
          <p:cNvCxnSpPr>
            <a:cxnSpLocks noChangeShapeType="1"/>
          </p:cNvCxnSpPr>
          <p:nvPr/>
        </p:nvCxnSpPr>
        <p:spPr bwMode="auto">
          <a:xfrm rot="5400000" flipH="1" flipV="1">
            <a:off x="4165511" y="4930860"/>
            <a:ext cx="428725" cy="2116"/>
          </a:xfrm>
          <a:prstGeom prst="straightConnector1">
            <a:avLst/>
          </a:prstGeom>
          <a:noFill/>
          <a:ln w="9525" algn="ctr">
            <a:solidFill>
              <a:schemeClr val="accent2"/>
            </a:solidFill>
            <a:round/>
            <a:headEnd/>
            <a:tailEnd type="stealth" w="lg" len="lg"/>
          </a:ln>
          <a:extLst>
            <a:ext uri="{909E8E84-426E-40DD-AFC4-6F175D3DCCD1}">
              <a14:hiddenFill xmlns:a14="http://schemas.microsoft.com/office/drawing/2010/main">
                <a:noFill/>
              </a14:hiddenFill>
            </a:ext>
          </a:extLst>
        </p:spPr>
      </p:cxnSp>
      <p:cxnSp>
        <p:nvCxnSpPr>
          <p:cNvPr id="18445" name="17 Conector recto de flecha"/>
          <p:cNvCxnSpPr>
            <a:cxnSpLocks noChangeShapeType="1"/>
          </p:cNvCxnSpPr>
          <p:nvPr/>
        </p:nvCxnSpPr>
        <p:spPr bwMode="auto">
          <a:xfrm rot="5400000">
            <a:off x="7215230" y="4930859"/>
            <a:ext cx="428725" cy="2117"/>
          </a:xfrm>
          <a:prstGeom prst="straightConnector1">
            <a:avLst/>
          </a:prstGeom>
          <a:noFill/>
          <a:ln w="9525" algn="ctr">
            <a:solidFill>
              <a:schemeClr val="accent2"/>
            </a:solidFill>
            <a:round/>
            <a:headEnd/>
            <a:tailEnd type="stealth" w="lg" len="lg"/>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333110011"/>
      </p:ext>
    </p:extLst>
  </p:cSld>
  <p:clrMapOvr>
    <a:masterClrMapping/>
  </p:clrMapOvr>
  <p:transition spd="slow">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9" name="Text Box 4"/>
          <p:cNvSpPr txBox="1">
            <a:spLocks noChangeArrowheads="1"/>
          </p:cNvSpPr>
          <p:nvPr/>
        </p:nvSpPr>
        <p:spPr bwMode="auto">
          <a:xfrm>
            <a:off x="2063484" y="1413570"/>
            <a:ext cx="9407358" cy="2408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lgn="ctr">
              <a:spcBef>
                <a:spcPct val="50000"/>
              </a:spcBef>
              <a:buClr>
                <a:srgbClr val="D41C3B"/>
              </a:buClr>
              <a:buFont typeface="Monotype Sorts"/>
              <a:buNone/>
            </a:pPr>
            <a:r>
              <a:rPr lang="es-ES" altLang="es-MX" sz="2700">
                <a:solidFill>
                  <a:srgbClr val="0000CC"/>
                </a:solidFill>
              </a:rPr>
              <a:t>Formulación inicial</a:t>
            </a:r>
          </a:p>
          <a:p>
            <a:pPr algn="ctr">
              <a:spcBef>
                <a:spcPct val="50000"/>
              </a:spcBef>
              <a:buClr>
                <a:srgbClr val="D41C3B"/>
              </a:buClr>
              <a:buFont typeface="Wingdings" pitchFamily="2" charset="2"/>
              <a:buBlip>
                <a:blip r:embed="rId2"/>
              </a:buBlip>
            </a:pPr>
            <a:endParaRPr lang="es-ES_tradnl" altLang="es-MX" sz="2700">
              <a:solidFill>
                <a:srgbClr val="0000CC"/>
              </a:solidFill>
            </a:endParaRPr>
          </a:p>
          <a:p>
            <a:pPr algn="ctr">
              <a:spcBef>
                <a:spcPct val="50000"/>
              </a:spcBef>
              <a:buClr>
                <a:srgbClr val="D41C3B"/>
              </a:buClr>
              <a:buFont typeface="Wingdings" pitchFamily="2" charset="2"/>
              <a:buBlip>
                <a:blip r:embed="rId2"/>
              </a:buBlip>
            </a:pPr>
            <a:endParaRPr lang="es-ES_tradnl" altLang="es-MX" sz="2700">
              <a:solidFill>
                <a:srgbClr val="0000CC"/>
              </a:solidFill>
            </a:endParaRPr>
          </a:p>
          <a:p>
            <a:pPr algn="ctr">
              <a:spcBef>
                <a:spcPct val="50000"/>
              </a:spcBef>
              <a:buClr>
                <a:srgbClr val="D41C3B"/>
              </a:buClr>
              <a:buFont typeface="Monotype Sorts"/>
              <a:buNone/>
            </a:pPr>
            <a:r>
              <a:rPr lang="es-ES_tradnl" altLang="es-MX" sz="2700">
                <a:solidFill>
                  <a:srgbClr val="0000CC"/>
                </a:solidFill>
              </a:rPr>
              <a:t>Formulación actual</a:t>
            </a:r>
            <a:endParaRPr lang="es-ES" altLang="es-MX" sz="2100">
              <a:solidFill>
                <a:srgbClr val="0000CC"/>
              </a:solidFill>
            </a:endParaRPr>
          </a:p>
        </p:txBody>
      </p:sp>
      <p:grpSp>
        <p:nvGrpSpPr>
          <p:cNvPr id="19461" name="Group 23"/>
          <p:cNvGrpSpPr>
            <a:grpSpLocks/>
          </p:cNvGrpSpPr>
          <p:nvPr/>
        </p:nvGrpSpPr>
        <p:grpSpPr bwMode="auto">
          <a:xfrm>
            <a:off x="3214801" y="2277666"/>
            <a:ext cx="6588325" cy="344568"/>
            <a:chOff x="1882" y="11216"/>
            <a:chExt cx="7783" cy="543"/>
          </a:xfrm>
        </p:grpSpPr>
        <p:sp>
          <p:nvSpPr>
            <p:cNvPr id="19472" name="Text Box 24"/>
            <p:cNvSpPr txBox="1">
              <a:spLocks noChangeArrowheads="1"/>
            </p:cNvSpPr>
            <p:nvPr/>
          </p:nvSpPr>
          <p:spPr bwMode="auto">
            <a:xfrm>
              <a:off x="1882" y="11216"/>
              <a:ext cx="1991" cy="543"/>
            </a:xfrm>
            <a:prstGeom prst="rect">
              <a:avLst/>
            </a:prstGeom>
            <a:solidFill>
              <a:srgbClr val="FFFFFF"/>
            </a:solidFill>
            <a:ln w="9525" algn="ctr">
              <a:solidFill>
                <a:srgbClr val="000000"/>
              </a:solidFill>
              <a:miter lim="800000"/>
              <a:headEnd/>
              <a:tailEnd/>
            </a:ln>
          </p:spPr>
          <p:txBody>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lgn="ctr">
                <a:spcBef>
                  <a:spcPct val="20000"/>
                </a:spcBef>
                <a:buClr>
                  <a:srgbClr val="D41C3B"/>
                </a:buClr>
                <a:buFont typeface="Monotype Sorts"/>
                <a:buNone/>
              </a:pPr>
              <a:r>
                <a:rPr lang="es-ES" altLang="es-MX" sz="1800">
                  <a:solidFill>
                    <a:srgbClr val="A50021"/>
                  </a:solidFill>
                </a:rPr>
                <a:t>Estructura</a:t>
              </a:r>
              <a:endParaRPr lang="es-ES" altLang="es-MX" sz="2800">
                <a:solidFill>
                  <a:srgbClr val="A50021"/>
                </a:solidFill>
              </a:endParaRPr>
            </a:p>
          </p:txBody>
        </p:sp>
        <p:sp>
          <p:nvSpPr>
            <p:cNvPr id="19473" name="Text Box 25"/>
            <p:cNvSpPr txBox="1">
              <a:spLocks noChangeArrowheads="1"/>
            </p:cNvSpPr>
            <p:nvPr/>
          </p:nvSpPr>
          <p:spPr bwMode="auto">
            <a:xfrm>
              <a:off x="4778" y="11216"/>
              <a:ext cx="1991" cy="543"/>
            </a:xfrm>
            <a:prstGeom prst="rect">
              <a:avLst/>
            </a:prstGeom>
            <a:solidFill>
              <a:srgbClr val="FFFFFF"/>
            </a:solidFill>
            <a:ln w="9525" algn="ctr">
              <a:solidFill>
                <a:srgbClr val="000000"/>
              </a:solidFill>
              <a:miter lim="800000"/>
              <a:headEnd/>
              <a:tailEnd/>
            </a:ln>
          </p:spPr>
          <p:txBody>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lgn="ctr">
                <a:spcBef>
                  <a:spcPct val="20000"/>
                </a:spcBef>
                <a:buClr>
                  <a:srgbClr val="D41C3B"/>
                </a:buClr>
                <a:buFont typeface="Monotype Sorts"/>
                <a:buNone/>
              </a:pPr>
              <a:r>
                <a:rPr lang="es-ES" altLang="es-MX" sz="1800">
                  <a:solidFill>
                    <a:srgbClr val="A50021"/>
                  </a:solidFill>
                </a:rPr>
                <a:t>Conducta</a:t>
              </a:r>
              <a:endParaRPr lang="es-ES" altLang="es-MX" sz="2800">
                <a:solidFill>
                  <a:srgbClr val="A50021"/>
                </a:solidFill>
              </a:endParaRPr>
            </a:p>
          </p:txBody>
        </p:sp>
        <p:sp>
          <p:nvSpPr>
            <p:cNvPr id="19474" name="Text Box 26"/>
            <p:cNvSpPr txBox="1">
              <a:spLocks noChangeArrowheads="1"/>
            </p:cNvSpPr>
            <p:nvPr/>
          </p:nvSpPr>
          <p:spPr bwMode="auto">
            <a:xfrm>
              <a:off x="7674" y="11216"/>
              <a:ext cx="1991" cy="543"/>
            </a:xfrm>
            <a:prstGeom prst="rect">
              <a:avLst/>
            </a:prstGeom>
            <a:solidFill>
              <a:srgbClr val="FFFFFF"/>
            </a:solidFill>
            <a:ln w="9525" algn="ctr">
              <a:solidFill>
                <a:srgbClr val="000000"/>
              </a:solidFill>
              <a:miter lim="800000"/>
              <a:headEnd/>
              <a:tailEnd/>
            </a:ln>
          </p:spPr>
          <p:txBody>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lgn="ctr">
                <a:spcBef>
                  <a:spcPct val="20000"/>
                </a:spcBef>
                <a:buClr>
                  <a:srgbClr val="D41C3B"/>
                </a:buClr>
                <a:buFont typeface="Monotype Sorts"/>
                <a:buNone/>
              </a:pPr>
              <a:r>
                <a:rPr lang="es-ES" altLang="es-MX" sz="1800" dirty="0">
                  <a:solidFill>
                    <a:srgbClr val="A50021"/>
                  </a:solidFill>
                </a:rPr>
                <a:t>Resultados</a:t>
              </a:r>
              <a:endParaRPr lang="es-ES" altLang="es-MX" sz="2800" dirty="0">
                <a:solidFill>
                  <a:srgbClr val="A50021"/>
                </a:solidFill>
              </a:endParaRPr>
            </a:p>
          </p:txBody>
        </p:sp>
        <p:sp>
          <p:nvSpPr>
            <p:cNvPr id="19475" name="Line 27"/>
            <p:cNvSpPr>
              <a:spLocks noChangeShapeType="1"/>
            </p:cNvSpPr>
            <p:nvPr/>
          </p:nvSpPr>
          <p:spPr bwMode="auto">
            <a:xfrm>
              <a:off x="3873" y="11487"/>
              <a:ext cx="90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sz="2000"/>
            </a:p>
          </p:txBody>
        </p:sp>
        <p:sp>
          <p:nvSpPr>
            <p:cNvPr id="19476" name="Line 28"/>
            <p:cNvSpPr>
              <a:spLocks noChangeShapeType="1"/>
            </p:cNvSpPr>
            <p:nvPr/>
          </p:nvSpPr>
          <p:spPr bwMode="auto">
            <a:xfrm>
              <a:off x="6769" y="11487"/>
              <a:ext cx="90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sz="2000"/>
            </a:p>
          </p:txBody>
        </p:sp>
      </p:grpSp>
      <p:grpSp>
        <p:nvGrpSpPr>
          <p:cNvPr id="19462" name="Group 29"/>
          <p:cNvGrpSpPr>
            <a:grpSpLocks/>
          </p:cNvGrpSpPr>
          <p:nvPr/>
        </p:nvGrpSpPr>
        <p:grpSpPr bwMode="auto">
          <a:xfrm>
            <a:off x="3214801" y="3861694"/>
            <a:ext cx="6588325" cy="1035290"/>
            <a:chOff x="1520" y="4156"/>
            <a:chExt cx="7783" cy="1630"/>
          </a:xfrm>
        </p:grpSpPr>
        <p:sp>
          <p:nvSpPr>
            <p:cNvPr id="19463" name="Text Box 30"/>
            <p:cNvSpPr txBox="1">
              <a:spLocks noChangeArrowheads="1"/>
            </p:cNvSpPr>
            <p:nvPr/>
          </p:nvSpPr>
          <p:spPr bwMode="auto">
            <a:xfrm>
              <a:off x="1520" y="4156"/>
              <a:ext cx="1991" cy="543"/>
            </a:xfrm>
            <a:prstGeom prst="rect">
              <a:avLst/>
            </a:prstGeom>
            <a:solidFill>
              <a:srgbClr val="FFFFFF"/>
            </a:solidFill>
            <a:ln w="9525" algn="ctr">
              <a:solidFill>
                <a:srgbClr val="000000"/>
              </a:solidFill>
              <a:miter lim="800000"/>
              <a:headEnd/>
              <a:tailEnd/>
            </a:ln>
          </p:spPr>
          <p:txBody>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lgn="ctr">
                <a:spcBef>
                  <a:spcPct val="20000"/>
                </a:spcBef>
                <a:buClr>
                  <a:srgbClr val="D41C3B"/>
                </a:buClr>
                <a:buFont typeface="Monotype Sorts"/>
                <a:buNone/>
              </a:pPr>
              <a:r>
                <a:rPr lang="es-ES" altLang="es-MX" sz="1800">
                  <a:solidFill>
                    <a:srgbClr val="A50021"/>
                  </a:solidFill>
                </a:rPr>
                <a:t>Estructura</a:t>
              </a:r>
              <a:endParaRPr lang="es-ES" altLang="es-MX" sz="2800">
                <a:solidFill>
                  <a:srgbClr val="A50021"/>
                </a:solidFill>
              </a:endParaRPr>
            </a:p>
          </p:txBody>
        </p:sp>
        <p:sp>
          <p:nvSpPr>
            <p:cNvPr id="19464" name="Text Box 31"/>
            <p:cNvSpPr txBox="1">
              <a:spLocks noChangeArrowheads="1"/>
            </p:cNvSpPr>
            <p:nvPr/>
          </p:nvSpPr>
          <p:spPr bwMode="auto">
            <a:xfrm>
              <a:off x="4416" y="4156"/>
              <a:ext cx="1991" cy="543"/>
            </a:xfrm>
            <a:prstGeom prst="rect">
              <a:avLst/>
            </a:prstGeom>
            <a:solidFill>
              <a:srgbClr val="FFFFFF"/>
            </a:solidFill>
            <a:ln w="9525" algn="ctr">
              <a:solidFill>
                <a:srgbClr val="000000"/>
              </a:solidFill>
              <a:miter lim="800000"/>
              <a:headEnd/>
              <a:tailEnd/>
            </a:ln>
          </p:spPr>
          <p:txBody>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lgn="ctr">
                <a:spcBef>
                  <a:spcPct val="20000"/>
                </a:spcBef>
                <a:buClr>
                  <a:srgbClr val="D41C3B"/>
                </a:buClr>
                <a:buFont typeface="Monotype Sorts"/>
                <a:buNone/>
              </a:pPr>
              <a:r>
                <a:rPr lang="es-ES" altLang="es-MX" sz="1800" dirty="0">
                  <a:solidFill>
                    <a:srgbClr val="A50021"/>
                  </a:solidFill>
                </a:rPr>
                <a:t>Conducta</a:t>
              </a:r>
              <a:endParaRPr lang="es-ES" altLang="es-MX" sz="2800" dirty="0">
                <a:solidFill>
                  <a:srgbClr val="A50021"/>
                </a:solidFill>
              </a:endParaRPr>
            </a:p>
          </p:txBody>
        </p:sp>
        <p:sp>
          <p:nvSpPr>
            <p:cNvPr id="19465" name="Text Box 32"/>
            <p:cNvSpPr txBox="1">
              <a:spLocks noChangeArrowheads="1"/>
            </p:cNvSpPr>
            <p:nvPr/>
          </p:nvSpPr>
          <p:spPr bwMode="auto">
            <a:xfrm>
              <a:off x="7312" y="4156"/>
              <a:ext cx="1991" cy="543"/>
            </a:xfrm>
            <a:prstGeom prst="rect">
              <a:avLst/>
            </a:prstGeom>
            <a:solidFill>
              <a:srgbClr val="FFFFFF"/>
            </a:solidFill>
            <a:ln w="9525" algn="ctr">
              <a:solidFill>
                <a:srgbClr val="000000"/>
              </a:solidFill>
              <a:miter lim="800000"/>
              <a:headEnd/>
              <a:tailEnd/>
            </a:ln>
          </p:spPr>
          <p:txBody>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lgn="ctr">
                <a:spcBef>
                  <a:spcPct val="20000"/>
                </a:spcBef>
                <a:buClr>
                  <a:srgbClr val="D41C3B"/>
                </a:buClr>
                <a:buFont typeface="Monotype Sorts"/>
                <a:buNone/>
              </a:pPr>
              <a:r>
                <a:rPr lang="es-ES" altLang="es-MX" sz="1800">
                  <a:solidFill>
                    <a:srgbClr val="A50021"/>
                  </a:solidFill>
                </a:rPr>
                <a:t>Resultados</a:t>
              </a:r>
              <a:endParaRPr lang="es-ES" altLang="es-MX" sz="2800">
                <a:solidFill>
                  <a:srgbClr val="A50021"/>
                </a:solidFill>
              </a:endParaRPr>
            </a:p>
          </p:txBody>
        </p:sp>
        <p:sp>
          <p:nvSpPr>
            <p:cNvPr id="19466" name="Line 33"/>
            <p:cNvSpPr>
              <a:spLocks noChangeShapeType="1"/>
            </p:cNvSpPr>
            <p:nvPr/>
          </p:nvSpPr>
          <p:spPr bwMode="auto">
            <a:xfrm>
              <a:off x="3511" y="4427"/>
              <a:ext cx="905"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s-MX" sz="2000"/>
            </a:p>
          </p:txBody>
        </p:sp>
        <p:sp>
          <p:nvSpPr>
            <p:cNvPr id="19467" name="Line 34"/>
            <p:cNvSpPr>
              <a:spLocks noChangeShapeType="1"/>
            </p:cNvSpPr>
            <p:nvPr/>
          </p:nvSpPr>
          <p:spPr bwMode="auto">
            <a:xfrm>
              <a:off x="6407" y="4427"/>
              <a:ext cx="905"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s-MX" sz="2000"/>
            </a:p>
          </p:txBody>
        </p:sp>
        <p:grpSp>
          <p:nvGrpSpPr>
            <p:cNvPr id="19468" name="Group 35"/>
            <p:cNvGrpSpPr>
              <a:grpSpLocks/>
            </p:cNvGrpSpPr>
            <p:nvPr/>
          </p:nvGrpSpPr>
          <p:grpSpPr bwMode="auto">
            <a:xfrm>
              <a:off x="2606" y="4700"/>
              <a:ext cx="5792" cy="1086"/>
              <a:chOff x="2787" y="4700"/>
              <a:chExt cx="5792" cy="1086"/>
            </a:xfrm>
          </p:grpSpPr>
          <p:sp>
            <p:nvSpPr>
              <p:cNvPr id="19469" name="Line 36"/>
              <p:cNvSpPr>
                <a:spLocks noChangeShapeType="1"/>
              </p:cNvSpPr>
              <p:nvPr/>
            </p:nvSpPr>
            <p:spPr bwMode="auto">
              <a:xfrm>
                <a:off x="8579" y="4700"/>
                <a:ext cx="0" cy="108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MX" sz="2000"/>
              </a:p>
            </p:txBody>
          </p:sp>
          <p:sp>
            <p:nvSpPr>
              <p:cNvPr id="19470" name="Line 37"/>
              <p:cNvSpPr>
                <a:spLocks noChangeShapeType="1"/>
              </p:cNvSpPr>
              <p:nvPr/>
            </p:nvSpPr>
            <p:spPr bwMode="auto">
              <a:xfrm>
                <a:off x="2787" y="4700"/>
                <a:ext cx="0" cy="1086"/>
              </a:xfrm>
              <a:prstGeom prst="line">
                <a:avLst/>
              </a:prstGeom>
              <a:noFill/>
              <a:ln w="12700">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s-MX" sz="2000"/>
              </a:p>
            </p:txBody>
          </p:sp>
          <p:sp>
            <p:nvSpPr>
              <p:cNvPr id="19471" name="Line 38"/>
              <p:cNvSpPr>
                <a:spLocks noChangeShapeType="1"/>
              </p:cNvSpPr>
              <p:nvPr/>
            </p:nvSpPr>
            <p:spPr bwMode="auto">
              <a:xfrm flipH="1" flipV="1">
                <a:off x="2787" y="5786"/>
                <a:ext cx="5792"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s-MX" sz="2000"/>
              </a:p>
            </p:txBody>
          </p:sp>
        </p:grpSp>
      </p:grpSp>
    </p:spTree>
    <p:extLst>
      <p:ext uri="{BB962C8B-B14F-4D97-AF65-F5344CB8AC3E}">
        <p14:creationId xmlns:p14="http://schemas.microsoft.com/office/powerpoint/2010/main" val="4146273566"/>
      </p:ext>
    </p:extLst>
  </p:cSld>
  <p:clrMapOvr>
    <a:masterClrMapping/>
  </p:clrMapOvr>
  <p:transition spd="slow">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5604" name="Picture 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2842" y="214364"/>
            <a:ext cx="6423246" cy="6329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35316" y="1125004"/>
            <a:ext cx="10590421" cy="843158"/>
          </a:xfrm>
          <a:noFill/>
        </p:spPr>
        <p:txBody>
          <a:bodyPr/>
          <a:lstStyle/>
          <a:p>
            <a:r>
              <a:rPr lang="es-ES_tradnl" altLang="es-MX" sz="2700" dirty="0">
                <a:solidFill>
                  <a:schemeClr val="tx2"/>
                </a:solidFill>
                <a:latin typeface="Times New Roman" pitchFamily="18" charset="0"/>
                <a:cs typeface="Times New Roman" pitchFamily="18" charset="0"/>
              </a:rPr>
              <a:t/>
            </a:r>
            <a:br>
              <a:rPr lang="es-ES_tradnl" altLang="es-MX" sz="2700" dirty="0">
                <a:solidFill>
                  <a:schemeClr val="tx2"/>
                </a:solidFill>
                <a:latin typeface="Times New Roman" pitchFamily="18" charset="0"/>
                <a:cs typeface="Times New Roman" pitchFamily="18" charset="0"/>
              </a:rPr>
            </a:br>
            <a:r>
              <a:rPr lang="es-ES_tradnl" altLang="es-MX" sz="2700" dirty="0">
                <a:solidFill>
                  <a:schemeClr val="tx2"/>
                </a:solidFill>
                <a:latin typeface="Times New Roman" pitchFamily="18" charset="0"/>
                <a:cs typeface="Times New Roman" pitchFamily="18" charset="0"/>
              </a:rPr>
              <a:t>Indicadores industriales (Al nivel de la Industria)</a:t>
            </a:r>
            <a:br>
              <a:rPr lang="es-ES_tradnl" altLang="es-MX" sz="2700" dirty="0">
                <a:solidFill>
                  <a:schemeClr val="tx2"/>
                </a:solidFill>
                <a:latin typeface="Times New Roman" pitchFamily="18" charset="0"/>
                <a:cs typeface="Times New Roman" pitchFamily="18" charset="0"/>
              </a:rPr>
            </a:br>
            <a:endParaRPr lang="es-ES_tradnl" altLang="es-MX" sz="2700" dirty="0">
              <a:solidFill>
                <a:schemeClr val="tx2"/>
              </a:solidFill>
              <a:latin typeface="Times New Roman" pitchFamily="18" charset="0"/>
              <a:cs typeface="Times New Roman" pitchFamily="18" charset="0"/>
            </a:endParaRPr>
          </a:p>
        </p:txBody>
      </p:sp>
      <p:sp>
        <p:nvSpPr>
          <p:cNvPr id="27651" name="4 Rectángulo"/>
          <p:cNvSpPr>
            <a:spLocks noChangeArrowheads="1"/>
          </p:cNvSpPr>
          <p:nvPr/>
        </p:nvSpPr>
        <p:spPr bwMode="auto">
          <a:xfrm>
            <a:off x="571425" y="2086477"/>
            <a:ext cx="6095207" cy="53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p>
            <a:pPr>
              <a:spcBef>
                <a:spcPct val="20000"/>
              </a:spcBef>
              <a:buClr>
                <a:srgbClr val="D41C3B"/>
              </a:buClr>
              <a:buFont typeface="Wingdings" pitchFamily="2" charset="2"/>
              <a:buChar char="§"/>
            </a:pPr>
            <a:r>
              <a:rPr lang="es-ES_tradnl" altLang="es-MX" sz="2700" dirty="0">
                <a:latin typeface="Times New Roman" pitchFamily="18" charset="0"/>
                <a:cs typeface="Times New Roman" pitchFamily="18" charset="0"/>
              </a:rPr>
              <a:t> Participación en el mercado: </a:t>
            </a:r>
            <a:endParaRPr lang="es-ES" altLang="es-MX" sz="2700" dirty="0">
              <a:latin typeface="Times New Roman" pitchFamily="18" charset="0"/>
              <a:cs typeface="Times New Roman" pitchFamily="18" charset="0"/>
            </a:endParaRPr>
          </a:p>
        </p:txBody>
      </p:sp>
      <p:graphicFrame>
        <p:nvGraphicFramePr>
          <p:cNvPr id="27652" name="Object 4"/>
          <p:cNvGraphicFramePr>
            <a:graphicFrameLocks noChangeAspect="1"/>
          </p:cNvGraphicFramePr>
          <p:nvPr/>
        </p:nvGraphicFramePr>
        <p:xfrm>
          <a:off x="5142831" y="1878448"/>
          <a:ext cx="1822213" cy="1336984"/>
        </p:xfrm>
        <a:graphic>
          <a:graphicData uri="http://schemas.openxmlformats.org/presentationml/2006/ole">
            <mc:AlternateContent xmlns:mc="http://schemas.openxmlformats.org/markup-compatibility/2006">
              <mc:Choice xmlns:v="urn:schemas-microsoft-com:vml" Requires="v">
                <p:oleObj spid="_x0000_s40018" name="Ecuación" r:id="rId3" imgW="634725" imgH="622030" progId="Equation.3">
                  <p:embed/>
                </p:oleObj>
              </mc:Choice>
              <mc:Fallback>
                <p:oleObj name="Ecuación" r:id="rId3" imgW="634725" imgH="62203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2831" y="1878448"/>
                        <a:ext cx="1822213" cy="1336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Lst>
                    </p:spPr>
                  </p:pic>
                </p:oleObj>
              </mc:Fallback>
            </mc:AlternateContent>
          </a:graphicData>
        </a:graphic>
      </p:graphicFrame>
      <p:sp>
        <p:nvSpPr>
          <p:cNvPr id="27653" name="6 Rectángulo"/>
          <p:cNvSpPr>
            <a:spLocks noChangeArrowheads="1"/>
          </p:cNvSpPr>
          <p:nvPr/>
        </p:nvSpPr>
        <p:spPr bwMode="auto">
          <a:xfrm>
            <a:off x="7604230" y="2072169"/>
            <a:ext cx="1299389"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p>
            <a:pPr algn="ctr">
              <a:spcBef>
                <a:spcPct val="20000"/>
              </a:spcBef>
              <a:buClr>
                <a:srgbClr val="D41C3B"/>
              </a:buClr>
              <a:buFont typeface="Monotype Sorts"/>
              <a:buNone/>
            </a:pPr>
            <a:r>
              <a:rPr lang="es-ES_tradnl" altLang="es-MX" i="1">
                <a:latin typeface="Times New Roman" pitchFamily="18" charset="0"/>
                <a:cs typeface="Times New Roman" pitchFamily="18" charset="0"/>
              </a:rPr>
              <a:t>i</a:t>
            </a:r>
            <a:r>
              <a:rPr lang="es-ES_tradnl" altLang="es-MX">
                <a:latin typeface="Times New Roman" pitchFamily="18" charset="0"/>
                <a:cs typeface="Times New Roman" pitchFamily="18" charset="0"/>
              </a:rPr>
              <a:t>  = 1,2,...N</a:t>
            </a:r>
            <a:endParaRPr lang="es-ES" altLang="es-MX"/>
          </a:p>
        </p:txBody>
      </p:sp>
      <p:sp>
        <p:nvSpPr>
          <p:cNvPr id="8" name="7 Rectángulo"/>
          <p:cNvSpPr/>
          <p:nvPr/>
        </p:nvSpPr>
        <p:spPr>
          <a:xfrm>
            <a:off x="571428" y="3429794"/>
            <a:ext cx="6846526" cy="533604"/>
          </a:xfrm>
          <a:prstGeom prst="rect">
            <a:avLst/>
          </a:prstGeom>
        </p:spPr>
        <p:txBody>
          <a:bodyPr lIns="121917" tIns="60958" rIns="121917" bIns="60958">
            <a:spAutoFit/>
          </a:bodyPr>
          <a:lstStyle/>
          <a:p>
            <a:pPr>
              <a:spcBef>
                <a:spcPct val="20000"/>
              </a:spcBef>
              <a:buClr>
                <a:srgbClr val="D41C3B"/>
              </a:buClr>
              <a:buFont typeface="Wingdings" pitchFamily="2" charset="2"/>
              <a:buChar char="§"/>
              <a:defRPr/>
            </a:pPr>
            <a:r>
              <a:rPr lang="es-ES_tradnl" sz="2700" kern="0" dirty="0">
                <a:solidFill>
                  <a:srgbClr val="000000"/>
                </a:solidFill>
                <a:latin typeface="Times New Roman" pitchFamily="18" charset="0"/>
                <a:cs typeface="Times New Roman" pitchFamily="18" charset="0"/>
              </a:rPr>
              <a:t> </a:t>
            </a:r>
            <a:r>
              <a:rPr lang="es-ES_tradnl" sz="2700" kern="0" dirty="0" smtClean="0">
                <a:solidFill>
                  <a:srgbClr val="000000"/>
                </a:solidFill>
                <a:latin typeface="Times New Roman" pitchFamily="18" charset="0"/>
                <a:cs typeface="Times New Roman" pitchFamily="18" charset="0"/>
              </a:rPr>
              <a:t>Índice </a:t>
            </a:r>
            <a:r>
              <a:rPr lang="es-ES_tradnl" sz="2700" kern="0" dirty="0">
                <a:solidFill>
                  <a:srgbClr val="000000"/>
                </a:solidFill>
                <a:latin typeface="Times New Roman" pitchFamily="18" charset="0"/>
                <a:cs typeface="Times New Roman" pitchFamily="18" charset="0"/>
              </a:rPr>
              <a:t>de concentración de cuatro firmas</a:t>
            </a:r>
            <a:endParaRPr lang="es-ES" dirty="0">
              <a:cs typeface="+mn-cs"/>
            </a:endParaRPr>
          </a:p>
        </p:txBody>
      </p:sp>
      <p:graphicFrame>
        <p:nvGraphicFramePr>
          <p:cNvPr id="27655" name="Object 3"/>
          <p:cNvGraphicFramePr>
            <a:graphicFrameLocks noChangeAspect="1"/>
          </p:cNvGraphicFramePr>
          <p:nvPr>
            <p:extLst>
              <p:ext uri="{D42A27DB-BD31-4B8C-83A1-F6EECF244321}">
                <p14:modId xmlns:p14="http://schemas.microsoft.com/office/powerpoint/2010/main" val="3468206779"/>
              </p:ext>
            </p:extLst>
          </p:nvPr>
        </p:nvGraphicFramePr>
        <p:xfrm>
          <a:off x="6577451" y="3294567"/>
          <a:ext cx="2110043" cy="927315"/>
        </p:xfrm>
        <a:graphic>
          <a:graphicData uri="http://schemas.openxmlformats.org/presentationml/2006/ole">
            <mc:AlternateContent xmlns:mc="http://schemas.openxmlformats.org/markup-compatibility/2006">
              <mc:Choice xmlns:v="urn:schemas-microsoft-com:vml" Requires="v">
                <p:oleObj spid="_x0000_s40019" name="Ecuación" r:id="rId5" imgW="736600" imgH="431800" progId="Equation.3">
                  <p:embed/>
                </p:oleObj>
              </mc:Choice>
              <mc:Fallback>
                <p:oleObj name="Ecuación" r:id="rId5" imgW="736600" imgH="431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77451" y="3294567"/>
                        <a:ext cx="2110043" cy="927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Lst>
                    </p:spPr>
                  </p:pic>
                </p:oleObj>
              </mc:Fallback>
            </mc:AlternateContent>
          </a:graphicData>
        </a:graphic>
      </p:graphicFrame>
      <p:sp>
        <p:nvSpPr>
          <p:cNvPr id="14" name="13 Rectángulo"/>
          <p:cNvSpPr/>
          <p:nvPr/>
        </p:nvSpPr>
        <p:spPr>
          <a:xfrm>
            <a:off x="569471" y="4358697"/>
            <a:ext cx="3163681" cy="538605"/>
          </a:xfrm>
          <a:prstGeom prst="rect">
            <a:avLst/>
          </a:prstGeom>
        </p:spPr>
        <p:txBody>
          <a:bodyPr wrap="none" lIns="121917" tIns="60958" rIns="121917" bIns="60958">
            <a:spAutoFit/>
          </a:bodyPr>
          <a:lstStyle/>
          <a:p>
            <a:pPr marL="355591" indent="-355591" algn="ctr">
              <a:spcBef>
                <a:spcPct val="20000"/>
              </a:spcBef>
              <a:buClr>
                <a:srgbClr val="D41C3B"/>
              </a:buClr>
              <a:buFont typeface="Wingdings" pitchFamily="2" charset="2"/>
              <a:buChar char="§"/>
              <a:defRPr/>
            </a:pPr>
            <a:r>
              <a:rPr lang="es-ES_tradnl" sz="2700" kern="0" dirty="0" smtClean="0">
                <a:latin typeface="Times New Roman" pitchFamily="18" charset="0"/>
                <a:cs typeface="Times New Roman" pitchFamily="18" charset="0"/>
              </a:rPr>
              <a:t>Índice </a:t>
            </a:r>
            <a:r>
              <a:rPr lang="es-ES_tradnl" sz="2700" kern="0" dirty="0">
                <a:latin typeface="Times New Roman" pitchFamily="18" charset="0"/>
                <a:cs typeface="Times New Roman" pitchFamily="18" charset="0"/>
              </a:rPr>
              <a:t>de Entropía</a:t>
            </a:r>
            <a:endParaRPr lang="es-ES" sz="2700" dirty="0">
              <a:latin typeface="Times New Roman" pitchFamily="18" charset="0"/>
              <a:cs typeface="Times New Roman" pitchFamily="18" charset="0"/>
            </a:endParaRPr>
          </a:p>
        </p:txBody>
      </p:sp>
      <p:graphicFrame>
        <p:nvGraphicFramePr>
          <p:cNvPr id="27657" name="Object 4"/>
          <p:cNvGraphicFramePr>
            <a:graphicFrameLocks noChangeAspect="1"/>
          </p:cNvGraphicFramePr>
          <p:nvPr>
            <p:extLst>
              <p:ext uri="{D42A27DB-BD31-4B8C-83A1-F6EECF244321}">
                <p14:modId xmlns:p14="http://schemas.microsoft.com/office/powerpoint/2010/main" val="2899515165"/>
              </p:ext>
            </p:extLst>
          </p:nvPr>
        </p:nvGraphicFramePr>
        <p:xfrm>
          <a:off x="3695221" y="4230671"/>
          <a:ext cx="2910038" cy="927315"/>
        </p:xfrm>
        <a:graphic>
          <a:graphicData uri="http://schemas.openxmlformats.org/presentationml/2006/ole">
            <mc:AlternateContent xmlns:mc="http://schemas.openxmlformats.org/markup-compatibility/2006">
              <mc:Choice xmlns:v="urn:schemas-microsoft-com:vml" Requires="v">
                <p:oleObj spid="_x0000_s40020" name="Ecuación" r:id="rId7" imgW="1016000" imgH="431800" progId="Equation.3">
                  <p:embed/>
                </p:oleObj>
              </mc:Choice>
              <mc:Fallback>
                <p:oleObj name="Ecuación" r:id="rId7" imgW="1016000" imgH="431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95221" y="4230671"/>
                        <a:ext cx="2910038" cy="927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Lst>
                    </p:spPr>
                  </p:pic>
                </p:oleObj>
              </mc:Fallback>
            </mc:AlternateContent>
          </a:graphicData>
        </a:graphic>
      </p:graphicFrame>
      <p:sp>
        <p:nvSpPr>
          <p:cNvPr id="16" name="15 Rectángulo"/>
          <p:cNvSpPr/>
          <p:nvPr/>
        </p:nvSpPr>
        <p:spPr>
          <a:xfrm>
            <a:off x="571427" y="5459089"/>
            <a:ext cx="4230667" cy="533604"/>
          </a:xfrm>
          <a:prstGeom prst="rect">
            <a:avLst/>
          </a:prstGeom>
        </p:spPr>
        <p:txBody>
          <a:bodyPr lIns="121917" tIns="60958" rIns="121917" bIns="60958">
            <a:spAutoFit/>
          </a:bodyPr>
          <a:lstStyle/>
          <a:p>
            <a:pPr marL="355591" indent="-355591">
              <a:spcBef>
                <a:spcPct val="20000"/>
              </a:spcBef>
              <a:buClr>
                <a:srgbClr val="D41C3B"/>
              </a:buClr>
              <a:buFont typeface="Wingdings" pitchFamily="2" charset="2"/>
              <a:buChar char="§"/>
              <a:defRPr/>
            </a:pPr>
            <a:r>
              <a:rPr lang="es-ES" sz="2700" kern="0" dirty="0" smtClean="0">
                <a:solidFill>
                  <a:srgbClr val="000000"/>
                </a:solidFill>
                <a:latin typeface="Times New Roman" pitchFamily="18" charset="0"/>
                <a:cs typeface="Times New Roman" pitchFamily="18" charset="0"/>
              </a:rPr>
              <a:t>Índice </a:t>
            </a:r>
            <a:r>
              <a:rPr lang="es-ES" sz="2700" kern="0" dirty="0">
                <a:solidFill>
                  <a:srgbClr val="000000"/>
                </a:solidFill>
                <a:latin typeface="Times New Roman" pitchFamily="18" charset="0"/>
                <a:cs typeface="Times New Roman" pitchFamily="18" charset="0"/>
              </a:rPr>
              <a:t>de Dominación</a:t>
            </a:r>
            <a:endParaRPr lang="es-ES" sz="2700" dirty="0">
              <a:latin typeface="Times New Roman" pitchFamily="18" charset="0"/>
              <a:cs typeface="Times New Roman" pitchFamily="18" charset="0"/>
            </a:endParaRPr>
          </a:p>
        </p:txBody>
      </p:sp>
      <p:graphicFrame>
        <p:nvGraphicFramePr>
          <p:cNvPr id="27659" name="Object 5"/>
          <p:cNvGraphicFramePr>
            <a:graphicFrameLocks noChangeAspect="1"/>
          </p:cNvGraphicFramePr>
          <p:nvPr/>
        </p:nvGraphicFramePr>
        <p:xfrm>
          <a:off x="4761882" y="5144691"/>
          <a:ext cx="2916387" cy="1090866"/>
        </p:xfrm>
        <a:graphic>
          <a:graphicData uri="http://schemas.openxmlformats.org/presentationml/2006/ole">
            <mc:AlternateContent xmlns:mc="http://schemas.openxmlformats.org/markup-compatibility/2006">
              <mc:Choice xmlns:v="urn:schemas-microsoft-com:vml" Requires="v">
                <p:oleObj spid="_x0000_s40021" name="Ecuación" r:id="rId9" imgW="1016000" imgH="508000" progId="Equation.3">
                  <p:embed/>
                </p:oleObj>
              </mc:Choice>
              <mc:Fallback>
                <p:oleObj name="Ecuación" r:id="rId9" imgW="1016000" imgH="5080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61882" y="5144691"/>
                        <a:ext cx="2916387" cy="1090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Lst>
                    </p:spPr>
                  </p:pic>
                </p:oleObj>
              </mc:Fallback>
            </mc:AlternateContent>
          </a:graphicData>
        </a:graphic>
      </p:graphicFrame>
      <p:sp>
        <p:nvSpPr>
          <p:cNvPr id="2" name="1 Rectángulo"/>
          <p:cNvSpPr/>
          <p:nvPr/>
        </p:nvSpPr>
        <p:spPr>
          <a:xfrm>
            <a:off x="587972" y="260709"/>
            <a:ext cx="6080360" cy="615696"/>
          </a:xfrm>
          <a:prstGeom prst="rect">
            <a:avLst/>
          </a:prstGeom>
        </p:spPr>
        <p:txBody>
          <a:bodyPr wrap="none" lIns="121917" tIns="60958" rIns="121917" bIns="60958">
            <a:spAutoFit/>
          </a:bodyPr>
          <a:lstStyle/>
          <a:p>
            <a:r>
              <a:rPr lang="es-MX" sz="3200" b="1" dirty="0">
                <a:solidFill>
                  <a:schemeClr val="tx2"/>
                </a:solidFill>
              </a:rPr>
              <a:t>1.2 Medidas de concentración</a:t>
            </a:r>
          </a:p>
        </p:txBody>
      </p:sp>
    </p:spTree>
    <p:extLst>
      <p:ext uri="{BB962C8B-B14F-4D97-AF65-F5344CB8AC3E}">
        <p14:creationId xmlns:p14="http://schemas.microsoft.com/office/powerpoint/2010/main" val="2626386474"/>
      </p:ext>
    </p:extLst>
  </p:cSld>
  <p:clrMapOvr>
    <a:masterClrMapping/>
  </p:clrMapOvr>
  <p:transition spd="slow">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Índice</a:t>
            </a:r>
            <a:endParaRPr lang="es-MX" dirty="0"/>
          </a:p>
        </p:txBody>
      </p:sp>
      <p:sp>
        <p:nvSpPr>
          <p:cNvPr id="3" name="Marcador de contenido 2"/>
          <p:cNvSpPr>
            <a:spLocks noGrp="1"/>
          </p:cNvSpPr>
          <p:nvPr>
            <p:ph idx="1"/>
          </p:nvPr>
        </p:nvSpPr>
        <p:spPr>
          <a:xfrm>
            <a:off x="374604" y="1499983"/>
            <a:ext cx="11345972" cy="4666115"/>
          </a:xfrm>
        </p:spPr>
        <p:txBody>
          <a:bodyPr/>
          <a:lstStyle/>
          <a:p>
            <a:pPr marL="0" indent="0">
              <a:buNone/>
            </a:pPr>
            <a:r>
              <a:rPr lang="es-MX" sz="2200" dirty="0"/>
              <a:t>1. Estructura de </a:t>
            </a:r>
            <a:r>
              <a:rPr lang="es-MX" sz="2200" dirty="0" smtClean="0"/>
              <a:t>mercado							6</a:t>
            </a:r>
            <a:endParaRPr lang="es-MX" sz="2200" dirty="0"/>
          </a:p>
          <a:p>
            <a:pPr marL="0" indent="0">
              <a:buNone/>
            </a:pPr>
            <a:r>
              <a:rPr lang="es-MX" sz="2200" dirty="0"/>
              <a:t>1.1 La economía industrial y el </a:t>
            </a:r>
            <a:r>
              <a:rPr lang="es-MX" sz="2200" dirty="0" smtClean="0"/>
              <a:t>mercado </a:t>
            </a:r>
            <a:r>
              <a:rPr lang="es-MX" sz="2200" dirty="0" smtClean="0"/>
              <a:t>						7</a:t>
            </a:r>
            <a:endParaRPr lang="es-MX" sz="2200" dirty="0"/>
          </a:p>
          <a:p>
            <a:pPr marL="0" indent="0">
              <a:buNone/>
            </a:pPr>
            <a:r>
              <a:rPr lang="es-MX" sz="2200" dirty="0"/>
              <a:t>i. Objetivo de la economía </a:t>
            </a:r>
            <a:r>
              <a:rPr lang="es-MX" sz="2200" dirty="0" smtClean="0"/>
              <a:t>industrial </a:t>
            </a:r>
            <a:r>
              <a:rPr lang="es-MX" sz="2200" dirty="0" smtClean="0"/>
              <a:t>						8</a:t>
            </a:r>
            <a:endParaRPr lang="es-MX" sz="2200" dirty="0"/>
          </a:p>
          <a:p>
            <a:pPr marL="0" indent="0">
              <a:buNone/>
            </a:pPr>
            <a:r>
              <a:rPr lang="es-MX" sz="2200" dirty="0"/>
              <a:t>ii. Preguntas básicas/cuestiones centrales de la economía </a:t>
            </a:r>
            <a:r>
              <a:rPr lang="es-MX" sz="2200" dirty="0" smtClean="0"/>
              <a:t>industrial </a:t>
            </a:r>
            <a:r>
              <a:rPr lang="es-MX" sz="2200" dirty="0" smtClean="0"/>
              <a:t>		12</a:t>
            </a:r>
            <a:endParaRPr lang="es-MX" sz="2200" dirty="0"/>
          </a:p>
          <a:p>
            <a:pPr marL="0" indent="0">
              <a:buNone/>
            </a:pPr>
            <a:r>
              <a:rPr lang="es-MX" sz="2200" dirty="0"/>
              <a:t>iii. Escuelas o posiciones radicales de la economía </a:t>
            </a:r>
            <a:r>
              <a:rPr lang="es-MX" sz="2200" dirty="0" smtClean="0"/>
              <a:t>industrial </a:t>
            </a:r>
            <a:r>
              <a:rPr lang="es-MX" sz="2200" dirty="0" smtClean="0"/>
              <a:t>			13</a:t>
            </a:r>
            <a:endParaRPr lang="es-MX" sz="2200" dirty="0"/>
          </a:p>
          <a:p>
            <a:pPr marL="0" indent="0">
              <a:buNone/>
            </a:pPr>
            <a:r>
              <a:rPr lang="es-MX" sz="2200" dirty="0" smtClean="0"/>
              <a:t>Antecedentes 									18</a:t>
            </a:r>
            <a:endParaRPr lang="es-MX" sz="2200" dirty="0"/>
          </a:p>
          <a:p>
            <a:pPr marL="0" indent="0">
              <a:buNone/>
            </a:pPr>
            <a:r>
              <a:rPr lang="es-MX" sz="2200" dirty="0"/>
              <a:t>iv. Paradigmas </a:t>
            </a:r>
            <a:r>
              <a:rPr lang="es-MX" sz="2200" dirty="0" smtClean="0"/>
              <a:t>									24</a:t>
            </a:r>
            <a:endParaRPr lang="es-MX" sz="2200" dirty="0"/>
          </a:p>
          <a:p>
            <a:pPr marL="0" indent="0">
              <a:buNone/>
            </a:pPr>
            <a:r>
              <a:rPr lang="es-MX" sz="2200" dirty="0"/>
              <a:t>1.2 Medidas de concentración </a:t>
            </a:r>
            <a:r>
              <a:rPr lang="es-MX" sz="2200" dirty="0" smtClean="0"/>
              <a:t>							29</a:t>
            </a:r>
            <a:endParaRPr lang="es-MX" sz="2200" dirty="0"/>
          </a:p>
          <a:p>
            <a:pPr marL="0" indent="0">
              <a:buNone/>
            </a:pPr>
            <a:r>
              <a:rPr lang="es-MX" sz="2200" dirty="0"/>
              <a:t>1.3 Medidas de dispersión </a:t>
            </a:r>
            <a:r>
              <a:rPr lang="es-MX" sz="2200" dirty="0" smtClean="0"/>
              <a:t>							38</a:t>
            </a:r>
            <a:endParaRPr lang="es-MX" sz="2200" dirty="0"/>
          </a:p>
          <a:p>
            <a:pPr marL="0" indent="0">
              <a:buNone/>
            </a:pPr>
            <a:r>
              <a:rPr lang="es-MX" sz="2200" dirty="0"/>
              <a:t>Medidas de poder de </a:t>
            </a:r>
            <a:r>
              <a:rPr lang="es-MX" sz="2200" dirty="0" smtClean="0"/>
              <a:t>mercado							40</a:t>
            </a:r>
            <a:endParaRPr lang="es-MX" sz="2200" dirty="0"/>
          </a:p>
        </p:txBody>
      </p:sp>
    </p:spTree>
    <p:extLst>
      <p:ext uri="{BB962C8B-B14F-4D97-AF65-F5344CB8AC3E}">
        <p14:creationId xmlns:p14="http://schemas.microsoft.com/office/powerpoint/2010/main" val="1982007489"/>
      </p:ext>
    </p:extLst>
  </p:cSld>
  <p:clrMapOvr>
    <a:masterClrMapping/>
  </p:clrMapOvr>
  <p:transition spd="slow">
    <p:fade thruBlk="1"/>
  </p:transition>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374604" y="1729189"/>
            <a:ext cx="11345972" cy="1343336"/>
          </a:xfrm>
        </p:spPr>
        <p:txBody>
          <a:bodyPr>
            <a:normAutofit fontScale="92500" lnSpcReduction="20000"/>
          </a:bodyPr>
          <a:lstStyle/>
          <a:p>
            <a:pPr>
              <a:buFont typeface="Wingdings" pitchFamily="2" charset="2"/>
              <a:buChar char="§"/>
              <a:defRPr/>
            </a:pPr>
            <a:r>
              <a:rPr lang="es-ES_tradnl" sz="2700" b="1" dirty="0">
                <a:effectLst>
                  <a:outerShdw blurRad="38100" dist="38100" dir="2700000" algn="tl">
                    <a:srgbClr val="808080"/>
                  </a:outerShdw>
                </a:effectLst>
                <a:latin typeface="Times New Roman" pitchFamily="18" charset="0"/>
                <a:cs typeface="Times New Roman" pitchFamily="18" charset="0"/>
              </a:rPr>
              <a:t>Idea subyacente</a:t>
            </a:r>
            <a:r>
              <a:rPr lang="es-ES_tradnl" sz="2700" dirty="0">
                <a:latin typeface="Times New Roman" pitchFamily="18" charset="0"/>
                <a:cs typeface="Times New Roman" pitchFamily="18" charset="0"/>
              </a:rPr>
              <a:t>: Cuanto más próximo  esté la estructura de  un mercado a una situación extrema de monopolio o de competencia perfecta, más próximos serán también el comportamiento y los resultados de este mercado al extremo considerado.</a:t>
            </a:r>
            <a:endParaRPr lang="es-ES" sz="2700" dirty="0">
              <a:latin typeface="Times New Roman" pitchFamily="18" charset="0"/>
              <a:cs typeface="Times New Roman" pitchFamily="18" charset="0"/>
            </a:endParaRPr>
          </a:p>
        </p:txBody>
      </p:sp>
      <p:pic>
        <p:nvPicPr>
          <p:cNvPr id="4" name="27 Imagen" descr="Tema 10 MI.jpg"/>
          <p:cNvPicPr>
            <a:picLocks noChangeAspect="1"/>
          </p:cNvPicPr>
          <p:nvPr/>
        </p:nvPicPr>
        <p:blipFill>
          <a:blip r:embed="rId2">
            <a:duotone>
              <a:schemeClr val="accent1">
                <a:shade val="45000"/>
                <a:satMod val="135000"/>
              </a:schemeClr>
              <a:prstClr val="white"/>
            </a:duotone>
          </a:blip>
          <a:srcRect/>
          <a:stretch>
            <a:fillRect/>
          </a:stretch>
        </p:blipFill>
        <p:spPr bwMode="auto">
          <a:xfrm>
            <a:off x="2285704" y="3815647"/>
            <a:ext cx="8190434" cy="1186137"/>
          </a:xfrm>
          <a:prstGeom prst="rect">
            <a:avLst/>
          </a:prstGeom>
          <a:noFill/>
          <a:ln w="9525">
            <a:noFill/>
            <a:miter lim="800000"/>
            <a:headEnd/>
            <a:tailEnd/>
          </a:ln>
        </p:spPr>
      </p:pic>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val="3001526111"/>
      </p:ext>
    </p:extLst>
  </p:cSld>
  <p:clrMapOvr>
    <a:masterClrMapping/>
  </p:clrMapOvr>
  <p:transition spd="slow">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2 Marcador de contenido"/>
          <p:cNvSpPr>
            <a:spLocks noGrp="1"/>
          </p:cNvSpPr>
          <p:nvPr>
            <p:ph idx="1"/>
          </p:nvPr>
        </p:nvSpPr>
        <p:spPr>
          <a:xfrm>
            <a:off x="476189" y="1260767"/>
            <a:ext cx="10971372" cy="882855"/>
          </a:xfrm>
        </p:spPr>
        <p:txBody>
          <a:bodyPr/>
          <a:lstStyle/>
          <a:p>
            <a:pPr algn="just">
              <a:buFontTx/>
              <a:buNone/>
            </a:pPr>
            <a:r>
              <a:rPr lang="es-ES_tradnl" altLang="es-MX" sz="2400" dirty="0">
                <a:latin typeface="Times New Roman" pitchFamily="18" charset="0"/>
                <a:cs typeface="Times New Roman" pitchFamily="18" charset="0"/>
              </a:rPr>
              <a:t>Miden la participación de las </a:t>
            </a:r>
            <a:r>
              <a:rPr lang="es-ES_tradnl" altLang="es-MX" sz="2400" b="1" i="1" dirty="0">
                <a:latin typeface="Times New Roman" pitchFamily="18" charset="0"/>
                <a:cs typeface="Times New Roman" pitchFamily="18" charset="0"/>
              </a:rPr>
              <a:t>k</a:t>
            </a:r>
            <a:r>
              <a:rPr lang="es-ES_tradnl" altLang="es-MX" sz="2400" dirty="0">
                <a:latin typeface="Times New Roman" pitchFamily="18" charset="0"/>
                <a:cs typeface="Times New Roman" pitchFamily="18" charset="0"/>
              </a:rPr>
              <a:t> mayores empresas en el mercado.</a:t>
            </a:r>
          </a:p>
          <a:p>
            <a:pPr algn="just">
              <a:buFontTx/>
              <a:buNone/>
            </a:pPr>
            <a:endParaRPr lang="es-ES_tradnl" altLang="es-MX" sz="2700" dirty="0">
              <a:latin typeface="Times New Roman" pitchFamily="18" charset="0"/>
              <a:cs typeface="Times New Roman" pitchFamily="18" charset="0"/>
            </a:endParaRPr>
          </a:p>
          <a:p>
            <a:pPr algn="just">
              <a:buFontTx/>
              <a:buNone/>
            </a:pPr>
            <a:endParaRPr lang="es-ES" altLang="es-MX" sz="2700" dirty="0">
              <a:latin typeface="Times New Roman" pitchFamily="18" charset="0"/>
              <a:cs typeface="Times New Roman" pitchFamily="18" charset="0"/>
            </a:endParaRPr>
          </a:p>
        </p:txBody>
      </p:sp>
      <p:graphicFrame>
        <p:nvGraphicFramePr>
          <p:cNvPr id="29699" name="Object 4"/>
          <p:cNvGraphicFramePr>
            <a:graphicFrameLocks noChangeAspect="1"/>
          </p:cNvGraphicFramePr>
          <p:nvPr/>
        </p:nvGraphicFramePr>
        <p:xfrm>
          <a:off x="4190456" y="1643445"/>
          <a:ext cx="2222211" cy="928902"/>
        </p:xfrm>
        <a:graphic>
          <a:graphicData uri="http://schemas.openxmlformats.org/presentationml/2006/ole">
            <mc:AlternateContent xmlns:mc="http://schemas.openxmlformats.org/markup-compatibility/2006">
              <mc:Choice xmlns:v="urn:schemas-microsoft-com:vml" Requires="v">
                <p:oleObj spid="_x0000_s41042" name="Ecuación" r:id="rId3" imgW="774364" imgH="431613" progId="Equation.3">
                  <p:embed/>
                </p:oleObj>
              </mc:Choice>
              <mc:Fallback>
                <p:oleObj name="Ecuación" r:id="rId3" imgW="774364" imgH="431613"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0456" y="1643445"/>
                        <a:ext cx="2222211" cy="928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Lst>
                    </p:spPr>
                  </p:pic>
                </p:oleObj>
              </mc:Fallback>
            </mc:AlternateContent>
          </a:graphicData>
        </a:graphic>
      </p:graphicFrame>
      <p:graphicFrame>
        <p:nvGraphicFramePr>
          <p:cNvPr id="29700" name="Object 5"/>
          <p:cNvGraphicFramePr>
            <a:graphicFrameLocks noChangeAspect="1"/>
          </p:cNvGraphicFramePr>
          <p:nvPr/>
        </p:nvGraphicFramePr>
        <p:xfrm>
          <a:off x="533330" y="2715254"/>
          <a:ext cx="609521" cy="357271"/>
        </p:xfrm>
        <a:graphic>
          <a:graphicData uri="http://schemas.openxmlformats.org/presentationml/2006/ole">
            <mc:AlternateContent xmlns:mc="http://schemas.openxmlformats.org/markup-compatibility/2006">
              <mc:Choice xmlns:v="urn:schemas-microsoft-com:vml" Requires="v">
                <p:oleObj spid="_x0000_s41043" name="Ecuación" r:id="rId5" imgW="291973" imgH="228501" progId="Equation.3">
                  <p:embed/>
                </p:oleObj>
              </mc:Choice>
              <mc:Fallback>
                <p:oleObj name="Ecuación" r:id="rId5" imgW="291973" imgH="228501"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330" y="2715254"/>
                        <a:ext cx="609521" cy="357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55" name="7 CuadroTexto"/>
          <p:cNvSpPr txBox="1">
            <a:spLocks noChangeArrowheads="1"/>
          </p:cNvSpPr>
          <p:nvPr/>
        </p:nvSpPr>
        <p:spPr bwMode="auto">
          <a:xfrm>
            <a:off x="1238092" y="2643800"/>
            <a:ext cx="10476136" cy="800215"/>
          </a:xfrm>
          <a:prstGeom prst="rect">
            <a:avLst/>
          </a:prstGeom>
          <a:noFill/>
          <a:ln w="9525">
            <a:noFill/>
            <a:miter lim="800000"/>
            <a:headEnd/>
            <a:tailEnd/>
          </a:ln>
        </p:spPr>
        <p:txBody>
          <a:bodyPr lIns="121917" tIns="60958" rIns="121917" bIns="60958">
            <a:spAutoFit/>
          </a:bodyPr>
          <a:lstStyle/>
          <a:p>
            <a:pPr>
              <a:spcBef>
                <a:spcPct val="20000"/>
              </a:spcBef>
              <a:buClr>
                <a:srgbClr val="D41C3B"/>
              </a:buClr>
              <a:buFont typeface="Monotype Sorts" pitchFamily="2" charset="2"/>
              <a:buNone/>
              <a:defRPr/>
            </a:pPr>
            <a:r>
              <a:rPr lang="es-MX" sz="2200" dirty="0">
                <a:latin typeface="Times New Roman" pitchFamily="18" charset="0"/>
                <a:cs typeface="Times New Roman" pitchFamily="18" charset="0"/>
              </a:rPr>
              <a:t>Porcentaje  o cuota de participación (sobre ventas, activos o utilidades) de la empresa </a:t>
            </a:r>
            <a:r>
              <a:rPr lang="es-MX" sz="2200" b="1" i="1" dirty="0">
                <a:effectLst>
                  <a:outerShdw blurRad="38100" dist="38100" dir="2700000" algn="tl">
                    <a:srgbClr val="000000">
                      <a:alpha val="43137"/>
                    </a:srgbClr>
                  </a:outerShdw>
                </a:effectLst>
                <a:latin typeface="Times New Roman" pitchFamily="18" charset="0"/>
                <a:cs typeface="Times New Roman" pitchFamily="18" charset="0"/>
              </a:rPr>
              <a:t>i</a:t>
            </a:r>
            <a:r>
              <a:rPr lang="es-MX" sz="2200" dirty="0">
                <a:latin typeface="Times New Roman" pitchFamily="18" charset="0"/>
                <a:cs typeface="Times New Roman" pitchFamily="18" charset="0"/>
              </a:rPr>
              <a:t> en el mercado </a:t>
            </a:r>
            <a:r>
              <a:rPr lang="es-ES_tradnl" sz="2200" dirty="0">
                <a:latin typeface="Times New Roman" pitchFamily="18" charset="0"/>
                <a:cs typeface="Times New Roman" pitchFamily="18" charset="0"/>
              </a:rPr>
              <a:t>ordenando las empresas por orden decreciente  de cuota de mercado</a:t>
            </a:r>
            <a:endParaRPr lang="es-ES" sz="2200" dirty="0">
              <a:latin typeface="Times New Roman" pitchFamily="18" charset="0"/>
              <a:cs typeface="Times New Roman" pitchFamily="18" charset="0"/>
            </a:endParaRPr>
          </a:p>
        </p:txBody>
      </p:sp>
      <p:graphicFrame>
        <p:nvGraphicFramePr>
          <p:cNvPr id="29702" name="Object 7"/>
          <p:cNvGraphicFramePr>
            <a:graphicFrameLocks noChangeAspect="1"/>
          </p:cNvGraphicFramePr>
          <p:nvPr/>
        </p:nvGraphicFramePr>
        <p:xfrm>
          <a:off x="666666" y="3677502"/>
          <a:ext cx="476187" cy="279465"/>
        </p:xfrm>
        <a:graphic>
          <a:graphicData uri="http://schemas.openxmlformats.org/presentationml/2006/ole">
            <mc:AlternateContent xmlns:mc="http://schemas.openxmlformats.org/markup-compatibility/2006">
              <mc:Choice xmlns:v="urn:schemas-microsoft-com:vml" Requires="v">
                <p:oleObj spid="_x0000_s41044" name="Ecuación" r:id="rId7" imgW="241091" imgH="177646" progId="Equation.3">
                  <p:embed/>
                </p:oleObj>
              </mc:Choice>
              <mc:Fallback>
                <p:oleObj name="Ecuación" r:id="rId7" imgW="241091" imgH="177646"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6666" y="3677502"/>
                        <a:ext cx="476187" cy="27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3" name="10 CuadroTexto"/>
          <p:cNvSpPr txBox="1">
            <a:spLocks noChangeArrowheads="1"/>
          </p:cNvSpPr>
          <p:nvPr/>
        </p:nvSpPr>
        <p:spPr bwMode="auto">
          <a:xfrm>
            <a:off x="1238092" y="3569527"/>
            <a:ext cx="9465626" cy="461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spcBef>
                <a:spcPct val="20000"/>
              </a:spcBef>
              <a:buClr>
                <a:srgbClr val="D41C3B"/>
              </a:buClr>
              <a:buFont typeface="Monotype Sorts"/>
              <a:buNone/>
            </a:pPr>
            <a:r>
              <a:rPr lang="es-MX" altLang="es-MX" sz="2200" dirty="0">
                <a:latin typeface="Times New Roman" pitchFamily="18" charset="0"/>
                <a:cs typeface="Times New Roman" pitchFamily="18" charset="0"/>
              </a:rPr>
              <a:t>Número de empresas cuya concentración o participación se desea estimar. </a:t>
            </a:r>
            <a:endParaRPr lang="es-ES" altLang="es-MX" sz="2200" dirty="0">
              <a:latin typeface="Times New Roman" pitchFamily="18" charset="0"/>
              <a:cs typeface="Times New Roman" pitchFamily="18" charset="0"/>
            </a:endParaRPr>
          </a:p>
        </p:txBody>
      </p:sp>
      <p:sp>
        <p:nvSpPr>
          <p:cNvPr id="29705" name="Text Box 5"/>
          <p:cNvSpPr txBox="1">
            <a:spLocks noChangeArrowheads="1"/>
          </p:cNvSpPr>
          <p:nvPr/>
        </p:nvSpPr>
        <p:spPr bwMode="auto">
          <a:xfrm>
            <a:off x="3047603" y="4416049"/>
            <a:ext cx="7238058" cy="461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spcBef>
                <a:spcPct val="50000"/>
              </a:spcBef>
              <a:buClr>
                <a:srgbClr val="D41C3B"/>
              </a:buClr>
              <a:buFont typeface="Monotype Sorts"/>
              <a:buNone/>
            </a:pPr>
            <a:r>
              <a:rPr lang="es-ES_tradnl" altLang="es-MX" sz="2200" dirty="0">
                <a:latin typeface="Times New Roman" pitchFamily="18" charset="0"/>
                <a:cs typeface="Times New Roman" pitchFamily="18" charset="0"/>
              </a:rPr>
              <a:t>(n es el número total de empresas). </a:t>
            </a:r>
            <a:endParaRPr lang="es-ES" altLang="es-MX" sz="2200" dirty="0">
              <a:latin typeface="Times New Roman" pitchFamily="18" charset="0"/>
              <a:cs typeface="Times New Roman" pitchFamily="18" charset="0"/>
            </a:endParaRPr>
          </a:p>
        </p:txBody>
      </p:sp>
      <p:graphicFrame>
        <p:nvGraphicFramePr>
          <p:cNvPr id="29706" name="Object 5"/>
          <p:cNvGraphicFramePr>
            <a:graphicFrameLocks noChangeAspect="1"/>
          </p:cNvGraphicFramePr>
          <p:nvPr>
            <p:extLst>
              <p:ext uri="{D42A27DB-BD31-4B8C-83A1-F6EECF244321}">
                <p14:modId xmlns:p14="http://schemas.microsoft.com/office/powerpoint/2010/main" val="3241296865"/>
              </p:ext>
            </p:extLst>
          </p:nvPr>
        </p:nvGraphicFramePr>
        <p:xfrm>
          <a:off x="630685" y="4344594"/>
          <a:ext cx="2294168" cy="928903"/>
        </p:xfrm>
        <a:graphic>
          <a:graphicData uri="http://schemas.openxmlformats.org/presentationml/2006/ole">
            <mc:AlternateContent xmlns:mc="http://schemas.openxmlformats.org/markup-compatibility/2006">
              <mc:Choice xmlns:v="urn:schemas-microsoft-com:vml" Requires="v">
                <p:oleObj spid="_x0000_s41045" name="Ecuación" r:id="rId9" imgW="799753" imgH="431613" progId="Equation.3">
                  <p:embed/>
                </p:oleObj>
              </mc:Choice>
              <mc:Fallback>
                <p:oleObj name="Ecuación" r:id="rId9" imgW="799753" imgH="431613"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0685" y="4344594"/>
                        <a:ext cx="2294168" cy="928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Lst>
                    </p:spPr>
                  </p:pic>
                </p:oleObj>
              </mc:Fallback>
            </mc:AlternateContent>
          </a:graphicData>
        </a:graphic>
      </p:graphicFrame>
      <p:sp>
        <p:nvSpPr>
          <p:cNvPr id="12" name="2 Marcador de contenido"/>
          <p:cNvSpPr txBox="1">
            <a:spLocks/>
          </p:cNvSpPr>
          <p:nvPr/>
        </p:nvSpPr>
        <p:spPr bwMode="auto">
          <a:xfrm>
            <a:off x="476189" y="428725"/>
            <a:ext cx="10971372" cy="500178"/>
          </a:xfrm>
          <a:prstGeom prst="rect">
            <a:avLst/>
          </a:prstGeom>
          <a:noFill/>
          <a:ln w="9525">
            <a:noFill/>
            <a:miter lim="800000"/>
            <a:headEnd/>
            <a:tailEnd/>
          </a:ln>
        </p:spPr>
        <p:txBody>
          <a:bodyPr lIns="122764" tIns="61382" rIns="122764" bIns="61382"/>
          <a:lstStyle/>
          <a:p>
            <a:pPr marL="457189" indent="-457189" defTabSz="1015975">
              <a:spcBef>
                <a:spcPct val="20000"/>
              </a:spcBef>
              <a:buClr>
                <a:srgbClr val="D41C3B"/>
              </a:buClr>
              <a:defRPr/>
            </a:pPr>
            <a:r>
              <a:rPr lang="es-MX" sz="3200" b="1" kern="0" dirty="0">
                <a:latin typeface="Times New Roman" pitchFamily="18" charset="0"/>
                <a:cs typeface="Times New Roman" pitchFamily="18" charset="0"/>
              </a:rPr>
              <a:t>Razón de Concentración o índice clásico de concentración</a:t>
            </a:r>
            <a:endParaRPr lang="es-ES" sz="2700" kern="0" dirty="0">
              <a:latin typeface="Times New Roman" pitchFamily="18" charset="0"/>
              <a:cs typeface="Times New Roman" pitchFamily="18" charset="0"/>
            </a:endParaRPr>
          </a:p>
        </p:txBody>
      </p:sp>
      <p:sp>
        <p:nvSpPr>
          <p:cNvPr id="29708" name="Text Box 5"/>
          <p:cNvSpPr txBox="1">
            <a:spLocks noChangeArrowheads="1"/>
          </p:cNvSpPr>
          <p:nvPr/>
        </p:nvSpPr>
        <p:spPr bwMode="auto">
          <a:xfrm>
            <a:off x="571427" y="5416405"/>
            <a:ext cx="3333317" cy="461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spcBef>
                <a:spcPct val="50000"/>
              </a:spcBef>
              <a:buClr>
                <a:srgbClr val="D41C3B"/>
              </a:buClr>
              <a:buFont typeface="Monotype Sorts"/>
              <a:buNone/>
            </a:pPr>
            <a:r>
              <a:rPr lang="es-ES_tradnl" altLang="es-MX" sz="2200" dirty="0">
                <a:latin typeface="Times New Roman" pitchFamily="18" charset="0"/>
                <a:cs typeface="Times New Roman" pitchFamily="18" charset="0"/>
              </a:rPr>
              <a:t>Concentración mínima</a:t>
            </a:r>
            <a:endParaRPr lang="es-ES" altLang="es-MX" sz="2200" dirty="0">
              <a:latin typeface="Times New Roman" pitchFamily="18" charset="0"/>
              <a:cs typeface="Times New Roman" pitchFamily="18" charset="0"/>
            </a:endParaRPr>
          </a:p>
        </p:txBody>
      </p:sp>
      <p:sp>
        <p:nvSpPr>
          <p:cNvPr id="29709" name="Text Box 5"/>
          <p:cNvSpPr txBox="1">
            <a:spLocks noChangeArrowheads="1"/>
          </p:cNvSpPr>
          <p:nvPr/>
        </p:nvSpPr>
        <p:spPr bwMode="auto">
          <a:xfrm>
            <a:off x="3619031" y="4987681"/>
            <a:ext cx="3714267" cy="461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spcBef>
                <a:spcPct val="50000"/>
              </a:spcBef>
              <a:buClr>
                <a:srgbClr val="D41C3B"/>
              </a:buClr>
              <a:buFont typeface="Monotype Sorts"/>
              <a:buNone/>
            </a:pPr>
            <a:r>
              <a:rPr lang="es-ES_tradnl" altLang="es-MX" sz="2200">
                <a:latin typeface="Times New Roman" pitchFamily="18" charset="0"/>
                <a:cs typeface="Times New Roman" pitchFamily="18" charset="0"/>
              </a:rPr>
              <a:t>Concentración máxima. </a:t>
            </a:r>
            <a:endParaRPr lang="es-ES" altLang="es-MX" sz="2200">
              <a:latin typeface="Times New Roman" pitchFamily="18" charset="0"/>
              <a:cs typeface="Times New Roman" pitchFamily="18" charset="0"/>
            </a:endParaRPr>
          </a:p>
        </p:txBody>
      </p:sp>
      <p:cxnSp>
        <p:nvCxnSpPr>
          <p:cNvPr id="29710" name="15 Conector recto de flecha"/>
          <p:cNvCxnSpPr>
            <a:cxnSpLocks noChangeShapeType="1"/>
          </p:cNvCxnSpPr>
          <p:nvPr/>
        </p:nvCxnSpPr>
        <p:spPr bwMode="auto">
          <a:xfrm rot="5400000" flipH="1" flipV="1">
            <a:off x="1821356" y="5190203"/>
            <a:ext cx="357271" cy="38095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9711" name="18 Conector recto de flecha"/>
          <p:cNvCxnSpPr>
            <a:cxnSpLocks noChangeShapeType="1"/>
            <a:stCxn id="29709" idx="1"/>
          </p:cNvCxnSpPr>
          <p:nvPr/>
        </p:nvCxnSpPr>
        <p:spPr bwMode="auto">
          <a:xfrm flipH="1" flipV="1">
            <a:off x="2761895" y="4916231"/>
            <a:ext cx="857136" cy="302281"/>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673518484"/>
      </p:ext>
    </p:extLst>
  </p:cSld>
  <p:clrMapOvr>
    <a:masterClrMapping/>
  </p:clrMapOvr>
  <p:transition spd="slow">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0 Marcador de texto"/>
          <p:cNvSpPr txBox="1">
            <a:spLocks/>
          </p:cNvSpPr>
          <p:nvPr/>
        </p:nvSpPr>
        <p:spPr bwMode="auto">
          <a:xfrm>
            <a:off x="469839" y="2442141"/>
            <a:ext cx="5384099" cy="639911"/>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lIns="122764" tIns="61382" rIns="122764" bIns="61382"/>
          <a:lstStyle/>
          <a:p>
            <a:pPr marL="457189" indent="-457189" algn="ctr" defTabSz="1015975">
              <a:spcBef>
                <a:spcPct val="20000"/>
              </a:spcBef>
              <a:buClr>
                <a:srgbClr val="D41C3B"/>
              </a:buClr>
              <a:defRPr/>
            </a:pPr>
            <a:r>
              <a:rPr lang="es-ES" sz="2100" kern="0" dirty="0">
                <a:latin typeface="Times New Roman" pitchFamily="18" charset="0"/>
                <a:cs typeface="Times New Roman" pitchFamily="18" charset="0"/>
              </a:rPr>
              <a:t>FERC (EEUU) </a:t>
            </a:r>
          </a:p>
        </p:txBody>
      </p:sp>
      <p:sp>
        <p:nvSpPr>
          <p:cNvPr id="5" name="11 Marcador de contenido"/>
          <p:cNvSpPr txBox="1">
            <a:spLocks/>
          </p:cNvSpPr>
          <p:nvPr/>
        </p:nvSpPr>
        <p:spPr>
          <a:xfrm>
            <a:off x="469839" y="3156681"/>
            <a:ext cx="5384099" cy="2217328"/>
          </a:xfrm>
          <a:prstGeom prst="rect">
            <a:avLst/>
          </a:prstGeom>
        </p:spPr>
        <p:style>
          <a:lnRef idx="3">
            <a:schemeClr val="lt1"/>
          </a:lnRef>
          <a:fillRef idx="1">
            <a:schemeClr val="accent1"/>
          </a:fillRef>
          <a:effectRef idx="1">
            <a:schemeClr val="accent1"/>
          </a:effectRef>
          <a:fontRef idx="minor">
            <a:schemeClr val="lt1"/>
          </a:fontRef>
        </p:style>
        <p:txBody>
          <a:bodyPr lIns="121917" tIns="60958" rIns="121917" bIns="60958"/>
          <a:lstStyle/>
          <a:p>
            <a:pPr marL="457189" indent="-457189" defTabSz="1015975">
              <a:spcBef>
                <a:spcPct val="20000"/>
              </a:spcBef>
              <a:buClr>
                <a:srgbClr val="D41C3B"/>
              </a:buClr>
              <a:buFont typeface="Wingdings" pitchFamily="2" charset="2"/>
              <a:buChar char="§"/>
              <a:defRPr/>
            </a:pPr>
            <a:r>
              <a:rPr lang="es-ES" sz="2100" kern="0" dirty="0">
                <a:latin typeface="Times New Roman" pitchFamily="18" charset="0"/>
                <a:cs typeface="Times New Roman" pitchFamily="18" charset="0"/>
              </a:rPr>
              <a:t>Cuotas &lt; 20%   ausencia de problemas de competencia</a:t>
            </a:r>
          </a:p>
        </p:txBody>
      </p:sp>
      <p:sp>
        <p:nvSpPr>
          <p:cNvPr id="6" name="12 Marcador de texto"/>
          <p:cNvSpPr txBox="1">
            <a:spLocks/>
          </p:cNvSpPr>
          <p:nvPr/>
        </p:nvSpPr>
        <p:spPr>
          <a:xfrm>
            <a:off x="6069812" y="2442141"/>
            <a:ext cx="5388332" cy="639911"/>
          </a:xfrm>
          <a:prstGeom prst="rect">
            <a:avLst/>
          </a:prstGeom>
        </p:spPr>
        <p:style>
          <a:lnRef idx="3">
            <a:schemeClr val="lt1"/>
          </a:lnRef>
          <a:fillRef idx="1">
            <a:schemeClr val="accent1"/>
          </a:fillRef>
          <a:effectRef idx="1">
            <a:schemeClr val="accent1"/>
          </a:effectRef>
          <a:fontRef idx="minor">
            <a:schemeClr val="lt1"/>
          </a:fontRef>
        </p:style>
        <p:txBody>
          <a:bodyPr lIns="121917" tIns="60958" rIns="121917" bIns="60958"/>
          <a:lstStyle/>
          <a:p>
            <a:pPr marL="457189" indent="-457189" algn="ctr" defTabSz="1015975">
              <a:spcBef>
                <a:spcPct val="20000"/>
              </a:spcBef>
              <a:buClr>
                <a:srgbClr val="D41C3B"/>
              </a:buClr>
              <a:defRPr/>
            </a:pPr>
            <a:r>
              <a:rPr lang="es-ES" sz="2100" kern="0" dirty="0">
                <a:latin typeface="Times New Roman" pitchFamily="18" charset="0"/>
                <a:cs typeface="Times New Roman" pitchFamily="18" charset="0"/>
              </a:rPr>
              <a:t>COMISIÓN EUROPEA </a:t>
            </a:r>
            <a:br>
              <a:rPr lang="es-ES" sz="2100" kern="0" dirty="0">
                <a:latin typeface="Times New Roman" pitchFamily="18" charset="0"/>
                <a:cs typeface="Times New Roman" pitchFamily="18" charset="0"/>
              </a:rPr>
            </a:br>
            <a:endParaRPr lang="es-ES" sz="2100" kern="0" dirty="0">
              <a:latin typeface="Times New Roman" pitchFamily="18" charset="0"/>
              <a:cs typeface="Times New Roman" pitchFamily="18" charset="0"/>
            </a:endParaRPr>
          </a:p>
        </p:txBody>
      </p:sp>
      <p:sp>
        <p:nvSpPr>
          <p:cNvPr id="7" name="13 Marcador de contenido"/>
          <p:cNvSpPr txBox="1">
            <a:spLocks/>
          </p:cNvSpPr>
          <p:nvPr/>
        </p:nvSpPr>
        <p:spPr>
          <a:xfrm>
            <a:off x="6069812" y="3156680"/>
            <a:ext cx="5388332" cy="2217329"/>
          </a:xfrm>
          <a:prstGeom prst="rect">
            <a:avLst/>
          </a:prstGeom>
        </p:spPr>
        <p:style>
          <a:lnRef idx="3">
            <a:schemeClr val="lt1"/>
          </a:lnRef>
          <a:fillRef idx="1">
            <a:schemeClr val="accent1"/>
          </a:fillRef>
          <a:effectRef idx="1">
            <a:schemeClr val="accent1"/>
          </a:effectRef>
          <a:fontRef idx="minor">
            <a:schemeClr val="lt1"/>
          </a:fontRef>
        </p:style>
        <p:txBody>
          <a:bodyPr lIns="121917" tIns="60958" rIns="121917" bIns="60958"/>
          <a:lstStyle/>
          <a:p>
            <a:pPr marL="355600" indent="-355600" defTabSz="1015975">
              <a:spcBef>
                <a:spcPct val="20000"/>
              </a:spcBef>
              <a:buClr>
                <a:srgbClr val="D41C3B"/>
              </a:buClr>
              <a:buFont typeface="Wingdings" pitchFamily="2" charset="2"/>
              <a:buChar char="§"/>
              <a:defRPr/>
            </a:pPr>
            <a:r>
              <a:rPr lang="es-ES" sz="2000" kern="0" dirty="0">
                <a:latin typeface="Times New Roman" pitchFamily="18" charset="0"/>
                <a:cs typeface="Times New Roman" pitchFamily="18" charset="0"/>
              </a:rPr>
              <a:t>Cuotas &lt; 25%  ausencia de problemas de competencia</a:t>
            </a:r>
          </a:p>
          <a:p>
            <a:pPr marL="355600" indent="-355600" defTabSz="1015975">
              <a:spcBef>
                <a:spcPts val="0"/>
              </a:spcBef>
              <a:buClr>
                <a:srgbClr val="D41C3B"/>
              </a:buClr>
              <a:buFont typeface="Wingdings" pitchFamily="2" charset="2"/>
              <a:buChar char="§"/>
              <a:defRPr/>
            </a:pPr>
            <a:r>
              <a:rPr lang="es-ES" sz="2000" kern="0" dirty="0">
                <a:latin typeface="Times New Roman" pitchFamily="18" charset="0"/>
                <a:cs typeface="Times New Roman" pitchFamily="18" charset="0"/>
              </a:rPr>
              <a:t>Cuotas  &lt; 40%  improbable que haya dominancia, aunque pueden haber casos por debajo de este umbral, dependiendo de la presión competitiva existente en el mercado considerado</a:t>
            </a:r>
          </a:p>
          <a:p>
            <a:pPr marL="355600" indent="-355600" algn="ctr" defTabSz="1015975">
              <a:spcBef>
                <a:spcPct val="20000"/>
              </a:spcBef>
              <a:buClr>
                <a:srgbClr val="D41C3B"/>
              </a:buClr>
              <a:buFont typeface="Monotype Sorts" pitchFamily="2" charset="2"/>
              <a:buChar char="l"/>
              <a:defRPr/>
            </a:pPr>
            <a:endParaRPr lang="es-ES" sz="2000" kern="0" dirty="0">
              <a:latin typeface="Times New Roman" pitchFamily="18" charset="0"/>
              <a:cs typeface="Times New Roman" pitchFamily="18" charset="0"/>
            </a:endParaRPr>
          </a:p>
          <a:p>
            <a:pPr marL="457189" indent="-457189" algn="ctr" defTabSz="1015975">
              <a:spcBef>
                <a:spcPct val="20000"/>
              </a:spcBef>
              <a:buClr>
                <a:srgbClr val="D41C3B"/>
              </a:buClr>
              <a:buFont typeface="Monotype Sorts" pitchFamily="2" charset="2"/>
              <a:buChar char="l"/>
              <a:defRPr/>
            </a:pPr>
            <a:endParaRPr lang="es-ES" sz="2100" kern="0" dirty="0">
              <a:latin typeface="Times New Roman" pitchFamily="18" charset="0"/>
              <a:cs typeface="Times New Roman" pitchFamily="18" charset="0"/>
            </a:endParaRPr>
          </a:p>
        </p:txBody>
      </p:sp>
      <p:sp>
        <p:nvSpPr>
          <p:cNvPr id="8" name="10 Marcador de texto"/>
          <p:cNvSpPr txBox="1">
            <a:spLocks/>
          </p:cNvSpPr>
          <p:nvPr/>
        </p:nvSpPr>
        <p:spPr bwMode="auto">
          <a:xfrm>
            <a:off x="2973794" y="405458"/>
            <a:ext cx="6241237" cy="639911"/>
          </a:xfrm>
          <a:prstGeom prst="rect">
            <a:avLst/>
          </a:prstGeom>
          <a:noFill/>
          <a:ln w="9525">
            <a:noFill/>
            <a:miter lim="800000"/>
            <a:headEnd/>
            <a:tailEnd/>
          </a:ln>
        </p:spPr>
        <p:txBody>
          <a:bodyPr lIns="122764" tIns="61382" rIns="122764" bIns="61382"/>
          <a:lstStyle/>
          <a:p>
            <a:pPr marL="457189" indent="-457189" algn="ctr" defTabSz="1015975">
              <a:spcBef>
                <a:spcPct val="20000"/>
              </a:spcBef>
              <a:buClr>
                <a:srgbClr val="D41C3B"/>
              </a:buClr>
              <a:defRPr/>
            </a:pPr>
            <a:r>
              <a:rPr lang="es-ES" sz="2400" kern="0" dirty="0">
                <a:latin typeface="Times New Roman" pitchFamily="18" charset="0"/>
                <a:cs typeface="Times New Roman" pitchFamily="18" charset="0"/>
              </a:rPr>
              <a:t>ÚMBRALES INDICATIVOS</a:t>
            </a:r>
          </a:p>
        </p:txBody>
      </p:sp>
    </p:spTree>
    <p:extLst>
      <p:ext uri="{BB962C8B-B14F-4D97-AF65-F5344CB8AC3E}">
        <p14:creationId xmlns:p14="http://schemas.microsoft.com/office/powerpoint/2010/main" val="3814922152"/>
      </p:ext>
    </p:extLst>
  </p:cSld>
  <p:clrMapOvr>
    <a:masterClrMapping/>
  </p:clrMapOvr>
  <p:transition spd="slow">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2 Marcador de contenido"/>
          <p:cNvSpPr>
            <a:spLocks noGrp="1"/>
          </p:cNvSpPr>
          <p:nvPr>
            <p:ph idx="1"/>
          </p:nvPr>
        </p:nvSpPr>
        <p:spPr>
          <a:xfrm>
            <a:off x="476189" y="1429082"/>
            <a:ext cx="10971372" cy="571632"/>
          </a:xfrm>
        </p:spPr>
        <p:txBody>
          <a:bodyPr/>
          <a:lstStyle/>
          <a:p>
            <a:pPr>
              <a:buFontTx/>
              <a:buNone/>
            </a:pPr>
            <a:r>
              <a:rPr lang="es-MX" altLang="es-MX" sz="2400" dirty="0"/>
              <a:t>Razones de Concentración (ejemplo de estimación): </a:t>
            </a:r>
          </a:p>
          <a:p>
            <a:pPr>
              <a:buFontTx/>
              <a:buNone/>
            </a:pPr>
            <a:endParaRPr lang="es-MX" altLang="es-MX" dirty="0" smtClean="0"/>
          </a:p>
        </p:txBody>
      </p:sp>
      <p:graphicFrame>
        <p:nvGraphicFramePr>
          <p:cNvPr id="3109" name="Group 37"/>
          <p:cNvGraphicFramePr>
            <a:graphicFrameLocks noGrp="1"/>
          </p:cNvGraphicFramePr>
          <p:nvPr/>
        </p:nvGraphicFramePr>
        <p:xfrm>
          <a:off x="1904752" y="2072169"/>
          <a:ext cx="8126942" cy="3307289"/>
        </p:xfrm>
        <a:graphic>
          <a:graphicData uri="http://schemas.openxmlformats.org/drawingml/2006/table">
            <a:tbl>
              <a:tblPr/>
              <a:tblGrid>
                <a:gridCol w="4063471"/>
                <a:gridCol w="4063471"/>
              </a:tblGrid>
              <a:tr h="64021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900" b="1" i="0" u="none" strike="noStrike" cap="none" normalizeH="0" baseline="0" smtClean="0">
                          <a:ln>
                            <a:noFill/>
                          </a:ln>
                          <a:solidFill>
                            <a:srgbClr val="000000"/>
                          </a:solidFill>
                          <a:effectLst/>
                          <a:latin typeface="Arial" pitchFamily="34" charset="0"/>
                          <a:cs typeface="Arial" pitchFamily="34" charset="0"/>
                        </a:rPr>
                        <a:t>Empresa </a:t>
                      </a:r>
                      <a:endParaRPr kumimoji="0" lang="es-ES" sz="1900" b="1" i="0" u="none" strike="noStrike" cap="none" normalizeH="0" baseline="0" smtClean="0">
                        <a:ln>
                          <a:noFill/>
                        </a:ln>
                        <a:solidFill>
                          <a:srgbClr val="000000"/>
                        </a:solidFill>
                        <a:effectLst/>
                        <a:latin typeface="Arial" pitchFamily="34" charset="0"/>
                        <a:cs typeface="Arial" pitchFamily="34" charset="0"/>
                      </a:endParaRPr>
                    </a:p>
                  </a:txBody>
                  <a:tcPr marL="121904" marR="121904"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900" b="1" i="0" u="none" strike="noStrike" cap="none" normalizeH="0" baseline="0" smtClean="0">
                          <a:ln>
                            <a:noFill/>
                          </a:ln>
                          <a:solidFill>
                            <a:srgbClr val="000000"/>
                          </a:solidFill>
                          <a:effectLst/>
                          <a:latin typeface="Arial" pitchFamily="34" charset="0"/>
                          <a:cs typeface="Arial" pitchFamily="34" charset="0"/>
                        </a:rPr>
                        <a:t>Participación en el mercado</a:t>
                      </a:r>
                      <a:endParaRPr kumimoji="0" lang="es-ES" sz="1900" b="1" i="0" u="none" strike="noStrike" cap="none" normalizeH="0" baseline="0" smtClean="0">
                        <a:ln>
                          <a:noFill/>
                        </a:ln>
                        <a:solidFill>
                          <a:srgbClr val="000000"/>
                        </a:solidFill>
                        <a:effectLst/>
                        <a:latin typeface="Arial" pitchFamily="34" charset="0"/>
                        <a:cs typeface="Arial" pitchFamily="34" charset="0"/>
                      </a:endParaRPr>
                    </a:p>
                  </a:txBody>
                  <a:tcPr marL="121904" marR="121904"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37599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900" b="1" i="0" u="none" strike="noStrike" cap="none" normalizeH="0" baseline="0" smtClean="0">
                          <a:ln>
                            <a:noFill/>
                          </a:ln>
                          <a:solidFill>
                            <a:srgbClr val="000000"/>
                          </a:solidFill>
                          <a:effectLst/>
                          <a:latin typeface="Arial" pitchFamily="34" charset="0"/>
                          <a:cs typeface="Arial" pitchFamily="34" charset="0"/>
                        </a:rPr>
                        <a:t>1</a:t>
                      </a:r>
                      <a:endParaRPr kumimoji="0" lang="es-ES" sz="1900" b="1" i="0" u="none" strike="noStrike" cap="none" normalizeH="0" baseline="0" smtClean="0">
                        <a:ln>
                          <a:noFill/>
                        </a:ln>
                        <a:solidFill>
                          <a:srgbClr val="000000"/>
                        </a:solidFill>
                        <a:effectLst/>
                        <a:latin typeface="Arial" pitchFamily="34" charset="0"/>
                        <a:cs typeface="Arial" pitchFamily="34" charset="0"/>
                      </a:endParaRPr>
                    </a:p>
                  </a:txBody>
                  <a:tcPr marL="121904" marR="121904"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7D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900" b="1" i="0" u="none" strike="noStrike" cap="none" normalizeH="0" baseline="0" smtClean="0">
                          <a:ln>
                            <a:noFill/>
                          </a:ln>
                          <a:solidFill>
                            <a:srgbClr val="000000"/>
                          </a:solidFill>
                          <a:effectLst/>
                          <a:latin typeface="Arial" pitchFamily="34" charset="0"/>
                          <a:cs typeface="Arial" pitchFamily="34" charset="0"/>
                        </a:rPr>
                        <a:t>0.50</a:t>
                      </a:r>
                      <a:endParaRPr kumimoji="0" lang="es-ES" sz="1900" b="1" i="0" u="none" strike="noStrike" cap="none" normalizeH="0" baseline="0" smtClean="0">
                        <a:ln>
                          <a:noFill/>
                        </a:ln>
                        <a:solidFill>
                          <a:srgbClr val="000000"/>
                        </a:solidFill>
                        <a:effectLst/>
                        <a:latin typeface="Arial" pitchFamily="34" charset="0"/>
                        <a:cs typeface="Arial" pitchFamily="34" charset="0"/>
                      </a:endParaRPr>
                    </a:p>
                  </a:txBody>
                  <a:tcPr marL="121904" marR="121904"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7D1"/>
                    </a:solidFill>
                  </a:tcPr>
                </a:tc>
              </a:tr>
              <a:tr h="37599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900" b="1" i="0" u="none" strike="noStrike" cap="none" normalizeH="0" baseline="0" smtClean="0">
                          <a:ln>
                            <a:noFill/>
                          </a:ln>
                          <a:solidFill>
                            <a:srgbClr val="000000"/>
                          </a:solidFill>
                          <a:effectLst/>
                          <a:latin typeface="Arial" pitchFamily="34" charset="0"/>
                          <a:cs typeface="Arial" pitchFamily="34" charset="0"/>
                        </a:rPr>
                        <a:t>2</a:t>
                      </a:r>
                      <a:endParaRPr kumimoji="0" lang="es-ES" sz="1900" b="1" i="0" u="none" strike="noStrike" cap="none" normalizeH="0" baseline="0" smtClean="0">
                        <a:ln>
                          <a:noFill/>
                        </a:ln>
                        <a:solidFill>
                          <a:srgbClr val="000000"/>
                        </a:solidFill>
                        <a:effectLst/>
                        <a:latin typeface="Arial" pitchFamily="34" charset="0"/>
                        <a:cs typeface="Arial" pitchFamily="34" charset="0"/>
                      </a:endParaRPr>
                    </a:p>
                  </a:txBody>
                  <a:tcPr marL="121904" marR="121904"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C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900" b="1" i="0" u="none" strike="noStrike" cap="none" normalizeH="0" baseline="0" smtClean="0">
                          <a:ln>
                            <a:noFill/>
                          </a:ln>
                          <a:solidFill>
                            <a:srgbClr val="000000"/>
                          </a:solidFill>
                          <a:effectLst/>
                          <a:latin typeface="Arial" pitchFamily="34" charset="0"/>
                          <a:cs typeface="Arial" pitchFamily="34" charset="0"/>
                        </a:rPr>
                        <a:t>0.25</a:t>
                      </a:r>
                      <a:endParaRPr kumimoji="0" lang="es-ES" sz="1900" b="1" i="0" u="none" strike="noStrike" cap="none" normalizeH="0" baseline="0" smtClean="0">
                        <a:ln>
                          <a:noFill/>
                        </a:ln>
                        <a:solidFill>
                          <a:srgbClr val="000000"/>
                        </a:solidFill>
                        <a:effectLst/>
                        <a:latin typeface="Arial" pitchFamily="34" charset="0"/>
                        <a:cs typeface="Arial" pitchFamily="34" charset="0"/>
                      </a:endParaRPr>
                    </a:p>
                  </a:txBody>
                  <a:tcPr marL="121904" marR="121904"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CEA"/>
                    </a:solidFill>
                  </a:tcPr>
                </a:tc>
              </a:tr>
              <a:tr h="37599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900" b="1" i="0" u="none" strike="noStrike" cap="none" normalizeH="0" baseline="0" smtClean="0">
                          <a:ln>
                            <a:noFill/>
                          </a:ln>
                          <a:solidFill>
                            <a:srgbClr val="000000"/>
                          </a:solidFill>
                          <a:effectLst/>
                          <a:latin typeface="Arial" pitchFamily="34" charset="0"/>
                          <a:cs typeface="Arial" pitchFamily="34" charset="0"/>
                        </a:rPr>
                        <a:t>3</a:t>
                      </a:r>
                      <a:endParaRPr kumimoji="0" lang="es-ES" sz="1900" b="1" i="0" u="none" strike="noStrike" cap="none" normalizeH="0" baseline="0" smtClean="0">
                        <a:ln>
                          <a:noFill/>
                        </a:ln>
                        <a:solidFill>
                          <a:srgbClr val="000000"/>
                        </a:solidFill>
                        <a:effectLst/>
                        <a:latin typeface="Arial" pitchFamily="34" charset="0"/>
                        <a:cs typeface="Arial" pitchFamily="34" charset="0"/>
                      </a:endParaRPr>
                    </a:p>
                  </a:txBody>
                  <a:tcPr marL="121904" marR="121904"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7D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900" b="1" i="0" u="none" strike="noStrike" cap="none" normalizeH="0" baseline="0" smtClean="0">
                          <a:ln>
                            <a:noFill/>
                          </a:ln>
                          <a:solidFill>
                            <a:srgbClr val="000000"/>
                          </a:solidFill>
                          <a:effectLst/>
                          <a:latin typeface="Arial" pitchFamily="34" charset="0"/>
                          <a:cs typeface="Arial" pitchFamily="34" charset="0"/>
                        </a:rPr>
                        <a:t>0.10</a:t>
                      </a:r>
                      <a:endParaRPr kumimoji="0" lang="es-ES" sz="1900" b="1" i="0" u="none" strike="noStrike" cap="none" normalizeH="0" baseline="0" smtClean="0">
                        <a:ln>
                          <a:noFill/>
                        </a:ln>
                        <a:solidFill>
                          <a:srgbClr val="000000"/>
                        </a:solidFill>
                        <a:effectLst/>
                        <a:latin typeface="Arial" pitchFamily="34" charset="0"/>
                        <a:cs typeface="Arial" pitchFamily="34" charset="0"/>
                      </a:endParaRPr>
                    </a:p>
                  </a:txBody>
                  <a:tcPr marL="121904" marR="121904"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7D1"/>
                    </a:solidFill>
                  </a:tcPr>
                </a:tc>
              </a:tr>
              <a:tr h="37599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900" b="1" i="0" u="none" strike="noStrike" cap="none" normalizeH="0" baseline="0" smtClean="0">
                          <a:ln>
                            <a:noFill/>
                          </a:ln>
                          <a:solidFill>
                            <a:srgbClr val="000000"/>
                          </a:solidFill>
                          <a:effectLst/>
                          <a:latin typeface="Arial" pitchFamily="34" charset="0"/>
                          <a:cs typeface="Arial" pitchFamily="34" charset="0"/>
                        </a:rPr>
                        <a:t>4</a:t>
                      </a:r>
                      <a:endParaRPr kumimoji="0" lang="es-ES" sz="1900" b="1" i="0" u="none" strike="noStrike" cap="none" normalizeH="0" baseline="0" smtClean="0">
                        <a:ln>
                          <a:noFill/>
                        </a:ln>
                        <a:solidFill>
                          <a:srgbClr val="000000"/>
                        </a:solidFill>
                        <a:effectLst/>
                        <a:latin typeface="Arial" pitchFamily="34" charset="0"/>
                        <a:cs typeface="Arial" pitchFamily="34" charset="0"/>
                      </a:endParaRPr>
                    </a:p>
                  </a:txBody>
                  <a:tcPr marL="121904" marR="121904"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C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900" b="1" i="0" u="none" strike="noStrike" cap="none" normalizeH="0" baseline="0" smtClean="0">
                          <a:ln>
                            <a:noFill/>
                          </a:ln>
                          <a:solidFill>
                            <a:srgbClr val="000000"/>
                          </a:solidFill>
                          <a:effectLst/>
                          <a:latin typeface="Arial" pitchFamily="34" charset="0"/>
                          <a:cs typeface="Arial" pitchFamily="34" charset="0"/>
                        </a:rPr>
                        <a:t>0.06</a:t>
                      </a:r>
                      <a:endParaRPr kumimoji="0" lang="es-ES" sz="1900" b="1" i="0" u="none" strike="noStrike" cap="none" normalizeH="0" baseline="0" smtClean="0">
                        <a:ln>
                          <a:noFill/>
                        </a:ln>
                        <a:solidFill>
                          <a:srgbClr val="000000"/>
                        </a:solidFill>
                        <a:effectLst/>
                        <a:latin typeface="Arial" pitchFamily="34" charset="0"/>
                        <a:cs typeface="Arial" pitchFamily="34" charset="0"/>
                      </a:endParaRPr>
                    </a:p>
                  </a:txBody>
                  <a:tcPr marL="121904" marR="121904"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CEA"/>
                    </a:solidFill>
                  </a:tcPr>
                </a:tc>
              </a:tr>
              <a:tr h="37599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900" b="1" i="0" u="none" strike="noStrike" cap="none" normalizeH="0" baseline="0" smtClean="0">
                          <a:ln>
                            <a:noFill/>
                          </a:ln>
                          <a:solidFill>
                            <a:srgbClr val="000000"/>
                          </a:solidFill>
                          <a:effectLst/>
                          <a:latin typeface="Arial" pitchFamily="34" charset="0"/>
                          <a:cs typeface="Arial" pitchFamily="34" charset="0"/>
                        </a:rPr>
                        <a:t>5</a:t>
                      </a:r>
                      <a:endParaRPr kumimoji="0" lang="es-ES" sz="1900" b="1" i="0" u="none" strike="noStrike" cap="none" normalizeH="0" baseline="0" smtClean="0">
                        <a:ln>
                          <a:noFill/>
                        </a:ln>
                        <a:solidFill>
                          <a:srgbClr val="000000"/>
                        </a:solidFill>
                        <a:effectLst/>
                        <a:latin typeface="Arial" pitchFamily="34" charset="0"/>
                        <a:cs typeface="Arial" pitchFamily="34" charset="0"/>
                      </a:endParaRPr>
                    </a:p>
                  </a:txBody>
                  <a:tcPr marL="121904" marR="121904"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7D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900" b="1" i="0" u="none" strike="noStrike" cap="none" normalizeH="0" baseline="0" smtClean="0">
                          <a:ln>
                            <a:noFill/>
                          </a:ln>
                          <a:solidFill>
                            <a:srgbClr val="000000"/>
                          </a:solidFill>
                          <a:effectLst/>
                          <a:latin typeface="Arial" pitchFamily="34" charset="0"/>
                          <a:cs typeface="Arial" pitchFamily="34" charset="0"/>
                        </a:rPr>
                        <a:t>0.04</a:t>
                      </a:r>
                      <a:endParaRPr kumimoji="0" lang="es-ES" sz="1900" b="1" i="0" u="none" strike="noStrike" cap="none" normalizeH="0" baseline="0" smtClean="0">
                        <a:ln>
                          <a:noFill/>
                        </a:ln>
                        <a:solidFill>
                          <a:srgbClr val="000000"/>
                        </a:solidFill>
                        <a:effectLst/>
                        <a:latin typeface="Arial" pitchFamily="34" charset="0"/>
                        <a:cs typeface="Arial" pitchFamily="34" charset="0"/>
                      </a:endParaRPr>
                    </a:p>
                  </a:txBody>
                  <a:tcPr marL="121904" marR="121904"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7D1"/>
                    </a:solidFill>
                  </a:tcPr>
                </a:tc>
              </a:tr>
              <a:tr h="37599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900" b="1" i="0" u="none" strike="noStrike" cap="none" normalizeH="0" baseline="0" smtClean="0">
                          <a:ln>
                            <a:noFill/>
                          </a:ln>
                          <a:solidFill>
                            <a:srgbClr val="000000"/>
                          </a:solidFill>
                          <a:effectLst/>
                          <a:latin typeface="Arial" pitchFamily="34" charset="0"/>
                          <a:cs typeface="Arial" pitchFamily="34" charset="0"/>
                        </a:rPr>
                        <a:t>6</a:t>
                      </a:r>
                      <a:endParaRPr kumimoji="0" lang="es-ES" sz="1900" b="1" i="0" u="none" strike="noStrike" cap="none" normalizeH="0" baseline="0" smtClean="0">
                        <a:ln>
                          <a:noFill/>
                        </a:ln>
                        <a:solidFill>
                          <a:srgbClr val="000000"/>
                        </a:solidFill>
                        <a:effectLst/>
                        <a:latin typeface="Arial" pitchFamily="34" charset="0"/>
                        <a:cs typeface="Arial" pitchFamily="34" charset="0"/>
                      </a:endParaRPr>
                    </a:p>
                  </a:txBody>
                  <a:tcPr marL="121904" marR="121904"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C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900" b="1" i="0" u="none" strike="noStrike" cap="none" normalizeH="0" baseline="0" smtClean="0">
                          <a:ln>
                            <a:noFill/>
                          </a:ln>
                          <a:solidFill>
                            <a:srgbClr val="000000"/>
                          </a:solidFill>
                          <a:effectLst/>
                          <a:latin typeface="Arial" pitchFamily="34" charset="0"/>
                          <a:cs typeface="Arial" pitchFamily="34" charset="0"/>
                        </a:rPr>
                        <a:t>0.03</a:t>
                      </a:r>
                      <a:endParaRPr kumimoji="0" lang="es-ES" sz="1900" b="1" i="0" u="none" strike="noStrike" cap="none" normalizeH="0" baseline="0" smtClean="0">
                        <a:ln>
                          <a:noFill/>
                        </a:ln>
                        <a:solidFill>
                          <a:srgbClr val="000000"/>
                        </a:solidFill>
                        <a:effectLst/>
                        <a:latin typeface="Arial" pitchFamily="34" charset="0"/>
                        <a:cs typeface="Arial" pitchFamily="34" charset="0"/>
                      </a:endParaRPr>
                    </a:p>
                  </a:txBody>
                  <a:tcPr marL="121904" marR="121904"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CEA"/>
                    </a:solidFill>
                  </a:tcPr>
                </a:tc>
              </a:tr>
              <a:tr h="37599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900" b="1" i="0" u="none" strike="noStrike" cap="none" normalizeH="0" baseline="0" smtClean="0">
                          <a:ln>
                            <a:noFill/>
                          </a:ln>
                          <a:solidFill>
                            <a:srgbClr val="000000"/>
                          </a:solidFill>
                          <a:effectLst/>
                          <a:latin typeface="Arial" pitchFamily="34" charset="0"/>
                          <a:cs typeface="Arial" pitchFamily="34" charset="0"/>
                        </a:rPr>
                        <a:t>7</a:t>
                      </a:r>
                      <a:endParaRPr kumimoji="0" lang="es-ES" sz="1900" b="1" i="0" u="none" strike="noStrike" cap="none" normalizeH="0" baseline="0" smtClean="0">
                        <a:ln>
                          <a:noFill/>
                        </a:ln>
                        <a:solidFill>
                          <a:srgbClr val="000000"/>
                        </a:solidFill>
                        <a:effectLst/>
                        <a:latin typeface="Arial" pitchFamily="34" charset="0"/>
                        <a:cs typeface="Arial" pitchFamily="34" charset="0"/>
                      </a:endParaRPr>
                    </a:p>
                  </a:txBody>
                  <a:tcPr marL="121904" marR="121904"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7D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900" b="1" i="0" u="none" strike="noStrike" cap="none" normalizeH="0" baseline="0" smtClean="0">
                          <a:ln>
                            <a:noFill/>
                          </a:ln>
                          <a:solidFill>
                            <a:srgbClr val="000000"/>
                          </a:solidFill>
                          <a:effectLst/>
                          <a:latin typeface="Arial" pitchFamily="34" charset="0"/>
                          <a:cs typeface="Arial" pitchFamily="34" charset="0"/>
                        </a:rPr>
                        <a:t>0.02</a:t>
                      </a:r>
                      <a:endParaRPr kumimoji="0" lang="es-ES" sz="1900" b="1" i="0" u="none" strike="noStrike" cap="none" normalizeH="0" baseline="0" smtClean="0">
                        <a:ln>
                          <a:noFill/>
                        </a:ln>
                        <a:solidFill>
                          <a:srgbClr val="000000"/>
                        </a:solidFill>
                        <a:effectLst/>
                        <a:latin typeface="Arial" pitchFamily="34" charset="0"/>
                        <a:cs typeface="Arial" pitchFamily="34" charset="0"/>
                      </a:endParaRPr>
                    </a:p>
                  </a:txBody>
                  <a:tcPr marL="121904" marR="121904"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7D1"/>
                    </a:solidFill>
                  </a:tcPr>
                </a:tc>
              </a:tr>
            </a:tbl>
          </a:graphicData>
        </a:graphic>
      </p:graphicFrame>
      <p:graphicFrame>
        <p:nvGraphicFramePr>
          <p:cNvPr id="31776" name="Object 2"/>
          <p:cNvGraphicFramePr>
            <a:graphicFrameLocks noChangeAspect="1"/>
          </p:cNvGraphicFramePr>
          <p:nvPr/>
        </p:nvGraphicFramePr>
        <p:xfrm>
          <a:off x="2012689" y="5770312"/>
          <a:ext cx="8201015" cy="606566"/>
        </p:xfrm>
        <a:graphic>
          <a:graphicData uri="http://schemas.openxmlformats.org/presentationml/2006/ole">
            <mc:AlternateContent xmlns:mc="http://schemas.openxmlformats.org/markup-compatibility/2006">
              <mc:Choice xmlns:v="urn:schemas-microsoft-com:vml" Requires="v">
                <p:oleObj spid="_x0000_s42006" name="Equation" r:id="rId3" imgW="2324100" imgH="228600" progId="Equation.DSMT4">
                  <p:embed/>
                </p:oleObj>
              </mc:Choice>
              <mc:Fallback>
                <p:oleObj name="Equation" r:id="rId3" imgW="2324100" imgH="2286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2689" y="5770312"/>
                        <a:ext cx="8201015" cy="606566"/>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5 Cerrar llave"/>
          <p:cNvSpPr/>
          <p:nvPr/>
        </p:nvSpPr>
        <p:spPr>
          <a:xfrm>
            <a:off x="10095188" y="2858163"/>
            <a:ext cx="190475" cy="1286172"/>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121917" tIns="60958" rIns="121917" bIns="60958" anchor="ctr"/>
          <a:lstStyle/>
          <a:p>
            <a:pPr algn="ctr">
              <a:spcBef>
                <a:spcPct val="20000"/>
              </a:spcBef>
              <a:buClr>
                <a:srgbClr val="D41C3B"/>
              </a:buClr>
              <a:buFont typeface="Monotype Sorts" pitchFamily="2" charset="2"/>
              <a:buNone/>
              <a:defRPr/>
            </a:pPr>
            <a:endParaRPr lang="es-ES"/>
          </a:p>
        </p:txBody>
      </p:sp>
      <p:sp>
        <p:nvSpPr>
          <p:cNvPr id="31778" name="6 CuadroTexto"/>
          <p:cNvSpPr txBox="1">
            <a:spLocks noChangeArrowheads="1"/>
          </p:cNvSpPr>
          <p:nvPr/>
        </p:nvSpPr>
        <p:spPr bwMode="auto">
          <a:xfrm>
            <a:off x="10380901" y="2572347"/>
            <a:ext cx="1619039" cy="1969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lgn="ctr">
              <a:spcBef>
                <a:spcPct val="20000"/>
              </a:spcBef>
              <a:buClr>
                <a:srgbClr val="D41C3B"/>
              </a:buClr>
              <a:buFont typeface="Monotype Sorts"/>
              <a:buNone/>
            </a:pPr>
            <a:r>
              <a:rPr lang="es-MX" altLang="es-MX" sz="2000" dirty="0"/>
              <a:t>Las 4 mayores empresas dominan el 91% del mercado. </a:t>
            </a:r>
            <a:endParaRPr lang="es-ES" altLang="es-MX" sz="2000" dirty="0"/>
          </a:p>
        </p:txBody>
      </p:sp>
      <p:sp>
        <p:nvSpPr>
          <p:cNvPr id="31779" name="7 Título"/>
          <p:cNvSpPr>
            <a:spLocks noGrp="1"/>
          </p:cNvSpPr>
          <p:nvPr>
            <p:ph type="title"/>
          </p:nvPr>
        </p:nvSpPr>
        <p:spPr/>
        <p:txBody>
          <a:bodyPr/>
          <a:lstStyle/>
          <a:p>
            <a:endParaRPr lang="es-ES" altLang="es-MX" smtClean="0"/>
          </a:p>
        </p:txBody>
      </p:sp>
    </p:spTree>
    <p:extLst>
      <p:ext uri="{BB962C8B-B14F-4D97-AF65-F5344CB8AC3E}">
        <p14:creationId xmlns:p14="http://schemas.microsoft.com/office/powerpoint/2010/main" val="940784985"/>
      </p:ext>
    </p:extLst>
  </p:cSld>
  <p:clrMapOvr>
    <a:masterClrMapping/>
  </p:clrMapOvr>
  <p:transition spd="slow">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2 Marcador de contenido"/>
          <p:cNvSpPr>
            <a:spLocks noGrp="1"/>
          </p:cNvSpPr>
          <p:nvPr>
            <p:ph idx="1"/>
          </p:nvPr>
        </p:nvSpPr>
        <p:spPr>
          <a:xfrm>
            <a:off x="380950" y="1214721"/>
            <a:ext cx="10971372" cy="785994"/>
          </a:xfrm>
        </p:spPr>
        <p:txBody>
          <a:bodyPr/>
          <a:lstStyle/>
          <a:p>
            <a:pPr marL="0" indent="0" algn="just">
              <a:buNone/>
              <a:defRPr/>
            </a:pPr>
            <a:r>
              <a:rPr lang="es-ES_tradnl" sz="2400" dirty="0">
                <a:latin typeface="Times New Roman" pitchFamily="18" charset="0"/>
                <a:cs typeface="Times New Roman" pitchFamily="18" charset="0"/>
              </a:rPr>
              <a:t>Miden la concentración de un mercado considerando la totalidad de las empresas que participan en él y su tamaño relativo. </a:t>
            </a:r>
          </a:p>
          <a:p>
            <a:pPr algn="just">
              <a:buFontTx/>
              <a:buNone/>
              <a:defRPr/>
            </a:pPr>
            <a:endParaRPr lang="es-ES_tradnl" sz="2700" dirty="0">
              <a:latin typeface="Times New Roman" pitchFamily="18" charset="0"/>
              <a:cs typeface="Times New Roman" pitchFamily="18" charset="0"/>
            </a:endParaRPr>
          </a:p>
          <a:p>
            <a:pPr>
              <a:buFontTx/>
              <a:buNone/>
              <a:defRPr/>
            </a:pPr>
            <a:endParaRPr lang="es-ES" sz="2700" dirty="0">
              <a:latin typeface="Times New Roman" pitchFamily="18" charset="0"/>
              <a:cs typeface="Times New Roman" pitchFamily="18" charset="0"/>
            </a:endParaRPr>
          </a:p>
        </p:txBody>
      </p:sp>
      <p:graphicFrame>
        <p:nvGraphicFramePr>
          <p:cNvPr id="32772" name="Object 3"/>
          <p:cNvGraphicFramePr>
            <a:graphicFrameLocks noChangeAspect="1"/>
          </p:cNvGraphicFramePr>
          <p:nvPr/>
        </p:nvGraphicFramePr>
        <p:xfrm>
          <a:off x="761901" y="2997895"/>
          <a:ext cx="857139" cy="503355"/>
        </p:xfrm>
        <a:graphic>
          <a:graphicData uri="http://schemas.openxmlformats.org/presentationml/2006/ole">
            <mc:AlternateContent xmlns:mc="http://schemas.openxmlformats.org/markup-compatibility/2006">
              <mc:Choice xmlns:v="urn:schemas-microsoft-com:vml" Requires="v">
                <p:oleObj spid="_x0000_s39015" name="Ecuación" r:id="rId3" imgW="291973" imgH="228501" progId="Equation.3">
                  <p:embed/>
                </p:oleObj>
              </mc:Choice>
              <mc:Fallback>
                <p:oleObj name="Ecuación" r:id="rId3" imgW="291973" imgH="228501"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1901" y="2997895"/>
                        <a:ext cx="857139" cy="503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773" name="5 Rectángulo"/>
          <p:cNvSpPr>
            <a:spLocks noChangeArrowheads="1"/>
          </p:cNvSpPr>
          <p:nvPr/>
        </p:nvSpPr>
        <p:spPr bwMode="auto">
          <a:xfrm>
            <a:off x="1809517" y="3001072"/>
            <a:ext cx="9714235" cy="430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p>
            <a:pPr>
              <a:spcBef>
                <a:spcPct val="20000"/>
              </a:spcBef>
              <a:buClr>
                <a:srgbClr val="D41C3B"/>
              </a:buClr>
              <a:buFont typeface="Monotype Sorts"/>
              <a:buNone/>
            </a:pPr>
            <a:r>
              <a:rPr lang="es-MX" altLang="es-MX" sz="2000" dirty="0"/>
              <a:t>Porcentaje de participación  o cuota de mercado de la empresa </a:t>
            </a:r>
            <a:r>
              <a:rPr lang="es-MX" altLang="es-MX" sz="2000" b="1" i="1" dirty="0"/>
              <a:t>i </a:t>
            </a:r>
            <a:r>
              <a:rPr lang="es-MX" altLang="es-MX" sz="2000" dirty="0"/>
              <a:t>en el mercado. </a:t>
            </a:r>
            <a:endParaRPr lang="es-ES" altLang="es-MX" sz="2000" dirty="0"/>
          </a:p>
        </p:txBody>
      </p:sp>
      <p:graphicFrame>
        <p:nvGraphicFramePr>
          <p:cNvPr id="32774" name="Object 4"/>
          <p:cNvGraphicFramePr>
            <a:graphicFrameLocks noChangeAspect="1"/>
          </p:cNvGraphicFramePr>
          <p:nvPr/>
        </p:nvGraphicFramePr>
        <p:xfrm>
          <a:off x="967192" y="3644157"/>
          <a:ext cx="651848" cy="304871"/>
        </p:xfrm>
        <a:graphic>
          <a:graphicData uri="http://schemas.openxmlformats.org/presentationml/2006/ole">
            <mc:AlternateContent xmlns:mc="http://schemas.openxmlformats.org/markup-compatibility/2006">
              <mc:Choice xmlns:v="urn:schemas-microsoft-com:vml" Requires="v">
                <p:oleObj spid="_x0000_s39016" name="Ecuación" r:id="rId5" imgW="241195" imgH="139639" progId="Equation.3">
                  <p:embed/>
                </p:oleObj>
              </mc:Choice>
              <mc:Fallback>
                <p:oleObj name="Ecuación" r:id="rId5" imgW="241195" imgH="139639"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7192" y="3644157"/>
                        <a:ext cx="651848" cy="304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775" name="7 CuadroTexto"/>
          <p:cNvSpPr txBox="1">
            <a:spLocks noChangeArrowheads="1"/>
          </p:cNvSpPr>
          <p:nvPr/>
        </p:nvSpPr>
        <p:spPr bwMode="auto">
          <a:xfrm>
            <a:off x="1774726" y="3573810"/>
            <a:ext cx="8476146" cy="430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spcBef>
                <a:spcPct val="20000"/>
              </a:spcBef>
              <a:buClr>
                <a:srgbClr val="D41C3B"/>
              </a:buClr>
              <a:buFont typeface="Monotype Sorts"/>
              <a:buNone/>
            </a:pPr>
            <a:r>
              <a:rPr lang="es-MX" altLang="es-MX" sz="2000" dirty="0"/>
              <a:t>Número total de empresas que participan en el mercado. </a:t>
            </a:r>
            <a:endParaRPr lang="es-ES" altLang="es-MX" sz="2000" dirty="0"/>
          </a:p>
        </p:txBody>
      </p:sp>
      <p:graphicFrame>
        <p:nvGraphicFramePr>
          <p:cNvPr id="32777" name="Object 5"/>
          <p:cNvGraphicFramePr>
            <a:graphicFrameLocks noChangeAspect="1"/>
          </p:cNvGraphicFramePr>
          <p:nvPr>
            <p:extLst>
              <p:ext uri="{D42A27DB-BD31-4B8C-83A1-F6EECF244321}">
                <p14:modId xmlns:p14="http://schemas.microsoft.com/office/powerpoint/2010/main" val="3080594092"/>
              </p:ext>
            </p:extLst>
          </p:nvPr>
        </p:nvGraphicFramePr>
        <p:xfrm>
          <a:off x="1324626" y="4499545"/>
          <a:ext cx="2106284" cy="777414"/>
        </p:xfrm>
        <a:graphic>
          <a:graphicData uri="http://schemas.openxmlformats.org/presentationml/2006/ole">
            <mc:AlternateContent xmlns:mc="http://schemas.openxmlformats.org/markup-compatibility/2006">
              <mc:Choice xmlns:v="urn:schemas-microsoft-com:vml" Requires="v">
                <p:oleObj spid="_x0000_s39017" name="Ecuación" r:id="rId7" imgW="799753" imgH="393529" progId="Equation.3">
                  <p:embed/>
                </p:oleObj>
              </mc:Choice>
              <mc:Fallback>
                <p:oleObj name="Ecuación" r:id="rId7" imgW="799753" imgH="393529"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24626" y="4499545"/>
                        <a:ext cx="2106284" cy="777414"/>
                      </a:xfrm>
                      <a:prstGeom prst="rect">
                        <a:avLst/>
                      </a:prstGeom>
                      <a:noFill/>
                      <a:ln>
                        <a:noFill/>
                      </a:ln>
                      <a:extLst/>
                    </p:spPr>
                  </p:pic>
                </p:oleObj>
              </mc:Fallback>
            </mc:AlternateContent>
          </a:graphicData>
        </a:graphic>
      </p:graphicFrame>
      <p:sp>
        <p:nvSpPr>
          <p:cNvPr id="32778" name="8 CuadroTexto"/>
          <p:cNvSpPr txBox="1">
            <a:spLocks noChangeArrowheads="1"/>
          </p:cNvSpPr>
          <p:nvPr/>
        </p:nvSpPr>
        <p:spPr bwMode="auto">
          <a:xfrm>
            <a:off x="380953" y="5518493"/>
            <a:ext cx="9428523" cy="93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spcBef>
                <a:spcPct val="20000"/>
              </a:spcBef>
              <a:buClr>
                <a:srgbClr val="D41C3B"/>
              </a:buClr>
              <a:buFont typeface="Monotype Sorts"/>
              <a:buNone/>
            </a:pPr>
            <a:r>
              <a:rPr lang="es-MX" altLang="es-MX" sz="2400" dirty="0">
                <a:latin typeface="Times New Roman" pitchFamily="18" charset="0"/>
                <a:cs typeface="Times New Roman" pitchFamily="18" charset="0"/>
              </a:rPr>
              <a:t>Si </a:t>
            </a:r>
            <a:r>
              <a:rPr lang="es-MX" altLang="es-MX" sz="2400" i="1" dirty="0">
                <a:latin typeface="Times New Roman" pitchFamily="18" charset="0"/>
                <a:cs typeface="Times New Roman" pitchFamily="18" charset="0"/>
              </a:rPr>
              <a:t>IHH </a:t>
            </a:r>
            <a:r>
              <a:rPr lang="es-MX" altLang="es-MX" sz="2400" dirty="0">
                <a:latin typeface="Times New Roman" pitchFamily="18" charset="0"/>
                <a:cs typeface="Times New Roman" pitchFamily="18" charset="0"/>
              </a:rPr>
              <a:t>= 0	No hay concentración </a:t>
            </a:r>
          </a:p>
          <a:p>
            <a:pPr>
              <a:spcBef>
                <a:spcPct val="20000"/>
              </a:spcBef>
              <a:buClr>
                <a:srgbClr val="D41C3B"/>
              </a:buClr>
              <a:buFont typeface="Monotype Sorts"/>
              <a:buNone/>
            </a:pPr>
            <a:r>
              <a:rPr lang="es-MX" altLang="es-MX" sz="2400" dirty="0">
                <a:latin typeface="Times New Roman" pitchFamily="18" charset="0"/>
                <a:cs typeface="Times New Roman" pitchFamily="18" charset="0"/>
              </a:rPr>
              <a:t>Si </a:t>
            </a:r>
            <a:r>
              <a:rPr lang="es-MX" altLang="es-MX" sz="2400" i="1" dirty="0">
                <a:latin typeface="Times New Roman" pitchFamily="18" charset="0"/>
                <a:cs typeface="Times New Roman" pitchFamily="18" charset="0"/>
              </a:rPr>
              <a:t>IHH</a:t>
            </a:r>
            <a:r>
              <a:rPr lang="es-MX" altLang="es-MX" sz="2400" dirty="0">
                <a:latin typeface="Times New Roman" pitchFamily="18" charset="0"/>
                <a:cs typeface="Times New Roman" pitchFamily="18" charset="0"/>
              </a:rPr>
              <a:t> = 10,000 	Existe un monopolio en el mercado 	</a:t>
            </a:r>
            <a:endParaRPr lang="es-ES" altLang="es-MX" sz="2700" dirty="0">
              <a:latin typeface="Times New Roman" pitchFamily="18" charset="0"/>
              <a:cs typeface="Times New Roman" pitchFamily="18" charset="0"/>
            </a:endParaRPr>
          </a:p>
        </p:txBody>
      </p:sp>
      <p:graphicFrame>
        <p:nvGraphicFramePr>
          <p:cNvPr id="32779" name="Object 6"/>
          <p:cNvGraphicFramePr>
            <a:graphicFrameLocks noChangeAspect="1"/>
          </p:cNvGraphicFramePr>
          <p:nvPr>
            <p:extLst>
              <p:ext uri="{D42A27DB-BD31-4B8C-83A1-F6EECF244321}">
                <p14:modId xmlns:p14="http://schemas.microsoft.com/office/powerpoint/2010/main" val="3980865771"/>
              </p:ext>
            </p:extLst>
          </p:nvPr>
        </p:nvGraphicFramePr>
        <p:xfrm>
          <a:off x="5261348" y="3958556"/>
          <a:ext cx="1870890" cy="735182"/>
        </p:xfrm>
        <a:graphic>
          <a:graphicData uri="http://schemas.openxmlformats.org/presentationml/2006/ole">
            <mc:AlternateContent xmlns:mc="http://schemas.openxmlformats.org/markup-compatibility/2006">
              <mc:Choice xmlns:v="urn:schemas-microsoft-com:vml" Requires="v">
                <p:oleObj spid="_x0000_s39018" name="Ecuación" r:id="rId9" imgW="825500" imgH="431800" progId="Equation.3">
                  <p:embed/>
                </p:oleObj>
              </mc:Choice>
              <mc:Fallback>
                <p:oleObj name="Ecuación" r:id="rId9" imgW="825500" imgH="4318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61348" y="3958556"/>
                        <a:ext cx="1870890" cy="735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Lst>
                    </p:spPr>
                  </p:pic>
                </p:oleObj>
              </mc:Fallback>
            </mc:AlternateContent>
          </a:graphicData>
        </a:graphic>
      </p:graphicFrame>
      <p:sp>
        <p:nvSpPr>
          <p:cNvPr id="32780" name="Text Box 5"/>
          <p:cNvSpPr txBox="1">
            <a:spLocks noChangeArrowheads="1"/>
          </p:cNvSpPr>
          <p:nvPr/>
        </p:nvSpPr>
        <p:spPr bwMode="auto">
          <a:xfrm>
            <a:off x="4857119" y="5001783"/>
            <a:ext cx="3333315" cy="430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spcBef>
                <a:spcPct val="50000"/>
              </a:spcBef>
              <a:buClr>
                <a:srgbClr val="D41C3B"/>
              </a:buClr>
              <a:buFont typeface="Monotype Sorts"/>
              <a:buNone/>
            </a:pPr>
            <a:r>
              <a:rPr lang="es-ES_tradnl" altLang="es-MX" sz="2000">
                <a:latin typeface="Times New Roman" pitchFamily="18" charset="0"/>
                <a:cs typeface="Times New Roman" pitchFamily="18" charset="0"/>
              </a:rPr>
              <a:t>Concentración mínima</a:t>
            </a:r>
            <a:endParaRPr lang="es-ES" altLang="es-MX" sz="2000">
              <a:latin typeface="Times New Roman" pitchFamily="18" charset="0"/>
              <a:cs typeface="Times New Roman" pitchFamily="18" charset="0"/>
            </a:endParaRPr>
          </a:p>
        </p:txBody>
      </p:sp>
      <p:sp>
        <p:nvSpPr>
          <p:cNvPr id="32781" name="Text Box 5"/>
          <p:cNvSpPr txBox="1">
            <a:spLocks noChangeArrowheads="1"/>
          </p:cNvSpPr>
          <p:nvPr/>
        </p:nvSpPr>
        <p:spPr bwMode="auto">
          <a:xfrm>
            <a:off x="8095197" y="4601640"/>
            <a:ext cx="3714266" cy="430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spcBef>
                <a:spcPct val="50000"/>
              </a:spcBef>
              <a:buClr>
                <a:srgbClr val="D41C3B"/>
              </a:buClr>
              <a:buFont typeface="Monotype Sorts"/>
              <a:buNone/>
            </a:pPr>
            <a:r>
              <a:rPr lang="es-ES_tradnl" altLang="es-MX" sz="2000">
                <a:latin typeface="Times New Roman" pitchFamily="18" charset="0"/>
                <a:cs typeface="Times New Roman" pitchFamily="18" charset="0"/>
              </a:rPr>
              <a:t>Concentración máxima. </a:t>
            </a:r>
            <a:endParaRPr lang="es-ES" altLang="es-MX" sz="2000">
              <a:latin typeface="Times New Roman" pitchFamily="18" charset="0"/>
              <a:cs typeface="Times New Roman" pitchFamily="18" charset="0"/>
            </a:endParaRPr>
          </a:p>
        </p:txBody>
      </p:sp>
      <p:cxnSp>
        <p:nvCxnSpPr>
          <p:cNvPr id="32782" name="15 Conector recto de flecha"/>
          <p:cNvCxnSpPr>
            <a:cxnSpLocks noChangeShapeType="1"/>
          </p:cNvCxnSpPr>
          <p:nvPr/>
        </p:nvCxnSpPr>
        <p:spPr bwMode="auto">
          <a:xfrm rot="5400000" flipH="1" flipV="1">
            <a:off x="6107047" y="4775581"/>
            <a:ext cx="357269" cy="38095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32783" name="16 Conector recto de flecha"/>
          <p:cNvCxnSpPr>
            <a:cxnSpLocks noChangeShapeType="1"/>
          </p:cNvCxnSpPr>
          <p:nvPr/>
        </p:nvCxnSpPr>
        <p:spPr bwMode="auto">
          <a:xfrm rot="10800000">
            <a:off x="7238058" y="4530187"/>
            <a:ext cx="857139" cy="271526"/>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8" name="2 Marcador de contenido"/>
          <p:cNvSpPr txBox="1">
            <a:spLocks/>
          </p:cNvSpPr>
          <p:nvPr/>
        </p:nvSpPr>
        <p:spPr bwMode="auto">
          <a:xfrm>
            <a:off x="380950" y="428725"/>
            <a:ext cx="10971372" cy="571632"/>
          </a:xfrm>
          <a:prstGeom prst="rect">
            <a:avLst/>
          </a:prstGeom>
          <a:noFill/>
          <a:ln w="9525">
            <a:noFill/>
            <a:miter lim="800000"/>
            <a:headEnd/>
            <a:tailEnd/>
          </a:ln>
        </p:spPr>
        <p:txBody>
          <a:bodyPr lIns="122764" tIns="61382" rIns="122764" bIns="61382"/>
          <a:lstStyle/>
          <a:p>
            <a:pPr marL="457189" indent="-457189" defTabSz="1015975">
              <a:spcBef>
                <a:spcPct val="20000"/>
              </a:spcBef>
              <a:buClr>
                <a:srgbClr val="D41C3B"/>
              </a:buClr>
              <a:defRPr/>
            </a:pPr>
            <a:r>
              <a:rPr lang="es-MX" sz="3200" b="1" kern="0" dirty="0">
                <a:latin typeface="Times New Roman" pitchFamily="18" charset="0"/>
                <a:cs typeface="Times New Roman" pitchFamily="18" charset="0"/>
              </a:rPr>
              <a:t>Índice </a:t>
            </a:r>
            <a:r>
              <a:rPr lang="es-MX" sz="3200" b="1" kern="0" dirty="0" err="1">
                <a:latin typeface="Times New Roman" pitchFamily="18" charset="0"/>
                <a:cs typeface="Times New Roman" pitchFamily="18" charset="0"/>
              </a:rPr>
              <a:t>Herfindahl</a:t>
            </a:r>
            <a:r>
              <a:rPr lang="es-MX" sz="3200" b="1" kern="0" dirty="0">
                <a:latin typeface="Times New Roman" pitchFamily="18" charset="0"/>
                <a:cs typeface="Times New Roman" pitchFamily="18" charset="0"/>
              </a:rPr>
              <a:t> -</a:t>
            </a:r>
            <a:r>
              <a:rPr lang="es-MX" sz="3200" b="1" kern="0" dirty="0" err="1">
                <a:latin typeface="Times New Roman" pitchFamily="18" charset="0"/>
                <a:cs typeface="Times New Roman" pitchFamily="18" charset="0"/>
              </a:rPr>
              <a:t>Hirschman</a:t>
            </a:r>
            <a:r>
              <a:rPr lang="es-MX" sz="3200" kern="0" dirty="0">
                <a:latin typeface="Times New Roman" pitchFamily="18" charset="0"/>
                <a:cs typeface="Times New Roman" pitchFamily="18" charset="0"/>
              </a:rPr>
              <a:t>: </a:t>
            </a:r>
            <a:endParaRPr lang="es-ES" sz="2700" kern="0" dirty="0">
              <a:latin typeface="Times New Roman" pitchFamily="18" charset="0"/>
              <a:cs typeface="Times New Roman" pitchFamily="18" charset="0"/>
            </a:endParaRPr>
          </a:p>
        </p:txBody>
      </p:sp>
      <p:graphicFrame>
        <p:nvGraphicFramePr>
          <p:cNvPr id="2" name="1 Objeto"/>
          <p:cNvGraphicFramePr>
            <a:graphicFrameLocks noChangeAspect="1"/>
          </p:cNvGraphicFramePr>
          <p:nvPr>
            <p:extLst>
              <p:ext uri="{D42A27DB-BD31-4B8C-83A1-F6EECF244321}">
                <p14:modId xmlns:p14="http://schemas.microsoft.com/office/powerpoint/2010/main" val="1716340703"/>
              </p:ext>
            </p:extLst>
          </p:nvPr>
        </p:nvGraphicFramePr>
        <p:xfrm>
          <a:off x="4589944" y="2147584"/>
          <a:ext cx="2764248" cy="897808"/>
        </p:xfrm>
        <a:graphic>
          <a:graphicData uri="http://schemas.openxmlformats.org/presentationml/2006/ole">
            <mc:AlternateContent xmlns:mc="http://schemas.openxmlformats.org/markup-compatibility/2006">
              <mc:Choice xmlns:v="urn:schemas-microsoft-com:vml" Requires="v">
                <p:oleObj spid="_x0000_s39019" name="Ecuación" r:id="rId11" imgW="1523880" imgH="495000" progId="Equation.3">
                  <p:embed/>
                </p:oleObj>
              </mc:Choice>
              <mc:Fallback>
                <p:oleObj name="Ecuación" r:id="rId11" imgW="1523880" imgH="495000" progId="Equation.3">
                  <p:embed/>
                  <p:pic>
                    <p:nvPicPr>
                      <p:cNvPr id="0" name="Object 8"/>
                      <p:cNvPicPr>
                        <a:picLocks noChangeAspect="1" noChangeArrowheads="1"/>
                      </p:cNvPicPr>
                      <p:nvPr/>
                    </p:nvPicPr>
                    <p:blipFill>
                      <a:blip r:embed="rId12"/>
                      <a:srcRect/>
                      <a:stretch>
                        <a:fillRect/>
                      </a:stretch>
                    </p:blipFill>
                    <p:spPr bwMode="auto">
                      <a:xfrm>
                        <a:off x="4589944" y="2147584"/>
                        <a:ext cx="2764248" cy="897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612846000"/>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p:txBody>
          <a:bodyPr/>
          <a:lstStyle/>
          <a:p>
            <a:endParaRPr lang="es-MX" altLang="es-MX" smtClean="0"/>
          </a:p>
        </p:txBody>
      </p:sp>
      <p:sp>
        <p:nvSpPr>
          <p:cNvPr id="4" name="10 Marcador de texto"/>
          <p:cNvSpPr txBox="1">
            <a:spLocks/>
          </p:cNvSpPr>
          <p:nvPr/>
        </p:nvSpPr>
        <p:spPr bwMode="auto">
          <a:xfrm>
            <a:off x="556613" y="2589813"/>
            <a:ext cx="5386215" cy="639911"/>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lIns="122764" tIns="61382" rIns="122764" bIns="61382"/>
          <a:lstStyle/>
          <a:p>
            <a:pPr marL="457189" indent="-457189" algn="ctr" defTabSz="1015975">
              <a:spcBef>
                <a:spcPct val="20000"/>
              </a:spcBef>
              <a:buClr>
                <a:srgbClr val="D41C3B"/>
              </a:buClr>
              <a:defRPr/>
            </a:pPr>
            <a:r>
              <a:rPr lang="es-ES" sz="2100" kern="0" dirty="0">
                <a:latin typeface="Times New Roman" pitchFamily="18" charset="0"/>
                <a:cs typeface="Times New Roman" pitchFamily="18" charset="0"/>
              </a:rPr>
              <a:t>Departamento Justicia EEUU</a:t>
            </a:r>
            <a:br>
              <a:rPr lang="es-ES" sz="2100" kern="0" dirty="0">
                <a:latin typeface="Times New Roman" pitchFamily="18" charset="0"/>
                <a:cs typeface="Times New Roman" pitchFamily="18" charset="0"/>
              </a:rPr>
            </a:br>
            <a:endParaRPr lang="es-ES" sz="1900" kern="0" dirty="0">
              <a:latin typeface="Times New Roman" pitchFamily="18" charset="0"/>
              <a:cs typeface="Times New Roman" pitchFamily="18" charset="0"/>
            </a:endParaRPr>
          </a:p>
        </p:txBody>
      </p:sp>
      <p:sp>
        <p:nvSpPr>
          <p:cNvPr id="5" name="11 Marcador de contenido"/>
          <p:cNvSpPr txBox="1">
            <a:spLocks/>
          </p:cNvSpPr>
          <p:nvPr/>
        </p:nvSpPr>
        <p:spPr>
          <a:xfrm>
            <a:off x="556613" y="3301178"/>
            <a:ext cx="5386215" cy="23608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lstStyle/>
          <a:p>
            <a:pPr marL="457189" indent="-457189" defTabSz="1015975">
              <a:spcBef>
                <a:spcPct val="20000"/>
              </a:spcBef>
              <a:buClr>
                <a:srgbClr val="D41C3B"/>
              </a:buClr>
              <a:buFont typeface="Wingdings" pitchFamily="2" charset="2"/>
              <a:buChar char="§"/>
              <a:defRPr/>
            </a:pPr>
            <a:r>
              <a:rPr lang="es-ES" sz="2100" i="1" kern="0" dirty="0">
                <a:latin typeface="Times New Roman" pitchFamily="18" charset="0"/>
                <a:cs typeface="Times New Roman" pitchFamily="18" charset="0"/>
              </a:rPr>
              <a:t>IHH</a:t>
            </a:r>
            <a:r>
              <a:rPr lang="es-ES" sz="2100" kern="0" dirty="0">
                <a:latin typeface="Times New Roman" pitchFamily="18" charset="0"/>
                <a:cs typeface="Times New Roman" pitchFamily="18" charset="0"/>
              </a:rPr>
              <a:t> &lt; 1,000 ausencia de problemas de competencia</a:t>
            </a:r>
          </a:p>
          <a:p>
            <a:pPr marL="457189" indent="-457189" defTabSz="1015975">
              <a:spcBef>
                <a:spcPct val="20000"/>
              </a:spcBef>
              <a:buClr>
                <a:srgbClr val="D41C3B"/>
              </a:buClr>
              <a:buFont typeface="Wingdings" pitchFamily="2" charset="2"/>
              <a:buChar char="§"/>
              <a:defRPr/>
            </a:pPr>
            <a:r>
              <a:rPr lang="es-ES" sz="2100" i="1" kern="0" dirty="0">
                <a:latin typeface="Times New Roman" pitchFamily="18" charset="0"/>
                <a:cs typeface="Times New Roman" pitchFamily="18" charset="0"/>
              </a:rPr>
              <a:t>IHH</a:t>
            </a:r>
            <a:r>
              <a:rPr lang="es-ES" sz="2100" kern="0" dirty="0">
                <a:latin typeface="Times New Roman" pitchFamily="18" charset="0"/>
                <a:cs typeface="Times New Roman" pitchFamily="18" charset="0"/>
              </a:rPr>
              <a:t> &lt; 1,800 y </a:t>
            </a:r>
            <a:r>
              <a:rPr lang="el-GR" sz="2100" i="1" kern="0" dirty="0">
                <a:latin typeface="Times New Roman" pitchFamily="18" charset="0"/>
                <a:cs typeface="Times New Roman" pitchFamily="18" charset="0"/>
              </a:rPr>
              <a:t>Δ</a:t>
            </a:r>
            <a:r>
              <a:rPr lang="es-MX" sz="2100" i="1" kern="0" dirty="0">
                <a:latin typeface="Times New Roman" pitchFamily="18" charset="0"/>
                <a:cs typeface="Times New Roman" pitchFamily="18" charset="0"/>
              </a:rPr>
              <a:t>I</a:t>
            </a:r>
            <a:r>
              <a:rPr lang="es-ES" sz="2100" i="1" kern="0" dirty="0">
                <a:latin typeface="Times New Roman" pitchFamily="18" charset="0"/>
                <a:cs typeface="Times New Roman" pitchFamily="18" charset="0"/>
              </a:rPr>
              <a:t>HH </a:t>
            </a:r>
            <a:r>
              <a:rPr lang="es-ES" sz="2100" kern="0" dirty="0">
                <a:latin typeface="Times New Roman" pitchFamily="18" charset="0"/>
                <a:cs typeface="Times New Roman" pitchFamily="18" charset="0"/>
              </a:rPr>
              <a:t>&lt; 100 o </a:t>
            </a:r>
            <a:r>
              <a:rPr lang="es-ES" sz="2100" i="1" kern="0" dirty="0">
                <a:latin typeface="Times New Roman" pitchFamily="18" charset="0"/>
                <a:cs typeface="Times New Roman" pitchFamily="18" charset="0"/>
              </a:rPr>
              <a:t>IHH</a:t>
            </a:r>
            <a:r>
              <a:rPr lang="es-ES" sz="2100" kern="0" dirty="0">
                <a:latin typeface="Times New Roman" pitchFamily="18" charset="0"/>
                <a:cs typeface="Times New Roman" pitchFamily="18" charset="0"/>
              </a:rPr>
              <a:t> &gt; 1,800 y </a:t>
            </a:r>
            <a:r>
              <a:rPr lang="el-GR" sz="2100" i="1" kern="0" dirty="0">
                <a:latin typeface="Times New Roman" pitchFamily="18" charset="0"/>
                <a:cs typeface="Times New Roman" pitchFamily="18" charset="0"/>
              </a:rPr>
              <a:t>Δ</a:t>
            </a:r>
            <a:r>
              <a:rPr lang="es-MX" sz="2100" i="1" kern="0" dirty="0">
                <a:latin typeface="Times New Roman" pitchFamily="18" charset="0"/>
                <a:cs typeface="Times New Roman" pitchFamily="18" charset="0"/>
              </a:rPr>
              <a:t>I</a:t>
            </a:r>
            <a:r>
              <a:rPr lang="es-ES" sz="2100" i="1" kern="0" dirty="0">
                <a:latin typeface="Times New Roman" pitchFamily="18" charset="0"/>
                <a:cs typeface="Times New Roman" pitchFamily="18" charset="0"/>
              </a:rPr>
              <a:t>HH </a:t>
            </a:r>
            <a:r>
              <a:rPr lang="es-ES" sz="2100" kern="0" dirty="0">
                <a:latin typeface="Times New Roman" pitchFamily="18" charset="0"/>
                <a:cs typeface="Times New Roman" pitchFamily="18" charset="0"/>
              </a:rPr>
              <a:t>&lt; 50  ausencia de problemas de competencia</a:t>
            </a:r>
          </a:p>
          <a:p>
            <a:pPr marL="457189" indent="-457189" defTabSz="1015975">
              <a:spcBef>
                <a:spcPct val="20000"/>
              </a:spcBef>
              <a:buClr>
                <a:srgbClr val="D41C3B"/>
              </a:buClr>
              <a:buFont typeface="Wingdings" pitchFamily="2" charset="2"/>
              <a:buChar char="§"/>
              <a:defRPr/>
            </a:pPr>
            <a:endParaRPr lang="es-ES" sz="2100" kern="0" dirty="0">
              <a:latin typeface="Times New Roman" pitchFamily="18" charset="0"/>
              <a:cs typeface="Times New Roman" pitchFamily="18" charset="0"/>
            </a:endParaRPr>
          </a:p>
        </p:txBody>
      </p:sp>
      <p:sp>
        <p:nvSpPr>
          <p:cNvPr id="6" name="12 Marcador de texto"/>
          <p:cNvSpPr txBox="1">
            <a:spLocks/>
          </p:cNvSpPr>
          <p:nvPr/>
        </p:nvSpPr>
        <p:spPr>
          <a:xfrm>
            <a:off x="6069812" y="2586636"/>
            <a:ext cx="5388332" cy="6399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lstStyle/>
          <a:p>
            <a:pPr marL="457189" indent="-457189" algn="ctr" defTabSz="1015975">
              <a:spcBef>
                <a:spcPct val="20000"/>
              </a:spcBef>
              <a:buClr>
                <a:srgbClr val="D41C3B"/>
              </a:buClr>
              <a:defRPr/>
            </a:pPr>
            <a:r>
              <a:rPr lang="es-ES" sz="2100" kern="0" dirty="0">
                <a:latin typeface="Times New Roman" pitchFamily="18" charset="0"/>
                <a:cs typeface="Times New Roman" pitchFamily="18" charset="0"/>
              </a:rPr>
              <a:t>COMISIÓN EUROPEA </a:t>
            </a:r>
            <a:br>
              <a:rPr lang="es-ES" sz="2100" kern="0" dirty="0">
                <a:latin typeface="Times New Roman" pitchFamily="18" charset="0"/>
                <a:cs typeface="Times New Roman" pitchFamily="18" charset="0"/>
              </a:rPr>
            </a:br>
            <a:endParaRPr lang="es-ES" sz="1900" kern="0" dirty="0">
              <a:latin typeface="Times New Roman" pitchFamily="18" charset="0"/>
              <a:cs typeface="Times New Roman" pitchFamily="18" charset="0"/>
            </a:endParaRPr>
          </a:p>
        </p:txBody>
      </p:sp>
      <p:sp>
        <p:nvSpPr>
          <p:cNvPr id="7" name="13 Marcador de contenido"/>
          <p:cNvSpPr txBox="1">
            <a:spLocks/>
          </p:cNvSpPr>
          <p:nvPr/>
        </p:nvSpPr>
        <p:spPr>
          <a:xfrm>
            <a:off x="6069812" y="3301178"/>
            <a:ext cx="5388332" cy="2360864"/>
          </a:xfrm>
          <a:prstGeom prst="rect">
            <a:avLst/>
          </a:prstGeom>
        </p:spPr>
        <p:style>
          <a:lnRef idx="3">
            <a:schemeClr val="lt1"/>
          </a:lnRef>
          <a:fillRef idx="1">
            <a:schemeClr val="accent1"/>
          </a:fillRef>
          <a:effectRef idx="1">
            <a:schemeClr val="accent1"/>
          </a:effectRef>
          <a:fontRef idx="minor">
            <a:schemeClr val="lt1"/>
          </a:fontRef>
        </p:style>
        <p:txBody>
          <a:bodyPr lIns="121917" tIns="60958" rIns="121917" bIns="60958"/>
          <a:lstStyle/>
          <a:p>
            <a:pPr marL="457189" indent="-457189" defTabSz="1015975">
              <a:spcBef>
                <a:spcPct val="20000"/>
              </a:spcBef>
              <a:buClr>
                <a:srgbClr val="D41C3B"/>
              </a:buClr>
              <a:buFont typeface="Wingdings" pitchFamily="2" charset="2"/>
              <a:buChar char="§"/>
              <a:defRPr/>
            </a:pPr>
            <a:r>
              <a:rPr lang="es-ES" sz="2100" i="1" kern="0" dirty="0">
                <a:latin typeface="Times New Roman" pitchFamily="18" charset="0"/>
                <a:cs typeface="Times New Roman" pitchFamily="18" charset="0"/>
              </a:rPr>
              <a:t>IHH</a:t>
            </a:r>
            <a:r>
              <a:rPr lang="es-ES" sz="2100" kern="0" dirty="0">
                <a:latin typeface="Times New Roman" pitchFamily="18" charset="0"/>
                <a:cs typeface="Times New Roman" pitchFamily="18" charset="0"/>
              </a:rPr>
              <a:t> &lt; 1,000  ausencia de problemas de competencia</a:t>
            </a:r>
          </a:p>
          <a:p>
            <a:pPr marL="457189" indent="-457189" defTabSz="1015975">
              <a:spcBef>
                <a:spcPct val="20000"/>
              </a:spcBef>
              <a:buClr>
                <a:srgbClr val="D41C3B"/>
              </a:buClr>
              <a:buFont typeface="Wingdings" pitchFamily="2" charset="2"/>
              <a:buChar char="§"/>
              <a:defRPr/>
            </a:pPr>
            <a:r>
              <a:rPr lang="es-ES" sz="2100" i="1" kern="0" dirty="0">
                <a:latin typeface="Times New Roman" pitchFamily="18" charset="0"/>
                <a:cs typeface="Times New Roman" pitchFamily="18" charset="0"/>
              </a:rPr>
              <a:t>IHH </a:t>
            </a:r>
            <a:r>
              <a:rPr lang="es-ES" sz="2100" kern="0" dirty="0">
                <a:latin typeface="Times New Roman" pitchFamily="18" charset="0"/>
                <a:cs typeface="Times New Roman" pitchFamily="18" charset="0"/>
              </a:rPr>
              <a:t>&lt; 2,000 y </a:t>
            </a:r>
            <a:r>
              <a:rPr lang="el-GR" sz="2100" i="1" kern="0" dirty="0">
                <a:latin typeface="Times New Roman" pitchFamily="18" charset="0"/>
                <a:cs typeface="Times New Roman" pitchFamily="18" charset="0"/>
              </a:rPr>
              <a:t>Δ</a:t>
            </a:r>
            <a:r>
              <a:rPr lang="es-MX" sz="2100" i="1" kern="0" dirty="0">
                <a:latin typeface="Times New Roman" pitchFamily="18" charset="0"/>
                <a:cs typeface="Times New Roman" pitchFamily="18" charset="0"/>
              </a:rPr>
              <a:t>I</a:t>
            </a:r>
            <a:r>
              <a:rPr lang="es-ES" sz="2100" i="1" kern="0" dirty="0">
                <a:latin typeface="Times New Roman" pitchFamily="18" charset="0"/>
                <a:cs typeface="Times New Roman" pitchFamily="18" charset="0"/>
              </a:rPr>
              <a:t>HH </a:t>
            </a:r>
            <a:r>
              <a:rPr lang="es-ES" sz="2100" kern="0" dirty="0">
                <a:latin typeface="Times New Roman" pitchFamily="18" charset="0"/>
                <a:cs typeface="Times New Roman" pitchFamily="18" charset="0"/>
              </a:rPr>
              <a:t>&lt; 250 o</a:t>
            </a:r>
            <a:r>
              <a:rPr lang="es-ES" sz="2100" i="1" kern="0" dirty="0">
                <a:latin typeface="Times New Roman" pitchFamily="18" charset="0"/>
                <a:cs typeface="Times New Roman" pitchFamily="18" charset="0"/>
              </a:rPr>
              <a:t> IHH </a:t>
            </a:r>
            <a:r>
              <a:rPr lang="es-ES" sz="2100" kern="0" dirty="0">
                <a:latin typeface="Times New Roman" pitchFamily="18" charset="0"/>
                <a:cs typeface="Times New Roman" pitchFamily="18" charset="0"/>
              </a:rPr>
              <a:t>&gt; </a:t>
            </a:r>
            <a:r>
              <a:rPr lang="es-ES" sz="2100" kern="0" dirty="0" smtClean="0">
                <a:latin typeface="Times New Roman" pitchFamily="18" charset="0"/>
                <a:cs typeface="Times New Roman" pitchFamily="18" charset="0"/>
              </a:rPr>
              <a:t>2,000 </a:t>
            </a:r>
            <a:r>
              <a:rPr lang="es-ES" sz="2100" kern="0" dirty="0">
                <a:latin typeface="Times New Roman" pitchFamily="18" charset="0"/>
                <a:cs typeface="Times New Roman" pitchFamily="18" charset="0"/>
              </a:rPr>
              <a:t>y </a:t>
            </a:r>
            <a:r>
              <a:rPr lang="el-GR" sz="2100" i="1" kern="0" dirty="0">
                <a:latin typeface="Times New Roman" pitchFamily="18" charset="0"/>
                <a:cs typeface="Times New Roman" pitchFamily="18" charset="0"/>
              </a:rPr>
              <a:t>Δ</a:t>
            </a:r>
            <a:r>
              <a:rPr lang="es-MX" sz="2100" i="1" kern="0" dirty="0">
                <a:latin typeface="Times New Roman" pitchFamily="18" charset="0"/>
                <a:cs typeface="Times New Roman" pitchFamily="18" charset="0"/>
              </a:rPr>
              <a:t>I</a:t>
            </a:r>
            <a:r>
              <a:rPr lang="es-ES" sz="2100" i="1" kern="0" dirty="0">
                <a:latin typeface="Times New Roman" pitchFamily="18" charset="0"/>
                <a:cs typeface="Times New Roman" pitchFamily="18" charset="0"/>
              </a:rPr>
              <a:t>HH </a:t>
            </a:r>
            <a:r>
              <a:rPr lang="es-ES" sz="2100" kern="0" dirty="0">
                <a:latin typeface="Times New Roman" pitchFamily="18" charset="0"/>
                <a:cs typeface="Times New Roman" pitchFamily="18" charset="0"/>
              </a:rPr>
              <a:t>&lt; 150 ausencia de problemas, salvo si se dan determinadas circunstancias (por ejemplo: eliminación de un competidor) </a:t>
            </a:r>
          </a:p>
          <a:p>
            <a:pPr marL="457189" indent="-457189" defTabSz="1015975">
              <a:spcBef>
                <a:spcPct val="20000"/>
              </a:spcBef>
              <a:buClr>
                <a:srgbClr val="D41C3B"/>
              </a:buClr>
              <a:buFont typeface="Wingdings" pitchFamily="2" charset="2"/>
              <a:buChar char="§"/>
              <a:defRPr/>
            </a:pPr>
            <a:endParaRPr lang="es-ES" sz="2100" kern="0" dirty="0">
              <a:latin typeface="Times New Roman" pitchFamily="18" charset="0"/>
              <a:cs typeface="Times New Roman" pitchFamily="18" charset="0"/>
            </a:endParaRPr>
          </a:p>
          <a:p>
            <a:pPr marL="457189" indent="-457189" defTabSz="1015975">
              <a:spcBef>
                <a:spcPct val="20000"/>
              </a:spcBef>
              <a:buClr>
                <a:srgbClr val="D41C3B"/>
              </a:buClr>
              <a:buFont typeface="Wingdings" pitchFamily="2" charset="2"/>
              <a:buChar char="§"/>
              <a:defRPr/>
            </a:pPr>
            <a:endParaRPr lang="es-ES" sz="2100" kern="0" dirty="0">
              <a:latin typeface="Times New Roman" pitchFamily="18" charset="0"/>
              <a:cs typeface="Times New Roman" pitchFamily="18" charset="0"/>
            </a:endParaRPr>
          </a:p>
        </p:txBody>
      </p:sp>
      <p:sp>
        <p:nvSpPr>
          <p:cNvPr id="8" name="10 Marcador de texto"/>
          <p:cNvSpPr txBox="1">
            <a:spLocks/>
          </p:cNvSpPr>
          <p:nvPr/>
        </p:nvSpPr>
        <p:spPr bwMode="auto">
          <a:xfrm>
            <a:off x="3017974" y="1786351"/>
            <a:ext cx="6241238" cy="639911"/>
          </a:xfrm>
          <a:prstGeom prst="rect">
            <a:avLst/>
          </a:prstGeom>
          <a:noFill/>
          <a:ln w="9525">
            <a:noFill/>
            <a:miter lim="800000"/>
            <a:headEnd/>
            <a:tailEnd/>
          </a:ln>
        </p:spPr>
        <p:txBody>
          <a:bodyPr lIns="122764" tIns="61382" rIns="122764" bIns="61382"/>
          <a:lstStyle/>
          <a:p>
            <a:pPr marL="457189" indent="-457189" algn="ctr" defTabSz="1015975">
              <a:spcBef>
                <a:spcPct val="20000"/>
              </a:spcBef>
              <a:buClr>
                <a:srgbClr val="D41C3B"/>
              </a:buClr>
              <a:defRPr/>
            </a:pPr>
            <a:r>
              <a:rPr lang="es-ES" sz="2100" kern="0" dirty="0">
                <a:latin typeface="Times New Roman" pitchFamily="18" charset="0"/>
                <a:cs typeface="Times New Roman" pitchFamily="18" charset="0"/>
              </a:rPr>
              <a:t>ÚMBRALES INDICATIVOS</a:t>
            </a:r>
          </a:p>
        </p:txBody>
      </p:sp>
    </p:spTree>
    <p:extLst>
      <p:ext uri="{BB962C8B-B14F-4D97-AF65-F5344CB8AC3E}">
        <p14:creationId xmlns:p14="http://schemas.microsoft.com/office/powerpoint/2010/main" val="106759256"/>
      </p:ext>
    </p:extLst>
  </p:cSld>
  <p:clrMapOvr>
    <a:masterClrMapping/>
  </p:clrMapOvr>
  <p:transition spd="slow">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endParaRPr lang="es-ES" altLang="es-MX" smtClean="0"/>
          </a:p>
        </p:txBody>
      </p:sp>
      <p:sp>
        <p:nvSpPr>
          <p:cNvPr id="34819" name="Rectangle 3"/>
          <p:cNvSpPr>
            <a:spLocks noGrp="1" noChangeArrowheads="1"/>
          </p:cNvSpPr>
          <p:nvPr>
            <p:ph type="body" idx="1"/>
          </p:nvPr>
        </p:nvSpPr>
        <p:spPr>
          <a:xfrm>
            <a:off x="374604" y="1371918"/>
            <a:ext cx="10833170" cy="4954147"/>
          </a:xfrm>
        </p:spPr>
        <p:txBody>
          <a:bodyPr/>
          <a:lstStyle/>
          <a:p>
            <a:pPr>
              <a:lnSpc>
                <a:spcPct val="80000"/>
              </a:lnSpc>
              <a:buFont typeface="Wingdings" pitchFamily="2" charset="2"/>
              <a:buChar char="§"/>
            </a:pPr>
            <a:r>
              <a:rPr lang="es-MX" altLang="es-MX" sz="2200" dirty="0"/>
              <a:t>Consideremos dos industrias cada una de las cuales abarca </a:t>
            </a:r>
            <a:r>
              <a:rPr lang="es-MX" altLang="es-MX" sz="2200" dirty="0">
                <a:latin typeface="Times New Roman" pitchFamily="18" charset="0"/>
              </a:rPr>
              <a:t>10</a:t>
            </a:r>
            <a:r>
              <a:rPr lang="es-MX" altLang="es-MX" sz="2200" dirty="0"/>
              <a:t> empresas. En la industria </a:t>
            </a:r>
            <a:r>
              <a:rPr lang="es-MX" altLang="es-MX" sz="2200" i="1" dirty="0">
                <a:latin typeface="Times New Roman" pitchFamily="18" charset="0"/>
              </a:rPr>
              <a:t>A</a:t>
            </a:r>
            <a:r>
              <a:rPr lang="es-MX" altLang="es-MX" sz="2200" dirty="0"/>
              <a:t> la empresa más grande tiene una participación de mercado de </a:t>
            </a:r>
            <a:r>
              <a:rPr lang="es-MX" altLang="es-MX" sz="2200" dirty="0">
                <a:latin typeface="Times New Roman" pitchFamily="18" charset="0"/>
              </a:rPr>
              <a:t>49%.</a:t>
            </a:r>
            <a:r>
              <a:rPr lang="es-MX" altLang="es-MX" sz="2200" dirty="0"/>
              <a:t> Las siguientes tres empresas tienen participaciones de </a:t>
            </a:r>
            <a:r>
              <a:rPr lang="es-MX" altLang="es-MX" sz="2200" dirty="0">
                <a:latin typeface="Times New Roman" pitchFamily="18" charset="0"/>
              </a:rPr>
              <a:t>7%</a:t>
            </a:r>
            <a:r>
              <a:rPr lang="es-MX" altLang="es-MX" sz="2200" dirty="0"/>
              <a:t> cada una, y las restantes seis tienen participaciones iguales de </a:t>
            </a:r>
            <a:r>
              <a:rPr lang="es-MX" altLang="es-MX" sz="2200" dirty="0">
                <a:latin typeface="Times New Roman" pitchFamily="18" charset="0"/>
              </a:rPr>
              <a:t>5%</a:t>
            </a:r>
            <a:r>
              <a:rPr lang="es-MX" altLang="es-MX" sz="2200" dirty="0"/>
              <a:t> cada una. En industria </a:t>
            </a:r>
            <a:r>
              <a:rPr lang="es-MX" altLang="es-MX" sz="2200" i="1" dirty="0">
                <a:latin typeface="Times New Roman" pitchFamily="18" charset="0"/>
              </a:rPr>
              <a:t>B</a:t>
            </a:r>
            <a:r>
              <a:rPr lang="es-MX" altLang="es-MX" sz="2200" dirty="0"/>
              <a:t> las cuatro empresas más grandes comparten el grueso del mercado con </a:t>
            </a:r>
            <a:r>
              <a:rPr lang="es-MX" altLang="es-MX" sz="2200" dirty="0">
                <a:latin typeface="Times New Roman" pitchFamily="18" charset="0"/>
              </a:rPr>
              <a:t>19%</a:t>
            </a:r>
            <a:r>
              <a:rPr lang="es-MX" altLang="es-MX" sz="2200" dirty="0"/>
              <a:t> cada una. La empresa que sigue en tamaño representa </a:t>
            </a:r>
            <a:r>
              <a:rPr lang="es-MX" altLang="es-MX" sz="2200" dirty="0">
                <a:latin typeface="Times New Roman" pitchFamily="18" charset="0"/>
              </a:rPr>
              <a:t>14%,</a:t>
            </a:r>
            <a:r>
              <a:rPr lang="es-MX" altLang="es-MX" sz="2200" dirty="0"/>
              <a:t> y las cinco más pequeñas se dividen por partes iguales el restante </a:t>
            </a:r>
            <a:r>
              <a:rPr lang="es-MX" altLang="es-MX" sz="2200" dirty="0">
                <a:latin typeface="Times New Roman" pitchFamily="18" charset="0"/>
              </a:rPr>
              <a:t>10%</a:t>
            </a:r>
            <a:r>
              <a:rPr lang="es-MX" altLang="es-MX" sz="2200" dirty="0"/>
              <a:t> de la industria</a:t>
            </a:r>
            <a:r>
              <a:rPr lang="es-MX" altLang="es-MX" sz="2200" dirty="0" smtClean="0"/>
              <a:t>.</a:t>
            </a:r>
          </a:p>
          <a:p>
            <a:pPr>
              <a:lnSpc>
                <a:spcPct val="80000"/>
              </a:lnSpc>
              <a:buFont typeface="Wingdings" pitchFamily="2" charset="2"/>
              <a:buChar char="§"/>
            </a:pPr>
            <a:endParaRPr lang="es-MX" altLang="es-MX" sz="2200" dirty="0"/>
          </a:p>
          <a:p>
            <a:pPr lvl="1">
              <a:lnSpc>
                <a:spcPct val="80000"/>
              </a:lnSpc>
              <a:buFont typeface="Wingdings" pitchFamily="2" charset="2"/>
              <a:buChar char="§"/>
            </a:pPr>
            <a:r>
              <a:rPr lang="es-MX" altLang="es-MX" sz="2000" i="0" dirty="0"/>
              <a:t>Calcule la razón de concentración de las cuatro empresas y el IHH para cada industria. Compare estas medidas entre ambas industrias. ¿Cuál industria considera que muestre una estructura más competitiva? ¿Qué medida considera que muestre una industria más competitiva? ¿Qué medida considera que ofrece una mejor indicación de lo anterior?</a:t>
            </a:r>
          </a:p>
          <a:p>
            <a:pPr lvl="1">
              <a:lnSpc>
                <a:spcPct val="80000"/>
              </a:lnSpc>
              <a:buFont typeface="Wingdings" pitchFamily="2" charset="2"/>
              <a:buChar char="§"/>
            </a:pPr>
            <a:r>
              <a:rPr lang="es-MX" altLang="es-MX" sz="2000" i="0" dirty="0"/>
              <a:t>Suponga ahora que se fusionan las tres empresas  más grandes que siguen en tamaño en la industria A, al mismo tiempo que conservan su participación combinada de 21% del mercado. Calcule nuevamente el IHH para la industria A.</a:t>
            </a:r>
            <a:endParaRPr lang="es-ES" altLang="es-MX" sz="2000" i="0" dirty="0"/>
          </a:p>
        </p:txBody>
      </p:sp>
    </p:spTree>
    <p:extLst>
      <p:ext uri="{BB962C8B-B14F-4D97-AF65-F5344CB8AC3E}">
        <p14:creationId xmlns:p14="http://schemas.microsoft.com/office/powerpoint/2010/main" val="1752629607"/>
      </p:ext>
    </p:extLst>
  </p:cSld>
  <p:clrMapOvr>
    <a:masterClrMapping/>
  </p:clrMapOvr>
  <p:transition spd="slow">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s-ES_tradnl" altLang="es-MX" sz="2400" dirty="0">
                <a:latin typeface="Times New Roman" panose="02020603050405020304" pitchFamily="18" charset="0"/>
                <a:cs typeface="Times New Roman" panose="02020603050405020304" pitchFamily="18" charset="0"/>
              </a:rPr>
              <a:t>Medidas de Concentración</a:t>
            </a:r>
            <a:endParaRPr lang="es-ES" altLang="es-MX" sz="2400" dirty="0">
              <a:latin typeface="Times New Roman" panose="02020603050405020304" pitchFamily="18" charset="0"/>
              <a:cs typeface="Times New Roman" panose="02020603050405020304" pitchFamily="18" charset="0"/>
            </a:endParaRPr>
          </a:p>
        </p:txBody>
      </p:sp>
      <p:sp>
        <p:nvSpPr>
          <p:cNvPr id="10243" name="Rectangle 3"/>
          <p:cNvSpPr>
            <a:spLocks noGrp="1" noChangeArrowheads="1"/>
          </p:cNvSpPr>
          <p:nvPr>
            <p:ph idx="1"/>
          </p:nvPr>
        </p:nvSpPr>
        <p:spPr>
          <a:xfrm>
            <a:off x="982638" y="1286173"/>
            <a:ext cx="10341517" cy="2719685"/>
          </a:xfrm>
        </p:spPr>
        <p:txBody>
          <a:bodyPr>
            <a:normAutofit/>
          </a:bodyPr>
          <a:lstStyle/>
          <a:p>
            <a:pPr>
              <a:spcBef>
                <a:spcPts val="0"/>
              </a:spcBef>
              <a:buFontTx/>
              <a:buNone/>
              <a:defRPr/>
            </a:pPr>
            <a:r>
              <a:rPr lang="es-ES_tradnl" sz="2000" b="1" dirty="0">
                <a:latin typeface="Times New Roman" pitchFamily="18" charset="0"/>
                <a:cs typeface="Times New Roman" pitchFamily="18" charset="0"/>
              </a:rPr>
              <a:t>Comparación entre </a:t>
            </a:r>
            <a:r>
              <a:rPr lang="es-ES_tradnl" sz="2000" b="1" i="1" dirty="0" err="1">
                <a:latin typeface="Times New Roman" pitchFamily="18" charset="0"/>
                <a:cs typeface="Times New Roman" pitchFamily="18" charset="0"/>
              </a:rPr>
              <a:t>RC</a:t>
            </a:r>
            <a:r>
              <a:rPr lang="es-ES_tradnl" sz="2000" b="1" i="1" baseline="-25000" dirty="0" err="1">
                <a:latin typeface="Times New Roman" pitchFamily="18" charset="0"/>
                <a:cs typeface="Times New Roman" pitchFamily="18" charset="0"/>
              </a:rPr>
              <a:t>n</a:t>
            </a:r>
            <a:r>
              <a:rPr lang="es-ES_tradnl" sz="2000" b="1" dirty="0">
                <a:latin typeface="Times New Roman" pitchFamily="18" charset="0"/>
                <a:cs typeface="Times New Roman" pitchFamily="18" charset="0"/>
              </a:rPr>
              <a:t> y </a:t>
            </a:r>
            <a:r>
              <a:rPr lang="es-ES_tradnl" sz="2000" b="1" i="1" dirty="0">
                <a:latin typeface="Times New Roman" pitchFamily="18" charset="0"/>
                <a:cs typeface="Times New Roman" pitchFamily="18" charset="0"/>
              </a:rPr>
              <a:t>IHH</a:t>
            </a:r>
            <a:r>
              <a:rPr lang="es-ES_tradnl" sz="2000" b="1" dirty="0">
                <a:latin typeface="Times New Roman" pitchFamily="18" charset="0"/>
                <a:cs typeface="Times New Roman" pitchFamily="18" charset="0"/>
              </a:rPr>
              <a:t>:</a:t>
            </a:r>
          </a:p>
          <a:p>
            <a:pPr>
              <a:spcBef>
                <a:spcPts val="0"/>
              </a:spcBef>
              <a:buFontTx/>
              <a:buNone/>
              <a:defRPr/>
            </a:pPr>
            <a:endParaRPr lang="es-ES_tradnl" sz="2000" b="1" u="sng" dirty="0">
              <a:effectLst>
                <a:outerShdw blurRad="38100" dist="38100" dir="2700000" algn="tl">
                  <a:srgbClr val="808080"/>
                </a:outerShdw>
              </a:effectLst>
              <a:latin typeface="Times New Roman" pitchFamily="18" charset="0"/>
              <a:cs typeface="Times New Roman" pitchFamily="18" charset="0"/>
            </a:endParaRPr>
          </a:p>
          <a:p>
            <a:pPr>
              <a:spcBef>
                <a:spcPts val="0"/>
              </a:spcBef>
              <a:buFont typeface="Wingdings" pitchFamily="2" charset="2"/>
              <a:buChar char="§"/>
              <a:defRPr/>
            </a:pPr>
            <a:r>
              <a:rPr lang="es-ES_tradnl" sz="2000" dirty="0">
                <a:latin typeface="Times New Roman" pitchFamily="18" charset="0"/>
                <a:cs typeface="Times New Roman" pitchFamily="18" charset="0"/>
              </a:rPr>
              <a:t>El </a:t>
            </a:r>
            <a:r>
              <a:rPr lang="es-ES_tradnl" sz="2000" b="1" dirty="0">
                <a:latin typeface="Times New Roman" pitchFamily="18" charset="0"/>
                <a:cs typeface="Times New Roman" pitchFamily="18" charset="0"/>
              </a:rPr>
              <a:t>índice </a:t>
            </a:r>
            <a:r>
              <a:rPr lang="es-ES_tradnl" sz="2000" b="1" i="1" dirty="0">
                <a:latin typeface="Times New Roman" pitchFamily="18" charset="0"/>
                <a:cs typeface="Times New Roman" pitchFamily="18" charset="0"/>
              </a:rPr>
              <a:t>IHH</a:t>
            </a:r>
            <a:r>
              <a:rPr lang="es-ES_tradnl" sz="2000" dirty="0">
                <a:latin typeface="Times New Roman" pitchFamily="18" charset="0"/>
                <a:cs typeface="Times New Roman" pitchFamily="18" charset="0"/>
              </a:rPr>
              <a:t> tiene una serie de condiciones de consistencia que un buen índice debe cumplir, de tal modo que puede obtenerse de modo axiomático, como medida proporcional al poder de mercado, cosa que no ocurre con </a:t>
            </a:r>
            <a:r>
              <a:rPr lang="es-ES_tradnl" sz="2000" i="1" dirty="0" err="1">
                <a:latin typeface="Times New Roman" pitchFamily="18" charset="0"/>
                <a:cs typeface="Times New Roman" pitchFamily="18" charset="0"/>
              </a:rPr>
              <a:t>R</a:t>
            </a:r>
            <a:r>
              <a:rPr lang="es-ES_tradnl" sz="2000" b="1" i="1" dirty="0" err="1">
                <a:latin typeface="Times New Roman" pitchFamily="18" charset="0"/>
                <a:cs typeface="Times New Roman" pitchFamily="18" charset="0"/>
              </a:rPr>
              <a:t>C</a:t>
            </a:r>
            <a:r>
              <a:rPr lang="es-ES_tradnl" sz="2000" b="1" i="1" baseline="-25000" dirty="0" err="1">
                <a:latin typeface="Times New Roman" pitchFamily="18" charset="0"/>
                <a:cs typeface="Times New Roman" pitchFamily="18" charset="0"/>
              </a:rPr>
              <a:t>n</a:t>
            </a:r>
            <a:r>
              <a:rPr lang="es-ES_tradnl" sz="2000" dirty="0" err="1">
                <a:latin typeface="Times New Roman" pitchFamily="18" charset="0"/>
                <a:cs typeface="Times New Roman" pitchFamily="18" charset="0"/>
              </a:rPr>
              <a:t>.</a:t>
            </a:r>
            <a:endParaRPr lang="es-ES_tradnl" sz="2000" dirty="0">
              <a:latin typeface="Times New Roman" pitchFamily="18" charset="0"/>
              <a:cs typeface="Times New Roman" pitchFamily="18" charset="0"/>
            </a:endParaRPr>
          </a:p>
          <a:p>
            <a:pPr>
              <a:spcBef>
                <a:spcPts val="0"/>
              </a:spcBef>
              <a:buFont typeface="Wingdings" pitchFamily="2" charset="2"/>
              <a:buChar char="§"/>
              <a:defRPr/>
            </a:pPr>
            <a:r>
              <a:rPr lang="es-ES_tradnl" sz="2000" b="1" i="1" dirty="0" err="1">
                <a:latin typeface="Times New Roman" pitchFamily="18" charset="0"/>
                <a:cs typeface="Times New Roman" pitchFamily="18" charset="0"/>
              </a:rPr>
              <a:t>RC</a:t>
            </a:r>
            <a:r>
              <a:rPr lang="es-ES_tradnl" sz="2000" b="1" i="1" baseline="-25000" dirty="0" err="1">
                <a:latin typeface="Times New Roman" pitchFamily="18" charset="0"/>
                <a:cs typeface="Times New Roman" pitchFamily="18" charset="0"/>
              </a:rPr>
              <a:t>n</a:t>
            </a:r>
            <a:r>
              <a:rPr lang="es-ES_tradnl" sz="2000" dirty="0">
                <a:latin typeface="Times New Roman" pitchFamily="18" charset="0"/>
                <a:cs typeface="Times New Roman" pitchFamily="18" charset="0"/>
              </a:rPr>
              <a:t> se usa de forma frecuente  porque es muy fácil de calcular e interpretar y sólo requiere  información sobre las</a:t>
            </a:r>
            <a:r>
              <a:rPr lang="es-ES_tradnl" sz="2000" dirty="0">
                <a:effectLst>
                  <a:outerShdw blurRad="38100" dist="38100" dir="2700000" algn="tl">
                    <a:srgbClr val="000000">
                      <a:alpha val="43137"/>
                    </a:srgbClr>
                  </a:outerShdw>
                </a:effectLst>
                <a:latin typeface="Times New Roman" pitchFamily="18" charset="0"/>
                <a:cs typeface="Times New Roman" pitchFamily="18" charset="0"/>
              </a:rPr>
              <a:t> </a:t>
            </a:r>
            <a:r>
              <a:rPr lang="es-ES_tradnl" sz="2000" b="1" i="1" dirty="0">
                <a:effectLst>
                  <a:outerShdw blurRad="38100" dist="38100" dir="2700000" algn="tl">
                    <a:srgbClr val="000000">
                      <a:alpha val="43137"/>
                    </a:srgbClr>
                  </a:outerShdw>
                </a:effectLst>
                <a:latin typeface="Times New Roman" pitchFamily="18" charset="0"/>
                <a:cs typeface="Times New Roman" pitchFamily="18" charset="0"/>
              </a:rPr>
              <a:t>k</a:t>
            </a:r>
            <a:r>
              <a:rPr lang="es-ES_tradnl" sz="2000" i="1" dirty="0">
                <a:effectLst>
                  <a:outerShdw blurRad="38100" dist="38100" dir="2700000" algn="tl">
                    <a:srgbClr val="000000">
                      <a:alpha val="43137"/>
                    </a:srgbClr>
                  </a:outerShdw>
                </a:effectLst>
                <a:latin typeface="Times New Roman" pitchFamily="18" charset="0"/>
                <a:cs typeface="Times New Roman" pitchFamily="18" charset="0"/>
              </a:rPr>
              <a:t> </a:t>
            </a:r>
            <a:r>
              <a:rPr lang="es-ES_tradnl" sz="2000" dirty="0">
                <a:latin typeface="Times New Roman" pitchFamily="18" charset="0"/>
                <a:cs typeface="Times New Roman" pitchFamily="18" charset="0"/>
              </a:rPr>
              <a:t>mayores empresas.</a:t>
            </a:r>
          </a:p>
          <a:p>
            <a:pPr>
              <a:spcBef>
                <a:spcPts val="0"/>
              </a:spcBef>
              <a:buFont typeface="Wingdings" pitchFamily="2" charset="2"/>
              <a:buChar char="§"/>
              <a:defRPr/>
            </a:pPr>
            <a:r>
              <a:rPr lang="es-ES_tradnl" sz="2000" dirty="0">
                <a:latin typeface="Times New Roman" pitchFamily="18" charset="0"/>
                <a:cs typeface="Times New Roman" pitchFamily="18" charset="0"/>
              </a:rPr>
              <a:t>Existe una elevada correlación entre ambos índices.</a:t>
            </a:r>
            <a:endParaRPr lang="es-ES" sz="2000" dirty="0">
              <a:latin typeface="Times New Roman" pitchFamily="18" charset="0"/>
              <a:cs typeface="Times New Roman" pitchFamily="18" charset="0"/>
            </a:endParaRPr>
          </a:p>
        </p:txBody>
      </p:sp>
      <p:sp>
        <p:nvSpPr>
          <p:cNvPr id="4" name="Rectangle 3"/>
          <p:cNvSpPr txBox="1">
            <a:spLocks noChangeArrowheads="1"/>
          </p:cNvSpPr>
          <p:nvPr/>
        </p:nvSpPr>
        <p:spPr bwMode="auto">
          <a:xfrm>
            <a:off x="910630" y="4437906"/>
            <a:ext cx="10620858" cy="1772060"/>
          </a:xfrm>
          <a:prstGeom prst="rect">
            <a:avLst/>
          </a:prstGeom>
          <a:noFill/>
          <a:ln w="9525">
            <a:noFill/>
            <a:miter lim="800000"/>
            <a:headEnd/>
            <a:tailEnd/>
          </a:ln>
        </p:spPr>
        <p:txBody>
          <a:bodyPr lIns="92096" tIns="46049" rIns="92096" bIns="46049">
            <a:noAutofit/>
          </a:bodyPr>
          <a:lstStyle/>
          <a:p>
            <a:pPr marL="342969" indent="-342969" defTabSz="762152">
              <a:lnSpc>
                <a:spcPct val="90000"/>
              </a:lnSpc>
              <a:spcBef>
                <a:spcPts val="0"/>
              </a:spcBef>
              <a:buClr>
                <a:srgbClr val="D41C3B"/>
              </a:buClr>
              <a:buFont typeface="Wingdings" pitchFamily="2" charset="2"/>
              <a:buChar char="§"/>
              <a:defRPr/>
            </a:pPr>
            <a:r>
              <a:rPr lang="es-ES_tradnl" sz="2000" b="1" kern="0" dirty="0">
                <a:effectLst>
                  <a:outerShdw blurRad="38100" dist="38100" dir="2700000" algn="tl">
                    <a:srgbClr val="808080"/>
                  </a:outerShdw>
                </a:effectLst>
                <a:latin typeface="Times New Roman" pitchFamily="18" charset="0"/>
                <a:cs typeface="Times New Roman" pitchFamily="18" charset="0"/>
              </a:rPr>
              <a:t>Problemas con las medidas de concentración:</a:t>
            </a:r>
          </a:p>
          <a:p>
            <a:pPr marL="938401" lvl="1" indent="-481109" defTabSz="762152">
              <a:lnSpc>
                <a:spcPct val="90000"/>
              </a:lnSpc>
              <a:spcBef>
                <a:spcPts val="0"/>
              </a:spcBef>
              <a:buClr>
                <a:schemeClr val="accent2"/>
              </a:buClr>
              <a:buFont typeface="Wingdings 3" pitchFamily="18" charset="2"/>
              <a:buChar char=""/>
              <a:defRPr/>
            </a:pPr>
            <a:r>
              <a:rPr lang="es-ES_tradnl" sz="2000" i="1" kern="0" dirty="0">
                <a:latin typeface="Times New Roman" pitchFamily="18" charset="0"/>
                <a:cs typeface="Times New Roman" pitchFamily="18" charset="0"/>
              </a:rPr>
              <a:t>Existencia de holdings de empresas, ya que para medir el poder de mercado  no se debe contabilizar únicamente la cuota de cada empresa sino la de cada agente decisor.</a:t>
            </a:r>
          </a:p>
          <a:p>
            <a:pPr marL="938401" lvl="1" indent="-481109" defTabSz="762152">
              <a:lnSpc>
                <a:spcPct val="90000"/>
              </a:lnSpc>
              <a:spcBef>
                <a:spcPts val="0"/>
              </a:spcBef>
              <a:buClr>
                <a:schemeClr val="accent2"/>
              </a:buClr>
              <a:buFont typeface="Wingdings 3" pitchFamily="18" charset="2"/>
              <a:buChar char=""/>
              <a:defRPr/>
            </a:pPr>
            <a:r>
              <a:rPr lang="es-ES_tradnl" sz="2000" i="1" kern="0" dirty="0">
                <a:latin typeface="Times New Roman" pitchFamily="18" charset="0"/>
                <a:cs typeface="Times New Roman" pitchFamily="18" charset="0"/>
              </a:rPr>
              <a:t>Nivel de agregación y definición de mercado.</a:t>
            </a:r>
          </a:p>
          <a:p>
            <a:pPr marL="938401" lvl="1" indent="-481109" defTabSz="762152">
              <a:lnSpc>
                <a:spcPct val="90000"/>
              </a:lnSpc>
              <a:spcBef>
                <a:spcPts val="0"/>
              </a:spcBef>
              <a:buClr>
                <a:schemeClr val="accent2"/>
              </a:buClr>
              <a:buFont typeface="Wingdings 3" pitchFamily="18" charset="2"/>
              <a:buChar char=""/>
              <a:defRPr/>
            </a:pPr>
            <a:r>
              <a:rPr lang="es-ES_tradnl" sz="2000" i="1" kern="0" dirty="0">
                <a:latin typeface="Times New Roman" pitchFamily="18" charset="0"/>
                <a:cs typeface="Times New Roman" pitchFamily="18" charset="0"/>
              </a:rPr>
              <a:t>Los índices de concentración son medidas estáticas que no reflejan la evolución en el tiempo de las cuotas de las empresas.</a:t>
            </a:r>
            <a:endParaRPr lang="es-ES" sz="2000" i="1" kern="0" dirty="0">
              <a:latin typeface="Times New Roman" pitchFamily="18" charset="0"/>
              <a:cs typeface="Times New Roman" pitchFamily="18" charset="0"/>
            </a:endParaRPr>
          </a:p>
        </p:txBody>
      </p:sp>
    </p:spTree>
    <p:extLst>
      <p:ext uri="{BB962C8B-B14F-4D97-AF65-F5344CB8AC3E}">
        <p14:creationId xmlns:p14="http://schemas.microsoft.com/office/powerpoint/2010/main" val="1982481661"/>
      </p:ext>
    </p:extLst>
  </p:cSld>
  <p:clrMapOvr>
    <a:masterClrMapping/>
  </p:clrMapOvr>
  <p:transition spd="slow">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85714" y="228654"/>
            <a:ext cx="10545976" cy="843158"/>
          </a:xfrm>
          <a:solidFill>
            <a:schemeClr val="accent1"/>
          </a:solidFill>
        </p:spPr>
        <p:txBody>
          <a:bodyPr/>
          <a:lstStyle/>
          <a:p>
            <a:r>
              <a:rPr lang="es-ES_tradnl" altLang="es-MX" dirty="0" smtClean="0">
                <a:solidFill>
                  <a:srgbClr val="FFFFFF"/>
                </a:solidFill>
                <a:latin typeface="Times New Roman" pitchFamily="18" charset="0"/>
                <a:cs typeface="Times New Roman" pitchFamily="18" charset="0"/>
              </a:rPr>
              <a:t>1.3 Medidas de Volatilidad o dispersión</a:t>
            </a:r>
            <a:endParaRPr lang="es-ES" altLang="es-MX" dirty="0" smtClean="0">
              <a:solidFill>
                <a:srgbClr val="FFFFFF"/>
              </a:solidFill>
              <a:latin typeface="Times New Roman" pitchFamily="18" charset="0"/>
              <a:cs typeface="Times New Roman" pitchFamily="18" charset="0"/>
            </a:endParaRPr>
          </a:p>
        </p:txBody>
      </p:sp>
      <p:sp>
        <p:nvSpPr>
          <p:cNvPr id="12291" name="Rectangle 3"/>
          <p:cNvSpPr>
            <a:spLocks noGrp="1" noChangeArrowheads="1"/>
          </p:cNvSpPr>
          <p:nvPr>
            <p:ph idx="1"/>
          </p:nvPr>
        </p:nvSpPr>
        <p:spPr>
          <a:xfrm>
            <a:off x="476189" y="1214721"/>
            <a:ext cx="10361851" cy="485887"/>
          </a:xfrm>
        </p:spPr>
        <p:txBody>
          <a:bodyPr/>
          <a:lstStyle/>
          <a:p>
            <a:pPr>
              <a:lnSpc>
                <a:spcPct val="90000"/>
              </a:lnSpc>
              <a:buFont typeface="Monotype Sorts" pitchFamily="2" charset="2"/>
              <a:buNone/>
              <a:defRPr/>
            </a:pPr>
            <a:r>
              <a:rPr lang="es-ES_tradnl" sz="2400" dirty="0">
                <a:cs typeface="Times New Roman" pitchFamily="18" charset="0"/>
              </a:rPr>
              <a:t>Pretenden medir la intensidad de la competencia  a lo largo del tiempo.</a:t>
            </a:r>
          </a:p>
          <a:p>
            <a:pPr>
              <a:lnSpc>
                <a:spcPct val="90000"/>
              </a:lnSpc>
              <a:buFontTx/>
              <a:buNone/>
              <a:defRPr/>
            </a:pPr>
            <a:endParaRPr lang="es-ES_tradnl" sz="2700" b="1" dirty="0">
              <a:effectLst>
                <a:outerShdw blurRad="38100" dist="38100" dir="2700000" algn="tl">
                  <a:srgbClr val="808080"/>
                </a:outerShdw>
              </a:effectLst>
              <a:cs typeface="Times New Roman" pitchFamily="18" charset="0"/>
            </a:endParaRPr>
          </a:p>
        </p:txBody>
      </p:sp>
      <p:graphicFrame>
        <p:nvGraphicFramePr>
          <p:cNvPr id="36868" name="Object 2"/>
          <p:cNvGraphicFramePr>
            <a:graphicFrameLocks noChangeAspect="1"/>
          </p:cNvGraphicFramePr>
          <p:nvPr>
            <p:extLst>
              <p:ext uri="{D42A27DB-BD31-4B8C-83A1-F6EECF244321}">
                <p14:modId xmlns:p14="http://schemas.microsoft.com/office/powerpoint/2010/main" val="358987933"/>
              </p:ext>
            </p:extLst>
          </p:nvPr>
        </p:nvGraphicFramePr>
        <p:xfrm>
          <a:off x="3333319" y="2343138"/>
          <a:ext cx="3381993" cy="1014648"/>
        </p:xfrm>
        <a:graphic>
          <a:graphicData uri="http://schemas.openxmlformats.org/presentationml/2006/ole">
            <mc:AlternateContent xmlns:mc="http://schemas.openxmlformats.org/markup-compatibility/2006">
              <mc:Choice xmlns:v="urn:schemas-microsoft-com:vml" Requires="v">
                <p:oleObj spid="_x0000_s43050" name="Equation" r:id="rId3" imgW="2667000" imgH="1066800" progId="Equation.DSMT4">
                  <p:embed/>
                </p:oleObj>
              </mc:Choice>
              <mc:Fallback>
                <p:oleObj name="Equation" r:id="rId3" imgW="2667000" imgH="1066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3319" y="2343138"/>
                        <a:ext cx="3381993" cy="10146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293" name="Text Box 5"/>
          <p:cNvSpPr txBox="1">
            <a:spLocks noChangeArrowheads="1"/>
          </p:cNvSpPr>
          <p:nvPr/>
        </p:nvSpPr>
        <p:spPr bwMode="auto">
          <a:xfrm>
            <a:off x="571426" y="3201868"/>
            <a:ext cx="10260264" cy="1308046"/>
          </a:xfrm>
          <a:prstGeom prst="rect">
            <a:avLst/>
          </a:prstGeom>
          <a:noFill/>
          <a:ln w="9525">
            <a:noFill/>
            <a:miter lim="800000"/>
            <a:headEnd/>
            <a:tailEnd/>
          </a:ln>
          <a:effectLst/>
        </p:spPr>
        <p:txBody>
          <a:bodyPr lIns="121917" tIns="60958" rIns="121917" bIns="60958">
            <a:spAutoFit/>
          </a:bodyPr>
          <a:lstStyle/>
          <a:p>
            <a:pPr>
              <a:spcBef>
                <a:spcPts val="600"/>
              </a:spcBef>
              <a:buClr>
                <a:srgbClr val="D41C3B"/>
              </a:buClr>
              <a:buFont typeface="Monotype Sorts" pitchFamily="2" charset="2"/>
              <a:buNone/>
              <a:defRPr/>
            </a:pPr>
            <a:r>
              <a:rPr lang="es-ES_tradnl" sz="2400" dirty="0">
                <a:latin typeface="+mn-lt"/>
                <a:cs typeface="Times New Roman" pitchFamily="18" charset="0"/>
              </a:rPr>
              <a:t>Donde </a:t>
            </a:r>
          </a:p>
          <a:p>
            <a:pPr>
              <a:spcBef>
                <a:spcPts val="600"/>
              </a:spcBef>
              <a:buClr>
                <a:srgbClr val="D41C3B"/>
              </a:buClr>
              <a:buFont typeface="Monotype Sorts" pitchFamily="2" charset="2"/>
              <a:buNone/>
              <a:defRPr/>
            </a:pPr>
            <a:r>
              <a:rPr lang="es-ES_tradnl" sz="2400" b="1" i="1" dirty="0">
                <a:latin typeface="Times New Roman" pitchFamily="18" charset="0"/>
                <a:cs typeface="Times New Roman" pitchFamily="18" charset="0"/>
              </a:rPr>
              <a:t>s</a:t>
            </a:r>
            <a:r>
              <a:rPr lang="es-ES_tradnl" sz="2400" b="1" i="1" baseline="-25000" dirty="0">
                <a:latin typeface="Times New Roman" pitchFamily="18" charset="0"/>
                <a:cs typeface="Times New Roman" pitchFamily="18" charset="0"/>
              </a:rPr>
              <a:t>i</a:t>
            </a:r>
            <a:r>
              <a:rPr lang="es-ES_tradnl" sz="2400" b="1" baseline="-25000" dirty="0">
                <a:latin typeface="Times New Roman" pitchFamily="18" charset="0"/>
                <a:cs typeface="Times New Roman" pitchFamily="18" charset="0"/>
              </a:rPr>
              <a:t>2</a:t>
            </a:r>
            <a:r>
              <a:rPr lang="es-ES_tradnl" sz="2400" dirty="0">
                <a:latin typeface="+mn-lt"/>
                <a:cs typeface="Times New Roman" pitchFamily="18" charset="0"/>
              </a:rPr>
              <a:t> y </a:t>
            </a:r>
            <a:r>
              <a:rPr lang="es-ES_tradnl" sz="2400" b="1" i="1" dirty="0">
                <a:latin typeface="Times New Roman" pitchFamily="18" charset="0"/>
                <a:cs typeface="Times New Roman" pitchFamily="18" charset="0"/>
              </a:rPr>
              <a:t>s</a:t>
            </a:r>
            <a:r>
              <a:rPr lang="es-ES_tradnl" sz="2400" b="1" i="1" baseline="-25000" dirty="0">
                <a:latin typeface="Times New Roman" pitchFamily="18" charset="0"/>
                <a:cs typeface="Times New Roman" pitchFamily="18" charset="0"/>
              </a:rPr>
              <a:t>i</a:t>
            </a:r>
            <a:r>
              <a:rPr lang="es-ES_tradnl" sz="2400" b="1" baseline="-25000" dirty="0">
                <a:latin typeface="Times New Roman" pitchFamily="18" charset="0"/>
                <a:cs typeface="Times New Roman" pitchFamily="18" charset="0"/>
              </a:rPr>
              <a:t>1</a:t>
            </a:r>
            <a:r>
              <a:rPr lang="es-ES_tradnl" sz="2400" dirty="0">
                <a:latin typeface="+mn-lt"/>
                <a:cs typeface="Times New Roman" pitchFamily="18" charset="0"/>
              </a:rPr>
              <a:t> son las cuotas de mercado de la empresa</a:t>
            </a:r>
            <a:r>
              <a:rPr lang="es-ES_tradnl" sz="2400" i="1" dirty="0">
                <a:latin typeface="+mn-lt"/>
                <a:cs typeface="Times New Roman" pitchFamily="18" charset="0"/>
              </a:rPr>
              <a:t> </a:t>
            </a:r>
            <a:r>
              <a:rPr lang="es-ES_tradnl" sz="2400" b="1" i="1" dirty="0">
                <a:effectLst>
                  <a:outerShdw blurRad="38100" dist="38100" dir="2700000" algn="tl">
                    <a:srgbClr val="808080"/>
                  </a:outerShdw>
                </a:effectLst>
                <a:latin typeface="+mn-lt"/>
                <a:cs typeface="Times New Roman" pitchFamily="18" charset="0"/>
              </a:rPr>
              <a:t>i</a:t>
            </a:r>
            <a:r>
              <a:rPr lang="es-ES_tradnl" sz="2400" i="1" dirty="0">
                <a:latin typeface="+mn-lt"/>
                <a:cs typeface="Times New Roman" pitchFamily="18" charset="0"/>
              </a:rPr>
              <a:t> </a:t>
            </a:r>
            <a:r>
              <a:rPr lang="es-ES_tradnl" sz="2400" dirty="0">
                <a:latin typeface="+mn-lt"/>
                <a:cs typeface="Times New Roman" pitchFamily="18" charset="0"/>
              </a:rPr>
              <a:t>en el periodo </a:t>
            </a:r>
            <a:r>
              <a:rPr lang="es-ES_tradnl" sz="2400" b="1" dirty="0">
                <a:latin typeface="Times New Roman" pitchFamily="18" charset="0"/>
                <a:cs typeface="Times New Roman" pitchFamily="18" charset="0"/>
              </a:rPr>
              <a:t>2</a:t>
            </a:r>
            <a:r>
              <a:rPr lang="es-ES_tradnl" sz="2400" dirty="0">
                <a:latin typeface="+mn-lt"/>
                <a:cs typeface="Times New Roman" pitchFamily="18" charset="0"/>
              </a:rPr>
              <a:t> y </a:t>
            </a:r>
            <a:r>
              <a:rPr lang="es-ES_tradnl" sz="2400" b="1" dirty="0">
                <a:latin typeface="Times New Roman" pitchFamily="18" charset="0"/>
                <a:cs typeface="Times New Roman" pitchFamily="18" charset="0"/>
              </a:rPr>
              <a:t>1 </a:t>
            </a:r>
            <a:r>
              <a:rPr lang="es-ES_tradnl" sz="2400" dirty="0">
                <a:latin typeface="+mn-lt"/>
                <a:cs typeface="Times New Roman" pitchFamily="18" charset="0"/>
              </a:rPr>
              <a:t>y </a:t>
            </a:r>
            <a:r>
              <a:rPr lang="es-ES_tradnl" sz="2400" b="1" i="1" dirty="0">
                <a:latin typeface="Times New Roman" pitchFamily="18" charset="0"/>
                <a:cs typeface="Times New Roman" pitchFamily="18" charset="0"/>
              </a:rPr>
              <a:t>n</a:t>
            </a:r>
            <a:r>
              <a:rPr lang="es-ES_tradnl" sz="2400" dirty="0">
                <a:latin typeface="+mn-lt"/>
                <a:cs typeface="Times New Roman" pitchFamily="18" charset="0"/>
              </a:rPr>
              <a:t> es el número total de empresas en cualquier periodo.</a:t>
            </a:r>
            <a:endParaRPr lang="es-ES" sz="2400" dirty="0">
              <a:latin typeface="+mn-lt"/>
              <a:cs typeface="Times New Roman" pitchFamily="18" charset="0"/>
            </a:endParaRPr>
          </a:p>
        </p:txBody>
      </p:sp>
      <p:sp>
        <p:nvSpPr>
          <p:cNvPr id="36870" name="5 Rectángulo"/>
          <p:cNvSpPr>
            <a:spLocks noChangeArrowheads="1"/>
          </p:cNvSpPr>
          <p:nvPr/>
        </p:nvSpPr>
        <p:spPr bwMode="auto">
          <a:xfrm>
            <a:off x="476191" y="1894169"/>
            <a:ext cx="9714235" cy="455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p>
            <a:pPr>
              <a:lnSpc>
                <a:spcPct val="90000"/>
              </a:lnSpc>
              <a:spcBef>
                <a:spcPct val="20000"/>
              </a:spcBef>
              <a:buClr>
                <a:srgbClr val="D41C3B"/>
              </a:buClr>
            </a:pPr>
            <a:r>
              <a:rPr lang="es-ES_tradnl" altLang="es-MX" sz="2400" b="1" dirty="0">
                <a:latin typeface="+mn-lt"/>
                <a:cs typeface="Times New Roman" pitchFamily="18" charset="0"/>
              </a:rPr>
              <a:t>Índice de inestabilidad</a:t>
            </a:r>
            <a:r>
              <a:rPr lang="es-ES_tradnl" altLang="es-MX" sz="2400" dirty="0">
                <a:latin typeface="+mn-lt"/>
                <a:cs typeface="Times New Roman" pitchFamily="18" charset="0"/>
              </a:rPr>
              <a:t>:</a:t>
            </a:r>
          </a:p>
        </p:txBody>
      </p:sp>
      <p:sp>
        <p:nvSpPr>
          <p:cNvPr id="7" name="Rectangle 3"/>
          <p:cNvSpPr txBox="1">
            <a:spLocks noChangeArrowheads="1"/>
          </p:cNvSpPr>
          <p:nvPr/>
        </p:nvSpPr>
        <p:spPr bwMode="auto">
          <a:xfrm>
            <a:off x="558727" y="5253149"/>
            <a:ext cx="11009087" cy="1128973"/>
          </a:xfrm>
          <a:prstGeom prst="rect">
            <a:avLst/>
          </a:prstGeom>
          <a:noFill/>
          <a:ln w="9525">
            <a:noFill/>
            <a:miter lim="800000"/>
            <a:headEnd/>
            <a:tailEnd/>
          </a:ln>
        </p:spPr>
        <p:txBody>
          <a:bodyPr lIns="122764" tIns="61382" rIns="122764" bIns="61382"/>
          <a:lstStyle/>
          <a:p>
            <a:pPr marL="457189" indent="-457189" defTabSz="1015975">
              <a:spcBef>
                <a:spcPts val="0"/>
              </a:spcBef>
              <a:buClr>
                <a:srgbClr val="D41C3B"/>
              </a:buClr>
              <a:defRPr/>
            </a:pPr>
            <a:r>
              <a:rPr lang="es-ES_tradnl" sz="2200" b="1" kern="0" dirty="0">
                <a:effectLst>
                  <a:outerShdw blurRad="38100" dist="38100" dir="2700000" algn="tl">
                    <a:srgbClr val="808080"/>
                  </a:outerShdw>
                </a:effectLst>
                <a:latin typeface="Times New Roman" pitchFamily="18" charset="0"/>
                <a:cs typeface="Times New Roman" pitchFamily="18" charset="0"/>
              </a:rPr>
              <a:t>0 </a:t>
            </a:r>
            <a:r>
              <a:rPr lang="es-ES_tradnl" sz="2200" kern="0" dirty="0">
                <a:latin typeface="Times New Roman" pitchFamily="18" charset="0"/>
                <a:cs typeface="Times New Roman" pitchFamily="18" charset="0"/>
              </a:rPr>
              <a:t>= </a:t>
            </a:r>
            <a:r>
              <a:rPr lang="es-ES_tradnl" sz="2200" kern="0" dirty="0">
                <a:latin typeface="+mn-lt"/>
                <a:cs typeface="Times New Roman" pitchFamily="18" charset="0"/>
              </a:rPr>
              <a:t>inestabilidad mínima, todas las empresas mantienen su cuota de mercado.</a:t>
            </a:r>
          </a:p>
          <a:p>
            <a:pPr marL="457189" indent="-457189" defTabSz="1015975">
              <a:spcBef>
                <a:spcPts val="0"/>
              </a:spcBef>
              <a:buClr>
                <a:srgbClr val="D41C3B"/>
              </a:buClr>
              <a:defRPr/>
            </a:pPr>
            <a:r>
              <a:rPr lang="es-ES_tradnl" sz="2200" b="1" kern="0" dirty="0">
                <a:effectLst>
                  <a:outerShdw blurRad="38100" dist="38100" dir="2700000" algn="tl">
                    <a:srgbClr val="808080"/>
                  </a:outerShdw>
                </a:effectLst>
                <a:latin typeface="Times New Roman" pitchFamily="18" charset="0"/>
                <a:cs typeface="Times New Roman" pitchFamily="18" charset="0"/>
              </a:rPr>
              <a:t>1 </a:t>
            </a:r>
            <a:r>
              <a:rPr lang="es-ES_tradnl" sz="2200" kern="0" dirty="0">
                <a:latin typeface="Times New Roman" pitchFamily="18" charset="0"/>
                <a:cs typeface="Times New Roman" pitchFamily="18" charset="0"/>
              </a:rPr>
              <a:t>= </a:t>
            </a:r>
            <a:r>
              <a:rPr lang="es-ES_tradnl" sz="2200" kern="0" dirty="0">
                <a:latin typeface="+mn-lt"/>
                <a:cs typeface="Times New Roman" pitchFamily="18" charset="0"/>
              </a:rPr>
              <a:t>inestabilidad máxima, todas las empresas presentes en el mercado en el periodo inicial tienen cuota de mercado nula en el segundo periodo. </a:t>
            </a:r>
            <a:endParaRPr lang="es-ES" sz="2200" kern="0" dirty="0">
              <a:latin typeface="+mn-lt"/>
              <a:cs typeface="Times New Roman" pitchFamily="18" charset="0"/>
            </a:endParaRPr>
          </a:p>
        </p:txBody>
      </p:sp>
      <p:graphicFrame>
        <p:nvGraphicFramePr>
          <p:cNvPr id="36872" name="Object 4"/>
          <p:cNvGraphicFramePr>
            <a:graphicFrameLocks noChangeAspect="1"/>
          </p:cNvGraphicFramePr>
          <p:nvPr>
            <p:extLst>
              <p:ext uri="{D42A27DB-BD31-4B8C-83A1-F6EECF244321}">
                <p14:modId xmlns:p14="http://schemas.microsoft.com/office/powerpoint/2010/main" val="4217813462"/>
              </p:ext>
            </p:extLst>
          </p:nvPr>
        </p:nvGraphicFramePr>
        <p:xfrm>
          <a:off x="4279703" y="4602238"/>
          <a:ext cx="1311448" cy="430708"/>
        </p:xfrm>
        <a:graphic>
          <a:graphicData uri="http://schemas.openxmlformats.org/presentationml/2006/ole">
            <mc:AlternateContent xmlns:mc="http://schemas.openxmlformats.org/markup-compatibility/2006">
              <mc:Choice xmlns:v="urn:schemas-microsoft-com:vml" Requires="v">
                <p:oleObj spid="_x0000_s43051" name="Ecuación" r:id="rId5" imgW="494870" imgH="215713" progId="Equation.3">
                  <p:embed/>
                </p:oleObj>
              </mc:Choice>
              <mc:Fallback>
                <p:oleObj name="Ecuación" r:id="rId5" imgW="494870" imgH="215713"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79703" y="4602238"/>
                        <a:ext cx="1311448" cy="430708"/>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3252810105"/>
      </p:ext>
    </p:extLst>
  </p:cSld>
  <p:clrMapOvr>
    <a:masterClrMapping/>
  </p:clrMapOvr>
  <p:transition spd="slow">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838622" y="1371918"/>
            <a:ext cx="10873207" cy="2343692"/>
          </a:xfrm>
        </p:spPr>
        <p:txBody>
          <a:bodyPr/>
          <a:lstStyle/>
          <a:p>
            <a:pPr>
              <a:lnSpc>
                <a:spcPct val="90000"/>
              </a:lnSpc>
              <a:buFontTx/>
              <a:buNone/>
              <a:defRPr/>
            </a:pPr>
            <a:r>
              <a:rPr lang="es-ES_tradnl" sz="2200" b="1" dirty="0">
                <a:effectLst>
                  <a:outerShdw blurRad="38100" dist="38100" dir="2700000" algn="tl">
                    <a:srgbClr val="C0C0C0"/>
                  </a:outerShdw>
                </a:effectLst>
                <a:latin typeface="Times New Roman" pitchFamily="18" charset="0"/>
                <a:cs typeface="Times New Roman" pitchFamily="18" charset="0"/>
              </a:rPr>
              <a:t>Problemas de medición e interpretación:</a:t>
            </a:r>
          </a:p>
          <a:p>
            <a:pPr>
              <a:lnSpc>
                <a:spcPct val="90000"/>
              </a:lnSpc>
              <a:buFont typeface="Wingdings" pitchFamily="2" charset="2"/>
              <a:buChar char="§"/>
              <a:defRPr/>
            </a:pPr>
            <a:r>
              <a:rPr lang="es-ES_tradnl" sz="2200" dirty="0">
                <a:latin typeface="Times New Roman" pitchFamily="18" charset="0"/>
                <a:cs typeface="Times New Roman" pitchFamily="18" charset="0"/>
              </a:rPr>
              <a:t>Un elevado valor de I puede ser más el reflejo  de un artificio de los números que de un elevado grado de competencia en el mercado.</a:t>
            </a:r>
          </a:p>
          <a:p>
            <a:pPr>
              <a:lnSpc>
                <a:spcPct val="90000"/>
              </a:lnSpc>
              <a:buFontTx/>
              <a:buNone/>
              <a:defRPr/>
            </a:pPr>
            <a:endParaRPr lang="es-ES_tradnl" sz="2200" b="1" dirty="0">
              <a:effectLst>
                <a:outerShdw blurRad="38100" dist="38100" dir="2700000" algn="tl">
                  <a:srgbClr val="C0C0C0"/>
                </a:outerShdw>
              </a:effectLst>
              <a:latin typeface="Times New Roman" pitchFamily="18" charset="0"/>
              <a:cs typeface="Times New Roman" pitchFamily="18" charset="0"/>
            </a:endParaRPr>
          </a:p>
          <a:p>
            <a:pPr>
              <a:lnSpc>
                <a:spcPct val="90000"/>
              </a:lnSpc>
              <a:buFontTx/>
              <a:buNone/>
              <a:defRPr/>
            </a:pPr>
            <a:r>
              <a:rPr lang="es-ES_tradnl" sz="2200" b="1" dirty="0">
                <a:effectLst>
                  <a:outerShdw blurRad="38100" dist="38100" dir="2700000" algn="tl">
                    <a:srgbClr val="C0C0C0"/>
                  </a:outerShdw>
                </a:effectLst>
                <a:latin typeface="Times New Roman" pitchFamily="18" charset="0"/>
                <a:cs typeface="Times New Roman" pitchFamily="18" charset="0"/>
              </a:rPr>
              <a:t>Utilización:</a:t>
            </a:r>
          </a:p>
          <a:p>
            <a:pPr>
              <a:lnSpc>
                <a:spcPct val="90000"/>
              </a:lnSpc>
              <a:buFont typeface="Wingdings" pitchFamily="2" charset="2"/>
              <a:buChar char="§"/>
              <a:defRPr/>
            </a:pPr>
            <a:r>
              <a:rPr lang="es-ES_tradnl" sz="2200" dirty="0">
                <a:latin typeface="Times New Roman" pitchFamily="18" charset="0"/>
                <a:cs typeface="Times New Roman" pitchFamily="18" charset="0"/>
              </a:rPr>
              <a:t>Son un estadístico suficiente, debido a que los  mercados  en los que la concentración es mayor las cuotas de mercado  son mayores.</a:t>
            </a:r>
            <a:endParaRPr lang="es-ES" sz="2200" dirty="0">
              <a:latin typeface="Times New Roman" pitchFamily="18" charset="0"/>
              <a:cs typeface="Times New Roman" pitchFamily="18" charset="0"/>
            </a:endParaRPr>
          </a:p>
        </p:txBody>
      </p:sp>
      <p:sp>
        <p:nvSpPr>
          <p:cNvPr id="32771" name="3 Título"/>
          <p:cNvSpPr>
            <a:spLocks noGrp="1"/>
          </p:cNvSpPr>
          <p:nvPr>
            <p:ph type="title"/>
          </p:nvPr>
        </p:nvSpPr>
        <p:spPr/>
        <p:txBody>
          <a:bodyPr/>
          <a:lstStyle/>
          <a:p>
            <a:endParaRPr lang="es-ES" altLang="es-MX" smtClean="0"/>
          </a:p>
        </p:txBody>
      </p:sp>
    </p:spTree>
    <p:extLst>
      <p:ext uri="{BB962C8B-B14F-4D97-AF65-F5344CB8AC3E}">
        <p14:creationId xmlns:p14="http://schemas.microsoft.com/office/powerpoint/2010/main" val="2424666731"/>
      </p:ext>
    </p:extLst>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Guion explicativo</a:t>
            </a:r>
            <a:endParaRPr lang="es-MX" dirty="0"/>
          </a:p>
        </p:txBody>
      </p:sp>
      <p:sp>
        <p:nvSpPr>
          <p:cNvPr id="3" name="Marcador de contenido 2"/>
          <p:cNvSpPr>
            <a:spLocks noGrp="1"/>
          </p:cNvSpPr>
          <p:nvPr>
            <p:ph idx="1"/>
          </p:nvPr>
        </p:nvSpPr>
        <p:spPr/>
        <p:txBody>
          <a:bodyPr/>
          <a:lstStyle/>
          <a:p>
            <a:pPr marL="0" lvl="0" indent="0" algn="just">
              <a:spcBef>
                <a:spcPts val="0"/>
              </a:spcBef>
              <a:buNone/>
            </a:pPr>
            <a:r>
              <a:rPr lang="es-MX" sz="2200" dirty="0">
                <a:latin typeface="Arial" panose="020B0604020202020204" pitchFamily="34" charset="0"/>
                <a:cs typeface="Arial" panose="020B0604020202020204" pitchFamily="34" charset="0"/>
              </a:rPr>
              <a:t>Las diapositivas surgen como un elemento de apoyo en la impartición de la unidad de aprendizaje </a:t>
            </a:r>
            <a:r>
              <a:rPr lang="es-MX" sz="2200" dirty="0" smtClean="0">
                <a:latin typeface="Arial" panose="020B0604020202020204" pitchFamily="34" charset="0"/>
                <a:cs typeface="Arial" panose="020B0604020202020204" pitchFamily="34" charset="0"/>
              </a:rPr>
              <a:t>Economía industrial </a:t>
            </a:r>
            <a:r>
              <a:rPr lang="es-MX" sz="2200" dirty="0">
                <a:latin typeface="Arial" panose="020B0604020202020204" pitchFamily="34" charset="0"/>
                <a:cs typeface="Arial" panose="020B0604020202020204" pitchFamily="34" charset="0"/>
              </a:rPr>
              <a:t>correspondiente al programa de Licenciatura en Negocios Internacionales Bilingüe. Comprende </a:t>
            </a:r>
            <a:r>
              <a:rPr lang="es-MX" sz="2200" dirty="0" smtClean="0">
                <a:latin typeface="Arial" panose="020B0604020202020204" pitchFamily="34" charset="0"/>
                <a:cs typeface="Arial" panose="020B0604020202020204" pitchFamily="34" charset="0"/>
              </a:rPr>
              <a:t>al tema 1: Estructura de mercado,  </a:t>
            </a:r>
            <a:r>
              <a:rPr lang="es-MX" sz="2200" dirty="0">
                <a:latin typeface="Arial" panose="020B0604020202020204" pitchFamily="34" charset="0"/>
                <a:cs typeface="Arial" panose="020B0604020202020204" pitchFamily="34" charset="0"/>
              </a:rPr>
              <a:t>siendo elaboradas considerando el  contenido del programa de estudios. </a:t>
            </a:r>
          </a:p>
          <a:p>
            <a:pPr lvl="0" algn="just">
              <a:spcBef>
                <a:spcPts val="0"/>
              </a:spcBef>
              <a:buNone/>
            </a:pPr>
            <a:endParaRPr lang="es-MX" sz="2200" dirty="0">
              <a:latin typeface="Arial" panose="020B0604020202020204" pitchFamily="34" charset="0"/>
              <a:cs typeface="Arial" panose="020B0604020202020204" pitchFamily="34" charset="0"/>
            </a:endParaRPr>
          </a:p>
          <a:p>
            <a:pPr marL="0" lvl="0" indent="0" algn="just">
              <a:spcBef>
                <a:spcPts val="0"/>
              </a:spcBef>
              <a:buNone/>
            </a:pPr>
            <a:r>
              <a:rPr lang="es-MX" sz="2200" dirty="0">
                <a:latin typeface="Arial" panose="020B0604020202020204" pitchFamily="34" charset="0"/>
                <a:cs typeface="Arial" panose="020B0604020202020204" pitchFamily="34" charset="0"/>
              </a:rPr>
              <a:t>El orden que guardan depende </a:t>
            </a:r>
            <a:r>
              <a:rPr lang="es-MX" sz="2200" dirty="0" smtClean="0">
                <a:latin typeface="Arial" panose="020B0604020202020204" pitchFamily="34" charset="0"/>
                <a:cs typeface="Arial" panose="020B0604020202020204" pitchFamily="34" charset="0"/>
              </a:rPr>
              <a:t>de los temas que integran al programa. Así, de la diapositiva 6 a 28 se realiza una amplia explicación de los principales elementos inherentes al estudio de la economía industrial y las características que se consideran para definir una estructura de mercado. Aquí se analiza cuál es el objetivo de la economía industrial, cuáles son las principales preguntas a las que da respuesta, así como a las escuelas que han realizado aportes importantes al estudio del comportamiento de la empresa dentro del mercado.</a:t>
            </a:r>
          </a:p>
          <a:p>
            <a:pPr marL="0" lvl="0" indent="0" algn="just">
              <a:spcBef>
                <a:spcPts val="0"/>
              </a:spcBef>
              <a:buNone/>
            </a:pPr>
            <a:endParaRPr lang="es-MX" sz="2200" dirty="0">
              <a:latin typeface="Arial" panose="020B0604020202020204" pitchFamily="34" charset="0"/>
              <a:cs typeface="Arial" panose="020B0604020202020204" pitchFamily="34" charset="0"/>
            </a:endParaRPr>
          </a:p>
          <a:p>
            <a:pPr marL="0" lvl="0" indent="0" algn="just">
              <a:spcBef>
                <a:spcPts val="0"/>
              </a:spcBef>
              <a:buNone/>
            </a:pPr>
            <a:r>
              <a:rPr lang="es-MX" sz="2200" dirty="0" smtClean="0">
                <a:latin typeface="Arial" panose="020B0604020202020204" pitchFamily="34" charset="0"/>
                <a:cs typeface="Arial" panose="020B0604020202020204" pitchFamily="34" charset="0"/>
              </a:rPr>
              <a:t>Adicionalmente a ello se hace un estudio de cuáles han sido los principales antecedentes del estudio y los paradigmas en donde se basa.</a:t>
            </a:r>
            <a:endParaRPr lang="es-MX" sz="2200" dirty="0"/>
          </a:p>
        </p:txBody>
      </p:sp>
    </p:spTree>
    <p:extLst>
      <p:ext uri="{BB962C8B-B14F-4D97-AF65-F5344CB8AC3E}">
        <p14:creationId xmlns:p14="http://schemas.microsoft.com/office/powerpoint/2010/main" val="323300434"/>
      </p:ext>
    </p:extLst>
  </p:cSld>
  <p:clrMapOvr>
    <a:masterClrMapping/>
  </p:clrMapOvr>
  <p:transition spd="slow">
    <p:fade thruBlk="1"/>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xfrm>
            <a:off x="374603" y="304871"/>
            <a:ext cx="10517075" cy="762176"/>
          </a:xfrm>
          <a:solidFill>
            <a:schemeClr val="tx2"/>
          </a:solidFill>
        </p:spPr>
        <p:txBody>
          <a:bodyPr/>
          <a:lstStyle/>
          <a:p>
            <a:pPr eaLnBrk="1" hangingPunct="1"/>
            <a:r>
              <a:rPr lang="es-MX" altLang="es-MX" smtClean="0">
                <a:solidFill>
                  <a:srgbClr val="FFFFFF"/>
                </a:solidFill>
                <a:latin typeface="Times New Roman" panose="02020603050405020304" pitchFamily="18" charset="0"/>
                <a:cs typeface="Times New Roman" panose="02020603050405020304" pitchFamily="18" charset="0"/>
              </a:rPr>
              <a:t>MEDIDAS DE PODER DE MERCADO </a:t>
            </a:r>
            <a:endParaRPr lang="es-ES" altLang="es-MX" smtClean="0">
              <a:solidFill>
                <a:srgbClr val="FFFFFF"/>
              </a:solidFill>
              <a:latin typeface="Times New Roman" panose="02020603050405020304" pitchFamily="18" charset="0"/>
              <a:cs typeface="Times New Roman" panose="02020603050405020304" pitchFamily="18" charset="0"/>
            </a:endParaRPr>
          </a:p>
        </p:txBody>
      </p:sp>
      <p:sp>
        <p:nvSpPr>
          <p:cNvPr id="34819" name="2 Marcador de contenido"/>
          <p:cNvSpPr>
            <a:spLocks noGrp="1"/>
          </p:cNvSpPr>
          <p:nvPr>
            <p:ph idx="1"/>
          </p:nvPr>
        </p:nvSpPr>
        <p:spPr>
          <a:xfrm>
            <a:off x="866746" y="3645744"/>
            <a:ext cx="10024933" cy="2664442"/>
          </a:xfrm>
        </p:spPr>
        <p:txBody>
          <a:bodyPr/>
          <a:lstStyle/>
          <a:p>
            <a:pPr marL="0" indent="0" eaLnBrk="1" hangingPunct="1">
              <a:buNone/>
            </a:pPr>
            <a:r>
              <a:rPr lang="es-MX" altLang="es-MX" sz="2000" b="1" dirty="0">
                <a:latin typeface="Times New Roman" panose="02020603050405020304" pitchFamily="18" charset="0"/>
                <a:cs typeface="Times New Roman" panose="02020603050405020304" pitchFamily="18" charset="0"/>
              </a:rPr>
              <a:t>Índice de Lerner </a:t>
            </a:r>
            <a:r>
              <a:rPr lang="es-MX" altLang="es-MX" sz="2000" dirty="0">
                <a:latin typeface="Times New Roman" panose="02020603050405020304" pitchFamily="18" charset="0"/>
                <a:cs typeface="Times New Roman" panose="02020603050405020304" pitchFamily="18" charset="0"/>
              </a:rPr>
              <a:t>(Abba Lerner, 1934). Se basa en la característica del monopolista: </a:t>
            </a:r>
          </a:p>
          <a:p>
            <a:pPr marL="0" indent="0" eaLnBrk="1" hangingPunct="1">
              <a:buNone/>
            </a:pPr>
            <a:r>
              <a:rPr lang="es-MX" altLang="es-MX" sz="2000" i="1" dirty="0">
                <a:latin typeface="Times New Roman" panose="02020603050405020304" pitchFamily="18" charset="0"/>
                <a:cs typeface="Times New Roman" panose="02020603050405020304" pitchFamily="18" charset="0"/>
              </a:rPr>
              <a:t>P</a:t>
            </a:r>
            <a:r>
              <a:rPr lang="es-MX" altLang="es-MX" sz="2000" dirty="0">
                <a:latin typeface="Times New Roman" panose="02020603050405020304" pitchFamily="18" charset="0"/>
                <a:cs typeface="Times New Roman" panose="02020603050405020304" pitchFamily="18" charset="0"/>
              </a:rPr>
              <a:t> &gt; </a:t>
            </a:r>
            <a:r>
              <a:rPr lang="es-MX" altLang="es-MX" sz="2000" i="1" dirty="0">
                <a:latin typeface="Times New Roman" panose="02020603050405020304" pitchFamily="18" charset="0"/>
                <a:cs typeface="Times New Roman" panose="02020603050405020304" pitchFamily="18" charset="0"/>
              </a:rPr>
              <a:t>CMg</a:t>
            </a:r>
            <a:r>
              <a:rPr lang="es-MX" altLang="es-MX" sz="2000" dirty="0">
                <a:latin typeface="Times New Roman" panose="02020603050405020304" pitchFamily="18" charset="0"/>
                <a:cs typeface="Times New Roman" panose="02020603050405020304" pitchFamily="18" charset="0"/>
              </a:rPr>
              <a:t>.</a:t>
            </a:r>
          </a:p>
          <a:p>
            <a:pPr marL="0" indent="0" eaLnBrk="1" hangingPunct="1">
              <a:buNone/>
            </a:pPr>
            <a:r>
              <a:rPr lang="es-ES_tradnl" altLang="es-MX" sz="2000" dirty="0">
                <a:latin typeface="Times New Roman" panose="02020603050405020304" pitchFamily="18" charset="0"/>
                <a:cs typeface="Times New Roman" panose="02020603050405020304" pitchFamily="18" charset="0"/>
              </a:rPr>
              <a:t>Mide el poder sobre los precios de un mercado</a:t>
            </a:r>
            <a:endParaRPr lang="es-MX" altLang="es-MX" sz="2000" i="1" dirty="0">
              <a:latin typeface="Times New Roman" panose="02020603050405020304" pitchFamily="18" charset="0"/>
              <a:cs typeface="Times New Roman" panose="02020603050405020304" pitchFamily="18" charset="0"/>
            </a:endParaRPr>
          </a:p>
          <a:p>
            <a:pPr marL="0" indent="0" eaLnBrk="1" hangingPunct="1">
              <a:buNone/>
            </a:pPr>
            <a:r>
              <a:rPr lang="es-MX" altLang="es-MX" sz="2000" dirty="0">
                <a:latin typeface="Times New Roman" panose="02020603050405020304" pitchFamily="18" charset="0"/>
                <a:cs typeface="Times New Roman" panose="02020603050405020304" pitchFamily="18" charset="0"/>
              </a:rPr>
              <a:t> </a:t>
            </a:r>
          </a:p>
          <a:p>
            <a:pPr marL="0" indent="0" eaLnBrk="1" hangingPunct="1">
              <a:buNone/>
            </a:pPr>
            <a:r>
              <a:rPr lang="es-MX" altLang="es-MX" sz="2000" dirty="0">
                <a:latin typeface="Times New Roman" panose="02020603050405020304" pitchFamily="18" charset="0"/>
                <a:cs typeface="Times New Roman" panose="02020603050405020304" pitchFamily="18" charset="0"/>
              </a:rPr>
              <a:t>	Para una empresa competitiva </a:t>
            </a:r>
          </a:p>
          <a:p>
            <a:pPr marL="0" indent="0" eaLnBrk="1" hangingPunct="1">
              <a:buNone/>
            </a:pPr>
            <a:r>
              <a:rPr lang="es-MX" altLang="es-MX" sz="2000" dirty="0">
                <a:latin typeface="Times New Roman" panose="02020603050405020304" pitchFamily="18" charset="0"/>
                <a:cs typeface="Times New Roman" panose="02020603050405020304" pitchFamily="18" charset="0"/>
              </a:rPr>
              <a:t>	</a:t>
            </a:r>
          </a:p>
          <a:p>
            <a:pPr marL="0" indent="0" eaLnBrk="1" hangingPunct="1">
              <a:buNone/>
            </a:pPr>
            <a:r>
              <a:rPr lang="es-MX" altLang="es-MX" sz="2000" dirty="0">
                <a:latin typeface="Times New Roman" panose="02020603050405020304" pitchFamily="18" charset="0"/>
                <a:cs typeface="Times New Roman" panose="02020603050405020304" pitchFamily="18" charset="0"/>
              </a:rPr>
              <a:t>	Dificultad: Conocer el </a:t>
            </a:r>
            <a:r>
              <a:rPr lang="es-MX" altLang="es-MX" sz="2000" i="1" dirty="0">
                <a:latin typeface="Times New Roman" panose="02020603050405020304" pitchFamily="18" charset="0"/>
                <a:cs typeface="Times New Roman" panose="02020603050405020304" pitchFamily="18" charset="0"/>
              </a:rPr>
              <a:t>CMg</a:t>
            </a:r>
            <a:r>
              <a:rPr lang="es-MX" altLang="es-MX" sz="2000" dirty="0">
                <a:latin typeface="Times New Roman" panose="02020603050405020304" pitchFamily="18" charset="0"/>
                <a:cs typeface="Times New Roman" panose="02020603050405020304" pitchFamily="18" charset="0"/>
              </a:rPr>
              <a:t> de una empresa (especialmente un monopolista).</a:t>
            </a:r>
          </a:p>
        </p:txBody>
      </p:sp>
      <p:graphicFrame>
        <p:nvGraphicFramePr>
          <p:cNvPr id="34820" name="Object 7"/>
          <p:cNvGraphicFramePr>
            <a:graphicFrameLocks noChangeAspect="1"/>
          </p:cNvGraphicFramePr>
          <p:nvPr>
            <p:extLst>
              <p:ext uri="{D42A27DB-BD31-4B8C-83A1-F6EECF244321}">
                <p14:modId xmlns:p14="http://schemas.microsoft.com/office/powerpoint/2010/main" val="1488290228"/>
              </p:ext>
            </p:extLst>
          </p:nvPr>
        </p:nvGraphicFramePr>
        <p:xfrm>
          <a:off x="6261778" y="4222141"/>
          <a:ext cx="2061454" cy="576395"/>
        </p:xfrm>
        <a:graphic>
          <a:graphicData uri="http://schemas.openxmlformats.org/presentationml/2006/ole">
            <mc:AlternateContent xmlns:mc="http://schemas.openxmlformats.org/markup-compatibility/2006">
              <mc:Choice xmlns:v="urn:schemas-microsoft-com:vml" Requires="v">
                <p:oleObj spid="_x0000_s44056" name="Ecuación" r:id="rId3" imgW="1155700" imgH="393700" progId="Equation.3">
                  <p:embed/>
                </p:oleObj>
              </mc:Choice>
              <mc:Fallback>
                <p:oleObj name="Ecuación" r:id="rId3" imgW="1155700" imgH="3937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1778" y="4222141"/>
                        <a:ext cx="2061454" cy="576395"/>
                      </a:xfrm>
                      <a:prstGeom prst="rect">
                        <a:avLst/>
                      </a:prstGeom>
                      <a:noFill/>
                      <a:ln>
                        <a:noFill/>
                      </a:ln>
                    </p:spPr>
                  </p:pic>
                </p:oleObj>
              </mc:Fallback>
            </mc:AlternateContent>
          </a:graphicData>
        </a:graphic>
      </p:graphicFrame>
      <p:graphicFrame>
        <p:nvGraphicFramePr>
          <p:cNvPr id="34821" name="Object 9"/>
          <p:cNvGraphicFramePr>
            <a:graphicFrameLocks noChangeAspect="1"/>
          </p:cNvGraphicFramePr>
          <p:nvPr>
            <p:extLst>
              <p:ext uri="{D42A27DB-BD31-4B8C-83A1-F6EECF244321}">
                <p14:modId xmlns:p14="http://schemas.microsoft.com/office/powerpoint/2010/main" val="2275781163"/>
              </p:ext>
            </p:extLst>
          </p:nvPr>
        </p:nvGraphicFramePr>
        <p:xfrm>
          <a:off x="5733321" y="5043068"/>
          <a:ext cx="671036" cy="258823"/>
        </p:xfrm>
        <a:graphic>
          <a:graphicData uri="http://schemas.openxmlformats.org/presentationml/2006/ole">
            <mc:AlternateContent xmlns:mc="http://schemas.openxmlformats.org/markup-compatibility/2006">
              <mc:Choice xmlns:v="urn:schemas-microsoft-com:vml" Requires="v">
                <p:oleObj spid="_x0000_s44057" name="Ecuación" r:id="rId5" imgW="418918" imgH="177723" progId="Equation.3">
                  <p:embed/>
                </p:oleObj>
              </mc:Choice>
              <mc:Fallback>
                <p:oleObj name="Ecuación" r:id="rId5" imgW="418918" imgH="177723"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33321" y="5043068"/>
                        <a:ext cx="671036" cy="258823"/>
                      </a:xfrm>
                      <a:prstGeom prst="rect">
                        <a:avLst/>
                      </a:prstGeom>
                      <a:noFill/>
                      <a:ln>
                        <a:noFill/>
                      </a:ln>
                    </p:spPr>
                  </p:pic>
                </p:oleObj>
              </mc:Fallback>
            </mc:AlternateContent>
          </a:graphicData>
        </a:graphic>
      </p:graphicFrame>
      <p:sp>
        <p:nvSpPr>
          <p:cNvPr id="34822" name="Rectangle 8"/>
          <p:cNvSpPr>
            <a:spLocks noChangeArrowheads="1"/>
          </p:cNvSpPr>
          <p:nvPr/>
        </p:nvSpPr>
        <p:spPr bwMode="auto">
          <a:xfrm>
            <a:off x="766614" y="1268708"/>
            <a:ext cx="10369152"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rgbClr val="D41C3B"/>
              </a:buClr>
              <a:buFont typeface="Monotype Sorts"/>
              <a:buChar char="l"/>
              <a:defRPr sz="3200">
                <a:solidFill>
                  <a:schemeClr val="tx1"/>
                </a:solidFill>
                <a:latin typeface="Arial" panose="020B0604020202020204" pitchFamily="34" charset="0"/>
              </a:defRPr>
            </a:lvl1pPr>
            <a:lvl2pPr eaLnBrk="0" hangingPunct="0">
              <a:spcBef>
                <a:spcPct val="20000"/>
              </a:spcBef>
              <a:buClr>
                <a:schemeClr val="accent2"/>
              </a:buClr>
              <a:buFont typeface="Wingdings 3" panose="05040102010807070707" pitchFamily="18" charset="2"/>
              <a:buChar char="u"/>
              <a:defRPr sz="2800" i="1">
                <a:solidFill>
                  <a:schemeClr val="tx1"/>
                </a:solidFill>
                <a:latin typeface="Arial" panose="020B0604020202020204" pitchFamily="34" charset="0"/>
              </a:defRPr>
            </a:lvl2pPr>
            <a:lvl3pPr marL="1143000" indent="-228600" eaLnBrk="0" hangingPunct="0">
              <a:spcBef>
                <a:spcPct val="20000"/>
              </a:spcBef>
              <a:buClr>
                <a:schemeClr val="accent1"/>
              </a:buClr>
              <a:buSzPct val="120000"/>
              <a:buFont typeface="Wingdings 3" panose="05040102010807070707" pitchFamily="18" charset="2"/>
              <a:buChar char=""/>
              <a:defRPr sz="1600">
                <a:solidFill>
                  <a:schemeClr val="tx1"/>
                </a:solidFill>
                <a:latin typeface="Arial" panose="020B0604020202020204" pitchFamily="34" charset="0"/>
              </a:defRPr>
            </a:lvl3pPr>
            <a:lvl4pPr marL="1600200" indent="-228600" eaLnBrk="0" hangingPunct="0">
              <a:spcBef>
                <a:spcPct val="20000"/>
              </a:spcBef>
              <a:buChar char="–"/>
              <a:defRPr sz="1400">
                <a:solidFill>
                  <a:schemeClr val="tx1"/>
                </a:solidFill>
                <a:latin typeface="Arial" panose="020B0604020202020204" pitchFamily="34" charset="0"/>
              </a:defRPr>
            </a:lvl4pPr>
            <a:lvl5pPr marL="2057400" indent="-228600" eaLnBrk="0" hangingPunct="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eaLnBrk="1" hangingPunct="1">
              <a:spcBef>
                <a:spcPct val="0"/>
              </a:spcBef>
              <a:buClrTx/>
              <a:buFontTx/>
              <a:buNone/>
            </a:pPr>
            <a:r>
              <a:rPr lang="es-ES" altLang="es-MX" sz="2000" dirty="0"/>
              <a:t>Departamento de Justicia y la Comisión Federal de Comercio (Federal </a:t>
            </a:r>
            <a:r>
              <a:rPr lang="es-ES" altLang="es-MX" sz="2000" dirty="0" err="1"/>
              <a:t>Trade</a:t>
            </a:r>
            <a:r>
              <a:rPr lang="es-ES" altLang="es-MX" sz="2000" dirty="0"/>
              <a:t> </a:t>
            </a:r>
            <a:r>
              <a:rPr lang="es-ES" altLang="es-MX" sz="2000" dirty="0" err="1"/>
              <a:t>Commission</a:t>
            </a:r>
            <a:r>
              <a:rPr lang="es-ES" altLang="es-MX" sz="2000" dirty="0"/>
              <a:t>) de los EE.UU. </a:t>
            </a:r>
          </a:p>
          <a:p>
            <a:pPr lvl="1" eaLnBrk="1" hangingPunct="1">
              <a:spcBef>
                <a:spcPct val="0"/>
              </a:spcBef>
              <a:buClrTx/>
              <a:buFontTx/>
              <a:buNone/>
            </a:pPr>
            <a:r>
              <a:rPr lang="es-ES" altLang="es-MX" sz="2000" i="0" dirty="0"/>
              <a:t>“Poder de mercado es la capacidad de una única empresa o de varias empresas competidoras para elevar los precios en beneficio propio por encima de los niveles de precios de competencia y restringir ofertas por debajo de los niveles de competencia durante un periodo sostenido de tiempo.” </a:t>
            </a:r>
          </a:p>
        </p:txBody>
      </p:sp>
    </p:spTree>
    <p:extLst>
      <p:ext uri="{BB962C8B-B14F-4D97-AF65-F5344CB8AC3E}">
        <p14:creationId xmlns:p14="http://schemas.microsoft.com/office/powerpoint/2010/main" val="1241064836"/>
      </p:ext>
    </p:extLst>
  </p:cSld>
  <p:clrMapOvr>
    <a:masterClrMapping/>
  </p:clrMapOvr>
  <p:transition spd="slow">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p:txBody>
          <a:bodyPr/>
          <a:lstStyle/>
          <a:p>
            <a:pPr>
              <a:spcBef>
                <a:spcPts val="0"/>
              </a:spcBef>
              <a:buFont typeface="Wingdings" panose="05000000000000000000" pitchFamily="2" charset="2"/>
              <a:buChar char="§"/>
            </a:pPr>
            <a:r>
              <a:rPr lang="es-MX" sz="2000" dirty="0">
                <a:latin typeface="Arial" panose="020B0604020202020204" pitchFamily="34" charset="0"/>
                <a:cs typeface="Arial" panose="020B0604020202020204" pitchFamily="34" charset="0"/>
              </a:rPr>
              <a:t>Ahijado, M. (1998), </a:t>
            </a:r>
            <a:r>
              <a:rPr lang="es-MX" sz="2000" b="1" dirty="0">
                <a:latin typeface="Arial" panose="020B0604020202020204" pitchFamily="34" charset="0"/>
                <a:cs typeface="Arial" panose="020B0604020202020204" pitchFamily="34" charset="0"/>
              </a:rPr>
              <a:t>Lecturas de microeconomía y economía industrial</a:t>
            </a:r>
            <a:r>
              <a:rPr lang="es-MX" sz="2000" dirty="0">
                <a:latin typeface="Arial" panose="020B0604020202020204" pitchFamily="34" charset="0"/>
                <a:cs typeface="Arial" panose="020B0604020202020204" pitchFamily="34" charset="0"/>
              </a:rPr>
              <a:t>. Madrid: Pirámide. </a:t>
            </a:r>
          </a:p>
          <a:p>
            <a:pPr>
              <a:spcBef>
                <a:spcPts val="0"/>
              </a:spcBef>
              <a:buFont typeface="Wingdings" panose="05000000000000000000" pitchFamily="2" charset="2"/>
              <a:buChar char="§"/>
            </a:pPr>
            <a:r>
              <a:rPr lang="es-MX" sz="2000" dirty="0" err="1">
                <a:latin typeface="Arial" panose="020B0604020202020204" pitchFamily="34" charset="0"/>
                <a:cs typeface="Arial" panose="020B0604020202020204" pitchFamily="34" charset="0"/>
              </a:rPr>
              <a:t>Buesa</a:t>
            </a:r>
            <a:r>
              <a:rPr lang="es-MX" sz="2000" dirty="0">
                <a:latin typeface="Arial" panose="020B0604020202020204" pitchFamily="34" charset="0"/>
                <a:cs typeface="Arial" panose="020B0604020202020204" pitchFamily="34" charset="0"/>
              </a:rPr>
              <a:t>, M. (1998), </a:t>
            </a:r>
            <a:r>
              <a:rPr lang="es-MX" sz="2000" b="1" dirty="0">
                <a:latin typeface="Arial" panose="020B0604020202020204" pitchFamily="34" charset="0"/>
                <a:cs typeface="Arial" panose="020B0604020202020204" pitchFamily="34" charset="0"/>
              </a:rPr>
              <a:t>Economía industrial</a:t>
            </a:r>
            <a:r>
              <a:rPr lang="es-MX" sz="2000" dirty="0">
                <a:latin typeface="Arial" panose="020B0604020202020204" pitchFamily="34" charset="0"/>
                <a:cs typeface="Arial" panose="020B0604020202020204" pitchFamily="34" charset="0"/>
              </a:rPr>
              <a:t>. México: CES. </a:t>
            </a:r>
          </a:p>
          <a:p>
            <a:pPr>
              <a:spcBef>
                <a:spcPts val="0"/>
              </a:spcBef>
              <a:buFont typeface="Wingdings" panose="05000000000000000000" pitchFamily="2" charset="2"/>
              <a:buChar char="§"/>
            </a:pPr>
            <a:r>
              <a:rPr lang="es-MX" sz="2000" dirty="0">
                <a:latin typeface="Arial" panose="020B0604020202020204" pitchFamily="34" charset="0"/>
                <a:cs typeface="Arial" panose="020B0604020202020204" pitchFamily="34" charset="0"/>
              </a:rPr>
              <a:t>Cabral, L. (1997), </a:t>
            </a:r>
            <a:r>
              <a:rPr lang="es-MX" sz="2000" b="1" dirty="0">
                <a:latin typeface="Arial" panose="020B0604020202020204" pitchFamily="34" charset="0"/>
                <a:cs typeface="Arial" panose="020B0604020202020204" pitchFamily="34" charset="0"/>
              </a:rPr>
              <a:t>Economía industrial</a:t>
            </a:r>
            <a:r>
              <a:rPr lang="es-MX" sz="2000" dirty="0">
                <a:latin typeface="Arial" panose="020B0604020202020204" pitchFamily="34" charset="0"/>
                <a:cs typeface="Arial" panose="020B0604020202020204" pitchFamily="34" charset="0"/>
              </a:rPr>
              <a:t>, McGraw Hill, Madrid, España. </a:t>
            </a:r>
          </a:p>
          <a:p>
            <a:pPr>
              <a:spcBef>
                <a:spcPts val="0"/>
              </a:spcBef>
              <a:buFont typeface="Wingdings" panose="05000000000000000000" pitchFamily="2" charset="2"/>
              <a:buChar char="§"/>
            </a:pPr>
            <a:r>
              <a:rPr lang="es-MX" sz="2000" dirty="0">
                <a:latin typeface="Arial" panose="020B0604020202020204" pitchFamily="34" charset="0"/>
                <a:cs typeface="Arial" panose="020B0604020202020204" pitchFamily="34" charset="0"/>
              </a:rPr>
              <a:t>Clarke, R. (1993), </a:t>
            </a:r>
            <a:r>
              <a:rPr lang="es-MX" sz="2000" b="1" dirty="0">
                <a:latin typeface="Arial" panose="020B0604020202020204" pitchFamily="34" charset="0"/>
                <a:cs typeface="Arial" panose="020B0604020202020204" pitchFamily="34" charset="0"/>
              </a:rPr>
              <a:t>Economía industrial</a:t>
            </a:r>
            <a:r>
              <a:rPr lang="es-MX" sz="2000" dirty="0">
                <a:latin typeface="Arial" panose="020B0604020202020204" pitchFamily="34" charset="0"/>
                <a:cs typeface="Arial" panose="020B0604020202020204" pitchFamily="34" charset="0"/>
              </a:rPr>
              <a:t>. Colegio de economistas de Madrid. Madrid: Celeste Ediciones. </a:t>
            </a:r>
          </a:p>
          <a:p>
            <a:pPr>
              <a:spcBef>
                <a:spcPts val="0"/>
              </a:spcBef>
              <a:buFont typeface="Wingdings" panose="05000000000000000000" pitchFamily="2" charset="2"/>
              <a:buChar char="§"/>
            </a:pPr>
            <a:r>
              <a:rPr lang="es-MX" sz="2000" dirty="0">
                <a:latin typeface="Arial" panose="020B0604020202020204" pitchFamily="34" charset="0"/>
                <a:cs typeface="Arial" panose="020B0604020202020204" pitchFamily="34" charset="0"/>
              </a:rPr>
              <a:t>Callejón, M. (2001), </a:t>
            </a:r>
            <a:r>
              <a:rPr lang="es-MX" sz="2000" b="1" dirty="0">
                <a:latin typeface="Arial" panose="020B0604020202020204" pitchFamily="34" charset="0"/>
                <a:cs typeface="Arial" panose="020B0604020202020204" pitchFamily="34" charset="0"/>
              </a:rPr>
              <a:t>Economía Industrial</a:t>
            </a:r>
            <a:r>
              <a:rPr lang="es-MX" sz="2000" dirty="0">
                <a:latin typeface="Arial" panose="020B0604020202020204" pitchFamily="34" charset="0"/>
                <a:cs typeface="Arial" panose="020B0604020202020204" pitchFamily="34" charset="0"/>
              </a:rPr>
              <a:t>. Caracas: DRES. </a:t>
            </a:r>
          </a:p>
          <a:p>
            <a:pPr>
              <a:spcBef>
                <a:spcPts val="0"/>
              </a:spcBef>
              <a:buFont typeface="Wingdings" panose="05000000000000000000" pitchFamily="2" charset="2"/>
              <a:buChar char="§"/>
            </a:pPr>
            <a:r>
              <a:rPr lang="es-MX" sz="2000" dirty="0" smtClean="0">
                <a:latin typeface="Arial" panose="020B0604020202020204" pitchFamily="34" charset="0"/>
                <a:cs typeface="Arial" panose="020B0604020202020204" pitchFamily="34" charset="0"/>
              </a:rPr>
              <a:t>Fernández </a:t>
            </a:r>
            <a:r>
              <a:rPr lang="es-MX" sz="2000" dirty="0">
                <a:latin typeface="Arial" panose="020B0604020202020204" pitchFamily="34" charset="0"/>
                <a:cs typeface="Arial" panose="020B0604020202020204" pitchFamily="34" charset="0"/>
              </a:rPr>
              <a:t>de Castro, J. y </a:t>
            </a:r>
            <a:r>
              <a:rPr lang="es-MX" sz="2000" dirty="0" err="1">
                <a:latin typeface="Arial" panose="020B0604020202020204" pitchFamily="34" charset="0"/>
                <a:cs typeface="Arial" panose="020B0604020202020204" pitchFamily="34" charset="0"/>
              </a:rPr>
              <a:t>Duch</a:t>
            </a:r>
            <a:r>
              <a:rPr lang="es-MX" sz="2000" dirty="0">
                <a:latin typeface="Arial" panose="020B0604020202020204" pitchFamily="34" charset="0"/>
                <a:cs typeface="Arial" panose="020B0604020202020204" pitchFamily="34" charset="0"/>
              </a:rPr>
              <a:t> B. Néstor (2003), </a:t>
            </a:r>
            <a:r>
              <a:rPr lang="es-MX" sz="2000" b="1" dirty="0">
                <a:latin typeface="Arial" panose="020B0604020202020204" pitchFamily="34" charset="0"/>
                <a:cs typeface="Arial" panose="020B0604020202020204" pitchFamily="34" charset="0"/>
              </a:rPr>
              <a:t>Economía Industrial: un enfoque estratégico, </a:t>
            </a:r>
            <a:r>
              <a:rPr lang="es-MX" sz="2000" dirty="0">
                <a:latin typeface="Arial" panose="020B0604020202020204" pitchFamily="34" charset="0"/>
                <a:cs typeface="Arial" panose="020B0604020202020204" pitchFamily="34" charset="0"/>
              </a:rPr>
              <a:t>McGraw-Hill Interamericana, Madrid, España </a:t>
            </a:r>
          </a:p>
          <a:p>
            <a:pPr>
              <a:spcBef>
                <a:spcPts val="0"/>
              </a:spcBef>
              <a:buFont typeface="Wingdings" panose="05000000000000000000" pitchFamily="2" charset="2"/>
              <a:buChar char="§"/>
            </a:pPr>
            <a:r>
              <a:rPr lang="es-MX" sz="2000" dirty="0">
                <a:latin typeface="Arial" panose="020B0604020202020204" pitchFamily="34" charset="0"/>
                <a:cs typeface="Arial" panose="020B0604020202020204" pitchFamily="34" charset="0"/>
              </a:rPr>
              <a:t>Henderson J.M., y </a:t>
            </a:r>
            <a:r>
              <a:rPr lang="es-MX" sz="2000" dirty="0" err="1">
                <a:latin typeface="Arial" panose="020B0604020202020204" pitchFamily="34" charset="0"/>
                <a:cs typeface="Arial" panose="020B0604020202020204" pitchFamily="34" charset="0"/>
              </a:rPr>
              <a:t>Quandt</a:t>
            </a:r>
            <a:r>
              <a:rPr lang="es-MX" sz="2000" dirty="0">
                <a:latin typeface="Arial" panose="020B0604020202020204" pitchFamily="34" charset="0"/>
                <a:cs typeface="Arial" panose="020B0604020202020204" pitchFamily="34" charset="0"/>
              </a:rPr>
              <a:t>, R.E. (1991), </a:t>
            </a:r>
            <a:r>
              <a:rPr lang="es-MX" sz="2000" b="1" dirty="0">
                <a:latin typeface="Arial" panose="020B0604020202020204" pitchFamily="34" charset="0"/>
                <a:cs typeface="Arial" panose="020B0604020202020204" pitchFamily="34" charset="0"/>
              </a:rPr>
              <a:t>Teoría microeconómica</a:t>
            </a:r>
            <a:r>
              <a:rPr lang="es-MX" sz="2000" dirty="0">
                <a:latin typeface="Arial" panose="020B0604020202020204" pitchFamily="34" charset="0"/>
                <a:cs typeface="Arial" panose="020B0604020202020204" pitchFamily="34" charset="0"/>
              </a:rPr>
              <a:t>, Ariel, Madrid, España. </a:t>
            </a:r>
          </a:p>
          <a:p>
            <a:pPr>
              <a:spcBef>
                <a:spcPts val="0"/>
              </a:spcBef>
              <a:buFont typeface="Wingdings" panose="05000000000000000000" pitchFamily="2" charset="2"/>
              <a:buChar char="§"/>
            </a:pPr>
            <a:r>
              <a:rPr lang="es-MX" sz="2000" dirty="0" err="1">
                <a:latin typeface="Arial" panose="020B0604020202020204" pitchFamily="34" charset="0"/>
                <a:cs typeface="Arial" panose="020B0604020202020204" pitchFamily="34" charset="0"/>
              </a:rPr>
              <a:t>Koutzoyanis</a:t>
            </a:r>
            <a:r>
              <a:rPr lang="es-MX" sz="2000" dirty="0">
                <a:latin typeface="Arial" panose="020B0604020202020204" pitchFamily="34" charset="0"/>
                <a:cs typeface="Arial" panose="020B0604020202020204" pitchFamily="34" charset="0"/>
              </a:rPr>
              <a:t>, A. (2002), </a:t>
            </a:r>
            <a:r>
              <a:rPr lang="es-MX" sz="2000" b="1" dirty="0">
                <a:latin typeface="Arial" panose="020B0604020202020204" pitchFamily="34" charset="0"/>
                <a:cs typeface="Arial" panose="020B0604020202020204" pitchFamily="34" charset="0"/>
              </a:rPr>
              <a:t>Microeconomía moderna</a:t>
            </a:r>
            <a:r>
              <a:rPr lang="es-MX" sz="2000" dirty="0">
                <a:latin typeface="Arial" panose="020B0604020202020204" pitchFamily="34" charset="0"/>
                <a:cs typeface="Arial" panose="020B0604020202020204" pitchFamily="34" charset="0"/>
              </a:rPr>
              <a:t>, </a:t>
            </a:r>
            <a:r>
              <a:rPr lang="es-MX" sz="2000" dirty="0" err="1">
                <a:latin typeface="Arial" panose="020B0604020202020204" pitchFamily="34" charset="0"/>
                <a:cs typeface="Arial" panose="020B0604020202020204" pitchFamily="34" charset="0"/>
              </a:rPr>
              <a:t>Amorrortu</a:t>
            </a:r>
            <a:r>
              <a:rPr lang="es-MX" sz="2000" dirty="0">
                <a:latin typeface="Arial" panose="020B0604020202020204" pitchFamily="34" charset="0"/>
                <a:cs typeface="Arial" panose="020B0604020202020204" pitchFamily="34" charset="0"/>
              </a:rPr>
              <a:t> editores, argentina. </a:t>
            </a:r>
          </a:p>
          <a:p>
            <a:pPr>
              <a:spcBef>
                <a:spcPts val="0"/>
              </a:spcBef>
              <a:buFont typeface="Wingdings" panose="05000000000000000000" pitchFamily="2" charset="2"/>
              <a:buChar char="§"/>
            </a:pPr>
            <a:r>
              <a:rPr lang="es-MX" sz="2000" dirty="0" err="1">
                <a:latin typeface="Arial" panose="020B0604020202020204" pitchFamily="34" charset="0"/>
                <a:cs typeface="Arial" panose="020B0604020202020204" pitchFamily="34" charset="0"/>
              </a:rPr>
              <a:t>Pepall</a:t>
            </a:r>
            <a:r>
              <a:rPr lang="es-MX" sz="2000" dirty="0">
                <a:latin typeface="Arial" panose="020B0604020202020204" pitchFamily="34" charset="0"/>
                <a:cs typeface="Arial" panose="020B0604020202020204" pitchFamily="34" charset="0"/>
              </a:rPr>
              <a:t>, L.; Richards, D. J. y Norman, G. (2006), </a:t>
            </a:r>
            <a:r>
              <a:rPr lang="es-MX" sz="2000" b="1" dirty="0">
                <a:latin typeface="Arial" panose="020B0604020202020204" pitchFamily="34" charset="0"/>
                <a:cs typeface="Arial" panose="020B0604020202020204" pitchFamily="34" charset="0"/>
              </a:rPr>
              <a:t>Organización industrial: teoría y práctica contemporáneas</a:t>
            </a:r>
            <a:r>
              <a:rPr lang="es-MX" sz="2000" dirty="0">
                <a:latin typeface="Arial" panose="020B0604020202020204" pitchFamily="34" charset="0"/>
                <a:cs typeface="Arial" panose="020B0604020202020204" pitchFamily="34" charset="0"/>
              </a:rPr>
              <a:t>, México, Distrito Federal. </a:t>
            </a:r>
          </a:p>
          <a:p>
            <a:pPr>
              <a:spcBef>
                <a:spcPts val="0"/>
              </a:spcBef>
              <a:buFont typeface="Wingdings" panose="05000000000000000000" pitchFamily="2" charset="2"/>
              <a:buChar char="§"/>
            </a:pPr>
            <a:r>
              <a:rPr lang="es-MX" sz="2000" dirty="0" err="1">
                <a:latin typeface="Arial" panose="020B0604020202020204" pitchFamily="34" charset="0"/>
                <a:cs typeface="Arial" panose="020B0604020202020204" pitchFamily="34" charset="0"/>
              </a:rPr>
              <a:t>Segarra</a:t>
            </a:r>
            <a:r>
              <a:rPr lang="es-MX" sz="2000" dirty="0">
                <a:latin typeface="Arial" panose="020B0604020202020204" pitchFamily="34" charset="0"/>
                <a:cs typeface="Arial" panose="020B0604020202020204" pitchFamily="34" charset="0"/>
              </a:rPr>
              <a:t>, A. (2001), </a:t>
            </a:r>
            <a:r>
              <a:rPr lang="es-MX" sz="2000" b="1" dirty="0">
                <a:latin typeface="Arial" panose="020B0604020202020204" pitchFamily="34" charset="0"/>
                <a:cs typeface="Arial" panose="020B0604020202020204" pitchFamily="34" charset="0"/>
              </a:rPr>
              <a:t>Mercados y empresas</a:t>
            </a:r>
            <a:r>
              <a:rPr lang="es-MX" sz="2000" dirty="0">
                <a:latin typeface="Arial" panose="020B0604020202020204" pitchFamily="34" charset="0"/>
                <a:cs typeface="Arial" panose="020B0604020202020204" pitchFamily="34" charset="0"/>
              </a:rPr>
              <a:t>. Madrid: </a:t>
            </a:r>
            <a:r>
              <a:rPr lang="es-MX" sz="2000" dirty="0" err="1">
                <a:latin typeface="Arial" panose="020B0604020202020204" pitchFamily="34" charset="0"/>
                <a:cs typeface="Arial" panose="020B0604020202020204" pitchFamily="34" charset="0"/>
              </a:rPr>
              <a:t>Civitas</a:t>
            </a:r>
            <a:r>
              <a:rPr lang="es-MX" sz="2000" dirty="0">
                <a:latin typeface="Arial" panose="020B0604020202020204" pitchFamily="34" charset="0"/>
                <a:cs typeface="Arial" panose="020B0604020202020204" pitchFamily="34" charset="0"/>
              </a:rPr>
              <a:t>. </a:t>
            </a:r>
          </a:p>
          <a:p>
            <a:pPr>
              <a:spcBef>
                <a:spcPts val="0"/>
              </a:spcBef>
              <a:buFont typeface="Wingdings" panose="05000000000000000000" pitchFamily="2" charset="2"/>
              <a:buChar char="§"/>
            </a:pPr>
            <a:r>
              <a:rPr lang="es-MX" sz="2000" dirty="0" err="1">
                <a:latin typeface="Arial" panose="020B0604020202020204" pitchFamily="34" charset="0"/>
                <a:cs typeface="Arial" panose="020B0604020202020204" pitchFamily="34" charset="0"/>
              </a:rPr>
              <a:t>Tarziján</a:t>
            </a:r>
            <a:r>
              <a:rPr lang="es-MX" sz="2000" dirty="0">
                <a:latin typeface="Arial" panose="020B0604020202020204" pitchFamily="34" charset="0"/>
                <a:cs typeface="Arial" panose="020B0604020202020204" pitchFamily="34" charset="0"/>
              </a:rPr>
              <a:t> J. y Paredes, R. (2010), </a:t>
            </a:r>
            <a:r>
              <a:rPr lang="es-MX" sz="2000" b="1" dirty="0">
                <a:latin typeface="Arial" panose="020B0604020202020204" pitchFamily="34" charset="0"/>
                <a:cs typeface="Arial" panose="020B0604020202020204" pitchFamily="34" charset="0"/>
              </a:rPr>
              <a:t>Organización industrial para la estrategia empresarial. </a:t>
            </a:r>
            <a:r>
              <a:rPr lang="es-MX" sz="2000" dirty="0">
                <a:latin typeface="Arial" panose="020B0604020202020204" pitchFamily="34" charset="0"/>
                <a:cs typeface="Arial" panose="020B0604020202020204" pitchFamily="34" charset="0"/>
              </a:rPr>
              <a:t>México: Prentice Hall. </a:t>
            </a:r>
          </a:p>
          <a:p>
            <a:pPr>
              <a:spcBef>
                <a:spcPts val="0"/>
              </a:spcBef>
              <a:buFont typeface="Wingdings" panose="05000000000000000000" pitchFamily="2" charset="2"/>
              <a:buChar char="§"/>
            </a:pPr>
            <a:r>
              <a:rPr lang="es-MX" sz="2000" dirty="0" err="1">
                <a:latin typeface="Arial" panose="020B0604020202020204" pitchFamily="34" charset="0"/>
                <a:cs typeface="Arial" panose="020B0604020202020204" pitchFamily="34" charset="0"/>
              </a:rPr>
              <a:t>Tirole</a:t>
            </a:r>
            <a:r>
              <a:rPr lang="es-MX" sz="2000" dirty="0">
                <a:latin typeface="Arial" panose="020B0604020202020204" pitchFamily="34" charset="0"/>
                <a:cs typeface="Arial" panose="020B0604020202020204" pitchFamily="34" charset="0"/>
              </a:rPr>
              <a:t>, J. (1990), </a:t>
            </a:r>
            <a:r>
              <a:rPr lang="es-MX" sz="2000" b="1" dirty="0">
                <a:latin typeface="Arial" panose="020B0604020202020204" pitchFamily="34" charset="0"/>
                <a:cs typeface="Arial" panose="020B0604020202020204" pitchFamily="34" charset="0"/>
              </a:rPr>
              <a:t>La Teoría de la Organización Industrial</a:t>
            </a:r>
            <a:r>
              <a:rPr lang="es-MX" sz="2000" dirty="0">
                <a:latin typeface="Arial" panose="020B0604020202020204" pitchFamily="34" charset="0"/>
                <a:cs typeface="Arial" panose="020B0604020202020204" pitchFamily="34" charset="0"/>
              </a:rPr>
              <a:t>, Ariel, México</a:t>
            </a:r>
            <a:r>
              <a:rPr lang="es-MX" sz="2000" dirty="0" smtClean="0">
                <a:latin typeface="Arial" panose="020B0604020202020204" pitchFamily="34" charset="0"/>
                <a:cs typeface="Arial" panose="020B0604020202020204" pitchFamily="34" charset="0"/>
              </a:rPr>
              <a:t>.</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63969155"/>
      </p:ext>
    </p:extLst>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sz="2200" dirty="0" smtClean="0"/>
              <a:t>De la 29 a 37 se describen los principales ratios que se utilizan dentro de la economía industrial para medir el grado de concentración del mercado por parte de las empresas dentro de una industria.</a:t>
            </a:r>
          </a:p>
          <a:p>
            <a:pPr marL="0" indent="0">
              <a:buNone/>
            </a:pPr>
            <a:endParaRPr lang="es-MX" sz="2200" dirty="0"/>
          </a:p>
          <a:p>
            <a:pPr marL="0" indent="0">
              <a:buNone/>
            </a:pPr>
            <a:r>
              <a:rPr lang="es-MX" sz="2200" dirty="0" smtClean="0"/>
              <a:t>En la 38 y 39 se describen las principales medidas de dispersión, lo que nos indica que tan dispersas están las empresas dentro de una industria, analizando que tan inestable puede ser el mercado, mismas que sirven para analizar las medidas de poder de mercado, la cual se presenta en la diapositiva 40. </a:t>
            </a:r>
            <a:endParaRPr lang="es-MX" sz="2200" dirty="0"/>
          </a:p>
        </p:txBody>
      </p:sp>
    </p:spTree>
    <p:extLst>
      <p:ext uri="{BB962C8B-B14F-4D97-AF65-F5344CB8AC3E}">
        <p14:creationId xmlns:p14="http://schemas.microsoft.com/office/powerpoint/2010/main" val="753890278"/>
      </p:ext>
    </p:extLst>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3 Título"/>
          <p:cNvSpPr>
            <a:spLocks noGrp="1"/>
          </p:cNvSpPr>
          <p:nvPr>
            <p:ph type="ctrTitle" sz="quarter"/>
          </p:nvPr>
        </p:nvSpPr>
        <p:spPr>
          <a:xfrm>
            <a:off x="527313" y="45418"/>
            <a:ext cx="11327784" cy="1560282"/>
          </a:xfrm>
          <a:noFill/>
        </p:spPr>
        <p:txBody>
          <a:bodyPr/>
          <a:lstStyle/>
          <a:p>
            <a:pPr>
              <a:spcBef>
                <a:spcPts val="0"/>
              </a:spcBef>
            </a:pPr>
            <a:r>
              <a:rPr lang="es-MX" sz="4800" dirty="0"/>
              <a:t>1. ESTRUCTURA DE MERCADO </a:t>
            </a:r>
          </a:p>
        </p:txBody>
      </p:sp>
      <p:pic>
        <p:nvPicPr>
          <p:cNvPr id="4506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0831" y="1125538"/>
            <a:ext cx="6768752" cy="54126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buClr>
                <a:schemeClr val="tx1"/>
              </a:buClr>
            </a:pPr>
            <a:r>
              <a:rPr lang="es-MX" sz="3700" dirty="0"/>
              <a:t>1.1 La economía industrial y el mercado</a:t>
            </a:r>
            <a:endParaRPr lang="es-ES" altLang="es-MX" sz="3700" dirty="0"/>
          </a:p>
        </p:txBody>
      </p:sp>
      <p:sp>
        <p:nvSpPr>
          <p:cNvPr id="10243" name="Rectangle 3"/>
          <p:cNvSpPr>
            <a:spLocks noGrp="1" noChangeArrowheads="1"/>
          </p:cNvSpPr>
          <p:nvPr>
            <p:ph type="body" idx="1"/>
          </p:nvPr>
        </p:nvSpPr>
        <p:spPr>
          <a:xfrm>
            <a:off x="262558" y="1125538"/>
            <a:ext cx="11345974" cy="4954147"/>
          </a:xfrm>
        </p:spPr>
        <p:txBody>
          <a:bodyPr/>
          <a:lstStyle/>
          <a:p>
            <a:pPr>
              <a:buFont typeface="Wingdings" pitchFamily="2" charset="2"/>
              <a:buChar char="§"/>
            </a:pPr>
            <a:r>
              <a:rPr lang="es-MX" altLang="es-MX" sz="2400" dirty="0">
                <a:latin typeface="Times New Roman" pitchFamily="18" charset="0"/>
                <a:cs typeface="Times New Roman" pitchFamily="18" charset="0"/>
              </a:rPr>
              <a:t>La organización industrial o economía industrial: Parte de la economía que estudia la estructura y el funcionamiento de los mercados, en especial en lo que se refiere a las empresas que actúan en ellos y al modo en el que las políticas públicas influyen sobre dicha estructura y sobre dicho funcionamiento.</a:t>
            </a:r>
            <a:endParaRPr lang="es-ES" altLang="es-MX" sz="2400" dirty="0">
              <a:latin typeface="Times New Roman" pitchFamily="18" charset="0"/>
              <a:cs typeface="Times New Roman" pitchFamily="18" charset="0"/>
            </a:endParaRPr>
          </a:p>
          <a:p>
            <a:pPr lvl="1"/>
            <a:endParaRPr lang="es-MX" altLang="es-MX" sz="1800" dirty="0" smtClean="0">
              <a:latin typeface="Times New Roman" pitchFamily="18" charset="0"/>
              <a:cs typeface="Times New Roman" pitchFamily="18" charset="0"/>
            </a:endParaRPr>
          </a:p>
          <a:p>
            <a:pPr lvl="1">
              <a:buFont typeface="Wingdings 3" pitchFamily="18" charset="2"/>
              <a:buChar char=""/>
            </a:pPr>
            <a:r>
              <a:rPr lang="es-MX" altLang="es-MX" sz="2400" dirty="0" smtClean="0">
                <a:latin typeface="Times New Roman" pitchFamily="18" charset="0"/>
                <a:cs typeface="Times New Roman" pitchFamily="18" charset="0"/>
              </a:rPr>
              <a:t>… </a:t>
            </a:r>
            <a:r>
              <a:rPr lang="es-MX" altLang="es-MX" sz="2400" dirty="0">
                <a:latin typeface="Times New Roman" pitchFamily="18" charset="0"/>
                <a:cs typeface="Times New Roman" pitchFamily="18" charset="0"/>
              </a:rPr>
              <a:t>la estructura y el funcionamiento de los mercados</a:t>
            </a:r>
          </a:p>
          <a:p>
            <a:pPr lvl="1">
              <a:buFont typeface="Wingdings 3" pitchFamily="18" charset="2"/>
              <a:buChar char=""/>
            </a:pPr>
            <a:r>
              <a:rPr lang="es-MX" altLang="es-MX" sz="2400" dirty="0">
                <a:latin typeface="Times New Roman" pitchFamily="18" charset="0"/>
                <a:cs typeface="Times New Roman" pitchFamily="18" charset="0"/>
              </a:rPr>
              <a:t>… empresas que actúan en ellos </a:t>
            </a:r>
          </a:p>
          <a:p>
            <a:pPr lvl="1">
              <a:buFont typeface="Wingdings 3" pitchFamily="18" charset="2"/>
              <a:buChar char=""/>
            </a:pPr>
            <a:r>
              <a:rPr lang="es-ES" altLang="es-MX" sz="2400" dirty="0">
                <a:latin typeface="Times New Roman" pitchFamily="18" charset="0"/>
                <a:cs typeface="Times New Roman" pitchFamily="18" charset="0"/>
              </a:rPr>
              <a:t>… </a:t>
            </a:r>
            <a:r>
              <a:rPr lang="es-MX" altLang="es-MX" sz="2400" dirty="0">
                <a:latin typeface="Times New Roman" pitchFamily="18" charset="0"/>
                <a:cs typeface="Times New Roman" pitchFamily="18" charset="0"/>
              </a:rPr>
              <a:t>las políticas públicas</a:t>
            </a:r>
            <a:endParaRPr lang="es-ES" altLang="es-MX" sz="2400" dirty="0">
              <a:latin typeface="Times New Roman" pitchFamily="18" charset="0"/>
              <a:cs typeface="Times New Roman" pitchFamily="18" charset="0"/>
            </a:endParaRPr>
          </a:p>
          <a:p>
            <a:pPr lvl="1"/>
            <a:endParaRPr lang="es-ES" altLang="es-MX" sz="2000" dirty="0" smtClean="0">
              <a:latin typeface="Times New Roman" pitchFamily="18" charset="0"/>
              <a:cs typeface="Times New Roman" pitchFamily="18" charset="0"/>
            </a:endParaRPr>
          </a:p>
          <a:p>
            <a:pPr>
              <a:buFont typeface="Wingdings" pitchFamily="2" charset="2"/>
              <a:buChar char="§"/>
            </a:pPr>
            <a:r>
              <a:rPr lang="es-MX" altLang="es-MX" sz="2400" dirty="0" smtClean="0">
                <a:latin typeface="Times New Roman" pitchFamily="18" charset="0"/>
                <a:cs typeface="Times New Roman" pitchFamily="18" charset="0"/>
              </a:rPr>
              <a:t>Industria</a:t>
            </a:r>
            <a:r>
              <a:rPr lang="es-MX" altLang="es-MX" sz="2400" dirty="0">
                <a:latin typeface="Times New Roman" pitchFamily="18" charset="0"/>
                <a:cs typeface="Times New Roman" pitchFamily="18" charset="0"/>
              </a:rPr>
              <a:t>:  un conjunto de empresas que actúan en el mismo mercado o se dedican a la misma actividad.</a:t>
            </a:r>
          </a:p>
          <a:p>
            <a:endParaRPr lang="es-ES" altLang="es-MX" sz="2000" dirty="0"/>
          </a:p>
          <a:p>
            <a:endParaRPr lang="es-ES" altLang="es-MX" sz="2000" dirty="0"/>
          </a:p>
          <a:p>
            <a:pPr lvl="1"/>
            <a:endParaRPr lang="es-ES" altLang="es-MX" sz="2000" dirty="0"/>
          </a:p>
          <a:p>
            <a:pPr lvl="1">
              <a:buFont typeface="Wingdings 3" pitchFamily="18" charset="2"/>
              <a:buNone/>
            </a:pPr>
            <a:endParaRPr lang="es-ES" altLang="es-MX" sz="2000" dirty="0"/>
          </a:p>
          <a:p>
            <a:endParaRPr lang="es-ES" altLang="es-MX" sz="2000" dirty="0"/>
          </a:p>
        </p:txBody>
      </p:sp>
      <p:sp>
        <p:nvSpPr>
          <p:cNvPr id="10244" name="AutoShape 5"/>
          <p:cNvSpPr>
            <a:spLocks noChangeArrowheads="1"/>
          </p:cNvSpPr>
          <p:nvPr/>
        </p:nvSpPr>
        <p:spPr bwMode="auto">
          <a:xfrm>
            <a:off x="666666" y="5716323"/>
            <a:ext cx="622219" cy="431900"/>
          </a:xfrm>
          <a:prstGeom prst="rightArrow">
            <a:avLst>
              <a:gd name="adj1" fmla="val 50000"/>
              <a:gd name="adj2" fmla="val 2927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22764" tIns="61382" rIns="122764" bIns="61382" anchor="ctr"/>
          <a:lstStyle/>
          <a:p>
            <a:pPr algn="ctr">
              <a:spcBef>
                <a:spcPct val="20000"/>
              </a:spcBef>
              <a:buClr>
                <a:srgbClr val="D41C3B"/>
              </a:buClr>
              <a:buFont typeface="Monotype Sorts"/>
              <a:buNone/>
            </a:pPr>
            <a:endParaRPr lang="es-ES" altLang="es-MX" sz="2100"/>
          </a:p>
        </p:txBody>
      </p:sp>
      <p:sp>
        <p:nvSpPr>
          <p:cNvPr id="8197" name="Text Box 6"/>
          <p:cNvSpPr txBox="1">
            <a:spLocks noChangeArrowheads="1"/>
          </p:cNvSpPr>
          <p:nvPr/>
        </p:nvSpPr>
        <p:spPr bwMode="auto">
          <a:xfrm>
            <a:off x="1523802" y="5573416"/>
            <a:ext cx="10285661" cy="78073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lIns="122764" tIns="61382" rIns="122764" bIns="61382">
            <a:spAutoFit/>
          </a:bodyPr>
          <a:lstStyle/>
          <a:p>
            <a:pPr defTabSz="1015975">
              <a:spcBef>
                <a:spcPct val="20000"/>
              </a:spcBef>
              <a:buClr>
                <a:srgbClr val="D41C3B"/>
              </a:buClr>
              <a:defRPr/>
            </a:pPr>
            <a:r>
              <a:rPr lang="es-MX" sz="2100" dirty="0">
                <a:latin typeface="Times New Roman" pitchFamily="18" charset="0"/>
                <a:cs typeface="Times New Roman" pitchFamily="18" charset="0"/>
              </a:rPr>
              <a:t>En cierto sentido, el estudio de la organización industrial puede oponerse al estudio de la organización de las empresas individualmente consideradas, sean del sector que fueren.</a:t>
            </a:r>
            <a:endParaRPr lang="es-ES" sz="2100" b="1" dirty="0">
              <a:latin typeface="Times New Roman" pitchFamily="18" charset="0"/>
              <a:cs typeface="Times New Roman" pitchFamily="18" charset="0"/>
            </a:endParaRPr>
          </a:p>
        </p:txBody>
      </p:sp>
    </p:spTree>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22" name="Text Box 6"/>
          <p:cNvSpPr txBox="1">
            <a:spLocks noChangeArrowheads="1"/>
          </p:cNvSpPr>
          <p:nvPr/>
        </p:nvSpPr>
        <p:spPr bwMode="auto">
          <a:xfrm>
            <a:off x="666665" y="1509136"/>
            <a:ext cx="10708441" cy="4431978"/>
          </a:xfrm>
          <a:prstGeom prst="rect">
            <a:avLst/>
          </a:prstGeom>
          <a:noFill/>
          <a:ln w="9525">
            <a:noFill/>
            <a:miter lim="800000"/>
            <a:headEnd/>
            <a:tailEnd/>
          </a:ln>
        </p:spPr>
        <p:txBody>
          <a:bodyPr wrap="square" lIns="121917" tIns="60958" rIns="121917" bIns="60958">
            <a:spAutoFit/>
          </a:bodyPr>
          <a:lstStyle/>
          <a:p>
            <a:pPr marL="228594" indent="-228594">
              <a:spcBef>
                <a:spcPct val="50000"/>
              </a:spcBef>
              <a:buClr>
                <a:srgbClr val="D41C3B"/>
              </a:buClr>
              <a:buFont typeface="Wingdings" pitchFamily="2" charset="2"/>
              <a:buChar char="§"/>
              <a:defRPr/>
            </a:pPr>
            <a:r>
              <a:rPr lang="es-ES" sz="2400" dirty="0">
                <a:latin typeface="Times New Roman" pitchFamily="18" charset="0"/>
                <a:cs typeface="Times New Roman" pitchFamily="18" charset="0"/>
              </a:rPr>
              <a:t>Organización o Economía Industrial tiene como objeto de estudio</a:t>
            </a:r>
            <a:r>
              <a:rPr lang="es-ES" sz="2400" dirty="0" smtClean="0">
                <a:latin typeface="Times New Roman" pitchFamily="18" charset="0"/>
                <a:cs typeface="Times New Roman" pitchFamily="18" charset="0"/>
              </a:rPr>
              <a:t>:</a:t>
            </a:r>
          </a:p>
          <a:p>
            <a:pPr marL="228594" indent="-228594">
              <a:spcBef>
                <a:spcPct val="50000"/>
              </a:spcBef>
              <a:buClr>
                <a:srgbClr val="D41C3B"/>
              </a:buClr>
              <a:buFont typeface="Wingdings" pitchFamily="2" charset="2"/>
              <a:buChar char="§"/>
              <a:defRPr/>
            </a:pPr>
            <a:endParaRPr lang="es-ES" sz="2400" dirty="0">
              <a:latin typeface="Times New Roman" pitchFamily="18" charset="0"/>
              <a:cs typeface="Times New Roman" pitchFamily="18" charset="0"/>
            </a:endParaRPr>
          </a:p>
          <a:p>
            <a:pPr lvl="2" indent="-507987">
              <a:spcBef>
                <a:spcPct val="50000"/>
              </a:spcBef>
              <a:buClr>
                <a:schemeClr val="accent2"/>
              </a:buClr>
              <a:buFont typeface="Wingdings 3" pitchFamily="18" charset="2"/>
              <a:buChar char=""/>
              <a:defRPr/>
            </a:pPr>
            <a:r>
              <a:rPr lang="es-ES" sz="2400" dirty="0">
                <a:latin typeface="Times New Roman" pitchFamily="18" charset="0"/>
                <a:cs typeface="Times New Roman" pitchFamily="18" charset="0"/>
              </a:rPr>
              <a:t> </a:t>
            </a:r>
            <a:r>
              <a:rPr lang="es-ES" sz="2400" i="1" dirty="0">
                <a:latin typeface="Times New Roman" pitchFamily="18" charset="0"/>
                <a:cs typeface="Times New Roman" pitchFamily="18" charset="0"/>
              </a:rPr>
              <a:t>E</a:t>
            </a:r>
            <a:r>
              <a:rPr lang="es-ES" sz="2400" i="1" dirty="0" smtClean="0">
                <a:latin typeface="Times New Roman" pitchFamily="18" charset="0"/>
                <a:cs typeface="Times New Roman" pitchFamily="18" charset="0"/>
              </a:rPr>
              <a:t>l </a:t>
            </a:r>
            <a:r>
              <a:rPr lang="es-ES" sz="2400" i="1" dirty="0">
                <a:latin typeface="Times New Roman" pitchFamily="18" charset="0"/>
                <a:cs typeface="Times New Roman" pitchFamily="18" charset="0"/>
              </a:rPr>
              <a:t>análisis de la estructura y comportamiento de las industrias y mercados de una economía. Más específicamente, trata de la interdependencia entre las empresas (en su mayoría privadas) dentro de sus mercados, y de los vínculos existentes entre las condiciones de mercado, el comportamiento de las empresas y los resultados económicos. (Clarke 1993, 13)</a:t>
            </a:r>
          </a:p>
          <a:p>
            <a:pPr>
              <a:spcBef>
                <a:spcPct val="50000"/>
              </a:spcBef>
              <a:buClr>
                <a:srgbClr val="D41C3B"/>
              </a:buClr>
              <a:buFont typeface="Wingdings" pitchFamily="2" charset="2"/>
              <a:buBlip>
                <a:blip r:embed="rId2"/>
              </a:buBlip>
              <a:defRPr/>
            </a:pPr>
            <a:endParaRPr lang="es-ES" sz="2400" dirty="0">
              <a:latin typeface="Times New Roman" pitchFamily="18" charset="0"/>
              <a:cs typeface="Times New Roman" pitchFamily="18" charset="0"/>
            </a:endParaRPr>
          </a:p>
          <a:p>
            <a:pPr marL="355591" indent="-355591">
              <a:spcBef>
                <a:spcPts val="0"/>
              </a:spcBef>
              <a:buClr>
                <a:srgbClr val="D41C3B"/>
              </a:buClr>
              <a:buSzPct val="121000"/>
              <a:buFont typeface="Wingdings" pitchFamily="2" charset="2"/>
              <a:buChar char="§"/>
              <a:defRPr/>
            </a:pPr>
            <a:r>
              <a:rPr lang="es-ES" sz="2400" dirty="0">
                <a:latin typeface="Times New Roman" pitchFamily="18" charset="0"/>
                <a:cs typeface="Times New Roman" pitchFamily="18" charset="0"/>
              </a:rPr>
              <a:t>Si analiza mercados y empresas </a:t>
            </a:r>
            <a:r>
              <a:rPr lang="es-ES" sz="2800" dirty="0">
                <a:latin typeface="Arial"/>
                <a:cs typeface="Arial"/>
                <a:sym typeface="Wingdings" pitchFamily="2" charset="2"/>
              </a:rPr>
              <a:t>→</a:t>
            </a:r>
            <a:r>
              <a:rPr lang="es-ES" sz="2800" dirty="0">
                <a:latin typeface="Times New Roman" pitchFamily="18" charset="0"/>
                <a:cs typeface="Times New Roman" pitchFamily="18" charset="0"/>
                <a:sym typeface="Wingdings" pitchFamily="2" charset="2"/>
              </a:rPr>
              <a:t> </a:t>
            </a:r>
            <a:r>
              <a:rPr lang="es-ES" sz="2400" dirty="0">
                <a:latin typeface="Times New Roman" pitchFamily="18" charset="0"/>
                <a:cs typeface="Times New Roman" pitchFamily="18" charset="0"/>
                <a:sym typeface="Wingdings" pitchFamily="2" charset="2"/>
              </a:rPr>
              <a:t>¿</a:t>
            </a:r>
            <a:r>
              <a:rPr lang="es-ES" sz="2400" dirty="0">
                <a:latin typeface="Times New Roman" pitchFamily="18" charset="0"/>
                <a:cs typeface="Times New Roman" pitchFamily="18" charset="0"/>
              </a:rPr>
              <a:t>diferencias con análisis microeconómico convencional?</a:t>
            </a:r>
          </a:p>
        </p:txBody>
      </p:sp>
      <p:sp>
        <p:nvSpPr>
          <p:cNvPr id="2" name="1 Rectángulo"/>
          <p:cNvSpPr/>
          <p:nvPr/>
        </p:nvSpPr>
        <p:spPr>
          <a:xfrm>
            <a:off x="527314" y="356741"/>
            <a:ext cx="5505668" cy="492438"/>
          </a:xfrm>
          <a:prstGeom prst="rect">
            <a:avLst/>
          </a:prstGeom>
        </p:spPr>
        <p:txBody>
          <a:bodyPr wrap="none" lIns="121917" tIns="60958" rIns="121917" bIns="60958">
            <a:spAutoFit/>
          </a:bodyPr>
          <a:lstStyle/>
          <a:p>
            <a:r>
              <a:rPr lang="es-MX" sz="2400" b="1" dirty="0">
                <a:solidFill>
                  <a:schemeClr val="tx2"/>
                </a:solidFill>
              </a:rPr>
              <a:t>i</a:t>
            </a:r>
            <a:r>
              <a:rPr lang="es-MX" sz="2400" b="1" dirty="0">
                <a:solidFill>
                  <a:schemeClr val="tx2"/>
                </a:solidFill>
                <a:effectLst>
                  <a:outerShdw blurRad="38100" dist="38100" dir="2700000" algn="tl">
                    <a:srgbClr val="000000">
                      <a:alpha val="43137"/>
                    </a:srgbClr>
                  </a:outerShdw>
                </a:effectLst>
              </a:rPr>
              <a:t>. Objetivo de la economía industrial</a:t>
            </a:r>
          </a:p>
        </p:txBody>
      </p:sp>
    </p:spTree>
  </p:cSld>
  <p:clrMapOvr>
    <a:masterClrMapping/>
  </p:clrMapOvr>
  <p:transition spd="slow">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74604" y="1427975"/>
            <a:ext cx="11345972" cy="4954147"/>
          </a:xfrm>
        </p:spPr>
        <p:txBody>
          <a:bodyPr/>
          <a:lstStyle/>
          <a:p>
            <a:pPr>
              <a:spcBef>
                <a:spcPts val="0"/>
              </a:spcBef>
              <a:buFont typeface="Wingdings" pitchFamily="2" charset="2"/>
              <a:buChar char="§"/>
              <a:defRPr/>
            </a:pPr>
            <a:r>
              <a:rPr lang="es-MX" sz="2400" dirty="0">
                <a:latin typeface="Times New Roman" pitchFamily="18" charset="0"/>
                <a:cs typeface="Times New Roman" pitchFamily="18" charset="0"/>
              </a:rPr>
              <a:t>La organización industrial se ubica en el campo de la microeconomía, es decir, en la parte de la economía que estudia el comportamiento de las unidades económicas individuales y cómo dicho comportamiento influye en la formación de los precios. </a:t>
            </a:r>
          </a:p>
          <a:p>
            <a:pPr>
              <a:spcBef>
                <a:spcPts val="0"/>
              </a:spcBef>
              <a:buFont typeface="Monotype Sorts" pitchFamily="2" charset="2"/>
              <a:buChar char="l"/>
              <a:defRPr/>
            </a:pPr>
            <a:endParaRPr lang="es-MX" sz="2400" dirty="0">
              <a:latin typeface="Times New Roman" pitchFamily="18" charset="0"/>
              <a:cs typeface="Times New Roman" pitchFamily="18" charset="0"/>
            </a:endParaRPr>
          </a:p>
          <a:p>
            <a:pPr>
              <a:spcBef>
                <a:spcPts val="0"/>
              </a:spcBef>
              <a:buFont typeface="Wingdings" pitchFamily="2" charset="2"/>
              <a:buChar char="§"/>
              <a:defRPr/>
            </a:pPr>
            <a:r>
              <a:rPr lang="es-MX" sz="2400" dirty="0">
                <a:latin typeface="Times New Roman" pitchFamily="18" charset="0"/>
                <a:cs typeface="Times New Roman" pitchFamily="18" charset="0"/>
              </a:rPr>
              <a:t>Se ocupa del análisis de varias cuestiones específicas.  </a:t>
            </a:r>
          </a:p>
          <a:p>
            <a:pPr lvl="1">
              <a:spcBef>
                <a:spcPts val="0"/>
              </a:spcBef>
              <a:buFont typeface="Wingdings 3" pitchFamily="18" charset="2"/>
              <a:buChar char=""/>
              <a:defRPr/>
            </a:pPr>
            <a:r>
              <a:rPr lang="es-MX" sz="2400" dirty="0">
                <a:latin typeface="Times New Roman" pitchFamily="18" charset="0"/>
                <a:ea typeface="+mn-ea"/>
                <a:cs typeface="Times New Roman" pitchFamily="18" charset="0"/>
              </a:rPr>
              <a:t>Poder de mercado: la capacidad de ciertas unidades económicas de influir sobre los precios. </a:t>
            </a:r>
          </a:p>
          <a:p>
            <a:pPr>
              <a:spcBef>
                <a:spcPts val="0"/>
              </a:spcBef>
              <a:buFont typeface="Monotype Sorts" pitchFamily="2" charset="2"/>
              <a:buChar char="l"/>
              <a:defRPr/>
            </a:pPr>
            <a:endParaRPr lang="es-MX" sz="2400" dirty="0">
              <a:latin typeface="Times New Roman" pitchFamily="18" charset="0"/>
              <a:cs typeface="Times New Roman" pitchFamily="18" charset="0"/>
            </a:endParaRPr>
          </a:p>
          <a:p>
            <a:pPr>
              <a:spcBef>
                <a:spcPts val="0"/>
              </a:spcBef>
              <a:buFont typeface="Wingdings" pitchFamily="2" charset="2"/>
              <a:buChar char="§"/>
              <a:defRPr/>
            </a:pPr>
            <a:r>
              <a:rPr lang="es-MX" sz="2400" dirty="0">
                <a:latin typeface="Times New Roman" pitchFamily="18" charset="0"/>
                <a:cs typeface="Times New Roman" pitchFamily="18" charset="0"/>
              </a:rPr>
              <a:t>Busca explicar cómo las distintas estructuras de mercado permiten un mayor o menor ejercicio del poder de mercado por parte de las empresas que actúan en ellos, y cómo esto se relaciona con la existencia de un mayor o menor nivel de competencia.</a:t>
            </a:r>
          </a:p>
          <a:p>
            <a:pPr>
              <a:spcBef>
                <a:spcPts val="0"/>
              </a:spcBef>
              <a:buFont typeface="Monotype Sorts" pitchFamily="2" charset="2"/>
              <a:buChar char="l"/>
              <a:defRPr/>
            </a:pPr>
            <a:endParaRPr lang="es-MX" sz="2400" dirty="0">
              <a:latin typeface="Times New Roman" pitchFamily="18" charset="0"/>
              <a:cs typeface="Times New Roman" pitchFamily="18" charset="0"/>
            </a:endParaRPr>
          </a:p>
        </p:txBody>
      </p:sp>
    </p:spTree>
  </p:cSld>
  <p:clrMapOvr>
    <a:masterClrMapping/>
  </p:clrMapOvr>
  <p:transition spd="slow">
    <p:fade thruBlk="1"/>
  </p:transition>
  <p:timing>
    <p:tnLst>
      <p:par>
        <p:cTn id="1" dur="indefinite" restart="never" nodeType="tmRoot"/>
      </p:par>
    </p:tnLst>
  </p:timing>
</p:sld>
</file>

<file path=ppt/theme/theme1.xml><?xml version="1.0" encoding="utf-8"?>
<a:theme xmlns:a="http://schemas.openxmlformats.org/drawingml/2006/main" name="Plantilla presentación CNE">
  <a:themeElements>
    <a:clrScheme name="Plantilla presentación CNE 8">
      <a:dk1>
        <a:srgbClr val="000000"/>
      </a:dk1>
      <a:lt1>
        <a:srgbClr val="FFFFFF"/>
      </a:lt1>
      <a:dk2>
        <a:srgbClr val="007A59"/>
      </a:dk2>
      <a:lt2>
        <a:srgbClr val="969696"/>
      </a:lt2>
      <a:accent1>
        <a:srgbClr val="007A59"/>
      </a:accent1>
      <a:accent2>
        <a:srgbClr val="004FBB"/>
      </a:accent2>
      <a:accent3>
        <a:srgbClr val="FFFFFF"/>
      </a:accent3>
      <a:accent4>
        <a:srgbClr val="000000"/>
      </a:accent4>
      <a:accent5>
        <a:srgbClr val="AABEB5"/>
      </a:accent5>
      <a:accent6>
        <a:srgbClr val="0047A9"/>
      </a:accent6>
      <a:hlink>
        <a:srgbClr val="D41C3B"/>
      </a:hlink>
      <a:folHlink>
        <a:srgbClr val="FFCA30"/>
      </a:folHlink>
    </a:clrScheme>
    <a:fontScheme name="Plantilla presentación CN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ctr" defTabSz="762000" rtl="0" eaLnBrk="0" fontAlgn="base" latinLnBrk="0" hangingPunct="0">
          <a:lnSpc>
            <a:spcPct val="100000"/>
          </a:lnSpc>
          <a:spcBef>
            <a:spcPct val="20000"/>
          </a:spcBef>
          <a:spcAft>
            <a:spcPct val="0"/>
          </a:spcAft>
          <a:buClr>
            <a:srgbClr val="D41C3B"/>
          </a:buClr>
          <a:buSzTx/>
          <a:buFont typeface="Monotype Sorts" pitchFamily="2" charset="2"/>
          <a:buNone/>
          <a:tabLst/>
          <a:defRPr kumimoji="0" lang="es-ES_tradnl"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ctr" defTabSz="762000" rtl="0" eaLnBrk="0" fontAlgn="base" latinLnBrk="0" hangingPunct="0">
          <a:lnSpc>
            <a:spcPct val="100000"/>
          </a:lnSpc>
          <a:spcBef>
            <a:spcPct val="20000"/>
          </a:spcBef>
          <a:spcAft>
            <a:spcPct val="0"/>
          </a:spcAft>
          <a:buClr>
            <a:srgbClr val="D41C3B"/>
          </a:buClr>
          <a:buSzTx/>
          <a:buFont typeface="Monotype Sorts" pitchFamily="2" charset="2"/>
          <a:buNone/>
          <a:tabLst/>
          <a:defRPr kumimoji="0" lang="es-ES_tradnl" sz="1800" b="0" i="0" u="none" strike="noStrike" cap="none" normalizeH="0" baseline="0" smtClean="0">
            <a:ln>
              <a:noFill/>
            </a:ln>
            <a:solidFill>
              <a:schemeClr val="tx1"/>
            </a:solidFill>
            <a:effectLst/>
            <a:latin typeface="Arial" charset="0"/>
          </a:defRPr>
        </a:defPPr>
      </a:lstStyle>
    </a:lnDef>
  </a:objectDefaults>
  <a:extraClrSchemeLst>
    <a:extraClrScheme>
      <a:clrScheme name="Plantilla presentación CN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lantilla presentación CN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lantilla presentación CN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lantilla presentación CN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lantilla presentación CN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lantilla presentación CN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lantilla presentación CN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lantilla presentación CNE 8">
        <a:dk1>
          <a:srgbClr val="000000"/>
        </a:dk1>
        <a:lt1>
          <a:srgbClr val="FFFFFF"/>
        </a:lt1>
        <a:dk2>
          <a:srgbClr val="007A59"/>
        </a:dk2>
        <a:lt2>
          <a:srgbClr val="969696"/>
        </a:lt2>
        <a:accent1>
          <a:srgbClr val="007A59"/>
        </a:accent1>
        <a:accent2>
          <a:srgbClr val="004FBB"/>
        </a:accent2>
        <a:accent3>
          <a:srgbClr val="FFFFFF"/>
        </a:accent3>
        <a:accent4>
          <a:srgbClr val="000000"/>
        </a:accent4>
        <a:accent5>
          <a:srgbClr val="AABEB5"/>
        </a:accent5>
        <a:accent6>
          <a:srgbClr val="0047A9"/>
        </a:accent6>
        <a:hlink>
          <a:srgbClr val="D41C3B"/>
        </a:hlink>
        <a:folHlink>
          <a:srgbClr val="FFCA3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10436</TotalTime>
  <Words>3799</Words>
  <Application>Microsoft Office PowerPoint</Application>
  <PresentationFormat>Personalizado</PresentationFormat>
  <Paragraphs>304</Paragraphs>
  <Slides>41</Slides>
  <Notes>2</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2</vt:i4>
      </vt:variant>
      <vt:variant>
        <vt:lpstr>Títulos de diapositiva</vt:lpstr>
      </vt:variant>
      <vt:variant>
        <vt:i4>41</vt:i4>
      </vt:variant>
    </vt:vector>
  </HeadingPairs>
  <TitlesOfParts>
    <vt:vector size="52" baseType="lpstr">
      <vt:lpstr>MS PGothic</vt:lpstr>
      <vt:lpstr>Arial</vt:lpstr>
      <vt:lpstr>Bookman Old Style</vt:lpstr>
      <vt:lpstr>Monotype Sorts</vt:lpstr>
      <vt:lpstr>MS Mincho</vt:lpstr>
      <vt:lpstr>Times New Roman</vt:lpstr>
      <vt:lpstr>Wingdings</vt:lpstr>
      <vt:lpstr>Wingdings 3</vt:lpstr>
      <vt:lpstr>Plantilla presentación CNE</vt:lpstr>
      <vt:lpstr>Ecuación</vt:lpstr>
      <vt:lpstr>Equation</vt:lpstr>
      <vt:lpstr>Economía Industrial</vt:lpstr>
      <vt:lpstr>Presentación de PowerPoint</vt:lpstr>
      <vt:lpstr>Índice</vt:lpstr>
      <vt:lpstr>Guion explicativo</vt:lpstr>
      <vt:lpstr>Presentación de PowerPoint</vt:lpstr>
      <vt:lpstr>1. ESTRUCTURA DE MERCADO </vt:lpstr>
      <vt:lpstr>1.1 La economía industrial y el mercado</vt:lpstr>
      <vt:lpstr>Presentación de PowerPoint</vt:lpstr>
      <vt:lpstr>Presentación de PowerPoint</vt:lpstr>
      <vt:lpstr>Presentación de PowerPoint</vt:lpstr>
      <vt:lpstr>Presentación de PowerPoint</vt:lpstr>
      <vt:lpstr>ii. Preguntas básicas/cuestiones centrales de la economía industrial</vt:lpstr>
      <vt:lpstr>iii. Escuelas o posiciones radicales de la economía industrial</vt:lpstr>
      <vt:lpstr>Presentación de PowerPoint</vt:lpstr>
      <vt:lpstr>Presentación de PowerPoint</vt:lpstr>
      <vt:lpstr>Presentación de PowerPoint</vt:lpstr>
      <vt:lpstr>Presentación de PowerPoint</vt:lpstr>
      <vt:lpstr>Antecentes</vt:lpstr>
      <vt:lpstr>Presentación de PowerPoint</vt:lpstr>
      <vt:lpstr>Presentación de PowerPoint</vt:lpstr>
      <vt:lpstr>Presentación de PowerPoint</vt:lpstr>
      <vt:lpstr>Presentación de PowerPoint</vt:lpstr>
      <vt:lpstr>Presentación de PowerPoint</vt:lpstr>
      <vt:lpstr>iv. Paradigmas El marco analítico de referencia. Enfoque E- C- R</vt:lpstr>
      <vt:lpstr>Presentación de PowerPoint</vt:lpstr>
      <vt:lpstr>Presentación de PowerPoint</vt:lpstr>
      <vt:lpstr>Presentación de PowerPoint</vt:lpstr>
      <vt:lpstr>Presentación de PowerPoint</vt:lpstr>
      <vt:lpstr> Indicadores industriales (Al nivel de la Industria)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Medidas de Concentración</vt:lpstr>
      <vt:lpstr>1.3 Medidas de Volatilidad o dispersión</vt:lpstr>
      <vt:lpstr>Presentación de PowerPoint</vt:lpstr>
      <vt:lpstr>MEDIDAS DE PODER DE MERCADO </vt:lpstr>
      <vt:lpstr>Bibliografía</vt:lpstr>
    </vt:vector>
  </TitlesOfParts>
  <Company>CNE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Índice de Lerner para el mercado eléctrico 2003 – 2005</dc:title>
  <dc:creator>ocr</dc:creator>
  <cp:lastModifiedBy>390091</cp:lastModifiedBy>
  <cp:revision>478</cp:revision>
  <cp:lastPrinted>1997-11-11T08:27:44Z</cp:lastPrinted>
  <dcterms:created xsi:type="dcterms:W3CDTF">2007-01-04T10:13:12Z</dcterms:created>
  <dcterms:modified xsi:type="dcterms:W3CDTF">2018-09-23T05:30:40Z</dcterms:modified>
</cp:coreProperties>
</file>