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4" r:id="rId1"/>
  </p:sldMasterIdLst>
  <p:notesMasterIdLst>
    <p:notesMasterId r:id="rId61"/>
  </p:notesMasterIdLst>
  <p:handoutMasterIdLst>
    <p:handoutMasterId r:id="rId62"/>
  </p:handoutMasterIdLst>
  <p:sldIdLst>
    <p:sldId id="334" r:id="rId2"/>
    <p:sldId id="339" r:id="rId3"/>
    <p:sldId id="336" r:id="rId4"/>
    <p:sldId id="365" r:id="rId5"/>
    <p:sldId id="337" r:id="rId6"/>
    <p:sldId id="338" r:id="rId7"/>
    <p:sldId id="332" r:id="rId8"/>
    <p:sldId id="320" r:id="rId9"/>
    <p:sldId id="321" r:id="rId10"/>
    <p:sldId id="296" r:id="rId11"/>
    <p:sldId id="297" r:id="rId12"/>
    <p:sldId id="298" r:id="rId13"/>
    <p:sldId id="299" r:id="rId14"/>
    <p:sldId id="265" r:id="rId15"/>
    <p:sldId id="266" r:id="rId16"/>
    <p:sldId id="322" r:id="rId17"/>
    <p:sldId id="323" r:id="rId18"/>
    <p:sldId id="324" r:id="rId19"/>
    <p:sldId id="325" r:id="rId20"/>
    <p:sldId id="326" r:id="rId21"/>
    <p:sldId id="340" r:id="rId22"/>
    <p:sldId id="341" r:id="rId23"/>
    <p:sldId id="342" r:id="rId24"/>
    <p:sldId id="343" r:id="rId25"/>
    <p:sldId id="344" r:id="rId26"/>
    <p:sldId id="345" r:id="rId27"/>
    <p:sldId id="346" r:id="rId28"/>
    <p:sldId id="347" r:id="rId29"/>
    <p:sldId id="348" r:id="rId30"/>
    <p:sldId id="301" r:id="rId31"/>
    <p:sldId id="302" r:id="rId32"/>
    <p:sldId id="277" r:id="rId33"/>
    <p:sldId id="355" r:id="rId34"/>
    <p:sldId id="356" r:id="rId35"/>
    <p:sldId id="357" r:id="rId36"/>
    <p:sldId id="358" r:id="rId37"/>
    <p:sldId id="359" r:id="rId38"/>
    <p:sldId id="360" r:id="rId39"/>
    <p:sldId id="361" r:id="rId40"/>
    <p:sldId id="362" r:id="rId41"/>
    <p:sldId id="363" r:id="rId42"/>
    <p:sldId id="364" r:id="rId43"/>
    <p:sldId id="286" r:id="rId44"/>
    <p:sldId id="349" r:id="rId45"/>
    <p:sldId id="303" r:id="rId46"/>
    <p:sldId id="333" r:id="rId47"/>
    <p:sldId id="305" r:id="rId48"/>
    <p:sldId id="350" r:id="rId49"/>
    <p:sldId id="351" r:id="rId50"/>
    <p:sldId id="352" r:id="rId51"/>
    <p:sldId id="291" r:id="rId52"/>
    <p:sldId id="307" r:id="rId53"/>
    <p:sldId id="292" r:id="rId54"/>
    <p:sldId id="353" r:id="rId55"/>
    <p:sldId id="354" r:id="rId56"/>
    <p:sldId id="310" r:id="rId57"/>
    <p:sldId id="314" r:id="rId58"/>
    <p:sldId id="315" r:id="rId59"/>
    <p:sldId id="335" r:id="rId60"/>
  </p:sldIdLst>
  <p:sldSz cx="12192000" cy="6858000"/>
  <p:notesSz cx="7053263" cy="9309100"/>
  <p:defaultTextStyle>
    <a:defPPr>
      <a:defRPr lang="es-ES"/>
    </a:defPPr>
    <a:lvl1pPr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5pPr>
    <a:lvl6pPr marL="2286000" algn="l" defTabSz="914400" rtl="0" eaLnBrk="1" latinLnBrk="0" hangingPunct="1">
      <a:defRPr sz="1000" kern="1200">
        <a:solidFill>
          <a:schemeClr val="tx1"/>
        </a:solidFill>
        <a:latin typeface="Arial" panose="020B0604020202020204" pitchFamily="34" charset="0"/>
        <a:ea typeface="+mn-ea"/>
        <a:cs typeface="+mn-cs"/>
      </a:defRPr>
    </a:lvl6pPr>
    <a:lvl7pPr marL="2743200" algn="l" defTabSz="914400" rtl="0" eaLnBrk="1" latinLnBrk="0" hangingPunct="1">
      <a:defRPr sz="1000" kern="1200">
        <a:solidFill>
          <a:schemeClr val="tx1"/>
        </a:solidFill>
        <a:latin typeface="Arial" panose="020B0604020202020204" pitchFamily="34" charset="0"/>
        <a:ea typeface="+mn-ea"/>
        <a:cs typeface="+mn-cs"/>
      </a:defRPr>
    </a:lvl7pPr>
    <a:lvl8pPr marL="3200400" algn="l" defTabSz="914400" rtl="0" eaLnBrk="1" latinLnBrk="0" hangingPunct="1">
      <a:defRPr sz="1000" kern="1200">
        <a:solidFill>
          <a:schemeClr val="tx1"/>
        </a:solidFill>
        <a:latin typeface="Arial" panose="020B0604020202020204" pitchFamily="34" charset="0"/>
        <a:ea typeface="+mn-ea"/>
        <a:cs typeface="+mn-cs"/>
      </a:defRPr>
    </a:lvl8pPr>
    <a:lvl9pPr marL="3657600" algn="l" defTabSz="914400" rtl="0" eaLnBrk="1" latinLnBrk="0" hangingPunct="1">
      <a:defRPr sz="10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79" autoAdjust="0"/>
    <p:restoredTop sz="94660"/>
  </p:normalViewPr>
  <p:slideViewPr>
    <p:cSldViewPr showGuides="1">
      <p:cViewPr varScale="1">
        <p:scale>
          <a:sx n="35" d="100"/>
          <a:sy n="35" d="100"/>
        </p:scale>
        <p:origin x="84" y="288"/>
      </p:cViewPr>
      <p:guideLst>
        <p:guide orient="horz" pos="2115"/>
        <p:guide pos="3840"/>
      </p:guideLst>
    </p:cSldViewPr>
  </p:slideViewPr>
  <p:notesTextViewPr>
    <p:cViewPr>
      <p:scale>
        <a:sx n="100" d="100"/>
        <a:sy n="100" d="100"/>
      </p:scale>
      <p:origin x="0" y="0"/>
    </p:cViewPr>
  </p:notesTextViewPr>
  <p:sorterViewPr>
    <p:cViewPr>
      <p:scale>
        <a:sx n="66" d="100"/>
        <a:sy n="66" d="100"/>
      </p:scale>
      <p:origin x="0" y="274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png"/></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4" Type="http://schemas.openxmlformats.org/officeDocument/2006/relationships/image" Target="../media/image5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 Id="rId6" Type="http://schemas.openxmlformats.org/officeDocument/2006/relationships/image" Target="../media/image60.wmf"/><Relationship Id="rId5" Type="http://schemas.openxmlformats.org/officeDocument/2006/relationships/image" Target="../media/image59.wmf"/><Relationship Id="rId4" Type="http://schemas.openxmlformats.org/officeDocument/2006/relationships/image" Target="../media/image58.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png"/></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 Id="rId4" Type="http://schemas.openxmlformats.org/officeDocument/2006/relationships/image" Target="../media/image70.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78.wmf"/><Relationship Id="rId3" Type="http://schemas.openxmlformats.org/officeDocument/2006/relationships/image" Target="../media/image73.wmf"/><Relationship Id="rId7" Type="http://schemas.openxmlformats.org/officeDocument/2006/relationships/image" Target="../media/image77.wmf"/><Relationship Id="rId12" Type="http://schemas.openxmlformats.org/officeDocument/2006/relationships/image" Target="../media/image82.wmf"/><Relationship Id="rId2" Type="http://schemas.openxmlformats.org/officeDocument/2006/relationships/image" Target="../media/image72.wmf"/><Relationship Id="rId1" Type="http://schemas.openxmlformats.org/officeDocument/2006/relationships/image" Target="../media/image71.wmf"/><Relationship Id="rId6" Type="http://schemas.openxmlformats.org/officeDocument/2006/relationships/image" Target="../media/image76.wmf"/><Relationship Id="rId11" Type="http://schemas.openxmlformats.org/officeDocument/2006/relationships/image" Target="../media/image81.wmf"/><Relationship Id="rId5" Type="http://schemas.openxmlformats.org/officeDocument/2006/relationships/image" Target="../media/image75.wmf"/><Relationship Id="rId10" Type="http://schemas.openxmlformats.org/officeDocument/2006/relationships/image" Target="../media/image80.wmf"/><Relationship Id="rId4" Type="http://schemas.openxmlformats.org/officeDocument/2006/relationships/image" Target="../media/image74.wmf"/><Relationship Id="rId9" Type="http://schemas.openxmlformats.org/officeDocument/2006/relationships/image" Target="../media/image79.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8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5.wmf"/><Relationship Id="rId1" Type="http://schemas.openxmlformats.org/officeDocument/2006/relationships/image" Target="../media/image16.wmf"/><Relationship Id="rId4"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4" Type="http://schemas.openxmlformats.org/officeDocument/2006/relationships/image" Target="../media/image3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8178" name="Rectangle 2"/>
          <p:cNvSpPr>
            <a:spLocks noGrp="1" noChangeArrowheads="1"/>
          </p:cNvSpPr>
          <p:nvPr>
            <p:ph type="hdr" sz="quarter"/>
          </p:nvPr>
        </p:nvSpPr>
        <p:spPr bwMode="auto">
          <a:xfrm>
            <a:off x="0"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97" tIns="46749" rIns="93497" bIns="46749" numCol="1" anchor="t" anchorCtr="0" compatLnSpc="1">
            <a:prstTxWarp prst="textNoShape">
              <a:avLst/>
            </a:prstTxWarp>
          </a:bodyPr>
          <a:lstStyle>
            <a:lvl1pPr eaLnBrk="1" hangingPunct="1">
              <a:defRPr sz="1200">
                <a:latin typeface="Arial" pitchFamily="34" charset="0"/>
              </a:defRPr>
            </a:lvl1pPr>
          </a:lstStyle>
          <a:p>
            <a:pPr>
              <a:defRPr/>
            </a:pPr>
            <a:endParaRPr lang="es-ES"/>
          </a:p>
        </p:txBody>
      </p:sp>
      <p:sp>
        <p:nvSpPr>
          <p:cNvPr id="178179" name="Rectangle 3"/>
          <p:cNvSpPr>
            <a:spLocks noGrp="1" noChangeArrowheads="1"/>
          </p:cNvSpPr>
          <p:nvPr>
            <p:ph type="dt" sz="quarter" idx="1"/>
          </p:nvPr>
        </p:nvSpPr>
        <p:spPr bwMode="auto">
          <a:xfrm>
            <a:off x="3995217"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97" tIns="46749" rIns="93497" bIns="46749" numCol="1" anchor="t" anchorCtr="0" compatLnSpc="1">
            <a:prstTxWarp prst="textNoShape">
              <a:avLst/>
            </a:prstTxWarp>
          </a:bodyPr>
          <a:lstStyle>
            <a:lvl1pPr algn="r" eaLnBrk="1" hangingPunct="1">
              <a:defRPr sz="1200">
                <a:latin typeface="Arial" pitchFamily="34" charset="0"/>
              </a:defRPr>
            </a:lvl1pPr>
          </a:lstStyle>
          <a:p>
            <a:pPr>
              <a:defRPr/>
            </a:pPr>
            <a:endParaRPr lang="es-ES"/>
          </a:p>
        </p:txBody>
      </p:sp>
      <p:sp>
        <p:nvSpPr>
          <p:cNvPr id="178180" name="Rectangle 4"/>
          <p:cNvSpPr>
            <a:spLocks noGrp="1" noChangeArrowheads="1"/>
          </p:cNvSpPr>
          <p:nvPr>
            <p:ph type="ftr" sz="quarter" idx="2"/>
          </p:nvPr>
        </p:nvSpPr>
        <p:spPr bwMode="auto">
          <a:xfrm>
            <a:off x="0" y="8842029"/>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97" tIns="46749" rIns="93497" bIns="46749" numCol="1" anchor="b" anchorCtr="0" compatLnSpc="1">
            <a:prstTxWarp prst="textNoShape">
              <a:avLst/>
            </a:prstTxWarp>
          </a:bodyPr>
          <a:lstStyle>
            <a:lvl1pPr eaLnBrk="1" hangingPunct="1">
              <a:defRPr sz="1200">
                <a:latin typeface="Arial" pitchFamily="34" charset="0"/>
              </a:defRPr>
            </a:lvl1pPr>
          </a:lstStyle>
          <a:p>
            <a:pPr>
              <a:defRPr/>
            </a:pPr>
            <a:endParaRPr lang="es-ES"/>
          </a:p>
        </p:txBody>
      </p:sp>
      <p:sp>
        <p:nvSpPr>
          <p:cNvPr id="178181" name="Rectangle 5"/>
          <p:cNvSpPr>
            <a:spLocks noGrp="1" noChangeArrowheads="1"/>
          </p:cNvSpPr>
          <p:nvPr>
            <p:ph type="sldNum" sz="quarter" idx="3"/>
          </p:nvPr>
        </p:nvSpPr>
        <p:spPr bwMode="auto">
          <a:xfrm>
            <a:off x="3995217" y="8842029"/>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97" tIns="46749" rIns="93497" bIns="46749" numCol="1" anchor="b" anchorCtr="0" compatLnSpc="1">
            <a:prstTxWarp prst="textNoShape">
              <a:avLst/>
            </a:prstTxWarp>
          </a:bodyPr>
          <a:lstStyle>
            <a:lvl1pPr algn="r" eaLnBrk="1" hangingPunct="1">
              <a:defRPr sz="1200"/>
            </a:lvl1pPr>
          </a:lstStyle>
          <a:p>
            <a:pPr>
              <a:defRPr/>
            </a:pPr>
            <a:fld id="{AB55EF83-5769-4852-A6DD-98C169F7C40A}" type="slidenum">
              <a:rPr lang="es-ES" altLang="es-MX"/>
              <a:pPr>
                <a:defRPr/>
              </a:pPr>
              <a:t>‹Nº›</a:t>
            </a:fld>
            <a:endParaRPr lang="es-ES" altLang="es-MX"/>
          </a:p>
        </p:txBody>
      </p:sp>
    </p:spTree>
    <p:extLst>
      <p:ext uri="{BB962C8B-B14F-4D97-AF65-F5344CB8AC3E}">
        <p14:creationId xmlns:p14="http://schemas.microsoft.com/office/powerpoint/2010/main" val="3842806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97" tIns="46749" rIns="93497" bIns="46749" numCol="1" anchor="t" anchorCtr="0" compatLnSpc="1">
            <a:prstTxWarp prst="textNoShape">
              <a:avLst/>
            </a:prstTxWarp>
          </a:bodyPr>
          <a:lstStyle>
            <a:lvl1pPr eaLnBrk="1" hangingPunct="1">
              <a:defRPr sz="1200">
                <a:latin typeface="Arial" pitchFamily="34" charset="0"/>
              </a:defRPr>
            </a:lvl1pPr>
          </a:lstStyle>
          <a:p>
            <a:pPr>
              <a:defRPr/>
            </a:pPr>
            <a:endParaRPr lang="es-ES"/>
          </a:p>
        </p:txBody>
      </p:sp>
      <p:sp>
        <p:nvSpPr>
          <p:cNvPr id="4099" name="Rectangle 3"/>
          <p:cNvSpPr>
            <a:spLocks noGrp="1" noChangeArrowheads="1"/>
          </p:cNvSpPr>
          <p:nvPr>
            <p:ph type="dt" idx="1"/>
          </p:nvPr>
        </p:nvSpPr>
        <p:spPr bwMode="auto">
          <a:xfrm>
            <a:off x="3995217"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97" tIns="46749" rIns="93497" bIns="46749" numCol="1" anchor="t" anchorCtr="0" compatLnSpc="1">
            <a:prstTxWarp prst="textNoShape">
              <a:avLst/>
            </a:prstTxWarp>
          </a:bodyPr>
          <a:lstStyle>
            <a:lvl1pPr algn="r" eaLnBrk="1" hangingPunct="1">
              <a:defRPr sz="1200">
                <a:latin typeface="Arial" pitchFamily="34" charset="0"/>
              </a:defRPr>
            </a:lvl1pPr>
          </a:lstStyle>
          <a:p>
            <a:pPr>
              <a:defRPr/>
            </a:pPr>
            <a:endParaRPr lang="es-ES"/>
          </a:p>
        </p:txBody>
      </p:sp>
      <p:sp>
        <p:nvSpPr>
          <p:cNvPr id="23556" name="Rectangle 4"/>
          <p:cNvSpPr>
            <a:spLocks noGrp="1" noRot="1" noChangeAspect="1" noChangeArrowheads="1" noTextEdit="1"/>
          </p:cNvSpPr>
          <p:nvPr>
            <p:ph type="sldImg" idx="2"/>
          </p:nvPr>
        </p:nvSpPr>
        <p:spPr bwMode="auto">
          <a:xfrm>
            <a:off x="423863" y="698500"/>
            <a:ext cx="6205537" cy="349091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705327" y="4421823"/>
            <a:ext cx="5642610" cy="4189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97" tIns="46749" rIns="93497" bIns="46749"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4102" name="Rectangle 6"/>
          <p:cNvSpPr>
            <a:spLocks noGrp="1" noChangeArrowheads="1"/>
          </p:cNvSpPr>
          <p:nvPr>
            <p:ph type="ftr" sz="quarter" idx="4"/>
          </p:nvPr>
        </p:nvSpPr>
        <p:spPr bwMode="auto">
          <a:xfrm>
            <a:off x="0" y="8842029"/>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97" tIns="46749" rIns="93497" bIns="46749" numCol="1" anchor="b" anchorCtr="0" compatLnSpc="1">
            <a:prstTxWarp prst="textNoShape">
              <a:avLst/>
            </a:prstTxWarp>
          </a:bodyPr>
          <a:lstStyle>
            <a:lvl1pPr eaLnBrk="1" hangingPunct="1">
              <a:defRPr sz="1200">
                <a:latin typeface="Arial" pitchFamily="34" charset="0"/>
              </a:defRPr>
            </a:lvl1pPr>
          </a:lstStyle>
          <a:p>
            <a:pPr>
              <a:defRPr/>
            </a:pPr>
            <a:endParaRPr lang="es-ES"/>
          </a:p>
        </p:txBody>
      </p:sp>
      <p:sp>
        <p:nvSpPr>
          <p:cNvPr id="4103" name="Rectangle 7"/>
          <p:cNvSpPr>
            <a:spLocks noGrp="1" noChangeArrowheads="1"/>
          </p:cNvSpPr>
          <p:nvPr>
            <p:ph type="sldNum" sz="quarter" idx="5"/>
          </p:nvPr>
        </p:nvSpPr>
        <p:spPr bwMode="auto">
          <a:xfrm>
            <a:off x="3995217" y="8842029"/>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97" tIns="46749" rIns="93497" bIns="46749" numCol="1" anchor="b" anchorCtr="0" compatLnSpc="1">
            <a:prstTxWarp prst="textNoShape">
              <a:avLst/>
            </a:prstTxWarp>
          </a:bodyPr>
          <a:lstStyle>
            <a:lvl1pPr algn="r" eaLnBrk="1" hangingPunct="1">
              <a:defRPr sz="1200"/>
            </a:lvl1pPr>
          </a:lstStyle>
          <a:p>
            <a:pPr>
              <a:defRPr/>
            </a:pPr>
            <a:fld id="{673B5B3E-13ED-410E-BECC-9E8339D86558}" type="slidenum">
              <a:rPr lang="es-ES" altLang="es-MX"/>
              <a:pPr>
                <a:defRPr/>
              </a:pPr>
              <a:t>‹Nº›</a:t>
            </a:fld>
            <a:endParaRPr lang="es-ES" altLang="es-MX"/>
          </a:p>
        </p:txBody>
      </p:sp>
    </p:spTree>
    <p:extLst>
      <p:ext uri="{BB962C8B-B14F-4D97-AF65-F5344CB8AC3E}">
        <p14:creationId xmlns:p14="http://schemas.microsoft.com/office/powerpoint/2010/main" val="1237151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pPr>
              <a:defRPr/>
            </a:pPr>
            <a:fld id="{673B5B3E-13ED-410E-BECC-9E8339D86558}" type="slidenum">
              <a:rPr lang="es-ES" altLang="es-MX" smtClean="0"/>
              <a:pPr>
                <a:defRPr/>
              </a:pPr>
              <a:t>3</a:t>
            </a:fld>
            <a:endParaRPr lang="es-ES" altLang="es-MX"/>
          </a:p>
        </p:txBody>
      </p:sp>
    </p:spTree>
    <p:extLst>
      <p:ext uri="{BB962C8B-B14F-4D97-AF65-F5344CB8AC3E}">
        <p14:creationId xmlns:p14="http://schemas.microsoft.com/office/powerpoint/2010/main" val="1210203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A64D34A2-1CED-4B2B-ACB0-201AAAC47DB4}" type="slidenum">
              <a:rPr lang="es-ES" altLang="es-MX" sz="1200"/>
              <a:pPr/>
              <a:t>31</a:t>
            </a:fld>
            <a:endParaRPr lang="es-ES" altLang="es-MX" sz="1200"/>
          </a:p>
        </p:txBody>
      </p:sp>
      <p:sp>
        <p:nvSpPr>
          <p:cNvPr id="70659" name="Rectangle 2"/>
          <p:cNvSpPr>
            <a:spLocks noChangeArrowheads="1"/>
          </p:cNvSpPr>
          <p:nvPr/>
        </p:nvSpPr>
        <p:spPr bwMode="auto">
          <a:xfrm>
            <a:off x="3996849"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70660" name="Rectangle 3"/>
          <p:cNvSpPr>
            <a:spLocks noChangeArrowheads="1"/>
          </p:cNvSpPr>
          <p:nvPr/>
        </p:nvSpPr>
        <p:spPr bwMode="auto">
          <a:xfrm>
            <a:off x="3996849"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79" tIns="0" rIns="19479" bIns="0" anchor="b"/>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r>
              <a:rPr lang="en-US" altLang="es-MX" i="1">
                <a:latin typeface="Times New Roman" panose="02020603050405020304" pitchFamily="18" charset="0"/>
              </a:rPr>
              <a:t>34</a:t>
            </a:r>
          </a:p>
        </p:txBody>
      </p:sp>
      <p:sp>
        <p:nvSpPr>
          <p:cNvPr id="70661" name="Rectangle 4"/>
          <p:cNvSpPr>
            <a:spLocks noChangeArrowheads="1"/>
          </p:cNvSpPr>
          <p:nvPr/>
        </p:nvSpPr>
        <p:spPr bwMode="auto">
          <a:xfrm>
            <a:off x="0"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70662" name="Rectangle 5"/>
          <p:cNvSpPr>
            <a:spLocks noChangeArrowheads="1"/>
          </p:cNvSpPr>
          <p:nvPr/>
        </p:nvSpPr>
        <p:spPr bwMode="auto">
          <a:xfrm>
            <a:off x="0"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70663" name="Rectangle 6"/>
          <p:cNvSpPr>
            <a:spLocks noGrp="1" noRot="1" noChangeAspect="1" noChangeArrowheads="1" noTextEdit="1"/>
          </p:cNvSpPr>
          <p:nvPr>
            <p:ph type="sldImg"/>
          </p:nvPr>
        </p:nvSpPr>
        <p:spPr>
          <a:xfrm>
            <a:off x="434975" y="704850"/>
            <a:ext cx="6183313" cy="3478213"/>
          </a:xfrm>
          <a:ln w="12700" cap="flat"/>
        </p:spPr>
      </p:sp>
      <p:sp>
        <p:nvSpPr>
          <p:cNvPr id="70664" name="Rectangle 7"/>
          <p:cNvSpPr>
            <a:spLocks noGrp="1" noChangeArrowheads="1"/>
          </p:cNvSpPr>
          <p:nvPr>
            <p:ph type="body" idx="1"/>
          </p:nvPr>
        </p:nvSpPr>
        <p:spPr>
          <a:xfrm>
            <a:off x="940435" y="4421823"/>
            <a:ext cx="5172393" cy="4189095"/>
          </a:xfrm>
          <a:noFill/>
          <a:extLst>
            <a:ext uri="{91240B29-F687-4F45-9708-019B960494DF}">
              <a14:hiddenLine xmlns:a14="http://schemas.microsoft.com/office/drawing/2010/main" w="12700">
                <a:solidFill>
                  <a:schemeClr val="tx1"/>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10781803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7115998C-2B16-4E56-A7F9-D55B519A1E2F}" type="slidenum">
              <a:rPr lang="es-ES" altLang="es-MX" sz="1200"/>
              <a:pPr/>
              <a:t>32</a:t>
            </a:fld>
            <a:endParaRPr lang="es-ES" altLang="es-MX" sz="120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es-MX" altLang="es-MX" smtClean="0"/>
          </a:p>
        </p:txBody>
      </p:sp>
    </p:spTree>
    <p:extLst>
      <p:ext uri="{BB962C8B-B14F-4D97-AF65-F5344CB8AC3E}">
        <p14:creationId xmlns:p14="http://schemas.microsoft.com/office/powerpoint/2010/main" val="24008795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7DA214E2-37CC-48CE-8946-E0FAD52B7C01}" type="slidenum">
              <a:rPr lang="es-ES" altLang="es-MX" sz="1200"/>
              <a:pPr/>
              <a:t>43</a:t>
            </a:fld>
            <a:endParaRPr lang="es-ES" altLang="es-MX" sz="120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p:spPr>
        <p:txBody>
          <a:bodyPr/>
          <a:lstStyle/>
          <a:p>
            <a:pPr eaLnBrk="1" hangingPunct="1"/>
            <a:endParaRPr lang="es-MX" altLang="es-MX" smtClean="0"/>
          </a:p>
        </p:txBody>
      </p:sp>
    </p:spTree>
    <p:extLst>
      <p:ext uri="{BB962C8B-B14F-4D97-AF65-F5344CB8AC3E}">
        <p14:creationId xmlns:p14="http://schemas.microsoft.com/office/powerpoint/2010/main" val="1132750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17FAD67B-9799-4554-8B1A-87CB6D0028BC}" type="slidenum">
              <a:rPr lang="es-ES" altLang="es-MX" sz="1200"/>
              <a:pPr/>
              <a:t>45</a:t>
            </a:fld>
            <a:endParaRPr lang="es-ES" altLang="es-MX" sz="1200"/>
          </a:p>
        </p:txBody>
      </p:sp>
      <p:sp>
        <p:nvSpPr>
          <p:cNvPr id="97283" name="Rectangle 2"/>
          <p:cNvSpPr>
            <a:spLocks noChangeArrowheads="1"/>
          </p:cNvSpPr>
          <p:nvPr/>
        </p:nvSpPr>
        <p:spPr bwMode="auto">
          <a:xfrm>
            <a:off x="3996849"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97284" name="Rectangle 3"/>
          <p:cNvSpPr>
            <a:spLocks noChangeArrowheads="1"/>
          </p:cNvSpPr>
          <p:nvPr/>
        </p:nvSpPr>
        <p:spPr bwMode="auto">
          <a:xfrm>
            <a:off x="3996849"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79" tIns="0" rIns="19479" bIns="0" anchor="b"/>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r>
              <a:rPr lang="en-US" altLang="es-MX" i="1">
                <a:latin typeface="Times New Roman" panose="02020603050405020304" pitchFamily="18" charset="0"/>
              </a:rPr>
              <a:t>39</a:t>
            </a:r>
          </a:p>
        </p:txBody>
      </p:sp>
      <p:sp>
        <p:nvSpPr>
          <p:cNvPr id="97285" name="Rectangle 4"/>
          <p:cNvSpPr>
            <a:spLocks noChangeArrowheads="1"/>
          </p:cNvSpPr>
          <p:nvPr/>
        </p:nvSpPr>
        <p:spPr bwMode="auto">
          <a:xfrm>
            <a:off x="0"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97286" name="Rectangle 5"/>
          <p:cNvSpPr>
            <a:spLocks noChangeArrowheads="1"/>
          </p:cNvSpPr>
          <p:nvPr/>
        </p:nvSpPr>
        <p:spPr bwMode="auto">
          <a:xfrm>
            <a:off x="0"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97287" name="Rectangle 6"/>
          <p:cNvSpPr>
            <a:spLocks noGrp="1" noRot="1" noChangeAspect="1" noChangeArrowheads="1" noTextEdit="1"/>
          </p:cNvSpPr>
          <p:nvPr>
            <p:ph type="sldImg"/>
          </p:nvPr>
        </p:nvSpPr>
        <p:spPr>
          <a:xfrm>
            <a:off x="434975" y="704850"/>
            <a:ext cx="6183313" cy="3478213"/>
          </a:xfrm>
          <a:ln w="12700" cap="flat"/>
        </p:spPr>
      </p:sp>
      <p:sp>
        <p:nvSpPr>
          <p:cNvPr id="97288" name="Rectangle 7"/>
          <p:cNvSpPr>
            <a:spLocks noGrp="1" noChangeArrowheads="1"/>
          </p:cNvSpPr>
          <p:nvPr>
            <p:ph type="body" idx="1"/>
          </p:nvPr>
        </p:nvSpPr>
        <p:spPr>
          <a:xfrm>
            <a:off x="940435" y="4421823"/>
            <a:ext cx="5172393" cy="4189095"/>
          </a:xfrm>
          <a:noFill/>
          <a:extLst>
            <a:ext uri="{91240B29-F687-4F45-9708-019B960494DF}">
              <a14:hiddenLine xmlns:a14="http://schemas.microsoft.com/office/drawing/2010/main" w="12700">
                <a:solidFill>
                  <a:schemeClr val="tx1"/>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18883796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17C4B4EB-3AF9-4F9E-B65B-861646BF0428}" type="slidenum">
              <a:rPr lang="es-ES" altLang="es-MX" sz="1200"/>
              <a:pPr/>
              <a:t>46</a:t>
            </a:fld>
            <a:endParaRPr lang="es-ES" altLang="es-MX" sz="1200"/>
          </a:p>
        </p:txBody>
      </p:sp>
      <p:sp>
        <p:nvSpPr>
          <p:cNvPr id="99331" name="Rectangle 2"/>
          <p:cNvSpPr>
            <a:spLocks noChangeArrowheads="1"/>
          </p:cNvSpPr>
          <p:nvPr/>
        </p:nvSpPr>
        <p:spPr bwMode="auto">
          <a:xfrm>
            <a:off x="3996849"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99332" name="Rectangle 3"/>
          <p:cNvSpPr>
            <a:spLocks noChangeArrowheads="1"/>
          </p:cNvSpPr>
          <p:nvPr/>
        </p:nvSpPr>
        <p:spPr bwMode="auto">
          <a:xfrm>
            <a:off x="3996849"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79" tIns="0" rIns="19479" bIns="0" anchor="b"/>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r>
              <a:rPr lang="en-US" altLang="es-MX" i="1">
                <a:latin typeface="Times New Roman" panose="02020603050405020304" pitchFamily="18" charset="0"/>
              </a:rPr>
              <a:t>39</a:t>
            </a:r>
          </a:p>
        </p:txBody>
      </p:sp>
      <p:sp>
        <p:nvSpPr>
          <p:cNvPr id="99333" name="Rectangle 4"/>
          <p:cNvSpPr>
            <a:spLocks noChangeArrowheads="1"/>
          </p:cNvSpPr>
          <p:nvPr/>
        </p:nvSpPr>
        <p:spPr bwMode="auto">
          <a:xfrm>
            <a:off x="0"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99334" name="Rectangle 5"/>
          <p:cNvSpPr>
            <a:spLocks noChangeArrowheads="1"/>
          </p:cNvSpPr>
          <p:nvPr/>
        </p:nvSpPr>
        <p:spPr bwMode="auto">
          <a:xfrm>
            <a:off x="0"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99335" name="Rectangle 6"/>
          <p:cNvSpPr>
            <a:spLocks noGrp="1" noRot="1" noChangeAspect="1" noChangeArrowheads="1" noTextEdit="1"/>
          </p:cNvSpPr>
          <p:nvPr>
            <p:ph type="sldImg"/>
          </p:nvPr>
        </p:nvSpPr>
        <p:spPr>
          <a:xfrm>
            <a:off x="434975" y="704850"/>
            <a:ext cx="6183313" cy="3478213"/>
          </a:xfrm>
          <a:ln w="12700" cap="flat"/>
        </p:spPr>
      </p:sp>
      <p:sp>
        <p:nvSpPr>
          <p:cNvPr id="99336" name="Rectangle 7"/>
          <p:cNvSpPr>
            <a:spLocks noGrp="1" noChangeArrowheads="1"/>
          </p:cNvSpPr>
          <p:nvPr>
            <p:ph type="body" idx="1"/>
          </p:nvPr>
        </p:nvSpPr>
        <p:spPr>
          <a:xfrm>
            <a:off x="940435" y="4421823"/>
            <a:ext cx="5172393" cy="4189095"/>
          </a:xfrm>
          <a:noFill/>
          <a:extLst>
            <a:ext uri="{91240B29-F687-4F45-9708-019B960494DF}">
              <a14:hiddenLine xmlns:a14="http://schemas.microsoft.com/office/drawing/2010/main" w="12700">
                <a:solidFill>
                  <a:schemeClr val="tx1"/>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32269135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0CC5C816-147C-4D08-B6E7-9F4CDFC742D9}" type="slidenum">
              <a:rPr lang="es-ES" altLang="es-MX" sz="1200"/>
              <a:pPr/>
              <a:t>47</a:t>
            </a:fld>
            <a:endParaRPr lang="es-ES" altLang="es-MX" sz="1200"/>
          </a:p>
        </p:txBody>
      </p:sp>
      <p:sp>
        <p:nvSpPr>
          <p:cNvPr id="101379" name="Rectangle 2"/>
          <p:cNvSpPr>
            <a:spLocks noChangeArrowheads="1"/>
          </p:cNvSpPr>
          <p:nvPr/>
        </p:nvSpPr>
        <p:spPr bwMode="auto">
          <a:xfrm>
            <a:off x="3996849"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101380" name="Rectangle 3"/>
          <p:cNvSpPr>
            <a:spLocks noChangeArrowheads="1"/>
          </p:cNvSpPr>
          <p:nvPr/>
        </p:nvSpPr>
        <p:spPr bwMode="auto">
          <a:xfrm>
            <a:off x="3996849"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79" tIns="0" rIns="19479" bIns="0" anchor="b"/>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r>
              <a:rPr lang="en-US" altLang="es-MX" i="1">
                <a:latin typeface="Times New Roman" panose="02020603050405020304" pitchFamily="18" charset="0"/>
              </a:rPr>
              <a:t>39</a:t>
            </a:r>
          </a:p>
        </p:txBody>
      </p:sp>
      <p:sp>
        <p:nvSpPr>
          <p:cNvPr id="101381" name="Rectangle 4"/>
          <p:cNvSpPr>
            <a:spLocks noChangeArrowheads="1"/>
          </p:cNvSpPr>
          <p:nvPr/>
        </p:nvSpPr>
        <p:spPr bwMode="auto">
          <a:xfrm>
            <a:off x="0"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101382" name="Rectangle 5"/>
          <p:cNvSpPr>
            <a:spLocks noChangeArrowheads="1"/>
          </p:cNvSpPr>
          <p:nvPr/>
        </p:nvSpPr>
        <p:spPr bwMode="auto">
          <a:xfrm>
            <a:off x="0"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101383" name="Rectangle 6"/>
          <p:cNvSpPr>
            <a:spLocks noGrp="1" noRot="1" noChangeAspect="1" noChangeArrowheads="1" noTextEdit="1"/>
          </p:cNvSpPr>
          <p:nvPr>
            <p:ph type="sldImg"/>
          </p:nvPr>
        </p:nvSpPr>
        <p:spPr>
          <a:xfrm>
            <a:off x="434975" y="704850"/>
            <a:ext cx="6183313" cy="3478213"/>
          </a:xfrm>
          <a:ln w="12700" cap="flat"/>
        </p:spPr>
      </p:sp>
      <p:sp>
        <p:nvSpPr>
          <p:cNvPr id="101384" name="Rectangle 7"/>
          <p:cNvSpPr>
            <a:spLocks noGrp="1" noChangeArrowheads="1"/>
          </p:cNvSpPr>
          <p:nvPr>
            <p:ph type="body" idx="1"/>
          </p:nvPr>
        </p:nvSpPr>
        <p:spPr>
          <a:xfrm>
            <a:off x="940435" y="4421823"/>
            <a:ext cx="5172393" cy="4189095"/>
          </a:xfrm>
          <a:noFill/>
          <a:extLst>
            <a:ext uri="{91240B29-F687-4F45-9708-019B960494DF}">
              <a14:hiddenLine xmlns:a14="http://schemas.microsoft.com/office/drawing/2010/main" w="12700">
                <a:solidFill>
                  <a:schemeClr val="tx1"/>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4271293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42083E82-8A1B-4008-9158-ECCBF0ABAB24}" type="slidenum">
              <a:rPr lang="es-ES" altLang="es-MX" sz="1200"/>
              <a:pPr/>
              <a:t>51</a:t>
            </a:fld>
            <a:endParaRPr lang="es-ES" altLang="es-MX" sz="1200"/>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p:spPr>
        <p:txBody>
          <a:bodyPr/>
          <a:lstStyle/>
          <a:p>
            <a:pPr eaLnBrk="1" hangingPunct="1"/>
            <a:endParaRPr lang="es-MX" altLang="es-MX" smtClean="0"/>
          </a:p>
        </p:txBody>
      </p:sp>
    </p:spTree>
    <p:extLst>
      <p:ext uri="{BB962C8B-B14F-4D97-AF65-F5344CB8AC3E}">
        <p14:creationId xmlns:p14="http://schemas.microsoft.com/office/powerpoint/2010/main" val="2930389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8A00FBFF-EBCE-4524-8627-B8DCCE79C4BC}" type="slidenum">
              <a:rPr lang="es-ES" altLang="es-MX" sz="1200"/>
              <a:pPr/>
              <a:t>52</a:t>
            </a:fld>
            <a:endParaRPr lang="es-ES" altLang="es-MX" sz="1200"/>
          </a:p>
        </p:txBody>
      </p:sp>
      <p:sp>
        <p:nvSpPr>
          <p:cNvPr id="113667" name="Rectangle 2"/>
          <p:cNvSpPr>
            <a:spLocks noChangeArrowheads="1"/>
          </p:cNvSpPr>
          <p:nvPr/>
        </p:nvSpPr>
        <p:spPr bwMode="auto">
          <a:xfrm>
            <a:off x="3996849"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113668" name="Rectangle 3"/>
          <p:cNvSpPr>
            <a:spLocks noChangeArrowheads="1"/>
          </p:cNvSpPr>
          <p:nvPr/>
        </p:nvSpPr>
        <p:spPr bwMode="auto">
          <a:xfrm>
            <a:off x="3996849"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79" tIns="0" rIns="19479" bIns="0" anchor="b"/>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r>
              <a:rPr lang="en-US" altLang="es-MX" i="1">
                <a:latin typeface="Times New Roman" panose="02020603050405020304" pitchFamily="18" charset="0"/>
              </a:rPr>
              <a:t>48</a:t>
            </a:r>
          </a:p>
        </p:txBody>
      </p:sp>
      <p:sp>
        <p:nvSpPr>
          <p:cNvPr id="113669" name="Rectangle 4"/>
          <p:cNvSpPr>
            <a:spLocks noChangeArrowheads="1"/>
          </p:cNvSpPr>
          <p:nvPr/>
        </p:nvSpPr>
        <p:spPr bwMode="auto">
          <a:xfrm>
            <a:off x="0"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113670" name="Rectangle 5"/>
          <p:cNvSpPr>
            <a:spLocks noChangeArrowheads="1"/>
          </p:cNvSpPr>
          <p:nvPr/>
        </p:nvSpPr>
        <p:spPr bwMode="auto">
          <a:xfrm>
            <a:off x="0"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113671" name="Rectangle 6"/>
          <p:cNvSpPr>
            <a:spLocks noGrp="1" noRot="1" noChangeAspect="1" noChangeArrowheads="1" noTextEdit="1"/>
          </p:cNvSpPr>
          <p:nvPr>
            <p:ph type="sldImg"/>
          </p:nvPr>
        </p:nvSpPr>
        <p:spPr>
          <a:xfrm>
            <a:off x="434975" y="704850"/>
            <a:ext cx="6183313" cy="3478213"/>
          </a:xfrm>
          <a:ln w="12700" cap="flat"/>
        </p:spPr>
      </p:sp>
      <p:sp>
        <p:nvSpPr>
          <p:cNvPr id="113672" name="Rectangle 7"/>
          <p:cNvSpPr>
            <a:spLocks noGrp="1" noChangeArrowheads="1"/>
          </p:cNvSpPr>
          <p:nvPr>
            <p:ph type="body" idx="1"/>
          </p:nvPr>
        </p:nvSpPr>
        <p:spPr>
          <a:xfrm>
            <a:off x="940435" y="4421823"/>
            <a:ext cx="5172393" cy="4189095"/>
          </a:xfrm>
          <a:noFill/>
          <a:extLst>
            <a:ext uri="{91240B29-F687-4F45-9708-019B960494DF}">
              <a14:hiddenLine xmlns:a14="http://schemas.microsoft.com/office/drawing/2010/main" w="12700">
                <a:solidFill>
                  <a:schemeClr val="tx1"/>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25255542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0C244C13-057C-49A7-9099-2DF8314F79CE}" type="slidenum">
              <a:rPr lang="es-ES" altLang="es-MX" sz="1200"/>
              <a:pPr/>
              <a:t>53</a:t>
            </a:fld>
            <a:endParaRPr lang="es-ES" altLang="es-MX" sz="1200"/>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p:spPr>
        <p:txBody>
          <a:bodyPr/>
          <a:lstStyle/>
          <a:p>
            <a:pPr eaLnBrk="1" hangingPunct="1"/>
            <a:endParaRPr lang="es-MX" altLang="es-MX" smtClean="0"/>
          </a:p>
        </p:txBody>
      </p:sp>
    </p:spTree>
    <p:extLst>
      <p:ext uri="{BB962C8B-B14F-4D97-AF65-F5344CB8AC3E}">
        <p14:creationId xmlns:p14="http://schemas.microsoft.com/office/powerpoint/2010/main" val="3866269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F701019D-7F46-4DC4-AC91-C1EC15BF8AB1}" type="slidenum">
              <a:rPr lang="es-ES" altLang="es-MX" sz="1200"/>
              <a:pPr/>
              <a:t>56</a:t>
            </a:fld>
            <a:endParaRPr lang="es-ES" altLang="es-MX" sz="1200"/>
          </a:p>
        </p:txBody>
      </p:sp>
      <p:sp>
        <p:nvSpPr>
          <p:cNvPr id="125955" name="Rectangle 2"/>
          <p:cNvSpPr>
            <a:spLocks noChangeArrowheads="1"/>
          </p:cNvSpPr>
          <p:nvPr/>
        </p:nvSpPr>
        <p:spPr bwMode="auto">
          <a:xfrm>
            <a:off x="3996849"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125956" name="Rectangle 3"/>
          <p:cNvSpPr>
            <a:spLocks noChangeArrowheads="1"/>
          </p:cNvSpPr>
          <p:nvPr/>
        </p:nvSpPr>
        <p:spPr bwMode="auto">
          <a:xfrm>
            <a:off x="3996849"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79" tIns="0" rIns="19479" bIns="0" anchor="b"/>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r>
              <a:rPr lang="en-US" altLang="es-MX" i="1">
                <a:latin typeface="Times New Roman" panose="02020603050405020304" pitchFamily="18" charset="0"/>
              </a:rPr>
              <a:t>65</a:t>
            </a:r>
          </a:p>
        </p:txBody>
      </p:sp>
      <p:sp>
        <p:nvSpPr>
          <p:cNvPr id="125957" name="Rectangle 4"/>
          <p:cNvSpPr>
            <a:spLocks noChangeArrowheads="1"/>
          </p:cNvSpPr>
          <p:nvPr/>
        </p:nvSpPr>
        <p:spPr bwMode="auto">
          <a:xfrm>
            <a:off x="0"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125958" name="Rectangle 5"/>
          <p:cNvSpPr>
            <a:spLocks noChangeArrowheads="1"/>
          </p:cNvSpPr>
          <p:nvPr/>
        </p:nvSpPr>
        <p:spPr bwMode="auto">
          <a:xfrm>
            <a:off x="0"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125959" name="Rectangle 6"/>
          <p:cNvSpPr>
            <a:spLocks noGrp="1" noRot="1" noChangeAspect="1" noChangeArrowheads="1" noTextEdit="1"/>
          </p:cNvSpPr>
          <p:nvPr>
            <p:ph type="sldImg"/>
          </p:nvPr>
        </p:nvSpPr>
        <p:spPr>
          <a:xfrm>
            <a:off x="434975" y="704850"/>
            <a:ext cx="6183313" cy="3478213"/>
          </a:xfrm>
          <a:ln w="12700" cap="flat"/>
        </p:spPr>
      </p:sp>
      <p:sp>
        <p:nvSpPr>
          <p:cNvPr id="125960" name="Rectangle 7"/>
          <p:cNvSpPr>
            <a:spLocks noGrp="1" noChangeArrowheads="1"/>
          </p:cNvSpPr>
          <p:nvPr>
            <p:ph type="body" idx="1"/>
          </p:nvPr>
        </p:nvSpPr>
        <p:spPr>
          <a:xfrm>
            <a:off x="940435" y="4421823"/>
            <a:ext cx="5172393" cy="4189095"/>
          </a:xfrm>
          <a:noFill/>
          <a:extLst>
            <a:ext uri="{91240B29-F687-4F45-9708-019B960494DF}">
              <a14:hiddenLine xmlns:a14="http://schemas.microsoft.com/office/drawing/2010/main" w="12700">
                <a:solidFill>
                  <a:schemeClr val="tx1"/>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1744963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pPr>
              <a:defRPr/>
            </a:pPr>
            <a:fld id="{673B5B3E-13ED-410E-BECC-9E8339D86558}" type="slidenum">
              <a:rPr lang="es-ES" altLang="es-MX" smtClean="0"/>
              <a:pPr>
                <a:defRPr/>
              </a:pPr>
              <a:t>4</a:t>
            </a:fld>
            <a:endParaRPr lang="es-ES" altLang="es-MX"/>
          </a:p>
        </p:txBody>
      </p:sp>
    </p:spTree>
    <p:extLst>
      <p:ext uri="{BB962C8B-B14F-4D97-AF65-F5344CB8AC3E}">
        <p14:creationId xmlns:p14="http://schemas.microsoft.com/office/powerpoint/2010/main" val="1095352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EF35E967-54D4-4849-9B2B-C0F5957CFF25}" type="slidenum">
              <a:rPr lang="es-ES" altLang="es-MX" sz="1200"/>
              <a:pPr/>
              <a:t>10</a:t>
            </a:fld>
            <a:endParaRPr lang="es-ES" altLang="es-MX" sz="1200"/>
          </a:p>
        </p:txBody>
      </p:sp>
      <p:sp>
        <p:nvSpPr>
          <p:cNvPr id="32771" name="Rectangle 2"/>
          <p:cNvSpPr>
            <a:spLocks noChangeArrowheads="1"/>
          </p:cNvSpPr>
          <p:nvPr/>
        </p:nvSpPr>
        <p:spPr bwMode="auto">
          <a:xfrm>
            <a:off x="3996849"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32772" name="Rectangle 3"/>
          <p:cNvSpPr>
            <a:spLocks noChangeArrowheads="1"/>
          </p:cNvSpPr>
          <p:nvPr/>
        </p:nvSpPr>
        <p:spPr bwMode="auto">
          <a:xfrm>
            <a:off x="3996849"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79" tIns="0" rIns="19479" bIns="0" anchor="b"/>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r>
              <a:rPr lang="en-US" altLang="es-MX" i="1">
                <a:latin typeface="Times New Roman" panose="02020603050405020304" pitchFamily="18" charset="0"/>
              </a:rPr>
              <a:t>4</a:t>
            </a:r>
          </a:p>
        </p:txBody>
      </p:sp>
      <p:sp>
        <p:nvSpPr>
          <p:cNvPr id="32773" name="Rectangle 4"/>
          <p:cNvSpPr>
            <a:spLocks noChangeArrowheads="1"/>
          </p:cNvSpPr>
          <p:nvPr/>
        </p:nvSpPr>
        <p:spPr bwMode="auto">
          <a:xfrm>
            <a:off x="0"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32774" name="Rectangle 5"/>
          <p:cNvSpPr>
            <a:spLocks noChangeArrowheads="1"/>
          </p:cNvSpPr>
          <p:nvPr/>
        </p:nvSpPr>
        <p:spPr bwMode="auto">
          <a:xfrm>
            <a:off x="0"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32775" name="Rectangle 6"/>
          <p:cNvSpPr>
            <a:spLocks noGrp="1" noRot="1" noChangeAspect="1" noChangeArrowheads="1" noTextEdit="1"/>
          </p:cNvSpPr>
          <p:nvPr>
            <p:ph type="sldImg"/>
          </p:nvPr>
        </p:nvSpPr>
        <p:spPr>
          <a:xfrm>
            <a:off x="434975" y="704850"/>
            <a:ext cx="6183313" cy="3478213"/>
          </a:xfrm>
          <a:ln w="12700" cap="flat"/>
        </p:spPr>
      </p:sp>
      <p:sp>
        <p:nvSpPr>
          <p:cNvPr id="32776" name="Rectangle 7"/>
          <p:cNvSpPr>
            <a:spLocks noGrp="1" noChangeArrowheads="1"/>
          </p:cNvSpPr>
          <p:nvPr>
            <p:ph type="body" idx="1"/>
          </p:nvPr>
        </p:nvSpPr>
        <p:spPr>
          <a:xfrm>
            <a:off x="940435" y="4421823"/>
            <a:ext cx="5172393" cy="4189095"/>
          </a:xfrm>
          <a:noFill/>
          <a:extLst>
            <a:ext uri="{91240B29-F687-4F45-9708-019B960494DF}">
              <a14:hiddenLine xmlns:a14="http://schemas.microsoft.com/office/drawing/2010/main" w="12700">
                <a:solidFill>
                  <a:schemeClr val="tx1"/>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2998063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1B10CC09-2C7B-4C15-8375-E7BC92840581}" type="slidenum">
              <a:rPr lang="es-ES" altLang="es-MX" sz="1200"/>
              <a:pPr/>
              <a:t>11</a:t>
            </a:fld>
            <a:endParaRPr lang="es-ES" altLang="es-MX" sz="1200"/>
          </a:p>
        </p:txBody>
      </p:sp>
      <p:sp>
        <p:nvSpPr>
          <p:cNvPr id="34819" name="Rectangle 2"/>
          <p:cNvSpPr>
            <a:spLocks noChangeArrowheads="1"/>
          </p:cNvSpPr>
          <p:nvPr/>
        </p:nvSpPr>
        <p:spPr bwMode="auto">
          <a:xfrm>
            <a:off x="3996849"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34820" name="Rectangle 3"/>
          <p:cNvSpPr>
            <a:spLocks noChangeArrowheads="1"/>
          </p:cNvSpPr>
          <p:nvPr/>
        </p:nvSpPr>
        <p:spPr bwMode="auto">
          <a:xfrm>
            <a:off x="3996849"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79" tIns="0" rIns="19479" bIns="0" anchor="b"/>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r>
              <a:rPr lang="en-US" altLang="es-MX" i="1">
                <a:latin typeface="Times New Roman" panose="02020603050405020304" pitchFamily="18" charset="0"/>
              </a:rPr>
              <a:t>6</a:t>
            </a:r>
          </a:p>
        </p:txBody>
      </p:sp>
      <p:sp>
        <p:nvSpPr>
          <p:cNvPr id="34821" name="Rectangle 4"/>
          <p:cNvSpPr>
            <a:spLocks noChangeArrowheads="1"/>
          </p:cNvSpPr>
          <p:nvPr/>
        </p:nvSpPr>
        <p:spPr bwMode="auto">
          <a:xfrm>
            <a:off x="0"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34822" name="Rectangle 5"/>
          <p:cNvSpPr>
            <a:spLocks noChangeArrowheads="1"/>
          </p:cNvSpPr>
          <p:nvPr/>
        </p:nvSpPr>
        <p:spPr bwMode="auto">
          <a:xfrm>
            <a:off x="0"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34823" name="Rectangle 6"/>
          <p:cNvSpPr>
            <a:spLocks noGrp="1" noRot="1" noChangeAspect="1" noChangeArrowheads="1" noTextEdit="1"/>
          </p:cNvSpPr>
          <p:nvPr>
            <p:ph type="sldImg"/>
          </p:nvPr>
        </p:nvSpPr>
        <p:spPr>
          <a:xfrm>
            <a:off x="434975" y="704850"/>
            <a:ext cx="6183313" cy="3478213"/>
          </a:xfrm>
          <a:ln w="12700" cap="flat"/>
        </p:spPr>
      </p:sp>
      <p:sp>
        <p:nvSpPr>
          <p:cNvPr id="34824" name="Rectangle 7"/>
          <p:cNvSpPr>
            <a:spLocks noGrp="1" noChangeArrowheads="1"/>
          </p:cNvSpPr>
          <p:nvPr>
            <p:ph type="body" idx="1"/>
          </p:nvPr>
        </p:nvSpPr>
        <p:spPr>
          <a:xfrm>
            <a:off x="940435" y="4421823"/>
            <a:ext cx="5172393" cy="4189095"/>
          </a:xfrm>
          <a:noFill/>
          <a:extLst>
            <a:ext uri="{91240B29-F687-4F45-9708-019B960494DF}">
              <a14:hiddenLine xmlns:a14="http://schemas.microsoft.com/office/drawing/2010/main" w="12700">
                <a:solidFill>
                  <a:schemeClr val="tx1"/>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2691607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B206C84A-8F28-4525-B401-DEFFA99B00E8}" type="slidenum">
              <a:rPr lang="es-ES" altLang="es-MX" sz="1200"/>
              <a:pPr/>
              <a:t>12</a:t>
            </a:fld>
            <a:endParaRPr lang="es-ES" altLang="es-MX" sz="1200"/>
          </a:p>
        </p:txBody>
      </p:sp>
      <p:sp>
        <p:nvSpPr>
          <p:cNvPr id="36867" name="Rectangle 2"/>
          <p:cNvSpPr>
            <a:spLocks noChangeArrowheads="1"/>
          </p:cNvSpPr>
          <p:nvPr/>
        </p:nvSpPr>
        <p:spPr bwMode="auto">
          <a:xfrm>
            <a:off x="3996849"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36868" name="Rectangle 3"/>
          <p:cNvSpPr>
            <a:spLocks noChangeArrowheads="1"/>
          </p:cNvSpPr>
          <p:nvPr/>
        </p:nvSpPr>
        <p:spPr bwMode="auto">
          <a:xfrm>
            <a:off x="3996849"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79" tIns="0" rIns="19479" bIns="0" anchor="b"/>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r>
              <a:rPr lang="en-US" altLang="es-MX" i="1">
                <a:latin typeface="Times New Roman" panose="02020603050405020304" pitchFamily="18" charset="0"/>
              </a:rPr>
              <a:t>19</a:t>
            </a:r>
          </a:p>
        </p:txBody>
      </p:sp>
      <p:sp>
        <p:nvSpPr>
          <p:cNvPr id="36869" name="Rectangle 4"/>
          <p:cNvSpPr>
            <a:spLocks noChangeArrowheads="1"/>
          </p:cNvSpPr>
          <p:nvPr/>
        </p:nvSpPr>
        <p:spPr bwMode="auto">
          <a:xfrm>
            <a:off x="0"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36870" name="Rectangle 5"/>
          <p:cNvSpPr>
            <a:spLocks noChangeArrowheads="1"/>
          </p:cNvSpPr>
          <p:nvPr/>
        </p:nvSpPr>
        <p:spPr bwMode="auto">
          <a:xfrm>
            <a:off x="0"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36871" name="Rectangle 6"/>
          <p:cNvSpPr>
            <a:spLocks noGrp="1" noRot="1" noChangeAspect="1" noChangeArrowheads="1" noTextEdit="1"/>
          </p:cNvSpPr>
          <p:nvPr>
            <p:ph type="sldImg"/>
          </p:nvPr>
        </p:nvSpPr>
        <p:spPr>
          <a:xfrm>
            <a:off x="434975" y="704850"/>
            <a:ext cx="6183313" cy="3478213"/>
          </a:xfrm>
          <a:ln w="12700" cap="flat"/>
        </p:spPr>
      </p:sp>
      <p:sp>
        <p:nvSpPr>
          <p:cNvPr id="36872" name="Rectangle 7"/>
          <p:cNvSpPr>
            <a:spLocks noGrp="1" noChangeArrowheads="1"/>
          </p:cNvSpPr>
          <p:nvPr>
            <p:ph type="body" idx="1"/>
          </p:nvPr>
        </p:nvSpPr>
        <p:spPr>
          <a:xfrm>
            <a:off x="940435" y="4421823"/>
            <a:ext cx="5172393" cy="4189095"/>
          </a:xfrm>
          <a:noFill/>
          <a:extLst>
            <a:ext uri="{91240B29-F687-4F45-9708-019B960494DF}">
              <a14:hiddenLine xmlns:a14="http://schemas.microsoft.com/office/drawing/2010/main" w="12700">
                <a:solidFill>
                  <a:schemeClr val="tx1"/>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2872932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03A63FE8-81FE-4276-BFFD-123EFDC226DA}" type="slidenum">
              <a:rPr lang="es-ES" altLang="es-MX" sz="1200"/>
              <a:pPr/>
              <a:t>13</a:t>
            </a:fld>
            <a:endParaRPr lang="es-ES" altLang="es-MX" sz="1200"/>
          </a:p>
        </p:txBody>
      </p:sp>
      <p:sp>
        <p:nvSpPr>
          <p:cNvPr id="38915" name="Rectangle 2"/>
          <p:cNvSpPr>
            <a:spLocks noChangeArrowheads="1"/>
          </p:cNvSpPr>
          <p:nvPr/>
        </p:nvSpPr>
        <p:spPr bwMode="auto">
          <a:xfrm>
            <a:off x="3996849"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38916" name="Rectangle 3"/>
          <p:cNvSpPr>
            <a:spLocks noChangeArrowheads="1"/>
          </p:cNvSpPr>
          <p:nvPr/>
        </p:nvSpPr>
        <p:spPr bwMode="auto">
          <a:xfrm>
            <a:off x="3996849"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79" tIns="0" rIns="19479" bIns="0" anchor="b"/>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r>
              <a:rPr lang="en-US" altLang="es-MX" i="1">
                <a:latin typeface="Times New Roman" panose="02020603050405020304" pitchFamily="18" charset="0"/>
              </a:rPr>
              <a:t>19</a:t>
            </a:r>
          </a:p>
        </p:txBody>
      </p:sp>
      <p:sp>
        <p:nvSpPr>
          <p:cNvPr id="38917" name="Rectangle 4"/>
          <p:cNvSpPr>
            <a:spLocks noChangeArrowheads="1"/>
          </p:cNvSpPr>
          <p:nvPr/>
        </p:nvSpPr>
        <p:spPr bwMode="auto">
          <a:xfrm>
            <a:off x="0"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38918" name="Rectangle 5"/>
          <p:cNvSpPr>
            <a:spLocks noChangeArrowheads="1"/>
          </p:cNvSpPr>
          <p:nvPr/>
        </p:nvSpPr>
        <p:spPr bwMode="auto">
          <a:xfrm>
            <a:off x="0"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38919" name="Rectangle 6"/>
          <p:cNvSpPr>
            <a:spLocks noGrp="1" noRot="1" noChangeAspect="1" noChangeArrowheads="1" noTextEdit="1"/>
          </p:cNvSpPr>
          <p:nvPr>
            <p:ph type="sldImg"/>
          </p:nvPr>
        </p:nvSpPr>
        <p:spPr>
          <a:xfrm>
            <a:off x="434975" y="704850"/>
            <a:ext cx="6183313" cy="3478213"/>
          </a:xfrm>
          <a:ln w="12700" cap="flat"/>
        </p:spPr>
      </p:sp>
      <p:sp>
        <p:nvSpPr>
          <p:cNvPr id="38920" name="Rectangle 7"/>
          <p:cNvSpPr>
            <a:spLocks noGrp="1" noChangeArrowheads="1"/>
          </p:cNvSpPr>
          <p:nvPr>
            <p:ph type="body" idx="1"/>
          </p:nvPr>
        </p:nvSpPr>
        <p:spPr>
          <a:xfrm>
            <a:off x="940435" y="4421823"/>
            <a:ext cx="5172393" cy="4189095"/>
          </a:xfrm>
          <a:noFill/>
          <a:extLst>
            <a:ext uri="{91240B29-F687-4F45-9708-019B960494DF}">
              <a14:hiddenLine xmlns:a14="http://schemas.microsoft.com/office/drawing/2010/main" w="12700">
                <a:solidFill>
                  <a:schemeClr val="tx1"/>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1366567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192280A2-8554-4B4B-AC6D-6FFB9760E14F}" type="slidenum">
              <a:rPr lang="es-ES" altLang="es-MX" sz="1200"/>
              <a:pPr/>
              <a:t>14</a:t>
            </a:fld>
            <a:endParaRPr lang="es-ES" altLang="es-MX"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endParaRPr lang="es-MX" altLang="es-MX" smtClean="0"/>
          </a:p>
        </p:txBody>
      </p:sp>
    </p:spTree>
    <p:extLst>
      <p:ext uri="{BB962C8B-B14F-4D97-AF65-F5344CB8AC3E}">
        <p14:creationId xmlns:p14="http://schemas.microsoft.com/office/powerpoint/2010/main" val="6024976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19AC30D1-692B-43B9-AD8D-D1208FE2423E}" type="slidenum">
              <a:rPr lang="es-ES" altLang="es-MX" sz="1200"/>
              <a:pPr/>
              <a:t>15</a:t>
            </a:fld>
            <a:endParaRPr lang="es-ES" altLang="es-MX" sz="120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endParaRPr lang="es-MX" altLang="es-MX" smtClean="0"/>
          </a:p>
        </p:txBody>
      </p:sp>
    </p:spTree>
    <p:extLst>
      <p:ext uri="{BB962C8B-B14F-4D97-AF65-F5344CB8AC3E}">
        <p14:creationId xmlns:p14="http://schemas.microsoft.com/office/powerpoint/2010/main" val="8541103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a:defRPr sz="1000">
                <a:solidFill>
                  <a:schemeClr val="tx1"/>
                </a:solidFill>
                <a:latin typeface="Arial" panose="020B0604020202020204" pitchFamily="34" charset="0"/>
              </a:defRPr>
            </a:lvl1pPr>
            <a:lvl2pPr marL="759666" indent="-292179">
              <a:defRPr sz="1000">
                <a:solidFill>
                  <a:schemeClr val="tx1"/>
                </a:solidFill>
                <a:latin typeface="Arial" panose="020B0604020202020204" pitchFamily="34" charset="0"/>
              </a:defRPr>
            </a:lvl2pPr>
            <a:lvl3pPr marL="1168718" indent="-233744">
              <a:defRPr sz="1000">
                <a:solidFill>
                  <a:schemeClr val="tx1"/>
                </a:solidFill>
                <a:latin typeface="Arial" panose="020B0604020202020204" pitchFamily="34" charset="0"/>
              </a:defRPr>
            </a:lvl3pPr>
            <a:lvl4pPr marL="1636205" indent="-233744">
              <a:defRPr sz="1000">
                <a:solidFill>
                  <a:schemeClr val="tx1"/>
                </a:solidFill>
                <a:latin typeface="Arial" panose="020B0604020202020204" pitchFamily="34" charset="0"/>
              </a:defRPr>
            </a:lvl4pPr>
            <a:lvl5pPr marL="2103692" indent="-233744">
              <a:defRPr sz="1000">
                <a:solidFill>
                  <a:schemeClr val="tx1"/>
                </a:solidFill>
                <a:latin typeface="Arial" panose="020B0604020202020204" pitchFamily="34" charset="0"/>
              </a:defRPr>
            </a:lvl5pPr>
            <a:lvl6pPr marL="2571179" indent="-233744" eaLnBrk="0" fontAlgn="base" hangingPunct="0">
              <a:spcBef>
                <a:spcPct val="0"/>
              </a:spcBef>
              <a:spcAft>
                <a:spcPct val="0"/>
              </a:spcAft>
              <a:defRPr sz="1000">
                <a:solidFill>
                  <a:schemeClr val="tx1"/>
                </a:solidFill>
                <a:latin typeface="Arial" panose="020B0604020202020204" pitchFamily="34" charset="0"/>
              </a:defRPr>
            </a:lvl6pPr>
            <a:lvl7pPr marL="3038666" indent="-233744" eaLnBrk="0" fontAlgn="base" hangingPunct="0">
              <a:spcBef>
                <a:spcPct val="0"/>
              </a:spcBef>
              <a:spcAft>
                <a:spcPct val="0"/>
              </a:spcAft>
              <a:defRPr sz="1000">
                <a:solidFill>
                  <a:schemeClr val="tx1"/>
                </a:solidFill>
                <a:latin typeface="Arial" panose="020B0604020202020204" pitchFamily="34" charset="0"/>
              </a:defRPr>
            </a:lvl7pPr>
            <a:lvl8pPr marL="3506153" indent="-233744" eaLnBrk="0" fontAlgn="base" hangingPunct="0">
              <a:spcBef>
                <a:spcPct val="0"/>
              </a:spcBef>
              <a:spcAft>
                <a:spcPct val="0"/>
              </a:spcAft>
              <a:defRPr sz="1000">
                <a:solidFill>
                  <a:schemeClr val="tx1"/>
                </a:solidFill>
                <a:latin typeface="Arial" panose="020B0604020202020204" pitchFamily="34" charset="0"/>
              </a:defRPr>
            </a:lvl8pPr>
            <a:lvl9pPr marL="3973640" indent="-233744" eaLnBrk="0" fontAlgn="base" hangingPunct="0">
              <a:spcBef>
                <a:spcPct val="0"/>
              </a:spcBef>
              <a:spcAft>
                <a:spcPct val="0"/>
              </a:spcAft>
              <a:defRPr sz="1000">
                <a:solidFill>
                  <a:schemeClr val="tx1"/>
                </a:solidFill>
                <a:latin typeface="Arial" panose="020B0604020202020204" pitchFamily="34" charset="0"/>
              </a:defRPr>
            </a:lvl9pPr>
          </a:lstStyle>
          <a:p>
            <a:fld id="{30AE701A-C3A0-4AE5-BBAB-212D8F7C2884}" type="slidenum">
              <a:rPr lang="es-ES" altLang="es-MX" sz="1200"/>
              <a:pPr/>
              <a:t>30</a:t>
            </a:fld>
            <a:endParaRPr lang="es-ES" altLang="es-MX" sz="1200"/>
          </a:p>
        </p:txBody>
      </p:sp>
      <p:sp>
        <p:nvSpPr>
          <p:cNvPr id="68611" name="Rectangle 2"/>
          <p:cNvSpPr>
            <a:spLocks noChangeArrowheads="1"/>
          </p:cNvSpPr>
          <p:nvPr/>
        </p:nvSpPr>
        <p:spPr bwMode="auto">
          <a:xfrm>
            <a:off x="3996849"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68612" name="Rectangle 3"/>
          <p:cNvSpPr>
            <a:spLocks noChangeArrowheads="1"/>
          </p:cNvSpPr>
          <p:nvPr/>
        </p:nvSpPr>
        <p:spPr bwMode="auto">
          <a:xfrm>
            <a:off x="3996849"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479" tIns="0" rIns="19479" bIns="0" anchor="b"/>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r>
              <a:rPr lang="en-US" altLang="es-MX" i="1">
                <a:latin typeface="Times New Roman" panose="02020603050405020304" pitchFamily="18" charset="0"/>
              </a:rPr>
              <a:t>28</a:t>
            </a:r>
          </a:p>
        </p:txBody>
      </p:sp>
      <p:sp>
        <p:nvSpPr>
          <p:cNvPr id="68613" name="Rectangle 4"/>
          <p:cNvSpPr>
            <a:spLocks noChangeArrowheads="1"/>
          </p:cNvSpPr>
          <p:nvPr/>
        </p:nvSpPr>
        <p:spPr bwMode="auto">
          <a:xfrm>
            <a:off x="0" y="8843645"/>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68614" name="Rectangle 5"/>
          <p:cNvSpPr>
            <a:spLocks noChangeArrowheads="1"/>
          </p:cNvSpPr>
          <p:nvPr/>
        </p:nvSpPr>
        <p:spPr bwMode="auto">
          <a:xfrm>
            <a:off x="0" y="0"/>
            <a:ext cx="3056414" cy="465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3497" tIns="46749" rIns="93497" bIns="46749"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endParaRPr lang="es-MX" altLang="es-MX"/>
          </a:p>
        </p:txBody>
      </p:sp>
      <p:sp>
        <p:nvSpPr>
          <p:cNvPr id="68615" name="Rectangle 6"/>
          <p:cNvSpPr>
            <a:spLocks noGrp="1" noRot="1" noChangeAspect="1" noChangeArrowheads="1" noTextEdit="1"/>
          </p:cNvSpPr>
          <p:nvPr>
            <p:ph type="sldImg"/>
          </p:nvPr>
        </p:nvSpPr>
        <p:spPr>
          <a:xfrm>
            <a:off x="434975" y="704850"/>
            <a:ext cx="6183313" cy="3478213"/>
          </a:xfrm>
          <a:ln w="12700" cap="flat"/>
        </p:spPr>
      </p:sp>
      <p:sp>
        <p:nvSpPr>
          <p:cNvPr id="68616" name="Rectangle 7"/>
          <p:cNvSpPr>
            <a:spLocks noGrp="1" noChangeArrowheads="1"/>
          </p:cNvSpPr>
          <p:nvPr>
            <p:ph type="body" idx="1"/>
          </p:nvPr>
        </p:nvSpPr>
        <p:spPr>
          <a:xfrm>
            <a:off x="940435" y="4421823"/>
            <a:ext cx="5172393" cy="4189095"/>
          </a:xfrm>
          <a:noFill/>
          <a:extLst>
            <a:ext uri="{91240B29-F687-4F45-9708-019B960494DF}">
              <a14:hiddenLine xmlns:a14="http://schemas.microsoft.com/office/drawing/2010/main" w="12700">
                <a:solidFill>
                  <a:schemeClr val="tx1"/>
                </a:solidFill>
                <a:miter lim="800000"/>
                <a:headEnd/>
                <a:tailEnd/>
              </a14:hiddenLine>
            </a:ext>
          </a:extLst>
        </p:spPr>
        <p:txBody>
          <a:bodyPr lIns="92524" tIns="45450" rIns="92524" bIns="45450"/>
          <a:lstStyle/>
          <a:p>
            <a:pPr eaLnBrk="1" hangingPunct="1"/>
            <a:endParaRPr lang="es-MX" altLang="es-MX" smtClean="0"/>
          </a:p>
        </p:txBody>
      </p:sp>
    </p:spTree>
    <p:extLst>
      <p:ext uri="{BB962C8B-B14F-4D97-AF65-F5344CB8AC3E}">
        <p14:creationId xmlns:p14="http://schemas.microsoft.com/office/powerpoint/2010/main" val="3151328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Freeform 6"/>
          <p:cNvSpPr>
            <a:spLocks/>
          </p:cNvSpPr>
          <p:nvPr/>
        </p:nvSpPr>
        <p:spPr bwMode="auto">
          <a:xfrm>
            <a:off x="0" y="4324350"/>
            <a:ext cx="1744663" cy="777875"/>
          </a:xfrm>
          <a:custGeom>
            <a:avLst/>
            <a:gdLst>
              <a:gd name="T0" fmla="*/ 2147483646 w 372"/>
              <a:gd name="T1" fmla="*/ 2147483646 h 166"/>
              <a:gd name="T2" fmla="*/ 2147483646 w 372"/>
              <a:gd name="T3" fmla="*/ 2147483646 h 166"/>
              <a:gd name="T4" fmla="*/ 2147483646 w 372"/>
              <a:gd name="T5" fmla="*/ 2147483646 h 166"/>
              <a:gd name="T6" fmla="*/ 2147483646 w 372"/>
              <a:gd name="T7" fmla="*/ 2147483646 h 166"/>
              <a:gd name="T8" fmla="*/ 2147483646 w 372"/>
              <a:gd name="T9" fmla="*/ 2147483646 h 166"/>
              <a:gd name="T10" fmla="*/ 2147483646 w 372"/>
              <a:gd name="T11" fmla="*/ 2147483646 h 166"/>
              <a:gd name="T12" fmla="*/ 2147483646 w 372"/>
              <a:gd name="T13" fmla="*/ 2147483646 h 166"/>
              <a:gd name="T14" fmla="*/ 2147483646 w 372"/>
              <a:gd name="T15" fmla="*/ 0 h 166"/>
              <a:gd name="T16" fmla="*/ 0 w 372"/>
              <a:gd name="T17" fmla="*/ 0 h 166"/>
              <a:gd name="T18" fmla="*/ 0 w 372"/>
              <a:gd name="T19" fmla="*/ 2147483646 h 166"/>
              <a:gd name="T20" fmla="*/ 2147483646 w 372"/>
              <a:gd name="T21" fmla="*/ 2147483646 h 1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a:xfrm>
            <a:off x="531813" y="4529138"/>
            <a:ext cx="779462" cy="365125"/>
          </a:xfrm>
        </p:spPr>
        <p:txBody>
          <a:bodyPr/>
          <a:lstStyle>
            <a:lvl1pPr>
              <a:defRPr/>
            </a:lvl1pPr>
          </a:lstStyle>
          <a:p>
            <a:pPr>
              <a:defRPr/>
            </a:pPr>
            <a:fld id="{E3EE77D1-8F6C-457B-8352-26C3ED56E007}" type="slidenum">
              <a:rPr lang="es-ES" altLang="es-MX"/>
              <a:pPr>
                <a:defRPr/>
              </a:pPr>
              <a:t>‹Nº›</a:t>
            </a:fld>
            <a:endParaRPr lang="es-ES" altLang="es-MX"/>
          </a:p>
        </p:txBody>
      </p:sp>
    </p:spTree>
    <p:extLst>
      <p:ext uri="{BB962C8B-B14F-4D97-AF65-F5344CB8AC3E}">
        <p14:creationId xmlns:p14="http://schemas.microsoft.com/office/powerpoint/2010/main" val="936300371"/>
      </p:ext>
    </p:extLst>
  </p:cSld>
  <p:clrMapOvr>
    <a:masterClrMapping/>
  </p:clrMapOvr>
  <p:transition spd="slow">
    <p:pull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4" name="Freeform 11"/>
          <p:cNvSpPr>
            <a:spLocks/>
          </p:cNvSpPr>
          <p:nvPr/>
        </p:nvSpPr>
        <p:spPr bwMode="auto">
          <a:xfrm flipV="1">
            <a:off x="-4763" y="317817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a:xfrm>
            <a:off x="531813" y="3244850"/>
            <a:ext cx="779462" cy="365125"/>
          </a:xfrm>
        </p:spPr>
        <p:txBody>
          <a:bodyPr/>
          <a:lstStyle>
            <a:lvl1pPr>
              <a:defRPr/>
            </a:lvl1pPr>
          </a:lstStyle>
          <a:p>
            <a:pPr>
              <a:defRPr/>
            </a:pPr>
            <a:fld id="{A132719A-5762-4768-A274-CD8B61EAF04D}" type="slidenum">
              <a:rPr lang="es-ES" altLang="es-MX"/>
              <a:pPr>
                <a:defRPr/>
              </a:pPr>
              <a:t>‹Nº›</a:t>
            </a:fld>
            <a:endParaRPr lang="es-ES" altLang="es-MX"/>
          </a:p>
        </p:txBody>
      </p:sp>
    </p:spTree>
    <p:extLst>
      <p:ext uri="{BB962C8B-B14F-4D97-AF65-F5344CB8AC3E}">
        <p14:creationId xmlns:p14="http://schemas.microsoft.com/office/powerpoint/2010/main" val="289008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5" name="Freeform 11"/>
          <p:cNvSpPr>
            <a:spLocks/>
          </p:cNvSpPr>
          <p:nvPr/>
        </p:nvSpPr>
        <p:spPr bwMode="auto">
          <a:xfrm flipV="1">
            <a:off x="-4763" y="317817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6" name="TextBox 13"/>
          <p:cNvSpPr txBox="1">
            <a:spLocks noChangeArrowheads="1"/>
          </p:cNvSpPr>
          <p:nvPr/>
        </p:nvSpPr>
        <p:spPr bwMode="auto">
          <a:xfrm>
            <a:off x="2466975" y="647700"/>
            <a:ext cx="609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000">
                <a:solidFill>
                  <a:schemeClr val="tx1"/>
                </a:solidFill>
                <a:latin typeface="Arial" pitchFamily="34" charset="0"/>
              </a:defRPr>
            </a:lvl1pPr>
            <a:lvl2pPr marL="742950" indent="-285750">
              <a:defRPr sz="1000">
                <a:solidFill>
                  <a:schemeClr val="tx1"/>
                </a:solidFill>
                <a:latin typeface="Arial" pitchFamily="34" charset="0"/>
              </a:defRPr>
            </a:lvl2pPr>
            <a:lvl3pPr marL="1143000" indent="-228600">
              <a:defRPr sz="1000">
                <a:solidFill>
                  <a:schemeClr val="tx1"/>
                </a:solidFill>
                <a:latin typeface="Arial" pitchFamily="34" charset="0"/>
              </a:defRPr>
            </a:lvl3pPr>
            <a:lvl4pPr marL="1600200" indent="-228600">
              <a:defRPr sz="1000">
                <a:solidFill>
                  <a:schemeClr val="tx1"/>
                </a:solidFill>
                <a:latin typeface="Arial" pitchFamily="34" charset="0"/>
              </a:defRPr>
            </a:lvl4pPr>
            <a:lvl5pPr marL="2057400" indent="-228600">
              <a:defRPr sz="1000">
                <a:solidFill>
                  <a:schemeClr val="tx1"/>
                </a:solidFill>
                <a:latin typeface="Arial" pitchFamily="34" charset="0"/>
              </a:defRPr>
            </a:lvl5pPr>
            <a:lvl6pPr marL="2514600" indent="-228600" eaLnBrk="0" fontAlgn="base" hangingPunct="0">
              <a:spcBef>
                <a:spcPct val="0"/>
              </a:spcBef>
              <a:spcAft>
                <a:spcPct val="0"/>
              </a:spcAft>
              <a:defRPr sz="1000">
                <a:solidFill>
                  <a:schemeClr val="tx1"/>
                </a:solidFill>
                <a:latin typeface="Arial" pitchFamily="34" charset="0"/>
              </a:defRPr>
            </a:lvl6pPr>
            <a:lvl7pPr marL="2971800" indent="-228600" eaLnBrk="0" fontAlgn="base" hangingPunct="0">
              <a:spcBef>
                <a:spcPct val="0"/>
              </a:spcBef>
              <a:spcAft>
                <a:spcPct val="0"/>
              </a:spcAft>
              <a:defRPr sz="1000">
                <a:solidFill>
                  <a:schemeClr val="tx1"/>
                </a:solidFill>
                <a:latin typeface="Arial" pitchFamily="34" charset="0"/>
              </a:defRPr>
            </a:lvl7pPr>
            <a:lvl8pPr marL="3429000" indent="-228600" eaLnBrk="0" fontAlgn="base" hangingPunct="0">
              <a:spcBef>
                <a:spcPct val="0"/>
              </a:spcBef>
              <a:spcAft>
                <a:spcPct val="0"/>
              </a:spcAft>
              <a:defRPr sz="1000">
                <a:solidFill>
                  <a:schemeClr val="tx1"/>
                </a:solidFill>
                <a:latin typeface="Arial" pitchFamily="34" charset="0"/>
              </a:defRPr>
            </a:lvl8pPr>
            <a:lvl9pPr marL="3886200" indent="-228600" eaLnBrk="0" fontAlgn="base" hangingPunct="0">
              <a:spcBef>
                <a:spcPct val="0"/>
              </a:spcBef>
              <a:spcAft>
                <a:spcPct val="0"/>
              </a:spcAft>
              <a:defRPr sz="1000">
                <a:solidFill>
                  <a:schemeClr val="tx1"/>
                </a:solidFill>
                <a:latin typeface="Arial" pitchFamily="34" charset="0"/>
              </a:defRPr>
            </a:lvl9pPr>
          </a:lstStyle>
          <a:p>
            <a:pPr eaLnBrk="1" hangingPunct="1">
              <a:defRPr/>
            </a:pPr>
            <a:r>
              <a:rPr lang="en-US" altLang="es-MX" sz="8000" smtClean="0">
                <a:solidFill>
                  <a:schemeClr val="accent1"/>
                </a:solidFill>
              </a:rPr>
              <a:t>“</a:t>
            </a:r>
          </a:p>
        </p:txBody>
      </p:sp>
      <p:sp>
        <p:nvSpPr>
          <p:cNvPr id="7" name="TextBox 14"/>
          <p:cNvSpPr txBox="1">
            <a:spLocks noChangeArrowheads="1"/>
          </p:cNvSpPr>
          <p:nvPr/>
        </p:nvSpPr>
        <p:spPr bwMode="auto">
          <a:xfrm>
            <a:off x="11114088" y="2905125"/>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000">
                <a:solidFill>
                  <a:schemeClr val="tx1"/>
                </a:solidFill>
                <a:latin typeface="Arial" pitchFamily="34" charset="0"/>
              </a:defRPr>
            </a:lvl1pPr>
            <a:lvl2pPr marL="742950" indent="-285750">
              <a:defRPr sz="1000">
                <a:solidFill>
                  <a:schemeClr val="tx1"/>
                </a:solidFill>
                <a:latin typeface="Arial" pitchFamily="34" charset="0"/>
              </a:defRPr>
            </a:lvl2pPr>
            <a:lvl3pPr marL="1143000" indent="-228600">
              <a:defRPr sz="1000">
                <a:solidFill>
                  <a:schemeClr val="tx1"/>
                </a:solidFill>
                <a:latin typeface="Arial" pitchFamily="34" charset="0"/>
              </a:defRPr>
            </a:lvl3pPr>
            <a:lvl4pPr marL="1600200" indent="-228600">
              <a:defRPr sz="1000">
                <a:solidFill>
                  <a:schemeClr val="tx1"/>
                </a:solidFill>
                <a:latin typeface="Arial" pitchFamily="34" charset="0"/>
              </a:defRPr>
            </a:lvl4pPr>
            <a:lvl5pPr marL="2057400" indent="-228600">
              <a:defRPr sz="1000">
                <a:solidFill>
                  <a:schemeClr val="tx1"/>
                </a:solidFill>
                <a:latin typeface="Arial" pitchFamily="34" charset="0"/>
              </a:defRPr>
            </a:lvl5pPr>
            <a:lvl6pPr marL="2514600" indent="-228600" eaLnBrk="0" fontAlgn="base" hangingPunct="0">
              <a:spcBef>
                <a:spcPct val="0"/>
              </a:spcBef>
              <a:spcAft>
                <a:spcPct val="0"/>
              </a:spcAft>
              <a:defRPr sz="1000">
                <a:solidFill>
                  <a:schemeClr val="tx1"/>
                </a:solidFill>
                <a:latin typeface="Arial" pitchFamily="34" charset="0"/>
              </a:defRPr>
            </a:lvl6pPr>
            <a:lvl7pPr marL="2971800" indent="-228600" eaLnBrk="0" fontAlgn="base" hangingPunct="0">
              <a:spcBef>
                <a:spcPct val="0"/>
              </a:spcBef>
              <a:spcAft>
                <a:spcPct val="0"/>
              </a:spcAft>
              <a:defRPr sz="1000">
                <a:solidFill>
                  <a:schemeClr val="tx1"/>
                </a:solidFill>
                <a:latin typeface="Arial" pitchFamily="34" charset="0"/>
              </a:defRPr>
            </a:lvl7pPr>
            <a:lvl8pPr marL="3429000" indent="-228600" eaLnBrk="0" fontAlgn="base" hangingPunct="0">
              <a:spcBef>
                <a:spcPct val="0"/>
              </a:spcBef>
              <a:spcAft>
                <a:spcPct val="0"/>
              </a:spcAft>
              <a:defRPr sz="1000">
                <a:solidFill>
                  <a:schemeClr val="tx1"/>
                </a:solidFill>
                <a:latin typeface="Arial" pitchFamily="34" charset="0"/>
              </a:defRPr>
            </a:lvl8pPr>
            <a:lvl9pPr marL="3886200" indent="-228600" eaLnBrk="0" fontAlgn="base" hangingPunct="0">
              <a:spcBef>
                <a:spcPct val="0"/>
              </a:spcBef>
              <a:spcAft>
                <a:spcPct val="0"/>
              </a:spcAft>
              <a:defRPr sz="1000">
                <a:solidFill>
                  <a:schemeClr val="tx1"/>
                </a:solidFill>
                <a:latin typeface="Arial" pitchFamily="34" charset="0"/>
              </a:defRPr>
            </a:lvl9pPr>
          </a:lstStyle>
          <a:p>
            <a:pPr eaLnBrk="1" hangingPunct="1">
              <a:defRPr/>
            </a:pPr>
            <a:r>
              <a:rPr lang="en-US" altLang="es-MX" sz="8000" smtClean="0">
                <a:solidFill>
                  <a:schemeClr val="accent1"/>
                </a:solidFill>
              </a:rPr>
              <a:t>”</a:t>
            </a:r>
          </a:p>
        </p:txBody>
      </p:sp>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8" name="Date Placeholder 3"/>
          <p:cNvSpPr>
            <a:spLocks noGrp="1"/>
          </p:cNvSpPr>
          <p:nvPr>
            <p:ph type="dt" sz="half" idx="14"/>
          </p:nvPr>
        </p:nvSpPr>
        <p:spPr/>
        <p:txBody>
          <a:bodyPr/>
          <a:lstStyle>
            <a:lvl1pPr>
              <a:defRPr/>
            </a:lvl1pPr>
          </a:lstStyle>
          <a:p>
            <a:pPr>
              <a:defRPr/>
            </a:pPr>
            <a:endParaRPr lang="es-ES"/>
          </a:p>
        </p:txBody>
      </p:sp>
      <p:sp>
        <p:nvSpPr>
          <p:cNvPr id="9" name="Footer Placeholder 4"/>
          <p:cNvSpPr>
            <a:spLocks noGrp="1"/>
          </p:cNvSpPr>
          <p:nvPr>
            <p:ph type="ftr" sz="quarter" idx="15"/>
          </p:nvPr>
        </p:nvSpPr>
        <p:spPr/>
        <p:txBody>
          <a:bodyPr/>
          <a:lstStyle>
            <a:lvl1pPr>
              <a:defRPr/>
            </a:lvl1pPr>
          </a:lstStyle>
          <a:p>
            <a:pPr>
              <a:defRPr/>
            </a:pPr>
            <a:endParaRPr lang="es-ES"/>
          </a:p>
        </p:txBody>
      </p:sp>
      <p:sp>
        <p:nvSpPr>
          <p:cNvPr id="10" name="Slide Number Placeholder 5"/>
          <p:cNvSpPr>
            <a:spLocks noGrp="1"/>
          </p:cNvSpPr>
          <p:nvPr>
            <p:ph type="sldNum" sz="quarter" idx="16"/>
          </p:nvPr>
        </p:nvSpPr>
        <p:spPr>
          <a:xfrm>
            <a:off x="531813" y="3244850"/>
            <a:ext cx="779462" cy="365125"/>
          </a:xfrm>
        </p:spPr>
        <p:txBody>
          <a:bodyPr/>
          <a:lstStyle>
            <a:lvl1pPr>
              <a:defRPr/>
            </a:lvl1pPr>
          </a:lstStyle>
          <a:p>
            <a:pPr>
              <a:defRPr/>
            </a:pPr>
            <a:fld id="{FA695BE4-6849-43DD-9DA3-3AD5A92B1EBF}" type="slidenum">
              <a:rPr lang="es-ES" altLang="es-MX"/>
              <a:pPr>
                <a:defRPr/>
              </a:pPr>
              <a:t>‹Nº›</a:t>
            </a:fld>
            <a:endParaRPr lang="es-ES" altLang="es-MX"/>
          </a:p>
        </p:txBody>
      </p:sp>
    </p:spTree>
    <p:extLst>
      <p:ext uri="{BB962C8B-B14F-4D97-AF65-F5344CB8AC3E}">
        <p14:creationId xmlns:p14="http://schemas.microsoft.com/office/powerpoint/2010/main" val="2707227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5" name="Freeform 11"/>
          <p:cNvSpPr>
            <a:spLocks/>
          </p:cNvSpPr>
          <p:nvPr/>
        </p:nvSpPr>
        <p:spPr bwMode="auto">
          <a:xfrm flipV="1">
            <a:off x="-4763" y="491172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es-ES" smtClean="0"/>
              <a:t>Haga clic para modificar el estilo de texto del patrón</a:t>
            </a:r>
          </a:p>
        </p:txBody>
      </p:sp>
      <p:sp>
        <p:nvSpPr>
          <p:cNvPr id="6" name="Date Placeholder 4"/>
          <p:cNvSpPr>
            <a:spLocks noGrp="1"/>
          </p:cNvSpPr>
          <p:nvPr>
            <p:ph type="dt" sz="half" idx="10"/>
          </p:nvPr>
        </p:nvSpPr>
        <p:spPr/>
        <p:txBody>
          <a:bodyPr/>
          <a:lstStyle>
            <a:lvl1pPr>
              <a:defRPr/>
            </a:lvl1pPr>
          </a:lstStyle>
          <a:p>
            <a:pPr>
              <a:defRPr/>
            </a:pPr>
            <a:endParaRPr lang="es-ES"/>
          </a:p>
        </p:txBody>
      </p:sp>
      <p:sp>
        <p:nvSpPr>
          <p:cNvPr id="7" name="Footer Placeholder 5"/>
          <p:cNvSpPr>
            <a:spLocks noGrp="1"/>
          </p:cNvSpPr>
          <p:nvPr>
            <p:ph type="ftr" sz="quarter" idx="11"/>
          </p:nvPr>
        </p:nvSpPr>
        <p:spPr/>
        <p:txBody>
          <a:bodyPr/>
          <a:lstStyle>
            <a:lvl1pPr>
              <a:defRPr/>
            </a:lvl1pPr>
          </a:lstStyle>
          <a:p>
            <a:pPr>
              <a:defRPr/>
            </a:pPr>
            <a:endParaRPr lang="es-ES"/>
          </a:p>
        </p:txBody>
      </p:sp>
      <p:sp>
        <p:nvSpPr>
          <p:cNvPr id="8" name="Slide Number Placeholder 6"/>
          <p:cNvSpPr>
            <a:spLocks noGrp="1"/>
          </p:cNvSpPr>
          <p:nvPr>
            <p:ph type="sldNum" sz="quarter" idx="12"/>
          </p:nvPr>
        </p:nvSpPr>
        <p:spPr>
          <a:xfrm>
            <a:off x="531813" y="4983163"/>
            <a:ext cx="779462" cy="365125"/>
          </a:xfrm>
        </p:spPr>
        <p:txBody>
          <a:bodyPr/>
          <a:lstStyle>
            <a:lvl1pPr>
              <a:defRPr/>
            </a:lvl1pPr>
          </a:lstStyle>
          <a:p>
            <a:pPr>
              <a:defRPr/>
            </a:pPr>
            <a:fld id="{7AF75332-89E1-467E-90AE-5D6DF97B1E39}" type="slidenum">
              <a:rPr lang="es-ES" altLang="es-MX"/>
              <a:pPr>
                <a:defRPr/>
              </a:pPr>
              <a:t>‹Nº›</a:t>
            </a:fld>
            <a:endParaRPr lang="es-ES" altLang="es-MX"/>
          </a:p>
        </p:txBody>
      </p:sp>
    </p:spTree>
    <p:extLst>
      <p:ext uri="{BB962C8B-B14F-4D97-AF65-F5344CB8AC3E}">
        <p14:creationId xmlns:p14="http://schemas.microsoft.com/office/powerpoint/2010/main" val="2670817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5" name="Freeform 11"/>
          <p:cNvSpPr>
            <a:spLocks/>
          </p:cNvSpPr>
          <p:nvPr/>
        </p:nvSpPr>
        <p:spPr bwMode="auto">
          <a:xfrm flipV="1">
            <a:off x="-4763" y="491172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6" name="TextBox 16"/>
          <p:cNvSpPr txBox="1">
            <a:spLocks noChangeArrowheads="1"/>
          </p:cNvSpPr>
          <p:nvPr/>
        </p:nvSpPr>
        <p:spPr bwMode="auto">
          <a:xfrm>
            <a:off x="2466975" y="647700"/>
            <a:ext cx="609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000">
                <a:solidFill>
                  <a:schemeClr val="tx1"/>
                </a:solidFill>
                <a:latin typeface="Arial" pitchFamily="34" charset="0"/>
              </a:defRPr>
            </a:lvl1pPr>
            <a:lvl2pPr marL="742950" indent="-285750">
              <a:defRPr sz="1000">
                <a:solidFill>
                  <a:schemeClr val="tx1"/>
                </a:solidFill>
                <a:latin typeface="Arial" pitchFamily="34" charset="0"/>
              </a:defRPr>
            </a:lvl2pPr>
            <a:lvl3pPr marL="1143000" indent="-228600">
              <a:defRPr sz="1000">
                <a:solidFill>
                  <a:schemeClr val="tx1"/>
                </a:solidFill>
                <a:latin typeface="Arial" pitchFamily="34" charset="0"/>
              </a:defRPr>
            </a:lvl3pPr>
            <a:lvl4pPr marL="1600200" indent="-228600">
              <a:defRPr sz="1000">
                <a:solidFill>
                  <a:schemeClr val="tx1"/>
                </a:solidFill>
                <a:latin typeface="Arial" pitchFamily="34" charset="0"/>
              </a:defRPr>
            </a:lvl4pPr>
            <a:lvl5pPr marL="2057400" indent="-228600">
              <a:defRPr sz="1000">
                <a:solidFill>
                  <a:schemeClr val="tx1"/>
                </a:solidFill>
                <a:latin typeface="Arial" pitchFamily="34" charset="0"/>
              </a:defRPr>
            </a:lvl5pPr>
            <a:lvl6pPr marL="2514600" indent="-228600" eaLnBrk="0" fontAlgn="base" hangingPunct="0">
              <a:spcBef>
                <a:spcPct val="0"/>
              </a:spcBef>
              <a:spcAft>
                <a:spcPct val="0"/>
              </a:spcAft>
              <a:defRPr sz="1000">
                <a:solidFill>
                  <a:schemeClr val="tx1"/>
                </a:solidFill>
                <a:latin typeface="Arial" pitchFamily="34" charset="0"/>
              </a:defRPr>
            </a:lvl6pPr>
            <a:lvl7pPr marL="2971800" indent="-228600" eaLnBrk="0" fontAlgn="base" hangingPunct="0">
              <a:spcBef>
                <a:spcPct val="0"/>
              </a:spcBef>
              <a:spcAft>
                <a:spcPct val="0"/>
              </a:spcAft>
              <a:defRPr sz="1000">
                <a:solidFill>
                  <a:schemeClr val="tx1"/>
                </a:solidFill>
                <a:latin typeface="Arial" pitchFamily="34" charset="0"/>
              </a:defRPr>
            </a:lvl7pPr>
            <a:lvl8pPr marL="3429000" indent="-228600" eaLnBrk="0" fontAlgn="base" hangingPunct="0">
              <a:spcBef>
                <a:spcPct val="0"/>
              </a:spcBef>
              <a:spcAft>
                <a:spcPct val="0"/>
              </a:spcAft>
              <a:defRPr sz="1000">
                <a:solidFill>
                  <a:schemeClr val="tx1"/>
                </a:solidFill>
                <a:latin typeface="Arial" pitchFamily="34" charset="0"/>
              </a:defRPr>
            </a:lvl8pPr>
            <a:lvl9pPr marL="3886200" indent="-228600" eaLnBrk="0" fontAlgn="base" hangingPunct="0">
              <a:spcBef>
                <a:spcPct val="0"/>
              </a:spcBef>
              <a:spcAft>
                <a:spcPct val="0"/>
              </a:spcAft>
              <a:defRPr sz="1000">
                <a:solidFill>
                  <a:schemeClr val="tx1"/>
                </a:solidFill>
                <a:latin typeface="Arial" pitchFamily="34" charset="0"/>
              </a:defRPr>
            </a:lvl9pPr>
          </a:lstStyle>
          <a:p>
            <a:pPr eaLnBrk="1" hangingPunct="1">
              <a:defRPr/>
            </a:pPr>
            <a:r>
              <a:rPr lang="en-US" altLang="es-MX" sz="8000" smtClean="0">
                <a:solidFill>
                  <a:schemeClr val="accent1"/>
                </a:solidFill>
              </a:rPr>
              <a:t>“</a:t>
            </a:r>
          </a:p>
        </p:txBody>
      </p:sp>
      <p:sp>
        <p:nvSpPr>
          <p:cNvPr id="7" name="TextBox 17"/>
          <p:cNvSpPr txBox="1">
            <a:spLocks noChangeArrowheads="1"/>
          </p:cNvSpPr>
          <p:nvPr/>
        </p:nvSpPr>
        <p:spPr bwMode="auto">
          <a:xfrm>
            <a:off x="11114088" y="2905125"/>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000">
                <a:solidFill>
                  <a:schemeClr val="tx1"/>
                </a:solidFill>
                <a:latin typeface="Arial" pitchFamily="34" charset="0"/>
              </a:defRPr>
            </a:lvl1pPr>
            <a:lvl2pPr marL="742950" indent="-285750">
              <a:defRPr sz="1000">
                <a:solidFill>
                  <a:schemeClr val="tx1"/>
                </a:solidFill>
                <a:latin typeface="Arial" pitchFamily="34" charset="0"/>
              </a:defRPr>
            </a:lvl2pPr>
            <a:lvl3pPr marL="1143000" indent="-228600">
              <a:defRPr sz="1000">
                <a:solidFill>
                  <a:schemeClr val="tx1"/>
                </a:solidFill>
                <a:latin typeface="Arial" pitchFamily="34" charset="0"/>
              </a:defRPr>
            </a:lvl3pPr>
            <a:lvl4pPr marL="1600200" indent="-228600">
              <a:defRPr sz="1000">
                <a:solidFill>
                  <a:schemeClr val="tx1"/>
                </a:solidFill>
                <a:latin typeface="Arial" pitchFamily="34" charset="0"/>
              </a:defRPr>
            </a:lvl4pPr>
            <a:lvl5pPr marL="2057400" indent="-228600">
              <a:defRPr sz="1000">
                <a:solidFill>
                  <a:schemeClr val="tx1"/>
                </a:solidFill>
                <a:latin typeface="Arial" pitchFamily="34" charset="0"/>
              </a:defRPr>
            </a:lvl5pPr>
            <a:lvl6pPr marL="2514600" indent="-228600" eaLnBrk="0" fontAlgn="base" hangingPunct="0">
              <a:spcBef>
                <a:spcPct val="0"/>
              </a:spcBef>
              <a:spcAft>
                <a:spcPct val="0"/>
              </a:spcAft>
              <a:defRPr sz="1000">
                <a:solidFill>
                  <a:schemeClr val="tx1"/>
                </a:solidFill>
                <a:latin typeface="Arial" pitchFamily="34" charset="0"/>
              </a:defRPr>
            </a:lvl6pPr>
            <a:lvl7pPr marL="2971800" indent="-228600" eaLnBrk="0" fontAlgn="base" hangingPunct="0">
              <a:spcBef>
                <a:spcPct val="0"/>
              </a:spcBef>
              <a:spcAft>
                <a:spcPct val="0"/>
              </a:spcAft>
              <a:defRPr sz="1000">
                <a:solidFill>
                  <a:schemeClr val="tx1"/>
                </a:solidFill>
                <a:latin typeface="Arial" pitchFamily="34" charset="0"/>
              </a:defRPr>
            </a:lvl7pPr>
            <a:lvl8pPr marL="3429000" indent="-228600" eaLnBrk="0" fontAlgn="base" hangingPunct="0">
              <a:spcBef>
                <a:spcPct val="0"/>
              </a:spcBef>
              <a:spcAft>
                <a:spcPct val="0"/>
              </a:spcAft>
              <a:defRPr sz="1000">
                <a:solidFill>
                  <a:schemeClr val="tx1"/>
                </a:solidFill>
                <a:latin typeface="Arial" pitchFamily="34" charset="0"/>
              </a:defRPr>
            </a:lvl8pPr>
            <a:lvl9pPr marL="3886200" indent="-228600" eaLnBrk="0" fontAlgn="base" hangingPunct="0">
              <a:spcBef>
                <a:spcPct val="0"/>
              </a:spcBef>
              <a:spcAft>
                <a:spcPct val="0"/>
              </a:spcAft>
              <a:defRPr sz="1000">
                <a:solidFill>
                  <a:schemeClr val="tx1"/>
                </a:solidFill>
                <a:latin typeface="Arial" pitchFamily="34" charset="0"/>
              </a:defRPr>
            </a:lvl9pPr>
          </a:lstStyle>
          <a:p>
            <a:pPr eaLnBrk="1" hangingPunct="1">
              <a:defRPr/>
            </a:pPr>
            <a:r>
              <a:rPr lang="en-US" altLang="es-MX" sz="8000" smtClean="0">
                <a:solidFill>
                  <a:schemeClr val="accent1"/>
                </a:solidFill>
              </a:rPr>
              <a:t>”</a:t>
            </a:r>
          </a:p>
        </p:txBody>
      </p:sp>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es-ES" smtClean="0"/>
              <a:t>Haga clic para modificar el estilo de texto del patrón</a:t>
            </a:r>
          </a:p>
        </p:txBody>
      </p:sp>
      <p:sp>
        <p:nvSpPr>
          <p:cNvPr id="8" name="Date Placeholder 4"/>
          <p:cNvSpPr>
            <a:spLocks noGrp="1"/>
          </p:cNvSpPr>
          <p:nvPr>
            <p:ph type="dt" sz="half" idx="14"/>
          </p:nvPr>
        </p:nvSpPr>
        <p:spPr/>
        <p:txBody>
          <a:bodyPr/>
          <a:lstStyle>
            <a:lvl1pPr>
              <a:defRPr/>
            </a:lvl1pPr>
          </a:lstStyle>
          <a:p>
            <a:pPr>
              <a:defRPr/>
            </a:pPr>
            <a:endParaRPr lang="es-ES"/>
          </a:p>
        </p:txBody>
      </p:sp>
      <p:sp>
        <p:nvSpPr>
          <p:cNvPr id="9" name="Footer Placeholder 5"/>
          <p:cNvSpPr>
            <a:spLocks noGrp="1"/>
          </p:cNvSpPr>
          <p:nvPr>
            <p:ph type="ftr" sz="quarter" idx="15"/>
          </p:nvPr>
        </p:nvSpPr>
        <p:spPr/>
        <p:txBody>
          <a:bodyPr/>
          <a:lstStyle>
            <a:lvl1pPr>
              <a:defRPr/>
            </a:lvl1pPr>
          </a:lstStyle>
          <a:p>
            <a:pPr>
              <a:defRPr/>
            </a:pPr>
            <a:endParaRPr lang="es-ES"/>
          </a:p>
        </p:txBody>
      </p:sp>
      <p:sp>
        <p:nvSpPr>
          <p:cNvPr id="10" name="Slide Number Placeholder 6"/>
          <p:cNvSpPr>
            <a:spLocks noGrp="1"/>
          </p:cNvSpPr>
          <p:nvPr>
            <p:ph type="sldNum" sz="quarter" idx="16"/>
          </p:nvPr>
        </p:nvSpPr>
        <p:spPr>
          <a:xfrm>
            <a:off x="531813" y="4983163"/>
            <a:ext cx="779462" cy="365125"/>
          </a:xfrm>
        </p:spPr>
        <p:txBody>
          <a:bodyPr/>
          <a:lstStyle>
            <a:lvl1pPr>
              <a:defRPr/>
            </a:lvl1pPr>
          </a:lstStyle>
          <a:p>
            <a:pPr>
              <a:defRPr/>
            </a:pPr>
            <a:fld id="{46D2A1D0-05B9-4DF8-A548-339756C29410}" type="slidenum">
              <a:rPr lang="es-ES" altLang="es-MX"/>
              <a:pPr>
                <a:defRPr/>
              </a:pPr>
              <a:t>‹Nº›</a:t>
            </a:fld>
            <a:endParaRPr lang="es-ES" altLang="es-MX"/>
          </a:p>
        </p:txBody>
      </p:sp>
    </p:spTree>
    <p:extLst>
      <p:ext uri="{BB962C8B-B14F-4D97-AF65-F5344CB8AC3E}">
        <p14:creationId xmlns:p14="http://schemas.microsoft.com/office/powerpoint/2010/main" val="4059231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5" name="Freeform 11"/>
          <p:cNvSpPr>
            <a:spLocks/>
          </p:cNvSpPr>
          <p:nvPr/>
        </p:nvSpPr>
        <p:spPr bwMode="auto">
          <a:xfrm flipV="1">
            <a:off x="-4763" y="491172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rtlCol="0">
            <a:normAutofit/>
          </a:bodyPr>
          <a:lstStyle>
            <a:lvl1pPr>
              <a:buNone/>
              <a:defRPr lang="en-US">
                <a:solidFill>
                  <a:schemeClr val="tx1">
                    <a:lumMod val="65000"/>
                    <a:lumOff val="35000"/>
                  </a:schemeClr>
                </a:solidFill>
              </a:defRPr>
            </a:lvl1pPr>
          </a:lstStyle>
          <a:p>
            <a:pPr lvl="0"/>
            <a:r>
              <a:rPr lang="es-ES" smtClean="0"/>
              <a:t>Haga clic para modificar el estilo de texto del patrón</a:t>
            </a:r>
          </a:p>
        </p:txBody>
      </p:sp>
      <p:sp>
        <p:nvSpPr>
          <p:cNvPr id="6" name="Date Placeholder 4"/>
          <p:cNvSpPr>
            <a:spLocks noGrp="1"/>
          </p:cNvSpPr>
          <p:nvPr>
            <p:ph type="dt" sz="half" idx="14"/>
          </p:nvPr>
        </p:nvSpPr>
        <p:spPr/>
        <p:txBody>
          <a:bodyPr/>
          <a:lstStyle>
            <a:lvl1pPr>
              <a:defRPr/>
            </a:lvl1pPr>
          </a:lstStyle>
          <a:p>
            <a:pPr>
              <a:defRPr/>
            </a:pPr>
            <a:endParaRPr lang="es-ES"/>
          </a:p>
        </p:txBody>
      </p:sp>
      <p:sp>
        <p:nvSpPr>
          <p:cNvPr id="7" name="Footer Placeholder 5"/>
          <p:cNvSpPr>
            <a:spLocks noGrp="1"/>
          </p:cNvSpPr>
          <p:nvPr>
            <p:ph type="ftr" sz="quarter" idx="15"/>
          </p:nvPr>
        </p:nvSpPr>
        <p:spPr/>
        <p:txBody>
          <a:bodyPr/>
          <a:lstStyle>
            <a:lvl1pPr>
              <a:defRPr/>
            </a:lvl1pPr>
          </a:lstStyle>
          <a:p>
            <a:pPr>
              <a:defRPr/>
            </a:pPr>
            <a:endParaRPr lang="es-ES"/>
          </a:p>
        </p:txBody>
      </p:sp>
      <p:sp>
        <p:nvSpPr>
          <p:cNvPr id="8" name="Slide Number Placeholder 6"/>
          <p:cNvSpPr>
            <a:spLocks noGrp="1"/>
          </p:cNvSpPr>
          <p:nvPr>
            <p:ph type="sldNum" sz="quarter" idx="16"/>
          </p:nvPr>
        </p:nvSpPr>
        <p:spPr>
          <a:xfrm>
            <a:off x="531813" y="4983163"/>
            <a:ext cx="779462" cy="365125"/>
          </a:xfrm>
        </p:spPr>
        <p:txBody>
          <a:bodyPr/>
          <a:lstStyle>
            <a:lvl1pPr>
              <a:defRPr/>
            </a:lvl1pPr>
          </a:lstStyle>
          <a:p>
            <a:pPr>
              <a:defRPr/>
            </a:pPr>
            <a:fld id="{C09475A6-F817-418C-9ECD-6015BADE73CB}" type="slidenum">
              <a:rPr lang="es-ES" altLang="es-MX"/>
              <a:pPr>
                <a:defRPr/>
              </a:pPr>
              <a:t>‹Nº›</a:t>
            </a:fld>
            <a:endParaRPr lang="es-ES" altLang="es-MX"/>
          </a:p>
        </p:txBody>
      </p:sp>
    </p:spTree>
    <p:extLst>
      <p:ext uri="{BB962C8B-B14F-4D97-AF65-F5344CB8AC3E}">
        <p14:creationId xmlns:p14="http://schemas.microsoft.com/office/powerpoint/2010/main" val="6317044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4" name="Freeform 11"/>
          <p:cNvSpPr>
            <a:spLocks/>
          </p:cNvSpPr>
          <p:nvPr/>
        </p:nvSpPr>
        <p:spPr bwMode="auto">
          <a:xfrm flipV="1">
            <a:off x="-4763" y="71437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928DB204-2AE7-4688-9CCB-99C889C5D003}" type="slidenum">
              <a:rPr lang="es-ES" altLang="es-MX"/>
              <a:pPr>
                <a:defRPr/>
              </a:pPr>
              <a:t>‹Nº›</a:t>
            </a:fld>
            <a:endParaRPr lang="es-ES" altLang="es-MX"/>
          </a:p>
        </p:txBody>
      </p:sp>
    </p:spTree>
    <p:extLst>
      <p:ext uri="{BB962C8B-B14F-4D97-AF65-F5344CB8AC3E}">
        <p14:creationId xmlns:p14="http://schemas.microsoft.com/office/powerpoint/2010/main" val="813198342"/>
      </p:ext>
    </p:extLst>
  </p:cSld>
  <p:clrMapOvr>
    <a:masterClrMapping/>
  </p:clrMapOvr>
  <p:transition spd="slow">
    <p:pull dir="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4" name="Freeform 11"/>
          <p:cNvSpPr>
            <a:spLocks/>
          </p:cNvSpPr>
          <p:nvPr/>
        </p:nvSpPr>
        <p:spPr bwMode="auto">
          <a:xfrm flipV="1">
            <a:off x="-4763" y="71437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2B2CB644-46E0-4E34-950B-A6C6CCAF9865}" type="slidenum">
              <a:rPr lang="es-ES" altLang="es-MX"/>
              <a:pPr>
                <a:defRPr/>
              </a:pPr>
              <a:t>‹Nº›</a:t>
            </a:fld>
            <a:endParaRPr lang="es-ES" altLang="es-MX"/>
          </a:p>
        </p:txBody>
      </p:sp>
    </p:spTree>
    <p:extLst>
      <p:ext uri="{BB962C8B-B14F-4D97-AF65-F5344CB8AC3E}">
        <p14:creationId xmlns:p14="http://schemas.microsoft.com/office/powerpoint/2010/main" val="3178853737"/>
      </p:ext>
    </p:extLst>
  </p:cSld>
  <p:clrMapOvr>
    <a:masterClrMapping/>
  </p:clrMapOvr>
  <p:transition spd="slow">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Freeform 11"/>
          <p:cNvSpPr>
            <a:spLocks/>
          </p:cNvSpPr>
          <p:nvPr/>
        </p:nvSpPr>
        <p:spPr bwMode="auto">
          <a:xfrm flipV="1">
            <a:off x="-4763" y="71437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p:txBody>
          <a:bodyPr/>
          <a:lstStyle>
            <a:lvl1pPr>
              <a:defRPr/>
            </a:lvl1pPr>
          </a:lstStyle>
          <a:p>
            <a:pPr>
              <a:defRPr/>
            </a:pPr>
            <a:fld id="{A46263FF-1EB3-4EE3-86F5-90AB554FE01D}" type="slidenum">
              <a:rPr lang="es-ES" altLang="es-MX"/>
              <a:pPr>
                <a:defRPr/>
              </a:pPr>
              <a:t>‹Nº›</a:t>
            </a:fld>
            <a:endParaRPr lang="es-ES" altLang="es-MX"/>
          </a:p>
        </p:txBody>
      </p:sp>
    </p:spTree>
    <p:extLst>
      <p:ext uri="{BB962C8B-B14F-4D97-AF65-F5344CB8AC3E}">
        <p14:creationId xmlns:p14="http://schemas.microsoft.com/office/powerpoint/2010/main" val="2997530245"/>
      </p:ext>
    </p:extLst>
  </p:cSld>
  <p:clrMapOvr>
    <a:masterClrMapping/>
  </p:clrMapOvr>
  <p:transition spd="slow">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Freeform 11"/>
          <p:cNvSpPr>
            <a:spLocks/>
          </p:cNvSpPr>
          <p:nvPr/>
        </p:nvSpPr>
        <p:spPr bwMode="auto">
          <a:xfrm flipV="1">
            <a:off x="-4763" y="317817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endParaRPr lang="es-ES"/>
          </a:p>
        </p:txBody>
      </p:sp>
      <p:sp>
        <p:nvSpPr>
          <p:cNvPr id="6" name="Footer Placeholder 4"/>
          <p:cNvSpPr>
            <a:spLocks noGrp="1"/>
          </p:cNvSpPr>
          <p:nvPr>
            <p:ph type="ftr" sz="quarter" idx="11"/>
          </p:nvPr>
        </p:nvSpPr>
        <p:spPr/>
        <p:txBody>
          <a:bodyPr/>
          <a:lstStyle>
            <a:lvl1pPr>
              <a:defRPr/>
            </a:lvl1pPr>
          </a:lstStyle>
          <a:p>
            <a:pPr>
              <a:defRPr/>
            </a:pPr>
            <a:endParaRPr lang="es-ES"/>
          </a:p>
        </p:txBody>
      </p:sp>
      <p:sp>
        <p:nvSpPr>
          <p:cNvPr id="7" name="Slide Number Placeholder 5"/>
          <p:cNvSpPr>
            <a:spLocks noGrp="1"/>
          </p:cNvSpPr>
          <p:nvPr>
            <p:ph type="sldNum" sz="quarter" idx="12"/>
          </p:nvPr>
        </p:nvSpPr>
        <p:spPr>
          <a:xfrm>
            <a:off x="531813" y="3244850"/>
            <a:ext cx="779462" cy="365125"/>
          </a:xfrm>
        </p:spPr>
        <p:txBody>
          <a:bodyPr/>
          <a:lstStyle>
            <a:lvl1pPr>
              <a:defRPr/>
            </a:lvl1pPr>
          </a:lstStyle>
          <a:p>
            <a:pPr>
              <a:defRPr/>
            </a:pPr>
            <a:fld id="{D6199F73-AD4F-4B8C-A055-5BA70C87FC2D}" type="slidenum">
              <a:rPr lang="es-ES" altLang="es-MX"/>
              <a:pPr>
                <a:defRPr/>
              </a:pPr>
              <a:t>‹Nº›</a:t>
            </a:fld>
            <a:endParaRPr lang="es-ES" altLang="es-MX"/>
          </a:p>
        </p:txBody>
      </p:sp>
    </p:spTree>
    <p:extLst>
      <p:ext uri="{BB962C8B-B14F-4D97-AF65-F5344CB8AC3E}">
        <p14:creationId xmlns:p14="http://schemas.microsoft.com/office/powerpoint/2010/main" val="2575019658"/>
      </p:ext>
    </p:extLst>
  </p:cSld>
  <p:clrMapOvr>
    <a:masterClrMapping/>
  </p:clrMapOvr>
  <p:transition spd="slow">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Freeform 11"/>
          <p:cNvSpPr>
            <a:spLocks/>
          </p:cNvSpPr>
          <p:nvPr/>
        </p:nvSpPr>
        <p:spPr bwMode="auto">
          <a:xfrm flipV="1">
            <a:off x="-4763" y="71437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 name="Date Placeholder 4"/>
          <p:cNvSpPr>
            <a:spLocks noGrp="1"/>
          </p:cNvSpPr>
          <p:nvPr>
            <p:ph type="dt" sz="half" idx="10"/>
          </p:nvPr>
        </p:nvSpPr>
        <p:spPr/>
        <p:txBody>
          <a:bodyPr/>
          <a:lstStyle>
            <a:lvl1pPr>
              <a:defRPr/>
            </a:lvl1pPr>
          </a:lstStyle>
          <a:p>
            <a:pPr>
              <a:defRPr/>
            </a:pPr>
            <a:endParaRPr lang="es-ES"/>
          </a:p>
        </p:txBody>
      </p:sp>
      <p:sp>
        <p:nvSpPr>
          <p:cNvPr id="7" name="Footer Placeholder 5"/>
          <p:cNvSpPr>
            <a:spLocks noGrp="1"/>
          </p:cNvSpPr>
          <p:nvPr>
            <p:ph type="ftr" sz="quarter" idx="11"/>
          </p:nvPr>
        </p:nvSpPr>
        <p:spPr/>
        <p:txBody>
          <a:bodyPr/>
          <a:lstStyle>
            <a:lvl1pPr>
              <a:defRPr/>
            </a:lvl1pPr>
          </a:lstStyle>
          <a:p>
            <a:pPr>
              <a:defRPr/>
            </a:pPr>
            <a:endParaRPr lang="es-ES"/>
          </a:p>
        </p:txBody>
      </p:sp>
      <p:sp>
        <p:nvSpPr>
          <p:cNvPr id="9" name="Slide Number Placeholder 5"/>
          <p:cNvSpPr>
            <a:spLocks noGrp="1"/>
          </p:cNvSpPr>
          <p:nvPr>
            <p:ph type="sldNum" sz="quarter" idx="12"/>
          </p:nvPr>
        </p:nvSpPr>
        <p:spPr/>
        <p:txBody>
          <a:bodyPr/>
          <a:lstStyle>
            <a:lvl1pPr>
              <a:defRPr/>
            </a:lvl1pPr>
          </a:lstStyle>
          <a:p>
            <a:pPr>
              <a:defRPr/>
            </a:pPr>
            <a:fld id="{06134B6E-B2C0-4A7F-A117-02969BA688C7}" type="slidenum">
              <a:rPr lang="es-ES" altLang="es-MX"/>
              <a:pPr>
                <a:defRPr/>
              </a:pPr>
              <a:t>‹Nº›</a:t>
            </a:fld>
            <a:endParaRPr lang="es-ES" altLang="es-MX"/>
          </a:p>
        </p:txBody>
      </p:sp>
    </p:spTree>
    <p:extLst>
      <p:ext uri="{BB962C8B-B14F-4D97-AF65-F5344CB8AC3E}">
        <p14:creationId xmlns:p14="http://schemas.microsoft.com/office/powerpoint/2010/main" val="2518666508"/>
      </p:ext>
    </p:extLst>
  </p:cSld>
  <p:clrMapOvr>
    <a:masterClrMapping/>
  </p:clrMapOvr>
  <p:transition spd="slow">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Freeform 11"/>
          <p:cNvSpPr>
            <a:spLocks/>
          </p:cNvSpPr>
          <p:nvPr/>
        </p:nvSpPr>
        <p:spPr bwMode="auto">
          <a:xfrm flipV="1">
            <a:off x="-4763" y="71437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s-ES"/>
          </a:p>
        </p:txBody>
      </p:sp>
      <p:sp>
        <p:nvSpPr>
          <p:cNvPr id="9" name="Footer Placeholder 7"/>
          <p:cNvSpPr>
            <a:spLocks noGrp="1"/>
          </p:cNvSpPr>
          <p:nvPr>
            <p:ph type="ftr" sz="quarter" idx="11"/>
          </p:nvPr>
        </p:nvSpPr>
        <p:spPr/>
        <p:txBody>
          <a:bodyPr/>
          <a:lstStyle>
            <a:lvl1pPr>
              <a:defRPr/>
            </a:lvl1pPr>
          </a:lstStyle>
          <a:p>
            <a:pPr>
              <a:defRPr/>
            </a:pPr>
            <a:endParaRPr lang="es-ES"/>
          </a:p>
        </p:txBody>
      </p:sp>
      <p:sp>
        <p:nvSpPr>
          <p:cNvPr id="11" name="Slide Number Placeholder 5"/>
          <p:cNvSpPr>
            <a:spLocks noGrp="1"/>
          </p:cNvSpPr>
          <p:nvPr>
            <p:ph type="sldNum" sz="quarter" idx="12"/>
          </p:nvPr>
        </p:nvSpPr>
        <p:spPr/>
        <p:txBody>
          <a:bodyPr/>
          <a:lstStyle>
            <a:lvl1pPr>
              <a:defRPr/>
            </a:lvl1pPr>
          </a:lstStyle>
          <a:p>
            <a:pPr>
              <a:defRPr/>
            </a:pPr>
            <a:fld id="{A4626DE5-29D2-4E15-9D55-711B6D99CC5A}" type="slidenum">
              <a:rPr lang="es-ES" altLang="es-MX"/>
              <a:pPr>
                <a:defRPr/>
              </a:pPr>
              <a:t>‹Nº›</a:t>
            </a:fld>
            <a:endParaRPr lang="es-ES" altLang="es-MX"/>
          </a:p>
        </p:txBody>
      </p:sp>
    </p:spTree>
    <p:extLst>
      <p:ext uri="{BB962C8B-B14F-4D97-AF65-F5344CB8AC3E}">
        <p14:creationId xmlns:p14="http://schemas.microsoft.com/office/powerpoint/2010/main" val="3934285867"/>
      </p:ext>
    </p:extLst>
  </p:cSld>
  <p:clrMapOvr>
    <a:masterClrMapping/>
  </p:clrMapOvr>
  <p:transition spd="slow">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3" name="Freeform 11"/>
          <p:cNvSpPr>
            <a:spLocks/>
          </p:cNvSpPr>
          <p:nvPr/>
        </p:nvSpPr>
        <p:spPr bwMode="auto">
          <a:xfrm flipV="1">
            <a:off x="-4763" y="71437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4" name="Date Placeholder 2"/>
          <p:cNvSpPr>
            <a:spLocks noGrp="1"/>
          </p:cNvSpPr>
          <p:nvPr>
            <p:ph type="dt" sz="half" idx="10"/>
          </p:nvPr>
        </p:nvSpPr>
        <p:spPr/>
        <p:txBody>
          <a:bodyPr/>
          <a:lstStyle>
            <a:lvl1pPr>
              <a:defRPr/>
            </a:lvl1pPr>
          </a:lstStyle>
          <a:p>
            <a:pPr>
              <a:defRPr/>
            </a:pPr>
            <a:endParaRPr lang="es-ES"/>
          </a:p>
        </p:txBody>
      </p:sp>
      <p:sp>
        <p:nvSpPr>
          <p:cNvPr id="5" name="Footer Placeholder 3"/>
          <p:cNvSpPr>
            <a:spLocks noGrp="1"/>
          </p:cNvSpPr>
          <p:nvPr>
            <p:ph type="ftr" sz="quarter" idx="11"/>
          </p:nvPr>
        </p:nvSpPr>
        <p:spPr/>
        <p:txBody>
          <a:bodyPr/>
          <a:lstStyle>
            <a:lvl1pPr>
              <a:defRPr/>
            </a:lvl1pPr>
          </a:lstStyle>
          <a:p>
            <a:pPr>
              <a:defRPr/>
            </a:pPr>
            <a:endParaRPr lang="es-ES"/>
          </a:p>
        </p:txBody>
      </p:sp>
      <p:sp>
        <p:nvSpPr>
          <p:cNvPr id="6" name="Slide Number Placeholder 4"/>
          <p:cNvSpPr>
            <a:spLocks noGrp="1"/>
          </p:cNvSpPr>
          <p:nvPr>
            <p:ph type="sldNum" sz="quarter" idx="12"/>
          </p:nvPr>
        </p:nvSpPr>
        <p:spPr/>
        <p:txBody>
          <a:bodyPr/>
          <a:lstStyle>
            <a:lvl1pPr>
              <a:defRPr/>
            </a:lvl1pPr>
          </a:lstStyle>
          <a:p>
            <a:pPr>
              <a:defRPr/>
            </a:pPr>
            <a:fld id="{52345199-39B2-4596-802C-785B2F8CD51F}" type="slidenum">
              <a:rPr lang="es-ES" altLang="es-MX"/>
              <a:pPr>
                <a:defRPr/>
              </a:pPr>
              <a:t>‹Nº›</a:t>
            </a:fld>
            <a:endParaRPr lang="es-ES" altLang="es-MX"/>
          </a:p>
        </p:txBody>
      </p:sp>
    </p:spTree>
    <p:extLst>
      <p:ext uri="{BB962C8B-B14F-4D97-AF65-F5344CB8AC3E}">
        <p14:creationId xmlns:p14="http://schemas.microsoft.com/office/powerpoint/2010/main" val="2284457387"/>
      </p:ext>
    </p:extLst>
  </p:cSld>
  <p:clrMapOvr>
    <a:masterClrMapping/>
  </p:clrMapOvr>
  <p:transition spd="slow">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Freeform 11"/>
          <p:cNvSpPr>
            <a:spLocks/>
          </p:cNvSpPr>
          <p:nvPr/>
        </p:nvSpPr>
        <p:spPr bwMode="auto">
          <a:xfrm flipV="1">
            <a:off x="-4763" y="71437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3" name="Date Placeholder 1"/>
          <p:cNvSpPr>
            <a:spLocks noGrp="1"/>
          </p:cNvSpPr>
          <p:nvPr>
            <p:ph type="dt" sz="half" idx="10"/>
          </p:nvPr>
        </p:nvSpPr>
        <p:spPr/>
        <p:txBody>
          <a:bodyPr/>
          <a:lstStyle>
            <a:lvl1pPr>
              <a:defRPr/>
            </a:lvl1pPr>
          </a:lstStyle>
          <a:p>
            <a:pPr>
              <a:defRPr/>
            </a:pPr>
            <a:endParaRPr lang="es-ES"/>
          </a:p>
        </p:txBody>
      </p:sp>
      <p:sp>
        <p:nvSpPr>
          <p:cNvPr id="4" name="Footer Placeholder 2"/>
          <p:cNvSpPr>
            <a:spLocks noGrp="1"/>
          </p:cNvSpPr>
          <p:nvPr>
            <p:ph type="ftr" sz="quarter" idx="11"/>
          </p:nvPr>
        </p:nvSpPr>
        <p:spPr/>
        <p:txBody>
          <a:bodyPr/>
          <a:lstStyle>
            <a:lvl1pPr>
              <a:defRPr/>
            </a:lvl1pPr>
          </a:lstStyle>
          <a:p>
            <a:pPr>
              <a:defRPr/>
            </a:pPr>
            <a:endParaRPr lang="es-ES"/>
          </a:p>
        </p:txBody>
      </p:sp>
      <p:sp>
        <p:nvSpPr>
          <p:cNvPr id="5" name="Slide Number Placeholder 3"/>
          <p:cNvSpPr>
            <a:spLocks noGrp="1"/>
          </p:cNvSpPr>
          <p:nvPr>
            <p:ph type="sldNum" sz="quarter" idx="12"/>
          </p:nvPr>
        </p:nvSpPr>
        <p:spPr/>
        <p:txBody>
          <a:bodyPr/>
          <a:lstStyle>
            <a:lvl1pPr>
              <a:defRPr/>
            </a:lvl1pPr>
          </a:lstStyle>
          <a:p>
            <a:pPr>
              <a:defRPr/>
            </a:pPr>
            <a:fld id="{E7081BB8-7D62-4744-9A26-E8FA49EF2A69}" type="slidenum">
              <a:rPr lang="es-ES" altLang="es-MX"/>
              <a:pPr>
                <a:defRPr/>
              </a:pPr>
              <a:t>‹Nº›</a:t>
            </a:fld>
            <a:endParaRPr lang="es-ES" altLang="es-MX"/>
          </a:p>
        </p:txBody>
      </p:sp>
    </p:spTree>
    <p:extLst>
      <p:ext uri="{BB962C8B-B14F-4D97-AF65-F5344CB8AC3E}">
        <p14:creationId xmlns:p14="http://schemas.microsoft.com/office/powerpoint/2010/main" val="1674181082"/>
      </p:ext>
    </p:extLst>
  </p:cSld>
  <p:clrMapOvr>
    <a:masterClrMapping/>
  </p:clrMapOvr>
  <p:transition spd="slow">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Freeform 11"/>
          <p:cNvSpPr>
            <a:spLocks/>
          </p:cNvSpPr>
          <p:nvPr/>
        </p:nvSpPr>
        <p:spPr bwMode="auto">
          <a:xfrm flipV="1">
            <a:off x="-4763" y="71437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Date Placeholder 4"/>
          <p:cNvSpPr>
            <a:spLocks noGrp="1"/>
          </p:cNvSpPr>
          <p:nvPr>
            <p:ph type="dt" sz="half" idx="10"/>
          </p:nvPr>
        </p:nvSpPr>
        <p:spPr/>
        <p:txBody>
          <a:bodyPr/>
          <a:lstStyle>
            <a:lvl1pPr>
              <a:defRPr/>
            </a:lvl1pPr>
          </a:lstStyle>
          <a:p>
            <a:pPr>
              <a:defRPr/>
            </a:pPr>
            <a:endParaRPr lang="es-ES"/>
          </a:p>
        </p:txBody>
      </p:sp>
      <p:sp>
        <p:nvSpPr>
          <p:cNvPr id="7" name="Footer Placeholder 5"/>
          <p:cNvSpPr>
            <a:spLocks noGrp="1"/>
          </p:cNvSpPr>
          <p:nvPr>
            <p:ph type="ftr" sz="quarter" idx="11"/>
          </p:nvPr>
        </p:nvSpPr>
        <p:spPr/>
        <p:txBody>
          <a:bodyPr/>
          <a:lstStyle>
            <a:lvl1pPr>
              <a:defRPr/>
            </a:lvl1pPr>
          </a:lstStyle>
          <a:p>
            <a:pPr>
              <a:defRPr/>
            </a:pPr>
            <a:endParaRPr lang="es-ES"/>
          </a:p>
        </p:txBody>
      </p:sp>
      <p:sp>
        <p:nvSpPr>
          <p:cNvPr id="8" name="Slide Number Placeholder 6"/>
          <p:cNvSpPr>
            <a:spLocks noGrp="1"/>
          </p:cNvSpPr>
          <p:nvPr>
            <p:ph type="sldNum" sz="quarter" idx="12"/>
          </p:nvPr>
        </p:nvSpPr>
        <p:spPr/>
        <p:txBody>
          <a:bodyPr/>
          <a:lstStyle>
            <a:lvl1pPr>
              <a:defRPr/>
            </a:lvl1pPr>
          </a:lstStyle>
          <a:p>
            <a:pPr>
              <a:defRPr/>
            </a:pPr>
            <a:fld id="{1F8DBB01-53A1-4E39-8174-1CEAB1B48521}" type="slidenum">
              <a:rPr lang="es-ES" altLang="es-MX"/>
              <a:pPr>
                <a:defRPr/>
              </a:pPr>
              <a:t>‹Nº›</a:t>
            </a:fld>
            <a:endParaRPr lang="es-ES" altLang="es-MX"/>
          </a:p>
        </p:txBody>
      </p:sp>
    </p:spTree>
    <p:extLst>
      <p:ext uri="{BB962C8B-B14F-4D97-AF65-F5344CB8AC3E}">
        <p14:creationId xmlns:p14="http://schemas.microsoft.com/office/powerpoint/2010/main" val="2666646773"/>
      </p:ext>
    </p:extLst>
  </p:cSld>
  <p:clrMapOvr>
    <a:masterClrMapping/>
  </p:clrMapOvr>
  <p:transition spd="slow">
    <p:pull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Freeform 11"/>
          <p:cNvSpPr>
            <a:spLocks/>
          </p:cNvSpPr>
          <p:nvPr/>
        </p:nvSpPr>
        <p:spPr bwMode="auto">
          <a:xfrm flipV="1">
            <a:off x="-4763" y="4911725"/>
            <a:ext cx="1589088" cy="508000"/>
          </a:xfrm>
          <a:custGeom>
            <a:avLst/>
            <a:gdLst>
              <a:gd name="T0" fmla="*/ 2147483646 w 9248"/>
              <a:gd name="T1" fmla="*/ 2147483646 h 10000"/>
              <a:gd name="T2" fmla="*/ 2147483646 w 9248"/>
              <a:gd name="T3" fmla="*/ 2147483646 h 10000"/>
              <a:gd name="T4" fmla="*/ 2147483646 w 9248"/>
              <a:gd name="T5" fmla="*/ 2147483646 h 10000"/>
              <a:gd name="T6" fmla="*/ 2147483646 w 9248"/>
              <a:gd name="T7" fmla="*/ 0 h 10000"/>
              <a:gd name="T8" fmla="*/ 2147483646 w 9248"/>
              <a:gd name="T9" fmla="*/ 0 h 10000"/>
              <a:gd name="T10" fmla="*/ 0 w 9248"/>
              <a:gd name="T11" fmla="*/ 2147483646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noProof="0" smtClean="0"/>
              <a:t>Haga clic en el icono para agregar una imagen</a:t>
            </a:r>
            <a:endParaRPr lang="en-US" noProof="0"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Date Placeholder 4"/>
          <p:cNvSpPr>
            <a:spLocks noGrp="1"/>
          </p:cNvSpPr>
          <p:nvPr>
            <p:ph type="dt" sz="half" idx="10"/>
          </p:nvPr>
        </p:nvSpPr>
        <p:spPr/>
        <p:txBody>
          <a:bodyPr/>
          <a:lstStyle>
            <a:lvl1pPr>
              <a:defRPr/>
            </a:lvl1pPr>
          </a:lstStyle>
          <a:p>
            <a:pPr>
              <a:defRPr/>
            </a:pPr>
            <a:endParaRPr lang="es-ES"/>
          </a:p>
        </p:txBody>
      </p:sp>
      <p:sp>
        <p:nvSpPr>
          <p:cNvPr id="7" name="Footer Placeholder 5"/>
          <p:cNvSpPr>
            <a:spLocks noGrp="1"/>
          </p:cNvSpPr>
          <p:nvPr>
            <p:ph type="ftr" sz="quarter" idx="11"/>
          </p:nvPr>
        </p:nvSpPr>
        <p:spPr/>
        <p:txBody>
          <a:bodyPr/>
          <a:lstStyle>
            <a:lvl1pPr>
              <a:defRPr/>
            </a:lvl1pPr>
          </a:lstStyle>
          <a:p>
            <a:pPr>
              <a:defRPr/>
            </a:pPr>
            <a:endParaRPr lang="es-ES"/>
          </a:p>
        </p:txBody>
      </p:sp>
      <p:sp>
        <p:nvSpPr>
          <p:cNvPr id="8" name="Slide Number Placeholder 6"/>
          <p:cNvSpPr>
            <a:spLocks noGrp="1"/>
          </p:cNvSpPr>
          <p:nvPr>
            <p:ph type="sldNum" sz="quarter" idx="12"/>
          </p:nvPr>
        </p:nvSpPr>
        <p:spPr>
          <a:xfrm>
            <a:off x="531813" y="4983163"/>
            <a:ext cx="779462" cy="365125"/>
          </a:xfrm>
        </p:spPr>
        <p:txBody>
          <a:bodyPr/>
          <a:lstStyle>
            <a:lvl1pPr>
              <a:defRPr/>
            </a:lvl1pPr>
          </a:lstStyle>
          <a:p>
            <a:pPr>
              <a:defRPr/>
            </a:pPr>
            <a:fld id="{30116CAF-67CC-4A37-B37F-C15F274FFA52}" type="slidenum">
              <a:rPr lang="es-ES" altLang="es-MX"/>
              <a:pPr>
                <a:defRPr/>
              </a:pPr>
              <a:t>‹Nº›</a:t>
            </a:fld>
            <a:endParaRPr lang="es-ES" altLang="es-MX"/>
          </a:p>
        </p:txBody>
      </p:sp>
    </p:spTree>
    <p:extLst>
      <p:ext uri="{BB962C8B-B14F-4D97-AF65-F5344CB8AC3E}">
        <p14:creationId xmlns:p14="http://schemas.microsoft.com/office/powerpoint/2010/main" val="2080555826"/>
      </p:ext>
    </p:extLst>
  </p:cSld>
  <p:clrMapOvr>
    <a:masterClrMapping/>
  </p:clrMapOvr>
  <p:transition spd="slow">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8"/>
          <a:srcRect/>
          <a:stretch>
            <a:fillRect/>
          </a:stretch>
        </a:blipFill>
        <a:effectLst/>
      </p:bgPr>
    </p:bg>
    <p:spTree>
      <p:nvGrpSpPr>
        <p:cNvPr id="1" name=""/>
        <p:cNvGrpSpPr/>
        <p:nvPr/>
      </p:nvGrpSpPr>
      <p:grpSpPr>
        <a:xfrm>
          <a:off x="0" y="0"/>
          <a:ext cx="0" cy="0"/>
          <a:chOff x="0" y="0"/>
          <a:chExt cx="0" cy="0"/>
        </a:xfrm>
      </p:grpSpPr>
      <p:grpSp>
        <p:nvGrpSpPr>
          <p:cNvPr id="1026" name="Group 22"/>
          <p:cNvGrpSpPr>
            <a:grpSpLocks/>
          </p:cNvGrpSpPr>
          <p:nvPr/>
        </p:nvGrpSpPr>
        <p:grpSpPr bwMode="auto">
          <a:xfrm>
            <a:off x="0" y="228600"/>
            <a:ext cx="2851150" cy="6638925"/>
            <a:chOff x="2487613" y="285750"/>
            <a:chExt cx="2428875" cy="5654676"/>
          </a:xfrm>
        </p:grpSpPr>
        <p:sp>
          <p:nvSpPr>
            <p:cNvPr id="1046" name="Freeform 11"/>
            <p:cNvSpPr>
              <a:spLocks/>
            </p:cNvSpPr>
            <p:nvPr/>
          </p:nvSpPr>
          <p:spPr bwMode="auto">
            <a:xfrm>
              <a:off x="2487613" y="2284413"/>
              <a:ext cx="85725" cy="533400"/>
            </a:xfrm>
            <a:custGeom>
              <a:avLst/>
              <a:gdLst>
                <a:gd name="T0" fmla="*/ 2147483646 w 22"/>
                <a:gd name="T1" fmla="*/ 2147483646 h 136"/>
                <a:gd name="T2" fmla="*/ 2147483646 w 22"/>
                <a:gd name="T3" fmla="*/ 2147483646 h 136"/>
                <a:gd name="T4" fmla="*/ 0 w 22"/>
                <a:gd name="T5" fmla="*/ 0 h 136"/>
                <a:gd name="T6" fmla="*/ 0 w 22"/>
                <a:gd name="T7" fmla="*/ 2147483646 h 136"/>
                <a:gd name="T8" fmla="*/ 2147483646 w 22"/>
                <a:gd name="T9" fmla="*/ 2147483646 h 136"/>
                <a:gd name="T10" fmla="*/ 2147483646 w 22"/>
                <a:gd name="T11" fmla="*/ 2147483646 h 1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7" name="Freeform 12"/>
            <p:cNvSpPr>
              <a:spLocks/>
            </p:cNvSpPr>
            <p:nvPr/>
          </p:nvSpPr>
          <p:spPr bwMode="auto">
            <a:xfrm>
              <a:off x="2597151" y="2779713"/>
              <a:ext cx="550863" cy="1978025"/>
            </a:xfrm>
            <a:custGeom>
              <a:avLst/>
              <a:gdLst>
                <a:gd name="T0" fmla="*/ 2147483646 w 140"/>
                <a:gd name="T1" fmla="*/ 2147483646 h 504"/>
                <a:gd name="T2" fmla="*/ 2147483646 w 140"/>
                <a:gd name="T3" fmla="*/ 2147483646 h 504"/>
                <a:gd name="T4" fmla="*/ 2147483646 w 140"/>
                <a:gd name="T5" fmla="*/ 2147483646 h 504"/>
                <a:gd name="T6" fmla="*/ 2147483646 w 140"/>
                <a:gd name="T7" fmla="*/ 2147483646 h 504"/>
                <a:gd name="T8" fmla="*/ 0 w 140"/>
                <a:gd name="T9" fmla="*/ 0 h 504"/>
                <a:gd name="T10" fmla="*/ 2147483646 w 140"/>
                <a:gd name="T11" fmla="*/ 2147483646 h 504"/>
                <a:gd name="T12" fmla="*/ 2147483646 w 140"/>
                <a:gd name="T13" fmla="*/ 2147483646 h 50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8" name="Freeform 13"/>
            <p:cNvSpPr>
              <a:spLocks/>
            </p:cNvSpPr>
            <p:nvPr/>
          </p:nvSpPr>
          <p:spPr bwMode="auto">
            <a:xfrm>
              <a:off x="3175001" y="4730750"/>
              <a:ext cx="519113" cy="1209675"/>
            </a:xfrm>
            <a:custGeom>
              <a:avLst/>
              <a:gdLst>
                <a:gd name="T0" fmla="*/ 2147483646 w 132"/>
                <a:gd name="T1" fmla="*/ 2147483646 h 308"/>
                <a:gd name="T2" fmla="*/ 0 w 132"/>
                <a:gd name="T3" fmla="*/ 0 h 308"/>
                <a:gd name="T4" fmla="*/ 0 w 132"/>
                <a:gd name="T5" fmla="*/ 2147483646 h 308"/>
                <a:gd name="T6" fmla="*/ 2147483646 w 132"/>
                <a:gd name="T7" fmla="*/ 2147483646 h 308"/>
                <a:gd name="T8" fmla="*/ 2147483646 w 132"/>
                <a:gd name="T9" fmla="*/ 2147483646 h 308"/>
                <a:gd name="T10" fmla="*/ 2147483646 w 132"/>
                <a:gd name="T11" fmla="*/ 2147483646 h 308"/>
                <a:gd name="T12" fmla="*/ 2147483646 w 132"/>
                <a:gd name="T13" fmla="*/ 2147483646 h 308"/>
                <a:gd name="T14" fmla="*/ 2147483646 w 132"/>
                <a:gd name="T15" fmla="*/ 2147483646 h 30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9" name="Freeform 14"/>
            <p:cNvSpPr>
              <a:spLocks/>
            </p:cNvSpPr>
            <p:nvPr/>
          </p:nvSpPr>
          <p:spPr bwMode="auto">
            <a:xfrm>
              <a:off x="3305176" y="5630863"/>
              <a:ext cx="146050" cy="309563"/>
            </a:xfrm>
            <a:custGeom>
              <a:avLst/>
              <a:gdLst>
                <a:gd name="T0" fmla="*/ 2147483646 w 37"/>
                <a:gd name="T1" fmla="*/ 2147483646 h 79"/>
                <a:gd name="T2" fmla="*/ 2147483646 w 37"/>
                <a:gd name="T3" fmla="*/ 2147483646 h 79"/>
                <a:gd name="T4" fmla="*/ 0 w 37"/>
                <a:gd name="T5" fmla="*/ 0 h 79"/>
                <a:gd name="T6" fmla="*/ 2147483646 w 37"/>
                <a:gd name="T7" fmla="*/ 2147483646 h 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0" name="Freeform 15"/>
            <p:cNvSpPr>
              <a:spLocks/>
            </p:cNvSpPr>
            <p:nvPr/>
          </p:nvSpPr>
          <p:spPr bwMode="auto">
            <a:xfrm>
              <a:off x="2573338" y="2817813"/>
              <a:ext cx="700088" cy="2835275"/>
            </a:xfrm>
            <a:custGeom>
              <a:avLst/>
              <a:gdLst>
                <a:gd name="T0" fmla="*/ 2147483646 w 178"/>
                <a:gd name="T1" fmla="*/ 2147483646 h 722"/>
                <a:gd name="T2" fmla="*/ 2147483646 w 178"/>
                <a:gd name="T3" fmla="*/ 2147483646 h 722"/>
                <a:gd name="T4" fmla="*/ 2147483646 w 178"/>
                <a:gd name="T5" fmla="*/ 2147483646 h 722"/>
                <a:gd name="T6" fmla="*/ 2147483646 w 178"/>
                <a:gd name="T7" fmla="*/ 2147483646 h 722"/>
                <a:gd name="T8" fmla="*/ 0 w 178"/>
                <a:gd name="T9" fmla="*/ 0 h 722"/>
                <a:gd name="T10" fmla="*/ 2147483646 w 178"/>
                <a:gd name="T11" fmla="*/ 2147483646 h 722"/>
                <a:gd name="T12" fmla="*/ 2147483646 w 178"/>
                <a:gd name="T13" fmla="*/ 2147483646 h 722"/>
                <a:gd name="T14" fmla="*/ 2147483646 w 178"/>
                <a:gd name="T15" fmla="*/ 2147483646 h 722"/>
                <a:gd name="T16" fmla="*/ 2147483646 w 178"/>
                <a:gd name="T17" fmla="*/ 2147483646 h 722"/>
                <a:gd name="T18" fmla="*/ 2147483646 w 178"/>
                <a:gd name="T19" fmla="*/ 2147483646 h 722"/>
                <a:gd name="T20" fmla="*/ 2147483646 w 178"/>
                <a:gd name="T21" fmla="*/ 2147483646 h 7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1" name="Freeform 16"/>
            <p:cNvSpPr>
              <a:spLocks/>
            </p:cNvSpPr>
            <p:nvPr/>
          </p:nvSpPr>
          <p:spPr bwMode="auto">
            <a:xfrm>
              <a:off x="2506663" y="285750"/>
              <a:ext cx="90488" cy="2493963"/>
            </a:xfrm>
            <a:custGeom>
              <a:avLst/>
              <a:gdLst>
                <a:gd name="T0" fmla="*/ 2147483646 w 23"/>
                <a:gd name="T1" fmla="*/ 2147483646 h 635"/>
                <a:gd name="T2" fmla="*/ 2147483646 w 23"/>
                <a:gd name="T3" fmla="*/ 2147483646 h 635"/>
                <a:gd name="T4" fmla="*/ 2147483646 w 23"/>
                <a:gd name="T5" fmla="*/ 2147483646 h 635"/>
                <a:gd name="T6" fmla="*/ 2147483646 w 23"/>
                <a:gd name="T7" fmla="*/ 2147483646 h 635"/>
                <a:gd name="T8" fmla="*/ 2147483646 w 23"/>
                <a:gd name="T9" fmla="*/ 2147483646 h 635"/>
                <a:gd name="T10" fmla="*/ 2147483646 w 23"/>
                <a:gd name="T11" fmla="*/ 2147483646 h 635"/>
                <a:gd name="T12" fmla="*/ 2147483646 w 23"/>
                <a:gd name="T13" fmla="*/ 0 h 635"/>
                <a:gd name="T14" fmla="*/ 2147483646 w 23"/>
                <a:gd name="T15" fmla="*/ 0 h 635"/>
                <a:gd name="T16" fmla="*/ 2147483646 w 23"/>
                <a:gd name="T17" fmla="*/ 2147483646 h 635"/>
                <a:gd name="T18" fmla="*/ 2147483646 w 23"/>
                <a:gd name="T19" fmla="*/ 2147483646 h 6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2" name="Freeform 17"/>
            <p:cNvSpPr>
              <a:spLocks/>
            </p:cNvSpPr>
            <p:nvPr/>
          </p:nvSpPr>
          <p:spPr bwMode="auto">
            <a:xfrm>
              <a:off x="2554288" y="2598738"/>
              <a:ext cx="66675" cy="420688"/>
            </a:xfrm>
            <a:custGeom>
              <a:avLst/>
              <a:gdLst>
                <a:gd name="T0" fmla="*/ 0 w 17"/>
                <a:gd name="T1" fmla="*/ 0 h 107"/>
                <a:gd name="T2" fmla="*/ 2147483646 w 17"/>
                <a:gd name="T3" fmla="*/ 2147483646 h 107"/>
                <a:gd name="T4" fmla="*/ 2147483646 w 17"/>
                <a:gd name="T5" fmla="*/ 2147483646 h 107"/>
                <a:gd name="T6" fmla="*/ 2147483646 w 17"/>
                <a:gd name="T7" fmla="*/ 2147483646 h 107"/>
                <a:gd name="T8" fmla="*/ 2147483646 w 17"/>
                <a:gd name="T9" fmla="*/ 2147483646 h 107"/>
                <a:gd name="T10" fmla="*/ 0 w 17"/>
                <a:gd name="T11" fmla="*/ 0 h 1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3" name="Freeform 18"/>
            <p:cNvSpPr>
              <a:spLocks/>
            </p:cNvSpPr>
            <p:nvPr/>
          </p:nvSpPr>
          <p:spPr bwMode="auto">
            <a:xfrm>
              <a:off x="3143251" y="4757738"/>
              <a:ext cx="161925" cy="873125"/>
            </a:xfrm>
            <a:custGeom>
              <a:avLst/>
              <a:gdLst>
                <a:gd name="T0" fmla="*/ 0 w 41"/>
                <a:gd name="T1" fmla="*/ 0 h 222"/>
                <a:gd name="T2" fmla="*/ 2147483646 w 41"/>
                <a:gd name="T3" fmla="*/ 2147483646 h 222"/>
                <a:gd name="T4" fmla="*/ 2147483646 w 41"/>
                <a:gd name="T5" fmla="*/ 2147483646 h 222"/>
                <a:gd name="T6" fmla="*/ 2147483646 w 41"/>
                <a:gd name="T7" fmla="*/ 2147483646 h 222"/>
                <a:gd name="T8" fmla="*/ 2147483646 w 41"/>
                <a:gd name="T9" fmla="*/ 2147483646 h 222"/>
                <a:gd name="T10" fmla="*/ 2147483646 w 41"/>
                <a:gd name="T11" fmla="*/ 2147483646 h 222"/>
                <a:gd name="T12" fmla="*/ 2147483646 w 41"/>
                <a:gd name="T13" fmla="*/ 2147483646 h 222"/>
                <a:gd name="T14" fmla="*/ 2147483646 w 41"/>
                <a:gd name="T15" fmla="*/ 2147483646 h 222"/>
                <a:gd name="T16" fmla="*/ 2147483646 w 41"/>
                <a:gd name="T17" fmla="*/ 2147483646 h 222"/>
                <a:gd name="T18" fmla="*/ 0 w 41"/>
                <a:gd name="T19" fmla="*/ 0 h 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4" name="Freeform 19"/>
            <p:cNvSpPr>
              <a:spLocks/>
            </p:cNvSpPr>
            <p:nvPr/>
          </p:nvSpPr>
          <p:spPr bwMode="auto">
            <a:xfrm>
              <a:off x="3148013" y="1282700"/>
              <a:ext cx="1768475" cy="3448050"/>
            </a:xfrm>
            <a:custGeom>
              <a:avLst/>
              <a:gdLst>
                <a:gd name="T0" fmla="*/ 2147483646 w 450"/>
                <a:gd name="T1" fmla="*/ 2147483646 h 878"/>
                <a:gd name="T2" fmla="*/ 2147483646 w 450"/>
                <a:gd name="T3" fmla="*/ 2147483646 h 878"/>
                <a:gd name="T4" fmla="*/ 2147483646 w 450"/>
                <a:gd name="T5" fmla="*/ 2147483646 h 878"/>
                <a:gd name="T6" fmla="*/ 2147483646 w 450"/>
                <a:gd name="T7" fmla="*/ 2147483646 h 878"/>
                <a:gd name="T8" fmla="*/ 2147483646 w 450"/>
                <a:gd name="T9" fmla="*/ 2147483646 h 878"/>
                <a:gd name="T10" fmla="*/ 2147483646 w 450"/>
                <a:gd name="T11" fmla="*/ 2147483646 h 878"/>
                <a:gd name="T12" fmla="*/ 2147483646 w 450"/>
                <a:gd name="T13" fmla="*/ 2147483646 h 878"/>
                <a:gd name="T14" fmla="*/ 2147483646 w 450"/>
                <a:gd name="T15" fmla="*/ 0 h 878"/>
                <a:gd name="T16" fmla="*/ 2147483646 w 450"/>
                <a:gd name="T17" fmla="*/ 2147483646 h 878"/>
                <a:gd name="T18" fmla="*/ 2147483646 w 450"/>
                <a:gd name="T19" fmla="*/ 2147483646 h 878"/>
                <a:gd name="T20" fmla="*/ 2147483646 w 450"/>
                <a:gd name="T21" fmla="*/ 2147483646 h 878"/>
                <a:gd name="T22" fmla="*/ 2147483646 w 450"/>
                <a:gd name="T23" fmla="*/ 2147483646 h 878"/>
                <a:gd name="T24" fmla="*/ 2147483646 w 450"/>
                <a:gd name="T25" fmla="*/ 2147483646 h 878"/>
                <a:gd name="T26" fmla="*/ 0 w 450"/>
                <a:gd name="T27" fmla="*/ 2147483646 h 878"/>
                <a:gd name="T28" fmla="*/ 0 w 450"/>
                <a:gd name="T29" fmla="*/ 2147483646 h 878"/>
                <a:gd name="T30" fmla="*/ 2147483646 w 450"/>
                <a:gd name="T31" fmla="*/ 2147483646 h 878"/>
                <a:gd name="T32" fmla="*/ 2147483646 w 450"/>
                <a:gd name="T33" fmla="*/ 2147483646 h 87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5" name="Freeform 20"/>
            <p:cNvSpPr>
              <a:spLocks/>
            </p:cNvSpPr>
            <p:nvPr/>
          </p:nvSpPr>
          <p:spPr bwMode="auto">
            <a:xfrm>
              <a:off x="3273426" y="5653088"/>
              <a:ext cx="138113" cy="287338"/>
            </a:xfrm>
            <a:custGeom>
              <a:avLst/>
              <a:gdLst>
                <a:gd name="T0" fmla="*/ 0 w 35"/>
                <a:gd name="T1" fmla="*/ 0 h 73"/>
                <a:gd name="T2" fmla="*/ 2147483646 w 35"/>
                <a:gd name="T3" fmla="*/ 2147483646 h 73"/>
                <a:gd name="T4" fmla="*/ 2147483646 w 35"/>
                <a:gd name="T5" fmla="*/ 2147483646 h 73"/>
                <a:gd name="T6" fmla="*/ 0 w 35"/>
                <a:gd name="T7" fmla="*/ 0 h 7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6" name="Freeform 21"/>
            <p:cNvSpPr>
              <a:spLocks/>
            </p:cNvSpPr>
            <p:nvPr/>
          </p:nvSpPr>
          <p:spPr bwMode="auto">
            <a:xfrm>
              <a:off x="3143251" y="4656138"/>
              <a:ext cx="31750" cy="188913"/>
            </a:xfrm>
            <a:custGeom>
              <a:avLst/>
              <a:gdLst>
                <a:gd name="T0" fmla="*/ 2147483646 w 8"/>
                <a:gd name="T1" fmla="*/ 2147483646 h 48"/>
                <a:gd name="T2" fmla="*/ 2147483646 w 8"/>
                <a:gd name="T3" fmla="*/ 2147483646 h 48"/>
                <a:gd name="T4" fmla="*/ 2147483646 w 8"/>
                <a:gd name="T5" fmla="*/ 2147483646 h 48"/>
                <a:gd name="T6" fmla="*/ 2147483646 w 8"/>
                <a:gd name="T7" fmla="*/ 0 h 48"/>
                <a:gd name="T8" fmla="*/ 0 w 8"/>
                <a:gd name="T9" fmla="*/ 2147483646 h 48"/>
                <a:gd name="T10" fmla="*/ 2147483646 w 8"/>
                <a:gd name="T11" fmla="*/ 2147483646 h 4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57" name="Freeform 22"/>
            <p:cNvSpPr>
              <a:spLocks/>
            </p:cNvSpPr>
            <p:nvPr/>
          </p:nvSpPr>
          <p:spPr bwMode="auto">
            <a:xfrm>
              <a:off x="3211513" y="5410200"/>
              <a:ext cx="203200" cy="530225"/>
            </a:xfrm>
            <a:custGeom>
              <a:avLst/>
              <a:gdLst>
                <a:gd name="T0" fmla="*/ 2147483646 w 52"/>
                <a:gd name="T1" fmla="*/ 2147483646 h 135"/>
                <a:gd name="T2" fmla="*/ 0 w 52"/>
                <a:gd name="T3" fmla="*/ 0 h 135"/>
                <a:gd name="T4" fmla="*/ 2147483646 w 52"/>
                <a:gd name="T5" fmla="*/ 2147483646 h 135"/>
                <a:gd name="T6" fmla="*/ 2147483646 w 52"/>
                <a:gd name="T7" fmla="*/ 2147483646 h 135"/>
                <a:gd name="T8" fmla="*/ 2147483646 w 52"/>
                <a:gd name="T9" fmla="*/ 2147483646 h 135"/>
                <a:gd name="T10" fmla="*/ 2147483646 w 52"/>
                <a:gd name="T11" fmla="*/ 2147483646 h 135"/>
                <a:gd name="T12" fmla="*/ 2147483646 w 52"/>
                <a:gd name="T13" fmla="*/ 2147483646 h 135"/>
                <a:gd name="T14" fmla="*/ 2147483646 w 52"/>
                <a:gd name="T15" fmla="*/ 2147483646 h 13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grpSp>
        <p:nvGrpSpPr>
          <p:cNvPr id="1027" name="Group 9"/>
          <p:cNvGrpSpPr>
            <a:grpSpLocks/>
          </p:cNvGrpSpPr>
          <p:nvPr/>
        </p:nvGrpSpPr>
        <p:grpSpPr bwMode="auto">
          <a:xfrm>
            <a:off x="26988" y="0"/>
            <a:ext cx="2357437" cy="6853238"/>
            <a:chOff x="6627813" y="194833"/>
            <a:chExt cx="1952625" cy="5678918"/>
          </a:xfrm>
        </p:grpSpPr>
        <p:sp>
          <p:nvSpPr>
            <p:cNvPr id="1034" name="Freeform 27"/>
            <p:cNvSpPr>
              <a:spLocks/>
            </p:cNvSpPr>
            <p:nvPr/>
          </p:nvSpPr>
          <p:spPr bwMode="auto">
            <a:xfrm>
              <a:off x="6627813" y="194833"/>
              <a:ext cx="409575" cy="3646488"/>
            </a:xfrm>
            <a:custGeom>
              <a:avLst/>
              <a:gdLst>
                <a:gd name="T0" fmla="*/ 2147483646 w 103"/>
                <a:gd name="T1" fmla="*/ 2147483646 h 920"/>
                <a:gd name="T2" fmla="*/ 2147483646 w 103"/>
                <a:gd name="T3" fmla="*/ 2147483646 h 920"/>
                <a:gd name="T4" fmla="*/ 2147483646 w 103"/>
                <a:gd name="T5" fmla="*/ 2147483646 h 920"/>
                <a:gd name="T6" fmla="*/ 2147483646 w 103"/>
                <a:gd name="T7" fmla="*/ 2147483646 h 920"/>
                <a:gd name="T8" fmla="*/ 2147483646 w 103"/>
                <a:gd name="T9" fmla="*/ 2147483646 h 920"/>
                <a:gd name="T10" fmla="*/ 2147483646 w 103"/>
                <a:gd name="T11" fmla="*/ 2147483646 h 920"/>
                <a:gd name="T12" fmla="*/ 2147483646 w 103"/>
                <a:gd name="T13" fmla="*/ 2147483646 h 920"/>
                <a:gd name="T14" fmla="*/ 2147483646 w 103"/>
                <a:gd name="T15" fmla="*/ 2147483646 h 920"/>
                <a:gd name="T16" fmla="*/ 2147483646 w 103"/>
                <a:gd name="T17" fmla="*/ 2147483646 h 920"/>
                <a:gd name="T18" fmla="*/ 2147483646 w 103"/>
                <a:gd name="T19" fmla="*/ 2147483646 h 920"/>
                <a:gd name="T20" fmla="*/ 2147483646 w 103"/>
                <a:gd name="T21" fmla="*/ 2147483646 h 920"/>
                <a:gd name="T22" fmla="*/ 2147483646 w 103"/>
                <a:gd name="T23" fmla="*/ 0 h 920"/>
                <a:gd name="T24" fmla="*/ 0 w 103"/>
                <a:gd name="T25" fmla="*/ 0 h 920"/>
                <a:gd name="T26" fmla="*/ 2147483646 w 103"/>
                <a:gd name="T27" fmla="*/ 2147483646 h 920"/>
                <a:gd name="T28" fmla="*/ 2147483646 w 103"/>
                <a:gd name="T29" fmla="*/ 2147483646 h 9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5" name="Freeform 28"/>
            <p:cNvSpPr>
              <a:spLocks/>
            </p:cNvSpPr>
            <p:nvPr/>
          </p:nvSpPr>
          <p:spPr bwMode="auto">
            <a:xfrm>
              <a:off x="7061201" y="3771900"/>
              <a:ext cx="350838" cy="1309688"/>
            </a:xfrm>
            <a:custGeom>
              <a:avLst/>
              <a:gdLst>
                <a:gd name="T0" fmla="*/ 2147483646 w 88"/>
                <a:gd name="T1" fmla="*/ 2147483646 h 330"/>
                <a:gd name="T2" fmla="*/ 2147483646 w 88"/>
                <a:gd name="T3" fmla="*/ 2147483646 h 330"/>
                <a:gd name="T4" fmla="*/ 2147483646 w 88"/>
                <a:gd name="T5" fmla="*/ 2147483646 h 330"/>
                <a:gd name="T6" fmla="*/ 2147483646 w 88"/>
                <a:gd name="T7" fmla="*/ 2147483646 h 330"/>
                <a:gd name="T8" fmla="*/ 2147483646 w 88"/>
                <a:gd name="T9" fmla="*/ 2147483646 h 330"/>
                <a:gd name="T10" fmla="*/ 0 w 88"/>
                <a:gd name="T11" fmla="*/ 0 h 330"/>
                <a:gd name="T12" fmla="*/ 2147483646 w 88"/>
                <a:gd name="T13" fmla="*/ 2147483646 h 330"/>
                <a:gd name="T14" fmla="*/ 2147483646 w 88"/>
                <a:gd name="T15" fmla="*/ 2147483646 h 3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6" name="Freeform 29"/>
            <p:cNvSpPr>
              <a:spLocks/>
            </p:cNvSpPr>
            <p:nvPr/>
          </p:nvSpPr>
          <p:spPr bwMode="auto">
            <a:xfrm>
              <a:off x="7439026" y="5053013"/>
              <a:ext cx="357188" cy="820738"/>
            </a:xfrm>
            <a:custGeom>
              <a:avLst/>
              <a:gdLst>
                <a:gd name="T0" fmla="*/ 2147483646 w 90"/>
                <a:gd name="T1" fmla="*/ 2147483646 h 207"/>
                <a:gd name="T2" fmla="*/ 0 w 90"/>
                <a:gd name="T3" fmla="*/ 0 h 207"/>
                <a:gd name="T4" fmla="*/ 2147483646 w 90"/>
                <a:gd name="T5" fmla="*/ 2147483646 h 207"/>
                <a:gd name="T6" fmla="*/ 2147483646 w 90"/>
                <a:gd name="T7" fmla="*/ 2147483646 h 207"/>
                <a:gd name="T8" fmla="*/ 2147483646 w 90"/>
                <a:gd name="T9" fmla="*/ 2147483646 h 207"/>
                <a:gd name="T10" fmla="*/ 2147483646 w 90"/>
                <a:gd name="T11" fmla="*/ 2147483646 h 207"/>
                <a:gd name="T12" fmla="*/ 2147483646 w 90"/>
                <a:gd name="T13" fmla="*/ 2147483646 h 207"/>
                <a:gd name="T14" fmla="*/ 2147483646 w 90"/>
                <a:gd name="T15" fmla="*/ 2147483646 h 20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7" name="Freeform 30"/>
            <p:cNvSpPr>
              <a:spLocks/>
            </p:cNvSpPr>
            <p:nvPr/>
          </p:nvSpPr>
          <p:spPr bwMode="auto">
            <a:xfrm>
              <a:off x="7037388" y="3811588"/>
              <a:ext cx="457200" cy="1852613"/>
            </a:xfrm>
            <a:custGeom>
              <a:avLst/>
              <a:gdLst>
                <a:gd name="T0" fmla="*/ 2147483646 w 115"/>
                <a:gd name="T1" fmla="*/ 2147483646 h 467"/>
                <a:gd name="T2" fmla="*/ 2147483646 w 115"/>
                <a:gd name="T3" fmla="*/ 2147483646 h 467"/>
                <a:gd name="T4" fmla="*/ 2147483646 w 115"/>
                <a:gd name="T5" fmla="*/ 2147483646 h 467"/>
                <a:gd name="T6" fmla="*/ 2147483646 w 115"/>
                <a:gd name="T7" fmla="*/ 2147483646 h 467"/>
                <a:gd name="T8" fmla="*/ 0 w 115"/>
                <a:gd name="T9" fmla="*/ 0 h 467"/>
                <a:gd name="T10" fmla="*/ 2147483646 w 115"/>
                <a:gd name="T11" fmla="*/ 2147483646 h 467"/>
                <a:gd name="T12" fmla="*/ 2147483646 w 115"/>
                <a:gd name="T13" fmla="*/ 2147483646 h 467"/>
                <a:gd name="T14" fmla="*/ 2147483646 w 115"/>
                <a:gd name="T15" fmla="*/ 2147483646 h 467"/>
                <a:gd name="T16" fmla="*/ 2147483646 w 115"/>
                <a:gd name="T17" fmla="*/ 2147483646 h 467"/>
                <a:gd name="T18" fmla="*/ 2147483646 w 115"/>
                <a:gd name="T19" fmla="*/ 2147483646 h 467"/>
                <a:gd name="T20" fmla="*/ 2147483646 w 115"/>
                <a:gd name="T21" fmla="*/ 2147483646 h 4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8" name="Freeform 31"/>
            <p:cNvSpPr>
              <a:spLocks/>
            </p:cNvSpPr>
            <p:nvPr/>
          </p:nvSpPr>
          <p:spPr bwMode="auto">
            <a:xfrm>
              <a:off x="6992938" y="1263650"/>
              <a:ext cx="144463" cy="2508250"/>
            </a:xfrm>
            <a:custGeom>
              <a:avLst/>
              <a:gdLst>
                <a:gd name="T0" fmla="*/ 2147483646 w 36"/>
                <a:gd name="T1" fmla="*/ 2147483646 h 633"/>
                <a:gd name="T2" fmla="*/ 2147483646 w 36"/>
                <a:gd name="T3" fmla="*/ 2147483646 h 633"/>
                <a:gd name="T4" fmla="*/ 2147483646 w 36"/>
                <a:gd name="T5" fmla="*/ 2147483646 h 633"/>
                <a:gd name="T6" fmla="*/ 2147483646 w 36"/>
                <a:gd name="T7" fmla="*/ 2147483646 h 633"/>
                <a:gd name="T8" fmla="*/ 2147483646 w 36"/>
                <a:gd name="T9" fmla="*/ 2147483646 h 633"/>
                <a:gd name="T10" fmla="*/ 2147483646 w 36"/>
                <a:gd name="T11" fmla="*/ 0 h 633"/>
                <a:gd name="T12" fmla="*/ 2147483646 w 36"/>
                <a:gd name="T13" fmla="*/ 0 h 633"/>
                <a:gd name="T14" fmla="*/ 2147483646 w 36"/>
                <a:gd name="T15" fmla="*/ 2147483646 h 633"/>
                <a:gd name="T16" fmla="*/ 2147483646 w 36"/>
                <a:gd name="T17" fmla="*/ 2147483646 h 633"/>
                <a:gd name="T18" fmla="*/ 2147483646 w 36"/>
                <a:gd name="T19" fmla="*/ 2147483646 h 633"/>
                <a:gd name="T20" fmla="*/ 2147483646 w 36"/>
                <a:gd name="T21" fmla="*/ 2147483646 h 633"/>
                <a:gd name="T22" fmla="*/ 2147483646 w 36"/>
                <a:gd name="T23" fmla="*/ 2147483646 h 633"/>
                <a:gd name="T24" fmla="*/ 2147483646 w 36"/>
                <a:gd name="T25" fmla="*/ 2147483646 h 6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39" name="Freeform 32"/>
            <p:cNvSpPr>
              <a:spLocks/>
            </p:cNvSpPr>
            <p:nvPr/>
          </p:nvSpPr>
          <p:spPr bwMode="auto">
            <a:xfrm>
              <a:off x="7526338" y="5640388"/>
              <a:ext cx="111125" cy="233363"/>
            </a:xfrm>
            <a:custGeom>
              <a:avLst/>
              <a:gdLst>
                <a:gd name="T0" fmla="*/ 2147483646 w 28"/>
                <a:gd name="T1" fmla="*/ 2147483646 h 59"/>
                <a:gd name="T2" fmla="*/ 2147483646 w 28"/>
                <a:gd name="T3" fmla="*/ 2147483646 h 59"/>
                <a:gd name="T4" fmla="*/ 0 w 28"/>
                <a:gd name="T5" fmla="*/ 0 h 59"/>
                <a:gd name="T6" fmla="*/ 2147483646 w 28"/>
                <a:gd name="T7" fmla="*/ 2147483646 h 5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0" name="Freeform 33"/>
            <p:cNvSpPr>
              <a:spLocks/>
            </p:cNvSpPr>
            <p:nvPr/>
          </p:nvSpPr>
          <p:spPr bwMode="auto">
            <a:xfrm>
              <a:off x="7021513" y="3598863"/>
              <a:ext cx="68263" cy="423863"/>
            </a:xfrm>
            <a:custGeom>
              <a:avLst/>
              <a:gdLst>
                <a:gd name="T0" fmla="*/ 2147483646 w 17"/>
                <a:gd name="T1" fmla="*/ 2147483646 h 107"/>
                <a:gd name="T2" fmla="*/ 2147483646 w 17"/>
                <a:gd name="T3" fmla="*/ 2147483646 h 107"/>
                <a:gd name="T4" fmla="*/ 2147483646 w 17"/>
                <a:gd name="T5" fmla="*/ 2147483646 h 107"/>
                <a:gd name="T6" fmla="*/ 2147483646 w 17"/>
                <a:gd name="T7" fmla="*/ 2147483646 h 107"/>
                <a:gd name="T8" fmla="*/ 0 w 17"/>
                <a:gd name="T9" fmla="*/ 0 h 107"/>
                <a:gd name="T10" fmla="*/ 0 w 17"/>
                <a:gd name="T11" fmla="*/ 2147483646 h 107"/>
                <a:gd name="T12" fmla="*/ 2147483646 w 17"/>
                <a:gd name="T13" fmla="*/ 2147483646 h 10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1" name="Freeform 34"/>
            <p:cNvSpPr>
              <a:spLocks/>
            </p:cNvSpPr>
            <p:nvPr/>
          </p:nvSpPr>
          <p:spPr bwMode="auto">
            <a:xfrm>
              <a:off x="7412038" y="2801938"/>
              <a:ext cx="1168400" cy="2251075"/>
            </a:xfrm>
            <a:custGeom>
              <a:avLst/>
              <a:gdLst>
                <a:gd name="T0" fmla="*/ 2147483646 w 294"/>
                <a:gd name="T1" fmla="*/ 2147483646 h 568"/>
                <a:gd name="T2" fmla="*/ 2147483646 w 294"/>
                <a:gd name="T3" fmla="*/ 2147483646 h 568"/>
                <a:gd name="T4" fmla="*/ 2147483646 w 294"/>
                <a:gd name="T5" fmla="*/ 2147483646 h 568"/>
                <a:gd name="T6" fmla="*/ 2147483646 w 294"/>
                <a:gd name="T7" fmla="*/ 2147483646 h 568"/>
                <a:gd name="T8" fmla="*/ 2147483646 w 294"/>
                <a:gd name="T9" fmla="*/ 2147483646 h 568"/>
                <a:gd name="T10" fmla="*/ 2147483646 w 294"/>
                <a:gd name="T11" fmla="*/ 2147483646 h 568"/>
                <a:gd name="T12" fmla="*/ 2147483646 w 294"/>
                <a:gd name="T13" fmla="*/ 0 h 568"/>
                <a:gd name="T14" fmla="*/ 2147483646 w 294"/>
                <a:gd name="T15" fmla="*/ 0 h 568"/>
                <a:gd name="T16" fmla="*/ 2147483646 w 294"/>
                <a:gd name="T17" fmla="*/ 2147483646 h 568"/>
                <a:gd name="T18" fmla="*/ 2147483646 w 294"/>
                <a:gd name="T19" fmla="*/ 2147483646 h 568"/>
                <a:gd name="T20" fmla="*/ 2147483646 w 294"/>
                <a:gd name="T21" fmla="*/ 2147483646 h 568"/>
                <a:gd name="T22" fmla="*/ 2147483646 w 294"/>
                <a:gd name="T23" fmla="*/ 2147483646 h 568"/>
                <a:gd name="T24" fmla="*/ 2147483646 w 294"/>
                <a:gd name="T25" fmla="*/ 2147483646 h 568"/>
                <a:gd name="T26" fmla="*/ 0 w 294"/>
                <a:gd name="T27" fmla="*/ 2147483646 h 568"/>
                <a:gd name="T28" fmla="*/ 2147483646 w 294"/>
                <a:gd name="T29" fmla="*/ 2147483646 h 568"/>
                <a:gd name="T30" fmla="*/ 2147483646 w 294"/>
                <a:gd name="T31" fmla="*/ 2147483646 h 56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2" name="Freeform 35"/>
            <p:cNvSpPr>
              <a:spLocks/>
            </p:cNvSpPr>
            <p:nvPr/>
          </p:nvSpPr>
          <p:spPr bwMode="auto">
            <a:xfrm>
              <a:off x="7494588" y="5664200"/>
              <a:ext cx="100013" cy="209550"/>
            </a:xfrm>
            <a:custGeom>
              <a:avLst/>
              <a:gdLst>
                <a:gd name="T0" fmla="*/ 0 w 25"/>
                <a:gd name="T1" fmla="*/ 0 h 53"/>
                <a:gd name="T2" fmla="*/ 2147483646 w 25"/>
                <a:gd name="T3" fmla="*/ 2147483646 h 53"/>
                <a:gd name="T4" fmla="*/ 2147483646 w 25"/>
                <a:gd name="T5" fmla="*/ 2147483646 h 53"/>
                <a:gd name="T6" fmla="*/ 0 w 25"/>
                <a:gd name="T7" fmla="*/ 0 h 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3" name="Freeform 36"/>
            <p:cNvSpPr>
              <a:spLocks/>
            </p:cNvSpPr>
            <p:nvPr/>
          </p:nvSpPr>
          <p:spPr bwMode="auto">
            <a:xfrm>
              <a:off x="7412038" y="5081588"/>
              <a:ext cx="114300" cy="558800"/>
            </a:xfrm>
            <a:custGeom>
              <a:avLst/>
              <a:gdLst>
                <a:gd name="T0" fmla="*/ 0 w 29"/>
                <a:gd name="T1" fmla="*/ 0 h 141"/>
                <a:gd name="T2" fmla="*/ 2147483646 w 29"/>
                <a:gd name="T3" fmla="*/ 2147483646 h 141"/>
                <a:gd name="T4" fmla="*/ 2147483646 w 29"/>
                <a:gd name="T5" fmla="*/ 2147483646 h 141"/>
                <a:gd name="T6" fmla="*/ 2147483646 w 29"/>
                <a:gd name="T7" fmla="*/ 2147483646 h 141"/>
                <a:gd name="T8" fmla="*/ 2147483646 w 29"/>
                <a:gd name="T9" fmla="*/ 2147483646 h 141"/>
                <a:gd name="T10" fmla="*/ 2147483646 w 29"/>
                <a:gd name="T11" fmla="*/ 2147483646 h 141"/>
                <a:gd name="T12" fmla="*/ 2147483646 w 29"/>
                <a:gd name="T13" fmla="*/ 2147483646 h 141"/>
                <a:gd name="T14" fmla="*/ 0 w 29"/>
                <a:gd name="T15" fmla="*/ 0 h 14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4" name="Freeform 37"/>
            <p:cNvSpPr>
              <a:spLocks/>
            </p:cNvSpPr>
            <p:nvPr/>
          </p:nvSpPr>
          <p:spPr bwMode="auto">
            <a:xfrm>
              <a:off x="7412038" y="4978400"/>
              <a:ext cx="31750" cy="188913"/>
            </a:xfrm>
            <a:custGeom>
              <a:avLst/>
              <a:gdLst>
                <a:gd name="T0" fmla="*/ 0 w 8"/>
                <a:gd name="T1" fmla="*/ 2147483646 h 48"/>
                <a:gd name="T2" fmla="*/ 2147483646 w 8"/>
                <a:gd name="T3" fmla="*/ 2147483646 h 48"/>
                <a:gd name="T4" fmla="*/ 2147483646 w 8"/>
                <a:gd name="T5" fmla="*/ 2147483646 h 48"/>
                <a:gd name="T6" fmla="*/ 2147483646 w 8"/>
                <a:gd name="T7" fmla="*/ 2147483646 h 48"/>
                <a:gd name="T8" fmla="*/ 0 w 8"/>
                <a:gd name="T9" fmla="*/ 0 h 48"/>
                <a:gd name="T10" fmla="*/ 0 w 8"/>
                <a:gd name="T11" fmla="*/ 2147483646 h 48"/>
                <a:gd name="T12" fmla="*/ 0 w 8"/>
                <a:gd name="T13" fmla="*/ 2147483646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1045" name="Freeform 38"/>
            <p:cNvSpPr>
              <a:spLocks/>
            </p:cNvSpPr>
            <p:nvPr/>
          </p:nvSpPr>
          <p:spPr bwMode="auto">
            <a:xfrm>
              <a:off x="7439026" y="5434013"/>
              <a:ext cx="174625" cy="439738"/>
            </a:xfrm>
            <a:custGeom>
              <a:avLst/>
              <a:gdLst>
                <a:gd name="T0" fmla="*/ 2147483646 w 44"/>
                <a:gd name="T1" fmla="*/ 2147483646 h 111"/>
                <a:gd name="T2" fmla="*/ 0 w 44"/>
                <a:gd name="T3" fmla="*/ 0 h 111"/>
                <a:gd name="T4" fmla="*/ 2147483646 w 44"/>
                <a:gd name="T5" fmla="*/ 2147483646 h 111"/>
                <a:gd name="T6" fmla="*/ 2147483646 w 44"/>
                <a:gd name="T7" fmla="*/ 2147483646 h 111"/>
                <a:gd name="T8" fmla="*/ 2147483646 w 44"/>
                <a:gd name="T9" fmla="*/ 2147483646 h 111"/>
                <a:gd name="T10" fmla="*/ 2147483646 w 44"/>
                <a:gd name="T11" fmla="*/ 2147483646 h 111"/>
                <a:gd name="T12" fmla="*/ 2147483646 w 44"/>
                <a:gd name="T13" fmla="*/ 2147483646 h 111"/>
                <a:gd name="T14" fmla="*/ 2147483646 w 44"/>
                <a:gd name="T15" fmla="*/ 2147483646 h 1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grpSp>
      <p:sp>
        <p:nvSpPr>
          <p:cNvPr id="7" name="Rectangle 6"/>
          <p:cNvSpPr/>
          <p:nvPr/>
        </p:nvSpPr>
        <p:spPr>
          <a:xfrm>
            <a:off x="0" y="0"/>
            <a:ext cx="182563"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29" name="Title Placeholder 1"/>
          <p:cNvSpPr>
            <a:spLocks noGrp="1"/>
          </p:cNvSpPr>
          <p:nvPr>
            <p:ph type="title"/>
          </p:nvPr>
        </p:nvSpPr>
        <p:spPr bwMode="auto">
          <a:xfrm>
            <a:off x="2592388" y="623888"/>
            <a:ext cx="8912225"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título del patrón</a:t>
            </a:r>
            <a:endParaRPr lang="en-US" altLang="es-MX" smtClean="0"/>
          </a:p>
        </p:txBody>
      </p:sp>
      <p:sp>
        <p:nvSpPr>
          <p:cNvPr id="1030" name="Text Placeholder 2"/>
          <p:cNvSpPr>
            <a:spLocks noGrp="1"/>
          </p:cNvSpPr>
          <p:nvPr>
            <p:ph type="body" idx="1"/>
          </p:nvPr>
        </p:nvSpPr>
        <p:spPr bwMode="auto">
          <a:xfrm>
            <a:off x="2589213" y="2133600"/>
            <a:ext cx="89154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MX" smtClean="0"/>
              <a:t>Haga clic para modificar el estilo de texto del patrón</a:t>
            </a:r>
          </a:p>
          <a:p>
            <a:pPr lvl="1"/>
            <a:r>
              <a:rPr lang="es-ES" altLang="es-MX" smtClean="0"/>
              <a:t>Segundo nivel</a:t>
            </a:r>
          </a:p>
          <a:p>
            <a:pPr lvl="2"/>
            <a:r>
              <a:rPr lang="es-ES" altLang="es-MX" smtClean="0"/>
              <a:t>Tercer nivel</a:t>
            </a:r>
          </a:p>
          <a:p>
            <a:pPr lvl="3"/>
            <a:r>
              <a:rPr lang="es-ES" altLang="es-MX" smtClean="0"/>
              <a:t>Cuarto nivel</a:t>
            </a:r>
          </a:p>
          <a:p>
            <a:pPr lvl="4"/>
            <a:r>
              <a:rPr lang="es-ES" altLang="es-MX" smtClean="0"/>
              <a:t>Quinto nivel</a:t>
            </a:r>
            <a:endParaRPr lang="en-US" altLang="es-MX" smtClean="0"/>
          </a:p>
        </p:txBody>
      </p:sp>
      <p:sp>
        <p:nvSpPr>
          <p:cNvPr id="4" name="Date Placeholder 3"/>
          <p:cNvSpPr>
            <a:spLocks noGrp="1"/>
          </p:cNvSpPr>
          <p:nvPr>
            <p:ph type="dt" sz="half" idx="2"/>
          </p:nvPr>
        </p:nvSpPr>
        <p:spPr>
          <a:xfrm>
            <a:off x="10361613" y="6130925"/>
            <a:ext cx="1146175" cy="369888"/>
          </a:xfrm>
          <a:prstGeom prst="rect">
            <a:avLst/>
          </a:prstGeom>
        </p:spPr>
        <p:txBody>
          <a:bodyPr vert="horz" lIns="91440" tIns="45720" rIns="91440" bIns="45720" rtlCol="0" anchor="ctr"/>
          <a:lstStyle>
            <a:lvl1pPr algn="r" eaLnBrk="1" hangingPunct="1">
              <a:defRPr sz="900">
                <a:solidFill>
                  <a:schemeClr val="tx1">
                    <a:tint val="75000"/>
                  </a:schemeClr>
                </a:solidFill>
                <a:latin typeface="Arial" pitchFamily="34" charset="0"/>
              </a:defRPr>
            </a:lvl1pPr>
          </a:lstStyle>
          <a:p>
            <a:pPr>
              <a:defRPr/>
            </a:pPr>
            <a:endParaRPr lang="es-ES"/>
          </a:p>
        </p:txBody>
      </p:sp>
      <p:sp>
        <p:nvSpPr>
          <p:cNvPr id="5" name="Footer Placeholder 4"/>
          <p:cNvSpPr>
            <a:spLocks noGrp="1"/>
          </p:cNvSpPr>
          <p:nvPr>
            <p:ph type="ftr" sz="quarter" idx="3"/>
          </p:nvPr>
        </p:nvSpPr>
        <p:spPr>
          <a:xfrm>
            <a:off x="2589213" y="6135688"/>
            <a:ext cx="7620000" cy="365125"/>
          </a:xfrm>
          <a:prstGeom prst="rect">
            <a:avLst/>
          </a:prstGeom>
        </p:spPr>
        <p:txBody>
          <a:bodyPr vert="horz" lIns="91440" tIns="45720" rIns="91440" bIns="45720" rtlCol="0" anchor="ctr"/>
          <a:lstStyle>
            <a:lvl1pPr algn="l" eaLnBrk="1" hangingPunct="1">
              <a:defRPr sz="900">
                <a:solidFill>
                  <a:schemeClr val="tx1">
                    <a:tint val="75000"/>
                  </a:schemeClr>
                </a:solidFill>
                <a:latin typeface="Arial" pitchFamily="34" charset="0"/>
              </a:defRPr>
            </a:lvl1pPr>
          </a:lstStyle>
          <a:p>
            <a:pPr>
              <a:defRPr/>
            </a:pPr>
            <a:endParaRPr lang="es-ES"/>
          </a:p>
        </p:txBody>
      </p:sp>
      <p:sp>
        <p:nvSpPr>
          <p:cNvPr id="6" name="Slide Number Placeholder 5"/>
          <p:cNvSpPr>
            <a:spLocks noGrp="1"/>
          </p:cNvSpPr>
          <p:nvPr>
            <p:ph type="sldNum" sz="quarter" idx="4"/>
          </p:nvPr>
        </p:nvSpPr>
        <p:spPr bwMode="gray">
          <a:xfrm>
            <a:off x="531813" y="787400"/>
            <a:ext cx="779462"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2000">
                <a:solidFill>
                  <a:srgbClr val="FEFFFF"/>
                </a:solidFill>
              </a:defRPr>
            </a:lvl1pPr>
          </a:lstStyle>
          <a:p>
            <a:pPr>
              <a:defRPr/>
            </a:pPr>
            <a:fld id="{79D7C98F-A4B5-4848-AA9B-0C4705553198}" type="slidenum">
              <a:rPr lang="es-ES" altLang="es-MX"/>
              <a:pPr>
                <a:defRPr/>
              </a:pPr>
              <a:t>‹Nº›</a:t>
            </a:fld>
            <a:endParaRPr lang="es-ES" altLang="es-MX"/>
          </a:p>
        </p:txBody>
      </p:sp>
    </p:spTree>
  </p:cSld>
  <p:clrMap bg1="lt1" tx1="dk1" bg2="lt2" tx2="dk2" accent1="accent1" accent2="accent2" accent3="accent3" accent4="accent4" accent5="accent5" accent6="accent6" hlink="hlink" folHlink="folHlink"/>
  <p:sldLayoutIdLst>
    <p:sldLayoutId id="2147484019" r:id="rId1"/>
    <p:sldLayoutId id="2147484020" r:id="rId2"/>
    <p:sldLayoutId id="2147484021" r:id="rId3"/>
    <p:sldLayoutId id="2147484022" r:id="rId4"/>
    <p:sldLayoutId id="2147484023" r:id="rId5"/>
    <p:sldLayoutId id="2147484024" r:id="rId6"/>
    <p:sldLayoutId id="2147484025" r:id="rId7"/>
    <p:sldLayoutId id="2147484026" r:id="rId8"/>
    <p:sldLayoutId id="2147484027" r:id="rId9"/>
    <p:sldLayoutId id="2147484028" r:id="rId10"/>
    <p:sldLayoutId id="2147484029" r:id="rId11"/>
    <p:sldLayoutId id="2147484030" r:id="rId12"/>
    <p:sldLayoutId id="2147484031" r:id="rId13"/>
    <p:sldLayoutId id="2147484032" r:id="rId14"/>
    <p:sldLayoutId id="2147484033" r:id="rId15"/>
    <p:sldLayoutId id="2147484034" r:id="rId16"/>
  </p:sldLayoutIdLst>
  <p:transition spd="slow">
    <p:pull dir="rd"/>
  </p:transition>
  <p:timing>
    <p:tnLst>
      <p:par>
        <p:cTn id="1" dur="indefinite" restart="never" nodeType="tmRoot"/>
      </p:par>
    </p:tnLst>
  </p:timing>
  <p:hf hdr="0" ftr="0" dt="0"/>
  <p:txStyles>
    <p:titleStyle>
      <a:lvl1pPr algn="l" defTabSz="457200" rtl="0" eaLnBrk="0" fontAlgn="base" hangingPunct="0">
        <a:spcBef>
          <a:spcPct val="0"/>
        </a:spcBef>
        <a:spcAft>
          <a:spcPct val="0"/>
        </a:spcAft>
        <a:defRPr sz="3600" kern="1200">
          <a:solidFill>
            <a:srgbClr val="262626"/>
          </a:solidFill>
          <a:latin typeface="+mj-lt"/>
          <a:ea typeface="+mj-ea"/>
          <a:cs typeface="+mj-cs"/>
        </a:defRPr>
      </a:lvl1pPr>
      <a:lvl2pPr algn="l" defTabSz="457200" rtl="0" eaLnBrk="0" fontAlgn="base" hangingPunct="0">
        <a:spcBef>
          <a:spcPct val="0"/>
        </a:spcBef>
        <a:spcAft>
          <a:spcPct val="0"/>
        </a:spcAft>
        <a:defRPr sz="3600">
          <a:solidFill>
            <a:srgbClr val="262626"/>
          </a:solidFill>
          <a:latin typeface="Century Gothic" pitchFamily="34" charset="0"/>
        </a:defRPr>
      </a:lvl2pPr>
      <a:lvl3pPr algn="l" defTabSz="457200" rtl="0" eaLnBrk="0" fontAlgn="base" hangingPunct="0">
        <a:spcBef>
          <a:spcPct val="0"/>
        </a:spcBef>
        <a:spcAft>
          <a:spcPct val="0"/>
        </a:spcAft>
        <a:defRPr sz="3600">
          <a:solidFill>
            <a:srgbClr val="262626"/>
          </a:solidFill>
          <a:latin typeface="Century Gothic" pitchFamily="34" charset="0"/>
        </a:defRPr>
      </a:lvl3pPr>
      <a:lvl4pPr algn="l" defTabSz="457200" rtl="0" eaLnBrk="0" fontAlgn="base" hangingPunct="0">
        <a:spcBef>
          <a:spcPct val="0"/>
        </a:spcBef>
        <a:spcAft>
          <a:spcPct val="0"/>
        </a:spcAft>
        <a:defRPr sz="3600">
          <a:solidFill>
            <a:srgbClr val="262626"/>
          </a:solidFill>
          <a:latin typeface="Century Gothic" pitchFamily="34" charset="0"/>
        </a:defRPr>
      </a:lvl4pPr>
      <a:lvl5pPr algn="l" defTabSz="457200" rtl="0" eaLnBrk="0" fontAlgn="base" hangingPunct="0">
        <a:spcBef>
          <a:spcPct val="0"/>
        </a:spcBef>
        <a:spcAft>
          <a:spcPct val="0"/>
        </a:spcAft>
        <a:defRPr sz="3600">
          <a:solidFill>
            <a:srgbClr val="262626"/>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9.wmf"/><Relationship Id="rId4" Type="http://schemas.openxmlformats.org/officeDocument/2006/relationships/image" Target="../media/image6.wmf"/><Relationship Id="rId9" Type="http://schemas.openxmlformats.org/officeDocument/2006/relationships/oleObject" Target="../embeddings/oleObject4.bin"/><Relationship Id="rId14" Type="http://schemas.openxmlformats.org/officeDocument/2006/relationships/image" Target="../media/image11.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3.jpeg"/><Relationship Id="rId4" Type="http://schemas.openxmlformats.org/officeDocument/2006/relationships/image" Target="../media/image12.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5.wmf"/><Relationship Id="rId5" Type="http://schemas.openxmlformats.org/officeDocument/2006/relationships/oleObject" Target="../embeddings/oleObject9.bin"/><Relationship Id="rId4" Type="http://schemas.openxmlformats.org/officeDocument/2006/relationships/image" Target="../media/image14.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5.wmf"/><Relationship Id="rId5" Type="http://schemas.openxmlformats.org/officeDocument/2006/relationships/oleObject" Target="../embeddings/oleObject11.bin"/><Relationship Id="rId10" Type="http://schemas.openxmlformats.org/officeDocument/2006/relationships/image" Target="../media/image18.wmf"/><Relationship Id="rId4" Type="http://schemas.openxmlformats.org/officeDocument/2006/relationships/image" Target="../media/image16.wmf"/><Relationship Id="rId9" Type="http://schemas.openxmlformats.org/officeDocument/2006/relationships/oleObject" Target="../embeddings/oleObject13.bin"/></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1.wmf"/><Relationship Id="rId5" Type="http://schemas.openxmlformats.org/officeDocument/2006/relationships/oleObject" Target="../embeddings/oleObject15.bin"/><Relationship Id="rId4" Type="http://schemas.openxmlformats.org/officeDocument/2006/relationships/image" Target="../media/image20.wmf"/></Relationships>
</file>

<file path=ppt/slides/_rels/slide2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oleObject" Target="../embeddings/oleObject16.bin"/><Relationship Id="rId7"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4.wmf"/><Relationship Id="rId5" Type="http://schemas.openxmlformats.org/officeDocument/2006/relationships/oleObject" Target="../embeddings/oleObject17.bin"/><Relationship Id="rId4" Type="http://schemas.openxmlformats.org/officeDocument/2006/relationships/image" Target="../media/image23.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image" Target="../media/image31.png"/><Relationship Id="rId7" Type="http://schemas.openxmlformats.org/officeDocument/2006/relationships/image" Target="../media/image28.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9.bin"/><Relationship Id="rId11" Type="http://schemas.openxmlformats.org/officeDocument/2006/relationships/image" Target="../media/image30.wmf"/><Relationship Id="rId5" Type="http://schemas.openxmlformats.org/officeDocument/2006/relationships/image" Target="../media/image27.wmf"/><Relationship Id="rId10" Type="http://schemas.openxmlformats.org/officeDocument/2006/relationships/oleObject" Target="../embeddings/oleObject21.bin"/><Relationship Id="rId4" Type="http://schemas.openxmlformats.org/officeDocument/2006/relationships/oleObject" Target="../embeddings/oleObject18.bin"/><Relationship Id="rId9" Type="http://schemas.openxmlformats.org/officeDocument/2006/relationships/image" Target="../media/image29.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33.png"/><Relationship Id="rId4" Type="http://schemas.openxmlformats.org/officeDocument/2006/relationships/image" Target="../media/image32.wmf"/></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43.wmf"/><Relationship Id="rId4" Type="http://schemas.openxmlformats.org/officeDocument/2006/relationships/oleObject" Target="../embeddings/oleObject23.bin"/></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48.wmf"/><Relationship Id="rId5" Type="http://schemas.openxmlformats.org/officeDocument/2006/relationships/oleObject" Target="../embeddings/oleObject25.bin"/><Relationship Id="rId4" Type="http://schemas.openxmlformats.org/officeDocument/2006/relationships/image" Target="../media/image47.png"/></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image" Target="../media/image54.png"/><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53.wmf"/><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51.wmf"/><Relationship Id="rId11" Type="http://schemas.openxmlformats.org/officeDocument/2006/relationships/oleObject" Target="../embeddings/oleObject32.bin"/><Relationship Id="rId5" Type="http://schemas.openxmlformats.org/officeDocument/2006/relationships/oleObject" Target="../embeddings/oleObject28.bin"/><Relationship Id="rId10" Type="http://schemas.openxmlformats.org/officeDocument/2006/relationships/image" Target="../media/image52.wmf"/><Relationship Id="rId4" Type="http://schemas.openxmlformats.org/officeDocument/2006/relationships/image" Target="../media/image50.wmf"/><Relationship Id="rId9" Type="http://schemas.openxmlformats.org/officeDocument/2006/relationships/oleObject" Target="../embeddings/oleObject31.bin"/></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36.bin"/><Relationship Id="rId13" Type="http://schemas.openxmlformats.org/officeDocument/2006/relationships/image" Target="../media/image59.wmf"/><Relationship Id="rId3" Type="http://schemas.openxmlformats.org/officeDocument/2006/relationships/oleObject" Target="../embeddings/oleObject33.bin"/><Relationship Id="rId7" Type="http://schemas.openxmlformats.org/officeDocument/2006/relationships/image" Target="../media/image56.wmf"/><Relationship Id="rId12" Type="http://schemas.openxmlformats.org/officeDocument/2006/relationships/oleObject" Target="../embeddings/oleObject38.bin"/><Relationship Id="rId2" Type="http://schemas.openxmlformats.org/officeDocument/2006/relationships/slideLayout" Target="../slideLayouts/slideLayout2.xml"/><Relationship Id="rId16" Type="http://schemas.openxmlformats.org/officeDocument/2006/relationships/image" Target="../media/image61.png"/><Relationship Id="rId1" Type="http://schemas.openxmlformats.org/officeDocument/2006/relationships/vmlDrawing" Target="../drawings/vmlDrawing12.vml"/><Relationship Id="rId6" Type="http://schemas.openxmlformats.org/officeDocument/2006/relationships/oleObject" Target="../embeddings/oleObject35.bin"/><Relationship Id="rId11" Type="http://schemas.openxmlformats.org/officeDocument/2006/relationships/image" Target="../media/image58.wmf"/><Relationship Id="rId5" Type="http://schemas.openxmlformats.org/officeDocument/2006/relationships/oleObject" Target="../embeddings/oleObject34.bin"/><Relationship Id="rId15" Type="http://schemas.openxmlformats.org/officeDocument/2006/relationships/image" Target="../media/image60.wmf"/><Relationship Id="rId10" Type="http://schemas.openxmlformats.org/officeDocument/2006/relationships/oleObject" Target="../embeddings/oleObject37.bin"/><Relationship Id="rId4" Type="http://schemas.openxmlformats.org/officeDocument/2006/relationships/image" Target="../media/image55.wmf"/><Relationship Id="rId9" Type="http://schemas.openxmlformats.org/officeDocument/2006/relationships/image" Target="../media/image57.wmf"/><Relationship Id="rId14" Type="http://schemas.openxmlformats.org/officeDocument/2006/relationships/oleObject" Target="../embeddings/oleObject39.bin"/></Relationships>
</file>

<file path=ppt/slides/_rels/slide3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42.bin"/><Relationship Id="rId3" Type="http://schemas.openxmlformats.org/officeDocument/2006/relationships/oleObject" Target="../embeddings/oleObject40.bin"/><Relationship Id="rId7" Type="http://schemas.openxmlformats.org/officeDocument/2006/relationships/image" Target="../media/image64.w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41.bin"/><Relationship Id="rId5" Type="http://schemas.openxmlformats.org/officeDocument/2006/relationships/image" Target="../media/image66.wmf"/><Relationship Id="rId4" Type="http://schemas.openxmlformats.org/officeDocument/2006/relationships/image" Target="../media/image63.png"/><Relationship Id="rId9" Type="http://schemas.openxmlformats.org/officeDocument/2006/relationships/image" Target="../media/image65.wmf"/></Relationships>
</file>

<file path=ppt/slides/_rels/slide41.x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oleObject" Target="../embeddings/oleObject43.bin"/><Relationship Id="rId7"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68.wmf"/><Relationship Id="rId5" Type="http://schemas.openxmlformats.org/officeDocument/2006/relationships/oleObject" Target="../embeddings/oleObject44.bin"/><Relationship Id="rId10" Type="http://schemas.openxmlformats.org/officeDocument/2006/relationships/image" Target="../media/image70.wmf"/><Relationship Id="rId4" Type="http://schemas.openxmlformats.org/officeDocument/2006/relationships/image" Target="../media/image67.wmf"/><Relationship Id="rId9" Type="http://schemas.openxmlformats.org/officeDocument/2006/relationships/oleObject" Target="../embeddings/oleObject46.bin"/></Relationships>
</file>

<file path=ppt/slides/_rels/slide42.xml.rels><?xml version="1.0" encoding="UTF-8" standalone="yes"?>
<Relationships xmlns="http://schemas.openxmlformats.org/package/2006/relationships"><Relationship Id="rId8" Type="http://schemas.openxmlformats.org/officeDocument/2006/relationships/image" Target="../media/image73.wmf"/><Relationship Id="rId13" Type="http://schemas.openxmlformats.org/officeDocument/2006/relationships/oleObject" Target="../embeddings/oleObject52.bin"/><Relationship Id="rId18" Type="http://schemas.openxmlformats.org/officeDocument/2006/relationships/image" Target="../media/image78.wmf"/><Relationship Id="rId26" Type="http://schemas.openxmlformats.org/officeDocument/2006/relationships/image" Target="../media/image82.wmf"/><Relationship Id="rId3" Type="http://schemas.openxmlformats.org/officeDocument/2006/relationships/oleObject" Target="../embeddings/oleObject47.bin"/><Relationship Id="rId21" Type="http://schemas.openxmlformats.org/officeDocument/2006/relationships/oleObject" Target="../embeddings/oleObject56.bin"/><Relationship Id="rId7" Type="http://schemas.openxmlformats.org/officeDocument/2006/relationships/oleObject" Target="../embeddings/oleObject49.bin"/><Relationship Id="rId12" Type="http://schemas.openxmlformats.org/officeDocument/2006/relationships/image" Target="../media/image75.wmf"/><Relationship Id="rId17" Type="http://schemas.openxmlformats.org/officeDocument/2006/relationships/oleObject" Target="../embeddings/oleObject54.bin"/><Relationship Id="rId25" Type="http://schemas.openxmlformats.org/officeDocument/2006/relationships/oleObject" Target="../embeddings/oleObject58.bin"/><Relationship Id="rId2" Type="http://schemas.openxmlformats.org/officeDocument/2006/relationships/slideLayout" Target="../slideLayouts/slideLayout2.xml"/><Relationship Id="rId16" Type="http://schemas.openxmlformats.org/officeDocument/2006/relationships/image" Target="../media/image77.wmf"/><Relationship Id="rId20" Type="http://schemas.openxmlformats.org/officeDocument/2006/relationships/image" Target="../media/image79.wmf"/><Relationship Id="rId1" Type="http://schemas.openxmlformats.org/officeDocument/2006/relationships/vmlDrawing" Target="../drawings/vmlDrawing15.vml"/><Relationship Id="rId6" Type="http://schemas.openxmlformats.org/officeDocument/2006/relationships/image" Target="../media/image72.wmf"/><Relationship Id="rId11" Type="http://schemas.openxmlformats.org/officeDocument/2006/relationships/oleObject" Target="../embeddings/oleObject51.bin"/><Relationship Id="rId24" Type="http://schemas.openxmlformats.org/officeDocument/2006/relationships/image" Target="../media/image81.wmf"/><Relationship Id="rId5" Type="http://schemas.openxmlformats.org/officeDocument/2006/relationships/oleObject" Target="../embeddings/oleObject48.bin"/><Relationship Id="rId15" Type="http://schemas.openxmlformats.org/officeDocument/2006/relationships/oleObject" Target="../embeddings/oleObject53.bin"/><Relationship Id="rId23" Type="http://schemas.openxmlformats.org/officeDocument/2006/relationships/oleObject" Target="../embeddings/oleObject57.bin"/><Relationship Id="rId10" Type="http://schemas.openxmlformats.org/officeDocument/2006/relationships/image" Target="../media/image74.wmf"/><Relationship Id="rId19" Type="http://schemas.openxmlformats.org/officeDocument/2006/relationships/oleObject" Target="../embeddings/oleObject55.bin"/><Relationship Id="rId4" Type="http://schemas.openxmlformats.org/officeDocument/2006/relationships/image" Target="../media/image71.wmf"/><Relationship Id="rId9" Type="http://schemas.openxmlformats.org/officeDocument/2006/relationships/oleObject" Target="../embeddings/oleObject50.bin"/><Relationship Id="rId14" Type="http://schemas.openxmlformats.org/officeDocument/2006/relationships/image" Target="../media/image76.wmf"/><Relationship Id="rId22" Type="http://schemas.openxmlformats.org/officeDocument/2006/relationships/image" Target="../media/image80.wmf"/><Relationship Id="rId27" Type="http://schemas.openxmlformats.org/officeDocument/2006/relationships/image" Target="../media/image83.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59.bin"/><Relationship Id="rId7" Type="http://schemas.openxmlformats.org/officeDocument/2006/relationships/image" Target="../media/image84.png"/><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61.bin"/><Relationship Id="rId5" Type="http://schemas.openxmlformats.org/officeDocument/2006/relationships/oleObject" Target="../embeddings/oleObject60.bin"/><Relationship Id="rId4" Type="http://schemas.openxmlformats.org/officeDocument/2006/relationships/image" Target="../media/image55.wmf"/></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4.xml"/><Relationship Id="rId1" Type="http://schemas.openxmlformats.org/officeDocument/2006/relationships/vmlDrawing" Target="../drawings/vmlDrawing17.vml"/><Relationship Id="rId4" Type="http://schemas.openxmlformats.org/officeDocument/2006/relationships/image" Target="../media/image86.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a:xfrm>
            <a:off x="1240610" y="787400"/>
            <a:ext cx="779462" cy="365125"/>
          </a:xfrm>
        </p:spPr>
        <p:txBody>
          <a:bodyPr/>
          <a:lstStyle/>
          <a:p>
            <a:pPr>
              <a:defRPr/>
            </a:pPr>
            <a:fld id="{A46263FF-1EB3-4EE3-86F5-90AB554FE01D}" type="slidenum">
              <a:rPr lang="es-ES" altLang="es-MX" smtClean="0"/>
              <a:pPr>
                <a:defRPr/>
              </a:pPr>
              <a:t>1</a:t>
            </a:fld>
            <a:endParaRPr lang="es-ES" altLang="es-MX"/>
          </a:p>
        </p:txBody>
      </p:sp>
      <p:sp>
        <p:nvSpPr>
          <p:cNvPr id="5" name="Título 1"/>
          <p:cNvSpPr txBox="1">
            <a:spLocks/>
          </p:cNvSpPr>
          <p:nvPr/>
        </p:nvSpPr>
        <p:spPr>
          <a:xfrm>
            <a:off x="2578302" y="4845184"/>
            <a:ext cx="8367713" cy="866461"/>
          </a:xfrm>
          <a:prstGeom prst="rect">
            <a:avLst/>
          </a:prstGeom>
        </p:spPr>
        <p:txBody>
          <a:bodyPr vert="horz" lIns="89654" tIns="44827" rIns="89654" bIns="44827"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MX" sz="2353" b="1" cap="all" dirty="0">
                <a:solidFill>
                  <a:schemeClr val="tx1"/>
                </a:solidFill>
                <a:latin typeface="Arial" pitchFamily="34" charset="0"/>
                <a:cs typeface="Arial" pitchFamily="34" charset="0"/>
              </a:rPr>
              <a:t>M. en E. Juvenal Rojas Merced</a:t>
            </a:r>
          </a:p>
        </p:txBody>
      </p:sp>
      <p:sp>
        <p:nvSpPr>
          <p:cNvPr id="6" name="Marcador de contenido 2"/>
          <p:cNvSpPr txBox="1">
            <a:spLocks/>
          </p:cNvSpPr>
          <p:nvPr/>
        </p:nvSpPr>
        <p:spPr>
          <a:xfrm>
            <a:off x="1213126" y="2579944"/>
            <a:ext cx="10515534" cy="875517"/>
          </a:xfrm>
          <a:prstGeom prst="rect">
            <a:avLst/>
          </a:prstGeom>
          <a:effectLst>
            <a:innerShdw blurRad="63500" dist="50800" dir="16200000">
              <a:prstClr val="black">
                <a:alpha val="50000"/>
              </a:prstClr>
            </a:innerShdw>
          </a:effectLst>
        </p:spPr>
        <p:txBody>
          <a:bodyPr vert="horz" lIns="89654" tIns="44827" rIns="89654" bIns="44827" rtlCol="0" anchor="t">
            <a:normAutofit fontScale="92500" lnSpcReduction="20000"/>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algn="ctr"/>
            <a:r>
              <a:rPr lang="es-MX" sz="3200" b="1" dirty="0" smtClean="0">
                <a:solidFill>
                  <a:srgbClr val="C00000"/>
                </a:solidFill>
                <a:effectLst>
                  <a:outerShdw blurRad="38100" dist="38100" dir="2700000" algn="tl">
                    <a:srgbClr val="000000">
                      <a:alpha val="43137"/>
                    </a:srgbClr>
                  </a:outerShdw>
                </a:effectLst>
              </a:rPr>
              <a:t>Equilibrio </a:t>
            </a:r>
            <a:r>
              <a:rPr lang="es-MX" sz="3200" b="1" dirty="0">
                <a:solidFill>
                  <a:srgbClr val="C00000"/>
                </a:solidFill>
                <a:effectLst>
                  <a:outerShdw blurRad="38100" dist="38100" dir="2700000" algn="tl">
                    <a:srgbClr val="000000">
                      <a:alpha val="43137"/>
                    </a:srgbClr>
                  </a:outerShdw>
                </a:effectLst>
              </a:rPr>
              <a:t>General Competitivo en una Economía </a:t>
            </a:r>
            <a:r>
              <a:rPr lang="es-MX" sz="3200" b="1">
                <a:solidFill>
                  <a:srgbClr val="C00000"/>
                </a:solidFill>
                <a:effectLst>
                  <a:outerShdw blurRad="38100" dist="38100" dir="2700000" algn="tl">
                    <a:srgbClr val="000000">
                      <a:alpha val="43137"/>
                    </a:srgbClr>
                  </a:outerShdw>
                </a:effectLst>
              </a:rPr>
              <a:t>de </a:t>
            </a:r>
            <a:r>
              <a:rPr lang="es-MX" sz="3200" b="1" smtClean="0">
                <a:solidFill>
                  <a:srgbClr val="C00000"/>
                </a:solidFill>
                <a:effectLst>
                  <a:outerShdw blurRad="38100" dist="38100" dir="2700000" algn="tl">
                    <a:srgbClr val="000000">
                      <a:alpha val="43137"/>
                    </a:srgbClr>
                  </a:outerShdw>
                </a:effectLst>
              </a:rPr>
              <a:t>Intercambio PURO</a:t>
            </a:r>
            <a:endParaRPr lang="es-MX" sz="32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Rectángulo 6"/>
          <p:cNvSpPr/>
          <p:nvPr/>
        </p:nvSpPr>
        <p:spPr>
          <a:xfrm>
            <a:off x="3055696" y="860960"/>
            <a:ext cx="6602833" cy="695832"/>
          </a:xfrm>
          <a:prstGeom prst="rect">
            <a:avLst/>
          </a:prstGeom>
        </p:spPr>
        <p:txBody>
          <a:bodyPr wrap="none">
            <a:spAutoFit/>
          </a:bodyPr>
          <a:lstStyle/>
          <a:p>
            <a:pPr algn="ctr">
              <a:spcBef>
                <a:spcPct val="0"/>
              </a:spcBef>
            </a:pPr>
            <a:r>
              <a:rPr lang="es-MX" sz="1961" b="1" cap="all" dirty="0" smtClean="0">
                <a:latin typeface="Arial" pitchFamily="34" charset="0"/>
                <a:ea typeface="+mj-ea"/>
                <a:cs typeface="Arial" pitchFamily="34" charset="0"/>
              </a:rPr>
              <a:t>UNIVERSIDAD AUTÓNOMA DEL ESTADO DE MÉXICO</a:t>
            </a:r>
          </a:p>
          <a:p>
            <a:pPr algn="ctr">
              <a:spcBef>
                <a:spcPct val="0"/>
              </a:spcBef>
            </a:pPr>
            <a:r>
              <a:rPr lang="es-MX" sz="1961" b="1" cap="all" dirty="0" smtClean="0">
                <a:latin typeface="Arial" pitchFamily="34" charset="0"/>
                <a:ea typeface="+mj-ea"/>
                <a:cs typeface="Arial" pitchFamily="34" charset="0"/>
              </a:rPr>
              <a:t>Facultad </a:t>
            </a:r>
            <a:r>
              <a:rPr lang="es-MX" sz="1961" b="1" cap="all" dirty="0">
                <a:latin typeface="Arial" pitchFamily="34" charset="0"/>
                <a:ea typeface="+mj-ea"/>
                <a:cs typeface="Arial" pitchFamily="34" charset="0"/>
              </a:rPr>
              <a:t>de </a:t>
            </a:r>
            <a:r>
              <a:rPr lang="es-MX" sz="1961" b="1" cap="all" dirty="0" smtClean="0">
                <a:latin typeface="Arial" pitchFamily="34" charset="0"/>
                <a:ea typeface="+mj-ea"/>
                <a:cs typeface="Arial" pitchFamily="34" charset="0"/>
              </a:rPr>
              <a:t>economía</a:t>
            </a:r>
            <a:endParaRPr lang="es-MX" sz="1961" b="1" cap="all" dirty="0">
              <a:latin typeface="Arial" pitchFamily="34" charset="0"/>
              <a:ea typeface="+mj-ea"/>
              <a:cs typeface="Arial" pitchFamily="34" charset="0"/>
            </a:endParaRPr>
          </a:p>
        </p:txBody>
      </p:sp>
      <p:pic>
        <p:nvPicPr>
          <p:cNvPr id="9" name="Imagen 8"/>
          <p:cNvPicPr>
            <a:picLocks noChangeAspect="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086915" y="563524"/>
            <a:ext cx="1279883" cy="1129500"/>
          </a:xfrm>
          <a:prstGeom prst="rect">
            <a:avLst/>
          </a:prstGeom>
        </p:spPr>
      </p:pic>
      <p:pic>
        <p:nvPicPr>
          <p:cNvPr id="10" name="Picture 2" descr="http://www.labsag.co.uk/es/wp-content/uploads/2012/08/uaem-feconomia-mx.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347428" y="505974"/>
            <a:ext cx="1244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2"/>
          <p:cNvSpPr txBox="1">
            <a:spLocks noChangeArrowheads="1"/>
          </p:cNvSpPr>
          <p:nvPr/>
        </p:nvSpPr>
        <p:spPr bwMode="auto">
          <a:xfrm>
            <a:off x="1933206" y="3647879"/>
            <a:ext cx="9230784"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algn="l" defTabSz="457200" rtl="0" eaLnBrk="0" fontAlgn="base" hangingPunct="0">
              <a:spcBef>
                <a:spcPct val="0"/>
              </a:spcBef>
              <a:spcAft>
                <a:spcPct val="0"/>
              </a:spcAft>
              <a:defRPr sz="3600" kern="1200">
                <a:solidFill>
                  <a:srgbClr val="262626"/>
                </a:solidFill>
                <a:latin typeface="+mj-lt"/>
                <a:ea typeface="+mj-ea"/>
                <a:cs typeface="+mj-cs"/>
              </a:defRPr>
            </a:lvl1pPr>
            <a:lvl2pPr algn="l" defTabSz="457200" rtl="0" eaLnBrk="0" fontAlgn="base" hangingPunct="0">
              <a:spcBef>
                <a:spcPct val="0"/>
              </a:spcBef>
              <a:spcAft>
                <a:spcPct val="0"/>
              </a:spcAft>
              <a:defRPr sz="3600">
                <a:solidFill>
                  <a:srgbClr val="262626"/>
                </a:solidFill>
                <a:latin typeface="Century Gothic" pitchFamily="34" charset="0"/>
              </a:defRPr>
            </a:lvl2pPr>
            <a:lvl3pPr algn="l" defTabSz="457200" rtl="0" eaLnBrk="0" fontAlgn="base" hangingPunct="0">
              <a:spcBef>
                <a:spcPct val="0"/>
              </a:spcBef>
              <a:spcAft>
                <a:spcPct val="0"/>
              </a:spcAft>
              <a:defRPr sz="3600">
                <a:solidFill>
                  <a:srgbClr val="262626"/>
                </a:solidFill>
                <a:latin typeface="Century Gothic" pitchFamily="34" charset="0"/>
              </a:defRPr>
            </a:lvl3pPr>
            <a:lvl4pPr algn="l" defTabSz="457200" rtl="0" eaLnBrk="0" fontAlgn="base" hangingPunct="0">
              <a:spcBef>
                <a:spcPct val="0"/>
              </a:spcBef>
              <a:spcAft>
                <a:spcPct val="0"/>
              </a:spcAft>
              <a:defRPr sz="3600">
                <a:solidFill>
                  <a:srgbClr val="262626"/>
                </a:solidFill>
                <a:latin typeface="Century Gothic" pitchFamily="34" charset="0"/>
              </a:defRPr>
            </a:lvl4pPr>
            <a:lvl5pPr algn="l" defTabSz="457200" rtl="0" eaLnBrk="0" fontAlgn="base" hangingPunct="0">
              <a:spcBef>
                <a:spcPct val="0"/>
              </a:spcBef>
              <a:spcAft>
                <a:spcPct val="0"/>
              </a:spcAft>
              <a:defRPr sz="3600">
                <a:solidFill>
                  <a:srgbClr val="262626"/>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eaLnBrk="1" fontAlgn="auto" hangingPunct="1">
              <a:spcAft>
                <a:spcPts val="0"/>
              </a:spcAft>
              <a:defRPr/>
            </a:pPr>
            <a:r>
              <a:rPr lang="es-MX" altLang="es-MX" sz="2000" b="1" dirty="0" smtClean="0">
                <a:solidFill>
                  <a:srgbClr val="C00000"/>
                </a:solidFill>
              </a:rPr>
              <a:t>Unidad de aprendizaje: MICROECONOMIA 2</a:t>
            </a:r>
            <a:br>
              <a:rPr lang="es-MX" altLang="es-MX" sz="2000" b="1" dirty="0" smtClean="0">
                <a:solidFill>
                  <a:srgbClr val="C00000"/>
                </a:solidFill>
              </a:rPr>
            </a:br>
            <a:r>
              <a:rPr lang="es-MX" altLang="es-MX" sz="2000" b="1" dirty="0" smtClean="0">
                <a:solidFill>
                  <a:srgbClr val="C00000"/>
                </a:solidFill>
              </a:rPr>
              <a:t>Licenciatura en Negocios Internacionales Bilingüe</a:t>
            </a:r>
            <a:br>
              <a:rPr lang="es-MX" altLang="es-MX" sz="2000" b="1" dirty="0" smtClean="0">
                <a:solidFill>
                  <a:srgbClr val="C00000"/>
                </a:solidFill>
              </a:rPr>
            </a:br>
            <a:r>
              <a:rPr lang="es-MX" altLang="es-MX" sz="2000" b="1" dirty="0" smtClean="0">
                <a:solidFill>
                  <a:srgbClr val="C00000"/>
                </a:solidFill>
              </a:rPr>
              <a:t>Tercer Semestre</a:t>
            </a:r>
            <a:endParaRPr lang="es-ES" altLang="es-MX" sz="2000" b="1" dirty="0" smtClean="0">
              <a:solidFill>
                <a:srgbClr val="C00000"/>
              </a:solidFill>
            </a:endParaRPr>
          </a:p>
        </p:txBody>
      </p:sp>
      <p:sp>
        <p:nvSpPr>
          <p:cNvPr id="12" name="Rectangle 2"/>
          <p:cNvSpPr txBox="1">
            <a:spLocks noChangeArrowheads="1"/>
          </p:cNvSpPr>
          <p:nvPr/>
        </p:nvSpPr>
        <p:spPr>
          <a:xfrm>
            <a:off x="2595533" y="6011732"/>
            <a:ext cx="8793710" cy="611171"/>
          </a:xfrm>
          <a:prstGeom prst="rect">
            <a:avLst/>
          </a:prstGeom>
        </p:spPr>
        <p:txBody>
          <a:bodyPr bIns="91440" anchor="ctr">
            <a:normAutofit/>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pPr algn="r" fontAlgn="auto">
              <a:spcAft>
                <a:spcPts val="0"/>
              </a:spcAft>
              <a:defRPr/>
            </a:pPr>
            <a:r>
              <a:rPr lang="es-MX" altLang="es-MX" sz="2000" dirty="0" smtClean="0">
                <a:solidFill>
                  <a:schemeClr val="tx1"/>
                </a:solidFill>
              </a:rPr>
              <a:t>Septiembre de 2018</a:t>
            </a:r>
            <a:endParaRPr lang="es-ES" altLang="es-MX" sz="2000" dirty="0" smtClean="0">
              <a:solidFill>
                <a:schemeClr val="tx1"/>
              </a:solidFill>
            </a:endParaRPr>
          </a:p>
        </p:txBody>
      </p:sp>
    </p:spTree>
    <p:extLst>
      <p:ext uri="{BB962C8B-B14F-4D97-AF65-F5344CB8AC3E}">
        <p14:creationId xmlns:p14="http://schemas.microsoft.com/office/powerpoint/2010/main" val="524454126"/>
      </p:ext>
    </p:extLst>
  </p:cSld>
  <p:clrMapOvr>
    <a:masterClrMapping/>
  </p:clrMapOvr>
  <p:transition spd="slow">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5"/>
          <p:cNvSpPr>
            <a:spLocks noGrp="1" noChangeArrowheads="1"/>
          </p:cNvSpPr>
          <p:nvPr>
            <p:ph idx="1"/>
          </p:nvPr>
        </p:nvSpPr>
        <p:spPr>
          <a:xfrm>
            <a:off x="2495550" y="1384275"/>
            <a:ext cx="8713788" cy="3844925"/>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lnSpc>
                <a:spcPct val="90000"/>
              </a:lnSpc>
            </a:pPr>
            <a:r>
              <a:rPr lang="es-MX" altLang="es-MX" sz="2400" dirty="0" smtClean="0">
                <a:solidFill>
                  <a:schemeClr val="tx1"/>
                </a:solidFill>
                <a:latin typeface="Arial" panose="020B0604020202020204" pitchFamily="34" charset="0"/>
                <a:cs typeface="Arial" panose="020B0604020202020204" pitchFamily="34" charset="0"/>
              </a:rPr>
              <a:t>El análisis de equilibrio parcial afirma que la actividad en un mercado es independiente de otros mercados.</a:t>
            </a:r>
          </a:p>
          <a:p>
            <a:pPr eaLnBrk="1" hangingPunct="1">
              <a:lnSpc>
                <a:spcPct val="90000"/>
              </a:lnSpc>
            </a:pPr>
            <a:endParaRPr lang="es-MX" altLang="es-MX" sz="2400" dirty="0" smtClean="0">
              <a:solidFill>
                <a:schemeClr val="tx1"/>
              </a:solidFill>
              <a:latin typeface="Arial" panose="020B0604020202020204" pitchFamily="34" charset="0"/>
              <a:cs typeface="Arial" panose="020B0604020202020204" pitchFamily="34" charset="0"/>
            </a:endParaRPr>
          </a:p>
          <a:p>
            <a:pPr eaLnBrk="1" hangingPunct="1">
              <a:lnSpc>
                <a:spcPct val="90000"/>
              </a:lnSpc>
            </a:pPr>
            <a:r>
              <a:rPr lang="es-MX" altLang="es-MX" sz="2400" dirty="0" smtClean="0">
                <a:solidFill>
                  <a:schemeClr val="tx1"/>
                </a:solidFill>
                <a:latin typeface="Arial" panose="020B0604020202020204" pitchFamily="34" charset="0"/>
                <a:cs typeface="Arial" panose="020B0604020202020204" pitchFamily="34" charset="0"/>
              </a:rPr>
              <a:t>El análisis de equilibrio general  determina los precios y las cantidades en todos los mercados simultáneamente, y toma en cuenta el </a:t>
            </a:r>
            <a:r>
              <a:rPr lang="es-MX" altLang="es-MX" sz="2400" i="1" dirty="0" smtClean="0">
                <a:solidFill>
                  <a:schemeClr val="tx1"/>
                </a:solidFill>
                <a:latin typeface="Arial" panose="020B0604020202020204" pitchFamily="34" charset="0"/>
                <a:cs typeface="Arial" panose="020B0604020202020204" pitchFamily="34" charset="0"/>
              </a:rPr>
              <a:t>efecto de retroalimentación.</a:t>
            </a:r>
          </a:p>
          <a:p>
            <a:pPr eaLnBrk="1" hangingPunct="1">
              <a:lnSpc>
                <a:spcPct val="90000"/>
              </a:lnSpc>
            </a:pPr>
            <a:endParaRPr lang="es-MX" altLang="es-MX" sz="2400" i="1" dirty="0" smtClean="0">
              <a:solidFill>
                <a:schemeClr val="tx1"/>
              </a:solidFill>
              <a:latin typeface="Arial" panose="020B0604020202020204" pitchFamily="34" charset="0"/>
              <a:cs typeface="Arial" panose="020B0604020202020204" pitchFamily="34" charset="0"/>
            </a:endParaRPr>
          </a:p>
          <a:p>
            <a:pPr eaLnBrk="1" hangingPunct="1">
              <a:lnSpc>
                <a:spcPct val="90000"/>
              </a:lnSpc>
            </a:pPr>
            <a:r>
              <a:rPr lang="es-MX" altLang="es-MX" sz="2400" dirty="0" smtClean="0">
                <a:solidFill>
                  <a:schemeClr val="tx1"/>
                </a:solidFill>
                <a:latin typeface="Arial" panose="020B0604020202020204" pitchFamily="34" charset="0"/>
                <a:cs typeface="Arial" panose="020B0604020202020204" pitchFamily="34" charset="0"/>
              </a:rPr>
              <a:t>Un efecto de retroalimentación es un ajuste del precio o de la cantidad de un mercado provocado por los ajustes del precio y de la cantidad de mercados relacionados con éste</a:t>
            </a:r>
          </a:p>
        </p:txBody>
      </p:sp>
      <p:sp>
        <p:nvSpPr>
          <p:cNvPr id="31749"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4CF9312C-1739-46A0-B27F-5933D00D4218}" type="slidenum">
              <a:rPr lang="es-ES" altLang="es-MX" smtClean="0">
                <a:solidFill>
                  <a:srgbClr val="FEFFFF"/>
                </a:solidFill>
                <a:latin typeface="Arial" panose="020B0604020202020204" pitchFamily="34" charset="0"/>
                <a:cs typeface="Arial" panose="020B0604020202020204" pitchFamily="34" charset="0"/>
              </a:rPr>
              <a:pPr>
                <a:spcBef>
                  <a:spcPct val="0"/>
                </a:spcBef>
                <a:buClrTx/>
                <a:buFontTx/>
                <a:buNone/>
              </a:pPr>
              <a:t>10</a:t>
            </a:fld>
            <a:endParaRPr lang="es-ES" altLang="es-MX" smtClean="0">
              <a:solidFill>
                <a:srgbClr val="FEFFFF"/>
              </a:solidFill>
              <a:latin typeface="Arial" panose="020B0604020202020204" pitchFamily="34" charset="0"/>
              <a:cs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5"/>
          <p:cNvSpPr>
            <a:spLocks noGrp="1" noChangeArrowheads="1"/>
          </p:cNvSpPr>
          <p:nvPr>
            <p:ph idx="1"/>
          </p:nvPr>
        </p:nvSpPr>
        <p:spPr>
          <a:xfrm>
            <a:off x="2640013" y="1628775"/>
            <a:ext cx="8915400" cy="377825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n-US" altLang="es-MX" sz="2400" smtClean="0">
                <a:solidFill>
                  <a:schemeClr val="tx1"/>
                </a:solidFill>
                <a:latin typeface="Arial" panose="020B0604020202020204" pitchFamily="34" charset="0"/>
                <a:cs typeface="Arial" panose="020B0604020202020204" pitchFamily="34" charset="0"/>
              </a:rPr>
              <a:t>Dos mercados interdependientes: hacia el equilibrio general</a:t>
            </a:r>
          </a:p>
          <a:p>
            <a:pPr eaLnBrk="1" hangingPunct="1"/>
            <a:endParaRPr lang="en-US" altLang="es-MX" sz="2400" smtClean="0">
              <a:solidFill>
                <a:schemeClr val="tx1"/>
              </a:solidFill>
              <a:latin typeface="Arial" panose="020B0604020202020204" pitchFamily="34" charset="0"/>
              <a:cs typeface="Arial" panose="020B0604020202020204" pitchFamily="34" charset="0"/>
            </a:endParaRPr>
          </a:p>
          <a:p>
            <a:pPr lvl="1" eaLnBrk="1" hangingPunct="1"/>
            <a:r>
              <a:rPr lang="en-US" altLang="es-MX" sz="2400" smtClean="0">
                <a:solidFill>
                  <a:schemeClr val="tx1"/>
                </a:solidFill>
                <a:latin typeface="Arial" panose="020B0604020202020204" pitchFamily="34" charset="0"/>
                <a:cs typeface="Arial" panose="020B0604020202020204" pitchFamily="34" charset="0"/>
              </a:rPr>
              <a:t>Caso práctico:</a:t>
            </a:r>
          </a:p>
          <a:p>
            <a:pPr lvl="1" eaLnBrk="1" hangingPunct="1"/>
            <a:endParaRPr lang="en-US" altLang="es-MX" sz="2400" smtClean="0">
              <a:solidFill>
                <a:schemeClr val="tx1"/>
              </a:solidFill>
              <a:latin typeface="Arial" panose="020B0604020202020204" pitchFamily="34" charset="0"/>
              <a:cs typeface="Arial" panose="020B0604020202020204" pitchFamily="34" charset="0"/>
            </a:endParaRPr>
          </a:p>
          <a:p>
            <a:pPr lvl="2" eaLnBrk="1" hangingPunct="1"/>
            <a:r>
              <a:rPr lang="en-US" altLang="es-MX" sz="2400" smtClean="0">
                <a:solidFill>
                  <a:schemeClr val="tx1"/>
                </a:solidFill>
                <a:latin typeface="Arial" panose="020B0604020202020204" pitchFamily="34" charset="0"/>
                <a:cs typeface="Arial" panose="020B0604020202020204" pitchFamily="34" charset="0"/>
              </a:rPr>
              <a:t>Los mercados competitivos de:</a:t>
            </a:r>
          </a:p>
          <a:p>
            <a:pPr lvl="3" eaLnBrk="1" hangingPunct="1"/>
            <a:r>
              <a:rPr lang="en-US" altLang="es-MX" sz="2400" smtClean="0">
                <a:solidFill>
                  <a:schemeClr val="tx1"/>
                </a:solidFill>
                <a:latin typeface="Arial" panose="020B0604020202020204" pitchFamily="34" charset="0"/>
                <a:cs typeface="Arial" panose="020B0604020202020204" pitchFamily="34" charset="0"/>
              </a:rPr>
              <a:t>Alquiler de cintas de vídeo.</a:t>
            </a:r>
          </a:p>
          <a:p>
            <a:pPr lvl="3" eaLnBrk="1" hangingPunct="1"/>
            <a:r>
              <a:rPr lang="en-US" altLang="es-MX" sz="2400" smtClean="0">
                <a:solidFill>
                  <a:schemeClr val="tx1"/>
                </a:solidFill>
                <a:latin typeface="Arial" panose="020B0604020202020204" pitchFamily="34" charset="0"/>
                <a:cs typeface="Arial" panose="020B0604020202020204" pitchFamily="34" charset="0"/>
              </a:rPr>
              <a:t>Entradas de cine.</a:t>
            </a:r>
          </a:p>
        </p:txBody>
      </p:sp>
      <p:sp>
        <p:nvSpPr>
          <p:cNvPr id="33797"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7A90B715-6475-406D-92AD-72A202E4F500}" type="slidenum">
              <a:rPr lang="es-ES" altLang="es-MX" smtClean="0">
                <a:solidFill>
                  <a:srgbClr val="FEFFFF"/>
                </a:solidFill>
                <a:latin typeface="Arial" panose="020B0604020202020204" pitchFamily="34" charset="0"/>
              </a:rPr>
              <a:pPr>
                <a:spcBef>
                  <a:spcPct val="0"/>
                </a:spcBef>
                <a:buClrTx/>
                <a:buFontTx/>
                <a:buNone/>
              </a:pPr>
              <a:t>11</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73" name="Rectangle 9"/>
          <p:cNvSpPr>
            <a:spLocks noGrp="1" noChangeArrowheads="1"/>
          </p:cNvSpPr>
          <p:nvPr>
            <p:ph type="title"/>
          </p:nvPr>
        </p:nvSpPr>
        <p:spPr>
          <a:xfrm>
            <a:off x="1775520" y="333375"/>
            <a:ext cx="9505056" cy="74295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rtlCol="0" anchor="b">
            <a:normAutofit fontScale="90000"/>
          </a:bodyPr>
          <a:lstStyle/>
          <a:p>
            <a:pPr eaLnBrk="1" fontAlgn="auto" hangingPunct="1">
              <a:spcAft>
                <a:spcPts val="0"/>
              </a:spcAft>
              <a:defRPr/>
            </a:pPr>
            <a:r>
              <a:rPr lang="en-US" sz="2200" dirty="0">
                <a:solidFill>
                  <a:schemeClr val="tx1">
                    <a:lumMod val="85000"/>
                    <a:lumOff val="1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Dos </a:t>
            </a:r>
            <a:r>
              <a:rPr lang="es-MX" sz="2200" dirty="0" smtClean="0">
                <a:solidFill>
                  <a:schemeClr val="tx1">
                    <a:lumMod val="85000"/>
                    <a:lumOff val="1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mercados</a:t>
            </a:r>
            <a:r>
              <a:rPr lang="en-US" sz="2200" dirty="0" smtClean="0">
                <a:solidFill>
                  <a:schemeClr val="tx1">
                    <a:lumMod val="85000"/>
                    <a:lumOff val="1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s-MX" sz="2200" dirty="0" smtClean="0">
                <a:solidFill>
                  <a:schemeClr val="tx1">
                    <a:lumMod val="85000"/>
                    <a:lumOff val="1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interdependientes</a:t>
            </a:r>
            <a:r>
              <a:rPr lang="en-US" sz="2200" dirty="0" smtClean="0">
                <a:solidFill>
                  <a:schemeClr val="tx1">
                    <a:lumMod val="85000"/>
                    <a:lumOff val="1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Entradas </a:t>
            </a:r>
            <a:r>
              <a:rPr lang="en-US" sz="2200" dirty="0">
                <a:solidFill>
                  <a:schemeClr val="tx1">
                    <a:lumMod val="85000"/>
                    <a:lumOff val="1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de cine y </a:t>
            </a:r>
            <a:r>
              <a:rPr lang="en-US" sz="2200" dirty="0" err="1">
                <a:solidFill>
                  <a:schemeClr val="tx1">
                    <a:lumMod val="85000"/>
                    <a:lumOff val="1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alquiler</a:t>
            </a:r>
            <a:r>
              <a:rPr lang="en-US" sz="2200" dirty="0">
                <a:solidFill>
                  <a:schemeClr val="tx1">
                    <a:lumMod val="85000"/>
                    <a:lumOff val="1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de </a:t>
            </a:r>
            <a:r>
              <a:rPr lang="en-US" sz="2200" dirty="0" err="1">
                <a:solidFill>
                  <a:schemeClr val="tx1">
                    <a:lumMod val="85000"/>
                    <a:lumOff val="1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cintas</a:t>
            </a:r>
            <a:r>
              <a:rPr lang="en-US" sz="2200" dirty="0">
                <a:solidFill>
                  <a:schemeClr val="tx1">
                    <a:lumMod val="85000"/>
                    <a:lumOff val="1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 de </a:t>
            </a:r>
            <a:r>
              <a:rPr lang="en-US" sz="2200" dirty="0" err="1">
                <a:solidFill>
                  <a:schemeClr val="tx1">
                    <a:lumMod val="85000"/>
                    <a:lumOff val="1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vídeo</a:t>
            </a:r>
            <a:endParaRPr lang="en-US" sz="2200" dirty="0">
              <a:solidFill>
                <a:schemeClr val="tx1">
                  <a:lumMod val="85000"/>
                  <a:lumOff val="15000"/>
                </a:schemeClr>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grpSp>
        <p:nvGrpSpPr>
          <p:cNvPr id="2" name="Grupo 1"/>
          <p:cNvGrpSpPr/>
          <p:nvPr/>
        </p:nvGrpSpPr>
        <p:grpSpPr>
          <a:xfrm>
            <a:off x="1919536" y="1844675"/>
            <a:ext cx="8856984" cy="4781550"/>
            <a:chOff x="1919536" y="1844675"/>
            <a:chExt cx="8856984" cy="4781550"/>
          </a:xfrm>
        </p:grpSpPr>
        <p:grpSp>
          <p:nvGrpSpPr>
            <p:cNvPr id="35845" name="Group 2"/>
            <p:cNvGrpSpPr>
              <a:grpSpLocks/>
            </p:cNvGrpSpPr>
            <p:nvPr/>
          </p:nvGrpSpPr>
          <p:grpSpPr bwMode="auto">
            <a:xfrm>
              <a:off x="3193784" y="3181801"/>
              <a:ext cx="6389971" cy="2369422"/>
              <a:chOff x="737" y="1724"/>
              <a:chExt cx="4660" cy="1606"/>
            </a:xfrm>
          </p:grpSpPr>
          <p:sp>
            <p:nvSpPr>
              <p:cNvPr id="35888" name="Line 3"/>
              <p:cNvSpPr>
                <a:spLocks noChangeShapeType="1"/>
              </p:cNvSpPr>
              <p:nvPr/>
            </p:nvSpPr>
            <p:spPr bwMode="auto">
              <a:xfrm>
                <a:off x="737" y="1724"/>
                <a:ext cx="1791" cy="1407"/>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89" name="Line 4"/>
              <p:cNvSpPr>
                <a:spLocks noChangeShapeType="1"/>
              </p:cNvSpPr>
              <p:nvPr/>
            </p:nvSpPr>
            <p:spPr bwMode="auto">
              <a:xfrm>
                <a:off x="3281" y="1964"/>
                <a:ext cx="2079" cy="1167"/>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90" name="Rectangle 5"/>
              <p:cNvSpPr>
                <a:spLocks noChangeArrowheads="1"/>
              </p:cNvSpPr>
              <p:nvPr/>
            </p:nvSpPr>
            <p:spPr bwMode="auto">
              <a:xfrm>
                <a:off x="5133" y="3144"/>
                <a:ext cx="26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Arial" panose="020B0604020202020204" pitchFamily="34" charset="0"/>
                  </a:rPr>
                  <a:t>D</a:t>
                </a:r>
                <a:r>
                  <a:rPr lang="en-US" altLang="es-MX" sz="1200" b="1" i="1" baseline="-25000">
                    <a:solidFill>
                      <a:schemeClr val="tx1"/>
                    </a:solidFill>
                    <a:latin typeface="Arial" panose="020B0604020202020204" pitchFamily="34" charset="0"/>
                  </a:rPr>
                  <a:t>V</a:t>
                </a:r>
              </a:p>
            </p:txBody>
          </p:sp>
          <p:sp>
            <p:nvSpPr>
              <p:cNvPr id="35891" name="Rectangle 6"/>
              <p:cNvSpPr>
                <a:spLocks noChangeArrowheads="1"/>
              </p:cNvSpPr>
              <p:nvPr/>
            </p:nvSpPr>
            <p:spPr bwMode="auto">
              <a:xfrm>
                <a:off x="2446" y="3144"/>
                <a:ext cx="264"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Arial" panose="020B0604020202020204" pitchFamily="34" charset="0"/>
                  </a:rPr>
                  <a:t>D</a:t>
                </a:r>
                <a:r>
                  <a:rPr lang="en-US" altLang="es-MX" sz="1200" b="1" i="1" baseline="-25000">
                    <a:solidFill>
                      <a:schemeClr val="tx1"/>
                    </a:solidFill>
                    <a:latin typeface="Arial" panose="020B0604020202020204" pitchFamily="34" charset="0"/>
                  </a:rPr>
                  <a:t>E</a:t>
                </a:r>
              </a:p>
            </p:txBody>
          </p:sp>
        </p:grpSp>
        <p:sp>
          <p:nvSpPr>
            <p:cNvPr id="35846" name="Rectangle 7"/>
            <p:cNvSpPr>
              <a:spLocks noChangeArrowheads="1"/>
            </p:cNvSpPr>
            <p:nvPr/>
          </p:nvSpPr>
          <p:spPr bwMode="auto">
            <a:xfrm>
              <a:off x="2514653" y="6200642"/>
              <a:ext cx="1645486" cy="425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35847" name="Rectangle 8"/>
            <p:cNvSpPr>
              <a:spLocks noChangeArrowheads="1"/>
            </p:cNvSpPr>
            <p:nvPr/>
          </p:nvSpPr>
          <p:spPr bwMode="auto">
            <a:xfrm>
              <a:off x="4836528" y="6200642"/>
              <a:ext cx="2501139" cy="425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35848" name="Line 10"/>
            <p:cNvSpPr>
              <a:spLocks noChangeShapeType="1"/>
            </p:cNvSpPr>
            <p:nvPr/>
          </p:nvSpPr>
          <p:spPr bwMode="auto">
            <a:xfrm>
              <a:off x="2580473" y="2320327"/>
              <a:ext cx="0" cy="365647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49" name="Line 11"/>
            <p:cNvSpPr>
              <a:spLocks noChangeShapeType="1"/>
            </p:cNvSpPr>
            <p:nvPr/>
          </p:nvSpPr>
          <p:spPr bwMode="auto">
            <a:xfrm>
              <a:off x="7322371" y="2320327"/>
              <a:ext cx="0" cy="365647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50" name="Line 12"/>
            <p:cNvSpPr>
              <a:spLocks noChangeShapeType="1"/>
            </p:cNvSpPr>
            <p:nvPr/>
          </p:nvSpPr>
          <p:spPr bwMode="auto">
            <a:xfrm>
              <a:off x="2592814" y="5988587"/>
              <a:ext cx="339930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51" name="Line 13"/>
            <p:cNvSpPr>
              <a:spLocks noChangeShapeType="1"/>
            </p:cNvSpPr>
            <p:nvPr/>
          </p:nvSpPr>
          <p:spPr bwMode="auto">
            <a:xfrm>
              <a:off x="7334712" y="5988587"/>
              <a:ext cx="3399300"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52" name="Rectangle 14"/>
            <p:cNvSpPr>
              <a:spLocks noChangeArrowheads="1"/>
            </p:cNvSpPr>
            <p:nvPr/>
          </p:nvSpPr>
          <p:spPr bwMode="auto">
            <a:xfrm>
              <a:off x="1983984" y="2161285"/>
              <a:ext cx="571806" cy="242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b="1">
                  <a:solidFill>
                    <a:schemeClr val="tx1"/>
                  </a:solidFill>
                  <a:latin typeface="Arial" panose="020B0604020202020204" pitchFamily="34" charset="0"/>
                </a:rPr>
                <a:t>Precio</a:t>
              </a:r>
            </a:p>
          </p:txBody>
        </p:sp>
        <p:sp>
          <p:nvSpPr>
            <p:cNvPr id="35853" name="Rectangle 15"/>
            <p:cNvSpPr>
              <a:spLocks noChangeArrowheads="1"/>
            </p:cNvSpPr>
            <p:nvPr/>
          </p:nvSpPr>
          <p:spPr bwMode="auto">
            <a:xfrm>
              <a:off x="9933208" y="5984169"/>
              <a:ext cx="843312" cy="394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r">
                <a:spcBef>
                  <a:spcPct val="0"/>
                </a:spcBef>
                <a:buClrTx/>
                <a:buFontTx/>
                <a:buNone/>
              </a:pPr>
              <a:r>
                <a:rPr lang="en-US" altLang="es-MX" b="1">
                  <a:solidFill>
                    <a:schemeClr val="tx1"/>
                  </a:solidFill>
                  <a:latin typeface="Arial" panose="020B0604020202020204" pitchFamily="34" charset="0"/>
                </a:rPr>
                <a:t>Número de</a:t>
              </a:r>
            </a:p>
            <a:p>
              <a:pPr algn="r">
                <a:spcBef>
                  <a:spcPct val="0"/>
                </a:spcBef>
                <a:buClrTx/>
                <a:buFontTx/>
                <a:buNone/>
              </a:pPr>
              <a:r>
                <a:rPr lang="en-US" altLang="es-MX" b="1">
                  <a:solidFill>
                    <a:schemeClr val="tx1"/>
                  </a:solidFill>
                  <a:latin typeface="Arial" panose="020B0604020202020204" pitchFamily="34" charset="0"/>
                </a:rPr>
                <a:t>vídeos</a:t>
              </a:r>
            </a:p>
          </p:txBody>
        </p:sp>
        <p:sp>
          <p:nvSpPr>
            <p:cNvPr id="35854" name="Rectangle 16"/>
            <p:cNvSpPr>
              <a:spLocks noChangeArrowheads="1"/>
            </p:cNvSpPr>
            <p:nvPr/>
          </p:nvSpPr>
          <p:spPr bwMode="auto">
            <a:xfrm>
              <a:off x="6660062" y="2161285"/>
              <a:ext cx="652709" cy="273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Arial" panose="020B0604020202020204" pitchFamily="34" charset="0"/>
                </a:rPr>
                <a:t>Precio</a:t>
              </a:r>
            </a:p>
          </p:txBody>
        </p:sp>
        <p:sp>
          <p:nvSpPr>
            <p:cNvPr id="35855" name="Rectangle 17"/>
            <p:cNvSpPr>
              <a:spLocks noChangeArrowheads="1"/>
            </p:cNvSpPr>
            <p:nvPr/>
          </p:nvSpPr>
          <p:spPr bwMode="auto">
            <a:xfrm>
              <a:off x="5039103" y="5984169"/>
              <a:ext cx="1188864" cy="397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r">
                <a:spcBef>
                  <a:spcPct val="0"/>
                </a:spcBef>
                <a:buClrTx/>
                <a:buFontTx/>
                <a:buNone/>
              </a:pPr>
              <a:r>
                <a:rPr lang="en-US" altLang="es-MX" b="1">
                  <a:solidFill>
                    <a:schemeClr val="tx1"/>
                  </a:solidFill>
                  <a:latin typeface="Arial" panose="020B0604020202020204" pitchFamily="34" charset="0"/>
                </a:rPr>
                <a:t>Número de </a:t>
              </a:r>
            </a:p>
            <a:p>
              <a:pPr algn="r">
                <a:spcBef>
                  <a:spcPct val="0"/>
                </a:spcBef>
                <a:buClrTx/>
                <a:buFontTx/>
                <a:buNone/>
              </a:pPr>
              <a:r>
                <a:rPr lang="en-US" altLang="es-MX" b="1">
                  <a:solidFill>
                    <a:schemeClr val="tx1"/>
                  </a:solidFill>
                  <a:latin typeface="Arial" panose="020B0604020202020204" pitchFamily="34" charset="0"/>
                </a:rPr>
                <a:t>entradas de cine</a:t>
              </a:r>
            </a:p>
          </p:txBody>
        </p:sp>
        <p:sp>
          <p:nvSpPr>
            <p:cNvPr id="35856" name="Line 18"/>
            <p:cNvSpPr>
              <a:spLocks noChangeShapeType="1"/>
            </p:cNvSpPr>
            <p:nvPr/>
          </p:nvSpPr>
          <p:spPr bwMode="auto">
            <a:xfrm flipV="1">
              <a:off x="3656895" y="3276048"/>
              <a:ext cx="2006122" cy="2241306"/>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57" name="Rectangle 19"/>
            <p:cNvSpPr>
              <a:spLocks noChangeArrowheads="1"/>
            </p:cNvSpPr>
            <p:nvPr/>
          </p:nvSpPr>
          <p:spPr bwMode="auto">
            <a:xfrm>
              <a:off x="6673775" y="2798923"/>
              <a:ext cx="436054" cy="273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Arial" panose="020B0604020202020204" pitchFamily="34" charset="0"/>
                </a:rPr>
                <a:t>S</a:t>
              </a:r>
              <a:r>
                <a:rPr lang="en-US" altLang="es-MX" sz="1200" b="1" i="1" baseline="-25000">
                  <a:solidFill>
                    <a:schemeClr val="tx1"/>
                  </a:solidFill>
                  <a:latin typeface="Arial" panose="020B0604020202020204" pitchFamily="34" charset="0"/>
                </a:rPr>
                <a:t>E</a:t>
              </a:r>
            </a:p>
          </p:txBody>
        </p:sp>
        <p:sp>
          <p:nvSpPr>
            <p:cNvPr id="35858" name="Line 20"/>
            <p:cNvSpPr>
              <a:spLocks noChangeShapeType="1"/>
            </p:cNvSpPr>
            <p:nvPr/>
          </p:nvSpPr>
          <p:spPr bwMode="auto">
            <a:xfrm flipV="1">
              <a:off x="7758424" y="2921150"/>
              <a:ext cx="1873112" cy="2525518"/>
            </a:xfrm>
            <a:prstGeom prst="line">
              <a:avLst/>
            </a:prstGeom>
            <a:noFill/>
            <a:ln w="50800">
              <a:solidFill>
                <a:srgbClr val="99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59" name="Rectangle 21"/>
            <p:cNvSpPr>
              <a:spLocks noChangeArrowheads="1"/>
            </p:cNvSpPr>
            <p:nvPr/>
          </p:nvSpPr>
          <p:spPr bwMode="auto">
            <a:xfrm>
              <a:off x="9649362" y="2728238"/>
              <a:ext cx="351037" cy="272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Arial" panose="020B0604020202020204" pitchFamily="34" charset="0"/>
                </a:rPr>
                <a:t>S</a:t>
              </a:r>
              <a:r>
                <a:rPr lang="en-US" altLang="es-MX" sz="1200" b="1" i="1" baseline="-25000">
                  <a:solidFill>
                    <a:schemeClr val="tx1"/>
                  </a:solidFill>
                  <a:latin typeface="Arial" panose="020B0604020202020204" pitchFamily="34" charset="0"/>
                </a:rPr>
                <a:t>V</a:t>
              </a:r>
            </a:p>
          </p:txBody>
        </p:sp>
        <p:sp>
          <p:nvSpPr>
            <p:cNvPr id="35860" name="Line 22"/>
            <p:cNvSpPr>
              <a:spLocks noChangeShapeType="1"/>
            </p:cNvSpPr>
            <p:nvPr/>
          </p:nvSpPr>
          <p:spPr bwMode="auto">
            <a:xfrm flipH="1">
              <a:off x="2570874" y="4501255"/>
              <a:ext cx="1929332" cy="1473"/>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61" name="Oval 23"/>
            <p:cNvSpPr>
              <a:spLocks noChangeArrowheads="1"/>
            </p:cNvSpPr>
            <p:nvPr/>
          </p:nvSpPr>
          <p:spPr bwMode="auto">
            <a:xfrm>
              <a:off x="4489237" y="4430570"/>
              <a:ext cx="131639" cy="141370"/>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35862" name="Oval 24"/>
            <p:cNvSpPr>
              <a:spLocks noChangeArrowheads="1"/>
            </p:cNvSpPr>
            <p:nvPr/>
          </p:nvSpPr>
          <p:spPr bwMode="auto">
            <a:xfrm>
              <a:off x="8572940" y="4147830"/>
              <a:ext cx="131639" cy="141370"/>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35863" name="Line 25"/>
            <p:cNvSpPr>
              <a:spLocks noChangeShapeType="1"/>
            </p:cNvSpPr>
            <p:nvPr/>
          </p:nvSpPr>
          <p:spPr bwMode="auto">
            <a:xfrm>
              <a:off x="4555056" y="4585194"/>
              <a:ext cx="1371" cy="1391612"/>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64" name="Line 26"/>
            <p:cNvSpPr>
              <a:spLocks noChangeShapeType="1"/>
            </p:cNvSpPr>
            <p:nvPr/>
          </p:nvSpPr>
          <p:spPr bwMode="auto">
            <a:xfrm>
              <a:off x="8638759" y="4302454"/>
              <a:ext cx="1371" cy="1674352"/>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65" name="Rectangle 27"/>
            <p:cNvSpPr>
              <a:spLocks noChangeArrowheads="1"/>
            </p:cNvSpPr>
            <p:nvPr/>
          </p:nvSpPr>
          <p:spPr bwMode="auto">
            <a:xfrm>
              <a:off x="1919536" y="4368721"/>
              <a:ext cx="481305" cy="273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Arial" panose="020B0604020202020204" pitchFamily="34" charset="0"/>
                </a:rPr>
                <a:t>6.00</a:t>
              </a:r>
            </a:p>
          </p:txBody>
        </p:sp>
        <p:sp>
          <p:nvSpPr>
            <p:cNvPr id="35866" name="Rectangle 28"/>
            <p:cNvSpPr>
              <a:spLocks noChangeArrowheads="1"/>
            </p:cNvSpPr>
            <p:nvPr/>
          </p:nvSpPr>
          <p:spPr bwMode="auto">
            <a:xfrm>
              <a:off x="4486494" y="6019512"/>
              <a:ext cx="368863" cy="272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Arial" panose="020B0604020202020204" pitchFamily="34" charset="0"/>
                </a:rPr>
                <a:t>Q</a:t>
              </a:r>
              <a:r>
                <a:rPr lang="en-US" altLang="es-MX" sz="1200" b="1" i="1" baseline="-25000">
                  <a:solidFill>
                    <a:schemeClr val="tx1"/>
                  </a:solidFill>
                  <a:latin typeface="Arial" panose="020B0604020202020204" pitchFamily="34" charset="0"/>
                </a:rPr>
                <a:t>E</a:t>
              </a:r>
            </a:p>
          </p:txBody>
        </p:sp>
        <p:sp>
          <p:nvSpPr>
            <p:cNvPr id="35867" name="Rectangle 29"/>
            <p:cNvSpPr>
              <a:spLocks noChangeArrowheads="1"/>
            </p:cNvSpPr>
            <p:nvPr/>
          </p:nvSpPr>
          <p:spPr bwMode="auto">
            <a:xfrm>
              <a:off x="8503007" y="5997422"/>
              <a:ext cx="371606" cy="273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Arial" panose="020B0604020202020204" pitchFamily="34" charset="0"/>
                </a:rPr>
                <a:t>Q</a:t>
              </a:r>
              <a:r>
                <a:rPr lang="en-US" altLang="es-MX" sz="1200" b="1" i="1" baseline="-25000">
                  <a:solidFill>
                    <a:schemeClr val="tx1"/>
                  </a:solidFill>
                  <a:latin typeface="Arial" panose="020B0604020202020204" pitchFamily="34" charset="0"/>
                </a:rPr>
                <a:t>V</a:t>
              </a:r>
            </a:p>
          </p:txBody>
        </p:sp>
        <p:sp>
          <p:nvSpPr>
            <p:cNvPr id="35868" name="Line 30"/>
            <p:cNvSpPr>
              <a:spLocks noChangeShapeType="1"/>
            </p:cNvSpPr>
            <p:nvPr/>
          </p:nvSpPr>
          <p:spPr bwMode="auto">
            <a:xfrm flipH="1">
              <a:off x="7312772" y="4218515"/>
              <a:ext cx="1275252" cy="1473"/>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69" name="Rectangle 31"/>
            <p:cNvSpPr>
              <a:spLocks noChangeArrowheads="1"/>
            </p:cNvSpPr>
            <p:nvPr/>
          </p:nvSpPr>
          <p:spPr bwMode="auto">
            <a:xfrm>
              <a:off x="6660062" y="4002042"/>
              <a:ext cx="523813" cy="273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Arial" panose="020B0604020202020204" pitchFamily="34" charset="0"/>
                </a:rPr>
                <a:t> 3.00</a:t>
              </a:r>
            </a:p>
          </p:txBody>
        </p:sp>
        <p:grpSp>
          <p:nvGrpSpPr>
            <p:cNvPr id="35870" name="Group 36"/>
            <p:cNvGrpSpPr>
              <a:grpSpLocks/>
            </p:cNvGrpSpPr>
            <p:nvPr/>
          </p:nvGrpSpPr>
          <p:grpSpPr bwMode="auto">
            <a:xfrm>
              <a:off x="1919536" y="1844675"/>
              <a:ext cx="3611842" cy="4450214"/>
              <a:chOff x="-2" y="818"/>
              <a:chExt cx="2634" cy="3016"/>
            </a:xfrm>
          </p:grpSpPr>
          <p:sp>
            <p:nvSpPr>
              <p:cNvPr id="35880" name="Line 37"/>
              <p:cNvSpPr>
                <a:spLocks noChangeShapeType="1"/>
              </p:cNvSpPr>
              <p:nvPr/>
            </p:nvSpPr>
            <p:spPr bwMode="auto">
              <a:xfrm>
                <a:off x="1296" y="2148"/>
                <a:ext cx="0" cy="1471"/>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81" name="Line 38"/>
              <p:cNvSpPr>
                <a:spLocks noChangeShapeType="1"/>
              </p:cNvSpPr>
              <p:nvPr/>
            </p:nvSpPr>
            <p:spPr bwMode="auto">
              <a:xfrm flipV="1">
                <a:off x="641" y="1489"/>
                <a:ext cx="1296" cy="1338"/>
              </a:xfrm>
              <a:prstGeom prst="line">
                <a:avLst/>
              </a:prstGeom>
              <a:noFill/>
              <a:ln w="50800">
                <a:solidFill>
                  <a:srgbClr val="99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82" name="Line 39"/>
              <p:cNvSpPr>
                <a:spLocks noChangeShapeType="1"/>
              </p:cNvSpPr>
              <p:nvPr/>
            </p:nvSpPr>
            <p:spPr bwMode="auto">
              <a:xfrm flipH="1">
                <a:off x="473" y="2139"/>
                <a:ext cx="831"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83" name="Oval 40"/>
              <p:cNvSpPr>
                <a:spLocks noChangeArrowheads="1"/>
              </p:cNvSpPr>
              <p:nvPr/>
            </p:nvSpPr>
            <p:spPr bwMode="auto">
              <a:xfrm>
                <a:off x="1248" y="2091"/>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35884" name="Rectangle 41"/>
              <p:cNvSpPr>
                <a:spLocks noChangeArrowheads="1"/>
              </p:cNvSpPr>
              <p:nvPr/>
            </p:nvSpPr>
            <p:spPr bwMode="auto">
              <a:xfrm>
                <a:off x="-2" y="1992"/>
                <a:ext cx="351"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Arial" panose="020B0604020202020204" pitchFamily="34" charset="0"/>
                  </a:rPr>
                  <a:t>6.35</a:t>
                </a:r>
              </a:p>
            </p:txBody>
          </p:sp>
          <p:sp>
            <p:nvSpPr>
              <p:cNvPr id="35885" name="Rectangle 42"/>
              <p:cNvSpPr>
                <a:spLocks noChangeArrowheads="1"/>
              </p:cNvSpPr>
              <p:nvPr/>
            </p:nvSpPr>
            <p:spPr bwMode="auto">
              <a:xfrm>
                <a:off x="1006" y="3648"/>
                <a:ext cx="303"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Arial" panose="020B0604020202020204" pitchFamily="34" charset="0"/>
                  </a:rPr>
                  <a:t>Q’</a:t>
                </a:r>
                <a:r>
                  <a:rPr lang="en-US" altLang="es-MX" sz="1200" b="1" i="1" baseline="-25000">
                    <a:solidFill>
                      <a:schemeClr val="tx1"/>
                    </a:solidFill>
                    <a:latin typeface="Arial" panose="020B0604020202020204" pitchFamily="34" charset="0"/>
                  </a:rPr>
                  <a:t>E</a:t>
                </a:r>
              </a:p>
            </p:txBody>
          </p:sp>
          <p:sp>
            <p:nvSpPr>
              <p:cNvPr id="35886" name="Rectangle 43"/>
              <p:cNvSpPr>
                <a:spLocks noChangeArrowheads="1"/>
              </p:cNvSpPr>
              <p:nvPr/>
            </p:nvSpPr>
            <p:spPr bwMode="auto">
              <a:xfrm>
                <a:off x="1933" y="1417"/>
                <a:ext cx="302"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Arial" panose="020B0604020202020204" pitchFamily="34" charset="0"/>
                  </a:rPr>
                  <a:t>S*</a:t>
                </a:r>
                <a:r>
                  <a:rPr lang="en-US" altLang="es-MX" sz="1200" b="1" i="1" baseline="-25000">
                    <a:solidFill>
                      <a:schemeClr val="tx1"/>
                    </a:solidFill>
                    <a:latin typeface="Arial" panose="020B0604020202020204" pitchFamily="34" charset="0"/>
                  </a:rPr>
                  <a:t>E</a:t>
                </a:r>
              </a:p>
            </p:txBody>
          </p:sp>
          <p:sp>
            <p:nvSpPr>
              <p:cNvPr id="35887" name="Rectangle 44"/>
              <p:cNvSpPr>
                <a:spLocks noChangeArrowheads="1"/>
              </p:cNvSpPr>
              <p:nvPr/>
            </p:nvSpPr>
            <p:spPr bwMode="auto">
              <a:xfrm>
                <a:off x="861" y="818"/>
                <a:ext cx="1771" cy="4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pPr>
                <a:r>
                  <a:rPr lang="en-US" altLang="es-MX" sz="1200" dirty="0" err="1">
                    <a:solidFill>
                      <a:schemeClr val="tx1"/>
                    </a:solidFill>
                    <a:latin typeface="Arial" panose="020B0604020202020204" pitchFamily="34" charset="0"/>
                  </a:rPr>
                  <a:t>Supongamos</a:t>
                </a:r>
                <a:r>
                  <a:rPr lang="en-US" altLang="es-MX" sz="1200" dirty="0">
                    <a:solidFill>
                      <a:schemeClr val="tx1"/>
                    </a:solidFill>
                    <a:latin typeface="Arial" panose="020B0604020202020204" pitchFamily="34" charset="0"/>
                  </a:rPr>
                  <a:t> que el Estado</a:t>
                </a:r>
              </a:p>
              <a:p>
                <a:pPr algn="ctr">
                  <a:spcBef>
                    <a:spcPct val="0"/>
                  </a:spcBef>
                  <a:buClrTx/>
                  <a:buFontTx/>
                  <a:buNone/>
                </a:pPr>
                <a:r>
                  <a:rPr lang="en-US" altLang="es-MX" sz="1200" dirty="0" err="1">
                    <a:solidFill>
                      <a:schemeClr val="tx1"/>
                    </a:solidFill>
                    <a:latin typeface="Arial" panose="020B0604020202020204" pitchFamily="34" charset="0"/>
                  </a:rPr>
                  <a:t>impone</a:t>
                </a:r>
                <a:r>
                  <a:rPr lang="en-US" altLang="es-MX" sz="1200" dirty="0">
                    <a:solidFill>
                      <a:schemeClr val="tx1"/>
                    </a:solidFill>
                    <a:latin typeface="Arial" panose="020B0604020202020204" pitchFamily="34" charset="0"/>
                  </a:rPr>
                  <a:t> un </a:t>
                </a:r>
                <a:r>
                  <a:rPr lang="en-US" altLang="es-MX" sz="1200" dirty="0" err="1">
                    <a:solidFill>
                      <a:schemeClr val="tx1"/>
                    </a:solidFill>
                    <a:latin typeface="Arial" panose="020B0604020202020204" pitchFamily="34" charset="0"/>
                  </a:rPr>
                  <a:t>impuesto</a:t>
                </a:r>
                <a:r>
                  <a:rPr lang="en-US" altLang="es-MX" sz="1200" dirty="0">
                    <a:solidFill>
                      <a:schemeClr val="tx1"/>
                    </a:solidFill>
                    <a:latin typeface="Arial" panose="020B0604020202020204" pitchFamily="34" charset="0"/>
                  </a:rPr>
                  <a:t> de 1</a:t>
                </a:r>
              </a:p>
              <a:p>
                <a:pPr algn="ctr">
                  <a:spcBef>
                    <a:spcPct val="0"/>
                  </a:spcBef>
                  <a:buClrTx/>
                  <a:buFontTx/>
                  <a:buNone/>
                </a:pPr>
                <a:r>
                  <a:rPr lang="en-US" altLang="es-MX" sz="1200" dirty="0">
                    <a:solidFill>
                      <a:schemeClr val="tx1"/>
                    </a:solidFill>
                    <a:latin typeface="Arial" panose="020B0604020202020204" pitchFamily="34" charset="0"/>
                  </a:rPr>
                  <a:t>Peso </a:t>
                </a:r>
                <a:r>
                  <a:rPr lang="en-US" altLang="es-MX" sz="1200" dirty="0" err="1">
                    <a:solidFill>
                      <a:schemeClr val="tx1"/>
                    </a:solidFill>
                    <a:latin typeface="Arial" panose="020B0604020202020204" pitchFamily="34" charset="0"/>
                  </a:rPr>
                  <a:t>por</a:t>
                </a:r>
                <a:r>
                  <a:rPr lang="en-US" altLang="es-MX" sz="1200" dirty="0">
                    <a:solidFill>
                      <a:schemeClr val="tx1"/>
                    </a:solidFill>
                    <a:latin typeface="Arial" panose="020B0604020202020204" pitchFamily="34" charset="0"/>
                  </a:rPr>
                  <a:t> </a:t>
                </a:r>
                <a:r>
                  <a:rPr lang="en-US" altLang="es-MX" sz="1200" dirty="0" err="1">
                    <a:solidFill>
                      <a:schemeClr val="tx1"/>
                    </a:solidFill>
                    <a:latin typeface="Arial" panose="020B0604020202020204" pitchFamily="34" charset="0"/>
                  </a:rPr>
                  <a:t>cada</a:t>
                </a:r>
                <a:r>
                  <a:rPr lang="en-US" altLang="es-MX" sz="1200" dirty="0">
                    <a:solidFill>
                      <a:schemeClr val="tx1"/>
                    </a:solidFill>
                    <a:latin typeface="Arial" panose="020B0604020202020204" pitchFamily="34" charset="0"/>
                  </a:rPr>
                  <a:t> entrada de cine.</a:t>
                </a:r>
              </a:p>
            </p:txBody>
          </p:sp>
        </p:grpSp>
        <p:grpSp>
          <p:nvGrpSpPr>
            <p:cNvPr id="35871" name="Group 45"/>
            <p:cNvGrpSpPr>
              <a:grpSpLocks/>
            </p:cNvGrpSpPr>
            <p:nvPr/>
          </p:nvGrpSpPr>
          <p:grpSpPr bwMode="auto">
            <a:xfrm>
              <a:off x="6725882" y="1865291"/>
              <a:ext cx="3905287" cy="4407508"/>
              <a:chOff x="2733" y="832"/>
              <a:chExt cx="2848" cy="2987"/>
            </a:xfrm>
          </p:grpSpPr>
          <p:sp>
            <p:nvSpPr>
              <p:cNvPr id="35872" name="Line 46"/>
              <p:cNvSpPr>
                <a:spLocks noChangeShapeType="1"/>
              </p:cNvSpPr>
              <p:nvPr/>
            </p:nvSpPr>
            <p:spPr bwMode="auto">
              <a:xfrm>
                <a:off x="4512" y="2004"/>
                <a:ext cx="0" cy="161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73" name="Line 47"/>
              <p:cNvSpPr>
                <a:spLocks noChangeShapeType="1"/>
              </p:cNvSpPr>
              <p:nvPr/>
            </p:nvSpPr>
            <p:spPr bwMode="auto">
              <a:xfrm flipH="1">
                <a:off x="3161" y="1995"/>
                <a:ext cx="1311"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74" name="Line 48"/>
              <p:cNvSpPr>
                <a:spLocks noChangeShapeType="1"/>
              </p:cNvSpPr>
              <p:nvPr/>
            </p:nvSpPr>
            <p:spPr bwMode="auto">
              <a:xfrm>
                <a:off x="3665" y="1532"/>
                <a:ext cx="1743" cy="976"/>
              </a:xfrm>
              <a:prstGeom prst="line">
                <a:avLst/>
              </a:prstGeom>
              <a:noFill/>
              <a:ln w="50800">
                <a:solidFill>
                  <a:srgbClr val="3366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5875" name="Oval 49"/>
              <p:cNvSpPr>
                <a:spLocks noChangeArrowheads="1"/>
              </p:cNvSpPr>
              <p:nvPr/>
            </p:nvSpPr>
            <p:spPr bwMode="auto">
              <a:xfrm>
                <a:off x="4464" y="1947"/>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35876" name="Rectangle 50"/>
              <p:cNvSpPr>
                <a:spLocks noChangeArrowheads="1"/>
              </p:cNvSpPr>
              <p:nvPr/>
            </p:nvSpPr>
            <p:spPr bwMode="auto">
              <a:xfrm>
                <a:off x="4269" y="3633"/>
                <a:ext cx="303"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Arial" panose="020B0604020202020204" pitchFamily="34" charset="0"/>
                  </a:rPr>
                  <a:t>Q’</a:t>
                </a:r>
                <a:r>
                  <a:rPr lang="en-US" altLang="es-MX" sz="1200" b="1" i="1" baseline="-25000">
                    <a:solidFill>
                      <a:schemeClr val="tx1"/>
                    </a:solidFill>
                    <a:latin typeface="Arial" panose="020B0604020202020204" pitchFamily="34" charset="0"/>
                  </a:rPr>
                  <a:t>V</a:t>
                </a:r>
              </a:p>
            </p:txBody>
          </p:sp>
          <p:sp>
            <p:nvSpPr>
              <p:cNvPr id="35877" name="Rectangle 51"/>
              <p:cNvSpPr>
                <a:spLocks noChangeArrowheads="1"/>
              </p:cNvSpPr>
              <p:nvPr/>
            </p:nvSpPr>
            <p:spPr bwMode="auto">
              <a:xfrm>
                <a:off x="5229" y="2472"/>
                <a:ext cx="296"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Arial" panose="020B0604020202020204" pitchFamily="34" charset="0"/>
                  </a:rPr>
                  <a:t>D’</a:t>
                </a:r>
                <a:r>
                  <a:rPr lang="en-US" altLang="es-MX" sz="1200" b="1" i="1" baseline="-25000">
                    <a:solidFill>
                      <a:schemeClr val="tx1"/>
                    </a:solidFill>
                    <a:latin typeface="Arial" panose="020B0604020202020204" pitchFamily="34" charset="0"/>
                  </a:rPr>
                  <a:t>V</a:t>
                </a:r>
              </a:p>
            </p:txBody>
          </p:sp>
          <p:sp>
            <p:nvSpPr>
              <p:cNvPr id="35878" name="Rectangle 52"/>
              <p:cNvSpPr>
                <a:spLocks noChangeArrowheads="1"/>
              </p:cNvSpPr>
              <p:nvPr/>
            </p:nvSpPr>
            <p:spPr bwMode="auto">
              <a:xfrm>
                <a:off x="2733" y="1896"/>
                <a:ext cx="351"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Arial" panose="020B0604020202020204" pitchFamily="34" charset="0"/>
                  </a:rPr>
                  <a:t>3.50</a:t>
                </a:r>
              </a:p>
            </p:txBody>
          </p:sp>
          <p:sp>
            <p:nvSpPr>
              <p:cNvPr id="35879" name="Rectangle 53"/>
              <p:cNvSpPr>
                <a:spLocks noChangeArrowheads="1"/>
              </p:cNvSpPr>
              <p:nvPr/>
            </p:nvSpPr>
            <p:spPr bwMode="auto">
              <a:xfrm>
                <a:off x="3570" y="832"/>
                <a:ext cx="2011" cy="5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pPr>
                <a:r>
                  <a:rPr lang="en-US" altLang="es-MX" sz="1200">
                    <a:solidFill>
                      <a:schemeClr val="tx1"/>
                    </a:solidFill>
                    <a:latin typeface="Arial" panose="020B0604020202020204" pitchFamily="34" charset="0"/>
                  </a:rPr>
                  <a:t>Análisis de equilibrio general:</a:t>
                </a:r>
              </a:p>
              <a:p>
                <a:pPr algn="ctr">
                  <a:spcBef>
                    <a:spcPct val="0"/>
                  </a:spcBef>
                  <a:buClrTx/>
                  <a:buFontTx/>
                  <a:buNone/>
                </a:pPr>
                <a:r>
                  <a:rPr lang="en-US" altLang="es-MX" sz="1200">
                    <a:solidFill>
                      <a:schemeClr val="tx1"/>
                    </a:solidFill>
                    <a:latin typeface="Arial" panose="020B0604020202020204" pitchFamily="34" charset="0"/>
                  </a:rPr>
                  <a:t>el aumento en los precios de las </a:t>
                </a:r>
              </a:p>
              <a:p>
                <a:pPr algn="ctr">
                  <a:spcBef>
                    <a:spcPct val="0"/>
                  </a:spcBef>
                  <a:buClrTx/>
                  <a:buFontTx/>
                  <a:buNone/>
                </a:pPr>
                <a:r>
                  <a:rPr lang="en-US" altLang="es-MX" sz="1200">
                    <a:solidFill>
                      <a:schemeClr val="tx1"/>
                    </a:solidFill>
                    <a:latin typeface="Arial" panose="020B0604020202020204" pitchFamily="34" charset="0"/>
                  </a:rPr>
                  <a:t>entradas de cine provoca un aumento</a:t>
                </a:r>
              </a:p>
              <a:p>
                <a:pPr algn="ctr">
                  <a:spcBef>
                    <a:spcPct val="0"/>
                  </a:spcBef>
                  <a:buClrTx/>
                  <a:buFontTx/>
                  <a:buNone/>
                </a:pPr>
                <a:r>
                  <a:rPr lang="en-US" altLang="es-MX" sz="1200">
                    <a:solidFill>
                      <a:schemeClr val="tx1"/>
                    </a:solidFill>
                    <a:latin typeface="Arial" panose="020B0604020202020204" pitchFamily="34" charset="0"/>
                  </a:rPr>
                  <a:t>en la demanda de cintas de vídeo.</a:t>
                </a:r>
              </a:p>
            </p:txBody>
          </p:sp>
        </p:grpSp>
      </p:grpSp>
      <p:sp>
        <p:nvSpPr>
          <p:cNvPr id="35844"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A8C7B854-1E94-422B-B8D8-2E60A01BADB0}" type="slidenum">
              <a:rPr lang="es-ES" altLang="es-MX" smtClean="0">
                <a:solidFill>
                  <a:srgbClr val="FEFFFF"/>
                </a:solidFill>
                <a:latin typeface="Arial" panose="020B0604020202020204" pitchFamily="34" charset="0"/>
              </a:rPr>
              <a:pPr>
                <a:spcBef>
                  <a:spcPct val="0"/>
                </a:spcBef>
                <a:buClrTx/>
                <a:buFontTx/>
                <a:buNone/>
              </a:pPr>
              <a:t>12</a:t>
            </a:fld>
            <a:endParaRPr lang="es-ES" altLang="es-MX" smtClean="0">
              <a:solidFill>
                <a:srgbClr val="FEFFFF"/>
              </a:solidFill>
              <a:latin typeface="Arial" panose="020B0604020202020204" pitchFamily="34"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1919536" y="2030413"/>
            <a:ext cx="8873569" cy="4283075"/>
            <a:chOff x="2063750" y="2030413"/>
            <a:chExt cx="8873569" cy="4283075"/>
          </a:xfrm>
        </p:grpSpPr>
        <p:grpSp>
          <p:nvGrpSpPr>
            <p:cNvPr id="37893" name="Group 2"/>
            <p:cNvGrpSpPr>
              <a:grpSpLocks/>
            </p:cNvGrpSpPr>
            <p:nvPr/>
          </p:nvGrpSpPr>
          <p:grpSpPr bwMode="auto">
            <a:xfrm>
              <a:off x="3141734" y="3286962"/>
              <a:ext cx="6500021" cy="2192880"/>
              <a:chOff x="737" y="1724"/>
              <a:chExt cx="4655" cy="1623"/>
            </a:xfrm>
          </p:grpSpPr>
          <p:sp>
            <p:nvSpPr>
              <p:cNvPr id="37954" name="Line 3"/>
              <p:cNvSpPr>
                <a:spLocks noChangeShapeType="1"/>
              </p:cNvSpPr>
              <p:nvPr/>
            </p:nvSpPr>
            <p:spPr bwMode="auto">
              <a:xfrm>
                <a:off x="737" y="1724"/>
                <a:ext cx="1791" cy="1407"/>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55" name="Line 4"/>
              <p:cNvSpPr>
                <a:spLocks noChangeShapeType="1"/>
              </p:cNvSpPr>
              <p:nvPr/>
            </p:nvSpPr>
            <p:spPr bwMode="auto">
              <a:xfrm>
                <a:off x="3281" y="1964"/>
                <a:ext cx="2079" cy="1167"/>
              </a:xfrm>
              <a:prstGeom prst="line">
                <a:avLst/>
              </a:prstGeom>
              <a:noFill/>
              <a:ln w="50800">
                <a:solidFill>
                  <a:srgbClr val="99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56" name="Rectangle 5"/>
              <p:cNvSpPr>
                <a:spLocks noChangeArrowheads="1"/>
              </p:cNvSpPr>
              <p:nvPr/>
            </p:nvSpPr>
            <p:spPr bwMode="auto">
              <a:xfrm>
                <a:off x="5133" y="3144"/>
                <a:ext cx="259"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D</a:t>
                </a:r>
                <a:r>
                  <a:rPr lang="en-US" altLang="es-MX" sz="1200" b="1" i="1" baseline="-25000">
                    <a:solidFill>
                      <a:schemeClr val="tx1"/>
                    </a:solidFill>
                    <a:latin typeface="Times New Roman" panose="02020603050405020304" pitchFamily="18" charset="0"/>
                    <a:cs typeface="Times New Roman" panose="02020603050405020304" pitchFamily="18" charset="0"/>
                  </a:rPr>
                  <a:t>V</a:t>
                </a:r>
              </a:p>
            </p:txBody>
          </p:sp>
          <p:sp>
            <p:nvSpPr>
              <p:cNvPr id="37957" name="Rectangle 6"/>
              <p:cNvSpPr>
                <a:spLocks noChangeArrowheads="1"/>
              </p:cNvSpPr>
              <p:nvPr/>
            </p:nvSpPr>
            <p:spPr bwMode="auto">
              <a:xfrm>
                <a:off x="2446" y="3143"/>
                <a:ext cx="259"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D</a:t>
                </a:r>
                <a:r>
                  <a:rPr lang="en-US" altLang="es-MX" sz="1200" b="1" i="1" baseline="-25000">
                    <a:solidFill>
                      <a:schemeClr val="tx1"/>
                    </a:solidFill>
                    <a:latin typeface="Times New Roman" panose="02020603050405020304" pitchFamily="18" charset="0"/>
                    <a:cs typeface="Times New Roman" panose="02020603050405020304" pitchFamily="18" charset="0"/>
                  </a:rPr>
                  <a:t>E</a:t>
                </a:r>
              </a:p>
            </p:txBody>
          </p:sp>
        </p:grpSp>
        <p:sp>
          <p:nvSpPr>
            <p:cNvPr id="37894" name="Line 10"/>
            <p:cNvSpPr>
              <a:spLocks noChangeShapeType="1"/>
            </p:cNvSpPr>
            <p:nvPr/>
          </p:nvSpPr>
          <p:spPr bwMode="auto">
            <a:xfrm>
              <a:off x="2736792" y="2497903"/>
              <a:ext cx="0" cy="334944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895" name="Line 11"/>
            <p:cNvSpPr>
              <a:spLocks noChangeShapeType="1"/>
            </p:cNvSpPr>
            <p:nvPr/>
          </p:nvSpPr>
          <p:spPr bwMode="auto">
            <a:xfrm>
              <a:off x="7419907" y="2497903"/>
              <a:ext cx="0" cy="334944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896" name="Line 12"/>
            <p:cNvSpPr>
              <a:spLocks noChangeShapeType="1"/>
            </p:cNvSpPr>
            <p:nvPr/>
          </p:nvSpPr>
          <p:spPr bwMode="auto">
            <a:xfrm>
              <a:off x="2749359" y="5858158"/>
              <a:ext cx="3461558"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897" name="Line 13"/>
            <p:cNvSpPr>
              <a:spLocks noChangeShapeType="1"/>
            </p:cNvSpPr>
            <p:nvPr/>
          </p:nvSpPr>
          <p:spPr bwMode="auto">
            <a:xfrm>
              <a:off x="7432474" y="5858158"/>
              <a:ext cx="3461558" cy="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898" name="Rectangle 14"/>
            <p:cNvSpPr>
              <a:spLocks noChangeArrowheads="1"/>
            </p:cNvSpPr>
            <p:nvPr/>
          </p:nvSpPr>
          <p:spPr bwMode="auto">
            <a:xfrm>
              <a:off x="2130775" y="2353333"/>
              <a:ext cx="652097"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Arial" panose="020B0604020202020204" pitchFamily="34" charset="0"/>
                </a:rPr>
                <a:t>Precio</a:t>
              </a:r>
            </a:p>
          </p:txBody>
        </p:sp>
        <p:sp>
          <p:nvSpPr>
            <p:cNvPr id="37899" name="Rectangle 15"/>
            <p:cNvSpPr>
              <a:spLocks noChangeArrowheads="1"/>
            </p:cNvSpPr>
            <p:nvPr/>
          </p:nvSpPr>
          <p:spPr bwMode="auto">
            <a:xfrm>
              <a:off x="10045050" y="5854105"/>
              <a:ext cx="892269" cy="459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r">
                <a:spcBef>
                  <a:spcPct val="0"/>
                </a:spcBef>
                <a:buClrTx/>
                <a:buFontTx/>
                <a:buNone/>
              </a:pPr>
              <a:r>
                <a:rPr lang="en-US" altLang="es-MX" sz="1200" b="1">
                  <a:solidFill>
                    <a:schemeClr val="tx1"/>
                  </a:solidFill>
                  <a:latin typeface="Arial" panose="020B0604020202020204" pitchFamily="34" charset="0"/>
                </a:rPr>
                <a:t>Número</a:t>
              </a:r>
            </a:p>
            <a:p>
              <a:pPr algn="r">
                <a:spcBef>
                  <a:spcPct val="0"/>
                </a:spcBef>
                <a:buClrTx/>
                <a:buFontTx/>
                <a:buNone/>
              </a:pPr>
              <a:r>
                <a:rPr lang="en-US" altLang="es-MX" sz="1200" b="1">
                  <a:solidFill>
                    <a:schemeClr val="tx1"/>
                  </a:solidFill>
                  <a:latin typeface="Arial" panose="020B0604020202020204" pitchFamily="34" charset="0"/>
                </a:rPr>
                <a:t>de vídeos</a:t>
              </a:r>
            </a:p>
          </p:txBody>
        </p:sp>
        <p:sp>
          <p:nvSpPr>
            <p:cNvPr id="37900" name="Rectangle 16"/>
            <p:cNvSpPr>
              <a:spLocks noChangeArrowheads="1"/>
            </p:cNvSpPr>
            <p:nvPr/>
          </p:nvSpPr>
          <p:spPr bwMode="auto">
            <a:xfrm>
              <a:off x="6744072" y="2353333"/>
              <a:ext cx="652097"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Arial" panose="020B0604020202020204" pitchFamily="34" charset="0"/>
                </a:rPr>
                <a:t>Precio</a:t>
              </a:r>
            </a:p>
          </p:txBody>
        </p:sp>
        <p:sp>
          <p:nvSpPr>
            <p:cNvPr id="37901" name="Rectangle 17"/>
            <p:cNvSpPr>
              <a:spLocks noChangeArrowheads="1"/>
            </p:cNvSpPr>
            <p:nvPr/>
          </p:nvSpPr>
          <p:spPr bwMode="auto">
            <a:xfrm>
              <a:off x="5054737" y="5854105"/>
              <a:ext cx="1396353" cy="459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r">
                <a:spcBef>
                  <a:spcPct val="0"/>
                </a:spcBef>
                <a:buClrTx/>
                <a:buFontTx/>
                <a:buNone/>
              </a:pPr>
              <a:r>
                <a:rPr lang="en-US" altLang="es-MX" sz="1200" b="1">
                  <a:solidFill>
                    <a:schemeClr val="tx1"/>
                  </a:solidFill>
                  <a:latin typeface="Arial" panose="020B0604020202020204" pitchFamily="34" charset="0"/>
                </a:rPr>
                <a:t>Número de </a:t>
              </a:r>
            </a:p>
            <a:p>
              <a:pPr algn="r">
                <a:spcBef>
                  <a:spcPct val="0"/>
                </a:spcBef>
                <a:buClrTx/>
                <a:buFontTx/>
                <a:buNone/>
              </a:pPr>
              <a:r>
                <a:rPr lang="en-US" altLang="es-MX" sz="1200" b="1">
                  <a:solidFill>
                    <a:schemeClr val="tx1"/>
                  </a:solidFill>
                  <a:latin typeface="Arial" panose="020B0604020202020204" pitchFamily="34" charset="0"/>
                </a:rPr>
                <a:t>entradas de cine</a:t>
              </a:r>
            </a:p>
          </p:txBody>
        </p:sp>
        <p:sp>
          <p:nvSpPr>
            <p:cNvPr id="37902" name="Line 18"/>
            <p:cNvSpPr>
              <a:spLocks noChangeShapeType="1"/>
            </p:cNvSpPr>
            <p:nvPr/>
          </p:nvSpPr>
          <p:spPr bwMode="auto">
            <a:xfrm flipV="1">
              <a:off x="3832929" y="3373434"/>
              <a:ext cx="2042864" cy="2052363"/>
            </a:xfrm>
            <a:prstGeom prst="line">
              <a:avLst/>
            </a:prstGeom>
            <a:noFill/>
            <a:ln w="508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03" name="Rectangle 19"/>
            <p:cNvSpPr>
              <a:spLocks noChangeArrowheads="1"/>
            </p:cNvSpPr>
            <p:nvPr/>
          </p:nvSpPr>
          <p:spPr bwMode="auto">
            <a:xfrm>
              <a:off x="6758036" y="2937020"/>
              <a:ext cx="382601"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S</a:t>
              </a:r>
              <a:r>
                <a:rPr lang="en-US" altLang="es-MX" sz="1200" b="1" i="1" baseline="-25000">
                  <a:solidFill>
                    <a:schemeClr val="tx1"/>
                  </a:solidFill>
                  <a:latin typeface="Times New Roman" panose="02020603050405020304" pitchFamily="18" charset="0"/>
                  <a:cs typeface="Times New Roman" panose="02020603050405020304" pitchFamily="18" charset="0"/>
                </a:rPr>
                <a:t>E</a:t>
              </a:r>
            </a:p>
          </p:txBody>
        </p:sp>
        <p:sp>
          <p:nvSpPr>
            <p:cNvPr id="37904" name="Line 20"/>
            <p:cNvSpPr>
              <a:spLocks noChangeShapeType="1"/>
            </p:cNvSpPr>
            <p:nvPr/>
          </p:nvSpPr>
          <p:spPr bwMode="auto">
            <a:xfrm flipV="1">
              <a:off x="7863947" y="3049163"/>
              <a:ext cx="1907418" cy="2311780"/>
            </a:xfrm>
            <a:prstGeom prst="line">
              <a:avLst/>
            </a:prstGeom>
            <a:noFill/>
            <a:ln w="50800">
              <a:solidFill>
                <a:srgbClr val="99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05" name="Rectangle 21"/>
            <p:cNvSpPr>
              <a:spLocks noChangeArrowheads="1"/>
            </p:cNvSpPr>
            <p:nvPr/>
          </p:nvSpPr>
          <p:spPr bwMode="auto">
            <a:xfrm>
              <a:off x="9789517" y="2872166"/>
              <a:ext cx="336521"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S</a:t>
              </a:r>
              <a:r>
                <a:rPr lang="en-US" altLang="es-MX" sz="1200" b="1" i="1" baseline="-25000">
                  <a:solidFill>
                    <a:schemeClr val="tx1"/>
                  </a:solidFill>
                  <a:latin typeface="Times New Roman" panose="02020603050405020304" pitchFamily="18" charset="0"/>
                  <a:cs typeface="Times New Roman" panose="02020603050405020304" pitchFamily="18" charset="0"/>
                </a:rPr>
                <a:t>V</a:t>
              </a:r>
            </a:p>
          </p:txBody>
        </p:sp>
        <p:sp>
          <p:nvSpPr>
            <p:cNvPr id="37906" name="Line 22"/>
            <p:cNvSpPr>
              <a:spLocks noChangeShapeType="1"/>
            </p:cNvSpPr>
            <p:nvPr/>
          </p:nvSpPr>
          <p:spPr bwMode="auto">
            <a:xfrm flipH="1">
              <a:off x="2727017" y="4496221"/>
              <a:ext cx="1964668"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07" name="Oval 23"/>
            <p:cNvSpPr>
              <a:spLocks noChangeArrowheads="1"/>
            </p:cNvSpPr>
            <p:nvPr/>
          </p:nvSpPr>
          <p:spPr bwMode="auto">
            <a:xfrm>
              <a:off x="4680515" y="4431367"/>
              <a:ext cx="134050" cy="129708"/>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37908" name="Oval 24"/>
            <p:cNvSpPr>
              <a:spLocks noChangeArrowheads="1"/>
            </p:cNvSpPr>
            <p:nvPr/>
          </p:nvSpPr>
          <p:spPr bwMode="auto">
            <a:xfrm>
              <a:off x="8693380" y="4171951"/>
              <a:ext cx="134050" cy="129708"/>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37909" name="Line 25"/>
            <p:cNvSpPr>
              <a:spLocks noChangeShapeType="1"/>
            </p:cNvSpPr>
            <p:nvPr/>
          </p:nvSpPr>
          <p:spPr bwMode="auto">
            <a:xfrm>
              <a:off x="4747540" y="4573235"/>
              <a:ext cx="0" cy="1274113"/>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10" name="Line 26"/>
            <p:cNvSpPr>
              <a:spLocks noChangeShapeType="1"/>
            </p:cNvSpPr>
            <p:nvPr/>
          </p:nvSpPr>
          <p:spPr bwMode="auto">
            <a:xfrm>
              <a:off x="8760405" y="4313819"/>
              <a:ext cx="0" cy="153353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11" name="Rectangle 27"/>
            <p:cNvSpPr>
              <a:spLocks noChangeArrowheads="1"/>
            </p:cNvSpPr>
            <p:nvPr/>
          </p:nvSpPr>
          <p:spPr bwMode="auto">
            <a:xfrm>
              <a:off x="2063750" y="4374620"/>
              <a:ext cx="523632"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Arial" panose="020B0604020202020204" pitchFamily="34" charset="0"/>
                </a:rPr>
                <a:t> 6.00</a:t>
              </a:r>
            </a:p>
          </p:txBody>
        </p:sp>
        <p:sp>
          <p:nvSpPr>
            <p:cNvPr id="37912" name="Rectangle 28"/>
            <p:cNvSpPr>
              <a:spLocks noChangeArrowheads="1"/>
            </p:cNvSpPr>
            <p:nvPr/>
          </p:nvSpPr>
          <p:spPr bwMode="auto">
            <a:xfrm>
              <a:off x="4677722" y="5886532"/>
              <a:ext cx="381204"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Q</a:t>
              </a:r>
              <a:r>
                <a:rPr lang="en-US" altLang="es-MX" sz="1200" b="1" i="1" baseline="-25000">
                  <a:solidFill>
                    <a:schemeClr val="tx1"/>
                  </a:solidFill>
                  <a:latin typeface="Times New Roman" panose="02020603050405020304" pitchFamily="18" charset="0"/>
                  <a:cs typeface="Times New Roman" panose="02020603050405020304" pitchFamily="18" charset="0"/>
                </a:rPr>
                <a:t>E</a:t>
              </a:r>
            </a:p>
          </p:txBody>
        </p:sp>
        <p:sp>
          <p:nvSpPr>
            <p:cNvPr id="37913" name="Rectangle 29"/>
            <p:cNvSpPr>
              <a:spLocks noChangeArrowheads="1"/>
            </p:cNvSpPr>
            <p:nvPr/>
          </p:nvSpPr>
          <p:spPr bwMode="auto">
            <a:xfrm>
              <a:off x="8622166" y="5866265"/>
              <a:ext cx="371430"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Q</a:t>
              </a:r>
              <a:r>
                <a:rPr lang="en-US" altLang="es-MX" sz="1200" b="1" i="1" baseline="-25000">
                  <a:solidFill>
                    <a:schemeClr val="tx1"/>
                  </a:solidFill>
                  <a:latin typeface="Times New Roman" panose="02020603050405020304" pitchFamily="18" charset="0"/>
                  <a:cs typeface="Times New Roman" panose="02020603050405020304" pitchFamily="18" charset="0"/>
                </a:rPr>
                <a:t>V</a:t>
              </a:r>
            </a:p>
          </p:txBody>
        </p:sp>
        <p:sp>
          <p:nvSpPr>
            <p:cNvPr id="37914" name="Line 30"/>
            <p:cNvSpPr>
              <a:spLocks noChangeShapeType="1"/>
            </p:cNvSpPr>
            <p:nvPr/>
          </p:nvSpPr>
          <p:spPr bwMode="auto">
            <a:xfrm flipH="1">
              <a:off x="7410132" y="4236805"/>
              <a:ext cx="1298608"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15" name="Rectangle 31"/>
            <p:cNvSpPr>
              <a:spLocks noChangeArrowheads="1"/>
            </p:cNvSpPr>
            <p:nvPr/>
          </p:nvSpPr>
          <p:spPr bwMode="auto">
            <a:xfrm>
              <a:off x="6744072" y="4039540"/>
              <a:ext cx="523632"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Arial" panose="020B0604020202020204" pitchFamily="34" charset="0"/>
                </a:rPr>
                <a:t> 3.00</a:t>
              </a:r>
            </a:p>
          </p:txBody>
        </p:sp>
        <p:grpSp>
          <p:nvGrpSpPr>
            <p:cNvPr id="37916" name="Group 32"/>
            <p:cNvGrpSpPr>
              <a:grpSpLocks/>
            </p:cNvGrpSpPr>
            <p:nvPr/>
          </p:nvGrpSpPr>
          <p:grpSpPr bwMode="auto">
            <a:xfrm>
              <a:off x="6812493" y="2204708"/>
              <a:ext cx="4059197" cy="3997987"/>
              <a:chOff x="2733" y="923"/>
              <a:chExt cx="2907" cy="2959"/>
            </a:xfrm>
          </p:grpSpPr>
          <p:sp>
            <p:nvSpPr>
              <p:cNvPr id="37946" name="Rectangle 33"/>
              <p:cNvSpPr>
                <a:spLocks noChangeArrowheads="1"/>
              </p:cNvSpPr>
              <p:nvPr/>
            </p:nvSpPr>
            <p:spPr bwMode="auto">
              <a:xfrm>
                <a:off x="3805" y="923"/>
                <a:ext cx="1584" cy="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pPr>
                <a:r>
                  <a:rPr lang="en-US" altLang="es-MX" sz="1200">
                    <a:solidFill>
                      <a:schemeClr val="tx1"/>
                    </a:solidFill>
                    <a:latin typeface="Arial" panose="020B0604020202020204" pitchFamily="34" charset="0"/>
                  </a:rPr>
                  <a:t>El efecto de retroalimentación</a:t>
                </a:r>
              </a:p>
              <a:p>
                <a:pPr algn="ctr">
                  <a:spcBef>
                    <a:spcPct val="0"/>
                  </a:spcBef>
                  <a:buClrTx/>
                  <a:buFontTx/>
                  <a:buNone/>
                </a:pPr>
                <a:r>
                  <a:rPr lang="en-US" altLang="es-MX" sz="1200">
                    <a:solidFill>
                      <a:schemeClr val="tx1"/>
                    </a:solidFill>
                    <a:latin typeface="Arial" panose="020B0604020202020204" pitchFamily="34" charset="0"/>
                  </a:rPr>
                  <a:t>continúa</a:t>
                </a:r>
                <a:r>
                  <a:rPr lang="en-US" altLang="es-MX" sz="1400">
                    <a:solidFill>
                      <a:schemeClr val="tx1"/>
                    </a:solidFill>
                    <a:latin typeface="Arial" panose="020B0604020202020204" pitchFamily="34" charset="0"/>
                  </a:rPr>
                  <a:t>.</a:t>
                </a:r>
              </a:p>
            </p:txBody>
          </p:sp>
          <p:sp>
            <p:nvSpPr>
              <p:cNvPr id="37947" name="Line 34"/>
              <p:cNvSpPr>
                <a:spLocks noChangeShapeType="1"/>
              </p:cNvSpPr>
              <p:nvPr/>
            </p:nvSpPr>
            <p:spPr bwMode="auto">
              <a:xfrm>
                <a:off x="4608" y="1908"/>
                <a:ext cx="0" cy="1711"/>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48" name="Line 35"/>
              <p:cNvSpPr>
                <a:spLocks noChangeShapeType="1"/>
              </p:cNvSpPr>
              <p:nvPr/>
            </p:nvSpPr>
            <p:spPr bwMode="auto">
              <a:xfrm>
                <a:off x="3761" y="1388"/>
                <a:ext cx="1503" cy="840"/>
              </a:xfrm>
              <a:prstGeom prst="line">
                <a:avLst/>
              </a:prstGeom>
              <a:noFill/>
              <a:ln w="508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49" name="Line 36"/>
              <p:cNvSpPr>
                <a:spLocks noChangeShapeType="1"/>
              </p:cNvSpPr>
              <p:nvPr/>
            </p:nvSpPr>
            <p:spPr bwMode="auto">
              <a:xfrm flipH="1">
                <a:off x="3161" y="1851"/>
                <a:ext cx="1407"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50" name="Oval 37"/>
              <p:cNvSpPr>
                <a:spLocks noChangeArrowheads="1"/>
              </p:cNvSpPr>
              <p:nvPr/>
            </p:nvSpPr>
            <p:spPr bwMode="auto">
              <a:xfrm>
                <a:off x="4560" y="1803"/>
                <a:ext cx="96" cy="96"/>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37951" name="Rectangle 38"/>
              <p:cNvSpPr>
                <a:spLocks noChangeArrowheads="1"/>
              </p:cNvSpPr>
              <p:nvPr/>
            </p:nvSpPr>
            <p:spPr bwMode="auto">
              <a:xfrm>
                <a:off x="2733" y="1752"/>
                <a:ext cx="344"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Arial" panose="020B0604020202020204" pitchFamily="34" charset="0"/>
                  </a:rPr>
                  <a:t>3.58</a:t>
                </a:r>
              </a:p>
            </p:txBody>
          </p:sp>
          <p:sp>
            <p:nvSpPr>
              <p:cNvPr id="37952" name="Rectangle 39"/>
              <p:cNvSpPr>
                <a:spLocks noChangeArrowheads="1"/>
              </p:cNvSpPr>
              <p:nvPr/>
            </p:nvSpPr>
            <p:spPr bwMode="auto">
              <a:xfrm>
                <a:off x="4557" y="3633"/>
                <a:ext cx="375" cy="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600" b="1" i="1">
                    <a:solidFill>
                      <a:schemeClr val="tx1"/>
                    </a:solidFill>
                    <a:latin typeface="Times New Roman" panose="02020603050405020304" pitchFamily="18" charset="0"/>
                    <a:cs typeface="Times New Roman" panose="02020603050405020304" pitchFamily="18" charset="0"/>
                  </a:rPr>
                  <a:t>Q*</a:t>
                </a:r>
                <a:r>
                  <a:rPr lang="en-US" altLang="es-MX" sz="1600" b="1" i="1" baseline="-25000">
                    <a:solidFill>
                      <a:schemeClr val="tx1"/>
                    </a:solidFill>
                    <a:latin typeface="Times New Roman" panose="02020603050405020304" pitchFamily="18" charset="0"/>
                    <a:cs typeface="Times New Roman" panose="02020603050405020304" pitchFamily="18" charset="0"/>
                  </a:rPr>
                  <a:t>V</a:t>
                </a:r>
              </a:p>
            </p:txBody>
          </p:sp>
          <p:sp>
            <p:nvSpPr>
              <p:cNvPr id="37953" name="Rectangle 40"/>
              <p:cNvSpPr>
                <a:spLocks noChangeArrowheads="1"/>
              </p:cNvSpPr>
              <p:nvPr/>
            </p:nvSpPr>
            <p:spPr bwMode="auto">
              <a:xfrm>
                <a:off x="5325" y="2136"/>
                <a:ext cx="315" cy="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D*</a:t>
                </a:r>
                <a:r>
                  <a:rPr lang="en-US" altLang="es-MX" sz="1200" b="1" i="1" baseline="-25000">
                    <a:solidFill>
                      <a:schemeClr val="tx1"/>
                    </a:solidFill>
                    <a:latin typeface="Times New Roman" panose="02020603050405020304" pitchFamily="18" charset="0"/>
                    <a:cs typeface="Times New Roman" panose="02020603050405020304" pitchFamily="18" charset="0"/>
                  </a:rPr>
                  <a:t>V</a:t>
                </a:r>
              </a:p>
            </p:txBody>
          </p:sp>
        </p:grpSp>
        <p:sp>
          <p:nvSpPr>
            <p:cNvPr id="37917" name="Line 45"/>
            <p:cNvSpPr>
              <a:spLocks noChangeShapeType="1"/>
            </p:cNvSpPr>
            <p:nvPr/>
          </p:nvSpPr>
          <p:spPr bwMode="auto">
            <a:xfrm>
              <a:off x="3876216" y="3859840"/>
              <a:ext cx="0" cy="1987509"/>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18" name="Line 46"/>
            <p:cNvSpPr>
              <a:spLocks noChangeShapeType="1"/>
            </p:cNvSpPr>
            <p:nvPr/>
          </p:nvSpPr>
          <p:spPr bwMode="auto">
            <a:xfrm flipH="1">
              <a:off x="2727017" y="3847680"/>
              <a:ext cx="1160369"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19" name="Oval 47"/>
            <p:cNvSpPr>
              <a:spLocks noChangeArrowheads="1"/>
            </p:cNvSpPr>
            <p:nvPr/>
          </p:nvSpPr>
          <p:spPr bwMode="auto">
            <a:xfrm>
              <a:off x="3809191" y="3782826"/>
              <a:ext cx="134050" cy="129708"/>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37920" name="Rectangle 48"/>
            <p:cNvSpPr>
              <a:spLocks noChangeArrowheads="1"/>
            </p:cNvSpPr>
            <p:nvPr/>
          </p:nvSpPr>
          <p:spPr bwMode="auto">
            <a:xfrm>
              <a:off x="2063750" y="3647713"/>
              <a:ext cx="523632"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Arial" panose="020B0604020202020204" pitchFamily="34" charset="0"/>
                </a:rPr>
                <a:t> 6.35</a:t>
              </a:r>
            </a:p>
          </p:txBody>
        </p:sp>
        <p:sp>
          <p:nvSpPr>
            <p:cNvPr id="37921" name="Rectangle 49"/>
            <p:cNvSpPr>
              <a:spLocks noChangeArrowheads="1"/>
            </p:cNvSpPr>
            <p:nvPr/>
          </p:nvSpPr>
          <p:spPr bwMode="auto">
            <a:xfrm>
              <a:off x="3471273" y="5886532"/>
              <a:ext cx="431473"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Q’</a:t>
              </a:r>
              <a:r>
                <a:rPr lang="en-US" altLang="es-MX" sz="1200" b="1" i="1" baseline="-25000">
                  <a:solidFill>
                    <a:schemeClr val="tx1"/>
                  </a:solidFill>
                  <a:latin typeface="Times New Roman" panose="02020603050405020304" pitchFamily="18" charset="0"/>
                  <a:cs typeface="Times New Roman" panose="02020603050405020304" pitchFamily="18" charset="0"/>
                </a:rPr>
                <a:t>E</a:t>
              </a:r>
            </a:p>
          </p:txBody>
        </p:sp>
        <p:sp>
          <p:nvSpPr>
            <p:cNvPr id="37922" name="Line 50"/>
            <p:cNvSpPr>
              <a:spLocks noChangeShapeType="1"/>
            </p:cNvSpPr>
            <p:nvPr/>
          </p:nvSpPr>
          <p:spPr bwMode="auto">
            <a:xfrm flipV="1">
              <a:off x="2961605" y="2969447"/>
              <a:ext cx="1809673" cy="1807809"/>
            </a:xfrm>
            <a:prstGeom prst="line">
              <a:avLst/>
            </a:prstGeom>
            <a:noFill/>
            <a:ln w="50800">
              <a:solidFill>
                <a:srgbClr val="99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23" name="Line 51"/>
            <p:cNvSpPr>
              <a:spLocks noChangeShapeType="1"/>
            </p:cNvSpPr>
            <p:nvPr/>
          </p:nvSpPr>
          <p:spPr bwMode="auto">
            <a:xfrm>
              <a:off x="3765904" y="2897837"/>
              <a:ext cx="1763593" cy="1279518"/>
            </a:xfrm>
            <a:prstGeom prst="line">
              <a:avLst/>
            </a:prstGeom>
            <a:noFill/>
            <a:ln w="508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24" name="Rectangle 52"/>
            <p:cNvSpPr>
              <a:spLocks noChangeArrowheads="1"/>
            </p:cNvSpPr>
            <p:nvPr/>
          </p:nvSpPr>
          <p:spPr bwMode="auto">
            <a:xfrm>
              <a:off x="5482021" y="4190866"/>
              <a:ext cx="439851"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D*</a:t>
              </a:r>
              <a:r>
                <a:rPr lang="en-US" altLang="es-MX" sz="1200" b="1" i="1" baseline="-25000">
                  <a:solidFill>
                    <a:schemeClr val="tx1"/>
                  </a:solidFill>
                  <a:latin typeface="Times New Roman" panose="02020603050405020304" pitchFamily="18" charset="0"/>
                  <a:cs typeface="Times New Roman" panose="02020603050405020304" pitchFamily="18" charset="0"/>
                </a:rPr>
                <a:t>E</a:t>
              </a:r>
            </a:p>
          </p:txBody>
        </p:sp>
        <p:sp>
          <p:nvSpPr>
            <p:cNvPr id="37925" name="Line 53"/>
            <p:cNvSpPr>
              <a:spLocks noChangeShapeType="1"/>
            </p:cNvSpPr>
            <p:nvPr/>
          </p:nvSpPr>
          <p:spPr bwMode="auto">
            <a:xfrm>
              <a:off x="4412415" y="3341007"/>
              <a:ext cx="0" cy="2506342"/>
            </a:xfrm>
            <a:prstGeom prst="line">
              <a:avLst/>
            </a:prstGeom>
            <a:noFill/>
            <a:ln w="25400">
              <a:solidFill>
                <a:srgbClr val="FF33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26" name="Line 54"/>
            <p:cNvSpPr>
              <a:spLocks noChangeShapeType="1"/>
            </p:cNvSpPr>
            <p:nvPr/>
          </p:nvSpPr>
          <p:spPr bwMode="auto">
            <a:xfrm flipH="1">
              <a:off x="2727017" y="3328847"/>
              <a:ext cx="1629543" cy="0"/>
            </a:xfrm>
            <a:prstGeom prst="line">
              <a:avLst/>
            </a:prstGeom>
            <a:noFill/>
            <a:ln w="25400">
              <a:solidFill>
                <a:srgbClr val="FF33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27" name="Oval 55"/>
            <p:cNvSpPr>
              <a:spLocks noChangeArrowheads="1"/>
            </p:cNvSpPr>
            <p:nvPr/>
          </p:nvSpPr>
          <p:spPr bwMode="auto">
            <a:xfrm>
              <a:off x="4345390" y="3263993"/>
              <a:ext cx="134050" cy="129708"/>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37928" name="Rectangle 56"/>
            <p:cNvSpPr>
              <a:spLocks noChangeArrowheads="1"/>
            </p:cNvSpPr>
            <p:nvPr/>
          </p:nvSpPr>
          <p:spPr bwMode="auto">
            <a:xfrm>
              <a:off x="2063750" y="3132933"/>
              <a:ext cx="523632"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rgbClr val="FF3300"/>
                  </a:solidFill>
                  <a:latin typeface="Arial" panose="020B0604020202020204" pitchFamily="34" charset="0"/>
                </a:rPr>
                <a:t> 6.82</a:t>
              </a:r>
            </a:p>
          </p:txBody>
        </p:sp>
        <p:sp>
          <p:nvSpPr>
            <p:cNvPr id="37929" name="Rectangle 57"/>
            <p:cNvSpPr>
              <a:spLocks noChangeArrowheads="1"/>
            </p:cNvSpPr>
            <p:nvPr/>
          </p:nvSpPr>
          <p:spPr bwMode="auto">
            <a:xfrm>
              <a:off x="4275573" y="5886532"/>
              <a:ext cx="451022"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Q*</a:t>
              </a:r>
              <a:r>
                <a:rPr lang="en-US" altLang="es-MX" sz="1200" b="1" i="1" baseline="-25000">
                  <a:solidFill>
                    <a:schemeClr val="tx1"/>
                  </a:solidFill>
                  <a:latin typeface="Times New Roman" panose="02020603050405020304" pitchFamily="18" charset="0"/>
                  <a:cs typeface="Times New Roman" panose="02020603050405020304" pitchFamily="18" charset="0"/>
                </a:rPr>
                <a:t>E</a:t>
              </a:r>
            </a:p>
          </p:txBody>
        </p:sp>
        <p:sp>
          <p:nvSpPr>
            <p:cNvPr id="37930" name="Rectangle 58"/>
            <p:cNvSpPr>
              <a:spLocks noChangeArrowheads="1"/>
            </p:cNvSpPr>
            <p:nvPr/>
          </p:nvSpPr>
          <p:spPr bwMode="auto">
            <a:xfrm>
              <a:off x="4765692" y="2872166"/>
              <a:ext cx="413320"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S*</a:t>
              </a:r>
              <a:r>
                <a:rPr lang="en-US" altLang="es-MX" sz="1200" b="1" i="1" baseline="-25000">
                  <a:solidFill>
                    <a:schemeClr val="tx1"/>
                  </a:solidFill>
                  <a:latin typeface="Times New Roman" panose="02020603050405020304" pitchFamily="18" charset="0"/>
                  <a:cs typeface="Times New Roman" panose="02020603050405020304" pitchFamily="18" charset="0"/>
                </a:rPr>
                <a:t>E</a:t>
              </a:r>
            </a:p>
          </p:txBody>
        </p:sp>
        <p:sp>
          <p:nvSpPr>
            <p:cNvPr id="37931" name="Line 59"/>
            <p:cNvSpPr>
              <a:spLocks noChangeShapeType="1"/>
            </p:cNvSpPr>
            <p:nvPr/>
          </p:nvSpPr>
          <p:spPr bwMode="auto">
            <a:xfrm>
              <a:off x="9296605" y="3665278"/>
              <a:ext cx="0" cy="2182071"/>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32" name="Line 60"/>
            <p:cNvSpPr>
              <a:spLocks noChangeShapeType="1"/>
            </p:cNvSpPr>
            <p:nvPr/>
          </p:nvSpPr>
          <p:spPr bwMode="auto">
            <a:xfrm flipH="1">
              <a:off x="7410132" y="3653117"/>
              <a:ext cx="1830618"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33" name="Line 61"/>
            <p:cNvSpPr>
              <a:spLocks noChangeShapeType="1"/>
            </p:cNvSpPr>
            <p:nvPr/>
          </p:nvSpPr>
          <p:spPr bwMode="auto">
            <a:xfrm>
              <a:off x="8113894" y="3027545"/>
              <a:ext cx="2433843" cy="1318701"/>
            </a:xfrm>
            <a:prstGeom prst="line">
              <a:avLst/>
            </a:prstGeom>
            <a:noFill/>
            <a:ln w="50800">
              <a:solidFill>
                <a:srgbClr val="3366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34" name="Oval 62"/>
            <p:cNvSpPr>
              <a:spLocks noChangeArrowheads="1"/>
            </p:cNvSpPr>
            <p:nvPr/>
          </p:nvSpPr>
          <p:spPr bwMode="auto">
            <a:xfrm>
              <a:off x="9229580" y="3588263"/>
              <a:ext cx="134050" cy="129708"/>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37935" name="Rectangle 63"/>
            <p:cNvSpPr>
              <a:spLocks noChangeArrowheads="1"/>
            </p:cNvSpPr>
            <p:nvPr/>
          </p:nvSpPr>
          <p:spPr bwMode="auto">
            <a:xfrm>
              <a:off x="8957291" y="5866265"/>
              <a:ext cx="414717"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Q’</a:t>
              </a:r>
              <a:r>
                <a:rPr lang="en-US" altLang="es-MX" sz="1200" b="1" i="1" baseline="-25000">
                  <a:solidFill>
                    <a:schemeClr val="tx1"/>
                  </a:solidFill>
                  <a:latin typeface="Times New Roman" panose="02020603050405020304" pitchFamily="18" charset="0"/>
                  <a:cs typeface="Times New Roman" panose="02020603050405020304" pitchFamily="18" charset="0"/>
                </a:rPr>
                <a:t>V</a:t>
              </a:r>
            </a:p>
          </p:txBody>
        </p:sp>
        <p:sp>
          <p:nvSpPr>
            <p:cNvPr id="37936" name="Rectangle 64"/>
            <p:cNvSpPr>
              <a:spLocks noChangeArrowheads="1"/>
            </p:cNvSpPr>
            <p:nvPr/>
          </p:nvSpPr>
          <p:spPr bwMode="auto">
            <a:xfrm>
              <a:off x="10297790" y="4297605"/>
              <a:ext cx="413320"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D’</a:t>
              </a:r>
              <a:r>
                <a:rPr lang="en-US" altLang="es-MX" sz="1200" b="1" i="1" baseline="-25000">
                  <a:solidFill>
                    <a:schemeClr val="tx1"/>
                  </a:solidFill>
                  <a:latin typeface="Times New Roman" panose="02020603050405020304" pitchFamily="18" charset="0"/>
                  <a:cs typeface="Times New Roman" panose="02020603050405020304" pitchFamily="18" charset="0"/>
                </a:rPr>
                <a:t>V</a:t>
              </a:r>
            </a:p>
          </p:txBody>
        </p:sp>
        <p:sp>
          <p:nvSpPr>
            <p:cNvPr id="37937" name="Rectangle 65"/>
            <p:cNvSpPr>
              <a:spLocks noChangeArrowheads="1"/>
            </p:cNvSpPr>
            <p:nvPr/>
          </p:nvSpPr>
          <p:spPr bwMode="auto">
            <a:xfrm>
              <a:off x="6812493" y="3519356"/>
              <a:ext cx="480345"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Arial" panose="020B0604020202020204" pitchFamily="34" charset="0"/>
                </a:rPr>
                <a:t>3.50</a:t>
              </a:r>
            </a:p>
          </p:txBody>
        </p:sp>
        <p:sp>
          <p:nvSpPr>
            <p:cNvPr id="37938" name="Rectangle 66"/>
            <p:cNvSpPr>
              <a:spLocks noChangeArrowheads="1"/>
            </p:cNvSpPr>
            <p:nvPr/>
          </p:nvSpPr>
          <p:spPr bwMode="auto">
            <a:xfrm>
              <a:off x="5482021" y="4558373"/>
              <a:ext cx="413320"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D’</a:t>
              </a:r>
              <a:r>
                <a:rPr lang="en-US" altLang="es-MX" sz="1200" b="1" i="1" baseline="-25000">
                  <a:solidFill>
                    <a:schemeClr val="tx1"/>
                  </a:solidFill>
                  <a:latin typeface="Times New Roman" panose="02020603050405020304" pitchFamily="18" charset="0"/>
                  <a:cs typeface="Times New Roman" panose="02020603050405020304" pitchFamily="18" charset="0"/>
                </a:rPr>
                <a:t>E</a:t>
              </a:r>
            </a:p>
          </p:txBody>
        </p:sp>
        <p:sp>
          <p:nvSpPr>
            <p:cNvPr id="37939" name="Line 67"/>
            <p:cNvSpPr>
              <a:spLocks noChangeShapeType="1"/>
            </p:cNvSpPr>
            <p:nvPr/>
          </p:nvSpPr>
          <p:spPr bwMode="auto">
            <a:xfrm flipH="1">
              <a:off x="2727017" y="3523409"/>
              <a:ext cx="1428469"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40" name="Line 68"/>
            <p:cNvSpPr>
              <a:spLocks noChangeShapeType="1"/>
            </p:cNvSpPr>
            <p:nvPr/>
          </p:nvSpPr>
          <p:spPr bwMode="auto">
            <a:xfrm>
              <a:off x="4211340" y="3600423"/>
              <a:ext cx="0" cy="224692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41" name="Line 69"/>
            <p:cNvSpPr>
              <a:spLocks noChangeShapeType="1"/>
            </p:cNvSpPr>
            <p:nvPr/>
          </p:nvSpPr>
          <p:spPr bwMode="auto">
            <a:xfrm>
              <a:off x="3564829" y="3027545"/>
              <a:ext cx="2098718" cy="1525423"/>
            </a:xfrm>
            <a:prstGeom prst="line">
              <a:avLst/>
            </a:prstGeom>
            <a:noFill/>
            <a:ln w="50800">
              <a:solidFill>
                <a:srgbClr val="3366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37942" name="Oval 70"/>
            <p:cNvSpPr>
              <a:spLocks noChangeArrowheads="1"/>
            </p:cNvSpPr>
            <p:nvPr/>
          </p:nvSpPr>
          <p:spPr bwMode="auto">
            <a:xfrm>
              <a:off x="4144315" y="3458555"/>
              <a:ext cx="134050" cy="129708"/>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37943" name="Rectangle 71"/>
            <p:cNvSpPr>
              <a:spLocks noChangeArrowheads="1"/>
            </p:cNvSpPr>
            <p:nvPr/>
          </p:nvSpPr>
          <p:spPr bwMode="auto">
            <a:xfrm>
              <a:off x="3806398" y="5886532"/>
              <a:ext cx="470571"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Q”</a:t>
              </a:r>
              <a:r>
                <a:rPr lang="en-US" altLang="es-MX" sz="1200" b="1" i="1" baseline="-25000">
                  <a:solidFill>
                    <a:schemeClr val="tx1"/>
                  </a:solidFill>
                  <a:latin typeface="Times New Roman" panose="02020603050405020304" pitchFamily="18" charset="0"/>
                  <a:cs typeface="Times New Roman" panose="02020603050405020304" pitchFamily="18" charset="0"/>
                </a:rPr>
                <a:t>E</a:t>
              </a:r>
            </a:p>
          </p:txBody>
        </p:sp>
        <p:sp>
          <p:nvSpPr>
            <p:cNvPr id="37944" name="Rectangle 72"/>
            <p:cNvSpPr>
              <a:spLocks noChangeArrowheads="1"/>
            </p:cNvSpPr>
            <p:nvPr/>
          </p:nvSpPr>
          <p:spPr bwMode="auto">
            <a:xfrm>
              <a:off x="2063750" y="3326145"/>
              <a:ext cx="523632" cy="274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Arial" panose="020B0604020202020204" pitchFamily="34" charset="0"/>
                </a:rPr>
                <a:t> 6.75</a:t>
              </a:r>
            </a:p>
          </p:txBody>
        </p:sp>
        <p:sp>
          <p:nvSpPr>
            <p:cNvPr id="37945" name="Rectangle 73"/>
            <p:cNvSpPr>
              <a:spLocks noChangeArrowheads="1"/>
            </p:cNvSpPr>
            <p:nvPr/>
          </p:nvSpPr>
          <p:spPr bwMode="auto">
            <a:xfrm>
              <a:off x="3136149" y="2030413"/>
              <a:ext cx="2415690" cy="643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pPr>
              <a:r>
                <a:rPr lang="en-US" altLang="es-MX" sz="1200">
                  <a:solidFill>
                    <a:schemeClr val="tx1"/>
                  </a:solidFill>
                  <a:latin typeface="Arial" panose="020B0604020202020204" pitchFamily="34" charset="0"/>
                </a:rPr>
                <a:t>El aumento del precio de </a:t>
              </a:r>
            </a:p>
            <a:p>
              <a:pPr algn="ctr">
                <a:spcBef>
                  <a:spcPct val="0"/>
                </a:spcBef>
                <a:buClrTx/>
                <a:buFontTx/>
                <a:buNone/>
              </a:pPr>
              <a:r>
                <a:rPr lang="en-US" altLang="es-MX" sz="1200">
                  <a:solidFill>
                    <a:schemeClr val="tx1"/>
                  </a:solidFill>
                  <a:latin typeface="Arial" panose="020B0604020202020204" pitchFamily="34" charset="0"/>
                </a:rPr>
                <a:t>las cintas de vídeo aumenta</a:t>
              </a:r>
            </a:p>
            <a:p>
              <a:pPr algn="ctr">
                <a:spcBef>
                  <a:spcPct val="0"/>
                </a:spcBef>
                <a:buClrTx/>
                <a:buFontTx/>
                <a:buNone/>
              </a:pPr>
              <a:r>
                <a:rPr lang="en-US" altLang="es-MX" sz="1200">
                  <a:solidFill>
                    <a:schemeClr val="tx1"/>
                  </a:solidFill>
                  <a:latin typeface="Arial" panose="020B0604020202020204" pitchFamily="34" charset="0"/>
                </a:rPr>
                <a:t>la demanda de entradas de cine.</a:t>
              </a:r>
            </a:p>
          </p:txBody>
        </p:sp>
      </p:grpSp>
      <p:sp>
        <p:nvSpPr>
          <p:cNvPr id="37892"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5D6ACBFB-1BA0-4B31-8DAF-61B8A16476AF}" type="slidenum">
              <a:rPr lang="es-ES" altLang="es-MX" smtClean="0">
                <a:solidFill>
                  <a:srgbClr val="FEFFFF"/>
                </a:solidFill>
                <a:latin typeface="Arial" panose="020B0604020202020204" pitchFamily="34" charset="0"/>
              </a:rPr>
              <a:pPr>
                <a:spcBef>
                  <a:spcPct val="0"/>
                </a:spcBef>
                <a:buClrTx/>
                <a:buFontTx/>
                <a:buNone/>
              </a:pPr>
              <a:t>13</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592388" y="333375"/>
            <a:ext cx="8912225" cy="1279525"/>
          </a:xfrm>
        </p:spPr>
        <p:txBody>
          <a:bodyPr/>
          <a:lstStyle/>
          <a:p>
            <a:pPr eaLnBrk="1" hangingPunct="1">
              <a:defRPr/>
            </a:pPr>
            <a:r>
              <a:rPr lang="es-MX" altLang="es-MX" sz="2500" b="1" dirty="0">
                <a:solidFill>
                  <a:srgbClr val="C00000"/>
                </a:solidFill>
                <a:effectLst>
                  <a:outerShdw blurRad="38100" dist="38100" dir="2700000" algn="tl">
                    <a:srgbClr val="000000">
                      <a:alpha val="43137"/>
                    </a:srgbClr>
                  </a:outerShdw>
                </a:effectLst>
              </a:rPr>
              <a:t>E</a:t>
            </a:r>
            <a:r>
              <a:rPr lang="es-MX" altLang="es-MX" sz="2500" b="1" dirty="0" smtClean="0">
                <a:solidFill>
                  <a:srgbClr val="C00000"/>
                </a:solidFill>
                <a:effectLst>
                  <a:outerShdw blurRad="38100" dist="38100" dir="2700000" algn="tl">
                    <a:srgbClr val="000000">
                      <a:alpha val="43137"/>
                    </a:srgbClr>
                  </a:outerShdw>
                </a:effectLst>
              </a:rPr>
              <a:t>l </a:t>
            </a:r>
            <a:r>
              <a:rPr lang="es-MX" altLang="es-MX" sz="2500" b="1" dirty="0">
                <a:solidFill>
                  <a:srgbClr val="C00000"/>
                </a:solidFill>
                <a:effectLst>
                  <a:outerShdw blurRad="38100" dist="38100" dir="2700000" algn="tl">
                    <a:srgbClr val="000000">
                      <a:alpha val="43137"/>
                    </a:srgbClr>
                  </a:outerShdw>
                </a:effectLst>
              </a:rPr>
              <a:t>E</a:t>
            </a:r>
            <a:r>
              <a:rPr lang="es-MX" altLang="es-MX" sz="2500" b="1" dirty="0" smtClean="0">
                <a:solidFill>
                  <a:srgbClr val="C00000"/>
                </a:solidFill>
                <a:effectLst>
                  <a:outerShdw blurRad="38100" dist="38100" dir="2700000" algn="tl">
                    <a:srgbClr val="000000">
                      <a:alpha val="43137"/>
                    </a:srgbClr>
                  </a:outerShdw>
                </a:effectLst>
              </a:rPr>
              <a:t>quilibrio </a:t>
            </a:r>
            <a:r>
              <a:rPr lang="es-MX" altLang="es-MX" sz="2500" b="1" dirty="0">
                <a:solidFill>
                  <a:srgbClr val="C00000"/>
                </a:solidFill>
                <a:effectLst>
                  <a:outerShdw blurRad="38100" dist="38100" dir="2700000" algn="tl">
                    <a:srgbClr val="000000">
                      <a:alpha val="43137"/>
                    </a:srgbClr>
                  </a:outerShdw>
                </a:effectLst>
              </a:rPr>
              <a:t>G</a:t>
            </a:r>
            <a:r>
              <a:rPr lang="es-MX" altLang="es-MX" sz="2500" b="1" dirty="0" smtClean="0">
                <a:solidFill>
                  <a:srgbClr val="C00000"/>
                </a:solidFill>
                <a:effectLst>
                  <a:outerShdw blurRad="38100" dist="38100" dir="2700000" algn="tl">
                    <a:srgbClr val="000000">
                      <a:alpha val="43137"/>
                    </a:srgbClr>
                  </a:outerShdw>
                </a:effectLst>
              </a:rPr>
              <a:t>eneral: economías de intercambio</a:t>
            </a:r>
            <a:endParaRPr lang="es-ES" altLang="es-MX" sz="2500" b="1" dirty="0" smtClean="0">
              <a:solidFill>
                <a:srgbClr val="C00000"/>
              </a:solidFill>
              <a:effectLst>
                <a:outerShdw blurRad="38100" dist="38100" dir="2700000" algn="tl">
                  <a:srgbClr val="000000">
                    <a:alpha val="43137"/>
                  </a:srgbClr>
                </a:outerShdw>
              </a:effectLst>
            </a:endParaRPr>
          </a:p>
        </p:txBody>
      </p:sp>
      <p:sp>
        <p:nvSpPr>
          <p:cNvPr id="39939" name="Rectangle 3"/>
          <p:cNvSpPr>
            <a:spLocks noGrp="1" noChangeArrowheads="1"/>
          </p:cNvSpPr>
          <p:nvPr>
            <p:ph idx="1"/>
          </p:nvPr>
        </p:nvSpPr>
        <p:spPr>
          <a:xfrm>
            <a:off x="1487488" y="1484313"/>
            <a:ext cx="9937750" cy="4897437"/>
          </a:xfrm>
        </p:spPr>
        <p:txBody>
          <a:bodyPr/>
          <a:lstStyle/>
          <a:p>
            <a:pPr marL="381000" indent="-381000" algn="just" eaLnBrk="1" hangingPunct="1">
              <a:lnSpc>
                <a:spcPct val="80000"/>
              </a:lnSpc>
              <a:buFont typeface="Wingdings 3" panose="05040102010807070707" pitchFamily="18" charset="2"/>
              <a:buNone/>
            </a:pPr>
            <a:r>
              <a:rPr lang="es-ES" altLang="es-MX" sz="2000" smtClean="0">
                <a:solidFill>
                  <a:schemeClr val="tx1"/>
                </a:solidFill>
                <a:latin typeface="Arial" panose="020B0604020202020204" pitchFamily="34" charset="0"/>
                <a:cs typeface="Arial" panose="020B0604020202020204" pitchFamily="34" charset="0"/>
              </a:rPr>
              <a:t>     Lo que se intenta hacer por medio de la teoría del EG es ambicioso desde tres puntos de vista:</a:t>
            </a:r>
          </a:p>
          <a:p>
            <a:pPr marL="381000" indent="-381000" algn="just" eaLnBrk="1" hangingPunct="1">
              <a:lnSpc>
                <a:spcPct val="80000"/>
              </a:lnSpc>
              <a:buFont typeface="Wingdings 3" panose="05040102010807070707" pitchFamily="18" charset="2"/>
              <a:buNone/>
            </a:pPr>
            <a:endParaRPr lang="es-ES" altLang="es-MX" sz="2000" smtClean="0">
              <a:solidFill>
                <a:schemeClr val="tx1"/>
              </a:solidFill>
              <a:latin typeface="Arial" panose="020B0604020202020204" pitchFamily="34" charset="0"/>
              <a:cs typeface="Arial" panose="020B0604020202020204" pitchFamily="34" charset="0"/>
            </a:endParaRPr>
          </a:p>
          <a:p>
            <a:pPr marL="381000" indent="-381000" algn="just" eaLnBrk="1" hangingPunct="1">
              <a:lnSpc>
                <a:spcPct val="80000"/>
              </a:lnSpc>
              <a:buFontTx/>
              <a:buAutoNum type="arabicPeriod"/>
            </a:pPr>
            <a:r>
              <a:rPr lang="es-ES" altLang="es-MX" sz="2000" smtClean="0">
                <a:solidFill>
                  <a:schemeClr val="tx1"/>
                </a:solidFill>
                <a:latin typeface="Arial" panose="020B0604020202020204" pitchFamily="34" charset="0"/>
                <a:cs typeface="Arial" panose="020B0604020202020204" pitchFamily="34" charset="0"/>
              </a:rPr>
              <a:t>Tratar de analizar simultáneamente la totalidad de mercados de bienes y la determinación de sus precios de equilibrio.</a:t>
            </a:r>
          </a:p>
          <a:p>
            <a:pPr marL="381000" indent="-381000" algn="just" eaLnBrk="1" hangingPunct="1">
              <a:lnSpc>
                <a:spcPct val="80000"/>
              </a:lnSpc>
              <a:buFontTx/>
              <a:buAutoNum type="arabicPeriod"/>
            </a:pPr>
            <a:r>
              <a:rPr lang="es-ES" altLang="es-MX" sz="2000" smtClean="0">
                <a:solidFill>
                  <a:schemeClr val="tx1"/>
                </a:solidFill>
                <a:latin typeface="Arial" panose="020B0604020202020204" pitchFamily="34" charset="0"/>
                <a:cs typeface="Arial" panose="020B0604020202020204" pitchFamily="34" charset="0"/>
              </a:rPr>
              <a:t>Se endogenizan variables que se han sido consideradas como exógenas, en particular el ingreso de los agentes.</a:t>
            </a:r>
          </a:p>
          <a:p>
            <a:pPr marL="381000" indent="-381000" algn="just" eaLnBrk="1" hangingPunct="1">
              <a:lnSpc>
                <a:spcPct val="80000"/>
              </a:lnSpc>
              <a:buFontTx/>
              <a:buAutoNum type="arabicPeriod"/>
            </a:pPr>
            <a:r>
              <a:rPr lang="es-ES" altLang="es-MX" sz="2000" smtClean="0">
                <a:solidFill>
                  <a:schemeClr val="tx1"/>
                </a:solidFill>
                <a:latin typeface="Arial" panose="020B0604020202020204" pitchFamily="34" charset="0"/>
                <a:cs typeface="Arial" panose="020B0604020202020204" pitchFamily="34" charset="0"/>
              </a:rPr>
              <a:t>Se intenta esto sin utilizar nuevos supuestos:</a:t>
            </a:r>
          </a:p>
          <a:p>
            <a:pPr marL="882650" lvl="1" indent="-342900" eaLnBrk="1" hangingPunct="1">
              <a:lnSpc>
                <a:spcPct val="80000"/>
              </a:lnSpc>
            </a:pPr>
            <a:r>
              <a:rPr lang="es-ES" altLang="es-MX" sz="1800" smtClean="0">
                <a:solidFill>
                  <a:schemeClr val="tx1"/>
                </a:solidFill>
                <a:latin typeface="Arial" panose="020B0604020202020204" pitchFamily="34" charset="0"/>
                <a:cs typeface="Arial" panose="020B0604020202020204" pitchFamily="34" charset="0"/>
              </a:rPr>
              <a:t>Cada agente es descrito por sus preferencias.</a:t>
            </a:r>
          </a:p>
          <a:p>
            <a:pPr marL="882650" lvl="1" indent="-342900" eaLnBrk="1" hangingPunct="1">
              <a:lnSpc>
                <a:spcPct val="80000"/>
              </a:lnSpc>
            </a:pPr>
            <a:r>
              <a:rPr lang="es-ES" altLang="es-MX" sz="1800" smtClean="0">
                <a:solidFill>
                  <a:schemeClr val="tx1"/>
                </a:solidFill>
                <a:latin typeface="Arial" panose="020B0604020202020204" pitchFamily="34" charset="0"/>
                <a:cs typeface="Arial" panose="020B0604020202020204" pitchFamily="34" charset="0"/>
              </a:rPr>
              <a:t>Cada firma es descrita por su tecnología.</a:t>
            </a:r>
          </a:p>
          <a:p>
            <a:pPr marL="882650" lvl="1" indent="-342900" eaLnBrk="1" hangingPunct="1">
              <a:lnSpc>
                <a:spcPct val="80000"/>
              </a:lnSpc>
            </a:pPr>
            <a:r>
              <a:rPr lang="es-ES" altLang="es-MX" sz="1800" smtClean="0">
                <a:solidFill>
                  <a:schemeClr val="tx1"/>
                </a:solidFill>
                <a:latin typeface="Arial" panose="020B0604020202020204" pitchFamily="34" charset="0"/>
                <a:cs typeface="Arial" panose="020B0604020202020204" pitchFamily="34" charset="0"/>
              </a:rPr>
              <a:t>Para cada bien existe un precio que aplica para todos los consumidores y empresas de la economía.</a:t>
            </a:r>
          </a:p>
          <a:p>
            <a:pPr marL="882650" lvl="1" indent="-342900" eaLnBrk="1" hangingPunct="1">
              <a:lnSpc>
                <a:spcPct val="80000"/>
              </a:lnSpc>
            </a:pPr>
            <a:r>
              <a:rPr lang="es-ES" altLang="es-MX" sz="1800" smtClean="0">
                <a:solidFill>
                  <a:schemeClr val="tx1"/>
                </a:solidFill>
                <a:latin typeface="Arial" panose="020B0604020202020204" pitchFamily="34" charset="0"/>
                <a:cs typeface="Arial" panose="020B0604020202020204" pitchFamily="34" charset="0"/>
              </a:rPr>
              <a:t>Cada consumidor maximiza su bienestar por medio de su demanda, tomando los precios como dados y sujeto únicamente a no gastar más que el valor de su riqueza.</a:t>
            </a:r>
          </a:p>
          <a:p>
            <a:pPr marL="882650" lvl="1" indent="-342900" eaLnBrk="1" hangingPunct="1">
              <a:lnSpc>
                <a:spcPct val="80000"/>
              </a:lnSpc>
            </a:pPr>
            <a:r>
              <a:rPr lang="es-ES" altLang="es-MX" sz="1800" smtClean="0">
                <a:solidFill>
                  <a:schemeClr val="tx1"/>
                </a:solidFill>
                <a:latin typeface="Arial" panose="020B0604020202020204" pitchFamily="34" charset="0"/>
                <a:cs typeface="Arial" panose="020B0604020202020204" pitchFamily="34" charset="0"/>
              </a:rPr>
              <a:t>Cada empresa maximiza sus beneficios, tomando los precios como dados y sujetos únicamente a su tecnología.</a:t>
            </a:r>
          </a:p>
        </p:txBody>
      </p:sp>
      <p:sp>
        <p:nvSpPr>
          <p:cNvPr id="39940"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8966FD7D-AB90-44DC-9C75-D7F3FAEF6AE9}" type="slidenum">
              <a:rPr lang="es-ES" altLang="es-MX" smtClean="0">
                <a:solidFill>
                  <a:srgbClr val="FEFFFF"/>
                </a:solidFill>
                <a:latin typeface="Arial" panose="020B0604020202020204" pitchFamily="34" charset="0"/>
              </a:rPr>
              <a:pPr>
                <a:spcBef>
                  <a:spcPct val="0"/>
                </a:spcBef>
                <a:buClrTx/>
                <a:buFontTx/>
                <a:buNone/>
              </a:pPr>
              <a:t>14</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a:xfrm>
            <a:off x="2495550" y="1557338"/>
            <a:ext cx="8280970" cy="3844925"/>
          </a:xfrm>
        </p:spPr>
        <p:txBody>
          <a:bodyPr/>
          <a:lstStyle/>
          <a:p>
            <a:pPr algn="just" eaLnBrk="1" hangingPunct="1">
              <a:lnSpc>
                <a:spcPct val="80000"/>
              </a:lnSpc>
              <a:spcBef>
                <a:spcPts val="1200"/>
              </a:spcBef>
            </a:pPr>
            <a:r>
              <a:rPr lang="es-ES" altLang="es-MX" sz="2200" dirty="0" smtClean="0">
                <a:solidFill>
                  <a:schemeClr val="tx1"/>
                </a:solidFill>
                <a:latin typeface="Arial" panose="020B0604020202020204" pitchFamily="34" charset="0"/>
                <a:cs typeface="Arial" panose="020B0604020202020204" pitchFamily="34" charset="0"/>
              </a:rPr>
              <a:t>En este contexto, el concepto de equilibrio que vamos a utilizar es el de </a:t>
            </a:r>
            <a:r>
              <a:rPr lang="es-ES" altLang="es-MX" sz="2200" dirty="0" err="1" smtClean="0">
                <a:solidFill>
                  <a:schemeClr val="tx1"/>
                </a:solidFill>
                <a:latin typeface="Arial" panose="020B0604020202020204" pitchFamily="34" charset="0"/>
                <a:cs typeface="Arial" panose="020B0604020202020204" pitchFamily="34" charset="0"/>
              </a:rPr>
              <a:t>Walras</a:t>
            </a:r>
            <a:r>
              <a:rPr lang="es-ES" altLang="es-MX" sz="2200" dirty="0" smtClean="0">
                <a:solidFill>
                  <a:schemeClr val="tx1"/>
                </a:solidFill>
                <a:latin typeface="Arial" panose="020B0604020202020204" pitchFamily="34" charset="0"/>
                <a:cs typeface="Arial" panose="020B0604020202020204" pitchFamily="34" charset="0"/>
              </a:rPr>
              <a:t>: la economía se encuentra en equilibrio cuando los precios son tales que la suma de las demandas individuales óptimas es igual a la suma de las ofertas individuales y los bienes pre-existentes.</a:t>
            </a:r>
          </a:p>
          <a:p>
            <a:pPr algn="just" eaLnBrk="1" hangingPunct="1">
              <a:lnSpc>
                <a:spcPct val="80000"/>
              </a:lnSpc>
              <a:spcBef>
                <a:spcPts val="1200"/>
              </a:spcBef>
            </a:pPr>
            <a:endParaRPr lang="es-ES" altLang="es-MX" sz="2200" dirty="0" smtClean="0">
              <a:solidFill>
                <a:schemeClr val="tx1"/>
              </a:solidFill>
              <a:latin typeface="Arial" panose="020B0604020202020204" pitchFamily="34" charset="0"/>
              <a:cs typeface="Arial" panose="020B0604020202020204" pitchFamily="34" charset="0"/>
            </a:endParaRPr>
          </a:p>
          <a:p>
            <a:pPr algn="just" eaLnBrk="1" hangingPunct="1">
              <a:lnSpc>
                <a:spcPct val="80000"/>
              </a:lnSpc>
              <a:spcBef>
                <a:spcPts val="1200"/>
              </a:spcBef>
            </a:pPr>
            <a:r>
              <a:rPr lang="es-ES" altLang="es-MX" sz="2200" dirty="0" smtClean="0">
                <a:solidFill>
                  <a:schemeClr val="tx1"/>
                </a:solidFill>
                <a:latin typeface="Arial" panose="020B0604020202020204" pitchFamily="34" charset="0"/>
                <a:cs typeface="Arial" panose="020B0604020202020204" pitchFamily="34" charset="0"/>
              </a:rPr>
              <a:t>¿Por qué es esto equilibrio? Porque los agentes encuentran una situación en la que todos pueden hacer lo que consideran más conveniente para ellos mismos.</a:t>
            </a:r>
          </a:p>
        </p:txBody>
      </p:sp>
      <p:sp>
        <p:nvSpPr>
          <p:cNvPr id="41987"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5F2BF4B5-05CC-4BE0-BEB0-87CFC7D0A110}" type="slidenum">
              <a:rPr lang="es-ES" altLang="es-MX" smtClean="0">
                <a:solidFill>
                  <a:srgbClr val="FEFFFF"/>
                </a:solidFill>
                <a:latin typeface="Arial" panose="020B0604020202020204" pitchFamily="34" charset="0"/>
              </a:rPr>
              <a:pPr>
                <a:spcBef>
                  <a:spcPct val="0"/>
                </a:spcBef>
                <a:buClrTx/>
                <a:buFontTx/>
                <a:buNone/>
              </a:pPr>
              <a:t>15</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590800" y="785267"/>
            <a:ext cx="7772400" cy="771525"/>
          </a:xfrm>
        </p:spPr>
        <p:txBody>
          <a:bodyPr/>
          <a:lstStyle/>
          <a:p>
            <a:pPr eaLnBrk="1" hangingPunct="1"/>
            <a:r>
              <a:rPr lang="es-MX" altLang="es-MX" sz="2600" b="1" dirty="0" smtClean="0">
                <a:solidFill>
                  <a:schemeClr val="accent1">
                    <a:lumMod val="75000"/>
                  </a:schemeClr>
                </a:solidFill>
              </a:rPr>
              <a:t>Clasificación de los modelos de EG</a:t>
            </a:r>
          </a:p>
        </p:txBody>
      </p:sp>
      <p:sp>
        <p:nvSpPr>
          <p:cNvPr id="44035" name="Rectangle 3"/>
          <p:cNvSpPr>
            <a:spLocks noGrp="1" noChangeArrowheads="1"/>
          </p:cNvSpPr>
          <p:nvPr>
            <p:ph idx="1"/>
          </p:nvPr>
        </p:nvSpPr>
        <p:spPr>
          <a:xfrm>
            <a:off x="2438400" y="1812032"/>
            <a:ext cx="8986838" cy="4497288"/>
          </a:xfrm>
        </p:spPr>
        <p:txBody>
          <a:bodyPr/>
          <a:lstStyle/>
          <a:p>
            <a:pPr algn="just" eaLnBrk="1" hangingPunct="1">
              <a:spcBef>
                <a:spcPct val="0"/>
              </a:spcBef>
              <a:buFont typeface="Wingdings" panose="05000000000000000000" pitchFamily="2" charset="2"/>
              <a:buNone/>
            </a:pPr>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Los modelos de equilibrio general pueden clasificarse de acuerdo con el poder de mercado de los agentes en:</a:t>
            </a:r>
          </a:p>
          <a:p>
            <a:pPr algn="just">
              <a:spcBef>
                <a:spcPct val="0"/>
              </a:spcBef>
            </a:pPr>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 Modelos de </a:t>
            </a:r>
            <a:r>
              <a:rPr lang="es-ES" altLang="ja-JP" sz="2400"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equilibrio general competitivo </a:t>
            </a:r>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y</a:t>
            </a:r>
          </a:p>
          <a:p>
            <a:pPr algn="just">
              <a:spcBef>
                <a:spcPct val="0"/>
              </a:spcBef>
            </a:pPr>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 Modelos de </a:t>
            </a:r>
            <a:r>
              <a:rPr lang="es-ES" altLang="ja-JP" sz="2400"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equilibrio general con oligopolios</a:t>
            </a:r>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 </a:t>
            </a:r>
          </a:p>
          <a:p>
            <a:pPr algn="just">
              <a:spcBef>
                <a:spcPct val="0"/>
              </a:spcBef>
              <a:buFont typeface="Wingdings" panose="05000000000000000000" pitchFamily="2" charset="2"/>
              <a:buNone/>
            </a:pPr>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 </a:t>
            </a:r>
            <a:endParaRPr lang="en-U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endParaRPr>
          </a:p>
          <a:p>
            <a:pPr algn="just">
              <a:spcBef>
                <a:spcPct val="0"/>
              </a:spcBef>
              <a:buFont typeface="Wingdings" panose="05000000000000000000" pitchFamily="2" charset="2"/>
              <a:buNone/>
            </a:pPr>
            <a:endPar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endParaRPr>
          </a:p>
          <a:p>
            <a:pPr algn="just">
              <a:spcBef>
                <a:spcPct val="0"/>
              </a:spcBef>
              <a:buFont typeface="Wingdings" panose="05000000000000000000" pitchFamily="2" charset="2"/>
              <a:buNone/>
            </a:pPr>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También podemos distinguir entre</a:t>
            </a:r>
          </a:p>
          <a:p>
            <a:pPr algn="just">
              <a:spcBef>
                <a:spcPct val="0"/>
              </a:spcBef>
            </a:pPr>
            <a:r>
              <a:rPr lang="en-U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M</a:t>
            </a:r>
            <a:r>
              <a:rPr lang="es-ES" altLang="ja-JP" sz="2400" dirty="0" err="1" smtClean="0">
                <a:solidFill>
                  <a:schemeClr val="tx1"/>
                </a:solidFill>
                <a:latin typeface="Arial" panose="020B0604020202020204" pitchFamily="34" charset="0"/>
                <a:ea typeface="MS PGothic" panose="020B0600070205080204" pitchFamily="34" charset="-128"/>
                <a:cs typeface="Arial" panose="020B0604020202020204" pitchFamily="34" charset="0"/>
              </a:rPr>
              <a:t>odelos</a:t>
            </a:r>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 de </a:t>
            </a:r>
            <a:r>
              <a:rPr lang="es-ES" altLang="ja-JP" sz="2400"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equilibrio general de intercambio puro </a:t>
            </a:r>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si las dotaciones de bienes en la economía son exógenas, y </a:t>
            </a:r>
          </a:p>
          <a:p>
            <a:pPr>
              <a:spcBef>
                <a:spcPct val="0"/>
              </a:spcBef>
            </a:pPr>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Modelos de </a:t>
            </a:r>
            <a:r>
              <a:rPr lang="es-ES" altLang="ja-JP" sz="2400"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equilibrio general con producción </a:t>
            </a:r>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si los bienes disponibles son el resultado de la actividad productiva de las empresas. </a:t>
            </a:r>
          </a:p>
          <a:p>
            <a:pPr eaLnBrk="1" hangingPunct="1"/>
            <a:endParaRPr lang="es-ES" altLang="es-MX" sz="2400" dirty="0" smtClean="0">
              <a:solidFill>
                <a:schemeClr val="tx1"/>
              </a:solidFill>
              <a:latin typeface="Arial" panose="020B0604020202020204" pitchFamily="34" charset="0"/>
              <a:cs typeface="Arial" panose="020B0604020202020204" pitchFamily="34" charset="0"/>
            </a:endParaRPr>
          </a:p>
        </p:txBody>
      </p:sp>
      <p:sp>
        <p:nvSpPr>
          <p:cNvPr id="44036"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A2668DA1-8F64-4DCA-87C4-7E6F73F3C2C3}" type="slidenum">
              <a:rPr lang="es-ES" altLang="es-MX" smtClean="0">
                <a:solidFill>
                  <a:srgbClr val="FEFFFF"/>
                </a:solidFill>
                <a:latin typeface="Arial" panose="020B0604020202020204" pitchFamily="34" charset="0"/>
              </a:rPr>
              <a:pPr>
                <a:spcBef>
                  <a:spcPct val="0"/>
                </a:spcBef>
                <a:buClrTx/>
                <a:buFontTx/>
                <a:buNone/>
              </a:pPr>
              <a:t>16</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919536" y="404664"/>
            <a:ext cx="8295456" cy="760412"/>
          </a:xfrm>
        </p:spPr>
        <p:txBody>
          <a:bodyPr/>
          <a:lstStyle/>
          <a:p>
            <a:pPr eaLnBrk="1" hangingPunct="1"/>
            <a:r>
              <a:rPr lang="es-ES" altLang="ja-JP" sz="2900" b="1" dirty="0" smtClean="0">
                <a:solidFill>
                  <a:schemeClr val="accent1">
                    <a:lumMod val="75000"/>
                  </a:schemeClr>
                </a:solidFill>
                <a:latin typeface="Arial" panose="020B0604020202020204" pitchFamily="34" charset="0"/>
                <a:ea typeface="MS PGothic" panose="020B0600070205080204" pitchFamily="34" charset="-128"/>
              </a:rPr>
              <a:t>Descripción de la economía</a:t>
            </a:r>
            <a:r>
              <a:rPr lang="es-ES" altLang="ja-JP" dirty="0" smtClean="0">
                <a:solidFill>
                  <a:schemeClr val="accent1">
                    <a:lumMod val="75000"/>
                  </a:schemeClr>
                </a:solidFill>
                <a:ea typeface="MS PGothic" panose="020B0600070205080204" pitchFamily="34" charset="-128"/>
              </a:rPr>
              <a:t> </a:t>
            </a:r>
            <a:endParaRPr lang="es-ES" altLang="es-MX" dirty="0" smtClean="0">
              <a:solidFill>
                <a:schemeClr val="accent1">
                  <a:lumMod val="75000"/>
                </a:schemeClr>
              </a:solidFill>
            </a:endParaRPr>
          </a:p>
        </p:txBody>
      </p:sp>
      <p:sp>
        <p:nvSpPr>
          <p:cNvPr id="45059" name="Rectangle 3"/>
          <p:cNvSpPr>
            <a:spLocks noGrp="1" noChangeArrowheads="1"/>
          </p:cNvSpPr>
          <p:nvPr>
            <p:ph idx="1"/>
          </p:nvPr>
        </p:nvSpPr>
        <p:spPr>
          <a:xfrm>
            <a:off x="1631950" y="1219200"/>
            <a:ext cx="10080625" cy="5522913"/>
          </a:xfrm>
        </p:spPr>
        <p:txBody>
          <a:bodyPr/>
          <a:lstStyle/>
          <a:p>
            <a:pPr marL="190500" lvl="1" indent="38100" algn="just" eaLnBrk="1" hangingPunct="1">
              <a:lnSpc>
                <a:spcPct val="90000"/>
              </a:lnSpc>
              <a:spcBef>
                <a:spcPts val="600"/>
              </a:spcBef>
              <a:spcAft>
                <a:spcPts val="600"/>
              </a:spcAft>
              <a:buFont typeface="Wingdings 3" panose="05040102010807070707" pitchFamily="18" charset="2"/>
              <a:buNone/>
            </a:pPr>
            <a:r>
              <a:rPr lang="es-ES_tradnl" altLang="ja-JP" sz="2000" dirty="0" smtClean="0">
                <a:solidFill>
                  <a:schemeClr val="tx1"/>
                </a:solidFill>
                <a:ea typeface="MS PGothic" panose="020B0600070205080204" pitchFamily="34" charset="-128"/>
                <a:cs typeface="Arial" panose="020B0604020202020204" pitchFamily="34" charset="0"/>
              </a:rPr>
              <a:t>La economía está compuesta por tres elementos: mercancías, consumidores y productores.</a:t>
            </a:r>
          </a:p>
          <a:p>
            <a:pPr marL="190500" lvl="1" indent="38100" algn="just" eaLnBrk="1" hangingPunct="1">
              <a:lnSpc>
                <a:spcPct val="90000"/>
              </a:lnSpc>
              <a:spcBef>
                <a:spcPts val="600"/>
              </a:spcBef>
              <a:spcAft>
                <a:spcPts val="600"/>
              </a:spcAft>
              <a:buFont typeface="Wingdings 3" panose="05040102010807070707" pitchFamily="18" charset="2"/>
              <a:buNone/>
            </a:pPr>
            <a:endParaRPr lang="es-ES_tradnl" altLang="ja-JP" dirty="0" smtClean="0">
              <a:solidFill>
                <a:schemeClr val="tx1"/>
              </a:solidFill>
              <a:ea typeface="MS PGothic" panose="020B0600070205080204" pitchFamily="34" charset="-128"/>
              <a:cs typeface="Times New Roman" panose="02020603050405020304" pitchFamily="18" charset="0"/>
            </a:endParaRPr>
          </a:p>
          <a:p>
            <a:pPr marL="0" indent="0" algn="just">
              <a:lnSpc>
                <a:spcPct val="90000"/>
              </a:lnSpc>
              <a:spcBef>
                <a:spcPts val="600"/>
              </a:spcBef>
              <a:spcAft>
                <a:spcPts val="600"/>
              </a:spcAft>
            </a:pPr>
            <a:r>
              <a:rPr lang="es-ES_tradnl" altLang="ja-JP" sz="2000" dirty="0" smtClean="0">
                <a:solidFill>
                  <a:schemeClr val="tx1"/>
                </a:solidFill>
                <a:ea typeface="MS PGothic" panose="020B0600070205080204" pitchFamily="34" charset="-128"/>
                <a:cs typeface="Arial" panose="020B0604020202020204" pitchFamily="34" charset="0"/>
              </a:rPr>
              <a:t>  Las </a:t>
            </a:r>
            <a:r>
              <a:rPr lang="es-ES_tradnl" altLang="ja-JP" sz="2000" i="1" dirty="0" smtClean="0">
                <a:solidFill>
                  <a:schemeClr val="tx1"/>
                </a:solidFill>
                <a:ea typeface="MS PGothic" panose="020B0600070205080204" pitchFamily="34" charset="-128"/>
                <a:cs typeface="Arial" panose="020B0604020202020204" pitchFamily="34" charset="0"/>
              </a:rPr>
              <a:t>mercancías o bienes (</a:t>
            </a:r>
            <a:r>
              <a:rPr lang="es-ES_tradnl" altLang="ja-JP" sz="2000" i="1" dirty="0" smtClean="0">
                <a:solidFill>
                  <a:schemeClr val="tx1"/>
                </a:solidFill>
                <a:latin typeface="Times New Roman" panose="02020603050405020304" pitchFamily="18" charset="0"/>
                <a:ea typeface="MS PGothic" panose="020B0600070205080204" pitchFamily="34" charset="-128"/>
                <a:cs typeface="Arial" panose="020B0604020202020204" pitchFamily="34" charset="0"/>
              </a:rPr>
              <a:t>k </a:t>
            </a:r>
            <a:r>
              <a:rPr lang="es-ES_tradnl" altLang="ja-JP" sz="2000" dirty="0" smtClean="0">
                <a:solidFill>
                  <a:schemeClr val="tx1"/>
                </a:solidFill>
                <a:latin typeface="Times New Roman" panose="02020603050405020304" pitchFamily="18" charset="0"/>
                <a:ea typeface="MS PGothic" panose="020B0600070205080204" pitchFamily="34" charset="-128"/>
                <a:cs typeface="Arial" panose="020B0604020202020204" pitchFamily="34" charset="0"/>
              </a:rPr>
              <a:t>= 1</a:t>
            </a:r>
            <a:r>
              <a:rPr lang="es-ES_tradnl" altLang="ja-JP" sz="2000" i="1" dirty="0" smtClean="0">
                <a:solidFill>
                  <a:schemeClr val="tx1"/>
                </a:solidFill>
                <a:latin typeface="Times New Roman" panose="02020603050405020304" pitchFamily="18" charset="0"/>
                <a:ea typeface="MS PGothic" panose="020B0600070205080204" pitchFamily="34" charset="-128"/>
                <a:cs typeface="Arial" panose="020B0604020202020204" pitchFamily="34" charset="0"/>
              </a:rPr>
              <a:t>, </a:t>
            </a:r>
            <a:r>
              <a:rPr lang="es-ES_tradnl" altLang="ja-JP" sz="2000" dirty="0" smtClean="0">
                <a:solidFill>
                  <a:schemeClr val="tx1"/>
                </a:solidFill>
                <a:latin typeface="Times New Roman" panose="02020603050405020304" pitchFamily="18" charset="0"/>
                <a:ea typeface="MS PGothic" panose="020B0600070205080204" pitchFamily="34" charset="-128"/>
                <a:cs typeface="Arial" panose="020B0604020202020204" pitchFamily="34" charset="0"/>
              </a:rPr>
              <a:t>2</a:t>
            </a:r>
            <a:r>
              <a:rPr lang="es-ES_tradnl" altLang="ja-JP" sz="2000" i="1" dirty="0" smtClean="0">
                <a:solidFill>
                  <a:schemeClr val="tx1"/>
                </a:solidFill>
                <a:latin typeface="Times New Roman" panose="02020603050405020304" pitchFamily="18" charset="0"/>
                <a:ea typeface="MS PGothic" panose="020B0600070205080204" pitchFamily="34" charset="-128"/>
                <a:cs typeface="Arial" panose="020B0604020202020204" pitchFamily="34" charset="0"/>
              </a:rPr>
              <a:t>, . . . , l</a:t>
            </a:r>
            <a:r>
              <a:rPr lang="es-ES_tradnl" altLang="ja-JP" sz="2000" i="1" dirty="0" smtClean="0">
                <a:solidFill>
                  <a:schemeClr val="tx1"/>
                </a:solidFill>
                <a:ea typeface="MS PGothic" panose="020B0600070205080204" pitchFamily="34" charset="-128"/>
                <a:cs typeface="Arial" panose="020B0604020202020204" pitchFamily="34" charset="0"/>
              </a:rPr>
              <a:t>) </a:t>
            </a:r>
            <a:r>
              <a:rPr lang="es-ES_tradnl" altLang="ja-JP" sz="2000" dirty="0" smtClean="0">
                <a:solidFill>
                  <a:schemeClr val="tx1"/>
                </a:solidFill>
                <a:ea typeface="MS PGothic" panose="020B0600070205080204" pitchFamily="34" charset="-128"/>
                <a:cs typeface="Arial" panose="020B0604020202020204" pitchFamily="34" charset="0"/>
              </a:rPr>
              <a:t>son perfectamente divisibles.</a:t>
            </a:r>
          </a:p>
          <a:p>
            <a:pPr marL="0" indent="0" algn="just">
              <a:lnSpc>
                <a:spcPct val="90000"/>
              </a:lnSpc>
              <a:spcBef>
                <a:spcPts val="600"/>
              </a:spcBef>
              <a:spcAft>
                <a:spcPts val="600"/>
              </a:spcAft>
            </a:pPr>
            <a:endParaRPr lang="es-ES_tradnl" altLang="ja-JP" sz="2000" dirty="0" smtClean="0">
              <a:solidFill>
                <a:schemeClr val="tx1"/>
              </a:solidFill>
              <a:ea typeface="MS PGothic" panose="020B0600070205080204" pitchFamily="34" charset="-128"/>
              <a:cs typeface="Times New Roman" panose="02020603050405020304" pitchFamily="18" charset="0"/>
            </a:endParaRPr>
          </a:p>
          <a:p>
            <a:pPr marL="0" indent="0" algn="just">
              <a:lnSpc>
                <a:spcPct val="90000"/>
              </a:lnSpc>
              <a:spcBef>
                <a:spcPts val="600"/>
              </a:spcBef>
              <a:spcAft>
                <a:spcPts val="600"/>
              </a:spcAft>
            </a:pPr>
            <a:r>
              <a:rPr lang="es-ES_tradnl" altLang="ja-JP" sz="2000" dirty="0" smtClean="0">
                <a:solidFill>
                  <a:schemeClr val="tx1"/>
                </a:solidFill>
                <a:ea typeface="MS PGothic" panose="020B0600070205080204" pitchFamily="34" charset="-128"/>
                <a:cs typeface="Arial" panose="020B0604020202020204" pitchFamily="34" charset="0"/>
              </a:rPr>
              <a:t>  El conjunto de </a:t>
            </a:r>
            <a:r>
              <a:rPr lang="es-ES_tradnl" altLang="ja-JP" sz="2000" i="1" dirty="0" smtClean="0">
                <a:solidFill>
                  <a:schemeClr val="tx1"/>
                </a:solidFill>
                <a:ea typeface="MS PGothic" panose="020B0600070205080204" pitchFamily="34" charset="-128"/>
                <a:cs typeface="Arial" panose="020B0604020202020204" pitchFamily="34" charset="0"/>
              </a:rPr>
              <a:t>consumidores (</a:t>
            </a:r>
            <a:r>
              <a:rPr lang="es-ES_tradnl" altLang="ja-JP" sz="2000"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I</a:t>
            </a:r>
            <a:r>
              <a:rPr lang="es-ES_tradnl" altLang="ja-JP" sz="2000" i="1" dirty="0" smtClean="0">
                <a:solidFill>
                  <a:schemeClr val="tx1"/>
                </a:solidFill>
                <a:ea typeface="MS PGothic" panose="020B0600070205080204" pitchFamily="34" charset="-128"/>
                <a:cs typeface="Times New Roman" panose="02020603050405020304" pitchFamily="18" charset="0"/>
              </a:rPr>
              <a:t>)</a:t>
            </a:r>
            <a:r>
              <a:rPr lang="es-ES_tradnl" altLang="ja-JP" sz="2000" dirty="0" smtClean="0">
                <a:solidFill>
                  <a:schemeClr val="tx1"/>
                </a:solidFill>
                <a:ea typeface="MS PGothic" panose="020B0600070205080204" pitchFamily="34" charset="-128"/>
                <a:cs typeface="Arial" panose="020B0604020202020204" pitchFamily="34" charset="0"/>
              </a:rPr>
              <a:t>.  </a:t>
            </a:r>
            <a:r>
              <a:rPr lang="es-ES_tradnl" altLang="ja-JP" sz="2000"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i </a:t>
            </a:r>
            <a:r>
              <a:rPr lang="es-ES_tradnl" altLang="ja-JP" sz="2000"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 1</a:t>
            </a:r>
            <a:r>
              <a:rPr lang="es-ES_tradnl" altLang="ja-JP" sz="2000"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 </a:t>
            </a:r>
            <a:r>
              <a:rPr lang="es-ES_tradnl" altLang="ja-JP" sz="2000"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2</a:t>
            </a:r>
            <a:r>
              <a:rPr lang="es-ES_tradnl" altLang="ja-JP" sz="2000"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 . . . , m</a:t>
            </a:r>
            <a:r>
              <a:rPr lang="es-ES_tradnl" altLang="ja-JP" sz="2000" dirty="0" smtClean="0">
                <a:solidFill>
                  <a:schemeClr val="tx1"/>
                </a:solidFill>
                <a:ea typeface="MS PGothic" panose="020B0600070205080204" pitchFamily="34" charset="-128"/>
                <a:cs typeface="Times New Roman" panose="02020603050405020304" pitchFamily="18" charset="0"/>
              </a:rPr>
              <a:t>.</a:t>
            </a:r>
            <a:r>
              <a:rPr lang="es-ES_tradnl" altLang="ja-JP" sz="2000" dirty="0" smtClean="0">
                <a:solidFill>
                  <a:schemeClr val="tx1"/>
                </a:solidFill>
                <a:ea typeface="MS PGothic" panose="020B0600070205080204" pitchFamily="34" charset="-128"/>
                <a:cs typeface="Arial" panose="020B0604020202020204" pitchFamily="34" charset="0"/>
              </a:rPr>
              <a:t> Un consumidor </a:t>
            </a:r>
            <a:r>
              <a:rPr lang="es-ES_tradnl" altLang="ja-JP" sz="2000" i="1" dirty="0" smtClean="0">
                <a:solidFill>
                  <a:schemeClr val="tx1"/>
                </a:solidFill>
                <a:latin typeface="Times New Roman" panose="02020603050405020304" pitchFamily="18" charset="0"/>
                <a:ea typeface="MS PGothic" panose="020B0600070205080204" pitchFamily="34" charset="-128"/>
                <a:cs typeface="Arial" panose="020B0604020202020204" pitchFamily="34" charset="0"/>
              </a:rPr>
              <a:t>i</a:t>
            </a:r>
            <a:r>
              <a:rPr lang="es-ES_tradnl" altLang="ja-JP" sz="2000" i="1" dirty="0" smtClean="0">
                <a:solidFill>
                  <a:schemeClr val="tx1"/>
                </a:solidFill>
                <a:ea typeface="MS PGothic" panose="020B0600070205080204" pitchFamily="34" charset="-128"/>
                <a:cs typeface="Arial" panose="020B0604020202020204" pitchFamily="34" charset="0"/>
              </a:rPr>
              <a:t> </a:t>
            </a:r>
            <a:r>
              <a:rPr lang="es-ES_tradnl" altLang="ja-JP" sz="2000" dirty="0" smtClean="0">
                <a:solidFill>
                  <a:schemeClr val="tx1"/>
                </a:solidFill>
                <a:ea typeface="MS PGothic" panose="020B0600070205080204" pitchFamily="34" charset="-128"/>
                <a:cs typeface="Arial" panose="020B0604020202020204" pitchFamily="34" charset="0"/>
              </a:rPr>
              <a:t>está descrito por una tripleta                  donde   	        y </a:t>
            </a:r>
          </a:p>
          <a:p>
            <a:pPr marL="0" indent="0" algn="just">
              <a:lnSpc>
                <a:spcPct val="90000"/>
              </a:lnSpc>
              <a:spcBef>
                <a:spcPts val="600"/>
              </a:spcBef>
              <a:spcAft>
                <a:spcPts val="600"/>
              </a:spcAft>
              <a:buFont typeface="Wingdings 3" panose="05040102010807070707" pitchFamily="18" charset="2"/>
              <a:buNone/>
            </a:pPr>
            <a:r>
              <a:rPr lang="es-ES_tradnl" altLang="ja-JP" sz="2000" dirty="0" smtClean="0">
                <a:solidFill>
                  <a:schemeClr val="tx1"/>
                </a:solidFill>
                <a:ea typeface="MS PGothic" panose="020B0600070205080204" pitchFamily="34" charset="-128"/>
                <a:cs typeface="Arial" panose="020B0604020202020204" pitchFamily="34" charset="0"/>
              </a:rPr>
              <a:t>Un plan de consumo para el consumidor </a:t>
            </a:r>
            <a:r>
              <a:rPr lang="es-ES_tradnl" altLang="ja-JP" sz="2000" i="1" dirty="0" smtClean="0">
                <a:solidFill>
                  <a:schemeClr val="tx1"/>
                </a:solidFill>
                <a:latin typeface="Times New Roman" panose="02020603050405020304" pitchFamily="18" charset="0"/>
                <a:ea typeface="MS PGothic" panose="020B0600070205080204" pitchFamily="34" charset="-128"/>
                <a:cs typeface="Arial" panose="020B0604020202020204" pitchFamily="34" charset="0"/>
              </a:rPr>
              <a:t>i </a:t>
            </a:r>
            <a:r>
              <a:rPr lang="es-ES_tradnl" altLang="ja-JP" sz="2000" dirty="0" smtClean="0">
                <a:solidFill>
                  <a:schemeClr val="tx1"/>
                </a:solidFill>
                <a:ea typeface="MS PGothic" panose="020B0600070205080204" pitchFamily="34" charset="-128"/>
                <a:cs typeface="Arial" panose="020B0604020202020204" pitchFamily="34" charset="0"/>
              </a:rPr>
              <a:t>lo representamos como</a:t>
            </a:r>
          </a:p>
          <a:p>
            <a:pPr marL="0" indent="0" algn="just">
              <a:lnSpc>
                <a:spcPct val="90000"/>
              </a:lnSpc>
              <a:spcBef>
                <a:spcPts val="600"/>
              </a:spcBef>
              <a:spcAft>
                <a:spcPts val="600"/>
              </a:spcAft>
              <a:buFont typeface="Wingdings 3" panose="05040102010807070707" pitchFamily="18" charset="2"/>
              <a:buNone/>
            </a:pPr>
            <a:r>
              <a:rPr lang="es-ES_tradnl" altLang="ja-JP" sz="2000" dirty="0" smtClean="0">
                <a:solidFill>
                  <a:schemeClr val="tx1"/>
                </a:solidFill>
                <a:ea typeface="MS PGothic" panose="020B0600070205080204" pitchFamily="34" charset="-128"/>
                <a:cs typeface="Arial" panose="020B0604020202020204" pitchFamily="34" charset="0"/>
              </a:rPr>
              <a:t>Supondremos para simplificar </a:t>
            </a:r>
            <a:r>
              <a:rPr lang="es-ES_tradnl" altLang="ja-JP" sz="2000"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X</a:t>
            </a:r>
            <a:r>
              <a:rPr lang="es-ES_tradnl" altLang="ja-JP" sz="2000" i="1" baseline="30000"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i</a:t>
            </a:r>
            <a:r>
              <a:rPr lang="es-ES_tradnl" altLang="ja-JP" sz="2000"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 = X, </a:t>
            </a:r>
            <a:r>
              <a:rPr lang="es-ES_tradnl" altLang="ja-JP" sz="2000" i="1" dirty="0" smtClean="0">
                <a:solidFill>
                  <a:schemeClr val="tx1"/>
                </a:solidFill>
                <a:latin typeface="Times New Roman" panose="02020603050405020304" pitchFamily="18" charset="0"/>
                <a:ea typeface="MS Mincho" pitchFamily="49" charset="-128"/>
                <a:cs typeface="Arial" panose="020B0604020202020204" pitchFamily="34" charset="0"/>
              </a:rPr>
              <a:t>∀</a:t>
            </a:r>
            <a:r>
              <a:rPr lang="es-ES_tradnl" altLang="ja-JP" sz="2000" i="1" dirty="0" smtClean="0">
                <a:solidFill>
                  <a:schemeClr val="tx1"/>
                </a:solidFill>
                <a:latin typeface="Times New Roman" panose="02020603050405020304" pitchFamily="18" charset="0"/>
                <a:ea typeface="MS PGothic" panose="020B0600070205080204" pitchFamily="34" charset="-128"/>
              </a:rPr>
              <a:t> i</a:t>
            </a:r>
            <a:r>
              <a:rPr lang="es-ES_tradnl" altLang="ja-JP" sz="2000" i="1" dirty="0" smtClean="0">
                <a:solidFill>
                  <a:schemeClr val="tx1"/>
                </a:solidFill>
                <a:latin typeface="Times New Roman" panose="02020603050405020304" pitchFamily="18" charset="0"/>
                <a:ea typeface="MS Mincho" pitchFamily="49" charset="-128"/>
              </a:rPr>
              <a:t>∈</a:t>
            </a:r>
            <a:r>
              <a:rPr lang="es-ES_tradnl" altLang="ja-JP" sz="2000" i="1" dirty="0" smtClean="0">
                <a:solidFill>
                  <a:schemeClr val="tx1"/>
                </a:solidFill>
                <a:latin typeface="Times New Roman" panose="02020603050405020304" pitchFamily="18" charset="0"/>
                <a:ea typeface="MS PGothic" panose="020B0600070205080204" pitchFamily="34" charset="-128"/>
              </a:rPr>
              <a:t> I</a:t>
            </a:r>
            <a:r>
              <a:rPr lang="es-ES_tradnl" altLang="ja-JP" sz="2000" dirty="0" smtClean="0">
                <a:solidFill>
                  <a:schemeClr val="tx1"/>
                </a:solidFill>
                <a:ea typeface="MS PGothic" panose="020B0600070205080204" pitchFamily="34" charset="-128"/>
              </a:rPr>
              <a:t>.</a:t>
            </a:r>
          </a:p>
          <a:p>
            <a:pPr marL="0" indent="0" algn="just">
              <a:lnSpc>
                <a:spcPct val="90000"/>
              </a:lnSpc>
              <a:spcBef>
                <a:spcPts val="600"/>
              </a:spcBef>
              <a:spcAft>
                <a:spcPts val="600"/>
              </a:spcAft>
              <a:buFont typeface="Wingdings 3" panose="05040102010807070707" pitchFamily="18" charset="2"/>
              <a:buNone/>
            </a:pPr>
            <a:endParaRPr lang="es-ES_tradnl" altLang="ja-JP" sz="2000" dirty="0" smtClean="0">
              <a:solidFill>
                <a:schemeClr val="tx1"/>
              </a:solidFill>
              <a:ea typeface="MS PGothic" panose="020B0600070205080204" pitchFamily="34" charset="-128"/>
            </a:endParaRPr>
          </a:p>
          <a:p>
            <a:pPr marL="0" indent="0" algn="just">
              <a:lnSpc>
                <a:spcPct val="90000"/>
              </a:lnSpc>
              <a:spcBef>
                <a:spcPts val="600"/>
              </a:spcBef>
              <a:spcAft>
                <a:spcPts val="600"/>
              </a:spcAft>
            </a:pPr>
            <a:r>
              <a:rPr lang="es-ES_tradnl" altLang="ja-JP" sz="2000" dirty="0" smtClean="0">
                <a:solidFill>
                  <a:schemeClr val="tx1"/>
                </a:solidFill>
                <a:ea typeface="MS PGothic" panose="020B0600070205080204" pitchFamily="34" charset="-128"/>
              </a:rPr>
              <a:t>  El conjunto de </a:t>
            </a:r>
            <a:r>
              <a:rPr lang="es-ES_tradnl" altLang="ja-JP" sz="2000" i="1" dirty="0" smtClean="0">
                <a:solidFill>
                  <a:schemeClr val="tx1"/>
                </a:solidFill>
                <a:ea typeface="MS PGothic" panose="020B0600070205080204" pitchFamily="34" charset="-128"/>
              </a:rPr>
              <a:t>empresas (</a:t>
            </a:r>
            <a:r>
              <a:rPr lang="es-ES_tradnl" altLang="ja-JP" sz="2000" i="1" dirty="0" smtClean="0">
                <a:solidFill>
                  <a:schemeClr val="tx1"/>
                </a:solidFill>
                <a:latin typeface="Times New Roman" panose="02020603050405020304" pitchFamily="18" charset="0"/>
                <a:ea typeface="MS PGothic" panose="020B0600070205080204" pitchFamily="34" charset="-128"/>
              </a:rPr>
              <a:t>F</a:t>
            </a:r>
            <a:r>
              <a:rPr lang="es-ES_tradnl" altLang="ja-JP" sz="2000" i="1" dirty="0" smtClean="0">
                <a:solidFill>
                  <a:schemeClr val="tx1"/>
                </a:solidFill>
                <a:ea typeface="MS PGothic" panose="020B0600070205080204" pitchFamily="34" charset="-128"/>
              </a:rPr>
              <a:t>)</a:t>
            </a:r>
            <a:r>
              <a:rPr lang="es-ES_tradnl" altLang="ja-JP" sz="2000" dirty="0" smtClean="0">
                <a:solidFill>
                  <a:schemeClr val="tx1"/>
                </a:solidFill>
                <a:ea typeface="MS PGothic" panose="020B0600070205080204" pitchFamily="34" charset="-128"/>
              </a:rPr>
              <a:t>.  </a:t>
            </a:r>
            <a:r>
              <a:rPr lang="es-ES_tradnl" altLang="ja-JP" sz="2000" i="1" dirty="0" smtClean="0">
                <a:solidFill>
                  <a:schemeClr val="tx1"/>
                </a:solidFill>
                <a:latin typeface="Times New Roman" panose="02020603050405020304" pitchFamily="18" charset="0"/>
                <a:ea typeface="MS PGothic" panose="020B0600070205080204" pitchFamily="34" charset="-128"/>
              </a:rPr>
              <a:t>j </a:t>
            </a:r>
            <a:r>
              <a:rPr lang="es-ES_tradnl" altLang="ja-JP" sz="2000" dirty="0" smtClean="0">
                <a:solidFill>
                  <a:schemeClr val="tx1"/>
                </a:solidFill>
                <a:latin typeface="Times New Roman" panose="02020603050405020304" pitchFamily="18" charset="0"/>
                <a:ea typeface="MS PGothic" panose="020B0600070205080204" pitchFamily="34" charset="-128"/>
              </a:rPr>
              <a:t>= 1</a:t>
            </a:r>
            <a:r>
              <a:rPr lang="es-ES_tradnl" altLang="ja-JP" sz="2000" i="1" dirty="0" smtClean="0">
                <a:solidFill>
                  <a:schemeClr val="tx1"/>
                </a:solidFill>
                <a:latin typeface="Times New Roman" panose="02020603050405020304" pitchFamily="18" charset="0"/>
                <a:ea typeface="MS PGothic" panose="020B0600070205080204" pitchFamily="34" charset="-128"/>
              </a:rPr>
              <a:t>, </a:t>
            </a:r>
            <a:r>
              <a:rPr lang="es-ES_tradnl" altLang="ja-JP" sz="2000" dirty="0" smtClean="0">
                <a:solidFill>
                  <a:schemeClr val="tx1"/>
                </a:solidFill>
                <a:latin typeface="Times New Roman" panose="02020603050405020304" pitchFamily="18" charset="0"/>
                <a:ea typeface="MS PGothic" panose="020B0600070205080204" pitchFamily="34" charset="-128"/>
              </a:rPr>
              <a:t>2</a:t>
            </a:r>
            <a:r>
              <a:rPr lang="es-ES_tradnl" altLang="ja-JP" sz="2000" i="1" dirty="0" smtClean="0">
                <a:solidFill>
                  <a:schemeClr val="tx1"/>
                </a:solidFill>
                <a:latin typeface="Times New Roman" panose="02020603050405020304" pitchFamily="18" charset="0"/>
                <a:ea typeface="MS PGothic" panose="020B0600070205080204" pitchFamily="34" charset="-128"/>
              </a:rPr>
              <a:t>, . . . , n</a:t>
            </a:r>
            <a:r>
              <a:rPr lang="es-ES_tradnl" altLang="ja-JP" sz="2000" dirty="0" smtClean="0">
                <a:solidFill>
                  <a:schemeClr val="tx1"/>
                </a:solidFill>
                <a:ea typeface="MS PGothic" panose="020B0600070205080204" pitchFamily="34" charset="-128"/>
              </a:rPr>
              <a:t>. Una empresa  </a:t>
            </a:r>
            <a:r>
              <a:rPr lang="es-ES_tradnl" altLang="ja-JP" sz="2000" i="1" dirty="0" smtClean="0">
                <a:solidFill>
                  <a:schemeClr val="tx1"/>
                </a:solidFill>
                <a:latin typeface="Times New Roman" panose="02020603050405020304" pitchFamily="18" charset="0"/>
                <a:ea typeface="MS PGothic" panose="020B0600070205080204" pitchFamily="34" charset="-128"/>
              </a:rPr>
              <a:t>j</a:t>
            </a:r>
            <a:r>
              <a:rPr lang="es-ES_tradnl" altLang="ja-JP" sz="2000" i="1" dirty="0" smtClean="0">
                <a:solidFill>
                  <a:schemeClr val="tx1"/>
                </a:solidFill>
                <a:ea typeface="MS PGothic" panose="020B0600070205080204" pitchFamily="34" charset="-128"/>
              </a:rPr>
              <a:t> </a:t>
            </a:r>
            <a:r>
              <a:rPr lang="es-ES_tradnl" altLang="ja-JP" sz="2000" dirty="0" smtClean="0">
                <a:solidFill>
                  <a:schemeClr val="tx1"/>
                </a:solidFill>
                <a:ea typeface="MS PGothic" panose="020B0600070205080204" pitchFamily="34" charset="-128"/>
              </a:rPr>
              <a:t>está descrita por una tecnología, i.e. por un conjunto de producción.</a:t>
            </a:r>
          </a:p>
          <a:p>
            <a:pPr marL="0" indent="0" algn="just">
              <a:lnSpc>
                <a:spcPct val="90000"/>
              </a:lnSpc>
              <a:spcBef>
                <a:spcPts val="600"/>
              </a:spcBef>
              <a:spcAft>
                <a:spcPts val="600"/>
              </a:spcAft>
            </a:pPr>
            <a:r>
              <a:rPr lang="es-ES_tradnl" altLang="ja-JP" sz="2000" dirty="0" smtClean="0">
                <a:solidFill>
                  <a:schemeClr val="tx1"/>
                </a:solidFill>
                <a:ea typeface="MS PGothic" panose="020B0600070205080204" pitchFamily="34" charset="-128"/>
              </a:rPr>
              <a:t> Una </a:t>
            </a:r>
            <a:r>
              <a:rPr lang="es-ES_tradnl" altLang="ja-JP" sz="2000" i="1" dirty="0" smtClean="0">
                <a:solidFill>
                  <a:schemeClr val="tx1"/>
                </a:solidFill>
                <a:ea typeface="MS PGothic" panose="020B0600070205080204" pitchFamily="34" charset="-128"/>
              </a:rPr>
              <a:t>economía </a:t>
            </a:r>
            <a:r>
              <a:rPr lang="es-ES_tradnl" altLang="ja-JP" sz="2000" dirty="0" smtClean="0">
                <a:solidFill>
                  <a:schemeClr val="tx1"/>
                </a:solidFill>
                <a:ea typeface="MS PGothic" panose="020B0600070205080204" pitchFamily="34" charset="-128"/>
              </a:rPr>
              <a:t>se describe por un vector </a:t>
            </a:r>
          </a:p>
          <a:p>
            <a:pPr marL="0" indent="0" algn="ctr">
              <a:lnSpc>
                <a:spcPct val="90000"/>
              </a:lnSpc>
              <a:spcBef>
                <a:spcPts val="600"/>
              </a:spcBef>
              <a:spcAft>
                <a:spcPts val="600"/>
              </a:spcAft>
              <a:buFont typeface="Wingdings 3" panose="05040102010807070707" pitchFamily="18" charset="2"/>
              <a:buNone/>
            </a:pPr>
            <a:r>
              <a:rPr lang="es-ES_tradnl" altLang="ja-JP" sz="2000" dirty="0" smtClean="0">
                <a:solidFill>
                  <a:schemeClr val="tx1"/>
                </a:solidFill>
                <a:ea typeface="MS PGothic" panose="020B0600070205080204" pitchFamily="34" charset="-128"/>
              </a:rPr>
              <a:t>Notemos que consideramos una economía sin dinero ni sistema financiero.</a:t>
            </a:r>
            <a:endParaRPr lang="es-ES" altLang="es-MX" sz="2000" dirty="0" smtClean="0">
              <a:solidFill>
                <a:schemeClr val="tx1"/>
              </a:solidFill>
              <a:cs typeface="Arial" panose="020B0604020202020204" pitchFamily="34" charset="0"/>
            </a:endParaRPr>
          </a:p>
        </p:txBody>
      </p:sp>
      <p:graphicFrame>
        <p:nvGraphicFramePr>
          <p:cNvPr id="45060" name="Object 4"/>
          <p:cNvGraphicFramePr>
            <a:graphicFrameLocks noChangeAspect="1"/>
          </p:cNvGraphicFramePr>
          <p:nvPr/>
        </p:nvGraphicFramePr>
        <p:xfrm>
          <a:off x="3719513" y="3429000"/>
          <a:ext cx="1003300" cy="425450"/>
        </p:xfrm>
        <a:graphic>
          <a:graphicData uri="http://schemas.openxmlformats.org/presentationml/2006/ole">
            <mc:AlternateContent xmlns:mc="http://schemas.openxmlformats.org/markup-compatibility/2006">
              <mc:Choice xmlns:v="urn:schemas-microsoft-com:vml" Requires="v">
                <p:oleObj spid="_x0000_s45181" name="Ecuación" r:id="rId3" imgW="685800" imgH="292100" progId="Equation.3">
                  <p:embed/>
                </p:oleObj>
              </mc:Choice>
              <mc:Fallback>
                <p:oleObj name="Ecuación" r:id="rId3" imgW="685800" imgH="2921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9513" y="3429000"/>
                        <a:ext cx="100330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5061" name="Object 5"/>
          <p:cNvGraphicFramePr>
            <a:graphicFrameLocks noChangeAspect="1"/>
          </p:cNvGraphicFramePr>
          <p:nvPr/>
        </p:nvGraphicFramePr>
        <p:xfrm>
          <a:off x="5884863" y="3395663"/>
          <a:ext cx="866775" cy="409575"/>
        </p:xfrm>
        <a:graphic>
          <a:graphicData uri="http://schemas.openxmlformats.org/presentationml/2006/ole">
            <mc:AlternateContent xmlns:mc="http://schemas.openxmlformats.org/markup-compatibility/2006">
              <mc:Choice xmlns:v="urn:schemas-microsoft-com:vml" Requires="v">
                <p:oleObj spid="_x0000_s45182" r:id="rId5" imgW="508000" imgH="241300" progId="Equation.3">
                  <p:embed/>
                </p:oleObj>
              </mc:Choice>
              <mc:Fallback>
                <p:oleObj r:id="rId5" imgW="508000" imgH="2413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84863" y="3395663"/>
                        <a:ext cx="8667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5062" name="Object 6"/>
          <p:cNvGraphicFramePr>
            <a:graphicFrameLocks noChangeAspect="1"/>
          </p:cNvGraphicFramePr>
          <p:nvPr/>
        </p:nvGraphicFramePr>
        <p:xfrm>
          <a:off x="7067550" y="3462338"/>
          <a:ext cx="809625" cy="342900"/>
        </p:xfrm>
        <a:graphic>
          <a:graphicData uri="http://schemas.openxmlformats.org/presentationml/2006/ole">
            <mc:AlternateContent xmlns:mc="http://schemas.openxmlformats.org/markup-compatibility/2006">
              <mc:Choice xmlns:v="urn:schemas-microsoft-com:vml" Requires="v">
                <p:oleObj spid="_x0000_s45183" r:id="rId7" imgW="558558" imgH="241195" progId="Equation.3">
                  <p:embed/>
                </p:oleObj>
              </mc:Choice>
              <mc:Fallback>
                <p:oleObj r:id="rId7" imgW="558558" imgH="241195"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67550" y="3462338"/>
                        <a:ext cx="8096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5063" name="Object 7"/>
          <p:cNvGraphicFramePr>
            <a:graphicFrameLocks noChangeAspect="1"/>
          </p:cNvGraphicFramePr>
          <p:nvPr/>
        </p:nvGraphicFramePr>
        <p:xfrm>
          <a:off x="10056813" y="3854450"/>
          <a:ext cx="909637" cy="428625"/>
        </p:xfrm>
        <a:graphic>
          <a:graphicData uri="http://schemas.openxmlformats.org/presentationml/2006/ole">
            <mc:AlternateContent xmlns:mc="http://schemas.openxmlformats.org/markup-compatibility/2006">
              <mc:Choice xmlns:v="urn:schemas-microsoft-com:vml" Requires="v">
                <p:oleObj spid="_x0000_s45184" r:id="rId9" imgW="482391" imgH="228501" progId="Equation.3">
                  <p:embed/>
                </p:oleObj>
              </mc:Choice>
              <mc:Fallback>
                <p:oleObj r:id="rId9" imgW="482391" imgH="228501"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056813" y="3854450"/>
                        <a:ext cx="909637"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5064" name="Object 8"/>
          <p:cNvGraphicFramePr>
            <a:graphicFrameLocks noChangeAspect="1"/>
          </p:cNvGraphicFramePr>
          <p:nvPr/>
        </p:nvGraphicFramePr>
        <p:xfrm>
          <a:off x="5461000" y="4613275"/>
          <a:ext cx="847725" cy="415925"/>
        </p:xfrm>
        <a:graphic>
          <a:graphicData uri="http://schemas.openxmlformats.org/presentationml/2006/ole">
            <mc:AlternateContent xmlns:mc="http://schemas.openxmlformats.org/markup-compatibility/2006">
              <mc:Choice xmlns:v="urn:schemas-microsoft-com:vml" Requires="v">
                <p:oleObj spid="_x0000_s45185" r:id="rId11" imgW="520474" imgH="253890" progId="Equation.3">
                  <p:embed/>
                </p:oleObj>
              </mc:Choice>
              <mc:Fallback>
                <p:oleObj r:id="rId11" imgW="520474" imgH="253890" progId="Equation.3">
                  <p:embed/>
                  <p:pic>
                    <p:nvPicPr>
                      <p:cNvPr id="0" name="Object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61000" y="4613275"/>
                        <a:ext cx="8477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5065" name="Object 9"/>
          <p:cNvGraphicFramePr>
            <a:graphicFrameLocks noChangeAspect="1"/>
          </p:cNvGraphicFramePr>
          <p:nvPr/>
        </p:nvGraphicFramePr>
        <p:xfrm>
          <a:off x="7245350" y="5789613"/>
          <a:ext cx="2781300" cy="517525"/>
        </p:xfrm>
        <a:graphic>
          <a:graphicData uri="http://schemas.openxmlformats.org/presentationml/2006/ole">
            <mc:AlternateContent xmlns:mc="http://schemas.openxmlformats.org/markup-compatibility/2006">
              <mc:Choice xmlns:v="urn:schemas-microsoft-com:vml" Requires="v">
                <p:oleObj spid="_x0000_s45186" r:id="rId13" imgW="1637589" imgH="304668" progId="Equation.3">
                  <p:embed/>
                </p:oleObj>
              </mc:Choice>
              <mc:Fallback>
                <p:oleObj r:id="rId13" imgW="1637589" imgH="304668" progId="Equation.3">
                  <p:embed/>
                  <p:pic>
                    <p:nvPicPr>
                      <p:cNvPr id="0" name="Object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45350" y="5789613"/>
                        <a:ext cx="27813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066"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E9B9E089-8366-40F8-A7E3-C6A0840AEAEB}" type="slidenum">
              <a:rPr lang="es-ES" altLang="es-MX" smtClean="0">
                <a:solidFill>
                  <a:srgbClr val="FEFFFF"/>
                </a:solidFill>
                <a:latin typeface="Arial" panose="020B0604020202020204" pitchFamily="34" charset="0"/>
              </a:rPr>
              <a:pPr>
                <a:spcBef>
                  <a:spcPct val="0"/>
                </a:spcBef>
                <a:buClrTx/>
                <a:buFontTx/>
                <a:buNone/>
              </a:pPr>
              <a:t>17</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2362200" y="304800"/>
            <a:ext cx="7772400" cy="609600"/>
          </a:xfrm>
        </p:spPr>
        <p:txBody>
          <a:bodyPr/>
          <a:lstStyle/>
          <a:p>
            <a:pPr eaLnBrk="1" hangingPunct="1">
              <a:defRPr/>
            </a:pPr>
            <a:r>
              <a:rPr lang="es-MX" altLang="es-MX" sz="2400" dirty="0" smtClean="0">
                <a:solidFill>
                  <a:srgbClr val="C00000"/>
                </a:solidFill>
                <a:effectLst>
                  <a:outerShdw blurRad="38100" dist="38100" dir="2700000" algn="tl">
                    <a:srgbClr val="000000">
                      <a:alpha val="43137"/>
                    </a:srgbClr>
                  </a:outerShdw>
                </a:effectLst>
              </a:rPr>
              <a:t>Economías de intercambio puro</a:t>
            </a:r>
          </a:p>
        </p:txBody>
      </p:sp>
      <p:sp>
        <p:nvSpPr>
          <p:cNvPr id="46083" name="Rectangle 3"/>
          <p:cNvSpPr>
            <a:spLocks noGrp="1" noChangeArrowheads="1"/>
          </p:cNvSpPr>
          <p:nvPr>
            <p:ph idx="1"/>
          </p:nvPr>
        </p:nvSpPr>
        <p:spPr>
          <a:xfrm>
            <a:off x="1919288" y="1268413"/>
            <a:ext cx="9505950" cy="762000"/>
          </a:xfrm>
        </p:spPr>
        <p:txBody>
          <a:bodyPr/>
          <a:lstStyle/>
          <a:p>
            <a:pPr marL="0" indent="0" eaLnBrk="1" hangingPunct="1">
              <a:buFont typeface="Wingdings 3" panose="05040102010807070707" pitchFamily="18" charset="2"/>
              <a:buNone/>
            </a:pPr>
            <a:r>
              <a:rPr lang="es-ES" altLang="ja-JP" sz="20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Una economía de intercambio </a:t>
            </a:r>
            <a:r>
              <a:rPr lang="es-ES" altLang="ja-JP"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E</a:t>
            </a:r>
            <a:r>
              <a:rPr lang="es-ES" altLang="ja-JP" dirty="0" smtClean="0">
                <a:solidFill>
                  <a:schemeClr val="tx1"/>
                </a:solidFill>
                <a:ea typeface="MS PGothic" panose="020B0600070205080204" pitchFamily="34" charset="-128"/>
              </a:rPr>
              <a:t>, </a:t>
            </a:r>
            <a:r>
              <a:rPr lang="es-ES" altLang="ja-JP" sz="2000" dirty="0" smtClean="0">
                <a:solidFill>
                  <a:schemeClr val="tx1"/>
                </a:solidFill>
                <a:latin typeface="Arial" panose="020B0604020202020204" pitchFamily="34" charset="0"/>
                <a:ea typeface="MS PGothic" panose="020B0600070205080204" pitchFamily="34" charset="-128"/>
              </a:rPr>
              <a:t>es una proyección del conjunto de consumidores sobre el espacio de características de los agentes. </a:t>
            </a:r>
            <a:endParaRPr lang="es-ES" altLang="es-MX" sz="2000" dirty="0" smtClean="0">
              <a:solidFill>
                <a:schemeClr val="tx1"/>
              </a:solidFill>
              <a:latin typeface="Arial" panose="020B0604020202020204" pitchFamily="34" charset="0"/>
              <a:cs typeface="Arial" panose="020B0604020202020204" pitchFamily="34" charset="0"/>
            </a:endParaRPr>
          </a:p>
        </p:txBody>
      </p:sp>
      <p:graphicFrame>
        <p:nvGraphicFramePr>
          <p:cNvPr id="46084" name="Object 4"/>
          <p:cNvGraphicFramePr>
            <a:graphicFrameLocks noChangeAspect="1"/>
          </p:cNvGraphicFramePr>
          <p:nvPr>
            <p:extLst>
              <p:ext uri="{D42A27DB-BD31-4B8C-83A1-F6EECF244321}">
                <p14:modId xmlns:p14="http://schemas.microsoft.com/office/powerpoint/2010/main" val="1313813859"/>
              </p:ext>
            </p:extLst>
          </p:nvPr>
        </p:nvGraphicFramePr>
        <p:xfrm>
          <a:off x="4527841" y="2014538"/>
          <a:ext cx="2268247" cy="930275"/>
        </p:xfrm>
        <a:graphic>
          <a:graphicData uri="http://schemas.openxmlformats.org/presentationml/2006/ole">
            <mc:AlternateContent xmlns:mc="http://schemas.openxmlformats.org/markup-compatibility/2006">
              <mc:Choice xmlns:v="urn:schemas-microsoft-com:vml" Requires="v">
                <p:oleObj spid="_x0000_s46108" r:id="rId3" imgW="1117115" imgH="482391" progId="Equation.3">
                  <p:embed/>
                </p:oleObj>
              </mc:Choice>
              <mc:Fallback>
                <p:oleObj r:id="rId3" imgW="1117115" imgH="482391"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7841" y="2014538"/>
                        <a:ext cx="2268247" cy="930275"/>
                      </a:xfrm>
                      <a:prstGeom prst="rect">
                        <a:avLst/>
                      </a:prstGeom>
                      <a:noFill/>
                      <a:ln>
                        <a:noFill/>
                      </a:ln>
                    </p:spPr>
                  </p:pic>
                </p:oleObj>
              </mc:Fallback>
            </mc:AlternateContent>
          </a:graphicData>
        </a:graphic>
      </p:graphicFrame>
      <p:sp>
        <p:nvSpPr>
          <p:cNvPr id="43013" name="Rectangle 5"/>
          <p:cNvSpPr>
            <a:spLocks noChangeArrowheads="1"/>
          </p:cNvSpPr>
          <p:nvPr/>
        </p:nvSpPr>
        <p:spPr bwMode="auto">
          <a:xfrm>
            <a:off x="1311275" y="2924944"/>
            <a:ext cx="7808913"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ts val="1000"/>
              </a:spcBef>
              <a:buClr>
                <a:schemeClr val="accent1"/>
              </a:buClr>
              <a:buFont typeface="Wingdings 3" pitchFamily="18" charset="2"/>
              <a:buChar char=""/>
              <a:defRPr>
                <a:solidFill>
                  <a:srgbClr val="404040"/>
                </a:solidFill>
                <a:latin typeface="Century Gothic" pitchFamily="34" charset="0"/>
              </a:defRPr>
            </a:lvl1pPr>
            <a:lvl2pPr marL="742950" indent="-285750">
              <a:spcBef>
                <a:spcPts val="1000"/>
              </a:spcBef>
              <a:buClr>
                <a:schemeClr val="accent1"/>
              </a:buClr>
              <a:buFont typeface="Wingdings 3" pitchFamily="18" charset="2"/>
              <a:buChar char=""/>
              <a:defRPr sz="1600">
                <a:solidFill>
                  <a:srgbClr val="404040"/>
                </a:solidFill>
                <a:latin typeface="Century Gothic" pitchFamily="34" charset="0"/>
              </a:defRPr>
            </a:lvl2pPr>
            <a:lvl3pPr marL="1143000" indent="-228600">
              <a:spcBef>
                <a:spcPts val="1000"/>
              </a:spcBef>
              <a:buClr>
                <a:schemeClr val="accent1"/>
              </a:buClr>
              <a:buFont typeface="Wingdings 3" pitchFamily="18" charset="2"/>
              <a:buChar char=""/>
              <a:defRPr sz="1400">
                <a:solidFill>
                  <a:srgbClr val="404040"/>
                </a:solidFill>
                <a:latin typeface="Century Gothic" pitchFamily="34" charset="0"/>
              </a:defRPr>
            </a:lvl3pPr>
            <a:lvl4pPr marL="1600200" indent="-228600">
              <a:spcBef>
                <a:spcPts val="1000"/>
              </a:spcBef>
              <a:buClr>
                <a:schemeClr val="accent1"/>
              </a:buClr>
              <a:buFont typeface="Wingdings 3" pitchFamily="18" charset="2"/>
              <a:buChar char=""/>
              <a:defRPr sz="1200">
                <a:solidFill>
                  <a:srgbClr val="404040"/>
                </a:solidFill>
                <a:latin typeface="Century Gothic" pitchFamily="34" charset="0"/>
              </a:defRPr>
            </a:lvl4pPr>
            <a:lvl5pPr marL="2057400" indent="-228600">
              <a:spcBef>
                <a:spcPts val="1000"/>
              </a:spcBef>
              <a:buClr>
                <a:schemeClr val="accent1"/>
              </a:buClr>
              <a:buFont typeface="Wingdings 3" pitchFamily="18" charset="2"/>
              <a:buChar char=""/>
              <a:defRPr sz="1200">
                <a:solidFill>
                  <a:srgbClr val="404040"/>
                </a:solidFill>
                <a:latin typeface="Century Gothic" pitchFamily="34" charset="0"/>
              </a:defRPr>
            </a:lvl5pPr>
            <a:lvl6pPr marL="2514600" indent="-228600" fontAlgn="base">
              <a:spcBef>
                <a:spcPts val="1000"/>
              </a:spcBef>
              <a:spcAft>
                <a:spcPct val="0"/>
              </a:spcAft>
              <a:buClr>
                <a:schemeClr val="accent1"/>
              </a:buClr>
              <a:buFont typeface="Wingdings 3" pitchFamily="18" charset="2"/>
              <a:buChar char=""/>
              <a:defRPr sz="1200">
                <a:solidFill>
                  <a:srgbClr val="404040"/>
                </a:solidFill>
                <a:latin typeface="Century Gothic" pitchFamily="34" charset="0"/>
              </a:defRPr>
            </a:lvl6pPr>
            <a:lvl7pPr marL="2971800" indent="-228600" fontAlgn="base">
              <a:spcBef>
                <a:spcPts val="1000"/>
              </a:spcBef>
              <a:spcAft>
                <a:spcPct val="0"/>
              </a:spcAft>
              <a:buClr>
                <a:schemeClr val="accent1"/>
              </a:buClr>
              <a:buFont typeface="Wingdings 3" pitchFamily="18" charset="2"/>
              <a:buChar char=""/>
              <a:defRPr sz="1200">
                <a:solidFill>
                  <a:srgbClr val="404040"/>
                </a:solidFill>
                <a:latin typeface="Century Gothic" pitchFamily="34" charset="0"/>
              </a:defRPr>
            </a:lvl7pPr>
            <a:lvl8pPr marL="3429000" indent="-228600" fontAlgn="base">
              <a:spcBef>
                <a:spcPts val="1000"/>
              </a:spcBef>
              <a:spcAft>
                <a:spcPct val="0"/>
              </a:spcAft>
              <a:buClr>
                <a:schemeClr val="accent1"/>
              </a:buClr>
              <a:buFont typeface="Wingdings 3" pitchFamily="18" charset="2"/>
              <a:buChar char=""/>
              <a:defRPr sz="1200">
                <a:solidFill>
                  <a:srgbClr val="404040"/>
                </a:solidFill>
                <a:latin typeface="Century Gothic" pitchFamily="34" charset="0"/>
              </a:defRPr>
            </a:lvl8pPr>
            <a:lvl9pPr marL="3886200" indent="-228600" fontAlgn="base">
              <a:spcBef>
                <a:spcPts val="1000"/>
              </a:spcBef>
              <a:spcAft>
                <a:spcPct val="0"/>
              </a:spcAft>
              <a:buClr>
                <a:schemeClr val="accent1"/>
              </a:buClr>
              <a:buFont typeface="Wingdings 3" pitchFamily="18" charset="2"/>
              <a:buChar char=""/>
              <a:defRPr sz="1200">
                <a:solidFill>
                  <a:srgbClr val="404040"/>
                </a:solidFill>
                <a:latin typeface="Century Gothic" pitchFamily="34" charset="0"/>
              </a:defRPr>
            </a:lvl9pPr>
          </a:lstStyle>
          <a:p>
            <a:pPr eaLnBrk="1" hangingPunct="1">
              <a:spcBef>
                <a:spcPct val="20000"/>
              </a:spcBef>
              <a:buClrTx/>
              <a:buFontTx/>
              <a:buNone/>
              <a:defRPr/>
            </a:pPr>
            <a:r>
              <a:rPr lang="es-ES" altLang="ja-JP" sz="2200" dirty="0" smtClean="0">
                <a:solidFill>
                  <a:schemeClr val="tx1"/>
                </a:solidFill>
                <a:latin typeface="Arial" panose="020B0604020202020204" pitchFamily="34" charset="0"/>
                <a:ea typeface="MS PGothic" pitchFamily="34" charset="-128"/>
                <a:cs typeface="Arial" panose="020B0604020202020204" pitchFamily="34" charset="0"/>
              </a:rPr>
              <a:t>El problema al que se enfrentan los agentes de una economía es</a:t>
            </a:r>
            <a:r>
              <a:rPr lang="en-US" altLang="ja-JP" sz="2200" dirty="0" smtClean="0">
                <a:solidFill>
                  <a:schemeClr val="tx1"/>
                </a:solidFill>
                <a:latin typeface="Arial" panose="020B0604020202020204" pitchFamily="34" charset="0"/>
                <a:ea typeface="MS PGothic" pitchFamily="34" charset="-128"/>
                <a:cs typeface="Arial" panose="020B0604020202020204" pitchFamily="34" charset="0"/>
              </a:rPr>
              <a:t>:</a:t>
            </a:r>
            <a:r>
              <a:rPr lang="es-ES" altLang="ja-JP" sz="2200" dirty="0" smtClean="0">
                <a:solidFill>
                  <a:schemeClr val="tx1"/>
                </a:solidFill>
                <a:latin typeface="Arial" panose="020B0604020202020204" pitchFamily="34" charset="0"/>
                <a:ea typeface="MS PGothic" pitchFamily="34" charset="-128"/>
                <a:cs typeface="Arial" panose="020B0604020202020204" pitchFamily="34" charset="0"/>
              </a:rPr>
              <a:t> </a:t>
            </a:r>
            <a:endParaRPr lang="es-ES" altLang="ja-JP" sz="2200" dirty="0">
              <a:solidFill>
                <a:schemeClr val="tx1"/>
              </a:solidFill>
              <a:latin typeface="Arial" panose="020B0604020202020204" pitchFamily="34" charset="0"/>
              <a:ea typeface="MS PGothic" pitchFamily="34" charset="-128"/>
              <a:cs typeface="Arial" panose="020B0604020202020204" pitchFamily="34" charset="0"/>
            </a:endParaRPr>
          </a:p>
          <a:p>
            <a:pPr eaLnBrk="1" hangingPunct="1">
              <a:spcBef>
                <a:spcPct val="20000"/>
              </a:spcBef>
              <a:buClrTx/>
              <a:buFontTx/>
              <a:buNone/>
              <a:defRPr/>
            </a:pPr>
            <a:r>
              <a:rPr lang="en-US" altLang="ja-JP" sz="2200" dirty="0" smtClean="0">
                <a:solidFill>
                  <a:schemeClr val="tx1"/>
                </a:solidFill>
                <a:latin typeface="Arial" panose="020B0604020202020204" pitchFamily="34" charset="0"/>
                <a:ea typeface="MS PGothic" pitchFamily="34" charset="-128"/>
                <a:cs typeface="Arial" panose="020B0604020202020204" pitchFamily="34" charset="0"/>
              </a:rPr>
              <a:t>C</a:t>
            </a:r>
            <a:r>
              <a:rPr lang="es-ES" altLang="ja-JP" sz="2200" dirty="0" err="1" smtClean="0">
                <a:solidFill>
                  <a:schemeClr val="tx1"/>
                </a:solidFill>
                <a:latin typeface="Arial" panose="020B0604020202020204" pitchFamily="34" charset="0"/>
                <a:ea typeface="MS PGothic" pitchFamily="34" charset="-128"/>
                <a:cs typeface="Arial" panose="020B0604020202020204" pitchFamily="34" charset="0"/>
              </a:rPr>
              <a:t>ómo</a:t>
            </a:r>
            <a:r>
              <a:rPr lang="es-ES" altLang="ja-JP" sz="2200" dirty="0" smtClean="0">
                <a:solidFill>
                  <a:schemeClr val="tx1"/>
                </a:solidFill>
                <a:latin typeface="Arial" panose="020B0604020202020204" pitchFamily="34" charset="0"/>
                <a:ea typeface="MS PGothic" pitchFamily="34" charset="-128"/>
                <a:cs typeface="Arial" panose="020B0604020202020204" pitchFamily="34" charset="0"/>
              </a:rPr>
              <a:t> redistribuir los recursos iniciales </a:t>
            </a:r>
            <a:r>
              <a:rPr lang="es-ES" altLang="ja-JP" sz="2200" i="1" dirty="0" smtClean="0">
                <a:solidFill>
                  <a:schemeClr val="tx1"/>
                </a:solidFill>
                <a:latin typeface="Times New Roman" panose="02020603050405020304" pitchFamily="18" charset="0"/>
                <a:ea typeface="MS Mincho" pitchFamily="49" charset="-128"/>
                <a:cs typeface="Times New Roman" panose="02020603050405020304" pitchFamily="18" charset="0"/>
              </a:rPr>
              <a:t>w = </a:t>
            </a:r>
            <a:r>
              <a:rPr lang="es-ES" altLang="ja-JP" sz="2200" dirty="0" smtClean="0">
                <a:solidFill>
                  <a:schemeClr val="tx1"/>
                </a:solidFill>
                <a:latin typeface="Times New Roman" panose="02020603050405020304" pitchFamily="18" charset="0"/>
                <a:ea typeface="MS Mincho" pitchFamily="49" charset="-128"/>
                <a:cs typeface="Times New Roman" panose="02020603050405020304" pitchFamily="18" charset="0"/>
              </a:rPr>
              <a:t>(</a:t>
            </a:r>
            <a:r>
              <a:rPr lang="es-ES" altLang="ja-JP" sz="2200" i="1" dirty="0" smtClean="0">
                <a:solidFill>
                  <a:schemeClr val="tx1"/>
                </a:solidFill>
                <a:latin typeface="Times New Roman" panose="02020603050405020304" pitchFamily="18" charset="0"/>
                <a:ea typeface="MS Mincho" pitchFamily="49" charset="-128"/>
                <a:cs typeface="Times New Roman" panose="02020603050405020304" pitchFamily="18" charset="0"/>
              </a:rPr>
              <a:t>w</a:t>
            </a:r>
            <a:r>
              <a:rPr lang="es-ES" altLang="ja-JP" sz="2200" baseline="-30000" dirty="0" smtClean="0">
                <a:solidFill>
                  <a:schemeClr val="tx1"/>
                </a:solidFill>
                <a:latin typeface="Times New Roman" panose="02020603050405020304" pitchFamily="18" charset="0"/>
                <a:ea typeface="MS Mincho" pitchFamily="49" charset="-128"/>
                <a:cs typeface="Times New Roman" panose="02020603050405020304" pitchFamily="18" charset="0"/>
              </a:rPr>
              <a:t>1</a:t>
            </a:r>
            <a:r>
              <a:rPr lang="es-ES" altLang="ja-JP" sz="2200" i="1" dirty="0" smtClean="0">
                <a:solidFill>
                  <a:schemeClr val="tx1"/>
                </a:solidFill>
                <a:latin typeface="Times New Roman" panose="02020603050405020304" pitchFamily="18" charset="0"/>
                <a:ea typeface="MS Mincho" pitchFamily="49" charset="-128"/>
                <a:cs typeface="Times New Roman" panose="02020603050405020304" pitchFamily="18" charset="0"/>
              </a:rPr>
              <a:t>, . . . , </a:t>
            </a:r>
            <a:r>
              <a:rPr lang="es-ES" altLang="ja-JP" sz="2200" i="1" dirty="0" err="1" smtClean="0">
                <a:solidFill>
                  <a:schemeClr val="tx1"/>
                </a:solidFill>
                <a:latin typeface="Times New Roman" panose="02020603050405020304" pitchFamily="18" charset="0"/>
                <a:ea typeface="MS Mincho" pitchFamily="49" charset="-128"/>
                <a:cs typeface="Times New Roman" panose="02020603050405020304" pitchFamily="18" charset="0"/>
              </a:rPr>
              <a:t>w</a:t>
            </a:r>
            <a:r>
              <a:rPr lang="es-ES" altLang="ja-JP" sz="2200" i="1" baseline="-30000" dirty="0" err="1" smtClean="0">
                <a:solidFill>
                  <a:schemeClr val="tx1"/>
                </a:solidFill>
                <a:latin typeface="Times New Roman" panose="02020603050405020304" pitchFamily="18" charset="0"/>
                <a:ea typeface="MS Mincho" pitchFamily="49" charset="-128"/>
                <a:cs typeface="Times New Roman" panose="02020603050405020304" pitchFamily="18" charset="0"/>
              </a:rPr>
              <a:t>m</a:t>
            </a:r>
            <a:r>
              <a:rPr lang="es-ES" altLang="ja-JP" sz="2200" dirty="0" smtClean="0">
                <a:solidFill>
                  <a:schemeClr val="tx1"/>
                </a:solidFill>
                <a:latin typeface="Times New Roman" panose="02020603050405020304" pitchFamily="18" charset="0"/>
                <a:ea typeface="MS Mincho" pitchFamily="49" charset="-128"/>
                <a:cs typeface="Times New Roman" panose="02020603050405020304" pitchFamily="18" charset="0"/>
              </a:rPr>
              <a:t>)</a:t>
            </a:r>
            <a:r>
              <a:rPr lang="es-ES" altLang="ja-JP" sz="2200" dirty="0" smtClean="0">
                <a:solidFill>
                  <a:schemeClr val="tx1"/>
                </a:solidFill>
                <a:latin typeface="Times New Roman" panose="02020603050405020304" pitchFamily="18" charset="0"/>
                <a:ea typeface="MS PGothic" pitchFamily="34" charset="-128"/>
                <a:cs typeface="Times New Roman" panose="02020603050405020304" pitchFamily="18" charset="0"/>
              </a:rPr>
              <a:t> </a:t>
            </a:r>
            <a:r>
              <a:rPr lang="es-ES" altLang="ja-JP" sz="2200" dirty="0" smtClean="0">
                <a:solidFill>
                  <a:schemeClr val="tx1"/>
                </a:solidFill>
                <a:latin typeface="Arial" panose="020B0604020202020204" pitchFamily="34" charset="0"/>
                <a:ea typeface="MS PGothic" pitchFamily="34" charset="-128"/>
                <a:cs typeface="Arial" panose="020B0604020202020204" pitchFamily="34" charset="0"/>
              </a:rPr>
              <a:t>de la mejor forma posible. Suponemos pues que no hay ninguna actividad productiva en esta economía pero la naturaleza dota de unos ciertos recursos iniciales como “caídos del cielo”.</a:t>
            </a:r>
            <a:r>
              <a:rPr lang="es-ES" altLang="ja-JP" sz="2200" dirty="0" smtClean="0">
                <a:solidFill>
                  <a:schemeClr val="tx1"/>
                </a:solidFill>
                <a:latin typeface="+mn-lt"/>
                <a:ea typeface="MS PGothic" pitchFamily="34" charset="-128"/>
              </a:rPr>
              <a:t> </a:t>
            </a:r>
            <a:endParaRPr lang="es-ES" altLang="es-MX" sz="2200" dirty="0" smtClean="0">
              <a:solidFill>
                <a:schemeClr val="tx1"/>
              </a:solidFill>
              <a:latin typeface="+mn-lt"/>
            </a:endParaRPr>
          </a:p>
        </p:txBody>
      </p:sp>
      <p:sp>
        <p:nvSpPr>
          <p:cNvPr id="46086" name="Rectangle 6"/>
          <p:cNvSpPr>
            <a:spLocks noChangeArrowheads="1"/>
          </p:cNvSpPr>
          <p:nvPr/>
        </p:nvSpPr>
        <p:spPr bwMode="auto">
          <a:xfrm>
            <a:off x="1320392" y="5332413"/>
            <a:ext cx="7655333" cy="1336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20000"/>
              </a:spcBef>
              <a:buClrTx/>
              <a:buFontTx/>
              <a:buNone/>
            </a:pPr>
            <a:r>
              <a:rPr lang="es-ES" altLang="ja-JP" sz="2200">
                <a:solidFill>
                  <a:schemeClr val="tx1"/>
                </a:solidFill>
                <a:latin typeface="Arial" panose="020B0604020202020204" pitchFamily="34" charset="0"/>
                <a:ea typeface="MS Mincho" pitchFamily="49" charset="-128"/>
              </a:rPr>
              <a:t>La decisión de los consumidores es o bien consumir sus dotaciones iniciales, o bien involucrarse en un proceso de intercambio de sus recursos iniciales para diseñar una cesta de consumo mejor</a:t>
            </a:r>
            <a:r>
              <a:rPr lang="en-US" altLang="ja-JP" sz="2200">
                <a:solidFill>
                  <a:schemeClr val="tx1"/>
                </a:solidFill>
                <a:latin typeface="Arial" panose="020B0604020202020204" pitchFamily="34" charset="0"/>
                <a:ea typeface="MS Mincho" pitchFamily="49" charset="-128"/>
              </a:rPr>
              <a:t>.</a:t>
            </a:r>
            <a:endParaRPr lang="es-ES" altLang="es-MX" sz="2200">
              <a:solidFill>
                <a:schemeClr val="tx1"/>
              </a:solidFill>
              <a:latin typeface="Arial" panose="020B0604020202020204" pitchFamily="34" charset="0"/>
              <a:cs typeface="Arial" panose="020B0604020202020204" pitchFamily="34" charset="0"/>
            </a:endParaRPr>
          </a:p>
        </p:txBody>
      </p:sp>
      <p:sp>
        <p:nvSpPr>
          <p:cNvPr id="46087"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CFC86C55-6433-4C77-8225-DE459A37E51F}" type="slidenum">
              <a:rPr lang="es-ES" altLang="es-MX" smtClean="0">
                <a:solidFill>
                  <a:srgbClr val="FEFFFF"/>
                </a:solidFill>
                <a:latin typeface="Arial" panose="020B0604020202020204" pitchFamily="34" charset="0"/>
              </a:rPr>
              <a:pPr>
                <a:spcBef>
                  <a:spcPct val="0"/>
                </a:spcBef>
                <a:buClrTx/>
                <a:buFontTx/>
                <a:buNone/>
              </a:pPr>
              <a:t>18</a:t>
            </a:fld>
            <a:endParaRPr lang="es-ES" altLang="es-MX" smtClean="0">
              <a:solidFill>
                <a:srgbClr val="FEFFFF"/>
              </a:solidFill>
              <a:latin typeface="Arial" panose="020B0604020202020204" pitchFamily="34" charset="0"/>
            </a:endParaRPr>
          </a:p>
        </p:txBody>
      </p:sp>
      <p:pic>
        <p:nvPicPr>
          <p:cNvPr id="46088" name="Imagen 1"/>
          <p:cNvPicPr>
            <a:picLocks noChangeAspect="1"/>
          </p:cNvPicPr>
          <p:nvPr/>
        </p:nvPicPr>
        <p:blipFill>
          <a:blip r:embed="rId5">
            <a:clrChange>
              <a:clrFrom>
                <a:srgbClr val="F6FAFB"/>
              </a:clrFrom>
              <a:clrTo>
                <a:srgbClr val="F6FAFB">
                  <a:alpha val="0"/>
                </a:srgbClr>
              </a:clrTo>
            </a:clrChange>
            <a:extLst>
              <a:ext uri="{28A0092B-C50C-407E-A947-70E740481C1C}">
                <a14:useLocalDpi xmlns:a14="http://schemas.microsoft.com/office/drawing/2010/main" val="0"/>
              </a:ext>
            </a:extLst>
          </a:blip>
          <a:srcRect/>
          <a:stretch>
            <a:fillRect/>
          </a:stretch>
        </p:blipFill>
        <p:spPr bwMode="auto">
          <a:xfrm>
            <a:off x="9409113" y="3657600"/>
            <a:ext cx="238125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idx="1"/>
          </p:nvPr>
        </p:nvSpPr>
        <p:spPr>
          <a:xfrm>
            <a:off x="1703388" y="1125538"/>
            <a:ext cx="10081244" cy="3148012"/>
          </a:xfrm>
        </p:spPr>
        <p:txBody>
          <a:bodyPr/>
          <a:lstStyle/>
          <a:p>
            <a:pPr marL="381000" indent="-381000" eaLnBrk="1" hangingPunct="1">
              <a:defRPr/>
            </a:pPr>
            <a:r>
              <a:rPr lang="es-E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Este intercambio puede concebirse bajo dos perspectivas</a:t>
            </a:r>
            <a:r>
              <a:rPr lang="en-U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a:t>
            </a:r>
          </a:p>
          <a:p>
            <a:pPr marL="381000" indent="-381000" eaLnBrk="1" hangingPunct="1">
              <a:buFontTx/>
              <a:buAutoNum type="arabicPeriod"/>
              <a:defRPr/>
            </a:pPr>
            <a:r>
              <a:rPr lang="en-U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U</a:t>
            </a:r>
            <a:r>
              <a:rPr lang="es-E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na economía de trueque en la que un mecanismo de negociación determina el resultado final del intercambio. </a:t>
            </a:r>
            <a:r>
              <a:rPr lang="en-U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A</a:t>
            </a:r>
            <a:r>
              <a:rPr lang="es-ES" altLang="ja-JP" sz="2200" dirty="0" err="1" smtClean="0">
                <a:solidFill>
                  <a:schemeClr val="tx1"/>
                </a:solidFill>
                <a:latin typeface="Arial" panose="020B0604020202020204" pitchFamily="34" charset="0"/>
                <a:ea typeface="MS PGothic" panose="020B0600070205080204" pitchFamily="34" charset="-128"/>
                <a:cs typeface="Arial" panose="020B0604020202020204" pitchFamily="34" charset="0"/>
              </a:rPr>
              <a:t>signaciones</a:t>
            </a:r>
            <a:r>
              <a:rPr lang="es-E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 en el </a:t>
            </a:r>
            <a:r>
              <a:rPr lang="es-ES" altLang="ja-JP" sz="2200"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núcleo de la economía</a:t>
            </a:r>
            <a:r>
              <a:rPr lang="es-E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 </a:t>
            </a:r>
            <a:endParaRPr lang="en-U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endParaRPr>
          </a:p>
          <a:p>
            <a:pPr marL="381000" indent="-381000" eaLnBrk="1" hangingPunct="1">
              <a:buFontTx/>
              <a:buAutoNum type="arabicPeriod"/>
              <a:defRPr/>
            </a:pPr>
            <a:r>
              <a:rPr lang="en-U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A </a:t>
            </a:r>
            <a:r>
              <a:rPr lang="en-US" altLang="ja-JP" sz="2200" dirty="0" err="1" smtClean="0">
                <a:solidFill>
                  <a:schemeClr val="tx1"/>
                </a:solidFill>
                <a:latin typeface="Arial" panose="020B0604020202020204" pitchFamily="34" charset="0"/>
                <a:ea typeface="MS PGothic" panose="020B0600070205080204" pitchFamily="34" charset="-128"/>
                <a:cs typeface="Arial" panose="020B0604020202020204" pitchFamily="34" charset="0"/>
              </a:rPr>
              <a:t>traves</a:t>
            </a:r>
            <a:r>
              <a:rPr lang="en-U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 de</a:t>
            </a:r>
            <a:r>
              <a:rPr lang="es-E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 un subastador anunciando precios y un mecanismo de mercado para determinar las cestas finales de consumo. </a:t>
            </a:r>
            <a:r>
              <a:rPr lang="en-US" altLang="ja-JP" sz="2200" i="1" dirty="0" err="1"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Eq</a:t>
            </a:r>
            <a:r>
              <a:rPr lang="es-ES" altLang="ja-JP" sz="2200" i="1" dirty="0" err="1"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uilibrio</a:t>
            </a:r>
            <a:r>
              <a:rPr lang="es-ES" altLang="ja-JP" sz="2200"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 </a:t>
            </a:r>
            <a:r>
              <a:rPr lang="es-ES" altLang="ja-JP" sz="2200" i="1" dirty="0" err="1"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Walrasiano</a:t>
            </a:r>
            <a:r>
              <a:rPr lang="es-E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 </a:t>
            </a:r>
            <a:endParaRPr lang="en-U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endParaRPr>
          </a:p>
          <a:p>
            <a:pPr marL="381000" indent="-381000" eaLnBrk="1" hangingPunct="1">
              <a:buFont typeface="Wingdings 3" panose="05040102010807070707" pitchFamily="18" charset="2"/>
              <a:buNone/>
              <a:defRPr/>
            </a:pPr>
            <a:endParaRPr lang="en-US" altLang="es-MX" sz="1050" dirty="0" smtClean="0">
              <a:solidFill>
                <a:schemeClr val="tx1"/>
              </a:solidFill>
              <a:latin typeface="Arial" panose="020B0604020202020204" pitchFamily="34" charset="0"/>
              <a:cs typeface="Arial" panose="020B0604020202020204" pitchFamily="34" charset="0"/>
            </a:endParaRPr>
          </a:p>
          <a:p>
            <a:pPr marL="381000" indent="-381000" algn="ctr" eaLnBrk="1" hangingPunct="1">
              <a:buFont typeface="Wingdings 3" panose="05040102010807070707" pitchFamily="18" charset="2"/>
              <a:buNone/>
              <a:defRPr/>
            </a:pPr>
            <a:r>
              <a:rPr lang="es-ES" altLang="ja-JP" sz="2200" b="1" dirty="0" smtClean="0">
                <a:solidFill>
                  <a:schemeClr val="tx1"/>
                </a:solidFill>
                <a:latin typeface="Arial" panose="020B0604020202020204" pitchFamily="34" charset="0"/>
                <a:ea typeface="MS PGothic" panose="020B0600070205080204" pitchFamily="34" charset="-128"/>
                <a:cs typeface="Arial" panose="020B0604020202020204" pitchFamily="34" charset="0"/>
              </a:rPr>
              <a:t>Asignación de recursos. </a:t>
            </a:r>
            <a:r>
              <a:rPr lang="es-E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Una asignación para una economía </a:t>
            </a:r>
            <a:r>
              <a:rPr lang="es-ES" altLang="ja-JP" sz="2200" i="1" dirty="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E</a:t>
            </a:r>
            <a:r>
              <a:rPr lang="es-ES" altLang="ja-JP" sz="22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 es una función </a:t>
            </a:r>
            <a:endParaRPr lang="es-ES" altLang="es-MX" sz="2200" dirty="0" smtClean="0">
              <a:solidFill>
                <a:schemeClr val="tx1"/>
              </a:solidFill>
              <a:latin typeface="Arial" panose="020B0604020202020204" pitchFamily="34" charset="0"/>
              <a:cs typeface="Arial" panose="020B0604020202020204" pitchFamily="34" charset="0"/>
            </a:endParaRPr>
          </a:p>
        </p:txBody>
      </p:sp>
      <p:graphicFrame>
        <p:nvGraphicFramePr>
          <p:cNvPr id="47107" name="Object 3"/>
          <p:cNvGraphicFramePr>
            <a:graphicFrameLocks noChangeAspect="1"/>
          </p:cNvGraphicFramePr>
          <p:nvPr>
            <p:extLst>
              <p:ext uri="{D42A27DB-BD31-4B8C-83A1-F6EECF244321}">
                <p14:modId xmlns:p14="http://schemas.microsoft.com/office/powerpoint/2010/main" val="3598193574"/>
              </p:ext>
            </p:extLst>
          </p:nvPr>
        </p:nvGraphicFramePr>
        <p:xfrm>
          <a:off x="5333999" y="4330675"/>
          <a:ext cx="1777855" cy="898525"/>
        </p:xfrm>
        <a:graphic>
          <a:graphicData uri="http://schemas.openxmlformats.org/presentationml/2006/ole">
            <mc:AlternateContent xmlns:mc="http://schemas.openxmlformats.org/markup-compatibility/2006">
              <mc:Choice xmlns:v="urn:schemas-microsoft-com:vml" Requires="v">
                <p:oleObj spid="_x0000_s47147" r:id="rId3" imgW="901309" imgH="482391" progId="Equation.3">
                  <p:embed/>
                </p:oleObj>
              </mc:Choice>
              <mc:Fallback>
                <p:oleObj r:id="rId3" imgW="901309" imgH="482391"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3999" y="4330675"/>
                        <a:ext cx="1777855" cy="898525"/>
                      </a:xfrm>
                      <a:prstGeom prst="rect">
                        <a:avLst/>
                      </a:prstGeom>
                      <a:noFill/>
                      <a:ln>
                        <a:noFill/>
                      </a:ln>
                    </p:spPr>
                  </p:pic>
                </p:oleObj>
              </mc:Fallback>
            </mc:AlternateContent>
          </a:graphicData>
        </a:graphic>
      </p:graphicFrame>
      <p:sp>
        <p:nvSpPr>
          <p:cNvPr id="47108" name="Rectangle 4"/>
          <p:cNvSpPr>
            <a:spLocks noChangeArrowheads="1"/>
          </p:cNvSpPr>
          <p:nvPr/>
        </p:nvSpPr>
        <p:spPr bwMode="auto">
          <a:xfrm>
            <a:off x="2182813" y="5348436"/>
            <a:ext cx="88084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a:defRPr sz="1000">
                <a:solidFill>
                  <a:schemeClr val="tx1"/>
                </a:solidFill>
                <a:latin typeface="Arial" panose="020B0604020202020204" pitchFamily="34" charset="0"/>
              </a:defRPr>
            </a:lvl1pPr>
            <a:lvl2pPr marL="990600" indent="-533400">
              <a:defRPr sz="1000">
                <a:solidFill>
                  <a:schemeClr val="tx1"/>
                </a:solidFill>
                <a:latin typeface="Arial" panose="020B0604020202020204" pitchFamily="34" charset="0"/>
              </a:defRPr>
            </a:lvl2pPr>
            <a:lvl3pPr marL="1371600" indent="-457200">
              <a:defRPr sz="1000">
                <a:solidFill>
                  <a:schemeClr val="tx1"/>
                </a:solidFill>
                <a:latin typeface="Arial" panose="020B0604020202020204" pitchFamily="34" charset="0"/>
              </a:defRPr>
            </a:lvl3pPr>
            <a:lvl4pPr marL="1752600" indent="-381000">
              <a:defRPr sz="1000">
                <a:solidFill>
                  <a:schemeClr val="tx1"/>
                </a:solidFill>
                <a:latin typeface="Arial" panose="020B0604020202020204" pitchFamily="34" charset="0"/>
              </a:defRPr>
            </a:lvl4pPr>
            <a:lvl5pPr marL="2209800" indent="-381000">
              <a:defRPr sz="1000">
                <a:solidFill>
                  <a:schemeClr val="tx1"/>
                </a:solidFill>
                <a:latin typeface="Arial" panose="020B0604020202020204" pitchFamily="34" charset="0"/>
              </a:defRPr>
            </a:lvl5pPr>
            <a:lvl6pPr marL="2667000" indent="-381000" eaLnBrk="0" fontAlgn="base" hangingPunct="0">
              <a:spcBef>
                <a:spcPct val="0"/>
              </a:spcBef>
              <a:spcAft>
                <a:spcPct val="0"/>
              </a:spcAft>
              <a:defRPr sz="1000">
                <a:solidFill>
                  <a:schemeClr val="tx1"/>
                </a:solidFill>
                <a:latin typeface="Arial" panose="020B0604020202020204" pitchFamily="34" charset="0"/>
              </a:defRPr>
            </a:lvl6pPr>
            <a:lvl7pPr marL="3124200" indent="-381000" eaLnBrk="0" fontAlgn="base" hangingPunct="0">
              <a:spcBef>
                <a:spcPct val="0"/>
              </a:spcBef>
              <a:spcAft>
                <a:spcPct val="0"/>
              </a:spcAft>
              <a:defRPr sz="1000">
                <a:solidFill>
                  <a:schemeClr val="tx1"/>
                </a:solidFill>
                <a:latin typeface="Arial" panose="020B0604020202020204" pitchFamily="34" charset="0"/>
              </a:defRPr>
            </a:lvl7pPr>
            <a:lvl8pPr marL="3581400" indent="-381000" eaLnBrk="0" fontAlgn="base" hangingPunct="0">
              <a:spcBef>
                <a:spcPct val="0"/>
              </a:spcBef>
              <a:spcAft>
                <a:spcPct val="0"/>
              </a:spcAft>
              <a:defRPr sz="1000">
                <a:solidFill>
                  <a:schemeClr val="tx1"/>
                </a:solidFill>
                <a:latin typeface="Arial" panose="020B0604020202020204" pitchFamily="34" charset="0"/>
              </a:defRPr>
            </a:lvl8pPr>
            <a:lvl9pPr marL="4038600" indent="-3810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spcBef>
                <a:spcPct val="20000"/>
              </a:spcBef>
            </a:pPr>
            <a:r>
              <a:rPr lang="es-ES" altLang="ja-JP" sz="2200" b="1">
                <a:ea typeface="MS PGothic" panose="020B0600070205080204" pitchFamily="34" charset="-128"/>
              </a:rPr>
              <a:t>Asignación</a:t>
            </a:r>
            <a:r>
              <a:rPr lang="es-ES_tradnl" altLang="ja-JP" sz="2200" b="1">
                <a:ea typeface="MS PGothic" panose="020B0600070205080204" pitchFamily="34" charset="-128"/>
              </a:rPr>
              <a:t> factible. </a:t>
            </a:r>
            <a:r>
              <a:rPr lang="es-ES_tradnl" altLang="ja-JP" sz="2200" i="1">
                <a:ea typeface="MS PGothic" panose="020B0600070205080204" pitchFamily="34" charset="-128"/>
              </a:rPr>
              <a:t>E</a:t>
            </a:r>
            <a:r>
              <a:rPr lang="es-ES" altLang="ja-JP" sz="2200" i="1">
                <a:ea typeface="MS PGothic" panose="020B0600070205080204" pitchFamily="34" charset="-128"/>
              </a:rPr>
              <a:t>s una asignación </a:t>
            </a:r>
            <a:r>
              <a:rPr lang="es-ES" altLang="ja-JP" sz="2200" i="1">
                <a:latin typeface="Times New Roman" panose="02020603050405020304" pitchFamily="18" charset="0"/>
                <a:ea typeface="MS PGothic" panose="020B0600070205080204" pitchFamily="34" charset="-128"/>
                <a:cs typeface="Arial" panose="020B0604020202020204" pitchFamily="34" charset="0"/>
              </a:rPr>
              <a:t>f</a:t>
            </a:r>
            <a:r>
              <a:rPr lang="es-ES" altLang="ja-JP" sz="2200" i="1">
                <a:ea typeface="MS PGothic" panose="020B0600070205080204" pitchFamily="34" charset="-128"/>
              </a:rPr>
              <a:t> para </a:t>
            </a:r>
            <a:r>
              <a:rPr lang="es-ES" altLang="ja-JP" sz="2200" i="1">
                <a:latin typeface="Times New Roman" panose="02020603050405020304" pitchFamily="18" charset="0"/>
                <a:ea typeface="MS PGothic" panose="020B0600070205080204" pitchFamily="34" charset="-128"/>
              </a:rPr>
              <a:t>E</a:t>
            </a:r>
            <a:r>
              <a:rPr lang="es-ES" altLang="ja-JP" sz="2200" i="1">
                <a:ea typeface="MS PGothic" panose="020B0600070205080204" pitchFamily="34" charset="-128"/>
              </a:rPr>
              <a:t> que satisface</a:t>
            </a:r>
            <a:r>
              <a:rPr lang="es-ES" altLang="ja-JP" sz="2200">
                <a:latin typeface="Times New Roman" panose="02020603050405020304" pitchFamily="18" charset="0"/>
                <a:ea typeface="MS PGothic" panose="020B0600070205080204" pitchFamily="34" charset="-128"/>
              </a:rPr>
              <a:t> </a:t>
            </a:r>
            <a:endParaRPr lang="es-ES" altLang="es-MX" sz="2200">
              <a:latin typeface="Times New Roman" panose="02020603050405020304" pitchFamily="18" charset="0"/>
            </a:endParaRPr>
          </a:p>
        </p:txBody>
      </p:sp>
      <p:graphicFrame>
        <p:nvGraphicFramePr>
          <p:cNvPr id="47109" name="Object 5"/>
          <p:cNvGraphicFramePr>
            <a:graphicFrameLocks noChangeAspect="1"/>
          </p:cNvGraphicFramePr>
          <p:nvPr>
            <p:extLst>
              <p:ext uri="{D42A27DB-BD31-4B8C-83A1-F6EECF244321}">
                <p14:modId xmlns:p14="http://schemas.microsoft.com/office/powerpoint/2010/main" val="3823756475"/>
              </p:ext>
            </p:extLst>
          </p:nvPr>
        </p:nvGraphicFramePr>
        <p:xfrm>
          <a:off x="5333999" y="5789761"/>
          <a:ext cx="1777855" cy="663575"/>
        </p:xfrm>
        <a:graphic>
          <a:graphicData uri="http://schemas.openxmlformats.org/presentationml/2006/ole">
            <mc:AlternateContent xmlns:mc="http://schemas.openxmlformats.org/markup-compatibility/2006">
              <mc:Choice xmlns:v="urn:schemas-microsoft-com:vml" Requires="v">
                <p:oleObj spid="_x0000_s47148" r:id="rId5" imgW="863225" imgH="342751" progId="Equation.3">
                  <p:embed/>
                </p:oleObj>
              </mc:Choice>
              <mc:Fallback>
                <p:oleObj r:id="rId5" imgW="863225" imgH="342751"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3999" y="5789761"/>
                        <a:ext cx="1777855" cy="663575"/>
                      </a:xfrm>
                      <a:prstGeom prst="rect">
                        <a:avLst/>
                      </a:prstGeom>
                      <a:noFill/>
                      <a:ln>
                        <a:noFill/>
                      </a:ln>
                    </p:spPr>
                  </p:pic>
                </p:oleObj>
              </mc:Fallback>
            </mc:AlternateContent>
          </a:graphicData>
        </a:graphic>
      </p:graphicFrame>
      <p:sp>
        <p:nvSpPr>
          <p:cNvPr id="47110"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0E4B1063-D5BB-4271-A2B3-CC2F1F767B38}" type="slidenum">
              <a:rPr lang="es-ES" altLang="es-MX" smtClean="0">
                <a:solidFill>
                  <a:srgbClr val="FEFFFF"/>
                </a:solidFill>
                <a:latin typeface="Arial" panose="020B0604020202020204" pitchFamily="34" charset="0"/>
              </a:rPr>
              <a:pPr>
                <a:spcBef>
                  <a:spcPct val="0"/>
                </a:spcBef>
                <a:buClrTx/>
                <a:buFontTx/>
                <a:buNone/>
              </a:pPr>
              <a:t>19</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2</a:t>
            </a:fld>
            <a:endParaRPr lang="es-ES" altLang="es-MX"/>
          </a:p>
        </p:txBody>
      </p:sp>
      <p:sp>
        <p:nvSpPr>
          <p:cNvPr id="5" name="1 Marcador de contenido"/>
          <p:cNvSpPr txBox="1">
            <a:spLocks/>
          </p:cNvSpPr>
          <p:nvPr/>
        </p:nvSpPr>
        <p:spPr bwMode="auto">
          <a:xfrm>
            <a:off x="2351584" y="559510"/>
            <a:ext cx="8856984" cy="5738980"/>
          </a:xfrm>
          <a:prstGeom prst="rect">
            <a:avLst/>
          </a:prstGeom>
          <a:noFill/>
          <a:ln>
            <a:noFill/>
          </a:ln>
          <a:extLst/>
        </p:spPr>
        <p:txBody>
          <a:bodyPr vert="horz" wrap="square" lIns="91440" tIns="45720" rIns="91440" bIns="45720" numCol="1" anchor="t"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ctr">
              <a:spcBef>
                <a:spcPts val="0"/>
              </a:spcBef>
              <a:buFont typeface="Wingdings 3" panose="05040102010807070707" pitchFamily="18" charset="2"/>
              <a:buNone/>
            </a:pPr>
            <a:r>
              <a:rPr lang="es-MX" sz="2400" dirty="0" smtClean="0"/>
              <a:t>UNIVERSIDAD AUTÓNOMA DEL ESTADO DE MÉXICO</a:t>
            </a:r>
          </a:p>
          <a:p>
            <a:pPr algn="ctr">
              <a:spcBef>
                <a:spcPts val="0"/>
              </a:spcBef>
              <a:buFont typeface="Wingdings 3" panose="05040102010807070707" pitchFamily="18" charset="2"/>
              <a:buNone/>
            </a:pPr>
            <a:r>
              <a:rPr lang="es-MX" sz="2400" dirty="0" smtClean="0"/>
              <a:t>FACULTAD DE ECONOMÍA </a:t>
            </a:r>
          </a:p>
          <a:p>
            <a:pPr algn="ctr">
              <a:spcBef>
                <a:spcPts val="0"/>
              </a:spcBef>
              <a:buFont typeface="Wingdings 3" panose="05040102010807070707" pitchFamily="18" charset="2"/>
              <a:buNone/>
            </a:pPr>
            <a:endParaRPr lang="es-MX" sz="2400" dirty="0" smtClean="0"/>
          </a:p>
          <a:p>
            <a:pPr algn="ctr">
              <a:spcBef>
                <a:spcPts val="0"/>
              </a:spcBef>
              <a:buFont typeface="Wingdings 3" panose="05040102010807070707" pitchFamily="18" charset="2"/>
              <a:buNone/>
            </a:pPr>
            <a:r>
              <a:rPr lang="es-MX" sz="1800" b="1" dirty="0" smtClean="0"/>
              <a:t>DIAPOSITIVAS DE  LA UNIDAD</a:t>
            </a:r>
            <a:r>
              <a:rPr lang="es-MX" sz="1800" dirty="0" smtClean="0"/>
              <a:t> 2</a:t>
            </a:r>
            <a:r>
              <a:rPr lang="es-MX" sz="1800" b="1" dirty="0" smtClean="0"/>
              <a:t>:  EQUILIBRIO GENERAL EN UNA ECONOMÍA DE INTERCAMBIO PURO</a:t>
            </a:r>
          </a:p>
          <a:p>
            <a:pPr algn="ctr">
              <a:spcBef>
                <a:spcPts val="0"/>
              </a:spcBef>
              <a:buFont typeface="Wingdings 3" panose="05040102010807070707" pitchFamily="18" charset="2"/>
              <a:buNone/>
            </a:pPr>
            <a:r>
              <a:rPr lang="es-MX" sz="1800" b="1" dirty="0" smtClean="0"/>
              <a:t>PROGRAMA EDUCATIVO</a:t>
            </a:r>
            <a:r>
              <a:rPr lang="es-MX" sz="1800" dirty="0" smtClean="0"/>
              <a:t>: LICENCIATURA EN NEGOCIOS INTERNACIONALES BILINGÜE</a:t>
            </a:r>
          </a:p>
          <a:p>
            <a:pPr algn="ctr">
              <a:spcBef>
                <a:spcPts val="0"/>
              </a:spcBef>
              <a:buFont typeface="Wingdings 3" panose="05040102010807070707" pitchFamily="18" charset="2"/>
              <a:buNone/>
            </a:pPr>
            <a:r>
              <a:rPr lang="es-MX" sz="1800" b="1" dirty="0" smtClean="0"/>
              <a:t>UNIDAD DE APRENDIZAJE</a:t>
            </a:r>
            <a:r>
              <a:rPr lang="es-MX" sz="1800" dirty="0" smtClean="0"/>
              <a:t>: MICROECONOMÍA  2 </a:t>
            </a:r>
          </a:p>
          <a:p>
            <a:pPr algn="ctr">
              <a:spcBef>
                <a:spcPts val="0"/>
              </a:spcBef>
              <a:buFont typeface="Wingdings 3" panose="05040102010807070707" pitchFamily="18" charset="2"/>
              <a:buNone/>
            </a:pPr>
            <a:r>
              <a:rPr lang="es-MX" sz="1800" b="1" dirty="0" smtClean="0"/>
              <a:t>CLAVE</a:t>
            </a:r>
            <a:r>
              <a:rPr lang="es-MX" sz="1800" dirty="0" smtClean="0"/>
              <a:t>: L44109</a:t>
            </a:r>
          </a:p>
          <a:p>
            <a:pPr algn="ctr">
              <a:spcBef>
                <a:spcPts val="0"/>
              </a:spcBef>
              <a:buFont typeface="Wingdings 3" panose="05040102010807070707" pitchFamily="18" charset="2"/>
              <a:buNone/>
            </a:pPr>
            <a:r>
              <a:rPr lang="es-MX" sz="1800" b="1" dirty="0" smtClean="0"/>
              <a:t>HORAS TEORÍA</a:t>
            </a:r>
            <a:r>
              <a:rPr lang="es-MX" sz="1800" dirty="0" smtClean="0"/>
              <a:t>: 4</a:t>
            </a:r>
          </a:p>
          <a:p>
            <a:pPr algn="ctr">
              <a:spcBef>
                <a:spcPts val="0"/>
              </a:spcBef>
              <a:buFont typeface="Wingdings 3" panose="05040102010807070707" pitchFamily="18" charset="2"/>
              <a:buNone/>
            </a:pPr>
            <a:r>
              <a:rPr lang="es-MX" sz="1800" b="1" dirty="0" smtClean="0"/>
              <a:t>HORAS PRÁCTICAS</a:t>
            </a:r>
            <a:r>
              <a:rPr lang="es-MX" sz="1800" dirty="0" smtClean="0"/>
              <a:t>: 2</a:t>
            </a:r>
          </a:p>
          <a:p>
            <a:pPr algn="ctr">
              <a:spcBef>
                <a:spcPts val="0"/>
              </a:spcBef>
              <a:buFont typeface="Wingdings 3" panose="05040102010807070707" pitchFamily="18" charset="2"/>
              <a:buNone/>
            </a:pPr>
            <a:r>
              <a:rPr lang="es-MX" sz="1800" b="1" dirty="0" smtClean="0"/>
              <a:t>TOTAL DE HORAS</a:t>
            </a:r>
            <a:r>
              <a:rPr lang="es-MX" sz="1800" dirty="0" smtClean="0"/>
              <a:t>: 6</a:t>
            </a:r>
          </a:p>
          <a:p>
            <a:pPr algn="ctr">
              <a:spcBef>
                <a:spcPts val="0"/>
              </a:spcBef>
              <a:buFont typeface="Wingdings 3" panose="05040102010807070707" pitchFamily="18" charset="2"/>
              <a:buNone/>
            </a:pPr>
            <a:r>
              <a:rPr lang="es-MX" sz="1800" b="1" dirty="0" smtClean="0"/>
              <a:t>CRÉDITOS</a:t>
            </a:r>
            <a:r>
              <a:rPr lang="es-MX" sz="1800" dirty="0" smtClean="0"/>
              <a:t> : 10</a:t>
            </a:r>
          </a:p>
          <a:p>
            <a:pPr algn="ctr">
              <a:spcBef>
                <a:spcPts val="0"/>
              </a:spcBef>
              <a:buFont typeface="Wingdings 3" panose="05040102010807070707" pitchFamily="18" charset="2"/>
              <a:buNone/>
            </a:pPr>
            <a:endParaRPr lang="es-MX" sz="1800" dirty="0" smtClean="0"/>
          </a:p>
          <a:p>
            <a:pPr algn="ctr">
              <a:spcBef>
                <a:spcPts val="0"/>
              </a:spcBef>
              <a:buFont typeface="Wingdings 3" panose="05040102010807070707" pitchFamily="18" charset="2"/>
              <a:buNone/>
            </a:pPr>
            <a:r>
              <a:rPr lang="es-MX" sz="1800" dirty="0" smtClean="0"/>
              <a:t>CURSO OBLIGATORIO</a:t>
            </a:r>
          </a:p>
          <a:p>
            <a:pPr algn="ctr">
              <a:spcBef>
                <a:spcPts val="0"/>
              </a:spcBef>
              <a:buFont typeface="Wingdings 3" panose="05040102010807070707" pitchFamily="18" charset="2"/>
              <a:buNone/>
            </a:pPr>
            <a:r>
              <a:rPr lang="es-MX" sz="1800" b="1" dirty="0" smtClean="0"/>
              <a:t>ELABORADAS POR</a:t>
            </a:r>
            <a:r>
              <a:rPr lang="es-MX" sz="1800" dirty="0" smtClean="0"/>
              <a:t>: </a:t>
            </a:r>
            <a:r>
              <a:rPr lang="es-MX" sz="1800" b="1" dirty="0" smtClean="0"/>
              <a:t>JUVENAL ROJAS MERCED</a:t>
            </a:r>
          </a:p>
          <a:p>
            <a:pPr algn="ctr">
              <a:spcBef>
                <a:spcPts val="0"/>
              </a:spcBef>
              <a:buFont typeface="Wingdings 3" panose="05040102010807070707" pitchFamily="18" charset="2"/>
              <a:buNone/>
            </a:pPr>
            <a:endParaRPr lang="es-MX" sz="1800" b="1" dirty="0" smtClean="0"/>
          </a:p>
          <a:p>
            <a:pPr algn="ctr">
              <a:spcBef>
                <a:spcPts val="0"/>
              </a:spcBef>
              <a:buFont typeface="Wingdings 3" panose="05040102010807070707" pitchFamily="18" charset="2"/>
              <a:buNone/>
            </a:pPr>
            <a:r>
              <a:rPr lang="es-MX" sz="1800" b="1" dirty="0" smtClean="0"/>
              <a:t>SEPTIEMBRE DE 2018</a:t>
            </a:r>
            <a:endParaRPr lang="es-MX" sz="2800" b="1" dirty="0"/>
          </a:p>
        </p:txBody>
      </p:sp>
    </p:spTree>
    <p:extLst>
      <p:ext uri="{BB962C8B-B14F-4D97-AF65-F5344CB8AC3E}">
        <p14:creationId xmlns:p14="http://schemas.microsoft.com/office/powerpoint/2010/main" val="322584385"/>
      </p:ext>
    </p:extLst>
  </p:cSld>
  <p:clrMapOvr>
    <a:masterClrMapping/>
  </p:clrMapOvr>
  <p:transition spd="slow">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idx="1"/>
          </p:nvPr>
        </p:nvSpPr>
        <p:spPr>
          <a:xfrm>
            <a:off x="1857375" y="4044950"/>
            <a:ext cx="9494838" cy="1828800"/>
          </a:xfrm>
        </p:spPr>
        <p:txBody>
          <a:bodyPr rtlCol="0">
            <a:normAutofit fontScale="92500" lnSpcReduction="20000"/>
          </a:bodyPr>
          <a:lstStyle/>
          <a:p>
            <a:pPr marL="0" indent="0" eaLnBrk="1" fontAlgn="auto" hangingPunct="1">
              <a:lnSpc>
                <a:spcPct val="90000"/>
              </a:lnSpc>
              <a:spcAft>
                <a:spcPts val="0"/>
              </a:spcAft>
              <a:buFont typeface="Wingdings 3" charset="2"/>
              <a:buNone/>
              <a:defRPr/>
            </a:pPr>
            <a:r>
              <a:rPr lang="en-US" altLang="ja-JP" sz="2000" dirty="0">
                <a:solidFill>
                  <a:schemeClr val="tx1"/>
                </a:solidFill>
                <a:latin typeface="Arial" panose="020B0604020202020204" pitchFamily="34" charset="0"/>
                <a:ea typeface="MS PGothic" panose="020B0600070205080204" pitchFamily="34" charset="-128"/>
                <a:cs typeface="Arial" panose="020B0604020202020204" pitchFamily="34" charset="0"/>
              </a:rPr>
              <a:t>E</a:t>
            </a:r>
            <a:r>
              <a:rPr lang="es-ES" altLang="ja-JP" sz="2400" dirty="0">
                <a:solidFill>
                  <a:schemeClr val="tx1"/>
                </a:solidFill>
                <a:latin typeface="Arial" panose="020B0604020202020204" pitchFamily="34" charset="0"/>
                <a:ea typeface="MS PGothic" panose="020B0600070205080204" pitchFamily="34" charset="-128"/>
                <a:cs typeface="Arial" panose="020B0604020202020204" pitchFamily="34" charset="0"/>
              </a:rPr>
              <a:t>l criterio de eficiencia </a:t>
            </a:r>
            <a:r>
              <a:rPr lang="es-ES" altLang="ja-JP" sz="2400" dirty="0" err="1">
                <a:solidFill>
                  <a:schemeClr val="tx1"/>
                </a:solidFill>
                <a:latin typeface="Arial" panose="020B0604020202020204" pitchFamily="34" charset="0"/>
                <a:ea typeface="MS PGothic" panose="020B0600070205080204" pitchFamily="34" charset="-128"/>
                <a:cs typeface="Arial" panose="020B0604020202020204" pitchFamily="34" charset="0"/>
              </a:rPr>
              <a:t>paretiana</a:t>
            </a:r>
            <a:r>
              <a:rPr lang="es-ES" altLang="ja-JP" sz="2400" dirty="0">
                <a:solidFill>
                  <a:schemeClr val="tx1"/>
                </a:solidFill>
                <a:latin typeface="Arial" panose="020B0604020202020204" pitchFamily="34" charset="0"/>
                <a:ea typeface="MS PGothic" panose="020B0600070205080204" pitchFamily="34" charset="-128"/>
                <a:cs typeface="Arial" panose="020B0604020202020204" pitchFamily="34" charset="0"/>
              </a:rPr>
              <a:t> no contiene elementos distributivos</a:t>
            </a:r>
            <a:r>
              <a:rPr lang="en-US" altLang="ja-JP" sz="2400" dirty="0">
                <a:solidFill>
                  <a:schemeClr val="tx1"/>
                </a:solidFill>
                <a:latin typeface="Arial" panose="020B0604020202020204" pitchFamily="34" charset="0"/>
                <a:ea typeface="MS PGothic" panose="020B0600070205080204" pitchFamily="34" charset="-128"/>
                <a:cs typeface="Arial" panose="020B0604020202020204" pitchFamily="34" charset="0"/>
              </a:rPr>
              <a:t>.</a:t>
            </a:r>
          </a:p>
          <a:p>
            <a:pPr marL="0" indent="0" eaLnBrk="1" fontAlgn="auto" hangingPunct="1">
              <a:lnSpc>
                <a:spcPct val="90000"/>
              </a:lnSpc>
              <a:spcAft>
                <a:spcPts val="0"/>
              </a:spcAft>
              <a:buFont typeface="Wingdings 3" charset="2"/>
              <a:buNone/>
              <a:defRPr/>
            </a:pPr>
            <a:r>
              <a:rPr lang="en-US" altLang="ja-JP" sz="2400" dirty="0">
                <a:solidFill>
                  <a:schemeClr val="tx1"/>
                </a:solidFill>
                <a:latin typeface="Arial" panose="020B0604020202020204" pitchFamily="34" charset="0"/>
                <a:ea typeface="MS Mincho" panose="02020609040205080304" pitchFamily="49" charset="-128"/>
                <a:cs typeface="Arial" panose="020B0604020202020204" pitchFamily="34" charset="0"/>
              </a:rPr>
              <a:t>A</a:t>
            </a:r>
            <a:r>
              <a:rPr lang="es-ES" altLang="ja-JP" sz="2400" dirty="0">
                <a:solidFill>
                  <a:schemeClr val="tx1"/>
                </a:solidFill>
                <a:latin typeface="Arial" panose="020B0604020202020204" pitchFamily="34" charset="0"/>
                <a:ea typeface="MS Mincho" panose="02020609040205080304" pitchFamily="49" charset="-128"/>
                <a:cs typeface="Arial" panose="020B0604020202020204" pitchFamily="34" charset="0"/>
              </a:rPr>
              <a:t> menudo limitamos el conjunto de asignaciones eficientes a aquellas que satisfacen una propiedad de “racionalidad individual</a:t>
            </a:r>
            <a:r>
              <a:rPr lang="en-US" altLang="ja-JP" sz="2400" dirty="0">
                <a:solidFill>
                  <a:schemeClr val="tx1"/>
                </a:solidFill>
                <a:latin typeface="Arial" panose="020B0604020202020204" pitchFamily="34" charset="0"/>
                <a:ea typeface="MS Mincho" panose="02020609040205080304" pitchFamily="49" charset="-128"/>
                <a:cs typeface="Arial" panose="020B0604020202020204" pitchFamily="34" charset="0"/>
              </a:rPr>
              <a:t>”.</a:t>
            </a:r>
          </a:p>
          <a:p>
            <a:pPr marL="0" indent="0" eaLnBrk="1" fontAlgn="auto" hangingPunct="1">
              <a:lnSpc>
                <a:spcPct val="90000"/>
              </a:lnSpc>
              <a:spcAft>
                <a:spcPts val="0"/>
              </a:spcAft>
              <a:buFont typeface="Wingdings 3" charset="2"/>
              <a:buNone/>
              <a:defRPr/>
            </a:pPr>
            <a:endParaRPr lang="en-US" altLang="ja-JP" b="1" dirty="0">
              <a:solidFill>
                <a:schemeClr val="tx1"/>
              </a:solidFill>
              <a:ea typeface="MS Mincho" panose="02020609040205080304" pitchFamily="49" charset="-128"/>
            </a:endParaRPr>
          </a:p>
          <a:p>
            <a:pPr marL="0" indent="0" algn="ctr" eaLnBrk="1" fontAlgn="auto" hangingPunct="1">
              <a:lnSpc>
                <a:spcPct val="90000"/>
              </a:lnSpc>
              <a:spcAft>
                <a:spcPts val="0"/>
              </a:spcAft>
              <a:buFont typeface="Wingdings 3" charset="2"/>
              <a:buNone/>
              <a:defRPr/>
            </a:pPr>
            <a:r>
              <a:rPr lang="es-ES" altLang="ja-JP" sz="2400" b="1" dirty="0">
                <a:solidFill>
                  <a:schemeClr val="tx1"/>
                </a:solidFill>
                <a:latin typeface="Arial" panose="020B0604020202020204" pitchFamily="34" charset="0"/>
                <a:ea typeface="MS Mincho" panose="02020609040205080304" pitchFamily="49" charset="-128"/>
                <a:cs typeface="Arial" panose="020B0604020202020204" pitchFamily="34" charset="0"/>
              </a:rPr>
              <a:t>Racionalidad individual. </a:t>
            </a:r>
            <a:r>
              <a:rPr lang="es-ES" altLang="ja-JP" sz="2400" i="1" dirty="0">
                <a:solidFill>
                  <a:schemeClr val="tx1"/>
                </a:solidFill>
                <a:latin typeface="Arial" panose="020B0604020202020204" pitchFamily="34" charset="0"/>
                <a:ea typeface="MS Mincho" panose="02020609040205080304" pitchFamily="49" charset="-128"/>
                <a:cs typeface="Arial" panose="020B0604020202020204" pitchFamily="34" charset="0"/>
              </a:rPr>
              <a:t>Una asignación </a:t>
            </a:r>
            <a:r>
              <a:rPr lang="es-ES" altLang="ja-JP" sz="2400" dirty="0">
                <a:solidFill>
                  <a:schemeClr val="tx1"/>
                </a:solidFill>
                <a:latin typeface="Arial" panose="020B0604020202020204" pitchFamily="34" charset="0"/>
                <a:ea typeface="MS Mincho" panose="02020609040205080304" pitchFamily="49" charset="-128"/>
                <a:cs typeface="Arial" panose="020B0604020202020204" pitchFamily="34" charset="0"/>
              </a:rPr>
              <a:t> </a:t>
            </a:r>
            <a:r>
              <a:rPr lang="es-ES" altLang="ja-JP" sz="2400" i="1" dirty="0">
                <a:solidFill>
                  <a:schemeClr val="tx1"/>
                </a:solidFill>
                <a:latin typeface="Arial" panose="020B0604020202020204" pitchFamily="34" charset="0"/>
                <a:ea typeface="MS Mincho" panose="02020609040205080304" pitchFamily="49" charset="-128"/>
                <a:cs typeface="Arial" panose="020B0604020202020204" pitchFamily="34" charset="0"/>
              </a:rPr>
              <a:t>satisface la propiedad de racionalidad individual sí</a:t>
            </a:r>
            <a:r>
              <a:rPr lang="es-ES" altLang="ja-JP" sz="2400" dirty="0">
                <a:solidFill>
                  <a:schemeClr val="tx1"/>
                </a:solidFill>
                <a:latin typeface="Arial" panose="020B0604020202020204" pitchFamily="34" charset="0"/>
                <a:ea typeface="MS Mincho" panose="02020609040205080304" pitchFamily="49" charset="-128"/>
                <a:cs typeface="Arial" panose="020B0604020202020204" pitchFamily="34" charset="0"/>
              </a:rPr>
              <a:t> </a:t>
            </a:r>
            <a:endParaRPr lang="es-ES" sz="2400" dirty="0">
              <a:solidFill>
                <a:schemeClr val="tx1"/>
              </a:solidFill>
              <a:latin typeface="Arial" panose="020B0604020202020204" pitchFamily="34" charset="0"/>
              <a:ea typeface="MS Mincho" panose="02020609040205080304" pitchFamily="49" charset="-128"/>
              <a:cs typeface="Arial" panose="020B0604020202020204" pitchFamily="34" charset="0"/>
            </a:endParaRPr>
          </a:p>
        </p:txBody>
      </p:sp>
      <p:sp>
        <p:nvSpPr>
          <p:cNvPr id="48131" name="Rectangle 3"/>
          <p:cNvSpPr>
            <a:spLocks noChangeArrowheads="1"/>
          </p:cNvSpPr>
          <p:nvPr/>
        </p:nvSpPr>
        <p:spPr bwMode="auto">
          <a:xfrm>
            <a:off x="1817688" y="387350"/>
            <a:ext cx="9822928"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1000">
                <a:solidFill>
                  <a:schemeClr val="tx1"/>
                </a:solidFill>
                <a:latin typeface="Arial" panose="020B0604020202020204" pitchFamily="34" charset="0"/>
              </a:defRPr>
            </a:lvl1pPr>
            <a:lvl2pPr marL="990600" indent="-533400">
              <a:defRPr sz="1000">
                <a:solidFill>
                  <a:schemeClr val="tx1"/>
                </a:solidFill>
                <a:latin typeface="Arial" panose="020B0604020202020204" pitchFamily="34" charset="0"/>
              </a:defRPr>
            </a:lvl2pPr>
            <a:lvl3pPr marL="1466850" indent="-457200">
              <a:defRPr sz="1000">
                <a:solidFill>
                  <a:schemeClr val="tx1"/>
                </a:solidFill>
                <a:latin typeface="Arial" panose="020B0604020202020204" pitchFamily="34" charset="0"/>
              </a:defRPr>
            </a:lvl3pPr>
            <a:lvl4pPr marL="2038350" indent="-381000">
              <a:defRPr sz="1000">
                <a:solidFill>
                  <a:schemeClr val="tx1"/>
                </a:solidFill>
                <a:latin typeface="Arial" panose="020B0604020202020204" pitchFamily="34" charset="0"/>
              </a:defRPr>
            </a:lvl4pPr>
            <a:lvl5pPr marL="2609850" indent="-381000">
              <a:defRPr sz="1000">
                <a:solidFill>
                  <a:schemeClr val="tx1"/>
                </a:solidFill>
                <a:latin typeface="Arial" panose="020B0604020202020204" pitchFamily="34" charset="0"/>
              </a:defRPr>
            </a:lvl5pPr>
            <a:lvl6pPr marL="3067050" indent="-381000" eaLnBrk="0" fontAlgn="base" hangingPunct="0">
              <a:spcBef>
                <a:spcPct val="0"/>
              </a:spcBef>
              <a:spcAft>
                <a:spcPct val="0"/>
              </a:spcAft>
              <a:defRPr sz="1000">
                <a:solidFill>
                  <a:schemeClr val="tx1"/>
                </a:solidFill>
                <a:latin typeface="Arial" panose="020B0604020202020204" pitchFamily="34" charset="0"/>
              </a:defRPr>
            </a:lvl6pPr>
            <a:lvl7pPr marL="3524250" indent="-381000" eaLnBrk="0" fontAlgn="base" hangingPunct="0">
              <a:spcBef>
                <a:spcPct val="0"/>
              </a:spcBef>
              <a:spcAft>
                <a:spcPct val="0"/>
              </a:spcAft>
              <a:defRPr sz="1000">
                <a:solidFill>
                  <a:schemeClr val="tx1"/>
                </a:solidFill>
                <a:latin typeface="Arial" panose="020B0604020202020204" pitchFamily="34" charset="0"/>
              </a:defRPr>
            </a:lvl7pPr>
            <a:lvl8pPr marL="3981450" indent="-381000" eaLnBrk="0" fontAlgn="base" hangingPunct="0">
              <a:spcBef>
                <a:spcPct val="0"/>
              </a:spcBef>
              <a:spcAft>
                <a:spcPct val="0"/>
              </a:spcAft>
              <a:defRPr sz="1000">
                <a:solidFill>
                  <a:schemeClr val="tx1"/>
                </a:solidFill>
                <a:latin typeface="Arial" panose="020B0604020202020204" pitchFamily="34" charset="0"/>
              </a:defRPr>
            </a:lvl8pPr>
            <a:lvl9pPr marL="4438650" indent="-3810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spcBef>
                <a:spcPct val="20000"/>
              </a:spcBef>
            </a:pPr>
            <a:r>
              <a:rPr lang="fr-FR" altLang="ja-JP" sz="2200" b="1" dirty="0" err="1">
                <a:ea typeface="MS PGothic" panose="020B0600070205080204" pitchFamily="34" charset="-128"/>
              </a:rPr>
              <a:t>Asignación</a:t>
            </a:r>
            <a:r>
              <a:rPr lang="es-ES" altLang="ja-JP" sz="2200" b="1" dirty="0">
                <a:ea typeface="MS PGothic" panose="020B0600070205080204" pitchFamily="34" charset="-128"/>
              </a:rPr>
              <a:t> eficiente</a:t>
            </a:r>
            <a:r>
              <a:rPr lang="fr-FR" altLang="ja-JP" sz="2200" b="1" dirty="0">
                <a:ea typeface="MS PGothic" panose="020B0600070205080204" pitchFamily="34" charset="-128"/>
              </a:rPr>
              <a:t>. </a:t>
            </a:r>
            <a:r>
              <a:rPr lang="es-ES" altLang="ja-JP" sz="2200" i="1" dirty="0">
                <a:ea typeface="MS PGothic" panose="020B0600070205080204" pitchFamily="34" charset="-128"/>
              </a:rPr>
              <a:t>Una asignación factible para una economía </a:t>
            </a:r>
            <a:r>
              <a:rPr lang="es-ES" altLang="ja-JP" sz="2200" i="1" dirty="0">
                <a:latin typeface="Times New Roman" panose="02020603050405020304" pitchFamily="18" charset="0"/>
                <a:ea typeface="MS PGothic" panose="020B0600070205080204" pitchFamily="34" charset="-128"/>
                <a:cs typeface="Arial" panose="020B0604020202020204" pitchFamily="34" charset="0"/>
              </a:rPr>
              <a:t>E</a:t>
            </a:r>
            <a:r>
              <a:rPr lang="es-ES" altLang="ja-JP" sz="2200" i="1" dirty="0">
                <a:ea typeface="MS PGothic" panose="020B0600070205080204" pitchFamily="34" charset="-128"/>
              </a:rPr>
              <a:t> es eficiente (Pareto-óptima) si no hay una asignación factible alternativa que permite mejorar a cada agente sin que otro agente empeore. </a:t>
            </a:r>
            <a:endParaRPr lang="es-ES" altLang="es-MX" sz="2200" dirty="0">
              <a:latin typeface="Times New Roman" panose="02020603050405020304" pitchFamily="18" charset="0"/>
            </a:endParaRPr>
          </a:p>
        </p:txBody>
      </p:sp>
      <p:graphicFrame>
        <p:nvGraphicFramePr>
          <p:cNvPr id="48132" name="Object 4"/>
          <p:cNvGraphicFramePr>
            <a:graphicFrameLocks noChangeAspect="1"/>
          </p:cNvGraphicFramePr>
          <p:nvPr/>
        </p:nvGraphicFramePr>
        <p:xfrm>
          <a:off x="5238750" y="1530350"/>
          <a:ext cx="2235200" cy="549275"/>
        </p:xfrm>
        <a:graphic>
          <a:graphicData uri="http://schemas.openxmlformats.org/presentationml/2006/ole">
            <mc:AlternateContent xmlns:mc="http://schemas.openxmlformats.org/markup-compatibility/2006">
              <mc:Choice xmlns:v="urn:schemas-microsoft-com:vml" Requires="v">
                <p:oleObj spid="_x0000_s48214" r:id="rId3" imgW="889000" imgH="228600" progId="Equation.3">
                  <p:embed/>
                </p:oleObj>
              </mc:Choice>
              <mc:Fallback>
                <p:oleObj r:id="rId3" imgW="8890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8750" y="1530350"/>
                        <a:ext cx="22352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8133" name="Rectangle 5"/>
          <p:cNvSpPr>
            <a:spLocks noChangeArrowheads="1"/>
          </p:cNvSpPr>
          <p:nvPr/>
        </p:nvSpPr>
        <p:spPr bwMode="auto">
          <a:xfrm>
            <a:off x="1919288" y="2139950"/>
            <a:ext cx="8145462"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r>
              <a:rPr lang="es-ES" altLang="ja-JP" sz="2200" i="1" dirty="0">
                <a:solidFill>
                  <a:schemeClr val="tx1"/>
                </a:solidFill>
                <a:latin typeface="Arial" panose="020B0604020202020204" pitchFamily="34" charset="0"/>
                <a:ea typeface="MS PGothic" panose="020B0600070205080204" pitchFamily="34" charset="-128"/>
              </a:rPr>
              <a:t>es eficiente si satisface</a:t>
            </a:r>
            <a:r>
              <a:rPr lang="es-ES" altLang="ja-JP" sz="2200" dirty="0">
                <a:solidFill>
                  <a:schemeClr val="tx1"/>
                </a:solidFill>
                <a:latin typeface="Times New Roman" panose="02020603050405020304" pitchFamily="18" charset="0"/>
                <a:ea typeface="MS PGothic" panose="020B0600070205080204" pitchFamily="34" charset="-128"/>
              </a:rPr>
              <a:t> </a:t>
            </a:r>
          </a:p>
        </p:txBody>
      </p:sp>
      <p:graphicFrame>
        <p:nvGraphicFramePr>
          <p:cNvPr id="48134" name="Object 6"/>
          <p:cNvGraphicFramePr>
            <a:graphicFrameLocks noChangeAspect="1"/>
          </p:cNvGraphicFramePr>
          <p:nvPr/>
        </p:nvGraphicFramePr>
        <p:xfrm>
          <a:off x="2497138" y="2524125"/>
          <a:ext cx="1547812" cy="584200"/>
        </p:xfrm>
        <a:graphic>
          <a:graphicData uri="http://schemas.openxmlformats.org/presentationml/2006/ole">
            <mc:AlternateContent xmlns:mc="http://schemas.openxmlformats.org/markup-compatibility/2006">
              <mc:Choice xmlns:v="urn:schemas-microsoft-com:vml" Requires="v">
                <p:oleObj spid="_x0000_s48215" r:id="rId5" imgW="863225" imgH="342751" progId="Equation.3">
                  <p:embed/>
                </p:oleObj>
              </mc:Choice>
              <mc:Fallback>
                <p:oleObj r:id="rId5" imgW="863225" imgH="342751"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97138" y="2524125"/>
                        <a:ext cx="15478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8135" name="Object 7"/>
          <p:cNvGraphicFramePr>
            <a:graphicFrameLocks noChangeAspect="1"/>
          </p:cNvGraphicFramePr>
          <p:nvPr/>
        </p:nvGraphicFramePr>
        <p:xfrm>
          <a:off x="2392363" y="3190875"/>
          <a:ext cx="4471987" cy="641350"/>
        </p:xfrm>
        <a:graphic>
          <a:graphicData uri="http://schemas.openxmlformats.org/presentationml/2006/ole">
            <mc:AlternateContent xmlns:mc="http://schemas.openxmlformats.org/markup-compatibility/2006">
              <mc:Choice xmlns:v="urn:schemas-microsoft-com:vml" Requires="v">
                <p:oleObj spid="_x0000_s48216" r:id="rId7" imgW="2273300" imgH="342900" progId="Equation.3">
                  <p:embed/>
                </p:oleObj>
              </mc:Choice>
              <mc:Fallback>
                <p:oleObj r:id="rId7" imgW="2273300" imgH="3429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92363" y="3190875"/>
                        <a:ext cx="44719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8136" name="Object 8"/>
          <p:cNvGraphicFramePr>
            <a:graphicFrameLocks noChangeAspect="1"/>
          </p:cNvGraphicFramePr>
          <p:nvPr/>
        </p:nvGraphicFramePr>
        <p:xfrm>
          <a:off x="5238750" y="5989638"/>
          <a:ext cx="2235200" cy="463550"/>
        </p:xfrm>
        <a:graphic>
          <a:graphicData uri="http://schemas.openxmlformats.org/presentationml/2006/ole">
            <mc:AlternateContent xmlns:mc="http://schemas.openxmlformats.org/markup-compatibility/2006">
              <mc:Choice xmlns:v="urn:schemas-microsoft-com:vml" Requires="v">
                <p:oleObj spid="_x0000_s48217" r:id="rId9" imgW="1091726" imgH="241195" progId="Equation.3">
                  <p:embed/>
                </p:oleObj>
              </mc:Choice>
              <mc:Fallback>
                <p:oleObj r:id="rId9" imgW="1091726" imgH="241195" progId="Equation.3">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38750" y="5989638"/>
                        <a:ext cx="223520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8137"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D4297563-EE98-450C-ACC8-A27EE5F4F65E}" type="slidenum">
              <a:rPr lang="es-ES" altLang="es-MX" smtClean="0">
                <a:solidFill>
                  <a:srgbClr val="FEFFFF"/>
                </a:solidFill>
                <a:latin typeface="Arial" panose="020B0604020202020204" pitchFamily="34" charset="0"/>
              </a:rPr>
              <a:pPr>
                <a:spcBef>
                  <a:spcPct val="0"/>
                </a:spcBef>
                <a:buClrTx/>
                <a:buFontTx/>
                <a:buNone/>
              </a:pPr>
              <a:t>20</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21</a:t>
            </a:fld>
            <a:endParaRPr lang="es-ES" altLang="es-MX"/>
          </a:p>
        </p:txBody>
      </p:sp>
      <p:sp>
        <p:nvSpPr>
          <p:cNvPr id="5" name="Rectangle 6"/>
          <p:cNvSpPr txBox="1">
            <a:spLocks noChangeArrowheads="1"/>
          </p:cNvSpPr>
          <p:nvPr/>
        </p:nvSpPr>
        <p:spPr bwMode="auto">
          <a:xfrm>
            <a:off x="1631950" y="1124744"/>
            <a:ext cx="9793288" cy="204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eaLnBrk="1" hangingPunct="1"/>
            <a:r>
              <a:rPr lang="es-ES" altLang="es-MX" sz="2000" smtClean="0">
                <a:solidFill>
                  <a:schemeClr val="tx1"/>
                </a:solidFill>
                <a:latin typeface="Arial" panose="020B0604020202020204" pitchFamily="34" charset="0"/>
                <a:cs typeface="Arial" panose="020B0604020202020204" pitchFamily="34" charset="0"/>
              </a:rPr>
              <a:t>Hay una economía en la que sólo existen dos consumidores y dos bienes, y en la que los supuestos de competencia perfecta son satisfechos.</a:t>
            </a:r>
          </a:p>
          <a:p>
            <a:pPr lvl="1" eaLnBrk="1" hangingPunct="1">
              <a:buFont typeface="Wingdings" panose="05000000000000000000" pitchFamily="2" charset="2"/>
              <a:buChar char="§"/>
            </a:pPr>
            <a:r>
              <a:rPr lang="es-ES" altLang="es-MX" sz="1800" smtClean="0">
                <a:solidFill>
                  <a:schemeClr val="tx1"/>
                </a:solidFill>
                <a:latin typeface="Arial" panose="020B0604020202020204" pitchFamily="34" charset="0"/>
                <a:cs typeface="Arial" panose="020B0604020202020204" pitchFamily="34" charset="0"/>
              </a:rPr>
              <a:t>Denominaremos a los agentes </a:t>
            </a:r>
            <a:r>
              <a:rPr lang="es-ES" altLang="es-MX" sz="1800" smtClean="0">
                <a:solidFill>
                  <a:schemeClr val="tx1"/>
                </a:solidFill>
                <a:latin typeface="Times New Roman" panose="02020603050405020304" pitchFamily="18" charset="0"/>
                <a:cs typeface="Times New Roman" panose="02020603050405020304" pitchFamily="18" charset="0"/>
              </a:rPr>
              <a:t>1</a:t>
            </a:r>
            <a:r>
              <a:rPr lang="es-ES" altLang="es-MX" sz="1800" smtClean="0">
                <a:solidFill>
                  <a:schemeClr val="tx1"/>
                </a:solidFill>
                <a:latin typeface="Arial" panose="020B0604020202020204" pitchFamily="34" charset="0"/>
                <a:cs typeface="Arial" panose="020B0604020202020204" pitchFamily="34" charset="0"/>
              </a:rPr>
              <a:t> y </a:t>
            </a:r>
            <a:r>
              <a:rPr lang="es-ES" altLang="es-MX" sz="1800" smtClean="0">
                <a:solidFill>
                  <a:schemeClr val="tx1"/>
                </a:solidFill>
                <a:latin typeface="Times New Roman" panose="02020603050405020304" pitchFamily="18" charset="0"/>
                <a:cs typeface="Times New Roman" panose="02020603050405020304" pitchFamily="18" charset="0"/>
              </a:rPr>
              <a:t>2</a:t>
            </a:r>
            <a:r>
              <a:rPr lang="es-ES" altLang="es-MX" sz="1800" smtClean="0">
                <a:solidFill>
                  <a:schemeClr val="tx1"/>
                </a:solidFill>
                <a:latin typeface="Arial" panose="020B0604020202020204" pitchFamily="34" charset="0"/>
                <a:cs typeface="Arial" panose="020B0604020202020204" pitchFamily="34" charset="0"/>
              </a:rPr>
              <a:t>. ( super-índice  </a:t>
            </a:r>
            <a:r>
              <a:rPr lang="es-ES" altLang="es-MX" sz="1800" i="1" smtClean="0">
                <a:solidFill>
                  <a:schemeClr val="tx1"/>
                </a:solidFill>
                <a:latin typeface="Times New Roman" panose="02020603050405020304" pitchFamily="18" charset="0"/>
                <a:cs typeface="Times New Roman" panose="02020603050405020304" pitchFamily="18" charset="0"/>
              </a:rPr>
              <a:t>i</a:t>
            </a:r>
            <a:r>
              <a:rPr lang="es-ES" altLang="es-MX" sz="1800" smtClean="0">
                <a:solidFill>
                  <a:schemeClr val="tx1"/>
                </a:solidFill>
                <a:latin typeface="Arial" panose="020B0604020202020204" pitchFamily="34" charset="0"/>
                <a:cs typeface="Arial" panose="020B0604020202020204" pitchFamily="34" charset="0"/>
              </a:rPr>
              <a:t>).</a:t>
            </a:r>
          </a:p>
          <a:p>
            <a:pPr lvl="1" eaLnBrk="1" hangingPunct="1">
              <a:buFont typeface="Wingdings" panose="05000000000000000000" pitchFamily="2" charset="2"/>
              <a:buChar char="§"/>
            </a:pPr>
            <a:r>
              <a:rPr lang="es-ES" altLang="es-MX" sz="1800" smtClean="0">
                <a:solidFill>
                  <a:schemeClr val="tx1"/>
                </a:solidFill>
                <a:latin typeface="Arial" panose="020B0604020202020204" pitchFamily="34" charset="0"/>
                <a:cs typeface="Arial" panose="020B0604020202020204" pitchFamily="34" charset="0"/>
              </a:rPr>
              <a:t>Denominaremos a los bienes </a:t>
            </a:r>
            <a:r>
              <a:rPr lang="es-ES" altLang="es-MX" sz="1800" smtClean="0">
                <a:solidFill>
                  <a:schemeClr val="tx1"/>
                </a:solidFill>
                <a:latin typeface="Times New Roman" panose="02020603050405020304" pitchFamily="18" charset="0"/>
                <a:cs typeface="Times New Roman" panose="02020603050405020304" pitchFamily="18" charset="0"/>
              </a:rPr>
              <a:t>1</a:t>
            </a:r>
            <a:r>
              <a:rPr lang="es-ES" altLang="es-MX" sz="1800" smtClean="0">
                <a:solidFill>
                  <a:schemeClr val="tx1"/>
                </a:solidFill>
                <a:latin typeface="Arial" panose="020B0604020202020204" pitchFamily="34" charset="0"/>
                <a:cs typeface="Arial" panose="020B0604020202020204" pitchFamily="34" charset="0"/>
              </a:rPr>
              <a:t> y </a:t>
            </a:r>
            <a:r>
              <a:rPr lang="es-ES" altLang="es-MX" sz="1800" smtClean="0">
                <a:solidFill>
                  <a:schemeClr val="tx1"/>
                </a:solidFill>
                <a:latin typeface="Times New Roman" panose="02020603050405020304" pitchFamily="18" charset="0"/>
                <a:cs typeface="Times New Roman" panose="02020603050405020304" pitchFamily="18" charset="0"/>
              </a:rPr>
              <a:t>2</a:t>
            </a:r>
            <a:r>
              <a:rPr lang="es-ES" altLang="es-MX" sz="1800" smtClean="0">
                <a:solidFill>
                  <a:schemeClr val="tx1"/>
                </a:solidFill>
                <a:latin typeface="Arial" panose="020B0604020202020204" pitchFamily="34" charset="0"/>
                <a:cs typeface="Arial" panose="020B0604020202020204" pitchFamily="34" charset="0"/>
              </a:rPr>
              <a:t>.  (sub-índice </a:t>
            </a:r>
            <a:r>
              <a:rPr lang="es-ES" altLang="es-MX" sz="1800" smtClean="0">
                <a:solidFill>
                  <a:schemeClr val="tx1"/>
                </a:solidFill>
                <a:latin typeface="Times New Roman" panose="02020603050405020304" pitchFamily="18" charset="0"/>
                <a:cs typeface="Times New Roman" panose="02020603050405020304" pitchFamily="18" charset="0"/>
              </a:rPr>
              <a:t>j</a:t>
            </a:r>
            <a:r>
              <a:rPr lang="es-ES" altLang="es-MX" sz="1800" smtClean="0">
                <a:solidFill>
                  <a:schemeClr val="tx1"/>
                </a:solidFill>
                <a:latin typeface="Arial" panose="020B0604020202020204" pitchFamily="34" charset="0"/>
                <a:cs typeface="Arial" panose="020B0604020202020204" pitchFamily="34" charset="0"/>
              </a:rPr>
              <a:t>).</a:t>
            </a:r>
          </a:p>
          <a:p>
            <a:pPr eaLnBrk="1" hangingPunct="1"/>
            <a:r>
              <a:rPr lang="es-ES" altLang="es-MX" sz="2000" smtClean="0">
                <a:solidFill>
                  <a:schemeClr val="tx1"/>
                </a:solidFill>
                <a:latin typeface="Arial" panose="020B0604020202020204" pitchFamily="34" charset="0"/>
                <a:cs typeface="Arial" panose="020B0604020202020204" pitchFamily="34" charset="0"/>
              </a:rPr>
              <a:t>Las curvas de indiferencia están asociadas a funciones de utilidad </a:t>
            </a:r>
            <a:r>
              <a:rPr lang="es-ES" altLang="es-MX" sz="2000" i="1" smtClean="0">
                <a:solidFill>
                  <a:schemeClr val="tx1"/>
                </a:solidFill>
                <a:latin typeface="Times New Roman" panose="02020603050405020304" pitchFamily="18" charset="0"/>
                <a:cs typeface="Times New Roman" panose="02020603050405020304" pitchFamily="18" charset="0"/>
              </a:rPr>
              <a:t>U</a:t>
            </a:r>
            <a:r>
              <a:rPr lang="es-ES" altLang="es-MX" sz="2000" baseline="30000" smtClean="0">
                <a:solidFill>
                  <a:schemeClr val="tx1"/>
                </a:solidFill>
                <a:latin typeface="Times New Roman" panose="02020603050405020304" pitchFamily="18" charset="0"/>
                <a:cs typeface="Times New Roman" panose="02020603050405020304" pitchFamily="18" charset="0"/>
              </a:rPr>
              <a:t>1</a:t>
            </a:r>
            <a:r>
              <a:rPr lang="es-ES" altLang="es-MX" sz="2000" i="1" smtClean="0">
                <a:solidFill>
                  <a:schemeClr val="tx1"/>
                </a:solidFill>
                <a:latin typeface="Times New Roman" panose="02020603050405020304" pitchFamily="18" charset="0"/>
                <a:cs typeface="Times New Roman" panose="02020603050405020304" pitchFamily="18" charset="0"/>
              </a:rPr>
              <a:t> </a:t>
            </a:r>
            <a:r>
              <a:rPr lang="es-ES" altLang="es-MX" sz="2000" i="1" smtClean="0">
                <a:solidFill>
                  <a:schemeClr val="tx1"/>
                </a:solidFill>
                <a:latin typeface="Arial" panose="020B0604020202020204" pitchFamily="34" charset="0"/>
                <a:cs typeface="Arial" panose="020B0604020202020204" pitchFamily="34" charset="0"/>
              </a:rPr>
              <a:t> y </a:t>
            </a:r>
            <a:r>
              <a:rPr lang="es-ES" altLang="es-MX" sz="2000" i="1" smtClean="0">
                <a:solidFill>
                  <a:schemeClr val="tx1"/>
                </a:solidFill>
                <a:latin typeface="Times New Roman" panose="02020603050405020304" pitchFamily="18" charset="0"/>
                <a:cs typeface="Times New Roman" panose="02020603050405020304" pitchFamily="18" charset="0"/>
              </a:rPr>
              <a:t>U</a:t>
            </a:r>
            <a:r>
              <a:rPr lang="es-ES" altLang="es-MX" sz="2000" baseline="30000" smtClean="0">
                <a:solidFill>
                  <a:schemeClr val="tx1"/>
                </a:solidFill>
                <a:latin typeface="Times New Roman" panose="02020603050405020304" pitchFamily="18" charset="0"/>
                <a:cs typeface="Times New Roman" panose="02020603050405020304" pitchFamily="18" charset="0"/>
              </a:rPr>
              <a:t>2</a:t>
            </a:r>
            <a:r>
              <a:rPr lang="es-ES" altLang="es-MX" sz="2000" smtClean="0">
                <a:solidFill>
                  <a:schemeClr val="tx1"/>
                </a:solidFill>
                <a:latin typeface="Arial" panose="020B0604020202020204" pitchFamily="34" charset="0"/>
                <a:cs typeface="Arial" panose="020B0604020202020204" pitchFamily="34" charset="0"/>
              </a:rPr>
              <a:t>. </a:t>
            </a:r>
          </a:p>
          <a:p>
            <a:pPr lvl="1" eaLnBrk="1" hangingPunct="1">
              <a:buFont typeface="Wingdings" panose="05000000000000000000" pitchFamily="2" charset="2"/>
              <a:buChar char="§"/>
            </a:pPr>
            <a:r>
              <a:rPr lang="es-ES" altLang="es-MX" sz="1800" smtClean="0">
                <a:solidFill>
                  <a:schemeClr val="tx1"/>
                </a:solidFill>
                <a:latin typeface="Arial" panose="020B0604020202020204" pitchFamily="34" charset="0"/>
                <a:cs typeface="Arial" panose="020B0604020202020204" pitchFamily="34" charset="0"/>
              </a:rPr>
              <a:t>Supongamos que los mapas de indiferencia que caracterizan a cada agente son como a continuación</a:t>
            </a:r>
            <a:endParaRPr lang="es-ES" altLang="es-MX" sz="1800" dirty="0" smtClean="0">
              <a:solidFill>
                <a:schemeClr val="tx1"/>
              </a:solidFill>
              <a:latin typeface="Arial" panose="020B0604020202020204" pitchFamily="34" charset="0"/>
              <a:cs typeface="Arial" panose="020B0604020202020204" pitchFamily="34" charset="0"/>
            </a:endParaRPr>
          </a:p>
        </p:txBody>
      </p:sp>
      <p:sp>
        <p:nvSpPr>
          <p:cNvPr id="6" name="Rectangle 4"/>
          <p:cNvSpPr>
            <a:spLocks noChangeArrowheads="1"/>
          </p:cNvSpPr>
          <p:nvPr/>
        </p:nvSpPr>
        <p:spPr bwMode="auto">
          <a:xfrm>
            <a:off x="1631950" y="404664"/>
            <a:ext cx="59105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buNone/>
            </a:pPr>
            <a:r>
              <a:rPr lang="es-MX" sz="2400" b="1" dirty="0" smtClean="0">
                <a:solidFill>
                  <a:schemeClr val="accent1">
                    <a:lumMod val="75000"/>
                  </a:schemeClr>
                </a:solidFill>
                <a:latin typeface="Arial" panose="020B0604020202020204" pitchFamily="34" charset="0"/>
                <a:cs typeface="Arial" panose="020B0604020202020204" pitchFamily="34" charset="0"/>
              </a:rPr>
              <a:t>2.1</a:t>
            </a:r>
            <a:r>
              <a:rPr lang="es-MX" sz="2400" b="1" dirty="0">
                <a:solidFill>
                  <a:schemeClr val="accent1">
                    <a:lumMod val="75000"/>
                  </a:schemeClr>
                </a:solidFill>
                <a:latin typeface="Arial" panose="020B0604020202020204" pitchFamily="34" charset="0"/>
                <a:cs typeface="Arial" panose="020B0604020202020204" pitchFamily="34" charset="0"/>
              </a:rPr>
              <a:t>. Dotaciones iniciales e intercambio </a:t>
            </a:r>
          </a:p>
        </p:txBody>
      </p:sp>
      <p:pic>
        <p:nvPicPr>
          <p:cNvPr id="7" name="Marcador de contenido 8"/>
          <p:cNvPicPr>
            <a:picLocks noGrp="1" noChangeAspect="1"/>
          </p:cNvPicPr>
          <p:nvPr>
            <p:ph sz="half" idx="4294967295"/>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3287713" y="3573463"/>
            <a:ext cx="6480175" cy="3143250"/>
          </a:xfrm>
          <a:prstGeom prst="rect">
            <a:avLst/>
          </a:prstGeom>
        </p:spPr>
      </p:pic>
    </p:spTree>
    <p:extLst>
      <p:ext uri="{BB962C8B-B14F-4D97-AF65-F5344CB8AC3E}">
        <p14:creationId xmlns:p14="http://schemas.microsoft.com/office/powerpoint/2010/main" val="642721544"/>
      </p:ext>
    </p:extLst>
  </p:cSld>
  <p:clrMapOvr>
    <a:masterClrMapping/>
  </p:clrMapOvr>
  <p:transition spd="slow">
    <p:pull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22</a:t>
            </a:fld>
            <a:endParaRPr lang="es-ES" altLang="es-MX"/>
          </a:p>
        </p:txBody>
      </p:sp>
      <p:sp>
        <p:nvSpPr>
          <p:cNvPr id="5" name="Rectangle 2"/>
          <p:cNvSpPr txBox="1">
            <a:spLocks noChangeArrowheads="1"/>
          </p:cNvSpPr>
          <p:nvPr/>
        </p:nvSpPr>
        <p:spPr bwMode="auto">
          <a:xfrm>
            <a:off x="2181225" y="404813"/>
            <a:ext cx="9170988"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eaLnBrk="1" hangingPunct="1">
              <a:lnSpc>
                <a:spcPct val="90000"/>
              </a:lnSpc>
              <a:buFont typeface="Wingdings" panose="05000000000000000000" pitchFamily="2" charset="2"/>
              <a:buNone/>
            </a:pPr>
            <a:r>
              <a:rPr lang="es-ES" altLang="es-MX" sz="2000" smtClean="0">
                <a:solidFill>
                  <a:schemeClr val="tx1"/>
                </a:solidFill>
              </a:rPr>
              <a:t>     </a:t>
            </a:r>
          </a:p>
          <a:p>
            <a:pPr algn="just" eaLnBrk="1" hangingPunct="1">
              <a:lnSpc>
                <a:spcPct val="90000"/>
              </a:lnSpc>
            </a:pPr>
            <a:r>
              <a:rPr lang="es-ES" altLang="es-MX" sz="2000" smtClean="0">
                <a:solidFill>
                  <a:schemeClr val="tx1"/>
                </a:solidFill>
              </a:rPr>
              <a:t>Cada agente posee una cantidad no negativa de cada uno de los bienes.</a:t>
            </a:r>
          </a:p>
          <a:p>
            <a:pPr algn="just" eaLnBrk="1" hangingPunct="1">
              <a:lnSpc>
                <a:spcPct val="90000"/>
              </a:lnSpc>
            </a:pPr>
            <a:r>
              <a:rPr lang="es-ES" altLang="es-MX" sz="2000" smtClean="0">
                <a:solidFill>
                  <a:schemeClr val="tx1"/>
                </a:solidFill>
              </a:rPr>
              <a:t>Denotaremos por        la cantidad que el agente </a:t>
            </a:r>
            <a:r>
              <a:rPr lang="es-ES" altLang="es-MX" sz="2000" i="1" smtClean="0">
                <a:solidFill>
                  <a:schemeClr val="tx1"/>
                </a:solidFill>
                <a:latin typeface="Times New Roman" panose="02020603050405020304" pitchFamily="18" charset="0"/>
              </a:rPr>
              <a:t>i</a:t>
            </a:r>
            <a:r>
              <a:rPr lang="es-ES" altLang="es-MX" sz="2000" smtClean="0">
                <a:solidFill>
                  <a:schemeClr val="tx1"/>
                </a:solidFill>
              </a:rPr>
              <a:t> posee del bien </a:t>
            </a:r>
            <a:r>
              <a:rPr lang="es-ES" altLang="es-MX" sz="2000" i="1" smtClean="0">
                <a:solidFill>
                  <a:schemeClr val="tx1"/>
                </a:solidFill>
                <a:latin typeface="Times New Roman" panose="02020603050405020304" pitchFamily="18" charset="0"/>
              </a:rPr>
              <a:t>j</a:t>
            </a:r>
            <a:r>
              <a:rPr lang="es-ES" altLang="es-MX" sz="2000" smtClean="0">
                <a:solidFill>
                  <a:schemeClr val="tx1"/>
                </a:solidFill>
              </a:rPr>
              <a:t>.</a:t>
            </a:r>
          </a:p>
          <a:p>
            <a:pPr algn="just" eaLnBrk="1" hangingPunct="1">
              <a:lnSpc>
                <a:spcPct val="90000"/>
              </a:lnSpc>
            </a:pPr>
            <a:r>
              <a:rPr lang="es-ES" altLang="es-MX" sz="2000" smtClean="0">
                <a:solidFill>
                  <a:schemeClr val="tx1"/>
                </a:solidFill>
              </a:rPr>
              <a:t>La dotación del agente </a:t>
            </a:r>
            <a:r>
              <a:rPr lang="es-ES" altLang="es-MX" sz="2000" i="1" smtClean="0">
                <a:solidFill>
                  <a:schemeClr val="tx1"/>
                </a:solidFill>
                <a:latin typeface="Times New Roman" panose="02020603050405020304" pitchFamily="18" charset="0"/>
              </a:rPr>
              <a:t>i</a:t>
            </a:r>
            <a:r>
              <a:rPr lang="es-ES" altLang="es-MX" sz="2000" smtClean="0">
                <a:solidFill>
                  <a:schemeClr val="tx1"/>
                </a:solidFill>
              </a:rPr>
              <a:t> es el par              el cual denotaremos por </a:t>
            </a:r>
            <a:r>
              <a:rPr lang="es-ES" altLang="es-MX" sz="2000" i="1" smtClean="0">
                <a:solidFill>
                  <a:schemeClr val="tx1"/>
                </a:solidFill>
                <a:latin typeface="Times New Roman" panose="02020603050405020304" pitchFamily="18" charset="0"/>
              </a:rPr>
              <a:t>w</a:t>
            </a:r>
            <a:r>
              <a:rPr lang="es-ES" altLang="es-MX" sz="2000" i="1" baseline="30000" smtClean="0">
                <a:solidFill>
                  <a:schemeClr val="tx1"/>
                </a:solidFill>
              </a:rPr>
              <a:t>i</a:t>
            </a:r>
            <a:r>
              <a:rPr lang="es-ES" altLang="es-MX" sz="2000" smtClean="0">
                <a:solidFill>
                  <a:schemeClr val="tx1"/>
                </a:solidFill>
              </a:rPr>
              <a:t>. </a:t>
            </a:r>
          </a:p>
          <a:p>
            <a:pPr algn="just" eaLnBrk="1" hangingPunct="1">
              <a:lnSpc>
                <a:spcPct val="90000"/>
              </a:lnSpc>
            </a:pPr>
            <a:r>
              <a:rPr lang="es-ES" altLang="es-MX" sz="2000" smtClean="0">
                <a:solidFill>
                  <a:schemeClr val="tx1"/>
                </a:solidFill>
              </a:rPr>
              <a:t>El intercambio no tiene costos.</a:t>
            </a:r>
          </a:p>
        </p:txBody>
      </p:sp>
      <p:graphicFrame>
        <p:nvGraphicFramePr>
          <p:cNvPr id="6" name="Object 4"/>
          <p:cNvGraphicFramePr>
            <a:graphicFrameLocks noGrp="1" noChangeAspect="1"/>
          </p:cNvGraphicFramePr>
          <p:nvPr>
            <p:ph sz="quarter" idx="4294967295"/>
            <p:extLst>
              <p:ext uri="{D42A27DB-BD31-4B8C-83A1-F6EECF244321}">
                <p14:modId xmlns:p14="http://schemas.microsoft.com/office/powerpoint/2010/main" val="1895365475"/>
              </p:ext>
            </p:extLst>
          </p:nvPr>
        </p:nvGraphicFramePr>
        <p:xfrm>
          <a:off x="6845300" y="1844675"/>
          <a:ext cx="906463" cy="398463"/>
        </p:xfrm>
        <a:graphic>
          <a:graphicData uri="http://schemas.openxmlformats.org/presentationml/2006/ole">
            <mc:AlternateContent xmlns:mc="http://schemas.openxmlformats.org/markup-compatibility/2006">
              <mc:Choice xmlns:v="urn:schemas-microsoft-com:vml" Requires="v">
                <p:oleObj spid="_x0000_s105492" name="Ecuación" r:id="rId3" imgW="520700" imgH="228600" progId="Equation.3">
                  <p:embed/>
                </p:oleObj>
              </mc:Choice>
              <mc:Fallback>
                <p:oleObj name="Ecuación" r:id="rId3" imgW="520700" imgH="228600" progId="Equation.3">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5300" y="1844675"/>
                        <a:ext cx="906463"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Object 5"/>
          <p:cNvGraphicFramePr>
            <a:graphicFrameLocks noChangeAspect="1"/>
          </p:cNvGraphicFramePr>
          <p:nvPr>
            <p:extLst>
              <p:ext uri="{D42A27DB-BD31-4B8C-83A1-F6EECF244321}">
                <p14:modId xmlns:p14="http://schemas.microsoft.com/office/powerpoint/2010/main" val="2433482823"/>
              </p:ext>
            </p:extLst>
          </p:nvPr>
        </p:nvGraphicFramePr>
        <p:xfrm>
          <a:off x="4872038" y="1435100"/>
          <a:ext cx="384175" cy="481013"/>
        </p:xfrm>
        <a:graphic>
          <a:graphicData uri="http://schemas.openxmlformats.org/presentationml/2006/ole">
            <mc:AlternateContent xmlns:mc="http://schemas.openxmlformats.org/markup-compatibility/2006">
              <mc:Choice xmlns:v="urn:schemas-microsoft-com:vml" Requires="v">
                <p:oleObj spid="_x0000_s105493" name="Ecuación" r:id="rId5" imgW="203024" imgH="253780" progId="Equation.3">
                  <p:embed/>
                </p:oleObj>
              </mc:Choice>
              <mc:Fallback>
                <p:oleObj name="Ecuación" r:id="rId5" imgW="203024" imgH="2537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2038" y="1435100"/>
                        <a:ext cx="384175" cy="481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8" name="Marcador de contenido 2"/>
          <p:cNvPicPr>
            <a:picLocks noGrp="1" noChangeAspect="1"/>
          </p:cNvPicPr>
          <p:nvPr>
            <p:ph sz="quarter" idx="4294967295"/>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2792413" y="2947988"/>
            <a:ext cx="8107362" cy="3806825"/>
          </a:xfrm>
          <a:prstGeom prst="rect">
            <a:avLst/>
          </a:prstGeom>
        </p:spPr>
      </p:pic>
    </p:spTree>
    <p:extLst>
      <p:ext uri="{BB962C8B-B14F-4D97-AF65-F5344CB8AC3E}">
        <p14:creationId xmlns:p14="http://schemas.microsoft.com/office/powerpoint/2010/main" val="1651394620"/>
      </p:ext>
    </p:extLst>
  </p:cSld>
  <p:clrMapOvr>
    <a:masterClrMapping/>
  </p:clrMapOvr>
  <p:transition spd="slow">
    <p:pull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23</a:t>
            </a:fld>
            <a:endParaRPr lang="es-ES" altLang="es-MX"/>
          </a:p>
        </p:txBody>
      </p:sp>
      <p:sp>
        <p:nvSpPr>
          <p:cNvPr id="5" name="Rectangle 2"/>
          <p:cNvSpPr>
            <a:spLocks noGrp="1" noChangeArrowheads="1"/>
          </p:cNvSpPr>
          <p:nvPr>
            <p:ph type="title"/>
          </p:nvPr>
        </p:nvSpPr>
        <p:spPr>
          <a:xfrm>
            <a:off x="1524000" y="332656"/>
            <a:ext cx="8686800" cy="688975"/>
          </a:xfrm>
        </p:spPr>
        <p:txBody>
          <a:bodyPr rtlCol="0">
            <a:normAutofit/>
          </a:bodyPr>
          <a:lstStyle/>
          <a:p>
            <a:pPr eaLnBrk="1" fontAlgn="auto" hangingPunct="1">
              <a:spcAft>
                <a:spcPts val="0"/>
              </a:spcAft>
              <a:defRPr/>
            </a:pPr>
            <a:r>
              <a:rPr lang="es-MX" sz="2400" b="1" dirty="0" smtClean="0">
                <a:solidFill>
                  <a:schemeClr val="accent1">
                    <a:lumMod val="75000"/>
                  </a:schemeClr>
                </a:solidFill>
                <a:effectLst>
                  <a:outerShdw blurRad="38100" dist="38100" dir="2700000" algn="tl">
                    <a:srgbClr val="000000">
                      <a:alpha val="43137"/>
                    </a:srgbClr>
                  </a:outerShdw>
                </a:effectLst>
              </a:rPr>
              <a:t>2.2 La </a:t>
            </a:r>
            <a:r>
              <a:rPr lang="es-MX" sz="2400" b="1" dirty="0">
                <a:solidFill>
                  <a:schemeClr val="accent1">
                    <a:lumMod val="75000"/>
                  </a:schemeClr>
                </a:solidFill>
                <a:effectLst>
                  <a:outerShdw blurRad="38100" dist="38100" dir="2700000" algn="tl">
                    <a:srgbClr val="000000">
                      <a:alpha val="43137"/>
                    </a:srgbClr>
                  </a:outerShdw>
                </a:effectLst>
              </a:rPr>
              <a:t>caja de Edgeworth</a:t>
            </a:r>
            <a:endParaRPr lang="es-ES" sz="2400" b="1" dirty="0">
              <a:solidFill>
                <a:schemeClr val="accent1">
                  <a:lumMod val="75000"/>
                </a:schemeClr>
              </a:solidFill>
              <a:effectLst>
                <a:outerShdw blurRad="38100" dist="38100" dir="2700000" algn="tl">
                  <a:srgbClr val="000000">
                    <a:alpha val="43137"/>
                  </a:srgbClr>
                </a:outerShdw>
              </a:effectLst>
            </a:endParaRPr>
          </a:p>
        </p:txBody>
      </p:sp>
      <p:sp>
        <p:nvSpPr>
          <p:cNvPr id="6" name="Rectangle 3"/>
          <p:cNvSpPr txBox="1">
            <a:spLocks noChangeArrowheads="1"/>
          </p:cNvSpPr>
          <p:nvPr/>
        </p:nvSpPr>
        <p:spPr bwMode="auto">
          <a:xfrm>
            <a:off x="1689595" y="908720"/>
            <a:ext cx="9879013" cy="265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eaLnBrk="1" hangingPunct="1"/>
            <a:r>
              <a:rPr lang="es-ES" altLang="es-MX" sz="2000" smtClean="0">
                <a:solidFill>
                  <a:schemeClr val="tx1"/>
                </a:solidFill>
              </a:rPr>
              <a:t>Consideremos el bien </a:t>
            </a:r>
            <a:r>
              <a:rPr lang="es-ES" altLang="es-MX" sz="2000" smtClean="0">
                <a:solidFill>
                  <a:schemeClr val="tx1"/>
                </a:solidFill>
                <a:latin typeface="Times New Roman" panose="02020603050405020304" pitchFamily="18" charset="0"/>
              </a:rPr>
              <a:t>1</a:t>
            </a:r>
            <a:r>
              <a:rPr lang="es-ES" altLang="es-MX" sz="2000" smtClean="0">
                <a:solidFill>
                  <a:schemeClr val="tx1"/>
                </a:solidFill>
              </a:rPr>
              <a:t>. Sobre la línea real, la dotación del agente </a:t>
            </a:r>
            <a:r>
              <a:rPr lang="es-ES" altLang="es-MX" sz="2000" smtClean="0">
                <a:solidFill>
                  <a:schemeClr val="tx1"/>
                </a:solidFill>
                <a:latin typeface="Times New Roman" panose="02020603050405020304" pitchFamily="18" charset="0"/>
              </a:rPr>
              <a:t>1</a:t>
            </a:r>
            <a:r>
              <a:rPr lang="es-ES" altLang="es-MX" sz="2000" smtClean="0">
                <a:solidFill>
                  <a:schemeClr val="tx1"/>
                </a:solidFill>
              </a:rPr>
              <a:t> y la dotación agregada son respectivamente los puntos  </a:t>
            </a:r>
          </a:p>
          <a:p>
            <a:pPr algn="just" eaLnBrk="1" hangingPunct="1">
              <a:buFont typeface="Wingdings" panose="05000000000000000000" pitchFamily="2" charset="2"/>
              <a:buNone/>
            </a:pPr>
            <a:r>
              <a:rPr lang="es-ES" altLang="es-MX" sz="2000" smtClean="0">
                <a:solidFill>
                  <a:schemeClr val="tx1"/>
                </a:solidFill>
              </a:rPr>
              <a:t>     La distancia entre estos dos puntos equivale a la dotación del agente </a:t>
            </a:r>
            <a:r>
              <a:rPr lang="es-ES" altLang="es-MX" sz="2000" smtClean="0">
                <a:solidFill>
                  <a:schemeClr val="tx1"/>
                </a:solidFill>
                <a:latin typeface="Times New Roman" panose="02020603050405020304" pitchFamily="18" charset="0"/>
              </a:rPr>
              <a:t>2</a:t>
            </a:r>
            <a:r>
              <a:rPr lang="es-ES" altLang="es-MX" sz="2000" smtClean="0">
                <a:solidFill>
                  <a:schemeClr val="tx1"/>
                </a:solidFill>
              </a:rPr>
              <a:t>, </a:t>
            </a:r>
          </a:p>
          <a:p>
            <a:pPr eaLnBrk="1" hangingPunct="1"/>
            <a:endParaRPr lang="es-MX" altLang="es-MX" sz="2000" smtClean="0">
              <a:solidFill>
                <a:schemeClr val="tx1"/>
              </a:solidFill>
            </a:endParaRPr>
          </a:p>
          <a:p>
            <a:pPr eaLnBrk="1" hangingPunct="1"/>
            <a:endParaRPr lang="es-ES" altLang="es-MX" sz="500" smtClean="0">
              <a:solidFill>
                <a:schemeClr val="tx1"/>
              </a:solidFill>
            </a:endParaRPr>
          </a:p>
          <a:p>
            <a:pPr eaLnBrk="1" hangingPunct="1"/>
            <a:r>
              <a:rPr lang="es-ES" altLang="es-MX" sz="2000" smtClean="0">
                <a:solidFill>
                  <a:schemeClr val="tx1"/>
                </a:solidFill>
              </a:rPr>
              <a:t>Sobre esta última gráfica, hagamos el mismo análisis para el bien </a:t>
            </a:r>
            <a:r>
              <a:rPr lang="es-ES" altLang="es-MX" sz="2000" smtClean="0">
                <a:solidFill>
                  <a:schemeClr val="tx1"/>
                </a:solidFill>
                <a:latin typeface="Times New Roman" panose="02020603050405020304" pitchFamily="18" charset="0"/>
              </a:rPr>
              <a:t>2</a:t>
            </a:r>
            <a:endParaRPr lang="es-ES" altLang="es-MX" sz="2000" dirty="0" smtClean="0">
              <a:solidFill>
                <a:schemeClr val="tx1"/>
              </a:solidFill>
              <a:latin typeface="Times New Roman" panose="02020603050405020304" pitchFamily="18" charset="0"/>
            </a:endParaRPr>
          </a:p>
        </p:txBody>
      </p:sp>
      <p:graphicFrame>
        <p:nvGraphicFramePr>
          <p:cNvPr id="7" name="Object 4"/>
          <p:cNvGraphicFramePr>
            <a:graphicFrameLocks noGrp="1" noChangeAspect="1"/>
          </p:cNvGraphicFramePr>
          <p:nvPr>
            <p:ph sz="quarter" idx="4294967295"/>
            <p:extLst>
              <p:ext uri="{D42A27DB-BD31-4B8C-83A1-F6EECF244321}">
                <p14:modId xmlns:p14="http://schemas.microsoft.com/office/powerpoint/2010/main" val="246007556"/>
              </p:ext>
            </p:extLst>
          </p:nvPr>
        </p:nvGraphicFramePr>
        <p:xfrm>
          <a:off x="8687295" y="1284958"/>
          <a:ext cx="1376363" cy="317500"/>
        </p:xfrm>
        <a:graphic>
          <a:graphicData uri="http://schemas.openxmlformats.org/presentationml/2006/ole">
            <mc:AlternateContent xmlns:mc="http://schemas.openxmlformats.org/markup-compatibility/2006">
              <mc:Choice xmlns:v="urn:schemas-microsoft-com:vml" Requires="v">
                <p:oleObj spid="_x0000_s106516" name="Ecuación" r:id="rId3" imgW="990600" imgH="228600" progId="Equation.3">
                  <p:embed/>
                </p:oleObj>
              </mc:Choice>
              <mc:Fallback>
                <p:oleObj name="Ecuación" r:id="rId3" imgW="990600" imgH="228600" progId="Equation.3">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7295" y="1284958"/>
                        <a:ext cx="137636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6"/>
          <p:cNvGraphicFramePr>
            <a:graphicFrameLocks noGrp="1" noChangeAspect="1"/>
          </p:cNvGraphicFramePr>
          <p:nvPr>
            <p:ph sz="quarter" idx="4294967295"/>
            <p:extLst>
              <p:ext uri="{D42A27DB-BD31-4B8C-83A1-F6EECF244321}">
                <p14:modId xmlns:p14="http://schemas.microsoft.com/office/powerpoint/2010/main" val="1930733001"/>
              </p:ext>
            </p:extLst>
          </p:nvPr>
        </p:nvGraphicFramePr>
        <p:xfrm>
          <a:off x="11165383" y="1685008"/>
          <a:ext cx="330200" cy="371475"/>
        </p:xfrm>
        <a:graphic>
          <a:graphicData uri="http://schemas.openxmlformats.org/presentationml/2006/ole">
            <mc:AlternateContent xmlns:mc="http://schemas.openxmlformats.org/markup-compatibility/2006">
              <mc:Choice xmlns:v="urn:schemas-microsoft-com:vml" Requires="v">
                <p:oleObj spid="_x0000_s106517" name="Ecuación" r:id="rId5" imgW="203112" imgH="228501" progId="Equation.3">
                  <p:embed/>
                </p:oleObj>
              </mc:Choice>
              <mc:Fallback>
                <p:oleObj name="Ecuación" r:id="rId5" imgW="203112" imgH="228501" progId="Equation.3">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65383" y="1685008"/>
                        <a:ext cx="330200" cy="371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Rectangle 8"/>
          <p:cNvSpPr>
            <a:spLocks noChangeArrowheads="1"/>
          </p:cNvSpPr>
          <p:nvPr/>
        </p:nvSpPr>
        <p:spPr bwMode="auto">
          <a:xfrm>
            <a:off x="2246313" y="4333875"/>
            <a:ext cx="4176712"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r>
              <a:rPr lang="es-ES" altLang="es-MX" sz="1800">
                <a:solidFill>
                  <a:schemeClr val="tx1"/>
                </a:solidFill>
                <a:latin typeface="Arial" panose="020B0604020202020204" pitchFamily="34" charset="0"/>
              </a:rPr>
              <a:t>Así, completando los lados de la caja obtenemos el conjunto total de valores de los bienes que la economía</a:t>
            </a:r>
          </a:p>
        </p:txBody>
      </p:sp>
      <p:sp>
        <p:nvSpPr>
          <p:cNvPr id="10" name="Rectangle 10"/>
          <p:cNvSpPr>
            <a:spLocks noChangeArrowheads="1"/>
          </p:cNvSpPr>
          <p:nvPr/>
        </p:nvSpPr>
        <p:spPr bwMode="auto">
          <a:xfrm>
            <a:off x="1883270" y="2883570"/>
            <a:ext cx="184150"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pic>
        <p:nvPicPr>
          <p:cNvPr id="11" name="Imagen 1"/>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70845" y="1980283"/>
            <a:ext cx="471487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n 2"/>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59600" y="3087688"/>
            <a:ext cx="4716463" cy="378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 Marcador de número de diapositiva"/>
          <p:cNvSpPr txBox="1">
            <a:spLocks/>
          </p:cNvSpPr>
          <p:nvPr/>
        </p:nvSpPr>
        <p:spPr bwMode="gray">
          <a:xfrm>
            <a:off x="9042400" y="6248400"/>
            <a:ext cx="25400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s-ES"/>
            </a:defPPr>
            <a:lvl1pPr algn="r" rtl="0" eaLnBrk="1" fontAlgn="base" hangingPunct="1">
              <a:spcBef>
                <a:spcPts val="1000"/>
              </a:spcBef>
              <a:spcAft>
                <a:spcPct val="0"/>
              </a:spcAft>
              <a:buClr>
                <a:schemeClr val="accent1"/>
              </a:buClr>
              <a:buFont typeface="Wingdings 3" panose="05040102010807070707" pitchFamily="18" charset="2"/>
              <a:buChar char=""/>
              <a:defRPr sz="2000" kern="1200">
                <a:solidFill>
                  <a:srgbClr val="404040"/>
                </a:solidFill>
                <a:latin typeface="Century Gothic" panose="020B0502020202020204" pitchFamily="34" charset="0"/>
                <a:ea typeface="+mn-ea"/>
                <a:cs typeface="+mn-cs"/>
              </a:defRPr>
            </a:lvl1pPr>
            <a:lvl2pPr marL="742950" indent="-285750" algn="l"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Century Gothic" panose="020B0502020202020204" pitchFamily="34" charset="0"/>
                <a:ea typeface="+mn-ea"/>
                <a:cs typeface="+mn-cs"/>
              </a:defRPr>
            </a:lvl2pPr>
            <a:lvl3pPr marL="1143000" indent="-228600" algn="l"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Century Gothic" panose="020B0502020202020204" pitchFamily="34" charset="0"/>
                <a:ea typeface="+mn-ea"/>
                <a:cs typeface="+mn-cs"/>
              </a:defRPr>
            </a:lvl3pPr>
            <a:lvl4pPr marL="1600200" indent="-228600" algn="l"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Century Gothic" panose="020B0502020202020204" pitchFamily="34" charset="0"/>
                <a:ea typeface="+mn-ea"/>
                <a:cs typeface="+mn-cs"/>
              </a:defRPr>
            </a:lvl4pPr>
            <a:lvl5pPr marL="2057400" indent="-228600" algn="l"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Century Gothic" panose="020B0502020202020204" pitchFamily="34" charset="0"/>
                <a:ea typeface="+mn-ea"/>
                <a:cs typeface="+mn-cs"/>
              </a:defRPr>
            </a:lvl5pPr>
            <a:lvl6pPr marL="2514600" indent="-228600" algn="l" defTabSz="914400" rtl="0" eaLnBrk="0" fontAlgn="base" latinLnBrk="0"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Century Gothic" panose="020B0502020202020204" pitchFamily="34" charset="0"/>
                <a:ea typeface="+mn-ea"/>
                <a:cs typeface="+mn-cs"/>
              </a:defRPr>
            </a:lvl6pPr>
            <a:lvl7pPr marL="2971800" indent="-228600" algn="l" defTabSz="914400" rtl="0" eaLnBrk="0" fontAlgn="base" latinLnBrk="0"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Century Gothic" panose="020B0502020202020204" pitchFamily="34" charset="0"/>
                <a:ea typeface="+mn-ea"/>
                <a:cs typeface="+mn-cs"/>
              </a:defRPr>
            </a:lvl7pPr>
            <a:lvl8pPr marL="3429000" indent="-228600" algn="l" defTabSz="914400" rtl="0" eaLnBrk="0" fontAlgn="base" latinLnBrk="0"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Century Gothic" panose="020B0502020202020204" pitchFamily="34" charset="0"/>
                <a:ea typeface="+mn-ea"/>
                <a:cs typeface="+mn-cs"/>
              </a:defRPr>
            </a:lvl8pPr>
            <a:lvl9pPr marL="3886200" indent="-228600" algn="l" defTabSz="914400" rtl="0" eaLnBrk="0" fontAlgn="base" latinLnBrk="0"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Century Gothic" panose="020B0502020202020204" pitchFamily="34" charset="0"/>
                <a:ea typeface="+mn-ea"/>
                <a:cs typeface="+mn-cs"/>
              </a:defRPr>
            </a:lvl9pPr>
          </a:lstStyle>
          <a:p>
            <a:pPr>
              <a:spcBef>
                <a:spcPct val="0"/>
              </a:spcBef>
              <a:buClrTx/>
              <a:buFontTx/>
              <a:buNone/>
            </a:pPr>
            <a:fld id="{92B0E7C3-E86B-4F24-B830-231223A83F6E}" type="slidenum">
              <a:rPr lang="es-ES" altLang="es-MX" smtClean="0">
                <a:solidFill>
                  <a:srgbClr val="FEFFFF"/>
                </a:solidFill>
                <a:latin typeface="Arial" panose="020B0604020202020204" pitchFamily="34" charset="0"/>
              </a:rPr>
              <a:pPr>
                <a:spcBef>
                  <a:spcPct val="0"/>
                </a:spcBef>
                <a:buClrTx/>
                <a:buFontTx/>
                <a:buNone/>
              </a:pPr>
              <a:t>23</a:t>
            </a:fld>
            <a:endParaRPr lang="es-ES" altLang="es-MX" smtClean="0">
              <a:solidFill>
                <a:srgbClr val="FEFFFF"/>
              </a:solidFill>
              <a:latin typeface="Arial" panose="020B0604020202020204" pitchFamily="34" charset="0"/>
            </a:endParaRPr>
          </a:p>
        </p:txBody>
      </p:sp>
    </p:spTree>
    <p:extLst>
      <p:ext uri="{BB962C8B-B14F-4D97-AF65-F5344CB8AC3E}">
        <p14:creationId xmlns:p14="http://schemas.microsoft.com/office/powerpoint/2010/main" val="4190858867"/>
      </p:ext>
    </p:extLst>
  </p:cSld>
  <p:clrMapOvr>
    <a:masterClrMapping/>
  </p:clrMapOvr>
  <p:transition spd="slow">
    <p:pull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24</a:t>
            </a:fld>
            <a:endParaRPr lang="es-ES" altLang="es-MX"/>
          </a:p>
        </p:txBody>
      </p:sp>
      <p:sp>
        <p:nvSpPr>
          <p:cNvPr id="5" name="Rectangle 2"/>
          <p:cNvSpPr txBox="1">
            <a:spLocks noChangeArrowheads="1"/>
          </p:cNvSpPr>
          <p:nvPr/>
        </p:nvSpPr>
        <p:spPr bwMode="auto">
          <a:xfrm>
            <a:off x="1524000" y="1600200"/>
            <a:ext cx="4494213"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eaLnBrk="1" hangingPunct="1">
              <a:lnSpc>
                <a:spcPct val="80000"/>
              </a:lnSpc>
            </a:pPr>
            <a:r>
              <a:rPr lang="es-ES" altLang="es-MX" sz="2000" smtClean="0">
                <a:solidFill>
                  <a:schemeClr val="tx1"/>
                </a:solidFill>
              </a:rPr>
              <a:t>Denotaremos por      o      el consumo del bien </a:t>
            </a:r>
            <a:r>
              <a:rPr lang="es-ES" altLang="es-MX" sz="2000" i="1" smtClean="0">
                <a:solidFill>
                  <a:schemeClr val="tx1"/>
                </a:solidFill>
                <a:latin typeface="Times New Roman" panose="02020603050405020304" pitchFamily="18" charset="0"/>
              </a:rPr>
              <a:t>j</a:t>
            </a:r>
            <a:r>
              <a:rPr lang="es-ES" altLang="es-MX" sz="2000" smtClean="0">
                <a:solidFill>
                  <a:schemeClr val="tx1"/>
                </a:solidFill>
              </a:rPr>
              <a:t> por el agente </a:t>
            </a:r>
            <a:r>
              <a:rPr lang="es-ES" altLang="es-MX" sz="2000" i="1" smtClean="0">
                <a:solidFill>
                  <a:schemeClr val="tx1"/>
                </a:solidFill>
                <a:latin typeface="Times New Roman" panose="02020603050405020304" pitchFamily="18" charset="0"/>
              </a:rPr>
              <a:t>i</a:t>
            </a:r>
            <a:r>
              <a:rPr lang="es-ES" altLang="es-MX" sz="2000" smtClean="0">
                <a:solidFill>
                  <a:schemeClr val="tx1"/>
                </a:solidFill>
              </a:rPr>
              <a:t> </a:t>
            </a:r>
          </a:p>
          <a:p>
            <a:pPr eaLnBrk="1" hangingPunct="1">
              <a:lnSpc>
                <a:spcPct val="80000"/>
              </a:lnSpc>
            </a:pPr>
            <a:endParaRPr lang="es-ES" altLang="es-MX" sz="2000" smtClean="0">
              <a:solidFill>
                <a:schemeClr val="tx1"/>
              </a:solidFill>
            </a:endParaRPr>
          </a:p>
          <a:p>
            <a:pPr eaLnBrk="1" hangingPunct="1">
              <a:lnSpc>
                <a:spcPct val="80000"/>
              </a:lnSpc>
            </a:pPr>
            <a:r>
              <a:rPr lang="es-ES" altLang="es-MX" sz="2000" smtClean="0">
                <a:solidFill>
                  <a:schemeClr val="tx1"/>
                </a:solidFill>
              </a:rPr>
              <a:t>Denotaremos por </a:t>
            </a:r>
            <a:r>
              <a:rPr lang="es-ES" altLang="es-MX" sz="2000" i="1" smtClean="0">
                <a:solidFill>
                  <a:schemeClr val="tx1"/>
                </a:solidFill>
                <a:latin typeface="Times New Roman" panose="02020603050405020304" pitchFamily="18" charset="0"/>
              </a:rPr>
              <a:t>x</a:t>
            </a:r>
            <a:r>
              <a:rPr lang="es-ES" altLang="es-MX" sz="2000" i="1" baseline="30000" smtClean="0">
                <a:solidFill>
                  <a:schemeClr val="tx1"/>
                </a:solidFill>
              </a:rPr>
              <a:t>i</a:t>
            </a:r>
            <a:r>
              <a:rPr lang="es-ES" altLang="es-MX" sz="2000" smtClean="0">
                <a:solidFill>
                  <a:schemeClr val="tx1"/>
                </a:solidFill>
              </a:rPr>
              <a:t> el consumo del agente </a:t>
            </a:r>
            <a:r>
              <a:rPr lang="es-ES" altLang="es-MX" sz="2000" b="1" i="1" smtClean="0">
                <a:solidFill>
                  <a:schemeClr val="tx1"/>
                </a:solidFill>
                <a:latin typeface="Times New Roman" panose="02020603050405020304" pitchFamily="18" charset="0"/>
              </a:rPr>
              <a:t>i</a:t>
            </a:r>
            <a:r>
              <a:rPr lang="es-ES" altLang="es-MX" sz="2000" smtClean="0">
                <a:solidFill>
                  <a:schemeClr val="tx1"/>
                </a:solidFill>
              </a:rPr>
              <a:t>. Es decir:     </a:t>
            </a:r>
          </a:p>
          <a:p>
            <a:pPr eaLnBrk="1" hangingPunct="1">
              <a:lnSpc>
                <a:spcPct val="80000"/>
              </a:lnSpc>
            </a:pPr>
            <a:endParaRPr lang="es-ES" altLang="es-MX" sz="2000" smtClean="0">
              <a:solidFill>
                <a:schemeClr val="tx1"/>
              </a:solidFill>
            </a:endParaRPr>
          </a:p>
          <a:p>
            <a:pPr algn="just" eaLnBrk="1" hangingPunct="1">
              <a:lnSpc>
                <a:spcPct val="80000"/>
              </a:lnSpc>
            </a:pPr>
            <a:r>
              <a:rPr lang="es-ES" altLang="es-MX" sz="2000" smtClean="0">
                <a:solidFill>
                  <a:schemeClr val="tx1"/>
                </a:solidFill>
              </a:rPr>
              <a:t>Podemos utilizar los lados superior y derecho de la caja para medir los consumos del agente </a:t>
            </a:r>
            <a:r>
              <a:rPr lang="es-ES" altLang="es-MX" sz="2000" smtClean="0">
                <a:solidFill>
                  <a:schemeClr val="tx1"/>
                </a:solidFill>
                <a:latin typeface="Times New Roman" panose="02020603050405020304" pitchFamily="18" charset="0"/>
                <a:cs typeface="Times New Roman" panose="02020603050405020304" pitchFamily="18" charset="0"/>
              </a:rPr>
              <a:t>2</a:t>
            </a:r>
            <a:r>
              <a:rPr lang="es-ES" altLang="es-MX" sz="2000" smtClean="0">
                <a:solidFill>
                  <a:schemeClr val="tx1"/>
                </a:solidFill>
              </a:rPr>
              <a:t>,  midiendo en el lado superior (y hacia la izquierda) el consumo del bien </a:t>
            </a:r>
            <a:r>
              <a:rPr lang="es-ES" altLang="es-MX" sz="2000" smtClean="0">
                <a:solidFill>
                  <a:schemeClr val="tx1"/>
                </a:solidFill>
                <a:latin typeface="Times New Roman" panose="02020603050405020304" pitchFamily="18" charset="0"/>
                <a:cs typeface="Times New Roman" panose="02020603050405020304" pitchFamily="18" charset="0"/>
              </a:rPr>
              <a:t>1</a:t>
            </a:r>
            <a:r>
              <a:rPr lang="es-ES" altLang="es-MX" sz="2000" smtClean="0">
                <a:solidFill>
                  <a:schemeClr val="tx1"/>
                </a:solidFill>
              </a:rPr>
              <a:t> y en el lado derecho (y hacia abajo) su consumo del bien </a:t>
            </a:r>
            <a:r>
              <a:rPr lang="es-ES" altLang="es-MX" sz="2000" smtClean="0">
                <a:solidFill>
                  <a:schemeClr val="tx1"/>
                </a:solidFill>
                <a:latin typeface="Times New Roman" panose="02020603050405020304" pitchFamily="18" charset="0"/>
                <a:cs typeface="Times New Roman" panose="02020603050405020304" pitchFamily="18" charset="0"/>
              </a:rPr>
              <a:t>2</a:t>
            </a:r>
            <a:r>
              <a:rPr lang="es-ES" altLang="es-MX" sz="2000" smtClean="0">
                <a:solidFill>
                  <a:schemeClr val="tx1"/>
                </a:solidFill>
              </a:rPr>
              <a:t>. </a:t>
            </a:r>
          </a:p>
        </p:txBody>
      </p:sp>
      <p:pic>
        <p:nvPicPr>
          <p:cNvPr id="6" name="Picture 24"/>
          <p:cNvPicPr>
            <a:picLocks noGrp="1" noChangeAspect="1" noChangeArrowheads="1"/>
          </p:cNvPicPr>
          <p:nvPr>
            <p:ph sz="quarter" idx="4294967295"/>
          </p:nvPr>
        </p:nvPicPr>
        <p:blipFill>
          <a:blip r:embed="rId3">
            <a:clrChange>
              <a:clrFrom>
                <a:srgbClr val="808040"/>
              </a:clrFrom>
              <a:clrTo>
                <a:srgbClr val="808040">
                  <a:alpha val="0"/>
                </a:srgbClr>
              </a:clrTo>
            </a:clrChange>
            <a:extLst>
              <a:ext uri="{28A0092B-C50C-407E-A947-70E740481C1C}">
                <a14:useLocalDpi xmlns:a14="http://schemas.microsoft.com/office/drawing/2010/main" val="0"/>
              </a:ext>
            </a:extLst>
          </a:blip>
          <a:srcRect/>
          <a:stretch>
            <a:fillRect/>
          </a:stretch>
        </p:blipFill>
        <p:spPr>
          <a:xfrm>
            <a:off x="6122988" y="692150"/>
            <a:ext cx="5149850" cy="4681538"/>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7" name="Object 27"/>
          <p:cNvGraphicFramePr>
            <a:graphicFrameLocks noGrp="1" noChangeAspect="1"/>
          </p:cNvGraphicFramePr>
          <p:nvPr>
            <p:ph sz="quarter" idx="4294967295"/>
            <p:extLst>
              <p:ext uri="{D42A27DB-BD31-4B8C-83A1-F6EECF244321}">
                <p14:modId xmlns:p14="http://schemas.microsoft.com/office/powerpoint/2010/main" val="717082643"/>
              </p:ext>
            </p:extLst>
          </p:nvPr>
        </p:nvGraphicFramePr>
        <p:xfrm>
          <a:off x="6943725" y="6283325"/>
          <a:ext cx="3689350" cy="385763"/>
        </p:xfrm>
        <a:graphic>
          <a:graphicData uri="http://schemas.openxmlformats.org/presentationml/2006/ole">
            <mc:AlternateContent xmlns:mc="http://schemas.openxmlformats.org/markup-compatibility/2006">
              <mc:Choice xmlns:v="urn:schemas-microsoft-com:vml" Requires="v">
                <p:oleObj spid="_x0000_s107558" name="Equation" r:id="rId4" imgW="2311400" imgH="241300" progId="Equation.DSMT4">
                  <p:embed/>
                </p:oleObj>
              </mc:Choice>
              <mc:Fallback>
                <p:oleObj name="Equation" r:id="rId4" imgW="2311400" imgH="241300" progId="Equation.DSMT4">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3725" y="6283325"/>
                        <a:ext cx="3689350"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Rectangle 4"/>
          <p:cNvSpPr>
            <a:spLocks noChangeArrowheads="1"/>
          </p:cNvSpPr>
          <p:nvPr/>
        </p:nvSpPr>
        <p:spPr bwMode="auto">
          <a:xfrm>
            <a:off x="1524000" y="3176588"/>
            <a:ext cx="18415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graphicFrame>
        <p:nvGraphicFramePr>
          <p:cNvPr id="9" name="Object 5"/>
          <p:cNvGraphicFramePr>
            <a:graphicFrameLocks noChangeAspect="1"/>
          </p:cNvGraphicFramePr>
          <p:nvPr>
            <p:extLst>
              <p:ext uri="{D42A27DB-BD31-4B8C-83A1-F6EECF244321}">
                <p14:modId xmlns:p14="http://schemas.microsoft.com/office/powerpoint/2010/main" val="2310175877"/>
              </p:ext>
            </p:extLst>
          </p:nvPr>
        </p:nvGraphicFramePr>
        <p:xfrm>
          <a:off x="4183063" y="1508125"/>
          <a:ext cx="338137" cy="481013"/>
        </p:xfrm>
        <a:graphic>
          <a:graphicData uri="http://schemas.openxmlformats.org/presentationml/2006/ole">
            <mc:AlternateContent xmlns:mc="http://schemas.openxmlformats.org/markup-compatibility/2006">
              <mc:Choice xmlns:v="urn:schemas-microsoft-com:vml" Requires="v">
                <p:oleObj spid="_x0000_s107559" name="Equation" r:id="rId6" imgW="177569" imgH="253670" progId="Equation.DSMT4">
                  <p:embed/>
                </p:oleObj>
              </mc:Choice>
              <mc:Fallback>
                <p:oleObj name="Equation" r:id="rId6" imgW="177569" imgH="25367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83063" y="1508125"/>
                        <a:ext cx="338137"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Rectangle 6"/>
          <p:cNvSpPr>
            <a:spLocks noChangeArrowheads="1"/>
          </p:cNvSpPr>
          <p:nvPr/>
        </p:nvSpPr>
        <p:spPr bwMode="auto">
          <a:xfrm>
            <a:off x="1524000" y="3190875"/>
            <a:ext cx="18415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graphicFrame>
        <p:nvGraphicFramePr>
          <p:cNvPr id="11" name="Object 7"/>
          <p:cNvGraphicFramePr>
            <a:graphicFrameLocks noChangeAspect="1"/>
          </p:cNvGraphicFramePr>
          <p:nvPr>
            <p:extLst>
              <p:ext uri="{D42A27DB-BD31-4B8C-83A1-F6EECF244321}">
                <p14:modId xmlns:p14="http://schemas.microsoft.com/office/powerpoint/2010/main" val="620783227"/>
              </p:ext>
            </p:extLst>
          </p:nvPr>
        </p:nvGraphicFramePr>
        <p:xfrm>
          <a:off x="3003550" y="3365500"/>
          <a:ext cx="2312988" cy="463550"/>
        </p:xfrm>
        <a:graphic>
          <a:graphicData uri="http://schemas.openxmlformats.org/presentationml/2006/ole">
            <mc:AlternateContent xmlns:mc="http://schemas.openxmlformats.org/markup-compatibility/2006">
              <mc:Choice xmlns:v="urn:schemas-microsoft-com:vml" Requires="v">
                <p:oleObj spid="_x0000_s107560" name="Equation" r:id="rId8" imgW="1397000" imgH="279400" progId="Equation.DSMT4">
                  <p:embed/>
                </p:oleObj>
              </mc:Choice>
              <mc:Fallback>
                <p:oleObj name="Equation" r:id="rId8" imgW="1397000" imgH="279400"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03550" y="3365500"/>
                        <a:ext cx="2312988"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8"/>
          <p:cNvGraphicFramePr>
            <a:graphicFrameLocks noChangeAspect="1"/>
          </p:cNvGraphicFramePr>
          <p:nvPr>
            <p:extLst>
              <p:ext uri="{D42A27DB-BD31-4B8C-83A1-F6EECF244321}">
                <p14:modId xmlns:p14="http://schemas.microsoft.com/office/powerpoint/2010/main" val="1028870570"/>
              </p:ext>
            </p:extLst>
          </p:nvPr>
        </p:nvGraphicFramePr>
        <p:xfrm>
          <a:off x="4762500" y="1508125"/>
          <a:ext cx="338138" cy="458788"/>
        </p:xfrm>
        <a:graphic>
          <a:graphicData uri="http://schemas.openxmlformats.org/presentationml/2006/ole">
            <mc:AlternateContent xmlns:mc="http://schemas.openxmlformats.org/markup-compatibility/2006">
              <mc:Choice xmlns:v="urn:schemas-microsoft-com:vml" Requires="v">
                <p:oleObj spid="_x0000_s107561" name="Equation" r:id="rId10" imgW="177646" imgH="241091" progId="Equation.DSMT4">
                  <p:embed/>
                </p:oleObj>
              </mc:Choice>
              <mc:Fallback>
                <p:oleObj name="Equation" r:id="rId10" imgW="177646" imgH="241091" progId="Equation.DSMT4">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62500" y="1508125"/>
                        <a:ext cx="338138"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 name="Rectangle 26"/>
          <p:cNvSpPr>
            <a:spLocks noChangeArrowheads="1"/>
          </p:cNvSpPr>
          <p:nvPr/>
        </p:nvSpPr>
        <p:spPr bwMode="auto">
          <a:xfrm>
            <a:off x="6672263" y="5589588"/>
            <a:ext cx="4464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r>
              <a:rPr lang="es-ES" altLang="ja-JP" sz="1800">
                <a:solidFill>
                  <a:schemeClr val="tx1"/>
                </a:solidFill>
                <a:latin typeface="Arial" panose="020B0604020202020204" pitchFamily="34" charset="0"/>
                <a:ea typeface="MS PGothic" panose="020B0600070205080204" pitchFamily="34" charset="-128"/>
              </a:rPr>
              <a:t>Formalmente, la caja de Edgeworth es pues el conjunto de asignaciones factibles </a:t>
            </a:r>
          </a:p>
        </p:txBody>
      </p:sp>
    </p:spTree>
    <p:extLst>
      <p:ext uri="{BB962C8B-B14F-4D97-AF65-F5344CB8AC3E}">
        <p14:creationId xmlns:p14="http://schemas.microsoft.com/office/powerpoint/2010/main" val="2430754710"/>
      </p:ext>
    </p:extLst>
  </p:cSld>
  <p:clrMapOvr>
    <a:masterClrMapping/>
  </p:clrMapOvr>
  <p:transition spd="slow">
    <p:pull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25</a:t>
            </a:fld>
            <a:endParaRPr lang="es-ES" altLang="es-MX"/>
          </a:p>
        </p:txBody>
      </p:sp>
      <p:sp>
        <p:nvSpPr>
          <p:cNvPr id="5" name="Rectangle 2"/>
          <p:cNvSpPr>
            <a:spLocks noGrp="1" noChangeArrowheads="1"/>
          </p:cNvSpPr>
          <p:nvPr>
            <p:ph type="title"/>
          </p:nvPr>
        </p:nvSpPr>
        <p:spPr>
          <a:xfrm>
            <a:off x="1470198" y="398463"/>
            <a:ext cx="10080625" cy="630237"/>
          </a:xfrm>
        </p:spPr>
        <p:txBody>
          <a:bodyPr rtlCol="0">
            <a:normAutofit/>
          </a:bodyPr>
          <a:lstStyle/>
          <a:p>
            <a:pPr eaLnBrk="1" fontAlgn="auto" hangingPunct="1">
              <a:spcAft>
                <a:spcPts val="0"/>
              </a:spcAft>
              <a:defRPr/>
            </a:pPr>
            <a:r>
              <a:rPr lang="es-MX" sz="2800" b="1" dirty="0">
                <a:solidFill>
                  <a:srgbClr val="C00000"/>
                </a:solidFill>
                <a:effectLst>
                  <a:outerShdw blurRad="38100" dist="38100" dir="2700000" algn="tl">
                    <a:srgbClr val="000000"/>
                  </a:outerShdw>
                </a:effectLst>
              </a:rPr>
              <a:t>Excesos</a:t>
            </a:r>
            <a:endParaRPr lang="es-ES" sz="2800" b="1" dirty="0">
              <a:solidFill>
                <a:srgbClr val="C00000"/>
              </a:solidFill>
              <a:effectLst>
                <a:outerShdw blurRad="38100" dist="38100" dir="2700000" algn="tl">
                  <a:srgbClr val="000000"/>
                </a:outerShdw>
              </a:effectLst>
            </a:endParaRPr>
          </a:p>
        </p:txBody>
      </p:sp>
      <p:sp>
        <p:nvSpPr>
          <p:cNvPr id="6" name="Rectangle 3"/>
          <p:cNvSpPr txBox="1">
            <a:spLocks noChangeArrowheads="1"/>
          </p:cNvSpPr>
          <p:nvPr/>
        </p:nvSpPr>
        <p:spPr bwMode="auto">
          <a:xfrm>
            <a:off x="1470198" y="2066925"/>
            <a:ext cx="4835525"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eaLnBrk="1" hangingPunct="1"/>
            <a:r>
              <a:rPr lang="es-ES" altLang="es-MX" sz="2200" smtClean="0">
                <a:solidFill>
                  <a:schemeClr val="tx1"/>
                </a:solidFill>
              </a:rPr>
              <a:t>Con esta convención, dados consumos  </a:t>
            </a:r>
          </a:p>
          <a:p>
            <a:pPr eaLnBrk="1" hangingPunct="1"/>
            <a:endParaRPr lang="es-ES" altLang="es-MX" sz="2200" smtClean="0"/>
          </a:p>
          <a:p>
            <a:pPr eaLnBrk="1" hangingPunct="1"/>
            <a:endParaRPr lang="es-ES" altLang="es-MX" sz="2200" smtClean="0"/>
          </a:p>
          <a:p>
            <a:pPr eaLnBrk="1" hangingPunct="1">
              <a:buFont typeface="Wingdings" panose="05000000000000000000" pitchFamily="2" charset="2"/>
              <a:buNone/>
            </a:pPr>
            <a:r>
              <a:rPr lang="es-ES" altLang="es-MX" sz="2200" smtClean="0">
                <a:solidFill>
                  <a:schemeClr val="tx1"/>
                </a:solidFill>
              </a:rPr>
              <a:t>   podemos estudiar los excesos de oferta/demanda simultáneamente:</a:t>
            </a:r>
          </a:p>
        </p:txBody>
      </p:sp>
      <p:sp>
        <p:nvSpPr>
          <p:cNvPr id="7" name="Rectangle 5"/>
          <p:cNvSpPr>
            <a:spLocks noChangeArrowheads="1"/>
          </p:cNvSpPr>
          <p:nvPr/>
        </p:nvSpPr>
        <p:spPr bwMode="auto">
          <a:xfrm>
            <a:off x="1578148" y="3657600"/>
            <a:ext cx="184150"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graphicFrame>
        <p:nvGraphicFramePr>
          <p:cNvPr id="8" name="Object 6"/>
          <p:cNvGraphicFramePr>
            <a:graphicFrameLocks noChangeAspect="1"/>
          </p:cNvGraphicFramePr>
          <p:nvPr>
            <p:extLst>
              <p:ext uri="{D42A27DB-BD31-4B8C-83A1-F6EECF244321}">
                <p14:modId xmlns:p14="http://schemas.microsoft.com/office/powerpoint/2010/main" val="2914315241"/>
              </p:ext>
            </p:extLst>
          </p:nvPr>
        </p:nvGraphicFramePr>
        <p:xfrm>
          <a:off x="1914698" y="3206750"/>
          <a:ext cx="3548063" cy="450850"/>
        </p:xfrm>
        <a:graphic>
          <a:graphicData uri="http://schemas.openxmlformats.org/presentationml/2006/ole">
            <mc:AlternateContent xmlns:mc="http://schemas.openxmlformats.org/markup-compatibility/2006">
              <mc:Choice xmlns:v="urn:schemas-microsoft-com:vml" Requires="v">
                <p:oleObj spid="_x0000_s108555" name="Ecuación" r:id="rId3" imgW="1803400" imgH="228600" progId="Equation.3">
                  <p:embed/>
                </p:oleObj>
              </mc:Choice>
              <mc:Fallback>
                <p:oleObj name="Ecuación" r:id="rId3" imgW="18034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4698" y="3206750"/>
                        <a:ext cx="354806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9" name="Imagen 1"/>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66048" y="1443038"/>
            <a:ext cx="5562600" cy="434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3403268"/>
      </p:ext>
    </p:extLst>
  </p:cSld>
  <p:clrMapOvr>
    <a:masterClrMapping/>
  </p:clrMapOvr>
  <p:transition spd="slow">
    <p:pull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26</a:t>
            </a:fld>
            <a:endParaRPr lang="es-ES" altLang="es-MX"/>
          </a:p>
        </p:txBody>
      </p:sp>
      <p:sp>
        <p:nvSpPr>
          <p:cNvPr id="5" name="Rectangle 2"/>
          <p:cNvSpPr txBox="1">
            <a:spLocks noChangeArrowheads="1"/>
          </p:cNvSpPr>
          <p:nvPr/>
        </p:nvSpPr>
        <p:spPr bwMode="auto">
          <a:xfrm>
            <a:off x="1576456" y="333375"/>
            <a:ext cx="4630966"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3175" indent="-3175" eaLnBrk="1" hangingPunct="1">
              <a:buFont typeface="Wingdings 3" panose="05040102010807070707" pitchFamily="18" charset="2"/>
              <a:buNone/>
            </a:pPr>
            <a:r>
              <a:rPr lang="es-ES" altLang="es-MX" sz="1800" dirty="0" smtClean="0">
                <a:solidFill>
                  <a:schemeClr val="tx1"/>
                </a:solidFill>
              </a:rPr>
              <a:t>Supongamos que </a:t>
            </a:r>
            <a:r>
              <a:rPr lang="es-ES" altLang="es-MX" sz="1800" i="1" dirty="0" smtClean="0">
                <a:solidFill>
                  <a:schemeClr val="tx1"/>
                </a:solidFill>
                <a:latin typeface="Times New Roman" panose="02020603050405020304" pitchFamily="18" charset="0"/>
                <a:cs typeface="Times New Roman" panose="02020603050405020304" pitchFamily="18" charset="0"/>
              </a:rPr>
              <a:t>w</a:t>
            </a:r>
            <a:r>
              <a:rPr lang="es-ES" altLang="es-MX" sz="1800" baseline="30000" dirty="0" smtClean="0">
                <a:solidFill>
                  <a:schemeClr val="tx1"/>
                </a:solidFill>
                <a:latin typeface="Times New Roman" panose="02020603050405020304" pitchFamily="18" charset="0"/>
                <a:cs typeface="Times New Roman" panose="02020603050405020304" pitchFamily="18" charset="0"/>
              </a:rPr>
              <a:t>1</a:t>
            </a:r>
            <a:r>
              <a:rPr lang="es-ES" altLang="es-MX" sz="1800" dirty="0" smtClean="0">
                <a:solidFill>
                  <a:schemeClr val="tx1"/>
                </a:solidFill>
                <a:latin typeface="Times New Roman" panose="02020603050405020304" pitchFamily="18" charset="0"/>
                <a:cs typeface="Times New Roman" panose="02020603050405020304" pitchFamily="18" charset="0"/>
              </a:rPr>
              <a:t> = (6, 2)</a:t>
            </a:r>
            <a:r>
              <a:rPr lang="es-ES" altLang="es-MX" sz="1800" dirty="0" smtClean="0">
                <a:solidFill>
                  <a:schemeClr val="tx1"/>
                </a:solidFill>
              </a:rPr>
              <a:t> y </a:t>
            </a:r>
            <a:br>
              <a:rPr lang="es-ES" altLang="es-MX" sz="1800" dirty="0" smtClean="0">
                <a:solidFill>
                  <a:schemeClr val="tx1"/>
                </a:solidFill>
              </a:rPr>
            </a:br>
            <a:r>
              <a:rPr lang="es-ES" altLang="es-MX" sz="1800" i="1" dirty="0" smtClean="0">
                <a:solidFill>
                  <a:schemeClr val="tx1"/>
                </a:solidFill>
                <a:latin typeface="Times New Roman" panose="02020603050405020304" pitchFamily="18" charset="0"/>
                <a:cs typeface="Times New Roman" panose="02020603050405020304" pitchFamily="18" charset="0"/>
              </a:rPr>
              <a:t>w</a:t>
            </a:r>
            <a:r>
              <a:rPr lang="es-ES" altLang="es-MX" sz="1800" i="1" baseline="30000" dirty="0" smtClean="0">
                <a:solidFill>
                  <a:schemeClr val="tx1"/>
                </a:solidFill>
                <a:latin typeface="Times New Roman" panose="02020603050405020304" pitchFamily="18" charset="0"/>
                <a:cs typeface="Times New Roman" panose="02020603050405020304" pitchFamily="18" charset="0"/>
              </a:rPr>
              <a:t>2</a:t>
            </a:r>
            <a:r>
              <a:rPr lang="es-ES" altLang="es-MX" sz="1800" dirty="0" smtClean="0">
                <a:solidFill>
                  <a:schemeClr val="tx1"/>
                </a:solidFill>
                <a:latin typeface="Times New Roman" panose="02020603050405020304" pitchFamily="18" charset="0"/>
                <a:cs typeface="Times New Roman" panose="02020603050405020304" pitchFamily="18" charset="0"/>
              </a:rPr>
              <a:t> = (3,5). </a:t>
            </a:r>
            <a:r>
              <a:rPr lang="es-ES" altLang="es-MX" sz="1800" dirty="0" smtClean="0">
                <a:solidFill>
                  <a:schemeClr val="tx1"/>
                </a:solidFill>
              </a:rPr>
              <a:t>Si </a:t>
            </a:r>
            <a:r>
              <a:rPr lang="es-ES" altLang="es-MX" sz="1800" i="1" dirty="0" smtClean="0">
                <a:solidFill>
                  <a:schemeClr val="tx1"/>
                </a:solidFill>
                <a:latin typeface="Times New Roman" panose="02020603050405020304" pitchFamily="18" charset="0"/>
                <a:cs typeface="Times New Roman" panose="02020603050405020304" pitchFamily="18" charset="0"/>
              </a:rPr>
              <a:t>x</a:t>
            </a:r>
            <a:r>
              <a:rPr lang="es-ES" altLang="es-MX" sz="1800" baseline="30000" dirty="0" smtClean="0">
                <a:solidFill>
                  <a:schemeClr val="tx1"/>
                </a:solidFill>
                <a:latin typeface="Times New Roman" panose="02020603050405020304" pitchFamily="18" charset="0"/>
                <a:cs typeface="Times New Roman" panose="02020603050405020304" pitchFamily="18" charset="0"/>
              </a:rPr>
              <a:t>1</a:t>
            </a:r>
            <a:r>
              <a:rPr lang="es-ES" altLang="es-MX" sz="1800" dirty="0" smtClean="0">
                <a:solidFill>
                  <a:schemeClr val="tx1"/>
                </a:solidFill>
                <a:latin typeface="Times New Roman" panose="02020603050405020304" pitchFamily="18" charset="0"/>
                <a:cs typeface="Times New Roman" panose="02020603050405020304" pitchFamily="18" charset="0"/>
              </a:rPr>
              <a:t> = (1,6) </a:t>
            </a:r>
            <a:r>
              <a:rPr lang="es-ES" altLang="es-MX" sz="1800" dirty="0" smtClean="0">
                <a:solidFill>
                  <a:schemeClr val="tx1"/>
                </a:solidFill>
              </a:rPr>
              <a:t>y </a:t>
            </a:r>
            <a:r>
              <a:rPr lang="es-ES" altLang="es-MX" sz="1800" i="1" dirty="0" smtClean="0">
                <a:solidFill>
                  <a:schemeClr val="tx1"/>
                </a:solidFill>
                <a:latin typeface="Times New Roman" panose="02020603050405020304" pitchFamily="18" charset="0"/>
                <a:cs typeface="Times New Roman" panose="02020603050405020304" pitchFamily="18" charset="0"/>
              </a:rPr>
              <a:t>x</a:t>
            </a:r>
            <a:r>
              <a:rPr lang="es-ES" altLang="es-MX" sz="1800" baseline="30000" dirty="0" smtClean="0">
                <a:solidFill>
                  <a:schemeClr val="tx1"/>
                </a:solidFill>
                <a:latin typeface="Times New Roman" panose="02020603050405020304" pitchFamily="18" charset="0"/>
                <a:cs typeface="Times New Roman" panose="02020603050405020304" pitchFamily="18" charset="0"/>
              </a:rPr>
              <a:t>2</a:t>
            </a:r>
            <a:r>
              <a:rPr lang="es-ES" altLang="es-MX" sz="1800" dirty="0" smtClean="0">
                <a:solidFill>
                  <a:schemeClr val="tx1"/>
                </a:solidFill>
                <a:latin typeface="Times New Roman" panose="02020603050405020304" pitchFamily="18" charset="0"/>
                <a:cs typeface="Times New Roman" panose="02020603050405020304" pitchFamily="18" charset="0"/>
              </a:rPr>
              <a:t> = (5, 3). </a:t>
            </a:r>
            <a:r>
              <a:rPr lang="es-ES" altLang="es-MX" sz="1800" dirty="0" smtClean="0">
                <a:solidFill>
                  <a:schemeClr val="tx1"/>
                </a:solidFill>
              </a:rPr>
              <a:t>La demanda total por el bien </a:t>
            </a:r>
            <a:r>
              <a:rPr lang="es-ES" altLang="es-MX" sz="1800" dirty="0" smtClean="0">
                <a:solidFill>
                  <a:schemeClr val="tx1"/>
                </a:solidFill>
                <a:latin typeface="Times New Roman" panose="02020603050405020304" pitchFamily="18" charset="0"/>
                <a:cs typeface="Times New Roman" panose="02020603050405020304" pitchFamily="18" charset="0"/>
              </a:rPr>
              <a:t>1</a:t>
            </a:r>
            <a:r>
              <a:rPr lang="es-ES" altLang="es-MX" sz="1800" dirty="0" smtClean="0">
                <a:solidFill>
                  <a:schemeClr val="tx1"/>
                </a:solidFill>
              </a:rPr>
              <a:t> es </a:t>
            </a:r>
            <a:r>
              <a:rPr lang="es-ES" altLang="es-MX" sz="1800" dirty="0" smtClean="0">
                <a:solidFill>
                  <a:schemeClr val="tx1"/>
                </a:solidFill>
                <a:latin typeface="Times New Roman" panose="02020603050405020304" pitchFamily="18" charset="0"/>
                <a:cs typeface="Times New Roman" panose="02020603050405020304" pitchFamily="18" charset="0"/>
              </a:rPr>
              <a:t>6</a:t>
            </a:r>
            <a:r>
              <a:rPr lang="es-ES" altLang="es-MX" sz="1800" dirty="0" smtClean="0">
                <a:solidFill>
                  <a:schemeClr val="tx1"/>
                </a:solidFill>
              </a:rPr>
              <a:t> y por el bien </a:t>
            </a:r>
            <a:r>
              <a:rPr lang="es-ES" altLang="es-MX" sz="1800" dirty="0" smtClean="0">
                <a:solidFill>
                  <a:schemeClr val="tx1"/>
                </a:solidFill>
                <a:latin typeface="Times New Roman" panose="02020603050405020304" pitchFamily="18" charset="0"/>
                <a:cs typeface="Times New Roman" panose="02020603050405020304" pitchFamily="18" charset="0"/>
              </a:rPr>
              <a:t>2</a:t>
            </a:r>
            <a:r>
              <a:rPr lang="es-ES" altLang="es-MX" sz="1800" dirty="0" smtClean="0">
                <a:solidFill>
                  <a:schemeClr val="tx1"/>
                </a:solidFill>
              </a:rPr>
              <a:t> es </a:t>
            </a:r>
            <a:r>
              <a:rPr lang="es-ES" altLang="es-MX" sz="1800" dirty="0" smtClean="0">
                <a:solidFill>
                  <a:schemeClr val="tx1"/>
                </a:solidFill>
                <a:latin typeface="Times New Roman" panose="02020603050405020304" pitchFamily="18" charset="0"/>
                <a:cs typeface="Times New Roman" panose="02020603050405020304" pitchFamily="18" charset="0"/>
              </a:rPr>
              <a:t>9</a:t>
            </a:r>
            <a:r>
              <a:rPr lang="es-ES" altLang="es-MX" sz="1800" dirty="0" smtClean="0">
                <a:solidFill>
                  <a:schemeClr val="tx1"/>
                </a:solidFill>
              </a:rPr>
              <a:t>. Esto crea un exceso de oferta de bien </a:t>
            </a:r>
            <a:r>
              <a:rPr lang="es-ES" altLang="es-MX" sz="1800" dirty="0" smtClean="0">
                <a:solidFill>
                  <a:schemeClr val="tx1"/>
                </a:solidFill>
                <a:latin typeface="Times New Roman" panose="02020603050405020304" pitchFamily="18" charset="0"/>
                <a:cs typeface="Times New Roman" panose="02020603050405020304" pitchFamily="18" charset="0"/>
              </a:rPr>
              <a:t>1</a:t>
            </a:r>
            <a:r>
              <a:rPr lang="es-ES" altLang="es-MX" sz="1800" dirty="0" smtClean="0">
                <a:solidFill>
                  <a:schemeClr val="tx1"/>
                </a:solidFill>
              </a:rPr>
              <a:t> por 3 unidades y un exceso de demanda por bien 2 de 2 unidades </a:t>
            </a:r>
          </a:p>
        </p:txBody>
      </p:sp>
      <p:sp>
        <p:nvSpPr>
          <p:cNvPr id="6" name="Rectangle 5"/>
          <p:cNvSpPr>
            <a:spLocks noChangeArrowheads="1"/>
          </p:cNvSpPr>
          <p:nvPr/>
        </p:nvSpPr>
        <p:spPr bwMode="auto">
          <a:xfrm>
            <a:off x="6716178" y="406400"/>
            <a:ext cx="5180843"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defRPr/>
            </a:pPr>
            <a:r>
              <a:rPr lang="es-ES" sz="1800" dirty="0">
                <a:latin typeface="+mj-lt"/>
              </a:rPr>
              <a:t>Si, alternativamente,  </a:t>
            </a:r>
            <a:r>
              <a:rPr lang="es-ES" sz="1800" i="1" dirty="0">
                <a:latin typeface="Times New Roman" panose="02020603050405020304" pitchFamily="18" charset="0"/>
                <a:cs typeface="Times New Roman" panose="02020603050405020304" pitchFamily="18" charset="0"/>
              </a:rPr>
              <a:t>x</a:t>
            </a:r>
            <a:r>
              <a:rPr lang="es-ES" sz="1800" baseline="30000" dirty="0">
                <a:latin typeface="Times New Roman" panose="02020603050405020304" pitchFamily="18" charset="0"/>
                <a:cs typeface="Times New Roman" panose="02020603050405020304" pitchFamily="18" charset="0"/>
              </a:rPr>
              <a:t>1</a:t>
            </a:r>
            <a:r>
              <a:rPr lang="es-ES" sz="1800" dirty="0">
                <a:latin typeface="Times New Roman" panose="02020603050405020304" pitchFamily="18" charset="0"/>
                <a:cs typeface="Times New Roman" panose="02020603050405020304" pitchFamily="18" charset="0"/>
              </a:rPr>
              <a:t> = (4, 1) </a:t>
            </a:r>
            <a:r>
              <a:rPr lang="es-ES" sz="1800" dirty="0">
                <a:latin typeface="+mj-lt"/>
              </a:rPr>
              <a:t>y </a:t>
            </a:r>
          </a:p>
          <a:p>
            <a:pPr eaLnBrk="1" hangingPunct="1">
              <a:defRPr/>
            </a:pPr>
            <a:r>
              <a:rPr lang="es-ES" sz="1800" i="1" dirty="0">
                <a:latin typeface="Times New Roman" panose="02020603050405020304" pitchFamily="18" charset="0"/>
                <a:cs typeface="Times New Roman" panose="02020603050405020304" pitchFamily="18" charset="0"/>
              </a:rPr>
              <a:t>x</a:t>
            </a:r>
            <a:r>
              <a:rPr lang="es-ES" sz="1800" baseline="30000" dirty="0">
                <a:latin typeface="Times New Roman" panose="02020603050405020304" pitchFamily="18" charset="0"/>
                <a:cs typeface="Times New Roman" panose="02020603050405020304" pitchFamily="18" charset="0"/>
              </a:rPr>
              <a:t>2</a:t>
            </a:r>
            <a:r>
              <a:rPr lang="es-ES" sz="1800" dirty="0">
                <a:latin typeface="Times New Roman" panose="02020603050405020304" pitchFamily="18" charset="0"/>
                <a:cs typeface="Times New Roman" panose="02020603050405020304" pitchFamily="18" charset="0"/>
              </a:rPr>
              <a:t> = (5, 3), </a:t>
            </a:r>
            <a:r>
              <a:rPr lang="es-ES" sz="1800" dirty="0">
                <a:latin typeface="+mj-lt"/>
              </a:rPr>
              <a:t>entonces la oferta y la demanda por bien </a:t>
            </a:r>
            <a:r>
              <a:rPr lang="es-ES" sz="1800" dirty="0">
                <a:latin typeface="Times New Roman" panose="02020603050405020304" pitchFamily="18" charset="0"/>
                <a:cs typeface="Times New Roman" panose="02020603050405020304" pitchFamily="18" charset="0"/>
              </a:rPr>
              <a:t>1</a:t>
            </a:r>
            <a:r>
              <a:rPr lang="es-ES" sz="1800" dirty="0">
                <a:latin typeface="+mj-lt"/>
              </a:rPr>
              <a:t> son iguales, pero hay ahora un exceso de oferta de bien </a:t>
            </a:r>
            <a:r>
              <a:rPr lang="es-ES" sz="1800" dirty="0">
                <a:latin typeface="Times New Roman" panose="02020603050405020304" pitchFamily="18" charset="0"/>
                <a:cs typeface="Times New Roman" panose="02020603050405020304" pitchFamily="18" charset="0"/>
              </a:rPr>
              <a:t>2</a:t>
            </a:r>
            <a:r>
              <a:rPr lang="es-ES" sz="1800" dirty="0">
                <a:latin typeface="+mj-lt"/>
              </a:rPr>
              <a:t> por</a:t>
            </a:r>
            <a:r>
              <a:rPr lang="es-ES" sz="1800" dirty="0">
                <a:latin typeface="Times New Roman" panose="02020603050405020304" pitchFamily="18" charset="0"/>
                <a:cs typeface="Times New Roman" panose="02020603050405020304" pitchFamily="18" charset="0"/>
              </a:rPr>
              <a:t> 3 </a:t>
            </a:r>
            <a:r>
              <a:rPr lang="es-ES" sz="1800" dirty="0">
                <a:latin typeface="+mj-lt"/>
              </a:rPr>
              <a:t>unidades </a:t>
            </a:r>
          </a:p>
        </p:txBody>
      </p:sp>
      <p:pic>
        <p:nvPicPr>
          <p:cNvPr id="7" name="Imagen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07741" y="2349500"/>
            <a:ext cx="5302856" cy="390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75778" y="2039938"/>
            <a:ext cx="5668894"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1 Marcador de número de diapositiva"/>
          <p:cNvSpPr txBox="1">
            <a:spLocks/>
          </p:cNvSpPr>
          <p:nvPr/>
        </p:nvSpPr>
        <p:spPr bwMode="gray">
          <a:xfrm>
            <a:off x="9335460" y="6248400"/>
            <a:ext cx="2502823"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s-ES"/>
            </a:defPPr>
            <a:lvl1pPr algn="r" rtl="0" eaLnBrk="1" fontAlgn="base" hangingPunct="1">
              <a:spcBef>
                <a:spcPts val="1000"/>
              </a:spcBef>
              <a:spcAft>
                <a:spcPct val="0"/>
              </a:spcAft>
              <a:buClr>
                <a:schemeClr val="accent1"/>
              </a:buClr>
              <a:buFont typeface="Wingdings 3" panose="05040102010807070707" pitchFamily="18" charset="2"/>
              <a:buChar char=""/>
              <a:defRPr sz="2000" kern="1200">
                <a:solidFill>
                  <a:srgbClr val="404040"/>
                </a:solidFill>
                <a:latin typeface="Century Gothic" panose="020B0502020202020204" pitchFamily="34" charset="0"/>
                <a:ea typeface="+mn-ea"/>
                <a:cs typeface="+mn-cs"/>
              </a:defRPr>
            </a:lvl1pPr>
            <a:lvl2pPr marL="742950" indent="-285750" algn="l"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Century Gothic" panose="020B0502020202020204" pitchFamily="34" charset="0"/>
                <a:ea typeface="+mn-ea"/>
                <a:cs typeface="+mn-cs"/>
              </a:defRPr>
            </a:lvl2pPr>
            <a:lvl3pPr marL="1143000" indent="-228600" algn="l"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Century Gothic" panose="020B0502020202020204" pitchFamily="34" charset="0"/>
                <a:ea typeface="+mn-ea"/>
                <a:cs typeface="+mn-cs"/>
              </a:defRPr>
            </a:lvl3pPr>
            <a:lvl4pPr marL="1600200" indent="-228600" algn="l"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Century Gothic" panose="020B0502020202020204" pitchFamily="34" charset="0"/>
                <a:ea typeface="+mn-ea"/>
                <a:cs typeface="+mn-cs"/>
              </a:defRPr>
            </a:lvl4pPr>
            <a:lvl5pPr marL="2057400" indent="-228600" algn="l"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Century Gothic" panose="020B0502020202020204" pitchFamily="34" charset="0"/>
                <a:ea typeface="+mn-ea"/>
                <a:cs typeface="+mn-cs"/>
              </a:defRPr>
            </a:lvl5pPr>
            <a:lvl6pPr marL="2514600" indent="-228600" algn="l" defTabSz="914400" rtl="0" eaLnBrk="0" fontAlgn="base" latinLnBrk="0"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Century Gothic" panose="020B0502020202020204" pitchFamily="34" charset="0"/>
                <a:ea typeface="+mn-ea"/>
                <a:cs typeface="+mn-cs"/>
              </a:defRPr>
            </a:lvl6pPr>
            <a:lvl7pPr marL="2971800" indent="-228600" algn="l" defTabSz="914400" rtl="0" eaLnBrk="0" fontAlgn="base" latinLnBrk="0"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Century Gothic" panose="020B0502020202020204" pitchFamily="34" charset="0"/>
                <a:ea typeface="+mn-ea"/>
                <a:cs typeface="+mn-cs"/>
              </a:defRPr>
            </a:lvl7pPr>
            <a:lvl8pPr marL="3429000" indent="-228600" algn="l" defTabSz="914400" rtl="0" eaLnBrk="0" fontAlgn="base" latinLnBrk="0"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Century Gothic" panose="020B0502020202020204" pitchFamily="34" charset="0"/>
                <a:ea typeface="+mn-ea"/>
                <a:cs typeface="+mn-cs"/>
              </a:defRPr>
            </a:lvl8pPr>
            <a:lvl9pPr marL="3886200" indent="-228600" algn="l" defTabSz="914400" rtl="0" eaLnBrk="0" fontAlgn="base" latinLnBrk="0"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Century Gothic" panose="020B0502020202020204" pitchFamily="34" charset="0"/>
                <a:ea typeface="+mn-ea"/>
                <a:cs typeface="+mn-cs"/>
              </a:defRPr>
            </a:lvl9pPr>
          </a:lstStyle>
          <a:p>
            <a:pPr>
              <a:spcBef>
                <a:spcPct val="0"/>
              </a:spcBef>
              <a:buClrTx/>
              <a:buFontTx/>
              <a:buNone/>
            </a:pPr>
            <a:fld id="{C2AF6410-91F5-4D6E-B11F-F80118813707}" type="slidenum">
              <a:rPr lang="es-ES" altLang="es-MX" smtClean="0">
                <a:solidFill>
                  <a:srgbClr val="FEFFFF"/>
                </a:solidFill>
                <a:latin typeface="Arial" panose="020B0604020202020204" pitchFamily="34" charset="0"/>
              </a:rPr>
              <a:pPr>
                <a:spcBef>
                  <a:spcPct val="0"/>
                </a:spcBef>
                <a:buClrTx/>
                <a:buFontTx/>
                <a:buNone/>
              </a:pPr>
              <a:t>26</a:t>
            </a:fld>
            <a:endParaRPr lang="es-ES" altLang="es-MX" smtClean="0">
              <a:solidFill>
                <a:srgbClr val="FEFFFF"/>
              </a:solidFill>
              <a:latin typeface="Arial" panose="020B0604020202020204" pitchFamily="34" charset="0"/>
            </a:endParaRPr>
          </a:p>
        </p:txBody>
      </p:sp>
    </p:spTree>
    <p:extLst>
      <p:ext uri="{BB962C8B-B14F-4D97-AF65-F5344CB8AC3E}">
        <p14:creationId xmlns:p14="http://schemas.microsoft.com/office/powerpoint/2010/main" val="3701307482"/>
      </p:ext>
    </p:extLst>
  </p:cSld>
  <p:clrMapOvr>
    <a:masterClrMapping/>
  </p:clrMapOvr>
  <p:transition spd="slow">
    <p:pull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27</a:t>
            </a:fld>
            <a:endParaRPr lang="es-ES" altLang="es-MX"/>
          </a:p>
        </p:txBody>
      </p:sp>
      <p:sp>
        <p:nvSpPr>
          <p:cNvPr id="5" name="Rectangle 2"/>
          <p:cNvSpPr txBox="1">
            <a:spLocks noChangeArrowheads="1"/>
          </p:cNvSpPr>
          <p:nvPr/>
        </p:nvSpPr>
        <p:spPr bwMode="auto">
          <a:xfrm>
            <a:off x="6240463" y="549275"/>
            <a:ext cx="532765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eaLnBrk="1" hangingPunct="1">
              <a:lnSpc>
                <a:spcPct val="90000"/>
              </a:lnSpc>
            </a:pPr>
            <a:r>
              <a:rPr lang="es-ES" altLang="es-MX" sz="1800" smtClean="0"/>
              <a:t>Este tipo de pares de consumos que no generan excesos de oferta o demanda se denominan factibles, (ocurre cuando </a:t>
            </a:r>
            <a:br>
              <a:rPr lang="es-ES" altLang="es-MX" sz="1800" smtClean="0"/>
            </a:br>
            <a:r>
              <a:rPr lang="es-ES" altLang="es-MX" sz="1800" i="1" smtClean="0">
                <a:latin typeface="Times New Roman" panose="02020603050405020304" pitchFamily="18" charset="0"/>
              </a:rPr>
              <a:t>x</a:t>
            </a:r>
            <a:r>
              <a:rPr lang="es-ES" altLang="es-MX" sz="1800" baseline="30000" smtClean="0">
                <a:latin typeface="Times New Roman" panose="02020603050405020304" pitchFamily="18" charset="0"/>
              </a:rPr>
              <a:t>1</a:t>
            </a:r>
            <a:r>
              <a:rPr lang="es-ES" altLang="es-MX" sz="1800" i="1" smtClean="0">
                <a:latin typeface="Times New Roman" panose="02020603050405020304" pitchFamily="18" charset="0"/>
              </a:rPr>
              <a:t> = w</a:t>
            </a:r>
            <a:r>
              <a:rPr lang="es-ES" altLang="es-MX" sz="1800" baseline="30000" smtClean="0">
                <a:latin typeface="Times New Roman" panose="02020603050405020304" pitchFamily="18" charset="0"/>
              </a:rPr>
              <a:t>1</a:t>
            </a:r>
            <a:r>
              <a:rPr lang="es-ES" altLang="es-MX" sz="1800" smtClean="0">
                <a:latin typeface="Times New Roman" panose="02020603050405020304" pitchFamily="18" charset="0"/>
              </a:rPr>
              <a:t> y </a:t>
            </a:r>
            <a:r>
              <a:rPr lang="es-ES" altLang="es-MX" sz="1800" i="1" smtClean="0">
                <a:latin typeface="Times New Roman" panose="02020603050405020304" pitchFamily="18" charset="0"/>
              </a:rPr>
              <a:t>x</a:t>
            </a:r>
            <a:r>
              <a:rPr lang="es-ES" altLang="es-MX" sz="1800" baseline="30000" smtClean="0">
                <a:latin typeface="Times New Roman" panose="02020603050405020304" pitchFamily="18" charset="0"/>
              </a:rPr>
              <a:t>2</a:t>
            </a:r>
            <a:r>
              <a:rPr lang="es-ES" altLang="es-MX" sz="1800" i="1" smtClean="0">
                <a:latin typeface="Times New Roman" panose="02020603050405020304" pitchFamily="18" charset="0"/>
              </a:rPr>
              <a:t> = w</a:t>
            </a:r>
            <a:r>
              <a:rPr lang="es-ES" altLang="es-MX" sz="1800" baseline="30000" smtClean="0">
                <a:latin typeface="Times New Roman" panose="02020603050405020304" pitchFamily="18" charset="0"/>
              </a:rPr>
              <a:t>2</a:t>
            </a:r>
            <a:r>
              <a:rPr lang="es-ES" altLang="es-MX" sz="1800" smtClean="0"/>
              <a:t>) </a:t>
            </a:r>
          </a:p>
        </p:txBody>
      </p:sp>
      <p:sp>
        <p:nvSpPr>
          <p:cNvPr id="6" name="Rectangle 5"/>
          <p:cNvSpPr>
            <a:spLocks noChangeArrowheads="1"/>
          </p:cNvSpPr>
          <p:nvPr/>
        </p:nvSpPr>
        <p:spPr bwMode="auto">
          <a:xfrm>
            <a:off x="1559496" y="549275"/>
            <a:ext cx="4751387"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8288" indent="-268288">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defRPr>
            </a:lvl9pPr>
          </a:lstStyle>
          <a:p>
            <a:pPr eaLnBrk="1" hangingPunct="1">
              <a:buClr>
                <a:schemeClr val="folHlink"/>
              </a:buClr>
              <a:buFont typeface="Wingdings" panose="05000000000000000000" pitchFamily="2" charset="2"/>
              <a:buChar char="n"/>
              <a:defRPr/>
            </a:pPr>
            <a:r>
              <a:rPr lang="es-ES" sz="1800" dirty="0" smtClean="0">
                <a:latin typeface="+mn-lt"/>
              </a:rPr>
              <a:t> Por supuesto, existen pares de consumos ante los cuales no se generan excesos de oferta o  demanda</a:t>
            </a:r>
          </a:p>
        </p:txBody>
      </p:sp>
      <p:pic>
        <p:nvPicPr>
          <p:cNvPr id="7" name="Imagen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50900" y="2420938"/>
            <a:ext cx="5156200"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7"/>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21400" y="2209800"/>
            <a:ext cx="57912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5588940"/>
      </p:ext>
    </p:extLst>
  </p:cSld>
  <p:clrMapOvr>
    <a:masterClrMapping/>
  </p:clrMapOvr>
  <p:transition spd="slow">
    <p:pull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28</a:t>
            </a:fld>
            <a:endParaRPr lang="es-ES" altLang="es-MX"/>
          </a:p>
        </p:txBody>
      </p:sp>
      <p:sp>
        <p:nvSpPr>
          <p:cNvPr id="5" name="Rectangle 2"/>
          <p:cNvSpPr>
            <a:spLocks noGrp="1" noChangeArrowheads="1"/>
          </p:cNvSpPr>
          <p:nvPr>
            <p:ph type="title"/>
          </p:nvPr>
        </p:nvSpPr>
        <p:spPr>
          <a:xfrm>
            <a:off x="1837184" y="260350"/>
            <a:ext cx="9227368" cy="487362"/>
          </a:xfrm>
        </p:spPr>
        <p:txBody>
          <a:bodyPr rtlCol="0">
            <a:normAutofit fontScale="90000"/>
          </a:bodyPr>
          <a:lstStyle/>
          <a:p>
            <a:pPr eaLnBrk="1" fontAlgn="auto" hangingPunct="1">
              <a:spcAft>
                <a:spcPts val="0"/>
              </a:spcAft>
              <a:defRPr/>
            </a:pPr>
            <a:r>
              <a:rPr lang="es-MX" sz="2400" b="1" dirty="0">
                <a:solidFill>
                  <a:schemeClr val="accent1">
                    <a:lumMod val="75000"/>
                  </a:schemeClr>
                </a:solidFill>
                <a:effectLst>
                  <a:outerShdw blurRad="38100" dist="38100" dir="2700000" algn="tl">
                    <a:srgbClr val="000000">
                      <a:alpha val="43137"/>
                    </a:srgbClr>
                  </a:outerShdw>
                </a:effectLst>
              </a:rPr>
              <a:t>Segunda alternativa para la construcción de la caja de</a:t>
            </a:r>
            <a:r>
              <a:rPr lang="es-MX" sz="1900" dirty="0">
                <a:solidFill>
                  <a:schemeClr val="accent1">
                    <a:lumMod val="75000"/>
                  </a:schemeClr>
                </a:solidFill>
                <a:effectLst>
                  <a:outerShdw blurRad="38100" dist="38100" dir="2700000" algn="tl">
                    <a:srgbClr val="000000">
                      <a:alpha val="43137"/>
                    </a:srgbClr>
                  </a:outerShdw>
                </a:effectLst>
              </a:rPr>
              <a:t> </a:t>
            </a:r>
            <a:r>
              <a:rPr lang="es-MX" sz="2400" b="1" dirty="0">
                <a:solidFill>
                  <a:schemeClr val="accent1">
                    <a:lumMod val="75000"/>
                  </a:schemeClr>
                </a:solidFill>
                <a:effectLst>
                  <a:outerShdw blurRad="38100" dist="38100" dir="2700000" algn="tl">
                    <a:srgbClr val="000000">
                      <a:alpha val="43137"/>
                    </a:srgbClr>
                  </a:outerShdw>
                </a:effectLst>
              </a:rPr>
              <a:t>Edgeworth</a:t>
            </a:r>
            <a:r>
              <a:rPr lang="es-MX" sz="1900" dirty="0">
                <a:solidFill>
                  <a:schemeClr val="accent1">
                    <a:lumMod val="75000"/>
                  </a:schemeClr>
                </a:solidFill>
                <a:effectLst>
                  <a:outerShdw blurRad="38100" dist="38100" dir="2700000" algn="tl">
                    <a:srgbClr val="000000">
                      <a:alpha val="43137"/>
                    </a:srgbClr>
                  </a:outerShdw>
                </a:effectLst>
              </a:rPr>
              <a:t> </a:t>
            </a:r>
            <a:endParaRPr lang="es-ES" sz="1900" dirty="0">
              <a:solidFill>
                <a:schemeClr val="accent1">
                  <a:lumMod val="75000"/>
                </a:schemeClr>
              </a:solidFill>
              <a:effectLst>
                <a:outerShdw blurRad="38100" dist="38100" dir="2700000" algn="tl">
                  <a:srgbClr val="000000">
                    <a:alpha val="43137"/>
                  </a:srgbClr>
                </a:outerShdw>
              </a:effectLst>
            </a:endParaRPr>
          </a:p>
        </p:txBody>
      </p:sp>
      <p:sp>
        <p:nvSpPr>
          <p:cNvPr id="6" name="Rectangle 6"/>
          <p:cNvSpPr>
            <a:spLocks noChangeArrowheads="1"/>
          </p:cNvSpPr>
          <p:nvPr/>
        </p:nvSpPr>
        <p:spPr bwMode="auto">
          <a:xfrm>
            <a:off x="2055813" y="1052513"/>
            <a:ext cx="44005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eaLnBrk="1" hangingPunct="1">
              <a:spcBef>
                <a:spcPct val="0"/>
              </a:spcBef>
              <a:buClrTx/>
              <a:buFontTx/>
              <a:buNone/>
            </a:pPr>
            <a:r>
              <a:rPr lang="es-MX" altLang="es-MX" sz="1600">
                <a:solidFill>
                  <a:schemeClr val="tx1"/>
                </a:solidFill>
                <a:latin typeface="Arial" panose="020B0604020202020204" pitchFamily="34" charset="0"/>
              </a:rPr>
              <a:t>1. Se toman las gráficas de las dotaciones de cada uno de los agentes</a:t>
            </a:r>
            <a:endParaRPr lang="es-ES" altLang="es-MX" sz="1600">
              <a:solidFill>
                <a:schemeClr val="tx1"/>
              </a:solidFill>
              <a:latin typeface="Arial" panose="020B0604020202020204" pitchFamily="34" charset="0"/>
            </a:endParaRPr>
          </a:p>
        </p:txBody>
      </p:sp>
      <p:sp>
        <p:nvSpPr>
          <p:cNvPr id="7" name="Rectangle 7"/>
          <p:cNvSpPr>
            <a:spLocks noChangeArrowheads="1"/>
          </p:cNvSpPr>
          <p:nvPr/>
        </p:nvSpPr>
        <p:spPr bwMode="auto">
          <a:xfrm>
            <a:off x="1911350" y="4068763"/>
            <a:ext cx="43291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eaLnBrk="1" hangingPunct="1">
              <a:spcBef>
                <a:spcPct val="0"/>
              </a:spcBef>
              <a:buClrTx/>
              <a:buFontTx/>
              <a:buNone/>
            </a:pPr>
            <a:r>
              <a:rPr lang="es-MX" altLang="es-MX" sz="1600">
                <a:solidFill>
                  <a:schemeClr val="tx1"/>
                </a:solidFill>
                <a:latin typeface="Arial" panose="020B0604020202020204" pitchFamily="34" charset="0"/>
              </a:rPr>
              <a:t>2. Se rota 180 grados la gráfica correspondiente al agente 2</a:t>
            </a:r>
            <a:endParaRPr lang="es-ES" altLang="es-MX" sz="1600">
              <a:solidFill>
                <a:schemeClr val="tx1"/>
              </a:solidFill>
              <a:latin typeface="Arial" panose="020B0604020202020204" pitchFamily="34" charset="0"/>
            </a:endParaRPr>
          </a:p>
        </p:txBody>
      </p:sp>
      <p:sp>
        <p:nvSpPr>
          <p:cNvPr id="8" name="Rectangle 8"/>
          <p:cNvSpPr>
            <a:spLocks noChangeArrowheads="1"/>
          </p:cNvSpPr>
          <p:nvPr/>
        </p:nvSpPr>
        <p:spPr bwMode="auto">
          <a:xfrm>
            <a:off x="6311900" y="2492375"/>
            <a:ext cx="43291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eaLnBrk="1" hangingPunct="1">
              <a:spcBef>
                <a:spcPct val="0"/>
              </a:spcBef>
              <a:buClrTx/>
              <a:buFontTx/>
              <a:buNone/>
            </a:pPr>
            <a:r>
              <a:rPr lang="es-MX" altLang="es-MX" sz="1600">
                <a:solidFill>
                  <a:schemeClr val="tx1"/>
                </a:solidFill>
                <a:latin typeface="Arial" panose="020B0604020202020204" pitchFamily="34" charset="0"/>
              </a:rPr>
              <a:t>3. Se empalman las dos gráficas de forma tal que los puntos </a:t>
            </a:r>
            <a:r>
              <a:rPr lang="es-MX" altLang="es-MX" sz="1600" i="1">
                <a:solidFill>
                  <a:schemeClr val="tx1"/>
                </a:solidFill>
                <a:latin typeface="Times New Roman" panose="02020603050405020304" pitchFamily="18" charset="0"/>
              </a:rPr>
              <a:t>w</a:t>
            </a:r>
            <a:r>
              <a:rPr lang="es-MX" altLang="es-MX" sz="1600" baseline="30000">
                <a:solidFill>
                  <a:schemeClr val="tx1"/>
                </a:solidFill>
                <a:latin typeface="Arial" panose="020B0604020202020204" pitchFamily="34" charset="0"/>
              </a:rPr>
              <a:t>1</a:t>
            </a:r>
            <a:r>
              <a:rPr lang="es-MX" altLang="es-MX" sz="1600">
                <a:solidFill>
                  <a:schemeClr val="tx1"/>
                </a:solidFill>
                <a:latin typeface="Arial" panose="020B0604020202020204" pitchFamily="34" charset="0"/>
              </a:rPr>
              <a:t> y </a:t>
            </a:r>
            <a:r>
              <a:rPr lang="es-MX" altLang="es-MX" sz="1600" i="1">
                <a:solidFill>
                  <a:schemeClr val="tx1"/>
                </a:solidFill>
                <a:latin typeface="Times New Roman" panose="02020603050405020304" pitchFamily="18" charset="0"/>
              </a:rPr>
              <a:t>w</a:t>
            </a:r>
            <a:r>
              <a:rPr lang="es-MX" altLang="es-MX" sz="1600" baseline="30000">
                <a:solidFill>
                  <a:schemeClr val="tx1"/>
                </a:solidFill>
                <a:latin typeface="Times New Roman" panose="02020603050405020304" pitchFamily="18" charset="0"/>
              </a:rPr>
              <a:t>2</a:t>
            </a:r>
            <a:r>
              <a:rPr lang="es-MX" altLang="es-MX" sz="1600" i="1">
                <a:solidFill>
                  <a:schemeClr val="tx1"/>
                </a:solidFill>
                <a:latin typeface="Times New Roman" panose="02020603050405020304" pitchFamily="18" charset="0"/>
              </a:rPr>
              <a:t> </a:t>
            </a:r>
            <a:r>
              <a:rPr lang="es-MX" altLang="es-MX" sz="1600">
                <a:solidFill>
                  <a:schemeClr val="tx1"/>
                </a:solidFill>
                <a:latin typeface="Arial" panose="020B0604020202020204" pitchFamily="34" charset="0"/>
              </a:rPr>
              <a:t>coincidan</a:t>
            </a:r>
            <a:endParaRPr lang="es-ES" altLang="es-MX" sz="1600">
              <a:solidFill>
                <a:schemeClr val="tx1"/>
              </a:solidFill>
              <a:latin typeface="Arial" panose="020B0604020202020204" pitchFamily="34" charset="0"/>
            </a:endParaRPr>
          </a:p>
        </p:txBody>
      </p:sp>
      <p:pic>
        <p:nvPicPr>
          <p:cNvPr id="9" name="Imagen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70100" y="4584700"/>
            <a:ext cx="4371975"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n 3"/>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62763" y="3429000"/>
            <a:ext cx="4875212"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n 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7838" y="1774825"/>
            <a:ext cx="4803775" cy="232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8984890"/>
      </p:ext>
    </p:extLst>
  </p:cSld>
  <p:clrMapOvr>
    <a:masterClrMapping/>
  </p:clrMapOvr>
  <p:transition spd="slow">
    <p:pull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29</a:t>
            </a:fld>
            <a:endParaRPr lang="es-ES" altLang="es-MX"/>
          </a:p>
        </p:txBody>
      </p:sp>
      <p:sp>
        <p:nvSpPr>
          <p:cNvPr id="5" name="Rectangle 4"/>
          <p:cNvSpPr>
            <a:spLocks noChangeArrowheads="1"/>
          </p:cNvSpPr>
          <p:nvPr/>
        </p:nvSpPr>
        <p:spPr bwMode="auto">
          <a:xfrm>
            <a:off x="1271588" y="1203325"/>
            <a:ext cx="478155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es-ES" sz="2000" dirty="0">
                <a:solidFill>
                  <a:schemeClr val="tx1">
                    <a:lumMod val="95000"/>
                    <a:lumOff val="5000"/>
                  </a:schemeClr>
                </a:solidFill>
                <a:latin typeface="+mn-lt"/>
              </a:rPr>
              <a:t>Recordar que asociado al espacio de consumo viene el mapa de indiferencia; entonces, al rotar el plano para el agente 2, al mismo tiempo estamos rotando su mapa de indiferencias</a:t>
            </a:r>
          </a:p>
        </p:txBody>
      </p:sp>
      <p:sp>
        <p:nvSpPr>
          <p:cNvPr id="6" name="Rectangle 5"/>
          <p:cNvSpPr>
            <a:spLocks noChangeArrowheads="1"/>
          </p:cNvSpPr>
          <p:nvPr/>
        </p:nvSpPr>
        <p:spPr bwMode="auto">
          <a:xfrm>
            <a:off x="1303462" y="4221088"/>
            <a:ext cx="5008562"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es-ES" sz="2000" dirty="0">
                <a:solidFill>
                  <a:schemeClr val="tx1">
                    <a:lumMod val="95000"/>
                    <a:lumOff val="5000"/>
                  </a:schemeClr>
                </a:solidFill>
                <a:latin typeface="+mn-lt"/>
              </a:rPr>
              <a:t>Al empalmar las dos gráficas tenemos una gráfica la cual  se conoce como la Caja de </a:t>
            </a:r>
            <a:r>
              <a:rPr lang="es-ES" sz="2000" dirty="0" err="1">
                <a:solidFill>
                  <a:schemeClr val="tx1">
                    <a:lumMod val="95000"/>
                    <a:lumOff val="5000"/>
                  </a:schemeClr>
                </a:solidFill>
                <a:latin typeface="+mn-lt"/>
              </a:rPr>
              <a:t>Edgeworth</a:t>
            </a:r>
            <a:r>
              <a:rPr lang="es-ES" sz="2000" dirty="0">
                <a:solidFill>
                  <a:schemeClr val="tx1">
                    <a:lumMod val="95000"/>
                    <a:lumOff val="5000"/>
                  </a:schemeClr>
                </a:solidFill>
                <a:latin typeface="+mn-lt"/>
              </a:rPr>
              <a:t> de la economía y es el instrumento básico para el análisis gráfico del equilibrio general de una economía de intercambio </a:t>
            </a:r>
          </a:p>
          <a:p>
            <a:pPr eaLnBrk="1" hangingPunct="1">
              <a:defRPr/>
            </a:pPr>
            <a:r>
              <a:rPr lang="es-ES" sz="2000" dirty="0">
                <a:solidFill>
                  <a:schemeClr val="tx1">
                    <a:lumMod val="95000"/>
                    <a:lumOff val="5000"/>
                  </a:schemeClr>
                </a:solidFill>
                <a:latin typeface="Times New Roman" panose="02020603050405020304" pitchFamily="18" charset="0"/>
                <a:cs typeface="Times New Roman" panose="02020603050405020304" pitchFamily="18" charset="0"/>
              </a:rPr>
              <a:t>2 × 2.</a:t>
            </a:r>
          </a:p>
        </p:txBody>
      </p:sp>
      <p:pic>
        <p:nvPicPr>
          <p:cNvPr id="7" name="Imagen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84032" y="476250"/>
            <a:ext cx="5616575" cy="293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89775" y="3638550"/>
            <a:ext cx="4262438"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5309192"/>
      </p:ext>
    </p:extLst>
  </p:cSld>
  <p:clrMapOvr>
    <a:masterClrMapping/>
  </p:clrMapOvr>
  <p:transition spd="slow">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16658"/>
          </a:xfrm>
        </p:spPr>
        <p:txBody>
          <a:bodyPr/>
          <a:lstStyle/>
          <a:p>
            <a:r>
              <a:rPr lang="es-MX" sz="3200" b="1" dirty="0">
                <a:solidFill>
                  <a:srgbClr val="C00000"/>
                </a:solidFill>
                <a:effectLst>
                  <a:outerShdw blurRad="38100" dist="38100" dir="2700000" algn="tl">
                    <a:srgbClr val="000000">
                      <a:alpha val="43137"/>
                    </a:srgbClr>
                  </a:outerShdw>
                </a:effectLst>
              </a:rPr>
              <a:t>Í</a:t>
            </a:r>
            <a:r>
              <a:rPr lang="es-MX" sz="3200" b="1" dirty="0" smtClean="0">
                <a:solidFill>
                  <a:srgbClr val="C00000"/>
                </a:solidFill>
                <a:effectLst>
                  <a:outerShdw blurRad="38100" dist="38100" dir="2700000" algn="tl">
                    <a:srgbClr val="000000">
                      <a:alpha val="43137"/>
                    </a:srgbClr>
                  </a:outerShdw>
                </a:effectLst>
              </a:rPr>
              <a:t>ndice</a:t>
            </a:r>
            <a:endParaRPr lang="es-MX" sz="3200" b="1" dirty="0">
              <a:solidFill>
                <a:srgbClr val="C00000"/>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89212" y="1700808"/>
            <a:ext cx="8915400" cy="4968552"/>
          </a:xfrm>
        </p:spPr>
        <p:txBody>
          <a:bodyPr/>
          <a:lstStyle/>
          <a:p>
            <a:pPr marL="0" indent="0">
              <a:spcBef>
                <a:spcPts val="1200"/>
              </a:spcBef>
              <a:buNone/>
            </a:pPr>
            <a:r>
              <a:rPr lang="en-US" dirty="0">
                <a:solidFill>
                  <a:schemeClr val="tx1"/>
                </a:solidFill>
                <a:latin typeface="Arial" panose="020B0604020202020204" pitchFamily="34" charset="0"/>
                <a:cs typeface="Arial" panose="020B0604020202020204" pitchFamily="34" charset="0"/>
              </a:rPr>
              <a:t>El </a:t>
            </a:r>
            <a:r>
              <a:rPr lang="es-MX" dirty="0">
                <a:solidFill>
                  <a:schemeClr val="tx1"/>
                </a:solidFill>
                <a:latin typeface="Arial" panose="020B0604020202020204" pitchFamily="34" charset="0"/>
                <a:cs typeface="Arial" panose="020B0604020202020204" pitchFamily="34" charset="0"/>
              </a:rPr>
              <a:t>equilibrio</a:t>
            </a:r>
            <a:r>
              <a:rPr lang="en-US" dirty="0">
                <a:solidFill>
                  <a:schemeClr val="tx1"/>
                </a:solidFill>
                <a:latin typeface="Arial" panose="020B0604020202020204" pitchFamily="34" charset="0"/>
                <a:cs typeface="Arial" panose="020B0604020202020204" pitchFamily="34" charset="0"/>
              </a:rPr>
              <a:t> general </a:t>
            </a:r>
            <a:r>
              <a:rPr lang="es-MX" dirty="0">
                <a:solidFill>
                  <a:schemeClr val="tx1"/>
                </a:solidFill>
                <a:latin typeface="Arial" panose="020B0604020202020204" pitchFamily="34" charset="0"/>
                <a:cs typeface="Arial" panose="020B0604020202020204" pitchFamily="34" charset="0"/>
              </a:rPr>
              <a:t>una </a:t>
            </a:r>
            <a:r>
              <a:rPr lang="es-MX" dirty="0" smtClean="0">
                <a:solidFill>
                  <a:schemeClr val="tx1"/>
                </a:solidFill>
                <a:latin typeface="Arial" panose="020B0604020202020204" pitchFamily="34" charset="0"/>
                <a:cs typeface="Arial" panose="020B0604020202020204" pitchFamily="34" charset="0"/>
              </a:rPr>
              <a:t>introducción									8</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MX" dirty="0">
                <a:solidFill>
                  <a:schemeClr val="tx1"/>
                </a:solidFill>
                <a:latin typeface="Arial" panose="020B0604020202020204" pitchFamily="34" charset="0"/>
                <a:cs typeface="Arial" panose="020B0604020202020204" pitchFamily="34" charset="0"/>
              </a:rPr>
              <a:t>El Equilibrio General: economías de </a:t>
            </a:r>
            <a:r>
              <a:rPr lang="es-MX" dirty="0" smtClean="0">
                <a:solidFill>
                  <a:schemeClr val="tx1"/>
                </a:solidFill>
                <a:latin typeface="Arial" panose="020B0604020202020204" pitchFamily="34" charset="0"/>
                <a:cs typeface="Arial" panose="020B0604020202020204" pitchFamily="34" charset="0"/>
              </a:rPr>
              <a:t>intercambio							14</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MX" dirty="0">
                <a:solidFill>
                  <a:schemeClr val="tx1"/>
                </a:solidFill>
                <a:latin typeface="Arial" panose="020B0604020202020204" pitchFamily="34" charset="0"/>
                <a:cs typeface="Arial" panose="020B0604020202020204" pitchFamily="34" charset="0"/>
              </a:rPr>
              <a:t>Clasificación de los modelos de </a:t>
            </a:r>
            <a:r>
              <a:rPr lang="es-MX" dirty="0" smtClean="0">
                <a:solidFill>
                  <a:schemeClr val="tx1"/>
                </a:solidFill>
                <a:latin typeface="Arial" panose="020B0604020202020204" pitchFamily="34" charset="0"/>
                <a:cs typeface="Arial" panose="020B0604020202020204" pitchFamily="34" charset="0"/>
              </a:rPr>
              <a:t>EG										16</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ES" dirty="0">
                <a:solidFill>
                  <a:schemeClr val="tx1"/>
                </a:solidFill>
                <a:latin typeface="Arial" panose="020B0604020202020204" pitchFamily="34" charset="0"/>
                <a:cs typeface="Arial" panose="020B0604020202020204" pitchFamily="34" charset="0"/>
              </a:rPr>
              <a:t>Descripción de la </a:t>
            </a:r>
            <a:r>
              <a:rPr lang="es-ES" dirty="0" smtClean="0">
                <a:solidFill>
                  <a:schemeClr val="tx1"/>
                </a:solidFill>
                <a:latin typeface="Arial" panose="020B0604020202020204" pitchFamily="34" charset="0"/>
                <a:cs typeface="Arial" panose="020B0604020202020204" pitchFamily="34" charset="0"/>
              </a:rPr>
              <a:t>economía											17</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MX" dirty="0">
                <a:solidFill>
                  <a:schemeClr val="tx1"/>
                </a:solidFill>
                <a:latin typeface="Arial" panose="020B0604020202020204" pitchFamily="34" charset="0"/>
                <a:cs typeface="Arial" panose="020B0604020202020204" pitchFamily="34" charset="0"/>
              </a:rPr>
              <a:t>Economías de intercambio </a:t>
            </a:r>
            <a:r>
              <a:rPr lang="es-MX" dirty="0" smtClean="0">
                <a:solidFill>
                  <a:schemeClr val="tx1"/>
                </a:solidFill>
                <a:latin typeface="Arial" panose="020B0604020202020204" pitchFamily="34" charset="0"/>
                <a:cs typeface="Arial" panose="020B0604020202020204" pitchFamily="34" charset="0"/>
              </a:rPr>
              <a:t>puro										18</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MX" dirty="0">
                <a:solidFill>
                  <a:schemeClr val="tx1"/>
                </a:solidFill>
                <a:latin typeface="Arial" panose="020B0604020202020204" pitchFamily="34" charset="0"/>
                <a:cs typeface="Arial" panose="020B0604020202020204" pitchFamily="34" charset="0"/>
              </a:rPr>
              <a:t>2.1. Dotaciones iniciales e </a:t>
            </a:r>
            <a:r>
              <a:rPr lang="es-MX" dirty="0" smtClean="0">
                <a:solidFill>
                  <a:schemeClr val="tx1"/>
                </a:solidFill>
                <a:latin typeface="Arial" panose="020B0604020202020204" pitchFamily="34" charset="0"/>
                <a:cs typeface="Arial" panose="020B0604020202020204" pitchFamily="34" charset="0"/>
              </a:rPr>
              <a:t>intercambio									21</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MX" dirty="0">
                <a:solidFill>
                  <a:schemeClr val="tx1"/>
                </a:solidFill>
                <a:latin typeface="Arial" panose="020B0604020202020204" pitchFamily="34" charset="0"/>
                <a:cs typeface="Arial" panose="020B0604020202020204" pitchFamily="34" charset="0"/>
              </a:rPr>
              <a:t>2.2 La caja de </a:t>
            </a:r>
            <a:r>
              <a:rPr lang="es-MX" dirty="0" err="1" smtClean="0">
                <a:solidFill>
                  <a:schemeClr val="tx1"/>
                </a:solidFill>
                <a:latin typeface="Arial" panose="020B0604020202020204" pitchFamily="34" charset="0"/>
                <a:cs typeface="Arial" panose="020B0604020202020204" pitchFamily="34" charset="0"/>
              </a:rPr>
              <a:t>Edgeworth</a:t>
            </a:r>
            <a:r>
              <a:rPr lang="es-MX" dirty="0" smtClean="0">
                <a:solidFill>
                  <a:schemeClr val="tx1"/>
                </a:solidFill>
                <a:latin typeface="Arial" panose="020B0604020202020204" pitchFamily="34" charset="0"/>
                <a:cs typeface="Arial" panose="020B0604020202020204" pitchFamily="34" charset="0"/>
              </a:rPr>
              <a:t>												23</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MX" dirty="0">
                <a:solidFill>
                  <a:schemeClr val="tx1"/>
                </a:solidFill>
                <a:latin typeface="Arial" panose="020B0604020202020204" pitchFamily="34" charset="0"/>
                <a:cs typeface="Arial" panose="020B0604020202020204" pitchFamily="34" charset="0"/>
              </a:rPr>
              <a:t>Segunda alternativa para la construcción de la caja de </a:t>
            </a:r>
            <a:r>
              <a:rPr lang="es-MX" dirty="0" err="1" smtClean="0">
                <a:solidFill>
                  <a:schemeClr val="tx1"/>
                </a:solidFill>
                <a:latin typeface="Arial" panose="020B0604020202020204" pitchFamily="34" charset="0"/>
                <a:cs typeface="Arial" panose="020B0604020202020204" pitchFamily="34" charset="0"/>
              </a:rPr>
              <a:t>Edgeworth</a:t>
            </a:r>
            <a:r>
              <a:rPr lang="es-MX" dirty="0" smtClean="0">
                <a:solidFill>
                  <a:schemeClr val="tx1"/>
                </a:solidFill>
                <a:latin typeface="Arial" panose="020B0604020202020204" pitchFamily="34" charset="0"/>
                <a:cs typeface="Arial" panose="020B0604020202020204" pitchFamily="34" charset="0"/>
              </a:rPr>
              <a:t>			28</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MX" dirty="0">
                <a:solidFill>
                  <a:schemeClr val="tx1"/>
                </a:solidFill>
                <a:latin typeface="Arial" panose="020B0604020202020204" pitchFamily="34" charset="0"/>
                <a:cs typeface="Arial" panose="020B0604020202020204" pitchFamily="34" charset="0"/>
              </a:rPr>
              <a:t>Las ventajas del </a:t>
            </a:r>
            <a:r>
              <a:rPr lang="es-MX" dirty="0" smtClean="0">
                <a:solidFill>
                  <a:schemeClr val="tx1"/>
                </a:solidFill>
                <a:latin typeface="Arial" panose="020B0604020202020204" pitchFamily="34" charset="0"/>
                <a:cs typeface="Arial" panose="020B0604020202020204" pitchFamily="34" charset="0"/>
              </a:rPr>
              <a:t>intercambio											30</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MX" dirty="0">
                <a:solidFill>
                  <a:schemeClr val="tx1"/>
                </a:solidFill>
                <a:latin typeface="Arial" panose="020B0604020202020204" pitchFamily="34" charset="0"/>
                <a:cs typeface="Arial" panose="020B0604020202020204" pitchFamily="34" charset="0"/>
              </a:rPr>
              <a:t>El intercambio en una caja de </a:t>
            </a:r>
            <a:r>
              <a:rPr lang="es-MX" dirty="0" err="1" smtClean="0">
                <a:solidFill>
                  <a:schemeClr val="tx1"/>
                </a:solidFill>
                <a:latin typeface="Arial" panose="020B0604020202020204" pitchFamily="34" charset="0"/>
                <a:cs typeface="Arial" panose="020B0604020202020204" pitchFamily="34" charset="0"/>
              </a:rPr>
              <a:t>Edgeworth</a:t>
            </a:r>
            <a:r>
              <a:rPr lang="es-MX" dirty="0" smtClean="0">
                <a:solidFill>
                  <a:schemeClr val="tx1"/>
                </a:solidFill>
                <a:latin typeface="Arial" panose="020B0604020202020204" pitchFamily="34" charset="0"/>
                <a:cs typeface="Arial" panose="020B0604020202020204" pitchFamily="34" charset="0"/>
              </a:rPr>
              <a:t>								31</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ES" dirty="0">
                <a:solidFill>
                  <a:schemeClr val="tx1"/>
                </a:solidFill>
                <a:latin typeface="Arial" panose="020B0604020202020204" pitchFamily="34" charset="0"/>
                <a:cs typeface="Arial" panose="020B0604020202020204" pitchFamily="34" charset="0"/>
              </a:rPr>
              <a:t>El análisis de </a:t>
            </a:r>
            <a:r>
              <a:rPr lang="es-ES" dirty="0" err="1">
                <a:solidFill>
                  <a:schemeClr val="tx1"/>
                </a:solidFill>
                <a:latin typeface="Arial" panose="020B0604020202020204" pitchFamily="34" charset="0"/>
                <a:cs typeface="Arial" panose="020B0604020202020204" pitchFamily="34" charset="0"/>
              </a:rPr>
              <a:t>Walras</a:t>
            </a:r>
            <a:r>
              <a:rPr lang="es-ES" dirty="0">
                <a:solidFill>
                  <a:schemeClr val="tx1"/>
                </a:solidFill>
                <a:latin typeface="Arial" panose="020B0604020202020204" pitchFamily="34" charset="0"/>
                <a:cs typeface="Arial" panose="020B0604020202020204" pitchFamily="34" charset="0"/>
              </a:rPr>
              <a:t>: los precios y las restricciones </a:t>
            </a:r>
            <a:r>
              <a:rPr lang="es-ES" dirty="0" smtClean="0">
                <a:solidFill>
                  <a:schemeClr val="tx1"/>
                </a:solidFill>
                <a:latin typeface="Arial" panose="020B0604020202020204" pitchFamily="34" charset="0"/>
                <a:cs typeface="Arial" panose="020B0604020202020204" pitchFamily="34" charset="0"/>
              </a:rPr>
              <a:t>presupuestales			32</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ES" dirty="0">
                <a:solidFill>
                  <a:schemeClr val="tx1"/>
                </a:solidFill>
                <a:latin typeface="Arial" panose="020B0604020202020204" pitchFamily="34" charset="0"/>
                <a:cs typeface="Arial" panose="020B0604020202020204" pitchFamily="34" charset="0"/>
              </a:rPr>
              <a:t>El equilibrio </a:t>
            </a:r>
            <a:r>
              <a:rPr lang="es-ES" dirty="0" err="1" smtClean="0">
                <a:solidFill>
                  <a:schemeClr val="tx1"/>
                </a:solidFill>
                <a:latin typeface="Arial" panose="020B0604020202020204" pitchFamily="34" charset="0"/>
                <a:cs typeface="Arial" panose="020B0604020202020204" pitchFamily="34" charset="0"/>
              </a:rPr>
              <a:t>walrasiano</a:t>
            </a:r>
            <a:r>
              <a:rPr lang="es-ES" dirty="0" smtClean="0">
                <a:solidFill>
                  <a:schemeClr val="tx1"/>
                </a:solidFill>
                <a:latin typeface="Arial" panose="020B0604020202020204" pitchFamily="34" charset="0"/>
                <a:cs typeface="Arial" panose="020B0604020202020204" pitchFamily="34" charset="0"/>
              </a:rPr>
              <a:t>												37</a:t>
            </a:r>
            <a:endParaRPr lang="es-MX" dirty="0">
              <a:solidFill>
                <a:schemeClr val="tx1"/>
              </a:solidFill>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3</a:t>
            </a:fld>
            <a:endParaRPr lang="es-ES" altLang="es-MX"/>
          </a:p>
        </p:txBody>
      </p:sp>
    </p:spTree>
    <p:extLst>
      <p:ext uri="{BB962C8B-B14F-4D97-AF65-F5344CB8AC3E}">
        <p14:creationId xmlns:p14="http://schemas.microsoft.com/office/powerpoint/2010/main" val="4017450861"/>
      </p:ext>
    </p:extLst>
  </p:cSld>
  <p:clrMapOvr>
    <a:masterClrMapping/>
  </p:clrMapOvr>
  <p:transition spd="slow">
    <p:pull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67587" name="Rectangle 3"/>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67588" name="Rectangle 4"/>
          <p:cNvSpPr>
            <a:spLocks noGrp="1" noChangeArrowheads="1"/>
          </p:cNvSpPr>
          <p:nvPr>
            <p:ph type="title"/>
          </p:nvPr>
        </p:nvSpPr>
        <p:spPr>
          <a:xfrm>
            <a:off x="1775520" y="613122"/>
            <a:ext cx="8482905" cy="655638"/>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b"/>
          <a:lstStyle/>
          <a:p>
            <a:pPr eaLnBrk="1" hangingPunct="1"/>
            <a:r>
              <a:rPr lang="en-US" altLang="es-MX" sz="2800" dirty="0" smtClean="0">
                <a:solidFill>
                  <a:schemeClr val="accent1">
                    <a:lumMod val="75000"/>
                  </a:schemeClr>
                </a:solidFill>
              </a:rPr>
              <a:t>Las </a:t>
            </a:r>
            <a:r>
              <a:rPr lang="en-US" altLang="es-MX" sz="2800" dirty="0" err="1" smtClean="0">
                <a:solidFill>
                  <a:schemeClr val="accent1">
                    <a:lumMod val="75000"/>
                  </a:schemeClr>
                </a:solidFill>
              </a:rPr>
              <a:t>ventajas</a:t>
            </a:r>
            <a:r>
              <a:rPr lang="en-US" altLang="es-MX" sz="2800" dirty="0" smtClean="0">
                <a:solidFill>
                  <a:schemeClr val="accent1">
                    <a:lumMod val="75000"/>
                  </a:schemeClr>
                </a:solidFill>
              </a:rPr>
              <a:t> del </a:t>
            </a:r>
            <a:r>
              <a:rPr lang="en-US" altLang="es-MX" sz="2800" dirty="0" err="1" smtClean="0">
                <a:solidFill>
                  <a:schemeClr val="accent1">
                    <a:lumMod val="75000"/>
                  </a:schemeClr>
                </a:solidFill>
              </a:rPr>
              <a:t>intercambio</a:t>
            </a:r>
            <a:endParaRPr lang="en-US" altLang="es-MX" sz="2800" dirty="0" smtClean="0">
              <a:solidFill>
                <a:schemeClr val="accent1">
                  <a:lumMod val="75000"/>
                </a:schemeClr>
              </a:solidFill>
            </a:endParaRPr>
          </a:p>
        </p:txBody>
      </p:sp>
      <p:sp>
        <p:nvSpPr>
          <p:cNvPr id="67589" name="Rectangle 5"/>
          <p:cNvSpPr>
            <a:spLocks noGrp="1" noChangeArrowheads="1"/>
          </p:cNvSpPr>
          <p:nvPr>
            <p:ph idx="1"/>
          </p:nvPr>
        </p:nvSpPr>
        <p:spPr>
          <a:xfrm>
            <a:off x="2514600" y="2743200"/>
            <a:ext cx="8153400" cy="20574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marL="0" indent="0" eaLnBrk="1" hangingPunct="1">
              <a:buFont typeface="Wingdings 3" panose="05040102010807070707" pitchFamily="18" charset="2"/>
              <a:buNone/>
              <a:tabLst>
                <a:tab pos="1703388" algn="l"/>
                <a:tab pos="3722688" algn="l"/>
                <a:tab pos="6061075" algn="l"/>
              </a:tabLst>
            </a:pPr>
            <a:r>
              <a:rPr lang="en-US" altLang="es-MX" dirty="0" smtClean="0"/>
              <a:t>Jaime	7A, 1V	-1A, +1V	6A, 2V</a:t>
            </a:r>
          </a:p>
          <a:p>
            <a:pPr marL="0" indent="0" eaLnBrk="1" hangingPunct="1">
              <a:buFont typeface="Wingdings 3" panose="05040102010807070707" pitchFamily="18" charset="2"/>
              <a:buNone/>
              <a:tabLst>
                <a:tab pos="1703388" algn="l"/>
                <a:tab pos="3722688" algn="l"/>
                <a:tab pos="6061075" algn="l"/>
              </a:tabLst>
            </a:pPr>
            <a:r>
              <a:rPr lang="en-US" altLang="es-MX" dirty="0" err="1" smtClean="0"/>
              <a:t>Cari</a:t>
            </a:r>
            <a:r>
              <a:rPr lang="en-US" altLang="es-MX" dirty="0" smtClean="0"/>
              <a:t>	3A, 5V	+1A, -1V	4A, 4V</a:t>
            </a:r>
          </a:p>
        </p:txBody>
      </p:sp>
      <p:sp>
        <p:nvSpPr>
          <p:cNvPr id="67590" name="Rectangle 6"/>
          <p:cNvSpPr>
            <a:spLocks noChangeArrowheads="1"/>
          </p:cNvSpPr>
          <p:nvPr/>
        </p:nvSpPr>
        <p:spPr bwMode="auto">
          <a:xfrm>
            <a:off x="2205038" y="2120900"/>
            <a:ext cx="8467725" cy="42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tabLst>
                <a:tab pos="2684463" algn="ctr"/>
                <a:tab pos="4849813" algn="ctr"/>
                <a:tab pos="6869113" algn="ctr"/>
              </a:tabLst>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tabLst>
                <a:tab pos="2684463" algn="ctr"/>
                <a:tab pos="4849813" algn="ctr"/>
                <a:tab pos="6869113" algn="ctr"/>
              </a:tabLst>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tabLst>
                <a:tab pos="2684463" algn="ctr"/>
                <a:tab pos="4849813" algn="ctr"/>
                <a:tab pos="6869113" algn="ctr"/>
              </a:tabLst>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tabLst>
                <a:tab pos="2684463" algn="ctr"/>
                <a:tab pos="4849813" algn="ctr"/>
                <a:tab pos="6869113" algn="ctr"/>
              </a:tabLst>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tabLst>
                <a:tab pos="2684463" algn="ctr"/>
                <a:tab pos="4849813" algn="ctr"/>
                <a:tab pos="6869113" algn="ctr"/>
              </a:tabLst>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tabLst>
                <a:tab pos="2684463" algn="ctr"/>
                <a:tab pos="4849813" algn="ctr"/>
                <a:tab pos="6869113" algn="ctr"/>
              </a:tabLst>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tabLst>
                <a:tab pos="2684463" algn="ctr"/>
                <a:tab pos="4849813" algn="ctr"/>
                <a:tab pos="6869113" algn="ctr"/>
              </a:tabLst>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tabLst>
                <a:tab pos="2684463" algn="ctr"/>
                <a:tab pos="4849813" algn="ctr"/>
                <a:tab pos="6869113" algn="ctr"/>
              </a:tabLst>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tabLst>
                <a:tab pos="2684463" algn="ctr"/>
                <a:tab pos="4849813" algn="ctr"/>
                <a:tab pos="6869113" algn="ctr"/>
              </a:tabLst>
              <a:defRPr sz="1200">
                <a:solidFill>
                  <a:srgbClr val="404040"/>
                </a:solidFill>
                <a:latin typeface="Century Gothic" panose="020B0502020202020204" pitchFamily="34" charset="0"/>
              </a:defRPr>
            </a:lvl9pPr>
          </a:lstStyle>
          <a:p>
            <a:pPr>
              <a:spcBef>
                <a:spcPct val="0"/>
              </a:spcBef>
              <a:buClrTx/>
              <a:buFontTx/>
              <a:buNone/>
            </a:pPr>
            <a:r>
              <a:rPr lang="en-US" altLang="es-MX" sz="2200" b="1">
                <a:solidFill>
                  <a:schemeClr val="tx1"/>
                </a:solidFill>
                <a:latin typeface="Arial" panose="020B0604020202020204" pitchFamily="34" charset="0"/>
              </a:rPr>
              <a:t>Individual	Asignación inicial	Intercambio	Asignación final</a:t>
            </a:r>
            <a:endParaRPr lang="en-US" altLang="es-MX" sz="2400" b="1">
              <a:solidFill>
                <a:schemeClr val="tx1"/>
              </a:solidFill>
              <a:latin typeface="Arial" panose="020B0604020202020204" pitchFamily="34" charset="0"/>
            </a:endParaRPr>
          </a:p>
        </p:txBody>
      </p:sp>
      <p:sp>
        <p:nvSpPr>
          <p:cNvPr id="67591" name="Line 7"/>
          <p:cNvSpPr>
            <a:spLocks noChangeShapeType="1"/>
          </p:cNvSpPr>
          <p:nvPr/>
        </p:nvSpPr>
        <p:spPr bwMode="auto">
          <a:xfrm>
            <a:off x="2239963" y="2667000"/>
            <a:ext cx="8399462" cy="0"/>
          </a:xfrm>
          <a:prstGeom prst="line">
            <a:avLst/>
          </a:prstGeom>
          <a:noFill/>
          <a:ln w="57150" cmpd="thinThick">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7592" name="Rectangle 8"/>
          <p:cNvSpPr>
            <a:spLocks noChangeArrowheads="1"/>
          </p:cNvSpPr>
          <p:nvPr/>
        </p:nvSpPr>
        <p:spPr bwMode="auto">
          <a:xfrm>
            <a:off x="1775520" y="4500563"/>
            <a:ext cx="9433048" cy="224420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pPr>
            <a:r>
              <a:rPr lang="es-MX" altLang="es-MX" sz="2000" dirty="0" smtClean="0">
                <a:solidFill>
                  <a:schemeClr val="tx1"/>
                </a:solidFill>
                <a:latin typeface="Arial" panose="020B0604020202020204" pitchFamily="34" charset="0"/>
              </a:rPr>
              <a:t>La </a:t>
            </a:r>
            <a:r>
              <a:rPr lang="es-MX" altLang="es-MX" sz="2000" i="1" dirty="0" err="1" smtClean="0">
                <a:solidFill>
                  <a:schemeClr val="tx1"/>
                </a:solidFill>
                <a:latin typeface="Times New Roman" panose="02020603050405020304" pitchFamily="18" charset="0"/>
              </a:rPr>
              <a:t>TMgS</a:t>
            </a:r>
            <a:r>
              <a:rPr lang="es-MX" altLang="es-MX" sz="2000" dirty="0" smtClean="0">
                <a:solidFill>
                  <a:schemeClr val="tx1"/>
                </a:solidFill>
                <a:latin typeface="Arial" panose="020B0604020202020204" pitchFamily="34" charset="0"/>
              </a:rPr>
              <a:t> de vestido por alimentos  de Cari es 3. La </a:t>
            </a:r>
            <a:r>
              <a:rPr lang="es-MX" altLang="es-MX" sz="2000" i="1" dirty="0" err="1" smtClean="0">
                <a:solidFill>
                  <a:schemeClr val="tx1"/>
                </a:solidFill>
                <a:latin typeface="Times New Roman" panose="02020603050405020304" pitchFamily="18" charset="0"/>
              </a:rPr>
              <a:t>TMgS</a:t>
            </a:r>
            <a:r>
              <a:rPr lang="es-MX" altLang="es-MX" sz="2000" dirty="0" smtClean="0">
                <a:solidFill>
                  <a:schemeClr val="tx1"/>
                </a:solidFill>
                <a:latin typeface="Arial" panose="020B0604020202020204" pitchFamily="34" charset="0"/>
              </a:rPr>
              <a:t> de alimento por vestidos de Jaime es 1.</a:t>
            </a:r>
          </a:p>
          <a:p>
            <a:pPr algn="ctr">
              <a:spcBef>
                <a:spcPct val="0"/>
              </a:spcBef>
              <a:buClrTx/>
              <a:buFontTx/>
              <a:buNone/>
            </a:pPr>
            <a:r>
              <a:rPr lang="es-MX" altLang="es-MX" sz="2000" dirty="0" smtClean="0">
                <a:solidFill>
                  <a:schemeClr val="tx1"/>
                </a:solidFill>
                <a:latin typeface="Arial" panose="020B0604020202020204" pitchFamily="34" charset="0"/>
              </a:rPr>
              <a:t>Ambos están dispuestos a comerciar: Cari ofrece a Jaime</a:t>
            </a:r>
          </a:p>
          <a:p>
            <a:pPr algn="ctr">
              <a:spcBef>
                <a:spcPct val="0"/>
              </a:spcBef>
              <a:buClrTx/>
              <a:buFontTx/>
              <a:buNone/>
            </a:pPr>
            <a:r>
              <a:rPr lang="es-MX" altLang="es-MX" sz="2000" dirty="0" smtClean="0">
                <a:solidFill>
                  <a:schemeClr val="tx1"/>
                </a:solidFill>
                <a:latin typeface="Arial" panose="020B0604020202020204" pitchFamily="34" charset="0"/>
              </a:rPr>
              <a:t>1 unidad de vestido a cambio de 1 unidad de alimento. </a:t>
            </a:r>
          </a:p>
          <a:p>
            <a:pPr algn="ctr">
              <a:spcBef>
                <a:spcPct val="0"/>
              </a:spcBef>
              <a:buClrTx/>
              <a:buFontTx/>
              <a:buNone/>
            </a:pPr>
            <a:r>
              <a:rPr lang="es-MX" altLang="es-MX" sz="2000" dirty="0" smtClean="0">
                <a:solidFill>
                  <a:schemeClr val="tx1"/>
                </a:solidFill>
                <a:latin typeface="Arial" panose="020B0604020202020204" pitchFamily="34" charset="0"/>
              </a:rPr>
              <a:t>Cuando las </a:t>
            </a:r>
            <a:r>
              <a:rPr lang="es-MX" altLang="es-MX" sz="2000" i="1" dirty="0" err="1" smtClean="0">
                <a:solidFill>
                  <a:schemeClr val="tx1"/>
                </a:solidFill>
                <a:latin typeface="Times New Roman" panose="02020603050405020304" pitchFamily="18" charset="0"/>
              </a:rPr>
              <a:t>TMgS</a:t>
            </a:r>
            <a:r>
              <a:rPr lang="es-MX" altLang="es-MX" sz="2000" dirty="0" smtClean="0">
                <a:solidFill>
                  <a:schemeClr val="tx1"/>
                </a:solidFill>
                <a:latin typeface="Arial" panose="020B0604020202020204" pitchFamily="34" charset="0"/>
              </a:rPr>
              <a:t> no son iguales, es posible obtener ganancias</a:t>
            </a:r>
          </a:p>
          <a:p>
            <a:pPr algn="ctr">
              <a:spcBef>
                <a:spcPct val="0"/>
              </a:spcBef>
              <a:buClrTx/>
              <a:buFontTx/>
              <a:buNone/>
            </a:pPr>
            <a:r>
              <a:rPr lang="es-MX" altLang="es-MX" sz="2000" dirty="0" smtClean="0">
                <a:solidFill>
                  <a:schemeClr val="tx1"/>
                </a:solidFill>
                <a:latin typeface="Arial" panose="020B0604020202020204" pitchFamily="34" charset="0"/>
              </a:rPr>
              <a:t>del intercambio. La asignación eficiente de los bienes se</a:t>
            </a:r>
          </a:p>
          <a:p>
            <a:pPr algn="ctr">
              <a:spcBef>
                <a:spcPct val="0"/>
              </a:spcBef>
              <a:buClrTx/>
              <a:buFontTx/>
              <a:buNone/>
            </a:pPr>
            <a:r>
              <a:rPr lang="es-MX" altLang="es-MX" sz="2000" dirty="0" smtClean="0">
                <a:solidFill>
                  <a:schemeClr val="tx1"/>
                </a:solidFill>
                <a:latin typeface="Arial" panose="020B0604020202020204" pitchFamily="34" charset="0"/>
              </a:rPr>
              <a:t> produce cuando las </a:t>
            </a:r>
            <a:r>
              <a:rPr lang="es-MX" altLang="es-MX" sz="2000" i="1" dirty="0" err="1" smtClean="0">
                <a:solidFill>
                  <a:schemeClr val="tx1"/>
                </a:solidFill>
                <a:latin typeface="Times New Roman" panose="02020603050405020304" pitchFamily="18" charset="0"/>
              </a:rPr>
              <a:t>TMgS</a:t>
            </a:r>
            <a:r>
              <a:rPr lang="es-MX" altLang="es-MX" sz="2000" dirty="0" smtClean="0">
                <a:solidFill>
                  <a:schemeClr val="tx1"/>
                </a:solidFill>
                <a:latin typeface="Arial" panose="020B0604020202020204" pitchFamily="34" charset="0"/>
              </a:rPr>
              <a:t> de los dos consumidores son iguales.</a:t>
            </a:r>
            <a:endParaRPr lang="es-MX" altLang="es-MX" sz="2000" dirty="0">
              <a:solidFill>
                <a:schemeClr val="tx1"/>
              </a:solidFill>
              <a:latin typeface="Arial" panose="020B0604020202020204" pitchFamily="34" charset="0"/>
            </a:endParaRPr>
          </a:p>
        </p:txBody>
      </p:sp>
      <p:sp>
        <p:nvSpPr>
          <p:cNvPr id="67593"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F8C6A067-9826-4638-AA83-9DD7C006D00E}" type="slidenum">
              <a:rPr lang="es-ES" altLang="es-MX" smtClean="0">
                <a:solidFill>
                  <a:srgbClr val="FEFFFF"/>
                </a:solidFill>
                <a:latin typeface="Arial" panose="020B0604020202020204" pitchFamily="34" charset="0"/>
              </a:rPr>
              <a:pPr>
                <a:spcBef>
                  <a:spcPct val="0"/>
                </a:spcBef>
                <a:buClrTx/>
                <a:buFontTx/>
                <a:buNone/>
              </a:pPr>
              <a:t>30</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2135188" y="6321425"/>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69635" name="Rectangle 3"/>
          <p:cNvSpPr>
            <a:spLocks noChangeArrowheads="1"/>
          </p:cNvSpPr>
          <p:nvPr/>
        </p:nvSpPr>
        <p:spPr bwMode="auto">
          <a:xfrm>
            <a:off x="4573588" y="6321425"/>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69636" name="Rectangle 4"/>
          <p:cNvSpPr>
            <a:spLocks noGrp="1" noChangeArrowheads="1"/>
          </p:cNvSpPr>
          <p:nvPr>
            <p:ph type="title"/>
          </p:nvPr>
        </p:nvSpPr>
        <p:spPr>
          <a:xfrm>
            <a:off x="2135189" y="188913"/>
            <a:ext cx="7904162" cy="78105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b"/>
          <a:lstStyle/>
          <a:p>
            <a:pPr eaLnBrk="1" hangingPunct="1"/>
            <a:r>
              <a:rPr lang="en-US" altLang="es-MX" sz="2500" b="1" dirty="0" smtClean="0">
                <a:solidFill>
                  <a:schemeClr val="accent1">
                    <a:lumMod val="75000"/>
                  </a:schemeClr>
                </a:solidFill>
              </a:rPr>
              <a:t>El </a:t>
            </a:r>
            <a:r>
              <a:rPr lang="en-US" altLang="es-MX" sz="2500" b="1" dirty="0" err="1" smtClean="0">
                <a:solidFill>
                  <a:schemeClr val="accent1">
                    <a:lumMod val="75000"/>
                  </a:schemeClr>
                </a:solidFill>
              </a:rPr>
              <a:t>intercambio</a:t>
            </a:r>
            <a:r>
              <a:rPr lang="en-US" altLang="es-MX" sz="2500" b="1" dirty="0" smtClean="0">
                <a:solidFill>
                  <a:schemeClr val="accent1">
                    <a:lumMod val="75000"/>
                  </a:schemeClr>
                </a:solidFill>
              </a:rPr>
              <a:t> </a:t>
            </a:r>
            <a:r>
              <a:rPr lang="en-US" altLang="es-MX" sz="2500" b="1" dirty="0" err="1" smtClean="0">
                <a:solidFill>
                  <a:schemeClr val="accent1">
                    <a:lumMod val="75000"/>
                  </a:schemeClr>
                </a:solidFill>
              </a:rPr>
              <a:t>en</a:t>
            </a:r>
            <a:r>
              <a:rPr lang="en-US" altLang="es-MX" sz="2500" b="1" dirty="0" smtClean="0">
                <a:solidFill>
                  <a:schemeClr val="accent1">
                    <a:lumMod val="75000"/>
                  </a:schemeClr>
                </a:solidFill>
              </a:rPr>
              <a:t> </a:t>
            </a:r>
            <a:r>
              <a:rPr lang="en-US" altLang="es-MX" sz="2500" b="1" dirty="0" err="1" smtClean="0">
                <a:solidFill>
                  <a:schemeClr val="accent1">
                    <a:lumMod val="75000"/>
                  </a:schemeClr>
                </a:solidFill>
              </a:rPr>
              <a:t>una</a:t>
            </a:r>
            <a:r>
              <a:rPr lang="en-US" altLang="es-MX" sz="2500" b="1" dirty="0" smtClean="0">
                <a:solidFill>
                  <a:schemeClr val="accent1">
                    <a:lumMod val="75000"/>
                  </a:schemeClr>
                </a:solidFill>
              </a:rPr>
              <a:t> </a:t>
            </a:r>
            <a:r>
              <a:rPr lang="en-US" altLang="es-MX" sz="2500" b="1" dirty="0" err="1" smtClean="0">
                <a:solidFill>
                  <a:schemeClr val="accent1">
                    <a:lumMod val="75000"/>
                  </a:schemeClr>
                </a:solidFill>
              </a:rPr>
              <a:t>caja</a:t>
            </a:r>
            <a:r>
              <a:rPr lang="en-US" altLang="es-MX" sz="2500" b="1" dirty="0" smtClean="0">
                <a:solidFill>
                  <a:schemeClr val="accent1">
                    <a:lumMod val="75000"/>
                  </a:schemeClr>
                </a:solidFill>
              </a:rPr>
              <a:t> de Edgeworth</a:t>
            </a:r>
          </a:p>
        </p:txBody>
      </p:sp>
      <p:sp>
        <p:nvSpPr>
          <p:cNvPr id="69637" name="Rectangle 5"/>
          <p:cNvSpPr>
            <a:spLocks noChangeArrowheads="1"/>
          </p:cNvSpPr>
          <p:nvPr/>
        </p:nvSpPr>
        <p:spPr bwMode="auto">
          <a:xfrm>
            <a:off x="3352800" y="2128838"/>
            <a:ext cx="5946775" cy="3965575"/>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69638" name="Rectangle 6"/>
          <p:cNvSpPr>
            <a:spLocks noChangeArrowheads="1"/>
          </p:cNvSpPr>
          <p:nvPr/>
        </p:nvSpPr>
        <p:spPr bwMode="auto">
          <a:xfrm>
            <a:off x="3275013" y="1670050"/>
            <a:ext cx="5810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10A</a:t>
            </a:r>
          </a:p>
        </p:txBody>
      </p:sp>
      <p:sp>
        <p:nvSpPr>
          <p:cNvPr id="69639" name="Rectangle 7"/>
          <p:cNvSpPr>
            <a:spLocks noChangeArrowheads="1"/>
          </p:cNvSpPr>
          <p:nvPr/>
        </p:nvSpPr>
        <p:spPr bwMode="auto">
          <a:xfrm>
            <a:off x="9217025" y="1711325"/>
            <a:ext cx="400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0</a:t>
            </a:r>
            <a:r>
              <a:rPr lang="en-US" altLang="es-MX" sz="1800" b="1" i="1" baseline="-25000">
                <a:solidFill>
                  <a:schemeClr val="tx1"/>
                </a:solidFill>
                <a:latin typeface="Times New Roman" panose="02020603050405020304" pitchFamily="18" charset="0"/>
                <a:cs typeface="Times New Roman" panose="02020603050405020304" pitchFamily="18" charset="0"/>
              </a:rPr>
              <a:t>C</a:t>
            </a:r>
          </a:p>
        </p:txBody>
      </p:sp>
      <p:sp>
        <p:nvSpPr>
          <p:cNvPr id="69640" name="Rectangle 8"/>
          <p:cNvSpPr>
            <a:spLocks noChangeArrowheads="1"/>
          </p:cNvSpPr>
          <p:nvPr/>
        </p:nvSpPr>
        <p:spPr bwMode="auto">
          <a:xfrm>
            <a:off x="2970213" y="6011863"/>
            <a:ext cx="374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0</a:t>
            </a:r>
            <a:r>
              <a:rPr lang="en-US" altLang="es-MX" sz="1800" b="1" i="1" baseline="-25000">
                <a:solidFill>
                  <a:schemeClr val="tx1"/>
                </a:solidFill>
                <a:latin typeface="Times New Roman" panose="02020603050405020304" pitchFamily="18" charset="0"/>
                <a:cs typeface="Times New Roman" panose="02020603050405020304" pitchFamily="18" charset="0"/>
              </a:rPr>
              <a:t>J</a:t>
            </a:r>
          </a:p>
        </p:txBody>
      </p:sp>
      <p:sp>
        <p:nvSpPr>
          <p:cNvPr id="69641" name="Rectangle 9"/>
          <p:cNvSpPr>
            <a:spLocks noChangeArrowheads="1"/>
          </p:cNvSpPr>
          <p:nvPr/>
        </p:nvSpPr>
        <p:spPr bwMode="auto">
          <a:xfrm>
            <a:off x="2817813" y="2051050"/>
            <a:ext cx="4651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6V</a:t>
            </a:r>
          </a:p>
        </p:txBody>
      </p:sp>
      <p:sp>
        <p:nvSpPr>
          <p:cNvPr id="69642" name="Rectangle 10"/>
          <p:cNvSpPr>
            <a:spLocks noChangeArrowheads="1"/>
          </p:cNvSpPr>
          <p:nvPr/>
        </p:nvSpPr>
        <p:spPr bwMode="auto">
          <a:xfrm>
            <a:off x="8683625" y="6088063"/>
            <a:ext cx="5810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10A</a:t>
            </a:r>
          </a:p>
        </p:txBody>
      </p:sp>
      <p:sp>
        <p:nvSpPr>
          <p:cNvPr id="69643" name="Rectangle 11"/>
          <p:cNvSpPr>
            <a:spLocks noChangeArrowheads="1"/>
          </p:cNvSpPr>
          <p:nvPr/>
        </p:nvSpPr>
        <p:spPr bwMode="auto">
          <a:xfrm>
            <a:off x="9293225" y="5707063"/>
            <a:ext cx="4651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6V</a:t>
            </a:r>
          </a:p>
        </p:txBody>
      </p:sp>
      <p:sp>
        <p:nvSpPr>
          <p:cNvPr id="69644" name="Rectangle 12"/>
          <p:cNvSpPr>
            <a:spLocks noChangeArrowheads="1"/>
          </p:cNvSpPr>
          <p:nvPr/>
        </p:nvSpPr>
        <p:spPr bwMode="auto">
          <a:xfrm>
            <a:off x="2228850" y="3740150"/>
            <a:ext cx="1060450"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pPr>
            <a:r>
              <a:rPr lang="en-US" altLang="es-MX" sz="1600" b="1">
                <a:solidFill>
                  <a:schemeClr val="tx1"/>
                </a:solidFill>
                <a:latin typeface="Arial" panose="020B0604020202020204" pitchFamily="34" charset="0"/>
              </a:rPr>
              <a:t>Vestido</a:t>
            </a:r>
          </a:p>
          <a:p>
            <a:pPr algn="ctr">
              <a:spcBef>
                <a:spcPct val="0"/>
              </a:spcBef>
              <a:buClrTx/>
              <a:buFontTx/>
              <a:buNone/>
            </a:pPr>
            <a:r>
              <a:rPr lang="en-US" altLang="es-MX" sz="1600" b="1">
                <a:solidFill>
                  <a:schemeClr val="tx1"/>
                </a:solidFill>
                <a:latin typeface="Arial" panose="020B0604020202020204" pitchFamily="34" charset="0"/>
              </a:rPr>
              <a:t>de Jaime</a:t>
            </a:r>
          </a:p>
        </p:txBody>
      </p:sp>
      <p:sp>
        <p:nvSpPr>
          <p:cNvPr id="69645" name="Line 13"/>
          <p:cNvSpPr>
            <a:spLocks noChangeShapeType="1"/>
          </p:cNvSpPr>
          <p:nvPr/>
        </p:nvSpPr>
        <p:spPr bwMode="auto">
          <a:xfrm>
            <a:off x="2744788" y="4430713"/>
            <a:ext cx="0" cy="582612"/>
          </a:xfrm>
          <a:prstGeom prst="line">
            <a:avLst/>
          </a:prstGeom>
          <a:noFill/>
          <a:ln w="25400">
            <a:solidFill>
              <a:srgbClr val="1C4E3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646" name="Line 14"/>
          <p:cNvSpPr>
            <a:spLocks noChangeShapeType="1"/>
          </p:cNvSpPr>
          <p:nvPr/>
        </p:nvSpPr>
        <p:spPr bwMode="auto">
          <a:xfrm>
            <a:off x="2744788" y="3211513"/>
            <a:ext cx="0" cy="582612"/>
          </a:xfrm>
          <a:prstGeom prst="line">
            <a:avLst/>
          </a:prstGeom>
          <a:noFill/>
          <a:ln w="25400">
            <a:solidFill>
              <a:srgbClr val="1C4E35"/>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647" name="Rectangle 15"/>
          <p:cNvSpPr>
            <a:spLocks noChangeArrowheads="1"/>
          </p:cNvSpPr>
          <p:nvPr/>
        </p:nvSpPr>
        <p:spPr bwMode="auto">
          <a:xfrm>
            <a:off x="9569450" y="3740150"/>
            <a:ext cx="914400" cy="57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pPr>
            <a:r>
              <a:rPr lang="en-US" altLang="es-MX" sz="1600" b="1">
                <a:solidFill>
                  <a:schemeClr val="tx1"/>
                </a:solidFill>
                <a:latin typeface="Arial" panose="020B0604020202020204" pitchFamily="34" charset="0"/>
              </a:rPr>
              <a:t>Vestido</a:t>
            </a:r>
          </a:p>
          <a:p>
            <a:pPr algn="ctr">
              <a:spcBef>
                <a:spcPct val="0"/>
              </a:spcBef>
              <a:buClrTx/>
              <a:buFontTx/>
              <a:buNone/>
            </a:pPr>
            <a:r>
              <a:rPr lang="en-US" altLang="es-MX" sz="1600" b="1">
                <a:solidFill>
                  <a:schemeClr val="tx1"/>
                </a:solidFill>
                <a:latin typeface="Arial" panose="020B0604020202020204" pitchFamily="34" charset="0"/>
              </a:rPr>
              <a:t>de Cari</a:t>
            </a:r>
          </a:p>
        </p:txBody>
      </p:sp>
      <p:sp>
        <p:nvSpPr>
          <p:cNvPr id="69648" name="Line 16"/>
          <p:cNvSpPr>
            <a:spLocks noChangeShapeType="1"/>
          </p:cNvSpPr>
          <p:nvPr/>
        </p:nvSpPr>
        <p:spPr bwMode="auto">
          <a:xfrm>
            <a:off x="10013950" y="4430713"/>
            <a:ext cx="0" cy="582612"/>
          </a:xfrm>
          <a:prstGeom prst="line">
            <a:avLst/>
          </a:prstGeom>
          <a:noFill/>
          <a:ln w="25400">
            <a:solidFill>
              <a:srgbClr val="1C4E35"/>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649" name="Line 17"/>
          <p:cNvSpPr>
            <a:spLocks noChangeShapeType="1"/>
          </p:cNvSpPr>
          <p:nvPr/>
        </p:nvSpPr>
        <p:spPr bwMode="auto">
          <a:xfrm>
            <a:off x="10013950" y="3211513"/>
            <a:ext cx="0" cy="582612"/>
          </a:xfrm>
          <a:prstGeom prst="line">
            <a:avLst/>
          </a:prstGeom>
          <a:noFill/>
          <a:ln w="25400">
            <a:solidFill>
              <a:srgbClr val="1C4E3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650" name="Rectangle 18"/>
          <p:cNvSpPr>
            <a:spLocks noChangeArrowheads="1"/>
          </p:cNvSpPr>
          <p:nvPr/>
        </p:nvSpPr>
        <p:spPr bwMode="auto">
          <a:xfrm>
            <a:off x="6931025" y="1455738"/>
            <a:ext cx="19288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600" b="1">
                <a:solidFill>
                  <a:schemeClr val="tx1"/>
                </a:solidFill>
                <a:latin typeface="Arial" panose="020B0604020202020204" pitchFamily="34" charset="0"/>
              </a:rPr>
              <a:t>Alimentos de Cari</a:t>
            </a:r>
          </a:p>
        </p:txBody>
      </p:sp>
      <p:sp>
        <p:nvSpPr>
          <p:cNvPr id="69651" name="Line 19"/>
          <p:cNvSpPr>
            <a:spLocks noChangeShapeType="1"/>
          </p:cNvSpPr>
          <p:nvPr/>
        </p:nvSpPr>
        <p:spPr bwMode="auto">
          <a:xfrm flipH="1">
            <a:off x="5400675" y="6702425"/>
            <a:ext cx="1624013" cy="0"/>
          </a:xfrm>
          <a:prstGeom prst="line">
            <a:avLst/>
          </a:prstGeom>
          <a:noFill/>
          <a:ln w="25400">
            <a:solidFill>
              <a:srgbClr val="1C4E35"/>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652" name="Rectangle 20"/>
          <p:cNvSpPr>
            <a:spLocks noChangeArrowheads="1"/>
          </p:cNvSpPr>
          <p:nvPr/>
        </p:nvSpPr>
        <p:spPr bwMode="auto">
          <a:xfrm>
            <a:off x="3302000" y="6480175"/>
            <a:ext cx="2111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600" b="1">
                <a:solidFill>
                  <a:schemeClr val="tx1"/>
                </a:solidFill>
                <a:latin typeface="Arial" panose="020B0604020202020204" pitchFamily="34" charset="0"/>
              </a:rPr>
              <a:t>Alimentos de Jaime</a:t>
            </a:r>
          </a:p>
        </p:txBody>
      </p:sp>
      <p:sp>
        <p:nvSpPr>
          <p:cNvPr id="69653" name="Line 21"/>
          <p:cNvSpPr>
            <a:spLocks noChangeShapeType="1"/>
          </p:cNvSpPr>
          <p:nvPr/>
        </p:nvSpPr>
        <p:spPr bwMode="auto">
          <a:xfrm flipH="1">
            <a:off x="5248275" y="1620838"/>
            <a:ext cx="1624013" cy="0"/>
          </a:xfrm>
          <a:prstGeom prst="line">
            <a:avLst/>
          </a:prstGeom>
          <a:noFill/>
          <a:ln w="25400">
            <a:solidFill>
              <a:srgbClr val="1C4E35"/>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grpSp>
        <p:nvGrpSpPr>
          <p:cNvPr id="69654" name="Group 22"/>
          <p:cNvGrpSpPr>
            <a:grpSpLocks/>
          </p:cNvGrpSpPr>
          <p:nvPr/>
        </p:nvGrpSpPr>
        <p:grpSpPr bwMode="auto">
          <a:xfrm>
            <a:off x="2817813" y="4411663"/>
            <a:ext cx="6940550" cy="1052512"/>
            <a:chOff x="862" y="2689"/>
            <a:chExt cx="4372" cy="663"/>
          </a:xfrm>
        </p:grpSpPr>
        <p:sp>
          <p:nvSpPr>
            <p:cNvPr id="69676" name="Line 23"/>
            <p:cNvSpPr>
              <a:spLocks noChangeShapeType="1"/>
            </p:cNvSpPr>
            <p:nvPr/>
          </p:nvSpPr>
          <p:spPr bwMode="auto">
            <a:xfrm>
              <a:off x="1209" y="2836"/>
              <a:ext cx="3727"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677" name="Line 24"/>
            <p:cNvSpPr>
              <a:spLocks noChangeShapeType="1"/>
            </p:cNvSpPr>
            <p:nvPr/>
          </p:nvSpPr>
          <p:spPr bwMode="auto">
            <a:xfrm>
              <a:off x="1209" y="3268"/>
              <a:ext cx="3727"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678" name="Rectangle 25"/>
            <p:cNvSpPr>
              <a:spLocks noChangeArrowheads="1"/>
            </p:cNvSpPr>
            <p:nvPr/>
          </p:nvSpPr>
          <p:spPr bwMode="auto">
            <a:xfrm>
              <a:off x="862" y="2689"/>
              <a:ext cx="29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2V</a:t>
              </a:r>
            </a:p>
          </p:txBody>
        </p:sp>
        <p:sp>
          <p:nvSpPr>
            <p:cNvPr id="69679" name="Rectangle 26"/>
            <p:cNvSpPr>
              <a:spLocks noChangeArrowheads="1"/>
            </p:cNvSpPr>
            <p:nvPr/>
          </p:nvSpPr>
          <p:spPr bwMode="auto">
            <a:xfrm>
              <a:off x="862" y="3121"/>
              <a:ext cx="29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1V</a:t>
              </a:r>
            </a:p>
          </p:txBody>
        </p:sp>
        <p:sp>
          <p:nvSpPr>
            <p:cNvPr id="69680" name="Rectangle 27"/>
            <p:cNvSpPr>
              <a:spLocks noChangeArrowheads="1"/>
            </p:cNvSpPr>
            <p:nvPr/>
          </p:nvSpPr>
          <p:spPr bwMode="auto">
            <a:xfrm>
              <a:off x="4941" y="3121"/>
              <a:ext cx="29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5V</a:t>
              </a:r>
            </a:p>
          </p:txBody>
        </p:sp>
        <p:sp>
          <p:nvSpPr>
            <p:cNvPr id="69681" name="Rectangle 28"/>
            <p:cNvSpPr>
              <a:spLocks noChangeArrowheads="1"/>
            </p:cNvSpPr>
            <p:nvPr/>
          </p:nvSpPr>
          <p:spPr bwMode="auto">
            <a:xfrm>
              <a:off x="4941" y="2689"/>
              <a:ext cx="29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4V</a:t>
              </a:r>
            </a:p>
          </p:txBody>
        </p:sp>
      </p:grpSp>
      <p:grpSp>
        <p:nvGrpSpPr>
          <p:cNvPr id="69655" name="Group 29"/>
          <p:cNvGrpSpPr>
            <a:grpSpLocks/>
          </p:cNvGrpSpPr>
          <p:nvPr/>
        </p:nvGrpSpPr>
        <p:grpSpPr bwMode="auto">
          <a:xfrm>
            <a:off x="6397625" y="1670050"/>
            <a:ext cx="1163638" cy="4784725"/>
            <a:chOff x="3117" y="962"/>
            <a:chExt cx="733" cy="3014"/>
          </a:xfrm>
        </p:grpSpPr>
        <p:sp>
          <p:nvSpPr>
            <p:cNvPr id="69670" name="Line 30"/>
            <p:cNvSpPr>
              <a:spLocks noChangeShapeType="1"/>
            </p:cNvSpPr>
            <p:nvPr/>
          </p:nvSpPr>
          <p:spPr bwMode="auto">
            <a:xfrm>
              <a:off x="3312" y="1261"/>
              <a:ext cx="0" cy="2479"/>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671" name="Line 31"/>
            <p:cNvSpPr>
              <a:spLocks noChangeShapeType="1"/>
            </p:cNvSpPr>
            <p:nvPr/>
          </p:nvSpPr>
          <p:spPr bwMode="auto">
            <a:xfrm>
              <a:off x="3744" y="1261"/>
              <a:ext cx="0" cy="2479"/>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672" name="Rectangle 32"/>
            <p:cNvSpPr>
              <a:spLocks noChangeArrowheads="1"/>
            </p:cNvSpPr>
            <p:nvPr/>
          </p:nvSpPr>
          <p:spPr bwMode="auto">
            <a:xfrm>
              <a:off x="3117" y="962"/>
              <a:ext cx="30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4A</a:t>
              </a:r>
            </a:p>
          </p:txBody>
        </p:sp>
        <p:sp>
          <p:nvSpPr>
            <p:cNvPr id="69673" name="Rectangle 33"/>
            <p:cNvSpPr>
              <a:spLocks noChangeArrowheads="1"/>
            </p:cNvSpPr>
            <p:nvPr/>
          </p:nvSpPr>
          <p:spPr bwMode="auto">
            <a:xfrm>
              <a:off x="3549" y="962"/>
              <a:ext cx="30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3A</a:t>
              </a:r>
            </a:p>
          </p:txBody>
        </p:sp>
        <p:sp>
          <p:nvSpPr>
            <p:cNvPr id="69674" name="Rectangle 34"/>
            <p:cNvSpPr>
              <a:spLocks noChangeArrowheads="1"/>
            </p:cNvSpPr>
            <p:nvPr/>
          </p:nvSpPr>
          <p:spPr bwMode="auto">
            <a:xfrm>
              <a:off x="3549" y="3745"/>
              <a:ext cx="30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7A</a:t>
              </a:r>
            </a:p>
          </p:txBody>
        </p:sp>
        <p:sp>
          <p:nvSpPr>
            <p:cNvPr id="69675" name="Rectangle 35"/>
            <p:cNvSpPr>
              <a:spLocks noChangeArrowheads="1"/>
            </p:cNvSpPr>
            <p:nvPr/>
          </p:nvSpPr>
          <p:spPr bwMode="auto">
            <a:xfrm>
              <a:off x="3117" y="3745"/>
              <a:ext cx="30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800" b="1">
                  <a:solidFill>
                    <a:schemeClr val="tx1"/>
                  </a:solidFill>
                  <a:latin typeface="Times New Roman" panose="02020603050405020304" pitchFamily="18" charset="0"/>
                  <a:cs typeface="Times New Roman" panose="02020603050405020304" pitchFamily="18" charset="0"/>
                </a:rPr>
                <a:t>6A</a:t>
              </a:r>
            </a:p>
          </p:txBody>
        </p:sp>
      </p:grpSp>
      <p:sp>
        <p:nvSpPr>
          <p:cNvPr id="69656" name="Line 36"/>
          <p:cNvSpPr>
            <a:spLocks noChangeShapeType="1"/>
          </p:cNvSpPr>
          <p:nvPr/>
        </p:nvSpPr>
        <p:spPr bwMode="auto">
          <a:xfrm>
            <a:off x="6721475" y="5330825"/>
            <a:ext cx="658813" cy="0"/>
          </a:xfrm>
          <a:prstGeom prst="line">
            <a:avLst/>
          </a:prstGeom>
          <a:noFill/>
          <a:ln w="25400">
            <a:solidFill>
              <a:srgbClr val="FC0128"/>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657" name="Line 37"/>
          <p:cNvSpPr>
            <a:spLocks noChangeShapeType="1"/>
          </p:cNvSpPr>
          <p:nvPr/>
        </p:nvSpPr>
        <p:spPr bwMode="auto">
          <a:xfrm>
            <a:off x="6797675" y="4645025"/>
            <a:ext cx="582613" cy="0"/>
          </a:xfrm>
          <a:prstGeom prst="line">
            <a:avLst/>
          </a:prstGeom>
          <a:noFill/>
          <a:ln w="25400">
            <a:solidFill>
              <a:srgbClr val="FC0128"/>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658" name="Line 38"/>
          <p:cNvSpPr>
            <a:spLocks noChangeShapeType="1"/>
          </p:cNvSpPr>
          <p:nvPr/>
        </p:nvSpPr>
        <p:spPr bwMode="auto">
          <a:xfrm>
            <a:off x="7392988" y="4657725"/>
            <a:ext cx="0" cy="658813"/>
          </a:xfrm>
          <a:prstGeom prst="line">
            <a:avLst/>
          </a:prstGeom>
          <a:noFill/>
          <a:ln w="25400">
            <a:solidFill>
              <a:srgbClr val="FC0128"/>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659" name="Line 39"/>
          <p:cNvSpPr>
            <a:spLocks noChangeShapeType="1"/>
          </p:cNvSpPr>
          <p:nvPr/>
        </p:nvSpPr>
        <p:spPr bwMode="auto">
          <a:xfrm>
            <a:off x="6707188" y="4733925"/>
            <a:ext cx="0" cy="582613"/>
          </a:xfrm>
          <a:prstGeom prst="line">
            <a:avLst/>
          </a:prstGeom>
          <a:noFill/>
          <a:ln w="25400">
            <a:solidFill>
              <a:srgbClr val="FC0128"/>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69660" name="Rectangle 40"/>
          <p:cNvSpPr>
            <a:spLocks noChangeArrowheads="1"/>
          </p:cNvSpPr>
          <p:nvPr/>
        </p:nvSpPr>
        <p:spPr bwMode="auto">
          <a:xfrm>
            <a:off x="6016625" y="4806950"/>
            <a:ext cx="5524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600" b="1">
                <a:solidFill>
                  <a:schemeClr val="tx1"/>
                </a:solidFill>
                <a:latin typeface="Arial" panose="020B0604020202020204" pitchFamily="34" charset="0"/>
              </a:rPr>
              <a:t>+1V</a:t>
            </a:r>
          </a:p>
        </p:txBody>
      </p:sp>
      <p:sp>
        <p:nvSpPr>
          <p:cNvPr id="69661" name="Rectangle 41"/>
          <p:cNvSpPr>
            <a:spLocks noChangeArrowheads="1"/>
          </p:cNvSpPr>
          <p:nvPr/>
        </p:nvSpPr>
        <p:spPr bwMode="auto">
          <a:xfrm>
            <a:off x="6702425" y="5326063"/>
            <a:ext cx="5127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600" b="1">
                <a:solidFill>
                  <a:schemeClr val="tx1"/>
                </a:solidFill>
                <a:latin typeface="Arial" panose="020B0604020202020204" pitchFamily="34" charset="0"/>
              </a:rPr>
              <a:t>-1A</a:t>
            </a:r>
          </a:p>
        </p:txBody>
      </p:sp>
      <p:sp>
        <p:nvSpPr>
          <p:cNvPr id="69662" name="Rectangle 42"/>
          <p:cNvSpPr>
            <a:spLocks noChangeArrowheads="1"/>
          </p:cNvSpPr>
          <p:nvPr/>
        </p:nvSpPr>
        <p:spPr bwMode="auto">
          <a:xfrm>
            <a:off x="7569200" y="2282825"/>
            <a:ext cx="1679575" cy="224472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pPr>
            <a:r>
              <a:rPr lang="en-US" altLang="es-MX" sz="1400" b="1">
                <a:solidFill>
                  <a:schemeClr val="tx1"/>
                </a:solidFill>
                <a:latin typeface="Arial" panose="020B0604020202020204" pitchFamily="34" charset="0"/>
              </a:rPr>
              <a:t>La asignación</a:t>
            </a:r>
          </a:p>
          <a:p>
            <a:pPr algn="ctr">
              <a:spcBef>
                <a:spcPct val="0"/>
              </a:spcBef>
              <a:buClrTx/>
              <a:buFontTx/>
              <a:buNone/>
            </a:pPr>
            <a:r>
              <a:rPr lang="en-US" altLang="es-MX" sz="1400" b="1">
                <a:solidFill>
                  <a:schemeClr val="tx1"/>
                </a:solidFill>
                <a:latin typeface="Arial" panose="020B0604020202020204" pitchFamily="34" charset="0"/>
              </a:rPr>
              <a:t>posterior al</a:t>
            </a:r>
          </a:p>
          <a:p>
            <a:pPr algn="ctr">
              <a:spcBef>
                <a:spcPct val="0"/>
              </a:spcBef>
              <a:buClrTx/>
              <a:buFontTx/>
              <a:buNone/>
            </a:pPr>
            <a:r>
              <a:rPr lang="en-US" altLang="es-MX" sz="1400" b="1">
                <a:solidFill>
                  <a:schemeClr val="tx1"/>
                </a:solidFill>
                <a:latin typeface="Arial" panose="020B0604020202020204" pitchFamily="34" charset="0"/>
              </a:rPr>
              <a:t> intercambio es</a:t>
            </a:r>
          </a:p>
          <a:p>
            <a:pPr algn="ctr">
              <a:spcBef>
                <a:spcPct val="0"/>
              </a:spcBef>
              <a:buClrTx/>
              <a:buFontTx/>
              <a:buNone/>
            </a:pPr>
            <a:r>
              <a:rPr lang="en-US" altLang="es-MX" sz="1400" b="1">
                <a:solidFill>
                  <a:schemeClr val="tx1"/>
                </a:solidFill>
                <a:latin typeface="Arial" panose="020B0604020202020204" pitchFamily="34" charset="0"/>
              </a:rPr>
              <a:t>B: Jaime tiene</a:t>
            </a:r>
          </a:p>
          <a:p>
            <a:pPr algn="ctr">
              <a:spcBef>
                <a:spcPct val="0"/>
              </a:spcBef>
              <a:buClrTx/>
              <a:buFontTx/>
              <a:buNone/>
            </a:pPr>
            <a:r>
              <a:rPr lang="en-US" altLang="es-MX" sz="1400" b="1">
                <a:solidFill>
                  <a:schemeClr val="tx1"/>
                </a:solidFill>
                <a:latin typeface="Arial" panose="020B0604020202020204" pitchFamily="34" charset="0"/>
              </a:rPr>
              <a:t> 6 unidades</a:t>
            </a:r>
          </a:p>
          <a:p>
            <a:pPr algn="ctr">
              <a:spcBef>
                <a:spcPct val="0"/>
              </a:spcBef>
              <a:buClrTx/>
              <a:buFontTx/>
              <a:buNone/>
            </a:pPr>
            <a:r>
              <a:rPr lang="en-US" altLang="es-MX" sz="1400" b="1">
                <a:solidFill>
                  <a:schemeClr val="tx1"/>
                </a:solidFill>
                <a:latin typeface="Arial" panose="020B0604020202020204" pitchFamily="34" charset="0"/>
              </a:rPr>
              <a:t>de alimento y 2 de vestido</a:t>
            </a:r>
          </a:p>
          <a:p>
            <a:pPr algn="ctr">
              <a:spcBef>
                <a:spcPct val="0"/>
              </a:spcBef>
              <a:buClrTx/>
              <a:buFontTx/>
              <a:buNone/>
            </a:pPr>
            <a:r>
              <a:rPr lang="en-US" altLang="es-MX" sz="1400" b="1">
                <a:solidFill>
                  <a:schemeClr val="tx1"/>
                </a:solidFill>
                <a:latin typeface="Arial" panose="020B0604020202020204" pitchFamily="34" charset="0"/>
              </a:rPr>
              <a:t> y Cari tiene</a:t>
            </a:r>
          </a:p>
          <a:p>
            <a:pPr algn="ctr">
              <a:spcBef>
                <a:spcPct val="0"/>
              </a:spcBef>
              <a:buClrTx/>
              <a:buFontTx/>
              <a:buNone/>
            </a:pPr>
            <a:r>
              <a:rPr lang="en-US" altLang="es-MX" sz="1400" b="1">
                <a:solidFill>
                  <a:schemeClr val="tx1"/>
                </a:solidFill>
                <a:latin typeface="Arial" panose="020B0604020202020204" pitchFamily="34" charset="0"/>
              </a:rPr>
              <a:t>4 de alimento</a:t>
            </a:r>
          </a:p>
          <a:p>
            <a:pPr algn="ctr">
              <a:spcBef>
                <a:spcPct val="0"/>
              </a:spcBef>
              <a:buClrTx/>
              <a:buFontTx/>
              <a:buNone/>
            </a:pPr>
            <a:r>
              <a:rPr lang="en-US" altLang="es-MX" sz="1400" b="1">
                <a:solidFill>
                  <a:schemeClr val="tx1"/>
                </a:solidFill>
                <a:latin typeface="Arial" panose="020B0604020202020204" pitchFamily="34" charset="0"/>
              </a:rPr>
              <a:t> y 4 de vestido.</a:t>
            </a:r>
          </a:p>
        </p:txBody>
      </p:sp>
      <p:grpSp>
        <p:nvGrpSpPr>
          <p:cNvPr id="69663" name="Group 43"/>
          <p:cNvGrpSpPr>
            <a:grpSpLocks/>
          </p:cNvGrpSpPr>
          <p:nvPr/>
        </p:nvGrpSpPr>
        <p:grpSpPr bwMode="auto">
          <a:xfrm>
            <a:off x="3433763" y="2590800"/>
            <a:ext cx="4344987" cy="3086100"/>
            <a:chOff x="1250" y="1542"/>
            <a:chExt cx="2737" cy="1944"/>
          </a:xfrm>
        </p:grpSpPr>
        <p:sp>
          <p:nvSpPr>
            <p:cNvPr id="69665" name="Rectangle 44"/>
            <p:cNvSpPr>
              <a:spLocks noChangeArrowheads="1"/>
            </p:cNvSpPr>
            <p:nvPr/>
          </p:nvSpPr>
          <p:spPr bwMode="auto">
            <a:xfrm>
              <a:off x="3779" y="3274"/>
              <a:ext cx="2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600" b="1" i="1">
                  <a:solidFill>
                    <a:schemeClr val="tx1"/>
                  </a:solidFill>
                  <a:latin typeface="Arial" panose="020B0604020202020204" pitchFamily="34" charset="0"/>
                </a:rPr>
                <a:t>A</a:t>
              </a:r>
            </a:p>
          </p:txBody>
        </p:sp>
        <p:sp>
          <p:nvSpPr>
            <p:cNvPr id="69666" name="Rectangle 45"/>
            <p:cNvSpPr>
              <a:spLocks noChangeArrowheads="1"/>
            </p:cNvSpPr>
            <p:nvPr/>
          </p:nvSpPr>
          <p:spPr bwMode="auto">
            <a:xfrm>
              <a:off x="3069" y="2593"/>
              <a:ext cx="2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600" b="1" i="1">
                  <a:solidFill>
                    <a:schemeClr val="tx1"/>
                  </a:solidFill>
                  <a:latin typeface="Arial" panose="020B0604020202020204" pitchFamily="34" charset="0"/>
                </a:rPr>
                <a:t>B</a:t>
              </a:r>
            </a:p>
          </p:txBody>
        </p:sp>
        <p:sp>
          <p:nvSpPr>
            <p:cNvPr id="69667" name="Oval 46"/>
            <p:cNvSpPr>
              <a:spLocks noChangeArrowheads="1"/>
            </p:cNvSpPr>
            <p:nvPr/>
          </p:nvSpPr>
          <p:spPr bwMode="auto">
            <a:xfrm>
              <a:off x="3264" y="2788"/>
              <a:ext cx="96" cy="96"/>
            </a:xfrm>
            <a:prstGeom prst="ellipse">
              <a:avLst/>
            </a:prstGeom>
            <a:solidFill>
              <a:schemeClr val="tx1"/>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69668" name="Oval 47"/>
            <p:cNvSpPr>
              <a:spLocks noChangeArrowheads="1"/>
            </p:cNvSpPr>
            <p:nvPr/>
          </p:nvSpPr>
          <p:spPr bwMode="auto">
            <a:xfrm>
              <a:off x="3696" y="3220"/>
              <a:ext cx="96" cy="96"/>
            </a:xfrm>
            <a:prstGeom prst="ellipse">
              <a:avLst/>
            </a:prstGeom>
            <a:solidFill>
              <a:schemeClr val="tx1"/>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69669" name="Rectangle 48"/>
            <p:cNvSpPr>
              <a:spLocks noChangeArrowheads="1"/>
            </p:cNvSpPr>
            <p:nvPr/>
          </p:nvSpPr>
          <p:spPr bwMode="auto">
            <a:xfrm>
              <a:off x="1250" y="1542"/>
              <a:ext cx="1883" cy="987"/>
            </a:xfrm>
            <a:prstGeom prst="rect">
              <a:avLst/>
            </a:prstGeom>
            <a:solidFill>
              <a:srgbClr val="FFFF99"/>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pPr>
              <a:r>
                <a:rPr lang="en-US" altLang="es-MX" sz="1600" b="1">
                  <a:solidFill>
                    <a:schemeClr val="tx1"/>
                  </a:solidFill>
                  <a:latin typeface="Arial" panose="020B0604020202020204" pitchFamily="34" charset="0"/>
                </a:rPr>
                <a:t>La asignación inicial previa</a:t>
              </a:r>
            </a:p>
            <a:p>
              <a:pPr algn="ctr">
                <a:spcBef>
                  <a:spcPct val="0"/>
                </a:spcBef>
                <a:buClrTx/>
                <a:buFontTx/>
                <a:buNone/>
              </a:pPr>
              <a:r>
                <a:rPr lang="en-US" altLang="es-MX" sz="1600" b="1">
                  <a:solidFill>
                    <a:schemeClr val="tx1"/>
                  </a:solidFill>
                  <a:latin typeface="Arial" panose="020B0604020202020204" pitchFamily="34" charset="0"/>
                </a:rPr>
                <a:t>al intercambio es </a:t>
              </a:r>
              <a:r>
                <a:rPr lang="en-US" altLang="es-MX" sz="1600" b="1" i="1">
                  <a:solidFill>
                    <a:schemeClr val="tx1"/>
                  </a:solidFill>
                  <a:latin typeface="Arial" panose="020B0604020202020204" pitchFamily="34" charset="0"/>
                </a:rPr>
                <a:t>A</a:t>
              </a:r>
              <a:r>
                <a:rPr lang="en-US" altLang="es-MX" sz="1600" b="1">
                  <a:solidFill>
                    <a:schemeClr val="tx1"/>
                  </a:solidFill>
                  <a:latin typeface="Arial" panose="020B0604020202020204" pitchFamily="34" charset="0"/>
                </a:rPr>
                <a:t>: Jaime</a:t>
              </a:r>
            </a:p>
            <a:p>
              <a:pPr algn="ctr">
                <a:spcBef>
                  <a:spcPct val="0"/>
                </a:spcBef>
                <a:buClrTx/>
                <a:buFontTx/>
                <a:buNone/>
              </a:pPr>
              <a:r>
                <a:rPr lang="en-US" altLang="es-MX" sz="1600" b="1">
                  <a:solidFill>
                    <a:schemeClr val="tx1"/>
                  </a:solidFill>
                  <a:latin typeface="Arial" panose="020B0604020202020204" pitchFamily="34" charset="0"/>
                </a:rPr>
                <a:t>tiene 7 unidades de alimento</a:t>
              </a:r>
            </a:p>
            <a:p>
              <a:pPr algn="ctr">
                <a:spcBef>
                  <a:spcPct val="0"/>
                </a:spcBef>
                <a:buClrTx/>
                <a:buFontTx/>
                <a:buNone/>
              </a:pPr>
              <a:r>
                <a:rPr lang="en-US" altLang="es-MX" sz="1600" b="1">
                  <a:solidFill>
                    <a:schemeClr val="tx1"/>
                  </a:solidFill>
                  <a:latin typeface="Arial" panose="020B0604020202020204" pitchFamily="34" charset="0"/>
                </a:rPr>
                <a:t>y 1 de vestido y Cari tiene 3 </a:t>
              </a:r>
            </a:p>
            <a:p>
              <a:pPr algn="ctr">
                <a:spcBef>
                  <a:spcPct val="0"/>
                </a:spcBef>
                <a:buClrTx/>
                <a:buFontTx/>
                <a:buNone/>
              </a:pPr>
              <a:r>
                <a:rPr lang="en-US" altLang="es-MX" sz="1600" b="1">
                  <a:solidFill>
                    <a:schemeClr val="tx1"/>
                  </a:solidFill>
                  <a:latin typeface="Arial" panose="020B0604020202020204" pitchFamily="34" charset="0"/>
                </a:rPr>
                <a:t>unidades de alimento y </a:t>
              </a:r>
            </a:p>
            <a:p>
              <a:pPr algn="ctr">
                <a:spcBef>
                  <a:spcPct val="0"/>
                </a:spcBef>
                <a:buClrTx/>
                <a:buFontTx/>
                <a:buNone/>
              </a:pPr>
              <a:r>
                <a:rPr lang="en-US" altLang="es-MX" sz="1600" b="1">
                  <a:solidFill>
                    <a:schemeClr val="tx1"/>
                  </a:solidFill>
                  <a:latin typeface="Arial" panose="020B0604020202020204" pitchFamily="34" charset="0"/>
                </a:rPr>
                <a:t>5 de vestido.</a:t>
              </a:r>
            </a:p>
          </p:txBody>
        </p:sp>
      </p:grpSp>
      <p:sp>
        <p:nvSpPr>
          <p:cNvPr id="69664"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0DD9B765-AC1B-4121-BB57-381AEE723DE0}" type="slidenum">
              <a:rPr lang="es-ES" altLang="es-MX" smtClean="0">
                <a:solidFill>
                  <a:srgbClr val="FEFFFF"/>
                </a:solidFill>
                <a:latin typeface="Arial" panose="020B0604020202020204" pitchFamily="34" charset="0"/>
              </a:rPr>
              <a:pPr>
                <a:spcBef>
                  <a:spcPct val="0"/>
                </a:spcBef>
                <a:buClrTx/>
                <a:buFontTx/>
                <a:buNone/>
              </a:pPr>
              <a:t>31</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1847850" y="787400"/>
            <a:ext cx="9936781" cy="874713"/>
          </a:xfrm>
        </p:spPr>
        <p:txBody>
          <a:bodyPr/>
          <a:lstStyle/>
          <a:p>
            <a:pPr eaLnBrk="1" hangingPunct="1"/>
            <a:r>
              <a:rPr lang="es-ES" altLang="es-MX" sz="2100" b="1" dirty="0" smtClean="0">
                <a:solidFill>
                  <a:schemeClr val="accent1">
                    <a:lumMod val="75000"/>
                  </a:schemeClr>
                </a:solidFill>
              </a:rPr>
              <a:t>El análisis de </a:t>
            </a:r>
            <a:r>
              <a:rPr lang="es-ES" altLang="es-MX" sz="2100" b="1" dirty="0" err="1">
                <a:solidFill>
                  <a:schemeClr val="accent1">
                    <a:lumMod val="75000"/>
                  </a:schemeClr>
                </a:solidFill>
              </a:rPr>
              <a:t>W</a:t>
            </a:r>
            <a:r>
              <a:rPr lang="es-ES" altLang="es-MX" sz="2100" b="1" dirty="0" err="1" smtClean="0">
                <a:solidFill>
                  <a:schemeClr val="accent1">
                    <a:lumMod val="75000"/>
                  </a:schemeClr>
                </a:solidFill>
              </a:rPr>
              <a:t>alras</a:t>
            </a:r>
            <a:r>
              <a:rPr lang="es-ES" altLang="es-MX" sz="2100" b="1" dirty="0" smtClean="0">
                <a:solidFill>
                  <a:schemeClr val="accent1">
                    <a:lumMod val="75000"/>
                  </a:schemeClr>
                </a:solidFill>
              </a:rPr>
              <a:t>: los precios y las restricciones presupuestales</a:t>
            </a:r>
          </a:p>
        </p:txBody>
      </p:sp>
      <p:sp>
        <p:nvSpPr>
          <p:cNvPr id="45059" name="Rectangle 3"/>
          <p:cNvSpPr>
            <a:spLocks noGrp="1" noChangeArrowheads="1"/>
          </p:cNvSpPr>
          <p:nvPr>
            <p:ph idx="1"/>
          </p:nvPr>
        </p:nvSpPr>
        <p:spPr>
          <a:xfrm>
            <a:off x="1847850" y="2060575"/>
            <a:ext cx="9577388" cy="3313113"/>
          </a:xfrm>
        </p:spPr>
        <p:txBody>
          <a:bodyPr rtlCol="0">
            <a:normAutofit/>
          </a:bodyPr>
          <a:lstStyle/>
          <a:p>
            <a:pPr algn="just" eaLnBrk="1" fontAlgn="auto" hangingPunct="1">
              <a:lnSpc>
                <a:spcPct val="80000"/>
              </a:lnSpc>
              <a:spcAft>
                <a:spcPts val="0"/>
              </a:spcAft>
              <a:buFont typeface="Wingdings 3" charset="2"/>
              <a:buChar char=""/>
              <a:defRPr/>
            </a:pPr>
            <a:r>
              <a:rPr lang="es-ES" sz="2000" b="1" dirty="0">
                <a:solidFill>
                  <a:schemeClr val="tx1"/>
                </a:solidFill>
                <a:effectLst>
                  <a:outerShdw blurRad="38100" dist="38100" dir="2700000" algn="tl">
                    <a:srgbClr val="FFFFFF"/>
                  </a:outerShdw>
                </a:effectLst>
              </a:rPr>
              <a:t>Walras</a:t>
            </a:r>
            <a:r>
              <a:rPr lang="es-ES" sz="2000" dirty="0">
                <a:solidFill>
                  <a:schemeClr val="tx1"/>
                </a:solidFill>
              </a:rPr>
              <a:t> centró su análisis en el intercambio de bienes en mercados en los que para todos los bienes está definido un precio al cual todos los agentes pueden comprar o vender el bien.</a:t>
            </a:r>
          </a:p>
          <a:p>
            <a:pPr algn="just" eaLnBrk="1" fontAlgn="auto" hangingPunct="1">
              <a:lnSpc>
                <a:spcPct val="80000"/>
              </a:lnSpc>
              <a:spcAft>
                <a:spcPts val="0"/>
              </a:spcAft>
              <a:buFont typeface="Wingdings 3" charset="2"/>
              <a:buChar char=""/>
              <a:defRPr/>
            </a:pPr>
            <a:endParaRPr lang="es-ES" sz="2000" dirty="0">
              <a:solidFill>
                <a:schemeClr val="tx1"/>
              </a:solidFill>
            </a:endParaRPr>
          </a:p>
          <a:p>
            <a:pPr algn="just" eaLnBrk="1" fontAlgn="auto" hangingPunct="1">
              <a:lnSpc>
                <a:spcPct val="80000"/>
              </a:lnSpc>
              <a:spcAft>
                <a:spcPts val="0"/>
              </a:spcAft>
              <a:buFont typeface="Wingdings 3" charset="2"/>
              <a:buChar char=""/>
              <a:defRPr/>
            </a:pPr>
            <a:r>
              <a:rPr lang="es-ES" sz="2000" dirty="0">
                <a:solidFill>
                  <a:schemeClr val="tx1"/>
                </a:solidFill>
              </a:rPr>
              <a:t>Denotaremos el precio del bien </a:t>
            </a:r>
            <a:r>
              <a:rPr lang="es-ES" sz="2000" b="1" i="1" dirty="0">
                <a:solidFill>
                  <a:schemeClr val="tx1"/>
                </a:solidFill>
                <a:latin typeface="Times New Roman" panose="02020603050405020304" pitchFamily="18" charset="0"/>
              </a:rPr>
              <a:t>i</a:t>
            </a:r>
            <a:r>
              <a:rPr lang="es-ES" sz="2000" dirty="0">
                <a:solidFill>
                  <a:schemeClr val="tx1"/>
                </a:solidFill>
              </a:rPr>
              <a:t> por </a:t>
            </a:r>
            <a:r>
              <a:rPr lang="es-ES" sz="2000" b="1" i="1" dirty="0">
                <a:solidFill>
                  <a:schemeClr val="tx1"/>
                </a:solidFill>
                <a:latin typeface="Times New Roman" panose="02020603050405020304" pitchFamily="18" charset="0"/>
              </a:rPr>
              <a:t>p</a:t>
            </a:r>
            <a:r>
              <a:rPr lang="es-ES" sz="2000" b="1" i="1" baseline="-25000" dirty="0">
                <a:solidFill>
                  <a:schemeClr val="tx1"/>
                </a:solidFill>
                <a:latin typeface="Times New Roman" panose="02020603050405020304" pitchFamily="18" charset="0"/>
              </a:rPr>
              <a:t>i</a:t>
            </a:r>
            <a:r>
              <a:rPr lang="es-ES" sz="2000" dirty="0">
                <a:solidFill>
                  <a:schemeClr val="tx1"/>
                </a:solidFill>
              </a:rPr>
              <a:t>. Así, el par de precios </a:t>
            </a:r>
            <a:r>
              <a:rPr lang="es-ES" sz="2000" i="1" dirty="0">
                <a:solidFill>
                  <a:schemeClr val="tx1"/>
                </a:solidFill>
                <a:latin typeface="Times New Roman" panose="02020603050405020304" pitchFamily="18" charset="0"/>
              </a:rPr>
              <a:t>p</a:t>
            </a:r>
            <a:r>
              <a:rPr lang="es-ES" sz="2000" dirty="0">
                <a:solidFill>
                  <a:schemeClr val="tx1"/>
                </a:solidFill>
              </a:rPr>
              <a:t> es (</a:t>
            </a:r>
            <a:r>
              <a:rPr lang="es-ES" sz="2000" b="1" i="1" dirty="0">
                <a:solidFill>
                  <a:schemeClr val="tx1"/>
                </a:solidFill>
                <a:latin typeface="Times New Roman" panose="02020603050405020304" pitchFamily="18" charset="0"/>
              </a:rPr>
              <a:t>p</a:t>
            </a:r>
            <a:r>
              <a:rPr lang="es-ES" sz="2000" b="1" i="1" baseline="-25000" dirty="0">
                <a:solidFill>
                  <a:schemeClr val="tx1"/>
                </a:solidFill>
                <a:latin typeface="Times New Roman" panose="02020603050405020304" pitchFamily="18" charset="0"/>
              </a:rPr>
              <a:t>1</a:t>
            </a:r>
            <a:r>
              <a:rPr lang="es-ES" sz="2000" b="1" i="1" dirty="0">
                <a:solidFill>
                  <a:schemeClr val="tx1"/>
                </a:solidFill>
                <a:latin typeface="Times New Roman" panose="02020603050405020304" pitchFamily="18" charset="0"/>
              </a:rPr>
              <a:t>, p</a:t>
            </a:r>
            <a:r>
              <a:rPr lang="es-ES" sz="2000" b="1" i="1" baseline="-25000" dirty="0">
                <a:solidFill>
                  <a:schemeClr val="tx1"/>
                </a:solidFill>
                <a:latin typeface="Times New Roman" panose="02020603050405020304" pitchFamily="18" charset="0"/>
              </a:rPr>
              <a:t>2</a:t>
            </a:r>
            <a:r>
              <a:rPr lang="es-ES" sz="2000" dirty="0">
                <a:solidFill>
                  <a:schemeClr val="tx1"/>
                </a:solidFill>
              </a:rPr>
              <a:t>). Los precios son estrictamente positivos.</a:t>
            </a:r>
          </a:p>
          <a:p>
            <a:pPr algn="just" eaLnBrk="1" fontAlgn="auto" hangingPunct="1">
              <a:lnSpc>
                <a:spcPct val="80000"/>
              </a:lnSpc>
              <a:spcAft>
                <a:spcPts val="0"/>
              </a:spcAft>
              <a:buFont typeface="Wingdings 3" charset="2"/>
              <a:buChar char=""/>
              <a:defRPr/>
            </a:pPr>
            <a:endParaRPr lang="es-ES" sz="2000" dirty="0">
              <a:solidFill>
                <a:schemeClr val="tx1"/>
              </a:solidFill>
            </a:endParaRPr>
          </a:p>
          <a:p>
            <a:pPr algn="just" eaLnBrk="1" fontAlgn="auto" hangingPunct="1">
              <a:lnSpc>
                <a:spcPct val="80000"/>
              </a:lnSpc>
              <a:spcAft>
                <a:spcPts val="0"/>
              </a:spcAft>
              <a:buFont typeface="Wingdings 3" charset="2"/>
              <a:buChar char=""/>
              <a:defRPr/>
            </a:pPr>
            <a:r>
              <a:rPr lang="es-ES" sz="2000" dirty="0">
                <a:solidFill>
                  <a:schemeClr val="tx1"/>
                </a:solidFill>
              </a:rPr>
              <a:t>Cada consumidor toma los precios como dados y determina su demanda de forma tal que </a:t>
            </a:r>
          </a:p>
        </p:txBody>
      </p:sp>
      <p:graphicFrame>
        <p:nvGraphicFramePr>
          <p:cNvPr id="71684" name="Object 5"/>
          <p:cNvGraphicFramePr>
            <a:graphicFrameLocks noChangeAspect="1"/>
          </p:cNvGraphicFramePr>
          <p:nvPr/>
        </p:nvGraphicFramePr>
        <p:xfrm>
          <a:off x="4438650" y="5157788"/>
          <a:ext cx="4394200" cy="1092200"/>
        </p:xfrm>
        <a:graphic>
          <a:graphicData uri="http://schemas.openxmlformats.org/presentationml/2006/ole">
            <mc:AlternateContent xmlns:mc="http://schemas.openxmlformats.org/markup-compatibility/2006">
              <mc:Choice xmlns:v="urn:schemas-microsoft-com:vml" Requires="v">
                <p:oleObj spid="_x0000_s71706" name="Equation" r:id="rId4" imgW="1943100" imgH="482600" progId="Equation.DSMT4">
                  <p:embed/>
                </p:oleObj>
              </mc:Choice>
              <mc:Fallback>
                <p:oleObj name="Equation" r:id="rId4" imgW="1943100" imgH="4826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38650" y="5157788"/>
                        <a:ext cx="4394200" cy="1092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685"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6532070C-5BC3-4B1D-8CB5-EE3192594AE9}" type="slidenum">
              <a:rPr lang="es-ES" altLang="es-MX" smtClean="0">
                <a:solidFill>
                  <a:srgbClr val="FEFFFF"/>
                </a:solidFill>
                <a:latin typeface="Arial" panose="020B0604020202020204" pitchFamily="34" charset="0"/>
              </a:rPr>
              <a:pPr>
                <a:spcBef>
                  <a:spcPct val="0"/>
                </a:spcBef>
                <a:buClrTx/>
                <a:buFontTx/>
                <a:buNone/>
              </a:pPr>
              <a:t>32</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33</a:t>
            </a:fld>
            <a:endParaRPr lang="es-ES" altLang="es-MX"/>
          </a:p>
        </p:txBody>
      </p:sp>
      <p:sp>
        <p:nvSpPr>
          <p:cNvPr id="5" name="Rectangle 2"/>
          <p:cNvSpPr txBox="1">
            <a:spLocks noChangeArrowheads="1"/>
          </p:cNvSpPr>
          <p:nvPr/>
        </p:nvSpPr>
        <p:spPr bwMode="auto">
          <a:xfrm>
            <a:off x="2495550" y="542925"/>
            <a:ext cx="7731125"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eaLnBrk="1" hangingPunct="1">
              <a:lnSpc>
                <a:spcPct val="90000"/>
              </a:lnSpc>
              <a:buFont typeface="Wingdings" panose="05000000000000000000" pitchFamily="2" charset="2"/>
              <a:buNone/>
            </a:pPr>
            <a:r>
              <a:rPr lang="en-US" altLang="es-MX" sz="2400" smtClean="0"/>
              <a:t>Gráficamente, a precios </a:t>
            </a:r>
            <a:r>
              <a:rPr lang="en-US" altLang="es-MX" sz="2400" b="1" i="1" smtClean="0">
                <a:latin typeface="Times New Roman" panose="02020603050405020304" pitchFamily="18" charset="0"/>
              </a:rPr>
              <a:t>p</a:t>
            </a:r>
            <a:r>
              <a:rPr lang="es-ES" altLang="es-MX" sz="1800" smtClean="0"/>
              <a:t> </a:t>
            </a:r>
          </a:p>
        </p:txBody>
      </p:sp>
      <p:sp>
        <p:nvSpPr>
          <p:cNvPr id="6" name="Rectangle 4"/>
          <p:cNvSpPr>
            <a:spLocks noChangeArrowheads="1"/>
          </p:cNvSpPr>
          <p:nvPr/>
        </p:nvSpPr>
        <p:spPr bwMode="auto">
          <a:xfrm>
            <a:off x="1536700" y="5202238"/>
            <a:ext cx="964882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defRPr/>
            </a:pPr>
            <a:r>
              <a:rPr lang="es-ES" sz="2000" dirty="0">
                <a:solidFill>
                  <a:schemeClr val="tx1">
                    <a:lumMod val="95000"/>
                    <a:lumOff val="5000"/>
                  </a:schemeClr>
                </a:solidFill>
              </a:rPr>
              <a:t>El área con líneas verticales en el panel de la izquierda muestra el conjunto presupuestal (demandas factibles) a precios </a:t>
            </a:r>
            <a:r>
              <a:rPr lang="es-ES" sz="2000" i="1" dirty="0">
                <a:solidFill>
                  <a:schemeClr val="tx1">
                    <a:lumMod val="95000"/>
                    <a:lumOff val="5000"/>
                  </a:schemeClr>
                </a:solidFill>
                <a:latin typeface="Times New Roman" panose="02020603050405020304" pitchFamily="18" charset="0"/>
              </a:rPr>
              <a:t>p</a:t>
            </a:r>
            <a:r>
              <a:rPr lang="es-ES" sz="2000" dirty="0">
                <a:solidFill>
                  <a:schemeClr val="tx1">
                    <a:lumMod val="95000"/>
                    <a:lumOff val="5000"/>
                  </a:schemeClr>
                </a:solidFill>
              </a:rPr>
              <a:t> para el consumidor </a:t>
            </a:r>
            <a:r>
              <a:rPr lang="es-ES" sz="2000" dirty="0">
                <a:solidFill>
                  <a:schemeClr val="tx1">
                    <a:lumMod val="95000"/>
                    <a:lumOff val="5000"/>
                  </a:schemeClr>
                </a:solidFill>
                <a:latin typeface="Times New Roman" panose="02020603050405020304" pitchFamily="18" charset="0"/>
                <a:cs typeface="Times New Roman" panose="02020603050405020304" pitchFamily="18" charset="0"/>
              </a:rPr>
              <a:t>1</a:t>
            </a:r>
            <a:r>
              <a:rPr lang="es-ES" sz="2000" dirty="0">
                <a:solidFill>
                  <a:schemeClr val="tx1">
                    <a:lumMod val="95000"/>
                    <a:lumOff val="5000"/>
                  </a:schemeClr>
                </a:solidFill>
              </a:rPr>
              <a:t> y el área con líneas horizontales en el panel de la derecha muestra lo correspondiente al consumidor </a:t>
            </a:r>
            <a:r>
              <a:rPr lang="es-ES" sz="2000" dirty="0">
                <a:solidFill>
                  <a:schemeClr val="tx1">
                    <a:lumMod val="95000"/>
                    <a:lumOff val="5000"/>
                  </a:schemeClr>
                </a:solidFill>
                <a:latin typeface="Times New Roman" panose="02020603050405020304" pitchFamily="18" charset="0"/>
                <a:cs typeface="Times New Roman" panose="02020603050405020304" pitchFamily="18" charset="0"/>
              </a:rPr>
              <a:t>2</a:t>
            </a:r>
            <a:r>
              <a:rPr lang="es-ES" sz="2000" dirty="0">
                <a:solidFill>
                  <a:schemeClr val="tx1">
                    <a:lumMod val="95000"/>
                    <a:lumOff val="5000"/>
                  </a:schemeClr>
                </a:solidFill>
              </a:rPr>
              <a:t>.</a:t>
            </a:r>
          </a:p>
        </p:txBody>
      </p:sp>
      <p:pic>
        <p:nvPicPr>
          <p:cNvPr id="7" name="Imagen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0538" y="1212850"/>
            <a:ext cx="8953500"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0283445"/>
      </p:ext>
    </p:extLst>
  </p:cSld>
  <p:clrMapOvr>
    <a:masterClrMapping/>
  </p:clrMapOvr>
  <p:transition spd="slow">
    <p:pull dir="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34</a:t>
            </a:fld>
            <a:endParaRPr lang="es-ES" altLang="es-MX"/>
          </a:p>
        </p:txBody>
      </p:sp>
      <p:sp>
        <p:nvSpPr>
          <p:cNvPr id="5" name="Rectangle 2"/>
          <p:cNvSpPr txBox="1">
            <a:spLocks noChangeArrowheads="1"/>
          </p:cNvSpPr>
          <p:nvPr/>
        </p:nvSpPr>
        <p:spPr bwMode="auto">
          <a:xfrm>
            <a:off x="1703512" y="549275"/>
            <a:ext cx="10009063"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eaLnBrk="1" hangingPunct="1"/>
            <a:r>
              <a:rPr lang="es-ES" altLang="es-MX" sz="2000" dirty="0" smtClean="0">
                <a:solidFill>
                  <a:schemeClr val="tx1"/>
                </a:solidFill>
              </a:rPr>
              <a:t>Como con las curvas de indiferencia, cuando rotamos el espacio de bienes del agente </a:t>
            </a:r>
            <a:r>
              <a:rPr lang="es-ES" altLang="es-MX" sz="2000" dirty="0" smtClean="0">
                <a:solidFill>
                  <a:schemeClr val="tx1"/>
                </a:solidFill>
                <a:latin typeface="Times New Roman" panose="02020603050405020304" pitchFamily="18" charset="0"/>
                <a:cs typeface="Times New Roman" panose="02020603050405020304" pitchFamily="18" charset="0"/>
              </a:rPr>
              <a:t>2</a:t>
            </a:r>
            <a:r>
              <a:rPr lang="es-ES" altLang="es-MX" sz="2000" dirty="0" smtClean="0">
                <a:solidFill>
                  <a:schemeClr val="tx1"/>
                </a:solidFill>
              </a:rPr>
              <a:t>, su conjunto presupuestal debe también rotarse </a:t>
            </a:r>
          </a:p>
        </p:txBody>
      </p:sp>
      <p:pic>
        <p:nvPicPr>
          <p:cNvPr id="6" name="Imagen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36750" y="1925638"/>
            <a:ext cx="90392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141619"/>
      </p:ext>
    </p:extLst>
  </p:cSld>
  <p:clrMapOvr>
    <a:masterClrMapping/>
  </p:clrMapOvr>
  <p:transition spd="slow">
    <p:pull dir="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35</a:t>
            </a:fld>
            <a:endParaRPr lang="es-ES" altLang="es-MX"/>
          </a:p>
        </p:txBody>
      </p:sp>
      <p:sp>
        <p:nvSpPr>
          <p:cNvPr id="5" name="Rectangle 2"/>
          <p:cNvSpPr txBox="1">
            <a:spLocks noChangeArrowheads="1"/>
          </p:cNvSpPr>
          <p:nvPr/>
        </p:nvSpPr>
        <p:spPr bwMode="auto">
          <a:xfrm>
            <a:off x="1343025" y="5534025"/>
            <a:ext cx="993775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indent="19050" algn="just" eaLnBrk="1" hangingPunct="1">
              <a:buFont typeface="Wingdings 3" panose="05040102010807070707" pitchFamily="18" charset="2"/>
              <a:buNone/>
            </a:pPr>
            <a:r>
              <a:rPr lang="es-ES" altLang="es-MX" sz="2000" smtClean="0">
                <a:solidFill>
                  <a:schemeClr val="tx1"/>
                </a:solidFill>
              </a:rPr>
              <a:t>El área con líneas verticales es el conjunto presupuestal para el consumidor </a:t>
            </a:r>
            <a:r>
              <a:rPr lang="es-ES" altLang="es-MX" sz="2000" smtClean="0">
                <a:solidFill>
                  <a:schemeClr val="tx1"/>
                </a:solidFill>
                <a:latin typeface="Times New Roman" panose="02020603050405020304" pitchFamily="18" charset="0"/>
                <a:cs typeface="Times New Roman" panose="02020603050405020304" pitchFamily="18" charset="0"/>
              </a:rPr>
              <a:t>1</a:t>
            </a:r>
            <a:r>
              <a:rPr lang="es-ES" altLang="es-MX" sz="2000" smtClean="0">
                <a:solidFill>
                  <a:schemeClr val="tx1"/>
                </a:solidFill>
              </a:rPr>
              <a:t> y el área con líneas horizontales es el conjunto presupuestal del consumidor </a:t>
            </a:r>
            <a:r>
              <a:rPr lang="es-ES" altLang="es-MX" sz="2000" smtClean="0">
                <a:solidFill>
                  <a:schemeClr val="tx1"/>
                </a:solidFill>
                <a:latin typeface="Times New Roman" panose="02020603050405020304" pitchFamily="18" charset="0"/>
                <a:cs typeface="Times New Roman" panose="02020603050405020304" pitchFamily="18" charset="0"/>
              </a:rPr>
              <a:t>2</a:t>
            </a:r>
            <a:r>
              <a:rPr lang="es-ES" altLang="es-MX" sz="2000" smtClean="0">
                <a:solidFill>
                  <a:schemeClr val="tx1"/>
                </a:solidFill>
              </a:rPr>
              <a:t>. </a:t>
            </a:r>
          </a:p>
        </p:txBody>
      </p:sp>
      <p:pic>
        <p:nvPicPr>
          <p:cNvPr id="6" name="Picture 4" descr="~pd4B_Pic29"/>
          <p:cNvPicPr>
            <a:picLocks noGrp="1" noChangeAspect="1" noChangeArrowheads="1"/>
          </p:cNvPicPr>
          <p:nvPr>
            <p:ph sz="half" idx="4294967295"/>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3143250" y="1557338"/>
            <a:ext cx="5530850" cy="3800475"/>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Rectangle 3"/>
          <p:cNvSpPr>
            <a:spLocks noChangeArrowheads="1"/>
          </p:cNvSpPr>
          <p:nvPr/>
        </p:nvSpPr>
        <p:spPr bwMode="auto">
          <a:xfrm>
            <a:off x="1775520" y="422275"/>
            <a:ext cx="9865618"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eaLnBrk="1" hangingPunct="1">
              <a:defRPr/>
            </a:pPr>
            <a:r>
              <a:rPr lang="es-ES" sz="2000" dirty="0"/>
              <a:t>Con esto, al empalmar las gráficas como en la caja de </a:t>
            </a:r>
            <a:r>
              <a:rPr lang="es-ES" sz="2000" b="1" dirty="0" err="1">
                <a:effectLst>
                  <a:outerShdw blurRad="38100" dist="38100" dir="2700000" algn="tl">
                    <a:srgbClr val="000000"/>
                  </a:outerShdw>
                </a:effectLst>
              </a:rPr>
              <a:t>Edgeworth</a:t>
            </a:r>
            <a:r>
              <a:rPr lang="es-ES" sz="2000" dirty="0"/>
              <a:t> obtenemos</a:t>
            </a:r>
          </a:p>
        </p:txBody>
      </p:sp>
    </p:spTree>
    <p:extLst>
      <p:ext uri="{BB962C8B-B14F-4D97-AF65-F5344CB8AC3E}">
        <p14:creationId xmlns:p14="http://schemas.microsoft.com/office/powerpoint/2010/main" val="3059977954"/>
      </p:ext>
    </p:extLst>
  </p:cSld>
  <p:clrMapOvr>
    <a:masterClrMapping/>
  </p:clrMapOvr>
  <p:transition spd="slow">
    <p:pull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36</a:t>
            </a:fld>
            <a:endParaRPr lang="es-ES" altLang="es-MX"/>
          </a:p>
        </p:txBody>
      </p:sp>
      <p:sp>
        <p:nvSpPr>
          <p:cNvPr id="5" name="Rectangle 2"/>
          <p:cNvSpPr txBox="1">
            <a:spLocks noChangeArrowheads="1"/>
          </p:cNvSpPr>
          <p:nvPr/>
        </p:nvSpPr>
        <p:spPr bwMode="auto">
          <a:xfrm>
            <a:off x="1127125" y="1484313"/>
            <a:ext cx="5184775"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eaLnBrk="1" hangingPunct="1"/>
            <a:r>
              <a:rPr lang="es-ES" altLang="ja-JP" sz="2000" dirty="0" smtClean="0">
                <a:solidFill>
                  <a:schemeClr val="tx1"/>
                </a:solidFill>
                <a:ea typeface="MS PGothic" panose="020B0600070205080204" pitchFamily="34" charset="-128"/>
              </a:rPr>
              <a:t>La riqueza inicial del individuo viene dada por el valor, al sistema de precios dado, de sus dotaciones iniciales. Dado un sistema de precios </a:t>
            </a:r>
            <a:r>
              <a:rPr lang="es-ES" altLang="ja-JP" sz="2000" i="1" dirty="0" smtClean="0">
                <a:solidFill>
                  <a:schemeClr val="tx1"/>
                </a:solidFill>
                <a:latin typeface="Times New Roman" panose="02020603050405020304" pitchFamily="18" charset="0"/>
                <a:ea typeface="MS PGothic" panose="020B0600070205080204" pitchFamily="34" charset="-128"/>
              </a:rPr>
              <a:t>p </a:t>
            </a:r>
            <a:r>
              <a:rPr lang="es-ES" altLang="ja-JP" sz="2000" dirty="0" smtClean="0">
                <a:solidFill>
                  <a:schemeClr val="tx1"/>
                </a:solidFill>
                <a:latin typeface="Times New Roman" panose="02020603050405020304" pitchFamily="18" charset="0"/>
                <a:ea typeface="MS PGothic" panose="020B0600070205080204" pitchFamily="34" charset="-128"/>
              </a:rPr>
              <a:t>= (</a:t>
            </a:r>
            <a:r>
              <a:rPr lang="es-ES" altLang="ja-JP" sz="2000" i="1" dirty="0" smtClean="0">
                <a:solidFill>
                  <a:schemeClr val="tx1"/>
                </a:solidFill>
                <a:latin typeface="Times New Roman" panose="02020603050405020304" pitchFamily="18" charset="0"/>
                <a:ea typeface="MS PGothic" panose="020B0600070205080204" pitchFamily="34" charset="-128"/>
              </a:rPr>
              <a:t>p</a:t>
            </a:r>
            <a:r>
              <a:rPr lang="es-ES" altLang="ja-JP" sz="2000" baseline="-25000" dirty="0" smtClean="0">
                <a:solidFill>
                  <a:schemeClr val="tx1"/>
                </a:solidFill>
                <a:latin typeface="Times New Roman" panose="02020603050405020304" pitchFamily="18" charset="0"/>
                <a:ea typeface="MS PGothic" panose="020B0600070205080204" pitchFamily="34" charset="-128"/>
              </a:rPr>
              <a:t>1</a:t>
            </a:r>
            <a:r>
              <a:rPr lang="es-ES" altLang="ja-JP" sz="2000" i="1" dirty="0" smtClean="0">
                <a:solidFill>
                  <a:schemeClr val="tx1"/>
                </a:solidFill>
                <a:latin typeface="Times New Roman" panose="02020603050405020304" pitchFamily="18" charset="0"/>
                <a:ea typeface="MS PGothic" panose="020B0600070205080204" pitchFamily="34" charset="-128"/>
              </a:rPr>
              <a:t>, p</a:t>
            </a:r>
            <a:r>
              <a:rPr lang="es-ES" altLang="ja-JP" sz="2000" baseline="-25000" dirty="0" smtClean="0">
                <a:solidFill>
                  <a:schemeClr val="tx1"/>
                </a:solidFill>
                <a:latin typeface="Times New Roman" panose="02020603050405020304" pitchFamily="18" charset="0"/>
                <a:ea typeface="MS PGothic" panose="020B0600070205080204" pitchFamily="34" charset="-128"/>
              </a:rPr>
              <a:t>2</a:t>
            </a:r>
            <a:r>
              <a:rPr lang="es-ES" altLang="ja-JP" sz="2000" dirty="0" smtClean="0">
                <a:solidFill>
                  <a:schemeClr val="tx1"/>
                </a:solidFill>
                <a:latin typeface="Times New Roman" panose="02020603050405020304" pitchFamily="18" charset="0"/>
                <a:ea typeface="MS PGothic" panose="020B0600070205080204" pitchFamily="34" charset="-128"/>
              </a:rPr>
              <a:t>),</a:t>
            </a:r>
            <a:r>
              <a:rPr lang="es-ES" altLang="ja-JP" sz="2000" dirty="0" smtClean="0">
                <a:solidFill>
                  <a:schemeClr val="tx1"/>
                </a:solidFill>
                <a:ea typeface="MS PGothic" panose="020B0600070205080204" pitchFamily="34" charset="-128"/>
              </a:rPr>
              <a:t> el ingreso del consumidor </a:t>
            </a:r>
            <a:r>
              <a:rPr lang="es-ES" altLang="ja-JP" sz="2000" i="1" dirty="0" smtClean="0">
                <a:solidFill>
                  <a:schemeClr val="tx1"/>
                </a:solidFill>
                <a:latin typeface="Times New Roman" panose="02020603050405020304" pitchFamily="18" charset="0"/>
                <a:ea typeface="MS PGothic" panose="020B0600070205080204" pitchFamily="34" charset="-128"/>
              </a:rPr>
              <a:t>i</a:t>
            </a:r>
            <a:r>
              <a:rPr lang="es-ES" altLang="ja-JP" sz="2000" i="1" dirty="0" smtClean="0">
                <a:solidFill>
                  <a:schemeClr val="tx1"/>
                </a:solidFill>
                <a:ea typeface="MS PGothic" panose="020B0600070205080204" pitchFamily="34" charset="-128"/>
              </a:rPr>
              <a:t> </a:t>
            </a:r>
            <a:r>
              <a:rPr lang="es-ES" altLang="ja-JP" sz="2000" dirty="0" smtClean="0">
                <a:solidFill>
                  <a:schemeClr val="tx1"/>
                </a:solidFill>
                <a:ea typeface="MS PGothic" panose="020B0600070205080204" pitchFamily="34" charset="-128"/>
              </a:rPr>
              <a:t>es </a:t>
            </a:r>
          </a:p>
          <a:p>
            <a:pPr eaLnBrk="1" hangingPunct="1"/>
            <a:endParaRPr lang="es-ES" altLang="ja-JP" sz="1800" i="1" dirty="0" smtClean="0">
              <a:solidFill>
                <a:schemeClr val="tx1"/>
              </a:solidFill>
              <a:ea typeface="MS PGothic" panose="020B0600070205080204" pitchFamily="34" charset="-128"/>
            </a:endParaRPr>
          </a:p>
          <a:p>
            <a:pPr eaLnBrk="1" hangingPunct="1"/>
            <a:endParaRPr lang="es-ES" altLang="ja-JP" sz="1800" dirty="0" smtClean="0">
              <a:solidFill>
                <a:schemeClr val="tx1"/>
              </a:solidFill>
              <a:ea typeface="MS PGothic" panose="020B0600070205080204" pitchFamily="34" charset="-128"/>
            </a:endParaRPr>
          </a:p>
          <a:p>
            <a:pPr eaLnBrk="1" hangingPunct="1"/>
            <a:r>
              <a:rPr lang="es-ES" altLang="ja-JP" sz="1800" dirty="0" smtClean="0">
                <a:solidFill>
                  <a:schemeClr val="tx1"/>
                </a:solidFill>
                <a:ea typeface="MS PGothic" panose="020B0600070205080204" pitchFamily="34" charset="-128"/>
              </a:rPr>
              <a:t>Este ingreso o riqueza define el conjunto de asignaciones factibles del consumidor </a:t>
            </a:r>
            <a:endParaRPr lang="es-ES" altLang="es-MX" sz="1800" dirty="0" smtClean="0">
              <a:solidFill>
                <a:schemeClr val="tx1"/>
              </a:solidFill>
            </a:endParaRPr>
          </a:p>
        </p:txBody>
      </p:sp>
      <p:graphicFrame>
        <p:nvGraphicFramePr>
          <p:cNvPr id="6" name="Object 13"/>
          <p:cNvGraphicFramePr>
            <a:graphicFrameLocks noGrp="1" noChangeAspect="1"/>
          </p:cNvGraphicFramePr>
          <p:nvPr>
            <p:ph sz="half" idx="4294967295"/>
            <p:extLst>
              <p:ext uri="{D42A27DB-BD31-4B8C-83A1-F6EECF244321}">
                <p14:modId xmlns:p14="http://schemas.microsoft.com/office/powerpoint/2010/main" val="2173071879"/>
              </p:ext>
            </p:extLst>
          </p:nvPr>
        </p:nvGraphicFramePr>
        <p:xfrm>
          <a:off x="6486525" y="1701800"/>
          <a:ext cx="5476875" cy="4184650"/>
        </p:xfrm>
        <a:graphic>
          <a:graphicData uri="http://schemas.openxmlformats.org/presentationml/2006/ole">
            <mc:AlternateContent xmlns:mc="http://schemas.openxmlformats.org/markup-compatibility/2006">
              <mc:Choice xmlns:v="urn:schemas-microsoft-com:vml" Requires="v">
                <p:oleObj spid="_x0000_s110618" name="Imagen de mapa de bits" r:id="rId3" imgW="3715269" imgH="2838846" progId="Paint.Picture">
                  <p:embed/>
                </p:oleObj>
              </mc:Choice>
              <mc:Fallback>
                <p:oleObj name="Imagen de mapa de bits" r:id="rId3" imgW="3715269" imgH="2838846" progId="Paint.Picture">
                  <p:embed/>
                  <p:pic>
                    <p:nvPicPr>
                      <p:cNvPr id="0" name=""/>
                      <p:cNvPicPr>
                        <a:picLocks noGrp="1" noChangeAspect="1" noChangeArrowheads="1"/>
                      </p:cNvPicPr>
                      <p:nvPr/>
                    </p:nvPicPr>
                    <p:blipFill>
                      <a:blip r:embed="rId4">
                        <a:clrChange>
                          <a:clrFrom>
                            <a:srgbClr val="808040"/>
                          </a:clrFrom>
                          <a:clrTo>
                            <a:srgbClr val="808040">
                              <a:alpha val="0"/>
                            </a:srgbClr>
                          </a:clrTo>
                        </a:clrChange>
                        <a:extLst>
                          <a:ext uri="{28A0092B-C50C-407E-A947-70E740481C1C}">
                            <a14:useLocalDpi xmlns:a14="http://schemas.microsoft.com/office/drawing/2010/main" val="0"/>
                          </a:ext>
                        </a:extLst>
                      </a:blip>
                      <a:srcRect/>
                      <a:stretch>
                        <a:fillRect/>
                      </a:stretch>
                    </p:blipFill>
                    <p:spPr bwMode="auto">
                      <a:xfrm>
                        <a:off x="6486525" y="1701800"/>
                        <a:ext cx="5476875" cy="418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3"/>
          <p:cNvGraphicFramePr>
            <a:graphicFrameLocks noChangeAspect="1"/>
          </p:cNvGraphicFramePr>
          <p:nvPr>
            <p:extLst>
              <p:ext uri="{D42A27DB-BD31-4B8C-83A1-F6EECF244321}">
                <p14:modId xmlns:p14="http://schemas.microsoft.com/office/powerpoint/2010/main" val="462112570"/>
              </p:ext>
            </p:extLst>
          </p:nvPr>
        </p:nvGraphicFramePr>
        <p:xfrm>
          <a:off x="2373313" y="3403278"/>
          <a:ext cx="2471737" cy="385762"/>
        </p:xfrm>
        <a:graphic>
          <a:graphicData uri="http://schemas.openxmlformats.org/presentationml/2006/ole">
            <mc:AlternateContent xmlns:mc="http://schemas.openxmlformats.org/markup-compatibility/2006">
              <mc:Choice xmlns:v="urn:schemas-microsoft-com:vml" Requires="v">
                <p:oleObj spid="_x0000_s110619" name="Equation" r:id="rId5" imgW="1548728" imgH="241195" progId="Equation.DSMT4">
                  <p:embed/>
                </p:oleObj>
              </mc:Choice>
              <mc:Fallback>
                <p:oleObj name="Equation" r:id="rId5" imgW="1548728" imgH="241195"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73313" y="3403278"/>
                        <a:ext cx="2471737" cy="385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Object 5"/>
          <p:cNvGraphicFramePr>
            <a:graphicFrameLocks noChangeAspect="1"/>
          </p:cNvGraphicFramePr>
          <p:nvPr>
            <p:extLst>
              <p:ext uri="{D42A27DB-BD31-4B8C-83A1-F6EECF244321}">
                <p14:modId xmlns:p14="http://schemas.microsoft.com/office/powerpoint/2010/main" val="3779351411"/>
              </p:ext>
            </p:extLst>
          </p:nvPr>
        </p:nvGraphicFramePr>
        <p:xfrm>
          <a:off x="1887538" y="4930775"/>
          <a:ext cx="2957512" cy="385763"/>
        </p:xfrm>
        <a:graphic>
          <a:graphicData uri="http://schemas.openxmlformats.org/presentationml/2006/ole">
            <mc:AlternateContent xmlns:mc="http://schemas.openxmlformats.org/markup-compatibility/2006">
              <mc:Choice xmlns:v="urn:schemas-microsoft-com:vml" Requires="v">
                <p:oleObj spid="_x0000_s110620" name="Equation" r:id="rId7" imgW="1828800" imgH="241300" progId="Equation.DSMT4">
                  <p:embed/>
                </p:oleObj>
              </mc:Choice>
              <mc:Fallback>
                <p:oleObj name="Equation" r:id="rId7" imgW="1828800" imgH="2413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87538" y="4930775"/>
                        <a:ext cx="2957512"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822009078"/>
      </p:ext>
    </p:extLst>
  </p:cSld>
  <p:clrMapOvr>
    <a:masterClrMapping/>
  </p:clrMapOvr>
  <p:transition spd="slow">
    <p:pull dir="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37</a:t>
            </a:fld>
            <a:endParaRPr lang="es-ES" altLang="es-MX"/>
          </a:p>
        </p:txBody>
      </p:sp>
      <p:sp>
        <p:nvSpPr>
          <p:cNvPr id="5" name="Rectangle 2"/>
          <p:cNvSpPr>
            <a:spLocks noGrp="1" noChangeArrowheads="1"/>
          </p:cNvSpPr>
          <p:nvPr>
            <p:ph type="title"/>
          </p:nvPr>
        </p:nvSpPr>
        <p:spPr>
          <a:xfrm>
            <a:off x="1621160" y="277813"/>
            <a:ext cx="9011344" cy="750887"/>
          </a:xfrm>
        </p:spPr>
        <p:txBody>
          <a:bodyPr/>
          <a:lstStyle/>
          <a:p>
            <a:pPr eaLnBrk="1" hangingPunct="1"/>
            <a:r>
              <a:rPr lang="es-ES" altLang="es-MX" sz="2400" b="1" dirty="0" smtClean="0">
                <a:solidFill>
                  <a:schemeClr val="accent1">
                    <a:lumMod val="75000"/>
                  </a:schemeClr>
                </a:solidFill>
              </a:rPr>
              <a:t>El equilibrio </a:t>
            </a:r>
            <a:r>
              <a:rPr lang="es-ES" altLang="es-MX" sz="2400" b="1" dirty="0" err="1" smtClean="0">
                <a:solidFill>
                  <a:schemeClr val="accent1">
                    <a:lumMod val="75000"/>
                  </a:schemeClr>
                </a:solidFill>
              </a:rPr>
              <a:t>walrasiano</a:t>
            </a:r>
            <a:endParaRPr lang="es-ES" altLang="es-MX" sz="2400" dirty="0" smtClean="0">
              <a:solidFill>
                <a:schemeClr val="accent1">
                  <a:lumMod val="75000"/>
                </a:schemeClr>
              </a:solidFill>
            </a:endParaRPr>
          </a:p>
        </p:txBody>
      </p:sp>
      <p:sp>
        <p:nvSpPr>
          <p:cNvPr id="6" name="Rectangle 3"/>
          <p:cNvSpPr txBox="1">
            <a:spLocks noChangeArrowheads="1"/>
          </p:cNvSpPr>
          <p:nvPr/>
        </p:nvSpPr>
        <p:spPr bwMode="auto">
          <a:xfrm>
            <a:off x="2297113" y="1052513"/>
            <a:ext cx="826293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eaLnBrk="1" hangingPunct="1">
              <a:buFont typeface="Wingdings" panose="05000000000000000000" pitchFamily="2" charset="2"/>
              <a:buNone/>
              <a:defRPr/>
            </a:pPr>
            <a:r>
              <a:rPr lang="es-ES" altLang="es-MX" sz="2000" b="1" smtClean="0">
                <a:solidFill>
                  <a:schemeClr val="accent1">
                    <a:lumMod val="75000"/>
                  </a:schemeClr>
                </a:solidFill>
                <a:effectLst>
                  <a:outerShdw blurRad="38100" dist="38100" dir="2700000" algn="tl">
                    <a:srgbClr val="000000">
                      <a:alpha val="43137"/>
                    </a:srgbClr>
                  </a:outerShdw>
                </a:effectLst>
              </a:rPr>
              <a:t>Caso 1: El vector de precios es     y las demandas son   </a:t>
            </a:r>
            <a:r>
              <a:rPr lang="es-ES" altLang="es-MX" sz="2000" b="1" baseline="30000" smtClean="0">
                <a:solidFill>
                  <a:schemeClr val="accent1">
                    <a:lumMod val="75000"/>
                  </a:schemeClr>
                </a:solidFill>
                <a:effectLst>
                  <a:outerShdw blurRad="38100" dist="38100" dir="2700000" algn="tl">
                    <a:srgbClr val="000000">
                      <a:alpha val="43137"/>
                    </a:srgbClr>
                  </a:outerShdw>
                </a:effectLst>
              </a:rPr>
              <a:t>1</a:t>
            </a:r>
            <a:r>
              <a:rPr lang="es-ES" altLang="es-MX" sz="2000" b="1" smtClean="0">
                <a:solidFill>
                  <a:schemeClr val="accent1">
                    <a:lumMod val="75000"/>
                  </a:schemeClr>
                </a:solidFill>
                <a:effectLst>
                  <a:outerShdw blurRad="38100" dist="38100" dir="2700000" algn="tl">
                    <a:srgbClr val="000000">
                      <a:alpha val="43137"/>
                    </a:srgbClr>
                  </a:outerShdw>
                </a:effectLst>
              </a:rPr>
              <a:t> y    </a:t>
            </a:r>
            <a:r>
              <a:rPr lang="es-ES" altLang="es-MX" sz="2000" b="1" baseline="30000" smtClean="0">
                <a:solidFill>
                  <a:schemeClr val="accent1">
                    <a:lumMod val="75000"/>
                  </a:schemeClr>
                </a:solidFill>
                <a:effectLst>
                  <a:outerShdw blurRad="38100" dist="38100" dir="2700000" algn="tl">
                    <a:srgbClr val="000000">
                      <a:alpha val="43137"/>
                    </a:srgbClr>
                  </a:outerShdw>
                </a:effectLst>
              </a:rPr>
              <a:t>2</a:t>
            </a:r>
            <a:r>
              <a:rPr lang="es-ES" altLang="es-MX" sz="2000" b="1" smtClean="0">
                <a:solidFill>
                  <a:schemeClr val="accent1">
                    <a:lumMod val="75000"/>
                  </a:schemeClr>
                </a:solidFill>
                <a:effectLst>
                  <a:outerShdw blurRad="38100" dist="38100" dir="2700000" algn="tl">
                    <a:srgbClr val="000000">
                      <a:alpha val="43137"/>
                    </a:srgbClr>
                  </a:outerShdw>
                </a:effectLst>
              </a:rPr>
              <a:t> </a:t>
            </a:r>
            <a:endParaRPr lang="es-ES" altLang="es-MX" sz="2000" b="1" dirty="0" smtClean="0">
              <a:solidFill>
                <a:schemeClr val="accent1">
                  <a:lumMod val="75000"/>
                </a:schemeClr>
              </a:solidFill>
              <a:effectLst>
                <a:outerShdw blurRad="38100" dist="38100" dir="2700000" algn="tl">
                  <a:srgbClr val="000000">
                    <a:alpha val="43137"/>
                  </a:srgbClr>
                </a:outerShdw>
              </a:effectLst>
            </a:endParaRPr>
          </a:p>
        </p:txBody>
      </p:sp>
      <p:graphicFrame>
        <p:nvGraphicFramePr>
          <p:cNvPr id="7" name="Object 6"/>
          <p:cNvGraphicFramePr>
            <a:graphicFrameLocks noGrp="1" noChangeAspect="1"/>
          </p:cNvGraphicFramePr>
          <p:nvPr>
            <p:ph sz="quarter" idx="4294967295"/>
            <p:extLst>
              <p:ext uri="{D42A27DB-BD31-4B8C-83A1-F6EECF244321}">
                <p14:modId xmlns:p14="http://schemas.microsoft.com/office/powerpoint/2010/main" val="496338367"/>
              </p:ext>
            </p:extLst>
          </p:nvPr>
        </p:nvGraphicFramePr>
        <p:xfrm>
          <a:off x="3215829" y="2053927"/>
          <a:ext cx="233362" cy="311150"/>
        </p:xfrm>
        <a:graphic>
          <a:graphicData uri="http://schemas.openxmlformats.org/presentationml/2006/ole">
            <mc:AlternateContent xmlns:mc="http://schemas.openxmlformats.org/markup-compatibility/2006">
              <mc:Choice xmlns:v="urn:schemas-microsoft-com:vml" Requires="v">
                <p:oleObj spid="_x0000_s111666" name="Ecuación" r:id="rId3" imgW="152334" imgH="190417" progId="Equation.3">
                  <p:embed/>
                </p:oleObj>
              </mc:Choice>
              <mc:Fallback>
                <p:oleObj name="Ecuación" r:id="rId3" imgW="152334" imgH="190417" progId="Equation.3">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5829" y="2053927"/>
                        <a:ext cx="233362"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5"/>
          <p:cNvSpPr>
            <a:spLocks noChangeArrowheads="1"/>
          </p:cNvSpPr>
          <p:nvPr/>
        </p:nvSpPr>
        <p:spPr bwMode="auto">
          <a:xfrm>
            <a:off x="1631950" y="1988840"/>
            <a:ext cx="4464050"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ts val="0"/>
              </a:spcBef>
              <a:spcAft>
                <a:spcPts val="600"/>
              </a:spcAft>
              <a:defRPr/>
            </a:pPr>
            <a:r>
              <a:rPr lang="es-ES" sz="2000" dirty="0">
                <a:solidFill>
                  <a:schemeClr val="tx1">
                    <a:lumMod val="95000"/>
                    <a:lumOff val="5000"/>
                  </a:schemeClr>
                </a:solidFill>
              </a:rPr>
              <a:t>A los </a:t>
            </a:r>
            <a:r>
              <a:rPr lang="es-ES" sz="2000" dirty="0" smtClean="0">
                <a:solidFill>
                  <a:schemeClr val="tx1">
                    <a:lumMod val="95000"/>
                    <a:lumOff val="5000"/>
                  </a:schemeClr>
                </a:solidFill>
              </a:rPr>
              <a:t>precios     </a:t>
            </a:r>
            <a:r>
              <a:rPr lang="es-ES" sz="2000" dirty="0">
                <a:solidFill>
                  <a:schemeClr val="tx1">
                    <a:lumMod val="95000"/>
                    <a:lumOff val="5000"/>
                  </a:schemeClr>
                </a:solidFill>
              </a:rPr>
              <a:t>la cesta     maximiza el bienestar del agente </a:t>
            </a:r>
            <a:r>
              <a:rPr lang="es-ES" sz="2000" dirty="0">
                <a:solidFill>
                  <a:schemeClr val="tx1">
                    <a:lumMod val="95000"/>
                    <a:lumOff val="5000"/>
                  </a:schemeClr>
                </a:solidFill>
                <a:latin typeface="Times New Roman" panose="02020603050405020304" pitchFamily="18" charset="0"/>
                <a:cs typeface="Times New Roman" panose="02020603050405020304" pitchFamily="18" charset="0"/>
              </a:rPr>
              <a:t>1</a:t>
            </a:r>
            <a:r>
              <a:rPr lang="es-ES" sz="2000" dirty="0">
                <a:solidFill>
                  <a:schemeClr val="tx1">
                    <a:lumMod val="95000"/>
                    <a:lumOff val="5000"/>
                  </a:schemeClr>
                </a:solidFill>
              </a:rPr>
              <a:t>, sujeto a que el valor de su consumo no supere el valor de su dotación. </a:t>
            </a:r>
          </a:p>
          <a:p>
            <a:pPr eaLnBrk="1" hangingPunct="1">
              <a:spcBef>
                <a:spcPts val="0"/>
              </a:spcBef>
              <a:spcAft>
                <a:spcPts val="600"/>
              </a:spcAft>
              <a:defRPr/>
            </a:pPr>
            <a:endParaRPr lang="es-ES" sz="2000" dirty="0">
              <a:solidFill>
                <a:schemeClr val="tx1">
                  <a:lumMod val="95000"/>
                  <a:lumOff val="5000"/>
                </a:schemeClr>
              </a:solidFill>
            </a:endParaRPr>
          </a:p>
          <a:p>
            <a:pPr eaLnBrk="1" hangingPunct="1">
              <a:spcBef>
                <a:spcPts val="0"/>
              </a:spcBef>
              <a:spcAft>
                <a:spcPts val="600"/>
              </a:spcAft>
              <a:defRPr/>
            </a:pPr>
            <a:r>
              <a:rPr lang="es-ES" sz="2000" dirty="0">
                <a:solidFill>
                  <a:schemeClr val="tx1">
                    <a:lumMod val="95000"/>
                    <a:lumOff val="5000"/>
                  </a:schemeClr>
                </a:solidFill>
              </a:rPr>
              <a:t>Similarmente, la cesta      maximiza el bienestar del agente</a:t>
            </a:r>
            <a:r>
              <a:rPr lang="es-ES" sz="2000" dirty="0">
                <a:solidFill>
                  <a:schemeClr val="tx1">
                    <a:lumMod val="95000"/>
                    <a:lumOff val="5000"/>
                  </a:schemeClr>
                </a:solidFill>
                <a:latin typeface="Times New Roman" panose="02020603050405020304" pitchFamily="18" charset="0"/>
                <a:cs typeface="Times New Roman" panose="02020603050405020304" pitchFamily="18" charset="0"/>
              </a:rPr>
              <a:t> 2</a:t>
            </a:r>
            <a:r>
              <a:rPr lang="es-ES" sz="2000" dirty="0">
                <a:solidFill>
                  <a:schemeClr val="tx1">
                    <a:lumMod val="95000"/>
                    <a:lumOff val="5000"/>
                  </a:schemeClr>
                </a:solidFill>
              </a:rPr>
              <a:t>, sujeto a que el valor de su consumo no sobrepase el de su dotación. </a:t>
            </a:r>
          </a:p>
          <a:p>
            <a:pPr eaLnBrk="1" hangingPunct="1">
              <a:spcBef>
                <a:spcPts val="0"/>
              </a:spcBef>
              <a:spcAft>
                <a:spcPts val="600"/>
              </a:spcAft>
              <a:defRPr/>
            </a:pPr>
            <a:endParaRPr lang="es-ES" sz="2000" dirty="0">
              <a:solidFill>
                <a:schemeClr val="tx1">
                  <a:lumMod val="95000"/>
                  <a:lumOff val="5000"/>
                </a:schemeClr>
              </a:solidFill>
            </a:endParaRPr>
          </a:p>
          <a:p>
            <a:pPr eaLnBrk="1" hangingPunct="1">
              <a:spcBef>
                <a:spcPts val="0"/>
              </a:spcBef>
              <a:spcAft>
                <a:spcPts val="600"/>
              </a:spcAft>
              <a:defRPr/>
            </a:pPr>
            <a:r>
              <a:rPr lang="es-ES" sz="2000" dirty="0">
                <a:solidFill>
                  <a:schemeClr val="tx1">
                    <a:lumMod val="95000"/>
                    <a:lumOff val="5000"/>
                  </a:schemeClr>
                </a:solidFill>
              </a:rPr>
              <a:t>Esta situación, sin embargo, no es de equilibrio: hay exceso de oferta del bien 1 y de demanda del bien 2 (es decir, la situación no es factible).</a:t>
            </a:r>
          </a:p>
        </p:txBody>
      </p:sp>
      <p:graphicFrame>
        <p:nvGraphicFramePr>
          <p:cNvPr id="9" name="Object 7"/>
          <p:cNvGraphicFramePr>
            <a:graphicFrameLocks noChangeAspect="1"/>
          </p:cNvGraphicFramePr>
          <p:nvPr>
            <p:extLst>
              <p:ext uri="{D42A27DB-BD31-4B8C-83A1-F6EECF244321}">
                <p14:modId xmlns:p14="http://schemas.microsoft.com/office/powerpoint/2010/main" val="85092589"/>
              </p:ext>
            </p:extLst>
          </p:nvPr>
        </p:nvGraphicFramePr>
        <p:xfrm>
          <a:off x="8996363" y="1155700"/>
          <a:ext cx="215900" cy="279400"/>
        </p:xfrm>
        <a:graphic>
          <a:graphicData uri="http://schemas.openxmlformats.org/presentationml/2006/ole">
            <mc:AlternateContent xmlns:mc="http://schemas.openxmlformats.org/markup-compatibility/2006">
              <mc:Choice xmlns:v="urn:schemas-microsoft-com:vml" Requires="v">
                <p:oleObj spid="_x0000_s111667" name="Ecuación" r:id="rId5" imgW="126780" imgH="164814" progId="Equation.3">
                  <p:embed/>
                </p:oleObj>
              </mc:Choice>
              <mc:Fallback>
                <p:oleObj name="Ecuación" r:id="rId5" imgW="126780" imgH="164814"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96363" y="1155700"/>
                        <a:ext cx="2159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 name="Object 8"/>
          <p:cNvGraphicFramePr>
            <a:graphicFrameLocks noChangeAspect="1"/>
          </p:cNvGraphicFramePr>
          <p:nvPr>
            <p:extLst>
              <p:ext uri="{D42A27DB-BD31-4B8C-83A1-F6EECF244321}">
                <p14:modId xmlns:p14="http://schemas.microsoft.com/office/powerpoint/2010/main" val="119066549"/>
              </p:ext>
            </p:extLst>
          </p:nvPr>
        </p:nvGraphicFramePr>
        <p:xfrm>
          <a:off x="9561513" y="1155700"/>
          <a:ext cx="215900" cy="279400"/>
        </p:xfrm>
        <a:graphic>
          <a:graphicData uri="http://schemas.openxmlformats.org/presentationml/2006/ole">
            <mc:AlternateContent xmlns:mc="http://schemas.openxmlformats.org/markup-compatibility/2006">
              <mc:Choice xmlns:v="urn:schemas-microsoft-com:vml" Requires="v">
                <p:oleObj spid="_x0000_s111668" name="Ecuación" r:id="rId7" imgW="126780" imgH="164814" progId="Equation.3">
                  <p:embed/>
                </p:oleObj>
              </mc:Choice>
              <mc:Fallback>
                <p:oleObj name="Ecuación" r:id="rId7" imgW="126780" imgH="164814"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61513" y="1155700"/>
                        <a:ext cx="2159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 name="Object 9"/>
          <p:cNvGraphicFramePr>
            <a:graphicFrameLocks noChangeAspect="1"/>
          </p:cNvGraphicFramePr>
          <p:nvPr>
            <p:extLst>
              <p:ext uri="{D42A27DB-BD31-4B8C-83A1-F6EECF244321}">
                <p14:modId xmlns:p14="http://schemas.microsoft.com/office/powerpoint/2010/main" val="1989049984"/>
              </p:ext>
            </p:extLst>
          </p:nvPr>
        </p:nvGraphicFramePr>
        <p:xfrm>
          <a:off x="6162675" y="1144588"/>
          <a:ext cx="247650" cy="311150"/>
        </p:xfrm>
        <a:graphic>
          <a:graphicData uri="http://schemas.openxmlformats.org/presentationml/2006/ole">
            <mc:AlternateContent xmlns:mc="http://schemas.openxmlformats.org/markup-compatibility/2006">
              <mc:Choice xmlns:v="urn:schemas-microsoft-com:vml" Requires="v">
                <p:oleObj spid="_x0000_s111669" name="Ecuación" r:id="rId8" imgW="152334" imgH="190417" progId="Equation.3">
                  <p:embed/>
                </p:oleObj>
              </mc:Choice>
              <mc:Fallback>
                <p:oleObj name="Ecuación" r:id="rId8" imgW="152334" imgH="190417"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2675" y="1144588"/>
                        <a:ext cx="2476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 name="Object 10"/>
          <p:cNvGraphicFramePr>
            <a:graphicFrameLocks noChangeAspect="1"/>
          </p:cNvGraphicFramePr>
          <p:nvPr>
            <p:extLst>
              <p:ext uri="{D42A27DB-BD31-4B8C-83A1-F6EECF244321}">
                <p14:modId xmlns:p14="http://schemas.microsoft.com/office/powerpoint/2010/main" val="2226738951"/>
              </p:ext>
            </p:extLst>
          </p:nvPr>
        </p:nvGraphicFramePr>
        <p:xfrm>
          <a:off x="4439816" y="1990427"/>
          <a:ext cx="280987" cy="344488"/>
        </p:xfrm>
        <a:graphic>
          <a:graphicData uri="http://schemas.openxmlformats.org/presentationml/2006/ole">
            <mc:AlternateContent xmlns:mc="http://schemas.openxmlformats.org/markup-compatibility/2006">
              <mc:Choice xmlns:v="urn:schemas-microsoft-com:vml" Requires="v">
                <p:oleObj spid="_x0000_s111670" name="Ecuación" r:id="rId9" imgW="164957" imgH="203024" progId="Equation.3">
                  <p:embed/>
                </p:oleObj>
              </mc:Choice>
              <mc:Fallback>
                <p:oleObj name="Ecuación" r:id="rId9" imgW="164957" imgH="203024"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39816" y="1990427"/>
                        <a:ext cx="280987" cy="344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 name="Object 11"/>
          <p:cNvGraphicFramePr>
            <a:graphicFrameLocks noChangeAspect="1"/>
          </p:cNvGraphicFramePr>
          <p:nvPr>
            <p:extLst>
              <p:ext uri="{D42A27DB-BD31-4B8C-83A1-F6EECF244321}">
                <p14:modId xmlns:p14="http://schemas.microsoft.com/office/powerpoint/2010/main" val="436894867"/>
              </p:ext>
            </p:extLst>
          </p:nvPr>
        </p:nvGraphicFramePr>
        <p:xfrm>
          <a:off x="4282207" y="3660403"/>
          <a:ext cx="301625" cy="344487"/>
        </p:xfrm>
        <a:graphic>
          <a:graphicData uri="http://schemas.openxmlformats.org/presentationml/2006/ole">
            <mc:AlternateContent xmlns:mc="http://schemas.openxmlformats.org/markup-compatibility/2006">
              <mc:Choice xmlns:v="urn:schemas-microsoft-com:vml" Requires="v">
                <p:oleObj spid="_x0000_s111671" name="Ecuación" r:id="rId11" imgW="177569" imgH="202936" progId="Equation.3">
                  <p:embed/>
                </p:oleObj>
              </mc:Choice>
              <mc:Fallback>
                <p:oleObj name="Ecuación" r:id="rId11" imgW="177569" imgH="202936"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82207" y="3660403"/>
                        <a:ext cx="301625" cy="344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4" name="Imagen 2"/>
          <p:cNvPicPr>
            <a:picLocks noChangeAspect="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96000" y="2053928"/>
            <a:ext cx="6093468" cy="4405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0865585"/>
      </p:ext>
    </p:extLst>
  </p:cSld>
  <p:clrMapOvr>
    <a:masterClrMapping/>
  </p:clrMapOvr>
  <p:transition spd="slow">
    <p:pull dir="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38</a:t>
            </a:fld>
            <a:endParaRPr lang="es-ES" altLang="es-MX"/>
          </a:p>
        </p:txBody>
      </p:sp>
      <p:sp>
        <p:nvSpPr>
          <p:cNvPr id="5" name="Rectangle 2"/>
          <p:cNvSpPr txBox="1">
            <a:spLocks noChangeArrowheads="1"/>
          </p:cNvSpPr>
          <p:nvPr/>
        </p:nvSpPr>
        <p:spPr bwMode="auto">
          <a:xfrm>
            <a:off x="1127125" y="2062163"/>
            <a:ext cx="4968875" cy="36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eaLnBrk="1" hangingPunct="1">
              <a:lnSpc>
                <a:spcPct val="90000"/>
              </a:lnSpc>
            </a:pPr>
            <a:r>
              <a:rPr lang="es-ES" altLang="es-MX" sz="2000" smtClean="0"/>
              <a:t>En esta situación:</a:t>
            </a:r>
          </a:p>
          <a:p>
            <a:pPr algn="just" eaLnBrk="1" hangingPunct="1">
              <a:lnSpc>
                <a:spcPct val="90000"/>
              </a:lnSpc>
              <a:buFont typeface="Wingdings" panose="05000000000000000000" pitchFamily="2" charset="2"/>
              <a:buNone/>
            </a:pPr>
            <a:r>
              <a:rPr lang="es-ES" altLang="es-MX" sz="2000" smtClean="0"/>
              <a:t>     Las cestas    y  </a:t>
            </a:r>
            <a:r>
              <a:rPr lang="es-ES" altLang="es-MX" sz="2000" baseline="30000" smtClean="0"/>
              <a:t> </a:t>
            </a:r>
            <a:r>
              <a:rPr lang="es-ES" altLang="es-MX" sz="2000" smtClean="0"/>
              <a:t>  no generan excesos de oferta o demanda en los mercados. </a:t>
            </a:r>
          </a:p>
          <a:p>
            <a:pPr algn="just" eaLnBrk="1" hangingPunct="1">
              <a:lnSpc>
                <a:spcPct val="90000"/>
              </a:lnSpc>
              <a:buFont typeface="Wingdings" panose="05000000000000000000" pitchFamily="2" charset="2"/>
              <a:buNone/>
            </a:pPr>
            <a:r>
              <a:rPr lang="es-ES" altLang="es-MX" sz="2000" smtClean="0"/>
              <a:t>     Sin embargo, la situación no es de equilibrio, pues a los precios de la cesta     no maximiza el bienestar del agente 1 sujeto a la restricción de que el valor de su consumo no supere al de su dotación, ni la cesta      lo hace con el bienestar del agente 2 </a:t>
            </a:r>
            <a:endParaRPr lang="es-ES" altLang="es-MX" sz="2000" dirty="0" smtClean="0"/>
          </a:p>
        </p:txBody>
      </p:sp>
      <p:graphicFrame>
        <p:nvGraphicFramePr>
          <p:cNvPr id="6" name="Object 5"/>
          <p:cNvGraphicFramePr>
            <a:graphicFrameLocks noGrp="1" noChangeAspect="1"/>
          </p:cNvGraphicFramePr>
          <p:nvPr>
            <p:ph sz="quarter" idx="4294967295"/>
            <p:extLst>
              <p:ext uri="{D42A27DB-BD31-4B8C-83A1-F6EECF244321}">
                <p14:modId xmlns:p14="http://schemas.microsoft.com/office/powerpoint/2010/main" val="1034262260"/>
              </p:ext>
            </p:extLst>
          </p:nvPr>
        </p:nvGraphicFramePr>
        <p:xfrm>
          <a:off x="9336360" y="476672"/>
          <a:ext cx="215900" cy="255587"/>
        </p:xfrm>
        <a:graphic>
          <a:graphicData uri="http://schemas.openxmlformats.org/presentationml/2006/ole">
            <mc:AlternateContent xmlns:mc="http://schemas.openxmlformats.org/markup-compatibility/2006">
              <mc:Choice xmlns:v="urn:schemas-microsoft-com:vml" Requires="v">
                <p:oleObj spid="_x0000_s112698" name="Equation" r:id="rId3" imgW="139579" imgH="164957" progId="Equation.DSMT4">
                  <p:embed/>
                </p:oleObj>
              </mc:Choice>
              <mc:Fallback>
                <p:oleObj name="Equation" r:id="rId3" imgW="139579" imgH="164957" progId="Equation.DSMT4">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36360" y="476672"/>
                        <a:ext cx="215900" cy="255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Rectangle 4"/>
          <p:cNvSpPr>
            <a:spLocks noChangeArrowheads="1"/>
          </p:cNvSpPr>
          <p:nvPr/>
        </p:nvSpPr>
        <p:spPr bwMode="auto">
          <a:xfrm>
            <a:off x="1764792" y="310503"/>
            <a:ext cx="914501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r>
              <a:rPr lang="es-ES" altLang="es-MX" sz="2200" b="1" dirty="0" smtClean="0">
                <a:solidFill>
                  <a:schemeClr val="accent1"/>
                </a:solidFill>
                <a:effectLst>
                  <a:outerShdw blurRad="38100" dist="38100" dir="2700000" algn="tl">
                    <a:srgbClr val="000000">
                      <a:alpha val="43137"/>
                    </a:srgbClr>
                  </a:outerShdw>
                </a:effectLst>
                <a:latin typeface="Arial" panose="020B0604020202020204" pitchFamily="34" charset="0"/>
              </a:rPr>
              <a:t>Caso 2: El vector de precios es     y las demandas son      </a:t>
            </a:r>
            <a:r>
              <a:rPr lang="es-ES" altLang="es-MX" sz="2200" b="1" i="1" baseline="30000" dirty="0" smtClean="0">
                <a:solidFill>
                  <a:schemeClr val="accent1"/>
                </a:solidFill>
                <a:effectLst>
                  <a:outerShdw blurRad="38100" dist="38100" dir="2700000" algn="tl">
                    <a:srgbClr val="000000">
                      <a:alpha val="43137"/>
                    </a:srgbClr>
                  </a:outerShdw>
                </a:effectLst>
                <a:latin typeface="Arial" panose="020B0604020202020204" pitchFamily="34" charset="0"/>
              </a:rPr>
              <a:t>1</a:t>
            </a:r>
            <a:r>
              <a:rPr lang="es-ES" altLang="es-MX" sz="2200" b="1" dirty="0" smtClean="0">
                <a:solidFill>
                  <a:schemeClr val="accent1"/>
                </a:solidFill>
                <a:effectLst>
                  <a:outerShdw blurRad="38100" dist="38100" dir="2700000" algn="tl">
                    <a:srgbClr val="000000">
                      <a:alpha val="43137"/>
                    </a:srgbClr>
                  </a:outerShdw>
                </a:effectLst>
                <a:latin typeface="Arial" panose="020B0604020202020204" pitchFamily="34" charset="0"/>
              </a:rPr>
              <a:t> y    </a:t>
            </a:r>
            <a:r>
              <a:rPr lang="es-ES" altLang="es-MX" sz="2200" b="1" i="1" baseline="30000" dirty="0" smtClean="0">
                <a:solidFill>
                  <a:schemeClr val="accent1"/>
                </a:solidFill>
                <a:effectLst>
                  <a:outerShdw blurRad="38100" dist="38100" dir="2700000" algn="tl">
                    <a:srgbClr val="000000">
                      <a:alpha val="43137"/>
                    </a:srgbClr>
                  </a:outerShdw>
                </a:effectLst>
                <a:latin typeface="Arial" panose="020B0604020202020204" pitchFamily="34" charset="0"/>
              </a:rPr>
              <a:t>2.</a:t>
            </a:r>
            <a:endParaRPr lang="es-ES" altLang="es-MX" sz="2200" b="1" i="1" dirty="0" smtClean="0">
              <a:solidFill>
                <a:schemeClr val="accent1"/>
              </a:solidFill>
              <a:effectLst>
                <a:outerShdw blurRad="38100" dist="38100" dir="2700000" algn="tl">
                  <a:srgbClr val="000000">
                    <a:alpha val="43137"/>
                  </a:srgbClr>
                </a:outerShdw>
              </a:effectLst>
              <a:latin typeface="Arial" panose="020B0604020202020204" pitchFamily="34" charset="0"/>
            </a:endParaRPr>
          </a:p>
        </p:txBody>
      </p:sp>
      <p:graphicFrame>
        <p:nvGraphicFramePr>
          <p:cNvPr id="8" name="Object 6"/>
          <p:cNvGraphicFramePr>
            <a:graphicFrameLocks noChangeAspect="1"/>
          </p:cNvGraphicFramePr>
          <p:nvPr>
            <p:extLst>
              <p:ext uri="{D42A27DB-BD31-4B8C-83A1-F6EECF244321}">
                <p14:modId xmlns:p14="http://schemas.microsoft.com/office/powerpoint/2010/main" val="4080022220"/>
              </p:ext>
            </p:extLst>
          </p:nvPr>
        </p:nvGraphicFramePr>
        <p:xfrm>
          <a:off x="9912424" y="404664"/>
          <a:ext cx="270649" cy="319694"/>
        </p:xfrm>
        <a:graphic>
          <a:graphicData uri="http://schemas.openxmlformats.org/presentationml/2006/ole">
            <mc:AlternateContent xmlns:mc="http://schemas.openxmlformats.org/markup-compatibility/2006">
              <mc:Choice xmlns:v="urn:schemas-microsoft-com:vml" Requires="v">
                <p:oleObj spid="_x0000_s112699" name="Ecuación" r:id="rId5" imgW="139579" imgH="164957" progId="Equation.3">
                  <p:embed/>
                </p:oleObj>
              </mc:Choice>
              <mc:Fallback>
                <p:oleObj name="Ecuación" r:id="rId5" imgW="139579" imgH="164957"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12424" y="404664"/>
                        <a:ext cx="270649" cy="319694"/>
                      </a:xfrm>
                      <a:prstGeom prst="rect">
                        <a:avLst/>
                      </a:prstGeom>
                      <a:noFill/>
                      <a:ln>
                        <a:noFill/>
                      </a:ln>
                      <a:effectLst/>
                    </p:spPr>
                  </p:pic>
                </p:oleObj>
              </mc:Fallback>
            </mc:AlternateContent>
          </a:graphicData>
        </a:graphic>
      </p:graphicFrame>
      <p:graphicFrame>
        <p:nvGraphicFramePr>
          <p:cNvPr id="9" name="Object 7"/>
          <p:cNvGraphicFramePr>
            <a:graphicFrameLocks noChangeAspect="1"/>
          </p:cNvGraphicFramePr>
          <p:nvPr>
            <p:extLst>
              <p:ext uri="{D42A27DB-BD31-4B8C-83A1-F6EECF244321}">
                <p14:modId xmlns:p14="http://schemas.microsoft.com/office/powerpoint/2010/main" val="3245513174"/>
              </p:ext>
            </p:extLst>
          </p:nvPr>
        </p:nvGraphicFramePr>
        <p:xfrm>
          <a:off x="2368550" y="5037138"/>
          <a:ext cx="333375" cy="342900"/>
        </p:xfrm>
        <a:graphic>
          <a:graphicData uri="http://schemas.openxmlformats.org/presentationml/2006/ole">
            <mc:AlternateContent xmlns:mc="http://schemas.openxmlformats.org/markup-compatibility/2006">
              <mc:Choice xmlns:v="urn:schemas-microsoft-com:vml" Requires="v">
                <p:oleObj spid="_x0000_s112700" name="Ecuación" r:id="rId6" imgW="190417" imgH="203112" progId="Equation.3">
                  <p:embed/>
                </p:oleObj>
              </mc:Choice>
              <mc:Fallback>
                <p:oleObj name="Ecuación" r:id="rId6" imgW="190417" imgH="203112"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68550" y="5037138"/>
                        <a:ext cx="3333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8"/>
          <p:cNvGraphicFramePr>
            <a:graphicFrameLocks noChangeAspect="1"/>
          </p:cNvGraphicFramePr>
          <p:nvPr>
            <p:extLst>
              <p:ext uri="{D42A27DB-BD31-4B8C-83A1-F6EECF244321}">
                <p14:modId xmlns:p14="http://schemas.microsoft.com/office/powerpoint/2010/main" val="1852199427"/>
              </p:ext>
            </p:extLst>
          </p:nvPr>
        </p:nvGraphicFramePr>
        <p:xfrm>
          <a:off x="3071813" y="2492375"/>
          <a:ext cx="312737" cy="344488"/>
        </p:xfrm>
        <a:graphic>
          <a:graphicData uri="http://schemas.openxmlformats.org/presentationml/2006/ole">
            <mc:AlternateContent xmlns:mc="http://schemas.openxmlformats.org/markup-compatibility/2006">
              <mc:Choice xmlns:v="urn:schemas-microsoft-com:vml" Requires="v">
                <p:oleObj spid="_x0000_s112701" name="Ecuación" r:id="rId8" imgW="177569" imgH="202936" progId="Equation.3">
                  <p:embed/>
                </p:oleObj>
              </mc:Choice>
              <mc:Fallback>
                <p:oleObj name="Ecuación" r:id="rId8" imgW="177569" imgH="202936"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71813" y="2492375"/>
                        <a:ext cx="312737"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9"/>
          <p:cNvGraphicFramePr>
            <a:graphicFrameLocks noChangeAspect="1"/>
          </p:cNvGraphicFramePr>
          <p:nvPr>
            <p:extLst>
              <p:ext uri="{D42A27DB-BD31-4B8C-83A1-F6EECF244321}">
                <p14:modId xmlns:p14="http://schemas.microsoft.com/office/powerpoint/2010/main" val="2404165918"/>
              </p:ext>
            </p:extLst>
          </p:nvPr>
        </p:nvGraphicFramePr>
        <p:xfrm>
          <a:off x="3917950" y="2500313"/>
          <a:ext cx="331788" cy="344487"/>
        </p:xfrm>
        <a:graphic>
          <a:graphicData uri="http://schemas.openxmlformats.org/presentationml/2006/ole">
            <mc:AlternateContent xmlns:mc="http://schemas.openxmlformats.org/markup-compatibility/2006">
              <mc:Choice xmlns:v="urn:schemas-microsoft-com:vml" Requires="v">
                <p:oleObj spid="_x0000_s112702" name="Ecuación" r:id="rId10" imgW="190417" imgH="203112" progId="Equation.3">
                  <p:embed/>
                </p:oleObj>
              </mc:Choice>
              <mc:Fallback>
                <p:oleObj name="Ecuación" r:id="rId10" imgW="190417" imgH="203112"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17950" y="2500313"/>
                        <a:ext cx="331788"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0"/>
          <p:cNvGraphicFramePr>
            <a:graphicFrameLocks noChangeAspect="1"/>
          </p:cNvGraphicFramePr>
          <p:nvPr>
            <p:extLst>
              <p:ext uri="{D42A27DB-BD31-4B8C-83A1-F6EECF244321}">
                <p14:modId xmlns:p14="http://schemas.microsoft.com/office/powerpoint/2010/main" val="1937687247"/>
              </p:ext>
            </p:extLst>
          </p:nvPr>
        </p:nvGraphicFramePr>
        <p:xfrm>
          <a:off x="2390775" y="3973513"/>
          <a:ext cx="311150" cy="344487"/>
        </p:xfrm>
        <a:graphic>
          <a:graphicData uri="http://schemas.openxmlformats.org/presentationml/2006/ole">
            <mc:AlternateContent xmlns:mc="http://schemas.openxmlformats.org/markup-compatibility/2006">
              <mc:Choice xmlns:v="urn:schemas-microsoft-com:vml" Requires="v">
                <p:oleObj spid="_x0000_s112703" name="Ecuación" r:id="rId12" imgW="177569" imgH="202936" progId="Equation.3">
                  <p:embed/>
                </p:oleObj>
              </mc:Choice>
              <mc:Fallback>
                <p:oleObj name="Ecuación" r:id="rId12" imgW="177569" imgH="202936"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390775" y="3973513"/>
                        <a:ext cx="311150"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1"/>
          <p:cNvGraphicFramePr>
            <a:graphicFrameLocks noChangeAspect="1"/>
          </p:cNvGraphicFramePr>
          <p:nvPr>
            <p:extLst>
              <p:ext uri="{D42A27DB-BD31-4B8C-83A1-F6EECF244321}">
                <p14:modId xmlns:p14="http://schemas.microsoft.com/office/powerpoint/2010/main" val="450182246"/>
              </p:ext>
            </p:extLst>
          </p:nvPr>
        </p:nvGraphicFramePr>
        <p:xfrm>
          <a:off x="6078538" y="422275"/>
          <a:ext cx="258762" cy="322263"/>
        </p:xfrm>
        <a:graphic>
          <a:graphicData uri="http://schemas.openxmlformats.org/presentationml/2006/ole">
            <mc:AlternateContent xmlns:mc="http://schemas.openxmlformats.org/markup-compatibility/2006">
              <mc:Choice xmlns:v="urn:schemas-microsoft-com:vml" Requires="v">
                <p:oleObj spid="_x0000_s112704" name="Ecuación" r:id="rId14" imgW="152334" imgH="190417" progId="Equation.3">
                  <p:embed/>
                </p:oleObj>
              </mc:Choice>
              <mc:Fallback>
                <p:oleObj name="Ecuación" r:id="rId14" imgW="152334" imgH="190417"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078538" y="422275"/>
                        <a:ext cx="258762" cy="322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4" name="Marcador de contenido 2"/>
          <p:cNvPicPr>
            <a:picLocks noGrp="1" noChangeAspect="1"/>
          </p:cNvPicPr>
          <p:nvPr>
            <p:ph sz="quarter" idx="4294967295"/>
          </p:nvPr>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6175375" y="1849438"/>
            <a:ext cx="5835650" cy="4248150"/>
          </a:xfrm>
          <a:prstGeom prst="rect">
            <a:avLst/>
          </a:prstGeom>
        </p:spPr>
      </p:pic>
    </p:spTree>
    <p:extLst>
      <p:ext uri="{BB962C8B-B14F-4D97-AF65-F5344CB8AC3E}">
        <p14:creationId xmlns:p14="http://schemas.microsoft.com/office/powerpoint/2010/main" val="519972400"/>
      </p:ext>
    </p:extLst>
  </p:cSld>
  <p:clrMapOvr>
    <a:masterClrMapping/>
  </p:clrMapOvr>
  <p:transition spd="slow">
    <p:pull dir="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39</a:t>
            </a:fld>
            <a:endParaRPr lang="es-ES" altLang="es-MX"/>
          </a:p>
        </p:txBody>
      </p:sp>
      <p:sp>
        <p:nvSpPr>
          <p:cNvPr id="5" name="Rectangle 2"/>
          <p:cNvSpPr txBox="1">
            <a:spLocks noChangeArrowheads="1"/>
          </p:cNvSpPr>
          <p:nvPr/>
        </p:nvSpPr>
        <p:spPr bwMode="auto">
          <a:xfrm>
            <a:off x="1343025" y="1901825"/>
            <a:ext cx="4752975" cy="273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eaLnBrk="1" hangingPunct="1">
              <a:lnSpc>
                <a:spcPct val="80000"/>
              </a:lnSpc>
            </a:pPr>
            <a:r>
              <a:rPr lang="es-ES" altLang="es-MX" sz="2000" smtClean="0"/>
              <a:t>La cesta </a:t>
            </a:r>
            <a:r>
              <a:rPr lang="es-ES" altLang="es-MX" sz="2000" b="1" i="1" smtClean="0">
                <a:latin typeface="Times New Roman" panose="02020603050405020304" pitchFamily="18" charset="0"/>
              </a:rPr>
              <a:t>x</a:t>
            </a:r>
            <a:r>
              <a:rPr lang="es-ES" altLang="es-MX" sz="2000" baseline="30000" smtClean="0"/>
              <a:t>1</a:t>
            </a:r>
            <a:r>
              <a:rPr lang="es-ES" altLang="es-MX" sz="2000" smtClean="0"/>
              <a:t> maximiza el bienestar del agente 1 sujeto a que el valor de su consumo no supere al de su dotación. La cesta </a:t>
            </a:r>
            <a:r>
              <a:rPr lang="es-ES" altLang="es-MX" sz="2000" b="1" i="1" smtClean="0">
                <a:latin typeface="Times New Roman" panose="02020603050405020304" pitchFamily="18" charset="0"/>
              </a:rPr>
              <a:t>x</a:t>
            </a:r>
            <a:r>
              <a:rPr lang="es-ES" altLang="es-MX" sz="2000" baseline="30000" smtClean="0"/>
              <a:t>2</a:t>
            </a:r>
            <a:r>
              <a:rPr lang="es-ES" altLang="es-MX" sz="2000" smtClean="0"/>
              <a:t> hace lo mismo con el bienestar del agente 2.</a:t>
            </a:r>
          </a:p>
          <a:p>
            <a:pPr eaLnBrk="1" hangingPunct="1">
              <a:lnSpc>
                <a:spcPct val="80000"/>
              </a:lnSpc>
            </a:pPr>
            <a:endParaRPr lang="es-ES" altLang="es-MX" sz="2000" smtClean="0"/>
          </a:p>
          <a:p>
            <a:pPr algn="just" eaLnBrk="1" hangingPunct="1">
              <a:lnSpc>
                <a:spcPct val="80000"/>
              </a:lnSpc>
            </a:pPr>
            <a:r>
              <a:rPr lang="es-ES" altLang="es-MX" sz="2000" smtClean="0"/>
              <a:t> Adicionalmente, los mercados se equilibran, pues no se generan excesos de oferta o demanda.</a:t>
            </a:r>
          </a:p>
        </p:txBody>
      </p:sp>
      <p:sp>
        <p:nvSpPr>
          <p:cNvPr id="6" name="Rectangle 4"/>
          <p:cNvSpPr>
            <a:spLocks noChangeArrowheads="1"/>
          </p:cNvSpPr>
          <p:nvPr/>
        </p:nvSpPr>
        <p:spPr bwMode="auto">
          <a:xfrm>
            <a:off x="2127250" y="579438"/>
            <a:ext cx="7542213"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20000"/>
              </a:spcBef>
              <a:buClrTx/>
              <a:buFontTx/>
              <a:buNone/>
              <a:defRPr/>
            </a:pPr>
            <a:r>
              <a:rPr lang="es-ES" altLang="es-MX" sz="2000" b="1" dirty="0" smtClean="0">
                <a:solidFill>
                  <a:schemeClr val="accent1"/>
                </a:solidFill>
                <a:effectLst>
                  <a:outerShdw blurRad="38100" dist="38100" dir="2700000" algn="tl">
                    <a:srgbClr val="000000">
                      <a:alpha val="43137"/>
                    </a:srgbClr>
                  </a:outerShdw>
                </a:effectLst>
                <a:latin typeface="Arial" panose="020B0604020202020204" pitchFamily="34" charset="0"/>
              </a:rPr>
              <a:t>Caso 3: El vector de precios es </a:t>
            </a:r>
            <a:r>
              <a:rPr lang="es-ES" altLang="es-MX" sz="2000" b="1" i="1" dirty="0" smtClean="0">
                <a:solidFill>
                  <a:schemeClr val="accent1"/>
                </a:solidFill>
                <a:effectLst>
                  <a:outerShdw blurRad="38100" dist="38100" dir="2700000" algn="tl">
                    <a:srgbClr val="000000">
                      <a:alpha val="43137"/>
                    </a:srgbClr>
                  </a:outerShdw>
                </a:effectLst>
                <a:latin typeface="Times New Roman" panose="02020603050405020304" pitchFamily="18" charset="0"/>
              </a:rPr>
              <a:t>p</a:t>
            </a:r>
            <a:r>
              <a:rPr lang="es-ES" altLang="es-MX" sz="2000" b="1" dirty="0" smtClean="0">
                <a:solidFill>
                  <a:schemeClr val="accent1"/>
                </a:solidFill>
                <a:effectLst>
                  <a:outerShdw blurRad="38100" dist="38100" dir="2700000" algn="tl">
                    <a:srgbClr val="000000">
                      <a:alpha val="43137"/>
                    </a:srgbClr>
                  </a:outerShdw>
                </a:effectLst>
                <a:latin typeface="Arial" panose="020B0604020202020204" pitchFamily="34" charset="0"/>
              </a:rPr>
              <a:t> y las demandas son </a:t>
            </a:r>
            <a:r>
              <a:rPr lang="es-ES" altLang="es-MX" sz="2000" b="1" i="1" dirty="0" smtClean="0">
                <a:solidFill>
                  <a:schemeClr val="accent1"/>
                </a:solidFill>
                <a:effectLst>
                  <a:outerShdw blurRad="38100" dist="38100" dir="2700000" algn="tl">
                    <a:srgbClr val="000000">
                      <a:alpha val="43137"/>
                    </a:srgbClr>
                  </a:outerShdw>
                </a:effectLst>
                <a:latin typeface="Times New Roman" panose="02020603050405020304" pitchFamily="18" charset="0"/>
              </a:rPr>
              <a:t>x</a:t>
            </a:r>
            <a:r>
              <a:rPr lang="es-ES" altLang="es-MX" sz="2000" b="1" baseline="30000" dirty="0" smtClean="0">
                <a:solidFill>
                  <a:schemeClr val="accent1"/>
                </a:solidFill>
                <a:effectLst>
                  <a:outerShdw blurRad="38100" dist="38100" dir="2700000" algn="tl">
                    <a:srgbClr val="000000">
                      <a:alpha val="43137"/>
                    </a:srgbClr>
                  </a:outerShdw>
                </a:effectLst>
                <a:latin typeface="Arial" panose="020B0604020202020204" pitchFamily="34" charset="0"/>
              </a:rPr>
              <a:t>1</a:t>
            </a:r>
            <a:r>
              <a:rPr lang="es-ES" altLang="es-MX" sz="2000" b="1" dirty="0" smtClean="0">
                <a:solidFill>
                  <a:schemeClr val="accent1"/>
                </a:solidFill>
                <a:effectLst>
                  <a:outerShdw blurRad="38100" dist="38100" dir="2700000" algn="tl">
                    <a:srgbClr val="000000">
                      <a:alpha val="43137"/>
                    </a:srgbClr>
                  </a:outerShdw>
                </a:effectLst>
                <a:latin typeface="Arial" panose="020B0604020202020204" pitchFamily="34" charset="0"/>
              </a:rPr>
              <a:t> y </a:t>
            </a:r>
            <a:r>
              <a:rPr lang="es-ES" altLang="es-MX" sz="2000" b="1" i="1" dirty="0" smtClean="0">
                <a:solidFill>
                  <a:schemeClr val="accent1"/>
                </a:solidFill>
                <a:effectLst>
                  <a:outerShdw blurRad="38100" dist="38100" dir="2700000" algn="tl">
                    <a:srgbClr val="000000">
                      <a:alpha val="43137"/>
                    </a:srgbClr>
                  </a:outerShdw>
                </a:effectLst>
                <a:latin typeface="Times New Roman" panose="02020603050405020304" pitchFamily="18" charset="0"/>
              </a:rPr>
              <a:t>x</a:t>
            </a:r>
            <a:r>
              <a:rPr lang="es-ES" altLang="es-MX" sz="2000" b="1" baseline="30000" dirty="0" smtClean="0">
                <a:solidFill>
                  <a:schemeClr val="accent1"/>
                </a:solidFill>
                <a:effectLst>
                  <a:outerShdw blurRad="38100" dist="38100" dir="2700000" algn="tl">
                    <a:srgbClr val="000000">
                      <a:alpha val="43137"/>
                    </a:srgbClr>
                  </a:outerShdw>
                </a:effectLst>
                <a:latin typeface="Arial" panose="020B0604020202020204" pitchFamily="34" charset="0"/>
              </a:rPr>
              <a:t>2</a:t>
            </a:r>
            <a:r>
              <a:rPr lang="es-ES" altLang="es-MX" sz="1800" b="1" dirty="0" smtClean="0">
                <a:solidFill>
                  <a:schemeClr val="accent1"/>
                </a:solidFill>
                <a:effectLst>
                  <a:outerShdw blurRad="38100" dist="38100" dir="2700000" algn="tl">
                    <a:srgbClr val="000000">
                      <a:alpha val="43137"/>
                    </a:srgbClr>
                  </a:outerShdw>
                </a:effectLst>
                <a:latin typeface="Arial" panose="020B0604020202020204" pitchFamily="34" charset="0"/>
              </a:rPr>
              <a:t> </a:t>
            </a:r>
            <a:endParaRPr lang="es-MX" altLang="es-MX" sz="1800" b="1" dirty="0" smtClean="0">
              <a:solidFill>
                <a:schemeClr val="accent1"/>
              </a:solidFill>
              <a:effectLst>
                <a:outerShdw blurRad="38100" dist="38100" dir="2700000" algn="tl">
                  <a:srgbClr val="000000">
                    <a:alpha val="43137"/>
                  </a:srgbClr>
                </a:outerShdw>
              </a:effectLst>
              <a:latin typeface="Arial" panose="020B0604020202020204" pitchFamily="34" charset="0"/>
            </a:endParaRPr>
          </a:p>
        </p:txBody>
      </p:sp>
      <p:sp>
        <p:nvSpPr>
          <p:cNvPr id="7" name="Rectangle 5"/>
          <p:cNvSpPr>
            <a:spLocks noChangeArrowheads="1"/>
          </p:cNvSpPr>
          <p:nvPr/>
        </p:nvSpPr>
        <p:spPr bwMode="auto">
          <a:xfrm>
            <a:off x="2006600" y="5445224"/>
            <a:ext cx="9777413"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lnSpc>
                <a:spcPct val="80000"/>
              </a:lnSpc>
              <a:spcBef>
                <a:spcPct val="20000"/>
              </a:spcBef>
              <a:defRPr/>
            </a:pPr>
            <a:r>
              <a:rPr lang="es-ES" sz="2000" dirty="0">
                <a:latin typeface="+mn-lt"/>
              </a:rPr>
              <a:t>Esta es una situación de equilibrio general (</a:t>
            </a:r>
            <a:r>
              <a:rPr lang="es-ES" sz="2000" b="1" dirty="0">
                <a:effectLst>
                  <a:outerShdw blurRad="38100" dist="38100" dir="2700000" algn="tl">
                    <a:srgbClr val="FFFFFF"/>
                  </a:outerShdw>
                </a:effectLst>
                <a:latin typeface="+mn-lt"/>
              </a:rPr>
              <a:t>Walras</a:t>
            </a:r>
            <a:r>
              <a:rPr lang="es-ES" sz="2000" dirty="0">
                <a:latin typeface="+mn-lt"/>
              </a:rPr>
              <a:t>): cada agente (precios dados) es satisfechos con el resultado del intercambio (pues a esos precios y con su dotación inicial el agente no podría estar mejor) y además el intercambio puede realizarse (pues nadie está tratando de vender o comprar sin poder hacerlo).</a:t>
            </a:r>
            <a:endParaRPr lang="es-MX" sz="2000" dirty="0">
              <a:latin typeface="+mn-lt"/>
            </a:endParaRPr>
          </a:p>
        </p:txBody>
      </p:sp>
      <p:pic>
        <p:nvPicPr>
          <p:cNvPr id="8" name="Marcador de imágenes en línea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6330950" y="1157288"/>
            <a:ext cx="5483225" cy="4235450"/>
          </a:xfrm>
          <a:prstGeom prst="rect">
            <a:avLst/>
          </a:prstGeom>
        </p:spPr>
      </p:pic>
    </p:spTree>
    <p:extLst>
      <p:ext uri="{BB962C8B-B14F-4D97-AF65-F5344CB8AC3E}">
        <p14:creationId xmlns:p14="http://schemas.microsoft.com/office/powerpoint/2010/main" val="2419642389"/>
      </p:ext>
    </p:extLst>
  </p:cSld>
  <p:clrMapOvr>
    <a:masterClrMapping/>
  </p:clrMapOvr>
  <p:transition spd="slow">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16658"/>
          </a:xfrm>
        </p:spPr>
        <p:txBody>
          <a:bodyPr/>
          <a:lstStyle/>
          <a:p>
            <a:r>
              <a:rPr lang="es-MX" sz="3200" b="1" dirty="0">
                <a:solidFill>
                  <a:srgbClr val="C00000"/>
                </a:solidFill>
                <a:effectLst>
                  <a:outerShdw blurRad="38100" dist="38100" dir="2700000" algn="tl">
                    <a:srgbClr val="000000">
                      <a:alpha val="43137"/>
                    </a:srgbClr>
                  </a:outerShdw>
                </a:effectLst>
              </a:rPr>
              <a:t>Í</a:t>
            </a:r>
            <a:r>
              <a:rPr lang="es-MX" sz="3200" b="1" dirty="0" smtClean="0">
                <a:solidFill>
                  <a:srgbClr val="C00000"/>
                </a:solidFill>
                <a:effectLst>
                  <a:outerShdw blurRad="38100" dist="38100" dir="2700000" algn="tl">
                    <a:srgbClr val="000000">
                      <a:alpha val="43137"/>
                    </a:srgbClr>
                  </a:outerShdw>
                </a:effectLst>
              </a:rPr>
              <a:t>ndice</a:t>
            </a:r>
            <a:endParaRPr lang="es-MX" sz="3200" b="1" dirty="0">
              <a:solidFill>
                <a:srgbClr val="C00000"/>
              </a:solidFill>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2589212" y="1700808"/>
            <a:ext cx="8915400" cy="4968552"/>
          </a:xfrm>
        </p:spPr>
        <p:txBody>
          <a:bodyPr/>
          <a:lstStyle/>
          <a:p>
            <a:pPr marL="0" indent="0">
              <a:spcBef>
                <a:spcPts val="1200"/>
              </a:spcBef>
              <a:buNone/>
            </a:pPr>
            <a:r>
              <a:rPr lang="es-MX" dirty="0" smtClean="0">
                <a:solidFill>
                  <a:schemeClr val="tx1"/>
                </a:solidFill>
                <a:latin typeface="Arial" panose="020B0604020202020204" pitchFamily="34" charset="0"/>
                <a:cs typeface="Arial" panose="020B0604020202020204" pitchFamily="34" charset="0"/>
              </a:rPr>
              <a:t>2.3 </a:t>
            </a:r>
            <a:r>
              <a:rPr lang="es-MX" dirty="0">
                <a:solidFill>
                  <a:schemeClr val="tx1"/>
                </a:solidFill>
                <a:latin typeface="Arial" panose="020B0604020202020204" pitchFamily="34" charset="0"/>
                <a:cs typeface="Arial" panose="020B0604020202020204" pitchFamily="34" charset="0"/>
              </a:rPr>
              <a:t>La curva de </a:t>
            </a:r>
            <a:r>
              <a:rPr lang="es-MX" dirty="0" smtClean="0">
                <a:solidFill>
                  <a:schemeClr val="tx1"/>
                </a:solidFill>
                <a:latin typeface="Arial" panose="020B0604020202020204" pitchFamily="34" charset="0"/>
                <a:cs typeface="Arial" panose="020B0604020202020204" pitchFamily="34" charset="0"/>
              </a:rPr>
              <a:t>contrato												43</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MX" dirty="0">
                <a:solidFill>
                  <a:schemeClr val="tx1"/>
                </a:solidFill>
                <a:latin typeface="Arial" panose="020B0604020202020204" pitchFamily="34" charset="0"/>
                <a:cs typeface="Arial" panose="020B0604020202020204" pitchFamily="34" charset="0"/>
              </a:rPr>
              <a:t>2.4. La asignación eficiente en el sentido de </a:t>
            </a:r>
            <a:r>
              <a:rPr lang="es-MX" dirty="0" smtClean="0">
                <a:solidFill>
                  <a:schemeClr val="tx1"/>
                </a:solidFill>
                <a:latin typeface="Arial" panose="020B0604020202020204" pitchFamily="34" charset="0"/>
                <a:cs typeface="Arial" panose="020B0604020202020204" pitchFamily="34" charset="0"/>
              </a:rPr>
              <a:t>Pareto						50</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ES" dirty="0">
                <a:solidFill>
                  <a:schemeClr val="tx1"/>
                </a:solidFill>
                <a:latin typeface="Arial" panose="020B0604020202020204" pitchFamily="34" charset="0"/>
                <a:cs typeface="Arial" panose="020B0604020202020204" pitchFamily="34" charset="0"/>
              </a:rPr>
              <a:t>2.5 El núcleo de la </a:t>
            </a:r>
            <a:r>
              <a:rPr lang="es-ES" dirty="0" smtClean="0">
                <a:solidFill>
                  <a:schemeClr val="tx1"/>
                </a:solidFill>
                <a:latin typeface="Arial" panose="020B0604020202020204" pitchFamily="34" charset="0"/>
                <a:cs typeface="Arial" panose="020B0604020202020204" pitchFamily="34" charset="0"/>
              </a:rPr>
              <a:t>economía											53</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MX" dirty="0">
                <a:solidFill>
                  <a:schemeClr val="tx1"/>
                </a:solidFill>
                <a:latin typeface="Arial" panose="020B0604020202020204" pitchFamily="34" charset="0"/>
                <a:cs typeface="Arial" panose="020B0604020202020204" pitchFamily="34" charset="0"/>
              </a:rPr>
              <a:t>2.6 Equilibrio y </a:t>
            </a:r>
            <a:r>
              <a:rPr lang="es-MX" dirty="0" smtClean="0">
                <a:solidFill>
                  <a:schemeClr val="tx1"/>
                </a:solidFill>
                <a:latin typeface="Arial" panose="020B0604020202020204" pitchFamily="34" charset="0"/>
                <a:cs typeface="Arial" panose="020B0604020202020204" pitchFamily="34" charset="0"/>
              </a:rPr>
              <a:t>eficiencia												56</a:t>
            </a:r>
            <a:endParaRPr lang="es-MX" dirty="0">
              <a:solidFill>
                <a:schemeClr val="tx1"/>
              </a:solidFill>
              <a:latin typeface="Arial" panose="020B0604020202020204" pitchFamily="34" charset="0"/>
              <a:cs typeface="Arial" panose="020B0604020202020204" pitchFamily="34" charset="0"/>
            </a:endParaRPr>
          </a:p>
          <a:p>
            <a:pPr marL="0" indent="0">
              <a:spcBef>
                <a:spcPts val="1200"/>
              </a:spcBef>
              <a:buNone/>
            </a:pPr>
            <a:r>
              <a:rPr lang="es-ES" dirty="0" smtClean="0">
                <a:solidFill>
                  <a:schemeClr val="tx1"/>
                </a:solidFill>
                <a:latin typeface="Arial" panose="020B0604020202020204" pitchFamily="34" charset="0"/>
                <a:cs typeface="Arial" panose="020B0604020202020204" pitchFamily="34" charset="0"/>
              </a:rPr>
              <a:t>Bibliografía															59</a:t>
            </a:r>
            <a:endParaRPr lang="es-MX" dirty="0">
              <a:solidFill>
                <a:schemeClr val="tx1"/>
              </a:solidFill>
              <a:latin typeface="Arial" panose="020B0604020202020204" pitchFamily="34" charset="0"/>
              <a:cs typeface="Arial" panose="020B0604020202020204" pitchFamily="34" charset="0"/>
            </a:endParaRPr>
          </a:p>
          <a:p>
            <a:pPr>
              <a:spcBef>
                <a:spcPts val="1200"/>
              </a:spcBef>
            </a:pPr>
            <a:endParaRPr lang="es-MX" dirty="0"/>
          </a:p>
        </p:txBody>
      </p:sp>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4</a:t>
            </a:fld>
            <a:endParaRPr lang="es-ES" altLang="es-MX"/>
          </a:p>
        </p:txBody>
      </p:sp>
    </p:spTree>
    <p:extLst>
      <p:ext uri="{BB962C8B-B14F-4D97-AF65-F5344CB8AC3E}">
        <p14:creationId xmlns:p14="http://schemas.microsoft.com/office/powerpoint/2010/main" val="504188599"/>
      </p:ext>
    </p:extLst>
  </p:cSld>
  <p:clrMapOvr>
    <a:masterClrMapping/>
  </p:clrMapOvr>
  <p:transition spd="slow">
    <p:pull dir="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40</a:t>
            </a:fld>
            <a:endParaRPr lang="es-ES" altLang="es-MX"/>
          </a:p>
        </p:txBody>
      </p:sp>
      <p:sp>
        <p:nvSpPr>
          <p:cNvPr id="5" name="Rectangle 3"/>
          <p:cNvSpPr txBox="1">
            <a:spLocks noChangeArrowheads="1"/>
          </p:cNvSpPr>
          <p:nvPr/>
        </p:nvSpPr>
        <p:spPr bwMode="auto">
          <a:xfrm>
            <a:off x="695325" y="1909763"/>
            <a:ext cx="53228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2500" lnSpcReduction="10000"/>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eaLnBrk="1" fontAlgn="auto" hangingPunct="1">
              <a:lnSpc>
                <a:spcPct val="90000"/>
              </a:lnSpc>
              <a:spcBef>
                <a:spcPts val="1200"/>
              </a:spcBef>
              <a:spcAft>
                <a:spcPts val="0"/>
              </a:spcAft>
              <a:buFont typeface="Wingdings 3" charset="2"/>
              <a:buChar char=""/>
              <a:tabLst>
                <a:tab pos="452438" algn="l"/>
              </a:tabLst>
              <a:defRPr/>
            </a:pPr>
            <a:r>
              <a:rPr lang="es-ES" sz="2200" dirty="0" smtClean="0">
                <a:solidFill>
                  <a:schemeClr val="tx1">
                    <a:lumMod val="75000"/>
                    <a:lumOff val="25000"/>
                  </a:schemeClr>
                </a:solidFill>
              </a:rPr>
              <a:t>Un equilibrio </a:t>
            </a:r>
            <a:r>
              <a:rPr lang="es-ES" sz="2200" dirty="0" err="1" smtClean="0">
                <a:solidFill>
                  <a:schemeClr val="tx1">
                    <a:lumMod val="75000"/>
                    <a:lumOff val="25000"/>
                  </a:schemeClr>
                </a:solidFill>
              </a:rPr>
              <a:t>walrasiano</a:t>
            </a:r>
            <a:r>
              <a:rPr lang="es-ES" sz="2200" dirty="0" smtClean="0">
                <a:solidFill>
                  <a:schemeClr val="tx1">
                    <a:lumMod val="75000"/>
                    <a:lumOff val="25000"/>
                  </a:schemeClr>
                </a:solidFill>
              </a:rPr>
              <a:t> para la economía de la caja de </a:t>
            </a:r>
            <a:r>
              <a:rPr lang="es-ES" sz="2200" dirty="0" err="1" smtClean="0">
                <a:solidFill>
                  <a:schemeClr val="tx1">
                    <a:lumMod val="75000"/>
                    <a:lumOff val="25000"/>
                  </a:schemeClr>
                </a:solidFill>
              </a:rPr>
              <a:t>Edgeworth</a:t>
            </a:r>
            <a:r>
              <a:rPr lang="es-ES" sz="2200" dirty="0" smtClean="0">
                <a:solidFill>
                  <a:schemeClr val="tx1">
                    <a:lumMod val="75000"/>
                    <a:lumOff val="25000"/>
                  </a:schemeClr>
                </a:solidFill>
              </a:rPr>
              <a:t> es un sistema de precios </a:t>
            </a:r>
            <a:r>
              <a:rPr lang="es-ES" sz="2200" i="1" dirty="0" smtClean="0">
                <a:solidFill>
                  <a:schemeClr val="tx1">
                    <a:lumMod val="75000"/>
                    <a:lumOff val="25000"/>
                  </a:schemeClr>
                </a:solidFill>
                <a:latin typeface="Times New Roman" panose="02020603050405020304" pitchFamily="18" charset="0"/>
              </a:rPr>
              <a:t>p</a:t>
            </a:r>
            <a:r>
              <a:rPr lang="es-ES" sz="2200" dirty="0" smtClean="0">
                <a:solidFill>
                  <a:schemeClr val="tx1">
                    <a:lumMod val="75000"/>
                    <a:lumOff val="25000"/>
                  </a:schemeClr>
                </a:solidFill>
              </a:rPr>
              <a:t>* y una asignación  </a:t>
            </a:r>
          </a:p>
          <a:p>
            <a:pPr marL="0" indent="0" eaLnBrk="1" fontAlgn="auto" hangingPunct="1">
              <a:lnSpc>
                <a:spcPct val="90000"/>
              </a:lnSpc>
              <a:spcBef>
                <a:spcPts val="1200"/>
              </a:spcBef>
              <a:spcAft>
                <a:spcPts val="0"/>
              </a:spcAft>
              <a:buFont typeface="Wingdings 3" charset="2"/>
              <a:buNone/>
              <a:tabLst>
                <a:tab pos="452438" algn="l"/>
              </a:tabLst>
              <a:defRPr/>
            </a:pPr>
            <a:r>
              <a:rPr lang="es-ES" sz="2000" dirty="0" smtClean="0">
                <a:solidFill>
                  <a:schemeClr val="tx1">
                    <a:lumMod val="75000"/>
                    <a:lumOff val="25000"/>
                  </a:schemeClr>
                </a:solidFill>
              </a:rPr>
              <a:t>     </a:t>
            </a:r>
          </a:p>
          <a:p>
            <a:pPr eaLnBrk="1" fontAlgn="auto" hangingPunct="1">
              <a:lnSpc>
                <a:spcPct val="90000"/>
              </a:lnSpc>
              <a:spcAft>
                <a:spcPts val="600"/>
              </a:spcAft>
              <a:buFont typeface="Wingdings 3" charset="2"/>
              <a:buNone/>
              <a:tabLst>
                <a:tab pos="452438" algn="l"/>
              </a:tabLst>
              <a:defRPr/>
            </a:pPr>
            <a:r>
              <a:rPr lang="es-ES" sz="2000" dirty="0" smtClean="0">
                <a:solidFill>
                  <a:schemeClr val="tx1">
                    <a:lumMod val="75000"/>
                    <a:lumOff val="25000"/>
                  </a:schemeClr>
                </a:solidFill>
              </a:rPr>
              <a:t>      en la caja de </a:t>
            </a:r>
            <a:r>
              <a:rPr lang="es-ES" sz="2000" dirty="0" err="1" smtClean="0">
                <a:solidFill>
                  <a:schemeClr val="tx1">
                    <a:lumMod val="75000"/>
                    <a:lumOff val="25000"/>
                  </a:schemeClr>
                </a:solidFill>
              </a:rPr>
              <a:t>Edgeworth</a:t>
            </a:r>
            <a:r>
              <a:rPr lang="es-ES" sz="2000" dirty="0" smtClean="0">
                <a:solidFill>
                  <a:schemeClr val="tx1">
                    <a:lumMod val="75000"/>
                    <a:lumOff val="25000"/>
                  </a:schemeClr>
                </a:solidFill>
              </a:rPr>
              <a:t> tal que </a:t>
            </a:r>
            <a:endParaRPr lang="es-ES" sz="2000" dirty="0">
              <a:solidFill>
                <a:schemeClr val="tx1">
                  <a:lumMod val="75000"/>
                  <a:lumOff val="25000"/>
                </a:schemeClr>
              </a:solidFill>
            </a:endParaRPr>
          </a:p>
        </p:txBody>
      </p:sp>
      <p:graphicFrame>
        <p:nvGraphicFramePr>
          <p:cNvPr id="6" name="Object 13"/>
          <p:cNvGraphicFramePr>
            <a:graphicFrameLocks noGrp="1" noChangeAspect="1"/>
          </p:cNvGraphicFramePr>
          <p:nvPr>
            <p:ph sz="quarter" idx="4294967295"/>
            <p:extLst>
              <p:ext uri="{D42A27DB-BD31-4B8C-83A1-F6EECF244321}">
                <p14:modId xmlns:p14="http://schemas.microsoft.com/office/powerpoint/2010/main" val="2188939695"/>
              </p:ext>
            </p:extLst>
          </p:nvPr>
        </p:nvGraphicFramePr>
        <p:xfrm>
          <a:off x="6392863" y="1246188"/>
          <a:ext cx="5799137" cy="4840287"/>
        </p:xfrm>
        <a:graphic>
          <a:graphicData uri="http://schemas.openxmlformats.org/presentationml/2006/ole">
            <mc:AlternateContent xmlns:mc="http://schemas.openxmlformats.org/markup-compatibility/2006">
              <mc:Choice xmlns:v="urn:schemas-microsoft-com:vml" Requires="v">
                <p:oleObj spid="_x0000_s113690" name="Imagen de mapa de bits" r:id="rId3" imgW="3457143" imgH="2886478" progId="Paint.Picture">
                  <p:embed/>
                </p:oleObj>
              </mc:Choice>
              <mc:Fallback>
                <p:oleObj name="Imagen de mapa de bits" r:id="rId3" imgW="3457143" imgH="2886478" progId="Paint.Picture">
                  <p:embed/>
                  <p:pic>
                    <p:nvPicPr>
                      <p:cNvPr id="0" name=""/>
                      <p:cNvPicPr>
                        <a:picLocks noGrp="1" noChangeAspect="1" noChangeArrowheads="1"/>
                      </p:cNvPicPr>
                      <p:nvPr/>
                    </p:nvPicPr>
                    <p:blipFill>
                      <a:blip r:embed="rId4">
                        <a:clrChange>
                          <a:clrFrom>
                            <a:srgbClr val="808040"/>
                          </a:clrFrom>
                          <a:clrTo>
                            <a:srgbClr val="808040">
                              <a:alpha val="0"/>
                            </a:srgbClr>
                          </a:clrTo>
                        </a:clrChange>
                        <a:extLst>
                          <a:ext uri="{28A0092B-C50C-407E-A947-70E740481C1C}">
                            <a14:useLocalDpi xmlns:a14="http://schemas.microsoft.com/office/drawing/2010/main" val="0"/>
                          </a:ext>
                        </a:extLst>
                      </a:blip>
                      <a:srcRect/>
                      <a:stretch>
                        <a:fillRect/>
                      </a:stretch>
                    </p:blipFill>
                    <p:spPr bwMode="auto">
                      <a:xfrm>
                        <a:off x="6392863" y="1246188"/>
                        <a:ext cx="5799137" cy="484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7" name="Picture 20"/>
          <p:cNvPicPr>
            <a:picLocks noGrp="1" noChangeAspect="1" noChangeArrowheads="1"/>
          </p:cNvPicPr>
          <p:nvPr>
            <p:ph sz="quarter" idx="4294967295"/>
          </p:nvPr>
        </p:nvPicPr>
        <p:blipFill>
          <a:blip r:embed="rId5" cstate="print">
            <a:extLst>
              <a:ext uri="{28A0092B-C50C-407E-A947-70E740481C1C}">
                <a14:useLocalDpi xmlns:a14="http://schemas.microsoft.com/office/drawing/2010/main" val="0"/>
              </a:ext>
            </a:extLst>
          </a:blip>
          <a:srcRect/>
          <a:stretch>
            <a:fillRect/>
          </a:stretch>
        </p:blipFill>
        <p:spPr>
          <a:xfrm>
            <a:off x="1246188" y="5426075"/>
            <a:ext cx="4948237" cy="338138"/>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8" name="Object 4"/>
          <p:cNvGraphicFramePr>
            <a:graphicFrameLocks noChangeAspect="1"/>
          </p:cNvGraphicFramePr>
          <p:nvPr>
            <p:extLst>
              <p:ext uri="{D42A27DB-BD31-4B8C-83A1-F6EECF244321}">
                <p14:modId xmlns:p14="http://schemas.microsoft.com/office/powerpoint/2010/main" val="1873673656"/>
              </p:ext>
            </p:extLst>
          </p:nvPr>
        </p:nvGraphicFramePr>
        <p:xfrm>
          <a:off x="2349500" y="2924175"/>
          <a:ext cx="1195388" cy="346075"/>
        </p:xfrm>
        <a:graphic>
          <a:graphicData uri="http://schemas.openxmlformats.org/presentationml/2006/ole">
            <mc:AlternateContent xmlns:mc="http://schemas.openxmlformats.org/markup-compatibility/2006">
              <mc:Choice xmlns:v="urn:schemas-microsoft-com:vml" Requires="v">
                <p:oleObj spid="_x0000_s113691" name="Equation" r:id="rId6" imgW="787400" imgH="228600" progId="Equation.DSMT4">
                  <p:embed/>
                </p:oleObj>
              </mc:Choice>
              <mc:Fallback>
                <p:oleObj name="Equation" r:id="rId6" imgW="787400" imgH="2286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49500" y="2924175"/>
                        <a:ext cx="1195388"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7"/>
          <p:cNvGraphicFramePr>
            <a:graphicFrameLocks noChangeAspect="1"/>
          </p:cNvGraphicFramePr>
          <p:nvPr>
            <p:extLst>
              <p:ext uri="{D42A27DB-BD31-4B8C-83A1-F6EECF244321}">
                <p14:modId xmlns:p14="http://schemas.microsoft.com/office/powerpoint/2010/main" val="3295923228"/>
              </p:ext>
            </p:extLst>
          </p:nvPr>
        </p:nvGraphicFramePr>
        <p:xfrm>
          <a:off x="1693863" y="3959225"/>
          <a:ext cx="3325812" cy="417513"/>
        </p:xfrm>
        <a:graphic>
          <a:graphicData uri="http://schemas.openxmlformats.org/presentationml/2006/ole">
            <mc:AlternateContent xmlns:mc="http://schemas.openxmlformats.org/markup-compatibility/2006">
              <mc:Choice xmlns:v="urn:schemas-microsoft-com:vml" Requires="v">
                <p:oleObj spid="_x0000_s113692" name="Equation" r:id="rId8" imgW="2197100" imgH="279400" progId="Equation.DSMT4">
                  <p:embed/>
                </p:oleObj>
              </mc:Choice>
              <mc:Fallback>
                <p:oleObj name="Equation" r:id="rId8" imgW="2197100" imgH="279400"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93863" y="3959225"/>
                        <a:ext cx="3325812"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Rectangle 19"/>
          <p:cNvSpPr>
            <a:spLocks noChangeArrowheads="1"/>
          </p:cNvSpPr>
          <p:nvPr/>
        </p:nvSpPr>
        <p:spPr bwMode="auto">
          <a:xfrm>
            <a:off x="1127125" y="4551363"/>
            <a:ext cx="51847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82563" indent="-182563">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defRPr>
            </a:lvl9pPr>
          </a:lstStyle>
          <a:p>
            <a:pPr marL="0" indent="0" eaLnBrk="1" hangingPunct="1">
              <a:buClr>
                <a:schemeClr val="folHlink"/>
              </a:buClr>
              <a:defRPr/>
            </a:pPr>
            <a:r>
              <a:rPr lang="es-ES" sz="2000" dirty="0" smtClean="0">
                <a:latin typeface="+mn-lt"/>
              </a:rPr>
              <a:t>El conjunto de equilibrios </a:t>
            </a:r>
            <a:r>
              <a:rPr lang="es-ES" sz="2000" dirty="0" err="1" smtClean="0">
                <a:latin typeface="+mn-lt"/>
              </a:rPr>
              <a:t>walrasianos</a:t>
            </a:r>
            <a:r>
              <a:rPr lang="es-ES" sz="2000" dirty="0" smtClean="0">
                <a:latin typeface="+mn-lt"/>
              </a:rPr>
              <a:t> es</a:t>
            </a:r>
          </a:p>
        </p:txBody>
      </p:sp>
    </p:spTree>
    <p:extLst>
      <p:ext uri="{BB962C8B-B14F-4D97-AF65-F5344CB8AC3E}">
        <p14:creationId xmlns:p14="http://schemas.microsoft.com/office/powerpoint/2010/main" val="3329376534"/>
      </p:ext>
    </p:extLst>
  </p:cSld>
  <p:clrMapOvr>
    <a:masterClrMapping/>
  </p:clrMapOvr>
  <p:transition spd="slow">
    <p:pull dir="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41</a:t>
            </a:fld>
            <a:endParaRPr lang="es-ES" altLang="es-MX"/>
          </a:p>
        </p:txBody>
      </p:sp>
      <p:sp>
        <p:nvSpPr>
          <p:cNvPr id="5" name="Rectangle 2"/>
          <p:cNvSpPr>
            <a:spLocks noGrp="1" noChangeArrowheads="1"/>
          </p:cNvSpPr>
          <p:nvPr>
            <p:ph type="title"/>
          </p:nvPr>
        </p:nvSpPr>
        <p:spPr>
          <a:xfrm>
            <a:off x="2438400" y="277813"/>
            <a:ext cx="7772400" cy="809625"/>
          </a:xfrm>
        </p:spPr>
        <p:txBody>
          <a:bodyPr/>
          <a:lstStyle/>
          <a:p>
            <a:pPr algn="r" eaLnBrk="1" hangingPunct="1"/>
            <a:r>
              <a:rPr lang="es-ES" altLang="es-MX" sz="2100" b="1" smtClean="0"/>
              <a:t>FORMALMENTE, EN UNA ECONOMÍA DE 2 × 2</a:t>
            </a:r>
            <a:r>
              <a:rPr lang="es-ES" altLang="es-MX" sz="2100" smtClean="0"/>
              <a:t> </a:t>
            </a:r>
          </a:p>
        </p:txBody>
      </p:sp>
      <p:sp>
        <p:nvSpPr>
          <p:cNvPr id="6" name="Rectangle 3"/>
          <p:cNvSpPr txBox="1">
            <a:spLocks noChangeArrowheads="1"/>
          </p:cNvSpPr>
          <p:nvPr/>
        </p:nvSpPr>
        <p:spPr bwMode="auto">
          <a:xfrm>
            <a:off x="1992313" y="1268760"/>
            <a:ext cx="9144000" cy="146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179388" indent="-157163" algn="just" eaLnBrk="1" fontAlgn="auto" hangingPunct="1">
              <a:lnSpc>
                <a:spcPct val="80000"/>
              </a:lnSpc>
              <a:spcAft>
                <a:spcPts val="0"/>
              </a:spcAft>
              <a:buFont typeface="Wingdings 3" charset="2"/>
              <a:buNone/>
              <a:defRPr/>
            </a:pPr>
            <a:r>
              <a:rPr lang="es-ES" sz="2000" smtClean="0">
                <a:solidFill>
                  <a:schemeClr val="tx1">
                    <a:lumMod val="75000"/>
                    <a:lumOff val="25000"/>
                  </a:schemeClr>
                </a:solidFill>
                <a:latin typeface="Arial" panose="020B0604020202020204" pitchFamily="34" charset="0"/>
                <a:cs typeface="Arial" panose="020B0604020202020204" pitchFamily="34" charset="0"/>
              </a:rPr>
              <a:t>  Dadas las preferencias de los agentes </a:t>
            </a:r>
            <a:r>
              <a:rPr lang="es-ES" sz="2000" smtClean="0">
                <a:solidFill>
                  <a:schemeClr val="tx1">
                    <a:lumMod val="75000"/>
                    <a:lumOff val="25000"/>
                  </a:schemeClr>
                </a:solidFill>
                <a:latin typeface="Times New Roman" panose="02020603050405020304" pitchFamily="18" charset="0"/>
                <a:cs typeface="Times New Roman" panose="02020603050405020304" pitchFamily="18" charset="0"/>
              </a:rPr>
              <a:t>(</a:t>
            </a:r>
            <a:r>
              <a:rPr lang="es-ES" sz="2000" i="1" smtClean="0">
                <a:solidFill>
                  <a:schemeClr val="tx1">
                    <a:lumMod val="75000"/>
                    <a:lumOff val="25000"/>
                  </a:schemeClr>
                </a:solidFill>
                <a:latin typeface="Times New Roman" panose="02020603050405020304" pitchFamily="18" charset="0"/>
                <a:cs typeface="Times New Roman" panose="02020603050405020304" pitchFamily="18" charset="0"/>
              </a:rPr>
              <a:t>u</a:t>
            </a:r>
            <a:r>
              <a:rPr lang="es-ES" sz="2000" baseline="30000" smtClean="0">
                <a:solidFill>
                  <a:schemeClr val="tx1">
                    <a:lumMod val="75000"/>
                    <a:lumOff val="25000"/>
                  </a:schemeClr>
                </a:solidFill>
                <a:latin typeface="Times New Roman" panose="02020603050405020304" pitchFamily="18" charset="0"/>
                <a:cs typeface="Times New Roman" panose="02020603050405020304" pitchFamily="18" charset="0"/>
              </a:rPr>
              <a:t>1</a:t>
            </a:r>
            <a:r>
              <a:rPr lang="es-ES" sz="2000" i="1" smtClean="0">
                <a:solidFill>
                  <a:schemeClr val="tx1">
                    <a:lumMod val="75000"/>
                    <a:lumOff val="25000"/>
                  </a:schemeClr>
                </a:solidFill>
                <a:latin typeface="Times New Roman" panose="02020603050405020304" pitchFamily="18" charset="0"/>
                <a:cs typeface="Times New Roman" panose="02020603050405020304" pitchFamily="18" charset="0"/>
              </a:rPr>
              <a:t> y u</a:t>
            </a:r>
            <a:r>
              <a:rPr lang="es-ES" sz="2000" baseline="30000" smtClean="0">
                <a:solidFill>
                  <a:schemeClr val="tx1">
                    <a:lumMod val="75000"/>
                    <a:lumOff val="25000"/>
                  </a:schemeClr>
                </a:solidFill>
                <a:latin typeface="Times New Roman" panose="02020603050405020304" pitchFamily="18" charset="0"/>
                <a:cs typeface="Times New Roman" panose="02020603050405020304" pitchFamily="18" charset="0"/>
              </a:rPr>
              <a:t>2</a:t>
            </a:r>
            <a:r>
              <a:rPr lang="es-ES" sz="2000" smtClean="0">
                <a:solidFill>
                  <a:schemeClr val="tx1">
                    <a:lumMod val="75000"/>
                    <a:lumOff val="25000"/>
                  </a:schemeClr>
                </a:solidFill>
                <a:latin typeface="Times New Roman" panose="02020603050405020304" pitchFamily="18" charset="0"/>
                <a:cs typeface="Times New Roman" panose="02020603050405020304" pitchFamily="18" charset="0"/>
              </a:rPr>
              <a:t>)</a:t>
            </a:r>
            <a:r>
              <a:rPr lang="es-ES" sz="2000" smtClean="0">
                <a:solidFill>
                  <a:schemeClr val="tx1">
                    <a:lumMod val="75000"/>
                    <a:lumOff val="25000"/>
                  </a:schemeClr>
                </a:solidFill>
                <a:latin typeface="Arial" panose="020B0604020202020204" pitchFamily="34" charset="0"/>
                <a:cs typeface="Arial" panose="020B0604020202020204" pitchFamily="34" charset="0"/>
              </a:rPr>
              <a:t> y sus dotaciones </a:t>
            </a:r>
            <a:r>
              <a:rPr lang="es-ES" sz="2000" smtClean="0">
                <a:solidFill>
                  <a:schemeClr val="tx1">
                    <a:lumMod val="75000"/>
                    <a:lumOff val="25000"/>
                  </a:schemeClr>
                </a:solidFill>
                <a:latin typeface="Times New Roman" panose="02020603050405020304" pitchFamily="18" charset="0"/>
                <a:cs typeface="Times New Roman" panose="02020603050405020304" pitchFamily="18" charset="0"/>
              </a:rPr>
              <a:t>(</a:t>
            </a:r>
            <a:r>
              <a:rPr lang="es-ES" sz="2000" i="1" smtClean="0">
                <a:solidFill>
                  <a:schemeClr val="tx1">
                    <a:lumMod val="75000"/>
                    <a:lumOff val="25000"/>
                  </a:schemeClr>
                </a:solidFill>
                <a:latin typeface="Times New Roman" panose="02020603050405020304" pitchFamily="18" charset="0"/>
                <a:cs typeface="Times New Roman" panose="02020603050405020304" pitchFamily="18" charset="0"/>
              </a:rPr>
              <a:t>w</a:t>
            </a:r>
            <a:r>
              <a:rPr lang="es-ES" sz="2000" baseline="30000" smtClean="0">
                <a:solidFill>
                  <a:schemeClr val="tx1">
                    <a:lumMod val="75000"/>
                    <a:lumOff val="25000"/>
                  </a:schemeClr>
                </a:solidFill>
                <a:latin typeface="Times New Roman" panose="02020603050405020304" pitchFamily="18" charset="0"/>
                <a:cs typeface="Times New Roman" panose="02020603050405020304" pitchFamily="18" charset="0"/>
              </a:rPr>
              <a:t>1</a:t>
            </a:r>
            <a:r>
              <a:rPr lang="es-ES" sz="2000" i="1" smtClean="0">
                <a:solidFill>
                  <a:schemeClr val="tx1">
                    <a:lumMod val="75000"/>
                    <a:lumOff val="25000"/>
                  </a:schemeClr>
                </a:solidFill>
                <a:latin typeface="Times New Roman" panose="02020603050405020304" pitchFamily="18" charset="0"/>
                <a:cs typeface="Times New Roman" panose="02020603050405020304" pitchFamily="18" charset="0"/>
              </a:rPr>
              <a:t> y w</a:t>
            </a:r>
            <a:r>
              <a:rPr lang="es-ES" sz="2000" baseline="30000" smtClean="0">
                <a:solidFill>
                  <a:schemeClr val="tx1">
                    <a:lumMod val="75000"/>
                    <a:lumOff val="25000"/>
                  </a:schemeClr>
                </a:solidFill>
                <a:latin typeface="Times New Roman" panose="02020603050405020304" pitchFamily="18" charset="0"/>
                <a:cs typeface="Times New Roman" panose="02020603050405020304" pitchFamily="18" charset="0"/>
              </a:rPr>
              <a:t>2</a:t>
            </a:r>
            <a:r>
              <a:rPr lang="es-ES" sz="2000" smtClean="0">
                <a:solidFill>
                  <a:schemeClr val="tx1">
                    <a:lumMod val="75000"/>
                    <a:lumOff val="25000"/>
                  </a:schemeClr>
                </a:solidFill>
                <a:latin typeface="Times New Roman" panose="02020603050405020304" pitchFamily="18" charset="0"/>
                <a:cs typeface="Times New Roman" panose="02020603050405020304" pitchFamily="18" charset="0"/>
              </a:rPr>
              <a:t>) </a:t>
            </a:r>
            <a:r>
              <a:rPr lang="es-ES" sz="2000" smtClean="0">
                <a:solidFill>
                  <a:schemeClr val="tx1">
                    <a:lumMod val="75000"/>
                    <a:lumOff val="25000"/>
                  </a:schemeClr>
                </a:solidFill>
                <a:latin typeface="Arial" panose="020B0604020202020204" pitchFamily="34" charset="0"/>
                <a:cs typeface="Arial" panose="020B0604020202020204" pitchFamily="34" charset="0"/>
              </a:rPr>
              <a:t>un equilibrio general es un par compuesto por unos precios </a:t>
            </a:r>
            <a:r>
              <a:rPr lang="es-ES" sz="2000" i="1" smtClean="0">
                <a:solidFill>
                  <a:schemeClr val="tx1">
                    <a:lumMod val="75000"/>
                    <a:lumOff val="25000"/>
                  </a:schemeClr>
                </a:solidFill>
                <a:latin typeface="Times New Roman" panose="02020603050405020304" pitchFamily="18" charset="0"/>
                <a:cs typeface="Times New Roman" panose="02020603050405020304" pitchFamily="18" charset="0"/>
              </a:rPr>
              <a:t>p</a:t>
            </a:r>
            <a:r>
              <a:rPr lang="es-ES" sz="2000" smtClean="0">
                <a:solidFill>
                  <a:schemeClr val="tx1">
                    <a:lumMod val="75000"/>
                    <a:lumOff val="25000"/>
                  </a:schemeClr>
                </a:solidFill>
                <a:latin typeface="Arial" panose="020B0604020202020204" pitchFamily="34" charset="0"/>
                <a:cs typeface="Arial" panose="020B0604020202020204" pitchFamily="34" charset="0"/>
              </a:rPr>
              <a:t> y unas demandas individuales </a:t>
            </a:r>
            <a:r>
              <a:rPr lang="es-ES" sz="2000" i="1" smtClean="0">
                <a:solidFill>
                  <a:schemeClr val="tx1">
                    <a:lumMod val="75000"/>
                    <a:lumOff val="25000"/>
                  </a:schemeClr>
                </a:solidFill>
                <a:latin typeface="Times New Roman" panose="02020603050405020304" pitchFamily="18" charset="0"/>
                <a:cs typeface="Times New Roman" panose="02020603050405020304" pitchFamily="18" charset="0"/>
              </a:rPr>
              <a:t>x</a:t>
            </a:r>
            <a:r>
              <a:rPr lang="es-ES" sz="2000" i="1" baseline="30000" smtClean="0">
                <a:solidFill>
                  <a:schemeClr val="tx1">
                    <a:lumMod val="75000"/>
                    <a:lumOff val="25000"/>
                  </a:schemeClr>
                </a:solidFill>
                <a:latin typeface="Times New Roman" panose="02020603050405020304" pitchFamily="18" charset="0"/>
                <a:cs typeface="Times New Roman" panose="02020603050405020304" pitchFamily="18" charset="0"/>
              </a:rPr>
              <a:t>1</a:t>
            </a:r>
            <a:r>
              <a:rPr lang="es-ES" sz="2000" i="1" smtClean="0">
                <a:solidFill>
                  <a:schemeClr val="tx1">
                    <a:lumMod val="75000"/>
                    <a:lumOff val="25000"/>
                  </a:schemeClr>
                </a:solidFill>
                <a:latin typeface="Arial" panose="020B0604020202020204" pitchFamily="34" charset="0"/>
                <a:cs typeface="Arial" panose="020B0604020202020204" pitchFamily="34" charset="0"/>
              </a:rPr>
              <a:t> y </a:t>
            </a:r>
            <a:r>
              <a:rPr lang="es-ES" sz="2000" i="1" smtClean="0">
                <a:solidFill>
                  <a:schemeClr val="tx1">
                    <a:lumMod val="75000"/>
                    <a:lumOff val="25000"/>
                  </a:schemeClr>
                </a:solidFill>
                <a:latin typeface="Times New Roman" panose="02020603050405020304" pitchFamily="18" charset="0"/>
                <a:cs typeface="Times New Roman" panose="02020603050405020304" pitchFamily="18" charset="0"/>
              </a:rPr>
              <a:t>x</a:t>
            </a:r>
            <a:r>
              <a:rPr lang="es-ES" sz="2000" i="1" baseline="30000" smtClean="0">
                <a:solidFill>
                  <a:schemeClr val="tx1">
                    <a:lumMod val="75000"/>
                    <a:lumOff val="25000"/>
                  </a:schemeClr>
                </a:solidFill>
                <a:latin typeface="Times New Roman" panose="02020603050405020304" pitchFamily="18" charset="0"/>
                <a:cs typeface="Times New Roman" panose="02020603050405020304" pitchFamily="18" charset="0"/>
              </a:rPr>
              <a:t>2</a:t>
            </a:r>
            <a:r>
              <a:rPr lang="es-ES" sz="2000" smtClean="0">
                <a:solidFill>
                  <a:schemeClr val="tx1">
                    <a:lumMod val="75000"/>
                    <a:lumOff val="25000"/>
                  </a:schemeClr>
                </a:solidFill>
                <a:latin typeface="Arial" panose="020B0604020202020204" pitchFamily="34" charset="0"/>
                <a:cs typeface="Arial" panose="020B0604020202020204" pitchFamily="34" charset="0"/>
              </a:rPr>
              <a:t> tales que:</a:t>
            </a:r>
          </a:p>
          <a:p>
            <a:pPr marL="849313" lvl="1" eaLnBrk="1" fontAlgn="auto" hangingPunct="1">
              <a:lnSpc>
                <a:spcPct val="80000"/>
              </a:lnSpc>
              <a:spcAft>
                <a:spcPts val="0"/>
              </a:spcAft>
              <a:buFontTx/>
              <a:buAutoNum type="arabicPeriod"/>
              <a:defRPr/>
            </a:pPr>
            <a:r>
              <a:rPr lang="es-ES" sz="2000" smtClean="0">
                <a:solidFill>
                  <a:schemeClr val="tx1">
                    <a:lumMod val="75000"/>
                    <a:lumOff val="25000"/>
                  </a:schemeClr>
                </a:solidFill>
                <a:latin typeface="Arial" panose="020B0604020202020204" pitchFamily="34" charset="0"/>
                <a:cs typeface="Arial" panose="020B0604020202020204" pitchFamily="34" charset="0"/>
              </a:rPr>
              <a:t>Para cada agente, su demanda maximiza su bienestar sujeto a su restricción presupuestal: </a:t>
            </a:r>
          </a:p>
          <a:p>
            <a:pPr marL="849313" lvl="1" eaLnBrk="1" fontAlgn="auto" hangingPunct="1">
              <a:lnSpc>
                <a:spcPct val="80000"/>
              </a:lnSpc>
              <a:spcAft>
                <a:spcPts val="0"/>
              </a:spcAft>
              <a:buFont typeface="Wingdings 3" charset="2"/>
              <a:buNone/>
              <a:defRPr/>
            </a:pPr>
            <a:r>
              <a:rPr lang="es-ES" sz="2000" smtClean="0">
                <a:solidFill>
                  <a:schemeClr val="tx1">
                    <a:lumMod val="75000"/>
                    <a:lumOff val="25000"/>
                  </a:schemeClr>
                </a:solidFill>
                <a:latin typeface="Arial" panose="020B0604020202020204" pitchFamily="34" charset="0"/>
                <a:cs typeface="Arial" panose="020B0604020202020204" pitchFamily="34" charset="0"/>
              </a:rPr>
              <a:t>	Para el agente </a:t>
            </a:r>
            <a:r>
              <a:rPr lang="es-ES" sz="2000" smtClean="0">
                <a:solidFill>
                  <a:schemeClr val="tx1">
                    <a:lumMod val="75000"/>
                    <a:lumOff val="25000"/>
                  </a:schemeClr>
                </a:solidFill>
                <a:latin typeface="Times New Roman" panose="02020603050405020304" pitchFamily="18" charset="0"/>
                <a:cs typeface="Times New Roman" panose="02020603050405020304" pitchFamily="18" charset="0"/>
              </a:rPr>
              <a:t>1</a:t>
            </a:r>
            <a:r>
              <a:rPr lang="es-ES" sz="2000" smtClean="0">
                <a:solidFill>
                  <a:schemeClr val="tx1">
                    <a:lumMod val="75000"/>
                    <a:lumOff val="25000"/>
                  </a:schemeClr>
                </a:solidFill>
                <a:latin typeface="Arial" panose="020B0604020202020204" pitchFamily="34" charset="0"/>
                <a:cs typeface="Arial" panose="020B0604020202020204" pitchFamily="34" charset="0"/>
              </a:rPr>
              <a:t>:</a:t>
            </a:r>
            <a:endParaRPr lang="es-ES" sz="2000" dirty="0">
              <a:solidFill>
                <a:schemeClr val="tx1">
                  <a:lumMod val="75000"/>
                  <a:lumOff val="25000"/>
                </a:schemeClr>
              </a:solidFill>
              <a:latin typeface="Arial" panose="020B0604020202020204" pitchFamily="34" charset="0"/>
              <a:cs typeface="Arial" panose="020B0604020202020204" pitchFamily="34" charset="0"/>
            </a:endParaRPr>
          </a:p>
        </p:txBody>
      </p:sp>
      <p:graphicFrame>
        <p:nvGraphicFramePr>
          <p:cNvPr id="7" name="Object 4"/>
          <p:cNvGraphicFramePr>
            <a:graphicFrameLocks noGrp="1" noChangeAspect="1"/>
          </p:cNvGraphicFramePr>
          <p:nvPr>
            <p:ph sz="half" idx="4294967295"/>
            <p:extLst>
              <p:ext uri="{D42A27DB-BD31-4B8C-83A1-F6EECF244321}">
                <p14:modId xmlns:p14="http://schemas.microsoft.com/office/powerpoint/2010/main" val="1645070263"/>
              </p:ext>
            </p:extLst>
          </p:nvPr>
        </p:nvGraphicFramePr>
        <p:xfrm>
          <a:off x="4052888" y="3354388"/>
          <a:ext cx="5721350" cy="323850"/>
        </p:xfrm>
        <a:graphic>
          <a:graphicData uri="http://schemas.openxmlformats.org/presentationml/2006/ole">
            <mc:AlternateContent xmlns:mc="http://schemas.openxmlformats.org/markup-compatibility/2006">
              <mc:Choice xmlns:v="urn:schemas-microsoft-com:vml" Requires="v">
                <p:oleObj spid="_x0000_s114722" name="Ecuación" r:id="rId3" imgW="4038600" imgH="228600" progId="Equation.3">
                  <p:embed/>
                </p:oleObj>
              </mc:Choice>
              <mc:Fallback>
                <p:oleObj name="Ecuación" r:id="rId3" imgW="4038600" imgH="228600" progId="Equation.3">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2888" y="3354388"/>
                        <a:ext cx="5721350" cy="323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Rectangle 5"/>
          <p:cNvSpPr>
            <a:spLocks noChangeArrowheads="1"/>
          </p:cNvSpPr>
          <p:nvPr/>
        </p:nvSpPr>
        <p:spPr bwMode="auto">
          <a:xfrm>
            <a:off x="2909888" y="3660775"/>
            <a:ext cx="21161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r>
              <a:rPr lang="es-ES" altLang="es-MX" sz="2000" dirty="0" smtClean="0">
                <a:solidFill>
                  <a:schemeClr val="tx1"/>
                </a:solidFill>
                <a:latin typeface="Arial" panose="020B0604020202020204" pitchFamily="34" charset="0"/>
              </a:rPr>
              <a:t>Para el agente </a:t>
            </a:r>
            <a:r>
              <a:rPr lang="es-ES" altLang="es-MX" sz="2000" dirty="0">
                <a:solidFill>
                  <a:schemeClr val="tx1">
                    <a:lumMod val="75000"/>
                    <a:lumOff val="25000"/>
                  </a:schemeClr>
                </a:solidFill>
                <a:latin typeface="Times New Roman" panose="02020603050405020304" pitchFamily="18" charset="0"/>
                <a:cs typeface="Times New Roman" panose="02020603050405020304" pitchFamily="18" charset="0"/>
              </a:rPr>
              <a:t>2</a:t>
            </a:r>
            <a:r>
              <a:rPr lang="es-ES" altLang="es-MX" sz="2000" dirty="0" smtClean="0">
                <a:solidFill>
                  <a:schemeClr val="tx1"/>
                </a:solidFill>
                <a:latin typeface="Arial" panose="020B0604020202020204" pitchFamily="34" charset="0"/>
              </a:rPr>
              <a:t>:</a:t>
            </a:r>
          </a:p>
        </p:txBody>
      </p:sp>
      <p:graphicFrame>
        <p:nvGraphicFramePr>
          <p:cNvPr id="9" name="Object 6"/>
          <p:cNvGraphicFramePr>
            <a:graphicFrameLocks noChangeAspect="1"/>
          </p:cNvGraphicFramePr>
          <p:nvPr>
            <p:extLst>
              <p:ext uri="{D42A27DB-BD31-4B8C-83A1-F6EECF244321}">
                <p14:modId xmlns:p14="http://schemas.microsoft.com/office/powerpoint/2010/main" val="3674242574"/>
              </p:ext>
            </p:extLst>
          </p:nvPr>
        </p:nvGraphicFramePr>
        <p:xfrm>
          <a:off x="3600450" y="4167188"/>
          <a:ext cx="6192838" cy="342900"/>
        </p:xfrm>
        <a:graphic>
          <a:graphicData uri="http://schemas.openxmlformats.org/presentationml/2006/ole">
            <mc:AlternateContent xmlns:mc="http://schemas.openxmlformats.org/markup-compatibility/2006">
              <mc:Choice xmlns:v="urn:schemas-microsoft-com:vml" Requires="v">
                <p:oleObj spid="_x0000_s114723" name="Ecuación" r:id="rId5" imgW="4102100" imgH="228600" progId="Equation.3">
                  <p:embed/>
                </p:oleObj>
              </mc:Choice>
              <mc:Fallback>
                <p:oleObj name="Ecuación" r:id="rId5" imgW="41021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00450" y="4167188"/>
                        <a:ext cx="6192838"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Rectangle 7"/>
          <p:cNvSpPr>
            <a:spLocks noChangeArrowheads="1"/>
          </p:cNvSpPr>
          <p:nvPr/>
        </p:nvSpPr>
        <p:spPr bwMode="auto">
          <a:xfrm>
            <a:off x="2608263" y="4738688"/>
            <a:ext cx="43307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marL="342900" indent="-342900">
              <a:defRPr sz="1000">
                <a:solidFill>
                  <a:schemeClr val="tx1"/>
                </a:solidFill>
                <a:latin typeface="Arial" panose="020B0604020202020204" pitchFamily="34" charset="0"/>
              </a:defRPr>
            </a:lvl1pPr>
            <a:lvl2pPr marL="800100" indent="-342900">
              <a:defRPr sz="1000">
                <a:solidFill>
                  <a:schemeClr val="tx1"/>
                </a:solidFill>
                <a:latin typeface="Arial" panose="020B0604020202020204" pitchFamily="34" charset="0"/>
              </a:defRPr>
            </a:lvl2pPr>
            <a:lvl3pPr marL="1257300" indent="-342900">
              <a:defRPr sz="1000">
                <a:solidFill>
                  <a:schemeClr val="tx1"/>
                </a:solidFill>
                <a:latin typeface="Arial" panose="020B0604020202020204" pitchFamily="34" charset="0"/>
              </a:defRPr>
            </a:lvl3pPr>
            <a:lvl4pPr marL="1714500" indent="-342900">
              <a:defRPr sz="1000">
                <a:solidFill>
                  <a:schemeClr val="tx1"/>
                </a:solidFill>
                <a:latin typeface="Arial" panose="020B0604020202020204" pitchFamily="34" charset="0"/>
              </a:defRPr>
            </a:lvl4pPr>
            <a:lvl5pPr marL="2171700" indent="-342900">
              <a:defRPr sz="1000">
                <a:solidFill>
                  <a:schemeClr val="tx1"/>
                </a:solidFill>
                <a:latin typeface="Arial" panose="020B0604020202020204" pitchFamily="34" charset="0"/>
              </a:defRPr>
            </a:lvl5pPr>
            <a:lvl6pPr marL="2628900" indent="-342900" eaLnBrk="0" fontAlgn="base" hangingPunct="0">
              <a:spcBef>
                <a:spcPct val="0"/>
              </a:spcBef>
              <a:spcAft>
                <a:spcPct val="0"/>
              </a:spcAft>
              <a:defRPr sz="1000">
                <a:solidFill>
                  <a:schemeClr val="tx1"/>
                </a:solidFill>
                <a:latin typeface="Arial" panose="020B0604020202020204" pitchFamily="34" charset="0"/>
              </a:defRPr>
            </a:lvl6pPr>
            <a:lvl7pPr marL="3086100" indent="-342900" eaLnBrk="0" fontAlgn="base" hangingPunct="0">
              <a:spcBef>
                <a:spcPct val="0"/>
              </a:spcBef>
              <a:spcAft>
                <a:spcPct val="0"/>
              </a:spcAft>
              <a:defRPr sz="1000">
                <a:solidFill>
                  <a:schemeClr val="tx1"/>
                </a:solidFill>
                <a:latin typeface="Arial" panose="020B0604020202020204" pitchFamily="34" charset="0"/>
              </a:defRPr>
            </a:lvl7pPr>
            <a:lvl8pPr marL="3543300" indent="-342900" eaLnBrk="0" fontAlgn="base" hangingPunct="0">
              <a:spcBef>
                <a:spcPct val="0"/>
              </a:spcBef>
              <a:spcAft>
                <a:spcPct val="0"/>
              </a:spcAft>
              <a:defRPr sz="1000">
                <a:solidFill>
                  <a:schemeClr val="tx1"/>
                </a:solidFill>
                <a:latin typeface="Arial" panose="020B0604020202020204" pitchFamily="34" charset="0"/>
              </a:defRPr>
            </a:lvl8pPr>
            <a:lvl9pPr marL="4000500" indent="-3429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defRPr/>
            </a:pPr>
            <a:r>
              <a:rPr lang="es-ES" altLang="es-MX" sz="2000" dirty="0" smtClean="0"/>
              <a:t>2. Los mercados están en equilibrio: </a:t>
            </a:r>
          </a:p>
          <a:p>
            <a:pPr eaLnBrk="1" hangingPunct="1">
              <a:defRPr/>
            </a:pPr>
            <a:r>
              <a:rPr lang="es-ES" altLang="es-MX" sz="2000" dirty="0" smtClean="0"/>
              <a:t>    Para el bien </a:t>
            </a:r>
            <a:r>
              <a:rPr lang="es-ES" altLang="es-MX" sz="2000" dirty="0" smtClean="0">
                <a:solidFill>
                  <a:schemeClr val="tx1">
                    <a:lumMod val="75000"/>
                    <a:lumOff val="25000"/>
                  </a:schemeClr>
                </a:solidFill>
                <a:latin typeface="Times New Roman" panose="02020603050405020304" pitchFamily="18" charset="0"/>
                <a:cs typeface="Times New Roman" panose="02020603050405020304" pitchFamily="18" charset="0"/>
              </a:rPr>
              <a:t>1</a:t>
            </a:r>
            <a:r>
              <a:rPr lang="es-ES" altLang="es-MX" sz="2000" dirty="0" smtClean="0"/>
              <a:t>: </a:t>
            </a:r>
          </a:p>
        </p:txBody>
      </p:sp>
      <p:sp>
        <p:nvSpPr>
          <p:cNvPr id="11" name="Rectangle 8"/>
          <p:cNvSpPr>
            <a:spLocks noChangeArrowheads="1"/>
          </p:cNvSpPr>
          <p:nvPr/>
        </p:nvSpPr>
        <p:spPr bwMode="auto">
          <a:xfrm>
            <a:off x="2849563" y="5759450"/>
            <a:ext cx="18208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r>
              <a:rPr lang="es-ES" altLang="es-MX" sz="2000" dirty="0" smtClean="0">
                <a:solidFill>
                  <a:schemeClr val="tx1"/>
                </a:solidFill>
                <a:latin typeface="Arial" panose="020B0604020202020204" pitchFamily="34" charset="0"/>
              </a:rPr>
              <a:t>Para el bien </a:t>
            </a:r>
            <a:r>
              <a:rPr lang="es-ES" altLang="es-MX" sz="2000" dirty="0" smtClean="0">
                <a:solidFill>
                  <a:schemeClr val="tx1">
                    <a:lumMod val="75000"/>
                    <a:lumOff val="25000"/>
                  </a:schemeClr>
                </a:solidFill>
                <a:latin typeface="Times New Roman" panose="02020603050405020304" pitchFamily="18" charset="0"/>
                <a:cs typeface="Times New Roman" panose="02020603050405020304" pitchFamily="18" charset="0"/>
              </a:rPr>
              <a:t>2</a:t>
            </a:r>
            <a:r>
              <a:rPr lang="es-ES" altLang="es-MX" sz="2000" dirty="0" smtClean="0">
                <a:solidFill>
                  <a:schemeClr val="tx1"/>
                </a:solidFill>
                <a:latin typeface="Arial" panose="020B0604020202020204" pitchFamily="34" charset="0"/>
              </a:rPr>
              <a:t>:</a:t>
            </a:r>
          </a:p>
        </p:txBody>
      </p:sp>
      <p:graphicFrame>
        <p:nvGraphicFramePr>
          <p:cNvPr id="12" name="Object 9"/>
          <p:cNvGraphicFramePr>
            <a:graphicFrameLocks noChangeAspect="1"/>
          </p:cNvGraphicFramePr>
          <p:nvPr>
            <p:extLst>
              <p:ext uri="{D42A27DB-BD31-4B8C-83A1-F6EECF244321}">
                <p14:modId xmlns:p14="http://schemas.microsoft.com/office/powerpoint/2010/main" val="2169244496"/>
              </p:ext>
            </p:extLst>
          </p:nvPr>
        </p:nvGraphicFramePr>
        <p:xfrm>
          <a:off x="3587750" y="5430838"/>
          <a:ext cx="1676400" cy="342900"/>
        </p:xfrm>
        <a:graphic>
          <a:graphicData uri="http://schemas.openxmlformats.org/presentationml/2006/ole">
            <mc:AlternateContent xmlns:mc="http://schemas.openxmlformats.org/markup-compatibility/2006">
              <mc:Choice xmlns:v="urn:schemas-microsoft-com:vml" Requires="v">
                <p:oleObj spid="_x0000_s114724" name="Ecuación" r:id="rId7" imgW="1117600" imgH="228600" progId="Equation.3">
                  <p:embed/>
                </p:oleObj>
              </mc:Choice>
              <mc:Fallback>
                <p:oleObj name="Ecuación" r:id="rId7" imgW="111760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7750" y="5430838"/>
                        <a:ext cx="1676400"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 name="Object 10"/>
          <p:cNvGraphicFramePr>
            <a:graphicFrameLocks noChangeAspect="1"/>
          </p:cNvGraphicFramePr>
          <p:nvPr>
            <p:extLst>
              <p:ext uri="{D42A27DB-BD31-4B8C-83A1-F6EECF244321}">
                <p14:modId xmlns:p14="http://schemas.microsoft.com/office/powerpoint/2010/main" val="4055520363"/>
              </p:ext>
            </p:extLst>
          </p:nvPr>
        </p:nvGraphicFramePr>
        <p:xfrm>
          <a:off x="3559175" y="6151563"/>
          <a:ext cx="1695450" cy="342900"/>
        </p:xfrm>
        <a:graphic>
          <a:graphicData uri="http://schemas.openxmlformats.org/presentationml/2006/ole">
            <mc:AlternateContent xmlns:mc="http://schemas.openxmlformats.org/markup-compatibility/2006">
              <mc:Choice xmlns:v="urn:schemas-microsoft-com:vml" Requires="v">
                <p:oleObj spid="_x0000_s114725" name="Ecuación" r:id="rId9" imgW="1130300" imgH="228600" progId="Equation.3">
                  <p:embed/>
                </p:oleObj>
              </mc:Choice>
              <mc:Fallback>
                <p:oleObj name="Ecuación" r:id="rId9" imgW="113030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59175" y="6151563"/>
                        <a:ext cx="1695450"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654659233"/>
      </p:ext>
    </p:extLst>
  </p:cSld>
  <p:clrMapOvr>
    <a:masterClrMapping/>
  </p:clrMapOvr>
  <p:transition spd="slow">
    <p:pull dir="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42</a:t>
            </a:fld>
            <a:endParaRPr lang="es-ES" altLang="es-MX"/>
          </a:p>
        </p:txBody>
      </p:sp>
      <p:sp>
        <p:nvSpPr>
          <p:cNvPr id="5" name="Rectangle 2"/>
          <p:cNvSpPr txBox="1">
            <a:spLocks noChangeArrowheads="1"/>
          </p:cNvSpPr>
          <p:nvPr/>
        </p:nvSpPr>
        <p:spPr bwMode="auto">
          <a:xfrm>
            <a:off x="1200150" y="301625"/>
            <a:ext cx="5327650" cy="631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eaLnBrk="1" hangingPunct="1">
              <a:lnSpc>
                <a:spcPct val="80000"/>
              </a:lnSpc>
              <a:buFont typeface="Wingdings 3" panose="05040102010807070707" pitchFamily="18" charset="2"/>
              <a:buNone/>
            </a:pPr>
            <a:r>
              <a:rPr lang="es-ES" altLang="es-MX" sz="1800" smtClean="0">
                <a:solidFill>
                  <a:schemeClr val="tx1"/>
                </a:solidFill>
                <a:latin typeface="Arial" panose="020B0604020202020204" pitchFamily="34" charset="0"/>
                <a:cs typeface="Arial" panose="020B0604020202020204" pitchFamily="34" charset="0"/>
              </a:rPr>
              <a:t>Ejemplo: Supongamos que</a:t>
            </a:r>
          </a:p>
          <a:p>
            <a:pPr marL="0" indent="0" eaLnBrk="1" hangingPunct="1">
              <a:lnSpc>
                <a:spcPct val="80000"/>
              </a:lnSpc>
            </a:pPr>
            <a:endParaRPr lang="es-MX" altLang="es-MX" sz="1800" smtClean="0">
              <a:solidFill>
                <a:schemeClr val="tx1"/>
              </a:solidFill>
              <a:latin typeface="Arial" panose="020B0604020202020204" pitchFamily="34" charset="0"/>
              <a:cs typeface="Arial" panose="020B0604020202020204" pitchFamily="34" charset="0"/>
            </a:endParaRPr>
          </a:p>
          <a:p>
            <a:pPr marL="0" indent="0" eaLnBrk="1" hangingPunct="1">
              <a:lnSpc>
                <a:spcPct val="80000"/>
              </a:lnSpc>
            </a:pPr>
            <a:endParaRPr lang="es-MX" altLang="es-MX" sz="1800" smtClean="0">
              <a:solidFill>
                <a:schemeClr val="tx1"/>
              </a:solidFill>
              <a:latin typeface="Arial" panose="020B0604020202020204" pitchFamily="34" charset="0"/>
              <a:cs typeface="Arial" panose="020B0604020202020204" pitchFamily="34" charset="0"/>
            </a:endParaRPr>
          </a:p>
          <a:p>
            <a:pPr marL="0" indent="0" eaLnBrk="1" hangingPunct="1">
              <a:lnSpc>
                <a:spcPct val="80000"/>
              </a:lnSpc>
            </a:pPr>
            <a:endParaRPr lang="es-MX" altLang="es-MX" sz="1800" smtClean="0">
              <a:solidFill>
                <a:schemeClr val="tx1"/>
              </a:solidFill>
              <a:latin typeface="Arial" panose="020B0604020202020204" pitchFamily="34" charset="0"/>
              <a:cs typeface="Arial" panose="020B0604020202020204" pitchFamily="34" charset="0"/>
            </a:endParaRPr>
          </a:p>
          <a:p>
            <a:pPr marL="0" indent="0" eaLnBrk="1" hangingPunct="1">
              <a:lnSpc>
                <a:spcPct val="120000"/>
              </a:lnSpc>
              <a:spcBef>
                <a:spcPct val="0"/>
              </a:spcBef>
              <a:buFont typeface="Wingdings 3" panose="05040102010807070707" pitchFamily="18" charset="2"/>
              <a:buNone/>
            </a:pPr>
            <a:endParaRPr lang="es-ES" altLang="es-MX" sz="1800" smtClean="0">
              <a:solidFill>
                <a:schemeClr val="tx1"/>
              </a:solidFill>
              <a:latin typeface="Arial" panose="020B0604020202020204" pitchFamily="34" charset="0"/>
              <a:cs typeface="Arial" panose="020B0604020202020204" pitchFamily="34" charset="0"/>
            </a:endParaRPr>
          </a:p>
          <a:p>
            <a:pPr marL="0" indent="0" eaLnBrk="1" hangingPunct="1">
              <a:lnSpc>
                <a:spcPct val="120000"/>
              </a:lnSpc>
              <a:spcBef>
                <a:spcPct val="0"/>
              </a:spcBef>
              <a:buFont typeface="Wingdings 3" panose="05040102010807070707" pitchFamily="18" charset="2"/>
              <a:buNone/>
            </a:pPr>
            <a:r>
              <a:rPr lang="es-ES" altLang="es-MX" sz="1800" smtClean="0">
                <a:solidFill>
                  <a:schemeClr val="tx1"/>
                </a:solidFill>
                <a:latin typeface="Arial" panose="020B0604020202020204" pitchFamily="34" charset="0"/>
                <a:cs typeface="Arial" panose="020B0604020202020204" pitchFamily="34" charset="0"/>
              </a:rPr>
              <a:t>Dados estos datos, el problema para el consumidor 1 es:</a:t>
            </a:r>
          </a:p>
          <a:p>
            <a:pPr marL="0" indent="0" eaLnBrk="1" hangingPunct="1">
              <a:lnSpc>
                <a:spcPct val="80000"/>
              </a:lnSpc>
              <a:buFont typeface="Wingdings 3" panose="05040102010807070707" pitchFamily="18" charset="2"/>
              <a:buNone/>
            </a:pPr>
            <a:r>
              <a:rPr lang="es-ES" altLang="es-MX" sz="1800" smtClean="0">
                <a:solidFill>
                  <a:schemeClr val="tx1"/>
                </a:solidFill>
                <a:latin typeface="Arial" panose="020B0604020202020204" pitchFamily="34" charset="0"/>
                <a:cs typeface="Arial" panose="020B0604020202020204" pitchFamily="34" charset="0"/>
              </a:rPr>
              <a:t/>
            </a:r>
            <a:br>
              <a:rPr lang="es-ES" altLang="es-MX" sz="1800" smtClean="0">
                <a:solidFill>
                  <a:schemeClr val="tx1"/>
                </a:solidFill>
                <a:latin typeface="Arial" panose="020B0604020202020204" pitchFamily="34" charset="0"/>
                <a:cs typeface="Arial" panose="020B0604020202020204" pitchFamily="34" charset="0"/>
              </a:rPr>
            </a:br>
            <a:endParaRPr lang="es-ES" altLang="es-MX" sz="1800" smtClean="0">
              <a:solidFill>
                <a:schemeClr val="tx1"/>
              </a:solidFill>
              <a:latin typeface="Arial" panose="020B0604020202020204" pitchFamily="34" charset="0"/>
              <a:cs typeface="Arial" panose="020B0604020202020204" pitchFamily="34" charset="0"/>
            </a:endParaRPr>
          </a:p>
          <a:p>
            <a:pPr marL="0" indent="0" eaLnBrk="1" hangingPunct="1">
              <a:lnSpc>
                <a:spcPct val="80000"/>
              </a:lnSpc>
              <a:buFont typeface="Wingdings 3" panose="05040102010807070707" pitchFamily="18" charset="2"/>
              <a:buNone/>
            </a:pPr>
            <a:r>
              <a:rPr lang="fr-FR" altLang="es-MX" sz="1800" smtClean="0">
                <a:solidFill>
                  <a:schemeClr val="tx1"/>
                </a:solidFill>
                <a:latin typeface="Arial" panose="020B0604020202020204" pitchFamily="34" charset="0"/>
                <a:cs typeface="Arial" panose="020B0604020202020204" pitchFamily="34" charset="0"/>
              </a:rPr>
              <a:t>Cuya solución es</a:t>
            </a:r>
          </a:p>
          <a:p>
            <a:pPr marL="0" indent="0" eaLnBrk="1" hangingPunct="1">
              <a:lnSpc>
                <a:spcPct val="80000"/>
              </a:lnSpc>
            </a:pPr>
            <a:endParaRPr lang="fr-FR" altLang="es-MX" sz="1800" smtClean="0">
              <a:solidFill>
                <a:schemeClr val="tx1"/>
              </a:solidFill>
              <a:latin typeface="Arial" panose="020B0604020202020204" pitchFamily="34" charset="0"/>
              <a:cs typeface="Arial" panose="020B0604020202020204" pitchFamily="34" charset="0"/>
            </a:endParaRPr>
          </a:p>
          <a:p>
            <a:pPr marL="0" indent="0" eaLnBrk="1" hangingPunct="1">
              <a:lnSpc>
                <a:spcPct val="80000"/>
              </a:lnSpc>
            </a:pPr>
            <a:endParaRPr lang="fr-FR" altLang="es-MX" sz="1800" smtClean="0">
              <a:solidFill>
                <a:schemeClr val="tx1"/>
              </a:solidFill>
              <a:latin typeface="Arial" panose="020B0604020202020204" pitchFamily="34" charset="0"/>
              <a:cs typeface="Arial" panose="020B0604020202020204" pitchFamily="34" charset="0"/>
            </a:endParaRPr>
          </a:p>
          <a:p>
            <a:pPr marL="0" indent="0" eaLnBrk="1" hangingPunct="1">
              <a:lnSpc>
                <a:spcPct val="120000"/>
              </a:lnSpc>
              <a:spcBef>
                <a:spcPct val="0"/>
              </a:spcBef>
              <a:buFont typeface="Wingdings 3" panose="05040102010807070707" pitchFamily="18" charset="2"/>
              <a:buNone/>
            </a:pPr>
            <a:r>
              <a:rPr lang="es-ES" altLang="es-MX" sz="1800" smtClean="0">
                <a:solidFill>
                  <a:schemeClr val="tx1"/>
                </a:solidFill>
                <a:latin typeface="Arial" panose="020B0604020202020204" pitchFamily="34" charset="0"/>
                <a:cs typeface="Arial" panose="020B0604020202020204" pitchFamily="34" charset="0"/>
              </a:rPr>
              <a:t>Dado que el problema de 2 es idéntico:</a:t>
            </a:r>
          </a:p>
          <a:p>
            <a:pPr marL="0" indent="0" eaLnBrk="1" hangingPunct="1">
              <a:lnSpc>
                <a:spcPct val="120000"/>
              </a:lnSpc>
              <a:spcBef>
                <a:spcPct val="0"/>
              </a:spcBef>
              <a:buFont typeface="Wingdings 3" panose="05040102010807070707" pitchFamily="18" charset="2"/>
              <a:buNone/>
            </a:pPr>
            <a:endParaRPr lang="es-ES" altLang="es-MX" sz="1800" smtClean="0">
              <a:solidFill>
                <a:schemeClr val="tx1"/>
              </a:solidFill>
              <a:latin typeface="Arial" panose="020B0604020202020204" pitchFamily="34" charset="0"/>
              <a:cs typeface="Arial" panose="020B0604020202020204" pitchFamily="34" charset="0"/>
            </a:endParaRPr>
          </a:p>
          <a:p>
            <a:pPr marL="0" indent="0" eaLnBrk="1" hangingPunct="1">
              <a:lnSpc>
                <a:spcPct val="120000"/>
              </a:lnSpc>
              <a:spcBef>
                <a:spcPct val="0"/>
              </a:spcBef>
              <a:buFont typeface="Wingdings 3" panose="05040102010807070707" pitchFamily="18" charset="2"/>
              <a:buNone/>
            </a:pPr>
            <a:endParaRPr lang="es-ES" altLang="es-MX" sz="1800" smtClean="0">
              <a:solidFill>
                <a:schemeClr val="tx1"/>
              </a:solidFill>
              <a:latin typeface="Arial" panose="020B0604020202020204" pitchFamily="34" charset="0"/>
              <a:cs typeface="Arial" panose="020B0604020202020204" pitchFamily="34" charset="0"/>
            </a:endParaRPr>
          </a:p>
          <a:p>
            <a:pPr marL="0" indent="0" eaLnBrk="1" hangingPunct="1">
              <a:lnSpc>
                <a:spcPct val="120000"/>
              </a:lnSpc>
              <a:spcBef>
                <a:spcPct val="0"/>
              </a:spcBef>
              <a:buFont typeface="Wingdings 3" panose="05040102010807070707" pitchFamily="18" charset="2"/>
              <a:buNone/>
            </a:pPr>
            <a:r>
              <a:rPr lang="es-ES" altLang="es-MX" sz="1800" smtClean="0">
                <a:solidFill>
                  <a:schemeClr val="tx1"/>
                </a:solidFill>
                <a:latin typeface="Arial" panose="020B0604020202020204" pitchFamily="34" charset="0"/>
              </a:rPr>
              <a:t>Determinando los precios </a:t>
            </a:r>
            <a:r>
              <a:rPr lang="es-ES" altLang="es-MX" sz="1800" i="1" smtClean="0">
                <a:solidFill>
                  <a:schemeClr val="tx1"/>
                </a:solidFill>
                <a:latin typeface="Times New Roman" panose="02020603050405020304" pitchFamily="18" charset="0"/>
              </a:rPr>
              <a:t>p</a:t>
            </a:r>
            <a:r>
              <a:rPr lang="es-ES" altLang="es-MX" sz="1800" i="1" baseline="30000" smtClean="0">
                <a:solidFill>
                  <a:schemeClr val="tx1"/>
                </a:solidFill>
                <a:latin typeface="Times New Roman" panose="02020603050405020304" pitchFamily="18" charset="0"/>
              </a:rPr>
              <a:t>1</a:t>
            </a:r>
            <a:r>
              <a:rPr lang="es-ES" altLang="es-MX" sz="1800" i="1" smtClean="0">
                <a:solidFill>
                  <a:schemeClr val="tx1"/>
                </a:solidFill>
                <a:latin typeface="Arial" panose="020B0604020202020204" pitchFamily="34" charset="0"/>
              </a:rPr>
              <a:t> y </a:t>
            </a:r>
            <a:r>
              <a:rPr lang="es-ES" altLang="es-MX" sz="1800" i="1" smtClean="0">
                <a:solidFill>
                  <a:schemeClr val="tx1"/>
                </a:solidFill>
                <a:latin typeface="Times New Roman" panose="02020603050405020304" pitchFamily="18" charset="0"/>
              </a:rPr>
              <a:t>p</a:t>
            </a:r>
            <a:r>
              <a:rPr lang="es-ES" altLang="es-MX" sz="1800" i="1" baseline="30000" smtClean="0">
                <a:solidFill>
                  <a:schemeClr val="tx1"/>
                </a:solidFill>
                <a:latin typeface="Times New Roman" panose="02020603050405020304" pitchFamily="18" charset="0"/>
              </a:rPr>
              <a:t>2</a:t>
            </a:r>
            <a:r>
              <a:rPr lang="es-ES" altLang="es-MX" sz="1800" smtClean="0">
                <a:solidFill>
                  <a:schemeClr val="tx1"/>
                </a:solidFill>
                <a:latin typeface="Arial" panose="020B0604020202020204" pitchFamily="34" charset="0"/>
              </a:rPr>
              <a:t> tales que los mercados se equilibren con estas demandas</a:t>
            </a:r>
          </a:p>
          <a:p>
            <a:pPr marL="0" indent="0" eaLnBrk="1" hangingPunct="1">
              <a:lnSpc>
                <a:spcPct val="120000"/>
              </a:lnSpc>
              <a:spcBef>
                <a:spcPct val="0"/>
              </a:spcBef>
              <a:buFont typeface="Wingdings 3" panose="05040102010807070707" pitchFamily="18" charset="2"/>
              <a:buNone/>
            </a:pPr>
            <a:endParaRPr lang="es-ES" altLang="es-MX" sz="1800" smtClean="0">
              <a:solidFill>
                <a:schemeClr val="tx1"/>
              </a:solidFill>
              <a:latin typeface="Arial" panose="020B0604020202020204" pitchFamily="34" charset="0"/>
              <a:cs typeface="Arial" panose="020B0604020202020204" pitchFamily="34" charset="0"/>
            </a:endParaRPr>
          </a:p>
        </p:txBody>
      </p:sp>
      <p:graphicFrame>
        <p:nvGraphicFramePr>
          <p:cNvPr id="6" name="Object 3"/>
          <p:cNvGraphicFramePr>
            <a:graphicFrameLocks noGrp="1" noChangeAspect="1"/>
          </p:cNvGraphicFramePr>
          <p:nvPr>
            <p:ph sz="quarter" idx="4294967295"/>
            <p:extLst>
              <p:ext uri="{D42A27DB-BD31-4B8C-83A1-F6EECF244321}">
                <p14:modId xmlns:p14="http://schemas.microsoft.com/office/powerpoint/2010/main" val="2270778502"/>
              </p:ext>
            </p:extLst>
          </p:nvPr>
        </p:nvGraphicFramePr>
        <p:xfrm>
          <a:off x="2135188" y="685800"/>
          <a:ext cx="1849437" cy="406400"/>
        </p:xfrm>
        <a:graphic>
          <a:graphicData uri="http://schemas.openxmlformats.org/presentationml/2006/ole">
            <mc:AlternateContent xmlns:mc="http://schemas.openxmlformats.org/markup-compatibility/2006">
              <mc:Choice xmlns:v="urn:schemas-microsoft-com:vml" Requires="v">
                <p:oleObj spid="_x0000_s115810" name="Ecuación" r:id="rId3" imgW="1155700" imgH="254000" progId="Equation.3">
                  <p:embed/>
                </p:oleObj>
              </mc:Choice>
              <mc:Fallback>
                <p:oleObj name="Ecuación" r:id="rId3" imgW="1155700" imgH="254000" progId="Equation.3">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5188" y="685800"/>
                        <a:ext cx="1849437"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 name="Object 5"/>
          <p:cNvGraphicFramePr>
            <a:graphicFrameLocks noGrp="1" noChangeAspect="1"/>
          </p:cNvGraphicFramePr>
          <p:nvPr>
            <p:ph sz="quarter" idx="4294967295"/>
            <p:extLst>
              <p:ext uri="{D42A27DB-BD31-4B8C-83A1-F6EECF244321}">
                <p14:modId xmlns:p14="http://schemas.microsoft.com/office/powerpoint/2010/main" val="2846971352"/>
              </p:ext>
            </p:extLst>
          </p:nvPr>
        </p:nvGraphicFramePr>
        <p:xfrm>
          <a:off x="2143125" y="1635125"/>
          <a:ext cx="1779588" cy="280988"/>
        </p:xfrm>
        <a:graphic>
          <a:graphicData uri="http://schemas.openxmlformats.org/presentationml/2006/ole">
            <mc:AlternateContent xmlns:mc="http://schemas.openxmlformats.org/markup-compatibility/2006">
              <mc:Choice xmlns:v="urn:schemas-microsoft-com:vml" Requires="v">
                <p:oleObj spid="_x0000_s115811" name="Ecuación" r:id="rId5" imgW="1447800" imgH="228600" progId="Equation.3">
                  <p:embed/>
                </p:oleObj>
              </mc:Choice>
              <mc:Fallback>
                <p:oleObj name="Ecuación" r:id="rId5" imgW="1447800" imgH="228600" progId="Equation.3">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43125" y="1635125"/>
                        <a:ext cx="1779588" cy="280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4"/>
          <p:cNvGraphicFramePr>
            <a:graphicFrameLocks noChangeAspect="1"/>
          </p:cNvGraphicFramePr>
          <p:nvPr>
            <p:extLst>
              <p:ext uri="{D42A27DB-BD31-4B8C-83A1-F6EECF244321}">
                <p14:modId xmlns:p14="http://schemas.microsoft.com/office/powerpoint/2010/main" val="264835934"/>
              </p:ext>
            </p:extLst>
          </p:nvPr>
        </p:nvGraphicFramePr>
        <p:xfrm>
          <a:off x="2182813" y="1135063"/>
          <a:ext cx="1689100" cy="368300"/>
        </p:xfrm>
        <a:graphic>
          <a:graphicData uri="http://schemas.openxmlformats.org/presentationml/2006/ole">
            <mc:AlternateContent xmlns:mc="http://schemas.openxmlformats.org/markup-compatibility/2006">
              <mc:Choice xmlns:v="urn:schemas-microsoft-com:vml" Requires="v">
                <p:oleObj spid="_x0000_s115812" name="Ecuación" r:id="rId7" imgW="1167893" imgH="253890" progId="Equation.3">
                  <p:embed/>
                </p:oleObj>
              </mc:Choice>
              <mc:Fallback>
                <p:oleObj name="Ecuación" r:id="rId7" imgW="1167893" imgH="25389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82813" y="1135063"/>
                        <a:ext cx="168910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Object 6"/>
          <p:cNvGraphicFramePr>
            <a:graphicFrameLocks noChangeAspect="1"/>
          </p:cNvGraphicFramePr>
          <p:nvPr>
            <p:extLst>
              <p:ext uri="{D42A27DB-BD31-4B8C-83A1-F6EECF244321}">
                <p14:modId xmlns:p14="http://schemas.microsoft.com/office/powerpoint/2010/main" val="2134634446"/>
              </p:ext>
            </p:extLst>
          </p:nvPr>
        </p:nvGraphicFramePr>
        <p:xfrm>
          <a:off x="1582738" y="2678113"/>
          <a:ext cx="3681412" cy="330200"/>
        </p:xfrm>
        <a:graphic>
          <a:graphicData uri="http://schemas.openxmlformats.org/presentationml/2006/ole">
            <mc:AlternateContent xmlns:mc="http://schemas.openxmlformats.org/markup-compatibility/2006">
              <mc:Choice xmlns:v="urn:schemas-microsoft-com:vml" Requires="v">
                <p:oleObj spid="_x0000_s115813" name="Ecuación" r:id="rId9" imgW="2832100" imgH="254000" progId="Equation.3">
                  <p:embed/>
                </p:oleObj>
              </mc:Choice>
              <mc:Fallback>
                <p:oleObj name="Ecuación" r:id="rId9" imgW="2832100" imgH="2540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82738" y="2678113"/>
                        <a:ext cx="3681412"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 name="Object 7"/>
          <p:cNvGraphicFramePr>
            <a:graphicFrameLocks noChangeAspect="1"/>
          </p:cNvGraphicFramePr>
          <p:nvPr>
            <p:extLst>
              <p:ext uri="{D42A27DB-BD31-4B8C-83A1-F6EECF244321}">
                <p14:modId xmlns:p14="http://schemas.microsoft.com/office/powerpoint/2010/main" val="633309855"/>
              </p:ext>
            </p:extLst>
          </p:nvPr>
        </p:nvGraphicFramePr>
        <p:xfrm>
          <a:off x="1211263" y="3502025"/>
          <a:ext cx="1677987" cy="523875"/>
        </p:xfrm>
        <a:graphic>
          <a:graphicData uri="http://schemas.openxmlformats.org/presentationml/2006/ole">
            <mc:AlternateContent xmlns:mc="http://schemas.openxmlformats.org/markup-compatibility/2006">
              <mc:Choice xmlns:v="urn:schemas-microsoft-com:vml" Requires="v">
                <p:oleObj spid="_x0000_s115814" name="Ecuación" r:id="rId11" imgW="1422400" imgH="444500" progId="Equation.3">
                  <p:embed/>
                </p:oleObj>
              </mc:Choice>
              <mc:Fallback>
                <p:oleObj name="Ecuación" r:id="rId11" imgW="1422400" imgH="4445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11263" y="3502025"/>
                        <a:ext cx="1677987"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 name="Object 8"/>
          <p:cNvGraphicFramePr>
            <a:graphicFrameLocks noChangeAspect="1"/>
          </p:cNvGraphicFramePr>
          <p:nvPr>
            <p:extLst>
              <p:ext uri="{D42A27DB-BD31-4B8C-83A1-F6EECF244321}">
                <p14:modId xmlns:p14="http://schemas.microsoft.com/office/powerpoint/2010/main" val="3071731830"/>
              </p:ext>
            </p:extLst>
          </p:nvPr>
        </p:nvGraphicFramePr>
        <p:xfrm>
          <a:off x="3422650" y="3502025"/>
          <a:ext cx="1693863" cy="523875"/>
        </p:xfrm>
        <a:graphic>
          <a:graphicData uri="http://schemas.openxmlformats.org/presentationml/2006/ole">
            <mc:AlternateContent xmlns:mc="http://schemas.openxmlformats.org/markup-compatibility/2006">
              <mc:Choice xmlns:v="urn:schemas-microsoft-com:vml" Requires="v">
                <p:oleObj spid="_x0000_s115815" name="Ecuación" r:id="rId13" imgW="1435100" imgH="444500" progId="Equation.3">
                  <p:embed/>
                </p:oleObj>
              </mc:Choice>
              <mc:Fallback>
                <p:oleObj name="Ecuación" r:id="rId13" imgW="1435100" imgH="4445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22650" y="3502025"/>
                        <a:ext cx="1693863"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 name="Object 9"/>
          <p:cNvGraphicFramePr>
            <a:graphicFrameLocks noChangeAspect="1"/>
          </p:cNvGraphicFramePr>
          <p:nvPr>
            <p:extLst>
              <p:ext uri="{D42A27DB-BD31-4B8C-83A1-F6EECF244321}">
                <p14:modId xmlns:p14="http://schemas.microsoft.com/office/powerpoint/2010/main" val="911413608"/>
              </p:ext>
            </p:extLst>
          </p:nvPr>
        </p:nvGraphicFramePr>
        <p:xfrm>
          <a:off x="1211263" y="4527550"/>
          <a:ext cx="1722437" cy="528638"/>
        </p:xfrm>
        <a:graphic>
          <a:graphicData uri="http://schemas.openxmlformats.org/presentationml/2006/ole">
            <mc:AlternateContent xmlns:mc="http://schemas.openxmlformats.org/markup-compatibility/2006">
              <mc:Choice xmlns:v="urn:schemas-microsoft-com:vml" Requires="v">
                <p:oleObj spid="_x0000_s115816" name="Ecuación" r:id="rId15" imgW="1447172" imgH="444307" progId="Equation.3">
                  <p:embed/>
                </p:oleObj>
              </mc:Choice>
              <mc:Fallback>
                <p:oleObj name="Ecuación" r:id="rId15" imgW="1447172" imgH="444307"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11263" y="4527550"/>
                        <a:ext cx="1722437" cy="528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 name="Object 10"/>
          <p:cNvGraphicFramePr>
            <a:graphicFrameLocks noChangeAspect="1"/>
          </p:cNvGraphicFramePr>
          <p:nvPr>
            <p:extLst>
              <p:ext uri="{D42A27DB-BD31-4B8C-83A1-F6EECF244321}">
                <p14:modId xmlns:p14="http://schemas.microsoft.com/office/powerpoint/2010/main" val="711674527"/>
              </p:ext>
            </p:extLst>
          </p:nvPr>
        </p:nvGraphicFramePr>
        <p:xfrm>
          <a:off x="3392488" y="4527550"/>
          <a:ext cx="1722437" cy="528638"/>
        </p:xfrm>
        <a:graphic>
          <a:graphicData uri="http://schemas.openxmlformats.org/presentationml/2006/ole">
            <mc:AlternateContent xmlns:mc="http://schemas.openxmlformats.org/markup-compatibility/2006">
              <mc:Choice xmlns:v="urn:schemas-microsoft-com:vml" Requires="v">
                <p:oleObj spid="_x0000_s115817" name="Ecuación" r:id="rId17" imgW="1447172" imgH="444307" progId="Equation.3">
                  <p:embed/>
                </p:oleObj>
              </mc:Choice>
              <mc:Fallback>
                <p:oleObj name="Ecuación" r:id="rId17" imgW="1447172" imgH="444307"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392488" y="4527550"/>
                        <a:ext cx="1722437" cy="528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 name="Object 11"/>
          <p:cNvGraphicFramePr>
            <a:graphicFrameLocks noChangeAspect="1"/>
          </p:cNvGraphicFramePr>
          <p:nvPr>
            <p:extLst>
              <p:ext uri="{D42A27DB-BD31-4B8C-83A1-F6EECF244321}">
                <p14:modId xmlns:p14="http://schemas.microsoft.com/office/powerpoint/2010/main" val="3356045816"/>
              </p:ext>
            </p:extLst>
          </p:nvPr>
        </p:nvGraphicFramePr>
        <p:xfrm>
          <a:off x="2051050" y="5946775"/>
          <a:ext cx="2555875" cy="285750"/>
        </p:xfrm>
        <a:graphic>
          <a:graphicData uri="http://schemas.openxmlformats.org/presentationml/2006/ole">
            <mc:AlternateContent xmlns:mc="http://schemas.openxmlformats.org/markup-compatibility/2006">
              <mc:Choice xmlns:v="urn:schemas-microsoft-com:vml" Requires="v">
                <p:oleObj spid="_x0000_s115818" name="Ecuación" r:id="rId19" imgW="2044700" imgH="228600" progId="Equation.3">
                  <p:embed/>
                </p:oleObj>
              </mc:Choice>
              <mc:Fallback>
                <p:oleObj name="Ecuación" r:id="rId19" imgW="2044700" imgH="22860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051050" y="5946775"/>
                        <a:ext cx="2555875"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 name="Object 12"/>
          <p:cNvGraphicFramePr>
            <a:graphicFrameLocks noChangeAspect="1"/>
          </p:cNvGraphicFramePr>
          <p:nvPr>
            <p:extLst>
              <p:ext uri="{D42A27DB-BD31-4B8C-83A1-F6EECF244321}">
                <p14:modId xmlns:p14="http://schemas.microsoft.com/office/powerpoint/2010/main" val="1755921798"/>
              </p:ext>
            </p:extLst>
          </p:nvPr>
        </p:nvGraphicFramePr>
        <p:xfrm>
          <a:off x="2020888" y="6321425"/>
          <a:ext cx="2587625" cy="285750"/>
        </p:xfrm>
        <a:graphic>
          <a:graphicData uri="http://schemas.openxmlformats.org/presentationml/2006/ole">
            <mc:AlternateContent xmlns:mc="http://schemas.openxmlformats.org/markup-compatibility/2006">
              <mc:Choice xmlns:v="urn:schemas-microsoft-com:vml" Requires="v">
                <p:oleObj spid="_x0000_s115819" name="Ecuación" r:id="rId21" imgW="2070100" imgH="228600" progId="Equation.3">
                  <p:embed/>
                </p:oleObj>
              </mc:Choice>
              <mc:Fallback>
                <p:oleObj name="Ecuación" r:id="rId21" imgW="2070100" imgH="22860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020888" y="6321425"/>
                        <a:ext cx="2587625"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 name="Rectangle 14"/>
          <p:cNvSpPr>
            <a:spLocks noChangeArrowheads="1"/>
          </p:cNvSpPr>
          <p:nvPr/>
        </p:nvSpPr>
        <p:spPr bwMode="auto">
          <a:xfrm>
            <a:off x="6823075" y="260350"/>
            <a:ext cx="1466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r>
              <a:rPr lang="es-MX" altLang="es-MX" sz="1800">
                <a:solidFill>
                  <a:schemeClr val="tx1"/>
                </a:solidFill>
                <a:latin typeface="Arial" panose="020B0604020202020204" pitchFamily="34" charset="0"/>
              </a:rPr>
              <a:t>sustituyendo</a:t>
            </a:r>
            <a:endParaRPr lang="es-ES" altLang="es-MX" sz="1800">
              <a:solidFill>
                <a:schemeClr val="tx1"/>
              </a:solidFill>
              <a:latin typeface="Arial" panose="020B0604020202020204" pitchFamily="34" charset="0"/>
            </a:endParaRPr>
          </a:p>
        </p:txBody>
      </p:sp>
      <p:graphicFrame>
        <p:nvGraphicFramePr>
          <p:cNvPr id="17" name="Object 15"/>
          <p:cNvGraphicFramePr>
            <a:graphicFrameLocks noChangeAspect="1"/>
          </p:cNvGraphicFramePr>
          <p:nvPr>
            <p:extLst>
              <p:ext uri="{D42A27DB-BD31-4B8C-83A1-F6EECF244321}">
                <p14:modId xmlns:p14="http://schemas.microsoft.com/office/powerpoint/2010/main" val="1789502555"/>
              </p:ext>
            </p:extLst>
          </p:nvPr>
        </p:nvGraphicFramePr>
        <p:xfrm>
          <a:off x="8240713" y="676275"/>
          <a:ext cx="2268537" cy="555625"/>
        </p:xfrm>
        <a:graphic>
          <a:graphicData uri="http://schemas.openxmlformats.org/presentationml/2006/ole">
            <mc:AlternateContent xmlns:mc="http://schemas.openxmlformats.org/markup-compatibility/2006">
              <mc:Choice xmlns:v="urn:schemas-microsoft-com:vml" Requires="v">
                <p:oleObj spid="_x0000_s115820" name="Ecuación" r:id="rId23" imgW="1815312" imgH="444307" progId="Equation.3">
                  <p:embed/>
                </p:oleObj>
              </mc:Choice>
              <mc:Fallback>
                <p:oleObj name="Ecuación" r:id="rId23" imgW="1815312" imgH="444307"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8240713" y="676275"/>
                        <a:ext cx="2268537" cy="555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 name="Object 16"/>
          <p:cNvGraphicFramePr>
            <a:graphicFrameLocks noChangeAspect="1"/>
          </p:cNvGraphicFramePr>
          <p:nvPr>
            <p:extLst>
              <p:ext uri="{D42A27DB-BD31-4B8C-83A1-F6EECF244321}">
                <p14:modId xmlns:p14="http://schemas.microsoft.com/office/powerpoint/2010/main" val="1932636069"/>
              </p:ext>
            </p:extLst>
          </p:nvPr>
        </p:nvGraphicFramePr>
        <p:xfrm>
          <a:off x="8240713" y="1254125"/>
          <a:ext cx="2268537" cy="555625"/>
        </p:xfrm>
        <a:graphic>
          <a:graphicData uri="http://schemas.openxmlformats.org/presentationml/2006/ole">
            <mc:AlternateContent xmlns:mc="http://schemas.openxmlformats.org/markup-compatibility/2006">
              <mc:Choice xmlns:v="urn:schemas-microsoft-com:vml" Requires="v">
                <p:oleObj spid="_x0000_s115821" name="Ecuación" r:id="rId25" imgW="1815312" imgH="444307" progId="Equation.3">
                  <p:embed/>
                </p:oleObj>
              </mc:Choice>
              <mc:Fallback>
                <p:oleObj name="Ecuación" r:id="rId25" imgW="1815312" imgH="444307" progId="Equation.3">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240713" y="1254125"/>
                        <a:ext cx="2268537" cy="555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 name="Rectangle 17"/>
          <p:cNvSpPr>
            <a:spLocks noChangeArrowheads="1"/>
          </p:cNvSpPr>
          <p:nvPr/>
        </p:nvSpPr>
        <p:spPr bwMode="auto">
          <a:xfrm>
            <a:off x="6527800" y="5740400"/>
            <a:ext cx="5348288" cy="101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just" eaLnBrk="1" hangingPunct="1">
              <a:spcBef>
                <a:spcPct val="0"/>
              </a:spcBef>
              <a:buClrTx/>
              <a:buFontTx/>
              <a:buNone/>
            </a:pPr>
            <a:r>
              <a:rPr lang="es-ES" altLang="es-MX" sz="1400" dirty="0">
                <a:solidFill>
                  <a:schemeClr val="tx1"/>
                </a:solidFill>
                <a:latin typeface="Arial" panose="020B0604020202020204" pitchFamily="34" charset="0"/>
              </a:rPr>
              <a:t>Este sistema tiene infinitas soluciones. Cualquier par de </a:t>
            </a:r>
            <a:r>
              <a:rPr lang="es-ES" altLang="es-MX" sz="1400" i="1" dirty="0">
                <a:solidFill>
                  <a:schemeClr val="tx1"/>
                </a:solidFill>
                <a:latin typeface="Times New Roman" panose="02020603050405020304" pitchFamily="18" charset="0"/>
              </a:rPr>
              <a:t>p</a:t>
            </a:r>
            <a:r>
              <a:rPr lang="es-ES" altLang="es-MX" sz="1400" i="1" baseline="-25000" dirty="0">
                <a:solidFill>
                  <a:schemeClr val="tx1"/>
                </a:solidFill>
                <a:latin typeface="Times New Roman" panose="02020603050405020304" pitchFamily="18" charset="0"/>
              </a:rPr>
              <a:t>1</a:t>
            </a:r>
            <a:r>
              <a:rPr lang="es-ES" altLang="es-MX" sz="1400" i="1" dirty="0">
                <a:solidFill>
                  <a:schemeClr val="tx1"/>
                </a:solidFill>
                <a:latin typeface="Times New Roman" panose="02020603050405020304" pitchFamily="18" charset="0"/>
              </a:rPr>
              <a:t> y p</a:t>
            </a:r>
            <a:r>
              <a:rPr lang="es-ES" altLang="es-MX" sz="1400" i="1" baseline="-25000" dirty="0">
                <a:solidFill>
                  <a:schemeClr val="tx1"/>
                </a:solidFill>
                <a:latin typeface="Times New Roman" panose="02020603050405020304" pitchFamily="18" charset="0"/>
              </a:rPr>
              <a:t>2</a:t>
            </a:r>
            <a:r>
              <a:rPr lang="es-ES" altLang="es-MX" sz="1400" dirty="0">
                <a:solidFill>
                  <a:schemeClr val="tx1"/>
                </a:solidFill>
                <a:latin typeface="Arial" panose="020B0604020202020204" pitchFamily="34" charset="0"/>
              </a:rPr>
              <a:t> que satisfaga que </a:t>
            </a:r>
            <a:r>
              <a:rPr lang="es-ES" altLang="es-MX" sz="1400" i="1" dirty="0">
                <a:solidFill>
                  <a:schemeClr val="tx1"/>
                </a:solidFill>
                <a:latin typeface="Times New Roman" panose="02020603050405020304" pitchFamily="18" charset="0"/>
              </a:rPr>
              <a:t>p</a:t>
            </a:r>
            <a:r>
              <a:rPr lang="es-ES" altLang="es-MX" sz="1400" i="1" baseline="-25000" dirty="0">
                <a:solidFill>
                  <a:schemeClr val="tx1"/>
                </a:solidFill>
                <a:latin typeface="Times New Roman" panose="02020603050405020304" pitchFamily="18" charset="0"/>
              </a:rPr>
              <a:t>1</a:t>
            </a:r>
            <a:r>
              <a:rPr lang="es-ES" altLang="es-MX" sz="1400" dirty="0">
                <a:solidFill>
                  <a:schemeClr val="tx1"/>
                </a:solidFill>
                <a:latin typeface="Arial" panose="020B0604020202020204" pitchFamily="34" charset="0"/>
              </a:rPr>
              <a:t> &gt; 0 y </a:t>
            </a:r>
            <a:r>
              <a:rPr lang="es-ES" altLang="es-MX" sz="1400" i="1" dirty="0">
                <a:solidFill>
                  <a:schemeClr val="tx1"/>
                </a:solidFill>
                <a:latin typeface="Times New Roman" panose="02020603050405020304" pitchFamily="18" charset="0"/>
              </a:rPr>
              <a:t>p</a:t>
            </a:r>
            <a:r>
              <a:rPr lang="es-ES" altLang="es-MX" sz="1400" i="1" baseline="-25000" dirty="0">
                <a:solidFill>
                  <a:schemeClr val="tx1"/>
                </a:solidFill>
                <a:latin typeface="Times New Roman" panose="02020603050405020304" pitchFamily="18" charset="0"/>
              </a:rPr>
              <a:t>1</a:t>
            </a:r>
            <a:r>
              <a:rPr lang="es-ES" altLang="es-MX" sz="1400" i="1" dirty="0">
                <a:solidFill>
                  <a:schemeClr val="tx1"/>
                </a:solidFill>
                <a:latin typeface="Times New Roman" panose="02020603050405020304" pitchFamily="18" charset="0"/>
              </a:rPr>
              <a:t> = p</a:t>
            </a:r>
            <a:r>
              <a:rPr lang="es-ES" altLang="es-MX" sz="1400" i="1" baseline="-25000" dirty="0">
                <a:solidFill>
                  <a:schemeClr val="tx1"/>
                </a:solidFill>
                <a:latin typeface="Times New Roman" panose="02020603050405020304" pitchFamily="18" charset="0"/>
              </a:rPr>
              <a:t>2</a:t>
            </a:r>
            <a:r>
              <a:rPr lang="es-ES" altLang="es-MX" sz="1400" dirty="0">
                <a:solidFill>
                  <a:schemeClr val="tx1"/>
                </a:solidFill>
                <a:latin typeface="Arial" panose="020B0604020202020204" pitchFamily="34" charset="0"/>
              </a:rPr>
              <a:t> soluciona el sistema. Por tanto,  </a:t>
            </a:r>
            <a:r>
              <a:rPr lang="es-ES" altLang="es-MX" sz="1400" i="1" dirty="0">
                <a:solidFill>
                  <a:schemeClr val="tx1"/>
                </a:solidFill>
                <a:latin typeface="Times New Roman" panose="02020603050405020304" pitchFamily="18" charset="0"/>
                <a:cs typeface="Times New Roman" panose="02020603050405020304" pitchFamily="18" charset="0"/>
              </a:rPr>
              <a:t>p</a:t>
            </a:r>
            <a:r>
              <a:rPr lang="es-ES" altLang="es-MX" sz="1400" dirty="0">
                <a:solidFill>
                  <a:schemeClr val="tx1"/>
                </a:solidFill>
                <a:latin typeface="Times New Roman" panose="02020603050405020304" pitchFamily="18" charset="0"/>
                <a:cs typeface="Times New Roman" panose="02020603050405020304" pitchFamily="18" charset="0"/>
              </a:rPr>
              <a:t> = (1, 1), </a:t>
            </a:r>
            <a:r>
              <a:rPr lang="es-ES" altLang="es-MX" sz="1400" i="1" dirty="0">
                <a:solidFill>
                  <a:schemeClr val="tx1"/>
                </a:solidFill>
                <a:latin typeface="Times New Roman" panose="02020603050405020304" pitchFamily="18" charset="0"/>
                <a:cs typeface="Times New Roman" panose="02020603050405020304" pitchFamily="18" charset="0"/>
              </a:rPr>
              <a:t>x</a:t>
            </a:r>
            <a:r>
              <a:rPr lang="es-ES" altLang="es-MX" sz="1400" i="1" baseline="30000" dirty="0">
                <a:solidFill>
                  <a:schemeClr val="tx1"/>
                </a:solidFill>
                <a:latin typeface="Times New Roman" panose="02020603050405020304" pitchFamily="18" charset="0"/>
                <a:cs typeface="Times New Roman" panose="02020603050405020304" pitchFamily="18" charset="0"/>
              </a:rPr>
              <a:t>1</a:t>
            </a:r>
            <a:r>
              <a:rPr lang="es-ES" altLang="es-MX" sz="1400" i="1" dirty="0">
                <a:solidFill>
                  <a:schemeClr val="tx1"/>
                </a:solidFill>
                <a:latin typeface="Times New Roman" panose="02020603050405020304" pitchFamily="18" charset="0"/>
                <a:cs typeface="Times New Roman" panose="02020603050405020304" pitchFamily="18" charset="0"/>
              </a:rPr>
              <a:t> = x</a:t>
            </a:r>
            <a:r>
              <a:rPr lang="es-ES" altLang="es-MX" sz="1400" i="1" baseline="30000" dirty="0">
                <a:solidFill>
                  <a:schemeClr val="tx1"/>
                </a:solidFill>
                <a:latin typeface="Times New Roman" panose="02020603050405020304" pitchFamily="18" charset="0"/>
                <a:cs typeface="Times New Roman" panose="02020603050405020304" pitchFamily="18" charset="0"/>
              </a:rPr>
              <a:t>1</a:t>
            </a:r>
            <a:r>
              <a:rPr lang="es-ES" altLang="es-MX" sz="1400" dirty="0">
                <a:solidFill>
                  <a:schemeClr val="tx1"/>
                </a:solidFill>
                <a:latin typeface="Times New Roman" panose="02020603050405020304" pitchFamily="18" charset="0"/>
                <a:cs typeface="Times New Roman" panose="02020603050405020304" pitchFamily="18" charset="0"/>
              </a:rPr>
              <a:t> (1, 1) = (1, 1) </a:t>
            </a:r>
            <a:r>
              <a:rPr lang="es-ES" altLang="es-MX" sz="1400" dirty="0">
                <a:solidFill>
                  <a:schemeClr val="tx1"/>
                </a:solidFill>
                <a:latin typeface="Arial" panose="020B0604020202020204" pitchFamily="34" charset="0"/>
              </a:rPr>
              <a:t>y </a:t>
            </a:r>
            <a:r>
              <a:rPr lang="es-ES" altLang="es-MX" sz="1400" i="1" dirty="0">
                <a:solidFill>
                  <a:schemeClr val="tx1"/>
                </a:solidFill>
                <a:latin typeface="Times New Roman" panose="02020603050405020304" pitchFamily="18" charset="0"/>
                <a:cs typeface="Times New Roman" panose="02020603050405020304" pitchFamily="18" charset="0"/>
              </a:rPr>
              <a:t>x</a:t>
            </a:r>
            <a:r>
              <a:rPr lang="es-ES" altLang="es-MX" sz="1400" i="1" baseline="30000" dirty="0">
                <a:solidFill>
                  <a:schemeClr val="tx1"/>
                </a:solidFill>
                <a:latin typeface="Times New Roman" panose="02020603050405020304" pitchFamily="18" charset="0"/>
                <a:cs typeface="Times New Roman" panose="02020603050405020304" pitchFamily="18" charset="0"/>
              </a:rPr>
              <a:t>2</a:t>
            </a:r>
            <a:r>
              <a:rPr lang="es-ES" altLang="es-MX" sz="1400" i="1" dirty="0">
                <a:solidFill>
                  <a:schemeClr val="tx1"/>
                </a:solidFill>
                <a:latin typeface="Times New Roman" panose="02020603050405020304" pitchFamily="18" charset="0"/>
                <a:cs typeface="Times New Roman" panose="02020603050405020304" pitchFamily="18" charset="0"/>
              </a:rPr>
              <a:t> = x</a:t>
            </a:r>
            <a:r>
              <a:rPr lang="es-ES" altLang="es-MX" sz="1400" i="1" baseline="30000" dirty="0">
                <a:solidFill>
                  <a:schemeClr val="tx1"/>
                </a:solidFill>
                <a:latin typeface="Times New Roman" panose="02020603050405020304" pitchFamily="18" charset="0"/>
                <a:cs typeface="Times New Roman" panose="02020603050405020304" pitchFamily="18" charset="0"/>
              </a:rPr>
              <a:t>2</a:t>
            </a:r>
            <a:r>
              <a:rPr lang="es-ES" altLang="es-MX" sz="1400" dirty="0">
                <a:solidFill>
                  <a:schemeClr val="tx1"/>
                </a:solidFill>
                <a:latin typeface="Times New Roman" panose="02020603050405020304" pitchFamily="18" charset="0"/>
                <a:cs typeface="Times New Roman" panose="02020603050405020304" pitchFamily="18" charset="0"/>
              </a:rPr>
              <a:t> (1, 1) = (1, 1)</a:t>
            </a:r>
            <a:r>
              <a:rPr lang="es-ES" altLang="es-MX" sz="1400" dirty="0">
                <a:solidFill>
                  <a:schemeClr val="tx1"/>
                </a:solidFill>
                <a:latin typeface="Arial" panose="020B0604020202020204" pitchFamily="34" charset="0"/>
              </a:rPr>
              <a:t> es un equilibrio general.</a:t>
            </a:r>
            <a:r>
              <a:rPr lang="es-ES" altLang="es-MX" sz="1800" dirty="0">
                <a:solidFill>
                  <a:schemeClr val="tx1"/>
                </a:solidFill>
                <a:latin typeface="Arial" panose="020B0604020202020204" pitchFamily="34" charset="0"/>
              </a:rPr>
              <a:t> </a:t>
            </a:r>
          </a:p>
        </p:txBody>
      </p:sp>
      <p:pic>
        <p:nvPicPr>
          <p:cNvPr id="20" name="Imagen 2"/>
          <p:cNvPicPr>
            <a:picLocks noChangeAspect="1"/>
          </p:cNvPicPr>
          <p:nvPr/>
        </p:nvPicPr>
        <p:blipFill>
          <a:blip r:embed="rId2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64350" y="2012950"/>
            <a:ext cx="5019675" cy="372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4534609"/>
      </p:ext>
    </p:extLst>
  </p:cSld>
  <p:clrMapOvr>
    <a:masterClrMapping/>
  </p:clrMapOvr>
  <p:transition spd="slow">
    <p:pull dir="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1775520" y="519792"/>
            <a:ext cx="7772400" cy="449263"/>
          </a:xfrm>
        </p:spPr>
        <p:txBody>
          <a:bodyPr/>
          <a:lstStyle/>
          <a:p>
            <a:pPr eaLnBrk="1" hangingPunct="1">
              <a:defRPr/>
            </a:pPr>
            <a:r>
              <a:rPr lang="es-MX" altLang="es-MX" sz="2300" b="1" dirty="0" smtClean="0">
                <a:solidFill>
                  <a:schemeClr val="accent1"/>
                </a:solidFill>
                <a:effectLst>
                  <a:outerShdw blurRad="38100" dist="38100" dir="2700000" algn="tl">
                    <a:srgbClr val="000000">
                      <a:alpha val="43137"/>
                    </a:srgbClr>
                  </a:outerShdw>
                </a:effectLst>
              </a:rPr>
              <a:t>2.3 La curva de contrato</a:t>
            </a:r>
            <a:endParaRPr lang="es-ES" altLang="es-MX" sz="2300" b="1" dirty="0" smtClean="0">
              <a:solidFill>
                <a:schemeClr val="accent1"/>
              </a:solidFill>
              <a:effectLst>
                <a:outerShdw blurRad="38100" dist="38100" dir="2700000" algn="tl">
                  <a:srgbClr val="000000">
                    <a:alpha val="43137"/>
                  </a:srgbClr>
                </a:outerShdw>
              </a:effectLst>
            </a:endParaRPr>
          </a:p>
        </p:txBody>
      </p:sp>
      <p:sp>
        <p:nvSpPr>
          <p:cNvPr id="63491" name="Rectangle 3"/>
          <p:cNvSpPr>
            <a:spLocks noGrp="1" noChangeArrowheads="1"/>
          </p:cNvSpPr>
          <p:nvPr>
            <p:ph idx="1"/>
          </p:nvPr>
        </p:nvSpPr>
        <p:spPr>
          <a:xfrm>
            <a:off x="1200150" y="1853207"/>
            <a:ext cx="9792394" cy="4456113"/>
          </a:xfrm>
        </p:spPr>
        <p:txBody>
          <a:bodyPr rtlCol="0">
            <a:noAutofit/>
          </a:bodyPr>
          <a:lstStyle/>
          <a:p>
            <a:pPr algn="just" eaLnBrk="1" fontAlgn="auto" hangingPunct="1">
              <a:spcBef>
                <a:spcPts val="0"/>
              </a:spcBef>
              <a:spcAft>
                <a:spcPts val="0"/>
              </a:spcAft>
              <a:buFont typeface="Wingdings 3" charset="2"/>
              <a:buChar char=""/>
              <a:defRPr/>
            </a:pPr>
            <a:r>
              <a:rPr lang="es-ES" sz="2100" b="1" dirty="0">
                <a:solidFill>
                  <a:schemeClr val="tx1"/>
                </a:solidFill>
                <a:effectLst>
                  <a:outerShdw blurRad="38100" dist="38100" dir="2700000" algn="tl">
                    <a:srgbClr val="FFFFFF"/>
                  </a:outerShdw>
                </a:effectLst>
                <a:latin typeface="Arial" panose="020B0604020202020204" pitchFamily="34" charset="0"/>
                <a:cs typeface="Arial" panose="020B0604020202020204" pitchFamily="34" charset="0"/>
              </a:rPr>
              <a:t>Walras</a:t>
            </a:r>
            <a:r>
              <a:rPr lang="es-ES" sz="2100" dirty="0">
                <a:solidFill>
                  <a:schemeClr val="tx1"/>
                </a:solidFill>
                <a:latin typeface="Arial" panose="020B0604020202020204" pitchFamily="34" charset="0"/>
                <a:cs typeface="Arial" panose="020B0604020202020204" pitchFamily="34" charset="0"/>
              </a:rPr>
              <a:t> establecía que si los agentes de una economía 2 × 2 escogen sus demandas óptimamente, el equilibrio entre oferta y demanda en uno de los mercados implica el mismo equilibrio en el otro mercado. </a:t>
            </a:r>
          </a:p>
          <a:p>
            <a:pPr algn="just" eaLnBrk="1" fontAlgn="auto" hangingPunct="1">
              <a:spcBef>
                <a:spcPts val="0"/>
              </a:spcBef>
              <a:spcAft>
                <a:spcPts val="0"/>
              </a:spcAft>
              <a:buFont typeface="Wingdings 3" charset="2"/>
              <a:buChar char=""/>
              <a:defRPr/>
            </a:pPr>
            <a:endParaRPr lang="es-ES" sz="2100" dirty="0" smtClean="0">
              <a:solidFill>
                <a:schemeClr val="tx1"/>
              </a:solidFill>
              <a:latin typeface="Arial" panose="020B0604020202020204" pitchFamily="34" charset="0"/>
              <a:cs typeface="Arial" panose="020B0604020202020204" pitchFamily="34" charset="0"/>
            </a:endParaRPr>
          </a:p>
          <a:p>
            <a:pPr algn="just" eaLnBrk="1" fontAlgn="auto" hangingPunct="1">
              <a:spcBef>
                <a:spcPts val="0"/>
              </a:spcBef>
              <a:spcAft>
                <a:spcPts val="0"/>
              </a:spcAft>
              <a:buFont typeface="Wingdings 3" charset="2"/>
              <a:buChar char=""/>
              <a:defRPr/>
            </a:pPr>
            <a:endParaRPr lang="es-ES" sz="2100" dirty="0">
              <a:solidFill>
                <a:schemeClr val="tx1"/>
              </a:solidFill>
              <a:latin typeface="Arial" panose="020B0604020202020204" pitchFamily="34" charset="0"/>
              <a:cs typeface="Arial" panose="020B0604020202020204" pitchFamily="34" charset="0"/>
            </a:endParaRPr>
          </a:p>
          <a:p>
            <a:pPr algn="just" eaLnBrk="1" fontAlgn="auto" hangingPunct="1">
              <a:spcBef>
                <a:spcPts val="0"/>
              </a:spcBef>
              <a:spcAft>
                <a:spcPts val="0"/>
              </a:spcAft>
              <a:buFont typeface="Wingdings 3" charset="2"/>
              <a:buChar char=""/>
              <a:defRPr/>
            </a:pPr>
            <a:r>
              <a:rPr lang="es-ES" sz="2100" b="1" dirty="0">
                <a:solidFill>
                  <a:schemeClr val="tx1"/>
                </a:solidFill>
                <a:effectLst>
                  <a:outerShdw blurRad="38100" dist="38100" dir="2700000" algn="tl">
                    <a:srgbClr val="FFFFFF"/>
                  </a:outerShdw>
                </a:effectLst>
                <a:latin typeface="Arial" panose="020B0604020202020204" pitchFamily="34" charset="0"/>
                <a:cs typeface="Arial" panose="020B0604020202020204" pitchFamily="34" charset="0"/>
              </a:rPr>
              <a:t>Pareto</a:t>
            </a:r>
            <a:r>
              <a:rPr lang="es-ES" sz="2100" dirty="0">
                <a:solidFill>
                  <a:schemeClr val="tx1"/>
                </a:solidFill>
                <a:latin typeface="Arial" panose="020B0604020202020204" pitchFamily="34" charset="0"/>
                <a:cs typeface="Arial" panose="020B0604020202020204" pitchFamily="34" charset="0"/>
              </a:rPr>
              <a:t> tenía una concepción de equilibrio diferente a la de Walras. Para él, los resultados del intercambio en los cuales la economía no encontraría impulsos para abandonarlos eran aquellos en los cuales la tensión entre lo que es posible y lo que es deseable es máxima en el sentido de que, dados los recursos de que dispone la economía, mejorar el bienestar de uno de los agentes implica empeorar el de algún otro. </a:t>
            </a:r>
          </a:p>
          <a:p>
            <a:pPr algn="just" eaLnBrk="1" fontAlgn="auto" hangingPunct="1">
              <a:spcBef>
                <a:spcPts val="0"/>
              </a:spcBef>
              <a:spcAft>
                <a:spcPts val="0"/>
              </a:spcAft>
              <a:buFont typeface="Wingdings 3" charset="2"/>
              <a:buChar char=""/>
              <a:defRPr/>
            </a:pPr>
            <a:endParaRPr lang="es-ES" sz="2100" dirty="0">
              <a:solidFill>
                <a:schemeClr val="tx1"/>
              </a:solidFill>
              <a:latin typeface="Arial" panose="020B0604020202020204" pitchFamily="34" charset="0"/>
              <a:cs typeface="Arial" panose="020B0604020202020204" pitchFamily="34" charset="0"/>
            </a:endParaRPr>
          </a:p>
        </p:txBody>
      </p:sp>
      <p:sp>
        <p:nvSpPr>
          <p:cNvPr id="92164"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68CF737E-B87B-4E42-AE74-F4C815A4614E}" type="slidenum">
              <a:rPr lang="es-ES" altLang="es-MX" smtClean="0">
                <a:solidFill>
                  <a:srgbClr val="FEFFFF"/>
                </a:solidFill>
                <a:latin typeface="Arial" panose="020B0604020202020204" pitchFamily="34" charset="0"/>
              </a:rPr>
              <a:pPr>
                <a:spcBef>
                  <a:spcPct val="0"/>
                </a:spcBef>
                <a:buClrTx/>
                <a:buFontTx/>
                <a:buNone/>
              </a:pPr>
              <a:t>43</a:t>
            </a:fld>
            <a:endParaRPr lang="es-ES" altLang="es-MX" smtClean="0">
              <a:solidFill>
                <a:srgbClr val="FEFFFF"/>
              </a:solidFill>
              <a:latin typeface="Arial" panose="020B0604020202020204" pitchFamily="34" charset="0"/>
            </a:endParaRPr>
          </a:p>
        </p:txBody>
      </p:sp>
      <p:sp>
        <p:nvSpPr>
          <p:cNvPr id="6" name="Rectangle 2"/>
          <p:cNvSpPr txBox="1">
            <a:spLocks noChangeArrowheads="1"/>
          </p:cNvSpPr>
          <p:nvPr/>
        </p:nvSpPr>
        <p:spPr bwMode="auto">
          <a:xfrm>
            <a:off x="1203920" y="1332671"/>
            <a:ext cx="7772400"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600" kern="1200">
                <a:solidFill>
                  <a:srgbClr val="262626"/>
                </a:solidFill>
                <a:latin typeface="+mj-lt"/>
                <a:ea typeface="+mj-ea"/>
                <a:cs typeface="+mj-cs"/>
              </a:defRPr>
            </a:lvl1pPr>
            <a:lvl2pPr algn="l" defTabSz="457200" rtl="0" eaLnBrk="0" fontAlgn="base" hangingPunct="0">
              <a:spcBef>
                <a:spcPct val="0"/>
              </a:spcBef>
              <a:spcAft>
                <a:spcPct val="0"/>
              </a:spcAft>
              <a:defRPr sz="3600">
                <a:solidFill>
                  <a:srgbClr val="262626"/>
                </a:solidFill>
                <a:latin typeface="Century Gothic" pitchFamily="34" charset="0"/>
              </a:defRPr>
            </a:lvl2pPr>
            <a:lvl3pPr algn="l" defTabSz="457200" rtl="0" eaLnBrk="0" fontAlgn="base" hangingPunct="0">
              <a:spcBef>
                <a:spcPct val="0"/>
              </a:spcBef>
              <a:spcAft>
                <a:spcPct val="0"/>
              </a:spcAft>
              <a:defRPr sz="3600">
                <a:solidFill>
                  <a:srgbClr val="262626"/>
                </a:solidFill>
                <a:latin typeface="Century Gothic" pitchFamily="34" charset="0"/>
              </a:defRPr>
            </a:lvl3pPr>
            <a:lvl4pPr algn="l" defTabSz="457200" rtl="0" eaLnBrk="0" fontAlgn="base" hangingPunct="0">
              <a:spcBef>
                <a:spcPct val="0"/>
              </a:spcBef>
              <a:spcAft>
                <a:spcPct val="0"/>
              </a:spcAft>
              <a:defRPr sz="3600">
                <a:solidFill>
                  <a:srgbClr val="262626"/>
                </a:solidFill>
                <a:latin typeface="Century Gothic" pitchFamily="34" charset="0"/>
              </a:defRPr>
            </a:lvl4pPr>
            <a:lvl5pPr algn="l" defTabSz="457200" rtl="0" eaLnBrk="0" fontAlgn="base" hangingPunct="0">
              <a:spcBef>
                <a:spcPct val="0"/>
              </a:spcBef>
              <a:spcAft>
                <a:spcPct val="0"/>
              </a:spcAft>
              <a:defRPr sz="3600">
                <a:solidFill>
                  <a:srgbClr val="262626"/>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eaLnBrk="1" hangingPunct="1">
              <a:defRPr/>
            </a:pPr>
            <a:r>
              <a:rPr lang="es-MX" altLang="es-MX" sz="2300" b="1" dirty="0" smtClean="0">
                <a:solidFill>
                  <a:schemeClr val="accent1"/>
                </a:solidFill>
                <a:effectLst>
                  <a:outerShdw blurRad="38100" dist="38100" dir="2700000" algn="tl">
                    <a:srgbClr val="000000">
                      <a:alpha val="43137"/>
                    </a:srgbClr>
                  </a:outerShdw>
                </a:effectLst>
              </a:rPr>
              <a:t>El análisis de </a:t>
            </a:r>
            <a:r>
              <a:rPr lang="es-MX" altLang="es-MX" sz="2300" b="1" dirty="0">
                <a:solidFill>
                  <a:schemeClr val="accent1"/>
                </a:solidFill>
                <a:effectLst>
                  <a:outerShdw blurRad="38100" dist="38100" dir="2700000" algn="tl">
                    <a:srgbClr val="000000">
                      <a:alpha val="43137"/>
                    </a:srgbClr>
                  </a:outerShdw>
                </a:effectLst>
              </a:rPr>
              <a:t>P</a:t>
            </a:r>
            <a:r>
              <a:rPr lang="es-MX" altLang="es-MX" sz="2300" b="1" dirty="0" smtClean="0">
                <a:solidFill>
                  <a:schemeClr val="accent1"/>
                </a:solidFill>
                <a:effectLst>
                  <a:outerShdw blurRad="38100" dist="38100" dir="2700000" algn="tl">
                    <a:srgbClr val="000000">
                      <a:alpha val="43137"/>
                    </a:srgbClr>
                  </a:outerShdw>
                </a:effectLst>
              </a:rPr>
              <a:t>areto</a:t>
            </a:r>
            <a:endParaRPr lang="es-ES" altLang="es-MX" sz="2300" b="1" dirty="0" smtClean="0">
              <a:solidFill>
                <a:schemeClr val="accent1"/>
              </a:solidFill>
              <a:effectLst>
                <a:outerShdw blurRad="38100" dist="38100" dir="2700000" algn="tl">
                  <a:srgbClr val="000000">
                    <a:alpha val="43137"/>
                  </a:srgbClr>
                </a:outerShdw>
              </a:effectLst>
            </a:endParaRPr>
          </a:p>
        </p:txBody>
      </p:sp>
    </p:spTree>
  </p:cSld>
  <p:clrMapOvr>
    <a:masterClrMapping/>
  </p:clrMapOvr>
  <p:transition spd="slow">
    <p:pull dir="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44</a:t>
            </a:fld>
            <a:endParaRPr lang="es-ES" altLang="es-MX"/>
          </a:p>
        </p:txBody>
      </p:sp>
      <p:sp>
        <p:nvSpPr>
          <p:cNvPr id="5" name="Rectangle 2"/>
          <p:cNvSpPr txBox="1">
            <a:spLocks noChangeArrowheads="1"/>
          </p:cNvSpPr>
          <p:nvPr/>
        </p:nvSpPr>
        <p:spPr bwMode="auto">
          <a:xfrm>
            <a:off x="1127125" y="1806575"/>
            <a:ext cx="4824413" cy="486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eaLnBrk="1" hangingPunct="1">
              <a:lnSpc>
                <a:spcPct val="80000"/>
              </a:lnSpc>
            </a:pPr>
            <a:r>
              <a:rPr lang="es-ES" altLang="es-MX" sz="2200" smtClean="0">
                <a:solidFill>
                  <a:schemeClr val="tx1"/>
                </a:solidFill>
                <a:latin typeface="Arial" panose="020B0604020202020204" pitchFamily="34" charset="0"/>
                <a:cs typeface="Arial" panose="020B0604020202020204" pitchFamily="34" charset="0"/>
              </a:rPr>
              <a:t>La asignación    no es socialmente eficiente. Si la economía se moviera a la asignación </a:t>
            </a:r>
            <a:r>
              <a:rPr lang="es-ES" altLang="es-MX" sz="2200" i="1" smtClean="0">
                <a:solidFill>
                  <a:schemeClr val="tx1"/>
                </a:solidFill>
                <a:latin typeface="Times New Roman" panose="02020603050405020304" pitchFamily="18" charset="0"/>
                <a:cs typeface="Times New Roman" panose="02020603050405020304" pitchFamily="18" charset="0"/>
              </a:rPr>
              <a:t>x</a:t>
            </a:r>
            <a:r>
              <a:rPr lang="es-ES" altLang="es-MX" sz="2200" smtClean="0">
                <a:solidFill>
                  <a:schemeClr val="tx1"/>
                </a:solidFill>
                <a:latin typeface="Times New Roman" panose="02020603050405020304" pitchFamily="18" charset="0"/>
                <a:cs typeface="Times New Roman" panose="02020603050405020304" pitchFamily="18" charset="0"/>
              </a:rPr>
              <a:t>’</a:t>
            </a:r>
            <a:r>
              <a:rPr lang="es-ES" altLang="es-MX" sz="2200" smtClean="0">
                <a:solidFill>
                  <a:schemeClr val="tx1"/>
                </a:solidFill>
                <a:latin typeface="Arial" panose="020B0604020202020204" pitchFamily="34" charset="0"/>
                <a:cs typeface="Arial" panose="020B0604020202020204" pitchFamily="34" charset="0"/>
              </a:rPr>
              <a:t>, la cual es factible, ambos agentes experimentarían una mejora en su bienestar. </a:t>
            </a:r>
          </a:p>
          <a:p>
            <a:pPr eaLnBrk="1" hangingPunct="1">
              <a:lnSpc>
                <a:spcPct val="80000"/>
              </a:lnSpc>
            </a:pPr>
            <a:endParaRPr lang="es-ES" altLang="es-MX" sz="2200" smtClean="0">
              <a:solidFill>
                <a:schemeClr val="tx1"/>
              </a:solidFill>
              <a:latin typeface="Arial" panose="020B0604020202020204" pitchFamily="34" charset="0"/>
              <a:cs typeface="Arial" panose="020B0604020202020204" pitchFamily="34" charset="0"/>
            </a:endParaRPr>
          </a:p>
          <a:p>
            <a:pPr algn="just" eaLnBrk="1" hangingPunct="1">
              <a:lnSpc>
                <a:spcPct val="80000"/>
              </a:lnSpc>
            </a:pPr>
            <a:r>
              <a:rPr lang="es-ES" altLang="es-MX" sz="2200" smtClean="0">
                <a:solidFill>
                  <a:schemeClr val="tx1"/>
                </a:solidFill>
                <a:latin typeface="Arial" panose="020B0604020202020204" pitchFamily="34" charset="0"/>
                <a:cs typeface="Arial" panose="020B0604020202020204" pitchFamily="34" charset="0"/>
              </a:rPr>
              <a:t>Para argumentar que es ineficiente no hace falta que los dos agentes mejoren: en una asignación como </a:t>
            </a:r>
            <a:r>
              <a:rPr lang="es-ES" altLang="es-MX" sz="2200" i="1" smtClean="0">
                <a:solidFill>
                  <a:schemeClr val="tx1"/>
                </a:solidFill>
                <a:latin typeface="Times New Roman" panose="02020603050405020304" pitchFamily="18" charset="0"/>
                <a:cs typeface="Times New Roman" panose="02020603050405020304" pitchFamily="18" charset="0"/>
              </a:rPr>
              <a:t>x´´</a:t>
            </a:r>
            <a:r>
              <a:rPr lang="es-ES" altLang="es-MX" sz="2200" smtClean="0">
                <a:solidFill>
                  <a:schemeClr val="tx1"/>
                </a:solidFill>
                <a:latin typeface="Arial" panose="020B0604020202020204" pitchFamily="34" charset="0"/>
                <a:cs typeface="Arial" panose="020B0604020202020204" pitchFamily="34" charset="0"/>
              </a:rPr>
              <a:t>, que también es factible, el agente </a:t>
            </a:r>
            <a:r>
              <a:rPr lang="es-ES" altLang="es-MX" sz="2200" smtClean="0">
                <a:solidFill>
                  <a:schemeClr val="tx1"/>
                </a:solidFill>
                <a:latin typeface="Times New Roman" panose="02020603050405020304" pitchFamily="18" charset="0"/>
                <a:cs typeface="Times New Roman" panose="02020603050405020304" pitchFamily="18" charset="0"/>
              </a:rPr>
              <a:t>1</a:t>
            </a:r>
            <a:r>
              <a:rPr lang="es-ES" altLang="es-MX" sz="2200" smtClean="0">
                <a:solidFill>
                  <a:schemeClr val="tx1"/>
                </a:solidFill>
                <a:latin typeface="Arial" panose="020B0604020202020204" pitchFamily="34" charset="0"/>
                <a:cs typeface="Arial" panose="020B0604020202020204" pitchFamily="34" charset="0"/>
              </a:rPr>
              <a:t> está estrictamente mejor y el agente </a:t>
            </a:r>
            <a:r>
              <a:rPr lang="es-ES" altLang="es-MX" sz="2200" smtClean="0">
                <a:solidFill>
                  <a:schemeClr val="tx1"/>
                </a:solidFill>
                <a:latin typeface="Times New Roman" panose="02020603050405020304" pitchFamily="18" charset="0"/>
                <a:cs typeface="Times New Roman" panose="02020603050405020304" pitchFamily="18" charset="0"/>
              </a:rPr>
              <a:t>2</a:t>
            </a:r>
            <a:r>
              <a:rPr lang="es-ES" altLang="es-MX" sz="2200" smtClean="0">
                <a:solidFill>
                  <a:schemeClr val="tx1"/>
                </a:solidFill>
                <a:latin typeface="Arial" panose="020B0604020202020204" pitchFamily="34" charset="0"/>
                <a:cs typeface="Arial" panose="020B0604020202020204" pitchFamily="34" charset="0"/>
              </a:rPr>
              <a:t> no ha empeorado, lo cual es suficiente para decir que      no era eficiente.</a:t>
            </a:r>
          </a:p>
        </p:txBody>
      </p:sp>
      <p:sp>
        <p:nvSpPr>
          <p:cNvPr id="6" name="Rectangle 4"/>
          <p:cNvSpPr>
            <a:spLocks noChangeArrowheads="1"/>
          </p:cNvSpPr>
          <p:nvPr/>
        </p:nvSpPr>
        <p:spPr bwMode="auto">
          <a:xfrm>
            <a:off x="2066925" y="621849"/>
            <a:ext cx="5181227"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r>
              <a:rPr lang="es-ES" altLang="es-MX" sz="2200" b="1" dirty="0">
                <a:solidFill>
                  <a:schemeClr val="tx1"/>
                </a:solidFill>
                <a:latin typeface="Arial" panose="020B0604020202020204" pitchFamily="34" charset="0"/>
              </a:rPr>
              <a:t>Caso 4: Considere la asignación     </a:t>
            </a:r>
            <a:r>
              <a:rPr lang="es-ES" altLang="es-MX" sz="2200" b="1" dirty="0" smtClean="0">
                <a:solidFill>
                  <a:schemeClr val="tx1"/>
                </a:solidFill>
                <a:latin typeface="Arial" panose="020B0604020202020204" pitchFamily="34" charset="0"/>
              </a:rPr>
              <a:t>:</a:t>
            </a:r>
            <a:endParaRPr lang="es-ES" altLang="es-MX" sz="2200" b="1" dirty="0">
              <a:solidFill>
                <a:schemeClr val="tx1"/>
              </a:solidFill>
              <a:latin typeface="Arial" panose="020B0604020202020204" pitchFamily="34" charset="0"/>
            </a:endParaRPr>
          </a:p>
        </p:txBody>
      </p:sp>
      <p:graphicFrame>
        <p:nvGraphicFramePr>
          <p:cNvPr id="7" name="Object 5"/>
          <p:cNvGraphicFramePr>
            <a:graphicFrameLocks noChangeAspect="1"/>
          </p:cNvGraphicFramePr>
          <p:nvPr>
            <p:extLst>
              <p:ext uri="{D42A27DB-BD31-4B8C-83A1-F6EECF244321}">
                <p14:modId xmlns:p14="http://schemas.microsoft.com/office/powerpoint/2010/main" val="2441746660"/>
              </p:ext>
            </p:extLst>
          </p:nvPr>
        </p:nvGraphicFramePr>
        <p:xfrm>
          <a:off x="3308350" y="1806575"/>
          <a:ext cx="266700" cy="317500"/>
        </p:xfrm>
        <a:graphic>
          <a:graphicData uri="http://schemas.openxmlformats.org/presentationml/2006/ole">
            <mc:AlternateContent xmlns:mc="http://schemas.openxmlformats.org/markup-compatibility/2006">
              <mc:Choice xmlns:v="urn:schemas-microsoft-com:vml" Requires="v">
                <p:oleObj spid="_x0000_s109597" name="Ecuación" r:id="rId3" imgW="139579" imgH="164957" progId="Equation.3">
                  <p:embed/>
                </p:oleObj>
              </mc:Choice>
              <mc:Fallback>
                <p:oleObj name="Ecuación" r:id="rId3" imgW="139579" imgH="164957"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8350" y="1806575"/>
                        <a:ext cx="26670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6"/>
          <p:cNvGraphicFramePr>
            <a:graphicFrameLocks noChangeAspect="1"/>
          </p:cNvGraphicFramePr>
          <p:nvPr>
            <p:extLst>
              <p:ext uri="{D42A27DB-BD31-4B8C-83A1-F6EECF244321}">
                <p14:modId xmlns:p14="http://schemas.microsoft.com/office/powerpoint/2010/main" val="2483217237"/>
              </p:ext>
            </p:extLst>
          </p:nvPr>
        </p:nvGraphicFramePr>
        <p:xfrm>
          <a:off x="5159375" y="3919538"/>
          <a:ext cx="266700" cy="317500"/>
        </p:xfrm>
        <a:graphic>
          <a:graphicData uri="http://schemas.openxmlformats.org/presentationml/2006/ole">
            <mc:AlternateContent xmlns:mc="http://schemas.openxmlformats.org/markup-compatibility/2006">
              <mc:Choice xmlns:v="urn:schemas-microsoft-com:vml" Requires="v">
                <p:oleObj spid="_x0000_s109598" name="Ecuación" r:id="rId5" imgW="139579" imgH="164957" progId="Equation.3">
                  <p:embed/>
                </p:oleObj>
              </mc:Choice>
              <mc:Fallback>
                <p:oleObj name="Ecuación" r:id="rId5" imgW="139579" imgH="164957"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9375" y="3919538"/>
                        <a:ext cx="26670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Object 9"/>
          <p:cNvGraphicFramePr>
            <a:graphicFrameLocks noChangeAspect="1"/>
          </p:cNvGraphicFramePr>
          <p:nvPr>
            <p:extLst>
              <p:ext uri="{D42A27DB-BD31-4B8C-83A1-F6EECF244321}">
                <p14:modId xmlns:p14="http://schemas.microsoft.com/office/powerpoint/2010/main" val="153779546"/>
              </p:ext>
            </p:extLst>
          </p:nvPr>
        </p:nvGraphicFramePr>
        <p:xfrm>
          <a:off x="6621388" y="711865"/>
          <a:ext cx="266700" cy="317500"/>
        </p:xfrm>
        <a:graphic>
          <a:graphicData uri="http://schemas.openxmlformats.org/presentationml/2006/ole">
            <mc:AlternateContent xmlns:mc="http://schemas.openxmlformats.org/markup-compatibility/2006">
              <mc:Choice xmlns:v="urn:schemas-microsoft-com:vml" Requires="v">
                <p:oleObj spid="_x0000_s109599" name="Ecuación" r:id="rId6" imgW="139579" imgH="164957" progId="Equation.3">
                  <p:embed/>
                </p:oleObj>
              </mc:Choice>
              <mc:Fallback>
                <p:oleObj name="Ecuación" r:id="rId6" imgW="139579" imgH="164957"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1388" y="711865"/>
                        <a:ext cx="26670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1" name="Imagen 3"/>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27750" y="1490663"/>
            <a:ext cx="58293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2459726"/>
      </p:ext>
    </p:extLst>
  </p:cSld>
  <p:clrMapOvr>
    <a:masterClrMapping/>
  </p:clrMapOvr>
  <p:transition spd="slow">
    <p:pull dir="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186" name="Group 48"/>
          <p:cNvGrpSpPr>
            <a:grpSpLocks/>
          </p:cNvGrpSpPr>
          <p:nvPr/>
        </p:nvGrpSpPr>
        <p:grpSpPr bwMode="auto">
          <a:xfrm>
            <a:off x="2283841" y="908720"/>
            <a:ext cx="8348663" cy="5108575"/>
            <a:chOff x="432" y="1119"/>
            <a:chExt cx="5259" cy="3218"/>
          </a:xfrm>
          <a:noFill/>
        </p:grpSpPr>
        <p:sp>
          <p:nvSpPr>
            <p:cNvPr id="93188" name="Freeform 2"/>
            <p:cNvSpPr>
              <a:spLocks/>
            </p:cNvSpPr>
            <p:nvPr/>
          </p:nvSpPr>
          <p:spPr bwMode="auto">
            <a:xfrm>
              <a:off x="2400" y="1985"/>
              <a:ext cx="1537" cy="1633"/>
            </a:xfrm>
            <a:custGeom>
              <a:avLst/>
              <a:gdLst>
                <a:gd name="T0" fmla="*/ 0 w 1537"/>
                <a:gd name="T1" fmla="*/ 0 h 1633"/>
                <a:gd name="T2" fmla="*/ 528 w 1537"/>
                <a:gd name="T3" fmla="*/ 192 h 1633"/>
                <a:gd name="T4" fmla="*/ 912 w 1537"/>
                <a:gd name="T5" fmla="*/ 384 h 1633"/>
                <a:gd name="T6" fmla="*/ 1152 w 1537"/>
                <a:gd name="T7" fmla="*/ 624 h 1633"/>
                <a:gd name="T8" fmla="*/ 1296 w 1537"/>
                <a:gd name="T9" fmla="*/ 864 h 1633"/>
                <a:gd name="T10" fmla="*/ 1440 w 1537"/>
                <a:gd name="T11" fmla="*/ 1296 h 1633"/>
                <a:gd name="T12" fmla="*/ 1536 w 1537"/>
                <a:gd name="T13" fmla="*/ 1632 h 1633"/>
                <a:gd name="T14" fmla="*/ 1072 w 1537"/>
                <a:gd name="T15" fmla="*/ 1436 h 1633"/>
                <a:gd name="T16" fmla="*/ 912 w 1537"/>
                <a:gd name="T17" fmla="*/ 1344 h 1633"/>
                <a:gd name="T18" fmla="*/ 624 w 1537"/>
                <a:gd name="T19" fmla="*/ 1200 h 1633"/>
                <a:gd name="T20" fmla="*/ 336 w 1537"/>
                <a:gd name="T21" fmla="*/ 912 h 1633"/>
                <a:gd name="T22" fmla="*/ 144 w 1537"/>
                <a:gd name="T23" fmla="*/ 528 h 1633"/>
                <a:gd name="T24" fmla="*/ 0 w 1537"/>
                <a:gd name="T25" fmla="*/ 0 h 16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37" h="1633">
                  <a:moveTo>
                    <a:pt x="0" y="0"/>
                  </a:moveTo>
                  <a:lnTo>
                    <a:pt x="528" y="192"/>
                  </a:lnTo>
                  <a:lnTo>
                    <a:pt x="912" y="384"/>
                  </a:lnTo>
                  <a:lnTo>
                    <a:pt x="1152" y="624"/>
                  </a:lnTo>
                  <a:lnTo>
                    <a:pt x="1296" y="864"/>
                  </a:lnTo>
                  <a:lnTo>
                    <a:pt x="1440" y="1296"/>
                  </a:lnTo>
                  <a:lnTo>
                    <a:pt x="1536" y="1632"/>
                  </a:lnTo>
                  <a:lnTo>
                    <a:pt x="1072" y="1436"/>
                  </a:lnTo>
                  <a:lnTo>
                    <a:pt x="912" y="1344"/>
                  </a:lnTo>
                  <a:lnTo>
                    <a:pt x="624" y="1200"/>
                  </a:lnTo>
                  <a:lnTo>
                    <a:pt x="336" y="912"/>
                  </a:lnTo>
                  <a:lnTo>
                    <a:pt x="144" y="528"/>
                  </a:lnTo>
                  <a:lnTo>
                    <a:pt x="0" y="0"/>
                  </a:lnTo>
                </a:path>
              </a:pathLst>
            </a:custGeom>
            <a:grp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sp>
          <p:nvSpPr>
            <p:cNvPr id="93189" name="Oval 3"/>
            <p:cNvSpPr>
              <a:spLocks noChangeArrowheads="1"/>
            </p:cNvSpPr>
            <p:nvPr/>
          </p:nvSpPr>
          <p:spPr bwMode="auto">
            <a:xfrm rot="4500000">
              <a:off x="3888" y="3552"/>
              <a:ext cx="96" cy="96"/>
            </a:xfrm>
            <a:prstGeom prst="ellipse">
              <a:avLst/>
            </a:prstGeom>
            <a:grp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sp>
          <p:nvSpPr>
            <p:cNvPr id="93190" name="Rectangle 4"/>
            <p:cNvSpPr>
              <a:spLocks noChangeArrowheads="1"/>
            </p:cNvSpPr>
            <p:nvPr/>
          </p:nvSpPr>
          <p:spPr bwMode="auto">
            <a:xfrm>
              <a:off x="3923" y="3383"/>
              <a:ext cx="208" cy="212"/>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600" b="1" i="1" smtClean="0">
                  <a:solidFill>
                    <a:schemeClr val="tx1"/>
                  </a:solidFill>
                  <a:latin typeface="Arial" panose="020B0604020202020204" pitchFamily="34" charset="0"/>
                </a:rPr>
                <a:t>A</a:t>
              </a:r>
            </a:p>
          </p:txBody>
        </p:sp>
        <p:sp>
          <p:nvSpPr>
            <p:cNvPr id="93191" name="Rectangle 5"/>
            <p:cNvSpPr>
              <a:spLocks noChangeArrowheads="1"/>
            </p:cNvSpPr>
            <p:nvPr/>
          </p:nvSpPr>
          <p:spPr bwMode="auto">
            <a:xfrm>
              <a:off x="1265" y="1672"/>
              <a:ext cx="1021" cy="1136"/>
            </a:xfrm>
            <a:prstGeom prst="rect">
              <a:avLst/>
            </a:prstGeom>
            <a:grpFill/>
            <a:ln w="12700">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defRPr/>
              </a:pPr>
              <a:r>
                <a:rPr lang="en-US" altLang="es-MX" sz="1400" b="1" i="1" dirty="0" smtClean="0">
                  <a:solidFill>
                    <a:schemeClr val="tx1"/>
                  </a:solidFill>
                  <a:latin typeface="Times New Roman" panose="02020603050405020304" pitchFamily="18" charset="0"/>
                  <a:cs typeface="Times New Roman" panose="02020603050405020304" pitchFamily="18" charset="0"/>
                </a:rPr>
                <a:t>A</a:t>
              </a:r>
              <a:r>
                <a:rPr lang="en-US" altLang="es-MX" sz="1400" b="1" dirty="0" smtClean="0">
                  <a:solidFill>
                    <a:schemeClr val="tx1"/>
                  </a:solidFill>
                  <a:latin typeface="Times New Roman" panose="02020603050405020304" pitchFamily="18" charset="0"/>
                  <a:cs typeface="Times New Roman" panose="02020603050405020304" pitchFamily="18" charset="0"/>
                </a:rPr>
                <a:t>: </a:t>
              </a:r>
              <a:r>
                <a:rPr lang="en-US" altLang="es-MX" sz="1400" b="1" i="1" dirty="0" smtClean="0">
                  <a:solidFill>
                    <a:schemeClr val="tx1"/>
                  </a:solidFill>
                  <a:latin typeface="Times New Roman" panose="02020603050405020304" pitchFamily="18" charset="0"/>
                  <a:cs typeface="Times New Roman" panose="02020603050405020304" pitchFamily="18" charset="0"/>
                </a:rPr>
                <a:t>U</a:t>
              </a:r>
              <a:r>
                <a:rPr lang="en-US" altLang="es-MX" sz="1400" b="1" i="1" baseline="-25000" dirty="0" smtClean="0">
                  <a:solidFill>
                    <a:schemeClr val="tx1"/>
                  </a:solidFill>
                  <a:latin typeface="Times New Roman" panose="02020603050405020304" pitchFamily="18" charset="0"/>
                  <a:cs typeface="Times New Roman" panose="02020603050405020304" pitchFamily="18" charset="0"/>
                </a:rPr>
                <a:t>J</a:t>
              </a:r>
              <a:r>
                <a:rPr lang="en-US" altLang="es-MX" sz="1400" b="1" baseline="30000" dirty="0" smtClean="0">
                  <a:solidFill>
                    <a:schemeClr val="tx1"/>
                  </a:solidFill>
                  <a:latin typeface="Times New Roman" panose="02020603050405020304" pitchFamily="18" charset="0"/>
                  <a:cs typeface="Times New Roman" panose="02020603050405020304" pitchFamily="18" charset="0"/>
                </a:rPr>
                <a:t>1 </a:t>
              </a:r>
              <a:r>
                <a:rPr lang="en-US" altLang="es-MX" sz="1400" b="1" dirty="0" smtClean="0">
                  <a:solidFill>
                    <a:schemeClr val="tx1"/>
                  </a:solidFill>
                  <a:latin typeface="Times New Roman" panose="02020603050405020304" pitchFamily="18" charset="0"/>
                  <a:cs typeface="Times New Roman" panose="02020603050405020304" pitchFamily="18" charset="0"/>
                </a:rPr>
                <a:t>= </a:t>
              </a:r>
              <a:r>
                <a:rPr lang="en-US" altLang="es-MX" sz="1400" b="1" i="1" dirty="0" smtClean="0">
                  <a:solidFill>
                    <a:schemeClr val="tx1"/>
                  </a:solidFill>
                  <a:latin typeface="Times New Roman" panose="02020603050405020304" pitchFamily="18" charset="0"/>
                  <a:cs typeface="Times New Roman" panose="02020603050405020304" pitchFamily="18" charset="0"/>
                </a:rPr>
                <a:t>U</a:t>
              </a:r>
              <a:r>
                <a:rPr lang="en-US" altLang="es-MX" sz="1400" b="1" i="1" baseline="-25000" dirty="0" smtClean="0">
                  <a:solidFill>
                    <a:schemeClr val="tx1"/>
                  </a:solidFill>
                  <a:latin typeface="Times New Roman" panose="02020603050405020304" pitchFamily="18" charset="0"/>
                  <a:cs typeface="Times New Roman" panose="02020603050405020304" pitchFamily="18" charset="0"/>
                </a:rPr>
                <a:t>C</a:t>
              </a:r>
              <a:r>
                <a:rPr lang="en-US" altLang="es-MX" sz="1400" b="1" baseline="30000" dirty="0" smtClean="0">
                  <a:solidFill>
                    <a:schemeClr val="tx1"/>
                  </a:solidFill>
                  <a:latin typeface="Times New Roman" panose="02020603050405020304" pitchFamily="18" charset="0"/>
                  <a:cs typeface="Times New Roman" panose="02020603050405020304" pitchFamily="18" charset="0"/>
                </a:rPr>
                <a:t>1</a:t>
              </a:r>
              <a:r>
                <a:rPr lang="en-US" altLang="es-MX" sz="1400" b="1" dirty="0" smtClean="0">
                  <a:solidFill>
                    <a:schemeClr val="tx1"/>
                  </a:solidFill>
                  <a:latin typeface="Arial" panose="020B0604020202020204" pitchFamily="34" charset="0"/>
                </a:rPr>
                <a:t>,</a:t>
              </a:r>
            </a:p>
            <a:p>
              <a:pPr algn="ctr">
                <a:spcBef>
                  <a:spcPct val="0"/>
                </a:spcBef>
                <a:buClrTx/>
                <a:buFontTx/>
                <a:buNone/>
                <a:defRPr/>
              </a:pPr>
              <a:r>
                <a:rPr lang="en-US" altLang="es-MX" sz="1400" b="1" dirty="0" err="1" smtClean="0">
                  <a:solidFill>
                    <a:schemeClr val="tx1"/>
                  </a:solidFill>
                  <a:latin typeface="Arial" panose="020B0604020202020204" pitchFamily="34" charset="0"/>
                </a:rPr>
                <a:t>pero</a:t>
              </a:r>
              <a:r>
                <a:rPr lang="en-US" altLang="es-MX" sz="1400" b="1" dirty="0" smtClean="0">
                  <a:solidFill>
                    <a:schemeClr val="tx1"/>
                  </a:solidFill>
                  <a:latin typeface="Arial" panose="020B0604020202020204" pitchFamily="34" charset="0"/>
                </a:rPr>
                <a:t> </a:t>
              </a:r>
              <a:r>
                <a:rPr lang="en-US" altLang="es-MX" sz="1400" b="1" dirty="0" err="1" smtClean="0">
                  <a:solidFill>
                    <a:schemeClr val="tx1"/>
                  </a:solidFill>
                  <a:latin typeface="Arial" panose="020B0604020202020204" pitchFamily="34" charset="0"/>
                </a:rPr>
                <a:t>sus</a:t>
              </a:r>
              <a:r>
                <a:rPr lang="en-US" altLang="es-MX" sz="1400" b="1" dirty="0" smtClean="0">
                  <a:solidFill>
                    <a:schemeClr val="tx1"/>
                  </a:solidFill>
                  <a:latin typeface="Arial" panose="020B0604020202020204" pitchFamily="34" charset="0"/>
                </a:rPr>
                <a:t> </a:t>
              </a:r>
              <a:r>
                <a:rPr lang="en-US" altLang="es-MX" sz="1400" b="1" i="1" dirty="0" smtClean="0">
                  <a:solidFill>
                    <a:schemeClr val="tx1"/>
                  </a:solidFill>
                  <a:latin typeface="Times New Roman" panose="02020603050405020304" pitchFamily="18" charset="0"/>
                  <a:cs typeface="Times New Roman" panose="02020603050405020304" pitchFamily="18" charset="0"/>
                </a:rPr>
                <a:t>TMgS</a:t>
              </a:r>
              <a:r>
                <a:rPr lang="en-US" altLang="es-MX" sz="1400" b="1" dirty="0" smtClean="0">
                  <a:solidFill>
                    <a:schemeClr val="tx1"/>
                  </a:solidFill>
                  <a:latin typeface="Arial" panose="020B0604020202020204" pitchFamily="34" charset="0"/>
                </a:rPr>
                <a:t> no son </a:t>
              </a:r>
              <a:r>
                <a:rPr lang="en-US" altLang="es-MX" sz="1400" b="1" dirty="0" err="1" smtClean="0">
                  <a:solidFill>
                    <a:schemeClr val="tx1"/>
                  </a:solidFill>
                  <a:latin typeface="Arial" panose="020B0604020202020204" pitchFamily="34" charset="0"/>
                </a:rPr>
                <a:t>iguales</a:t>
              </a:r>
              <a:r>
                <a:rPr lang="en-US" altLang="es-MX" sz="1400" b="1" dirty="0" smtClean="0">
                  <a:solidFill>
                    <a:schemeClr val="tx1"/>
                  </a:solidFill>
                  <a:latin typeface="Arial" panose="020B0604020202020204" pitchFamily="34" charset="0"/>
                </a:rPr>
                <a:t>.</a:t>
              </a:r>
            </a:p>
            <a:p>
              <a:pPr algn="ctr">
                <a:spcBef>
                  <a:spcPct val="0"/>
                </a:spcBef>
                <a:buClrTx/>
                <a:buFontTx/>
                <a:buNone/>
                <a:defRPr/>
              </a:pPr>
              <a:r>
                <a:rPr lang="en-US" altLang="es-MX" sz="1400" b="1" dirty="0" err="1" smtClean="0">
                  <a:solidFill>
                    <a:schemeClr val="tx1"/>
                  </a:solidFill>
                  <a:latin typeface="Arial" panose="020B0604020202020204" pitchFamily="34" charset="0"/>
                </a:rPr>
                <a:t>Todas</a:t>
              </a:r>
              <a:r>
                <a:rPr lang="en-US" altLang="es-MX" sz="1400" b="1" dirty="0" smtClean="0">
                  <a:solidFill>
                    <a:schemeClr val="tx1"/>
                  </a:solidFill>
                  <a:latin typeface="Arial" panose="020B0604020202020204" pitchFamily="34" charset="0"/>
                </a:rPr>
                <a:t> las </a:t>
              </a:r>
              <a:r>
                <a:rPr lang="en-US" altLang="es-MX" sz="1400" b="1" dirty="0" err="1" smtClean="0">
                  <a:solidFill>
                    <a:schemeClr val="tx1"/>
                  </a:solidFill>
                  <a:latin typeface="Arial" panose="020B0604020202020204" pitchFamily="34" charset="0"/>
                </a:rPr>
                <a:t>combinaciones</a:t>
              </a:r>
              <a:r>
                <a:rPr lang="en-US" altLang="es-MX" sz="1400" b="1" dirty="0" smtClean="0">
                  <a:solidFill>
                    <a:schemeClr val="tx1"/>
                  </a:solidFill>
                  <a:latin typeface="Arial" panose="020B0604020202020204" pitchFamily="34" charset="0"/>
                </a:rPr>
                <a:t> del </a:t>
              </a:r>
              <a:r>
                <a:rPr lang="en-US" altLang="es-MX" sz="1400" b="1" dirty="0" err="1" smtClean="0">
                  <a:solidFill>
                    <a:schemeClr val="tx1"/>
                  </a:solidFill>
                  <a:latin typeface="Arial" panose="020B0604020202020204" pitchFamily="34" charset="0"/>
                </a:rPr>
                <a:t>área</a:t>
              </a:r>
              <a:r>
                <a:rPr lang="en-US" altLang="es-MX" sz="1400" b="1" dirty="0" smtClean="0">
                  <a:solidFill>
                    <a:schemeClr val="tx1"/>
                  </a:solidFill>
                  <a:latin typeface="Arial" panose="020B0604020202020204" pitchFamily="34" charset="0"/>
                </a:rPr>
                <a:t> </a:t>
              </a:r>
              <a:r>
                <a:rPr lang="en-US" altLang="es-MX" sz="1400" b="1" dirty="0" err="1" smtClean="0">
                  <a:solidFill>
                    <a:schemeClr val="tx1"/>
                  </a:solidFill>
                  <a:latin typeface="Arial" panose="020B0604020202020204" pitchFamily="34" charset="0"/>
                </a:rPr>
                <a:t>sombreada</a:t>
              </a:r>
              <a:r>
                <a:rPr lang="en-US" altLang="es-MX" sz="1400" b="1" dirty="0" smtClean="0">
                  <a:solidFill>
                    <a:schemeClr val="tx1"/>
                  </a:solidFill>
                  <a:latin typeface="Arial" panose="020B0604020202020204" pitchFamily="34" charset="0"/>
                </a:rPr>
                <a:t> son </a:t>
              </a:r>
              <a:r>
                <a:rPr lang="en-US" altLang="es-MX" sz="1400" b="1" dirty="0" err="1" smtClean="0">
                  <a:solidFill>
                    <a:schemeClr val="tx1"/>
                  </a:solidFill>
                  <a:latin typeface="Arial" panose="020B0604020202020204" pitchFamily="34" charset="0"/>
                </a:rPr>
                <a:t>preferibles</a:t>
              </a:r>
              <a:r>
                <a:rPr lang="en-US" altLang="es-MX" sz="1400" b="1" dirty="0" smtClean="0">
                  <a:solidFill>
                    <a:schemeClr val="tx1"/>
                  </a:solidFill>
                  <a:latin typeface="Arial" panose="020B0604020202020204" pitchFamily="34" charset="0"/>
                </a:rPr>
                <a:t> a </a:t>
              </a:r>
              <a:r>
                <a:rPr lang="en-US" altLang="es-MX" sz="1400" b="1" i="1" dirty="0" err="1" smtClean="0">
                  <a:solidFill>
                    <a:schemeClr val="tx1"/>
                  </a:solidFill>
                  <a:latin typeface="Times New Roman" panose="02020603050405020304" pitchFamily="18" charset="0"/>
                  <a:cs typeface="Times New Roman" panose="02020603050405020304" pitchFamily="18" charset="0"/>
                </a:rPr>
                <a:t>A</a:t>
              </a:r>
              <a:r>
                <a:rPr lang="en-US" altLang="es-MX" sz="1400" b="1" i="1" dirty="0" smtClean="0">
                  <a:solidFill>
                    <a:schemeClr val="tx1"/>
                  </a:solidFill>
                  <a:latin typeface="Arial" panose="020B0604020202020204" pitchFamily="34" charset="0"/>
                </a:rPr>
                <a:t>.</a:t>
              </a:r>
            </a:p>
          </p:txBody>
        </p:sp>
        <p:sp>
          <p:nvSpPr>
            <p:cNvPr id="93192" name="Rectangle 6"/>
            <p:cNvSpPr>
              <a:spLocks noChangeArrowheads="1"/>
            </p:cNvSpPr>
            <p:nvPr/>
          </p:nvSpPr>
          <p:spPr bwMode="auto">
            <a:xfrm>
              <a:off x="2104" y="3387"/>
              <a:ext cx="990" cy="372"/>
            </a:xfrm>
            <a:prstGeom prst="rect">
              <a:avLst/>
            </a:prstGeom>
            <a:grpFill/>
            <a:ln w="12700">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defRPr/>
              </a:pPr>
              <a:r>
                <a:rPr lang="en-US" altLang="es-MX" sz="1600" b="1" dirty="0" err="1" smtClean="0">
                  <a:solidFill>
                    <a:schemeClr val="tx1"/>
                  </a:solidFill>
                  <a:latin typeface="Arial" panose="020B0604020202020204" pitchFamily="34" charset="0"/>
                </a:rPr>
                <a:t>Beneficios</a:t>
              </a:r>
              <a:r>
                <a:rPr lang="en-US" altLang="es-MX" sz="1600" b="1" dirty="0" smtClean="0">
                  <a:solidFill>
                    <a:schemeClr val="tx1"/>
                  </a:solidFill>
                  <a:latin typeface="Arial" panose="020B0604020202020204" pitchFamily="34" charset="0"/>
                </a:rPr>
                <a:t> del</a:t>
              </a:r>
            </a:p>
            <a:p>
              <a:pPr algn="ctr">
                <a:spcBef>
                  <a:spcPct val="0"/>
                </a:spcBef>
                <a:buClrTx/>
                <a:buFontTx/>
                <a:buNone/>
                <a:defRPr/>
              </a:pPr>
              <a:r>
                <a:rPr lang="en-US" altLang="es-MX" sz="1600" b="1" dirty="0" err="1" smtClean="0">
                  <a:solidFill>
                    <a:schemeClr val="tx1"/>
                  </a:solidFill>
                  <a:latin typeface="Arial" panose="020B0604020202020204" pitchFamily="34" charset="0"/>
                </a:rPr>
                <a:t>intercambio</a:t>
              </a:r>
              <a:endParaRPr lang="en-US" altLang="es-MX" sz="1600" b="1" dirty="0" smtClean="0">
                <a:solidFill>
                  <a:schemeClr val="tx1"/>
                </a:solidFill>
                <a:latin typeface="Arial" panose="020B0604020202020204" pitchFamily="34" charset="0"/>
              </a:endParaRPr>
            </a:p>
          </p:txBody>
        </p:sp>
        <p:sp>
          <p:nvSpPr>
            <p:cNvPr id="93193" name="Line 7"/>
            <p:cNvSpPr>
              <a:spLocks noChangeShapeType="1"/>
            </p:cNvSpPr>
            <p:nvPr/>
          </p:nvSpPr>
          <p:spPr bwMode="auto">
            <a:xfrm flipV="1">
              <a:off x="2697" y="3034"/>
              <a:ext cx="319" cy="351"/>
            </a:xfrm>
            <a:prstGeom prst="line">
              <a:avLst/>
            </a:prstGeom>
            <a:grpFill/>
            <a:ln w="25400">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MX"/>
            </a:p>
          </p:txBody>
        </p:sp>
        <p:grpSp>
          <p:nvGrpSpPr>
            <p:cNvPr id="93194" name="Group 8"/>
            <p:cNvGrpSpPr>
              <a:grpSpLocks/>
            </p:cNvGrpSpPr>
            <p:nvPr/>
          </p:nvGrpSpPr>
          <p:grpSpPr bwMode="auto">
            <a:xfrm>
              <a:off x="2353" y="1138"/>
              <a:ext cx="3338" cy="2771"/>
              <a:chOff x="2353" y="959"/>
              <a:chExt cx="3338" cy="2771"/>
            </a:xfrm>
            <a:grpFill/>
          </p:grpSpPr>
          <p:sp>
            <p:nvSpPr>
              <p:cNvPr id="93221" name="Rectangle 9"/>
              <p:cNvSpPr>
                <a:spLocks noChangeArrowheads="1"/>
              </p:cNvSpPr>
              <p:nvPr/>
            </p:nvSpPr>
            <p:spPr bwMode="auto">
              <a:xfrm>
                <a:off x="5115" y="2244"/>
                <a:ext cx="576" cy="364"/>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defRPr/>
                </a:pPr>
                <a:r>
                  <a:rPr lang="en-US" altLang="es-MX" sz="1600" b="1" smtClean="0">
                    <a:solidFill>
                      <a:schemeClr val="tx1"/>
                    </a:solidFill>
                    <a:latin typeface="Arial" panose="020B0604020202020204" pitchFamily="34" charset="0"/>
                  </a:rPr>
                  <a:t>Vestido</a:t>
                </a:r>
              </a:p>
              <a:p>
                <a:pPr algn="ctr">
                  <a:spcBef>
                    <a:spcPct val="0"/>
                  </a:spcBef>
                  <a:buClrTx/>
                  <a:buFontTx/>
                  <a:buNone/>
                  <a:defRPr/>
                </a:pPr>
                <a:r>
                  <a:rPr lang="en-US" altLang="es-MX" sz="1600" b="1" smtClean="0">
                    <a:solidFill>
                      <a:schemeClr val="tx1"/>
                    </a:solidFill>
                    <a:latin typeface="Arial" panose="020B0604020202020204" pitchFamily="34" charset="0"/>
                  </a:rPr>
                  <a:t>de Cari</a:t>
                </a:r>
              </a:p>
            </p:txBody>
          </p:sp>
          <p:sp>
            <p:nvSpPr>
              <p:cNvPr id="93222" name="Line 10"/>
              <p:cNvSpPr>
                <a:spLocks noChangeShapeType="1"/>
              </p:cNvSpPr>
              <p:nvPr/>
            </p:nvSpPr>
            <p:spPr bwMode="auto">
              <a:xfrm>
                <a:off x="5395" y="2679"/>
                <a:ext cx="0" cy="367"/>
              </a:xfrm>
              <a:prstGeom prst="line">
                <a:avLst/>
              </a:prstGeom>
              <a:grpFill/>
              <a:ln w="25400">
                <a:solidFill>
                  <a:srgbClr val="1C4E35"/>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MX"/>
              </a:p>
            </p:txBody>
          </p:sp>
          <p:sp>
            <p:nvSpPr>
              <p:cNvPr id="93223" name="Line 11"/>
              <p:cNvSpPr>
                <a:spLocks noChangeShapeType="1"/>
              </p:cNvSpPr>
              <p:nvPr/>
            </p:nvSpPr>
            <p:spPr bwMode="auto">
              <a:xfrm>
                <a:off x="5395" y="1911"/>
                <a:ext cx="0" cy="367"/>
              </a:xfrm>
              <a:prstGeom prst="line">
                <a:avLst/>
              </a:prstGeom>
              <a:grpFill/>
              <a:ln w="25400">
                <a:solidFill>
                  <a:srgbClr val="1C4E35"/>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MX"/>
              </a:p>
            </p:txBody>
          </p:sp>
          <p:sp>
            <p:nvSpPr>
              <p:cNvPr id="93224" name="Rectangle 12"/>
              <p:cNvSpPr>
                <a:spLocks noChangeArrowheads="1"/>
              </p:cNvSpPr>
              <p:nvPr/>
            </p:nvSpPr>
            <p:spPr bwMode="auto">
              <a:xfrm>
                <a:off x="3453" y="959"/>
                <a:ext cx="1215" cy="212"/>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600" b="1" smtClean="0">
                    <a:solidFill>
                      <a:schemeClr val="tx1"/>
                    </a:solidFill>
                    <a:latin typeface="Arial" panose="020B0604020202020204" pitchFamily="34" charset="0"/>
                  </a:rPr>
                  <a:t>Alimentos de Cari</a:t>
                </a:r>
              </a:p>
            </p:txBody>
          </p:sp>
          <p:sp>
            <p:nvSpPr>
              <p:cNvPr id="93225" name="Line 13"/>
              <p:cNvSpPr>
                <a:spLocks noChangeShapeType="1"/>
              </p:cNvSpPr>
              <p:nvPr/>
            </p:nvSpPr>
            <p:spPr bwMode="auto">
              <a:xfrm flipH="1">
                <a:off x="2393" y="1096"/>
                <a:ext cx="1023" cy="0"/>
              </a:xfrm>
              <a:prstGeom prst="line">
                <a:avLst/>
              </a:prstGeom>
              <a:grpFill/>
              <a:ln w="25400">
                <a:solidFill>
                  <a:srgbClr val="1C4E35"/>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MX"/>
              </a:p>
            </p:txBody>
          </p:sp>
          <p:sp>
            <p:nvSpPr>
              <p:cNvPr id="93226" name="Freeform 14"/>
              <p:cNvSpPr>
                <a:spLocks/>
              </p:cNvSpPr>
              <p:nvPr/>
            </p:nvSpPr>
            <p:spPr bwMode="auto">
              <a:xfrm>
                <a:off x="2353" y="1808"/>
                <a:ext cx="1633" cy="1776"/>
              </a:xfrm>
              <a:custGeom>
                <a:avLst/>
                <a:gdLst>
                  <a:gd name="T0" fmla="*/ 0 w 1633"/>
                  <a:gd name="T1" fmla="*/ 0 h 1776"/>
                  <a:gd name="T2" fmla="*/ 306 w 1633"/>
                  <a:gd name="T3" fmla="*/ 88 h 1776"/>
                  <a:gd name="T4" fmla="*/ 459 w 1633"/>
                  <a:gd name="T5" fmla="*/ 140 h 1776"/>
                  <a:gd name="T6" fmla="*/ 605 w 1633"/>
                  <a:gd name="T7" fmla="*/ 193 h 1776"/>
                  <a:gd name="T8" fmla="*/ 746 w 1633"/>
                  <a:gd name="T9" fmla="*/ 257 h 1776"/>
                  <a:gd name="T10" fmla="*/ 873 w 1633"/>
                  <a:gd name="T11" fmla="*/ 333 h 1776"/>
                  <a:gd name="T12" fmla="*/ 994 w 1633"/>
                  <a:gd name="T13" fmla="*/ 420 h 1776"/>
                  <a:gd name="T14" fmla="*/ 1103 w 1633"/>
                  <a:gd name="T15" fmla="*/ 526 h 1776"/>
                  <a:gd name="T16" fmla="*/ 1198 w 1633"/>
                  <a:gd name="T17" fmla="*/ 648 h 1776"/>
                  <a:gd name="T18" fmla="*/ 1281 w 1633"/>
                  <a:gd name="T19" fmla="*/ 777 h 1776"/>
                  <a:gd name="T20" fmla="*/ 1358 w 1633"/>
                  <a:gd name="T21" fmla="*/ 928 h 1776"/>
                  <a:gd name="T22" fmla="*/ 1422 w 1633"/>
                  <a:gd name="T23" fmla="*/ 1080 h 1776"/>
                  <a:gd name="T24" fmla="*/ 1479 w 1633"/>
                  <a:gd name="T25" fmla="*/ 1250 h 1776"/>
                  <a:gd name="T26" fmla="*/ 1536 w 1633"/>
                  <a:gd name="T27" fmla="*/ 1419 h 1776"/>
                  <a:gd name="T28" fmla="*/ 1632 w 1633"/>
                  <a:gd name="T29" fmla="*/ 1775 h 177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633" h="1776">
                    <a:moveTo>
                      <a:pt x="0" y="0"/>
                    </a:moveTo>
                    <a:lnTo>
                      <a:pt x="306" y="88"/>
                    </a:lnTo>
                    <a:lnTo>
                      <a:pt x="459" y="140"/>
                    </a:lnTo>
                    <a:lnTo>
                      <a:pt x="605" y="193"/>
                    </a:lnTo>
                    <a:lnTo>
                      <a:pt x="746" y="257"/>
                    </a:lnTo>
                    <a:lnTo>
                      <a:pt x="873" y="333"/>
                    </a:lnTo>
                    <a:lnTo>
                      <a:pt x="994" y="420"/>
                    </a:lnTo>
                    <a:lnTo>
                      <a:pt x="1103" y="526"/>
                    </a:lnTo>
                    <a:lnTo>
                      <a:pt x="1198" y="648"/>
                    </a:lnTo>
                    <a:lnTo>
                      <a:pt x="1281" y="777"/>
                    </a:lnTo>
                    <a:lnTo>
                      <a:pt x="1358" y="928"/>
                    </a:lnTo>
                    <a:lnTo>
                      <a:pt x="1422" y="1080"/>
                    </a:lnTo>
                    <a:lnTo>
                      <a:pt x="1479" y="1250"/>
                    </a:lnTo>
                    <a:lnTo>
                      <a:pt x="1536" y="1419"/>
                    </a:lnTo>
                    <a:lnTo>
                      <a:pt x="1632" y="1775"/>
                    </a:lnTo>
                  </a:path>
                </a:pathLst>
              </a:custGeom>
              <a:grpFill/>
              <a:ln w="25400" cap="rnd" cmpd="sng">
                <a:solidFill>
                  <a:srgbClr val="00808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sp>
            <p:nvSpPr>
              <p:cNvPr id="93227" name="Freeform 15"/>
              <p:cNvSpPr>
                <a:spLocks/>
              </p:cNvSpPr>
              <p:nvPr/>
            </p:nvSpPr>
            <p:spPr bwMode="auto">
              <a:xfrm>
                <a:off x="2402" y="2140"/>
                <a:ext cx="1296" cy="1348"/>
              </a:xfrm>
              <a:custGeom>
                <a:avLst/>
                <a:gdLst>
                  <a:gd name="T0" fmla="*/ 0 w 1296"/>
                  <a:gd name="T1" fmla="*/ 0 h 1348"/>
                  <a:gd name="T2" fmla="*/ 248 w 1296"/>
                  <a:gd name="T3" fmla="*/ 68 h 1348"/>
                  <a:gd name="T4" fmla="*/ 366 w 1296"/>
                  <a:gd name="T5" fmla="*/ 108 h 1348"/>
                  <a:gd name="T6" fmla="*/ 479 w 1296"/>
                  <a:gd name="T7" fmla="*/ 153 h 1348"/>
                  <a:gd name="T8" fmla="*/ 591 w 1296"/>
                  <a:gd name="T9" fmla="*/ 199 h 1348"/>
                  <a:gd name="T10" fmla="*/ 692 w 1296"/>
                  <a:gd name="T11" fmla="*/ 256 h 1348"/>
                  <a:gd name="T12" fmla="*/ 786 w 1296"/>
                  <a:gd name="T13" fmla="*/ 324 h 1348"/>
                  <a:gd name="T14" fmla="*/ 875 w 1296"/>
                  <a:gd name="T15" fmla="*/ 403 h 1348"/>
                  <a:gd name="T16" fmla="*/ 952 w 1296"/>
                  <a:gd name="T17" fmla="*/ 494 h 1348"/>
                  <a:gd name="T18" fmla="*/ 1017 w 1296"/>
                  <a:gd name="T19" fmla="*/ 591 h 1348"/>
                  <a:gd name="T20" fmla="*/ 1076 w 1296"/>
                  <a:gd name="T21" fmla="*/ 705 h 1348"/>
                  <a:gd name="T22" fmla="*/ 1129 w 1296"/>
                  <a:gd name="T23" fmla="*/ 824 h 1348"/>
                  <a:gd name="T24" fmla="*/ 1177 w 1296"/>
                  <a:gd name="T25" fmla="*/ 949 h 1348"/>
                  <a:gd name="T26" fmla="*/ 1218 w 1296"/>
                  <a:gd name="T27" fmla="*/ 1080 h 1348"/>
                  <a:gd name="T28" fmla="*/ 1295 w 1296"/>
                  <a:gd name="T29" fmla="*/ 1347 h 13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96" h="1348">
                    <a:moveTo>
                      <a:pt x="0" y="0"/>
                    </a:moveTo>
                    <a:lnTo>
                      <a:pt x="248" y="68"/>
                    </a:lnTo>
                    <a:lnTo>
                      <a:pt x="366" y="108"/>
                    </a:lnTo>
                    <a:lnTo>
                      <a:pt x="479" y="153"/>
                    </a:lnTo>
                    <a:lnTo>
                      <a:pt x="591" y="199"/>
                    </a:lnTo>
                    <a:lnTo>
                      <a:pt x="692" y="256"/>
                    </a:lnTo>
                    <a:lnTo>
                      <a:pt x="786" y="324"/>
                    </a:lnTo>
                    <a:lnTo>
                      <a:pt x="875" y="403"/>
                    </a:lnTo>
                    <a:lnTo>
                      <a:pt x="952" y="494"/>
                    </a:lnTo>
                    <a:lnTo>
                      <a:pt x="1017" y="591"/>
                    </a:lnTo>
                    <a:lnTo>
                      <a:pt x="1076" y="705"/>
                    </a:lnTo>
                    <a:lnTo>
                      <a:pt x="1129" y="824"/>
                    </a:lnTo>
                    <a:lnTo>
                      <a:pt x="1177" y="949"/>
                    </a:lnTo>
                    <a:lnTo>
                      <a:pt x="1218" y="1080"/>
                    </a:lnTo>
                    <a:lnTo>
                      <a:pt x="1295" y="1347"/>
                    </a:lnTo>
                  </a:path>
                </a:pathLst>
              </a:custGeom>
              <a:grpFill/>
              <a:ln w="25400" cap="rnd" cmpd="sng">
                <a:solidFill>
                  <a:srgbClr val="00808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sp>
            <p:nvSpPr>
              <p:cNvPr id="93228" name="Rectangle 16"/>
              <p:cNvSpPr>
                <a:spLocks noChangeArrowheads="1"/>
              </p:cNvSpPr>
              <p:nvPr/>
            </p:nvSpPr>
            <p:spPr bwMode="auto">
              <a:xfrm>
                <a:off x="4003" y="3499"/>
                <a:ext cx="343"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i="1" dirty="0" smtClean="0">
                    <a:solidFill>
                      <a:schemeClr val="tx1"/>
                    </a:solidFill>
                    <a:latin typeface="Times New Roman" panose="02020603050405020304" pitchFamily="18" charset="0"/>
                    <a:cs typeface="Times New Roman" panose="02020603050405020304" pitchFamily="18" charset="0"/>
                  </a:rPr>
                  <a:t>U</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C</a:t>
                </a:r>
                <a:r>
                  <a:rPr lang="en-US" altLang="es-MX" sz="1800" b="1" baseline="30000" dirty="0" smtClean="0">
                    <a:solidFill>
                      <a:schemeClr val="tx1"/>
                    </a:solidFill>
                    <a:latin typeface="Times New Roman" panose="02020603050405020304" pitchFamily="18" charset="0"/>
                    <a:cs typeface="Times New Roman" panose="02020603050405020304" pitchFamily="18" charset="0"/>
                  </a:rPr>
                  <a:t>1</a:t>
                </a:r>
              </a:p>
            </p:txBody>
          </p:sp>
          <p:sp>
            <p:nvSpPr>
              <p:cNvPr id="93229" name="Rectangle 17"/>
              <p:cNvSpPr>
                <a:spLocks noChangeArrowheads="1"/>
              </p:cNvSpPr>
              <p:nvPr/>
            </p:nvSpPr>
            <p:spPr bwMode="auto">
              <a:xfrm>
                <a:off x="3523" y="3499"/>
                <a:ext cx="343"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i="1" dirty="0" smtClean="0">
                    <a:solidFill>
                      <a:schemeClr val="tx1"/>
                    </a:solidFill>
                    <a:latin typeface="Times New Roman" panose="02020603050405020304" pitchFamily="18" charset="0"/>
                    <a:cs typeface="Times New Roman" panose="02020603050405020304" pitchFamily="18" charset="0"/>
                  </a:rPr>
                  <a:t>U</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C</a:t>
                </a:r>
                <a:r>
                  <a:rPr lang="en-US" altLang="es-MX" sz="1800" b="1" baseline="30000" dirty="0" smtClean="0">
                    <a:solidFill>
                      <a:schemeClr val="tx1"/>
                    </a:solidFill>
                    <a:latin typeface="Times New Roman" panose="02020603050405020304" pitchFamily="18" charset="0"/>
                    <a:cs typeface="Times New Roman" panose="02020603050405020304" pitchFamily="18" charset="0"/>
                  </a:rPr>
                  <a:t>2</a:t>
                </a:r>
              </a:p>
            </p:txBody>
          </p:sp>
          <p:sp>
            <p:nvSpPr>
              <p:cNvPr id="93230" name="Rectangle 18"/>
              <p:cNvSpPr>
                <a:spLocks noChangeArrowheads="1"/>
              </p:cNvSpPr>
              <p:nvPr/>
            </p:nvSpPr>
            <p:spPr bwMode="auto">
              <a:xfrm>
                <a:off x="3187" y="3499"/>
                <a:ext cx="343"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i="1" dirty="0" smtClean="0">
                    <a:solidFill>
                      <a:schemeClr val="tx1"/>
                    </a:solidFill>
                    <a:latin typeface="Times New Roman" panose="02020603050405020304" pitchFamily="18" charset="0"/>
                    <a:cs typeface="Times New Roman" panose="02020603050405020304" pitchFamily="18" charset="0"/>
                  </a:rPr>
                  <a:t>U</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C</a:t>
                </a:r>
                <a:r>
                  <a:rPr lang="en-US" altLang="es-MX" sz="1800" b="1" baseline="30000" dirty="0" smtClean="0">
                    <a:solidFill>
                      <a:schemeClr val="tx1"/>
                    </a:solidFill>
                    <a:latin typeface="Times New Roman" panose="02020603050405020304" pitchFamily="18" charset="0"/>
                    <a:cs typeface="Times New Roman" panose="02020603050405020304" pitchFamily="18" charset="0"/>
                  </a:rPr>
                  <a:t>3</a:t>
                </a:r>
              </a:p>
            </p:txBody>
          </p:sp>
          <p:sp>
            <p:nvSpPr>
              <p:cNvPr id="93231" name="Freeform 19"/>
              <p:cNvSpPr>
                <a:spLocks/>
              </p:cNvSpPr>
              <p:nvPr/>
            </p:nvSpPr>
            <p:spPr bwMode="auto">
              <a:xfrm>
                <a:off x="2400" y="2430"/>
                <a:ext cx="1010" cy="1058"/>
              </a:xfrm>
              <a:custGeom>
                <a:avLst/>
                <a:gdLst>
                  <a:gd name="T0" fmla="*/ 0 w 1010"/>
                  <a:gd name="T1" fmla="*/ 0 h 1058"/>
                  <a:gd name="T2" fmla="*/ 191 w 1010"/>
                  <a:gd name="T3" fmla="*/ 51 h 1058"/>
                  <a:gd name="T4" fmla="*/ 376 w 1010"/>
                  <a:gd name="T5" fmla="*/ 113 h 1058"/>
                  <a:gd name="T6" fmla="*/ 458 w 1010"/>
                  <a:gd name="T7" fmla="*/ 153 h 1058"/>
                  <a:gd name="T8" fmla="*/ 540 w 1010"/>
                  <a:gd name="T9" fmla="*/ 199 h 1058"/>
                  <a:gd name="T10" fmla="*/ 616 w 1010"/>
                  <a:gd name="T11" fmla="*/ 250 h 1058"/>
                  <a:gd name="T12" fmla="*/ 682 w 1010"/>
                  <a:gd name="T13" fmla="*/ 312 h 1058"/>
                  <a:gd name="T14" fmla="*/ 742 w 1010"/>
                  <a:gd name="T15" fmla="*/ 386 h 1058"/>
                  <a:gd name="T16" fmla="*/ 791 w 1010"/>
                  <a:gd name="T17" fmla="*/ 466 h 1058"/>
                  <a:gd name="T18" fmla="*/ 840 w 1010"/>
                  <a:gd name="T19" fmla="*/ 551 h 1058"/>
                  <a:gd name="T20" fmla="*/ 878 w 1010"/>
                  <a:gd name="T21" fmla="*/ 642 h 1058"/>
                  <a:gd name="T22" fmla="*/ 949 w 1010"/>
                  <a:gd name="T23" fmla="*/ 847 h 1058"/>
                  <a:gd name="T24" fmla="*/ 1009 w 1010"/>
                  <a:gd name="T25" fmla="*/ 1057 h 10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10" h="1058">
                    <a:moveTo>
                      <a:pt x="0" y="0"/>
                    </a:moveTo>
                    <a:lnTo>
                      <a:pt x="191" y="51"/>
                    </a:lnTo>
                    <a:lnTo>
                      <a:pt x="376" y="113"/>
                    </a:lnTo>
                    <a:lnTo>
                      <a:pt x="458" y="153"/>
                    </a:lnTo>
                    <a:lnTo>
                      <a:pt x="540" y="199"/>
                    </a:lnTo>
                    <a:lnTo>
                      <a:pt x="616" y="250"/>
                    </a:lnTo>
                    <a:lnTo>
                      <a:pt x="682" y="312"/>
                    </a:lnTo>
                    <a:lnTo>
                      <a:pt x="742" y="386"/>
                    </a:lnTo>
                    <a:lnTo>
                      <a:pt x="791" y="466"/>
                    </a:lnTo>
                    <a:lnTo>
                      <a:pt x="840" y="551"/>
                    </a:lnTo>
                    <a:lnTo>
                      <a:pt x="878" y="642"/>
                    </a:lnTo>
                    <a:lnTo>
                      <a:pt x="949" y="847"/>
                    </a:lnTo>
                    <a:lnTo>
                      <a:pt x="1009" y="1057"/>
                    </a:lnTo>
                  </a:path>
                </a:pathLst>
              </a:custGeom>
              <a:grpFill/>
              <a:ln w="25400" cap="rnd" cmpd="sng">
                <a:solidFill>
                  <a:srgbClr val="00808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grpSp>
        <p:sp>
          <p:nvSpPr>
            <p:cNvPr id="93195" name="Rectangle 20"/>
            <p:cNvSpPr>
              <a:spLocks noChangeArrowheads="1"/>
            </p:cNvSpPr>
            <p:nvPr/>
          </p:nvSpPr>
          <p:spPr bwMode="auto">
            <a:xfrm>
              <a:off x="490" y="2423"/>
              <a:ext cx="668" cy="367"/>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defRPr/>
              </a:pPr>
              <a:r>
                <a:rPr lang="en-US" altLang="es-MX" sz="1600" b="1" smtClean="0">
                  <a:solidFill>
                    <a:schemeClr val="tx1"/>
                  </a:solidFill>
                  <a:latin typeface="Arial" panose="020B0604020202020204" pitchFamily="34" charset="0"/>
                </a:rPr>
                <a:t>Vestido</a:t>
              </a:r>
            </a:p>
            <a:p>
              <a:pPr algn="ctr">
                <a:spcBef>
                  <a:spcPct val="0"/>
                </a:spcBef>
                <a:buClrTx/>
                <a:buFontTx/>
                <a:buNone/>
                <a:defRPr/>
              </a:pPr>
              <a:r>
                <a:rPr lang="en-US" altLang="es-MX" sz="1600" b="1" smtClean="0">
                  <a:solidFill>
                    <a:schemeClr val="tx1"/>
                  </a:solidFill>
                  <a:latin typeface="Arial" panose="020B0604020202020204" pitchFamily="34" charset="0"/>
                </a:rPr>
                <a:t>de Jaime</a:t>
              </a:r>
            </a:p>
          </p:txBody>
        </p:sp>
        <p:sp>
          <p:nvSpPr>
            <p:cNvPr id="93196" name="Line 21"/>
            <p:cNvSpPr>
              <a:spLocks noChangeShapeType="1"/>
            </p:cNvSpPr>
            <p:nvPr/>
          </p:nvSpPr>
          <p:spPr bwMode="auto">
            <a:xfrm>
              <a:off x="816" y="2858"/>
              <a:ext cx="0" cy="367"/>
            </a:xfrm>
            <a:prstGeom prst="line">
              <a:avLst/>
            </a:prstGeom>
            <a:grpFill/>
            <a:ln w="25400">
              <a:solidFill>
                <a:srgbClr val="1C4E35"/>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MX"/>
            </a:p>
          </p:txBody>
        </p:sp>
        <p:sp>
          <p:nvSpPr>
            <p:cNvPr id="93197" name="Line 22"/>
            <p:cNvSpPr>
              <a:spLocks noChangeShapeType="1"/>
            </p:cNvSpPr>
            <p:nvPr/>
          </p:nvSpPr>
          <p:spPr bwMode="auto">
            <a:xfrm>
              <a:off x="816" y="2090"/>
              <a:ext cx="0" cy="367"/>
            </a:xfrm>
            <a:prstGeom prst="line">
              <a:avLst/>
            </a:prstGeom>
            <a:grpFill/>
            <a:ln w="25400">
              <a:solidFill>
                <a:srgbClr val="1C4E35"/>
              </a:solidFill>
              <a:round/>
              <a:headEnd type="triangle" w="med" len="me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MX"/>
            </a:p>
          </p:txBody>
        </p:sp>
        <p:sp>
          <p:nvSpPr>
            <p:cNvPr id="93198" name="Line 23"/>
            <p:cNvSpPr>
              <a:spLocks noChangeShapeType="1"/>
            </p:cNvSpPr>
            <p:nvPr/>
          </p:nvSpPr>
          <p:spPr bwMode="auto">
            <a:xfrm flipH="1">
              <a:off x="2489" y="4036"/>
              <a:ext cx="1023" cy="0"/>
            </a:xfrm>
            <a:prstGeom prst="line">
              <a:avLst/>
            </a:prstGeom>
            <a:grpFill/>
            <a:ln w="25400">
              <a:solidFill>
                <a:srgbClr val="1C4E35"/>
              </a:solidFill>
              <a:round/>
              <a:headEnd type="triangle" w="med" len="me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MX"/>
            </a:p>
          </p:txBody>
        </p:sp>
        <p:sp>
          <p:nvSpPr>
            <p:cNvPr id="93199" name="Rectangle 24"/>
            <p:cNvSpPr>
              <a:spLocks noChangeArrowheads="1"/>
            </p:cNvSpPr>
            <p:nvPr/>
          </p:nvSpPr>
          <p:spPr bwMode="auto">
            <a:xfrm>
              <a:off x="1204" y="3918"/>
              <a:ext cx="1330" cy="212"/>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600" b="1" smtClean="0">
                  <a:solidFill>
                    <a:schemeClr val="tx1"/>
                  </a:solidFill>
                  <a:latin typeface="Arial" panose="020B0604020202020204" pitchFamily="34" charset="0"/>
                </a:rPr>
                <a:t>Alimentos de Jaime</a:t>
              </a:r>
            </a:p>
          </p:txBody>
        </p:sp>
        <p:sp>
          <p:nvSpPr>
            <p:cNvPr id="93200" name="Freeform 25"/>
            <p:cNvSpPr>
              <a:spLocks/>
            </p:cNvSpPr>
            <p:nvPr/>
          </p:nvSpPr>
          <p:spPr bwMode="auto">
            <a:xfrm>
              <a:off x="2402" y="1880"/>
              <a:ext cx="1769" cy="1796"/>
            </a:xfrm>
            <a:custGeom>
              <a:avLst/>
              <a:gdLst>
                <a:gd name="T0" fmla="*/ 0 w 1769"/>
                <a:gd name="T1" fmla="*/ 0 h 1796"/>
                <a:gd name="T2" fmla="*/ 80 w 1769"/>
                <a:gd name="T3" fmla="*/ 325 h 1796"/>
                <a:gd name="T4" fmla="*/ 120 w 1769"/>
                <a:gd name="T5" fmla="*/ 484 h 1796"/>
                <a:gd name="T6" fmla="*/ 173 w 1769"/>
                <a:gd name="T7" fmla="*/ 638 h 1796"/>
                <a:gd name="T8" fmla="*/ 233 w 1769"/>
                <a:gd name="T9" fmla="*/ 786 h 1796"/>
                <a:gd name="T10" fmla="*/ 300 w 1769"/>
                <a:gd name="T11" fmla="*/ 923 h 1796"/>
                <a:gd name="T12" fmla="*/ 387 w 1769"/>
                <a:gd name="T13" fmla="*/ 1054 h 1796"/>
                <a:gd name="T14" fmla="*/ 487 w 1769"/>
                <a:gd name="T15" fmla="*/ 1174 h 1796"/>
                <a:gd name="T16" fmla="*/ 607 w 1769"/>
                <a:gd name="T17" fmla="*/ 1276 h 1796"/>
                <a:gd name="T18" fmla="*/ 741 w 1769"/>
                <a:gd name="T19" fmla="*/ 1373 h 1796"/>
                <a:gd name="T20" fmla="*/ 894 w 1769"/>
                <a:gd name="T21" fmla="*/ 1459 h 1796"/>
                <a:gd name="T22" fmla="*/ 1054 w 1769"/>
                <a:gd name="T23" fmla="*/ 1533 h 1796"/>
                <a:gd name="T24" fmla="*/ 1221 w 1769"/>
                <a:gd name="T25" fmla="*/ 1607 h 1796"/>
                <a:gd name="T26" fmla="*/ 1401 w 1769"/>
                <a:gd name="T27" fmla="*/ 1670 h 1796"/>
                <a:gd name="T28" fmla="*/ 1768 w 1769"/>
                <a:gd name="T29" fmla="*/ 1795 h 17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69" h="1796">
                  <a:moveTo>
                    <a:pt x="0" y="0"/>
                  </a:moveTo>
                  <a:lnTo>
                    <a:pt x="80" y="325"/>
                  </a:lnTo>
                  <a:lnTo>
                    <a:pt x="120" y="484"/>
                  </a:lnTo>
                  <a:lnTo>
                    <a:pt x="173" y="638"/>
                  </a:lnTo>
                  <a:lnTo>
                    <a:pt x="233" y="786"/>
                  </a:lnTo>
                  <a:lnTo>
                    <a:pt x="300" y="923"/>
                  </a:lnTo>
                  <a:lnTo>
                    <a:pt x="387" y="1054"/>
                  </a:lnTo>
                  <a:lnTo>
                    <a:pt x="487" y="1174"/>
                  </a:lnTo>
                  <a:lnTo>
                    <a:pt x="607" y="1276"/>
                  </a:lnTo>
                  <a:lnTo>
                    <a:pt x="741" y="1373"/>
                  </a:lnTo>
                  <a:lnTo>
                    <a:pt x="894" y="1459"/>
                  </a:lnTo>
                  <a:lnTo>
                    <a:pt x="1054" y="1533"/>
                  </a:lnTo>
                  <a:lnTo>
                    <a:pt x="1221" y="1607"/>
                  </a:lnTo>
                  <a:lnTo>
                    <a:pt x="1401" y="1670"/>
                  </a:lnTo>
                  <a:lnTo>
                    <a:pt x="1768" y="1795"/>
                  </a:lnTo>
                </a:path>
              </a:pathLst>
            </a:custGeom>
            <a:grpFill/>
            <a:ln w="25400" cap="rnd" cmpd="sng">
              <a:solidFill>
                <a:srgbClr val="FF33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sp>
          <p:nvSpPr>
            <p:cNvPr id="93201" name="Freeform 26"/>
            <p:cNvSpPr>
              <a:spLocks/>
            </p:cNvSpPr>
            <p:nvPr/>
          </p:nvSpPr>
          <p:spPr bwMode="auto">
            <a:xfrm>
              <a:off x="3155" y="1666"/>
              <a:ext cx="1033" cy="1262"/>
            </a:xfrm>
            <a:custGeom>
              <a:avLst/>
              <a:gdLst>
                <a:gd name="T0" fmla="*/ 0 w 1033"/>
                <a:gd name="T1" fmla="*/ 0 h 1262"/>
                <a:gd name="T2" fmla="*/ 41 w 1033"/>
                <a:gd name="T3" fmla="*/ 230 h 1262"/>
                <a:gd name="T4" fmla="*/ 94 w 1033"/>
                <a:gd name="T5" fmla="*/ 451 h 1262"/>
                <a:gd name="T6" fmla="*/ 128 w 1033"/>
                <a:gd name="T7" fmla="*/ 554 h 1262"/>
                <a:gd name="T8" fmla="*/ 175 w 1033"/>
                <a:gd name="T9" fmla="*/ 653 h 1262"/>
                <a:gd name="T10" fmla="*/ 221 w 1033"/>
                <a:gd name="T11" fmla="*/ 743 h 1262"/>
                <a:gd name="T12" fmla="*/ 282 w 1033"/>
                <a:gd name="T13" fmla="*/ 829 h 1262"/>
                <a:gd name="T14" fmla="*/ 349 w 1033"/>
                <a:gd name="T15" fmla="*/ 901 h 1262"/>
                <a:gd name="T16" fmla="*/ 429 w 1033"/>
                <a:gd name="T17" fmla="*/ 968 h 1262"/>
                <a:gd name="T18" fmla="*/ 516 w 1033"/>
                <a:gd name="T19" fmla="*/ 1027 h 1262"/>
                <a:gd name="T20" fmla="*/ 610 w 1033"/>
                <a:gd name="T21" fmla="*/ 1081 h 1262"/>
                <a:gd name="T22" fmla="*/ 818 w 1033"/>
                <a:gd name="T23" fmla="*/ 1175 h 1262"/>
                <a:gd name="T24" fmla="*/ 1032 w 1033"/>
                <a:gd name="T25" fmla="*/ 1261 h 12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33" h="1262">
                  <a:moveTo>
                    <a:pt x="0" y="0"/>
                  </a:moveTo>
                  <a:lnTo>
                    <a:pt x="41" y="230"/>
                  </a:lnTo>
                  <a:lnTo>
                    <a:pt x="94" y="451"/>
                  </a:lnTo>
                  <a:lnTo>
                    <a:pt x="128" y="554"/>
                  </a:lnTo>
                  <a:lnTo>
                    <a:pt x="175" y="653"/>
                  </a:lnTo>
                  <a:lnTo>
                    <a:pt x="221" y="743"/>
                  </a:lnTo>
                  <a:lnTo>
                    <a:pt x="282" y="829"/>
                  </a:lnTo>
                  <a:lnTo>
                    <a:pt x="349" y="901"/>
                  </a:lnTo>
                  <a:lnTo>
                    <a:pt x="429" y="968"/>
                  </a:lnTo>
                  <a:lnTo>
                    <a:pt x="516" y="1027"/>
                  </a:lnTo>
                  <a:lnTo>
                    <a:pt x="610" y="1081"/>
                  </a:lnTo>
                  <a:lnTo>
                    <a:pt x="818" y="1175"/>
                  </a:lnTo>
                  <a:lnTo>
                    <a:pt x="1032" y="1261"/>
                  </a:lnTo>
                </a:path>
              </a:pathLst>
            </a:custGeom>
            <a:grpFill/>
            <a:ln w="25400" cap="rnd" cmpd="sng">
              <a:solidFill>
                <a:srgbClr val="FF33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sp>
          <p:nvSpPr>
            <p:cNvPr id="93202" name="Freeform 27"/>
            <p:cNvSpPr>
              <a:spLocks/>
            </p:cNvSpPr>
            <p:nvPr/>
          </p:nvSpPr>
          <p:spPr bwMode="auto">
            <a:xfrm>
              <a:off x="2607" y="1845"/>
              <a:ext cx="1452" cy="1539"/>
            </a:xfrm>
            <a:custGeom>
              <a:avLst/>
              <a:gdLst>
                <a:gd name="T0" fmla="*/ 0 w 1452"/>
                <a:gd name="T1" fmla="*/ 0 h 1539"/>
                <a:gd name="T2" fmla="*/ 59 w 1452"/>
                <a:gd name="T3" fmla="*/ 277 h 1539"/>
                <a:gd name="T4" fmla="*/ 98 w 1452"/>
                <a:gd name="T5" fmla="*/ 413 h 1539"/>
                <a:gd name="T6" fmla="*/ 137 w 1452"/>
                <a:gd name="T7" fmla="*/ 544 h 1539"/>
                <a:gd name="T8" fmla="*/ 190 w 1452"/>
                <a:gd name="T9" fmla="*/ 669 h 1539"/>
                <a:gd name="T10" fmla="*/ 248 w 1452"/>
                <a:gd name="T11" fmla="*/ 790 h 1539"/>
                <a:gd name="T12" fmla="*/ 314 w 1452"/>
                <a:gd name="T13" fmla="*/ 905 h 1539"/>
                <a:gd name="T14" fmla="*/ 399 w 1452"/>
                <a:gd name="T15" fmla="*/ 1004 h 1539"/>
                <a:gd name="T16" fmla="*/ 497 w 1452"/>
                <a:gd name="T17" fmla="*/ 1093 h 1539"/>
                <a:gd name="T18" fmla="*/ 608 w 1452"/>
                <a:gd name="T19" fmla="*/ 1177 h 1539"/>
                <a:gd name="T20" fmla="*/ 732 w 1452"/>
                <a:gd name="T21" fmla="*/ 1250 h 1539"/>
                <a:gd name="T22" fmla="*/ 863 w 1452"/>
                <a:gd name="T23" fmla="*/ 1313 h 1539"/>
                <a:gd name="T24" fmla="*/ 1007 w 1452"/>
                <a:gd name="T25" fmla="*/ 1376 h 1539"/>
                <a:gd name="T26" fmla="*/ 1150 w 1452"/>
                <a:gd name="T27" fmla="*/ 1433 h 1539"/>
                <a:gd name="T28" fmla="*/ 1451 w 1452"/>
                <a:gd name="T29" fmla="*/ 1538 h 153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52" h="1539">
                  <a:moveTo>
                    <a:pt x="0" y="0"/>
                  </a:moveTo>
                  <a:lnTo>
                    <a:pt x="59" y="277"/>
                  </a:lnTo>
                  <a:lnTo>
                    <a:pt x="98" y="413"/>
                  </a:lnTo>
                  <a:lnTo>
                    <a:pt x="137" y="544"/>
                  </a:lnTo>
                  <a:lnTo>
                    <a:pt x="190" y="669"/>
                  </a:lnTo>
                  <a:lnTo>
                    <a:pt x="248" y="790"/>
                  </a:lnTo>
                  <a:lnTo>
                    <a:pt x="314" y="905"/>
                  </a:lnTo>
                  <a:lnTo>
                    <a:pt x="399" y="1004"/>
                  </a:lnTo>
                  <a:lnTo>
                    <a:pt x="497" y="1093"/>
                  </a:lnTo>
                  <a:lnTo>
                    <a:pt x="608" y="1177"/>
                  </a:lnTo>
                  <a:lnTo>
                    <a:pt x="732" y="1250"/>
                  </a:lnTo>
                  <a:lnTo>
                    <a:pt x="863" y="1313"/>
                  </a:lnTo>
                  <a:lnTo>
                    <a:pt x="1007" y="1376"/>
                  </a:lnTo>
                  <a:lnTo>
                    <a:pt x="1150" y="1433"/>
                  </a:lnTo>
                  <a:lnTo>
                    <a:pt x="1451" y="1538"/>
                  </a:lnTo>
                </a:path>
              </a:pathLst>
            </a:custGeom>
            <a:grpFill/>
            <a:ln w="25400" cap="rnd" cmpd="sng">
              <a:solidFill>
                <a:srgbClr val="FF33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sp>
          <p:nvSpPr>
            <p:cNvPr id="93203" name="Rectangle 28"/>
            <p:cNvSpPr>
              <a:spLocks noChangeArrowheads="1"/>
            </p:cNvSpPr>
            <p:nvPr/>
          </p:nvSpPr>
          <p:spPr bwMode="auto">
            <a:xfrm>
              <a:off x="4147" y="3503"/>
              <a:ext cx="327"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i="1" dirty="0" smtClean="0">
                  <a:solidFill>
                    <a:schemeClr val="tx1"/>
                  </a:solidFill>
                  <a:latin typeface="Times New Roman" panose="02020603050405020304" pitchFamily="18" charset="0"/>
                  <a:cs typeface="Times New Roman" panose="02020603050405020304" pitchFamily="18" charset="0"/>
                </a:rPr>
                <a:t>U</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J</a:t>
              </a:r>
              <a:r>
                <a:rPr lang="en-US" altLang="es-MX" sz="1800" b="1" baseline="30000" dirty="0" smtClean="0">
                  <a:solidFill>
                    <a:schemeClr val="tx1"/>
                  </a:solidFill>
                  <a:latin typeface="Times New Roman" panose="02020603050405020304" pitchFamily="18" charset="0"/>
                  <a:cs typeface="Times New Roman" panose="02020603050405020304" pitchFamily="18" charset="0"/>
                </a:rPr>
                <a:t>1</a:t>
              </a:r>
            </a:p>
          </p:txBody>
        </p:sp>
        <p:sp>
          <p:nvSpPr>
            <p:cNvPr id="93204" name="Rectangle 29"/>
            <p:cNvSpPr>
              <a:spLocks noChangeArrowheads="1"/>
            </p:cNvSpPr>
            <p:nvPr/>
          </p:nvSpPr>
          <p:spPr bwMode="auto">
            <a:xfrm>
              <a:off x="4147" y="3263"/>
              <a:ext cx="327"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i="1" dirty="0" smtClean="0">
                  <a:solidFill>
                    <a:schemeClr val="tx1"/>
                  </a:solidFill>
                  <a:latin typeface="Times New Roman" panose="02020603050405020304" pitchFamily="18" charset="0"/>
                  <a:cs typeface="Times New Roman" panose="02020603050405020304" pitchFamily="18" charset="0"/>
                </a:rPr>
                <a:t>U</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J</a:t>
              </a:r>
              <a:r>
                <a:rPr lang="en-US" altLang="es-MX" sz="1800" b="1" baseline="30000" dirty="0" smtClean="0">
                  <a:solidFill>
                    <a:schemeClr val="tx1"/>
                  </a:solidFill>
                  <a:latin typeface="Times New Roman" panose="02020603050405020304" pitchFamily="18" charset="0"/>
                  <a:cs typeface="Times New Roman" panose="02020603050405020304" pitchFamily="18" charset="0"/>
                </a:rPr>
                <a:t>2</a:t>
              </a:r>
            </a:p>
          </p:txBody>
        </p:sp>
        <p:sp>
          <p:nvSpPr>
            <p:cNvPr id="93205" name="Rectangle 30"/>
            <p:cNvSpPr>
              <a:spLocks noChangeArrowheads="1"/>
            </p:cNvSpPr>
            <p:nvPr/>
          </p:nvSpPr>
          <p:spPr bwMode="auto">
            <a:xfrm>
              <a:off x="4195" y="2879"/>
              <a:ext cx="327"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i="1" dirty="0" smtClean="0">
                  <a:solidFill>
                    <a:schemeClr val="tx1"/>
                  </a:solidFill>
                  <a:latin typeface="Times New Roman" panose="02020603050405020304" pitchFamily="18" charset="0"/>
                  <a:cs typeface="Times New Roman" panose="02020603050405020304" pitchFamily="18" charset="0"/>
                </a:rPr>
                <a:t>U</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J</a:t>
              </a:r>
              <a:r>
                <a:rPr lang="en-US" altLang="es-MX" sz="1800" b="1" baseline="30000" dirty="0" smtClean="0">
                  <a:solidFill>
                    <a:schemeClr val="tx1"/>
                  </a:solidFill>
                  <a:latin typeface="Times New Roman" panose="02020603050405020304" pitchFamily="18" charset="0"/>
                  <a:cs typeface="Times New Roman" panose="02020603050405020304" pitchFamily="18" charset="0"/>
                </a:rPr>
                <a:t>3</a:t>
              </a:r>
            </a:p>
          </p:txBody>
        </p:sp>
        <p:sp>
          <p:nvSpPr>
            <p:cNvPr id="93206" name="Oval 31"/>
            <p:cNvSpPr>
              <a:spLocks noChangeArrowheads="1"/>
            </p:cNvSpPr>
            <p:nvPr/>
          </p:nvSpPr>
          <p:spPr bwMode="auto">
            <a:xfrm>
              <a:off x="3456" y="2513"/>
              <a:ext cx="96" cy="96"/>
            </a:xfrm>
            <a:prstGeom prst="ellipse">
              <a:avLst/>
            </a:prstGeom>
            <a:grp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sp>
          <p:nvSpPr>
            <p:cNvPr id="93207" name="Oval 32"/>
            <p:cNvSpPr>
              <a:spLocks noChangeArrowheads="1"/>
            </p:cNvSpPr>
            <p:nvPr/>
          </p:nvSpPr>
          <p:spPr bwMode="auto">
            <a:xfrm>
              <a:off x="3024" y="2849"/>
              <a:ext cx="96" cy="96"/>
            </a:xfrm>
            <a:prstGeom prst="ellipse">
              <a:avLst/>
            </a:prstGeom>
            <a:grp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sp>
          <p:nvSpPr>
            <p:cNvPr id="93208" name="Oval 33"/>
            <p:cNvSpPr>
              <a:spLocks noChangeArrowheads="1"/>
            </p:cNvSpPr>
            <p:nvPr/>
          </p:nvSpPr>
          <p:spPr bwMode="auto">
            <a:xfrm>
              <a:off x="3504" y="3137"/>
              <a:ext cx="96" cy="96"/>
            </a:xfrm>
            <a:prstGeom prst="ellipse">
              <a:avLst/>
            </a:prstGeom>
            <a:grp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sp>
          <p:nvSpPr>
            <p:cNvPr id="93209" name="Rectangle 34"/>
            <p:cNvSpPr>
              <a:spLocks noChangeArrowheads="1"/>
            </p:cNvSpPr>
            <p:nvPr/>
          </p:nvSpPr>
          <p:spPr bwMode="auto">
            <a:xfrm>
              <a:off x="3549" y="2942"/>
              <a:ext cx="208" cy="212"/>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600" b="1" i="1" dirty="0" smtClean="0">
                  <a:solidFill>
                    <a:schemeClr val="tx1"/>
                  </a:solidFill>
                  <a:latin typeface="Times New Roman" panose="02020603050405020304" pitchFamily="18" charset="0"/>
                  <a:cs typeface="Times New Roman" panose="02020603050405020304" pitchFamily="18" charset="0"/>
                </a:rPr>
                <a:t>B</a:t>
              </a:r>
            </a:p>
          </p:txBody>
        </p:sp>
        <p:sp>
          <p:nvSpPr>
            <p:cNvPr id="93210" name="Rectangle 35"/>
            <p:cNvSpPr>
              <a:spLocks noChangeArrowheads="1"/>
            </p:cNvSpPr>
            <p:nvPr/>
          </p:nvSpPr>
          <p:spPr bwMode="auto">
            <a:xfrm>
              <a:off x="3069" y="2654"/>
              <a:ext cx="208" cy="212"/>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600" b="1" i="1" dirty="0" smtClean="0">
                  <a:solidFill>
                    <a:schemeClr val="tx1"/>
                  </a:solidFill>
                  <a:latin typeface="Times New Roman" panose="02020603050405020304" pitchFamily="18" charset="0"/>
                  <a:cs typeface="Times New Roman" panose="02020603050405020304" pitchFamily="18" charset="0"/>
                </a:rPr>
                <a:t>C</a:t>
              </a:r>
            </a:p>
          </p:txBody>
        </p:sp>
        <p:sp>
          <p:nvSpPr>
            <p:cNvPr id="93211" name="Rectangle 36"/>
            <p:cNvSpPr>
              <a:spLocks noChangeArrowheads="1"/>
            </p:cNvSpPr>
            <p:nvPr/>
          </p:nvSpPr>
          <p:spPr bwMode="auto">
            <a:xfrm>
              <a:off x="3501" y="2318"/>
              <a:ext cx="208" cy="212"/>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600" b="1" i="1" dirty="0" smtClean="0">
                  <a:solidFill>
                    <a:schemeClr val="tx1"/>
                  </a:solidFill>
                  <a:latin typeface="Times New Roman" panose="02020603050405020304" pitchFamily="18" charset="0"/>
                  <a:cs typeface="Times New Roman" panose="02020603050405020304" pitchFamily="18" charset="0"/>
                </a:rPr>
                <a:t>D</a:t>
              </a:r>
            </a:p>
          </p:txBody>
        </p:sp>
        <p:sp>
          <p:nvSpPr>
            <p:cNvPr id="93212" name="Rectangle 37"/>
            <p:cNvSpPr>
              <a:spLocks noChangeArrowheads="1"/>
            </p:cNvSpPr>
            <p:nvPr/>
          </p:nvSpPr>
          <p:spPr bwMode="auto">
            <a:xfrm>
              <a:off x="432" y="4049"/>
              <a:ext cx="1200" cy="288"/>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sp>
          <p:nvSpPr>
            <p:cNvPr id="93213" name="Rectangle 38"/>
            <p:cNvSpPr>
              <a:spLocks noChangeArrowheads="1"/>
            </p:cNvSpPr>
            <p:nvPr/>
          </p:nvSpPr>
          <p:spPr bwMode="auto">
            <a:xfrm>
              <a:off x="1968" y="3796"/>
              <a:ext cx="1824" cy="288"/>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sp>
          <p:nvSpPr>
            <p:cNvPr id="93214" name="Rectangle 40"/>
            <p:cNvSpPr>
              <a:spLocks noChangeArrowheads="1"/>
            </p:cNvSpPr>
            <p:nvPr/>
          </p:nvSpPr>
          <p:spPr bwMode="auto">
            <a:xfrm>
              <a:off x="1199" y="1408"/>
              <a:ext cx="3746" cy="2498"/>
            </a:xfrm>
            <a:prstGeom prst="rect">
              <a:avLst/>
            </a:prstGeom>
            <a:grp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sp>
          <p:nvSpPr>
            <p:cNvPr id="93215" name="Rectangle 41"/>
            <p:cNvSpPr>
              <a:spLocks noChangeArrowheads="1"/>
            </p:cNvSpPr>
            <p:nvPr/>
          </p:nvSpPr>
          <p:spPr bwMode="auto">
            <a:xfrm>
              <a:off x="1150" y="1119"/>
              <a:ext cx="366"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dirty="0" smtClean="0">
                  <a:solidFill>
                    <a:schemeClr val="tx1"/>
                  </a:solidFill>
                  <a:latin typeface="Times New Roman" panose="02020603050405020304" pitchFamily="18" charset="0"/>
                  <a:cs typeface="Times New Roman" panose="02020603050405020304" pitchFamily="18" charset="0"/>
                </a:rPr>
                <a:t>10A</a:t>
              </a:r>
            </a:p>
          </p:txBody>
        </p:sp>
        <p:sp>
          <p:nvSpPr>
            <p:cNvPr id="93216" name="Rectangle 42"/>
            <p:cNvSpPr>
              <a:spLocks noChangeArrowheads="1"/>
            </p:cNvSpPr>
            <p:nvPr/>
          </p:nvSpPr>
          <p:spPr bwMode="auto">
            <a:xfrm>
              <a:off x="4893" y="1145"/>
              <a:ext cx="263"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dirty="0" smtClean="0">
                  <a:solidFill>
                    <a:schemeClr val="tx1"/>
                  </a:solidFill>
                  <a:latin typeface="Times New Roman" panose="02020603050405020304" pitchFamily="18" charset="0"/>
                  <a:cs typeface="Times New Roman" panose="02020603050405020304" pitchFamily="18" charset="0"/>
                </a:rPr>
                <a:t>0</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C</a:t>
              </a:r>
            </a:p>
          </p:txBody>
        </p:sp>
        <p:sp>
          <p:nvSpPr>
            <p:cNvPr id="93217" name="Rectangle 43"/>
            <p:cNvSpPr>
              <a:spLocks noChangeArrowheads="1"/>
            </p:cNvSpPr>
            <p:nvPr/>
          </p:nvSpPr>
          <p:spPr bwMode="auto">
            <a:xfrm>
              <a:off x="958" y="3854"/>
              <a:ext cx="247"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dirty="0" smtClean="0">
                  <a:solidFill>
                    <a:schemeClr val="tx1"/>
                  </a:solidFill>
                  <a:latin typeface="Times New Roman" panose="02020603050405020304" pitchFamily="18" charset="0"/>
                  <a:cs typeface="Times New Roman" panose="02020603050405020304" pitchFamily="18" charset="0"/>
                </a:rPr>
                <a:t>0</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J</a:t>
              </a:r>
            </a:p>
          </p:txBody>
        </p:sp>
        <p:sp>
          <p:nvSpPr>
            <p:cNvPr id="93218" name="Rectangle 44"/>
            <p:cNvSpPr>
              <a:spLocks noChangeArrowheads="1"/>
            </p:cNvSpPr>
            <p:nvPr/>
          </p:nvSpPr>
          <p:spPr bwMode="auto">
            <a:xfrm>
              <a:off x="808" y="1359"/>
              <a:ext cx="344" cy="229"/>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dirty="0" smtClean="0">
                  <a:solidFill>
                    <a:schemeClr val="tx1"/>
                  </a:solidFill>
                  <a:latin typeface="Times New Roman" panose="02020603050405020304" pitchFamily="18" charset="0"/>
                  <a:cs typeface="Times New Roman" panose="02020603050405020304" pitchFamily="18" charset="0"/>
                </a:rPr>
                <a:t>6V</a:t>
              </a:r>
            </a:p>
          </p:txBody>
        </p:sp>
        <p:sp>
          <p:nvSpPr>
            <p:cNvPr id="93219" name="Rectangle 45"/>
            <p:cNvSpPr>
              <a:spLocks noChangeArrowheads="1"/>
            </p:cNvSpPr>
            <p:nvPr/>
          </p:nvSpPr>
          <p:spPr bwMode="auto">
            <a:xfrm>
              <a:off x="4557" y="3902"/>
              <a:ext cx="366"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dirty="0" smtClean="0">
                  <a:solidFill>
                    <a:schemeClr val="tx1"/>
                  </a:solidFill>
                  <a:latin typeface="Times New Roman" panose="02020603050405020304" pitchFamily="18" charset="0"/>
                  <a:cs typeface="Times New Roman" panose="02020603050405020304" pitchFamily="18" charset="0"/>
                </a:rPr>
                <a:t>10A</a:t>
              </a:r>
            </a:p>
          </p:txBody>
        </p:sp>
        <p:sp>
          <p:nvSpPr>
            <p:cNvPr id="93220" name="Rectangle 46"/>
            <p:cNvSpPr>
              <a:spLocks noChangeArrowheads="1"/>
            </p:cNvSpPr>
            <p:nvPr/>
          </p:nvSpPr>
          <p:spPr bwMode="auto">
            <a:xfrm>
              <a:off x="4941" y="3662"/>
              <a:ext cx="293"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smtClean="0">
                  <a:solidFill>
                    <a:schemeClr val="tx1"/>
                  </a:solidFill>
                  <a:latin typeface="Times New Roman" panose="02020603050405020304" pitchFamily="18" charset="0"/>
                  <a:cs typeface="Times New Roman" panose="02020603050405020304" pitchFamily="18" charset="0"/>
                </a:rPr>
                <a:t>6V</a:t>
              </a:r>
            </a:p>
          </p:txBody>
        </p:sp>
      </p:grpSp>
      <p:sp>
        <p:nvSpPr>
          <p:cNvPr id="96259"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E28EF7F5-E52D-4739-8EC3-F8A899F79D3B}" type="slidenum">
              <a:rPr lang="es-ES" altLang="es-MX" smtClean="0">
                <a:solidFill>
                  <a:srgbClr val="FEFFFF"/>
                </a:solidFill>
                <a:latin typeface="Arial" panose="020B0604020202020204" pitchFamily="34" charset="0"/>
              </a:rPr>
              <a:pPr>
                <a:spcBef>
                  <a:spcPct val="0"/>
                </a:spcBef>
                <a:buClrTx/>
                <a:buFontTx/>
                <a:buNone/>
              </a:pPr>
              <a:t>45</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186" name="Group 48"/>
          <p:cNvGrpSpPr>
            <a:grpSpLocks/>
          </p:cNvGrpSpPr>
          <p:nvPr/>
        </p:nvGrpSpPr>
        <p:grpSpPr bwMode="auto">
          <a:xfrm>
            <a:off x="2283841" y="908720"/>
            <a:ext cx="8348663" cy="5108575"/>
            <a:chOff x="432" y="1119"/>
            <a:chExt cx="5259" cy="3218"/>
          </a:xfrm>
          <a:noFill/>
        </p:grpSpPr>
        <p:sp>
          <p:nvSpPr>
            <p:cNvPr id="93188" name="Freeform 2"/>
            <p:cNvSpPr>
              <a:spLocks/>
            </p:cNvSpPr>
            <p:nvPr/>
          </p:nvSpPr>
          <p:spPr bwMode="auto">
            <a:xfrm>
              <a:off x="2400" y="1985"/>
              <a:ext cx="1537" cy="1633"/>
            </a:xfrm>
            <a:custGeom>
              <a:avLst/>
              <a:gdLst>
                <a:gd name="T0" fmla="*/ 0 w 1537"/>
                <a:gd name="T1" fmla="*/ 0 h 1633"/>
                <a:gd name="T2" fmla="*/ 528 w 1537"/>
                <a:gd name="T3" fmla="*/ 192 h 1633"/>
                <a:gd name="T4" fmla="*/ 912 w 1537"/>
                <a:gd name="T5" fmla="*/ 384 h 1633"/>
                <a:gd name="T6" fmla="*/ 1152 w 1537"/>
                <a:gd name="T7" fmla="*/ 624 h 1633"/>
                <a:gd name="T8" fmla="*/ 1296 w 1537"/>
                <a:gd name="T9" fmla="*/ 864 h 1633"/>
                <a:gd name="T10" fmla="*/ 1440 w 1537"/>
                <a:gd name="T11" fmla="*/ 1296 h 1633"/>
                <a:gd name="T12" fmla="*/ 1536 w 1537"/>
                <a:gd name="T13" fmla="*/ 1632 h 1633"/>
                <a:gd name="T14" fmla="*/ 1072 w 1537"/>
                <a:gd name="T15" fmla="*/ 1436 h 1633"/>
                <a:gd name="T16" fmla="*/ 912 w 1537"/>
                <a:gd name="T17" fmla="*/ 1344 h 1633"/>
                <a:gd name="T18" fmla="*/ 624 w 1537"/>
                <a:gd name="T19" fmla="*/ 1200 h 1633"/>
                <a:gd name="T20" fmla="*/ 336 w 1537"/>
                <a:gd name="T21" fmla="*/ 912 h 1633"/>
                <a:gd name="T22" fmla="*/ 144 w 1537"/>
                <a:gd name="T23" fmla="*/ 528 h 1633"/>
                <a:gd name="T24" fmla="*/ 0 w 1537"/>
                <a:gd name="T25" fmla="*/ 0 h 16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37" h="1633">
                  <a:moveTo>
                    <a:pt x="0" y="0"/>
                  </a:moveTo>
                  <a:lnTo>
                    <a:pt x="528" y="192"/>
                  </a:lnTo>
                  <a:lnTo>
                    <a:pt x="912" y="384"/>
                  </a:lnTo>
                  <a:lnTo>
                    <a:pt x="1152" y="624"/>
                  </a:lnTo>
                  <a:lnTo>
                    <a:pt x="1296" y="864"/>
                  </a:lnTo>
                  <a:lnTo>
                    <a:pt x="1440" y="1296"/>
                  </a:lnTo>
                  <a:lnTo>
                    <a:pt x="1536" y="1632"/>
                  </a:lnTo>
                  <a:lnTo>
                    <a:pt x="1072" y="1436"/>
                  </a:lnTo>
                  <a:lnTo>
                    <a:pt x="912" y="1344"/>
                  </a:lnTo>
                  <a:lnTo>
                    <a:pt x="624" y="1200"/>
                  </a:lnTo>
                  <a:lnTo>
                    <a:pt x="336" y="912"/>
                  </a:lnTo>
                  <a:lnTo>
                    <a:pt x="144" y="528"/>
                  </a:lnTo>
                  <a:lnTo>
                    <a:pt x="0" y="0"/>
                  </a:lnTo>
                </a:path>
              </a:pathLst>
            </a:custGeom>
            <a:grp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sp>
          <p:nvSpPr>
            <p:cNvPr id="93190" name="Rectangle 4"/>
            <p:cNvSpPr>
              <a:spLocks noChangeArrowheads="1"/>
            </p:cNvSpPr>
            <p:nvPr/>
          </p:nvSpPr>
          <p:spPr bwMode="auto">
            <a:xfrm>
              <a:off x="3923" y="3383"/>
              <a:ext cx="208" cy="212"/>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600" b="1" i="1" smtClean="0">
                  <a:solidFill>
                    <a:schemeClr val="tx1"/>
                  </a:solidFill>
                  <a:latin typeface="Arial" panose="020B0604020202020204" pitchFamily="34" charset="0"/>
                </a:rPr>
                <a:t>A</a:t>
              </a:r>
            </a:p>
          </p:txBody>
        </p:sp>
        <p:grpSp>
          <p:nvGrpSpPr>
            <p:cNvPr id="93194" name="Group 8"/>
            <p:cNvGrpSpPr>
              <a:grpSpLocks/>
            </p:cNvGrpSpPr>
            <p:nvPr/>
          </p:nvGrpSpPr>
          <p:grpSpPr bwMode="auto">
            <a:xfrm>
              <a:off x="2353" y="1138"/>
              <a:ext cx="3338" cy="2771"/>
              <a:chOff x="2353" y="959"/>
              <a:chExt cx="3338" cy="2771"/>
            </a:xfrm>
            <a:grpFill/>
          </p:grpSpPr>
          <p:sp>
            <p:nvSpPr>
              <p:cNvPr id="93221" name="Rectangle 9"/>
              <p:cNvSpPr>
                <a:spLocks noChangeArrowheads="1"/>
              </p:cNvSpPr>
              <p:nvPr/>
            </p:nvSpPr>
            <p:spPr bwMode="auto">
              <a:xfrm>
                <a:off x="5115" y="2244"/>
                <a:ext cx="576" cy="364"/>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defRPr/>
                </a:pPr>
                <a:r>
                  <a:rPr lang="en-US" altLang="es-MX" sz="1600" b="1" smtClean="0">
                    <a:solidFill>
                      <a:schemeClr val="tx1"/>
                    </a:solidFill>
                    <a:latin typeface="Arial" panose="020B0604020202020204" pitchFamily="34" charset="0"/>
                  </a:rPr>
                  <a:t>Vestido</a:t>
                </a:r>
              </a:p>
              <a:p>
                <a:pPr algn="ctr">
                  <a:spcBef>
                    <a:spcPct val="0"/>
                  </a:spcBef>
                  <a:buClrTx/>
                  <a:buFontTx/>
                  <a:buNone/>
                  <a:defRPr/>
                </a:pPr>
                <a:r>
                  <a:rPr lang="en-US" altLang="es-MX" sz="1600" b="1" smtClean="0">
                    <a:solidFill>
                      <a:schemeClr val="tx1"/>
                    </a:solidFill>
                    <a:latin typeface="Arial" panose="020B0604020202020204" pitchFamily="34" charset="0"/>
                  </a:rPr>
                  <a:t>de Cari</a:t>
                </a:r>
              </a:p>
            </p:txBody>
          </p:sp>
          <p:sp>
            <p:nvSpPr>
              <p:cNvPr id="93222" name="Line 10"/>
              <p:cNvSpPr>
                <a:spLocks noChangeShapeType="1"/>
              </p:cNvSpPr>
              <p:nvPr/>
            </p:nvSpPr>
            <p:spPr bwMode="auto">
              <a:xfrm>
                <a:off x="5395" y="2679"/>
                <a:ext cx="0" cy="367"/>
              </a:xfrm>
              <a:prstGeom prst="line">
                <a:avLst/>
              </a:prstGeom>
              <a:grpFill/>
              <a:ln w="25400">
                <a:solidFill>
                  <a:srgbClr val="1C4E35"/>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MX"/>
              </a:p>
            </p:txBody>
          </p:sp>
          <p:sp>
            <p:nvSpPr>
              <p:cNvPr id="93223" name="Line 11"/>
              <p:cNvSpPr>
                <a:spLocks noChangeShapeType="1"/>
              </p:cNvSpPr>
              <p:nvPr/>
            </p:nvSpPr>
            <p:spPr bwMode="auto">
              <a:xfrm>
                <a:off x="5395" y="1911"/>
                <a:ext cx="0" cy="367"/>
              </a:xfrm>
              <a:prstGeom prst="line">
                <a:avLst/>
              </a:prstGeom>
              <a:grpFill/>
              <a:ln w="25400">
                <a:solidFill>
                  <a:srgbClr val="1C4E35"/>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MX"/>
              </a:p>
            </p:txBody>
          </p:sp>
          <p:sp>
            <p:nvSpPr>
              <p:cNvPr id="93224" name="Rectangle 12"/>
              <p:cNvSpPr>
                <a:spLocks noChangeArrowheads="1"/>
              </p:cNvSpPr>
              <p:nvPr/>
            </p:nvSpPr>
            <p:spPr bwMode="auto">
              <a:xfrm>
                <a:off x="3453" y="959"/>
                <a:ext cx="1215" cy="212"/>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600" b="1" smtClean="0">
                    <a:solidFill>
                      <a:schemeClr val="tx1"/>
                    </a:solidFill>
                    <a:latin typeface="Arial" panose="020B0604020202020204" pitchFamily="34" charset="0"/>
                  </a:rPr>
                  <a:t>Alimentos de Cari</a:t>
                </a:r>
              </a:p>
            </p:txBody>
          </p:sp>
          <p:sp>
            <p:nvSpPr>
              <p:cNvPr id="93225" name="Line 13"/>
              <p:cNvSpPr>
                <a:spLocks noChangeShapeType="1"/>
              </p:cNvSpPr>
              <p:nvPr/>
            </p:nvSpPr>
            <p:spPr bwMode="auto">
              <a:xfrm flipH="1">
                <a:off x="2393" y="1096"/>
                <a:ext cx="1023" cy="0"/>
              </a:xfrm>
              <a:prstGeom prst="line">
                <a:avLst/>
              </a:prstGeom>
              <a:grpFill/>
              <a:ln w="25400">
                <a:solidFill>
                  <a:srgbClr val="1C4E35"/>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MX"/>
              </a:p>
            </p:txBody>
          </p:sp>
          <p:sp>
            <p:nvSpPr>
              <p:cNvPr id="93226" name="Freeform 14"/>
              <p:cNvSpPr>
                <a:spLocks/>
              </p:cNvSpPr>
              <p:nvPr/>
            </p:nvSpPr>
            <p:spPr bwMode="auto">
              <a:xfrm>
                <a:off x="2353" y="1808"/>
                <a:ext cx="1633" cy="1776"/>
              </a:xfrm>
              <a:custGeom>
                <a:avLst/>
                <a:gdLst>
                  <a:gd name="T0" fmla="*/ 0 w 1633"/>
                  <a:gd name="T1" fmla="*/ 0 h 1776"/>
                  <a:gd name="T2" fmla="*/ 306 w 1633"/>
                  <a:gd name="T3" fmla="*/ 88 h 1776"/>
                  <a:gd name="T4" fmla="*/ 459 w 1633"/>
                  <a:gd name="T5" fmla="*/ 140 h 1776"/>
                  <a:gd name="T6" fmla="*/ 605 w 1633"/>
                  <a:gd name="T7" fmla="*/ 193 h 1776"/>
                  <a:gd name="T8" fmla="*/ 746 w 1633"/>
                  <a:gd name="T9" fmla="*/ 257 h 1776"/>
                  <a:gd name="T10" fmla="*/ 873 w 1633"/>
                  <a:gd name="T11" fmla="*/ 333 h 1776"/>
                  <a:gd name="T12" fmla="*/ 994 w 1633"/>
                  <a:gd name="T13" fmla="*/ 420 h 1776"/>
                  <a:gd name="T14" fmla="*/ 1103 w 1633"/>
                  <a:gd name="T15" fmla="*/ 526 h 1776"/>
                  <a:gd name="T16" fmla="*/ 1198 w 1633"/>
                  <a:gd name="T17" fmla="*/ 648 h 1776"/>
                  <a:gd name="T18" fmla="*/ 1281 w 1633"/>
                  <a:gd name="T19" fmla="*/ 777 h 1776"/>
                  <a:gd name="T20" fmla="*/ 1358 w 1633"/>
                  <a:gd name="T21" fmla="*/ 928 h 1776"/>
                  <a:gd name="T22" fmla="*/ 1422 w 1633"/>
                  <a:gd name="T23" fmla="*/ 1080 h 1776"/>
                  <a:gd name="T24" fmla="*/ 1479 w 1633"/>
                  <a:gd name="T25" fmla="*/ 1250 h 1776"/>
                  <a:gd name="T26" fmla="*/ 1536 w 1633"/>
                  <a:gd name="T27" fmla="*/ 1419 h 1776"/>
                  <a:gd name="T28" fmla="*/ 1632 w 1633"/>
                  <a:gd name="T29" fmla="*/ 1775 h 177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633" h="1776">
                    <a:moveTo>
                      <a:pt x="0" y="0"/>
                    </a:moveTo>
                    <a:lnTo>
                      <a:pt x="306" y="88"/>
                    </a:lnTo>
                    <a:lnTo>
                      <a:pt x="459" y="140"/>
                    </a:lnTo>
                    <a:lnTo>
                      <a:pt x="605" y="193"/>
                    </a:lnTo>
                    <a:lnTo>
                      <a:pt x="746" y="257"/>
                    </a:lnTo>
                    <a:lnTo>
                      <a:pt x="873" y="333"/>
                    </a:lnTo>
                    <a:lnTo>
                      <a:pt x="994" y="420"/>
                    </a:lnTo>
                    <a:lnTo>
                      <a:pt x="1103" y="526"/>
                    </a:lnTo>
                    <a:lnTo>
                      <a:pt x="1198" y="648"/>
                    </a:lnTo>
                    <a:lnTo>
                      <a:pt x="1281" y="777"/>
                    </a:lnTo>
                    <a:lnTo>
                      <a:pt x="1358" y="928"/>
                    </a:lnTo>
                    <a:lnTo>
                      <a:pt x="1422" y="1080"/>
                    </a:lnTo>
                    <a:lnTo>
                      <a:pt x="1479" y="1250"/>
                    </a:lnTo>
                    <a:lnTo>
                      <a:pt x="1536" y="1419"/>
                    </a:lnTo>
                    <a:lnTo>
                      <a:pt x="1632" y="1775"/>
                    </a:lnTo>
                  </a:path>
                </a:pathLst>
              </a:custGeom>
              <a:grpFill/>
              <a:ln w="25400" cap="rnd" cmpd="sng">
                <a:solidFill>
                  <a:srgbClr val="00808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sp>
            <p:nvSpPr>
              <p:cNvPr id="93227" name="Freeform 15"/>
              <p:cNvSpPr>
                <a:spLocks/>
              </p:cNvSpPr>
              <p:nvPr/>
            </p:nvSpPr>
            <p:spPr bwMode="auto">
              <a:xfrm>
                <a:off x="2402" y="2140"/>
                <a:ext cx="1296" cy="1348"/>
              </a:xfrm>
              <a:custGeom>
                <a:avLst/>
                <a:gdLst>
                  <a:gd name="T0" fmla="*/ 0 w 1296"/>
                  <a:gd name="T1" fmla="*/ 0 h 1348"/>
                  <a:gd name="T2" fmla="*/ 248 w 1296"/>
                  <a:gd name="T3" fmla="*/ 68 h 1348"/>
                  <a:gd name="T4" fmla="*/ 366 w 1296"/>
                  <a:gd name="T5" fmla="*/ 108 h 1348"/>
                  <a:gd name="T6" fmla="*/ 479 w 1296"/>
                  <a:gd name="T7" fmla="*/ 153 h 1348"/>
                  <a:gd name="T8" fmla="*/ 591 w 1296"/>
                  <a:gd name="T9" fmla="*/ 199 h 1348"/>
                  <a:gd name="T10" fmla="*/ 692 w 1296"/>
                  <a:gd name="T11" fmla="*/ 256 h 1348"/>
                  <a:gd name="T12" fmla="*/ 786 w 1296"/>
                  <a:gd name="T13" fmla="*/ 324 h 1348"/>
                  <a:gd name="T14" fmla="*/ 875 w 1296"/>
                  <a:gd name="T15" fmla="*/ 403 h 1348"/>
                  <a:gd name="T16" fmla="*/ 952 w 1296"/>
                  <a:gd name="T17" fmla="*/ 494 h 1348"/>
                  <a:gd name="T18" fmla="*/ 1017 w 1296"/>
                  <a:gd name="T19" fmla="*/ 591 h 1348"/>
                  <a:gd name="T20" fmla="*/ 1076 w 1296"/>
                  <a:gd name="T21" fmla="*/ 705 h 1348"/>
                  <a:gd name="T22" fmla="*/ 1129 w 1296"/>
                  <a:gd name="T23" fmla="*/ 824 h 1348"/>
                  <a:gd name="T24" fmla="*/ 1177 w 1296"/>
                  <a:gd name="T25" fmla="*/ 949 h 1348"/>
                  <a:gd name="T26" fmla="*/ 1218 w 1296"/>
                  <a:gd name="T27" fmla="*/ 1080 h 1348"/>
                  <a:gd name="T28" fmla="*/ 1295 w 1296"/>
                  <a:gd name="T29" fmla="*/ 1347 h 13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96" h="1348">
                    <a:moveTo>
                      <a:pt x="0" y="0"/>
                    </a:moveTo>
                    <a:lnTo>
                      <a:pt x="248" y="68"/>
                    </a:lnTo>
                    <a:lnTo>
                      <a:pt x="366" y="108"/>
                    </a:lnTo>
                    <a:lnTo>
                      <a:pt x="479" y="153"/>
                    </a:lnTo>
                    <a:lnTo>
                      <a:pt x="591" y="199"/>
                    </a:lnTo>
                    <a:lnTo>
                      <a:pt x="692" y="256"/>
                    </a:lnTo>
                    <a:lnTo>
                      <a:pt x="786" y="324"/>
                    </a:lnTo>
                    <a:lnTo>
                      <a:pt x="875" y="403"/>
                    </a:lnTo>
                    <a:lnTo>
                      <a:pt x="952" y="494"/>
                    </a:lnTo>
                    <a:lnTo>
                      <a:pt x="1017" y="591"/>
                    </a:lnTo>
                    <a:lnTo>
                      <a:pt x="1076" y="705"/>
                    </a:lnTo>
                    <a:lnTo>
                      <a:pt x="1129" y="824"/>
                    </a:lnTo>
                    <a:lnTo>
                      <a:pt x="1177" y="949"/>
                    </a:lnTo>
                    <a:lnTo>
                      <a:pt x="1218" y="1080"/>
                    </a:lnTo>
                    <a:lnTo>
                      <a:pt x="1295" y="1347"/>
                    </a:lnTo>
                  </a:path>
                </a:pathLst>
              </a:custGeom>
              <a:grpFill/>
              <a:ln w="25400" cap="rnd" cmpd="sng">
                <a:solidFill>
                  <a:srgbClr val="00808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sp>
            <p:nvSpPr>
              <p:cNvPr id="93228" name="Rectangle 16"/>
              <p:cNvSpPr>
                <a:spLocks noChangeArrowheads="1"/>
              </p:cNvSpPr>
              <p:nvPr/>
            </p:nvSpPr>
            <p:spPr bwMode="auto">
              <a:xfrm>
                <a:off x="4003" y="3499"/>
                <a:ext cx="343"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i="1" dirty="0" smtClean="0">
                    <a:solidFill>
                      <a:schemeClr val="tx1"/>
                    </a:solidFill>
                    <a:latin typeface="Times New Roman" panose="02020603050405020304" pitchFamily="18" charset="0"/>
                    <a:cs typeface="Times New Roman" panose="02020603050405020304" pitchFamily="18" charset="0"/>
                  </a:rPr>
                  <a:t>U</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C</a:t>
                </a:r>
                <a:r>
                  <a:rPr lang="en-US" altLang="es-MX" sz="1800" b="1" baseline="30000" dirty="0" smtClean="0">
                    <a:solidFill>
                      <a:schemeClr val="tx1"/>
                    </a:solidFill>
                    <a:latin typeface="Times New Roman" panose="02020603050405020304" pitchFamily="18" charset="0"/>
                    <a:cs typeface="Times New Roman" panose="02020603050405020304" pitchFamily="18" charset="0"/>
                  </a:rPr>
                  <a:t>1</a:t>
                </a:r>
              </a:p>
            </p:txBody>
          </p:sp>
          <p:sp>
            <p:nvSpPr>
              <p:cNvPr id="93229" name="Rectangle 17"/>
              <p:cNvSpPr>
                <a:spLocks noChangeArrowheads="1"/>
              </p:cNvSpPr>
              <p:nvPr/>
            </p:nvSpPr>
            <p:spPr bwMode="auto">
              <a:xfrm>
                <a:off x="3523" y="3499"/>
                <a:ext cx="343"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i="1" dirty="0" smtClean="0">
                    <a:solidFill>
                      <a:schemeClr val="tx1"/>
                    </a:solidFill>
                    <a:latin typeface="Times New Roman" panose="02020603050405020304" pitchFamily="18" charset="0"/>
                    <a:cs typeface="Times New Roman" panose="02020603050405020304" pitchFamily="18" charset="0"/>
                  </a:rPr>
                  <a:t>U</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C</a:t>
                </a:r>
                <a:r>
                  <a:rPr lang="en-US" altLang="es-MX" sz="1800" b="1" baseline="30000" dirty="0" smtClean="0">
                    <a:solidFill>
                      <a:schemeClr val="tx1"/>
                    </a:solidFill>
                    <a:latin typeface="Times New Roman" panose="02020603050405020304" pitchFamily="18" charset="0"/>
                    <a:cs typeface="Times New Roman" panose="02020603050405020304" pitchFamily="18" charset="0"/>
                  </a:rPr>
                  <a:t>2</a:t>
                </a:r>
              </a:p>
            </p:txBody>
          </p:sp>
          <p:sp>
            <p:nvSpPr>
              <p:cNvPr id="93230" name="Rectangle 18"/>
              <p:cNvSpPr>
                <a:spLocks noChangeArrowheads="1"/>
              </p:cNvSpPr>
              <p:nvPr/>
            </p:nvSpPr>
            <p:spPr bwMode="auto">
              <a:xfrm>
                <a:off x="3187" y="3499"/>
                <a:ext cx="343"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i="1" dirty="0" smtClean="0">
                    <a:solidFill>
                      <a:schemeClr val="tx1"/>
                    </a:solidFill>
                    <a:latin typeface="Times New Roman" panose="02020603050405020304" pitchFamily="18" charset="0"/>
                    <a:cs typeface="Times New Roman" panose="02020603050405020304" pitchFamily="18" charset="0"/>
                  </a:rPr>
                  <a:t>U</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C</a:t>
                </a:r>
                <a:r>
                  <a:rPr lang="en-US" altLang="es-MX" sz="1800" b="1" baseline="30000" dirty="0" smtClean="0">
                    <a:solidFill>
                      <a:schemeClr val="tx1"/>
                    </a:solidFill>
                    <a:latin typeface="Times New Roman" panose="02020603050405020304" pitchFamily="18" charset="0"/>
                    <a:cs typeface="Times New Roman" panose="02020603050405020304" pitchFamily="18" charset="0"/>
                  </a:rPr>
                  <a:t>3</a:t>
                </a:r>
              </a:p>
            </p:txBody>
          </p:sp>
          <p:sp>
            <p:nvSpPr>
              <p:cNvPr id="93231" name="Freeform 19"/>
              <p:cNvSpPr>
                <a:spLocks/>
              </p:cNvSpPr>
              <p:nvPr/>
            </p:nvSpPr>
            <p:spPr bwMode="auto">
              <a:xfrm>
                <a:off x="2400" y="2430"/>
                <a:ext cx="1010" cy="1058"/>
              </a:xfrm>
              <a:custGeom>
                <a:avLst/>
                <a:gdLst>
                  <a:gd name="T0" fmla="*/ 0 w 1010"/>
                  <a:gd name="T1" fmla="*/ 0 h 1058"/>
                  <a:gd name="T2" fmla="*/ 191 w 1010"/>
                  <a:gd name="T3" fmla="*/ 51 h 1058"/>
                  <a:gd name="T4" fmla="*/ 376 w 1010"/>
                  <a:gd name="T5" fmla="*/ 113 h 1058"/>
                  <a:gd name="T6" fmla="*/ 458 w 1010"/>
                  <a:gd name="T7" fmla="*/ 153 h 1058"/>
                  <a:gd name="T8" fmla="*/ 540 w 1010"/>
                  <a:gd name="T9" fmla="*/ 199 h 1058"/>
                  <a:gd name="T10" fmla="*/ 616 w 1010"/>
                  <a:gd name="T11" fmla="*/ 250 h 1058"/>
                  <a:gd name="T12" fmla="*/ 682 w 1010"/>
                  <a:gd name="T13" fmla="*/ 312 h 1058"/>
                  <a:gd name="T14" fmla="*/ 742 w 1010"/>
                  <a:gd name="T15" fmla="*/ 386 h 1058"/>
                  <a:gd name="T16" fmla="*/ 791 w 1010"/>
                  <a:gd name="T17" fmla="*/ 466 h 1058"/>
                  <a:gd name="T18" fmla="*/ 840 w 1010"/>
                  <a:gd name="T19" fmla="*/ 551 h 1058"/>
                  <a:gd name="T20" fmla="*/ 878 w 1010"/>
                  <a:gd name="T21" fmla="*/ 642 h 1058"/>
                  <a:gd name="T22" fmla="*/ 949 w 1010"/>
                  <a:gd name="T23" fmla="*/ 847 h 1058"/>
                  <a:gd name="T24" fmla="*/ 1009 w 1010"/>
                  <a:gd name="T25" fmla="*/ 1057 h 10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10" h="1058">
                    <a:moveTo>
                      <a:pt x="0" y="0"/>
                    </a:moveTo>
                    <a:lnTo>
                      <a:pt x="191" y="51"/>
                    </a:lnTo>
                    <a:lnTo>
                      <a:pt x="376" y="113"/>
                    </a:lnTo>
                    <a:lnTo>
                      <a:pt x="458" y="153"/>
                    </a:lnTo>
                    <a:lnTo>
                      <a:pt x="540" y="199"/>
                    </a:lnTo>
                    <a:lnTo>
                      <a:pt x="616" y="250"/>
                    </a:lnTo>
                    <a:lnTo>
                      <a:pt x="682" y="312"/>
                    </a:lnTo>
                    <a:lnTo>
                      <a:pt x="742" y="386"/>
                    </a:lnTo>
                    <a:lnTo>
                      <a:pt x="791" y="466"/>
                    </a:lnTo>
                    <a:lnTo>
                      <a:pt x="840" y="551"/>
                    </a:lnTo>
                    <a:lnTo>
                      <a:pt x="878" y="642"/>
                    </a:lnTo>
                    <a:lnTo>
                      <a:pt x="949" y="847"/>
                    </a:lnTo>
                    <a:lnTo>
                      <a:pt x="1009" y="1057"/>
                    </a:lnTo>
                  </a:path>
                </a:pathLst>
              </a:custGeom>
              <a:grpFill/>
              <a:ln w="25400" cap="rnd" cmpd="sng">
                <a:solidFill>
                  <a:srgbClr val="00808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grpSp>
        <p:sp>
          <p:nvSpPr>
            <p:cNvPr id="93195" name="Rectangle 20"/>
            <p:cNvSpPr>
              <a:spLocks noChangeArrowheads="1"/>
            </p:cNvSpPr>
            <p:nvPr/>
          </p:nvSpPr>
          <p:spPr bwMode="auto">
            <a:xfrm>
              <a:off x="490" y="2423"/>
              <a:ext cx="668" cy="367"/>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defRPr/>
              </a:pPr>
              <a:r>
                <a:rPr lang="en-US" altLang="es-MX" sz="1600" b="1" smtClean="0">
                  <a:solidFill>
                    <a:schemeClr val="tx1"/>
                  </a:solidFill>
                  <a:latin typeface="Arial" panose="020B0604020202020204" pitchFamily="34" charset="0"/>
                </a:rPr>
                <a:t>Vestido</a:t>
              </a:r>
            </a:p>
            <a:p>
              <a:pPr algn="ctr">
                <a:spcBef>
                  <a:spcPct val="0"/>
                </a:spcBef>
                <a:buClrTx/>
                <a:buFontTx/>
                <a:buNone/>
                <a:defRPr/>
              </a:pPr>
              <a:r>
                <a:rPr lang="en-US" altLang="es-MX" sz="1600" b="1" smtClean="0">
                  <a:solidFill>
                    <a:schemeClr val="tx1"/>
                  </a:solidFill>
                  <a:latin typeface="Arial" panose="020B0604020202020204" pitchFamily="34" charset="0"/>
                </a:rPr>
                <a:t>de Jaime</a:t>
              </a:r>
            </a:p>
          </p:txBody>
        </p:sp>
        <p:sp>
          <p:nvSpPr>
            <p:cNvPr id="93196" name="Line 21"/>
            <p:cNvSpPr>
              <a:spLocks noChangeShapeType="1"/>
            </p:cNvSpPr>
            <p:nvPr/>
          </p:nvSpPr>
          <p:spPr bwMode="auto">
            <a:xfrm>
              <a:off x="816" y="2858"/>
              <a:ext cx="0" cy="367"/>
            </a:xfrm>
            <a:prstGeom prst="line">
              <a:avLst/>
            </a:prstGeom>
            <a:grpFill/>
            <a:ln w="25400">
              <a:solidFill>
                <a:srgbClr val="1C4E35"/>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MX"/>
            </a:p>
          </p:txBody>
        </p:sp>
        <p:sp>
          <p:nvSpPr>
            <p:cNvPr id="93197" name="Line 22"/>
            <p:cNvSpPr>
              <a:spLocks noChangeShapeType="1"/>
            </p:cNvSpPr>
            <p:nvPr/>
          </p:nvSpPr>
          <p:spPr bwMode="auto">
            <a:xfrm>
              <a:off x="816" y="2090"/>
              <a:ext cx="0" cy="367"/>
            </a:xfrm>
            <a:prstGeom prst="line">
              <a:avLst/>
            </a:prstGeom>
            <a:grpFill/>
            <a:ln w="25400">
              <a:solidFill>
                <a:srgbClr val="1C4E35"/>
              </a:solidFill>
              <a:round/>
              <a:headEnd type="triangle" w="med" len="me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MX"/>
            </a:p>
          </p:txBody>
        </p:sp>
        <p:sp>
          <p:nvSpPr>
            <p:cNvPr id="93198" name="Line 23"/>
            <p:cNvSpPr>
              <a:spLocks noChangeShapeType="1"/>
            </p:cNvSpPr>
            <p:nvPr/>
          </p:nvSpPr>
          <p:spPr bwMode="auto">
            <a:xfrm flipH="1">
              <a:off x="2489" y="4036"/>
              <a:ext cx="1023" cy="0"/>
            </a:xfrm>
            <a:prstGeom prst="line">
              <a:avLst/>
            </a:prstGeom>
            <a:grpFill/>
            <a:ln w="25400">
              <a:solidFill>
                <a:srgbClr val="1C4E35"/>
              </a:solidFill>
              <a:round/>
              <a:headEnd type="triangle" w="med" len="me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MX"/>
            </a:p>
          </p:txBody>
        </p:sp>
        <p:sp>
          <p:nvSpPr>
            <p:cNvPr id="93199" name="Rectangle 24"/>
            <p:cNvSpPr>
              <a:spLocks noChangeArrowheads="1"/>
            </p:cNvSpPr>
            <p:nvPr/>
          </p:nvSpPr>
          <p:spPr bwMode="auto">
            <a:xfrm>
              <a:off x="1204" y="3918"/>
              <a:ext cx="1330" cy="212"/>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600" b="1" smtClean="0">
                  <a:solidFill>
                    <a:schemeClr val="tx1"/>
                  </a:solidFill>
                  <a:latin typeface="Arial" panose="020B0604020202020204" pitchFamily="34" charset="0"/>
                </a:rPr>
                <a:t>Alimentos de Jaime</a:t>
              </a:r>
            </a:p>
          </p:txBody>
        </p:sp>
        <p:sp>
          <p:nvSpPr>
            <p:cNvPr id="93200" name="Freeform 25"/>
            <p:cNvSpPr>
              <a:spLocks/>
            </p:cNvSpPr>
            <p:nvPr/>
          </p:nvSpPr>
          <p:spPr bwMode="auto">
            <a:xfrm>
              <a:off x="2402" y="1880"/>
              <a:ext cx="1769" cy="1796"/>
            </a:xfrm>
            <a:custGeom>
              <a:avLst/>
              <a:gdLst>
                <a:gd name="T0" fmla="*/ 0 w 1769"/>
                <a:gd name="T1" fmla="*/ 0 h 1796"/>
                <a:gd name="T2" fmla="*/ 80 w 1769"/>
                <a:gd name="T3" fmla="*/ 325 h 1796"/>
                <a:gd name="T4" fmla="*/ 120 w 1769"/>
                <a:gd name="T5" fmla="*/ 484 h 1796"/>
                <a:gd name="T6" fmla="*/ 173 w 1769"/>
                <a:gd name="T7" fmla="*/ 638 h 1796"/>
                <a:gd name="T8" fmla="*/ 233 w 1769"/>
                <a:gd name="T9" fmla="*/ 786 h 1796"/>
                <a:gd name="T10" fmla="*/ 300 w 1769"/>
                <a:gd name="T11" fmla="*/ 923 h 1796"/>
                <a:gd name="T12" fmla="*/ 387 w 1769"/>
                <a:gd name="T13" fmla="*/ 1054 h 1796"/>
                <a:gd name="T14" fmla="*/ 487 w 1769"/>
                <a:gd name="T15" fmla="*/ 1174 h 1796"/>
                <a:gd name="T16" fmla="*/ 607 w 1769"/>
                <a:gd name="T17" fmla="*/ 1276 h 1796"/>
                <a:gd name="T18" fmla="*/ 741 w 1769"/>
                <a:gd name="T19" fmla="*/ 1373 h 1796"/>
                <a:gd name="T20" fmla="*/ 894 w 1769"/>
                <a:gd name="T21" fmla="*/ 1459 h 1796"/>
                <a:gd name="T22" fmla="*/ 1054 w 1769"/>
                <a:gd name="T23" fmla="*/ 1533 h 1796"/>
                <a:gd name="T24" fmla="*/ 1221 w 1769"/>
                <a:gd name="T25" fmla="*/ 1607 h 1796"/>
                <a:gd name="T26" fmla="*/ 1401 w 1769"/>
                <a:gd name="T27" fmla="*/ 1670 h 1796"/>
                <a:gd name="T28" fmla="*/ 1768 w 1769"/>
                <a:gd name="T29" fmla="*/ 1795 h 17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69" h="1796">
                  <a:moveTo>
                    <a:pt x="0" y="0"/>
                  </a:moveTo>
                  <a:lnTo>
                    <a:pt x="80" y="325"/>
                  </a:lnTo>
                  <a:lnTo>
                    <a:pt x="120" y="484"/>
                  </a:lnTo>
                  <a:lnTo>
                    <a:pt x="173" y="638"/>
                  </a:lnTo>
                  <a:lnTo>
                    <a:pt x="233" y="786"/>
                  </a:lnTo>
                  <a:lnTo>
                    <a:pt x="300" y="923"/>
                  </a:lnTo>
                  <a:lnTo>
                    <a:pt x="387" y="1054"/>
                  </a:lnTo>
                  <a:lnTo>
                    <a:pt x="487" y="1174"/>
                  </a:lnTo>
                  <a:lnTo>
                    <a:pt x="607" y="1276"/>
                  </a:lnTo>
                  <a:lnTo>
                    <a:pt x="741" y="1373"/>
                  </a:lnTo>
                  <a:lnTo>
                    <a:pt x="894" y="1459"/>
                  </a:lnTo>
                  <a:lnTo>
                    <a:pt x="1054" y="1533"/>
                  </a:lnTo>
                  <a:lnTo>
                    <a:pt x="1221" y="1607"/>
                  </a:lnTo>
                  <a:lnTo>
                    <a:pt x="1401" y="1670"/>
                  </a:lnTo>
                  <a:lnTo>
                    <a:pt x="1768" y="1795"/>
                  </a:lnTo>
                </a:path>
              </a:pathLst>
            </a:custGeom>
            <a:grpFill/>
            <a:ln w="25400" cap="rnd" cmpd="sng">
              <a:solidFill>
                <a:srgbClr val="FF33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sp>
          <p:nvSpPr>
            <p:cNvPr id="93201" name="Freeform 26"/>
            <p:cNvSpPr>
              <a:spLocks/>
            </p:cNvSpPr>
            <p:nvPr/>
          </p:nvSpPr>
          <p:spPr bwMode="auto">
            <a:xfrm>
              <a:off x="3155" y="1666"/>
              <a:ext cx="1033" cy="1262"/>
            </a:xfrm>
            <a:custGeom>
              <a:avLst/>
              <a:gdLst>
                <a:gd name="T0" fmla="*/ 0 w 1033"/>
                <a:gd name="T1" fmla="*/ 0 h 1262"/>
                <a:gd name="T2" fmla="*/ 41 w 1033"/>
                <a:gd name="T3" fmla="*/ 230 h 1262"/>
                <a:gd name="T4" fmla="*/ 94 w 1033"/>
                <a:gd name="T5" fmla="*/ 451 h 1262"/>
                <a:gd name="T6" fmla="*/ 128 w 1033"/>
                <a:gd name="T7" fmla="*/ 554 h 1262"/>
                <a:gd name="T8" fmla="*/ 175 w 1033"/>
                <a:gd name="T9" fmla="*/ 653 h 1262"/>
                <a:gd name="T10" fmla="*/ 221 w 1033"/>
                <a:gd name="T11" fmla="*/ 743 h 1262"/>
                <a:gd name="T12" fmla="*/ 282 w 1033"/>
                <a:gd name="T13" fmla="*/ 829 h 1262"/>
                <a:gd name="T14" fmla="*/ 349 w 1033"/>
                <a:gd name="T15" fmla="*/ 901 h 1262"/>
                <a:gd name="T16" fmla="*/ 429 w 1033"/>
                <a:gd name="T17" fmla="*/ 968 h 1262"/>
                <a:gd name="T18" fmla="*/ 516 w 1033"/>
                <a:gd name="T19" fmla="*/ 1027 h 1262"/>
                <a:gd name="T20" fmla="*/ 610 w 1033"/>
                <a:gd name="T21" fmla="*/ 1081 h 1262"/>
                <a:gd name="T22" fmla="*/ 818 w 1033"/>
                <a:gd name="T23" fmla="*/ 1175 h 1262"/>
                <a:gd name="T24" fmla="*/ 1032 w 1033"/>
                <a:gd name="T25" fmla="*/ 1261 h 12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33" h="1262">
                  <a:moveTo>
                    <a:pt x="0" y="0"/>
                  </a:moveTo>
                  <a:lnTo>
                    <a:pt x="41" y="230"/>
                  </a:lnTo>
                  <a:lnTo>
                    <a:pt x="94" y="451"/>
                  </a:lnTo>
                  <a:lnTo>
                    <a:pt x="128" y="554"/>
                  </a:lnTo>
                  <a:lnTo>
                    <a:pt x="175" y="653"/>
                  </a:lnTo>
                  <a:lnTo>
                    <a:pt x="221" y="743"/>
                  </a:lnTo>
                  <a:lnTo>
                    <a:pt x="282" y="829"/>
                  </a:lnTo>
                  <a:lnTo>
                    <a:pt x="349" y="901"/>
                  </a:lnTo>
                  <a:lnTo>
                    <a:pt x="429" y="968"/>
                  </a:lnTo>
                  <a:lnTo>
                    <a:pt x="516" y="1027"/>
                  </a:lnTo>
                  <a:lnTo>
                    <a:pt x="610" y="1081"/>
                  </a:lnTo>
                  <a:lnTo>
                    <a:pt x="818" y="1175"/>
                  </a:lnTo>
                  <a:lnTo>
                    <a:pt x="1032" y="1261"/>
                  </a:lnTo>
                </a:path>
              </a:pathLst>
            </a:custGeom>
            <a:grpFill/>
            <a:ln w="25400" cap="rnd" cmpd="sng">
              <a:solidFill>
                <a:srgbClr val="FF33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sp>
          <p:nvSpPr>
            <p:cNvPr id="93202" name="Freeform 27"/>
            <p:cNvSpPr>
              <a:spLocks/>
            </p:cNvSpPr>
            <p:nvPr/>
          </p:nvSpPr>
          <p:spPr bwMode="auto">
            <a:xfrm>
              <a:off x="2607" y="1845"/>
              <a:ext cx="1452" cy="1539"/>
            </a:xfrm>
            <a:custGeom>
              <a:avLst/>
              <a:gdLst>
                <a:gd name="T0" fmla="*/ 0 w 1452"/>
                <a:gd name="T1" fmla="*/ 0 h 1539"/>
                <a:gd name="T2" fmla="*/ 59 w 1452"/>
                <a:gd name="T3" fmla="*/ 277 h 1539"/>
                <a:gd name="T4" fmla="*/ 98 w 1452"/>
                <a:gd name="T5" fmla="*/ 413 h 1539"/>
                <a:gd name="T6" fmla="*/ 137 w 1452"/>
                <a:gd name="T7" fmla="*/ 544 h 1539"/>
                <a:gd name="T8" fmla="*/ 190 w 1452"/>
                <a:gd name="T9" fmla="*/ 669 h 1539"/>
                <a:gd name="T10" fmla="*/ 248 w 1452"/>
                <a:gd name="T11" fmla="*/ 790 h 1539"/>
                <a:gd name="T12" fmla="*/ 314 w 1452"/>
                <a:gd name="T13" fmla="*/ 905 h 1539"/>
                <a:gd name="T14" fmla="*/ 399 w 1452"/>
                <a:gd name="T15" fmla="*/ 1004 h 1539"/>
                <a:gd name="T16" fmla="*/ 497 w 1452"/>
                <a:gd name="T17" fmla="*/ 1093 h 1539"/>
                <a:gd name="T18" fmla="*/ 608 w 1452"/>
                <a:gd name="T19" fmla="*/ 1177 h 1539"/>
                <a:gd name="T20" fmla="*/ 732 w 1452"/>
                <a:gd name="T21" fmla="*/ 1250 h 1539"/>
                <a:gd name="T22" fmla="*/ 863 w 1452"/>
                <a:gd name="T23" fmla="*/ 1313 h 1539"/>
                <a:gd name="T24" fmla="*/ 1007 w 1452"/>
                <a:gd name="T25" fmla="*/ 1376 h 1539"/>
                <a:gd name="T26" fmla="*/ 1150 w 1452"/>
                <a:gd name="T27" fmla="*/ 1433 h 1539"/>
                <a:gd name="T28" fmla="*/ 1451 w 1452"/>
                <a:gd name="T29" fmla="*/ 1538 h 153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52" h="1539">
                  <a:moveTo>
                    <a:pt x="0" y="0"/>
                  </a:moveTo>
                  <a:lnTo>
                    <a:pt x="59" y="277"/>
                  </a:lnTo>
                  <a:lnTo>
                    <a:pt x="98" y="413"/>
                  </a:lnTo>
                  <a:lnTo>
                    <a:pt x="137" y="544"/>
                  </a:lnTo>
                  <a:lnTo>
                    <a:pt x="190" y="669"/>
                  </a:lnTo>
                  <a:lnTo>
                    <a:pt x="248" y="790"/>
                  </a:lnTo>
                  <a:lnTo>
                    <a:pt x="314" y="905"/>
                  </a:lnTo>
                  <a:lnTo>
                    <a:pt x="399" y="1004"/>
                  </a:lnTo>
                  <a:lnTo>
                    <a:pt x="497" y="1093"/>
                  </a:lnTo>
                  <a:lnTo>
                    <a:pt x="608" y="1177"/>
                  </a:lnTo>
                  <a:lnTo>
                    <a:pt x="732" y="1250"/>
                  </a:lnTo>
                  <a:lnTo>
                    <a:pt x="863" y="1313"/>
                  </a:lnTo>
                  <a:lnTo>
                    <a:pt x="1007" y="1376"/>
                  </a:lnTo>
                  <a:lnTo>
                    <a:pt x="1150" y="1433"/>
                  </a:lnTo>
                  <a:lnTo>
                    <a:pt x="1451" y="1538"/>
                  </a:lnTo>
                </a:path>
              </a:pathLst>
            </a:custGeom>
            <a:grpFill/>
            <a:ln w="25400" cap="rnd" cmpd="sng">
              <a:solidFill>
                <a:srgbClr val="FF33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MX"/>
            </a:p>
          </p:txBody>
        </p:sp>
        <p:sp>
          <p:nvSpPr>
            <p:cNvPr id="93203" name="Rectangle 28"/>
            <p:cNvSpPr>
              <a:spLocks noChangeArrowheads="1"/>
            </p:cNvSpPr>
            <p:nvPr/>
          </p:nvSpPr>
          <p:spPr bwMode="auto">
            <a:xfrm>
              <a:off x="4147" y="3503"/>
              <a:ext cx="327"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i="1" dirty="0" smtClean="0">
                  <a:solidFill>
                    <a:schemeClr val="tx1"/>
                  </a:solidFill>
                  <a:latin typeface="Times New Roman" panose="02020603050405020304" pitchFamily="18" charset="0"/>
                  <a:cs typeface="Times New Roman" panose="02020603050405020304" pitchFamily="18" charset="0"/>
                </a:rPr>
                <a:t>U</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J</a:t>
              </a:r>
              <a:r>
                <a:rPr lang="en-US" altLang="es-MX" sz="1800" b="1" baseline="30000" dirty="0" smtClean="0">
                  <a:solidFill>
                    <a:schemeClr val="tx1"/>
                  </a:solidFill>
                  <a:latin typeface="Times New Roman" panose="02020603050405020304" pitchFamily="18" charset="0"/>
                  <a:cs typeface="Times New Roman" panose="02020603050405020304" pitchFamily="18" charset="0"/>
                </a:rPr>
                <a:t>1</a:t>
              </a:r>
            </a:p>
          </p:txBody>
        </p:sp>
        <p:sp>
          <p:nvSpPr>
            <p:cNvPr id="93204" name="Rectangle 29"/>
            <p:cNvSpPr>
              <a:spLocks noChangeArrowheads="1"/>
            </p:cNvSpPr>
            <p:nvPr/>
          </p:nvSpPr>
          <p:spPr bwMode="auto">
            <a:xfrm>
              <a:off x="4147" y="3263"/>
              <a:ext cx="327"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i="1" dirty="0" smtClean="0">
                  <a:solidFill>
                    <a:schemeClr val="tx1"/>
                  </a:solidFill>
                  <a:latin typeface="Times New Roman" panose="02020603050405020304" pitchFamily="18" charset="0"/>
                  <a:cs typeface="Times New Roman" panose="02020603050405020304" pitchFamily="18" charset="0"/>
                </a:rPr>
                <a:t>U</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J</a:t>
              </a:r>
              <a:r>
                <a:rPr lang="en-US" altLang="es-MX" sz="1800" b="1" baseline="30000" dirty="0" smtClean="0">
                  <a:solidFill>
                    <a:schemeClr val="tx1"/>
                  </a:solidFill>
                  <a:latin typeface="Times New Roman" panose="02020603050405020304" pitchFamily="18" charset="0"/>
                  <a:cs typeface="Times New Roman" panose="02020603050405020304" pitchFamily="18" charset="0"/>
                </a:rPr>
                <a:t>2</a:t>
              </a:r>
            </a:p>
          </p:txBody>
        </p:sp>
        <p:sp>
          <p:nvSpPr>
            <p:cNvPr id="93205" name="Rectangle 30"/>
            <p:cNvSpPr>
              <a:spLocks noChangeArrowheads="1"/>
            </p:cNvSpPr>
            <p:nvPr/>
          </p:nvSpPr>
          <p:spPr bwMode="auto">
            <a:xfrm>
              <a:off x="4195" y="2879"/>
              <a:ext cx="327"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i="1" dirty="0" smtClean="0">
                  <a:solidFill>
                    <a:schemeClr val="tx1"/>
                  </a:solidFill>
                  <a:latin typeface="Times New Roman" panose="02020603050405020304" pitchFamily="18" charset="0"/>
                  <a:cs typeface="Times New Roman" panose="02020603050405020304" pitchFamily="18" charset="0"/>
                </a:rPr>
                <a:t>U</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J</a:t>
              </a:r>
              <a:r>
                <a:rPr lang="en-US" altLang="es-MX" sz="1800" b="1" baseline="30000" dirty="0" smtClean="0">
                  <a:solidFill>
                    <a:schemeClr val="tx1"/>
                  </a:solidFill>
                  <a:latin typeface="Times New Roman" panose="02020603050405020304" pitchFamily="18" charset="0"/>
                  <a:cs typeface="Times New Roman" panose="02020603050405020304" pitchFamily="18" charset="0"/>
                </a:rPr>
                <a:t>3</a:t>
              </a:r>
            </a:p>
          </p:txBody>
        </p:sp>
        <p:sp>
          <p:nvSpPr>
            <p:cNvPr id="93206" name="Oval 31"/>
            <p:cNvSpPr>
              <a:spLocks noChangeArrowheads="1"/>
            </p:cNvSpPr>
            <p:nvPr/>
          </p:nvSpPr>
          <p:spPr bwMode="auto">
            <a:xfrm>
              <a:off x="3456" y="2513"/>
              <a:ext cx="84" cy="84"/>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sp>
          <p:nvSpPr>
            <p:cNvPr id="93207" name="Oval 32"/>
            <p:cNvSpPr>
              <a:spLocks noChangeAspect="1" noChangeArrowheads="1"/>
            </p:cNvSpPr>
            <p:nvPr/>
          </p:nvSpPr>
          <p:spPr bwMode="auto">
            <a:xfrm>
              <a:off x="3024" y="2849"/>
              <a:ext cx="84" cy="84"/>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sp>
          <p:nvSpPr>
            <p:cNvPr id="93208" name="Oval 33"/>
            <p:cNvSpPr>
              <a:spLocks noChangeAspect="1" noChangeArrowheads="1"/>
            </p:cNvSpPr>
            <p:nvPr/>
          </p:nvSpPr>
          <p:spPr bwMode="auto">
            <a:xfrm>
              <a:off x="3504" y="3137"/>
              <a:ext cx="65" cy="65"/>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sp>
          <p:nvSpPr>
            <p:cNvPr id="93209" name="Rectangle 34"/>
            <p:cNvSpPr>
              <a:spLocks noChangeArrowheads="1"/>
            </p:cNvSpPr>
            <p:nvPr/>
          </p:nvSpPr>
          <p:spPr bwMode="auto">
            <a:xfrm>
              <a:off x="3549" y="2942"/>
              <a:ext cx="208" cy="212"/>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600" b="1" i="1" dirty="0" smtClean="0">
                  <a:solidFill>
                    <a:schemeClr val="tx1"/>
                  </a:solidFill>
                  <a:latin typeface="Times New Roman" panose="02020603050405020304" pitchFamily="18" charset="0"/>
                  <a:cs typeface="Times New Roman" panose="02020603050405020304" pitchFamily="18" charset="0"/>
                </a:rPr>
                <a:t>B</a:t>
              </a:r>
            </a:p>
          </p:txBody>
        </p:sp>
        <p:sp>
          <p:nvSpPr>
            <p:cNvPr id="93210" name="Rectangle 35"/>
            <p:cNvSpPr>
              <a:spLocks noChangeArrowheads="1"/>
            </p:cNvSpPr>
            <p:nvPr/>
          </p:nvSpPr>
          <p:spPr bwMode="auto">
            <a:xfrm>
              <a:off x="3069" y="2654"/>
              <a:ext cx="208" cy="212"/>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600" b="1" i="1" dirty="0" smtClean="0">
                  <a:solidFill>
                    <a:schemeClr val="tx1"/>
                  </a:solidFill>
                  <a:latin typeface="Times New Roman" panose="02020603050405020304" pitchFamily="18" charset="0"/>
                  <a:cs typeface="Times New Roman" panose="02020603050405020304" pitchFamily="18" charset="0"/>
                </a:rPr>
                <a:t>C</a:t>
              </a:r>
            </a:p>
          </p:txBody>
        </p:sp>
        <p:sp>
          <p:nvSpPr>
            <p:cNvPr id="93211" name="Rectangle 36"/>
            <p:cNvSpPr>
              <a:spLocks noChangeArrowheads="1"/>
            </p:cNvSpPr>
            <p:nvPr/>
          </p:nvSpPr>
          <p:spPr bwMode="auto">
            <a:xfrm>
              <a:off x="3501" y="2318"/>
              <a:ext cx="208" cy="212"/>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600" b="1" i="1" dirty="0" smtClean="0">
                  <a:solidFill>
                    <a:schemeClr val="tx1"/>
                  </a:solidFill>
                  <a:latin typeface="Times New Roman" panose="02020603050405020304" pitchFamily="18" charset="0"/>
                  <a:cs typeface="Times New Roman" panose="02020603050405020304" pitchFamily="18" charset="0"/>
                </a:rPr>
                <a:t>D</a:t>
              </a:r>
            </a:p>
          </p:txBody>
        </p:sp>
        <p:sp>
          <p:nvSpPr>
            <p:cNvPr id="93212" name="Rectangle 37"/>
            <p:cNvSpPr>
              <a:spLocks noChangeArrowheads="1"/>
            </p:cNvSpPr>
            <p:nvPr/>
          </p:nvSpPr>
          <p:spPr bwMode="auto">
            <a:xfrm>
              <a:off x="432" y="4049"/>
              <a:ext cx="1200" cy="288"/>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sp>
          <p:nvSpPr>
            <p:cNvPr id="93213" name="Rectangle 38"/>
            <p:cNvSpPr>
              <a:spLocks noChangeArrowheads="1"/>
            </p:cNvSpPr>
            <p:nvPr/>
          </p:nvSpPr>
          <p:spPr bwMode="auto">
            <a:xfrm>
              <a:off x="1968" y="3796"/>
              <a:ext cx="1824" cy="288"/>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sp>
          <p:nvSpPr>
            <p:cNvPr id="93214" name="Rectangle 40"/>
            <p:cNvSpPr>
              <a:spLocks noChangeArrowheads="1"/>
            </p:cNvSpPr>
            <p:nvPr/>
          </p:nvSpPr>
          <p:spPr bwMode="auto">
            <a:xfrm>
              <a:off x="1199" y="1408"/>
              <a:ext cx="3746" cy="2498"/>
            </a:xfrm>
            <a:prstGeom prst="rect">
              <a:avLst/>
            </a:prstGeom>
            <a:grp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sp>
          <p:nvSpPr>
            <p:cNvPr id="93215" name="Rectangle 41"/>
            <p:cNvSpPr>
              <a:spLocks noChangeArrowheads="1"/>
            </p:cNvSpPr>
            <p:nvPr/>
          </p:nvSpPr>
          <p:spPr bwMode="auto">
            <a:xfrm>
              <a:off x="1150" y="1119"/>
              <a:ext cx="366"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dirty="0" smtClean="0">
                  <a:solidFill>
                    <a:schemeClr val="tx1"/>
                  </a:solidFill>
                  <a:latin typeface="Times New Roman" panose="02020603050405020304" pitchFamily="18" charset="0"/>
                  <a:cs typeface="Times New Roman" panose="02020603050405020304" pitchFamily="18" charset="0"/>
                </a:rPr>
                <a:t>10A</a:t>
              </a:r>
            </a:p>
          </p:txBody>
        </p:sp>
        <p:sp>
          <p:nvSpPr>
            <p:cNvPr id="93216" name="Rectangle 42"/>
            <p:cNvSpPr>
              <a:spLocks noChangeArrowheads="1"/>
            </p:cNvSpPr>
            <p:nvPr/>
          </p:nvSpPr>
          <p:spPr bwMode="auto">
            <a:xfrm>
              <a:off x="4893" y="1145"/>
              <a:ext cx="263"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dirty="0" smtClean="0">
                  <a:solidFill>
                    <a:schemeClr val="tx1"/>
                  </a:solidFill>
                  <a:latin typeface="Times New Roman" panose="02020603050405020304" pitchFamily="18" charset="0"/>
                  <a:cs typeface="Times New Roman" panose="02020603050405020304" pitchFamily="18" charset="0"/>
                </a:rPr>
                <a:t>0</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C</a:t>
              </a:r>
            </a:p>
          </p:txBody>
        </p:sp>
        <p:sp>
          <p:nvSpPr>
            <p:cNvPr id="93217" name="Rectangle 43"/>
            <p:cNvSpPr>
              <a:spLocks noChangeArrowheads="1"/>
            </p:cNvSpPr>
            <p:nvPr/>
          </p:nvSpPr>
          <p:spPr bwMode="auto">
            <a:xfrm>
              <a:off x="958" y="3854"/>
              <a:ext cx="247"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dirty="0" smtClean="0">
                  <a:solidFill>
                    <a:schemeClr val="tx1"/>
                  </a:solidFill>
                  <a:latin typeface="Times New Roman" panose="02020603050405020304" pitchFamily="18" charset="0"/>
                  <a:cs typeface="Times New Roman" panose="02020603050405020304" pitchFamily="18" charset="0"/>
                </a:rPr>
                <a:t>0</a:t>
              </a:r>
              <a:r>
                <a:rPr lang="en-US" altLang="es-MX" sz="1800" b="1" i="1" baseline="-25000" dirty="0" smtClean="0">
                  <a:solidFill>
                    <a:schemeClr val="tx1"/>
                  </a:solidFill>
                  <a:latin typeface="Times New Roman" panose="02020603050405020304" pitchFamily="18" charset="0"/>
                  <a:cs typeface="Times New Roman" panose="02020603050405020304" pitchFamily="18" charset="0"/>
                </a:rPr>
                <a:t>J</a:t>
              </a:r>
            </a:p>
          </p:txBody>
        </p:sp>
        <p:sp>
          <p:nvSpPr>
            <p:cNvPr id="93218" name="Rectangle 44"/>
            <p:cNvSpPr>
              <a:spLocks noChangeArrowheads="1"/>
            </p:cNvSpPr>
            <p:nvPr/>
          </p:nvSpPr>
          <p:spPr bwMode="auto">
            <a:xfrm>
              <a:off x="808" y="1359"/>
              <a:ext cx="344" cy="229"/>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dirty="0" smtClean="0">
                  <a:solidFill>
                    <a:schemeClr val="tx1"/>
                  </a:solidFill>
                  <a:latin typeface="Times New Roman" panose="02020603050405020304" pitchFamily="18" charset="0"/>
                  <a:cs typeface="Times New Roman" panose="02020603050405020304" pitchFamily="18" charset="0"/>
                </a:rPr>
                <a:t>6V</a:t>
              </a:r>
            </a:p>
          </p:txBody>
        </p:sp>
        <p:sp>
          <p:nvSpPr>
            <p:cNvPr id="93219" name="Rectangle 45"/>
            <p:cNvSpPr>
              <a:spLocks noChangeArrowheads="1"/>
            </p:cNvSpPr>
            <p:nvPr/>
          </p:nvSpPr>
          <p:spPr bwMode="auto">
            <a:xfrm>
              <a:off x="4557" y="3902"/>
              <a:ext cx="366"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dirty="0" smtClean="0">
                  <a:solidFill>
                    <a:schemeClr val="tx1"/>
                  </a:solidFill>
                  <a:latin typeface="Times New Roman" panose="02020603050405020304" pitchFamily="18" charset="0"/>
                  <a:cs typeface="Times New Roman" panose="02020603050405020304" pitchFamily="18" charset="0"/>
                </a:rPr>
                <a:t>10A</a:t>
              </a:r>
            </a:p>
          </p:txBody>
        </p:sp>
        <p:sp>
          <p:nvSpPr>
            <p:cNvPr id="93220" name="Rectangle 46"/>
            <p:cNvSpPr>
              <a:spLocks noChangeArrowheads="1"/>
            </p:cNvSpPr>
            <p:nvPr/>
          </p:nvSpPr>
          <p:spPr bwMode="auto">
            <a:xfrm>
              <a:off x="4941" y="3662"/>
              <a:ext cx="293" cy="231"/>
            </a:xfrm>
            <a:prstGeom prst="rect">
              <a:avLst/>
            </a:prstGeom>
            <a:grp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defRPr/>
              </a:pPr>
              <a:r>
                <a:rPr lang="en-US" altLang="es-MX" sz="1800" b="1" smtClean="0">
                  <a:solidFill>
                    <a:schemeClr val="tx1"/>
                  </a:solidFill>
                  <a:latin typeface="Times New Roman" panose="02020603050405020304" pitchFamily="18" charset="0"/>
                  <a:cs typeface="Times New Roman" panose="02020603050405020304" pitchFamily="18" charset="0"/>
                </a:rPr>
                <a:t>6V</a:t>
              </a:r>
            </a:p>
          </p:txBody>
        </p:sp>
        <p:sp>
          <p:nvSpPr>
            <p:cNvPr id="93189" name="Oval 3"/>
            <p:cNvSpPr>
              <a:spLocks noChangeAspect="1" noChangeArrowheads="1"/>
            </p:cNvSpPr>
            <p:nvPr/>
          </p:nvSpPr>
          <p:spPr bwMode="auto">
            <a:xfrm rot="4500000">
              <a:off x="3898" y="3552"/>
              <a:ext cx="84" cy="84"/>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defRPr/>
              </a:pPr>
              <a:endParaRPr lang="es-MX" altLang="es-MX" smtClean="0">
                <a:solidFill>
                  <a:schemeClr val="tx1"/>
                </a:solidFill>
                <a:latin typeface="Arial" panose="020B0604020202020204" pitchFamily="34" charset="0"/>
              </a:endParaRPr>
            </a:p>
          </p:txBody>
        </p:sp>
      </p:grpSp>
      <p:sp>
        <p:nvSpPr>
          <p:cNvPr id="98307"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D30E24FA-E699-4ABC-9007-1E739BA0A01D}" type="slidenum">
              <a:rPr lang="es-ES" altLang="es-MX" smtClean="0">
                <a:solidFill>
                  <a:srgbClr val="FEFFFF"/>
                </a:solidFill>
                <a:latin typeface="Arial" panose="020B0604020202020204" pitchFamily="34" charset="0"/>
              </a:rPr>
              <a:pPr>
                <a:spcBef>
                  <a:spcPct val="0"/>
                </a:spcBef>
                <a:buClrTx/>
                <a:buFontTx/>
                <a:buNone/>
              </a:pPr>
              <a:t>46</a:t>
            </a:fld>
            <a:endParaRPr lang="es-ES" altLang="es-MX" smtClean="0">
              <a:solidFill>
                <a:srgbClr val="FEFFFF"/>
              </a:solidFill>
              <a:latin typeface="Arial" panose="020B0604020202020204" pitchFamily="34" charset="0"/>
            </a:endParaRPr>
          </a:p>
        </p:txBody>
      </p:sp>
      <p:sp>
        <p:nvSpPr>
          <p:cNvPr id="98308" name="Rectangle 44"/>
          <p:cNvSpPr>
            <a:spLocks noChangeArrowheads="1"/>
          </p:cNvSpPr>
          <p:nvPr/>
        </p:nvSpPr>
        <p:spPr bwMode="auto">
          <a:xfrm>
            <a:off x="3724275" y="1492250"/>
            <a:ext cx="1439863"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pPr>
            <a:r>
              <a:rPr lang="en-US" altLang="es-MX" sz="1800" b="1">
                <a:solidFill>
                  <a:srgbClr val="FF3300"/>
                </a:solidFill>
                <a:latin typeface="Times New Roman" panose="02020603050405020304" pitchFamily="18" charset="0"/>
                <a:cs typeface="Times New Roman" panose="02020603050405020304" pitchFamily="18" charset="0"/>
              </a:rPr>
              <a:t>¿Es eficiente</a:t>
            </a:r>
          </a:p>
          <a:p>
            <a:pPr algn="ctr">
              <a:spcBef>
                <a:spcPct val="0"/>
              </a:spcBef>
              <a:buClrTx/>
              <a:buFontTx/>
              <a:buNone/>
            </a:pPr>
            <a:r>
              <a:rPr lang="en-US" altLang="es-MX" sz="1800" b="1" i="1">
                <a:solidFill>
                  <a:srgbClr val="FF3300"/>
                </a:solidFill>
                <a:latin typeface="Times New Roman" panose="02020603050405020304" pitchFamily="18" charset="0"/>
                <a:cs typeface="Times New Roman" panose="02020603050405020304" pitchFamily="18" charset="0"/>
              </a:rPr>
              <a:t>B</a:t>
            </a:r>
            <a:r>
              <a:rPr lang="en-US" altLang="es-MX" sz="1800" b="1">
                <a:solidFill>
                  <a:srgbClr val="FF3300"/>
                </a:solidFill>
                <a:latin typeface="Times New Roman" panose="02020603050405020304" pitchFamily="18" charset="0"/>
                <a:cs typeface="Times New Roman" panose="02020603050405020304" pitchFamily="18" charset="0"/>
              </a:rPr>
              <a:t>? Pista: ¿es</a:t>
            </a:r>
          </a:p>
          <a:p>
            <a:pPr algn="ctr">
              <a:spcBef>
                <a:spcPct val="0"/>
              </a:spcBef>
              <a:buClrTx/>
              <a:buFontTx/>
              <a:buNone/>
            </a:pPr>
            <a:r>
              <a:rPr lang="en-US" altLang="es-MX" sz="1800" b="1">
                <a:solidFill>
                  <a:srgbClr val="FF3300"/>
                </a:solidFill>
                <a:latin typeface="Times New Roman" panose="02020603050405020304" pitchFamily="18" charset="0"/>
                <a:cs typeface="Times New Roman" panose="02020603050405020304" pitchFamily="18" charset="0"/>
              </a:rPr>
              <a:t>la </a:t>
            </a:r>
            <a:r>
              <a:rPr lang="en-US" altLang="es-MX" sz="1800" b="1" i="1">
                <a:solidFill>
                  <a:srgbClr val="FF3300"/>
                </a:solidFill>
                <a:latin typeface="Times New Roman" panose="02020603050405020304" pitchFamily="18" charset="0"/>
                <a:cs typeface="Times New Roman" panose="02020603050405020304" pitchFamily="18" charset="0"/>
              </a:rPr>
              <a:t>TMgS</a:t>
            </a:r>
            <a:r>
              <a:rPr lang="en-US" altLang="es-MX" sz="1800" b="1">
                <a:solidFill>
                  <a:srgbClr val="FF3300"/>
                </a:solidFill>
                <a:latin typeface="Times New Roman" panose="02020603050405020304" pitchFamily="18" charset="0"/>
                <a:cs typeface="Times New Roman" panose="02020603050405020304" pitchFamily="18" charset="0"/>
              </a:rPr>
              <a:t> </a:t>
            </a:r>
          </a:p>
          <a:p>
            <a:pPr algn="ctr">
              <a:spcBef>
                <a:spcPct val="0"/>
              </a:spcBef>
              <a:buClrTx/>
              <a:buFontTx/>
              <a:buNone/>
            </a:pPr>
            <a:r>
              <a:rPr lang="en-US" altLang="es-MX" sz="1800" b="1">
                <a:solidFill>
                  <a:srgbClr val="FF3300"/>
                </a:solidFill>
                <a:latin typeface="Times New Roman" panose="02020603050405020304" pitchFamily="18" charset="0"/>
                <a:cs typeface="Times New Roman" panose="02020603050405020304" pitchFamily="18" charset="0"/>
              </a:rPr>
              <a:t>Igual?</a:t>
            </a:r>
            <a:endParaRPr lang="en-US" altLang="es-MX" sz="1800" b="1" i="1">
              <a:solidFill>
                <a:srgbClr val="FF3300"/>
              </a:solidFill>
              <a:latin typeface="Times New Roman" panose="02020603050405020304" pitchFamily="18" charset="0"/>
              <a:cs typeface="Times New Roman" panose="02020603050405020304" pitchFamily="18" charset="0"/>
            </a:endParaRPr>
          </a:p>
        </p:txBody>
      </p:sp>
      <p:sp>
        <p:nvSpPr>
          <p:cNvPr id="98309" name="Rectangle 45"/>
          <p:cNvSpPr>
            <a:spLocks noChangeArrowheads="1"/>
          </p:cNvSpPr>
          <p:nvPr/>
        </p:nvSpPr>
        <p:spPr bwMode="auto">
          <a:xfrm>
            <a:off x="3944938" y="4243388"/>
            <a:ext cx="157638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pPr>
            <a:r>
              <a:rPr lang="en-US" altLang="es-MX" sz="1600" b="1">
                <a:solidFill>
                  <a:srgbClr val="FF3300"/>
                </a:solidFill>
                <a:latin typeface="Times New Roman" panose="02020603050405020304" pitchFamily="18" charset="0"/>
                <a:cs typeface="Times New Roman" panose="02020603050405020304" pitchFamily="18" charset="0"/>
              </a:rPr>
              <a:t>¿Es eficiente </a:t>
            </a:r>
            <a:r>
              <a:rPr lang="en-US" altLang="es-MX" sz="1600" b="1" i="1">
                <a:solidFill>
                  <a:srgbClr val="FF3300"/>
                </a:solidFill>
                <a:latin typeface="Times New Roman" panose="02020603050405020304" pitchFamily="18" charset="0"/>
                <a:cs typeface="Times New Roman" panose="02020603050405020304" pitchFamily="18" charset="0"/>
              </a:rPr>
              <a:t>C</a:t>
            </a:r>
            <a:r>
              <a:rPr lang="en-US" altLang="es-MX" sz="1600" b="1">
                <a:solidFill>
                  <a:srgbClr val="FF3300"/>
                </a:solidFill>
                <a:latin typeface="Times New Roman" panose="02020603050405020304" pitchFamily="18" charset="0"/>
                <a:cs typeface="Times New Roman" panose="02020603050405020304" pitchFamily="18" charset="0"/>
              </a:rPr>
              <a:t>?</a:t>
            </a:r>
          </a:p>
          <a:p>
            <a:pPr algn="ctr">
              <a:spcBef>
                <a:spcPct val="0"/>
              </a:spcBef>
              <a:buClrTx/>
              <a:buFontTx/>
              <a:buNone/>
            </a:pPr>
            <a:r>
              <a:rPr lang="en-US" altLang="es-MX" sz="1600" b="1">
                <a:solidFill>
                  <a:srgbClr val="FF3300"/>
                </a:solidFill>
                <a:latin typeface="Times New Roman" panose="02020603050405020304" pitchFamily="18" charset="0"/>
                <a:cs typeface="Times New Roman" panose="02020603050405020304" pitchFamily="18" charset="0"/>
              </a:rPr>
              <a:t>¿Y </a:t>
            </a:r>
            <a:r>
              <a:rPr lang="en-US" altLang="es-MX" sz="1600" b="1" i="1">
                <a:solidFill>
                  <a:srgbClr val="FF3300"/>
                </a:solidFill>
                <a:latin typeface="Times New Roman" panose="02020603050405020304" pitchFamily="18" charset="0"/>
                <a:cs typeface="Times New Roman" panose="02020603050405020304" pitchFamily="18" charset="0"/>
              </a:rPr>
              <a:t>D</a:t>
            </a:r>
            <a:r>
              <a:rPr lang="en-US" altLang="es-MX" sz="1600" b="1">
                <a:solidFill>
                  <a:srgbClr val="FF3300"/>
                </a:solidFill>
                <a:latin typeface="Times New Roman" panose="02020603050405020304" pitchFamily="18" charset="0"/>
                <a:cs typeface="Times New Roman" panose="02020603050405020304" pitchFamily="18" charset="0"/>
              </a:rPr>
              <a:t>?</a:t>
            </a:r>
          </a:p>
        </p:txBody>
      </p:sp>
    </p:spTree>
  </p:cSld>
  <p:clrMapOvr>
    <a:masterClrMapping/>
  </p:clrMapOvr>
  <p:transition spd="slow">
    <p:pull dir="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354" name="Grupo 1"/>
          <p:cNvGrpSpPr>
            <a:grpSpLocks/>
          </p:cNvGrpSpPr>
          <p:nvPr/>
        </p:nvGrpSpPr>
        <p:grpSpPr bwMode="auto">
          <a:xfrm>
            <a:off x="6416675" y="2205038"/>
            <a:ext cx="5526088" cy="3529012"/>
            <a:chOff x="6381198" y="3178175"/>
            <a:chExt cx="4162350" cy="2579997"/>
          </a:xfrm>
        </p:grpSpPr>
        <p:sp>
          <p:nvSpPr>
            <p:cNvPr id="100357" name="Freeform 4"/>
            <p:cNvSpPr>
              <a:spLocks/>
            </p:cNvSpPr>
            <p:nvPr/>
          </p:nvSpPr>
          <p:spPr bwMode="auto">
            <a:xfrm>
              <a:off x="7902575" y="3887788"/>
              <a:ext cx="1236663" cy="1338262"/>
            </a:xfrm>
            <a:custGeom>
              <a:avLst/>
              <a:gdLst>
                <a:gd name="T0" fmla="*/ 0 w 1537"/>
                <a:gd name="T1" fmla="*/ 0 h 1633"/>
                <a:gd name="T2" fmla="*/ 2147483646 w 1537"/>
                <a:gd name="T3" fmla="*/ 2147483646 h 1633"/>
                <a:gd name="T4" fmla="*/ 2147483646 w 1537"/>
                <a:gd name="T5" fmla="*/ 2147483646 h 1633"/>
                <a:gd name="T6" fmla="*/ 2147483646 w 1537"/>
                <a:gd name="T7" fmla="*/ 2147483646 h 1633"/>
                <a:gd name="T8" fmla="*/ 2147483646 w 1537"/>
                <a:gd name="T9" fmla="*/ 2147483646 h 1633"/>
                <a:gd name="T10" fmla="*/ 2147483646 w 1537"/>
                <a:gd name="T11" fmla="*/ 2147483646 h 1633"/>
                <a:gd name="T12" fmla="*/ 2147483646 w 1537"/>
                <a:gd name="T13" fmla="*/ 2147483646 h 1633"/>
                <a:gd name="T14" fmla="*/ 2147483646 w 1537"/>
                <a:gd name="T15" fmla="*/ 2147483646 h 1633"/>
                <a:gd name="T16" fmla="*/ 2147483646 w 1537"/>
                <a:gd name="T17" fmla="*/ 2147483646 h 1633"/>
                <a:gd name="T18" fmla="*/ 2147483646 w 1537"/>
                <a:gd name="T19" fmla="*/ 2147483646 h 1633"/>
                <a:gd name="T20" fmla="*/ 2147483646 w 1537"/>
                <a:gd name="T21" fmla="*/ 2147483646 h 1633"/>
                <a:gd name="T22" fmla="*/ 2147483646 w 1537"/>
                <a:gd name="T23" fmla="*/ 2147483646 h 1633"/>
                <a:gd name="T24" fmla="*/ 0 w 1537"/>
                <a:gd name="T25" fmla="*/ 0 h 16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37" h="1633">
                  <a:moveTo>
                    <a:pt x="0" y="0"/>
                  </a:moveTo>
                  <a:lnTo>
                    <a:pt x="528" y="192"/>
                  </a:lnTo>
                  <a:lnTo>
                    <a:pt x="912" y="384"/>
                  </a:lnTo>
                  <a:lnTo>
                    <a:pt x="1152" y="624"/>
                  </a:lnTo>
                  <a:lnTo>
                    <a:pt x="1296" y="864"/>
                  </a:lnTo>
                  <a:lnTo>
                    <a:pt x="1440" y="1296"/>
                  </a:lnTo>
                  <a:lnTo>
                    <a:pt x="1536" y="1632"/>
                  </a:lnTo>
                  <a:lnTo>
                    <a:pt x="1072" y="1436"/>
                  </a:lnTo>
                  <a:lnTo>
                    <a:pt x="912" y="1344"/>
                  </a:lnTo>
                  <a:lnTo>
                    <a:pt x="624" y="1200"/>
                  </a:lnTo>
                  <a:lnTo>
                    <a:pt x="336" y="912"/>
                  </a:lnTo>
                  <a:lnTo>
                    <a:pt x="144" y="528"/>
                  </a:lnTo>
                  <a:lnTo>
                    <a:pt x="0" y="0"/>
                  </a:lnTo>
                </a:path>
              </a:pathLst>
            </a:custGeom>
            <a:solidFill>
              <a:srgbClr val="C0C0C0"/>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0358" name="Oval 5"/>
            <p:cNvSpPr>
              <a:spLocks noChangeArrowheads="1"/>
            </p:cNvSpPr>
            <p:nvPr/>
          </p:nvSpPr>
          <p:spPr bwMode="auto">
            <a:xfrm>
              <a:off x="9101138" y="5184775"/>
              <a:ext cx="76200" cy="79375"/>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Times New Roman" panose="02020603050405020304" pitchFamily="18" charset="0"/>
                <a:cs typeface="Times New Roman" panose="02020603050405020304" pitchFamily="18" charset="0"/>
              </a:endParaRPr>
            </a:p>
          </p:txBody>
        </p:sp>
        <p:sp>
          <p:nvSpPr>
            <p:cNvPr id="100359" name="Rectangle 6"/>
            <p:cNvSpPr>
              <a:spLocks noChangeArrowheads="1"/>
            </p:cNvSpPr>
            <p:nvPr/>
          </p:nvSpPr>
          <p:spPr bwMode="auto">
            <a:xfrm>
              <a:off x="9128125" y="5033963"/>
              <a:ext cx="201647" cy="17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b="1" i="1">
                  <a:solidFill>
                    <a:schemeClr val="tx1"/>
                  </a:solidFill>
                  <a:latin typeface="Times New Roman" panose="02020603050405020304" pitchFamily="18" charset="0"/>
                  <a:cs typeface="Times New Roman" panose="02020603050405020304" pitchFamily="18" charset="0"/>
                </a:rPr>
                <a:t>A</a:t>
              </a:r>
            </a:p>
          </p:txBody>
        </p:sp>
        <p:grpSp>
          <p:nvGrpSpPr>
            <p:cNvPr id="100360" name="Group 7"/>
            <p:cNvGrpSpPr>
              <a:grpSpLocks/>
            </p:cNvGrpSpPr>
            <p:nvPr/>
          </p:nvGrpSpPr>
          <p:grpSpPr bwMode="auto">
            <a:xfrm>
              <a:off x="7671987" y="3194050"/>
              <a:ext cx="2871561" cy="2280513"/>
              <a:chOff x="2116" y="961"/>
              <a:chExt cx="3565" cy="2783"/>
            </a:xfrm>
          </p:grpSpPr>
          <p:sp>
            <p:nvSpPr>
              <p:cNvPr id="100386" name="Rectangle 8"/>
              <p:cNvSpPr>
                <a:spLocks noChangeArrowheads="1"/>
              </p:cNvSpPr>
              <p:nvPr/>
            </p:nvSpPr>
            <p:spPr bwMode="auto">
              <a:xfrm>
                <a:off x="5123" y="2241"/>
                <a:ext cx="558" cy="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pPr>
                <a:r>
                  <a:rPr lang="en-US" altLang="es-MX" b="1">
                    <a:solidFill>
                      <a:schemeClr val="tx1"/>
                    </a:solidFill>
                    <a:latin typeface="Times New Roman" panose="02020603050405020304" pitchFamily="18" charset="0"/>
                    <a:cs typeface="Times New Roman" panose="02020603050405020304" pitchFamily="18" charset="0"/>
                  </a:rPr>
                  <a:t>Vestido</a:t>
                </a:r>
              </a:p>
              <a:p>
                <a:pPr algn="ctr">
                  <a:spcBef>
                    <a:spcPct val="0"/>
                  </a:spcBef>
                  <a:buClrTx/>
                  <a:buFontTx/>
                  <a:buNone/>
                </a:pPr>
                <a:r>
                  <a:rPr lang="en-US" altLang="es-MX" b="1">
                    <a:solidFill>
                      <a:schemeClr val="tx1"/>
                    </a:solidFill>
                    <a:latin typeface="Times New Roman" panose="02020603050405020304" pitchFamily="18" charset="0"/>
                    <a:cs typeface="Times New Roman" panose="02020603050405020304" pitchFamily="18" charset="0"/>
                  </a:rPr>
                  <a:t>de Cari</a:t>
                </a:r>
              </a:p>
            </p:txBody>
          </p:sp>
          <p:sp>
            <p:nvSpPr>
              <p:cNvPr id="100387" name="Line 9"/>
              <p:cNvSpPr>
                <a:spLocks noChangeShapeType="1"/>
              </p:cNvSpPr>
              <p:nvPr/>
            </p:nvSpPr>
            <p:spPr bwMode="auto">
              <a:xfrm>
                <a:off x="5395" y="2679"/>
                <a:ext cx="0" cy="367"/>
              </a:xfrm>
              <a:prstGeom prst="line">
                <a:avLst/>
              </a:prstGeom>
              <a:noFill/>
              <a:ln w="19050">
                <a:solidFill>
                  <a:srgbClr val="1C4E35"/>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0388" name="Line 10"/>
              <p:cNvSpPr>
                <a:spLocks noChangeShapeType="1"/>
              </p:cNvSpPr>
              <p:nvPr/>
            </p:nvSpPr>
            <p:spPr bwMode="auto">
              <a:xfrm>
                <a:off x="5395" y="1911"/>
                <a:ext cx="0" cy="367"/>
              </a:xfrm>
              <a:prstGeom prst="line">
                <a:avLst/>
              </a:prstGeom>
              <a:noFill/>
              <a:ln w="19050">
                <a:solidFill>
                  <a:srgbClr val="1C4E3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0389" name="Rectangle 11"/>
              <p:cNvSpPr>
                <a:spLocks noChangeArrowheads="1"/>
              </p:cNvSpPr>
              <p:nvPr/>
            </p:nvSpPr>
            <p:spPr bwMode="auto">
              <a:xfrm>
                <a:off x="3457" y="961"/>
                <a:ext cx="1105" cy="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b="1">
                    <a:solidFill>
                      <a:schemeClr val="tx1"/>
                    </a:solidFill>
                    <a:latin typeface="Times New Roman" panose="02020603050405020304" pitchFamily="18" charset="0"/>
                    <a:cs typeface="Times New Roman" panose="02020603050405020304" pitchFamily="18" charset="0"/>
                  </a:rPr>
                  <a:t>Alimentos de Cari</a:t>
                </a:r>
              </a:p>
            </p:txBody>
          </p:sp>
          <p:sp>
            <p:nvSpPr>
              <p:cNvPr id="100390" name="Line 12"/>
              <p:cNvSpPr>
                <a:spLocks noChangeShapeType="1"/>
              </p:cNvSpPr>
              <p:nvPr/>
            </p:nvSpPr>
            <p:spPr bwMode="auto">
              <a:xfrm flipH="1">
                <a:off x="2393" y="1096"/>
                <a:ext cx="1023" cy="0"/>
              </a:xfrm>
              <a:prstGeom prst="line">
                <a:avLst/>
              </a:prstGeom>
              <a:noFill/>
              <a:ln w="19050">
                <a:solidFill>
                  <a:srgbClr val="1C4E35"/>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0391" name="Freeform 13"/>
              <p:cNvSpPr>
                <a:spLocks/>
              </p:cNvSpPr>
              <p:nvPr/>
            </p:nvSpPr>
            <p:spPr bwMode="auto">
              <a:xfrm>
                <a:off x="2353" y="1808"/>
                <a:ext cx="1633" cy="1776"/>
              </a:xfrm>
              <a:custGeom>
                <a:avLst/>
                <a:gdLst>
                  <a:gd name="T0" fmla="*/ 0 w 1633"/>
                  <a:gd name="T1" fmla="*/ 0 h 1776"/>
                  <a:gd name="T2" fmla="*/ 306 w 1633"/>
                  <a:gd name="T3" fmla="*/ 88 h 1776"/>
                  <a:gd name="T4" fmla="*/ 459 w 1633"/>
                  <a:gd name="T5" fmla="*/ 140 h 1776"/>
                  <a:gd name="T6" fmla="*/ 605 w 1633"/>
                  <a:gd name="T7" fmla="*/ 193 h 1776"/>
                  <a:gd name="T8" fmla="*/ 746 w 1633"/>
                  <a:gd name="T9" fmla="*/ 257 h 1776"/>
                  <a:gd name="T10" fmla="*/ 873 w 1633"/>
                  <a:gd name="T11" fmla="*/ 333 h 1776"/>
                  <a:gd name="T12" fmla="*/ 994 w 1633"/>
                  <a:gd name="T13" fmla="*/ 420 h 1776"/>
                  <a:gd name="T14" fmla="*/ 1103 w 1633"/>
                  <a:gd name="T15" fmla="*/ 526 h 1776"/>
                  <a:gd name="T16" fmla="*/ 1198 w 1633"/>
                  <a:gd name="T17" fmla="*/ 648 h 1776"/>
                  <a:gd name="T18" fmla="*/ 1281 w 1633"/>
                  <a:gd name="T19" fmla="*/ 777 h 1776"/>
                  <a:gd name="T20" fmla="*/ 1358 w 1633"/>
                  <a:gd name="T21" fmla="*/ 928 h 1776"/>
                  <a:gd name="T22" fmla="*/ 1422 w 1633"/>
                  <a:gd name="T23" fmla="*/ 1080 h 1776"/>
                  <a:gd name="T24" fmla="*/ 1479 w 1633"/>
                  <a:gd name="T25" fmla="*/ 1250 h 1776"/>
                  <a:gd name="T26" fmla="*/ 1536 w 1633"/>
                  <a:gd name="T27" fmla="*/ 1419 h 1776"/>
                  <a:gd name="T28" fmla="*/ 1632 w 1633"/>
                  <a:gd name="T29" fmla="*/ 1775 h 177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633" h="1776">
                    <a:moveTo>
                      <a:pt x="0" y="0"/>
                    </a:moveTo>
                    <a:lnTo>
                      <a:pt x="306" y="88"/>
                    </a:lnTo>
                    <a:lnTo>
                      <a:pt x="459" y="140"/>
                    </a:lnTo>
                    <a:lnTo>
                      <a:pt x="605" y="193"/>
                    </a:lnTo>
                    <a:lnTo>
                      <a:pt x="746" y="257"/>
                    </a:lnTo>
                    <a:lnTo>
                      <a:pt x="873" y="333"/>
                    </a:lnTo>
                    <a:lnTo>
                      <a:pt x="994" y="420"/>
                    </a:lnTo>
                    <a:lnTo>
                      <a:pt x="1103" y="526"/>
                    </a:lnTo>
                    <a:lnTo>
                      <a:pt x="1198" y="648"/>
                    </a:lnTo>
                    <a:lnTo>
                      <a:pt x="1281" y="777"/>
                    </a:lnTo>
                    <a:lnTo>
                      <a:pt x="1358" y="928"/>
                    </a:lnTo>
                    <a:lnTo>
                      <a:pt x="1422" y="1080"/>
                    </a:lnTo>
                    <a:lnTo>
                      <a:pt x="1479" y="1250"/>
                    </a:lnTo>
                    <a:lnTo>
                      <a:pt x="1536" y="1419"/>
                    </a:lnTo>
                    <a:lnTo>
                      <a:pt x="1632" y="1775"/>
                    </a:lnTo>
                  </a:path>
                </a:pathLst>
              </a:custGeom>
              <a:noFill/>
              <a:ln w="19050" cap="rnd" cmpd="sng">
                <a:solidFill>
                  <a:srgbClr val="00808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0392" name="Freeform 14"/>
              <p:cNvSpPr>
                <a:spLocks/>
              </p:cNvSpPr>
              <p:nvPr/>
            </p:nvSpPr>
            <p:spPr bwMode="auto">
              <a:xfrm>
                <a:off x="2116" y="2034"/>
                <a:ext cx="1582" cy="1454"/>
              </a:xfrm>
              <a:custGeom>
                <a:avLst/>
                <a:gdLst>
                  <a:gd name="T0" fmla="*/ 0 w 1296"/>
                  <a:gd name="T1" fmla="*/ 0 h 1348"/>
                  <a:gd name="T2" fmla="*/ 452 w 1296"/>
                  <a:gd name="T3" fmla="*/ 85 h 1348"/>
                  <a:gd name="T4" fmla="*/ 666 w 1296"/>
                  <a:gd name="T5" fmla="*/ 135 h 1348"/>
                  <a:gd name="T6" fmla="*/ 872 w 1296"/>
                  <a:gd name="T7" fmla="*/ 192 h 1348"/>
                  <a:gd name="T8" fmla="*/ 1074 w 1296"/>
                  <a:gd name="T9" fmla="*/ 250 h 1348"/>
                  <a:gd name="T10" fmla="*/ 1259 w 1296"/>
                  <a:gd name="T11" fmla="*/ 321 h 1348"/>
                  <a:gd name="T12" fmla="*/ 1429 w 1296"/>
                  <a:gd name="T13" fmla="*/ 406 h 1348"/>
                  <a:gd name="T14" fmla="*/ 1592 w 1296"/>
                  <a:gd name="T15" fmla="*/ 506 h 1348"/>
                  <a:gd name="T16" fmla="*/ 1731 w 1296"/>
                  <a:gd name="T17" fmla="*/ 620 h 1348"/>
                  <a:gd name="T18" fmla="*/ 1849 w 1296"/>
                  <a:gd name="T19" fmla="*/ 741 h 1348"/>
                  <a:gd name="T20" fmla="*/ 1957 w 1296"/>
                  <a:gd name="T21" fmla="*/ 884 h 1348"/>
                  <a:gd name="T22" fmla="*/ 2053 w 1296"/>
                  <a:gd name="T23" fmla="*/ 1034 h 1348"/>
                  <a:gd name="T24" fmla="*/ 2141 w 1296"/>
                  <a:gd name="T25" fmla="*/ 1192 h 1348"/>
                  <a:gd name="T26" fmla="*/ 2216 w 1296"/>
                  <a:gd name="T27" fmla="*/ 1356 h 1348"/>
                  <a:gd name="T28" fmla="*/ 2356 w 1296"/>
                  <a:gd name="T29" fmla="*/ 1690 h 13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96" h="1348">
                    <a:moveTo>
                      <a:pt x="0" y="0"/>
                    </a:moveTo>
                    <a:lnTo>
                      <a:pt x="248" y="68"/>
                    </a:lnTo>
                    <a:lnTo>
                      <a:pt x="366" y="108"/>
                    </a:lnTo>
                    <a:lnTo>
                      <a:pt x="479" y="153"/>
                    </a:lnTo>
                    <a:lnTo>
                      <a:pt x="591" y="199"/>
                    </a:lnTo>
                    <a:lnTo>
                      <a:pt x="692" y="256"/>
                    </a:lnTo>
                    <a:lnTo>
                      <a:pt x="786" y="324"/>
                    </a:lnTo>
                    <a:lnTo>
                      <a:pt x="875" y="403"/>
                    </a:lnTo>
                    <a:lnTo>
                      <a:pt x="952" y="494"/>
                    </a:lnTo>
                    <a:lnTo>
                      <a:pt x="1017" y="591"/>
                    </a:lnTo>
                    <a:lnTo>
                      <a:pt x="1076" y="705"/>
                    </a:lnTo>
                    <a:lnTo>
                      <a:pt x="1129" y="824"/>
                    </a:lnTo>
                    <a:lnTo>
                      <a:pt x="1177" y="949"/>
                    </a:lnTo>
                    <a:lnTo>
                      <a:pt x="1218" y="1080"/>
                    </a:lnTo>
                    <a:lnTo>
                      <a:pt x="1295" y="1347"/>
                    </a:lnTo>
                  </a:path>
                </a:pathLst>
              </a:custGeom>
              <a:noFill/>
              <a:ln w="19050" cap="rnd" cmpd="sng">
                <a:solidFill>
                  <a:srgbClr val="00808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0393" name="Rectangle 15"/>
              <p:cNvSpPr>
                <a:spLocks noChangeArrowheads="1"/>
              </p:cNvSpPr>
              <p:nvPr/>
            </p:nvSpPr>
            <p:spPr bwMode="auto">
              <a:xfrm>
                <a:off x="4005" y="3499"/>
                <a:ext cx="391"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U</a:t>
                </a:r>
                <a:r>
                  <a:rPr lang="en-US" altLang="es-MX" sz="1200" b="1" i="1" baseline="-25000">
                    <a:solidFill>
                      <a:schemeClr val="tx1"/>
                    </a:solidFill>
                    <a:latin typeface="Times New Roman" panose="02020603050405020304" pitchFamily="18" charset="0"/>
                    <a:cs typeface="Times New Roman" panose="02020603050405020304" pitchFamily="18" charset="0"/>
                  </a:rPr>
                  <a:t>C</a:t>
                </a:r>
                <a:r>
                  <a:rPr lang="en-US" altLang="es-MX" sz="1200" b="1" baseline="30000">
                    <a:solidFill>
                      <a:schemeClr val="tx1"/>
                    </a:solidFill>
                    <a:latin typeface="Times New Roman" panose="02020603050405020304" pitchFamily="18" charset="0"/>
                    <a:cs typeface="Times New Roman" panose="02020603050405020304" pitchFamily="18" charset="0"/>
                  </a:rPr>
                  <a:t>1</a:t>
                </a:r>
              </a:p>
            </p:txBody>
          </p:sp>
          <p:sp>
            <p:nvSpPr>
              <p:cNvPr id="100394" name="Rectangle 16"/>
              <p:cNvSpPr>
                <a:spLocks noChangeArrowheads="1"/>
              </p:cNvSpPr>
              <p:nvPr/>
            </p:nvSpPr>
            <p:spPr bwMode="auto">
              <a:xfrm>
                <a:off x="3521" y="3499"/>
                <a:ext cx="391"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U</a:t>
                </a:r>
                <a:r>
                  <a:rPr lang="en-US" altLang="es-MX" sz="1200" b="1" i="1" baseline="-25000">
                    <a:solidFill>
                      <a:schemeClr val="tx1"/>
                    </a:solidFill>
                    <a:latin typeface="Times New Roman" panose="02020603050405020304" pitchFamily="18" charset="0"/>
                    <a:cs typeface="Times New Roman" panose="02020603050405020304" pitchFamily="18" charset="0"/>
                  </a:rPr>
                  <a:t>C</a:t>
                </a:r>
                <a:r>
                  <a:rPr lang="en-US" altLang="es-MX" sz="1200" b="1" baseline="30000">
                    <a:solidFill>
                      <a:schemeClr val="tx1"/>
                    </a:solidFill>
                    <a:latin typeface="Times New Roman" panose="02020603050405020304" pitchFamily="18" charset="0"/>
                    <a:cs typeface="Times New Roman" panose="02020603050405020304" pitchFamily="18" charset="0"/>
                  </a:rPr>
                  <a:t>2</a:t>
                </a:r>
              </a:p>
            </p:txBody>
          </p:sp>
          <p:sp>
            <p:nvSpPr>
              <p:cNvPr id="100395" name="Rectangle 17"/>
              <p:cNvSpPr>
                <a:spLocks noChangeArrowheads="1"/>
              </p:cNvSpPr>
              <p:nvPr/>
            </p:nvSpPr>
            <p:spPr bwMode="auto">
              <a:xfrm>
                <a:off x="3186" y="3499"/>
                <a:ext cx="391"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U</a:t>
                </a:r>
                <a:r>
                  <a:rPr lang="en-US" altLang="es-MX" sz="1200" b="1" i="1" baseline="-25000">
                    <a:solidFill>
                      <a:schemeClr val="tx1"/>
                    </a:solidFill>
                    <a:latin typeface="Times New Roman" panose="02020603050405020304" pitchFamily="18" charset="0"/>
                    <a:cs typeface="Times New Roman" panose="02020603050405020304" pitchFamily="18" charset="0"/>
                  </a:rPr>
                  <a:t>C</a:t>
                </a:r>
                <a:r>
                  <a:rPr lang="en-US" altLang="es-MX" sz="1200" b="1" baseline="30000">
                    <a:solidFill>
                      <a:schemeClr val="tx1"/>
                    </a:solidFill>
                    <a:latin typeface="Times New Roman" panose="02020603050405020304" pitchFamily="18" charset="0"/>
                    <a:cs typeface="Times New Roman" panose="02020603050405020304" pitchFamily="18" charset="0"/>
                  </a:rPr>
                  <a:t>3</a:t>
                </a:r>
              </a:p>
            </p:txBody>
          </p:sp>
          <p:sp>
            <p:nvSpPr>
              <p:cNvPr id="100396" name="Freeform 18"/>
              <p:cNvSpPr>
                <a:spLocks/>
              </p:cNvSpPr>
              <p:nvPr/>
            </p:nvSpPr>
            <p:spPr bwMode="auto">
              <a:xfrm>
                <a:off x="2160" y="2328"/>
                <a:ext cx="1353" cy="1247"/>
              </a:xfrm>
              <a:custGeom>
                <a:avLst/>
                <a:gdLst>
                  <a:gd name="T0" fmla="*/ 0 w 1010"/>
                  <a:gd name="T1" fmla="*/ 0 h 1058"/>
                  <a:gd name="T2" fmla="*/ 459 w 1010"/>
                  <a:gd name="T3" fmla="*/ 84 h 1058"/>
                  <a:gd name="T4" fmla="*/ 904 w 1010"/>
                  <a:gd name="T5" fmla="*/ 185 h 1058"/>
                  <a:gd name="T6" fmla="*/ 1102 w 1010"/>
                  <a:gd name="T7" fmla="*/ 250 h 1058"/>
                  <a:gd name="T8" fmla="*/ 1298 w 1010"/>
                  <a:gd name="T9" fmla="*/ 326 h 1058"/>
                  <a:gd name="T10" fmla="*/ 1480 w 1010"/>
                  <a:gd name="T11" fmla="*/ 410 h 1058"/>
                  <a:gd name="T12" fmla="*/ 1640 w 1010"/>
                  <a:gd name="T13" fmla="*/ 512 h 1058"/>
                  <a:gd name="T14" fmla="*/ 1784 w 1010"/>
                  <a:gd name="T15" fmla="*/ 632 h 1058"/>
                  <a:gd name="T16" fmla="*/ 1902 w 1010"/>
                  <a:gd name="T17" fmla="*/ 763 h 1058"/>
                  <a:gd name="T18" fmla="*/ 2019 w 1010"/>
                  <a:gd name="T19" fmla="*/ 902 h 1058"/>
                  <a:gd name="T20" fmla="*/ 2110 w 1010"/>
                  <a:gd name="T21" fmla="*/ 1051 h 1058"/>
                  <a:gd name="T22" fmla="*/ 2281 w 1010"/>
                  <a:gd name="T23" fmla="*/ 1386 h 1058"/>
                  <a:gd name="T24" fmla="*/ 2426 w 1010"/>
                  <a:gd name="T25" fmla="*/ 1731 h 105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10" h="1058">
                    <a:moveTo>
                      <a:pt x="0" y="0"/>
                    </a:moveTo>
                    <a:lnTo>
                      <a:pt x="191" y="51"/>
                    </a:lnTo>
                    <a:lnTo>
                      <a:pt x="376" y="113"/>
                    </a:lnTo>
                    <a:lnTo>
                      <a:pt x="458" y="153"/>
                    </a:lnTo>
                    <a:lnTo>
                      <a:pt x="540" y="199"/>
                    </a:lnTo>
                    <a:lnTo>
                      <a:pt x="616" y="250"/>
                    </a:lnTo>
                    <a:lnTo>
                      <a:pt x="682" y="312"/>
                    </a:lnTo>
                    <a:lnTo>
                      <a:pt x="742" y="386"/>
                    </a:lnTo>
                    <a:lnTo>
                      <a:pt x="791" y="466"/>
                    </a:lnTo>
                    <a:lnTo>
                      <a:pt x="840" y="551"/>
                    </a:lnTo>
                    <a:lnTo>
                      <a:pt x="878" y="642"/>
                    </a:lnTo>
                    <a:lnTo>
                      <a:pt x="949" y="847"/>
                    </a:lnTo>
                    <a:lnTo>
                      <a:pt x="1009" y="1057"/>
                    </a:lnTo>
                  </a:path>
                </a:pathLst>
              </a:custGeom>
              <a:noFill/>
              <a:ln w="19050" cap="rnd" cmpd="sng">
                <a:solidFill>
                  <a:srgbClr val="00808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grpSp>
        <p:sp>
          <p:nvSpPr>
            <p:cNvPr id="100361" name="Rectangle 19"/>
            <p:cNvSpPr>
              <a:spLocks noChangeArrowheads="1"/>
            </p:cNvSpPr>
            <p:nvPr/>
          </p:nvSpPr>
          <p:spPr bwMode="auto">
            <a:xfrm>
              <a:off x="6381198" y="4244975"/>
              <a:ext cx="505928" cy="2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a:spcBef>
                  <a:spcPct val="0"/>
                </a:spcBef>
                <a:buClrTx/>
                <a:buFontTx/>
                <a:buNone/>
              </a:pPr>
              <a:r>
                <a:rPr lang="en-US" altLang="es-MX" b="1">
                  <a:solidFill>
                    <a:schemeClr val="tx1"/>
                  </a:solidFill>
                  <a:latin typeface="Times New Roman" panose="02020603050405020304" pitchFamily="18" charset="0"/>
                  <a:cs typeface="Times New Roman" panose="02020603050405020304" pitchFamily="18" charset="0"/>
                </a:rPr>
                <a:t>Vestido</a:t>
              </a:r>
            </a:p>
            <a:p>
              <a:pPr algn="ctr">
                <a:spcBef>
                  <a:spcPct val="0"/>
                </a:spcBef>
                <a:buClrTx/>
                <a:buFontTx/>
                <a:buNone/>
              </a:pPr>
              <a:r>
                <a:rPr lang="en-US" altLang="es-MX" b="1">
                  <a:solidFill>
                    <a:schemeClr val="tx1"/>
                  </a:solidFill>
                  <a:latin typeface="Times New Roman" panose="02020603050405020304" pitchFamily="18" charset="0"/>
                  <a:cs typeface="Times New Roman" panose="02020603050405020304" pitchFamily="18" charset="0"/>
                </a:rPr>
                <a:t>de Jaime</a:t>
              </a:r>
            </a:p>
          </p:txBody>
        </p:sp>
        <p:sp>
          <p:nvSpPr>
            <p:cNvPr id="100362" name="Line 20"/>
            <p:cNvSpPr>
              <a:spLocks noChangeShapeType="1"/>
            </p:cNvSpPr>
            <p:nvPr/>
          </p:nvSpPr>
          <p:spPr bwMode="auto">
            <a:xfrm>
              <a:off x="6626225" y="4602163"/>
              <a:ext cx="0" cy="301625"/>
            </a:xfrm>
            <a:prstGeom prst="line">
              <a:avLst/>
            </a:prstGeom>
            <a:noFill/>
            <a:ln w="25400">
              <a:solidFill>
                <a:srgbClr val="1C4E3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0363" name="Line 21"/>
            <p:cNvSpPr>
              <a:spLocks noChangeShapeType="1"/>
            </p:cNvSpPr>
            <p:nvPr/>
          </p:nvSpPr>
          <p:spPr bwMode="auto">
            <a:xfrm>
              <a:off x="6626225" y="3973513"/>
              <a:ext cx="0" cy="300037"/>
            </a:xfrm>
            <a:prstGeom prst="line">
              <a:avLst/>
            </a:prstGeom>
            <a:noFill/>
            <a:ln w="25400">
              <a:solidFill>
                <a:srgbClr val="1C4E35"/>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0364" name="Line 22"/>
            <p:cNvSpPr>
              <a:spLocks noChangeShapeType="1"/>
            </p:cNvSpPr>
            <p:nvPr/>
          </p:nvSpPr>
          <p:spPr bwMode="auto">
            <a:xfrm flipH="1">
              <a:off x="7950532" y="5681298"/>
              <a:ext cx="823912" cy="0"/>
            </a:xfrm>
            <a:prstGeom prst="line">
              <a:avLst/>
            </a:prstGeom>
            <a:noFill/>
            <a:ln w="25400">
              <a:solidFill>
                <a:srgbClr val="1C4E35"/>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MX"/>
            </a:p>
          </p:txBody>
        </p:sp>
        <p:sp>
          <p:nvSpPr>
            <p:cNvPr id="100365" name="Rectangle 23"/>
            <p:cNvSpPr>
              <a:spLocks noChangeArrowheads="1"/>
            </p:cNvSpPr>
            <p:nvPr/>
          </p:nvSpPr>
          <p:spPr bwMode="auto">
            <a:xfrm>
              <a:off x="7000875" y="5580063"/>
              <a:ext cx="949066" cy="17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b="1">
                  <a:solidFill>
                    <a:schemeClr val="tx1"/>
                  </a:solidFill>
                  <a:latin typeface="Times New Roman" panose="02020603050405020304" pitchFamily="18" charset="0"/>
                  <a:cs typeface="Times New Roman" panose="02020603050405020304" pitchFamily="18" charset="0"/>
                </a:rPr>
                <a:t>Alimentos de Jaime</a:t>
              </a:r>
            </a:p>
          </p:txBody>
        </p:sp>
        <p:sp>
          <p:nvSpPr>
            <p:cNvPr id="100366" name="Freeform 24"/>
            <p:cNvSpPr>
              <a:spLocks/>
            </p:cNvSpPr>
            <p:nvPr/>
          </p:nvSpPr>
          <p:spPr bwMode="auto">
            <a:xfrm>
              <a:off x="7902575" y="3800475"/>
              <a:ext cx="1425575" cy="1471613"/>
            </a:xfrm>
            <a:custGeom>
              <a:avLst/>
              <a:gdLst>
                <a:gd name="T0" fmla="*/ 0 w 1769"/>
                <a:gd name="T1" fmla="*/ 0 h 1796"/>
                <a:gd name="T2" fmla="*/ 2147483646 w 1769"/>
                <a:gd name="T3" fmla="*/ 2147483646 h 1796"/>
                <a:gd name="T4" fmla="*/ 2147483646 w 1769"/>
                <a:gd name="T5" fmla="*/ 2147483646 h 1796"/>
                <a:gd name="T6" fmla="*/ 2147483646 w 1769"/>
                <a:gd name="T7" fmla="*/ 2147483646 h 1796"/>
                <a:gd name="T8" fmla="*/ 2147483646 w 1769"/>
                <a:gd name="T9" fmla="*/ 2147483646 h 1796"/>
                <a:gd name="T10" fmla="*/ 2147483646 w 1769"/>
                <a:gd name="T11" fmla="*/ 2147483646 h 1796"/>
                <a:gd name="T12" fmla="*/ 2147483646 w 1769"/>
                <a:gd name="T13" fmla="*/ 2147483646 h 1796"/>
                <a:gd name="T14" fmla="*/ 2147483646 w 1769"/>
                <a:gd name="T15" fmla="*/ 2147483646 h 1796"/>
                <a:gd name="T16" fmla="*/ 2147483646 w 1769"/>
                <a:gd name="T17" fmla="*/ 2147483646 h 1796"/>
                <a:gd name="T18" fmla="*/ 2147483646 w 1769"/>
                <a:gd name="T19" fmla="*/ 2147483646 h 1796"/>
                <a:gd name="T20" fmla="*/ 2147483646 w 1769"/>
                <a:gd name="T21" fmla="*/ 2147483646 h 1796"/>
                <a:gd name="T22" fmla="*/ 2147483646 w 1769"/>
                <a:gd name="T23" fmla="*/ 2147483646 h 1796"/>
                <a:gd name="T24" fmla="*/ 2147483646 w 1769"/>
                <a:gd name="T25" fmla="*/ 2147483646 h 1796"/>
                <a:gd name="T26" fmla="*/ 2147483646 w 1769"/>
                <a:gd name="T27" fmla="*/ 2147483646 h 1796"/>
                <a:gd name="T28" fmla="*/ 2147483646 w 1769"/>
                <a:gd name="T29" fmla="*/ 2147483646 h 17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69" h="1796">
                  <a:moveTo>
                    <a:pt x="0" y="0"/>
                  </a:moveTo>
                  <a:lnTo>
                    <a:pt x="80" y="325"/>
                  </a:lnTo>
                  <a:lnTo>
                    <a:pt x="120" y="484"/>
                  </a:lnTo>
                  <a:lnTo>
                    <a:pt x="173" y="638"/>
                  </a:lnTo>
                  <a:lnTo>
                    <a:pt x="233" y="786"/>
                  </a:lnTo>
                  <a:lnTo>
                    <a:pt x="300" y="923"/>
                  </a:lnTo>
                  <a:lnTo>
                    <a:pt x="387" y="1054"/>
                  </a:lnTo>
                  <a:lnTo>
                    <a:pt x="487" y="1174"/>
                  </a:lnTo>
                  <a:lnTo>
                    <a:pt x="607" y="1276"/>
                  </a:lnTo>
                  <a:lnTo>
                    <a:pt x="741" y="1373"/>
                  </a:lnTo>
                  <a:lnTo>
                    <a:pt x="894" y="1459"/>
                  </a:lnTo>
                  <a:lnTo>
                    <a:pt x="1054" y="1533"/>
                  </a:lnTo>
                  <a:lnTo>
                    <a:pt x="1221" y="1607"/>
                  </a:lnTo>
                  <a:lnTo>
                    <a:pt x="1401" y="1670"/>
                  </a:lnTo>
                  <a:lnTo>
                    <a:pt x="1768" y="1795"/>
                  </a:lnTo>
                </a:path>
              </a:pathLst>
            </a:custGeom>
            <a:noFill/>
            <a:ln w="19050" cap="rnd" cmpd="sng">
              <a:solidFill>
                <a:srgbClr val="FF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0367" name="Freeform 25"/>
            <p:cNvSpPr>
              <a:spLocks/>
            </p:cNvSpPr>
            <p:nvPr/>
          </p:nvSpPr>
          <p:spPr bwMode="auto">
            <a:xfrm>
              <a:off x="8510588" y="3625850"/>
              <a:ext cx="831850" cy="1033463"/>
            </a:xfrm>
            <a:custGeom>
              <a:avLst/>
              <a:gdLst>
                <a:gd name="T0" fmla="*/ 0 w 1033"/>
                <a:gd name="T1" fmla="*/ 0 h 1262"/>
                <a:gd name="T2" fmla="*/ 2147483646 w 1033"/>
                <a:gd name="T3" fmla="*/ 2147483646 h 1262"/>
                <a:gd name="T4" fmla="*/ 2147483646 w 1033"/>
                <a:gd name="T5" fmla="*/ 2147483646 h 1262"/>
                <a:gd name="T6" fmla="*/ 2147483646 w 1033"/>
                <a:gd name="T7" fmla="*/ 2147483646 h 1262"/>
                <a:gd name="T8" fmla="*/ 2147483646 w 1033"/>
                <a:gd name="T9" fmla="*/ 2147483646 h 1262"/>
                <a:gd name="T10" fmla="*/ 2147483646 w 1033"/>
                <a:gd name="T11" fmla="*/ 2147483646 h 1262"/>
                <a:gd name="T12" fmla="*/ 2147483646 w 1033"/>
                <a:gd name="T13" fmla="*/ 2147483646 h 1262"/>
                <a:gd name="T14" fmla="*/ 2147483646 w 1033"/>
                <a:gd name="T15" fmla="*/ 2147483646 h 1262"/>
                <a:gd name="T16" fmla="*/ 2147483646 w 1033"/>
                <a:gd name="T17" fmla="*/ 2147483646 h 1262"/>
                <a:gd name="T18" fmla="*/ 2147483646 w 1033"/>
                <a:gd name="T19" fmla="*/ 2147483646 h 1262"/>
                <a:gd name="T20" fmla="*/ 2147483646 w 1033"/>
                <a:gd name="T21" fmla="*/ 2147483646 h 1262"/>
                <a:gd name="T22" fmla="*/ 2147483646 w 1033"/>
                <a:gd name="T23" fmla="*/ 2147483646 h 1262"/>
                <a:gd name="T24" fmla="*/ 2147483646 w 1033"/>
                <a:gd name="T25" fmla="*/ 2147483646 h 12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33" h="1262">
                  <a:moveTo>
                    <a:pt x="0" y="0"/>
                  </a:moveTo>
                  <a:lnTo>
                    <a:pt x="41" y="230"/>
                  </a:lnTo>
                  <a:lnTo>
                    <a:pt x="94" y="451"/>
                  </a:lnTo>
                  <a:lnTo>
                    <a:pt x="128" y="554"/>
                  </a:lnTo>
                  <a:lnTo>
                    <a:pt x="175" y="653"/>
                  </a:lnTo>
                  <a:lnTo>
                    <a:pt x="221" y="743"/>
                  </a:lnTo>
                  <a:lnTo>
                    <a:pt x="282" y="829"/>
                  </a:lnTo>
                  <a:lnTo>
                    <a:pt x="349" y="901"/>
                  </a:lnTo>
                  <a:lnTo>
                    <a:pt x="429" y="968"/>
                  </a:lnTo>
                  <a:lnTo>
                    <a:pt x="516" y="1027"/>
                  </a:lnTo>
                  <a:lnTo>
                    <a:pt x="610" y="1081"/>
                  </a:lnTo>
                  <a:lnTo>
                    <a:pt x="818" y="1175"/>
                  </a:lnTo>
                  <a:lnTo>
                    <a:pt x="1032" y="1261"/>
                  </a:lnTo>
                </a:path>
              </a:pathLst>
            </a:custGeom>
            <a:noFill/>
            <a:ln w="19050" cap="rnd" cmpd="sng">
              <a:solidFill>
                <a:srgbClr val="FF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0368" name="Freeform 26"/>
            <p:cNvSpPr>
              <a:spLocks/>
            </p:cNvSpPr>
            <p:nvPr/>
          </p:nvSpPr>
          <p:spPr bwMode="auto">
            <a:xfrm>
              <a:off x="8089900" y="3771900"/>
              <a:ext cx="1169988" cy="1262063"/>
            </a:xfrm>
            <a:custGeom>
              <a:avLst/>
              <a:gdLst>
                <a:gd name="T0" fmla="*/ 0 w 1452"/>
                <a:gd name="T1" fmla="*/ 0 h 1539"/>
                <a:gd name="T2" fmla="*/ 2147483646 w 1452"/>
                <a:gd name="T3" fmla="*/ 2147483646 h 1539"/>
                <a:gd name="T4" fmla="*/ 2147483646 w 1452"/>
                <a:gd name="T5" fmla="*/ 2147483646 h 1539"/>
                <a:gd name="T6" fmla="*/ 2147483646 w 1452"/>
                <a:gd name="T7" fmla="*/ 2147483646 h 1539"/>
                <a:gd name="T8" fmla="*/ 2147483646 w 1452"/>
                <a:gd name="T9" fmla="*/ 2147483646 h 1539"/>
                <a:gd name="T10" fmla="*/ 2147483646 w 1452"/>
                <a:gd name="T11" fmla="*/ 2147483646 h 1539"/>
                <a:gd name="T12" fmla="*/ 2147483646 w 1452"/>
                <a:gd name="T13" fmla="*/ 2147483646 h 1539"/>
                <a:gd name="T14" fmla="*/ 2147483646 w 1452"/>
                <a:gd name="T15" fmla="*/ 2147483646 h 1539"/>
                <a:gd name="T16" fmla="*/ 2147483646 w 1452"/>
                <a:gd name="T17" fmla="*/ 2147483646 h 1539"/>
                <a:gd name="T18" fmla="*/ 2147483646 w 1452"/>
                <a:gd name="T19" fmla="*/ 2147483646 h 1539"/>
                <a:gd name="T20" fmla="*/ 2147483646 w 1452"/>
                <a:gd name="T21" fmla="*/ 2147483646 h 1539"/>
                <a:gd name="T22" fmla="*/ 2147483646 w 1452"/>
                <a:gd name="T23" fmla="*/ 2147483646 h 1539"/>
                <a:gd name="T24" fmla="*/ 2147483646 w 1452"/>
                <a:gd name="T25" fmla="*/ 2147483646 h 1539"/>
                <a:gd name="T26" fmla="*/ 2147483646 w 1452"/>
                <a:gd name="T27" fmla="*/ 2147483646 h 1539"/>
                <a:gd name="T28" fmla="*/ 2147483646 w 1452"/>
                <a:gd name="T29" fmla="*/ 2147483646 h 153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52" h="1539">
                  <a:moveTo>
                    <a:pt x="0" y="0"/>
                  </a:moveTo>
                  <a:lnTo>
                    <a:pt x="59" y="277"/>
                  </a:lnTo>
                  <a:lnTo>
                    <a:pt x="98" y="413"/>
                  </a:lnTo>
                  <a:lnTo>
                    <a:pt x="137" y="544"/>
                  </a:lnTo>
                  <a:lnTo>
                    <a:pt x="190" y="669"/>
                  </a:lnTo>
                  <a:lnTo>
                    <a:pt x="248" y="790"/>
                  </a:lnTo>
                  <a:lnTo>
                    <a:pt x="314" y="905"/>
                  </a:lnTo>
                  <a:lnTo>
                    <a:pt x="399" y="1004"/>
                  </a:lnTo>
                  <a:lnTo>
                    <a:pt x="497" y="1093"/>
                  </a:lnTo>
                  <a:lnTo>
                    <a:pt x="608" y="1177"/>
                  </a:lnTo>
                  <a:lnTo>
                    <a:pt x="732" y="1250"/>
                  </a:lnTo>
                  <a:lnTo>
                    <a:pt x="863" y="1313"/>
                  </a:lnTo>
                  <a:lnTo>
                    <a:pt x="1007" y="1376"/>
                  </a:lnTo>
                  <a:lnTo>
                    <a:pt x="1150" y="1433"/>
                  </a:lnTo>
                  <a:lnTo>
                    <a:pt x="1451" y="1538"/>
                  </a:lnTo>
                </a:path>
              </a:pathLst>
            </a:custGeom>
            <a:noFill/>
            <a:ln w="19050" cap="rnd" cmpd="sng">
              <a:solidFill>
                <a:srgbClr val="FF33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00369" name="Rectangle 27"/>
            <p:cNvSpPr>
              <a:spLocks noChangeArrowheads="1"/>
            </p:cNvSpPr>
            <p:nvPr/>
          </p:nvSpPr>
          <p:spPr bwMode="auto">
            <a:xfrm>
              <a:off x="9307513" y="5130800"/>
              <a:ext cx="298244" cy="200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U</a:t>
              </a:r>
              <a:r>
                <a:rPr lang="en-US" altLang="es-MX" sz="1200" b="1" i="1" baseline="-25000">
                  <a:solidFill>
                    <a:schemeClr val="tx1"/>
                  </a:solidFill>
                  <a:latin typeface="Times New Roman" panose="02020603050405020304" pitchFamily="18" charset="0"/>
                  <a:cs typeface="Times New Roman" panose="02020603050405020304" pitchFamily="18" charset="0"/>
                </a:rPr>
                <a:t>J</a:t>
              </a:r>
              <a:r>
                <a:rPr lang="en-US" altLang="es-MX" sz="1200" b="1" baseline="30000">
                  <a:solidFill>
                    <a:schemeClr val="tx1"/>
                  </a:solidFill>
                  <a:latin typeface="Times New Roman" panose="02020603050405020304" pitchFamily="18" charset="0"/>
                  <a:cs typeface="Times New Roman" panose="02020603050405020304" pitchFamily="18" charset="0"/>
                </a:rPr>
                <a:t>1</a:t>
              </a:r>
            </a:p>
          </p:txBody>
        </p:sp>
        <p:sp>
          <p:nvSpPr>
            <p:cNvPr id="100370" name="Rectangle 28"/>
            <p:cNvSpPr>
              <a:spLocks noChangeArrowheads="1"/>
            </p:cNvSpPr>
            <p:nvPr/>
          </p:nvSpPr>
          <p:spPr bwMode="auto">
            <a:xfrm>
              <a:off x="9307513" y="4935538"/>
              <a:ext cx="298244" cy="200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U</a:t>
              </a:r>
              <a:r>
                <a:rPr lang="en-US" altLang="es-MX" sz="1200" b="1" i="1" baseline="-25000">
                  <a:solidFill>
                    <a:schemeClr val="tx1"/>
                  </a:solidFill>
                  <a:latin typeface="Times New Roman" panose="02020603050405020304" pitchFamily="18" charset="0"/>
                  <a:cs typeface="Times New Roman" panose="02020603050405020304" pitchFamily="18" charset="0"/>
                </a:rPr>
                <a:t>J</a:t>
              </a:r>
              <a:r>
                <a:rPr lang="en-US" altLang="es-MX" sz="1200" b="1" baseline="30000">
                  <a:solidFill>
                    <a:schemeClr val="tx1"/>
                  </a:solidFill>
                  <a:latin typeface="Times New Roman" panose="02020603050405020304" pitchFamily="18" charset="0"/>
                  <a:cs typeface="Times New Roman" panose="02020603050405020304" pitchFamily="18" charset="0"/>
                </a:rPr>
                <a:t>2</a:t>
              </a:r>
            </a:p>
          </p:txBody>
        </p:sp>
        <p:sp>
          <p:nvSpPr>
            <p:cNvPr id="100371" name="Rectangle 29"/>
            <p:cNvSpPr>
              <a:spLocks noChangeArrowheads="1"/>
            </p:cNvSpPr>
            <p:nvPr/>
          </p:nvSpPr>
          <p:spPr bwMode="auto">
            <a:xfrm>
              <a:off x="9347200" y="4619625"/>
              <a:ext cx="298244" cy="200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i="1">
                  <a:solidFill>
                    <a:schemeClr val="tx1"/>
                  </a:solidFill>
                  <a:latin typeface="Times New Roman" panose="02020603050405020304" pitchFamily="18" charset="0"/>
                  <a:cs typeface="Times New Roman" panose="02020603050405020304" pitchFamily="18" charset="0"/>
                </a:rPr>
                <a:t>U</a:t>
              </a:r>
              <a:r>
                <a:rPr lang="en-US" altLang="es-MX" sz="1200" b="1" i="1" baseline="-25000">
                  <a:solidFill>
                    <a:schemeClr val="tx1"/>
                  </a:solidFill>
                  <a:latin typeface="Times New Roman" panose="02020603050405020304" pitchFamily="18" charset="0"/>
                  <a:cs typeface="Times New Roman" panose="02020603050405020304" pitchFamily="18" charset="0"/>
                </a:rPr>
                <a:t>J</a:t>
              </a:r>
              <a:r>
                <a:rPr lang="en-US" altLang="es-MX" sz="1200" b="1" baseline="30000">
                  <a:solidFill>
                    <a:schemeClr val="tx1"/>
                  </a:solidFill>
                  <a:latin typeface="Times New Roman" panose="02020603050405020304" pitchFamily="18" charset="0"/>
                  <a:cs typeface="Times New Roman" panose="02020603050405020304" pitchFamily="18" charset="0"/>
                </a:rPr>
                <a:t>3</a:t>
              </a:r>
            </a:p>
          </p:txBody>
        </p:sp>
        <p:sp>
          <p:nvSpPr>
            <p:cNvPr id="100372" name="Oval 30"/>
            <p:cNvSpPr>
              <a:spLocks noChangeArrowheads="1"/>
            </p:cNvSpPr>
            <p:nvPr/>
          </p:nvSpPr>
          <p:spPr bwMode="auto">
            <a:xfrm>
              <a:off x="8751888" y="4319588"/>
              <a:ext cx="77787" cy="79375"/>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Times New Roman" panose="02020603050405020304" pitchFamily="18" charset="0"/>
                <a:cs typeface="Times New Roman" panose="02020603050405020304" pitchFamily="18" charset="0"/>
              </a:endParaRPr>
            </a:p>
          </p:txBody>
        </p:sp>
        <p:sp>
          <p:nvSpPr>
            <p:cNvPr id="100373" name="Oval 31"/>
            <p:cNvSpPr>
              <a:spLocks noChangeArrowheads="1"/>
            </p:cNvSpPr>
            <p:nvPr/>
          </p:nvSpPr>
          <p:spPr bwMode="auto">
            <a:xfrm>
              <a:off x="8404225" y="4594225"/>
              <a:ext cx="77788" cy="79375"/>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Times New Roman" panose="02020603050405020304" pitchFamily="18" charset="0"/>
                <a:cs typeface="Times New Roman" panose="02020603050405020304" pitchFamily="18" charset="0"/>
              </a:endParaRPr>
            </a:p>
          </p:txBody>
        </p:sp>
        <p:sp>
          <p:nvSpPr>
            <p:cNvPr id="100374" name="Oval 32"/>
            <p:cNvSpPr>
              <a:spLocks noChangeArrowheads="1"/>
            </p:cNvSpPr>
            <p:nvPr/>
          </p:nvSpPr>
          <p:spPr bwMode="auto">
            <a:xfrm>
              <a:off x="8791575" y="4830763"/>
              <a:ext cx="76200" cy="79375"/>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Times New Roman" panose="02020603050405020304" pitchFamily="18" charset="0"/>
                <a:cs typeface="Times New Roman" panose="02020603050405020304" pitchFamily="18" charset="0"/>
              </a:endParaRPr>
            </a:p>
          </p:txBody>
        </p:sp>
        <p:sp>
          <p:nvSpPr>
            <p:cNvPr id="100375" name="Rectangle 33"/>
            <p:cNvSpPr>
              <a:spLocks noChangeArrowheads="1"/>
            </p:cNvSpPr>
            <p:nvPr/>
          </p:nvSpPr>
          <p:spPr bwMode="auto">
            <a:xfrm>
              <a:off x="8759522" y="4700433"/>
              <a:ext cx="201647" cy="17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b="1" i="1">
                  <a:solidFill>
                    <a:schemeClr val="tx1"/>
                  </a:solidFill>
                  <a:latin typeface="Times New Roman" panose="02020603050405020304" pitchFamily="18" charset="0"/>
                  <a:cs typeface="Times New Roman" panose="02020603050405020304" pitchFamily="18" charset="0"/>
                </a:rPr>
                <a:t>B</a:t>
              </a:r>
            </a:p>
          </p:txBody>
        </p:sp>
        <p:sp>
          <p:nvSpPr>
            <p:cNvPr id="100376" name="Rectangle 34"/>
            <p:cNvSpPr>
              <a:spLocks noChangeArrowheads="1"/>
            </p:cNvSpPr>
            <p:nvPr/>
          </p:nvSpPr>
          <p:spPr bwMode="auto">
            <a:xfrm>
              <a:off x="8393850" y="4458771"/>
              <a:ext cx="201647" cy="17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b="1" i="1">
                  <a:solidFill>
                    <a:schemeClr val="tx1"/>
                  </a:solidFill>
                  <a:latin typeface="Times New Roman" panose="02020603050405020304" pitchFamily="18" charset="0"/>
                  <a:cs typeface="Times New Roman" panose="02020603050405020304" pitchFamily="18" charset="0"/>
                </a:rPr>
                <a:t>C</a:t>
              </a:r>
            </a:p>
          </p:txBody>
        </p:sp>
        <p:sp>
          <p:nvSpPr>
            <p:cNvPr id="100377" name="Rectangle 35"/>
            <p:cNvSpPr>
              <a:spLocks noChangeArrowheads="1"/>
            </p:cNvSpPr>
            <p:nvPr/>
          </p:nvSpPr>
          <p:spPr bwMode="auto">
            <a:xfrm>
              <a:off x="8791575" y="4159250"/>
              <a:ext cx="207685" cy="17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b="1" i="1">
                  <a:solidFill>
                    <a:schemeClr val="tx1"/>
                  </a:solidFill>
                  <a:latin typeface="Times New Roman" panose="02020603050405020304" pitchFamily="18" charset="0"/>
                  <a:cs typeface="Times New Roman" panose="02020603050405020304" pitchFamily="18" charset="0"/>
                </a:rPr>
                <a:t>D</a:t>
              </a:r>
            </a:p>
          </p:txBody>
        </p:sp>
        <p:sp>
          <p:nvSpPr>
            <p:cNvPr id="100378" name="Rectangle 36"/>
            <p:cNvSpPr>
              <a:spLocks noChangeArrowheads="1"/>
            </p:cNvSpPr>
            <p:nvPr/>
          </p:nvSpPr>
          <p:spPr bwMode="auto">
            <a:xfrm>
              <a:off x="7553325" y="5372100"/>
              <a:ext cx="1470025" cy="23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Times New Roman" panose="02020603050405020304" pitchFamily="18" charset="0"/>
                <a:cs typeface="Times New Roman" panose="02020603050405020304" pitchFamily="18" charset="0"/>
              </a:endParaRPr>
            </a:p>
          </p:txBody>
        </p:sp>
        <p:sp>
          <p:nvSpPr>
            <p:cNvPr id="100379" name="Rectangle 37"/>
            <p:cNvSpPr>
              <a:spLocks noChangeArrowheads="1"/>
            </p:cNvSpPr>
            <p:nvPr/>
          </p:nvSpPr>
          <p:spPr bwMode="auto">
            <a:xfrm>
              <a:off x="6934200" y="3414713"/>
              <a:ext cx="3017838" cy="2046287"/>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Times New Roman" panose="02020603050405020304" pitchFamily="18" charset="0"/>
                <a:cs typeface="Times New Roman" panose="02020603050405020304" pitchFamily="18" charset="0"/>
              </a:endParaRPr>
            </a:p>
          </p:txBody>
        </p:sp>
        <p:sp>
          <p:nvSpPr>
            <p:cNvPr id="100380" name="Rectangle 38"/>
            <p:cNvSpPr>
              <a:spLocks noChangeArrowheads="1"/>
            </p:cNvSpPr>
            <p:nvPr/>
          </p:nvSpPr>
          <p:spPr bwMode="auto">
            <a:xfrm>
              <a:off x="6894513" y="3178175"/>
              <a:ext cx="336883" cy="200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Times New Roman" panose="02020603050405020304" pitchFamily="18" charset="0"/>
                  <a:cs typeface="Times New Roman" panose="02020603050405020304" pitchFamily="18" charset="0"/>
                </a:rPr>
                <a:t>10A</a:t>
              </a:r>
            </a:p>
          </p:txBody>
        </p:sp>
        <p:sp>
          <p:nvSpPr>
            <p:cNvPr id="100381" name="Rectangle 39"/>
            <p:cNvSpPr>
              <a:spLocks noChangeArrowheads="1"/>
            </p:cNvSpPr>
            <p:nvPr/>
          </p:nvSpPr>
          <p:spPr bwMode="auto">
            <a:xfrm>
              <a:off x="9909175" y="3200400"/>
              <a:ext cx="247531" cy="200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Times New Roman" panose="02020603050405020304" pitchFamily="18" charset="0"/>
                  <a:cs typeface="Times New Roman" panose="02020603050405020304" pitchFamily="18" charset="0"/>
                </a:rPr>
                <a:t>0</a:t>
              </a:r>
              <a:r>
                <a:rPr lang="en-US" altLang="es-MX" sz="1200" b="1" i="1" baseline="-25000">
                  <a:solidFill>
                    <a:schemeClr val="tx1"/>
                  </a:solidFill>
                  <a:latin typeface="Times New Roman" panose="02020603050405020304" pitchFamily="18" charset="0"/>
                  <a:cs typeface="Times New Roman" panose="02020603050405020304" pitchFamily="18" charset="0"/>
                </a:rPr>
                <a:t>C</a:t>
              </a:r>
            </a:p>
          </p:txBody>
        </p:sp>
        <p:sp>
          <p:nvSpPr>
            <p:cNvPr id="100382" name="Rectangle 40"/>
            <p:cNvSpPr>
              <a:spLocks noChangeArrowheads="1"/>
            </p:cNvSpPr>
            <p:nvPr/>
          </p:nvSpPr>
          <p:spPr bwMode="auto">
            <a:xfrm>
              <a:off x="6740525" y="5418138"/>
              <a:ext cx="234249" cy="200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Times New Roman" panose="02020603050405020304" pitchFamily="18" charset="0"/>
                  <a:cs typeface="Times New Roman" panose="02020603050405020304" pitchFamily="18" charset="0"/>
                </a:rPr>
                <a:t>0</a:t>
              </a:r>
              <a:r>
                <a:rPr lang="en-US" altLang="es-MX" sz="1200" b="1" i="1" baseline="-25000">
                  <a:solidFill>
                    <a:schemeClr val="tx1"/>
                  </a:solidFill>
                  <a:latin typeface="Times New Roman" panose="02020603050405020304" pitchFamily="18" charset="0"/>
                  <a:cs typeface="Times New Roman" panose="02020603050405020304" pitchFamily="18" charset="0"/>
                </a:rPr>
                <a:t>J</a:t>
              </a:r>
            </a:p>
          </p:txBody>
        </p:sp>
        <p:sp>
          <p:nvSpPr>
            <p:cNvPr id="100383" name="Rectangle 41"/>
            <p:cNvSpPr>
              <a:spLocks noChangeArrowheads="1"/>
            </p:cNvSpPr>
            <p:nvPr/>
          </p:nvSpPr>
          <p:spPr bwMode="auto">
            <a:xfrm>
              <a:off x="6662738" y="3375025"/>
              <a:ext cx="278925" cy="200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Times New Roman" panose="02020603050405020304" pitchFamily="18" charset="0"/>
                  <a:cs typeface="Times New Roman" panose="02020603050405020304" pitchFamily="18" charset="0"/>
                </a:rPr>
                <a:t>6V</a:t>
              </a:r>
            </a:p>
          </p:txBody>
        </p:sp>
        <p:sp>
          <p:nvSpPr>
            <p:cNvPr id="100384" name="Rectangle 42"/>
            <p:cNvSpPr>
              <a:spLocks noChangeArrowheads="1"/>
            </p:cNvSpPr>
            <p:nvPr/>
          </p:nvSpPr>
          <p:spPr bwMode="auto">
            <a:xfrm>
              <a:off x="9640888" y="5457825"/>
              <a:ext cx="336883" cy="200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Times New Roman" panose="02020603050405020304" pitchFamily="18" charset="0"/>
                  <a:cs typeface="Times New Roman" panose="02020603050405020304" pitchFamily="18" charset="0"/>
                </a:rPr>
                <a:t>10A</a:t>
              </a:r>
            </a:p>
          </p:txBody>
        </p:sp>
        <p:sp>
          <p:nvSpPr>
            <p:cNvPr id="100385" name="Rectangle 43"/>
            <p:cNvSpPr>
              <a:spLocks noChangeArrowheads="1"/>
            </p:cNvSpPr>
            <p:nvPr/>
          </p:nvSpPr>
          <p:spPr bwMode="auto">
            <a:xfrm>
              <a:off x="9950450" y="5259388"/>
              <a:ext cx="278925" cy="200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n-US" altLang="es-MX" sz="1200" b="1">
                  <a:solidFill>
                    <a:schemeClr val="tx1"/>
                  </a:solidFill>
                  <a:latin typeface="Times New Roman" panose="02020603050405020304" pitchFamily="18" charset="0"/>
                  <a:cs typeface="Times New Roman" panose="02020603050405020304" pitchFamily="18" charset="0"/>
                </a:rPr>
                <a:t>6V</a:t>
              </a:r>
            </a:p>
          </p:txBody>
        </p:sp>
      </p:grpSp>
      <p:sp>
        <p:nvSpPr>
          <p:cNvPr id="100355" name="Rectangle 44"/>
          <p:cNvSpPr>
            <a:spLocks noGrp="1" noChangeArrowheads="1"/>
          </p:cNvSpPr>
          <p:nvPr>
            <p:ph sz="half" idx="1"/>
          </p:nvPr>
        </p:nvSpPr>
        <p:spPr>
          <a:xfrm>
            <a:off x="1415480" y="1268760"/>
            <a:ext cx="4733925" cy="4224337"/>
          </a:xfrm>
        </p:spPr>
        <p:txBody>
          <a:bodyPr>
            <a:noAutofit/>
          </a:bodyPr>
          <a:lstStyle/>
          <a:p>
            <a:pPr eaLnBrk="1" hangingPunct="1">
              <a:lnSpc>
                <a:spcPct val="90000"/>
              </a:lnSpc>
              <a:defRPr/>
            </a:pPr>
            <a:r>
              <a:rPr lang="es-MX" altLang="es-MX" sz="2200" dirty="0" smtClean="0">
                <a:solidFill>
                  <a:schemeClr val="tx1"/>
                </a:solidFill>
                <a:latin typeface="Arial" panose="020B0604020202020204" pitchFamily="34" charset="0"/>
                <a:cs typeface="Arial" panose="020B0604020202020204" pitchFamily="34" charset="0"/>
              </a:rPr>
              <a:t>Las asignaciones eficientes:</a:t>
            </a:r>
          </a:p>
          <a:p>
            <a:pPr lvl="1" eaLnBrk="1" hangingPunct="1">
              <a:lnSpc>
                <a:spcPct val="90000"/>
              </a:lnSpc>
              <a:defRPr/>
            </a:pPr>
            <a:r>
              <a:rPr lang="es-MX" altLang="es-MX" sz="2200" dirty="0" smtClean="0">
                <a:solidFill>
                  <a:schemeClr val="tx1"/>
                </a:solidFill>
                <a:latin typeface="Arial" panose="020B0604020202020204" pitchFamily="34" charset="0"/>
                <a:cs typeface="Arial" panose="020B0604020202020204" pitchFamily="34" charset="0"/>
              </a:rPr>
              <a:t>Cualquier movimiento fuera del área sombreada empeora el bienestar de uno de los dos consumidores.</a:t>
            </a:r>
          </a:p>
          <a:p>
            <a:pPr lvl="1" eaLnBrk="1" hangingPunct="1">
              <a:lnSpc>
                <a:spcPct val="90000"/>
              </a:lnSpc>
              <a:defRPr/>
            </a:pPr>
            <a:r>
              <a:rPr lang="es-MX" altLang="es-MX" sz="2200" i="1" dirty="0" smtClean="0">
                <a:solidFill>
                  <a:schemeClr val="tx1"/>
                </a:solidFill>
                <a:latin typeface="Times New Roman" panose="02020603050405020304" pitchFamily="18" charset="0"/>
                <a:cs typeface="Times New Roman" panose="02020603050405020304" pitchFamily="18" charset="0"/>
              </a:rPr>
              <a:t>B</a:t>
            </a:r>
            <a:r>
              <a:rPr lang="es-MX" altLang="es-MX" sz="2200" dirty="0" smtClean="0">
                <a:solidFill>
                  <a:schemeClr val="tx1"/>
                </a:solidFill>
                <a:latin typeface="Arial" panose="020B0604020202020204" pitchFamily="34" charset="0"/>
                <a:cs typeface="Arial" panose="020B0604020202020204" pitchFamily="34" charset="0"/>
              </a:rPr>
              <a:t> es un intercambio mutuamente beneficioso. Aumenta la curva de indiferencia de cada persona.</a:t>
            </a:r>
          </a:p>
          <a:p>
            <a:pPr lvl="1" eaLnBrk="1" hangingPunct="1">
              <a:lnSpc>
                <a:spcPct val="90000"/>
              </a:lnSpc>
              <a:defRPr/>
            </a:pPr>
            <a:r>
              <a:rPr lang="es-MX" altLang="es-MX" sz="2200" dirty="0" smtClean="0">
                <a:solidFill>
                  <a:schemeClr val="tx1"/>
                </a:solidFill>
                <a:latin typeface="Arial" panose="020B0604020202020204" pitchFamily="34" charset="0"/>
                <a:cs typeface="Arial" panose="020B0604020202020204" pitchFamily="34" charset="0"/>
              </a:rPr>
              <a:t>El intercambio puede ser beneficioso pero no eficiente.</a:t>
            </a:r>
          </a:p>
          <a:p>
            <a:pPr lvl="1" eaLnBrk="1" hangingPunct="1">
              <a:lnSpc>
                <a:spcPct val="90000"/>
              </a:lnSpc>
              <a:defRPr/>
            </a:pPr>
            <a:r>
              <a:rPr lang="es-MX" altLang="es-MX" sz="2200" dirty="0" smtClean="0">
                <a:solidFill>
                  <a:schemeClr val="tx1"/>
                </a:solidFill>
                <a:latin typeface="Arial" panose="020B0604020202020204" pitchFamily="34" charset="0"/>
                <a:cs typeface="Arial" panose="020B0604020202020204" pitchFamily="34" charset="0"/>
              </a:rPr>
              <a:t>Las </a:t>
            </a:r>
            <a:r>
              <a:rPr lang="es-MX" altLang="es-MX" sz="2200" i="1" dirty="0" err="1" smtClean="0">
                <a:solidFill>
                  <a:schemeClr val="tx1"/>
                </a:solidFill>
                <a:latin typeface="Times New Roman" panose="02020603050405020304" pitchFamily="18" charset="0"/>
                <a:cs typeface="Times New Roman" panose="02020603050405020304" pitchFamily="18" charset="0"/>
              </a:rPr>
              <a:t>TMgS</a:t>
            </a:r>
            <a:r>
              <a:rPr lang="es-MX" altLang="es-MX" sz="2200" dirty="0" smtClean="0">
                <a:solidFill>
                  <a:schemeClr val="tx1"/>
                </a:solidFill>
                <a:latin typeface="Arial" panose="020B0604020202020204" pitchFamily="34" charset="0"/>
                <a:cs typeface="Arial" panose="020B0604020202020204" pitchFamily="34" charset="0"/>
              </a:rPr>
              <a:t> son iguales cuando las curvas de indiferencia son tangentes y la asignación es eficiente.</a:t>
            </a:r>
          </a:p>
        </p:txBody>
      </p:sp>
      <p:sp>
        <p:nvSpPr>
          <p:cNvPr id="100356"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9F4049BD-C349-461B-A1FE-45C4623E4B48}" type="slidenum">
              <a:rPr lang="es-ES" altLang="es-MX" smtClean="0">
                <a:solidFill>
                  <a:srgbClr val="FEFFFF"/>
                </a:solidFill>
                <a:latin typeface="Arial" panose="020B0604020202020204" pitchFamily="34" charset="0"/>
              </a:rPr>
              <a:pPr>
                <a:spcBef>
                  <a:spcPct val="0"/>
                </a:spcBef>
                <a:buClrTx/>
                <a:buFontTx/>
                <a:buNone/>
              </a:pPr>
              <a:t>47</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pPr>
              <a:defRPr/>
            </a:pPr>
            <a:fld id="{06134B6E-B2C0-4A7F-A117-02969BA688C7}" type="slidenum">
              <a:rPr lang="es-ES" altLang="es-MX" smtClean="0"/>
              <a:pPr>
                <a:defRPr/>
              </a:pPr>
              <a:t>48</a:t>
            </a:fld>
            <a:endParaRPr lang="es-ES" altLang="es-MX"/>
          </a:p>
        </p:txBody>
      </p:sp>
      <p:sp>
        <p:nvSpPr>
          <p:cNvPr id="6" name="Rectangle 2"/>
          <p:cNvSpPr txBox="1">
            <a:spLocks noChangeArrowheads="1"/>
          </p:cNvSpPr>
          <p:nvPr/>
        </p:nvSpPr>
        <p:spPr bwMode="auto">
          <a:xfrm>
            <a:off x="1271588" y="1341438"/>
            <a:ext cx="4748212" cy="433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eaLnBrk="1" hangingPunct="1">
              <a:lnSpc>
                <a:spcPct val="90000"/>
              </a:lnSpc>
            </a:pPr>
            <a:r>
              <a:rPr lang="es-ES" altLang="es-MX" sz="2100" smtClean="0">
                <a:solidFill>
                  <a:schemeClr val="tx1"/>
                </a:solidFill>
                <a:latin typeface="Arial" panose="020B0604020202020204" pitchFamily="34" charset="0"/>
                <a:cs typeface="Arial" panose="020B0604020202020204" pitchFamily="34" charset="0"/>
              </a:rPr>
              <a:t>Mejorar el bienestar del agente </a:t>
            </a:r>
            <a:r>
              <a:rPr lang="es-ES" altLang="es-MX" sz="2100" smtClean="0">
                <a:solidFill>
                  <a:schemeClr val="tx1"/>
                </a:solidFill>
                <a:latin typeface="Times New Roman" panose="02020603050405020304" pitchFamily="18" charset="0"/>
                <a:cs typeface="Times New Roman" panose="02020603050405020304" pitchFamily="18" charset="0"/>
              </a:rPr>
              <a:t>1</a:t>
            </a:r>
            <a:r>
              <a:rPr lang="es-ES" altLang="es-MX" sz="2100" smtClean="0">
                <a:solidFill>
                  <a:schemeClr val="tx1"/>
                </a:solidFill>
                <a:latin typeface="Arial" panose="020B0604020202020204" pitchFamily="34" charset="0"/>
                <a:cs typeface="Arial" panose="020B0604020202020204" pitchFamily="34" charset="0"/>
              </a:rPr>
              <a:t> implicaría lograr una asignación arriba a la derecha de su curva de indiferencia, lo cual implicaría deteriorar el bienestar del agente</a:t>
            </a:r>
            <a:r>
              <a:rPr lang="es-ES" altLang="es-MX" sz="2100" smtClean="0">
                <a:solidFill>
                  <a:schemeClr val="tx1"/>
                </a:solidFill>
                <a:latin typeface="Times New Roman" panose="02020603050405020304" pitchFamily="18" charset="0"/>
                <a:cs typeface="Times New Roman" panose="02020603050405020304" pitchFamily="18" charset="0"/>
              </a:rPr>
              <a:t> 2</a:t>
            </a:r>
            <a:r>
              <a:rPr lang="es-ES" altLang="es-MX" sz="2100" smtClean="0">
                <a:solidFill>
                  <a:schemeClr val="tx1"/>
                </a:solidFill>
                <a:latin typeface="Arial" panose="020B0604020202020204" pitchFamily="34" charset="0"/>
                <a:cs typeface="Arial" panose="020B0604020202020204" pitchFamily="34" charset="0"/>
              </a:rPr>
              <a:t>. </a:t>
            </a:r>
          </a:p>
          <a:p>
            <a:pPr eaLnBrk="1" hangingPunct="1">
              <a:lnSpc>
                <a:spcPct val="90000"/>
              </a:lnSpc>
            </a:pPr>
            <a:endParaRPr lang="es-ES" altLang="es-MX" sz="2100" smtClean="0">
              <a:solidFill>
                <a:schemeClr val="tx1"/>
              </a:solidFill>
              <a:latin typeface="Arial" panose="020B0604020202020204" pitchFamily="34" charset="0"/>
              <a:cs typeface="Arial" panose="020B0604020202020204" pitchFamily="34" charset="0"/>
            </a:endParaRPr>
          </a:p>
          <a:p>
            <a:pPr algn="just" eaLnBrk="1" hangingPunct="1">
              <a:lnSpc>
                <a:spcPct val="90000"/>
              </a:lnSpc>
            </a:pPr>
            <a:r>
              <a:rPr lang="es-ES" altLang="es-MX" sz="2100" smtClean="0">
                <a:solidFill>
                  <a:schemeClr val="tx1"/>
                </a:solidFill>
                <a:latin typeface="Arial" panose="020B0604020202020204" pitchFamily="34" charset="0"/>
                <a:cs typeface="Arial" panose="020B0604020202020204" pitchFamily="34" charset="0"/>
              </a:rPr>
              <a:t>De la misma forma, mejorar la situación del agente </a:t>
            </a:r>
            <a:r>
              <a:rPr lang="es-ES" altLang="es-MX" sz="2100" smtClean="0">
                <a:solidFill>
                  <a:schemeClr val="tx1"/>
                </a:solidFill>
                <a:latin typeface="Times New Roman" panose="02020603050405020304" pitchFamily="18" charset="0"/>
                <a:cs typeface="Times New Roman" panose="02020603050405020304" pitchFamily="18" charset="0"/>
              </a:rPr>
              <a:t>2</a:t>
            </a:r>
            <a:r>
              <a:rPr lang="es-ES" altLang="es-MX" sz="2100" smtClean="0">
                <a:solidFill>
                  <a:schemeClr val="tx1"/>
                </a:solidFill>
                <a:latin typeface="Arial" panose="020B0604020202020204" pitchFamily="34" charset="0"/>
                <a:cs typeface="Arial" panose="020B0604020202020204" pitchFamily="34" charset="0"/>
              </a:rPr>
              <a:t> equivale a lograr una asignación abajo a la izquierda de su curva de indiferencia, lo cual dejaría al agente </a:t>
            </a:r>
            <a:r>
              <a:rPr lang="es-ES" altLang="es-MX" sz="2100" smtClean="0">
                <a:solidFill>
                  <a:schemeClr val="tx1"/>
                </a:solidFill>
                <a:latin typeface="Times New Roman" panose="02020603050405020304" pitchFamily="18" charset="0"/>
                <a:cs typeface="Times New Roman" panose="02020603050405020304" pitchFamily="18" charset="0"/>
              </a:rPr>
              <a:t>1</a:t>
            </a:r>
            <a:r>
              <a:rPr lang="es-ES" altLang="es-MX" sz="2100" smtClean="0">
                <a:solidFill>
                  <a:schemeClr val="tx1"/>
                </a:solidFill>
                <a:latin typeface="Arial" panose="020B0604020202020204" pitchFamily="34" charset="0"/>
                <a:cs typeface="Arial" panose="020B0604020202020204" pitchFamily="34" charset="0"/>
              </a:rPr>
              <a:t> en una situación estrictamente peor. </a:t>
            </a:r>
          </a:p>
        </p:txBody>
      </p:sp>
      <p:sp>
        <p:nvSpPr>
          <p:cNvPr id="7" name="Rectangle 3"/>
          <p:cNvSpPr>
            <a:spLocks noChangeArrowheads="1"/>
          </p:cNvSpPr>
          <p:nvPr/>
        </p:nvSpPr>
        <p:spPr bwMode="auto">
          <a:xfrm>
            <a:off x="1415480" y="404664"/>
            <a:ext cx="5008102"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r>
              <a:rPr lang="es-ES" altLang="es-MX" sz="2200" b="1">
                <a:solidFill>
                  <a:schemeClr val="tx1"/>
                </a:solidFill>
                <a:latin typeface="Arial" panose="020B0604020202020204" pitchFamily="34" charset="0"/>
              </a:rPr>
              <a:t>Caso 5: Considere la asignación  </a:t>
            </a:r>
            <a:r>
              <a:rPr lang="es-ES" altLang="es-MX" sz="2200" b="1" i="1">
                <a:solidFill>
                  <a:schemeClr val="tx1"/>
                </a:solidFill>
                <a:latin typeface="Times New Roman" panose="02020603050405020304" pitchFamily="18" charset="0"/>
              </a:rPr>
              <a:t>x</a:t>
            </a:r>
            <a:r>
              <a:rPr lang="es-ES" altLang="es-MX" sz="2200" b="1">
                <a:solidFill>
                  <a:schemeClr val="tx1"/>
                </a:solidFill>
                <a:latin typeface="Arial" panose="020B0604020202020204" pitchFamily="34" charset="0"/>
              </a:rPr>
              <a:t> :</a:t>
            </a:r>
          </a:p>
        </p:txBody>
      </p:sp>
      <p:sp>
        <p:nvSpPr>
          <p:cNvPr id="8" name="Rectangle 4"/>
          <p:cNvSpPr>
            <a:spLocks noChangeArrowheads="1"/>
          </p:cNvSpPr>
          <p:nvPr/>
        </p:nvSpPr>
        <p:spPr bwMode="auto">
          <a:xfrm>
            <a:off x="1343025" y="5773738"/>
            <a:ext cx="10440988"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defRPr/>
            </a:pPr>
            <a:r>
              <a:rPr lang="es-ES" sz="1800" dirty="0"/>
              <a:t>Esta es la situación de eficiencia social que </a:t>
            </a:r>
            <a:r>
              <a:rPr lang="es-ES" sz="1800" b="1" dirty="0">
                <a:effectLst>
                  <a:outerShdw blurRad="38100" dist="38100" dir="2700000" algn="tl">
                    <a:srgbClr val="FFFFFF"/>
                  </a:outerShdw>
                </a:effectLst>
              </a:rPr>
              <a:t>Pareto</a:t>
            </a:r>
            <a:r>
              <a:rPr lang="es-ES" sz="1800" dirty="0"/>
              <a:t> visualizaba: es imposible lograr una mejora para algún agente de la economía sin al mismo tiempo imponer a algún otro agente un deterioro en su bienestar</a:t>
            </a:r>
          </a:p>
        </p:txBody>
      </p:sp>
      <p:pic>
        <p:nvPicPr>
          <p:cNvPr id="9" name="Imagen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13475" y="1200150"/>
            <a:ext cx="5843588" cy="453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7408758"/>
      </p:ext>
    </p:extLst>
  </p:cSld>
  <p:clrMapOvr>
    <a:masterClrMapping/>
  </p:clrMapOvr>
  <p:transition spd="slow">
    <p:pull dir="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pPr>
              <a:defRPr/>
            </a:pPr>
            <a:fld id="{06134B6E-B2C0-4A7F-A117-02969BA688C7}" type="slidenum">
              <a:rPr lang="es-ES" altLang="es-MX" smtClean="0"/>
              <a:pPr>
                <a:defRPr/>
              </a:pPr>
              <a:t>49</a:t>
            </a:fld>
            <a:endParaRPr lang="es-ES" altLang="es-MX"/>
          </a:p>
        </p:txBody>
      </p:sp>
      <p:sp>
        <p:nvSpPr>
          <p:cNvPr id="6" name="Rectangle 2"/>
          <p:cNvSpPr txBox="1">
            <a:spLocks noChangeArrowheads="1"/>
          </p:cNvSpPr>
          <p:nvPr/>
        </p:nvSpPr>
        <p:spPr bwMode="auto">
          <a:xfrm>
            <a:off x="2462213" y="1865313"/>
            <a:ext cx="8529637"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3175" indent="19050" algn="just" eaLnBrk="1" fontAlgn="auto" hangingPunct="1">
              <a:lnSpc>
                <a:spcPct val="90000"/>
              </a:lnSpc>
              <a:spcAft>
                <a:spcPts val="1200"/>
              </a:spcAft>
              <a:buFont typeface="Wingdings 3" charset="2"/>
              <a:buNone/>
              <a:defRPr/>
            </a:pPr>
            <a:r>
              <a:rPr lang="es-ES" sz="2200" smtClean="0">
                <a:solidFill>
                  <a:schemeClr val="tx1"/>
                </a:solidFill>
                <a:latin typeface="Arial" panose="020B0604020202020204" pitchFamily="34" charset="0"/>
                <a:cs typeface="Arial" panose="020B0604020202020204" pitchFamily="34" charset="0"/>
              </a:rPr>
              <a:t>Una asignación (factible) </a:t>
            </a:r>
            <a:r>
              <a:rPr lang="es-ES" sz="2200" smtClean="0">
                <a:solidFill>
                  <a:schemeClr val="tx1"/>
                </a:solidFill>
                <a:latin typeface="Times New Roman" panose="02020603050405020304" pitchFamily="18" charset="0"/>
                <a:cs typeface="Times New Roman" panose="02020603050405020304" pitchFamily="18" charset="0"/>
              </a:rPr>
              <a:t>(</a:t>
            </a:r>
            <a:r>
              <a:rPr lang="es-ES" sz="2200" i="1" smtClean="0">
                <a:solidFill>
                  <a:schemeClr val="tx1"/>
                </a:solidFill>
                <a:latin typeface="Times New Roman" panose="02020603050405020304" pitchFamily="18" charset="0"/>
                <a:cs typeface="Times New Roman" panose="02020603050405020304" pitchFamily="18" charset="0"/>
              </a:rPr>
              <a:t>x</a:t>
            </a:r>
            <a:r>
              <a:rPr lang="es-ES" sz="2200" baseline="30000" smtClean="0">
                <a:solidFill>
                  <a:schemeClr val="tx1"/>
                </a:solidFill>
                <a:latin typeface="Times New Roman" panose="02020603050405020304" pitchFamily="18" charset="0"/>
                <a:cs typeface="Times New Roman" panose="02020603050405020304" pitchFamily="18" charset="0"/>
              </a:rPr>
              <a:t>1</a:t>
            </a:r>
            <a:r>
              <a:rPr lang="es-ES" sz="2200" i="1" smtClean="0">
                <a:solidFill>
                  <a:schemeClr val="tx1"/>
                </a:solidFill>
                <a:latin typeface="Times New Roman" panose="02020603050405020304" pitchFamily="18" charset="0"/>
                <a:cs typeface="Times New Roman" panose="02020603050405020304" pitchFamily="18" charset="0"/>
              </a:rPr>
              <a:t>, x</a:t>
            </a:r>
            <a:r>
              <a:rPr lang="es-ES" sz="2200" baseline="30000" smtClean="0">
                <a:solidFill>
                  <a:schemeClr val="tx1"/>
                </a:solidFill>
                <a:latin typeface="Times New Roman" panose="02020603050405020304" pitchFamily="18" charset="0"/>
                <a:cs typeface="Times New Roman" panose="02020603050405020304" pitchFamily="18" charset="0"/>
              </a:rPr>
              <a:t>2</a:t>
            </a:r>
            <a:r>
              <a:rPr lang="es-ES" sz="2200" smtClean="0">
                <a:solidFill>
                  <a:schemeClr val="tx1"/>
                </a:solidFill>
                <a:latin typeface="Times New Roman" panose="02020603050405020304" pitchFamily="18" charset="0"/>
                <a:cs typeface="Times New Roman" panose="02020603050405020304" pitchFamily="18" charset="0"/>
              </a:rPr>
              <a:t>) </a:t>
            </a:r>
            <a:r>
              <a:rPr lang="es-ES" sz="2200" smtClean="0">
                <a:solidFill>
                  <a:schemeClr val="tx1"/>
                </a:solidFill>
                <a:latin typeface="Arial" panose="020B0604020202020204" pitchFamily="34" charset="0"/>
                <a:cs typeface="Arial" panose="020B0604020202020204" pitchFamily="34" charset="0"/>
              </a:rPr>
              <a:t>es eficiente en el sentido de </a:t>
            </a:r>
            <a:r>
              <a:rPr lang="es-ES" sz="2200" b="1" smtClean="0">
                <a:solidFill>
                  <a:schemeClr val="tx1"/>
                </a:solidFill>
                <a:effectLst>
                  <a:outerShdw blurRad="38100" dist="38100" dir="2700000" algn="tl">
                    <a:srgbClr val="FFFFFF"/>
                  </a:outerShdw>
                </a:effectLst>
                <a:latin typeface="Arial" panose="020B0604020202020204" pitchFamily="34" charset="0"/>
                <a:cs typeface="Arial" panose="020B0604020202020204" pitchFamily="34" charset="0"/>
              </a:rPr>
              <a:t>Pareto</a:t>
            </a:r>
            <a:r>
              <a:rPr lang="es-ES" sz="2200" smtClean="0">
                <a:solidFill>
                  <a:schemeClr val="tx1"/>
                </a:solidFill>
                <a:latin typeface="Arial" panose="020B0604020202020204" pitchFamily="34" charset="0"/>
                <a:cs typeface="Arial" panose="020B0604020202020204" pitchFamily="34" charset="0"/>
              </a:rPr>
              <a:t> (o es un punto de Pareto) si no existe otra asignación</a:t>
            </a:r>
            <a:br>
              <a:rPr lang="es-ES" sz="2200" smtClean="0">
                <a:solidFill>
                  <a:schemeClr val="tx1"/>
                </a:solidFill>
                <a:latin typeface="Arial" panose="020B0604020202020204" pitchFamily="34" charset="0"/>
                <a:cs typeface="Arial" panose="020B0604020202020204" pitchFamily="34" charset="0"/>
              </a:rPr>
            </a:br>
            <a:r>
              <a:rPr lang="es-ES" sz="2200" smtClean="0">
                <a:solidFill>
                  <a:schemeClr val="tx1"/>
                </a:solidFill>
                <a:latin typeface="Arial" panose="020B0604020202020204" pitchFamily="34" charset="0"/>
                <a:cs typeface="Arial" panose="020B0604020202020204" pitchFamily="34" charset="0"/>
              </a:rPr>
              <a:t>              que sea factible, que dé a uno de los agentes más bienestar y dé al otro agente al menos el mismo bienestar.</a:t>
            </a:r>
            <a:endParaRPr lang="es-ES" sz="2200" dirty="0">
              <a:solidFill>
                <a:schemeClr val="tx1"/>
              </a:solidFill>
              <a:latin typeface="Arial" panose="020B0604020202020204" pitchFamily="34" charset="0"/>
              <a:cs typeface="Arial" panose="020B0604020202020204" pitchFamily="34" charset="0"/>
            </a:endParaRPr>
          </a:p>
        </p:txBody>
      </p:sp>
      <p:graphicFrame>
        <p:nvGraphicFramePr>
          <p:cNvPr id="7" name="Object 3"/>
          <p:cNvGraphicFramePr>
            <a:graphicFrameLocks noGrp="1" noChangeAspect="1"/>
          </p:cNvGraphicFramePr>
          <p:nvPr>
            <p:ph sz="half" idx="2"/>
            <p:extLst>
              <p:ext uri="{D42A27DB-BD31-4B8C-83A1-F6EECF244321}">
                <p14:modId xmlns:p14="http://schemas.microsoft.com/office/powerpoint/2010/main" val="3665815483"/>
              </p:ext>
            </p:extLst>
          </p:nvPr>
        </p:nvGraphicFramePr>
        <p:xfrm>
          <a:off x="2544763" y="2457649"/>
          <a:ext cx="812800" cy="395287"/>
        </p:xfrm>
        <a:graphic>
          <a:graphicData uri="http://schemas.openxmlformats.org/presentationml/2006/ole">
            <mc:AlternateContent xmlns:mc="http://schemas.openxmlformats.org/markup-compatibility/2006">
              <mc:Choice xmlns:v="urn:schemas-microsoft-com:vml" Requires="v">
                <p:oleObj spid="_x0000_s116746" name="Ecuación" r:id="rId3" imgW="469900" imgH="228600" progId="Equation.3">
                  <p:embed/>
                </p:oleObj>
              </mc:Choice>
              <mc:Fallback>
                <p:oleObj name="Ecuación" r:id="rId3" imgW="469900" imgH="228600" progId="Equation.3">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4763" y="2457649"/>
                        <a:ext cx="812800" cy="395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Rectangle 4"/>
          <p:cNvSpPr>
            <a:spLocks noChangeArrowheads="1"/>
          </p:cNvSpPr>
          <p:nvPr/>
        </p:nvSpPr>
        <p:spPr bwMode="auto">
          <a:xfrm>
            <a:off x="2311400" y="3789363"/>
            <a:ext cx="8897938"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defRPr/>
            </a:pPr>
            <a:r>
              <a:rPr lang="es-ES" sz="2200" dirty="0"/>
              <a:t>Para la definición de eficiencia de </a:t>
            </a:r>
            <a:r>
              <a:rPr lang="es-ES" sz="2200" b="1" dirty="0">
                <a:effectLst>
                  <a:outerShdw blurRad="38100" dist="38100" dir="2700000" algn="tl">
                    <a:srgbClr val="FFFFFF"/>
                  </a:outerShdw>
                </a:effectLst>
              </a:rPr>
              <a:t>Pareto</a:t>
            </a:r>
            <a:r>
              <a:rPr lang="es-ES" sz="2200" dirty="0"/>
              <a:t> las dotaciones individuales no son importantes más allá de que ellas determinan el tamaño de la caja de </a:t>
            </a:r>
            <a:r>
              <a:rPr lang="es-ES" sz="2200" b="1" dirty="0" err="1">
                <a:effectLst>
                  <a:outerShdw blurRad="38100" dist="38100" dir="2700000" algn="tl">
                    <a:srgbClr val="FFFFFF"/>
                  </a:outerShdw>
                </a:effectLst>
              </a:rPr>
              <a:t>Edgeworth</a:t>
            </a:r>
            <a:r>
              <a:rPr lang="es-ES" sz="2200" dirty="0"/>
              <a:t> (y debería ser obvio que, en general, para una caja dada hay infinidad de posibles pares de dotaciones que la generan como Caja de </a:t>
            </a:r>
            <a:r>
              <a:rPr lang="es-ES" sz="2200" dirty="0" err="1"/>
              <a:t>Edgeworth</a:t>
            </a:r>
            <a:r>
              <a:rPr lang="es-ES" sz="2200" dirty="0"/>
              <a:t>).</a:t>
            </a:r>
          </a:p>
        </p:txBody>
      </p:sp>
    </p:spTree>
    <p:extLst>
      <p:ext uri="{BB962C8B-B14F-4D97-AF65-F5344CB8AC3E}">
        <p14:creationId xmlns:p14="http://schemas.microsoft.com/office/powerpoint/2010/main" val="2802739180"/>
      </p:ext>
    </p:extLst>
  </p:cSld>
  <p:clrMapOvr>
    <a:masterClrMapping/>
  </p:clrMapOvr>
  <p:transition spd="slow">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332656"/>
            <a:ext cx="8911687" cy="788666"/>
          </a:xfrm>
        </p:spPr>
        <p:txBody>
          <a:bodyPr/>
          <a:lstStyle/>
          <a:p>
            <a:r>
              <a:rPr lang="es-MX" sz="3200" b="1" dirty="0" smtClean="0">
                <a:solidFill>
                  <a:schemeClr val="accent1">
                    <a:lumMod val="75000"/>
                  </a:schemeClr>
                </a:solidFill>
                <a:latin typeface="Arial" panose="020B0604020202020204" pitchFamily="34" charset="0"/>
                <a:cs typeface="Arial" panose="020B0604020202020204" pitchFamily="34" charset="0"/>
              </a:rPr>
              <a:t>Guion explicativo</a:t>
            </a:r>
            <a:endParaRPr lang="es-MX" sz="3200" b="1" dirty="0">
              <a:solidFill>
                <a:schemeClr val="accent1">
                  <a:lumMod val="75000"/>
                </a:schemeClr>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847528" y="1121322"/>
            <a:ext cx="9657084" cy="4498446"/>
          </a:xfrm>
        </p:spPr>
        <p:txBody>
          <a:bodyPr/>
          <a:lstStyle/>
          <a:p>
            <a:pPr marL="0" lvl="0" indent="0" algn="just">
              <a:spcBef>
                <a:spcPts val="0"/>
              </a:spcBef>
              <a:buNone/>
            </a:pPr>
            <a:r>
              <a:rPr lang="es-MX" sz="2000" dirty="0" smtClean="0">
                <a:solidFill>
                  <a:schemeClr val="tx1"/>
                </a:solidFill>
                <a:latin typeface="Arial" panose="020B0604020202020204" pitchFamily="34" charset="0"/>
                <a:cs typeface="Arial" panose="020B0604020202020204" pitchFamily="34" charset="0"/>
              </a:rPr>
              <a:t>Las diapositivas surgen como un elemento de apoyo en la impartición de la unidad de aprendizaje Microeconomía 2 correspondiente al programa de Licenciatura en Negocios Internacionales Bilingüe. Comprende a la unidad 2: </a:t>
            </a:r>
            <a:r>
              <a:rPr lang="es-MX" sz="2000" dirty="0">
                <a:solidFill>
                  <a:schemeClr val="tx1"/>
                </a:solidFill>
                <a:latin typeface="Arial" panose="020B0604020202020204" pitchFamily="34" charset="0"/>
                <a:cs typeface="Arial" panose="020B0604020202020204" pitchFamily="34" charset="0"/>
              </a:rPr>
              <a:t>Equilibrio General en una Economía de Intercambio </a:t>
            </a:r>
            <a:r>
              <a:rPr lang="es-MX" sz="2000" dirty="0" smtClean="0">
                <a:solidFill>
                  <a:schemeClr val="tx1"/>
                </a:solidFill>
                <a:latin typeface="Arial" panose="020B0604020202020204" pitchFamily="34" charset="0"/>
                <a:cs typeface="Arial" panose="020B0604020202020204" pitchFamily="34" charset="0"/>
              </a:rPr>
              <a:t>Puro,  siendo elaboradas considerando el  contenido del programa de estudios. </a:t>
            </a:r>
          </a:p>
          <a:p>
            <a:pPr lvl="0" algn="just">
              <a:spcBef>
                <a:spcPts val="0"/>
              </a:spcBef>
              <a:buNone/>
            </a:pPr>
            <a:endParaRPr lang="es-MX" sz="2000" dirty="0" smtClean="0">
              <a:solidFill>
                <a:schemeClr val="tx1"/>
              </a:solidFill>
              <a:latin typeface="Arial" panose="020B0604020202020204" pitchFamily="34" charset="0"/>
              <a:cs typeface="Arial" panose="020B0604020202020204" pitchFamily="34" charset="0"/>
            </a:endParaRPr>
          </a:p>
          <a:p>
            <a:pPr marL="0" lvl="0" indent="0" algn="just">
              <a:spcBef>
                <a:spcPts val="0"/>
              </a:spcBef>
              <a:buNone/>
            </a:pPr>
            <a:r>
              <a:rPr lang="es-MX" sz="2000" dirty="0" smtClean="0">
                <a:solidFill>
                  <a:schemeClr val="tx1"/>
                </a:solidFill>
                <a:latin typeface="Arial" panose="020B0604020202020204" pitchFamily="34" charset="0"/>
                <a:cs typeface="Arial" panose="020B0604020202020204" pitchFamily="34" charset="0"/>
              </a:rPr>
              <a:t>El orden que guardan depende del contenido del tema, así de la diapositiva 8 a la 20, muestran una introducción y un marco al estudio de una economía de intercambio puro, indicando los conocimientos básicos para su comprensión. La número 21 y 22 expresan las condiciones bajo  la cual se desarrolla el intercambio con la existencia de dotaciones iniciales. De la 23 a la 42 muestran la forma el proceso en el cual se da la optimización del bienestar de los consumidores de una economía bajo el equilibrio </a:t>
            </a:r>
            <a:r>
              <a:rPr lang="es-MX" sz="2000" dirty="0" err="1" smtClean="0">
                <a:solidFill>
                  <a:schemeClr val="tx1"/>
                </a:solidFill>
                <a:latin typeface="Arial" panose="020B0604020202020204" pitchFamily="34" charset="0"/>
                <a:cs typeface="Arial" panose="020B0604020202020204" pitchFamily="34" charset="0"/>
              </a:rPr>
              <a:t>walrasiano</a:t>
            </a:r>
            <a:r>
              <a:rPr lang="es-MX" sz="2000" dirty="0" smtClean="0">
                <a:solidFill>
                  <a:schemeClr val="tx1"/>
                </a:solidFill>
                <a:latin typeface="Arial" panose="020B0604020202020204" pitchFamily="34" charset="0"/>
                <a:cs typeface="Arial" panose="020B0604020202020204" pitchFamily="34" charset="0"/>
              </a:rPr>
              <a:t>, en ellas se muestra como la optimización se da a través de mecanismos de mercado, siendo los precios la variable estratégica.</a:t>
            </a:r>
          </a:p>
          <a:p>
            <a:pPr marL="0" lvl="0" indent="0" algn="just">
              <a:spcBef>
                <a:spcPts val="0"/>
              </a:spcBef>
              <a:buNone/>
            </a:pPr>
            <a:r>
              <a:rPr lang="es-MX" sz="2000" dirty="0" smtClean="0">
                <a:solidFill>
                  <a:schemeClr val="tx1"/>
                </a:solidFill>
                <a:latin typeface="Arial" panose="020B0604020202020204" pitchFamily="34" charset="0"/>
                <a:cs typeface="Arial" panose="020B0604020202020204" pitchFamily="34" charset="0"/>
              </a:rPr>
              <a:t>De la diapositiva 43 a la 52 se presenta el análisis de eficiencia desde el punto de vista de Pareto, en ella se muestra como existe una serie de puntos los cuales muestran la curva de contrato, puntos representan asignaciones de recursos eficientes.</a:t>
            </a:r>
          </a:p>
          <a:p>
            <a:endParaRPr lang="es-MX" sz="2000" dirty="0">
              <a:solidFill>
                <a:schemeClr val="tx1"/>
              </a:solidFill>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5</a:t>
            </a:fld>
            <a:endParaRPr lang="es-ES" altLang="es-MX"/>
          </a:p>
        </p:txBody>
      </p:sp>
    </p:spTree>
    <p:extLst>
      <p:ext uri="{BB962C8B-B14F-4D97-AF65-F5344CB8AC3E}">
        <p14:creationId xmlns:p14="http://schemas.microsoft.com/office/powerpoint/2010/main" val="1613411627"/>
      </p:ext>
    </p:extLst>
  </p:cSld>
  <p:clrMapOvr>
    <a:masterClrMapping/>
  </p:clrMapOvr>
  <p:transition spd="slow">
    <p:pull dir="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p:cNvSpPr>
            <a:spLocks noGrp="1"/>
          </p:cNvSpPr>
          <p:nvPr>
            <p:ph type="sldNum" sz="quarter" idx="12"/>
          </p:nvPr>
        </p:nvSpPr>
        <p:spPr/>
        <p:txBody>
          <a:bodyPr/>
          <a:lstStyle/>
          <a:p>
            <a:pPr>
              <a:defRPr/>
            </a:pPr>
            <a:fld id="{06134B6E-B2C0-4A7F-A117-02969BA688C7}" type="slidenum">
              <a:rPr lang="es-ES" altLang="es-MX" smtClean="0"/>
              <a:pPr>
                <a:defRPr/>
              </a:pPr>
              <a:t>50</a:t>
            </a:fld>
            <a:endParaRPr lang="es-ES" altLang="es-MX"/>
          </a:p>
        </p:txBody>
      </p:sp>
      <p:sp>
        <p:nvSpPr>
          <p:cNvPr id="6" name="Rectangle 2"/>
          <p:cNvSpPr>
            <a:spLocks noGrp="1" noChangeArrowheads="1"/>
          </p:cNvSpPr>
          <p:nvPr>
            <p:ph type="title"/>
          </p:nvPr>
        </p:nvSpPr>
        <p:spPr>
          <a:xfrm>
            <a:off x="1617737" y="548680"/>
            <a:ext cx="5558383" cy="690562"/>
          </a:xfrm>
        </p:spPr>
        <p:txBody>
          <a:bodyPr/>
          <a:lstStyle/>
          <a:p>
            <a:r>
              <a:rPr lang="es-MX" sz="2200" b="1" dirty="0" smtClean="0">
                <a:solidFill>
                  <a:schemeClr val="accent1">
                    <a:lumMod val="75000"/>
                  </a:schemeClr>
                </a:solidFill>
                <a:latin typeface="Arial" panose="020B0604020202020204" pitchFamily="34" charset="0"/>
                <a:cs typeface="Arial" panose="020B0604020202020204" pitchFamily="34" charset="0"/>
              </a:rPr>
              <a:t>2.4</a:t>
            </a:r>
            <a:r>
              <a:rPr lang="es-MX" sz="2200" b="1" dirty="0">
                <a:solidFill>
                  <a:schemeClr val="accent1">
                    <a:lumMod val="75000"/>
                  </a:schemeClr>
                </a:solidFill>
                <a:latin typeface="Arial" panose="020B0604020202020204" pitchFamily="34" charset="0"/>
                <a:cs typeface="Arial" panose="020B0604020202020204" pitchFamily="34" charset="0"/>
              </a:rPr>
              <a:t>. La asignación eficiente en el sentido de Pareto </a:t>
            </a:r>
          </a:p>
        </p:txBody>
      </p:sp>
      <p:sp>
        <p:nvSpPr>
          <p:cNvPr id="7" name="Rectangle 3"/>
          <p:cNvSpPr txBox="1">
            <a:spLocks noChangeArrowheads="1"/>
          </p:cNvSpPr>
          <p:nvPr/>
        </p:nvSpPr>
        <p:spPr bwMode="auto">
          <a:xfrm>
            <a:off x="1343025" y="1531938"/>
            <a:ext cx="5205859" cy="492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3175" indent="19050" eaLnBrk="1" fontAlgn="auto" hangingPunct="1">
              <a:lnSpc>
                <a:spcPct val="80000"/>
              </a:lnSpc>
              <a:spcAft>
                <a:spcPts val="0"/>
              </a:spcAft>
              <a:buFont typeface="Wingdings 3" charset="2"/>
              <a:buNone/>
              <a:defRPr/>
            </a:pPr>
            <a:endParaRPr lang="es-ES" sz="2000" smtClean="0">
              <a:solidFill>
                <a:schemeClr val="tx1">
                  <a:lumMod val="75000"/>
                  <a:lumOff val="25000"/>
                </a:schemeClr>
              </a:solidFill>
              <a:latin typeface="Arial" panose="020B0604020202020204" pitchFamily="34" charset="0"/>
              <a:cs typeface="Arial" panose="020B0604020202020204" pitchFamily="34" charset="0"/>
            </a:endParaRPr>
          </a:p>
          <a:p>
            <a:pPr marL="3175" indent="19050" algn="just" eaLnBrk="1" fontAlgn="auto" hangingPunct="1">
              <a:lnSpc>
                <a:spcPct val="80000"/>
              </a:lnSpc>
              <a:spcAft>
                <a:spcPts val="0"/>
              </a:spcAft>
              <a:buFont typeface="Wingdings 3" charset="2"/>
              <a:buNone/>
              <a:defRPr/>
            </a:pPr>
            <a:r>
              <a:rPr lang="es-ES" sz="2200" smtClean="0">
                <a:solidFill>
                  <a:schemeClr val="tx1"/>
                </a:solidFill>
                <a:latin typeface="Arial" panose="020B0604020202020204" pitchFamily="34" charset="0"/>
                <a:cs typeface="Arial" panose="020B0604020202020204" pitchFamily="34" charset="0"/>
              </a:rPr>
              <a:t>En una economía pueden existir muchas asignaciones diferentes que son eficientes en el sentido de </a:t>
            </a:r>
            <a:r>
              <a:rPr lang="es-ES" sz="2200" b="1" smtClean="0">
                <a:solidFill>
                  <a:schemeClr val="tx1"/>
                </a:solidFill>
                <a:effectLst>
                  <a:outerShdw blurRad="38100" dist="38100" dir="2700000" algn="tl">
                    <a:srgbClr val="FFFFFF"/>
                  </a:outerShdw>
                </a:effectLst>
                <a:latin typeface="Arial" panose="020B0604020202020204" pitchFamily="34" charset="0"/>
                <a:cs typeface="Arial" panose="020B0604020202020204" pitchFamily="34" charset="0"/>
              </a:rPr>
              <a:t>Pareto</a:t>
            </a:r>
            <a:r>
              <a:rPr lang="es-ES" sz="2200" smtClean="0">
                <a:solidFill>
                  <a:schemeClr val="tx1"/>
                </a:solidFill>
                <a:latin typeface="Arial" panose="020B0604020202020204" pitchFamily="34" charset="0"/>
                <a:cs typeface="Arial" panose="020B0604020202020204" pitchFamily="34" charset="0"/>
              </a:rPr>
              <a:t>: dar todo al agente </a:t>
            </a:r>
            <a:r>
              <a:rPr lang="es-ES" sz="2200" smtClean="0">
                <a:solidFill>
                  <a:schemeClr val="tx1"/>
                </a:solidFill>
                <a:latin typeface="Times New Roman" panose="02020603050405020304" pitchFamily="18" charset="0"/>
                <a:cs typeface="Times New Roman" panose="02020603050405020304" pitchFamily="18" charset="0"/>
              </a:rPr>
              <a:t>1</a:t>
            </a:r>
            <a:r>
              <a:rPr lang="es-ES" sz="2200" smtClean="0">
                <a:solidFill>
                  <a:schemeClr val="tx1"/>
                </a:solidFill>
                <a:latin typeface="Arial" panose="020B0604020202020204" pitchFamily="34" charset="0"/>
                <a:cs typeface="Arial" panose="020B0604020202020204" pitchFamily="34" charset="0"/>
              </a:rPr>
              <a:t> y nada al </a:t>
            </a:r>
            <a:r>
              <a:rPr lang="es-ES" sz="2200" smtClean="0">
                <a:solidFill>
                  <a:schemeClr val="tx1"/>
                </a:solidFill>
                <a:latin typeface="Times New Roman" panose="02020603050405020304" pitchFamily="18" charset="0"/>
                <a:cs typeface="Times New Roman" panose="02020603050405020304" pitchFamily="18" charset="0"/>
              </a:rPr>
              <a:t>2</a:t>
            </a:r>
            <a:r>
              <a:rPr lang="es-ES" sz="2200" smtClean="0">
                <a:solidFill>
                  <a:schemeClr val="tx1"/>
                </a:solidFill>
                <a:latin typeface="Arial" panose="020B0604020202020204" pitchFamily="34" charset="0"/>
                <a:cs typeface="Arial" panose="020B0604020202020204" pitchFamily="34" charset="0"/>
              </a:rPr>
              <a:t>, o nada al </a:t>
            </a:r>
            <a:r>
              <a:rPr lang="es-ES" sz="2200" smtClean="0">
                <a:solidFill>
                  <a:schemeClr val="tx1"/>
                </a:solidFill>
                <a:latin typeface="Times New Roman" panose="02020603050405020304" pitchFamily="18" charset="0"/>
                <a:cs typeface="Times New Roman" panose="02020603050405020304" pitchFamily="18" charset="0"/>
              </a:rPr>
              <a:t>1</a:t>
            </a:r>
            <a:r>
              <a:rPr lang="es-ES" sz="2200" smtClean="0">
                <a:solidFill>
                  <a:schemeClr val="tx1"/>
                </a:solidFill>
                <a:latin typeface="Arial" panose="020B0604020202020204" pitchFamily="34" charset="0"/>
                <a:cs typeface="Arial" panose="020B0604020202020204" pitchFamily="34" charset="0"/>
              </a:rPr>
              <a:t> y todo al </a:t>
            </a:r>
            <a:r>
              <a:rPr lang="es-ES" sz="2200" smtClean="0">
                <a:solidFill>
                  <a:schemeClr val="tx1"/>
                </a:solidFill>
                <a:latin typeface="Times New Roman" panose="02020603050405020304" pitchFamily="18" charset="0"/>
                <a:cs typeface="Times New Roman" panose="02020603050405020304" pitchFamily="18" charset="0"/>
              </a:rPr>
              <a:t>2</a:t>
            </a:r>
            <a:r>
              <a:rPr lang="es-ES" sz="2200" smtClean="0">
                <a:solidFill>
                  <a:schemeClr val="tx1"/>
                </a:solidFill>
                <a:latin typeface="Arial" panose="020B0604020202020204" pitchFamily="34" charset="0"/>
                <a:cs typeface="Arial" panose="020B0604020202020204" pitchFamily="34" charset="0"/>
              </a:rPr>
              <a:t> son asignaciones eficientes. </a:t>
            </a:r>
          </a:p>
          <a:p>
            <a:pPr marL="3175" indent="19050" eaLnBrk="1" fontAlgn="auto" hangingPunct="1">
              <a:lnSpc>
                <a:spcPct val="80000"/>
              </a:lnSpc>
              <a:spcAft>
                <a:spcPts val="0"/>
              </a:spcAft>
              <a:buFont typeface="Wingdings 3" charset="2"/>
              <a:buNone/>
              <a:defRPr/>
            </a:pPr>
            <a:endParaRPr lang="es-ES" sz="2000" smtClean="0">
              <a:solidFill>
                <a:schemeClr val="tx1">
                  <a:lumMod val="75000"/>
                  <a:lumOff val="25000"/>
                </a:schemeClr>
              </a:solidFill>
              <a:latin typeface="Arial" panose="020B0604020202020204" pitchFamily="34" charset="0"/>
              <a:cs typeface="Arial" panose="020B0604020202020204" pitchFamily="34" charset="0"/>
            </a:endParaRPr>
          </a:p>
          <a:p>
            <a:pPr marL="3175" indent="19050" eaLnBrk="1" fontAlgn="auto" hangingPunct="1">
              <a:lnSpc>
                <a:spcPct val="80000"/>
              </a:lnSpc>
              <a:spcAft>
                <a:spcPts val="0"/>
              </a:spcAft>
              <a:buFont typeface="Wingdings 3" charset="2"/>
              <a:buNone/>
              <a:defRPr/>
            </a:pPr>
            <a:endParaRPr lang="es-ES" sz="2000" smtClean="0">
              <a:solidFill>
                <a:schemeClr val="tx1">
                  <a:lumMod val="75000"/>
                  <a:lumOff val="25000"/>
                </a:schemeClr>
              </a:solidFill>
              <a:latin typeface="Arial" panose="020B0604020202020204" pitchFamily="34" charset="0"/>
              <a:cs typeface="Arial" panose="020B0604020202020204" pitchFamily="34" charset="0"/>
            </a:endParaRPr>
          </a:p>
          <a:p>
            <a:pPr marL="3175" indent="19050" algn="just" eaLnBrk="1" fontAlgn="auto" hangingPunct="1">
              <a:lnSpc>
                <a:spcPct val="80000"/>
              </a:lnSpc>
              <a:spcAft>
                <a:spcPts val="0"/>
              </a:spcAft>
              <a:buFont typeface="Wingdings 3" charset="2"/>
              <a:buNone/>
              <a:defRPr/>
            </a:pPr>
            <a:r>
              <a:rPr lang="es-ES" sz="2200" smtClean="0">
                <a:solidFill>
                  <a:schemeClr val="tx1"/>
                </a:solidFill>
                <a:latin typeface="Arial" panose="020B0604020202020204" pitchFamily="34" charset="0"/>
                <a:cs typeface="Arial" panose="020B0604020202020204" pitchFamily="34" charset="0"/>
              </a:rPr>
              <a:t>En este caso, lo puntos </a:t>
            </a:r>
            <a:r>
              <a:rPr lang="es-ES" sz="2200" i="1" smtClean="0">
                <a:solidFill>
                  <a:schemeClr val="tx1"/>
                </a:solidFill>
                <a:latin typeface="Times New Roman" panose="02020603050405020304" pitchFamily="18" charset="0"/>
                <a:cs typeface="Times New Roman" panose="02020603050405020304" pitchFamily="18" charset="0"/>
              </a:rPr>
              <a:t>a, b, c, d</a:t>
            </a:r>
            <a:r>
              <a:rPr lang="es-ES" sz="2200" smtClean="0">
                <a:solidFill>
                  <a:schemeClr val="tx1"/>
                </a:solidFill>
                <a:latin typeface="Times New Roman" panose="02020603050405020304" pitchFamily="18" charset="0"/>
                <a:cs typeface="Times New Roman" panose="02020603050405020304" pitchFamily="18" charset="0"/>
              </a:rPr>
              <a:t> </a:t>
            </a:r>
            <a:r>
              <a:rPr lang="es-ES" sz="2200" smtClean="0">
                <a:solidFill>
                  <a:schemeClr val="tx1"/>
                </a:solidFill>
                <a:latin typeface="Arial" panose="020B0604020202020204" pitchFamily="34" charset="0"/>
                <a:cs typeface="Arial" panose="020B0604020202020204" pitchFamily="34" charset="0"/>
              </a:rPr>
              <a:t>y </a:t>
            </a:r>
            <a:r>
              <a:rPr lang="es-ES" sz="2200" i="1" smtClean="0">
                <a:solidFill>
                  <a:schemeClr val="tx1"/>
                </a:solidFill>
                <a:latin typeface="Times New Roman" panose="02020603050405020304" pitchFamily="18" charset="0"/>
                <a:cs typeface="Times New Roman" panose="02020603050405020304" pitchFamily="18" charset="0"/>
              </a:rPr>
              <a:t>e</a:t>
            </a:r>
            <a:r>
              <a:rPr lang="es-ES" sz="2200" smtClean="0">
                <a:solidFill>
                  <a:schemeClr val="tx1"/>
                </a:solidFill>
                <a:latin typeface="Arial" panose="020B0604020202020204" pitchFamily="34" charset="0"/>
                <a:cs typeface="Arial" panose="020B0604020202020204" pitchFamily="34" charset="0"/>
              </a:rPr>
              <a:t> son todos eficientes. El conjunto de todos los puntos de </a:t>
            </a:r>
            <a:r>
              <a:rPr lang="es-ES" sz="2200" b="1" smtClean="0">
                <a:solidFill>
                  <a:schemeClr val="tx1"/>
                </a:solidFill>
                <a:effectLst>
                  <a:outerShdw blurRad="38100" dist="38100" dir="2700000" algn="tl">
                    <a:srgbClr val="FFFFFF"/>
                  </a:outerShdw>
                </a:effectLst>
                <a:latin typeface="Arial" panose="020B0604020202020204" pitchFamily="34" charset="0"/>
                <a:cs typeface="Arial" panose="020B0604020202020204" pitchFamily="34" charset="0"/>
              </a:rPr>
              <a:t>Pareto</a:t>
            </a:r>
            <a:r>
              <a:rPr lang="es-ES" sz="2200" smtClean="0">
                <a:solidFill>
                  <a:schemeClr val="tx1"/>
                </a:solidFill>
                <a:latin typeface="Arial" panose="020B0604020202020204" pitchFamily="34" charset="0"/>
                <a:cs typeface="Arial" panose="020B0604020202020204" pitchFamily="34" charset="0"/>
              </a:rPr>
              <a:t> de una economía es conocido como su curva de contrato </a:t>
            </a:r>
            <a:endParaRPr lang="es-ES" sz="2200" dirty="0">
              <a:solidFill>
                <a:schemeClr val="tx1"/>
              </a:solidFill>
              <a:latin typeface="Arial" panose="020B0604020202020204" pitchFamily="34" charset="0"/>
              <a:cs typeface="Arial" panose="020B0604020202020204" pitchFamily="34" charset="0"/>
            </a:endParaRPr>
          </a:p>
        </p:txBody>
      </p:sp>
      <p:pic>
        <p:nvPicPr>
          <p:cNvPr id="8" name="Imagen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40972" y="295275"/>
            <a:ext cx="4011612" cy="313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n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34510" y="3154363"/>
            <a:ext cx="5110162" cy="36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Marcador de número de diapositiva 1"/>
          <p:cNvSpPr txBox="1">
            <a:spLocks/>
          </p:cNvSpPr>
          <p:nvPr/>
        </p:nvSpPr>
        <p:spPr bwMode="gray">
          <a:xfrm>
            <a:off x="9042400" y="6248400"/>
            <a:ext cx="2540000" cy="457200"/>
          </a:xfrm>
          <a:prstGeom prst="rect">
            <a:avLst/>
          </a:prstGeom>
        </p:spPr>
        <p:txBody>
          <a:bodyPr vert="horz" wrap="square" lIns="91440" tIns="45720" rIns="91440" bIns="45720" numCol="1" anchor="ctr" anchorCtr="0" compatLnSpc="1">
            <a:prstTxWarp prst="textNoShape">
              <a:avLst/>
            </a:prstTxWarp>
          </a:bodyPr>
          <a:lstStyle>
            <a:defPPr>
              <a:defRPr lang="es-ES"/>
            </a:defPPr>
            <a:lvl1pPr algn="r" rtl="0" eaLnBrk="1" fontAlgn="base" hangingPunct="1">
              <a:spcBef>
                <a:spcPct val="0"/>
              </a:spcBef>
              <a:spcAft>
                <a:spcPct val="0"/>
              </a:spcAft>
              <a:defRPr sz="2000" kern="1200">
                <a:solidFill>
                  <a:srgbClr val="FEFFFF"/>
                </a:solidFill>
                <a:latin typeface="Arial" panose="020B060402020202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5pPr>
            <a:lvl6pPr marL="2286000" algn="l" defTabSz="914400" rtl="0" eaLnBrk="1" latinLnBrk="0" hangingPunct="1">
              <a:defRPr sz="1000" kern="1200">
                <a:solidFill>
                  <a:schemeClr val="tx1"/>
                </a:solidFill>
                <a:latin typeface="Arial" panose="020B0604020202020204" pitchFamily="34" charset="0"/>
                <a:ea typeface="+mn-ea"/>
                <a:cs typeface="+mn-cs"/>
              </a:defRPr>
            </a:lvl6pPr>
            <a:lvl7pPr marL="2743200" algn="l" defTabSz="914400" rtl="0" eaLnBrk="1" latinLnBrk="0" hangingPunct="1">
              <a:defRPr sz="1000" kern="1200">
                <a:solidFill>
                  <a:schemeClr val="tx1"/>
                </a:solidFill>
                <a:latin typeface="Arial" panose="020B0604020202020204" pitchFamily="34" charset="0"/>
                <a:ea typeface="+mn-ea"/>
                <a:cs typeface="+mn-cs"/>
              </a:defRPr>
            </a:lvl7pPr>
            <a:lvl8pPr marL="3200400" algn="l" defTabSz="914400" rtl="0" eaLnBrk="1" latinLnBrk="0" hangingPunct="1">
              <a:defRPr sz="1000" kern="1200">
                <a:solidFill>
                  <a:schemeClr val="tx1"/>
                </a:solidFill>
                <a:latin typeface="Arial" panose="020B0604020202020204" pitchFamily="34" charset="0"/>
                <a:ea typeface="+mn-ea"/>
                <a:cs typeface="+mn-cs"/>
              </a:defRPr>
            </a:lvl8pPr>
            <a:lvl9pPr marL="3657600" algn="l" defTabSz="914400" rtl="0" eaLnBrk="1" latinLnBrk="0" hangingPunct="1">
              <a:defRPr sz="1000" kern="1200">
                <a:solidFill>
                  <a:schemeClr val="tx1"/>
                </a:solidFill>
                <a:latin typeface="Arial" panose="020B0604020202020204" pitchFamily="34" charset="0"/>
                <a:ea typeface="+mn-ea"/>
                <a:cs typeface="+mn-cs"/>
              </a:defRPr>
            </a:lvl9pPr>
          </a:lstStyle>
          <a:p>
            <a:pPr>
              <a:defRPr/>
            </a:pPr>
            <a:fld id="{0CE93F01-8E50-4297-9CF2-103B8B059337}" type="slidenum">
              <a:rPr lang="es-ES" altLang="es-MX" smtClean="0"/>
              <a:pPr>
                <a:defRPr/>
              </a:pPr>
              <a:t>50</a:t>
            </a:fld>
            <a:endParaRPr lang="es-ES" altLang="es-MX"/>
          </a:p>
        </p:txBody>
      </p:sp>
    </p:spTree>
    <p:extLst>
      <p:ext uri="{BB962C8B-B14F-4D97-AF65-F5344CB8AC3E}">
        <p14:creationId xmlns:p14="http://schemas.microsoft.com/office/powerpoint/2010/main" val="942392667"/>
      </p:ext>
    </p:extLst>
  </p:cSld>
  <p:clrMapOvr>
    <a:masterClrMapping/>
  </p:clrMapOvr>
  <p:transition spd="slow">
    <p:pull dir="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idx="1"/>
          </p:nvPr>
        </p:nvSpPr>
        <p:spPr>
          <a:xfrm>
            <a:off x="2208213" y="787400"/>
            <a:ext cx="9072562" cy="5338763"/>
          </a:xfrm>
        </p:spPr>
        <p:txBody>
          <a:bodyPr rtlCol="0">
            <a:normAutofit/>
          </a:bodyPr>
          <a:lstStyle/>
          <a:p>
            <a:pPr marL="0" indent="0" algn="just" eaLnBrk="1" fontAlgn="auto" hangingPunct="1">
              <a:lnSpc>
                <a:spcPct val="90000"/>
              </a:lnSpc>
              <a:spcAft>
                <a:spcPts val="0"/>
              </a:spcAft>
              <a:buFont typeface="Wingdings 3" charset="2"/>
              <a:buChar char=""/>
              <a:defRPr/>
            </a:pPr>
            <a:endParaRPr lang="es-ES" sz="2200" dirty="0">
              <a:solidFill>
                <a:schemeClr val="tx1">
                  <a:lumMod val="75000"/>
                  <a:lumOff val="25000"/>
                </a:schemeClr>
              </a:solidFill>
              <a:latin typeface="Arial" panose="020B0604020202020204" pitchFamily="34" charset="0"/>
              <a:cs typeface="Arial" panose="020B0604020202020204" pitchFamily="34" charset="0"/>
            </a:endParaRPr>
          </a:p>
          <a:p>
            <a:pPr marL="0" indent="0" algn="just" eaLnBrk="1" fontAlgn="auto" hangingPunct="1">
              <a:lnSpc>
                <a:spcPct val="90000"/>
              </a:lnSpc>
              <a:spcAft>
                <a:spcPts val="0"/>
              </a:spcAft>
              <a:buFont typeface="Wingdings 3" charset="2"/>
              <a:buNone/>
              <a:defRPr/>
            </a:pPr>
            <a:r>
              <a:rPr lang="es-ES" sz="2200" dirty="0">
                <a:solidFill>
                  <a:schemeClr val="tx1"/>
                </a:solidFill>
                <a:latin typeface="Arial" panose="020B0604020202020204" pitchFamily="34" charset="0"/>
                <a:cs typeface="Arial" panose="020B0604020202020204" pitchFamily="34" charset="0"/>
              </a:rPr>
              <a:t>La razón para este nombre es que: todos los contratos de intercambio entre agentes de esta economía arrojarán asignaciones que se encuentran en esta curva; de lo contrario, al menos uno de los agentes estaría desaprovechando una oportunidad, aceptable por el otro agente, de intercambiar y lograr para sí una mejora).</a:t>
            </a:r>
          </a:p>
          <a:p>
            <a:pPr marL="0" indent="0" algn="just" eaLnBrk="1" fontAlgn="auto" hangingPunct="1">
              <a:lnSpc>
                <a:spcPct val="90000"/>
              </a:lnSpc>
              <a:spcAft>
                <a:spcPts val="0"/>
              </a:spcAft>
              <a:buFont typeface="Wingdings 3" charset="2"/>
              <a:buChar char=""/>
              <a:defRPr/>
            </a:pPr>
            <a:endParaRPr lang="es-ES" sz="2200" dirty="0">
              <a:solidFill>
                <a:schemeClr val="tx1"/>
              </a:solidFill>
              <a:latin typeface="Arial" panose="020B0604020202020204" pitchFamily="34" charset="0"/>
              <a:cs typeface="Arial" panose="020B0604020202020204" pitchFamily="34" charset="0"/>
            </a:endParaRPr>
          </a:p>
          <a:p>
            <a:pPr marL="0" indent="0" algn="just" eaLnBrk="1" fontAlgn="auto" hangingPunct="1">
              <a:lnSpc>
                <a:spcPct val="90000"/>
              </a:lnSpc>
              <a:spcAft>
                <a:spcPts val="0"/>
              </a:spcAft>
              <a:buFont typeface="Wingdings 3" charset="2"/>
              <a:buNone/>
              <a:defRPr/>
            </a:pPr>
            <a:r>
              <a:rPr lang="es-ES" sz="2200" dirty="0">
                <a:solidFill>
                  <a:schemeClr val="tx1"/>
                </a:solidFill>
                <a:latin typeface="Arial" panose="020B0604020202020204" pitchFamily="34" charset="0"/>
                <a:cs typeface="Arial" panose="020B0604020202020204" pitchFamily="34" charset="0"/>
              </a:rPr>
              <a:t>Metodológicamente, es claro que en el interior de </a:t>
            </a:r>
            <a:r>
              <a:rPr lang="es-ES" sz="2200" b="1" dirty="0">
                <a:solidFill>
                  <a:schemeClr val="tx1"/>
                </a:solidFill>
                <a:effectLst>
                  <a:outerShdw blurRad="38100" dist="38100" dir="2700000" algn="tl">
                    <a:srgbClr val="FFFFFF"/>
                  </a:outerShdw>
                </a:effectLst>
                <a:latin typeface="Arial" panose="020B0604020202020204" pitchFamily="34" charset="0"/>
                <a:cs typeface="Arial" panose="020B0604020202020204" pitchFamily="34" charset="0"/>
              </a:rPr>
              <a:t>la caja de </a:t>
            </a:r>
            <a:r>
              <a:rPr lang="es-ES" sz="2200" b="1" dirty="0" err="1">
                <a:solidFill>
                  <a:schemeClr val="tx1"/>
                </a:solidFill>
                <a:effectLst>
                  <a:outerShdw blurRad="38100" dist="38100" dir="2700000" algn="tl">
                    <a:srgbClr val="FFFFFF"/>
                  </a:outerShdw>
                </a:effectLst>
                <a:latin typeface="Arial" panose="020B0604020202020204" pitchFamily="34" charset="0"/>
                <a:cs typeface="Arial" panose="020B0604020202020204" pitchFamily="34" charset="0"/>
              </a:rPr>
              <a:t>Edgeworth</a:t>
            </a:r>
            <a:r>
              <a:rPr lang="es-ES" sz="2200" dirty="0">
                <a:solidFill>
                  <a:schemeClr val="tx1"/>
                </a:solidFill>
                <a:latin typeface="Arial" panose="020B0604020202020204" pitchFamily="34" charset="0"/>
                <a:cs typeface="Arial" panose="020B0604020202020204" pitchFamily="34" charset="0"/>
              </a:rPr>
              <a:t> los </a:t>
            </a:r>
            <a:r>
              <a:rPr lang="es-ES" sz="2200" b="1" dirty="0">
                <a:solidFill>
                  <a:schemeClr val="tx1"/>
                </a:solidFill>
                <a:effectLst>
                  <a:outerShdw blurRad="38100" dist="38100" dir="2700000" algn="tl">
                    <a:srgbClr val="FFFFFF"/>
                  </a:outerShdw>
                </a:effectLst>
                <a:latin typeface="Arial" panose="020B0604020202020204" pitchFamily="34" charset="0"/>
                <a:cs typeface="Arial" panose="020B0604020202020204" pitchFamily="34" charset="0"/>
              </a:rPr>
              <a:t>puntos de Pareto</a:t>
            </a:r>
            <a:r>
              <a:rPr lang="es-ES" sz="2200" dirty="0">
                <a:solidFill>
                  <a:schemeClr val="tx1"/>
                </a:solidFill>
                <a:latin typeface="Arial" panose="020B0604020202020204" pitchFamily="34" charset="0"/>
                <a:cs typeface="Arial" panose="020B0604020202020204" pitchFamily="34" charset="0"/>
              </a:rPr>
              <a:t> son aquellos en los que las curvas de indiferencia de los agentes son tangentes. </a:t>
            </a:r>
          </a:p>
          <a:p>
            <a:pPr marL="0" indent="0" algn="just" eaLnBrk="1" fontAlgn="auto" hangingPunct="1">
              <a:lnSpc>
                <a:spcPct val="90000"/>
              </a:lnSpc>
              <a:spcAft>
                <a:spcPts val="0"/>
              </a:spcAft>
              <a:buFont typeface="Wingdings 3" charset="2"/>
              <a:buChar char=""/>
              <a:defRPr/>
            </a:pPr>
            <a:endParaRPr lang="es-ES" sz="2200" dirty="0">
              <a:solidFill>
                <a:schemeClr val="tx1"/>
              </a:solidFill>
              <a:latin typeface="Arial" panose="020B0604020202020204" pitchFamily="34" charset="0"/>
              <a:cs typeface="Arial" panose="020B0604020202020204" pitchFamily="34" charset="0"/>
            </a:endParaRPr>
          </a:p>
          <a:p>
            <a:pPr marL="0" indent="0" algn="just" eaLnBrk="1" fontAlgn="auto" hangingPunct="1">
              <a:lnSpc>
                <a:spcPct val="90000"/>
              </a:lnSpc>
              <a:spcAft>
                <a:spcPts val="0"/>
              </a:spcAft>
              <a:buFont typeface="Wingdings 3" charset="2"/>
              <a:buNone/>
              <a:defRPr/>
            </a:pPr>
            <a:r>
              <a:rPr lang="es-ES" sz="2200" dirty="0">
                <a:solidFill>
                  <a:schemeClr val="tx1"/>
                </a:solidFill>
                <a:latin typeface="Arial" panose="020B0604020202020204" pitchFamily="34" charset="0"/>
                <a:cs typeface="Arial" panose="020B0604020202020204" pitchFamily="34" charset="0"/>
              </a:rPr>
              <a:t>Cuando las preferencias tienen asociadas funciones de utilidad para las cuales uno puede encontrar derivadas, esta tangencia se traduce en igualdad entre las tasas marginales de sustitución</a:t>
            </a:r>
          </a:p>
        </p:txBody>
      </p:sp>
      <p:sp>
        <p:nvSpPr>
          <p:cNvPr id="110595"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6F3A160B-743A-473F-B00C-87EF90DC2820}" type="slidenum">
              <a:rPr lang="es-ES" altLang="es-MX" smtClean="0">
                <a:solidFill>
                  <a:srgbClr val="FEFFFF"/>
                </a:solidFill>
                <a:latin typeface="Arial" panose="020B0604020202020204" pitchFamily="34" charset="0"/>
              </a:rPr>
              <a:pPr>
                <a:spcBef>
                  <a:spcPct val="0"/>
                </a:spcBef>
                <a:buClrTx/>
                <a:buFontTx/>
                <a:buNone/>
              </a:pPr>
              <a:t>51</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 name="Rectangle 5"/>
          <p:cNvSpPr>
            <a:spLocks noGrp="1" noChangeArrowheads="1"/>
          </p:cNvSpPr>
          <p:nvPr>
            <p:ph idx="1"/>
          </p:nvPr>
        </p:nvSpPr>
        <p:spPr>
          <a:xfrm>
            <a:off x="2647950" y="1868488"/>
            <a:ext cx="8201025" cy="4224337"/>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MX" altLang="es-MX" sz="2400" dirty="0" smtClean="0">
                <a:solidFill>
                  <a:schemeClr val="tx1"/>
                </a:solidFill>
                <a:latin typeface="Arial" panose="020B0604020202020204" pitchFamily="34" charset="0"/>
                <a:cs typeface="Arial" panose="020B0604020202020204" pitchFamily="34" charset="0"/>
              </a:rPr>
              <a:t>Observaciones</a:t>
            </a:r>
            <a:r>
              <a:rPr lang="en-US" altLang="es-MX" sz="2400" dirty="0" smtClean="0">
                <a:solidFill>
                  <a:schemeClr val="tx1"/>
                </a:solidFill>
                <a:latin typeface="Arial" panose="020B0604020202020204" pitchFamily="34" charset="0"/>
                <a:cs typeface="Arial" panose="020B0604020202020204" pitchFamily="34" charset="0"/>
              </a:rPr>
              <a:t>:</a:t>
            </a:r>
          </a:p>
          <a:p>
            <a:pPr marL="457200" indent="-457200" eaLnBrk="1" hangingPunct="1">
              <a:buFont typeface="+mj-lt"/>
              <a:buAutoNum type="arabicPeriod"/>
              <a:defRPr/>
            </a:pPr>
            <a:r>
              <a:rPr lang="es-MX" altLang="es-MX" sz="2400" dirty="0" smtClean="0">
                <a:solidFill>
                  <a:schemeClr val="tx1"/>
                </a:solidFill>
                <a:latin typeface="Arial" panose="020B0604020202020204" pitchFamily="34" charset="0"/>
                <a:cs typeface="Arial" panose="020B0604020202020204" pitchFamily="34" charset="0"/>
              </a:rPr>
              <a:t>Todos</a:t>
            </a:r>
            <a:r>
              <a:rPr lang="en-US" altLang="es-MX" sz="2400" dirty="0" smtClean="0">
                <a:solidFill>
                  <a:schemeClr val="tx1"/>
                </a:solidFill>
                <a:latin typeface="Arial" panose="020B0604020202020204" pitchFamily="34" charset="0"/>
                <a:cs typeface="Arial" panose="020B0604020202020204" pitchFamily="34" charset="0"/>
              </a:rPr>
              <a:t> </a:t>
            </a:r>
            <a:r>
              <a:rPr lang="es-MX" altLang="es-MX" sz="2400" dirty="0" smtClean="0">
                <a:solidFill>
                  <a:schemeClr val="tx1"/>
                </a:solidFill>
                <a:latin typeface="Arial" panose="020B0604020202020204" pitchFamily="34" charset="0"/>
                <a:cs typeface="Arial" panose="020B0604020202020204" pitchFamily="34" charset="0"/>
              </a:rPr>
              <a:t>los</a:t>
            </a:r>
            <a:r>
              <a:rPr lang="en-US" altLang="es-MX" sz="2400" dirty="0" smtClean="0">
                <a:solidFill>
                  <a:schemeClr val="tx1"/>
                </a:solidFill>
                <a:latin typeface="Arial" panose="020B0604020202020204" pitchFamily="34" charset="0"/>
                <a:cs typeface="Arial" panose="020B0604020202020204" pitchFamily="34" charset="0"/>
              </a:rPr>
              <a:t> </a:t>
            </a:r>
            <a:r>
              <a:rPr lang="es-MX" altLang="es-MX" sz="2400" dirty="0" smtClean="0">
                <a:solidFill>
                  <a:schemeClr val="tx1"/>
                </a:solidFill>
                <a:latin typeface="Arial" panose="020B0604020202020204" pitchFamily="34" charset="0"/>
                <a:cs typeface="Arial" panose="020B0604020202020204" pitchFamily="34" charset="0"/>
              </a:rPr>
              <a:t>puntos</a:t>
            </a:r>
            <a:r>
              <a:rPr lang="en-US" altLang="es-MX" sz="2400" dirty="0" smtClean="0">
                <a:solidFill>
                  <a:schemeClr val="tx1"/>
                </a:solidFill>
                <a:latin typeface="Arial" panose="020B0604020202020204" pitchFamily="34" charset="0"/>
                <a:cs typeface="Arial" panose="020B0604020202020204" pitchFamily="34" charset="0"/>
              </a:rPr>
              <a:t> de </a:t>
            </a:r>
            <a:r>
              <a:rPr lang="es-MX" altLang="es-MX" sz="2400" dirty="0" smtClean="0">
                <a:solidFill>
                  <a:schemeClr val="tx1"/>
                </a:solidFill>
                <a:latin typeface="Arial" panose="020B0604020202020204" pitchFamily="34" charset="0"/>
                <a:cs typeface="Arial" panose="020B0604020202020204" pitchFamily="34" charset="0"/>
              </a:rPr>
              <a:t>tangencia</a:t>
            </a:r>
            <a:r>
              <a:rPr lang="en-US" altLang="es-MX" sz="2400" dirty="0" smtClean="0">
                <a:solidFill>
                  <a:schemeClr val="tx1"/>
                </a:solidFill>
                <a:latin typeface="Arial" panose="020B0604020202020204" pitchFamily="34" charset="0"/>
                <a:cs typeface="Arial" panose="020B0604020202020204" pitchFamily="34" charset="0"/>
              </a:rPr>
              <a:t> entre las </a:t>
            </a:r>
            <a:r>
              <a:rPr lang="en-US" altLang="es-MX" sz="2400" dirty="0" err="1" smtClean="0">
                <a:solidFill>
                  <a:schemeClr val="tx1"/>
                </a:solidFill>
                <a:latin typeface="Arial" panose="020B0604020202020204" pitchFamily="34" charset="0"/>
                <a:cs typeface="Arial" panose="020B0604020202020204" pitchFamily="34" charset="0"/>
              </a:rPr>
              <a:t>curvas</a:t>
            </a:r>
            <a:r>
              <a:rPr lang="en-US" altLang="es-MX" sz="2400" dirty="0" smtClean="0">
                <a:solidFill>
                  <a:schemeClr val="tx1"/>
                </a:solidFill>
                <a:latin typeface="Arial" panose="020B0604020202020204" pitchFamily="34" charset="0"/>
                <a:cs typeface="Arial" panose="020B0604020202020204" pitchFamily="34" charset="0"/>
              </a:rPr>
              <a:t> de </a:t>
            </a:r>
            <a:r>
              <a:rPr lang="en-US" altLang="es-MX" sz="2400" dirty="0" err="1" smtClean="0">
                <a:solidFill>
                  <a:schemeClr val="tx1"/>
                </a:solidFill>
                <a:latin typeface="Arial" panose="020B0604020202020204" pitchFamily="34" charset="0"/>
                <a:cs typeface="Arial" panose="020B0604020202020204" pitchFamily="34" charset="0"/>
              </a:rPr>
              <a:t>indiferencia</a:t>
            </a:r>
            <a:r>
              <a:rPr lang="en-US" altLang="es-MX" sz="2400" dirty="0" smtClean="0">
                <a:solidFill>
                  <a:schemeClr val="tx1"/>
                </a:solidFill>
                <a:latin typeface="Arial" panose="020B0604020202020204" pitchFamily="34" charset="0"/>
                <a:cs typeface="Arial" panose="020B0604020202020204" pitchFamily="34" charset="0"/>
              </a:rPr>
              <a:t> son </a:t>
            </a:r>
            <a:r>
              <a:rPr lang="en-US" altLang="es-MX" sz="2400" dirty="0" err="1" smtClean="0">
                <a:solidFill>
                  <a:schemeClr val="tx1"/>
                </a:solidFill>
                <a:latin typeface="Arial" panose="020B0604020202020204" pitchFamily="34" charset="0"/>
                <a:cs typeface="Arial" panose="020B0604020202020204" pitchFamily="34" charset="0"/>
              </a:rPr>
              <a:t>eficientes</a:t>
            </a:r>
            <a:r>
              <a:rPr lang="en-US" altLang="es-MX" sz="2400" dirty="0" smtClean="0">
                <a:solidFill>
                  <a:schemeClr val="tx1"/>
                </a:solidFill>
                <a:latin typeface="Arial" panose="020B0604020202020204" pitchFamily="34" charset="0"/>
                <a:cs typeface="Arial" panose="020B0604020202020204" pitchFamily="34" charset="0"/>
              </a:rPr>
              <a:t>.</a:t>
            </a:r>
          </a:p>
          <a:p>
            <a:pPr marL="457200" indent="-457200" eaLnBrk="1" hangingPunct="1">
              <a:buFont typeface="+mj-lt"/>
              <a:buAutoNum type="arabicPeriod"/>
              <a:defRPr/>
            </a:pPr>
            <a:endParaRPr lang="en-US" altLang="es-MX" sz="2400" dirty="0" smtClean="0">
              <a:solidFill>
                <a:schemeClr val="tx1"/>
              </a:solidFill>
              <a:latin typeface="Arial" panose="020B0604020202020204" pitchFamily="34" charset="0"/>
              <a:cs typeface="Arial" panose="020B0604020202020204" pitchFamily="34" charset="0"/>
            </a:endParaRPr>
          </a:p>
          <a:p>
            <a:pPr marL="457200" indent="-457200" eaLnBrk="1" hangingPunct="1">
              <a:buFont typeface="+mj-lt"/>
              <a:buAutoNum type="arabicPeriod"/>
              <a:defRPr/>
            </a:pPr>
            <a:r>
              <a:rPr lang="en-US" altLang="es-MX" sz="2400" dirty="0" smtClean="0">
                <a:solidFill>
                  <a:schemeClr val="tx1"/>
                </a:solidFill>
                <a:latin typeface="Arial" panose="020B0604020202020204" pitchFamily="34" charset="0"/>
                <a:cs typeface="Arial" panose="020B0604020202020204" pitchFamily="34" charset="0"/>
              </a:rPr>
              <a:t>La </a:t>
            </a:r>
            <a:r>
              <a:rPr lang="en-US" altLang="es-MX" sz="2400" dirty="0" err="1" smtClean="0">
                <a:solidFill>
                  <a:schemeClr val="tx1"/>
                </a:solidFill>
                <a:latin typeface="Arial" panose="020B0604020202020204" pitchFamily="34" charset="0"/>
                <a:cs typeface="Arial" panose="020B0604020202020204" pitchFamily="34" charset="0"/>
              </a:rPr>
              <a:t>curva</a:t>
            </a:r>
            <a:r>
              <a:rPr lang="en-US" altLang="es-MX" sz="2400" dirty="0" smtClean="0">
                <a:solidFill>
                  <a:schemeClr val="tx1"/>
                </a:solidFill>
                <a:latin typeface="Arial" panose="020B0604020202020204" pitchFamily="34" charset="0"/>
                <a:cs typeface="Arial" panose="020B0604020202020204" pitchFamily="34" charset="0"/>
              </a:rPr>
              <a:t> de </a:t>
            </a:r>
            <a:r>
              <a:rPr lang="en-US" altLang="es-MX" sz="2400" dirty="0" err="1" smtClean="0">
                <a:solidFill>
                  <a:schemeClr val="tx1"/>
                </a:solidFill>
                <a:latin typeface="Arial" panose="020B0604020202020204" pitchFamily="34" charset="0"/>
                <a:cs typeface="Arial" panose="020B0604020202020204" pitchFamily="34" charset="0"/>
              </a:rPr>
              <a:t>contrato</a:t>
            </a:r>
            <a:r>
              <a:rPr lang="en-US" altLang="es-MX" sz="2400" dirty="0" smtClean="0">
                <a:solidFill>
                  <a:schemeClr val="tx1"/>
                </a:solidFill>
                <a:latin typeface="Arial" panose="020B0604020202020204" pitchFamily="34" charset="0"/>
                <a:cs typeface="Arial" panose="020B0604020202020204" pitchFamily="34" charset="0"/>
              </a:rPr>
              <a:t> </a:t>
            </a:r>
            <a:r>
              <a:rPr lang="en-US" altLang="es-MX" sz="2400" dirty="0" err="1" smtClean="0">
                <a:solidFill>
                  <a:schemeClr val="tx1"/>
                </a:solidFill>
                <a:latin typeface="Arial" panose="020B0604020202020204" pitchFamily="34" charset="0"/>
                <a:cs typeface="Arial" panose="020B0604020202020204" pitchFamily="34" charset="0"/>
              </a:rPr>
              <a:t>muestra</a:t>
            </a:r>
            <a:r>
              <a:rPr lang="en-US" altLang="es-MX" sz="2400" dirty="0" smtClean="0">
                <a:solidFill>
                  <a:schemeClr val="tx1"/>
                </a:solidFill>
                <a:latin typeface="Arial" panose="020B0604020202020204" pitchFamily="34" charset="0"/>
                <a:cs typeface="Arial" panose="020B0604020202020204" pitchFamily="34" charset="0"/>
              </a:rPr>
              <a:t> </a:t>
            </a:r>
            <a:r>
              <a:rPr lang="en-US" altLang="es-MX" sz="2400" dirty="0" err="1" smtClean="0">
                <a:solidFill>
                  <a:schemeClr val="tx1"/>
                </a:solidFill>
                <a:latin typeface="Arial" panose="020B0604020202020204" pitchFamily="34" charset="0"/>
                <a:cs typeface="Arial" panose="020B0604020202020204" pitchFamily="34" charset="0"/>
              </a:rPr>
              <a:t>todas</a:t>
            </a:r>
            <a:r>
              <a:rPr lang="en-US" altLang="es-MX" sz="2400" dirty="0" smtClean="0">
                <a:solidFill>
                  <a:schemeClr val="tx1"/>
                </a:solidFill>
                <a:latin typeface="Arial" panose="020B0604020202020204" pitchFamily="34" charset="0"/>
                <a:cs typeface="Arial" panose="020B0604020202020204" pitchFamily="34" charset="0"/>
              </a:rPr>
              <a:t> las </a:t>
            </a:r>
            <a:r>
              <a:rPr lang="en-US" altLang="es-MX" sz="2400" dirty="0" err="1" smtClean="0">
                <a:solidFill>
                  <a:schemeClr val="tx1"/>
                </a:solidFill>
                <a:latin typeface="Arial" panose="020B0604020202020204" pitchFamily="34" charset="0"/>
                <a:cs typeface="Arial" panose="020B0604020202020204" pitchFamily="34" charset="0"/>
              </a:rPr>
              <a:t>asignaciones</a:t>
            </a:r>
            <a:r>
              <a:rPr lang="en-US" altLang="es-MX" sz="2400" dirty="0" smtClean="0">
                <a:solidFill>
                  <a:schemeClr val="tx1"/>
                </a:solidFill>
                <a:latin typeface="Arial" panose="020B0604020202020204" pitchFamily="34" charset="0"/>
                <a:cs typeface="Arial" panose="020B0604020202020204" pitchFamily="34" charset="0"/>
              </a:rPr>
              <a:t> </a:t>
            </a:r>
            <a:r>
              <a:rPr lang="en-US" altLang="es-MX" sz="2400" i="1" dirty="0" err="1" smtClean="0">
                <a:solidFill>
                  <a:schemeClr val="tx1"/>
                </a:solidFill>
                <a:latin typeface="Arial" panose="020B0604020202020204" pitchFamily="34" charset="0"/>
                <a:cs typeface="Arial" panose="020B0604020202020204" pitchFamily="34" charset="0"/>
              </a:rPr>
              <a:t>eficientes</a:t>
            </a:r>
            <a:r>
              <a:rPr lang="en-US" altLang="es-MX" sz="2400" i="1" dirty="0" smtClean="0">
                <a:solidFill>
                  <a:schemeClr val="tx1"/>
                </a:solidFill>
                <a:latin typeface="Arial" panose="020B0604020202020204" pitchFamily="34" charset="0"/>
                <a:cs typeface="Arial" panose="020B0604020202020204" pitchFamily="34" charset="0"/>
              </a:rPr>
              <a:t> </a:t>
            </a:r>
            <a:r>
              <a:rPr lang="en-US" altLang="es-MX" sz="2400" i="1" dirty="0" err="1" smtClean="0">
                <a:solidFill>
                  <a:schemeClr val="tx1"/>
                </a:solidFill>
                <a:latin typeface="Arial" panose="020B0604020202020204" pitchFamily="34" charset="0"/>
                <a:cs typeface="Arial" panose="020B0604020202020204" pitchFamily="34" charset="0"/>
              </a:rPr>
              <a:t>en</a:t>
            </a:r>
            <a:r>
              <a:rPr lang="en-US" altLang="es-MX" sz="2400" i="1" dirty="0" smtClean="0">
                <a:solidFill>
                  <a:schemeClr val="tx1"/>
                </a:solidFill>
                <a:latin typeface="Arial" panose="020B0604020202020204" pitchFamily="34" charset="0"/>
                <a:cs typeface="Arial" panose="020B0604020202020204" pitchFamily="34" charset="0"/>
              </a:rPr>
              <a:t> el </a:t>
            </a:r>
            <a:r>
              <a:rPr lang="en-US" altLang="es-MX" sz="2400" i="1" dirty="0" err="1" smtClean="0">
                <a:solidFill>
                  <a:schemeClr val="tx1"/>
                </a:solidFill>
                <a:latin typeface="Arial" panose="020B0604020202020204" pitchFamily="34" charset="0"/>
                <a:cs typeface="Arial" panose="020B0604020202020204" pitchFamily="34" charset="0"/>
              </a:rPr>
              <a:t>sentido</a:t>
            </a:r>
            <a:r>
              <a:rPr lang="en-US" altLang="es-MX" sz="2400" i="1" dirty="0" smtClean="0">
                <a:solidFill>
                  <a:schemeClr val="tx1"/>
                </a:solidFill>
                <a:latin typeface="Arial" panose="020B0604020202020204" pitchFamily="34" charset="0"/>
                <a:cs typeface="Arial" panose="020B0604020202020204" pitchFamily="34" charset="0"/>
              </a:rPr>
              <a:t> de Pareto</a:t>
            </a:r>
            <a:r>
              <a:rPr lang="en-US" altLang="es-MX" sz="2400" dirty="0" smtClean="0">
                <a:solidFill>
                  <a:schemeClr val="tx1"/>
                </a:solidFill>
                <a:latin typeface="Arial" panose="020B0604020202020204" pitchFamily="34" charset="0"/>
                <a:cs typeface="Arial" panose="020B0604020202020204" pitchFamily="34" charset="0"/>
              </a:rPr>
              <a:t>:</a:t>
            </a:r>
            <a:endParaRPr lang="en-US" altLang="es-MX" sz="2400" i="1" dirty="0" smtClean="0">
              <a:solidFill>
                <a:schemeClr val="tx1"/>
              </a:solidFill>
              <a:latin typeface="Arial" panose="020B0604020202020204" pitchFamily="34" charset="0"/>
              <a:cs typeface="Arial" panose="020B0604020202020204" pitchFamily="34" charset="0"/>
            </a:endParaRPr>
          </a:p>
          <a:p>
            <a:pPr lvl="2" eaLnBrk="1" hangingPunct="1">
              <a:defRPr/>
            </a:pPr>
            <a:r>
              <a:rPr lang="en-US" altLang="es-MX" sz="1600" i="1" dirty="0" smtClean="0">
                <a:solidFill>
                  <a:schemeClr val="tx1"/>
                </a:solidFill>
                <a:latin typeface="Arial" panose="020B0604020202020204" pitchFamily="34" charset="0"/>
                <a:cs typeface="Arial" panose="020B0604020202020204" pitchFamily="34" charset="0"/>
              </a:rPr>
              <a:t>La </a:t>
            </a:r>
            <a:r>
              <a:rPr lang="en-US" altLang="es-MX" sz="1600" i="1" dirty="0" err="1" smtClean="0">
                <a:solidFill>
                  <a:schemeClr val="tx1"/>
                </a:solidFill>
                <a:latin typeface="Arial" panose="020B0604020202020204" pitchFamily="34" charset="0"/>
                <a:cs typeface="Arial" panose="020B0604020202020204" pitchFamily="34" charset="0"/>
              </a:rPr>
              <a:t>asignación</a:t>
            </a:r>
            <a:r>
              <a:rPr lang="en-US" altLang="es-MX" sz="1600" i="1" dirty="0" smtClean="0">
                <a:solidFill>
                  <a:schemeClr val="tx1"/>
                </a:solidFill>
                <a:latin typeface="Arial" panose="020B0604020202020204" pitchFamily="34" charset="0"/>
                <a:cs typeface="Arial" panose="020B0604020202020204" pitchFamily="34" charset="0"/>
              </a:rPr>
              <a:t> </a:t>
            </a:r>
            <a:r>
              <a:rPr lang="en-US" altLang="es-MX" sz="1600" i="1" dirty="0" err="1" smtClean="0">
                <a:solidFill>
                  <a:schemeClr val="tx1"/>
                </a:solidFill>
                <a:latin typeface="Arial" panose="020B0604020202020204" pitchFamily="34" charset="0"/>
                <a:cs typeface="Arial" panose="020B0604020202020204" pitchFamily="34" charset="0"/>
              </a:rPr>
              <a:t>eficiente</a:t>
            </a:r>
            <a:r>
              <a:rPr lang="en-US" altLang="es-MX" sz="1600" i="1" dirty="0" smtClean="0">
                <a:solidFill>
                  <a:schemeClr val="tx1"/>
                </a:solidFill>
                <a:latin typeface="Arial" panose="020B0604020202020204" pitchFamily="34" charset="0"/>
                <a:cs typeface="Arial" panose="020B0604020202020204" pitchFamily="34" charset="0"/>
              </a:rPr>
              <a:t> </a:t>
            </a:r>
            <a:r>
              <a:rPr lang="en-US" altLang="es-MX" sz="1600" i="1" dirty="0" err="1" smtClean="0">
                <a:solidFill>
                  <a:schemeClr val="tx1"/>
                </a:solidFill>
                <a:latin typeface="Arial" panose="020B0604020202020204" pitchFamily="34" charset="0"/>
                <a:cs typeface="Arial" panose="020B0604020202020204" pitchFamily="34" charset="0"/>
              </a:rPr>
              <a:t>en</a:t>
            </a:r>
            <a:r>
              <a:rPr lang="en-US" altLang="es-MX" sz="1600" i="1" dirty="0" smtClean="0">
                <a:solidFill>
                  <a:schemeClr val="tx1"/>
                </a:solidFill>
                <a:latin typeface="Arial" panose="020B0604020202020204" pitchFamily="34" charset="0"/>
                <a:cs typeface="Arial" panose="020B0604020202020204" pitchFamily="34" charset="0"/>
              </a:rPr>
              <a:t> el </a:t>
            </a:r>
            <a:r>
              <a:rPr lang="en-US" altLang="es-MX" sz="1600" i="1" dirty="0" err="1" smtClean="0">
                <a:solidFill>
                  <a:schemeClr val="tx1"/>
                </a:solidFill>
                <a:latin typeface="Arial" panose="020B0604020202020204" pitchFamily="34" charset="0"/>
                <a:cs typeface="Arial" panose="020B0604020202020204" pitchFamily="34" charset="0"/>
              </a:rPr>
              <a:t>sentido</a:t>
            </a:r>
            <a:r>
              <a:rPr lang="en-US" altLang="es-MX" sz="1600" i="1" dirty="0" smtClean="0">
                <a:solidFill>
                  <a:schemeClr val="tx1"/>
                </a:solidFill>
                <a:latin typeface="Arial" panose="020B0604020202020204" pitchFamily="34" charset="0"/>
                <a:cs typeface="Arial" panose="020B0604020202020204" pitchFamily="34" charset="0"/>
              </a:rPr>
              <a:t> de Pareto </a:t>
            </a:r>
            <a:r>
              <a:rPr lang="en-US" altLang="es-MX" sz="1600" dirty="0" smtClean="0">
                <a:solidFill>
                  <a:schemeClr val="tx1"/>
                </a:solidFill>
                <a:latin typeface="Arial" panose="020B0604020202020204" pitchFamily="34" charset="0"/>
                <a:cs typeface="Arial" panose="020B0604020202020204" pitchFamily="34" charset="0"/>
              </a:rPr>
              <a:t>se produce </a:t>
            </a:r>
            <a:r>
              <a:rPr lang="en-US" altLang="es-MX" sz="1600" dirty="0" err="1" smtClean="0">
                <a:solidFill>
                  <a:schemeClr val="tx1"/>
                </a:solidFill>
                <a:latin typeface="Arial" panose="020B0604020202020204" pitchFamily="34" charset="0"/>
                <a:cs typeface="Arial" panose="020B0604020202020204" pitchFamily="34" charset="0"/>
              </a:rPr>
              <a:t>cuando</a:t>
            </a:r>
            <a:r>
              <a:rPr lang="en-US" altLang="es-MX" sz="1600" dirty="0" smtClean="0">
                <a:solidFill>
                  <a:schemeClr val="tx1"/>
                </a:solidFill>
                <a:latin typeface="Arial" panose="020B0604020202020204" pitchFamily="34" charset="0"/>
                <a:cs typeface="Arial" panose="020B0604020202020204" pitchFamily="34" charset="0"/>
              </a:rPr>
              <a:t> el </a:t>
            </a:r>
            <a:r>
              <a:rPr lang="en-US" altLang="es-MX" sz="1600" dirty="0" err="1" smtClean="0">
                <a:solidFill>
                  <a:schemeClr val="tx1"/>
                </a:solidFill>
                <a:latin typeface="Arial" panose="020B0604020202020204" pitchFamily="34" charset="0"/>
                <a:cs typeface="Arial" panose="020B0604020202020204" pitchFamily="34" charset="0"/>
              </a:rPr>
              <a:t>intercambio</a:t>
            </a:r>
            <a:r>
              <a:rPr lang="en-US" altLang="es-MX" sz="1600" dirty="0" smtClean="0">
                <a:solidFill>
                  <a:schemeClr val="tx1"/>
                </a:solidFill>
                <a:latin typeface="Arial" panose="020B0604020202020204" pitchFamily="34" charset="0"/>
                <a:cs typeface="Arial" panose="020B0604020202020204" pitchFamily="34" charset="0"/>
              </a:rPr>
              <a:t> </a:t>
            </a:r>
            <a:r>
              <a:rPr lang="en-US" altLang="es-MX" sz="1600" dirty="0" err="1" smtClean="0">
                <a:solidFill>
                  <a:schemeClr val="tx1"/>
                </a:solidFill>
                <a:latin typeface="Arial" panose="020B0604020202020204" pitchFamily="34" charset="0"/>
                <a:cs typeface="Arial" panose="020B0604020202020204" pitchFamily="34" charset="0"/>
              </a:rPr>
              <a:t>hace</a:t>
            </a:r>
            <a:r>
              <a:rPr lang="en-US" altLang="es-MX" sz="1600" dirty="0" smtClean="0">
                <a:solidFill>
                  <a:schemeClr val="tx1"/>
                </a:solidFill>
                <a:latin typeface="Arial" panose="020B0604020202020204" pitchFamily="34" charset="0"/>
                <a:cs typeface="Arial" panose="020B0604020202020204" pitchFamily="34" charset="0"/>
              </a:rPr>
              <a:t> que el </a:t>
            </a:r>
            <a:r>
              <a:rPr lang="en-US" altLang="es-MX" sz="1600" dirty="0" err="1" smtClean="0">
                <a:solidFill>
                  <a:schemeClr val="tx1"/>
                </a:solidFill>
                <a:latin typeface="Arial" panose="020B0604020202020204" pitchFamily="34" charset="0"/>
                <a:cs typeface="Arial" panose="020B0604020202020204" pitchFamily="34" charset="0"/>
              </a:rPr>
              <a:t>bienestar</a:t>
            </a:r>
            <a:r>
              <a:rPr lang="en-US" altLang="es-MX" sz="1600" dirty="0" smtClean="0">
                <a:solidFill>
                  <a:schemeClr val="tx1"/>
                </a:solidFill>
                <a:latin typeface="Arial" panose="020B0604020202020204" pitchFamily="34" charset="0"/>
                <a:cs typeface="Arial" panose="020B0604020202020204" pitchFamily="34" charset="0"/>
              </a:rPr>
              <a:t> de </a:t>
            </a:r>
            <a:r>
              <a:rPr lang="en-US" altLang="es-MX" sz="1600" dirty="0" err="1" smtClean="0">
                <a:solidFill>
                  <a:schemeClr val="tx1"/>
                </a:solidFill>
                <a:latin typeface="Arial" panose="020B0604020202020204" pitchFamily="34" charset="0"/>
                <a:cs typeface="Arial" panose="020B0604020202020204" pitchFamily="34" charset="0"/>
              </a:rPr>
              <a:t>otra</a:t>
            </a:r>
            <a:r>
              <a:rPr lang="en-US" altLang="es-MX" sz="1600" dirty="0" smtClean="0">
                <a:solidFill>
                  <a:schemeClr val="tx1"/>
                </a:solidFill>
                <a:latin typeface="Arial" panose="020B0604020202020204" pitchFamily="34" charset="0"/>
                <a:cs typeface="Arial" panose="020B0604020202020204" pitchFamily="34" charset="0"/>
              </a:rPr>
              <a:t> persona </a:t>
            </a:r>
            <a:r>
              <a:rPr lang="en-US" altLang="es-MX" sz="1600" dirty="0" err="1" smtClean="0">
                <a:solidFill>
                  <a:schemeClr val="tx1"/>
                </a:solidFill>
                <a:latin typeface="Arial" panose="020B0604020202020204" pitchFamily="34" charset="0"/>
                <a:cs typeface="Arial" panose="020B0604020202020204" pitchFamily="34" charset="0"/>
              </a:rPr>
              <a:t>empeore</a:t>
            </a:r>
            <a:r>
              <a:rPr lang="en-US" altLang="es-MX" sz="1600" dirty="0" smtClean="0">
                <a:solidFill>
                  <a:schemeClr val="tx1"/>
                </a:solidFill>
                <a:latin typeface="Arial" panose="020B0604020202020204" pitchFamily="34" charset="0"/>
                <a:cs typeface="Arial" panose="020B0604020202020204" pitchFamily="34" charset="0"/>
              </a:rPr>
              <a:t>.</a:t>
            </a:r>
          </a:p>
        </p:txBody>
      </p:sp>
      <p:sp>
        <p:nvSpPr>
          <p:cNvPr id="112645"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4873D298-2BF4-40FC-8B6B-B5731D52B146}" type="slidenum">
              <a:rPr lang="es-ES" altLang="es-MX" smtClean="0">
                <a:solidFill>
                  <a:srgbClr val="FEFFFF"/>
                </a:solidFill>
                <a:latin typeface="Arial" panose="020B0604020202020204" pitchFamily="34" charset="0"/>
              </a:rPr>
              <a:pPr>
                <a:spcBef>
                  <a:spcPct val="0"/>
                </a:spcBef>
                <a:buClrTx/>
                <a:buFontTx/>
                <a:buNone/>
              </a:pPr>
              <a:t>52</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1919536" y="404664"/>
            <a:ext cx="7772400" cy="568325"/>
          </a:xfrm>
        </p:spPr>
        <p:txBody>
          <a:bodyPr/>
          <a:lstStyle/>
          <a:p>
            <a:pPr eaLnBrk="1" hangingPunct="1">
              <a:defRPr/>
            </a:pPr>
            <a:r>
              <a:rPr lang="es-ES" altLang="es-MX" sz="2400" b="1" dirty="0" smtClean="0">
                <a:solidFill>
                  <a:srgbClr val="C00000"/>
                </a:solidFill>
                <a:effectLst>
                  <a:outerShdw blurRad="38100" dist="38100" dir="2700000" algn="tl">
                    <a:srgbClr val="000000">
                      <a:alpha val="43137"/>
                    </a:srgbClr>
                  </a:outerShdw>
                </a:effectLst>
              </a:rPr>
              <a:t>2.5 El núcleo de la economía</a:t>
            </a:r>
          </a:p>
        </p:txBody>
      </p:sp>
      <p:sp>
        <p:nvSpPr>
          <p:cNvPr id="75779" name="Rectangle 3"/>
          <p:cNvSpPr>
            <a:spLocks noGrp="1" noChangeArrowheads="1"/>
          </p:cNvSpPr>
          <p:nvPr>
            <p:ph idx="1"/>
          </p:nvPr>
        </p:nvSpPr>
        <p:spPr>
          <a:xfrm>
            <a:off x="1127125" y="1903809"/>
            <a:ext cx="10245725" cy="4981575"/>
          </a:xfrm>
        </p:spPr>
        <p:txBody>
          <a:bodyPr rtlCol="0">
            <a:noAutofit/>
          </a:bodyPr>
          <a:lstStyle/>
          <a:p>
            <a:pPr algn="just" eaLnBrk="1" fontAlgn="auto" hangingPunct="1">
              <a:lnSpc>
                <a:spcPct val="90000"/>
              </a:lnSpc>
              <a:spcAft>
                <a:spcPts val="0"/>
              </a:spcAft>
              <a:buFont typeface="Wingdings 3" charset="2"/>
              <a:buChar char=""/>
              <a:defRPr/>
            </a:pPr>
            <a:r>
              <a:rPr lang="es-ES" sz="2200" dirty="0">
                <a:solidFill>
                  <a:schemeClr val="tx1"/>
                </a:solidFill>
                <a:latin typeface="Arial" panose="020B0604020202020204" pitchFamily="34" charset="0"/>
                <a:cs typeface="Arial" panose="020B0604020202020204" pitchFamily="34" charset="0"/>
              </a:rPr>
              <a:t>Los puntos de </a:t>
            </a:r>
            <a:r>
              <a:rPr lang="es-ES" sz="2200" b="1" dirty="0">
                <a:solidFill>
                  <a:schemeClr val="tx1"/>
                </a:solidFill>
                <a:effectLst>
                  <a:outerShdw blurRad="38100" dist="38100" dir="2700000" algn="tl">
                    <a:srgbClr val="FFFFFF"/>
                  </a:outerShdw>
                </a:effectLst>
                <a:latin typeface="Arial" panose="020B0604020202020204" pitchFamily="34" charset="0"/>
                <a:cs typeface="Arial" panose="020B0604020202020204" pitchFamily="34" charset="0"/>
              </a:rPr>
              <a:t>Pareto</a:t>
            </a:r>
            <a:r>
              <a:rPr lang="es-ES" sz="2200" dirty="0">
                <a:solidFill>
                  <a:schemeClr val="tx1"/>
                </a:solidFill>
                <a:latin typeface="Arial" panose="020B0604020202020204" pitchFamily="34" charset="0"/>
                <a:cs typeface="Arial" panose="020B0604020202020204" pitchFamily="34" charset="0"/>
              </a:rPr>
              <a:t> sólo depende de las dotaciones de los agentes en cuanto éstas definen el tamaño de la caja de </a:t>
            </a:r>
            <a:r>
              <a:rPr lang="es-ES" sz="2200" b="1" dirty="0" err="1">
                <a:solidFill>
                  <a:schemeClr val="tx1"/>
                </a:solidFill>
                <a:effectLst>
                  <a:outerShdw blurRad="38100" dist="38100" dir="2700000" algn="tl">
                    <a:srgbClr val="FFFFFF"/>
                  </a:outerShdw>
                </a:effectLst>
                <a:latin typeface="Arial" panose="020B0604020202020204" pitchFamily="34" charset="0"/>
                <a:cs typeface="Arial" panose="020B0604020202020204" pitchFamily="34" charset="0"/>
              </a:rPr>
              <a:t>Edgeworth</a:t>
            </a:r>
            <a:r>
              <a:rPr lang="es-ES" sz="2200" dirty="0">
                <a:solidFill>
                  <a:schemeClr val="tx1"/>
                </a:solidFill>
                <a:latin typeface="Arial" panose="020B0604020202020204" pitchFamily="34" charset="0"/>
                <a:cs typeface="Arial" panose="020B0604020202020204" pitchFamily="34" charset="0"/>
              </a:rPr>
              <a:t>. </a:t>
            </a:r>
          </a:p>
          <a:p>
            <a:pPr algn="just" eaLnBrk="1" fontAlgn="auto" hangingPunct="1">
              <a:lnSpc>
                <a:spcPct val="90000"/>
              </a:lnSpc>
              <a:spcAft>
                <a:spcPts val="0"/>
              </a:spcAft>
              <a:buFont typeface="Wingdings 3" charset="2"/>
              <a:buChar char=""/>
              <a:defRPr/>
            </a:pPr>
            <a:r>
              <a:rPr lang="es-ES" sz="2200" dirty="0">
                <a:solidFill>
                  <a:schemeClr val="tx1"/>
                </a:solidFill>
                <a:latin typeface="Arial" panose="020B0604020202020204" pitchFamily="34" charset="0"/>
                <a:cs typeface="Arial" panose="020B0604020202020204" pitchFamily="34" charset="0"/>
              </a:rPr>
              <a:t>Una vez que las dotaciones han sido establecidas, hay puntos de </a:t>
            </a:r>
            <a:r>
              <a:rPr lang="es-ES" sz="2200" b="1" dirty="0">
                <a:solidFill>
                  <a:schemeClr val="tx1"/>
                </a:solidFill>
                <a:effectLst>
                  <a:outerShdw blurRad="38100" dist="38100" dir="2700000" algn="tl">
                    <a:srgbClr val="FFFFFF"/>
                  </a:outerShdw>
                </a:effectLst>
                <a:latin typeface="Arial" panose="020B0604020202020204" pitchFamily="34" charset="0"/>
                <a:cs typeface="Arial" panose="020B0604020202020204" pitchFamily="34" charset="0"/>
              </a:rPr>
              <a:t>Pareto</a:t>
            </a:r>
            <a:r>
              <a:rPr lang="es-ES" sz="2200" dirty="0">
                <a:solidFill>
                  <a:schemeClr val="tx1"/>
                </a:solidFill>
                <a:latin typeface="Arial" panose="020B0604020202020204" pitchFamily="34" charset="0"/>
                <a:cs typeface="Arial" panose="020B0604020202020204" pitchFamily="34" charset="0"/>
              </a:rPr>
              <a:t> que uno no encontraría razonables como resultado de intercambio voluntario. </a:t>
            </a:r>
          </a:p>
          <a:p>
            <a:pPr algn="just" eaLnBrk="1" fontAlgn="auto" hangingPunct="1">
              <a:lnSpc>
                <a:spcPct val="90000"/>
              </a:lnSpc>
              <a:spcAft>
                <a:spcPts val="0"/>
              </a:spcAft>
              <a:buFont typeface="Wingdings 3" charset="2"/>
              <a:buChar char=""/>
              <a:defRPr/>
            </a:pPr>
            <a:r>
              <a:rPr lang="es-ES" sz="2200" dirty="0">
                <a:solidFill>
                  <a:schemeClr val="tx1"/>
                </a:solidFill>
                <a:latin typeface="Arial" panose="020B0604020202020204" pitchFamily="34" charset="0"/>
                <a:cs typeface="Arial" panose="020B0604020202020204" pitchFamily="34" charset="0"/>
              </a:rPr>
              <a:t>Sí hay un agente que tiene dotación positiva de ambos bienes, no parece razonable que el intercambio lo lleve a no consumir nada de ninguno de ellos. </a:t>
            </a:r>
          </a:p>
          <a:p>
            <a:pPr algn="just" eaLnBrk="1" fontAlgn="auto" hangingPunct="1">
              <a:lnSpc>
                <a:spcPct val="90000"/>
              </a:lnSpc>
              <a:spcAft>
                <a:spcPts val="0"/>
              </a:spcAft>
              <a:buFont typeface="Wingdings 3" charset="2"/>
              <a:buChar char=""/>
              <a:defRPr/>
            </a:pPr>
            <a:r>
              <a:rPr lang="es-ES" sz="2200" dirty="0">
                <a:solidFill>
                  <a:schemeClr val="tx1"/>
                </a:solidFill>
                <a:latin typeface="Arial" panose="020B0604020202020204" pitchFamily="34" charset="0"/>
                <a:cs typeface="Arial" panose="020B0604020202020204" pitchFamily="34" charset="0"/>
              </a:rPr>
              <a:t>A pesar de que la asignación en la que este individuo no consume nada es punto de </a:t>
            </a:r>
            <a:r>
              <a:rPr lang="es-ES" sz="2200" b="1" dirty="0">
                <a:solidFill>
                  <a:schemeClr val="tx1"/>
                </a:solidFill>
                <a:effectLst>
                  <a:outerShdw blurRad="38100" dist="38100" dir="2700000" algn="tl">
                    <a:srgbClr val="FFFFFF"/>
                  </a:outerShdw>
                </a:effectLst>
                <a:latin typeface="Arial" panose="020B0604020202020204" pitchFamily="34" charset="0"/>
                <a:cs typeface="Arial" panose="020B0604020202020204" pitchFamily="34" charset="0"/>
              </a:rPr>
              <a:t>Pareto</a:t>
            </a:r>
            <a:r>
              <a:rPr lang="es-ES" sz="2200" dirty="0">
                <a:solidFill>
                  <a:schemeClr val="tx1"/>
                </a:solidFill>
                <a:latin typeface="Arial" panose="020B0604020202020204" pitchFamily="34" charset="0"/>
                <a:cs typeface="Arial" panose="020B0604020202020204" pitchFamily="34" charset="0"/>
              </a:rPr>
              <a:t>, el agente no tiene por qué aceptarla: simplemente retirándose del intercambio y consumiendo su dotación, el agente lograría para sí una mejora en bienestar. </a:t>
            </a:r>
          </a:p>
          <a:p>
            <a:pPr algn="just" eaLnBrk="1" fontAlgn="auto" hangingPunct="1">
              <a:lnSpc>
                <a:spcPct val="90000"/>
              </a:lnSpc>
              <a:spcAft>
                <a:spcPts val="0"/>
              </a:spcAft>
              <a:buFont typeface="Wingdings 3" charset="2"/>
              <a:buChar char=""/>
              <a:defRPr/>
            </a:pPr>
            <a:r>
              <a:rPr lang="es-ES" sz="2200" dirty="0">
                <a:solidFill>
                  <a:schemeClr val="tx1"/>
                </a:solidFill>
                <a:latin typeface="Arial" panose="020B0604020202020204" pitchFamily="34" charset="0"/>
                <a:cs typeface="Arial" panose="020B0604020202020204" pitchFamily="34" charset="0"/>
              </a:rPr>
              <a:t>Bajo esta lógica, se concluye que ningún agente debería aceptar como resultado de intercambio voluntario una asignación en la que su consumo le otorga menor bienestar que su dotación inicial. </a:t>
            </a:r>
          </a:p>
        </p:txBody>
      </p:sp>
      <p:sp>
        <p:nvSpPr>
          <p:cNvPr id="114692"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46C0BE20-65E8-41F3-A0F8-1F8A0787A94D}" type="slidenum">
              <a:rPr lang="es-ES" altLang="es-MX" smtClean="0">
                <a:solidFill>
                  <a:srgbClr val="FEFFFF"/>
                </a:solidFill>
                <a:latin typeface="Arial" panose="020B0604020202020204" pitchFamily="34" charset="0"/>
              </a:rPr>
              <a:pPr>
                <a:spcBef>
                  <a:spcPct val="0"/>
                </a:spcBef>
                <a:buClrTx/>
                <a:buFontTx/>
                <a:buNone/>
              </a:pPr>
              <a:t>53</a:t>
            </a:fld>
            <a:endParaRPr lang="es-ES" altLang="es-MX" smtClean="0">
              <a:solidFill>
                <a:srgbClr val="FEFFFF"/>
              </a:solidFill>
              <a:latin typeface="Arial" panose="020B0604020202020204" pitchFamily="34" charset="0"/>
            </a:endParaRPr>
          </a:p>
        </p:txBody>
      </p:sp>
      <p:sp>
        <p:nvSpPr>
          <p:cNvPr id="5" name="Rectangle 2"/>
          <p:cNvSpPr txBox="1">
            <a:spLocks noChangeArrowheads="1"/>
          </p:cNvSpPr>
          <p:nvPr/>
        </p:nvSpPr>
        <p:spPr bwMode="auto">
          <a:xfrm>
            <a:off x="1415480" y="1288570"/>
            <a:ext cx="777240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3600" kern="1200">
                <a:solidFill>
                  <a:srgbClr val="262626"/>
                </a:solidFill>
                <a:latin typeface="+mj-lt"/>
                <a:ea typeface="+mj-ea"/>
                <a:cs typeface="+mj-cs"/>
              </a:defRPr>
            </a:lvl1pPr>
            <a:lvl2pPr algn="l" defTabSz="457200" rtl="0" eaLnBrk="0" fontAlgn="base" hangingPunct="0">
              <a:spcBef>
                <a:spcPct val="0"/>
              </a:spcBef>
              <a:spcAft>
                <a:spcPct val="0"/>
              </a:spcAft>
              <a:defRPr sz="3600">
                <a:solidFill>
                  <a:srgbClr val="262626"/>
                </a:solidFill>
                <a:latin typeface="Century Gothic" pitchFamily="34" charset="0"/>
              </a:defRPr>
            </a:lvl2pPr>
            <a:lvl3pPr algn="l" defTabSz="457200" rtl="0" eaLnBrk="0" fontAlgn="base" hangingPunct="0">
              <a:spcBef>
                <a:spcPct val="0"/>
              </a:spcBef>
              <a:spcAft>
                <a:spcPct val="0"/>
              </a:spcAft>
              <a:defRPr sz="3600">
                <a:solidFill>
                  <a:srgbClr val="262626"/>
                </a:solidFill>
                <a:latin typeface="Century Gothic" pitchFamily="34" charset="0"/>
              </a:defRPr>
            </a:lvl3pPr>
            <a:lvl4pPr algn="l" defTabSz="457200" rtl="0" eaLnBrk="0" fontAlgn="base" hangingPunct="0">
              <a:spcBef>
                <a:spcPct val="0"/>
              </a:spcBef>
              <a:spcAft>
                <a:spcPct val="0"/>
              </a:spcAft>
              <a:defRPr sz="3600">
                <a:solidFill>
                  <a:srgbClr val="262626"/>
                </a:solidFill>
                <a:latin typeface="Century Gothic" pitchFamily="34" charset="0"/>
              </a:defRPr>
            </a:lvl4pPr>
            <a:lvl5pPr algn="l" defTabSz="457200" rtl="0" eaLnBrk="0" fontAlgn="base" hangingPunct="0">
              <a:spcBef>
                <a:spcPct val="0"/>
              </a:spcBef>
              <a:spcAft>
                <a:spcPct val="0"/>
              </a:spcAft>
              <a:defRPr sz="3600">
                <a:solidFill>
                  <a:srgbClr val="262626"/>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eaLnBrk="1" hangingPunct="1">
              <a:defRPr/>
            </a:pPr>
            <a:r>
              <a:rPr lang="es-ES" altLang="es-MX" sz="2400" b="1" dirty="0">
                <a:solidFill>
                  <a:srgbClr val="C00000"/>
                </a:solidFill>
                <a:effectLst>
                  <a:outerShdw blurRad="38100" dist="38100" dir="2700000" algn="tl">
                    <a:srgbClr val="000000">
                      <a:alpha val="43137"/>
                    </a:srgbClr>
                  </a:outerShdw>
                </a:effectLst>
              </a:rPr>
              <a:t>E</a:t>
            </a:r>
            <a:r>
              <a:rPr lang="es-ES" altLang="es-MX" sz="2400" b="1" dirty="0" smtClean="0">
                <a:solidFill>
                  <a:srgbClr val="C00000"/>
                </a:solidFill>
                <a:effectLst>
                  <a:outerShdw blurRad="38100" dist="38100" dir="2700000" algn="tl">
                    <a:srgbClr val="000000">
                      <a:alpha val="43137"/>
                    </a:srgbClr>
                  </a:outerShdw>
                </a:effectLst>
              </a:rPr>
              <a:t>l análisis de </a:t>
            </a:r>
            <a:r>
              <a:rPr lang="es-ES" altLang="es-MX" sz="2400" b="1" dirty="0" err="1">
                <a:solidFill>
                  <a:srgbClr val="C00000"/>
                </a:solidFill>
                <a:effectLst>
                  <a:outerShdw blurRad="38100" dist="38100" dir="2700000" algn="tl">
                    <a:srgbClr val="000000">
                      <a:alpha val="43137"/>
                    </a:srgbClr>
                  </a:outerShdw>
                </a:effectLst>
              </a:rPr>
              <a:t>E</a:t>
            </a:r>
            <a:r>
              <a:rPr lang="es-ES" altLang="es-MX" sz="2400" b="1" dirty="0" err="1" smtClean="0">
                <a:solidFill>
                  <a:srgbClr val="C00000"/>
                </a:solidFill>
                <a:effectLst>
                  <a:outerShdw blurRad="38100" dist="38100" dir="2700000" algn="tl">
                    <a:srgbClr val="000000">
                      <a:alpha val="43137"/>
                    </a:srgbClr>
                  </a:outerShdw>
                </a:effectLst>
              </a:rPr>
              <a:t>dgeworth</a:t>
            </a:r>
            <a:endParaRPr lang="es-ES" altLang="es-MX" sz="2400" b="1" dirty="0" smtClean="0">
              <a:solidFill>
                <a:srgbClr val="C00000"/>
              </a:solidFill>
              <a:effectLst>
                <a:outerShdw blurRad="38100" dist="38100" dir="2700000" algn="tl">
                  <a:srgbClr val="000000">
                    <a:alpha val="43137"/>
                  </a:srgbClr>
                </a:outerShdw>
              </a:effectLst>
            </a:endParaRPr>
          </a:p>
        </p:txBody>
      </p:sp>
    </p:spTree>
  </p:cSld>
  <p:clrMapOvr>
    <a:masterClrMapping/>
  </p:clrMapOvr>
  <p:transition spd="slow">
    <p:pull dir="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54</a:t>
            </a:fld>
            <a:endParaRPr lang="es-ES" altLang="es-MX"/>
          </a:p>
        </p:txBody>
      </p:sp>
      <p:sp>
        <p:nvSpPr>
          <p:cNvPr id="5" name="Rectangle 2"/>
          <p:cNvSpPr txBox="1">
            <a:spLocks noChangeArrowheads="1"/>
          </p:cNvSpPr>
          <p:nvPr/>
        </p:nvSpPr>
        <p:spPr bwMode="auto">
          <a:xfrm>
            <a:off x="911225" y="95250"/>
            <a:ext cx="5328791" cy="645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eaLnBrk="1" fontAlgn="auto" hangingPunct="1">
              <a:spcBef>
                <a:spcPts val="0"/>
              </a:spcBef>
              <a:spcAft>
                <a:spcPts val="0"/>
              </a:spcAft>
              <a:buFont typeface="Wingdings 3" charset="2"/>
              <a:buChar char=""/>
              <a:defRPr/>
            </a:pPr>
            <a:endParaRPr lang="es-ES" sz="2200" smtClean="0">
              <a:solidFill>
                <a:schemeClr val="tx1"/>
              </a:solidFill>
              <a:latin typeface="Arial" panose="020B0604020202020204" pitchFamily="34" charset="0"/>
              <a:cs typeface="Arial" panose="020B0604020202020204" pitchFamily="34" charset="0"/>
            </a:endParaRPr>
          </a:p>
          <a:p>
            <a:pPr algn="just" eaLnBrk="1" fontAlgn="auto" hangingPunct="1">
              <a:spcBef>
                <a:spcPts val="0"/>
              </a:spcBef>
              <a:spcAft>
                <a:spcPts val="0"/>
              </a:spcAft>
              <a:buFont typeface="Wingdings 3" charset="2"/>
              <a:buChar char=""/>
              <a:defRPr/>
            </a:pPr>
            <a:r>
              <a:rPr lang="es-ES" sz="2200" smtClean="0">
                <a:solidFill>
                  <a:schemeClr val="tx1"/>
                </a:solidFill>
                <a:latin typeface="Arial" panose="020B0604020202020204" pitchFamily="34" charset="0"/>
                <a:cs typeface="Arial" panose="020B0604020202020204" pitchFamily="34" charset="0"/>
              </a:rPr>
              <a:t>El agente </a:t>
            </a:r>
            <a:r>
              <a:rPr lang="es-ES" sz="2200" smtClean="0">
                <a:solidFill>
                  <a:schemeClr val="tx1"/>
                </a:solidFill>
                <a:latin typeface="Times New Roman" panose="02020603050405020304" pitchFamily="18" charset="0"/>
                <a:cs typeface="Times New Roman" panose="02020603050405020304" pitchFamily="18" charset="0"/>
              </a:rPr>
              <a:t>1</a:t>
            </a:r>
            <a:r>
              <a:rPr lang="es-ES" sz="2200" smtClean="0">
                <a:solidFill>
                  <a:schemeClr val="tx1"/>
                </a:solidFill>
                <a:latin typeface="Arial" panose="020B0604020202020204" pitchFamily="34" charset="0"/>
                <a:cs typeface="Arial" panose="020B0604020202020204" pitchFamily="34" charset="0"/>
              </a:rPr>
              <a:t> se opondría a una asignación como </a:t>
            </a:r>
            <a:r>
              <a:rPr lang="es-ES" sz="2200" b="1" i="1" smtClean="0">
                <a:solidFill>
                  <a:schemeClr val="tx1"/>
                </a:solidFill>
                <a:latin typeface="Times New Roman" panose="02020603050405020304" pitchFamily="18" charset="0"/>
                <a:cs typeface="Times New Roman" panose="02020603050405020304" pitchFamily="18" charset="0"/>
              </a:rPr>
              <a:t>x´</a:t>
            </a:r>
            <a:r>
              <a:rPr lang="es-ES" sz="2200" smtClean="0">
                <a:solidFill>
                  <a:schemeClr val="tx1"/>
                </a:solidFill>
                <a:latin typeface="Arial" panose="020B0604020202020204" pitchFamily="34" charset="0"/>
                <a:cs typeface="Arial" panose="020B0604020202020204" pitchFamily="34" charset="0"/>
              </a:rPr>
              <a:t>, mientras que el agente </a:t>
            </a:r>
            <a:r>
              <a:rPr lang="es-ES" sz="2200" smtClean="0">
                <a:solidFill>
                  <a:schemeClr val="tx1"/>
                </a:solidFill>
                <a:latin typeface="Times New Roman" panose="02020603050405020304" pitchFamily="18" charset="0"/>
                <a:cs typeface="Times New Roman" panose="02020603050405020304" pitchFamily="18" charset="0"/>
              </a:rPr>
              <a:t>2</a:t>
            </a:r>
            <a:r>
              <a:rPr lang="es-ES" sz="2200" smtClean="0">
                <a:solidFill>
                  <a:schemeClr val="tx1"/>
                </a:solidFill>
                <a:latin typeface="Arial" panose="020B0604020202020204" pitchFamily="34" charset="0"/>
                <a:cs typeface="Arial" panose="020B0604020202020204" pitchFamily="34" charset="0"/>
              </a:rPr>
              <a:t>, por su simple racionalidad, se opondría a una asignación como </a:t>
            </a:r>
            <a:r>
              <a:rPr lang="es-ES" sz="2200" b="1" i="1" smtClean="0">
                <a:solidFill>
                  <a:schemeClr val="tx1"/>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x´´</a:t>
            </a:r>
            <a:r>
              <a:rPr lang="es-ES" sz="2200" smtClean="0">
                <a:solidFill>
                  <a:schemeClr val="tx1"/>
                </a:solidFill>
                <a:latin typeface="Times New Roman" panose="02020603050405020304" pitchFamily="18" charset="0"/>
                <a:cs typeface="Times New Roman" panose="02020603050405020304" pitchFamily="18" charset="0"/>
              </a:rPr>
              <a:t>. </a:t>
            </a:r>
            <a:r>
              <a:rPr lang="es-ES" sz="2200" smtClean="0">
                <a:solidFill>
                  <a:schemeClr val="tx1"/>
                </a:solidFill>
                <a:latin typeface="Arial" panose="020B0604020202020204" pitchFamily="34" charset="0"/>
                <a:cs typeface="Arial" panose="020B0604020202020204" pitchFamily="34" charset="0"/>
              </a:rPr>
              <a:t>Por consideraciones individuales, sin embargo, ninguno de los dos se opondría a una asignación como  </a:t>
            </a:r>
            <a:r>
              <a:rPr lang="es-ES" sz="2200" b="1" i="1" smtClean="0">
                <a:solidFill>
                  <a:schemeClr val="tx1"/>
                </a:solidFill>
                <a:latin typeface="Times New Roman" panose="02020603050405020304" pitchFamily="18" charset="0"/>
                <a:cs typeface="Times New Roman" panose="02020603050405020304" pitchFamily="18" charset="0"/>
              </a:rPr>
              <a:t>x´´´</a:t>
            </a:r>
            <a:r>
              <a:rPr lang="es-ES" sz="2200" smtClean="0">
                <a:solidFill>
                  <a:schemeClr val="tx1"/>
                </a:solidFill>
                <a:latin typeface="Times New Roman" panose="02020603050405020304" pitchFamily="18" charset="0"/>
                <a:cs typeface="Times New Roman" panose="02020603050405020304" pitchFamily="18" charset="0"/>
              </a:rPr>
              <a:t> </a:t>
            </a:r>
          </a:p>
          <a:p>
            <a:pPr eaLnBrk="1" fontAlgn="auto" hangingPunct="1">
              <a:spcBef>
                <a:spcPts val="0"/>
              </a:spcBef>
              <a:spcAft>
                <a:spcPts val="0"/>
              </a:spcAft>
              <a:buFont typeface="Wingdings 3" charset="2"/>
              <a:buChar char=""/>
              <a:defRPr/>
            </a:pPr>
            <a:endParaRPr lang="es-MX" sz="2200" smtClean="0">
              <a:solidFill>
                <a:schemeClr val="tx1"/>
              </a:solidFill>
              <a:latin typeface="Arial" panose="020B0604020202020204" pitchFamily="34" charset="0"/>
              <a:cs typeface="Arial" panose="020B0604020202020204" pitchFamily="34" charset="0"/>
            </a:endParaRPr>
          </a:p>
          <a:p>
            <a:pPr eaLnBrk="1" fontAlgn="auto" hangingPunct="1">
              <a:spcBef>
                <a:spcPts val="0"/>
              </a:spcBef>
              <a:spcAft>
                <a:spcPts val="0"/>
              </a:spcAft>
              <a:buFont typeface="Wingdings 3" charset="2"/>
              <a:buChar char=""/>
              <a:defRPr/>
            </a:pPr>
            <a:endParaRPr lang="es-MX" sz="2200" smtClean="0">
              <a:solidFill>
                <a:schemeClr val="tx1"/>
              </a:solidFill>
              <a:latin typeface="Arial" panose="020B0604020202020204" pitchFamily="34" charset="0"/>
              <a:cs typeface="Arial" panose="020B0604020202020204" pitchFamily="34" charset="0"/>
            </a:endParaRPr>
          </a:p>
          <a:p>
            <a:pPr eaLnBrk="1" fontAlgn="auto" hangingPunct="1">
              <a:spcBef>
                <a:spcPts val="0"/>
              </a:spcBef>
              <a:spcAft>
                <a:spcPts val="0"/>
              </a:spcAft>
              <a:buFont typeface="Wingdings 3" charset="2"/>
              <a:buChar char=""/>
              <a:defRPr/>
            </a:pPr>
            <a:endParaRPr lang="es-ES" sz="2200" smtClean="0">
              <a:solidFill>
                <a:schemeClr val="tx1"/>
              </a:solidFill>
              <a:latin typeface="Arial" panose="020B0604020202020204" pitchFamily="34" charset="0"/>
              <a:cs typeface="Arial" panose="020B0604020202020204" pitchFamily="34" charset="0"/>
            </a:endParaRPr>
          </a:p>
          <a:p>
            <a:pPr algn="just" eaLnBrk="1" fontAlgn="auto" hangingPunct="1">
              <a:spcBef>
                <a:spcPts val="0"/>
              </a:spcBef>
              <a:spcAft>
                <a:spcPts val="0"/>
              </a:spcAft>
              <a:buFont typeface="Wingdings 3" charset="2"/>
              <a:buChar char=""/>
              <a:defRPr/>
            </a:pPr>
            <a:r>
              <a:rPr lang="es-ES" sz="2200" smtClean="0">
                <a:solidFill>
                  <a:schemeClr val="tx1"/>
                </a:solidFill>
                <a:latin typeface="Arial" panose="020B0604020202020204" pitchFamily="34" charset="0"/>
                <a:cs typeface="Arial" panose="020B0604020202020204" pitchFamily="34" charset="0"/>
              </a:rPr>
              <a:t>Este simple hecho no quiere decir, sin embargo, que la cesta  </a:t>
            </a:r>
            <a:r>
              <a:rPr lang="es-ES" sz="2200" b="1" i="1" smtClean="0">
                <a:solidFill>
                  <a:schemeClr val="tx1"/>
                </a:solidFill>
                <a:latin typeface="Times New Roman" panose="02020603050405020304" pitchFamily="18" charset="0"/>
                <a:cs typeface="Times New Roman" panose="02020603050405020304" pitchFamily="18" charset="0"/>
              </a:rPr>
              <a:t>x´´´</a:t>
            </a:r>
            <a:r>
              <a:rPr lang="es-ES" sz="2200" smtClean="0">
                <a:solidFill>
                  <a:schemeClr val="tx1"/>
                </a:solidFill>
                <a:latin typeface="Times New Roman" panose="02020603050405020304" pitchFamily="18" charset="0"/>
                <a:cs typeface="Times New Roman" panose="02020603050405020304" pitchFamily="18" charset="0"/>
              </a:rPr>
              <a:t>  </a:t>
            </a:r>
            <a:r>
              <a:rPr lang="es-ES" sz="2200" smtClean="0">
                <a:solidFill>
                  <a:schemeClr val="tx1"/>
                </a:solidFill>
                <a:latin typeface="Arial" panose="020B0604020202020204" pitchFamily="34" charset="0"/>
                <a:cs typeface="Arial" panose="020B0604020202020204" pitchFamily="34" charset="0"/>
              </a:rPr>
              <a:t>no sea objetada por nadie, pero simplemente como </a:t>
            </a:r>
            <a:r>
              <a:rPr lang="es-ES" sz="2200" b="1" i="1" smtClean="0">
                <a:solidFill>
                  <a:schemeClr val="tx1"/>
                </a:solidFill>
                <a:latin typeface="Times New Roman" panose="02020603050405020304" pitchFamily="18" charset="0"/>
                <a:cs typeface="Times New Roman" panose="02020603050405020304" pitchFamily="18" charset="0"/>
              </a:rPr>
              <a:t>x´´´</a:t>
            </a:r>
            <a:r>
              <a:rPr lang="es-ES" sz="2200" smtClean="0">
                <a:solidFill>
                  <a:schemeClr val="tx1"/>
                </a:solidFill>
                <a:latin typeface="Times New Roman" panose="02020603050405020304" pitchFamily="18" charset="0"/>
                <a:cs typeface="Times New Roman" panose="02020603050405020304" pitchFamily="18" charset="0"/>
              </a:rPr>
              <a:t>  </a:t>
            </a:r>
            <a:r>
              <a:rPr lang="es-ES" sz="2200" smtClean="0">
                <a:solidFill>
                  <a:schemeClr val="tx1"/>
                </a:solidFill>
                <a:latin typeface="Arial" panose="020B0604020202020204" pitchFamily="34" charset="0"/>
                <a:cs typeface="Arial" panose="020B0604020202020204" pitchFamily="34" charset="0"/>
              </a:rPr>
              <a:t>no está sobre la curva de contrato se opondrían a la </a:t>
            </a:r>
            <a:r>
              <a:rPr lang="en-US" sz="2200" smtClean="0">
                <a:solidFill>
                  <a:schemeClr val="tx1"/>
                </a:solidFill>
                <a:latin typeface="Arial" panose="020B0604020202020204" pitchFamily="34" charset="0"/>
                <a:cs typeface="Arial" panose="020B0604020202020204" pitchFamily="34" charset="0"/>
              </a:rPr>
              <a:t>asignación </a:t>
            </a:r>
            <a:r>
              <a:rPr lang="es-ES" sz="2200" b="1" i="1" smtClean="0">
                <a:solidFill>
                  <a:schemeClr val="tx1"/>
                </a:solidFill>
                <a:latin typeface="Times New Roman" panose="02020603050405020304" pitchFamily="18" charset="0"/>
                <a:cs typeface="Times New Roman" panose="02020603050405020304" pitchFamily="18" charset="0"/>
              </a:rPr>
              <a:t>x´´´</a:t>
            </a:r>
            <a:r>
              <a:rPr lang="en-US" sz="2200" smtClean="0">
                <a:solidFill>
                  <a:schemeClr val="tx1"/>
                </a:solidFill>
                <a:latin typeface="Times New Roman" panose="02020603050405020304" pitchFamily="18" charset="0"/>
                <a:cs typeface="Times New Roman" panose="02020603050405020304" pitchFamily="18" charset="0"/>
              </a:rPr>
              <a:t> </a:t>
            </a:r>
            <a:r>
              <a:rPr lang="es-ES" sz="2200" smtClean="0">
                <a:solidFill>
                  <a:schemeClr val="tx1"/>
                </a:solidFill>
                <a:latin typeface="Times New Roman" panose="02020603050405020304" pitchFamily="18" charset="0"/>
                <a:cs typeface="Times New Roman" panose="02020603050405020304" pitchFamily="18" charset="0"/>
              </a:rPr>
              <a:t> </a:t>
            </a:r>
            <a:endParaRPr lang="es-ES" sz="2200" dirty="0">
              <a:solidFill>
                <a:schemeClr val="tx1"/>
              </a:solidFill>
              <a:latin typeface="Times New Roman" panose="02020603050405020304" pitchFamily="18" charset="0"/>
              <a:cs typeface="Times New Roman" panose="02020603050405020304" pitchFamily="18" charset="0"/>
            </a:endParaRPr>
          </a:p>
        </p:txBody>
      </p:sp>
      <p:pic>
        <p:nvPicPr>
          <p:cNvPr id="6" name="Imagen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29375" y="95250"/>
            <a:ext cx="4845050" cy="356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n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83375" y="3500438"/>
            <a:ext cx="5100638" cy="331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7122082"/>
      </p:ext>
    </p:extLst>
  </p:cSld>
  <p:clrMapOvr>
    <a:masterClrMapping/>
  </p:clrMapOvr>
  <p:transition spd="slow">
    <p:pull dir="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55</a:t>
            </a:fld>
            <a:endParaRPr lang="es-ES" altLang="es-MX"/>
          </a:p>
        </p:txBody>
      </p:sp>
      <p:sp>
        <p:nvSpPr>
          <p:cNvPr id="5" name="Rectangle 2"/>
          <p:cNvSpPr txBox="1">
            <a:spLocks noChangeArrowheads="1"/>
          </p:cNvSpPr>
          <p:nvPr/>
        </p:nvSpPr>
        <p:spPr bwMode="auto">
          <a:xfrm>
            <a:off x="1563936" y="692150"/>
            <a:ext cx="4964112"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eaLnBrk="1" fontAlgn="auto" hangingPunct="1">
              <a:spcBef>
                <a:spcPts val="0"/>
              </a:spcBef>
              <a:spcAft>
                <a:spcPts val="0"/>
              </a:spcAft>
              <a:buFont typeface="Wingdings 3" charset="2"/>
              <a:buChar char=""/>
              <a:defRPr/>
            </a:pPr>
            <a:r>
              <a:rPr lang="es-ES" sz="2200" smtClean="0">
                <a:solidFill>
                  <a:schemeClr val="tx1"/>
                </a:solidFill>
                <a:latin typeface="Arial" panose="020B0604020202020204" pitchFamily="34" charset="0"/>
                <a:cs typeface="Arial" panose="020B0604020202020204" pitchFamily="34" charset="0"/>
              </a:rPr>
              <a:t>Consideremos la asignación </a:t>
            </a:r>
            <a:r>
              <a:rPr lang="es-ES" sz="2200" b="1" i="1" smtClean="0">
                <a:solidFill>
                  <a:schemeClr val="tx1"/>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x</a:t>
            </a:r>
            <a:r>
              <a:rPr lang="es-ES" sz="2200" smtClean="0">
                <a:solidFill>
                  <a:schemeClr val="tx1"/>
                </a:solidFill>
                <a:latin typeface="Arial" panose="020B0604020202020204" pitchFamily="34" charset="0"/>
                <a:cs typeface="Arial" panose="020B0604020202020204" pitchFamily="34" charset="0"/>
              </a:rPr>
              <a:t> </a:t>
            </a:r>
          </a:p>
          <a:p>
            <a:pPr eaLnBrk="1" fontAlgn="auto" hangingPunct="1">
              <a:spcBef>
                <a:spcPts val="0"/>
              </a:spcBef>
              <a:spcAft>
                <a:spcPts val="0"/>
              </a:spcAft>
              <a:buFont typeface="Wingdings 3" charset="2"/>
              <a:buChar char=""/>
              <a:defRPr/>
            </a:pPr>
            <a:endParaRPr lang="es-ES" sz="2200" smtClean="0">
              <a:solidFill>
                <a:schemeClr val="tx1"/>
              </a:solidFill>
              <a:latin typeface="Arial" panose="020B0604020202020204" pitchFamily="34" charset="0"/>
              <a:cs typeface="Arial" panose="020B0604020202020204" pitchFamily="34" charset="0"/>
            </a:endParaRPr>
          </a:p>
          <a:p>
            <a:pPr eaLnBrk="1" fontAlgn="auto" hangingPunct="1">
              <a:spcBef>
                <a:spcPts val="0"/>
              </a:spcBef>
              <a:spcAft>
                <a:spcPts val="0"/>
              </a:spcAft>
              <a:buFont typeface="Wingdings 3" charset="2"/>
              <a:buChar char=""/>
              <a:defRPr/>
            </a:pPr>
            <a:r>
              <a:rPr lang="es-ES" sz="2200" smtClean="0">
                <a:solidFill>
                  <a:schemeClr val="tx1"/>
                </a:solidFill>
                <a:latin typeface="Arial" panose="020B0604020202020204" pitchFamily="34" charset="0"/>
                <a:cs typeface="Arial" panose="020B0604020202020204" pitchFamily="34" charset="0"/>
              </a:rPr>
              <a:t>Respecto a </a:t>
            </a:r>
            <a:r>
              <a:rPr lang="es-ES" sz="2200" b="1" i="1" smtClean="0">
                <a:solidFill>
                  <a:schemeClr val="tx1"/>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x</a:t>
            </a:r>
            <a:r>
              <a:rPr lang="es-ES" sz="2200" smtClean="0">
                <a:solidFill>
                  <a:schemeClr val="tx1"/>
                </a:solidFill>
                <a:latin typeface="Arial" panose="020B0604020202020204" pitchFamily="34" charset="0"/>
                <a:cs typeface="Arial" panose="020B0604020202020204" pitchFamily="34" charset="0"/>
              </a:rPr>
              <a:t>, ninguno de los agentes en forma individual, ni la coalición </a:t>
            </a:r>
            <a:r>
              <a:rPr lang="es-ES" sz="2200" smtClean="0">
                <a:solidFill>
                  <a:schemeClr val="tx1"/>
                </a:solidFill>
                <a:latin typeface="Times New Roman" panose="02020603050405020304" pitchFamily="18" charset="0"/>
                <a:cs typeface="Times New Roman" panose="02020603050405020304" pitchFamily="18" charset="0"/>
              </a:rPr>
              <a:t>{1, 2} </a:t>
            </a:r>
            <a:r>
              <a:rPr lang="es-ES" sz="2200" smtClean="0">
                <a:solidFill>
                  <a:schemeClr val="tx1"/>
                </a:solidFill>
                <a:latin typeface="Arial" panose="020B0604020202020204" pitchFamily="34" charset="0"/>
                <a:cs typeface="Arial" panose="020B0604020202020204" pitchFamily="34" charset="0"/>
              </a:rPr>
              <a:t>presentarían una objeción. </a:t>
            </a:r>
          </a:p>
          <a:p>
            <a:pPr eaLnBrk="1" fontAlgn="auto" hangingPunct="1">
              <a:spcBef>
                <a:spcPts val="0"/>
              </a:spcBef>
              <a:spcAft>
                <a:spcPts val="0"/>
              </a:spcAft>
              <a:buFont typeface="Wingdings 3" charset="2"/>
              <a:buChar char=""/>
              <a:defRPr/>
            </a:pPr>
            <a:endParaRPr lang="es-ES" sz="2200" smtClean="0">
              <a:solidFill>
                <a:schemeClr val="tx1"/>
              </a:solidFill>
              <a:latin typeface="Arial" panose="020B0604020202020204" pitchFamily="34" charset="0"/>
              <a:cs typeface="Arial" panose="020B0604020202020204" pitchFamily="34" charset="0"/>
            </a:endParaRPr>
          </a:p>
          <a:p>
            <a:pPr eaLnBrk="1" fontAlgn="auto" hangingPunct="1">
              <a:spcBef>
                <a:spcPts val="0"/>
              </a:spcBef>
              <a:spcAft>
                <a:spcPts val="0"/>
              </a:spcAft>
              <a:buFont typeface="Wingdings 3" charset="2"/>
              <a:buChar char=""/>
              <a:defRPr/>
            </a:pPr>
            <a:r>
              <a:rPr lang="es-ES" sz="2200" smtClean="0">
                <a:solidFill>
                  <a:schemeClr val="tx1"/>
                </a:solidFill>
                <a:latin typeface="Arial" panose="020B0604020202020204" pitchFamily="34" charset="0"/>
                <a:cs typeface="Arial" panose="020B0604020202020204" pitchFamily="34" charset="0"/>
              </a:rPr>
              <a:t>El conjunto de asignaciones de esta economía que satisfacen esta propiedad se denomina el Núcleo de la Economía. </a:t>
            </a:r>
            <a:endParaRPr lang="es-ES" sz="2200" dirty="0">
              <a:solidFill>
                <a:schemeClr val="tx1"/>
              </a:solidFill>
              <a:latin typeface="Arial" panose="020B0604020202020204" pitchFamily="34" charset="0"/>
              <a:cs typeface="Arial" panose="020B0604020202020204" pitchFamily="34" charset="0"/>
            </a:endParaRPr>
          </a:p>
        </p:txBody>
      </p:sp>
      <p:sp>
        <p:nvSpPr>
          <p:cNvPr id="6" name="Rectangle 5"/>
          <p:cNvSpPr>
            <a:spLocks noChangeArrowheads="1"/>
          </p:cNvSpPr>
          <p:nvPr/>
        </p:nvSpPr>
        <p:spPr bwMode="auto">
          <a:xfrm>
            <a:off x="911225" y="4868863"/>
            <a:ext cx="5108575" cy="193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lgn="ctr" eaLnBrk="1" hangingPunct="1">
              <a:spcBef>
                <a:spcPct val="0"/>
              </a:spcBef>
              <a:buClrTx/>
              <a:buFontTx/>
              <a:buNone/>
            </a:pPr>
            <a:r>
              <a:rPr lang="es-ES" altLang="es-MX" sz="2000">
                <a:solidFill>
                  <a:srgbClr val="C00000"/>
                </a:solidFill>
                <a:latin typeface="Arial" panose="020B0604020202020204" pitchFamily="34" charset="0"/>
              </a:rPr>
              <a:t>En una economía de intercambio de 2 × 2, el Núcleo es el conjunto de asignaciones factibles que son eficientes en el sentido de Pareto, y que cada agente encuentra superiores o indiferentes a su propia dotación </a:t>
            </a:r>
          </a:p>
        </p:txBody>
      </p:sp>
      <p:pic>
        <p:nvPicPr>
          <p:cNvPr id="7" name="Imagen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35800" y="34925"/>
            <a:ext cx="4603750"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5"/>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83425" y="3394075"/>
            <a:ext cx="4557713"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2716997"/>
      </p:ext>
    </p:extLst>
  </p:cSld>
  <p:clrMapOvr>
    <a:masterClrMapping/>
  </p:clrMapOvr>
  <p:transition spd="slow">
    <p:pull dir="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124931" name="Rectangle 3"/>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eaLnBrk="1" hangingPunct="1">
              <a:spcBef>
                <a:spcPct val="0"/>
              </a:spcBef>
              <a:buClrTx/>
              <a:buFontTx/>
              <a:buNone/>
            </a:pPr>
            <a:endParaRPr lang="es-MX" altLang="es-MX">
              <a:solidFill>
                <a:schemeClr val="tx1"/>
              </a:solidFill>
              <a:latin typeface="Arial" panose="020B0604020202020204" pitchFamily="34" charset="0"/>
            </a:endParaRPr>
          </a:p>
        </p:txBody>
      </p:sp>
      <p:sp>
        <p:nvSpPr>
          <p:cNvPr id="112645" name="Rectangle 5"/>
          <p:cNvSpPr>
            <a:spLocks noGrp="1" noChangeArrowheads="1"/>
          </p:cNvSpPr>
          <p:nvPr>
            <p:ph idx="1"/>
          </p:nvPr>
        </p:nvSpPr>
        <p:spPr>
          <a:xfrm>
            <a:off x="1775520" y="1762954"/>
            <a:ext cx="9720263" cy="440235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rtlCol="0">
            <a:noAutofit/>
          </a:bodyPr>
          <a:lstStyle/>
          <a:p>
            <a:pPr marL="381000" indent="-381000" eaLnBrk="1" fontAlgn="auto" hangingPunct="1">
              <a:spcBef>
                <a:spcPts val="0"/>
              </a:spcBef>
              <a:spcAft>
                <a:spcPts val="600"/>
              </a:spcAft>
              <a:buFont typeface="Wingdings 3" charset="2"/>
              <a:buChar char=""/>
              <a:defRPr/>
            </a:pPr>
            <a:endParaRPr lang="es-MX" sz="2200" dirty="0" smtClean="0">
              <a:solidFill>
                <a:schemeClr val="tx1"/>
              </a:solidFill>
            </a:endParaRPr>
          </a:p>
          <a:p>
            <a:pPr eaLnBrk="1" fontAlgn="auto" hangingPunct="1">
              <a:spcBef>
                <a:spcPts val="0"/>
              </a:spcBef>
              <a:spcAft>
                <a:spcPts val="600"/>
              </a:spcAft>
              <a:defRPr/>
            </a:pPr>
            <a:r>
              <a:rPr lang="es-MX" sz="2200" dirty="0" smtClean="0">
                <a:solidFill>
                  <a:schemeClr val="tx1"/>
                </a:solidFill>
                <a:latin typeface="Arial" panose="020B0604020202020204" pitchFamily="34" charset="0"/>
                <a:cs typeface="Arial" panose="020B0604020202020204" pitchFamily="34" charset="0"/>
              </a:rPr>
              <a:t>Como las curvas son tangentes, la asignación de equilibrio competitivo resulta eficiente.</a:t>
            </a:r>
          </a:p>
          <a:p>
            <a:pPr eaLnBrk="1" fontAlgn="auto" hangingPunct="1">
              <a:spcBef>
                <a:spcPts val="0"/>
              </a:spcBef>
              <a:spcAft>
                <a:spcPts val="600"/>
              </a:spcAft>
              <a:defRPr/>
            </a:pPr>
            <a:r>
              <a:rPr lang="es-MX" sz="2200" dirty="0" smtClean="0">
                <a:solidFill>
                  <a:schemeClr val="tx1"/>
                </a:solidFill>
                <a:latin typeface="Arial" panose="020B0604020202020204" pitchFamily="34" charset="0"/>
                <a:cs typeface="Arial" panose="020B0604020202020204" pitchFamily="34" charset="0"/>
              </a:rPr>
              <a:t>Las </a:t>
            </a:r>
            <a:r>
              <a:rPr lang="es-MX" sz="2200" i="1" dirty="0" err="1" smtClean="0">
                <a:solidFill>
                  <a:schemeClr val="tx1"/>
                </a:solidFill>
                <a:latin typeface="Times New Roman" panose="02020603050405020304" pitchFamily="18" charset="0"/>
                <a:cs typeface="Times New Roman" panose="02020603050405020304" pitchFamily="18" charset="0"/>
              </a:rPr>
              <a:t>TMgS</a:t>
            </a:r>
            <a:r>
              <a:rPr lang="es-MX" sz="2200" dirty="0" smtClean="0">
                <a:solidFill>
                  <a:schemeClr val="tx1"/>
                </a:solidFill>
              </a:rPr>
              <a:t> </a:t>
            </a:r>
            <a:r>
              <a:rPr lang="es-MX" sz="2200" dirty="0" smtClean="0">
                <a:solidFill>
                  <a:schemeClr val="tx1"/>
                </a:solidFill>
                <a:latin typeface="Arial" panose="020B0604020202020204" pitchFamily="34" charset="0"/>
                <a:cs typeface="Arial" panose="020B0604020202020204" pitchFamily="34" charset="0"/>
              </a:rPr>
              <a:t>son igual a la relación de precios.         </a:t>
            </a:r>
          </a:p>
          <a:p>
            <a:pPr eaLnBrk="1" fontAlgn="auto" hangingPunct="1">
              <a:spcBef>
                <a:spcPts val="0"/>
              </a:spcBef>
              <a:spcAft>
                <a:spcPts val="600"/>
              </a:spcAft>
              <a:buFont typeface="Wingdings 3" panose="05040102010807070707" pitchFamily="18" charset="2"/>
              <a:buChar char="´"/>
              <a:defRPr/>
            </a:pPr>
            <a:r>
              <a:rPr lang="es-MX" sz="2200" dirty="0" smtClean="0">
                <a:solidFill>
                  <a:schemeClr val="tx1"/>
                </a:solidFill>
                <a:latin typeface="Arial" panose="020B0604020202020204" pitchFamily="34" charset="0"/>
                <a:cs typeface="Arial" panose="020B0604020202020204" pitchFamily="34" charset="0"/>
              </a:rPr>
              <a:t>El intercambio tendría lugar, si las curvas de indiferencia no fueran tangentes.</a:t>
            </a:r>
          </a:p>
          <a:p>
            <a:pPr eaLnBrk="1" fontAlgn="auto" hangingPunct="1">
              <a:spcBef>
                <a:spcPts val="0"/>
              </a:spcBef>
              <a:spcAft>
                <a:spcPts val="600"/>
              </a:spcAft>
              <a:buFont typeface="Wingdings 3" panose="05040102010807070707" pitchFamily="18" charset="2"/>
              <a:buChar char="´"/>
              <a:defRPr/>
            </a:pPr>
            <a:r>
              <a:rPr lang="es-MX" sz="2200" dirty="0" smtClean="0">
                <a:solidFill>
                  <a:schemeClr val="tx1"/>
                </a:solidFill>
                <a:latin typeface="Arial" panose="020B0604020202020204" pitchFamily="34" charset="0"/>
                <a:cs typeface="Arial" panose="020B0604020202020204" pitchFamily="34" charset="0"/>
              </a:rPr>
              <a:t>El equilibrio competitivo puede lograrse sin la intervención del Estado.</a:t>
            </a:r>
          </a:p>
          <a:p>
            <a:pPr eaLnBrk="1" fontAlgn="auto" hangingPunct="1">
              <a:spcBef>
                <a:spcPts val="0"/>
              </a:spcBef>
              <a:spcAft>
                <a:spcPts val="600"/>
              </a:spcAft>
              <a:buFont typeface="Wingdings 3" panose="05040102010807070707" pitchFamily="18" charset="2"/>
              <a:buChar char="´"/>
              <a:defRPr/>
            </a:pPr>
            <a:r>
              <a:rPr lang="es-MX" sz="2200" dirty="0" smtClean="0">
                <a:solidFill>
                  <a:schemeClr val="tx1"/>
                </a:solidFill>
                <a:latin typeface="Arial" panose="020B0604020202020204" pitchFamily="34" charset="0"/>
                <a:cs typeface="Arial" panose="020B0604020202020204" pitchFamily="34" charset="0"/>
              </a:rPr>
              <a:t>En un mercado competitivo, se realizarán todos los intercambios mutuamente beneficiosos y la asignación de equilibrio resultante será económicamente eficiente. Este resultado suele denominarse </a:t>
            </a:r>
            <a:r>
              <a:rPr lang="es-MX" sz="2200" i="1" dirty="0" smtClean="0">
                <a:solidFill>
                  <a:schemeClr val="tx1"/>
                </a:solidFill>
                <a:latin typeface="Arial" panose="020B0604020202020204" pitchFamily="34" charset="0"/>
                <a:cs typeface="Arial" panose="020B0604020202020204" pitchFamily="34" charset="0"/>
              </a:rPr>
              <a:t>primer teorema de la economía del bienestar</a:t>
            </a:r>
            <a:endParaRPr lang="es-MX" sz="2200" i="1" dirty="0">
              <a:solidFill>
                <a:schemeClr val="tx1"/>
              </a:solidFill>
              <a:latin typeface="Arial" panose="020B0604020202020204" pitchFamily="34" charset="0"/>
              <a:cs typeface="Arial" panose="020B0604020202020204" pitchFamily="34" charset="0"/>
            </a:endParaRPr>
          </a:p>
        </p:txBody>
      </p:sp>
      <p:sp>
        <p:nvSpPr>
          <p:cNvPr id="124933"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B04027F8-C52B-4797-A076-920BA6C2D971}" type="slidenum">
              <a:rPr lang="es-ES" altLang="es-MX" smtClean="0">
                <a:solidFill>
                  <a:srgbClr val="FEFFFF"/>
                </a:solidFill>
                <a:latin typeface="Arial" panose="020B0604020202020204" pitchFamily="34" charset="0"/>
              </a:rPr>
              <a:pPr>
                <a:spcBef>
                  <a:spcPct val="0"/>
                </a:spcBef>
                <a:buClrTx/>
                <a:buFontTx/>
                <a:buNone/>
              </a:pPr>
              <a:t>56</a:t>
            </a:fld>
            <a:endParaRPr lang="es-ES" altLang="es-MX" smtClean="0">
              <a:solidFill>
                <a:srgbClr val="FEFFFF"/>
              </a:solidFill>
              <a:latin typeface="Arial" panose="020B0604020202020204" pitchFamily="34" charset="0"/>
            </a:endParaRPr>
          </a:p>
        </p:txBody>
      </p:sp>
      <p:sp>
        <p:nvSpPr>
          <p:cNvPr id="124934" name="Rectangle 7"/>
          <p:cNvSpPr>
            <a:spLocks noChangeArrowheads="1"/>
          </p:cNvSpPr>
          <p:nvPr/>
        </p:nvSpPr>
        <p:spPr bwMode="auto">
          <a:xfrm>
            <a:off x="6240463" y="2781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endParaRPr lang="es-MX" altLang="es-MX">
              <a:solidFill>
                <a:schemeClr val="tx1"/>
              </a:solidFill>
              <a:latin typeface="Arial" panose="020B0604020202020204" pitchFamily="34" charset="0"/>
            </a:endParaRPr>
          </a:p>
        </p:txBody>
      </p:sp>
      <p:sp>
        <p:nvSpPr>
          <p:cNvPr id="2" name="CuadroTexto 1"/>
          <p:cNvSpPr txBox="1"/>
          <p:nvPr/>
        </p:nvSpPr>
        <p:spPr>
          <a:xfrm>
            <a:off x="2209800" y="787400"/>
            <a:ext cx="7486600" cy="430887"/>
          </a:xfrm>
          <a:prstGeom prst="rect">
            <a:avLst/>
          </a:prstGeom>
          <a:noFill/>
        </p:spPr>
        <p:txBody>
          <a:bodyPr wrap="square" rtlCol="0">
            <a:spAutoFit/>
          </a:bodyPr>
          <a:lstStyle/>
          <a:p>
            <a:r>
              <a:rPr lang="es-MX" sz="2200" b="1" dirty="0" smtClean="0">
                <a:solidFill>
                  <a:srgbClr val="C00000"/>
                </a:solidFill>
              </a:rPr>
              <a:t>2.6 Equilibrio y eficiencia</a:t>
            </a:r>
            <a:endParaRPr lang="es-MX" sz="2200" b="1" dirty="0">
              <a:solidFill>
                <a:srgbClr val="C00000"/>
              </a:solidFill>
            </a:endParaRPr>
          </a:p>
        </p:txBody>
      </p:sp>
    </p:spTree>
  </p:cSld>
  <p:clrMapOvr>
    <a:masterClrMapping/>
  </p:clrMapOvr>
  <p:transition spd="slow">
    <p:pull dir="rd"/>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2209800" y="1412875"/>
            <a:ext cx="7772400" cy="1143000"/>
          </a:xfrm>
          <a:noFill/>
        </p:spPr>
        <p:txBody>
          <a:bodyPr/>
          <a:lstStyle/>
          <a:p>
            <a:pPr eaLnBrk="1" hangingPunct="1"/>
            <a:r>
              <a:rPr lang="es-ES" altLang="es-MX" sz="2400" smtClean="0">
                <a:latin typeface="Arial Unicode MS" panose="020B0604020202020204" pitchFamily="34" charset="-128"/>
                <a:ea typeface="Arial Unicode MS" panose="020B0604020202020204" pitchFamily="34" charset="-128"/>
                <a:cs typeface="Arial Unicode MS" panose="020B0604020202020204" pitchFamily="34" charset="-128"/>
              </a:rPr>
              <a:t>Las situaciones de equilibrio se caracterizan por:</a:t>
            </a:r>
          </a:p>
        </p:txBody>
      </p:sp>
      <p:sp>
        <p:nvSpPr>
          <p:cNvPr id="126979" name="Rectangle 3"/>
          <p:cNvSpPr>
            <a:spLocks noGrp="1" noChangeArrowheads="1"/>
          </p:cNvSpPr>
          <p:nvPr>
            <p:ph idx="1"/>
          </p:nvPr>
        </p:nvSpPr>
        <p:spPr>
          <a:xfrm>
            <a:off x="2209800" y="2516188"/>
            <a:ext cx="9070975" cy="3584575"/>
          </a:xfrm>
        </p:spPr>
        <p:txBody>
          <a:bodyPr/>
          <a:lstStyle/>
          <a:p>
            <a:pPr eaLnBrk="1" hangingPunct="1"/>
            <a:r>
              <a:rPr lang="es-ES" altLang="es-MX" sz="2400" dirty="0" smtClean="0">
                <a:solidFill>
                  <a:schemeClr val="tx1"/>
                </a:solidFill>
                <a:latin typeface="Arial" panose="020B0604020202020204" pitchFamily="34" charset="0"/>
                <a:cs typeface="Arial" panose="020B0604020202020204" pitchFamily="34" charset="0"/>
              </a:rPr>
              <a:t>Las curvas de indiferencia de los dos agentes son tangentes.</a:t>
            </a:r>
          </a:p>
          <a:p>
            <a:pPr eaLnBrk="1" hangingPunct="1"/>
            <a:r>
              <a:rPr lang="es-ES" altLang="es-MX" sz="2400" dirty="0" smtClean="0">
                <a:solidFill>
                  <a:schemeClr val="tx1"/>
                </a:solidFill>
                <a:latin typeface="Arial" panose="020B0604020202020204" pitchFamily="34" charset="0"/>
                <a:cs typeface="Arial" panose="020B0604020202020204" pitchFamily="34" charset="0"/>
              </a:rPr>
              <a:t>Las Tasas Marginales de Sustitución de los dos agentes son iguales. </a:t>
            </a:r>
          </a:p>
          <a:p>
            <a:pPr eaLnBrk="1" hangingPunct="1"/>
            <a:r>
              <a:rPr lang="es-ES" altLang="es-MX" sz="2400" dirty="0" smtClean="0">
                <a:solidFill>
                  <a:schemeClr val="tx1"/>
                </a:solidFill>
                <a:latin typeface="Arial" panose="020B0604020202020204" pitchFamily="34" charset="0"/>
                <a:cs typeface="Arial" panose="020B0604020202020204" pitchFamily="34" charset="0"/>
              </a:rPr>
              <a:t>No existen oportunidades de intercambio mutuamente beneficiosos.</a:t>
            </a:r>
          </a:p>
          <a:p>
            <a:pPr eaLnBrk="1" hangingPunct="1"/>
            <a:r>
              <a:rPr lang="es-ES" altLang="es-MX" sz="2400" dirty="0" smtClean="0">
                <a:solidFill>
                  <a:schemeClr val="tx1"/>
                </a:solidFill>
                <a:latin typeface="Arial" panose="020B0604020202020204" pitchFamily="34" charset="0"/>
                <a:cs typeface="Arial" panose="020B0604020202020204" pitchFamily="34" charset="0"/>
              </a:rPr>
              <a:t>Las asignaciones resultantes son eficientes en el sentido de Pareto.</a:t>
            </a:r>
          </a:p>
        </p:txBody>
      </p:sp>
      <p:sp>
        <p:nvSpPr>
          <p:cNvPr id="126980"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DFE46127-1DE9-4E8D-825D-F48BF7E1E5B2}" type="slidenum">
              <a:rPr lang="es-ES" altLang="es-MX" smtClean="0">
                <a:solidFill>
                  <a:srgbClr val="FEFFFF"/>
                </a:solidFill>
                <a:latin typeface="Arial" panose="020B0604020202020204" pitchFamily="34" charset="0"/>
              </a:rPr>
              <a:pPr>
                <a:spcBef>
                  <a:spcPct val="0"/>
                </a:spcBef>
                <a:buClrTx/>
                <a:buFontTx/>
                <a:buNone/>
              </a:pPr>
              <a:t>57</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8002" name="Rectangle 2"/>
          <p:cNvSpPr>
            <a:spLocks noGrp="1" noChangeArrowheads="1"/>
          </p:cNvSpPr>
          <p:nvPr>
            <p:ph idx="1"/>
          </p:nvPr>
        </p:nvSpPr>
        <p:spPr>
          <a:xfrm>
            <a:off x="1703388" y="1152525"/>
            <a:ext cx="9864725" cy="4968875"/>
          </a:xfrm>
        </p:spPr>
        <p:txBody>
          <a:bodyPr/>
          <a:lstStyle/>
          <a:p>
            <a:pPr eaLnBrk="1" hangingPunct="1"/>
            <a:r>
              <a:rPr lang="es-ES" altLang="es-MX" sz="2100" smtClean="0">
                <a:solidFill>
                  <a:schemeClr val="tx1"/>
                </a:solidFill>
                <a:latin typeface="Arial" panose="020B0604020202020204" pitchFamily="34" charset="0"/>
                <a:cs typeface="Arial" panose="020B0604020202020204" pitchFamily="34" charset="0"/>
              </a:rPr>
              <a:t>Todos los resultados que tienen las características anteriores, forman la curva de contrato.</a:t>
            </a:r>
          </a:p>
          <a:p>
            <a:pPr eaLnBrk="1" hangingPunct="1"/>
            <a:r>
              <a:rPr lang="es-ES" altLang="es-MX" sz="2100" smtClean="0">
                <a:solidFill>
                  <a:schemeClr val="tx1"/>
                </a:solidFill>
                <a:latin typeface="Arial" panose="020B0604020202020204" pitchFamily="34" charset="0"/>
                <a:cs typeface="Arial" panose="020B0604020202020204" pitchFamily="34" charset="0"/>
              </a:rPr>
              <a:t>Todos los puntos de la curva de contrato a los que puede llegarse a partir de la situación inicial forman el núcleo de la economía de intercambio.</a:t>
            </a:r>
          </a:p>
          <a:p>
            <a:pPr eaLnBrk="1" hangingPunct="1"/>
            <a:r>
              <a:rPr lang="es-ES" altLang="es-MX" sz="2100" smtClean="0">
                <a:solidFill>
                  <a:schemeClr val="tx1"/>
                </a:solidFill>
                <a:latin typeface="Arial" panose="020B0604020202020204" pitchFamily="34" charset="0"/>
                <a:cs typeface="Arial" panose="020B0604020202020204" pitchFamily="34" charset="0"/>
              </a:rPr>
              <a:t>El equilibrio final en el que nos situemos sobre la curva de contrato dependerá entonces de:</a:t>
            </a:r>
          </a:p>
          <a:p>
            <a:pPr lvl="1" eaLnBrk="1" hangingPunct="1">
              <a:buFont typeface="Wingdings" panose="05000000000000000000" pitchFamily="2" charset="2"/>
              <a:buChar char="§"/>
            </a:pPr>
            <a:r>
              <a:rPr lang="es-ES" altLang="es-MX" sz="2100" smtClean="0">
                <a:solidFill>
                  <a:schemeClr val="tx1"/>
                </a:solidFill>
                <a:latin typeface="Arial" panose="020B0604020202020204" pitchFamily="34" charset="0"/>
                <a:cs typeface="Arial" panose="020B0604020202020204" pitchFamily="34" charset="0"/>
              </a:rPr>
              <a:t>La situación de partida.</a:t>
            </a:r>
          </a:p>
          <a:p>
            <a:pPr lvl="1" eaLnBrk="1" hangingPunct="1">
              <a:buFont typeface="Wingdings" panose="05000000000000000000" pitchFamily="2" charset="2"/>
              <a:buChar char="§"/>
            </a:pPr>
            <a:r>
              <a:rPr lang="es-ES" altLang="es-MX" sz="2100" smtClean="0">
                <a:solidFill>
                  <a:schemeClr val="tx1"/>
                </a:solidFill>
                <a:latin typeface="Arial" panose="020B0604020202020204" pitchFamily="34" charset="0"/>
                <a:cs typeface="Arial" panose="020B0604020202020204" pitchFamily="34" charset="0"/>
              </a:rPr>
              <a:t>La capacidad de negociación de cada agente.</a:t>
            </a:r>
          </a:p>
          <a:p>
            <a:pPr lvl="1" eaLnBrk="1" hangingPunct="1">
              <a:buFont typeface="Wingdings" panose="05000000000000000000" pitchFamily="2" charset="2"/>
              <a:buChar char="§"/>
            </a:pPr>
            <a:r>
              <a:rPr lang="es-ES" altLang="es-MX" sz="2100" smtClean="0">
                <a:solidFill>
                  <a:schemeClr val="tx1"/>
                </a:solidFill>
                <a:latin typeface="Arial" panose="020B0604020202020204" pitchFamily="34" charset="0"/>
                <a:cs typeface="Arial" panose="020B0604020202020204" pitchFamily="34" charset="0"/>
              </a:rPr>
              <a:t>El modo en que se organice la negociación entre las partes.</a:t>
            </a:r>
          </a:p>
          <a:p>
            <a:pPr eaLnBrk="1" hangingPunct="1"/>
            <a:r>
              <a:rPr lang="es-ES" altLang="es-MX" sz="2100" smtClean="0">
                <a:solidFill>
                  <a:schemeClr val="tx1"/>
                </a:solidFill>
                <a:latin typeface="Arial" panose="020B0604020202020204" pitchFamily="34" charset="0"/>
                <a:cs typeface="Arial" panose="020B0604020202020204" pitchFamily="34" charset="0"/>
              </a:rPr>
              <a:t>Los mercados competitivos son un marco institucional para este propósito en el que:</a:t>
            </a:r>
          </a:p>
          <a:p>
            <a:pPr lvl="1" eaLnBrk="1" hangingPunct="1">
              <a:buFont typeface="Wingdings" panose="05000000000000000000" pitchFamily="2" charset="2"/>
              <a:buChar char="§"/>
            </a:pPr>
            <a:r>
              <a:rPr lang="es-ES" altLang="es-MX" sz="2100" smtClean="0">
                <a:solidFill>
                  <a:schemeClr val="tx1"/>
                </a:solidFill>
                <a:latin typeface="Arial" panose="020B0604020202020204" pitchFamily="34" charset="0"/>
                <a:cs typeface="Arial" panose="020B0604020202020204" pitchFamily="34" charset="0"/>
              </a:rPr>
              <a:t>Ningún agente posee poder de mercado.</a:t>
            </a:r>
          </a:p>
          <a:p>
            <a:pPr lvl="1" eaLnBrk="1" hangingPunct="1">
              <a:buFont typeface="Wingdings" panose="05000000000000000000" pitchFamily="2" charset="2"/>
              <a:buChar char="§"/>
            </a:pPr>
            <a:r>
              <a:rPr lang="es-ES" altLang="es-MX" sz="2100" smtClean="0">
                <a:solidFill>
                  <a:schemeClr val="tx1"/>
                </a:solidFill>
                <a:latin typeface="Arial" panose="020B0604020202020204" pitchFamily="34" charset="0"/>
                <a:cs typeface="Arial" panose="020B0604020202020204" pitchFamily="34" charset="0"/>
              </a:rPr>
              <a:t>La negociación se hace de un modo descentralizado a través de ajustes en los precios de mercado.</a:t>
            </a:r>
          </a:p>
        </p:txBody>
      </p:sp>
      <p:sp>
        <p:nvSpPr>
          <p:cNvPr id="128003" name="Text Box 3"/>
          <p:cNvSpPr txBox="1">
            <a:spLocks noChangeArrowheads="1"/>
          </p:cNvSpPr>
          <p:nvPr/>
        </p:nvSpPr>
        <p:spPr bwMode="auto">
          <a:xfrm>
            <a:off x="2566988" y="549275"/>
            <a:ext cx="2290762"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r>
              <a:rPr lang="es-ES" altLang="es-MX" sz="2800" b="1">
                <a:solidFill>
                  <a:schemeClr val="tx1"/>
                </a:solidFill>
                <a:latin typeface="Times" panose="02020603050405020304" pitchFamily="18" charset="0"/>
              </a:rPr>
              <a:t>En definitiva:</a:t>
            </a:r>
          </a:p>
        </p:txBody>
      </p:sp>
      <p:sp>
        <p:nvSpPr>
          <p:cNvPr id="128004"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CFF2443C-0A8C-40E3-A365-6A0FC26EA95A}" type="slidenum">
              <a:rPr lang="es-ES" altLang="es-MX" smtClean="0">
                <a:solidFill>
                  <a:srgbClr val="FEFFFF"/>
                </a:solidFill>
                <a:latin typeface="Arial" panose="020B0604020202020204" pitchFamily="34" charset="0"/>
              </a:rPr>
              <a:pPr>
                <a:spcBef>
                  <a:spcPct val="0"/>
                </a:spcBef>
                <a:buClrTx/>
                <a:buFontTx/>
                <a:buNone/>
              </a:pPr>
              <a:t>58</a:t>
            </a:fld>
            <a:endParaRPr lang="es-ES" altLang="es-MX" smtClean="0">
              <a:solidFill>
                <a:srgbClr val="FEFFFF"/>
              </a:solidFill>
              <a:latin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35560" y="624110"/>
            <a:ext cx="8911687" cy="644650"/>
          </a:xfrm>
        </p:spPr>
        <p:txBody>
          <a:bodyPr/>
          <a:lstStyle/>
          <a:p>
            <a:r>
              <a:rPr lang="es-MX" sz="3200" b="1" dirty="0" smtClean="0">
                <a:solidFill>
                  <a:schemeClr val="accent1">
                    <a:lumMod val="75000"/>
                  </a:schemeClr>
                </a:solidFill>
              </a:rPr>
              <a:t>Bibliografía</a:t>
            </a:r>
            <a:endParaRPr lang="es-MX" sz="3200" b="1" dirty="0">
              <a:solidFill>
                <a:schemeClr val="accent1">
                  <a:lumMod val="75000"/>
                </a:schemeClr>
              </a:solidFill>
            </a:endParaRPr>
          </a:p>
        </p:txBody>
      </p:sp>
      <p:sp>
        <p:nvSpPr>
          <p:cNvPr id="3" name="Marcador de contenido 2"/>
          <p:cNvSpPr>
            <a:spLocks noGrp="1"/>
          </p:cNvSpPr>
          <p:nvPr>
            <p:ph idx="1"/>
          </p:nvPr>
        </p:nvSpPr>
        <p:spPr>
          <a:xfrm>
            <a:off x="1559496" y="2133600"/>
            <a:ext cx="9945116" cy="3777622"/>
          </a:xfrm>
        </p:spPr>
        <p:txBody>
          <a:bodyPr/>
          <a:lstStyle/>
          <a:p>
            <a:pPr>
              <a:spcBef>
                <a:spcPts val="0"/>
              </a:spcBef>
            </a:pPr>
            <a:r>
              <a:rPr lang="en-US" sz="2000" dirty="0" smtClean="0">
                <a:solidFill>
                  <a:schemeClr val="tx1"/>
                </a:solidFill>
                <a:latin typeface="Arial" panose="020B0604020202020204" pitchFamily="34" charset="0"/>
                <a:cs typeface="Arial" panose="020B0604020202020204" pitchFamily="34" charset="0"/>
              </a:rPr>
              <a:t>Binger B. (1988). Microeconomics with calculus, Harper Collins Publisher.</a:t>
            </a:r>
          </a:p>
          <a:p>
            <a:pPr>
              <a:spcBef>
                <a:spcPts val="0"/>
              </a:spcBef>
            </a:pPr>
            <a:r>
              <a:rPr lang="es-MX" sz="2000" dirty="0" smtClean="0">
                <a:solidFill>
                  <a:schemeClr val="tx1"/>
                </a:solidFill>
                <a:latin typeface="Arial" panose="020B0604020202020204" pitchFamily="34" charset="0"/>
                <a:cs typeface="Arial" panose="020B0604020202020204" pitchFamily="34" charset="0"/>
              </a:rPr>
              <a:t>Carrasco</a:t>
            </a:r>
            <a:r>
              <a:rPr lang="es-MX" sz="2000" dirty="0">
                <a:solidFill>
                  <a:schemeClr val="tx1"/>
                </a:solidFill>
                <a:latin typeface="Arial" panose="020B0604020202020204" pitchFamily="34" charset="0"/>
                <a:cs typeface="Arial" panose="020B0604020202020204" pitchFamily="34" charset="0"/>
              </a:rPr>
              <a:t>, </a:t>
            </a:r>
            <a:r>
              <a:rPr lang="es-MX" sz="2000" dirty="0" smtClean="0">
                <a:solidFill>
                  <a:schemeClr val="tx1"/>
                </a:solidFill>
                <a:latin typeface="Arial" panose="020B0604020202020204" pitchFamily="34" charset="0"/>
                <a:cs typeface="Arial" panose="020B0604020202020204" pitchFamily="34" charset="0"/>
              </a:rPr>
              <a:t>A. et </a:t>
            </a:r>
            <a:r>
              <a:rPr lang="es-MX" sz="2000" dirty="0">
                <a:solidFill>
                  <a:schemeClr val="tx1"/>
                </a:solidFill>
                <a:latin typeface="Arial" panose="020B0604020202020204" pitchFamily="34" charset="0"/>
                <a:cs typeface="Arial" panose="020B0604020202020204" pitchFamily="34" charset="0"/>
              </a:rPr>
              <a:t>al. </a:t>
            </a:r>
            <a:r>
              <a:rPr lang="es-MX" sz="2000" dirty="0" smtClean="0">
                <a:solidFill>
                  <a:schemeClr val="tx1"/>
                </a:solidFill>
                <a:latin typeface="Arial" panose="020B0604020202020204" pitchFamily="34" charset="0"/>
                <a:cs typeface="Arial" panose="020B0604020202020204" pitchFamily="34" charset="0"/>
              </a:rPr>
              <a:t>(2003). Microeconomía </a:t>
            </a:r>
            <a:r>
              <a:rPr lang="es-MX" sz="2000" dirty="0">
                <a:solidFill>
                  <a:schemeClr val="tx1"/>
                </a:solidFill>
                <a:latin typeface="Arial" panose="020B0604020202020204" pitchFamily="34" charset="0"/>
                <a:cs typeface="Arial" panose="020B0604020202020204" pitchFamily="34" charset="0"/>
              </a:rPr>
              <a:t>Intermedia, problemas y cuestiones, McGraw Hill, Madrid </a:t>
            </a:r>
            <a:r>
              <a:rPr lang="es-MX" sz="2000" dirty="0" smtClean="0">
                <a:solidFill>
                  <a:schemeClr val="tx1"/>
                </a:solidFill>
                <a:latin typeface="Arial" panose="020B0604020202020204" pitchFamily="34" charset="0"/>
                <a:cs typeface="Arial" panose="020B0604020202020204" pitchFamily="34" charset="0"/>
              </a:rPr>
              <a:t>España. </a:t>
            </a:r>
            <a:endParaRPr lang="es-MX" sz="2000" dirty="0">
              <a:solidFill>
                <a:schemeClr val="tx1"/>
              </a:solidFill>
              <a:latin typeface="Arial" panose="020B0604020202020204" pitchFamily="34" charset="0"/>
              <a:cs typeface="Arial" panose="020B0604020202020204" pitchFamily="34" charset="0"/>
            </a:endParaRPr>
          </a:p>
          <a:p>
            <a:pPr>
              <a:spcBef>
                <a:spcPts val="0"/>
              </a:spcBef>
            </a:pPr>
            <a:r>
              <a:rPr lang="es-MX" sz="2000" dirty="0" err="1">
                <a:solidFill>
                  <a:schemeClr val="tx1"/>
                </a:solidFill>
                <a:latin typeface="Arial" panose="020B0604020202020204" pitchFamily="34" charset="0"/>
                <a:cs typeface="Arial" panose="020B0604020202020204" pitchFamily="34" charset="0"/>
              </a:rPr>
              <a:t>Gravelle</a:t>
            </a:r>
            <a:r>
              <a:rPr lang="es-MX" sz="2000" dirty="0">
                <a:solidFill>
                  <a:schemeClr val="tx1"/>
                </a:solidFill>
                <a:latin typeface="Arial" panose="020B0604020202020204" pitchFamily="34" charset="0"/>
                <a:cs typeface="Arial" panose="020B0604020202020204" pitchFamily="34" charset="0"/>
              </a:rPr>
              <a:t>, </a:t>
            </a:r>
            <a:r>
              <a:rPr lang="es-MX" sz="2000" dirty="0" smtClean="0">
                <a:solidFill>
                  <a:schemeClr val="tx1"/>
                </a:solidFill>
                <a:latin typeface="Arial" panose="020B0604020202020204" pitchFamily="34" charset="0"/>
                <a:cs typeface="Arial" panose="020B0604020202020204" pitchFamily="34" charset="0"/>
              </a:rPr>
              <a:t>H. </a:t>
            </a:r>
            <a:r>
              <a:rPr lang="es-MX" sz="2000" dirty="0">
                <a:solidFill>
                  <a:schemeClr val="tx1"/>
                </a:solidFill>
                <a:latin typeface="Arial" panose="020B0604020202020204" pitchFamily="34" charset="0"/>
                <a:cs typeface="Arial" panose="020B0604020202020204" pitchFamily="34" charset="0"/>
              </a:rPr>
              <a:t>y </a:t>
            </a:r>
            <a:r>
              <a:rPr lang="es-MX" sz="2000" dirty="0" err="1" smtClean="0">
                <a:solidFill>
                  <a:schemeClr val="tx1"/>
                </a:solidFill>
                <a:latin typeface="Arial" panose="020B0604020202020204" pitchFamily="34" charset="0"/>
                <a:cs typeface="Arial" panose="020B0604020202020204" pitchFamily="34" charset="0"/>
              </a:rPr>
              <a:t>Rees</a:t>
            </a:r>
            <a:r>
              <a:rPr lang="es-MX" sz="2000" dirty="0" smtClean="0">
                <a:solidFill>
                  <a:schemeClr val="tx1"/>
                </a:solidFill>
                <a:latin typeface="Arial" panose="020B0604020202020204" pitchFamily="34" charset="0"/>
                <a:cs typeface="Arial" panose="020B0604020202020204" pitchFamily="34" charset="0"/>
              </a:rPr>
              <a:t> R. (2006). </a:t>
            </a:r>
            <a:r>
              <a:rPr lang="es-MX" sz="2000" dirty="0">
                <a:solidFill>
                  <a:schemeClr val="tx1"/>
                </a:solidFill>
                <a:latin typeface="Arial" panose="020B0604020202020204" pitchFamily="34" charset="0"/>
                <a:cs typeface="Arial" panose="020B0604020202020204" pitchFamily="34" charset="0"/>
              </a:rPr>
              <a:t>Microeconomía, Pearson, Prentice Hall, Madrid, </a:t>
            </a:r>
            <a:r>
              <a:rPr lang="es-MX" sz="2000" dirty="0" smtClean="0">
                <a:solidFill>
                  <a:schemeClr val="tx1"/>
                </a:solidFill>
                <a:latin typeface="Arial" panose="020B0604020202020204" pitchFamily="34" charset="0"/>
                <a:cs typeface="Arial" panose="020B0604020202020204" pitchFamily="34" charset="0"/>
              </a:rPr>
              <a:t>España. </a:t>
            </a:r>
            <a:endParaRPr lang="es-MX" sz="2000" dirty="0">
              <a:solidFill>
                <a:schemeClr val="tx1"/>
              </a:solidFill>
              <a:latin typeface="Arial" panose="020B0604020202020204" pitchFamily="34" charset="0"/>
              <a:cs typeface="Arial" panose="020B0604020202020204" pitchFamily="34" charset="0"/>
            </a:endParaRPr>
          </a:p>
          <a:p>
            <a:pPr>
              <a:spcBef>
                <a:spcPts val="0"/>
              </a:spcBef>
            </a:pPr>
            <a:r>
              <a:rPr lang="es-MX" sz="2000" dirty="0">
                <a:solidFill>
                  <a:schemeClr val="tx1"/>
                </a:solidFill>
                <a:latin typeface="Arial" panose="020B0604020202020204" pitchFamily="34" charset="0"/>
                <a:cs typeface="Arial" panose="020B0604020202020204" pitchFamily="34" charset="0"/>
              </a:rPr>
              <a:t>Henderson J.M y </a:t>
            </a:r>
            <a:r>
              <a:rPr lang="es-MX" sz="2000" dirty="0" err="1">
                <a:solidFill>
                  <a:schemeClr val="tx1"/>
                </a:solidFill>
                <a:latin typeface="Arial" panose="020B0604020202020204" pitchFamily="34" charset="0"/>
                <a:cs typeface="Arial" panose="020B0604020202020204" pitchFamily="34" charset="0"/>
              </a:rPr>
              <a:t>Quandt</a:t>
            </a:r>
            <a:r>
              <a:rPr lang="es-MX" sz="2000" dirty="0">
                <a:solidFill>
                  <a:schemeClr val="tx1"/>
                </a:solidFill>
                <a:latin typeface="Arial" panose="020B0604020202020204" pitchFamily="34" charset="0"/>
                <a:cs typeface="Arial" panose="020B0604020202020204" pitchFamily="34" charset="0"/>
              </a:rPr>
              <a:t> R.E. </a:t>
            </a:r>
            <a:r>
              <a:rPr lang="es-MX" sz="2000" dirty="0" smtClean="0">
                <a:solidFill>
                  <a:schemeClr val="tx1"/>
                </a:solidFill>
                <a:latin typeface="Arial" panose="020B0604020202020204" pitchFamily="34" charset="0"/>
                <a:cs typeface="Arial" panose="020B0604020202020204" pitchFamily="34" charset="0"/>
              </a:rPr>
              <a:t>(1991). Teoría </a:t>
            </a:r>
            <a:r>
              <a:rPr lang="es-MX" sz="2000" dirty="0">
                <a:solidFill>
                  <a:schemeClr val="tx1"/>
                </a:solidFill>
                <a:latin typeface="Arial" panose="020B0604020202020204" pitchFamily="34" charset="0"/>
                <a:cs typeface="Arial" panose="020B0604020202020204" pitchFamily="34" charset="0"/>
              </a:rPr>
              <a:t>Microeconómica, </a:t>
            </a:r>
            <a:r>
              <a:rPr lang="es-MX" sz="2000" dirty="0" smtClean="0">
                <a:solidFill>
                  <a:schemeClr val="tx1"/>
                </a:solidFill>
                <a:latin typeface="Arial" panose="020B0604020202020204" pitchFamily="34" charset="0"/>
                <a:cs typeface="Arial" panose="020B0604020202020204" pitchFamily="34" charset="0"/>
              </a:rPr>
              <a:t>Ariel. </a:t>
            </a:r>
            <a:endParaRPr lang="es-MX" sz="2000" dirty="0">
              <a:solidFill>
                <a:schemeClr val="tx1"/>
              </a:solidFill>
              <a:latin typeface="Arial" panose="020B0604020202020204" pitchFamily="34" charset="0"/>
              <a:cs typeface="Arial" panose="020B0604020202020204" pitchFamily="34" charset="0"/>
            </a:endParaRPr>
          </a:p>
          <a:p>
            <a:pPr>
              <a:spcBef>
                <a:spcPts val="0"/>
              </a:spcBef>
            </a:pPr>
            <a:r>
              <a:rPr lang="es-MX" sz="2000" dirty="0" err="1">
                <a:solidFill>
                  <a:schemeClr val="tx1"/>
                </a:solidFill>
                <a:latin typeface="Arial" panose="020B0604020202020204" pitchFamily="34" charset="0"/>
                <a:cs typeface="Arial" panose="020B0604020202020204" pitchFamily="34" charset="0"/>
              </a:rPr>
              <a:t>Koutzoyanis</a:t>
            </a:r>
            <a:r>
              <a:rPr lang="es-MX" sz="2000" dirty="0">
                <a:solidFill>
                  <a:schemeClr val="tx1"/>
                </a:solidFill>
                <a:latin typeface="Arial" panose="020B0604020202020204" pitchFamily="34" charset="0"/>
                <a:cs typeface="Arial" panose="020B0604020202020204" pitchFamily="34" charset="0"/>
              </a:rPr>
              <a:t>, </a:t>
            </a:r>
            <a:r>
              <a:rPr lang="es-MX" sz="2000" dirty="0" smtClean="0">
                <a:solidFill>
                  <a:schemeClr val="tx1"/>
                </a:solidFill>
                <a:latin typeface="Arial" panose="020B0604020202020204" pitchFamily="34" charset="0"/>
                <a:cs typeface="Arial" panose="020B0604020202020204" pitchFamily="34" charset="0"/>
              </a:rPr>
              <a:t>A. (1987). Microeconomía </a:t>
            </a:r>
            <a:r>
              <a:rPr lang="es-MX" sz="2000" dirty="0">
                <a:solidFill>
                  <a:schemeClr val="tx1"/>
                </a:solidFill>
                <a:latin typeface="Arial" panose="020B0604020202020204" pitchFamily="34" charset="0"/>
                <a:cs typeface="Arial" panose="020B0604020202020204" pitchFamily="34" charset="0"/>
              </a:rPr>
              <a:t>Intermedia, </a:t>
            </a:r>
            <a:r>
              <a:rPr lang="es-MX" sz="2000" dirty="0" err="1">
                <a:solidFill>
                  <a:schemeClr val="tx1"/>
                </a:solidFill>
                <a:latin typeface="Arial" panose="020B0604020202020204" pitchFamily="34" charset="0"/>
                <a:cs typeface="Arial" panose="020B0604020202020204" pitchFamily="34" charset="0"/>
              </a:rPr>
              <a:t>Amorrortu</a:t>
            </a:r>
            <a:r>
              <a:rPr lang="es-MX" sz="2000" dirty="0">
                <a:solidFill>
                  <a:schemeClr val="tx1"/>
                </a:solidFill>
                <a:latin typeface="Arial" panose="020B0604020202020204" pitchFamily="34" charset="0"/>
                <a:cs typeface="Arial" panose="020B0604020202020204" pitchFamily="34" charset="0"/>
              </a:rPr>
              <a:t> Editores, </a:t>
            </a:r>
            <a:r>
              <a:rPr lang="es-MX" sz="2000" dirty="0" smtClean="0">
                <a:solidFill>
                  <a:schemeClr val="tx1"/>
                </a:solidFill>
                <a:latin typeface="Arial" panose="020B0604020202020204" pitchFamily="34" charset="0"/>
                <a:cs typeface="Arial" panose="020B0604020202020204" pitchFamily="34" charset="0"/>
              </a:rPr>
              <a:t>Buenos Aires Argentina. </a:t>
            </a:r>
            <a:endParaRPr lang="es-MX" sz="2000" dirty="0">
              <a:solidFill>
                <a:schemeClr val="tx1"/>
              </a:solidFill>
              <a:latin typeface="Arial" panose="020B0604020202020204" pitchFamily="34" charset="0"/>
              <a:cs typeface="Arial" panose="020B0604020202020204" pitchFamily="34" charset="0"/>
            </a:endParaRPr>
          </a:p>
          <a:p>
            <a:pPr>
              <a:spcBef>
                <a:spcPts val="0"/>
              </a:spcBef>
            </a:pPr>
            <a:r>
              <a:rPr lang="es-MX" sz="2000" dirty="0">
                <a:solidFill>
                  <a:schemeClr val="tx1"/>
                </a:solidFill>
                <a:latin typeface="Arial" panose="020B0604020202020204" pitchFamily="34" charset="0"/>
                <a:cs typeface="Arial" panose="020B0604020202020204" pitchFamily="34" charset="0"/>
              </a:rPr>
              <a:t>Maté J</a:t>
            </a:r>
            <a:r>
              <a:rPr lang="es-MX" sz="2000" dirty="0" smtClean="0">
                <a:solidFill>
                  <a:schemeClr val="tx1"/>
                </a:solidFill>
                <a:latin typeface="Arial" panose="020B0604020202020204" pitchFamily="34" charset="0"/>
                <a:cs typeface="Arial" panose="020B0604020202020204" pitchFamily="34" charset="0"/>
              </a:rPr>
              <a:t>. y Pérez C. (2007). </a:t>
            </a:r>
            <a:r>
              <a:rPr lang="es-MX" sz="2000" dirty="0">
                <a:solidFill>
                  <a:schemeClr val="tx1"/>
                </a:solidFill>
                <a:latin typeface="Arial" panose="020B0604020202020204" pitchFamily="34" charset="0"/>
                <a:cs typeface="Arial" panose="020B0604020202020204" pitchFamily="34" charset="0"/>
              </a:rPr>
              <a:t>Microeconomía avanzada: cuestiones y ejercicios resueltos, Pearson Prentice Hall, Madrid </a:t>
            </a:r>
            <a:r>
              <a:rPr lang="es-MX" sz="2000" dirty="0" smtClean="0">
                <a:solidFill>
                  <a:schemeClr val="tx1"/>
                </a:solidFill>
                <a:latin typeface="Arial" panose="020B0604020202020204" pitchFamily="34" charset="0"/>
                <a:cs typeface="Arial" panose="020B0604020202020204" pitchFamily="34" charset="0"/>
              </a:rPr>
              <a:t>España. </a:t>
            </a:r>
            <a:endParaRPr lang="es-MX" sz="2000" dirty="0">
              <a:solidFill>
                <a:schemeClr val="tx1"/>
              </a:solidFill>
              <a:latin typeface="Arial" panose="020B0604020202020204" pitchFamily="34" charset="0"/>
              <a:cs typeface="Arial" panose="020B0604020202020204" pitchFamily="34" charset="0"/>
            </a:endParaRPr>
          </a:p>
          <a:p>
            <a:pPr>
              <a:spcBef>
                <a:spcPts val="0"/>
              </a:spcBef>
            </a:pPr>
            <a:r>
              <a:rPr lang="es-MX" sz="2000" dirty="0" err="1" smtClean="0">
                <a:solidFill>
                  <a:schemeClr val="tx1"/>
                </a:solidFill>
                <a:latin typeface="Arial" panose="020B0604020202020204" pitchFamily="34" charset="0"/>
                <a:cs typeface="Arial" panose="020B0604020202020204" pitchFamily="34" charset="0"/>
              </a:rPr>
              <a:t>Tugores</a:t>
            </a:r>
            <a:r>
              <a:rPr lang="es-MX" sz="2000" dirty="0" smtClean="0">
                <a:solidFill>
                  <a:schemeClr val="tx1"/>
                </a:solidFill>
                <a:latin typeface="Arial" panose="020B0604020202020204" pitchFamily="34" charset="0"/>
                <a:cs typeface="Arial" panose="020B0604020202020204" pitchFamily="34" charset="0"/>
              </a:rPr>
              <a:t> J. (2009). </a:t>
            </a:r>
            <a:r>
              <a:rPr lang="es-MX" sz="2000" dirty="0">
                <a:solidFill>
                  <a:schemeClr val="tx1"/>
                </a:solidFill>
                <a:latin typeface="Arial" panose="020B0604020202020204" pitchFamily="34" charset="0"/>
                <a:cs typeface="Arial" panose="020B0604020202020204" pitchFamily="34" charset="0"/>
              </a:rPr>
              <a:t>Microeconomía: cuestiones y problemas, McGraw Hill. </a:t>
            </a:r>
          </a:p>
          <a:p>
            <a:pPr>
              <a:spcBef>
                <a:spcPts val="0"/>
              </a:spcBef>
            </a:pPr>
            <a:r>
              <a:rPr lang="it-IT" sz="2000" dirty="0">
                <a:solidFill>
                  <a:schemeClr val="tx1"/>
                </a:solidFill>
                <a:latin typeface="Arial" panose="020B0604020202020204" pitchFamily="34" charset="0"/>
                <a:cs typeface="Arial" panose="020B0604020202020204" pitchFamily="34" charset="0"/>
              </a:rPr>
              <a:t>Varian </a:t>
            </a:r>
            <a:r>
              <a:rPr lang="it-IT" sz="2000" dirty="0" smtClean="0">
                <a:solidFill>
                  <a:schemeClr val="tx1"/>
                </a:solidFill>
                <a:latin typeface="Arial" panose="020B0604020202020204" pitchFamily="34" charset="0"/>
                <a:cs typeface="Arial" panose="020B0604020202020204" pitchFamily="34" charset="0"/>
              </a:rPr>
              <a:t>H. (1994). Microeconomía </a:t>
            </a:r>
            <a:r>
              <a:rPr lang="it-IT" sz="2000" dirty="0">
                <a:solidFill>
                  <a:schemeClr val="tx1"/>
                </a:solidFill>
                <a:latin typeface="Arial" panose="020B0604020202020204" pitchFamily="34" charset="0"/>
                <a:cs typeface="Arial" panose="020B0604020202020204" pitchFamily="34" charset="0"/>
              </a:rPr>
              <a:t>Intermedia, Antoni Bosch, 3a ed</a:t>
            </a:r>
            <a:r>
              <a:rPr lang="it-IT" sz="2000" dirty="0" smtClean="0">
                <a:solidFill>
                  <a:schemeClr val="tx1"/>
                </a:solidFill>
                <a:latin typeface="Arial" panose="020B0604020202020204" pitchFamily="34" charset="0"/>
                <a:cs typeface="Arial" panose="020B0604020202020204" pitchFamily="34" charset="0"/>
              </a:rPr>
              <a:t>.</a:t>
            </a:r>
            <a:endParaRPr lang="it-IT" sz="2000" dirty="0">
              <a:solidFill>
                <a:schemeClr val="tx1"/>
              </a:solidFill>
              <a:latin typeface="Arial" panose="020B0604020202020204" pitchFamily="34" charset="0"/>
              <a:cs typeface="Arial" panose="020B0604020202020204" pitchFamily="34" charset="0"/>
            </a:endParaRPr>
          </a:p>
          <a:p>
            <a:pPr>
              <a:spcBef>
                <a:spcPts val="0"/>
              </a:spcBef>
            </a:pPr>
            <a:r>
              <a:rPr lang="pt-BR" sz="2000" dirty="0" err="1">
                <a:solidFill>
                  <a:schemeClr val="tx1"/>
                </a:solidFill>
                <a:latin typeface="Arial" panose="020B0604020202020204" pitchFamily="34" charset="0"/>
                <a:cs typeface="Arial" panose="020B0604020202020204" pitchFamily="34" charset="0"/>
              </a:rPr>
              <a:t>Varian</a:t>
            </a:r>
            <a:r>
              <a:rPr lang="pt-BR" sz="2000" dirty="0">
                <a:solidFill>
                  <a:schemeClr val="tx1"/>
                </a:solidFill>
                <a:latin typeface="Arial" panose="020B0604020202020204" pitchFamily="34" charset="0"/>
                <a:cs typeface="Arial" panose="020B0604020202020204" pitchFamily="34" charset="0"/>
              </a:rPr>
              <a:t> </a:t>
            </a:r>
            <a:r>
              <a:rPr lang="pt-BR" sz="2000" dirty="0" smtClean="0">
                <a:solidFill>
                  <a:schemeClr val="tx1"/>
                </a:solidFill>
                <a:latin typeface="Arial" panose="020B0604020202020204" pitchFamily="34" charset="0"/>
                <a:cs typeface="Arial" panose="020B0604020202020204" pitchFamily="34" charset="0"/>
              </a:rPr>
              <a:t>H. (2008). </a:t>
            </a:r>
            <a:r>
              <a:rPr lang="pt-BR" sz="2000" dirty="0" err="1">
                <a:solidFill>
                  <a:schemeClr val="tx1"/>
                </a:solidFill>
                <a:latin typeface="Arial" panose="020B0604020202020204" pitchFamily="34" charset="0"/>
                <a:cs typeface="Arial" panose="020B0604020202020204" pitchFamily="34" charset="0"/>
              </a:rPr>
              <a:t>Análisis</a:t>
            </a:r>
            <a:r>
              <a:rPr lang="pt-BR" sz="2000" dirty="0">
                <a:solidFill>
                  <a:schemeClr val="tx1"/>
                </a:solidFill>
                <a:latin typeface="Arial" panose="020B0604020202020204" pitchFamily="34" charset="0"/>
                <a:cs typeface="Arial" panose="020B0604020202020204" pitchFamily="34" charset="0"/>
              </a:rPr>
              <a:t> Microeconómico, </a:t>
            </a:r>
            <a:r>
              <a:rPr lang="pt-BR" sz="2000" dirty="0" err="1">
                <a:solidFill>
                  <a:schemeClr val="tx1"/>
                </a:solidFill>
                <a:latin typeface="Arial" panose="020B0604020202020204" pitchFamily="34" charset="0"/>
                <a:cs typeface="Arial" panose="020B0604020202020204" pitchFamily="34" charset="0"/>
              </a:rPr>
              <a:t>Antoni</a:t>
            </a:r>
            <a:r>
              <a:rPr lang="pt-BR" sz="2000" dirty="0">
                <a:solidFill>
                  <a:schemeClr val="tx1"/>
                </a:solidFill>
                <a:latin typeface="Arial" panose="020B0604020202020204" pitchFamily="34" charset="0"/>
                <a:cs typeface="Arial" panose="020B0604020202020204" pitchFamily="34" charset="0"/>
              </a:rPr>
              <a:t> Bosch, 3a. </a:t>
            </a:r>
            <a:r>
              <a:rPr lang="pt-BR" sz="2000" dirty="0" smtClean="0">
                <a:solidFill>
                  <a:schemeClr val="tx1"/>
                </a:solidFill>
                <a:latin typeface="Arial" panose="020B0604020202020204" pitchFamily="34" charset="0"/>
                <a:cs typeface="Arial" panose="020B0604020202020204" pitchFamily="34" charset="0"/>
              </a:rPr>
              <a:t>ed.</a:t>
            </a:r>
            <a:endParaRPr lang="es-MX" sz="2000" dirty="0">
              <a:solidFill>
                <a:schemeClr val="tx1"/>
              </a:solidFill>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59</a:t>
            </a:fld>
            <a:endParaRPr lang="es-ES" altLang="es-MX"/>
          </a:p>
        </p:txBody>
      </p:sp>
    </p:spTree>
    <p:extLst>
      <p:ext uri="{BB962C8B-B14F-4D97-AF65-F5344CB8AC3E}">
        <p14:creationId xmlns:p14="http://schemas.microsoft.com/office/powerpoint/2010/main" val="3233962296"/>
      </p:ext>
    </p:extLst>
  </p:cSld>
  <p:clrMapOvr>
    <a:masterClrMapping/>
  </p:clrMapOvr>
  <p:transition spd="slow">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07568" y="620688"/>
            <a:ext cx="8915400" cy="3777622"/>
          </a:xfrm>
        </p:spPr>
        <p:txBody>
          <a:bodyPr/>
          <a:lstStyle/>
          <a:p>
            <a:pPr marL="0" lvl="0" indent="0" algn="just">
              <a:spcBef>
                <a:spcPts val="0"/>
              </a:spcBef>
              <a:buNone/>
            </a:pPr>
            <a:r>
              <a:rPr lang="es-MX" sz="2000" dirty="0" smtClean="0">
                <a:solidFill>
                  <a:schemeClr val="tx1"/>
                </a:solidFill>
                <a:latin typeface="Arial" panose="020B0604020202020204" pitchFamily="34" charset="0"/>
                <a:cs typeface="Arial" panose="020B0604020202020204" pitchFamily="34" charset="0"/>
              </a:rPr>
              <a:t>De la diapositiva 53 a la 55 nos muestran como desde el punto de vista de </a:t>
            </a:r>
            <a:r>
              <a:rPr lang="es-MX" sz="2000" dirty="0" err="1" smtClean="0">
                <a:solidFill>
                  <a:schemeClr val="tx1"/>
                </a:solidFill>
                <a:latin typeface="Arial" panose="020B0604020202020204" pitchFamily="34" charset="0"/>
                <a:cs typeface="Arial" panose="020B0604020202020204" pitchFamily="34" charset="0"/>
              </a:rPr>
              <a:t>Edgeworth</a:t>
            </a:r>
            <a:r>
              <a:rPr lang="es-MX" sz="2000" dirty="0" smtClean="0">
                <a:solidFill>
                  <a:schemeClr val="tx1"/>
                </a:solidFill>
                <a:latin typeface="Arial" panose="020B0604020202020204" pitchFamily="34" charset="0"/>
                <a:cs typeface="Arial" panose="020B0604020202020204" pitchFamily="34" charset="0"/>
              </a:rPr>
              <a:t>, los consumidores tienen un límite al intercambio, ya que ninguno de ellos estará dispuesto a situarse en un punto que les exprese una situación peor a la que estaban inicialmente antes de realizar el intercambio, constituyendo estos límites el denominado núcleo de la economía.</a:t>
            </a:r>
          </a:p>
          <a:p>
            <a:pPr marL="0" lvl="0" indent="0" algn="just">
              <a:spcBef>
                <a:spcPts val="0"/>
              </a:spcBef>
              <a:buNone/>
            </a:pPr>
            <a:endParaRPr lang="es-MX" sz="2000" dirty="0">
              <a:solidFill>
                <a:schemeClr val="tx1"/>
              </a:solidFill>
              <a:latin typeface="Arial" panose="020B0604020202020204" pitchFamily="34" charset="0"/>
              <a:cs typeface="Arial" panose="020B0604020202020204" pitchFamily="34" charset="0"/>
            </a:endParaRPr>
          </a:p>
          <a:p>
            <a:pPr marL="0" lvl="0" indent="0" algn="just">
              <a:spcBef>
                <a:spcPts val="0"/>
              </a:spcBef>
              <a:buNone/>
            </a:pPr>
            <a:r>
              <a:rPr lang="es-MX" sz="2000" smtClean="0">
                <a:solidFill>
                  <a:schemeClr val="tx1"/>
                </a:solidFill>
                <a:latin typeface="Arial" panose="020B0604020202020204" pitchFamily="34" charset="0"/>
                <a:cs typeface="Arial" panose="020B0604020202020204" pitchFamily="34" charset="0"/>
              </a:rPr>
              <a:t>De la 56 </a:t>
            </a:r>
            <a:r>
              <a:rPr lang="es-MX" sz="2000" dirty="0" smtClean="0">
                <a:solidFill>
                  <a:schemeClr val="tx1"/>
                </a:solidFill>
                <a:latin typeface="Arial" panose="020B0604020202020204" pitchFamily="34" charset="0"/>
                <a:cs typeface="Arial" panose="020B0604020202020204" pitchFamily="34" charset="0"/>
              </a:rPr>
              <a:t>a </a:t>
            </a:r>
            <a:r>
              <a:rPr lang="es-MX" sz="2000" smtClean="0">
                <a:solidFill>
                  <a:schemeClr val="tx1"/>
                </a:solidFill>
                <a:latin typeface="Arial" panose="020B0604020202020204" pitchFamily="34" charset="0"/>
                <a:cs typeface="Arial" panose="020B0604020202020204" pitchFamily="34" charset="0"/>
              </a:rPr>
              <a:t>la 58 </a:t>
            </a:r>
            <a:r>
              <a:rPr lang="es-MX" sz="2000" dirty="0" smtClean="0">
                <a:solidFill>
                  <a:schemeClr val="tx1"/>
                </a:solidFill>
                <a:latin typeface="Arial" panose="020B0604020202020204" pitchFamily="34" charset="0"/>
                <a:cs typeface="Arial" panose="020B0604020202020204" pitchFamily="34" charset="0"/>
              </a:rPr>
              <a:t>nos muestra las consideraciones existentes al equilibrio y eficiencia en cuanto a la asignación de los recursos dentro de la economía.</a:t>
            </a:r>
          </a:p>
          <a:p>
            <a:pPr lvl="0" algn="just">
              <a:spcBef>
                <a:spcPts val="0"/>
              </a:spcBef>
              <a:buNone/>
            </a:pPr>
            <a:endParaRPr lang="es-MX" sz="2000" dirty="0" smtClean="0">
              <a:solidFill>
                <a:schemeClr val="tx1"/>
              </a:solidFill>
              <a:latin typeface="Arial" panose="020B0604020202020204" pitchFamily="34" charset="0"/>
              <a:cs typeface="Arial" panose="020B0604020202020204" pitchFamily="34" charset="0"/>
            </a:endParaRPr>
          </a:p>
          <a:p>
            <a:pPr marL="0" lvl="0" indent="0" algn="just">
              <a:spcBef>
                <a:spcPts val="0"/>
              </a:spcBef>
              <a:buNone/>
            </a:pPr>
            <a:r>
              <a:rPr lang="es-MX" sz="2000" dirty="0" smtClean="0">
                <a:solidFill>
                  <a:schemeClr val="tx1"/>
                </a:solidFill>
                <a:latin typeface="Arial" panose="020B0604020202020204" pitchFamily="34" charset="0"/>
                <a:cs typeface="Arial" panose="020B0604020202020204" pitchFamily="34" charset="0"/>
              </a:rPr>
              <a:t>La última diapositiva muestra la bibliografía consultada para la elaboración del material que sirve  de referencia para la explicación de los temas en el aula.</a:t>
            </a:r>
          </a:p>
          <a:p>
            <a:endParaRPr lang="es-MX" sz="2000" dirty="0">
              <a:solidFill>
                <a:schemeClr val="tx1"/>
              </a:solidFill>
              <a:latin typeface="Arial" panose="020B0604020202020204" pitchFamily="34" charset="0"/>
              <a:cs typeface="Arial" panose="020B0604020202020204" pitchFamily="34" charset="0"/>
            </a:endParaRPr>
          </a:p>
        </p:txBody>
      </p:sp>
      <p:sp>
        <p:nvSpPr>
          <p:cNvPr id="4" name="Marcador de número de diapositiva 3"/>
          <p:cNvSpPr>
            <a:spLocks noGrp="1"/>
          </p:cNvSpPr>
          <p:nvPr>
            <p:ph type="sldNum" sz="quarter" idx="12"/>
          </p:nvPr>
        </p:nvSpPr>
        <p:spPr/>
        <p:txBody>
          <a:bodyPr/>
          <a:lstStyle/>
          <a:p>
            <a:pPr>
              <a:defRPr/>
            </a:pPr>
            <a:fld id="{A46263FF-1EB3-4EE3-86F5-90AB554FE01D}" type="slidenum">
              <a:rPr lang="es-ES" altLang="es-MX" smtClean="0"/>
              <a:pPr>
                <a:defRPr/>
              </a:pPr>
              <a:t>6</a:t>
            </a:fld>
            <a:endParaRPr lang="es-ES" altLang="es-MX"/>
          </a:p>
        </p:txBody>
      </p:sp>
    </p:spTree>
    <p:extLst>
      <p:ext uri="{BB962C8B-B14F-4D97-AF65-F5344CB8AC3E}">
        <p14:creationId xmlns:p14="http://schemas.microsoft.com/office/powerpoint/2010/main" val="1392434611"/>
      </p:ext>
    </p:extLst>
  </p:cSld>
  <p:clrMapOvr>
    <a:masterClrMapping/>
  </p:clrMapOvr>
  <p:transition spd="slow">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Marcador de número de diapositiva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70C9EAE1-4F5B-420F-8EAA-0B78B67B91CE}" type="slidenum">
              <a:rPr lang="es-ES" altLang="es-MX" smtClean="0">
                <a:solidFill>
                  <a:srgbClr val="FEFFFF"/>
                </a:solidFill>
                <a:latin typeface="Arial" panose="020B0604020202020204" pitchFamily="34" charset="0"/>
              </a:rPr>
              <a:pPr>
                <a:spcBef>
                  <a:spcPct val="0"/>
                </a:spcBef>
                <a:buClrTx/>
                <a:buFontTx/>
                <a:buNone/>
              </a:pPr>
              <a:t>7</a:t>
            </a:fld>
            <a:endParaRPr lang="es-ES" altLang="es-MX" smtClean="0">
              <a:solidFill>
                <a:srgbClr val="FEFFFF"/>
              </a:solidFill>
              <a:latin typeface="Arial" panose="020B0604020202020204" pitchFamily="34" charset="0"/>
            </a:endParaRPr>
          </a:p>
        </p:txBody>
      </p:sp>
      <p:pic>
        <p:nvPicPr>
          <p:cNvPr id="27651" name="Imagen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8763" y="427038"/>
            <a:ext cx="10255250" cy="588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title"/>
          </p:nvPr>
        </p:nvSpPr>
        <p:spPr>
          <a:xfrm>
            <a:off x="1919536" y="623888"/>
            <a:ext cx="9585077" cy="428848"/>
          </a:xfrm>
          <a:noFill/>
          <a:extLst>
            <a:ext uri="{91240B29-F687-4F45-9708-019B960494DF}">
              <a14:hiddenLine xmlns:a14="http://schemas.microsoft.com/office/drawing/2010/main" w="12700">
                <a:solidFill>
                  <a:schemeClr val="tx1"/>
                </a:solidFill>
                <a:miter lim="800000"/>
                <a:headEnd/>
                <a:tailEnd/>
              </a14:hiddenLine>
            </a:ext>
          </a:extLst>
        </p:spPr>
        <p:txBody>
          <a:bodyPr/>
          <a:lstStyle/>
          <a:p>
            <a:pPr eaLnBrk="1" hangingPunct="1"/>
            <a:r>
              <a:rPr lang="en-US" altLang="es-MX" sz="2400" dirty="0" smtClean="0">
                <a:solidFill>
                  <a:srgbClr val="C00000"/>
                </a:solidFill>
                <a:latin typeface="Arial" panose="020B0604020202020204" pitchFamily="34" charset="0"/>
                <a:cs typeface="Arial" panose="020B0604020202020204" pitchFamily="34" charset="0"/>
              </a:rPr>
              <a:t>El </a:t>
            </a:r>
            <a:r>
              <a:rPr lang="es-MX" altLang="es-MX" sz="2400" dirty="0" smtClean="0">
                <a:solidFill>
                  <a:srgbClr val="C00000"/>
                </a:solidFill>
                <a:latin typeface="Arial" panose="020B0604020202020204" pitchFamily="34" charset="0"/>
                <a:cs typeface="Arial" panose="020B0604020202020204" pitchFamily="34" charset="0"/>
              </a:rPr>
              <a:t>equilibrio</a:t>
            </a:r>
            <a:r>
              <a:rPr lang="en-US" altLang="es-MX" sz="2400" dirty="0" smtClean="0">
                <a:solidFill>
                  <a:srgbClr val="C00000"/>
                </a:solidFill>
                <a:latin typeface="Arial" panose="020B0604020202020204" pitchFamily="34" charset="0"/>
                <a:cs typeface="Arial" panose="020B0604020202020204" pitchFamily="34" charset="0"/>
              </a:rPr>
              <a:t> general </a:t>
            </a:r>
            <a:r>
              <a:rPr lang="es-MX" altLang="es-MX" sz="2400" dirty="0" smtClean="0">
                <a:solidFill>
                  <a:srgbClr val="C00000"/>
                </a:solidFill>
                <a:latin typeface="Arial" panose="020B0604020202020204" pitchFamily="34" charset="0"/>
                <a:cs typeface="Arial" panose="020B0604020202020204" pitchFamily="34" charset="0"/>
              </a:rPr>
              <a:t>una</a:t>
            </a:r>
            <a:r>
              <a:rPr lang="en-US" altLang="es-MX" sz="2400" dirty="0" smtClean="0">
                <a:solidFill>
                  <a:srgbClr val="C00000"/>
                </a:solidFill>
                <a:latin typeface="Arial" panose="020B0604020202020204" pitchFamily="34" charset="0"/>
                <a:cs typeface="Arial" panose="020B0604020202020204" pitchFamily="34" charset="0"/>
              </a:rPr>
              <a:t> </a:t>
            </a:r>
            <a:r>
              <a:rPr lang="es-MX" altLang="es-MX" sz="2400" dirty="0" smtClean="0">
                <a:solidFill>
                  <a:srgbClr val="C00000"/>
                </a:solidFill>
                <a:latin typeface="Arial" panose="020B0604020202020204" pitchFamily="34" charset="0"/>
                <a:cs typeface="Arial" panose="020B0604020202020204" pitchFamily="34" charset="0"/>
              </a:rPr>
              <a:t>introducción</a:t>
            </a:r>
          </a:p>
        </p:txBody>
      </p:sp>
      <p:sp>
        <p:nvSpPr>
          <p:cNvPr id="29699" name="Rectangle 3"/>
          <p:cNvSpPr>
            <a:spLocks noGrp="1" noChangeArrowheads="1"/>
          </p:cNvSpPr>
          <p:nvPr>
            <p:ph idx="1"/>
          </p:nvPr>
        </p:nvSpPr>
        <p:spPr>
          <a:xfrm>
            <a:off x="1703388" y="1905000"/>
            <a:ext cx="4594225" cy="4332288"/>
          </a:xfrm>
        </p:spPr>
        <p:txBody>
          <a:bodyPr/>
          <a:lstStyle/>
          <a:p>
            <a:pPr algn="just" eaLnBrk="1" hangingPunct="1"/>
            <a:r>
              <a:rPr lang="es-ES" altLang="ja-JP" sz="2400" dirty="0" smtClean="0">
                <a:latin typeface="Arial" panose="020B0604020202020204" pitchFamily="34" charset="0"/>
                <a:ea typeface="MS PGothic" panose="020B0600070205080204" pitchFamily="34" charset="-128"/>
                <a:cs typeface="Arial" panose="020B0604020202020204" pitchFamily="34" charset="0"/>
              </a:rPr>
              <a:t>La idea de </a:t>
            </a:r>
            <a:r>
              <a:rPr lang="es-ES" altLang="ja-JP" sz="2400" i="1" dirty="0" smtClean="0">
                <a:latin typeface="Arial" panose="020B0604020202020204" pitchFamily="34" charset="0"/>
                <a:ea typeface="MS PGothic" panose="020B0600070205080204" pitchFamily="34" charset="-128"/>
                <a:cs typeface="Arial" panose="020B0604020202020204" pitchFamily="34" charset="0"/>
              </a:rPr>
              <a:t>equilibrio </a:t>
            </a:r>
            <a:r>
              <a:rPr lang="es-ES" altLang="ja-JP" sz="2400" dirty="0" smtClean="0">
                <a:latin typeface="Arial" panose="020B0604020202020204" pitchFamily="34" charset="0"/>
                <a:ea typeface="MS PGothic" panose="020B0600070205080204" pitchFamily="34" charset="-128"/>
                <a:cs typeface="Arial" panose="020B0604020202020204" pitchFamily="34" charset="0"/>
              </a:rPr>
              <a:t>conlleva implícita una situación en el que las fuerzas que operan sobre el mercado se compensan de manera que los agentes que intervienen no tienen incentivos para desviarse de las decisiones que les han conducido a esta situaci</a:t>
            </a:r>
            <a:r>
              <a:rPr lang="es-ES" altLang="ja-JP" sz="2400" dirty="0" smtClean="0">
                <a:latin typeface="Arial" panose="020B0604020202020204" pitchFamily="34" charset="0"/>
                <a:ea typeface="Arial Unicode MS" panose="020B0604020202020204" pitchFamily="34" charset="-128"/>
                <a:cs typeface="Arial" panose="020B0604020202020204" pitchFamily="34" charset="0"/>
              </a:rPr>
              <a:t>ó</a:t>
            </a:r>
            <a:r>
              <a:rPr lang="es-ES" altLang="ja-JP" sz="2400" dirty="0" smtClean="0">
                <a:latin typeface="Arial" panose="020B0604020202020204" pitchFamily="34" charset="0"/>
                <a:ea typeface="MS PGothic" panose="020B0600070205080204" pitchFamily="34" charset="-128"/>
                <a:cs typeface="Arial" panose="020B0604020202020204" pitchFamily="34" charset="0"/>
              </a:rPr>
              <a:t>n.</a:t>
            </a:r>
            <a:endParaRPr lang="es-ES" altLang="ja-JP" sz="2400" dirty="0" smtClean="0">
              <a:latin typeface="Arial" panose="020B0604020202020204" pitchFamily="34" charset="0"/>
              <a:ea typeface="MS Mincho" pitchFamily="49" charset="-128"/>
              <a:cs typeface="Arial" panose="020B0604020202020204" pitchFamily="34" charset="0"/>
            </a:endParaRPr>
          </a:p>
          <a:p>
            <a:pPr algn="just" eaLnBrk="1" hangingPunct="1">
              <a:buFont typeface="Wingdings" panose="05000000000000000000" pitchFamily="2" charset="2"/>
              <a:buNone/>
            </a:pPr>
            <a:r>
              <a:rPr lang="es-ES" altLang="ja-JP" sz="2400" dirty="0" smtClean="0">
                <a:latin typeface="Arial" panose="020B0604020202020204" pitchFamily="34" charset="0"/>
                <a:ea typeface="MS PGothic" panose="020B0600070205080204" pitchFamily="34" charset="-128"/>
                <a:cs typeface="Arial" panose="020B0604020202020204" pitchFamily="34" charset="0"/>
              </a:rPr>
              <a:t> </a:t>
            </a:r>
            <a:endParaRPr lang="es-ES" altLang="ja-JP" sz="2400" dirty="0" smtClean="0">
              <a:latin typeface="Arial" panose="020B0604020202020204" pitchFamily="34" charset="0"/>
              <a:ea typeface="MS Mincho" pitchFamily="49" charset="-128"/>
              <a:cs typeface="Arial" panose="020B0604020202020204" pitchFamily="34" charset="0"/>
            </a:endParaRPr>
          </a:p>
          <a:p>
            <a:pPr eaLnBrk="1" hangingPunct="1"/>
            <a:endParaRPr lang="es-ES" altLang="es-MX" sz="2400" dirty="0" smtClean="0">
              <a:latin typeface="Arial" panose="020B0604020202020204" pitchFamily="34" charset="0"/>
              <a:cs typeface="Arial" panose="020B0604020202020204" pitchFamily="34" charset="0"/>
            </a:endParaRPr>
          </a:p>
        </p:txBody>
      </p:sp>
      <p:sp>
        <p:nvSpPr>
          <p:cNvPr id="29700"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3C3C7599-F5E2-413C-A834-E7981B1C733D}" type="slidenum">
              <a:rPr lang="es-ES" altLang="es-MX" smtClean="0">
                <a:solidFill>
                  <a:srgbClr val="FEFFFF"/>
                </a:solidFill>
                <a:latin typeface="Arial" panose="020B0604020202020204" pitchFamily="34" charset="0"/>
                <a:cs typeface="Arial" panose="020B0604020202020204" pitchFamily="34" charset="0"/>
              </a:rPr>
              <a:pPr>
                <a:spcBef>
                  <a:spcPct val="0"/>
                </a:spcBef>
                <a:buClrTx/>
                <a:buFontTx/>
                <a:buNone/>
              </a:pPr>
              <a:t>8</a:t>
            </a:fld>
            <a:endParaRPr lang="es-ES" altLang="es-MX" smtClean="0">
              <a:solidFill>
                <a:srgbClr val="FEFFFF"/>
              </a:solidFill>
              <a:latin typeface="Arial" panose="020B0604020202020204" pitchFamily="34" charset="0"/>
              <a:cs typeface="Arial" panose="020B0604020202020204" pitchFamily="34" charset="0"/>
            </a:endParaRPr>
          </a:p>
        </p:txBody>
      </p:sp>
      <p:pic>
        <p:nvPicPr>
          <p:cNvPr id="29701" name="Imagen 1"/>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59600" y="2133600"/>
            <a:ext cx="4959350" cy="351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idx="1"/>
          </p:nvPr>
        </p:nvSpPr>
        <p:spPr>
          <a:xfrm>
            <a:off x="2063750" y="1038076"/>
            <a:ext cx="9213850" cy="3975100"/>
          </a:xfrm>
        </p:spPr>
        <p:txBody>
          <a:bodyPr/>
          <a:lstStyle/>
          <a:p>
            <a:pPr algn="just" eaLnBrk="1" hangingPunct="1"/>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Por lo general siempre se estudia la demanda y oferta en un solo mercado, sin tener en cuenta que en una economía, </a:t>
            </a:r>
            <a:endParaRPr lang="en-U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endParaRPr>
          </a:p>
          <a:p>
            <a:pPr algn="just" eaLnBrk="1" hangingPunct="1"/>
            <a:endParaRPr lang="en-U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endParaRPr>
          </a:p>
          <a:p>
            <a:pPr lvl="1" algn="just" eaLnBrk="1" hangingPunct="1"/>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Hay tantos mercados como bienes, </a:t>
            </a:r>
            <a:endParaRPr lang="en-U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endParaRPr>
          </a:p>
          <a:p>
            <a:pPr lvl="1" algn="just" eaLnBrk="1" hangingPunct="1"/>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Los bienes están relacionados entre sí, ya sea porque son sustitutivos o complementarios, ya sea porque variaciones de los precios afectan al ingreso disponible de los consumidores y por lo tanto a sus decisiones de demanda. </a:t>
            </a:r>
            <a:endParaRPr lang="en-U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endParaRPr>
          </a:p>
          <a:p>
            <a:pPr algn="just" eaLnBrk="1" hangingPunct="1"/>
            <a:endParaRPr lang="en-U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endParaRPr>
          </a:p>
          <a:p>
            <a:pPr algn="just" eaLnBrk="1" hangingPunct="1"/>
            <a:r>
              <a:rPr lang="es-ES" altLang="ja-JP"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rPr>
              <a:t>En una palabra, se desarrolla los modelos de equilibrio parcial.</a:t>
            </a:r>
            <a:endParaRPr lang="es-ES" altLang="es-MX" sz="2400" dirty="0" smtClean="0">
              <a:solidFill>
                <a:schemeClr val="tx1"/>
              </a:solidFill>
              <a:latin typeface="Arial" panose="020B0604020202020204" pitchFamily="34" charset="0"/>
              <a:ea typeface="MS PGothic" panose="020B0600070205080204" pitchFamily="34" charset="-128"/>
              <a:cs typeface="Arial" panose="020B0604020202020204" pitchFamily="34" charset="0"/>
            </a:endParaRPr>
          </a:p>
        </p:txBody>
      </p:sp>
      <p:sp>
        <p:nvSpPr>
          <p:cNvPr id="30723" name="1 Marcador de número de diapositiva"/>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defRPr>
            </a:lvl5pPr>
            <a:lvl6pPr marL="25146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6pPr>
            <a:lvl7pPr marL="29718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7pPr>
            <a:lvl8pPr marL="34290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8pPr>
            <a:lvl9pPr marL="3886200" indent="-22860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defRPr>
            </a:lvl9pPr>
          </a:lstStyle>
          <a:p>
            <a:pPr>
              <a:spcBef>
                <a:spcPct val="0"/>
              </a:spcBef>
              <a:buClrTx/>
              <a:buFontTx/>
              <a:buNone/>
            </a:pPr>
            <a:fld id="{F8EDB1F9-5096-474D-9B46-BBC2E18D4D15}" type="slidenum">
              <a:rPr lang="es-ES" altLang="es-MX" smtClean="0">
                <a:solidFill>
                  <a:srgbClr val="FEFFFF"/>
                </a:solidFill>
                <a:latin typeface="Arial" panose="020B0604020202020204" pitchFamily="34" charset="0"/>
                <a:cs typeface="Arial" panose="020B0604020202020204" pitchFamily="34" charset="0"/>
              </a:rPr>
              <a:pPr>
                <a:spcBef>
                  <a:spcPct val="0"/>
                </a:spcBef>
                <a:buClrTx/>
                <a:buFontTx/>
                <a:buNone/>
              </a:pPr>
              <a:t>9</a:t>
            </a:fld>
            <a:endParaRPr lang="es-ES" altLang="es-MX" smtClean="0">
              <a:solidFill>
                <a:srgbClr val="FEFFFF"/>
              </a:solidFill>
              <a:latin typeface="Arial" panose="020B0604020202020204" pitchFamily="34" charset="0"/>
              <a:cs typeface="Arial" panose="020B0604020202020204" pitchFamily="34" charset="0"/>
            </a:endParaRPr>
          </a:p>
        </p:txBody>
      </p:sp>
    </p:spTree>
  </p:cSld>
  <p:clrMapOvr>
    <a:masterClrMapping/>
  </p:clrMapOvr>
  <p:transition spd="slow">
    <p:pull dir="rd"/>
  </p:transition>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1460</TotalTime>
  <Words>4679</Words>
  <Application>Microsoft Office PowerPoint</Application>
  <PresentationFormat>Panorámica</PresentationFormat>
  <Paragraphs>595</Paragraphs>
  <Slides>59</Slides>
  <Notes>19</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4</vt:i4>
      </vt:variant>
      <vt:variant>
        <vt:lpstr>Títulos de diapositiva</vt:lpstr>
      </vt:variant>
      <vt:variant>
        <vt:i4>59</vt:i4>
      </vt:variant>
    </vt:vector>
  </HeadingPairs>
  <TitlesOfParts>
    <vt:vector size="73" baseType="lpstr">
      <vt:lpstr>Arial Unicode MS</vt:lpstr>
      <vt:lpstr>MS PGothic</vt:lpstr>
      <vt:lpstr>Arial</vt:lpstr>
      <vt:lpstr>Century Gothic</vt:lpstr>
      <vt:lpstr>MS Mincho</vt:lpstr>
      <vt:lpstr>Times</vt:lpstr>
      <vt:lpstr>Times New Roman</vt:lpstr>
      <vt:lpstr>Wingdings</vt:lpstr>
      <vt:lpstr>Wingdings 3</vt:lpstr>
      <vt:lpstr>Espiral</vt:lpstr>
      <vt:lpstr>Ecuación</vt:lpstr>
      <vt:lpstr>Equation.3</vt:lpstr>
      <vt:lpstr>Equation</vt:lpstr>
      <vt:lpstr>Imagen de mapa de bits</vt:lpstr>
      <vt:lpstr>Presentación de PowerPoint</vt:lpstr>
      <vt:lpstr>Presentación de PowerPoint</vt:lpstr>
      <vt:lpstr>Índice</vt:lpstr>
      <vt:lpstr>Índice</vt:lpstr>
      <vt:lpstr>Guion explicativo</vt:lpstr>
      <vt:lpstr>Presentación de PowerPoint</vt:lpstr>
      <vt:lpstr>Presentación de PowerPoint</vt:lpstr>
      <vt:lpstr>El equilibrio general una introducción</vt:lpstr>
      <vt:lpstr>Presentación de PowerPoint</vt:lpstr>
      <vt:lpstr>Presentación de PowerPoint</vt:lpstr>
      <vt:lpstr>Presentación de PowerPoint</vt:lpstr>
      <vt:lpstr>Dos mercados interdependientes:  Entradas de cine y alquiler de cintas de vídeo</vt:lpstr>
      <vt:lpstr>Presentación de PowerPoint</vt:lpstr>
      <vt:lpstr>El Equilibrio General: economías de intercambio</vt:lpstr>
      <vt:lpstr>Presentación de PowerPoint</vt:lpstr>
      <vt:lpstr>Clasificación de los modelos de EG</vt:lpstr>
      <vt:lpstr>Descripción de la economía </vt:lpstr>
      <vt:lpstr>Economías de intercambio puro</vt:lpstr>
      <vt:lpstr>Presentación de PowerPoint</vt:lpstr>
      <vt:lpstr>Presentación de PowerPoint</vt:lpstr>
      <vt:lpstr>Presentación de PowerPoint</vt:lpstr>
      <vt:lpstr>Presentación de PowerPoint</vt:lpstr>
      <vt:lpstr>2.2 La caja de Edgeworth</vt:lpstr>
      <vt:lpstr>Presentación de PowerPoint</vt:lpstr>
      <vt:lpstr>Excesos</vt:lpstr>
      <vt:lpstr>Presentación de PowerPoint</vt:lpstr>
      <vt:lpstr>Presentación de PowerPoint</vt:lpstr>
      <vt:lpstr>Segunda alternativa para la construcción de la caja de Edgeworth </vt:lpstr>
      <vt:lpstr>Presentación de PowerPoint</vt:lpstr>
      <vt:lpstr>Las ventajas del intercambio</vt:lpstr>
      <vt:lpstr>El intercambio en una caja de Edgeworth</vt:lpstr>
      <vt:lpstr>El análisis de Walras: los precios y las restricciones presupuestales</vt:lpstr>
      <vt:lpstr>Presentación de PowerPoint</vt:lpstr>
      <vt:lpstr>Presentación de PowerPoint</vt:lpstr>
      <vt:lpstr>Presentación de PowerPoint</vt:lpstr>
      <vt:lpstr>Presentación de PowerPoint</vt:lpstr>
      <vt:lpstr>El equilibrio walrasiano</vt:lpstr>
      <vt:lpstr>Presentación de PowerPoint</vt:lpstr>
      <vt:lpstr>Presentación de PowerPoint</vt:lpstr>
      <vt:lpstr>Presentación de PowerPoint</vt:lpstr>
      <vt:lpstr>FORMALMENTE, EN UNA ECONOMÍA DE 2 × 2 </vt:lpstr>
      <vt:lpstr>Presentación de PowerPoint</vt:lpstr>
      <vt:lpstr>2.3 La curva de contrato</vt:lpstr>
      <vt:lpstr>Presentación de PowerPoint</vt:lpstr>
      <vt:lpstr>Presentación de PowerPoint</vt:lpstr>
      <vt:lpstr>Presentación de PowerPoint</vt:lpstr>
      <vt:lpstr>Presentación de PowerPoint</vt:lpstr>
      <vt:lpstr>Presentación de PowerPoint</vt:lpstr>
      <vt:lpstr>Presentación de PowerPoint</vt:lpstr>
      <vt:lpstr>2.4. La asignación eficiente en el sentido de Pareto </vt:lpstr>
      <vt:lpstr>Presentación de PowerPoint</vt:lpstr>
      <vt:lpstr>Presentación de PowerPoint</vt:lpstr>
      <vt:lpstr>2.5 El núcleo de la economía</vt:lpstr>
      <vt:lpstr>Presentación de PowerPoint</vt:lpstr>
      <vt:lpstr>Presentación de PowerPoint</vt:lpstr>
      <vt:lpstr>Presentación de PowerPoint</vt:lpstr>
      <vt:lpstr>Las situaciones de equilibrio se caracterizan por:</vt:lpstr>
      <vt:lpstr>Presentación de PowerPoint</vt:lpstr>
      <vt:lpstr>Bibliografía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390091</cp:lastModifiedBy>
  <cp:revision>121</cp:revision>
  <cp:lastPrinted>2018-09-18T19:51:53Z</cp:lastPrinted>
  <dcterms:created xsi:type="dcterms:W3CDTF">2007-03-07T21:41:05Z</dcterms:created>
  <dcterms:modified xsi:type="dcterms:W3CDTF">2018-09-25T13:17:54Z</dcterms:modified>
</cp:coreProperties>
</file>