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84"/>
  </p:notesMasterIdLst>
  <p:handoutMasterIdLst>
    <p:handoutMasterId r:id="rId85"/>
  </p:handoutMasterIdLst>
  <p:sldIdLst>
    <p:sldId id="620" r:id="rId2"/>
    <p:sldId id="622" r:id="rId3"/>
    <p:sldId id="623" r:id="rId4"/>
    <p:sldId id="625" r:id="rId5"/>
    <p:sldId id="626" r:id="rId6"/>
    <p:sldId id="526" r:id="rId7"/>
    <p:sldId id="527" r:id="rId8"/>
    <p:sldId id="528" r:id="rId9"/>
    <p:sldId id="484" r:id="rId10"/>
    <p:sldId id="485" r:id="rId11"/>
    <p:sldId id="486" r:id="rId12"/>
    <p:sldId id="529" r:id="rId13"/>
    <p:sldId id="507" r:id="rId14"/>
    <p:sldId id="487" r:id="rId15"/>
    <p:sldId id="511" r:id="rId16"/>
    <p:sldId id="488" r:id="rId17"/>
    <p:sldId id="371" r:id="rId18"/>
    <p:sldId id="372" r:id="rId19"/>
    <p:sldId id="373" r:id="rId20"/>
    <p:sldId id="375" r:id="rId21"/>
    <p:sldId id="513" r:id="rId22"/>
    <p:sldId id="514" r:id="rId23"/>
    <p:sldId id="548" r:id="rId24"/>
    <p:sldId id="549" r:id="rId25"/>
    <p:sldId id="550" r:id="rId26"/>
    <p:sldId id="551" r:id="rId27"/>
    <p:sldId id="552" r:id="rId28"/>
    <p:sldId id="553" r:id="rId29"/>
    <p:sldId id="554" r:id="rId30"/>
    <p:sldId id="555" r:id="rId31"/>
    <p:sldId id="556" r:id="rId32"/>
    <p:sldId id="557" r:id="rId33"/>
    <p:sldId id="559" r:id="rId34"/>
    <p:sldId id="560" r:id="rId35"/>
    <p:sldId id="563" r:id="rId36"/>
    <p:sldId id="564" r:id="rId37"/>
    <p:sldId id="565" r:id="rId38"/>
    <p:sldId id="566" r:id="rId39"/>
    <p:sldId id="569" r:id="rId40"/>
    <p:sldId id="601" r:id="rId41"/>
    <p:sldId id="592" r:id="rId42"/>
    <p:sldId id="595" r:id="rId43"/>
    <p:sldId id="599" r:id="rId44"/>
    <p:sldId id="530" r:id="rId45"/>
    <p:sldId id="532" r:id="rId46"/>
    <p:sldId id="534" r:id="rId47"/>
    <p:sldId id="535" r:id="rId48"/>
    <p:sldId id="538" r:id="rId49"/>
    <p:sldId id="540" r:id="rId50"/>
    <p:sldId id="541" r:id="rId51"/>
    <p:sldId id="542" r:id="rId52"/>
    <p:sldId id="543" r:id="rId53"/>
    <p:sldId id="544" r:id="rId54"/>
    <p:sldId id="573" r:id="rId55"/>
    <p:sldId id="574" r:id="rId56"/>
    <p:sldId id="617" r:id="rId57"/>
    <p:sldId id="618" r:id="rId58"/>
    <p:sldId id="575" r:id="rId59"/>
    <p:sldId id="576" r:id="rId60"/>
    <p:sldId id="579" r:id="rId61"/>
    <p:sldId id="580" r:id="rId62"/>
    <p:sldId id="581" r:id="rId63"/>
    <p:sldId id="584" r:id="rId64"/>
    <p:sldId id="585" r:id="rId65"/>
    <p:sldId id="586" r:id="rId66"/>
    <p:sldId id="587" r:id="rId67"/>
    <p:sldId id="588" r:id="rId68"/>
    <p:sldId id="589" r:id="rId69"/>
    <p:sldId id="602" r:id="rId70"/>
    <p:sldId id="603" r:id="rId71"/>
    <p:sldId id="604" r:id="rId72"/>
    <p:sldId id="605" r:id="rId73"/>
    <p:sldId id="606" r:id="rId74"/>
    <p:sldId id="607" r:id="rId75"/>
    <p:sldId id="608" r:id="rId76"/>
    <p:sldId id="609" r:id="rId77"/>
    <p:sldId id="610" r:id="rId78"/>
    <p:sldId id="611" r:id="rId79"/>
    <p:sldId id="612" r:id="rId80"/>
    <p:sldId id="613" r:id="rId81"/>
    <p:sldId id="614" r:id="rId82"/>
    <p:sldId id="627" r:id="rId83"/>
  </p:sldIdLst>
  <p:sldSz cx="12190413" cy="7416800"/>
  <p:notesSz cx="7053263" cy="9309100"/>
  <p:defaultTextStyle>
    <a:defPPr>
      <a:defRPr lang="es-ES"/>
    </a:defPPr>
    <a:lvl1pPr algn="l" rtl="0" fontAlgn="base">
      <a:spcBef>
        <a:spcPct val="0"/>
      </a:spcBef>
      <a:spcAft>
        <a:spcPct val="0"/>
      </a:spcAft>
      <a:defRPr sz="2700" b="1" kern="1200">
        <a:solidFill>
          <a:schemeClr val="tx1"/>
        </a:solidFill>
        <a:latin typeface="Times New Roman" pitchFamily="18" charset="0"/>
        <a:ea typeface="+mn-ea"/>
        <a:cs typeface="+mn-cs"/>
      </a:defRPr>
    </a:lvl1pPr>
    <a:lvl2pPr marL="509184" algn="l" rtl="0" fontAlgn="base">
      <a:spcBef>
        <a:spcPct val="0"/>
      </a:spcBef>
      <a:spcAft>
        <a:spcPct val="0"/>
      </a:spcAft>
      <a:defRPr sz="2700" b="1" kern="1200">
        <a:solidFill>
          <a:schemeClr val="tx1"/>
        </a:solidFill>
        <a:latin typeface="Times New Roman" pitchFamily="18" charset="0"/>
        <a:ea typeface="+mn-ea"/>
        <a:cs typeface="+mn-cs"/>
      </a:defRPr>
    </a:lvl2pPr>
    <a:lvl3pPr marL="1018367" algn="l" rtl="0" fontAlgn="base">
      <a:spcBef>
        <a:spcPct val="0"/>
      </a:spcBef>
      <a:spcAft>
        <a:spcPct val="0"/>
      </a:spcAft>
      <a:defRPr sz="2700" b="1" kern="1200">
        <a:solidFill>
          <a:schemeClr val="tx1"/>
        </a:solidFill>
        <a:latin typeface="Times New Roman" pitchFamily="18" charset="0"/>
        <a:ea typeface="+mn-ea"/>
        <a:cs typeface="+mn-cs"/>
      </a:defRPr>
    </a:lvl3pPr>
    <a:lvl4pPr marL="1527551" algn="l" rtl="0" fontAlgn="base">
      <a:spcBef>
        <a:spcPct val="0"/>
      </a:spcBef>
      <a:spcAft>
        <a:spcPct val="0"/>
      </a:spcAft>
      <a:defRPr sz="2700" b="1" kern="1200">
        <a:solidFill>
          <a:schemeClr val="tx1"/>
        </a:solidFill>
        <a:latin typeface="Times New Roman" pitchFamily="18" charset="0"/>
        <a:ea typeface="+mn-ea"/>
        <a:cs typeface="+mn-cs"/>
      </a:defRPr>
    </a:lvl4pPr>
    <a:lvl5pPr marL="2036735" algn="l" rtl="0" fontAlgn="base">
      <a:spcBef>
        <a:spcPct val="0"/>
      </a:spcBef>
      <a:spcAft>
        <a:spcPct val="0"/>
      </a:spcAft>
      <a:defRPr sz="2700" b="1" kern="1200">
        <a:solidFill>
          <a:schemeClr val="tx1"/>
        </a:solidFill>
        <a:latin typeface="Times New Roman" pitchFamily="18" charset="0"/>
        <a:ea typeface="+mn-ea"/>
        <a:cs typeface="+mn-cs"/>
      </a:defRPr>
    </a:lvl5pPr>
    <a:lvl6pPr marL="2545918" algn="l" defTabSz="1018367" rtl="0" eaLnBrk="1" latinLnBrk="0" hangingPunct="1">
      <a:defRPr sz="2700" b="1" kern="1200">
        <a:solidFill>
          <a:schemeClr val="tx1"/>
        </a:solidFill>
        <a:latin typeface="Times New Roman" pitchFamily="18" charset="0"/>
        <a:ea typeface="+mn-ea"/>
        <a:cs typeface="+mn-cs"/>
      </a:defRPr>
    </a:lvl6pPr>
    <a:lvl7pPr marL="3055102" algn="l" defTabSz="1018367" rtl="0" eaLnBrk="1" latinLnBrk="0" hangingPunct="1">
      <a:defRPr sz="2700" b="1" kern="1200">
        <a:solidFill>
          <a:schemeClr val="tx1"/>
        </a:solidFill>
        <a:latin typeface="Times New Roman" pitchFamily="18" charset="0"/>
        <a:ea typeface="+mn-ea"/>
        <a:cs typeface="+mn-cs"/>
      </a:defRPr>
    </a:lvl7pPr>
    <a:lvl8pPr marL="3564285" algn="l" defTabSz="1018367" rtl="0" eaLnBrk="1" latinLnBrk="0" hangingPunct="1">
      <a:defRPr sz="2700" b="1" kern="1200">
        <a:solidFill>
          <a:schemeClr val="tx1"/>
        </a:solidFill>
        <a:latin typeface="Times New Roman" pitchFamily="18" charset="0"/>
        <a:ea typeface="+mn-ea"/>
        <a:cs typeface="+mn-cs"/>
      </a:defRPr>
    </a:lvl8pPr>
    <a:lvl9pPr marL="4073469" algn="l" defTabSz="1018367" rtl="0" eaLnBrk="1" latinLnBrk="0" hangingPunct="1">
      <a:defRPr sz="27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0929"/>
  </p:normalViewPr>
  <p:slideViewPr>
    <p:cSldViewPr showGuides="1">
      <p:cViewPr>
        <p:scale>
          <a:sx n="65" d="100"/>
          <a:sy n="65" d="100"/>
        </p:scale>
        <p:origin x="1056" y="84"/>
      </p:cViewPr>
      <p:guideLst>
        <p:guide orient="horz" pos="2381"/>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png"/><Relationship Id="rId1" Type="http://schemas.openxmlformats.org/officeDocument/2006/relationships/image" Target="../media/image30.png"/></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8.wmf"/><Relationship Id="rId7" Type="http://schemas.openxmlformats.org/officeDocument/2006/relationships/image" Target="../media/image42.wmf"/><Relationship Id="rId2" Type="http://schemas.openxmlformats.org/officeDocument/2006/relationships/image" Target="../media/image37.wmf"/><Relationship Id="rId1" Type="http://schemas.openxmlformats.org/officeDocument/2006/relationships/image" Target="../media/image36.wmf"/><Relationship Id="rId6" Type="http://schemas.openxmlformats.org/officeDocument/2006/relationships/image" Target="../media/image41.wmf"/><Relationship Id="rId5" Type="http://schemas.openxmlformats.org/officeDocument/2006/relationships/image" Target="../media/image40.wmf"/><Relationship Id="rId4" Type="http://schemas.openxmlformats.org/officeDocument/2006/relationships/image" Target="../media/image39.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 Id="rId9" Type="http://schemas.openxmlformats.org/officeDocument/2006/relationships/image" Target="../media/image51.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4"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4" Type="http://schemas.openxmlformats.org/officeDocument/2006/relationships/image" Target="../media/image7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3497" tIns="46749" rIns="93497" bIns="46749" rtlCol="0"/>
          <a:lstStyle>
            <a:lvl1pPr algn="l">
              <a:defRPr sz="1200"/>
            </a:lvl1pPr>
          </a:lstStyle>
          <a:p>
            <a:pPr>
              <a:defRPr/>
            </a:pPr>
            <a:endParaRPr lang="es-MX"/>
          </a:p>
        </p:txBody>
      </p:sp>
      <p:sp>
        <p:nvSpPr>
          <p:cNvPr id="3" name="2 Marcador de fecha"/>
          <p:cNvSpPr>
            <a:spLocks noGrp="1"/>
          </p:cNvSpPr>
          <p:nvPr>
            <p:ph type="dt" sz="quarter" idx="1"/>
          </p:nvPr>
        </p:nvSpPr>
        <p:spPr>
          <a:xfrm>
            <a:off x="3995738" y="0"/>
            <a:ext cx="3055937" cy="465138"/>
          </a:xfrm>
          <a:prstGeom prst="rect">
            <a:avLst/>
          </a:prstGeom>
        </p:spPr>
        <p:txBody>
          <a:bodyPr vert="horz" lIns="93497" tIns="46749" rIns="93497" bIns="46749" rtlCol="0"/>
          <a:lstStyle>
            <a:lvl1pPr algn="r">
              <a:defRPr sz="1200"/>
            </a:lvl1pPr>
          </a:lstStyle>
          <a:p>
            <a:pPr>
              <a:defRPr/>
            </a:pPr>
            <a:fld id="{2BD57677-0ECB-44EC-A0AD-2A6708C3EF39}" type="datetimeFigureOut">
              <a:rPr lang="es-MX"/>
              <a:pPr>
                <a:defRPr/>
              </a:pPr>
              <a:t>24/09/2018</a:t>
            </a:fld>
            <a:endParaRPr lang="es-MX"/>
          </a:p>
        </p:txBody>
      </p:sp>
      <p:sp>
        <p:nvSpPr>
          <p:cNvPr id="4" name="3 Marcador de pie de página"/>
          <p:cNvSpPr>
            <a:spLocks noGrp="1"/>
          </p:cNvSpPr>
          <p:nvPr>
            <p:ph type="ftr" sz="quarter" idx="2"/>
          </p:nvPr>
        </p:nvSpPr>
        <p:spPr>
          <a:xfrm>
            <a:off x="0" y="8842375"/>
            <a:ext cx="3055938" cy="465138"/>
          </a:xfrm>
          <a:prstGeom prst="rect">
            <a:avLst/>
          </a:prstGeom>
        </p:spPr>
        <p:txBody>
          <a:bodyPr vert="horz" lIns="93497" tIns="46749" rIns="93497" bIns="46749" rtlCol="0" anchor="b"/>
          <a:lstStyle>
            <a:lvl1pPr algn="l">
              <a:defRPr sz="1200"/>
            </a:lvl1pPr>
          </a:lstStyle>
          <a:p>
            <a:pPr>
              <a:defRPr/>
            </a:pPr>
            <a:endParaRPr lang="es-MX"/>
          </a:p>
        </p:txBody>
      </p:sp>
      <p:sp>
        <p:nvSpPr>
          <p:cNvPr id="5" name="4 Marcador de número de diapositiva"/>
          <p:cNvSpPr>
            <a:spLocks noGrp="1"/>
          </p:cNvSpPr>
          <p:nvPr>
            <p:ph type="sldNum" sz="quarter" idx="3"/>
          </p:nvPr>
        </p:nvSpPr>
        <p:spPr>
          <a:xfrm>
            <a:off x="3995738" y="8842375"/>
            <a:ext cx="3055937" cy="465138"/>
          </a:xfrm>
          <a:prstGeom prst="rect">
            <a:avLst/>
          </a:prstGeom>
        </p:spPr>
        <p:txBody>
          <a:bodyPr vert="horz" lIns="93497" tIns="46749" rIns="93497" bIns="46749" rtlCol="0" anchor="b"/>
          <a:lstStyle>
            <a:lvl1pPr algn="r">
              <a:defRPr sz="1200"/>
            </a:lvl1pPr>
          </a:lstStyle>
          <a:p>
            <a:pPr>
              <a:defRPr/>
            </a:pPr>
            <a:fld id="{27BDF7A3-EAED-4076-A8C0-BCD857103F15}" type="slidenum">
              <a:rPr lang="es-MX"/>
              <a:pPr>
                <a:defRPr/>
              </a:pPr>
              <a:t>‹Nº›</a:t>
            </a:fld>
            <a:endParaRPr lang="es-MX"/>
          </a:p>
        </p:txBody>
      </p:sp>
    </p:spTree>
    <p:extLst>
      <p:ext uri="{BB962C8B-B14F-4D97-AF65-F5344CB8AC3E}">
        <p14:creationId xmlns:p14="http://schemas.microsoft.com/office/powerpoint/2010/main" val="113809582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3497" tIns="46749" rIns="93497" bIns="46749" rtlCol="0"/>
          <a:lstStyle>
            <a:lvl1pPr algn="l">
              <a:defRPr sz="1200"/>
            </a:lvl1pPr>
          </a:lstStyle>
          <a:p>
            <a:pPr>
              <a:defRPr/>
            </a:pPr>
            <a:endParaRPr lang="es-MX"/>
          </a:p>
        </p:txBody>
      </p:sp>
      <p:sp>
        <p:nvSpPr>
          <p:cNvPr id="3" name="2 Marcador de fecha"/>
          <p:cNvSpPr>
            <a:spLocks noGrp="1"/>
          </p:cNvSpPr>
          <p:nvPr>
            <p:ph type="dt" idx="1"/>
          </p:nvPr>
        </p:nvSpPr>
        <p:spPr>
          <a:xfrm>
            <a:off x="3995738" y="0"/>
            <a:ext cx="3055937" cy="465138"/>
          </a:xfrm>
          <a:prstGeom prst="rect">
            <a:avLst/>
          </a:prstGeom>
        </p:spPr>
        <p:txBody>
          <a:bodyPr vert="horz" lIns="93497" tIns="46749" rIns="93497" bIns="46749" rtlCol="0"/>
          <a:lstStyle>
            <a:lvl1pPr algn="r">
              <a:defRPr sz="1200"/>
            </a:lvl1pPr>
          </a:lstStyle>
          <a:p>
            <a:pPr>
              <a:defRPr/>
            </a:pPr>
            <a:fld id="{AEDB6021-A222-4D00-8886-3018F516FA10}" type="datetimeFigureOut">
              <a:rPr lang="es-MX"/>
              <a:pPr>
                <a:defRPr/>
              </a:pPr>
              <a:t>24/09/2018</a:t>
            </a:fld>
            <a:endParaRPr lang="es-MX"/>
          </a:p>
        </p:txBody>
      </p:sp>
      <p:sp>
        <p:nvSpPr>
          <p:cNvPr id="4" name="3 Marcador de imagen de diapositiva"/>
          <p:cNvSpPr>
            <a:spLocks noGrp="1" noRot="1" noChangeAspect="1"/>
          </p:cNvSpPr>
          <p:nvPr>
            <p:ph type="sldImg" idx="2"/>
          </p:nvPr>
        </p:nvSpPr>
        <p:spPr>
          <a:xfrm>
            <a:off x="658813" y="698500"/>
            <a:ext cx="5737225" cy="3490913"/>
          </a:xfrm>
          <a:prstGeom prst="rect">
            <a:avLst/>
          </a:prstGeom>
          <a:noFill/>
          <a:ln w="12700">
            <a:solidFill>
              <a:prstClr val="black"/>
            </a:solidFill>
          </a:ln>
        </p:spPr>
        <p:txBody>
          <a:bodyPr vert="horz" lIns="93497" tIns="46749" rIns="93497" bIns="46749" rtlCol="0" anchor="ctr"/>
          <a:lstStyle/>
          <a:p>
            <a:pPr lvl="0"/>
            <a:endParaRPr lang="es-MX" noProof="0"/>
          </a:p>
        </p:txBody>
      </p:sp>
      <p:sp>
        <p:nvSpPr>
          <p:cNvPr id="5" name="4 Marcador de notas"/>
          <p:cNvSpPr>
            <a:spLocks noGrp="1"/>
          </p:cNvSpPr>
          <p:nvPr>
            <p:ph type="body" sz="quarter" idx="3"/>
          </p:nvPr>
        </p:nvSpPr>
        <p:spPr>
          <a:xfrm>
            <a:off x="704850" y="4421188"/>
            <a:ext cx="5643563" cy="4189412"/>
          </a:xfrm>
          <a:prstGeom prst="rect">
            <a:avLst/>
          </a:prstGeom>
        </p:spPr>
        <p:txBody>
          <a:bodyPr vert="horz" lIns="93497" tIns="46749" rIns="93497" bIns="467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842375"/>
            <a:ext cx="3055938" cy="465138"/>
          </a:xfrm>
          <a:prstGeom prst="rect">
            <a:avLst/>
          </a:prstGeom>
        </p:spPr>
        <p:txBody>
          <a:bodyPr vert="horz" lIns="93497" tIns="46749" rIns="93497" bIns="46749" rtlCol="0" anchor="b"/>
          <a:lstStyle>
            <a:lvl1pPr algn="l">
              <a:defRPr sz="1200"/>
            </a:lvl1pPr>
          </a:lstStyle>
          <a:p>
            <a:pPr>
              <a:defRPr/>
            </a:pPr>
            <a:endParaRPr lang="es-MX"/>
          </a:p>
        </p:txBody>
      </p:sp>
      <p:sp>
        <p:nvSpPr>
          <p:cNvPr id="7" name="6 Marcador de número de diapositiva"/>
          <p:cNvSpPr>
            <a:spLocks noGrp="1"/>
          </p:cNvSpPr>
          <p:nvPr>
            <p:ph type="sldNum" sz="quarter" idx="5"/>
          </p:nvPr>
        </p:nvSpPr>
        <p:spPr>
          <a:xfrm>
            <a:off x="3995738" y="8842375"/>
            <a:ext cx="3055937" cy="465138"/>
          </a:xfrm>
          <a:prstGeom prst="rect">
            <a:avLst/>
          </a:prstGeom>
        </p:spPr>
        <p:txBody>
          <a:bodyPr vert="horz" lIns="93497" tIns="46749" rIns="93497" bIns="46749" rtlCol="0" anchor="b"/>
          <a:lstStyle>
            <a:lvl1pPr algn="r">
              <a:defRPr sz="1200"/>
            </a:lvl1pPr>
          </a:lstStyle>
          <a:p>
            <a:pPr>
              <a:defRPr/>
            </a:pPr>
            <a:fld id="{6C3B8B58-9166-4119-A7DE-00E68043AFD8}" type="slidenum">
              <a:rPr lang="es-MX"/>
              <a:pPr>
                <a:defRPr/>
              </a:pPr>
              <a:t>‹Nº›</a:t>
            </a:fld>
            <a:endParaRPr lang="es-MX"/>
          </a:p>
        </p:txBody>
      </p:sp>
    </p:spTree>
    <p:extLst>
      <p:ext uri="{BB962C8B-B14F-4D97-AF65-F5344CB8AC3E}">
        <p14:creationId xmlns:p14="http://schemas.microsoft.com/office/powerpoint/2010/main" val="82028828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300" kern="1200">
        <a:solidFill>
          <a:schemeClr val="tx1"/>
        </a:solidFill>
        <a:latin typeface="+mn-lt"/>
        <a:ea typeface="+mn-ea"/>
        <a:cs typeface="+mn-cs"/>
      </a:defRPr>
    </a:lvl1pPr>
    <a:lvl2pPr marL="509184" algn="l" rtl="0" eaLnBrk="0" fontAlgn="base" hangingPunct="0">
      <a:spcBef>
        <a:spcPct val="30000"/>
      </a:spcBef>
      <a:spcAft>
        <a:spcPct val="0"/>
      </a:spcAft>
      <a:defRPr sz="1300" kern="1200">
        <a:solidFill>
          <a:schemeClr val="tx1"/>
        </a:solidFill>
        <a:latin typeface="+mn-lt"/>
        <a:ea typeface="+mn-ea"/>
        <a:cs typeface="+mn-cs"/>
      </a:defRPr>
    </a:lvl2pPr>
    <a:lvl3pPr marL="1018367" algn="l" rtl="0" eaLnBrk="0" fontAlgn="base" hangingPunct="0">
      <a:spcBef>
        <a:spcPct val="30000"/>
      </a:spcBef>
      <a:spcAft>
        <a:spcPct val="0"/>
      </a:spcAft>
      <a:defRPr sz="1300" kern="1200">
        <a:solidFill>
          <a:schemeClr val="tx1"/>
        </a:solidFill>
        <a:latin typeface="+mn-lt"/>
        <a:ea typeface="+mn-ea"/>
        <a:cs typeface="+mn-cs"/>
      </a:defRPr>
    </a:lvl3pPr>
    <a:lvl4pPr marL="1527551" algn="l" rtl="0" eaLnBrk="0" fontAlgn="base" hangingPunct="0">
      <a:spcBef>
        <a:spcPct val="30000"/>
      </a:spcBef>
      <a:spcAft>
        <a:spcPct val="0"/>
      </a:spcAft>
      <a:defRPr sz="1300" kern="1200">
        <a:solidFill>
          <a:schemeClr val="tx1"/>
        </a:solidFill>
        <a:latin typeface="+mn-lt"/>
        <a:ea typeface="+mn-ea"/>
        <a:cs typeface="+mn-cs"/>
      </a:defRPr>
    </a:lvl4pPr>
    <a:lvl5pPr marL="2036735" algn="l" rtl="0" eaLnBrk="0" fontAlgn="base" hangingPunct="0">
      <a:spcBef>
        <a:spcPct val="30000"/>
      </a:spcBef>
      <a:spcAft>
        <a:spcPct val="0"/>
      </a:spcAft>
      <a:defRPr sz="1300" kern="1200">
        <a:solidFill>
          <a:schemeClr val="tx1"/>
        </a:solidFill>
        <a:latin typeface="+mn-lt"/>
        <a:ea typeface="+mn-ea"/>
        <a:cs typeface="+mn-cs"/>
      </a:defRPr>
    </a:lvl5pPr>
    <a:lvl6pPr marL="2545918" algn="l" defTabSz="1018367" rtl="0" eaLnBrk="1" latinLnBrk="0" hangingPunct="1">
      <a:defRPr sz="1300" kern="1200">
        <a:solidFill>
          <a:schemeClr val="tx1"/>
        </a:solidFill>
        <a:latin typeface="+mn-lt"/>
        <a:ea typeface="+mn-ea"/>
        <a:cs typeface="+mn-cs"/>
      </a:defRPr>
    </a:lvl6pPr>
    <a:lvl7pPr marL="3055102" algn="l" defTabSz="1018367" rtl="0" eaLnBrk="1" latinLnBrk="0" hangingPunct="1">
      <a:defRPr sz="1300" kern="1200">
        <a:solidFill>
          <a:schemeClr val="tx1"/>
        </a:solidFill>
        <a:latin typeface="+mn-lt"/>
        <a:ea typeface="+mn-ea"/>
        <a:cs typeface="+mn-cs"/>
      </a:defRPr>
    </a:lvl7pPr>
    <a:lvl8pPr marL="3564285" algn="l" defTabSz="1018367" rtl="0" eaLnBrk="1" latinLnBrk="0" hangingPunct="1">
      <a:defRPr sz="1300" kern="1200">
        <a:solidFill>
          <a:schemeClr val="tx1"/>
        </a:solidFill>
        <a:latin typeface="+mn-lt"/>
        <a:ea typeface="+mn-ea"/>
        <a:cs typeface="+mn-cs"/>
      </a:defRPr>
    </a:lvl8pPr>
    <a:lvl9pPr marL="4073469" algn="l" defTabSz="101836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12800">
              <a:defRPr sz="1200">
                <a:solidFill>
                  <a:schemeClr val="tx1"/>
                </a:solidFill>
                <a:latin typeface="Times New Roman" pitchFamily="18" charset="0"/>
              </a:defRPr>
            </a:lvl1pPr>
            <a:lvl2pPr marL="742950" indent="-285750" defTabSz="812800">
              <a:defRPr sz="1200">
                <a:solidFill>
                  <a:schemeClr val="tx1"/>
                </a:solidFill>
                <a:latin typeface="Times New Roman" pitchFamily="18" charset="0"/>
              </a:defRPr>
            </a:lvl2pPr>
            <a:lvl3pPr marL="1143000" indent="-228600" defTabSz="812800">
              <a:defRPr sz="1200">
                <a:solidFill>
                  <a:schemeClr val="tx1"/>
                </a:solidFill>
                <a:latin typeface="Times New Roman" pitchFamily="18" charset="0"/>
              </a:defRPr>
            </a:lvl3pPr>
            <a:lvl4pPr marL="1600200" indent="-228600" defTabSz="812800">
              <a:defRPr sz="1200">
                <a:solidFill>
                  <a:schemeClr val="tx1"/>
                </a:solidFill>
                <a:latin typeface="Times New Roman" pitchFamily="18" charset="0"/>
              </a:defRPr>
            </a:lvl4pPr>
            <a:lvl5pPr marL="2057400" indent="-228600" defTabSz="812800">
              <a:defRPr sz="1200">
                <a:solidFill>
                  <a:schemeClr val="tx1"/>
                </a:solidFill>
                <a:latin typeface="Times New Roman" pitchFamily="18" charset="0"/>
              </a:defRPr>
            </a:lvl5pPr>
            <a:lvl6pPr marL="2514600" indent="-228600" defTabSz="812800" eaLnBrk="0" fontAlgn="base" hangingPunct="0">
              <a:spcBef>
                <a:spcPct val="30000"/>
              </a:spcBef>
              <a:spcAft>
                <a:spcPct val="0"/>
              </a:spcAft>
              <a:defRPr sz="1200">
                <a:solidFill>
                  <a:schemeClr val="tx1"/>
                </a:solidFill>
                <a:latin typeface="Times New Roman" pitchFamily="18" charset="0"/>
              </a:defRPr>
            </a:lvl6pPr>
            <a:lvl7pPr marL="2971800" indent="-228600" defTabSz="812800" eaLnBrk="0" fontAlgn="base" hangingPunct="0">
              <a:spcBef>
                <a:spcPct val="30000"/>
              </a:spcBef>
              <a:spcAft>
                <a:spcPct val="0"/>
              </a:spcAft>
              <a:defRPr sz="1200">
                <a:solidFill>
                  <a:schemeClr val="tx1"/>
                </a:solidFill>
                <a:latin typeface="Times New Roman" pitchFamily="18" charset="0"/>
              </a:defRPr>
            </a:lvl7pPr>
            <a:lvl8pPr marL="3429000" indent="-228600" defTabSz="812800" eaLnBrk="0" fontAlgn="base" hangingPunct="0">
              <a:spcBef>
                <a:spcPct val="30000"/>
              </a:spcBef>
              <a:spcAft>
                <a:spcPct val="0"/>
              </a:spcAft>
              <a:defRPr sz="1200">
                <a:solidFill>
                  <a:schemeClr val="tx1"/>
                </a:solidFill>
                <a:latin typeface="Times New Roman" pitchFamily="18" charset="0"/>
              </a:defRPr>
            </a:lvl8pPr>
            <a:lvl9pPr marL="3886200" indent="-228600" defTabSz="812800" eaLnBrk="0" fontAlgn="base" hangingPunct="0">
              <a:spcBef>
                <a:spcPct val="30000"/>
              </a:spcBef>
              <a:spcAft>
                <a:spcPct val="0"/>
              </a:spcAft>
              <a:defRPr sz="1200">
                <a:solidFill>
                  <a:schemeClr val="tx1"/>
                </a:solidFill>
                <a:latin typeface="Times New Roman" pitchFamily="18" charset="0"/>
              </a:defRPr>
            </a:lvl9pPr>
          </a:lstStyle>
          <a:p>
            <a:fld id="{607C35B1-13C1-4F94-A997-B372734840B4}" type="slidenum">
              <a:rPr lang="es-ES_tradnl" altLang="es-MX" sz="1000"/>
              <a:pPr/>
              <a:t>1</a:t>
            </a:fld>
            <a:endParaRPr lang="es-ES_tradnl" altLang="es-MX" sz="1000"/>
          </a:p>
        </p:txBody>
      </p:sp>
      <p:sp>
        <p:nvSpPr>
          <p:cNvPr id="7171" name="Rectangle 2"/>
          <p:cNvSpPr>
            <a:spLocks noGrp="1" noRot="1" noChangeAspect="1" noChangeArrowheads="1" noTextEdit="1"/>
          </p:cNvSpPr>
          <p:nvPr>
            <p:ph type="sldImg"/>
          </p:nvPr>
        </p:nvSpPr>
        <p:spPr>
          <a:xfrm>
            <a:off x="331788" y="746125"/>
            <a:ext cx="6057900" cy="3686175"/>
          </a:xfrm>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MX" smtClean="0"/>
          </a:p>
        </p:txBody>
      </p:sp>
    </p:spTree>
    <p:extLst>
      <p:ext uri="{BB962C8B-B14F-4D97-AF65-F5344CB8AC3E}">
        <p14:creationId xmlns:p14="http://schemas.microsoft.com/office/powerpoint/2010/main" val="1520220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831249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3995062" y="0"/>
            <a:ext cx="3058201"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07" name="Rectangle 3"/>
          <p:cNvSpPr>
            <a:spLocks noChangeArrowheads="1"/>
          </p:cNvSpPr>
          <p:nvPr/>
        </p:nvSpPr>
        <p:spPr bwMode="auto">
          <a:xfrm>
            <a:off x="3995062" y="8844151"/>
            <a:ext cx="3058201"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8517" tIns="43482" rIns="88517" bIns="43482" anchor="b"/>
          <a:lstStyle/>
          <a:p>
            <a:pPr algn="r" defTabSz="894570"/>
            <a:r>
              <a:rPr lang="en-US" altLang="es-MX" sz="1100" b="0"/>
              <a:t>54</a:t>
            </a:r>
          </a:p>
        </p:txBody>
      </p:sp>
      <p:sp>
        <p:nvSpPr>
          <p:cNvPr id="47108" name="Rectangle 4"/>
          <p:cNvSpPr>
            <a:spLocks noChangeArrowheads="1"/>
          </p:cNvSpPr>
          <p:nvPr/>
        </p:nvSpPr>
        <p:spPr bwMode="auto">
          <a:xfrm>
            <a:off x="0" y="8844151"/>
            <a:ext cx="3058202"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09" name="Rectangle 5"/>
          <p:cNvSpPr>
            <a:spLocks noChangeArrowheads="1"/>
          </p:cNvSpPr>
          <p:nvPr/>
        </p:nvSpPr>
        <p:spPr bwMode="auto">
          <a:xfrm>
            <a:off x="0" y="0"/>
            <a:ext cx="3058202" cy="46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310" tIns="43155" rIns="86310" bIns="43155" anchor="ctr"/>
          <a:lstStyle/>
          <a:p>
            <a:endParaRPr lang="es-MX" altLang="es-MX"/>
          </a:p>
        </p:txBody>
      </p:sp>
      <p:sp>
        <p:nvSpPr>
          <p:cNvPr id="47110" name="Rectangle 6"/>
          <p:cNvSpPr>
            <a:spLocks noGrp="1" noRot="1" noChangeAspect="1" noChangeArrowheads="1" noTextEdit="1"/>
          </p:cNvSpPr>
          <p:nvPr>
            <p:ph type="sldImg"/>
          </p:nvPr>
        </p:nvSpPr>
        <p:spPr>
          <a:xfrm>
            <a:off x="669925" y="704850"/>
            <a:ext cx="5716588" cy="3478213"/>
          </a:xfrm>
          <a:ln cap="flat"/>
        </p:spPr>
      </p:sp>
      <p:sp>
        <p:nvSpPr>
          <p:cNvPr id="47111"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517" tIns="43482" rIns="88517" bIns="43482"/>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318271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59666" indent="-292179" eaLnBrk="0" hangingPunct="0">
              <a:defRPr>
                <a:solidFill>
                  <a:schemeClr val="tx1"/>
                </a:solidFill>
                <a:latin typeface="Verdana" pitchFamily="34" charset="0"/>
              </a:defRPr>
            </a:lvl2pPr>
            <a:lvl3pPr marL="1168718" indent="-233744" eaLnBrk="0" hangingPunct="0">
              <a:defRPr>
                <a:solidFill>
                  <a:schemeClr val="tx1"/>
                </a:solidFill>
                <a:latin typeface="Verdana" pitchFamily="34" charset="0"/>
              </a:defRPr>
            </a:lvl3pPr>
            <a:lvl4pPr marL="1636205" indent="-233744" eaLnBrk="0" hangingPunct="0">
              <a:defRPr>
                <a:solidFill>
                  <a:schemeClr val="tx1"/>
                </a:solidFill>
                <a:latin typeface="Verdana" pitchFamily="34" charset="0"/>
              </a:defRPr>
            </a:lvl4pPr>
            <a:lvl5pPr marL="2103692" indent="-233744" eaLnBrk="0" hangingPunct="0">
              <a:defRPr>
                <a:solidFill>
                  <a:schemeClr val="tx1"/>
                </a:solidFill>
                <a:latin typeface="Verdana" pitchFamily="34" charset="0"/>
              </a:defRPr>
            </a:lvl5pPr>
            <a:lvl6pPr marL="2571179" indent="-233744" eaLnBrk="0" fontAlgn="base" hangingPunct="0">
              <a:spcBef>
                <a:spcPct val="0"/>
              </a:spcBef>
              <a:spcAft>
                <a:spcPct val="0"/>
              </a:spcAft>
              <a:defRPr>
                <a:solidFill>
                  <a:schemeClr val="tx1"/>
                </a:solidFill>
                <a:latin typeface="Verdana" pitchFamily="34" charset="0"/>
              </a:defRPr>
            </a:lvl6pPr>
            <a:lvl7pPr marL="3038666" indent="-233744" eaLnBrk="0" fontAlgn="base" hangingPunct="0">
              <a:spcBef>
                <a:spcPct val="0"/>
              </a:spcBef>
              <a:spcAft>
                <a:spcPct val="0"/>
              </a:spcAft>
              <a:defRPr>
                <a:solidFill>
                  <a:schemeClr val="tx1"/>
                </a:solidFill>
                <a:latin typeface="Verdana" pitchFamily="34" charset="0"/>
              </a:defRPr>
            </a:lvl7pPr>
            <a:lvl8pPr marL="3506153" indent="-233744" eaLnBrk="0" fontAlgn="base" hangingPunct="0">
              <a:spcBef>
                <a:spcPct val="0"/>
              </a:spcBef>
              <a:spcAft>
                <a:spcPct val="0"/>
              </a:spcAft>
              <a:defRPr>
                <a:solidFill>
                  <a:schemeClr val="tx1"/>
                </a:solidFill>
                <a:latin typeface="Verdana" pitchFamily="34" charset="0"/>
              </a:defRPr>
            </a:lvl8pPr>
            <a:lvl9pPr marL="3973640" indent="-233744" eaLnBrk="0" fontAlgn="base" hangingPunct="0">
              <a:spcBef>
                <a:spcPct val="0"/>
              </a:spcBef>
              <a:spcAft>
                <a:spcPct val="0"/>
              </a:spcAft>
              <a:defRPr>
                <a:solidFill>
                  <a:schemeClr val="tx1"/>
                </a:solidFill>
                <a:latin typeface="Verdana" pitchFamily="34" charset="0"/>
              </a:defRPr>
            </a:lvl9pPr>
          </a:lstStyle>
          <a:p>
            <a:pPr eaLnBrk="1" hangingPunct="1"/>
            <a:fld id="{1A696E1F-4886-4D33-9C47-254010C92D48}" type="slidenum">
              <a:rPr lang="es-ES" smtClean="0">
                <a:latin typeface="Arial" pitchFamily="34" charset="0"/>
              </a:rPr>
              <a:pPr eaLnBrk="1" hangingPunct="1"/>
              <a:t>64</a:t>
            </a:fld>
            <a:endParaRPr lang="es-ES" smtClean="0">
              <a:latin typeface="Arial" pitchFamily="34" charset="0"/>
            </a:endParaRPr>
          </a:p>
        </p:txBody>
      </p:sp>
      <p:sp>
        <p:nvSpPr>
          <p:cNvPr id="23555" name="1 Marcador de imagen de diapositiva"/>
          <p:cNvSpPr>
            <a:spLocks noGrp="1" noRot="1" noChangeAspect="1" noTextEdit="1"/>
          </p:cNvSpPr>
          <p:nvPr>
            <p:ph type="sldImg"/>
          </p:nvPr>
        </p:nvSpPr>
        <p:spPr>
          <a:xfrm>
            <a:off x="671513" y="704850"/>
            <a:ext cx="5713412" cy="3476625"/>
          </a:xfrm>
          <a:ln/>
        </p:spPr>
      </p:sp>
      <p:sp>
        <p:nvSpPr>
          <p:cNvPr id="23556" name="2 Marcador de notas"/>
          <p:cNvSpPr>
            <a:spLocks noGrp="1"/>
          </p:cNvSpPr>
          <p:nvPr>
            <p:ph type="body" idx="1"/>
          </p:nvPr>
        </p:nvSpPr>
        <p:spPr>
          <a:xfrm>
            <a:off x="942069" y="4421823"/>
            <a:ext cx="5169127" cy="418747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65" tIns="49995" rIns="96765" bIns="49995"/>
          <a:lstStyle/>
          <a:p>
            <a:pPr defTabSz="837581" eaLnBrk="1" hangingPunct="1"/>
            <a:endParaRPr lang="es-MX" smtClean="0"/>
          </a:p>
        </p:txBody>
      </p:sp>
      <p:sp>
        <p:nvSpPr>
          <p:cNvPr id="23557" name="3 Marcador de número de diapositiva"/>
          <p:cNvSpPr txBox="1">
            <a:spLocks noGrp="1"/>
          </p:cNvSpPr>
          <p:nvPr/>
        </p:nvSpPr>
        <p:spPr bwMode="auto">
          <a:xfrm>
            <a:off x="3996849" y="8843646"/>
            <a:ext cx="3058047" cy="47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353" tIns="0" rIns="19353" bIns="0" anchor="b"/>
          <a:lstStyle>
            <a:lvl1pPr defTabSz="812800" eaLnBrk="0" hangingPunct="0">
              <a:defRPr>
                <a:solidFill>
                  <a:schemeClr val="tx1"/>
                </a:solidFill>
                <a:latin typeface="Verdana" pitchFamily="34" charset="0"/>
              </a:defRPr>
            </a:lvl1pPr>
            <a:lvl2pPr marL="742950" indent="-285750" defTabSz="812800" eaLnBrk="0" hangingPunct="0">
              <a:defRPr>
                <a:solidFill>
                  <a:schemeClr val="tx1"/>
                </a:solidFill>
                <a:latin typeface="Verdana" pitchFamily="34" charset="0"/>
              </a:defRPr>
            </a:lvl2pPr>
            <a:lvl3pPr marL="1143000" indent="-228600" defTabSz="812800" eaLnBrk="0" hangingPunct="0">
              <a:defRPr>
                <a:solidFill>
                  <a:schemeClr val="tx1"/>
                </a:solidFill>
                <a:latin typeface="Verdana" pitchFamily="34" charset="0"/>
              </a:defRPr>
            </a:lvl3pPr>
            <a:lvl4pPr marL="1600200" indent="-228600" defTabSz="812800" eaLnBrk="0" hangingPunct="0">
              <a:defRPr>
                <a:solidFill>
                  <a:schemeClr val="tx1"/>
                </a:solidFill>
                <a:latin typeface="Verdana" pitchFamily="34" charset="0"/>
              </a:defRPr>
            </a:lvl4pPr>
            <a:lvl5pPr marL="2057400" indent="-228600" defTabSz="812800" eaLnBrk="0" hangingPunct="0">
              <a:defRPr>
                <a:solidFill>
                  <a:schemeClr val="tx1"/>
                </a:solidFill>
                <a:latin typeface="Verdana" pitchFamily="34" charset="0"/>
              </a:defRPr>
            </a:lvl5pPr>
            <a:lvl6pPr marL="2514600" indent="-228600" defTabSz="812800" eaLnBrk="0" fontAlgn="base" hangingPunct="0">
              <a:spcBef>
                <a:spcPct val="0"/>
              </a:spcBef>
              <a:spcAft>
                <a:spcPct val="0"/>
              </a:spcAft>
              <a:defRPr>
                <a:solidFill>
                  <a:schemeClr val="tx1"/>
                </a:solidFill>
                <a:latin typeface="Verdana" pitchFamily="34" charset="0"/>
              </a:defRPr>
            </a:lvl6pPr>
            <a:lvl7pPr marL="2971800" indent="-228600" defTabSz="812800" eaLnBrk="0" fontAlgn="base" hangingPunct="0">
              <a:spcBef>
                <a:spcPct val="0"/>
              </a:spcBef>
              <a:spcAft>
                <a:spcPct val="0"/>
              </a:spcAft>
              <a:defRPr>
                <a:solidFill>
                  <a:schemeClr val="tx1"/>
                </a:solidFill>
                <a:latin typeface="Verdana" pitchFamily="34" charset="0"/>
              </a:defRPr>
            </a:lvl7pPr>
            <a:lvl8pPr marL="3429000" indent="-228600" defTabSz="812800" eaLnBrk="0" fontAlgn="base" hangingPunct="0">
              <a:spcBef>
                <a:spcPct val="0"/>
              </a:spcBef>
              <a:spcAft>
                <a:spcPct val="0"/>
              </a:spcAft>
              <a:defRPr>
                <a:solidFill>
                  <a:schemeClr val="tx1"/>
                </a:solidFill>
                <a:latin typeface="Verdana" pitchFamily="34" charset="0"/>
              </a:defRPr>
            </a:lvl8pPr>
            <a:lvl9pPr marL="3886200" indent="-228600" defTabSz="812800" eaLnBrk="0" fontAlgn="base" hangingPunct="0">
              <a:spcBef>
                <a:spcPct val="0"/>
              </a:spcBef>
              <a:spcAft>
                <a:spcPct val="0"/>
              </a:spcAft>
              <a:defRPr>
                <a:solidFill>
                  <a:schemeClr val="tx1"/>
                </a:solidFill>
                <a:latin typeface="Verdana" pitchFamily="34" charset="0"/>
              </a:defRPr>
            </a:lvl9pPr>
          </a:lstStyle>
          <a:p>
            <a:pPr algn="r"/>
            <a:fld id="{75E07627-89C0-426D-97B6-7F14BBDACF22}" type="slidenum">
              <a:rPr lang="es-ES_tradnl" sz="1000" i="1">
                <a:latin typeface="Times New Roman" pitchFamily="18" charset="0"/>
              </a:rPr>
              <a:pPr algn="r"/>
              <a:t>64</a:t>
            </a:fld>
            <a:endParaRPr lang="es-ES_tradnl" sz="1000" i="1">
              <a:latin typeface="Times New Roman" pitchFamily="18" charset="0"/>
            </a:endParaRPr>
          </a:p>
        </p:txBody>
      </p:sp>
    </p:spTree>
    <p:extLst>
      <p:ext uri="{BB962C8B-B14F-4D97-AF65-F5344CB8AC3E}">
        <p14:creationId xmlns:p14="http://schemas.microsoft.com/office/powerpoint/2010/main" val="3395288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789913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3840794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669925" y="704850"/>
            <a:ext cx="5716588" cy="3478213"/>
          </a:xfrm>
          <a:ln cap="flat"/>
        </p:spPr>
      </p:sp>
      <p:sp>
        <p:nvSpPr>
          <p:cNvPr id="36867" name="Rectangle 3"/>
          <p:cNvSpPr>
            <a:spLocks noGrp="1" noChangeArrowheads="1"/>
          </p:cNvSpPr>
          <p:nvPr>
            <p:ph type="body" idx="1"/>
          </p:nvPr>
        </p:nvSpPr>
        <p:spPr>
          <a:xfrm>
            <a:off x="941592" y="4421353"/>
            <a:ext cx="5170080" cy="418887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4" tIns="44040" rIns="89654" bIns="44040"/>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691684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669925" y="704850"/>
            <a:ext cx="5716588" cy="3478213"/>
          </a:xfrm>
          <a:ln cap="flat"/>
        </p:spPr>
      </p:sp>
      <p:sp>
        <p:nvSpPr>
          <p:cNvPr id="37891" name="Rectangle 3"/>
          <p:cNvSpPr>
            <a:spLocks noGrp="1" noChangeArrowheads="1"/>
          </p:cNvSpPr>
          <p:nvPr>
            <p:ph type="body" idx="1"/>
          </p:nvPr>
        </p:nvSpPr>
        <p:spPr>
          <a:xfrm>
            <a:off x="941592" y="4421353"/>
            <a:ext cx="5170080" cy="4188879"/>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4" tIns="44040" rIns="89654" bIns="44040"/>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1963259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4143426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854105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2547819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itchFamily="34" charset="0"/>
            </a:endParaRPr>
          </a:p>
        </p:txBody>
      </p:sp>
    </p:spTree>
    <p:extLst>
      <p:ext uri="{BB962C8B-B14F-4D97-AF65-F5344CB8AC3E}">
        <p14:creationId xmlns:p14="http://schemas.microsoft.com/office/powerpoint/2010/main" val="643229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281" y="2060223"/>
            <a:ext cx="10057091" cy="2805336"/>
          </a:xfrm>
        </p:spPr>
        <p:txBody>
          <a:bodyPr anchor="b"/>
          <a:lstStyle>
            <a:lvl1pPr>
              <a:defRPr sz="81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281" y="4944534"/>
            <a:ext cx="8614559" cy="1153724"/>
          </a:xfrm>
        </p:spPr>
        <p:txBody>
          <a:bodyPr anchor="t">
            <a:normAutofit/>
          </a:bodyPr>
          <a:lstStyle>
            <a:lvl1pPr marL="0" indent="0" algn="l">
              <a:buNone/>
              <a:defRPr sz="2500">
                <a:solidFill>
                  <a:schemeClr val="tx1">
                    <a:tint val="75000"/>
                  </a:schemeClr>
                </a:solidFill>
              </a:defRPr>
            </a:lvl1pPr>
            <a:lvl2pPr marL="560161" indent="0" algn="ctr">
              <a:buNone/>
              <a:defRPr>
                <a:solidFill>
                  <a:schemeClr val="tx1">
                    <a:tint val="75000"/>
                  </a:schemeClr>
                </a:solidFill>
              </a:defRPr>
            </a:lvl2pPr>
            <a:lvl3pPr marL="1120323" indent="0" algn="ctr">
              <a:buNone/>
              <a:defRPr>
                <a:solidFill>
                  <a:schemeClr val="tx1">
                    <a:tint val="75000"/>
                  </a:schemeClr>
                </a:solidFill>
              </a:defRPr>
            </a:lvl3pPr>
            <a:lvl4pPr marL="1680484" indent="0" algn="ctr">
              <a:buNone/>
              <a:defRPr>
                <a:solidFill>
                  <a:schemeClr val="tx1">
                    <a:tint val="75000"/>
                  </a:schemeClr>
                </a:solidFill>
              </a:defRPr>
            </a:lvl4pPr>
            <a:lvl5pPr marL="2240646" indent="0" algn="ctr">
              <a:buNone/>
              <a:defRPr>
                <a:solidFill>
                  <a:schemeClr val="tx1">
                    <a:tint val="75000"/>
                  </a:schemeClr>
                </a:solidFill>
              </a:defRPr>
            </a:lvl5pPr>
            <a:lvl6pPr marL="2800807" indent="0" algn="ctr">
              <a:buNone/>
              <a:defRPr>
                <a:solidFill>
                  <a:schemeClr val="tx1">
                    <a:tint val="75000"/>
                  </a:schemeClr>
                </a:solidFill>
              </a:defRPr>
            </a:lvl6pPr>
            <a:lvl7pPr marL="3360969" indent="0" algn="ctr">
              <a:buNone/>
              <a:defRPr>
                <a:solidFill>
                  <a:schemeClr val="tx1">
                    <a:tint val="75000"/>
                  </a:schemeClr>
                </a:solidFill>
              </a:defRPr>
            </a:lvl7pPr>
            <a:lvl8pPr marL="3921130" indent="0" algn="ctr">
              <a:buNone/>
              <a:defRPr>
                <a:solidFill>
                  <a:schemeClr val="tx1">
                    <a:tint val="75000"/>
                  </a:schemeClr>
                </a:solidFill>
              </a:defRPr>
            </a:lvl8pPr>
            <a:lvl9pPr marL="4481292"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FFB8BF52-E3AC-4BE0-AAB4-63BEF5271BF1}"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07D1A81D-C431-4655-9A54-B045637CA8C0}"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97016"/>
            <a:ext cx="2336496" cy="6328316"/>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21" y="297016"/>
            <a:ext cx="8025355" cy="632831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28409A93-8856-44D1-9D0C-CC2D6DEB3F82}"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sp>
        <p:nvSpPr>
          <p:cNvPr id="3" name="Rectangle 3"/>
          <p:cNvSpPr>
            <a:spLocks noChangeArrowheads="1"/>
          </p:cNvSpPr>
          <p:nvPr/>
        </p:nvSpPr>
        <p:spPr bwMode="auto">
          <a:xfrm>
            <a:off x="3" y="7061414"/>
            <a:ext cx="12188297" cy="353672"/>
          </a:xfrm>
          <a:prstGeom prst="rect">
            <a:avLst/>
          </a:prstGeom>
          <a:solidFill>
            <a:srgbClr val="007A5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20000"/>
              </a:spcBef>
              <a:buClr>
                <a:srgbClr val="D41C3B"/>
              </a:buClr>
              <a:buFont typeface="Monotype Sorts"/>
              <a:buNone/>
              <a:defRPr/>
            </a:pPr>
            <a:endParaRPr lang="es-ES" altLang="es-MX" sz="2700" smtClean="0"/>
          </a:p>
        </p:txBody>
      </p:sp>
      <p:sp>
        <p:nvSpPr>
          <p:cNvPr id="3074" name="Rectangle 2"/>
          <p:cNvSpPr>
            <a:spLocks noGrp="1" noChangeArrowheads="1"/>
          </p:cNvSpPr>
          <p:nvPr>
            <p:ph type="ctrTitle" sz="quarter"/>
          </p:nvPr>
        </p:nvSpPr>
        <p:spPr>
          <a:xfrm>
            <a:off x="1781677" y="3004272"/>
            <a:ext cx="8627061" cy="1538737"/>
          </a:xfrm>
          <a:solidFill>
            <a:schemeClr val="folHlink"/>
          </a:solidFill>
        </p:spPr>
        <p:txBody>
          <a:bodyPr lIns="479988" tIns="479988" rIns="479988" bIns="479988">
            <a:spAutoFit/>
          </a:bodyPr>
          <a:lstStyle>
            <a:lvl1pPr algn="ctr">
              <a:defRPr sz="3700">
                <a:solidFill>
                  <a:schemeClr val="accent1"/>
                </a:solidFill>
              </a:defRPr>
            </a:lvl1pPr>
          </a:lstStyle>
          <a:p>
            <a:r>
              <a:rPr lang="es-ES_tradnl"/>
              <a:t>Haga clic para modificar el estilo de título</a:t>
            </a:r>
          </a:p>
        </p:txBody>
      </p:sp>
      <p:sp>
        <p:nvSpPr>
          <p:cNvPr id="4" name="Rectangle 4"/>
          <p:cNvSpPr>
            <a:spLocks noGrp="1" noChangeArrowheads="1"/>
          </p:cNvSpPr>
          <p:nvPr>
            <p:ph type="dt" sz="quarter" idx="10"/>
          </p:nvPr>
        </p:nvSpPr>
        <p:spPr>
          <a:xfrm>
            <a:off x="1005289" y="7099184"/>
            <a:ext cx="2543902" cy="315901"/>
          </a:xfrm>
        </p:spPr>
        <p:txBody>
          <a:bodyPr lIns="107947" tIns="52916" rIns="107947" bIns="52916"/>
          <a:lstStyle>
            <a:lvl1pPr>
              <a:defRPr/>
            </a:lvl1pPr>
          </a:lstStyle>
          <a:p>
            <a:pPr>
              <a:defRPr/>
            </a:pPr>
            <a:endParaRPr lang="es-ES"/>
          </a:p>
        </p:txBody>
      </p:sp>
      <p:sp>
        <p:nvSpPr>
          <p:cNvPr id="5" name="Rectangle 6"/>
          <p:cNvSpPr>
            <a:spLocks noGrp="1" noChangeArrowheads="1"/>
          </p:cNvSpPr>
          <p:nvPr>
            <p:ph type="ftr" sz="quarter" idx="11"/>
          </p:nvPr>
        </p:nvSpPr>
        <p:spPr>
          <a:xfrm>
            <a:off x="4207386" y="7099184"/>
            <a:ext cx="3775642" cy="315901"/>
          </a:xfrm>
        </p:spPr>
        <p:txBody>
          <a:bodyPr lIns="107947" tIns="52916" rIns="107947" bIns="52916"/>
          <a:lstStyle>
            <a:lvl1pPr>
              <a:defRPr/>
            </a:lvl1pPr>
          </a:lstStyle>
          <a:p>
            <a:pPr>
              <a:defRPr/>
            </a:pPr>
            <a:endParaRPr lang="es-ES"/>
          </a:p>
        </p:txBody>
      </p:sp>
    </p:spTree>
    <p:extLst>
      <p:ext uri="{BB962C8B-B14F-4D97-AF65-F5344CB8AC3E}">
        <p14:creationId xmlns:p14="http://schemas.microsoft.com/office/powerpoint/2010/main" val="1706597935"/>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8BE5CC9B-E77D-44D3-B269-934F805DEDED}"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2959" y="5933440"/>
            <a:ext cx="10211587" cy="1263603"/>
          </a:xfrm>
        </p:spPr>
        <p:txBody>
          <a:bodyPr anchor="t"/>
          <a:lstStyle>
            <a:lvl1pPr algn="l">
              <a:defRPr sz="4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2959" y="4166800"/>
            <a:ext cx="8179851" cy="1766641"/>
          </a:xfrm>
        </p:spPr>
        <p:txBody>
          <a:bodyPr anchor="b"/>
          <a:lstStyle>
            <a:lvl1pPr marL="0" indent="0">
              <a:buNone/>
              <a:defRPr sz="2500">
                <a:solidFill>
                  <a:schemeClr val="tx1">
                    <a:tint val="75000"/>
                  </a:schemeClr>
                </a:solidFill>
              </a:defRPr>
            </a:lvl1pPr>
            <a:lvl2pPr marL="560161" indent="0">
              <a:buNone/>
              <a:defRPr sz="2200">
                <a:solidFill>
                  <a:schemeClr val="tx1">
                    <a:tint val="75000"/>
                  </a:schemeClr>
                </a:solidFill>
              </a:defRPr>
            </a:lvl2pPr>
            <a:lvl3pPr marL="1120323" indent="0">
              <a:buNone/>
              <a:defRPr sz="2000">
                <a:solidFill>
                  <a:schemeClr val="tx1">
                    <a:tint val="75000"/>
                  </a:schemeClr>
                </a:solidFill>
              </a:defRPr>
            </a:lvl3pPr>
            <a:lvl4pPr marL="1680484" indent="0">
              <a:buNone/>
              <a:defRPr sz="1700">
                <a:solidFill>
                  <a:schemeClr val="tx1">
                    <a:tint val="75000"/>
                  </a:schemeClr>
                </a:solidFill>
              </a:defRPr>
            </a:lvl4pPr>
            <a:lvl5pPr marL="2240646" indent="0">
              <a:buNone/>
              <a:defRPr sz="1700">
                <a:solidFill>
                  <a:schemeClr val="tx1">
                    <a:tint val="75000"/>
                  </a:schemeClr>
                </a:solidFill>
              </a:defRPr>
            </a:lvl5pPr>
            <a:lvl6pPr marL="2800807" indent="0">
              <a:buNone/>
              <a:defRPr sz="1700">
                <a:solidFill>
                  <a:schemeClr val="tx1">
                    <a:tint val="75000"/>
                  </a:schemeClr>
                </a:solidFill>
              </a:defRPr>
            </a:lvl6pPr>
            <a:lvl7pPr marL="3360969" indent="0">
              <a:buNone/>
              <a:defRPr sz="1700">
                <a:solidFill>
                  <a:schemeClr val="tx1">
                    <a:tint val="75000"/>
                  </a:schemeClr>
                </a:solidFill>
              </a:defRPr>
            </a:lvl7pPr>
            <a:lvl8pPr marL="3921130" indent="0">
              <a:buNone/>
              <a:defRPr sz="1700">
                <a:solidFill>
                  <a:schemeClr val="tx1">
                    <a:tint val="75000"/>
                  </a:schemeClr>
                </a:solidFill>
              </a:defRPr>
            </a:lvl8pPr>
            <a:lvl9pPr marL="4481292" indent="0">
              <a:buNone/>
              <a:defRPr sz="17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D807C603-8BA0-44A6-AC85-107E56781536}"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521" y="1661363"/>
            <a:ext cx="4876165" cy="4964311"/>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033" y="1661363"/>
            <a:ext cx="4876165" cy="4964311"/>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0E894760-DCB7-44E1-9904-5984C2B1168F}"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521" y="1660196"/>
            <a:ext cx="4876165" cy="691891"/>
          </a:xfrm>
        </p:spPr>
        <p:txBody>
          <a:bodyPr anchor="b">
            <a:noAutofit/>
          </a:bodyPr>
          <a:lstStyle>
            <a:lvl1pPr marL="0" indent="0" algn="ctr">
              <a:buNone/>
              <a:defRPr sz="2500" b="1">
                <a:solidFill>
                  <a:schemeClr val="tx2"/>
                </a:solidFill>
              </a:defRPr>
            </a:lvl1pPr>
            <a:lvl2pPr marL="560161" indent="0">
              <a:buNone/>
              <a:defRPr sz="2500" b="1"/>
            </a:lvl2pPr>
            <a:lvl3pPr marL="1120323" indent="0">
              <a:buNone/>
              <a:defRPr sz="2200" b="1"/>
            </a:lvl3pPr>
            <a:lvl4pPr marL="1680484" indent="0">
              <a:buNone/>
              <a:defRPr sz="2000" b="1"/>
            </a:lvl4pPr>
            <a:lvl5pPr marL="2240646" indent="0">
              <a:buNone/>
              <a:defRPr sz="2000" b="1"/>
            </a:lvl5pPr>
            <a:lvl6pPr marL="2800807" indent="0">
              <a:buNone/>
              <a:defRPr sz="2000" b="1"/>
            </a:lvl6pPr>
            <a:lvl7pPr marL="3360969" indent="0">
              <a:buNone/>
              <a:defRPr sz="2000" b="1"/>
            </a:lvl7pPr>
            <a:lvl8pPr marL="3921130" indent="0">
              <a:buNone/>
              <a:defRPr sz="2000" b="1"/>
            </a:lvl8pPr>
            <a:lvl9pPr marL="4481292" indent="0">
              <a:buNone/>
              <a:defRPr sz="20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21" y="2352087"/>
            <a:ext cx="4876165" cy="4273245"/>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033" y="1660196"/>
            <a:ext cx="4876165" cy="691891"/>
          </a:xfrm>
        </p:spPr>
        <p:txBody>
          <a:bodyPr anchor="b">
            <a:noAutofit/>
          </a:bodyPr>
          <a:lstStyle>
            <a:lvl1pPr marL="0" indent="0" algn="ctr">
              <a:buNone/>
              <a:defRPr sz="2500" b="1">
                <a:solidFill>
                  <a:schemeClr val="tx2"/>
                </a:solidFill>
              </a:defRPr>
            </a:lvl1pPr>
            <a:lvl2pPr marL="560161" indent="0">
              <a:buNone/>
              <a:defRPr sz="2500" b="1"/>
            </a:lvl2pPr>
            <a:lvl3pPr marL="1120323" indent="0">
              <a:buNone/>
              <a:defRPr sz="2200" b="1"/>
            </a:lvl3pPr>
            <a:lvl4pPr marL="1680484" indent="0">
              <a:buNone/>
              <a:defRPr sz="2000" b="1"/>
            </a:lvl4pPr>
            <a:lvl5pPr marL="2240646" indent="0">
              <a:buNone/>
              <a:defRPr sz="2000" b="1"/>
            </a:lvl5pPr>
            <a:lvl6pPr marL="2800807" indent="0">
              <a:buNone/>
              <a:defRPr sz="2000" b="1"/>
            </a:lvl6pPr>
            <a:lvl7pPr marL="3360969" indent="0">
              <a:buNone/>
              <a:defRPr sz="2000" b="1"/>
            </a:lvl7pPr>
            <a:lvl8pPr marL="3921130" indent="0">
              <a:buNone/>
              <a:defRPr sz="2000" b="1"/>
            </a:lvl8pPr>
            <a:lvl9pPr marL="4481292" indent="0">
              <a:buNone/>
              <a:defRPr sz="20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033" y="2352087"/>
            <a:ext cx="4876165" cy="4273245"/>
          </a:xfrm>
        </p:spPr>
        <p:txBody>
          <a:bodyPr/>
          <a:lstStyle>
            <a:lvl1pPr>
              <a:defRPr sz="29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3BBC92FF-F6D2-484E-8C3C-4C8B592A5DA2}"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67427E3B-C1E0-4FF4-A955-6347B8EBBC07}"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548CF69E-E6D5-464C-9C52-E1AD2D73CDBF}" type="slidenum">
              <a:rPr lang="es-ES" smtClean="0"/>
              <a:pPr>
                <a:defRPr/>
              </a:pPr>
              <a:t>‹Nº›</a:t>
            </a:fld>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348" y="5943329"/>
            <a:ext cx="10361851" cy="642789"/>
          </a:xfrm>
        </p:spPr>
        <p:txBody>
          <a:bodyPr anchor="b"/>
          <a:lstStyle>
            <a:lvl1pPr algn="ctr">
              <a:defRPr sz="27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347" y="6592711"/>
            <a:ext cx="10361852" cy="659271"/>
          </a:xfrm>
        </p:spPr>
        <p:txBody>
          <a:bodyPr>
            <a:normAutofit/>
          </a:bodyPr>
          <a:lstStyle>
            <a:lvl1pPr marL="0" indent="0" algn="ctr">
              <a:buNone/>
              <a:defRPr sz="2000"/>
            </a:lvl1pPr>
            <a:lvl2pPr marL="560161" indent="0">
              <a:buNone/>
              <a:defRPr sz="1500"/>
            </a:lvl2pPr>
            <a:lvl3pPr marL="1120323" indent="0">
              <a:buNone/>
              <a:defRPr sz="1200"/>
            </a:lvl3pPr>
            <a:lvl4pPr marL="1680484" indent="0">
              <a:buNone/>
              <a:defRPr sz="1100"/>
            </a:lvl4pPr>
            <a:lvl5pPr marL="2240646" indent="0">
              <a:buNone/>
              <a:defRPr sz="1100"/>
            </a:lvl5pPr>
            <a:lvl6pPr marL="2800807" indent="0">
              <a:buNone/>
              <a:defRPr sz="1100"/>
            </a:lvl6pPr>
            <a:lvl7pPr marL="3360969" indent="0">
              <a:buNone/>
              <a:defRPr sz="1100"/>
            </a:lvl7pPr>
            <a:lvl8pPr marL="3921130" indent="0">
              <a:buNone/>
              <a:defRPr sz="1100"/>
            </a:lvl8pPr>
            <a:lvl9pPr marL="4481292" indent="0">
              <a:buNone/>
              <a:defRPr sz="11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6BE4A2FE-694C-49AE-B38F-7070E2FA4B6A}" type="slidenum">
              <a:rPr lang="es-ES" smtClean="0"/>
              <a:pPr>
                <a:defRPr/>
              </a:pPr>
              <a:t>‹Nº›</a:t>
            </a:fld>
            <a:endParaRPr lang="es-ES"/>
          </a:p>
        </p:txBody>
      </p:sp>
      <p:sp>
        <p:nvSpPr>
          <p:cNvPr id="9" name="Content Placeholder 8"/>
          <p:cNvSpPr>
            <a:spLocks noGrp="1"/>
          </p:cNvSpPr>
          <p:nvPr>
            <p:ph sz="quarter" idx="13"/>
          </p:nvPr>
        </p:nvSpPr>
        <p:spPr>
          <a:xfrm>
            <a:off x="406347" y="412044"/>
            <a:ext cx="10361851" cy="534559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284" y="5943041"/>
            <a:ext cx="10361851" cy="643077"/>
          </a:xfrm>
        </p:spPr>
        <p:txBody>
          <a:bodyPr anchor="b"/>
          <a:lstStyle>
            <a:lvl1pPr algn="ctr">
              <a:defRPr sz="27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6132" cy="5933440"/>
          </a:xfrm>
        </p:spPr>
        <p:txBody>
          <a:bodyPr/>
          <a:lstStyle>
            <a:lvl1pPr marL="0" indent="0">
              <a:buNone/>
              <a:defRPr sz="3900"/>
            </a:lvl1pPr>
            <a:lvl2pPr marL="560161" indent="0">
              <a:buNone/>
              <a:defRPr sz="3400"/>
            </a:lvl2pPr>
            <a:lvl3pPr marL="1120323" indent="0">
              <a:buNone/>
              <a:defRPr sz="2900"/>
            </a:lvl3pPr>
            <a:lvl4pPr marL="1680484" indent="0">
              <a:buNone/>
              <a:defRPr sz="2500"/>
            </a:lvl4pPr>
            <a:lvl5pPr marL="2240646" indent="0">
              <a:buNone/>
              <a:defRPr sz="2500"/>
            </a:lvl5pPr>
            <a:lvl6pPr marL="2800807" indent="0">
              <a:buNone/>
              <a:defRPr sz="2500"/>
            </a:lvl6pPr>
            <a:lvl7pPr marL="3360969" indent="0">
              <a:buNone/>
              <a:defRPr sz="2500"/>
            </a:lvl7pPr>
            <a:lvl8pPr marL="3921130" indent="0">
              <a:buNone/>
              <a:defRPr sz="2500"/>
            </a:lvl8pPr>
            <a:lvl9pPr marL="4481292" indent="0">
              <a:buNone/>
              <a:defRPr sz="2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284" y="6592711"/>
            <a:ext cx="10361851" cy="662567"/>
          </a:xfrm>
        </p:spPr>
        <p:txBody>
          <a:bodyPr>
            <a:normAutofit/>
          </a:bodyPr>
          <a:lstStyle>
            <a:lvl1pPr marL="0" indent="0" algn="ctr">
              <a:buNone/>
              <a:defRPr sz="2000"/>
            </a:lvl1pPr>
            <a:lvl2pPr marL="560161" indent="0">
              <a:buNone/>
              <a:defRPr sz="1500"/>
            </a:lvl2pPr>
            <a:lvl3pPr marL="1120323" indent="0">
              <a:buNone/>
              <a:defRPr sz="1200"/>
            </a:lvl3pPr>
            <a:lvl4pPr marL="1680484" indent="0">
              <a:buNone/>
              <a:defRPr sz="1100"/>
            </a:lvl4pPr>
            <a:lvl5pPr marL="2240646" indent="0">
              <a:buNone/>
              <a:defRPr sz="1100"/>
            </a:lvl5pPr>
            <a:lvl6pPr marL="2800807" indent="0">
              <a:buNone/>
              <a:defRPr sz="1100"/>
            </a:lvl6pPr>
            <a:lvl7pPr marL="3360969" indent="0">
              <a:buNone/>
              <a:defRPr sz="1100"/>
            </a:lvl7pPr>
            <a:lvl8pPr marL="3921130" indent="0">
              <a:buNone/>
              <a:defRPr sz="1100"/>
            </a:lvl8pPr>
            <a:lvl9pPr marL="4481292" indent="0">
              <a:buNone/>
              <a:defRPr sz="11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pPr>
              <a:defRPr/>
            </a:pPr>
            <a:endParaRPr lang="es-ES"/>
          </a:p>
        </p:txBody>
      </p:sp>
      <p:sp>
        <p:nvSpPr>
          <p:cNvPr id="9" name="Slide Number Placeholder 8"/>
          <p:cNvSpPr>
            <a:spLocks noGrp="1"/>
          </p:cNvSpPr>
          <p:nvPr>
            <p:ph type="sldNum" sz="quarter" idx="11"/>
          </p:nvPr>
        </p:nvSpPr>
        <p:spPr/>
        <p:txBody>
          <a:bodyPr/>
          <a:lstStyle/>
          <a:p>
            <a:pPr>
              <a:defRPr/>
            </a:pPr>
            <a:fld id="{36997F1A-0F48-4880-A281-24A941B10EC5}" type="slidenum">
              <a:rPr lang="es-ES" smtClean="0"/>
              <a:pPr>
                <a:defRPr/>
              </a:pPr>
              <a:t>‹Nº›</a:t>
            </a:fld>
            <a:endParaRPr lang="es-ES"/>
          </a:p>
        </p:txBody>
      </p:sp>
      <p:sp>
        <p:nvSpPr>
          <p:cNvPr id="10" name="Footer Placeholder 9"/>
          <p:cNvSpPr>
            <a:spLocks noGrp="1"/>
          </p:cNvSpPr>
          <p:nvPr>
            <p:ph type="ftr" sz="quarter" idx="12"/>
          </p:nvPr>
        </p:nvSpPr>
        <p:spPr/>
        <p:txBody>
          <a:bodyPr/>
          <a:lstStyle/>
          <a:p>
            <a:pPr>
              <a:defRPr/>
            </a:pPr>
            <a:endParaRPr lang="es-E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0" y="297016"/>
            <a:ext cx="10158678" cy="1236133"/>
          </a:xfrm>
          <a:prstGeom prst="rect">
            <a:avLst/>
          </a:prstGeom>
        </p:spPr>
        <p:txBody>
          <a:bodyPr vert="horz" lIns="112032" tIns="56016" rIns="112032" bIns="56016"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20" y="1730587"/>
            <a:ext cx="10158678" cy="5191760"/>
          </a:xfrm>
          <a:prstGeom prst="rect">
            <a:avLst/>
          </a:prstGeom>
        </p:spPr>
        <p:txBody>
          <a:bodyPr vert="horz" lIns="112032" tIns="56016" rIns="112032" bIns="5601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6132" y="0"/>
            <a:ext cx="914281" cy="7416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rtlCol="0" anchor="ctr"/>
          <a:lstStyle/>
          <a:p>
            <a:pPr algn="ctr"/>
            <a:endParaRPr lang="en-US"/>
          </a:p>
        </p:txBody>
      </p:sp>
      <p:sp>
        <p:nvSpPr>
          <p:cNvPr id="8" name="Rectangle 7"/>
          <p:cNvSpPr/>
          <p:nvPr/>
        </p:nvSpPr>
        <p:spPr>
          <a:xfrm>
            <a:off x="11276132" y="5933440"/>
            <a:ext cx="914281" cy="74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rtlCol="0" anchor="ctr"/>
          <a:lstStyle/>
          <a:p>
            <a:pPr algn="ctr"/>
            <a:endParaRPr lang="en-US"/>
          </a:p>
        </p:txBody>
      </p:sp>
      <p:sp>
        <p:nvSpPr>
          <p:cNvPr id="6" name="Slide Number Placeholder 5"/>
          <p:cNvSpPr>
            <a:spLocks noGrp="1"/>
          </p:cNvSpPr>
          <p:nvPr>
            <p:ph type="sldNum" sz="quarter" idx="4"/>
          </p:nvPr>
        </p:nvSpPr>
        <p:spPr>
          <a:xfrm>
            <a:off x="11374236" y="6109246"/>
            <a:ext cx="731425" cy="428526"/>
          </a:xfrm>
          <a:prstGeom prst="bracketPair">
            <a:avLst>
              <a:gd name="adj" fmla="val 17949"/>
            </a:avLst>
          </a:prstGeom>
          <a:ln w="19050">
            <a:solidFill>
              <a:srgbClr val="FFFFFF"/>
            </a:solidFill>
          </a:ln>
        </p:spPr>
        <p:txBody>
          <a:bodyPr vert="horz" lIns="0" tIns="0" rIns="0" bIns="0" rtlCol="0" anchor="ctr"/>
          <a:lstStyle>
            <a:lvl1pPr algn="ctr">
              <a:defRPr sz="2200">
                <a:solidFill>
                  <a:srgbClr val="FFFFFF"/>
                </a:solidFill>
              </a:defRPr>
            </a:lvl1pPr>
          </a:lstStyle>
          <a:p>
            <a:pPr>
              <a:defRPr/>
            </a:pPr>
            <a:fld id="{455AAAE7-5527-477B-9ED9-5A80B1857097}" type="slidenum">
              <a:rPr lang="es-ES" smtClean="0"/>
              <a:pPr>
                <a:defRPr/>
              </a:pPr>
              <a:t>‹Nº›</a:t>
            </a:fld>
            <a:endParaRPr lang="es-ES"/>
          </a:p>
        </p:txBody>
      </p:sp>
      <p:sp>
        <p:nvSpPr>
          <p:cNvPr id="5" name="Footer Placeholder 4"/>
          <p:cNvSpPr>
            <a:spLocks noGrp="1"/>
          </p:cNvSpPr>
          <p:nvPr>
            <p:ph type="ftr" sz="quarter" idx="3"/>
          </p:nvPr>
        </p:nvSpPr>
        <p:spPr>
          <a:xfrm rot="16200000">
            <a:off x="10412460" y="4332632"/>
            <a:ext cx="2560171" cy="487617"/>
          </a:xfrm>
          <a:prstGeom prst="rect">
            <a:avLst/>
          </a:prstGeom>
        </p:spPr>
        <p:txBody>
          <a:bodyPr vert="horz" lIns="112032" tIns="56016" rIns="112032" bIns="56016" rtlCol="0" anchor="ctr"/>
          <a:lstStyle>
            <a:lvl1pPr algn="r">
              <a:defRPr sz="1500">
                <a:solidFill>
                  <a:schemeClr val="bg2"/>
                </a:solidFill>
              </a:defRPr>
            </a:lvl1pPr>
          </a:lstStyle>
          <a:p>
            <a:pPr>
              <a:defRPr/>
            </a:pPr>
            <a:endParaRPr lang="es-ES"/>
          </a:p>
        </p:txBody>
      </p:sp>
      <p:sp>
        <p:nvSpPr>
          <p:cNvPr id="4" name="Date Placeholder 3"/>
          <p:cNvSpPr>
            <a:spLocks noGrp="1"/>
          </p:cNvSpPr>
          <p:nvPr>
            <p:ph type="dt" sz="half" idx="2"/>
          </p:nvPr>
        </p:nvSpPr>
        <p:spPr>
          <a:xfrm rot="16200000">
            <a:off x="10374004" y="1734005"/>
            <a:ext cx="2637083" cy="487617"/>
          </a:xfrm>
          <a:prstGeom prst="rect">
            <a:avLst/>
          </a:prstGeom>
        </p:spPr>
        <p:txBody>
          <a:bodyPr vert="horz" lIns="112032" tIns="56016" rIns="112032" bIns="56016" rtlCol="0" anchor="ctr"/>
          <a:lstStyle>
            <a:lvl1pPr algn="l">
              <a:defRPr sz="1500">
                <a:solidFill>
                  <a:schemeClr val="bg2"/>
                </a:solidFill>
              </a:defRPr>
            </a:lvl1pPr>
          </a:lstStyle>
          <a:p>
            <a:pPr>
              <a:defRPr/>
            </a:pPr>
            <a:endParaRPr lang="es-E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hdr="0" ftr="0" dt="0"/>
  <p:txStyles>
    <p:titleStyle>
      <a:lvl1pPr algn="l" defTabSz="1120323" rtl="0" eaLnBrk="1" latinLnBrk="0" hangingPunct="1">
        <a:spcBef>
          <a:spcPct val="0"/>
        </a:spcBef>
        <a:buNone/>
        <a:defRPr sz="5600" kern="1200" cap="none" spc="-123" baseline="0">
          <a:ln>
            <a:noFill/>
          </a:ln>
          <a:solidFill>
            <a:schemeClr val="tx2"/>
          </a:solidFill>
          <a:effectLst/>
          <a:latin typeface="+mj-lt"/>
          <a:ea typeface="+mj-ea"/>
          <a:cs typeface="+mj-cs"/>
        </a:defRPr>
      </a:lvl1pPr>
    </p:titleStyle>
    <p:body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1120323" rtl="0" eaLnBrk="1" latinLnBrk="0" hangingPunct="1">
        <a:defRPr sz="2200" kern="1200">
          <a:solidFill>
            <a:schemeClr val="tx1"/>
          </a:solidFill>
          <a:latin typeface="+mn-lt"/>
          <a:ea typeface="+mn-ea"/>
          <a:cs typeface="+mn-cs"/>
        </a:defRPr>
      </a:lvl1pPr>
      <a:lvl2pPr marL="560161" algn="l" defTabSz="1120323" rtl="0" eaLnBrk="1" latinLnBrk="0" hangingPunct="1">
        <a:defRPr sz="2200" kern="1200">
          <a:solidFill>
            <a:schemeClr val="tx1"/>
          </a:solidFill>
          <a:latin typeface="+mn-lt"/>
          <a:ea typeface="+mn-ea"/>
          <a:cs typeface="+mn-cs"/>
        </a:defRPr>
      </a:lvl2pPr>
      <a:lvl3pPr marL="1120323" algn="l" defTabSz="1120323" rtl="0" eaLnBrk="1" latinLnBrk="0" hangingPunct="1">
        <a:defRPr sz="2200" kern="1200">
          <a:solidFill>
            <a:schemeClr val="tx1"/>
          </a:solidFill>
          <a:latin typeface="+mn-lt"/>
          <a:ea typeface="+mn-ea"/>
          <a:cs typeface="+mn-cs"/>
        </a:defRPr>
      </a:lvl3pPr>
      <a:lvl4pPr marL="1680484" algn="l" defTabSz="1120323" rtl="0" eaLnBrk="1" latinLnBrk="0" hangingPunct="1">
        <a:defRPr sz="2200" kern="1200">
          <a:solidFill>
            <a:schemeClr val="tx1"/>
          </a:solidFill>
          <a:latin typeface="+mn-lt"/>
          <a:ea typeface="+mn-ea"/>
          <a:cs typeface="+mn-cs"/>
        </a:defRPr>
      </a:lvl4pPr>
      <a:lvl5pPr marL="2240646" algn="l" defTabSz="1120323" rtl="0" eaLnBrk="1" latinLnBrk="0" hangingPunct="1">
        <a:defRPr sz="2200" kern="1200">
          <a:solidFill>
            <a:schemeClr val="tx1"/>
          </a:solidFill>
          <a:latin typeface="+mn-lt"/>
          <a:ea typeface="+mn-ea"/>
          <a:cs typeface="+mn-cs"/>
        </a:defRPr>
      </a:lvl5pPr>
      <a:lvl6pPr marL="2800807" algn="l" defTabSz="1120323" rtl="0" eaLnBrk="1" latinLnBrk="0" hangingPunct="1">
        <a:defRPr sz="2200" kern="1200">
          <a:solidFill>
            <a:schemeClr val="tx1"/>
          </a:solidFill>
          <a:latin typeface="+mn-lt"/>
          <a:ea typeface="+mn-ea"/>
          <a:cs typeface="+mn-cs"/>
        </a:defRPr>
      </a:lvl6pPr>
      <a:lvl7pPr marL="3360969" algn="l" defTabSz="1120323" rtl="0" eaLnBrk="1" latinLnBrk="0" hangingPunct="1">
        <a:defRPr sz="2200" kern="1200">
          <a:solidFill>
            <a:schemeClr val="tx1"/>
          </a:solidFill>
          <a:latin typeface="+mn-lt"/>
          <a:ea typeface="+mn-ea"/>
          <a:cs typeface="+mn-cs"/>
        </a:defRPr>
      </a:lvl7pPr>
      <a:lvl8pPr marL="3921130" algn="l" defTabSz="1120323" rtl="0" eaLnBrk="1" latinLnBrk="0" hangingPunct="1">
        <a:defRPr sz="2200" kern="1200">
          <a:solidFill>
            <a:schemeClr val="tx1"/>
          </a:solidFill>
          <a:latin typeface="+mn-lt"/>
          <a:ea typeface="+mn-ea"/>
          <a:cs typeface="+mn-cs"/>
        </a:defRPr>
      </a:lvl8pPr>
      <a:lvl9pPr marL="4481292" algn="l" defTabSz="1120323"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png"/><Relationship Id="rId5" Type="http://schemas.openxmlformats.org/officeDocument/2006/relationships/oleObject" Target="../embeddings/oleObject7.bin"/><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21.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7.wmf"/><Relationship Id="rId5" Type="http://schemas.openxmlformats.org/officeDocument/2006/relationships/oleObject" Target="../embeddings/oleObject12.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4.bin"/></Relationships>
</file>

<file path=ppt/slides/_rels/slide2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1.wmf"/><Relationship Id="rId5" Type="http://schemas.openxmlformats.org/officeDocument/2006/relationships/oleObject" Target="../embeddings/oleObject16.bin"/><Relationship Id="rId4" Type="http://schemas.openxmlformats.org/officeDocument/2006/relationships/image" Target="../media/image20.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3.png"/><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6.wmf"/><Relationship Id="rId5" Type="http://schemas.openxmlformats.org/officeDocument/2006/relationships/oleObject" Target="../embeddings/oleObject20.bin"/><Relationship Id="rId4" Type="http://schemas.openxmlformats.org/officeDocument/2006/relationships/image" Target="../media/image25.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9.wmf"/></Relationships>
</file>

<file path=ppt/slides/_rels/slide32.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1.png"/><Relationship Id="rId5" Type="http://schemas.openxmlformats.org/officeDocument/2006/relationships/oleObject" Target="../embeddings/oleObject25.bin"/><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40.wmf"/><Relationship Id="rId2" Type="http://schemas.openxmlformats.org/officeDocument/2006/relationships/slideLayout" Target="../slideLayouts/slideLayout2.xml"/><Relationship Id="rId16" Type="http://schemas.openxmlformats.org/officeDocument/2006/relationships/image" Target="../media/image42.wmf"/><Relationship Id="rId1" Type="http://schemas.openxmlformats.org/officeDocument/2006/relationships/vmlDrawing" Target="../drawings/vmlDrawing13.vml"/><Relationship Id="rId6" Type="http://schemas.openxmlformats.org/officeDocument/2006/relationships/image" Target="../media/image37.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0.bin"/><Relationship Id="rId14" Type="http://schemas.openxmlformats.org/officeDocument/2006/relationships/image" Target="../media/image41.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oleObject" Target="../embeddings/oleObject39.bin"/><Relationship Id="rId18" Type="http://schemas.openxmlformats.org/officeDocument/2006/relationships/image" Target="../media/image50.w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47.wmf"/><Relationship Id="rId17" Type="http://schemas.openxmlformats.org/officeDocument/2006/relationships/oleObject" Target="../embeddings/oleObject41.bin"/><Relationship Id="rId2" Type="http://schemas.openxmlformats.org/officeDocument/2006/relationships/slideLayout" Target="../slideLayouts/slideLayout2.xml"/><Relationship Id="rId16" Type="http://schemas.openxmlformats.org/officeDocument/2006/relationships/image" Target="../media/image49.wmf"/><Relationship Id="rId20" Type="http://schemas.openxmlformats.org/officeDocument/2006/relationships/image" Target="../media/image51.wmf"/><Relationship Id="rId1" Type="http://schemas.openxmlformats.org/officeDocument/2006/relationships/vmlDrawing" Target="../drawings/vmlDrawing14.vml"/><Relationship Id="rId6" Type="http://schemas.openxmlformats.org/officeDocument/2006/relationships/image" Target="../media/image44.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10" Type="http://schemas.openxmlformats.org/officeDocument/2006/relationships/image" Target="../media/image46.wmf"/><Relationship Id="rId19" Type="http://schemas.openxmlformats.org/officeDocument/2006/relationships/oleObject" Target="../embeddings/oleObject42.bin"/><Relationship Id="rId4" Type="http://schemas.openxmlformats.org/officeDocument/2006/relationships/image" Target="../media/image43.wmf"/><Relationship Id="rId9" Type="http://schemas.openxmlformats.org/officeDocument/2006/relationships/oleObject" Target="../embeddings/oleObject37.bin"/><Relationship Id="rId14" Type="http://schemas.openxmlformats.org/officeDocument/2006/relationships/image" Target="../media/image48.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54.wmf"/><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oleObject" Target="../embeddings/oleObject44.bin"/><Relationship Id="rId5" Type="http://schemas.openxmlformats.org/officeDocument/2006/relationships/image" Target="../media/image53.wmf"/><Relationship Id="rId4" Type="http://schemas.openxmlformats.org/officeDocument/2006/relationships/oleObject" Target="../embeddings/oleObject43.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7.xml"/><Relationship Id="rId7" Type="http://schemas.openxmlformats.org/officeDocument/2006/relationships/image" Target="../media/image56.wmf"/><Relationship Id="rId2" Type="http://schemas.openxmlformats.org/officeDocument/2006/relationships/slideLayout" Target="../slideLayouts/slideLayout6.xml"/><Relationship Id="rId1" Type="http://schemas.openxmlformats.org/officeDocument/2006/relationships/vmlDrawing" Target="../drawings/vmlDrawing16.vml"/><Relationship Id="rId6" Type="http://schemas.openxmlformats.org/officeDocument/2006/relationships/oleObject" Target="../embeddings/oleObject46.bin"/><Relationship Id="rId11" Type="http://schemas.openxmlformats.org/officeDocument/2006/relationships/image" Target="../media/image58.wmf"/><Relationship Id="rId5" Type="http://schemas.openxmlformats.org/officeDocument/2006/relationships/image" Target="../media/image55.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57.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8.xml"/><Relationship Id="rId7" Type="http://schemas.openxmlformats.org/officeDocument/2006/relationships/image" Target="../media/image60.wmf"/><Relationship Id="rId2" Type="http://schemas.openxmlformats.org/officeDocument/2006/relationships/slideLayout" Target="../slideLayouts/slideLayout6.xml"/><Relationship Id="rId1" Type="http://schemas.openxmlformats.org/officeDocument/2006/relationships/vmlDrawing" Target="../drawings/vmlDrawing17.vml"/><Relationship Id="rId6" Type="http://schemas.openxmlformats.org/officeDocument/2006/relationships/oleObject" Target="../embeddings/oleObject50.bin"/><Relationship Id="rId5" Type="http://schemas.openxmlformats.org/officeDocument/2006/relationships/image" Target="../media/image59.wmf"/><Relationship Id="rId4" Type="http://schemas.openxmlformats.org/officeDocument/2006/relationships/oleObject" Target="../embeddings/oleObject49.bin"/><Relationship Id="rId9" Type="http://schemas.openxmlformats.org/officeDocument/2006/relationships/image" Target="../media/image61.wmf"/></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9.xml"/><Relationship Id="rId7" Type="http://schemas.openxmlformats.org/officeDocument/2006/relationships/image" Target="../media/image63.wmf"/><Relationship Id="rId2" Type="http://schemas.openxmlformats.org/officeDocument/2006/relationships/slideLayout" Target="../slideLayouts/slideLayout6.xml"/><Relationship Id="rId1" Type="http://schemas.openxmlformats.org/officeDocument/2006/relationships/vmlDrawing" Target="../drawings/vmlDrawing18.vml"/><Relationship Id="rId6" Type="http://schemas.openxmlformats.org/officeDocument/2006/relationships/oleObject" Target="../embeddings/oleObject53.bin"/><Relationship Id="rId5" Type="http://schemas.openxmlformats.org/officeDocument/2006/relationships/image" Target="../media/image62.wmf"/><Relationship Id="rId4" Type="http://schemas.openxmlformats.org/officeDocument/2006/relationships/oleObject" Target="../embeddings/oleObject52.bin"/><Relationship Id="rId9" Type="http://schemas.openxmlformats.org/officeDocument/2006/relationships/image" Target="../media/image64.wmf"/></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66.wmf"/><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oleObject" Target="../embeddings/oleObject56.bin"/><Relationship Id="rId5" Type="http://schemas.openxmlformats.org/officeDocument/2006/relationships/image" Target="../media/image65.wmf"/><Relationship Id="rId4" Type="http://schemas.openxmlformats.org/officeDocument/2006/relationships/oleObject" Target="../embeddings/oleObject55.bin"/></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9.wmf"/><Relationship Id="rId5" Type="http://schemas.openxmlformats.org/officeDocument/2006/relationships/oleObject" Target="../embeddings/oleObject58.bin"/><Relationship Id="rId4" Type="http://schemas.openxmlformats.org/officeDocument/2006/relationships/image" Target="../media/image68.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oleObject" Target="../embeddings/oleObject59.bin"/><Relationship Id="rId7"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71.wmf"/><Relationship Id="rId5" Type="http://schemas.openxmlformats.org/officeDocument/2006/relationships/oleObject" Target="../embeddings/oleObject60.bin"/><Relationship Id="rId10" Type="http://schemas.openxmlformats.org/officeDocument/2006/relationships/image" Target="../media/image73.wmf"/><Relationship Id="rId4" Type="http://schemas.openxmlformats.org/officeDocument/2006/relationships/image" Target="../media/image70.wmf"/><Relationship Id="rId9" Type="http://schemas.openxmlformats.org/officeDocument/2006/relationships/oleObject" Target="../embeddings/oleObject62.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7.xml"/><Relationship Id="rId1" Type="http://schemas.openxmlformats.org/officeDocument/2006/relationships/vmlDrawing" Target="../drawings/vmlDrawing22.vml"/><Relationship Id="rId4" Type="http://schemas.openxmlformats.org/officeDocument/2006/relationships/image" Target="../media/image75.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image" Target="../media/image76.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478584" y="2582885"/>
            <a:ext cx="11449271" cy="1708015"/>
          </a:xfrm>
          <a:noFill/>
          <a:extLst>
            <a:ext uri="{909E8E84-426E-40DD-AFC4-6F175D3DCCD1}">
              <a14:hiddenFill xmlns:a14="http://schemas.microsoft.com/office/drawing/2010/main">
                <a:solidFill>
                  <a:srgbClr val="FFFFFF"/>
                </a:solidFill>
              </a14:hiddenFill>
            </a:ext>
          </a:extLst>
        </p:spPr>
        <p:txBody>
          <a:bodyPr/>
          <a:lstStyle/>
          <a:p>
            <a:pPr>
              <a:buClr>
                <a:schemeClr val="tx1"/>
              </a:buClr>
            </a:pPr>
            <a:r>
              <a:rPr lang="es-ES" altLang="es-MX" sz="4800" b="1" dirty="0">
                <a:solidFill>
                  <a:schemeClr val="tx2"/>
                </a:solidFill>
                <a:effectLst>
                  <a:outerShdw blurRad="38100" dist="38100" dir="2700000" algn="tl">
                    <a:srgbClr val="000000">
                      <a:alpha val="43137"/>
                    </a:srgbClr>
                  </a:outerShdw>
                </a:effectLst>
                <a:latin typeface="Bookman Old Style" pitchFamily="18" charset="0"/>
                <a:cs typeface="Times New Roman" pitchFamily="18" charset="0"/>
              </a:rPr>
              <a:t>Economía Industrial</a:t>
            </a:r>
          </a:p>
        </p:txBody>
      </p:sp>
      <p:sp>
        <p:nvSpPr>
          <p:cNvPr id="6148" name="Text Box 4"/>
          <p:cNvSpPr txBox="1">
            <a:spLocks noChangeArrowheads="1"/>
          </p:cNvSpPr>
          <p:nvPr/>
        </p:nvSpPr>
        <p:spPr bwMode="auto">
          <a:xfrm>
            <a:off x="7025559" y="6309591"/>
            <a:ext cx="3682136" cy="567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4" tIns="61382" rIns="122764" bIns="61382">
            <a:spAutoFit/>
          </a:bodyPr>
          <a:lstStyle>
            <a:lvl1pPr>
              <a:defRPr sz="3200">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1600">
                <a:solidFill>
                  <a:schemeClr val="tx1"/>
                </a:solidFill>
                <a:latin typeface="Arial" pitchFamily="34" charset="0"/>
              </a:defRPr>
            </a:lvl3pPr>
            <a:lvl4pPr marL="1600200">
              <a:defRPr sz="1400">
                <a:solidFill>
                  <a:schemeClr val="tx1"/>
                </a:solidFill>
                <a:latin typeface="Arial" pitchFamily="34" charset="0"/>
              </a:defRPr>
            </a:lvl4pPr>
            <a:lvl5pPr marL="2057400">
              <a:defRPr sz="1400">
                <a:solidFill>
                  <a:schemeClr val="tx1"/>
                </a:solidFill>
                <a:latin typeface="Arial" pitchFamily="34" charset="0"/>
              </a:defRPr>
            </a:lvl5pPr>
            <a:lvl6pPr marL="2514600">
              <a:defRPr sz="1400">
                <a:solidFill>
                  <a:schemeClr val="tx1"/>
                </a:solidFill>
                <a:latin typeface="Arial" pitchFamily="34" charset="0"/>
              </a:defRPr>
            </a:lvl6pPr>
            <a:lvl7pPr marL="2971800">
              <a:defRPr sz="1400">
                <a:solidFill>
                  <a:schemeClr val="tx1"/>
                </a:solidFill>
                <a:latin typeface="Arial" pitchFamily="34" charset="0"/>
              </a:defRPr>
            </a:lvl7pPr>
            <a:lvl8pPr marL="3429000">
              <a:defRPr sz="1400">
                <a:solidFill>
                  <a:schemeClr val="tx1"/>
                </a:solidFill>
                <a:latin typeface="Arial" pitchFamily="34" charset="0"/>
              </a:defRPr>
            </a:lvl8pPr>
            <a:lvl9pPr marL="3886200">
              <a:defRPr sz="1400">
                <a:solidFill>
                  <a:schemeClr val="tx1"/>
                </a:solidFill>
                <a:latin typeface="Arial" pitchFamily="34" charset="0"/>
              </a:defRPr>
            </a:lvl9pPr>
          </a:lstStyle>
          <a:p>
            <a:pPr algn="ctr" defTabSz="1015975">
              <a:lnSpc>
                <a:spcPct val="90000"/>
              </a:lnSpc>
              <a:spcBef>
                <a:spcPct val="20000"/>
              </a:spcBef>
              <a:buClr>
                <a:srgbClr val="D41C3B"/>
              </a:buClr>
            </a:pPr>
            <a:r>
              <a:rPr lang="es-ES" altLang="es-MX" dirty="0">
                <a:solidFill>
                  <a:schemeClr val="tx2"/>
                </a:solidFill>
                <a:latin typeface="Times New Roman" pitchFamily="18" charset="0"/>
                <a:cs typeface="Times New Roman" pitchFamily="18" charset="0"/>
              </a:rPr>
              <a:t>Septiembre de 2018</a:t>
            </a:r>
          </a:p>
        </p:txBody>
      </p:sp>
      <p:sp>
        <p:nvSpPr>
          <p:cNvPr id="5" name="Rectangle 2"/>
          <p:cNvSpPr txBox="1">
            <a:spLocks noChangeArrowheads="1"/>
          </p:cNvSpPr>
          <p:nvPr/>
        </p:nvSpPr>
        <p:spPr bwMode="auto">
          <a:xfrm>
            <a:off x="1" y="1311006"/>
            <a:ext cx="12190412" cy="1855747"/>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wrap="square" lIns="479988" tIns="479988" rIns="479988" bIns="479988" anchor="ctr">
            <a:spAutoFit/>
          </a:bodyPr>
          <a:lstStyle/>
          <a:p>
            <a:pPr algn="ctr" defTabSz="1015975">
              <a:lnSpc>
                <a:spcPct val="80000"/>
              </a:lnSpc>
              <a:buClr>
                <a:schemeClr val="tx1"/>
              </a:buClr>
              <a:defRPr/>
            </a:pPr>
            <a:r>
              <a:rPr lang="es-ES" sz="3600"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Facultad de Economía</a:t>
            </a:r>
          </a:p>
          <a:p>
            <a:pPr algn="ctr" defTabSz="1015975">
              <a:lnSpc>
                <a:spcPct val="80000"/>
              </a:lnSpc>
              <a:buClr>
                <a:schemeClr val="tx1"/>
              </a:buClr>
              <a:defRPr/>
            </a:pPr>
            <a:r>
              <a:rPr lang="es-ES" sz="3600"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Licenciatura en </a:t>
            </a:r>
            <a:r>
              <a:rPr lang="es-ES" sz="3600" kern="0" dirty="0" smtClean="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rPr>
              <a:t>Relaciones Económicas Internacionales</a:t>
            </a:r>
            <a:endParaRPr lang="es-ES" sz="3600" kern="0" dirty="0">
              <a:solidFill>
                <a:schemeClr val="tx2"/>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pic>
        <p:nvPicPr>
          <p:cNvPr id="44034" name="Picture 2" descr="http://nuevoingreso.uaemex.mx/resources/images/cabece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6016"/>
            <a:ext cx="12190413" cy="11334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txBox="1">
            <a:spLocks noChangeArrowheads="1"/>
          </p:cNvSpPr>
          <p:nvPr/>
        </p:nvSpPr>
        <p:spPr>
          <a:xfrm>
            <a:off x="1126654" y="4164748"/>
            <a:ext cx="10575606" cy="839796"/>
          </a:xfrm>
          <a:prstGeom prst="rect">
            <a:avLst/>
          </a:prstGeom>
          <a:noFill/>
        </p:spPr>
        <p:txBody>
          <a:bodyPr vert="horz" lIns="479988" tIns="479988" rIns="479988" bIns="479988" rtlCol="0" anchor="ctr">
            <a:noAutofit/>
          </a:bodyPr>
          <a:lstStyle>
            <a:lvl1pPr algn="ctr" defTabSz="1120323" rtl="0" eaLnBrk="1" latinLnBrk="0" hangingPunct="1">
              <a:spcBef>
                <a:spcPct val="0"/>
              </a:spcBef>
              <a:buNone/>
              <a:defRPr sz="3700" kern="1200" cap="none" spc="-123" baseline="0">
                <a:ln>
                  <a:noFill/>
                </a:ln>
                <a:solidFill>
                  <a:schemeClr val="accent1"/>
                </a:solidFill>
                <a:effectLst/>
                <a:latin typeface="+mj-lt"/>
                <a:ea typeface="+mj-ea"/>
                <a:cs typeface="+mj-cs"/>
              </a:defRPr>
            </a:lvl1pPr>
          </a:lstStyle>
          <a:p>
            <a:pPr fontAlgn="auto">
              <a:spcAft>
                <a:spcPts val="0"/>
              </a:spcAft>
              <a:defRPr/>
            </a:pPr>
            <a:r>
              <a:rPr lang="es-ES_tradnl" altLang="es-MX" sz="4400" b="1" dirty="0" smtClean="0">
                <a:solidFill>
                  <a:schemeClr val="tx2">
                    <a:lumMod val="50000"/>
                  </a:schemeClr>
                </a:solidFill>
                <a:effectLst>
                  <a:outerShdw blurRad="38100" dist="38100" dir="2700000" algn="tl">
                    <a:srgbClr val="000000">
                      <a:alpha val="43137"/>
                    </a:srgbClr>
                  </a:outerShdw>
                </a:effectLst>
              </a:rPr>
              <a:t>Unidad III. El Oligopolio</a:t>
            </a:r>
            <a:endParaRPr lang="es-ES" altLang="es-MX" sz="4400" b="1" dirty="0" smtClean="0">
              <a:solidFill>
                <a:schemeClr val="tx2">
                  <a:lumMod val="50000"/>
                </a:schemeClr>
              </a:solidFill>
              <a:effectLst>
                <a:outerShdw blurRad="38100" dist="38100" dir="2700000" algn="tl">
                  <a:srgbClr val="000000">
                    <a:alpha val="43137"/>
                  </a:srgbClr>
                </a:outerShdw>
              </a:effectLst>
            </a:endParaRPr>
          </a:p>
        </p:txBody>
      </p:sp>
      <p:sp>
        <p:nvSpPr>
          <p:cNvPr id="7" name="Rectangle 2"/>
          <p:cNvSpPr txBox="1">
            <a:spLocks noChangeArrowheads="1"/>
          </p:cNvSpPr>
          <p:nvPr/>
        </p:nvSpPr>
        <p:spPr>
          <a:xfrm>
            <a:off x="1126654" y="5163866"/>
            <a:ext cx="10575606" cy="839796"/>
          </a:xfrm>
          <a:prstGeom prst="rect">
            <a:avLst/>
          </a:prstGeom>
          <a:noFill/>
        </p:spPr>
        <p:txBody>
          <a:bodyPr vert="horz" lIns="479988" tIns="479988" rIns="479988" bIns="479988" rtlCol="0" anchor="ctr">
            <a:noAutofit/>
          </a:bodyPr>
          <a:lstStyle>
            <a:lvl1pPr algn="ctr" defTabSz="1120323" rtl="0" eaLnBrk="1" latinLnBrk="0" hangingPunct="1">
              <a:spcBef>
                <a:spcPct val="0"/>
              </a:spcBef>
              <a:buNone/>
              <a:defRPr sz="3700" kern="1200" cap="none" spc="-123" baseline="0">
                <a:ln>
                  <a:noFill/>
                </a:ln>
                <a:solidFill>
                  <a:schemeClr val="accent1"/>
                </a:solidFill>
                <a:effectLst/>
                <a:latin typeface="+mj-lt"/>
                <a:ea typeface="+mj-ea"/>
                <a:cs typeface="+mj-cs"/>
              </a:defRPr>
            </a:lvl1pPr>
          </a:lstStyle>
          <a:p>
            <a:pPr fontAlgn="auto">
              <a:spcAft>
                <a:spcPts val="0"/>
              </a:spcAft>
              <a:defRPr/>
            </a:pPr>
            <a:r>
              <a:rPr lang="es-ES_tradnl" altLang="es-MX" sz="4400" b="1" dirty="0" smtClean="0">
                <a:solidFill>
                  <a:schemeClr val="tx2">
                    <a:lumMod val="50000"/>
                  </a:schemeClr>
                </a:solidFill>
                <a:effectLst>
                  <a:outerShdw blurRad="38100" dist="38100" dir="2700000" algn="tl">
                    <a:srgbClr val="000000">
                      <a:alpha val="43137"/>
                    </a:srgbClr>
                  </a:outerShdw>
                </a:effectLst>
              </a:rPr>
              <a:t>Juvenal Rojas Merced</a:t>
            </a:r>
            <a:endParaRPr lang="es-ES" altLang="es-MX" sz="4400" b="1" dirty="0" smtClean="0">
              <a:solidFill>
                <a:schemeClr val="tx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15966228"/>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Grp="1" noChangeArrowheads="1"/>
          </p:cNvSpPr>
          <p:nvPr>
            <p:ph type="title"/>
          </p:nvPr>
        </p:nvSpPr>
        <p:spPr>
          <a:xfrm>
            <a:off x="622598" y="231776"/>
            <a:ext cx="10361851" cy="693608"/>
          </a:xfrm>
          <a:solidFill>
            <a:schemeClr val="tx1">
              <a:lumMod val="90000"/>
              <a:lumOff val="10000"/>
            </a:schemeClr>
          </a:solidFill>
        </p:spPr>
        <p:txBody>
          <a:bodyPr/>
          <a:lstStyle/>
          <a:p>
            <a:r>
              <a:rPr lang="es-MX" sz="3200" dirty="0" smtClean="0">
                <a:solidFill>
                  <a:schemeClr val="bg1"/>
                </a:solidFill>
              </a:rPr>
              <a:t>El </a:t>
            </a:r>
            <a:r>
              <a:rPr lang="es-MX" sz="3200" dirty="0">
                <a:solidFill>
                  <a:schemeClr val="bg1"/>
                </a:solidFill>
              </a:rPr>
              <a:t>modelo de </a:t>
            </a:r>
            <a:r>
              <a:rPr lang="es-MX" sz="3200" dirty="0" err="1">
                <a:solidFill>
                  <a:schemeClr val="bg1"/>
                </a:solidFill>
              </a:rPr>
              <a:t>Cournot</a:t>
            </a:r>
            <a:r>
              <a:rPr lang="es-MX" sz="3200" dirty="0">
                <a:solidFill>
                  <a:schemeClr val="bg1"/>
                </a:solidFill>
              </a:rPr>
              <a:t> </a:t>
            </a:r>
          </a:p>
        </p:txBody>
      </p:sp>
      <p:sp>
        <p:nvSpPr>
          <p:cNvPr id="58370" name="Rectangle 3"/>
          <p:cNvSpPr>
            <a:spLocks noGrp="1" noChangeArrowheads="1"/>
          </p:cNvSpPr>
          <p:nvPr>
            <p:ph idx="1"/>
          </p:nvPr>
        </p:nvSpPr>
        <p:spPr>
          <a:xfrm>
            <a:off x="334566" y="1274544"/>
            <a:ext cx="10609469" cy="4450080"/>
          </a:xfrm>
        </p:spPr>
        <p:txBody>
          <a:bodyPr>
            <a:normAutofit lnSpcReduction="10000"/>
          </a:bodyPr>
          <a:lstStyle/>
          <a:p>
            <a:pPr eaLnBrk="1" hangingPunct="1">
              <a:lnSpc>
                <a:spcPct val="90000"/>
              </a:lnSpc>
              <a:buFont typeface="Wingdings" pitchFamily="2" charset="2"/>
              <a:buNone/>
              <a:defRPr/>
            </a:pPr>
            <a:r>
              <a:rPr lang="es-ES" sz="2200" dirty="0">
                <a:latin typeface="+mj-lt"/>
              </a:rPr>
              <a:t>Supuestos básicos del modelo de </a:t>
            </a:r>
            <a:r>
              <a:rPr lang="es-ES" sz="2200" dirty="0" err="1">
                <a:latin typeface="+mj-lt"/>
              </a:rPr>
              <a:t>Cournot</a:t>
            </a:r>
            <a:r>
              <a:rPr lang="es-ES" sz="2200" dirty="0">
                <a:latin typeface="+mj-lt"/>
              </a:rPr>
              <a:t>:</a:t>
            </a:r>
          </a:p>
          <a:p>
            <a:pPr eaLnBrk="1" hangingPunct="1">
              <a:lnSpc>
                <a:spcPct val="90000"/>
              </a:lnSpc>
              <a:buFont typeface="Wingdings" pitchFamily="2" charset="2"/>
              <a:buNone/>
              <a:defRPr/>
            </a:pPr>
            <a:endParaRPr lang="es-ES" sz="2200" dirty="0">
              <a:latin typeface="+mj-lt"/>
            </a:endParaRPr>
          </a:p>
          <a:p>
            <a:pPr eaLnBrk="1" hangingPunct="1">
              <a:defRPr/>
            </a:pPr>
            <a:r>
              <a:rPr lang="es-ES" sz="2200" dirty="0">
                <a:latin typeface="+mj-lt"/>
              </a:rPr>
              <a:t>El producto de las empresas es homogéneo</a:t>
            </a:r>
          </a:p>
          <a:p>
            <a:pPr eaLnBrk="1" hangingPunct="1">
              <a:defRPr/>
            </a:pPr>
            <a:r>
              <a:rPr lang="es-ES" sz="2200" dirty="0">
                <a:latin typeface="+mj-lt"/>
              </a:rPr>
              <a:t>El precio de mercado resulta de la oferta agregada de las empresas (precio único)</a:t>
            </a:r>
          </a:p>
          <a:p>
            <a:pPr eaLnBrk="1" hangingPunct="1">
              <a:defRPr/>
            </a:pPr>
            <a:r>
              <a:rPr lang="es-ES" sz="2200" dirty="0">
                <a:latin typeface="+mj-lt"/>
              </a:rPr>
              <a:t>Las empresas determinan simultáneamente la cantidad ofertada</a:t>
            </a:r>
          </a:p>
          <a:p>
            <a:pPr eaLnBrk="1" hangingPunct="1">
              <a:defRPr/>
            </a:pPr>
            <a:r>
              <a:rPr lang="es-ES" sz="2200" dirty="0">
                <a:latin typeface="+mj-lt"/>
              </a:rPr>
              <a:t>La variable estratégica (acción) de las empresas es la cantidad</a:t>
            </a:r>
          </a:p>
          <a:p>
            <a:pPr eaLnBrk="1" hangingPunct="1">
              <a:defRPr/>
            </a:pPr>
            <a:r>
              <a:rPr lang="es-ES_tradnl" sz="2200" dirty="0">
                <a:latin typeface="+mj-lt"/>
              </a:rPr>
              <a:t>El beneficio de cada empresa es función de la cantidad  producida por esa empresa  y del precio de mercado, que a su vez es función de la cantidad producida por ambas empresas.</a:t>
            </a:r>
          </a:p>
          <a:p>
            <a:pPr eaLnBrk="1" hangingPunct="1">
              <a:lnSpc>
                <a:spcPct val="90000"/>
              </a:lnSpc>
              <a:defRPr/>
            </a:pPr>
            <a:endParaRPr lang="es-ES_tradnl" sz="2200" dirty="0">
              <a:latin typeface="+mj-lt"/>
            </a:endParaRPr>
          </a:p>
          <a:p>
            <a:pPr eaLnBrk="1" hangingPunct="1">
              <a:lnSpc>
                <a:spcPct val="90000"/>
              </a:lnSpc>
              <a:defRPr/>
            </a:pPr>
            <a:endParaRPr lang="es-ES_tradnl" sz="2200" dirty="0">
              <a:latin typeface="+mj-lt"/>
            </a:endParaRPr>
          </a:p>
          <a:p>
            <a:pPr eaLnBrk="1" hangingPunct="1">
              <a:lnSpc>
                <a:spcPct val="90000"/>
              </a:lnSpc>
              <a:defRPr/>
            </a:pPr>
            <a:r>
              <a:rPr lang="es-ES" sz="2200" dirty="0">
                <a:latin typeface="+mj-lt"/>
              </a:rPr>
              <a:t>El equilibrio es dado por la solución de Nash (</a:t>
            </a:r>
            <a:r>
              <a:rPr lang="es-ES" sz="2200" dirty="0" err="1">
                <a:latin typeface="+mj-lt"/>
              </a:rPr>
              <a:t>Cournot</a:t>
            </a:r>
            <a:r>
              <a:rPr lang="es-ES" sz="2200" dirty="0">
                <a:latin typeface="+mj-lt"/>
              </a:rPr>
              <a:t>-Nash</a:t>
            </a:r>
            <a:r>
              <a:rPr lang="es-ES" sz="2200" dirty="0" smtClean="0">
                <a:latin typeface="+mj-lt"/>
              </a:rPr>
              <a:t>)</a:t>
            </a:r>
            <a:endParaRPr lang="es-ES" sz="2200" dirty="0">
              <a:latin typeface="+mj-lt"/>
            </a:endParaRPr>
          </a:p>
        </p:txBody>
      </p:sp>
      <p:sp>
        <p:nvSpPr>
          <p:cNvPr id="9225" name="1 Marcador de número de diapositiva"/>
          <p:cNvSpPr>
            <a:spLocks noGrp="1"/>
          </p:cNvSpPr>
          <p:nvPr>
            <p:ph type="sldNum" sz="quarter" idx="12"/>
          </p:nvPr>
        </p:nvSpPr>
        <p:spPr>
          <a:xfrm>
            <a:off x="11340445"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515B0B0A-E5D0-4001-9663-146EDE31CF56}" type="slidenum">
              <a:rPr lang="es-ES" altLang="es-MX" sz="1600" b="0"/>
              <a:pPr eaLnBrk="1" hangingPunct="1"/>
              <a:t>10</a:t>
            </a:fld>
            <a:endParaRPr lang="es-ES" altLang="es-MX" sz="1600" b="0"/>
          </a:p>
        </p:txBody>
      </p:sp>
      <p:graphicFrame>
        <p:nvGraphicFramePr>
          <p:cNvPr id="9220" name="Object 1"/>
          <p:cNvGraphicFramePr>
            <a:graphicFrameLocks noChangeAspect="1"/>
          </p:cNvGraphicFramePr>
          <p:nvPr>
            <p:extLst>
              <p:ext uri="{D42A27DB-BD31-4B8C-83A1-F6EECF244321}">
                <p14:modId xmlns:p14="http://schemas.microsoft.com/office/powerpoint/2010/main" val="2818612237"/>
              </p:ext>
            </p:extLst>
          </p:nvPr>
        </p:nvGraphicFramePr>
        <p:xfrm>
          <a:off x="2278782" y="4356472"/>
          <a:ext cx="5214787" cy="412045"/>
        </p:xfrm>
        <a:graphic>
          <a:graphicData uri="http://schemas.openxmlformats.org/presentationml/2006/ole">
            <mc:AlternateContent xmlns:mc="http://schemas.openxmlformats.org/markup-compatibility/2006">
              <mc:Choice xmlns:v="urn:schemas-microsoft-com:vml" Requires="v">
                <p:oleObj spid="_x0000_s9391" name="Ecuación" r:id="rId3" imgW="2603500" imgH="254000" progId="Equation.3">
                  <p:embed/>
                </p:oleObj>
              </mc:Choice>
              <mc:Fallback>
                <p:oleObj name="Ecuación" r:id="rId3" imgW="2603500" imgH="254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8782" y="4356472"/>
                        <a:ext cx="5214787"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1" name="4 Rectángulo"/>
          <p:cNvSpPr>
            <a:spLocks noChangeArrowheads="1"/>
          </p:cNvSpPr>
          <p:nvPr/>
        </p:nvSpPr>
        <p:spPr bwMode="auto">
          <a:xfrm>
            <a:off x="722548" y="5436592"/>
            <a:ext cx="10190424" cy="102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p>
            <a:r>
              <a:rPr lang="es-MX" altLang="es-MX" sz="2000" b="0" dirty="0">
                <a:latin typeface="Arial" pitchFamily="34" charset="0"/>
                <a:cs typeface="Arial" pitchFamily="34" charset="0"/>
              </a:rPr>
              <a:t>es aquella asignación de cantidades que hace que ninguna empresa tenga incentivos unilaterales a desviarse.</a:t>
            </a:r>
          </a:p>
          <a:p>
            <a:endParaRPr lang="es-MX" altLang="es-MX" sz="2000" b="0" dirty="0">
              <a:latin typeface="Arial" pitchFamily="34" charset="0"/>
              <a:cs typeface="Arial" pitchFamily="34" charset="0"/>
            </a:endParaRPr>
          </a:p>
        </p:txBody>
      </p:sp>
      <p:sp>
        <p:nvSpPr>
          <p:cNvPr id="9222" name="5 Rectángulo"/>
          <p:cNvSpPr>
            <a:spLocks noChangeArrowheads="1"/>
          </p:cNvSpPr>
          <p:nvPr/>
        </p:nvSpPr>
        <p:spPr bwMode="auto">
          <a:xfrm>
            <a:off x="1814230" y="6228680"/>
            <a:ext cx="8571384" cy="410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p>
            <a:r>
              <a:rPr lang="es-MX" altLang="es-MX" sz="2000" b="0"/>
              <a:t>es un equilibrio de Nash-Cournot si se cumple :</a:t>
            </a:r>
          </a:p>
        </p:txBody>
      </p:sp>
      <p:graphicFrame>
        <p:nvGraphicFramePr>
          <p:cNvPr id="9223" name="Object 2"/>
          <p:cNvGraphicFramePr>
            <a:graphicFrameLocks noChangeAspect="1"/>
          </p:cNvGraphicFramePr>
          <p:nvPr>
            <p:extLst>
              <p:ext uri="{D42A27DB-BD31-4B8C-83A1-F6EECF244321}">
                <p14:modId xmlns:p14="http://schemas.microsoft.com/office/powerpoint/2010/main" val="1442453012"/>
              </p:ext>
            </p:extLst>
          </p:nvPr>
        </p:nvGraphicFramePr>
        <p:xfrm>
          <a:off x="766614" y="6242414"/>
          <a:ext cx="1017985" cy="412045"/>
        </p:xfrm>
        <a:graphic>
          <a:graphicData uri="http://schemas.openxmlformats.org/presentationml/2006/ole">
            <mc:AlternateContent xmlns:mc="http://schemas.openxmlformats.org/markup-compatibility/2006">
              <mc:Choice xmlns:v="urn:schemas-microsoft-com:vml" Requires="v">
                <p:oleObj spid="_x0000_s9392" name="Ecuación" r:id="rId5" imgW="507780" imgH="253890" progId="Equation.3">
                  <p:embed/>
                </p:oleObj>
              </mc:Choice>
              <mc:Fallback>
                <p:oleObj name="Ecuación" r:id="rId5" imgW="507780" imgH="25389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614" y="6242414"/>
                        <a:ext cx="1017985"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4" name="Object 3"/>
          <p:cNvGraphicFramePr>
            <a:graphicFrameLocks noChangeAspect="1"/>
          </p:cNvGraphicFramePr>
          <p:nvPr>
            <p:extLst>
              <p:ext uri="{D42A27DB-BD31-4B8C-83A1-F6EECF244321}">
                <p14:modId xmlns:p14="http://schemas.microsoft.com/office/powerpoint/2010/main" val="409689280"/>
              </p:ext>
            </p:extLst>
          </p:nvPr>
        </p:nvGraphicFramePr>
        <p:xfrm>
          <a:off x="806827" y="6743735"/>
          <a:ext cx="7197845" cy="412045"/>
        </p:xfrm>
        <a:graphic>
          <a:graphicData uri="http://schemas.openxmlformats.org/presentationml/2006/ole">
            <mc:AlternateContent xmlns:mc="http://schemas.openxmlformats.org/markup-compatibility/2006">
              <mc:Choice xmlns:v="urn:schemas-microsoft-com:vml" Requires="v">
                <p:oleObj spid="_x0000_s9393" name="Equation" r:id="rId7" imgW="3594100" imgH="254000" progId="Equation.DSMT4">
                  <p:embed/>
                </p:oleObj>
              </mc:Choice>
              <mc:Fallback>
                <p:oleObj name="Equation" r:id="rId7" imgW="3594100" imgH="2540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6827" y="6743735"/>
                        <a:ext cx="7197845" cy="41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06574" y="756072"/>
            <a:ext cx="10585176" cy="6222933"/>
          </a:xfrm>
        </p:spPr>
        <p:txBody>
          <a:bodyPr/>
          <a:lstStyle/>
          <a:p>
            <a:pPr eaLnBrk="1" hangingPunct="1">
              <a:lnSpc>
                <a:spcPct val="90000"/>
              </a:lnSpc>
              <a:buFont typeface="Wingdings" pitchFamily="2" charset="2"/>
              <a:buNone/>
            </a:pPr>
            <a:r>
              <a:rPr lang="es-ES" altLang="es-MX" sz="2200" dirty="0">
                <a:latin typeface="Arial" pitchFamily="34" charset="0"/>
                <a:cs typeface="Arial" pitchFamily="34" charset="0"/>
              </a:rPr>
              <a:t>	Se basa en</a:t>
            </a:r>
            <a:r>
              <a:rPr lang="es-ES" altLang="es-MX" sz="2200" dirty="0" smtClean="0">
                <a:latin typeface="Arial" pitchFamily="34" charset="0"/>
                <a:cs typeface="Arial" pitchFamily="34" charset="0"/>
              </a:rPr>
              <a:t>:</a:t>
            </a:r>
          </a:p>
          <a:p>
            <a:pPr eaLnBrk="1" hangingPunct="1">
              <a:lnSpc>
                <a:spcPct val="90000"/>
              </a:lnSpc>
              <a:buFont typeface="Wingdings" pitchFamily="2" charset="2"/>
              <a:buNone/>
            </a:pPr>
            <a:endParaRPr lang="es-ES" altLang="es-MX" sz="2200" dirty="0">
              <a:latin typeface="Arial" pitchFamily="34" charset="0"/>
              <a:cs typeface="Arial" pitchFamily="34" charset="0"/>
            </a:endParaRPr>
          </a:p>
          <a:p>
            <a:pPr eaLnBrk="1" hangingPunct="1">
              <a:spcBef>
                <a:spcPts val="600"/>
              </a:spcBef>
              <a:buFontTx/>
              <a:buChar char="•"/>
            </a:pPr>
            <a:r>
              <a:rPr lang="es-ES" altLang="es-MX" sz="2200" dirty="0">
                <a:latin typeface="Arial" pitchFamily="34" charset="0"/>
                <a:cs typeface="Arial" pitchFamily="34" charset="0"/>
              </a:rPr>
              <a:t>Cada una se comportara en una forma </a:t>
            </a:r>
            <a:r>
              <a:rPr lang="es-ES" altLang="es-MX" sz="2200" dirty="0" err="1">
                <a:latin typeface="Arial" pitchFamily="34" charset="0"/>
                <a:cs typeface="Arial" pitchFamily="34" charset="0"/>
              </a:rPr>
              <a:t>maximizadora</a:t>
            </a:r>
            <a:r>
              <a:rPr lang="es-ES" altLang="es-MX" sz="2200" dirty="0">
                <a:latin typeface="Arial" pitchFamily="34" charset="0"/>
                <a:cs typeface="Arial" pitchFamily="34" charset="0"/>
              </a:rPr>
              <a:t> de los beneficios.</a:t>
            </a:r>
          </a:p>
          <a:p>
            <a:pPr eaLnBrk="1" hangingPunct="1">
              <a:spcBef>
                <a:spcPts val="600"/>
              </a:spcBef>
              <a:buFontTx/>
              <a:buChar char="•"/>
            </a:pPr>
            <a:r>
              <a:rPr lang="es-ES" altLang="es-MX" sz="2200" dirty="0">
                <a:latin typeface="Arial" pitchFamily="34" charset="0"/>
                <a:cs typeface="Arial" pitchFamily="34" charset="0"/>
              </a:rPr>
              <a:t>Cada una supondrá que la otra empresa mantendrá constante su producción al nivel existente cuando cambie su propia producción. </a:t>
            </a:r>
          </a:p>
          <a:p>
            <a:pPr eaLnBrk="1" hangingPunct="1">
              <a:spcBef>
                <a:spcPts val="600"/>
              </a:spcBef>
              <a:buFontTx/>
              <a:buChar char="•"/>
            </a:pPr>
            <a:r>
              <a:rPr lang="es-ES" altLang="es-MX" sz="2200" dirty="0" smtClean="0">
                <a:latin typeface="Arial" pitchFamily="34" charset="0"/>
                <a:cs typeface="Arial" pitchFamily="34" charset="0"/>
              </a:rPr>
              <a:t>Primero </a:t>
            </a:r>
            <a:r>
              <a:rPr lang="es-ES" altLang="es-MX" sz="2200" dirty="0">
                <a:latin typeface="Arial" pitchFamily="34" charset="0"/>
                <a:cs typeface="Arial" pitchFamily="34" charset="0"/>
              </a:rPr>
              <a:t>una empresa selecciona lo que considera un nivel de producción </a:t>
            </a:r>
            <a:r>
              <a:rPr lang="es-ES" altLang="es-MX" sz="2200" dirty="0" err="1">
                <a:latin typeface="Arial" pitchFamily="34" charset="0"/>
                <a:cs typeface="Arial" pitchFamily="34" charset="0"/>
              </a:rPr>
              <a:t>maximizador</a:t>
            </a:r>
            <a:r>
              <a:rPr lang="es-ES" altLang="es-MX" sz="2200" dirty="0">
                <a:latin typeface="Arial" pitchFamily="34" charset="0"/>
                <a:cs typeface="Arial" pitchFamily="34" charset="0"/>
              </a:rPr>
              <a:t> de beneficios. </a:t>
            </a:r>
          </a:p>
          <a:p>
            <a:pPr eaLnBrk="1" hangingPunct="1">
              <a:spcBef>
                <a:spcPts val="600"/>
              </a:spcBef>
              <a:buFontTx/>
              <a:buChar char="•"/>
            </a:pPr>
            <a:r>
              <a:rPr lang="es-ES" altLang="es-MX" sz="2200" dirty="0">
                <a:latin typeface="Arial" pitchFamily="34" charset="0"/>
                <a:cs typeface="Arial" pitchFamily="34" charset="0"/>
              </a:rPr>
              <a:t>Conociendo la elección que ha hecho esa empresa de una cantidad y suponiendo que no cambiara, la otra empresa fija su propia cantidad </a:t>
            </a:r>
            <a:r>
              <a:rPr lang="es-ES" altLang="es-MX" sz="2200" dirty="0" err="1">
                <a:latin typeface="Arial" pitchFamily="34" charset="0"/>
                <a:cs typeface="Arial" pitchFamily="34" charset="0"/>
              </a:rPr>
              <a:t>maximizadora</a:t>
            </a:r>
            <a:r>
              <a:rPr lang="es-ES" altLang="es-MX" sz="2200" dirty="0">
                <a:latin typeface="Arial" pitchFamily="34" charset="0"/>
                <a:cs typeface="Arial" pitchFamily="34" charset="0"/>
              </a:rPr>
              <a:t> de beneficios. </a:t>
            </a:r>
          </a:p>
          <a:p>
            <a:pPr>
              <a:spcBef>
                <a:spcPts val="600"/>
              </a:spcBef>
              <a:buFontTx/>
              <a:buChar char="•"/>
            </a:pPr>
            <a:r>
              <a:rPr lang="es-MX" altLang="es-MX" sz="2200" dirty="0">
                <a:latin typeface="Arial" pitchFamily="34" charset="0"/>
                <a:cs typeface="Arial" pitchFamily="34" charset="0"/>
              </a:rPr>
              <a:t>Cada empresa maximiza sus pagos tomando como dada la cantidad producida por la empresa rival, es decir</a:t>
            </a:r>
            <a:endParaRPr lang="es-ES" altLang="es-MX" sz="2200" dirty="0">
              <a:latin typeface="Arial" pitchFamily="34" charset="0"/>
              <a:cs typeface="Arial" pitchFamily="34" charset="0"/>
            </a:endParaRPr>
          </a:p>
          <a:p>
            <a:pPr eaLnBrk="1" hangingPunct="1">
              <a:lnSpc>
                <a:spcPct val="90000"/>
              </a:lnSpc>
            </a:pPr>
            <a:endParaRPr lang="es-ES" altLang="es-MX" sz="3100" dirty="0">
              <a:latin typeface="Arial" pitchFamily="34" charset="0"/>
              <a:cs typeface="Arial" pitchFamily="34" charset="0"/>
            </a:endParaRPr>
          </a:p>
          <a:p>
            <a:pPr marL="2089775" lvl="3" indent="-491504" eaLnBrk="1" hangingPunct="1">
              <a:lnSpc>
                <a:spcPct val="90000"/>
              </a:lnSpc>
              <a:buNone/>
            </a:pPr>
            <a:r>
              <a:rPr lang="es-ES" altLang="es-MX" sz="2000" dirty="0">
                <a:latin typeface="Arial" pitchFamily="34" charset="0"/>
                <a:cs typeface="Arial" pitchFamily="34" charset="0"/>
              </a:rPr>
              <a:t>       </a:t>
            </a:r>
            <a:r>
              <a:rPr lang="es-ES" altLang="es-MX" sz="2000" dirty="0" smtClean="0">
                <a:latin typeface="Arial" pitchFamily="34" charset="0"/>
                <a:cs typeface="Arial" pitchFamily="34" charset="0"/>
              </a:rPr>
              <a:t>  </a:t>
            </a:r>
            <a:r>
              <a:rPr lang="es-ES" altLang="es-MX" sz="2200" dirty="0">
                <a:latin typeface="Arial" pitchFamily="34" charset="0"/>
                <a:cs typeface="Arial" pitchFamily="34" charset="0"/>
              </a:rPr>
              <a:t>Función de reacción de la empresa i ante cantidades  </a:t>
            </a:r>
            <a:r>
              <a:rPr lang="es-ES" altLang="es-MX" sz="2200" dirty="0" smtClean="0">
                <a:latin typeface="Arial" pitchFamily="34" charset="0"/>
                <a:cs typeface="Arial" pitchFamily="34" charset="0"/>
              </a:rPr>
              <a:t>producidas</a:t>
            </a:r>
            <a:br>
              <a:rPr lang="es-ES" altLang="es-MX" sz="2200" dirty="0" smtClean="0">
                <a:latin typeface="Arial" pitchFamily="34" charset="0"/>
                <a:cs typeface="Arial" pitchFamily="34" charset="0"/>
              </a:rPr>
            </a:br>
            <a:r>
              <a:rPr lang="es-ES" altLang="es-MX" sz="2200" dirty="0" smtClean="0">
                <a:latin typeface="Arial" pitchFamily="34" charset="0"/>
                <a:cs typeface="Arial" pitchFamily="34" charset="0"/>
              </a:rPr>
              <a:t>  </a:t>
            </a:r>
            <a:r>
              <a:rPr lang="es-ES" altLang="es-MX" sz="2200" dirty="0">
                <a:latin typeface="Arial" pitchFamily="34" charset="0"/>
                <a:cs typeface="Arial" pitchFamily="34" charset="0"/>
              </a:rPr>
              <a:t>por </a:t>
            </a:r>
            <a:r>
              <a:rPr lang="es-ES" altLang="es-MX" sz="2200" dirty="0" smtClean="0">
                <a:latin typeface="Arial" pitchFamily="34" charset="0"/>
                <a:cs typeface="Arial" pitchFamily="34" charset="0"/>
              </a:rPr>
              <a:t>la empresa </a:t>
            </a:r>
            <a:r>
              <a:rPr lang="es-ES" altLang="es-MX" sz="2200" i="1" dirty="0">
                <a:latin typeface="Times New Roman" pitchFamily="18" charset="0"/>
                <a:cs typeface="Times New Roman" pitchFamily="18" charset="0"/>
              </a:rPr>
              <a:t>j</a:t>
            </a:r>
          </a:p>
        </p:txBody>
      </p:sp>
      <p:sp>
        <p:nvSpPr>
          <p:cNvPr id="1024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28FCF354-27BE-4F06-BB47-8D87B821F9FF}" type="slidenum">
              <a:rPr lang="es-ES" altLang="es-MX" sz="1600" b="0"/>
              <a:pPr eaLnBrk="1" hangingPunct="1"/>
              <a:t>11</a:t>
            </a:fld>
            <a:endParaRPr lang="es-ES" altLang="es-MX" sz="1600" b="0"/>
          </a:p>
        </p:txBody>
      </p:sp>
      <p:graphicFrame>
        <p:nvGraphicFramePr>
          <p:cNvPr id="10243" name="Object 1"/>
          <p:cNvGraphicFramePr>
            <a:graphicFrameLocks noChangeAspect="1"/>
          </p:cNvGraphicFramePr>
          <p:nvPr>
            <p:extLst>
              <p:ext uri="{D42A27DB-BD31-4B8C-83A1-F6EECF244321}">
                <p14:modId xmlns:p14="http://schemas.microsoft.com/office/powerpoint/2010/main" val="1536297683"/>
              </p:ext>
            </p:extLst>
          </p:nvPr>
        </p:nvGraphicFramePr>
        <p:xfrm>
          <a:off x="3475694" y="5379183"/>
          <a:ext cx="3339592" cy="417449"/>
        </p:xfrm>
        <a:graphic>
          <a:graphicData uri="http://schemas.openxmlformats.org/presentationml/2006/ole">
            <mc:AlternateContent xmlns:mc="http://schemas.openxmlformats.org/markup-compatibility/2006">
              <mc:Choice xmlns:v="urn:schemas-microsoft-com:vml" Requires="v">
                <p:oleObj spid="_x0000_s10356" name="Ecuación" r:id="rId3" imgW="1930400" imgH="241300" progId="Equation.3">
                  <p:embed/>
                </p:oleObj>
              </mc:Choice>
              <mc:Fallback>
                <p:oleObj name="Ecuación" r:id="rId3" imgW="19304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5694" y="5379183"/>
                        <a:ext cx="3339592" cy="41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4" name="Object 1"/>
          <p:cNvGraphicFramePr>
            <a:graphicFrameLocks noChangeAspect="1"/>
          </p:cNvGraphicFramePr>
          <p:nvPr>
            <p:extLst>
              <p:ext uri="{D42A27DB-BD31-4B8C-83A1-F6EECF244321}">
                <p14:modId xmlns:p14="http://schemas.microsoft.com/office/powerpoint/2010/main" val="2788441563"/>
              </p:ext>
            </p:extLst>
          </p:nvPr>
        </p:nvGraphicFramePr>
        <p:xfrm>
          <a:off x="838622" y="5796632"/>
          <a:ext cx="1805282" cy="391442"/>
        </p:xfrm>
        <a:graphic>
          <a:graphicData uri="http://schemas.openxmlformats.org/presentationml/2006/ole">
            <mc:AlternateContent xmlns:mc="http://schemas.openxmlformats.org/markup-compatibility/2006">
              <mc:Choice xmlns:v="urn:schemas-microsoft-com:vml" Requires="v">
                <p:oleObj spid="_x0000_s10357" name="Ecuación" r:id="rId5" imgW="901309" imgH="241195" progId="Equation.3">
                  <p:embed/>
                </p:oleObj>
              </mc:Choice>
              <mc:Fallback>
                <p:oleObj name="Ecuación" r:id="rId5" imgW="901309" imgH="241195"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622" y="5796632"/>
                        <a:ext cx="1805282" cy="391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571429" y="1081618"/>
            <a:ext cx="10420322" cy="5691364"/>
          </a:xfrm>
        </p:spPr>
        <p:txBody>
          <a:bodyPr/>
          <a:lstStyle/>
          <a:p>
            <a:r>
              <a:rPr lang="es-MX" altLang="es-MX" sz="2200" dirty="0">
                <a:latin typeface="Arial" pitchFamily="34" charset="0"/>
                <a:cs typeface="Arial" pitchFamily="34" charset="0"/>
              </a:rPr>
              <a:t>Las funciones de costos y beneficios son continuas y diferenciables dos veces. </a:t>
            </a:r>
          </a:p>
          <a:p>
            <a:r>
              <a:rPr lang="es-MX" altLang="es-MX" sz="2200" dirty="0">
                <a:latin typeface="Arial" pitchFamily="34" charset="0"/>
                <a:cs typeface="Arial" pitchFamily="34" charset="0"/>
              </a:rPr>
              <a:t>La función de beneficios es creciente y cóncava en su propio argumento, </a:t>
            </a:r>
          </a:p>
          <a:p>
            <a:r>
              <a:rPr lang="es-MX" altLang="es-MX" sz="2200" dirty="0">
                <a:latin typeface="Arial" pitchFamily="34" charset="0"/>
                <a:cs typeface="Arial" pitchFamily="34" charset="0"/>
              </a:rPr>
              <a:t>La función de costos exhibe rendimientos decrecientes a escala.</a:t>
            </a:r>
          </a:p>
          <a:p>
            <a:endParaRPr lang="es-MX" altLang="es-MX" sz="2200" dirty="0">
              <a:latin typeface="Arial" pitchFamily="34" charset="0"/>
              <a:cs typeface="Arial" pitchFamily="34" charset="0"/>
            </a:endParaRPr>
          </a:p>
          <a:p>
            <a:r>
              <a:rPr lang="es-MX" altLang="es-MX" sz="2200" dirty="0">
                <a:latin typeface="Arial" pitchFamily="34" charset="0"/>
                <a:cs typeface="Arial" pitchFamily="34" charset="0"/>
              </a:rPr>
              <a:t>Podemos saber la pendiente de la función de reacción diferenciando totalmente la </a:t>
            </a:r>
            <a:r>
              <a:rPr lang="es-MX" altLang="es-MX" sz="2200" i="1" dirty="0">
                <a:latin typeface="Times New Roman" pitchFamily="18" charset="0"/>
                <a:cs typeface="Times New Roman" pitchFamily="18" charset="0"/>
              </a:rPr>
              <a:t>CPO</a:t>
            </a:r>
            <a:r>
              <a:rPr lang="es-MX" altLang="es-MX" sz="2200" dirty="0">
                <a:latin typeface="Arial" pitchFamily="34" charset="0"/>
                <a:cs typeface="Arial" pitchFamily="34" charset="0"/>
              </a:rPr>
              <a:t> (o aplicando el teorema de la función implícita)</a:t>
            </a:r>
          </a:p>
          <a:p>
            <a:endParaRPr lang="es-MX" altLang="es-MX" sz="2200" dirty="0">
              <a:latin typeface="Arial" pitchFamily="34" charset="0"/>
              <a:cs typeface="Arial" pitchFamily="34" charset="0"/>
            </a:endParaRPr>
          </a:p>
        </p:txBody>
      </p:sp>
      <p:sp>
        <p:nvSpPr>
          <p:cNvPr id="1126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27CA2433-129A-4F41-8985-FEA28D373B18}" type="slidenum">
              <a:rPr lang="es-ES" altLang="es-MX" sz="1600" b="0"/>
              <a:pPr eaLnBrk="1" hangingPunct="1"/>
              <a:t>12</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622" y="231777"/>
            <a:ext cx="9744423" cy="849841"/>
          </a:xfrm>
        </p:spPr>
        <p:txBody>
          <a:bodyPr/>
          <a:lstStyle/>
          <a:p>
            <a:pPr algn="just">
              <a:defRPr/>
            </a:pPr>
            <a:r>
              <a:rPr lang="es-ES_tradnl" sz="3200" b="1" dirty="0" smtClean="0">
                <a:effectLst>
                  <a:outerShdw blurRad="38100" dist="38100" dir="2700000" algn="tl">
                    <a:srgbClr val="C0C0C0"/>
                  </a:outerShdw>
                </a:effectLst>
              </a:rPr>
              <a:t>Derivación geométrica</a:t>
            </a:r>
            <a:endParaRPr lang="es-MX" sz="3200" dirty="0"/>
          </a:p>
        </p:txBody>
      </p:sp>
      <p:sp>
        <p:nvSpPr>
          <p:cNvPr id="3" name="2 Marcador de contenido"/>
          <p:cNvSpPr>
            <a:spLocks noGrp="1"/>
          </p:cNvSpPr>
          <p:nvPr>
            <p:ph idx="1"/>
          </p:nvPr>
        </p:nvSpPr>
        <p:spPr>
          <a:xfrm>
            <a:off x="406574" y="1467910"/>
            <a:ext cx="10704706" cy="1854200"/>
          </a:xfrm>
        </p:spPr>
        <p:txBody>
          <a:bodyPr/>
          <a:lstStyle/>
          <a:p>
            <a:pPr eaLnBrk="1" hangingPunct="1">
              <a:defRPr/>
            </a:pPr>
            <a:r>
              <a:rPr lang="es-ES_tradnl" sz="2200" dirty="0">
                <a:latin typeface="+mj-lt"/>
              </a:rPr>
              <a:t>Problema de maximización de la empresa 1.</a:t>
            </a:r>
          </a:p>
          <a:p>
            <a:pPr eaLnBrk="1" hangingPunct="1">
              <a:defRPr/>
            </a:pPr>
            <a:r>
              <a:rPr lang="es-ES_tradnl" sz="2200" dirty="0">
                <a:latin typeface="+mj-lt"/>
              </a:rPr>
              <a:t>Supuesto: Esta empresa espera que la empresa 2 produzca </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dirty="0">
                <a:latin typeface="+mj-lt"/>
              </a:rPr>
              <a:t>.</a:t>
            </a:r>
          </a:p>
          <a:p>
            <a:pPr eaLnBrk="1" hangingPunct="1">
              <a:defRPr/>
            </a:pPr>
            <a:endParaRPr lang="es-ES_tradnl" sz="1100" dirty="0">
              <a:latin typeface="+mj-lt"/>
            </a:endParaRPr>
          </a:p>
          <a:p>
            <a:pPr eaLnBrk="1" hangingPunct="1">
              <a:defRPr/>
            </a:pPr>
            <a:r>
              <a:rPr lang="es-ES_tradnl" sz="2200" dirty="0">
                <a:latin typeface="+mj-lt"/>
              </a:rPr>
              <a:t>El problema de maximización de la empresa 1 es semejante  al de un monopolista que se enfrenta  a una demanda residual </a:t>
            </a:r>
            <a:r>
              <a:rPr lang="es-ES_tradnl" sz="2200" b="1" i="1" dirty="0">
                <a:latin typeface="Times New Roman" pitchFamily="18" charset="0"/>
                <a:cs typeface="Times New Roman" pitchFamily="18" charset="0"/>
              </a:rPr>
              <a:t>d</a:t>
            </a:r>
            <a:r>
              <a:rPr lang="es-ES_tradnl" sz="2200" b="1" baseline="-25000" dirty="0">
                <a:latin typeface="Times New Roman" pitchFamily="18" charset="0"/>
                <a:cs typeface="Times New Roman" pitchFamily="18" charset="0"/>
              </a:rPr>
              <a:t>1</a:t>
            </a:r>
            <a:r>
              <a:rPr lang="es-ES_tradnl" sz="2200" b="1" dirty="0">
                <a:latin typeface="Times New Roman" pitchFamily="18" charset="0"/>
                <a:cs typeface="Times New Roman" pitchFamily="18" charset="0"/>
              </a:rPr>
              <a:t>(</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b="1" dirty="0">
                <a:latin typeface="Times New Roman" pitchFamily="18" charset="0"/>
                <a:cs typeface="Times New Roman" pitchFamily="18" charset="0"/>
              </a:rPr>
              <a:t>) = </a:t>
            </a:r>
            <a:r>
              <a:rPr lang="es-ES_tradnl" sz="2200" b="1" i="1" dirty="0">
                <a:latin typeface="Times New Roman" pitchFamily="18" charset="0"/>
                <a:cs typeface="Times New Roman" pitchFamily="18" charset="0"/>
              </a:rPr>
              <a:t>D</a:t>
            </a:r>
            <a:r>
              <a:rPr lang="es-ES_tradnl" sz="2200" b="1" dirty="0">
                <a:latin typeface="Times New Roman" pitchFamily="18" charset="0"/>
                <a:cs typeface="Times New Roman" pitchFamily="18" charset="0"/>
              </a:rPr>
              <a:t> – </a:t>
            </a:r>
            <a:r>
              <a:rPr lang="es-ES_tradnl" sz="2200" b="1" i="1" dirty="0">
                <a:latin typeface="Times New Roman" pitchFamily="18" charset="0"/>
                <a:cs typeface="Times New Roman" pitchFamily="18" charset="0"/>
              </a:rPr>
              <a:t>q</a:t>
            </a:r>
            <a:r>
              <a:rPr lang="es-ES_tradnl" sz="2200" b="1" baseline="-25000" dirty="0">
                <a:latin typeface="Times New Roman" pitchFamily="18" charset="0"/>
                <a:cs typeface="Times New Roman" pitchFamily="18" charset="0"/>
              </a:rPr>
              <a:t>2</a:t>
            </a:r>
            <a:r>
              <a:rPr lang="es-ES_tradnl" sz="2200" dirty="0">
                <a:latin typeface="+mj-lt"/>
              </a:rPr>
              <a:t>.</a:t>
            </a:r>
          </a:p>
          <a:p>
            <a:pPr eaLnBrk="1" hangingPunct="1">
              <a:defRPr/>
            </a:pPr>
            <a:endParaRPr lang="es-ES_tradnl" sz="2200" dirty="0">
              <a:latin typeface="+mj-lt"/>
            </a:endParaRPr>
          </a:p>
          <a:p>
            <a:pPr eaLnBrk="1" hangingPunct="1">
              <a:defRPr/>
            </a:pPr>
            <a:endParaRPr lang="es-ES" sz="2200" dirty="0">
              <a:latin typeface="+mj-lt"/>
            </a:endParaRPr>
          </a:p>
          <a:p>
            <a:pPr eaLnBrk="1" hangingPunct="1">
              <a:defRPr/>
            </a:pPr>
            <a:endParaRPr lang="es-MX" sz="2200" dirty="0">
              <a:latin typeface="+mj-lt"/>
            </a:endParaRPr>
          </a:p>
        </p:txBody>
      </p:sp>
      <p:sp>
        <p:nvSpPr>
          <p:cNvPr id="1229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8C056AA-B23E-462C-8387-E8DF99772402}" type="slidenum">
              <a:rPr lang="es-ES" altLang="es-MX" sz="1600" b="0"/>
              <a:pPr eaLnBrk="1" hangingPunct="1"/>
              <a:t>13</a:t>
            </a:fld>
            <a:endParaRPr lang="es-ES" altLang="es-MX" sz="1600" b="0"/>
          </a:p>
        </p:txBody>
      </p:sp>
      <p:sp>
        <p:nvSpPr>
          <p:cNvPr id="4" name="2 Marcador de contenido"/>
          <p:cNvSpPr txBox="1">
            <a:spLocks/>
          </p:cNvSpPr>
          <p:nvPr/>
        </p:nvSpPr>
        <p:spPr bwMode="auto">
          <a:xfrm>
            <a:off x="476189" y="3523142"/>
            <a:ext cx="5657113" cy="3785658"/>
          </a:xfrm>
          <a:prstGeom prst="rect">
            <a:avLst/>
          </a:prstGeom>
          <a:noFill/>
          <a:ln w="9525">
            <a:noFill/>
            <a:miter lim="800000"/>
            <a:headEnd/>
            <a:tailEnd/>
          </a:ln>
        </p:spPr>
        <p:txBody>
          <a:bodyPr lIns="101837" tIns="50918" rIns="101837" bIns="50918"/>
          <a:lstStyle/>
          <a:p>
            <a:pPr marL="381888" indent="-381888">
              <a:spcBef>
                <a:spcPct val="20000"/>
              </a:spcBef>
              <a:buClr>
                <a:schemeClr val="bg2">
                  <a:lumMod val="50000"/>
                </a:schemeClr>
              </a:buClr>
              <a:buFont typeface="Arial" pitchFamily="34" charset="0"/>
              <a:buChar char="•"/>
              <a:defRPr/>
            </a:pPr>
            <a:r>
              <a:rPr lang="es-ES_tradnl" sz="2200" b="0" kern="0" dirty="0">
                <a:latin typeface="+mj-lt"/>
              </a:rPr>
              <a:t>Dado un  </a:t>
            </a:r>
            <a:r>
              <a:rPr lang="es-ES_tradnl" sz="2200" b="0" i="1" kern="0" dirty="0" err="1">
                <a:latin typeface="+mj-lt"/>
              </a:rPr>
              <a:t>CMg</a:t>
            </a:r>
            <a:r>
              <a:rPr lang="es-ES_tradnl" sz="2200" b="0" i="1" kern="0" dirty="0">
                <a:latin typeface="+mj-lt"/>
              </a:rPr>
              <a:t> </a:t>
            </a:r>
            <a:r>
              <a:rPr lang="es-ES_tradnl" sz="2200" b="0" kern="0" dirty="0">
                <a:latin typeface="+mj-lt"/>
              </a:rPr>
              <a:t>(constante),  basta resolver  </a:t>
            </a:r>
            <a:r>
              <a:rPr lang="es-ES_tradnl" sz="2200" b="0" i="1" kern="0" dirty="0" err="1">
                <a:latin typeface="+mj-lt"/>
              </a:rPr>
              <a:t>IMg</a:t>
            </a:r>
            <a:r>
              <a:rPr lang="es-ES_tradnl" sz="2200" b="0" i="1" kern="0" dirty="0">
                <a:latin typeface="+mj-lt"/>
              </a:rPr>
              <a:t> = </a:t>
            </a:r>
            <a:r>
              <a:rPr lang="es-ES_tradnl" sz="2200" b="0" i="1" kern="0" dirty="0" err="1">
                <a:latin typeface="+mj-lt"/>
              </a:rPr>
              <a:t>CMg</a:t>
            </a:r>
            <a:r>
              <a:rPr lang="es-ES_tradnl" sz="2200" b="0" kern="0" dirty="0">
                <a:latin typeface="+mj-lt"/>
              </a:rPr>
              <a:t>  para determinar  el óptimo de la empresa 1, </a:t>
            </a:r>
            <a:r>
              <a:rPr lang="es-ES_tradnl" sz="2200" i="1" kern="0" dirty="0">
                <a:cs typeface="Times New Roman" pitchFamily="18" charset="0"/>
              </a:rPr>
              <a:t>q</a:t>
            </a:r>
            <a:r>
              <a:rPr lang="es-ES_tradnl" sz="2200" kern="0" baseline="-25000" dirty="0">
                <a:cs typeface="Times New Roman" pitchFamily="18" charset="0"/>
              </a:rPr>
              <a:t>1</a:t>
            </a:r>
            <a:r>
              <a:rPr lang="es-ES_tradnl" sz="2200" kern="0" baseline="30000" dirty="0">
                <a:cs typeface="Times New Roman" pitchFamily="18" charset="0"/>
              </a:rPr>
              <a:t>*</a:t>
            </a:r>
            <a:r>
              <a:rPr lang="es-ES_tradnl" sz="2200" kern="0" dirty="0">
                <a:cs typeface="Times New Roman" pitchFamily="18" charset="0"/>
              </a:rPr>
              <a:t>(</a:t>
            </a:r>
            <a:r>
              <a:rPr lang="es-ES_tradnl" sz="2200" i="1" kern="0" dirty="0">
                <a:cs typeface="Times New Roman" pitchFamily="18" charset="0"/>
              </a:rPr>
              <a:t>q</a:t>
            </a:r>
            <a:r>
              <a:rPr lang="es-ES_tradnl" sz="2200" kern="0" baseline="-25000" dirty="0">
                <a:cs typeface="Times New Roman" pitchFamily="18" charset="0"/>
              </a:rPr>
              <a:t>2</a:t>
            </a:r>
            <a:r>
              <a:rPr lang="es-ES_tradnl" sz="2200" kern="0" dirty="0">
                <a:cs typeface="Times New Roman" pitchFamily="18" charset="0"/>
              </a:rPr>
              <a:t>).</a:t>
            </a:r>
          </a:p>
          <a:p>
            <a:pPr marL="381888" indent="-381888">
              <a:lnSpc>
                <a:spcPct val="90000"/>
              </a:lnSpc>
              <a:spcBef>
                <a:spcPct val="20000"/>
              </a:spcBef>
              <a:buClr>
                <a:schemeClr val="bg2">
                  <a:lumMod val="50000"/>
                </a:schemeClr>
              </a:buClr>
              <a:buFont typeface="Arial" pitchFamily="34" charset="0"/>
              <a:buChar char="•"/>
              <a:defRPr/>
            </a:pPr>
            <a:endParaRPr lang="es-ES_tradnl" sz="11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r>
              <a:rPr lang="es-ES_tradnl" sz="2200" b="0" kern="0" dirty="0">
                <a:latin typeface="+mj-lt"/>
              </a:rPr>
              <a:t>Este óptimo es condicional  al valor de </a:t>
            </a:r>
            <a:r>
              <a:rPr lang="es-ES_tradnl" sz="2200" i="1" kern="0" dirty="0">
                <a:latin typeface="+mj-lt"/>
              </a:rPr>
              <a:t>q</a:t>
            </a:r>
            <a:r>
              <a:rPr lang="es-ES_tradnl" sz="2200" kern="0" baseline="-25000" dirty="0">
                <a:latin typeface="+mj-lt"/>
              </a:rPr>
              <a:t>2.</a:t>
            </a:r>
            <a:endParaRPr lang="es-ES_tradnl" sz="22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endParaRPr lang="es-ES_tradnl" sz="1100" b="0" kern="0" dirty="0">
              <a:latin typeface="+mj-lt"/>
            </a:endParaRPr>
          </a:p>
          <a:p>
            <a:pPr marL="381888" indent="-381888">
              <a:lnSpc>
                <a:spcPct val="90000"/>
              </a:lnSpc>
              <a:spcBef>
                <a:spcPct val="20000"/>
              </a:spcBef>
              <a:buClr>
                <a:schemeClr val="bg2">
                  <a:lumMod val="50000"/>
                </a:schemeClr>
              </a:buClr>
              <a:buFont typeface="Arial" pitchFamily="34" charset="0"/>
              <a:buChar char="•"/>
              <a:defRPr/>
            </a:pPr>
            <a:r>
              <a:rPr lang="es-ES_tradnl" sz="2200" b="0" kern="0" dirty="0">
                <a:latin typeface="+mj-lt"/>
              </a:rPr>
              <a:t>Función </a:t>
            </a:r>
            <a:r>
              <a:rPr lang="es-ES_tradnl" sz="2200" i="1" kern="0" dirty="0">
                <a:cs typeface="Times New Roman" pitchFamily="18" charset="0"/>
              </a:rPr>
              <a:t>q</a:t>
            </a:r>
            <a:r>
              <a:rPr lang="es-ES_tradnl" sz="2200" kern="0" baseline="-25000" dirty="0">
                <a:cs typeface="Times New Roman" pitchFamily="18" charset="0"/>
              </a:rPr>
              <a:t>1</a:t>
            </a:r>
            <a:r>
              <a:rPr lang="es-ES_tradnl" sz="2200" kern="0" dirty="0">
                <a:cs typeface="Times New Roman" pitchFamily="18" charset="0"/>
              </a:rPr>
              <a:t>*(</a:t>
            </a:r>
            <a:r>
              <a:rPr lang="es-ES_tradnl" sz="2200" i="1" kern="0" dirty="0">
                <a:cs typeface="Times New Roman" pitchFamily="18" charset="0"/>
              </a:rPr>
              <a:t>q</a:t>
            </a:r>
            <a:r>
              <a:rPr lang="es-ES_tradnl" sz="2200" kern="0" baseline="-25000" dirty="0">
                <a:cs typeface="Times New Roman" pitchFamily="18" charset="0"/>
              </a:rPr>
              <a:t>2</a:t>
            </a:r>
            <a:r>
              <a:rPr lang="es-ES_tradnl" sz="2200" kern="0" dirty="0">
                <a:cs typeface="Times New Roman" pitchFamily="18" charset="0"/>
              </a:rPr>
              <a:t>)</a:t>
            </a:r>
            <a:r>
              <a:rPr lang="es-ES_tradnl" sz="2200" b="0" kern="0" dirty="0">
                <a:cs typeface="Times New Roman" pitchFamily="18" charset="0"/>
              </a:rPr>
              <a:t> </a:t>
            </a:r>
            <a:r>
              <a:rPr lang="es-ES_tradnl" sz="2200" b="0" kern="0" dirty="0">
                <a:latin typeface="+mj-lt"/>
              </a:rPr>
              <a:t>que relaciona  las elecciones óptimas  con las diferentes expectativas relativas a las cantidades de la empresa rival.</a:t>
            </a:r>
            <a:endParaRPr lang="es-MX" sz="2200" b="0" kern="0" dirty="0">
              <a:latin typeface="+mj-lt"/>
            </a:endParaRPr>
          </a:p>
        </p:txBody>
      </p:sp>
      <p:pic>
        <p:nvPicPr>
          <p:cNvPr id="12293" name="Picture 5" descr="C:\bancos\5bmp.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206" y="3492376"/>
            <a:ext cx="5180926" cy="368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3" name="Rectangle 3"/>
          <p:cNvSpPr>
            <a:spLocks noGrp="1" noChangeArrowheads="1"/>
          </p:cNvSpPr>
          <p:nvPr>
            <p:ph idx="1"/>
          </p:nvPr>
        </p:nvSpPr>
        <p:spPr>
          <a:xfrm>
            <a:off x="814811" y="684064"/>
            <a:ext cx="4876165" cy="5960153"/>
          </a:xfrm>
        </p:spPr>
        <p:txBody>
          <a:bodyPr>
            <a:normAutofit/>
          </a:bodyPr>
          <a:lstStyle/>
          <a:p>
            <a:pPr marL="0" indent="0" eaLnBrk="1" hangingPunct="1">
              <a:spcBef>
                <a:spcPts val="600"/>
              </a:spcBef>
              <a:buNone/>
              <a:defRPr/>
            </a:pPr>
            <a:r>
              <a:rPr lang="es-ES" sz="2200" dirty="0">
                <a:latin typeface="Arial" pitchFamily="34" charset="0"/>
                <a:cs typeface="Arial" pitchFamily="34" charset="0"/>
              </a:rPr>
              <a:t>El modelo de </a:t>
            </a:r>
            <a:r>
              <a:rPr lang="es-ES" sz="2200" dirty="0" err="1">
                <a:latin typeface="Arial" pitchFamily="34" charset="0"/>
                <a:cs typeface="Arial" pitchFamily="34" charset="0"/>
              </a:rPr>
              <a:t>cournot</a:t>
            </a:r>
            <a:r>
              <a:rPr lang="es-ES" sz="2200" dirty="0">
                <a:latin typeface="Arial" pitchFamily="34" charset="0"/>
                <a:cs typeface="Arial" pitchFamily="34" charset="0"/>
              </a:rPr>
              <a:t>, la </a:t>
            </a:r>
            <a:r>
              <a:rPr lang="es-ES" sz="2200" i="1" dirty="0">
                <a:latin typeface="Times New Roman" pitchFamily="18" charset="0"/>
                <a:cs typeface="Times New Roman" pitchFamily="18" charset="0"/>
              </a:rPr>
              <a:t>q</a:t>
            </a:r>
            <a:r>
              <a:rPr lang="es-ES" sz="2200" dirty="0">
                <a:latin typeface="Arial" pitchFamily="34" charset="0"/>
                <a:cs typeface="Arial" pitchFamily="34" charset="0"/>
              </a:rPr>
              <a:t>, el </a:t>
            </a:r>
            <a:r>
              <a:rPr lang="es-ES" sz="2200" i="1" dirty="0">
                <a:latin typeface="Times New Roman" pitchFamily="18" charset="0"/>
                <a:cs typeface="Times New Roman" pitchFamily="18" charset="0"/>
              </a:rPr>
              <a:t>P</a:t>
            </a:r>
            <a:r>
              <a:rPr lang="es-ES" sz="2200" dirty="0">
                <a:latin typeface="Arial" pitchFamily="34" charset="0"/>
                <a:cs typeface="Arial" pitchFamily="34" charset="0"/>
              </a:rPr>
              <a:t> y las utilidades obtenidas al  equilibrio, se encontraran entre las que se  presentan en un mercado de monopolio y las que existen en un mercado  completamente competitivo. </a:t>
            </a:r>
            <a:endParaRPr lang="es-ES" sz="2200" b="1" dirty="0">
              <a:latin typeface="Arial" pitchFamily="34" charset="0"/>
              <a:cs typeface="Arial" pitchFamily="34" charset="0"/>
            </a:endParaRPr>
          </a:p>
          <a:p>
            <a:pPr marL="0" indent="0" algn="ctr" eaLnBrk="1" hangingPunct="1">
              <a:spcBef>
                <a:spcPts val="600"/>
              </a:spcBef>
              <a:buNone/>
              <a:defRPr/>
            </a:pP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M</a:t>
            </a:r>
            <a:r>
              <a:rPr lang="es-MX" sz="2200" i="1" baseline="30000" dirty="0">
                <a:latin typeface="Times New Roman" pitchFamily="18" charset="0"/>
                <a:cs typeface="Times New Roman" pitchFamily="18" charset="0"/>
              </a:rPr>
              <a:t> </a:t>
            </a:r>
            <a:r>
              <a:rPr lang="es-MX" sz="2200" i="1" dirty="0">
                <a:latin typeface="Times New Roman" pitchFamily="18" charset="0"/>
                <a:cs typeface="Times New Roman" pitchFamily="18" charset="0"/>
              </a:rPr>
              <a:t>&lt; </a:t>
            </a: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N</a:t>
            </a:r>
            <a:r>
              <a:rPr lang="es-MX" sz="2200" i="1" baseline="30000" dirty="0">
                <a:latin typeface="Times New Roman" pitchFamily="18" charset="0"/>
                <a:cs typeface="Times New Roman" pitchFamily="18" charset="0"/>
              </a:rPr>
              <a:t> </a:t>
            </a:r>
            <a:r>
              <a:rPr lang="es-MX" sz="2200" i="1" dirty="0">
                <a:latin typeface="Times New Roman" pitchFamily="18" charset="0"/>
                <a:cs typeface="Times New Roman" pitchFamily="18" charset="0"/>
              </a:rPr>
              <a:t>&lt; </a:t>
            </a:r>
            <a:r>
              <a:rPr lang="es-MX" sz="2200" i="1" dirty="0" err="1">
                <a:latin typeface="Times New Roman" pitchFamily="18" charset="0"/>
                <a:cs typeface="Times New Roman" pitchFamily="18" charset="0"/>
              </a:rPr>
              <a:t>q</a:t>
            </a:r>
            <a:r>
              <a:rPr lang="es-MX" sz="2200" i="1" baseline="30000" dirty="0" err="1">
                <a:latin typeface="Times New Roman" pitchFamily="18" charset="0"/>
                <a:cs typeface="Times New Roman" pitchFamily="18" charset="0"/>
              </a:rPr>
              <a:t>c</a:t>
            </a:r>
            <a:endParaRPr lang="es-ES" sz="2200" b="1" baseline="30000" dirty="0">
              <a:latin typeface="Times New Roman" pitchFamily="18" charset="0"/>
              <a:cs typeface="Times New Roman" pitchFamily="18" charset="0"/>
            </a:endParaRPr>
          </a:p>
          <a:p>
            <a:pPr marL="0" indent="0" eaLnBrk="1" hangingPunct="1">
              <a:spcBef>
                <a:spcPts val="600"/>
              </a:spcBef>
              <a:buNone/>
              <a:defRPr/>
            </a:pPr>
            <a:endParaRPr lang="es-ES" sz="2200" b="1" dirty="0">
              <a:latin typeface="Arial" pitchFamily="34" charset="0"/>
              <a:cs typeface="Arial" pitchFamily="34" charset="0"/>
            </a:endParaRPr>
          </a:p>
          <a:p>
            <a:pPr marL="0" indent="0" eaLnBrk="1" hangingPunct="1">
              <a:spcBef>
                <a:spcPts val="600"/>
              </a:spcBef>
              <a:buNone/>
              <a:defRPr/>
            </a:pPr>
            <a:r>
              <a:rPr lang="es-ES" sz="2200" b="1" dirty="0">
                <a:latin typeface="Arial" pitchFamily="34" charset="0"/>
                <a:cs typeface="Arial" pitchFamily="34" charset="0"/>
              </a:rPr>
              <a:t>Funciones de reacción </a:t>
            </a:r>
            <a:endParaRPr lang="es-ES" sz="2200" dirty="0">
              <a:latin typeface="Arial" pitchFamily="34" charset="0"/>
              <a:cs typeface="Arial" pitchFamily="34" charset="0"/>
            </a:endParaRPr>
          </a:p>
          <a:p>
            <a:pPr marL="0" indent="0" eaLnBrk="1" hangingPunct="1">
              <a:spcBef>
                <a:spcPts val="600"/>
              </a:spcBef>
              <a:buNone/>
              <a:defRPr/>
            </a:pPr>
            <a:endParaRPr lang="es-ES" sz="2200" dirty="0">
              <a:latin typeface="Arial" pitchFamily="34" charset="0"/>
              <a:cs typeface="Arial" pitchFamily="34" charset="0"/>
            </a:endParaRPr>
          </a:p>
          <a:p>
            <a:pPr marL="0" indent="0" eaLnBrk="1" hangingPunct="1">
              <a:spcBef>
                <a:spcPts val="600"/>
              </a:spcBef>
              <a:buNone/>
              <a:defRPr/>
            </a:pPr>
            <a:r>
              <a:rPr lang="es-ES" sz="2200" dirty="0">
                <a:latin typeface="Arial" pitchFamily="34" charset="0"/>
                <a:cs typeface="Arial" pitchFamily="34" charset="0"/>
              </a:rPr>
              <a:t>Específica la elección optima de una empresa para alguna variable, como es el caso de la producción, de acuerdo a las elecciones de sus competidores. </a:t>
            </a:r>
          </a:p>
        </p:txBody>
      </p:sp>
      <p:sp>
        <p:nvSpPr>
          <p:cNvPr id="1331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CA02A9C0-51CB-4CD3-A9F1-4234027620F8}" type="slidenum">
              <a:rPr lang="es-ES" altLang="es-MX" sz="1600" b="0"/>
              <a:pPr eaLnBrk="1" hangingPunct="1"/>
              <a:t>14</a:t>
            </a:fld>
            <a:endParaRPr lang="es-ES" altLang="es-MX" sz="1600" b="0"/>
          </a:p>
        </p:txBody>
      </p:sp>
      <p:graphicFrame>
        <p:nvGraphicFramePr>
          <p:cNvPr id="13315" name="Object 4"/>
          <p:cNvGraphicFramePr>
            <a:graphicFrameLocks noChangeAspect="1"/>
          </p:cNvGraphicFramePr>
          <p:nvPr/>
        </p:nvGraphicFramePr>
        <p:xfrm>
          <a:off x="6328011" y="4213155"/>
          <a:ext cx="4711086" cy="3126388"/>
        </p:xfrm>
        <a:graphic>
          <a:graphicData uri="http://schemas.openxmlformats.org/presentationml/2006/ole">
            <mc:AlternateContent xmlns:mc="http://schemas.openxmlformats.org/markup-compatibility/2006">
              <mc:Choice xmlns:v="urn:schemas-microsoft-com:vml" Requires="v">
                <p:oleObj spid="_x0000_s13428" name="Imagen de mapa de bits" r:id="rId3" imgW="3924848" imgH="3209524" progId="PBrush">
                  <p:embed/>
                </p:oleObj>
              </mc:Choice>
              <mc:Fallback>
                <p:oleObj name="Imagen de mapa de bits" r:id="rId3" imgW="3924848" imgH="3209524" progId="PBrush">
                  <p:embed/>
                  <p:pic>
                    <p:nvPicPr>
                      <p:cNvPr id="0" name="Object 4"/>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328011" y="4213155"/>
                        <a:ext cx="4711086" cy="312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5"/>
          <p:cNvGraphicFramePr>
            <a:graphicFrameLocks noChangeAspect="1"/>
          </p:cNvGraphicFramePr>
          <p:nvPr>
            <p:extLst>
              <p:ext uri="{D42A27DB-BD31-4B8C-83A1-F6EECF244321}">
                <p14:modId xmlns:p14="http://schemas.microsoft.com/office/powerpoint/2010/main" val="2295562239"/>
              </p:ext>
            </p:extLst>
          </p:nvPr>
        </p:nvGraphicFramePr>
        <p:xfrm>
          <a:off x="5752352" y="540048"/>
          <a:ext cx="5455422" cy="3793287"/>
        </p:xfrm>
        <a:graphic>
          <a:graphicData uri="http://schemas.openxmlformats.org/presentationml/2006/ole">
            <mc:AlternateContent xmlns:mc="http://schemas.openxmlformats.org/markup-compatibility/2006">
              <mc:Choice xmlns:v="urn:schemas-microsoft-com:vml" Requires="v">
                <p:oleObj spid="_x0000_s13429" name="Imagen de mapa de bits" r:id="rId5" imgW="5087060" imgH="2962689" progId="PBrush">
                  <p:embed/>
                </p:oleObj>
              </mc:Choice>
              <mc:Fallback>
                <p:oleObj name="Imagen de mapa de bits" r:id="rId5" imgW="5087060" imgH="2962689" progId="PBrush">
                  <p:embed/>
                  <p:pic>
                    <p:nvPicPr>
                      <p:cNvPr id="0" name="Object 5"/>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5752352" y="540048"/>
                        <a:ext cx="5455422" cy="3793287"/>
                      </a:xfrm>
                      <a:prstGeom prst="rect">
                        <a:avLst/>
                      </a:prstGeom>
                      <a:noFill/>
                      <a:ln>
                        <a:noFill/>
                      </a:ln>
                      <a:effec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550590" y="180008"/>
            <a:ext cx="10361851" cy="1002641"/>
          </a:xfrm>
          <a:noFill/>
        </p:spPr>
        <p:txBody>
          <a:bodyPr/>
          <a:lstStyle/>
          <a:p>
            <a:r>
              <a:rPr lang="es-ES_tradnl" altLang="es-MX" sz="2700" dirty="0">
                <a:solidFill>
                  <a:schemeClr val="tx1"/>
                </a:solidFill>
              </a:rPr>
              <a:t>Comparación entre </a:t>
            </a:r>
            <a:r>
              <a:rPr lang="es-ES_tradnl" altLang="es-MX" sz="2700" dirty="0" err="1">
                <a:solidFill>
                  <a:schemeClr val="tx1"/>
                </a:solidFill>
              </a:rPr>
              <a:t>Cournot</a:t>
            </a:r>
            <a:r>
              <a:rPr lang="es-ES_tradnl" altLang="es-MX" sz="2700" dirty="0">
                <a:solidFill>
                  <a:schemeClr val="tx1"/>
                </a:solidFill>
              </a:rPr>
              <a:t>, monopolio y competencia perfecta (A través de  las funciones de reacción)</a:t>
            </a:r>
            <a:endParaRPr lang="es-MX" altLang="es-MX" sz="2700" dirty="0">
              <a:solidFill>
                <a:schemeClr val="tx1"/>
              </a:solidFill>
            </a:endParaRPr>
          </a:p>
        </p:txBody>
      </p:sp>
      <p:sp>
        <p:nvSpPr>
          <p:cNvPr id="17411" name="2 Marcador de contenido"/>
          <p:cNvSpPr>
            <a:spLocks noGrp="1"/>
          </p:cNvSpPr>
          <p:nvPr>
            <p:ph idx="1"/>
          </p:nvPr>
        </p:nvSpPr>
        <p:spPr>
          <a:xfrm>
            <a:off x="46534" y="1692176"/>
            <a:ext cx="5619019" cy="4450080"/>
          </a:xfrm>
        </p:spPr>
        <p:txBody>
          <a:bodyPr>
            <a:noAutofit/>
          </a:bodyPr>
          <a:lstStyle/>
          <a:p>
            <a:pPr eaLnBrk="1" hangingPunct="1">
              <a:spcBef>
                <a:spcPts val="600"/>
              </a:spcBef>
            </a:pPr>
            <a:r>
              <a:rPr lang="es-ES_tradnl" altLang="es-MX" sz="2400" dirty="0">
                <a:latin typeface="Times New Roman" pitchFamily="18" charset="0"/>
              </a:rPr>
              <a:t>Las funciones de reacción intersectan con los ejes en los valores </a:t>
            </a:r>
            <a:r>
              <a:rPr lang="es-ES_tradnl" altLang="es-MX" sz="2400" i="1" dirty="0">
                <a:latin typeface="Times New Roman" pitchFamily="18" charset="0"/>
              </a:rPr>
              <a:t>Q</a:t>
            </a:r>
            <a:r>
              <a:rPr lang="es-ES_tradnl" altLang="es-MX" sz="2400" i="1" baseline="30000" dirty="0">
                <a:latin typeface="Times New Roman" pitchFamily="18" charset="0"/>
              </a:rPr>
              <a:t>M</a:t>
            </a:r>
            <a:r>
              <a:rPr lang="es-ES_tradnl" altLang="es-MX" sz="2400" i="1" dirty="0">
                <a:latin typeface="Times New Roman" pitchFamily="18" charset="0"/>
              </a:rPr>
              <a:t> </a:t>
            </a:r>
            <a:r>
              <a:rPr lang="es-ES_tradnl" altLang="es-MX" sz="2400" dirty="0">
                <a:latin typeface="Times New Roman" pitchFamily="18" charset="0"/>
              </a:rPr>
              <a:t>y</a:t>
            </a:r>
            <a:r>
              <a:rPr lang="es-ES_tradnl" altLang="es-MX" sz="2400" i="1" dirty="0">
                <a:latin typeface="Times New Roman" pitchFamily="18" charset="0"/>
              </a:rPr>
              <a:t> Q</a:t>
            </a:r>
            <a:r>
              <a:rPr lang="es-ES_tradnl" altLang="es-MX" sz="2400" i="1" baseline="30000" dirty="0">
                <a:latin typeface="Times New Roman" pitchFamily="18" charset="0"/>
              </a:rPr>
              <a:t>C</a:t>
            </a:r>
            <a:r>
              <a:rPr lang="es-ES_tradnl" altLang="es-MX" sz="2400" dirty="0">
                <a:latin typeface="Times New Roman" pitchFamily="18" charset="0"/>
              </a:rPr>
              <a:t>, a los que corresponden los  lugares geométricos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i="1" baseline="30000" dirty="0">
                <a:latin typeface="Times New Roman" pitchFamily="18" charset="0"/>
              </a:rPr>
              <a:t>M</a:t>
            </a:r>
            <a:r>
              <a:rPr lang="es-ES_tradnl" altLang="es-MX" sz="2400" dirty="0">
                <a:latin typeface="Times New Roman" pitchFamily="18" charset="0"/>
              </a:rPr>
              <a:t>  y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25000" dirty="0">
                <a:latin typeface="Times New Roman" pitchFamily="18" charset="0"/>
              </a:rPr>
              <a:t> </a:t>
            </a:r>
            <a:r>
              <a:rPr lang="es-ES_tradnl" altLang="es-MX" sz="2400" i="1" dirty="0">
                <a:latin typeface="Times New Roman" pitchFamily="18" charset="0"/>
              </a:rPr>
              <a:t>= Q</a:t>
            </a:r>
            <a:r>
              <a:rPr lang="es-ES_tradnl" altLang="es-MX" sz="2400" i="1" baseline="30000" dirty="0">
                <a:latin typeface="Times New Roman" pitchFamily="18" charset="0"/>
              </a:rPr>
              <a:t>C</a:t>
            </a:r>
            <a:r>
              <a:rPr lang="es-ES_tradnl" altLang="es-MX" sz="2400" dirty="0">
                <a:latin typeface="Times New Roman" pitchFamily="18" charset="0"/>
              </a:rPr>
              <a:t>.</a:t>
            </a:r>
          </a:p>
          <a:p>
            <a:pPr>
              <a:spcBef>
                <a:spcPts val="600"/>
              </a:spcBef>
            </a:pPr>
            <a:endParaRPr lang="es-ES_tradnl" altLang="es-MX" sz="2400" dirty="0" smtClean="0">
              <a:latin typeface="Times New Roman" pitchFamily="18" charset="0"/>
            </a:endParaRPr>
          </a:p>
          <a:p>
            <a:pPr>
              <a:spcBef>
                <a:spcPts val="600"/>
              </a:spcBef>
            </a:pPr>
            <a:r>
              <a:rPr lang="es-ES_tradnl" altLang="es-MX" sz="2400" dirty="0" smtClean="0">
                <a:latin typeface="Times New Roman" pitchFamily="18" charset="0"/>
              </a:rPr>
              <a:t>Por </a:t>
            </a:r>
            <a:r>
              <a:rPr lang="es-ES_tradnl" altLang="es-MX" sz="2400" dirty="0">
                <a:latin typeface="Times New Roman" pitchFamily="18" charset="0"/>
              </a:rPr>
              <a:t>comparación  con el equilibrio  de Nash: La cantidad total en el equilibrio de Nash-</a:t>
            </a:r>
            <a:r>
              <a:rPr lang="es-ES_tradnl" altLang="es-MX" sz="2400" dirty="0" err="1">
                <a:latin typeface="Times New Roman" pitchFamily="18" charset="0"/>
              </a:rPr>
              <a:t>Cournot</a:t>
            </a:r>
            <a:r>
              <a:rPr lang="es-ES_tradnl" altLang="es-MX" sz="2400" dirty="0">
                <a:latin typeface="Times New Roman" pitchFamily="18" charset="0"/>
              </a:rPr>
              <a:t> </a:t>
            </a:r>
            <a:r>
              <a:rPr lang="es-ES_tradnl" altLang="es-MX" sz="2400" i="1" dirty="0">
                <a:latin typeface="Times New Roman" pitchFamily="18" charset="0"/>
              </a:rPr>
              <a:t>q</a:t>
            </a:r>
            <a:r>
              <a:rPr lang="es-ES_tradnl" altLang="es-MX" sz="2400" baseline="-25000" dirty="0">
                <a:latin typeface="Times New Roman" pitchFamily="18" charset="0"/>
              </a:rPr>
              <a:t>1</a:t>
            </a:r>
            <a:r>
              <a:rPr lang="es-ES_tradnl" altLang="es-MX" sz="2400" i="1" baseline="30000" dirty="0">
                <a:latin typeface="Times New Roman" pitchFamily="18" charset="0"/>
              </a:rPr>
              <a:t>N </a:t>
            </a:r>
            <a:r>
              <a:rPr lang="es-ES_tradnl" altLang="es-MX" sz="2400" i="1" dirty="0">
                <a:latin typeface="Times New Roman" pitchFamily="18" charset="0"/>
              </a:rPr>
              <a:t>+ q</a:t>
            </a:r>
            <a:r>
              <a:rPr lang="es-ES_tradnl" altLang="es-MX" sz="2400" baseline="-25000" dirty="0">
                <a:latin typeface="Times New Roman" pitchFamily="18" charset="0"/>
              </a:rPr>
              <a:t>2</a:t>
            </a:r>
            <a:r>
              <a:rPr lang="es-ES_tradnl" altLang="es-MX" sz="2400" i="1" baseline="30000" dirty="0">
                <a:latin typeface="Times New Roman" pitchFamily="18" charset="0"/>
              </a:rPr>
              <a:t>N </a:t>
            </a:r>
            <a:r>
              <a:rPr lang="es-ES_tradnl" altLang="es-MX" sz="2400" i="1" dirty="0">
                <a:latin typeface="Times New Roman" pitchFamily="18" charset="0"/>
              </a:rPr>
              <a:t>= Q</a:t>
            </a:r>
            <a:r>
              <a:rPr lang="es-ES_tradnl" altLang="es-MX" sz="2400" i="1" baseline="30000" dirty="0">
                <a:latin typeface="Times New Roman" pitchFamily="18" charset="0"/>
              </a:rPr>
              <a:t>N</a:t>
            </a:r>
            <a:r>
              <a:rPr lang="es-ES_tradnl" altLang="es-MX" sz="2400" dirty="0">
                <a:latin typeface="Times New Roman" pitchFamily="18" charset="0"/>
              </a:rPr>
              <a:t>, esta comprendida entre  la cantidad de monopolio  y la cantidad de competencia perfecta.</a:t>
            </a:r>
            <a:endParaRPr lang="es-MX" altLang="es-MX" sz="2400" dirty="0">
              <a:latin typeface="Times New Roman" pitchFamily="18" charset="0"/>
            </a:endParaRPr>
          </a:p>
        </p:txBody>
      </p:sp>
      <p:sp>
        <p:nvSpPr>
          <p:cNvPr id="17413" name="1 Marcador de número de diapositiva"/>
          <p:cNvSpPr>
            <a:spLocks noGrp="1"/>
          </p:cNvSpPr>
          <p:nvPr>
            <p:ph type="sldNum" sz="quarter" idx="12"/>
          </p:nvPr>
        </p:nvSpPr>
        <p:spPr>
          <a:xfrm>
            <a:off x="11340445"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spcBef>
                <a:spcPts val="600"/>
              </a:spcBef>
              <a:spcAft>
                <a:spcPts val="0"/>
              </a:spcAft>
            </a:pPr>
            <a:fld id="{D7A685CB-3127-49D4-9096-54751559C373}" type="slidenum">
              <a:rPr lang="es-ES" altLang="es-MX" sz="1600" b="0"/>
              <a:pPr eaLnBrk="1" hangingPunct="1">
                <a:spcBef>
                  <a:spcPts val="600"/>
                </a:spcBef>
                <a:spcAft>
                  <a:spcPts val="0"/>
                </a:spcAft>
              </a:pPr>
              <a:t>15</a:t>
            </a:fld>
            <a:endParaRPr lang="es-ES" altLang="es-MX" sz="1600" b="0"/>
          </a:p>
        </p:txBody>
      </p:sp>
      <p:pic>
        <p:nvPicPr>
          <p:cNvPr id="6" name="Picture 2052" descr="C:\bancos\10bmp.bmp"/>
          <p:cNvPicPr>
            <a:picLocks noChangeAspect="1" noChangeArrowheads="1"/>
          </p:cNvPicPr>
          <p:nvPr/>
        </p:nvPicPr>
        <p:blipFill>
          <a:blip r:embed="rId2">
            <a:clrChange>
              <a:clrFrom>
                <a:srgbClr val="FFFFFE"/>
              </a:clrFrom>
              <a:clrTo>
                <a:srgbClr val="FFFFFE">
                  <a:alpha val="0"/>
                </a:srgbClr>
              </a:clrTo>
            </a:clrChang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5447134" y="2052216"/>
            <a:ext cx="5790447" cy="397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22598" y="156236"/>
            <a:ext cx="10361851" cy="848125"/>
          </a:xfrm>
        </p:spPr>
        <p:txBody>
          <a:bodyPr/>
          <a:lstStyle/>
          <a:p>
            <a:pPr eaLnBrk="1" hangingPunct="1">
              <a:lnSpc>
                <a:spcPct val="90000"/>
              </a:lnSpc>
            </a:pPr>
            <a:r>
              <a:rPr lang="es-ES" altLang="es-MX" sz="3100" b="1" dirty="0"/>
              <a:t>Generalidades del modelo matemático</a:t>
            </a:r>
            <a:endParaRPr lang="es-ES" altLang="es-MX" dirty="0" smtClean="0"/>
          </a:p>
        </p:txBody>
      </p:sp>
      <p:sp>
        <p:nvSpPr>
          <p:cNvPr id="60419" name="Rectangle 3"/>
          <p:cNvSpPr>
            <a:spLocks noGrp="1" noChangeArrowheads="1"/>
          </p:cNvSpPr>
          <p:nvPr>
            <p:ph idx="1"/>
          </p:nvPr>
        </p:nvSpPr>
        <p:spPr>
          <a:xfrm>
            <a:off x="172758" y="1620168"/>
            <a:ext cx="10818992" cy="5145404"/>
          </a:xfrm>
        </p:spPr>
        <p:txBody>
          <a:bodyPr>
            <a:normAutofit/>
          </a:bodyPr>
          <a:lstStyle/>
          <a:p>
            <a:pPr eaLnBrk="1" hangingPunct="1">
              <a:defRPr/>
            </a:pPr>
            <a:r>
              <a:rPr lang="es-ES" sz="2400" dirty="0">
                <a:latin typeface="+mj-lt"/>
              </a:rPr>
              <a:t>Éste es un modelo de acciones y reacciones. Se trata de un juego secuencial. Luego de infinitos movimientos, se producirá un punto solución, es decir, una combinación de opciones de </a:t>
            </a:r>
            <a:r>
              <a:rPr lang="es-ES" sz="2400" i="1" dirty="0">
                <a:latin typeface="Times New Roman" pitchFamily="18" charset="0"/>
                <a:cs typeface="Times New Roman" pitchFamily="18" charset="0"/>
              </a:rPr>
              <a:t>A</a:t>
            </a:r>
            <a:r>
              <a:rPr lang="es-ES" sz="2400" dirty="0">
                <a:latin typeface="+mj-lt"/>
              </a:rPr>
              <a:t> y de </a:t>
            </a:r>
            <a:r>
              <a:rPr lang="es-ES" sz="2400" i="1" dirty="0">
                <a:latin typeface="Times New Roman" pitchFamily="18" charset="0"/>
                <a:cs typeface="Times New Roman" pitchFamily="18" charset="0"/>
              </a:rPr>
              <a:t>B</a:t>
            </a:r>
            <a:r>
              <a:rPr lang="es-ES" sz="2400" dirty="0">
                <a:latin typeface="+mj-lt"/>
              </a:rPr>
              <a:t>, así como los pagos que obtendrá cada jugador. </a:t>
            </a:r>
          </a:p>
          <a:p>
            <a:pPr eaLnBrk="1" hangingPunct="1">
              <a:defRPr/>
            </a:pPr>
            <a:endParaRPr lang="es-ES" sz="2400" dirty="0">
              <a:latin typeface="+mj-lt"/>
            </a:endParaRPr>
          </a:p>
          <a:p>
            <a:pPr eaLnBrk="1" hangingPunct="1">
              <a:defRPr/>
            </a:pPr>
            <a:r>
              <a:rPr lang="es-ES" sz="2400" dirty="0">
                <a:latin typeface="+mj-lt"/>
              </a:rPr>
              <a:t>Sea un mercado de agua. El agua proviene de un manantial. Los derechos de explotación del manantial pertenecen a dos empresarios, </a:t>
            </a:r>
            <a:r>
              <a:rPr lang="es-ES" sz="2400" i="1" dirty="0">
                <a:latin typeface="Times New Roman" pitchFamily="18" charset="0"/>
                <a:cs typeface="Times New Roman" pitchFamily="18" charset="0"/>
              </a:rPr>
              <a:t>A</a:t>
            </a:r>
            <a:r>
              <a:rPr lang="es-ES" sz="2400" dirty="0">
                <a:latin typeface="+mj-lt"/>
              </a:rPr>
              <a:t> y </a:t>
            </a:r>
            <a:r>
              <a:rPr lang="es-ES" sz="2400" i="1" dirty="0">
                <a:latin typeface="Times New Roman" pitchFamily="18" charset="0"/>
                <a:cs typeface="Times New Roman" pitchFamily="18" charset="0"/>
              </a:rPr>
              <a:t>B</a:t>
            </a:r>
            <a:r>
              <a:rPr lang="es-ES" sz="2400" dirty="0">
                <a:latin typeface="+mj-lt"/>
              </a:rPr>
              <a:t>. El </a:t>
            </a:r>
            <a:r>
              <a:rPr lang="es-ES" sz="2400" i="1" dirty="0" err="1">
                <a:latin typeface="Times New Roman" pitchFamily="18" charset="0"/>
                <a:cs typeface="Times New Roman" pitchFamily="18" charset="0"/>
              </a:rPr>
              <a:t>CMe</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0 </a:t>
            </a:r>
            <a:r>
              <a:rPr lang="es-ES" sz="2400" dirty="0">
                <a:latin typeface="+mj-lt"/>
              </a:rPr>
              <a:t>por producir una unidad de agua. El </a:t>
            </a:r>
            <a:r>
              <a:rPr lang="es-ES" sz="2400" i="1" dirty="0" err="1">
                <a:latin typeface="Times New Roman" pitchFamily="18" charset="0"/>
                <a:cs typeface="Times New Roman" pitchFamily="18" charset="0"/>
              </a:rPr>
              <a:t>CMg</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0</a:t>
            </a:r>
            <a:r>
              <a:rPr lang="es-ES" sz="2400" dirty="0">
                <a:latin typeface="+mj-lt"/>
              </a:rPr>
              <a:t>. </a:t>
            </a:r>
          </a:p>
          <a:p>
            <a:pPr eaLnBrk="1" hangingPunct="1">
              <a:defRPr/>
            </a:pPr>
            <a:r>
              <a:rPr lang="es-ES" sz="2400" dirty="0">
                <a:latin typeface="+mj-lt"/>
              </a:rPr>
              <a:t>Existe un mercado de agua, y la demanda de este mercado tiene la forma: </a:t>
            </a:r>
          </a:p>
          <a:p>
            <a:pPr algn="ctr" eaLnBrk="1" hangingPunct="1">
              <a:buFont typeface="Wingdings" pitchFamily="2" charset="2"/>
              <a:buNone/>
              <a:defRPr/>
            </a:pPr>
            <a:r>
              <a:rPr lang="es-ES" sz="2400" i="1" dirty="0">
                <a:latin typeface="Times New Roman" pitchFamily="18" charset="0"/>
                <a:cs typeface="Times New Roman" pitchFamily="18" charset="0"/>
              </a:rPr>
              <a:t>X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p</a:t>
            </a:r>
          </a:p>
          <a:p>
            <a:pPr algn="ctr" eaLnBrk="1" hangingPunct="1">
              <a:buFont typeface="Wingdings" pitchFamily="2" charset="2"/>
              <a:buNone/>
              <a:defRPr/>
            </a:pPr>
            <a:r>
              <a:rPr lang="es-ES" sz="2400" i="1" dirty="0">
                <a:latin typeface="Times New Roman" pitchFamily="18" charset="0"/>
                <a:cs typeface="Times New Roman" pitchFamily="18" charset="0"/>
              </a:rPr>
              <a:t>p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X</a:t>
            </a:r>
          </a:p>
          <a:p>
            <a:pPr eaLnBrk="1" hangingPunct="1">
              <a:defRPr/>
            </a:pPr>
            <a:r>
              <a:rPr lang="es-ES" sz="2400" dirty="0">
                <a:latin typeface="+mj-lt"/>
              </a:rPr>
              <a:t>La cantidad máxima deseada de agua es 1 (un </a:t>
            </a:r>
            <a:r>
              <a:rPr lang="es-ES" sz="2400" dirty="0" err="1">
                <a:latin typeface="+mj-lt"/>
              </a:rPr>
              <a:t>litrocúbico</a:t>
            </a:r>
            <a:r>
              <a:rPr lang="es-ES" sz="2400" dirty="0">
                <a:latin typeface="+mj-lt"/>
              </a:rPr>
              <a:t>, por ejemplo). </a:t>
            </a:r>
          </a:p>
        </p:txBody>
      </p:sp>
      <p:sp>
        <p:nvSpPr>
          <p:cNvPr id="1843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0040C128-8F0B-465E-806F-EC04C5CA7AA6}" type="slidenum">
              <a:rPr lang="es-ES" altLang="es-MX" sz="1600" b="0"/>
              <a:pPr eaLnBrk="1" hangingPunct="1"/>
              <a:t>16</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idx="1"/>
          </p:nvPr>
        </p:nvSpPr>
        <p:spPr>
          <a:xfrm>
            <a:off x="622598" y="1044104"/>
            <a:ext cx="10158678" cy="5472608"/>
          </a:xfrm>
        </p:spPr>
        <p:txBody>
          <a:bodyPr>
            <a:noAutofit/>
          </a:bodyPr>
          <a:lstStyle/>
          <a:p>
            <a:pPr eaLnBrk="1" hangingPunct="1">
              <a:defRPr/>
            </a:pPr>
            <a:r>
              <a:rPr lang="es-ES" sz="2400" dirty="0">
                <a:latin typeface="+mj-lt"/>
              </a:rPr>
              <a:t>En un primer momento, el empresario </a:t>
            </a:r>
            <a:r>
              <a:rPr lang="es-ES" sz="2400" i="1" dirty="0">
                <a:latin typeface="+mj-lt"/>
              </a:rPr>
              <a:t>A</a:t>
            </a:r>
            <a:r>
              <a:rPr lang="es-ES" sz="2400" dirty="0">
                <a:latin typeface="+mj-lt"/>
              </a:rPr>
              <a:t> es un monopolista, y es el único que vende agua en el mercado. </a:t>
            </a:r>
            <a:endParaRPr lang="es-ES" sz="2400" i="1" dirty="0">
              <a:latin typeface="+mj-lt"/>
            </a:endParaRPr>
          </a:p>
          <a:p>
            <a:pPr algn="ctr" eaLnBrk="1" hangingPunct="1">
              <a:buFont typeface="Wingdings" pitchFamily="2" charset="2"/>
              <a:buNone/>
              <a:defRPr/>
            </a:pPr>
            <a:r>
              <a:rPr lang="es-ES" sz="2400" i="1" dirty="0">
                <a:latin typeface="Times New Roman" pitchFamily="18" charset="0"/>
                <a:cs typeface="Times New Roman" pitchFamily="18" charset="0"/>
              </a:rPr>
              <a:t>IT = </a:t>
            </a:r>
            <a:r>
              <a:rPr lang="es-ES" sz="2400" i="1" dirty="0" err="1">
                <a:latin typeface="Times New Roman" pitchFamily="18" charset="0"/>
                <a:cs typeface="Times New Roman" pitchFamily="18" charset="0"/>
              </a:rPr>
              <a:t>pX</a:t>
            </a:r>
            <a:r>
              <a:rPr lang="es-ES" sz="2400" i="1" baseline="-25000" dirty="0" err="1">
                <a:latin typeface="Times New Roman" pitchFamily="18" charset="0"/>
                <a:cs typeface="Times New Roman" pitchFamily="18" charset="0"/>
              </a:rPr>
              <a:t>A</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X</a:t>
            </a:r>
            <a:r>
              <a:rPr lang="es-ES" sz="2400" i="1" baseline="-25000" dirty="0">
                <a:latin typeface="Times New Roman" pitchFamily="18" charset="0"/>
                <a:cs typeface="Times New Roman" pitchFamily="18" charset="0"/>
              </a:rPr>
              <a:t>A</a:t>
            </a:r>
            <a:r>
              <a:rPr lang="es-ES" sz="2400" i="1" baseline="30000" dirty="0">
                <a:latin typeface="Times New Roman" pitchFamily="18" charset="0"/>
                <a:cs typeface="Times New Roman" pitchFamily="18" charset="0"/>
              </a:rPr>
              <a:t>2</a:t>
            </a:r>
            <a:endParaRPr lang="es-ES" sz="2400" baseline="30000" dirty="0">
              <a:latin typeface="Times New Roman" pitchFamily="18" charset="0"/>
              <a:cs typeface="Times New Roman" pitchFamily="18" charset="0"/>
            </a:endParaRPr>
          </a:p>
          <a:p>
            <a:pPr eaLnBrk="1" hangingPunct="1">
              <a:defRPr/>
            </a:pPr>
            <a:r>
              <a:rPr lang="es-ES" sz="2400" dirty="0">
                <a:latin typeface="+mj-lt"/>
              </a:rPr>
              <a:t>El </a:t>
            </a:r>
            <a:r>
              <a:rPr lang="es-ES" sz="2400" i="1" dirty="0" err="1">
                <a:latin typeface="Times New Roman" pitchFamily="18" charset="0"/>
                <a:cs typeface="Times New Roman" pitchFamily="18" charset="0"/>
              </a:rPr>
              <a:t>IMg</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2</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dirty="0">
                <a:latin typeface="+mj-lt"/>
              </a:rPr>
              <a:t>. </a:t>
            </a:r>
          </a:p>
          <a:p>
            <a:pPr eaLnBrk="1" hangingPunct="1">
              <a:defRPr/>
            </a:pPr>
            <a:endParaRPr lang="es-ES" sz="2400" dirty="0">
              <a:latin typeface="+mj-lt"/>
            </a:endParaRPr>
          </a:p>
          <a:p>
            <a:pPr eaLnBrk="1" hangingPunct="1">
              <a:defRPr/>
            </a:pPr>
            <a:r>
              <a:rPr lang="es-ES" sz="2400" dirty="0">
                <a:latin typeface="+mj-lt"/>
              </a:rPr>
              <a:t>La optimización de los beneficios de cada empresario se logrará cuando su </a:t>
            </a:r>
            <a:r>
              <a:rPr lang="es-ES" sz="2400" i="1" dirty="0" err="1">
                <a:latin typeface="Times New Roman" pitchFamily="18" charset="0"/>
                <a:cs typeface="Times New Roman" pitchFamily="18" charset="0"/>
              </a:rPr>
              <a:t>IMg</a:t>
            </a:r>
            <a:r>
              <a:rPr lang="es-ES" sz="2400" i="1" dirty="0">
                <a:latin typeface="Times New Roman" pitchFamily="18" charset="0"/>
                <a:cs typeface="Times New Roman" pitchFamily="18" charset="0"/>
              </a:rPr>
              <a:t> = </a:t>
            </a:r>
            <a:r>
              <a:rPr lang="es-ES" sz="2400" i="1" dirty="0" err="1">
                <a:latin typeface="Times New Roman" pitchFamily="18" charset="0"/>
                <a:cs typeface="Times New Roman" pitchFamily="18" charset="0"/>
              </a:rPr>
              <a:t>CMg</a:t>
            </a:r>
            <a:r>
              <a:rPr lang="es-ES" sz="2400" dirty="0">
                <a:latin typeface="Times New Roman" pitchFamily="18" charset="0"/>
                <a:cs typeface="Times New Roman" pitchFamily="18" charset="0"/>
              </a:rPr>
              <a:t> </a:t>
            </a:r>
            <a:r>
              <a:rPr lang="es-ES" sz="2400" dirty="0">
                <a:latin typeface="+mj-lt"/>
              </a:rPr>
              <a:t>. Para el caso de </a:t>
            </a:r>
            <a:r>
              <a:rPr lang="es-ES" sz="2400" i="1" dirty="0">
                <a:latin typeface="Times New Roman" pitchFamily="18" charset="0"/>
                <a:cs typeface="Times New Roman" pitchFamily="18" charset="0"/>
              </a:rPr>
              <a:t>A</a:t>
            </a:r>
            <a:r>
              <a:rPr lang="es-ES" sz="2400" dirty="0">
                <a:latin typeface="+mj-lt"/>
              </a:rPr>
              <a:t>: </a:t>
            </a:r>
          </a:p>
          <a:p>
            <a:pPr algn="ctr" eaLnBrk="1" hangingPunct="1">
              <a:buFont typeface="Wingdings" pitchFamily="2" charset="2"/>
              <a:buNone/>
              <a:defRPr/>
            </a:pPr>
            <a:r>
              <a:rPr lang="es-ES" sz="2400" dirty="0">
                <a:latin typeface="Times New Roman" pitchFamily="18" charset="0"/>
                <a:cs typeface="Times New Roman" pitchFamily="18" charset="0"/>
              </a:rPr>
              <a:t>1</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2</a:t>
            </a: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0</a:t>
            </a:r>
          </a:p>
          <a:p>
            <a:pPr algn="ctr" eaLnBrk="1" hangingPunct="1">
              <a:buFont typeface="Wingdings" pitchFamily="2" charset="2"/>
              <a:buNone/>
              <a:defRPr/>
            </a:pPr>
            <a:r>
              <a:rPr lang="es-ES" sz="2400" i="1" dirty="0">
                <a:latin typeface="Times New Roman" pitchFamily="18" charset="0"/>
                <a:cs typeface="Times New Roman" pitchFamily="18" charset="0"/>
              </a:rPr>
              <a:t>X</a:t>
            </a:r>
            <a:r>
              <a:rPr lang="es-ES" sz="2400" i="1" baseline="-25000" dirty="0">
                <a:latin typeface="Times New Roman" pitchFamily="18" charset="0"/>
                <a:cs typeface="Times New Roman" pitchFamily="18" charset="0"/>
              </a:rPr>
              <a:t>A</a:t>
            </a:r>
            <a:r>
              <a:rPr lang="es-ES" sz="2400" i="1" dirty="0">
                <a:latin typeface="Times New Roman" pitchFamily="18" charset="0"/>
                <a:cs typeface="Times New Roman" pitchFamily="18" charset="0"/>
              </a:rPr>
              <a:t> = </a:t>
            </a:r>
            <a:r>
              <a:rPr lang="es-ES" sz="2400" dirty="0">
                <a:latin typeface="Times New Roman" pitchFamily="18" charset="0"/>
                <a:cs typeface="Times New Roman" pitchFamily="18" charset="0"/>
              </a:rPr>
              <a:t>½ </a:t>
            </a:r>
          </a:p>
          <a:p>
            <a:pPr eaLnBrk="1" hangingPunct="1">
              <a:defRPr/>
            </a:pPr>
            <a:endParaRPr lang="es-ES" sz="2400" dirty="0">
              <a:latin typeface="+mj-lt"/>
            </a:endParaRPr>
          </a:p>
          <a:p>
            <a:pPr eaLnBrk="1" hangingPunct="1">
              <a:defRPr/>
            </a:pPr>
            <a:r>
              <a:rPr lang="es-ES" sz="2400" dirty="0">
                <a:latin typeface="+mj-lt"/>
              </a:rPr>
              <a:t>La solución de un monopolio del agua nos dice que el empresario producirá solamente la mitad de la cantidad deseada total de agua. Cobrará un precio unitario de </a:t>
            </a:r>
            <a:r>
              <a:rPr lang="es-ES" sz="2400" i="1" dirty="0">
                <a:latin typeface="Times New Roman" pitchFamily="18" charset="0"/>
                <a:cs typeface="Times New Roman" pitchFamily="18" charset="0"/>
              </a:rPr>
              <a:t>p</a:t>
            </a:r>
            <a:r>
              <a:rPr lang="es-ES" sz="2400" dirty="0">
                <a:latin typeface="Times New Roman" pitchFamily="18" charset="0"/>
                <a:cs typeface="Times New Roman" pitchFamily="18" charset="0"/>
              </a:rPr>
              <a:t> = ½. </a:t>
            </a:r>
          </a:p>
        </p:txBody>
      </p:sp>
      <p:sp>
        <p:nvSpPr>
          <p:cNvPr id="1945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0C6E852-7C30-48A5-BFEA-5B1E82F54178}" type="slidenum">
              <a:rPr lang="es-ES" altLang="es-MX" sz="1600" b="0"/>
              <a:pPr eaLnBrk="1" hangingPunct="1"/>
              <a:t>17</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6614" y="324024"/>
            <a:ext cx="10361851" cy="770866"/>
          </a:xfrm>
        </p:spPr>
        <p:txBody>
          <a:bodyPr/>
          <a:lstStyle/>
          <a:p>
            <a:pPr eaLnBrk="1" hangingPunct="1"/>
            <a:r>
              <a:rPr lang="es-ES" altLang="es-MX" sz="3600" b="1" dirty="0"/>
              <a:t>Reacción de la </a:t>
            </a:r>
            <a:r>
              <a:rPr lang="es-ES" altLang="es-MX" sz="3600" b="1" dirty="0" smtClean="0"/>
              <a:t>empresa rival</a:t>
            </a:r>
            <a:endParaRPr lang="es-ES" altLang="es-MX" sz="3600" b="1" dirty="0"/>
          </a:p>
        </p:txBody>
      </p:sp>
      <p:sp>
        <p:nvSpPr>
          <p:cNvPr id="20483" name="Rectangle 3"/>
          <p:cNvSpPr>
            <a:spLocks noGrp="1" noChangeArrowheads="1"/>
          </p:cNvSpPr>
          <p:nvPr>
            <p:ph idx="1"/>
          </p:nvPr>
        </p:nvSpPr>
        <p:spPr>
          <a:xfrm>
            <a:off x="622598" y="1476152"/>
            <a:ext cx="10361851" cy="5562600"/>
          </a:xfrm>
        </p:spPr>
        <p:txBody>
          <a:bodyPr>
            <a:noAutofit/>
          </a:bodyPr>
          <a:lstStyle/>
          <a:p>
            <a:pPr eaLnBrk="1" hangingPunct="1">
              <a:lnSpc>
                <a:spcPct val="80000"/>
              </a:lnSpc>
            </a:pPr>
            <a:r>
              <a:rPr lang="es-ES" altLang="es-MX" sz="2400" dirty="0"/>
              <a:t>La empresa </a:t>
            </a:r>
            <a:r>
              <a:rPr lang="es-ES" altLang="es-MX" sz="2400" i="1" dirty="0">
                <a:latin typeface="Times New Roman" pitchFamily="18" charset="0"/>
              </a:rPr>
              <a:t>B</a:t>
            </a:r>
            <a:r>
              <a:rPr lang="es-ES" altLang="es-MX" sz="2400" dirty="0"/>
              <a:t> observa que queda la mitad del mercado total por satisfacer. La demanda percibida por </a:t>
            </a:r>
            <a:r>
              <a:rPr lang="es-ES" altLang="es-MX" sz="2400" i="1" dirty="0">
                <a:latin typeface="Times New Roman" pitchFamily="18" charset="0"/>
              </a:rPr>
              <a:t>B</a:t>
            </a:r>
            <a:r>
              <a:rPr lang="es-ES" altLang="es-MX" sz="2400" dirty="0"/>
              <a:t> es: </a:t>
            </a:r>
          </a:p>
          <a:p>
            <a:pPr algn="ctr" eaLnBrk="1" hangingPunct="1">
              <a:lnSpc>
                <a:spcPct val="80000"/>
              </a:lnSpc>
              <a:buFont typeface="Wingdings" pitchFamily="2" charset="2"/>
              <a:buNone/>
            </a:pPr>
            <a:r>
              <a:rPr lang="es-ES" altLang="es-MX" sz="2400" i="1" dirty="0">
                <a:latin typeface="Times New Roman" pitchFamily="18" charset="0"/>
              </a:rPr>
              <a:t>p = </a:t>
            </a:r>
            <a:r>
              <a:rPr lang="es-ES" altLang="es-MX" sz="2400" dirty="0">
                <a:latin typeface="Times New Roman" pitchFamily="18" charset="0"/>
              </a:rPr>
              <a:t>½</a:t>
            </a:r>
            <a:r>
              <a:rPr lang="es-ES" altLang="es-MX" sz="2400" i="1" dirty="0">
                <a:latin typeface="Times New Roman" pitchFamily="18" charset="0"/>
              </a:rPr>
              <a:t> - X</a:t>
            </a:r>
            <a:r>
              <a:rPr lang="es-ES" altLang="es-MX" sz="2400" i="1" baseline="-25000" dirty="0">
                <a:latin typeface="Times New Roman" pitchFamily="18" charset="0"/>
              </a:rPr>
              <a:t>B</a:t>
            </a:r>
          </a:p>
          <a:p>
            <a:pPr eaLnBrk="1" hangingPunct="1">
              <a:lnSpc>
                <a:spcPct val="80000"/>
              </a:lnSpc>
            </a:pPr>
            <a:r>
              <a:rPr lang="es-ES" altLang="es-MX" sz="2400" dirty="0"/>
              <a:t>Su ingreso total es: </a:t>
            </a:r>
          </a:p>
          <a:p>
            <a:pPr eaLnBrk="1" hangingPunct="1">
              <a:lnSpc>
                <a:spcPct val="80000"/>
              </a:lnSpc>
            </a:pPr>
            <a:endParaRPr lang="es-ES" altLang="es-MX" sz="2400" i="1" dirty="0"/>
          </a:p>
          <a:p>
            <a:pPr eaLnBrk="1" hangingPunct="1">
              <a:lnSpc>
                <a:spcPct val="80000"/>
              </a:lnSpc>
              <a:buFont typeface="Wingdings" pitchFamily="2" charset="2"/>
              <a:buNone/>
            </a:pPr>
            <a:endParaRPr lang="es-ES" altLang="es-MX" sz="2400" i="1" dirty="0">
              <a:latin typeface="Times New Roman" pitchFamily="18" charset="0"/>
            </a:endParaRPr>
          </a:p>
          <a:p>
            <a:pPr eaLnBrk="1" hangingPunct="1">
              <a:lnSpc>
                <a:spcPct val="80000"/>
              </a:lnSpc>
            </a:pPr>
            <a:endParaRPr lang="es-ES" altLang="es-MX" sz="2400" dirty="0"/>
          </a:p>
          <a:p>
            <a:pPr eaLnBrk="1" hangingPunct="1">
              <a:lnSpc>
                <a:spcPct val="80000"/>
              </a:lnSpc>
            </a:pPr>
            <a:r>
              <a:rPr lang="es-ES" altLang="es-MX" sz="2400" dirty="0"/>
              <a:t>Su ingreso marginal será </a:t>
            </a:r>
            <a:r>
              <a:rPr lang="es-ES" altLang="es-MX" sz="2400" i="1" dirty="0" err="1">
                <a:latin typeface="Times New Roman" pitchFamily="18" charset="0"/>
              </a:rPr>
              <a:t>IMg</a:t>
            </a:r>
            <a:r>
              <a:rPr lang="es-ES" altLang="es-MX" sz="2400" i="1" dirty="0">
                <a:latin typeface="Times New Roman" pitchFamily="18" charset="0"/>
              </a:rPr>
              <a:t> = </a:t>
            </a:r>
            <a:r>
              <a:rPr lang="es-ES" altLang="es-MX" sz="2400" dirty="0">
                <a:latin typeface="Times New Roman" pitchFamily="18" charset="0"/>
              </a:rPr>
              <a:t>½</a:t>
            </a:r>
            <a:r>
              <a:rPr lang="es-ES" altLang="es-MX" sz="2400" i="1" dirty="0">
                <a:latin typeface="Times New Roman" pitchFamily="18" charset="0"/>
              </a:rPr>
              <a:t> - </a:t>
            </a:r>
            <a:r>
              <a:rPr lang="es-ES" altLang="es-MX" sz="2400" dirty="0">
                <a:latin typeface="Times New Roman" pitchFamily="18" charset="0"/>
              </a:rPr>
              <a:t>2</a:t>
            </a: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dirty="0"/>
              <a:t>. </a:t>
            </a:r>
          </a:p>
          <a:p>
            <a:pPr eaLnBrk="1" hangingPunct="1">
              <a:lnSpc>
                <a:spcPct val="80000"/>
              </a:lnSpc>
            </a:pPr>
            <a:r>
              <a:rPr lang="es-ES" altLang="es-MX" sz="2400" dirty="0"/>
              <a:t>Al igualar ingreso marginal y costo marginal, tendrá: </a:t>
            </a:r>
          </a:p>
          <a:p>
            <a:pPr eaLnBrk="1" hangingPunct="1">
              <a:lnSpc>
                <a:spcPct val="80000"/>
              </a:lnSpc>
            </a:pPr>
            <a:endParaRPr lang="es-ES" altLang="es-MX" sz="1200" dirty="0"/>
          </a:p>
          <a:p>
            <a:pPr algn="ctr" eaLnBrk="1" hangingPunct="1">
              <a:lnSpc>
                <a:spcPct val="80000"/>
              </a:lnSpc>
              <a:buFont typeface="Wingdings" pitchFamily="2" charset="2"/>
              <a:buNone/>
            </a:pPr>
            <a:r>
              <a:rPr lang="es-ES" altLang="es-MX" sz="2400" dirty="0">
                <a:latin typeface="Times New Roman" pitchFamily="18" charset="0"/>
              </a:rPr>
              <a:t>½</a:t>
            </a:r>
            <a:r>
              <a:rPr lang="es-ES" altLang="es-MX" sz="2400" i="1" dirty="0">
                <a:latin typeface="Times New Roman" pitchFamily="18" charset="0"/>
              </a:rPr>
              <a:t> - </a:t>
            </a:r>
            <a:r>
              <a:rPr lang="es-ES" altLang="es-MX" sz="2400" dirty="0">
                <a:latin typeface="Times New Roman" pitchFamily="18" charset="0"/>
              </a:rPr>
              <a:t>2</a:t>
            </a: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i="1" dirty="0">
                <a:latin typeface="Times New Roman" pitchFamily="18" charset="0"/>
              </a:rPr>
              <a:t> = 0</a:t>
            </a:r>
          </a:p>
          <a:p>
            <a:pPr algn="ctr" eaLnBrk="1" hangingPunct="1">
              <a:lnSpc>
                <a:spcPct val="80000"/>
              </a:lnSpc>
              <a:buFont typeface="Wingdings" pitchFamily="2" charset="2"/>
              <a:buNone/>
            </a:pPr>
            <a:r>
              <a:rPr lang="es-ES" altLang="es-MX" sz="2400" i="1" dirty="0">
                <a:latin typeface="Times New Roman" pitchFamily="18" charset="0"/>
              </a:rPr>
              <a:t>X</a:t>
            </a:r>
            <a:r>
              <a:rPr lang="es-ES" altLang="es-MX" sz="2400" i="1" baseline="-25000" dirty="0">
                <a:latin typeface="Times New Roman" pitchFamily="18" charset="0"/>
              </a:rPr>
              <a:t>B</a:t>
            </a:r>
            <a:r>
              <a:rPr lang="es-ES" altLang="es-MX" sz="2400" i="1" dirty="0">
                <a:latin typeface="Times New Roman" pitchFamily="18" charset="0"/>
              </a:rPr>
              <a:t> = </a:t>
            </a:r>
            <a:r>
              <a:rPr lang="es-ES" altLang="es-MX" sz="2400" dirty="0">
                <a:latin typeface="Times New Roman" pitchFamily="18" charset="0"/>
              </a:rPr>
              <a:t>¼</a:t>
            </a:r>
          </a:p>
          <a:p>
            <a:pPr eaLnBrk="1" hangingPunct="1">
              <a:lnSpc>
                <a:spcPct val="80000"/>
              </a:lnSpc>
            </a:pPr>
            <a:r>
              <a:rPr lang="es-ES" altLang="es-MX" sz="2400" i="1" dirty="0" smtClean="0">
                <a:latin typeface="Times New Roman" pitchFamily="18" charset="0"/>
              </a:rPr>
              <a:t>B</a:t>
            </a:r>
            <a:r>
              <a:rPr lang="es-ES" altLang="es-MX" sz="2400" dirty="0" smtClean="0"/>
              <a:t> </a:t>
            </a:r>
            <a:r>
              <a:rPr lang="es-ES" altLang="es-MX" sz="2400" dirty="0"/>
              <a:t>cobrará un precio de </a:t>
            </a:r>
            <a:r>
              <a:rPr lang="es-ES" altLang="es-MX" sz="2400" i="1" dirty="0">
                <a:latin typeface="Times New Roman" pitchFamily="18" charset="0"/>
              </a:rPr>
              <a:t>p </a:t>
            </a:r>
            <a:r>
              <a:rPr lang="es-ES" altLang="es-MX" sz="2400" dirty="0">
                <a:latin typeface="Times New Roman" pitchFamily="18" charset="0"/>
              </a:rPr>
              <a:t>= ¼</a:t>
            </a:r>
            <a:r>
              <a:rPr lang="es-ES" altLang="es-MX" sz="2400" dirty="0"/>
              <a:t>. </a:t>
            </a:r>
          </a:p>
          <a:p>
            <a:pPr eaLnBrk="1" hangingPunct="1">
              <a:lnSpc>
                <a:spcPct val="80000"/>
              </a:lnSpc>
            </a:pPr>
            <a:endParaRPr lang="es-ES" altLang="es-MX" sz="2400" dirty="0"/>
          </a:p>
          <a:p>
            <a:pPr eaLnBrk="1" hangingPunct="1">
              <a:lnSpc>
                <a:spcPct val="80000"/>
              </a:lnSpc>
            </a:pPr>
            <a:r>
              <a:rPr lang="es-ES" altLang="es-MX" sz="2400" dirty="0"/>
              <a:t>Ya que este precio es inferior al que estableció </a:t>
            </a:r>
            <a:r>
              <a:rPr lang="es-ES" altLang="es-MX" sz="2400" i="1" dirty="0">
                <a:latin typeface="Times New Roman" pitchFamily="18" charset="0"/>
              </a:rPr>
              <a:t>A</a:t>
            </a:r>
            <a:r>
              <a:rPr lang="es-ES" altLang="es-MX" sz="2400" dirty="0"/>
              <a:t>, éste deberá evaluar su situación. También deberá bajar su precio de venta a un nivel inferior a </a:t>
            </a:r>
            <a:r>
              <a:rPr lang="es-ES" altLang="es-MX" sz="2400" dirty="0">
                <a:latin typeface="Times New Roman" pitchFamily="18" charset="0"/>
              </a:rPr>
              <a:t>¼.</a:t>
            </a:r>
            <a:r>
              <a:rPr lang="es-ES" altLang="es-MX" sz="2400" dirty="0"/>
              <a:t> </a:t>
            </a:r>
          </a:p>
        </p:txBody>
      </p:sp>
      <p:sp>
        <p:nvSpPr>
          <p:cNvPr id="2048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98B5EF2A-BEFF-493D-A9F2-1C40C4CDFD27}" type="slidenum">
              <a:rPr lang="es-ES" altLang="es-MX" sz="1600" b="0"/>
              <a:pPr eaLnBrk="1" hangingPunct="1"/>
              <a:t>18</a:t>
            </a:fld>
            <a:endParaRPr lang="es-ES" altLang="es-MX" sz="1600" b="0"/>
          </a:p>
        </p:txBody>
      </p:sp>
      <p:graphicFrame>
        <p:nvGraphicFramePr>
          <p:cNvPr id="20484" name="Object 4"/>
          <p:cNvGraphicFramePr>
            <a:graphicFrameLocks noChangeAspect="1"/>
          </p:cNvGraphicFramePr>
          <p:nvPr/>
        </p:nvGraphicFramePr>
        <p:xfrm>
          <a:off x="4571407" y="2858559"/>
          <a:ext cx="3790457" cy="583730"/>
        </p:xfrm>
        <a:graphic>
          <a:graphicData uri="http://schemas.openxmlformats.org/presentationml/2006/ole">
            <mc:AlternateContent xmlns:mc="http://schemas.openxmlformats.org/markup-compatibility/2006">
              <mc:Choice xmlns:v="urn:schemas-microsoft-com:vml" Requires="v">
                <p:oleObj spid="_x0000_s20542" name="Equation" r:id="rId3" imgW="2273300" imgH="431800" progId="">
                  <p:embed/>
                </p:oleObj>
              </mc:Choice>
              <mc:Fallback>
                <p:oleObj name="Equation" r:id="rId3" imgW="2273300" imgH="4318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407" y="2858559"/>
                        <a:ext cx="3790457" cy="58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9" name="Rectangle 3"/>
          <p:cNvSpPr>
            <a:spLocks noGrp="1" noChangeArrowheads="1"/>
          </p:cNvSpPr>
          <p:nvPr>
            <p:ph idx="1"/>
          </p:nvPr>
        </p:nvSpPr>
        <p:spPr>
          <a:xfrm>
            <a:off x="406574" y="756072"/>
            <a:ext cx="10361851" cy="6264696"/>
          </a:xfrm>
        </p:spPr>
        <p:txBody>
          <a:bodyPr>
            <a:noAutofit/>
          </a:bodyPr>
          <a:lstStyle/>
          <a:p>
            <a:pPr marL="0" indent="0" eaLnBrk="1" hangingPunct="1">
              <a:lnSpc>
                <a:spcPct val="80000"/>
              </a:lnSpc>
              <a:buNone/>
              <a:defRPr/>
            </a:pPr>
            <a:r>
              <a:rPr lang="es-ES" sz="2400" b="1" dirty="0"/>
              <a:t>Evaluación de la situación de </a:t>
            </a:r>
            <a:r>
              <a:rPr lang="es-ES" sz="2400" b="1" i="1" dirty="0">
                <a:latin typeface="Times New Roman" pitchFamily="18" charset="0"/>
              </a:rPr>
              <a:t>A</a:t>
            </a:r>
            <a:r>
              <a:rPr lang="es-ES" sz="2400" dirty="0"/>
              <a:t> </a:t>
            </a:r>
          </a:p>
          <a:p>
            <a:pPr marL="0" indent="0" eaLnBrk="1" hangingPunct="1">
              <a:lnSpc>
                <a:spcPct val="80000"/>
              </a:lnSpc>
              <a:buNone/>
              <a:defRPr/>
            </a:pPr>
            <a:r>
              <a:rPr lang="es-ES" sz="2400" dirty="0"/>
              <a:t>Inicialmente, </a:t>
            </a:r>
            <a:r>
              <a:rPr lang="es-ES" sz="2400" i="1" dirty="0">
                <a:latin typeface="Times New Roman" pitchFamily="18" charset="0"/>
                <a:ea typeface="Arial Unicode MS" pitchFamily="34" charset="-128"/>
                <a:cs typeface="Arial Unicode MS" pitchFamily="34" charset="-128"/>
              </a:rPr>
              <a:t>A</a:t>
            </a:r>
            <a:r>
              <a:rPr lang="es-ES" sz="2400" dirty="0"/>
              <a:t> vendía </a:t>
            </a:r>
            <a:r>
              <a:rPr lang="es-ES" sz="2400" dirty="0">
                <a:latin typeface="Times New Roman" pitchFamily="18" charset="0"/>
              </a:rPr>
              <a:t>½</a:t>
            </a:r>
            <a:r>
              <a:rPr lang="es-ES" sz="2400" dirty="0"/>
              <a:t> de agua. Luego entró </a:t>
            </a:r>
            <a:r>
              <a:rPr lang="es-ES" sz="2400" i="1" dirty="0">
                <a:latin typeface="Times New Roman" pitchFamily="18" charset="0"/>
              </a:rPr>
              <a:t>B</a:t>
            </a:r>
            <a:r>
              <a:rPr lang="es-ES" sz="2400" dirty="0"/>
              <a:t> a vender </a:t>
            </a:r>
            <a:r>
              <a:rPr lang="es-ES" sz="2400" dirty="0">
                <a:latin typeface="Times New Roman" pitchFamily="18" charset="0"/>
              </a:rPr>
              <a:t>¼</a:t>
            </a:r>
            <a:r>
              <a:rPr lang="es-ES" sz="2400" dirty="0"/>
              <a:t> de agua.</a:t>
            </a:r>
          </a:p>
          <a:p>
            <a:pPr marL="0" indent="0" eaLnBrk="1" hangingPunct="1">
              <a:lnSpc>
                <a:spcPct val="80000"/>
              </a:lnSpc>
              <a:buNone/>
              <a:defRPr/>
            </a:pPr>
            <a:r>
              <a:rPr lang="es-ES" sz="2400" dirty="0"/>
              <a:t>Eso debe cambiar la estrategia de </a:t>
            </a:r>
            <a:r>
              <a:rPr lang="es-ES" sz="2400" i="1" dirty="0">
                <a:latin typeface="Times New Roman" pitchFamily="18" charset="0"/>
              </a:rPr>
              <a:t>A</a:t>
            </a:r>
            <a:r>
              <a:rPr lang="es-ES" sz="2400" dirty="0"/>
              <a:t>, que ahora percibirá la siguiente demanda: </a:t>
            </a:r>
            <a:endParaRPr lang="es-ES" sz="2400" i="1" dirty="0"/>
          </a:p>
          <a:p>
            <a:pPr marL="0" indent="0" algn="ctr" eaLnBrk="1" hangingPunct="1">
              <a:lnSpc>
                <a:spcPct val="80000"/>
              </a:lnSpc>
              <a:buNone/>
              <a:defRPr/>
            </a:pPr>
            <a:r>
              <a:rPr lang="es-ES" sz="2400" i="1" dirty="0">
                <a:latin typeface="Times New Roman" pitchFamily="18" charset="0"/>
              </a:rPr>
              <a:t>p = </a:t>
            </a:r>
            <a:r>
              <a:rPr lang="es-ES" sz="2400" dirty="0">
                <a:latin typeface="Times New Roman" pitchFamily="18" charset="0"/>
              </a:rPr>
              <a:t>¾</a:t>
            </a:r>
            <a:r>
              <a:rPr lang="es-ES" sz="2400" i="1" dirty="0">
                <a:latin typeface="Times New Roman" pitchFamily="18" charset="0"/>
              </a:rPr>
              <a:t> - X</a:t>
            </a:r>
            <a:r>
              <a:rPr lang="es-ES" sz="2400" i="1" baseline="-25000" dirty="0">
                <a:latin typeface="Times New Roman" pitchFamily="18" charset="0"/>
              </a:rPr>
              <a:t>A</a:t>
            </a:r>
            <a:endParaRPr lang="es-ES" sz="2400" baseline="-25000" dirty="0">
              <a:latin typeface="Times New Roman" pitchFamily="18" charset="0"/>
            </a:endParaRPr>
          </a:p>
          <a:p>
            <a:pPr marL="0" indent="0" eaLnBrk="1" hangingPunct="1">
              <a:lnSpc>
                <a:spcPct val="80000"/>
              </a:lnSpc>
              <a:buNone/>
              <a:defRPr/>
            </a:pPr>
            <a:r>
              <a:rPr lang="es-ES" sz="2400" dirty="0"/>
              <a:t>La nueva estrategia de </a:t>
            </a:r>
            <a:r>
              <a:rPr lang="es-ES" sz="2400" i="1" dirty="0">
                <a:latin typeface="Times New Roman" pitchFamily="18" charset="0"/>
              </a:rPr>
              <a:t>A</a:t>
            </a:r>
            <a:r>
              <a:rPr lang="es-ES" sz="2400" dirty="0"/>
              <a:t> será ofrecer un </a:t>
            </a:r>
            <a:r>
              <a:rPr lang="es-ES" sz="2400" i="1" dirty="0">
                <a:latin typeface="Times New Roman" pitchFamily="18" charset="0"/>
              </a:rPr>
              <a:t>X</a:t>
            </a:r>
            <a:r>
              <a:rPr lang="es-ES" sz="2400" i="1" baseline="-25000" dirty="0">
                <a:latin typeface="Times New Roman" pitchFamily="18" charset="0"/>
              </a:rPr>
              <a:t>A</a:t>
            </a:r>
            <a:r>
              <a:rPr lang="es-ES" sz="2400" dirty="0"/>
              <a:t> que respete la condición: </a:t>
            </a:r>
          </a:p>
          <a:p>
            <a:pPr marL="0" indent="0" algn="ctr" eaLnBrk="1" hangingPunct="1">
              <a:lnSpc>
                <a:spcPct val="80000"/>
              </a:lnSpc>
              <a:buNone/>
              <a:defRPr/>
            </a:pPr>
            <a:r>
              <a:rPr lang="es-ES" sz="2400" dirty="0">
                <a:latin typeface="Times New Roman" pitchFamily="18" charset="0"/>
              </a:rPr>
              <a:t>¾</a:t>
            </a:r>
            <a:r>
              <a:rPr lang="es-ES" sz="2400" i="1" dirty="0">
                <a:latin typeface="Times New Roman" pitchFamily="18" charset="0"/>
              </a:rPr>
              <a:t> - </a:t>
            </a:r>
            <a:r>
              <a:rPr lang="es-ES" sz="2400" dirty="0">
                <a:latin typeface="Times New Roman" pitchFamily="18" charset="0"/>
              </a:rPr>
              <a:t>2</a:t>
            </a:r>
            <a:r>
              <a:rPr lang="es-ES" sz="2400" i="1" dirty="0">
                <a:latin typeface="Times New Roman" pitchFamily="18" charset="0"/>
              </a:rPr>
              <a:t>X</a:t>
            </a:r>
            <a:r>
              <a:rPr lang="es-ES" sz="2400" i="1" baseline="-25000" dirty="0">
                <a:latin typeface="Times New Roman" pitchFamily="18" charset="0"/>
              </a:rPr>
              <a:t>A</a:t>
            </a:r>
            <a:r>
              <a:rPr lang="es-ES" sz="2400" i="1" dirty="0">
                <a:latin typeface="Times New Roman" pitchFamily="18" charset="0"/>
              </a:rPr>
              <a:t> = 0       X</a:t>
            </a:r>
            <a:r>
              <a:rPr lang="es-ES" sz="2400" i="1" baseline="-25000" dirty="0">
                <a:latin typeface="Times New Roman" pitchFamily="18" charset="0"/>
              </a:rPr>
              <a:t>A</a:t>
            </a:r>
            <a:r>
              <a:rPr lang="es-ES" sz="2400" i="1" dirty="0">
                <a:latin typeface="Times New Roman" pitchFamily="18" charset="0"/>
              </a:rPr>
              <a:t> =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p>
          <a:p>
            <a:pPr marL="0" indent="0" eaLnBrk="1" hangingPunct="1">
              <a:lnSpc>
                <a:spcPct val="80000"/>
              </a:lnSpc>
              <a:buNone/>
              <a:defRPr/>
            </a:pPr>
            <a:r>
              <a:rPr lang="es-ES" sz="2400" dirty="0"/>
              <a:t>El nuevo precio de venta que puede establecer </a:t>
            </a:r>
            <a:r>
              <a:rPr lang="es-ES" sz="2400" i="1" dirty="0">
                <a:latin typeface="+mj-lt"/>
              </a:rPr>
              <a:t>A</a:t>
            </a:r>
            <a:r>
              <a:rPr lang="es-ES" sz="2400" dirty="0"/>
              <a:t> es </a:t>
            </a:r>
            <a:r>
              <a:rPr lang="es-ES" sz="2400" i="1" dirty="0">
                <a:latin typeface="Times New Roman" pitchFamily="18" charset="0"/>
              </a:rPr>
              <a:t>p</a:t>
            </a:r>
            <a:r>
              <a:rPr lang="es-ES" sz="2400" dirty="0">
                <a:latin typeface="Times New Roman" pitchFamily="18" charset="0"/>
              </a:rPr>
              <a:t> =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r>
              <a:rPr lang="es-ES" sz="2400" dirty="0"/>
              <a:t>. </a:t>
            </a:r>
            <a:endParaRPr lang="es-ES" sz="2400" b="1" dirty="0"/>
          </a:p>
          <a:p>
            <a:pPr marL="0" indent="0" eaLnBrk="1" hangingPunct="1">
              <a:lnSpc>
                <a:spcPct val="80000"/>
              </a:lnSpc>
              <a:buNone/>
              <a:defRPr/>
            </a:pPr>
            <a:endParaRPr lang="es-ES" sz="2400" b="1" dirty="0"/>
          </a:p>
          <a:p>
            <a:pPr marL="0" indent="0" eaLnBrk="1" hangingPunct="1">
              <a:lnSpc>
                <a:spcPct val="80000"/>
              </a:lnSpc>
              <a:buNone/>
              <a:defRPr/>
            </a:pPr>
            <a:endParaRPr lang="es-ES" sz="2400" b="1" dirty="0"/>
          </a:p>
          <a:p>
            <a:pPr marL="0" indent="0" eaLnBrk="1" hangingPunct="1">
              <a:lnSpc>
                <a:spcPct val="80000"/>
              </a:lnSpc>
              <a:buNone/>
              <a:defRPr/>
            </a:pPr>
            <a:r>
              <a:rPr lang="es-ES" sz="2400" b="1" dirty="0"/>
              <a:t>Evaluación de la situación de </a:t>
            </a:r>
            <a:r>
              <a:rPr lang="es-ES" sz="2400" b="1" i="1" dirty="0">
                <a:latin typeface="Times New Roman" pitchFamily="18" charset="0"/>
              </a:rPr>
              <a:t>B</a:t>
            </a:r>
            <a:r>
              <a:rPr lang="es-ES" sz="2400" dirty="0"/>
              <a:t> </a:t>
            </a:r>
          </a:p>
          <a:p>
            <a:pPr marL="0" indent="0" eaLnBrk="1" hangingPunct="1">
              <a:lnSpc>
                <a:spcPct val="80000"/>
              </a:lnSpc>
              <a:buNone/>
              <a:defRPr/>
            </a:pPr>
            <a:endParaRPr lang="es-ES" sz="2400" dirty="0"/>
          </a:p>
          <a:p>
            <a:pPr marL="0" indent="0" eaLnBrk="1" hangingPunct="1">
              <a:lnSpc>
                <a:spcPct val="80000"/>
              </a:lnSpc>
              <a:buNone/>
              <a:defRPr/>
            </a:pPr>
            <a:r>
              <a:rPr lang="es-ES" sz="2400" dirty="0"/>
              <a:t>Si </a:t>
            </a:r>
            <a:r>
              <a:rPr lang="es-ES" sz="2400" i="1" dirty="0">
                <a:latin typeface="Times New Roman" pitchFamily="18" charset="0"/>
              </a:rPr>
              <a:t>A</a:t>
            </a:r>
            <a:r>
              <a:rPr lang="es-ES" sz="2400" dirty="0"/>
              <a:t> ofrece </a:t>
            </a:r>
            <a:r>
              <a:rPr lang="es-ES" sz="2400" baseline="30000" dirty="0">
                <a:latin typeface="Times New Roman" pitchFamily="18" charset="0"/>
              </a:rPr>
              <a:t>3</a:t>
            </a:r>
            <a:r>
              <a:rPr lang="es-ES" sz="2400" dirty="0">
                <a:latin typeface="Times New Roman" pitchFamily="18" charset="0"/>
              </a:rPr>
              <a:t>/</a:t>
            </a:r>
            <a:r>
              <a:rPr lang="es-ES" sz="2400" baseline="-25000" dirty="0">
                <a:latin typeface="Times New Roman" pitchFamily="18" charset="0"/>
              </a:rPr>
              <a:t>8</a:t>
            </a:r>
            <a:r>
              <a:rPr lang="es-ES" sz="2400" dirty="0"/>
              <a:t>, entonces </a:t>
            </a:r>
            <a:r>
              <a:rPr lang="es-ES" sz="2400" i="1" dirty="0">
                <a:latin typeface="Times New Roman" pitchFamily="18" charset="0"/>
              </a:rPr>
              <a:t>B</a:t>
            </a:r>
            <a:r>
              <a:rPr lang="es-ES" sz="2400" dirty="0"/>
              <a:t> percibe una demanda como: </a:t>
            </a:r>
            <a:endParaRPr lang="es-ES" sz="2400" i="1" dirty="0"/>
          </a:p>
          <a:p>
            <a:pPr marL="0" indent="0" algn="ctr" eaLnBrk="1" hangingPunct="1">
              <a:lnSpc>
                <a:spcPct val="80000"/>
              </a:lnSpc>
              <a:buNone/>
              <a:defRPr/>
            </a:pPr>
            <a:r>
              <a:rPr lang="es-ES" sz="2400" i="1" dirty="0">
                <a:latin typeface="Times New Roman" pitchFamily="18" charset="0"/>
              </a:rPr>
              <a:t>p = </a:t>
            </a: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8</a:t>
            </a:r>
            <a:r>
              <a:rPr lang="es-ES" sz="2400" i="1" dirty="0">
                <a:latin typeface="Times New Roman" pitchFamily="18" charset="0"/>
              </a:rPr>
              <a:t> - X</a:t>
            </a:r>
            <a:r>
              <a:rPr lang="es-ES" sz="2400" i="1" baseline="-25000" dirty="0">
                <a:latin typeface="Times New Roman" pitchFamily="18" charset="0"/>
              </a:rPr>
              <a:t>B</a:t>
            </a:r>
          </a:p>
          <a:p>
            <a:pPr marL="0" indent="0" eaLnBrk="1" hangingPunct="1">
              <a:lnSpc>
                <a:spcPct val="80000"/>
              </a:lnSpc>
              <a:buNone/>
              <a:defRPr/>
            </a:pPr>
            <a:r>
              <a:rPr lang="es-ES" sz="2400" dirty="0"/>
              <a:t>El movimiento de </a:t>
            </a:r>
            <a:r>
              <a:rPr lang="es-ES" sz="2400" i="1" dirty="0">
                <a:latin typeface="Times New Roman" pitchFamily="18" charset="0"/>
              </a:rPr>
              <a:t>A</a:t>
            </a:r>
            <a:r>
              <a:rPr lang="es-ES" sz="2400" dirty="0"/>
              <a:t> cambió la visión estratégica de </a:t>
            </a:r>
            <a:r>
              <a:rPr lang="es-ES" sz="2400" i="1" dirty="0">
                <a:latin typeface="Times New Roman" pitchFamily="18" charset="0"/>
              </a:rPr>
              <a:t>B</a:t>
            </a:r>
            <a:r>
              <a:rPr lang="es-ES" sz="2400" dirty="0"/>
              <a:t>. La nueva estrategia de </a:t>
            </a:r>
            <a:r>
              <a:rPr lang="es-ES" sz="2400" i="1" dirty="0">
                <a:latin typeface="Times New Roman" pitchFamily="18" charset="0"/>
              </a:rPr>
              <a:t>B</a:t>
            </a:r>
            <a:r>
              <a:rPr lang="es-ES" sz="2400" dirty="0"/>
              <a:t> será ofrecer un </a:t>
            </a:r>
            <a:r>
              <a:rPr lang="es-ES" sz="2400" i="1" dirty="0">
                <a:latin typeface="Times New Roman" pitchFamily="18" charset="0"/>
              </a:rPr>
              <a:t>X</a:t>
            </a:r>
            <a:r>
              <a:rPr lang="es-ES" sz="2400" i="1" baseline="-25000" dirty="0">
                <a:latin typeface="Times New Roman" pitchFamily="18" charset="0"/>
              </a:rPr>
              <a:t>B</a:t>
            </a:r>
            <a:r>
              <a:rPr lang="es-ES" sz="2400" dirty="0"/>
              <a:t> que respete la condición: </a:t>
            </a:r>
            <a:endParaRPr lang="es-ES" sz="2400" i="1" dirty="0"/>
          </a:p>
          <a:p>
            <a:pPr marL="0" indent="0" algn="ctr" eaLnBrk="1" hangingPunct="1">
              <a:lnSpc>
                <a:spcPct val="80000"/>
              </a:lnSpc>
              <a:buNone/>
              <a:defRPr/>
            </a:pP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8</a:t>
            </a:r>
            <a:r>
              <a:rPr lang="es-ES" sz="2400" i="1" dirty="0">
                <a:latin typeface="Times New Roman" pitchFamily="18" charset="0"/>
              </a:rPr>
              <a:t> - </a:t>
            </a:r>
            <a:r>
              <a:rPr lang="es-ES" sz="2400" dirty="0">
                <a:latin typeface="Times New Roman" pitchFamily="18" charset="0"/>
              </a:rPr>
              <a:t>2</a:t>
            </a:r>
            <a:r>
              <a:rPr lang="es-ES" sz="2400" i="1" dirty="0">
                <a:latin typeface="Times New Roman" pitchFamily="18" charset="0"/>
              </a:rPr>
              <a:t>X</a:t>
            </a:r>
            <a:r>
              <a:rPr lang="es-ES" sz="2400" i="1" baseline="-25000" dirty="0">
                <a:latin typeface="Times New Roman" pitchFamily="18" charset="0"/>
              </a:rPr>
              <a:t>B</a:t>
            </a:r>
            <a:r>
              <a:rPr lang="es-ES" sz="2400" i="1" dirty="0">
                <a:latin typeface="Times New Roman" pitchFamily="18" charset="0"/>
              </a:rPr>
              <a:t> = 0       X</a:t>
            </a:r>
            <a:r>
              <a:rPr lang="es-ES" sz="2400" i="1" baseline="-25000" dirty="0">
                <a:latin typeface="Times New Roman" pitchFamily="18" charset="0"/>
              </a:rPr>
              <a:t>B</a:t>
            </a:r>
            <a:r>
              <a:rPr lang="es-ES" sz="2400" i="1" dirty="0">
                <a:latin typeface="Times New Roman" pitchFamily="18" charset="0"/>
              </a:rPr>
              <a:t> = </a:t>
            </a:r>
            <a:r>
              <a:rPr lang="es-ES" sz="2400" baseline="30000" dirty="0">
                <a:latin typeface="Times New Roman" pitchFamily="18" charset="0"/>
              </a:rPr>
              <a:t>5</a:t>
            </a:r>
            <a:r>
              <a:rPr lang="es-ES" sz="2400" i="1" dirty="0">
                <a:latin typeface="Times New Roman" pitchFamily="18" charset="0"/>
              </a:rPr>
              <a:t>/</a:t>
            </a:r>
            <a:r>
              <a:rPr lang="es-ES" sz="2400" baseline="-25000" dirty="0">
                <a:latin typeface="Times New Roman" pitchFamily="18" charset="0"/>
              </a:rPr>
              <a:t>16</a:t>
            </a:r>
          </a:p>
          <a:p>
            <a:pPr marL="0" indent="0" algn="ctr" eaLnBrk="1" hangingPunct="1">
              <a:lnSpc>
                <a:spcPct val="80000"/>
              </a:lnSpc>
              <a:buNone/>
              <a:defRPr/>
            </a:pPr>
            <a:r>
              <a:rPr lang="es-ES" sz="2400" dirty="0"/>
              <a:t>Su precio será </a:t>
            </a:r>
            <a:r>
              <a:rPr lang="es-ES" sz="2400" i="1" dirty="0">
                <a:latin typeface="Times New Roman" pitchFamily="18" charset="0"/>
              </a:rPr>
              <a:t>p</a:t>
            </a:r>
            <a:r>
              <a:rPr lang="es-ES" sz="2400" dirty="0">
                <a:latin typeface="Times New Roman" pitchFamily="18" charset="0"/>
              </a:rPr>
              <a:t> = </a:t>
            </a:r>
            <a:r>
              <a:rPr lang="es-ES" sz="2400" baseline="30000" dirty="0">
                <a:latin typeface="Times New Roman" pitchFamily="18" charset="0"/>
              </a:rPr>
              <a:t>5</a:t>
            </a:r>
            <a:r>
              <a:rPr lang="es-ES" sz="2400" dirty="0">
                <a:latin typeface="Times New Roman" pitchFamily="18" charset="0"/>
              </a:rPr>
              <a:t>/</a:t>
            </a:r>
            <a:r>
              <a:rPr lang="es-ES" sz="2400" baseline="-25000" dirty="0">
                <a:latin typeface="Times New Roman" pitchFamily="18" charset="0"/>
              </a:rPr>
              <a:t>16</a:t>
            </a:r>
            <a:r>
              <a:rPr lang="es-ES" sz="2400" dirty="0"/>
              <a:t>. </a:t>
            </a:r>
          </a:p>
        </p:txBody>
      </p:sp>
      <p:sp>
        <p:nvSpPr>
          <p:cNvPr id="21507"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B61DFFA3-955F-47C7-8F58-6BBC0785879F}" type="slidenum">
              <a:rPr lang="es-ES" altLang="es-MX" sz="1600" b="0"/>
              <a:pPr eaLnBrk="1" hangingPunct="1"/>
              <a:t>19</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noGrp="1"/>
          </p:cNvSpPr>
          <p:nvPr>
            <p:ph idx="1"/>
          </p:nvPr>
        </p:nvSpPr>
        <p:spPr>
          <a:xfrm>
            <a:off x="609520" y="396032"/>
            <a:ext cx="10158678" cy="6526315"/>
          </a:xfrm>
          <a:prstGeom prst="rect">
            <a:avLst/>
          </a:prstGeom>
          <a:noFill/>
        </p:spPr>
        <p:txBody>
          <a:bodyPr anchor="ctr">
            <a:normAutofit lnSpcReduction="10000"/>
          </a:bodyP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marL="0" indent="0" algn="ctr">
              <a:spcBef>
                <a:spcPts val="0"/>
              </a:spcBef>
              <a:buNone/>
              <a:defRPr/>
            </a:pPr>
            <a:r>
              <a:rPr lang="es-MX" sz="2800" dirty="0">
                <a:solidFill>
                  <a:schemeClr val="tx1"/>
                </a:solidFill>
              </a:rPr>
              <a:t>UNIVERSIDAD AUTÓNOMA DEL ESTADO DE MÉXICO</a:t>
            </a:r>
            <a:br>
              <a:rPr lang="es-MX" sz="2800" dirty="0">
                <a:solidFill>
                  <a:schemeClr val="tx1"/>
                </a:solidFill>
              </a:rPr>
            </a:br>
            <a:r>
              <a:rPr lang="es-MX" sz="2800" dirty="0">
                <a:solidFill>
                  <a:schemeClr val="tx1"/>
                </a:solidFill>
              </a:rPr>
              <a:t>FACULTAD DE ECONOMÍA </a:t>
            </a:r>
            <a:br>
              <a:rPr lang="es-MX" sz="2800" dirty="0">
                <a:solidFill>
                  <a:schemeClr val="tx1"/>
                </a:solidFill>
              </a:rPr>
            </a:br>
            <a:r>
              <a:rPr lang="es-MX" sz="2800" dirty="0">
                <a:solidFill>
                  <a:schemeClr val="tx1"/>
                </a:solidFill>
              </a:rPr>
              <a:t/>
            </a:r>
            <a:br>
              <a:rPr lang="es-MX" sz="2800" dirty="0">
                <a:solidFill>
                  <a:schemeClr val="tx1"/>
                </a:solidFill>
              </a:rPr>
            </a:br>
            <a:r>
              <a:rPr lang="es-MX" sz="2000" b="1" dirty="0">
                <a:solidFill>
                  <a:schemeClr val="tx1"/>
                </a:solidFill>
              </a:rPr>
              <a:t>DIAPOSITIVAS </a:t>
            </a:r>
            <a:r>
              <a:rPr lang="es-MX" sz="2000" b="1" dirty="0" smtClean="0">
                <a:solidFill>
                  <a:schemeClr val="tx1"/>
                </a:solidFill>
              </a:rPr>
              <a:t>DE LA UNIDAD III: EL OLIGOPOLIO</a:t>
            </a:r>
            <a:endParaRPr lang="es-MX" sz="2000" b="1" dirty="0">
              <a:solidFill>
                <a:schemeClr val="tx1"/>
              </a:solidFill>
            </a:endParaRPr>
          </a:p>
          <a:p>
            <a:pPr algn="ctr"/>
            <a:r>
              <a:rPr lang="es-MX" sz="2000" b="1" dirty="0">
                <a:solidFill>
                  <a:schemeClr val="tx1"/>
                </a:solidFill>
              </a:rPr>
              <a:t/>
            </a:r>
            <a:br>
              <a:rPr lang="es-MX" sz="2000" b="1" dirty="0">
                <a:solidFill>
                  <a:schemeClr val="tx1"/>
                </a:solidFill>
              </a:rPr>
            </a:br>
            <a:r>
              <a:rPr lang="es-MX" sz="2000" dirty="0">
                <a:solidFill>
                  <a:schemeClr val="tx1"/>
                </a:solidFill>
              </a:rPr>
              <a:t/>
            </a:r>
            <a:br>
              <a:rPr lang="es-MX" sz="2000" dirty="0">
                <a:solidFill>
                  <a:schemeClr val="tx1"/>
                </a:solidFill>
              </a:rPr>
            </a:br>
            <a:r>
              <a:rPr lang="es-MX" sz="2000" b="1" dirty="0">
                <a:solidFill>
                  <a:schemeClr val="tx1"/>
                </a:solidFill>
              </a:rPr>
              <a:t>PROGRAMA EDUCATIVO</a:t>
            </a:r>
            <a:r>
              <a:rPr lang="es-MX" sz="2000" dirty="0">
                <a:solidFill>
                  <a:schemeClr val="tx1"/>
                </a:solidFill>
              </a:rPr>
              <a:t>: LICENCIATURA EN </a:t>
            </a:r>
            <a:r>
              <a:rPr lang="es-MX" sz="2000" dirty="0" smtClean="0">
                <a:solidFill>
                  <a:schemeClr val="tx1"/>
                </a:solidFill>
              </a:rPr>
              <a:t>RELACIONES ECONÓMICAS INTERNACIONALES</a:t>
            </a:r>
            <a:r>
              <a:rPr lang="es-MX" sz="2000" dirty="0">
                <a:solidFill>
                  <a:schemeClr val="tx1"/>
                </a:solidFill>
              </a:rPr>
              <a:t/>
            </a:r>
            <a:br>
              <a:rPr lang="es-MX" sz="2000" dirty="0">
                <a:solidFill>
                  <a:schemeClr val="tx1"/>
                </a:solidFill>
              </a:rPr>
            </a:br>
            <a:r>
              <a:rPr lang="es-MX" sz="2000" b="1" dirty="0">
                <a:solidFill>
                  <a:schemeClr val="tx1"/>
                </a:solidFill>
              </a:rPr>
              <a:t>UNIDAD DE APRENDIZAJE</a:t>
            </a:r>
            <a:r>
              <a:rPr lang="es-MX" sz="2000" dirty="0">
                <a:solidFill>
                  <a:schemeClr val="tx1"/>
                </a:solidFill>
              </a:rPr>
              <a:t>: ECONOMÍA INDUSTRIAL</a:t>
            </a:r>
            <a:br>
              <a:rPr lang="es-MX" sz="2000" dirty="0">
                <a:solidFill>
                  <a:schemeClr val="tx1"/>
                </a:solidFill>
              </a:rPr>
            </a:br>
            <a:r>
              <a:rPr lang="es-MX" sz="2000" dirty="0">
                <a:solidFill>
                  <a:schemeClr val="tx1"/>
                </a:solidFill>
              </a:rPr>
              <a:t> </a:t>
            </a:r>
            <a:br>
              <a:rPr lang="es-MX" sz="2000" dirty="0">
                <a:solidFill>
                  <a:schemeClr val="tx1"/>
                </a:solidFill>
              </a:rPr>
            </a:br>
            <a:r>
              <a:rPr lang="es-MX" sz="2000" b="1" dirty="0">
                <a:solidFill>
                  <a:schemeClr val="tx1"/>
                </a:solidFill>
              </a:rPr>
              <a:t>HORAS TEORÍA</a:t>
            </a:r>
            <a:r>
              <a:rPr lang="es-MX" sz="2000" dirty="0">
                <a:solidFill>
                  <a:schemeClr val="tx1"/>
                </a:solidFill>
              </a:rPr>
              <a:t>: 4</a:t>
            </a:r>
            <a:br>
              <a:rPr lang="es-MX" sz="2000" dirty="0">
                <a:solidFill>
                  <a:schemeClr val="tx1"/>
                </a:solidFill>
              </a:rPr>
            </a:br>
            <a:r>
              <a:rPr lang="es-MX" sz="2000" b="1" dirty="0">
                <a:solidFill>
                  <a:schemeClr val="tx1"/>
                </a:solidFill>
              </a:rPr>
              <a:t>HORAS PRÁCTICAS</a:t>
            </a:r>
            <a:r>
              <a:rPr lang="es-MX" sz="2000" dirty="0">
                <a:solidFill>
                  <a:schemeClr val="tx1"/>
                </a:solidFill>
              </a:rPr>
              <a:t>: 2</a:t>
            </a:r>
            <a:br>
              <a:rPr lang="es-MX" sz="2000" dirty="0">
                <a:solidFill>
                  <a:schemeClr val="tx1"/>
                </a:solidFill>
              </a:rPr>
            </a:br>
            <a:r>
              <a:rPr lang="es-MX" sz="2000" b="1" dirty="0">
                <a:solidFill>
                  <a:schemeClr val="tx1"/>
                </a:solidFill>
              </a:rPr>
              <a:t>TOTAL DE HORAS</a:t>
            </a:r>
            <a:r>
              <a:rPr lang="es-MX" sz="2000" dirty="0">
                <a:solidFill>
                  <a:schemeClr val="tx1"/>
                </a:solidFill>
              </a:rPr>
              <a:t>: 6</a:t>
            </a:r>
            <a:br>
              <a:rPr lang="es-MX" sz="2000" dirty="0">
                <a:solidFill>
                  <a:schemeClr val="tx1"/>
                </a:solidFill>
              </a:rPr>
            </a:br>
            <a:r>
              <a:rPr lang="es-MX" sz="2000" b="1" dirty="0">
                <a:solidFill>
                  <a:schemeClr val="tx1"/>
                </a:solidFill>
              </a:rPr>
              <a:t>CRÉDITOS</a:t>
            </a:r>
            <a:r>
              <a:rPr lang="es-MX" sz="2000" dirty="0">
                <a:solidFill>
                  <a:schemeClr val="tx1"/>
                </a:solidFill>
              </a:rPr>
              <a:t> : 10</a:t>
            </a:r>
            <a:br>
              <a:rPr lang="es-MX" sz="2000" dirty="0">
                <a:solidFill>
                  <a:schemeClr val="tx1"/>
                </a:solidFill>
              </a:rPr>
            </a:br>
            <a:r>
              <a:rPr lang="es-MX" sz="2000" b="1" dirty="0" smtClean="0">
                <a:solidFill>
                  <a:schemeClr val="tx1"/>
                </a:solidFill>
              </a:rPr>
              <a:t>CLAVE:</a:t>
            </a:r>
            <a:r>
              <a:rPr lang="es-MX" sz="2000" dirty="0" smtClean="0">
                <a:solidFill>
                  <a:schemeClr val="tx1"/>
                </a:solidFill>
              </a:rPr>
              <a:t> </a:t>
            </a:r>
            <a:r>
              <a:rPr lang="es-MX" sz="2000" dirty="0" smtClean="0"/>
              <a:t>L43033</a:t>
            </a:r>
          </a:p>
          <a:p>
            <a:pPr algn="ctr"/>
            <a:r>
              <a:rPr lang="es-MX" sz="2000" dirty="0">
                <a:solidFill>
                  <a:schemeClr val="tx1"/>
                </a:solidFill>
              </a:rPr>
              <a:t/>
            </a:r>
            <a:br>
              <a:rPr lang="es-MX" sz="2000" dirty="0">
                <a:solidFill>
                  <a:schemeClr val="tx1"/>
                </a:solidFill>
              </a:rPr>
            </a:br>
            <a:r>
              <a:rPr lang="es-MX" sz="2000" dirty="0">
                <a:solidFill>
                  <a:schemeClr val="tx1"/>
                </a:solidFill>
              </a:rPr>
              <a:t>CURSO OBLIGATORIO</a:t>
            </a:r>
            <a:br>
              <a:rPr lang="es-MX" sz="2000" dirty="0">
                <a:solidFill>
                  <a:schemeClr val="tx1"/>
                </a:solidFill>
              </a:rPr>
            </a:br>
            <a:r>
              <a:rPr lang="es-MX" sz="2000" b="1" dirty="0">
                <a:solidFill>
                  <a:schemeClr val="tx1"/>
                </a:solidFill>
              </a:rPr>
              <a:t>NÚCLEO DE FORMACIÓN: </a:t>
            </a:r>
            <a:r>
              <a:rPr lang="es-MX" sz="2000" b="1" dirty="0" smtClean="0">
                <a:solidFill>
                  <a:schemeClr val="tx1"/>
                </a:solidFill>
              </a:rPr>
              <a:t>SUSTANTIVO</a:t>
            </a:r>
            <a:endParaRPr lang="es-MX" sz="2000" b="1" dirty="0">
              <a:solidFill>
                <a:schemeClr val="tx1"/>
              </a:solidFill>
            </a:endParaRPr>
          </a:p>
          <a:p>
            <a:pPr marL="0" indent="0" algn="ctr">
              <a:spcBef>
                <a:spcPts val="0"/>
              </a:spcBef>
              <a:buNone/>
              <a:defRPr/>
            </a:pPr>
            <a:r>
              <a:rPr lang="es-MX" sz="2000" b="1" dirty="0">
                <a:solidFill>
                  <a:schemeClr val="tx1"/>
                </a:solidFill>
              </a:rPr>
              <a:t>AREA CURRICULAR: </a:t>
            </a:r>
            <a:r>
              <a:rPr lang="es-MX" sz="2000" b="1" dirty="0" smtClean="0">
                <a:solidFill>
                  <a:schemeClr val="tx1"/>
                </a:solidFill>
              </a:rPr>
              <a:t>TEORÍA ECONÓMICA Y ECONOMÍAS ESPECIALIZADAS</a:t>
            </a:r>
            <a:r>
              <a:rPr lang="es-MX" sz="2000" b="1" dirty="0">
                <a:solidFill>
                  <a:schemeClr val="tx1"/>
                </a:solidFill>
              </a:rPr>
              <a:t/>
            </a:r>
            <a:br>
              <a:rPr lang="es-MX" sz="2000" b="1" dirty="0">
                <a:solidFill>
                  <a:schemeClr val="tx1"/>
                </a:solidFill>
              </a:rPr>
            </a:br>
            <a:r>
              <a:rPr lang="es-MX" sz="2000" b="1" dirty="0">
                <a:solidFill>
                  <a:schemeClr val="tx1"/>
                </a:solidFill>
              </a:rPr>
              <a:t>SEPTIEMBRE DE 2018</a:t>
            </a:r>
            <a:r>
              <a:rPr lang="es-MX" sz="3200" b="1" dirty="0">
                <a:solidFill>
                  <a:schemeClr val="tx1"/>
                </a:solidFill>
              </a:rPr>
              <a:t/>
            </a:r>
            <a:br>
              <a:rPr lang="es-MX" sz="3200" b="1" dirty="0">
                <a:solidFill>
                  <a:schemeClr val="tx1"/>
                </a:solidFill>
              </a:rPr>
            </a:br>
            <a:endParaRPr lang="es-MX" sz="2000" dirty="0">
              <a:solidFill>
                <a:schemeClr val="tx1"/>
              </a:solidFill>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2</a:t>
            </a:fld>
            <a:endParaRPr lang="es-ES"/>
          </a:p>
        </p:txBody>
      </p:sp>
    </p:spTree>
    <p:extLst>
      <p:ext uri="{BB962C8B-B14F-4D97-AF65-F5344CB8AC3E}">
        <p14:creationId xmlns:p14="http://schemas.microsoft.com/office/powerpoint/2010/main" val="14755857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590273" y="252016"/>
            <a:ext cx="10361851" cy="984118"/>
          </a:xfrm>
        </p:spPr>
        <p:txBody>
          <a:bodyPr/>
          <a:lstStyle/>
          <a:p>
            <a:pPr eaLnBrk="1" hangingPunct="1"/>
            <a:r>
              <a:rPr lang="es-MX" altLang="es-MX" sz="2800" b="1" dirty="0">
                <a:effectLst>
                  <a:outerShdw blurRad="38100" dist="38100" dir="2700000" algn="tl">
                    <a:srgbClr val="000000">
                      <a:alpha val="43137"/>
                    </a:srgbClr>
                  </a:outerShdw>
                </a:effectLst>
              </a:rPr>
              <a:t>Derivación del modelo de </a:t>
            </a:r>
            <a:r>
              <a:rPr lang="es-MX" altLang="es-MX" sz="2800" b="1" dirty="0" err="1">
                <a:effectLst>
                  <a:outerShdw blurRad="38100" dist="38100" dir="2700000" algn="tl">
                    <a:srgbClr val="000000">
                      <a:alpha val="43137"/>
                    </a:srgbClr>
                  </a:outerShdw>
                </a:effectLst>
              </a:rPr>
              <a:t>Cournot</a:t>
            </a:r>
            <a:r>
              <a:rPr lang="es-MX" altLang="es-MX" sz="2800" b="1" dirty="0">
                <a:effectLst>
                  <a:outerShdw blurRad="38100" dist="38100" dir="2700000" algn="tl">
                    <a:srgbClr val="000000">
                      <a:alpha val="43137"/>
                    </a:srgbClr>
                  </a:outerShdw>
                </a:effectLst>
              </a:rPr>
              <a:t> para </a:t>
            </a:r>
            <a:r>
              <a:rPr lang="es-MX" altLang="es-MX" sz="2800" b="1" i="1" dirty="0">
                <a:effectLst>
                  <a:outerShdw blurRad="38100" dist="38100" dir="2700000" algn="tl">
                    <a:srgbClr val="000000">
                      <a:alpha val="43137"/>
                    </a:srgbClr>
                  </a:outerShdw>
                </a:effectLst>
                <a:latin typeface="Times New Roman" pitchFamily="18" charset="0"/>
                <a:cs typeface="Times New Roman" pitchFamily="18" charset="0"/>
              </a:rPr>
              <a:t>n</a:t>
            </a:r>
            <a:r>
              <a:rPr lang="es-MX" altLang="es-MX" sz="2800" b="1" dirty="0">
                <a:effectLst>
                  <a:outerShdw blurRad="38100" dist="38100" dir="2700000" algn="tl">
                    <a:srgbClr val="000000">
                      <a:alpha val="43137"/>
                    </a:srgbClr>
                  </a:outerShdw>
                </a:effectLst>
                <a:latin typeface="Times New Roman" pitchFamily="18" charset="0"/>
                <a:cs typeface="Times New Roman" pitchFamily="18" charset="0"/>
              </a:rPr>
              <a:t> = 2</a:t>
            </a:r>
          </a:p>
        </p:txBody>
      </p:sp>
      <p:sp>
        <p:nvSpPr>
          <p:cNvPr id="64515" name="2 Marcador de contenido"/>
          <p:cNvSpPr>
            <a:spLocks noGrp="1"/>
          </p:cNvSpPr>
          <p:nvPr>
            <p:ph idx="1"/>
          </p:nvPr>
        </p:nvSpPr>
        <p:spPr>
          <a:xfrm>
            <a:off x="262558" y="1528658"/>
            <a:ext cx="10647565" cy="1622425"/>
          </a:xfrm>
        </p:spPr>
        <p:txBody>
          <a:bodyPr/>
          <a:lstStyle/>
          <a:p>
            <a:pPr eaLnBrk="1" hangingPunct="1">
              <a:defRPr/>
            </a:pPr>
            <a:r>
              <a:rPr lang="es-ES_tradnl" sz="2400" dirty="0">
                <a:latin typeface="+mj-lt"/>
              </a:rPr>
              <a:t>Sea </a:t>
            </a:r>
            <a:r>
              <a:rPr lang="es-ES_tradnl" sz="2400" b="1" i="1" dirty="0">
                <a:latin typeface="Times New Roman" pitchFamily="18" charset="0"/>
                <a:cs typeface="Times New Roman" pitchFamily="18" charset="0"/>
              </a:rPr>
              <a:t>P = a – </a:t>
            </a:r>
            <a:r>
              <a:rPr lang="es-ES_tradnl" sz="2400" b="1" i="1" dirty="0" err="1">
                <a:latin typeface="Times New Roman" pitchFamily="18" charset="0"/>
                <a:cs typeface="Times New Roman" pitchFamily="18" charset="0"/>
              </a:rPr>
              <a:t>bQ</a:t>
            </a:r>
            <a:r>
              <a:rPr lang="es-ES_tradnl" sz="2400" dirty="0">
                <a:latin typeface="+mj-lt"/>
              </a:rPr>
              <a:t>, la inversa de la función de demanda </a:t>
            </a:r>
            <a:r>
              <a:rPr lang="es-ES_tradnl" sz="2400" b="1" i="1" dirty="0">
                <a:latin typeface="Times New Roman" pitchFamily="18" charset="0"/>
                <a:cs typeface="Times New Roman" pitchFamily="18" charset="0"/>
              </a:rPr>
              <a:t>Q</a:t>
            </a:r>
            <a:r>
              <a:rPr lang="es-ES_tradnl" sz="2400" b="1" dirty="0">
                <a:latin typeface="Times New Roman" pitchFamily="18" charset="0"/>
                <a:cs typeface="Times New Roman" pitchFamily="18" charset="0"/>
              </a:rPr>
              <a:t> = </a:t>
            </a:r>
            <a:r>
              <a:rPr lang="es-ES_tradnl" sz="2400" b="1" i="1" dirty="0">
                <a:latin typeface="Times New Roman" pitchFamily="18" charset="0"/>
                <a:cs typeface="Times New Roman" pitchFamily="18" charset="0"/>
              </a:rPr>
              <a:t>q</a:t>
            </a:r>
            <a:r>
              <a:rPr lang="es-ES_tradnl" sz="2400" b="1" baseline="-25000" dirty="0">
                <a:latin typeface="Times New Roman" pitchFamily="18" charset="0"/>
                <a:cs typeface="Times New Roman" pitchFamily="18" charset="0"/>
              </a:rPr>
              <a:t>1 </a:t>
            </a:r>
            <a:r>
              <a:rPr lang="es-ES_tradnl" sz="2400" b="1" dirty="0">
                <a:latin typeface="Times New Roman" pitchFamily="18" charset="0"/>
                <a:cs typeface="Times New Roman" pitchFamily="18" charset="0"/>
              </a:rPr>
              <a:t>+ </a:t>
            </a:r>
            <a:r>
              <a:rPr lang="es-ES_tradnl" sz="2400" b="1" i="1" dirty="0">
                <a:latin typeface="Times New Roman" pitchFamily="18" charset="0"/>
                <a:cs typeface="Times New Roman" pitchFamily="18" charset="0"/>
              </a:rPr>
              <a:t>q</a:t>
            </a:r>
            <a:r>
              <a:rPr lang="es-ES_tradnl" sz="2400" b="1" baseline="-25000" dirty="0">
                <a:latin typeface="Times New Roman" pitchFamily="18" charset="0"/>
                <a:cs typeface="Times New Roman" pitchFamily="18" charset="0"/>
              </a:rPr>
              <a:t>2</a:t>
            </a:r>
            <a:r>
              <a:rPr lang="es-ES_tradnl" sz="2400" b="1" dirty="0">
                <a:latin typeface="+mj-lt"/>
              </a:rPr>
              <a:t>.</a:t>
            </a:r>
          </a:p>
          <a:p>
            <a:pPr eaLnBrk="1" hangingPunct="1">
              <a:defRPr/>
            </a:pPr>
            <a:r>
              <a:rPr lang="es-ES_tradnl" sz="2400" dirty="0">
                <a:latin typeface="+mj-lt"/>
              </a:rPr>
              <a:t>Se supone  que el coste marginal de cada empresa es constante e igual a </a:t>
            </a:r>
            <a:r>
              <a:rPr lang="es-ES_tradnl" sz="2400" b="1" i="1" dirty="0">
                <a:latin typeface="+mj-lt"/>
              </a:rPr>
              <a:t>c</a:t>
            </a:r>
            <a:r>
              <a:rPr lang="es-ES_tradnl" sz="2400" dirty="0">
                <a:latin typeface="+mj-lt"/>
              </a:rPr>
              <a:t>.</a:t>
            </a:r>
          </a:p>
          <a:p>
            <a:pPr eaLnBrk="1" hangingPunct="1">
              <a:defRPr/>
            </a:pPr>
            <a:r>
              <a:rPr lang="es-ES_tradnl" sz="2400" dirty="0">
                <a:latin typeface="+mj-lt"/>
              </a:rPr>
              <a:t>El beneficio de cada empresa viene dado por:</a:t>
            </a:r>
            <a:endParaRPr lang="es-ES" sz="2400" dirty="0">
              <a:latin typeface="+mj-lt"/>
            </a:endParaRPr>
          </a:p>
          <a:p>
            <a:pPr eaLnBrk="1" hangingPunct="1">
              <a:defRPr/>
            </a:pPr>
            <a:endParaRPr lang="es-MX" sz="2400" dirty="0">
              <a:latin typeface="+mj-lt"/>
            </a:endParaRPr>
          </a:p>
        </p:txBody>
      </p:sp>
      <p:sp>
        <p:nvSpPr>
          <p:cNvPr id="2355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6183ED9F-344E-4150-A5D2-2B89903E7A8C}" type="slidenum">
              <a:rPr lang="es-ES" altLang="es-MX" sz="1600" b="0"/>
              <a:pPr eaLnBrk="1" hangingPunct="1"/>
              <a:t>20</a:t>
            </a:fld>
            <a:endParaRPr lang="es-ES" altLang="es-MX" sz="1600" b="0"/>
          </a:p>
        </p:txBody>
      </p:sp>
      <p:graphicFrame>
        <p:nvGraphicFramePr>
          <p:cNvPr id="23556" name="Object 4"/>
          <p:cNvGraphicFramePr>
            <a:graphicFrameLocks noChangeAspect="1"/>
          </p:cNvGraphicFramePr>
          <p:nvPr>
            <p:extLst>
              <p:ext uri="{D42A27DB-BD31-4B8C-83A1-F6EECF244321}">
                <p14:modId xmlns:p14="http://schemas.microsoft.com/office/powerpoint/2010/main" val="1604095809"/>
              </p:ext>
            </p:extLst>
          </p:nvPr>
        </p:nvGraphicFramePr>
        <p:xfrm>
          <a:off x="2935560" y="3394875"/>
          <a:ext cx="5701558" cy="341654"/>
        </p:xfrm>
        <a:graphic>
          <a:graphicData uri="http://schemas.openxmlformats.org/presentationml/2006/ole">
            <mc:AlternateContent xmlns:mc="http://schemas.openxmlformats.org/markup-compatibility/2006">
              <mc:Choice xmlns:v="urn:schemas-microsoft-com:vml" Requires="v">
                <p:oleObj spid="_x0000_s23672" name="Equation" r:id="rId3" imgW="4292600" imgH="317500" progId="">
                  <p:embed/>
                </p:oleObj>
              </mc:Choice>
              <mc:Fallback>
                <p:oleObj name="Equation" r:id="rId3" imgW="4292600" imgH="3175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560" y="3394875"/>
                        <a:ext cx="5701558" cy="34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3"/>
          <p:cNvSpPr txBox="1">
            <a:spLocks noChangeArrowheads="1"/>
          </p:cNvSpPr>
          <p:nvPr/>
        </p:nvSpPr>
        <p:spPr bwMode="auto">
          <a:xfrm>
            <a:off x="300653" y="4000925"/>
            <a:ext cx="10971372" cy="1622425"/>
          </a:xfrm>
          <a:prstGeom prst="rect">
            <a:avLst/>
          </a:prstGeom>
          <a:noFill/>
          <a:ln w="9525">
            <a:noFill/>
            <a:miter lim="800000"/>
            <a:headEnd/>
            <a:tailEnd/>
          </a:ln>
        </p:spPr>
        <p:txBody>
          <a:bodyPr lIns="101837" tIns="50918" rIns="101837" bIns="50918"/>
          <a:lstStyle/>
          <a:p>
            <a:pPr marL="381888" indent="-381888">
              <a:spcBef>
                <a:spcPct val="20000"/>
              </a:spcBef>
              <a:buFont typeface="Arial" pitchFamily="34" charset="0"/>
              <a:buChar char="•"/>
              <a:defRPr/>
            </a:pPr>
            <a:r>
              <a:rPr lang="es-ES_tradnl" sz="2400" b="0" kern="0" dirty="0">
                <a:latin typeface="+mj-lt"/>
              </a:rPr>
              <a:t>La condición necesaria para la maximización de beneficios viene dada por:</a:t>
            </a:r>
          </a:p>
          <a:p>
            <a:pPr marL="381888" indent="-381888" algn="ctr">
              <a:spcBef>
                <a:spcPct val="20000"/>
              </a:spcBef>
              <a:defRPr/>
            </a:pPr>
            <a:r>
              <a:rPr lang="es-ES_tradnl" sz="2400" b="0" i="1" kern="0" dirty="0">
                <a:cs typeface="Times New Roman" pitchFamily="18" charset="0"/>
              </a:rPr>
              <a:t>A - bq</a:t>
            </a:r>
            <a:r>
              <a:rPr lang="es-ES_tradnl" sz="2400" b="0" kern="0" baseline="-25000" dirty="0">
                <a:cs typeface="Times New Roman" pitchFamily="18" charset="0"/>
              </a:rPr>
              <a:t>1</a:t>
            </a:r>
            <a:r>
              <a:rPr lang="es-ES_tradnl" sz="2400" b="0" i="1" kern="0" baseline="-25000" dirty="0">
                <a:cs typeface="Times New Roman" pitchFamily="18" charset="0"/>
              </a:rPr>
              <a:t> </a:t>
            </a:r>
            <a:r>
              <a:rPr lang="es-ES_tradnl" sz="2400" b="0" i="1" kern="0" dirty="0">
                <a:cs typeface="Times New Roman" pitchFamily="18" charset="0"/>
              </a:rPr>
              <a:t>- bq</a:t>
            </a:r>
            <a:r>
              <a:rPr lang="es-ES_tradnl" sz="2400" b="0" kern="0" baseline="-25000" dirty="0">
                <a:cs typeface="Times New Roman" pitchFamily="18" charset="0"/>
              </a:rPr>
              <a:t>2</a:t>
            </a:r>
            <a:r>
              <a:rPr lang="es-ES_tradnl" sz="2400" b="0" i="1" kern="0" baseline="-25000" dirty="0">
                <a:cs typeface="Times New Roman" pitchFamily="18" charset="0"/>
              </a:rPr>
              <a:t> </a:t>
            </a:r>
            <a:r>
              <a:rPr lang="es-ES_tradnl" sz="2400" b="0" i="1" kern="0" dirty="0">
                <a:cs typeface="Times New Roman" pitchFamily="18" charset="0"/>
              </a:rPr>
              <a:t>– c - bq</a:t>
            </a:r>
            <a:r>
              <a:rPr lang="es-ES_tradnl" sz="2400" b="0" kern="0" baseline="-25000" dirty="0">
                <a:cs typeface="Times New Roman" pitchFamily="18" charset="0"/>
              </a:rPr>
              <a:t>1 </a:t>
            </a:r>
            <a:r>
              <a:rPr lang="es-ES_tradnl" sz="2400" b="0" kern="0" dirty="0">
                <a:cs typeface="Times New Roman" pitchFamily="18" charset="0"/>
              </a:rPr>
              <a:t>= 0</a:t>
            </a:r>
          </a:p>
          <a:p>
            <a:pPr>
              <a:spcBef>
                <a:spcPct val="20000"/>
              </a:spcBef>
              <a:defRPr/>
            </a:pPr>
            <a:r>
              <a:rPr lang="es-ES_tradnl" sz="2400" b="0" kern="0" dirty="0">
                <a:latin typeface="+mj-lt"/>
              </a:rPr>
              <a:t>Agrupando términos:    </a:t>
            </a:r>
            <a:r>
              <a:rPr lang="es-ES_tradnl" sz="2400" b="0" kern="0" dirty="0">
                <a:cs typeface="Times New Roman" pitchFamily="18" charset="0"/>
              </a:rPr>
              <a:t>2</a:t>
            </a:r>
            <a:r>
              <a:rPr lang="es-ES_tradnl" sz="2400" b="0" i="1" kern="0" dirty="0">
                <a:cs typeface="Times New Roman" pitchFamily="18" charset="0"/>
              </a:rPr>
              <a:t>bq</a:t>
            </a:r>
            <a:r>
              <a:rPr lang="es-ES_tradnl" sz="2400" b="0" kern="0" baseline="-25000" dirty="0">
                <a:cs typeface="Times New Roman" pitchFamily="18" charset="0"/>
              </a:rPr>
              <a:t>1 </a:t>
            </a:r>
            <a:r>
              <a:rPr lang="es-ES_tradnl" sz="2400" b="0" kern="0" dirty="0">
                <a:cs typeface="Times New Roman" pitchFamily="18" charset="0"/>
              </a:rPr>
              <a:t>= </a:t>
            </a:r>
            <a:r>
              <a:rPr lang="es-ES_tradnl" sz="2400" b="0" i="1" kern="0" dirty="0">
                <a:cs typeface="Times New Roman" pitchFamily="18" charset="0"/>
              </a:rPr>
              <a:t>a - bq</a:t>
            </a:r>
            <a:r>
              <a:rPr lang="es-ES_tradnl" sz="2400" b="0" kern="0" baseline="-25000" dirty="0">
                <a:cs typeface="Times New Roman" pitchFamily="18" charset="0"/>
              </a:rPr>
              <a:t>2 </a:t>
            </a:r>
            <a:r>
              <a:rPr lang="es-ES_tradnl" sz="2400" b="0" i="1" kern="0" dirty="0">
                <a:cs typeface="Times New Roman" pitchFamily="18" charset="0"/>
              </a:rPr>
              <a:t>–</a:t>
            </a:r>
            <a:r>
              <a:rPr lang="es-ES_tradnl" sz="2400" b="0" kern="0" dirty="0">
                <a:cs typeface="Times New Roman" pitchFamily="18" charset="0"/>
              </a:rPr>
              <a:t> </a:t>
            </a:r>
            <a:r>
              <a:rPr lang="es-ES_tradnl" sz="2400" b="0" i="1" kern="0" dirty="0">
                <a:cs typeface="Times New Roman" pitchFamily="18" charset="0"/>
              </a:rPr>
              <a:t>c</a:t>
            </a:r>
          </a:p>
          <a:p>
            <a:pPr>
              <a:spcBef>
                <a:spcPct val="20000"/>
              </a:spcBef>
              <a:defRPr/>
            </a:pPr>
            <a:r>
              <a:rPr lang="es-ES_tradnl" sz="2400" b="0" kern="0" dirty="0">
                <a:latin typeface="+mj-lt"/>
              </a:rPr>
              <a:t>Donde:</a:t>
            </a:r>
            <a:endParaRPr lang="es-ES" sz="2400" b="0" kern="0" dirty="0">
              <a:latin typeface="+mj-lt"/>
            </a:endParaRPr>
          </a:p>
        </p:txBody>
      </p:sp>
      <p:graphicFrame>
        <p:nvGraphicFramePr>
          <p:cNvPr id="23558" name="Object 2"/>
          <p:cNvGraphicFramePr>
            <a:graphicFrameLocks noChangeAspect="1"/>
          </p:cNvGraphicFramePr>
          <p:nvPr>
            <p:extLst>
              <p:ext uri="{D42A27DB-BD31-4B8C-83A1-F6EECF244321}">
                <p14:modId xmlns:p14="http://schemas.microsoft.com/office/powerpoint/2010/main" val="1271115389"/>
              </p:ext>
            </p:extLst>
          </p:nvPr>
        </p:nvGraphicFramePr>
        <p:xfrm>
          <a:off x="4442432" y="5935817"/>
          <a:ext cx="3593632" cy="1012943"/>
        </p:xfrm>
        <a:graphic>
          <a:graphicData uri="http://schemas.openxmlformats.org/presentationml/2006/ole">
            <mc:AlternateContent xmlns:mc="http://schemas.openxmlformats.org/markup-compatibility/2006">
              <mc:Choice xmlns:v="urn:schemas-microsoft-com:vml" Requires="v">
                <p:oleObj spid="_x0000_s23673" name="Equation" r:id="rId5" imgW="2705100" imgH="939800" progId="">
                  <p:embed/>
                </p:oleObj>
              </mc:Choice>
              <mc:Fallback>
                <p:oleObj name="Equation" r:id="rId5" imgW="2705100" imgH="939800"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2432" y="5935817"/>
                        <a:ext cx="3593632" cy="101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a:xfrm>
            <a:off x="334566" y="1158877"/>
            <a:ext cx="10838040" cy="849841"/>
          </a:xfrm>
        </p:spPr>
        <p:txBody>
          <a:bodyPr/>
          <a:lstStyle/>
          <a:p>
            <a:r>
              <a:rPr lang="es-ES_tradnl" altLang="es-MX" sz="2400" dirty="0">
                <a:latin typeface="Times New Roman" pitchFamily="18" charset="0"/>
              </a:rPr>
              <a:t>El equilibrio de Nash-</a:t>
            </a:r>
            <a:r>
              <a:rPr lang="es-ES_tradnl" altLang="es-MX" sz="2400" dirty="0" err="1">
                <a:latin typeface="Times New Roman" pitchFamily="18" charset="0"/>
              </a:rPr>
              <a:t>Cournot</a:t>
            </a:r>
            <a:r>
              <a:rPr lang="es-ES_tradnl" altLang="es-MX" sz="2400" dirty="0">
                <a:latin typeface="Times New Roman" pitchFamily="18" charset="0"/>
              </a:rPr>
              <a:t>, viene dado por el sistema </a:t>
            </a:r>
            <a:r>
              <a:rPr lang="es-ES_tradnl" altLang="es-MX" sz="2400" b="1" i="1" dirty="0" err="1">
                <a:latin typeface="Times New Roman" pitchFamily="18" charset="0"/>
              </a:rPr>
              <a:t>q</a:t>
            </a:r>
            <a:r>
              <a:rPr lang="es-ES_tradnl" altLang="es-MX" sz="2400" b="1" i="1" baseline="-25000" dirty="0" err="1">
                <a:latin typeface="Times New Roman" pitchFamily="18" charset="0"/>
              </a:rPr>
              <a:t>i</a:t>
            </a:r>
            <a:r>
              <a:rPr lang="es-ES_tradnl" altLang="es-MX" sz="2400" b="1" i="1" baseline="-25000" dirty="0">
                <a:latin typeface="Times New Roman" pitchFamily="18" charset="0"/>
              </a:rPr>
              <a:t> </a:t>
            </a:r>
            <a:r>
              <a:rPr lang="es-ES_tradnl" altLang="es-MX" sz="2400" b="1" dirty="0">
                <a:latin typeface="Times New Roman" pitchFamily="18" charset="0"/>
              </a:rPr>
              <a:t>= </a:t>
            </a:r>
            <a:r>
              <a:rPr lang="es-ES_tradnl" altLang="es-MX" sz="2400" b="1" i="1" dirty="0" err="1">
                <a:latin typeface="Times New Roman" pitchFamily="18" charset="0"/>
              </a:rPr>
              <a:t>q</a:t>
            </a:r>
            <a:r>
              <a:rPr lang="es-ES_tradnl" altLang="es-MX" sz="2400" b="1" i="1" baseline="-25000" dirty="0" err="1">
                <a:latin typeface="Times New Roman" pitchFamily="18" charset="0"/>
              </a:rPr>
              <a:t>i</a:t>
            </a:r>
            <a:r>
              <a:rPr lang="es-ES_tradnl" altLang="es-MX" sz="2400" b="1" dirty="0">
                <a:latin typeface="Times New Roman" pitchFamily="18" charset="0"/>
              </a:rPr>
              <a:t>*(</a:t>
            </a:r>
            <a:r>
              <a:rPr lang="es-ES_tradnl" altLang="es-MX" sz="2400" b="1" i="1" dirty="0" err="1">
                <a:latin typeface="Times New Roman" pitchFamily="18" charset="0"/>
              </a:rPr>
              <a:t>q</a:t>
            </a:r>
            <a:r>
              <a:rPr lang="es-ES_tradnl" altLang="es-MX" sz="2400" b="1" i="1" baseline="-25000" dirty="0" err="1">
                <a:latin typeface="Times New Roman" pitchFamily="18" charset="0"/>
              </a:rPr>
              <a:t>j</a:t>
            </a:r>
            <a:r>
              <a:rPr lang="es-ES_tradnl" altLang="es-MX" sz="2400" b="1" dirty="0">
                <a:latin typeface="Times New Roman" pitchFamily="18" charset="0"/>
              </a:rPr>
              <a:t>),</a:t>
            </a:r>
            <a:r>
              <a:rPr lang="es-ES_tradnl" altLang="es-MX" sz="2400" dirty="0">
                <a:latin typeface="Times New Roman" pitchFamily="18" charset="0"/>
              </a:rPr>
              <a:t> en este caso:</a:t>
            </a:r>
            <a:endParaRPr lang="es-MX" altLang="es-MX" sz="2400" dirty="0">
              <a:latin typeface="Times New Roman" pitchFamily="18" charset="0"/>
            </a:endParaRPr>
          </a:p>
        </p:txBody>
      </p:sp>
      <p:sp>
        <p:nvSpPr>
          <p:cNvPr id="24585"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DB0CE6C-651D-440B-86E5-9D15FD75F59B}" type="slidenum">
              <a:rPr lang="es-ES" altLang="es-MX" sz="1600" b="0"/>
              <a:pPr eaLnBrk="1" hangingPunct="1"/>
              <a:t>21</a:t>
            </a:fld>
            <a:endParaRPr lang="es-ES" altLang="es-MX" sz="1600" b="0"/>
          </a:p>
        </p:txBody>
      </p:sp>
      <p:graphicFrame>
        <p:nvGraphicFramePr>
          <p:cNvPr id="24579" name="Object 4"/>
          <p:cNvGraphicFramePr>
            <a:graphicFrameLocks noChangeAspect="1"/>
          </p:cNvGraphicFramePr>
          <p:nvPr>
            <p:extLst>
              <p:ext uri="{D42A27DB-BD31-4B8C-83A1-F6EECF244321}">
                <p14:modId xmlns:p14="http://schemas.microsoft.com/office/powerpoint/2010/main" val="2395181187"/>
              </p:ext>
            </p:extLst>
          </p:nvPr>
        </p:nvGraphicFramePr>
        <p:xfrm>
          <a:off x="3217092" y="1854202"/>
          <a:ext cx="2188349" cy="1402669"/>
        </p:xfrm>
        <a:graphic>
          <a:graphicData uri="http://schemas.openxmlformats.org/presentationml/2006/ole">
            <mc:AlternateContent xmlns:mc="http://schemas.openxmlformats.org/markup-compatibility/2006">
              <mc:Choice xmlns:v="urn:schemas-microsoft-com:vml" Requires="v">
                <p:oleObj spid="_x0000_s24806" name="Equation" r:id="rId3" imgW="1638300" imgH="1295400" progId="">
                  <p:embed/>
                </p:oleObj>
              </mc:Choice>
              <mc:Fallback>
                <p:oleObj name="Equation" r:id="rId3" imgW="1638300" imgH="12954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7092" y="1854202"/>
                        <a:ext cx="2188349" cy="1402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3"/>
          <p:cNvSpPr txBox="1">
            <a:spLocks noChangeArrowheads="1"/>
          </p:cNvSpPr>
          <p:nvPr/>
        </p:nvSpPr>
        <p:spPr bwMode="auto">
          <a:xfrm>
            <a:off x="372662" y="3553886"/>
            <a:ext cx="10971372" cy="772583"/>
          </a:xfrm>
          <a:prstGeom prst="rect">
            <a:avLst/>
          </a:prstGeom>
          <a:noFill/>
          <a:ln w="9525">
            <a:noFill/>
            <a:miter lim="800000"/>
            <a:headEnd/>
            <a:tailEnd/>
          </a:ln>
        </p:spPr>
        <p:txBody>
          <a:bodyPr lIns="101837" tIns="50918" rIns="101837" bIns="50918"/>
          <a:lstStyle/>
          <a:p>
            <a:pPr marL="381888" indent="-381888">
              <a:spcBef>
                <a:spcPct val="20000"/>
              </a:spcBef>
              <a:buFont typeface="Arial" pitchFamily="34" charset="0"/>
              <a:buChar char="•"/>
              <a:defRPr/>
            </a:pPr>
            <a:r>
              <a:rPr lang="es-ES_tradnl" sz="2400" b="0" kern="0" dirty="0">
                <a:latin typeface="+mj-lt"/>
              </a:rPr>
              <a:t>Los sistemas lineales simétricos sólo admiten soluciones simétricas, por tanto:</a:t>
            </a:r>
          </a:p>
          <a:p>
            <a:pPr marL="381888" indent="-381888">
              <a:spcBef>
                <a:spcPct val="20000"/>
              </a:spcBef>
              <a:defRPr/>
            </a:pPr>
            <a:endParaRPr lang="es-ES" sz="2400" b="0" kern="0" dirty="0">
              <a:latin typeface="+mj-lt"/>
            </a:endParaRPr>
          </a:p>
        </p:txBody>
      </p:sp>
      <p:graphicFrame>
        <p:nvGraphicFramePr>
          <p:cNvPr id="24581" name="Object 3"/>
          <p:cNvGraphicFramePr>
            <a:graphicFrameLocks noChangeAspect="1"/>
          </p:cNvGraphicFramePr>
          <p:nvPr>
            <p:extLst>
              <p:ext uri="{D42A27DB-BD31-4B8C-83A1-F6EECF244321}">
                <p14:modId xmlns:p14="http://schemas.microsoft.com/office/powerpoint/2010/main" val="924922231"/>
              </p:ext>
            </p:extLst>
          </p:nvPr>
        </p:nvGraphicFramePr>
        <p:xfrm>
          <a:off x="2429794" y="4286980"/>
          <a:ext cx="2143904" cy="657554"/>
        </p:xfrm>
        <a:graphic>
          <a:graphicData uri="http://schemas.openxmlformats.org/presentationml/2006/ole">
            <mc:AlternateContent xmlns:mc="http://schemas.openxmlformats.org/markup-compatibility/2006">
              <mc:Choice xmlns:v="urn:schemas-microsoft-com:vml" Requires="v">
                <p:oleObj spid="_x0000_s24807" name="Equation" r:id="rId5" imgW="1612900" imgH="609600" progId="">
                  <p:embed/>
                </p:oleObj>
              </mc:Choice>
              <mc:Fallback>
                <p:oleObj name="Equation" r:id="rId5" imgW="1612900" imgH="609600" progId="">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9794" y="4286980"/>
                        <a:ext cx="2143904" cy="657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2" name="Object 6"/>
          <p:cNvGraphicFramePr>
            <a:graphicFrameLocks noChangeAspect="1"/>
          </p:cNvGraphicFramePr>
          <p:nvPr>
            <p:extLst>
              <p:ext uri="{D42A27DB-BD31-4B8C-83A1-F6EECF244321}">
                <p14:modId xmlns:p14="http://schemas.microsoft.com/office/powerpoint/2010/main" val="2979636114"/>
              </p:ext>
            </p:extLst>
          </p:nvPr>
        </p:nvGraphicFramePr>
        <p:xfrm>
          <a:off x="5763113" y="4286980"/>
          <a:ext cx="2196814" cy="657554"/>
        </p:xfrm>
        <a:graphic>
          <a:graphicData uri="http://schemas.openxmlformats.org/presentationml/2006/ole">
            <mc:AlternateContent xmlns:mc="http://schemas.openxmlformats.org/markup-compatibility/2006">
              <mc:Choice xmlns:v="urn:schemas-microsoft-com:vml" Requires="v">
                <p:oleObj spid="_x0000_s24808" name="Equation" r:id="rId7" imgW="1651000" imgH="609600" progId="">
                  <p:embed/>
                </p:oleObj>
              </mc:Choice>
              <mc:Fallback>
                <p:oleObj name="Equation" r:id="rId7" imgW="1651000" imgH="609600" progId="">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63113" y="4286980"/>
                        <a:ext cx="2196814" cy="657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3"/>
          <p:cNvSpPr txBox="1">
            <a:spLocks noChangeArrowheads="1"/>
          </p:cNvSpPr>
          <p:nvPr/>
        </p:nvSpPr>
        <p:spPr bwMode="auto">
          <a:xfrm>
            <a:off x="372662" y="5176310"/>
            <a:ext cx="10526245" cy="463550"/>
          </a:xfrm>
          <a:prstGeom prst="rect">
            <a:avLst/>
          </a:prstGeom>
          <a:noFill/>
          <a:ln w="9525">
            <a:noFill/>
            <a:miter lim="800000"/>
            <a:headEnd/>
            <a:tailEnd/>
          </a:ln>
        </p:spPr>
        <p:txBody>
          <a:bodyPr lIns="101837" tIns="50918" rIns="101837" bIns="50918"/>
          <a:lstStyle/>
          <a:p>
            <a:pPr>
              <a:spcBef>
                <a:spcPct val="20000"/>
              </a:spcBef>
              <a:defRPr/>
            </a:pPr>
            <a:r>
              <a:rPr lang="es-ES_tradnl" sz="2400" b="0" kern="0" dirty="0">
                <a:latin typeface="+mj-lt"/>
              </a:rPr>
              <a:t>Además:</a:t>
            </a:r>
          </a:p>
          <a:p>
            <a:pPr marL="381888" indent="-381888">
              <a:spcBef>
                <a:spcPct val="20000"/>
              </a:spcBef>
              <a:defRPr/>
            </a:pPr>
            <a:endParaRPr lang="es-ES" sz="2400" b="0" kern="0" dirty="0">
              <a:latin typeface="+mj-lt"/>
            </a:endParaRPr>
          </a:p>
        </p:txBody>
      </p:sp>
      <p:graphicFrame>
        <p:nvGraphicFramePr>
          <p:cNvPr id="24584" name="Object 5"/>
          <p:cNvGraphicFramePr>
            <a:graphicFrameLocks noChangeAspect="1"/>
          </p:cNvGraphicFramePr>
          <p:nvPr/>
        </p:nvGraphicFramePr>
        <p:xfrm>
          <a:off x="3164006" y="5550585"/>
          <a:ext cx="3407391" cy="1402667"/>
        </p:xfrm>
        <a:graphic>
          <a:graphicData uri="http://schemas.openxmlformats.org/presentationml/2006/ole">
            <mc:AlternateContent xmlns:mc="http://schemas.openxmlformats.org/markup-compatibility/2006">
              <mc:Choice xmlns:v="urn:schemas-microsoft-com:vml" Requires="v">
                <p:oleObj spid="_x0000_s24809" name="Equation" r:id="rId9" imgW="2552700" imgH="1295400" progId="">
                  <p:embed/>
                </p:oleObj>
              </mc:Choice>
              <mc:Fallback>
                <p:oleObj name="Equation" r:id="rId9" imgW="2552700" imgH="1295400" progId="">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64006" y="5550585"/>
                        <a:ext cx="3407391" cy="140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550" y="1390650"/>
            <a:ext cx="10704706" cy="5382332"/>
          </a:xfrm>
        </p:spPr>
        <p:txBody>
          <a:bodyPr>
            <a:normAutofit/>
          </a:bodyPr>
          <a:lstStyle/>
          <a:p>
            <a:pPr eaLnBrk="1" hangingPunct="1">
              <a:lnSpc>
                <a:spcPct val="90000"/>
              </a:lnSpc>
              <a:defRPr/>
            </a:pPr>
            <a:r>
              <a:rPr lang="es-ES_tradnl" sz="2400" dirty="0">
                <a:latin typeface="+mj-lt"/>
              </a:rPr>
              <a:t>El precio en monopolio era: </a:t>
            </a:r>
            <a:endParaRPr lang="es-ES_tradnl" sz="2400" b="1" dirty="0">
              <a:latin typeface="+mj-lt"/>
            </a:endParaRPr>
          </a:p>
          <a:p>
            <a:pPr eaLnBrk="1" hangingPunct="1">
              <a:lnSpc>
                <a:spcPct val="90000"/>
              </a:lnSpc>
              <a:defRPr/>
            </a:pPr>
            <a:endParaRPr lang="es-ES_tradnl" sz="2400" b="1" dirty="0">
              <a:latin typeface="+mj-lt"/>
            </a:endParaRPr>
          </a:p>
          <a:p>
            <a:pPr eaLnBrk="1" hangingPunct="1">
              <a:lnSpc>
                <a:spcPct val="90000"/>
              </a:lnSpc>
              <a:defRPr/>
            </a:pPr>
            <a:r>
              <a:rPr lang="es-ES_tradnl" sz="2400" dirty="0">
                <a:latin typeface="+mj-lt"/>
              </a:rPr>
              <a:t>El precio de competencia perfecta viene dado: </a:t>
            </a:r>
            <a:endParaRPr lang="es-ES_tradnl" sz="2400" b="1" dirty="0">
              <a:latin typeface="+mj-lt"/>
            </a:endParaRPr>
          </a:p>
          <a:p>
            <a:pPr eaLnBrk="1" hangingPunct="1">
              <a:lnSpc>
                <a:spcPct val="90000"/>
              </a:lnSpc>
              <a:defRPr/>
            </a:pPr>
            <a:endParaRPr lang="es-ES_tradnl" sz="2400" dirty="0">
              <a:latin typeface="+mj-lt"/>
            </a:endParaRPr>
          </a:p>
          <a:p>
            <a:pPr eaLnBrk="1" hangingPunct="1">
              <a:lnSpc>
                <a:spcPct val="90000"/>
              </a:lnSpc>
              <a:defRPr/>
            </a:pPr>
            <a:r>
              <a:rPr lang="es-ES_tradnl" sz="2400" dirty="0">
                <a:latin typeface="+mj-lt"/>
              </a:rPr>
              <a:t>El precio de Duopolio de </a:t>
            </a:r>
            <a:r>
              <a:rPr lang="es-ES_tradnl" sz="2400" dirty="0" err="1">
                <a:latin typeface="+mj-lt"/>
              </a:rPr>
              <a:t>cournot</a:t>
            </a:r>
            <a:r>
              <a:rPr lang="es-ES_tradnl" sz="2400" dirty="0">
                <a:latin typeface="+mj-lt"/>
              </a:rPr>
              <a:t> </a:t>
            </a:r>
          </a:p>
          <a:p>
            <a:pPr eaLnBrk="1" hangingPunct="1">
              <a:lnSpc>
                <a:spcPct val="90000"/>
              </a:lnSpc>
              <a:defRPr/>
            </a:pPr>
            <a:endParaRPr lang="es-ES_tradnl" sz="2400" dirty="0">
              <a:latin typeface="+mj-lt"/>
            </a:endParaRPr>
          </a:p>
          <a:p>
            <a:pPr algn="just" eaLnBrk="1" hangingPunct="1">
              <a:lnSpc>
                <a:spcPct val="90000"/>
              </a:lnSpc>
              <a:defRPr/>
            </a:pPr>
            <a:r>
              <a:rPr lang="es-ES_tradnl" sz="2400" dirty="0">
                <a:latin typeface="+mj-lt"/>
              </a:rPr>
              <a:t>Puesto que </a:t>
            </a:r>
            <a:r>
              <a:rPr lang="es-ES_tradnl" sz="2400" b="1" i="1" dirty="0">
                <a:latin typeface="+mj-lt"/>
              </a:rPr>
              <a:t>P</a:t>
            </a:r>
            <a:r>
              <a:rPr lang="es-ES_tradnl" sz="2400" b="1" i="1" baseline="30000" dirty="0">
                <a:latin typeface="+mj-lt"/>
              </a:rPr>
              <a:t>N</a:t>
            </a:r>
            <a:r>
              <a:rPr lang="es-ES_tradnl" sz="2400" b="1" dirty="0">
                <a:latin typeface="+mj-lt"/>
              </a:rPr>
              <a:t>, </a:t>
            </a:r>
            <a:r>
              <a:rPr lang="es-ES_tradnl" sz="2400" b="1" i="1" dirty="0">
                <a:latin typeface="+mj-lt"/>
              </a:rPr>
              <a:t>P</a:t>
            </a:r>
            <a:r>
              <a:rPr lang="es-ES_tradnl" sz="2400" b="1" i="1" baseline="30000" dirty="0">
                <a:latin typeface="+mj-lt"/>
              </a:rPr>
              <a:t>M</a:t>
            </a:r>
            <a:r>
              <a:rPr lang="es-ES_tradnl" sz="2400" b="1" dirty="0">
                <a:latin typeface="+mj-lt"/>
              </a:rPr>
              <a:t> y </a:t>
            </a:r>
            <a:r>
              <a:rPr lang="es-ES_tradnl" sz="2400" b="1" i="1" dirty="0">
                <a:latin typeface="+mj-lt"/>
              </a:rPr>
              <a:t>P</a:t>
            </a:r>
            <a:r>
              <a:rPr lang="es-ES_tradnl" sz="2400" b="1" i="1" baseline="30000" dirty="0">
                <a:latin typeface="+mj-lt"/>
              </a:rPr>
              <a:t>C</a:t>
            </a:r>
            <a:r>
              <a:rPr lang="es-ES_tradnl" sz="2400" b="1" dirty="0">
                <a:latin typeface="+mj-lt"/>
              </a:rPr>
              <a:t>,</a:t>
            </a:r>
            <a:r>
              <a:rPr lang="es-ES_tradnl" sz="2400" dirty="0">
                <a:latin typeface="+mj-lt"/>
              </a:rPr>
              <a:t> con combinaciones convexas de </a:t>
            </a:r>
            <a:r>
              <a:rPr lang="es-ES_tradnl" sz="2400" b="1" dirty="0">
                <a:latin typeface="+mj-lt"/>
              </a:rPr>
              <a:t>a</a:t>
            </a:r>
            <a:r>
              <a:rPr lang="es-ES_tradnl" sz="2400" dirty="0">
                <a:latin typeface="+mj-lt"/>
              </a:rPr>
              <a:t> y </a:t>
            </a:r>
            <a:r>
              <a:rPr lang="es-ES_tradnl" sz="2400" b="1" dirty="0">
                <a:latin typeface="+mj-lt"/>
              </a:rPr>
              <a:t>c</a:t>
            </a:r>
            <a:r>
              <a:rPr lang="es-ES_tradnl" sz="2400" dirty="0">
                <a:latin typeface="+mj-lt"/>
              </a:rPr>
              <a:t>, dado que </a:t>
            </a:r>
            <a:r>
              <a:rPr lang="es-ES_tradnl" sz="2400" b="1" i="1" dirty="0">
                <a:latin typeface="+mj-lt"/>
              </a:rPr>
              <a:t>a &gt; c</a:t>
            </a:r>
            <a:r>
              <a:rPr lang="es-ES_tradnl" sz="2400" dirty="0">
                <a:latin typeface="+mj-lt"/>
              </a:rPr>
              <a:t>, se confirma:</a:t>
            </a:r>
            <a:endParaRPr lang="es-ES_tradnl" sz="2400" i="1" dirty="0">
              <a:latin typeface="+mj-lt"/>
            </a:endParaRPr>
          </a:p>
          <a:p>
            <a:pPr algn="ctr" eaLnBrk="1" hangingPunct="1">
              <a:lnSpc>
                <a:spcPct val="90000"/>
              </a:lnSpc>
              <a:buFontTx/>
              <a:buNone/>
              <a:defRPr/>
            </a:pPr>
            <a:r>
              <a:rPr lang="es-ES_tradnl" sz="2400" b="1" i="1" dirty="0">
                <a:latin typeface="+mj-lt"/>
              </a:rPr>
              <a:t>P</a:t>
            </a:r>
            <a:r>
              <a:rPr lang="es-ES_tradnl" sz="2400" b="1" i="1" baseline="30000" dirty="0">
                <a:latin typeface="+mj-lt"/>
              </a:rPr>
              <a:t>M </a:t>
            </a:r>
            <a:r>
              <a:rPr lang="es-ES_tradnl" sz="2400" b="1" i="1" dirty="0">
                <a:latin typeface="+mj-lt"/>
              </a:rPr>
              <a:t>&gt; P</a:t>
            </a:r>
            <a:r>
              <a:rPr lang="es-ES_tradnl" sz="2400" b="1" i="1" baseline="30000" dirty="0">
                <a:latin typeface="+mj-lt"/>
              </a:rPr>
              <a:t>N </a:t>
            </a:r>
            <a:r>
              <a:rPr lang="es-ES_tradnl" sz="2400" b="1" i="1" dirty="0">
                <a:latin typeface="+mj-lt"/>
              </a:rPr>
              <a:t>&gt; P</a:t>
            </a:r>
            <a:r>
              <a:rPr lang="es-ES_tradnl" sz="2400" b="1" i="1" baseline="30000" dirty="0">
                <a:latin typeface="+mj-lt"/>
              </a:rPr>
              <a:t>C</a:t>
            </a:r>
          </a:p>
          <a:p>
            <a:pPr eaLnBrk="1" hangingPunct="1">
              <a:lnSpc>
                <a:spcPct val="90000"/>
              </a:lnSpc>
              <a:buFontTx/>
              <a:buNone/>
              <a:defRPr/>
            </a:pPr>
            <a:endParaRPr lang="es-ES" sz="2400" baseline="30000" dirty="0">
              <a:latin typeface="+mj-lt"/>
            </a:endParaRPr>
          </a:p>
          <a:p>
            <a:pPr>
              <a:defRPr/>
            </a:pPr>
            <a:endParaRPr lang="es-MX" sz="2400" dirty="0">
              <a:latin typeface="+mj-lt"/>
            </a:endParaRPr>
          </a:p>
        </p:txBody>
      </p:sp>
      <p:sp>
        <p:nvSpPr>
          <p:cNvPr id="25606" name="1 Marcador de número de diapositiva"/>
          <p:cNvSpPr>
            <a:spLocks noGrp="1"/>
          </p:cNvSpPr>
          <p:nvPr>
            <p:ph type="sldNum" sz="quarter" idx="12"/>
          </p:nvPr>
        </p:nvSpPr>
        <p:spPr>
          <a:xfrm>
            <a:off x="11351790" y="6084664"/>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6ED8CC1-B192-4795-A251-A54E1F6592D7}" type="slidenum">
              <a:rPr lang="es-ES" altLang="es-MX" sz="1600" b="0"/>
              <a:pPr eaLnBrk="1" hangingPunct="1"/>
              <a:t>22</a:t>
            </a:fld>
            <a:endParaRPr lang="es-ES" altLang="es-MX" sz="1600" b="0"/>
          </a:p>
        </p:txBody>
      </p:sp>
      <p:graphicFrame>
        <p:nvGraphicFramePr>
          <p:cNvPr id="25603" name="Object 2"/>
          <p:cNvGraphicFramePr>
            <a:graphicFrameLocks noChangeAspect="1"/>
          </p:cNvGraphicFramePr>
          <p:nvPr>
            <p:extLst>
              <p:ext uri="{D42A27DB-BD31-4B8C-83A1-F6EECF244321}">
                <p14:modId xmlns:p14="http://schemas.microsoft.com/office/powerpoint/2010/main" val="1730456107"/>
              </p:ext>
            </p:extLst>
          </p:nvPr>
        </p:nvGraphicFramePr>
        <p:xfrm>
          <a:off x="4571481" y="1313394"/>
          <a:ext cx="1447611" cy="638669"/>
        </p:xfrm>
        <a:graphic>
          <a:graphicData uri="http://schemas.openxmlformats.org/presentationml/2006/ole">
            <mc:AlternateContent xmlns:mc="http://schemas.openxmlformats.org/markup-compatibility/2006">
              <mc:Choice xmlns:v="urn:schemas-microsoft-com:vml" Requires="v">
                <p:oleObj spid="_x0000_s25772" name="Ecuación" r:id="rId3" imgW="723586" imgH="393529" progId="Equation.3">
                  <p:embed/>
                </p:oleObj>
              </mc:Choice>
              <mc:Fallback>
                <p:oleObj name="Ecuación" r:id="rId3" imgW="723586" imgH="393529"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481" y="1313394"/>
                        <a:ext cx="1447611" cy="63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4" name="Object 2"/>
          <p:cNvGraphicFramePr>
            <a:graphicFrameLocks noChangeAspect="1"/>
          </p:cNvGraphicFramePr>
          <p:nvPr>
            <p:extLst>
              <p:ext uri="{D42A27DB-BD31-4B8C-83A1-F6EECF244321}">
                <p14:modId xmlns:p14="http://schemas.microsoft.com/office/powerpoint/2010/main" val="1189657013"/>
              </p:ext>
            </p:extLst>
          </p:nvPr>
        </p:nvGraphicFramePr>
        <p:xfrm>
          <a:off x="6866458" y="2268240"/>
          <a:ext cx="1015868" cy="329636"/>
        </p:xfrm>
        <a:graphic>
          <a:graphicData uri="http://schemas.openxmlformats.org/presentationml/2006/ole">
            <mc:AlternateContent xmlns:mc="http://schemas.openxmlformats.org/markup-compatibility/2006">
              <mc:Choice xmlns:v="urn:schemas-microsoft-com:vml" Requires="v">
                <p:oleObj spid="_x0000_s25773" name="Ecuación" r:id="rId5" imgW="507780" imgH="203112" progId="Equation.3">
                  <p:embed/>
                </p:oleObj>
              </mc:Choice>
              <mc:Fallback>
                <p:oleObj name="Ecuación" r:id="rId5" imgW="507780" imgH="203112"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6458" y="2268240"/>
                        <a:ext cx="1015868" cy="32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5" name="Object 5"/>
          <p:cNvGraphicFramePr>
            <a:graphicFrameLocks noChangeAspect="1"/>
          </p:cNvGraphicFramePr>
          <p:nvPr>
            <p:extLst>
              <p:ext uri="{D42A27DB-BD31-4B8C-83A1-F6EECF244321}">
                <p14:modId xmlns:p14="http://schemas.microsoft.com/office/powerpoint/2010/main" val="319476593"/>
              </p:ext>
            </p:extLst>
          </p:nvPr>
        </p:nvGraphicFramePr>
        <p:xfrm>
          <a:off x="5210274" y="2916312"/>
          <a:ext cx="1625389" cy="638669"/>
        </p:xfrm>
        <a:graphic>
          <a:graphicData uri="http://schemas.openxmlformats.org/presentationml/2006/ole">
            <mc:AlternateContent xmlns:mc="http://schemas.openxmlformats.org/markup-compatibility/2006">
              <mc:Choice xmlns:v="urn:schemas-microsoft-com:vml" Requires="v">
                <p:oleObj spid="_x0000_s25774" name="Ecuación" r:id="rId7" imgW="812447" imgH="393529" progId="Equation.3">
                  <p:embed/>
                </p:oleObj>
              </mc:Choice>
              <mc:Fallback>
                <p:oleObj name="Ecuación" r:id="rId7" imgW="812447" imgH="393529"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10274" y="2916312"/>
                        <a:ext cx="1625389" cy="63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1901" y="324024"/>
            <a:ext cx="10041692" cy="539091"/>
          </a:xfrm>
          <a:solidFill>
            <a:schemeClr val="tx1">
              <a:lumMod val="90000"/>
              <a:lumOff val="10000"/>
            </a:schemeClr>
          </a:solidFill>
        </p:spPr>
        <p:txBody>
          <a:bodyPr/>
          <a:lstStyle/>
          <a:p>
            <a:r>
              <a:rPr lang="es-MX" sz="3600" dirty="0" smtClean="0">
                <a:solidFill>
                  <a:schemeClr val="bg1"/>
                </a:solidFill>
              </a:rPr>
              <a:t>El </a:t>
            </a:r>
            <a:r>
              <a:rPr lang="es-MX" sz="3600" dirty="0">
                <a:solidFill>
                  <a:schemeClr val="bg1"/>
                </a:solidFill>
              </a:rPr>
              <a:t>modelo de Bertrand</a:t>
            </a:r>
            <a:endParaRPr lang="es-ES" altLang="es-MX" sz="3400" b="1" dirty="0">
              <a:solidFill>
                <a:schemeClr val="bg1"/>
              </a:solidFill>
            </a:endParaRPr>
          </a:p>
        </p:txBody>
      </p:sp>
      <p:sp>
        <p:nvSpPr>
          <p:cNvPr id="70659" name="Rectangle 3"/>
          <p:cNvSpPr>
            <a:spLocks noGrp="1" noChangeArrowheads="1"/>
          </p:cNvSpPr>
          <p:nvPr>
            <p:ph type="body" idx="1"/>
          </p:nvPr>
        </p:nvSpPr>
        <p:spPr>
          <a:xfrm>
            <a:off x="255450" y="1252645"/>
            <a:ext cx="10952324" cy="5408083"/>
          </a:xfrm>
        </p:spPr>
        <p:txBody>
          <a:bodyPr>
            <a:normAutofit fontScale="92500" lnSpcReduction="10000"/>
          </a:bodyPr>
          <a:lstStyle/>
          <a:p>
            <a:pPr eaLnBrk="1" hangingPunct="1">
              <a:spcBef>
                <a:spcPct val="0"/>
              </a:spcBef>
              <a:buFont typeface="Wingdings" pitchFamily="2" charset="2"/>
              <a:buChar char="§"/>
              <a:defRPr/>
            </a:pPr>
            <a:r>
              <a:rPr lang="es-ES" sz="2500" dirty="0">
                <a:latin typeface="Times New Roman" pitchFamily="18" charset="0"/>
                <a:cs typeface="Times New Roman" pitchFamily="18" charset="0"/>
              </a:rPr>
              <a:t>Bertrand propuso un modelo utilizando el precio como variable estratégica, donde los precios se eligen de forma simultánea y no cooperativa. </a:t>
            </a:r>
          </a:p>
          <a:p>
            <a:pPr eaLnBrk="1" hangingPunct="1">
              <a:spcBef>
                <a:spcPct val="0"/>
              </a:spcBef>
              <a:buFont typeface="Wingdings" pitchFamily="2" charset="2"/>
              <a:buChar char="§"/>
              <a:defRPr/>
            </a:pPr>
            <a:endParaRPr lang="es-ES" sz="2500" dirty="0">
              <a:latin typeface="Times New Roman" pitchFamily="18" charset="0"/>
              <a:cs typeface="Times New Roman" pitchFamily="18" charset="0"/>
            </a:endParaRPr>
          </a:p>
          <a:p>
            <a:pPr eaLnBrk="1" hangingPunct="1">
              <a:spcBef>
                <a:spcPct val="0"/>
              </a:spcBef>
              <a:buFont typeface="Wingdings" pitchFamily="2" charset="2"/>
              <a:buChar char="§"/>
              <a:defRPr/>
            </a:pPr>
            <a:r>
              <a:rPr lang="es-ES" sz="2500" b="1" dirty="0">
                <a:latin typeface="Times New Roman" pitchFamily="18" charset="0"/>
                <a:cs typeface="Times New Roman" pitchFamily="18" charset="0"/>
              </a:rPr>
              <a:t>Hipótesis:</a:t>
            </a:r>
          </a:p>
          <a:p>
            <a:pPr eaLnBrk="1" hangingPunct="1">
              <a:spcBef>
                <a:spcPct val="0"/>
              </a:spcBef>
              <a:buFont typeface="Wingdings" pitchFamily="2" charset="2"/>
              <a:buChar char="§"/>
              <a:defRPr/>
            </a:pPr>
            <a:endParaRPr lang="es-ES" sz="1200" b="1" dirty="0">
              <a:latin typeface="Times New Roman" pitchFamily="18" charset="0"/>
              <a:cs typeface="Times New Roman" pitchFamily="18" charset="0"/>
            </a:endParaRPr>
          </a:p>
          <a:p>
            <a:pPr lvl="1">
              <a:spcBef>
                <a:spcPct val="0"/>
              </a:spcBef>
              <a:buSzPct val="80000"/>
              <a:defRPr/>
            </a:pPr>
            <a:r>
              <a:rPr lang="es-ES" dirty="0">
                <a:latin typeface="Times New Roman" pitchFamily="18" charset="0"/>
                <a:cs typeface="Times New Roman" pitchFamily="18" charset="0"/>
              </a:rPr>
              <a:t>Dos empresas  que producen bienes </a:t>
            </a:r>
            <a:r>
              <a:rPr lang="es-ES" dirty="0" smtClean="0">
                <a:latin typeface="Times New Roman" pitchFamily="18" charset="0"/>
                <a:cs typeface="Times New Roman" pitchFamily="18" charset="0"/>
              </a:rPr>
              <a:t>homogéneos </a:t>
            </a:r>
            <a:r>
              <a:rPr lang="es-ES" dirty="0">
                <a:latin typeface="Times New Roman" pitchFamily="18" charset="0"/>
                <a:cs typeface="Times New Roman" pitchFamily="18" charset="0"/>
              </a:rPr>
              <a:t>(sustitutos perfectos).</a:t>
            </a:r>
          </a:p>
          <a:p>
            <a:pPr lvl="1">
              <a:spcBef>
                <a:spcPct val="0"/>
              </a:spcBef>
              <a:buSzPct val="80000"/>
              <a:defRPr/>
            </a:pPr>
            <a:r>
              <a:rPr lang="es-ES" dirty="0">
                <a:latin typeface="Times New Roman" pitchFamily="18" charset="0"/>
                <a:cs typeface="Times New Roman" pitchFamily="18" charset="0"/>
              </a:rPr>
              <a:t>Las empresas eligen precios </a:t>
            </a:r>
            <a:r>
              <a:rPr lang="es-ES" dirty="0" smtClean="0">
                <a:latin typeface="Times New Roman" pitchFamily="18" charset="0"/>
                <a:cs typeface="Times New Roman" pitchFamily="18" charset="0"/>
              </a:rPr>
              <a:t>simultáneamente </a:t>
            </a:r>
            <a:r>
              <a:rPr lang="es-ES" dirty="0">
                <a:latin typeface="Times New Roman" pitchFamily="18" charset="0"/>
                <a:cs typeface="Times New Roman" pitchFamily="18" charset="0"/>
              </a:rPr>
              <a:t>antes de observar el precio de su rival</a:t>
            </a:r>
            <a:r>
              <a:rPr lang="es-ES" dirty="0" smtClean="0">
                <a:latin typeface="Times New Roman" pitchFamily="18" charset="0"/>
                <a:cs typeface="Times New Roman" pitchFamily="18" charset="0"/>
              </a:rPr>
              <a:t>)</a:t>
            </a:r>
            <a:endParaRPr lang="es-ES" dirty="0">
              <a:latin typeface="Times New Roman" pitchFamily="18" charset="0"/>
              <a:cs typeface="Times New Roman" pitchFamily="18" charset="0"/>
            </a:endParaRPr>
          </a:p>
          <a:p>
            <a:pPr lvl="1">
              <a:defRPr/>
            </a:pPr>
            <a:r>
              <a:rPr lang="es-MX" dirty="0">
                <a:latin typeface="+mj-lt"/>
              </a:rPr>
              <a:t>La función de demanda agregada es </a:t>
            </a:r>
            <a:r>
              <a:rPr lang="es-MX" i="1" dirty="0">
                <a:latin typeface="Times New Roman" pitchFamily="18" charset="0"/>
                <a:cs typeface="Times New Roman" pitchFamily="18" charset="0"/>
              </a:rPr>
              <a:t>x</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p</a:t>
            </a:r>
            <a:r>
              <a:rPr lang="es-MX" dirty="0">
                <a:latin typeface="Times New Roman" pitchFamily="18" charset="0"/>
                <a:cs typeface="Times New Roman" pitchFamily="18" charset="0"/>
              </a:rPr>
              <a:t>) = </a:t>
            </a:r>
            <a:r>
              <a:rPr lang="es-MX" i="1" dirty="0">
                <a:latin typeface="Times New Roman" pitchFamily="18" charset="0"/>
                <a:cs typeface="Times New Roman" pitchFamily="18" charset="0"/>
              </a:rPr>
              <a:t>D</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p</a:t>
            </a:r>
            <a:r>
              <a:rPr lang="es-MX" i="1" baseline="-25000" dirty="0">
                <a:latin typeface="Times New Roman" pitchFamily="18" charset="0"/>
                <a:cs typeface="Times New Roman" pitchFamily="18" charset="0"/>
              </a:rPr>
              <a:t>i</a:t>
            </a:r>
            <a:r>
              <a:rPr lang="es-MX" dirty="0">
                <a:latin typeface="Times New Roman" pitchFamily="18" charset="0"/>
                <a:cs typeface="Times New Roman" pitchFamily="18" charset="0"/>
              </a:rPr>
              <a:t>, </a:t>
            </a:r>
            <a:r>
              <a:rPr lang="es-MX" i="1" dirty="0" err="1">
                <a:latin typeface="Times New Roman" pitchFamily="18" charset="0"/>
                <a:cs typeface="Times New Roman" pitchFamily="18" charset="0"/>
              </a:rPr>
              <a:t>p</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a:t>
            </a:r>
            <a:r>
              <a:rPr lang="es-MX" i="1" dirty="0">
                <a:latin typeface="+mj-lt"/>
              </a:rPr>
              <a:t>continua y decreciente</a:t>
            </a:r>
            <a:endParaRPr lang="es-MX" dirty="0">
              <a:latin typeface="+mj-lt"/>
            </a:endParaRPr>
          </a:p>
          <a:p>
            <a:pPr lvl="1">
              <a:defRPr/>
            </a:pPr>
            <a:r>
              <a:rPr lang="es-MX" dirty="0">
                <a:latin typeface="+mj-lt"/>
              </a:rPr>
              <a:t>Las dos empresas son idénticas y producen con una tecnología con rendimientos constantes a escala.</a:t>
            </a:r>
          </a:p>
          <a:p>
            <a:pPr lvl="1">
              <a:defRPr/>
            </a:pPr>
            <a:r>
              <a:rPr lang="es-MX" dirty="0">
                <a:latin typeface="+mj-lt"/>
              </a:rPr>
              <a:t>La función de costos de la empresa </a:t>
            </a:r>
            <a:r>
              <a:rPr lang="es-MX" i="1" dirty="0">
                <a:latin typeface="+mj-lt"/>
              </a:rPr>
              <a:t>j es</a:t>
            </a:r>
            <a:r>
              <a:rPr lang="es-MX" i="1" dirty="0">
                <a:latin typeface="Times New Roman" pitchFamily="18" charset="0"/>
                <a:cs typeface="Times New Roman" pitchFamily="18" charset="0"/>
              </a:rPr>
              <a:t> </a:t>
            </a:r>
            <a:r>
              <a:rPr lang="es-MX" i="1" dirty="0" err="1">
                <a:latin typeface="Times New Roman" pitchFamily="18" charset="0"/>
                <a:cs typeface="Times New Roman" pitchFamily="18" charset="0"/>
              </a:rPr>
              <a:t>c</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err="1">
                <a:latin typeface="Times New Roman" pitchFamily="18" charset="0"/>
                <a:cs typeface="Times New Roman" pitchFamily="18" charset="0"/>
              </a:rPr>
              <a:t>y</a:t>
            </a:r>
            <a:r>
              <a:rPr lang="es-MX" i="1" baseline="-25000" dirty="0" err="1">
                <a:latin typeface="Times New Roman" pitchFamily="18" charset="0"/>
                <a:cs typeface="Times New Roman" pitchFamily="18" charset="0"/>
              </a:rPr>
              <a:t>j</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 </a:t>
            </a:r>
            <a:r>
              <a:rPr lang="es-MX" i="1" dirty="0" err="1">
                <a:latin typeface="Times New Roman" pitchFamily="18" charset="0"/>
                <a:cs typeface="Times New Roman" pitchFamily="18" charset="0"/>
              </a:rPr>
              <a:t>cy</a:t>
            </a:r>
            <a:r>
              <a:rPr lang="es-MX" i="1" baseline="-25000" dirty="0" err="1">
                <a:latin typeface="Times New Roman" pitchFamily="18" charset="0"/>
                <a:cs typeface="Times New Roman" pitchFamily="18" charset="0"/>
              </a:rPr>
              <a:t>j</a:t>
            </a:r>
            <a:r>
              <a:rPr lang="es-MX" i="1" dirty="0">
                <a:latin typeface="Times New Roman" pitchFamily="18" charset="0"/>
                <a:cs typeface="Times New Roman" pitchFamily="18" charset="0"/>
              </a:rPr>
              <a:t> </a:t>
            </a:r>
            <a:r>
              <a:rPr lang="es-MX" i="1" dirty="0">
                <a:latin typeface="+mj-lt"/>
              </a:rPr>
              <a:t>, </a:t>
            </a:r>
            <a:r>
              <a:rPr lang="es-MX" dirty="0">
                <a:latin typeface="+mj-lt"/>
              </a:rPr>
              <a:t>con</a:t>
            </a:r>
            <a:r>
              <a:rPr lang="es-MX" i="1" dirty="0">
                <a:latin typeface="+mj-lt"/>
              </a:rPr>
              <a:t> </a:t>
            </a:r>
            <a:r>
              <a:rPr lang="es-MX" i="1" dirty="0">
                <a:latin typeface="Times New Roman" pitchFamily="18" charset="0"/>
                <a:cs typeface="Times New Roman" pitchFamily="18" charset="0"/>
              </a:rPr>
              <a:t>j = </a:t>
            </a:r>
            <a:r>
              <a:rPr lang="es-MX" dirty="0">
                <a:latin typeface="Times New Roman" pitchFamily="18" charset="0"/>
                <a:cs typeface="Times New Roman" pitchFamily="18" charset="0"/>
              </a:rPr>
              <a:t>1</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rPr>
              <a:t>2</a:t>
            </a:r>
            <a:r>
              <a:rPr lang="es-MX" i="1" dirty="0">
                <a:latin typeface="+mj-lt"/>
              </a:rPr>
              <a:t>.</a:t>
            </a:r>
          </a:p>
          <a:p>
            <a:pPr lvl="1">
              <a:defRPr/>
            </a:pPr>
            <a:r>
              <a:rPr lang="es-ES" i="1" dirty="0">
                <a:latin typeface="Times New Roman" pitchFamily="18" charset="0"/>
                <a:cs typeface="Times New Roman" pitchFamily="18" charset="0"/>
              </a:rPr>
              <a:t>CMg </a:t>
            </a:r>
            <a:r>
              <a:rPr lang="es-ES" dirty="0">
                <a:latin typeface="Times New Roman" pitchFamily="18" charset="0"/>
                <a:cs typeface="Times New Roman" pitchFamily="18" charset="0"/>
              </a:rPr>
              <a:t>constantes e idénticos y ausencia de restricciones de capacidad.</a:t>
            </a:r>
          </a:p>
          <a:p>
            <a:pPr lvl="1" eaLnBrk="1" hangingPunct="1">
              <a:spcBef>
                <a:spcPct val="0"/>
              </a:spcBef>
              <a:buSzPct val="80000"/>
              <a:defRPr/>
            </a:pPr>
            <a:r>
              <a:rPr lang="es-ES" dirty="0">
                <a:latin typeface="Times New Roman" pitchFamily="18" charset="0"/>
                <a:cs typeface="Times New Roman" pitchFamily="18" charset="0"/>
              </a:rPr>
              <a:t>Las empresas satisfacen toda la demanda (no hay restricciones de capacidad): </a:t>
            </a:r>
            <a:r>
              <a:rPr lang="es-ES" dirty="0" smtClean="0">
                <a:latin typeface="Times New Roman" pitchFamily="18" charset="0"/>
                <a:cs typeface="Times New Roman" pitchFamily="18" charset="0"/>
              </a:rPr>
              <a:t/>
            </a:r>
            <a:br>
              <a:rPr lang="es-ES" dirty="0" smtClean="0">
                <a:latin typeface="Times New Roman" pitchFamily="18" charset="0"/>
                <a:cs typeface="Times New Roman" pitchFamily="18" charset="0"/>
              </a:rPr>
            </a:br>
            <a:r>
              <a:rPr lang="es-MX" i="1" dirty="0" smtClean="0">
                <a:latin typeface="Times New Roman" pitchFamily="18" charset="0"/>
                <a:cs typeface="Times New Roman" pitchFamily="18" charset="0"/>
              </a:rPr>
              <a:t>x</a:t>
            </a:r>
            <a:r>
              <a:rPr lang="es-MX" dirty="0" smtClean="0">
                <a:latin typeface="Times New Roman" pitchFamily="18" charset="0"/>
                <a:cs typeface="Times New Roman" pitchFamily="18" charset="0"/>
              </a:rPr>
              <a:t>(</a:t>
            </a:r>
            <a:r>
              <a:rPr lang="es-MX" i="1" dirty="0" smtClean="0">
                <a:latin typeface="Times New Roman" pitchFamily="18" charset="0"/>
                <a:cs typeface="Times New Roman" pitchFamily="18" charset="0"/>
              </a:rPr>
              <a:t>c</a:t>
            </a:r>
            <a:r>
              <a:rPr lang="es-MX" dirty="0">
                <a:latin typeface="Times New Roman" pitchFamily="18" charset="0"/>
                <a:cs typeface="Times New Roman" pitchFamily="18" charset="0"/>
              </a:rPr>
              <a:t>)</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sym typeface="Symbol"/>
              </a:rPr>
              <a:t></a:t>
            </a:r>
            <a:r>
              <a:rPr lang="es-MX" i="1" dirty="0">
                <a:latin typeface="Times New Roman" pitchFamily="18" charset="0"/>
                <a:cs typeface="Times New Roman" pitchFamily="18" charset="0"/>
              </a:rPr>
              <a:t> </a:t>
            </a:r>
            <a:r>
              <a:rPr lang="es-MX" dirty="0">
                <a:latin typeface="Times New Roman" pitchFamily="18" charset="0"/>
                <a:cs typeface="Times New Roman" pitchFamily="18" charset="0"/>
              </a:rPr>
              <a:t>(0</a:t>
            </a:r>
            <a:r>
              <a:rPr lang="es-MX" i="1" dirty="0">
                <a:latin typeface="Times New Roman" pitchFamily="18" charset="0"/>
                <a:cs typeface="Times New Roman" pitchFamily="18" charset="0"/>
              </a:rPr>
              <a:t>;</a:t>
            </a:r>
            <a:r>
              <a:rPr lang="es-MX" i="1" dirty="0">
                <a:latin typeface="Times New Roman" pitchFamily="18" charset="0"/>
                <a:cs typeface="Times New Roman" pitchFamily="18" charset="0"/>
                <a:sym typeface="Symbol"/>
              </a:rPr>
              <a:t>∞</a:t>
            </a:r>
            <a:r>
              <a:rPr lang="es-MX" dirty="0">
                <a:latin typeface="Times New Roman" pitchFamily="18" charset="0"/>
                <a:cs typeface="Times New Roman" pitchFamily="18" charset="0"/>
              </a:rPr>
              <a:t>)</a:t>
            </a:r>
            <a:endParaRPr lang="es-ES" dirty="0">
              <a:latin typeface="Times New Roman" pitchFamily="18" charset="0"/>
              <a:cs typeface="Times New Roman" pitchFamily="18" charset="0"/>
            </a:endParaRPr>
          </a:p>
          <a:p>
            <a:pPr lvl="1" eaLnBrk="1" hangingPunct="1">
              <a:spcBef>
                <a:spcPct val="0"/>
              </a:spcBef>
              <a:buSzPct val="80000"/>
              <a:defRPr/>
            </a:pPr>
            <a:r>
              <a:rPr lang="es-MX" dirty="0" smtClean="0">
                <a:latin typeface="+mj-lt"/>
              </a:rPr>
              <a:t>Una </a:t>
            </a:r>
            <a:r>
              <a:rPr lang="es-MX" dirty="0">
                <a:latin typeface="+mj-lt"/>
              </a:rPr>
              <a:t>sola interacción</a:t>
            </a:r>
            <a:r>
              <a:rPr lang="es-MX" dirty="0" smtClean="0">
                <a:latin typeface="+mj-lt"/>
              </a:rPr>
              <a:t>.</a:t>
            </a:r>
          </a:p>
          <a:p>
            <a:pPr marL="504145" lvl="1" indent="0">
              <a:spcBef>
                <a:spcPct val="0"/>
              </a:spcBef>
              <a:buSzPct val="80000"/>
              <a:buNone/>
              <a:defRPr/>
            </a:pPr>
            <a:r>
              <a:rPr lang="es-ES" dirty="0">
                <a:latin typeface="+mj-lt"/>
                <a:sym typeface="Symbol" pitchFamily="18" charset="2"/>
              </a:rPr>
              <a:t> el consumidor compra del productor que le ofrezca un precio más barato</a:t>
            </a:r>
            <a:endParaRPr lang="es-ES" dirty="0">
              <a:latin typeface="+mj-lt"/>
            </a:endParaRPr>
          </a:p>
        </p:txBody>
      </p:sp>
      <p:sp>
        <p:nvSpPr>
          <p:cNvPr id="4" name="Rectangle 3"/>
          <p:cNvSpPr>
            <a:spLocks noChangeArrowheads="1"/>
          </p:cNvSpPr>
          <p:nvPr/>
        </p:nvSpPr>
        <p:spPr bwMode="auto">
          <a:xfrm>
            <a:off x="761901" y="6644217"/>
            <a:ext cx="10761850" cy="540809"/>
          </a:xfrm>
          <a:prstGeom prst="rect">
            <a:avLst/>
          </a:prstGeom>
          <a:noFill/>
          <a:ln w="12700">
            <a:noFill/>
            <a:miter lim="800000"/>
            <a:headEnd/>
            <a:tailEnd/>
          </a:ln>
        </p:spPr>
        <p:txBody>
          <a:bodyPr lIns="110866" tIns="54460" rIns="110866" bIns="54460"/>
          <a:lstStyle/>
          <a:p>
            <a:pPr marL="326761" indent="-326761">
              <a:spcBef>
                <a:spcPts val="0"/>
              </a:spcBef>
              <a:buFont typeface="Arial" pitchFamily="34" charset="0"/>
              <a:buChar char="•"/>
              <a:tabLst>
                <a:tab pos="326761" algn="l"/>
                <a:tab pos="2227031" algn="r"/>
                <a:tab pos="3925020" algn="r"/>
                <a:tab pos="5658020" algn="r"/>
                <a:tab pos="7426029" algn="r"/>
                <a:tab pos="9089009" algn="r"/>
              </a:tabLst>
              <a:defRPr/>
            </a:pPr>
            <a:r>
              <a:rPr lang="es-ES" sz="2200" b="0" dirty="0">
                <a:latin typeface="+mj-lt"/>
              </a:rPr>
              <a:t>Equilibrio: </a:t>
            </a:r>
            <a:r>
              <a:rPr lang="es-ES" sz="2200" b="0" i="1" dirty="0">
                <a:solidFill>
                  <a:schemeClr val="tx2"/>
                </a:solidFill>
                <a:cs typeface="Times New Roman" pitchFamily="18" charset="0"/>
              </a:rPr>
              <a:t>P = CMg</a:t>
            </a:r>
            <a:r>
              <a:rPr lang="es-ES" sz="2200" b="0" dirty="0">
                <a:latin typeface="+mj-lt"/>
              </a:rPr>
              <a:t>.</a:t>
            </a:r>
          </a:p>
        </p:txBody>
      </p:sp>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23</a:t>
            </a:fld>
            <a:endParaRPr lang="es-ES" altLang="es-MX" sz="1600" b="0"/>
          </a:p>
        </p:txBody>
      </p:sp>
    </p:spTree>
    <p:extLst>
      <p:ext uri="{BB962C8B-B14F-4D97-AF65-F5344CB8AC3E}">
        <p14:creationId xmlns:p14="http://schemas.microsoft.com/office/powerpoint/2010/main" val="39705534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idx="1"/>
          </p:nvPr>
        </p:nvSpPr>
        <p:spPr>
          <a:xfrm>
            <a:off x="262558" y="540049"/>
            <a:ext cx="10848621" cy="6090434"/>
          </a:xfrm>
        </p:spPr>
        <p:txBody>
          <a:bodyPr>
            <a:noAutofit/>
          </a:bodyPr>
          <a:lstStyle/>
          <a:p>
            <a:pPr marL="443461" indent="-443461">
              <a:spcBef>
                <a:spcPts val="600"/>
              </a:spcBef>
              <a:buClr>
                <a:schemeClr val="tx2"/>
              </a:buClr>
              <a:buFont typeface="Wingdings" pitchFamily="2" charset="2"/>
              <a:buChar char="§"/>
              <a:defRPr/>
            </a:pPr>
            <a:r>
              <a:rPr lang="es-ES" sz="2400" dirty="0">
                <a:latin typeface="+mj-lt"/>
              </a:rPr>
              <a:t>Cada empresa establece un precio </a:t>
            </a:r>
            <a:r>
              <a:rPr lang="es-ES" sz="2400" dirty="0" err="1">
                <a:latin typeface="+mj-lt"/>
              </a:rPr>
              <a:t>maximizador</a:t>
            </a:r>
            <a:r>
              <a:rPr lang="es-ES" sz="2400" dirty="0">
                <a:latin typeface="+mj-lt"/>
              </a:rPr>
              <a:t> de </a:t>
            </a:r>
            <a:r>
              <a:rPr lang="es-ES" sz="2400" dirty="0" smtClean="0">
                <a:latin typeface="+mj-lt"/>
              </a:rPr>
              <a:t>beneficios, </a:t>
            </a:r>
            <a:r>
              <a:rPr lang="es-ES" sz="2400" dirty="0">
                <a:latin typeface="+mj-lt"/>
              </a:rPr>
              <a:t>en la creencia de que el precio elegido por su rival no cambiara.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Este convencimiento alienta a las dos empresas a participar en un proceso de fijación de precios competitivos hasta que el mercado llegue a un equilibrio.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Al pensar que el precio establecido por su rival es fijo, primero una de las empresas y después la otra, cambian su precio con el fin de quitarle clientes y utilidades a su rival. </a:t>
            </a: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Con el tiempo, las dos empresas llegan a un equilibrio, en el cual ninguna de ellas tiene un incentivo para cambiar más su precio. </a:t>
            </a:r>
            <a:endParaRPr lang="es-ES" sz="2400" dirty="0">
              <a:solidFill>
                <a:schemeClr val="tx2"/>
              </a:solidFill>
              <a:latin typeface="+mj-lt"/>
            </a:endParaRPr>
          </a:p>
          <a:p>
            <a:pPr marL="443461" indent="-443461">
              <a:spcBef>
                <a:spcPts val="600"/>
              </a:spcBef>
              <a:buClr>
                <a:schemeClr val="tx2"/>
              </a:buClr>
              <a:buFont typeface="Wingdings" pitchFamily="2" charset="2"/>
              <a:buChar char="§"/>
              <a:defRPr/>
            </a:pPr>
            <a:endParaRPr lang="es-ES" sz="1800" dirty="0">
              <a:latin typeface="+mj-lt"/>
            </a:endParaRPr>
          </a:p>
          <a:p>
            <a:pPr marL="443461" indent="-443461">
              <a:spcBef>
                <a:spcPts val="600"/>
              </a:spcBef>
              <a:buClr>
                <a:schemeClr val="tx2"/>
              </a:buClr>
              <a:buFont typeface="Wingdings" pitchFamily="2" charset="2"/>
              <a:buChar char="§"/>
              <a:defRPr/>
            </a:pPr>
            <a:r>
              <a:rPr lang="es-ES" sz="2400" dirty="0">
                <a:latin typeface="+mj-lt"/>
              </a:rPr>
              <a:t>Los rendimientos provenientes del juego se determinan mediante las decisiones de fijación de precios de las dos empresas y las decisiones de compra de los consumidores. </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24</a:t>
            </a:fld>
            <a:endParaRPr lang="es-ES" altLang="es-MX" sz="1600" b="0"/>
          </a:p>
        </p:txBody>
      </p:sp>
    </p:spTree>
    <p:extLst>
      <p:ext uri="{BB962C8B-B14F-4D97-AF65-F5344CB8AC3E}">
        <p14:creationId xmlns:p14="http://schemas.microsoft.com/office/powerpoint/2010/main" val="90531013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334566" y="468040"/>
            <a:ext cx="10585176" cy="6624735"/>
          </a:xfrm>
        </p:spPr>
        <p:txBody>
          <a:bodyPr>
            <a:noAutofit/>
          </a:bodyPr>
          <a:lstStyle/>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Un equilibrio para este juego es un par de precios que, una vez que se fijan, son de tal tipo que ninguna de las empresas tiene incentivo alguno para cambiar su precio de acuerdo al de su oponente.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La propuesta de Bertrand: en el equilibrio del juego de duopolio de movimientos simultáneos para fijar precios, el precio del producto desciende hasta su </a:t>
            </a:r>
            <a:r>
              <a:rPr lang="es-ES" altLang="es-MX" sz="2400" b="1" i="1" dirty="0" err="1">
                <a:effectLst>
                  <a:outerShdw blurRad="38100" dist="38100" dir="2700000" algn="tl">
                    <a:srgbClr val="000000">
                      <a:alpha val="43137"/>
                    </a:srgbClr>
                  </a:outerShdw>
                </a:effectLst>
                <a:latin typeface="Times New Roman" pitchFamily="18" charset="0"/>
                <a:cs typeface="Times New Roman" pitchFamily="18" charset="0"/>
              </a:rPr>
              <a:t>CMg</a:t>
            </a:r>
            <a:r>
              <a:rPr lang="es-ES" altLang="es-MX" sz="2400" dirty="0">
                <a:cs typeface="Times New Roman" pitchFamily="18" charset="0"/>
              </a:rPr>
              <a:t>. Y la cantidad que se vende en el mercado es la cantidad optima para el bienestar.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Aunque los equilibrios de </a:t>
            </a:r>
            <a:r>
              <a:rPr lang="es-ES" altLang="es-MX" sz="2400" dirty="0" err="1">
                <a:cs typeface="Times New Roman" pitchFamily="18" charset="0"/>
              </a:rPr>
              <a:t>Cournot</a:t>
            </a:r>
            <a:r>
              <a:rPr lang="es-ES" altLang="es-MX" sz="2400" dirty="0">
                <a:cs typeface="Times New Roman" pitchFamily="18" charset="0"/>
              </a:rPr>
              <a:t> y Bertrand son aplicaciones del mismo concepto de equilibrio conducen a resultados muy diferentes.</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El modelo Bertrand a diferencia de </a:t>
            </a:r>
            <a:r>
              <a:rPr lang="es-ES" altLang="es-MX" sz="2400" dirty="0" err="1">
                <a:cs typeface="Times New Roman" pitchFamily="18" charset="0"/>
              </a:rPr>
              <a:t>Cournot</a:t>
            </a:r>
            <a:r>
              <a:rPr lang="es-ES" altLang="es-MX" sz="2400" dirty="0">
                <a:cs typeface="Times New Roman" pitchFamily="18" charset="0"/>
              </a:rPr>
              <a:t>, el vendedor con el precio más bajo acapara todo el mercado, ya que los consumidores pueden cambiar de vendedor sin incurrir en costo alguno. </a:t>
            </a:r>
          </a:p>
          <a:p>
            <a:pPr marL="443461" indent="-443461">
              <a:spcBef>
                <a:spcPts val="600"/>
              </a:spcBef>
              <a:buClr>
                <a:schemeClr val="tx2"/>
              </a:buClr>
              <a:buSzPct val="90000"/>
              <a:buFont typeface="Wingdings" pitchFamily="2" charset="2"/>
              <a:buChar char="§"/>
            </a:pPr>
            <a:endParaRPr lang="es-ES" altLang="es-MX" sz="1000" dirty="0">
              <a:cs typeface="Times New Roman" pitchFamily="18" charset="0"/>
            </a:endParaRPr>
          </a:p>
          <a:p>
            <a:pPr marL="443461" indent="-443461">
              <a:spcBef>
                <a:spcPts val="600"/>
              </a:spcBef>
              <a:buClr>
                <a:schemeClr val="tx2"/>
              </a:buClr>
              <a:buSzPct val="90000"/>
              <a:buFont typeface="Wingdings" pitchFamily="2" charset="2"/>
              <a:buChar char="§"/>
            </a:pPr>
            <a:r>
              <a:rPr lang="es-ES" altLang="es-MX" sz="2400" dirty="0">
                <a:cs typeface="Times New Roman" pitchFamily="18" charset="0"/>
              </a:rPr>
              <a:t>Si los precios anunciados coinciden, las empresas se dividen el mercado en partes iguales. </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25</a:t>
            </a:fld>
            <a:endParaRPr lang="es-ES" altLang="es-MX" sz="1600" b="0"/>
          </a:p>
        </p:txBody>
      </p:sp>
    </p:spTree>
    <p:extLst>
      <p:ext uri="{BB962C8B-B14F-4D97-AF65-F5344CB8AC3E}">
        <p14:creationId xmlns:p14="http://schemas.microsoft.com/office/powerpoint/2010/main" val="338064456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914281" y="1390651"/>
            <a:ext cx="10361851" cy="5382331"/>
          </a:xfrm>
        </p:spPr>
        <p:txBody>
          <a:bodyPr/>
          <a:lstStyle/>
          <a:p>
            <a:pPr marL="0" indent="0">
              <a:buNone/>
              <a:defRPr/>
            </a:pPr>
            <a:r>
              <a:rPr lang="es-ES_tradnl" sz="2500" dirty="0">
                <a:latin typeface="Times New Roman" pitchFamily="18" charset="0"/>
                <a:cs typeface="Times New Roman" pitchFamily="18" charset="0"/>
              </a:rPr>
              <a:t>La demanda residual a la que se enfrenta la empresa 1 dado un determinado precio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fijado por la empresa rival.</a:t>
            </a:r>
          </a:p>
          <a:p>
            <a:pPr marL="0" indent="0">
              <a:buNone/>
              <a:defRPr/>
            </a:pPr>
            <a:endParaRPr lang="es-ES_tradnl" sz="2500" dirty="0">
              <a:latin typeface="Times New Roman" pitchFamily="18" charset="0"/>
              <a:cs typeface="Times New Roman" pitchFamily="18" charset="0"/>
            </a:endParaRPr>
          </a:p>
          <a:p>
            <a:pPr marL="443461" indent="-443461">
              <a:buSzPct val="102000"/>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&gt;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entonces la demanda dirigida a la empresa 1 sería nula, (la empresa 2 satisface toda la demanda que le es dirigida).</a:t>
            </a:r>
          </a:p>
          <a:p>
            <a:pPr eaLnBrk="1" hangingPunct="1">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b="1" dirty="0">
                <a:latin typeface="Times New Roman" pitchFamily="18" charset="0"/>
                <a:cs typeface="Times New Roman" pitchFamily="18" charset="0"/>
              </a:rPr>
              <a:t>,</a:t>
            </a:r>
            <a:r>
              <a:rPr lang="es-ES_tradnl" sz="2500" dirty="0">
                <a:latin typeface="Times New Roman" pitchFamily="18" charset="0"/>
                <a:cs typeface="Times New Roman" pitchFamily="18" charset="0"/>
              </a:rPr>
              <a:t> entonces la demanda  se dividiría  entre las dos empresas.</a:t>
            </a:r>
          </a:p>
          <a:p>
            <a:pPr eaLnBrk="1" hangingPunct="1">
              <a:buFont typeface="Wingdings" pitchFamily="2" charset="2"/>
              <a:buChar char="v"/>
              <a:defRPr/>
            </a:pPr>
            <a:r>
              <a:rPr lang="es-ES_tradnl" sz="2500" dirty="0">
                <a:latin typeface="Times New Roman" pitchFamily="18" charset="0"/>
                <a:cs typeface="Times New Roman" pitchFamily="18" charset="0"/>
              </a:rPr>
              <a:t>Si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1 </a:t>
            </a:r>
            <a:r>
              <a:rPr lang="es-ES_tradnl" sz="2500" b="1" dirty="0">
                <a:latin typeface="Times New Roman" pitchFamily="18" charset="0"/>
                <a:cs typeface="Times New Roman" pitchFamily="18" charset="0"/>
              </a:rPr>
              <a:t>&lt; </a:t>
            </a:r>
            <a:r>
              <a:rPr lang="es-ES_tradnl" sz="2500" b="1" i="1" dirty="0">
                <a:latin typeface="Times New Roman" pitchFamily="18" charset="0"/>
                <a:cs typeface="Times New Roman" pitchFamily="18" charset="0"/>
              </a:rPr>
              <a:t>p</a:t>
            </a:r>
            <a:r>
              <a:rPr lang="es-ES_tradnl" sz="2500" b="1" baseline="-25000" dirty="0">
                <a:latin typeface="Times New Roman" pitchFamily="18" charset="0"/>
                <a:cs typeface="Times New Roman" pitchFamily="18" charset="0"/>
              </a:rPr>
              <a:t>2</a:t>
            </a:r>
            <a:r>
              <a:rPr lang="es-ES_tradnl" sz="2500" dirty="0">
                <a:latin typeface="Times New Roman" pitchFamily="18" charset="0"/>
                <a:cs typeface="Times New Roman" pitchFamily="18" charset="0"/>
              </a:rPr>
              <a:t>, entonces toda la demanda se dirige a la empresa 1. </a:t>
            </a:r>
            <a:endParaRPr lang="es-ES" sz="2500" dirty="0">
              <a:latin typeface="Times New Roman" pitchFamily="18" charset="0"/>
              <a:cs typeface="Times New Roman" pitchFamily="18" charset="0"/>
            </a:endParaRPr>
          </a:p>
          <a:p>
            <a:pPr marL="0" indent="0">
              <a:buFont typeface="Wingdings" pitchFamily="2" charset="2"/>
              <a:buChar char="v"/>
              <a:defRPr/>
            </a:pPr>
            <a:endParaRPr lang="es-ES" sz="2500" dirty="0">
              <a:latin typeface="Times New Roman" pitchFamily="18" charset="0"/>
              <a:cs typeface="Times New Roman" pitchFamily="18" charset="0"/>
            </a:endParaRPr>
          </a:p>
          <a:p>
            <a:pPr marL="443461" indent="-443461">
              <a:buFont typeface="Wingdings" pitchFamily="2" charset="2"/>
              <a:buChar char="v"/>
              <a:defRPr/>
            </a:pPr>
            <a:r>
              <a:rPr lang="es-ES" sz="2500" dirty="0">
                <a:latin typeface="Times New Roman" pitchFamily="18" charset="0"/>
                <a:cs typeface="Times New Roman" pitchFamily="18" charset="0"/>
              </a:rPr>
              <a:t>Para el equilibrio Bertrand, da como resultado el precio y la cantidad óptimos para el bienestar.</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26</a:t>
            </a:fld>
            <a:endParaRPr lang="es-ES" altLang="es-MX" sz="1600" b="0"/>
          </a:p>
        </p:txBody>
      </p:sp>
    </p:spTree>
    <p:extLst>
      <p:ext uri="{BB962C8B-B14F-4D97-AF65-F5344CB8AC3E}">
        <p14:creationId xmlns:p14="http://schemas.microsoft.com/office/powerpoint/2010/main" val="92642247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C:\WINDOWS\Escritorio\Mi Maletín\A.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3118" y="2552817"/>
            <a:ext cx="5892033" cy="27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body" idx="1"/>
          </p:nvPr>
        </p:nvSpPr>
        <p:spPr>
          <a:xfrm>
            <a:off x="380951" y="396032"/>
            <a:ext cx="10361851" cy="576862"/>
          </a:xfrm>
        </p:spPr>
        <p:txBody>
          <a:bodyPr>
            <a:normAutofit/>
          </a:bodyPr>
          <a:lstStyle/>
          <a:p>
            <a:pPr eaLnBrk="1" hangingPunct="1"/>
            <a:r>
              <a:rPr lang="es-ES" altLang="es-MX" sz="2500" dirty="0">
                <a:latin typeface="Times New Roman" pitchFamily="18" charset="0"/>
                <a:cs typeface="Times New Roman" pitchFamily="18" charset="0"/>
              </a:rPr>
              <a:t>La demanda que enfrenta la empresa </a:t>
            </a:r>
            <a:r>
              <a:rPr lang="es-ES" altLang="es-MX" sz="2500" i="1" dirty="0">
                <a:latin typeface="Times New Roman" pitchFamily="18" charset="0"/>
                <a:cs typeface="Times New Roman" pitchFamily="18" charset="0"/>
              </a:rPr>
              <a:t>i</a:t>
            </a:r>
            <a:r>
              <a:rPr lang="es-ES" altLang="es-MX" sz="2500" dirty="0">
                <a:latin typeface="Times New Roman" pitchFamily="18" charset="0"/>
                <a:cs typeface="Times New Roman" pitchFamily="18" charset="0"/>
              </a:rPr>
              <a:t> es dada por</a:t>
            </a:r>
          </a:p>
        </p:txBody>
      </p:sp>
      <p:graphicFrame>
        <p:nvGraphicFramePr>
          <p:cNvPr id="8196" name="Object 5"/>
          <p:cNvGraphicFramePr>
            <a:graphicFrameLocks noChangeAspect="1"/>
          </p:cNvGraphicFramePr>
          <p:nvPr>
            <p:extLst>
              <p:ext uri="{D42A27DB-BD31-4B8C-83A1-F6EECF244321}">
                <p14:modId xmlns:p14="http://schemas.microsoft.com/office/powerpoint/2010/main" val="3173300493"/>
              </p:ext>
            </p:extLst>
          </p:nvPr>
        </p:nvGraphicFramePr>
        <p:xfrm>
          <a:off x="285714" y="1332136"/>
          <a:ext cx="5665476" cy="4204570"/>
        </p:xfrm>
        <a:graphic>
          <a:graphicData uri="http://schemas.openxmlformats.org/presentationml/2006/ole">
            <mc:AlternateContent xmlns:mc="http://schemas.openxmlformats.org/markup-compatibility/2006">
              <mc:Choice xmlns:v="urn:schemas-microsoft-com:vml" Requires="v">
                <p:oleObj spid="_x0000_s48183" name="Imagen de mapa de bits" r:id="rId4" imgW="5353797" imgH="3533333" progId="Paint.Picture">
                  <p:embed/>
                </p:oleObj>
              </mc:Choice>
              <mc:Fallback>
                <p:oleObj name="Imagen de mapa de bits" r:id="rId4" imgW="5353797" imgH="3533333" progId="Paint.Picture">
                  <p:embed/>
                  <p:pic>
                    <p:nvPicPr>
                      <p:cNvPr id="0" name=""/>
                      <p:cNvPicPr>
                        <a:picLocks noChangeAspect="1" noChangeArrowheads="1"/>
                      </p:cNvPicPr>
                      <p:nvPr/>
                    </p:nvPicPr>
                    <p:blipFill>
                      <a:blip r:embed="rId5">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285714" y="1332136"/>
                        <a:ext cx="5665476" cy="4204570"/>
                      </a:xfrm>
                      <a:prstGeom prst="rect">
                        <a:avLst/>
                      </a:prstGeom>
                      <a:noFill/>
                      <a:ln>
                        <a:noFill/>
                      </a:ln>
                      <a:effectLst/>
                      <a:extLst/>
                    </p:spPr>
                  </p:pic>
                </p:oleObj>
              </mc:Fallback>
            </mc:AlternateContent>
          </a:graphicData>
        </a:graphic>
      </p:graphicFrame>
      <p:sp>
        <p:nvSpPr>
          <p:cNvPr id="5" name="4 Rectángulo"/>
          <p:cNvSpPr/>
          <p:nvPr/>
        </p:nvSpPr>
        <p:spPr>
          <a:xfrm>
            <a:off x="380951" y="5724624"/>
            <a:ext cx="10814200" cy="1590454"/>
          </a:xfrm>
          <a:prstGeom prst="rect">
            <a:avLst/>
          </a:prstGeom>
        </p:spPr>
        <p:txBody>
          <a:bodyPr wrap="square" lIns="112032" tIns="56016" rIns="112032" bIns="56016">
            <a:spAutoFit/>
          </a:bodyPr>
          <a:lstStyle/>
          <a:p>
            <a:pPr>
              <a:defRPr/>
            </a:pPr>
            <a:r>
              <a:rPr lang="es-MX" sz="2400" b="0" dirty="0">
                <a:latin typeface="Arial" pitchFamily="34" charset="0"/>
                <a:cs typeface="Arial" pitchFamily="34" charset="0"/>
              </a:rPr>
              <a:t>Los beneficios de la empresa </a:t>
            </a:r>
            <a:r>
              <a:rPr lang="es-MX" sz="2400" b="0" i="1" dirty="0"/>
              <a:t>i </a:t>
            </a:r>
            <a:r>
              <a:rPr lang="es-MX" sz="2400" b="0" dirty="0">
                <a:latin typeface="Arial" pitchFamily="34" charset="0"/>
                <a:cs typeface="Arial" pitchFamily="34" charset="0"/>
              </a:rPr>
              <a:t>son</a:t>
            </a:r>
            <a:r>
              <a:rPr lang="es-MX" sz="2400" b="0" i="1" dirty="0"/>
              <a:t> </a:t>
            </a:r>
            <a:r>
              <a:rPr lang="es-MX" sz="2400" b="0" dirty="0">
                <a:sym typeface="Symbol"/>
              </a:rPr>
              <a:t></a:t>
            </a:r>
            <a:r>
              <a:rPr lang="es-MX" sz="2400" b="0" i="1" baseline="-25000" dirty="0">
                <a:sym typeface="Symbol"/>
              </a:rPr>
              <a:t>i</a:t>
            </a:r>
            <a:r>
              <a:rPr lang="es-MX" sz="2400" b="0" dirty="0"/>
              <a:t>(</a:t>
            </a:r>
            <a:r>
              <a:rPr lang="es-MX" sz="2400" b="0" i="1" dirty="0"/>
              <a:t>p</a:t>
            </a:r>
            <a:r>
              <a:rPr lang="es-MX" sz="2400" b="0" i="1" baseline="-25000" dirty="0"/>
              <a:t>i</a:t>
            </a:r>
            <a:r>
              <a:rPr lang="es-MX" sz="2400" b="0" i="1" dirty="0"/>
              <a:t> – c</a:t>
            </a:r>
            <a:r>
              <a:rPr lang="es-MX" sz="2400" b="0" dirty="0"/>
              <a:t>)</a:t>
            </a:r>
            <a:r>
              <a:rPr lang="es-MX" sz="2400" b="0" i="1" dirty="0"/>
              <a:t> D</a:t>
            </a:r>
            <a:r>
              <a:rPr lang="es-MX" sz="2400" b="0" dirty="0"/>
              <a:t>(</a:t>
            </a:r>
            <a:r>
              <a:rPr lang="es-MX" sz="2400" b="0" i="1" dirty="0"/>
              <a:t>p</a:t>
            </a:r>
            <a:r>
              <a:rPr lang="es-MX" sz="2400" b="0" i="1" baseline="-25000" dirty="0"/>
              <a:t>i</a:t>
            </a:r>
            <a:r>
              <a:rPr lang="es-MX" sz="2400" b="0" i="1" dirty="0"/>
              <a:t> – </a:t>
            </a:r>
            <a:r>
              <a:rPr lang="es-MX" sz="2400" b="0" i="1" dirty="0" err="1"/>
              <a:t>p</a:t>
            </a:r>
            <a:r>
              <a:rPr lang="es-MX" sz="2400" b="0" i="1" baseline="-25000" dirty="0" err="1"/>
              <a:t>j</a:t>
            </a:r>
            <a:r>
              <a:rPr lang="es-MX" sz="2400" b="0" dirty="0"/>
              <a:t>). </a:t>
            </a:r>
            <a:r>
              <a:rPr lang="es-MX" sz="2400" b="0" dirty="0">
                <a:latin typeface="Arial" pitchFamily="34" charset="0"/>
                <a:cs typeface="Arial" pitchFamily="34" charset="0"/>
              </a:rPr>
              <a:t>El conjunto de estrategias de la empresa</a:t>
            </a:r>
            <a:r>
              <a:rPr lang="es-MX" sz="2400" b="0" dirty="0"/>
              <a:t> </a:t>
            </a:r>
            <a:r>
              <a:rPr lang="es-MX" sz="2400" b="0" i="1" dirty="0">
                <a:effectLst>
                  <a:outerShdw blurRad="38100" dist="38100" dir="2700000" algn="tl">
                    <a:srgbClr val="000000">
                      <a:alpha val="43137"/>
                    </a:srgbClr>
                  </a:outerShdw>
                </a:effectLst>
              </a:rPr>
              <a:t>i</a:t>
            </a:r>
            <a:r>
              <a:rPr lang="es-MX" sz="2400" b="0" dirty="0"/>
              <a:t> </a:t>
            </a:r>
            <a:r>
              <a:rPr lang="es-MX" sz="2400" b="0" dirty="0">
                <a:latin typeface="Arial" pitchFamily="34" charset="0"/>
                <a:cs typeface="Arial" pitchFamily="34" charset="0"/>
              </a:rPr>
              <a:t>es</a:t>
            </a:r>
            <a:r>
              <a:rPr lang="es-MX" sz="2400" b="0" dirty="0"/>
              <a:t> </a:t>
            </a:r>
            <a:r>
              <a:rPr lang="es-MX" sz="2400" b="0" dirty="0">
                <a:latin typeface="Castellar" pitchFamily="18" charset="0"/>
              </a:rPr>
              <a:t>R</a:t>
            </a:r>
            <a:r>
              <a:rPr lang="es-MX" sz="2400" b="0" baseline="30000" dirty="0"/>
              <a:t>+</a:t>
            </a:r>
            <a:r>
              <a:rPr lang="es-MX" sz="2400" b="0" dirty="0"/>
              <a:t> </a:t>
            </a:r>
            <a:r>
              <a:rPr lang="es-MX" sz="2400" b="0" dirty="0">
                <a:latin typeface="Arial" pitchFamily="34" charset="0"/>
                <a:cs typeface="Arial" pitchFamily="34" charset="0"/>
              </a:rPr>
              <a:t>(el conjunto de los precios posibles) y la utilidad de la empresa i en función de las estrategias es su función de beneficio</a:t>
            </a:r>
          </a:p>
        </p:txBody>
      </p:sp>
      <p:sp>
        <p:nvSpPr>
          <p:cNvPr id="6"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27</a:t>
            </a:fld>
            <a:endParaRPr lang="es-ES" altLang="es-MX" sz="1600" b="0"/>
          </a:p>
        </p:txBody>
      </p:sp>
    </p:spTree>
    <p:extLst>
      <p:ext uri="{BB962C8B-B14F-4D97-AF65-F5344CB8AC3E}">
        <p14:creationId xmlns:p14="http://schemas.microsoft.com/office/powerpoint/2010/main" val="8810200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type="body" idx="1"/>
          </p:nvPr>
        </p:nvSpPr>
        <p:spPr>
          <a:xfrm>
            <a:off x="761901" y="396032"/>
            <a:ext cx="10361851" cy="3399367"/>
          </a:xfrm>
        </p:spPr>
        <p:txBody>
          <a:bodyPr/>
          <a:lstStyle/>
          <a:p>
            <a:pPr marL="342900" indent="-342900">
              <a:lnSpc>
                <a:spcPct val="90000"/>
              </a:lnSpc>
              <a:buFont typeface="Wingdings" pitchFamily="2" charset="2"/>
              <a:buChar char="§"/>
              <a:defRPr/>
            </a:pPr>
            <a:r>
              <a:rPr lang="es-ES" sz="2500" dirty="0"/>
              <a:t>  Si  </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1 </a:t>
            </a:r>
            <a:r>
              <a:rPr lang="es-ES" sz="2500" dirty="0">
                <a:latin typeface="Times New Roman" pitchFamily="18" charset="0"/>
              </a:rPr>
              <a:t>&gt; </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2 </a:t>
            </a:r>
            <a:r>
              <a:rPr lang="es-ES" sz="2500" dirty="0">
                <a:latin typeface="Times New Roman" pitchFamily="18" charset="0"/>
              </a:rPr>
              <a:t>&gt; </a:t>
            </a:r>
            <a:r>
              <a:rPr lang="es-ES" sz="2500" i="1" dirty="0">
                <a:latin typeface="Times New Roman" pitchFamily="18" charset="0"/>
              </a:rPr>
              <a:t>c</a:t>
            </a:r>
            <a:r>
              <a:rPr lang="es-ES" sz="2500" dirty="0"/>
              <a:t>.</a:t>
            </a:r>
          </a:p>
          <a:p>
            <a:pPr marL="0" indent="0">
              <a:lnSpc>
                <a:spcPct val="90000"/>
              </a:lnSpc>
              <a:buNone/>
              <a:defRPr/>
            </a:pPr>
            <a:endParaRPr lang="es-ES" sz="1200" dirty="0"/>
          </a:p>
          <a:p>
            <a:pPr marL="0" indent="0">
              <a:lnSpc>
                <a:spcPct val="90000"/>
              </a:lnSpc>
              <a:buNone/>
              <a:defRPr/>
            </a:pPr>
            <a:r>
              <a:rPr lang="es-ES" sz="2500" dirty="0"/>
              <a:t>La empresa 1 no tendría demanda </a:t>
            </a:r>
            <a:r>
              <a:rPr lang="es-ES" sz="2500" i="1" dirty="0">
                <a:latin typeface="Times New Roman" pitchFamily="18" charset="0"/>
              </a:rPr>
              <a:t>D</a:t>
            </a:r>
            <a:r>
              <a:rPr lang="es-ES" sz="2500" baseline="-25000" dirty="0">
                <a:latin typeface="Times New Roman" pitchFamily="18" charset="0"/>
              </a:rPr>
              <a:t>1 </a:t>
            </a:r>
            <a:r>
              <a:rPr lang="es-ES" sz="2500" dirty="0">
                <a:latin typeface="Times New Roman" pitchFamily="18" charset="0"/>
              </a:rPr>
              <a:t>= 0 ⇒ Π</a:t>
            </a:r>
            <a:r>
              <a:rPr lang="es-ES" sz="2500" baseline="-25000" dirty="0">
                <a:latin typeface="Times New Roman" pitchFamily="18" charset="0"/>
              </a:rPr>
              <a:t>1</a:t>
            </a:r>
            <a:r>
              <a:rPr lang="es-ES" sz="2500" dirty="0">
                <a:latin typeface="Times New Roman" pitchFamily="18" charset="0"/>
              </a:rPr>
              <a:t>=0</a:t>
            </a:r>
          </a:p>
          <a:p>
            <a:pPr marL="0" indent="0">
              <a:lnSpc>
                <a:spcPct val="90000"/>
              </a:lnSpc>
              <a:buNone/>
              <a:defRPr/>
            </a:pPr>
            <a:endParaRPr lang="es-ES" sz="1200" dirty="0"/>
          </a:p>
          <a:p>
            <a:pPr marL="0" indent="0">
              <a:lnSpc>
                <a:spcPct val="90000"/>
              </a:lnSpc>
              <a:buNone/>
              <a:defRPr/>
            </a:pPr>
            <a:r>
              <a:rPr lang="es-ES" sz="2500" dirty="0"/>
              <a:t>La empresa 2 tendría toda la demanda del mercado </a:t>
            </a:r>
          </a:p>
          <a:p>
            <a:pPr marL="0" indent="0">
              <a:lnSpc>
                <a:spcPct val="90000"/>
              </a:lnSpc>
              <a:buNone/>
              <a:defRPr/>
            </a:pPr>
            <a:r>
              <a:rPr lang="es-ES" sz="2500" i="1" dirty="0">
                <a:latin typeface="Times New Roman" pitchFamily="18" charset="0"/>
              </a:rPr>
              <a:t>	</a:t>
            </a:r>
            <a:endParaRPr lang="es-ES" sz="2500" i="1" dirty="0" smtClean="0">
              <a:latin typeface="Times New Roman" pitchFamily="18" charset="0"/>
            </a:endParaRPr>
          </a:p>
          <a:p>
            <a:pPr marL="0" indent="0">
              <a:lnSpc>
                <a:spcPct val="90000"/>
              </a:lnSpc>
              <a:buNone/>
              <a:defRPr/>
            </a:pPr>
            <a:r>
              <a:rPr lang="es-ES" sz="2500" i="1" dirty="0">
                <a:latin typeface="Times New Roman" pitchFamily="18" charset="0"/>
              </a:rPr>
              <a:t>		D</a:t>
            </a:r>
            <a:r>
              <a:rPr lang="es-ES" sz="2500" baseline="-25000" dirty="0">
                <a:latin typeface="Times New Roman" pitchFamily="18" charset="0"/>
              </a:rPr>
              <a:t>2 </a:t>
            </a:r>
            <a:r>
              <a:rPr lang="es-ES" sz="2500" dirty="0">
                <a:latin typeface="Times New Roman" pitchFamily="18" charset="0"/>
              </a:rPr>
              <a:t>= </a:t>
            </a:r>
            <a:r>
              <a:rPr lang="es-ES" sz="2500" i="1" dirty="0">
                <a:latin typeface="Times New Roman" pitchFamily="18" charset="0"/>
              </a:rPr>
              <a:t>D</a:t>
            </a:r>
            <a:r>
              <a:rPr lang="es-ES" sz="2500" dirty="0">
                <a:latin typeface="Times New Roman" pitchFamily="18" charset="0"/>
              </a:rPr>
              <a:t>(</a:t>
            </a:r>
            <a:r>
              <a:rPr lang="es-ES" sz="2500" i="1" dirty="0">
                <a:latin typeface="Times New Roman" pitchFamily="18" charset="0"/>
              </a:rPr>
              <a:t>p</a:t>
            </a:r>
            <a:r>
              <a:rPr lang="es-ES" sz="2500" baseline="30000" dirty="0">
                <a:latin typeface="Times New Roman" pitchFamily="18" charset="0"/>
              </a:rPr>
              <a:t>*</a:t>
            </a:r>
            <a:r>
              <a:rPr lang="es-ES" sz="2500" baseline="-25000" dirty="0">
                <a:latin typeface="Times New Roman" pitchFamily="18" charset="0"/>
              </a:rPr>
              <a:t>2</a:t>
            </a:r>
            <a:r>
              <a:rPr lang="es-ES" sz="2500" dirty="0">
                <a:latin typeface="Times New Roman" pitchFamily="18" charset="0"/>
              </a:rPr>
              <a:t>)  </a:t>
            </a:r>
            <a:br>
              <a:rPr lang="es-ES" sz="2500" dirty="0">
                <a:latin typeface="Times New Roman" pitchFamily="18" charset="0"/>
              </a:rPr>
            </a:br>
            <a:endParaRPr lang="es-ES" sz="1200" dirty="0"/>
          </a:p>
          <a:p>
            <a:pPr marL="0" indent="0">
              <a:lnSpc>
                <a:spcPct val="90000"/>
              </a:lnSpc>
              <a:buNone/>
              <a:defRPr/>
            </a:pPr>
            <a:r>
              <a:rPr lang="es-ES" sz="2500" dirty="0" smtClean="0"/>
              <a:t>Si </a:t>
            </a:r>
            <a:r>
              <a:rPr lang="es-ES" sz="2500" dirty="0"/>
              <a:t>la empresa 1 elige               </a:t>
            </a:r>
            <a:r>
              <a:rPr lang="es-ES" sz="2500" dirty="0" smtClean="0"/>
              <a:t>       (</a:t>
            </a:r>
            <a:r>
              <a:rPr lang="es-ES" sz="2500" i="1" dirty="0">
                <a:latin typeface="+mj-lt"/>
              </a:rPr>
              <a:t>ε </a:t>
            </a:r>
            <a:r>
              <a:rPr lang="es-ES" sz="2500" i="1" dirty="0">
                <a:latin typeface="Times New Roman" pitchFamily="18" charset="0"/>
                <a:cs typeface="Times New Roman" pitchFamily="18" charset="0"/>
              </a:rPr>
              <a:t>&lt; </a:t>
            </a:r>
            <a:r>
              <a:rPr lang="es-ES" sz="2500" dirty="0">
                <a:latin typeface="Times New Roman" pitchFamily="18" charset="0"/>
                <a:cs typeface="Times New Roman" pitchFamily="18" charset="0"/>
              </a:rPr>
              <a:t>0 </a:t>
            </a:r>
            <a:r>
              <a:rPr lang="es-ES" sz="2500" dirty="0"/>
              <a:t>y tan pequeño) lo que lleva a </a:t>
            </a:r>
            <a:r>
              <a:rPr lang="es-ES" sz="2500" dirty="0">
                <a:latin typeface="Times New Roman" pitchFamily="18" charset="0"/>
              </a:rPr>
              <a:t>Π</a:t>
            </a:r>
            <a:r>
              <a:rPr lang="es-ES" sz="2500" baseline="-25000" dirty="0">
                <a:latin typeface="Times New Roman" pitchFamily="18" charset="0"/>
              </a:rPr>
              <a:t>1 </a:t>
            </a:r>
            <a:r>
              <a:rPr lang="es-ES" sz="2500" dirty="0">
                <a:latin typeface="Times New Roman" pitchFamily="18" charset="0"/>
              </a:rPr>
              <a:t>&gt; 0</a:t>
            </a:r>
            <a:r>
              <a:rPr lang="es-ES" sz="2500" dirty="0"/>
              <a:t>.</a:t>
            </a:r>
          </a:p>
          <a:p>
            <a:pPr marL="0" indent="0">
              <a:lnSpc>
                <a:spcPct val="90000"/>
              </a:lnSpc>
              <a:buNone/>
              <a:defRPr/>
            </a:pPr>
            <a:endParaRPr lang="es-ES" sz="2500" dirty="0"/>
          </a:p>
          <a:p>
            <a:pPr marL="0" indent="0">
              <a:lnSpc>
                <a:spcPct val="90000"/>
              </a:lnSpc>
              <a:buNone/>
              <a:defRPr/>
            </a:pPr>
            <a:endParaRPr lang="es-ES" sz="2500" dirty="0"/>
          </a:p>
        </p:txBody>
      </p:sp>
      <p:sp>
        <p:nvSpPr>
          <p:cNvPr id="9219" name="Rectangle 5"/>
          <p:cNvSpPr>
            <a:spLocks noChangeArrowheads="1"/>
          </p:cNvSpPr>
          <p:nvPr/>
        </p:nvSpPr>
        <p:spPr bwMode="auto">
          <a:xfrm>
            <a:off x="0" y="-17085"/>
            <a:ext cx="226317"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endParaRPr lang="es-MX" altLang="es-MX"/>
          </a:p>
        </p:txBody>
      </p:sp>
      <p:graphicFrame>
        <p:nvGraphicFramePr>
          <p:cNvPr id="9220" name="Object 4"/>
          <p:cNvGraphicFramePr>
            <a:graphicFrameLocks noChangeAspect="1"/>
          </p:cNvGraphicFramePr>
          <p:nvPr>
            <p:extLst>
              <p:ext uri="{D42A27DB-BD31-4B8C-83A1-F6EECF244321}">
                <p14:modId xmlns:p14="http://schemas.microsoft.com/office/powerpoint/2010/main" val="1085522597"/>
              </p:ext>
            </p:extLst>
          </p:nvPr>
        </p:nvGraphicFramePr>
        <p:xfrm>
          <a:off x="5087094" y="2484264"/>
          <a:ext cx="2821150" cy="369124"/>
        </p:xfrm>
        <a:graphic>
          <a:graphicData uri="http://schemas.openxmlformats.org/presentationml/2006/ole">
            <mc:AlternateContent xmlns:mc="http://schemas.openxmlformats.org/markup-compatibility/2006">
              <mc:Choice xmlns:v="urn:schemas-microsoft-com:vml" Requires="v">
                <p:oleObj spid="_x0000_s49316" name="Ecuación" r:id="rId3" imgW="1409700" imgH="228600" progId="Equation.3">
                  <p:embed/>
                </p:oleObj>
              </mc:Choice>
              <mc:Fallback>
                <p:oleObj name="Ecuación" r:id="rId3" imgW="14097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094" y="2484264"/>
                        <a:ext cx="2821150" cy="3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1" name="Object 3"/>
          <p:cNvGraphicFramePr>
            <a:graphicFrameLocks noChangeAspect="1"/>
          </p:cNvGraphicFramePr>
          <p:nvPr>
            <p:extLst>
              <p:ext uri="{D42A27DB-BD31-4B8C-83A1-F6EECF244321}">
                <p14:modId xmlns:p14="http://schemas.microsoft.com/office/powerpoint/2010/main" val="944246205"/>
              </p:ext>
            </p:extLst>
          </p:nvPr>
        </p:nvGraphicFramePr>
        <p:xfrm>
          <a:off x="3574926" y="3060328"/>
          <a:ext cx="1424331" cy="369124"/>
        </p:xfrm>
        <a:graphic>
          <a:graphicData uri="http://schemas.openxmlformats.org/presentationml/2006/ole">
            <mc:AlternateContent xmlns:mc="http://schemas.openxmlformats.org/markup-compatibility/2006">
              <mc:Choice xmlns:v="urn:schemas-microsoft-com:vml" Requires="v">
                <p:oleObj spid="_x0000_s49317" name="Ecuación" r:id="rId5" imgW="711200" imgH="228600" progId="Equation.3">
                  <p:embed/>
                </p:oleObj>
              </mc:Choice>
              <mc:Fallback>
                <p:oleObj name="Ecuación" r:id="rId5" imgW="7112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4926" y="3060328"/>
                        <a:ext cx="1424331" cy="3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7"/>
          <p:cNvGraphicFramePr>
            <a:graphicFrameLocks noChangeAspect="1"/>
          </p:cNvGraphicFramePr>
          <p:nvPr>
            <p:extLst>
              <p:ext uri="{D42A27DB-BD31-4B8C-83A1-F6EECF244321}">
                <p14:modId xmlns:p14="http://schemas.microsoft.com/office/powerpoint/2010/main" val="1952223259"/>
              </p:ext>
            </p:extLst>
          </p:nvPr>
        </p:nvGraphicFramePr>
        <p:xfrm>
          <a:off x="3070870" y="3924424"/>
          <a:ext cx="4552357" cy="369123"/>
        </p:xfrm>
        <a:graphic>
          <a:graphicData uri="http://schemas.openxmlformats.org/presentationml/2006/ole">
            <mc:AlternateContent xmlns:mc="http://schemas.openxmlformats.org/markup-compatibility/2006">
              <mc:Choice xmlns:v="urn:schemas-microsoft-com:vml" Requires="v">
                <p:oleObj spid="_x0000_s49318" name="Ecuación" r:id="rId7" imgW="2273300" imgH="228600" progId="Equation.3">
                  <p:embed/>
                </p:oleObj>
              </mc:Choice>
              <mc:Fallback>
                <p:oleObj name="Ecuación" r:id="rId7" imgW="22733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0870" y="3924424"/>
                        <a:ext cx="4552357" cy="36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3" name="6 Rectángulo"/>
          <p:cNvSpPr>
            <a:spLocks noChangeArrowheads="1"/>
          </p:cNvSpPr>
          <p:nvPr/>
        </p:nvSpPr>
        <p:spPr bwMode="auto">
          <a:xfrm>
            <a:off x="661410" y="4788520"/>
            <a:ext cx="10469102" cy="226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pPr marL="443461" indent="-443461">
              <a:spcBef>
                <a:spcPts val="600"/>
              </a:spcBef>
              <a:buClr>
                <a:schemeClr val="tx2"/>
              </a:buClr>
              <a:buFont typeface="Wingdings" pitchFamily="2" charset="2"/>
              <a:buChar char="§"/>
            </a:pPr>
            <a:r>
              <a:rPr lang="es-MX" altLang="es-MX" sz="2500" b="0" dirty="0">
                <a:latin typeface="+mn-lt"/>
              </a:rPr>
              <a:t>Si la empresa </a:t>
            </a:r>
            <a:r>
              <a:rPr lang="es-MX" altLang="es-MX" sz="2500" b="0" dirty="0">
                <a:latin typeface="Tahoma" pitchFamily="34" charset="0"/>
              </a:rPr>
              <a:t>1 </a:t>
            </a:r>
            <a:r>
              <a:rPr lang="es-MX" altLang="es-MX" sz="2500" b="0" dirty="0">
                <a:latin typeface="+mn-lt"/>
              </a:rPr>
              <a:t>decide </a:t>
            </a:r>
            <a:r>
              <a:rPr lang="es-MX" altLang="es-MX" sz="2500" b="0" i="1" dirty="0"/>
              <a:t>p</a:t>
            </a:r>
            <a:r>
              <a:rPr lang="es-ES" altLang="es-MX" sz="2500" b="0" baseline="30000" dirty="0"/>
              <a:t>*</a:t>
            </a:r>
            <a:r>
              <a:rPr lang="es-MX" altLang="es-MX" sz="2500" b="0" baseline="-25000" dirty="0"/>
              <a:t>1</a:t>
            </a:r>
            <a:r>
              <a:rPr lang="es-MX" altLang="es-MX" sz="2500" b="0" dirty="0"/>
              <a:t> &gt; </a:t>
            </a:r>
            <a:r>
              <a:rPr lang="es-MX" altLang="es-MX" sz="2500" b="0" i="1" dirty="0"/>
              <a:t>p</a:t>
            </a:r>
            <a:r>
              <a:rPr lang="es-ES" altLang="es-MX" sz="2500" b="0" baseline="30000" dirty="0"/>
              <a:t>*</a:t>
            </a:r>
            <a:r>
              <a:rPr lang="es-MX" altLang="es-MX" sz="2500" b="0" baseline="-25000" dirty="0"/>
              <a:t>2</a:t>
            </a:r>
            <a:r>
              <a:rPr lang="es-MX" altLang="es-MX" sz="2500" b="0" dirty="0">
                <a:latin typeface="Tahoma" pitchFamily="34" charset="0"/>
              </a:rPr>
              <a:t>, </a:t>
            </a:r>
            <a:r>
              <a:rPr lang="es-MX" altLang="es-MX" sz="2500" b="0" dirty="0">
                <a:latin typeface="+mn-lt"/>
              </a:rPr>
              <a:t>no actúa óptimamente.</a:t>
            </a:r>
          </a:p>
          <a:p>
            <a:pPr marL="443461" indent="-443461">
              <a:spcBef>
                <a:spcPts val="600"/>
              </a:spcBef>
              <a:buClr>
                <a:schemeClr val="tx2"/>
              </a:buClr>
              <a:buFont typeface="Wingdings" pitchFamily="2" charset="2"/>
              <a:buChar char="§"/>
            </a:pPr>
            <a:r>
              <a:rPr lang="es-MX" altLang="es-MX" sz="2500" b="0" dirty="0">
                <a:latin typeface="+mn-lt"/>
              </a:rPr>
              <a:t>Si la empresa </a:t>
            </a:r>
            <a:r>
              <a:rPr lang="es-MX" altLang="es-MX" sz="2500" b="0" dirty="0">
                <a:latin typeface="Tahoma" pitchFamily="34" charset="0"/>
              </a:rPr>
              <a:t>2 </a:t>
            </a:r>
            <a:r>
              <a:rPr lang="es-MX" altLang="es-MX" sz="2500" b="0" dirty="0">
                <a:latin typeface="+mn-lt"/>
              </a:rPr>
              <a:t>modificase su precio hasta </a:t>
            </a:r>
            <a:r>
              <a:rPr lang="es-MX" altLang="es-MX" sz="2500" b="0" i="1" dirty="0"/>
              <a:t>p</a:t>
            </a:r>
            <a:r>
              <a:rPr lang="es-ES" altLang="es-MX" sz="2500" b="0" baseline="30000" dirty="0"/>
              <a:t>*</a:t>
            </a:r>
            <a:r>
              <a:rPr lang="es-MX" altLang="es-MX" sz="2500" b="0" baseline="-25000" dirty="0">
                <a:latin typeface="Tahoma" pitchFamily="34" charset="0"/>
              </a:rPr>
              <a:t>1</a:t>
            </a:r>
            <a:r>
              <a:rPr lang="es-MX" altLang="es-MX" sz="2500" b="0" dirty="0">
                <a:latin typeface="Tahoma" pitchFamily="34" charset="0"/>
              </a:rPr>
              <a:t> – </a:t>
            </a:r>
            <a:r>
              <a:rPr lang="es-MX" altLang="es-MX" sz="2500" b="0" i="1" dirty="0">
                <a:latin typeface="Tahoma" pitchFamily="34" charset="0"/>
              </a:rPr>
              <a:t>ε</a:t>
            </a:r>
            <a:r>
              <a:rPr lang="es-MX" altLang="es-MX" sz="2500" b="0" dirty="0">
                <a:latin typeface="Tahoma" pitchFamily="34" charset="0"/>
              </a:rPr>
              <a:t>, </a:t>
            </a:r>
            <a:r>
              <a:rPr lang="es-MX" altLang="es-MX" sz="2500" b="0" dirty="0">
                <a:latin typeface="+mn-lt"/>
              </a:rPr>
              <a:t>continuaría abasteciendo toda la demanda y obtendría mayores beneficios.</a:t>
            </a:r>
          </a:p>
          <a:p>
            <a:pPr marL="443461" indent="-443461">
              <a:spcBef>
                <a:spcPts val="600"/>
              </a:spcBef>
              <a:buClr>
                <a:schemeClr val="tx2"/>
              </a:buClr>
              <a:buFont typeface="Wingdings" pitchFamily="2" charset="2"/>
              <a:buChar char="§"/>
            </a:pPr>
            <a:r>
              <a:rPr lang="es-MX" altLang="es-MX" sz="2500" b="0" dirty="0">
                <a:latin typeface="+mn-lt"/>
              </a:rPr>
              <a:t>Por tanto, la empresa </a:t>
            </a:r>
            <a:r>
              <a:rPr lang="es-MX" altLang="es-MX" sz="2500" b="0" dirty="0">
                <a:latin typeface="Tahoma" pitchFamily="34" charset="0"/>
              </a:rPr>
              <a:t>2 </a:t>
            </a:r>
            <a:r>
              <a:rPr lang="es-MX" altLang="es-MX" sz="2500" b="0" dirty="0">
                <a:latin typeface="+mn-lt"/>
              </a:rPr>
              <a:t>también querría cambiar su decisión.</a:t>
            </a:r>
          </a:p>
          <a:p>
            <a:pPr marL="443461" indent="-443461">
              <a:spcBef>
                <a:spcPts val="600"/>
              </a:spcBef>
              <a:buClr>
                <a:schemeClr val="tx2"/>
              </a:buClr>
              <a:buFont typeface="Wingdings" pitchFamily="2" charset="2"/>
              <a:buChar char="§"/>
            </a:pPr>
            <a:r>
              <a:rPr lang="es-MX" altLang="es-MX" sz="2500" b="0" dirty="0">
                <a:latin typeface="+mn-lt"/>
              </a:rPr>
              <a:t>Entonces,</a:t>
            </a:r>
            <a:r>
              <a:rPr lang="es-MX" altLang="es-MX" sz="2500" b="0" dirty="0">
                <a:latin typeface="Tahoma" pitchFamily="34" charset="0"/>
              </a:rPr>
              <a:t> </a:t>
            </a:r>
            <a:r>
              <a:rPr lang="es-ES" altLang="es-MX" sz="2500" b="0" i="1" dirty="0"/>
              <a:t>p</a:t>
            </a:r>
            <a:r>
              <a:rPr lang="es-ES" altLang="es-MX" sz="2500" b="0" baseline="30000" dirty="0"/>
              <a:t>*</a:t>
            </a:r>
            <a:r>
              <a:rPr lang="es-ES" altLang="es-MX" sz="2500" b="0" baseline="-25000" dirty="0"/>
              <a:t>1 </a:t>
            </a:r>
            <a:r>
              <a:rPr lang="es-ES" altLang="es-MX" sz="2500" b="0" dirty="0"/>
              <a:t>&gt; </a:t>
            </a:r>
            <a:r>
              <a:rPr lang="es-ES" altLang="es-MX" sz="2500" b="0" i="1" dirty="0"/>
              <a:t>p</a:t>
            </a:r>
            <a:r>
              <a:rPr lang="es-ES" altLang="es-MX" sz="2500" b="0" baseline="30000" dirty="0"/>
              <a:t>*</a:t>
            </a:r>
            <a:r>
              <a:rPr lang="es-ES" altLang="es-MX" sz="2500" b="0" baseline="-25000" dirty="0"/>
              <a:t>2 </a:t>
            </a:r>
            <a:r>
              <a:rPr lang="es-ES" altLang="es-MX" sz="2500" b="0" dirty="0"/>
              <a:t>&gt; </a:t>
            </a:r>
            <a:r>
              <a:rPr lang="es-ES" altLang="es-MX" sz="2500" b="0" i="1" dirty="0"/>
              <a:t>c </a:t>
            </a:r>
            <a:r>
              <a:rPr lang="es-MX" altLang="es-MX" sz="2500" b="0" dirty="0">
                <a:latin typeface="+mn-lt"/>
              </a:rPr>
              <a:t>no es equilibrio</a:t>
            </a:r>
            <a:r>
              <a:rPr lang="es-MX" altLang="es-MX" sz="2500" b="0" dirty="0">
                <a:latin typeface="Tahoma" pitchFamily="34" charset="0"/>
              </a:rPr>
              <a:t>.</a:t>
            </a:r>
          </a:p>
        </p:txBody>
      </p:sp>
      <p:sp>
        <p:nvSpPr>
          <p:cNvPr id="8"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28</a:t>
            </a:fld>
            <a:endParaRPr lang="es-ES" altLang="es-MX" sz="1600" b="0"/>
          </a:p>
        </p:txBody>
      </p:sp>
    </p:spTree>
    <p:extLst>
      <p:ext uri="{BB962C8B-B14F-4D97-AF65-F5344CB8AC3E}">
        <p14:creationId xmlns:p14="http://schemas.microsoft.com/office/powerpoint/2010/main" val="172975492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838622" y="475070"/>
            <a:ext cx="10361851" cy="4601482"/>
          </a:xfrm>
        </p:spPr>
        <p:txBody>
          <a:bodyPr>
            <a:normAutofit/>
          </a:bodyPr>
          <a:lstStyle/>
          <a:p>
            <a:pPr marL="221731" indent="-221731">
              <a:defRPr/>
            </a:pPr>
            <a:r>
              <a:rPr lang="es-ES" sz="2500" dirty="0">
                <a:cs typeface="Times New Roman" pitchFamily="18" charset="0"/>
              </a:rPr>
              <a:t>Si </a:t>
            </a:r>
            <a:r>
              <a:rPr lang="es-ES" sz="2500" dirty="0" smtClean="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 </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 </a:t>
            </a:r>
            <a:r>
              <a:rPr lang="es-ES" sz="2500" dirty="0">
                <a:latin typeface="Times New Roman" pitchFamily="18" charset="0"/>
                <a:cs typeface="Times New Roman" pitchFamily="18" charset="0"/>
              </a:rPr>
              <a:t>&gt;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 </a:t>
            </a:r>
          </a:p>
          <a:p>
            <a:pPr marL="0" indent="0">
              <a:buNone/>
              <a:defRPr/>
            </a:pPr>
            <a:endParaRPr lang="es-ES" sz="2500" dirty="0" smtClean="0">
              <a:cs typeface="Times New Roman" pitchFamily="18" charset="0"/>
            </a:endParaRPr>
          </a:p>
          <a:p>
            <a:pPr marL="0" indent="0">
              <a:buNone/>
              <a:defRPr/>
            </a:pPr>
            <a:r>
              <a:rPr lang="es-ES" sz="2500" dirty="0" smtClean="0">
                <a:cs typeface="Times New Roman" pitchFamily="18" charset="0"/>
              </a:rPr>
              <a:t>En </a:t>
            </a:r>
            <a:r>
              <a:rPr lang="es-ES" sz="2500" dirty="0">
                <a:cs typeface="Times New Roman" pitchFamily="18" charset="0"/>
              </a:rPr>
              <a:t>este caso las empresas se reparten el mercado: en partes iguales:</a:t>
            </a:r>
          </a:p>
          <a:p>
            <a:pPr marL="0" indent="0">
              <a:buNone/>
              <a:defRPr/>
            </a:pPr>
            <a:endParaRPr lang="es-ES" sz="2500" dirty="0">
              <a:latin typeface="Times New Roman" pitchFamily="18" charset="0"/>
              <a:cs typeface="Times New Roman" pitchFamily="18" charset="0"/>
            </a:endParaRPr>
          </a:p>
          <a:p>
            <a:pPr marL="0" indent="0">
              <a:buNone/>
              <a:defRPr/>
            </a:pPr>
            <a:r>
              <a:rPr lang="es-ES" sz="2500" dirty="0">
                <a:latin typeface="Times New Roman" pitchFamily="18" charset="0"/>
                <a:cs typeface="Times New Roman" pitchFamily="18" charset="0"/>
              </a:rPr>
              <a:t>Π</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)[(½D(</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&gt; 0</a:t>
            </a:r>
          </a:p>
          <a:p>
            <a:pPr marL="0" indent="0">
              <a:buNone/>
              <a:defRPr/>
            </a:pPr>
            <a:r>
              <a:rPr lang="es-ES" sz="2500" dirty="0">
                <a:latin typeface="Times New Roman" pitchFamily="18" charset="0"/>
                <a:cs typeface="Times New Roman" pitchFamily="18" charset="0"/>
              </a:rPr>
              <a:t>Π</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c</a:t>
            </a:r>
            <a:r>
              <a:rPr lang="es-ES" sz="2500" dirty="0">
                <a:latin typeface="Times New Roman" pitchFamily="18" charset="0"/>
                <a:cs typeface="Times New Roman" pitchFamily="18" charset="0"/>
              </a:rPr>
              <a:t>)[½D(</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2</a:t>
            </a:r>
            <a:r>
              <a:rPr lang="es-ES" sz="2500" dirty="0">
                <a:latin typeface="Times New Roman" pitchFamily="18" charset="0"/>
                <a:cs typeface="Times New Roman" pitchFamily="18" charset="0"/>
              </a:rPr>
              <a:t>)] = Π</a:t>
            </a:r>
            <a:r>
              <a:rPr lang="es-ES" sz="2500" baseline="-25000" dirty="0">
                <a:latin typeface="Times New Roman" pitchFamily="18" charset="0"/>
                <a:cs typeface="Times New Roman" pitchFamily="18" charset="0"/>
              </a:rPr>
              <a:t>1 </a:t>
            </a:r>
            <a:r>
              <a:rPr lang="es-ES" sz="2500" dirty="0">
                <a:latin typeface="Times New Roman" pitchFamily="18" charset="0"/>
                <a:cs typeface="Times New Roman" pitchFamily="18" charset="0"/>
              </a:rPr>
              <a:t>&gt; 0</a:t>
            </a:r>
          </a:p>
          <a:p>
            <a:pPr marL="0" indent="0">
              <a:buNone/>
              <a:defRPr/>
            </a:pPr>
            <a:endParaRPr lang="es-ES" sz="2500" dirty="0">
              <a:latin typeface="Times New Roman" pitchFamily="18" charset="0"/>
              <a:cs typeface="Times New Roman" pitchFamily="18" charset="0"/>
            </a:endParaRPr>
          </a:p>
          <a:p>
            <a:pPr marL="0" indent="0">
              <a:buNone/>
              <a:defRPr/>
            </a:pPr>
            <a:r>
              <a:rPr lang="es-ES" sz="2500" dirty="0">
                <a:cs typeface="Times New Roman" pitchFamily="18" charset="0"/>
              </a:rPr>
              <a:t>Si la empresa </a:t>
            </a:r>
            <a:r>
              <a:rPr lang="es-ES" sz="2500" dirty="0">
                <a:latin typeface="Times New Roman" pitchFamily="18" charset="0"/>
                <a:cs typeface="Times New Roman" pitchFamily="18" charset="0"/>
              </a:rPr>
              <a:t>1 </a:t>
            </a:r>
            <a:r>
              <a:rPr lang="es-ES" sz="2500" dirty="0">
                <a:cs typeface="Times New Roman" pitchFamily="18" charset="0"/>
              </a:rPr>
              <a:t>eligiese</a:t>
            </a:r>
            <a:r>
              <a:rPr lang="es-ES" sz="2500" dirty="0">
                <a:latin typeface="Times New Roman" pitchFamily="18" charset="0"/>
                <a:cs typeface="Times New Roman" pitchFamily="18" charset="0"/>
              </a:rPr>
              <a:t> </a:t>
            </a:r>
            <a:r>
              <a:rPr lang="es-ES" sz="2500" i="1" dirty="0">
                <a:latin typeface="Times New Roman" pitchFamily="18" charset="0"/>
                <a:cs typeface="Times New Roman" pitchFamily="18" charset="0"/>
              </a:rPr>
              <a:t>p´</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p</a:t>
            </a:r>
            <a:r>
              <a:rPr lang="es-ES" sz="2500" baseline="30000" dirty="0">
                <a:latin typeface="Times New Roman" pitchFamily="18" charset="0"/>
                <a:cs typeface="Times New Roman" pitchFamily="18" charset="0"/>
              </a:rPr>
              <a:t>*</a:t>
            </a:r>
            <a:r>
              <a:rPr lang="es-ES" sz="2500" baseline="-25000" dirty="0">
                <a:latin typeface="Times New Roman" pitchFamily="18" charset="0"/>
                <a:cs typeface="Times New Roman" pitchFamily="18" charset="0"/>
              </a:rPr>
              <a:t>1</a:t>
            </a:r>
            <a:r>
              <a:rPr lang="es-ES" sz="2500" dirty="0">
                <a:latin typeface="Times New Roman" pitchFamily="18" charset="0"/>
                <a:cs typeface="Times New Roman" pitchFamily="18" charset="0"/>
              </a:rPr>
              <a:t> – </a:t>
            </a:r>
            <a:r>
              <a:rPr lang="es-ES" sz="2500" i="1" dirty="0">
                <a:latin typeface="Times New Roman" pitchFamily="18" charset="0"/>
                <a:cs typeface="Times New Roman" pitchFamily="18" charset="0"/>
              </a:rPr>
              <a:t>ε </a:t>
            </a:r>
            <a:r>
              <a:rPr lang="es-ES" sz="2500" dirty="0">
                <a:latin typeface="Times New Roman" pitchFamily="18" charset="0"/>
                <a:cs typeface="Times New Roman" pitchFamily="18" charset="0"/>
              </a:rPr>
              <a:t>(ε &gt; 0 </a:t>
            </a:r>
            <a:r>
              <a:rPr lang="es-ES" sz="2500" dirty="0">
                <a:cs typeface="Times New Roman" pitchFamily="18" charset="0"/>
              </a:rPr>
              <a:t>y muy pequeño</a:t>
            </a:r>
            <a:r>
              <a:rPr lang="es-ES" sz="2500" dirty="0">
                <a:latin typeface="Times New Roman" pitchFamily="18" charset="0"/>
                <a:cs typeface="Times New Roman" pitchFamily="18" charset="0"/>
              </a:rPr>
              <a:t>) </a:t>
            </a:r>
            <a:r>
              <a:rPr lang="es-ES" sz="2500" dirty="0">
                <a:cs typeface="Times New Roman" pitchFamily="18" charset="0"/>
              </a:rPr>
              <a:t>en cuyo caso se ganaría toda la demanda del mercado y </a:t>
            </a:r>
          </a:p>
          <a:p>
            <a:pPr marL="0" indent="0">
              <a:buNone/>
              <a:defRPr/>
            </a:pPr>
            <a:endParaRPr lang="es-ES" sz="2500" dirty="0">
              <a:latin typeface="Times New Roman" pitchFamily="18" charset="0"/>
              <a:cs typeface="Times New Roman" pitchFamily="18" charset="0"/>
            </a:endParaRPr>
          </a:p>
        </p:txBody>
      </p:sp>
      <p:graphicFrame>
        <p:nvGraphicFramePr>
          <p:cNvPr id="10244" name="Object 5"/>
          <p:cNvGraphicFramePr>
            <a:graphicFrameLocks noChangeAspect="1"/>
          </p:cNvGraphicFramePr>
          <p:nvPr>
            <p:extLst>
              <p:ext uri="{D42A27DB-BD31-4B8C-83A1-F6EECF244321}">
                <p14:modId xmlns:p14="http://schemas.microsoft.com/office/powerpoint/2010/main" val="423858242"/>
              </p:ext>
            </p:extLst>
          </p:nvPr>
        </p:nvGraphicFramePr>
        <p:xfrm>
          <a:off x="694606" y="5220568"/>
          <a:ext cx="10363968" cy="412044"/>
        </p:xfrm>
        <a:graphic>
          <a:graphicData uri="http://schemas.openxmlformats.org/presentationml/2006/ole">
            <mc:AlternateContent xmlns:mc="http://schemas.openxmlformats.org/markup-compatibility/2006">
              <mc:Choice xmlns:v="urn:schemas-microsoft-com:vml" Requires="v">
                <p:oleObj spid="_x0000_s50278" name="Ecuación" r:id="rId3" imgW="5194300" imgH="254000" progId="Equation.3">
                  <p:embed/>
                </p:oleObj>
              </mc:Choice>
              <mc:Fallback>
                <p:oleObj name="Ecuación" r:id="rId3" imgW="5194300" imgH="254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606" y="5220568"/>
                        <a:ext cx="10363968" cy="412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29</a:t>
            </a:fld>
            <a:endParaRPr lang="es-ES" altLang="es-MX" sz="1600" b="0"/>
          </a:p>
        </p:txBody>
      </p:sp>
    </p:spTree>
    <p:extLst>
      <p:ext uri="{BB962C8B-B14F-4D97-AF65-F5344CB8AC3E}">
        <p14:creationId xmlns:p14="http://schemas.microsoft.com/office/powerpoint/2010/main" val="95692634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297017"/>
            <a:ext cx="10158678" cy="675080"/>
          </a:xfrm>
        </p:spPr>
        <p:txBody>
          <a:bodyPr/>
          <a:lstStyle/>
          <a:p>
            <a:r>
              <a:rPr lang="es-MX" sz="3200" dirty="0" smtClean="0"/>
              <a:t>ÍNDICE</a:t>
            </a:r>
            <a:endParaRPr lang="es-MX" sz="3200" dirty="0"/>
          </a:p>
        </p:txBody>
      </p:sp>
      <p:sp>
        <p:nvSpPr>
          <p:cNvPr id="3" name="Marcador de contenido 2"/>
          <p:cNvSpPr>
            <a:spLocks noGrp="1"/>
          </p:cNvSpPr>
          <p:nvPr>
            <p:ph idx="1"/>
          </p:nvPr>
        </p:nvSpPr>
        <p:spPr>
          <a:xfrm>
            <a:off x="609520" y="1332136"/>
            <a:ext cx="10158678" cy="3744416"/>
          </a:xfrm>
        </p:spPr>
        <p:txBody>
          <a:bodyPr>
            <a:noAutofit/>
          </a:bodyPr>
          <a:lstStyle/>
          <a:p>
            <a:r>
              <a:rPr lang="es-MX" sz="2400" dirty="0"/>
              <a:t>Introducción							6</a:t>
            </a:r>
          </a:p>
          <a:p>
            <a:r>
              <a:rPr lang="es-MX" sz="2400" dirty="0"/>
              <a:t>El modelo de </a:t>
            </a:r>
            <a:r>
              <a:rPr lang="es-MX" sz="2400" dirty="0" err="1"/>
              <a:t>Cournot</a:t>
            </a:r>
            <a:r>
              <a:rPr lang="es-MX" sz="2400" dirty="0"/>
              <a:t>					</a:t>
            </a:r>
            <a:r>
              <a:rPr lang="es-MX" sz="2400" dirty="0" smtClean="0"/>
              <a:t>	10</a:t>
            </a:r>
            <a:endParaRPr lang="es-MX" sz="2400" dirty="0"/>
          </a:p>
          <a:p>
            <a:r>
              <a:rPr lang="es-MX" sz="2400" dirty="0"/>
              <a:t>El modelo de Bertrand					</a:t>
            </a:r>
            <a:r>
              <a:rPr lang="es-MX" sz="2400" dirty="0" smtClean="0"/>
              <a:t>	23</a:t>
            </a:r>
            <a:endParaRPr lang="es-MX" sz="2400" dirty="0"/>
          </a:p>
          <a:p>
            <a:r>
              <a:rPr lang="es-MX" sz="2400" dirty="0"/>
              <a:t>El modelo de </a:t>
            </a:r>
            <a:r>
              <a:rPr lang="es-ES_tradnl" sz="2400" dirty="0" err="1"/>
              <a:t>Stackelberg</a:t>
            </a:r>
            <a:r>
              <a:rPr lang="es-ES_tradnl" sz="2400" dirty="0"/>
              <a:t>					33</a:t>
            </a:r>
            <a:endParaRPr lang="es-MX" sz="2400" dirty="0"/>
          </a:p>
          <a:p>
            <a:r>
              <a:rPr lang="es-MX" sz="2400" dirty="0"/>
              <a:t>El modelo de la empresa dominante				39</a:t>
            </a:r>
          </a:p>
          <a:p>
            <a:r>
              <a:rPr lang="es-MX" sz="2400" dirty="0"/>
              <a:t>El modelo de colusión					</a:t>
            </a:r>
            <a:r>
              <a:rPr lang="es-MX" sz="2400" dirty="0" smtClean="0"/>
              <a:t>	44</a:t>
            </a:r>
            <a:endParaRPr lang="es-MX" sz="2400" dirty="0"/>
          </a:p>
          <a:p>
            <a:r>
              <a:rPr lang="es-MX" sz="2400" dirty="0"/>
              <a:t>El modelo de competencia monopolística			</a:t>
            </a:r>
            <a:r>
              <a:rPr lang="es-MX" sz="2400" dirty="0" smtClean="0"/>
              <a:t>	54</a:t>
            </a:r>
            <a:endParaRPr lang="es-MX" sz="2400" dirty="0"/>
          </a:p>
          <a:p>
            <a:r>
              <a:rPr lang="es-MX" sz="2400" dirty="0"/>
              <a:t>El modelo de demanda quebrada de Paul </a:t>
            </a:r>
            <a:r>
              <a:rPr lang="es-MX" sz="2400" dirty="0" err="1"/>
              <a:t>Swezy</a:t>
            </a:r>
            <a:r>
              <a:rPr lang="es-MX" sz="2400" dirty="0"/>
              <a:t>		</a:t>
            </a:r>
            <a:r>
              <a:rPr lang="es-MX" sz="2400" dirty="0" smtClean="0"/>
              <a:t>	69</a:t>
            </a:r>
          </a:p>
          <a:p>
            <a:r>
              <a:rPr lang="es-MX" sz="2400" dirty="0" smtClean="0"/>
              <a:t>Bibliografía							82</a:t>
            </a:r>
            <a:endParaRPr lang="es-MX" sz="2400" dirty="0"/>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3</a:t>
            </a:fld>
            <a:endParaRPr lang="es-ES"/>
          </a:p>
        </p:txBody>
      </p:sp>
    </p:spTree>
    <p:extLst>
      <p:ext uri="{BB962C8B-B14F-4D97-AF65-F5344CB8AC3E}">
        <p14:creationId xmlns:p14="http://schemas.microsoft.com/office/powerpoint/2010/main" val="4528788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550590" y="252016"/>
            <a:ext cx="10361851" cy="6596964"/>
          </a:xfrm>
        </p:spPr>
        <p:txBody>
          <a:bodyPr>
            <a:normAutofit/>
          </a:bodyPr>
          <a:lstStyle/>
          <a:p>
            <a:pPr>
              <a:buFontTx/>
              <a:buChar char="•"/>
            </a:pPr>
            <a:r>
              <a:rPr lang="es-MX" altLang="es-MX" sz="2500" dirty="0"/>
              <a:t>Si </a:t>
            </a:r>
            <a:r>
              <a:rPr lang="es-MX" altLang="es-MX" sz="2500" b="1" i="1" dirty="0">
                <a:latin typeface="Times New Roman" pitchFamily="18" charset="0"/>
              </a:rPr>
              <a:t>p*</a:t>
            </a:r>
            <a:r>
              <a:rPr lang="es-MX" altLang="es-MX" sz="2500" b="1" baseline="-25000" dirty="0">
                <a:latin typeface="Times New Roman" pitchFamily="18" charset="0"/>
              </a:rPr>
              <a:t>1</a:t>
            </a:r>
            <a:r>
              <a:rPr lang="es-MX" altLang="es-MX" sz="2500" b="1" dirty="0">
                <a:latin typeface="Times New Roman" pitchFamily="18" charset="0"/>
              </a:rPr>
              <a:t> &gt; </a:t>
            </a:r>
            <a:r>
              <a:rPr lang="es-MX" altLang="es-MX" sz="2500" b="1" i="1" dirty="0">
                <a:latin typeface="Times New Roman" pitchFamily="18" charset="0"/>
              </a:rPr>
              <a:t>p*</a:t>
            </a:r>
            <a:r>
              <a:rPr lang="es-MX" altLang="es-MX" sz="2500" b="1" baseline="-25000" dirty="0">
                <a:latin typeface="Times New Roman" pitchFamily="18" charset="0"/>
              </a:rPr>
              <a:t>2</a:t>
            </a:r>
            <a:r>
              <a:rPr lang="es-MX" altLang="es-MX" sz="2500" b="1" dirty="0">
                <a:latin typeface="Times New Roman" pitchFamily="18" charset="0"/>
              </a:rPr>
              <a:t> = c </a:t>
            </a:r>
          </a:p>
          <a:p>
            <a:r>
              <a:rPr lang="es-MX" altLang="es-MX" sz="2500" dirty="0" smtClean="0"/>
              <a:t>La </a:t>
            </a:r>
            <a:r>
              <a:rPr lang="es-MX" altLang="es-MX" sz="2500" dirty="0"/>
              <a:t>empresa 1 no obtiene ningún beneficio,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0</a:t>
            </a:r>
            <a:r>
              <a:rPr lang="es-MX" altLang="es-MX" sz="2500" dirty="0">
                <a:latin typeface="Times New Roman" pitchFamily="18" charset="0"/>
              </a:rPr>
              <a:t>.</a:t>
            </a:r>
          </a:p>
          <a:p>
            <a:r>
              <a:rPr lang="es-MX" altLang="es-MX" sz="2500" dirty="0"/>
              <a:t>La empresa 2 abastece toda la demanda, </a:t>
            </a:r>
            <a:r>
              <a:rPr lang="el-GR" altLang="es-MX" sz="2500" dirty="0">
                <a:latin typeface="Times New Roman" pitchFamily="18" charset="0"/>
              </a:rPr>
              <a:t>Π</a:t>
            </a:r>
            <a:r>
              <a:rPr lang="el-GR" altLang="es-MX" sz="2500" b="1" baseline="-25000" dirty="0">
                <a:latin typeface="Times New Roman" pitchFamily="18" charset="0"/>
              </a:rPr>
              <a:t>2</a:t>
            </a:r>
            <a:r>
              <a:rPr lang="el-GR" altLang="es-MX" sz="2500" dirty="0">
                <a:latin typeface="Times New Roman" pitchFamily="18" charset="0"/>
              </a:rPr>
              <a:t>= (</a:t>
            </a:r>
            <a:r>
              <a:rPr lang="es-ES" altLang="es-MX" sz="2500" i="1" dirty="0">
                <a:latin typeface="Times New Roman" pitchFamily="18" charset="0"/>
              </a:rPr>
              <a:t>p</a:t>
            </a:r>
            <a:r>
              <a:rPr lang="es-ES" altLang="es-MX" sz="2500" baseline="30000" dirty="0">
                <a:latin typeface="Times New Roman" pitchFamily="18" charset="0"/>
              </a:rPr>
              <a:t>*</a:t>
            </a:r>
            <a:r>
              <a:rPr lang="es-ES" altLang="es-MX" sz="2500" b="1" baseline="-25000" dirty="0">
                <a:latin typeface="Times New Roman" pitchFamily="18" charset="0"/>
              </a:rPr>
              <a:t>2 </a:t>
            </a:r>
            <a:r>
              <a:rPr lang="es-ES"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baseline="30000" dirty="0">
                <a:latin typeface="Times New Roman" pitchFamily="18" charset="0"/>
              </a:rPr>
              <a:t>*</a:t>
            </a:r>
            <a:r>
              <a:rPr lang="es-ES" altLang="es-MX" sz="2500" b="1" baseline="-25000" dirty="0">
                <a:latin typeface="Times New Roman" pitchFamily="18" charset="0"/>
              </a:rPr>
              <a:t>2</a:t>
            </a:r>
            <a:r>
              <a:rPr lang="es-ES" altLang="es-MX" sz="2500" dirty="0">
                <a:latin typeface="Times New Roman" pitchFamily="18" charset="0"/>
              </a:rPr>
              <a:t>) = 0</a:t>
            </a:r>
            <a:endParaRPr lang="es-MX" altLang="es-MX" sz="2500" dirty="0">
              <a:latin typeface="Times New Roman" pitchFamily="18" charset="0"/>
            </a:endParaRPr>
          </a:p>
          <a:p>
            <a:r>
              <a:rPr lang="es-MX" altLang="es-MX" sz="2500" dirty="0"/>
              <a:t>pero podría modificar su precio hasta </a:t>
            </a:r>
            <a:r>
              <a:rPr lang="es-MX" altLang="es-MX" sz="2500" i="1" dirty="0">
                <a:latin typeface="Times New Roman" pitchFamily="18" charset="0"/>
              </a:rPr>
              <a:t>p</a:t>
            </a:r>
            <a:r>
              <a:rPr lang="es-MX" altLang="es-MX" sz="2500" baseline="-25000" dirty="0">
                <a:latin typeface="Times New Roman" pitchFamily="18" charset="0"/>
              </a:rPr>
              <a:t>1 </a:t>
            </a:r>
            <a:r>
              <a:rPr lang="es-MX" altLang="es-MX" sz="2500" dirty="0">
                <a:latin typeface="Times New Roman" pitchFamily="18" charset="0"/>
              </a:rPr>
              <a:t>– ε </a:t>
            </a:r>
            <a:r>
              <a:rPr lang="es-MX" altLang="es-MX" sz="2500" dirty="0"/>
              <a:t>y continuar abasteciendo toda la demanda</a:t>
            </a:r>
          </a:p>
          <a:p>
            <a:r>
              <a:rPr lang="es-MX" altLang="es-MX" sz="2500" i="1" dirty="0"/>
              <a:t>no es equilibrio</a:t>
            </a:r>
          </a:p>
          <a:p>
            <a:endParaRPr lang="es-MX" altLang="es-MX" sz="2500" i="1" dirty="0" smtClean="0"/>
          </a:p>
          <a:p>
            <a:endParaRPr lang="es-MX" altLang="es-MX" sz="2500" i="1" dirty="0"/>
          </a:p>
          <a:p>
            <a:pPr>
              <a:buFontTx/>
              <a:buChar char="•"/>
            </a:pPr>
            <a:r>
              <a:rPr lang="es-MX" altLang="es-MX" sz="2500" dirty="0"/>
              <a:t>Si </a:t>
            </a:r>
            <a:r>
              <a:rPr lang="es-MX" altLang="es-MX" sz="2500" b="1" i="1" dirty="0">
                <a:latin typeface="Times New Roman" pitchFamily="18" charset="0"/>
              </a:rPr>
              <a:t>p</a:t>
            </a:r>
            <a:r>
              <a:rPr lang="es-MX" altLang="es-MX" sz="2500" b="1" i="1" baseline="30000" dirty="0">
                <a:latin typeface="Times New Roman" pitchFamily="18" charset="0"/>
              </a:rPr>
              <a:t>*</a:t>
            </a:r>
            <a:r>
              <a:rPr lang="es-MX" altLang="es-MX" sz="2500" b="1" baseline="-25000" dirty="0">
                <a:latin typeface="Times New Roman" pitchFamily="18" charset="0"/>
              </a:rPr>
              <a:t>1</a:t>
            </a:r>
            <a:r>
              <a:rPr lang="es-MX" altLang="es-MX" sz="2500" b="1" i="1" dirty="0">
                <a:latin typeface="Times New Roman" pitchFamily="18" charset="0"/>
              </a:rPr>
              <a:t>= p</a:t>
            </a:r>
            <a:r>
              <a:rPr lang="es-MX" altLang="es-MX" sz="2500" b="1" i="1" baseline="30000" dirty="0">
                <a:latin typeface="Times New Roman" pitchFamily="18" charset="0"/>
              </a:rPr>
              <a:t>*</a:t>
            </a:r>
            <a:r>
              <a:rPr lang="es-MX" altLang="es-MX" sz="2500" b="1" baseline="-25000" dirty="0">
                <a:latin typeface="Times New Roman" pitchFamily="18" charset="0"/>
              </a:rPr>
              <a:t>2</a:t>
            </a:r>
            <a:r>
              <a:rPr lang="es-MX" altLang="es-MX" sz="2500" b="1" i="1" dirty="0">
                <a:latin typeface="Times New Roman" pitchFamily="18" charset="0"/>
              </a:rPr>
              <a:t> = c		</a:t>
            </a:r>
            <a:r>
              <a:rPr lang="es-MX" altLang="es-MX" sz="2500" dirty="0"/>
              <a:t>ÚNICO EQUILIBRIO POSIBLE.</a:t>
            </a:r>
          </a:p>
          <a:p>
            <a:r>
              <a:rPr lang="es-MX" altLang="es-MX" sz="2500" dirty="0"/>
              <a:t>El único equilibrio es el competitivo, ya que es el único precio al que ninguna de las dos empresas no quiere ni aumentar ni disminuir su precio</a:t>
            </a:r>
          </a:p>
          <a:p>
            <a:r>
              <a:rPr lang="es-ES" altLang="es-MX" sz="2500" dirty="0"/>
              <a:t>Si la empresa </a:t>
            </a:r>
            <a:r>
              <a:rPr lang="es-ES" altLang="es-MX" sz="2500" dirty="0">
                <a:latin typeface="Times New Roman" pitchFamily="18" charset="0"/>
              </a:rPr>
              <a:t>1 ↓ </a:t>
            </a:r>
            <a:r>
              <a:rPr lang="es-ES" altLang="es-MX" sz="2500" i="1" dirty="0">
                <a:latin typeface="Times New Roman" pitchFamily="18" charset="0"/>
              </a:rPr>
              <a:t>p</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ε</a:t>
            </a:r>
            <a:r>
              <a:rPr lang="es-ES" altLang="es-MX" sz="2500" i="1" dirty="0">
                <a:latin typeface="Times New Roman" pitchFamily="18" charset="0"/>
              </a:rPr>
              <a:t>D</a:t>
            </a:r>
            <a:r>
              <a:rPr lang="es-ES" altLang="es-MX" sz="2500" dirty="0">
                <a:latin typeface="Times New Roman" pitchFamily="18" charset="0"/>
              </a:rPr>
              <a:t>(</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l-GR" altLang="es-MX" sz="2500" dirty="0">
                <a:latin typeface="Times New Roman" pitchFamily="18" charset="0"/>
              </a:rPr>
              <a:t>)</a:t>
            </a:r>
            <a:r>
              <a:rPr lang="es-MX" altLang="es-MX" sz="2500" dirty="0">
                <a:latin typeface="Times New Roman" pitchFamily="18" charset="0"/>
              </a:rPr>
              <a:t> </a:t>
            </a:r>
            <a:r>
              <a:rPr lang="el-GR" altLang="es-MX" sz="2500" dirty="0">
                <a:latin typeface="Times New Roman" pitchFamily="18" charset="0"/>
              </a:rPr>
              <a:t>&lt;</a:t>
            </a:r>
            <a:r>
              <a:rPr lang="es-MX" altLang="es-MX" sz="2500" dirty="0">
                <a:latin typeface="Times New Roman" pitchFamily="18" charset="0"/>
              </a:rPr>
              <a:t> </a:t>
            </a:r>
            <a:r>
              <a:rPr lang="el-GR" altLang="es-MX" sz="2500" dirty="0"/>
              <a:t>0</a:t>
            </a:r>
            <a:r>
              <a:rPr lang="es-MX" altLang="es-MX" sz="2500" dirty="0"/>
              <a:t> </a:t>
            </a:r>
            <a:r>
              <a:rPr lang="es-ES" altLang="es-MX" sz="2500" dirty="0"/>
              <a:t>luego no tiene incentivos a ↓</a:t>
            </a:r>
            <a:r>
              <a:rPr lang="es-ES" altLang="es-MX" sz="2500" dirty="0">
                <a:latin typeface="Times New Roman" pitchFamily="18" charset="0"/>
              </a:rPr>
              <a:t> </a:t>
            </a:r>
            <a:r>
              <a:rPr lang="es-ES" altLang="es-MX" sz="2500" i="1" dirty="0">
                <a:latin typeface="Times New Roman" pitchFamily="18" charset="0"/>
              </a:rPr>
              <a:t>p</a:t>
            </a:r>
            <a:r>
              <a:rPr lang="es-ES" altLang="es-MX" sz="2500" b="1" baseline="-25000" dirty="0">
                <a:latin typeface="Times New Roman" pitchFamily="18" charset="0"/>
              </a:rPr>
              <a:t>1</a:t>
            </a:r>
          </a:p>
          <a:p>
            <a:r>
              <a:rPr lang="es-ES" altLang="es-MX" sz="2500" dirty="0"/>
              <a:t>Si la empresa </a:t>
            </a:r>
            <a:r>
              <a:rPr lang="es-ES" altLang="es-MX" sz="2500" dirty="0">
                <a:latin typeface="Times New Roman" pitchFamily="18" charset="0"/>
              </a:rPr>
              <a:t>1 ↑ </a:t>
            </a:r>
            <a:r>
              <a:rPr lang="es-ES" altLang="es-MX" sz="2500" i="1" dirty="0">
                <a:latin typeface="Times New Roman" pitchFamily="18" charset="0"/>
              </a:rPr>
              <a:t>p</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dirty="0">
                <a:latin typeface="Times New Roman" pitchFamily="18" charset="0"/>
              </a:rPr>
              <a:t>Π</a:t>
            </a:r>
            <a:r>
              <a:rPr lang="el-GR" altLang="es-MX" sz="2500" b="1" baseline="-25000" dirty="0">
                <a:latin typeface="Times New Roman" pitchFamily="18" charset="0"/>
              </a:rPr>
              <a:t>1</a:t>
            </a:r>
            <a:r>
              <a:rPr lang="el-GR" altLang="es-MX" sz="2500" dirty="0">
                <a:latin typeface="Times New Roman" pitchFamily="18" charset="0"/>
              </a:rPr>
              <a:t>= (</a:t>
            </a:r>
            <a:r>
              <a:rPr lang="es-ES" altLang="es-MX" sz="2500" i="1" dirty="0">
                <a:latin typeface="Times New Roman" pitchFamily="18" charset="0"/>
              </a:rPr>
              <a:t>p</a:t>
            </a:r>
            <a:r>
              <a:rPr lang="es-ES" altLang="es-MX" sz="2500" dirty="0">
                <a:latin typeface="Times New Roman" pitchFamily="18" charset="0"/>
              </a:rPr>
              <a:t>*</a:t>
            </a:r>
            <a:r>
              <a:rPr lang="es-ES" altLang="es-MX" sz="2500" b="1" baseline="-25000" dirty="0">
                <a:latin typeface="Times New Roman" pitchFamily="18" charset="0"/>
              </a:rPr>
              <a:t>1</a:t>
            </a:r>
            <a:r>
              <a:rPr lang="es-ES" altLang="es-MX" sz="2500" dirty="0">
                <a:latin typeface="Times New Roman" pitchFamily="18" charset="0"/>
              </a:rPr>
              <a:t> + </a:t>
            </a:r>
            <a:r>
              <a:rPr lang="el-GR" altLang="es-MX" sz="2500" i="1" dirty="0">
                <a:latin typeface="Times New Roman" pitchFamily="18" charset="0"/>
              </a:rPr>
              <a:t>ε</a:t>
            </a:r>
            <a:r>
              <a:rPr lang="es-MX" altLang="es-MX" sz="2500" dirty="0">
                <a:latin typeface="Times New Roman" pitchFamily="18" charset="0"/>
              </a:rPr>
              <a:t> </a:t>
            </a:r>
            <a:r>
              <a:rPr lang="el-GR" altLang="es-MX" sz="2500" dirty="0">
                <a:latin typeface="Times New Roman" pitchFamily="18" charset="0"/>
              </a:rPr>
              <a:t>–</a:t>
            </a:r>
            <a:r>
              <a:rPr lang="es-MX" altLang="es-MX" sz="2500" dirty="0">
                <a:latin typeface="Times New Roman" pitchFamily="18" charset="0"/>
              </a:rPr>
              <a:t> </a:t>
            </a:r>
            <a:r>
              <a:rPr lang="es-ES" altLang="es-MX" sz="2500" i="1" dirty="0">
                <a:latin typeface="Times New Roman" pitchFamily="18" charset="0"/>
              </a:rPr>
              <a:t>c</a:t>
            </a:r>
            <a:r>
              <a:rPr lang="es-ES" altLang="es-MX" sz="2500" dirty="0">
                <a:latin typeface="Times New Roman" pitchFamily="18" charset="0"/>
              </a:rPr>
              <a:t>) × 0 = 0  </a:t>
            </a:r>
            <a:r>
              <a:rPr lang="es-ES" altLang="es-MX" sz="2500" dirty="0"/>
              <a:t>luego tampoco tiene incentivo a ↑</a:t>
            </a:r>
            <a:r>
              <a:rPr lang="es-ES" altLang="es-MX" sz="2500" i="1" dirty="0"/>
              <a:t>p</a:t>
            </a:r>
            <a:r>
              <a:rPr lang="es-ES" altLang="es-MX" sz="2500" b="1" baseline="-25000" dirty="0">
                <a:latin typeface="Times New Roman" pitchFamily="18" charset="0"/>
              </a:rPr>
              <a:t>1</a:t>
            </a:r>
            <a:r>
              <a:rPr lang="es-MX" altLang="es-MX" sz="2500" dirty="0"/>
              <a:t>.</a:t>
            </a: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30</a:t>
            </a:fld>
            <a:endParaRPr lang="es-ES" altLang="es-MX" sz="1600" b="0"/>
          </a:p>
        </p:txBody>
      </p:sp>
    </p:spTree>
    <p:extLst>
      <p:ext uri="{BB962C8B-B14F-4D97-AF65-F5344CB8AC3E}">
        <p14:creationId xmlns:p14="http://schemas.microsoft.com/office/powerpoint/2010/main" val="6036326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262558" y="1404144"/>
            <a:ext cx="10952325" cy="5150556"/>
          </a:xfrm>
        </p:spPr>
        <p:txBody>
          <a:bodyPr/>
          <a:lstStyle/>
          <a:p>
            <a:pPr eaLnBrk="1" hangingPunct="1"/>
            <a:r>
              <a:rPr lang="es-ES" altLang="es-MX" sz="2500" dirty="0">
                <a:latin typeface="Times New Roman" pitchFamily="18" charset="0"/>
                <a:cs typeface="Times New Roman" pitchFamily="18" charset="0"/>
              </a:rPr>
              <a:t>El objetivo es de nuevo encontrar las funciones de reacción (ahora en precios) y luego el equilibrio</a:t>
            </a:r>
          </a:p>
          <a:p>
            <a:pPr eaLnBrk="1" hangingPunct="1"/>
            <a:endParaRPr lang="es-ES" altLang="es-MX" sz="2500" dirty="0">
              <a:latin typeface="Times New Roman" pitchFamily="18" charset="0"/>
              <a:cs typeface="Times New Roman" pitchFamily="18" charset="0"/>
            </a:endParaRPr>
          </a:p>
          <a:p>
            <a:pPr eaLnBrk="1" hangingPunct="1"/>
            <a:r>
              <a:rPr lang="es-ES" altLang="es-MX" sz="2500" dirty="0">
                <a:latin typeface="Times New Roman" pitchFamily="18" charset="0"/>
                <a:cs typeface="Times New Roman" pitchFamily="18" charset="0"/>
              </a:rPr>
              <a:t>El equilibrio de Nash se caracteriza por un vector de precios (</a:t>
            </a:r>
            <a:r>
              <a:rPr lang="es-ES" altLang="es-MX" sz="2500" i="1" dirty="0">
                <a:latin typeface="Times New Roman" pitchFamily="18" charset="0"/>
                <a:cs typeface="Times New Roman" pitchFamily="18" charset="0"/>
              </a:rPr>
              <a:t>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i</a:t>
            </a:r>
            <a:r>
              <a:rPr lang="es-ES" altLang="es-MX" sz="2500" i="1" dirty="0">
                <a:latin typeface="Times New Roman" pitchFamily="18" charset="0"/>
                <a:cs typeface="Times New Roman" pitchFamily="18" charset="0"/>
              </a:rPr>
              <a:t>, 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j</a:t>
            </a:r>
            <a:r>
              <a:rPr lang="es-ES" altLang="es-MX" sz="2500" dirty="0">
                <a:latin typeface="Times New Roman" pitchFamily="18" charset="0"/>
                <a:cs typeface="Times New Roman" pitchFamily="18" charset="0"/>
              </a:rPr>
              <a:t>) tal que cada empresa maximiza su beneficio dado el precio de la otra empresa.</a:t>
            </a: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endParaRPr lang="es-ES" altLang="es-MX" sz="2500" dirty="0">
              <a:latin typeface="Times New Roman" pitchFamily="18" charset="0"/>
              <a:cs typeface="Times New Roman" pitchFamily="18" charset="0"/>
            </a:endParaRPr>
          </a:p>
          <a:p>
            <a:pPr eaLnBrk="1" hangingPunct="1"/>
            <a:r>
              <a:rPr lang="es-ES" altLang="es-MX" sz="2500" dirty="0">
                <a:latin typeface="Times New Roman" pitchFamily="18" charset="0"/>
                <a:cs typeface="Times New Roman" pitchFamily="18" charset="0"/>
              </a:rPr>
              <a:t>La paradoja de Bertrand dice que el único equilibrio es aquél en que</a:t>
            </a:r>
            <a:br>
              <a:rPr lang="es-ES" altLang="es-MX" sz="2500" dirty="0">
                <a:latin typeface="Times New Roman" pitchFamily="18" charset="0"/>
                <a:cs typeface="Times New Roman" pitchFamily="18" charset="0"/>
              </a:rPr>
            </a:br>
            <a:r>
              <a:rPr lang="es-ES" altLang="es-MX" sz="2500" i="1" dirty="0">
                <a:latin typeface="Times New Roman" pitchFamily="18" charset="0"/>
                <a:cs typeface="Times New Roman" pitchFamily="18" charset="0"/>
              </a:rPr>
              <a:t>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i </a:t>
            </a:r>
            <a:r>
              <a:rPr lang="es-ES" altLang="es-MX" sz="2500" i="1" dirty="0">
                <a:latin typeface="Times New Roman" pitchFamily="18" charset="0"/>
                <a:cs typeface="Times New Roman" pitchFamily="18" charset="0"/>
              </a:rPr>
              <a:t>= p</a:t>
            </a:r>
            <a:r>
              <a:rPr lang="es-ES" altLang="es-MX" sz="2500" i="1" baseline="30000" dirty="0">
                <a:latin typeface="Times New Roman" pitchFamily="18" charset="0"/>
                <a:cs typeface="Times New Roman" pitchFamily="18" charset="0"/>
              </a:rPr>
              <a:t>*</a:t>
            </a:r>
            <a:r>
              <a:rPr lang="es-ES" altLang="es-MX" sz="2500" i="1" baseline="-25000" dirty="0">
                <a:latin typeface="Times New Roman" pitchFamily="18" charset="0"/>
                <a:cs typeface="Times New Roman" pitchFamily="18" charset="0"/>
              </a:rPr>
              <a:t>j </a:t>
            </a:r>
            <a:r>
              <a:rPr lang="es-ES" altLang="es-MX" sz="2500" i="1" dirty="0">
                <a:latin typeface="Times New Roman" pitchFamily="18" charset="0"/>
                <a:cs typeface="Times New Roman" pitchFamily="18" charset="0"/>
              </a:rPr>
              <a:t>= c</a:t>
            </a:r>
            <a:r>
              <a:rPr lang="es-ES" altLang="es-MX" sz="2500" dirty="0">
                <a:latin typeface="Times New Roman" pitchFamily="18" charset="0"/>
                <a:cs typeface="Times New Roman" pitchFamily="18" charset="0"/>
              </a:rPr>
              <a:t> y por tanto los beneficios de equilibrio son nulos </a:t>
            </a:r>
            <a:r>
              <a:rPr lang="es-ES" altLang="es-MX" sz="2500" dirty="0" err="1">
                <a:latin typeface="Times New Roman" pitchFamily="18" charset="0"/>
                <a:cs typeface="Times New Roman" pitchFamily="18" charset="0"/>
              </a:rPr>
              <a:t>Π</a:t>
            </a:r>
            <a:r>
              <a:rPr lang="es-ES" altLang="es-MX" sz="2500" i="1" baseline="-25000" dirty="0" err="1">
                <a:latin typeface="Times New Roman" pitchFamily="18" charset="0"/>
                <a:cs typeface="Times New Roman" pitchFamily="18" charset="0"/>
              </a:rPr>
              <a:t>i</a:t>
            </a:r>
            <a:r>
              <a:rPr lang="es-ES" altLang="es-MX" sz="2500" i="1" baseline="30000" dirty="0">
                <a:latin typeface="Times New Roman" pitchFamily="18" charset="0"/>
                <a:cs typeface="Times New Roman" pitchFamily="18" charset="0"/>
              </a:rPr>
              <a:t>∗</a:t>
            </a:r>
            <a:r>
              <a:rPr lang="es-ES" altLang="es-MX" sz="2500" i="1" dirty="0">
                <a:latin typeface="Times New Roman" pitchFamily="18" charset="0"/>
                <a:cs typeface="Times New Roman" pitchFamily="18" charset="0"/>
              </a:rPr>
              <a:t> = </a:t>
            </a:r>
            <a:r>
              <a:rPr lang="es-ES" altLang="es-MX" sz="2500" dirty="0" err="1">
                <a:latin typeface="Times New Roman" pitchFamily="18" charset="0"/>
                <a:cs typeface="Times New Roman" pitchFamily="18" charset="0"/>
              </a:rPr>
              <a:t>Π</a:t>
            </a:r>
            <a:r>
              <a:rPr lang="es-ES" altLang="es-MX" sz="2500" i="1" baseline="-25000" dirty="0" err="1">
                <a:latin typeface="Times New Roman" pitchFamily="18" charset="0"/>
                <a:cs typeface="Times New Roman" pitchFamily="18" charset="0"/>
              </a:rPr>
              <a:t>j</a:t>
            </a:r>
            <a:r>
              <a:rPr lang="es-ES" altLang="es-MX" sz="2500" i="1" baseline="30000" dirty="0">
                <a:latin typeface="Times New Roman" pitchFamily="18" charset="0"/>
                <a:cs typeface="Times New Roman" pitchFamily="18" charset="0"/>
              </a:rPr>
              <a:t>*</a:t>
            </a:r>
            <a:r>
              <a:rPr lang="es-ES" altLang="es-MX" sz="2500" i="1" dirty="0">
                <a:latin typeface="Times New Roman" pitchFamily="18" charset="0"/>
                <a:cs typeface="Times New Roman" pitchFamily="18" charset="0"/>
              </a:rPr>
              <a:t> = </a:t>
            </a:r>
            <a:r>
              <a:rPr lang="es-ES" altLang="es-MX" sz="2500" dirty="0">
                <a:latin typeface="Times New Roman" pitchFamily="18" charset="0"/>
                <a:cs typeface="Times New Roman" pitchFamily="18" charset="0"/>
              </a:rPr>
              <a:t>0.</a:t>
            </a:r>
          </a:p>
        </p:txBody>
      </p:sp>
      <p:graphicFrame>
        <p:nvGraphicFramePr>
          <p:cNvPr id="12291" name="Object 6"/>
          <p:cNvGraphicFramePr>
            <a:graphicFrameLocks noChangeAspect="1"/>
          </p:cNvGraphicFramePr>
          <p:nvPr/>
        </p:nvGraphicFramePr>
        <p:xfrm>
          <a:off x="4666643" y="3862917"/>
          <a:ext cx="4097333" cy="884179"/>
        </p:xfrm>
        <a:graphic>
          <a:graphicData uri="http://schemas.openxmlformats.org/presentationml/2006/ole">
            <mc:AlternateContent xmlns:mc="http://schemas.openxmlformats.org/markup-compatibility/2006">
              <mc:Choice xmlns:v="urn:schemas-microsoft-com:vml" Requires="v">
                <p:oleObj spid="_x0000_s51255" name="Equation" r:id="rId3" imgW="2197100" imgH="584200" progId="">
                  <p:embed/>
                </p:oleObj>
              </mc:Choice>
              <mc:Fallback>
                <p:oleObj name="Equation" r:id="rId3" imgW="2197100" imgH="5842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6643" y="3862917"/>
                        <a:ext cx="4097333" cy="884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31</a:t>
            </a:fld>
            <a:endParaRPr lang="es-ES" altLang="es-MX" sz="1600" b="0"/>
          </a:p>
        </p:txBody>
      </p:sp>
    </p:spTree>
    <p:extLst>
      <p:ext uri="{BB962C8B-B14F-4D97-AF65-F5344CB8AC3E}">
        <p14:creationId xmlns:p14="http://schemas.microsoft.com/office/powerpoint/2010/main" val="316125990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78582" y="1044104"/>
            <a:ext cx="10361851" cy="420629"/>
          </a:xfrm>
        </p:spPr>
        <p:txBody>
          <a:bodyPr>
            <a:normAutofit lnSpcReduction="10000"/>
          </a:bodyPr>
          <a:lstStyle/>
          <a:p>
            <a:pPr marL="0" indent="0">
              <a:lnSpc>
                <a:spcPct val="90000"/>
              </a:lnSpc>
              <a:buNone/>
            </a:pPr>
            <a:r>
              <a:rPr lang="es-ES" altLang="es-MX" sz="2500"/>
              <a:t>La función de reacción de las empresas es</a:t>
            </a:r>
            <a:endParaRPr lang="es-ES" altLang="es-MX" smtClean="0"/>
          </a:p>
        </p:txBody>
      </p:sp>
      <p:graphicFrame>
        <p:nvGraphicFramePr>
          <p:cNvPr id="13315" name="Object 4"/>
          <p:cNvGraphicFramePr>
            <a:graphicFrameLocks noChangeAspect="1"/>
          </p:cNvGraphicFramePr>
          <p:nvPr>
            <p:extLst>
              <p:ext uri="{D42A27DB-BD31-4B8C-83A1-F6EECF244321}">
                <p14:modId xmlns:p14="http://schemas.microsoft.com/office/powerpoint/2010/main" val="1246899126"/>
              </p:ext>
            </p:extLst>
          </p:nvPr>
        </p:nvGraphicFramePr>
        <p:xfrm>
          <a:off x="6603418" y="1464733"/>
          <a:ext cx="3834901" cy="1380349"/>
        </p:xfrm>
        <a:graphic>
          <a:graphicData uri="http://schemas.openxmlformats.org/presentationml/2006/ole">
            <mc:AlternateContent xmlns:mc="http://schemas.openxmlformats.org/markup-compatibility/2006">
              <mc:Choice xmlns:v="urn:schemas-microsoft-com:vml" Requires="v">
                <p:oleObj spid="_x0000_s52388" name="Imagen de mapa de bits" r:id="rId3" imgW="2876190" imgH="1276190" progId="Paint.Picture">
                  <p:embed/>
                </p:oleObj>
              </mc:Choice>
              <mc:Fallback>
                <p:oleObj name="Imagen de mapa de bits" r:id="rId3" imgW="2876190" imgH="1276190"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603418" y="1464733"/>
                        <a:ext cx="3834901" cy="1380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6"/>
          <p:cNvGraphicFramePr>
            <a:graphicFrameLocks noChangeAspect="1"/>
          </p:cNvGraphicFramePr>
          <p:nvPr>
            <p:extLst>
              <p:ext uri="{D42A27DB-BD31-4B8C-83A1-F6EECF244321}">
                <p14:modId xmlns:p14="http://schemas.microsoft.com/office/powerpoint/2010/main" val="3318375116"/>
              </p:ext>
            </p:extLst>
          </p:nvPr>
        </p:nvGraphicFramePr>
        <p:xfrm>
          <a:off x="190550" y="2398701"/>
          <a:ext cx="5815843" cy="3450872"/>
        </p:xfrm>
        <a:graphic>
          <a:graphicData uri="http://schemas.openxmlformats.org/presentationml/2006/ole">
            <mc:AlternateContent xmlns:mc="http://schemas.openxmlformats.org/markup-compatibility/2006">
              <mc:Choice xmlns:v="urn:schemas-microsoft-com:vml" Requires="v">
                <p:oleObj spid="_x0000_s52389" name="Imagen de mapa de bits" r:id="rId5" imgW="4361905" imgH="3191320" progId="Paint.Picture">
                  <p:embed/>
                </p:oleObj>
              </mc:Choice>
              <mc:Fallback>
                <p:oleObj name="Imagen de mapa de bits" r:id="rId5" imgW="4361905" imgH="3191320" progId="Paint.Picture">
                  <p:embed/>
                  <p:pic>
                    <p:nvPicPr>
                      <p:cNvPr id="0" name=""/>
                      <p:cNvPicPr>
                        <a:picLocks noChangeAspect="1" noChangeArrowheads="1"/>
                      </p:cNvPicPr>
                      <p:nvPr/>
                    </p:nvPicPr>
                    <p:blipFill>
                      <a:blip r:embed="rId6">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90550" y="2398701"/>
                        <a:ext cx="5815843" cy="345087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7" name="Rectangle 8"/>
          <p:cNvSpPr>
            <a:spLocks noChangeArrowheads="1"/>
          </p:cNvSpPr>
          <p:nvPr/>
        </p:nvSpPr>
        <p:spPr bwMode="auto">
          <a:xfrm>
            <a:off x="7010301" y="4873334"/>
            <a:ext cx="3986900" cy="134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r>
              <a:rPr lang="es-ES" altLang="es-MX" sz="2000" b="0" dirty="0"/>
              <a:t>El equilibro es único y se da donde se cruzan las funciones de reacción </a:t>
            </a:r>
          </a:p>
          <a:p>
            <a:r>
              <a:rPr lang="es-ES" altLang="es-MX" sz="2000" b="0" dirty="0"/>
              <a:t>(</a:t>
            </a:r>
            <a:r>
              <a:rPr lang="es-ES" altLang="es-MX" sz="2000" b="0" i="1" dirty="0"/>
              <a:t>p</a:t>
            </a:r>
            <a:r>
              <a:rPr lang="es-ES" altLang="es-MX" sz="2000" b="0" i="1" baseline="30000" dirty="0"/>
              <a:t>*</a:t>
            </a:r>
            <a:r>
              <a:rPr lang="es-ES" altLang="es-MX" sz="2000" b="0" i="1" baseline="-25000" dirty="0"/>
              <a:t>2</a:t>
            </a:r>
            <a:r>
              <a:rPr lang="es-ES" altLang="es-MX" sz="2000" b="0" i="1" dirty="0"/>
              <a:t> = c, p</a:t>
            </a:r>
            <a:r>
              <a:rPr lang="es-ES" altLang="es-MX" sz="2000" b="0" i="1" baseline="30000" dirty="0"/>
              <a:t>*</a:t>
            </a:r>
            <a:r>
              <a:rPr lang="es-ES" altLang="es-MX" sz="2000" b="0" i="1" baseline="-25000" dirty="0"/>
              <a:t>1</a:t>
            </a:r>
            <a:r>
              <a:rPr lang="es-ES" altLang="es-MX" sz="2000" b="0" i="1" dirty="0"/>
              <a:t>= c</a:t>
            </a:r>
            <a:r>
              <a:rPr lang="es-ES" altLang="es-MX" sz="2000" b="0" dirty="0"/>
              <a:t>) y la demanda se reparte entre los dos </a:t>
            </a:r>
            <a:r>
              <a:rPr lang="es-ES" altLang="es-MX" sz="2000" b="0" i="1" dirty="0"/>
              <a:t>D</a:t>
            </a:r>
            <a:r>
              <a:rPr lang="es-ES" altLang="es-MX" sz="2000" b="0" i="1" baseline="30000" dirty="0"/>
              <a:t>*</a:t>
            </a:r>
            <a:r>
              <a:rPr lang="es-ES" altLang="es-MX" sz="2000" b="0" baseline="-25000" dirty="0"/>
              <a:t>1</a:t>
            </a:r>
            <a:r>
              <a:rPr lang="es-ES" altLang="es-MX" sz="2000" b="0" i="1" dirty="0"/>
              <a:t> = D</a:t>
            </a:r>
            <a:r>
              <a:rPr lang="es-ES" altLang="es-MX" sz="2000" b="0" i="1" baseline="30000" dirty="0"/>
              <a:t>*</a:t>
            </a:r>
            <a:r>
              <a:rPr lang="es-ES" altLang="es-MX" sz="2000" b="0" baseline="-25000" dirty="0"/>
              <a:t>2</a:t>
            </a:r>
            <a:r>
              <a:rPr lang="es-ES" altLang="es-MX" sz="2000" b="0" i="1" dirty="0"/>
              <a:t> = </a:t>
            </a:r>
            <a:r>
              <a:rPr lang="es-ES" altLang="es-MX" sz="2000" b="0" i="1" baseline="30000" dirty="0"/>
              <a:t>D</a:t>
            </a:r>
            <a:r>
              <a:rPr lang="es-ES" altLang="es-MX" sz="2000" b="0" i="1" dirty="0"/>
              <a:t>/</a:t>
            </a:r>
            <a:r>
              <a:rPr lang="es-ES" altLang="es-MX" sz="2000" b="0" baseline="-25000" dirty="0"/>
              <a:t>2</a:t>
            </a:r>
          </a:p>
        </p:txBody>
      </p:sp>
      <p:graphicFrame>
        <p:nvGraphicFramePr>
          <p:cNvPr id="128000" name="Object 0"/>
          <p:cNvGraphicFramePr>
            <a:graphicFrameLocks noChangeAspect="1"/>
          </p:cNvGraphicFramePr>
          <p:nvPr>
            <p:extLst>
              <p:ext uri="{D42A27DB-BD31-4B8C-83A1-F6EECF244321}">
                <p14:modId xmlns:p14="http://schemas.microsoft.com/office/powerpoint/2010/main" val="1385226139"/>
              </p:ext>
            </p:extLst>
          </p:nvPr>
        </p:nvGraphicFramePr>
        <p:xfrm>
          <a:off x="6393897" y="3021918"/>
          <a:ext cx="4389395" cy="1385500"/>
        </p:xfrm>
        <a:graphic>
          <a:graphicData uri="http://schemas.openxmlformats.org/presentationml/2006/ole">
            <mc:AlternateContent xmlns:mc="http://schemas.openxmlformats.org/markup-compatibility/2006">
              <mc:Choice xmlns:v="urn:schemas-microsoft-com:vml" Requires="v">
                <p:oleObj spid="_x0000_s52390" name="Equation" r:id="rId7" imgW="3263900" imgH="1270000" progId="">
                  <p:embed/>
                </p:oleObj>
              </mc:Choice>
              <mc:Fallback>
                <p:oleObj name="Equation" r:id="rId7" imgW="3263900" imgH="127000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93897" y="3021918"/>
                        <a:ext cx="4389395" cy="138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3319" name="7 Conector recto de flecha"/>
          <p:cNvCxnSpPr>
            <a:cxnSpLocks noChangeShapeType="1"/>
          </p:cNvCxnSpPr>
          <p:nvPr/>
        </p:nvCxnSpPr>
        <p:spPr bwMode="auto">
          <a:xfrm rot="10800000">
            <a:off x="1657208" y="4876117"/>
            <a:ext cx="1619040" cy="386292"/>
          </a:xfrm>
          <a:prstGeom prst="straightConnector1">
            <a:avLst/>
          </a:prstGeom>
          <a:noFill/>
          <a:ln w="9525" algn="ctr">
            <a:solidFill>
              <a:schemeClr val="tx1"/>
            </a:solidFill>
            <a:round/>
            <a:headEnd/>
            <a:tailEnd type="stealth" w="med" len="med"/>
          </a:ln>
          <a:extLst>
            <a:ext uri="{909E8E84-426E-40DD-AFC4-6F175D3DCCD1}">
              <a14:hiddenFill xmlns:a14="http://schemas.microsoft.com/office/drawing/2010/main">
                <a:noFill/>
              </a14:hiddenFill>
            </a:ext>
          </a:extLst>
        </p:spPr>
      </p:cxnSp>
      <p:sp>
        <p:nvSpPr>
          <p:cNvPr id="13320" name="Rectangle 8"/>
          <p:cNvSpPr>
            <a:spLocks noChangeArrowheads="1"/>
          </p:cNvSpPr>
          <p:nvPr/>
        </p:nvSpPr>
        <p:spPr bwMode="auto">
          <a:xfrm>
            <a:off x="3181010" y="5083857"/>
            <a:ext cx="3646543" cy="37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ES" altLang="es-MX" sz="1700" i="1" dirty="0"/>
              <a:t>El equilibro de Bertrand - Nash</a:t>
            </a:r>
            <a:endParaRPr lang="es-ES" altLang="es-MX" sz="1700" i="1" baseline="-25000" dirty="0"/>
          </a:p>
        </p:txBody>
      </p:sp>
      <p:sp>
        <p:nvSpPr>
          <p:cNvPr id="9"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32</a:t>
            </a:fld>
            <a:endParaRPr lang="es-ES" altLang="es-MX" sz="1600" b="0"/>
          </a:p>
        </p:txBody>
      </p:sp>
    </p:spTree>
    <p:extLst>
      <p:ext uri="{BB962C8B-B14F-4D97-AF65-F5344CB8AC3E}">
        <p14:creationId xmlns:p14="http://schemas.microsoft.com/office/powerpoint/2010/main" val="12589832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499"/>
                                          </p:stCondLst>
                                        </p:cTn>
                                        <p:tgtEl>
                                          <p:spTgt spid="128000"/>
                                        </p:tgtEl>
                                        <p:attrNameLst>
                                          <p:attrName>style.visibility</p:attrName>
                                        </p:attrNameLst>
                                      </p:cBhvr>
                                      <p:to>
                                        <p:strVal val="visible"/>
                                      </p:to>
                                    </p:set>
                                    <p:anim to="" calcmode="lin" valueType="num">
                                      <p:cBhvr>
                                        <p:cTn id="7" dur="1" fill="hold"/>
                                        <p:tgtEl>
                                          <p:spTgt spid="12800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06574" y="324024"/>
            <a:ext cx="10361851" cy="695326"/>
          </a:xfrm>
          <a:solidFill>
            <a:schemeClr val="tx1">
              <a:lumMod val="75000"/>
              <a:lumOff val="25000"/>
            </a:schemeClr>
          </a:solidFill>
        </p:spPr>
        <p:txBody>
          <a:bodyPr/>
          <a:lstStyle/>
          <a:p>
            <a:r>
              <a:rPr lang="es-MX" sz="3600" b="1" dirty="0" smtClean="0">
                <a:solidFill>
                  <a:schemeClr val="bg1"/>
                </a:solidFill>
                <a:ea typeface="MS PGothic" pitchFamily="34" charset="-128"/>
              </a:rPr>
              <a:t>El </a:t>
            </a:r>
            <a:r>
              <a:rPr lang="es-MX" sz="3600" b="1" dirty="0">
                <a:solidFill>
                  <a:schemeClr val="bg1"/>
                </a:solidFill>
                <a:ea typeface="MS PGothic" pitchFamily="34" charset="-128"/>
              </a:rPr>
              <a:t>modelo de </a:t>
            </a:r>
            <a:r>
              <a:rPr lang="es-ES_tradnl" altLang="ja-JP" sz="3600" b="1" dirty="0" err="1" smtClean="0">
                <a:solidFill>
                  <a:schemeClr val="bg1"/>
                </a:solidFill>
                <a:ea typeface="MS PGothic" pitchFamily="34" charset="-128"/>
              </a:rPr>
              <a:t>Stackelberg</a:t>
            </a:r>
            <a:r>
              <a:rPr lang="es-ES" altLang="ja-JP" sz="3600" dirty="0" smtClean="0">
                <a:solidFill>
                  <a:schemeClr val="bg1"/>
                </a:solidFill>
                <a:ea typeface="MS PGothic" pitchFamily="34" charset="-128"/>
              </a:rPr>
              <a:t> </a:t>
            </a:r>
            <a:endParaRPr lang="es-ES" altLang="es-MX" sz="3600" dirty="0" smtClean="0">
              <a:solidFill>
                <a:schemeClr val="bg1"/>
              </a:solidFill>
            </a:endParaRPr>
          </a:p>
        </p:txBody>
      </p:sp>
      <p:sp>
        <p:nvSpPr>
          <p:cNvPr id="3075" name="Rectangle 3"/>
          <p:cNvSpPr>
            <a:spLocks noGrp="1" noChangeArrowheads="1"/>
          </p:cNvSpPr>
          <p:nvPr>
            <p:ph type="body" idx="1"/>
          </p:nvPr>
        </p:nvSpPr>
        <p:spPr>
          <a:xfrm>
            <a:off x="557891" y="1467909"/>
            <a:ext cx="10361851" cy="4017433"/>
          </a:xfrm>
        </p:spPr>
        <p:txBody>
          <a:bodyPr>
            <a:normAutofit lnSpcReduction="10000"/>
          </a:bodyPr>
          <a:lstStyle/>
          <a:p>
            <a:pPr marL="443461" indent="-443461">
              <a:lnSpc>
                <a:spcPct val="90000"/>
              </a:lnSpc>
              <a:buFont typeface="Wingdings" pitchFamily="2" charset="2"/>
              <a:buChar char="v"/>
            </a:pPr>
            <a:r>
              <a:rPr lang="es-ES_tradnl" altLang="es-MX" sz="2500" dirty="0">
                <a:latin typeface="Arial" pitchFamily="34" charset="0"/>
                <a:cs typeface="Arial" pitchFamily="34" charset="0"/>
              </a:rPr>
              <a:t>La debilidad del duopolio de </a:t>
            </a:r>
            <a:r>
              <a:rPr lang="es-ES_tradnl" altLang="es-MX" sz="2500" dirty="0" err="1">
                <a:latin typeface="Arial" pitchFamily="34" charset="0"/>
                <a:cs typeface="Arial" pitchFamily="34" charset="0"/>
              </a:rPr>
              <a:t>Cournot</a:t>
            </a:r>
            <a:r>
              <a:rPr lang="es-ES_tradnl" altLang="es-MX" sz="2500" dirty="0">
                <a:latin typeface="Arial" pitchFamily="34" charset="0"/>
                <a:cs typeface="Arial" pitchFamily="34" charset="0"/>
              </a:rPr>
              <a:t> reside en el carácter “ingenuo” de las conjeturas de las empresas que se contentan con “adaptarse” a las ofertas que observan.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a:p>
            <a:pPr marL="443461" indent="-443461">
              <a:lnSpc>
                <a:spcPct val="90000"/>
              </a:lnSpc>
              <a:buFont typeface="Wingdings" pitchFamily="2" charset="2"/>
              <a:buChar char="v"/>
            </a:pPr>
            <a:r>
              <a:rPr lang="es-ES_tradnl" altLang="es-MX" sz="2500" dirty="0" err="1">
                <a:latin typeface="Arial" pitchFamily="34" charset="0"/>
                <a:cs typeface="Arial" pitchFamily="34" charset="0"/>
              </a:rPr>
              <a:t>Stackelberg</a:t>
            </a:r>
            <a:r>
              <a:rPr lang="es-ES_tradnl" altLang="es-MX" sz="2500" dirty="0">
                <a:latin typeface="Arial" pitchFamily="34" charset="0"/>
                <a:cs typeface="Arial" pitchFamily="34" charset="0"/>
              </a:rPr>
              <a:t>: Al contrario, una de las empresas sabe todo sobre el comportamiento de la otra, que continua actuando “al estilo </a:t>
            </a:r>
            <a:r>
              <a:rPr lang="es-ES_tradnl" altLang="es-MX" sz="2500" dirty="0" err="1">
                <a:latin typeface="Arial" pitchFamily="34" charset="0"/>
                <a:cs typeface="Arial" pitchFamily="34" charset="0"/>
              </a:rPr>
              <a:t>Cournot</a:t>
            </a:r>
            <a:r>
              <a:rPr lang="es-ES_tradnl" altLang="es-MX" sz="2500" dirty="0">
                <a:latin typeface="Arial" pitchFamily="34" charset="0"/>
                <a:cs typeface="Arial" pitchFamily="34" charset="0"/>
              </a:rPr>
              <a:t>”.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a:p>
            <a:pPr marL="443461" indent="-443461">
              <a:lnSpc>
                <a:spcPct val="90000"/>
              </a:lnSpc>
              <a:buFont typeface="Wingdings" pitchFamily="2" charset="2"/>
              <a:buChar char="v"/>
            </a:pPr>
            <a:r>
              <a:rPr lang="es-ES_tradnl" altLang="es-MX" sz="2500" dirty="0">
                <a:latin typeface="Arial" pitchFamily="34" charset="0"/>
                <a:cs typeface="Arial" pitchFamily="34" charset="0"/>
              </a:rPr>
              <a:t>El primer </a:t>
            </a:r>
            <a:r>
              <a:rPr lang="es-ES_tradnl" altLang="es-MX" sz="2500" dirty="0" err="1">
                <a:latin typeface="Arial" pitchFamily="34" charset="0"/>
                <a:cs typeface="Arial" pitchFamily="34" charset="0"/>
              </a:rPr>
              <a:t>duopolista</a:t>
            </a:r>
            <a:r>
              <a:rPr lang="es-ES_tradnl" altLang="es-MX" sz="2500" dirty="0">
                <a:latin typeface="Arial" pitchFamily="34" charset="0"/>
                <a:cs typeface="Arial" pitchFamily="34" charset="0"/>
              </a:rPr>
              <a:t> se denomina </a:t>
            </a:r>
            <a:r>
              <a:rPr lang="es-ES_tradnl" altLang="es-MX" sz="2500" i="1" dirty="0">
                <a:latin typeface="Arial" pitchFamily="34" charset="0"/>
                <a:cs typeface="Arial" pitchFamily="34" charset="0"/>
              </a:rPr>
              <a:t>director o líder </a:t>
            </a:r>
            <a:r>
              <a:rPr lang="es-ES_tradnl" altLang="es-MX" sz="2500" dirty="0">
                <a:latin typeface="Arial" pitchFamily="34" charset="0"/>
                <a:cs typeface="Arial" pitchFamily="34" charset="0"/>
              </a:rPr>
              <a:t>y va a integrar en sus planes la información que tiene sobre el segundo, denominado el </a:t>
            </a:r>
            <a:r>
              <a:rPr lang="es-ES_tradnl" altLang="es-MX" sz="2500" i="1" dirty="0">
                <a:latin typeface="Arial" pitchFamily="34" charset="0"/>
                <a:cs typeface="Arial" pitchFamily="34" charset="0"/>
              </a:rPr>
              <a:t>seguidor,</a:t>
            </a:r>
            <a:r>
              <a:rPr lang="es-ES_tradnl" altLang="es-MX" sz="2500" dirty="0">
                <a:latin typeface="Arial" pitchFamily="34" charset="0"/>
                <a:cs typeface="Arial" pitchFamily="34" charset="0"/>
              </a:rPr>
              <a:t> y efectuará una oferta que maximice su beneficio. </a:t>
            </a:r>
          </a:p>
          <a:p>
            <a:pPr marL="443461" indent="-443461">
              <a:lnSpc>
                <a:spcPct val="90000"/>
              </a:lnSpc>
              <a:buFont typeface="Wingdings" pitchFamily="2" charset="2"/>
              <a:buChar char="v"/>
            </a:pPr>
            <a:endParaRPr lang="es-ES_tradnl" altLang="es-MX" sz="2500" dirty="0">
              <a:latin typeface="Arial" pitchFamily="34" charset="0"/>
              <a:cs typeface="Arial" pitchFamily="34" charset="0"/>
            </a:endParaRPr>
          </a:p>
        </p:txBody>
      </p:sp>
      <p:sp>
        <p:nvSpPr>
          <p:cNvPr id="3076" name="3 Rectángulo"/>
          <p:cNvSpPr>
            <a:spLocks noChangeArrowheads="1"/>
          </p:cNvSpPr>
          <p:nvPr/>
        </p:nvSpPr>
        <p:spPr bwMode="auto">
          <a:xfrm>
            <a:off x="1333327" y="5871634"/>
            <a:ext cx="9370391" cy="1151872"/>
          </a:xfrm>
          <a:prstGeom prst="rect">
            <a:avLst/>
          </a:prstGeom>
          <a:solidFill>
            <a:schemeClr val="tx1">
              <a:lumMod val="50000"/>
              <a:lumOff val="50000"/>
            </a:schemeClr>
          </a:solidFill>
          <a:ln>
            <a:noFill/>
          </a:ln>
        </p:spPr>
        <p:txBody>
          <a:bodyPr wrap="square" lIns="112032" tIns="56016" rIns="112032" bIns="56016">
            <a:spAutoFit/>
          </a:bodyPr>
          <a:lstStyle/>
          <a:p>
            <a:pPr marL="443461" indent="-443461" algn="ctr">
              <a:lnSpc>
                <a:spcPct val="90000"/>
              </a:lnSpc>
              <a:buFont typeface="Wingdings" pitchFamily="2" charset="2"/>
              <a:buChar char="v"/>
            </a:pPr>
            <a:r>
              <a:rPr lang="es-ES_tradnl" altLang="es-MX" sz="2500" b="0" dirty="0">
                <a:latin typeface="Arial" pitchFamily="34" charset="0"/>
                <a:cs typeface="Arial" pitchFamily="34" charset="0"/>
              </a:rPr>
              <a:t>Este modelo es superior al de </a:t>
            </a:r>
            <a:r>
              <a:rPr lang="es-ES_tradnl" altLang="es-MX" sz="2500" b="0" dirty="0" err="1">
                <a:latin typeface="Arial" pitchFamily="34" charset="0"/>
                <a:cs typeface="Arial" pitchFamily="34" charset="0"/>
              </a:rPr>
              <a:t>Cournot</a:t>
            </a:r>
            <a:r>
              <a:rPr lang="es-ES_tradnl" altLang="es-MX" sz="2500" b="0" dirty="0">
                <a:latin typeface="Arial" pitchFamily="34" charset="0"/>
                <a:cs typeface="Arial" pitchFamily="34" charset="0"/>
              </a:rPr>
              <a:t> en razón de su ventaja informativa sobre la otra empresa, que ve en consecuencia, disminuir su beneficio.</a:t>
            </a:r>
            <a:endParaRPr lang="es-ES" altLang="es-MX" sz="2500" b="0" dirty="0">
              <a:latin typeface="Arial" pitchFamily="34" charset="0"/>
              <a:cs typeface="Arial" pitchFamily="34" charset="0"/>
            </a:endParaRPr>
          </a:p>
        </p:txBody>
      </p:sp>
      <p:sp>
        <p:nvSpPr>
          <p:cNvPr id="5" name="4 Flecha derecha"/>
          <p:cNvSpPr/>
          <p:nvPr/>
        </p:nvSpPr>
        <p:spPr bwMode="auto">
          <a:xfrm>
            <a:off x="190434" y="6103425"/>
            <a:ext cx="952383" cy="540812"/>
          </a:xfrm>
          <a:prstGeom prst="rightArrow">
            <a:avLst/>
          </a:prstGeom>
          <a:ln w="9525" cap="flat" cmpd="sng" algn="ctr">
            <a:solidFill>
              <a:schemeClr val="tx1"/>
            </a:solidFill>
            <a:prstDash val="solid"/>
            <a:round/>
            <a:headEnd type="none" w="med" len="med"/>
            <a:tailEnd type="none" w="med" len="med"/>
          </a:ln>
          <a:effectLst/>
        </p:spPr>
        <p:style>
          <a:lnRef idx="0">
            <a:scrgbClr r="0" g="0" b="0"/>
          </a:lnRef>
          <a:fillRef idx="1003">
            <a:schemeClr val="dk2"/>
          </a:fillRef>
          <a:effectRef idx="0">
            <a:scrgbClr r="0" g="0" b="0"/>
          </a:effectRef>
          <a:fontRef idx="major"/>
        </p:style>
        <p:txBody>
          <a:bodyPr wrap="none" lIns="112032" tIns="56016" rIns="112032" bIns="56016"/>
          <a:lstStyle/>
          <a:p>
            <a:pPr>
              <a:defRPr/>
            </a:pPr>
            <a:endParaRPr lang="es-MX"/>
          </a:p>
        </p:txBody>
      </p:sp>
      <p:sp>
        <p:nvSpPr>
          <p:cNvPr id="6"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33</a:t>
            </a:fld>
            <a:endParaRPr lang="es-ES" altLang="es-MX" sz="1600" b="0"/>
          </a:p>
        </p:txBody>
      </p:sp>
    </p:spTree>
    <p:extLst>
      <p:ext uri="{BB962C8B-B14F-4D97-AF65-F5344CB8AC3E}">
        <p14:creationId xmlns:p14="http://schemas.microsoft.com/office/powerpoint/2010/main" val="88578080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694606" y="1006074"/>
            <a:ext cx="10361851" cy="6086701"/>
          </a:xfrm>
        </p:spPr>
        <p:txBody>
          <a:bodyPr>
            <a:normAutofit fontScale="92500" lnSpcReduction="10000"/>
          </a:bodyPr>
          <a:lstStyle/>
          <a:p>
            <a:pPr marL="0" indent="0">
              <a:lnSpc>
                <a:spcPct val="110000"/>
              </a:lnSpc>
              <a:buNone/>
            </a:pPr>
            <a:r>
              <a:rPr lang="es-ES_tradnl" altLang="es-MX" sz="2500" dirty="0">
                <a:latin typeface="Arial" pitchFamily="34" charset="0"/>
                <a:cs typeface="Arial" pitchFamily="34" charset="0"/>
              </a:rPr>
              <a:t>El principal interés del duopolio de </a:t>
            </a:r>
            <a:r>
              <a:rPr lang="es-ES_tradnl" altLang="es-MX" sz="2500" dirty="0" err="1">
                <a:latin typeface="Arial" pitchFamily="34" charset="0"/>
                <a:cs typeface="Arial" pitchFamily="34" charset="0"/>
              </a:rPr>
              <a:t>Stackelberg</a:t>
            </a:r>
            <a:r>
              <a:rPr lang="es-ES_tradnl" altLang="es-MX" sz="2500" dirty="0">
                <a:latin typeface="Arial" pitchFamily="34" charset="0"/>
                <a:cs typeface="Arial" pitchFamily="34" charset="0"/>
              </a:rPr>
              <a:t> es que </a:t>
            </a:r>
            <a:r>
              <a:rPr lang="es-ES_tradnl" altLang="es-MX" sz="2500" dirty="0" err="1">
                <a:latin typeface="Arial" pitchFamily="34" charset="0"/>
                <a:cs typeface="Arial" pitchFamily="34" charset="0"/>
              </a:rPr>
              <a:t>modeliza</a:t>
            </a:r>
            <a:r>
              <a:rPr lang="es-ES_tradnl" altLang="es-MX" sz="2500" dirty="0">
                <a:latin typeface="Arial" pitchFamily="34" charset="0"/>
                <a:cs typeface="Arial" pitchFamily="34" charset="0"/>
              </a:rPr>
              <a:t> un comportamiento elaborado, el del líder.</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Su principal inconveniente reside en su carácter </a:t>
            </a:r>
            <a:r>
              <a:rPr lang="es-ES_tradnl" altLang="es-MX" sz="2500" i="1" dirty="0">
                <a:latin typeface="Arial" pitchFamily="34" charset="0"/>
                <a:cs typeface="Arial" pitchFamily="34" charset="0"/>
              </a:rPr>
              <a:t>completamente asimétrico</a:t>
            </a:r>
            <a:r>
              <a:rPr lang="es-ES_tradnl" altLang="es-MX" sz="2500" dirty="0">
                <a:latin typeface="Arial" pitchFamily="34" charset="0"/>
                <a:cs typeface="Arial" pitchFamily="34" charset="0"/>
              </a:rPr>
              <a:t> donde una empresa conoce todo lo de la otra (incluso la forma de sus conjeturas) en tanto que esta se contenta con observar las ofertas efectuadas, sin siquiera preguntar nada. </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Cómo explicar o justificar tal asimetría? No es fácil.</a:t>
            </a:r>
          </a:p>
          <a:p>
            <a:pPr marL="0" indent="0">
              <a:lnSpc>
                <a:spcPct val="110000"/>
              </a:lnSpc>
              <a:buNone/>
            </a:pPr>
            <a:r>
              <a:rPr lang="es-ES_tradnl" altLang="es-MX" sz="2500" dirty="0">
                <a:latin typeface="Arial" pitchFamily="34" charset="0"/>
                <a:cs typeface="Arial" pitchFamily="34" charset="0"/>
              </a:rPr>
              <a:t>Se puede considerar que el </a:t>
            </a:r>
            <a:r>
              <a:rPr lang="es-ES_tradnl" altLang="es-MX" sz="2500" i="1" dirty="0">
                <a:latin typeface="Arial" pitchFamily="34" charset="0"/>
                <a:cs typeface="Arial" pitchFamily="34" charset="0"/>
              </a:rPr>
              <a:t>líder</a:t>
            </a:r>
            <a:r>
              <a:rPr lang="es-ES_tradnl" altLang="es-MX" sz="2500" dirty="0">
                <a:latin typeface="Arial" pitchFamily="34" charset="0"/>
                <a:cs typeface="Arial" pitchFamily="34" charset="0"/>
              </a:rPr>
              <a:t> “copa la plaza” y por ello el seguidor se tiene que adaptar. </a:t>
            </a:r>
          </a:p>
          <a:p>
            <a:pPr marL="0" indent="0">
              <a:lnSpc>
                <a:spcPct val="110000"/>
              </a:lnSpc>
              <a:buNone/>
            </a:pPr>
            <a:endParaRPr lang="es-ES_tradnl" altLang="es-MX" sz="2500" dirty="0">
              <a:latin typeface="Arial" pitchFamily="34" charset="0"/>
              <a:cs typeface="Arial" pitchFamily="34" charset="0"/>
            </a:endParaRPr>
          </a:p>
          <a:p>
            <a:pPr marL="0" indent="0">
              <a:lnSpc>
                <a:spcPct val="110000"/>
              </a:lnSpc>
              <a:buNone/>
            </a:pPr>
            <a:r>
              <a:rPr lang="es-ES_tradnl" altLang="es-MX" sz="2500" dirty="0">
                <a:latin typeface="Arial" pitchFamily="34" charset="0"/>
                <a:cs typeface="Arial" pitchFamily="34" charset="0"/>
              </a:rPr>
              <a:t>Mas generalmente, la asimetría en los comportamientos se puede explicar por el </a:t>
            </a:r>
            <a:r>
              <a:rPr lang="es-ES_tradnl" altLang="es-MX" sz="2500" i="1" dirty="0">
                <a:latin typeface="Arial" pitchFamily="34" charset="0"/>
                <a:cs typeface="Arial" pitchFamily="34" charset="0"/>
              </a:rPr>
              <a:t>carácter secuencial</a:t>
            </a:r>
            <a:r>
              <a:rPr lang="es-ES_tradnl" altLang="es-MX" sz="2500" dirty="0">
                <a:latin typeface="Arial" pitchFamily="34" charset="0"/>
                <a:cs typeface="Arial" pitchFamily="34" charset="0"/>
              </a:rPr>
              <a:t> de las ofertas, si el modelo precisa en que orden se hacen.</a:t>
            </a:r>
          </a:p>
          <a:p>
            <a:pPr marL="0" indent="0">
              <a:lnSpc>
                <a:spcPct val="110000"/>
              </a:lnSpc>
              <a:buNone/>
            </a:pPr>
            <a:endParaRPr lang="es-ES" altLang="es-MX" sz="2500" dirty="0">
              <a:latin typeface="Arial" pitchFamily="34" charset="0"/>
              <a:cs typeface="Arial" pitchFamily="34" charset="0"/>
            </a:endParaRPr>
          </a:p>
        </p:txBody>
      </p:sp>
      <p:sp>
        <p:nvSpPr>
          <p:cNvPr id="3"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34</a:t>
            </a:fld>
            <a:endParaRPr lang="es-ES" altLang="es-MX" sz="1600" b="0"/>
          </a:p>
        </p:txBody>
      </p:sp>
    </p:spTree>
    <p:extLst>
      <p:ext uri="{BB962C8B-B14F-4D97-AF65-F5344CB8AC3E}">
        <p14:creationId xmlns:p14="http://schemas.microsoft.com/office/powerpoint/2010/main" val="323176432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5074" y="252016"/>
            <a:ext cx="10361851" cy="770866"/>
          </a:xfrm>
        </p:spPr>
        <p:txBody>
          <a:bodyPr/>
          <a:lstStyle/>
          <a:p>
            <a:pPr eaLnBrk="1" hangingPunct="1"/>
            <a:r>
              <a:rPr lang="es-ES" altLang="es-MX" sz="3200" b="1" dirty="0"/>
              <a:t>Supuestos del </a:t>
            </a:r>
            <a:r>
              <a:rPr lang="es-ES" altLang="es-MX" sz="3200" b="1" dirty="0" smtClean="0"/>
              <a:t>modelo</a:t>
            </a:r>
            <a:endParaRPr lang="es-ES" altLang="es-MX" sz="3200" b="1" dirty="0"/>
          </a:p>
        </p:txBody>
      </p:sp>
      <p:sp>
        <p:nvSpPr>
          <p:cNvPr id="761859" name="Rectangle 3"/>
          <p:cNvSpPr>
            <a:spLocks noGrp="1" noChangeArrowheads="1"/>
          </p:cNvSpPr>
          <p:nvPr>
            <p:ph type="body" idx="1"/>
          </p:nvPr>
        </p:nvSpPr>
        <p:spPr>
          <a:xfrm>
            <a:off x="118542" y="1173129"/>
            <a:ext cx="11017224" cy="6135671"/>
          </a:xfrm>
        </p:spPr>
        <p:txBody>
          <a:bodyPr anchor="ctr">
            <a:noAutofit/>
          </a:bodyPr>
          <a:lstStyle/>
          <a:p>
            <a:pPr>
              <a:spcBef>
                <a:spcPts val="600"/>
              </a:spcBef>
              <a:defRPr/>
            </a:pPr>
            <a:r>
              <a:rPr lang="es-ES" sz="2400" dirty="0">
                <a:latin typeface="+mj-lt"/>
              </a:rPr>
              <a:t>Dos empresas que compiten: una líder y una seguidora.</a:t>
            </a:r>
          </a:p>
          <a:p>
            <a:pPr>
              <a:spcBef>
                <a:spcPts val="600"/>
              </a:spcBef>
              <a:defRPr/>
            </a:pPr>
            <a:r>
              <a:rPr lang="es-ES" sz="2400" dirty="0">
                <a:latin typeface="+mj-lt"/>
              </a:rPr>
              <a:t>Las decisiones de las empresas no son simultaneas sino secuenciales.</a:t>
            </a:r>
          </a:p>
          <a:p>
            <a:pPr>
              <a:spcBef>
                <a:spcPts val="600"/>
              </a:spcBef>
              <a:defRPr/>
            </a:pPr>
            <a:r>
              <a:rPr lang="es-ES" sz="2400" dirty="0">
                <a:latin typeface="+mj-lt"/>
              </a:rPr>
              <a:t>Las dos empresas producen el mismo bien.</a:t>
            </a:r>
          </a:p>
          <a:p>
            <a:pPr>
              <a:spcBef>
                <a:spcPts val="600"/>
              </a:spcBef>
              <a:defRPr/>
            </a:pPr>
            <a:r>
              <a:rPr lang="es-ES" sz="2400" dirty="0">
                <a:latin typeface="+mj-lt"/>
              </a:rPr>
              <a:t>El equilibrio se produce en el corto plazo (equilibrio simultáneo).</a:t>
            </a:r>
          </a:p>
          <a:p>
            <a:pPr>
              <a:spcBef>
                <a:spcPts val="600"/>
              </a:spcBef>
              <a:defRPr/>
            </a:pPr>
            <a:r>
              <a:rPr lang="es-ES" sz="2400" dirty="0">
                <a:latin typeface="+mj-lt"/>
              </a:rPr>
              <a:t>La empresa seguidora se comporta como en </a:t>
            </a:r>
            <a:r>
              <a:rPr lang="es-ES" sz="2400" dirty="0" err="1">
                <a:latin typeface="+mj-lt"/>
              </a:rPr>
              <a:t>Cournot</a:t>
            </a:r>
            <a:r>
              <a:rPr lang="es-ES" sz="2400" dirty="0">
                <a:latin typeface="+mj-lt"/>
              </a:rPr>
              <a:t>.</a:t>
            </a:r>
          </a:p>
          <a:p>
            <a:pPr>
              <a:spcBef>
                <a:spcPts val="600"/>
              </a:spcBef>
              <a:defRPr/>
            </a:pPr>
            <a:r>
              <a:rPr lang="es-ES" sz="2400" dirty="0">
                <a:latin typeface="+mj-lt"/>
              </a:rPr>
              <a:t>variación conjetural nula  λ  = 0: piensan que la otra va a mantener fija su producción.</a:t>
            </a:r>
          </a:p>
          <a:p>
            <a:pPr>
              <a:spcBef>
                <a:spcPts val="600"/>
              </a:spcBef>
              <a:defRPr/>
            </a:pPr>
            <a:r>
              <a:rPr lang="es-ES" sz="2400" dirty="0">
                <a:latin typeface="+mj-lt"/>
              </a:rPr>
              <a:t>La empresa líder sabe que la otra se va a comportar como en </a:t>
            </a:r>
            <a:r>
              <a:rPr lang="es-ES" sz="2400" dirty="0" err="1">
                <a:latin typeface="+mj-lt"/>
              </a:rPr>
              <a:t>Cournot</a:t>
            </a:r>
            <a:r>
              <a:rPr lang="es-ES" sz="2400" dirty="0">
                <a:latin typeface="+mj-lt"/>
              </a:rPr>
              <a:t>.</a:t>
            </a:r>
          </a:p>
          <a:p>
            <a:pPr>
              <a:spcBef>
                <a:spcPts val="600"/>
              </a:spcBef>
              <a:defRPr/>
            </a:pPr>
            <a:r>
              <a:rPr lang="es-ES_tradnl" sz="2400" dirty="0">
                <a:latin typeface="+mj-lt"/>
              </a:rPr>
              <a:t>Demanda y costos lineales</a:t>
            </a:r>
            <a:endParaRPr lang="es-ES" sz="2400" dirty="0">
              <a:latin typeface="+mj-lt"/>
            </a:endParaRPr>
          </a:p>
          <a:p>
            <a:pPr>
              <a:spcBef>
                <a:spcPts val="600"/>
              </a:spcBef>
              <a:defRPr/>
            </a:pPr>
            <a:r>
              <a:rPr lang="es-ES" sz="2400" dirty="0" smtClean="0">
                <a:latin typeface="+mj-lt"/>
              </a:rPr>
              <a:t>Es </a:t>
            </a:r>
            <a:r>
              <a:rPr lang="es-ES" sz="2400" dirty="0">
                <a:latin typeface="+mj-lt"/>
              </a:rPr>
              <a:t>un modelo que tiene 2 periodos.</a:t>
            </a:r>
          </a:p>
          <a:p>
            <a:pPr>
              <a:spcBef>
                <a:spcPts val="600"/>
              </a:spcBef>
              <a:defRPr/>
            </a:pPr>
            <a:r>
              <a:rPr lang="es-ES" sz="2400" dirty="0">
                <a:latin typeface="+mj-lt"/>
              </a:rPr>
              <a:t>En primer periodo, la empresa líder elige la cantidad. (no se puede cambiar en el segundo periodo).</a:t>
            </a:r>
          </a:p>
          <a:p>
            <a:pPr>
              <a:spcBef>
                <a:spcPts val="600"/>
              </a:spcBef>
              <a:defRPr/>
            </a:pPr>
            <a:r>
              <a:rPr lang="es-ES" sz="2400" dirty="0">
                <a:latin typeface="+mj-lt"/>
              </a:rPr>
              <a:t>En el segundo periodo, la empresa seguidora observa la cantidad elegida por la empresa líder y decide su cantidad (esta se situará </a:t>
            </a:r>
            <a:r>
              <a:rPr lang="es-ES" sz="2400" dirty="0" smtClean="0">
                <a:latin typeface="+mj-lt"/>
              </a:rPr>
              <a:t>a lo </a:t>
            </a:r>
            <a:r>
              <a:rPr lang="es-ES" sz="2400" dirty="0">
                <a:latin typeface="+mj-lt"/>
              </a:rPr>
              <a:t>largo de su curva de reacción).</a:t>
            </a:r>
          </a:p>
        </p:txBody>
      </p:sp>
      <p:sp>
        <p:nvSpPr>
          <p:cNvPr id="4"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35</a:t>
            </a:fld>
            <a:endParaRPr lang="es-ES" altLang="es-MX" sz="1600" b="0"/>
          </a:p>
        </p:txBody>
      </p:sp>
    </p:spTree>
    <p:extLst>
      <p:ext uri="{BB962C8B-B14F-4D97-AF65-F5344CB8AC3E}">
        <p14:creationId xmlns:p14="http://schemas.microsoft.com/office/powerpoint/2010/main" val="288540302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94606" y="900088"/>
            <a:ext cx="10361851" cy="2704042"/>
          </a:xfrm>
        </p:spPr>
        <p:txBody>
          <a:bodyPr>
            <a:noAutofit/>
          </a:bodyPr>
          <a:lstStyle/>
          <a:p>
            <a:pPr eaLnBrk="1" hangingPunct="1">
              <a:buFont typeface="Wingdings" pitchFamily="2" charset="2"/>
              <a:buNone/>
              <a:defRPr/>
            </a:pPr>
            <a:r>
              <a:rPr lang="es-MX" sz="2400" dirty="0">
                <a:latin typeface="+mj-lt"/>
              </a:rPr>
              <a:t>Supongamos una demanda lineal </a:t>
            </a:r>
          </a:p>
          <a:p>
            <a:pPr algn="ctr" eaLnBrk="1" hangingPunct="1">
              <a:buFont typeface="Wingdings" pitchFamily="2" charset="2"/>
              <a:buNone/>
              <a:defRPr/>
            </a:pPr>
            <a:r>
              <a:rPr lang="es-MX" sz="2400" i="1" dirty="0">
                <a:latin typeface="Times New Roman" pitchFamily="18" charset="0"/>
                <a:cs typeface="Times New Roman" pitchFamily="18" charset="0"/>
              </a:rPr>
              <a:t>P</a:t>
            </a:r>
            <a:r>
              <a:rPr lang="es-MX" sz="2400" dirty="0">
                <a:latin typeface="Times New Roman" pitchFamily="18" charset="0"/>
                <a:cs typeface="Times New Roman" pitchFamily="18" charset="0"/>
              </a:rPr>
              <a:t>(</a:t>
            </a:r>
            <a:r>
              <a:rPr lang="es-MX" sz="2400" i="1" dirty="0">
                <a:latin typeface="Times New Roman" pitchFamily="18" charset="0"/>
                <a:cs typeface="Times New Roman" pitchFamily="18" charset="0"/>
              </a:rPr>
              <a:t>Q</a:t>
            </a:r>
            <a:r>
              <a:rPr lang="es-MX" sz="2400" dirty="0">
                <a:latin typeface="Times New Roman" pitchFamily="18" charset="0"/>
                <a:cs typeface="Times New Roman" pitchFamily="18" charset="0"/>
              </a:rPr>
              <a:t>)</a:t>
            </a:r>
            <a:r>
              <a:rPr lang="es-MX" sz="2400" i="1" dirty="0">
                <a:latin typeface="Times New Roman" pitchFamily="18" charset="0"/>
                <a:cs typeface="Times New Roman" pitchFamily="18" charset="0"/>
              </a:rPr>
              <a:t>=a – </a:t>
            </a:r>
            <a:r>
              <a:rPr lang="es-MX" sz="2400" i="1" dirty="0" err="1">
                <a:latin typeface="Times New Roman" pitchFamily="18" charset="0"/>
                <a:cs typeface="Times New Roman" pitchFamily="18" charset="0"/>
              </a:rPr>
              <a:t>bQ</a:t>
            </a:r>
            <a:r>
              <a:rPr lang="es-MX" sz="2400" i="1" dirty="0">
                <a:latin typeface="Times New Roman" pitchFamily="18" charset="0"/>
                <a:cs typeface="Times New Roman" pitchFamily="18" charset="0"/>
              </a:rPr>
              <a:t>                Cmg</a:t>
            </a:r>
            <a:r>
              <a:rPr lang="es-MX" sz="2400" baseline="-25000" dirty="0">
                <a:latin typeface="Times New Roman" pitchFamily="18" charset="0"/>
                <a:cs typeface="Times New Roman" pitchFamily="18" charset="0"/>
              </a:rPr>
              <a:t>1 </a:t>
            </a:r>
            <a:r>
              <a:rPr lang="es-MX" sz="2400" i="1" dirty="0">
                <a:latin typeface="Times New Roman" pitchFamily="18" charset="0"/>
                <a:cs typeface="Times New Roman" pitchFamily="18" charset="0"/>
              </a:rPr>
              <a:t>= Cmg</a:t>
            </a:r>
            <a:r>
              <a:rPr lang="es-MX" sz="2400" baseline="-25000" dirty="0">
                <a:latin typeface="Times New Roman" pitchFamily="18" charset="0"/>
                <a:cs typeface="Times New Roman" pitchFamily="18" charset="0"/>
              </a:rPr>
              <a:t>2 </a:t>
            </a:r>
            <a:r>
              <a:rPr lang="es-MX" sz="2400" i="1" dirty="0">
                <a:latin typeface="Times New Roman" pitchFamily="18" charset="0"/>
                <a:cs typeface="Times New Roman" pitchFamily="18" charset="0"/>
              </a:rPr>
              <a:t>= c</a:t>
            </a:r>
          </a:p>
          <a:p>
            <a:pPr marL="0" indent="0">
              <a:buNone/>
              <a:defRPr/>
            </a:pPr>
            <a:r>
              <a:rPr lang="es-MX" sz="2400" dirty="0">
                <a:latin typeface="+mj-lt"/>
              </a:rPr>
              <a:t>En este tipo de juegos secuenciales se resuelve primero el problema del 2º periodo y después el del 1er periodo.</a:t>
            </a:r>
          </a:p>
          <a:p>
            <a:pPr eaLnBrk="1" hangingPunct="1">
              <a:buFont typeface="Wingdings" pitchFamily="2" charset="2"/>
              <a:buNone/>
              <a:defRPr/>
            </a:pPr>
            <a:endParaRPr lang="es-MX" sz="2400" dirty="0">
              <a:latin typeface="+mj-lt"/>
            </a:endParaRPr>
          </a:p>
          <a:p>
            <a:pPr marL="0" indent="0">
              <a:buNone/>
              <a:defRPr/>
            </a:pPr>
            <a:r>
              <a:rPr lang="es-MX" sz="2400" dirty="0">
                <a:latin typeface="+mj-lt"/>
              </a:rPr>
              <a:t>En el 2º periodo (le toca a la empresa 2, dada la cantidad elegida por la empresa 1):</a:t>
            </a:r>
          </a:p>
        </p:txBody>
      </p:sp>
      <p:pic>
        <p:nvPicPr>
          <p:cNvPr id="8195" name="Picture 2"/>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76134" y="3996432"/>
            <a:ext cx="7415835" cy="107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993640" y="5076552"/>
            <a:ext cx="9445385" cy="193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36</a:t>
            </a:fld>
            <a:endParaRPr lang="es-ES" altLang="es-MX" sz="1600" b="0"/>
          </a:p>
        </p:txBody>
      </p:sp>
    </p:spTree>
    <p:extLst>
      <p:ext uri="{BB962C8B-B14F-4D97-AF65-F5344CB8AC3E}">
        <p14:creationId xmlns:p14="http://schemas.microsoft.com/office/powerpoint/2010/main" val="160788999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71417" y="4480984"/>
            <a:ext cx="8704716" cy="2291998"/>
          </a:xfrm>
        </p:spPr>
        <p:txBody>
          <a:bodyPr/>
          <a:lstStyle/>
          <a:p>
            <a:pPr>
              <a:defRPr/>
            </a:pPr>
            <a:r>
              <a:rPr lang="es-MX" sz="2200" dirty="0">
                <a:latin typeface="+mj-lt"/>
              </a:rPr>
              <a:t>La empresa seguidora toma como dada la cantidad a producir por la empresa Líder ajustando su producción a la cantidad que anuncie la Líder </a:t>
            </a:r>
            <a:r>
              <a:rPr lang="es-MX" sz="2200" dirty="0">
                <a:latin typeface="Times New Roman" pitchFamily="18" charset="0"/>
                <a:cs typeface="Times New Roman" pitchFamily="18" charset="0"/>
              </a:rPr>
              <a:t>[</a:t>
            </a:r>
            <a:r>
              <a:rPr lang="es-MX" sz="2200" i="1" dirty="0" err="1">
                <a:latin typeface="Times New Roman" pitchFamily="18" charset="0"/>
                <a:cs typeface="Times New Roman" pitchFamily="18" charset="0"/>
              </a:rPr>
              <a:t>q</a:t>
            </a:r>
            <a:r>
              <a:rPr lang="es-MX" sz="2200" i="1" baseline="-25000" dirty="0" err="1">
                <a:latin typeface="Times New Roman" pitchFamily="18" charset="0"/>
                <a:cs typeface="Times New Roman" pitchFamily="18" charset="0"/>
              </a:rPr>
              <a:t>s</a:t>
            </a:r>
            <a:r>
              <a:rPr lang="es-MX" sz="2200" dirty="0">
                <a:latin typeface="Times New Roman" pitchFamily="18" charset="0"/>
                <a:cs typeface="Times New Roman" pitchFamily="18" charset="0"/>
              </a:rPr>
              <a:t>(</a:t>
            </a:r>
            <a:r>
              <a:rPr lang="es-MX" sz="2200" i="1" dirty="0" err="1">
                <a:latin typeface="Times New Roman" pitchFamily="18" charset="0"/>
                <a:cs typeface="Times New Roman" pitchFamily="18" charset="0"/>
              </a:rPr>
              <a:t>q</a:t>
            </a:r>
            <a:r>
              <a:rPr lang="es-MX" sz="2200" baseline="-25000" dirty="0" err="1">
                <a:latin typeface="Times New Roman" pitchFamily="18" charset="0"/>
                <a:cs typeface="Times New Roman" pitchFamily="18" charset="0"/>
              </a:rPr>
              <a:t>l</a:t>
            </a:r>
            <a:r>
              <a:rPr lang="es-MX" sz="2200" dirty="0">
                <a:latin typeface="Times New Roman" pitchFamily="18" charset="0"/>
                <a:cs typeface="Times New Roman" pitchFamily="18" charset="0"/>
              </a:rPr>
              <a:t>)]</a:t>
            </a:r>
          </a:p>
          <a:p>
            <a:pPr>
              <a:defRPr/>
            </a:pPr>
            <a:r>
              <a:rPr lang="es-MX" sz="2200" dirty="0">
                <a:latin typeface="+mj-lt"/>
              </a:rPr>
              <a:t>La empresa Líder escoge la cantidad que maximiza sus beneficios anticipando el comportamiento de la seguidora (su función de reacción)</a:t>
            </a:r>
          </a:p>
        </p:txBody>
      </p:sp>
      <p:sp>
        <p:nvSpPr>
          <p:cNvPr id="4" name="2 Marcador de contenido"/>
          <p:cNvSpPr txBox="1">
            <a:spLocks/>
          </p:cNvSpPr>
          <p:nvPr/>
        </p:nvSpPr>
        <p:spPr bwMode="auto">
          <a:xfrm>
            <a:off x="406574" y="1260128"/>
            <a:ext cx="10761848" cy="254952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2500" b="0" kern="0" dirty="0">
                <a:latin typeface="+mj-lt"/>
              </a:rPr>
              <a:t>Supongamos una demanda lineal </a:t>
            </a:r>
          </a:p>
          <a:p>
            <a:pPr marL="420121" indent="-420121" algn="ctr">
              <a:spcBef>
                <a:spcPct val="20000"/>
              </a:spcBef>
              <a:defRPr/>
            </a:pPr>
            <a:r>
              <a:rPr lang="es-MX" sz="2500" b="0" i="1" kern="0" dirty="0">
                <a:cs typeface="Times New Roman" pitchFamily="18" charset="0"/>
              </a:rPr>
              <a:t>P</a:t>
            </a:r>
            <a:r>
              <a:rPr lang="es-MX" sz="2500" b="0" kern="0" dirty="0">
                <a:cs typeface="Times New Roman" pitchFamily="18" charset="0"/>
              </a:rPr>
              <a:t>(</a:t>
            </a:r>
            <a:r>
              <a:rPr lang="es-MX" sz="2500" b="0" i="1" kern="0" dirty="0">
                <a:cs typeface="Times New Roman" pitchFamily="18" charset="0"/>
              </a:rPr>
              <a:t>Q</a:t>
            </a:r>
            <a:r>
              <a:rPr lang="es-MX" sz="2500" b="0" kern="0" dirty="0">
                <a:cs typeface="Times New Roman" pitchFamily="18" charset="0"/>
              </a:rPr>
              <a:t>)</a:t>
            </a:r>
            <a:r>
              <a:rPr lang="es-MX" sz="2500" b="0" i="1" kern="0" dirty="0">
                <a:cs typeface="Times New Roman" pitchFamily="18" charset="0"/>
              </a:rPr>
              <a:t>=a – </a:t>
            </a:r>
            <a:r>
              <a:rPr lang="es-MX" sz="2500" b="0" i="1" kern="0" dirty="0" err="1">
                <a:cs typeface="Times New Roman" pitchFamily="18" charset="0"/>
              </a:rPr>
              <a:t>bQ</a:t>
            </a:r>
            <a:r>
              <a:rPr lang="es-MX" sz="2500" b="0" i="1" kern="0">
                <a:cs typeface="Times New Roman" pitchFamily="18" charset="0"/>
              </a:rPr>
              <a:t>                </a:t>
            </a:r>
            <a:r>
              <a:rPr lang="es-MX" sz="2500" b="0" i="1" kern="0" smtClean="0">
                <a:cs typeface="Times New Roman" pitchFamily="18" charset="0"/>
              </a:rPr>
              <a:t>CMg</a:t>
            </a:r>
            <a:r>
              <a:rPr lang="es-MX" sz="2500" b="0" kern="0" baseline="-25000" smtClean="0">
                <a:cs typeface="Times New Roman" pitchFamily="18" charset="0"/>
              </a:rPr>
              <a:t>1 </a:t>
            </a:r>
            <a:r>
              <a:rPr lang="es-MX" sz="2500" b="0" i="1" kern="0">
                <a:cs typeface="Times New Roman" pitchFamily="18" charset="0"/>
              </a:rPr>
              <a:t>= </a:t>
            </a:r>
            <a:r>
              <a:rPr lang="es-MX" sz="2500" b="0" i="1" kern="0" smtClean="0">
                <a:cs typeface="Times New Roman" pitchFamily="18" charset="0"/>
              </a:rPr>
              <a:t>CMg</a:t>
            </a:r>
            <a:r>
              <a:rPr lang="es-MX" sz="2500" b="0" kern="0" baseline="-25000" smtClean="0">
                <a:cs typeface="Times New Roman" pitchFamily="18" charset="0"/>
              </a:rPr>
              <a:t>2 </a:t>
            </a:r>
            <a:r>
              <a:rPr lang="es-MX" sz="2500" b="0" i="1" kern="0" dirty="0">
                <a:cs typeface="Times New Roman" pitchFamily="18" charset="0"/>
              </a:rPr>
              <a:t>= c</a:t>
            </a:r>
          </a:p>
          <a:p>
            <a:pPr marL="328706" indent="-328706">
              <a:spcBef>
                <a:spcPct val="20000"/>
              </a:spcBef>
              <a:buFont typeface="Arial" pitchFamily="34" charset="0"/>
              <a:buChar char="•"/>
              <a:defRPr/>
            </a:pPr>
            <a:r>
              <a:rPr lang="es-MX" sz="2500" b="0" kern="0" dirty="0">
                <a:latin typeface="+mj-lt"/>
              </a:rPr>
              <a:t>Dos empresas, </a:t>
            </a:r>
            <a:r>
              <a:rPr lang="es-MX" sz="2500" b="0" dirty="0"/>
              <a:t>líder (</a:t>
            </a:r>
            <a:r>
              <a:rPr lang="es-MX" sz="2500" b="0" i="1" dirty="0" err="1"/>
              <a:t>q</a:t>
            </a:r>
            <a:r>
              <a:rPr lang="es-MX" sz="2500" b="0" baseline="-25000" dirty="0" err="1"/>
              <a:t>l</a:t>
            </a:r>
            <a:r>
              <a:rPr lang="es-MX" sz="2500" b="0" dirty="0"/>
              <a:t>)</a:t>
            </a:r>
            <a:r>
              <a:rPr lang="es-MX" sz="2500" b="0" i="1" dirty="0"/>
              <a:t> y seguidora </a:t>
            </a:r>
            <a:r>
              <a:rPr lang="es-MX" sz="2500" b="0" dirty="0"/>
              <a:t>(</a:t>
            </a:r>
            <a:r>
              <a:rPr lang="es-MX" sz="2500" b="0" i="1" dirty="0" err="1"/>
              <a:t>q</a:t>
            </a:r>
            <a:r>
              <a:rPr lang="es-MX" sz="2500" b="0" i="1" baseline="-25000" dirty="0" err="1"/>
              <a:t>s</a:t>
            </a:r>
            <a:r>
              <a:rPr lang="es-MX" sz="2500" b="0" dirty="0"/>
              <a:t>),</a:t>
            </a:r>
          </a:p>
          <a:p>
            <a:pPr marL="328706" indent="-328706">
              <a:buFont typeface="Arial" pitchFamily="34" charset="0"/>
              <a:buChar char="•"/>
              <a:defRPr/>
            </a:pPr>
            <a:r>
              <a:rPr lang="es-MX" sz="2500" b="0" dirty="0"/>
              <a:t>Para resolver este problema tenemos que resolver el problema a partir de la </a:t>
            </a:r>
            <a:r>
              <a:rPr lang="es-MX" sz="2500" b="0" i="1" dirty="0"/>
              <a:t>inducción hacia atrás. </a:t>
            </a:r>
            <a:r>
              <a:rPr lang="es-MX" sz="2500" b="0" dirty="0"/>
              <a:t>En este tipo de juegos secuenciales se resuelve primero el problema del 2º periodo y después el del 1er periodo</a:t>
            </a:r>
            <a:endParaRPr lang="es-MX" sz="2500" b="0" kern="0" dirty="0">
              <a:latin typeface="+mj-lt"/>
            </a:endParaRPr>
          </a:p>
        </p:txBody>
      </p:sp>
      <p:pic>
        <p:nvPicPr>
          <p:cNvPr id="92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094" y="4350503"/>
            <a:ext cx="2133322" cy="2293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37</a:t>
            </a:fld>
            <a:endParaRPr lang="es-ES" altLang="es-MX" sz="1600" b="0"/>
          </a:p>
        </p:txBody>
      </p:sp>
    </p:spTree>
    <p:extLst>
      <p:ext uri="{BB962C8B-B14F-4D97-AF65-F5344CB8AC3E}">
        <p14:creationId xmlns:p14="http://schemas.microsoft.com/office/powerpoint/2010/main" val="41098779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14281" y="1158876"/>
            <a:ext cx="10361851" cy="463550"/>
          </a:xfrm>
        </p:spPr>
        <p:txBody>
          <a:bodyPr>
            <a:normAutofit lnSpcReduction="10000"/>
          </a:bodyPr>
          <a:lstStyle/>
          <a:p>
            <a:pPr>
              <a:buFontTx/>
              <a:buNone/>
            </a:pPr>
            <a:r>
              <a:rPr lang="es-MX" altLang="es-MX" sz="2500">
                <a:latin typeface="Arial" pitchFamily="34" charset="0"/>
                <a:cs typeface="Arial" pitchFamily="34" charset="0"/>
              </a:rPr>
              <a:t>Formalmente, la empresa seguidora resuelve este problema,</a:t>
            </a:r>
          </a:p>
        </p:txBody>
      </p:sp>
      <p:graphicFrame>
        <p:nvGraphicFramePr>
          <p:cNvPr id="10243" name="Object 2"/>
          <p:cNvGraphicFramePr>
            <a:graphicFrameLocks noChangeAspect="1"/>
          </p:cNvGraphicFramePr>
          <p:nvPr/>
        </p:nvGraphicFramePr>
        <p:xfrm>
          <a:off x="1001054" y="2020736"/>
          <a:ext cx="4220084" cy="525357"/>
        </p:xfrm>
        <a:graphic>
          <a:graphicData uri="http://schemas.openxmlformats.org/presentationml/2006/ole">
            <mc:AlternateContent xmlns:mc="http://schemas.openxmlformats.org/markup-compatibility/2006">
              <mc:Choice xmlns:v="urn:schemas-microsoft-com:vml" Requires="v">
                <p:oleObj spid="_x0000_s60789" name="Ecuación" r:id="rId3" imgW="1993900" imgH="304800" progId="Equation.3">
                  <p:embed/>
                </p:oleObj>
              </mc:Choice>
              <mc:Fallback>
                <p:oleObj name="Ecuación" r:id="rId3" imgW="1993900" imgH="304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054" y="2020736"/>
                        <a:ext cx="4220084" cy="525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2 Marcador de contenido"/>
          <p:cNvSpPr txBox="1">
            <a:spLocks/>
          </p:cNvSpPr>
          <p:nvPr/>
        </p:nvSpPr>
        <p:spPr bwMode="auto">
          <a:xfrm>
            <a:off x="5142831" y="1976098"/>
            <a:ext cx="1714277" cy="463550"/>
          </a:xfrm>
          <a:prstGeom prst="rect">
            <a:avLst/>
          </a:prstGeom>
          <a:noFill/>
          <a:ln w="9525">
            <a:noFill/>
            <a:miter lim="800000"/>
            <a:headEnd/>
            <a:tailEnd/>
          </a:ln>
        </p:spPr>
        <p:txBody>
          <a:bodyPr lIns="112032" tIns="56016" rIns="112032" bIns="56016"/>
          <a:lstStyle/>
          <a:p>
            <a:pPr marL="420121" indent="-420121" eaLnBrk="0" hangingPunct="0">
              <a:spcBef>
                <a:spcPct val="20000"/>
              </a:spcBef>
              <a:defRPr/>
            </a:pPr>
            <a:r>
              <a:rPr lang="es-MX" sz="2500" b="0" kern="0" dirty="0">
                <a:latin typeface="Arial" pitchFamily="34" charset="0"/>
                <a:cs typeface="Arial" pitchFamily="34" charset="0"/>
              </a:rPr>
              <a:t>Es decir</a:t>
            </a:r>
          </a:p>
        </p:txBody>
      </p:sp>
      <p:graphicFrame>
        <p:nvGraphicFramePr>
          <p:cNvPr id="10245" name="Object 3"/>
          <p:cNvGraphicFramePr>
            <a:graphicFrameLocks noChangeAspect="1"/>
          </p:cNvGraphicFramePr>
          <p:nvPr/>
        </p:nvGraphicFramePr>
        <p:xfrm>
          <a:off x="6761870" y="1838749"/>
          <a:ext cx="2122740" cy="678156"/>
        </p:xfrm>
        <a:graphic>
          <a:graphicData uri="http://schemas.openxmlformats.org/presentationml/2006/ole">
            <mc:AlternateContent xmlns:mc="http://schemas.openxmlformats.org/markup-compatibility/2006">
              <mc:Choice xmlns:v="urn:schemas-microsoft-com:vml" Requires="v">
                <p:oleObj spid="_x0000_s60790" name="Ecuación" r:id="rId5" imgW="1002865" imgH="393529" progId="Equation.3">
                  <p:embed/>
                </p:oleObj>
              </mc:Choice>
              <mc:Fallback>
                <p:oleObj name="Ecuación" r:id="rId5" imgW="1002865"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1870" y="1838749"/>
                        <a:ext cx="2122740" cy="67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2 Marcador de contenido"/>
          <p:cNvSpPr txBox="1">
            <a:spLocks/>
          </p:cNvSpPr>
          <p:nvPr/>
        </p:nvSpPr>
        <p:spPr bwMode="auto">
          <a:xfrm>
            <a:off x="952376" y="2781300"/>
            <a:ext cx="10361851" cy="1081617"/>
          </a:xfrm>
          <a:prstGeom prst="rect">
            <a:avLst/>
          </a:prstGeom>
          <a:noFill/>
          <a:ln w="9525">
            <a:noFill/>
            <a:miter lim="800000"/>
            <a:headEnd/>
            <a:tailEnd/>
          </a:ln>
        </p:spPr>
        <p:txBody>
          <a:bodyPr lIns="112032" tIns="56016" rIns="112032" bIns="56016"/>
          <a:lstStyle/>
          <a:p>
            <a:pPr>
              <a:defRPr/>
            </a:pPr>
            <a:r>
              <a:rPr lang="es-MX" sz="2500" b="0" dirty="0">
                <a:latin typeface="Arial" pitchFamily="34" charset="0"/>
                <a:cs typeface="Arial" pitchFamily="34" charset="0"/>
              </a:rPr>
              <a:t>Y el problema de la empresa líder consiste en maximizar los</a:t>
            </a:r>
          </a:p>
          <a:p>
            <a:pPr>
              <a:defRPr/>
            </a:pPr>
            <a:r>
              <a:rPr lang="es-MX" sz="2500" b="0" dirty="0">
                <a:latin typeface="Arial" pitchFamily="34" charset="0"/>
                <a:cs typeface="Arial" pitchFamily="34" charset="0"/>
              </a:rPr>
              <a:t>beneficios anticipando el comportamiento de la seguidora,</a:t>
            </a:r>
            <a:endParaRPr lang="es-MX" sz="2500" b="0" kern="0" dirty="0">
              <a:latin typeface="Arial" pitchFamily="34" charset="0"/>
              <a:cs typeface="Arial" pitchFamily="34" charset="0"/>
            </a:endParaRPr>
          </a:p>
        </p:txBody>
      </p:sp>
      <p:graphicFrame>
        <p:nvGraphicFramePr>
          <p:cNvPr id="10247" name="Object 4"/>
          <p:cNvGraphicFramePr>
            <a:graphicFrameLocks noChangeAspect="1"/>
          </p:cNvGraphicFramePr>
          <p:nvPr/>
        </p:nvGraphicFramePr>
        <p:xfrm>
          <a:off x="1020100" y="3801110"/>
          <a:ext cx="4167175" cy="525357"/>
        </p:xfrm>
        <a:graphic>
          <a:graphicData uri="http://schemas.openxmlformats.org/presentationml/2006/ole">
            <mc:AlternateContent xmlns:mc="http://schemas.openxmlformats.org/markup-compatibility/2006">
              <mc:Choice xmlns:v="urn:schemas-microsoft-com:vml" Requires="v">
                <p:oleObj spid="_x0000_s60791" name="Ecuación" r:id="rId7" imgW="1968500" imgH="304800" progId="Equation.3">
                  <p:embed/>
                </p:oleObj>
              </mc:Choice>
              <mc:Fallback>
                <p:oleObj name="Ecuación" r:id="rId7" imgW="1968500" imgH="304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0100" y="3801110"/>
                        <a:ext cx="4167175" cy="525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2 Marcador de contenido"/>
          <p:cNvSpPr txBox="1">
            <a:spLocks/>
          </p:cNvSpPr>
          <p:nvPr/>
        </p:nvSpPr>
        <p:spPr bwMode="auto">
          <a:xfrm>
            <a:off x="5244418" y="3818279"/>
            <a:ext cx="1714277" cy="463550"/>
          </a:xfrm>
          <a:prstGeom prst="rect">
            <a:avLst/>
          </a:prstGeom>
          <a:noFill/>
          <a:ln w="9525">
            <a:noFill/>
            <a:miter lim="800000"/>
            <a:headEnd/>
            <a:tailEnd/>
          </a:ln>
        </p:spPr>
        <p:txBody>
          <a:bodyPr lIns="112032" tIns="56016" rIns="112032" bIns="56016"/>
          <a:lstStyle/>
          <a:p>
            <a:pPr marL="420121" indent="-420121" eaLnBrk="0" hangingPunct="0">
              <a:spcBef>
                <a:spcPct val="20000"/>
              </a:spcBef>
              <a:defRPr/>
            </a:pPr>
            <a:r>
              <a:rPr lang="es-MX" sz="2500" b="0" kern="0" dirty="0">
                <a:latin typeface="Arial" pitchFamily="34" charset="0"/>
                <a:cs typeface="Arial" pitchFamily="34" charset="0"/>
              </a:rPr>
              <a:t>Sujeto a</a:t>
            </a:r>
          </a:p>
        </p:txBody>
      </p:sp>
      <p:graphicFrame>
        <p:nvGraphicFramePr>
          <p:cNvPr id="10249" name="Object 5"/>
          <p:cNvGraphicFramePr>
            <a:graphicFrameLocks noChangeAspect="1"/>
          </p:cNvGraphicFramePr>
          <p:nvPr/>
        </p:nvGraphicFramePr>
        <p:xfrm>
          <a:off x="6863457" y="3680931"/>
          <a:ext cx="2122740" cy="678157"/>
        </p:xfrm>
        <a:graphic>
          <a:graphicData uri="http://schemas.openxmlformats.org/presentationml/2006/ole">
            <mc:AlternateContent xmlns:mc="http://schemas.openxmlformats.org/markup-compatibility/2006">
              <mc:Choice xmlns:v="urn:schemas-microsoft-com:vml" Requires="v">
                <p:oleObj spid="_x0000_s60792" name="Ecuación" r:id="rId9" imgW="1002865" imgH="393529" progId="Equation.3">
                  <p:embed/>
                </p:oleObj>
              </mc:Choice>
              <mc:Fallback>
                <p:oleObj name="Ecuación" r:id="rId9" imgW="1002865" imgH="393529"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63457" y="3680931"/>
                        <a:ext cx="2122740" cy="67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0" name="10 Rectángulo"/>
          <p:cNvSpPr>
            <a:spLocks noChangeArrowheads="1"/>
          </p:cNvSpPr>
          <p:nvPr/>
        </p:nvSpPr>
        <p:spPr bwMode="auto">
          <a:xfrm>
            <a:off x="5428544" y="6053620"/>
            <a:ext cx="5999968" cy="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MX" altLang="es-MX" sz="2500" b="0">
                <a:latin typeface="Arial" pitchFamily="34" charset="0"/>
                <a:cs typeface="Arial" pitchFamily="34" charset="0"/>
              </a:rPr>
              <a:t>La empresa líder obtiene una ventaja estratégica</a:t>
            </a:r>
          </a:p>
        </p:txBody>
      </p:sp>
      <p:graphicFrame>
        <p:nvGraphicFramePr>
          <p:cNvPr id="10251" name="Object 6"/>
          <p:cNvGraphicFramePr>
            <a:graphicFrameLocks noChangeAspect="1"/>
          </p:cNvGraphicFramePr>
          <p:nvPr/>
        </p:nvGraphicFramePr>
        <p:xfrm>
          <a:off x="969307" y="4712759"/>
          <a:ext cx="8840166" cy="722794"/>
        </p:xfrm>
        <a:graphic>
          <a:graphicData uri="http://schemas.openxmlformats.org/presentationml/2006/ole">
            <mc:AlternateContent xmlns:mc="http://schemas.openxmlformats.org/markup-compatibility/2006">
              <mc:Choice xmlns:v="urn:schemas-microsoft-com:vml" Requires="v">
                <p:oleObj spid="_x0000_s60793" name="Ecuación" r:id="rId11" imgW="4178300" imgH="419100" progId="Equation.3">
                  <p:embed/>
                </p:oleObj>
              </mc:Choice>
              <mc:Fallback>
                <p:oleObj name="Ecuación" r:id="rId11" imgW="4178300" imgH="4191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69307" y="4712759"/>
                        <a:ext cx="8840166" cy="722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2" name="12 Rectángulo"/>
          <p:cNvSpPr>
            <a:spLocks noChangeArrowheads="1"/>
          </p:cNvSpPr>
          <p:nvPr/>
        </p:nvSpPr>
        <p:spPr bwMode="auto">
          <a:xfrm>
            <a:off x="761901" y="5519679"/>
            <a:ext cx="10952325" cy="49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p>
            <a:r>
              <a:rPr lang="es-MX" altLang="es-MX" sz="2500" b="0">
                <a:latin typeface="Arial" pitchFamily="34" charset="0"/>
                <a:cs typeface="Arial" pitchFamily="34" charset="0"/>
              </a:rPr>
              <a:t>Y si lo comparamos con la solución de Cournot  obtenemos:</a:t>
            </a:r>
          </a:p>
        </p:txBody>
      </p:sp>
      <p:graphicFrame>
        <p:nvGraphicFramePr>
          <p:cNvPr id="10253" name="Object 7"/>
          <p:cNvGraphicFramePr>
            <a:graphicFrameLocks noChangeAspect="1"/>
          </p:cNvGraphicFramePr>
          <p:nvPr/>
        </p:nvGraphicFramePr>
        <p:xfrm>
          <a:off x="952376" y="6106843"/>
          <a:ext cx="4057122" cy="415478"/>
        </p:xfrm>
        <a:graphic>
          <a:graphicData uri="http://schemas.openxmlformats.org/presentationml/2006/ole">
            <mc:AlternateContent xmlns:mc="http://schemas.openxmlformats.org/markup-compatibility/2006">
              <mc:Choice xmlns:v="urn:schemas-microsoft-com:vml" Requires="v">
                <p:oleObj spid="_x0000_s60794" name="Ecuación" r:id="rId13" imgW="1917700" imgH="241300" progId="Equation.3">
                  <p:embed/>
                </p:oleObj>
              </mc:Choice>
              <mc:Fallback>
                <p:oleObj name="Ecuación" r:id="rId13" imgW="1917700" imgH="2413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52376" y="6106843"/>
                        <a:ext cx="4057122"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54" name="Object 8"/>
          <p:cNvGraphicFramePr>
            <a:graphicFrameLocks noChangeAspect="1"/>
          </p:cNvGraphicFramePr>
          <p:nvPr/>
        </p:nvGraphicFramePr>
        <p:xfrm>
          <a:off x="1047615" y="6709458"/>
          <a:ext cx="2499457" cy="436080"/>
        </p:xfrm>
        <a:graphic>
          <a:graphicData uri="http://schemas.openxmlformats.org/presentationml/2006/ole">
            <mc:AlternateContent xmlns:mc="http://schemas.openxmlformats.org/markup-compatibility/2006">
              <mc:Choice xmlns:v="urn:schemas-microsoft-com:vml" Requires="v">
                <p:oleObj spid="_x0000_s60795" name="Ecuación" r:id="rId15" imgW="1180588" imgH="253890" progId="Equation.3">
                  <p:embed/>
                </p:oleObj>
              </mc:Choice>
              <mc:Fallback>
                <p:oleObj name="Ecuación" r:id="rId15" imgW="1180588" imgH="25389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47615" y="6709458"/>
                        <a:ext cx="2499457" cy="436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1 Marcador de número de diapositiva"/>
          <p:cNvSpPr>
            <a:spLocks noGrp="1"/>
          </p:cNvSpPr>
          <p:nvPr>
            <p:ph type="sldNum" sz="quarter" idx="12"/>
          </p:nvPr>
        </p:nvSpPr>
        <p:spPr>
          <a:xfrm>
            <a:off x="11374236" y="610924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38</a:t>
            </a:fld>
            <a:endParaRPr lang="es-ES" altLang="es-MX" sz="1600" b="0"/>
          </a:p>
        </p:txBody>
      </p:sp>
    </p:spTree>
    <p:extLst>
      <p:ext uri="{BB962C8B-B14F-4D97-AF65-F5344CB8AC3E}">
        <p14:creationId xmlns:p14="http://schemas.microsoft.com/office/powerpoint/2010/main" val="33322980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1">
              <a:lumMod val="75000"/>
              <a:lumOff val="25000"/>
            </a:schemeClr>
          </a:solidFill>
        </p:spPr>
        <p:txBody>
          <a:bodyPr/>
          <a:lstStyle/>
          <a:p>
            <a:r>
              <a:rPr lang="es-MX" sz="3600" dirty="0" smtClean="0">
                <a:solidFill>
                  <a:schemeClr val="bg1"/>
                </a:solidFill>
              </a:rPr>
              <a:t>El </a:t>
            </a:r>
            <a:r>
              <a:rPr lang="es-MX" sz="3600" dirty="0">
                <a:solidFill>
                  <a:schemeClr val="bg1"/>
                </a:solidFill>
              </a:rPr>
              <a:t>modelo de la empresa dominante</a:t>
            </a:r>
          </a:p>
        </p:txBody>
      </p:sp>
      <p:sp>
        <p:nvSpPr>
          <p:cNvPr id="3" name="2 Marcador de contenido"/>
          <p:cNvSpPr>
            <a:spLocks noGrp="1"/>
          </p:cNvSpPr>
          <p:nvPr>
            <p:ph idx="1"/>
          </p:nvPr>
        </p:nvSpPr>
        <p:spPr>
          <a:xfrm>
            <a:off x="406574" y="1730587"/>
            <a:ext cx="10361624" cy="5191760"/>
          </a:xfrm>
        </p:spPr>
        <p:txBody>
          <a:bodyPr>
            <a:noAutofit/>
          </a:bodyPr>
          <a:lstStyle/>
          <a:p>
            <a:r>
              <a:rPr lang="es-ES_tradnl" sz="2500" dirty="0"/>
              <a:t>Las empresas del  grupo de la competencia (empresas </a:t>
            </a:r>
            <a:r>
              <a:rPr lang="es-ES_tradnl" sz="2500" dirty="0" smtClean="0"/>
              <a:t>pequeñas, </a:t>
            </a:r>
            <a:r>
              <a:rPr lang="es-ES_tradnl" sz="2500" i="1" dirty="0" smtClean="0">
                <a:latin typeface="Times New Roman" pitchFamily="18" charset="0"/>
                <a:cs typeface="Times New Roman" pitchFamily="18" charset="0"/>
              </a:rPr>
              <a:t>S</a:t>
            </a:r>
            <a:r>
              <a:rPr lang="es-ES_tradnl" sz="2500" dirty="0" smtClean="0"/>
              <a:t>) </a:t>
            </a:r>
            <a:r>
              <a:rPr lang="es-ES_tradnl" sz="2500" dirty="0"/>
              <a:t>se comportan como precio aceptantes produciendo la cantidad (</a:t>
            </a:r>
            <a:r>
              <a:rPr lang="es-ES_tradnl" sz="2500" i="1" dirty="0">
                <a:latin typeface="Times New Roman" pitchFamily="18" charset="0"/>
                <a:cs typeface="Times New Roman" pitchFamily="18" charset="0"/>
              </a:rPr>
              <a:t>Q</a:t>
            </a:r>
            <a:r>
              <a:rPr lang="es-ES_tradnl" sz="2500" i="1" baseline="-25000" dirty="0">
                <a:latin typeface="Times New Roman" pitchFamily="18" charset="0"/>
                <a:cs typeface="Times New Roman" pitchFamily="18" charset="0"/>
              </a:rPr>
              <a:t>S</a:t>
            </a:r>
            <a:r>
              <a:rPr lang="es-ES_tradnl" sz="2500" dirty="0"/>
              <a:t>) que iguala el </a:t>
            </a:r>
            <a:r>
              <a:rPr lang="es-ES_tradnl" sz="2500" i="1" dirty="0">
                <a:latin typeface="Times New Roman" pitchFamily="18" charset="0"/>
                <a:cs typeface="Times New Roman" pitchFamily="18" charset="0"/>
              </a:rPr>
              <a:t>P</a:t>
            </a:r>
            <a:r>
              <a:rPr lang="es-ES_tradnl" sz="2500" i="1" baseline="-25000" dirty="0">
                <a:latin typeface="Times New Roman" pitchFamily="18" charset="0"/>
                <a:cs typeface="Times New Roman" pitchFamily="18" charset="0"/>
              </a:rPr>
              <a:t>S</a:t>
            </a:r>
            <a:r>
              <a:rPr lang="es-ES_tradnl" sz="2500" i="1" dirty="0">
                <a:latin typeface="Times New Roman" pitchFamily="18" charset="0"/>
                <a:cs typeface="Times New Roman" pitchFamily="18" charset="0"/>
              </a:rPr>
              <a:t> = </a:t>
            </a:r>
            <a:r>
              <a:rPr lang="es-ES_tradnl" sz="2500" i="1" dirty="0" err="1">
                <a:latin typeface="Times New Roman" pitchFamily="18" charset="0"/>
                <a:cs typeface="Times New Roman" pitchFamily="18" charset="0"/>
              </a:rPr>
              <a:t>CMg</a:t>
            </a:r>
            <a:r>
              <a:rPr lang="es-ES_tradnl" sz="2500" i="1" baseline="-25000" dirty="0" err="1">
                <a:latin typeface="Times New Roman" pitchFamily="18" charset="0"/>
                <a:cs typeface="Times New Roman" pitchFamily="18" charset="0"/>
              </a:rPr>
              <a:t>S</a:t>
            </a:r>
            <a:r>
              <a:rPr lang="es-ES_tradnl" sz="2500" dirty="0"/>
              <a:t>.</a:t>
            </a:r>
          </a:p>
          <a:p>
            <a:r>
              <a:rPr lang="es-ES_tradnl" sz="2500" dirty="0"/>
              <a:t>La empresa dominante se comporta como  una empresa  con poder sobre los precios (</a:t>
            </a:r>
            <a:r>
              <a:rPr lang="es-ES_tradnl" sz="2500" dirty="0" err="1">
                <a:effectLst>
                  <a:outerShdw blurRad="38100" dist="38100" dir="2700000" algn="tl">
                    <a:srgbClr val="C0C0C0"/>
                  </a:outerShdw>
                </a:effectLst>
              </a:rPr>
              <a:t>price</a:t>
            </a:r>
            <a:r>
              <a:rPr lang="es-ES_tradnl" sz="2500" dirty="0">
                <a:effectLst>
                  <a:outerShdw blurRad="38100" dist="38100" dir="2700000" algn="tl">
                    <a:srgbClr val="C0C0C0"/>
                  </a:outerShdw>
                </a:effectLst>
              </a:rPr>
              <a:t> </a:t>
            </a:r>
            <a:r>
              <a:rPr lang="es-ES_tradnl" sz="2500" dirty="0" err="1">
                <a:effectLst>
                  <a:outerShdw blurRad="38100" dist="38100" dir="2700000" algn="tl">
                    <a:srgbClr val="C0C0C0"/>
                  </a:outerShdw>
                </a:effectLst>
              </a:rPr>
              <a:t>marker</a:t>
            </a:r>
            <a:r>
              <a:rPr lang="es-ES_tradnl" sz="2500" dirty="0"/>
              <a:t>) tomando  la estrategia (oferta) del grupo de la competencia como un dato. </a:t>
            </a:r>
          </a:p>
          <a:p>
            <a:r>
              <a:rPr lang="es-MX" sz="2500" dirty="0"/>
              <a:t>La empresa dominante para determinar su precio, estima la demanda residual, </a:t>
            </a:r>
            <a:r>
              <a:rPr lang="es-MX" sz="2500" dirty="0" smtClean="0"/>
              <a:t>la </a:t>
            </a:r>
            <a:r>
              <a:rPr lang="es-MX" sz="2500" dirty="0"/>
              <a:t>diferencia entre la demanda total y la oferta de las empresas pequeñas (</a:t>
            </a:r>
            <a:r>
              <a:rPr lang="es-MX" sz="2500" i="1" dirty="0" err="1">
                <a:latin typeface="Times New Roman" pitchFamily="18" charset="0"/>
                <a:cs typeface="Times New Roman" pitchFamily="18" charset="0"/>
              </a:rPr>
              <a:t>Q</a:t>
            </a:r>
            <a:r>
              <a:rPr lang="es-MX" sz="2500" i="1" baseline="-25000" dirty="0" err="1">
                <a:latin typeface="Times New Roman" pitchFamily="18" charset="0"/>
                <a:cs typeface="Times New Roman" pitchFamily="18" charset="0"/>
              </a:rPr>
              <a:t>d</a:t>
            </a:r>
            <a:r>
              <a:rPr lang="es-MX" sz="2500" i="1" dirty="0">
                <a:latin typeface="Times New Roman" pitchFamily="18" charset="0"/>
                <a:cs typeface="Times New Roman" pitchFamily="18" charset="0"/>
              </a:rPr>
              <a:t> = Q</a:t>
            </a:r>
            <a:r>
              <a:rPr lang="es-MX" sz="2500" i="1" baseline="-25000" dirty="0">
                <a:latin typeface="Times New Roman" pitchFamily="18" charset="0"/>
                <a:cs typeface="Times New Roman" pitchFamily="18" charset="0"/>
              </a:rPr>
              <a:t>M</a:t>
            </a:r>
            <a:r>
              <a:rPr lang="es-MX" sz="2500" i="1" dirty="0">
                <a:latin typeface="Times New Roman" pitchFamily="18" charset="0"/>
                <a:cs typeface="Times New Roman" pitchFamily="18" charset="0"/>
              </a:rPr>
              <a:t> – Q</a:t>
            </a:r>
            <a:r>
              <a:rPr lang="es-MX" sz="2500" i="1" baseline="-25000" dirty="0">
                <a:latin typeface="Times New Roman" pitchFamily="18" charset="0"/>
                <a:cs typeface="Times New Roman" pitchFamily="18" charset="0"/>
              </a:rPr>
              <a:t>S</a:t>
            </a:r>
            <a:r>
              <a:rPr lang="es-MX" sz="2500" dirty="0"/>
              <a:t>)</a:t>
            </a:r>
          </a:p>
          <a:p>
            <a:r>
              <a:rPr lang="es-MX" sz="2500" dirty="0"/>
              <a:t>Una vez obtenida la demanda residual la empresa dominante obtiene su función de </a:t>
            </a:r>
            <a:r>
              <a:rPr lang="es-MX" sz="2500" i="1" dirty="0" err="1" smtClean="0">
                <a:latin typeface="Times New Roman" pitchFamily="18" charset="0"/>
                <a:cs typeface="Times New Roman" pitchFamily="18" charset="0"/>
              </a:rPr>
              <a:t>IMg</a:t>
            </a:r>
            <a:r>
              <a:rPr lang="es-MX" sz="2500" i="1" baseline="-25000" dirty="0" err="1">
                <a:latin typeface="Times New Roman" pitchFamily="18" charset="0"/>
                <a:cs typeface="Times New Roman" pitchFamily="18" charset="0"/>
              </a:rPr>
              <a:t>d</a:t>
            </a:r>
            <a:r>
              <a:rPr lang="es-MX" sz="2500" i="1" dirty="0" smtClean="0">
                <a:latin typeface="Times New Roman" pitchFamily="18" charset="0"/>
                <a:cs typeface="Times New Roman" pitchFamily="18" charset="0"/>
              </a:rPr>
              <a:t> = </a:t>
            </a:r>
            <a:r>
              <a:rPr lang="es-MX" sz="2500" i="1" dirty="0" err="1" smtClean="0">
                <a:latin typeface="Times New Roman" pitchFamily="18" charset="0"/>
                <a:cs typeface="Times New Roman" pitchFamily="18" charset="0"/>
              </a:rPr>
              <a:t>CMg</a:t>
            </a:r>
            <a:r>
              <a:rPr lang="es-MX" sz="2500" i="1" baseline="-25000" dirty="0" err="1">
                <a:latin typeface="Times New Roman" pitchFamily="18" charset="0"/>
                <a:cs typeface="Times New Roman" pitchFamily="18" charset="0"/>
              </a:rPr>
              <a:t>d</a:t>
            </a:r>
            <a:r>
              <a:rPr lang="es-MX" sz="2500" i="1" dirty="0" smtClean="0">
                <a:latin typeface="Times New Roman" pitchFamily="18" charset="0"/>
                <a:cs typeface="Times New Roman" pitchFamily="18" charset="0"/>
              </a:rPr>
              <a:t> </a:t>
            </a:r>
            <a:r>
              <a:rPr lang="es-MX" sz="2500" dirty="0" smtClean="0"/>
              <a:t> </a:t>
            </a:r>
            <a:r>
              <a:rPr lang="es-MX" sz="2500" dirty="0"/>
              <a:t>y de esta manera maximiza su </a:t>
            </a:r>
            <a:r>
              <a:rPr lang="es-MX" sz="2500" dirty="0" smtClean="0"/>
              <a:t>beneficio, determinando </a:t>
            </a:r>
            <a:r>
              <a:rPr lang="es-MX" sz="2500" dirty="0"/>
              <a:t>el precio y la cantidad</a:t>
            </a:r>
            <a:r>
              <a:rPr lang="es-MX" sz="2500" dirty="0" smtClean="0"/>
              <a:t>.</a:t>
            </a:r>
            <a:endParaRPr lang="es-ES_tradnl" sz="2500" dirty="0"/>
          </a:p>
        </p:txBody>
      </p:sp>
      <p:sp>
        <p:nvSpPr>
          <p:cNvPr id="4" name="3 Marcador de número de diapositiva"/>
          <p:cNvSpPr>
            <a:spLocks noGrp="1"/>
          </p:cNvSpPr>
          <p:nvPr>
            <p:ph type="sldNum" sz="quarter" idx="12"/>
          </p:nvPr>
        </p:nvSpPr>
        <p:spPr/>
        <p:txBody>
          <a:bodyPr/>
          <a:lstStyle/>
          <a:p>
            <a:pPr>
              <a:defRPr/>
            </a:pPr>
            <a:fld id="{8BE5CC9B-E77D-44D3-B269-934F805DEDED}" type="slidenum">
              <a:rPr lang="es-ES" smtClean="0"/>
              <a:pPr>
                <a:defRPr/>
              </a:pPr>
              <a:t>39</a:t>
            </a:fld>
            <a:endParaRPr lang="es-ES"/>
          </a:p>
        </p:txBody>
      </p:sp>
    </p:spTree>
    <p:extLst>
      <p:ext uri="{BB962C8B-B14F-4D97-AF65-F5344CB8AC3E}">
        <p14:creationId xmlns:p14="http://schemas.microsoft.com/office/powerpoint/2010/main" val="2285832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297017"/>
            <a:ext cx="10158678" cy="819096"/>
          </a:xfrm>
        </p:spPr>
        <p:txBody>
          <a:bodyPr/>
          <a:lstStyle/>
          <a:p>
            <a:r>
              <a:rPr lang="es-MX" sz="3200" b="1" dirty="0" smtClean="0">
                <a:solidFill>
                  <a:schemeClr val="tx1">
                    <a:lumMod val="90000"/>
                    <a:lumOff val="10000"/>
                  </a:schemeClr>
                </a:solidFill>
              </a:rPr>
              <a:t>Guion explicativo</a:t>
            </a:r>
            <a:endParaRPr lang="es-MX" sz="3200" b="1" dirty="0">
              <a:solidFill>
                <a:schemeClr val="tx1">
                  <a:lumMod val="90000"/>
                  <a:lumOff val="10000"/>
                </a:schemeClr>
              </a:solidFill>
            </a:endParaRPr>
          </a:p>
        </p:txBody>
      </p:sp>
      <p:sp>
        <p:nvSpPr>
          <p:cNvPr id="3" name="Marcador de contenido 2"/>
          <p:cNvSpPr>
            <a:spLocks noGrp="1"/>
          </p:cNvSpPr>
          <p:nvPr>
            <p:ph idx="1"/>
          </p:nvPr>
        </p:nvSpPr>
        <p:spPr>
          <a:xfrm>
            <a:off x="609520" y="1116112"/>
            <a:ext cx="10158678" cy="6048671"/>
          </a:xfrm>
        </p:spPr>
        <p:txBody>
          <a:bodyPr>
            <a:normAutofit fontScale="92500"/>
          </a:bodyPr>
          <a:lstStyle/>
          <a:p>
            <a:pPr marL="0" lvl="0" indent="0" algn="just">
              <a:spcBef>
                <a:spcPts val="0"/>
              </a:spcBef>
              <a:buNone/>
            </a:pPr>
            <a:r>
              <a:rPr lang="es-MX" sz="2200" dirty="0">
                <a:latin typeface="Arial" panose="020B0604020202020204" pitchFamily="34" charset="0"/>
                <a:cs typeface="Arial" panose="020B0604020202020204" pitchFamily="34" charset="0"/>
              </a:rPr>
              <a:t>Las diapositivas surgen como un elemento de apoyo en la impartición de la unidad de aprendizaje </a:t>
            </a:r>
            <a:r>
              <a:rPr lang="es-MX" sz="2200" dirty="0" smtClean="0">
                <a:latin typeface="Arial" panose="020B0604020202020204" pitchFamily="34" charset="0"/>
                <a:cs typeface="Arial" panose="020B0604020202020204" pitchFamily="34" charset="0"/>
              </a:rPr>
              <a:t>Economía Industrial </a:t>
            </a:r>
            <a:r>
              <a:rPr lang="es-MX" sz="2200" dirty="0">
                <a:latin typeface="Arial" panose="020B0604020202020204" pitchFamily="34" charset="0"/>
                <a:cs typeface="Arial" panose="020B0604020202020204" pitchFamily="34" charset="0"/>
              </a:rPr>
              <a:t>correspondiente al programa de Licenciatura en </a:t>
            </a:r>
            <a:r>
              <a:rPr lang="es-MX" sz="2200" dirty="0" smtClean="0">
                <a:latin typeface="Arial" panose="020B0604020202020204" pitchFamily="34" charset="0"/>
                <a:cs typeface="Arial" panose="020B0604020202020204" pitchFamily="34" charset="0"/>
              </a:rPr>
              <a:t>Relaciones Económicas Internacionales. </a:t>
            </a:r>
            <a:r>
              <a:rPr lang="es-MX" sz="2200" dirty="0">
                <a:latin typeface="Arial" panose="020B0604020202020204" pitchFamily="34" charset="0"/>
                <a:cs typeface="Arial" panose="020B0604020202020204" pitchFamily="34" charset="0"/>
              </a:rPr>
              <a:t>Comprende a la unidad </a:t>
            </a:r>
            <a:r>
              <a:rPr lang="es-MX" sz="2200" dirty="0" smtClean="0">
                <a:latin typeface="Arial" panose="020B0604020202020204" pitchFamily="34" charset="0"/>
                <a:cs typeface="Arial" panose="020B0604020202020204" pitchFamily="34" charset="0"/>
              </a:rPr>
              <a:t>III: El Oligopolio,  </a:t>
            </a:r>
            <a:r>
              <a:rPr lang="es-MX" sz="2200" dirty="0">
                <a:latin typeface="Arial" panose="020B0604020202020204" pitchFamily="34" charset="0"/>
                <a:cs typeface="Arial" panose="020B0604020202020204" pitchFamily="34" charset="0"/>
              </a:rPr>
              <a:t>siendo elaboradas considerando el </a:t>
            </a:r>
            <a:r>
              <a:rPr lang="es-MX" sz="2200" dirty="0" smtClean="0">
                <a:latin typeface="Arial" panose="020B0604020202020204" pitchFamily="34" charset="0"/>
                <a:cs typeface="Arial" panose="020B0604020202020204" pitchFamily="34" charset="0"/>
              </a:rPr>
              <a:t>contenido </a:t>
            </a:r>
            <a:r>
              <a:rPr lang="es-MX" sz="2200" dirty="0">
                <a:latin typeface="Arial" panose="020B0604020202020204" pitchFamily="34" charset="0"/>
                <a:cs typeface="Arial" panose="020B0604020202020204" pitchFamily="34" charset="0"/>
              </a:rPr>
              <a:t>del programa de estudios. </a:t>
            </a:r>
          </a:p>
          <a:p>
            <a:pPr lvl="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smtClean="0">
                <a:latin typeface="Arial" panose="020B0604020202020204" pitchFamily="34" charset="0"/>
                <a:cs typeface="Arial" panose="020B0604020202020204" pitchFamily="34" charset="0"/>
              </a:rPr>
              <a:t>Las diapositivas 6 a 9 muestran una introducción al estudio de los modelos oligopólicos, sus características. De la 10 a 22 se desarrolla el modelo básico del oligopolio, el modelo de </a:t>
            </a:r>
            <a:r>
              <a:rPr lang="es-MX" sz="2200" dirty="0" err="1" smtClean="0">
                <a:latin typeface="Arial" panose="020B0604020202020204" pitchFamily="34" charset="0"/>
                <a:cs typeface="Arial" panose="020B0604020202020204" pitchFamily="34" charset="0"/>
              </a:rPr>
              <a:t>Cournot</a:t>
            </a:r>
            <a:r>
              <a:rPr lang="es-MX" sz="2200" dirty="0" smtClean="0">
                <a:latin typeface="Arial" panose="020B0604020202020204" pitchFamily="34" charset="0"/>
                <a:cs typeface="Arial" panose="020B0604020202020204" pitchFamily="34" charset="0"/>
              </a:rPr>
              <a:t>, el cual sirve de referencia para el estudio de cualquiera de los demás modelos. Se describe la forma de operar de la empresas en el mercado en torno a la variable estratégica, la producción.</a:t>
            </a:r>
          </a:p>
          <a:p>
            <a:pPr marL="0" lvl="0" indent="0" algn="just">
              <a:spcBef>
                <a:spcPts val="0"/>
              </a:spcBef>
              <a:buNone/>
            </a:pPr>
            <a:endParaRPr lang="es-MX" sz="2200" dirty="0">
              <a:latin typeface="Arial" panose="020B0604020202020204" pitchFamily="34" charset="0"/>
              <a:cs typeface="Arial" panose="020B0604020202020204" pitchFamily="34" charset="0"/>
            </a:endParaRPr>
          </a:p>
          <a:p>
            <a:pPr marL="0" lvl="0" indent="0" algn="just">
              <a:spcBef>
                <a:spcPts val="0"/>
              </a:spcBef>
              <a:buNone/>
            </a:pPr>
            <a:r>
              <a:rPr lang="es-MX" sz="2200" dirty="0" smtClean="0">
                <a:latin typeface="Arial" panose="020B0604020202020204" pitchFamily="34" charset="0"/>
                <a:cs typeface="Arial" panose="020B0604020202020204" pitchFamily="34" charset="0"/>
              </a:rPr>
              <a:t>De la 23 a la 32 se realiza el análisis del modelo de Bertrand, sus supuestos y la forma en como se obtiene el equilibrio, considerando a los precios como la variable estratégica. </a:t>
            </a:r>
          </a:p>
          <a:p>
            <a:pPr marL="0" lvl="0" indent="0" algn="just">
              <a:spcBef>
                <a:spcPts val="0"/>
              </a:spcBef>
              <a:buNone/>
            </a:pPr>
            <a:endParaRPr lang="es-MX" sz="2200" dirty="0" smtClean="0">
              <a:latin typeface="Arial" panose="020B0604020202020204" pitchFamily="34" charset="0"/>
              <a:cs typeface="Arial" panose="020B0604020202020204" pitchFamily="34" charset="0"/>
            </a:endParaRPr>
          </a:p>
          <a:p>
            <a:pPr marL="0" lvl="0" indent="0" algn="just">
              <a:spcBef>
                <a:spcPts val="0"/>
              </a:spcBef>
              <a:buNone/>
            </a:pPr>
            <a:r>
              <a:rPr lang="es-MX" sz="2200" dirty="0" smtClean="0">
                <a:latin typeface="Arial" panose="020B0604020202020204" pitchFamily="34" charset="0"/>
                <a:cs typeface="Arial" panose="020B0604020202020204" pitchFamily="34" charset="0"/>
              </a:rPr>
              <a:t>De la 33 a la 38 se desarrolla el modelo de </a:t>
            </a:r>
            <a:r>
              <a:rPr lang="es-MX" sz="2200" dirty="0" err="1" smtClean="0">
                <a:latin typeface="Arial" panose="020B0604020202020204" pitchFamily="34" charset="0"/>
                <a:cs typeface="Arial" panose="020B0604020202020204" pitchFamily="34" charset="0"/>
              </a:rPr>
              <a:t>Stackelberg</a:t>
            </a:r>
            <a:r>
              <a:rPr lang="es-MX" sz="2200" dirty="0" smtClean="0">
                <a:latin typeface="Arial" panose="020B0604020202020204" pitchFamily="34" charset="0"/>
                <a:cs typeface="Arial" panose="020B0604020202020204" pitchFamily="34" charset="0"/>
              </a:rPr>
              <a:t>, modelo en donde una empresa se comporta como líder y la otra como seguidora. Se realiza una comparación con los dos modelos anteriores, para identificar cuál es el modelo que convienen poner en práctica de acuerdo a las condiciones del mercado.</a:t>
            </a: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4</a:t>
            </a:fld>
            <a:endParaRPr lang="es-ES"/>
          </a:p>
        </p:txBody>
      </p:sp>
    </p:spTree>
    <p:extLst>
      <p:ext uri="{BB962C8B-B14F-4D97-AF65-F5344CB8AC3E}">
        <p14:creationId xmlns:p14="http://schemas.microsoft.com/office/powerpoint/2010/main" val="35350996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520" y="756072"/>
            <a:ext cx="10158678" cy="6166275"/>
          </a:xfrm>
        </p:spPr>
        <p:txBody>
          <a:bodyPr>
            <a:noAutofit/>
          </a:bodyPr>
          <a:lstStyle/>
          <a:p>
            <a:r>
              <a:rPr lang="es-MX" sz="2600" dirty="0"/>
              <a:t>Para cualquier precio  fijado por la empresa dominante, la cantidad vendida  por esta empresa iguala la diferencia entre la demanda  de mercado  y la cantidad ofrecida  por el grupo de la competencia.</a:t>
            </a:r>
          </a:p>
          <a:p>
            <a:r>
              <a:rPr lang="es-MX" sz="2600" dirty="0" smtClean="0"/>
              <a:t>Las </a:t>
            </a:r>
            <a:r>
              <a:rPr lang="es-MX" sz="2600" dirty="0"/>
              <a:t>empresas pequeñas toman este precio para determinar su volumen de oferta, pero para esto las empresas ya conocen el precio y maximizan su beneficio (</a:t>
            </a:r>
            <a:r>
              <a:rPr lang="es-MX" sz="2600" i="1" dirty="0" smtClean="0">
                <a:latin typeface="Times New Roman" pitchFamily="18" charset="0"/>
                <a:cs typeface="Times New Roman" pitchFamily="18" charset="0"/>
              </a:rPr>
              <a:t>P</a:t>
            </a:r>
            <a:r>
              <a:rPr lang="es-MX" sz="2600" i="1" baseline="-25000" dirty="0">
                <a:latin typeface="Times New Roman" pitchFamily="18" charset="0"/>
                <a:cs typeface="Times New Roman" pitchFamily="18" charset="0"/>
              </a:rPr>
              <a:t>d</a:t>
            </a:r>
            <a:r>
              <a:rPr lang="es-MX" sz="2600" i="1" dirty="0" smtClean="0">
                <a:latin typeface="Times New Roman" pitchFamily="18" charset="0"/>
                <a:cs typeface="Times New Roman" pitchFamily="18" charset="0"/>
              </a:rPr>
              <a:t> </a:t>
            </a:r>
            <a:r>
              <a:rPr lang="es-MX" sz="2600" i="1" dirty="0">
                <a:latin typeface="Times New Roman" pitchFamily="18" charset="0"/>
                <a:cs typeface="Times New Roman" pitchFamily="18" charset="0"/>
              </a:rPr>
              <a:t>= </a:t>
            </a:r>
            <a:r>
              <a:rPr lang="es-MX" sz="2600" i="1" dirty="0" err="1" smtClean="0">
                <a:latin typeface="Times New Roman" pitchFamily="18" charset="0"/>
                <a:cs typeface="Times New Roman" pitchFamily="18" charset="0"/>
              </a:rPr>
              <a:t>Cmg</a:t>
            </a:r>
            <a:r>
              <a:rPr lang="es-MX" sz="2600" i="1" baseline="-25000" dirty="0" err="1" smtClean="0">
                <a:latin typeface="Times New Roman" pitchFamily="18" charset="0"/>
                <a:cs typeface="Times New Roman" pitchFamily="18" charset="0"/>
              </a:rPr>
              <a:t>S</a:t>
            </a:r>
            <a:r>
              <a:rPr lang="es-MX" sz="2600" dirty="0"/>
              <a:t>)</a:t>
            </a:r>
          </a:p>
          <a:p>
            <a:pPr marL="140040" indent="0">
              <a:buNone/>
            </a:pPr>
            <a:r>
              <a:rPr lang="en-US" sz="2600" dirty="0"/>
              <a:t> </a:t>
            </a:r>
            <a:endParaRPr lang="es-MX" sz="2600" dirty="0"/>
          </a:p>
          <a:p>
            <a:pPr marL="140040" indent="0">
              <a:buNone/>
            </a:pPr>
            <a:r>
              <a:rPr lang="es-MX" sz="2600" b="1" dirty="0"/>
              <a:t>Supuestos del Modelo</a:t>
            </a:r>
          </a:p>
          <a:p>
            <a:r>
              <a:rPr lang="es-MX" sz="2600" dirty="0" smtClean="0"/>
              <a:t>La </a:t>
            </a:r>
            <a:r>
              <a:rPr lang="es-MX" sz="2600" dirty="0"/>
              <a:t>variable estratégica es el precio.</a:t>
            </a:r>
          </a:p>
          <a:p>
            <a:r>
              <a:rPr lang="es-MX" sz="2600" dirty="0"/>
              <a:t>Los bienes que se ofrecen son homogéneos.</a:t>
            </a:r>
          </a:p>
          <a:p>
            <a:r>
              <a:rPr lang="es-MX" sz="2600" dirty="0"/>
              <a:t>Existe una empresa dominante, la que determina el precio de mercado.</a:t>
            </a:r>
          </a:p>
          <a:p>
            <a:r>
              <a:rPr lang="es-MX" sz="2600" dirty="0"/>
              <a:t>Existen empresas pequeñas que se comportan como precio aceptante, del precio fijado por la dominante.</a:t>
            </a:r>
          </a:p>
          <a:p>
            <a:endParaRPr lang="es-MX" sz="2600" dirty="0"/>
          </a:p>
        </p:txBody>
      </p:sp>
      <p:sp>
        <p:nvSpPr>
          <p:cNvPr id="4" name="3 Marcador de número de diapositiva"/>
          <p:cNvSpPr>
            <a:spLocks noGrp="1"/>
          </p:cNvSpPr>
          <p:nvPr>
            <p:ph type="sldNum" sz="quarter" idx="12"/>
          </p:nvPr>
        </p:nvSpPr>
        <p:spPr/>
        <p:txBody>
          <a:bodyPr/>
          <a:lstStyle/>
          <a:p>
            <a:pPr>
              <a:defRPr/>
            </a:pPr>
            <a:fld id="{8BE5CC9B-E77D-44D3-B269-934F805DEDED}" type="slidenum">
              <a:rPr lang="es-ES" smtClean="0"/>
              <a:pPr>
                <a:defRPr/>
              </a:pPr>
              <a:t>40</a:t>
            </a:fld>
            <a:endParaRPr lang="es-ES"/>
          </a:p>
        </p:txBody>
      </p:sp>
    </p:spTree>
    <p:extLst>
      <p:ext uri="{BB962C8B-B14F-4D97-AF65-F5344CB8AC3E}">
        <p14:creationId xmlns:p14="http://schemas.microsoft.com/office/powerpoint/2010/main" val="14942502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90550" y="1599247"/>
            <a:ext cx="5400600" cy="3333289"/>
          </a:xfrm>
        </p:spPr>
        <p:txBody>
          <a:bodyPr>
            <a:normAutofit/>
          </a:bodyPr>
          <a:lstStyle/>
          <a:p>
            <a:pPr>
              <a:lnSpc>
                <a:spcPct val="90000"/>
              </a:lnSpc>
            </a:pPr>
            <a:r>
              <a:rPr lang="es-ES_tradnl" sz="2400" b="1" i="1" dirty="0" smtClean="0">
                <a:latin typeface="Times New Roman" pitchFamily="18" charset="0"/>
                <a:cs typeface="Times New Roman" pitchFamily="18" charset="0"/>
              </a:rPr>
              <a:t>D</a:t>
            </a:r>
            <a:r>
              <a:rPr lang="es-ES_tradnl" sz="2400" b="1" dirty="0" smtClean="0">
                <a:latin typeface="Times New Roman" pitchFamily="18" charset="0"/>
                <a:cs typeface="Times New Roman" pitchFamily="18" charset="0"/>
              </a:rPr>
              <a:t>(</a:t>
            </a:r>
            <a:r>
              <a:rPr lang="es-ES_tradnl" sz="2400" b="1" i="1" dirty="0" smtClean="0">
                <a:latin typeface="Times New Roman" pitchFamily="18" charset="0"/>
                <a:cs typeface="Times New Roman" pitchFamily="18" charset="0"/>
              </a:rPr>
              <a:t>p</a:t>
            </a:r>
            <a:r>
              <a:rPr lang="es-ES_tradnl" sz="2400" b="1" dirty="0">
                <a:latin typeface="Times New Roman" pitchFamily="18" charset="0"/>
                <a:cs typeface="Times New Roman" pitchFamily="18" charset="0"/>
              </a:rPr>
              <a:t>)</a:t>
            </a:r>
            <a:r>
              <a:rPr lang="es-ES_tradnl" sz="2400" i="1" dirty="0">
                <a:latin typeface="Times New Roman" pitchFamily="18" charset="0"/>
                <a:cs typeface="Times New Roman" pitchFamily="18" charset="0"/>
              </a:rPr>
              <a:t> </a:t>
            </a:r>
            <a:r>
              <a:rPr lang="es-ES_tradnl" sz="2400" dirty="0"/>
              <a:t>demanda </a:t>
            </a:r>
            <a:r>
              <a:rPr lang="es-ES_tradnl" sz="2400" dirty="0" smtClean="0"/>
              <a:t>total o de mercado.</a:t>
            </a:r>
            <a:endParaRPr lang="es-ES_tradnl" sz="2400" dirty="0"/>
          </a:p>
          <a:p>
            <a:pPr>
              <a:lnSpc>
                <a:spcPct val="90000"/>
              </a:lnSpc>
            </a:pPr>
            <a:r>
              <a:rPr lang="es-ES_tradnl" sz="2400" b="1" i="1" dirty="0">
                <a:latin typeface="Times New Roman" pitchFamily="18" charset="0"/>
                <a:cs typeface="Times New Roman" pitchFamily="18" charset="0"/>
              </a:rPr>
              <a:t>F</a:t>
            </a:r>
            <a:r>
              <a:rPr lang="es-ES_tradnl" sz="2400" b="1" dirty="0">
                <a:latin typeface="Times New Roman" pitchFamily="18" charset="0"/>
                <a:cs typeface="Times New Roman" pitchFamily="18" charset="0"/>
              </a:rPr>
              <a:t>(</a:t>
            </a:r>
            <a:r>
              <a:rPr lang="es-ES_tradnl" sz="2400" b="1" i="1" dirty="0">
                <a:latin typeface="Times New Roman" pitchFamily="18" charset="0"/>
                <a:cs typeface="Times New Roman" pitchFamily="18" charset="0"/>
              </a:rPr>
              <a:t>p</a:t>
            </a:r>
            <a:r>
              <a:rPr lang="es-ES_tradnl" sz="2400" b="1" dirty="0">
                <a:latin typeface="Times New Roman" pitchFamily="18" charset="0"/>
                <a:cs typeface="Times New Roman" pitchFamily="18" charset="0"/>
              </a:rPr>
              <a:t>)</a:t>
            </a:r>
            <a:r>
              <a:rPr lang="es-ES_tradnl" sz="2400" dirty="0"/>
              <a:t> función de oferta </a:t>
            </a:r>
            <a:r>
              <a:rPr lang="es-ES_tradnl" sz="2400" dirty="0" smtClean="0"/>
              <a:t>del grupo </a:t>
            </a:r>
            <a:r>
              <a:rPr lang="es-ES_tradnl" sz="2400" dirty="0"/>
              <a:t>de la competencia (suma horizontal  de las curvas de </a:t>
            </a:r>
            <a:r>
              <a:rPr lang="es-ES_tradnl" sz="2400" dirty="0" smtClean="0"/>
              <a:t>costo </a:t>
            </a:r>
            <a:r>
              <a:rPr lang="es-ES_tradnl" sz="2400" dirty="0"/>
              <a:t>marginal).</a:t>
            </a:r>
          </a:p>
          <a:p>
            <a:pPr>
              <a:lnSpc>
                <a:spcPct val="90000"/>
              </a:lnSpc>
            </a:pPr>
            <a:r>
              <a:rPr lang="es-ES_tradnl" sz="2400" dirty="0"/>
              <a:t>La empresa dominante trata de maximizar  el beneficio, que dada  una función de </a:t>
            </a:r>
            <a:r>
              <a:rPr lang="es-ES_tradnl" sz="2400" dirty="0" smtClean="0"/>
              <a:t>costo </a:t>
            </a:r>
            <a:r>
              <a:rPr lang="es-ES_tradnl" sz="2400" dirty="0"/>
              <a:t>lineal y siendo el </a:t>
            </a:r>
            <a:r>
              <a:rPr lang="es-ES_tradnl" sz="2400" dirty="0" smtClean="0"/>
              <a:t>costo </a:t>
            </a:r>
            <a:r>
              <a:rPr lang="es-ES_tradnl" sz="2400" dirty="0"/>
              <a:t>marginal </a:t>
            </a:r>
            <a:r>
              <a:rPr lang="es-ES_tradnl" sz="2400" b="1" i="1" dirty="0" smtClean="0">
                <a:latin typeface="Times New Roman" pitchFamily="18" charset="0"/>
                <a:cs typeface="Times New Roman" pitchFamily="18" charset="0"/>
              </a:rPr>
              <a:t>c</a:t>
            </a:r>
            <a:r>
              <a:rPr lang="es-ES_tradnl" sz="2400" b="1" dirty="0" smtClean="0"/>
              <a:t>.</a:t>
            </a:r>
            <a:endParaRPr lang="es-ES" sz="2400" dirty="0"/>
          </a:p>
        </p:txBody>
      </p:sp>
      <p:sp>
        <p:nvSpPr>
          <p:cNvPr id="2" name="1 Título"/>
          <p:cNvSpPr>
            <a:spLocks noGrp="1"/>
          </p:cNvSpPr>
          <p:nvPr>
            <p:ph type="title"/>
          </p:nvPr>
        </p:nvSpPr>
        <p:spPr>
          <a:xfrm>
            <a:off x="609520" y="297016"/>
            <a:ext cx="4765606" cy="1236133"/>
          </a:xfrm>
        </p:spPr>
        <p:txBody>
          <a:bodyPr/>
          <a:lstStyle/>
          <a:p>
            <a:r>
              <a:rPr lang="es-MX" sz="3600" b="1" dirty="0" smtClean="0"/>
              <a:t>Modelo</a:t>
            </a:r>
            <a:endParaRPr lang="es-MX" b="1" dirty="0"/>
          </a:p>
        </p:txBody>
      </p:sp>
      <p:sp>
        <p:nvSpPr>
          <p:cNvPr id="5"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7" name="6 Objeto"/>
          <p:cNvGraphicFramePr>
            <a:graphicFrameLocks noChangeAspect="1"/>
          </p:cNvGraphicFramePr>
          <p:nvPr>
            <p:extLst>
              <p:ext uri="{D42A27DB-BD31-4B8C-83A1-F6EECF244321}">
                <p14:modId xmlns:p14="http://schemas.microsoft.com/office/powerpoint/2010/main" val="355486303"/>
              </p:ext>
            </p:extLst>
          </p:nvPr>
        </p:nvGraphicFramePr>
        <p:xfrm>
          <a:off x="6275362" y="390525"/>
          <a:ext cx="2599344" cy="313010"/>
        </p:xfrm>
        <a:graphic>
          <a:graphicData uri="http://schemas.openxmlformats.org/presentationml/2006/ole">
            <mc:AlternateContent xmlns:mc="http://schemas.openxmlformats.org/markup-compatibility/2006">
              <mc:Choice xmlns:v="urn:schemas-microsoft-com:vml" Requires="v">
                <p:oleObj spid="_x0000_s68988" name="Ecuación" r:id="rId3" imgW="1815312" imgH="215806" progId="Equation.3">
                  <p:embed/>
                </p:oleObj>
              </mc:Choice>
              <mc:Fallback>
                <p:oleObj name="Ecuación" r:id="rId3" imgW="1815312" imgH="215806"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5362" y="390525"/>
                        <a:ext cx="2599344" cy="313010"/>
                      </a:xfrm>
                      <a:prstGeom prst="rect">
                        <a:avLst/>
                      </a:prstGeom>
                      <a:noFill/>
                    </p:spPr>
                  </p:pic>
                </p:oleObj>
              </mc:Fallback>
            </mc:AlternateContent>
          </a:graphicData>
        </a:graphic>
      </p:graphicFrame>
      <p:sp>
        <p:nvSpPr>
          <p:cNvPr id="8" name="Rectangle 9"/>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9" name="8 Objeto"/>
          <p:cNvGraphicFramePr>
            <a:graphicFrameLocks noChangeAspect="1"/>
          </p:cNvGraphicFramePr>
          <p:nvPr>
            <p:extLst>
              <p:ext uri="{D42A27DB-BD31-4B8C-83A1-F6EECF244321}">
                <p14:modId xmlns:p14="http://schemas.microsoft.com/office/powerpoint/2010/main" val="4204698219"/>
              </p:ext>
            </p:extLst>
          </p:nvPr>
        </p:nvGraphicFramePr>
        <p:xfrm>
          <a:off x="6249286" y="1082005"/>
          <a:ext cx="2327162" cy="898203"/>
        </p:xfrm>
        <a:graphic>
          <a:graphicData uri="http://schemas.openxmlformats.org/presentationml/2006/ole">
            <mc:AlternateContent xmlns:mc="http://schemas.openxmlformats.org/markup-compatibility/2006">
              <mc:Choice xmlns:v="urn:schemas-microsoft-com:vml" Requires="v">
                <p:oleObj spid="_x0000_s68989" name="Ecuación" r:id="rId5" imgW="1625600" imgH="622300" progId="Equation.3">
                  <p:embed/>
                </p:oleObj>
              </mc:Choice>
              <mc:Fallback>
                <p:oleObj name="Ecuación" r:id="rId5" imgW="1625600" imgH="6223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286" y="1082005"/>
                        <a:ext cx="2327162" cy="898203"/>
                      </a:xfrm>
                      <a:prstGeom prst="rect">
                        <a:avLst/>
                      </a:prstGeom>
                      <a:noFill/>
                    </p:spPr>
                  </p:pic>
                </p:oleObj>
              </mc:Fallback>
            </mc:AlternateContent>
          </a:graphicData>
        </a:graphic>
      </p:graphicFrame>
      <p:sp>
        <p:nvSpPr>
          <p:cNvPr id="10" name="Rectangle 10"/>
          <p:cNvSpPr>
            <a:spLocks noChangeArrowheads="1"/>
          </p:cNvSpPr>
          <p:nvPr/>
        </p:nvSpPr>
        <p:spPr bwMode="auto">
          <a:xfrm>
            <a:off x="0" y="6286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1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2" name="11 Objeto"/>
          <p:cNvGraphicFramePr>
            <a:graphicFrameLocks noChangeAspect="1"/>
          </p:cNvGraphicFramePr>
          <p:nvPr>
            <p:extLst>
              <p:ext uri="{D42A27DB-BD31-4B8C-83A1-F6EECF244321}">
                <p14:modId xmlns:p14="http://schemas.microsoft.com/office/powerpoint/2010/main" val="4285301970"/>
              </p:ext>
            </p:extLst>
          </p:nvPr>
        </p:nvGraphicFramePr>
        <p:xfrm>
          <a:off x="8975526" y="793006"/>
          <a:ext cx="2231898" cy="1238431"/>
        </p:xfrm>
        <a:graphic>
          <a:graphicData uri="http://schemas.openxmlformats.org/presentationml/2006/ole">
            <mc:AlternateContent xmlns:mc="http://schemas.openxmlformats.org/markup-compatibility/2006">
              <mc:Choice xmlns:v="urn:schemas-microsoft-com:vml" Requires="v">
                <p:oleObj spid="_x0000_s68990" name="Ecuación" r:id="rId7" imgW="1562100" imgH="863600" progId="Equation.3">
                  <p:embed/>
                </p:oleObj>
              </mc:Choice>
              <mc:Fallback>
                <p:oleObj name="Ecuación" r:id="rId7" imgW="1562100" imgH="863600"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75526" y="793006"/>
                        <a:ext cx="2231898" cy="1238431"/>
                      </a:xfrm>
                      <a:prstGeom prst="rect">
                        <a:avLst/>
                      </a:prstGeom>
                      <a:noFill/>
                    </p:spPr>
                  </p:pic>
                </p:oleObj>
              </mc:Fallback>
            </mc:AlternateContent>
          </a:graphicData>
        </a:graphic>
      </p:graphicFrame>
      <p:sp>
        <p:nvSpPr>
          <p:cNvPr id="13" name="Rectangle 13"/>
          <p:cNvSpPr>
            <a:spLocks noChangeArrowheads="1"/>
          </p:cNvSpPr>
          <p:nvPr/>
        </p:nvSpPr>
        <p:spPr bwMode="auto">
          <a:xfrm>
            <a:off x="0" y="8667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1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5" name="14 Objeto"/>
          <p:cNvGraphicFramePr>
            <a:graphicFrameLocks noChangeAspect="1"/>
          </p:cNvGraphicFramePr>
          <p:nvPr>
            <p:extLst>
              <p:ext uri="{D42A27DB-BD31-4B8C-83A1-F6EECF244321}">
                <p14:modId xmlns:p14="http://schemas.microsoft.com/office/powerpoint/2010/main" val="3099472690"/>
              </p:ext>
            </p:extLst>
          </p:nvPr>
        </p:nvGraphicFramePr>
        <p:xfrm>
          <a:off x="6237262" y="2196232"/>
          <a:ext cx="3606421" cy="911812"/>
        </p:xfrm>
        <a:graphic>
          <a:graphicData uri="http://schemas.openxmlformats.org/presentationml/2006/ole">
            <mc:AlternateContent xmlns:mc="http://schemas.openxmlformats.org/markup-compatibility/2006">
              <mc:Choice xmlns:v="urn:schemas-microsoft-com:vml" Requires="v">
                <p:oleObj spid="_x0000_s68991" name="Ecuación" r:id="rId9" imgW="2527300" imgH="635000" progId="Equation.3">
                  <p:embed/>
                </p:oleObj>
              </mc:Choice>
              <mc:Fallback>
                <p:oleObj name="Ecuación" r:id="rId9" imgW="2527300" imgH="6350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37262" y="2196232"/>
                        <a:ext cx="3606421" cy="911812"/>
                      </a:xfrm>
                      <a:prstGeom prst="rect">
                        <a:avLst/>
                      </a:prstGeom>
                      <a:noFill/>
                    </p:spPr>
                  </p:pic>
                </p:oleObj>
              </mc:Fallback>
            </mc:AlternateContent>
          </a:graphicData>
        </a:graphic>
      </p:graphicFrame>
      <p:sp>
        <p:nvSpPr>
          <p:cNvPr id="16" name="Rectangle 16"/>
          <p:cNvSpPr>
            <a:spLocks noChangeArrowheads="1"/>
          </p:cNvSpPr>
          <p:nvPr/>
        </p:nvSpPr>
        <p:spPr bwMode="auto">
          <a:xfrm>
            <a:off x="0" y="6381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7" name="Rectangle 18"/>
          <p:cNvSpPr>
            <a:spLocks noChangeArrowheads="1"/>
          </p:cNvSpPr>
          <p:nvPr/>
        </p:nvSpPr>
        <p:spPr bwMode="auto">
          <a:xfrm>
            <a:off x="152400" y="15240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8" name="17 Objeto"/>
          <p:cNvGraphicFramePr>
            <a:graphicFrameLocks noChangeAspect="1"/>
          </p:cNvGraphicFramePr>
          <p:nvPr>
            <p:extLst>
              <p:ext uri="{D42A27DB-BD31-4B8C-83A1-F6EECF244321}">
                <p14:modId xmlns:p14="http://schemas.microsoft.com/office/powerpoint/2010/main" val="2427950664"/>
              </p:ext>
            </p:extLst>
          </p:nvPr>
        </p:nvGraphicFramePr>
        <p:xfrm>
          <a:off x="6247606" y="3228256"/>
          <a:ext cx="2653782" cy="898203"/>
        </p:xfrm>
        <a:graphic>
          <a:graphicData uri="http://schemas.openxmlformats.org/presentationml/2006/ole">
            <mc:AlternateContent xmlns:mc="http://schemas.openxmlformats.org/markup-compatibility/2006">
              <mc:Choice xmlns:v="urn:schemas-microsoft-com:vml" Requires="v">
                <p:oleObj spid="_x0000_s68992" name="Ecuación" r:id="rId11" imgW="1854200" imgH="622300" progId="Equation.3">
                  <p:embed/>
                </p:oleObj>
              </mc:Choice>
              <mc:Fallback>
                <p:oleObj name="Ecuación" r:id="rId11" imgW="1854200" imgH="6223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47606" y="3228256"/>
                        <a:ext cx="2653782" cy="898203"/>
                      </a:xfrm>
                      <a:prstGeom prst="rect">
                        <a:avLst/>
                      </a:prstGeom>
                      <a:noFill/>
                    </p:spPr>
                  </p:pic>
                </p:oleObj>
              </mc:Fallback>
            </mc:AlternateContent>
          </a:graphicData>
        </a:graphic>
      </p:graphicFrame>
      <p:sp>
        <p:nvSpPr>
          <p:cNvPr id="19" name="Rectangle 19"/>
          <p:cNvSpPr>
            <a:spLocks noChangeArrowheads="1"/>
          </p:cNvSpPr>
          <p:nvPr/>
        </p:nvSpPr>
        <p:spPr bwMode="auto">
          <a:xfrm>
            <a:off x="152400" y="7810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0" name="Rectangle 21"/>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1" name="20 Objeto"/>
          <p:cNvGraphicFramePr>
            <a:graphicFrameLocks noChangeAspect="1"/>
          </p:cNvGraphicFramePr>
          <p:nvPr>
            <p:extLst>
              <p:ext uri="{D42A27DB-BD31-4B8C-83A1-F6EECF244321}">
                <p14:modId xmlns:p14="http://schemas.microsoft.com/office/powerpoint/2010/main" val="1615567558"/>
              </p:ext>
            </p:extLst>
          </p:nvPr>
        </p:nvGraphicFramePr>
        <p:xfrm>
          <a:off x="6247606" y="4308376"/>
          <a:ext cx="1905278" cy="626020"/>
        </p:xfrm>
        <a:graphic>
          <a:graphicData uri="http://schemas.openxmlformats.org/presentationml/2006/ole">
            <mc:AlternateContent xmlns:mc="http://schemas.openxmlformats.org/markup-compatibility/2006">
              <mc:Choice xmlns:v="urn:schemas-microsoft-com:vml" Requires="v">
                <p:oleObj spid="_x0000_s68993" name="Ecuación" r:id="rId13" imgW="1333500" imgH="431800" progId="Equation.3">
                  <p:embed/>
                </p:oleObj>
              </mc:Choice>
              <mc:Fallback>
                <p:oleObj name="Ecuación" r:id="rId13" imgW="1333500" imgH="431800" progId="Equation.3">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7606" y="4308376"/>
                        <a:ext cx="1905278" cy="626020"/>
                      </a:xfrm>
                      <a:prstGeom prst="rect">
                        <a:avLst/>
                      </a:prstGeom>
                      <a:noFill/>
                    </p:spPr>
                  </p:pic>
                </p:oleObj>
              </mc:Fallback>
            </mc:AlternateContent>
          </a:graphicData>
        </a:graphic>
      </p:graphicFrame>
      <p:sp>
        <p:nvSpPr>
          <p:cNvPr id="22" name="Rectangle 22"/>
          <p:cNvSpPr>
            <a:spLocks noChangeArrowheads="1"/>
          </p:cNvSpPr>
          <p:nvPr/>
        </p:nvSpPr>
        <p:spPr bwMode="auto">
          <a:xfrm>
            <a:off x="0" y="43815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3" name="Rectangle 2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4" name="23 Objeto"/>
          <p:cNvGraphicFramePr>
            <a:graphicFrameLocks noChangeAspect="1"/>
          </p:cNvGraphicFramePr>
          <p:nvPr>
            <p:extLst>
              <p:ext uri="{D42A27DB-BD31-4B8C-83A1-F6EECF244321}">
                <p14:modId xmlns:p14="http://schemas.microsoft.com/office/powerpoint/2010/main" val="526714395"/>
              </p:ext>
            </p:extLst>
          </p:nvPr>
        </p:nvGraphicFramePr>
        <p:xfrm>
          <a:off x="6249286" y="5172472"/>
          <a:ext cx="2504081" cy="694066"/>
        </p:xfrm>
        <a:graphic>
          <a:graphicData uri="http://schemas.openxmlformats.org/presentationml/2006/ole">
            <mc:AlternateContent xmlns:mc="http://schemas.openxmlformats.org/markup-compatibility/2006">
              <mc:Choice xmlns:v="urn:schemas-microsoft-com:vml" Requires="v">
                <p:oleObj spid="_x0000_s68994" name="Ecuación" r:id="rId15" imgW="1752600" imgH="482600" progId="Equation.3">
                  <p:embed/>
                </p:oleObj>
              </mc:Choice>
              <mc:Fallback>
                <p:oleObj name="Ecuación" r:id="rId15" imgW="1752600" imgH="482600" progId="Equation.3">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49286" y="5172472"/>
                        <a:ext cx="2504081" cy="694066"/>
                      </a:xfrm>
                      <a:prstGeom prst="rect">
                        <a:avLst/>
                      </a:prstGeom>
                      <a:noFill/>
                    </p:spPr>
                  </p:pic>
                </p:oleObj>
              </mc:Fallback>
            </mc:AlternateContent>
          </a:graphicData>
        </a:graphic>
      </p:graphicFrame>
      <p:sp>
        <p:nvSpPr>
          <p:cNvPr id="25" name="Rectangle 25"/>
          <p:cNvSpPr>
            <a:spLocks noChangeArrowheads="1"/>
          </p:cNvSpPr>
          <p:nvPr/>
        </p:nvSpPr>
        <p:spPr bwMode="auto">
          <a:xfrm>
            <a:off x="0" y="48577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2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7" name="26 Objeto"/>
          <p:cNvGraphicFramePr>
            <a:graphicFrameLocks noChangeAspect="1"/>
          </p:cNvGraphicFramePr>
          <p:nvPr>
            <p:extLst>
              <p:ext uri="{D42A27DB-BD31-4B8C-83A1-F6EECF244321}">
                <p14:modId xmlns:p14="http://schemas.microsoft.com/office/powerpoint/2010/main" val="1618007370"/>
              </p:ext>
            </p:extLst>
          </p:nvPr>
        </p:nvGraphicFramePr>
        <p:xfrm>
          <a:off x="6247606" y="6062444"/>
          <a:ext cx="3211756" cy="1102340"/>
        </p:xfrm>
        <a:graphic>
          <a:graphicData uri="http://schemas.openxmlformats.org/presentationml/2006/ole">
            <mc:AlternateContent xmlns:mc="http://schemas.openxmlformats.org/markup-compatibility/2006">
              <mc:Choice xmlns:v="urn:schemas-microsoft-com:vml" Requires="v">
                <p:oleObj spid="_x0000_s68995" name="Ecuación" r:id="rId17" imgW="2247900" imgH="762000" progId="Equation.3">
                  <p:embed/>
                </p:oleObj>
              </mc:Choice>
              <mc:Fallback>
                <p:oleObj name="Ecuación" r:id="rId17" imgW="2247900" imgH="762000" progId="Equation.3">
                  <p:embed/>
                  <p:pic>
                    <p:nvPicPr>
                      <p:cNvPr id="0" name="Object 2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247606" y="6062444"/>
                        <a:ext cx="3211756" cy="1102340"/>
                      </a:xfrm>
                      <a:prstGeom prst="rect">
                        <a:avLst/>
                      </a:prstGeom>
                      <a:noFill/>
                    </p:spPr>
                  </p:pic>
                </p:oleObj>
              </mc:Fallback>
            </mc:AlternateContent>
          </a:graphicData>
        </a:graphic>
      </p:graphicFrame>
      <p:sp>
        <p:nvSpPr>
          <p:cNvPr id="28" name="Rectangle 28"/>
          <p:cNvSpPr>
            <a:spLocks noChangeArrowheads="1"/>
          </p:cNvSpPr>
          <p:nvPr/>
        </p:nvSpPr>
        <p:spPr bwMode="auto">
          <a:xfrm>
            <a:off x="0" y="771525"/>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1" name="30 Objeto"/>
          <p:cNvGraphicFramePr>
            <a:graphicFrameLocks noChangeAspect="1"/>
          </p:cNvGraphicFramePr>
          <p:nvPr>
            <p:extLst>
              <p:ext uri="{D42A27DB-BD31-4B8C-83A1-F6EECF244321}">
                <p14:modId xmlns:p14="http://schemas.microsoft.com/office/powerpoint/2010/main" val="1631730586"/>
              </p:ext>
            </p:extLst>
          </p:nvPr>
        </p:nvGraphicFramePr>
        <p:xfrm>
          <a:off x="478582" y="5042656"/>
          <a:ext cx="1052512" cy="1820863"/>
        </p:xfrm>
        <a:graphic>
          <a:graphicData uri="http://schemas.openxmlformats.org/presentationml/2006/ole">
            <mc:AlternateContent xmlns:mc="http://schemas.openxmlformats.org/markup-compatibility/2006">
              <mc:Choice xmlns:v="urn:schemas-microsoft-com:vml" Requires="v">
                <p:oleObj spid="_x0000_s68996" name="Ecuación" r:id="rId19" imgW="736560" imgH="1257120" progId="Equation.3">
                  <p:embed/>
                </p:oleObj>
              </mc:Choice>
              <mc:Fallback>
                <p:oleObj name="Ecuación" r:id="rId19" imgW="736560" imgH="1257120" progId="Equation.3">
                  <p:embed/>
                  <p:pic>
                    <p:nvPicPr>
                      <p:cNvPr id="0" name=""/>
                      <p:cNvPicPr>
                        <a:picLocks noChangeAspect="1" noChangeArrowheads="1"/>
                      </p:cNvPicPr>
                      <p:nvPr/>
                    </p:nvPicPr>
                    <p:blipFill>
                      <a:blip r:embed="rId20"/>
                      <a:srcRect/>
                      <a:stretch>
                        <a:fillRect/>
                      </a:stretch>
                    </p:blipFill>
                    <p:spPr bwMode="auto">
                      <a:xfrm>
                        <a:off x="478582" y="5042656"/>
                        <a:ext cx="1052512" cy="1820863"/>
                      </a:xfrm>
                      <a:prstGeom prst="rect">
                        <a:avLst/>
                      </a:prstGeom>
                      <a:noFill/>
                    </p:spPr>
                  </p:pic>
                </p:oleObj>
              </mc:Fallback>
            </mc:AlternateContent>
          </a:graphicData>
        </a:graphic>
      </p:graphicFrame>
      <p:sp>
        <p:nvSpPr>
          <p:cNvPr id="29" name="28 Rectángulo"/>
          <p:cNvSpPr/>
          <p:nvPr/>
        </p:nvSpPr>
        <p:spPr>
          <a:xfrm>
            <a:off x="1718151" y="5108490"/>
            <a:ext cx="2864887" cy="400110"/>
          </a:xfrm>
          <a:prstGeom prst="rect">
            <a:avLst/>
          </a:prstGeom>
        </p:spPr>
        <p:txBody>
          <a:bodyPr wrap="none">
            <a:spAutoFit/>
          </a:bodyPr>
          <a:lstStyle/>
          <a:p>
            <a:r>
              <a:rPr lang="es-ES_tradnl" sz="2000" b="0" dirty="0">
                <a:sym typeface="MT Symbol" pitchFamily="82" charset="2"/>
              </a:rPr>
              <a:t>Elasticidad de la demanda</a:t>
            </a:r>
            <a:endParaRPr lang="es-MX" sz="2000" b="0" dirty="0"/>
          </a:p>
        </p:txBody>
      </p:sp>
      <p:sp>
        <p:nvSpPr>
          <p:cNvPr id="30" name="29 Rectángulo"/>
          <p:cNvSpPr/>
          <p:nvPr/>
        </p:nvSpPr>
        <p:spPr>
          <a:xfrm>
            <a:off x="1718151" y="5580608"/>
            <a:ext cx="3512959" cy="707886"/>
          </a:xfrm>
          <a:prstGeom prst="rect">
            <a:avLst/>
          </a:prstGeom>
        </p:spPr>
        <p:txBody>
          <a:bodyPr wrap="square">
            <a:spAutoFit/>
          </a:bodyPr>
          <a:lstStyle/>
          <a:p>
            <a:r>
              <a:rPr lang="es-ES_tradnl" sz="2000" b="0" dirty="0">
                <a:sym typeface="MT Symbol" pitchFamily="82" charset="2"/>
              </a:rPr>
              <a:t>Elasticidad de la oferta </a:t>
            </a:r>
            <a:r>
              <a:rPr lang="es-ES_tradnl" sz="2000" b="0" dirty="0" smtClean="0">
                <a:sym typeface="MT Symbol" pitchFamily="82" charset="2"/>
              </a:rPr>
              <a:t>del grupo </a:t>
            </a:r>
            <a:r>
              <a:rPr lang="es-ES_tradnl" sz="2000" b="0" dirty="0">
                <a:sym typeface="MT Symbol" pitchFamily="82" charset="2"/>
              </a:rPr>
              <a:t>de la competencia</a:t>
            </a:r>
            <a:endParaRPr lang="es-MX" sz="2000" b="0" dirty="0"/>
          </a:p>
        </p:txBody>
      </p:sp>
      <p:sp>
        <p:nvSpPr>
          <p:cNvPr id="8192" name="8191 Rectángulo"/>
          <p:cNvSpPr/>
          <p:nvPr/>
        </p:nvSpPr>
        <p:spPr>
          <a:xfrm>
            <a:off x="1718151" y="6300688"/>
            <a:ext cx="4089023" cy="707886"/>
          </a:xfrm>
          <a:prstGeom prst="rect">
            <a:avLst/>
          </a:prstGeom>
        </p:spPr>
        <p:txBody>
          <a:bodyPr wrap="square">
            <a:spAutoFit/>
          </a:bodyPr>
          <a:lstStyle/>
          <a:p>
            <a:r>
              <a:rPr lang="es-ES_tradnl" sz="2000" b="0" dirty="0">
                <a:sym typeface="Symbol" pitchFamily="18" charset="2"/>
              </a:rPr>
              <a:t>Cuota de mercado </a:t>
            </a:r>
            <a:r>
              <a:rPr lang="es-ES_tradnl" sz="2000" b="0" dirty="0" smtClean="0">
                <a:sym typeface="Symbol" pitchFamily="18" charset="2"/>
              </a:rPr>
              <a:t>del grupo </a:t>
            </a:r>
            <a:r>
              <a:rPr lang="es-ES_tradnl" sz="2000" b="0" dirty="0">
                <a:sym typeface="Symbol" pitchFamily="18" charset="2"/>
              </a:rPr>
              <a:t>de la competencia</a:t>
            </a:r>
            <a:endParaRPr lang="es-MX" sz="2000" b="0" dirty="0"/>
          </a:p>
        </p:txBody>
      </p:sp>
      <p:sp>
        <p:nvSpPr>
          <p:cNvPr id="3" name="Marcador de número de diapositiva 2"/>
          <p:cNvSpPr>
            <a:spLocks noGrp="1"/>
          </p:cNvSpPr>
          <p:nvPr>
            <p:ph type="sldNum" sz="quarter" idx="12"/>
          </p:nvPr>
        </p:nvSpPr>
        <p:spPr/>
        <p:txBody>
          <a:bodyPr/>
          <a:lstStyle/>
          <a:p>
            <a:pPr>
              <a:defRPr/>
            </a:pPr>
            <a:fld id="{8BE5CC9B-E77D-44D3-B269-934F805DEDED}" type="slidenum">
              <a:rPr lang="es-ES" smtClean="0"/>
              <a:pPr>
                <a:defRPr/>
              </a:pPr>
              <a:t>41</a:t>
            </a:fld>
            <a:endParaRPr lang="es-ES"/>
          </a:p>
        </p:txBody>
      </p:sp>
    </p:spTree>
    <p:extLst>
      <p:ext uri="{BB962C8B-B14F-4D97-AF65-F5344CB8AC3E}">
        <p14:creationId xmlns:p14="http://schemas.microsoft.com/office/powerpoint/2010/main" val="20842417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62558" y="828080"/>
            <a:ext cx="10801427" cy="6192688"/>
          </a:xfrm>
        </p:spPr>
        <p:txBody>
          <a:bodyPr>
            <a:noAutofit/>
          </a:bodyPr>
          <a:lstStyle/>
          <a:p>
            <a:pPr>
              <a:lnSpc>
                <a:spcPct val="90000"/>
              </a:lnSpc>
            </a:pPr>
            <a:r>
              <a:rPr lang="es-ES_tradnl" sz="2400" dirty="0" smtClean="0"/>
              <a:t>El </a:t>
            </a:r>
            <a:r>
              <a:rPr lang="es-ES_tradnl" sz="2400" dirty="0"/>
              <a:t>equilibrio de la empresa dominante  corresponde a una situación de monopolio atenuado.</a:t>
            </a:r>
          </a:p>
          <a:p>
            <a:pPr>
              <a:lnSpc>
                <a:spcPct val="90000"/>
              </a:lnSpc>
            </a:pPr>
            <a:r>
              <a:rPr lang="es-ES_tradnl" sz="2400" dirty="0" smtClean="0"/>
              <a:t>El grupo de </a:t>
            </a:r>
            <a:r>
              <a:rPr lang="es-ES_tradnl" sz="2400" dirty="0"/>
              <a:t>la competencia  actúa como traba  al poder de monopolio  de la empresa dominante: Cuanto mayor sea  la cuota de mercado  de la </a:t>
            </a:r>
            <a:r>
              <a:rPr lang="es-ES_tradnl" sz="2400" dirty="0" smtClean="0"/>
              <a:t>competencia  </a:t>
            </a:r>
            <a:r>
              <a:rPr lang="es-ES_tradnl" sz="2400" dirty="0"/>
              <a:t>y/o la elasticidad de su oferta, tanto menor será el poder de mercado de la empresa dominante</a:t>
            </a:r>
            <a:r>
              <a:rPr lang="es-ES_tradnl" sz="2400" dirty="0" smtClean="0"/>
              <a:t>.</a:t>
            </a:r>
          </a:p>
          <a:p>
            <a:r>
              <a:rPr lang="es-ES_tradnl" sz="2400" dirty="0" smtClean="0"/>
              <a:t>Cuando  la </a:t>
            </a:r>
            <a:r>
              <a:rPr lang="es-ES_tradnl" sz="2400" dirty="0"/>
              <a:t>competencia es común  a mercados con varias empresas dominantes se habla  de grupos estratégicos (un grupo de empresas líderes y un grupo de empresas marginales).</a:t>
            </a:r>
          </a:p>
          <a:p>
            <a:r>
              <a:rPr lang="es-MX" sz="2400" dirty="0"/>
              <a:t>El modelo de competencia monopolística </a:t>
            </a:r>
            <a:r>
              <a:rPr lang="es-MX" sz="2400" dirty="0" smtClean="0"/>
              <a:t>(Chamberlain)</a:t>
            </a:r>
            <a:endParaRPr lang="es-MX" sz="2400" dirty="0"/>
          </a:p>
          <a:p>
            <a:r>
              <a:rPr lang="es-MX" sz="2400" dirty="0" smtClean="0"/>
              <a:t>Si el </a:t>
            </a:r>
            <a:r>
              <a:rPr lang="es-MX" sz="2400" dirty="0"/>
              <a:t>número de empresas es grande </a:t>
            </a:r>
            <a:r>
              <a:rPr lang="es-MX" sz="2400" dirty="0" smtClean="0"/>
              <a:t>la </a:t>
            </a:r>
            <a:r>
              <a:rPr lang="es-MX" sz="2400" dirty="0"/>
              <a:t>estrategia  de cada empresa tiene un impacto despreciable en las restantes empresas.</a:t>
            </a:r>
          </a:p>
          <a:p>
            <a:r>
              <a:rPr lang="es-ES_tradnl" sz="2400" dirty="0">
                <a:sym typeface="Wingdings" pitchFamily="2" charset="2"/>
              </a:rPr>
              <a:t>La diferenciación del producto hace que la curva de demanda a  la que se enfrenta  cada empresa  no sea horizontal </a:t>
            </a:r>
            <a:r>
              <a:rPr lang="es-ES_tradnl" sz="2400" dirty="0" smtClean="0">
                <a:sym typeface="Wingdings" pitchFamily="2" charset="2"/>
              </a:rPr>
              <a:t>: cada </a:t>
            </a:r>
            <a:r>
              <a:rPr lang="es-ES_tradnl" sz="2400" dirty="0">
                <a:sym typeface="Wingdings" pitchFamily="2" charset="2"/>
              </a:rPr>
              <a:t>empresa es un </a:t>
            </a:r>
            <a:r>
              <a:rPr lang="es-ES_tradnl" sz="2400" dirty="0" err="1">
                <a:sym typeface="Wingdings" pitchFamily="2" charset="2"/>
              </a:rPr>
              <a:t>price</a:t>
            </a:r>
            <a:r>
              <a:rPr lang="es-ES_tradnl" sz="2400" dirty="0">
                <a:sym typeface="Wingdings" pitchFamily="2" charset="2"/>
              </a:rPr>
              <a:t> </a:t>
            </a:r>
            <a:r>
              <a:rPr lang="es-ES_tradnl" sz="2400" dirty="0" err="1">
                <a:sym typeface="Wingdings" pitchFamily="2" charset="2"/>
              </a:rPr>
              <a:t>marker</a:t>
            </a:r>
            <a:r>
              <a:rPr lang="es-ES_tradnl" sz="2400" dirty="0">
                <a:sym typeface="Wingdings" pitchFamily="2" charset="2"/>
              </a:rPr>
              <a:t>.</a:t>
            </a:r>
          </a:p>
          <a:p>
            <a:r>
              <a:rPr lang="es-ES_tradnl" sz="2400" dirty="0">
                <a:sym typeface="Wingdings" pitchFamily="2" charset="2"/>
              </a:rPr>
              <a:t>Que  el producto no sea homogéneo no implica  que la libre entrada  conlleve beneficios nulos a </a:t>
            </a:r>
            <a:r>
              <a:rPr lang="es-ES_tradnl" sz="2400" dirty="0" smtClean="0">
                <a:sym typeface="Wingdings" pitchFamily="2" charset="2"/>
              </a:rPr>
              <a:t>largo plazo, </a:t>
            </a:r>
            <a:r>
              <a:rPr lang="es-ES_tradnl" sz="2400" dirty="0">
                <a:sym typeface="Wingdings" pitchFamily="2" charset="2"/>
              </a:rPr>
              <a:t>si bien este equilibrio no es </a:t>
            </a:r>
            <a:r>
              <a:rPr lang="es-ES_tradnl" sz="2400" dirty="0" smtClean="0">
                <a:sym typeface="Wingdings" pitchFamily="2" charset="2"/>
              </a:rPr>
              <a:t>eficiente.</a:t>
            </a:r>
            <a:endParaRPr lang="es-ES" sz="2400" dirty="0" smtClean="0">
              <a:sym typeface="Wingdings" pitchFamily="2" charset="2"/>
            </a:endParaRPr>
          </a:p>
          <a:p>
            <a:pPr marL="140040" indent="0">
              <a:lnSpc>
                <a:spcPct val="90000"/>
              </a:lnSpc>
              <a:buNone/>
            </a:pPr>
            <a:endParaRPr lang="es-ES_tradnl" sz="2400" dirty="0" smtClean="0"/>
          </a:p>
          <a:p>
            <a:pPr>
              <a:lnSpc>
                <a:spcPct val="90000"/>
              </a:lnSpc>
            </a:pPr>
            <a:endParaRPr lang="es-ES" sz="2400" dirty="0"/>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42</a:t>
            </a:fld>
            <a:endParaRPr lang="es-ES"/>
          </a:p>
        </p:txBody>
      </p:sp>
    </p:spTree>
    <p:extLst>
      <p:ext uri="{BB962C8B-B14F-4D97-AF65-F5344CB8AC3E}">
        <p14:creationId xmlns:p14="http://schemas.microsoft.com/office/powerpoint/2010/main" val="8072346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09278" y="4428480"/>
            <a:ext cx="10654480" cy="2462213"/>
          </a:xfrm>
          <a:prstGeom prst="rect">
            <a:avLst/>
          </a:prstGeom>
        </p:spPr>
        <p:txBody>
          <a:bodyPr wrap="square">
            <a:spAutoFit/>
          </a:bodyPr>
          <a:lstStyle/>
          <a:p>
            <a:r>
              <a:rPr lang="es-MX" sz="2200" b="0" dirty="0">
                <a:latin typeface="Arial" pitchFamily="34" charset="0"/>
                <a:cs typeface="Arial" pitchFamily="34" charset="0"/>
              </a:rPr>
              <a:t>Cuando el precio es mayor o igual a </a:t>
            </a:r>
            <a:r>
              <a:rPr lang="es-MX" sz="2200" b="0" i="1" dirty="0">
                <a:cs typeface="Times New Roman" pitchFamily="18" charset="0"/>
              </a:rPr>
              <a:t>p</a:t>
            </a:r>
            <a:r>
              <a:rPr lang="es-MX" sz="2200" b="0" baseline="-25000" dirty="0">
                <a:cs typeface="Times New Roman" pitchFamily="18" charset="0"/>
              </a:rPr>
              <a:t>0</a:t>
            </a:r>
            <a:r>
              <a:rPr lang="es-MX" sz="2200" b="0" dirty="0">
                <a:latin typeface="Arial" pitchFamily="34" charset="0"/>
                <a:cs typeface="Arial" pitchFamily="34" charset="0"/>
              </a:rPr>
              <a:t>, la empresa dominante no ofrece nada y el mercado es cubierto por la oferta de las empresas pequeñas. </a:t>
            </a:r>
            <a:endParaRPr lang="es-MX" sz="2200" b="0" dirty="0" smtClean="0">
              <a:latin typeface="Arial" pitchFamily="34" charset="0"/>
              <a:cs typeface="Arial" pitchFamily="34" charset="0"/>
            </a:endParaRPr>
          </a:p>
          <a:p>
            <a:r>
              <a:rPr lang="es-MX" sz="2200" b="0" dirty="0" smtClean="0">
                <a:latin typeface="Arial" pitchFamily="34" charset="0"/>
                <a:cs typeface="Arial" pitchFamily="34" charset="0"/>
              </a:rPr>
              <a:t>Si </a:t>
            </a:r>
            <a:r>
              <a:rPr lang="es-MX" sz="2200" b="0" dirty="0">
                <a:latin typeface="Arial" pitchFamily="34" charset="0"/>
                <a:cs typeface="Arial" pitchFamily="34" charset="0"/>
              </a:rPr>
              <a:t>el precio es igual o menor a </a:t>
            </a:r>
            <a:r>
              <a:rPr lang="es-MX" sz="2200" b="0" i="1" dirty="0">
                <a:cs typeface="Times New Roman" pitchFamily="18" charset="0"/>
              </a:rPr>
              <a:t>p</a:t>
            </a:r>
            <a:r>
              <a:rPr lang="es-MX" sz="2200" b="0" baseline="-25000" dirty="0">
                <a:cs typeface="Times New Roman" pitchFamily="18" charset="0"/>
              </a:rPr>
              <a:t>1</a:t>
            </a:r>
            <a:r>
              <a:rPr lang="es-MX" sz="2200" b="0" dirty="0">
                <a:latin typeface="Arial" pitchFamily="34" charset="0"/>
                <a:cs typeface="Arial" pitchFamily="34" charset="0"/>
              </a:rPr>
              <a:t>, las empresas pequeñas no ofertan nada y la demanda de mercado es la demanda de la empresa dominante. </a:t>
            </a:r>
            <a:endParaRPr lang="es-MX" sz="2200" b="0" dirty="0" smtClean="0">
              <a:latin typeface="Arial" pitchFamily="34" charset="0"/>
              <a:cs typeface="Arial" pitchFamily="34" charset="0"/>
            </a:endParaRPr>
          </a:p>
          <a:p>
            <a:r>
              <a:rPr lang="es-MX" sz="2200" b="0" dirty="0" smtClean="0">
                <a:latin typeface="Arial" pitchFamily="34" charset="0"/>
                <a:cs typeface="Arial" pitchFamily="34" charset="0"/>
              </a:rPr>
              <a:t>De </a:t>
            </a:r>
            <a:r>
              <a:rPr lang="es-MX" sz="2200" b="0" dirty="0">
                <a:latin typeface="Arial" pitchFamily="34" charset="0"/>
                <a:cs typeface="Arial" pitchFamily="34" charset="0"/>
              </a:rPr>
              <a:t>la curva de demanda de la empresa dominante, se obtiene la curva de ingreso marginal (</a:t>
            </a:r>
            <a:r>
              <a:rPr lang="es-MX" sz="2200" b="0" i="1" dirty="0" err="1" smtClean="0">
                <a:cs typeface="Times New Roman" pitchFamily="18" charset="0"/>
              </a:rPr>
              <a:t>IMg</a:t>
            </a:r>
            <a:r>
              <a:rPr lang="es-MX" sz="2200" b="0" i="1" baseline="-25000" dirty="0" err="1" smtClean="0">
                <a:cs typeface="Times New Roman" pitchFamily="18" charset="0"/>
              </a:rPr>
              <a:t>d</a:t>
            </a:r>
            <a:r>
              <a:rPr lang="es-MX" sz="2200" b="0" dirty="0">
                <a:latin typeface="Arial" pitchFamily="34" charset="0"/>
                <a:cs typeface="Arial" pitchFamily="34" charset="0"/>
              </a:rPr>
              <a:t>)), que al interceptarse con el costo marginal (</a:t>
            </a:r>
            <a:r>
              <a:rPr lang="es-MX" sz="2200" b="0" i="1" dirty="0" err="1" smtClean="0">
                <a:cs typeface="Times New Roman" pitchFamily="18" charset="0"/>
              </a:rPr>
              <a:t>Cmg</a:t>
            </a:r>
            <a:r>
              <a:rPr lang="es-MX" sz="2200" b="0" i="1" baseline="-25000" dirty="0" err="1" smtClean="0">
                <a:cs typeface="Times New Roman" pitchFamily="18" charset="0"/>
              </a:rPr>
              <a:t>d</a:t>
            </a:r>
            <a:r>
              <a:rPr lang="es-MX" sz="2200" b="0" dirty="0">
                <a:latin typeface="Arial" pitchFamily="34" charset="0"/>
                <a:cs typeface="Arial" pitchFamily="34" charset="0"/>
              </a:rPr>
              <a:t>) se determina su nivel óptimo de producción (</a:t>
            </a:r>
            <a:r>
              <a:rPr lang="es-MX" sz="2200" b="0" i="1" dirty="0" err="1">
                <a:cs typeface="Times New Roman" pitchFamily="18" charset="0"/>
              </a:rPr>
              <a:t>Q</a:t>
            </a:r>
            <a:r>
              <a:rPr lang="es-MX" sz="2200" b="0" i="1" baseline="-25000" dirty="0" err="1">
                <a:cs typeface="Times New Roman" pitchFamily="18" charset="0"/>
              </a:rPr>
              <a:t>d</a:t>
            </a:r>
            <a:r>
              <a:rPr lang="es-MX" sz="2200" b="0" dirty="0">
                <a:latin typeface="Arial" pitchFamily="34" charset="0"/>
                <a:cs typeface="Arial" pitchFamily="34" charset="0"/>
              </a:rPr>
              <a:t>), con el cual se maximiza los beneficios.</a:t>
            </a:r>
          </a:p>
        </p:txBody>
      </p:sp>
      <p:pic>
        <p:nvPicPr>
          <p:cNvPr id="69635" name="Picture 3"/>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126657" y="396034"/>
            <a:ext cx="8963429" cy="4012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43</a:t>
            </a:fld>
            <a:endParaRPr lang="es-ES"/>
          </a:p>
        </p:txBody>
      </p:sp>
    </p:spTree>
    <p:extLst>
      <p:ext uri="{BB962C8B-B14F-4D97-AF65-F5344CB8AC3E}">
        <p14:creationId xmlns:p14="http://schemas.microsoft.com/office/powerpoint/2010/main" val="5863719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838622" y="252016"/>
            <a:ext cx="9997832" cy="1236133"/>
          </a:xfrm>
          <a:solidFill>
            <a:schemeClr val="tx1">
              <a:lumMod val="90000"/>
              <a:lumOff val="10000"/>
            </a:schemeClr>
          </a:solidFill>
        </p:spPr>
        <p:txBody>
          <a:bodyPr/>
          <a:lstStyle/>
          <a:p>
            <a:pPr>
              <a:defRPr/>
            </a:pPr>
            <a:r>
              <a:rPr lang="es-MX" sz="3200" b="1" dirty="0" smtClean="0">
                <a:solidFill>
                  <a:schemeClr val="bg1"/>
                </a:solidFill>
              </a:rPr>
              <a:t>El </a:t>
            </a:r>
            <a:r>
              <a:rPr lang="es-MX" sz="3200" b="1" dirty="0">
                <a:solidFill>
                  <a:schemeClr val="bg1"/>
                </a:solidFill>
              </a:rPr>
              <a:t>modelo de colusión </a:t>
            </a:r>
            <a:endParaRPr lang="es-ES" sz="2900" b="1" dirty="0">
              <a:solidFill>
                <a:schemeClr val="bg1"/>
              </a:solidFill>
            </a:endParaRPr>
          </a:p>
        </p:txBody>
      </p:sp>
      <p:sp>
        <p:nvSpPr>
          <p:cNvPr id="16387" name="Rectangle 3"/>
          <p:cNvSpPr>
            <a:spLocks noChangeArrowheads="1"/>
          </p:cNvSpPr>
          <p:nvPr/>
        </p:nvSpPr>
        <p:spPr bwMode="auto">
          <a:xfrm>
            <a:off x="838622" y="1764185"/>
            <a:ext cx="9957621" cy="1800200"/>
          </a:xfrm>
          <a:prstGeom prst="rect">
            <a:avLst/>
          </a:prstGeom>
          <a:noFill/>
          <a:ln w="12700">
            <a:noFill/>
            <a:miter lim="800000"/>
            <a:headEnd/>
            <a:tailEnd/>
          </a:ln>
        </p:spPr>
        <p:txBody>
          <a:bodyPr lIns="110866" tIns="54460" rIns="110866" bIns="54460"/>
          <a:lstStyle/>
          <a:p>
            <a:pPr>
              <a:spcBef>
                <a:spcPts val="0"/>
              </a:spcBef>
              <a:tabLst>
                <a:tab pos="2227031" algn="r"/>
                <a:tab pos="3925020" algn="r"/>
                <a:tab pos="5658020" algn="r"/>
                <a:tab pos="7426029" algn="r"/>
                <a:tab pos="9089009" algn="r"/>
              </a:tabLst>
              <a:defRPr/>
            </a:pPr>
            <a:r>
              <a:rPr lang="es-ES" sz="2200" b="0" dirty="0">
                <a:solidFill>
                  <a:schemeClr val="bg2">
                    <a:lumMod val="10000"/>
                  </a:schemeClr>
                </a:solidFill>
              </a:rPr>
              <a:t>Idea básica:</a:t>
            </a:r>
          </a:p>
          <a:p>
            <a:pPr>
              <a:spcBef>
                <a:spcPts val="0"/>
              </a:spcBef>
              <a:tabLst>
                <a:tab pos="2227031" algn="r"/>
                <a:tab pos="3925020" algn="r"/>
                <a:tab pos="5658020" algn="r"/>
                <a:tab pos="7426029" algn="r"/>
                <a:tab pos="9089009" algn="r"/>
              </a:tabLst>
              <a:defRPr/>
            </a:pPr>
            <a:r>
              <a:rPr lang="es-ES" sz="2200" b="0" dirty="0">
                <a:solidFill>
                  <a:schemeClr val="bg2">
                    <a:lumMod val="10000"/>
                  </a:schemeClr>
                </a:solidFill>
              </a:rPr>
              <a:t>Las empresas se ponen de acuerdo para actuar de forma coordinada.</a:t>
            </a:r>
          </a:p>
          <a:p>
            <a:pPr>
              <a:spcBef>
                <a:spcPts val="0"/>
              </a:spcBef>
              <a:tabLst>
                <a:tab pos="2227031" algn="r"/>
                <a:tab pos="3925020" algn="r"/>
                <a:tab pos="5658020" algn="r"/>
                <a:tab pos="7426029" algn="r"/>
                <a:tab pos="9089009" algn="r"/>
              </a:tabLst>
              <a:defRPr/>
            </a:pPr>
            <a:r>
              <a:rPr lang="es-ES" sz="2200" b="0" dirty="0">
                <a:solidFill>
                  <a:schemeClr val="bg2">
                    <a:lumMod val="10000"/>
                  </a:schemeClr>
                </a:solidFill>
                <a:sym typeface="Symbol" pitchFamily="18" charset="2"/>
              </a:rPr>
              <a:t>Objetivos:</a:t>
            </a:r>
          </a:p>
          <a:p>
            <a:pPr marL="560161" indent="-560161">
              <a:spcBef>
                <a:spcPts val="0"/>
              </a:spcBef>
              <a:buFont typeface="+mj-lt"/>
              <a:buAutoNum type="arabicPeriod"/>
              <a:tabLst>
                <a:tab pos="2227031" algn="r"/>
                <a:tab pos="3925020" algn="r"/>
                <a:tab pos="5658020" algn="r"/>
                <a:tab pos="7426029" algn="r"/>
                <a:tab pos="9089009" algn="r"/>
              </a:tabLst>
              <a:defRPr/>
            </a:pPr>
            <a:r>
              <a:rPr lang="es-ES" sz="2200" b="0" dirty="0">
                <a:solidFill>
                  <a:schemeClr val="bg2">
                    <a:lumMod val="10000"/>
                  </a:schemeClr>
                </a:solidFill>
                <a:sym typeface="Symbol" pitchFamily="18" charset="2"/>
              </a:rPr>
              <a:t>Obtener un mayor nivel de beneficio que el que obtendrían compitiendo, y</a:t>
            </a:r>
          </a:p>
          <a:p>
            <a:pPr marL="560161" indent="-560161">
              <a:spcBef>
                <a:spcPts val="0"/>
              </a:spcBef>
              <a:buFont typeface="+mj-lt"/>
              <a:buAutoNum type="arabicPeriod"/>
              <a:tabLst>
                <a:tab pos="2227031" algn="r"/>
                <a:tab pos="3925020" algn="r"/>
                <a:tab pos="5658020" algn="r"/>
                <a:tab pos="7426029" algn="r"/>
                <a:tab pos="9089009" algn="r"/>
              </a:tabLst>
              <a:defRPr/>
            </a:pPr>
            <a:r>
              <a:rPr lang="es-ES" sz="2200" b="0" dirty="0">
                <a:solidFill>
                  <a:schemeClr val="bg2">
                    <a:lumMod val="10000"/>
                  </a:schemeClr>
                </a:solidFill>
                <a:sym typeface="Symbol" pitchFamily="18" charset="2"/>
              </a:rPr>
              <a:t> Reducir la incertidumbre asociada a la interdependencia entre empresas.</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44</a:t>
            </a:fld>
            <a:endParaRPr lang="es-ES"/>
          </a:p>
        </p:txBody>
      </p:sp>
      <p:sp>
        <p:nvSpPr>
          <p:cNvPr id="5" name="Rectangle 2"/>
          <p:cNvSpPr txBox="1">
            <a:spLocks noChangeArrowheads="1"/>
          </p:cNvSpPr>
          <p:nvPr/>
        </p:nvSpPr>
        <p:spPr>
          <a:xfrm>
            <a:off x="798411" y="3590214"/>
            <a:ext cx="9997832" cy="552124"/>
          </a:xfrm>
          <a:prstGeom prst="rect">
            <a:avLst/>
          </a:prstGeom>
        </p:spPr>
        <p:txBody>
          <a:bodyPr vert="horz" lIns="112032" tIns="56016" rIns="112032" bIns="56016" rtlCol="0" anchor="ctr">
            <a:noAutofit/>
          </a:bodyPr>
          <a:lstStyle>
            <a:lvl1pPr algn="l" defTabSz="1120323" rtl="0" eaLnBrk="1" latinLnBrk="0" hangingPunct="1">
              <a:spcBef>
                <a:spcPct val="0"/>
              </a:spcBef>
              <a:buNone/>
              <a:defRPr sz="5600" kern="1200" cap="none" spc="-123" baseline="0">
                <a:ln>
                  <a:noFill/>
                </a:ln>
                <a:solidFill>
                  <a:schemeClr val="tx2"/>
                </a:solidFill>
                <a:effectLst/>
                <a:latin typeface="+mj-lt"/>
                <a:ea typeface="+mj-ea"/>
                <a:cs typeface="+mj-cs"/>
              </a:defRPr>
            </a:lvl1pPr>
          </a:lstStyle>
          <a:p>
            <a:pPr fontAlgn="auto">
              <a:spcAft>
                <a:spcPts val="0"/>
              </a:spcAft>
              <a:defRPr/>
            </a:pPr>
            <a:r>
              <a:rPr lang="es-ES" sz="2400" b="1" dirty="0" smtClean="0">
                <a:solidFill>
                  <a:schemeClr val="accent6">
                    <a:lumMod val="50000"/>
                  </a:schemeClr>
                </a:solidFill>
                <a:sym typeface="Symbol" pitchFamily="18" charset="2"/>
              </a:rPr>
              <a:t>Tipos</a:t>
            </a:r>
            <a:endParaRPr lang="es-ES" sz="2400" b="1" dirty="0">
              <a:solidFill>
                <a:schemeClr val="accent6">
                  <a:lumMod val="50000"/>
                </a:schemeClr>
              </a:solidFill>
            </a:endParaRPr>
          </a:p>
        </p:txBody>
      </p:sp>
      <p:sp>
        <p:nvSpPr>
          <p:cNvPr id="6" name="Rectangle 3"/>
          <p:cNvSpPr>
            <a:spLocks noChangeArrowheads="1"/>
          </p:cNvSpPr>
          <p:nvPr/>
        </p:nvSpPr>
        <p:spPr bwMode="auto">
          <a:xfrm>
            <a:off x="798411" y="4198570"/>
            <a:ext cx="10296244" cy="2462158"/>
          </a:xfrm>
          <a:prstGeom prst="rect">
            <a:avLst/>
          </a:prstGeom>
          <a:noFill/>
          <a:ln w="12700">
            <a:noFill/>
            <a:miter lim="800000"/>
            <a:headEnd/>
            <a:tailEnd/>
          </a:ln>
        </p:spPr>
        <p:txBody>
          <a:bodyPr lIns="110866" tIns="54460" rIns="110866" bIns="54460"/>
          <a:lstStyle/>
          <a:p>
            <a:pPr>
              <a:spcBef>
                <a:spcPts val="0"/>
              </a:spcBef>
              <a:tabLst>
                <a:tab pos="2227031" algn="r"/>
                <a:tab pos="3925020" algn="r"/>
                <a:tab pos="5658020" algn="r"/>
                <a:tab pos="7426029" algn="r"/>
                <a:tab pos="9089009" algn="r"/>
              </a:tabLst>
              <a:defRPr/>
            </a:pPr>
            <a:r>
              <a:rPr lang="es-ES" sz="2200" b="0" dirty="0">
                <a:solidFill>
                  <a:schemeClr val="tx2">
                    <a:lumMod val="50000"/>
                  </a:schemeClr>
                </a:solidFill>
                <a:sym typeface="Symbol" pitchFamily="18" charset="2"/>
              </a:rPr>
              <a:t>Los aspectos sobre los que se pueden poner de acuerdo las empresas pueden ser muy diversos:</a:t>
            </a:r>
          </a:p>
          <a:p>
            <a:pPr marL="443461" indent="-443461">
              <a:spcBef>
                <a:spcPts val="0"/>
              </a:spcBef>
              <a:buFontTx/>
              <a:buChar char="•"/>
              <a:tabLst>
                <a:tab pos="2227031" algn="r"/>
                <a:tab pos="3925020" algn="r"/>
                <a:tab pos="5658020" algn="r"/>
                <a:tab pos="7426029" algn="r"/>
                <a:tab pos="9089009" algn="r"/>
              </a:tabLst>
              <a:defRPr/>
            </a:pPr>
            <a:r>
              <a:rPr lang="es-ES" sz="2200" b="0" dirty="0">
                <a:solidFill>
                  <a:schemeClr val="tx2">
                    <a:lumMod val="50000"/>
                  </a:schemeClr>
                </a:solidFill>
                <a:sym typeface="Symbol" pitchFamily="18" charset="2"/>
              </a:rPr>
              <a:t>Pueden acordar tanto el precio como la cantidad a producir (</a:t>
            </a:r>
            <a:r>
              <a:rPr lang="es-ES" sz="2200" dirty="0">
                <a:solidFill>
                  <a:schemeClr val="tx2">
                    <a:lumMod val="50000"/>
                  </a:schemeClr>
                </a:solidFill>
                <a:sym typeface="Symbol" pitchFamily="18" charset="2"/>
              </a:rPr>
              <a:t>cárteles que maximizan el </a:t>
            </a:r>
            <a:r>
              <a:rPr lang="es-ES" sz="2200" dirty="0">
                <a:solidFill>
                  <a:schemeClr val="tx2">
                    <a:lumMod val="50000"/>
                  </a:schemeClr>
                </a:solidFill>
                <a:latin typeface="Symbol" pitchFamily="18" charset="2"/>
                <a:sym typeface="Symbol" pitchFamily="18" charset="2"/>
              </a:rPr>
              <a:t>p</a:t>
            </a:r>
            <a:r>
              <a:rPr lang="es-ES" sz="2200" dirty="0">
                <a:solidFill>
                  <a:schemeClr val="tx2">
                    <a:lumMod val="50000"/>
                  </a:schemeClr>
                </a:solidFill>
                <a:sym typeface="Symbol" pitchFamily="18" charset="2"/>
              </a:rPr>
              <a:t> conjunto</a:t>
            </a:r>
            <a:r>
              <a:rPr lang="es-ES" sz="2200" b="0" dirty="0">
                <a:solidFill>
                  <a:schemeClr val="tx2">
                    <a:lumMod val="50000"/>
                  </a:schemeClr>
                </a:solidFill>
                <a:sym typeface="Symbol" pitchFamily="18" charset="2"/>
              </a:rPr>
              <a:t>);</a:t>
            </a:r>
          </a:p>
          <a:p>
            <a:pPr marL="443461" indent="-443461">
              <a:spcBef>
                <a:spcPts val="0"/>
              </a:spcBef>
              <a:buFontTx/>
              <a:buChar char="•"/>
              <a:tabLst>
                <a:tab pos="2227031" algn="r"/>
                <a:tab pos="3925020" algn="r"/>
                <a:tab pos="5658020" algn="r"/>
                <a:tab pos="7426029" algn="r"/>
                <a:tab pos="9089009" algn="r"/>
              </a:tabLst>
              <a:defRPr/>
            </a:pPr>
            <a:r>
              <a:rPr lang="es-ES" sz="2200" b="0" dirty="0" smtClean="0">
                <a:solidFill>
                  <a:schemeClr val="tx2">
                    <a:lumMod val="50000"/>
                  </a:schemeClr>
                </a:solidFill>
                <a:sym typeface="Symbol" pitchFamily="18" charset="2"/>
              </a:rPr>
              <a:t> </a:t>
            </a:r>
            <a:r>
              <a:rPr lang="es-ES" sz="2200" b="0" dirty="0">
                <a:solidFill>
                  <a:schemeClr val="tx2">
                    <a:lumMod val="50000"/>
                  </a:schemeClr>
                </a:solidFill>
                <a:sym typeface="Symbol" pitchFamily="18" charset="2"/>
              </a:rPr>
              <a:t>Pueden acordar </a:t>
            </a:r>
            <a:r>
              <a:rPr lang="es-ES" sz="2200" dirty="0">
                <a:solidFill>
                  <a:schemeClr val="tx2">
                    <a:lumMod val="50000"/>
                  </a:schemeClr>
                </a:solidFill>
                <a:sym typeface="Symbol" pitchFamily="18" charset="2"/>
              </a:rPr>
              <a:t>repartirse el mercado</a:t>
            </a:r>
            <a:r>
              <a:rPr lang="es-ES" sz="2200" b="0" dirty="0">
                <a:solidFill>
                  <a:schemeClr val="tx2">
                    <a:lumMod val="50000"/>
                  </a:schemeClr>
                </a:solidFill>
                <a:sym typeface="Symbol" pitchFamily="18" charset="2"/>
              </a:rPr>
              <a:t> (por ejemplo, por zonas geográficas);</a:t>
            </a:r>
          </a:p>
          <a:p>
            <a:pPr marL="443461" indent="-443461">
              <a:spcBef>
                <a:spcPts val="0"/>
              </a:spcBef>
              <a:buFontTx/>
              <a:buChar char="•"/>
              <a:tabLst>
                <a:tab pos="2227031" algn="r"/>
                <a:tab pos="3925020" algn="r"/>
                <a:tab pos="5658020" algn="r"/>
                <a:tab pos="7426029" algn="r"/>
                <a:tab pos="9089009" algn="r"/>
              </a:tabLst>
              <a:defRPr/>
            </a:pPr>
            <a:r>
              <a:rPr lang="es-ES" sz="2200" b="0" dirty="0" smtClean="0">
                <a:solidFill>
                  <a:schemeClr val="tx2">
                    <a:lumMod val="50000"/>
                  </a:schemeClr>
                </a:solidFill>
                <a:sym typeface="Symbol" pitchFamily="18" charset="2"/>
              </a:rPr>
              <a:t> </a:t>
            </a:r>
            <a:r>
              <a:rPr lang="es-ES" sz="2200" b="0" dirty="0">
                <a:solidFill>
                  <a:schemeClr val="tx2">
                    <a:lumMod val="50000"/>
                  </a:schemeClr>
                </a:solidFill>
                <a:sym typeface="Symbol" pitchFamily="18" charset="2"/>
              </a:rPr>
              <a:t>Pueden </a:t>
            </a:r>
            <a:r>
              <a:rPr lang="es-ES" sz="2200" dirty="0">
                <a:solidFill>
                  <a:schemeClr val="tx2">
                    <a:lumMod val="50000"/>
                  </a:schemeClr>
                </a:solidFill>
                <a:sym typeface="Symbol" pitchFamily="18" charset="2"/>
              </a:rPr>
              <a:t>fijar el precio</a:t>
            </a:r>
            <a:r>
              <a:rPr lang="es-ES" sz="2200" b="0" dirty="0">
                <a:solidFill>
                  <a:schemeClr val="tx2">
                    <a:lumMod val="50000"/>
                  </a:schemeClr>
                </a:solidFill>
                <a:sym typeface="Symbol" pitchFamily="18" charset="2"/>
              </a:rPr>
              <a:t> y permitir la existencia de competencia en el resto de características del bien.</a:t>
            </a:r>
          </a:p>
        </p:txBody>
      </p:sp>
    </p:spTree>
    <p:extLst>
      <p:ext uri="{BB962C8B-B14F-4D97-AF65-F5344CB8AC3E}">
        <p14:creationId xmlns:p14="http://schemas.microsoft.com/office/powerpoint/2010/main" val="229704825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478582" y="396032"/>
            <a:ext cx="10266614" cy="3023766"/>
          </a:xfrm>
          <a:prstGeom prst="rect">
            <a:avLst/>
          </a:prstGeom>
          <a:noFill/>
          <a:ln w="12700">
            <a:noFill/>
            <a:miter lim="800000"/>
            <a:headEnd/>
            <a:tailEnd/>
          </a:ln>
        </p:spPr>
        <p:txBody>
          <a:bodyPr lIns="110866" tIns="54460" rIns="110866" bIns="54460"/>
          <a:lstStyle/>
          <a:p>
            <a:pPr>
              <a:spcBef>
                <a:spcPct val="70000"/>
              </a:spcBef>
              <a:tabLst>
                <a:tab pos="2227031" algn="r"/>
                <a:tab pos="3925020" algn="r"/>
                <a:tab pos="5658020" algn="r"/>
                <a:tab pos="7426029" algn="r"/>
                <a:tab pos="9089009" algn="r"/>
              </a:tabLst>
              <a:defRPr/>
            </a:pPr>
            <a:r>
              <a:rPr lang="es-ES" sz="2200" dirty="0">
                <a:solidFill>
                  <a:schemeClr val="tx2">
                    <a:lumMod val="50000"/>
                  </a:schemeClr>
                </a:solidFill>
                <a:sym typeface="Symbol" pitchFamily="18" charset="2"/>
              </a:rPr>
              <a:t>Cárteles que maximizan el </a:t>
            </a:r>
            <a:r>
              <a:rPr lang="es-ES" sz="2200" dirty="0">
                <a:solidFill>
                  <a:schemeClr val="tx2">
                    <a:lumMod val="50000"/>
                  </a:schemeClr>
                </a:solidFill>
                <a:latin typeface="Symbol" pitchFamily="18" charset="2"/>
                <a:sym typeface="Symbol" pitchFamily="18" charset="2"/>
              </a:rPr>
              <a:t>p</a:t>
            </a:r>
            <a:r>
              <a:rPr lang="es-ES" sz="2200" dirty="0">
                <a:solidFill>
                  <a:schemeClr val="tx2">
                    <a:lumMod val="50000"/>
                  </a:schemeClr>
                </a:solidFill>
                <a:sym typeface="Symbol" pitchFamily="18" charset="2"/>
              </a:rPr>
              <a:t> conjunto</a:t>
            </a:r>
          </a:p>
          <a:p>
            <a:pPr>
              <a:spcBef>
                <a:spcPct val="70000"/>
              </a:spcBef>
              <a:tabLst>
                <a:tab pos="2227031" algn="r"/>
                <a:tab pos="3925020" algn="r"/>
                <a:tab pos="5658020" algn="r"/>
                <a:tab pos="7426029" algn="r"/>
                <a:tab pos="9089009" algn="r"/>
              </a:tabLst>
              <a:defRPr/>
            </a:pPr>
            <a:r>
              <a:rPr lang="es-ES" sz="2200" b="0" dirty="0">
                <a:solidFill>
                  <a:schemeClr val="tx2">
                    <a:lumMod val="50000"/>
                  </a:schemeClr>
                </a:solidFill>
                <a:sym typeface="Symbol" pitchFamily="18" charset="2"/>
              </a:rPr>
              <a:t>Las empresas se ponen de acuerdo de manera que </a:t>
            </a:r>
            <a:r>
              <a:rPr lang="es-ES" sz="2200" dirty="0">
                <a:solidFill>
                  <a:schemeClr val="tx2">
                    <a:lumMod val="50000"/>
                  </a:schemeClr>
                </a:solidFill>
                <a:sym typeface="Symbol" pitchFamily="18" charset="2"/>
              </a:rPr>
              <a:t>actúan como un monopolio</a:t>
            </a:r>
            <a:r>
              <a:rPr lang="es-ES" sz="2200" b="0" dirty="0">
                <a:solidFill>
                  <a:schemeClr val="tx2">
                    <a:lumMod val="50000"/>
                  </a:schemeClr>
                </a:solidFill>
                <a:sym typeface="Symbol" pitchFamily="18" charset="2"/>
              </a:rPr>
              <a:t>:</a:t>
            </a:r>
          </a:p>
          <a:p>
            <a:pPr marL="443461" indent="-443461">
              <a:spcBef>
                <a:spcPts val="735"/>
              </a:spcBef>
              <a:buFontTx/>
              <a:buChar char="•"/>
              <a:tabLst>
                <a:tab pos="2227031" algn="r"/>
                <a:tab pos="3925020" algn="r"/>
                <a:tab pos="5658020" algn="r"/>
                <a:tab pos="7426029" algn="r"/>
                <a:tab pos="9089009" algn="r"/>
              </a:tabLst>
              <a:defRPr/>
            </a:pPr>
            <a:r>
              <a:rPr lang="es-ES" sz="2200" b="0" dirty="0">
                <a:solidFill>
                  <a:schemeClr val="tx2">
                    <a:lumMod val="50000"/>
                  </a:schemeClr>
                </a:solidFill>
                <a:sym typeface="Symbol" pitchFamily="18" charset="2"/>
              </a:rPr>
              <a:t> La </a:t>
            </a:r>
            <a:r>
              <a:rPr lang="es-ES" sz="2200" dirty="0">
                <a:solidFill>
                  <a:schemeClr val="tx2">
                    <a:lumMod val="50000"/>
                  </a:schemeClr>
                </a:solidFill>
                <a:sym typeface="Symbol" pitchFamily="18" charset="2"/>
              </a:rPr>
              <a:t>cantidad</a:t>
            </a:r>
            <a:r>
              <a:rPr lang="es-ES" sz="2200" b="0" dirty="0">
                <a:solidFill>
                  <a:schemeClr val="tx2">
                    <a:lumMod val="50000"/>
                  </a:schemeClr>
                </a:solidFill>
                <a:sym typeface="Symbol" pitchFamily="18" charset="2"/>
              </a:rPr>
              <a:t> a producir y el </a:t>
            </a:r>
            <a:r>
              <a:rPr lang="es-ES" sz="2200" dirty="0">
                <a:solidFill>
                  <a:schemeClr val="tx2">
                    <a:lumMod val="50000"/>
                  </a:schemeClr>
                </a:solidFill>
                <a:sym typeface="Symbol" pitchFamily="18" charset="2"/>
              </a:rPr>
              <a:t>precio</a:t>
            </a:r>
            <a:r>
              <a:rPr lang="es-ES" sz="2200" b="0" dirty="0">
                <a:solidFill>
                  <a:schemeClr val="tx2">
                    <a:lumMod val="50000"/>
                  </a:schemeClr>
                </a:solidFill>
                <a:sym typeface="Symbol" pitchFamily="18" charset="2"/>
              </a:rPr>
              <a:t> serán los </a:t>
            </a:r>
            <a:r>
              <a:rPr lang="es-ES" sz="2200" dirty="0">
                <a:solidFill>
                  <a:schemeClr val="tx2">
                    <a:lumMod val="50000"/>
                  </a:schemeClr>
                </a:solidFill>
                <a:sym typeface="Symbol" pitchFamily="18" charset="2"/>
              </a:rPr>
              <a:t>de monopolio</a:t>
            </a:r>
            <a:r>
              <a:rPr lang="es-ES" sz="2200" b="0" dirty="0">
                <a:solidFill>
                  <a:schemeClr val="tx2">
                    <a:lumMod val="50000"/>
                  </a:schemeClr>
                </a:solidFill>
                <a:sym typeface="Symbol" pitchFamily="18" charset="2"/>
              </a:rPr>
              <a:t>.</a:t>
            </a:r>
          </a:p>
          <a:p>
            <a:pPr marL="443461" indent="-443461">
              <a:spcBef>
                <a:spcPts val="735"/>
              </a:spcBef>
              <a:buFontTx/>
              <a:buChar char="•"/>
              <a:tabLst>
                <a:tab pos="2227031" algn="r"/>
                <a:tab pos="3925020" algn="r"/>
                <a:tab pos="5658020" algn="r"/>
                <a:tab pos="7426029" algn="r"/>
                <a:tab pos="9089009" algn="r"/>
              </a:tabLst>
              <a:defRPr/>
            </a:pPr>
            <a:r>
              <a:rPr lang="es-ES" sz="2200" b="0" dirty="0" smtClean="0">
                <a:solidFill>
                  <a:schemeClr val="tx2">
                    <a:lumMod val="50000"/>
                  </a:schemeClr>
                </a:solidFill>
                <a:sym typeface="Symbol" pitchFamily="18" charset="2"/>
              </a:rPr>
              <a:t> </a:t>
            </a:r>
            <a:r>
              <a:rPr lang="es-ES" sz="2200" b="0" dirty="0">
                <a:solidFill>
                  <a:schemeClr val="tx2">
                    <a:lumMod val="50000"/>
                  </a:schemeClr>
                </a:solidFill>
                <a:sym typeface="Symbol" pitchFamily="18" charset="2"/>
              </a:rPr>
              <a:t>Se </a:t>
            </a:r>
            <a:r>
              <a:rPr lang="es-ES" sz="2200" dirty="0">
                <a:solidFill>
                  <a:schemeClr val="tx2">
                    <a:lumMod val="50000"/>
                  </a:schemeClr>
                </a:solidFill>
                <a:sym typeface="Symbol" pitchFamily="18" charset="2"/>
              </a:rPr>
              <a:t>reparte la producción según el costo marginal</a:t>
            </a:r>
            <a:r>
              <a:rPr lang="es-ES" sz="2200" b="0" dirty="0">
                <a:solidFill>
                  <a:schemeClr val="tx2">
                    <a:lumMod val="50000"/>
                  </a:schemeClr>
                </a:solidFill>
                <a:sym typeface="Symbol" pitchFamily="18" charset="2"/>
              </a:rPr>
              <a:t> de cada empresa que participa en el acuerdo.</a:t>
            </a:r>
          </a:p>
          <a:p>
            <a:pPr marL="443461" indent="-443461">
              <a:spcBef>
                <a:spcPts val="735"/>
              </a:spcBef>
              <a:buFontTx/>
              <a:buChar char="•"/>
              <a:tabLst>
                <a:tab pos="2227031" algn="r"/>
                <a:tab pos="3925020" algn="r"/>
                <a:tab pos="5658020" algn="r"/>
                <a:tab pos="7426029" algn="r"/>
                <a:tab pos="9089009" algn="r"/>
              </a:tabLst>
              <a:defRPr/>
            </a:pPr>
            <a:r>
              <a:rPr lang="es-ES" sz="2200" b="0" dirty="0" smtClean="0">
                <a:solidFill>
                  <a:schemeClr val="tx2">
                    <a:lumMod val="50000"/>
                  </a:schemeClr>
                </a:solidFill>
                <a:sym typeface="Symbol" pitchFamily="18" charset="2"/>
              </a:rPr>
              <a:t> </a:t>
            </a:r>
            <a:r>
              <a:rPr lang="es-ES" sz="2200" b="0" dirty="0">
                <a:solidFill>
                  <a:schemeClr val="tx2">
                    <a:lumMod val="50000"/>
                  </a:schemeClr>
                </a:solidFill>
                <a:sym typeface="Symbol" pitchFamily="18" charset="2"/>
              </a:rPr>
              <a:t>El</a:t>
            </a:r>
            <a:r>
              <a:rPr lang="es-ES" sz="2200" dirty="0">
                <a:solidFill>
                  <a:schemeClr val="tx2">
                    <a:lumMod val="50000"/>
                  </a:schemeClr>
                </a:solidFill>
                <a:sym typeface="Symbol" pitchFamily="18" charset="2"/>
              </a:rPr>
              <a:t> beneficio</a:t>
            </a:r>
            <a:r>
              <a:rPr lang="es-ES" sz="2200" b="0" dirty="0">
                <a:solidFill>
                  <a:schemeClr val="tx2">
                    <a:lumMod val="50000"/>
                  </a:schemeClr>
                </a:solidFill>
                <a:sym typeface="Symbol" pitchFamily="18" charset="2"/>
              </a:rPr>
              <a:t> que obtiene cada uno de los participantes depende del tipo de acuerdo alcanzado.</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45</a:t>
            </a:fld>
            <a:endParaRPr lang="es-ES"/>
          </a:p>
        </p:txBody>
      </p:sp>
      <p:sp>
        <p:nvSpPr>
          <p:cNvPr id="4" name="Rectangle 4"/>
          <p:cNvSpPr txBox="1">
            <a:spLocks noChangeArrowheads="1"/>
          </p:cNvSpPr>
          <p:nvPr/>
        </p:nvSpPr>
        <p:spPr>
          <a:xfrm>
            <a:off x="334566" y="3543324"/>
            <a:ext cx="9401009" cy="805203"/>
          </a:xfrm>
          <a:prstGeom prst="rect">
            <a:avLst/>
          </a:prstGeom>
        </p:spPr>
        <p:txBody>
          <a:bodyPr lIns="110866" tIns="54460" rIns="110866" bIns="54460"/>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fontAlgn="auto">
              <a:spcBef>
                <a:spcPct val="70000"/>
              </a:spcBef>
              <a:spcAft>
                <a:spcPts val="0"/>
              </a:spcAft>
              <a:buFont typeface="Wingdings 2" pitchFamily="18" charset="2"/>
              <a:buNone/>
            </a:pPr>
            <a:r>
              <a:rPr lang="en-US" altLang="es-MX" sz="2200" b="0" dirty="0" err="1" smtClean="0">
                <a:latin typeface="Times New Roman" panose="02020603050405020304" pitchFamily="18" charset="0"/>
                <a:cs typeface="Times New Roman" panose="02020603050405020304" pitchFamily="18" charset="0"/>
              </a:rPr>
              <a:t>Algebraicamente</a:t>
            </a:r>
            <a:r>
              <a:rPr lang="en-US" altLang="es-MX" sz="2200" b="0" dirty="0" smtClean="0">
                <a:latin typeface="Times New Roman" panose="02020603050405020304" pitchFamily="18" charset="0"/>
                <a:cs typeface="Times New Roman" panose="02020603050405020304" pitchFamily="18" charset="0"/>
              </a:rPr>
              <a:t> se </a:t>
            </a:r>
            <a:r>
              <a:rPr lang="en-US" altLang="es-MX" sz="2200" b="0" dirty="0" err="1" smtClean="0">
                <a:latin typeface="Times New Roman" panose="02020603050405020304" pitchFamily="18" charset="0"/>
                <a:cs typeface="Times New Roman" panose="02020603050405020304" pitchFamily="18" charset="0"/>
              </a:rPr>
              <a:t>expresa</a:t>
            </a:r>
            <a:r>
              <a:rPr lang="en-US" altLang="es-MX" sz="2200" b="0" dirty="0" smtClean="0">
                <a:latin typeface="Times New Roman" panose="02020603050405020304" pitchFamily="18" charset="0"/>
                <a:cs typeface="Times New Roman" panose="02020603050405020304" pitchFamily="18" charset="0"/>
              </a:rPr>
              <a:t>:</a:t>
            </a:r>
            <a:endParaRPr lang="en-US" altLang="es-MX" sz="2200" b="0" dirty="0">
              <a:latin typeface="Times New Roman" panose="02020603050405020304" pitchFamily="18" charset="0"/>
              <a:cs typeface="Times New Roman" panose="02020603050405020304" pitchFamily="18" charset="0"/>
            </a:endParaRPr>
          </a:p>
        </p:txBody>
      </p:sp>
      <p:graphicFrame>
        <p:nvGraphicFramePr>
          <p:cNvPr id="5" name="Object 5">
            <a:hlinkClick r:id="" action="ppaction://ole?verb=0"/>
          </p:cNvPr>
          <p:cNvGraphicFramePr>
            <a:graphicFrameLocks noChangeAspect="1"/>
          </p:cNvGraphicFramePr>
          <p:nvPr>
            <p:extLst>
              <p:ext uri="{D42A27DB-BD31-4B8C-83A1-F6EECF244321}">
                <p14:modId xmlns:p14="http://schemas.microsoft.com/office/powerpoint/2010/main" val="2044565744"/>
              </p:ext>
            </p:extLst>
          </p:nvPr>
        </p:nvGraphicFramePr>
        <p:xfrm>
          <a:off x="622598" y="4116752"/>
          <a:ext cx="3191518" cy="1866217"/>
        </p:xfrm>
        <a:graphic>
          <a:graphicData uri="http://schemas.openxmlformats.org/presentationml/2006/ole">
            <mc:AlternateContent xmlns:mc="http://schemas.openxmlformats.org/markup-compatibility/2006">
              <mc:Choice xmlns:v="urn:schemas-microsoft-com:vml" Requires="v">
                <p:oleObj spid="_x0000_s69640" name="Ecuación" r:id="rId4" imgW="1866900" imgH="1346200" progId="Equation.3">
                  <p:embed/>
                </p:oleObj>
              </mc:Choice>
              <mc:Fallback>
                <p:oleObj name="Ecuación" r:id="rId4" imgW="1866900" imgH="1346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98" y="4116752"/>
                        <a:ext cx="3191518" cy="1866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10">
            <a:hlinkClick r:id="" action="ppaction://ole?verb=0"/>
          </p:cNvPr>
          <p:cNvGraphicFramePr>
            <a:graphicFrameLocks noChangeAspect="1"/>
          </p:cNvGraphicFramePr>
          <p:nvPr>
            <p:extLst>
              <p:ext uri="{D42A27DB-BD31-4B8C-83A1-F6EECF244321}">
                <p14:modId xmlns:p14="http://schemas.microsoft.com/office/powerpoint/2010/main" val="3646324710"/>
              </p:ext>
            </p:extLst>
          </p:nvPr>
        </p:nvGraphicFramePr>
        <p:xfrm>
          <a:off x="770746" y="6084264"/>
          <a:ext cx="2071948" cy="700476"/>
        </p:xfrm>
        <a:graphic>
          <a:graphicData uri="http://schemas.openxmlformats.org/presentationml/2006/ole">
            <mc:AlternateContent xmlns:mc="http://schemas.openxmlformats.org/markup-compatibility/2006">
              <mc:Choice xmlns:v="urn:schemas-microsoft-com:vml" Requires="v">
                <p:oleObj spid="_x0000_s69641" name="Ecuación" r:id="rId6" imgW="1040948" imgH="431613" progId="Equation.3">
                  <p:embed/>
                </p:oleObj>
              </mc:Choice>
              <mc:Fallback>
                <p:oleObj name="Ecuación" r:id="rId6" imgW="1040948" imgH="43161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0746" y="6084264"/>
                        <a:ext cx="2071948" cy="70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6"/>
          <p:cNvGrpSpPr>
            <a:grpSpLocks noChangeAspect="1"/>
          </p:cNvGrpSpPr>
          <p:nvPr/>
        </p:nvGrpSpPr>
        <p:grpSpPr bwMode="auto">
          <a:xfrm>
            <a:off x="6066388" y="4170226"/>
            <a:ext cx="4061266" cy="1348461"/>
            <a:chOff x="1076" y="1887"/>
            <a:chExt cx="2270" cy="1170"/>
          </a:xfrm>
        </p:grpSpPr>
        <p:sp>
          <p:nvSpPr>
            <p:cNvPr id="8" name="Rectangle 7"/>
            <p:cNvSpPr>
              <a:spLocks noChangeArrowheads="1"/>
            </p:cNvSpPr>
            <p:nvPr/>
          </p:nvSpPr>
          <p:spPr bwMode="auto">
            <a:xfrm>
              <a:off x="1076" y="1887"/>
              <a:ext cx="1213"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200" b="0" i="1">
                  <a:solidFill>
                    <a:srgbClr val="000000"/>
                  </a:solidFill>
                  <a:cs typeface="Times New Roman" pitchFamily="18" charset="0"/>
                </a:rPr>
                <a:t>IMg =</a:t>
              </a:r>
              <a:r>
                <a:rPr lang="es-ES" altLang="es-MX" sz="2200" b="0">
                  <a:solidFill>
                    <a:srgbClr val="000000"/>
                  </a:solidFill>
                  <a:cs typeface="Times New Roman" pitchFamily="18" charset="0"/>
                </a:rPr>
                <a:t> </a:t>
              </a:r>
              <a:r>
                <a:rPr lang="es-ES" altLang="es-MX" sz="2200" b="0" i="1">
                  <a:solidFill>
                    <a:srgbClr val="000000"/>
                  </a:solidFill>
                  <a:cs typeface="Times New Roman" pitchFamily="18" charset="0"/>
                </a:rPr>
                <a:t>CMg</a:t>
              </a:r>
              <a:r>
                <a:rPr lang="es-ES" altLang="es-MX" sz="2200" b="0" baseline="-25000">
                  <a:solidFill>
                    <a:srgbClr val="000000"/>
                  </a:solidFill>
                  <a:cs typeface="Times New Roman" pitchFamily="18" charset="0"/>
                </a:rPr>
                <a:t>1</a:t>
              </a:r>
              <a:endParaRPr lang="es-ES" altLang="es-MX" sz="2200" b="0">
                <a:cs typeface="Times New Roman" pitchFamily="18" charset="0"/>
              </a:endParaRPr>
            </a:p>
          </p:txBody>
        </p:sp>
        <p:sp>
          <p:nvSpPr>
            <p:cNvPr id="9" name="Rectangle 8"/>
            <p:cNvSpPr>
              <a:spLocks noChangeArrowheads="1"/>
            </p:cNvSpPr>
            <p:nvPr/>
          </p:nvSpPr>
          <p:spPr bwMode="auto">
            <a:xfrm>
              <a:off x="1076" y="2355"/>
              <a:ext cx="1327"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200" b="0" i="1">
                  <a:solidFill>
                    <a:srgbClr val="000000"/>
                  </a:solidFill>
                  <a:cs typeface="Times New Roman" pitchFamily="18" charset="0"/>
                </a:rPr>
                <a:t>IMg </a:t>
              </a:r>
              <a:r>
                <a:rPr lang="es-ES" altLang="es-MX" sz="2200" b="0">
                  <a:solidFill>
                    <a:srgbClr val="000000"/>
                  </a:solidFill>
                  <a:cs typeface="Times New Roman" pitchFamily="18" charset="0"/>
                </a:rPr>
                <a:t>= </a:t>
              </a:r>
              <a:r>
                <a:rPr lang="es-ES" altLang="es-MX" sz="2200" b="0" i="1">
                  <a:solidFill>
                    <a:srgbClr val="000000"/>
                  </a:solidFill>
                  <a:cs typeface="Times New Roman" pitchFamily="18" charset="0"/>
                </a:rPr>
                <a:t>CMg</a:t>
              </a:r>
              <a:r>
                <a:rPr lang="es-ES" altLang="es-MX" sz="2200" b="0" baseline="-25000">
                  <a:solidFill>
                    <a:srgbClr val="000000"/>
                  </a:solidFill>
                  <a:cs typeface="Times New Roman" pitchFamily="18" charset="0"/>
                </a:rPr>
                <a:t>2</a:t>
              </a:r>
            </a:p>
          </p:txBody>
        </p:sp>
        <p:sp>
          <p:nvSpPr>
            <p:cNvPr id="10" name="Rectangle 9"/>
            <p:cNvSpPr>
              <a:spLocks noChangeArrowheads="1"/>
            </p:cNvSpPr>
            <p:nvPr/>
          </p:nvSpPr>
          <p:spPr bwMode="auto">
            <a:xfrm>
              <a:off x="1088" y="2763"/>
              <a:ext cx="2258"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s-ES" altLang="es-MX" sz="2200" b="0" i="1" dirty="0" err="1">
                  <a:solidFill>
                    <a:srgbClr val="000000"/>
                  </a:solidFill>
                  <a:cs typeface="Times New Roman" pitchFamily="18" charset="0"/>
                </a:rPr>
                <a:t>IMg</a:t>
              </a:r>
              <a:r>
                <a:rPr lang="es-ES" altLang="es-MX" sz="2200" b="0" i="1" dirty="0">
                  <a:solidFill>
                    <a:srgbClr val="000000"/>
                  </a:solidFill>
                  <a:cs typeface="Times New Roman" pitchFamily="18" charset="0"/>
                </a:rPr>
                <a:t> </a:t>
              </a:r>
              <a:r>
                <a:rPr lang="es-ES" altLang="es-MX" sz="2200" b="0" dirty="0">
                  <a:solidFill>
                    <a:srgbClr val="000000"/>
                  </a:solidFill>
                  <a:cs typeface="Times New Roman" pitchFamily="18" charset="0"/>
                </a:rPr>
                <a:t>= </a:t>
              </a:r>
              <a:r>
                <a:rPr lang="es-ES" altLang="es-MX" sz="2200" b="0" i="1" dirty="0">
                  <a:solidFill>
                    <a:srgbClr val="000000"/>
                  </a:solidFill>
                  <a:cs typeface="Times New Roman" pitchFamily="18" charset="0"/>
                </a:rPr>
                <a:t>CMg</a:t>
              </a:r>
              <a:r>
                <a:rPr lang="es-ES" altLang="es-MX" sz="2200" b="0" baseline="-25000" dirty="0">
                  <a:solidFill>
                    <a:srgbClr val="000000"/>
                  </a:solidFill>
                  <a:cs typeface="Times New Roman" pitchFamily="18" charset="0"/>
                </a:rPr>
                <a:t>1</a:t>
              </a:r>
              <a:r>
                <a:rPr lang="es-ES" altLang="es-MX" sz="2200" b="0" i="1" dirty="0">
                  <a:solidFill>
                    <a:srgbClr val="000000"/>
                  </a:solidFill>
                  <a:cs typeface="Times New Roman" pitchFamily="18" charset="0"/>
                </a:rPr>
                <a:t> </a:t>
              </a:r>
              <a:r>
                <a:rPr lang="es-ES" altLang="es-MX" sz="2200" b="0" dirty="0">
                  <a:solidFill>
                    <a:srgbClr val="000000"/>
                  </a:solidFill>
                  <a:cs typeface="Times New Roman" pitchFamily="18" charset="0"/>
                </a:rPr>
                <a:t>= </a:t>
              </a:r>
              <a:r>
                <a:rPr lang="es-ES" altLang="es-MX" sz="2200" b="0" i="1" dirty="0">
                  <a:solidFill>
                    <a:srgbClr val="000000"/>
                  </a:solidFill>
                  <a:cs typeface="Times New Roman" pitchFamily="18" charset="0"/>
                </a:rPr>
                <a:t>CMg</a:t>
              </a:r>
              <a:r>
                <a:rPr lang="es-ES" altLang="es-MX" sz="2200" b="0" baseline="-25000" dirty="0">
                  <a:solidFill>
                    <a:srgbClr val="000000"/>
                  </a:solidFill>
                  <a:cs typeface="Times New Roman" pitchFamily="18" charset="0"/>
                </a:rPr>
                <a:t>2 </a:t>
              </a:r>
              <a:r>
                <a:rPr lang="es-ES" altLang="es-MX" sz="2200" b="0" i="1" dirty="0">
                  <a:cs typeface="Times New Roman" pitchFamily="18" charset="0"/>
                </a:rPr>
                <a:t>= </a:t>
              </a:r>
              <a:r>
                <a:rPr lang="es-ES" altLang="es-MX" sz="2200" b="0" i="1" dirty="0" err="1">
                  <a:cs typeface="Times New Roman" pitchFamily="18" charset="0"/>
                </a:rPr>
                <a:t>IMg</a:t>
              </a:r>
              <a:r>
                <a:rPr lang="es-ES" altLang="es-MX" sz="2200" b="0" i="1" dirty="0">
                  <a:cs typeface="Times New Roman" pitchFamily="18" charset="0"/>
                </a:rPr>
                <a:t>*</a:t>
              </a:r>
            </a:p>
          </p:txBody>
        </p:sp>
      </p:grpSp>
      <p:sp>
        <p:nvSpPr>
          <p:cNvPr id="11" name="Text Box 11"/>
          <p:cNvSpPr txBox="1">
            <a:spLocks noChangeArrowheads="1"/>
          </p:cNvSpPr>
          <p:nvPr/>
        </p:nvSpPr>
        <p:spPr bwMode="auto">
          <a:xfrm>
            <a:off x="6131283" y="3608139"/>
            <a:ext cx="32371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a:defRPr sz="2000" b="1">
                <a:solidFill>
                  <a:srgbClr val="FF0000"/>
                </a:solidFill>
                <a:latin typeface="Tahoma" pitchFamily="34" charset="0"/>
              </a:defRPr>
            </a:lvl1pPr>
            <a:lvl2pPr marL="742950" indent="-285750">
              <a:defRPr sz="2000" b="1">
                <a:solidFill>
                  <a:srgbClr val="FF0000"/>
                </a:solidFill>
                <a:latin typeface="Tahoma" pitchFamily="34" charset="0"/>
              </a:defRPr>
            </a:lvl2pPr>
            <a:lvl3pPr marL="1143000" indent="-228600">
              <a:defRPr sz="2000" b="1">
                <a:solidFill>
                  <a:srgbClr val="FF0000"/>
                </a:solidFill>
                <a:latin typeface="Tahoma" pitchFamily="34" charset="0"/>
              </a:defRPr>
            </a:lvl3pPr>
            <a:lvl4pPr marL="1600200" indent="-228600">
              <a:defRPr sz="2000" b="1">
                <a:solidFill>
                  <a:srgbClr val="FF0000"/>
                </a:solidFill>
                <a:latin typeface="Tahoma" pitchFamily="34" charset="0"/>
              </a:defRPr>
            </a:lvl4pPr>
            <a:lvl5pPr marL="2057400" indent="-228600">
              <a:defRPr sz="2000" b="1">
                <a:solidFill>
                  <a:srgbClr val="FF0000"/>
                </a:solidFill>
                <a:latin typeface="Tahoma" pitchFamily="34" charset="0"/>
              </a:defRPr>
            </a:lvl5pPr>
            <a:lvl6pPr marL="2514600" indent="-228600" algn="ctr" eaLnBrk="0" fontAlgn="base" hangingPunct="0">
              <a:spcBef>
                <a:spcPct val="0"/>
              </a:spcBef>
              <a:spcAft>
                <a:spcPct val="0"/>
              </a:spcAft>
              <a:defRPr sz="2000" b="1">
                <a:solidFill>
                  <a:srgbClr val="FF0000"/>
                </a:solidFill>
                <a:latin typeface="Tahoma" pitchFamily="34" charset="0"/>
              </a:defRPr>
            </a:lvl6pPr>
            <a:lvl7pPr marL="2971800" indent="-228600" algn="ctr" eaLnBrk="0" fontAlgn="base" hangingPunct="0">
              <a:spcBef>
                <a:spcPct val="0"/>
              </a:spcBef>
              <a:spcAft>
                <a:spcPct val="0"/>
              </a:spcAft>
              <a:defRPr sz="2000" b="1">
                <a:solidFill>
                  <a:srgbClr val="FF0000"/>
                </a:solidFill>
                <a:latin typeface="Tahoma" pitchFamily="34" charset="0"/>
              </a:defRPr>
            </a:lvl7pPr>
            <a:lvl8pPr marL="3429000" indent="-228600" algn="ctr" eaLnBrk="0" fontAlgn="base" hangingPunct="0">
              <a:spcBef>
                <a:spcPct val="0"/>
              </a:spcBef>
              <a:spcAft>
                <a:spcPct val="0"/>
              </a:spcAft>
              <a:defRPr sz="2000" b="1">
                <a:solidFill>
                  <a:srgbClr val="FF0000"/>
                </a:solidFill>
                <a:latin typeface="Tahoma" pitchFamily="34" charset="0"/>
              </a:defRPr>
            </a:lvl8pPr>
            <a:lvl9pPr marL="3886200" indent="-228600" algn="ctr" eaLnBrk="0" fontAlgn="base" hangingPunct="0">
              <a:spcBef>
                <a:spcPct val="0"/>
              </a:spcBef>
              <a:spcAft>
                <a:spcPct val="0"/>
              </a:spcAft>
              <a:defRPr sz="2000" b="1">
                <a:solidFill>
                  <a:srgbClr val="FF0000"/>
                </a:solidFill>
                <a:latin typeface="Tahoma" pitchFamily="34" charset="0"/>
              </a:defRPr>
            </a:lvl9pPr>
          </a:lstStyle>
          <a:p>
            <a:pPr algn="l"/>
            <a:r>
              <a:rPr lang="es-ES" altLang="es-MX" sz="2200" b="0" dirty="0">
                <a:solidFill>
                  <a:srgbClr val="000000"/>
                </a:solidFill>
                <a:latin typeface="Times New Roman" panose="02020603050405020304" pitchFamily="18" charset="0"/>
                <a:cs typeface="Times New Roman" panose="02020603050405020304" pitchFamily="18" charset="0"/>
              </a:rPr>
              <a:t>De lo que se deduce que:</a:t>
            </a:r>
          </a:p>
        </p:txBody>
      </p:sp>
    </p:spTree>
    <p:extLst>
      <p:ext uri="{BB962C8B-B14F-4D97-AF65-F5344CB8AC3E}">
        <p14:creationId xmlns:p14="http://schemas.microsoft.com/office/powerpoint/2010/main" val="415162238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33 Grupo"/>
          <p:cNvGrpSpPr>
            <a:grpSpLocks/>
          </p:cNvGrpSpPr>
          <p:nvPr/>
        </p:nvGrpSpPr>
        <p:grpSpPr bwMode="auto">
          <a:xfrm>
            <a:off x="1342678" y="1136557"/>
            <a:ext cx="8502975" cy="5114502"/>
            <a:chOff x="1830388" y="1050925"/>
            <a:chExt cx="6378062" cy="4729163"/>
          </a:xfrm>
        </p:grpSpPr>
        <p:sp>
          <p:nvSpPr>
            <p:cNvPr id="17411" name="Line 4"/>
            <p:cNvSpPr>
              <a:spLocks noChangeShapeType="1"/>
            </p:cNvSpPr>
            <p:nvPr/>
          </p:nvSpPr>
          <p:spPr bwMode="auto">
            <a:xfrm>
              <a:off x="2533650" y="1208088"/>
              <a:ext cx="0" cy="426561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2" name="Line 5"/>
            <p:cNvSpPr>
              <a:spLocks noChangeShapeType="1"/>
            </p:cNvSpPr>
            <p:nvPr/>
          </p:nvSpPr>
          <p:spPr bwMode="auto">
            <a:xfrm>
              <a:off x="2544763" y="5446713"/>
              <a:ext cx="42767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3" name="Rectangle 6"/>
            <p:cNvSpPr>
              <a:spLocks noChangeArrowheads="1"/>
            </p:cNvSpPr>
            <p:nvPr/>
          </p:nvSpPr>
          <p:spPr bwMode="auto">
            <a:xfrm>
              <a:off x="6915150" y="5338763"/>
              <a:ext cx="863330" cy="3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i="1">
                  <a:cs typeface="Times New Roman" pitchFamily="18" charset="0"/>
                </a:rPr>
                <a:t>Cantidad</a:t>
              </a:r>
            </a:p>
          </p:txBody>
        </p:sp>
        <p:sp>
          <p:nvSpPr>
            <p:cNvPr id="17414" name="Rectangle 7"/>
            <p:cNvSpPr>
              <a:spLocks noChangeArrowheads="1"/>
            </p:cNvSpPr>
            <p:nvPr/>
          </p:nvSpPr>
          <p:spPr bwMode="auto">
            <a:xfrm>
              <a:off x="2097764" y="1050925"/>
              <a:ext cx="254912" cy="36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r"/>
              <a:r>
                <a:rPr lang="en-US" altLang="es-MX" sz="2000" i="1">
                  <a:cs typeface="Times New Roman" pitchFamily="18" charset="0"/>
                </a:rPr>
                <a:t>P</a:t>
              </a:r>
            </a:p>
          </p:txBody>
        </p:sp>
        <p:sp>
          <p:nvSpPr>
            <p:cNvPr id="17415" name="Line 8"/>
            <p:cNvSpPr>
              <a:spLocks noChangeShapeType="1"/>
            </p:cNvSpPr>
            <p:nvPr/>
          </p:nvSpPr>
          <p:spPr bwMode="auto">
            <a:xfrm>
              <a:off x="2713038" y="1560513"/>
              <a:ext cx="4519612" cy="2233612"/>
            </a:xfrm>
            <a:prstGeom prst="line">
              <a:avLst/>
            </a:prstGeom>
            <a:noFill/>
            <a:ln w="5080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6" name="Rectangle 9"/>
            <p:cNvSpPr>
              <a:spLocks noChangeArrowheads="1"/>
            </p:cNvSpPr>
            <p:nvPr/>
          </p:nvSpPr>
          <p:spPr bwMode="auto">
            <a:xfrm>
              <a:off x="7329488" y="3814763"/>
              <a:ext cx="878962" cy="39605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algn="l"/>
              <a:r>
                <a:rPr lang="en-US" altLang="es-MX" sz="2200" i="1" dirty="0">
                  <a:cs typeface="Times New Roman" pitchFamily="18" charset="0"/>
                </a:rPr>
                <a:t>D = </a:t>
              </a:r>
              <a:r>
                <a:rPr lang="en-US" altLang="es-MX" sz="2200" i="1" dirty="0" err="1">
                  <a:cs typeface="Times New Roman" pitchFamily="18" charset="0"/>
                </a:rPr>
                <a:t>IMe</a:t>
              </a:r>
              <a:endParaRPr lang="en-US" altLang="es-MX" sz="2200" i="1" dirty="0">
                <a:cs typeface="Times New Roman" pitchFamily="18" charset="0"/>
              </a:endParaRPr>
            </a:p>
          </p:txBody>
        </p:sp>
        <p:sp>
          <p:nvSpPr>
            <p:cNvPr id="17417" name="Line 10"/>
            <p:cNvSpPr>
              <a:spLocks noChangeShapeType="1"/>
            </p:cNvSpPr>
            <p:nvPr/>
          </p:nvSpPr>
          <p:spPr bwMode="auto">
            <a:xfrm>
              <a:off x="2713038" y="1789113"/>
              <a:ext cx="3148012" cy="2995612"/>
            </a:xfrm>
            <a:prstGeom prst="line">
              <a:avLst/>
            </a:prstGeom>
            <a:noFill/>
            <a:ln w="5080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18" name="Rectangle 11"/>
            <p:cNvSpPr>
              <a:spLocks noChangeArrowheads="1"/>
            </p:cNvSpPr>
            <p:nvPr/>
          </p:nvSpPr>
          <p:spPr bwMode="auto">
            <a:xfrm>
              <a:off x="5957888" y="4805363"/>
              <a:ext cx="512227" cy="39605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algn="l"/>
              <a:r>
                <a:rPr lang="en-US" altLang="es-MX" sz="2200" i="1" dirty="0" err="1">
                  <a:cs typeface="Times New Roman" pitchFamily="18" charset="0"/>
                </a:rPr>
                <a:t>IMg</a:t>
              </a:r>
              <a:endParaRPr lang="en-US" altLang="es-MX" sz="2200" i="1" dirty="0">
                <a:cs typeface="Times New Roman" pitchFamily="18" charset="0"/>
              </a:endParaRPr>
            </a:p>
          </p:txBody>
        </p:sp>
        <p:grpSp>
          <p:nvGrpSpPr>
            <p:cNvPr id="17419" name="Group 12"/>
            <p:cNvGrpSpPr>
              <a:grpSpLocks/>
            </p:cNvGrpSpPr>
            <p:nvPr/>
          </p:nvGrpSpPr>
          <p:grpSpPr bwMode="auto">
            <a:xfrm>
              <a:off x="3111500" y="1128713"/>
              <a:ext cx="2379663" cy="3589337"/>
              <a:chOff x="1756" y="1053"/>
              <a:chExt cx="1499" cy="2261"/>
            </a:xfrm>
          </p:grpSpPr>
          <p:sp>
            <p:nvSpPr>
              <p:cNvPr id="17437" name="Freeform 13"/>
              <p:cNvSpPr>
                <a:spLocks/>
              </p:cNvSpPr>
              <p:nvPr/>
            </p:nvSpPr>
            <p:spPr bwMode="auto">
              <a:xfrm>
                <a:off x="1756" y="1346"/>
                <a:ext cx="720" cy="1968"/>
              </a:xfrm>
              <a:custGeom>
                <a:avLst/>
                <a:gdLst>
                  <a:gd name="T0" fmla="*/ 0 w 720"/>
                  <a:gd name="T1" fmla="*/ 1967 h 1968"/>
                  <a:gd name="T2" fmla="*/ 136 w 720"/>
                  <a:gd name="T3" fmla="*/ 1691 h 1968"/>
                  <a:gd name="T4" fmla="*/ 264 w 720"/>
                  <a:gd name="T5" fmla="*/ 1426 h 1968"/>
                  <a:gd name="T6" fmla="*/ 323 w 720"/>
                  <a:gd name="T7" fmla="*/ 1294 h 1968"/>
                  <a:gd name="T8" fmla="*/ 379 w 720"/>
                  <a:gd name="T9" fmla="*/ 1161 h 1968"/>
                  <a:gd name="T10" fmla="*/ 431 w 720"/>
                  <a:gd name="T11" fmla="*/ 1034 h 1968"/>
                  <a:gd name="T12" fmla="*/ 479 w 720"/>
                  <a:gd name="T13" fmla="*/ 912 h 1968"/>
                  <a:gd name="T14" fmla="*/ 523 w 720"/>
                  <a:gd name="T15" fmla="*/ 790 h 1968"/>
                  <a:gd name="T16" fmla="*/ 559 w 720"/>
                  <a:gd name="T17" fmla="*/ 674 h 1968"/>
                  <a:gd name="T18" fmla="*/ 591 w 720"/>
                  <a:gd name="T19" fmla="*/ 557 h 1968"/>
                  <a:gd name="T20" fmla="*/ 623 w 720"/>
                  <a:gd name="T21" fmla="*/ 440 h 1968"/>
                  <a:gd name="T22" fmla="*/ 675 w 720"/>
                  <a:gd name="T23" fmla="*/ 218 h 1968"/>
                  <a:gd name="T24" fmla="*/ 719 w 720"/>
                  <a:gd name="T25" fmla="*/ 0 h 19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0"/>
                  <a:gd name="T40" fmla="*/ 0 h 1968"/>
                  <a:gd name="T41" fmla="*/ 720 w 720"/>
                  <a:gd name="T42" fmla="*/ 1968 h 19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0" h="1968">
                    <a:moveTo>
                      <a:pt x="0" y="1967"/>
                    </a:moveTo>
                    <a:lnTo>
                      <a:pt x="136" y="1691"/>
                    </a:lnTo>
                    <a:lnTo>
                      <a:pt x="264" y="1426"/>
                    </a:lnTo>
                    <a:lnTo>
                      <a:pt x="323" y="1294"/>
                    </a:lnTo>
                    <a:lnTo>
                      <a:pt x="379" y="1161"/>
                    </a:lnTo>
                    <a:lnTo>
                      <a:pt x="431" y="1034"/>
                    </a:lnTo>
                    <a:lnTo>
                      <a:pt x="479" y="912"/>
                    </a:lnTo>
                    <a:lnTo>
                      <a:pt x="523" y="790"/>
                    </a:lnTo>
                    <a:lnTo>
                      <a:pt x="559" y="674"/>
                    </a:lnTo>
                    <a:lnTo>
                      <a:pt x="591" y="557"/>
                    </a:lnTo>
                    <a:lnTo>
                      <a:pt x="623" y="440"/>
                    </a:lnTo>
                    <a:lnTo>
                      <a:pt x="675" y="218"/>
                    </a:lnTo>
                    <a:lnTo>
                      <a:pt x="719"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38" name="Rectangle 14"/>
              <p:cNvSpPr>
                <a:spLocks noChangeArrowheads="1"/>
              </p:cNvSpPr>
              <p:nvPr/>
            </p:nvSpPr>
            <p:spPr bwMode="auto">
              <a:xfrm>
                <a:off x="2301" y="1053"/>
                <a:ext cx="474"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baseline="-25000">
                    <a:cs typeface="Times New Roman" pitchFamily="18" charset="0"/>
                  </a:rPr>
                  <a:t>1</a:t>
                </a:r>
              </a:p>
            </p:txBody>
          </p:sp>
          <p:sp>
            <p:nvSpPr>
              <p:cNvPr id="17439" name="Freeform 15"/>
              <p:cNvSpPr>
                <a:spLocks/>
              </p:cNvSpPr>
              <p:nvPr/>
            </p:nvSpPr>
            <p:spPr bwMode="auto">
              <a:xfrm rot="431843">
                <a:off x="2383" y="1346"/>
                <a:ext cx="722" cy="1968"/>
              </a:xfrm>
              <a:custGeom>
                <a:avLst/>
                <a:gdLst>
                  <a:gd name="T0" fmla="*/ 0 w 722"/>
                  <a:gd name="T1" fmla="*/ 1967 h 1968"/>
                  <a:gd name="T2" fmla="*/ 135 w 722"/>
                  <a:gd name="T3" fmla="*/ 1691 h 1968"/>
                  <a:gd name="T4" fmla="*/ 261 w 722"/>
                  <a:gd name="T5" fmla="*/ 1426 h 1968"/>
                  <a:gd name="T6" fmla="*/ 377 w 722"/>
                  <a:gd name="T7" fmla="*/ 1161 h 1968"/>
                  <a:gd name="T8" fmla="*/ 431 w 722"/>
                  <a:gd name="T9" fmla="*/ 1034 h 1968"/>
                  <a:gd name="T10" fmla="*/ 479 w 722"/>
                  <a:gd name="T11" fmla="*/ 912 h 1968"/>
                  <a:gd name="T12" fmla="*/ 523 w 722"/>
                  <a:gd name="T13" fmla="*/ 790 h 1968"/>
                  <a:gd name="T14" fmla="*/ 561 w 722"/>
                  <a:gd name="T15" fmla="*/ 674 h 1968"/>
                  <a:gd name="T16" fmla="*/ 624 w 722"/>
                  <a:gd name="T17" fmla="*/ 440 h 1968"/>
                  <a:gd name="T18" fmla="*/ 673 w 722"/>
                  <a:gd name="T19" fmla="*/ 218 h 1968"/>
                  <a:gd name="T20" fmla="*/ 721 w 722"/>
                  <a:gd name="T21" fmla="*/ 0 h 19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2"/>
                  <a:gd name="T34" fmla="*/ 0 h 1968"/>
                  <a:gd name="T35" fmla="*/ 722 w 722"/>
                  <a:gd name="T36" fmla="*/ 1968 h 19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2" h="1968">
                    <a:moveTo>
                      <a:pt x="0" y="1967"/>
                    </a:moveTo>
                    <a:lnTo>
                      <a:pt x="135" y="1691"/>
                    </a:lnTo>
                    <a:lnTo>
                      <a:pt x="261" y="1426"/>
                    </a:lnTo>
                    <a:lnTo>
                      <a:pt x="377" y="1161"/>
                    </a:lnTo>
                    <a:lnTo>
                      <a:pt x="431" y="1034"/>
                    </a:lnTo>
                    <a:lnTo>
                      <a:pt x="479" y="912"/>
                    </a:lnTo>
                    <a:lnTo>
                      <a:pt x="523" y="790"/>
                    </a:lnTo>
                    <a:lnTo>
                      <a:pt x="561" y="674"/>
                    </a:lnTo>
                    <a:lnTo>
                      <a:pt x="624" y="440"/>
                    </a:lnTo>
                    <a:lnTo>
                      <a:pt x="673" y="218"/>
                    </a:lnTo>
                    <a:lnTo>
                      <a:pt x="721"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40" name="Rectangle 16"/>
              <p:cNvSpPr>
                <a:spLocks noChangeArrowheads="1"/>
              </p:cNvSpPr>
              <p:nvPr/>
            </p:nvSpPr>
            <p:spPr bwMode="auto">
              <a:xfrm>
                <a:off x="2781" y="1053"/>
                <a:ext cx="474"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baseline="-25000">
                    <a:cs typeface="Times New Roman" pitchFamily="18" charset="0"/>
                  </a:rPr>
                  <a:t>2</a:t>
                </a:r>
              </a:p>
            </p:txBody>
          </p:sp>
        </p:grpSp>
        <p:grpSp>
          <p:nvGrpSpPr>
            <p:cNvPr id="17420" name="Group 17"/>
            <p:cNvGrpSpPr>
              <a:grpSpLocks/>
            </p:cNvGrpSpPr>
            <p:nvPr/>
          </p:nvGrpSpPr>
          <p:grpSpPr bwMode="auto">
            <a:xfrm>
              <a:off x="1830388" y="1585913"/>
              <a:ext cx="5737225" cy="4194175"/>
              <a:chOff x="949" y="1341"/>
              <a:chExt cx="3614" cy="2642"/>
            </a:xfrm>
          </p:grpSpPr>
          <p:sp>
            <p:nvSpPr>
              <p:cNvPr id="17421" name="Line 18"/>
              <p:cNvSpPr>
                <a:spLocks noChangeShapeType="1"/>
              </p:cNvSpPr>
              <p:nvPr/>
            </p:nvSpPr>
            <p:spPr bwMode="auto">
              <a:xfrm flipH="1">
                <a:off x="1385" y="2880"/>
                <a:ext cx="159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22" name="Freeform 19"/>
              <p:cNvSpPr>
                <a:spLocks/>
              </p:cNvSpPr>
              <p:nvPr/>
            </p:nvSpPr>
            <p:spPr bwMode="auto">
              <a:xfrm rot="-655677">
                <a:off x="2458" y="1678"/>
                <a:ext cx="1540" cy="1492"/>
              </a:xfrm>
              <a:custGeom>
                <a:avLst/>
                <a:gdLst>
                  <a:gd name="T0" fmla="*/ 0 w 1540"/>
                  <a:gd name="T1" fmla="*/ 1491 h 1492"/>
                  <a:gd name="T2" fmla="*/ 284 w 1540"/>
                  <a:gd name="T3" fmla="*/ 1283 h 1492"/>
                  <a:gd name="T4" fmla="*/ 561 w 1540"/>
                  <a:gd name="T5" fmla="*/ 1080 h 1492"/>
                  <a:gd name="T6" fmla="*/ 693 w 1540"/>
                  <a:gd name="T7" fmla="*/ 979 h 1492"/>
                  <a:gd name="T8" fmla="*/ 812 w 1540"/>
                  <a:gd name="T9" fmla="*/ 883 h 1492"/>
                  <a:gd name="T10" fmla="*/ 925 w 1540"/>
                  <a:gd name="T11" fmla="*/ 786 h 1492"/>
                  <a:gd name="T12" fmla="*/ 1024 w 1540"/>
                  <a:gd name="T13" fmla="*/ 690 h 1492"/>
                  <a:gd name="T14" fmla="*/ 1116 w 1540"/>
                  <a:gd name="T15" fmla="*/ 599 h 1492"/>
                  <a:gd name="T16" fmla="*/ 1195 w 1540"/>
                  <a:gd name="T17" fmla="*/ 512 h 1492"/>
                  <a:gd name="T18" fmla="*/ 1268 w 1540"/>
                  <a:gd name="T19" fmla="*/ 426 h 1492"/>
                  <a:gd name="T20" fmla="*/ 1328 w 1540"/>
                  <a:gd name="T21" fmla="*/ 340 h 1492"/>
                  <a:gd name="T22" fmla="*/ 1440 w 1540"/>
                  <a:gd name="T23" fmla="*/ 168 h 1492"/>
                  <a:gd name="T24" fmla="*/ 1539 w 1540"/>
                  <a:gd name="T25" fmla="*/ 0 h 14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40"/>
                  <a:gd name="T40" fmla="*/ 0 h 1492"/>
                  <a:gd name="T41" fmla="*/ 1540 w 1540"/>
                  <a:gd name="T42" fmla="*/ 1492 h 14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40" h="1492">
                    <a:moveTo>
                      <a:pt x="0" y="1491"/>
                    </a:moveTo>
                    <a:lnTo>
                      <a:pt x="284" y="1283"/>
                    </a:lnTo>
                    <a:lnTo>
                      <a:pt x="561" y="1080"/>
                    </a:lnTo>
                    <a:lnTo>
                      <a:pt x="693" y="979"/>
                    </a:lnTo>
                    <a:lnTo>
                      <a:pt x="812" y="883"/>
                    </a:lnTo>
                    <a:lnTo>
                      <a:pt x="925" y="786"/>
                    </a:lnTo>
                    <a:lnTo>
                      <a:pt x="1024" y="690"/>
                    </a:lnTo>
                    <a:lnTo>
                      <a:pt x="1116" y="599"/>
                    </a:lnTo>
                    <a:lnTo>
                      <a:pt x="1195" y="512"/>
                    </a:lnTo>
                    <a:lnTo>
                      <a:pt x="1268" y="426"/>
                    </a:lnTo>
                    <a:lnTo>
                      <a:pt x="1328" y="340"/>
                    </a:lnTo>
                    <a:lnTo>
                      <a:pt x="1440" y="168"/>
                    </a:lnTo>
                    <a:lnTo>
                      <a:pt x="1539" y="0"/>
                    </a:lnTo>
                  </a:path>
                </a:pathLst>
              </a:custGeom>
              <a:noFill/>
              <a:ln w="508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7423" name="Rectangle 20"/>
              <p:cNvSpPr>
                <a:spLocks noChangeArrowheads="1"/>
              </p:cNvSpPr>
              <p:nvPr/>
            </p:nvSpPr>
            <p:spPr bwMode="auto">
              <a:xfrm>
                <a:off x="3933" y="1341"/>
                <a:ext cx="63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altLang="es-MX" sz="2200" i="1">
                    <a:cs typeface="Times New Roman" pitchFamily="18" charset="0"/>
                  </a:rPr>
                  <a:t>CMg</a:t>
                </a:r>
                <a:r>
                  <a:rPr lang="en-US" altLang="es-MX" sz="2200" i="1" baseline="-25000">
                    <a:cs typeface="Times New Roman" pitchFamily="18" charset="0"/>
                  </a:rPr>
                  <a:t>T</a:t>
                </a:r>
              </a:p>
            </p:txBody>
          </p:sp>
          <p:sp>
            <p:nvSpPr>
              <p:cNvPr id="17424" name="Oval 21"/>
              <p:cNvSpPr>
                <a:spLocks noChangeArrowheads="1"/>
              </p:cNvSpPr>
              <p:nvPr/>
            </p:nvSpPr>
            <p:spPr bwMode="auto">
              <a:xfrm>
                <a:off x="2939"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5" name="Oval 22"/>
              <p:cNvSpPr>
                <a:spLocks noChangeArrowheads="1"/>
              </p:cNvSpPr>
              <p:nvPr/>
            </p:nvSpPr>
            <p:spPr bwMode="auto">
              <a:xfrm>
                <a:off x="2448"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6" name="Oval 23"/>
              <p:cNvSpPr>
                <a:spLocks noChangeArrowheads="1"/>
              </p:cNvSpPr>
              <p:nvPr/>
            </p:nvSpPr>
            <p:spPr bwMode="auto">
              <a:xfrm>
                <a:off x="1924" y="2832"/>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27" name="Rectangle 24"/>
              <p:cNvSpPr>
                <a:spLocks noChangeArrowheads="1"/>
              </p:cNvSpPr>
              <p:nvPr/>
            </p:nvSpPr>
            <p:spPr bwMode="auto">
              <a:xfrm>
                <a:off x="949" y="2781"/>
                <a:ext cx="389"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IMg*</a:t>
                </a:r>
              </a:p>
            </p:txBody>
          </p:sp>
          <p:sp>
            <p:nvSpPr>
              <p:cNvPr id="17428" name="Line 25"/>
              <p:cNvSpPr>
                <a:spLocks noChangeShapeType="1"/>
              </p:cNvSpPr>
              <p:nvPr/>
            </p:nvSpPr>
            <p:spPr bwMode="auto">
              <a:xfrm>
                <a:off x="1972" y="2889"/>
                <a:ext cx="0" cy="895"/>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29" name="Line 26"/>
              <p:cNvSpPr>
                <a:spLocks noChangeShapeType="1"/>
              </p:cNvSpPr>
              <p:nvPr/>
            </p:nvSpPr>
            <p:spPr bwMode="auto">
              <a:xfrm>
                <a:off x="2496" y="2955"/>
                <a:ext cx="0" cy="82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0" name="Line 27"/>
              <p:cNvSpPr>
                <a:spLocks noChangeShapeType="1"/>
              </p:cNvSpPr>
              <p:nvPr/>
            </p:nvSpPr>
            <p:spPr bwMode="auto">
              <a:xfrm>
                <a:off x="2987" y="2073"/>
                <a:ext cx="0" cy="171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1" name="Rectangle 28"/>
              <p:cNvSpPr>
                <a:spLocks noChangeArrowheads="1"/>
              </p:cNvSpPr>
              <p:nvPr/>
            </p:nvSpPr>
            <p:spPr bwMode="auto">
              <a:xfrm>
                <a:off x="185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1</a:t>
                </a:r>
              </a:p>
            </p:txBody>
          </p:sp>
          <p:sp>
            <p:nvSpPr>
              <p:cNvPr id="17432" name="Rectangle 29"/>
              <p:cNvSpPr>
                <a:spLocks noChangeArrowheads="1"/>
              </p:cNvSpPr>
              <p:nvPr/>
            </p:nvSpPr>
            <p:spPr bwMode="auto">
              <a:xfrm>
                <a:off x="234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2</a:t>
                </a:r>
              </a:p>
            </p:txBody>
          </p:sp>
          <p:sp>
            <p:nvSpPr>
              <p:cNvPr id="17433" name="Rectangle 30"/>
              <p:cNvSpPr>
                <a:spLocks noChangeArrowheads="1"/>
              </p:cNvSpPr>
              <p:nvPr/>
            </p:nvSpPr>
            <p:spPr bwMode="auto">
              <a:xfrm>
                <a:off x="2829" y="3734"/>
                <a:ext cx="22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Q</a:t>
                </a:r>
                <a:r>
                  <a:rPr lang="en-US" altLang="es-MX" sz="2200" i="1" baseline="-25000">
                    <a:cs typeface="Times New Roman" pitchFamily="18" charset="0"/>
                  </a:rPr>
                  <a:t>3</a:t>
                </a:r>
              </a:p>
            </p:txBody>
          </p:sp>
          <p:sp>
            <p:nvSpPr>
              <p:cNvPr id="17434" name="Oval 31"/>
              <p:cNvSpPr>
                <a:spLocks noChangeArrowheads="1"/>
              </p:cNvSpPr>
              <p:nvPr/>
            </p:nvSpPr>
            <p:spPr bwMode="auto">
              <a:xfrm>
                <a:off x="2928" y="2016"/>
                <a:ext cx="96" cy="96"/>
              </a:xfrm>
              <a:prstGeom prst="ellipse">
                <a:avLst/>
              </a:prstGeom>
              <a:solidFill>
                <a:schemeClr val="tx1"/>
              </a:solidFill>
              <a:ln w="12700">
                <a:solidFill>
                  <a:schemeClr val="tx1"/>
                </a:solidFill>
                <a:round/>
                <a:headEnd/>
                <a:tailEnd/>
              </a:ln>
            </p:spPr>
            <p:txBody>
              <a:bodyPr wrap="none" anchor="ctr"/>
              <a:lstStyle/>
              <a:p>
                <a:endParaRPr lang="es-MX" altLang="es-MX" i="1">
                  <a:latin typeface="Times New Roman" pitchFamily="18" charset="0"/>
                  <a:cs typeface="Times New Roman" pitchFamily="18" charset="0"/>
                </a:endParaRPr>
              </a:p>
            </p:txBody>
          </p:sp>
          <p:sp>
            <p:nvSpPr>
              <p:cNvPr id="17435" name="Line 32"/>
              <p:cNvSpPr>
                <a:spLocks noChangeShapeType="1"/>
              </p:cNvSpPr>
              <p:nvPr/>
            </p:nvSpPr>
            <p:spPr bwMode="auto">
              <a:xfrm flipH="1">
                <a:off x="1385" y="2064"/>
                <a:ext cx="1599"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17436" name="Rectangle 33"/>
              <p:cNvSpPr>
                <a:spLocks noChangeArrowheads="1"/>
              </p:cNvSpPr>
              <p:nvPr/>
            </p:nvSpPr>
            <p:spPr bwMode="auto">
              <a:xfrm>
                <a:off x="1093" y="1917"/>
                <a:ext cx="23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200" i="1">
                    <a:cs typeface="Times New Roman" pitchFamily="18" charset="0"/>
                  </a:rPr>
                  <a:t>P*</a:t>
                </a:r>
              </a:p>
            </p:txBody>
          </p:sp>
        </p:grpSp>
      </p:gr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46</a:t>
            </a:fld>
            <a:endParaRPr lang="es-ES"/>
          </a:p>
        </p:txBody>
      </p:sp>
    </p:spTree>
    <p:extLst>
      <p:ext uri="{BB962C8B-B14F-4D97-AF65-F5344CB8AC3E}">
        <p14:creationId xmlns:p14="http://schemas.microsoft.com/office/powerpoint/2010/main" val="3851611585"/>
      </p:ext>
    </p:extLst>
  </p:cSld>
  <p:clrMapOvr>
    <a:masterClrMapping/>
  </p:clrMapOvr>
  <p:transition spd="med">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sz="half" idx="1"/>
          </p:nvPr>
        </p:nvSpPr>
        <p:spPr>
          <a:xfrm>
            <a:off x="190550" y="1675648"/>
            <a:ext cx="5104735" cy="5267301"/>
          </a:xfrm>
        </p:spPr>
        <p:txBody>
          <a:bodyPr lIns="110866" tIns="54460" rIns="110866" bIns="54460"/>
          <a:lstStyle/>
          <a:p>
            <a:pPr eaLnBrk="1" hangingPunct="1">
              <a:lnSpc>
                <a:spcPct val="90000"/>
              </a:lnSpc>
              <a:buFont typeface="Wingdings 2" pitchFamily="18" charset="2"/>
              <a:buNone/>
            </a:pPr>
            <a:r>
              <a:rPr lang="en-US" altLang="es-MX" sz="2500">
                <a:latin typeface="Comic Sans MS" pitchFamily="66" charset="0"/>
              </a:rPr>
              <a:t>Observaciones:</a:t>
            </a:r>
          </a:p>
          <a:p>
            <a:pPr eaLnBrk="1" hangingPunct="1">
              <a:lnSpc>
                <a:spcPct val="90000"/>
              </a:lnSpc>
              <a:buFontTx/>
              <a:buNone/>
            </a:pPr>
            <a:r>
              <a:rPr lang="en-US" altLang="es-MX" sz="2500">
                <a:latin typeface="Comic Sans MS" pitchFamily="66" charset="0"/>
              </a:rPr>
              <a:t>	1)	</a:t>
            </a:r>
            <a:r>
              <a:rPr lang="en-US" altLang="es-MX" sz="2500">
                <a:latin typeface="Times New Roman" pitchFamily="18" charset="0"/>
                <a:cs typeface="Times New Roman" pitchFamily="18" charset="0"/>
              </a:rPr>
              <a:t>C</a:t>
            </a:r>
            <a:r>
              <a:rPr lang="en-US" altLang="es-MX" sz="2500" i="1">
                <a:latin typeface="Times New Roman" pitchFamily="18" charset="0"/>
                <a:cs typeface="Times New Roman" pitchFamily="18" charset="0"/>
              </a:rPr>
              <a:t>Mg</a:t>
            </a:r>
            <a:r>
              <a:rPr lang="en-US" altLang="es-MX" sz="2500" i="1" baseline="-25000">
                <a:latin typeface="Times New Roman" pitchFamily="18" charset="0"/>
                <a:cs typeface="Times New Roman" pitchFamily="18" charset="0"/>
              </a:rPr>
              <a:t>T</a:t>
            </a:r>
            <a:r>
              <a:rPr lang="en-US" altLang="es-MX" sz="2500" i="1">
                <a:latin typeface="Times New Roman" pitchFamily="18" charset="0"/>
                <a:cs typeface="Times New Roman" pitchFamily="18" charset="0"/>
              </a:rPr>
              <a:t> = CMg</a:t>
            </a:r>
            <a:r>
              <a:rPr lang="en-US" altLang="es-MX" sz="2500" i="1" baseline="-25000">
                <a:latin typeface="Times New Roman" pitchFamily="18" charset="0"/>
                <a:cs typeface="Times New Roman" pitchFamily="18" charset="0"/>
              </a:rPr>
              <a:t>1</a:t>
            </a:r>
            <a:r>
              <a:rPr lang="en-US" altLang="es-MX" sz="2500" i="1">
                <a:latin typeface="Times New Roman" pitchFamily="18" charset="0"/>
                <a:cs typeface="Times New Roman" pitchFamily="18" charset="0"/>
              </a:rPr>
              <a:t> + CMg</a:t>
            </a:r>
            <a:r>
              <a:rPr lang="en-US" altLang="es-MX" sz="2500" i="1" baseline="-25000">
                <a:latin typeface="Times New Roman" pitchFamily="18" charset="0"/>
                <a:cs typeface="Times New Roman" pitchFamily="18" charset="0"/>
              </a:rPr>
              <a:t>2</a:t>
            </a:r>
            <a:endParaRPr lang="en-US" altLang="es-MX" sz="2500">
              <a:latin typeface="Times New Roman" pitchFamily="18" charset="0"/>
              <a:cs typeface="Times New Roman" pitchFamily="18" charset="0"/>
            </a:endParaRPr>
          </a:p>
          <a:p>
            <a:pPr eaLnBrk="1" hangingPunct="1">
              <a:lnSpc>
                <a:spcPct val="90000"/>
              </a:lnSpc>
              <a:buFontTx/>
              <a:buNone/>
            </a:pPr>
            <a:r>
              <a:rPr lang="en-US" altLang="es-MX" sz="2500">
                <a:latin typeface="Comic Sans MS" pitchFamily="66" charset="0"/>
              </a:rPr>
              <a:t>	2)	Niveles de producción que maximizan los beneficios:</a:t>
            </a:r>
          </a:p>
          <a:p>
            <a:pPr marL="326761" lvl="2">
              <a:lnSpc>
                <a:spcPct val="90000"/>
              </a:lnSpc>
            </a:pPr>
            <a:endParaRPr lang="en-US" altLang="es-MX" sz="2200" i="1">
              <a:latin typeface="Times New Roman" pitchFamily="18" charset="0"/>
              <a:cs typeface="Times New Roman" pitchFamily="18" charset="0"/>
            </a:endParaRPr>
          </a:p>
          <a:p>
            <a:pPr marL="326761" lvl="2">
              <a:lnSpc>
                <a:spcPct val="90000"/>
              </a:lnSpc>
            </a:pPr>
            <a:r>
              <a:rPr lang="en-US" altLang="es-MX" sz="2200" i="1">
                <a:latin typeface="Times New Roman" pitchFamily="18" charset="0"/>
                <a:cs typeface="Times New Roman" pitchFamily="18" charset="0"/>
              </a:rPr>
              <a:t>CMg</a:t>
            </a:r>
            <a:r>
              <a:rPr lang="en-US" altLang="es-MX" sz="2200" i="1" baseline="-25000">
                <a:latin typeface="Times New Roman" pitchFamily="18" charset="0"/>
                <a:cs typeface="Times New Roman" pitchFamily="18" charset="0"/>
              </a:rPr>
              <a:t>T</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IMg</a:t>
            </a:r>
            <a:r>
              <a:rPr lang="en-US" altLang="es-MX" sz="2200">
                <a:latin typeface="Times New Roman" pitchFamily="18" charset="0"/>
                <a:cs typeface="Times New Roman" pitchFamily="18" charset="0"/>
              </a:rPr>
              <a:t> para </a:t>
            </a:r>
            <a:r>
              <a:rPr lang="en-US" altLang="es-MX" sz="2200" i="1">
                <a:latin typeface="Times New Roman" pitchFamily="18" charset="0"/>
                <a:cs typeface="Times New Roman" pitchFamily="18" charset="0"/>
              </a:rPr>
              <a:t>Q</a:t>
            </a:r>
            <a:r>
              <a:rPr lang="en-US" altLang="es-MX" sz="2200" i="1" baseline="-25000">
                <a:latin typeface="Times New Roman" pitchFamily="18" charset="0"/>
                <a:cs typeface="Times New Roman" pitchFamily="18" charset="0"/>
              </a:rPr>
              <a:t>T</a:t>
            </a:r>
            <a:r>
              <a:rPr lang="en-US" altLang="es-MX" sz="2200" baseline="-25000">
                <a:latin typeface="Times New Roman" pitchFamily="18" charset="0"/>
                <a:cs typeface="Times New Roman" pitchFamily="18" charset="0"/>
              </a:rPr>
              <a:t> </a:t>
            </a:r>
            <a:r>
              <a:rPr lang="en-US" altLang="es-MX" sz="2200">
                <a:latin typeface="Times New Roman" pitchFamily="18" charset="0"/>
                <a:cs typeface="Times New Roman" pitchFamily="18" charset="0"/>
              </a:rPr>
              <a:t>y </a:t>
            </a:r>
            <a:r>
              <a:rPr lang="en-US" altLang="es-MX" sz="2200" i="1">
                <a:latin typeface="Times New Roman" pitchFamily="18" charset="0"/>
                <a:cs typeface="Times New Roman" pitchFamily="18" charset="0"/>
              </a:rPr>
              <a:t>P</a:t>
            </a:r>
            <a:r>
              <a:rPr lang="en-US" altLang="es-MX" sz="2200" i="1" baseline="30000">
                <a:latin typeface="Times New Roman" pitchFamily="18" charset="0"/>
                <a:cs typeface="Times New Roman" pitchFamily="18" charset="0"/>
              </a:rPr>
              <a:t>*</a:t>
            </a:r>
          </a:p>
          <a:p>
            <a:pPr marL="326761" lvl="2">
              <a:lnSpc>
                <a:spcPct val="90000"/>
              </a:lnSpc>
            </a:pPr>
            <a:r>
              <a:rPr lang="en-US" altLang="es-MX" sz="2200" i="1">
                <a:latin typeface="Times New Roman" pitchFamily="18" charset="0"/>
                <a:cs typeface="Times New Roman" pitchFamily="18" charset="0"/>
              </a:rPr>
              <a:t>IMg = IMg*</a:t>
            </a:r>
          </a:p>
          <a:p>
            <a:pPr marL="326761" lvl="2">
              <a:lnSpc>
                <a:spcPct val="90000"/>
              </a:lnSpc>
            </a:pPr>
            <a:r>
              <a:rPr lang="en-US" altLang="es-MX" sz="2200" i="1">
                <a:latin typeface="Times New Roman" pitchFamily="18" charset="0"/>
                <a:cs typeface="Times New Roman" pitchFamily="18" charset="0"/>
              </a:rPr>
              <a:t>IMg* = CMg</a:t>
            </a:r>
            <a:r>
              <a:rPr lang="en-US" altLang="es-MX" sz="2200" i="1" baseline="-25000">
                <a:latin typeface="Times New Roman" pitchFamily="18" charset="0"/>
                <a:cs typeface="Times New Roman" pitchFamily="18" charset="0"/>
              </a:rPr>
              <a:t>1</a:t>
            </a:r>
            <a:r>
              <a:rPr lang="en-US" altLang="es-MX" sz="2200">
                <a:latin typeface="Times New Roman" pitchFamily="18" charset="0"/>
                <a:cs typeface="Times New Roman" pitchFamily="18" charset="0"/>
              </a:rPr>
              <a:t> para </a:t>
            </a:r>
            <a:r>
              <a:rPr lang="en-US" altLang="es-MX" sz="2200" i="1">
                <a:latin typeface="Times New Roman" pitchFamily="18" charset="0"/>
                <a:cs typeface="Times New Roman" pitchFamily="18" charset="0"/>
              </a:rPr>
              <a:t>Q</a:t>
            </a:r>
            <a:r>
              <a:rPr lang="en-US" altLang="es-MX" sz="2200" i="1" baseline="-25000">
                <a:latin typeface="Times New Roman" pitchFamily="18" charset="0"/>
                <a:cs typeface="Times New Roman" pitchFamily="18" charset="0"/>
              </a:rPr>
              <a:t>1</a:t>
            </a:r>
            <a:r>
              <a:rPr lang="en-US" altLang="es-MX" sz="2200">
                <a:latin typeface="Times New Roman" pitchFamily="18" charset="0"/>
                <a:cs typeface="Times New Roman" pitchFamily="18" charset="0"/>
              </a:rPr>
              <a:t>,              </a:t>
            </a:r>
            <a:r>
              <a:rPr lang="en-US" altLang="es-MX" sz="2200" i="1">
                <a:latin typeface="Times New Roman" pitchFamily="18" charset="0"/>
                <a:cs typeface="Times New Roman" pitchFamily="18" charset="0"/>
              </a:rPr>
              <a:t>CMg* = CMg</a:t>
            </a:r>
            <a:r>
              <a:rPr lang="en-US" altLang="es-MX" sz="2200" i="1" baseline="-25000">
                <a:latin typeface="Times New Roman" pitchFamily="18" charset="0"/>
                <a:cs typeface="Times New Roman" pitchFamily="18" charset="0"/>
              </a:rPr>
              <a:t>2</a:t>
            </a:r>
            <a:r>
              <a:rPr lang="en-US" altLang="es-MX" sz="2200">
                <a:latin typeface="Times New Roman" pitchFamily="18" charset="0"/>
                <a:cs typeface="Times New Roman" pitchFamily="18" charset="0"/>
              </a:rPr>
              <a:t> para </a:t>
            </a:r>
            <a:r>
              <a:rPr lang="en-US" altLang="es-MX" sz="2200" i="1">
                <a:latin typeface="Times New Roman" pitchFamily="18" charset="0"/>
                <a:cs typeface="Times New Roman" pitchFamily="18" charset="0"/>
              </a:rPr>
              <a:t>Q</a:t>
            </a:r>
            <a:r>
              <a:rPr lang="en-US" altLang="es-MX" sz="2200" i="1" baseline="-25000">
                <a:latin typeface="Times New Roman" pitchFamily="18" charset="0"/>
                <a:cs typeface="Times New Roman" pitchFamily="18" charset="0"/>
              </a:rPr>
              <a:t>2</a:t>
            </a:r>
          </a:p>
          <a:p>
            <a:pPr marL="326761" lvl="2">
              <a:lnSpc>
                <a:spcPct val="90000"/>
              </a:lnSpc>
            </a:pPr>
            <a:r>
              <a:rPr lang="en-US" altLang="es-MX" sz="2200" i="1">
                <a:latin typeface="Times New Roman" pitchFamily="18" charset="0"/>
                <a:cs typeface="Times New Roman" pitchFamily="18" charset="0"/>
              </a:rPr>
              <a:t>CMg</a:t>
            </a:r>
            <a:r>
              <a:rPr lang="en-US" altLang="es-MX" sz="2200" baseline="-25000">
                <a:latin typeface="Times New Roman" pitchFamily="18" charset="0"/>
                <a:cs typeface="Times New Roman" pitchFamily="18" charset="0"/>
              </a:rPr>
              <a:t>1</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CMg</a:t>
            </a:r>
            <a:r>
              <a:rPr lang="en-US" altLang="es-MX" sz="2200" baseline="-25000">
                <a:latin typeface="Times New Roman" pitchFamily="18" charset="0"/>
                <a:cs typeface="Times New Roman" pitchFamily="18" charset="0"/>
              </a:rPr>
              <a:t>2</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CMg</a:t>
            </a:r>
            <a:r>
              <a:rPr lang="en-US" altLang="es-MX" sz="2200" baseline="-25000">
                <a:latin typeface="Times New Roman" pitchFamily="18" charset="0"/>
                <a:cs typeface="Times New Roman" pitchFamily="18" charset="0"/>
              </a:rPr>
              <a:t>T</a:t>
            </a:r>
            <a:r>
              <a:rPr lang="en-US" altLang="es-MX" sz="2200">
                <a:latin typeface="Times New Roman" pitchFamily="18" charset="0"/>
                <a:cs typeface="Times New Roman" pitchFamily="18" charset="0"/>
              </a:rPr>
              <a:t>, </a:t>
            </a:r>
            <a:r>
              <a:rPr lang="en-US" altLang="es-MX" sz="2200" i="1">
                <a:latin typeface="Times New Roman" pitchFamily="18" charset="0"/>
                <a:cs typeface="Times New Roman" pitchFamily="18" charset="0"/>
              </a:rPr>
              <a:t>Q</a:t>
            </a:r>
            <a:r>
              <a:rPr lang="en-US" altLang="es-MX" sz="2200" baseline="-25000">
                <a:latin typeface="Times New Roman" pitchFamily="18" charset="0"/>
                <a:cs typeface="Times New Roman" pitchFamily="18" charset="0"/>
              </a:rPr>
              <a:t>1</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Q</a:t>
            </a:r>
            <a:r>
              <a:rPr lang="en-US" altLang="es-MX" sz="2200" baseline="-25000">
                <a:latin typeface="Times New Roman" pitchFamily="18" charset="0"/>
                <a:cs typeface="Times New Roman" pitchFamily="18" charset="0"/>
              </a:rPr>
              <a:t>2</a:t>
            </a:r>
            <a:r>
              <a:rPr lang="en-US" altLang="es-MX" sz="2200">
                <a:latin typeface="Times New Roman" pitchFamily="18" charset="0"/>
                <a:cs typeface="Times New Roman" pitchFamily="18" charset="0"/>
              </a:rPr>
              <a:t> = Q</a:t>
            </a:r>
            <a:r>
              <a:rPr lang="en-US" altLang="es-MX" sz="2200" baseline="-25000">
                <a:latin typeface="Times New Roman" pitchFamily="18" charset="0"/>
                <a:cs typeface="Times New Roman" pitchFamily="18" charset="0"/>
              </a:rPr>
              <a:t>T,  </a:t>
            </a:r>
          </a:p>
          <a:p>
            <a:pPr marL="326761" lvl="2">
              <a:lnSpc>
                <a:spcPct val="90000"/>
              </a:lnSpc>
              <a:buNone/>
            </a:pPr>
            <a:r>
              <a:rPr lang="en-US" altLang="es-MX" sz="2200">
                <a:latin typeface="Times New Roman" pitchFamily="18" charset="0"/>
                <a:cs typeface="Times New Roman" pitchFamily="18" charset="0"/>
              </a:rPr>
              <a:t>    </a:t>
            </a:r>
            <a:r>
              <a:rPr lang="en-US" altLang="es-MX" sz="2200" i="1">
                <a:latin typeface="Times New Roman" pitchFamily="18" charset="0"/>
                <a:cs typeface="Times New Roman" pitchFamily="18" charset="0"/>
              </a:rPr>
              <a:t>IMg</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CMg</a:t>
            </a:r>
            <a:r>
              <a:rPr lang="en-US" altLang="es-MX" sz="2200" baseline="-25000">
                <a:latin typeface="Times New Roman" pitchFamily="18" charset="0"/>
                <a:cs typeface="Times New Roman" pitchFamily="18" charset="0"/>
              </a:rPr>
              <a:t>1</a:t>
            </a:r>
            <a:r>
              <a:rPr lang="en-US" altLang="es-MX" sz="2200">
                <a:latin typeface="Times New Roman" pitchFamily="18" charset="0"/>
                <a:cs typeface="Times New Roman" pitchFamily="18" charset="0"/>
              </a:rPr>
              <a:t> + </a:t>
            </a:r>
            <a:r>
              <a:rPr lang="en-US" altLang="es-MX" sz="2200" i="1">
                <a:latin typeface="Times New Roman" pitchFamily="18" charset="0"/>
                <a:cs typeface="Times New Roman" pitchFamily="18" charset="0"/>
              </a:rPr>
              <a:t>CMg</a:t>
            </a:r>
            <a:r>
              <a:rPr lang="en-US" altLang="es-MX" sz="2200" baseline="-25000">
                <a:latin typeface="Times New Roman" pitchFamily="18" charset="0"/>
                <a:cs typeface="Times New Roman" pitchFamily="18" charset="0"/>
              </a:rPr>
              <a:t>2</a:t>
            </a:r>
            <a:r>
              <a:rPr lang="en-US" altLang="es-MX" b="1" smtClean="0">
                <a:latin typeface="Times New Roman" pitchFamily="18" charset="0"/>
                <a:cs typeface="Times New Roman" pitchFamily="18" charset="0"/>
              </a:rPr>
              <a:t> </a:t>
            </a:r>
          </a:p>
          <a:p>
            <a:pPr marL="326761" lvl="2">
              <a:lnSpc>
                <a:spcPct val="90000"/>
              </a:lnSpc>
              <a:buNone/>
            </a:pPr>
            <a:endParaRPr lang="en-US" altLang="es-MX" sz="2200">
              <a:solidFill>
                <a:srgbClr val="FF0000"/>
              </a:solidFill>
              <a:latin typeface="Comic Sans MS" pitchFamily="66" charset="0"/>
            </a:endParaRPr>
          </a:p>
        </p:txBody>
      </p:sp>
      <p:grpSp>
        <p:nvGrpSpPr>
          <p:cNvPr id="2" name="1 Grupo"/>
          <p:cNvGrpSpPr/>
          <p:nvPr/>
        </p:nvGrpSpPr>
        <p:grpSpPr>
          <a:xfrm>
            <a:off x="5142906" y="2480852"/>
            <a:ext cx="6124216" cy="4340955"/>
            <a:chOff x="5142906" y="2480852"/>
            <a:chExt cx="6124216" cy="4340955"/>
          </a:xfrm>
        </p:grpSpPr>
        <p:sp>
          <p:nvSpPr>
            <p:cNvPr id="18435" name="Rectangle 3"/>
            <p:cNvSpPr>
              <a:spLocks noChangeArrowheads="1"/>
            </p:cNvSpPr>
            <p:nvPr/>
          </p:nvSpPr>
          <p:spPr bwMode="auto">
            <a:xfrm>
              <a:off x="6935490" y="6335184"/>
              <a:ext cx="2948132" cy="37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2032" tIns="56016" rIns="112032" bIns="56016" anchor="ctr"/>
            <a:lstStyle/>
            <a:p>
              <a:endParaRPr lang="es-MX" altLang="es-MX">
                <a:latin typeface="Times New Roman" pitchFamily="18" charset="0"/>
                <a:cs typeface="Times New Roman" pitchFamily="18" charset="0"/>
              </a:endParaRPr>
            </a:p>
          </p:txBody>
        </p:sp>
        <p:sp>
          <p:nvSpPr>
            <p:cNvPr id="18436" name="Line 4"/>
            <p:cNvSpPr>
              <a:spLocks noChangeShapeType="1"/>
            </p:cNvSpPr>
            <p:nvPr/>
          </p:nvSpPr>
          <p:spPr bwMode="auto">
            <a:xfrm>
              <a:off x="6004277" y="2623350"/>
              <a:ext cx="0" cy="351783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37" name="Line 5"/>
            <p:cNvSpPr>
              <a:spLocks noChangeShapeType="1"/>
            </p:cNvSpPr>
            <p:nvPr/>
          </p:nvSpPr>
          <p:spPr bwMode="auto">
            <a:xfrm>
              <a:off x="5991580" y="6146330"/>
              <a:ext cx="434706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38" name="Rectangle 6"/>
            <p:cNvSpPr>
              <a:spLocks noChangeArrowheads="1"/>
            </p:cNvSpPr>
            <p:nvPr/>
          </p:nvSpPr>
          <p:spPr bwMode="auto">
            <a:xfrm>
              <a:off x="9564048" y="6450213"/>
              <a:ext cx="1097534" cy="37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1700">
                  <a:cs typeface="Times New Roman" pitchFamily="18" charset="0"/>
                </a:rPr>
                <a:t>Cantidad</a:t>
              </a:r>
            </a:p>
          </p:txBody>
        </p:sp>
        <p:sp>
          <p:nvSpPr>
            <p:cNvPr id="18439" name="Rectangle 7"/>
            <p:cNvSpPr>
              <a:spLocks noChangeArrowheads="1"/>
            </p:cNvSpPr>
            <p:nvPr/>
          </p:nvSpPr>
          <p:spPr bwMode="auto">
            <a:xfrm>
              <a:off x="5463205" y="2498020"/>
              <a:ext cx="356946" cy="37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r"/>
              <a:r>
                <a:rPr lang="en-US" altLang="es-MX" sz="1700">
                  <a:cs typeface="Times New Roman" pitchFamily="18" charset="0"/>
                </a:rPr>
                <a:t>P</a:t>
              </a:r>
            </a:p>
          </p:txBody>
        </p:sp>
        <p:sp>
          <p:nvSpPr>
            <p:cNvPr id="18440" name="Line 8"/>
            <p:cNvSpPr>
              <a:spLocks noChangeShapeType="1"/>
            </p:cNvSpPr>
            <p:nvPr/>
          </p:nvSpPr>
          <p:spPr bwMode="auto">
            <a:xfrm>
              <a:off x="6194753" y="2911782"/>
              <a:ext cx="4586219" cy="1831881"/>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41" name="Rectangle 9"/>
            <p:cNvSpPr>
              <a:spLocks noChangeArrowheads="1"/>
            </p:cNvSpPr>
            <p:nvPr/>
          </p:nvSpPr>
          <p:spPr bwMode="auto">
            <a:xfrm>
              <a:off x="10143939" y="4870710"/>
              <a:ext cx="1123183"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i="1">
                  <a:cs typeface="Times New Roman" pitchFamily="18" charset="0"/>
                </a:rPr>
                <a:t>D = IMe</a:t>
              </a:r>
            </a:p>
          </p:txBody>
        </p:sp>
        <p:sp>
          <p:nvSpPr>
            <p:cNvPr id="18442" name="Line 10"/>
            <p:cNvSpPr>
              <a:spLocks noChangeShapeType="1"/>
            </p:cNvSpPr>
            <p:nvPr/>
          </p:nvSpPr>
          <p:spPr bwMode="auto">
            <a:xfrm>
              <a:off x="6194752" y="3100635"/>
              <a:ext cx="3189401" cy="2461966"/>
            </a:xfrm>
            <a:prstGeom prst="line">
              <a:avLst/>
            </a:prstGeom>
            <a:noFill/>
            <a:ln w="50800">
              <a:solidFill>
                <a:srgbClr val="99CCFF"/>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43" name="Rectangle 11"/>
            <p:cNvSpPr>
              <a:spLocks noChangeArrowheads="1"/>
            </p:cNvSpPr>
            <p:nvPr/>
          </p:nvSpPr>
          <p:spPr bwMode="auto">
            <a:xfrm>
              <a:off x="9487858" y="5689648"/>
              <a:ext cx="696292"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spAutoFit/>
            </a:bodyPr>
            <a:lstStyle/>
            <a:p>
              <a:pPr algn="l"/>
              <a:r>
                <a:rPr lang="en-US" altLang="es-MX" sz="2000" b="0" i="1">
                  <a:cs typeface="Times New Roman" pitchFamily="18" charset="0"/>
                </a:rPr>
                <a:t>IMg</a:t>
              </a:r>
            </a:p>
          </p:txBody>
        </p:sp>
        <p:sp>
          <p:nvSpPr>
            <p:cNvPr id="18444" name="Freeform 12"/>
            <p:cNvSpPr>
              <a:spLocks/>
            </p:cNvSpPr>
            <p:nvPr/>
          </p:nvSpPr>
          <p:spPr bwMode="auto">
            <a:xfrm>
              <a:off x="6628613" y="2947835"/>
              <a:ext cx="1164015" cy="2582145"/>
            </a:xfrm>
            <a:custGeom>
              <a:avLst/>
              <a:gdLst>
                <a:gd name="T0" fmla="*/ 0 w 550"/>
                <a:gd name="T1" fmla="*/ 2147483647 h 1504"/>
                <a:gd name="T2" fmla="*/ 2147483647 w 550"/>
                <a:gd name="T3" fmla="*/ 2147483647 h 1504"/>
                <a:gd name="T4" fmla="*/ 2147483647 w 550"/>
                <a:gd name="T5" fmla="*/ 2147483647 h 1504"/>
                <a:gd name="T6" fmla="*/ 2147483647 w 550"/>
                <a:gd name="T7" fmla="*/ 2147483647 h 1504"/>
                <a:gd name="T8" fmla="*/ 2147483647 w 550"/>
                <a:gd name="T9" fmla="*/ 2147483647 h 1504"/>
                <a:gd name="T10" fmla="*/ 2147483647 w 550"/>
                <a:gd name="T11" fmla="*/ 2147483647 h 1504"/>
                <a:gd name="T12" fmla="*/ 2147483647 w 550"/>
                <a:gd name="T13" fmla="*/ 2147483647 h 1504"/>
                <a:gd name="T14" fmla="*/ 2147483647 w 550"/>
                <a:gd name="T15" fmla="*/ 2147483647 h 1504"/>
                <a:gd name="T16" fmla="*/ 2147483647 w 550"/>
                <a:gd name="T17" fmla="*/ 0 h 1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0"/>
                <a:gd name="T28" fmla="*/ 0 h 1504"/>
                <a:gd name="T29" fmla="*/ 550 w 550"/>
                <a:gd name="T30" fmla="*/ 1504 h 1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0" h="1504">
                  <a:moveTo>
                    <a:pt x="0" y="1503"/>
                  </a:moveTo>
                  <a:lnTo>
                    <a:pt x="100" y="1292"/>
                  </a:lnTo>
                  <a:lnTo>
                    <a:pt x="199" y="1086"/>
                  </a:lnTo>
                  <a:lnTo>
                    <a:pt x="285" y="886"/>
                  </a:lnTo>
                  <a:lnTo>
                    <a:pt x="364" y="696"/>
                  </a:lnTo>
                  <a:lnTo>
                    <a:pt x="423" y="511"/>
                  </a:lnTo>
                  <a:lnTo>
                    <a:pt x="476" y="337"/>
                  </a:lnTo>
                  <a:lnTo>
                    <a:pt x="516" y="168"/>
                  </a:lnTo>
                  <a:lnTo>
                    <a:pt x="549"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lIns="112032" tIns="56016" rIns="112032" bIns="56016"/>
            <a:lstStyle/>
            <a:p>
              <a:endParaRPr lang="es-MX"/>
            </a:p>
          </p:txBody>
        </p:sp>
        <p:sp>
          <p:nvSpPr>
            <p:cNvPr id="18445" name="Rectangle 13"/>
            <p:cNvSpPr>
              <a:spLocks noChangeArrowheads="1"/>
            </p:cNvSpPr>
            <p:nvPr/>
          </p:nvSpPr>
          <p:spPr bwMode="auto">
            <a:xfrm>
              <a:off x="7200038" y="2480852"/>
              <a:ext cx="1039149" cy="46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97036">
              <a:spAutoFit/>
            </a:bodyPr>
            <a:lstStyle/>
            <a:p>
              <a:pPr algn="l"/>
              <a:r>
                <a:rPr lang="en-US" altLang="es-MX" sz="2000" b="0" i="1">
                  <a:cs typeface="Times New Roman" pitchFamily="18" charset="0"/>
                </a:rPr>
                <a:t>CMg</a:t>
              </a:r>
              <a:r>
                <a:rPr lang="en-US" altLang="es-MX" sz="2000" b="0" i="1" baseline="-25000">
                  <a:cs typeface="Times New Roman" pitchFamily="18" charset="0"/>
                </a:rPr>
                <a:t>1</a:t>
              </a:r>
            </a:p>
          </p:txBody>
        </p:sp>
        <p:sp>
          <p:nvSpPr>
            <p:cNvPr id="18446" name="Freeform 14"/>
            <p:cNvSpPr>
              <a:spLocks/>
            </p:cNvSpPr>
            <p:nvPr/>
          </p:nvSpPr>
          <p:spPr bwMode="auto">
            <a:xfrm rot="415727">
              <a:off x="7593686" y="2968437"/>
              <a:ext cx="1168248" cy="2582145"/>
            </a:xfrm>
            <a:custGeom>
              <a:avLst/>
              <a:gdLst>
                <a:gd name="T0" fmla="*/ 0 w 552"/>
                <a:gd name="T1" fmla="*/ 2147483647 h 1504"/>
                <a:gd name="T2" fmla="*/ 2147483647 w 552"/>
                <a:gd name="T3" fmla="*/ 2147483647 h 1504"/>
                <a:gd name="T4" fmla="*/ 2147483647 w 552"/>
                <a:gd name="T5" fmla="*/ 2147483647 h 1504"/>
                <a:gd name="T6" fmla="*/ 2147483647 w 552"/>
                <a:gd name="T7" fmla="*/ 2147483647 h 1504"/>
                <a:gd name="T8" fmla="*/ 2147483647 w 552"/>
                <a:gd name="T9" fmla="*/ 2147483647 h 1504"/>
                <a:gd name="T10" fmla="*/ 2147483647 w 552"/>
                <a:gd name="T11" fmla="*/ 2147483647 h 1504"/>
                <a:gd name="T12" fmla="*/ 2147483647 w 552"/>
                <a:gd name="T13" fmla="*/ 2147483647 h 1504"/>
                <a:gd name="T14" fmla="*/ 2147483647 w 552"/>
                <a:gd name="T15" fmla="*/ 2147483647 h 1504"/>
                <a:gd name="T16" fmla="*/ 2147483647 w 552"/>
                <a:gd name="T17" fmla="*/ 0 h 1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2"/>
                <a:gd name="T28" fmla="*/ 0 h 1504"/>
                <a:gd name="T29" fmla="*/ 552 w 552"/>
                <a:gd name="T30" fmla="*/ 1504 h 1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2" h="1504">
                  <a:moveTo>
                    <a:pt x="0" y="1503"/>
                  </a:moveTo>
                  <a:lnTo>
                    <a:pt x="101" y="1292"/>
                  </a:lnTo>
                  <a:lnTo>
                    <a:pt x="203" y="1086"/>
                  </a:lnTo>
                  <a:lnTo>
                    <a:pt x="290" y="886"/>
                  </a:lnTo>
                  <a:lnTo>
                    <a:pt x="370" y="696"/>
                  </a:lnTo>
                  <a:lnTo>
                    <a:pt x="428" y="511"/>
                  </a:lnTo>
                  <a:lnTo>
                    <a:pt x="478" y="337"/>
                  </a:lnTo>
                  <a:lnTo>
                    <a:pt x="515" y="168"/>
                  </a:lnTo>
                  <a:lnTo>
                    <a:pt x="551" y="0"/>
                  </a:lnTo>
                </a:path>
              </a:pathLst>
            </a:custGeom>
            <a:noFill/>
            <a:ln w="50800" cap="rnd">
              <a:solidFill>
                <a:srgbClr val="993300"/>
              </a:solidFill>
              <a:round/>
              <a:headEnd/>
              <a:tailEnd/>
            </a:ln>
            <a:extLst>
              <a:ext uri="{909E8E84-426E-40DD-AFC4-6F175D3DCCD1}">
                <a14:hiddenFill xmlns:a14="http://schemas.microsoft.com/office/drawing/2010/main">
                  <a:solidFill>
                    <a:srgbClr val="FFFFFF"/>
                  </a:solidFill>
                </a14:hiddenFill>
              </a:ext>
            </a:extLst>
          </p:spPr>
          <p:txBody>
            <a:bodyPr lIns="112032" tIns="56016" rIns="112032" bIns="56016"/>
            <a:lstStyle/>
            <a:p>
              <a:endParaRPr lang="es-MX"/>
            </a:p>
          </p:txBody>
        </p:sp>
        <p:sp>
          <p:nvSpPr>
            <p:cNvPr id="18447" name="Rectangle 15"/>
            <p:cNvSpPr>
              <a:spLocks noChangeArrowheads="1"/>
            </p:cNvSpPr>
            <p:nvPr/>
          </p:nvSpPr>
          <p:spPr bwMode="auto">
            <a:xfrm>
              <a:off x="8245535" y="2563260"/>
              <a:ext cx="960842"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spAutoFit/>
            </a:bodyPr>
            <a:lstStyle/>
            <a:p>
              <a:pPr algn="l"/>
              <a:r>
                <a:rPr lang="en-US" altLang="es-MX" sz="2000" b="0" i="1">
                  <a:cs typeface="Times New Roman" pitchFamily="18" charset="0"/>
                </a:rPr>
                <a:t>CMg</a:t>
              </a:r>
              <a:r>
                <a:rPr lang="en-US" altLang="es-MX" sz="2000" b="0" i="1" baseline="-25000">
                  <a:cs typeface="Times New Roman" pitchFamily="18" charset="0"/>
                </a:rPr>
                <a:t>2</a:t>
              </a:r>
            </a:p>
          </p:txBody>
        </p:sp>
        <p:sp>
          <p:nvSpPr>
            <p:cNvPr id="18448" name="Freeform 16"/>
            <p:cNvSpPr>
              <a:spLocks/>
            </p:cNvSpPr>
            <p:nvPr/>
          </p:nvSpPr>
          <p:spPr bwMode="auto">
            <a:xfrm rot="-552224">
              <a:off x="7775697" y="3387350"/>
              <a:ext cx="2478295" cy="1953777"/>
            </a:xfrm>
            <a:custGeom>
              <a:avLst/>
              <a:gdLst>
                <a:gd name="T0" fmla="*/ 0 w 1171"/>
                <a:gd name="T1" fmla="*/ 2147483647 h 1138"/>
                <a:gd name="T2" fmla="*/ 2147483647 w 1171"/>
                <a:gd name="T3" fmla="*/ 2147483647 h 1138"/>
                <a:gd name="T4" fmla="*/ 2147483647 w 1171"/>
                <a:gd name="T5" fmla="*/ 2147483647 h 1138"/>
                <a:gd name="T6" fmla="*/ 2147483647 w 1171"/>
                <a:gd name="T7" fmla="*/ 2147483647 h 1138"/>
                <a:gd name="T8" fmla="*/ 2147483647 w 1171"/>
                <a:gd name="T9" fmla="*/ 2147483647 h 1138"/>
                <a:gd name="T10" fmla="*/ 2147483647 w 1171"/>
                <a:gd name="T11" fmla="*/ 2147483647 h 1138"/>
                <a:gd name="T12" fmla="*/ 2147483647 w 1171"/>
                <a:gd name="T13" fmla="*/ 2147483647 h 1138"/>
                <a:gd name="T14" fmla="*/ 2147483647 w 1171"/>
                <a:gd name="T15" fmla="*/ 2147483647 h 1138"/>
                <a:gd name="T16" fmla="*/ 2147483647 w 1171"/>
                <a:gd name="T17" fmla="*/ 2147483647 h 1138"/>
                <a:gd name="T18" fmla="*/ 2147483647 w 1171"/>
                <a:gd name="T19" fmla="*/ 2147483647 h 1138"/>
                <a:gd name="T20" fmla="*/ 2147483647 w 1171"/>
                <a:gd name="T21" fmla="*/ 0 h 1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71"/>
                <a:gd name="T34" fmla="*/ 0 h 1138"/>
                <a:gd name="T35" fmla="*/ 1171 w 1171"/>
                <a:gd name="T36" fmla="*/ 1138 h 11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71" h="1138">
                  <a:moveTo>
                    <a:pt x="0" y="1137"/>
                  </a:moveTo>
                  <a:lnTo>
                    <a:pt x="215" y="979"/>
                  </a:lnTo>
                  <a:lnTo>
                    <a:pt x="430" y="826"/>
                  </a:lnTo>
                  <a:lnTo>
                    <a:pt x="611" y="673"/>
                  </a:lnTo>
                  <a:lnTo>
                    <a:pt x="697" y="596"/>
                  </a:lnTo>
                  <a:lnTo>
                    <a:pt x="774" y="525"/>
                  </a:lnTo>
                  <a:lnTo>
                    <a:pt x="843" y="454"/>
                  </a:lnTo>
                  <a:lnTo>
                    <a:pt x="903" y="387"/>
                  </a:lnTo>
                  <a:lnTo>
                    <a:pt x="1007" y="255"/>
                  </a:lnTo>
                  <a:lnTo>
                    <a:pt x="1093" y="127"/>
                  </a:lnTo>
                  <a:lnTo>
                    <a:pt x="1170" y="0"/>
                  </a:lnTo>
                </a:path>
              </a:pathLst>
            </a:custGeom>
            <a:noFill/>
            <a:ln w="50800" cap="rnd">
              <a:solidFill>
                <a:srgbClr val="CC6600"/>
              </a:solidFill>
              <a:round/>
              <a:headEnd/>
              <a:tailEnd/>
            </a:ln>
            <a:extLst>
              <a:ext uri="{909E8E84-426E-40DD-AFC4-6F175D3DCCD1}">
                <a14:hiddenFill xmlns:a14="http://schemas.microsoft.com/office/drawing/2010/main">
                  <a:solidFill>
                    <a:srgbClr val="FFFFFF"/>
                  </a:solidFill>
                </a14:hiddenFill>
              </a:ext>
            </a:extLst>
          </p:spPr>
          <p:txBody>
            <a:bodyPr lIns="112032" tIns="56016" rIns="112032" bIns="56016"/>
            <a:lstStyle/>
            <a:p>
              <a:endParaRPr lang="es-MX"/>
            </a:p>
          </p:txBody>
        </p:sp>
        <p:sp>
          <p:nvSpPr>
            <p:cNvPr id="18449" name="Rectangle 17"/>
            <p:cNvSpPr>
              <a:spLocks noChangeArrowheads="1"/>
            </p:cNvSpPr>
            <p:nvPr/>
          </p:nvSpPr>
          <p:spPr bwMode="auto">
            <a:xfrm>
              <a:off x="10107960" y="2940968"/>
              <a:ext cx="1022218"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spAutoFit/>
            </a:bodyPr>
            <a:lstStyle/>
            <a:p>
              <a:pPr algn="l"/>
              <a:r>
                <a:rPr lang="en-US" altLang="es-MX" sz="2000" b="0" i="1">
                  <a:cs typeface="Times New Roman" pitchFamily="18" charset="0"/>
                </a:rPr>
                <a:t>CMg</a:t>
              </a:r>
              <a:r>
                <a:rPr lang="en-US" altLang="es-MX" sz="2000" b="0" i="1" baseline="-25000">
                  <a:cs typeface="Times New Roman" pitchFamily="18" charset="0"/>
                </a:rPr>
                <a:t>T</a:t>
              </a:r>
            </a:p>
          </p:txBody>
        </p:sp>
        <p:sp>
          <p:nvSpPr>
            <p:cNvPr id="18450" name="Line 18"/>
            <p:cNvSpPr>
              <a:spLocks noChangeShapeType="1"/>
            </p:cNvSpPr>
            <p:nvPr/>
          </p:nvSpPr>
          <p:spPr bwMode="auto">
            <a:xfrm flipH="1">
              <a:off x="5989462" y="4959986"/>
              <a:ext cx="259258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51" name="Oval 19"/>
            <p:cNvSpPr>
              <a:spLocks noChangeArrowheads="1"/>
            </p:cNvSpPr>
            <p:nvPr/>
          </p:nvSpPr>
          <p:spPr bwMode="auto">
            <a:xfrm>
              <a:off x="8486804" y="4896462"/>
              <a:ext cx="156613" cy="127047"/>
            </a:xfrm>
            <a:prstGeom prst="ellipse">
              <a:avLst/>
            </a:prstGeom>
            <a:solidFill>
              <a:schemeClr val="tx1"/>
            </a:solidFill>
            <a:ln w="12700">
              <a:solidFill>
                <a:schemeClr val="tx1"/>
              </a:solidFill>
              <a:round/>
              <a:headEnd/>
              <a:tailEnd/>
            </a:ln>
          </p:spPr>
          <p:txBody>
            <a:bodyPr wrap="none" lIns="112032" tIns="56016" rIns="112032" bIns="56016" anchor="ctr"/>
            <a:lstStyle/>
            <a:p>
              <a:endParaRPr lang="es-MX" altLang="es-MX">
                <a:latin typeface="Times New Roman" pitchFamily="18" charset="0"/>
                <a:cs typeface="Times New Roman" pitchFamily="18" charset="0"/>
              </a:endParaRPr>
            </a:p>
          </p:txBody>
        </p:sp>
        <p:sp>
          <p:nvSpPr>
            <p:cNvPr id="18452" name="Oval 20"/>
            <p:cNvSpPr>
              <a:spLocks noChangeArrowheads="1"/>
            </p:cNvSpPr>
            <p:nvPr/>
          </p:nvSpPr>
          <p:spPr bwMode="auto">
            <a:xfrm>
              <a:off x="7712204" y="4896462"/>
              <a:ext cx="154497" cy="127047"/>
            </a:xfrm>
            <a:prstGeom prst="ellipse">
              <a:avLst/>
            </a:prstGeom>
            <a:solidFill>
              <a:schemeClr val="tx1"/>
            </a:solidFill>
            <a:ln w="12700">
              <a:solidFill>
                <a:schemeClr val="tx1"/>
              </a:solidFill>
              <a:round/>
              <a:headEnd/>
              <a:tailEnd/>
            </a:ln>
          </p:spPr>
          <p:txBody>
            <a:bodyPr wrap="none" lIns="112032" tIns="56016" rIns="112032" bIns="56016" anchor="ctr"/>
            <a:lstStyle/>
            <a:p>
              <a:endParaRPr lang="es-MX" altLang="es-MX">
                <a:latin typeface="Times New Roman" pitchFamily="18" charset="0"/>
                <a:cs typeface="Times New Roman" pitchFamily="18" charset="0"/>
              </a:endParaRPr>
            </a:p>
          </p:txBody>
        </p:sp>
        <p:sp>
          <p:nvSpPr>
            <p:cNvPr id="18453" name="Oval 21"/>
            <p:cNvSpPr>
              <a:spLocks noChangeArrowheads="1"/>
            </p:cNvSpPr>
            <p:nvPr/>
          </p:nvSpPr>
          <p:spPr bwMode="auto">
            <a:xfrm>
              <a:off x="6935490" y="4896462"/>
              <a:ext cx="154496" cy="127047"/>
            </a:xfrm>
            <a:prstGeom prst="ellipse">
              <a:avLst/>
            </a:prstGeom>
            <a:solidFill>
              <a:schemeClr val="tx1"/>
            </a:solidFill>
            <a:ln w="12700">
              <a:solidFill>
                <a:schemeClr val="tx1"/>
              </a:solidFill>
              <a:round/>
              <a:headEnd/>
              <a:tailEnd/>
            </a:ln>
          </p:spPr>
          <p:txBody>
            <a:bodyPr wrap="none" lIns="112032" tIns="56016" rIns="112032" bIns="56016" anchor="ctr"/>
            <a:lstStyle/>
            <a:p>
              <a:endParaRPr lang="es-MX" altLang="es-MX">
                <a:latin typeface="Times New Roman" pitchFamily="18" charset="0"/>
                <a:cs typeface="Times New Roman" pitchFamily="18" charset="0"/>
              </a:endParaRPr>
            </a:p>
          </p:txBody>
        </p:sp>
        <p:sp>
          <p:nvSpPr>
            <p:cNvPr id="18454" name="Rectangle 22"/>
            <p:cNvSpPr>
              <a:spLocks noChangeArrowheads="1"/>
            </p:cNvSpPr>
            <p:nvPr/>
          </p:nvSpPr>
          <p:spPr bwMode="auto">
            <a:xfrm>
              <a:off x="5142906" y="4934232"/>
              <a:ext cx="792964"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a:cs typeface="Times New Roman" pitchFamily="18" charset="0"/>
                </a:rPr>
                <a:t>IMg*</a:t>
              </a:r>
            </a:p>
          </p:txBody>
        </p:sp>
        <p:sp>
          <p:nvSpPr>
            <p:cNvPr id="18455" name="Line 23"/>
            <p:cNvSpPr>
              <a:spLocks noChangeShapeType="1"/>
            </p:cNvSpPr>
            <p:nvPr/>
          </p:nvSpPr>
          <p:spPr bwMode="auto">
            <a:xfrm>
              <a:off x="7013795" y="4975437"/>
              <a:ext cx="0" cy="116745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56" name="Line 24"/>
            <p:cNvSpPr>
              <a:spLocks noChangeShapeType="1"/>
            </p:cNvSpPr>
            <p:nvPr/>
          </p:nvSpPr>
          <p:spPr bwMode="auto">
            <a:xfrm>
              <a:off x="7788394" y="4975437"/>
              <a:ext cx="0" cy="1167459"/>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57" name="Line 25"/>
            <p:cNvSpPr>
              <a:spLocks noChangeShapeType="1"/>
            </p:cNvSpPr>
            <p:nvPr/>
          </p:nvSpPr>
          <p:spPr bwMode="auto">
            <a:xfrm>
              <a:off x="8565111" y="3905839"/>
              <a:ext cx="0" cy="2237057"/>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58" name="Rectangle 26"/>
            <p:cNvSpPr>
              <a:spLocks noChangeArrowheads="1"/>
            </p:cNvSpPr>
            <p:nvPr/>
          </p:nvSpPr>
          <p:spPr bwMode="auto">
            <a:xfrm>
              <a:off x="6755596" y="6227022"/>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i="1">
                  <a:cs typeface="Times New Roman" pitchFamily="18" charset="0"/>
                </a:rPr>
                <a:t>Q</a:t>
              </a:r>
              <a:r>
                <a:rPr lang="en-US" altLang="es-MX" sz="2000" b="0" i="1" baseline="-25000">
                  <a:cs typeface="Times New Roman" pitchFamily="18" charset="0"/>
                </a:rPr>
                <a:t>1</a:t>
              </a:r>
            </a:p>
          </p:txBody>
        </p:sp>
        <p:sp>
          <p:nvSpPr>
            <p:cNvPr id="18459" name="Rectangle 27"/>
            <p:cNvSpPr>
              <a:spLocks noChangeArrowheads="1"/>
            </p:cNvSpPr>
            <p:nvPr/>
          </p:nvSpPr>
          <p:spPr bwMode="auto">
            <a:xfrm>
              <a:off x="7547126" y="6227022"/>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i="1">
                  <a:cs typeface="Times New Roman" pitchFamily="18" charset="0"/>
                </a:rPr>
                <a:t>Q</a:t>
              </a:r>
              <a:r>
                <a:rPr lang="en-US" altLang="es-MX" sz="2000" b="0" i="1" baseline="-25000">
                  <a:cs typeface="Times New Roman" pitchFamily="18" charset="0"/>
                </a:rPr>
                <a:t>2</a:t>
              </a:r>
            </a:p>
          </p:txBody>
        </p:sp>
        <p:sp>
          <p:nvSpPr>
            <p:cNvPr id="18460" name="Rectangle 28"/>
            <p:cNvSpPr>
              <a:spLocks noChangeArrowheads="1"/>
            </p:cNvSpPr>
            <p:nvPr/>
          </p:nvSpPr>
          <p:spPr bwMode="auto">
            <a:xfrm>
              <a:off x="8323842" y="6227022"/>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i="1">
                  <a:cs typeface="Times New Roman" pitchFamily="18" charset="0"/>
                </a:rPr>
                <a:t>Q</a:t>
              </a:r>
              <a:r>
                <a:rPr lang="en-US" altLang="es-MX" sz="2000" b="0" i="1" baseline="-25000">
                  <a:cs typeface="Times New Roman" pitchFamily="18" charset="0"/>
                </a:rPr>
                <a:t>3</a:t>
              </a:r>
            </a:p>
          </p:txBody>
        </p:sp>
        <p:sp>
          <p:nvSpPr>
            <p:cNvPr id="18461" name="Oval 29"/>
            <p:cNvSpPr>
              <a:spLocks noChangeArrowheads="1"/>
            </p:cNvSpPr>
            <p:nvPr/>
          </p:nvSpPr>
          <p:spPr bwMode="auto">
            <a:xfrm>
              <a:off x="8486804" y="3826864"/>
              <a:ext cx="156613" cy="125330"/>
            </a:xfrm>
            <a:prstGeom prst="ellipse">
              <a:avLst/>
            </a:prstGeom>
            <a:solidFill>
              <a:schemeClr val="tx1"/>
            </a:solidFill>
            <a:ln w="12700">
              <a:solidFill>
                <a:schemeClr val="tx1"/>
              </a:solidFill>
              <a:round/>
              <a:headEnd/>
              <a:tailEnd/>
            </a:ln>
          </p:spPr>
          <p:txBody>
            <a:bodyPr wrap="none" lIns="112032" tIns="56016" rIns="112032" bIns="56016" anchor="ctr"/>
            <a:lstStyle/>
            <a:p>
              <a:endParaRPr lang="es-MX" altLang="es-MX">
                <a:latin typeface="Times New Roman" pitchFamily="18" charset="0"/>
                <a:cs typeface="Times New Roman" pitchFamily="18" charset="0"/>
              </a:endParaRPr>
            </a:p>
          </p:txBody>
        </p:sp>
        <p:sp>
          <p:nvSpPr>
            <p:cNvPr id="18462" name="Line 30"/>
            <p:cNvSpPr>
              <a:spLocks noChangeShapeType="1"/>
            </p:cNvSpPr>
            <p:nvPr/>
          </p:nvSpPr>
          <p:spPr bwMode="auto">
            <a:xfrm flipH="1">
              <a:off x="5989462" y="3890386"/>
              <a:ext cx="259258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18463" name="Rectangle 31"/>
            <p:cNvSpPr>
              <a:spLocks noChangeArrowheads="1"/>
            </p:cNvSpPr>
            <p:nvPr/>
          </p:nvSpPr>
          <p:spPr bwMode="auto">
            <a:xfrm>
              <a:off x="5375709" y="3801110"/>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b="0">
                  <a:cs typeface="Times New Roman" pitchFamily="18" charset="0"/>
                </a:rPr>
                <a:t>P*</a:t>
              </a:r>
            </a:p>
          </p:txBody>
        </p:sp>
      </p:grpSp>
      <p:sp>
        <p:nvSpPr>
          <p:cNvPr id="18464" name="Line 33"/>
          <p:cNvSpPr>
            <a:spLocks noChangeShapeType="1"/>
          </p:cNvSpPr>
          <p:nvPr/>
        </p:nvSpPr>
        <p:spPr bwMode="auto">
          <a:xfrm>
            <a:off x="3415930" y="6807319"/>
            <a:ext cx="609521" cy="23005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type="triangle" w="med" len="med"/>
              </a14:hiddenLine>
            </a:ext>
          </a:extLst>
        </p:spPr>
        <p:txBody>
          <a:bodyPr wrap="none" lIns="112032" tIns="56016" rIns="112032" bIns="56016">
            <a:spAutoFit/>
          </a:bodyPr>
          <a:lstStyle/>
          <a:p>
            <a:endParaRPr lang="es-MX"/>
          </a:p>
        </p:txBody>
      </p:sp>
      <p:sp>
        <p:nvSpPr>
          <p:cNvPr id="3" name="Marcador de número de diapositiva 2"/>
          <p:cNvSpPr>
            <a:spLocks noGrp="1"/>
          </p:cNvSpPr>
          <p:nvPr>
            <p:ph type="sldNum" sz="quarter" idx="12"/>
          </p:nvPr>
        </p:nvSpPr>
        <p:spPr/>
        <p:txBody>
          <a:bodyPr/>
          <a:lstStyle/>
          <a:p>
            <a:pPr>
              <a:defRPr/>
            </a:pPr>
            <a:fld id="{0E894760-DCB7-44E1-9904-5984C2B1168F}" type="slidenum">
              <a:rPr lang="es-ES" smtClean="0"/>
              <a:pPr>
                <a:defRPr/>
              </a:pPr>
              <a:t>47</a:t>
            </a:fld>
            <a:endParaRPr lang="es-ES"/>
          </a:p>
        </p:txBody>
      </p:sp>
    </p:spTree>
    <p:extLst>
      <p:ext uri="{BB962C8B-B14F-4D97-AF65-F5344CB8AC3E}">
        <p14:creationId xmlns:p14="http://schemas.microsoft.com/office/powerpoint/2010/main" val="1232314725"/>
      </p:ext>
    </p:extLst>
  </p:cSld>
  <p:clrMapOvr>
    <a:masterClrMapping/>
  </p:clrMapOvr>
  <p:transition spd="med">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622598" y="612056"/>
            <a:ext cx="10016880" cy="3117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marL="657412" indent="-657412">
              <a:lnSpc>
                <a:spcPct val="110000"/>
              </a:lnSpc>
              <a:spcBef>
                <a:spcPct val="70000"/>
              </a:spcBef>
              <a:tabLst>
                <a:tab pos="764388" algn="r"/>
                <a:tab pos="3925020" algn="r"/>
                <a:tab pos="5658020" algn="r"/>
                <a:tab pos="7426029" algn="r"/>
                <a:tab pos="9089009" algn="r"/>
              </a:tabLst>
            </a:pPr>
            <a:r>
              <a:rPr lang="es-ES" altLang="es-MX" sz="2200" b="0" dirty="0">
                <a:solidFill>
                  <a:schemeClr val="tx1"/>
                </a:solidFill>
              </a:rPr>
              <a:t>Cuestiones adicionales:</a:t>
            </a:r>
          </a:p>
          <a:p>
            <a:pPr marL="657412" indent="-657412">
              <a:lnSpc>
                <a:spcPct val="110000"/>
              </a:lnSpc>
              <a:spcBef>
                <a:spcPct val="70000"/>
              </a:spcBef>
              <a:buFont typeface="Gill Sans MT" pitchFamily="34" charset="0"/>
              <a:buAutoNum type="arabicPeriod"/>
              <a:tabLst>
                <a:tab pos="764388" algn="r"/>
                <a:tab pos="3925020" algn="r"/>
                <a:tab pos="5658020" algn="r"/>
                <a:tab pos="7426029" algn="r"/>
                <a:tab pos="9089009" algn="r"/>
              </a:tabLst>
            </a:pPr>
            <a:r>
              <a:rPr lang="es-ES" altLang="es-MX" sz="2200" b="0" dirty="0">
                <a:solidFill>
                  <a:schemeClr val="tx1"/>
                </a:solidFill>
              </a:rPr>
              <a:t>El cártel que maximiza el </a:t>
            </a:r>
            <a:r>
              <a:rPr lang="es-ES" altLang="es-MX" sz="2200" b="0" dirty="0">
                <a:solidFill>
                  <a:schemeClr val="tx1"/>
                </a:solidFill>
                <a:latin typeface="Symbol" pitchFamily="18" charset="2"/>
              </a:rPr>
              <a:t>p</a:t>
            </a:r>
            <a:r>
              <a:rPr lang="es-ES" altLang="es-MX" sz="2200" b="0" dirty="0">
                <a:solidFill>
                  <a:schemeClr val="tx1"/>
                </a:solidFill>
              </a:rPr>
              <a:t> conjunto es equivalente a un </a:t>
            </a:r>
            <a:r>
              <a:rPr lang="es-ES" altLang="es-MX" sz="2200" dirty="0"/>
              <a:t>monopolio </a:t>
            </a:r>
            <a:r>
              <a:rPr lang="es-ES" altLang="es-MX" sz="2200" dirty="0" err="1"/>
              <a:t>multiplanta</a:t>
            </a:r>
            <a:r>
              <a:rPr lang="es-ES" altLang="es-MX" sz="2200" b="0" dirty="0">
                <a:solidFill>
                  <a:schemeClr val="tx1"/>
                </a:solidFill>
              </a:rPr>
              <a:t>.</a:t>
            </a:r>
          </a:p>
          <a:p>
            <a:pPr marL="657412" indent="-657412">
              <a:lnSpc>
                <a:spcPct val="110000"/>
              </a:lnSpc>
              <a:spcBef>
                <a:spcPct val="70000"/>
              </a:spcBef>
              <a:buFont typeface="Gill Sans MT" pitchFamily="34" charset="0"/>
              <a:buAutoNum type="arabicPeriod"/>
              <a:tabLst>
                <a:tab pos="764388" algn="r"/>
                <a:tab pos="3925020" algn="r"/>
                <a:tab pos="5658020" algn="r"/>
                <a:tab pos="7426029" algn="r"/>
                <a:tab pos="9089009" algn="r"/>
              </a:tabLst>
            </a:pPr>
            <a:r>
              <a:rPr lang="es-ES" altLang="es-MX" sz="2200" b="0" dirty="0">
                <a:solidFill>
                  <a:schemeClr val="tx1"/>
                </a:solidFill>
                <a:sym typeface="Symbol" pitchFamily="18" charset="2"/>
              </a:rPr>
              <a:t>La forma de actuar no cambia si en lugar de existir sólo empresas dentro del cártel, hay empresas dentro y fuera del cártel (en ese caso, el modelo pasa a ser similar al de </a:t>
            </a:r>
            <a:r>
              <a:rPr lang="es-ES" altLang="es-MX" sz="2200" dirty="0">
                <a:sym typeface="Symbol" pitchFamily="18" charset="2"/>
              </a:rPr>
              <a:t>empresa líder en precios</a:t>
            </a:r>
            <a:r>
              <a:rPr lang="es-ES" altLang="es-MX" sz="2200" b="0" dirty="0">
                <a:solidFill>
                  <a:schemeClr val="tx1"/>
                </a:solidFill>
                <a:sym typeface="Symbol" pitchFamily="18" charset="2"/>
              </a:rPr>
              <a:t>).</a:t>
            </a:r>
          </a:p>
        </p:txBody>
      </p:sp>
      <p:sp>
        <p:nvSpPr>
          <p:cNvPr id="3" name="Rectangle 3"/>
          <p:cNvSpPr>
            <a:spLocks noChangeArrowheads="1"/>
          </p:cNvSpPr>
          <p:nvPr/>
        </p:nvSpPr>
        <p:spPr bwMode="auto">
          <a:xfrm>
            <a:off x="622598" y="3729859"/>
            <a:ext cx="10217936"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lnSpc>
                <a:spcPct val="120000"/>
              </a:lnSpc>
              <a:spcBef>
                <a:spcPct val="70000"/>
              </a:spcBef>
              <a:tabLst>
                <a:tab pos="2227031" algn="r"/>
                <a:tab pos="3925020" algn="r"/>
                <a:tab pos="5658020" algn="r"/>
                <a:tab pos="7426029" algn="r"/>
                <a:tab pos="9089009" algn="r"/>
              </a:tabLst>
            </a:pPr>
            <a:r>
              <a:rPr lang="es-ES" altLang="es-MX" sz="2200" b="0">
                <a:solidFill>
                  <a:schemeClr val="tx1"/>
                </a:solidFill>
                <a:sym typeface="Symbol" pitchFamily="18" charset="2"/>
              </a:rPr>
              <a:t>El </a:t>
            </a:r>
            <a:r>
              <a:rPr lang="es-ES" altLang="es-MX" sz="2200">
                <a:solidFill>
                  <a:schemeClr val="tx1"/>
                </a:solidFill>
                <a:sym typeface="Symbol" pitchFamily="18" charset="2"/>
              </a:rPr>
              <a:t>principal problema</a:t>
            </a:r>
            <a:r>
              <a:rPr lang="es-ES" altLang="es-MX" sz="2200" b="0">
                <a:solidFill>
                  <a:schemeClr val="tx1"/>
                </a:solidFill>
                <a:sym typeface="Symbol" pitchFamily="18" charset="2"/>
              </a:rPr>
              <a:t> de todos los acuerdos es que son </a:t>
            </a:r>
            <a:r>
              <a:rPr lang="es-ES" altLang="es-MX" sz="2200">
                <a:solidFill>
                  <a:schemeClr val="tx1"/>
                </a:solidFill>
                <a:sym typeface="Symbol" pitchFamily="18" charset="2"/>
              </a:rPr>
              <a:t>INESTABLES</a:t>
            </a:r>
            <a:r>
              <a:rPr lang="es-ES" altLang="es-MX" sz="2200" b="0">
                <a:solidFill>
                  <a:schemeClr val="tx1"/>
                </a:solidFill>
                <a:sym typeface="Symbol" pitchFamily="18" charset="2"/>
              </a:rPr>
              <a:t>.</a:t>
            </a:r>
          </a:p>
          <a:p>
            <a:pPr>
              <a:lnSpc>
                <a:spcPct val="90000"/>
              </a:lnSpc>
              <a:spcBef>
                <a:spcPct val="70000"/>
              </a:spcBef>
              <a:tabLst>
                <a:tab pos="2227031" algn="r"/>
                <a:tab pos="3925020" algn="r"/>
                <a:tab pos="5658020" algn="r"/>
                <a:tab pos="7426029" algn="r"/>
                <a:tab pos="9089009" algn="r"/>
              </a:tabLst>
            </a:pPr>
            <a:r>
              <a:rPr lang="es-ES" altLang="es-MX" sz="2200" b="0">
                <a:solidFill>
                  <a:schemeClr val="tx1"/>
                </a:solidFill>
                <a:sym typeface="Symbol" pitchFamily="18" charset="2"/>
              </a:rPr>
              <a:t>Las empresas tienen </a:t>
            </a:r>
            <a:r>
              <a:rPr lang="es-ES" altLang="es-MX" sz="2200">
                <a:solidFill>
                  <a:schemeClr val="tx1"/>
                </a:solidFill>
                <a:sym typeface="Symbol" pitchFamily="18" charset="2"/>
              </a:rPr>
              <a:t>incentivos a incumplir</a:t>
            </a:r>
            <a:r>
              <a:rPr lang="es-ES" altLang="es-MX" sz="2200" b="0">
                <a:solidFill>
                  <a:schemeClr val="tx1"/>
                </a:solidFill>
                <a:sym typeface="Symbol" pitchFamily="18" charset="2"/>
              </a:rPr>
              <a:t> lo que se ha acordado.</a:t>
            </a:r>
          </a:p>
          <a:p>
            <a:pPr>
              <a:lnSpc>
                <a:spcPct val="90000"/>
              </a:lnSpc>
              <a:spcBef>
                <a:spcPct val="70000"/>
              </a:spcBef>
              <a:tabLst>
                <a:tab pos="2227031" algn="r"/>
                <a:tab pos="3925020" algn="r"/>
                <a:tab pos="5658020" algn="r"/>
                <a:tab pos="7426029" algn="r"/>
                <a:tab pos="9089009" algn="r"/>
              </a:tabLst>
            </a:pPr>
            <a:r>
              <a:rPr lang="es-ES" altLang="es-MX" sz="2200" b="0">
                <a:solidFill>
                  <a:schemeClr val="tx1"/>
                </a:solidFill>
                <a:sym typeface="Symbol" pitchFamily="18" charset="2"/>
              </a:rPr>
              <a:t>¿Por qué?</a:t>
            </a:r>
          </a:p>
          <a:p>
            <a:pPr>
              <a:lnSpc>
                <a:spcPct val="90000"/>
              </a:lnSpc>
              <a:spcBef>
                <a:spcPct val="70000"/>
              </a:spcBef>
              <a:tabLst>
                <a:tab pos="2227031" algn="r"/>
                <a:tab pos="3925020" algn="r"/>
                <a:tab pos="5658020" algn="r"/>
                <a:tab pos="7426029" algn="r"/>
                <a:tab pos="9089009" algn="r"/>
              </a:tabLst>
            </a:pPr>
            <a:r>
              <a:rPr lang="es-ES" altLang="es-MX" sz="2200" b="0">
                <a:solidFill>
                  <a:schemeClr val="tx1"/>
                </a:solidFill>
                <a:sym typeface="Symbol" pitchFamily="18" charset="2"/>
              </a:rPr>
              <a:t>Porque las empresas pueden obtener </a:t>
            </a:r>
            <a:r>
              <a:rPr lang="es-ES" altLang="es-MX" sz="2200">
                <a:solidFill>
                  <a:schemeClr val="tx1"/>
                </a:solidFill>
                <a:sym typeface="Symbol" pitchFamily="18" charset="2"/>
              </a:rPr>
              <a:t>más beneficios</a:t>
            </a:r>
            <a:r>
              <a:rPr lang="es-ES" altLang="es-MX" sz="2200" b="0">
                <a:solidFill>
                  <a:schemeClr val="tx1"/>
                </a:solidFill>
                <a:sym typeface="Symbol" pitchFamily="18" charset="2"/>
              </a:rPr>
              <a:t> incumpliendo el acuerdo que respetándolo …</a:t>
            </a:r>
          </a:p>
          <a:p>
            <a:pPr>
              <a:lnSpc>
                <a:spcPct val="90000"/>
              </a:lnSpc>
              <a:spcBef>
                <a:spcPct val="70000"/>
              </a:spcBef>
              <a:tabLst>
                <a:tab pos="2227031" algn="r"/>
                <a:tab pos="3925020" algn="r"/>
                <a:tab pos="5658020" algn="r"/>
                <a:tab pos="7426029" algn="r"/>
                <a:tab pos="9089009" algn="r"/>
              </a:tabLst>
            </a:pPr>
            <a:r>
              <a:rPr lang="es-ES" altLang="es-MX" sz="2200" b="0">
                <a:solidFill>
                  <a:schemeClr val="tx1"/>
                </a:solidFill>
                <a:sym typeface="Symbol" pitchFamily="18" charset="2"/>
              </a:rPr>
              <a:t>… al menos siempre que alguno de los demás lo respete.</a:t>
            </a:r>
          </a:p>
        </p:txBody>
      </p:sp>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48</a:t>
            </a:fld>
            <a:endParaRPr lang="es-ES"/>
          </a:p>
        </p:txBody>
      </p:sp>
    </p:spTree>
    <p:extLst>
      <p:ext uri="{BB962C8B-B14F-4D97-AF65-F5344CB8AC3E}">
        <p14:creationId xmlns:p14="http://schemas.microsoft.com/office/powerpoint/2010/main" val="309273830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694606" y="612056"/>
            <a:ext cx="9887779" cy="526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Con el ejemplo habitual:</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r>
              <a:rPr lang="es-ES" altLang="es-MX" b="0" i="1">
                <a:solidFill>
                  <a:schemeClr val="tx1"/>
                </a:solidFill>
                <a:latin typeface="Times New Roman" pitchFamily="18" charset="0"/>
                <a:cs typeface="Times New Roman" pitchFamily="18" charset="0"/>
                <a:sym typeface="Symbol" pitchFamily="18" charset="2"/>
              </a:rPr>
              <a:t>P</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a</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bQ</a:t>
            </a:r>
            <a:r>
              <a:rPr lang="es-ES" altLang="es-MX" b="0">
                <a:solidFill>
                  <a:schemeClr val="tx1"/>
                </a:solidFill>
                <a:sym typeface="Symbol" pitchFamily="18" charset="2"/>
              </a:rPr>
              <a:t>   y   </a:t>
            </a:r>
            <a:r>
              <a:rPr lang="es-ES" altLang="es-MX" b="0" i="1">
                <a:solidFill>
                  <a:schemeClr val="tx1"/>
                </a:solidFill>
                <a:latin typeface="Times New Roman" pitchFamily="18" charset="0"/>
                <a:cs typeface="Times New Roman" pitchFamily="18" charset="0"/>
                <a:sym typeface="Symbol" pitchFamily="18" charset="2"/>
              </a:rPr>
              <a:t>CT</a:t>
            </a:r>
            <a:r>
              <a:rPr lang="es-ES" altLang="es-MX" b="0">
                <a:solidFill>
                  <a:schemeClr val="tx1"/>
                </a:solidFill>
                <a:latin typeface="Times New Roman" pitchFamily="18" charset="0"/>
                <a:cs typeface="Times New Roman" pitchFamily="18" charset="0"/>
                <a:sym typeface="Symbol" pitchFamily="18" charset="2"/>
              </a:rPr>
              <a:t> = </a:t>
            </a:r>
            <a:r>
              <a:rPr lang="es-ES" altLang="es-MX" b="0" i="1">
                <a:solidFill>
                  <a:schemeClr val="tx1"/>
                </a:solidFill>
                <a:latin typeface="Times New Roman" pitchFamily="18" charset="0"/>
                <a:cs typeface="Times New Roman" pitchFamily="18" charset="0"/>
                <a:sym typeface="Symbol" pitchFamily="18" charset="2"/>
              </a:rPr>
              <a:t>cX</a:t>
            </a:r>
            <a:r>
              <a:rPr lang="es-ES" altLang="es-MX" b="0">
                <a:solidFill>
                  <a:schemeClr val="tx1"/>
                </a:solidFill>
                <a:sym typeface="Symbol" pitchFamily="18" charset="2"/>
              </a:rPr>
              <a:t>  .</a:t>
            </a:r>
          </a:p>
          <a:p>
            <a:pPr>
              <a:lnSpc>
                <a:spcPct val="11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Con el cártel la cantidad producida sería la del monopolio repartida equitativamente:</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p>
          <a:p>
            <a:pPr>
              <a:lnSpc>
                <a:spcPct val="90000"/>
              </a:lnSpc>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que supone unos beneficios:</a:t>
            </a: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		</a:t>
            </a:r>
          </a:p>
          <a:p>
            <a:pPr>
              <a:lnSpc>
                <a:spcPct val="90000"/>
              </a:lnSpc>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lnSpc>
                <a:spcPct val="90000"/>
              </a:lnSpc>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que son superiores a los de Cournot </a:t>
            </a:r>
          </a:p>
        </p:txBody>
      </p:sp>
      <p:graphicFrame>
        <p:nvGraphicFramePr>
          <p:cNvPr id="23555" name="Object 10">
            <a:hlinkClick r:id="" action="ppaction://ole?verb=0"/>
          </p:cNvPr>
          <p:cNvGraphicFramePr>
            <a:graphicFrameLocks noChangeAspect="1"/>
          </p:cNvGraphicFramePr>
          <p:nvPr>
            <p:extLst>
              <p:ext uri="{D42A27DB-BD31-4B8C-83A1-F6EECF244321}">
                <p14:modId xmlns:p14="http://schemas.microsoft.com/office/powerpoint/2010/main" val="3805920856"/>
              </p:ext>
            </p:extLst>
          </p:nvPr>
        </p:nvGraphicFramePr>
        <p:xfrm>
          <a:off x="1486694" y="3074782"/>
          <a:ext cx="1559780" cy="705626"/>
        </p:xfrm>
        <a:graphic>
          <a:graphicData uri="http://schemas.openxmlformats.org/presentationml/2006/ole">
            <mc:AlternateContent xmlns:mc="http://schemas.openxmlformats.org/markup-compatibility/2006">
              <mc:Choice xmlns:v="urn:schemas-microsoft-com:vml" Requires="v">
                <p:oleObj spid="_x0000_s54494" name="Ecuación" r:id="rId4" imgW="710891" imgH="393529" progId="Equation.3">
                  <p:embed/>
                </p:oleObj>
              </mc:Choice>
              <mc:Fallback>
                <p:oleObj name="Ecuación" r:id="rId4" imgW="710891"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6694" y="3074782"/>
                        <a:ext cx="1559780"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6" name="Object 5">
            <a:hlinkClick r:id="" action="ppaction://ole?verb=0"/>
          </p:cNvPr>
          <p:cNvGraphicFramePr>
            <a:graphicFrameLocks noChangeAspect="1"/>
          </p:cNvGraphicFramePr>
          <p:nvPr>
            <p:extLst>
              <p:ext uri="{D42A27DB-BD31-4B8C-83A1-F6EECF244321}">
                <p14:modId xmlns:p14="http://schemas.microsoft.com/office/powerpoint/2010/main" val="257514271"/>
              </p:ext>
            </p:extLst>
          </p:nvPr>
        </p:nvGraphicFramePr>
        <p:xfrm>
          <a:off x="3829537" y="3064481"/>
          <a:ext cx="2590463" cy="705626"/>
        </p:xfrm>
        <a:graphic>
          <a:graphicData uri="http://schemas.openxmlformats.org/presentationml/2006/ole">
            <mc:AlternateContent xmlns:mc="http://schemas.openxmlformats.org/markup-compatibility/2006">
              <mc:Choice xmlns:v="urn:schemas-microsoft-com:vml" Requires="v">
                <p:oleObj spid="_x0000_s54495" name="Ecuación" r:id="rId6" imgW="1180588" imgH="393529" progId="Equation.3">
                  <p:embed/>
                </p:oleObj>
              </mc:Choice>
              <mc:Fallback>
                <p:oleObj name="Ecuación" r:id="rId6" imgW="1180588" imgH="39352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9537" y="3064481"/>
                        <a:ext cx="2590463"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7" name="Object 6">
            <a:hlinkClick r:id="" action="ppaction://ole?verb=0"/>
          </p:cNvPr>
          <p:cNvGraphicFramePr>
            <a:graphicFrameLocks noChangeAspect="1"/>
          </p:cNvGraphicFramePr>
          <p:nvPr>
            <p:extLst>
              <p:ext uri="{D42A27DB-BD31-4B8C-83A1-F6EECF244321}">
                <p14:modId xmlns:p14="http://schemas.microsoft.com/office/powerpoint/2010/main" val="324439481"/>
              </p:ext>
            </p:extLst>
          </p:nvPr>
        </p:nvGraphicFramePr>
        <p:xfrm>
          <a:off x="2278782" y="5121770"/>
          <a:ext cx="2700515" cy="751981"/>
        </p:xfrm>
        <a:graphic>
          <a:graphicData uri="http://schemas.openxmlformats.org/presentationml/2006/ole">
            <mc:AlternateContent xmlns:mc="http://schemas.openxmlformats.org/markup-compatibility/2006">
              <mc:Choice xmlns:v="urn:schemas-microsoft-com:vml" Requires="v">
                <p:oleObj spid="_x0000_s54496" name="Ecuación" r:id="rId8" imgW="1231366" imgH="418918" progId="Equation.3">
                  <p:embed/>
                </p:oleObj>
              </mc:Choice>
              <mc:Fallback>
                <p:oleObj name="Ecuación" r:id="rId8" imgW="1231366" imgH="418918"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78782" y="5121770"/>
                        <a:ext cx="2700515"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58" name="Object 7">
            <a:hlinkClick r:id="" action="ppaction://ole?verb=0"/>
          </p:cNvPr>
          <p:cNvGraphicFramePr>
            <a:graphicFrameLocks noChangeAspect="1"/>
          </p:cNvGraphicFramePr>
          <p:nvPr>
            <p:extLst>
              <p:ext uri="{D42A27DB-BD31-4B8C-83A1-F6EECF244321}">
                <p14:modId xmlns:p14="http://schemas.microsoft.com/office/powerpoint/2010/main" val="252737804"/>
              </p:ext>
            </p:extLst>
          </p:nvPr>
        </p:nvGraphicFramePr>
        <p:xfrm>
          <a:off x="6468121" y="5130811"/>
          <a:ext cx="1921683" cy="751981"/>
        </p:xfrm>
        <a:graphic>
          <a:graphicData uri="http://schemas.openxmlformats.org/presentationml/2006/ole">
            <mc:AlternateContent xmlns:mc="http://schemas.openxmlformats.org/markup-compatibility/2006">
              <mc:Choice xmlns:v="urn:schemas-microsoft-com:vml" Requires="v">
                <p:oleObj spid="_x0000_s54497" name="Ecuación" r:id="rId10" imgW="876300" imgH="419100" progId="Equation.3">
                  <p:embed/>
                </p:oleObj>
              </mc:Choice>
              <mc:Fallback>
                <p:oleObj name="Ecuación" r:id="rId10" imgW="876300" imgH="4191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68121" y="5130811"/>
                        <a:ext cx="1921683"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49</a:t>
            </a:fld>
            <a:endParaRPr lang="es-ES"/>
          </a:p>
        </p:txBody>
      </p:sp>
    </p:spTree>
    <p:extLst>
      <p:ext uri="{BB962C8B-B14F-4D97-AF65-F5344CB8AC3E}">
        <p14:creationId xmlns:p14="http://schemas.microsoft.com/office/powerpoint/2010/main" val="185349474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520" y="684064"/>
            <a:ext cx="10158678" cy="6238283"/>
          </a:xfrm>
        </p:spPr>
        <p:txBody>
          <a:bodyPr>
            <a:normAutofit/>
          </a:bodyPr>
          <a:lstStyle/>
          <a:p>
            <a:r>
              <a:rPr lang="es-MX" sz="2200" dirty="0" smtClean="0">
                <a:latin typeface="Arial" panose="020B0604020202020204" pitchFamily="34" charset="0"/>
                <a:cs typeface="Arial" panose="020B0604020202020204" pitchFamily="34" charset="0"/>
              </a:rPr>
              <a:t>De la 39 a la 43 se muestra una derivación del modelo de </a:t>
            </a:r>
            <a:r>
              <a:rPr lang="es-MX" sz="2200" dirty="0" err="1" smtClean="0">
                <a:latin typeface="Arial" panose="020B0604020202020204" pitchFamily="34" charset="0"/>
                <a:cs typeface="Arial" panose="020B0604020202020204" pitchFamily="34" charset="0"/>
              </a:rPr>
              <a:t>Stackelberg</a:t>
            </a:r>
            <a:r>
              <a:rPr lang="es-MX" sz="2200" dirty="0" smtClean="0">
                <a:latin typeface="Arial" panose="020B0604020202020204" pitchFamily="34" charset="0"/>
                <a:cs typeface="Arial" panose="020B0604020202020204" pitchFamily="34" charset="0"/>
              </a:rPr>
              <a:t>, el modelo de la empresa dominante, la cual puede ser vía precios, cantidades o costos.</a:t>
            </a:r>
          </a:p>
          <a:p>
            <a:r>
              <a:rPr lang="es-MX" sz="2200" dirty="0" smtClean="0">
                <a:latin typeface="Arial" panose="020B0604020202020204" pitchFamily="34" charset="0"/>
                <a:cs typeface="Arial" panose="020B0604020202020204" pitchFamily="34" charset="0"/>
              </a:rPr>
              <a:t>De la 44 a la 53, se muestran los modelos de Colusión, la forma en como las empresas se pueden unir para influir dentro del mercado y de esta forma obtener mayores beneficios.</a:t>
            </a:r>
          </a:p>
          <a:p>
            <a:r>
              <a:rPr lang="es-MX" sz="2200" dirty="0" smtClean="0">
                <a:latin typeface="Arial" panose="020B0604020202020204" pitchFamily="34" charset="0"/>
                <a:cs typeface="Arial" panose="020B0604020202020204" pitchFamily="34" charset="0"/>
              </a:rPr>
              <a:t>Las diapositivas 54 a 68 muestran el modelo que mayormente se asemeja a la competencia perfecta, la competencia monopólica o monopolística, mostrando los principales elementos diferenciadores con la competencia perfecta y con el monopolio. Además de desarrollar el modelo de Chamberlain.</a:t>
            </a:r>
          </a:p>
          <a:p>
            <a:r>
              <a:rPr lang="es-MX" sz="2200" dirty="0" smtClean="0">
                <a:latin typeface="Arial" panose="020B0604020202020204" pitchFamily="34" charset="0"/>
                <a:cs typeface="Arial" panose="020B0604020202020204" pitchFamily="34" charset="0"/>
              </a:rPr>
              <a:t>De la 69 a la 81 se desarrolla el modelo de demanda quebrada de </a:t>
            </a:r>
            <a:r>
              <a:rPr lang="es-MX" sz="2200" dirty="0" err="1" smtClean="0">
                <a:latin typeface="Arial" panose="020B0604020202020204" pitchFamily="34" charset="0"/>
                <a:cs typeface="Arial" panose="020B0604020202020204" pitchFamily="34" charset="0"/>
              </a:rPr>
              <a:t>Swezy</a:t>
            </a:r>
            <a:r>
              <a:rPr lang="es-MX" sz="2200" dirty="0" smtClean="0">
                <a:latin typeface="Arial" panose="020B0604020202020204" pitchFamily="34" charset="0"/>
                <a:cs typeface="Arial" panose="020B0604020202020204" pitchFamily="34" charset="0"/>
              </a:rPr>
              <a:t>. Uno de los modelos de oligopolio de mayor complejidad por la forma en como se desarrolla y la forma en como se puede observa en el mercado, dada la generación de economía de escala.</a:t>
            </a:r>
            <a:endParaRPr lang="es-MX" sz="2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5</a:t>
            </a:fld>
            <a:endParaRPr lang="es-ES"/>
          </a:p>
        </p:txBody>
      </p:sp>
    </p:spTree>
    <p:extLst>
      <p:ext uri="{BB962C8B-B14F-4D97-AF65-F5344CB8AC3E}">
        <p14:creationId xmlns:p14="http://schemas.microsoft.com/office/powerpoint/2010/main" val="39386578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371192" y="684064"/>
            <a:ext cx="9900478" cy="2877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Si </a:t>
            </a:r>
            <a:r>
              <a:rPr lang="es-ES" altLang="es-MX">
                <a:solidFill>
                  <a:schemeClr val="tx1"/>
                </a:solidFill>
                <a:sym typeface="Symbol" pitchFamily="18" charset="2"/>
              </a:rPr>
              <a:t>A no respeta</a:t>
            </a:r>
            <a:r>
              <a:rPr lang="es-ES" altLang="es-MX" b="0">
                <a:solidFill>
                  <a:schemeClr val="tx1"/>
                </a:solidFill>
                <a:sym typeface="Symbol" pitchFamily="18" charset="2"/>
              </a:rPr>
              <a:t> el acuerdo pero piensa que </a:t>
            </a:r>
            <a:r>
              <a:rPr lang="es-ES" altLang="es-MX">
                <a:solidFill>
                  <a:schemeClr val="tx1"/>
                </a:solidFill>
                <a:sym typeface="Symbol" pitchFamily="18" charset="2"/>
              </a:rPr>
              <a:t>B sí</a:t>
            </a:r>
            <a:r>
              <a:rPr lang="es-ES" altLang="es-MX" b="0">
                <a:solidFill>
                  <a:schemeClr val="tx1"/>
                </a:solidFill>
                <a:sym typeface="Symbol" pitchFamily="18" charset="2"/>
              </a:rPr>
              <a:t> lo va a hacer, tomará como dada la cantidad producida por B y maximizará su beneficio.</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Para ello </a:t>
            </a:r>
            <a:r>
              <a:rPr lang="es-ES" altLang="es-MX">
                <a:solidFill>
                  <a:schemeClr val="tx1"/>
                </a:solidFill>
                <a:sym typeface="Symbol" pitchFamily="18" charset="2"/>
              </a:rPr>
              <a:t>sustituirá la producción de B en su función de reacción tipo Cournot</a:t>
            </a:r>
            <a:r>
              <a:rPr lang="es-ES" altLang="es-MX" b="0">
                <a:solidFill>
                  <a:schemeClr val="tx1"/>
                </a:solidFill>
                <a:sym typeface="Symbol" pitchFamily="18" charset="2"/>
              </a:rPr>
              <a:t>, dado que está suponiendo que la otra no va a reaccionar (su producción es fija):</a:t>
            </a:r>
          </a:p>
        </p:txBody>
      </p:sp>
      <p:graphicFrame>
        <p:nvGraphicFramePr>
          <p:cNvPr id="24579" name="Object 5">
            <a:hlinkClick r:id="" action="ppaction://ole?verb=0"/>
          </p:cNvPr>
          <p:cNvGraphicFramePr>
            <a:graphicFrameLocks noChangeAspect="1"/>
          </p:cNvGraphicFramePr>
          <p:nvPr>
            <p:extLst>
              <p:ext uri="{D42A27DB-BD31-4B8C-83A1-F6EECF244321}">
                <p14:modId xmlns:p14="http://schemas.microsoft.com/office/powerpoint/2010/main" val="943602673"/>
              </p:ext>
            </p:extLst>
          </p:nvPr>
        </p:nvGraphicFramePr>
        <p:xfrm>
          <a:off x="4269584" y="4193811"/>
          <a:ext cx="2728029" cy="705626"/>
        </p:xfrm>
        <a:graphic>
          <a:graphicData uri="http://schemas.openxmlformats.org/presentationml/2006/ole">
            <mc:AlternateContent xmlns:mc="http://schemas.openxmlformats.org/markup-compatibility/2006">
              <mc:Choice xmlns:v="urn:schemas-microsoft-com:vml" Requires="v">
                <p:oleObj spid="_x0000_s55463" name="Ecuación" r:id="rId4" imgW="1244600" imgH="393700" progId="Equation.3">
                  <p:embed/>
                </p:oleObj>
              </mc:Choice>
              <mc:Fallback>
                <p:oleObj name="Ecuación" r:id="rId4" imgW="12446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9584" y="4193811"/>
                        <a:ext cx="2728029"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80" name="Object 5">
            <a:hlinkClick r:id="" action="ppaction://ole?verb=0"/>
          </p:cNvPr>
          <p:cNvGraphicFramePr>
            <a:graphicFrameLocks noChangeAspect="1"/>
          </p:cNvGraphicFramePr>
          <p:nvPr>
            <p:extLst>
              <p:ext uri="{D42A27DB-BD31-4B8C-83A1-F6EECF244321}">
                <p14:modId xmlns:p14="http://schemas.microsoft.com/office/powerpoint/2010/main" val="1656654879"/>
              </p:ext>
            </p:extLst>
          </p:nvPr>
        </p:nvGraphicFramePr>
        <p:xfrm>
          <a:off x="4265351" y="4956094"/>
          <a:ext cx="2812684" cy="705626"/>
        </p:xfrm>
        <a:graphic>
          <a:graphicData uri="http://schemas.openxmlformats.org/presentationml/2006/ole">
            <mc:AlternateContent xmlns:mc="http://schemas.openxmlformats.org/markup-compatibility/2006">
              <mc:Choice xmlns:v="urn:schemas-microsoft-com:vml" Requires="v">
                <p:oleObj spid="_x0000_s55464" name="Ecuación" r:id="rId6" imgW="1282700" imgH="393700" progId="Equation.3">
                  <p:embed/>
                </p:oleObj>
              </mc:Choice>
              <mc:Fallback>
                <p:oleObj name="Ecuación" r:id="rId6" imgW="12827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5351" y="4956094"/>
                        <a:ext cx="2812684"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81" name="Object 9">
            <a:hlinkClick r:id="" action="ppaction://ole?verb=0"/>
          </p:cNvPr>
          <p:cNvGraphicFramePr>
            <a:graphicFrameLocks noChangeAspect="1"/>
          </p:cNvGraphicFramePr>
          <p:nvPr>
            <p:extLst>
              <p:ext uri="{D42A27DB-BD31-4B8C-83A1-F6EECF244321}">
                <p14:modId xmlns:p14="http://schemas.microsoft.com/office/powerpoint/2010/main" val="1844482804"/>
              </p:ext>
            </p:extLst>
          </p:nvPr>
        </p:nvGraphicFramePr>
        <p:xfrm>
          <a:off x="4275934" y="5811086"/>
          <a:ext cx="2588346" cy="705626"/>
        </p:xfrm>
        <a:graphic>
          <a:graphicData uri="http://schemas.openxmlformats.org/presentationml/2006/ole">
            <mc:AlternateContent xmlns:mc="http://schemas.openxmlformats.org/markup-compatibility/2006">
              <mc:Choice xmlns:v="urn:schemas-microsoft-com:vml" Requires="v">
                <p:oleObj spid="_x0000_s55465" name="Ecuación" r:id="rId8" imgW="1180588" imgH="393529" progId="Equation.3">
                  <p:embed/>
                </p:oleObj>
              </mc:Choice>
              <mc:Fallback>
                <p:oleObj name="Ecuación" r:id="rId8" imgW="1180588" imgH="393529"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5934" y="5811086"/>
                        <a:ext cx="2588346"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50</a:t>
            </a:fld>
            <a:endParaRPr lang="es-ES"/>
          </a:p>
        </p:txBody>
      </p:sp>
    </p:spTree>
    <p:extLst>
      <p:ext uri="{BB962C8B-B14F-4D97-AF65-F5344CB8AC3E}">
        <p14:creationId xmlns:p14="http://schemas.microsoft.com/office/powerpoint/2010/main" val="3823877619"/>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ChangeArrowheads="1"/>
          </p:cNvSpPr>
          <p:nvPr/>
        </p:nvSpPr>
        <p:spPr bwMode="auto">
          <a:xfrm>
            <a:off x="583136" y="468040"/>
            <a:ext cx="10120582" cy="578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La cantidad total que se ofrecería en el mercado sería:</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	</a:t>
            </a:r>
            <a:r>
              <a:rPr lang="es-ES" altLang="es-MX" b="0" dirty="0" smtClean="0">
                <a:solidFill>
                  <a:schemeClr val="tx1"/>
                </a:solidFill>
                <a:sym typeface="Symbol" pitchFamily="18" charset="2"/>
              </a:rPr>
              <a:t>con </a:t>
            </a:r>
            <a:r>
              <a:rPr lang="es-ES" altLang="es-MX" b="0" dirty="0">
                <a:solidFill>
                  <a:schemeClr val="tx1"/>
                </a:solidFill>
                <a:sym typeface="Symbol" pitchFamily="18" charset="2"/>
              </a:rPr>
              <a:t>lo que el precio de equilibrio quedaría en:</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smtClean="0">
                <a:solidFill>
                  <a:schemeClr val="tx1"/>
                </a:solidFill>
                <a:sym typeface="Symbol" pitchFamily="18" charset="2"/>
              </a:rPr>
              <a:t>El </a:t>
            </a:r>
            <a:r>
              <a:rPr lang="es-ES" altLang="es-MX" b="0" dirty="0">
                <a:solidFill>
                  <a:schemeClr val="tx1"/>
                </a:solidFill>
                <a:sym typeface="Symbol" pitchFamily="18" charset="2"/>
              </a:rPr>
              <a:t>beneficio de la empresa que no cumple el acuerdo es:</a:t>
            </a:r>
          </a:p>
          <a:p>
            <a:pPr>
              <a:spcBef>
                <a:spcPct val="70000"/>
              </a:spcBef>
              <a:tabLst>
                <a:tab pos="2227031" algn="r"/>
                <a:tab pos="3925020" algn="r"/>
                <a:tab pos="5658020" algn="r"/>
                <a:tab pos="7426029" algn="r"/>
                <a:tab pos="9089009" algn="r"/>
              </a:tabLst>
            </a:pPr>
            <a:endParaRPr lang="es-ES" altLang="es-MX" b="0" dirty="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	</a:t>
            </a:r>
          </a:p>
          <a:p>
            <a:pPr>
              <a:spcBef>
                <a:spcPct val="70000"/>
              </a:spcBef>
              <a:tabLst>
                <a:tab pos="2227031" algn="r"/>
                <a:tab pos="3925020" algn="r"/>
                <a:tab pos="5658020" algn="r"/>
                <a:tab pos="7426029" algn="r"/>
                <a:tab pos="9089009" algn="r"/>
              </a:tabLst>
            </a:pPr>
            <a:r>
              <a:rPr lang="es-ES" altLang="es-MX" b="0" dirty="0">
                <a:solidFill>
                  <a:schemeClr val="tx1"/>
                </a:solidFill>
                <a:sym typeface="Symbol" pitchFamily="18" charset="2"/>
              </a:rPr>
              <a:t>que es precisamente la razón por la cual existe el incentivo al engaño.</a:t>
            </a:r>
          </a:p>
        </p:txBody>
      </p:sp>
      <p:graphicFrame>
        <p:nvGraphicFramePr>
          <p:cNvPr id="25603" name="Object 5">
            <a:hlinkClick r:id="" action="ppaction://ole?verb=0"/>
          </p:cNvPr>
          <p:cNvGraphicFramePr>
            <a:graphicFrameLocks noChangeAspect="1"/>
          </p:cNvGraphicFramePr>
          <p:nvPr>
            <p:extLst>
              <p:ext uri="{D42A27DB-BD31-4B8C-83A1-F6EECF244321}">
                <p14:modId xmlns:p14="http://schemas.microsoft.com/office/powerpoint/2010/main" val="2015082367"/>
              </p:ext>
            </p:extLst>
          </p:nvPr>
        </p:nvGraphicFramePr>
        <p:xfrm>
          <a:off x="3175715" y="1084390"/>
          <a:ext cx="4173523" cy="705626"/>
        </p:xfrm>
        <a:graphic>
          <a:graphicData uri="http://schemas.openxmlformats.org/presentationml/2006/ole">
            <mc:AlternateContent xmlns:mc="http://schemas.openxmlformats.org/markup-compatibility/2006">
              <mc:Choice xmlns:v="urn:schemas-microsoft-com:vml" Requires="v">
                <p:oleObj spid="_x0000_s56487" name="Ecuación" r:id="rId4" imgW="1905000" imgH="393700" progId="Equation.3">
                  <p:embed/>
                </p:oleObj>
              </mc:Choice>
              <mc:Fallback>
                <p:oleObj name="Ecuación" r:id="rId4" imgW="19050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5715" y="1084390"/>
                        <a:ext cx="4173523" cy="7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4" name="Object 5">
            <a:hlinkClick r:id="" action="ppaction://ole?verb=0"/>
          </p:cNvPr>
          <p:cNvGraphicFramePr>
            <a:graphicFrameLocks noChangeAspect="1"/>
          </p:cNvGraphicFramePr>
          <p:nvPr>
            <p:extLst>
              <p:ext uri="{D42A27DB-BD31-4B8C-83A1-F6EECF244321}">
                <p14:modId xmlns:p14="http://schemas.microsoft.com/office/powerpoint/2010/main" val="2016084001"/>
              </p:ext>
            </p:extLst>
          </p:nvPr>
        </p:nvGraphicFramePr>
        <p:xfrm>
          <a:off x="2494806" y="2588862"/>
          <a:ext cx="5064523" cy="774300"/>
        </p:xfrm>
        <a:graphic>
          <a:graphicData uri="http://schemas.openxmlformats.org/presentationml/2006/ole">
            <mc:AlternateContent xmlns:mc="http://schemas.openxmlformats.org/markup-compatibility/2006">
              <mc:Choice xmlns:v="urn:schemas-microsoft-com:vml" Requires="v">
                <p:oleObj spid="_x0000_s56488" name="Ecuación" r:id="rId6" imgW="2311400" imgH="431800" progId="Equation.3">
                  <p:embed/>
                </p:oleObj>
              </mc:Choice>
              <mc:Fallback>
                <p:oleObj name="Ecuación" r:id="rId6" imgW="2311400" imgH="431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4806" y="2588862"/>
                        <a:ext cx="5064523" cy="77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5" name="Object 6">
            <a:hlinkClick r:id="" action="ppaction://ole?verb=0"/>
          </p:cNvPr>
          <p:cNvGraphicFramePr>
            <a:graphicFrameLocks noChangeAspect="1"/>
          </p:cNvGraphicFramePr>
          <p:nvPr>
            <p:extLst>
              <p:ext uri="{D42A27DB-BD31-4B8C-83A1-F6EECF244321}">
                <p14:modId xmlns:p14="http://schemas.microsoft.com/office/powerpoint/2010/main" val="3054593614"/>
              </p:ext>
            </p:extLst>
          </p:nvPr>
        </p:nvGraphicFramePr>
        <p:xfrm>
          <a:off x="3070870" y="4068440"/>
          <a:ext cx="4425375" cy="751981"/>
        </p:xfrm>
        <a:graphic>
          <a:graphicData uri="http://schemas.openxmlformats.org/presentationml/2006/ole">
            <mc:AlternateContent xmlns:mc="http://schemas.openxmlformats.org/markup-compatibility/2006">
              <mc:Choice xmlns:v="urn:schemas-microsoft-com:vml" Requires="v">
                <p:oleObj spid="_x0000_s56489" name="Ecuación" r:id="rId8" imgW="2019300" imgH="419100" progId="Equation.3">
                  <p:embed/>
                </p:oleObj>
              </mc:Choice>
              <mc:Fallback>
                <p:oleObj name="Ecuación" r:id="rId8" imgW="2019300" imgH="4191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0870" y="4068440"/>
                        <a:ext cx="4425375"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51</a:t>
            </a:fld>
            <a:endParaRPr lang="es-ES"/>
          </a:p>
        </p:txBody>
      </p:sp>
    </p:spTree>
    <p:extLst>
      <p:ext uri="{BB962C8B-B14F-4D97-AF65-F5344CB8AC3E}">
        <p14:creationId xmlns:p14="http://schemas.microsoft.com/office/powerpoint/2010/main" val="191693037"/>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982638" y="1116112"/>
            <a:ext cx="10175609" cy="525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10866" tIns="54460" rIns="110866" bIns="54460"/>
          <a:lstStyle/>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Por su parte, la empresa engañada obtendrá unos beneficios:</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Además, los beneficios globales ya no son máximos:</a:t>
            </a: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endParaRPr lang="es-ES" altLang="es-MX" b="0">
              <a:solidFill>
                <a:schemeClr val="tx1"/>
              </a:solidFill>
              <a:sym typeface="Symbol" pitchFamily="18" charset="2"/>
            </a:endParaRPr>
          </a:p>
          <a:p>
            <a:pPr>
              <a:spcBef>
                <a:spcPct val="70000"/>
              </a:spcBef>
              <a:tabLst>
                <a:tab pos="2227031" algn="r"/>
                <a:tab pos="3925020" algn="r"/>
                <a:tab pos="5658020" algn="r"/>
                <a:tab pos="7426029" algn="r"/>
                <a:tab pos="9089009" algn="r"/>
              </a:tabLst>
            </a:pPr>
            <a:r>
              <a:rPr lang="es-ES" altLang="es-MX" b="0">
                <a:solidFill>
                  <a:schemeClr val="tx1"/>
                </a:solidFill>
                <a:sym typeface="Symbol" pitchFamily="18" charset="2"/>
              </a:rPr>
              <a:t>Lógicamente este incentivo se presenta para ambos. Si ambos intentan engañar, la solución será la de </a:t>
            </a:r>
            <a:r>
              <a:rPr lang="es-ES" altLang="es-MX">
                <a:solidFill>
                  <a:schemeClr val="tx1"/>
                </a:solidFill>
                <a:sym typeface="Symbol" pitchFamily="18" charset="2"/>
              </a:rPr>
              <a:t>Cournot, que es peor para los dos</a:t>
            </a:r>
            <a:r>
              <a:rPr lang="es-ES" altLang="es-MX" b="0">
                <a:solidFill>
                  <a:schemeClr val="tx1"/>
                </a:solidFill>
                <a:sym typeface="Symbol" pitchFamily="18" charset="2"/>
              </a:rPr>
              <a:t>.</a:t>
            </a:r>
          </a:p>
        </p:txBody>
      </p:sp>
      <p:graphicFrame>
        <p:nvGraphicFramePr>
          <p:cNvPr id="26627" name="Object 5">
            <a:hlinkClick r:id="" action="ppaction://ole?verb=0"/>
          </p:cNvPr>
          <p:cNvGraphicFramePr>
            <a:graphicFrameLocks noChangeAspect="1"/>
          </p:cNvGraphicFramePr>
          <p:nvPr>
            <p:extLst>
              <p:ext uri="{D42A27DB-BD31-4B8C-83A1-F6EECF244321}">
                <p14:modId xmlns:p14="http://schemas.microsoft.com/office/powerpoint/2010/main" val="4121214724"/>
              </p:ext>
            </p:extLst>
          </p:nvPr>
        </p:nvGraphicFramePr>
        <p:xfrm>
          <a:off x="3903258" y="1818305"/>
          <a:ext cx="4510030" cy="820655"/>
        </p:xfrm>
        <a:graphic>
          <a:graphicData uri="http://schemas.openxmlformats.org/presentationml/2006/ole">
            <mc:AlternateContent xmlns:mc="http://schemas.openxmlformats.org/markup-compatibility/2006">
              <mc:Choice xmlns:v="urn:schemas-microsoft-com:vml" Requires="v">
                <p:oleObj spid="_x0000_s57456" name="Equation" r:id="rId4" imgW="2057400" imgH="457200" progId="Equation.DSMT4">
                  <p:embed/>
                </p:oleObj>
              </mc:Choice>
              <mc:Fallback>
                <p:oleObj name="Equation" r:id="rId4" imgW="2057400" imgH="4572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3258" y="1818305"/>
                        <a:ext cx="4510030" cy="8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628" name="Object 5">
            <a:hlinkClick r:id="" action="ppaction://ole?verb=0"/>
          </p:cNvPr>
          <p:cNvGraphicFramePr>
            <a:graphicFrameLocks noChangeAspect="1"/>
          </p:cNvGraphicFramePr>
          <p:nvPr>
            <p:extLst>
              <p:ext uri="{D42A27DB-BD31-4B8C-83A1-F6EECF244321}">
                <p14:modId xmlns:p14="http://schemas.microsoft.com/office/powerpoint/2010/main" val="2155887588"/>
              </p:ext>
            </p:extLst>
          </p:nvPr>
        </p:nvGraphicFramePr>
        <p:xfrm>
          <a:off x="2781570" y="3583228"/>
          <a:ext cx="6374570" cy="751981"/>
        </p:xfrm>
        <a:graphic>
          <a:graphicData uri="http://schemas.openxmlformats.org/presentationml/2006/ole">
            <mc:AlternateContent xmlns:mc="http://schemas.openxmlformats.org/markup-compatibility/2006">
              <mc:Choice xmlns:v="urn:schemas-microsoft-com:vml" Requires="v">
                <p:oleObj spid="_x0000_s57457" name="Ecuación" r:id="rId6" imgW="2908300" imgH="419100" progId="Equation.3">
                  <p:embed/>
                </p:oleObj>
              </mc:Choice>
              <mc:Fallback>
                <p:oleObj name="Ecuación" r:id="rId6" imgW="2908300" imgH="4191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1570" y="3583228"/>
                        <a:ext cx="6374570" cy="75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67427E3B-C1E0-4FF4-A955-6347B8EBBC07}" type="slidenum">
              <a:rPr lang="es-ES" smtClean="0"/>
              <a:pPr>
                <a:defRPr/>
              </a:pPr>
              <a:t>52</a:t>
            </a:fld>
            <a:endParaRPr lang="es-ES"/>
          </a:p>
        </p:txBody>
      </p:sp>
    </p:spTree>
    <p:extLst>
      <p:ext uri="{BB962C8B-B14F-4D97-AF65-F5344CB8AC3E}">
        <p14:creationId xmlns:p14="http://schemas.microsoft.com/office/powerpoint/2010/main" val="3222574375"/>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091476" y="3778268"/>
            <a:ext cx="7790436" cy="2001849"/>
            <a:chOff x="1380" y="2610"/>
            <a:chExt cx="3681" cy="1166"/>
          </a:xfrm>
        </p:grpSpPr>
        <p:sp>
          <p:nvSpPr>
            <p:cNvPr id="27688" name="Line 3"/>
            <p:cNvSpPr>
              <a:spLocks noChangeShapeType="1"/>
            </p:cNvSpPr>
            <p:nvPr/>
          </p:nvSpPr>
          <p:spPr bwMode="auto">
            <a:xfrm>
              <a:off x="1380" y="2610"/>
              <a:ext cx="2492" cy="1166"/>
            </a:xfrm>
            <a:prstGeom prst="line">
              <a:avLst/>
            </a:prstGeom>
            <a:noFill/>
            <a:ln w="508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9" name="Rectangle 4"/>
            <p:cNvSpPr>
              <a:spLocks noChangeArrowheads="1"/>
            </p:cNvSpPr>
            <p:nvPr/>
          </p:nvSpPr>
          <p:spPr bwMode="auto">
            <a:xfrm>
              <a:off x="3924" y="3180"/>
              <a:ext cx="1137"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latin typeface="Arial" pitchFamily="34" charset="0"/>
                </a:rPr>
                <a:t>Curva de reacción</a:t>
              </a:r>
            </a:p>
            <a:p>
              <a:pPr algn="l"/>
              <a:r>
                <a:rPr lang="en-US" altLang="es-MX" sz="2000">
                  <a:latin typeface="Arial" pitchFamily="34" charset="0"/>
                </a:rPr>
                <a:t>de la Empresa 1</a:t>
              </a:r>
            </a:p>
          </p:txBody>
        </p:sp>
        <p:sp>
          <p:nvSpPr>
            <p:cNvPr id="27690" name="Line 5"/>
            <p:cNvSpPr>
              <a:spLocks noChangeShapeType="1"/>
            </p:cNvSpPr>
            <p:nvPr/>
          </p:nvSpPr>
          <p:spPr bwMode="auto">
            <a:xfrm flipH="1">
              <a:off x="3449" y="3321"/>
              <a:ext cx="399" cy="22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3" name="Group 6"/>
          <p:cNvGrpSpPr>
            <a:grpSpLocks/>
          </p:cNvGrpSpPr>
          <p:nvPr/>
        </p:nvGrpSpPr>
        <p:grpSpPr bwMode="auto">
          <a:xfrm>
            <a:off x="2152851" y="1716329"/>
            <a:ext cx="3502628" cy="4063788"/>
            <a:chOff x="1409" y="1409"/>
            <a:chExt cx="1655" cy="2367"/>
          </a:xfrm>
        </p:grpSpPr>
        <p:sp>
          <p:nvSpPr>
            <p:cNvPr id="27685" name="Line 7"/>
            <p:cNvSpPr>
              <a:spLocks noChangeShapeType="1"/>
            </p:cNvSpPr>
            <p:nvPr/>
          </p:nvSpPr>
          <p:spPr bwMode="auto">
            <a:xfrm>
              <a:off x="1409" y="1409"/>
              <a:ext cx="1167" cy="2367"/>
            </a:xfrm>
            <a:prstGeom prst="line">
              <a:avLst/>
            </a:prstGeom>
            <a:noFill/>
            <a:ln w="50800">
              <a:solidFill>
                <a:srgbClr val="CC660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6" name="Rectangle 8"/>
            <p:cNvSpPr>
              <a:spLocks noChangeArrowheads="1"/>
            </p:cNvSpPr>
            <p:nvPr/>
          </p:nvSpPr>
          <p:spPr bwMode="auto">
            <a:xfrm>
              <a:off x="2031" y="1437"/>
              <a:ext cx="103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Curva de reacción</a:t>
              </a:r>
            </a:p>
            <a:p>
              <a:pPr algn="l"/>
              <a:r>
                <a:rPr lang="en-US" altLang="es-MX" sz="2000">
                  <a:cs typeface="Times New Roman" pitchFamily="18" charset="0"/>
                </a:rPr>
                <a:t>de la Empresa 2</a:t>
              </a:r>
            </a:p>
          </p:txBody>
        </p:sp>
        <p:sp>
          <p:nvSpPr>
            <p:cNvPr id="27687" name="Line 9"/>
            <p:cNvSpPr>
              <a:spLocks noChangeShapeType="1"/>
            </p:cNvSpPr>
            <p:nvPr/>
          </p:nvSpPr>
          <p:spPr bwMode="auto">
            <a:xfrm flipH="1">
              <a:off x="1625" y="1641"/>
              <a:ext cx="399" cy="22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sp>
        <p:nvSpPr>
          <p:cNvPr id="27652" name="Line 11"/>
          <p:cNvSpPr>
            <a:spLocks noChangeShapeType="1"/>
          </p:cNvSpPr>
          <p:nvPr/>
        </p:nvSpPr>
        <p:spPr bwMode="auto">
          <a:xfrm>
            <a:off x="2116871" y="1190972"/>
            <a:ext cx="0" cy="461318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27653" name="Line 12"/>
          <p:cNvSpPr>
            <a:spLocks noChangeShapeType="1"/>
          </p:cNvSpPr>
          <p:nvPr/>
        </p:nvSpPr>
        <p:spPr bwMode="auto">
          <a:xfrm>
            <a:off x="2108406" y="5793851"/>
            <a:ext cx="570155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112032" tIns="56016" rIns="112032" bIns="56016" anchor="ctr"/>
          <a:lstStyle/>
          <a:p>
            <a:endParaRPr lang="es-MX"/>
          </a:p>
        </p:txBody>
      </p:sp>
      <p:sp>
        <p:nvSpPr>
          <p:cNvPr id="27654" name="Rectangle 13"/>
          <p:cNvSpPr>
            <a:spLocks noChangeArrowheads="1"/>
          </p:cNvSpPr>
          <p:nvPr/>
        </p:nvSpPr>
        <p:spPr bwMode="auto">
          <a:xfrm>
            <a:off x="1498885" y="1021003"/>
            <a:ext cx="504423"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i="1">
                <a:cs typeface="Times New Roman" pitchFamily="18" charset="0"/>
              </a:rPr>
              <a:t>Q</a:t>
            </a:r>
            <a:r>
              <a:rPr lang="en-US" altLang="es-MX" sz="2200" baseline="-25000">
                <a:cs typeface="Times New Roman" pitchFamily="18" charset="0"/>
              </a:rPr>
              <a:t>1</a:t>
            </a:r>
          </a:p>
        </p:txBody>
      </p:sp>
      <p:sp>
        <p:nvSpPr>
          <p:cNvPr id="27655" name="Rectangle 14"/>
          <p:cNvSpPr>
            <a:spLocks noChangeArrowheads="1"/>
          </p:cNvSpPr>
          <p:nvPr/>
        </p:nvSpPr>
        <p:spPr bwMode="auto">
          <a:xfrm>
            <a:off x="7930598" y="5647919"/>
            <a:ext cx="494805"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i="1">
                <a:cs typeface="Times New Roman" pitchFamily="18" charset="0"/>
              </a:rPr>
              <a:t>Q</a:t>
            </a:r>
            <a:r>
              <a:rPr lang="en-US" altLang="es-MX" sz="2000" baseline="-25000">
                <a:cs typeface="Times New Roman" pitchFamily="18" charset="0"/>
              </a:rPr>
              <a:t>2</a:t>
            </a:r>
          </a:p>
        </p:txBody>
      </p:sp>
      <p:sp>
        <p:nvSpPr>
          <p:cNvPr id="27656" name="Rectangle 15"/>
          <p:cNvSpPr>
            <a:spLocks noChangeArrowheads="1"/>
          </p:cNvSpPr>
          <p:nvPr/>
        </p:nvSpPr>
        <p:spPr bwMode="auto">
          <a:xfrm>
            <a:off x="1501003" y="1434765"/>
            <a:ext cx="480378"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a:cs typeface="Times New Roman" pitchFamily="18" charset="0"/>
              </a:rPr>
              <a:t>30</a:t>
            </a:r>
          </a:p>
        </p:txBody>
      </p:sp>
      <p:sp>
        <p:nvSpPr>
          <p:cNvPr id="27657" name="Rectangle 16"/>
          <p:cNvSpPr>
            <a:spLocks noChangeArrowheads="1"/>
          </p:cNvSpPr>
          <p:nvPr/>
        </p:nvSpPr>
        <p:spPr bwMode="auto">
          <a:xfrm>
            <a:off x="7088275" y="5738912"/>
            <a:ext cx="480378" cy="41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10866" tIns="54460" rIns="110866" bIns="54460">
            <a:spAutoFit/>
          </a:bodyPr>
          <a:lstStyle/>
          <a:p>
            <a:pPr algn="l"/>
            <a:r>
              <a:rPr lang="en-US" altLang="es-MX" sz="2000">
                <a:cs typeface="Times New Roman" pitchFamily="18" charset="0"/>
              </a:rPr>
              <a:t>30</a:t>
            </a:r>
          </a:p>
        </p:txBody>
      </p:sp>
      <p:grpSp>
        <p:nvGrpSpPr>
          <p:cNvPr id="4" name="Group 17"/>
          <p:cNvGrpSpPr>
            <a:grpSpLocks/>
          </p:cNvGrpSpPr>
          <p:nvPr/>
        </p:nvGrpSpPr>
        <p:grpSpPr bwMode="auto">
          <a:xfrm>
            <a:off x="1501003" y="3661522"/>
            <a:ext cx="6548113" cy="2475700"/>
            <a:chOff x="1101" y="2542"/>
            <a:chExt cx="3094" cy="1442"/>
          </a:xfrm>
        </p:grpSpPr>
        <p:sp>
          <p:nvSpPr>
            <p:cNvPr id="27678" name="Rectangle 18"/>
            <p:cNvSpPr>
              <a:spLocks noChangeArrowheads="1"/>
            </p:cNvSpPr>
            <p:nvPr/>
          </p:nvSpPr>
          <p:spPr bwMode="auto">
            <a:xfrm>
              <a:off x="1101" y="2877"/>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10</a:t>
              </a:r>
            </a:p>
          </p:txBody>
        </p:sp>
        <p:sp>
          <p:nvSpPr>
            <p:cNvPr id="27679" name="Rectangle 19"/>
            <p:cNvSpPr>
              <a:spLocks noChangeArrowheads="1"/>
            </p:cNvSpPr>
            <p:nvPr/>
          </p:nvSpPr>
          <p:spPr bwMode="auto">
            <a:xfrm>
              <a:off x="2061" y="3752"/>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10</a:t>
              </a:r>
            </a:p>
          </p:txBody>
        </p:sp>
        <p:sp>
          <p:nvSpPr>
            <p:cNvPr id="27680" name="Oval 20"/>
            <p:cNvSpPr>
              <a:spLocks noChangeAspect="1" noChangeArrowheads="1"/>
            </p:cNvSpPr>
            <p:nvPr/>
          </p:nvSpPr>
          <p:spPr bwMode="auto">
            <a:xfrm>
              <a:off x="2160" y="2976"/>
              <a:ext cx="77" cy="77"/>
            </a:xfrm>
            <a:prstGeom prst="ellipse">
              <a:avLst/>
            </a:prstGeom>
            <a:solidFill>
              <a:schemeClr val="tx1"/>
            </a:solidFill>
            <a:ln w="12700">
              <a:solidFill>
                <a:schemeClr val="tx1"/>
              </a:solidFill>
              <a:round/>
              <a:headEnd/>
              <a:tailEnd/>
            </a:ln>
          </p:spPr>
          <p:txBody>
            <a:bodyPr wrap="none" anchor="ctr"/>
            <a:lstStyle/>
            <a:p>
              <a:endParaRPr lang="es-MX" altLang="es-MX">
                <a:latin typeface="Times New Roman" pitchFamily="18" charset="0"/>
                <a:cs typeface="Times New Roman" pitchFamily="18" charset="0"/>
              </a:endParaRPr>
            </a:p>
          </p:txBody>
        </p:sp>
        <p:sp>
          <p:nvSpPr>
            <p:cNvPr id="27681" name="Rectangle 21"/>
            <p:cNvSpPr>
              <a:spLocks noChangeArrowheads="1"/>
            </p:cNvSpPr>
            <p:nvPr/>
          </p:nvSpPr>
          <p:spPr bwMode="auto">
            <a:xfrm>
              <a:off x="2958" y="2542"/>
              <a:ext cx="1237"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Equilibrio de Cournot</a:t>
              </a:r>
            </a:p>
          </p:txBody>
        </p:sp>
        <p:sp>
          <p:nvSpPr>
            <p:cNvPr id="27682" name="Line 22"/>
            <p:cNvSpPr>
              <a:spLocks noChangeShapeType="1"/>
            </p:cNvSpPr>
            <p:nvPr/>
          </p:nvSpPr>
          <p:spPr bwMode="auto">
            <a:xfrm>
              <a:off x="1401" y="3018"/>
              <a:ext cx="751"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3" name="Line 23"/>
            <p:cNvSpPr>
              <a:spLocks noChangeShapeType="1"/>
            </p:cNvSpPr>
            <p:nvPr/>
          </p:nvSpPr>
          <p:spPr bwMode="auto">
            <a:xfrm>
              <a:off x="2208" y="3081"/>
              <a:ext cx="0" cy="703"/>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84" name="Line 24"/>
            <p:cNvSpPr>
              <a:spLocks noChangeShapeType="1"/>
            </p:cNvSpPr>
            <p:nvPr/>
          </p:nvSpPr>
          <p:spPr bwMode="auto">
            <a:xfrm flipH="1">
              <a:off x="2297" y="2649"/>
              <a:ext cx="687" cy="27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5" name="Group 25"/>
          <p:cNvGrpSpPr>
            <a:grpSpLocks/>
          </p:cNvGrpSpPr>
          <p:nvPr/>
        </p:nvGrpSpPr>
        <p:grpSpPr bwMode="auto">
          <a:xfrm>
            <a:off x="1501003" y="3259779"/>
            <a:ext cx="7949165" cy="2877444"/>
            <a:chOff x="1101" y="2308"/>
            <a:chExt cx="3756" cy="1676"/>
          </a:xfrm>
        </p:grpSpPr>
        <p:sp>
          <p:nvSpPr>
            <p:cNvPr id="27672" name="Rectangle 26"/>
            <p:cNvSpPr>
              <a:spLocks noChangeArrowheads="1"/>
            </p:cNvSpPr>
            <p:nvPr/>
          </p:nvSpPr>
          <p:spPr bwMode="auto">
            <a:xfrm>
              <a:off x="1101" y="2493"/>
              <a:ext cx="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cs typeface="Times New Roman" pitchFamily="18" charset="0"/>
                </a:rPr>
                <a:t>15</a:t>
              </a:r>
            </a:p>
          </p:txBody>
        </p:sp>
        <p:sp>
          <p:nvSpPr>
            <p:cNvPr id="27673" name="Rectangle 27"/>
            <p:cNvSpPr>
              <a:spLocks noChangeArrowheads="1"/>
            </p:cNvSpPr>
            <p:nvPr/>
          </p:nvSpPr>
          <p:spPr bwMode="auto">
            <a:xfrm>
              <a:off x="2469" y="3752"/>
              <a:ext cx="22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a:latin typeface="Arial" pitchFamily="34" charset="0"/>
                </a:rPr>
                <a:t>15</a:t>
              </a:r>
            </a:p>
          </p:txBody>
        </p:sp>
        <p:sp>
          <p:nvSpPr>
            <p:cNvPr id="27674" name="Line 28"/>
            <p:cNvSpPr>
              <a:spLocks noChangeShapeType="1"/>
            </p:cNvSpPr>
            <p:nvPr/>
          </p:nvSpPr>
          <p:spPr bwMode="auto">
            <a:xfrm>
              <a:off x="1411" y="2611"/>
              <a:ext cx="114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27675" name="Line 29"/>
            <p:cNvSpPr>
              <a:spLocks noChangeShapeType="1"/>
            </p:cNvSpPr>
            <p:nvPr/>
          </p:nvSpPr>
          <p:spPr bwMode="auto">
            <a:xfrm rot="-5400000">
              <a:off x="2000" y="3200"/>
              <a:ext cx="114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es-MX"/>
            </a:p>
          </p:txBody>
        </p:sp>
        <p:sp>
          <p:nvSpPr>
            <p:cNvPr id="27676" name="Oval 30"/>
            <p:cNvSpPr>
              <a:spLocks noChangeAspect="1" noChangeArrowheads="1"/>
            </p:cNvSpPr>
            <p:nvPr/>
          </p:nvSpPr>
          <p:spPr bwMode="auto">
            <a:xfrm>
              <a:off x="2524" y="2583"/>
              <a:ext cx="77" cy="77"/>
            </a:xfrm>
            <a:prstGeom prst="ellipse">
              <a:avLst/>
            </a:prstGeom>
            <a:solidFill>
              <a:schemeClr val="tx1"/>
            </a:solidFill>
            <a:ln w="12700">
              <a:solidFill>
                <a:schemeClr val="tx1"/>
              </a:solidFill>
              <a:round/>
              <a:headEnd/>
              <a:tailEnd/>
            </a:ln>
          </p:spPr>
          <p:txBody>
            <a:bodyPr wrap="none" anchor="ctr"/>
            <a:lstStyle/>
            <a:p>
              <a:endParaRPr lang="es-MX" altLang="es-MX" sz="2000"/>
            </a:p>
          </p:txBody>
        </p:sp>
        <p:sp>
          <p:nvSpPr>
            <p:cNvPr id="27677" name="Rectangle 31"/>
            <p:cNvSpPr>
              <a:spLocks noChangeArrowheads="1"/>
            </p:cNvSpPr>
            <p:nvPr/>
          </p:nvSpPr>
          <p:spPr bwMode="auto">
            <a:xfrm>
              <a:off x="2536" y="2308"/>
              <a:ext cx="232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dirty="0" err="1">
                  <a:latin typeface="Arial" pitchFamily="34" charset="0"/>
                </a:rPr>
                <a:t>Equilibrio</a:t>
              </a:r>
              <a:r>
                <a:rPr lang="en-US" altLang="es-MX" sz="2000" dirty="0">
                  <a:latin typeface="Arial" pitchFamily="34" charset="0"/>
                </a:rPr>
                <a:t> </a:t>
              </a:r>
              <a:r>
                <a:rPr lang="en-US" altLang="es-MX" sz="2000" dirty="0" err="1">
                  <a:latin typeface="Arial" pitchFamily="34" charset="0"/>
                </a:rPr>
                <a:t>competitivo</a:t>
              </a:r>
              <a:r>
                <a:rPr lang="en-US" altLang="es-MX" sz="2000" dirty="0">
                  <a:latin typeface="Arial" pitchFamily="34" charset="0"/>
                </a:rPr>
                <a:t> (</a:t>
              </a:r>
              <a:r>
                <a:rPr lang="en-US" altLang="es-MX" sz="2000" i="1" dirty="0">
                  <a:cs typeface="Times New Roman" pitchFamily="18" charset="0"/>
                </a:rPr>
                <a:t>P = </a:t>
              </a:r>
              <a:r>
                <a:rPr lang="en-US" altLang="es-MX" sz="2000" i="1" dirty="0" err="1">
                  <a:cs typeface="Times New Roman" pitchFamily="18" charset="0"/>
                </a:rPr>
                <a:t>CMg</a:t>
              </a:r>
              <a:r>
                <a:rPr lang="en-US" altLang="es-MX" sz="2000" dirty="0">
                  <a:latin typeface="Arial" pitchFamily="34" charset="0"/>
                </a:rPr>
                <a:t>; </a:t>
              </a:r>
              <a:r>
                <a:rPr lang="en-US" altLang="es-MX" sz="2000" dirty="0">
                  <a:latin typeface="Symbol" pitchFamily="18" charset="2"/>
                </a:rPr>
                <a:t>P</a:t>
              </a:r>
              <a:r>
                <a:rPr lang="en-US" altLang="es-MX" sz="2000" dirty="0">
                  <a:latin typeface="Arial" pitchFamily="34" charset="0"/>
                </a:rPr>
                <a:t> = 0)</a:t>
              </a:r>
            </a:p>
          </p:txBody>
        </p:sp>
      </p:grpSp>
      <p:grpSp>
        <p:nvGrpSpPr>
          <p:cNvPr id="6" name="Group 32"/>
          <p:cNvGrpSpPr>
            <a:grpSpLocks/>
          </p:cNvGrpSpPr>
          <p:nvPr/>
        </p:nvGrpSpPr>
        <p:grpSpPr bwMode="auto">
          <a:xfrm>
            <a:off x="766614" y="1769551"/>
            <a:ext cx="9826404" cy="4367671"/>
            <a:chOff x="754" y="1440"/>
            <a:chExt cx="4643" cy="2544"/>
          </a:xfrm>
        </p:grpSpPr>
        <p:sp>
          <p:nvSpPr>
            <p:cNvPr id="27661" name="Rectangle 33"/>
            <p:cNvSpPr>
              <a:spLocks noChangeArrowheads="1"/>
            </p:cNvSpPr>
            <p:nvPr/>
          </p:nvSpPr>
          <p:spPr bwMode="auto">
            <a:xfrm>
              <a:off x="754" y="3497"/>
              <a:ext cx="505"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1700" b="0" dirty="0" err="1">
                  <a:latin typeface="Arial" pitchFamily="34" charset="0"/>
                </a:rPr>
                <a:t>Curva</a:t>
              </a:r>
              <a:r>
                <a:rPr lang="en-US" altLang="es-MX" sz="1700" b="0" dirty="0">
                  <a:latin typeface="Arial" pitchFamily="34" charset="0"/>
                </a:rPr>
                <a:t> de</a:t>
              </a:r>
            </a:p>
            <a:p>
              <a:pPr algn="l"/>
              <a:r>
                <a:rPr lang="en-US" altLang="es-MX" sz="1700" b="0" dirty="0" err="1">
                  <a:latin typeface="Arial" pitchFamily="34" charset="0"/>
                </a:rPr>
                <a:t>contrato</a:t>
              </a:r>
              <a:endParaRPr lang="en-US" altLang="es-MX" sz="1700" b="0" dirty="0">
                <a:latin typeface="Arial" pitchFamily="34" charset="0"/>
              </a:endParaRPr>
            </a:p>
          </p:txBody>
        </p:sp>
        <p:sp>
          <p:nvSpPr>
            <p:cNvPr id="27662" name="Line 34"/>
            <p:cNvSpPr>
              <a:spLocks noChangeShapeType="1"/>
            </p:cNvSpPr>
            <p:nvPr/>
          </p:nvSpPr>
          <p:spPr bwMode="auto">
            <a:xfrm flipV="1">
              <a:off x="1305" y="3113"/>
              <a:ext cx="463" cy="59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27663" name="Line 35"/>
            <p:cNvSpPr>
              <a:spLocks noChangeShapeType="1"/>
            </p:cNvSpPr>
            <p:nvPr/>
          </p:nvSpPr>
          <p:spPr bwMode="auto">
            <a:xfrm>
              <a:off x="1374" y="2616"/>
              <a:ext cx="1202" cy="1160"/>
            </a:xfrm>
            <a:prstGeom prst="line">
              <a:avLst/>
            </a:prstGeom>
            <a:noFill/>
            <a:ln w="50800">
              <a:solidFill>
                <a:srgbClr val="0033CC"/>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4" name="Rectangle 36"/>
            <p:cNvSpPr>
              <a:spLocks noChangeArrowheads="1"/>
            </p:cNvSpPr>
            <p:nvPr/>
          </p:nvSpPr>
          <p:spPr bwMode="auto">
            <a:xfrm>
              <a:off x="1053" y="3117"/>
              <a:ext cx="23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cs typeface="Times New Roman" pitchFamily="18" charset="0"/>
                </a:rPr>
                <a:t>7.5</a:t>
              </a:r>
            </a:p>
          </p:txBody>
        </p:sp>
        <p:sp>
          <p:nvSpPr>
            <p:cNvPr id="27665" name="Rectangle 37"/>
            <p:cNvSpPr>
              <a:spLocks noChangeArrowheads="1"/>
            </p:cNvSpPr>
            <p:nvPr/>
          </p:nvSpPr>
          <p:spPr bwMode="auto">
            <a:xfrm>
              <a:off x="1821" y="3752"/>
              <a:ext cx="23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cs typeface="Times New Roman" pitchFamily="18" charset="0"/>
                </a:rPr>
                <a:t>7.5</a:t>
              </a:r>
            </a:p>
          </p:txBody>
        </p:sp>
        <p:sp>
          <p:nvSpPr>
            <p:cNvPr id="27666" name="Line 38"/>
            <p:cNvSpPr>
              <a:spLocks noChangeShapeType="1"/>
            </p:cNvSpPr>
            <p:nvPr/>
          </p:nvSpPr>
          <p:spPr bwMode="auto">
            <a:xfrm flipH="1">
              <a:off x="2057" y="3033"/>
              <a:ext cx="1119" cy="1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27667" name="Line 39"/>
            <p:cNvSpPr>
              <a:spLocks noChangeShapeType="1"/>
            </p:cNvSpPr>
            <p:nvPr/>
          </p:nvSpPr>
          <p:spPr bwMode="auto">
            <a:xfrm>
              <a:off x="1401" y="3264"/>
              <a:ext cx="607"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8" name="Line 40"/>
            <p:cNvSpPr>
              <a:spLocks noChangeShapeType="1"/>
            </p:cNvSpPr>
            <p:nvPr/>
          </p:nvSpPr>
          <p:spPr bwMode="auto">
            <a:xfrm>
              <a:off x="2016" y="3273"/>
              <a:ext cx="0" cy="511"/>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7669" name="Oval 41"/>
            <p:cNvSpPr>
              <a:spLocks noChangeAspect="1" noChangeArrowheads="1"/>
            </p:cNvSpPr>
            <p:nvPr/>
          </p:nvSpPr>
          <p:spPr bwMode="auto">
            <a:xfrm>
              <a:off x="1980" y="3216"/>
              <a:ext cx="77" cy="77"/>
            </a:xfrm>
            <a:prstGeom prst="ellipse">
              <a:avLst/>
            </a:prstGeom>
            <a:noFill/>
            <a:ln w="12700">
              <a:solidFill>
                <a:schemeClr val="tx1"/>
              </a:solidFill>
              <a:round/>
              <a:headEnd/>
              <a:tailEnd/>
            </a:ln>
            <a:extLst>
              <a:ext uri="{909E8E84-426E-40DD-AFC4-6F175D3DCCD1}">
                <a14:hiddenFill xmlns:a14="http://schemas.microsoft.com/office/drawing/2010/main">
                  <a:solidFill>
                    <a:schemeClr val="tx1"/>
                  </a:solidFill>
                </a14:hiddenFill>
              </a:ext>
            </a:extLst>
          </p:spPr>
          <p:txBody>
            <a:bodyPr wrap="none" anchor="ctr"/>
            <a:lstStyle/>
            <a:p>
              <a:endParaRPr lang="es-MX" altLang="es-MX" b="0"/>
            </a:p>
          </p:txBody>
        </p:sp>
        <p:sp>
          <p:nvSpPr>
            <p:cNvPr id="27670" name="Rectangle 42"/>
            <p:cNvSpPr>
              <a:spLocks noChangeArrowheads="1"/>
            </p:cNvSpPr>
            <p:nvPr/>
          </p:nvSpPr>
          <p:spPr bwMode="auto">
            <a:xfrm>
              <a:off x="3124" y="2858"/>
              <a:ext cx="1233"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a:r>
                <a:rPr lang="en-US" altLang="es-MX" sz="2000" b="0">
                  <a:latin typeface="Arial" pitchFamily="34" charset="0"/>
                </a:rPr>
                <a:t>Equilibrio de colusión</a:t>
              </a:r>
            </a:p>
          </p:txBody>
        </p:sp>
        <p:sp>
          <p:nvSpPr>
            <p:cNvPr id="27671" name="Rectangle 43"/>
            <p:cNvSpPr>
              <a:spLocks noChangeArrowheads="1"/>
            </p:cNvSpPr>
            <p:nvPr/>
          </p:nvSpPr>
          <p:spPr bwMode="auto">
            <a:xfrm>
              <a:off x="3406" y="1440"/>
              <a:ext cx="1991" cy="769"/>
            </a:xfrm>
            <a:prstGeom prst="rect">
              <a:avLst/>
            </a:prstGeom>
            <a:noFill/>
            <a:ln w="12700">
              <a:noFill/>
              <a:miter lim="800000"/>
              <a:headEnd/>
              <a:tailEnd/>
            </a:ln>
            <a:extLst>
              <a:ext uri="{909E8E84-426E-40DD-AFC4-6F175D3DCCD1}">
                <a14:hiddenFill xmlns:a14="http://schemas.microsoft.com/office/drawing/2010/main">
                  <a:solidFill>
                    <a:schemeClr val="hlink"/>
                  </a:solidFill>
                </a14:hiddenFill>
              </a:ext>
            </a:extLst>
          </p:spPr>
          <p:txBody>
            <a:bodyPr wrap="none" lIns="90488" tIns="44450" rIns="90488" bIns="44450">
              <a:spAutoFit/>
            </a:bodyPr>
            <a:lstStyle/>
            <a:p>
              <a:r>
                <a:rPr lang="en-US" altLang="es-MX" sz="2000" b="0">
                  <a:latin typeface="Arial" pitchFamily="34" charset="0"/>
                </a:rPr>
                <a:t>Para las empresas, el resultado  de</a:t>
              </a:r>
            </a:p>
            <a:p>
              <a:r>
                <a:rPr lang="en-US" altLang="es-MX" sz="2000" b="0">
                  <a:latin typeface="Arial" pitchFamily="34" charset="0"/>
                </a:rPr>
                <a:t>la colusión es  el mejor, seguido</a:t>
              </a:r>
            </a:p>
            <a:p>
              <a:r>
                <a:rPr lang="en-US" altLang="es-MX" sz="2000" b="0">
                  <a:latin typeface="Arial" pitchFamily="34" charset="0"/>
                </a:rPr>
                <a:t>del equilibrio de Cournot y del</a:t>
              </a:r>
            </a:p>
            <a:p>
              <a:r>
                <a:rPr lang="en-US" altLang="es-MX" sz="2000" b="0">
                  <a:latin typeface="Arial" pitchFamily="34" charset="0"/>
                </a:rPr>
                <a:t>equilibrio de la competencia.</a:t>
              </a:r>
            </a:p>
          </p:txBody>
        </p:sp>
      </p:grpSp>
      <p:sp>
        <p:nvSpPr>
          <p:cNvPr id="7" name="Marcador de número de diapositiva 6"/>
          <p:cNvSpPr>
            <a:spLocks noGrp="1"/>
          </p:cNvSpPr>
          <p:nvPr>
            <p:ph type="sldNum" sz="quarter" idx="12"/>
          </p:nvPr>
        </p:nvSpPr>
        <p:spPr/>
        <p:txBody>
          <a:bodyPr/>
          <a:lstStyle/>
          <a:p>
            <a:pPr>
              <a:defRPr/>
            </a:pPr>
            <a:fld id="{67427E3B-C1E0-4FF4-A955-6347B8EBBC07}" type="slidenum">
              <a:rPr lang="es-ES" smtClean="0"/>
              <a:pPr>
                <a:defRPr/>
              </a:pPr>
              <a:t>53</a:t>
            </a:fld>
            <a:endParaRPr lang="es-ES"/>
          </a:p>
        </p:txBody>
      </p:sp>
    </p:spTree>
    <p:extLst>
      <p:ext uri="{BB962C8B-B14F-4D97-AF65-F5344CB8AC3E}">
        <p14:creationId xmlns:p14="http://schemas.microsoft.com/office/powerpoint/2010/main" val="67686398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7"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8"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1269"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79571" name="Text Box 19"/>
          <p:cNvSpPr txBox="1">
            <a:spLocks noChangeArrowheads="1"/>
          </p:cNvSpPr>
          <p:nvPr/>
        </p:nvSpPr>
        <p:spPr bwMode="auto">
          <a:xfrm>
            <a:off x="380950" y="4867276"/>
            <a:ext cx="10761850" cy="2267562"/>
          </a:xfrm>
          <a:prstGeom prst="rect">
            <a:avLst/>
          </a:prstGeom>
          <a:noFill/>
          <a:ln w="9525">
            <a:noFill/>
            <a:miter lim="800000"/>
            <a:headEnd/>
            <a:tailEnd/>
          </a:ln>
          <a:effectLst/>
        </p:spPr>
        <p:txBody>
          <a:bodyPr lIns="112032" tIns="56016" rIns="112032" bIns="56016">
            <a:spAutoFit/>
          </a:bodyPr>
          <a:lstStyle/>
          <a:p>
            <a:pPr marL="420121" indent="-420121" eaLnBrk="0" hangingPunct="0">
              <a:spcBef>
                <a:spcPct val="20000"/>
              </a:spcBef>
              <a:buClr>
                <a:srgbClr val="D41C3B"/>
              </a:buClr>
              <a:defRPr/>
            </a:pPr>
            <a:r>
              <a:rPr lang="es-ES" sz="2500" b="0" dirty="0">
                <a:latin typeface="+mn-lt"/>
                <a:sym typeface="Wingdings" pitchFamily="2" charset="2"/>
              </a:rPr>
              <a:t>Supuestos adicionales</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Muchos vendedores y compradores.</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Información perfecta.</a:t>
            </a:r>
          </a:p>
          <a:p>
            <a:pPr marL="910262" lvl="1" indent="-350101" eaLnBrk="0" hangingPunct="0">
              <a:spcBef>
                <a:spcPct val="20000"/>
              </a:spcBef>
              <a:buClr>
                <a:srgbClr val="D41C3B"/>
              </a:buClr>
              <a:buFont typeface="Wingdings" pitchFamily="2" charset="2"/>
              <a:buChar char="§"/>
              <a:defRPr/>
            </a:pPr>
            <a:r>
              <a:rPr lang="es-ES" sz="2500" b="0" dirty="0">
                <a:latin typeface="+mn-lt"/>
                <a:sym typeface="Wingdings" pitchFamily="2" charset="2"/>
              </a:rPr>
              <a:t>Maximización del beneficio a corto y largo plazo. </a:t>
            </a:r>
            <a:r>
              <a:rPr lang="es-ES_tradnl" sz="2500" b="0" dirty="0">
                <a:latin typeface="+mn-lt"/>
              </a:rPr>
              <a:t>A largo plazo, </a:t>
            </a:r>
            <a:r>
              <a:rPr lang="es-ES_tradnl" sz="2500" b="0" dirty="0" smtClean="0">
                <a:latin typeface="Symbol" pitchFamily="18" charset="2"/>
              </a:rPr>
              <a:t>P = 0</a:t>
            </a:r>
            <a:r>
              <a:rPr lang="es-ES_tradnl" sz="2500" b="0" dirty="0" smtClean="0">
                <a:latin typeface="+mn-lt"/>
              </a:rPr>
              <a:t>, </a:t>
            </a:r>
            <a:r>
              <a:rPr lang="es-ES_tradnl" sz="2500" b="0" dirty="0">
                <a:latin typeface="+mn-lt"/>
              </a:rPr>
              <a:t>pues de no ser así se produciría entrada o salida de empresas del sector</a:t>
            </a:r>
            <a:r>
              <a:rPr lang="es-ES" sz="2500" b="0" dirty="0">
                <a:latin typeface="+mn-lt"/>
                <a:sym typeface="Wingdings" pitchFamily="2" charset="2"/>
              </a:rPr>
              <a:t>.</a:t>
            </a:r>
          </a:p>
        </p:txBody>
      </p:sp>
      <p:sp>
        <p:nvSpPr>
          <p:cNvPr id="11271"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9" name="Text Box 19"/>
          <p:cNvSpPr txBox="1">
            <a:spLocks noChangeArrowheads="1"/>
          </p:cNvSpPr>
          <p:nvPr/>
        </p:nvSpPr>
        <p:spPr bwMode="auto">
          <a:xfrm>
            <a:off x="406574" y="1332136"/>
            <a:ext cx="10801200" cy="3563301"/>
          </a:xfrm>
          <a:prstGeom prst="rect">
            <a:avLst/>
          </a:prstGeom>
          <a:noFill/>
          <a:ln w="9525">
            <a:noFill/>
            <a:miter lim="800000"/>
            <a:headEnd/>
            <a:tailEnd/>
          </a:ln>
          <a:effectLst/>
        </p:spPr>
        <p:txBody>
          <a:bodyPr wrap="square" lIns="112032" tIns="56016" rIns="112032" bIns="56016">
            <a:spAutoFit/>
          </a:bodyPr>
          <a:lstStyle/>
          <a:p>
            <a:pPr marL="420121" indent="-420121" eaLnBrk="0" hangingPunct="0">
              <a:spcBef>
                <a:spcPct val="20000"/>
              </a:spcBef>
              <a:buClr>
                <a:srgbClr val="D41C3B"/>
              </a:buClr>
              <a:defRPr/>
            </a:pPr>
            <a:r>
              <a:rPr lang="es-ES" sz="2500" b="0" dirty="0">
                <a:latin typeface="Arial" pitchFamily="34" charset="0"/>
                <a:sym typeface="Wingdings" pitchFamily="2" charset="2"/>
              </a:rPr>
              <a:t>Supuestos básicos:</a:t>
            </a:r>
          </a:p>
          <a:p>
            <a:pPr marL="980283" lvl="1" indent="-420121" eaLnBrk="0" hangingPunct="0">
              <a:spcBef>
                <a:spcPct val="20000"/>
              </a:spcBef>
              <a:buClr>
                <a:srgbClr val="D41C3B"/>
              </a:buClr>
              <a:buFont typeface="Wingdings" pitchFamily="2" charset="2"/>
              <a:buChar char="§"/>
              <a:defRPr/>
            </a:pPr>
            <a:r>
              <a:rPr lang="es-ES" sz="2500" b="0" dirty="0">
                <a:latin typeface="+mn-lt"/>
                <a:sym typeface="Wingdings" pitchFamily="2" charset="2"/>
              </a:rPr>
              <a:t>Productos diferenciados: </a:t>
            </a:r>
            <a:r>
              <a:rPr lang="es-ES_tradnl" sz="2500" b="0" dirty="0">
                <a:latin typeface="+mn-lt"/>
              </a:rPr>
              <a:t>marca, publicidad, localización, envase, etc.</a:t>
            </a:r>
            <a:endParaRPr lang="es-ES" sz="2500" b="0" dirty="0">
              <a:latin typeface="+mn-lt"/>
              <a:sym typeface="Wingdings" pitchFamily="2" charset="2"/>
            </a:endParaRPr>
          </a:p>
          <a:p>
            <a:pPr marL="980283" lvl="1" indent="-420121" eaLnBrk="0" hangingPunct="0">
              <a:spcBef>
                <a:spcPct val="20000"/>
              </a:spcBef>
              <a:buClr>
                <a:srgbClr val="D41C3B"/>
              </a:buClr>
              <a:buFont typeface="Wingdings" pitchFamily="2" charset="2"/>
              <a:buChar char="§"/>
              <a:defRPr/>
            </a:pPr>
            <a:r>
              <a:rPr lang="es-ES" sz="2500" dirty="0">
                <a:solidFill>
                  <a:schemeClr val="tx2">
                    <a:lumMod val="75000"/>
                  </a:schemeClr>
                </a:solidFill>
                <a:effectLst>
                  <a:outerShdw blurRad="38100" dist="38100" dir="2700000" algn="tl">
                    <a:srgbClr val="000000">
                      <a:alpha val="43137"/>
                    </a:srgbClr>
                  </a:outerShdw>
                </a:effectLst>
                <a:latin typeface="Arial" pitchFamily="34" charset="0"/>
                <a:sym typeface="Wingdings" pitchFamily="2" charset="2"/>
              </a:rPr>
              <a:t>Bienes y servicios no son sustitutos perfectos</a:t>
            </a:r>
            <a:r>
              <a:rPr lang="es-ES" sz="2500" b="0" dirty="0">
                <a:latin typeface="Arial" pitchFamily="34" charset="0"/>
                <a:sym typeface="Wingdings" pitchFamily="2" charset="2"/>
              </a:rPr>
              <a:t>. Implica</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Cierto poder de mercado. Fijación precios.</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Curva de demanda pendiente negativa.</a:t>
            </a:r>
          </a:p>
          <a:p>
            <a:pPr marL="1540444" lvl="2" indent="-420121" eaLnBrk="0" hangingPunct="0">
              <a:spcBef>
                <a:spcPct val="20000"/>
              </a:spcBef>
              <a:buClr>
                <a:schemeClr val="accent2">
                  <a:lumMod val="75000"/>
                </a:schemeClr>
              </a:buClr>
              <a:buFont typeface="Wingdings" pitchFamily="2" charset="2"/>
              <a:buChar char="v"/>
              <a:defRPr/>
            </a:pPr>
            <a:r>
              <a:rPr lang="es-ES" sz="2200" b="0" dirty="0">
                <a:latin typeface="Arial" pitchFamily="34" charset="0"/>
                <a:sym typeface="Wingdings" pitchFamily="2" charset="2"/>
              </a:rPr>
              <a:t>Productos diferentes pero suficientemente cercanos para influir</a:t>
            </a:r>
          </a:p>
          <a:p>
            <a:pPr marL="980283" lvl="1" indent="-420121" eaLnBrk="0" hangingPunct="0">
              <a:spcBef>
                <a:spcPct val="20000"/>
              </a:spcBef>
              <a:buClr>
                <a:srgbClr val="D41C3B"/>
              </a:buClr>
              <a:buFont typeface="Wingdings" pitchFamily="2" charset="2"/>
              <a:buChar char="§"/>
              <a:defRPr/>
            </a:pPr>
            <a:r>
              <a:rPr lang="es-ES" sz="2500" dirty="0">
                <a:solidFill>
                  <a:schemeClr val="tx2">
                    <a:lumMod val="75000"/>
                  </a:schemeClr>
                </a:solidFill>
                <a:effectLst>
                  <a:outerShdw blurRad="38100" dist="38100" dir="2700000" algn="tl">
                    <a:srgbClr val="000000">
                      <a:alpha val="43137"/>
                    </a:srgbClr>
                  </a:outerShdw>
                </a:effectLst>
                <a:latin typeface="Arial" pitchFamily="34" charset="0"/>
                <a:sym typeface="Wingdings" pitchFamily="2" charset="2"/>
              </a:rPr>
              <a:t>Libre entrada y salida de empresas</a:t>
            </a:r>
            <a:r>
              <a:rPr lang="es-ES" sz="2500" b="0" dirty="0">
                <a:latin typeface="Arial" pitchFamily="34" charset="0"/>
                <a:sym typeface="Wingdings" pitchFamily="2" charset="2"/>
              </a:rPr>
              <a:t>. </a:t>
            </a:r>
          </a:p>
          <a:p>
            <a:pPr marL="980283" lvl="1" indent="-420121" eaLnBrk="0" hangingPunct="0">
              <a:spcBef>
                <a:spcPct val="20000"/>
              </a:spcBef>
              <a:buClr>
                <a:srgbClr val="D41C3B"/>
              </a:buClr>
              <a:buFont typeface="Wingdings" pitchFamily="2" charset="2"/>
              <a:buChar char="§"/>
              <a:defRPr/>
            </a:pPr>
            <a:r>
              <a:rPr lang="es-ES" sz="2500" b="0" dirty="0">
                <a:latin typeface="Arial" pitchFamily="34" charset="0"/>
                <a:sym typeface="Wingdings" pitchFamily="2" charset="2"/>
              </a:rPr>
              <a:t>Costos similares. </a:t>
            </a:r>
          </a:p>
        </p:txBody>
      </p:sp>
      <p:sp>
        <p:nvSpPr>
          <p:cNvPr id="10" name="1 Título"/>
          <p:cNvSpPr txBox="1">
            <a:spLocks/>
          </p:cNvSpPr>
          <p:nvPr/>
        </p:nvSpPr>
        <p:spPr>
          <a:xfrm>
            <a:off x="657756" y="221979"/>
            <a:ext cx="10158678" cy="822125"/>
          </a:xfrm>
          <a:prstGeom prst="rect">
            <a:avLst/>
          </a:prstGeom>
          <a:solidFill>
            <a:schemeClr val="tx1">
              <a:lumMod val="75000"/>
              <a:lumOff val="25000"/>
            </a:schemeClr>
          </a:solidFill>
          <a:effectLst>
            <a:outerShdw blurRad="50800" dist="38100" dir="5400000" algn="t" rotWithShape="0">
              <a:prstClr val="black">
                <a:alpha val="40000"/>
              </a:prstClr>
            </a:outerShdw>
          </a:effectLst>
        </p:spPr>
        <p:txBody>
          <a:bodyPr anchor="ctr" anchorCtr="0"/>
          <a:lstStyle>
            <a:lvl1pPr algn="l" defTabSz="1120323" rtl="0" eaLnBrk="1" latinLnBrk="0" hangingPunct="1">
              <a:spcBef>
                <a:spcPct val="0"/>
              </a:spcBef>
              <a:buNone/>
              <a:defRPr sz="5600" kern="1200" cap="none" spc="-123" baseline="0">
                <a:ln>
                  <a:noFill/>
                </a:ln>
                <a:solidFill>
                  <a:schemeClr val="tx2"/>
                </a:solidFill>
                <a:effectLst/>
                <a:latin typeface="+mj-lt"/>
                <a:ea typeface="+mj-ea"/>
                <a:cs typeface="+mj-cs"/>
              </a:defRPr>
            </a:lvl1pPr>
          </a:lstStyle>
          <a:p>
            <a:r>
              <a:rPr lang="es-MX" sz="3200" dirty="0" smtClean="0">
                <a:solidFill>
                  <a:schemeClr val="bg1"/>
                </a:solidFill>
              </a:rPr>
              <a:t>El modelo de competencia monopolística</a:t>
            </a:r>
            <a:endParaRPr lang="es-MX" sz="3200" dirty="0">
              <a:solidFill>
                <a:schemeClr val="bg1"/>
              </a:solidFill>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54</a:t>
            </a:fld>
            <a:endParaRPr lang="es-ES"/>
          </a:p>
        </p:txBody>
      </p:sp>
    </p:spTree>
    <p:extLst>
      <p:ext uri="{BB962C8B-B14F-4D97-AF65-F5344CB8AC3E}">
        <p14:creationId xmlns:p14="http://schemas.microsoft.com/office/powerpoint/2010/main" val="3612346980"/>
      </p:ext>
    </p:extLst>
  </p:cSld>
  <p:clrMapOvr>
    <a:masterClrMapping/>
  </p:clrMapOvr>
  <p:transition spd="slow">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31" name="Text Box 19"/>
          <p:cNvSpPr txBox="1">
            <a:spLocks noChangeArrowheads="1"/>
          </p:cNvSpPr>
          <p:nvPr/>
        </p:nvSpPr>
        <p:spPr bwMode="auto">
          <a:xfrm>
            <a:off x="127199" y="6205314"/>
            <a:ext cx="5233589" cy="72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lvl1pPr marL="342900" indent="-342900" eaLnBrk="0" hangingPunct="0">
              <a:defRPr>
                <a:solidFill>
                  <a:schemeClr val="tx1"/>
                </a:solidFill>
                <a:latin typeface="Verdana" pitchFamily="34" charset="0"/>
              </a:defRPr>
            </a:lvl1pPr>
            <a:lvl2pPr marL="800100" indent="-3429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marL="457200" lvl="1" indent="0">
              <a:spcBef>
                <a:spcPct val="20000"/>
              </a:spcBef>
              <a:buClr>
                <a:schemeClr val="accent2"/>
              </a:buClr>
            </a:pPr>
            <a:r>
              <a:rPr lang="es-ES" sz="2000" b="0" dirty="0" smtClean="0">
                <a:latin typeface="Arial" pitchFamily="34" charset="0"/>
                <a:cs typeface="Arial" pitchFamily="34" charset="0"/>
                <a:sym typeface="Wingdings" pitchFamily="2" charset="2"/>
              </a:rPr>
              <a:t>Competencia </a:t>
            </a:r>
            <a:r>
              <a:rPr lang="es-ES" sz="2000" b="0" dirty="0">
                <a:latin typeface="Arial" pitchFamily="34" charset="0"/>
                <a:cs typeface="Arial" pitchFamily="34" charset="0"/>
                <a:sym typeface="Wingdings" pitchFamily="2" charset="2"/>
              </a:rPr>
              <a:t>monopolista busca aumentar ventas, pues </a:t>
            </a:r>
            <a:r>
              <a:rPr lang="es-ES" sz="2000" b="0" i="1" dirty="0">
                <a:latin typeface="Times New Roman" pitchFamily="18" charset="0"/>
                <a:cs typeface="Times New Roman" pitchFamily="18" charset="0"/>
                <a:sym typeface="Wingdings" pitchFamily="2" charset="2"/>
              </a:rPr>
              <a:t>P &gt; </a:t>
            </a:r>
            <a:r>
              <a:rPr lang="es-ES" sz="2000" b="0" i="1" dirty="0" err="1">
                <a:latin typeface="Times New Roman" pitchFamily="18" charset="0"/>
                <a:cs typeface="Times New Roman" pitchFamily="18" charset="0"/>
                <a:sym typeface="Wingdings" pitchFamily="2" charset="2"/>
              </a:rPr>
              <a:t>CMg</a:t>
            </a:r>
            <a:r>
              <a:rPr lang="es-ES" sz="2000" b="0" dirty="0">
                <a:latin typeface="Arial" pitchFamily="34" charset="0"/>
                <a:cs typeface="Arial" pitchFamily="34" charset="0"/>
                <a:sym typeface="Wingdings" pitchFamily="2" charset="2"/>
              </a:rPr>
              <a:t>. </a:t>
            </a:r>
          </a:p>
        </p:txBody>
      </p:sp>
      <p:sp>
        <p:nvSpPr>
          <p:cNvPr id="2" name="1 Rectángulo"/>
          <p:cNvSpPr/>
          <p:nvPr/>
        </p:nvSpPr>
        <p:spPr>
          <a:xfrm>
            <a:off x="380950" y="396032"/>
            <a:ext cx="10394776" cy="861774"/>
          </a:xfrm>
          <a:prstGeom prst="rect">
            <a:avLst/>
          </a:prstGeom>
        </p:spPr>
        <p:txBody>
          <a:bodyPr wrap="square">
            <a:spAutoFit/>
          </a:bodyPr>
          <a:lstStyle/>
          <a:p>
            <a:pPr marL="457200" indent="-457200">
              <a:buFont typeface="Wingdings" pitchFamily="2" charset="2"/>
              <a:buChar char="§"/>
            </a:pPr>
            <a:r>
              <a:rPr lang="es-MX" sz="2500" b="0" dirty="0">
                <a:latin typeface="Arial" pitchFamily="34" charset="0"/>
                <a:cs typeface="Arial" pitchFamily="34" charset="0"/>
              </a:rPr>
              <a:t>El grado de poder de monopolio que tenga la empresa depende del éxito en la diferenciación de su producto</a:t>
            </a:r>
          </a:p>
        </p:txBody>
      </p:sp>
      <p:sp>
        <p:nvSpPr>
          <p:cNvPr id="3" name="2 Rectángulo"/>
          <p:cNvSpPr/>
          <p:nvPr/>
        </p:nvSpPr>
        <p:spPr>
          <a:xfrm>
            <a:off x="6114925" y="6226107"/>
            <a:ext cx="4896544" cy="707886"/>
          </a:xfrm>
          <a:prstGeom prst="rect">
            <a:avLst/>
          </a:prstGeom>
        </p:spPr>
        <p:txBody>
          <a:bodyPr wrap="square">
            <a:spAutoFit/>
          </a:bodyPr>
          <a:lstStyle/>
          <a:p>
            <a:pPr marL="88900" lvl="1">
              <a:spcBef>
                <a:spcPct val="20000"/>
              </a:spcBef>
              <a:buClr>
                <a:schemeClr val="accent2"/>
              </a:buClr>
            </a:pPr>
            <a:r>
              <a:rPr lang="es-ES" sz="2000" b="0" dirty="0">
                <a:latin typeface="Arial" pitchFamily="34" charset="0"/>
                <a:cs typeface="Arial" pitchFamily="34" charset="0"/>
                <a:sym typeface="Wingdings" pitchFamily="2" charset="2"/>
              </a:rPr>
              <a:t>Libre entrada y salida de empresas hace que los </a:t>
            </a:r>
            <a:r>
              <a:rPr lang="es-ES" sz="2000" b="0" i="1" dirty="0">
                <a:latin typeface="Symbol" pitchFamily="18" charset="2"/>
                <a:cs typeface="Arial" pitchFamily="34" charset="0"/>
                <a:sym typeface="Wingdings" pitchFamily="2" charset="2"/>
              </a:rPr>
              <a:t>p</a:t>
            </a:r>
            <a:r>
              <a:rPr lang="es-ES" sz="2000" b="0" dirty="0">
                <a:latin typeface="Arial" pitchFamily="34" charset="0"/>
                <a:cs typeface="Arial" pitchFamily="34" charset="0"/>
                <a:sym typeface="Wingdings" pitchFamily="2" charset="2"/>
              </a:rPr>
              <a:t> extraordinarios desaparezcan.</a:t>
            </a:r>
          </a:p>
        </p:txBody>
      </p:sp>
      <p:grpSp>
        <p:nvGrpSpPr>
          <p:cNvPr id="5" name="4 Grupo"/>
          <p:cNvGrpSpPr/>
          <p:nvPr/>
        </p:nvGrpSpPr>
        <p:grpSpPr>
          <a:xfrm>
            <a:off x="588070" y="1476152"/>
            <a:ext cx="10187656" cy="4414440"/>
            <a:chOff x="300038" y="1476152"/>
            <a:chExt cx="10187656" cy="4414440"/>
          </a:xfrm>
        </p:grpSpPr>
        <p:sp>
          <p:nvSpPr>
            <p:cNvPr id="14" name="Line 5"/>
            <p:cNvSpPr>
              <a:spLocks noChangeShapeType="1"/>
            </p:cNvSpPr>
            <p:nvPr/>
          </p:nvSpPr>
          <p:spPr bwMode="auto">
            <a:xfrm>
              <a:off x="762000" y="1571402"/>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5" name="Line 6"/>
            <p:cNvSpPr>
              <a:spLocks noChangeShapeType="1"/>
            </p:cNvSpPr>
            <p:nvPr/>
          </p:nvSpPr>
          <p:spPr bwMode="auto">
            <a:xfrm>
              <a:off x="6388769" y="1571402"/>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6" name="Line 7"/>
            <p:cNvSpPr>
              <a:spLocks noChangeShapeType="1"/>
            </p:cNvSpPr>
            <p:nvPr/>
          </p:nvSpPr>
          <p:spPr bwMode="auto">
            <a:xfrm>
              <a:off x="776288" y="5519514"/>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7" name="Line 8"/>
            <p:cNvSpPr>
              <a:spLocks noChangeShapeType="1"/>
            </p:cNvSpPr>
            <p:nvPr/>
          </p:nvSpPr>
          <p:spPr bwMode="auto">
            <a:xfrm>
              <a:off x="6403057" y="5519514"/>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8" name="Rectangle 9"/>
            <p:cNvSpPr>
              <a:spLocks noChangeArrowheads="1"/>
            </p:cNvSpPr>
            <p:nvPr/>
          </p:nvSpPr>
          <p:spPr bwMode="auto">
            <a:xfrm>
              <a:off x="3881438" y="5552852"/>
              <a:ext cx="10493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a:t>Cantidad</a:t>
              </a:r>
            </a:p>
          </p:txBody>
        </p:sp>
        <p:sp>
          <p:nvSpPr>
            <p:cNvPr id="19" name="Rectangle 11"/>
            <p:cNvSpPr>
              <a:spLocks noChangeArrowheads="1"/>
            </p:cNvSpPr>
            <p:nvPr/>
          </p:nvSpPr>
          <p:spPr bwMode="auto">
            <a:xfrm>
              <a:off x="9438357" y="5514752"/>
              <a:ext cx="10493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a:t>Cantidad</a:t>
              </a:r>
            </a:p>
          </p:txBody>
        </p:sp>
        <p:sp>
          <p:nvSpPr>
            <p:cNvPr id="20" name="Rectangle 12"/>
            <p:cNvSpPr>
              <a:spLocks noChangeArrowheads="1"/>
            </p:cNvSpPr>
            <p:nvPr/>
          </p:nvSpPr>
          <p:spPr bwMode="auto">
            <a:xfrm>
              <a:off x="5850607" y="1476152"/>
              <a:ext cx="5095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0" i="1" dirty="0"/>
                <a:t>$/Q</a:t>
              </a:r>
            </a:p>
          </p:txBody>
        </p:sp>
        <p:grpSp>
          <p:nvGrpSpPr>
            <p:cNvPr id="21" name="Group 49"/>
            <p:cNvGrpSpPr>
              <a:grpSpLocks/>
            </p:cNvGrpSpPr>
            <p:nvPr/>
          </p:nvGrpSpPr>
          <p:grpSpPr bwMode="auto">
            <a:xfrm>
              <a:off x="1081088" y="1642839"/>
              <a:ext cx="3584575" cy="2598738"/>
              <a:chOff x="681" y="1284"/>
              <a:chExt cx="2258" cy="1637"/>
            </a:xfrm>
          </p:grpSpPr>
          <p:sp>
            <p:nvSpPr>
              <p:cNvPr id="47" name="Freeform 13"/>
              <p:cNvSpPr>
                <a:spLocks/>
              </p:cNvSpPr>
              <p:nvPr/>
            </p:nvSpPr>
            <p:spPr bwMode="auto">
              <a:xfrm>
                <a:off x="681" y="1896"/>
                <a:ext cx="1997" cy="545"/>
              </a:xfrm>
              <a:custGeom>
                <a:avLst/>
                <a:gdLst>
                  <a:gd name="T0" fmla="*/ 0 w 1997"/>
                  <a:gd name="T1" fmla="*/ 16 h 545"/>
                  <a:gd name="T2" fmla="*/ 17 w 1997"/>
                  <a:gd name="T3" fmla="*/ 32 h 545"/>
                  <a:gd name="T4" fmla="*/ 34 w 1997"/>
                  <a:gd name="T5" fmla="*/ 48 h 545"/>
                  <a:gd name="T6" fmla="*/ 81 w 1997"/>
                  <a:gd name="T7" fmla="*/ 93 h 545"/>
                  <a:gd name="T8" fmla="*/ 133 w 1997"/>
                  <a:gd name="T9" fmla="*/ 145 h 545"/>
                  <a:gd name="T10" fmla="*/ 193 w 1997"/>
                  <a:gd name="T11" fmla="*/ 201 h 545"/>
                  <a:gd name="T12" fmla="*/ 257 w 1997"/>
                  <a:gd name="T13" fmla="*/ 262 h 545"/>
                  <a:gd name="T14" fmla="*/ 321 w 1997"/>
                  <a:gd name="T15" fmla="*/ 318 h 545"/>
                  <a:gd name="T16" fmla="*/ 381 w 1997"/>
                  <a:gd name="T17" fmla="*/ 367 h 545"/>
                  <a:gd name="T18" fmla="*/ 437 w 1997"/>
                  <a:gd name="T19" fmla="*/ 407 h 545"/>
                  <a:gd name="T20" fmla="*/ 488 w 1997"/>
                  <a:gd name="T21" fmla="*/ 435 h 545"/>
                  <a:gd name="T22" fmla="*/ 535 w 1997"/>
                  <a:gd name="T23" fmla="*/ 459 h 545"/>
                  <a:gd name="T24" fmla="*/ 587 w 1997"/>
                  <a:gd name="T25" fmla="*/ 479 h 545"/>
                  <a:gd name="T26" fmla="*/ 634 w 1997"/>
                  <a:gd name="T27" fmla="*/ 496 h 545"/>
                  <a:gd name="T28" fmla="*/ 728 w 1997"/>
                  <a:gd name="T29" fmla="*/ 520 h 545"/>
                  <a:gd name="T30" fmla="*/ 827 w 1997"/>
                  <a:gd name="T31" fmla="*/ 536 h 545"/>
                  <a:gd name="T32" fmla="*/ 929 w 1997"/>
                  <a:gd name="T33" fmla="*/ 544 h 545"/>
                  <a:gd name="T34" fmla="*/ 1032 w 1997"/>
                  <a:gd name="T35" fmla="*/ 544 h 545"/>
                  <a:gd name="T36" fmla="*/ 1135 w 1997"/>
                  <a:gd name="T37" fmla="*/ 536 h 545"/>
                  <a:gd name="T38" fmla="*/ 1234 w 1997"/>
                  <a:gd name="T39" fmla="*/ 520 h 545"/>
                  <a:gd name="T40" fmla="*/ 1328 w 1997"/>
                  <a:gd name="T41" fmla="*/ 500 h 545"/>
                  <a:gd name="T42" fmla="*/ 1422 w 1997"/>
                  <a:gd name="T43" fmla="*/ 479 h 545"/>
                  <a:gd name="T44" fmla="*/ 1465 w 1997"/>
                  <a:gd name="T45" fmla="*/ 463 h 545"/>
                  <a:gd name="T46" fmla="*/ 1512 w 1997"/>
                  <a:gd name="T47" fmla="*/ 443 h 545"/>
                  <a:gd name="T48" fmla="*/ 1559 w 1997"/>
                  <a:gd name="T49" fmla="*/ 419 h 545"/>
                  <a:gd name="T50" fmla="*/ 1606 w 1997"/>
                  <a:gd name="T51" fmla="*/ 391 h 545"/>
                  <a:gd name="T52" fmla="*/ 1658 w 1997"/>
                  <a:gd name="T53" fmla="*/ 351 h 545"/>
                  <a:gd name="T54" fmla="*/ 1709 w 1997"/>
                  <a:gd name="T55" fmla="*/ 302 h 545"/>
                  <a:gd name="T56" fmla="*/ 1765 w 1997"/>
                  <a:gd name="T57" fmla="*/ 250 h 545"/>
                  <a:gd name="T58" fmla="*/ 1820 w 1997"/>
                  <a:gd name="T59" fmla="*/ 193 h 545"/>
                  <a:gd name="T60" fmla="*/ 1872 w 1997"/>
                  <a:gd name="T61" fmla="*/ 137 h 545"/>
                  <a:gd name="T62" fmla="*/ 1919 w 1997"/>
                  <a:gd name="T63" fmla="*/ 85 h 545"/>
                  <a:gd name="T64" fmla="*/ 1962 w 1997"/>
                  <a:gd name="T65" fmla="*/ 36 h 545"/>
                  <a:gd name="T66" fmla="*/ 1996 w 1997"/>
                  <a:gd name="T67" fmla="*/ 0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97" h="545">
                    <a:moveTo>
                      <a:pt x="0" y="16"/>
                    </a:moveTo>
                    <a:lnTo>
                      <a:pt x="17" y="32"/>
                    </a:lnTo>
                    <a:lnTo>
                      <a:pt x="34" y="48"/>
                    </a:lnTo>
                    <a:lnTo>
                      <a:pt x="81" y="93"/>
                    </a:lnTo>
                    <a:lnTo>
                      <a:pt x="133" y="145"/>
                    </a:lnTo>
                    <a:lnTo>
                      <a:pt x="193" y="201"/>
                    </a:lnTo>
                    <a:lnTo>
                      <a:pt x="257" y="262"/>
                    </a:lnTo>
                    <a:lnTo>
                      <a:pt x="321" y="318"/>
                    </a:lnTo>
                    <a:lnTo>
                      <a:pt x="381" y="367"/>
                    </a:lnTo>
                    <a:lnTo>
                      <a:pt x="437" y="407"/>
                    </a:lnTo>
                    <a:lnTo>
                      <a:pt x="488" y="435"/>
                    </a:lnTo>
                    <a:lnTo>
                      <a:pt x="535" y="459"/>
                    </a:lnTo>
                    <a:lnTo>
                      <a:pt x="587" y="479"/>
                    </a:lnTo>
                    <a:lnTo>
                      <a:pt x="634" y="496"/>
                    </a:lnTo>
                    <a:lnTo>
                      <a:pt x="728" y="520"/>
                    </a:lnTo>
                    <a:lnTo>
                      <a:pt x="827" y="536"/>
                    </a:lnTo>
                    <a:lnTo>
                      <a:pt x="929" y="544"/>
                    </a:lnTo>
                    <a:lnTo>
                      <a:pt x="1032" y="544"/>
                    </a:lnTo>
                    <a:lnTo>
                      <a:pt x="1135" y="536"/>
                    </a:lnTo>
                    <a:lnTo>
                      <a:pt x="1234" y="520"/>
                    </a:lnTo>
                    <a:lnTo>
                      <a:pt x="1328" y="500"/>
                    </a:lnTo>
                    <a:lnTo>
                      <a:pt x="1422" y="479"/>
                    </a:lnTo>
                    <a:lnTo>
                      <a:pt x="1465" y="463"/>
                    </a:lnTo>
                    <a:lnTo>
                      <a:pt x="1512" y="443"/>
                    </a:lnTo>
                    <a:lnTo>
                      <a:pt x="1559" y="419"/>
                    </a:lnTo>
                    <a:lnTo>
                      <a:pt x="1606" y="391"/>
                    </a:lnTo>
                    <a:lnTo>
                      <a:pt x="1658" y="351"/>
                    </a:lnTo>
                    <a:lnTo>
                      <a:pt x="1709" y="302"/>
                    </a:lnTo>
                    <a:lnTo>
                      <a:pt x="1765" y="250"/>
                    </a:lnTo>
                    <a:lnTo>
                      <a:pt x="1820" y="193"/>
                    </a:lnTo>
                    <a:lnTo>
                      <a:pt x="1872" y="137"/>
                    </a:lnTo>
                    <a:lnTo>
                      <a:pt x="1919" y="85"/>
                    </a:lnTo>
                    <a:lnTo>
                      <a:pt x="1962" y="36"/>
                    </a:lnTo>
                    <a:lnTo>
                      <a:pt x="1996"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8" name="Freeform 14"/>
              <p:cNvSpPr>
                <a:spLocks/>
              </p:cNvSpPr>
              <p:nvPr/>
            </p:nvSpPr>
            <p:spPr bwMode="auto">
              <a:xfrm>
                <a:off x="1151" y="1573"/>
                <a:ext cx="1105" cy="1348"/>
              </a:xfrm>
              <a:custGeom>
                <a:avLst/>
                <a:gdLst>
                  <a:gd name="T0" fmla="*/ 0 w 1105"/>
                  <a:gd name="T1" fmla="*/ 1347 h 1348"/>
                  <a:gd name="T2" fmla="*/ 18 w 1105"/>
                  <a:gd name="T3" fmla="*/ 1328 h 1348"/>
                  <a:gd name="T4" fmla="*/ 36 w 1105"/>
                  <a:gd name="T5" fmla="*/ 1309 h 1348"/>
                  <a:gd name="T6" fmla="*/ 87 w 1105"/>
                  <a:gd name="T7" fmla="*/ 1256 h 1348"/>
                  <a:gd name="T8" fmla="*/ 148 w 1105"/>
                  <a:gd name="T9" fmla="*/ 1194 h 1348"/>
                  <a:gd name="T10" fmla="*/ 213 w 1105"/>
                  <a:gd name="T11" fmla="*/ 1127 h 1348"/>
                  <a:gd name="T12" fmla="*/ 354 w 1105"/>
                  <a:gd name="T13" fmla="*/ 989 h 1348"/>
                  <a:gd name="T14" fmla="*/ 418 w 1105"/>
                  <a:gd name="T15" fmla="*/ 917 h 1348"/>
                  <a:gd name="T16" fmla="*/ 480 w 1105"/>
                  <a:gd name="T17" fmla="*/ 855 h 1348"/>
                  <a:gd name="T18" fmla="*/ 592 w 1105"/>
                  <a:gd name="T19" fmla="*/ 740 h 1348"/>
                  <a:gd name="T20" fmla="*/ 704 w 1105"/>
                  <a:gd name="T21" fmla="*/ 626 h 1348"/>
                  <a:gd name="T22" fmla="*/ 805 w 1105"/>
                  <a:gd name="T23" fmla="*/ 516 h 1348"/>
                  <a:gd name="T24" fmla="*/ 851 w 1105"/>
                  <a:gd name="T25" fmla="*/ 458 h 1348"/>
                  <a:gd name="T26" fmla="*/ 891 w 1105"/>
                  <a:gd name="T27" fmla="*/ 406 h 1348"/>
                  <a:gd name="T28" fmla="*/ 927 w 1105"/>
                  <a:gd name="T29" fmla="*/ 353 h 1348"/>
                  <a:gd name="T30" fmla="*/ 963 w 1105"/>
                  <a:gd name="T31" fmla="*/ 296 h 1348"/>
                  <a:gd name="T32" fmla="*/ 1021 w 1105"/>
                  <a:gd name="T33" fmla="*/ 181 h 1348"/>
                  <a:gd name="T34" fmla="*/ 1046 w 1105"/>
                  <a:gd name="T35" fmla="*/ 129 h 1348"/>
                  <a:gd name="T36" fmla="*/ 1068 w 1105"/>
                  <a:gd name="T37" fmla="*/ 81 h 1348"/>
                  <a:gd name="T38" fmla="*/ 1086 w 1105"/>
                  <a:gd name="T39" fmla="*/ 38 h 1348"/>
                  <a:gd name="T40" fmla="*/ 1104 w 1105"/>
                  <a:gd name="T41" fmla="*/ 0 h 13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05" h="1348">
                    <a:moveTo>
                      <a:pt x="0" y="1347"/>
                    </a:moveTo>
                    <a:lnTo>
                      <a:pt x="18" y="1328"/>
                    </a:lnTo>
                    <a:lnTo>
                      <a:pt x="36" y="1309"/>
                    </a:lnTo>
                    <a:lnTo>
                      <a:pt x="87" y="1256"/>
                    </a:lnTo>
                    <a:lnTo>
                      <a:pt x="148" y="1194"/>
                    </a:lnTo>
                    <a:lnTo>
                      <a:pt x="213" y="1127"/>
                    </a:lnTo>
                    <a:lnTo>
                      <a:pt x="354" y="989"/>
                    </a:lnTo>
                    <a:lnTo>
                      <a:pt x="418" y="917"/>
                    </a:lnTo>
                    <a:lnTo>
                      <a:pt x="480" y="855"/>
                    </a:lnTo>
                    <a:lnTo>
                      <a:pt x="592" y="740"/>
                    </a:lnTo>
                    <a:lnTo>
                      <a:pt x="704" y="626"/>
                    </a:lnTo>
                    <a:lnTo>
                      <a:pt x="805" y="516"/>
                    </a:lnTo>
                    <a:lnTo>
                      <a:pt x="851" y="458"/>
                    </a:lnTo>
                    <a:lnTo>
                      <a:pt x="891" y="406"/>
                    </a:lnTo>
                    <a:lnTo>
                      <a:pt x="927" y="353"/>
                    </a:lnTo>
                    <a:lnTo>
                      <a:pt x="963" y="296"/>
                    </a:lnTo>
                    <a:lnTo>
                      <a:pt x="1021" y="181"/>
                    </a:lnTo>
                    <a:lnTo>
                      <a:pt x="1046" y="129"/>
                    </a:lnTo>
                    <a:lnTo>
                      <a:pt x="1068" y="81"/>
                    </a:lnTo>
                    <a:lnTo>
                      <a:pt x="1086" y="38"/>
                    </a:lnTo>
                    <a:lnTo>
                      <a:pt x="1104"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9" name="Rectangle 17"/>
              <p:cNvSpPr>
                <a:spLocks noChangeArrowheads="1"/>
              </p:cNvSpPr>
              <p:nvPr/>
            </p:nvSpPr>
            <p:spPr bwMode="auto">
              <a:xfrm>
                <a:off x="2147" y="1284"/>
                <a:ext cx="4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CMg</a:t>
                </a:r>
                <a:endParaRPr lang="en-US" sz="1800" b="0" i="1" dirty="0"/>
              </a:p>
            </p:txBody>
          </p:sp>
          <p:sp>
            <p:nvSpPr>
              <p:cNvPr id="50" name="Rectangle 18"/>
              <p:cNvSpPr>
                <a:spLocks noChangeArrowheads="1"/>
              </p:cNvSpPr>
              <p:nvPr/>
            </p:nvSpPr>
            <p:spPr bwMode="auto">
              <a:xfrm>
                <a:off x="2541" y="1611"/>
                <a:ext cx="39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a:t>CMe</a:t>
                </a:r>
                <a:endParaRPr lang="en-US" sz="1800" b="0" i="1" dirty="0"/>
              </a:p>
            </p:txBody>
          </p:sp>
        </p:grpSp>
        <p:grpSp>
          <p:nvGrpSpPr>
            <p:cNvPr id="22" name="Group 52"/>
            <p:cNvGrpSpPr>
              <a:grpSpLocks/>
            </p:cNvGrpSpPr>
            <p:nvPr/>
          </p:nvGrpSpPr>
          <p:grpSpPr bwMode="auto">
            <a:xfrm>
              <a:off x="6768182" y="1642839"/>
              <a:ext cx="3600450" cy="2598738"/>
              <a:chOff x="3407" y="1284"/>
              <a:chExt cx="2268" cy="1637"/>
            </a:xfrm>
          </p:grpSpPr>
          <p:sp>
            <p:nvSpPr>
              <p:cNvPr id="43" name="Freeform 15"/>
              <p:cNvSpPr>
                <a:spLocks/>
              </p:cNvSpPr>
              <p:nvPr/>
            </p:nvSpPr>
            <p:spPr bwMode="auto">
              <a:xfrm>
                <a:off x="3407" y="1896"/>
                <a:ext cx="1998" cy="545"/>
              </a:xfrm>
              <a:custGeom>
                <a:avLst/>
                <a:gdLst>
                  <a:gd name="T0" fmla="*/ 0 w 1998"/>
                  <a:gd name="T1" fmla="*/ 16 h 545"/>
                  <a:gd name="T2" fmla="*/ 17 w 1998"/>
                  <a:gd name="T3" fmla="*/ 32 h 545"/>
                  <a:gd name="T4" fmla="*/ 34 w 1998"/>
                  <a:gd name="T5" fmla="*/ 48 h 545"/>
                  <a:gd name="T6" fmla="*/ 86 w 1998"/>
                  <a:gd name="T7" fmla="*/ 93 h 545"/>
                  <a:gd name="T8" fmla="*/ 138 w 1998"/>
                  <a:gd name="T9" fmla="*/ 145 h 545"/>
                  <a:gd name="T10" fmla="*/ 199 w 1998"/>
                  <a:gd name="T11" fmla="*/ 201 h 545"/>
                  <a:gd name="T12" fmla="*/ 259 w 1998"/>
                  <a:gd name="T13" fmla="*/ 262 h 545"/>
                  <a:gd name="T14" fmla="*/ 328 w 1998"/>
                  <a:gd name="T15" fmla="*/ 318 h 545"/>
                  <a:gd name="T16" fmla="*/ 389 w 1998"/>
                  <a:gd name="T17" fmla="*/ 367 h 545"/>
                  <a:gd name="T18" fmla="*/ 441 w 1998"/>
                  <a:gd name="T19" fmla="*/ 407 h 545"/>
                  <a:gd name="T20" fmla="*/ 493 w 1998"/>
                  <a:gd name="T21" fmla="*/ 435 h 545"/>
                  <a:gd name="T22" fmla="*/ 544 w 1998"/>
                  <a:gd name="T23" fmla="*/ 459 h 545"/>
                  <a:gd name="T24" fmla="*/ 588 w 1998"/>
                  <a:gd name="T25" fmla="*/ 479 h 545"/>
                  <a:gd name="T26" fmla="*/ 640 w 1998"/>
                  <a:gd name="T27" fmla="*/ 496 h 545"/>
                  <a:gd name="T28" fmla="*/ 735 w 1998"/>
                  <a:gd name="T29" fmla="*/ 520 h 545"/>
                  <a:gd name="T30" fmla="*/ 830 w 1998"/>
                  <a:gd name="T31" fmla="*/ 536 h 545"/>
                  <a:gd name="T32" fmla="*/ 933 w 1998"/>
                  <a:gd name="T33" fmla="*/ 544 h 545"/>
                  <a:gd name="T34" fmla="*/ 1037 w 1998"/>
                  <a:gd name="T35" fmla="*/ 544 h 545"/>
                  <a:gd name="T36" fmla="*/ 1132 w 1998"/>
                  <a:gd name="T37" fmla="*/ 536 h 545"/>
                  <a:gd name="T38" fmla="*/ 1236 w 1998"/>
                  <a:gd name="T39" fmla="*/ 520 h 545"/>
                  <a:gd name="T40" fmla="*/ 1331 w 1998"/>
                  <a:gd name="T41" fmla="*/ 500 h 545"/>
                  <a:gd name="T42" fmla="*/ 1426 w 1998"/>
                  <a:gd name="T43" fmla="*/ 479 h 545"/>
                  <a:gd name="T44" fmla="*/ 1470 w 1998"/>
                  <a:gd name="T45" fmla="*/ 463 h 545"/>
                  <a:gd name="T46" fmla="*/ 1513 w 1998"/>
                  <a:gd name="T47" fmla="*/ 443 h 545"/>
                  <a:gd name="T48" fmla="*/ 1556 w 1998"/>
                  <a:gd name="T49" fmla="*/ 419 h 545"/>
                  <a:gd name="T50" fmla="*/ 1608 w 1998"/>
                  <a:gd name="T51" fmla="*/ 391 h 545"/>
                  <a:gd name="T52" fmla="*/ 1660 w 1998"/>
                  <a:gd name="T53" fmla="*/ 351 h 545"/>
                  <a:gd name="T54" fmla="*/ 1712 w 1998"/>
                  <a:gd name="T55" fmla="*/ 302 h 545"/>
                  <a:gd name="T56" fmla="*/ 1764 w 1998"/>
                  <a:gd name="T57" fmla="*/ 250 h 545"/>
                  <a:gd name="T58" fmla="*/ 1824 w 1998"/>
                  <a:gd name="T59" fmla="*/ 193 h 545"/>
                  <a:gd name="T60" fmla="*/ 1876 w 1998"/>
                  <a:gd name="T61" fmla="*/ 137 h 545"/>
                  <a:gd name="T62" fmla="*/ 1919 w 1998"/>
                  <a:gd name="T63" fmla="*/ 85 h 545"/>
                  <a:gd name="T64" fmla="*/ 1962 w 1998"/>
                  <a:gd name="T65" fmla="*/ 36 h 545"/>
                  <a:gd name="T66" fmla="*/ 1997 w 1998"/>
                  <a:gd name="T67" fmla="*/ 0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98" h="545">
                    <a:moveTo>
                      <a:pt x="0" y="16"/>
                    </a:moveTo>
                    <a:lnTo>
                      <a:pt x="17" y="32"/>
                    </a:lnTo>
                    <a:lnTo>
                      <a:pt x="34" y="48"/>
                    </a:lnTo>
                    <a:lnTo>
                      <a:pt x="86" y="93"/>
                    </a:lnTo>
                    <a:lnTo>
                      <a:pt x="138" y="145"/>
                    </a:lnTo>
                    <a:lnTo>
                      <a:pt x="199" y="201"/>
                    </a:lnTo>
                    <a:lnTo>
                      <a:pt x="259" y="262"/>
                    </a:lnTo>
                    <a:lnTo>
                      <a:pt x="328" y="318"/>
                    </a:lnTo>
                    <a:lnTo>
                      <a:pt x="389" y="367"/>
                    </a:lnTo>
                    <a:lnTo>
                      <a:pt x="441" y="407"/>
                    </a:lnTo>
                    <a:lnTo>
                      <a:pt x="493" y="435"/>
                    </a:lnTo>
                    <a:lnTo>
                      <a:pt x="544" y="459"/>
                    </a:lnTo>
                    <a:lnTo>
                      <a:pt x="588" y="479"/>
                    </a:lnTo>
                    <a:lnTo>
                      <a:pt x="640" y="496"/>
                    </a:lnTo>
                    <a:lnTo>
                      <a:pt x="735" y="520"/>
                    </a:lnTo>
                    <a:lnTo>
                      <a:pt x="830" y="536"/>
                    </a:lnTo>
                    <a:lnTo>
                      <a:pt x="933" y="544"/>
                    </a:lnTo>
                    <a:lnTo>
                      <a:pt x="1037" y="544"/>
                    </a:lnTo>
                    <a:lnTo>
                      <a:pt x="1132" y="536"/>
                    </a:lnTo>
                    <a:lnTo>
                      <a:pt x="1236" y="520"/>
                    </a:lnTo>
                    <a:lnTo>
                      <a:pt x="1331" y="500"/>
                    </a:lnTo>
                    <a:lnTo>
                      <a:pt x="1426" y="479"/>
                    </a:lnTo>
                    <a:lnTo>
                      <a:pt x="1470" y="463"/>
                    </a:lnTo>
                    <a:lnTo>
                      <a:pt x="1513" y="443"/>
                    </a:lnTo>
                    <a:lnTo>
                      <a:pt x="1556" y="419"/>
                    </a:lnTo>
                    <a:lnTo>
                      <a:pt x="1608" y="391"/>
                    </a:lnTo>
                    <a:lnTo>
                      <a:pt x="1660" y="351"/>
                    </a:lnTo>
                    <a:lnTo>
                      <a:pt x="1712" y="302"/>
                    </a:lnTo>
                    <a:lnTo>
                      <a:pt x="1764" y="250"/>
                    </a:lnTo>
                    <a:lnTo>
                      <a:pt x="1824" y="193"/>
                    </a:lnTo>
                    <a:lnTo>
                      <a:pt x="1876" y="137"/>
                    </a:lnTo>
                    <a:lnTo>
                      <a:pt x="1919" y="85"/>
                    </a:lnTo>
                    <a:lnTo>
                      <a:pt x="1962" y="36"/>
                    </a:lnTo>
                    <a:lnTo>
                      <a:pt x="1997"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4" name="Freeform 16"/>
              <p:cNvSpPr>
                <a:spLocks/>
              </p:cNvSpPr>
              <p:nvPr/>
            </p:nvSpPr>
            <p:spPr bwMode="auto">
              <a:xfrm>
                <a:off x="3882" y="1573"/>
                <a:ext cx="1101" cy="1348"/>
              </a:xfrm>
              <a:custGeom>
                <a:avLst/>
                <a:gdLst>
                  <a:gd name="T0" fmla="*/ 0 w 1101"/>
                  <a:gd name="T1" fmla="*/ 1347 h 1348"/>
                  <a:gd name="T2" fmla="*/ 40 w 1101"/>
                  <a:gd name="T3" fmla="*/ 1309 h 1348"/>
                  <a:gd name="T4" fmla="*/ 88 w 1101"/>
                  <a:gd name="T5" fmla="*/ 1256 h 1348"/>
                  <a:gd name="T6" fmla="*/ 143 w 1101"/>
                  <a:gd name="T7" fmla="*/ 1194 h 1348"/>
                  <a:gd name="T8" fmla="*/ 215 w 1101"/>
                  <a:gd name="T9" fmla="*/ 1127 h 1348"/>
                  <a:gd name="T10" fmla="*/ 351 w 1101"/>
                  <a:gd name="T11" fmla="*/ 989 h 1348"/>
                  <a:gd name="T12" fmla="*/ 414 w 1101"/>
                  <a:gd name="T13" fmla="*/ 917 h 1348"/>
                  <a:gd name="T14" fmla="*/ 478 w 1101"/>
                  <a:gd name="T15" fmla="*/ 855 h 1348"/>
                  <a:gd name="T16" fmla="*/ 590 w 1101"/>
                  <a:gd name="T17" fmla="*/ 740 h 1348"/>
                  <a:gd name="T18" fmla="*/ 701 w 1101"/>
                  <a:gd name="T19" fmla="*/ 626 h 1348"/>
                  <a:gd name="T20" fmla="*/ 797 w 1101"/>
                  <a:gd name="T21" fmla="*/ 516 h 1348"/>
                  <a:gd name="T22" fmla="*/ 885 w 1101"/>
                  <a:gd name="T23" fmla="*/ 406 h 1348"/>
                  <a:gd name="T24" fmla="*/ 957 w 1101"/>
                  <a:gd name="T25" fmla="*/ 296 h 1348"/>
                  <a:gd name="T26" fmla="*/ 1012 w 1101"/>
                  <a:gd name="T27" fmla="*/ 181 h 1348"/>
                  <a:gd name="T28" fmla="*/ 1036 w 1101"/>
                  <a:gd name="T29" fmla="*/ 129 h 1348"/>
                  <a:gd name="T30" fmla="*/ 1060 w 1101"/>
                  <a:gd name="T31" fmla="*/ 81 h 1348"/>
                  <a:gd name="T32" fmla="*/ 1084 w 1101"/>
                  <a:gd name="T33" fmla="*/ 38 h 1348"/>
                  <a:gd name="T34" fmla="*/ 1100 w 1101"/>
                  <a:gd name="T35" fmla="*/ 0 h 13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01" h="1348">
                    <a:moveTo>
                      <a:pt x="0" y="1347"/>
                    </a:moveTo>
                    <a:lnTo>
                      <a:pt x="40" y="1309"/>
                    </a:lnTo>
                    <a:lnTo>
                      <a:pt x="88" y="1256"/>
                    </a:lnTo>
                    <a:lnTo>
                      <a:pt x="143" y="1194"/>
                    </a:lnTo>
                    <a:lnTo>
                      <a:pt x="215" y="1127"/>
                    </a:lnTo>
                    <a:lnTo>
                      <a:pt x="351" y="989"/>
                    </a:lnTo>
                    <a:lnTo>
                      <a:pt x="414" y="917"/>
                    </a:lnTo>
                    <a:lnTo>
                      <a:pt x="478" y="855"/>
                    </a:lnTo>
                    <a:lnTo>
                      <a:pt x="590" y="740"/>
                    </a:lnTo>
                    <a:lnTo>
                      <a:pt x="701" y="626"/>
                    </a:lnTo>
                    <a:lnTo>
                      <a:pt x="797" y="516"/>
                    </a:lnTo>
                    <a:lnTo>
                      <a:pt x="885" y="406"/>
                    </a:lnTo>
                    <a:lnTo>
                      <a:pt x="957" y="296"/>
                    </a:lnTo>
                    <a:lnTo>
                      <a:pt x="1012" y="181"/>
                    </a:lnTo>
                    <a:lnTo>
                      <a:pt x="1036" y="129"/>
                    </a:lnTo>
                    <a:lnTo>
                      <a:pt x="1060" y="81"/>
                    </a:lnTo>
                    <a:lnTo>
                      <a:pt x="1084" y="38"/>
                    </a:lnTo>
                    <a:lnTo>
                      <a:pt x="1100"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45" name="Rectangle 19"/>
              <p:cNvSpPr>
                <a:spLocks noChangeArrowheads="1"/>
              </p:cNvSpPr>
              <p:nvPr/>
            </p:nvSpPr>
            <p:spPr bwMode="auto">
              <a:xfrm>
                <a:off x="4883" y="1284"/>
                <a:ext cx="4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CMg</a:t>
                </a:r>
                <a:endParaRPr lang="en-US" sz="1800" b="0" i="1" dirty="0"/>
              </a:p>
            </p:txBody>
          </p:sp>
          <p:sp>
            <p:nvSpPr>
              <p:cNvPr id="46" name="Rectangle 20"/>
              <p:cNvSpPr>
                <a:spLocks noChangeArrowheads="1"/>
              </p:cNvSpPr>
              <p:nvPr/>
            </p:nvSpPr>
            <p:spPr bwMode="auto">
              <a:xfrm>
                <a:off x="5277" y="1611"/>
                <a:ext cx="39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a:t>CMe</a:t>
                </a:r>
                <a:endParaRPr lang="en-US" sz="1800" b="0" i="1" dirty="0"/>
              </a:p>
            </p:txBody>
          </p:sp>
        </p:grpSp>
        <p:grpSp>
          <p:nvGrpSpPr>
            <p:cNvPr id="23" name="Group 48"/>
            <p:cNvGrpSpPr>
              <a:grpSpLocks/>
            </p:cNvGrpSpPr>
            <p:nvPr/>
          </p:nvGrpSpPr>
          <p:grpSpPr bwMode="auto">
            <a:xfrm>
              <a:off x="788988" y="2117502"/>
              <a:ext cx="4090987" cy="3078162"/>
              <a:chOff x="497" y="1583"/>
              <a:chExt cx="2577" cy="1939"/>
            </a:xfrm>
          </p:grpSpPr>
          <p:sp>
            <p:nvSpPr>
              <p:cNvPr id="39" name="Line 21"/>
              <p:cNvSpPr>
                <a:spLocks noChangeShapeType="1"/>
              </p:cNvSpPr>
              <p:nvPr/>
            </p:nvSpPr>
            <p:spPr bwMode="auto">
              <a:xfrm>
                <a:off x="497" y="1583"/>
                <a:ext cx="2223" cy="1071"/>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0" name="Line 22"/>
              <p:cNvSpPr>
                <a:spLocks noChangeShapeType="1"/>
              </p:cNvSpPr>
              <p:nvPr/>
            </p:nvSpPr>
            <p:spPr bwMode="auto">
              <a:xfrm>
                <a:off x="497" y="1583"/>
                <a:ext cx="1791" cy="1695"/>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41" name="Rectangle 23"/>
              <p:cNvSpPr>
                <a:spLocks noChangeArrowheads="1"/>
              </p:cNvSpPr>
              <p:nvPr/>
            </p:nvSpPr>
            <p:spPr bwMode="auto">
              <a:xfrm>
                <a:off x="2723" y="2628"/>
                <a:ext cx="35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D</a:t>
                </a:r>
                <a:r>
                  <a:rPr lang="en-US" sz="1800" b="0" i="1" baseline="-25000" dirty="0"/>
                  <a:t>CP</a:t>
                </a:r>
              </a:p>
            </p:txBody>
          </p:sp>
          <p:sp>
            <p:nvSpPr>
              <p:cNvPr id="42" name="Rectangle 24"/>
              <p:cNvSpPr>
                <a:spLocks noChangeArrowheads="1"/>
              </p:cNvSpPr>
              <p:nvPr/>
            </p:nvSpPr>
            <p:spPr bwMode="auto">
              <a:xfrm>
                <a:off x="2301" y="3291"/>
                <a:ext cx="4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IMg</a:t>
                </a:r>
                <a:r>
                  <a:rPr lang="en-US" sz="1800" b="0" i="1" baseline="-25000" dirty="0" err="1" smtClean="0"/>
                  <a:t>CP</a:t>
                </a:r>
                <a:endParaRPr lang="en-US" sz="1800" b="0" i="1" baseline="-25000" dirty="0"/>
              </a:p>
            </p:txBody>
          </p:sp>
        </p:grpSp>
        <p:grpSp>
          <p:nvGrpSpPr>
            <p:cNvPr id="24" name="Group 51"/>
            <p:cNvGrpSpPr>
              <a:grpSpLocks/>
            </p:cNvGrpSpPr>
            <p:nvPr/>
          </p:nvGrpSpPr>
          <p:grpSpPr bwMode="auto">
            <a:xfrm>
              <a:off x="6385594" y="2803302"/>
              <a:ext cx="3587750" cy="2544762"/>
              <a:chOff x="3166" y="2015"/>
              <a:chExt cx="2260" cy="1603"/>
            </a:xfrm>
          </p:grpSpPr>
          <p:sp>
            <p:nvSpPr>
              <p:cNvPr id="35" name="Line 25"/>
              <p:cNvSpPr>
                <a:spLocks noChangeShapeType="1"/>
              </p:cNvSpPr>
              <p:nvPr/>
            </p:nvSpPr>
            <p:spPr bwMode="auto">
              <a:xfrm>
                <a:off x="3166" y="2015"/>
                <a:ext cx="1906" cy="916"/>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6" name="Line 26"/>
              <p:cNvSpPr>
                <a:spLocks noChangeShapeType="1"/>
              </p:cNvSpPr>
              <p:nvPr/>
            </p:nvSpPr>
            <p:spPr bwMode="auto">
              <a:xfrm>
                <a:off x="3166" y="2015"/>
                <a:ext cx="1522" cy="1440"/>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 name="Rectangle 27"/>
              <p:cNvSpPr>
                <a:spLocks noChangeArrowheads="1"/>
              </p:cNvSpPr>
              <p:nvPr/>
            </p:nvSpPr>
            <p:spPr bwMode="auto">
              <a:xfrm>
                <a:off x="5085" y="2907"/>
                <a:ext cx="341"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D</a:t>
                </a:r>
                <a:r>
                  <a:rPr lang="en-US" sz="1800" b="0" i="1" baseline="-25000" dirty="0"/>
                  <a:t>LP</a:t>
                </a:r>
              </a:p>
            </p:txBody>
          </p:sp>
          <p:sp>
            <p:nvSpPr>
              <p:cNvPr id="38" name="Rectangle 28"/>
              <p:cNvSpPr>
                <a:spLocks noChangeArrowheads="1"/>
              </p:cNvSpPr>
              <p:nvPr/>
            </p:nvSpPr>
            <p:spPr bwMode="auto">
              <a:xfrm>
                <a:off x="4701" y="3387"/>
                <a:ext cx="4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err="1" smtClean="0"/>
                  <a:t>IMg</a:t>
                </a:r>
                <a:r>
                  <a:rPr lang="en-US" sz="1800" b="0" i="1" baseline="-25000" dirty="0" err="1" smtClean="0"/>
                  <a:t>LP</a:t>
                </a:r>
                <a:endParaRPr lang="en-US" sz="1800" b="0" i="1" baseline="-25000" dirty="0"/>
              </a:p>
            </p:txBody>
          </p:sp>
        </p:grpSp>
        <p:grpSp>
          <p:nvGrpSpPr>
            <p:cNvPr id="25" name="Group 53"/>
            <p:cNvGrpSpPr>
              <a:grpSpLocks/>
            </p:cNvGrpSpPr>
            <p:nvPr/>
          </p:nvGrpSpPr>
          <p:grpSpPr bwMode="auto">
            <a:xfrm>
              <a:off x="5850607" y="3228752"/>
              <a:ext cx="2052637" cy="2652712"/>
              <a:chOff x="2829" y="2283"/>
              <a:chExt cx="1293" cy="1671"/>
            </a:xfrm>
          </p:grpSpPr>
          <p:sp>
            <p:nvSpPr>
              <p:cNvPr id="29" name="Line 36"/>
              <p:cNvSpPr>
                <a:spLocks noChangeShapeType="1"/>
              </p:cNvSpPr>
              <p:nvPr/>
            </p:nvSpPr>
            <p:spPr bwMode="auto">
              <a:xfrm flipV="1">
                <a:off x="3984" y="2375"/>
                <a:ext cx="0" cy="131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 name="Rectangle 37"/>
              <p:cNvSpPr>
                <a:spLocks noChangeArrowheads="1"/>
              </p:cNvSpPr>
              <p:nvPr/>
            </p:nvSpPr>
            <p:spPr bwMode="auto">
              <a:xfrm>
                <a:off x="3789" y="3723"/>
                <a:ext cx="33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Q</a:t>
                </a:r>
                <a:r>
                  <a:rPr lang="en-US" sz="1800" b="0" i="1" baseline="-25000" dirty="0"/>
                  <a:t>LP</a:t>
                </a:r>
              </a:p>
            </p:txBody>
          </p:sp>
          <p:sp>
            <p:nvSpPr>
              <p:cNvPr id="31" name="Oval 38"/>
              <p:cNvSpPr>
                <a:spLocks noChangeArrowheads="1"/>
              </p:cNvSpPr>
              <p:nvPr/>
            </p:nvSpPr>
            <p:spPr bwMode="auto">
              <a:xfrm>
                <a:off x="3936" y="275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2" name="Oval 39"/>
              <p:cNvSpPr>
                <a:spLocks noChangeArrowheads="1"/>
              </p:cNvSpPr>
              <p:nvPr/>
            </p:nvSpPr>
            <p:spPr bwMode="auto">
              <a:xfrm>
                <a:off x="3936" y="2334"/>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3" name="Line 40"/>
              <p:cNvSpPr>
                <a:spLocks noChangeShapeType="1"/>
              </p:cNvSpPr>
              <p:nvPr/>
            </p:nvSpPr>
            <p:spPr bwMode="auto">
              <a:xfrm flipH="1">
                <a:off x="3161" y="2382"/>
                <a:ext cx="783"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4" name="Rectangle 41"/>
              <p:cNvSpPr>
                <a:spLocks noChangeArrowheads="1"/>
              </p:cNvSpPr>
              <p:nvPr/>
            </p:nvSpPr>
            <p:spPr bwMode="auto">
              <a:xfrm>
                <a:off x="2829" y="2283"/>
                <a:ext cx="3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P</a:t>
                </a:r>
                <a:r>
                  <a:rPr lang="en-US" sz="1800" b="0" i="1" baseline="-25000" dirty="0"/>
                  <a:t>LP</a:t>
                </a:r>
              </a:p>
            </p:txBody>
          </p:sp>
        </p:grpSp>
        <p:sp>
          <p:nvSpPr>
            <p:cNvPr id="26" name="Rectangle 42"/>
            <p:cNvSpPr>
              <a:spLocks noChangeArrowheads="1"/>
            </p:cNvSpPr>
            <p:nvPr/>
          </p:nvSpPr>
          <p:spPr bwMode="auto">
            <a:xfrm>
              <a:off x="1830388" y="1496789"/>
              <a:ext cx="1450975" cy="376238"/>
            </a:xfrm>
            <a:prstGeom prst="rect">
              <a:avLst/>
            </a:prstGeom>
            <a:noFill/>
            <a:ln w="12700">
              <a:noFill/>
              <a:miter lim="800000"/>
              <a:headEnd/>
              <a:tailEnd/>
            </a:ln>
            <a:effectLst/>
          </p:spPr>
          <p:txBody>
            <a:bodyPr wrap="none" lIns="90488" tIns="44450" rIns="90488" bIns="44450">
              <a:spAutoFit/>
            </a:bodyPr>
            <a:lstStyle/>
            <a:p>
              <a:r>
                <a:rPr lang="en-US" sz="1800" b="1" dirty="0" err="1"/>
                <a:t>Corto</a:t>
              </a:r>
              <a:r>
                <a:rPr lang="en-US" sz="1800" b="1" dirty="0"/>
                <a:t> </a:t>
              </a:r>
              <a:r>
                <a:rPr lang="en-US" sz="1800" b="1" dirty="0" err="1"/>
                <a:t>plazo</a:t>
              </a:r>
              <a:endParaRPr lang="en-US" sz="1800" b="1" dirty="0"/>
            </a:p>
          </p:txBody>
        </p:sp>
        <p:sp>
          <p:nvSpPr>
            <p:cNvPr id="27" name="Rectangle 43"/>
            <p:cNvSpPr>
              <a:spLocks noChangeArrowheads="1"/>
            </p:cNvSpPr>
            <p:nvPr/>
          </p:nvSpPr>
          <p:spPr bwMode="auto">
            <a:xfrm>
              <a:off x="7533357" y="1515839"/>
              <a:ext cx="1476375" cy="376238"/>
            </a:xfrm>
            <a:prstGeom prst="rect">
              <a:avLst/>
            </a:prstGeom>
            <a:noFill/>
            <a:ln w="12700">
              <a:noFill/>
              <a:miter lim="800000"/>
              <a:headEnd/>
              <a:tailEnd/>
            </a:ln>
            <a:effectLst/>
          </p:spPr>
          <p:txBody>
            <a:bodyPr wrap="none" lIns="90488" tIns="44450" rIns="90488" bIns="44450">
              <a:spAutoFit/>
            </a:bodyPr>
            <a:lstStyle/>
            <a:p>
              <a:r>
                <a:rPr lang="en-US" sz="1800" b="1" dirty="0"/>
                <a:t>Largo </a:t>
              </a:r>
              <a:r>
                <a:rPr lang="en-US" sz="1800" b="1" dirty="0" err="1"/>
                <a:t>plazo</a:t>
              </a:r>
              <a:endParaRPr lang="en-US" sz="1800" b="1" dirty="0"/>
            </a:p>
          </p:txBody>
        </p:sp>
        <p:grpSp>
          <p:nvGrpSpPr>
            <p:cNvPr id="52" name="Group 50"/>
            <p:cNvGrpSpPr>
              <a:grpSpLocks/>
            </p:cNvGrpSpPr>
            <p:nvPr/>
          </p:nvGrpSpPr>
          <p:grpSpPr bwMode="auto">
            <a:xfrm>
              <a:off x="300038" y="2628280"/>
              <a:ext cx="2298700" cy="3262312"/>
              <a:chOff x="189" y="1899"/>
              <a:chExt cx="1448" cy="2055"/>
            </a:xfrm>
          </p:grpSpPr>
          <p:sp>
            <p:nvSpPr>
              <p:cNvPr id="53" name="Line 29"/>
              <p:cNvSpPr>
                <a:spLocks noChangeShapeType="1"/>
              </p:cNvSpPr>
              <p:nvPr/>
            </p:nvSpPr>
            <p:spPr bwMode="auto">
              <a:xfrm flipV="1">
                <a:off x="1499" y="2135"/>
                <a:ext cx="0" cy="155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4" name="Oval 30"/>
              <p:cNvSpPr>
                <a:spLocks noChangeArrowheads="1"/>
              </p:cNvSpPr>
              <p:nvPr/>
            </p:nvSpPr>
            <p:spPr bwMode="auto">
              <a:xfrm>
                <a:off x="1440" y="1998"/>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5" name="Oval 31"/>
              <p:cNvSpPr>
                <a:spLocks noChangeArrowheads="1"/>
              </p:cNvSpPr>
              <p:nvPr/>
            </p:nvSpPr>
            <p:spPr bwMode="auto">
              <a:xfrm>
                <a:off x="1451" y="251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6" name="Rectangle 32"/>
              <p:cNvSpPr>
                <a:spLocks noChangeArrowheads="1"/>
              </p:cNvSpPr>
              <p:nvPr/>
            </p:nvSpPr>
            <p:spPr bwMode="auto">
              <a:xfrm>
                <a:off x="1293" y="3723"/>
                <a:ext cx="3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Q</a:t>
                </a:r>
                <a:r>
                  <a:rPr lang="en-US" sz="1800" b="0" i="1" baseline="-25000" dirty="0"/>
                  <a:t>CP</a:t>
                </a:r>
              </a:p>
            </p:txBody>
          </p:sp>
          <p:sp>
            <p:nvSpPr>
              <p:cNvPr id="57" name="Line 33"/>
              <p:cNvSpPr>
                <a:spLocks noChangeShapeType="1"/>
              </p:cNvSpPr>
              <p:nvPr/>
            </p:nvSpPr>
            <p:spPr bwMode="auto">
              <a:xfrm flipH="1">
                <a:off x="473" y="2046"/>
                <a:ext cx="97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8" name="Rectangle 34"/>
              <p:cNvSpPr>
                <a:spLocks noChangeArrowheads="1"/>
              </p:cNvSpPr>
              <p:nvPr/>
            </p:nvSpPr>
            <p:spPr bwMode="auto">
              <a:xfrm>
                <a:off x="189" y="1899"/>
                <a:ext cx="3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800" b="0" i="1" dirty="0"/>
                  <a:t>P</a:t>
                </a:r>
                <a:r>
                  <a:rPr lang="en-US" sz="1800" b="0" i="1" baseline="-25000" dirty="0"/>
                  <a:t>CP</a:t>
                </a:r>
              </a:p>
            </p:txBody>
          </p:sp>
          <p:sp>
            <p:nvSpPr>
              <p:cNvPr id="59" name="Line 35"/>
              <p:cNvSpPr>
                <a:spLocks noChangeShapeType="1"/>
              </p:cNvSpPr>
              <p:nvPr/>
            </p:nvSpPr>
            <p:spPr bwMode="auto">
              <a:xfrm flipH="1">
                <a:off x="473" y="2430"/>
                <a:ext cx="97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
          <p:nvSpPr>
            <p:cNvPr id="4" name="3 Rectángulo"/>
            <p:cNvSpPr/>
            <p:nvPr/>
          </p:nvSpPr>
          <p:spPr>
            <a:xfrm>
              <a:off x="300038" y="1497638"/>
              <a:ext cx="492443" cy="338554"/>
            </a:xfrm>
            <a:prstGeom prst="rect">
              <a:avLst/>
            </a:prstGeom>
          </p:spPr>
          <p:txBody>
            <a:bodyPr wrap="none">
              <a:spAutoFit/>
            </a:bodyPr>
            <a:lstStyle/>
            <a:p>
              <a:r>
                <a:rPr lang="en-US" sz="1600" b="0" i="1" dirty="0"/>
                <a:t>$/Q</a:t>
              </a:r>
            </a:p>
          </p:txBody>
        </p:sp>
      </p:grpSp>
      <p:sp>
        <p:nvSpPr>
          <p:cNvPr id="6" name="Marcador de número de diapositiva 5"/>
          <p:cNvSpPr>
            <a:spLocks noGrp="1"/>
          </p:cNvSpPr>
          <p:nvPr>
            <p:ph type="sldNum" sz="quarter" idx="12"/>
          </p:nvPr>
        </p:nvSpPr>
        <p:spPr/>
        <p:txBody>
          <a:bodyPr/>
          <a:lstStyle/>
          <a:p>
            <a:pPr>
              <a:defRPr/>
            </a:pPr>
            <a:fld id="{548CF69E-E6D5-464C-9C52-E1AD2D73CDBF}" type="slidenum">
              <a:rPr lang="es-ES" smtClean="0"/>
              <a:pPr>
                <a:defRPr/>
              </a:pPr>
              <a:t>55</a:t>
            </a:fld>
            <a:endParaRPr lang="es-ES"/>
          </a:p>
        </p:txBody>
      </p:sp>
    </p:spTree>
    <p:extLst>
      <p:ext uri="{BB962C8B-B14F-4D97-AF65-F5344CB8AC3E}">
        <p14:creationId xmlns:p14="http://schemas.microsoft.com/office/powerpoint/2010/main" val="771712549"/>
      </p:ext>
    </p:extLst>
  </p:cSld>
  <p:clrMapOvr>
    <a:masterClrMapping/>
  </p:clrMapOvr>
  <p:transition spd="slow">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1"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2"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3"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5"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2296"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7" name="Rectangle 43"/>
          <p:cNvSpPr>
            <a:spLocks noChangeArrowheads="1"/>
          </p:cNvSpPr>
          <p:nvPr/>
        </p:nvSpPr>
        <p:spPr bwMode="auto">
          <a:xfrm>
            <a:off x="1509554" y="4176385"/>
            <a:ext cx="1107281" cy="282179"/>
          </a:xfrm>
          <a:prstGeom prst="rect">
            <a:avLst/>
          </a:prstGeom>
          <a:noFill/>
          <a:ln w="12700">
            <a:noFill/>
            <a:miter lim="800000"/>
            <a:headEnd/>
            <a:tailEnd/>
          </a:ln>
          <a:effectLst/>
        </p:spPr>
        <p:txBody>
          <a:bodyPr wrap="none" lIns="90488" tIns="44450" rIns="90488" bIns="44450">
            <a:spAutoFit/>
          </a:bodyPr>
          <a:lstStyle/>
          <a:p>
            <a:r>
              <a:rPr lang="en-US" sz="1800" b="1" dirty="0"/>
              <a:t>Largo </a:t>
            </a:r>
            <a:r>
              <a:rPr lang="en-US" sz="1800" b="1" dirty="0" err="1"/>
              <a:t>plazo</a:t>
            </a:r>
            <a:endParaRPr lang="en-US" sz="1800" b="1" dirty="0"/>
          </a:p>
        </p:txBody>
      </p:sp>
      <p:sp>
        <p:nvSpPr>
          <p:cNvPr id="26" name="Rectangle 42"/>
          <p:cNvSpPr>
            <a:spLocks noChangeArrowheads="1"/>
          </p:cNvSpPr>
          <p:nvPr/>
        </p:nvSpPr>
        <p:spPr bwMode="auto">
          <a:xfrm>
            <a:off x="1295063" y="610945"/>
            <a:ext cx="1106513" cy="286919"/>
          </a:xfrm>
          <a:prstGeom prst="rect">
            <a:avLst/>
          </a:prstGeom>
          <a:noFill/>
          <a:ln w="12700">
            <a:noFill/>
            <a:miter lim="800000"/>
            <a:headEnd/>
            <a:tailEnd/>
          </a:ln>
          <a:effectLst/>
        </p:spPr>
        <p:txBody>
          <a:bodyPr wrap="none" lIns="90488" tIns="44450" rIns="90488" bIns="44450">
            <a:spAutoFit/>
          </a:bodyPr>
          <a:lstStyle/>
          <a:p>
            <a:r>
              <a:rPr lang="en-US" sz="1800" b="1" dirty="0" err="1"/>
              <a:t>Corto</a:t>
            </a:r>
            <a:r>
              <a:rPr lang="en-US" sz="1800" b="1" dirty="0"/>
              <a:t> </a:t>
            </a:r>
            <a:r>
              <a:rPr lang="en-US" sz="1800" b="1" dirty="0" err="1"/>
              <a:t>plazo</a:t>
            </a:r>
            <a:endParaRPr lang="en-US" sz="1800" b="1" dirty="0"/>
          </a:p>
        </p:txBody>
      </p:sp>
      <p:sp>
        <p:nvSpPr>
          <p:cNvPr id="60" name="Rectangle 5"/>
          <p:cNvSpPr txBox="1">
            <a:spLocks noChangeArrowheads="1"/>
          </p:cNvSpPr>
          <p:nvPr/>
        </p:nvSpPr>
        <p:spPr>
          <a:xfrm>
            <a:off x="4943078" y="575233"/>
            <a:ext cx="6264696" cy="2764435"/>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spcBef>
                <a:spcPts val="0"/>
              </a:spcBef>
            </a:pPr>
            <a:r>
              <a:rPr lang="es-MX" sz="2000" b="0" dirty="0" smtClean="0"/>
              <a:t>Observaciones (corto plazo):</a:t>
            </a:r>
          </a:p>
          <a:p>
            <a:pPr lvl="1">
              <a:spcBef>
                <a:spcPts val="0"/>
              </a:spcBef>
              <a:buSzPct val="75000"/>
            </a:pPr>
            <a:r>
              <a:rPr lang="es-MX" sz="2000" b="0" dirty="0" smtClean="0"/>
              <a:t>Curva de demanda de pendiente negativa: producto diferenciado.</a:t>
            </a:r>
          </a:p>
          <a:p>
            <a:pPr lvl="1">
              <a:spcBef>
                <a:spcPts val="0"/>
              </a:spcBef>
              <a:buSzPct val="75000"/>
            </a:pPr>
            <a:r>
              <a:rPr lang="es-MX" sz="2000" b="0" dirty="0" smtClean="0"/>
              <a:t>Demanda relativamente elástica: sustitutivos buenos. </a:t>
            </a:r>
          </a:p>
          <a:p>
            <a:pPr lvl="1">
              <a:spcBef>
                <a:spcPts val="0"/>
              </a:spcBef>
              <a:buSzPct val="75000"/>
            </a:pPr>
            <a:r>
              <a:rPr lang="es-MX" sz="2000" b="0" i="1" dirty="0" err="1" smtClean="0">
                <a:latin typeface="Times New Roman" pitchFamily="18" charset="0"/>
                <a:cs typeface="Times New Roman" pitchFamily="18" charset="0"/>
              </a:rPr>
              <a:t>IMg</a:t>
            </a:r>
            <a:r>
              <a:rPr lang="es-MX" sz="2000" b="0" i="1" dirty="0" smtClean="0">
                <a:latin typeface="Times New Roman" pitchFamily="18" charset="0"/>
                <a:cs typeface="Times New Roman" pitchFamily="18" charset="0"/>
              </a:rPr>
              <a:t> &lt; P</a:t>
            </a:r>
            <a:endParaRPr lang="es-MX" sz="2000" b="0" dirty="0" smtClean="0">
              <a:latin typeface="Times New Roman" pitchFamily="18" charset="0"/>
              <a:cs typeface="Times New Roman" pitchFamily="18" charset="0"/>
            </a:endParaRPr>
          </a:p>
          <a:p>
            <a:pPr lvl="1">
              <a:spcBef>
                <a:spcPts val="0"/>
              </a:spcBef>
              <a:buSzPct val="75000"/>
            </a:pPr>
            <a:r>
              <a:rPr lang="es-MX" sz="2000" b="0" dirty="0" smtClean="0"/>
              <a:t>Los beneficios se maximizan cuando </a:t>
            </a:r>
            <a:r>
              <a:rPr lang="es-MX" sz="2000" b="0" i="1" dirty="0" err="1" smtClean="0">
                <a:latin typeface="Times New Roman" pitchFamily="18" charset="0"/>
                <a:cs typeface="Times New Roman" pitchFamily="18" charset="0"/>
              </a:rPr>
              <a:t>IMg</a:t>
            </a:r>
            <a:r>
              <a:rPr lang="es-MX" sz="2000" b="0" i="1" dirty="0" smtClean="0">
                <a:latin typeface="Times New Roman" pitchFamily="18" charset="0"/>
                <a:cs typeface="Times New Roman" pitchFamily="18" charset="0"/>
              </a:rPr>
              <a:t> = </a:t>
            </a:r>
            <a:r>
              <a:rPr lang="es-MX" sz="2000" b="0" i="1" dirty="0" err="1" smtClean="0">
                <a:latin typeface="Times New Roman" pitchFamily="18" charset="0"/>
                <a:cs typeface="Times New Roman" pitchFamily="18" charset="0"/>
              </a:rPr>
              <a:t>CMg</a:t>
            </a:r>
            <a:r>
              <a:rPr lang="es-MX" sz="2000" b="0" i="1" dirty="0" smtClean="0"/>
              <a:t>.</a:t>
            </a:r>
            <a:endParaRPr lang="es-MX" sz="2000" b="0" dirty="0" smtClean="0"/>
          </a:p>
          <a:p>
            <a:pPr lvl="1">
              <a:spcBef>
                <a:spcPts val="0"/>
              </a:spcBef>
              <a:buSzPct val="75000"/>
            </a:pPr>
            <a:r>
              <a:rPr lang="es-MX" sz="2000" b="0" dirty="0" smtClean="0"/>
              <a:t>Esta empresa obtiene beneficios económicos. </a:t>
            </a:r>
          </a:p>
        </p:txBody>
      </p:sp>
      <p:sp>
        <p:nvSpPr>
          <p:cNvPr id="61" name="Rectangle 5"/>
          <p:cNvSpPr txBox="1">
            <a:spLocks noChangeArrowheads="1"/>
          </p:cNvSpPr>
          <p:nvPr/>
        </p:nvSpPr>
        <p:spPr>
          <a:xfrm>
            <a:off x="4799062" y="3852416"/>
            <a:ext cx="6399443" cy="2646250"/>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lnSpc>
                <a:spcPct val="90000"/>
              </a:lnSpc>
              <a:spcBef>
                <a:spcPct val="70000"/>
              </a:spcBef>
            </a:pPr>
            <a:r>
              <a:rPr lang="es-MX" sz="2000" b="0" dirty="0" smtClean="0"/>
              <a:t>Observaciones (largo plazo):</a:t>
            </a:r>
          </a:p>
          <a:p>
            <a:pPr lvl="1">
              <a:lnSpc>
                <a:spcPct val="90000"/>
              </a:lnSpc>
              <a:buSzPct val="75000"/>
            </a:pPr>
            <a:r>
              <a:rPr lang="es-MX" sz="2000" b="0" dirty="0" smtClean="0"/>
              <a:t>Los beneficios atraen a nuevas empresas (hay libertad de entrada).</a:t>
            </a:r>
          </a:p>
          <a:p>
            <a:pPr lvl="1">
              <a:lnSpc>
                <a:spcPct val="90000"/>
              </a:lnSpc>
              <a:buSzPct val="75000"/>
            </a:pPr>
            <a:r>
              <a:rPr lang="es-MX" sz="2000" b="0" dirty="0" smtClean="0"/>
              <a:t>La demanda de la empresa disminuirá , perdiendo cuota de mercado</a:t>
            </a:r>
            <a:endParaRPr lang="es-MX" sz="2000" b="0" baseline="-25000" dirty="0" smtClean="0"/>
          </a:p>
          <a:p>
            <a:pPr lvl="1">
              <a:lnSpc>
                <a:spcPct val="90000"/>
              </a:lnSpc>
              <a:buSzPct val="75000"/>
            </a:pPr>
            <a:r>
              <a:rPr lang="es-MX" sz="2000" b="0" dirty="0" smtClean="0"/>
              <a:t>La producción y el precio de la empresa caerán. </a:t>
            </a:r>
          </a:p>
          <a:p>
            <a:pPr lvl="1">
              <a:lnSpc>
                <a:spcPct val="90000"/>
              </a:lnSpc>
              <a:buSzPct val="75000"/>
            </a:pPr>
            <a:r>
              <a:rPr lang="es-ES" sz="2000" b="0" dirty="0">
                <a:sym typeface="Wingdings" pitchFamily="2" charset="2"/>
              </a:rPr>
              <a:t>R</a:t>
            </a:r>
            <a:r>
              <a:rPr lang="es-ES" sz="2000" b="0" dirty="0" smtClean="0">
                <a:sym typeface="Wingdings" pitchFamily="2" charset="2"/>
              </a:rPr>
              <a:t>eajuste </a:t>
            </a:r>
            <a:r>
              <a:rPr lang="es-ES" sz="2000" b="0" dirty="0">
                <a:sym typeface="Wingdings" pitchFamily="2" charset="2"/>
              </a:rPr>
              <a:t>stock capital y </a:t>
            </a:r>
            <a:r>
              <a:rPr lang="es-ES" sz="2000" b="0" i="1" dirty="0">
                <a:latin typeface="Times New Roman" pitchFamily="18" charset="0"/>
                <a:cs typeface="Times New Roman" pitchFamily="18" charset="0"/>
                <a:sym typeface="Wingdings" pitchFamily="2" charset="2"/>
              </a:rPr>
              <a:t>Q</a:t>
            </a:r>
            <a:endParaRPr lang="es-MX" sz="2000" b="0" i="1" dirty="0">
              <a:latin typeface="Times New Roman" pitchFamily="18" charset="0"/>
              <a:cs typeface="Times New Roman" pitchFamily="18" charset="0"/>
            </a:endParaRPr>
          </a:p>
          <a:p>
            <a:pPr lvl="1">
              <a:lnSpc>
                <a:spcPct val="90000"/>
              </a:lnSpc>
              <a:buSzPct val="75000"/>
            </a:pPr>
            <a:r>
              <a:rPr lang="es-MX" sz="2000" b="0" dirty="0" smtClean="0"/>
              <a:t>La producción de la industria se incrementará.</a:t>
            </a:r>
          </a:p>
          <a:p>
            <a:pPr lvl="1">
              <a:lnSpc>
                <a:spcPct val="90000"/>
              </a:lnSpc>
              <a:buSzPct val="75000"/>
            </a:pPr>
            <a:r>
              <a:rPr lang="es-MX" sz="2000" b="0" dirty="0" smtClean="0"/>
              <a:t>No hay beneficios económicos (</a:t>
            </a:r>
            <a:r>
              <a:rPr lang="es-MX" sz="2000" b="0" i="1" dirty="0" smtClean="0">
                <a:latin typeface="Times New Roman" pitchFamily="18" charset="0"/>
                <a:cs typeface="Times New Roman" pitchFamily="18" charset="0"/>
              </a:rPr>
              <a:t>P</a:t>
            </a:r>
            <a:r>
              <a:rPr lang="es-MX" sz="2000" b="0" dirty="0" smtClean="0">
                <a:latin typeface="Times New Roman" pitchFamily="18" charset="0"/>
                <a:cs typeface="Times New Roman" pitchFamily="18" charset="0"/>
              </a:rPr>
              <a:t> = </a:t>
            </a:r>
            <a:r>
              <a:rPr lang="es-MX" sz="2000" b="0" i="1" dirty="0" err="1" smtClean="0">
                <a:latin typeface="Times New Roman" pitchFamily="18" charset="0"/>
                <a:cs typeface="Times New Roman" pitchFamily="18" charset="0"/>
              </a:rPr>
              <a:t>CMe</a:t>
            </a:r>
            <a:r>
              <a:rPr lang="es-MX" sz="2000" b="0" dirty="0" smtClean="0"/>
              <a:t>).</a:t>
            </a:r>
          </a:p>
          <a:p>
            <a:pPr lvl="1">
              <a:lnSpc>
                <a:spcPct val="90000"/>
              </a:lnSpc>
              <a:buSzPct val="75000"/>
            </a:pPr>
            <a:r>
              <a:rPr lang="es-MX" sz="2000" b="0" i="1" dirty="0" smtClean="0">
                <a:latin typeface="Times New Roman" pitchFamily="18" charset="0"/>
                <a:cs typeface="Times New Roman" pitchFamily="18" charset="0"/>
              </a:rPr>
              <a:t>Si P</a:t>
            </a:r>
            <a:r>
              <a:rPr lang="es-MX" sz="2000" b="0" dirty="0" smtClean="0">
                <a:latin typeface="Times New Roman" pitchFamily="18" charset="0"/>
                <a:cs typeface="Times New Roman" pitchFamily="18" charset="0"/>
              </a:rPr>
              <a:t> &gt; </a:t>
            </a:r>
            <a:r>
              <a:rPr lang="es-MX" sz="2000" b="0" i="1" dirty="0" err="1" smtClean="0">
                <a:latin typeface="Times New Roman" pitchFamily="18" charset="0"/>
                <a:cs typeface="Times New Roman" pitchFamily="18" charset="0"/>
              </a:rPr>
              <a:t>CMg</a:t>
            </a:r>
            <a:r>
              <a:rPr lang="es-MX" sz="2000" b="0" i="1" dirty="0" smtClean="0"/>
              <a:t>:</a:t>
            </a:r>
            <a:r>
              <a:rPr lang="es-MX" sz="2000" b="0" dirty="0" smtClean="0"/>
              <a:t> sigue teniendo poder de monopolio. </a:t>
            </a:r>
          </a:p>
        </p:txBody>
      </p:sp>
      <p:grpSp>
        <p:nvGrpSpPr>
          <p:cNvPr id="62" name="34 Grupo"/>
          <p:cNvGrpSpPr>
            <a:grpSpLocks/>
          </p:cNvGrpSpPr>
          <p:nvPr/>
        </p:nvGrpSpPr>
        <p:grpSpPr bwMode="auto">
          <a:xfrm>
            <a:off x="190550" y="4187872"/>
            <a:ext cx="4512146" cy="3120928"/>
            <a:chOff x="401620" y="3571877"/>
            <a:chExt cx="3384562" cy="2967498"/>
          </a:xfrm>
        </p:grpSpPr>
        <p:sp>
          <p:nvSpPr>
            <p:cNvPr id="63" name="Arc 11"/>
            <p:cNvSpPr>
              <a:spLocks noChangeAspect="1"/>
            </p:cNvSpPr>
            <p:nvPr/>
          </p:nvSpPr>
          <p:spPr bwMode="auto">
            <a:xfrm rot="9664788">
              <a:off x="971312" y="3571877"/>
              <a:ext cx="1118674" cy="2211999"/>
            </a:xfrm>
            <a:custGeom>
              <a:avLst/>
              <a:gdLst>
                <a:gd name="T0" fmla="*/ 0 w 23927"/>
                <a:gd name="T1" fmla="*/ 2147483647 h 21600"/>
                <a:gd name="T2" fmla="*/ 2147483647 w 23927"/>
                <a:gd name="T3" fmla="*/ 2147483647 h 21600"/>
                <a:gd name="T4" fmla="*/ 2147483647 w 23927"/>
                <a:gd name="T5" fmla="*/ 2147483647 h 21600"/>
                <a:gd name="T6" fmla="*/ 0 60000 65536"/>
                <a:gd name="T7" fmla="*/ 0 60000 65536"/>
                <a:gd name="T8" fmla="*/ 0 60000 65536"/>
                <a:gd name="T9" fmla="*/ 0 w 23927"/>
                <a:gd name="T10" fmla="*/ 0 h 21600"/>
                <a:gd name="T11" fmla="*/ 23927 w 23927"/>
                <a:gd name="T12" fmla="*/ 21600 h 21600"/>
              </a:gdLst>
              <a:ahLst/>
              <a:cxnLst>
                <a:cxn ang="T6">
                  <a:pos x="T0" y="T1"/>
                </a:cxn>
                <a:cxn ang="T7">
                  <a:pos x="T2" y="T3"/>
                </a:cxn>
                <a:cxn ang="T8">
                  <a:pos x="T4" y="T5"/>
                </a:cxn>
              </a:cxnLst>
              <a:rect l="T9" t="T10" r="T11" b="T12"/>
              <a:pathLst>
                <a:path w="23927" h="21600" fill="none" extrusionOk="0">
                  <a:moveTo>
                    <a:pt x="-1" y="12045"/>
                  </a:moveTo>
                  <a:cubicBezTo>
                    <a:pt x="3637" y="4670"/>
                    <a:pt x="11147" y="-1"/>
                    <a:pt x="19372" y="0"/>
                  </a:cubicBezTo>
                  <a:cubicBezTo>
                    <a:pt x="20903" y="0"/>
                    <a:pt x="22430" y="162"/>
                    <a:pt x="23927" y="485"/>
                  </a:cubicBezTo>
                </a:path>
                <a:path w="23927" h="21600" stroke="0" extrusionOk="0">
                  <a:moveTo>
                    <a:pt x="-1" y="12045"/>
                  </a:moveTo>
                  <a:cubicBezTo>
                    <a:pt x="3637" y="4670"/>
                    <a:pt x="11147" y="-1"/>
                    <a:pt x="19372" y="0"/>
                  </a:cubicBezTo>
                  <a:cubicBezTo>
                    <a:pt x="20903" y="0"/>
                    <a:pt x="22430" y="162"/>
                    <a:pt x="23927" y="485"/>
                  </a:cubicBezTo>
                  <a:lnTo>
                    <a:pt x="19372" y="21600"/>
                  </a:lnTo>
                  <a:close/>
                </a:path>
              </a:pathLst>
            </a:custGeom>
            <a:noFill/>
            <a:ln w="1905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64" name="Arc 14"/>
            <p:cNvSpPr>
              <a:spLocks/>
            </p:cNvSpPr>
            <p:nvPr/>
          </p:nvSpPr>
          <p:spPr bwMode="auto">
            <a:xfrm rot="5983646">
              <a:off x="1239326" y="3732837"/>
              <a:ext cx="1526502" cy="1541574"/>
            </a:xfrm>
            <a:custGeom>
              <a:avLst/>
              <a:gdLst>
                <a:gd name="T0" fmla="*/ 2147483647 w 21600"/>
                <a:gd name="T1" fmla="*/ 0 h 37820"/>
                <a:gd name="T2" fmla="*/ 2147483647 w 21600"/>
                <a:gd name="T3" fmla="*/ 2147483647 h 37820"/>
                <a:gd name="T4" fmla="*/ 0 w 21600"/>
                <a:gd name="T5" fmla="*/ 2147483647 h 37820"/>
                <a:gd name="T6" fmla="*/ 0 60000 65536"/>
                <a:gd name="T7" fmla="*/ 0 60000 65536"/>
                <a:gd name="T8" fmla="*/ 0 60000 65536"/>
                <a:gd name="T9" fmla="*/ 0 w 21600"/>
                <a:gd name="T10" fmla="*/ 0 h 37820"/>
                <a:gd name="T11" fmla="*/ 21600 w 21600"/>
                <a:gd name="T12" fmla="*/ 37820 h 37820"/>
              </a:gdLst>
              <a:ahLst/>
              <a:cxnLst>
                <a:cxn ang="T6">
                  <a:pos x="T0" y="T1"/>
                </a:cxn>
                <a:cxn ang="T7">
                  <a:pos x="T2" y="T3"/>
                </a:cxn>
                <a:cxn ang="T8">
                  <a:pos x="T4" y="T5"/>
                </a:cxn>
              </a:cxnLst>
              <a:rect l="T9" t="T10" r="T11" b="T12"/>
              <a:pathLst>
                <a:path w="21600" h="37820" fill="none" extrusionOk="0">
                  <a:moveTo>
                    <a:pt x="11984" y="0"/>
                  </a:moveTo>
                  <a:cubicBezTo>
                    <a:pt x="17992" y="4006"/>
                    <a:pt x="21600" y="10749"/>
                    <a:pt x="21600" y="17970"/>
                  </a:cubicBezTo>
                  <a:cubicBezTo>
                    <a:pt x="21600" y="26606"/>
                    <a:pt x="16454" y="34413"/>
                    <a:pt x="8517" y="37819"/>
                  </a:cubicBezTo>
                </a:path>
                <a:path w="21600" h="37820" stroke="0" extrusionOk="0">
                  <a:moveTo>
                    <a:pt x="11984" y="0"/>
                  </a:moveTo>
                  <a:cubicBezTo>
                    <a:pt x="17992" y="4006"/>
                    <a:pt x="21600" y="10749"/>
                    <a:pt x="21600" y="17970"/>
                  </a:cubicBezTo>
                  <a:cubicBezTo>
                    <a:pt x="21600" y="26606"/>
                    <a:pt x="16454" y="34413"/>
                    <a:pt x="8517" y="37819"/>
                  </a:cubicBezTo>
                  <a:lnTo>
                    <a:pt x="0" y="17970"/>
                  </a:lnTo>
                  <a:close/>
                </a:path>
              </a:pathLst>
            </a:custGeom>
            <a:noFill/>
            <a:ln w="1905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grpSp>
          <p:nvGrpSpPr>
            <p:cNvPr id="65" name="27 Grupo"/>
            <p:cNvGrpSpPr>
              <a:grpSpLocks noChangeAspect="1"/>
            </p:cNvGrpSpPr>
            <p:nvPr/>
          </p:nvGrpSpPr>
          <p:grpSpPr bwMode="auto">
            <a:xfrm>
              <a:off x="401620" y="3840162"/>
              <a:ext cx="3384562" cy="2699213"/>
              <a:chOff x="2285984" y="2500306"/>
              <a:chExt cx="4230704" cy="3374016"/>
            </a:xfrm>
          </p:grpSpPr>
          <p:grpSp>
            <p:nvGrpSpPr>
              <p:cNvPr id="66" name="Group 9"/>
              <p:cNvGrpSpPr>
                <a:grpSpLocks/>
              </p:cNvGrpSpPr>
              <p:nvPr/>
            </p:nvGrpSpPr>
            <p:grpSpPr bwMode="auto">
              <a:xfrm>
                <a:off x="2686050" y="2708275"/>
                <a:ext cx="3830638" cy="2792413"/>
                <a:chOff x="1701" y="1706"/>
                <a:chExt cx="2413" cy="1759"/>
              </a:xfrm>
            </p:grpSpPr>
            <p:sp>
              <p:nvSpPr>
                <p:cNvPr id="81" name="Line 5"/>
                <p:cNvSpPr>
                  <a:spLocks noChangeShapeType="1"/>
                </p:cNvSpPr>
                <p:nvPr/>
              </p:nvSpPr>
              <p:spPr bwMode="auto">
                <a:xfrm>
                  <a:off x="1701" y="1706"/>
                  <a:ext cx="0" cy="172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cxnSp>
              <p:nvCxnSpPr>
                <p:cNvPr id="82" name="AutoShape 7"/>
                <p:cNvCxnSpPr>
                  <a:cxnSpLocks noChangeShapeType="1"/>
                  <a:stCxn id="81" idx="1"/>
                </p:cNvCxnSpPr>
                <p:nvPr/>
              </p:nvCxnSpPr>
              <p:spPr bwMode="auto">
                <a:xfrm flipV="1">
                  <a:off x="1701" y="3429"/>
                  <a:ext cx="2413" cy="1"/>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cxnSp>
              <p:nvCxnSpPr>
                <p:cNvPr id="83" name="AutoShape 8"/>
                <p:cNvCxnSpPr>
                  <a:cxnSpLocks noChangeShapeType="1"/>
                </p:cNvCxnSpPr>
                <p:nvPr/>
              </p:nvCxnSpPr>
              <p:spPr bwMode="auto">
                <a:xfrm rot="16200000" flipH="1">
                  <a:off x="1471" y="2002"/>
                  <a:ext cx="1695" cy="1231"/>
                </a:xfrm>
                <a:prstGeom prst="straightConnector1">
                  <a:avLst/>
                </a:prstGeom>
                <a:noFill/>
                <a:ln w="19050">
                  <a:solidFill>
                    <a:schemeClr val="accent2"/>
                  </a:solidFill>
                  <a:round/>
                  <a:headEnd/>
                  <a:tailEnd/>
                </a:ln>
                <a:extLst>
                  <a:ext uri="{909E8E84-426E-40DD-AFC4-6F175D3DCCD1}">
                    <a14:hiddenFill xmlns:a14="http://schemas.microsoft.com/office/drawing/2010/main">
                      <a:noFill/>
                    </a14:hiddenFill>
                  </a:ext>
                </a:extLst>
              </p:spPr>
            </p:cxnSp>
          </p:grpSp>
          <p:sp>
            <p:nvSpPr>
              <p:cNvPr id="67" name="Line 10"/>
              <p:cNvSpPr>
                <a:spLocks noChangeShapeType="1"/>
              </p:cNvSpPr>
              <p:nvPr/>
            </p:nvSpPr>
            <p:spPr bwMode="auto">
              <a:xfrm>
                <a:off x="2698750" y="2819400"/>
                <a:ext cx="3313113" cy="2625725"/>
              </a:xfrm>
              <a:prstGeom prst="line">
                <a:avLst/>
              </a:prstGeom>
              <a:noFill/>
              <a:ln w="25400">
                <a:solidFill>
                  <a:srgbClr val="92D05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8" name="Line 12"/>
              <p:cNvSpPr>
                <a:spLocks noChangeShapeType="1"/>
              </p:cNvSpPr>
              <p:nvPr/>
            </p:nvSpPr>
            <p:spPr bwMode="auto">
              <a:xfrm>
                <a:off x="2700338" y="3213100"/>
                <a:ext cx="2808287" cy="2232025"/>
              </a:xfrm>
              <a:prstGeom prst="line">
                <a:avLst/>
              </a:prstGeom>
              <a:noFill/>
              <a:ln w="25400">
                <a:solidFill>
                  <a:srgbClr val="00B05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9" name="Line 13"/>
              <p:cNvSpPr>
                <a:spLocks noChangeShapeType="1"/>
              </p:cNvSpPr>
              <p:nvPr/>
            </p:nvSpPr>
            <p:spPr bwMode="auto">
              <a:xfrm>
                <a:off x="2700338" y="3213100"/>
                <a:ext cx="1443034" cy="228760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70" name="Line 15"/>
              <p:cNvSpPr>
                <a:spLocks noChangeShapeType="1"/>
              </p:cNvSpPr>
              <p:nvPr/>
            </p:nvSpPr>
            <p:spPr bwMode="auto">
              <a:xfrm>
                <a:off x="3807097" y="4079258"/>
                <a:ext cx="0" cy="1368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71" name="Line 16"/>
              <p:cNvSpPr>
                <a:spLocks noChangeShapeType="1"/>
              </p:cNvSpPr>
              <p:nvPr/>
            </p:nvSpPr>
            <p:spPr bwMode="auto">
              <a:xfrm flipH="1">
                <a:off x="2687638" y="4072282"/>
                <a:ext cx="11340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72" name="18 Rectángulo"/>
              <p:cNvSpPr>
                <a:spLocks noChangeArrowheads="1"/>
              </p:cNvSpPr>
              <p:nvPr/>
            </p:nvSpPr>
            <p:spPr bwMode="auto">
              <a:xfrm>
                <a:off x="2285984" y="3835602"/>
                <a:ext cx="373049"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P*</a:t>
                </a:r>
                <a:endParaRPr lang="es-MX" sz="1500"/>
              </a:p>
            </p:txBody>
          </p:sp>
          <p:sp>
            <p:nvSpPr>
              <p:cNvPr id="73" name="19 Rectángulo"/>
              <p:cNvSpPr>
                <a:spLocks noChangeArrowheads="1"/>
              </p:cNvSpPr>
              <p:nvPr/>
            </p:nvSpPr>
            <p:spPr bwMode="auto">
              <a:xfrm>
                <a:off x="2420942" y="2500306"/>
                <a:ext cx="282869"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P</a:t>
                </a:r>
                <a:endParaRPr lang="es-MX" sz="1500"/>
              </a:p>
            </p:txBody>
          </p:sp>
          <p:sp>
            <p:nvSpPr>
              <p:cNvPr id="74" name="20 Rectángulo"/>
              <p:cNvSpPr>
                <a:spLocks noChangeArrowheads="1"/>
              </p:cNvSpPr>
              <p:nvPr/>
            </p:nvSpPr>
            <p:spPr bwMode="auto">
              <a:xfrm>
                <a:off x="3643306" y="5429264"/>
                <a:ext cx="394092"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Q*</a:t>
                </a:r>
                <a:endParaRPr lang="es-MX" sz="1500"/>
              </a:p>
            </p:txBody>
          </p:sp>
          <p:sp>
            <p:nvSpPr>
              <p:cNvPr id="75" name="21 Rectángulo"/>
              <p:cNvSpPr>
                <a:spLocks noChangeArrowheads="1"/>
              </p:cNvSpPr>
              <p:nvPr/>
            </p:nvSpPr>
            <p:spPr bwMode="auto">
              <a:xfrm>
                <a:off x="4572000" y="5500701"/>
                <a:ext cx="554914"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IMg</a:t>
                </a:r>
                <a:r>
                  <a:rPr lang="es-MX" sz="1500" baseline="30000">
                    <a:cs typeface="Times New Roman" pitchFamily="18" charset="0"/>
                  </a:rPr>
                  <a:t>0</a:t>
                </a:r>
                <a:endParaRPr lang="es-MX" sz="1500" baseline="30000"/>
              </a:p>
            </p:txBody>
          </p:sp>
          <p:sp>
            <p:nvSpPr>
              <p:cNvPr id="76" name="22 Rectángulo"/>
              <p:cNvSpPr>
                <a:spLocks noChangeArrowheads="1"/>
              </p:cNvSpPr>
              <p:nvPr/>
            </p:nvSpPr>
            <p:spPr bwMode="auto">
              <a:xfrm>
                <a:off x="4000496" y="5500701"/>
                <a:ext cx="554914"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IMg</a:t>
                </a:r>
                <a:r>
                  <a:rPr lang="es-MX" sz="1500" baseline="30000">
                    <a:cs typeface="Times New Roman" pitchFamily="18" charset="0"/>
                  </a:rPr>
                  <a:t>1</a:t>
                </a:r>
                <a:endParaRPr lang="es-MX" sz="1500" baseline="30000"/>
              </a:p>
            </p:txBody>
          </p:sp>
          <p:sp>
            <p:nvSpPr>
              <p:cNvPr id="77" name="23 Rectángulo"/>
              <p:cNvSpPr>
                <a:spLocks noChangeArrowheads="1"/>
              </p:cNvSpPr>
              <p:nvPr/>
            </p:nvSpPr>
            <p:spPr bwMode="auto">
              <a:xfrm>
                <a:off x="5286380" y="5072075"/>
                <a:ext cx="364031"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D</a:t>
                </a:r>
                <a:r>
                  <a:rPr lang="es-MX" sz="1500" baseline="30000">
                    <a:cs typeface="Times New Roman" pitchFamily="18" charset="0"/>
                  </a:rPr>
                  <a:t>1</a:t>
                </a:r>
                <a:endParaRPr lang="es-MX" sz="1500" baseline="30000"/>
              </a:p>
            </p:txBody>
          </p:sp>
          <p:sp>
            <p:nvSpPr>
              <p:cNvPr id="78" name="24 Rectángulo"/>
              <p:cNvSpPr>
                <a:spLocks noChangeArrowheads="1"/>
              </p:cNvSpPr>
              <p:nvPr/>
            </p:nvSpPr>
            <p:spPr bwMode="auto">
              <a:xfrm>
                <a:off x="5715008" y="5000636"/>
                <a:ext cx="364031"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D</a:t>
                </a:r>
                <a:r>
                  <a:rPr lang="es-MX" sz="1500" baseline="30000">
                    <a:cs typeface="Times New Roman" pitchFamily="18" charset="0"/>
                  </a:rPr>
                  <a:t>0</a:t>
                </a:r>
                <a:endParaRPr lang="es-MX" sz="1500" baseline="30000"/>
              </a:p>
            </p:txBody>
          </p:sp>
          <p:sp>
            <p:nvSpPr>
              <p:cNvPr id="79" name="25 Rectángulo"/>
              <p:cNvSpPr>
                <a:spLocks noChangeArrowheads="1"/>
              </p:cNvSpPr>
              <p:nvPr/>
            </p:nvSpPr>
            <p:spPr bwMode="auto">
              <a:xfrm>
                <a:off x="4016357" y="2790031"/>
                <a:ext cx="544393"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CMg</a:t>
                </a:r>
                <a:endParaRPr lang="es-MX" sz="1500" baseline="30000"/>
              </a:p>
            </p:txBody>
          </p:sp>
          <p:sp>
            <p:nvSpPr>
              <p:cNvPr id="80" name="26 Rectángulo"/>
              <p:cNvSpPr>
                <a:spLocks noChangeArrowheads="1"/>
              </p:cNvSpPr>
              <p:nvPr/>
            </p:nvSpPr>
            <p:spPr bwMode="auto">
              <a:xfrm>
                <a:off x="4909332" y="3236519"/>
                <a:ext cx="533872" cy="37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MX" sz="1500" i="1">
                    <a:cs typeface="Times New Roman" pitchFamily="18" charset="0"/>
                  </a:rPr>
                  <a:t>CMe</a:t>
                </a:r>
                <a:endParaRPr lang="es-MX" sz="1500" baseline="30000"/>
              </a:p>
            </p:txBody>
          </p:sp>
        </p:grpSp>
      </p:grpSp>
      <p:pic>
        <p:nvPicPr>
          <p:cNvPr id="84" name="35 Imagen" descr="Tema 10 MI.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2569" y="1109086"/>
            <a:ext cx="4289924" cy="252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6" name="85 Grupo"/>
          <p:cNvGrpSpPr/>
          <p:nvPr/>
        </p:nvGrpSpPr>
        <p:grpSpPr>
          <a:xfrm>
            <a:off x="2470448" y="5633564"/>
            <a:ext cx="2952364" cy="648929"/>
            <a:chOff x="2952367" y="5383556"/>
            <a:chExt cx="2952364" cy="667124"/>
          </a:xfrm>
        </p:grpSpPr>
        <p:cxnSp>
          <p:nvCxnSpPr>
            <p:cNvPr id="87" name="86 Conector recto de flecha"/>
            <p:cNvCxnSpPr/>
            <p:nvPr/>
          </p:nvCxnSpPr>
          <p:spPr>
            <a:xfrm rot="10800000">
              <a:off x="2952367" y="6026150"/>
              <a:ext cx="476187" cy="1717"/>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88" name="87 Llamada con línea 1 (borde y barra de énfasis)"/>
            <p:cNvSpPr/>
            <p:nvPr/>
          </p:nvSpPr>
          <p:spPr>
            <a:xfrm>
              <a:off x="3999979" y="5383556"/>
              <a:ext cx="1904752" cy="667124"/>
            </a:xfrm>
            <a:prstGeom prst="accentBorderCallout1">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spAutoFit/>
            </a:bodyPr>
            <a:lstStyle/>
            <a:p>
              <a:pPr>
                <a:defRPr/>
              </a:pPr>
              <a:r>
                <a:rPr lang="es-MX" sz="1200" dirty="0">
                  <a:solidFill>
                    <a:schemeClr val="tx1"/>
                  </a:solidFill>
                  <a:latin typeface="Times New Roman" pitchFamily="18" charset="0"/>
                  <a:cs typeface="Times New Roman" pitchFamily="18" charset="0"/>
                </a:rPr>
                <a:t>Debido a la entrada de nuevas empresas que venden otras marcas</a:t>
              </a:r>
            </a:p>
          </p:txBody>
        </p:sp>
      </p:gr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56</a:t>
            </a:fld>
            <a:endParaRPr lang="es-ES"/>
          </a:p>
        </p:txBody>
      </p:sp>
    </p:spTree>
    <p:extLst>
      <p:ext uri="{BB962C8B-B14F-4D97-AF65-F5344CB8AC3E}">
        <p14:creationId xmlns:p14="http://schemas.microsoft.com/office/powerpoint/2010/main" val="3510408769"/>
      </p:ext>
    </p:extLst>
  </p:cSld>
  <p:clrMapOvr>
    <a:masterClrMapping/>
  </p:clrMapOvr>
  <p:transition spd="slow">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a:xfrm>
            <a:off x="11412453" y="6054043"/>
            <a:ext cx="731425" cy="428526"/>
          </a:xfrm>
        </p:spPr>
        <p:txBody>
          <a:bodyPr/>
          <a:lstStyle/>
          <a:p>
            <a:pPr>
              <a:defRPr/>
            </a:pPr>
            <a:fld id="{548CF69E-E6D5-464C-9C52-E1AD2D73CDBF}" type="slidenum">
              <a:rPr lang="es-ES" smtClean="0"/>
              <a:pPr>
                <a:defRPr/>
              </a:pPr>
              <a:t>57</a:t>
            </a:fld>
            <a:endParaRPr lang="es-ES" dirty="0"/>
          </a:p>
        </p:txBody>
      </p:sp>
      <p:grpSp>
        <p:nvGrpSpPr>
          <p:cNvPr id="51" name="50 Grupo"/>
          <p:cNvGrpSpPr>
            <a:grpSpLocks noChangeAspect="1"/>
          </p:cNvGrpSpPr>
          <p:nvPr/>
        </p:nvGrpSpPr>
        <p:grpSpPr>
          <a:xfrm>
            <a:off x="262558" y="252016"/>
            <a:ext cx="3591051" cy="3408807"/>
            <a:chOff x="26395" y="2037605"/>
            <a:chExt cx="5204419" cy="4940300"/>
          </a:xfrm>
        </p:grpSpPr>
        <p:grpSp>
          <p:nvGrpSpPr>
            <p:cNvPr id="7" name="Group 45"/>
            <p:cNvGrpSpPr>
              <a:grpSpLocks/>
            </p:cNvGrpSpPr>
            <p:nvPr/>
          </p:nvGrpSpPr>
          <p:grpSpPr bwMode="auto">
            <a:xfrm>
              <a:off x="765175" y="3061543"/>
              <a:ext cx="4465639" cy="1989137"/>
              <a:chOff x="482" y="1563"/>
              <a:chExt cx="2813" cy="1253"/>
            </a:xfrm>
          </p:grpSpPr>
          <p:sp>
            <p:nvSpPr>
              <p:cNvPr id="8" name="Freeform 13"/>
              <p:cNvSpPr>
                <a:spLocks/>
              </p:cNvSpPr>
              <p:nvPr/>
            </p:nvSpPr>
            <p:spPr bwMode="auto">
              <a:xfrm>
                <a:off x="482" y="1855"/>
                <a:ext cx="2256" cy="543"/>
              </a:xfrm>
              <a:custGeom>
                <a:avLst/>
                <a:gdLst>
                  <a:gd name="T0" fmla="*/ 0 w 2256"/>
                  <a:gd name="T1" fmla="*/ 15 h 543"/>
                  <a:gd name="T2" fmla="*/ 17 w 2256"/>
                  <a:gd name="T3" fmla="*/ 31 h 543"/>
                  <a:gd name="T4" fmla="*/ 39 w 2256"/>
                  <a:gd name="T5" fmla="*/ 47 h 543"/>
                  <a:gd name="T6" fmla="*/ 92 w 2256"/>
                  <a:gd name="T7" fmla="*/ 91 h 543"/>
                  <a:gd name="T8" fmla="*/ 153 w 2256"/>
                  <a:gd name="T9" fmla="*/ 142 h 543"/>
                  <a:gd name="T10" fmla="*/ 219 w 2256"/>
                  <a:gd name="T11" fmla="*/ 202 h 543"/>
                  <a:gd name="T12" fmla="*/ 289 w 2256"/>
                  <a:gd name="T13" fmla="*/ 261 h 543"/>
                  <a:gd name="T14" fmla="*/ 363 w 2256"/>
                  <a:gd name="T15" fmla="*/ 316 h 543"/>
                  <a:gd name="T16" fmla="*/ 433 w 2256"/>
                  <a:gd name="T17" fmla="*/ 364 h 543"/>
                  <a:gd name="T18" fmla="*/ 495 w 2256"/>
                  <a:gd name="T19" fmla="*/ 404 h 543"/>
                  <a:gd name="T20" fmla="*/ 551 w 2256"/>
                  <a:gd name="T21" fmla="*/ 435 h 543"/>
                  <a:gd name="T22" fmla="*/ 608 w 2256"/>
                  <a:gd name="T23" fmla="*/ 459 h 543"/>
                  <a:gd name="T24" fmla="*/ 661 w 2256"/>
                  <a:gd name="T25" fmla="*/ 479 h 543"/>
                  <a:gd name="T26" fmla="*/ 714 w 2256"/>
                  <a:gd name="T27" fmla="*/ 495 h 543"/>
                  <a:gd name="T28" fmla="*/ 823 w 2256"/>
                  <a:gd name="T29" fmla="*/ 518 h 543"/>
                  <a:gd name="T30" fmla="*/ 932 w 2256"/>
                  <a:gd name="T31" fmla="*/ 534 h 543"/>
                  <a:gd name="T32" fmla="*/ 1046 w 2256"/>
                  <a:gd name="T33" fmla="*/ 542 h 543"/>
                  <a:gd name="T34" fmla="*/ 1165 w 2256"/>
                  <a:gd name="T35" fmla="*/ 542 h 543"/>
                  <a:gd name="T36" fmla="*/ 1278 w 2256"/>
                  <a:gd name="T37" fmla="*/ 534 h 543"/>
                  <a:gd name="T38" fmla="*/ 1392 w 2256"/>
                  <a:gd name="T39" fmla="*/ 518 h 543"/>
                  <a:gd name="T40" fmla="*/ 1497 w 2256"/>
                  <a:gd name="T41" fmla="*/ 499 h 543"/>
                  <a:gd name="T42" fmla="*/ 1602 w 2256"/>
                  <a:gd name="T43" fmla="*/ 479 h 543"/>
                  <a:gd name="T44" fmla="*/ 1655 w 2256"/>
                  <a:gd name="T45" fmla="*/ 463 h 543"/>
                  <a:gd name="T46" fmla="*/ 1708 w 2256"/>
                  <a:gd name="T47" fmla="*/ 443 h 543"/>
                  <a:gd name="T48" fmla="*/ 1760 w 2256"/>
                  <a:gd name="T49" fmla="*/ 419 h 543"/>
                  <a:gd name="T50" fmla="*/ 1813 w 2256"/>
                  <a:gd name="T51" fmla="*/ 388 h 543"/>
                  <a:gd name="T52" fmla="*/ 1870 w 2256"/>
                  <a:gd name="T53" fmla="*/ 348 h 543"/>
                  <a:gd name="T54" fmla="*/ 1931 w 2256"/>
                  <a:gd name="T55" fmla="*/ 301 h 543"/>
                  <a:gd name="T56" fmla="*/ 1992 w 2256"/>
                  <a:gd name="T57" fmla="*/ 249 h 543"/>
                  <a:gd name="T58" fmla="*/ 2054 w 2256"/>
                  <a:gd name="T59" fmla="*/ 190 h 543"/>
                  <a:gd name="T60" fmla="*/ 2115 w 2256"/>
                  <a:gd name="T61" fmla="*/ 134 h 543"/>
                  <a:gd name="T62" fmla="*/ 2167 w 2256"/>
                  <a:gd name="T63" fmla="*/ 83 h 543"/>
                  <a:gd name="T64" fmla="*/ 2216 w 2256"/>
                  <a:gd name="T65" fmla="*/ 35 h 543"/>
                  <a:gd name="T66" fmla="*/ 2255 w 2256"/>
                  <a:gd name="T67" fmla="*/ 0 h 5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56" h="543">
                    <a:moveTo>
                      <a:pt x="0" y="15"/>
                    </a:moveTo>
                    <a:lnTo>
                      <a:pt x="17" y="31"/>
                    </a:lnTo>
                    <a:lnTo>
                      <a:pt x="39" y="47"/>
                    </a:lnTo>
                    <a:lnTo>
                      <a:pt x="92" y="91"/>
                    </a:lnTo>
                    <a:lnTo>
                      <a:pt x="153" y="142"/>
                    </a:lnTo>
                    <a:lnTo>
                      <a:pt x="219" y="202"/>
                    </a:lnTo>
                    <a:lnTo>
                      <a:pt x="289" y="261"/>
                    </a:lnTo>
                    <a:lnTo>
                      <a:pt x="363" y="316"/>
                    </a:lnTo>
                    <a:lnTo>
                      <a:pt x="433" y="364"/>
                    </a:lnTo>
                    <a:lnTo>
                      <a:pt x="495" y="404"/>
                    </a:lnTo>
                    <a:lnTo>
                      <a:pt x="551" y="435"/>
                    </a:lnTo>
                    <a:lnTo>
                      <a:pt x="608" y="459"/>
                    </a:lnTo>
                    <a:lnTo>
                      <a:pt x="661" y="479"/>
                    </a:lnTo>
                    <a:lnTo>
                      <a:pt x="714" y="495"/>
                    </a:lnTo>
                    <a:lnTo>
                      <a:pt x="823" y="518"/>
                    </a:lnTo>
                    <a:lnTo>
                      <a:pt x="932" y="534"/>
                    </a:lnTo>
                    <a:lnTo>
                      <a:pt x="1046" y="542"/>
                    </a:lnTo>
                    <a:lnTo>
                      <a:pt x="1165" y="542"/>
                    </a:lnTo>
                    <a:lnTo>
                      <a:pt x="1278" y="534"/>
                    </a:lnTo>
                    <a:lnTo>
                      <a:pt x="1392" y="518"/>
                    </a:lnTo>
                    <a:lnTo>
                      <a:pt x="1497" y="499"/>
                    </a:lnTo>
                    <a:lnTo>
                      <a:pt x="1602" y="479"/>
                    </a:lnTo>
                    <a:lnTo>
                      <a:pt x="1655" y="463"/>
                    </a:lnTo>
                    <a:lnTo>
                      <a:pt x="1708" y="443"/>
                    </a:lnTo>
                    <a:lnTo>
                      <a:pt x="1760" y="419"/>
                    </a:lnTo>
                    <a:lnTo>
                      <a:pt x="1813" y="388"/>
                    </a:lnTo>
                    <a:lnTo>
                      <a:pt x="1870" y="348"/>
                    </a:lnTo>
                    <a:lnTo>
                      <a:pt x="1931" y="301"/>
                    </a:lnTo>
                    <a:lnTo>
                      <a:pt x="1992" y="249"/>
                    </a:lnTo>
                    <a:lnTo>
                      <a:pt x="2054" y="190"/>
                    </a:lnTo>
                    <a:lnTo>
                      <a:pt x="2115" y="134"/>
                    </a:lnTo>
                    <a:lnTo>
                      <a:pt x="2167" y="83"/>
                    </a:lnTo>
                    <a:lnTo>
                      <a:pt x="2216" y="35"/>
                    </a:lnTo>
                    <a:lnTo>
                      <a:pt x="2255"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9" name="Freeform 14"/>
              <p:cNvSpPr>
                <a:spLocks/>
              </p:cNvSpPr>
              <p:nvPr/>
            </p:nvSpPr>
            <p:spPr bwMode="auto">
              <a:xfrm>
                <a:off x="718" y="1805"/>
                <a:ext cx="1684" cy="1011"/>
              </a:xfrm>
              <a:custGeom>
                <a:avLst/>
                <a:gdLst>
                  <a:gd name="T0" fmla="*/ 0 w 1684"/>
                  <a:gd name="T1" fmla="*/ 1010 h 1011"/>
                  <a:gd name="T2" fmla="*/ 27 w 1684"/>
                  <a:gd name="T3" fmla="*/ 996 h 1011"/>
                  <a:gd name="T4" fmla="*/ 58 w 1684"/>
                  <a:gd name="T5" fmla="*/ 982 h 1011"/>
                  <a:gd name="T6" fmla="*/ 93 w 1684"/>
                  <a:gd name="T7" fmla="*/ 964 h 1011"/>
                  <a:gd name="T8" fmla="*/ 135 w 1684"/>
                  <a:gd name="T9" fmla="*/ 941 h 1011"/>
                  <a:gd name="T10" fmla="*/ 227 w 1684"/>
                  <a:gd name="T11" fmla="*/ 895 h 1011"/>
                  <a:gd name="T12" fmla="*/ 327 w 1684"/>
                  <a:gd name="T13" fmla="*/ 849 h 1011"/>
                  <a:gd name="T14" fmla="*/ 434 w 1684"/>
                  <a:gd name="T15" fmla="*/ 793 h 1011"/>
                  <a:gd name="T16" fmla="*/ 542 w 1684"/>
                  <a:gd name="T17" fmla="*/ 743 h 1011"/>
                  <a:gd name="T18" fmla="*/ 642 w 1684"/>
                  <a:gd name="T19" fmla="*/ 687 h 1011"/>
                  <a:gd name="T20" fmla="*/ 734 w 1684"/>
                  <a:gd name="T21" fmla="*/ 641 h 1011"/>
                  <a:gd name="T22" fmla="*/ 907 w 1684"/>
                  <a:gd name="T23" fmla="*/ 554 h 1011"/>
                  <a:gd name="T24" fmla="*/ 1072 w 1684"/>
                  <a:gd name="T25" fmla="*/ 471 h 1011"/>
                  <a:gd name="T26" fmla="*/ 1153 w 1684"/>
                  <a:gd name="T27" fmla="*/ 429 h 1011"/>
                  <a:gd name="T28" fmla="*/ 1230 w 1684"/>
                  <a:gd name="T29" fmla="*/ 388 h 1011"/>
                  <a:gd name="T30" fmla="*/ 1299 w 1684"/>
                  <a:gd name="T31" fmla="*/ 346 h 1011"/>
                  <a:gd name="T32" fmla="*/ 1360 w 1684"/>
                  <a:gd name="T33" fmla="*/ 305 h 1011"/>
                  <a:gd name="T34" fmla="*/ 1418 w 1684"/>
                  <a:gd name="T35" fmla="*/ 263 h 1011"/>
                  <a:gd name="T36" fmla="*/ 1468 w 1684"/>
                  <a:gd name="T37" fmla="*/ 222 h 1011"/>
                  <a:gd name="T38" fmla="*/ 1514 w 1684"/>
                  <a:gd name="T39" fmla="*/ 180 h 1011"/>
                  <a:gd name="T40" fmla="*/ 1556 w 1684"/>
                  <a:gd name="T41" fmla="*/ 139 h 1011"/>
                  <a:gd name="T42" fmla="*/ 1591 w 1684"/>
                  <a:gd name="T43" fmla="*/ 97 h 1011"/>
                  <a:gd name="T44" fmla="*/ 1625 w 1684"/>
                  <a:gd name="T45" fmla="*/ 60 h 1011"/>
                  <a:gd name="T46" fmla="*/ 1656 w 1684"/>
                  <a:gd name="T47" fmla="*/ 28 h 1011"/>
                  <a:gd name="T48" fmla="*/ 1683 w 1684"/>
                  <a:gd name="T49" fmla="*/ 0 h 10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84" h="1011">
                    <a:moveTo>
                      <a:pt x="0" y="1010"/>
                    </a:moveTo>
                    <a:lnTo>
                      <a:pt x="27" y="996"/>
                    </a:lnTo>
                    <a:lnTo>
                      <a:pt x="58" y="982"/>
                    </a:lnTo>
                    <a:lnTo>
                      <a:pt x="93" y="964"/>
                    </a:lnTo>
                    <a:lnTo>
                      <a:pt x="135" y="941"/>
                    </a:lnTo>
                    <a:lnTo>
                      <a:pt x="227" y="895"/>
                    </a:lnTo>
                    <a:lnTo>
                      <a:pt x="327" y="849"/>
                    </a:lnTo>
                    <a:lnTo>
                      <a:pt x="434" y="793"/>
                    </a:lnTo>
                    <a:lnTo>
                      <a:pt x="542" y="743"/>
                    </a:lnTo>
                    <a:lnTo>
                      <a:pt x="642" y="687"/>
                    </a:lnTo>
                    <a:lnTo>
                      <a:pt x="734" y="641"/>
                    </a:lnTo>
                    <a:lnTo>
                      <a:pt x="907" y="554"/>
                    </a:lnTo>
                    <a:lnTo>
                      <a:pt x="1072" y="471"/>
                    </a:lnTo>
                    <a:lnTo>
                      <a:pt x="1153" y="429"/>
                    </a:lnTo>
                    <a:lnTo>
                      <a:pt x="1230" y="388"/>
                    </a:lnTo>
                    <a:lnTo>
                      <a:pt x="1299" y="346"/>
                    </a:lnTo>
                    <a:lnTo>
                      <a:pt x="1360" y="305"/>
                    </a:lnTo>
                    <a:lnTo>
                      <a:pt x="1418" y="263"/>
                    </a:lnTo>
                    <a:lnTo>
                      <a:pt x="1468" y="222"/>
                    </a:lnTo>
                    <a:lnTo>
                      <a:pt x="1514" y="180"/>
                    </a:lnTo>
                    <a:lnTo>
                      <a:pt x="1556" y="139"/>
                    </a:lnTo>
                    <a:lnTo>
                      <a:pt x="1591" y="97"/>
                    </a:lnTo>
                    <a:lnTo>
                      <a:pt x="1625" y="60"/>
                    </a:lnTo>
                    <a:lnTo>
                      <a:pt x="1656" y="28"/>
                    </a:lnTo>
                    <a:lnTo>
                      <a:pt x="1683"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10" name="Rectangle 15"/>
              <p:cNvSpPr>
                <a:spLocks noChangeArrowheads="1"/>
              </p:cNvSpPr>
              <p:nvPr/>
            </p:nvSpPr>
            <p:spPr bwMode="auto">
              <a:xfrm>
                <a:off x="2157" y="1563"/>
                <a:ext cx="552"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CMg</a:t>
                </a:r>
                <a:endParaRPr lang="en-US" sz="1600" b="1" i="1" dirty="0"/>
              </a:p>
            </p:txBody>
          </p:sp>
          <p:sp>
            <p:nvSpPr>
              <p:cNvPr id="11" name="Rectangle 26"/>
              <p:cNvSpPr>
                <a:spLocks noChangeArrowheads="1"/>
              </p:cNvSpPr>
              <p:nvPr/>
            </p:nvSpPr>
            <p:spPr bwMode="auto">
              <a:xfrm>
                <a:off x="2754" y="1563"/>
                <a:ext cx="541"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a:t>CMe</a:t>
                </a:r>
                <a:endParaRPr lang="en-US" sz="1600" b="1" i="1" dirty="0"/>
              </a:p>
            </p:txBody>
          </p:sp>
        </p:grpSp>
        <p:sp>
          <p:nvSpPr>
            <p:cNvPr id="13" name="Line 6"/>
            <p:cNvSpPr>
              <a:spLocks noChangeShapeType="1"/>
            </p:cNvSpPr>
            <p:nvPr/>
          </p:nvSpPr>
          <p:spPr bwMode="auto">
            <a:xfrm>
              <a:off x="757238" y="2547193"/>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6" name="Rectangle 9"/>
            <p:cNvSpPr>
              <a:spLocks noChangeArrowheads="1"/>
            </p:cNvSpPr>
            <p:nvPr/>
          </p:nvSpPr>
          <p:spPr bwMode="auto">
            <a:xfrm>
              <a:off x="26395" y="2451943"/>
              <a:ext cx="655142" cy="44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i="1" dirty="0"/>
                <a:t>$/Q</a:t>
              </a:r>
            </a:p>
          </p:txBody>
        </p:sp>
        <p:sp>
          <p:nvSpPr>
            <p:cNvPr id="19" name="Line 12"/>
            <p:cNvSpPr>
              <a:spLocks noChangeShapeType="1"/>
            </p:cNvSpPr>
            <p:nvPr/>
          </p:nvSpPr>
          <p:spPr bwMode="auto">
            <a:xfrm>
              <a:off x="754063" y="6495305"/>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nvGrpSpPr>
            <p:cNvPr id="20" name="Group 44"/>
            <p:cNvGrpSpPr>
              <a:grpSpLocks/>
            </p:cNvGrpSpPr>
            <p:nvPr/>
          </p:nvGrpSpPr>
          <p:grpSpPr bwMode="auto">
            <a:xfrm>
              <a:off x="788988" y="4433144"/>
              <a:ext cx="4038601" cy="487362"/>
              <a:chOff x="497" y="2427"/>
              <a:chExt cx="2544" cy="307"/>
            </a:xfrm>
          </p:grpSpPr>
          <p:sp>
            <p:nvSpPr>
              <p:cNvPr id="21" name="Rectangle 16"/>
              <p:cNvSpPr>
                <a:spLocks noChangeArrowheads="1"/>
              </p:cNvSpPr>
              <p:nvPr/>
            </p:nvSpPr>
            <p:spPr bwMode="auto">
              <a:xfrm>
                <a:off x="2205" y="2427"/>
                <a:ext cx="836"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D = </a:t>
                </a:r>
                <a:r>
                  <a:rPr lang="en-US" sz="1600" b="1" i="1" dirty="0" err="1" smtClean="0"/>
                  <a:t>IMg</a:t>
                </a:r>
                <a:endParaRPr lang="en-US" sz="1600" b="1" i="1" dirty="0"/>
              </a:p>
            </p:txBody>
          </p:sp>
          <p:sp>
            <p:nvSpPr>
              <p:cNvPr id="22" name="Line 17"/>
              <p:cNvSpPr>
                <a:spLocks noChangeShapeType="1"/>
              </p:cNvSpPr>
              <p:nvPr/>
            </p:nvSpPr>
            <p:spPr bwMode="auto">
              <a:xfrm>
                <a:off x="497" y="2430"/>
                <a:ext cx="2175" cy="0"/>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grpSp>
          <p:nvGrpSpPr>
            <p:cNvPr id="23" name="Group 46"/>
            <p:cNvGrpSpPr>
              <a:grpSpLocks/>
            </p:cNvGrpSpPr>
            <p:nvPr/>
          </p:nvGrpSpPr>
          <p:grpSpPr bwMode="auto">
            <a:xfrm>
              <a:off x="104775" y="4074368"/>
              <a:ext cx="2787650" cy="2903537"/>
              <a:chOff x="66" y="2201"/>
              <a:chExt cx="1756" cy="1829"/>
            </a:xfrm>
          </p:grpSpPr>
          <p:sp>
            <p:nvSpPr>
              <p:cNvPr id="24" name="Line 18"/>
              <p:cNvSpPr>
                <a:spLocks noChangeShapeType="1"/>
              </p:cNvSpPr>
              <p:nvPr/>
            </p:nvSpPr>
            <p:spPr bwMode="auto">
              <a:xfrm flipV="1">
                <a:off x="1536" y="2375"/>
                <a:ext cx="0" cy="131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25" name="Oval 19"/>
              <p:cNvSpPr>
                <a:spLocks noChangeArrowheads="1"/>
              </p:cNvSpPr>
              <p:nvPr/>
            </p:nvSpPr>
            <p:spPr bwMode="auto">
              <a:xfrm>
                <a:off x="1488" y="2382"/>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26" name="Rectangle 20"/>
              <p:cNvSpPr>
                <a:spLocks noChangeArrowheads="1"/>
              </p:cNvSpPr>
              <p:nvPr/>
            </p:nvSpPr>
            <p:spPr bwMode="auto">
              <a:xfrm>
                <a:off x="1437" y="3723"/>
                <a:ext cx="385"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Q</a:t>
                </a:r>
                <a:r>
                  <a:rPr lang="en-US" sz="1600" b="1" i="1" baseline="-25000" dirty="0"/>
                  <a:t>C</a:t>
                </a:r>
              </a:p>
            </p:txBody>
          </p:sp>
          <p:sp>
            <p:nvSpPr>
              <p:cNvPr id="27" name="Rectangle 21"/>
              <p:cNvSpPr>
                <a:spLocks noChangeArrowheads="1"/>
              </p:cNvSpPr>
              <p:nvPr/>
            </p:nvSpPr>
            <p:spPr bwMode="auto">
              <a:xfrm>
                <a:off x="66" y="2201"/>
                <a:ext cx="364" cy="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P</a:t>
                </a:r>
                <a:r>
                  <a:rPr lang="en-US" sz="1600" b="1" i="1" baseline="-25000" dirty="0"/>
                  <a:t>C</a:t>
                </a:r>
              </a:p>
            </p:txBody>
          </p:sp>
        </p:grpSp>
        <p:sp>
          <p:nvSpPr>
            <p:cNvPr id="47" name="Rectangle 43"/>
            <p:cNvSpPr>
              <a:spLocks noChangeArrowheads="1"/>
            </p:cNvSpPr>
            <p:nvPr/>
          </p:nvSpPr>
          <p:spPr bwMode="auto">
            <a:xfrm>
              <a:off x="3751263" y="6490543"/>
              <a:ext cx="1303312" cy="44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a:t>Cantidad</a:t>
              </a:r>
            </a:p>
          </p:txBody>
        </p:sp>
        <p:sp>
          <p:nvSpPr>
            <p:cNvPr id="48" name="Text Box 52"/>
            <p:cNvSpPr txBox="1">
              <a:spLocks noChangeArrowheads="1"/>
            </p:cNvSpPr>
            <p:nvPr/>
          </p:nvSpPr>
          <p:spPr bwMode="auto">
            <a:xfrm>
              <a:off x="1306513" y="2037605"/>
              <a:ext cx="3761711" cy="53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sz="1800" b="1"/>
                <a:t>Competencia perfecta</a:t>
              </a:r>
            </a:p>
          </p:txBody>
        </p:sp>
      </p:grpSp>
      <p:grpSp>
        <p:nvGrpSpPr>
          <p:cNvPr id="50" name="49 Grupo"/>
          <p:cNvGrpSpPr>
            <a:grpSpLocks noChangeAspect="1"/>
          </p:cNvGrpSpPr>
          <p:nvPr/>
        </p:nvGrpSpPr>
        <p:grpSpPr>
          <a:xfrm>
            <a:off x="334566" y="3740977"/>
            <a:ext cx="3926831" cy="3471936"/>
            <a:chOff x="5437916" y="2010618"/>
            <a:chExt cx="5609756" cy="4959909"/>
          </a:xfrm>
        </p:grpSpPr>
        <p:grpSp>
          <p:nvGrpSpPr>
            <p:cNvPr id="3" name="Group 51"/>
            <p:cNvGrpSpPr>
              <a:grpSpLocks/>
            </p:cNvGrpSpPr>
            <p:nvPr/>
          </p:nvGrpSpPr>
          <p:grpSpPr bwMode="auto">
            <a:xfrm>
              <a:off x="6385471" y="2801193"/>
              <a:ext cx="2176463" cy="1979612"/>
              <a:chOff x="3299" y="1399"/>
              <a:chExt cx="1371" cy="1247"/>
            </a:xfrm>
          </p:grpSpPr>
          <p:sp>
            <p:nvSpPr>
              <p:cNvPr id="4" name="AutoShape 4"/>
              <p:cNvSpPr>
                <a:spLocks noChangeArrowheads="1"/>
              </p:cNvSpPr>
              <p:nvPr/>
            </p:nvSpPr>
            <p:spPr bwMode="auto">
              <a:xfrm rot="5400000">
                <a:off x="3744" y="2286"/>
                <a:ext cx="384" cy="336"/>
              </a:xfrm>
              <a:prstGeom prst="triangle">
                <a:avLst>
                  <a:gd name="adj" fmla="val 49991"/>
                </a:avLst>
              </a:prstGeom>
              <a:solidFill>
                <a:srgbClr val="FFFF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5" name="Rectangle 37"/>
              <p:cNvSpPr>
                <a:spLocks noChangeArrowheads="1"/>
              </p:cNvSpPr>
              <p:nvPr/>
            </p:nvSpPr>
            <p:spPr bwMode="auto">
              <a:xfrm>
                <a:off x="3299" y="1399"/>
                <a:ext cx="1371" cy="367"/>
              </a:xfrm>
              <a:prstGeom prst="rect">
                <a:avLst/>
              </a:prstGeom>
              <a:solidFill>
                <a:schemeClr val="bg2"/>
              </a:solidFill>
              <a:ln w="127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nchorCtr="0">
                <a:normAutofit lnSpcReduction="10000"/>
              </a:bodyPr>
              <a:lstStyle/>
              <a:p>
                <a:pPr algn="ctr"/>
                <a:r>
                  <a:rPr lang="es-MX" sz="1100" b="1" dirty="0" smtClean="0"/>
                  <a:t>Pérdida irrecuperable </a:t>
                </a:r>
              </a:p>
              <a:p>
                <a:pPr algn="ctr"/>
                <a:r>
                  <a:rPr lang="es-MX" sz="1100" b="1" dirty="0" smtClean="0"/>
                  <a:t>de eficiencia</a:t>
                </a:r>
                <a:endParaRPr lang="es-MX" sz="1100" b="1" dirty="0"/>
              </a:p>
            </p:txBody>
          </p:sp>
          <p:sp>
            <p:nvSpPr>
              <p:cNvPr id="6" name="Line 38"/>
              <p:cNvSpPr>
                <a:spLocks noChangeShapeType="1"/>
              </p:cNvSpPr>
              <p:nvPr/>
            </p:nvSpPr>
            <p:spPr bwMode="auto">
              <a:xfrm flipH="1">
                <a:off x="3833" y="1815"/>
                <a:ext cx="63" cy="655"/>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grpSp>
        <p:sp>
          <p:nvSpPr>
            <p:cNvPr id="14" name="Line 7"/>
            <p:cNvSpPr>
              <a:spLocks noChangeShapeType="1"/>
            </p:cNvSpPr>
            <p:nvPr/>
          </p:nvSpPr>
          <p:spPr bwMode="auto">
            <a:xfrm>
              <a:off x="6172745" y="2547193"/>
              <a:ext cx="0" cy="393541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5" name="Line 8"/>
            <p:cNvSpPr>
              <a:spLocks noChangeShapeType="1"/>
            </p:cNvSpPr>
            <p:nvPr/>
          </p:nvSpPr>
          <p:spPr bwMode="auto">
            <a:xfrm>
              <a:off x="6169570" y="6495305"/>
              <a:ext cx="3935412"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17" name="Rectangle 10"/>
            <p:cNvSpPr>
              <a:spLocks noChangeArrowheads="1"/>
            </p:cNvSpPr>
            <p:nvPr/>
          </p:nvSpPr>
          <p:spPr bwMode="auto">
            <a:xfrm>
              <a:off x="9222331" y="6490543"/>
              <a:ext cx="1284694" cy="43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a:t>Cantidad</a:t>
              </a:r>
            </a:p>
          </p:txBody>
        </p:sp>
        <p:sp>
          <p:nvSpPr>
            <p:cNvPr id="18" name="Rectangle 11"/>
            <p:cNvSpPr>
              <a:spLocks noChangeArrowheads="1"/>
            </p:cNvSpPr>
            <p:nvPr/>
          </p:nvSpPr>
          <p:spPr bwMode="auto">
            <a:xfrm>
              <a:off x="5437916" y="2451942"/>
              <a:ext cx="645783" cy="43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400" b="1" i="1" dirty="0"/>
                <a:t>$/Q</a:t>
              </a:r>
            </a:p>
          </p:txBody>
        </p:sp>
        <p:grpSp>
          <p:nvGrpSpPr>
            <p:cNvPr id="28" name="Group 48"/>
            <p:cNvGrpSpPr>
              <a:grpSpLocks/>
            </p:cNvGrpSpPr>
            <p:nvPr/>
          </p:nvGrpSpPr>
          <p:grpSpPr bwMode="auto">
            <a:xfrm>
              <a:off x="6177509" y="3061543"/>
              <a:ext cx="4484689" cy="1989137"/>
              <a:chOff x="3168" y="1563"/>
              <a:chExt cx="2825" cy="1253"/>
            </a:xfrm>
          </p:grpSpPr>
          <p:sp>
            <p:nvSpPr>
              <p:cNvPr id="29" name="Freeform 22"/>
              <p:cNvSpPr>
                <a:spLocks/>
              </p:cNvSpPr>
              <p:nvPr/>
            </p:nvSpPr>
            <p:spPr bwMode="auto">
              <a:xfrm>
                <a:off x="3168" y="1853"/>
                <a:ext cx="2258" cy="543"/>
              </a:xfrm>
              <a:custGeom>
                <a:avLst/>
                <a:gdLst>
                  <a:gd name="T0" fmla="*/ 0 w 2258"/>
                  <a:gd name="T1" fmla="*/ 16 h 543"/>
                  <a:gd name="T2" fmla="*/ 18 w 2258"/>
                  <a:gd name="T3" fmla="*/ 32 h 543"/>
                  <a:gd name="T4" fmla="*/ 44 w 2258"/>
                  <a:gd name="T5" fmla="*/ 48 h 543"/>
                  <a:gd name="T6" fmla="*/ 104 w 2258"/>
                  <a:gd name="T7" fmla="*/ 95 h 543"/>
                  <a:gd name="T8" fmla="*/ 174 w 2258"/>
                  <a:gd name="T9" fmla="*/ 150 h 543"/>
                  <a:gd name="T10" fmla="*/ 252 w 2258"/>
                  <a:gd name="T11" fmla="*/ 210 h 543"/>
                  <a:gd name="T12" fmla="*/ 330 w 2258"/>
                  <a:gd name="T13" fmla="*/ 269 h 543"/>
                  <a:gd name="T14" fmla="*/ 408 w 2258"/>
                  <a:gd name="T15" fmla="*/ 328 h 543"/>
                  <a:gd name="T16" fmla="*/ 486 w 2258"/>
                  <a:gd name="T17" fmla="*/ 376 h 543"/>
                  <a:gd name="T18" fmla="*/ 547 w 2258"/>
                  <a:gd name="T19" fmla="*/ 416 h 543"/>
                  <a:gd name="T20" fmla="*/ 599 w 2258"/>
                  <a:gd name="T21" fmla="*/ 443 h 543"/>
                  <a:gd name="T22" fmla="*/ 651 w 2258"/>
                  <a:gd name="T23" fmla="*/ 467 h 543"/>
                  <a:gd name="T24" fmla="*/ 703 w 2258"/>
                  <a:gd name="T25" fmla="*/ 487 h 543"/>
                  <a:gd name="T26" fmla="*/ 747 w 2258"/>
                  <a:gd name="T27" fmla="*/ 503 h 543"/>
                  <a:gd name="T28" fmla="*/ 833 w 2258"/>
                  <a:gd name="T29" fmla="*/ 522 h 543"/>
                  <a:gd name="T30" fmla="*/ 938 w 2258"/>
                  <a:gd name="T31" fmla="*/ 534 h 543"/>
                  <a:gd name="T32" fmla="*/ 1050 w 2258"/>
                  <a:gd name="T33" fmla="*/ 542 h 543"/>
                  <a:gd name="T34" fmla="*/ 1163 w 2258"/>
                  <a:gd name="T35" fmla="*/ 542 h 543"/>
                  <a:gd name="T36" fmla="*/ 1285 w 2258"/>
                  <a:gd name="T37" fmla="*/ 534 h 543"/>
                  <a:gd name="T38" fmla="*/ 1398 w 2258"/>
                  <a:gd name="T39" fmla="*/ 518 h 543"/>
                  <a:gd name="T40" fmla="*/ 1502 w 2258"/>
                  <a:gd name="T41" fmla="*/ 499 h 543"/>
                  <a:gd name="T42" fmla="*/ 1606 w 2258"/>
                  <a:gd name="T43" fmla="*/ 479 h 543"/>
                  <a:gd name="T44" fmla="*/ 1658 w 2258"/>
                  <a:gd name="T45" fmla="*/ 463 h 543"/>
                  <a:gd name="T46" fmla="*/ 1710 w 2258"/>
                  <a:gd name="T47" fmla="*/ 443 h 543"/>
                  <a:gd name="T48" fmla="*/ 1762 w 2258"/>
                  <a:gd name="T49" fmla="*/ 419 h 543"/>
                  <a:gd name="T50" fmla="*/ 1814 w 2258"/>
                  <a:gd name="T51" fmla="*/ 392 h 543"/>
                  <a:gd name="T52" fmla="*/ 1875 w 2258"/>
                  <a:gd name="T53" fmla="*/ 352 h 543"/>
                  <a:gd name="T54" fmla="*/ 1936 w 2258"/>
                  <a:gd name="T55" fmla="*/ 305 h 543"/>
                  <a:gd name="T56" fmla="*/ 1997 w 2258"/>
                  <a:gd name="T57" fmla="*/ 253 h 543"/>
                  <a:gd name="T58" fmla="*/ 2057 w 2258"/>
                  <a:gd name="T59" fmla="*/ 194 h 543"/>
                  <a:gd name="T60" fmla="*/ 2118 w 2258"/>
                  <a:gd name="T61" fmla="*/ 139 h 543"/>
                  <a:gd name="T62" fmla="*/ 2170 w 2258"/>
                  <a:gd name="T63" fmla="*/ 83 h 543"/>
                  <a:gd name="T64" fmla="*/ 2214 w 2258"/>
                  <a:gd name="T65" fmla="*/ 36 h 543"/>
                  <a:gd name="T66" fmla="*/ 2257 w 2258"/>
                  <a:gd name="T67" fmla="*/ 0 h 5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58" h="543">
                    <a:moveTo>
                      <a:pt x="0" y="16"/>
                    </a:moveTo>
                    <a:lnTo>
                      <a:pt x="18" y="32"/>
                    </a:lnTo>
                    <a:lnTo>
                      <a:pt x="44" y="48"/>
                    </a:lnTo>
                    <a:lnTo>
                      <a:pt x="104" y="95"/>
                    </a:lnTo>
                    <a:lnTo>
                      <a:pt x="174" y="150"/>
                    </a:lnTo>
                    <a:lnTo>
                      <a:pt x="252" y="210"/>
                    </a:lnTo>
                    <a:lnTo>
                      <a:pt x="330" y="269"/>
                    </a:lnTo>
                    <a:lnTo>
                      <a:pt x="408" y="328"/>
                    </a:lnTo>
                    <a:lnTo>
                      <a:pt x="486" y="376"/>
                    </a:lnTo>
                    <a:lnTo>
                      <a:pt x="547" y="416"/>
                    </a:lnTo>
                    <a:lnTo>
                      <a:pt x="599" y="443"/>
                    </a:lnTo>
                    <a:lnTo>
                      <a:pt x="651" y="467"/>
                    </a:lnTo>
                    <a:lnTo>
                      <a:pt x="703" y="487"/>
                    </a:lnTo>
                    <a:lnTo>
                      <a:pt x="747" y="503"/>
                    </a:lnTo>
                    <a:lnTo>
                      <a:pt x="833" y="522"/>
                    </a:lnTo>
                    <a:lnTo>
                      <a:pt x="938" y="534"/>
                    </a:lnTo>
                    <a:lnTo>
                      <a:pt x="1050" y="542"/>
                    </a:lnTo>
                    <a:lnTo>
                      <a:pt x="1163" y="542"/>
                    </a:lnTo>
                    <a:lnTo>
                      <a:pt x="1285" y="534"/>
                    </a:lnTo>
                    <a:lnTo>
                      <a:pt x="1398" y="518"/>
                    </a:lnTo>
                    <a:lnTo>
                      <a:pt x="1502" y="499"/>
                    </a:lnTo>
                    <a:lnTo>
                      <a:pt x="1606" y="479"/>
                    </a:lnTo>
                    <a:lnTo>
                      <a:pt x="1658" y="463"/>
                    </a:lnTo>
                    <a:lnTo>
                      <a:pt x="1710" y="443"/>
                    </a:lnTo>
                    <a:lnTo>
                      <a:pt x="1762" y="419"/>
                    </a:lnTo>
                    <a:lnTo>
                      <a:pt x="1814" y="392"/>
                    </a:lnTo>
                    <a:lnTo>
                      <a:pt x="1875" y="352"/>
                    </a:lnTo>
                    <a:lnTo>
                      <a:pt x="1936" y="305"/>
                    </a:lnTo>
                    <a:lnTo>
                      <a:pt x="1997" y="253"/>
                    </a:lnTo>
                    <a:lnTo>
                      <a:pt x="2057" y="194"/>
                    </a:lnTo>
                    <a:lnTo>
                      <a:pt x="2118" y="139"/>
                    </a:lnTo>
                    <a:lnTo>
                      <a:pt x="2170" y="83"/>
                    </a:lnTo>
                    <a:lnTo>
                      <a:pt x="2214" y="36"/>
                    </a:lnTo>
                    <a:lnTo>
                      <a:pt x="2257" y="0"/>
                    </a:lnTo>
                  </a:path>
                </a:pathLst>
              </a:custGeom>
              <a:noFill/>
              <a:ln w="50800" cap="rnd" cmpd="sng">
                <a:solidFill>
                  <a:srgbClr val="CC66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30" name="Freeform 23"/>
              <p:cNvSpPr>
                <a:spLocks/>
              </p:cNvSpPr>
              <p:nvPr/>
            </p:nvSpPr>
            <p:spPr bwMode="auto">
              <a:xfrm>
                <a:off x="3412" y="1805"/>
                <a:ext cx="1678" cy="1011"/>
              </a:xfrm>
              <a:custGeom>
                <a:avLst/>
                <a:gdLst>
                  <a:gd name="T0" fmla="*/ 0 w 1678"/>
                  <a:gd name="T1" fmla="*/ 1010 h 1011"/>
                  <a:gd name="T2" fmla="*/ 57 w 1678"/>
                  <a:gd name="T3" fmla="*/ 982 h 1011"/>
                  <a:gd name="T4" fmla="*/ 130 w 1678"/>
                  <a:gd name="T5" fmla="*/ 941 h 1011"/>
                  <a:gd name="T6" fmla="*/ 228 w 1678"/>
                  <a:gd name="T7" fmla="*/ 895 h 1011"/>
                  <a:gd name="T8" fmla="*/ 325 w 1678"/>
                  <a:gd name="T9" fmla="*/ 849 h 1011"/>
                  <a:gd name="T10" fmla="*/ 537 w 1678"/>
                  <a:gd name="T11" fmla="*/ 743 h 1011"/>
                  <a:gd name="T12" fmla="*/ 643 w 1678"/>
                  <a:gd name="T13" fmla="*/ 687 h 1011"/>
                  <a:gd name="T14" fmla="*/ 732 w 1678"/>
                  <a:gd name="T15" fmla="*/ 641 h 1011"/>
                  <a:gd name="T16" fmla="*/ 903 w 1678"/>
                  <a:gd name="T17" fmla="*/ 554 h 1011"/>
                  <a:gd name="T18" fmla="*/ 1066 w 1678"/>
                  <a:gd name="T19" fmla="*/ 471 h 1011"/>
                  <a:gd name="T20" fmla="*/ 1221 w 1678"/>
                  <a:gd name="T21" fmla="*/ 388 h 1011"/>
                  <a:gd name="T22" fmla="*/ 1286 w 1678"/>
                  <a:gd name="T23" fmla="*/ 346 h 1011"/>
                  <a:gd name="T24" fmla="*/ 1351 w 1678"/>
                  <a:gd name="T25" fmla="*/ 305 h 1011"/>
                  <a:gd name="T26" fmla="*/ 1465 w 1678"/>
                  <a:gd name="T27" fmla="*/ 222 h 1011"/>
                  <a:gd name="T28" fmla="*/ 1555 w 1678"/>
                  <a:gd name="T29" fmla="*/ 139 h 1011"/>
                  <a:gd name="T30" fmla="*/ 1620 w 1678"/>
                  <a:gd name="T31" fmla="*/ 60 h 1011"/>
                  <a:gd name="T32" fmla="*/ 1653 w 1678"/>
                  <a:gd name="T33" fmla="*/ 28 h 1011"/>
                  <a:gd name="T34" fmla="*/ 1677 w 1678"/>
                  <a:gd name="T35" fmla="*/ 0 h 101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78" h="1011">
                    <a:moveTo>
                      <a:pt x="0" y="1010"/>
                    </a:moveTo>
                    <a:lnTo>
                      <a:pt x="57" y="982"/>
                    </a:lnTo>
                    <a:lnTo>
                      <a:pt x="130" y="941"/>
                    </a:lnTo>
                    <a:lnTo>
                      <a:pt x="228" y="895"/>
                    </a:lnTo>
                    <a:lnTo>
                      <a:pt x="325" y="849"/>
                    </a:lnTo>
                    <a:lnTo>
                      <a:pt x="537" y="743"/>
                    </a:lnTo>
                    <a:lnTo>
                      <a:pt x="643" y="687"/>
                    </a:lnTo>
                    <a:lnTo>
                      <a:pt x="732" y="641"/>
                    </a:lnTo>
                    <a:lnTo>
                      <a:pt x="903" y="554"/>
                    </a:lnTo>
                    <a:lnTo>
                      <a:pt x="1066" y="471"/>
                    </a:lnTo>
                    <a:lnTo>
                      <a:pt x="1221" y="388"/>
                    </a:lnTo>
                    <a:lnTo>
                      <a:pt x="1286" y="346"/>
                    </a:lnTo>
                    <a:lnTo>
                      <a:pt x="1351" y="305"/>
                    </a:lnTo>
                    <a:lnTo>
                      <a:pt x="1465" y="222"/>
                    </a:lnTo>
                    <a:lnTo>
                      <a:pt x="1555" y="139"/>
                    </a:lnTo>
                    <a:lnTo>
                      <a:pt x="1620" y="60"/>
                    </a:lnTo>
                    <a:lnTo>
                      <a:pt x="1653" y="28"/>
                    </a:lnTo>
                    <a:lnTo>
                      <a:pt x="1677" y="0"/>
                    </a:lnTo>
                  </a:path>
                </a:pathLst>
              </a:custGeom>
              <a:noFill/>
              <a:ln w="50800" cap="rnd" cmpd="sng">
                <a:solidFill>
                  <a:srgbClr val="99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2400"/>
              </a:p>
            </p:txBody>
          </p:sp>
          <p:sp>
            <p:nvSpPr>
              <p:cNvPr id="31" name="Rectangle 24"/>
              <p:cNvSpPr>
                <a:spLocks noChangeArrowheads="1"/>
              </p:cNvSpPr>
              <p:nvPr/>
            </p:nvSpPr>
            <p:spPr bwMode="auto">
              <a:xfrm>
                <a:off x="4845" y="1563"/>
                <a:ext cx="544"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CMg</a:t>
                </a:r>
                <a:endParaRPr lang="en-US" sz="1600" b="1" i="1" dirty="0"/>
              </a:p>
            </p:txBody>
          </p:sp>
          <p:sp>
            <p:nvSpPr>
              <p:cNvPr id="32" name="Rectangle 27"/>
              <p:cNvSpPr>
                <a:spLocks noChangeArrowheads="1"/>
              </p:cNvSpPr>
              <p:nvPr/>
            </p:nvSpPr>
            <p:spPr bwMode="auto">
              <a:xfrm>
                <a:off x="5459" y="1563"/>
                <a:ext cx="534"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a:t>CMe</a:t>
                </a:r>
                <a:endParaRPr lang="en-US" sz="1600" b="1" i="1" dirty="0"/>
              </a:p>
            </p:txBody>
          </p:sp>
        </p:grpSp>
        <p:grpSp>
          <p:nvGrpSpPr>
            <p:cNvPr id="33" name="Group 47"/>
            <p:cNvGrpSpPr>
              <a:grpSpLocks/>
            </p:cNvGrpSpPr>
            <p:nvPr/>
          </p:nvGrpSpPr>
          <p:grpSpPr bwMode="auto">
            <a:xfrm>
              <a:off x="6174332" y="3855292"/>
              <a:ext cx="3756025" cy="2276474"/>
              <a:chOff x="3166" y="2063"/>
              <a:chExt cx="2366" cy="1434"/>
            </a:xfrm>
          </p:grpSpPr>
          <p:sp>
            <p:nvSpPr>
              <p:cNvPr id="34" name="Line 28"/>
              <p:cNvSpPr>
                <a:spLocks noChangeShapeType="1"/>
              </p:cNvSpPr>
              <p:nvPr/>
            </p:nvSpPr>
            <p:spPr bwMode="auto">
              <a:xfrm>
                <a:off x="3185" y="2111"/>
                <a:ext cx="1935" cy="724"/>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5" name="Line 29"/>
              <p:cNvSpPr>
                <a:spLocks noChangeShapeType="1"/>
              </p:cNvSpPr>
              <p:nvPr/>
            </p:nvSpPr>
            <p:spPr bwMode="auto">
              <a:xfrm>
                <a:off x="3166" y="2063"/>
                <a:ext cx="1282" cy="1213"/>
              </a:xfrm>
              <a:prstGeom prst="line">
                <a:avLst/>
              </a:prstGeom>
              <a:noFill/>
              <a:ln w="508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6" name="Rectangle 30"/>
              <p:cNvSpPr>
                <a:spLocks noChangeArrowheads="1"/>
              </p:cNvSpPr>
              <p:nvPr/>
            </p:nvSpPr>
            <p:spPr bwMode="auto">
              <a:xfrm>
                <a:off x="5085" y="2907"/>
                <a:ext cx="447"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D</a:t>
                </a:r>
                <a:r>
                  <a:rPr lang="en-US" sz="1600" b="1" i="1" baseline="-25000" dirty="0"/>
                  <a:t>LP</a:t>
                </a:r>
              </a:p>
            </p:txBody>
          </p:sp>
          <p:sp>
            <p:nvSpPr>
              <p:cNvPr id="37" name="Rectangle 31"/>
              <p:cNvSpPr>
                <a:spLocks noChangeArrowheads="1"/>
              </p:cNvSpPr>
              <p:nvPr/>
            </p:nvSpPr>
            <p:spPr bwMode="auto">
              <a:xfrm>
                <a:off x="4413" y="3195"/>
                <a:ext cx="643" cy="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err="1" smtClean="0"/>
                  <a:t>IMg</a:t>
                </a:r>
                <a:r>
                  <a:rPr lang="en-US" sz="1600" b="1" i="1" baseline="-25000" dirty="0" err="1" smtClean="0"/>
                  <a:t>LP</a:t>
                </a:r>
                <a:endParaRPr lang="en-US" sz="1600" b="1" i="1" baseline="-25000" dirty="0"/>
              </a:p>
            </p:txBody>
          </p:sp>
        </p:grpSp>
        <p:sp>
          <p:nvSpPr>
            <p:cNvPr id="38" name="Oval 32"/>
            <p:cNvSpPr>
              <a:spLocks noChangeArrowheads="1"/>
            </p:cNvSpPr>
            <p:nvPr/>
          </p:nvSpPr>
          <p:spPr bwMode="auto">
            <a:xfrm>
              <a:off x="7015707" y="4133105"/>
              <a:ext cx="152400" cy="15240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39" name="Line 33"/>
            <p:cNvSpPr>
              <a:spLocks noChangeShapeType="1"/>
            </p:cNvSpPr>
            <p:nvPr/>
          </p:nvSpPr>
          <p:spPr bwMode="auto">
            <a:xfrm flipV="1">
              <a:off x="7091907" y="4198193"/>
              <a:ext cx="0" cy="223361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40" name="Line 34"/>
            <p:cNvSpPr>
              <a:spLocks noChangeShapeType="1"/>
            </p:cNvSpPr>
            <p:nvPr/>
          </p:nvSpPr>
          <p:spPr bwMode="auto">
            <a:xfrm flipH="1">
              <a:off x="6166395" y="4209305"/>
              <a:ext cx="938212"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sz="2400"/>
            </a:p>
          </p:txBody>
        </p:sp>
        <p:sp>
          <p:nvSpPr>
            <p:cNvPr id="41" name="Rectangle 35"/>
            <p:cNvSpPr>
              <a:spLocks noChangeArrowheads="1"/>
            </p:cNvSpPr>
            <p:nvPr/>
          </p:nvSpPr>
          <p:spPr bwMode="auto">
            <a:xfrm>
              <a:off x="6858545" y="6490543"/>
              <a:ext cx="776314" cy="479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Q</a:t>
              </a:r>
              <a:r>
                <a:rPr lang="en-US" sz="1600" b="1" i="1" baseline="-25000" dirty="0"/>
                <a:t>CM</a:t>
              </a:r>
            </a:p>
          </p:txBody>
        </p:sp>
        <p:sp>
          <p:nvSpPr>
            <p:cNvPr id="42" name="Rectangle 36"/>
            <p:cNvSpPr>
              <a:spLocks noChangeArrowheads="1"/>
            </p:cNvSpPr>
            <p:nvPr/>
          </p:nvSpPr>
          <p:spPr bwMode="auto">
            <a:xfrm>
              <a:off x="5437916" y="3956892"/>
              <a:ext cx="744253" cy="479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r>
                <a:rPr lang="en-US" sz="1600" b="1" i="1" dirty="0"/>
                <a:t>P</a:t>
              </a:r>
              <a:r>
                <a:rPr lang="en-US" sz="1600" b="1" i="1" baseline="-25000" dirty="0"/>
                <a:t>CM</a:t>
              </a:r>
              <a:endParaRPr lang="en-US" sz="1600" b="1" i="1" dirty="0"/>
            </a:p>
          </p:txBody>
        </p:sp>
        <p:sp>
          <p:nvSpPr>
            <p:cNvPr id="49" name="Text Box 53"/>
            <p:cNvSpPr txBox="1">
              <a:spLocks noChangeArrowheads="1"/>
            </p:cNvSpPr>
            <p:nvPr/>
          </p:nvSpPr>
          <p:spPr bwMode="auto">
            <a:xfrm>
              <a:off x="6387057" y="2010618"/>
              <a:ext cx="4660615" cy="527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r>
                <a:rPr lang="en-US" sz="1800" b="1"/>
                <a:t>Competencia monopolística</a:t>
              </a:r>
            </a:p>
          </p:txBody>
        </p:sp>
      </p:grpSp>
      <p:sp>
        <p:nvSpPr>
          <p:cNvPr id="52" name="Rectangle 5"/>
          <p:cNvSpPr txBox="1">
            <a:spLocks noChangeArrowheads="1"/>
          </p:cNvSpPr>
          <p:nvPr/>
        </p:nvSpPr>
        <p:spPr>
          <a:xfrm>
            <a:off x="3989358" y="704104"/>
            <a:ext cx="7290424" cy="3225133"/>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a:spcBef>
                <a:spcPct val="70000"/>
              </a:spcBef>
            </a:pPr>
            <a:r>
              <a:rPr lang="es-MX" sz="2400" b="0" dirty="0" smtClean="0"/>
              <a:t>La competencia monopolística y la eficiencia económica:</a:t>
            </a:r>
          </a:p>
          <a:p>
            <a:pPr marL="819150" lvl="1">
              <a:buSzPct val="75000"/>
            </a:pPr>
            <a:r>
              <a:rPr lang="es-MX" sz="2400" b="0" dirty="0" smtClean="0"/>
              <a:t>El poder de monopolio (diferenciación) produce un precio más alto que la competencia perfecta.  Si el precio se reduce hasta el punto donde </a:t>
            </a:r>
            <a:r>
              <a:rPr lang="es-MX" sz="2400" b="0" i="1" dirty="0" err="1" smtClean="0">
                <a:latin typeface="Times New Roman" pitchFamily="18" charset="0"/>
                <a:cs typeface="Times New Roman" pitchFamily="18" charset="0"/>
              </a:rPr>
              <a:t>CMg</a:t>
            </a:r>
            <a:r>
              <a:rPr lang="es-MX" sz="2400" b="0" dirty="0" smtClean="0">
                <a:latin typeface="Times New Roman" pitchFamily="18" charset="0"/>
                <a:cs typeface="Times New Roman" pitchFamily="18" charset="0"/>
              </a:rPr>
              <a:t> = </a:t>
            </a:r>
            <a:r>
              <a:rPr lang="es-MX" sz="2400" b="0" i="1" dirty="0" smtClean="0">
                <a:latin typeface="Times New Roman" pitchFamily="18" charset="0"/>
                <a:cs typeface="Times New Roman" pitchFamily="18" charset="0"/>
              </a:rPr>
              <a:t>D</a:t>
            </a:r>
            <a:r>
              <a:rPr lang="es-MX" sz="2400" b="0" dirty="0" smtClean="0"/>
              <a:t>, el excedente del consumidor incrementará a una cuantía igual a la del área sombreada de color amarillo. </a:t>
            </a:r>
          </a:p>
        </p:txBody>
      </p:sp>
      <p:sp>
        <p:nvSpPr>
          <p:cNvPr id="54" name="Rectangle 5"/>
          <p:cNvSpPr txBox="1">
            <a:spLocks noChangeArrowheads="1"/>
          </p:cNvSpPr>
          <p:nvPr/>
        </p:nvSpPr>
        <p:spPr>
          <a:xfrm>
            <a:off x="3991565" y="4628008"/>
            <a:ext cx="7288217" cy="2392760"/>
          </a:xfrm>
          <a:prstGeom prst="rect">
            <a:avLst/>
          </a:prstGeom>
          <a:noFill/>
        </p:spPr>
        <p:txBody>
          <a:bodyPr/>
          <a:lstStyle>
            <a:lvl1pPr marL="420121" indent="-280081" algn="l" defTabSz="1120323" rtl="0" eaLnBrk="1" latinLnBrk="0" hangingPunct="1">
              <a:spcBef>
                <a:spcPct val="20000"/>
              </a:spcBef>
              <a:buClr>
                <a:schemeClr val="accent1"/>
              </a:buClr>
              <a:buFont typeface="Arial" pitchFamily="34" charset="0"/>
              <a:buChar char="•"/>
              <a:defRPr sz="2700" kern="1200">
                <a:solidFill>
                  <a:schemeClr val="tx1"/>
                </a:solidFill>
                <a:latin typeface="+mn-lt"/>
                <a:ea typeface="+mn-ea"/>
                <a:cs typeface="+mn-cs"/>
              </a:defRPr>
            </a:lvl1pPr>
            <a:lvl2pPr marL="784226" indent="-280081" algn="l" defTabSz="1120323" rtl="0" eaLnBrk="1" latinLnBrk="0" hangingPunct="1">
              <a:spcBef>
                <a:spcPct val="20000"/>
              </a:spcBef>
              <a:buClr>
                <a:schemeClr val="accent2"/>
              </a:buClr>
              <a:buFont typeface="Arial" pitchFamily="34" charset="0"/>
              <a:buChar char="•"/>
              <a:defRPr sz="2500" kern="1200">
                <a:solidFill>
                  <a:schemeClr val="tx1"/>
                </a:solidFill>
                <a:latin typeface="+mn-lt"/>
                <a:ea typeface="+mn-ea"/>
                <a:cs typeface="+mn-cs"/>
              </a:defRPr>
            </a:lvl2pPr>
            <a:lvl3pPr marL="1232355" indent="-280081" algn="l" defTabSz="1120323" rtl="0" eaLnBrk="1" latinLnBrk="0" hangingPunct="1">
              <a:spcBef>
                <a:spcPct val="20000"/>
              </a:spcBef>
              <a:buClr>
                <a:schemeClr val="accent3"/>
              </a:buClr>
              <a:buFont typeface="Arial" pitchFamily="34" charset="0"/>
              <a:buChar char="•"/>
              <a:defRPr sz="2200" kern="1200">
                <a:solidFill>
                  <a:schemeClr val="tx1"/>
                </a:solidFill>
                <a:latin typeface="+mn-lt"/>
                <a:ea typeface="+mn-ea"/>
                <a:cs typeface="+mn-cs"/>
              </a:defRPr>
            </a:lvl3pPr>
            <a:lvl4pPr marL="1568452" indent="-280081" algn="l" defTabSz="1120323" rtl="0" eaLnBrk="1" latinLnBrk="0" hangingPunct="1">
              <a:spcBef>
                <a:spcPct val="20000"/>
              </a:spcBef>
              <a:buClr>
                <a:schemeClr val="accent4"/>
              </a:buClr>
              <a:buFont typeface="Arial" pitchFamily="34" charset="0"/>
              <a:buChar char="•"/>
              <a:defRPr sz="2000" kern="1200">
                <a:solidFill>
                  <a:schemeClr val="tx1"/>
                </a:solidFill>
                <a:latin typeface="+mn-lt"/>
                <a:ea typeface="+mn-ea"/>
                <a:cs typeface="+mn-cs"/>
              </a:defRPr>
            </a:lvl4pPr>
            <a:lvl5pPr marL="1904549" indent="-280081" algn="l" defTabSz="1120323" rtl="0" eaLnBrk="1" latinLnBrk="0" hangingPunct="1">
              <a:spcBef>
                <a:spcPct val="20000"/>
              </a:spcBef>
              <a:buClr>
                <a:schemeClr val="accent5"/>
              </a:buClr>
              <a:buFont typeface="Arial" pitchFamily="34" charset="0"/>
              <a:buChar char="•"/>
              <a:defRPr sz="1700" kern="1200" baseline="0">
                <a:solidFill>
                  <a:schemeClr val="tx1"/>
                </a:solidFill>
                <a:latin typeface="+mn-lt"/>
                <a:ea typeface="+mn-ea"/>
                <a:cs typeface="+mn-cs"/>
              </a:defRPr>
            </a:lvl5pPr>
            <a:lvl6pPr marL="2128613" indent="-224065" algn="l" defTabSz="1120323" rtl="0" eaLnBrk="1" latinLnBrk="0" hangingPunct="1">
              <a:spcBef>
                <a:spcPct val="20000"/>
              </a:spcBef>
              <a:buClr>
                <a:schemeClr val="accent1"/>
              </a:buClr>
              <a:buFont typeface="Arial" pitchFamily="34" charset="0"/>
              <a:buChar char="•"/>
              <a:defRPr sz="1700" kern="1200" baseline="0">
                <a:solidFill>
                  <a:schemeClr val="tx1"/>
                </a:solidFill>
                <a:latin typeface="+mn-lt"/>
                <a:ea typeface="+mn-ea"/>
                <a:cs typeface="+mn-cs"/>
              </a:defRPr>
            </a:lvl6pPr>
            <a:lvl7pPr marL="2352678" indent="-224065" algn="l" defTabSz="1120323" rtl="0" eaLnBrk="1" latinLnBrk="0" hangingPunct="1">
              <a:spcBef>
                <a:spcPct val="20000"/>
              </a:spcBef>
              <a:buClr>
                <a:schemeClr val="accent2"/>
              </a:buClr>
              <a:buFont typeface="Arial" pitchFamily="34" charset="0"/>
              <a:buChar char="•"/>
              <a:defRPr sz="1700" kern="1200">
                <a:solidFill>
                  <a:schemeClr val="tx1"/>
                </a:solidFill>
                <a:latin typeface="+mn-lt"/>
                <a:ea typeface="+mn-ea"/>
                <a:cs typeface="+mn-cs"/>
              </a:defRPr>
            </a:lvl7pPr>
            <a:lvl8pPr marL="2576743" indent="-224065" algn="l" defTabSz="1120323" rtl="0" eaLnBrk="1" latinLnBrk="0" hangingPunct="1">
              <a:spcBef>
                <a:spcPct val="20000"/>
              </a:spcBef>
              <a:buClr>
                <a:schemeClr val="accent3"/>
              </a:buClr>
              <a:buFont typeface="Arial" pitchFamily="34" charset="0"/>
              <a:buChar char="•"/>
              <a:defRPr sz="1700" kern="1200">
                <a:solidFill>
                  <a:schemeClr val="tx1"/>
                </a:solidFill>
                <a:latin typeface="+mn-lt"/>
                <a:ea typeface="+mn-ea"/>
                <a:cs typeface="+mn-cs"/>
              </a:defRPr>
            </a:lvl8pPr>
            <a:lvl9pPr marL="2800807" indent="-224065" algn="l" defTabSz="1120323" rtl="0" eaLnBrk="1" latinLnBrk="0" hangingPunct="1">
              <a:spcBef>
                <a:spcPct val="20000"/>
              </a:spcBef>
              <a:buClr>
                <a:schemeClr val="accent4"/>
              </a:buClr>
              <a:buFont typeface="Arial" pitchFamily="34" charset="0"/>
              <a:buChar char="•"/>
              <a:defRPr sz="1700" kern="1200">
                <a:solidFill>
                  <a:schemeClr val="tx1"/>
                </a:solidFill>
                <a:latin typeface="+mn-lt"/>
                <a:ea typeface="+mn-ea"/>
                <a:cs typeface="+mn-cs"/>
              </a:defRPr>
            </a:lvl9pPr>
          </a:lstStyle>
          <a:p>
            <a:pPr lvl="1">
              <a:buSzPct val="75000"/>
            </a:pPr>
            <a:r>
              <a:rPr lang="es-ES_tradnl" sz="2400" b="0" dirty="0" smtClean="0"/>
              <a:t>Sin beneficios económicos a largo plazo, la producción de la empresa es inferior a la que minimiza el costo medio y se da un exceso de capacidad</a:t>
            </a:r>
            <a:r>
              <a:rPr lang="en-US" sz="2400" b="0" dirty="0" smtClean="0"/>
              <a:t>.</a:t>
            </a:r>
          </a:p>
        </p:txBody>
      </p:sp>
    </p:spTree>
    <p:extLst>
      <p:ext uri="{BB962C8B-B14F-4D97-AF65-F5344CB8AC3E}">
        <p14:creationId xmlns:p14="http://schemas.microsoft.com/office/powerpoint/2010/main" val="3483789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5"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6"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17"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371731" name="Text Box 19"/>
          <p:cNvSpPr txBox="1">
            <a:spLocks noChangeArrowheads="1"/>
          </p:cNvSpPr>
          <p:nvPr/>
        </p:nvSpPr>
        <p:spPr bwMode="auto">
          <a:xfrm>
            <a:off x="380951" y="821217"/>
            <a:ext cx="10476136" cy="4806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lvl1pPr marL="342900" indent="-342900" eaLnBrk="0" hangingPunct="0">
              <a:defRPr>
                <a:solidFill>
                  <a:schemeClr val="tx1"/>
                </a:solidFill>
                <a:latin typeface="Verdana" pitchFamily="34" charset="0"/>
              </a:defRPr>
            </a:lvl1pPr>
            <a:lvl2pPr marL="800100" indent="-3429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Monotype Sorts"/>
              <a:buNone/>
            </a:pPr>
            <a:r>
              <a:rPr lang="es-ES" sz="2500" b="0" dirty="0" smtClean="0">
                <a:solidFill>
                  <a:srgbClr val="663300"/>
                </a:solidFill>
                <a:latin typeface="Arial" pitchFamily="34" charset="0"/>
                <a:cs typeface="Arial" pitchFamily="34" charset="0"/>
                <a:sym typeface="Wingdings" pitchFamily="2" charset="2"/>
              </a:rPr>
              <a:t>Con </a:t>
            </a:r>
            <a:r>
              <a:rPr lang="es-ES" sz="2500" b="0" dirty="0">
                <a:solidFill>
                  <a:srgbClr val="663300"/>
                </a:solidFill>
                <a:latin typeface="Arial" pitchFamily="34" charset="0"/>
                <a:cs typeface="Arial" pitchFamily="34" charset="0"/>
                <a:sym typeface="Wingdings" pitchFamily="2" charset="2"/>
              </a:rPr>
              <a:t>respecto al </a:t>
            </a:r>
            <a:r>
              <a:rPr lang="es-ES" sz="2500" b="0" dirty="0" smtClean="0">
                <a:solidFill>
                  <a:srgbClr val="663300"/>
                </a:solidFill>
                <a:latin typeface="Arial" pitchFamily="34" charset="0"/>
                <a:cs typeface="Arial" pitchFamily="34" charset="0"/>
                <a:sym typeface="Wingdings" pitchFamily="2" charset="2"/>
              </a:rPr>
              <a:t>monopolio, Competencia </a:t>
            </a:r>
            <a:r>
              <a:rPr lang="es-ES" sz="2500" b="0" dirty="0">
                <a:solidFill>
                  <a:srgbClr val="663300"/>
                </a:solidFill>
                <a:latin typeface="Arial" pitchFamily="34" charset="0"/>
                <a:cs typeface="Arial" pitchFamily="34" charset="0"/>
                <a:sym typeface="Wingdings" pitchFamily="2" charset="2"/>
              </a:rPr>
              <a:t>monopolística </a:t>
            </a:r>
            <a:r>
              <a:rPr lang="es-ES" sz="2500" b="0" dirty="0" smtClean="0">
                <a:solidFill>
                  <a:srgbClr val="663300"/>
                </a:solidFill>
                <a:latin typeface="Arial" pitchFamily="34" charset="0"/>
                <a:cs typeface="Arial" pitchFamily="34" charset="0"/>
                <a:sym typeface="Wingdings" pitchFamily="2" charset="2"/>
              </a:rPr>
              <a:t>es más </a:t>
            </a:r>
            <a:r>
              <a:rPr lang="es-ES" sz="2500" b="0" dirty="0">
                <a:latin typeface="Arial" pitchFamily="34" charset="0"/>
                <a:cs typeface="Arial" pitchFamily="34" charset="0"/>
                <a:sym typeface="Wingdings" pitchFamily="2" charset="2"/>
              </a:rPr>
              <a:t>ineficiente</a:t>
            </a:r>
            <a:r>
              <a:rPr lang="es-ES" sz="2500" b="0" dirty="0">
                <a:solidFill>
                  <a:srgbClr val="C00000"/>
                </a:solidFill>
                <a:latin typeface="Arial" pitchFamily="34" charset="0"/>
                <a:cs typeface="Arial" pitchFamily="34" charset="0"/>
                <a:sym typeface="Wingdings" pitchFamily="2" charset="2"/>
              </a:rPr>
              <a:t>:</a:t>
            </a:r>
            <a:r>
              <a:rPr lang="es-ES" sz="2500" b="0" dirty="0">
                <a:solidFill>
                  <a:srgbClr val="663300"/>
                </a:solidFill>
                <a:latin typeface="Arial" pitchFamily="34" charset="0"/>
                <a:cs typeface="Arial" pitchFamily="34" charset="0"/>
                <a:sym typeface="Wingdings" pitchFamily="2" charset="2"/>
              </a:rPr>
              <a:t> </a:t>
            </a:r>
          </a:p>
          <a:p>
            <a:pPr lvl="1">
              <a:spcBef>
                <a:spcPct val="20000"/>
              </a:spcBef>
              <a:buClr>
                <a:schemeClr val="accent2"/>
              </a:buClr>
              <a:buFont typeface="Wingdings" pitchFamily="2" charset="2"/>
              <a:buChar char="v"/>
            </a:pPr>
            <a:r>
              <a:rPr lang="es-ES" sz="2500" b="0" i="1" dirty="0">
                <a:solidFill>
                  <a:srgbClr val="663300"/>
                </a:solidFill>
                <a:latin typeface="Times New Roman" pitchFamily="18" charset="0"/>
                <a:cs typeface="Times New Roman" pitchFamily="18" charset="0"/>
                <a:sym typeface="Wingdings" pitchFamily="2" charset="2"/>
              </a:rPr>
              <a:t>P &gt; </a:t>
            </a:r>
            <a:r>
              <a:rPr lang="es-ES" sz="2500" b="0" i="1" dirty="0" err="1">
                <a:solidFill>
                  <a:srgbClr val="663300"/>
                </a:solidFill>
                <a:latin typeface="Times New Roman" pitchFamily="18" charset="0"/>
                <a:cs typeface="Times New Roman" pitchFamily="18" charset="0"/>
                <a:sym typeface="Wingdings" pitchFamily="2" charset="2"/>
              </a:rPr>
              <a:t>CMg</a:t>
            </a:r>
            <a:r>
              <a:rPr lang="es-ES" sz="2500" b="0" dirty="0">
                <a:solidFill>
                  <a:srgbClr val="663300"/>
                </a:solidFill>
                <a:latin typeface="Arial" pitchFamily="34" charset="0"/>
                <a:cs typeface="Arial" pitchFamily="34" charset="0"/>
                <a:sym typeface="Wingdings" pitchFamily="2" charset="2"/>
              </a:rPr>
              <a:t>. Pérdida irrecuperable de </a:t>
            </a:r>
            <a:r>
              <a:rPr lang="es-ES" sz="2500" b="0" dirty="0" smtClean="0">
                <a:solidFill>
                  <a:srgbClr val="663300"/>
                </a:solidFill>
                <a:latin typeface="Arial" pitchFamily="34" charset="0"/>
                <a:cs typeface="Arial" pitchFamily="34" charset="0"/>
                <a:sym typeface="Wingdings" pitchFamily="2" charset="2"/>
              </a:rPr>
              <a:t>eficacia. El Excedente del Consumidor es menor</a:t>
            </a:r>
            <a:r>
              <a:rPr lang="es-ES" sz="2500" b="0" dirty="0">
                <a:solidFill>
                  <a:srgbClr val="663300"/>
                </a:solidFill>
                <a:latin typeface="Arial" pitchFamily="34" charset="0"/>
                <a:cs typeface="Arial" pitchFamily="34" charset="0"/>
                <a:sym typeface="Wingdings" pitchFamily="2" charset="2"/>
              </a:rPr>
              <a:t>, salvo discriminación precios</a:t>
            </a:r>
            <a:r>
              <a:rPr lang="es-ES" sz="2500" b="0" dirty="0" smtClean="0">
                <a:solidFill>
                  <a:srgbClr val="663300"/>
                </a:solidFill>
                <a:latin typeface="Arial" pitchFamily="34" charset="0"/>
                <a:cs typeface="Arial" pitchFamily="34" charset="0"/>
                <a:sym typeface="Wingdings" pitchFamily="2" charset="2"/>
              </a:rPr>
              <a:t>.</a:t>
            </a:r>
          </a:p>
          <a:p>
            <a:pPr lvl="1">
              <a:spcBef>
                <a:spcPct val="20000"/>
              </a:spcBef>
              <a:buClr>
                <a:schemeClr val="accent2"/>
              </a:buClr>
              <a:buFont typeface="Wingdings" pitchFamily="2" charset="2"/>
              <a:buChar char="v"/>
            </a:pPr>
            <a:r>
              <a:rPr lang="es-ES" sz="2500" b="0" dirty="0">
                <a:solidFill>
                  <a:srgbClr val="663300"/>
                </a:solidFill>
                <a:latin typeface="Arial" pitchFamily="34" charset="0"/>
                <a:cs typeface="Arial" pitchFamily="34" charset="0"/>
                <a:sym typeface="Wingdings" pitchFamily="2" charset="2"/>
              </a:rPr>
              <a:t>Número empresas puede ser ineficiente. No producen en el mínimo de la curva </a:t>
            </a:r>
            <a:r>
              <a:rPr lang="es-ES" sz="2500" b="0" i="1" dirty="0" err="1">
                <a:solidFill>
                  <a:srgbClr val="663300"/>
                </a:solidFill>
                <a:latin typeface="Times New Roman" pitchFamily="18" charset="0"/>
                <a:cs typeface="Times New Roman" pitchFamily="18" charset="0"/>
                <a:sym typeface="Wingdings" pitchFamily="2" charset="2"/>
              </a:rPr>
              <a:t>CMe</a:t>
            </a:r>
            <a:r>
              <a:rPr lang="es-ES" sz="2500" b="0" dirty="0">
                <a:solidFill>
                  <a:srgbClr val="663300"/>
                </a:solidFill>
                <a:latin typeface="Arial" pitchFamily="34" charset="0"/>
                <a:cs typeface="Arial" pitchFamily="34" charset="0"/>
                <a:sym typeface="Wingdings" pitchFamily="2" charset="2"/>
              </a:rPr>
              <a:t>.</a:t>
            </a:r>
          </a:p>
          <a:p>
            <a:pPr lvl="1">
              <a:spcBef>
                <a:spcPct val="20000"/>
              </a:spcBef>
              <a:buClr>
                <a:schemeClr val="accent2"/>
              </a:buClr>
              <a:buFont typeface="Wingdings" pitchFamily="2" charset="2"/>
              <a:buChar char="v"/>
            </a:pPr>
            <a:r>
              <a:rPr lang="es-ES" sz="2500" b="0" dirty="0" smtClean="0">
                <a:solidFill>
                  <a:srgbClr val="663300"/>
                </a:solidFill>
                <a:latin typeface="Arial" pitchFamily="34" charset="0"/>
                <a:cs typeface="Arial" pitchFamily="34" charset="0"/>
                <a:sym typeface="Wingdings" pitchFamily="2" charset="2"/>
              </a:rPr>
              <a:t>Exceso </a:t>
            </a:r>
            <a:r>
              <a:rPr lang="es-ES" sz="2500" b="0" dirty="0">
                <a:solidFill>
                  <a:srgbClr val="663300"/>
                </a:solidFill>
                <a:latin typeface="Arial" pitchFamily="34" charset="0"/>
                <a:cs typeface="Arial" pitchFamily="34" charset="0"/>
                <a:sym typeface="Wingdings" pitchFamily="2" charset="2"/>
              </a:rPr>
              <a:t>de capacidad. Equilibrio a la izquierda del nivel mínimo de la curva de costos medios. </a:t>
            </a:r>
            <a:endParaRPr lang="es-ES" sz="2500" b="0" dirty="0" smtClean="0">
              <a:solidFill>
                <a:srgbClr val="663300"/>
              </a:solidFill>
              <a:latin typeface="Arial" pitchFamily="34" charset="0"/>
              <a:cs typeface="Arial" pitchFamily="34" charset="0"/>
              <a:sym typeface="Wingdings" pitchFamily="2" charset="2"/>
            </a:endParaRPr>
          </a:p>
          <a:p>
            <a:pPr marL="457200" lvl="1" indent="0">
              <a:spcBef>
                <a:spcPct val="20000"/>
              </a:spcBef>
              <a:buClr>
                <a:schemeClr val="accent2"/>
              </a:buClr>
            </a:pPr>
            <a:endParaRPr lang="es-ES" sz="2500" b="0" dirty="0" smtClean="0">
              <a:solidFill>
                <a:srgbClr val="663300"/>
              </a:solidFill>
              <a:latin typeface="Arial" pitchFamily="34" charset="0"/>
              <a:cs typeface="Arial" pitchFamily="34" charset="0"/>
              <a:sym typeface="Wingdings" pitchFamily="2" charset="2"/>
            </a:endParaRPr>
          </a:p>
          <a:p>
            <a:pPr marL="0" lvl="1" indent="0">
              <a:spcBef>
                <a:spcPct val="20000"/>
              </a:spcBef>
              <a:buClr>
                <a:schemeClr val="accent2"/>
              </a:buClr>
            </a:pPr>
            <a:r>
              <a:rPr lang="es-ES" sz="2500" b="0" dirty="0" smtClean="0">
                <a:solidFill>
                  <a:srgbClr val="663300"/>
                </a:solidFill>
                <a:latin typeface="Arial" pitchFamily="34" charset="0"/>
                <a:cs typeface="Arial" pitchFamily="34" charset="0"/>
                <a:sym typeface="Wingdings" pitchFamily="2" charset="2"/>
              </a:rPr>
              <a:t>Ventaja </a:t>
            </a:r>
            <a:r>
              <a:rPr lang="es-ES" sz="2500" b="0" dirty="0">
                <a:solidFill>
                  <a:srgbClr val="663300"/>
                </a:solidFill>
                <a:latin typeface="Arial" pitchFamily="34" charset="0"/>
                <a:cs typeface="Arial" pitchFamily="34" charset="0"/>
                <a:sym typeface="Wingdings" pitchFamily="2" charset="2"/>
              </a:rPr>
              <a:t>para el consumidor: </a:t>
            </a:r>
            <a:endParaRPr lang="es-ES" sz="2500" b="0" dirty="0" smtClean="0">
              <a:solidFill>
                <a:srgbClr val="663300"/>
              </a:solidFill>
              <a:latin typeface="Arial" pitchFamily="34" charset="0"/>
              <a:cs typeface="Arial" pitchFamily="34" charset="0"/>
              <a:sym typeface="Wingdings" pitchFamily="2" charset="2"/>
            </a:endParaRPr>
          </a:p>
          <a:p>
            <a:pPr lvl="1">
              <a:spcBef>
                <a:spcPct val="20000"/>
              </a:spcBef>
              <a:buClr>
                <a:schemeClr val="accent2"/>
              </a:buClr>
              <a:buFont typeface="Wingdings" pitchFamily="2" charset="2"/>
              <a:buChar char="v"/>
            </a:pPr>
            <a:r>
              <a:rPr lang="es-ES" sz="2500" b="0" dirty="0" smtClean="0">
                <a:solidFill>
                  <a:srgbClr val="663300"/>
                </a:solidFill>
                <a:latin typeface="Arial" pitchFamily="34" charset="0"/>
                <a:cs typeface="Arial" pitchFamily="34" charset="0"/>
                <a:sym typeface="Wingdings" pitchFamily="2" charset="2"/>
              </a:rPr>
              <a:t>aumenta </a:t>
            </a:r>
            <a:r>
              <a:rPr lang="es-ES" sz="2500" b="0" dirty="0">
                <a:solidFill>
                  <a:srgbClr val="663300"/>
                </a:solidFill>
                <a:latin typeface="Arial" pitchFamily="34" charset="0"/>
                <a:cs typeface="Arial" pitchFamily="34" charset="0"/>
                <a:sym typeface="Wingdings" pitchFamily="2" charset="2"/>
              </a:rPr>
              <a:t>la diversidad de productos y las opciones de consumo</a:t>
            </a:r>
          </a:p>
        </p:txBody>
      </p:sp>
      <p:sp>
        <p:nvSpPr>
          <p:cNvPr id="13319"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13320"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58</a:t>
            </a:fld>
            <a:endParaRPr lang="es-ES"/>
          </a:p>
        </p:txBody>
      </p:sp>
    </p:spTree>
    <p:extLst>
      <p:ext uri="{BB962C8B-B14F-4D97-AF65-F5344CB8AC3E}">
        <p14:creationId xmlns:p14="http://schemas.microsoft.com/office/powerpoint/2010/main" val="3692686505"/>
      </p:ext>
    </p:extLst>
  </p:cSld>
  <p:clrMapOvr>
    <a:masterClrMapping/>
  </p:clrMapOvr>
  <p:transition spd="slow">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3"/>
          <p:cNvSpPr>
            <a:spLocks noGrp="1" noChangeArrowheads="1"/>
          </p:cNvSpPr>
          <p:nvPr>
            <p:ph type="body" idx="1"/>
          </p:nvPr>
        </p:nvSpPr>
        <p:spPr>
          <a:xfrm>
            <a:off x="334566" y="540048"/>
            <a:ext cx="10666611" cy="6768752"/>
          </a:xfrm>
        </p:spPr>
        <p:txBody>
          <a:bodyPr>
            <a:normAutofit lnSpcReduction="10000"/>
          </a:bodyPr>
          <a:lstStyle/>
          <a:p>
            <a:pPr eaLnBrk="1" hangingPunct="1">
              <a:buFont typeface="Wingdings" pitchFamily="2" charset="2"/>
              <a:buChar char="§"/>
            </a:pPr>
            <a:r>
              <a:rPr lang="es-ES" sz="2500" dirty="0">
                <a:latin typeface="Arial" pitchFamily="34" charset="0"/>
              </a:rPr>
              <a:t>La determinación del precio y la cantidad que maximizan los beneficios en competencia monopolista es la misma que en el caso de la empresa en una situación de monopolio.</a:t>
            </a:r>
          </a:p>
          <a:p>
            <a:pPr eaLnBrk="1" hangingPunct="1">
              <a:buFont typeface="Wingdings" pitchFamily="2" charset="2"/>
              <a:buChar char="§"/>
            </a:pPr>
            <a:r>
              <a:rPr lang="es-ES" sz="2500" dirty="0">
                <a:latin typeface="Arial" pitchFamily="34" charset="0"/>
              </a:rPr>
              <a:t>Para maximizar los beneficios </a:t>
            </a:r>
          </a:p>
          <a:p>
            <a:pPr eaLnBrk="1" hangingPunct="1">
              <a:buFont typeface="Wingdings" pitchFamily="2" charset="2"/>
              <a:buChar char="§"/>
            </a:pPr>
            <a:endParaRPr lang="es-ES" sz="2500" dirty="0" smtClean="0">
              <a:latin typeface="Arial" pitchFamily="34" charset="0"/>
            </a:endParaRPr>
          </a:p>
          <a:p>
            <a:pPr eaLnBrk="1" hangingPunct="1">
              <a:buFont typeface="Wingdings" pitchFamily="2" charset="2"/>
              <a:buChar char="§"/>
            </a:pPr>
            <a:endParaRPr lang="es-ES" sz="2500" dirty="0">
              <a:latin typeface="Arial" pitchFamily="34" charset="0"/>
            </a:endParaRPr>
          </a:p>
          <a:p>
            <a:pPr eaLnBrk="1" hangingPunct="1">
              <a:buFont typeface="Wingdings" pitchFamily="2" charset="2"/>
              <a:buChar char="§"/>
            </a:pPr>
            <a:r>
              <a:rPr lang="es-ES" sz="2500" dirty="0">
                <a:latin typeface="Arial" pitchFamily="34" charset="0"/>
              </a:rPr>
              <a:t>El precio que maximiza los beneficios es el precio máximo por unidad que los consumidores están dispuestos a pagar por el nivel de producción que maximizan los beneficios</a:t>
            </a:r>
          </a:p>
          <a:p>
            <a:pPr eaLnBrk="1" hangingPunct="1">
              <a:buFont typeface="Wingdings" pitchFamily="2" charset="2"/>
              <a:buChar char="§"/>
            </a:pPr>
            <a:endParaRPr lang="es-ES" sz="2500" dirty="0" smtClean="0">
              <a:latin typeface="Arial" pitchFamily="34" charset="0"/>
            </a:endParaRPr>
          </a:p>
          <a:p>
            <a:pPr eaLnBrk="1" hangingPunct="1">
              <a:buFont typeface="Wingdings" pitchFamily="2" charset="2"/>
              <a:buChar char="§"/>
            </a:pPr>
            <a:endParaRPr lang="es-ES" sz="2500" dirty="0">
              <a:latin typeface="Arial" pitchFamily="34" charset="0"/>
            </a:endParaRPr>
          </a:p>
          <a:p>
            <a:pPr eaLnBrk="1" hangingPunct="1">
              <a:buFont typeface="Wingdings" pitchFamily="2" charset="2"/>
              <a:buChar char="§"/>
            </a:pPr>
            <a:r>
              <a:rPr lang="es-ES" sz="2500" dirty="0">
                <a:latin typeface="Arial" pitchFamily="34" charset="0"/>
              </a:rPr>
              <a:t>Las curvas de demanda e ingreso marginal utilizadas para calcular la maximización de los beneficios de la empresa de competencia monopolista no dependen de la demanda de mercado del producto, sino de la demanda del producto de la empresa individual.</a:t>
            </a:r>
          </a:p>
          <a:p>
            <a:pPr eaLnBrk="1" hangingPunct="1">
              <a:buFont typeface="Wingdings" pitchFamily="2" charset="2"/>
              <a:buChar char="§"/>
            </a:pPr>
            <a:endParaRPr lang="es-ES" sz="1200" dirty="0">
              <a:latin typeface="Arial" pitchFamily="34" charset="0"/>
            </a:endParaRPr>
          </a:p>
          <a:p>
            <a:pPr eaLnBrk="1" hangingPunct="1">
              <a:buFont typeface="Wingdings" pitchFamily="2" charset="2"/>
              <a:buChar char="§"/>
            </a:pPr>
            <a:r>
              <a:rPr lang="es-ES" sz="2500" dirty="0">
                <a:latin typeface="Arial" pitchFamily="34" charset="0"/>
              </a:rPr>
              <a:t>La curva de demanda del monopolista es la curva de demanda del mercado.</a:t>
            </a:r>
          </a:p>
        </p:txBody>
      </p:sp>
      <p:graphicFrame>
        <p:nvGraphicFramePr>
          <p:cNvPr id="1026" name="Object 4"/>
          <p:cNvGraphicFramePr>
            <a:graphicFrameLocks noChangeAspect="1"/>
          </p:cNvGraphicFramePr>
          <p:nvPr>
            <p:extLst>
              <p:ext uri="{D42A27DB-BD31-4B8C-83A1-F6EECF244321}">
                <p14:modId xmlns:p14="http://schemas.microsoft.com/office/powerpoint/2010/main" val="3962019225"/>
              </p:ext>
            </p:extLst>
          </p:nvPr>
        </p:nvGraphicFramePr>
        <p:xfrm>
          <a:off x="5015086" y="2268240"/>
          <a:ext cx="2594696" cy="554042"/>
        </p:xfrm>
        <a:graphic>
          <a:graphicData uri="http://schemas.openxmlformats.org/presentationml/2006/ole">
            <mc:AlternateContent xmlns:mc="http://schemas.openxmlformats.org/markup-compatibility/2006">
              <mc:Choice xmlns:v="urn:schemas-microsoft-com:vml" Requires="v">
                <p:oleObj spid="_x0000_s61552" name="Equation" r:id="rId3" imgW="1384200" imgH="279360" progId="Equation.DSMT4">
                  <p:embed/>
                </p:oleObj>
              </mc:Choice>
              <mc:Fallback>
                <p:oleObj name="Equation" r:id="rId3" imgW="138420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5086" y="2268240"/>
                        <a:ext cx="2594696" cy="554042"/>
                      </a:xfrm>
                      <a:prstGeom prst="rect">
                        <a:avLst/>
                      </a:prstGeom>
                      <a:noFill/>
                      <a:ln>
                        <a:noFill/>
                      </a:ln>
                      <a:effectLst/>
                      <a:extLst/>
                    </p:spPr>
                  </p:pic>
                </p:oleObj>
              </mc:Fallback>
            </mc:AlternateContent>
          </a:graphicData>
        </a:graphic>
      </p:graphicFrame>
      <p:graphicFrame>
        <p:nvGraphicFramePr>
          <p:cNvPr id="1027" name="Object 5"/>
          <p:cNvGraphicFramePr>
            <a:graphicFrameLocks noChangeAspect="1"/>
          </p:cNvGraphicFramePr>
          <p:nvPr>
            <p:extLst>
              <p:ext uri="{D42A27DB-BD31-4B8C-83A1-F6EECF244321}">
                <p14:modId xmlns:p14="http://schemas.microsoft.com/office/powerpoint/2010/main" val="1247821029"/>
              </p:ext>
            </p:extLst>
          </p:nvPr>
        </p:nvGraphicFramePr>
        <p:xfrm>
          <a:off x="5381718" y="4162470"/>
          <a:ext cx="1428563" cy="554042"/>
        </p:xfrm>
        <a:graphic>
          <a:graphicData uri="http://schemas.openxmlformats.org/presentationml/2006/ole">
            <mc:AlternateContent xmlns:mc="http://schemas.openxmlformats.org/markup-compatibility/2006">
              <mc:Choice xmlns:v="urn:schemas-microsoft-com:vml" Requires="v">
                <p:oleObj spid="_x0000_s61553" name="Equation" r:id="rId5" imgW="761760" imgH="279360" progId="Equation.DSMT4">
                  <p:embed/>
                </p:oleObj>
              </mc:Choice>
              <mc:Fallback>
                <p:oleObj name="Equation" r:id="rId5" imgW="761760" imgH="27936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1718" y="4162470"/>
                        <a:ext cx="1428563" cy="554042"/>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59</a:t>
            </a:fld>
            <a:endParaRPr lang="es-ES"/>
          </a:p>
        </p:txBody>
      </p:sp>
    </p:spTree>
    <p:extLst>
      <p:ext uri="{BB962C8B-B14F-4D97-AF65-F5344CB8AC3E}">
        <p14:creationId xmlns:p14="http://schemas.microsoft.com/office/powerpoint/2010/main" val="7911202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35" name="Text Box 19"/>
          <p:cNvSpPr txBox="1">
            <a:spLocks noChangeArrowheads="1"/>
          </p:cNvSpPr>
          <p:nvPr/>
        </p:nvSpPr>
        <p:spPr bwMode="auto">
          <a:xfrm>
            <a:off x="476190" y="901618"/>
            <a:ext cx="10190423" cy="2688154"/>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Oligopolio:  competencia entre pocos.</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Estructura dominante en economías modernas.</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No podemos determinar </a:t>
            </a:r>
            <a:r>
              <a:rPr lang="es-ES" sz="2400" b="0" i="1" dirty="0">
                <a:solidFill>
                  <a:srgbClr val="663300"/>
                </a:solidFill>
                <a:cs typeface="Times New Roman" pitchFamily="18" charset="0"/>
                <a:sym typeface="Wingdings" pitchFamily="2" charset="2"/>
              </a:rPr>
              <a:t>P</a:t>
            </a:r>
            <a:r>
              <a:rPr lang="es-ES" sz="2400" b="0" dirty="0">
                <a:solidFill>
                  <a:srgbClr val="663300"/>
                </a:solidFill>
                <a:cs typeface="Times New Roman" pitchFamily="18" charset="0"/>
                <a:sym typeface="Wingdings" pitchFamily="2" charset="2"/>
              </a:rPr>
              <a:t> y </a:t>
            </a:r>
            <a:r>
              <a:rPr lang="es-ES" sz="2400" b="0" i="1" dirty="0">
                <a:solidFill>
                  <a:srgbClr val="663300"/>
                </a:solidFill>
                <a:cs typeface="Times New Roman" pitchFamily="18" charset="0"/>
                <a:sym typeface="Wingdings" pitchFamily="2" charset="2"/>
              </a:rPr>
              <a:t>Q</a:t>
            </a:r>
            <a:r>
              <a:rPr lang="es-ES" sz="2400" b="0" dirty="0">
                <a:solidFill>
                  <a:srgbClr val="663300"/>
                </a:solidFill>
                <a:cs typeface="Times New Roman" pitchFamily="18" charset="0"/>
                <a:sym typeface="Wingdings" pitchFamily="2" charset="2"/>
              </a:rPr>
              <a:t> de equilibrio. Se requiere:</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hace la empresa?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espera como respuesta?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¿Qué respuesta se da?</a:t>
            </a:r>
          </a:p>
        </p:txBody>
      </p:sp>
      <p:sp>
        <p:nvSpPr>
          <p:cNvPr id="29" name="Text Box 19"/>
          <p:cNvSpPr txBox="1">
            <a:spLocks noChangeArrowheads="1"/>
          </p:cNvSpPr>
          <p:nvPr/>
        </p:nvSpPr>
        <p:spPr bwMode="auto">
          <a:xfrm>
            <a:off x="476191" y="3584659"/>
            <a:ext cx="10571373" cy="3796149"/>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Enfoques análisis: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Desarrollo modelos teóricos. Análisis Microeconómico. Suponer conducta rivales.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cs typeface="Times New Roman" pitchFamily="18" charset="0"/>
                <a:sym typeface="Wingdings" pitchFamily="2" charset="2"/>
              </a:rPr>
              <a:t>Generalización a partir de comportamientos observados. Análisis Economía Industrial</a:t>
            </a:r>
          </a:p>
          <a:p>
            <a:pPr marL="381888" indent="-381888">
              <a:spcBef>
                <a:spcPct val="20000"/>
              </a:spcBef>
              <a:buFont typeface="Wingdings" pitchFamily="2" charset="2"/>
              <a:buChar char="§"/>
              <a:defRPr/>
            </a:pPr>
            <a:r>
              <a:rPr lang="es-ES" sz="2400" b="0" dirty="0">
                <a:solidFill>
                  <a:srgbClr val="663300"/>
                </a:solidFill>
                <a:cs typeface="Times New Roman" pitchFamily="18" charset="0"/>
                <a:sym typeface="Wingdings" pitchFamily="2" charset="2"/>
              </a:rPr>
              <a:t>Modelos teóricos:</a:t>
            </a:r>
          </a:p>
          <a:p>
            <a:pPr marL="891071" lvl="1" indent="-381888">
              <a:spcBef>
                <a:spcPct val="20000"/>
              </a:spcBef>
              <a:buClr>
                <a:schemeClr val="accent2">
                  <a:lumMod val="75000"/>
                </a:schemeClr>
              </a:buClr>
              <a:buFont typeface="Wingdings 3" pitchFamily="18" charset="2"/>
              <a:buChar char=""/>
              <a:defRPr/>
            </a:pPr>
            <a:r>
              <a:rPr lang="es-ES" sz="2400" dirty="0">
                <a:cs typeface="Times New Roman" pitchFamily="18" charset="0"/>
                <a:sym typeface="Wingdings" pitchFamily="2" charset="2"/>
              </a:rPr>
              <a:t>Sin colusión</a:t>
            </a:r>
            <a:r>
              <a:rPr lang="es-ES" sz="2400" b="0" dirty="0">
                <a:cs typeface="Times New Roman" pitchFamily="18" charset="0"/>
                <a:sym typeface="Wingdings" pitchFamily="2" charset="2"/>
              </a:rPr>
              <a:t>: </a:t>
            </a:r>
            <a:r>
              <a:rPr lang="es-ES" sz="2400" b="0" dirty="0">
                <a:solidFill>
                  <a:srgbClr val="663300"/>
                </a:solidFill>
                <a:cs typeface="Times New Roman" pitchFamily="18" charset="0"/>
                <a:sym typeface="Wingdings" pitchFamily="2" charset="2"/>
              </a:rPr>
              <a:t>no se ponen de acuerdo entre si las empresas. </a:t>
            </a:r>
            <a:r>
              <a:rPr lang="es-ES" sz="2400" b="0" dirty="0" err="1">
                <a:solidFill>
                  <a:srgbClr val="663300"/>
                </a:solidFill>
                <a:cs typeface="Times New Roman" pitchFamily="18" charset="0"/>
                <a:sym typeface="Wingdings" pitchFamily="2" charset="2"/>
              </a:rPr>
              <a:t>Cournot</a:t>
            </a:r>
            <a:r>
              <a:rPr lang="es-ES" sz="2400" b="0" dirty="0">
                <a:solidFill>
                  <a:srgbClr val="663300"/>
                </a:solidFill>
                <a:cs typeface="Times New Roman" pitchFamily="18" charset="0"/>
                <a:sym typeface="Wingdings" pitchFamily="2" charset="2"/>
              </a:rPr>
              <a:t>, Bertrand, </a:t>
            </a:r>
            <a:r>
              <a:rPr lang="es-ES" sz="2400" b="0" dirty="0" err="1">
                <a:solidFill>
                  <a:srgbClr val="663300"/>
                </a:solidFill>
                <a:cs typeface="Times New Roman" pitchFamily="18" charset="0"/>
                <a:sym typeface="Wingdings" pitchFamily="2" charset="2"/>
              </a:rPr>
              <a:t>Chamberlin</a:t>
            </a:r>
            <a:r>
              <a:rPr lang="es-ES" sz="2400" b="0" dirty="0">
                <a:solidFill>
                  <a:srgbClr val="663300"/>
                </a:solidFill>
                <a:cs typeface="Times New Roman" pitchFamily="18" charset="0"/>
                <a:sym typeface="Wingdings" pitchFamily="2" charset="2"/>
              </a:rPr>
              <a:t>, </a:t>
            </a:r>
            <a:r>
              <a:rPr lang="es-ES" sz="2400" b="0" dirty="0" err="1">
                <a:solidFill>
                  <a:srgbClr val="663300"/>
                </a:solidFill>
                <a:cs typeface="Times New Roman" pitchFamily="18" charset="0"/>
                <a:sym typeface="Wingdings" pitchFamily="2" charset="2"/>
              </a:rPr>
              <a:t>Edgeworth</a:t>
            </a:r>
            <a:r>
              <a:rPr lang="es-ES" sz="2400" b="0" dirty="0">
                <a:solidFill>
                  <a:srgbClr val="663300"/>
                </a:solidFill>
                <a:cs typeface="Times New Roman" pitchFamily="18" charset="0"/>
                <a:sym typeface="Wingdings" pitchFamily="2" charset="2"/>
              </a:rPr>
              <a:t>, </a:t>
            </a:r>
            <a:r>
              <a:rPr lang="es-ES" sz="2400" b="0" dirty="0" err="1">
                <a:solidFill>
                  <a:srgbClr val="663300"/>
                </a:solidFill>
                <a:cs typeface="Times New Roman" pitchFamily="18" charset="0"/>
                <a:sym typeface="Wingdings" pitchFamily="2" charset="2"/>
              </a:rPr>
              <a:t>Sweezy</a:t>
            </a:r>
            <a:r>
              <a:rPr lang="es-ES" sz="2400" b="0" dirty="0">
                <a:solidFill>
                  <a:srgbClr val="663300"/>
                </a:solidFill>
                <a:cs typeface="Times New Roman" pitchFamily="18" charset="0"/>
                <a:sym typeface="Wingdings" pitchFamily="2" charset="2"/>
              </a:rPr>
              <a:t> y </a:t>
            </a:r>
            <a:r>
              <a:rPr lang="es-ES" sz="2400" b="0" dirty="0" err="1">
                <a:solidFill>
                  <a:srgbClr val="663300"/>
                </a:solidFill>
                <a:cs typeface="Times New Roman" pitchFamily="18" charset="0"/>
                <a:sym typeface="Wingdings" pitchFamily="2" charset="2"/>
              </a:rPr>
              <a:t>Stackelberg</a:t>
            </a:r>
            <a:r>
              <a:rPr lang="es-ES" sz="2400" b="0" dirty="0">
                <a:solidFill>
                  <a:srgbClr val="663300"/>
                </a:solidFill>
                <a:cs typeface="Times New Roman" pitchFamily="18" charset="0"/>
                <a:sym typeface="Wingdings" pitchFamily="2" charset="2"/>
              </a:rPr>
              <a:t>.</a:t>
            </a:r>
          </a:p>
          <a:p>
            <a:pPr marL="891071" lvl="1" indent="-381888">
              <a:spcBef>
                <a:spcPct val="20000"/>
              </a:spcBef>
              <a:buClr>
                <a:schemeClr val="accent2">
                  <a:lumMod val="75000"/>
                </a:schemeClr>
              </a:buClr>
              <a:buFont typeface="Wingdings 3" pitchFamily="18" charset="2"/>
              <a:buChar char=""/>
              <a:defRPr/>
            </a:pPr>
            <a:r>
              <a:rPr lang="es-ES" sz="2400" dirty="0">
                <a:cs typeface="Times New Roman" pitchFamily="18" charset="0"/>
                <a:sym typeface="Wingdings" pitchFamily="2" charset="2"/>
              </a:rPr>
              <a:t>Con colusión</a:t>
            </a:r>
            <a:r>
              <a:rPr lang="es-ES" sz="2400" b="0" dirty="0">
                <a:cs typeface="Times New Roman" pitchFamily="18" charset="0"/>
                <a:sym typeface="Wingdings" pitchFamily="2" charset="2"/>
              </a:rPr>
              <a:t>: </a:t>
            </a:r>
            <a:r>
              <a:rPr lang="es-ES" sz="2400" b="0" dirty="0">
                <a:solidFill>
                  <a:srgbClr val="663300"/>
                </a:solidFill>
                <a:cs typeface="Times New Roman" pitchFamily="18" charset="0"/>
                <a:sym typeface="Wingdings" pitchFamily="2" charset="2"/>
              </a:rPr>
              <a:t>Cárteles, liderazgo de precios</a:t>
            </a:r>
            <a:r>
              <a:rPr lang="es-ES" sz="2400" b="0" dirty="0" smtClean="0">
                <a:solidFill>
                  <a:srgbClr val="663300"/>
                </a:solidFill>
                <a:cs typeface="Times New Roman" pitchFamily="18" charset="0"/>
                <a:sym typeface="Wingdings" pitchFamily="2" charset="2"/>
              </a:rPr>
              <a:t>.</a:t>
            </a:r>
            <a:endParaRPr lang="es-ES" sz="2400" b="0" dirty="0">
              <a:solidFill>
                <a:srgbClr val="663300"/>
              </a:solidFill>
              <a:cs typeface="Times New Roman" pitchFamily="18" charset="0"/>
              <a:sym typeface="Wingdings" pitchFamily="2" charset="2"/>
            </a:endParaRPr>
          </a:p>
        </p:txBody>
      </p:sp>
      <p:sp>
        <p:nvSpPr>
          <p:cNvPr id="4105" name="1 Marcador de número de diapositiva"/>
          <p:cNvSpPr>
            <a:spLocks noGrp="1"/>
          </p:cNvSpPr>
          <p:nvPr>
            <p:ph type="sldNum" sz="quarter" idx="12"/>
          </p:nvPr>
        </p:nvSpPr>
        <p:spPr>
          <a:xfrm>
            <a:off x="11374236" y="6088186"/>
            <a:ext cx="731425" cy="4285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CCFFA005-C90B-4439-BAEB-F5347B8604B8}" type="slidenum">
              <a:rPr lang="es-ES" altLang="es-MX" sz="1800" b="0"/>
              <a:pPr eaLnBrk="1" hangingPunct="1"/>
              <a:t>6</a:t>
            </a:fld>
            <a:endParaRPr lang="es-ES" altLang="es-MX" sz="1800" b="0"/>
          </a:p>
        </p:txBody>
      </p:sp>
      <p:sp>
        <p:nvSpPr>
          <p:cNvPr id="2" name="CuadroTexto 1"/>
          <p:cNvSpPr txBox="1"/>
          <p:nvPr/>
        </p:nvSpPr>
        <p:spPr>
          <a:xfrm>
            <a:off x="910629" y="252016"/>
            <a:ext cx="9755983" cy="584775"/>
          </a:xfrm>
          <a:prstGeom prst="rect">
            <a:avLst/>
          </a:prstGeom>
          <a:solidFill>
            <a:schemeClr val="tx1">
              <a:lumMod val="75000"/>
              <a:lumOff val="25000"/>
            </a:schemeClr>
          </a:solidFill>
        </p:spPr>
        <p:txBody>
          <a:bodyPr wrap="square" rtlCol="0">
            <a:spAutoFit/>
          </a:bodyPr>
          <a:lstStyle/>
          <a:p>
            <a:r>
              <a:rPr lang="es-MX" sz="3200" dirty="0" smtClean="0">
                <a:solidFill>
                  <a:schemeClr val="bg1"/>
                </a:solidFill>
              </a:rPr>
              <a:t>Introducción</a:t>
            </a:r>
            <a:endParaRPr lang="es-MX"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838622" y="756072"/>
            <a:ext cx="10173137" cy="640386"/>
          </a:xfrm>
        </p:spPr>
        <p:txBody>
          <a:bodyPr/>
          <a:lstStyle/>
          <a:p>
            <a:r>
              <a:rPr lang="es-MX" sz="3200" b="1" dirty="0">
                <a:latin typeface="Arial" pitchFamily="34" charset="0"/>
                <a:cs typeface="Arial" pitchFamily="34" charset="0"/>
              </a:rPr>
              <a:t>Implicaciones de la diferenciación de productos</a:t>
            </a:r>
          </a:p>
        </p:txBody>
      </p:sp>
      <p:sp>
        <p:nvSpPr>
          <p:cNvPr id="15363" name="2 Marcador de contenido"/>
          <p:cNvSpPr>
            <a:spLocks noGrp="1"/>
          </p:cNvSpPr>
          <p:nvPr>
            <p:ph idx="1"/>
          </p:nvPr>
        </p:nvSpPr>
        <p:spPr>
          <a:xfrm>
            <a:off x="334566" y="1605914"/>
            <a:ext cx="10666611" cy="5414854"/>
          </a:xfrm>
        </p:spPr>
        <p:txBody>
          <a:bodyPr>
            <a:normAutofit lnSpcReduction="10000"/>
          </a:bodyPr>
          <a:lstStyle/>
          <a:p>
            <a:pPr>
              <a:buFont typeface="Wingdings" pitchFamily="2" charset="2"/>
              <a:buChar char="§"/>
            </a:pPr>
            <a:r>
              <a:rPr lang="es-MX" sz="2400" dirty="0">
                <a:latin typeface="Arial" pitchFamily="34" charset="0"/>
                <a:cs typeface="Arial" pitchFamily="34" charset="0"/>
              </a:rPr>
              <a:t>La fabricación de productos diferenciados es la clave en la diferencia con la competencia perfecta.</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única razón por la que las empresas tienen algún control sobre los precios es que los consumidores considera que los productos están diferenciados entre sí.</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De ahí la importancia de tratar de convencer que sus productos son mejores que los de la competencia.</a:t>
            </a:r>
          </a:p>
          <a:p>
            <a:pPr>
              <a:buFont typeface="Wingdings" pitchFamily="2" charset="2"/>
              <a:buChar char="§"/>
            </a:pPr>
            <a:endParaRPr lang="es-MX" sz="1200" dirty="0">
              <a:latin typeface="Arial" pitchFamily="34" charset="0"/>
              <a:cs typeface="Arial" pitchFamily="34" charset="0"/>
            </a:endParaRPr>
          </a:p>
          <a:p>
            <a:pPr>
              <a:buFont typeface="Wingdings" pitchFamily="2" charset="2"/>
              <a:buChar char="§"/>
            </a:pPr>
            <a:r>
              <a:rPr lang="es-MX" sz="2500" dirty="0">
                <a:latin typeface="Arial" pitchFamily="34" charset="0"/>
                <a:cs typeface="Arial" pitchFamily="34" charset="0"/>
              </a:rPr>
              <a:t>Estrategias de persuasión:</a:t>
            </a:r>
          </a:p>
          <a:p>
            <a:pPr lvl="1">
              <a:buFont typeface="Wingdings" pitchFamily="2" charset="2"/>
              <a:buChar char="v"/>
            </a:pPr>
            <a:r>
              <a:rPr lang="es-MX" sz="2100" dirty="0">
                <a:latin typeface="Arial" pitchFamily="34" charset="0"/>
                <a:cs typeface="Arial" pitchFamily="34" charset="0"/>
              </a:rPr>
              <a:t>Campañas publicitarias: publicidad comparativa. Puede animar a los consumidores a pagar una prima por determinada marca: capital de marca</a:t>
            </a:r>
          </a:p>
          <a:p>
            <a:pPr lvl="1">
              <a:buFont typeface="Wingdings" pitchFamily="2" charset="2"/>
              <a:buChar char="v"/>
            </a:pPr>
            <a:r>
              <a:rPr lang="es-MX" sz="2100" dirty="0">
                <a:latin typeface="Arial" pitchFamily="34" charset="0"/>
                <a:cs typeface="Arial" pitchFamily="34" charset="0"/>
              </a:rPr>
              <a:t>Introducción de nuevos productos, nuevos productos mejorados. Nuevos productos que satisfacen necesidades especiales en un mercado: marketing de nichos</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60</a:t>
            </a:fld>
            <a:endParaRPr lang="es-ES"/>
          </a:p>
        </p:txBody>
      </p:sp>
    </p:spTree>
    <p:extLst>
      <p:ext uri="{BB962C8B-B14F-4D97-AF65-F5344CB8AC3E}">
        <p14:creationId xmlns:p14="http://schemas.microsoft.com/office/powerpoint/2010/main" val="8707931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2 Marcador de contenido"/>
          <p:cNvSpPr>
            <a:spLocks noGrp="1"/>
          </p:cNvSpPr>
          <p:nvPr>
            <p:ph idx="1"/>
          </p:nvPr>
        </p:nvSpPr>
        <p:spPr>
          <a:xfrm>
            <a:off x="334566" y="684064"/>
            <a:ext cx="10958673" cy="6408712"/>
          </a:xfrm>
        </p:spPr>
        <p:txBody>
          <a:bodyPr>
            <a:normAutofit/>
          </a:bodyPr>
          <a:lstStyle/>
          <a:p>
            <a:pPr>
              <a:buFont typeface="Wingdings" pitchFamily="2" charset="2"/>
              <a:buChar char="§"/>
            </a:pPr>
            <a:r>
              <a:rPr lang="es-MX" sz="2400" dirty="0">
                <a:latin typeface="Arial" pitchFamily="34" charset="0"/>
                <a:cs typeface="Arial" pitchFamily="34" charset="0"/>
              </a:rPr>
              <a:t>Los oferentes, a través de la publicidad y del trato personalizado, intentan generar diferencias subjetivas para posicionar sus productos: Fidelidad de Marca</a:t>
            </a:r>
            <a:r>
              <a:rPr lang="es-MX" sz="2400" dirty="0" smtClean="0">
                <a:latin typeface="Arial" pitchFamily="34" charset="0"/>
                <a:cs typeface="Arial" pitchFamily="34" charset="0"/>
              </a:rPr>
              <a:t>.</a:t>
            </a:r>
          </a:p>
          <a:p>
            <a:pPr>
              <a:buFont typeface="Wingdings" pitchFamily="2" charset="2"/>
              <a:buChar char="§"/>
            </a:pPr>
            <a:endParaRPr lang="es-MX" sz="24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publicidad es una fuente de información fiable para los consumidores sobre los productos (disponibilidad, calidad, precio).</a:t>
            </a:r>
          </a:p>
          <a:p>
            <a:pPr>
              <a:buFont typeface="Wingdings" pitchFamily="2" charset="2"/>
              <a:buChar char="§"/>
            </a:pPr>
            <a:endParaRPr lang="es-MX" sz="2500" dirty="0" smtClean="0">
              <a:latin typeface="Arial" pitchFamily="34" charset="0"/>
              <a:cs typeface="Arial" pitchFamily="34" charset="0"/>
            </a:endParaRPr>
          </a:p>
          <a:p>
            <a:pPr>
              <a:buFont typeface="Wingdings" pitchFamily="2" charset="2"/>
              <a:buChar char="§"/>
            </a:pPr>
            <a:r>
              <a:rPr lang="es-MX" sz="2400" dirty="0" smtClean="0">
                <a:latin typeface="Arial" pitchFamily="34" charset="0"/>
                <a:cs typeface="Arial" pitchFamily="34" charset="0"/>
              </a:rPr>
              <a:t>Desperdicio </a:t>
            </a:r>
            <a:r>
              <a:rPr lang="es-MX" sz="2400" dirty="0">
                <a:latin typeface="Arial" pitchFamily="34" charset="0"/>
                <a:cs typeface="Arial" pitchFamily="34" charset="0"/>
              </a:rPr>
              <a:t>de recursos e ineficiencia. Excesivo gasto para crear diferencias mínimas y posiblemente inexistentes entre los productos.</a:t>
            </a:r>
          </a:p>
          <a:p>
            <a:pPr>
              <a:buFont typeface="Wingdings" pitchFamily="2" charset="2"/>
              <a:buChar char="§"/>
            </a:pPr>
            <a:endParaRPr lang="es-MX" sz="2500" dirty="0" smtClean="0">
              <a:latin typeface="Arial" pitchFamily="34" charset="0"/>
              <a:cs typeface="Arial" pitchFamily="34" charset="0"/>
            </a:endParaRPr>
          </a:p>
          <a:p>
            <a:pPr>
              <a:buFont typeface="Wingdings" pitchFamily="2" charset="2"/>
              <a:buChar char="§"/>
            </a:pPr>
            <a:r>
              <a:rPr lang="es-MX" sz="2400" dirty="0" smtClean="0">
                <a:latin typeface="Arial" pitchFamily="34" charset="0"/>
                <a:cs typeface="Arial" pitchFamily="34" charset="0"/>
              </a:rPr>
              <a:t>La </a:t>
            </a:r>
            <a:r>
              <a:rPr lang="es-MX" sz="2400" dirty="0">
                <a:latin typeface="Arial" pitchFamily="34" charset="0"/>
                <a:cs typeface="Arial" pitchFamily="34" charset="0"/>
              </a:rPr>
              <a:t>publicidad incrementa el costo de los productos y frecuentemente contiene muy poca información. En ocasiones es una molestia</a:t>
            </a:r>
            <a:r>
              <a:rPr lang="es-MX" sz="2400" dirty="0" smtClean="0">
                <a:latin typeface="Arial" pitchFamily="34" charset="0"/>
                <a:cs typeface="Arial" pitchFamily="34" charset="0"/>
              </a:rPr>
              <a:t>.</a:t>
            </a:r>
          </a:p>
          <a:p>
            <a:pPr>
              <a:buFont typeface="Wingdings" pitchFamily="2" charset="2"/>
              <a:buChar char="§"/>
            </a:pPr>
            <a:endParaRPr lang="es-MX" sz="2400" dirty="0">
              <a:latin typeface="Arial" pitchFamily="34" charset="0"/>
              <a:cs typeface="Arial" pitchFamily="34" charset="0"/>
            </a:endParaRPr>
          </a:p>
          <a:p>
            <a:pPr>
              <a:buFont typeface="Wingdings" pitchFamily="2" charset="2"/>
              <a:buChar char="§"/>
            </a:pPr>
            <a:r>
              <a:rPr lang="es-MX" sz="2400" dirty="0">
                <a:latin typeface="Arial" pitchFamily="34" charset="0"/>
                <a:cs typeface="Arial" pitchFamily="34" charset="0"/>
              </a:rPr>
              <a:t>La publicidad puede conducir a </a:t>
            </a:r>
            <a:r>
              <a:rPr lang="es-MX" sz="2400" i="1" dirty="0">
                <a:latin typeface="Arial" pitchFamily="34" charset="0"/>
                <a:cs typeface="Arial" pitchFamily="34" charset="0"/>
              </a:rPr>
              <a:t>guerras</a:t>
            </a:r>
            <a:r>
              <a:rPr lang="es-MX" sz="2400" dirty="0">
                <a:latin typeface="Arial" pitchFamily="34" charset="0"/>
                <a:cs typeface="Arial" pitchFamily="34" charset="0"/>
              </a:rPr>
              <a:t> improductivas y servir como una barrera de entrada.</a:t>
            </a:r>
          </a:p>
          <a:p>
            <a:endParaRPr lang="es-MX" sz="2500" dirty="0">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61</a:t>
            </a:fld>
            <a:endParaRPr lang="es-ES"/>
          </a:p>
        </p:txBody>
      </p:sp>
    </p:spTree>
    <p:extLst>
      <p:ext uri="{BB962C8B-B14F-4D97-AF65-F5344CB8AC3E}">
        <p14:creationId xmlns:p14="http://schemas.microsoft.com/office/powerpoint/2010/main" val="2462214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1 Título"/>
          <p:cNvSpPr>
            <a:spLocks noGrp="1"/>
          </p:cNvSpPr>
          <p:nvPr>
            <p:ph type="title"/>
          </p:nvPr>
        </p:nvSpPr>
        <p:spPr>
          <a:xfrm>
            <a:off x="510328" y="396032"/>
            <a:ext cx="10666611" cy="640385"/>
          </a:xfrm>
        </p:spPr>
        <p:txBody>
          <a:bodyPr/>
          <a:lstStyle/>
          <a:p>
            <a:r>
              <a:rPr lang="es-MX" sz="3200" b="1" dirty="0">
                <a:latin typeface="Arial" pitchFamily="34" charset="0"/>
                <a:cs typeface="Arial" pitchFamily="34" charset="0"/>
              </a:rPr>
              <a:t>Decisiones óptimas de publicidad</a:t>
            </a:r>
          </a:p>
        </p:txBody>
      </p:sp>
      <p:sp>
        <p:nvSpPr>
          <p:cNvPr id="3079" name="2 Marcador de contenido"/>
          <p:cNvSpPr>
            <a:spLocks noGrp="1"/>
          </p:cNvSpPr>
          <p:nvPr>
            <p:ph idx="1"/>
          </p:nvPr>
        </p:nvSpPr>
        <p:spPr>
          <a:xfrm>
            <a:off x="499746" y="1441593"/>
            <a:ext cx="10666611" cy="2199288"/>
          </a:xfrm>
        </p:spPr>
        <p:txBody>
          <a:bodyPr>
            <a:noAutofit/>
          </a:bodyPr>
          <a:lstStyle/>
          <a:p>
            <a:pPr>
              <a:buFont typeface="Wingdings" pitchFamily="2" charset="2"/>
              <a:buChar char="§"/>
            </a:pPr>
            <a:r>
              <a:rPr lang="es-MX" sz="2400" dirty="0">
                <a:latin typeface="Arial" pitchFamily="34" charset="0"/>
                <a:cs typeface="Arial" pitchFamily="34" charset="0"/>
              </a:rPr>
              <a:t>¿Cuánto tendría que gastar en publicidad una empresa para maximizar sus beneficios?</a:t>
            </a:r>
          </a:p>
          <a:p>
            <a:pPr>
              <a:buFont typeface="Wingdings" pitchFamily="2" charset="2"/>
              <a:buChar char="§"/>
            </a:pPr>
            <a:r>
              <a:rPr lang="es-MX" sz="2400" dirty="0">
                <a:latin typeface="Arial" pitchFamily="34" charset="0"/>
                <a:cs typeface="Arial" pitchFamily="34" charset="0"/>
              </a:rPr>
              <a:t>Depende de la naturaleza de la industria en la que se desempeñe la empresa.</a:t>
            </a:r>
          </a:p>
          <a:p>
            <a:pPr>
              <a:buFont typeface="Wingdings" pitchFamily="2" charset="2"/>
              <a:buChar char="§"/>
            </a:pPr>
            <a:r>
              <a:rPr lang="es-MX" sz="2400" dirty="0">
                <a:latin typeface="Arial" pitchFamily="34" charset="0"/>
                <a:cs typeface="Arial" pitchFamily="34" charset="0"/>
              </a:rPr>
              <a:t>Contratar publicidad hasta el punto en que el ingreso incremental de la publicidad sea igual al costo incremental.</a:t>
            </a:r>
          </a:p>
        </p:txBody>
      </p:sp>
      <p:graphicFrame>
        <p:nvGraphicFramePr>
          <p:cNvPr id="3074" name="Object 3"/>
          <p:cNvGraphicFramePr>
            <a:graphicFrameLocks noChangeAspect="1"/>
          </p:cNvGraphicFramePr>
          <p:nvPr>
            <p:extLst>
              <p:ext uri="{D42A27DB-BD31-4B8C-83A1-F6EECF244321}">
                <p14:modId xmlns:p14="http://schemas.microsoft.com/office/powerpoint/2010/main" val="3482164235"/>
              </p:ext>
            </p:extLst>
          </p:nvPr>
        </p:nvGraphicFramePr>
        <p:xfrm>
          <a:off x="3172748" y="3952513"/>
          <a:ext cx="1430680" cy="763999"/>
        </p:xfrm>
        <a:graphic>
          <a:graphicData uri="http://schemas.openxmlformats.org/presentationml/2006/ole">
            <mc:AlternateContent xmlns:mc="http://schemas.openxmlformats.org/markup-compatibility/2006">
              <mc:Choice xmlns:v="urn:schemas-microsoft-com:vml" Requires="v">
                <p:oleObj spid="_x0000_s63714" name="Ecuación" r:id="rId3" imgW="711000" imgH="469800" progId="Equation.3">
                  <p:embed/>
                </p:oleObj>
              </mc:Choice>
              <mc:Fallback>
                <p:oleObj name="Ecuación" r:id="rId3" imgW="711000" imgH="46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2748" y="3952513"/>
                        <a:ext cx="1430680" cy="763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graphicFrame>
        <p:nvGraphicFramePr>
          <p:cNvPr id="3075" name="Object 3"/>
          <p:cNvGraphicFramePr>
            <a:graphicFrameLocks noChangeAspect="1"/>
          </p:cNvGraphicFramePr>
          <p:nvPr>
            <p:extLst>
              <p:ext uri="{D42A27DB-BD31-4B8C-83A1-F6EECF244321}">
                <p14:modId xmlns:p14="http://schemas.microsoft.com/office/powerpoint/2010/main" val="3888237195"/>
              </p:ext>
            </p:extLst>
          </p:nvPr>
        </p:nvGraphicFramePr>
        <p:xfrm>
          <a:off x="478582" y="4922034"/>
          <a:ext cx="598938" cy="415478"/>
        </p:xfrm>
        <a:graphic>
          <a:graphicData uri="http://schemas.openxmlformats.org/presentationml/2006/ole">
            <mc:AlternateContent xmlns:mc="http://schemas.openxmlformats.org/markup-compatibility/2006">
              <mc:Choice xmlns:v="urn:schemas-microsoft-com:vml" Requires="v">
                <p:oleObj spid="_x0000_s63715" name="Ecuación" r:id="rId5" imgW="279360" imgH="241200" progId="Equation.3">
                  <p:embed/>
                </p:oleObj>
              </mc:Choice>
              <mc:Fallback>
                <p:oleObj name="Ecuación" r:id="rId5" imgW="27936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582" y="4922034"/>
                        <a:ext cx="598938"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graphicFrame>
        <p:nvGraphicFramePr>
          <p:cNvPr id="3076" name="Object 4"/>
          <p:cNvGraphicFramePr>
            <a:graphicFrameLocks noChangeAspect="1"/>
          </p:cNvGraphicFramePr>
          <p:nvPr>
            <p:extLst>
              <p:ext uri="{D42A27DB-BD31-4B8C-83A1-F6EECF244321}">
                <p14:modId xmlns:p14="http://schemas.microsoft.com/office/powerpoint/2010/main" val="3696544226"/>
              </p:ext>
            </p:extLst>
          </p:nvPr>
        </p:nvGraphicFramePr>
        <p:xfrm>
          <a:off x="478582" y="5308325"/>
          <a:ext cx="598938" cy="415478"/>
        </p:xfrm>
        <a:graphic>
          <a:graphicData uri="http://schemas.openxmlformats.org/presentationml/2006/ole">
            <mc:AlternateContent xmlns:mc="http://schemas.openxmlformats.org/markup-compatibility/2006">
              <mc:Choice xmlns:v="urn:schemas-microsoft-com:vml" Requires="v">
                <p:oleObj spid="_x0000_s63716" name="Ecuación" r:id="rId7" imgW="279360" imgH="241200" progId="Equation.3">
                  <p:embed/>
                </p:oleObj>
              </mc:Choice>
              <mc:Fallback>
                <p:oleObj name="Ecuación" r:id="rId7" imgW="27936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582" y="5308325"/>
                        <a:ext cx="598938" cy="415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7" name="2 Marcador de contenido"/>
          <p:cNvSpPr txBox="1">
            <a:spLocks/>
          </p:cNvSpPr>
          <p:nvPr/>
        </p:nvSpPr>
        <p:spPr bwMode="auto">
          <a:xfrm>
            <a:off x="1267995" y="4922034"/>
            <a:ext cx="9904711" cy="422346"/>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kern="0" dirty="0">
                <a:latin typeface="Arial" pitchFamily="34" charset="0"/>
                <a:cs typeface="Arial" pitchFamily="34" charset="0"/>
              </a:rPr>
              <a:t>Elasticidad precio de la demanda del producto de la empresa</a:t>
            </a:r>
          </a:p>
        </p:txBody>
      </p:sp>
      <p:sp>
        <p:nvSpPr>
          <p:cNvPr id="8" name="2 Marcador de contenido"/>
          <p:cNvSpPr txBox="1">
            <a:spLocks/>
          </p:cNvSpPr>
          <p:nvPr/>
        </p:nvSpPr>
        <p:spPr bwMode="auto">
          <a:xfrm>
            <a:off x="1267996" y="5308325"/>
            <a:ext cx="9238048" cy="422346"/>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kern="0" dirty="0">
                <a:latin typeface="Arial" pitchFamily="34" charset="0"/>
                <a:cs typeface="Arial" pitchFamily="34" charset="0"/>
              </a:rPr>
              <a:t>Elasticidad publicidad de la demanda del producto de la empresa</a:t>
            </a:r>
          </a:p>
        </p:txBody>
      </p:sp>
      <p:sp>
        <p:nvSpPr>
          <p:cNvPr id="9" name="2 Marcador de contenido"/>
          <p:cNvSpPr txBox="1">
            <a:spLocks/>
          </p:cNvSpPr>
          <p:nvPr/>
        </p:nvSpPr>
        <p:spPr bwMode="auto">
          <a:xfrm>
            <a:off x="406574" y="5723127"/>
            <a:ext cx="10952324" cy="1081617"/>
          </a:xfrm>
          <a:prstGeom prst="rect">
            <a:avLst/>
          </a:prstGeom>
          <a:noFill/>
          <a:ln w="9525">
            <a:noFill/>
            <a:miter lim="800000"/>
            <a:headEnd/>
            <a:tailEnd/>
          </a:ln>
        </p:spPr>
        <p:txBody>
          <a:bodyPr lIns="112032" tIns="56016" rIns="112032" bIns="56016"/>
          <a:lstStyle/>
          <a:p>
            <a:pPr marL="575721" indent="-575721" eaLnBrk="0" hangingPunct="0">
              <a:spcBef>
                <a:spcPct val="20000"/>
              </a:spcBef>
              <a:buClr>
                <a:schemeClr val="accent2"/>
              </a:buClr>
              <a:defRPr/>
            </a:pPr>
            <a:r>
              <a:rPr lang="es-MX" sz="2400" b="0" i="1" kern="0" dirty="0">
                <a:cs typeface="Times New Roman" pitchFamily="18" charset="0"/>
              </a:rPr>
              <a:t>A</a:t>
            </a:r>
            <a:r>
              <a:rPr lang="es-MX" sz="2400" b="0" kern="0" dirty="0">
                <a:latin typeface="Arial" pitchFamily="34" charset="0"/>
                <a:cs typeface="Arial" pitchFamily="34" charset="0"/>
              </a:rPr>
              <a:t> representa el gasto en publicidad de la empresa</a:t>
            </a:r>
          </a:p>
          <a:p>
            <a:pPr eaLnBrk="0" hangingPunct="0">
              <a:spcBef>
                <a:spcPct val="20000"/>
              </a:spcBef>
              <a:buClr>
                <a:schemeClr val="accent2"/>
              </a:buClr>
              <a:defRPr/>
            </a:pPr>
            <a:r>
              <a:rPr lang="es-MX" sz="2400" b="0" i="1" kern="0" dirty="0">
                <a:cs typeface="Times New Roman" pitchFamily="18" charset="0"/>
              </a:rPr>
              <a:t>R</a:t>
            </a:r>
            <a:r>
              <a:rPr lang="es-MX" sz="2400" b="0" kern="0" dirty="0">
                <a:latin typeface="Arial" pitchFamily="34" charset="0"/>
                <a:cs typeface="Arial" pitchFamily="34" charset="0"/>
              </a:rPr>
              <a:t> muestra el valor pecuniario de las ventas de la empresa (ingresos de</a:t>
            </a:r>
            <a:br>
              <a:rPr lang="es-MX" sz="2400" b="0" kern="0" dirty="0">
                <a:latin typeface="Arial" pitchFamily="34" charset="0"/>
                <a:cs typeface="Arial" pitchFamily="34" charset="0"/>
              </a:rPr>
            </a:br>
            <a:r>
              <a:rPr lang="es-MX" sz="2400" b="0" kern="0" dirty="0">
                <a:latin typeface="Arial" pitchFamily="34" charset="0"/>
                <a:cs typeface="Arial" pitchFamily="34" charset="0"/>
              </a:rPr>
              <a:t>   la empresa)</a:t>
            </a:r>
          </a:p>
        </p:txBody>
      </p:sp>
      <p:graphicFrame>
        <p:nvGraphicFramePr>
          <p:cNvPr id="3077" name="Object 5"/>
          <p:cNvGraphicFramePr>
            <a:graphicFrameLocks noChangeAspect="1"/>
          </p:cNvGraphicFramePr>
          <p:nvPr>
            <p:extLst>
              <p:ext uri="{D42A27DB-BD31-4B8C-83A1-F6EECF244321}">
                <p14:modId xmlns:p14="http://schemas.microsoft.com/office/powerpoint/2010/main" val="1683090114"/>
              </p:ext>
            </p:extLst>
          </p:nvPr>
        </p:nvGraphicFramePr>
        <p:xfrm>
          <a:off x="5924056" y="3983416"/>
          <a:ext cx="2581997" cy="702192"/>
        </p:xfrm>
        <a:graphic>
          <a:graphicData uri="http://schemas.openxmlformats.org/presentationml/2006/ole">
            <mc:AlternateContent xmlns:mc="http://schemas.openxmlformats.org/markup-compatibility/2006">
              <mc:Choice xmlns:v="urn:schemas-microsoft-com:vml" Requires="v">
                <p:oleObj spid="_x0000_s63717" name="Ecuación" r:id="rId9" imgW="1282680" imgH="431640" progId="Equation.3">
                  <p:embed/>
                </p:oleObj>
              </mc:Choice>
              <mc:Fallback>
                <p:oleObj name="Ecuación" r:id="rId9" imgW="128268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24056" y="3983416"/>
                        <a:ext cx="2581997" cy="70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62</a:t>
            </a:fld>
            <a:endParaRPr lang="es-ES"/>
          </a:p>
        </p:txBody>
      </p:sp>
    </p:spTree>
    <p:extLst>
      <p:ext uri="{BB962C8B-B14F-4D97-AF65-F5344CB8AC3E}">
        <p14:creationId xmlns:p14="http://schemas.microsoft.com/office/powerpoint/2010/main" val="31959657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19"/>
          <p:cNvSpPr txBox="1">
            <a:spLocks noChangeArrowheads="1"/>
          </p:cNvSpPr>
          <p:nvPr/>
        </p:nvSpPr>
        <p:spPr bwMode="auto">
          <a:xfrm>
            <a:off x="406574" y="1335050"/>
            <a:ext cx="10761850" cy="2806171"/>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Importancia costos de venta</a:t>
            </a:r>
          </a:p>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Publicidad:  Alterar la demanda y hacerla más inelástica.</a:t>
            </a:r>
          </a:p>
          <a:p>
            <a:pPr marL="420121" indent="-420121" eaLnBrk="0" hangingPunct="0">
              <a:spcBef>
                <a:spcPct val="20000"/>
              </a:spcBef>
              <a:buClr>
                <a:srgbClr val="D41C3B"/>
              </a:buClr>
              <a:buFont typeface="Wingdings" pitchFamily="2" charset="2"/>
              <a:buChar char="§"/>
              <a:defRPr/>
            </a:pPr>
            <a:r>
              <a:rPr lang="es-ES" sz="2500" b="0" dirty="0">
                <a:cs typeface="Times New Roman" pitchFamily="18" charset="0"/>
                <a:sym typeface="Wingdings" pitchFamily="2" charset="2"/>
              </a:rPr>
              <a:t>Demanda determinada por:</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Estilo del producto y servicios asociados.</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Actividades de venta.</a:t>
            </a:r>
          </a:p>
          <a:p>
            <a:pPr marL="980283" lvl="1" indent="-420121" eaLnBrk="0" hangingPunct="0">
              <a:spcBef>
                <a:spcPct val="20000"/>
              </a:spcBef>
              <a:buClr>
                <a:schemeClr val="accent2">
                  <a:lumMod val="75000"/>
                </a:schemeClr>
              </a:buClr>
              <a:buFont typeface="Wingdings" pitchFamily="2" charset="2"/>
              <a:buChar char="v"/>
              <a:defRPr/>
            </a:pPr>
            <a:r>
              <a:rPr lang="es-ES" sz="2500" b="0" dirty="0">
                <a:cs typeface="Times New Roman" pitchFamily="18" charset="0"/>
                <a:sym typeface="Wingdings" pitchFamily="2" charset="2"/>
              </a:rPr>
              <a:t>Otros: Estrategias competidores, preferencias, ingresos…</a:t>
            </a:r>
          </a:p>
        </p:txBody>
      </p:sp>
      <p:sp>
        <p:nvSpPr>
          <p:cNvPr id="18440" name="30 Título"/>
          <p:cNvSpPr>
            <a:spLocks noGrp="1"/>
          </p:cNvSpPr>
          <p:nvPr>
            <p:ph type="title" idx="4294967295"/>
          </p:nvPr>
        </p:nvSpPr>
        <p:spPr>
          <a:xfrm>
            <a:off x="601283" y="468040"/>
            <a:ext cx="10666611" cy="739963"/>
          </a:xfrm>
        </p:spPr>
        <p:txBody>
          <a:bodyPr lIns="112810" tIns="56406" rIns="112810" bIns="56406" anchor="ctr"/>
          <a:lstStyle/>
          <a:p>
            <a:pPr defTabSz="933602"/>
            <a:r>
              <a:rPr lang="es-ES" sz="2900" dirty="0">
                <a:solidFill>
                  <a:srgbClr val="A50021"/>
                </a:solidFill>
              </a:rPr>
              <a:t>El modelo de Chamberlain</a:t>
            </a:r>
            <a:r>
              <a:rPr lang="es-ES" dirty="0" smtClean="0">
                <a:solidFill>
                  <a:srgbClr val="A50021"/>
                </a:solidFill>
              </a:rPr>
              <a:t> </a:t>
            </a:r>
            <a:endParaRPr lang="es-ES" dirty="0" smtClean="0"/>
          </a:p>
        </p:txBody>
      </p:sp>
      <p:sp>
        <p:nvSpPr>
          <p:cNvPr id="33" name="Text Box 19"/>
          <p:cNvSpPr txBox="1">
            <a:spLocks noChangeArrowheads="1"/>
          </p:cNvSpPr>
          <p:nvPr/>
        </p:nvSpPr>
        <p:spPr bwMode="auto">
          <a:xfrm>
            <a:off x="406574" y="4208005"/>
            <a:ext cx="10952324" cy="296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032" tIns="56016" rIns="112032" bIns="56016">
            <a:spAutoFit/>
          </a:bodyPr>
          <a:lstStyle>
            <a:lvl1pPr marL="342900" indent="-342900" eaLnBrk="0" hangingPunct="0">
              <a:defRPr>
                <a:solidFill>
                  <a:schemeClr val="tx1"/>
                </a:solidFill>
                <a:latin typeface="Verdana" pitchFamily="34" charset="0"/>
              </a:defRPr>
            </a:lvl1pPr>
            <a:lvl2pPr marL="812800" indent="-3556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Wingdings" pitchFamily="2" charset="2"/>
              <a:buChar char="§"/>
            </a:pPr>
            <a:r>
              <a:rPr lang="es-ES" sz="2500" b="0" dirty="0">
                <a:latin typeface="Times New Roman" pitchFamily="18" charset="0"/>
                <a:cs typeface="Times New Roman" pitchFamily="18" charset="0"/>
                <a:sym typeface="Wingdings" pitchFamily="2" charset="2"/>
              </a:rPr>
              <a:t>Diferenciación producto: Fijar la singularidad del artículo en la mente del consumidor, mediante publicidad y marcas.</a:t>
            </a:r>
          </a:p>
          <a:p>
            <a:pPr lvl="1">
              <a:spcBef>
                <a:spcPct val="20000"/>
              </a:spcBef>
              <a:buClr>
                <a:schemeClr val="accent2"/>
              </a:buClr>
              <a:buFont typeface="Wingdings" pitchFamily="2" charset="2"/>
              <a:buChar char="v"/>
            </a:pPr>
            <a:r>
              <a:rPr lang="es-ES" sz="2500" b="0" dirty="0">
                <a:latin typeface="Times New Roman" pitchFamily="18" charset="0"/>
                <a:cs typeface="Times New Roman" pitchFamily="18" charset="0"/>
                <a:sym typeface="Wingdings" pitchFamily="2" charset="2"/>
              </a:rPr>
              <a:t>Diferenciación real:  Productos tienen características intrínsecamente diferentes. (especificación, insumos, localización, servicios complementarios…)</a:t>
            </a:r>
          </a:p>
          <a:p>
            <a:pPr lvl="1">
              <a:spcBef>
                <a:spcPct val="20000"/>
              </a:spcBef>
              <a:buClr>
                <a:schemeClr val="accent2"/>
              </a:buClr>
              <a:buFont typeface="Wingdings" pitchFamily="2" charset="2"/>
              <a:buChar char="v"/>
            </a:pPr>
            <a:r>
              <a:rPr lang="es-ES" sz="2500" b="0" dirty="0">
                <a:latin typeface="Times New Roman" pitchFamily="18" charset="0"/>
                <a:cs typeface="Times New Roman" pitchFamily="18" charset="0"/>
                <a:sym typeface="Wingdings" pitchFamily="2" charset="2"/>
              </a:rPr>
              <a:t>Diferenciación imaginaria:  Productos similares y el consumidor es persuadido de que son diferentes. (empaquetado, diseño, marca…)</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63</a:t>
            </a:fld>
            <a:endParaRPr lang="es-ES"/>
          </a:p>
        </p:txBody>
      </p:sp>
    </p:spTree>
    <p:extLst>
      <p:ext uri="{BB962C8B-B14F-4D97-AF65-F5344CB8AC3E}">
        <p14:creationId xmlns:p14="http://schemas.microsoft.com/office/powerpoint/2010/main" val="36875740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31" name="Text Box 19"/>
          <p:cNvSpPr txBox="1">
            <a:spLocks noChangeArrowheads="1"/>
          </p:cNvSpPr>
          <p:nvPr/>
        </p:nvSpPr>
        <p:spPr bwMode="auto">
          <a:xfrm>
            <a:off x="334566" y="468040"/>
            <a:ext cx="10761848" cy="3883389"/>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500" dirty="0">
                <a:latin typeface="Arial" pitchFamily="34" charset="0"/>
                <a:sym typeface="Wingdings" pitchFamily="2" charset="2"/>
              </a:rPr>
              <a:t>Diferenciación producto. Consecuencias</a:t>
            </a:r>
          </a:p>
          <a:p>
            <a:pPr marL="420121" indent="-420121" eaLnBrk="0" hangingPunct="0">
              <a:spcBef>
                <a:spcPct val="20000"/>
              </a:spcBef>
              <a:buClr>
                <a:srgbClr val="D41C3B"/>
              </a:buClr>
              <a:buFont typeface="Wingdings" pitchFamily="2" charset="2"/>
              <a:buChar char="§"/>
              <a:defRPr/>
            </a:pPr>
            <a:endParaRPr lang="es-ES" sz="2500" dirty="0">
              <a:latin typeface="Arial" pitchFamily="34" charset="0"/>
              <a:sym typeface="Wingdings" pitchFamily="2" charset="2"/>
            </a:endParaRP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El mercado/industria se redefine en función del “grupo de productos”, que incluye a los que están estrechamente relacionados.</a:t>
            </a: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Fidelidad consumidor:  Curva de demanda de pendiente negativa pero con elasticidad precio y elasticidad-cruzada altas.</a:t>
            </a:r>
          </a:p>
          <a:p>
            <a:pPr marL="980283" lvl="1" indent="-420121" eaLnBrk="0" hangingPunct="0">
              <a:spcBef>
                <a:spcPct val="20000"/>
              </a:spcBef>
              <a:buClr>
                <a:schemeClr val="accent2">
                  <a:lumMod val="75000"/>
                </a:schemeClr>
              </a:buClr>
              <a:buFont typeface="Wingdings" pitchFamily="2" charset="2"/>
              <a:buChar char="v"/>
              <a:defRPr/>
            </a:pPr>
            <a:r>
              <a:rPr lang="es-ES" sz="2500" b="0" dirty="0">
                <a:latin typeface="Arial" pitchFamily="34" charset="0"/>
                <a:sym typeface="Wingdings" pitchFamily="2" charset="2"/>
              </a:rPr>
              <a:t>Cada empresa puede fijar precio diferente. “Constelación de precios”.</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64</a:t>
            </a:fld>
            <a:endParaRPr lang="es-ES"/>
          </a:p>
        </p:txBody>
      </p:sp>
    </p:spTree>
    <p:extLst>
      <p:ext uri="{BB962C8B-B14F-4D97-AF65-F5344CB8AC3E}">
        <p14:creationId xmlns:p14="http://schemas.microsoft.com/office/powerpoint/2010/main" val="2805040415"/>
      </p:ext>
    </p:extLst>
  </p:cSld>
  <p:clrMapOvr>
    <a:masterClrMapping/>
  </p:clrMapOvr>
  <p:transition spd="slow">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sz="half" idx="4294967295"/>
          </p:nvPr>
        </p:nvSpPr>
        <p:spPr>
          <a:xfrm>
            <a:off x="118542" y="468040"/>
            <a:ext cx="10657184" cy="6768752"/>
          </a:xfrm>
        </p:spPr>
        <p:txBody>
          <a:bodyPr lIns="112810" tIns="56406" rIns="112810" bIns="56406">
            <a:normAutofit lnSpcReduction="10000"/>
          </a:bodyPr>
          <a:lstStyle/>
          <a:p>
            <a:pPr indent="-420121" defTabSz="933602">
              <a:buFont typeface="Wingdings" pitchFamily="2" charset="2"/>
              <a:buChar char="§"/>
            </a:pPr>
            <a:r>
              <a:rPr lang="es-ES_tradnl" sz="2600" dirty="0">
                <a:latin typeface="Arial" pitchFamily="34" charset="0"/>
                <a:cs typeface="Arial" pitchFamily="34" charset="0"/>
              </a:rPr>
              <a:t>La empresa tiene poder sobre el precio, puede aumentarlo sin perder todos sus clientes y disminuirlo sin hacerse de toda la demanda del mercado. Los consumidores valoran la variedad</a:t>
            </a:r>
            <a:r>
              <a:rPr lang="es-ES_tradnl" sz="2500" dirty="0">
                <a:latin typeface="Arial" pitchFamily="34" charset="0"/>
                <a:cs typeface="Arial" pitchFamily="34" charset="0"/>
              </a:rPr>
              <a:t>. </a:t>
            </a:r>
          </a:p>
          <a:p>
            <a:pPr indent="-420121" defTabSz="933602"/>
            <a:endParaRPr lang="es-ES_tradnl" sz="1200" dirty="0">
              <a:latin typeface="Arial" pitchFamily="34" charset="0"/>
              <a:cs typeface="Arial" pitchFamily="34" charset="0"/>
            </a:endParaRPr>
          </a:p>
          <a:p>
            <a:pPr indent="-420121" defTabSz="933602">
              <a:buFont typeface="Wingdings" pitchFamily="2" charset="2"/>
              <a:buChar char="§"/>
            </a:pPr>
            <a:r>
              <a:rPr lang="es-ES_tradnl" sz="2600" dirty="0">
                <a:latin typeface="Arial" pitchFamily="34" charset="0"/>
                <a:cs typeface="Arial" pitchFamily="34" charset="0"/>
              </a:rPr>
              <a:t>Es un poder relativo, pues el consumidor puede sustituir una variedad por otra. Con los siguientes supuestos: </a:t>
            </a:r>
          </a:p>
          <a:p>
            <a:pPr marL="991953" lvl="1" indent="-431791" defTabSz="933602">
              <a:buFont typeface="Wingdings" pitchFamily="2" charset="2"/>
              <a:buChar char="v"/>
            </a:pPr>
            <a:r>
              <a:rPr lang="es-ES_tradnl" sz="2200" dirty="0">
                <a:latin typeface="Arial" pitchFamily="34" charset="0"/>
                <a:cs typeface="Arial" pitchFamily="34" charset="0"/>
              </a:rPr>
              <a:t>Uniformidad respecto a la distribución de los consumidores entre las variedades e igualdad de precios.</a:t>
            </a:r>
          </a:p>
          <a:p>
            <a:pPr marL="991953" lvl="1" indent="-431791" defTabSz="933602">
              <a:buFont typeface="Wingdings" pitchFamily="2" charset="2"/>
              <a:buChar char="v"/>
            </a:pPr>
            <a:r>
              <a:rPr lang="es-ES_tradnl" sz="2200" dirty="0">
                <a:latin typeface="Arial" pitchFamily="34" charset="0"/>
                <a:cs typeface="Arial" pitchFamily="34" charset="0"/>
              </a:rPr>
              <a:t>Simetría en la conducta de las empresas en relación a precios: lo que conviene a una conviene al resto.  </a:t>
            </a:r>
          </a:p>
          <a:p>
            <a:pPr marL="991953" lvl="1" indent="-431791" defTabSz="933602">
              <a:buFont typeface="Wingdings" pitchFamily="2" charset="2"/>
              <a:buChar char="v"/>
            </a:pPr>
            <a:r>
              <a:rPr lang="es-ES_tradnl" sz="2200" dirty="0">
                <a:latin typeface="Arial" pitchFamily="34" charset="0"/>
                <a:cs typeface="Arial" pitchFamily="34" charset="0"/>
              </a:rPr>
              <a:t>Indepen</a:t>
            </a:r>
            <a:r>
              <a:rPr lang="es-ES_tradnl" sz="2200" dirty="0" smtClean="0">
                <a:latin typeface="Arial" pitchFamily="34" charset="0"/>
                <a:cs typeface="Arial" pitchFamily="34" charset="0"/>
              </a:rPr>
              <a:t>dencia de </a:t>
            </a:r>
            <a:r>
              <a:rPr lang="es-ES_tradnl" sz="2200" dirty="0">
                <a:latin typeface="Arial" pitchFamily="34" charset="0"/>
                <a:cs typeface="Arial" pitchFamily="34" charset="0"/>
              </a:rPr>
              <a:t>la empresa</a:t>
            </a:r>
            <a:r>
              <a:rPr lang="es-ES_tradnl" sz="2200" dirty="0">
                <a:latin typeface="Times New Roman" pitchFamily="18" charset="0"/>
                <a:cs typeface="Times New Roman" pitchFamily="18" charset="0"/>
              </a:rPr>
              <a:t> </a:t>
            </a:r>
            <a:r>
              <a:rPr lang="es-ES_tradnl" sz="2200" i="1" dirty="0">
                <a:latin typeface="Times New Roman" pitchFamily="18" charset="0"/>
                <a:cs typeface="Times New Roman" pitchFamily="18" charset="0"/>
              </a:rPr>
              <a:t>f</a:t>
            </a:r>
            <a:r>
              <a:rPr lang="es-ES_tradnl" sz="2200" dirty="0">
                <a:latin typeface="Times New Roman" pitchFamily="18" charset="0"/>
                <a:cs typeface="Times New Roman" pitchFamily="18" charset="0"/>
              </a:rPr>
              <a:t> </a:t>
            </a:r>
            <a:r>
              <a:rPr lang="es-ES_tradnl" sz="2200" dirty="0">
                <a:latin typeface="Arial" pitchFamily="34" charset="0"/>
                <a:cs typeface="Arial" pitchFamily="34" charset="0"/>
              </a:rPr>
              <a:t>al establecer o cambiar su precio respecto a lo que hagan las </a:t>
            </a:r>
            <a:r>
              <a:rPr lang="es-ES_tradnl" sz="2200" dirty="0" smtClean="0">
                <a:latin typeface="Arial" pitchFamily="34" charset="0"/>
                <a:cs typeface="Arial" pitchFamily="34" charset="0"/>
              </a:rPr>
              <a:t>demás. No </a:t>
            </a:r>
            <a:r>
              <a:rPr lang="es-ES_tradnl" sz="2200" dirty="0">
                <a:latin typeface="Arial" pitchFamily="34" charset="0"/>
                <a:cs typeface="Arial" pitchFamily="34" charset="0"/>
              </a:rPr>
              <a:t>hay comportamiento estratégico debido a la enorme cantidad de competidoras con las que comparte el mercado</a:t>
            </a:r>
            <a:r>
              <a:rPr lang="es-ES_tradnl" sz="1700" dirty="0">
                <a:latin typeface="Arial" pitchFamily="34" charset="0"/>
                <a:cs typeface="Arial" pitchFamily="34" charset="0"/>
              </a:rPr>
              <a:t>. </a:t>
            </a:r>
          </a:p>
          <a:p>
            <a:pPr marL="991953" lvl="1" indent="-431791" defTabSz="933602">
              <a:buFont typeface="Wingdings 3" pitchFamily="18" charset="2"/>
              <a:buChar char=""/>
            </a:pPr>
            <a:endParaRPr lang="es-ES_tradnl" dirty="0">
              <a:latin typeface="Arial" pitchFamily="34" charset="0"/>
              <a:cs typeface="Arial" pitchFamily="34" charset="0"/>
            </a:endParaRPr>
          </a:p>
          <a:p>
            <a:pPr indent="-420121" defTabSz="933602">
              <a:buFont typeface="Wingdings" pitchFamily="2" charset="2"/>
              <a:buChar char="§"/>
            </a:pPr>
            <a:r>
              <a:rPr lang="es-ES_tradnl" sz="2600" dirty="0">
                <a:latin typeface="Arial" pitchFamily="34" charset="0"/>
                <a:cs typeface="Arial" pitchFamily="34" charset="0"/>
              </a:rPr>
              <a:t>  Hay, dos demandas de la empresa: </a:t>
            </a:r>
          </a:p>
          <a:p>
            <a:pPr marL="991953" lvl="1" indent="-431791" defTabSz="933602">
              <a:buFont typeface="Wingdings" pitchFamily="2" charset="2"/>
              <a:buChar char="v"/>
            </a:pPr>
            <a:r>
              <a:rPr lang="es-ES_tradnl" sz="2200" dirty="0">
                <a:latin typeface="Arial" pitchFamily="34" charset="0"/>
                <a:cs typeface="Arial" pitchFamily="34" charset="0"/>
              </a:rPr>
              <a:t>P</a:t>
            </a:r>
            <a:r>
              <a:rPr lang="es-ES_tradnl" sz="2200" dirty="0" smtClean="0">
                <a:latin typeface="Arial" pitchFamily="34" charset="0"/>
                <a:cs typeface="Arial" pitchFamily="34" charset="0"/>
              </a:rPr>
              <a:t>or </a:t>
            </a:r>
            <a:r>
              <a:rPr lang="es-ES_tradnl" sz="2200" dirty="0">
                <a:latin typeface="Arial" pitchFamily="34" charset="0"/>
                <a:cs typeface="Arial" pitchFamily="34" charset="0"/>
              </a:rPr>
              <a:t>uniformidad y simetría: demanda efectiva de la empresa (</a:t>
            </a:r>
            <a:r>
              <a:rPr lang="es-ES_tradnl" sz="2200" i="1" dirty="0">
                <a:latin typeface="Times New Roman" pitchFamily="18" charset="0"/>
                <a:cs typeface="Times New Roman" pitchFamily="18" charset="0"/>
              </a:rPr>
              <a:t>DD</a:t>
            </a:r>
            <a:r>
              <a:rPr lang="es-ES_tradnl" sz="2200" dirty="0">
                <a:latin typeface="Arial" pitchFamily="34" charset="0"/>
                <a:cs typeface="Arial" pitchFamily="34" charset="0"/>
              </a:rPr>
              <a:t>). </a:t>
            </a:r>
          </a:p>
          <a:p>
            <a:pPr marL="991953" lvl="1" indent="-431791" defTabSz="933602">
              <a:buFont typeface="Wingdings" pitchFamily="2" charset="2"/>
              <a:buChar char="v"/>
            </a:pPr>
            <a:r>
              <a:rPr lang="es-ES_tradnl" sz="2200" dirty="0">
                <a:latin typeface="Arial" pitchFamily="34" charset="0"/>
                <a:cs typeface="Arial" pitchFamily="34" charset="0"/>
              </a:rPr>
              <a:t>P</a:t>
            </a:r>
            <a:r>
              <a:rPr lang="es-ES_tradnl" sz="2200" dirty="0" smtClean="0">
                <a:latin typeface="Arial" pitchFamily="34" charset="0"/>
                <a:cs typeface="Arial" pitchFamily="34" charset="0"/>
              </a:rPr>
              <a:t>or </a:t>
            </a:r>
            <a:r>
              <a:rPr lang="es-ES_tradnl" sz="2200" dirty="0">
                <a:latin typeface="Arial" pitchFamily="34" charset="0"/>
                <a:cs typeface="Arial" pitchFamily="34" charset="0"/>
              </a:rPr>
              <a:t>no haber conducta estratégica: la empresa supone constante el precio de sus competidoras y percibe como demanda propia no la efectiva sino otra más elástica </a:t>
            </a:r>
            <a:r>
              <a:rPr lang="es-ES_tradnl" sz="2200" dirty="0" smtClean="0">
                <a:latin typeface="Arial" pitchFamily="34" charset="0"/>
                <a:cs typeface="Arial" pitchFamily="34" charset="0"/>
              </a:rPr>
              <a:t>denominada </a:t>
            </a:r>
            <a:r>
              <a:rPr lang="es-ES_tradnl" sz="2200" dirty="0">
                <a:latin typeface="Arial" pitchFamily="34" charset="0"/>
                <a:cs typeface="Arial" pitchFamily="34" charset="0"/>
              </a:rPr>
              <a:t>demanda nocional o percibida </a:t>
            </a:r>
            <a:r>
              <a:rPr lang="es-ES_tradnl" sz="2200" i="1" dirty="0">
                <a:latin typeface="Times New Roman" pitchFamily="18" charset="0"/>
                <a:cs typeface="Times New Roman" pitchFamily="18" charset="0"/>
              </a:rPr>
              <a:t>(</a:t>
            </a:r>
            <a:r>
              <a:rPr lang="es-ES_tradnl" sz="2200" i="1" dirty="0" err="1">
                <a:latin typeface="Times New Roman" pitchFamily="18" charset="0"/>
                <a:cs typeface="Times New Roman" pitchFamily="18" charset="0"/>
              </a:rPr>
              <a:t>dd</a:t>
            </a:r>
            <a:r>
              <a:rPr lang="es-ES_tradnl" sz="2200" dirty="0">
                <a:latin typeface="Arial" pitchFamily="34" charset="0"/>
                <a:cs typeface="Arial" pitchFamily="34" charset="0"/>
              </a:rPr>
              <a:t>). </a:t>
            </a:r>
            <a:endParaRPr lang="es-ES" sz="2200" dirty="0">
              <a:latin typeface="Arial" pitchFamily="34" charset="0"/>
              <a:cs typeface="Arial" pitchFamily="34" charset="0"/>
            </a:endParaRPr>
          </a:p>
        </p:txBody>
      </p:sp>
      <p:sp>
        <p:nvSpPr>
          <p:cNvPr id="20483" name="Rectangle 53"/>
          <p:cNvSpPr>
            <a:spLocks noChangeArrowheads="1"/>
          </p:cNvSpPr>
          <p:nvPr/>
        </p:nvSpPr>
        <p:spPr bwMode="auto">
          <a:xfrm>
            <a:off x="5982048" y="3181410"/>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65</a:t>
            </a:fld>
            <a:endParaRPr lang="es-ES"/>
          </a:p>
        </p:txBody>
      </p:sp>
    </p:spTree>
    <p:extLst>
      <p:ext uri="{BB962C8B-B14F-4D97-AF65-F5344CB8AC3E}">
        <p14:creationId xmlns:p14="http://schemas.microsoft.com/office/powerpoint/2010/main" val="1278458611"/>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7" name="Rectangle 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8" name="Rectangle 9"/>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09" name="Rectangle 18"/>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371731" name="Text Box 19"/>
          <p:cNvSpPr txBox="1">
            <a:spLocks noChangeArrowheads="1"/>
          </p:cNvSpPr>
          <p:nvPr/>
        </p:nvSpPr>
        <p:spPr bwMode="auto">
          <a:xfrm>
            <a:off x="343031" y="1639439"/>
            <a:ext cx="4850769" cy="3437113"/>
          </a:xfrm>
          <a:prstGeom prst="rect">
            <a:avLst/>
          </a:prstGeom>
          <a:noFill/>
          <a:ln w="9525">
            <a:noFill/>
            <a:miter lim="800000"/>
            <a:headEnd/>
            <a:tailEnd/>
          </a:ln>
        </p:spPr>
        <p:txBody>
          <a:bodyPr lIns="112032" tIns="56016" rIns="112032" bIns="56016">
            <a:spAutoFit/>
          </a:bodyPr>
          <a:lstStyle/>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Empresas con costos similares. Posición simétrica</a:t>
            </a:r>
          </a:p>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Muchos oferentes: Empresas consideran que su conducta no influye en los competidores (considera </a:t>
            </a:r>
            <a:r>
              <a:rPr lang="es-ES" sz="2400" b="0" i="1" dirty="0" err="1">
                <a:effectLst>
                  <a:outerShdw blurRad="38100" dist="38100" dir="2700000" algn="tl">
                    <a:srgbClr val="C0C0C0"/>
                  </a:outerShdw>
                </a:effectLst>
                <a:cs typeface="Times New Roman" pitchFamily="18" charset="0"/>
                <a:sym typeface="Wingdings" pitchFamily="2" charset="2"/>
              </a:rPr>
              <a:t>dd</a:t>
            </a:r>
            <a:r>
              <a:rPr lang="es-ES" sz="2400" b="0" i="1" dirty="0">
                <a:solidFill>
                  <a:schemeClr val="accent2"/>
                </a:solidFill>
                <a:effectLst>
                  <a:outerShdw blurRad="38100" dist="38100" dir="2700000" algn="tl">
                    <a:srgbClr val="C0C0C0"/>
                  </a:outerShdw>
                </a:effectLst>
                <a:latin typeface="Arial" pitchFamily="34" charset="0"/>
                <a:cs typeface="Arial" pitchFamily="34" charset="0"/>
                <a:sym typeface="Wingdings" pitchFamily="2" charset="2"/>
              </a:rPr>
              <a:t>)</a:t>
            </a:r>
          </a:p>
          <a:p>
            <a:pPr marL="420121" indent="-420121" eaLnBrk="0" hangingPunct="0">
              <a:buClr>
                <a:srgbClr val="D41C3B"/>
              </a:buClr>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Productos sustitutos cercanos: empresas perciben curvas de demanda elásticas.</a:t>
            </a:r>
          </a:p>
        </p:txBody>
      </p:sp>
      <p:sp>
        <p:nvSpPr>
          <p:cNvPr id="21511" name="Rectangle 26"/>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sp>
        <p:nvSpPr>
          <p:cNvPr id="21512" name="Rectangle 27"/>
          <p:cNvSpPr>
            <a:spLocks noChangeArrowheads="1"/>
          </p:cNvSpPr>
          <p:nvPr/>
        </p:nvSpPr>
        <p:spPr bwMode="auto">
          <a:xfrm>
            <a:off x="5982048" y="-264312"/>
            <a:ext cx="226316" cy="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Arial" pitchFamily="34" charset="0"/>
              <a:cs typeface="Arial" pitchFamily="34" charset="0"/>
            </a:endParaRPr>
          </a:p>
        </p:txBody>
      </p:sp>
      <p:pic>
        <p:nvPicPr>
          <p:cNvPr id="33" name="32 Imagen" descr="T9 01.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03118" y="1803951"/>
            <a:ext cx="6008435" cy="410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33 Rectángulo"/>
          <p:cNvSpPr>
            <a:spLocks noChangeArrowheads="1"/>
          </p:cNvSpPr>
          <p:nvPr/>
        </p:nvSpPr>
        <p:spPr bwMode="auto">
          <a:xfrm>
            <a:off x="334566" y="5074554"/>
            <a:ext cx="4476167" cy="1294988"/>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defRPr/>
            </a:pPr>
            <a:r>
              <a:rPr lang="es-ES" sz="2400" b="0" dirty="0">
                <a:solidFill>
                  <a:srgbClr val="663300"/>
                </a:solidFill>
                <a:latin typeface="Arial" pitchFamily="34" charset="0"/>
                <a:sym typeface="Wingdings" pitchFamily="2" charset="2"/>
              </a:rPr>
              <a:t>Empresa considera que su conducta no influye (</a:t>
            </a:r>
            <a:r>
              <a:rPr lang="es-ES" sz="2400" b="0" i="1" dirty="0" err="1">
                <a:effectLst>
                  <a:outerShdw blurRad="38100" dist="38100" dir="2700000" algn="tl">
                    <a:srgbClr val="000000">
                      <a:alpha val="43137"/>
                    </a:srgbClr>
                  </a:outerShdw>
                </a:effectLst>
                <a:cs typeface="Times New Roman" pitchFamily="18" charset="0"/>
                <a:sym typeface="Wingdings" pitchFamily="2" charset="2"/>
              </a:rPr>
              <a:t>dd</a:t>
            </a:r>
            <a:r>
              <a:rPr lang="es-ES" sz="2400" b="0" dirty="0">
                <a:solidFill>
                  <a:srgbClr val="663300"/>
                </a:solidFill>
                <a:latin typeface="Arial" pitchFamily="34" charset="0"/>
                <a:sym typeface="Wingdings" pitchFamily="2" charset="2"/>
              </a:rPr>
              <a:t>)..</a:t>
            </a:r>
          </a:p>
          <a:p>
            <a:pPr marL="420121" indent="-420121" eaLnBrk="0" hangingPunct="0">
              <a:spcBef>
                <a:spcPct val="20000"/>
              </a:spcBef>
              <a:buClr>
                <a:srgbClr val="D41C3B"/>
              </a:buClr>
              <a:buFont typeface="Wingdings" pitchFamily="2" charset="2"/>
              <a:buChar char="§"/>
              <a:defRPr/>
            </a:pPr>
            <a:r>
              <a:rPr lang="es-ES" sz="2400" b="0" dirty="0">
                <a:solidFill>
                  <a:srgbClr val="663300"/>
                </a:solidFill>
                <a:latin typeface="Arial" pitchFamily="34" charset="0"/>
                <a:sym typeface="Wingdings" pitchFamily="2" charset="2"/>
              </a:rPr>
              <a:t>… pero influye (</a:t>
            </a:r>
            <a:r>
              <a:rPr lang="es-ES" sz="2400" b="0" i="1" dirty="0">
                <a:effectLst>
                  <a:outerShdw blurRad="38100" dist="38100" dir="2700000" algn="tl">
                    <a:srgbClr val="000000">
                      <a:alpha val="43137"/>
                    </a:srgbClr>
                  </a:outerShdw>
                </a:effectLst>
                <a:cs typeface="Times New Roman" pitchFamily="18" charset="0"/>
                <a:sym typeface="Wingdings" pitchFamily="2" charset="2"/>
              </a:rPr>
              <a:t>DD</a:t>
            </a:r>
            <a:r>
              <a:rPr lang="es-ES" sz="2400" b="0" dirty="0">
                <a:solidFill>
                  <a:srgbClr val="663300"/>
                </a:solidFill>
                <a:latin typeface="Arial" pitchFamily="34" charset="0"/>
                <a:sym typeface="Wingdings" pitchFamily="2" charset="2"/>
              </a:rPr>
              <a:t>).</a:t>
            </a:r>
          </a:p>
        </p:txBody>
      </p:sp>
      <p:sp>
        <p:nvSpPr>
          <p:cNvPr id="21515" name="34 Título"/>
          <p:cNvSpPr>
            <a:spLocks noGrp="1"/>
          </p:cNvSpPr>
          <p:nvPr>
            <p:ph type="title" idx="4294967295"/>
          </p:nvPr>
        </p:nvSpPr>
        <p:spPr>
          <a:xfrm>
            <a:off x="586416" y="324024"/>
            <a:ext cx="10666611" cy="583730"/>
          </a:xfrm>
        </p:spPr>
        <p:txBody>
          <a:bodyPr lIns="112810" tIns="56406" rIns="112810" bIns="56406" anchor="ctr"/>
          <a:lstStyle/>
          <a:p>
            <a:pPr defTabSz="933602"/>
            <a:r>
              <a:rPr lang="es-ES" sz="2900">
                <a:solidFill>
                  <a:srgbClr val="A50021"/>
                </a:solidFill>
              </a:rPr>
              <a:t>La curva de demanda</a:t>
            </a:r>
            <a:endParaRPr lang="es-ES" smtClean="0"/>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66</a:t>
            </a:fld>
            <a:endParaRPr lang="es-ES"/>
          </a:p>
        </p:txBody>
      </p:sp>
    </p:spTree>
    <p:extLst>
      <p:ext uri="{BB962C8B-B14F-4D97-AF65-F5344CB8AC3E}">
        <p14:creationId xmlns:p14="http://schemas.microsoft.com/office/powerpoint/2010/main" val="2860525538"/>
      </p:ext>
    </p:extLst>
  </p:cSld>
  <p:clrMapOvr>
    <a:masterClrMapping/>
  </p:clrMapOvr>
  <p:transition spd="slow">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4" name="3 Grupo"/>
          <p:cNvGrpSpPr>
            <a:grpSpLocks/>
          </p:cNvGrpSpPr>
          <p:nvPr/>
        </p:nvGrpSpPr>
        <p:grpSpPr bwMode="auto">
          <a:xfrm>
            <a:off x="2666653" y="927101"/>
            <a:ext cx="8761859" cy="6062204"/>
            <a:chOff x="2000232" y="857232"/>
            <a:chExt cx="6572296" cy="5605498"/>
          </a:xfrm>
        </p:grpSpPr>
        <p:grpSp>
          <p:nvGrpSpPr>
            <p:cNvPr id="5125" name="4 Grupo"/>
            <p:cNvGrpSpPr>
              <a:grpSpLocks/>
            </p:cNvGrpSpPr>
            <p:nvPr/>
          </p:nvGrpSpPr>
          <p:grpSpPr bwMode="auto">
            <a:xfrm>
              <a:off x="2000232" y="857232"/>
              <a:ext cx="6572296" cy="5605498"/>
              <a:chOff x="4191000" y="838200"/>
              <a:chExt cx="6572296" cy="5605498"/>
            </a:xfrm>
          </p:grpSpPr>
          <p:sp>
            <p:nvSpPr>
              <p:cNvPr id="5127" name="Text Box 10"/>
              <p:cNvSpPr txBox="1">
                <a:spLocks noChangeArrowheads="1"/>
              </p:cNvSpPr>
              <p:nvPr/>
            </p:nvSpPr>
            <p:spPr bwMode="auto">
              <a:xfrm>
                <a:off x="4419600" y="3090863"/>
                <a:ext cx="40163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28" name="Text Box 11"/>
              <p:cNvSpPr txBox="1">
                <a:spLocks noChangeArrowheads="1"/>
              </p:cNvSpPr>
              <p:nvPr/>
            </p:nvSpPr>
            <p:spPr bwMode="auto">
              <a:xfrm>
                <a:off x="5235575" y="5259388"/>
                <a:ext cx="67786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29" name="Line 15"/>
              <p:cNvSpPr>
                <a:spLocks noChangeShapeType="1"/>
              </p:cNvSpPr>
              <p:nvPr/>
            </p:nvSpPr>
            <p:spPr bwMode="auto">
              <a:xfrm>
                <a:off x="4724400" y="1447800"/>
                <a:ext cx="1828800" cy="44958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30" name="Line 16"/>
              <p:cNvSpPr>
                <a:spLocks noChangeShapeType="1"/>
              </p:cNvSpPr>
              <p:nvPr/>
            </p:nvSpPr>
            <p:spPr bwMode="auto">
              <a:xfrm>
                <a:off x="4724400" y="4114800"/>
                <a:ext cx="114300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1" name="Line 17"/>
              <p:cNvSpPr>
                <a:spLocks noChangeShapeType="1"/>
              </p:cNvSpPr>
              <p:nvPr/>
            </p:nvSpPr>
            <p:spPr bwMode="auto">
              <a:xfrm>
                <a:off x="4724400" y="5029200"/>
                <a:ext cx="251460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2" name="Line 18"/>
              <p:cNvSpPr>
                <a:spLocks noChangeShapeType="1"/>
              </p:cNvSpPr>
              <p:nvPr/>
            </p:nvSpPr>
            <p:spPr bwMode="auto">
              <a:xfrm>
                <a:off x="7239000" y="5029200"/>
                <a:ext cx="0" cy="91440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3" name="Text Box 19"/>
              <p:cNvSpPr txBox="1">
                <a:spLocks noChangeArrowheads="1"/>
              </p:cNvSpPr>
              <p:nvPr/>
            </p:nvSpPr>
            <p:spPr bwMode="auto">
              <a:xfrm>
                <a:off x="4267200" y="83820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endParaRPr lang="es-ES" sz="2000" i="1">
                  <a:latin typeface="Times New Roman" pitchFamily="18" charset="0"/>
                  <a:cs typeface="Times New Roman" pitchFamily="18" charset="0"/>
                </a:endParaRPr>
              </a:p>
            </p:txBody>
          </p:sp>
          <p:sp>
            <p:nvSpPr>
              <p:cNvPr id="5134" name="Text Box 21"/>
              <p:cNvSpPr txBox="1">
                <a:spLocks noChangeArrowheads="1"/>
              </p:cNvSpPr>
              <p:nvPr/>
            </p:nvSpPr>
            <p:spPr bwMode="auto">
              <a:xfrm>
                <a:off x="7615238" y="4537075"/>
                <a:ext cx="550862"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2000" i="1">
                  <a:latin typeface="Times New Roman" pitchFamily="18" charset="0"/>
                  <a:cs typeface="Times New Roman" pitchFamily="18" charset="0"/>
                </a:endParaRPr>
              </a:p>
            </p:txBody>
          </p:sp>
          <p:sp>
            <p:nvSpPr>
              <p:cNvPr id="5135" name="Text Box 24"/>
              <p:cNvSpPr txBox="1">
                <a:spLocks noChangeArrowheads="1"/>
              </p:cNvSpPr>
              <p:nvPr/>
            </p:nvSpPr>
            <p:spPr bwMode="auto">
              <a:xfrm>
                <a:off x="5715000" y="38100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C</a:t>
                </a:r>
                <a:endParaRPr lang="es-ES" sz="2000" i="1">
                  <a:latin typeface="Times New Roman" pitchFamily="18" charset="0"/>
                  <a:cs typeface="Times New Roman" pitchFamily="18" charset="0"/>
                </a:endParaRPr>
              </a:p>
            </p:txBody>
          </p:sp>
          <p:sp>
            <p:nvSpPr>
              <p:cNvPr id="5136" name="Text Box 26"/>
              <p:cNvSpPr txBox="1">
                <a:spLocks noChangeArrowheads="1"/>
              </p:cNvSpPr>
              <p:nvPr/>
            </p:nvSpPr>
            <p:spPr bwMode="auto">
              <a:xfrm>
                <a:off x="8902737" y="5910298"/>
                <a:ext cx="5032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baseline="-25000">
                  <a:latin typeface="Times New Roman" pitchFamily="18" charset="0"/>
                  <a:cs typeface="Times New Roman" pitchFamily="18" charset="0"/>
                </a:endParaRPr>
              </a:p>
            </p:txBody>
          </p:sp>
          <p:sp>
            <p:nvSpPr>
              <p:cNvPr id="5137" name="Line 27"/>
              <p:cNvSpPr>
                <a:spLocks noChangeShapeType="1"/>
              </p:cNvSpPr>
              <p:nvPr/>
            </p:nvSpPr>
            <p:spPr bwMode="auto">
              <a:xfrm>
                <a:off x="6172200" y="5029200"/>
                <a:ext cx="0" cy="91440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5138" name="Line 30"/>
              <p:cNvSpPr>
                <a:spLocks noChangeShapeType="1"/>
              </p:cNvSpPr>
              <p:nvPr/>
            </p:nvSpPr>
            <p:spPr bwMode="auto">
              <a:xfrm>
                <a:off x="4724400" y="3429000"/>
                <a:ext cx="4038600" cy="2514600"/>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es-MX"/>
              </a:p>
            </p:txBody>
          </p:sp>
          <p:sp>
            <p:nvSpPr>
              <p:cNvPr id="5139" name="Line 33"/>
              <p:cNvSpPr>
                <a:spLocks noChangeShapeType="1"/>
              </p:cNvSpPr>
              <p:nvPr/>
            </p:nvSpPr>
            <p:spPr bwMode="auto">
              <a:xfrm>
                <a:off x="4724400" y="1143000"/>
                <a:ext cx="0" cy="480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40" name="Line 34"/>
              <p:cNvSpPr>
                <a:spLocks noChangeShapeType="1"/>
              </p:cNvSpPr>
              <p:nvPr/>
            </p:nvSpPr>
            <p:spPr bwMode="auto">
              <a:xfrm>
                <a:off x="4724400" y="5943600"/>
                <a:ext cx="441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5141" name="Text Box 36"/>
              <p:cNvSpPr txBox="1">
                <a:spLocks noChangeArrowheads="1"/>
              </p:cNvSpPr>
              <p:nvPr/>
            </p:nvSpPr>
            <p:spPr bwMode="auto">
              <a:xfrm>
                <a:off x="4762504" y="155258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D</a:t>
                </a:r>
                <a:endParaRPr lang="es-ES" sz="2000" i="1">
                  <a:latin typeface="Times New Roman" pitchFamily="18" charset="0"/>
                  <a:cs typeface="Times New Roman" pitchFamily="18" charset="0"/>
                </a:endParaRPr>
              </a:p>
            </p:txBody>
          </p:sp>
          <p:sp>
            <p:nvSpPr>
              <p:cNvPr id="5142" name="Text Box 37"/>
              <p:cNvSpPr txBox="1">
                <a:spLocks noChangeArrowheads="1"/>
              </p:cNvSpPr>
              <p:nvPr/>
            </p:nvSpPr>
            <p:spPr bwMode="auto">
              <a:xfrm>
                <a:off x="8262966" y="5410232"/>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dirty="0">
                    <a:latin typeface="Times New Roman" pitchFamily="18" charset="0"/>
                    <a:cs typeface="Times New Roman" pitchFamily="18" charset="0"/>
                  </a:rPr>
                  <a:t>d</a:t>
                </a:r>
                <a:endParaRPr lang="es-ES" sz="2000" i="1" dirty="0">
                  <a:latin typeface="Times New Roman" pitchFamily="18" charset="0"/>
                  <a:cs typeface="Times New Roman" pitchFamily="18" charset="0"/>
                </a:endParaRPr>
              </a:p>
            </p:txBody>
          </p:sp>
          <p:sp>
            <p:nvSpPr>
              <p:cNvPr id="5143" name="Text Box 38"/>
              <p:cNvSpPr txBox="1">
                <a:spLocks noChangeArrowheads="1"/>
              </p:cNvSpPr>
              <p:nvPr/>
            </p:nvSpPr>
            <p:spPr bwMode="auto">
              <a:xfrm>
                <a:off x="4953000" y="1676400"/>
                <a:ext cx="2133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Demanda efectiva</a:t>
                </a:r>
                <a:endParaRPr lang="es-ES" sz="2000" i="1">
                  <a:latin typeface="Times New Roman" pitchFamily="18" charset="0"/>
                  <a:cs typeface="Times New Roman" pitchFamily="18" charset="0"/>
                </a:endParaRPr>
              </a:p>
            </p:txBody>
          </p:sp>
          <p:sp>
            <p:nvSpPr>
              <p:cNvPr id="5144" name="Text Box 39"/>
              <p:cNvSpPr txBox="1">
                <a:spLocks noChangeArrowheads="1"/>
              </p:cNvSpPr>
              <p:nvPr/>
            </p:nvSpPr>
            <p:spPr bwMode="auto">
              <a:xfrm>
                <a:off x="8629696" y="5410232"/>
                <a:ext cx="2133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dirty="0">
                    <a:latin typeface="Times New Roman" pitchFamily="18" charset="0"/>
                    <a:cs typeface="Times New Roman" pitchFamily="18" charset="0"/>
                  </a:rPr>
                  <a:t>demanda percibida o nocional</a:t>
                </a:r>
                <a:endParaRPr lang="es-ES" sz="2000" i="1" dirty="0">
                  <a:latin typeface="Times New Roman" pitchFamily="18" charset="0"/>
                  <a:cs typeface="Times New Roman" pitchFamily="18" charset="0"/>
                </a:endParaRPr>
              </a:p>
            </p:txBody>
          </p:sp>
          <p:sp>
            <p:nvSpPr>
              <p:cNvPr id="5145" name="Text Box 42"/>
              <p:cNvSpPr txBox="1">
                <a:spLocks noChangeArrowheads="1"/>
              </p:cNvSpPr>
              <p:nvPr/>
            </p:nvSpPr>
            <p:spPr bwMode="auto">
              <a:xfrm>
                <a:off x="6096000" y="473871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E</a:t>
                </a:r>
                <a:endParaRPr lang="es-ES" sz="2000" i="1">
                  <a:latin typeface="Times New Roman" pitchFamily="18" charset="0"/>
                  <a:cs typeface="Times New Roman" pitchFamily="18" charset="0"/>
                </a:endParaRPr>
              </a:p>
            </p:txBody>
          </p:sp>
          <p:sp>
            <p:nvSpPr>
              <p:cNvPr id="5146" name="Text Box 43"/>
              <p:cNvSpPr txBox="1">
                <a:spLocks noChangeArrowheads="1"/>
              </p:cNvSpPr>
              <p:nvPr/>
            </p:nvSpPr>
            <p:spPr bwMode="auto">
              <a:xfrm>
                <a:off x="7119958" y="476729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F</a:t>
                </a:r>
                <a:endParaRPr lang="es-ES" sz="2000" i="1">
                  <a:latin typeface="Times New Roman" pitchFamily="18" charset="0"/>
                  <a:cs typeface="Times New Roman" pitchFamily="18" charset="0"/>
                </a:endParaRPr>
              </a:p>
            </p:txBody>
          </p:sp>
          <p:sp>
            <p:nvSpPr>
              <p:cNvPr id="5147" name="Text Box 45"/>
              <p:cNvSpPr txBox="1">
                <a:spLocks noChangeArrowheads="1"/>
              </p:cNvSpPr>
              <p:nvPr/>
            </p:nvSpPr>
            <p:spPr bwMode="auto">
              <a:xfrm>
                <a:off x="4191000" y="38862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r>
                  <a:rPr lang="es-ES_tradnl" sz="2000" i="1" baseline="30000">
                    <a:latin typeface="Times New Roman" pitchFamily="18" charset="0"/>
                    <a:cs typeface="Times New Roman" pitchFamily="18" charset="0"/>
                  </a:rPr>
                  <a:t>*</a:t>
                </a:r>
                <a:endParaRPr lang="es-ES" sz="2000" i="1">
                  <a:latin typeface="Times New Roman" pitchFamily="18" charset="0"/>
                  <a:cs typeface="Times New Roman" pitchFamily="18" charset="0"/>
                </a:endParaRPr>
              </a:p>
            </p:txBody>
          </p:sp>
          <p:sp>
            <p:nvSpPr>
              <p:cNvPr id="5148" name="Text Box 46"/>
              <p:cNvSpPr txBox="1">
                <a:spLocks noChangeArrowheads="1"/>
              </p:cNvSpPr>
              <p:nvPr/>
            </p:nvSpPr>
            <p:spPr bwMode="auto">
              <a:xfrm>
                <a:off x="4191000" y="48006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P’</a:t>
                </a:r>
                <a:endParaRPr lang="es-ES" sz="2000" i="1">
                  <a:latin typeface="Times New Roman" pitchFamily="18" charset="0"/>
                  <a:cs typeface="Times New Roman" pitchFamily="18" charset="0"/>
                </a:endParaRPr>
              </a:p>
            </p:txBody>
          </p:sp>
          <p:graphicFrame>
            <p:nvGraphicFramePr>
              <p:cNvPr id="5122" name="Object 52"/>
              <p:cNvGraphicFramePr>
                <a:graphicFrameLocks noChangeAspect="1"/>
              </p:cNvGraphicFramePr>
              <p:nvPr/>
            </p:nvGraphicFramePr>
            <p:xfrm>
              <a:off x="6346840" y="5980113"/>
              <a:ext cx="411165" cy="384175"/>
            </p:xfrm>
            <a:graphic>
              <a:graphicData uri="http://schemas.openxmlformats.org/presentationml/2006/ole">
                <mc:AlternateContent xmlns:mc="http://schemas.openxmlformats.org/markup-compatibility/2006">
                  <mc:Choice xmlns:v="urn:schemas-microsoft-com:vml" Requires="v">
                    <p:oleObj spid="_x0000_s65594" name="Equation" r:id="rId3" imgW="228600" imgH="304560" progId="Equation.DSMT4">
                      <p:embed/>
                    </p:oleObj>
                  </mc:Choice>
                  <mc:Fallback>
                    <p:oleObj name="Equation" r:id="rId3" imgW="228600" imgH="3045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840" y="5980113"/>
                            <a:ext cx="411165"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9" name="Text Box 54"/>
              <p:cNvSpPr txBox="1">
                <a:spLocks noChangeArrowheads="1"/>
              </p:cNvSpPr>
              <p:nvPr/>
            </p:nvSpPr>
            <p:spPr bwMode="auto">
              <a:xfrm>
                <a:off x="4262438" y="1371600"/>
                <a:ext cx="690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a</a:t>
                </a:r>
                <a:endParaRPr lang="es-ES" sz="2000" i="1">
                  <a:latin typeface="Times New Roman" pitchFamily="18" charset="0"/>
                  <a:cs typeface="Times New Roman" pitchFamily="18" charset="0"/>
                </a:endParaRPr>
              </a:p>
            </p:txBody>
          </p:sp>
          <p:sp>
            <p:nvSpPr>
              <p:cNvPr id="5150" name="Text Box 45"/>
              <p:cNvSpPr txBox="1">
                <a:spLocks noChangeArrowheads="1"/>
              </p:cNvSpPr>
              <p:nvPr/>
            </p:nvSpPr>
            <p:spPr bwMode="auto">
              <a:xfrm>
                <a:off x="5548322"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r>
                  <a:rPr lang="es-ES_tradnl" sz="2000" i="1" baseline="30000">
                    <a:latin typeface="Times New Roman" pitchFamily="18" charset="0"/>
                    <a:cs typeface="Times New Roman" pitchFamily="18" charset="0"/>
                  </a:rPr>
                  <a:t>*</a:t>
                </a:r>
                <a:endParaRPr lang="es-ES" sz="2000" i="1">
                  <a:latin typeface="Times New Roman" pitchFamily="18" charset="0"/>
                  <a:cs typeface="Times New Roman" pitchFamily="18" charset="0"/>
                </a:endParaRPr>
              </a:p>
            </p:txBody>
          </p:sp>
          <p:sp>
            <p:nvSpPr>
              <p:cNvPr id="5151" name="Text Box 44"/>
              <p:cNvSpPr txBox="1">
                <a:spLocks noChangeArrowheads="1"/>
              </p:cNvSpPr>
              <p:nvPr/>
            </p:nvSpPr>
            <p:spPr bwMode="auto">
              <a:xfrm>
                <a:off x="6905644"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a:latin typeface="Times New Roman" pitchFamily="18" charset="0"/>
                  <a:cs typeface="Times New Roman" pitchFamily="18" charset="0"/>
                </a:endParaRPr>
              </a:p>
            </p:txBody>
          </p:sp>
          <p:sp>
            <p:nvSpPr>
              <p:cNvPr id="5152" name="Text Box 44"/>
              <p:cNvSpPr txBox="1">
                <a:spLocks noChangeArrowheads="1"/>
              </p:cNvSpPr>
              <p:nvPr/>
            </p:nvSpPr>
            <p:spPr bwMode="auto">
              <a:xfrm>
                <a:off x="5905512" y="5910298"/>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2000" i="1">
                    <a:latin typeface="Times New Roman" pitchFamily="18" charset="0"/>
                    <a:cs typeface="Times New Roman" pitchFamily="18" charset="0"/>
                  </a:rPr>
                  <a:t>Q’”</a:t>
                </a:r>
                <a:endParaRPr lang="es-ES" sz="2000" i="1">
                  <a:latin typeface="Times New Roman" pitchFamily="18" charset="0"/>
                  <a:cs typeface="Times New Roman" pitchFamily="18" charset="0"/>
                </a:endParaRPr>
              </a:p>
            </p:txBody>
          </p:sp>
        </p:grpSp>
        <p:cxnSp>
          <p:nvCxnSpPr>
            <p:cNvPr id="5126" name="5 Conector recto"/>
            <p:cNvCxnSpPr>
              <a:cxnSpLocks noChangeShapeType="1"/>
            </p:cNvCxnSpPr>
            <p:nvPr/>
          </p:nvCxnSpPr>
          <p:spPr bwMode="auto">
            <a:xfrm rot="5400000">
              <a:off x="2726518" y="5036355"/>
              <a:ext cx="1785950" cy="158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gr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67</a:t>
            </a:fld>
            <a:endParaRPr lang="es-ES"/>
          </a:p>
        </p:txBody>
      </p:sp>
    </p:spTree>
    <p:extLst>
      <p:ext uri="{BB962C8B-B14F-4D97-AF65-F5344CB8AC3E}">
        <p14:creationId xmlns:p14="http://schemas.microsoft.com/office/powerpoint/2010/main" val="607332794"/>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1699591" y="396032"/>
            <a:ext cx="8025355" cy="576862"/>
          </a:xfrm>
        </p:spPr>
        <p:txBody>
          <a:bodyPr lIns="112810" tIns="56406" rIns="112810" bIns="56406" anchor="ctr"/>
          <a:lstStyle/>
          <a:p>
            <a:pPr defTabSz="933602"/>
            <a:r>
              <a:rPr lang="es-ES_tradnl" sz="3400" dirty="0">
                <a:solidFill>
                  <a:schemeClr val="hlink"/>
                </a:solidFill>
                <a:latin typeface="Garamond" pitchFamily="18" charset="0"/>
              </a:rPr>
              <a:t>Equilibrio de corto plazo de la empresa </a:t>
            </a:r>
            <a:r>
              <a:rPr lang="es-ES_tradnl" sz="3400" i="1" dirty="0">
                <a:solidFill>
                  <a:schemeClr val="hlink"/>
                </a:solidFill>
                <a:latin typeface="Garamond" pitchFamily="18" charset="0"/>
              </a:rPr>
              <a:t>f</a:t>
            </a:r>
            <a:endParaRPr lang="es-ES" sz="3400" i="1" dirty="0">
              <a:solidFill>
                <a:schemeClr val="hlink"/>
              </a:solidFill>
              <a:latin typeface="Garamond" pitchFamily="18" charset="0"/>
            </a:endParaRPr>
          </a:p>
        </p:txBody>
      </p:sp>
      <p:sp>
        <p:nvSpPr>
          <p:cNvPr id="2071" name="Text Box 65"/>
          <p:cNvSpPr txBox="1">
            <a:spLocks noChangeArrowheads="1"/>
          </p:cNvSpPr>
          <p:nvPr/>
        </p:nvSpPr>
        <p:spPr bwMode="auto">
          <a:xfrm>
            <a:off x="304761" y="1817135"/>
            <a:ext cx="5791240" cy="5037551"/>
          </a:xfrm>
          <a:prstGeom prst="rect">
            <a:avLst/>
          </a:prstGeom>
          <a:noFill/>
          <a:ln w="9525">
            <a:noFill/>
            <a:miter lim="800000"/>
            <a:headEnd/>
            <a:tailEnd/>
          </a:ln>
        </p:spPr>
        <p:txBody>
          <a:bodyPr wrap="square" lIns="112032" tIns="56016" rIns="112032" bIns="56016" anchor="ctr">
            <a:spAutoFit/>
          </a:bodyPr>
          <a:lstStyle/>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La empresa elegirá</a:t>
            </a:r>
            <a:r>
              <a:rPr lang="es-ES_tradnl" sz="2000" b="0" i="1" dirty="0">
                <a:effectLst>
                  <a:outerShdw blurRad="38100" dist="38100" dir="2700000" algn="tl">
                    <a:srgbClr val="C0C0C0"/>
                  </a:outerShdw>
                </a:effectLst>
                <a:cs typeface="Times New Roman" pitchFamily="18" charset="0"/>
              </a:rPr>
              <a:t> Q </a:t>
            </a:r>
            <a:r>
              <a:rPr lang="es-ES_tradnl" sz="2000" b="0" dirty="0">
                <a:latin typeface="Arial" pitchFamily="34" charset="0"/>
                <a:cs typeface="Arial" pitchFamily="34" charset="0"/>
              </a:rPr>
              <a:t>que maximice su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caracterizado por las </a:t>
            </a:r>
            <a:r>
              <a:rPr lang="es-ES_tradnl" sz="2000" b="0" i="1" dirty="0" smtClean="0">
                <a:cs typeface="Times New Roman" pitchFamily="18" charset="0"/>
              </a:rPr>
              <a:t>CPO</a:t>
            </a:r>
            <a:r>
              <a:rPr lang="es-ES_tradnl" sz="2000" b="0" dirty="0" smtClean="0">
                <a:latin typeface="Arial" pitchFamily="34" charset="0"/>
                <a:cs typeface="Arial" pitchFamily="34" charset="0"/>
              </a:rPr>
              <a:t> y </a:t>
            </a:r>
            <a:r>
              <a:rPr lang="es-ES_tradnl" sz="2000" b="0" i="1" dirty="0" smtClean="0">
                <a:cs typeface="Times New Roman" pitchFamily="18" charset="0"/>
              </a:rPr>
              <a:t>CSO</a:t>
            </a:r>
            <a:r>
              <a:rPr lang="es-ES_tradnl" sz="2000" b="0" dirty="0" smtClean="0">
                <a:latin typeface="Arial" pitchFamily="34" charset="0"/>
                <a:cs typeface="Arial" pitchFamily="34" charset="0"/>
              </a:rPr>
              <a:t>, </a:t>
            </a:r>
            <a:r>
              <a:rPr lang="es-ES_tradnl" sz="2000" b="0" dirty="0">
                <a:latin typeface="Arial" pitchFamily="34" charset="0"/>
                <a:cs typeface="Arial" pitchFamily="34" charset="0"/>
              </a:rPr>
              <a:t>conocidas.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La abscisa </a:t>
            </a:r>
            <a:r>
              <a:rPr lang="es-ES_tradnl" sz="2000" b="0" i="1" dirty="0" smtClean="0">
                <a:effectLst>
                  <a:outerShdw blurRad="38100" dist="38100" dir="2700000" algn="tl">
                    <a:srgbClr val="C0C0C0"/>
                  </a:outerShdw>
                </a:effectLst>
                <a:cs typeface="Times New Roman" pitchFamily="18" charset="0"/>
              </a:rPr>
              <a:t>Q*</a:t>
            </a:r>
            <a:r>
              <a:rPr lang="es-ES_tradnl" sz="2000" b="0" dirty="0" smtClean="0">
                <a:latin typeface="Arial" pitchFamily="34" charset="0"/>
                <a:cs typeface="Arial" pitchFamily="34" charset="0"/>
              </a:rPr>
              <a:t> </a:t>
            </a:r>
            <a:r>
              <a:rPr lang="es-ES_tradnl" sz="2000" b="0" dirty="0">
                <a:latin typeface="Arial" pitchFamily="34" charset="0"/>
                <a:cs typeface="Arial" pitchFamily="34" charset="0"/>
              </a:rPr>
              <a:t>del punto </a:t>
            </a:r>
            <a:r>
              <a:rPr lang="es-ES_tradnl" sz="2000" b="0" i="1" dirty="0">
                <a:effectLst>
                  <a:outerShdw blurRad="38100" dist="38100" dir="2700000" algn="tl">
                    <a:srgbClr val="C0C0C0"/>
                  </a:outerShdw>
                </a:effectLst>
                <a:cs typeface="Times New Roman" pitchFamily="18" charset="0"/>
              </a:rPr>
              <a:t>b</a:t>
            </a:r>
            <a:r>
              <a:rPr lang="es-ES_tradnl" sz="2000" b="0" dirty="0">
                <a:latin typeface="Arial" pitchFamily="34" charset="0"/>
                <a:cs typeface="Arial" pitchFamily="34" charset="0"/>
              </a:rPr>
              <a:t> representa el equilibrio de una empresa </a:t>
            </a:r>
            <a:r>
              <a:rPr lang="es-ES_tradnl" sz="2000" b="0" i="1" dirty="0">
                <a:effectLst>
                  <a:outerShdw blurRad="38100" dist="38100" dir="2700000" algn="tl">
                    <a:srgbClr val="C0C0C0"/>
                  </a:outerShdw>
                </a:effectLst>
                <a:cs typeface="Times New Roman" pitchFamily="18" charset="0"/>
              </a:rPr>
              <a:t>f.</a:t>
            </a:r>
            <a:r>
              <a:rPr lang="es-ES_tradnl" sz="2000" b="0" dirty="0">
                <a:cs typeface="Times New Roman" pitchFamily="18" charset="0"/>
              </a:rPr>
              <a:t>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El </a:t>
            </a:r>
            <a:r>
              <a:rPr lang="es-ES_tradnl" sz="2000" b="0" i="1" dirty="0" err="1">
                <a:cs typeface="Times New Roman" pitchFamily="18" charset="0"/>
              </a:rPr>
              <a:t>IMg</a:t>
            </a:r>
            <a:r>
              <a:rPr lang="es-ES_tradnl" sz="2000" b="0" dirty="0">
                <a:latin typeface="Arial" pitchFamily="34" charset="0"/>
                <a:cs typeface="Arial" pitchFamily="34" charset="0"/>
              </a:rPr>
              <a:t> y el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establecido por la empresa será el percibido por ella, el que da su demanda </a:t>
            </a:r>
            <a:r>
              <a:rPr lang="es-ES_tradnl" sz="2000" b="0" i="1" dirty="0" smtClean="0">
                <a:cs typeface="Times New Roman" pitchFamily="18" charset="0"/>
              </a:rPr>
              <a:t>d</a:t>
            </a:r>
            <a:r>
              <a:rPr lang="es-ES_tradnl" sz="2000" b="0" dirty="0">
                <a:latin typeface="Arial" pitchFamily="34" charset="0"/>
                <a:cs typeface="Arial" pitchFamily="34" charset="0"/>
              </a:rPr>
              <a:t>.</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Para que el equilibrio deseado sea efectivo, el precio establecido por la empresa para esa </a:t>
            </a:r>
            <a:r>
              <a:rPr lang="es-ES_tradnl" sz="2000" b="0" i="1" dirty="0">
                <a:effectLst>
                  <a:outerShdw blurRad="38100" dist="38100" dir="2700000" algn="tl">
                    <a:srgbClr val="C0C0C0"/>
                  </a:outerShdw>
                </a:effectLst>
                <a:cs typeface="Times New Roman" pitchFamily="18" charset="0"/>
              </a:rPr>
              <a:t>Q</a:t>
            </a:r>
            <a:r>
              <a:rPr lang="es-ES_tradnl" sz="2000" b="0" dirty="0">
                <a:latin typeface="Arial" pitchFamily="34" charset="0"/>
                <a:cs typeface="Arial" pitchFamily="34" charset="0"/>
              </a:rPr>
              <a:t> de equilibrio </a:t>
            </a:r>
            <a:r>
              <a:rPr lang="es-ES_tradnl" sz="2000" b="0" i="1" dirty="0" smtClean="0">
                <a:effectLst>
                  <a:outerShdw blurRad="38100" dist="38100" dir="2700000" algn="tl">
                    <a:srgbClr val="C0C0C0"/>
                  </a:outerShdw>
                </a:effectLst>
                <a:cs typeface="Times New Roman" pitchFamily="18" charset="0"/>
              </a:rPr>
              <a:t>Q</a:t>
            </a:r>
            <a:r>
              <a:rPr lang="es-ES_tradnl" sz="2000" b="0" i="1" dirty="0" smtClean="0">
                <a:cs typeface="Times New Roman" pitchFamily="18" charset="0"/>
              </a:rPr>
              <a:t>*</a:t>
            </a:r>
            <a:r>
              <a:rPr lang="es-ES_tradnl" sz="2000" b="0" i="1" dirty="0" smtClean="0">
                <a:latin typeface="Arial" pitchFamily="34" charset="0"/>
                <a:cs typeface="Arial" pitchFamily="34" charset="0"/>
              </a:rPr>
              <a:t> </a:t>
            </a:r>
            <a:r>
              <a:rPr lang="es-ES_tradnl" sz="2000" b="0" dirty="0">
                <a:latin typeface="Arial" pitchFamily="34" charset="0"/>
                <a:cs typeface="Arial" pitchFamily="34" charset="0"/>
              </a:rPr>
              <a:t>también debe ser  el dado por la demanda efectiva a esa </a:t>
            </a:r>
            <a:r>
              <a:rPr lang="es-ES_tradnl" sz="2000" b="0" i="1" dirty="0">
                <a:effectLst>
                  <a:outerShdw blurRad="38100" dist="38100" dir="2700000" algn="tl">
                    <a:srgbClr val="C0C0C0"/>
                  </a:outerShdw>
                </a:effectLst>
                <a:cs typeface="Times New Roman" pitchFamily="18" charset="0"/>
              </a:rPr>
              <a:t>Q</a:t>
            </a:r>
            <a:r>
              <a:rPr lang="es-ES_tradnl" sz="2000" b="0" dirty="0">
                <a:latin typeface="Arial" pitchFamily="34" charset="0"/>
                <a:cs typeface="Arial" pitchFamily="34" charset="0"/>
              </a:rPr>
              <a:t>. </a:t>
            </a:r>
          </a:p>
          <a:p>
            <a:pPr marL="221731" indent="-221731" eaLnBrk="0" hangingPunct="0">
              <a:buClr>
                <a:srgbClr val="D41C3B"/>
              </a:buClr>
              <a:buFont typeface="Wingdings" pitchFamily="2" charset="2"/>
              <a:buChar char="§"/>
              <a:defRPr/>
            </a:pPr>
            <a:r>
              <a:rPr lang="es-ES_tradnl" sz="2000" b="0" dirty="0">
                <a:latin typeface="Arial" pitchFamily="34" charset="0"/>
                <a:cs typeface="Arial" pitchFamily="34" charset="0"/>
              </a:rPr>
              <a:t>Que al </a:t>
            </a:r>
            <a:r>
              <a:rPr lang="es-ES_tradnl" sz="2000" b="0" i="1" dirty="0">
                <a:effectLst>
                  <a:outerShdw blurRad="38100" dist="38100" dir="2700000" algn="tl">
                    <a:srgbClr val="C0C0C0"/>
                  </a:outerShdw>
                </a:effectLst>
                <a:cs typeface="Times New Roman" pitchFamily="18" charset="0"/>
              </a:rPr>
              <a:t>P</a:t>
            </a:r>
            <a:r>
              <a:rPr lang="es-ES_tradnl" sz="2000" b="0" dirty="0">
                <a:latin typeface="Arial" pitchFamily="34" charset="0"/>
                <a:cs typeface="Arial" pitchFamily="34" charset="0"/>
              </a:rPr>
              <a:t> que establezca la empresa, dado el de sus competidoras, la parte de demanda de mercado que le corresponda, en verdad,  coincida con la que ella espera. De no ser así, habría una frustración de los planes de venta de la empresa </a:t>
            </a:r>
            <a:r>
              <a:rPr lang="es-ES_tradnl" sz="2000" b="0" i="1" dirty="0">
                <a:cs typeface="Times New Roman" pitchFamily="18" charset="0"/>
              </a:rPr>
              <a:t>f.</a:t>
            </a:r>
            <a:r>
              <a:rPr lang="es-ES_tradnl" sz="2000" b="0" i="1" dirty="0">
                <a:latin typeface="Arial" pitchFamily="34" charset="0"/>
                <a:cs typeface="Arial" pitchFamily="34" charset="0"/>
              </a:rPr>
              <a:t> </a:t>
            </a:r>
            <a:endParaRPr lang="es-ES" sz="2000" b="0" i="1" dirty="0">
              <a:latin typeface="Arial" pitchFamily="34" charset="0"/>
              <a:cs typeface="Arial" pitchFamily="34" charset="0"/>
            </a:endParaRPr>
          </a:p>
        </p:txBody>
      </p:sp>
      <p:grpSp>
        <p:nvGrpSpPr>
          <p:cNvPr id="6149" name="Group 30"/>
          <p:cNvGrpSpPr>
            <a:grpSpLocks/>
          </p:cNvGrpSpPr>
          <p:nvPr/>
        </p:nvGrpSpPr>
        <p:grpSpPr bwMode="auto">
          <a:xfrm>
            <a:off x="5807174" y="1313392"/>
            <a:ext cx="5525897" cy="4867274"/>
            <a:chOff x="3149" y="765"/>
            <a:chExt cx="2611" cy="2835"/>
          </a:xfrm>
        </p:grpSpPr>
        <p:sp>
          <p:nvSpPr>
            <p:cNvPr id="6151" name="Text Box 34"/>
            <p:cNvSpPr txBox="1">
              <a:spLocks noChangeArrowheads="1"/>
            </p:cNvSpPr>
            <p:nvPr/>
          </p:nvSpPr>
          <p:spPr bwMode="auto">
            <a:xfrm>
              <a:off x="3264" y="1900"/>
              <a:ext cx="203"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2" name="Text Box 35"/>
            <p:cNvSpPr txBox="1">
              <a:spLocks noChangeArrowheads="1"/>
            </p:cNvSpPr>
            <p:nvPr/>
          </p:nvSpPr>
          <p:spPr bwMode="auto">
            <a:xfrm>
              <a:off x="3675" y="2993"/>
              <a:ext cx="342"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3" name="Line 36"/>
            <p:cNvSpPr>
              <a:spLocks noChangeAspect="1" noChangeShapeType="1"/>
            </p:cNvSpPr>
            <p:nvPr/>
          </p:nvSpPr>
          <p:spPr bwMode="auto">
            <a:xfrm>
              <a:off x="3418" y="1072"/>
              <a:ext cx="921" cy="2266"/>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54" name="Line 37"/>
            <p:cNvSpPr>
              <a:spLocks noChangeShapeType="1"/>
            </p:cNvSpPr>
            <p:nvPr/>
          </p:nvSpPr>
          <p:spPr bwMode="auto">
            <a:xfrm>
              <a:off x="3418" y="2416"/>
              <a:ext cx="576"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s-MX"/>
            </a:p>
          </p:txBody>
        </p:sp>
        <p:sp>
          <p:nvSpPr>
            <p:cNvPr id="6155" name="Line 39"/>
            <p:cNvSpPr>
              <a:spLocks noChangeShapeType="1"/>
            </p:cNvSpPr>
            <p:nvPr/>
          </p:nvSpPr>
          <p:spPr bwMode="auto">
            <a:xfrm>
              <a:off x="3955" y="2416"/>
              <a:ext cx="0" cy="92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es-MX"/>
            </a:p>
          </p:txBody>
        </p:sp>
        <p:sp>
          <p:nvSpPr>
            <p:cNvPr id="6156" name="Text Box 40"/>
            <p:cNvSpPr txBox="1">
              <a:spLocks noChangeArrowheads="1"/>
            </p:cNvSpPr>
            <p:nvPr/>
          </p:nvSpPr>
          <p:spPr bwMode="auto">
            <a:xfrm>
              <a:off x="3187" y="765"/>
              <a:ext cx="269"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P</a:t>
              </a:r>
              <a:endParaRPr lang="es-ES" sz="1700" i="1">
                <a:latin typeface="Times New Roman" pitchFamily="18" charset="0"/>
                <a:cs typeface="Times New Roman" pitchFamily="18" charset="0"/>
              </a:endParaRPr>
            </a:p>
          </p:txBody>
        </p:sp>
        <p:sp>
          <p:nvSpPr>
            <p:cNvPr id="6157" name="Text Box 41"/>
            <p:cNvSpPr txBox="1">
              <a:spLocks noChangeArrowheads="1"/>
            </p:cNvSpPr>
            <p:nvPr/>
          </p:nvSpPr>
          <p:spPr bwMode="auto">
            <a:xfrm>
              <a:off x="4874" y="2629"/>
              <a:ext cx="278"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endParaRPr lang="es-MX" sz="1700" i="1">
                <a:latin typeface="Times New Roman" pitchFamily="18" charset="0"/>
                <a:cs typeface="Times New Roman" pitchFamily="18" charset="0"/>
              </a:endParaRPr>
            </a:p>
          </p:txBody>
        </p:sp>
        <p:sp>
          <p:nvSpPr>
            <p:cNvPr id="6158" name="Text Box 42"/>
            <p:cNvSpPr txBox="1">
              <a:spLocks noChangeArrowheads="1"/>
            </p:cNvSpPr>
            <p:nvPr/>
          </p:nvSpPr>
          <p:spPr bwMode="auto">
            <a:xfrm>
              <a:off x="3859" y="2287"/>
              <a:ext cx="32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a</a:t>
              </a:r>
              <a:endParaRPr lang="es-ES" sz="1700" i="1">
                <a:latin typeface="Times New Roman" pitchFamily="18" charset="0"/>
                <a:cs typeface="Times New Roman" pitchFamily="18" charset="0"/>
              </a:endParaRPr>
            </a:p>
          </p:txBody>
        </p:sp>
        <p:sp>
          <p:nvSpPr>
            <p:cNvPr id="6159" name="Line 44"/>
            <p:cNvSpPr>
              <a:spLocks noChangeShapeType="1"/>
            </p:cNvSpPr>
            <p:nvPr/>
          </p:nvSpPr>
          <p:spPr bwMode="auto">
            <a:xfrm>
              <a:off x="3418" y="2071"/>
              <a:ext cx="2035" cy="1267"/>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0" name="Line 45"/>
            <p:cNvSpPr>
              <a:spLocks noChangeShapeType="1"/>
            </p:cNvSpPr>
            <p:nvPr/>
          </p:nvSpPr>
          <p:spPr bwMode="auto">
            <a:xfrm>
              <a:off x="3418" y="919"/>
              <a:ext cx="0" cy="241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1" name="Text Box 47"/>
            <p:cNvSpPr txBox="1">
              <a:spLocks noChangeArrowheads="1"/>
            </p:cNvSpPr>
            <p:nvPr/>
          </p:nvSpPr>
          <p:spPr bwMode="auto">
            <a:xfrm>
              <a:off x="3411" y="1135"/>
              <a:ext cx="268"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D</a:t>
              </a:r>
              <a:endParaRPr lang="es-ES" sz="1700" i="1">
                <a:latin typeface="Times New Roman" pitchFamily="18" charset="0"/>
                <a:cs typeface="Times New Roman" pitchFamily="18" charset="0"/>
              </a:endParaRPr>
            </a:p>
          </p:txBody>
        </p:sp>
        <p:sp>
          <p:nvSpPr>
            <p:cNvPr id="6162" name="Text Box 48"/>
            <p:cNvSpPr txBox="1">
              <a:spLocks noChangeArrowheads="1"/>
            </p:cNvSpPr>
            <p:nvPr/>
          </p:nvSpPr>
          <p:spPr bwMode="auto">
            <a:xfrm>
              <a:off x="5375" y="3147"/>
              <a:ext cx="15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solidFill>
                    <a:schemeClr val="accent2"/>
                  </a:solidFill>
                  <a:latin typeface="Times New Roman" pitchFamily="18" charset="0"/>
                  <a:cs typeface="Times New Roman" pitchFamily="18" charset="0"/>
                </a:rPr>
                <a:t>d</a:t>
              </a:r>
              <a:endParaRPr lang="es-ES" sz="1700" i="1">
                <a:solidFill>
                  <a:schemeClr val="accent2"/>
                </a:solidFill>
                <a:latin typeface="Times New Roman" pitchFamily="18" charset="0"/>
                <a:cs typeface="Times New Roman" pitchFamily="18" charset="0"/>
              </a:endParaRPr>
            </a:p>
          </p:txBody>
        </p:sp>
        <p:sp>
          <p:nvSpPr>
            <p:cNvPr id="6163" name="Text Box 49"/>
            <p:cNvSpPr txBox="1">
              <a:spLocks noChangeArrowheads="1"/>
            </p:cNvSpPr>
            <p:nvPr/>
          </p:nvSpPr>
          <p:spPr bwMode="auto">
            <a:xfrm>
              <a:off x="3533" y="1187"/>
              <a:ext cx="107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Demanda efectiva</a:t>
              </a:r>
              <a:endParaRPr lang="es-ES" sz="1700" i="1">
                <a:latin typeface="Times New Roman" pitchFamily="18" charset="0"/>
                <a:cs typeface="Times New Roman" pitchFamily="18" charset="0"/>
              </a:endParaRPr>
            </a:p>
          </p:txBody>
        </p:sp>
        <p:sp>
          <p:nvSpPr>
            <p:cNvPr id="6164" name="Text Box 50"/>
            <p:cNvSpPr txBox="1">
              <a:spLocks noChangeArrowheads="1"/>
            </p:cNvSpPr>
            <p:nvPr/>
          </p:nvSpPr>
          <p:spPr bwMode="auto">
            <a:xfrm>
              <a:off x="4800" y="2723"/>
              <a:ext cx="960"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500" i="1" dirty="0">
                  <a:latin typeface="Times New Roman" pitchFamily="18" charset="0"/>
                  <a:cs typeface="Times New Roman" pitchFamily="18" charset="0"/>
                </a:rPr>
                <a:t>demanda percibida o nocional</a:t>
              </a:r>
              <a:endParaRPr lang="es-ES" sz="1500" i="1" dirty="0">
                <a:latin typeface="Times New Roman" pitchFamily="18" charset="0"/>
                <a:cs typeface="Times New Roman" pitchFamily="18" charset="0"/>
              </a:endParaRPr>
            </a:p>
          </p:txBody>
        </p:sp>
        <p:sp>
          <p:nvSpPr>
            <p:cNvPr id="6165" name="Text Box 56"/>
            <p:cNvSpPr txBox="1">
              <a:spLocks noChangeArrowheads="1"/>
            </p:cNvSpPr>
            <p:nvPr/>
          </p:nvSpPr>
          <p:spPr bwMode="auto">
            <a:xfrm>
              <a:off x="3149" y="2301"/>
              <a:ext cx="30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P</a:t>
              </a:r>
              <a:r>
                <a:rPr lang="es-ES_tradnl" sz="1700" i="1" baseline="30000">
                  <a:latin typeface="Times New Roman" pitchFamily="18" charset="0"/>
                  <a:cs typeface="Times New Roman" pitchFamily="18" charset="0"/>
                </a:rPr>
                <a:t>*</a:t>
              </a:r>
              <a:endParaRPr lang="es-ES" sz="1700" i="1">
                <a:latin typeface="Times New Roman" pitchFamily="18" charset="0"/>
                <a:cs typeface="Times New Roman" pitchFamily="18" charset="0"/>
              </a:endParaRPr>
            </a:p>
          </p:txBody>
        </p:sp>
        <p:sp>
          <p:nvSpPr>
            <p:cNvPr id="6166" name="Text Box 58"/>
            <p:cNvSpPr txBox="1">
              <a:spLocks noChangeArrowheads="1"/>
            </p:cNvSpPr>
            <p:nvPr/>
          </p:nvSpPr>
          <p:spPr bwMode="auto">
            <a:xfrm>
              <a:off x="3211" y="969"/>
              <a:ext cx="32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a</a:t>
              </a:r>
              <a:endParaRPr lang="es-ES" sz="1700" i="1">
                <a:latin typeface="Times New Roman" pitchFamily="18" charset="0"/>
                <a:cs typeface="Times New Roman" pitchFamily="18" charset="0"/>
              </a:endParaRPr>
            </a:p>
          </p:txBody>
        </p:sp>
        <p:graphicFrame>
          <p:nvGraphicFramePr>
            <p:cNvPr id="6146" name="Object 59"/>
            <p:cNvGraphicFramePr>
              <a:graphicFrameLocks noChangeAspect="1"/>
            </p:cNvGraphicFramePr>
            <p:nvPr/>
          </p:nvGraphicFramePr>
          <p:xfrm>
            <a:off x="4224" y="3344"/>
            <a:ext cx="192" cy="256"/>
          </p:xfrm>
          <a:graphic>
            <a:graphicData uri="http://schemas.openxmlformats.org/presentationml/2006/ole">
              <mc:AlternateContent xmlns:mc="http://schemas.openxmlformats.org/markup-compatibility/2006">
                <mc:Choice xmlns:v="urn:schemas-microsoft-com:vml" Requires="v">
                  <p:oleObj spid="_x0000_s66617" name="Ecuación" r:id="rId3" imgW="228600" imgH="304560" progId="Equation.3">
                    <p:embed/>
                  </p:oleObj>
                </mc:Choice>
                <mc:Fallback>
                  <p:oleObj name="Ecuación" r:id="rId3" imgW="228600" imgH="3045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 y="3344"/>
                          <a:ext cx="192" cy="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7" name="Line 61"/>
            <p:cNvSpPr>
              <a:spLocks noChangeShapeType="1"/>
            </p:cNvSpPr>
            <p:nvPr/>
          </p:nvSpPr>
          <p:spPr bwMode="auto">
            <a:xfrm>
              <a:off x="3418" y="3338"/>
              <a:ext cx="222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8" name="Line 62"/>
            <p:cNvSpPr>
              <a:spLocks noChangeShapeType="1"/>
            </p:cNvSpPr>
            <p:nvPr/>
          </p:nvSpPr>
          <p:spPr bwMode="auto">
            <a:xfrm>
              <a:off x="3418" y="2071"/>
              <a:ext cx="998" cy="1267"/>
            </a:xfrm>
            <a:prstGeom prst="line">
              <a:avLst/>
            </a:prstGeom>
            <a:noFill/>
            <a:ln w="19050">
              <a:solidFill>
                <a:schemeClr val="folHlink"/>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69" name="Line 64"/>
            <p:cNvSpPr>
              <a:spLocks noChangeShapeType="1"/>
            </p:cNvSpPr>
            <p:nvPr/>
          </p:nvSpPr>
          <p:spPr bwMode="auto">
            <a:xfrm flipV="1">
              <a:off x="3418" y="2263"/>
              <a:ext cx="1612" cy="729"/>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6170" name="Text Box 66"/>
            <p:cNvSpPr txBox="1">
              <a:spLocks noChangeArrowheads="1"/>
            </p:cNvSpPr>
            <p:nvPr/>
          </p:nvSpPr>
          <p:spPr bwMode="auto">
            <a:xfrm>
              <a:off x="3735" y="2617"/>
              <a:ext cx="285"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b</a:t>
              </a:r>
              <a:endParaRPr lang="es-ES" sz="1700" i="1">
                <a:latin typeface="Times New Roman" pitchFamily="18" charset="0"/>
                <a:cs typeface="Times New Roman" pitchFamily="18" charset="0"/>
              </a:endParaRPr>
            </a:p>
          </p:txBody>
        </p:sp>
        <p:sp>
          <p:nvSpPr>
            <p:cNvPr id="6171" name="Text Box 67"/>
            <p:cNvSpPr txBox="1">
              <a:spLocks noChangeArrowheads="1"/>
            </p:cNvSpPr>
            <p:nvPr/>
          </p:nvSpPr>
          <p:spPr bwMode="auto">
            <a:xfrm>
              <a:off x="3802" y="3299"/>
              <a:ext cx="3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a:latin typeface="Times New Roman" pitchFamily="18" charset="0"/>
                  <a:cs typeface="Times New Roman" pitchFamily="18" charset="0"/>
                </a:rPr>
                <a:t> Q*</a:t>
              </a:r>
              <a:endParaRPr lang="es-ES" sz="1700" i="1">
                <a:latin typeface="Times New Roman" pitchFamily="18" charset="0"/>
                <a:cs typeface="Times New Roman" pitchFamily="18" charset="0"/>
              </a:endParaRPr>
            </a:p>
          </p:txBody>
        </p:sp>
        <p:sp>
          <p:nvSpPr>
            <p:cNvPr id="6172" name="Text Box 68"/>
            <p:cNvSpPr txBox="1">
              <a:spLocks noChangeArrowheads="1"/>
            </p:cNvSpPr>
            <p:nvPr/>
          </p:nvSpPr>
          <p:spPr bwMode="auto">
            <a:xfrm>
              <a:off x="4800" y="2109"/>
              <a:ext cx="61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20000"/>
                </a:spcBef>
                <a:buClr>
                  <a:srgbClr val="D41C3B"/>
                </a:buClr>
                <a:buFont typeface="Monotype Sorts"/>
                <a:buNone/>
              </a:pPr>
              <a:r>
                <a:rPr lang="es-ES_tradnl" sz="1700" i="1" dirty="0" smtClean="0">
                  <a:solidFill>
                    <a:srgbClr val="FF9900"/>
                  </a:solidFill>
                  <a:latin typeface="Times New Roman" pitchFamily="18" charset="0"/>
                  <a:cs typeface="Times New Roman" pitchFamily="18" charset="0"/>
                </a:rPr>
                <a:t>      </a:t>
              </a:r>
              <a:r>
                <a:rPr lang="es-ES_tradnl" sz="1700" i="1" dirty="0" err="1" smtClean="0">
                  <a:solidFill>
                    <a:srgbClr val="FF9900"/>
                  </a:solidFill>
                  <a:latin typeface="Times New Roman" pitchFamily="18" charset="0"/>
                  <a:cs typeface="Times New Roman" pitchFamily="18" charset="0"/>
                </a:rPr>
                <a:t>CMg</a:t>
              </a:r>
              <a:endParaRPr lang="es-ES" sz="1700" i="1" dirty="0">
                <a:solidFill>
                  <a:srgbClr val="FF9900"/>
                </a:solidFill>
                <a:latin typeface="Times New Roman" pitchFamily="18" charset="0"/>
                <a:cs typeface="Times New Roman" pitchFamily="18" charset="0"/>
              </a:endParaRPr>
            </a:p>
          </p:txBody>
        </p:sp>
        <p:sp>
          <p:nvSpPr>
            <p:cNvPr id="6173" name="Text Box 69"/>
            <p:cNvSpPr txBox="1">
              <a:spLocks noChangeArrowheads="1"/>
            </p:cNvSpPr>
            <p:nvPr/>
          </p:nvSpPr>
          <p:spPr bwMode="auto">
            <a:xfrm>
              <a:off x="4339" y="3146"/>
              <a:ext cx="61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spcBef>
                  <a:spcPct val="20000"/>
                </a:spcBef>
                <a:buClr>
                  <a:srgbClr val="D41C3B"/>
                </a:buClr>
                <a:buFont typeface="Monotype Sorts"/>
                <a:buNone/>
              </a:pPr>
              <a:r>
                <a:rPr lang="es-ES_tradnl" sz="1700" i="1">
                  <a:solidFill>
                    <a:schemeClr val="folHlink"/>
                  </a:solidFill>
                  <a:latin typeface="Times New Roman" pitchFamily="18" charset="0"/>
                  <a:cs typeface="Times New Roman" pitchFamily="18" charset="0"/>
                </a:rPr>
                <a:t>IMg</a:t>
              </a:r>
              <a:endParaRPr lang="es-ES" sz="1700" i="1">
                <a:solidFill>
                  <a:schemeClr val="folHlink"/>
                </a:solidFill>
                <a:latin typeface="Times New Roman" pitchFamily="18" charset="0"/>
                <a:cs typeface="Times New Roman" pitchFamily="18" charset="0"/>
              </a:endParaRPr>
            </a:p>
          </p:txBody>
        </p:sp>
      </p:grpSp>
      <p:sp>
        <p:nvSpPr>
          <p:cNvPr id="6150" name="29 Rectángulo"/>
          <p:cNvSpPr>
            <a:spLocks noChangeArrowheads="1"/>
          </p:cNvSpPr>
          <p:nvPr/>
        </p:nvSpPr>
        <p:spPr bwMode="auto">
          <a:xfrm>
            <a:off x="6095207" y="6335184"/>
            <a:ext cx="5237864" cy="79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032" tIns="56016" rIns="112032" bIns="56016">
            <a:spAutoFit/>
          </a:bodyPr>
          <a:lstStyle/>
          <a:p>
            <a:pPr eaLnBrk="0" hangingPunct="0">
              <a:spcBef>
                <a:spcPct val="20000"/>
              </a:spcBef>
              <a:buClr>
                <a:srgbClr val="D41C3B"/>
              </a:buClr>
              <a:buFont typeface="Monotype Sorts"/>
              <a:buNone/>
            </a:pPr>
            <a:r>
              <a:rPr lang="es-ES" sz="2000" dirty="0">
                <a:latin typeface="Arial" pitchFamily="34" charset="0"/>
                <a:cs typeface="Arial" pitchFamily="34" charset="0"/>
                <a:sym typeface="Wingdings" pitchFamily="2" charset="2"/>
              </a:rPr>
              <a:t>Maximización </a:t>
            </a:r>
            <a:r>
              <a:rPr lang="es-ES" sz="2000" dirty="0">
                <a:latin typeface="Symbol" pitchFamily="18" charset="2"/>
                <a:cs typeface="Arial" pitchFamily="34" charset="0"/>
                <a:sym typeface="Wingdings" pitchFamily="2" charset="2"/>
              </a:rPr>
              <a:t>p</a:t>
            </a:r>
            <a:r>
              <a:rPr lang="es-ES" sz="2000" dirty="0">
                <a:latin typeface="Arial" pitchFamily="34" charset="0"/>
                <a:cs typeface="Arial" pitchFamily="34" charset="0"/>
                <a:sym typeface="Wingdings" pitchFamily="2" charset="2"/>
              </a:rPr>
              <a:t> en la intersección </a:t>
            </a:r>
            <a:endParaRPr lang="es-ES" sz="2000" dirty="0" smtClean="0">
              <a:latin typeface="Arial" pitchFamily="34" charset="0"/>
              <a:cs typeface="Arial" pitchFamily="34" charset="0"/>
              <a:sym typeface="Wingdings" pitchFamily="2" charset="2"/>
            </a:endParaRPr>
          </a:p>
          <a:p>
            <a:pPr eaLnBrk="0" hangingPunct="0">
              <a:spcBef>
                <a:spcPct val="20000"/>
              </a:spcBef>
              <a:buClr>
                <a:srgbClr val="D41C3B"/>
              </a:buClr>
              <a:buFont typeface="Monotype Sorts"/>
              <a:buNone/>
            </a:pPr>
            <a:r>
              <a:rPr lang="es-ES" sz="2000" i="1" dirty="0" err="1" smtClean="0">
                <a:cs typeface="Times New Roman" pitchFamily="18" charset="0"/>
                <a:sym typeface="Wingdings" pitchFamily="2" charset="2"/>
              </a:rPr>
              <a:t>IMg</a:t>
            </a:r>
            <a:r>
              <a:rPr lang="es-ES" sz="2000" i="1" dirty="0" smtClean="0">
                <a:cs typeface="Times New Roman" pitchFamily="18" charset="0"/>
                <a:sym typeface="Wingdings" pitchFamily="2" charset="2"/>
              </a:rPr>
              <a:t> </a:t>
            </a:r>
            <a:r>
              <a:rPr lang="es-ES" sz="2000" i="1" dirty="0">
                <a:cs typeface="Times New Roman" pitchFamily="18" charset="0"/>
                <a:sym typeface="Wingdings" pitchFamily="2" charset="2"/>
              </a:rPr>
              <a:t>= </a:t>
            </a:r>
            <a:r>
              <a:rPr lang="es-ES" sz="2000" i="1" dirty="0" err="1">
                <a:cs typeface="Times New Roman" pitchFamily="18" charset="0"/>
                <a:sym typeface="Wingdings" pitchFamily="2" charset="2"/>
              </a:rPr>
              <a:t>CMg</a:t>
            </a:r>
            <a:r>
              <a:rPr lang="es-ES" sz="2000" dirty="0">
                <a:latin typeface="Arial" pitchFamily="34" charset="0"/>
                <a:cs typeface="Arial" pitchFamily="34" charset="0"/>
                <a:sym typeface="Wingdings" pitchFamily="2" charset="2"/>
              </a:rPr>
              <a:t>. Sí </a:t>
            </a:r>
            <a:r>
              <a:rPr lang="es-ES" sz="2000" i="1" dirty="0">
                <a:cs typeface="Times New Roman" pitchFamily="18" charset="0"/>
                <a:sym typeface="Wingdings" pitchFamily="2" charset="2"/>
              </a:rPr>
              <a:t>P &gt; </a:t>
            </a:r>
            <a:r>
              <a:rPr lang="es-ES" sz="2000" i="1" dirty="0" err="1">
                <a:cs typeface="Times New Roman" pitchFamily="18" charset="0"/>
                <a:sym typeface="Wingdings" pitchFamily="2" charset="2"/>
              </a:rPr>
              <a:t>CMe</a:t>
            </a:r>
            <a:r>
              <a:rPr lang="es-ES" sz="2000" i="1" dirty="0">
                <a:cs typeface="Times New Roman" pitchFamily="18" charset="0"/>
                <a:sym typeface="Wingdings" pitchFamily="2" charset="2"/>
              </a:rPr>
              <a:t>  </a:t>
            </a:r>
            <a:r>
              <a:rPr lang="es-ES" sz="2000" i="1" dirty="0">
                <a:latin typeface="Symbol" pitchFamily="18" charset="2"/>
                <a:cs typeface="Times New Roman" pitchFamily="18" charset="0"/>
                <a:sym typeface="Wingdings" pitchFamily="2" charset="2"/>
              </a:rPr>
              <a:t>p</a:t>
            </a:r>
            <a:r>
              <a:rPr lang="es-ES" sz="2000" dirty="0">
                <a:latin typeface="Arial" pitchFamily="34" charset="0"/>
                <a:cs typeface="Arial" pitchFamily="34" charset="0"/>
                <a:sym typeface="Wingdings" pitchFamily="2" charset="2"/>
              </a:rPr>
              <a:t> extraordinarios.</a:t>
            </a:r>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68</a:t>
            </a:fld>
            <a:endParaRPr lang="es-ES"/>
          </a:p>
        </p:txBody>
      </p:sp>
    </p:spTree>
    <p:extLst>
      <p:ext uri="{BB962C8B-B14F-4D97-AF65-F5344CB8AC3E}">
        <p14:creationId xmlns:p14="http://schemas.microsoft.com/office/powerpoint/2010/main" val="1623146441"/>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3" name="Rectangle 6"/>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4" name="Rectangle 9"/>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5" name="Rectangle 18"/>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371731" name="Text Box 19"/>
          <p:cNvSpPr txBox="1">
            <a:spLocks noChangeArrowheads="1"/>
          </p:cNvSpPr>
          <p:nvPr/>
        </p:nvSpPr>
        <p:spPr bwMode="auto">
          <a:xfrm>
            <a:off x="90978" y="2141310"/>
            <a:ext cx="4850769" cy="2806171"/>
          </a:xfrm>
          <a:prstGeom prst="rect">
            <a:avLst/>
          </a:prstGeom>
          <a:noFill/>
          <a:ln w="9525">
            <a:noFill/>
            <a:miter lim="800000"/>
            <a:headEnd/>
            <a:tailEnd/>
          </a:ln>
        </p:spPr>
        <p:txBody>
          <a:bodyPr lIns="112032" tIns="56016" rIns="112032" bIns="56016">
            <a:spAutoFit/>
          </a:bodyPr>
          <a:lstStyle/>
          <a:p>
            <a:pPr marL="420121" indent="-420121" eaLnBrk="0" hangingPunct="0">
              <a:buClr>
                <a:srgbClr val="D41C3B"/>
              </a:buClr>
              <a:buFont typeface="Wingdings" pitchFamily="2" charset="2"/>
              <a:buChar char="§"/>
            </a:pPr>
            <a:r>
              <a:rPr lang="es-ES" sz="2500" b="0">
                <a:latin typeface="Corbel" pitchFamily="34" charset="0"/>
                <a:sym typeface="Wingdings" pitchFamily="2" charset="2"/>
              </a:rPr>
              <a:t>Muchos oferentes: Empresas consideran que su conducta no influye en los competidores (considera </a:t>
            </a:r>
            <a:r>
              <a:rPr lang="es-ES" sz="2500" b="0" i="1">
                <a:effectLst>
                  <a:outerShdw blurRad="38100" dist="38100" dir="2700000" algn="tl">
                    <a:srgbClr val="696464"/>
                  </a:outerShdw>
                </a:effectLst>
                <a:cs typeface="Times New Roman" pitchFamily="18" charset="0"/>
                <a:sym typeface="Wingdings" pitchFamily="2" charset="2"/>
              </a:rPr>
              <a:t>dd</a:t>
            </a:r>
            <a:r>
              <a:rPr lang="es-ES" sz="2500" b="0" i="1">
                <a:effectLst>
                  <a:outerShdw blurRad="38100" dist="38100" dir="2700000" algn="tl">
                    <a:srgbClr val="696464"/>
                  </a:outerShdw>
                </a:effectLst>
                <a:latin typeface="Corbel" pitchFamily="34" charset="0"/>
                <a:sym typeface="Wingdings" pitchFamily="2" charset="2"/>
              </a:rPr>
              <a:t>)</a:t>
            </a:r>
          </a:p>
          <a:p>
            <a:pPr marL="420121" indent="-420121" eaLnBrk="0" hangingPunct="0">
              <a:buClr>
                <a:srgbClr val="D41C3B"/>
              </a:buClr>
              <a:buFont typeface="Wingdings" pitchFamily="2" charset="2"/>
              <a:buChar char="§"/>
            </a:pPr>
            <a:r>
              <a:rPr lang="es-ES" sz="2500" b="0">
                <a:latin typeface="Corbel" pitchFamily="34" charset="0"/>
                <a:sym typeface="Wingdings" pitchFamily="2" charset="2"/>
              </a:rPr>
              <a:t>Productos sustitutos cercanos: empresas perciben curvas de demanda elásticas.</a:t>
            </a:r>
          </a:p>
        </p:txBody>
      </p:sp>
      <p:sp>
        <p:nvSpPr>
          <p:cNvPr id="10247" name="Rectangle 26"/>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10248" name="Rectangle 27"/>
          <p:cNvSpPr>
            <a:spLocks noChangeArrowheads="1"/>
          </p:cNvSpPr>
          <p:nvPr/>
        </p:nvSpPr>
        <p:spPr bwMode="auto">
          <a:xfrm>
            <a:off x="5982048" y="-264312"/>
            <a:ext cx="226316" cy="528624"/>
          </a:xfrm>
          <a:prstGeom prst="rect">
            <a:avLst/>
          </a:prstGeom>
          <a:noFill/>
          <a:ln w="9525">
            <a:noFill/>
            <a:miter lim="800000"/>
            <a:headEnd/>
            <a:tailEnd/>
          </a:ln>
        </p:spPr>
        <p:txBody>
          <a:bodyPr wrap="none" lIns="112032" tIns="56016" rIns="112032" bIns="56016" anchor="ctr">
            <a:spAutoFit/>
          </a:bodyPr>
          <a:lstStyle/>
          <a:p>
            <a:pPr algn="ctr" eaLnBrk="0" hangingPunct="0">
              <a:spcBef>
                <a:spcPct val="20000"/>
              </a:spcBef>
              <a:buClr>
                <a:srgbClr val="D41C3B"/>
              </a:buClr>
              <a:buFont typeface="Monotype Sorts"/>
              <a:buNone/>
            </a:pPr>
            <a:endParaRPr lang="es-MX">
              <a:latin typeface="Corbel" pitchFamily="34" charset="0"/>
            </a:endParaRPr>
          </a:p>
        </p:txBody>
      </p:sp>
      <p:sp>
        <p:nvSpPr>
          <p:cNvPr id="34" name="33 Rectángulo"/>
          <p:cNvSpPr>
            <a:spLocks noChangeArrowheads="1"/>
          </p:cNvSpPr>
          <p:nvPr/>
        </p:nvSpPr>
        <p:spPr bwMode="auto">
          <a:xfrm>
            <a:off x="46534" y="5290015"/>
            <a:ext cx="4476168" cy="1442721"/>
          </a:xfrm>
          <a:prstGeom prst="rect">
            <a:avLst/>
          </a:prstGeom>
          <a:noFill/>
          <a:ln w="9525">
            <a:noFill/>
            <a:miter lim="800000"/>
            <a:headEnd/>
            <a:tailEnd/>
          </a:ln>
        </p:spPr>
        <p:txBody>
          <a:bodyPr lIns="112032" tIns="56016" rIns="112032" bIns="56016">
            <a:spAutoFit/>
          </a:bodyPr>
          <a:lstStyle/>
          <a:p>
            <a:pPr marL="420121" indent="-420121" eaLnBrk="0" hangingPunct="0">
              <a:spcBef>
                <a:spcPct val="20000"/>
              </a:spcBef>
              <a:buClr>
                <a:srgbClr val="D41C3B"/>
              </a:buClr>
              <a:buFont typeface="Wingdings" pitchFamily="2" charset="2"/>
              <a:buChar char="§"/>
            </a:pPr>
            <a:r>
              <a:rPr lang="es-ES" b="0">
                <a:latin typeface="Corbel" pitchFamily="34" charset="0"/>
                <a:sym typeface="Wingdings" pitchFamily="2" charset="2"/>
              </a:rPr>
              <a:t>Empresa considera que su conducta no influye (</a:t>
            </a:r>
            <a:r>
              <a:rPr lang="es-ES" b="0" i="1">
                <a:effectLst>
                  <a:outerShdw blurRad="38100" dist="38100" dir="2700000" algn="tl">
                    <a:srgbClr val="696464"/>
                  </a:outerShdw>
                </a:effectLst>
                <a:cs typeface="Times New Roman" pitchFamily="18" charset="0"/>
                <a:sym typeface="Wingdings" pitchFamily="2" charset="2"/>
              </a:rPr>
              <a:t>dd</a:t>
            </a:r>
            <a:r>
              <a:rPr lang="es-ES" b="0">
                <a:latin typeface="Corbel" pitchFamily="34" charset="0"/>
                <a:sym typeface="Wingdings" pitchFamily="2" charset="2"/>
              </a:rPr>
              <a:t>)..</a:t>
            </a:r>
          </a:p>
          <a:p>
            <a:pPr marL="420121" indent="-420121" eaLnBrk="0" hangingPunct="0">
              <a:spcBef>
                <a:spcPct val="20000"/>
              </a:spcBef>
              <a:buClr>
                <a:srgbClr val="D41C3B"/>
              </a:buClr>
              <a:buFont typeface="Wingdings" pitchFamily="2" charset="2"/>
              <a:buChar char="§"/>
            </a:pPr>
            <a:r>
              <a:rPr lang="es-ES" b="0">
                <a:latin typeface="Corbel" pitchFamily="34" charset="0"/>
                <a:sym typeface="Wingdings" pitchFamily="2" charset="2"/>
              </a:rPr>
              <a:t>… pero influye (</a:t>
            </a:r>
            <a:r>
              <a:rPr lang="es-ES" b="0" i="1">
                <a:effectLst>
                  <a:outerShdw blurRad="38100" dist="38100" dir="2700000" algn="tl">
                    <a:srgbClr val="696464"/>
                  </a:outerShdw>
                </a:effectLst>
                <a:cs typeface="Times New Roman" pitchFamily="18" charset="0"/>
                <a:sym typeface="Wingdings" pitchFamily="2" charset="2"/>
              </a:rPr>
              <a:t>DD</a:t>
            </a:r>
            <a:r>
              <a:rPr lang="es-ES" b="0">
                <a:latin typeface="Corbel" pitchFamily="34" charset="0"/>
                <a:sym typeface="Wingdings" pitchFamily="2" charset="2"/>
              </a:rPr>
              <a:t>).</a:t>
            </a:r>
          </a:p>
        </p:txBody>
      </p:sp>
      <p:sp>
        <p:nvSpPr>
          <p:cNvPr id="10251" name="34 Título"/>
          <p:cNvSpPr>
            <a:spLocks/>
          </p:cNvSpPr>
          <p:nvPr/>
        </p:nvSpPr>
        <p:spPr bwMode="auto">
          <a:xfrm>
            <a:off x="565324" y="1352879"/>
            <a:ext cx="6291783" cy="583730"/>
          </a:xfrm>
          <a:prstGeom prst="rect">
            <a:avLst/>
          </a:prstGeom>
          <a:noFill/>
          <a:ln w="9525">
            <a:noFill/>
            <a:miter lim="800000"/>
            <a:headEnd/>
            <a:tailEnd/>
          </a:ln>
        </p:spPr>
        <p:txBody>
          <a:bodyPr lIns="112810" tIns="56406" rIns="112810" bIns="56406" anchor="ctr"/>
          <a:lstStyle/>
          <a:p>
            <a:pPr defTabSz="933602"/>
            <a:r>
              <a:rPr lang="es-ES" sz="2500" dirty="0">
                <a:latin typeface="Corbel" pitchFamily="34" charset="0"/>
              </a:rPr>
              <a:t>Origen: Modelo de </a:t>
            </a:r>
            <a:r>
              <a:rPr lang="es-ES" sz="2500" dirty="0" err="1">
                <a:latin typeface="Corbel" pitchFamily="34" charset="0"/>
              </a:rPr>
              <a:t>Chamberlin</a:t>
            </a:r>
            <a:r>
              <a:rPr lang="es-ES" sz="3700" dirty="0">
                <a:latin typeface="Corbel" pitchFamily="34" charset="0"/>
              </a:rPr>
              <a:t> </a:t>
            </a:r>
            <a:endParaRPr lang="es-ES" sz="5400" dirty="0">
              <a:latin typeface="Corbel" pitchFamily="34" charset="0"/>
            </a:endParaRPr>
          </a:p>
        </p:txBody>
      </p:sp>
      <p:grpSp>
        <p:nvGrpSpPr>
          <p:cNvPr id="10252" name="27 Grupo"/>
          <p:cNvGrpSpPr>
            <a:grpSpLocks/>
          </p:cNvGrpSpPr>
          <p:nvPr/>
        </p:nvGrpSpPr>
        <p:grpSpPr bwMode="auto">
          <a:xfrm>
            <a:off x="5442494" y="1908200"/>
            <a:ext cx="6095207" cy="4495941"/>
            <a:chOff x="4000496" y="2214554"/>
            <a:chExt cx="5000660" cy="3500462"/>
          </a:xfrm>
        </p:grpSpPr>
        <p:cxnSp>
          <p:nvCxnSpPr>
            <p:cNvPr id="40" name="39 Conector angular"/>
            <p:cNvCxnSpPr>
              <a:cxnSpLocks/>
            </p:cNvCxnSpPr>
            <p:nvPr/>
          </p:nvCxnSpPr>
          <p:spPr>
            <a:xfrm>
              <a:off x="4572000" y="2262179"/>
              <a:ext cx="3959253" cy="3024209"/>
            </a:xfrm>
            <a:prstGeom prst="bentConnector3">
              <a:avLst>
                <a:gd name="adj1" fmla="val 303"/>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rot="16200000" flipH="1">
              <a:off x="5286380" y="3000372"/>
              <a:ext cx="2000264" cy="2000264"/>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5000628" y="3429000"/>
              <a:ext cx="3214711" cy="1357323"/>
            </a:xfrm>
            <a:prstGeom prst="line">
              <a:avLst/>
            </a:prstGeom>
            <a:ln w="254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4572000" y="3929066"/>
              <a:ext cx="1655775"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rot="5400000">
              <a:off x="5536413" y="4607727"/>
              <a:ext cx="1357323" cy="31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258" name="34 Título"/>
            <p:cNvSpPr>
              <a:spLocks/>
            </p:cNvSpPr>
            <p:nvPr/>
          </p:nvSpPr>
          <p:spPr bwMode="auto">
            <a:xfrm>
              <a:off x="4286248" y="2214554"/>
              <a:ext cx="285752" cy="357190"/>
            </a:xfrm>
            <a:prstGeom prst="rect">
              <a:avLst/>
            </a:prstGeom>
            <a:noFill/>
            <a:ln w="9525">
              <a:noFill/>
              <a:miter lim="800000"/>
              <a:headEnd/>
              <a:tailEnd/>
            </a:ln>
          </p:spPr>
          <p:txBody>
            <a:bodyPr lIns="92075" tIns="46038" rIns="92075" bIns="46038" anchor="ctr"/>
            <a:lstStyle/>
            <a:p>
              <a:pPr defTabSz="933602"/>
              <a:r>
                <a:rPr lang="es-ES" sz="2500" i="1">
                  <a:cs typeface="Times New Roman" pitchFamily="18" charset="0"/>
                </a:rPr>
                <a:t>P</a:t>
              </a:r>
              <a:endParaRPr lang="es-ES" sz="5400" i="1">
                <a:cs typeface="Times New Roman" pitchFamily="18" charset="0"/>
              </a:endParaRPr>
            </a:p>
          </p:txBody>
        </p:sp>
        <p:sp>
          <p:nvSpPr>
            <p:cNvPr id="10259" name="34 Título"/>
            <p:cNvSpPr>
              <a:spLocks/>
            </p:cNvSpPr>
            <p:nvPr/>
          </p:nvSpPr>
          <p:spPr bwMode="auto">
            <a:xfrm>
              <a:off x="4000496" y="3714752"/>
              <a:ext cx="500066" cy="357190"/>
            </a:xfrm>
            <a:prstGeom prst="rect">
              <a:avLst/>
            </a:prstGeom>
            <a:noFill/>
            <a:ln w="9525">
              <a:noFill/>
              <a:miter lim="800000"/>
              <a:headEnd/>
              <a:tailEnd/>
            </a:ln>
          </p:spPr>
          <p:txBody>
            <a:bodyPr lIns="92075" tIns="46038" rIns="92075" bIns="46038" anchor="ctr"/>
            <a:lstStyle/>
            <a:p>
              <a:pPr algn="r" defTabSz="933602"/>
              <a:r>
                <a:rPr lang="es-ES" i="1">
                  <a:latin typeface="Times New Roman" pitchFamily="18" charset="0"/>
                  <a:cs typeface="Times New Roman" pitchFamily="18" charset="0"/>
                </a:rPr>
                <a:t>P*</a:t>
              </a:r>
            </a:p>
          </p:txBody>
        </p:sp>
        <p:sp>
          <p:nvSpPr>
            <p:cNvPr id="10260" name="34 Título"/>
            <p:cNvSpPr>
              <a:spLocks/>
            </p:cNvSpPr>
            <p:nvPr/>
          </p:nvSpPr>
          <p:spPr bwMode="auto">
            <a:xfrm>
              <a:off x="6000760" y="5357826"/>
              <a:ext cx="500066"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Q*</a:t>
              </a:r>
            </a:p>
          </p:txBody>
        </p:sp>
        <p:sp>
          <p:nvSpPr>
            <p:cNvPr id="10261" name="34 Título"/>
            <p:cNvSpPr>
              <a:spLocks/>
            </p:cNvSpPr>
            <p:nvPr/>
          </p:nvSpPr>
          <p:spPr bwMode="auto">
            <a:xfrm>
              <a:off x="8501090" y="5286388"/>
              <a:ext cx="500066"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Q</a:t>
              </a:r>
            </a:p>
          </p:txBody>
        </p:sp>
        <p:sp>
          <p:nvSpPr>
            <p:cNvPr id="10262" name="34 Título"/>
            <p:cNvSpPr>
              <a:spLocks/>
            </p:cNvSpPr>
            <p:nvPr/>
          </p:nvSpPr>
          <p:spPr bwMode="auto">
            <a:xfrm>
              <a:off x="5143504" y="2571744"/>
              <a:ext cx="285752"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3" name="34 Título"/>
            <p:cNvSpPr>
              <a:spLocks/>
            </p:cNvSpPr>
            <p:nvPr/>
          </p:nvSpPr>
          <p:spPr bwMode="auto">
            <a:xfrm>
              <a:off x="7358082" y="4857760"/>
              <a:ext cx="428628"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4" name="34 Título"/>
            <p:cNvSpPr>
              <a:spLocks/>
            </p:cNvSpPr>
            <p:nvPr/>
          </p:nvSpPr>
          <p:spPr bwMode="auto">
            <a:xfrm>
              <a:off x="4857752" y="3071810"/>
              <a:ext cx="285752"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sp>
          <p:nvSpPr>
            <p:cNvPr id="10265" name="34 Título"/>
            <p:cNvSpPr>
              <a:spLocks/>
            </p:cNvSpPr>
            <p:nvPr/>
          </p:nvSpPr>
          <p:spPr bwMode="auto">
            <a:xfrm>
              <a:off x="8215338" y="4572008"/>
              <a:ext cx="428628" cy="357190"/>
            </a:xfrm>
            <a:prstGeom prst="rect">
              <a:avLst/>
            </a:prstGeom>
            <a:noFill/>
            <a:ln w="9525">
              <a:noFill/>
              <a:miter lim="800000"/>
              <a:headEnd/>
              <a:tailEnd/>
            </a:ln>
          </p:spPr>
          <p:txBody>
            <a:bodyPr lIns="92075" tIns="46038" rIns="92075" bIns="46038" anchor="ctr"/>
            <a:lstStyle/>
            <a:p>
              <a:pPr defTabSz="933602"/>
              <a:r>
                <a:rPr lang="es-ES" i="1">
                  <a:latin typeface="Times New Roman" pitchFamily="18" charset="0"/>
                  <a:cs typeface="Times New Roman" pitchFamily="18" charset="0"/>
                </a:rPr>
                <a:t>d</a:t>
              </a:r>
            </a:p>
          </p:txBody>
        </p:sp>
      </p:grpSp>
      <p:sp>
        <p:nvSpPr>
          <p:cNvPr id="26" name="1 Título"/>
          <p:cNvSpPr txBox="1">
            <a:spLocks/>
          </p:cNvSpPr>
          <p:nvPr/>
        </p:nvSpPr>
        <p:spPr>
          <a:xfrm>
            <a:off x="609520" y="297017"/>
            <a:ext cx="10158678" cy="763998"/>
          </a:xfrm>
          <a:prstGeom prst="rect">
            <a:avLst/>
          </a:prstGeom>
          <a:solidFill>
            <a:schemeClr val="bg2">
              <a:lumMod val="50000"/>
            </a:schemeClr>
          </a:solidFill>
        </p:spPr>
        <p:style>
          <a:lnRef idx="2">
            <a:schemeClr val="accent6">
              <a:shade val="50000"/>
            </a:schemeClr>
          </a:lnRef>
          <a:fillRef idx="1">
            <a:schemeClr val="accent6"/>
          </a:fillRef>
          <a:effectRef idx="0">
            <a:schemeClr val="accent6"/>
          </a:effectRef>
          <a:fontRef idx="minor">
            <a:schemeClr val="lt1"/>
          </a:fontRef>
        </p:style>
        <p:txBody>
          <a:bodyPr anchor="ctr" anchorCtr="0"/>
          <a:lstStyle>
            <a:lvl1pPr algn="l" defTabSz="1120323" rtl="0" eaLnBrk="1" latinLnBrk="0" hangingPunct="1">
              <a:spcBef>
                <a:spcPct val="0"/>
              </a:spcBef>
              <a:buNone/>
              <a:defRPr sz="5600" kern="1200" cap="none" spc="-123" baseline="0">
                <a:ln>
                  <a:noFill/>
                </a:ln>
                <a:solidFill>
                  <a:schemeClr val="lt1"/>
                </a:solidFill>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3600" dirty="0" smtClean="0"/>
              <a:t>El modelo de demanda quebrada de Paul </a:t>
            </a:r>
            <a:r>
              <a:rPr lang="es-MX" sz="3600" dirty="0" err="1" smtClean="0"/>
              <a:t>Swezy</a:t>
            </a:r>
            <a:endParaRPr lang="es-MX" sz="3600" dirty="0"/>
          </a:p>
        </p:txBody>
      </p:sp>
      <p:sp>
        <p:nvSpPr>
          <p:cNvPr id="2" name="Marcador de número de diapositiva 1"/>
          <p:cNvSpPr>
            <a:spLocks noGrp="1"/>
          </p:cNvSpPr>
          <p:nvPr>
            <p:ph type="sldNum" sz="quarter" idx="12"/>
          </p:nvPr>
        </p:nvSpPr>
        <p:spPr/>
        <p:txBody>
          <a:bodyPr/>
          <a:lstStyle/>
          <a:p>
            <a:pPr>
              <a:defRPr/>
            </a:pPr>
            <a:fld id="{548CF69E-E6D5-464C-9C52-E1AD2D73CDBF}" type="slidenum">
              <a:rPr lang="es-ES" smtClean="0"/>
              <a:pPr>
                <a:defRPr/>
              </a:pPr>
              <a:t>69</a:t>
            </a:fld>
            <a:endParaRPr lang="es-ES"/>
          </a:p>
        </p:txBody>
      </p:sp>
    </p:spTree>
    <p:extLst>
      <p:ext uri="{BB962C8B-B14F-4D97-AF65-F5344CB8AC3E}">
        <p14:creationId xmlns:p14="http://schemas.microsoft.com/office/powerpoint/2010/main" val="2621771428"/>
      </p:ext>
    </p:extLst>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35" name="Text Box 19"/>
          <p:cNvSpPr txBox="1">
            <a:spLocks noChangeArrowheads="1"/>
          </p:cNvSpPr>
          <p:nvPr/>
        </p:nvSpPr>
        <p:spPr bwMode="auto">
          <a:xfrm>
            <a:off x="476190" y="1931459"/>
            <a:ext cx="10952323" cy="2688154"/>
          </a:xfrm>
          <a:prstGeom prst="rect">
            <a:avLst/>
          </a:prstGeom>
          <a:noFill/>
          <a:ln w="9525">
            <a:noFill/>
            <a:miter lim="800000"/>
            <a:headEnd/>
            <a:tailEnd/>
          </a:ln>
        </p:spPr>
        <p:txBody>
          <a:bodyPr lIns="101837" tIns="50918" rIns="101837" bIns="50918">
            <a:spAutoFit/>
          </a:bodyPr>
          <a:lstStyle/>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Bienes homogéneos o diferenciados.</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Pocos vendedores y muchos compradores.</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Información y conocimiento perfecto.</a:t>
            </a:r>
          </a:p>
          <a:p>
            <a:pPr marL="403104" lvl="1"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Entrada limitada. Existen barreras de entrada.</a:t>
            </a:r>
          </a:p>
          <a:p>
            <a:pPr marL="912287" lvl="2"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Monopolio. Barreras legales o naturales.</a:t>
            </a:r>
          </a:p>
          <a:p>
            <a:pPr marL="912287" lvl="2"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Oligopolio. Barreras técnicas o estratégicas.</a:t>
            </a:r>
          </a:p>
        </p:txBody>
      </p:sp>
      <p:sp>
        <p:nvSpPr>
          <p:cNvPr id="5128" name="28 Título"/>
          <p:cNvSpPr>
            <a:spLocks noGrp="1"/>
          </p:cNvSpPr>
          <p:nvPr>
            <p:ph type="title"/>
          </p:nvPr>
        </p:nvSpPr>
        <p:spPr>
          <a:xfrm>
            <a:off x="476190" y="806602"/>
            <a:ext cx="9755978" cy="693608"/>
          </a:xfrm>
        </p:spPr>
        <p:txBody>
          <a:bodyPr/>
          <a:lstStyle/>
          <a:p>
            <a:r>
              <a:rPr lang="es-ES" altLang="es-MX" sz="3100" dirty="0">
                <a:solidFill>
                  <a:srgbClr val="A50021"/>
                </a:solidFill>
              </a:rPr>
              <a:t>Concepto y modelos teóricos. </a:t>
            </a:r>
            <a:r>
              <a:rPr lang="es-ES" altLang="es-MX" sz="3100" dirty="0" smtClean="0">
                <a:solidFill>
                  <a:srgbClr val="A50021"/>
                </a:solidFill>
              </a:rPr>
              <a:t> Supuestos </a:t>
            </a:r>
            <a:r>
              <a:rPr lang="es-ES" altLang="es-MX" sz="3100" dirty="0">
                <a:solidFill>
                  <a:srgbClr val="A50021"/>
                </a:solidFill>
              </a:rPr>
              <a:t>del modelo</a:t>
            </a:r>
            <a:endParaRPr lang="es-ES" altLang="es-MX" sz="3100" dirty="0"/>
          </a:p>
        </p:txBody>
      </p:sp>
      <p:sp>
        <p:nvSpPr>
          <p:cNvPr id="513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49597525-A32D-4E59-A99D-8BB45F1C477F}" type="slidenum">
              <a:rPr lang="es-ES" altLang="es-MX" sz="1600" b="0"/>
              <a:pPr eaLnBrk="1" hangingPunct="1"/>
              <a:t>7</a:t>
            </a:fld>
            <a:endParaRPr lang="es-ES" altLang="es-MX" sz="1600" b="0"/>
          </a:p>
        </p:txBody>
      </p:sp>
      <p:sp>
        <p:nvSpPr>
          <p:cNvPr id="5129" name="Text Box 19"/>
          <p:cNvSpPr txBox="1">
            <a:spLocks noChangeArrowheads="1"/>
          </p:cNvSpPr>
          <p:nvPr/>
        </p:nvSpPr>
        <p:spPr bwMode="auto">
          <a:xfrm>
            <a:off x="408466" y="4826073"/>
            <a:ext cx="10761848" cy="158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37" tIns="50918" rIns="101837" bIns="50918">
            <a:spAutoFit/>
          </a:bodyPr>
          <a:lstStyle>
            <a:lvl1pPr marL="342900" indent="-342900" eaLnBrk="0" hangingPunct="0">
              <a:defRPr sz="2400" b="1">
                <a:solidFill>
                  <a:schemeClr val="tx1"/>
                </a:solidFill>
                <a:latin typeface="Times New Roman" pitchFamily="18" charset="0"/>
              </a:defRPr>
            </a:lvl1pPr>
            <a:lvl2pPr marL="742950" indent="-285750" eaLnBrk="0" hangingPunct="0">
              <a:defRPr sz="2400" b="1">
                <a:solidFill>
                  <a:schemeClr val="tx1"/>
                </a:solidFill>
                <a:latin typeface="Times New Roman" pitchFamily="18" charset="0"/>
              </a:defRPr>
            </a:lvl2pPr>
            <a:lvl3pPr marL="1143000" indent="-228600" eaLnBrk="0" hangingPunct="0">
              <a:defRPr sz="2400" b="1">
                <a:solidFill>
                  <a:schemeClr val="tx1"/>
                </a:solidFill>
                <a:latin typeface="Times New Roman" pitchFamily="18" charset="0"/>
              </a:defRPr>
            </a:lvl3pPr>
            <a:lvl4pPr marL="1600200" indent="-228600" eaLnBrk="0" hangingPunct="0">
              <a:defRPr sz="2400" b="1">
                <a:solidFill>
                  <a:schemeClr val="tx1"/>
                </a:solidFill>
                <a:latin typeface="Times New Roman" pitchFamily="18" charset="0"/>
              </a:defRPr>
            </a:lvl4pPr>
            <a:lvl5pPr marL="2057400" indent="-228600" eaLnBrk="0" hangingPunct="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pPr eaLnBrk="1" hangingPunct="1">
              <a:spcBef>
                <a:spcPct val="20000"/>
              </a:spcBef>
              <a:buFont typeface="Wingdings" pitchFamily="2" charset="2"/>
              <a:buChar char="§"/>
            </a:pPr>
            <a:r>
              <a:rPr lang="es-ES_tradnl" altLang="es-MX" b="0" dirty="0">
                <a:solidFill>
                  <a:srgbClr val="663300"/>
                </a:solidFill>
                <a:latin typeface="Arial" pitchFamily="34" charset="0"/>
                <a:cs typeface="Arial" pitchFamily="34" charset="0"/>
                <a:sym typeface="Wingdings" pitchFamily="2" charset="2"/>
              </a:rPr>
              <a:t>Grado al que, en el largo plazo, las empresas establecidas pueden elevar sus precios de venta por encima del costo medio mínimo de producción y distribución sin inducir la entrada de nuevas empresas en la industria.</a:t>
            </a:r>
            <a:r>
              <a:rPr lang="es-ES" altLang="es-MX" b="0" dirty="0">
                <a:solidFill>
                  <a:srgbClr val="663300"/>
                </a:solidFill>
                <a:latin typeface="Arial" pitchFamily="34" charset="0"/>
                <a:cs typeface="Arial" pitchFamily="34" charset="0"/>
                <a:sym typeface="Wingdings" pitchFamily="2" charset="2"/>
              </a:rPr>
              <a:t>  (</a:t>
            </a:r>
            <a:r>
              <a:rPr lang="es-ES" altLang="es-MX" b="0" dirty="0" err="1">
                <a:solidFill>
                  <a:srgbClr val="663300"/>
                </a:solidFill>
                <a:latin typeface="Arial" pitchFamily="34" charset="0"/>
                <a:cs typeface="Arial" pitchFamily="34" charset="0"/>
                <a:sym typeface="Wingdings" pitchFamily="2" charset="2"/>
              </a:rPr>
              <a:t>Bain</a:t>
            </a:r>
            <a:r>
              <a:rPr lang="es-ES" altLang="es-MX" b="0" dirty="0">
                <a:solidFill>
                  <a:srgbClr val="663300"/>
                </a:solidFill>
                <a:latin typeface="Arial" pitchFamily="34" charset="0"/>
                <a:cs typeface="Arial" pitchFamily="34" charset="0"/>
                <a:sym typeface="Wingdings" pitchFamily="2" charset="2"/>
              </a:rPr>
              <a:t> 1956)</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5"/>
          <p:cNvSpPr>
            <a:spLocks noGrp="1" noChangeArrowheads="1"/>
          </p:cNvSpPr>
          <p:nvPr>
            <p:ph type="body" idx="1"/>
          </p:nvPr>
        </p:nvSpPr>
        <p:spPr>
          <a:xfrm>
            <a:off x="46534" y="5655310"/>
            <a:ext cx="11231687" cy="1121105"/>
          </a:xfrm>
        </p:spPr>
        <p:txBody>
          <a:bodyPr/>
          <a:lstStyle/>
          <a:p>
            <a:r>
              <a:rPr lang="es-MX" sz="2500" smtClean="0"/>
              <a:t>Hall y Hitch: utilizan la curva de demanda quebrada para explicar la persistencia de los precios en los mercados oligopolicos</a:t>
            </a:r>
            <a:endParaRPr lang="es-MX" sz="2500"/>
          </a:p>
        </p:txBody>
      </p:sp>
      <p:sp>
        <p:nvSpPr>
          <p:cNvPr id="11267" name="Text Box 19"/>
          <p:cNvSpPr txBox="1">
            <a:spLocks noChangeArrowheads="1"/>
          </p:cNvSpPr>
          <p:nvPr/>
        </p:nvSpPr>
        <p:spPr bwMode="auto">
          <a:xfrm>
            <a:off x="2768240" y="927100"/>
            <a:ext cx="711107" cy="576862"/>
          </a:xfrm>
          <a:prstGeom prst="rect">
            <a:avLst/>
          </a:prstGeom>
          <a:noFill/>
          <a:ln w="9525">
            <a:noFill/>
            <a:miter lim="800000"/>
            <a:headEnd/>
            <a:tailEnd/>
          </a:ln>
        </p:spPr>
        <p:txBody>
          <a:bodyPr lIns="112032" tIns="56016" rIns="112032" bIns="56016"/>
          <a:lstStyle/>
          <a:p>
            <a:pPr algn="ctr" eaLnBrk="0" hangingPunct="0">
              <a:spcBef>
                <a:spcPct val="20000"/>
              </a:spcBef>
              <a:buClr>
                <a:srgbClr val="D41C3B"/>
              </a:buClr>
              <a:buFont typeface="Monotype Sorts"/>
              <a:buNone/>
            </a:pPr>
            <a:r>
              <a:rPr lang="es-ES_tradnl" sz="2000" i="1">
                <a:cs typeface="Times New Roman" pitchFamily="18" charset="0"/>
              </a:rPr>
              <a:t>P</a:t>
            </a:r>
            <a:endParaRPr lang="es-ES" sz="2000" i="1">
              <a:cs typeface="Times New Roman" pitchFamily="18" charset="0"/>
            </a:endParaRPr>
          </a:p>
        </p:txBody>
      </p:sp>
      <p:grpSp>
        <p:nvGrpSpPr>
          <p:cNvPr id="11268" name="Group 36"/>
          <p:cNvGrpSpPr>
            <a:grpSpLocks/>
          </p:cNvGrpSpPr>
          <p:nvPr/>
        </p:nvGrpSpPr>
        <p:grpSpPr bwMode="auto">
          <a:xfrm>
            <a:off x="2785171" y="992341"/>
            <a:ext cx="7246523" cy="4585712"/>
            <a:chOff x="2336" y="255"/>
            <a:chExt cx="3424" cy="2671"/>
          </a:xfrm>
        </p:grpSpPr>
        <p:sp>
          <p:nvSpPr>
            <p:cNvPr id="11269" name="Text Box 10"/>
            <p:cNvSpPr txBox="1">
              <a:spLocks noChangeAspect="1" noChangeArrowheads="1"/>
            </p:cNvSpPr>
            <p:nvPr/>
          </p:nvSpPr>
          <p:spPr bwMode="auto">
            <a:xfrm>
              <a:off x="2451" y="1237"/>
              <a:ext cx="203" cy="3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0" name="Text Box 11"/>
            <p:cNvSpPr txBox="1">
              <a:spLocks noChangeAspect="1" noChangeArrowheads="1"/>
            </p:cNvSpPr>
            <p:nvPr/>
          </p:nvSpPr>
          <p:spPr bwMode="auto">
            <a:xfrm>
              <a:off x="2862" y="2329"/>
              <a:ext cx="342" cy="40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1" name="Line 15"/>
            <p:cNvSpPr>
              <a:spLocks noChangeAspect="1" noChangeShapeType="1"/>
            </p:cNvSpPr>
            <p:nvPr/>
          </p:nvSpPr>
          <p:spPr bwMode="auto">
            <a:xfrm>
              <a:off x="2605" y="409"/>
              <a:ext cx="921" cy="2265"/>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2" name="Line 16"/>
            <p:cNvSpPr>
              <a:spLocks noChangeAspect="1" noChangeShapeType="1"/>
            </p:cNvSpPr>
            <p:nvPr/>
          </p:nvSpPr>
          <p:spPr bwMode="auto">
            <a:xfrm>
              <a:off x="2605" y="1752"/>
              <a:ext cx="576" cy="0"/>
            </a:xfrm>
            <a:prstGeom prst="line">
              <a:avLst/>
            </a:prstGeom>
            <a:noFill/>
            <a:ln w="9525">
              <a:solidFill>
                <a:schemeClr val="tx1"/>
              </a:solidFill>
              <a:prstDash val="dash"/>
              <a:round/>
              <a:headEnd/>
              <a:tailEnd/>
            </a:ln>
          </p:spPr>
          <p:txBody>
            <a:bodyPr/>
            <a:lstStyle/>
            <a:p>
              <a:endParaRPr lang="es-MX"/>
            </a:p>
          </p:txBody>
        </p:sp>
        <p:sp>
          <p:nvSpPr>
            <p:cNvPr id="11273" name="Line 17"/>
            <p:cNvSpPr>
              <a:spLocks noChangeAspect="1" noChangeShapeType="1"/>
            </p:cNvSpPr>
            <p:nvPr/>
          </p:nvSpPr>
          <p:spPr bwMode="auto">
            <a:xfrm>
              <a:off x="2605" y="2213"/>
              <a:ext cx="1267" cy="0"/>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4" name="Line 18"/>
            <p:cNvSpPr>
              <a:spLocks noChangeAspect="1" noChangeShapeType="1"/>
            </p:cNvSpPr>
            <p:nvPr/>
          </p:nvSpPr>
          <p:spPr bwMode="auto">
            <a:xfrm>
              <a:off x="3872" y="2213"/>
              <a:ext cx="0" cy="461"/>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s-MX"/>
            </a:p>
          </p:txBody>
        </p:sp>
        <p:sp>
          <p:nvSpPr>
            <p:cNvPr id="11275" name="Text Box 21"/>
            <p:cNvSpPr txBox="1">
              <a:spLocks noChangeAspect="1" noChangeArrowheads="1"/>
            </p:cNvSpPr>
            <p:nvPr/>
          </p:nvSpPr>
          <p:spPr bwMode="auto">
            <a:xfrm>
              <a:off x="4062" y="1965"/>
              <a:ext cx="277" cy="476"/>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endParaRPr lang="es-MX" sz="2000" i="1">
                <a:cs typeface="Times New Roman" pitchFamily="18" charset="0"/>
              </a:endParaRPr>
            </a:p>
          </p:txBody>
        </p:sp>
        <p:sp>
          <p:nvSpPr>
            <p:cNvPr id="11276" name="Text Box 24"/>
            <p:cNvSpPr txBox="1">
              <a:spLocks noChangeAspect="1" noChangeArrowheads="1"/>
            </p:cNvSpPr>
            <p:nvPr/>
          </p:nvSpPr>
          <p:spPr bwMode="auto">
            <a:xfrm>
              <a:off x="3104" y="1599"/>
              <a:ext cx="269" cy="23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C</a:t>
              </a:r>
              <a:endParaRPr lang="es-ES" sz="2000" i="1">
                <a:cs typeface="Times New Roman" pitchFamily="18" charset="0"/>
              </a:endParaRPr>
            </a:p>
          </p:txBody>
        </p:sp>
        <p:sp>
          <p:nvSpPr>
            <p:cNvPr id="11277" name="Text Box 26"/>
            <p:cNvSpPr txBox="1">
              <a:spLocks noChangeAspect="1" noChangeArrowheads="1"/>
            </p:cNvSpPr>
            <p:nvPr/>
          </p:nvSpPr>
          <p:spPr bwMode="auto">
            <a:xfrm>
              <a:off x="4710" y="2657"/>
              <a:ext cx="254" cy="192"/>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baseline="-25000">
                <a:cs typeface="Times New Roman" pitchFamily="18" charset="0"/>
              </a:endParaRPr>
            </a:p>
          </p:txBody>
        </p:sp>
        <p:sp>
          <p:nvSpPr>
            <p:cNvPr id="11278" name="Line 27"/>
            <p:cNvSpPr>
              <a:spLocks noChangeAspect="1" noChangeShapeType="1"/>
            </p:cNvSpPr>
            <p:nvPr/>
          </p:nvSpPr>
          <p:spPr bwMode="auto">
            <a:xfrm>
              <a:off x="3334" y="2213"/>
              <a:ext cx="0" cy="461"/>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es-MX"/>
            </a:p>
          </p:txBody>
        </p:sp>
        <p:sp>
          <p:nvSpPr>
            <p:cNvPr id="11279" name="Line 30"/>
            <p:cNvSpPr>
              <a:spLocks noChangeAspect="1" noChangeShapeType="1"/>
            </p:cNvSpPr>
            <p:nvPr/>
          </p:nvSpPr>
          <p:spPr bwMode="auto">
            <a:xfrm>
              <a:off x="2605" y="1407"/>
              <a:ext cx="2035" cy="1267"/>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s-MX"/>
            </a:p>
          </p:txBody>
        </p:sp>
        <p:sp>
          <p:nvSpPr>
            <p:cNvPr id="11280" name="Line 33"/>
            <p:cNvSpPr>
              <a:spLocks noChangeAspect="1" noChangeShapeType="1"/>
            </p:cNvSpPr>
            <p:nvPr/>
          </p:nvSpPr>
          <p:spPr bwMode="auto">
            <a:xfrm>
              <a:off x="2605" y="255"/>
              <a:ext cx="0" cy="2419"/>
            </a:xfrm>
            <a:prstGeom prst="line">
              <a:avLst/>
            </a:prstGeom>
            <a:noFill/>
            <a:ln w="9525">
              <a:solidFill>
                <a:schemeClr val="tx1"/>
              </a:solidFill>
              <a:round/>
              <a:headEnd/>
              <a:tailEnd/>
            </a:ln>
          </p:spPr>
          <p:txBody>
            <a:bodyPr/>
            <a:lstStyle/>
            <a:p>
              <a:endParaRPr lang="es-MX"/>
            </a:p>
          </p:txBody>
        </p:sp>
        <p:sp>
          <p:nvSpPr>
            <p:cNvPr id="11281" name="Line 34"/>
            <p:cNvSpPr>
              <a:spLocks noChangeAspect="1" noChangeShapeType="1"/>
            </p:cNvSpPr>
            <p:nvPr/>
          </p:nvSpPr>
          <p:spPr bwMode="auto">
            <a:xfrm>
              <a:off x="2605" y="2674"/>
              <a:ext cx="2227" cy="0"/>
            </a:xfrm>
            <a:prstGeom prst="line">
              <a:avLst/>
            </a:prstGeom>
            <a:noFill/>
            <a:ln w="9525">
              <a:solidFill>
                <a:schemeClr val="tx1"/>
              </a:solidFill>
              <a:round/>
              <a:headEnd/>
              <a:tailEnd/>
            </a:ln>
          </p:spPr>
          <p:txBody>
            <a:bodyPr/>
            <a:lstStyle/>
            <a:p>
              <a:endParaRPr lang="es-MX"/>
            </a:p>
          </p:txBody>
        </p:sp>
        <p:sp>
          <p:nvSpPr>
            <p:cNvPr id="11282" name="Text Box 36"/>
            <p:cNvSpPr txBox="1">
              <a:spLocks noChangeAspect="1" noChangeArrowheads="1"/>
            </p:cNvSpPr>
            <p:nvPr/>
          </p:nvSpPr>
          <p:spPr bwMode="auto">
            <a:xfrm>
              <a:off x="2624" y="461"/>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D</a:t>
              </a:r>
              <a:endParaRPr lang="es-ES" sz="2000" i="1">
                <a:cs typeface="Times New Roman" pitchFamily="18" charset="0"/>
              </a:endParaRPr>
            </a:p>
          </p:txBody>
        </p:sp>
        <p:sp>
          <p:nvSpPr>
            <p:cNvPr id="11283" name="Text Box 37"/>
            <p:cNvSpPr txBox="1">
              <a:spLocks noChangeAspect="1" noChangeArrowheads="1"/>
            </p:cNvSpPr>
            <p:nvPr/>
          </p:nvSpPr>
          <p:spPr bwMode="auto">
            <a:xfrm>
              <a:off x="4388" y="2405"/>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d</a:t>
              </a:r>
              <a:endParaRPr lang="es-ES" sz="2000" i="1">
                <a:cs typeface="Times New Roman" pitchFamily="18" charset="0"/>
              </a:endParaRPr>
            </a:p>
          </p:txBody>
        </p:sp>
        <p:sp>
          <p:nvSpPr>
            <p:cNvPr id="11284" name="Text Box 38"/>
            <p:cNvSpPr txBox="1">
              <a:spLocks noChangeAspect="1" noChangeArrowheads="1"/>
            </p:cNvSpPr>
            <p:nvPr/>
          </p:nvSpPr>
          <p:spPr bwMode="auto">
            <a:xfrm>
              <a:off x="2775" y="577"/>
              <a:ext cx="2363" cy="192"/>
            </a:xfrm>
            <a:prstGeom prst="rect">
              <a:avLst/>
            </a:prstGeom>
            <a:noFill/>
            <a:ln w="9525">
              <a:noFill/>
              <a:miter lim="800000"/>
              <a:headEnd/>
              <a:tailEnd/>
            </a:ln>
          </p:spPr>
          <p:txBody>
            <a:bodyPr/>
            <a:lstStyle/>
            <a:p>
              <a:pPr eaLnBrk="0" hangingPunct="0">
                <a:spcBef>
                  <a:spcPct val="20000"/>
                </a:spcBef>
                <a:buClr>
                  <a:srgbClr val="D41C3B"/>
                </a:buClr>
                <a:buFont typeface="Monotype Sorts"/>
                <a:buNone/>
              </a:pPr>
              <a:r>
                <a:rPr lang="es-ES_tradnl" sz="2000" i="1">
                  <a:cs typeface="Times New Roman" pitchFamily="18" charset="0"/>
                </a:rPr>
                <a:t>Demanda de participación de mercado</a:t>
              </a:r>
              <a:endParaRPr lang="es-ES" sz="2000" i="1">
                <a:cs typeface="Times New Roman" pitchFamily="18" charset="0"/>
              </a:endParaRPr>
            </a:p>
          </p:txBody>
        </p:sp>
        <p:sp>
          <p:nvSpPr>
            <p:cNvPr id="11285" name="Text Box 39"/>
            <p:cNvSpPr txBox="1">
              <a:spLocks noChangeAspect="1" noChangeArrowheads="1"/>
            </p:cNvSpPr>
            <p:nvPr/>
          </p:nvSpPr>
          <p:spPr bwMode="auto">
            <a:xfrm>
              <a:off x="4573" y="2405"/>
              <a:ext cx="1187" cy="269"/>
            </a:xfrm>
            <a:prstGeom prst="rect">
              <a:avLst/>
            </a:prstGeom>
            <a:noFill/>
            <a:ln w="9525">
              <a:noFill/>
              <a:miter lim="800000"/>
              <a:headEnd/>
              <a:tailEnd/>
            </a:ln>
          </p:spPr>
          <p:txBody>
            <a:bodyPr/>
            <a:lstStyle/>
            <a:p>
              <a:pPr eaLnBrk="0" hangingPunct="0">
                <a:spcBef>
                  <a:spcPct val="20000"/>
                </a:spcBef>
                <a:buClr>
                  <a:srgbClr val="D41C3B"/>
                </a:buClr>
                <a:buFont typeface="Monotype Sorts"/>
                <a:buNone/>
              </a:pPr>
              <a:r>
                <a:rPr lang="es-ES_tradnl" sz="2000" i="1" dirty="0">
                  <a:cs typeface="Times New Roman" pitchFamily="18" charset="0"/>
                </a:rPr>
                <a:t>demanda individual</a:t>
              </a:r>
              <a:endParaRPr lang="es-ES" sz="2000" i="1" dirty="0">
                <a:cs typeface="Times New Roman" pitchFamily="18" charset="0"/>
              </a:endParaRPr>
            </a:p>
          </p:txBody>
        </p:sp>
        <p:sp>
          <p:nvSpPr>
            <p:cNvPr id="11286" name="Text Box 42"/>
            <p:cNvSpPr txBox="1">
              <a:spLocks noChangeAspect="1" noChangeArrowheads="1"/>
            </p:cNvSpPr>
            <p:nvPr/>
          </p:nvSpPr>
          <p:spPr bwMode="auto">
            <a:xfrm>
              <a:off x="3296" y="2067"/>
              <a:ext cx="269" cy="230"/>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E</a:t>
              </a:r>
              <a:endParaRPr lang="es-ES" sz="2000" i="1">
                <a:cs typeface="Times New Roman" pitchFamily="18" charset="0"/>
              </a:endParaRPr>
            </a:p>
          </p:txBody>
        </p:sp>
        <p:sp>
          <p:nvSpPr>
            <p:cNvPr id="11287" name="Text Box 43"/>
            <p:cNvSpPr txBox="1">
              <a:spLocks noChangeAspect="1" noChangeArrowheads="1"/>
            </p:cNvSpPr>
            <p:nvPr/>
          </p:nvSpPr>
          <p:spPr bwMode="auto">
            <a:xfrm>
              <a:off x="3812" y="2081"/>
              <a:ext cx="269"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F</a:t>
              </a:r>
              <a:endParaRPr lang="es-ES" sz="2000" i="1">
                <a:cs typeface="Times New Roman" pitchFamily="18" charset="0"/>
              </a:endParaRPr>
            </a:p>
          </p:txBody>
        </p:sp>
        <p:sp>
          <p:nvSpPr>
            <p:cNvPr id="11288" name="Text Box 45"/>
            <p:cNvSpPr txBox="1">
              <a:spLocks noChangeAspect="1" noChangeArrowheads="1"/>
            </p:cNvSpPr>
            <p:nvPr/>
          </p:nvSpPr>
          <p:spPr bwMode="auto">
            <a:xfrm>
              <a:off x="2336" y="163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P</a:t>
              </a:r>
              <a:r>
                <a:rPr lang="es-ES_tradnl" sz="2000" i="1" baseline="30000">
                  <a:cs typeface="Times New Roman" pitchFamily="18" charset="0"/>
                </a:rPr>
                <a:t>*</a:t>
              </a:r>
              <a:endParaRPr lang="es-ES" sz="2000" i="1">
                <a:cs typeface="Times New Roman" pitchFamily="18" charset="0"/>
              </a:endParaRPr>
            </a:p>
          </p:txBody>
        </p:sp>
        <p:sp>
          <p:nvSpPr>
            <p:cNvPr id="11289" name="Text Box 46"/>
            <p:cNvSpPr txBox="1">
              <a:spLocks noChangeAspect="1" noChangeArrowheads="1"/>
            </p:cNvSpPr>
            <p:nvPr/>
          </p:nvSpPr>
          <p:spPr bwMode="auto">
            <a:xfrm>
              <a:off x="2336" y="2098"/>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P’</a:t>
              </a:r>
              <a:endParaRPr lang="es-ES" sz="2000" i="1">
                <a:cs typeface="Times New Roman" pitchFamily="18" charset="0"/>
              </a:endParaRPr>
            </a:p>
          </p:txBody>
        </p:sp>
        <p:sp>
          <p:nvSpPr>
            <p:cNvPr id="11290" name="Text Box 54"/>
            <p:cNvSpPr txBox="1">
              <a:spLocks noChangeAspect="1" noChangeArrowheads="1"/>
            </p:cNvSpPr>
            <p:nvPr/>
          </p:nvSpPr>
          <p:spPr bwMode="auto">
            <a:xfrm>
              <a:off x="2372" y="370"/>
              <a:ext cx="348" cy="231"/>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a</a:t>
              </a:r>
              <a:endParaRPr lang="es-ES" sz="2000" i="1">
                <a:cs typeface="Times New Roman" pitchFamily="18" charset="0"/>
              </a:endParaRPr>
            </a:p>
          </p:txBody>
        </p:sp>
        <p:sp>
          <p:nvSpPr>
            <p:cNvPr id="11291" name="Text Box 45"/>
            <p:cNvSpPr txBox="1">
              <a:spLocks noChangeAspect="1" noChangeArrowheads="1"/>
            </p:cNvSpPr>
            <p:nvPr/>
          </p:nvSpPr>
          <p:spPr bwMode="auto">
            <a:xfrm>
              <a:off x="3020" y="265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r>
                <a:rPr lang="es-ES_tradnl" sz="2000" i="1" baseline="30000">
                  <a:cs typeface="Times New Roman" pitchFamily="18" charset="0"/>
                </a:rPr>
                <a:t>*</a:t>
              </a:r>
              <a:endParaRPr lang="es-ES" sz="2000" i="1">
                <a:cs typeface="Times New Roman" pitchFamily="18" charset="0"/>
              </a:endParaRPr>
            </a:p>
          </p:txBody>
        </p:sp>
        <p:sp>
          <p:nvSpPr>
            <p:cNvPr id="11292" name="Text Box 44"/>
            <p:cNvSpPr txBox="1">
              <a:spLocks noChangeAspect="1" noChangeArrowheads="1"/>
            </p:cNvSpPr>
            <p:nvPr/>
          </p:nvSpPr>
          <p:spPr bwMode="auto">
            <a:xfrm>
              <a:off x="3704" y="2657"/>
              <a:ext cx="307"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a:cs typeface="Times New Roman" pitchFamily="18" charset="0"/>
              </a:endParaRPr>
            </a:p>
          </p:txBody>
        </p:sp>
        <p:sp>
          <p:nvSpPr>
            <p:cNvPr id="11293" name="Text Box 44"/>
            <p:cNvSpPr txBox="1">
              <a:spLocks noChangeAspect="1" noChangeArrowheads="1"/>
            </p:cNvSpPr>
            <p:nvPr/>
          </p:nvSpPr>
          <p:spPr bwMode="auto">
            <a:xfrm>
              <a:off x="3200" y="2657"/>
              <a:ext cx="385" cy="269"/>
            </a:xfrm>
            <a:prstGeom prst="rect">
              <a:avLst/>
            </a:prstGeom>
            <a:noFill/>
            <a:ln w="9525">
              <a:noFill/>
              <a:miter lim="800000"/>
              <a:headEnd/>
              <a:tailEnd/>
            </a:ln>
          </p:spPr>
          <p:txBody>
            <a:bodyPr/>
            <a:lstStyle/>
            <a:p>
              <a:pPr algn="ctr" eaLnBrk="0" hangingPunct="0">
                <a:spcBef>
                  <a:spcPct val="20000"/>
                </a:spcBef>
                <a:buClr>
                  <a:srgbClr val="D41C3B"/>
                </a:buClr>
                <a:buFont typeface="Monotype Sorts"/>
                <a:buNone/>
              </a:pPr>
              <a:r>
                <a:rPr lang="es-ES_tradnl" sz="2000" i="1">
                  <a:cs typeface="Times New Roman" pitchFamily="18" charset="0"/>
                </a:rPr>
                <a:t>Q”</a:t>
              </a:r>
              <a:endParaRPr lang="es-ES" sz="2000" i="1">
                <a:cs typeface="Times New Roman" pitchFamily="18" charset="0"/>
              </a:endParaRPr>
            </a:p>
          </p:txBody>
        </p:sp>
        <p:cxnSp>
          <p:nvCxnSpPr>
            <p:cNvPr id="11294" name="5 Conector recto"/>
            <p:cNvCxnSpPr>
              <a:cxnSpLocks noChangeAspect="1" noChangeShapeType="1"/>
            </p:cNvCxnSpPr>
            <p:nvPr/>
          </p:nvCxnSpPr>
          <p:spPr bwMode="auto">
            <a:xfrm rot="5400000">
              <a:off x="2702" y="2207"/>
              <a:ext cx="900" cy="1"/>
            </a:xfrm>
            <a:prstGeom prst="line">
              <a:avLst/>
            </a:prstGeom>
            <a:noFill/>
            <a:ln w="9525" algn="ctr">
              <a:solidFill>
                <a:schemeClr val="tx1"/>
              </a:solidFill>
              <a:prstDash val="dash"/>
              <a:round/>
              <a:headEnd/>
              <a:tailEnd/>
            </a:ln>
          </p:spPr>
        </p:cxnSp>
      </p:gr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70</a:t>
            </a:fld>
            <a:endParaRPr lang="es-ES"/>
          </a:p>
        </p:txBody>
      </p:sp>
    </p:spTree>
    <p:extLst>
      <p:ext uri="{BB962C8B-B14F-4D97-AF65-F5344CB8AC3E}">
        <p14:creationId xmlns:p14="http://schemas.microsoft.com/office/powerpoint/2010/main" val="2273174240"/>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22598" y="684064"/>
            <a:ext cx="10361851" cy="6180667"/>
          </a:xfrm>
        </p:spPr>
        <p:txBody>
          <a:bodyPr>
            <a:noAutofit/>
          </a:bodyPr>
          <a:lstStyle/>
          <a:p>
            <a:pPr marL="0" indent="0">
              <a:lnSpc>
                <a:spcPct val="90000"/>
              </a:lnSpc>
              <a:buNone/>
              <a:defRPr/>
            </a:pPr>
            <a:r>
              <a:rPr sz="2500" dirty="0" err="1"/>
              <a:t>Sweezy</a:t>
            </a:r>
            <a:r>
              <a:rPr sz="2500" dirty="0"/>
              <a:t> </a:t>
            </a:r>
            <a:r>
              <a:rPr lang="es-MX" sz="2500" dirty="0" smtClean="0"/>
              <a:t>introdujo</a:t>
            </a:r>
            <a:r>
              <a:rPr sz="2500" dirty="0" smtClean="0"/>
              <a:t> </a:t>
            </a:r>
            <a:r>
              <a:rPr lang="es-MX" sz="2500" dirty="0" smtClean="0"/>
              <a:t>dicha curva como una herramienta operativa para la determinación del equilibrio en los mercados </a:t>
            </a:r>
            <a:r>
              <a:rPr sz="2500" dirty="0" err="1" smtClean="0"/>
              <a:t>oligopolicos</a:t>
            </a:r>
            <a:r>
              <a:rPr sz="2500" dirty="0" smtClean="0"/>
              <a:t> </a:t>
            </a:r>
            <a:endParaRPr sz="2500" dirty="0"/>
          </a:p>
          <a:p>
            <a:pPr marL="0" indent="0">
              <a:lnSpc>
                <a:spcPct val="90000"/>
              </a:lnSpc>
              <a:buNone/>
              <a:defRPr/>
            </a:pPr>
            <a:endParaRPr lang="es-MX" sz="1200" dirty="0"/>
          </a:p>
          <a:p>
            <a:pPr marL="0" indent="0">
              <a:lnSpc>
                <a:spcPct val="90000"/>
              </a:lnSpc>
              <a:buNone/>
              <a:defRPr/>
            </a:pPr>
            <a:r>
              <a:rPr lang="es-MX" sz="2500" dirty="0"/>
              <a:t>Una explicación de por qué los </a:t>
            </a:r>
            <a:r>
              <a:rPr lang="es-MX" sz="2500" dirty="0" err="1"/>
              <a:t>oligopolistas</a:t>
            </a:r>
            <a:r>
              <a:rPr lang="es-MX" sz="2500" dirty="0"/>
              <a:t> no modifican sus precios cuando cambian las condiciones de costo y demanda.</a:t>
            </a:r>
          </a:p>
          <a:p>
            <a:pPr marL="809122" indent="-809122">
              <a:lnSpc>
                <a:spcPct val="90000"/>
              </a:lnSpc>
              <a:buNone/>
              <a:defRPr/>
            </a:pPr>
            <a:endParaRPr lang="es-MX" sz="1200" dirty="0"/>
          </a:p>
          <a:p>
            <a:pPr marL="809122" indent="-809122">
              <a:lnSpc>
                <a:spcPct val="90000"/>
              </a:lnSpc>
              <a:buNone/>
              <a:defRPr/>
            </a:pPr>
            <a:r>
              <a:rPr lang="es-MX" sz="2500" dirty="0"/>
              <a:t>Supuestos básicos:</a:t>
            </a:r>
          </a:p>
          <a:p>
            <a:pPr marL="548491" indent="-548491">
              <a:lnSpc>
                <a:spcPct val="90000"/>
              </a:lnSpc>
              <a:buFont typeface="+mj-lt"/>
              <a:buAutoNum type="romanLcPeriod"/>
              <a:defRPr/>
            </a:pPr>
            <a:r>
              <a:rPr lang="es-MX" sz="2500" dirty="0"/>
              <a:t>Si una empresa sube el precio, los restantes competidores optan por </a:t>
            </a:r>
            <a:r>
              <a:rPr lang="es-MX" sz="2500" b="1" dirty="0">
                <a:effectLst>
                  <a:outerShdw blurRad="38100" dist="38100" dir="2700000" algn="tl">
                    <a:srgbClr val="000000">
                      <a:alpha val="43137"/>
                    </a:srgbClr>
                  </a:outerShdw>
                </a:effectLst>
              </a:rPr>
              <a:t>no</a:t>
            </a:r>
            <a:r>
              <a:rPr lang="es-MX" sz="2500" dirty="0">
                <a:effectLst>
                  <a:outerShdw blurRad="38100" dist="38100" dir="2700000" algn="tl">
                    <a:srgbClr val="000000">
                      <a:alpha val="43137"/>
                    </a:srgbClr>
                  </a:outerShdw>
                </a:effectLst>
              </a:rPr>
              <a:t> </a:t>
            </a:r>
            <a:r>
              <a:rPr lang="es-MX" sz="2500" dirty="0"/>
              <a:t>cambiar sus precios. Las ventas disminuirán fuertemente. La demanda para precios superiores al establecido es muy elástica.</a:t>
            </a:r>
          </a:p>
          <a:p>
            <a:pPr marL="548491" indent="-548491">
              <a:lnSpc>
                <a:spcPct val="90000"/>
              </a:lnSpc>
              <a:buFont typeface="+mj-lt"/>
              <a:buAutoNum type="romanLcPeriod"/>
              <a:defRPr/>
            </a:pPr>
            <a:r>
              <a:rPr lang="es-MX" sz="2500" dirty="0"/>
              <a:t>Si una empresa baja el precio, los demás competidores actuarán de la misma forma. Por lo tanto no conseguirá aumentar sensiblemente sus ventas. Para precios menores del establecido la demanda resulta inelástica.</a:t>
            </a:r>
          </a:p>
          <a:p>
            <a:pPr marL="548491" indent="-548491">
              <a:lnSpc>
                <a:spcPct val="90000"/>
              </a:lnSpc>
              <a:buFont typeface="+mj-lt"/>
              <a:buAutoNum type="romanLcPeriod"/>
              <a:defRPr/>
            </a:pPr>
            <a:r>
              <a:rPr lang="es-MX" sz="2500" dirty="0"/>
              <a:t>Inicialmente, las empresas desconocen si su demanda es elástica o inelástica.</a:t>
            </a:r>
          </a:p>
          <a:p>
            <a:pPr marL="809122" indent="-809122">
              <a:lnSpc>
                <a:spcPct val="90000"/>
              </a:lnSpc>
              <a:buNone/>
              <a:defRPr/>
            </a:pPr>
            <a:r>
              <a:rPr lang="es-MX" sz="1050" dirty="0"/>
              <a:t>	</a:t>
            </a:r>
            <a:endParaRPr lang="es-MX" sz="1200" dirty="0"/>
          </a:p>
          <a:p>
            <a:pPr marL="0" indent="0">
              <a:lnSpc>
                <a:spcPct val="90000"/>
              </a:lnSpc>
              <a:buNone/>
              <a:defRPr/>
            </a:pPr>
            <a:r>
              <a:rPr lang="es-MX" sz="2500" dirty="0"/>
              <a:t>Una empresa asume que si baja el precio, habrá una respuesta grande de parte de  los consumidores.</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71</a:t>
            </a:fld>
            <a:endParaRPr lang="es-ES"/>
          </a:p>
        </p:txBody>
      </p:sp>
    </p:spTree>
    <p:extLst>
      <p:ext uri="{BB962C8B-B14F-4D97-AF65-F5344CB8AC3E}">
        <p14:creationId xmlns:p14="http://schemas.microsoft.com/office/powerpoint/2010/main" val="18926894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noFill/>
        </p:spPr>
        <p:txBody>
          <a:bodyPr wrap="square" lIns="112032" tIns="56016" rIns="112032" bIns="56016" numCol="1" anchorCtr="0" compatLnSpc="1">
            <a:prstTxWarp prst="textNoShape">
              <a:avLst/>
            </a:prstTxWarp>
          </a:bodyPr>
          <a:lstStyle/>
          <a:p>
            <a:endParaRPr smtClean="0">
              <a:effectLst/>
            </a:endParaRPr>
          </a:p>
        </p:txBody>
      </p:sp>
      <p:sp>
        <p:nvSpPr>
          <p:cNvPr id="35843" name="Rectangle 3"/>
          <p:cNvSpPr>
            <a:spLocks noGrp="1"/>
          </p:cNvSpPr>
          <p:nvPr>
            <p:ph type="body" idx="1"/>
          </p:nvPr>
        </p:nvSpPr>
        <p:spPr/>
        <p:txBody>
          <a:bodyPr/>
          <a:lstStyle/>
          <a:p>
            <a:pPr>
              <a:lnSpc>
                <a:spcPct val="90000"/>
              </a:lnSpc>
            </a:pPr>
            <a:r>
              <a:rPr sz="2500"/>
              <a:t>Hay pocas empresas en el mercado atendiendo a muchos consumidores</a:t>
            </a:r>
          </a:p>
          <a:p>
            <a:pPr>
              <a:lnSpc>
                <a:spcPct val="90000"/>
              </a:lnSpc>
            </a:pPr>
            <a:endParaRPr sz="2500"/>
          </a:p>
          <a:p>
            <a:pPr>
              <a:lnSpc>
                <a:spcPct val="90000"/>
              </a:lnSpc>
            </a:pPr>
            <a:r>
              <a:rPr sz="2500"/>
              <a:t>Las empresas fabrican productos diferenciados</a:t>
            </a:r>
          </a:p>
          <a:p>
            <a:pPr>
              <a:lnSpc>
                <a:spcPct val="90000"/>
              </a:lnSpc>
            </a:pPr>
            <a:endParaRPr sz="2500"/>
          </a:p>
          <a:p>
            <a:pPr>
              <a:lnSpc>
                <a:spcPct val="90000"/>
              </a:lnSpc>
            </a:pPr>
            <a:r>
              <a:rPr sz="2500"/>
              <a:t>Cada empresa cree que las rivales reducirán sus precios como reacción a una reducción del precio, pero no elevarán sus precios como reacción a un incremento en el precio</a:t>
            </a:r>
          </a:p>
          <a:p>
            <a:pPr>
              <a:lnSpc>
                <a:spcPct val="90000"/>
              </a:lnSpc>
            </a:pPr>
            <a:endParaRPr sz="2500"/>
          </a:p>
          <a:p>
            <a:pPr>
              <a:lnSpc>
                <a:spcPct val="90000"/>
              </a:lnSpc>
            </a:pPr>
            <a:r>
              <a:rPr sz="2500"/>
              <a:t>Existen barreras a la entrada</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72</a:t>
            </a:fld>
            <a:endParaRPr lang="es-ES"/>
          </a:p>
        </p:txBody>
      </p:sp>
    </p:spTree>
    <p:extLst>
      <p:ext uri="{BB962C8B-B14F-4D97-AF65-F5344CB8AC3E}">
        <p14:creationId xmlns:p14="http://schemas.microsoft.com/office/powerpoint/2010/main" val="16973784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876165" y="5933440"/>
            <a:ext cx="609521" cy="329636"/>
          </a:xfrm>
        </p:spPr>
        <p:txBody>
          <a:bodyPr>
            <a:normAutofit fontScale="92500" lnSpcReduction="20000"/>
          </a:bodyPr>
          <a:lstStyle/>
          <a:p>
            <a:pPr>
              <a:buFont typeface="Wingdings" pitchFamily="2" charset="2"/>
              <a:buNone/>
            </a:pPr>
            <a:r>
              <a:rPr lang="es-MX" sz="1700" b="1" i="1">
                <a:latin typeface="Times New Roman" pitchFamily="18" charset="0"/>
                <a:cs typeface="Times New Roman" pitchFamily="18" charset="0"/>
              </a:rPr>
              <a:t>Q</a:t>
            </a:r>
            <a:r>
              <a:rPr lang="es-MX" sz="1700" b="1" i="1" baseline="-25000">
                <a:latin typeface="Times New Roman" pitchFamily="18" charset="0"/>
                <a:cs typeface="Times New Roman" pitchFamily="18" charset="0"/>
              </a:rPr>
              <a:t>a</a:t>
            </a:r>
          </a:p>
        </p:txBody>
      </p:sp>
      <p:sp>
        <p:nvSpPr>
          <p:cNvPr id="13315"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3316"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3317" name="Line 6"/>
          <p:cNvSpPr>
            <a:spLocks noChangeShapeType="1"/>
          </p:cNvSpPr>
          <p:nvPr/>
        </p:nvSpPr>
        <p:spPr bwMode="auto">
          <a:xfrm>
            <a:off x="2844430" y="3625991"/>
            <a:ext cx="2336496" cy="576862"/>
          </a:xfrm>
          <a:prstGeom prst="line">
            <a:avLst/>
          </a:prstGeom>
          <a:noFill/>
          <a:ln w="25400">
            <a:solidFill>
              <a:srgbClr val="0000FF"/>
            </a:solidFill>
            <a:round/>
            <a:headEnd/>
            <a:tailEnd/>
          </a:ln>
        </p:spPr>
        <p:txBody>
          <a:bodyPr lIns="112032" tIns="56016" rIns="112032" bIns="56016"/>
          <a:lstStyle/>
          <a:p>
            <a:endParaRPr lang="es-MX"/>
          </a:p>
        </p:txBody>
      </p:sp>
      <p:sp>
        <p:nvSpPr>
          <p:cNvPr id="13318" name="Line 7"/>
          <p:cNvSpPr>
            <a:spLocks noChangeShapeType="1"/>
          </p:cNvSpPr>
          <p:nvPr/>
        </p:nvSpPr>
        <p:spPr bwMode="auto">
          <a:xfrm>
            <a:off x="5180925" y="4202853"/>
            <a:ext cx="2438083" cy="576862"/>
          </a:xfrm>
          <a:prstGeom prst="line">
            <a:avLst/>
          </a:prstGeom>
          <a:noFill/>
          <a:ln w="25400">
            <a:solidFill>
              <a:srgbClr val="0000FF"/>
            </a:solidFill>
            <a:round/>
            <a:headEnd/>
            <a:tailEnd/>
          </a:ln>
        </p:spPr>
        <p:txBody>
          <a:bodyPr lIns="112032" tIns="56016" rIns="112032" bIns="56016"/>
          <a:lstStyle/>
          <a:p>
            <a:endParaRPr lang="es-MX"/>
          </a:p>
        </p:txBody>
      </p:sp>
      <p:sp>
        <p:nvSpPr>
          <p:cNvPr id="13319" name="Oval 11"/>
          <p:cNvSpPr>
            <a:spLocks noChangeAspect="1" noChangeArrowheads="1"/>
          </p:cNvSpPr>
          <p:nvPr/>
        </p:nvSpPr>
        <p:spPr bwMode="auto">
          <a:xfrm>
            <a:off x="5111086" y="4146198"/>
            <a:ext cx="126983" cy="103011"/>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3320"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3321" name="Line 13"/>
          <p:cNvSpPr>
            <a:spLocks noChangeShapeType="1"/>
          </p:cNvSpPr>
          <p:nvPr/>
        </p:nvSpPr>
        <p:spPr bwMode="auto">
          <a:xfrm>
            <a:off x="5180926" y="4202853"/>
            <a:ext cx="0" cy="1730587"/>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6160" name="AutoShape 16"/>
          <p:cNvSpPr>
            <a:spLocks noChangeArrowheads="1"/>
          </p:cNvSpPr>
          <p:nvPr/>
        </p:nvSpPr>
        <p:spPr bwMode="auto">
          <a:xfrm>
            <a:off x="7720595" y="2142631"/>
            <a:ext cx="3250777" cy="1812996"/>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lstStyle/>
          <a:p>
            <a:pPr algn="ctr" fontAlgn="auto">
              <a:spcBef>
                <a:spcPts val="0"/>
              </a:spcBef>
              <a:spcAft>
                <a:spcPts val="0"/>
              </a:spcAft>
              <a:defRPr/>
            </a:pPr>
            <a:r>
              <a:rPr lang="es-MX" b="0" smtClean="0">
                <a:solidFill>
                  <a:schemeClr val="tx1"/>
                </a:solidFill>
              </a:rPr>
              <a:t>La empresa cree que </a:t>
            </a:r>
          </a:p>
          <a:p>
            <a:pPr algn="ctr" fontAlgn="auto">
              <a:spcBef>
                <a:spcPts val="0"/>
              </a:spcBef>
              <a:spcAft>
                <a:spcPts val="0"/>
              </a:spcAft>
              <a:defRPr/>
            </a:pPr>
            <a:r>
              <a:rPr lang="es-MX" b="0" smtClean="0">
                <a:solidFill>
                  <a:schemeClr val="tx1"/>
                </a:solidFill>
              </a:rPr>
              <a:t>la demanda de su</a:t>
            </a:r>
          </a:p>
          <a:p>
            <a:pPr algn="ctr" fontAlgn="auto">
              <a:spcBef>
                <a:spcPts val="0"/>
              </a:spcBef>
              <a:spcAft>
                <a:spcPts val="0"/>
              </a:spcAft>
              <a:defRPr/>
            </a:pPr>
            <a:r>
              <a:rPr lang="es-MX" b="0" smtClean="0">
                <a:solidFill>
                  <a:schemeClr val="tx1"/>
                </a:solidFill>
              </a:rPr>
              <a:t>producto es </a:t>
            </a:r>
          </a:p>
          <a:p>
            <a:pPr algn="ctr" fontAlgn="auto">
              <a:spcBef>
                <a:spcPts val="0"/>
              </a:spcBef>
              <a:spcAft>
                <a:spcPts val="0"/>
              </a:spcAft>
              <a:defRPr/>
            </a:pPr>
            <a:r>
              <a:rPr lang="es-MX" b="0" smtClean="0">
                <a:solidFill>
                  <a:schemeClr val="tx1"/>
                </a:solidFill>
              </a:rPr>
              <a:t>elástica</a:t>
            </a:r>
            <a:endParaRPr lang="es-MX" b="0">
              <a:solidFill>
                <a:schemeClr val="tx1"/>
              </a:solidFill>
            </a:endParaRPr>
          </a:p>
        </p:txBody>
      </p:sp>
      <p:sp>
        <p:nvSpPr>
          <p:cNvPr id="18"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19" name="Rectangle 3"/>
          <p:cNvSpPr txBox="1">
            <a:spLocks noChangeArrowheads="1"/>
          </p:cNvSpPr>
          <p:nvPr/>
        </p:nvSpPr>
        <p:spPr bwMode="auto">
          <a:xfrm>
            <a:off x="2234909" y="4038035"/>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16" name="Rectangle 3"/>
          <p:cNvSpPr txBox="1">
            <a:spLocks noChangeArrowheads="1"/>
          </p:cNvSpPr>
          <p:nvPr/>
        </p:nvSpPr>
        <p:spPr bwMode="auto">
          <a:xfrm>
            <a:off x="2380942"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17" name="Rectangle 3"/>
          <p:cNvSpPr txBox="1">
            <a:spLocks noChangeArrowheads="1"/>
          </p:cNvSpPr>
          <p:nvPr/>
        </p:nvSpPr>
        <p:spPr bwMode="auto">
          <a:xfrm>
            <a:off x="7809484" y="6026150"/>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p>
        </p:txBody>
      </p:sp>
      <p:sp>
        <p:nvSpPr>
          <p:cNvPr id="20" name="Rectangle 3"/>
          <p:cNvSpPr txBox="1">
            <a:spLocks noChangeArrowheads="1"/>
          </p:cNvSpPr>
          <p:nvPr/>
        </p:nvSpPr>
        <p:spPr bwMode="auto">
          <a:xfrm>
            <a:off x="5047593" y="3785659"/>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73</a:t>
            </a:fld>
            <a:endParaRPr lang="es-ES"/>
          </a:p>
        </p:txBody>
      </p:sp>
    </p:spTree>
    <p:extLst>
      <p:ext uri="{BB962C8B-B14F-4D97-AF65-F5344CB8AC3E}">
        <p14:creationId xmlns:p14="http://schemas.microsoft.com/office/powerpoint/2010/main" val="26845973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4339"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4340" name="Line 6"/>
          <p:cNvSpPr>
            <a:spLocks noChangeShapeType="1"/>
          </p:cNvSpPr>
          <p:nvPr/>
        </p:nvSpPr>
        <p:spPr bwMode="auto">
          <a:xfrm>
            <a:off x="2844430" y="3625991"/>
            <a:ext cx="2336496" cy="576862"/>
          </a:xfrm>
          <a:prstGeom prst="line">
            <a:avLst/>
          </a:prstGeom>
          <a:noFill/>
          <a:ln w="25400">
            <a:solidFill>
              <a:srgbClr val="0000FF"/>
            </a:solidFill>
            <a:round/>
            <a:headEnd/>
            <a:tailEnd/>
          </a:ln>
        </p:spPr>
        <p:txBody>
          <a:bodyPr lIns="112032" tIns="56016" rIns="112032" bIns="56016"/>
          <a:lstStyle/>
          <a:p>
            <a:endParaRPr lang="es-MX"/>
          </a:p>
        </p:txBody>
      </p:sp>
      <p:sp>
        <p:nvSpPr>
          <p:cNvPr id="14341" name="Line 7"/>
          <p:cNvSpPr>
            <a:spLocks noChangeShapeType="1"/>
          </p:cNvSpPr>
          <p:nvPr/>
        </p:nvSpPr>
        <p:spPr bwMode="auto">
          <a:xfrm>
            <a:off x="5180925" y="4202853"/>
            <a:ext cx="2438083" cy="576862"/>
          </a:xfrm>
          <a:prstGeom prst="line">
            <a:avLst/>
          </a:prstGeom>
          <a:noFill/>
          <a:ln w="25400">
            <a:solidFill>
              <a:srgbClr val="0000FF"/>
            </a:solidFill>
            <a:round/>
            <a:headEnd/>
            <a:tailEnd/>
          </a:ln>
        </p:spPr>
        <p:txBody>
          <a:bodyPr lIns="112032" tIns="56016" rIns="112032" bIns="56016"/>
          <a:lstStyle/>
          <a:p>
            <a:endParaRPr lang="es-MX"/>
          </a:p>
        </p:txBody>
      </p:sp>
      <p:sp>
        <p:nvSpPr>
          <p:cNvPr id="14342" name="Oval 11"/>
          <p:cNvSpPr>
            <a:spLocks noChangeAspect="1" noChangeArrowheads="1"/>
          </p:cNvSpPr>
          <p:nvPr/>
        </p:nvSpPr>
        <p:spPr bwMode="auto">
          <a:xfrm>
            <a:off x="5128017" y="4159933"/>
            <a:ext cx="110052" cy="89276"/>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4343"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4344" name="Line 13"/>
          <p:cNvSpPr>
            <a:spLocks noChangeShapeType="1"/>
          </p:cNvSpPr>
          <p:nvPr/>
        </p:nvSpPr>
        <p:spPr bwMode="auto">
          <a:xfrm>
            <a:off x="5180926" y="4202853"/>
            <a:ext cx="0" cy="1730587"/>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7184" name="AutoShape 16"/>
          <p:cNvSpPr>
            <a:spLocks noChangeArrowheads="1"/>
          </p:cNvSpPr>
          <p:nvPr/>
        </p:nvSpPr>
        <p:spPr bwMode="auto">
          <a:xfrm>
            <a:off x="6806314" y="2389858"/>
            <a:ext cx="4165058" cy="1565769"/>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lstStyle/>
          <a:p>
            <a:pPr algn="ctr" fontAlgn="auto">
              <a:spcBef>
                <a:spcPts val="0"/>
              </a:spcBef>
              <a:spcAft>
                <a:spcPts val="0"/>
              </a:spcAft>
              <a:defRPr/>
            </a:pPr>
            <a:r>
              <a:rPr lang="es-MX" b="0" smtClean="0">
                <a:solidFill>
                  <a:schemeClr val="tx1"/>
                </a:solidFill>
              </a:rPr>
              <a:t>La empresa anticipa</a:t>
            </a:r>
            <a:r>
              <a:rPr lang="es-MX" b="0" u="sng" smtClean="0">
                <a:solidFill>
                  <a:schemeClr val="tx1"/>
                </a:solidFill>
              </a:rPr>
              <a:t> </a:t>
            </a:r>
            <a:r>
              <a:rPr lang="es-MX" b="0" smtClean="0">
                <a:solidFill>
                  <a:schemeClr val="tx1"/>
                </a:solidFill>
              </a:rPr>
              <a:t>un</a:t>
            </a:r>
          </a:p>
          <a:p>
            <a:pPr algn="ctr" fontAlgn="auto">
              <a:spcBef>
                <a:spcPts val="0"/>
              </a:spcBef>
              <a:spcAft>
                <a:spcPts val="0"/>
              </a:spcAft>
              <a:defRPr/>
            </a:pPr>
            <a:r>
              <a:rPr lang="es-MX" b="0" smtClean="0">
                <a:solidFill>
                  <a:schemeClr val="tx1"/>
                </a:solidFill>
              </a:rPr>
              <a:t>gran aumento en sus ventas,</a:t>
            </a:r>
          </a:p>
          <a:p>
            <a:pPr algn="ctr" fontAlgn="auto">
              <a:spcBef>
                <a:spcPts val="0"/>
              </a:spcBef>
              <a:spcAft>
                <a:spcPts val="0"/>
              </a:spcAft>
              <a:defRPr/>
            </a:pPr>
            <a:r>
              <a:rPr lang="es-MX" b="0" smtClean="0">
                <a:solidFill>
                  <a:schemeClr val="tx1"/>
                </a:solidFill>
              </a:rPr>
              <a:t>(punto </a:t>
            </a:r>
            <a:r>
              <a:rPr lang="es-MX" b="0" i="1" smtClean="0">
                <a:solidFill>
                  <a:schemeClr val="tx1"/>
                </a:solidFill>
                <a:latin typeface="Times New Roman" pitchFamily="18" charset="0"/>
                <a:cs typeface="Times New Roman" pitchFamily="18" charset="0"/>
              </a:rPr>
              <a:t>A</a:t>
            </a:r>
            <a:r>
              <a:rPr lang="es-MX" b="0" smtClean="0">
                <a:solidFill>
                  <a:schemeClr val="tx1"/>
                </a:solidFill>
              </a:rPr>
              <a:t> al punto </a:t>
            </a:r>
            <a:r>
              <a:rPr lang="es-MX" b="0" i="1" smtClean="0">
                <a:solidFill>
                  <a:schemeClr val="tx1"/>
                </a:solidFill>
                <a:latin typeface="Times New Roman" pitchFamily="18" charset="0"/>
                <a:cs typeface="Times New Roman" pitchFamily="18" charset="0"/>
              </a:rPr>
              <a:t>B</a:t>
            </a:r>
            <a:r>
              <a:rPr lang="es-MX" b="0" smtClean="0">
                <a:solidFill>
                  <a:schemeClr val="tx1"/>
                </a:solidFill>
              </a:rPr>
              <a:t>)</a:t>
            </a:r>
            <a:endParaRPr lang="es-MX" b="0">
              <a:solidFill>
                <a:schemeClr val="tx1"/>
              </a:solidFill>
            </a:endParaRPr>
          </a:p>
        </p:txBody>
      </p:sp>
      <p:sp>
        <p:nvSpPr>
          <p:cNvPr id="14346" name="Line 19"/>
          <p:cNvSpPr>
            <a:spLocks noChangeShapeType="1"/>
          </p:cNvSpPr>
          <p:nvPr/>
        </p:nvSpPr>
        <p:spPr bwMode="auto">
          <a:xfrm>
            <a:off x="2844430" y="4697307"/>
            <a:ext cx="4469818"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4347" name="Line 20"/>
          <p:cNvSpPr>
            <a:spLocks noChangeShapeType="1"/>
          </p:cNvSpPr>
          <p:nvPr/>
        </p:nvSpPr>
        <p:spPr bwMode="auto">
          <a:xfrm>
            <a:off x="7314248" y="4779716"/>
            <a:ext cx="0" cy="1153724"/>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4348" name="Line 21"/>
          <p:cNvSpPr>
            <a:spLocks noChangeShapeType="1"/>
          </p:cNvSpPr>
          <p:nvPr/>
        </p:nvSpPr>
        <p:spPr bwMode="auto">
          <a:xfrm>
            <a:off x="2234909" y="4285262"/>
            <a:ext cx="0" cy="494453"/>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4349" name="Line 22"/>
          <p:cNvSpPr>
            <a:spLocks noChangeShapeType="1"/>
          </p:cNvSpPr>
          <p:nvPr/>
        </p:nvSpPr>
        <p:spPr bwMode="auto">
          <a:xfrm>
            <a:off x="5180926" y="6427893"/>
            <a:ext cx="223490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4350" name="Oval 24"/>
          <p:cNvSpPr>
            <a:spLocks noChangeAspect="1" noChangeArrowheads="1"/>
          </p:cNvSpPr>
          <p:nvPr/>
        </p:nvSpPr>
        <p:spPr bwMode="auto">
          <a:xfrm>
            <a:off x="7267687" y="4656102"/>
            <a:ext cx="110052" cy="89276"/>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26" name="Rectangle 3"/>
          <p:cNvSpPr txBox="1">
            <a:spLocks noChangeArrowheads="1"/>
          </p:cNvSpPr>
          <p:nvPr/>
        </p:nvSpPr>
        <p:spPr bwMode="auto">
          <a:xfrm>
            <a:off x="2285702"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27" name="Rectangle 3"/>
          <p:cNvSpPr txBox="1">
            <a:spLocks noChangeArrowheads="1"/>
          </p:cNvSpPr>
          <p:nvPr/>
        </p:nvSpPr>
        <p:spPr bwMode="auto">
          <a:xfrm>
            <a:off x="2488877"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28" name="Rectangle 3"/>
          <p:cNvSpPr txBox="1">
            <a:spLocks noChangeArrowheads="1"/>
          </p:cNvSpPr>
          <p:nvPr/>
        </p:nvSpPr>
        <p:spPr bwMode="auto">
          <a:xfrm>
            <a:off x="2285702" y="45582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b</a:t>
            </a:r>
          </a:p>
        </p:txBody>
      </p:sp>
      <p:sp>
        <p:nvSpPr>
          <p:cNvPr id="29" name="Rectangle 3"/>
          <p:cNvSpPr txBox="1">
            <a:spLocks noChangeArrowheads="1"/>
          </p:cNvSpPr>
          <p:nvPr/>
        </p:nvSpPr>
        <p:spPr bwMode="auto">
          <a:xfrm>
            <a:off x="5047593" y="3785659"/>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30" name="Rectangle 3"/>
          <p:cNvSpPr txBox="1">
            <a:spLocks noChangeArrowheads="1"/>
          </p:cNvSpPr>
          <p:nvPr/>
        </p:nvSpPr>
        <p:spPr bwMode="auto">
          <a:xfrm>
            <a:off x="7142821" y="417195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B</a:t>
            </a:r>
            <a:endParaRPr lang="es-MX" sz="1700" i="1" kern="0" baseline="-25000" dirty="0">
              <a:cs typeface="Times New Roman" pitchFamily="18" charset="0"/>
            </a:endParaRPr>
          </a:p>
        </p:txBody>
      </p:sp>
      <p:sp>
        <p:nvSpPr>
          <p:cNvPr id="31" name="Rectangle 3"/>
          <p:cNvSpPr txBox="1">
            <a:spLocks noChangeArrowheads="1"/>
          </p:cNvSpPr>
          <p:nvPr/>
        </p:nvSpPr>
        <p:spPr bwMode="auto">
          <a:xfrm>
            <a:off x="4952355"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32" name="Rectangle 3"/>
          <p:cNvSpPr txBox="1">
            <a:spLocks noChangeArrowheads="1"/>
          </p:cNvSpPr>
          <p:nvPr/>
        </p:nvSpPr>
        <p:spPr bwMode="auto">
          <a:xfrm>
            <a:off x="7047582"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b</a:t>
            </a:r>
            <a:endParaRPr lang="es-MX" sz="1700" i="1" kern="0" baseline="-25000" dirty="0">
              <a:cs typeface="Times New Roman" pitchFamily="18" charset="0"/>
            </a:endParaRPr>
          </a:p>
        </p:txBody>
      </p:sp>
      <p:sp>
        <p:nvSpPr>
          <p:cNvPr id="34"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74</a:t>
            </a:fld>
            <a:endParaRPr lang="es-ES"/>
          </a:p>
        </p:txBody>
      </p:sp>
    </p:spTree>
    <p:extLst>
      <p:ext uri="{BB962C8B-B14F-4D97-AF65-F5344CB8AC3E}">
        <p14:creationId xmlns:p14="http://schemas.microsoft.com/office/powerpoint/2010/main" val="11646772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5363"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5364" name="Line 6"/>
          <p:cNvSpPr>
            <a:spLocks noChangeShapeType="1"/>
          </p:cNvSpPr>
          <p:nvPr/>
        </p:nvSpPr>
        <p:spPr bwMode="auto">
          <a:xfrm>
            <a:off x="2844430" y="3625991"/>
            <a:ext cx="2336496" cy="576862"/>
          </a:xfrm>
          <a:prstGeom prst="line">
            <a:avLst/>
          </a:prstGeom>
          <a:noFill/>
          <a:ln w="25400">
            <a:solidFill>
              <a:srgbClr val="0000FF"/>
            </a:solidFill>
            <a:round/>
            <a:headEnd/>
            <a:tailEnd/>
          </a:ln>
        </p:spPr>
        <p:txBody>
          <a:bodyPr lIns="112032" tIns="56016" rIns="112032" bIns="56016"/>
          <a:lstStyle/>
          <a:p>
            <a:endParaRPr lang="es-MX"/>
          </a:p>
        </p:txBody>
      </p:sp>
      <p:sp>
        <p:nvSpPr>
          <p:cNvPr id="15365" name="Line 7"/>
          <p:cNvSpPr>
            <a:spLocks noChangeShapeType="1"/>
          </p:cNvSpPr>
          <p:nvPr/>
        </p:nvSpPr>
        <p:spPr bwMode="auto">
          <a:xfrm>
            <a:off x="5180925" y="4202853"/>
            <a:ext cx="2438083"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5366" name="Oval 11"/>
          <p:cNvSpPr>
            <a:spLocks noChangeAspect="1" noChangeArrowheads="1"/>
          </p:cNvSpPr>
          <p:nvPr/>
        </p:nvSpPr>
        <p:spPr bwMode="auto">
          <a:xfrm>
            <a:off x="5130132" y="4161649"/>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5367" name="Line 12"/>
          <p:cNvSpPr>
            <a:spLocks noChangeShapeType="1"/>
          </p:cNvSpPr>
          <p:nvPr/>
        </p:nvSpPr>
        <p:spPr bwMode="auto">
          <a:xfrm>
            <a:off x="2844430" y="4202853"/>
            <a:ext cx="2336496" cy="0"/>
          </a:xfrm>
          <a:prstGeom prst="line">
            <a:avLst/>
          </a:prstGeom>
          <a:noFill/>
          <a:ln w="6350">
            <a:solidFill>
              <a:schemeClr val="tx1"/>
            </a:solidFill>
            <a:prstDash val="dash"/>
            <a:round/>
            <a:headEnd/>
            <a:tailEnd/>
          </a:ln>
        </p:spPr>
        <p:txBody>
          <a:bodyPr lIns="112032" tIns="56016" rIns="112032" bIns="56016"/>
          <a:lstStyle/>
          <a:p>
            <a:endParaRPr lang="es-MX"/>
          </a:p>
        </p:txBody>
      </p:sp>
      <p:sp>
        <p:nvSpPr>
          <p:cNvPr id="15368" name="Line 13"/>
          <p:cNvSpPr>
            <a:spLocks noChangeShapeType="1"/>
          </p:cNvSpPr>
          <p:nvPr/>
        </p:nvSpPr>
        <p:spPr bwMode="auto">
          <a:xfrm>
            <a:off x="5180926" y="4202853"/>
            <a:ext cx="0" cy="1730587"/>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8208" name="AutoShape 16"/>
          <p:cNvSpPr>
            <a:spLocks noChangeArrowheads="1"/>
          </p:cNvSpPr>
          <p:nvPr/>
        </p:nvSpPr>
        <p:spPr bwMode="auto">
          <a:xfrm>
            <a:off x="6520318" y="1960912"/>
            <a:ext cx="4940223" cy="2423662"/>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spAutoFit/>
          </a:bodyPr>
          <a:lstStyle/>
          <a:p>
            <a:pPr algn="ctr" fontAlgn="auto">
              <a:spcBef>
                <a:spcPts val="0"/>
              </a:spcBef>
              <a:spcAft>
                <a:spcPts val="0"/>
              </a:spcAft>
              <a:defRPr/>
            </a:pPr>
            <a:r>
              <a:rPr lang="es-MX" b="0" smtClean="0">
                <a:solidFill>
                  <a:schemeClr val="tx1"/>
                </a:solidFill>
              </a:rPr>
              <a:t>Las otras empresa </a:t>
            </a:r>
          </a:p>
          <a:p>
            <a:pPr algn="ctr" fontAlgn="auto">
              <a:spcBef>
                <a:spcPts val="0"/>
              </a:spcBef>
              <a:spcAft>
                <a:spcPts val="0"/>
              </a:spcAft>
              <a:defRPr/>
            </a:pPr>
            <a:r>
              <a:rPr lang="es-MX" b="0" smtClean="0">
                <a:solidFill>
                  <a:schemeClr val="tx1"/>
                </a:solidFill>
              </a:rPr>
              <a:t>responden, bajando sus </a:t>
            </a:r>
          </a:p>
          <a:p>
            <a:pPr algn="ctr" fontAlgn="auto">
              <a:spcBef>
                <a:spcPts val="0"/>
              </a:spcBef>
              <a:spcAft>
                <a:spcPts val="0"/>
              </a:spcAft>
              <a:defRPr/>
            </a:pPr>
            <a:r>
              <a:rPr lang="es-MX" b="0" smtClean="0">
                <a:solidFill>
                  <a:schemeClr val="tx1"/>
                </a:solidFill>
              </a:rPr>
              <a:t>precios, por lo que la respuesta</a:t>
            </a:r>
          </a:p>
          <a:p>
            <a:pPr algn="ctr" fontAlgn="auto">
              <a:spcBef>
                <a:spcPts val="0"/>
              </a:spcBef>
              <a:spcAft>
                <a:spcPts val="0"/>
              </a:spcAft>
              <a:defRPr/>
            </a:pPr>
            <a:r>
              <a:rPr lang="es-MX" b="0" smtClean="0">
                <a:solidFill>
                  <a:schemeClr val="tx1"/>
                </a:solidFill>
              </a:rPr>
              <a:t>de los consumidores es menos</a:t>
            </a:r>
          </a:p>
          <a:p>
            <a:pPr algn="ctr" fontAlgn="auto">
              <a:spcBef>
                <a:spcPts val="0"/>
              </a:spcBef>
              <a:spcAft>
                <a:spcPts val="0"/>
              </a:spcAft>
              <a:defRPr/>
            </a:pPr>
            <a:r>
              <a:rPr lang="es-MX" b="0" smtClean="0">
                <a:solidFill>
                  <a:schemeClr val="tx1"/>
                </a:solidFill>
              </a:rPr>
              <a:t>elástica (</a:t>
            </a:r>
            <a:r>
              <a:rPr lang="es-MX" b="0" i="1" smtClean="0">
                <a:solidFill>
                  <a:schemeClr val="tx1"/>
                </a:solidFill>
                <a:latin typeface="Times New Roman" pitchFamily="18" charset="0"/>
                <a:cs typeface="Times New Roman" pitchFamily="18" charset="0"/>
              </a:rPr>
              <a:t>A</a:t>
            </a:r>
            <a:r>
              <a:rPr lang="es-MX" b="0" smtClean="0">
                <a:solidFill>
                  <a:schemeClr val="tx1"/>
                </a:solidFill>
              </a:rPr>
              <a:t> a</a:t>
            </a:r>
            <a:r>
              <a:rPr lang="es-MX" b="0" i="1" smtClean="0">
                <a:solidFill>
                  <a:schemeClr val="tx1"/>
                </a:solidFill>
                <a:latin typeface="Times New Roman" pitchFamily="18" charset="0"/>
                <a:cs typeface="Times New Roman" pitchFamily="18" charset="0"/>
              </a:rPr>
              <a:t> C</a:t>
            </a:r>
            <a:r>
              <a:rPr lang="es-MX" b="0" smtClean="0">
                <a:solidFill>
                  <a:schemeClr val="tx1"/>
                </a:solidFill>
              </a:rPr>
              <a:t>)</a:t>
            </a:r>
            <a:endParaRPr lang="es-MX" b="0">
              <a:solidFill>
                <a:schemeClr val="tx1"/>
              </a:solidFill>
            </a:endParaRPr>
          </a:p>
        </p:txBody>
      </p:sp>
      <p:sp>
        <p:nvSpPr>
          <p:cNvPr id="15370" name="Line 19"/>
          <p:cNvSpPr>
            <a:spLocks noChangeShapeType="1"/>
          </p:cNvSpPr>
          <p:nvPr/>
        </p:nvSpPr>
        <p:spPr bwMode="auto">
          <a:xfrm>
            <a:off x="2844430" y="4697307"/>
            <a:ext cx="4469818" cy="0"/>
          </a:xfrm>
          <a:prstGeom prst="line">
            <a:avLst/>
          </a:prstGeom>
          <a:noFill/>
          <a:ln w="6350">
            <a:solidFill>
              <a:schemeClr val="tx1"/>
            </a:solidFill>
            <a:prstDash val="dash"/>
            <a:round/>
            <a:headEnd/>
            <a:tailEnd/>
          </a:ln>
        </p:spPr>
        <p:txBody>
          <a:bodyPr lIns="112032" tIns="56016" rIns="112032" bIns="56016"/>
          <a:lstStyle/>
          <a:p>
            <a:endParaRPr lang="es-MX"/>
          </a:p>
        </p:txBody>
      </p:sp>
      <p:sp>
        <p:nvSpPr>
          <p:cNvPr id="15371" name="Line 20"/>
          <p:cNvSpPr>
            <a:spLocks noChangeShapeType="1"/>
          </p:cNvSpPr>
          <p:nvPr/>
        </p:nvSpPr>
        <p:spPr bwMode="auto">
          <a:xfrm>
            <a:off x="7314248" y="4779716"/>
            <a:ext cx="0" cy="1153724"/>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5372" name="Line 21"/>
          <p:cNvSpPr>
            <a:spLocks noChangeShapeType="1"/>
          </p:cNvSpPr>
          <p:nvPr/>
        </p:nvSpPr>
        <p:spPr bwMode="auto">
          <a:xfrm>
            <a:off x="2234909" y="4285262"/>
            <a:ext cx="0" cy="494453"/>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5373" name="Line 22"/>
          <p:cNvSpPr>
            <a:spLocks noChangeShapeType="1"/>
          </p:cNvSpPr>
          <p:nvPr/>
        </p:nvSpPr>
        <p:spPr bwMode="auto">
          <a:xfrm>
            <a:off x="5180926" y="6427893"/>
            <a:ext cx="223490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5374" name="Oval 24"/>
          <p:cNvSpPr>
            <a:spLocks noChangeAspect="1" noChangeArrowheads="1"/>
          </p:cNvSpPr>
          <p:nvPr/>
        </p:nvSpPr>
        <p:spPr bwMode="auto">
          <a:xfrm>
            <a:off x="7244407" y="4666403"/>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5375" name="Line 26"/>
          <p:cNvSpPr>
            <a:spLocks noChangeShapeType="1"/>
          </p:cNvSpPr>
          <p:nvPr/>
        </p:nvSpPr>
        <p:spPr bwMode="auto">
          <a:xfrm>
            <a:off x="5180925" y="4202853"/>
            <a:ext cx="1117455" cy="1648178"/>
          </a:xfrm>
          <a:prstGeom prst="line">
            <a:avLst/>
          </a:prstGeom>
          <a:noFill/>
          <a:ln w="25400">
            <a:solidFill>
              <a:srgbClr val="FF0000"/>
            </a:solidFill>
            <a:round/>
            <a:headEnd/>
            <a:tailEnd/>
          </a:ln>
        </p:spPr>
        <p:txBody>
          <a:bodyPr lIns="112032" tIns="56016" rIns="112032" bIns="56016"/>
          <a:lstStyle/>
          <a:p>
            <a:endParaRPr lang="es-MX"/>
          </a:p>
        </p:txBody>
      </p:sp>
      <p:sp>
        <p:nvSpPr>
          <p:cNvPr id="15376" name="Oval 27"/>
          <p:cNvSpPr>
            <a:spLocks noChangeAspect="1" noChangeArrowheads="1"/>
          </p:cNvSpPr>
          <p:nvPr/>
        </p:nvSpPr>
        <p:spPr bwMode="auto">
          <a:xfrm>
            <a:off x="5441242" y="4650952"/>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5377" name="Line 30"/>
          <p:cNvSpPr>
            <a:spLocks noChangeShapeType="1"/>
          </p:cNvSpPr>
          <p:nvPr/>
        </p:nvSpPr>
        <p:spPr bwMode="auto">
          <a:xfrm>
            <a:off x="5485686" y="4779716"/>
            <a:ext cx="0" cy="1153724"/>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5378" name="Line 31"/>
          <p:cNvSpPr>
            <a:spLocks noChangeShapeType="1"/>
          </p:cNvSpPr>
          <p:nvPr/>
        </p:nvSpPr>
        <p:spPr bwMode="auto">
          <a:xfrm>
            <a:off x="5282512" y="5356578"/>
            <a:ext cx="203174" cy="0"/>
          </a:xfrm>
          <a:prstGeom prst="line">
            <a:avLst/>
          </a:prstGeom>
          <a:noFill/>
          <a:ln w="57150">
            <a:solidFill>
              <a:schemeClr val="tx1"/>
            </a:solidFill>
            <a:round/>
            <a:headEnd/>
            <a:tailEnd type="triangle" w="med" len="med"/>
          </a:ln>
        </p:spPr>
        <p:txBody>
          <a:bodyPr lIns="112032" tIns="56016" rIns="112032" bIns="56016"/>
          <a:lstStyle/>
          <a:p>
            <a:endParaRPr lang="es-MX"/>
          </a:p>
        </p:txBody>
      </p:sp>
      <p:sp>
        <p:nvSpPr>
          <p:cNvPr id="35" name="Rectangle 3"/>
          <p:cNvSpPr txBox="1">
            <a:spLocks noChangeArrowheads="1"/>
          </p:cNvSpPr>
          <p:nvPr/>
        </p:nvSpPr>
        <p:spPr bwMode="auto">
          <a:xfrm>
            <a:off x="2336496"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36" name="Rectangle 3"/>
          <p:cNvSpPr txBox="1">
            <a:spLocks noChangeArrowheads="1"/>
          </p:cNvSpPr>
          <p:nvPr/>
        </p:nvSpPr>
        <p:spPr bwMode="auto">
          <a:xfrm>
            <a:off x="2476179"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37" name="Rectangle 3"/>
          <p:cNvSpPr txBox="1">
            <a:spLocks noChangeArrowheads="1"/>
          </p:cNvSpPr>
          <p:nvPr/>
        </p:nvSpPr>
        <p:spPr bwMode="auto">
          <a:xfrm>
            <a:off x="2336496" y="45582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b</a:t>
            </a:r>
          </a:p>
        </p:txBody>
      </p:sp>
      <p:sp>
        <p:nvSpPr>
          <p:cNvPr id="39" name="Rectangle 3"/>
          <p:cNvSpPr txBox="1">
            <a:spLocks noChangeArrowheads="1"/>
          </p:cNvSpPr>
          <p:nvPr/>
        </p:nvSpPr>
        <p:spPr bwMode="auto">
          <a:xfrm>
            <a:off x="4952355"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40" name="Rectangle 3"/>
          <p:cNvSpPr txBox="1">
            <a:spLocks noChangeArrowheads="1"/>
          </p:cNvSpPr>
          <p:nvPr/>
        </p:nvSpPr>
        <p:spPr bwMode="auto">
          <a:xfrm>
            <a:off x="7047582"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b</a:t>
            </a:r>
            <a:endParaRPr lang="es-MX" sz="1700" i="1" kern="0" baseline="-25000" dirty="0">
              <a:cs typeface="Times New Roman" pitchFamily="18" charset="0"/>
            </a:endParaRPr>
          </a:p>
        </p:txBody>
      </p:sp>
      <p:sp>
        <p:nvSpPr>
          <p:cNvPr id="41" name="Rectangle 3"/>
          <p:cNvSpPr txBox="1">
            <a:spLocks noChangeArrowheads="1"/>
          </p:cNvSpPr>
          <p:nvPr/>
        </p:nvSpPr>
        <p:spPr bwMode="auto">
          <a:xfrm>
            <a:off x="5238069"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c</a:t>
            </a:r>
            <a:endParaRPr lang="es-MX" sz="1700" i="1" kern="0" baseline="-25000" dirty="0">
              <a:cs typeface="Times New Roman" pitchFamily="18" charset="0"/>
            </a:endParaRPr>
          </a:p>
        </p:txBody>
      </p:sp>
      <p:sp>
        <p:nvSpPr>
          <p:cNvPr id="42" name="Rectangle 3"/>
          <p:cNvSpPr txBox="1">
            <a:spLocks noChangeArrowheads="1"/>
          </p:cNvSpPr>
          <p:nvPr/>
        </p:nvSpPr>
        <p:spPr bwMode="auto">
          <a:xfrm>
            <a:off x="5047594" y="3842314"/>
            <a:ext cx="47618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43" name="Rectangle 3"/>
          <p:cNvSpPr txBox="1">
            <a:spLocks noChangeArrowheads="1"/>
          </p:cNvSpPr>
          <p:nvPr/>
        </p:nvSpPr>
        <p:spPr bwMode="auto">
          <a:xfrm>
            <a:off x="7142821" y="4326466"/>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B</a:t>
            </a:r>
            <a:endParaRPr lang="es-MX" sz="1700" i="1" kern="0" baseline="-25000" dirty="0">
              <a:cs typeface="Times New Roman" pitchFamily="18" charset="0"/>
            </a:endParaRPr>
          </a:p>
        </p:txBody>
      </p:sp>
      <p:sp>
        <p:nvSpPr>
          <p:cNvPr id="44" name="Rectangle 3"/>
          <p:cNvSpPr txBox="1">
            <a:spLocks noChangeArrowheads="1"/>
          </p:cNvSpPr>
          <p:nvPr/>
        </p:nvSpPr>
        <p:spPr bwMode="auto">
          <a:xfrm>
            <a:off x="5428544" y="4403725"/>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C</a:t>
            </a:r>
            <a:endParaRPr lang="es-MX" sz="1700" i="1" kern="0" baseline="-25000" dirty="0">
              <a:cs typeface="Times New Roman" pitchFamily="18" charset="0"/>
            </a:endParaRPr>
          </a:p>
        </p:txBody>
      </p:sp>
      <p:sp>
        <p:nvSpPr>
          <p:cNvPr id="45"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46" name="Rectangle 3"/>
          <p:cNvSpPr txBox="1">
            <a:spLocks noChangeArrowheads="1"/>
          </p:cNvSpPr>
          <p:nvPr/>
        </p:nvSpPr>
        <p:spPr bwMode="auto">
          <a:xfrm>
            <a:off x="6196794" y="5562600"/>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47" name="Rectangle 3"/>
          <p:cNvSpPr txBox="1">
            <a:spLocks noChangeArrowheads="1"/>
          </p:cNvSpPr>
          <p:nvPr/>
        </p:nvSpPr>
        <p:spPr bwMode="auto">
          <a:xfrm>
            <a:off x="7999958"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endParaRPr lang="es-MX" sz="1700" i="1" kern="0" baseline="-25000" dirty="0">
              <a:cs typeface="Times New Roman" pitchFamily="18"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75</a:t>
            </a:fld>
            <a:endParaRPr lang="es-ES"/>
          </a:p>
        </p:txBody>
      </p:sp>
    </p:spTree>
    <p:extLst>
      <p:ext uri="{BB962C8B-B14F-4D97-AF65-F5344CB8AC3E}">
        <p14:creationId xmlns:p14="http://schemas.microsoft.com/office/powerpoint/2010/main" val="29708828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6387"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6388" name="Line 6"/>
          <p:cNvSpPr>
            <a:spLocks noChangeShapeType="1"/>
          </p:cNvSpPr>
          <p:nvPr/>
        </p:nvSpPr>
        <p:spPr bwMode="auto">
          <a:xfrm>
            <a:off x="2844430" y="3625991"/>
            <a:ext cx="2336496"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6389" name="Line 7"/>
          <p:cNvSpPr>
            <a:spLocks noChangeShapeType="1"/>
          </p:cNvSpPr>
          <p:nvPr/>
        </p:nvSpPr>
        <p:spPr bwMode="auto">
          <a:xfrm>
            <a:off x="5180925" y="4202853"/>
            <a:ext cx="2438083"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6390"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6391" name="Line 13"/>
          <p:cNvSpPr>
            <a:spLocks noChangeShapeType="1"/>
          </p:cNvSpPr>
          <p:nvPr/>
        </p:nvSpPr>
        <p:spPr bwMode="auto">
          <a:xfrm>
            <a:off x="5180926" y="4202853"/>
            <a:ext cx="0" cy="1730587"/>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9232" name="AutoShape 16"/>
          <p:cNvSpPr>
            <a:spLocks noChangeArrowheads="1"/>
          </p:cNvSpPr>
          <p:nvPr/>
        </p:nvSpPr>
        <p:spPr bwMode="auto">
          <a:xfrm>
            <a:off x="7807252" y="1837298"/>
            <a:ext cx="3077462" cy="2423662"/>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spAutoFit/>
          </a:bodyPr>
          <a:lstStyle/>
          <a:p>
            <a:pPr algn="ctr" fontAlgn="auto">
              <a:spcBef>
                <a:spcPts val="0"/>
              </a:spcBef>
              <a:spcAft>
                <a:spcPts val="0"/>
              </a:spcAft>
              <a:defRPr/>
            </a:pPr>
            <a:r>
              <a:rPr lang="es-MX" b="0" smtClean="0">
                <a:solidFill>
                  <a:schemeClr val="tx1"/>
                </a:solidFill>
              </a:rPr>
              <a:t>La empresa ahora </a:t>
            </a:r>
          </a:p>
          <a:p>
            <a:pPr algn="ctr" fontAlgn="auto">
              <a:spcBef>
                <a:spcPts val="0"/>
              </a:spcBef>
              <a:spcAft>
                <a:spcPts val="0"/>
              </a:spcAft>
              <a:defRPr/>
            </a:pPr>
            <a:r>
              <a:rPr lang="es-MX" b="0" smtClean="0">
                <a:solidFill>
                  <a:schemeClr val="tx1"/>
                </a:solidFill>
              </a:rPr>
              <a:t>cree que </a:t>
            </a:r>
          </a:p>
          <a:p>
            <a:pPr algn="ctr" fontAlgn="auto">
              <a:spcBef>
                <a:spcPts val="0"/>
              </a:spcBef>
              <a:spcAft>
                <a:spcPts val="0"/>
              </a:spcAft>
              <a:defRPr/>
            </a:pPr>
            <a:r>
              <a:rPr lang="es-MX" b="0" smtClean="0">
                <a:solidFill>
                  <a:schemeClr val="tx1"/>
                </a:solidFill>
              </a:rPr>
              <a:t>la demanda de su</a:t>
            </a:r>
          </a:p>
          <a:p>
            <a:pPr algn="ctr" fontAlgn="auto">
              <a:spcBef>
                <a:spcPts val="0"/>
              </a:spcBef>
              <a:spcAft>
                <a:spcPts val="0"/>
              </a:spcAft>
              <a:defRPr/>
            </a:pPr>
            <a:r>
              <a:rPr lang="es-MX" b="0" smtClean="0">
                <a:solidFill>
                  <a:schemeClr val="tx1"/>
                </a:solidFill>
              </a:rPr>
              <a:t>producto es </a:t>
            </a:r>
          </a:p>
          <a:p>
            <a:pPr algn="ctr" fontAlgn="auto">
              <a:spcBef>
                <a:spcPts val="0"/>
              </a:spcBef>
              <a:spcAft>
                <a:spcPts val="0"/>
              </a:spcAft>
              <a:defRPr/>
            </a:pPr>
            <a:r>
              <a:rPr lang="es-MX" b="0" smtClean="0">
                <a:solidFill>
                  <a:schemeClr val="tx1"/>
                </a:solidFill>
              </a:rPr>
              <a:t>inelástica</a:t>
            </a:r>
            <a:endParaRPr lang="es-MX" b="0">
              <a:solidFill>
                <a:schemeClr val="tx1"/>
              </a:solidFill>
            </a:endParaRPr>
          </a:p>
        </p:txBody>
      </p:sp>
      <p:sp>
        <p:nvSpPr>
          <p:cNvPr id="16393" name="Line 18"/>
          <p:cNvSpPr>
            <a:spLocks noChangeShapeType="1"/>
          </p:cNvSpPr>
          <p:nvPr/>
        </p:nvSpPr>
        <p:spPr bwMode="auto">
          <a:xfrm>
            <a:off x="3860297" y="2472267"/>
            <a:ext cx="1320628" cy="1730587"/>
          </a:xfrm>
          <a:prstGeom prst="line">
            <a:avLst/>
          </a:prstGeom>
          <a:noFill/>
          <a:ln w="25400">
            <a:solidFill>
              <a:srgbClr val="FF0000"/>
            </a:solidFill>
            <a:round/>
            <a:headEnd/>
            <a:tailEnd/>
          </a:ln>
        </p:spPr>
        <p:txBody>
          <a:bodyPr lIns="112032" tIns="56016" rIns="112032" bIns="56016"/>
          <a:lstStyle/>
          <a:p>
            <a:endParaRPr lang="es-MX"/>
          </a:p>
        </p:txBody>
      </p:sp>
      <p:sp>
        <p:nvSpPr>
          <p:cNvPr id="16394" name="Line 19"/>
          <p:cNvSpPr>
            <a:spLocks noChangeShapeType="1"/>
          </p:cNvSpPr>
          <p:nvPr/>
        </p:nvSpPr>
        <p:spPr bwMode="auto">
          <a:xfrm>
            <a:off x="5180926" y="4202853"/>
            <a:ext cx="1320628" cy="1565769"/>
          </a:xfrm>
          <a:prstGeom prst="line">
            <a:avLst/>
          </a:prstGeom>
          <a:noFill/>
          <a:ln w="25400">
            <a:solidFill>
              <a:srgbClr val="FF0000"/>
            </a:solidFill>
            <a:round/>
            <a:headEnd/>
            <a:tailEnd/>
          </a:ln>
        </p:spPr>
        <p:txBody>
          <a:bodyPr lIns="112032" tIns="56016" rIns="112032" bIns="56016"/>
          <a:lstStyle/>
          <a:p>
            <a:endParaRPr lang="es-MX"/>
          </a:p>
        </p:txBody>
      </p:sp>
      <p:sp>
        <p:nvSpPr>
          <p:cNvPr id="16395" name="Oval 11"/>
          <p:cNvSpPr>
            <a:spLocks noChangeAspect="1" noChangeArrowheads="1"/>
          </p:cNvSpPr>
          <p:nvPr/>
        </p:nvSpPr>
        <p:spPr bwMode="auto">
          <a:xfrm>
            <a:off x="5136482" y="4166800"/>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22" name="Rectangle 3"/>
          <p:cNvSpPr txBox="1">
            <a:spLocks noChangeArrowheads="1"/>
          </p:cNvSpPr>
          <p:nvPr/>
        </p:nvSpPr>
        <p:spPr bwMode="auto">
          <a:xfrm>
            <a:off x="2336496"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23" name="Rectangle 3"/>
          <p:cNvSpPr txBox="1">
            <a:spLocks noChangeArrowheads="1"/>
          </p:cNvSpPr>
          <p:nvPr/>
        </p:nvSpPr>
        <p:spPr bwMode="auto">
          <a:xfrm>
            <a:off x="4952355"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24"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26" name="Rectangle 3"/>
          <p:cNvSpPr txBox="1">
            <a:spLocks noChangeArrowheads="1"/>
          </p:cNvSpPr>
          <p:nvPr/>
        </p:nvSpPr>
        <p:spPr bwMode="auto">
          <a:xfrm>
            <a:off x="6482507" y="5562600"/>
            <a:ext cx="132697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27" name="Rectangle 3"/>
          <p:cNvSpPr txBox="1">
            <a:spLocks noChangeArrowheads="1"/>
          </p:cNvSpPr>
          <p:nvPr/>
        </p:nvSpPr>
        <p:spPr bwMode="auto">
          <a:xfrm>
            <a:off x="2476179"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28" name="Rectangle 3"/>
          <p:cNvSpPr txBox="1">
            <a:spLocks noChangeArrowheads="1"/>
          </p:cNvSpPr>
          <p:nvPr/>
        </p:nvSpPr>
        <p:spPr bwMode="auto">
          <a:xfrm>
            <a:off x="7866627" y="5717116"/>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p>
        </p:txBody>
      </p:sp>
      <p:sp>
        <p:nvSpPr>
          <p:cNvPr id="29" name="Rectangle 3"/>
          <p:cNvSpPr txBox="1">
            <a:spLocks noChangeArrowheads="1"/>
          </p:cNvSpPr>
          <p:nvPr/>
        </p:nvSpPr>
        <p:spPr bwMode="auto">
          <a:xfrm>
            <a:off x="5142830" y="3862916"/>
            <a:ext cx="476189"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76</a:t>
            </a:fld>
            <a:endParaRPr lang="es-ES"/>
          </a:p>
        </p:txBody>
      </p:sp>
    </p:spTree>
    <p:extLst>
      <p:ext uri="{BB962C8B-B14F-4D97-AF65-F5344CB8AC3E}">
        <p14:creationId xmlns:p14="http://schemas.microsoft.com/office/powerpoint/2010/main" val="19742221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7411"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7412" name="Line 6"/>
          <p:cNvSpPr>
            <a:spLocks noChangeShapeType="1"/>
          </p:cNvSpPr>
          <p:nvPr/>
        </p:nvSpPr>
        <p:spPr bwMode="auto">
          <a:xfrm>
            <a:off x="2844430" y="3625991"/>
            <a:ext cx="2336496"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7413" name="Line 7"/>
          <p:cNvSpPr>
            <a:spLocks noChangeShapeType="1"/>
          </p:cNvSpPr>
          <p:nvPr/>
        </p:nvSpPr>
        <p:spPr bwMode="auto">
          <a:xfrm>
            <a:off x="5180925" y="4202853"/>
            <a:ext cx="2438083"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7414"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7415" name="Line 13"/>
          <p:cNvSpPr>
            <a:spLocks noChangeShapeType="1"/>
          </p:cNvSpPr>
          <p:nvPr/>
        </p:nvSpPr>
        <p:spPr bwMode="auto">
          <a:xfrm>
            <a:off x="5180926" y="4197703"/>
            <a:ext cx="0" cy="1751189"/>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0256" name="AutoShape 16"/>
          <p:cNvSpPr>
            <a:spLocks noChangeArrowheads="1"/>
          </p:cNvSpPr>
          <p:nvPr/>
        </p:nvSpPr>
        <p:spPr bwMode="auto">
          <a:xfrm>
            <a:off x="5807174" y="906972"/>
            <a:ext cx="5476913" cy="2883363"/>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spAutoFit/>
          </a:bodyPr>
          <a:lstStyle/>
          <a:p>
            <a:pPr algn="ctr" fontAlgn="auto">
              <a:spcBef>
                <a:spcPts val="0"/>
              </a:spcBef>
              <a:spcAft>
                <a:spcPts val="0"/>
              </a:spcAft>
              <a:defRPr/>
            </a:pPr>
            <a:r>
              <a:rPr lang="es-MX" b="0" smtClean="0">
                <a:solidFill>
                  <a:schemeClr val="tx1"/>
                </a:solidFill>
              </a:rPr>
              <a:t>La empresa, al </a:t>
            </a:r>
          </a:p>
          <a:p>
            <a:pPr algn="ctr" fontAlgn="auto">
              <a:spcBef>
                <a:spcPts val="0"/>
              </a:spcBef>
              <a:spcAft>
                <a:spcPts val="0"/>
              </a:spcAft>
              <a:defRPr/>
            </a:pPr>
            <a:r>
              <a:rPr lang="es-MX" b="0" smtClean="0">
                <a:solidFill>
                  <a:schemeClr val="tx1"/>
                </a:solidFill>
              </a:rPr>
              <a:t>creer que la</a:t>
            </a:r>
          </a:p>
          <a:p>
            <a:pPr algn="ctr" fontAlgn="auto">
              <a:spcBef>
                <a:spcPts val="0"/>
              </a:spcBef>
              <a:spcAft>
                <a:spcPts val="0"/>
              </a:spcAft>
              <a:defRPr/>
            </a:pPr>
            <a:r>
              <a:rPr lang="es-MX" b="0" smtClean="0">
                <a:solidFill>
                  <a:schemeClr val="tx1"/>
                </a:solidFill>
              </a:rPr>
              <a:t>demanda de su producto</a:t>
            </a:r>
          </a:p>
          <a:p>
            <a:pPr algn="ctr" fontAlgn="auto">
              <a:spcBef>
                <a:spcPts val="0"/>
              </a:spcBef>
              <a:spcAft>
                <a:spcPts val="0"/>
              </a:spcAft>
              <a:defRPr/>
            </a:pPr>
            <a:r>
              <a:rPr lang="es-MX" b="0" smtClean="0">
                <a:solidFill>
                  <a:schemeClr val="tx1"/>
                </a:solidFill>
              </a:rPr>
              <a:t>producto es inelástica, opta por</a:t>
            </a:r>
          </a:p>
          <a:p>
            <a:pPr algn="ctr" fontAlgn="auto">
              <a:spcBef>
                <a:spcPts val="0"/>
              </a:spcBef>
              <a:spcAft>
                <a:spcPts val="0"/>
              </a:spcAft>
              <a:defRPr/>
            </a:pPr>
            <a:r>
              <a:rPr lang="es-MX" b="0" smtClean="0">
                <a:solidFill>
                  <a:schemeClr val="tx1"/>
                </a:solidFill>
              </a:rPr>
              <a:t>subir el precio, anticipando</a:t>
            </a:r>
          </a:p>
          <a:p>
            <a:pPr algn="ctr" fontAlgn="auto">
              <a:spcBef>
                <a:spcPts val="0"/>
              </a:spcBef>
              <a:spcAft>
                <a:spcPts val="0"/>
              </a:spcAft>
              <a:defRPr/>
            </a:pPr>
            <a:r>
              <a:rPr lang="es-MX" b="0" smtClean="0">
                <a:solidFill>
                  <a:schemeClr val="tx1"/>
                </a:solidFill>
              </a:rPr>
              <a:t>una leve respuesta del consumidor</a:t>
            </a:r>
            <a:endParaRPr lang="es-MX" b="0">
              <a:solidFill>
                <a:schemeClr val="tx1"/>
              </a:solidFill>
            </a:endParaRPr>
          </a:p>
        </p:txBody>
      </p:sp>
      <p:sp>
        <p:nvSpPr>
          <p:cNvPr id="17417" name="Line 18"/>
          <p:cNvSpPr>
            <a:spLocks noChangeShapeType="1"/>
          </p:cNvSpPr>
          <p:nvPr/>
        </p:nvSpPr>
        <p:spPr bwMode="auto">
          <a:xfrm>
            <a:off x="3858182" y="2475700"/>
            <a:ext cx="1320628" cy="1730587"/>
          </a:xfrm>
          <a:prstGeom prst="line">
            <a:avLst/>
          </a:prstGeom>
          <a:noFill/>
          <a:ln w="25400">
            <a:solidFill>
              <a:srgbClr val="FF0000"/>
            </a:solidFill>
            <a:round/>
            <a:headEnd/>
            <a:tailEnd/>
          </a:ln>
        </p:spPr>
        <p:txBody>
          <a:bodyPr lIns="112032" tIns="56016" rIns="112032" bIns="56016"/>
          <a:lstStyle/>
          <a:p>
            <a:endParaRPr lang="es-MX"/>
          </a:p>
        </p:txBody>
      </p:sp>
      <p:sp>
        <p:nvSpPr>
          <p:cNvPr id="17418" name="Line 19"/>
          <p:cNvSpPr>
            <a:spLocks noChangeShapeType="1"/>
          </p:cNvSpPr>
          <p:nvPr/>
        </p:nvSpPr>
        <p:spPr bwMode="auto">
          <a:xfrm>
            <a:off x="5180926" y="4202853"/>
            <a:ext cx="1320628" cy="1565769"/>
          </a:xfrm>
          <a:prstGeom prst="line">
            <a:avLst/>
          </a:prstGeom>
          <a:noFill/>
          <a:ln w="25400">
            <a:solidFill>
              <a:srgbClr val="FF0000"/>
            </a:solidFill>
            <a:round/>
            <a:headEnd/>
            <a:tailEnd/>
          </a:ln>
        </p:spPr>
        <p:txBody>
          <a:bodyPr lIns="112032" tIns="56016" rIns="112032" bIns="56016"/>
          <a:lstStyle/>
          <a:p>
            <a:endParaRPr lang="es-MX"/>
          </a:p>
        </p:txBody>
      </p:sp>
      <p:sp>
        <p:nvSpPr>
          <p:cNvPr id="17419" name="Line 22"/>
          <p:cNvSpPr>
            <a:spLocks noChangeShapeType="1"/>
          </p:cNvSpPr>
          <p:nvPr/>
        </p:nvSpPr>
        <p:spPr bwMode="auto">
          <a:xfrm>
            <a:off x="2844429" y="3873218"/>
            <a:ext cx="203173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7420" name="Line 23"/>
          <p:cNvSpPr>
            <a:spLocks noChangeShapeType="1"/>
          </p:cNvSpPr>
          <p:nvPr/>
        </p:nvSpPr>
        <p:spPr bwMode="auto">
          <a:xfrm>
            <a:off x="4907912" y="3862917"/>
            <a:ext cx="0" cy="2060222"/>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7421" name="Oval 25"/>
          <p:cNvSpPr>
            <a:spLocks noChangeAspect="1" noChangeArrowheads="1"/>
          </p:cNvSpPr>
          <p:nvPr/>
        </p:nvSpPr>
        <p:spPr bwMode="auto">
          <a:xfrm>
            <a:off x="4857118" y="3830297"/>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7422" name="Line 27"/>
          <p:cNvSpPr>
            <a:spLocks noChangeShapeType="1"/>
          </p:cNvSpPr>
          <p:nvPr/>
        </p:nvSpPr>
        <p:spPr bwMode="auto">
          <a:xfrm flipV="1">
            <a:off x="2234909" y="3873218"/>
            <a:ext cx="0" cy="32963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7423" name="Line 28"/>
          <p:cNvSpPr>
            <a:spLocks noChangeShapeType="1"/>
          </p:cNvSpPr>
          <p:nvPr/>
        </p:nvSpPr>
        <p:spPr bwMode="auto">
          <a:xfrm flipH="1">
            <a:off x="4672991" y="6263076"/>
            <a:ext cx="609521"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29" name="Rectangle 3"/>
          <p:cNvSpPr txBox="1">
            <a:spLocks noChangeArrowheads="1"/>
          </p:cNvSpPr>
          <p:nvPr/>
        </p:nvSpPr>
        <p:spPr bwMode="auto">
          <a:xfrm>
            <a:off x="2336496"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30" name="Rectangle 3"/>
          <p:cNvSpPr txBox="1">
            <a:spLocks noChangeArrowheads="1"/>
          </p:cNvSpPr>
          <p:nvPr/>
        </p:nvSpPr>
        <p:spPr bwMode="auto">
          <a:xfrm>
            <a:off x="2342845" y="36311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d</a:t>
            </a:r>
          </a:p>
        </p:txBody>
      </p:sp>
      <p:sp>
        <p:nvSpPr>
          <p:cNvPr id="31" name="Rectangle 3"/>
          <p:cNvSpPr txBox="1">
            <a:spLocks noChangeArrowheads="1"/>
          </p:cNvSpPr>
          <p:nvPr/>
        </p:nvSpPr>
        <p:spPr bwMode="auto">
          <a:xfrm>
            <a:off x="4952355" y="592829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32" name="Rectangle 3"/>
          <p:cNvSpPr txBox="1">
            <a:spLocks noChangeArrowheads="1"/>
          </p:cNvSpPr>
          <p:nvPr/>
        </p:nvSpPr>
        <p:spPr bwMode="auto">
          <a:xfrm>
            <a:off x="4571405" y="592829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r>
              <a:rPr lang="es-MX" sz="1700" i="1" kern="0" baseline="-25000" dirty="0" err="1">
                <a:cs typeface="Times New Roman" pitchFamily="18" charset="0"/>
              </a:rPr>
              <a:t>d</a:t>
            </a:r>
            <a:endParaRPr lang="es-MX" sz="1700" i="1" kern="0" baseline="-25000" dirty="0">
              <a:cs typeface="Times New Roman" pitchFamily="18" charset="0"/>
            </a:endParaRPr>
          </a:p>
        </p:txBody>
      </p:sp>
      <p:sp>
        <p:nvSpPr>
          <p:cNvPr id="33" name="Rectangle 3"/>
          <p:cNvSpPr txBox="1">
            <a:spLocks noChangeArrowheads="1"/>
          </p:cNvSpPr>
          <p:nvPr/>
        </p:nvSpPr>
        <p:spPr bwMode="auto">
          <a:xfrm>
            <a:off x="2476179"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34"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35" name="Rectangle 3"/>
          <p:cNvSpPr txBox="1">
            <a:spLocks noChangeArrowheads="1"/>
          </p:cNvSpPr>
          <p:nvPr/>
        </p:nvSpPr>
        <p:spPr bwMode="auto">
          <a:xfrm>
            <a:off x="6482507" y="5562600"/>
            <a:ext cx="132697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36" name="Rectangle 3"/>
          <p:cNvSpPr txBox="1">
            <a:spLocks noChangeArrowheads="1"/>
          </p:cNvSpPr>
          <p:nvPr/>
        </p:nvSpPr>
        <p:spPr bwMode="auto">
          <a:xfrm>
            <a:off x="7866627" y="5717116"/>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p>
        </p:txBody>
      </p:sp>
      <p:sp>
        <p:nvSpPr>
          <p:cNvPr id="37" name="Rectangle 3"/>
          <p:cNvSpPr txBox="1">
            <a:spLocks noChangeArrowheads="1"/>
          </p:cNvSpPr>
          <p:nvPr/>
        </p:nvSpPr>
        <p:spPr bwMode="auto">
          <a:xfrm>
            <a:off x="5142830" y="3862916"/>
            <a:ext cx="476189"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38" name="Rectangle 3"/>
          <p:cNvSpPr txBox="1">
            <a:spLocks noChangeArrowheads="1"/>
          </p:cNvSpPr>
          <p:nvPr/>
        </p:nvSpPr>
        <p:spPr bwMode="auto">
          <a:xfrm>
            <a:off x="4952355" y="3631142"/>
            <a:ext cx="476189"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a:t>
            </a:r>
            <a:endParaRPr lang="es-MX" sz="1700" i="1" kern="0" baseline="-25000" dirty="0">
              <a:cs typeface="Times New Roman" pitchFamily="18" charset="0"/>
            </a:endParaRPr>
          </a:p>
        </p:txBody>
      </p:sp>
      <p:sp>
        <p:nvSpPr>
          <p:cNvPr id="17434" name="Oval 11"/>
          <p:cNvSpPr>
            <a:spLocks noChangeAspect="1" noChangeArrowheads="1"/>
          </p:cNvSpPr>
          <p:nvPr/>
        </p:nvSpPr>
        <p:spPr bwMode="auto">
          <a:xfrm>
            <a:off x="5136482" y="4166800"/>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77</a:t>
            </a:fld>
            <a:endParaRPr lang="es-ES"/>
          </a:p>
        </p:txBody>
      </p:sp>
    </p:spTree>
    <p:extLst>
      <p:ext uri="{BB962C8B-B14F-4D97-AF65-F5344CB8AC3E}">
        <p14:creationId xmlns:p14="http://schemas.microsoft.com/office/powerpoint/2010/main" val="7784059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8435"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8436" name="Line 6"/>
          <p:cNvSpPr>
            <a:spLocks noChangeShapeType="1"/>
          </p:cNvSpPr>
          <p:nvPr/>
        </p:nvSpPr>
        <p:spPr bwMode="auto">
          <a:xfrm>
            <a:off x="2844430" y="3625991"/>
            <a:ext cx="2336496" cy="576862"/>
          </a:xfrm>
          <a:prstGeom prst="line">
            <a:avLst/>
          </a:prstGeom>
          <a:noFill/>
          <a:ln w="25400">
            <a:solidFill>
              <a:srgbClr val="0000FF"/>
            </a:solidFill>
            <a:round/>
            <a:headEnd/>
            <a:tailEnd/>
          </a:ln>
        </p:spPr>
        <p:txBody>
          <a:bodyPr lIns="112032" tIns="56016" rIns="112032" bIns="56016"/>
          <a:lstStyle/>
          <a:p>
            <a:endParaRPr lang="es-MX"/>
          </a:p>
        </p:txBody>
      </p:sp>
      <p:sp>
        <p:nvSpPr>
          <p:cNvPr id="18437" name="Line 7"/>
          <p:cNvSpPr>
            <a:spLocks noChangeShapeType="1"/>
          </p:cNvSpPr>
          <p:nvPr/>
        </p:nvSpPr>
        <p:spPr bwMode="auto">
          <a:xfrm>
            <a:off x="5180925" y="4202853"/>
            <a:ext cx="2438083" cy="576862"/>
          </a:xfrm>
          <a:prstGeom prst="line">
            <a:avLst/>
          </a:prstGeom>
          <a:noFill/>
          <a:ln w="25400">
            <a:solidFill>
              <a:srgbClr val="0000FF"/>
            </a:solidFill>
            <a:prstDash val="dash"/>
            <a:round/>
            <a:headEnd/>
            <a:tailEnd/>
          </a:ln>
        </p:spPr>
        <p:txBody>
          <a:bodyPr lIns="112032" tIns="56016" rIns="112032" bIns="56016"/>
          <a:lstStyle/>
          <a:p>
            <a:endParaRPr lang="es-MX"/>
          </a:p>
        </p:txBody>
      </p:sp>
      <p:sp>
        <p:nvSpPr>
          <p:cNvPr id="18438" name="Oval 11"/>
          <p:cNvSpPr>
            <a:spLocks noChangeAspect="1" noChangeArrowheads="1"/>
          </p:cNvSpPr>
          <p:nvPr/>
        </p:nvSpPr>
        <p:spPr bwMode="auto">
          <a:xfrm>
            <a:off x="5136482" y="4171950"/>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8439"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8440" name="Line 13"/>
          <p:cNvSpPr>
            <a:spLocks noChangeShapeType="1"/>
          </p:cNvSpPr>
          <p:nvPr/>
        </p:nvSpPr>
        <p:spPr bwMode="auto">
          <a:xfrm>
            <a:off x="5180926" y="4235475"/>
            <a:ext cx="0" cy="1713418"/>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1280" name="AutoShape 16"/>
          <p:cNvSpPr>
            <a:spLocks noChangeArrowheads="1"/>
          </p:cNvSpPr>
          <p:nvPr/>
        </p:nvSpPr>
        <p:spPr bwMode="auto">
          <a:xfrm>
            <a:off x="5447134" y="1655103"/>
            <a:ext cx="5821429" cy="1963962"/>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spAutoFit/>
          </a:bodyPr>
          <a:lstStyle/>
          <a:p>
            <a:pPr algn="ctr" fontAlgn="auto">
              <a:spcBef>
                <a:spcPts val="0"/>
              </a:spcBef>
              <a:spcAft>
                <a:spcPts val="0"/>
              </a:spcAft>
              <a:defRPr/>
            </a:pPr>
            <a:r>
              <a:rPr lang="es-MX" b="0" dirty="0" smtClean="0">
                <a:solidFill>
                  <a:schemeClr val="tx1"/>
                </a:solidFill>
              </a:rPr>
              <a:t>Las otras empresa, optan por</a:t>
            </a:r>
          </a:p>
          <a:p>
            <a:pPr algn="ctr" fontAlgn="auto">
              <a:spcBef>
                <a:spcPts val="0"/>
              </a:spcBef>
              <a:spcAft>
                <a:spcPts val="0"/>
              </a:spcAft>
              <a:defRPr/>
            </a:pPr>
            <a:r>
              <a:rPr lang="es-MX" b="0" dirty="0" smtClean="0">
                <a:solidFill>
                  <a:schemeClr val="tx1"/>
                </a:solidFill>
              </a:rPr>
              <a:t>no subir el precio, provocando</a:t>
            </a:r>
          </a:p>
          <a:p>
            <a:pPr algn="ctr" fontAlgn="auto">
              <a:spcBef>
                <a:spcPts val="0"/>
              </a:spcBef>
              <a:spcAft>
                <a:spcPts val="0"/>
              </a:spcAft>
              <a:defRPr/>
            </a:pPr>
            <a:r>
              <a:rPr lang="es-MX" b="0" dirty="0" smtClean="0">
                <a:solidFill>
                  <a:schemeClr val="tx1"/>
                </a:solidFill>
              </a:rPr>
              <a:t>una  respuesta elástica del consumidor</a:t>
            </a:r>
          </a:p>
          <a:p>
            <a:pPr algn="ctr" fontAlgn="auto">
              <a:spcBef>
                <a:spcPts val="0"/>
              </a:spcBef>
              <a:spcAft>
                <a:spcPts val="0"/>
              </a:spcAft>
              <a:defRPr/>
            </a:pPr>
            <a:r>
              <a:rPr lang="es-MX" b="0" dirty="0" smtClean="0">
                <a:solidFill>
                  <a:schemeClr val="tx1"/>
                </a:solidFill>
              </a:rPr>
              <a:t>(punto </a:t>
            </a:r>
            <a:r>
              <a:rPr lang="es-MX" b="0" i="1" dirty="0" smtClean="0">
                <a:solidFill>
                  <a:schemeClr val="tx1"/>
                </a:solidFill>
                <a:latin typeface="Times New Roman" pitchFamily="18" charset="0"/>
                <a:cs typeface="Times New Roman" pitchFamily="18" charset="0"/>
              </a:rPr>
              <a:t>A</a:t>
            </a:r>
            <a:r>
              <a:rPr lang="es-MX" b="0" dirty="0" smtClean="0">
                <a:solidFill>
                  <a:schemeClr val="tx1"/>
                </a:solidFill>
              </a:rPr>
              <a:t> al punto </a:t>
            </a:r>
            <a:r>
              <a:rPr lang="es-MX" b="0" i="1" dirty="0" smtClean="0">
                <a:solidFill>
                  <a:schemeClr val="tx1"/>
                </a:solidFill>
                <a:latin typeface="Times New Roman" pitchFamily="18" charset="0"/>
                <a:cs typeface="Times New Roman" pitchFamily="18" charset="0"/>
              </a:rPr>
              <a:t>F</a:t>
            </a:r>
            <a:r>
              <a:rPr lang="es-MX" b="0" dirty="0" smtClean="0">
                <a:solidFill>
                  <a:schemeClr val="tx1"/>
                </a:solidFill>
              </a:rPr>
              <a:t>)</a:t>
            </a:r>
            <a:endParaRPr lang="es-MX" b="0" dirty="0">
              <a:solidFill>
                <a:schemeClr val="tx1"/>
              </a:solidFill>
            </a:endParaRPr>
          </a:p>
        </p:txBody>
      </p:sp>
      <p:sp>
        <p:nvSpPr>
          <p:cNvPr id="18442" name="Line 18"/>
          <p:cNvSpPr>
            <a:spLocks noChangeShapeType="1"/>
          </p:cNvSpPr>
          <p:nvPr/>
        </p:nvSpPr>
        <p:spPr bwMode="auto">
          <a:xfrm>
            <a:off x="3845483" y="2463683"/>
            <a:ext cx="1320628" cy="1730587"/>
          </a:xfrm>
          <a:prstGeom prst="line">
            <a:avLst/>
          </a:prstGeom>
          <a:noFill/>
          <a:ln w="25400">
            <a:solidFill>
              <a:srgbClr val="FF0000"/>
            </a:solidFill>
            <a:prstDash val="dash"/>
            <a:round/>
            <a:headEnd/>
            <a:tailEnd/>
          </a:ln>
        </p:spPr>
        <p:txBody>
          <a:bodyPr lIns="112032" tIns="56016" rIns="112032" bIns="56016"/>
          <a:lstStyle/>
          <a:p>
            <a:endParaRPr lang="es-MX"/>
          </a:p>
        </p:txBody>
      </p:sp>
      <p:sp>
        <p:nvSpPr>
          <p:cNvPr id="18443" name="Line 19"/>
          <p:cNvSpPr>
            <a:spLocks noChangeShapeType="1"/>
          </p:cNvSpPr>
          <p:nvPr/>
        </p:nvSpPr>
        <p:spPr bwMode="auto">
          <a:xfrm>
            <a:off x="5180926" y="4202853"/>
            <a:ext cx="1320628" cy="1565769"/>
          </a:xfrm>
          <a:prstGeom prst="line">
            <a:avLst/>
          </a:prstGeom>
          <a:noFill/>
          <a:ln w="25400">
            <a:solidFill>
              <a:srgbClr val="FF0000"/>
            </a:solidFill>
            <a:round/>
            <a:headEnd/>
            <a:tailEnd/>
          </a:ln>
        </p:spPr>
        <p:txBody>
          <a:bodyPr lIns="112032" tIns="56016" rIns="112032" bIns="56016"/>
          <a:lstStyle/>
          <a:p>
            <a:endParaRPr lang="es-MX"/>
          </a:p>
        </p:txBody>
      </p:sp>
      <p:sp>
        <p:nvSpPr>
          <p:cNvPr id="18444" name="Line 22"/>
          <p:cNvSpPr>
            <a:spLocks noChangeShapeType="1"/>
          </p:cNvSpPr>
          <p:nvPr/>
        </p:nvSpPr>
        <p:spPr bwMode="auto">
          <a:xfrm>
            <a:off x="2844429" y="3873218"/>
            <a:ext cx="203173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8445" name="Line 23"/>
          <p:cNvSpPr>
            <a:spLocks noChangeShapeType="1"/>
          </p:cNvSpPr>
          <p:nvPr/>
        </p:nvSpPr>
        <p:spPr bwMode="auto">
          <a:xfrm>
            <a:off x="4916377" y="3873218"/>
            <a:ext cx="0" cy="2060222"/>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8446" name="Oval 25"/>
          <p:cNvSpPr>
            <a:spLocks noChangeAspect="1" noChangeArrowheads="1"/>
          </p:cNvSpPr>
          <p:nvPr/>
        </p:nvSpPr>
        <p:spPr bwMode="auto">
          <a:xfrm>
            <a:off x="4861351" y="3837164"/>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8447" name="Line 27"/>
          <p:cNvSpPr>
            <a:spLocks noChangeShapeType="1"/>
          </p:cNvSpPr>
          <p:nvPr/>
        </p:nvSpPr>
        <p:spPr bwMode="auto">
          <a:xfrm flipV="1">
            <a:off x="2234909" y="3873218"/>
            <a:ext cx="0" cy="32963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8448" name="Line 28"/>
          <p:cNvSpPr>
            <a:spLocks noChangeShapeType="1"/>
          </p:cNvSpPr>
          <p:nvPr/>
        </p:nvSpPr>
        <p:spPr bwMode="auto">
          <a:xfrm flipH="1">
            <a:off x="4672991" y="6263076"/>
            <a:ext cx="609521" cy="0"/>
          </a:xfrm>
          <a:prstGeom prst="line">
            <a:avLst/>
          </a:prstGeom>
          <a:noFill/>
          <a:ln w="9525">
            <a:solidFill>
              <a:schemeClr val="tx1"/>
            </a:solidFill>
            <a:prstDash val="dash"/>
            <a:round/>
            <a:headEnd/>
            <a:tailEnd type="triangle" w="med" len="med"/>
          </a:ln>
        </p:spPr>
        <p:txBody>
          <a:bodyPr lIns="112032" tIns="56016" rIns="112032" bIns="56016"/>
          <a:lstStyle/>
          <a:p>
            <a:endParaRPr lang="es-MX"/>
          </a:p>
        </p:txBody>
      </p:sp>
      <p:sp>
        <p:nvSpPr>
          <p:cNvPr id="18449" name="Line 29"/>
          <p:cNvSpPr>
            <a:spLocks noChangeShapeType="1"/>
          </p:cNvSpPr>
          <p:nvPr/>
        </p:nvSpPr>
        <p:spPr bwMode="auto">
          <a:xfrm>
            <a:off x="3758711" y="3873218"/>
            <a:ext cx="0" cy="2060222"/>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8450" name="Line 31"/>
          <p:cNvSpPr>
            <a:spLocks noChangeShapeType="1"/>
          </p:cNvSpPr>
          <p:nvPr/>
        </p:nvSpPr>
        <p:spPr bwMode="auto">
          <a:xfrm flipH="1">
            <a:off x="3758711" y="5521396"/>
            <a:ext cx="1422215" cy="0"/>
          </a:xfrm>
          <a:prstGeom prst="line">
            <a:avLst/>
          </a:prstGeom>
          <a:noFill/>
          <a:ln w="47625">
            <a:solidFill>
              <a:schemeClr val="tx1"/>
            </a:solidFill>
            <a:round/>
            <a:headEnd/>
            <a:tailEnd type="triangle" w="med" len="med"/>
          </a:ln>
        </p:spPr>
        <p:txBody>
          <a:bodyPr lIns="112032" tIns="56016" rIns="112032" bIns="56016"/>
          <a:lstStyle/>
          <a:p>
            <a:endParaRPr lang="es-MX"/>
          </a:p>
        </p:txBody>
      </p:sp>
      <p:sp>
        <p:nvSpPr>
          <p:cNvPr id="18451" name="Oval 33"/>
          <p:cNvSpPr>
            <a:spLocks noChangeAspect="1" noChangeArrowheads="1"/>
          </p:cNvSpPr>
          <p:nvPr/>
        </p:nvSpPr>
        <p:spPr bwMode="auto">
          <a:xfrm>
            <a:off x="3720616" y="3821712"/>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35" name="Rectangle 3"/>
          <p:cNvSpPr txBox="1">
            <a:spLocks noChangeArrowheads="1"/>
          </p:cNvSpPr>
          <p:nvPr/>
        </p:nvSpPr>
        <p:spPr bwMode="auto">
          <a:xfrm>
            <a:off x="2336496"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36" name="Rectangle 3"/>
          <p:cNvSpPr txBox="1">
            <a:spLocks noChangeArrowheads="1"/>
          </p:cNvSpPr>
          <p:nvPr/>
        </p:nvSpPr>
        <p:spPr bwMode="auto">
          <a:xfrm>
            <a:off x="2342845" y="36311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d</a:t>
            </a:r>
          </a:p>
        </p:txBody>
      </p:sp>
      <p:sp>
        <p:nvSpPr>
          <p:cNvPr id="18454" name="Line 28"/>
          <p:cNvSpPr>
            <a:spLocks noChangeShapeType="1"/>
          </p:cNvSpPr>
          <p:nvPr/>
        </p:nvSpPr>
        <p:spPr bwMode="auto">
          <a:xfrm flipH="1">
            <a:off x="4672991" y="6263076"/>
            <a:ext cx="609521"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38" name="Rectangle 3"/>
          <p:cNvSpPr txBox="1">
            <a:spLocks noChangeArrowheads="1"/>
          </p:cNvSpPr>
          <p:nvPr/>
        </p:nvSpPr>
        <p:spPr bwMode="auto">
          <a:xfrm>
            <a:off x="4952355" y="592829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39" name="Rectangle 3"/>
          <p:cNvSpPr txBox="1">
            <a:spLocks noChangeArrowheads="1"/>
          </p:cNvSpPr>
          <p:nvPr/>
        </p:nvSpPr>
        <p:spPr bwMode="auto">
          <a:xfrm>
            <a:off x="4571405" y="592829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r>
              <a:rPr lang="es-MX" sz="1700" i="1" kern="0" baseline="-25000" dirty="0" err="1">
                <a:cs typeface="Times New Roman" pitchFamily="18" charset="0"/>
              </a:rPr>
              <a:t>d</a:t>
            </a:r>
            <a:endParaRPr lang="es-MX" sz="1700" i="1" kern="0" baseline="-25000" dirty="0">
              <a:cs typeface="Times New Roman" pitchFamily="18" charset="0"/>
            </a:endParaRPr>
          </a:p>
        </p:txBody>
      </p:sp>
      <p:sp>
        <p:nvSpPr>
          <p:cNvPr id="40" name="Rectangle 3"/>
          <p:cNvSpPr txBox="1">
            <a:spLocks noChangeArrowheads="1"/>
          </p:cNvSpPr>
          <p:nvPr/>
        </p:nvSpPr>
        <p:spPr bwMode="auto">
          <a:xfrm>
            <a:off x="3523792"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f</a:t>
            </a:r>
            <a:endParaRPr lang="es-MX" sz="1700" i="1" kern="0" baseline="-25000" dirty="0">
              <a:cs typeface="Times New Roman" pitchFamily="18" charset="0"/>
            </a:endParaRPr>
          </a:p>
        </p:txBody>
      </p:sp>
      <p:sp>
        <p:nvSpPr>
          <p:cNvPr id="41" name="Rectangle 3"/>
          <p:cNvSpPr txBox="1">
            <a:spLocks noChangeArrowheads="1"/>
          </p:cNvSpPr>
          <p:nvPr/>
        </p:nvSpPr>
        <p:spPr bwMode="auto">
          <a:xfrm>
            <a:off x="7720595" y="4614898"/>
            <a:ext cx="1231740"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42" name="Rectangle 3"/>
          <p:cNvSpPr txBox="1">
            <a:spLocks noChangeArrowheads="1"/>
          </p:cNvSpPr>
          <p:nvPr/>
        </p:nvSpPr>
        <p:spPr bwMode="auto">
          <a:xfrm>
            <a:off x="6482507" y="5562600"/>
            <a:ext cx="132697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a:t>
            </a:r>
            <a:endParaRPr lang="es-MX" sz="1700" i="1" kern="0" baseline="-25000" dirty="0">
              <a:cs typeface="Times New Roman" pitchFamily="18" charset="0"/>
            </a:endParaRPr>
          </a:p>
        </p:txBody>
      </p:sp>
      <p:sp>
        <p:nvSpPr>
          <p:cNvPr id="43" name="Rectangle 3"/>
          <p:cNvSpPr txBox="1">
            <a:spLocks noChangeArrowheads="1"/>
          </p:cNvSpPr>
          <p:nvPr/>
        </p:nvSpPr>
        <p:spPr bwMode="auto">
          <a:xfrm>
            <a:off x="5142830" y="3862916"/>
            <a:ext cx="476189"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44" name="Rectangle 3"/>
          <p:cNvSpPr txBox="1">
            <a:spLocks noChangeArrowheads="1"/>
          </p:cNvSpPr>
          <p:nvPr/>
        </p:nvSpPr>
        <p:spPr bwMode="auto">
          <a:xfrm>
            <a:off x="4857119" y="3631142"/>
            <a:ext cx="47618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a:t>
            </a:r>
            <a:endParaRPr lang="es-MX" sz="1700" i="1" kern="0" baseline="-25000" dirty="0">
              <a:cs typeface="Times New Roman" pitchFamily="18" charset="0"/>
            </a:endParaRPr>
          </a:p>
        </p:txBody>
      </p:sp>
      <p:sp>
        <p:nvSpPr>
          <p:cNvPr id="45" name="Rectangle 3"/>
          <p:cNvSpPr txBox="1">
            <a:spLocks noChangeArrowheads="1"/>
          </p:cNvSpPr>
          <p:nvPr/>
        </p:nvSpPr>
        <p:spPr bwMode="auto">
          <a:xfrm>
            <a:off x="3619029" y="3456024"/>
            <a:ext cx="476189" cy="484152"/>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F</a:t>
            </a:r>
          </a:p>
        </p:txBody>
      </p:sp>
      <p:sp>
        <p:nvSpPr>
          <p:cNvPr id="46" name="Rectangle 3"/>
          <p:cNvSpPr txBox="1">
            <a:spLocks noChangeArrowheads="1"/>
          </p:cNvSpPr>
          <p:nvPr/>
        </p:nvSpPr>
        <p:spPr bwMode="auto">
          <a:xfrm>
            <a:off x="2476179" y="2704042"/>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p>
        </p:txBody>
      </p:sp>
      <p:sp>
        <p:nvSpPr>
          <p:cNvPr id="47" name="Rectangle 3"/>
          <p:cNvSpPr txBox="1">
            <a:spLocks noChangeArrowheads="1"/>
          </p:cNvSpPr>
          <p:nvPr/>
        </p:nvSpPr>
        <p:spPr bwMode="auto">
          <a:xfrm>
            <a:off x="7866627" y="5717116"/>
            <a:ext cx="419045"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78</a:t>
            </a:fld>
            <a:endParaRPr lang="es-ES"/>
          </a:p>
        </p:txBody>
      </p:sp>
    </p:spTree>
    <p:extLst>
      <p:ext uri="{BB962C8B-B14F-4D97-AF65-F5344CB8AC3E}">
        <p14:creationId xmlns:p14="http://schemas.microsoft.com/office/powerpoint/2010/main" val="21211534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4"/>
          <p:cNvSpPr>
            <a:spLocks noChangeShapeType="1"/>
          </p:cNvSpPr>
          <p:nvPr/>
        </p:nvSpPr>
        <p:spPr bwMode="auto">
          <a:xfrm>
            <a:off x="2844430" y="5933440"/>
            <a:ext cx="5079339" cy="0"/>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9459" name="Line 5"/>
          <p:cNvSpPr>
            <a:spLocks noChangeShapeType="1"/>
          </p:cNvSpPr>
          <p:nvPr/>
        </p:nvSpPr>
        <p:spPr bwMode="auto">
          <a:xfrm flipV="1">
            <a:off x="2844430" y="2637084"/>
            <a:ext cx="0" cy="3296356"/>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9460" name="Line 6"/>
          <p:cNvSpPr>
            <a:spLocks noChangeShapeType="1"/>
          </p:cNvSpPr>
          <p:nvPr/>
        </p:nvSpPr>
        <p:spPr bwMode="auto">
          <a:xfrm>
            <a:off x="2844430" y="3625991"/>
            <a:ext cx="2336496" cy="576862"/>
          </a:xfrm>
          <a:prstGeom prst="line">
            <a:avLst/>
          </a:prstGeom>
          <a:noFill/>
          <a:ln w="25400">
            <a:solidFill>
              <a:srgbClr val="0000FF"/>
            </a:solidFill>
            <a:round/>
            <a:headEnd/>
            <a:tailEnd/>
          </a:ln>
        </p:spPr>
        <p:txBody>
          <a:bodyPr lIns="112032" tIns="56016" rIns="112032" bIns="56016"/>
          <a:lstStyle/>
          <a:p>
            <a:endParaRPr lang="es-MX"/>
          </a:p>
        </p:txBody>
      </p:sp>
      <p:sp>
        <p:nvSpPr>
          <p:cNvPr id="19461" name="Oval 11"/>
          <p:cNvSpPr>
            <a:spLocks noChangeAspect="1" noChangeArrowheads="1"/>
          </p:cNvSpPr>
          <p:nvPr/>
        </p:nvSpPr>
        <p:spPr bwMode="auto">
          <a:xfrm>
            <a:off x="5098387" y="4166800"/>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9462" name="Line 12"/>
          <p:cNvSpPr>
            <a:spLocks noChangeShapeType="1"/>
          </p:cNvSpPr>
          <p:nvPr/>
        </p:nvSpPr>
        <p:spPr bwMode="auto">
          <a:xfrm>
            <a:off x="2844430" y="4202853"/>
            <a:ext cx="2336496"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9463" name="Line 13"/>
          <p:cNvSpPr>
            <a:spLocks noChangeShapeType="1"/>
          </p:cNvSpPr>
          <p:nvPr/>
        </p:nvSpPr>
        <p:spPr bwMode="auto">
          <a:xfrm>
            <a:off x="5142830" y="4197703"/>
            <a:ext cx="0" cy="1751189"/>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2302" name="AutoShape 16"/>
          <p:cNvSpPr>
            <a:spLocks noChangeArrowheads="1"/>
          </p:cNvSpPr>
          <p:nvPr/>
        </p:nvSpPr>
        <p:spPr bwMode="auto">
          <a:xfrm>
            <a:off x="5591150" y="1895404"/>
            <a:ext cx="5587273" cy="1483360"/>
          </a:xfrm>
          <a:prstGeom prst="roundRect">
            <a:avLst>
              <a:gd name="adj" fmla="val 16667"/>
            </a:avLst>
          </a:prstGeom>
          <a:noFill/>
          <a:ln>
            <a:noFill/>
            <a:headEnd/>
            <a:tailEnd/>
          </a:ln>
        </p:spPr>
        <p:style>
          <a:lnRef idx="2">
            <a:schemeClr val="dk1">
              <a:shade val="50000"/>
            </a:schemeClr>
          </a:lnRef>
          <a:fillRef idx="1">
            <a:schemeClr val="dk1"/>
          </a:fillRef>
          <a:effectRef idx="0">
            <a:schemeClr val="dk1"/>
          </a:effectRef>
          <a:fontRef idx="minor">
            <a:schemeClr val="lt1"/>
          </a:fontRef>
        </p:style>
        <p:txBody>
          <a:bodyPr wrap="none" lIns="112032" tIns="56016" rIns="112032" bIns="56016" anchor="ctr"/>
          <a:lstStyle/>
          <a:p>
            <a:pPr algn="ctr" fontAlgn="auto">
              <a:spcBef>
                <a:spcPts val="0"/>
              </a:spcBef>
              <a:spcAft>
                <a:spcPts val="0"/>
              </a:spcAft>
              <a:defRPr/>
            </a:pPr>
            <a:r>
              <a:rPr lang="en-US" b="0">
                <a:solidFill>
                  <a:schemeClr val="tx1"/>
                </a:solidFill>
              </a:rPr>
              <a:t>Cuando unimos ambas curvas de</a:t>
            </a:r>
          </a:p>
          <a:p>
            <a:pPr algn="ctr" fontAlgn="auto">
              <a:spcBef>
                <a:spcPts val="0"/>
              </a:spcBef>
              <a:spcAft>
                <a:spcPts val="0"/>
              </a:spcAft>
              <a:defRPr/>
            </a:pPr>
            <a:r>
              <a:rPr lang="en-US" b="0">
                <a:solidFill>
                  <a:schemeClr val="tx1"/>
                </a:solidFill>
              </a:rPr>
              <a:t>Demanda, generamos una demanda</a:t>
            </a:r>
          </a:p>
          <a:p>
            <a:pPr algn="ctr" fontAlgn="auto">
              <a:spcBef>
                <a:spcPts val="0"/>
              </a:spcBef>
              <a:spcAft>
                <a:spcPts val="0"/>
              </a:spcAft>
              <a:defRPr/>
            </a:pPr>
            <a:r>
              <a:rPr lang="en-US" b="0">
                <a:solidFill>
                  <a:schemeClr val="tx1"/>
                </a:solidFill>
              </a:rPr>
              <a:t>quebrada</a:t>
            </a:r>
          </a:p>
        </p:txBody>
      </p:sp>
      <p:sp>
        <p:nvSpPr>
          <p:cNvPr id="19465" name="Line 19"/>
          <p:cNvSpPr>
            <a:spLocks noChangeShapeType="1"/>
          </p:cNvSpPr>
          <p:nvPr/>
        </p:nvSpPr>
        <p:spPr bwMode="auto">
          <a:xfrm>
            <a:off x="5155529" y="4218305"/>
            <a:ext cx="1320628" cy="1565769"/>
          </a:xfrm>
          <a:prstGeom prst="line">
            <a:avLst/>
          </a:prstGeom>
          <a:noFill/>
          <a:ln w="25400">
            <a:solidFill>
              <a:srgbClr val="FF0000"/>
            </a:solidFill>
            <a:round/>
            <a:headEnd/>
            <a:tailEnd/>
          </a:ln>
        </p:spPr>
        <p:txBody>
          <a:bodyPr lIns="112032" tIns="56016" rIns="112032" bIns="56016"/>
          <a:lstStyle/>
          <a:p>
            <a:endParaRPr lang="es-MX"/>
          </a:p>
        </p:txBody>
      </p:sp>
      <p:sp>
        <p:nvSpPr>
          <p:cNvPr id="19466" name="Line 22"/>
          <p:cNvSpPr>
            <a:spLocks noChangeShapeType="1"/>
          </p:cNvSpPr>
          <p:nvPr/>
        </p:nvSpPr>
        <p:spPr bwMode="auto">
          <a:xfrm>
            <a:off x="2946017" y="3873218"/>
            <a:ext cx="711107"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9467" name="Line 23"/>
          <p:cNvSpPr>
            <a:spLocks noChangeShapeType="1"/>
          </p:cNvSpPr>
          <p:nvPr/>
        </p:nvSpPr>
        <p:spPr bwMode="auto">
          <a:xfrm>
            <a:off x="5688859" y="4862124"/>
            <a:ext cx="0" cy="1071316"/>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9468" name="Oval 25"/>
          <p:cNvSpPr>
            <a:spLocks noChangeAspect="1" noChangeArrowheads="1"/>
          </p:cNvSpPr>
          <p:nvPr/>
        </p:nvSpPr>
        <p:spPr bwMode="auto">
          <a:xfrm>
            <a:off x="5638066" y="4820920"/>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9469" name="Line 27"/>
          <p:cNvSpPr>
            <a:spLocks noChangeShapeType="1"/>
          </p:cNvSpPr>
          <p:nvPr/>
        </p:nvSpPr>
        <p:spPr bwMode="auto">
          <a:xfrm flipV="1">
            <a:off x="2234909" y="3785659"/>
            <a:ext cx="0" cy="389725"/>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9470" name="Line 29"/>
          <p:cNvSpPr>
            <a:spLocks noChangeShapeType="1"/>
          </p:cNvSpPr>
          <p:nvPr/>
        </p:nvSpPr>
        <p:spPr bwMode="auto">
          <a:xfrm>
            <a:off x="3758711" y="3873218"/>
            <a:ext cx="0" cy="2060222"/>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9471" name="Line 31"/>
          <p:cNvSpPr>
            <a:spLocks noChangeShapeType="1"/>
          </p:cNvSpPr>
          <p:nvPr/>
        </p:nvSpPr>
        <p:spPr bwMode="auto">
          <a:xfrm flipH="1">
            <a:off x="3758711" y="5521396"/>
            <a:ext cx="1295231" cy="0"/>
          </a:xfrm>
          <a:prstGeom prst="line">
            <a:avLst/>
          </a:prstGeom>
          <a:noFill/>
          <a:ln w="47625">
            <a:solidFill>
              <a:schemeClr val="tx1"/>
            </a:solidFill>
            <a:round/>
            <a:headEnd/>
            <a:tailEnd type="triangle" w="med" len="med"/>
          </a:ln>
        </p:spPr>
        <p:txBody>
          <a:bodyPr lIns="112032" tIns="56016" rIns="112032" bIns="56016"/>
          <a:lstStyle/>
          <a:p>
            <a:endParaRPr lang="es-MX"/>
          </a:p>
        </p:txBody>
      </p:sp>
      <p:sp>
        <p:nvSpPr>
          <p:cNvPr id="19472" name="Oval 33"/>
          <p:cNvSpPr>
            <a:spLocks noChangeAspect="1" noChangeArrowheads="1"/>
          </p:cNvSpPr>
          <p:nvPr/>
        </p:nvSpPr>
        <p:spPr bwMode="auto">
          <a:xfrm>
            <a:off x="3707917" y="3826863"/>
            <a:ext cx="101587" cy="82409"/>
          </a:xfrm>
          <a:prstGeom prst="ellipse">
            <a:avLst/>
          </a:prstGeom>
          <a:solidFill>
            <a:schemeClr val="accent1"/>
          </a:solidFill>
          <a:ln w="9525">
            <a:solidFill>
              <a:schemeClr val="tx1"/>
            </a:solidFill>
            <a:round/>
            <a:headEnd/>
            <a:tailEnd/>
          </a:ln>
        </p:spPr>
        <p:txBody>
          <a:bodyPr wrap="none" lIns="112032" tIns="56016" rIns="112032" bIns="56016" anchor="ctr"/>
          <a:lstStyle/>
          <a:p>
            <a:endParaRPr lang="es-MX">
              <a:latin typeface="Corbel" pitchFamily="34" charset="0"/>
            </a:endParaRPr>
          </a:p>
        </p:txBody>
      </p:sp>
      <p:sp>
        <p:nvSpPr>
          <p:cNvPr id="19473" name="Line 35"/>
          <p:cNvSpPr>
            <a:spLocks noChangeShapeType="1"/>
          </p:cNvSpPr>
          <p:nvPr/>
        </p:nvSpPr>
        <p:spPr bwMode="auto">
          <a:xfrm>
            <a:off x="2844430" y="4862124"/>
            <a:ext cx="2844430" cy="0"/>
          </a:xfrm>
          <a:prstGeom prst="line">
            <a:avLst/>
          </a:prstGeom>
          <a:noFill/>
          <a:ln w="9525">
            <a:solidFill>
              <a:schemeClr val="tx1"/>
            </a:solidFill>
            <a:prstDash val="dash"/>
            <a:round/>
            <a:headEnd/>
            <a:tailEnd/>
          </a:ln>
        </p:spPr>
        <p:txBody>
          <a:bodyPr lIns="112032" tIns="56016" rIns="112032" bIns="56016"/>
          <a:lstStyle/>
          <a:p>
            <a:endParaRPr lang="es-MX"/>
          </a:p>
        </p:txBody>
      </p:sp>
      <p:sp>
        <p:nvSpPr>
          <p:cNvPr id="19474" name="Line 36"/>
          <p:cNvSpPr>
            <a:spLocks noChangeShapeType="1"/>
          </p:cNvSpPr>
          <p:nvPr/>
        </p:nvSpPr>
        <p:spPr bwMode="auto">
          <a:xfrm>
            <a:off x="2234909" y="4367671"/>
            <a:ext cx="0" cy="494453"/>
          </a:xfrm>
          <a:prstGeom prst="line">
            <a:avLst/>
          </a:prstGeom>
          <a:noFill/>
          <a:ln w="9525">
            <a:solidFill>
              <a:schemeClr val="tx1"/>
            </a:solidFill>
            <a:round/>
            <a:headEnd/>
            <a:tailEnd type="triangle" w="med" len="med"/>
          </a:ln>
        </p:spPr>
        <p:txBody>
          <a:bodyPr lIns="112032" tIns="56016" rIns="112032" bIns="56016"/>
          <a:lstStyle/>
          <a:p>
            <a:endParaRPr lang="es-MX"/>
          </a:p>
        </p:txBody>
      </p:sp>
      <p:sp>
        <p:nvSpPr>
          <p:cNvPr id="19475" name="Line 37"/>
          <p:cNvSpPr>
            <a:spLocks noChangeShapeType="1"/>
          </p:cNvSpPr>
          <p:nvPr/>
        </p:nvSpPr>
        <p:spPr bwMode="auto">
          <a:xfrm>
            <a:off x="5282512" y="5191760"/>
            <a:ext cx="406347" cy="0"/>
          </a:xfrm>
          <a:prstGeom prst="line">
            <a:avLst/>
          </a:prstGeom>
          <a:noFill/>
          <a:ln w="41275">
            <a:solidFill>
              <a:schemeClr val="tx1"/>
            </a:solidFill>
            <a:round/>
            <a:headEnd/>
            <a:tailEnd type="triangle" w="med" len="med"/>
          </a:ln>
        </p:spPr>
        <p:txBody>
          <a:bodyPr lIns="112032" tIns="56016" rIns="112032" bIns="56016"/>
          <a:lstStyle/>
          <a:p>
            <a:endParaRPr lang="es-MX"/>
          </a:p>
        </p:txBody>
      </p:sp>
      <p:sp>
        <p:nvSpPr>
          <p:cNvPr id="35" name="Rectangle 3"/>
          <p:cNvSpPr txBox="1">
            <a:spLocks noChangeArrowheads="1"/>
          </p:cNvSpPr>
          <p:nvPr/>
        </p:nvSpPr>
        <p:spPr bwMode="auto">
          <a:xfrm>
            <a:off x="6482507" y="5562600"/>
            <a:ext cx="237459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Demanda quebrada</a:t>
            </a:r>
            <a:endParaRPr lang="es-MX" sz="1700" i="1" kern="0" baseline="-25000" dirty="0">
              <a:cs typeface="Times New Roman" pitchFamily="18" charset="0"/>
            </a:endParaRPr>
          </a:p>
        </p:txBody>
      </p:sp>
      <p:sp>
        <p:nvSpPr>
          <p:cNvPr id="36" name="Rectangle 3"/>
          <p:cNvSpPr txBox="1">
            <a:spLocks noChangeArrowheads="1"/>
          </p:cNvSpPr>
          <p:nvPr/>
        </p:nvSpPr>
        <p:spPr bwMode="auto">
          <a:xfrm>
            <a:off x="5142830" y="3862916"/>
            <a:ext cx="476189"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A</a:t>
            </a:r>
            <a:endParaRPr lang="es-MX" sz="1700" i="1" kern="0" baseline="-25000" dirty="0">
              <a:cs typeface="Times New Roman" pitchFamily="18" charset="0"/>
            </a:endParaRPr>
          </a:p>
        </p:txBody>
      </p:sp>
      <p:sp>
        <p:nvSpPr>
          <p:cNvPr id="37" name="Rectangle 3"/>
          <p:cNvSpPr txBox="1">
            <a:spLocks noChangeArrowheads="1"/>
          </p:cNvSpPr>
          <p:nvPr/>
        </p:nvSpPr>
        <p:spPr bwMode="auto">
          <a:xfrm>
            <a:off x="5809495" y="4712759"/>
            <a:ext cx="476187"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C</a:t>
            </a:r>
            <a:endParaRPr lang="es-MX" sz="1700" i="1" kern="0" baseline="-25000" dirty="0">
              <a:cs typeface="Times New Roman" pitchFamily="18" charset="0"/>
            </a:endParaRPr>
          </a:p>
        </p:txBody>
      </p:sp>
      <p:sp>
        <p:nvSpPr>
          <p:cNvPr id="38" name="Rectangle 3"/>
          <p:cNvSpPr txBox="1">
            <a:spLocks noChangeArrowheads="1"/>
          </p:cNvSpPr>
          <p:nvPr/>
        </p:nvSpPr>
        <p:spPr bwMode="auto">
          <a:xfrm>
            <a:off x="3619029" y="3456024"/>
            <a:ext cx="476189" cy="484152"/>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F</a:t>
            </a:r>
          </a:p>
        </p:txBody>
      </p:sp>
      <p:sp>
        <p:nvSpPr>
          <p:cNvPr id="39" name="Rectangle 3"/>
          <p:cNvSpPr txBox="1">
            <a:spLocks noChangeArrowheads="1"/>
          </p:cNvSpPr>
          <p:nvPr/>
        </p:nvSpPr>
        <p:spPr bwMode="auto">
          <a:xfrm>
            <a:off x="4952355" y="5928290"/>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err="1">
                <a:cs typeface="Times New Roman" pitchFamily="18" charset="0"/>
              </a:rPr>
              <a:t>Q</a:t>
            </a:r>
            <a:r>
              <a:rPr lang="es-MX" sz="1700" i="1" kern="0" baseline="-25000" dirty="0" err="1">
                <a:cs typeface="Times New Roman" pitchFamily="18" charset="0"/>
              </a:rPr>
              <a:t>a</a:t>
            </a:r>
            <a:endParaRPr lang="es-MX" sz="1700" i="1" kern="0" baseline="-25000" dirty="0">
              <a:cs typeface="Times New Roman" pitchFamily="18" charset="0"/>
            </a:endParaRPr>
          </a:p>
        </p:txBody>
      </p:sp>
      <p:sp>
        <p:nvSpPr>
          <p:cNvPr id="40" name="Rectangle 3"/>
          <p:cNvSpPr txBox="1">
            <a:spLocks noChangeArrowheads="1"/>
          </p:cNvSpPr>
          <p:nvPr/>
        </p:nvSpPr>
        <p:spPr bwMode="auto">
          <a:xfrm>
            <a:off x="5523781"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r>
              <a:rPr lang="es-MX" sz="1700" i="1" kern="0" baseline="-25000" dirty="0" err="1">
                <a:cs typeface="Times New Roman" pitchFamily="18" charset="0"/>
              </a:rPr>
              <a:t>c</a:t>
            </a:r>
            <a:endParaRPr lang="es-MX" sz="1700" i="1" kern="0" baseline="-25000" dirty="0">
              <a:cs typeface="Times New Roman" pitchFamily="18" charset="0"/>
            </a:endParaRPr>
          </a:p>
        </p:txBody>
      </p:sp>
      <p:sp>
        <p:nvSpPr>
          <p:cNvPr id="41" name="Rectangle 3"/>
          <p:cNvSpPr txBox="1">
            <a:spLocks noChangeArrowheads="1"/>
          </p:cNvSpPr>
          <p:nvPr/>
        </p:nvSpPr>
        <p:spPr bwMode="auto">
          <a:xfrm>
            <a:off x="3523792" y="594889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Q</a:t>
            </a:r>
            <a:r>
              <a:rPr lang="es-MX" sz="1700" i="1" kern="0" baseline="-25000" dirty="0" err="1">
                <a:cs typeface="Times New Roman" pitchFamily="18" charset="0"/>
              </a:rPr>
              <a:t>f</a:t>
            </a:r>
            <a:endParaRPr lang="es-MX" sz="1700" i="1" kern="0" baseline="-25000" dirty="0">
              <a:cs typeface="Times New Roman" pitchFamily="18" charset="0"/>
            </a:endParaRPr>
          </a:p>
        </p:txBody>
      </p:sp>
      <p:sp>
        <p:nvSpPr>
          <p:cNvPr id="42" name="Rectangle 3"/>
          <p:cNvSpPr txBox="1">
            <a:spLocks noChangeArrowheads="1"/>
          </p:cNvSpPr>
          <p:nvPr/>
        </p:nvSpPr>
        <p:spPr bwMode="auto">
          <a:xfrm>
            <a:off x="2336496" y="4017433"/>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a</a:t>
            </a:r>
          </a:p>
        </p:txBody>
      </p:sp>
      <p:sp>
        <p:nvSpPr>
          <p:cNvPr id="43" name="Rectangle 3"/>
          <p:cNvSpPr txBox="1">
            <a:spLocks noChangeArrowheads="1"/>
          </p:cNvSpPr>
          <p:nvPr/>
        </p:nvSpPr>
        <p:spPr bwMode="auto">
          <a:xfrm>
            <a:off x="2342845" y="45582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b</a:t>
            </a:r>
          </a:p>
        </p:txBody>
      </p:sp>
      <p:sp>
        <p:nvSpPr>
          <p:cNvPr id="44" name="Rectangle 3"/>
          <p:cNvSpPr txBox="1">
            <a:spLocks noChangeArrowheads="1"/>
          </p:cNvSpPr>
          <p:nvPr/>
        </p:nvSpPr>
        <p:spPr bwMode="auto">
          <a:xfrm>
            <a:off x="2342845" y="3631142"/>
            <a:ext cx="609521" cy="329636"/>
          </a:xfrm>
          <a:prstGeom prst="rect">
            <a:avLst/>
          </a:prstGeom>
          <a:noFill/>
          <a:ln w="9525">
            <a:noFill/>
            <a:miter lim="800000"/>
            <a:headEnd/>
            <a:tailEnd/>
          </a:ln>
        </p:spPr>
        <p:txBody>
          <a:bodyPr lIns="112032" tIns="56016" rIns="112032" bIns="56016"/>
          <a:lstStyle/>
          <a:p>
            <a:pPr marL="420121" indent="-420121">
              <a:spcBef>
                <a:spcPct val="20000"/>
              </a:spcBef>
              <a:defRPr/>
            </a:pPr>
            <a:r>
              <a:rPr lang="es-MX" sz="1700" i="1" kern="0" dirty="0">
                <a:cs typeface="Times New Roman" pitchFamily="18" charset="0"/>
              </a:rPr>
              <a:t>P</a:t>
            </a:r>
            <a:r>
              <a:rPr lang="es-MX" sz="1700" i="1" kern="0" baseline="-25000" dirty="0">
                <a:cs typeface="Times New Roman" pitchFamily="18" charset="0"/>
              </a:rPr>
              <a:t>d</a:t>
            </a:r>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79</a:t>
            </a:fld>
            <a:endParaRPr lang="es-ES"/>
          </a:p>
        </p:txBody>
      </p:sp>
    </p:spTree>
    <p:extLst>
      <p:ext uri="{BB962C8B-B14F-4D97-AF65-F5344CB8AC3E}">
        <p14:creationId xmlns:p14="http://schemas.microsoft.com/office/powerpoint/2010/main" val="13167406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19"/>
          <p:cNvSpPr txBox="1">
            <a:spLocks noChangeArrowheads="1"/>
          </p:cNvSpPr>
          <p:nvPr/>
        </p:nvSpPr>
        <p:spPr bwMode="auto">
          <a:xfrm>
            <a:off x="380951" y="1332136"/>
            <a:ext cx="10285660" cy="2688154"/>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a:solidFill>
                  <a:srgbClr val="663300"/>
                </a:solidFill>
                <a:latin typeface="Arial" pitchFamily="34" charset="0"/>
                <a:cs typeface="Arial" pitchFamily="34" charset="0"/>
                <a:sym typeface="Wingdings" pitchFamily="2" charset="2"/>
              </a:rPr>
              <a:t>Fuentes principales de las barreras a la entrada: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ventajas absolutas en costos</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economías de escala</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Las ventajas de las diferenciación de producto y la publicidad</a:t>
            </a:r>
          </a:p>
          <a:p>
            <a:pPr marL="891071" lvl="1" indent="-381888">
              <a:spcBef>
                <a:spcPct val="20000"/>
              </a:spcBef>
              <a:buClr>
                <a:schemeClr val="accent2">
                  <a:lumMod val="75000"/>
                </a:schemeClr>
              </a:buClr>
              <a:buFont typeface="Wingdings 3" pitchFamily="18" charset="2"/>
              <a:buChar char=""/>
              <a:defRPr/>
            </a:pPr>
            <a:r>
              <a:rPr lang="es-ES" sz="2400" b="0" dirty="0">
                <a:solidFill>
                  <a:srgbClr val="663300"/>
                </a:solidFill>
                <a:latin typeface="Arial" pitchFamily="34" charset="0"/>
                <a:cs typeface="Arial" pitchFamily="34" charset="0"/>
                <a:sym typeface="Wingdings" pitchFamily="2" charset="2"/>
              </a:rPr>
              <a:t>Acceso a canales de financiación</a:t>
            </a:r>
          </a:p>
          <a:p>
            <a:pPr marL="381888" indent="-381888">
              <a:spcBef>
                <a:spcPct val="20000"/>
              </a:spcBef>
              <a:buBlip>
                <a:blip r:embed="rId2"/>
              </a:buBlip>
              <a:defRPr/>
            </a:pPr>
            <a:endParaRPr lang="es-ES" sz="2400" b="0" dirty="0">
              <a:solidFill>
                <a:srgbClr val="663300"/>
              </a:solidFill>
              <a:latin typeface="Arial" pitchFamily="34" charset="0"/>
              <a:cs typeface="Arial" pitchFamily="34" charset="0"/>
              <a:sym typeface="Wingdings" pitchFamily="2" charset="2"/>
            </a:endParaRPr>
          </a:p>
        </p:txBody>
      </p:sp>
      <p:sp>
        <p:nvSpPr>
          <p:cNvPr id="6152" name="31 Título"/>
          <p:cNvSpPr>
            <a:spLocks noGrp="1"/>
          </p:cNvSpPr>
          <p:nvPr>
            <p:ph type="title"/>
          </p:nvPr>
        </p:nvSpPr>
        <p:spPr>
          <a:xfrm>
            <a:off x="1904752" y="231776"/>
            <a:ext cx="5195741" cy="693608"/>
          </a:xfrm>
        </p:spPr>
        <p:txBody>
          <a:bodyPr/>
          <a:lstStyle/>
          <a:p>
            <a:r>
              <a:rPr lang="es-ES" altLang="es-MX" sz="3100" b="1" i="0" dirty="0">
                <a:solidFill>
                  <a:srgbClr val="A50021"/>
                </a:solidFill>
              </a:rPr>
              <a:t>Barreras de entrada</a:t>
            </a:r>
            <a:endParaRPr lang="es-ES" altLang="es-MX" sz="3100" b="1" i="0" dirty="0"/>
          </a:p>
        </p:txBody>
      </p:sp>
      <p:sp>
        <p:nvSpPr>
          <p:cNvPr id="6154"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76C22F3F-AE56-4CD7-AC21-2E87362EC291}" type="slidenum">
              <a:rPr lang="es-ES" altLang="es-MX" sz="1600" b="0"/>
              <a:pPr eaLnBrk="1" hangingPunct="1"/>
              <a:t>8</a:t>
            </a:fld>
            <a:endParaRPr lang="es-ES" altLang="es-MX" sz="1600" b="0"/>
          </a:p>
        </p:txBody>
      </p:sp>
      <p:sp>
        <p:nvSpPr>
          <p:cNvPr id="34" name="Text Box 19"/>
          <p:cNvSpPr txBox="1">
            <a:spLocks noChangeArrowheads="1"/>
          </p:cNvSpPr>
          <p:nvPr/>
        </p:nvSpPr>
        <p:spPr bwMode="auto">
          <a:xfrm>
            <a:off x="380950" y="3741683"/>
            <a:ext cx="10380900" cy="3279085"/>
          </a:xfrm>
          <a:prstGeom prst="rect">
            <a:avLst/>
          </a:prstGeom>
          <a:noFill/>
          <a:ln w="9525">
            <a:noFill/>
            <a:miter lim="800000"/>
            <a:headEnd/>
            <a:tailEnd/>
          </a:ln>
        </p:spPr>
        <p:txBody>
          <a:bodyPr lIns="101837" tIns="50918" rIns="101837" bIns="50918">
            <a:spAutoFit/>
          </a:bodyPr>
          <a:lstStyle/>
          <a:p>
            <a:pPr marL="381888" indent="-381888">
              <a:spcBef>
                <a:spcPct val="20000"/>
              </a:spcBef>
              <a:buFont typeface="Wingdings" pitchFamily="2" charset="2"/>
              <a:buChar char="§"/>
              <a:defRPr/>
            </a:pPr>
            <a:r>
              <a:rPr lang="es-ES" sz="2400" b="0" dirty="0" err="1">
                <a:solidFill>
                  <a:srgbClr val="663300"/>
                </a:solidFill>
                <a:latin typeface="Arial" pitchFamily="34" charset="0"/>
                <a:cs typeface="Arial" pitchFamily="34" charset="0"/>
                <a:sym typeface="Wingdings" pitchFamily="2" charset="2"/>
              </a:rPr>
              <a:t>Stigler</a:t>
            </a:r>
            <a:r>
              <a:rPr lang="es-ES" sz="2400" b="0" dirty="0">
                <a:solidFill>
                  <a:srgbClr val="663300"/>
                </a:solidFill>
                <a:latin typeface="Arial" pitchFamily="34" charset="0"/>
                <a:cs typeface="Arial" pitchFamily="34" charset="0"/>
                <a:sym typeface="Wingdings" pitchFamily="2" charset="2"/>
              </a:rPr>
              <a:t>:  Costo de producción (para varios o todos los niveles de producción) en que debe incurrir una empresa que trata de entrar en una industria.</a:t>
            </a:r>
          </a:p>
          <a:p>
            <a:pPr marL="381888" indent="-381888">
              <a:spcBef>
                <a:spcPct val="20000"/>
              </a:spcBef>
              <a:buFont typeface="Wingdings" pitchFamily="2" charset="2"/>
              <a:buChar char="§"/>
              <a:defRPr/>
            </a:pPr>
            <a:r>
              <a:rPr lang="es-ES" sz="2400" b="0" dirty="0" err="1" smtClean="0">
                <a:solidFill>
                  <a:srgbClr val="663300"/>
                </a:solidFill>
                <a:latin typeface="Arial" pitchFamily="34" charset="0"/>
                <a:cs typeface="Arial" pitchFamily="34" charset="0"/>
                <a:sym typeface="Wingdings" pitchFamily="2" charset="2"/>
              </a:rPr>
              <a:t>Salop</a:t>
            </a:r>
            <a:r>
              <a:rPr lang="es-ES" sz="2400" b="0" dirty="0" smtClean="0">
                <a:solidFill>
                  <a:srgbClr val="663300"/>
                </a:solidFill>
                <a:latin typeface="Arial" pitchFamily="34" charset="0"/>
                <a:cs typeface="Arial" pitchFamily="34" charset="0"/>
                <a:sym typeface="Wingdings" pitchFamily="2" charset="2"/>
              </a:rPr>
              <a:t> </a:t>
            </a:r>
            <a:endParaRPr lang="es-ES" sz="2400" b="0" dirty="0">
              <a:solidFill>
                <a:srgbClr val="663300"/>
              </a:solidFill>
              <a:latin typeface="Arial" pitchFamily="34" charset="0"/>
              <a:cs typeface="Arial" pitchFamily="34" charset="0"/>
              <a:sym typeface="Wingdings" pitchFamily="2" charset="2"/>
            </a:endParaRPr>
          </a:p>
          <a:p>
            <a:pPr marL="891071" lvl="1" indent="-381888">
              <a:spcBef>
                <a:spcPct val="20000"/>
              </a:spcBef>
              <a:buClr>
                <a:schemeClr val="accent2">
                  <a:lumMod val="75000"/>
                </a:schemeClr>
              </a:buClr>
              <a:buFont typeface="Wingdings 3" pitchFamily="18" charset="2"/>
              <a:buChar char=""/>
              <a:defRPr/>
            </a:pPr>
            <a:r>
              <a:rPr lang="es-ES" sz="2400" dirty="0">
                <a:solidFill>
                  <a:srgbClr val="C00000"/>
                </a:solidFill>
                <a:latin typeface="Arial" pitchFamily="34" charset="0"/>
                <a:cs typeface="Arial" pitchFamily="34" charset="0"/>
                <a:sym typeface="Wingdings" pitchFamily="2" charset="2"/>
              </a:rPr>
              <a:t>Barreras de entrada inocentes</a:t>
            </a:r>
            <a:r>
              <a:rPr lang="es-ES" sz="2400" b="0" dirty="0">
                <a:solidFill>
                  <a:srgbClr val="663300"/>
                </a:solidFill>
                <a:latin typeface="Arial" pitchFamily="34" charset="0"/>
                <a:cs typeface="Arial" pitchFamily="34" charset="0"/>
                <a:sym typeface="Wingdings" pitchFamily="2" charset="2"/>
              </a:rPr>
              <a:t>. Efecto no buscado del proceso de maximización de beneficios por parte de las empresas existentes.</a:t>
            </a:r>
          </a:p>
          <a:p>
            <a:pPr marL="891071" lvl="1" indent="-381888">
              <a:spcBef>
                <a:spcPct val="20000"/>
              </a:spcBef>
              <a:buClr>
                <a:schemeClr val="accent2">
                  <a:lumMod val="75000"/>
                </a:schemeClr>
              </a:buClr>
              <a:buFont typeface="Wingdings 3" pitchFamily="18" charset="2"/>
              <a:buChar char=""/>
              <a:defRPr/>
            </a:pPr>
            <a:r>
              <a:rPr lang="es-ES" sz="2400" dirty="0">
                <a:solidFill>
                  <a:srgbClr val="C00000"/>
                </a:solidFill>
                <a:latin typeface="Arial" pitchFamily="34" charset="0"/>
                <a:cs typeface="Arial" pitchFamily="34" charset="0"/>
                <a:sym typeface="Wingdings" pitchFamily="2" charset="2"/>
              </a:rPr>
              <a:t>Barreras de entrada estratégicas</a:t>
            </a:r>
            <a:r>
              <a:rPr lang="es-ES" sz="2400" b="0" dirty="0">
                <a:solidFill>
                  <a:srgbClr val="663300"/>
                </a:solidFill>
                <a:latin typeface="Arial" pitchFamily="34" charset="0"/>
                <a:cs typeface="Arial" pitchFamily="34" charset="0"/>
                <a:sym typeface="Wingdings" pitchFamily="2" charset="2"/>
              </a:rPr>
              <a:t>. Obstáculos erigidos intencionadamente por las empresas.</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4327437" y="2317750"/>
            <a:ext cx="647616" cy="386292"/>
          </a:xfrm>
        </p:spPr>
        <p:txBody>
          <a:bodyPr>
            <a:normAutofit fontScale="92500" lnSpcReduction="10000"/>
          </a:bodyPr>
          <a:lstStyle/>
          <a:p>
            <a:pPr>
              <a:buFont typeface="Wingdings" pitchFamily="2" charset="2"/>
              <a:buNone/>
            </a:pPr>
            <a:r>
              <a:rPr lang="es-MX" sz="2000" i="1">
                <a:latin typeface="Times New Roman" pitchFamily="18" charset="0"/>
                <a:cs typeface="Times New Roman" pitchFamily="18" charset="0"/>
              </a:rPr>
              <a:t>P*</a:t>
            </a:r>
          </a:p>
        </p:txBody>
      </p:sp>
      <p:sp>
        <p:nvSpPr>
          <p:cNvPr id="5" name="4 Arco"/>
          <p:cNvSpPr/>
          <p:nvPr/>
        </p:nvSpPr>
        <p:spPr>
          <a:xfrm rot="9197099">
            <a:off x="5311559" y="1048997"/>
            <a:ext cx="4660293" cy="2046487"/>
          </a:xfrm>
          <a:prstGeom prst="arc">
            <a:avLst>
              <a:gd name="adj1" fmla="val 12114983"/>
              <a:gd name="adj2" fmla="val 20090737"/>
            </a:avLst>
          </a:prstGeom>
          <a:ln w="3492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6" name="5 Arco"/>
          <p:cNvSpPr/>
          <p:nvPr/>
        </p:nvSpPr>
        <p:spPr>
          <a:xfrm rot="9197099">
            <a:off x="5787747" y="2630474"/>
            <a:ext cx="4660293" cy="2046487"/>
          </a:xfrm>
          <a:prstGeom prst="arc">
            <a:avLst>
              <a:gd name="adj1" fmla="val 12114983"/>
              <a:gd name="adj2" fmla="val 20090737"/>
            </a:avLst>
          </a:prstGeom>
          <a:ln w="3492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20" name="19 Anillo"/>
          <p:cNvSpPr/>
          <p:nvPr/>
        </p:nvSpPr>
        <p:spPr>
          <a:xfrm>
            <a:off x="7508372" y="3162441"/>
            <a:ext cx="95238"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1" name="20 Anillo"/>
          <p:cNvSpPr/>
          <p:nvPr/>
        </p:nvSpPr>
        <p:spPr>
          <a:xfrm>
            <a:off x="7489326" y="2482568"/>
            <a:ext cx="95237"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2" name="21 Anillo"/>
          <p:cNvSpPr/>
          <p:nvPr/>
        </p:nvSpPr>
        <p:spPr>
          <a:xfrm>
            <a:off x="7514722" y="4913630"/>
            <a:ext cx="95237"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3" name="22 Anillo"/>
          <p:cNvSpPr/>
          <p:nvPr/>
        </p:nvSpPr>
        <p:spPr>
          <a:xfrm>
            <a:off x="5044893" y="1936609"/>
            <a:ext cx="95238" cy="77259"/>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2032" tIns="56016" rIns="112032" bIns="56016" anchor="ctr"/>
          <a:lstStyle/>
          <a:p>
            <a:pPr algn="ctr" fontAlgn="auto">
              <a:spcBef>
                <a:spcPts val="0"/>
              </a:spcBef>
              <a:spcAft>
                <a:spcPts val="0"/>
              </a:spcAft>
              <a:defRPr/>
            </a:pPr>
            <a:endParaRPr lang="es-MX">
              <a:solidFill>
                <a:schemeClr val="tx1"/>
              </a:solidFill>
            </a:endParaRPr>
          </a:p>
        </p:txBody>
      </p:sp>
      <p:sp>
        <p:nvSpPr>
          <p:cNvPr id="20490" name="2 Marcador de contenido"/>
          <p:cNvSpPr txBox="1">
            <a:spLocks/>
          </p:cNvSpPr>
          <p:nvPr/>
        </p:nvSpPr>
        <p:spPr bwMode="auto">
          <a:xfrm>
            <a:off x="4917910" y="1622426"/>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dirty="0">
                <a:cs typeface="Times New Roman" pitchFamily="18" charset="0"/>
              </a:rPr>
              <a:t>d</a:t>
            </a:r>
          </a:p>
        </p:txBody>
      </p:sp>
      <p:sp>
        <p:nvSpPr>
          <p:cNvPr id="20491" name="2 Marcador de contenido"/>
          <p:cNvSpPr txBox="1">
            <a:spLocks/>
          </p:cNvSpPr>
          <p:nvPr/>
        </p:nvSpPr>
        <p:spPr bwMode="auto">
          <a:xfrm>
            <a:off x="7375040" y="2858559"/>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A</a:t>
            </a:r>
          </a:p>
        </p:txBody>
      </p:sp>
      <p:sp>
        <p:nvSpPr>
          <p:cNvPr id="20492" name="2 Marcador de contenido"/>
          <p:cNvSpPr txBox="1">
            <a:spLocks/>
          </p:cNvSpPr>
          <p:nvPr/>
        </p:nvSpPr>
        <p:spPr bwMode="auto">
          <a:xfrm>
            <a:off x="7089327" y="4558243"/>
            <a:ext cx="64761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B</a:t>
            </a:r>
          </a:p>
        </p:txBody>
      </p:sp>
      <p:sp>
        <p:nvSpPr>
          <p:cNvPr id="27" name="2 Marcador de contenido"/>
          <p:cNvSpPr txBox="1">
            <a:spLocks/>
          </p:cNvSpPr>
          <p:nvPr/>
        </p:nvSpPr>
        <p:spPr>
          <a:xfrm>
            <a:off x="7184565" y="5948893"/>
            <a:ext cx="647616" cy="386291"/>
          </a:xfrm>
          <a:prstGeom prst="rect">
            <a:avLst/>
          </a:prstGeom>
        </p:spPr>
        <p:txBody>
          <a:bodyPr lIns="112032" tIns="56016" rIns="112032" bIns="56016">
            <a:normAutofit fontScale="92500" lnSpcReduction="10000"/>
          </a:bodyPr>
          <a:lstStyle/>
          <a:p>
            <a:pPr marL="504145" indent="-420121" fontAlgn="auto">
              <a:spcBef>
                <a:spcPts val="858"/>
              </a:spcBef>
              <a:spcAft>
                <a:spcPts val="0"/>
              </a:spcAft>
              <a:buSzPct val="95000"/>
              <a:defRPr/>
            </a:pPr>
            <a:r>
              <a:rPr lang="es-MX" sz="2000" i="1" dirty="0">
                <a:cs typeface="Times New Roman" pitchFamily="18" charset="0"/>
              </a:rPr>
              <a:t>Q*</a:t>
            </a:r>
          </a:p>
        </p:txBody>
      </p:sp>
      <p:sp>
        <p:nvSpPr>
          <p:cNvPr id="20494" name="2 Marcador de contenido"/>
          <p:cNvSpPr txBox="1">
            <a:spLocks/>
          </p:cNvSpPr>
          <p:nvPr/>
        </p:nvSpPr>
        <p:spPr bwMode="auto">
          <a:xfrm>
            <a:off x="7851227" y="5562600"/>
            <a:ext cx="2380941" cy="386292"/>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1700" i="1">
                <a:cs typeface="Times New Roman" pitchFamily="18" charset="0"/>
              </a:rPr>
              <a:t>IMg</a:t>
            </a:r>
          </a:p>
        </p:txBody>
      </p:sp>
      <p:sp>
        <p:nvSpPr>
          <p:cNvPr id="30" name="2 Marcador de contenido"/>
          <p:cNvSpPr txBox="1">
            <a:spLocks/>
          </p:cNvSpPr>
          <p:nvPr/>
        </p:nvSpPr>
        <p:spPr>
          <a:xfrm>
            <a:off x="9755979" y="2163233"/>
            <a:ext cx="857139" cy="386292"/>
          </a:xfrm>
          <a:prstGeom prst="rect">
            <a:avLst/>
          </a:prstGeom>
        </p:spPr>
        <p:txBody>
          <a:bodyPr lIns="112032" tIns="56016" rIns="112032" bIns="56016">
            <a:normAutofit/>
          </a:bodyPr>
          <a:lstStyle/>
          <a:p>
            <a:pPr marL="504145" indent="-420121" fontAlgn="auto">
              <a:spcBef>
                <a:spcPts val="858"/>
              </a:spcBef>
              <a:spcAft>
                <a:spcPts val="0"/>
              </a:spcAft>
              <a:buSzPct val="95000"/>
              <a:defRPr/>
            </a:pPr>
            <a:r>
              <a:rPr lang="es-MX" sz="1700" i="1" dirty="0">
                <a:cs typeface="Times New Roman" pitchFamily="18" charset="0"/>
              </a:rPr>
              <a:t>CMg</a:t>
            </a:r>
            <a:r>
              <a:rPr lang="es-MX" sz="1700" baseline="-25000" dirty="0">
                <a:cs typeface="Times New Roman" pitchFamily="18" charset="0"/>
              </a:rPr>
              <a:t>1</a:t>
            </a:r>
          </a:p>
        </p:txBody>
      </p:sp>
      <p:sp>
        <p:nvSpPr>
          <p:cNvPr id="20496" name="2 Marcador de contenido"/>
          <p:cNvSpPr txBox="1">
            <a:spLocks/>
          </p:cNvSpPr>
          <p:nvPr/>
        </p:nvSpPr>
        <p:spPr bwMode="auto">
          <a:xfrm>
            <a:off x="9946455" y="2858559"/>
            <a:ext cx="952376" cy="386291"/>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1700" i="1">
                <a:cs typeface="Times New Roman" pitchFamily="18" charset="0"/>
              </a:rPr>
              <a:t>CMg</a:t>
            </a:r>
            <a:r>
              <a:rPr lang="es-MX" sz="1700" i="1" baseline="-25000">
                <a:cs typeface="Times New Roman" pitchFamily="18" charset="0"/>
              </a:rPr>
              <a:t>2</a:t>
            </a:r>
            <a:endParaRPr lang="es-MX" sz="1700" baseline="-25000">
              <a:cs typeface="Times New Roman" pitchFamily="18" charset="0"/>
            </a:endParaRPr>
          </a:p>
        </p:txBody>
      </p:sp>
      <p:sp>
        <p:nvSpPr>
          <p:cNvPr id="20497" name="2 Marcador de contenido"/>
          <p:cNvSpPr txBox="1">
            <a:spLocks/>
          </p:cNvSpPr>
          <p:nvPr/>
        </p:nvSpPr>
        <p:spPr bwMode="auto">
          <a:xfrm>
            <a:off x="10517880" y="5562600"/>
            <a:ext cx="647616" cy="386292"/>
          </a:xfrm>
          <a:prstGeom prst="rect">
            <a:avLst/>
          </a:prstGeom>
          <a:noFill/>
          <a:ln w="9525">
            <a:noFill/>
            <a:miter lim="800000"/>
            <a:headEnd/>
            <a:tailEnd/>
          </a:ln>
        </p:spPr>
        <p:txBody>
          <a:bodyPr lIns="112032" tIns="56016" rIns="112032" bIns="56016"/>
          <a:lstStyle/>
          <a:p>
            <a:pPr marL="503757" indent="-420121">
              <a:spcBef>
                <a:spcPts val="858"/>
              </a:spcBef>
              <a:buSzPct val="95000"/>
            </a:pPr>
            <a:r>
              <a:rPr lang="es-MX" sz="2000" i="1">
                <a:cs typeface="Times New Roman" pitchFamily="18" charset="0"/>
              </a:rPr>
              <a:t>D</a:t>
            </a:r>
          </a:p>
        </p:txBody>
      </p:sp>
      <p:sp>
        <p:nvSpPr>
          <p:cNvPr id="37" name="Rectangle 3"/>
          <p:cNvSpPr txBox="1">
            <a:spLocks noChangeArrowheads="1"/>
          </p:cNvSpPr>
          <p:nvPr/>
        </p:nvSpPr>
        <p:spPr>
          <a:xfrm>
            <a:off x="406347" y="1390650"/>
            <a:ext cx="4641246" cy="4867276"/>
          </a:xfrm>
          <a:prstGeom prst="rect">
            <a:avLst/>
          </a:prstGeom>
        </p:spPr>
        <p:txBody>
          <a:bodyPr lIns="112032" tIns="56016" rIns="112032" bIns="56016"/>
          <a:lstStyle/>
          <a:p>
            <a:pPr marL="326761" indent="-243126" fontAlgn="auto">
              <a:spcBef>
                <a:spcPts val="858"/>
              </a:spcBef>
              <a:spcAft>
                <a:spcPts val="0"/>
              </a:spcAft>
              <a:buSzPct val="95000"/>
              <a:buFont typeface="Wingdings"/>
              <a:buChar char=""/>
              <a:defRPr/>
            </a:pPr>
            <a:r>
              <a:rPr lang="es-MX" sz="2500" b="0" dirty="0">
                <a:latin typeface="+mn-lt"/>
              </a:rPr>
              <a:t>El equilibrio (beneficio máximo) de la empresa está definido en el punto de quebradura:</a:t>
            </a:r>
          </a:p>
          <a:p>
            <a:pPr marL="875252" lvl="1" indent="-315091" fontAlgn="auto">
              <a:lnSpc>
                <a:spcPct val="90000"/>
              </a:lnSpc>
              <a:spcBef>
                <a:spcPts val="0"/>
              </a:spcBef>
              <a:spcAft>
                <a:spcPts val="0"/>
              </a:spcAft>
              <a:buFont typeface="Wingdings" pitchFamily="2" charset="2"/>
              <a:buChar char="ü"/>
              <a:defRPr/>
            </a:pPr>
            <a:r>
              <a:rPr lang="es-MX" sz="2300" b="0" dirty="0">
                <a:latin typeface="+mn-lt"/>
              </a:rPr>
              <a:t>En cualquier punto a la izquierda el </a:t>
            </a:r>
            <a:r>
              <a:rPr lang="es-MX" sz="2300" b="0" i="1" dirty="0"/>
              <a:t>CMg</a:t>
            </a:r>
            <a:r>
              <a:rPr lang="es-MX" sz="2300" b="0" dirty="0">
                <a:latin typeface="+mn-lt"/>
              </a:rPr>
              <a:t> está por debajo del </a:t>
            </a:r>
            <a:r>
              <a:rPr lang="es-MX" sz="2300" b="0" i="1" dirty="0" err="1"/>
              <a:t>IMg</a:t>
            </a:r>
            <a:endParaRPr lang="es-MX" sz="2300" b="0" i="1" dirty="0"/>
          </a:p>
          <a:p>
            <a:pPr marL="875252" lvl="1" indent="-315091" fontAlgn="auto">
              <a:lnSpc>
                <a:spcPct val="90000"/>
              </a:lnSpc>
              <a:spcBef>
                <a:spcPts val="0"/>
              </a:spcBef>
              <a:spcAft>
                <a:spcPts val="0"/>
              </a:spcAft>
              <a:buFont typeface="Wingdings" pitchFamily="2" charset="2"/>
              <a:buChar char="ü"/>
              <a:defRPr/>
            </a:pPr>
            <a:r>
              <a:rPr lang="es-MX" sz="2300" b="0" dirty="0">
                <a:latin typeface="+mn-lt"/>
              </a:rPr>
              <a:t>En cualquier punto a la derecha el </a:t>
            </a:r>
            <a:r>
              <a:rPr lang="es-MX" sz="2300" b="0" i="1" dirty="0"/>
              <a:t>CMg</a:t>
            </a:r>
            <a:r>
              <a:rPr lang="es-MX" sz="2300" b="0" dirty="0">
                <a:latin typeface="+mn-lt"/>
              </a:rPr>
              <a:t> está por arriba del </a:t>
            </a:r>
            <a:r>
              <a:rPr lang="es-MX" sz="2300" b="0" i="1" dirty="0" err="1"/>
              <a:t>IMg</a:t>
            </a:r>
            <a:endParaRPr lang="es-MX" sz="2300" b="0" dirty="0">
              <a:latin typeface="+mn-lt"/>
            </a:endParaRPr>
          </a:p>
          <a:p>
            <a:pPr marL="326761" indent="-326761" fontAlgn="auto">
              <a:lnSpc>
                <a:spcPct val="90000"/>
              </a:lnSpc>
              <a:spcBef>
                <a:spcPts val="0"/>
              </a:spcBef>
              <a:spcAft>
                <a:spcPts val="0"/>
              </a:spcAft>
              <a:buFont typeface="Wingdings" pitchFamily="2" charset="2"/>
              <a:buChar char="§"/>
              <a:defRPr/>
            </a:pPr>
            <a:endParaRPr lang="es-MX" sz="2500" b="0" dirty="0">
              <a:latin typeface="+mn-lt"/>
            </a:endParaRPr>
          </a:p>
          <a:p>
            <a:pPr marL="326761" indent="-326761" fontAlgn="auto">
              <a:lnSpc>
                <a:spcPct val="90000"/>
              </a:lnSpc>
              <a:spcBef>
                <a:spcPts val="0"/>
              </a:spcBef>
              <a:spcAft>
                <a:spcPts val="0"/>
              </a:spcAft>
              <a:buFont typeface="Wingdings" pitchFamily="2" charset="2"/>
              <a:buChar char="§"/>
              <a:defRPr/>
            </a:pPr>
            <a:r>
              <a:rPr lang="es-MX" sz="2500" b="0" dirty="0">
                <a:latin typeface="+mn-lt"/>
              </a:rPr>
              <a:t>El equilibrio no esta definido por la condición </a:t>
            </a:r>
            <a:r>
              <a:rPr lang="es-MX" sz="2500" b="0" i="1" dirty="0" err="1"/>
              <a:t>IMg</a:t>
            </a:r>
            <a:r>
              <a:rPr lang="es-MX" sz="2500" b="0" i="1" dirty="0"/>
              <a:t> = CMg</a:t>
            </a:r>
          </a:p>
          <a:p>
            <a:pPr marL="326761" indent="-326761" fontAlgn="auto">
              <a:lnSpc>
                <a:spcPct val="90000"/>
              </a:lnSpc>
              <a:spcBef>
                <a:spcPts val="0"/>
              </a:spcBef>
              <a:spcAft>
                <a:spcPts val="0"/>
              </a:spcAft>
              <a:buFont typeface="Wingdings" pitchFamily="2" charset="2"/>
              <a:buChar char="§"/>
              <a:defRPr/>
            </a:pPr>
            <a:r>
              <a:rPr lang="es-MX" sz="2500" b="0" dirty="0">
                <a:latin typeface="+mn-lt"/>
              </a:rPr>
              <a:t>El </a:t>
            </a:r>
            <a:r>
              <a:rPr lang="es-MX" sz="2500" b="0" i="1" dirty="0"/>
              <a:t>CMg</a:t>
            </a:r>
            <a:r>
              <a:rPr lang="es-MX" sz="2500" b="0" dirty="0">
                <a:latin typeface="+mn-lt"/>
              </a:rPr>
              <a:t> pasa por algún punto de la discontinuidad </a:t>
            </a:r>
            <a:r>
              <a:rPr lang="es-MX" sz="2500" b="0" i="1" dirty="0"/>
              <a:t>AB</a:t>
            </a:r>
          </a:p>
          <a:p>
            <a:pPr marL="504145" indent="-420121" fontAlgn="auto">
              <a:spcBef>
                <a:spcPts val="858"/>
              </a:spcBef>
              <a:spcAft>
                <a:spcPts val="0"/>
              </a:spcAft>
              <a:buSzPct val="95000"/>
              <a:defRPr/>
            </a:pPr>
            <a:endParaRPr lang="es-ES_tradnl" sz="2500" b="0" dirty="0">
              <a:latin typeface="Garamond" pitchFamily="18" charset="0"/>
            </a:endParaRPr>
          </a:p>
        </p:txBody>
      </p:sp>
      <p:sp>
        <p:nvSpPr>
          <p:cNvPr id="20499" name="37 Rectángulo"/>
          <p:cNvSpPr>
            <a:spLocks noChangeArrowheads="1"/>
          </p:cNvSpPr>
          <p:nvPr/>
        </p:nvSpPr>
        <p:spPr bwMode="auto">
          <a:xfrm>
            <a:off x="406574" y="228342"/>
            <a:ext cx="10873208" cy="882567"/>
          </a:xfrm>
          <a:prstGeom prst="rect">
            <a:avLst/>
          </a:prstGeom>
          <a:noFill/>
          <a:ln w="9525">
            <a:noFill/>
            <a:miter lim="800000"/>
            <a:headEnd/>
            <a:tailEnd/>
          </a:ln>
        </p:spPr>
        <p:txBody>
          <a:bodyPr wrap="square" lIns="112032" tIns="56016" rIns="112032" bIns="56016">
            <a:spAutoFit/>
          </a:bodyPr>
          <a:lstStyle/>
          <a:p>
            <a:pPr marL="503757" indent="-420121">
              <a:spcBef>
                <a:spcPts val="858"/>
              </a:spcBef>
              <a:buSzPct val="95000"/>
              <a:buFont typeface="Wingdings" pitchFamily="2" charset="2"/>
              <a:buChar char=""/>
            </a:pPr>
            <a:r>
              <a:rPr lang="es-ES" sz="2500" b="0" dirty="0">
                <a:latin typeface="Corbel" pitchFamily="34" charset="0"/>
              </a:rPr>
              <a:t>La curva de </a:t>
            </a:r>
            <a:r>
              <a:rPr lang="es-ES" sz="2500" b="0" i="1" dirty="0" err="1"/>
              <a:t>IMg</a:t>
            </a:r>
            <a:r>
              <a:rPr lang="es-ES" sz="2500" b="0" i="1" dirty="0"/>
              <a:t> </a:t>
            </a:r>
            <a:r>
              <a:rPr lang="es-ES" sz="2500" b="0" dirty="0">
                <a:latin typeface="Corbel" pitchFamily="34" charset="0"/>
              </a:rPr>
              <a:t>es discontinua en el nivel de producción de la quebradura (segmento </a:t>
            </a:r>
            <a:r>
              <a:rPr lang="es-ES" sz="2500" b="0" i="1" dirty="0" err="1"/>
              <a:t>dA</a:t>
            </a:r>
            <a:r>
              <a:rPr lang="es-ES" sz="2500" b="0" dirty="0">
                <a:latin typeface="Corbel" pitchFamily="34" charset="0"/>
              </a:rPr>
              <a:t>)</a:t>
            </a:r>
            <a:endParaRPr lang="es-ES_tradnl" sz="2500" b="0" dirty="0">
              <a:latin typeface="Garamond" pitchFamily="18" charset="0"/>
            </a:endParaRPr>
          </a:p>
        </p:txBody>
      </p:sp>
      <p:sp>
        <p:nvSpPr>
          <p:cNvPr id="20500" name="38 Rectángulo"/>
          <p:cNvSpPr>
            <a:spLocks noChangeArrowheads="1"/>
          </p:cNvSpPr>
          <p:nvPr/>
        </p:nvSpPr>
        <p:spPr bwMode="auto">
          <a:xfrm>
            <a:off x="334566" y="6486267"/>
            <a:ext cx="11047562" cy="882567"/>
          </a:xfrm>
          <a:prstGeom prst="rect">
            <a:avLst/>
          </a:prstGeom>
          <a:noFill/>
          <a:ln w="9525">
            <a:noFill/>
            <a:miter lim="800000"/>
            <a:headEnd/>
            <a:tailEnd/>
          </a:ln>
        </p:spPr>
        <p:txBody>
          <a:bodyPr lIns="112032" tIns="56016" rIns="112032" bIns="56016">
            <a:spAutoFit/>
          </a:bodyPr>
          <a:lstStyle/>
          <a:p>
            <a:pPr marL="503757" indent="-420121">
              <a:spcBef>
                <a:spcPts val="858"/>
              </a:spcBef>
              <a:buSzPct val="95000"/>
              <a:buFont typeface="Wingdings" pitchFamily="2" charset="2"/>
              <a:buChar char=""/>
            </a:pPr>
            <a:r>
              <a:rPr lang="es-ES" sz="2500" b="0" dirty="0">
                <a:latin typeface="+mn-lt"/>
              </a:rPr>
              <a:t>Curva de demanda quebrada es una manifestación de la inaplicabilidad de la regla </a:t>
            </a:r>
            <a:r>
              <a:rPr lang="es-ES" sz="2500" b="0" dirty="0" err="1">
                <a:latin typeface="+mn-lt"/>
              </a:rPr>
              <a:t>marginalista</a:t>
            </a:r>
            <a:r>
              <a:rPr lang="es-ES_tradnl" sz="2500" b="0" dirty="0">
                <a:latin typeface="+mn-lt"/>
              </a:rPr>
              <a:t>. </a:t>
            </a:r>
            <a:endParaRPr lang="es-ES" sz="2500" b="0" dirty="0">
              <a:latin typeface="+mn-lt"/>
            </a:endParaRPr>
          </a:p>
        </p:txBody>
      </p:sp>
      <p:grpSp>
        <p:nvGrpSpPr>
          <p:cNvPr id="4" name="3 Grupo"/>
          <p:cNvGrpSpPr/>
          <p:nvPr/>
        </p:nvGrpSpPr>
        <p:grpSpPr>
          <a:xfrm>
            <a:off x="4994100" y="1512547"/>
            <a:ext cx="6285682" cy="4503302"/>
            <a:chOff x="5714257" y="1512547"/>
            <a:chExt cx="6285682" cy="4503302"/>
          </a:xfrm>
        </p:grpSpPr>
        <p:grpSp>
          <p:nvGrpSpPr>
            <p:cNvPr id="3" name="2 Grupo"/>
            <p:cNvGrpSpPr/>
            <p:nvPr/>
          </p:nvGrpSpPr>
          <p:grpSpPr>
            <a:xfrm>
              <a:off x="5714257" y="1545166"/>
              <a:ext cx="6285682" cy="4470683"/>
              <a:chOff x="5714257" y="1545166"/>
              <a:chExt cx="6285682" cy="4470683"/>
            </a:xfrm>
          </p:grpSpPr>
          <p:cxnSp>
            <p:nvCxnSpPr>
              <p:cNvPr id="8" name="7 Conector angular"/>
              <p:cNvCxnSpPr/>
              <p:nvPr/>
            </p:nvCxnSpPr>
            <p:spPr bwMode="auto">
              <a:xfrm>
                <a:off x="5714257" y="1545166"/>
                <a:ext cx="6285682" cy="4403725"/>
              </a:xfrm>
              <a:prstGeom prst="bentConnector3">
                <a:avLst>
                  <a:gd name="adj1" fmla="val 303"/>
                </a:avLst>
              </a:prstGeom>
              <a:ln/>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bwMode="auto">
              <a:xfrm>
                <a:off x="5739655" y="1957211"/>
                <a:ext cx="2539670" cy="556260"/>
              </a:xfrm>
              <a:prstGeom prst="line">
                <a:avLst/>
              </a:prstGeom>
              <a:ln w="3492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bwMode="auto">
              <a:xfrm rot="16200000" flipH="1">
                <a:off x="8179100" y="2648195"/>
                <a:ext cx="3476624" cy="3238079"/>
              </a:xfrm>
              <a:prstGeom prst="line">
                <a:avLst/>
              </a:prstGeom>
              <a:ln w="3492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bwMode="auto">
              <a:xfrm>
                <a:off x="5803146" y="1977813"/>
                <a:ext cx="2476178" cy="1236133"/>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bwMode="auto">
              <a:xfrm rot="5400000">
                <a:off x="7976640" y="2858159"/>
                <a:ext cx="618067" cy="4233"/>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bwMode="auto">
              <a:xfrm rot="16200000" flipH="1">
                <a:off x="7982958" y="5236947"/>
                <a:ext cx="1081617" cy="47618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bwMode="auto">
              <a:xfrm rot="5400000" flipH="1" flipV="1">
                <a:off x="7358574" y="4094292"/>
                <a:ext cx="1854200" cy="4233"/>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bwMode="auto">
              <a:xfrm rot="5400000" flipH="1" flipV="1">
                <a:off x="7783494" y="5446313"/>
                <a:ext cx="1004357" cy="4233"/>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bwMode="auto">
              <a:xfrm rot="10800000">
                <a:off x="5726957" y="2523206"/>
                <a:ext cx="2571417" cy="171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grpSp>
        <p:sp>
          <p:nvSpPr>
            <p:cNvPr id="40" name="39 Arco"/>
            <p:cNvSpPr/>
            <p:nvPr/>
          </p:nvSpPr>
          <p:spPr>
            <a:xfrm rot="9197099">
              <a:off x="6126954" y="1512547"/>
              <a:ext cx="4660293" cy="2046487"/>
            </a:xfrm>
            <a:prstGeom prst="arc">
              <a:avLst>
                <a:gd name="adj1" fmla="val 12114983"/>
                <a:gd name="adj2" fmla="val 20090737"/>
              </a:avLst>
            </a:prstGeom>
            <a:ln w="34925">
              <a:solidFill>
                <a:schemeClr val="tx1"/>
              </a:solidFill>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sp>
          <p:nvSpPr>
            <p:cNvPr id="41" name="40 Arco"/>
            <p:cNvSpPr/>
            <p:nvPr/>
          </p:nvSpPr>
          <p:spPr>
            <a:xfrm rot="9197099">
              <a:off x="6317429" y="2207872"/>
              <a:ext cx="4660293" cy="2046487"/>
            </a:xfrm>
            <a:prstGeom prst="arc">
              <a:avLst>
                <a:gd name="adj1" fmla="val 12114983"/>
                <a:gd name="adj2" fmla="val 20090737"/>
              </a:avLst>
            </a:prstGeom>
            <a:ln w="34925">
              <a:solidFill>
                <a:schemeClr val="tx1"/>
              </a:solidFill>
            </a:ln>
          </p:spPr>
          <p:style>
            <a:lnRef idx="1">
              <a:schemeClr val="accent1"/>
            </a:lnRef>
            <a:fillRef idx="0">
              <a:schemeClr val="accent1"/>
            </a:fillRef>
            <a:effectRef idx="0">
              <a:schemeClr val="accent1"/>
            </a:effectRef>
            <a:fontRef idx="minor">
              <a:schemeClr val="tx1"/>
            </a:fontRef>
          </p:style>
          <p:txBody>
            <a:bodyPr lIns="112032" tIns="56016" rIns="112032" bIns="56016" anchor="ctr"/>
            <a:lstStyle/>
            <a:p>
              <a:pPr algn="ctr" fontAlgn="auto">
                <a:spcBef>
                  <a:spcPts val="0"/>
                </a:spcBef>
                <a:spcAft>
                  <a:spcPts val="0"/>
                </a:spcAft>
                <a:defRPr/>
              </a:pPr>
              <a:endParaRPr lang="es-MX"/>
            </a:p>
          </p:txBody>
        </p:sp>
      </p:gr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80</a:t>
            </a:fld>
            <a:endParaRPr lang="es-ES"/>
          </a:p>
        </p:txBody>
      </p:sp>
    </p:spTree>
    <p:extLst>
      <p:ext uri="{BB962C8B-B14F-4D97-AF65-F5344CB8AC3E}">
        <p14:creationId xmlns:p14="http://schemas.microsoft.com/office/powerpoint/2010/main" val="36153092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78582" y="900088"/>
            <a:ext cx="10158678" cy="5616624"/>
          </a:xfrm>
        </p:spPr>
        <p:txBody>
          <a:bodyPr>
            <a:normAutofit/>
          </a:bodyPr>
          <a:lstStyle/>
          <a:p>
            <a:r>
              <a:rPr lang="es-MX" sz="2500" smtClean="0"/>
              <a:t>Para que </a:t>
            </a:r>
            <a:r>
              <a:rPr lang="es-MX" sz="2500" i="1" smtClean="0">
                <a:latin typeface="Times New Roman" pitchFamily="18" charset="0"/>
              </a:rPr>
              <a:t>IMg = CMg</a:t>
            </a:r>
            <a:r>
              <a:rPr lang="es-MX" sz="2500" smtClean="0"/>
              <a:t>  se requieren costos anormalmente altos o anormalmente bajos.</a:t>
            </a:r>
          </a:p>
          <a:p>
            <a:endParaRPr lang="es-MX" sz="2500" smtClean="0"/>
          </a:p>
          <a:p>
            <a:r>
              <a:rPr lang="es-MX" sz="2500" smtClean="0"/>
              <a:t>La discontinuidad del </a:t>
            </a:r>
            <a:r>
              <a:rPr lang="es-MX" sz="2500" i="1" smtClean="0">
                <a:latin typeface="Times New Roman" pitchFamily="18" charset="0"/>
              </a:rPr>
              <a:t>IMg</a:t>
            </a:r>
            <a:r>
              <a:rPr lang="es-MX" sz="2500" smtClean="0"/>
              <a:t> implica que hay un intervalo en el que los costos pueden modificarse sin afectar </a:t>
            </a:r>
            <a:r>
              <a:rPr lang="es-MX" sz="2500" i="1" smtClean="0">
                <a:latin typeface="Times New Roman" pitchFamily="18" charset="0"/>
              </a:rPr>
              <a:t>P*</a:t>
            </a:r>
            <a:r>
              <a:rPr lang="es-MX" sz="2500" smtClean="0"/>
              <a:t> y </a:t>
            </a:r>
            <a:r>
              <a:rPr lang="es-MX" sz="2500" i="1" smtClean="0">
                <a:latin typeface="Times New Roman" pitchFamily="18" charset="0"/>
              </a:rPr>
              <a:t>Q*</a:t>
            </a:r>
          </a:p>
          <a:p>
            <a:endParaRPr lang="es-MX" sz="2500" smtClean="0"/>
          </a:p>
          <a:p>
            <a:r>
              <a:rPr lang="es-MX" sz="2500" smtClean="0"/>
              <a:t>Cuanto mayor sea la diferencia de elasticidades de los segmentos superior e inferior de la demanda quebrada mayor es la discontinuidad en la curva de </a:t>
            </a:r>
            <a:r>
              <a:rPr lang="es-MX" sz="2500" i="1" smtClean="0">
                <a:latin typeface="Times New Roman" pitchFamily="18" charset="0"/>
              </a:rPr>
              <a:t>IMg</a:t>
            </a:r>
          </a:p>
          <a:p>
            <a:endParaRPr lang="es-MX" sz="2500" smtClean="0"/>
          </a:p>
          <a:p>
            <a:r>
              <a:rPr lang="es-MX" sz="2500" smtClean="0"/>
              <a:t>Solo hay un caso en que un aumento de los costos inducirá con certeza a la empresa a aumentar su precio pese a que los costos superiores pasen a través de la discontinuidad</a:t>
            </a:r>
            <a:endParaRPr lang="es-MX" sz="2500"/>
          </a:p>
        </p:txBody>
      </p:sp>
      <p:sp>
        <p:nvSpPr>
          <p:cNvPr id="2" name="Marcador de número de diapositiva 1"/>
          <p:cNvSpPr>
            <a:spLocks noGrp="1"/>
          </p:cNvSpPr>
          <p:nvPr>
            <p:ph type="sldNum" sz="quarter" idx="12"/>
          </p:nvPr>
        </p:nvSpPr>
        <p:spPr/>
        <p:txBody>
          <a:bodyPr/>
          <a:lstStyle/>
          <a:p>
            <a:pPr>
              <a:defRPr/>
            </a:pPr>
            <a:fld id="{8BE5CC9B-E77D-44D3-B269-934F805DEDED}" type="slidenum">
              <a:rPr lang="es-ES" smtClean="0"/>
              <a:pPr>
                <a:defRPr/>
              </a:pPr>
              <a:t>81</a:t>
            </a:fld>
            <a:endParaRPr lang="es-ES"/>
          </a:p>
        </p:txBody>
      </p:sp>
    </p:spTree>
    <p:extLst>
      <p:ext uri="{BB962C8B-B14F-4D97-AF65-F5344CB8AC3E}">
        <p14:creationId xmlns:p14="http://schemas.microsoft.com/office/powerpoint/2010/main" val="31054926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20" y="108000"/>
            <a:ext cx="10158678" cy="1236133"/>
          </a:xfrm>
        </p:spPr>
        <p:txBody>
          <a:bodyPr/>
          <a:lstStyle/>
          <a:p>
            <a:r>
              <a:rPr lang="es-MX" sz="3600" dirty="0" smtClean="0"/>
              <a:t>Bibliografía</a:t>
            </a:r>
            <a:endParaRPr lang="es-MX" sz="3600" dirty="0"/>
          </a:p>
        </p:txBody>
      </p:sp>
      <p:sp>
        <p:nvSpPr>
          <p:cNvPr id="3" name="Marcador de contenido 2"/>
          <p:cNvSpPr>
            <a:spLocks noGrp="1"/>
          </p:cNvSpPr>
          <p:nvPr>
            <p:ph idx="1"/>
          </p:nvPr>
        </p:nvSpPr>
        <p:spPr>
          <a:xfrm>
            <a:off x="609520" y="1344133"/>
            <a:ext cx="10158678" cy="5578214"/>
          </a:xfrm>
        </p:spPr>
        <p:txBody>
          <a:bodyPr>
            <a:noAutofit/>
          </a:bodyPr>
          <a:lstStyle/>
          <a:p>
            <a:pPr>
              <a:spcBef>
                <a:spcPts val="0"/>
              </a:spcBef>
            </a:pPr>
            <a:r>
              <a:rPr lang="es-MX" sz="2000" dirty="0">
                <a:latin typeface="Arial" panose="020B0604020202020204" pitchFamily="34" charset="0"/>
                <a:cs typeface="Arial" panose="020B0604020202020204" pitchFamily="34" charset="0"/>
              </a:rPr>
              <a:t>Ahijado, M. (1998), </a:t>
            </a:r>
            <a:r>
              <a:rPr lang="es-MX" sz="2000" b="1" dirty="0">
                <a:latin typeface="Arial" panose="020B0604020202020204" pitchFamily="34" charset="0"/>
                <a:cs typeface="Arial" panose="020B0604020202020204" pitchFamily="34" charset="0"/>
              </a:rPr>
              <a:t>Lecturas de microeconomía y economía industrial</a:t>
            </a:r>
            <a:r>
              <a:rPr lang="es-MX" sz="2000" dirty="0">
                <a:latin typeface="Arial" panose="020B0604020202020204" pitchFamily="34" charset="0"/>
                <a:cs typeface="Arial" panose="020B0604020202020204" pitchFamily="34" charset="0"/>
              </a:rPr>
              <a:t>. Madrid: Pirámide. </a:t>
            </a:r>
          </a:p>
          <a:p>
            <a:pPr>
              <a:spcBef>
                <a:spcPts val="0"/>
              </a:spcBef>
            </a:pPr>
            <a:r>
              <a:rPr lang="es-MX" sz="2000" dirty="0" err="1">
                <a:latin typeface="Arial" panose="020B0604020202020204" pitchFamily="34" charset="0"/>
                <a:cs typeface="Arial" panose="020B0604020202020204" pitchFamily="34" charset="0"/>
              </a:rPr>
              <a:t>Buesa</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M. </a:t>
            </a:r>
            <a:r>
              <a:rPr lang="es-MX" sz="2000" dirty="0">
                <a:latin typeface="Arial" panose="020B0604020202020204" pitchFamily="34" charset="0"/>
                <a:cs typeface="Arial" panose="020B0604020202020204" pitchFamily="34" charset="0"/>
              </a:rPr>
              <a:t>(1998),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México: CES. </a:t>
            </a:r>
          </a:p>
          <a:p>
            <a:pPr>
              <a:spcBef>
                <a:spcPts val="0"/>
              </a:spcBef>
            </a:pPr>
            <a:r>
              <a:rPr lang="es-MX" sz="2000" dirty="0">
                <a:latin typeface="Arial" panose="020B0604020202020204" pitchFamily="34" charset="0"/>
                <a:cs typeface="Arial" panose="020B0604020202020204" pitchFamily="34" charset="0"/>
              </a:rPr>
              <a:t>Cabral, </a:t>
            </a:r>
            <a:r>
              <a:rPr lang="es-MX" sz="2000" dirty="0" smtClean="0">
                <a:latin typeface="Arial" panose="020B0604020202020204" pitchFamily="34" charset="0"/>
                <a:cs typeface="Arial" panose="020B0604020202020204" pitchFamily="34" charset="0"/>
              </a:rPr>
              <a:t>L. </a:t>
            </a:r>
            <a:r>
              <a:rPr lang="es-MX" sz="2000" dirty="0">
                <a:latin typeface="Arial" panose="020B0604020202020204" pitchFamily="34" charset="0"/>
                <a:cs typeface="Arial" panose="020B0604020202020204" pitchFamily="34" charset="0"/>
              </a:rPr>
              <a:t>(1997),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McGraw Hill, Madrid, España. </a:t>
            </a:r>
          </a:p>
          <a:p>
            <a:pPr>
              <a:spcBef>
                <a:spcPts val="0"/>
              </a:spcBef>
            </a:pPr>
            <a:r>
              <a:rPr lang="es-MX" sz="2000" dirty="0">
                <a:latin typeface="Arial" panose="020B0604020202020204" pitchFamily="34" charset="0"/>
                <a:cs typeface="Arial" panose="020B0604020202020204" pitchFamily="34" charset="0"/>
              </a:rPr>
              <a:t>Clarke, R. (1993),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Colegio de economistas de Madrid. Madrid: Celeste Ediciones. </a:t>
            </a:r>
          </a:p>
          <a:p>
            <a:pPr>
              <a:spcBef>
                <a:spcPts val="0"/>
              </a:spcBef>
            </a:pPr>
            <a:r>
              <a:rPr lang="es-MX" sz="2000" dirty="0">
                <a:latin typeface="Arial" panose="020B0604020202020204" pitchFamily="34" charset="0"/>
                <a:cs typeface="Arial" panose="020B0604020202020204" pitchFamily="34" charset="0"/>
              </a:rPr>
              <a:t>Callejón, M. (2001), </a:t>
            </a:r>
            <a:r>
              <a:rPr lang="es-MX" sz="2000" b="1" dirty="0">
                <a:latin typeface="Arial" panose="020B0604020202020204" pitchFamily="34" charset="0"/>
                <a:cs typeface="Arial" panose="020B0604020202020204" pitchFamily="34" charset="0"/>
              </a:rPr>
              <a:t>Economía Industrial</a:t>
            </a:r>
            <a:r>
              <a:rPr lang="es-MX" sz="2000" dirty="0">
                <a:latin typeface="Arial" panose="020B0604020202020204" pitchFamily="34" charset="0"/>
                <a:cs typeface="Arial" panose="020B0604020202020204" pitchFamily="34" charset="0"/>
              </a:rPr>
              <a:t>. Caracas: DRES. </a:t>
            </a:r>
          </a:p>
          <a:p>
            <a:pPr>
              <a:spcBef>
                <a:spcPts val="0"/>
              </a:spcBef>
            </a:pPr>
            <a:r>
              <a:rPr lang="es-MX" sz="2000" dirty="0">
                <a:latin typeface="Arial" panose="020B0604020202020204" pitchFamily="34" charset="0"/>
                <a:cs typeface="Arial" panose="020B0604020202020204" pitchFamily="34" charset="0"/>
              </a:rPr>
              <a:t>Costa, </a:t>
            </a:r>
            <a:r>
              <a:rPr lang="es-MX" sz="2000" dirty="0" smtClean="0">
                <a:latin typeface="Arial" panose="020B0604020202020204" pitchFamily="34" charset="0"/>
                <a:cs typeface="Arial" panose="020B0604020202020204" pitchFamily="34" charset="0"/>
              </a:rPr>
              <a:t>M.T. </a:t>
            </a:r>
            <a:r>
              <a:rPr lang="es-MX" sz="2000" dirty="0">
                <a:latin typeface="Arial" panose="020B0604020202020204" pitchFamily="34" charset="0"/>
                <a:cs typeface="Arial" panose="020B0604020202020204" pitchFamily="34" charset="0"/>
              </a:rPr>
              <a:t>(2001), </a:t>
            </a:r>
            <a:r>
              <a:rPr lang="es-MX" sz="2000" b="1" dirty="0">
                <a:latin typeface="Arial" panose="020B0604020202020204" pitchFamily="34" charset="0"/>
                <a:cs typeface="Arial" panose="020B0604020202020204" pitchFamily="34" charset="0"/>
              </a:rPr>
              <a:t>Teoría de la empresa</a:t>
            </a:r>
            <a:r>
              <a:rPr lang="es-MX" sz="2000" dirty="0">
                <a:latin typeface="Arial" panose="020B0604020202020204" pitchFamily="34" charset="0"/>
                <a:cs typeface="Arial" panose="020B0604020202020204" pitchFamily="34" charset="0"/>
              </a:rPr>
              <a:t>. Madrid: </a:t>
            </a:r>
            <a:r>
              <a:rPr lang="es-MX" sz="2000" dirty="0" err="1">
                <a:latin typeface="Arial" panose="020B0604020202020204" pitchFamily="34" charset="0"/>
                <a:cs typeface="Arial" panose="020B0604020202020204" pitchFamily="34" charset="0"/>
              </a:rPr>
              <a:t>Civitas</a:t>
            </a:r>
            <a:r>
              <a:rPr lang="es-MX" sz="2000" dirty="0">
                <a:latin typeface="Arial" panose="020B0604020202020204" pitchFamily="34" charset="0"/>
                <a:cs typeface="Arial" panose="020B0604020202020204" pitchFamily="34" charset="0"/>
              </a:rPr>
              <a:t>. </a:t>
            </a:r>
          </a:p>
          <a:p>
            <a:pPr>
              <a:spcBef>
                <a:spcPts val="0"/>
              </a:spcBef>
            </a:pPr>
            <a:r>
              <a:rPr lang="es-MX" sz="2000" dirty="0">
                <a:latin typeface="Arial" panose="020B0604020202020204" pitchFamily="34" charset="0"/>
                <a:cs typeface="Arial" panose="020B0604020202020204" pitchFamily="34" charset="0"/>
              </a:rPr>
              <a:t>Fernández de Castro,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y </a:t>
            </a:r>
            <a:r>
              <a:rPr lang="es-MX" sz="2000" dirty="0" err="1">
                <a:latin typeface="Arial" panose="020B0604020202020204" pitchFamily="34" charset="0"/>
                <a:cs typeface="Arial" panose="020B0604020202020204" pitchFamily="34" charset="0"/>
              </a:rPr>
              <a:t>Duch</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B. N. </a:t>
            </a:r>
            <a:r>
              <a:rPr lang="es-MX" sz="2000" dirty="0">
                <a:latin typeface="Arial" panose="020B0604020202020204" pitchFamily="34" charset="0"/>
                <a:cs typeface="Arial" panose="020B0604020202020204" pitchFamily="34" charset="0"/>
              </a:rPr>
              <a:t>(</a:t>
            </a:r>
            <a:r>
              <a:rPr lang="es-MX" sz="2000" dirty="0" smtClean="0">
                <a:latin typeface="Arial" panose="020B0604020202020204" pitchFamily="34" charset="0"/>
                <a:cs typeface="Arial" panose="020B0604020202020204" pitchFamily="34" charset="0"/>
              </a:rPr>
              <a:t>2013</a:t>
            </a:r>
            <a:r>
              <a:rPr lang="es-MX" sz="2000" dirty="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Economía Industrial: un enfoque estratégico, </a:t>
            </a:r>
            <a:r>
              <a:rPr lang="es-MX" sz="2000" dirty="0">
                <a:latin typeface="Arial" panose="020B0604020202020204" pitchFamily="34" charset="0"/>
                <a:cs typeface="Arial" panose="020B0604020202020204" pitchFamily="34" charset="0"/>
              </a:rPr>
              <a:t>McGraw-Hill Interamericana, Madrid, España </a:t>
            </a:r>
          </a:p>
          <a:p>
            <a:pPr>
              <a:spcBef>
                <a:spcPts val="0"/>
              </a:spcBef>
            </a:pPr>
            <a:r>
              <a:rPr lang="es-MX" sz="2000" dirty="0">
                <a:latin typeface="Arial" panose="020B0604020202020204" pitchFamily="34" charset="0"/>
                <a:cs typeface="Arial" panose="020B0604020202020204" pitchFamily="34" charset="0"/>
              </a:rPr>
              <a:t>Henderson J.M., y </a:t>
            </a:r>
            <a:r>
              <a:rPr lang="es-MX" sz="2000" dirty="0" err="1">
                <a:latin typeface="Arial" panose="020B0604020202020204" pitchFamily="34" charset="0"/>
                <a:cs typeface="Arial" panose="020B0604020202020204" pitchFamily="34" charset="0"/>
              </a:rPr>
              <a:t>Quandt</a:t>
            </a:r>
            <a:r>
              <a:rPr lang="es-MX" sz="2000" dirty="0">
                <a:latin typeface="Arial" panose="020B0604020202020204" pitchFamily="34" charset="0"/>
                <a:cs typeface="Arial" panose="020B0604020202020204" pitchFamily="34" charset="0"/>
              </a:rPr>
              <a:t>, R.E. (1991), </a:t>
            </a:r>
            <a:r>
              <a:rPr lang="es-MX" sz="2000" b="1" dirty="0">
                <a:latin typeface="Arial" panose="020B0604020202020204" pitchFamily="34" charset="0"/>
                <a:cs typeface="Arial" panose="020B0604020202020204" pitchFamily="34" charset="0"/>
              </a:rPr>
              <a:t>Teoría microeconómica</a:t>
            </a:r>
            <a:r>
              <a:rPr lang="es-MX" sz="2000" dirty="0">
                <a:latin typeface="Arial" panose="020B0604020202020204" pitchFamily="34" charset="0"/>
                <a:cs typeface="Arial" panose="020B0604020202020204" pitchFamily="34" charset="0"/>
              </a:rPr>
              <a:t>, Ariel, Madrid, España. </a:t>
            </a:r>
          </a:p>
          <a:p>
            <a:pPr>
              <a:spcBef>
                <a:spcPts val="0"/>
              </a:spcBef>
            </a:pPr>
            <a:r>
              <a:rPr lang="es-MX" sz="2000" dirty="0" err="1">
                <a:latin typeface="Arial" panose="020B0604020202020204" pitchFamily="34" charset="0"/>
                <a:cs typeface="Arial" panose="020B0604020202020204" pitchFamily="34" charset="0"/>
              </a:rPr>
              <a:t>Koutzoyanis</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A. </a:t>
            </a:r>
            <a:r>
              <a:rPr lang="es-MX" sz="2000" dirty="0">
                <a:latin typeface="Arial" panose="020B0604020202020204" pitchFamily="34" charset="0"/>
                <a:cs typeface="Arial" panose="020B0604020202020204" pitchFamily="34" charset="0"/>
              </a:rPr>
              <a:t>(2002), </a:t>
            </a:r>
            <a:r>
              <a:rPr lang="es-MX" sz="2000" b="1" dirty="0">
                <a:latin typeface="Arial" panose="020B0604020202020204" pitchFamily="34" charset="0"/>
                <a:cs typeface="Arial" panose="020B0604020202020204" pitchFamily="34" charset="0"/>
              </a:rPr>
              <a:t>Microeconomía moderna</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Amorrortu</a:t>
            </a:r>
            <a:r>
              <a:rPr lang="es-MX" sz="2000" dirty="0">
                <a:latin typeface="Arial" panose="020B0604020202020204" pitchFamily="34" charset="0"/>
                <a:cs typeface="Arial" panose="020B0604020202020204" pitchFamily="34" charset="0"/>
              </a:rPr>
              <a:t> editores, argentina. </a:t>
            </a:r>
          </a:p>
          <a:p>
            <a:pPr>
              <a:spcBef>
                <a:spcPts val="0"/>
              </a:spcBef>
            </a:pPr>
            <a:r>
              <a:rPr lang="es-MX" sz="2000" dirty="0" err="1">
                <a:latin typeface="Arial" panose="020B0604020202020204" pitchFamily="34" charset="0"/>
                <a:cs typeface="Arial" panose="020B0604020202020204" pitchFamily="34" charset="0"/>
              </a:rPr>
              <a:t>Pepall</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L.; </a:t>
            </a:r>
            <a:r>
              <a:rPr lang="es-MX" sz="2000" dirty="0">
                <a:latin typeface="Arial" panose="020B0604020202020204" pitchFamily="34" charset="0"/>
                <a:cs typeface="Arial" panose="020B0604020202020204" pitchFamily="34" charset="0"/>
              </a:rPr>
              <a:t>Richards, </a:t>
            </a:r>
            <a:r>
              <a:rPr lang="es-MX" sz="2000" dirty="0" smtClean="0">
                <a:latin typeface="Arial" panose="020B0604020202020204" pitchFamily="34" charset="0"/>
                <a:cs typeface="Arial" panose="020B0604020202020204" pitchFamily="34" charset="0"/>
              </a:rPr>
              <a:t>D. </a:t>
            </a:r>
            <a:r>
              <a:rPr lang="es-MX" sz="2000" dirty="0">
                <a:latin typeface="Arial" panose="020B0604020202020204" pitchFamily="34" charset="0"/>
                <a:cs typeface="Arial" panose="020B0604020202020204" pitchFamily="34" charset="0"/>
              </a:rPr>
              <a:t>J. y Norman, </a:t>
            </a:r>
            <a:r>
              <a:rPr lang="es-MX" sz="2000" dirty="0" smtClean="0">
                <a:latin typeface="Arial" panose="020B0604020202020204" pitchFamily="34" charset="0"/>
                <a:cs typeface="Arial" panose="020B0604020202020204" pitchFamily="34" charset="0"/>
              </a:rPr>
              <a:t>G. </a:t>
            </a:r>
            <a:r>
              <a:rPr lang="es-MX" sz="2000" dirty="0">
                <a:latin typeface="Arial" panose="020B0604020202020204" pitchFamily="34" charset="0"/>
                <a:cs typeface="Arial" panose="020B0604020202020204" pitchFamily="34" charset="0"/>
              </a:rPr>
              <a:t>(</a:t>
            </a:r>
            <a:r>
              <a:rPr lang="es-MX" sz="2000" dirty="0" smtClean="0">
                <a:latin typeface="Arial" panose="020B0604020202020204" pitchFamily="34" charset="0"/>
                <a:cs typeface="Arial" panose="020B0604020202020204" pitchFamily="34" charset="0"/>
              </a:rPr>
              <a:t>2016</a:t>
            </a:r>
            <a:r>
              <a:rPr lang="es-MX" sz="2000" dirty="0">
                <a:latin typeface="Arial" panose="020B0604020202020204" pitchFamily="34" charset="0"/>
                <a:cs typeface="Arial" panose="020B0604020202020204" pitchFamily="34" charset="0"/>
              </a:rPr>
              <a:t>), </a:t>
            </a:r>
            <a:r>
              <a:rPr lang="es-MX" sz="2000" b="1" dirty="0">
                <a:latin typeface="Arial" panose="020B0604020202020204" pitchFamily="34" charset="0"/>
                <a:cs typeface="Arial" panose="020B0604020202020204" pitchFamily="34" charset="0"/>
              </a:rPr>
              <a:t>Organización industrial: teoría y práctica contemporáneas</a:t>
            </a:r>
            <a:r>
              <a:rPr lang="es-MX" sz="2000" dirty="0">
                <a:latin typeface="Arial" panose="020B0604020202020204" pitchFamily="34" charset="0"/>
                <a:cs typeface="Arial" panose="020B0604020202020204" pitchFamily="34" charset="0"/>
              </a:rPr>
              <a:t>, México, Distrito Federal. </a:t>
            </a:r>
          </a:p>
          <a:p>
            <a:pPr>
              <a:spcBef>
                <a:spcPts val="0"/>
              </a:spcBef>
            </a:pPr>
            <a:r>
              <a:rPr lang="es-MX" sz="2000" dirty="0" err="1">
                <a:latin typeface="Arial" panose="020B0604020202020204" pitchFamily="34" charset="0"/>
                <a:cs typeface="Arial" panose="020B0604020202020204" pitchFamily="34" charset="0"/>
              </a:rPr>
              <a:t>Segarra</a:t>
            </a:r>
            <a:r>
              <a:rPr lang="es-MX" sz="2000" dirty="0">
                <a:latin typeface="Arial" panose="020B0604020202020204" pitchFamily="34" charset="0"/>
                <a:cs typeface="Arial" panose="020B0604020202020204" pitchFamily="34" charset="0"/>
              </a:rPr>
              <a:t>, A. (2001), </a:t>
            </a:r>
            <a:r>
              <a:rPr lang="es-MX" sz="2000" b="1" dirty="0">
                <a:latin typeface="Arial" panose="020B0604020202020204" pitchFamily="34" charset="0"/>
                <a:cs typeface="Arial" panose="020B0604020202020204" pitchFamily="34" charset="0"/>
              </a:rPr>
              <a:t>Mercados y empresas</a:t>
            </a:r>
            <a:r>
              <a:rPr lang="es-MX" sz="2000" dirty="0">
                <a:latin typeface="Arial" panose="020B0604020202020204" pitchFamily="34" charset="0"/>
                <a:cs typeface="Arial" panose="020B0604020202020204" pitchFamily="34" charset="0"/>
              </a:rPr>
              <a:t>. Madrid: </a:t>
            </a:r>
            <a:r>
              <a:rPr lang="es-MX" sz="2000" dirty="0" err="1">
                <a:latin typeface="Arial" panose="020B0604020202020204" pitchFamily="34" charset="0"/>
                <a:cs typeface="Arial" panose="020B0604020202020204" pitchFamily="34" charset="0"/>
              </a:rPr>
              <a:t>Civitas</a:t>
            </a:r>
            <a:r>
              <a:rPr lang="es-MX" sz="2000" dirty="0">
                <a:latin typeface="Arial" panose="020B0604020202020204" pitchFamily="34" charset="0"/>
                <a:cs typeface="Arial" panose="020B0604020202020204" pitchFamily="34" charset="0"/>
              </a:rPr>
              <a:t>. </a:t>
            </a:r>
          </a:p>
          <a:p>
            <a:pPr>
              <a:spcBef>
                <a:spcPts val="0"/>
              </a:spcBef>
            </a:pPr>
            <a:r>
              <a:rPr lang="es-MX" sz="2000" dirty="0" err="1">
                <a:latin typeface="Arial" panose="020B0604020202020204" pitchFamily="34" charset="0"/>
                <a:cs typeface="Arial" panose="020B0604020202020204" pitchFamily="34" charset="0"/>
              </a:rPr>
              <a:t>Tarziján</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y Paredes, </a:t>
            </a:r>
            <a:r>
              <a:rPr lang="es-MX" sz="2000" dirty="0" smtClean="0">
                <a:latin typeface="Arial" panose="020B0604020202020204" pitchFamily="34" charset="0"/>
                <a:cs typeface="Arial" panose="020B0604020202020204" pitchFamily="34" charset="0"/>
              </a:rPr>
              <a:t>R. </a:t>
            </a:r>
            <a:r>
              <a:rPr lang="es-MX" sz="2000" dirty="0">
                <a:latin typeface="Arial" panose="020B0604020202020204" pitchFamily="34" charset="0"/>
                <a:cs typeface="Arial" panose="020B0604020202020204" pitchFamily="34" charset="0"/>
              </a:rPr>
              <a:t>(</a:t>
            </a:r>
            <a:r>
              <a:rPr lang="es-MX" sz="2000" dirty="0" smtClean="0">
                <a:latin typeface="Arial" panose="020B0604020202020204" pitchFamily="34" charset="0"/>
                <a:cs typeface="Arial" panose="020B0604020202020204" pitchFamily="34" charset="0"/>
              </a:rPr>
              <a:t>2017), </a:t>
            </a:r>
            <a:r>
              <a:rPr lang="es-MX" sz="2000" b="1" dirty="0">
                <a:latin typeface="Arial" panose="020B0604020202020204" pitchFamily="34" charset="0"/>
                <a:cs typeface="Arial" panose="020B0604020202020204" pitchFamily="34" charset="0"/>
              </a:rPr>
              <a:t>Organización industrial para la estrategia empresarial. </a:t>
            </a:r>
            <a:r>
              <a:rPr lang="es-MX" sz="2000" dirty="0">
                <a:latin typeface="Arial" panose="020B0604020202020204" pitchFamily="34" charset="0"/>
                <a:cs typeface="Arial" panose="020B0604020202020204" pitchFamily="34" charset="0"/>
              </a:rPr>
              <a:t>México: Prentice Hall. </a:t>
            </a:r>
          </a:p>
          <a:p>
            <a:pPr>
              <a:spcBef>
                <a:spcPts val="0"/>
              </a:spcBef>
            </a:pPr>
            <a:r>
              <a:rPr lang="es-MX" sz="2000" dirty="0" err="1">
                <a:latin typeface="Arial" panose="020B0604020202020204" pitchFamily="34" charset="0"/>
                <a:cs typeface="Arial" panose="020B0604020202020204" pitchFamily="34" charset="0"/>
              </a:rPr>
              <a:t>Tirole</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J. </a:t>
            </a:r>
            <a:r>
              <a:rPr lang="es-MX" sz="2000" dirty="0">
                <a:latin typeface="Arial" panose="020B0604020202020204" pitchFamily="34" charset="0"/>
                <a:cs typeface="Arial" panose="020B0604020202020204" pitchFamily="34" charset="0"/>
              </a:rPr>
              <a:t>(1990), </a:t>
            </a:r>
            <a:r>
              <a:rPr lang="es-MX" sz="2000" b="1" dirty="0">
                <a:latin typeface="Arial" panose="020B0604020202020204" pitchFamily="34" charset="0"/>
                <a:cs typeface="Arial" panose="020B0604020202020204" pitchFamily="34" charset="0"/>
              </a:rPr>
              <a:t>La Teoría de la Organización Industrial</a:t>
            </a:r>
            <a:r>
              <a:rPr lang="es-MX" sz="2000" dirty="0">
                <a:latin typeface="Arial" panose="020B0604020202020204" pitchFamily="34" charset="0"/>
                <a:cs typeface="Arial" panose="020B0604020202020204" pitchFamily="34" charset="0"/>
              </a:rPr>
              <a:t>, Ariel, </a:t>
            </a:r>
            <a:r>
              <a:rPr lang="es-MX" sz="2000" dirty="0" smtClean="0">
                <a:latin typeface="Arial" panose="020B0604020202020204" pitchFamily="34" charset="0"/>
                <a:cs typeface="Arial" panose="020B0604020202020204" pitchFamily="34" charset="0"/>
              </a:rPr>
              <a:t>México.</a:t>
            </a:r>
            <a:endParaRPr lang="es-MX" sz="20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8BE5CC9B-E77D-44D3-B269-934F805DEDED}" type="slidenum">
              <a:rPr lang="es-ES" smtClean="0"/>
              <a:pPr>
                <a:defRPr/>
              </a:pPr>
              <a:t>82</a:t>
            </a:fld>
            <a:endParaRPr lang="es-ES"/>
          </a:p>
        </p:txBody>
      </p:sp>
    </p:spTree>
    <p:extLst>
      <p:ext uri="{BB962C8B-B14F-4D97-AF65-F5344CB8AC3E}">
        <p14:creationId xmlns:p14="http://schemas.microsoft.com/office/powerpoint/2010/main" val="32419415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38622" y="154518"/>
            <a:ext cx="10361851" cy="770867"/>
          </a:xfrm>
        </p:spPr>
        <p:txBody>
          <a:bodyPr/>
          <a:lstStyle/>
          <a:p>
            <a:pPr eaLnBrk="1" hangingPunct="1"/>
            <a:r>
              <a:rPr lang="es-ES_tradnl" altLang="es-MX" sz="3200" b="1" dirty="0" smtClean="0"/>
              <a:t>El duopolio y el oligopolio</a:t>
            </a:r>
            <a:endParaRPr lang="es-ES" altLang="es-MX" sz="3200" b="1" dirty="0"/>
          </a:p>
        </p:txBody>
      </p:sp>
      <p:sp>
        <p:nvSpPr>
          <p:cNvPr id="8195" name="Rectangle 3"/>
          <p:cNvSpPr>
            <a:spLocks noGrp="1" noChangeArrowheads="1"/>
          </p:cNvSpPr>
          <p:nvPr>
            <p:ph idx="1"/>
          </p:nvPr>
        </p:nvSpPr>
        <p:spPr>
          <a:xfrm>
            <a:off x="550590" y="1594956"/>
            <a:ext cx="10556559" cy="4450080"/>
          </a:xfrm>
        </p:spPr>
        <p:txBody>
          <a:bodyPr>
            <a:noAutofit/>
          </a:bodyPr>
          <a:lstStyle/>
          <a:p>
            <a:pPr marL="0" indent="0" eaLnBrk="1" hangingPunct="1">
              <a:lnSpc>
                <a:spcPct val="90000"/>
              </a:lnSpc>
              <a:buNone/>
            </a:pPr>
            <a:r>
              <a:rPr lang="es-ES_tradnl" altLang="es-MX" sz="2800" dirty="0"/>
              <a:t>Un duopolio o un oligopolio se da cuando dos o más empresas ofrecen el mismo producto, frente a una demanda competitiva. </a:t>
            </a:r>
          </a:p>
          <a:p>
            <a:pPr marL="0" indent="0" eaLnBrk="1" hangingPunct="1">
              <a:lnSpc>
                <a:spcPct val="90000"/>
              </a:lnSpc>
              <a:buNone/>
            </a:pPr>
            <a:endParaRPr lang="es-ES_tradnl" altLang="es-MX" sz="2800" dirty="0"/>
          </a:p>
          <a:p>
            <a:pPr marL="0" indent="0" eaLnBrk="1" hangingPunct="1">
              <a:lnSpc>
                <a:spcPct val="90000"/>
              </a:lnSpc>
              <a:buNone/>
            </a:pPr>
            <a:r>
              <a:rPr lang="es-ES_tradnl" altLang="es-MX" sz="2800" dirty="0"/>
              <a:t>Como en el caso del monopolio, en el duopolio u oligopolio son las empresas las que “orientan el juego”, frente a una demanda pasiva, que se supone ellos conocen, por un procedimiento no precisado, pero que supone una centralización previa. </a:t>
            </a:r>
          </a:p>
          <a:p>
            <a:pPr marL="0" indent="0" eaLnBrk="1" hangingPunct="1">
              <a:lnSpc>
                <a:spcPct val="90000"/>
              </a:lnSpc>
              <a:buNone/>
            </a:pPr>
            <a:endParaRPr lang="es-ES_tradnl" altLang="es-MX" sz="2800" dirty="0"/>
          </a:p>
          <a:p>
            <a:pPr marL="0" indent="0" eaLnBrk="1" hangingPunct="1">
              <a:lnSpc>
                <a:spcPct val="90000"/>
              </a:lnSpc>
              <a:buNone/>
            </a:pPr>
            <a:r>
              <a:rPr lang="es-ES_tradnl" altLang="es-MX" sz="2800" dirty="0"/>
              <a:t>El problema es entonces, para cada empresa, determinar la oferta que maximiza su beneficio, pero teniendo también en cuenta la demanda de otras empresas; para ello debe efectuar </a:t>
            </a:r>
            <a:r>
              <a:rPr lang="es-ES_tradnl" altLang="es-MX" sz="2800" i="1" dirty="0"/>
              <a:t>conjeturas</a:t>
            </a:r>
            <a:r>
              <a:rPr lang="es-ES_tradnl" altLang="es-MX" sz="2800" dirty="0"/>
              <a:t>, es decir anticipaciones, sobre sus comportamientos.</a:t>
            </a:r>
            <a:endParaRPr lang="es-ES" altLang="es-MX" sz="2800" dirty="0"/>
          </a:p>
        </p:txBody>
      </p:sp>
      <p:sp>
        <p:nvSpPr>
          <p:cNvPr id="819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700" b="1">
                <a:solidFill>
                  <a:schemeClr val="tx1"/>
                </a:solidFill>
                <a:latin typeface="Times New Roman" pitchFamily="18" charset="0"/>
              </a:defRPr>
            </a:lvl1pPr>
            <a:lvl2pPr marL="827423" indent="-318240" eaLnBrk="0" hangingPunct="0">
              <a:defRPr sz="2700" b="1">
                <a:solidFill>
                  <a:schemeClr val="tx1"/>
                </a:solidFill>
                <a:latin typeface="Times New Roman" pitchFamily="18" charset="0"/>
              </a:defRPr>
            </a:lvl2pPr>
            <a:lvl3pPr marL="1272959" indent="-254592" eaLnBrk="0" hangingPunct="0">
              <a:defRPr sz="2700" b="1">
                <a:solidFill>
                  <a:schemeClr val="tx1"/>
                </a:solidFill>
                <a:latin typeface="Times New Roman" pitchFamily="18" charset="0"/>
              </a:defRPr>
            </a:lvl3pPr>
            <a:lvl4pPr marL="1782143" indent="-254592" eaLnBrk="0" hangingPunct="0">
              <a:defRPr sz="2700" b="1">
                <a:solidFill>
                  <a:schemeClr val="tx1"/>
                </a:solidFill>
                <a:latin typeface="Times New Roman" pitchFamily="18" charset="0"/>
              </a:defRPr>
            </a:lvl4pPr>
            <a:lvl5pPr marL="2291326" indent="-254592" eaLnBrk="0" hangingPunct="0">
              <a:defRPr sz="2700" b="1">
                <a:solidFill>
                  <a:schemeClr val="tx1"/>
                </a:solidFill>
                <a:latin typeface="Times New Roman" pitchFamily="18" charset="0"/>
              </a:defRPr>
            </a:lvl5pPr>
            <a:lvl6pPr marL="2800510" indent="-254592" eaLnBrk="0" fontAlgn="base" hangingPunct="0">
              <a:spcBef>
                <a:spcPct val="0"/>
              </a:spcBef>
              <a:spcAft>
                <a:spcPct val="0"/>
              </a:spcAft>
              <a:defRPr sz="2700" b="1">
                <a:solidFill>
                  <a:schemeClr val="tx1"/>
                </a:solidFill>
                <a:latin typeface="Times New Roman" pitchFamily="18" charset="0"/>
              </a:defRPr>
            </a:lvl6pPr>
            <a:lvl7pPr marL="3309694" indent="-254592" eaLnBrk="0" fontAlgn="base" hangingPunct="0">
              <a:spcBef>
                <a:spcPct val="0"/>
              </a:spcBef>
              <a:spcAft>
                <a:spcPct val="0"/>
              </a:spcAft>
              <a:defRPr sz="2700" b="1">
                <a:solidFill>
                  <a:schemeClr val="tx1"/>
                </a:solidFill>
                <a:latin typeface="Times New Roman" pitchFamily="18" charset="0"/>
              </a:defRPr>
            </a:lvl7pPr>
            <a:lvl8pPr marL="3818877" indent="-254592" eaLnBrk="0" fontAlgn="base" hangingPunct="0">
              <a:spcBef>
                <a:spcPct val="0"/>
              </a:spcBef>
              <a:spcAft>
                <a:spcPct val="0"/>
              </a:spcAft>
              <a:defRPr sz="2700" b="1">
                <a:solidFill>
                  <a:schemeClr val="tx1"/>
                </a:solidFill>
                <a:latin typeface="Times New Roman" pitchFamily="18" charset="0"/>
              </a:defRPr>
            </a:lvl8pPr>
            <a:lvl9pPr marL="4328061" indent="-254592" eaLnBrk="0" fontAlgn="base" hangingPunct="0">
              <a:spcBef>
                <a:spcPct val="0"/>
              </a:spcBef>
              <a:spcAft>
                <a:spcPct val="0"/>
              </a:spcAft>
              <a:defRPr sz="2700" b="1">
                <a:solidFill>
                  <a:schemeClr val="tx1"/>
                </a:solidFill>
                <a:latin typeface="Times New Roman" pitchFamily="18" charset="0"/>
              </a:defRPr>
            </a:lvl9pPr>
          </a:lstStyle>
          <a:p>
            <a:pPr eaLnBrk="1" hangingPunct="1"/>
            <a:fld id="{ABDAB7C0-96A0-4B7B-A330-93894330C949}" type="slidenum">
              <a:rPr lang="es-ES" altLang="es-MX" sz="1600" b="0"/>
              <a:pPr eaLnBrk="1" hangingPunct="1"/>
              <a:t>9</a:t>
            </a:fld>
            <a:endParaRPr lang="es-ES" altLang="es-MX" sz="1600" b="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4944</TotalTime>
  <Words>7130</Words>
  <Application>Microsoft Office PowerPoint</Application>
  <PresentationFormat>Personalizado</PresentationFormat>
  <Paragraphs>913</Paragraphs>
  <Slides>82</Slides>
  <Notes>12</Notes>
  <HiddenSlides>0</HiddenSlides>
  <MMClips>0</MMClips>
  <ScaleCrop>false</ScaleCrop>
  <HeadingPairs>
    <vt:vector size="8" baseType="variant">
      <vt:variant>
        <vt:lpstr>Fuentes usadas</vt:lpstr>
      </vt:variant>
      <vt:variant>
        <vt:i4>19</vt:i4>
      </vt:variant>
      <vt:variant>
        <vt:lpstr>Tema</vt:lpstr>
      </vt:variant>
      <vt:variant>
        <vt:i4>1</vt:i4>
      </vt:variant>
      <vt:variant>
        <vt:lpstr>Servidores OLE incrustados</vt:lpstr>
      </vt:variant>
      <vt:variant>
        <vt:i4>3</vt:i4>
      </vt:variant>
      <vt:variant>
        <vt:lpstr>Títulos de diapositiva</vt:lpstr>
      </vt:variant>
      <vt:variant>
        <vt:i4>82</vt:i4>
      </vt:variant>
    </vt:vector>
  </HeadingPairs>
  <TitlesOfParts>
    <vt:vector size="105" baseType="lpstr">
      <vt:lpstr>Arial Unicode MS</vt:lpstr>
      <vt:lpstr>MS PGothic</vt:lpstr>
      <vt:lpstr>Arial</vt:lpstr>
      <vt:lpstr>Bookman Old Style</vt:lpstr>
      <vt:lpstr>Calibri</vt:lpstr>
      <vt:lpstr>Cambria</vt:lpstr>
      <vt:lpstr>Castellar</vt:lpstr>
      <vt:lpstr>Comic Sans MS</vt:lpstr>
      <vt:lpstr>Corbel</vt:lpstr>
      <vt:lpstr>Garamond</vt:lpstr>
      <vt:lpstr>Gill Sans MT</vt:lpstr>
      <vt:lpstr>Monotype Sorts</vt:lpstr>
      <vt:lpstr>MT Symbol</vt:lpstr>
      <vt:lpstr>Symbol</vt:lpstr>
      <vt:lpstr>Tahoma</vt:lpstr>
      <vt:lpstr>Times New Roman</vt:lpstr>
      <vt:lpstr>Wingdings</vt:lpstr>
      <vt:lpstr>Wingdings 2</vt:lpstr>
      <vt:lpstr>Wingdings 3</vt:lpstr>
      <vt:lpstr>Adyacencia</vt:lpstr>
      <vt:lpstr>Ecuación</vt:lpstr>
      <vt:lpstr>Equation</vt:lpstr>
      <vt:lpstr>Imagen de mapa de bits</vt:lpstr>
      <vt:lpstr>Economía Industrial</vt:lpstr>
      <vt:lpstr>Presentación de PowerPoint</vt:lpstr>
      <vt:lpstr>ÍNDICE</vt:lpstr>
      <vt:lpstr>Guion explicativo</vt:lpstr>
      <vt:lpstr>Presentación de PowerPoint</vt:lpstr>
      <vt:lpstr>Presentación de PowerPoint</vt:lpstr>
      <vt:lpstr>Concepto y modelos teóricos.  Supuestos del modelo</vt:lpstr>
      <vt:lpstr>Barreras de entrada</vt:lpstr>
      <vt:lpstr>El duopolio y el oligopolio</vt:lpstr>
      <vt:lpstr>El modelo de Cournot </vt:lpstr>
      <vt:lpstr>Presentación de PowerPoint</vt:lpstr>
      <vt:lpstr>Presentación de PowerPoint</vt:lpstr>
      <vt:lpstr>Derivación geométrica</vt:lpstr>
      <vt:lpstr>Presentación de PowerPoint</vt:lpstr>
      <vt:lpstr>Comparación entre Cournot, monopolio y competencia perfecta (A través de  las funciones de reacción)</vt:lpstr>
      <vt:lpstr>Generalidades del modelo matemático</vt:lpstr>
      <vt:lpstr>Presentación de PowerPoint</vt:lpstr>
      <vt:lpstr>Reacción de la empresa rival</vt:lpstr>
      <vt:lpstr>Presentación de PowerPoint</vt:lpstr>
      <vt:lpstr>Derivación del modelo de Cournot para n = 2</vt:lpstr>
      <vt:lpstr>Presentación de PowerPoint</vt:lpstr>
      <vt:lpstr>Presentación de PowerPoint</vt:lpstr>
      <vt:lpstr>El modelo de Bertrand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modelo de Stackelberg </vt:lpstr>
      <vt:lpstr>Presentación de PowerPoint</vt:lpstr>
      <vt:lpstr>Supuestos del modelo</vt:lpstr>
      <vt:lpstr>Presentación de PowerPoint</vt:lpstr>
      <vt:lpstr>Presentación de PowerPoint</vt:lpstr>
      <vt:lpstr>Presentación de PowerPoint</vt:lpstr>
      <vt:lpstr>El modelo de la empresa dominante</vt:lpstr>
      <vt:lpstr>Presentación de PowerPoint</vt:lpstr>
      <vt:lpstr>Modelo</vt:lpstr>
      <vt:lpstr>Presentación de PowerPoint</vt:lpstr>
      <vt:lpstr>Presentación de PowerPoint</vt:lpstr>
      <vt:lpstr>El modelo de colusión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Implicaciones de la diferenciación de productos</vt:lpstr>
      <vt:lpstr>Presentación de PowerPoint</vt:lpstr>
      <vt:lpstr>Decisiones óptimas de publicidad</vt:lpstr>
      <vt:lpstr>El modelo de Chamberlain </vt:lpstr>
      <vt:lpstr>Presentación de PowerPoint</vt:lpstr>
      <vt:lpstr>Presentación de PowerPoint</vt:lpstr>
      <vt:lpstr>La curva de demanda</vt:lpstr>
      <vt:lpstr>Presentación de PowerPoint</vt:lpstr>
      <vt:lpstr>Equilibrio de corto plazo de la empresa f</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Company>Fundación FUNCAS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3: Modelos de Oligopolio</dc:title>
  <dc:creator>Sistema Financiero</dc:creator>
  <cp:lastModifiedBy>390091</cp:lastModifiedBy>
  <cp:revision>177</cp:revision>
  <cp:lastPrinted>2014-10-14T17:00:26Z</cp:lastPrinted>
  <dcterms:created xsi:type="dcterms:W3CDTF">2002-02-05T07:14:47Z</dcterms:created>
  <dcterms:modified xsi:type="dcterms:W3CDTF">2018-09-25T04:40:50Z</dcterms:modified>
</cp:coreProperties>
</file>