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av" ContentType="audio/wav"/>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14" r:id="rId1"/>
  </p:sldMasterIdLst>
  <p:notesMasterIdLst>
    <p:notesMasterId r:id="rId72"/>
  </p:notesMasterIdLst>
  <p:sldIdLst>
    <p:sldId id="256" r:id="rId2"/>
    <p:sldId id="338" r:id="rId3"/>
    <p:sldId id="339" r:id="rId4"/>
    <p:sldId id="373" r:id="rId5"/>
    <p:sldId id="340" r:id="rId6"/>
    <p:sldId id="341" r:id="rId7"/>
    <p:sldId id="291" r:id="rId8"/>
    <p:sldId id="295" r:id="rId9"/>
    <p:sldId id="296" r:id="rId10"/>
    <p:sldId id="297" r:id="rId11"/>
    <p:sldId id="294" r:id="rId12"/>
    <p:sldId id="292" r:id="rId13"/>
    <p:sldId id="293" r:id="rId14"/>
    <p:sldId id="298" r:id="rId15"/>
    <p:sldId id="299" r:id="rId16"/>
    <p:sldId id="305" r:id="rId17"/>
    <p:sldId id="306" r:id="rId18"/>
    <p:sldId id="307" r:id="rId19"/>
    <p:sldId id="308" r:id="rId20"/>
    <p:sldId id="309" r:id="rId21"/>
    <p:sldId id="329" r:id="rId22"/>
    <p:sldId id="310" r:id="rId23"/>
    <p:sldId id="259" r:id="rId24"/>
    <p:sldId id="260" r:id="rId25"/>
    <p:sldId id="261" r:id="rId26"/>
    <p:sldId id="262" r:id="rId27"/>
    <p:sldId id="263" r:id="rId28"/>
    <p:sldId id="264" r:id="rId29"/>
    <p:sldId id="300" r:id="rId30"/>
    <p:sldId id="302" r:id="rId31"/>
    <p:sldId id="311" r:id="rId32"/>
    <p:sldId id="312" r:id="rId33"/>
    <p:sldId id="313" r:id="rId34"/>
    <p:sldId id="314" r:id="rId35"/>
    <p:sldId id="265" r:id="rId36"/>
    <p:sldId id="266" r:id="rId37"/>
    <p:sldId id="267" r:id="rId38"/>
    <p:sldId id="268" r:id="rId39"/>
    <p:sldId id="303" r:id="rId40"/>
    <p:sldId id="269" r:id="rId41"/>
    <p:sldId id="271" r:id="rId42"/>
    <p:sldId id="345" r:id="rId43"/>
    <p:sldId id="346" r:id="rId44"/>
    <p:sldId id="347" r:id="rId45"/>
    <p:sldId id="348" r:id="rId46"/>
    <p:sldId id="349" r:id="rId47"/>
    <p:sldId id="350" r:id="rId48"/>
    <p:sldId id="351" r:id="rId49"/>
    <p:sldId id="352" r:id="rId50"/>
    <p:sldId id="353" r:id="rId51"/>
    <p:sldId id="354" r:id="rId52"/>
    <p:sldId id="355" r:id="rId53"/>
    <p:sldId id="356" r:id="rId54"/>
    <p:sldId id="357" r:id="rId55"/>
    <p:sldId id="358" r:id="rId56"/>
    <p:sldId id="359" r:id="rId57"/>
    <p:sldId id="360" r:id="rId58"/>
    <p:sldId id="361" r:id="rId59"/>
    <p:sldId id="362" r:id="rId60"/>
    <p:sldId id="363" r:id="rId61"/>
    <p:sldId id="364" r:id="rId62"/>
    <p:sldId id="365" r:id="rId63"/>
    <p:sldId id="366" r:id="rId64"/>
    <p:sldId id="367" r:id="rId65"/>
    <p:sldId id="368" r:id="rId66"/>
    <p:sldId id="369" r:id="rId67"/>
    <p:sldId id="370" r:id="rId68"/>
    <p:sldId id="371" r:id="rId69"/>
    <p:sldId id="372" r:id="rId70"/>
    <p:sldId id="336" r:id="rId71"/>
  </p:sldIdLst>
  <p:sldSz cx="12192000" cy="6858000"/>
  <p:notesSz cx="7053263" cy="9309100"/>
  <p:defaultTextStyle>
    <a:defPPr>
      <a:defRPr lang="es-ES"/>
    </a:defPPr>
    <a:lvl1pPr algn="l" rtl="0" fontAlgn="base">
      <a:spcBef>
        <a:spcPct val="0"/>
      </a:spcBef>
      <a:spcAft>
        <a:spcPct val="0"/>
      </a:spcAft>
      <a:defRPr kern="1200" baseline="-25000">
        <a:solidFill>
          <a:schemeClr val="tx1"/>
        </a:solidFill>
        <a:latin typeface="Arial" charset="0"/>
        <a:ea typeface="+mn-ea"/>
        <a:cs typeface="+mn-cs"/>
      </a:defRPr>
    </a:lvl1pPr>
    <a:lvl2pPr marL="457200" algn="l" rtl="0" fontAlgn="base">
      <a:spcBef>
        <a:spcPct val="0"/>
      </a:spcBef>
      <a:spcAft>
        <a:spcPct val="0"/>
      </a:spcAft>
      <a:defRPr kern="1200" baseline="-25000">
        <a:solidFill>
          <a:schemeClr val="tx1"/>
        </a:solidFill>
        <a:latin typeface="Arial" charset="0"/>
        <a:ea typeface="+mn-ea"/>
        <a:cs typeface="+mn-cs"/>
      </a:defRPr>
    </a:lvl2pPr>
    <a:lvl3pPr marL="914400" algn="l" rtl="0" fontAlgn="base">
      <a:spcBef>
        <a:spcPct val="0"/>
      </a:spcBef>
      <a:spcAft>
        <a:spcPct val="0"/>
      </a:spcAft>
      <a:defRPr kern="1200" baseline="-25000">
        <a:solidFill>
          <a:schemeClr val="tx1"/>
        </a:solidFill>
        <a:latin typeface="Arial" charset="0"/>
        <a:ea typeface="+mn-ea"/>
        <a:cs typeface="+mn-cs"/>
      </a:defRPr>
    </a:lvl3pPr>
    <a:lvl4pPr marL="1371600" algn="l" rtl="0" fontAlgn="base">
      <a:spcBef>
        <a:spcPct val="0"/>
      </a:spcBef>
      <a:spcAft>
        <a:spcPct val="0"/>
      </a:spcAft>
      <a:defRPr kern="1200" baseline="-25000">
        <a:solidFill>
          <a:schemeClr val="tx1"/>
        </a:solidFill>
        <a:latin typeface="Arial" charset="0"/>
        <a:ea typeface="+mn-ea"/>
        <a:cs typeface="+mn-cs"/>
      </a:defRPr>
    </a:lvl4pPr>
    <a:lvl5pPr marL="1828800" algn="l" rtl="0" fontAlgn="base">
      <a:spcBef>
        <a:spcPct val="0"/>
      </a:spcBef>
      <a:spcAft>
        <a:spcPct val="0"/>
      </a:spcAft>
      <a:defRPr kern="1200" baseline="-25000">
        <a:solidFill>
          <a:schemeClr val="tx1"/>
        </a:solidFill>
        <a:latin typeface="Arial" charset="0"/>
        <a:ea typeface="+mn-ea"/>
        <a:cs typeface="+mn-cs"/>
      </a:defRPr>
    </a:lvl5pPr>
    <a:lvl6pPr marL="2286000" algn="l" defTabSz="914400" rtl="0" eaLnBrk="1" latinLnBrk="0" hangingPunct="1">
      <a:defRPr kern="1200" baseline="-25000">
        <a:solidFill>
          <a:schemeClr val="tx1"/>
        </a:solidFill>
        <a:latin typeface="Arial" charset="0"/>
        <a:ea typeface="+mn-ea"/>
        <a:cs typeface="+mn-cs"/>
      </a:defRPr>
    </a:lvl6pPr>
    <a:lvl7pPr marL="2743200" algn="l" defTabSz="914400" rtl="0" eaLnBrk="1" latinLnBrk="0" hangingPunct="1">
      <a:defRPr kern="1200" baseline="-25000">
        <a:solidFill>
          <a:schemeClr val="tx1"/>
        </a:solidFill>
        <a:latin typeface="Arial" charset="0"/>
        <a:ea typeface="+mn-ea"/>
        <a:cs typeface="+mn-cs"/>
      </a:defRPr>
    </a:lvl7pPr>
    <a:lvl8pPr marL="3200400" algn="l" defTabSz="914400" rtl="0" eaLnBrk="1" latinLnBrk="0" hangingPunct="1">
      <a:defRPr kern="1200" baseline="-25000">
        <a:solidFill>
          <a:schemeClr val="tx1"/>
        </a:solidFill>
        <a:latin typeface="Arial" charset="0"/>
        <a:ea typeface="+mn-ea"/>
        <a:cs typeface="+mn-cs"/>
      </a:defRPr>
    </a:lvl8pPr>
    <a:lvl9pPr marL="3657600" algn="l" defTabSz="914400" rtl="0" eaLnBrk="1" latinLnBrk="0" hangingPunct="1">
      <a:defRPr kern="1200" baseline="-250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836B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53" autoAdjust="0"/>
    <p:restoredTop sz="94660"/>
  </p:normalViewPr>
  <p:slideViewPr>
    <p:cSldViewPr>
      <p:cViewPr varScale="1">
        <p:scale>
          <a:sx n="71" d="100"/>
          <a:sy n="71" d="100"/>
        </p:scale>
        <p:origin x="726" y="60"/>
      </p:cViewPr>
      <p:guideLst>
        <p:guide orient="horz" pos="2205"/>
        <p:guide pos="3840"/>
      </p:guideLst>
    </p:cSldViewPr>
  </p:slideViewPr>
  <p:notesTextViewPr>
    <p:cViewPr>
      <p:scale>
        <a:sx n="100" d="100"/>
        <a:sy n="100" d="100"/>
      </p:scale>
      <p:origin x="0" y="0"/>
    </p:cViewPr>
  </p:notesTextViewPr>
  <p:sorterViewPr>
    <p:cViewPr>
      <p:scale>
        <a:sx n="66" d="100"/>
        <a:sy n="66" d="100"/>
      </p:scale>
      <p:origin x="0" y="262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27.wmf"/><Relationship Id="rId6" Type="http://schemas.openxmlformats.org/officeDocument/2006/relationships/image" Target="../media/image38.png"/><Relationship Id="rId5" Type="http://schemas.openxmlformats.org/officeDocument/2006/relationships/image" Target="../media/image37.wmf"/><Relationship Id="rId4" Type="http://schemas.openxmlformats.org/officeDocument/2006/relationships/image" Target="../media/image36.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53.wmf"/><Relationship Id="rId7" Type="http://schemas.openxmlformats.org/officeDocument/2006/relationships/image" Target="../media/image57.wmf"/><Relationship Id="rId2" Type="http://schemas.openxmlformats.org/officeDocument/2006/relationships/image" Target="../media/image52.wmf"/><Relationship Id="rId1" Type="http://schemas.openxmlformats.org/officeDocument/2006/relationships/image" Target="../media/image51.wmf"/><Relationship Id="rId6" Type="http://schemas.openxmlformats.org/officeDocument/2006/relationships/image" Target="../media/image56.wmf"/><Relationship Id="rId5" Type="http://schemas.openxmlformats.org/officeDocument/2006/relationships/image" Target="../media/image55.wmf"/><Relationship Id="rId4" Type="http://schemas.openxmlformats.org/officeDocument/2006/relationships/image" Target="../media/image54.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image" Target="../media/image68.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image" Target="../media/image74.wmf"/><Relationship Id="rId1" Type="http://schemas.openxmlformats.org/officeDocument/2006/relationships/image" Target="../media/image73.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76.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7.wmf"/><Relationship Id="rId7" Type="http://schemas.openxmlformats.org/officeDocument/2006/relationships/image" Target="../media/image31.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 Id="rId9" Type="http://schemas.openxmlformats.org/officeDocument/2006/relationships/image" Target="../media/image3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056414" cy="465455"/>
          </a:xfrm>
          <a:prstGeom prst="rect">
            <a:avLst/>
          </a:prstGeom>
          <a:noFill/>
          <a:ln w="9525">
            <a:noFill/>
            <a:miter lim="800000"/>
            <a:headEnd/>
            <a:tailEnd/>
          </a:ln>
          <a:effectLst/>
        </p:spPr>
        <p:txBody>
          <a:bodyPr vert="horz" wrap="square" lIns="93497" tIns="46749" rIns="93497" bIns="46749" numCol="1" anchor="t" anchorCtr="0" compatLnSpc="1">
            <a:prstTxWarp prst="textNoShape">
              <a:avLst/>
            </a:prstTxWarp>
          </a:bodyPr>
          <a:lstStyle>
            <a:lvl1pPr>
              <a:defRPr sz="1200" baseline="0"/>
            </a:lvl1pPr>
          </a:lstStyle>
          <a:p>
            <a:pPr>
              <a:defRPr/>
            </a:pPr>
            <a:endParaRPr lang="es-ES"/>
          </a:p>
        </p:txBody>
      </p:sp>
      <p:sp>
        <p:nvSpPr>
          <p:cNvPr id="10243" name="Rectangle 3"/>
          <p:cNvSpPr>
            <a:spLocks noGrp="1" noChangeArrowheads="1"/>
          </p:cNvSpPr>
          <p:nvPr>
            <p:ph type="dt" idx="1"/>
          </p:nvPr>
        </p:nvSpPr>
        <p:spPr bwMode="auto">
          <a:xfrm>
            <a:off x="3995217" y="0"/>
            <a:ext cx="3056414" cy="465455"/>
          </a:xfrm>
          <a:prstGeom prst="rect">
            <a:avLst/>
          </a:prstGeom>
          <a:noFill/>
          <a:ln w="9525">
            <a:noFill/>
            <a:miter lim="800000"/>
            <a:headEnd/>
            <a:tailEnd/>
          </a:ln>
          <a:effectLst/>
        </p:spPr>
        <p:txBody>
          <a:bodyPr vert="horz" wrap="square" lIns="93497" tIns="46749" rIns="93497" bIns="46749" numCol="1" anchor="t" anchorCtr="0" compatLnSpc="1">
            <a:prstTxWarp prst="textNoShape">
              <a:avLst/>
            </a:prstTxWarp>
          </a:bodyPr>
          <a:lstStyle>
            <a:lvl1pPr algn="r">
              <a:defRPr sz="1200" baseline="0"/>
            </a:lvl1pPr>
          </a:lstStyle>
          <a:p>
            <a:pPr>
              <a:defRPr/>
            </a:pPr>
            <a:endParaRPr lang="es-ES"/>
          </a:p>
        </p:txBody>
      </p:sp>
      <p:sp>
        <p:nvSpPr>
          <p:cNvPr id="78852" name="Rectangle 4"/>
          <p:cNvSpPr>
            <a:spLocks noGrp="1" noRot="1" noChangeAspect="1" noChangeArrowheads="1" noTextEdit="1"/>
          </p:cNvSpPr>
          <p:nvPr>
            <p:ph type="sldImg" idx="2"/>
          </p:nvPr>
        </p:nvSpPr>
        <p:spPr bwMode="auto">
          <a:xfrm>
            <a:off x="423863" y="698500"/>
            <a:ext cx="6205537" cy="34909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p:cNvSpPr>
            <a:spLocks noGrp="1" noChangeArrowheads="1"/>
          </p:cNvSpPr>
          <p:nvPr>
            <p:ph type="body" sz="quarter" idx="3"/>
          </p:nvPr>
        </p:nvSpPr>
        <p:spPr bwMode="auto">
          <a:xfrm>
            <a:off x="705327" y="4421823"/>
            <a:ext cx="5642610" cy="4189095"/>
          </a:xfrm>
          <a:prstGeom prst="rect">
            <a:avLst/>
          </a:prstGeom>
          <a:noFill/>
          <a:ln w="9525">
            <a:noFill/>
            <a:miter lim="800000"/>
            <a:headEnd/>
            <a:tailEnd/>
          </a:ln>
          <a:effectLst/>
        </p:spPr>
        <p:txBody>
          <a:bodyPr vert="horz" wrap="square" lIns="93497" tIns="46749" rIns="93497" bIns="46749"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0246" name="Rectangle 6"/>
          <p:cNvSpPr>
            <a:spLocks noGrp="1" noChangeArrowheads="1"/>
          </p:cNvSpPr>
          <p:nvPr>
            <p:ph type="ftr" sz="quarter" idx="4"/>
          </p:nvPr>
        </p:nvSpPr>
        <p:spPr bwMode="auto">
          <a:xfrm>
            <a:off x="0" y="8842029"/>
            <a:ext cx="3056414" cy="465455"/>
          </a:xfrm>
          <a:prstGeom prst="rect">
            <a:avLst/>
          </a:prstGeom>
          <a:noFill/>
          <a:ln w="9525">
            <a:noFill/>
            <a:miter lim="800000"/>
            <a:headEnd/>
            <a:tailEnd/>
          </a:ln>
          <a:effectLst/>
        </p:spPr>
        <p:txBody>
          <a:bodyPr vert="horz" wrap="square" lIns="93497" tIns="46749" rIns="93497" bIns="46749" numCol="1" anchor="b" anchorCtr="0" compatLnSpc="1">
            <a:prstTxWarp prst="textNoShape">
              <a:avLst/>
            </a:prstTxWarp>
          </a:bodyPr>
          <a:lstStyle>
            <a:lvl1pPr>
              <a:defRPr sz="1200" baseline="0"/>
            </a:lvl1pPr>
          </a:lstStyle>
          <a:p>
            <a:pPr>
              <a:defRPr/>
            </a:pPr>
            <a:endParaRPr lang="es-ES"/>
          </a:p>
        </p:txBody>
      </p:sp>
      <p:sp>
        <p:nvSpPr>
          <p:cNvPr id="10247" name="Rectangle 7"/>
          <p:cNvSpPr>
            <a:spLocks noGrp="1" noChangeArrowheads="1"/>
          </p:cNvSpPr>
          <p:nvPr>
            <p:ph type="sldNum" sz="quarter" idx="5"/>
          </p:nvPr>
        </p:nvSpPr>
        <p:spPr bwMode="auto">
          <a:xfrm>
            <a:off x="3995217" y="8842029"/>
            <a:ext cx="3056414" cy="465455"/>
          </a:xfrm>
          <a:prstGeom prst="rect">
            <a:avLst/>
          </a:prstGeom>
          <a:noFill/>
          <a:ln w="9525">
            <a:noFill/>
            <a:miter lim="800000"/>
            <a:headEnd/>
            <a:tailEnd/>
          </a:ln>
          <a:effectLst/>
        </p:spPr>
        <p:txBody>
          <a:bodyPr vert="horz" wrap="square" lIns="93497" tIns="46749" rIns="93497" bIns="46749" numCol="1" anchor="b" anchorCtr="0" compatLnSpc="1">
            <a:prstTxWarp prst="textNoShape">
              <a:avLst/>
            </a:prstTxWarp>
          </a:bodyPr>
          <a:lstStyle>
            <a:lvl1pPr algn="r">
              <a:defRPr sz="1200" baseline="0"/>
            </a:lvl1pPr>
          </a:lstStyle>
          <a:p>
            <a:pPr>
              <a:defRPr/>
            </a:pPr>
            <a:fld id="{A0C09FEB-CD1E-4310-9CCB-B820C1464E4F}" type="slidenum">
              <a:rPr lang="es-ES"/>
              <a:pPr>
                <a:defRPr/>
              </a:pPr>
              <a:t>‹Nº›</a:t>
            </a:fld>
            <a:endParaRPr lang="es-ES"/>
          </a:p>
        </p:txBody>
      </p:sp>
    </p:spTree>
    <p:extLst>
      <p:ext uri="{BB962C8B-B14F-4D97-AF65-F5344CB8AC3E}">
        <p14:creationId xmlns:p14="http://schemas.microsoft.com/office/powerpoint/2010/main" val="21824581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5F07178-7BB2-4C55-BDA4-BCB8A180BADC}" type="slidenum">
              <a:rPr lang="es-ES" altLang="es-MX" smtClean="0"/>
              <a:pPr eaLnBrk="1" hangingPunct="1">
                <a:spcBef>
                  <a:spcPct val="0"/>
                </a:spcBef>
              </a:pPr>
              <a:t>7</a:t>
            </a:fld>
            <a:endParaRPr lang="es-ES" altLang="es-MX" smtClean="0"/>
          </a:p>
        </p:txBody>
      </p:sp>
      <p:sp>
        <p:nvSpPr>
          <p:cNvPr id="79875" name="Rectangle 2"/>
          <p:cNvSpPr>
            <a:spLocks noGrp="1" noRot="1" noChangeAspect="1" noChangeArrowheads="1" noTextEdit="1"/>
          </p:cNvSpPr>
          <p:nvPr>
            <p:ph type="sldImg"/>
          </p:nvPr>
        </p:nvSpPr>
        <p:spPr>
          <a:xfrm>
            <a:off x="423863" y="698500"/>
            <a:ext cx="6205537" cy="3490913"/>
          </a:xfrm>
          <a:ln/>
        </p:spPr>
      </p:sp>
      <p:sp>
        <p:nvSpPr>
          <p:cNvPr id="79876" name="Rectangle 3"/>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p>
        </p:txBody>
      </p:sp>
    </p:spTree>
    <p:extLst>
      <p:ext uri="{BB962C8B-B14F-4D97-AF65-F5344CB8AC3E}">
        <p14:creationId xmlns:p14="http://schemas.microsoft.com/office/powerpoint/2010/main" val="1825568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51E1D1A-4962-42B9-823F-5372D0DD52E2}" type="slidenum">
              <a:rPr lang="es-ES" altLang="es-MX" smtClean="0"/>
              <a:pPr eaLnBrk="1" hangingPunct="1">
                <a:spcBef>
                  <a:spcPct val="0"/>
                </a:spcBef>
              </a:pPr>
              <a:t>38</a:t>
            </a:fld>
            <a:endParaRPr lang="es-ES" altLang="es-MX" smtClean="0"/>
          </a:p>
        </p:txBody>
      </p:sp>
      <p:sp>
        <p:nvSpPr>
          <p:cNvPr id="89091"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9092"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60</a:t>
            </a:r>
          </a:p>
        </p:txBody>
      </p:sp>
      <p:sp>
        <p:nvSpPr>
          <p:cNvPr id="89093"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9094"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9095" name="Rectangle 6"/>
          <p:cNvSpPr>
            <a:spLocks noGrp="1" noRot="1" noChangeAspect="1" noChangeArrowheads="1" noTextEdit="1"/>
          </p:cNvSpPr>
          <p:nvPr>
            <p:ph type="sldImg"/>
          </p:nvPr>
        </p:nvSpPr>
        <p:spPr>
          <a:xfrm>
            <a:off x="438150" y="704850"/>
            <a:ext cx="6180138" cy="3476625"/>
          </a:xfrm>
          <a:ln w="12700" cap="flat"/>
        </p:spPr>
      </p:sp>
      <p:sp>
        <p:nvSpPr>
          <p:cNvPr id="89096"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27510050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9CC0282-A7A8-4862-9EFF-E0833BE2FFED}" type="slidenum">
              <a:rPr lang="es-ES" altLang="es-MX" smtClean="0"/>
              <a:pPr eaLnBrk="1" hangingPunct="1">
                <a:spcBef>
                  <a:spcPct val="0"/>
                </a:spcBef>
              </a:pPr>
              <a:t>41</a:t>
            </a:fld>
            <a:endParaRPr lang="es-ES" altLang="es-MX" smtClean="0"/>
          </a:p>
        </p:txBody>
      </p:sp>
      <p:sp>
        <p:nvSpPr>
          <p:cNvPr id="90115"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0116"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75</a:t>
            </a:r>
          </a:p>
        </p:txBody>
      </p:sp>
      <p:sp>
        <p:nvSpPr>
          <p:cNvPr id="90117"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0118"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0119" name="Rectangle 6"/>
          <p:cNvSpPr>
            <a:spLocks noGrp="1" noRot="1" noChangeAspect="1" noChangeArrowheads="1" noTextEdit="1"/>
          </p:cNvSpPr>
          <p:nvPr>
            <p:ph type="sldImg"/>
          </p:nvPr>
        </p:nvSpPr>
        <p:spPr>
          <a:xfrm>
            <a:off x="438150" y="704850"/>
            <a:ext cx="6180138" cy="3476625"/>
          </a:xfrm>
          <a:ln w="12700" cap="flat"/>
        </p:spPr>
      </p:sp>
      <p:sp>
        <p:nvSpPr>
          <p:cNvPr id="90120"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4078500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94055F1-3B55-45FC-85CB-C195A20DD896}" type="slidenum">
              <a:rPr lang="es-ES" altLang="es-MX" smtClean="0"/>
              <a:pPr eaLnBrk="1" hangingPunct="1">
                <a:spcBef>
                  <a:spcPct val="0"/>
                </a:spcBef>
              </a:pPr>
              <a:t>44</a:t>
            </a:fld>
            <a:endParaRPr lang="es-ES" altLang="es-MX" smtClean="0"/>
          </a:p>
        </p:txBody>
      </p:sp>
      <p:sp>
        <p:nvSpPr>
          <p:cNvPr id="91139"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1140"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13</a:t>
            </a:r>
          </a:p>
        </p:txBody>
      </p:sp>
      <p:sp>
        <p:nvSpPr>
          <p:cNvPr id="91141"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1142"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1143" name="Rectangle 6"/>
          <p:cNvSpPr>
            <a:spLocks noGrp="1" noRot="1" noChangeAspect="1" noChangeArrowheads="1" noTextEdit="1"/>
          </p:cNvSpPr>
          <p:nvPr>
            <p:ph type="sldImg"/>
          </p:nvPr>
        </p:nvSpPr>
        <p:spPr>
          <a:xfrm>
            <a:off x="436563" y="704850"/>
            <a:ext cx="6180137" cy="3476625"/>
          </a:xfrm>
          <a:ln w="12700" cap="flat"/>
        </p:spPr>
      </p:sp>
      <p:sp>
        <p:nvSpPr>
          <p:cNvPr id="91144"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2397856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F81BCDFC-E4EC-4EC2-9F30-8388AE48398A}" type="slidenum">
              <a:rPr lang="es-ES" altLang="es-MX" smtClean="0"/>
              <a:pPr eaLnBrk="1" hangingPunct="1">
                <a:spcBef>
                  <a:spcPct val="0"/>
                </a:spcBef>
              </a:pPr>
              <a:t>45</a:t>
            </a:fld>
            <a:endParaRPr lang="es-ES" altLang="es-MX" smtClean="0"/>
          </a:p>
        </p:txBody>
      </p:sp>
      <p:sp>
        <p:nvSpPr>
          <p:cNvPr id="92163"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2164"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33</a:t>
            </a:r>
          </a:p>
        </p:txBody>
      </p:sp>
      <p:sp>
        <p:nvSpPr>
          <p:cNvPr id="92165"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2166"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2167" name="Rectangle 6"/>
          <p:cNvSpPr>
            <a:spLocks noGrp="1" noRot="1" noChangeAspect="1" noChangeArrowheads="1" noTextEdit="1"/>
          </p:cNvSpPr>
          <p:nvPr>
            <p:ph type="sldImg"/>
          </p:nvPr>
        </p:nvSpPr>
        <p:spPr>
          <a:xfrm>
            <a:off x="436563" y="704850"/>
            <a:ext cx="6180137" cy="3476625"/>
          </a:xfrm>
          <a:ln w="12700" cap="flat"/>
        </p:spPr>
      </p:sp>
      <p:sp>
        <p:nvSpPr>
          <p:cNvPr id="92168"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878763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9102A24-F978-482F-A506-F3FD37FC2B84}" type="slidenum">
              <a:rPr lang="es-ES" altLang="es-MX" smtClean="0"/>
              <a:pPr eaLnBrk="1" hangingPunct="1">
                <a:spcBef>
                  <a:spcPct val="0"/>
                </a:spcBef>
              </a:pPr>
              <a:t>46</a:t>
            </a:fld>
            <a:endParaRPr lang="es-ES" altLang="es-MX" smtClean="0"/>
          </a:p>
        </p:txBody>
      </p:sp>
      <p:sp>
        <p:nvSpPr>
          <p:cNvPr id="93187"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3188"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38</a:t>
            </a:r>
          </a:p>
        </p:txBody>
      </p:sp>
      <p:sp>
        <p:nvSpPr>
          <p:cNvPr id="93189"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3190"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3191" name="Rectangle 6"/>
          <p:cNvSpPr>
            <a:spLocks noGrp="1" noRot="1" noChangeAspect="1" noChangeArrowheads="1" noTextEdit="1"/>
          </p:cNvSpPr>
          <p:nvPr>
            <p:ph type="sldImg"/>
          </p:nvPr>
        </p:nvSpPr>
        <p:spPr>
          <a:xfrm>
            <a:off x="436563" y="704850"/>
            <a:ext cx="6180137" cy="3476625"/>
          </a:xfrm>
          <a:ln w="12700" cap="flat"/>
        </p:spPr>
      </p:sp>
      <p:sp>
        <p:nvSpPr>
          <p:cNvPr id="93192"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30826059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F2BD09A-1CC1-4CA2-9276-ED67B07FF6E8}" type="slidenum">
              <a:rPr lang="es-ES" altLang="es-MX" smtClean="0"/>
              <a:pPr eaLnBrk="1" hangingPunct="1">
                <a:spcBef>
                  <a:spcPct val="0"/>
                </a:spcBef>
              </a:pPr>
              <a:t>48</a:t>
            </a:fld>
            <a:endParaRPr lang="es-ES" altLang="es-MX" smtClean="0"/>
          </a:p>
        </p:txBody>
      </p:sp>
      <p:sp>
        <p:nvSpPr>
          <p:cNvPr id="94211"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4212"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46</a:t>
            </a:r>
          </a:p>
        </p:txBody>
      </p:sp>
      <p:sp>
        <p:nvSpPr>
          <p:cNvPr id="94213"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4214"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4215" name="Rectangle 6"/>
          <p:cNvSpPr>
            <a:spLocks noGrp="1" noRot="1" noChangeAspect="1" noChangeArrowheads="1" noTextEdit="1"/>
          </p:cNvSpPr>
          <p:nvPr>
            <p:ph type="sldImg"/>
          </p:nvPr>
        </p:nvSpPr>
        <p:spPr>
          <a:xfrm>
            <a:off x="436563" y="704850"/>
            <a:ext cx="6180137" cy="3476625"/>
          </a:xfrm>
          <a:ln w="12700" cap="flat"/>
        </p:spPr>
      </p:sp>
      <p:sp>
        <p:nvSpPr>
          <p:cNvPr id="94216"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39629028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BD4B9ED-6511-4266-9973-7BAD2558FF53}" type="slidenum">
              <a:rPr lang="es-ES" altLang="es-MX" smtClean="0"/>
              <a:pPr eaLnBrk="1" hangingPunct="1">
                <a:spcBef>
                  <a:spcPct val="0"/>
                </a:spcBef>
              </a:pPr>
              <a:t>49</a:t>
            </a:fld>
            <a:endParaRPr lang="es-ES" altLang="es-MX" smtClean="0"/>
          </a:p>
        </p:txBody>
      </p:sp>
      <p:sp>
        <p:nvSpPr>
          <p:cNvPr id="95235"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5236"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49</a:t>
            </a:r>
          </a:p>
        </p:txBody>
      </p:sp>
      <p:sp>
        <p:nvSpPr>
          <p:cNvPr id="95237"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5238"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5239" name="Rectangle 6"/>
          <p:cNvSpPr>
            <a:spLocks noGrp="1" noRot="1" noChangeAspect="1" noChangeArrowheads="1" noTextEdit="1"/>
          </p:cNvSpPr>
          <p:nvPr>
            <p:ph type="sldImg"/>
          </p:nvPr>
        </p:nvSpPr>
        <p:spPr>
          <a:xfrm>
            <a:off x="436563" y="704850"/>
            <a:ext cx="6180137" cy="3476625"/>
          </a:xfrm>
          <a:ln w="12700" cap="flat"/>
        </p:spPr>
      </p:sp>
      <p:sp>
        <p:nvSpPr>
          <p:cNvPr id="95240"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21336550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692A298-3BF8-47C1-892C-F55BCFA3A6B2}" type="slidenum">
              <a:rPr lang="es-ES" altLang="es-MX" smtClean="0"/>
              <a:pPr eaLnBrk="1" hangingPunct="1">
                <a:spcBef>
                  <a:spcPct val="0"/>
                </a:spcBef>
              </a:pPr>
              <a:t>50</a:t>
            </a:fld>
            <a:endParaRPr lang="es-ES" altLang="es-MX" smtClean="0"/>
          </a:p>
        </p:txBody>
      </p:sp>
      <p:sp>
        <p:nvSpPr>
          <p:cNvPr id="96259"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6260"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55</a:t>
            </a:r>
          </a:p>
        </p:txBody>
      </p:sp>
      <p:sp>
        <p:nvSpPr>
          <p:cNvPr id="96261"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6262"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6263" name="Rectangle 6"/>
          <p:cNvSpPr>
            <a:spLocks noGrp="1" noRot="1" noChangeAspect="1" noChangeArrowheads="1" noTextEdit="1"/>
          </p:cNvSpPr>
          <p:nvPr>
            <p:ph type="sldImg"/>
          </p:nvPr>
        </p:nvSpPr>
        <p:spPr>
          <a:xfrm>
            <a:off x="436563" y="704850"/>
            <a:ext cx="6180137" cy="3476625"/>
          </a:xfrm>
          <a:ln w="12700" cap="flat"/>
        </p:spPr>
      </p:sp>
      <p:sp>
        <p:nvSpPr>
          <p:cNvPr id="96264"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37946420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75769C68-AA72-4B7D-A68A-1B1B1137E75E}" type="slidenum">
              <a:rPr lang="es-ES" altLang="es-MX" smtClean="0"/>
              <a:pPr eaLnBrk="1" hangingPunct="1">
                <a:spcBef>
                  <a:spcPct val="0"/>
                </a:spcBef>
              </a:pPr>
              <a:t>51</a:t>
            </a:fld>
            <a:endParaRPr lang="es-ES" altLang="es-MX" smtClean="0"/>
          </a:p>
        </p:txBody>
      </p:sp>
      <p:sp>
        <p:nvSpPr>
          <p:cNvPr id="97283"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7284"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52</a:t>
            </a:r>
          </a:p>
        </p:txBody>
      </p:sp>
      <p:sp>
        <p:nvSpPr>
          <p:cNvPr id="97285"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7286"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7287" name="Rectangle 6"/>
          <p:cNvSpPr>
            <a:spLocks noGrp="1" noRot="1" noChangeAspect="1" noChangeArrowheads="1" noTextEdit="1"/>
          </p:cNvSpPr>
          <p:nvPr>
            <p:ph type="sldImg"/>
          </p:nvPr>
        </p:nvSpPr>
        <p:spPr>
          <a:xfrm>
            <a:off x="436563" y="704850"/>
            <a:ext cx="6180137" cy="3476625"/>
          </a:xfrm>
          <a:ln w="12700" cap="flat"/>
        </p:spPr>
      </p:sp>
      <p:sp>
        <p:nvSpPr>
          <p:cNvPr id="97288"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8918269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7B8E341-CA20-4FB2-A579-A2FABF220674}" type="slidenum">
              <a:rPr lang="es-ES" altLang="es-MX" smtClean="0"/>
              <a:pPr eaLnBrk="1" hangingPunct="1">
                <a:spcBef>
                  <a:spcPct val="0"/>
                </a:spcBef>
              </a:pPr>
              <a:t>56</a:t>
            </a:fld>
            <a:endParaRPr lang="es-ES" altLang="es-MX" smtClean="0"/>
          </a:p>
        </p:txBody>
      </p:sp>
      <p:sp>
        <p:nvSpPr>
          <p:cNvPr id="98307"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8308"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96</a:t>
            </a:r>
          </a:p>
        </p:txBody>
      </p:sp>
      <p:sp>
        <p:nvSpPr>
          <p:cNvPr id="98309"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8310"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8311" name="Rectangle 6"/>
          <p:cNvSpPr>
            <a:spLocks noGrp="1" noRot="1" noChangeAspect="1" noChangeArrowheads="1" noTextEdit="1"/>
          </p:cNvSpPr>
          <p:nvPr>
            <p:ph type="sldImg"/>
          </p:nvPr>
        </p:nvSpPr>
        <p:spPr>
          <a:xfrm>
            <a:off x="436563" y="704850"/>
            <a:ext cx="6180137" cy="3476625"/>
          </a:xfrm>
          <a:ln w="12700" cap="flat"/>
        </p:spPr>
      </p:sp>
      <p:sp>
        <p:nvSpPr>
          <p:cNvPr id="98312"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2901621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8FE679F-0B37-4B11-9713-3F058F0FEB2F}" type="slidenum">
              <a:rPr lang="es-ES" altLang="es-MX" smtClean="0"/>
              <a:pPr eaLnBrk="1" hangingPunct="1">
                <a:spcBef>
                  <a:spcPct val="0"/>
                </a:spcBef>
              </a:pPr>
              <a:t>23</a:t>
            </a:fld>
            <a:endParaRPr lang="es-ES" altLang="es-MX" smtClean="0"/>
          </a:p>
        </p:txBody>
      </p:sp>
      <p:sp>
        <p:nvSpPr>
          <p:cNvPr id="80899"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0900"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9</a:t>
            </a:r>
          </a:p>
        </p:txBody>
      </p:sp>
      <p:sp>
        <p:nvSpPr>
          <p:cNvPr id="80901"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0902"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0903" name="Rectangle 6"/>
          <p:cNvSpPr>
            <a:spLocks noGrp="1" noRot="1" noChangeAspect="1" noChangeArrowheads="1" noTextEdit="1"/>
          </p:cNvSpPr>
          <p:nvPr>
            <p:ph type="sldImg"/>
          </p:nvPr>
        </p:nvSpPr>
        <p:spPr>
          <a:xfrm>
            <a:off x="438150" y="704850"/>
            <a:ext cx="6180138" cy="3476625"/>
          </a:xfrm>
          <a:ln w="12700" cap="flat"/>
        </p:spPr>
      </p:sp>
      <p:sp>
        <p:nvSpPr>
          <p:cNvPr id="80904"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13366427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74A6ADA-F10F-4B0B-88CC-F23F3BAA7B97}" type="slidenum">
              <a:rPr lang="es-ES" altLang="es-MX" smtClean="0"/>
              <a:pPr eaLnBrk="1" hangingPunct="1">
                <a:spcBef>
                  <a:spcPct val="0"/>
                </a:spcBef>
              </a:pPr>
              <a:t>57</a:t>
            </a:fld>
            <a:endParaRPr lang="es-ES" altLang="es-MX" smtClean="0"/>
          </a:p>
        </p:txBody>
      </p:sp>
      <p:sp>
        <p:nvSpPr>
          <p:cNvPr id="99331"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9332"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102</a:t>
            </a:r>
          </a:p>
        </p:txBody>
      </p:sp>
      <p:sp>
        <p:nvSpPr>
          <p:cNvPr id="99333"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9334"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99335" name="Rectangle 6"/>
          <p:cNvSpPr>
            <a:spLocks noGrp="1" noRot="1" noChangeAspect="1" noChangeArrowheads="1" noTextEdit="1"/>
          </p:cNvSpPr>
          <p:nvPr>
            <p:ph type="sldImg"/>
          </p:nvPr>
        </p:nvSpPr>
        <p:spPr>
          <a:xfrm>
            <a:off x="436563" y="704850"/>
            <a:ext cx="6180137" cy="3476625"/>
          </a:xfrm>
          <a:ln w="12700" cap="flat"/>
        </p:spPr>
      </p:sp>
      <p:sp>
        <p:nvSpPr>
          <p:cNvPr id="99336"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41299375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43275A9-8FDD-47B6-B35D-65552AA3B6CF}" type="slidenum">
              <a:rPr lang="es-ES" altLang="es-MX" smtClean="0"/>
              <a:pPr eaLnBrk="1" hangingPunct="1">
                <a:spcBef>
                  <a:spcPct val="0"/>
                </a:spcBef>
              </a:pPr>
              <a:t>68</a:t>
            </a:fld>
            <a:endParaRPr lang="es-ES" altLang="es-MX" smtClean="0"/>
          </a:p>
        </p:txBody>
      </p:sp>
      <p:sp>
        <p:nvSpPr>
          <p:cNvPr id="100355"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100356"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10</a:t>
            </a:r>
          </a:p>
        </p:txBody>
      </p:sp>
      <p:sp>
        <p:nvSpPr>
          <p:cNvPr id="100357"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100358"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100359" name="Rectangle 6"/>
          <p:cNvSpPr>
            <a:spLocks noGrp="1" noRot="1" noChangeAspect="1" noChangeArrowheads="1" noTextEdit="1"/>
          </p:cNvSpPr>
          <p:nvPr>
            <p:ph type="sldImg"/>
          </p:nvPr>
        </p:nvSpPr>
        <p:spPr>
          <a:xfrm>
            <a:off x="436563" y="704850"/>
            <a:ext cx="6180137" cy="3476625"/>
          </a:xfrm>
          <a:ln w="12700" cap="flat"/>
        </p:spPr>
      </p:sp>
      <p:sp>
        <p:nvSpPr>
          <p:cNvPr id="100360"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32380331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EACB77E-7951-46DA-848E-9E6CDD3AB4AC}" type="slidenum">
              <a:rPr lang="es-ES" altLang="es-MX" smtClean="0"/>
              <a:pPr eaLnBrk="1" hangingPunct="1">
                <a:spcBef>
                  <a:spcPct val="0"/>
                </a:spcBef>
              </a:pPr>
              <a:t>69</a:t>
            </a:fld>
            <a:endParaRPr lang="es-ES" altLang="es-MX" smtClean="0"/>
          </a:p>
        </p:txBody>
      </p:sp>
      <p:sp>
        <p:nvSpPr>
          <p:cNvPr id="101379"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101380"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16</a:t>
            </a:r>
          </a:p>
        </p:txBody>
      </p:sp>
      <p:sp>
        <p:nvSpPr>
          <p:cNvPr id="101381"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101382"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101383" name="Rectangle 6"/>
          <p:cNvSpPr>
            <a:spLocks noGrp="1" noRot="1" noChangeAspect="1" noChangeArrowheads="1" noTextEdit="1"/>
          </p:cNvSpPr>
          <p:nvPr>
            <p:ph type="sldImg"/>
          </p:nvPr>
        </p:nvSpPr>
        <p:spPr>
          <a:xfrm>
            <a:off x="436563" y="704850"/>
            <a:ext cx="6180137" cy="3476625"/>
          </a:xfrm>
          <a:ln w="12700" cap="flat"/>
        </p:spPr>
      </p:sp>
      <p:sp>
        <p:nvSpPr>
          <p:cNvPr id="101384"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2704430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5C0CF97-7192-4DF9-B81C-58870BDF8620}" type="slidenum">
              <a:rPr lang="es-ES" altLang="es-MX" smtClean="0"/>
              <a:pPr eaLnBrk="1" hangingPunct="1">
                <a:spcBef>
                  <a:spcPct val="0"/>
                </a:spcBef>
              </a:pPr>
              <a:t>24</a:t>
            </a:fld>
            <a:endParaRPr lang="es-ES" altLang="es-MX" smtClean="0"/>
          </a:p>
        </p:txBody>
      </p:sp>
      <p:sp>
        <p:nvSpPr>
          <p:cNvPr id="81923"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1924"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17</a:t>
            </a:r>
          </a:p>
        </p:txBody>
      </p:sp>
      <p:sp>
        <p:nvSpPr>
          <p:cNvPr id="81925"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1926"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1927" name="Rectangle 6"/>
          <p:cNvSpPr>
            <a:spLocks noGrp="1" noRot="1" noChangeAspect="1" noChangeArrowheads="1" noTextEdit="1"/>
          </p:cNvSpPr>
          <p:nvPr>
            <p:ph type="sldImg"/>
          </p:nvPr>
        </p:nvSpPr>
        <p:spPr>
          <a:xfrm>
            <a:off x="438150" y="704850"/>
            <a:ext cx="6180138" cy="3476625"/>
          </a:xfrm>
          <a:ln w="12700" cap="flat"/>
        </p:spPr>
      </p:sp>
      <p:sp>
        <p:nvSpPr>
          <p:cNvPr id="81928"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1091488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BB829D1-7597-48EE-85CA-F61BCB1E0F4E}" type="slidenum">
              <a:rPr lang="es-ES" altLang="es-MX" smtClean="0"/>
              <a:pPr eaLnBrk="1" hangingPunct="1">
                <a:spcBef>
                  <a:spcPct val="0"/>
                </a:spcBef>
              </a:pPr>
              <a:t>25</a:t>
            </a:fld>
            <a:endParaRPr lang="es-ES" altLang="es-MX" smtClean="0"/>
          </a:p>
        </p:txBody>
      </p:sp>
      <p:sp>
        <p:nvSpPr>
          <p:cNvPr id="82947"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2948"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23</a:t>
            </a:r>
          </a:p>
        </p:txBody>
      </p:sp>
      <p:sp>
        <p:nvSpPr>
          <p:cNvPr id="82949"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2950"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2951" name="Rectangle 6"/>
          <p:cNvSpPr>
            <a:spLocks noGrp="1" noRot="1" noChangeAspect="1" noChangeArrowheads="1" noTextEdit="1"/>
          </p:cNvSpPr>
          <p:nvPr>
            <p:ph type="sldImg"/>
          </p:nvPr>
        </p:nvSpPr>
        <p:spPr>
          <a:xfrm>
            <a:off x="438150" y="704850"/>
            <a:ext cx="6180138" cy="3476625"/>
          </a:xfrm>
          <a:ln w="12700" cap="flat"/>
        </p:spPr>
      </p:sp>
      <p:sp>
        <p:nvSpPr>
          <p:cNvPr id="82952"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1918778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D5E58F8-89AE-45AC-AC8F-842CAFCA80F9}" type="slidenum">
              <a:rPr lang="es-ES" altLang="es-MX" smtClean="0"/>
              <a:pPr eaLnBrk="1" hangingPunct="1">
                <a:spcBef>
                  <a:spcPct val="0"/>
                </a:spcBef>
              </a:pPr>
              <a:t>26</a:t>
            </a:fld>
            <a:endParaRPr lang="es-ES" altLang="es-MX" smtClean="0"/>
          </a:p>
        </p:txBody>
      </p:sp>
      <p:sp>
        <p:nvSpPr>
          <p:cNvPr id="83971"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3972"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23</a:t>
            </a:r>
          </a:p>
        </p:txBody>
      </p:sp>
      <p:sp>
        <p:nvSpPr>
          <p:cNvPr id="83973"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3974"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3975" name="Rectangle 6"/>
          <p:cNvSpPr>
            <a:spLocks noGrp="1" noRot="1" noChangeAspect="1" noChangeArrowheads="1" noTextEdit="1"/>
          </p:cNvSpPr>
          <p:nvPr>
            <p:ph type="sldImg"/>
          </p:nvPr>
        </p:nvSpPr>
        <p:spPr>
          <a:xfrm>
            <a:off x="438150" y="704850"/>
            <a:ext cx="6180138" cy="3476625"/>
          </a:xfrm>
          <a:ln w="12700" cap="flat"/>
        </p:spPr>
      </p:sp>
      <p:sp>
        <p:nvSpPr>
          <p:cNvPr id="83976"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2086494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E518D93-F281-4206-9DFE-80BC54E7FD37}" type="slidenum">
              <a:rPr lang="es-ES" altLang="es-MX" smtClean="0"/>
              <a:pPr eaLnBrk="1" hangingPunct="1">
                <a:spcBef>
                  <a:spcPct val="0"/>
                </a:spcBef>
              </a:pPr>
              <a:t>28</a:t>
            </a:fld>
            <a:endParaRPr lang="es-ES" altLang="es-MX" smtClean="0"/>
          </a:p>
        </p:txBody>
      </p:sp>
      <p:sp>
        <p:nvSpPr>
          <p:cNvPr id="84995"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4996"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37</a:t>
            </a:r>
          </a:p>
        </p:txBody>
      </p:sp>
      <p:sp>
        <p:nvSpPr>
          <p:cNvPr id="84997"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4998"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4999" name="Rectangle 6"/>
          <p:cNvSpPr>
            <a:spLocks noGrp="1" noRot="1" noChangeAspect="1" noChangeArrowheads="1" noTextEdit="1"/>
          </p:cNvSpPr>
          <p:nvPr>
            <p:ph type="sldImg"/>
          </p:nvPr>
        </p:nvSpPr>
        <p:spPr>
          <a:xfrm>
            <a:off x="438150" y="704850"/>
            <a:ext cx="6180138" cy="3476625"/>
          </a:xfrm>
          <a:ln w="12700" cap="flat"/>
        </p:spPr>
      </p:sp>
      <p:sp>
        <p:nvSpPr>
          <p:cNvPr id="85000"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26253014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94851B5-41B8-451F-8896-86F2441A4495}" type="slidenum">
              <a:rPr lang="es-ES" altLang="es-MX" smtClean="0"/>
              <a:pPr eaLnBrk="1" hangingPunct="1">
                <a:spcBef>
                  <a:spcPct val="0"/>
                </a:spcBef>
              </a:pPr>
              <a:t>35</a:t>
            </a:fld>
            <a:endParaRPr lang="es-ES" altLang="es-MX" smtClean="0"/>
          </a:p>
        </p:txBody>
      </p:sp>
      <p:sp>
        <p:nvSpPr>
          <p:cNvPr id="86019"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6020"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14</a:t>
            </a:r>
          </a:p>
        </p:txBody>
      </p:sp>
      <p:sp>
        <p:nvSpPr>
          <p:cNvPr id="86021"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6022"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6023" name="Rectangle 6"/>
          <p:cNvSpPr>
            <a:spLocks noGrp="1" noRot="1" noChangeAspect="1" noChangeArrowheads="1" noTextEdit="1"/>
          </p:cNvSpPr>
          <p:nvPr>
            <p:ph type="sldImg"/>
          </p:nvPr>
        </p:nvSpPr>
        <p:spPr>
          <a:xfrm>
            <a:off x="438150" y="704850"/>
            <a:ext cx="6180138" cy="3476625"/>
          </a:xfrm>
          <a:ln w="12700" cap="flat"/>
        </p:spPr>
      </p:sp>
      <p:sp>
        <p:nvSpPr>
          <p:cNvPr id="86024"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35193571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5F326EC-344F-486B-A73C-F418861E9AEF}" type="slidenum">
              <a:rPr lang="es-ES" altLang="es-MX" smtClean="0"/>
              <a:pPr eaLnBrk="1" hangingPunct="1">
                <a:spcBef>
                  <a:spcPct val="0"/>
                </a:spcBef>
              </a:pPr>
              <a:t>36</a:t>
            </a:fld>
            <a:endParaRPr lang="es-ES" altLang="es-MX" smtClean="0"/>
          </a:p>
        </p:txBody>
      </p:sp>
      <p:sp>
        <p:nvSpPr>
          <p:cNvPr id="87043"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7044"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14</a:t>
            </a:r>
          </a:p>
        </p:txBody>
      </p:sp>
      <p:sp>
        <p:nvSpPr>
          <p:cNvPr id="87045"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7046"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7047" name="Rectangle 6"/>
          <p:cNvSpPr>
            <a:spLocks noGrp="1" noRot="1" noChangeAspect="1" noChangeArrowheads="1" noTextEdit="1"/>
          </p:cNvSpPr>
          <p:nvPr>
            <p:ph type="sldImg"/>
          </p:nvPr>
        </p:nvSpPr>
        <p:spPr>
          <a:xfrm>
            <a:off x="438150" y="704850"/>
            <a:ext cx="6180138" cy="3476625"/>
          </a:xfrm>
          <a:ln w="12700" cap="flat"/>
        </p:spPr>
      </p:sp>
      <p:sp>
        <p:nvSpPr>
          <p:cNvPr id="87048"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27574352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59666" indent="-292179" eaLnBrk="0" hangingPunct="0">
              <a:spcBef>
                <a:spcPct val="30000"/>
              </a:spcBef>
              <a:defRPr sz="1200">
                <a:solidFill>
                  <a:schemeClr val="tx1"/>
                </a:solidFill>
                <a:latin typeface="Arial" charset="0"/>
              </a:defRPr>
            </a:lvl2pPr>
            <a:lvl3pPr marL="1168718" indent="-233744" eaLnBrk="0" hangingPunct="0">
              <a:spcBef>
                <a:spcPct val="30000"/>
              </a:spcBef>
              <a:defRPr sz="1200">
                <a:solidFill>
                  <a:schemeClr val="tx1"/>
                </a:solidFill>
                <a:latin typeface="Arial" charset="0"/>
              </a:defRPr>
            </a:lvl3pPr>
            <a:lvl4pPr marL="1636205" indent="-233744" eaLnBrk="0" hangingPunct="0">
              <a:spcBef>
                <a:spcPct val="30000"/>
              </a:spcBef>
              <a:defRPr sz="1200">
                <a:solidFill>
                  <a:schemeClr val="tx1"/>
                </a:solidFill>
                <a:latin typeface="Arial" charset="0"/>
              </a:defRPr>
            </a:lvl4pPr>
            <a:lvl5pPr marL="2103692" indent="-233744" eaLnBrk="0" hangingPunct="0">
              <a:spcBef>
                <a:spcPct val="30000"/>
              </a:spcBef>
              <a:defRPr sz="1200">
                <a:solidFill>
                  <a:schemeClr val="tx1"/>
                </a:solidFill>
                <a:latin typeface="Arial" charset="0"/>
              </a:defRPr>
            </a:lvl5pPr>
            <a:lvl6pPr marL="2571179" indent="-233744" eaLnBrk="0" fontAlgn="base" hangingPunct="0">
              <a:spcBef>
                <a:spcPct val="30000"/>
              </a:spcBef>
              <a:spcAft>
                <a:spcPct val="0"/>
              </a:spcAft>
              <a:defRPr sz="1200">
                <a:solidFill>
                  <a:schemeClr val="tx1"/>
                </a:solidFill>
                <a:latin typeface="Arial" charset="0"/>
              </a:defRPr>
            </a:lvl6pPr>
            <a:lvl7pPr marL="3038666" indent="-233744" eaLnBrk="0" fontAlgn="base" hangingPunct="0">
              <a:spcBef>
                <a:spcPct val="30000"/>
              </a:spcBef>
              <a:spcAft>
                <a:spcPct val="0"/>
              </a:spcAft>
              <a:defRPr sz="1200">
                <a:solidFill>
                  <a:schemeClr val="tx1"/>
                </a:solidFill>
                <a:latin typeface="Arial" charset="0"/>
              </a:defRPr>
            </a:lvl7pPr>
            <a:lvl8pPr marL="3506153" indent="-233744" eaLnBrk="0" fontAlgn="base" hangingPunct="0">
              <a:spcBef>
                <a:spcPct val="30000"/>
              </a:spcBef>
              <a:spcAft>
                <a:spcPct val="0"/>
              </a:spcAft>
              <a:defRPr sz="1200">
                <a:solidFill>
                  <a:schemeClr val="tx1"/>
                </a:solidFill>
                <a:latin typeface="Arial" charset="0"/>
              </a:defRPr>
            </a:lvl8pPr>
            <a:lvl9pPr marL="3973640" indent="-23374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A0B5EE1-E0E8-4675-AD09-3A2A4C09565D}" type="slidenum">
              <a:rPr lang="es-ES" altLang="es-MX" smtClean="0"/>
              <a:pPr eaLnBrk="1" hangingPunct="1">
                <a:spcBef>
                  <a:spcPct val="0"/>
                </a:spcBef>
              </a:pPr>
              <a:t>37</a:t>
            </a:fld>
            <a:endParaRPr lang="es-ES" altLang="es-MX" smtClean="0"/>
          </a:p>
        </p:txBody>
      </p:sp>
      <p:sp>
        <p:nvSpPr>
          <p:cNvPr id="88067" name="Rectangle 2"/>
          <p:cNvSpPr>
            <a:spLocks noChangeArrowheads="1"/>
          </p:cNvSpPr>
          <p:nvPr/>
        </p:nvSpPr>
        <p:spPr bwMode="auto">
          <a:xfrm>
            <a:off x="3996849"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8068" name="Rectangle 3"/>
          <p:cNvSpPr>
            <a:spLocks noChangeArrowheads="1"/>
          </p:cNvSpPr>
          <p:nvPr/>
        </p:nvSpPr>
        <p:spPr bwMode="auto">
          <a:xfrm>
            <a:off x="3996849"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524" tIns="45450" rIns="92524" bIns="45450"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s-MX" baseline="0">
                <a:latin typeface="Times New Roman" pitchFamily="18" charset="0"/>
              </a:rPr>
              <a:t>14</a:t>
            </a:r>
          </a:p>
        </p:txBody>
      </p:sp>
      <p:sp>
        <p:nvSpPr>
          <p:cNvPr id="88069" name="Rectangle 4"/>
          <p:cNvSpPr>
            <a:spLocks noChangeArrowheads="1"/>
          </p:cNvSpPr>
          <p:nvPr/>
        </p:nvSpPr>
        <p:spPr bwMode="auto">
          <a:xfrm>
            <a:off x="0" y="8845262"/>
            <a:ext cx="3056414" cy="4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8070" name="Rectangle 5"/>
          <p:cNvSpPr>
            <a:spLocks noChangeArrowheads="1"/>
          </p:cNvSpPr>
          <p:nvPr/>
        </p:nvSpPr>
        <p:spPr bwMode="auto">
          <a:xfrm>
            <a:off x="0" y="1"/>
            <a:ext cx="3056414" cy="46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497" tIns="46749" rIns="93497" bIns="46749" anchor="ct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s-MX" altLang="es-MX" sz="1800"/>
          </a:p>
        </p:txBody>
      </p:sp>
      <p:sp>
        <p:nvSpPr>
          <p:cNvPr id="88071" name="Rectangle 6"/>
          <p:cNvSpPr>
            <a:spLocks noGrp="1" noRot="1" noChangeAspect="1" noChangeArrowheads="1" noTextEdit="1"/>
          </p:cNvSpPr>
          <p:nvPr>
            <p:ph type="sldImg"/>
          </p:nvPr>
        </p:nvSpPr>
        <p:spPr>
          <a:xfrm>
            <a:off x="438150" y="704850"/>
            <a:ext cx="6180138" cy="3476625"/>
          </a:xfrm>
          <a:ln w="12700" cap="flat"/>
        </p:spPr>
      </p:sp>
      <p:sp>
        <p:nvSpPr>
          <p:cNvPr id="88072" name="Rectangle 7"/>
          <p:cNvSpPr>
            <a:spLocks noGrp="1" noChangeArrowheads="1"/>
          </p:cNvSpPr>
          <p:nvPr>
            <p:ph type="body" idx="1"/>
          </p:nvPr>
        </p:nvSpPr>
        <p:spPr>
          <a:xfrm>
            <a:off x="940435" y="4421823"/>
            <a:ext cx="5172393"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3576606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87084" y="69756"/>
            <a:ext cx="12017829"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pPr>
              <a:defRPr/>
            </a:pPr>
            <a:endParaRPr lang="es-ES"/>
          </a:p>
        </p:txBody>
      </p:sp>
      <p:sp>
        <p:nvSpPr>
          <p:cNvPr id="17" name="16 Marcador de pie de página"/>
          <p:cNvSpPr>
            <a:spLocks noGrp="1"/>
          </p:cNvSpPr>
          <p:nvPr>
            <p:ph type="ftr" sz="quarter" idx="11"/>
          </p:nvPr>
        </p:nvSpPr>
        <p:spPr/>
        <p:txBody>
          <a:bodyPr/>
          <a:lstStyle/>
          <a:p>
            <a:pPr>
              <a:defRPr/>
            </a:pPr>
            <a:endParaRPr lang="es-ES"/>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pPr>
              <a:defRPr/>
            </a:pPr>
            <a:fld id="{534B7974-CC2F-4DB3-95F5-D0882DE2D9ED}" type="slidenum">
              <a:rPr lang="es-ES" smtClean="0"/>
              <a:pPr>
                <a:defRPr/>
              </a:pPr>
              <a:t>‹Nº›</a:t>
            </a:fld>
            <a:endParaRPr lang="es-ES"/>
          </a:p>
        </p:txBody>
      </p:sp>
      <p:sp>
        <p:nvSpPr>
          <p:cNvPr id="7" name="6 Rectángulo"/>
          <p:cNvSpPr/>
          <p:nvPr/>
        </p:nvSpPr>
        <p:spPr>
          <a:xfrm>
            <a:off x="83909" y="1449304"/>
            <a:ext cx="12028716"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83909" y="1396720"/>
            <a:ext cx="12028716"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83909" y="2976649"/>
            <a:ext cx="12028716"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609600" y="1505931"/>
            <a:ext cx="109728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88B73F75-4BAD-495C-BCD5-FB60FE2BCF4B}" type="slidenum">
              <a:rPr lang="es-ES" smtClean="0"/>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42"/>
            <a:ext cx="268224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219200" y="274641"/>
            <a:ext cx="7416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9ABA9AD9-8FB9-48A5-91E0-F80949B0F73D}" type="slidenum">
              <a:rPr lang="es-ES" smtClean="0"/>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cSld name="Título, text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77813"/>
            <a:ext cx="103632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1219200" y="1600201"/>
            <a:ext cx="508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gráfico"/>
          <p:cNvSpPr>
            <a:spLocks noGrp="1"/>
          </p:cNvSpPr>
          <p:nvPr>
            <p:ph type="chart" sz="half" idx="2"/>
          </p:nvPr>
        </p:nvSpPr>
        <p:spPr>
          <a:xfrm>
            <a:off x="6502400" y="1600201"/>
            <a:ext cx="5080000" cy="4530725"/>
          </a:xfrm>
        </p:spPr>
        <p:txBody>
          <a:bodyPr/>
          <a:lstStyle/>
          <a:p>
            <a:pPr lvl="0"/>
            <a:endParaRPr lang="es-MX" noProof="0" smtClean="0"/>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A3175BDA-E422-49D5-A593-92C5A47F3315}" type="slidenum">
              <a:rPr lang="es-ES"/>
              <a:pPr>
                <a:defRPr/>
              </a:pPr>
              <a:t>‹Nº›</a:t>
            </a:fld>
            <a:endParaRPr lang="es-ES"/>
          </a:p>
        </p:txBody>
      </p:sp>
    </p:spTree>
    <p:extLst>
      <p:ext uri="{BB962C8B-B14F-4D97-AF65-F5344CB8AC3E}">
        <p14:creationId xmlns:p14="http://schemas.microsoft.com/office/powerpoint/2010/main" val="4003668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D56F731D-C4D8-4F70-A4C6-6E601524EA50}" type="slidenum">
              <a:rPr lang="es-ES" smtClean="0"/>
              <a:pPr>
                <a:defRPr/>
              </a:pPr>
              <a:t>‹Nº›</a:t>
            </a:fld>
            <a:endParaRPr lang="es-ES"/>
          </a:p>
        </p:txBody>
      </p:sp>
      <p:sp>
        <p:nvSpPr>
          <p:cNvPr id="8" name="7 Marcador de contenido"/>
          <p:cNvSpPr>
            <a:spLocks noGrp="1"/>
          </p:cNvSpPr>
          <p:nvPr>
            <p:ph sz="quarter" idx="1"/>
          </p:nvPr>
        </p:nvSpPr>
        <p:spPr>
          <a:xfrm>
            <a:off x="1219200" y="1447800"/>
            <a:ext cx="103632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87084" y="69756"/>
            <a:ext cx="12017829"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63084" y="952501"/>
            <a:ext cx="103632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63084" y="2547938"/>
            <a:ext cx="103632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a:xfrm>
            <a:off x="1066800" y="6172200"/>
            <a:ext cx="5334000" cy="457200"/>
          </a:xfrm>
        </p:spPr>
        <p:txBody>
          <a:bodyPr/>
          <a:lstStyle/>
          <a:p>
            <a:pPr>
              <a:defRPr/>
            </a:pPr>
            <a:endParaRPr lang="es-ES"/>
          </a:p>
        </p:txBody>
      </p:sp>
      <p:sp>
        <p:nvSpPr>
          <p:cNvPr id="7" name="6 Rectángulo"/>
          <p:cNvSpPr/>
          <p:nvPr/>
        </p:nvSpPr>
        <p:spPr>
          <a:xfrm flipV="1">
            <a:off x="92550" y="2376830"/>
            <a:ext cx="1201802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92195" y="2341476"/>
            <a:ext cx="12018375"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075" y="2468880"/>
            <a:ext cx="12019495"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95072" y="6208776"/>
            <a:ext cx="609600" cy="457200"/>
          </a:xfrm>
        </p:spPr>
        <p:txBody>
          <a:bodyPr/>
          <a:lstStyle/>
          <a:p>
            <a:pPr>
              <a:defRPr/>
            </a:pPr>
            <a:fld id="{FA4465E5-FCCF-4692-BC92-8271001926F0}" type="slidenum">
              <a:rPr lang="es-ES" smtClean="0"/>
              <a:pPr>
                <a:defRPr/>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pPr>
              <a:defRPr/>
            </a:pPr>
            <a:endParaRPr lang="es-ES"/>
          </a:p>
        </p:txBody>
      </p:sp>
      <p:sp>
        <p:nvSpPr>
          <p:cNvPr id="6" name="5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p:txBody>
          <a:bodyPr/>
          <a:lstStyle/>
          <a:p>
            <a:pPr>
              <a:defRPr/>
            </a:pPr>
            <a:fld id="{6325708D-5F79-4C71-A1F1-6A02ED7EE492}" type="slidenum">
              <a:rPr lang="es-ES" smtClean="0"/>
              <a:pPr>
                <a:defRPr/>
              </a:pPr>
              <a:t>‹Nº›</a:t>
            </a:fld>
            <a:endParaRPr lang="es-ES"/>
          </a:p>
        </p:txBody>
      </p:sp>
      <p:sp>
        <p:nvSpPr>
          <p:cNvPr id="9" name="8 Marcador de contenido"/>
          <p:cNvSpPr>
            <a:spLocks noGrp="1"/>
          </p:cNvSpPr>
          <p:nvPr>
            <p:ph sz="quarter" idx="1"/>
          </p:nvPr>
        </p:nvSpPr>
        <p:spPr>
          <a:xfrm>
            <a:off x="1219200" y="1447800"/>
            <a:ext cx="499872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6578600" y="1447800"/>
            <a:ext cx="499872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73050"/>
            <a:ext cx="103632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219200" y="1447800"/>
            <a:ext cx="49784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6604000" y="1447800"/>
            <a:ext cx="49784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pPr>
              <a:defRPr/>
            </a:pPr>
            <a:endParaRPr lang="es-ES"/>
          </a:p>
        </p:txBody>
      </p:sp>
      <p:sp>
        <p:nvSpPr>
          <p:cNvPr id="8" name="7 Marcador de pie de página"/>
          <p:cNvSpPr>
            <a:spLocks noGrp="1"/>
          </p:cNvSpPr>
          <p:nvPr>
            <p:ph type="ftr" sz="quarter" idx="11"/>
          </p:nvPr>
        </p:nvSpPr>
        <p:spPr/>
        <p:txBody>
          <a:bodyPr/>
          <a:lstStyle/>
          <a:p>
            <a:pPr>
              <a:defRPr/>
            </a:pPr>
            <a:endParaRPr lang="es-ES"/>
          </a:p>
        </p:txBody>
      </p:sp>
      <p:sp>
        <p:nvSpPr>
          <p:cNvPr id="9" name="8 Marcador de número de diapositiva"/>
          <p:cNvSpPr>
            <a:spLocks noGrp="1"/>
          </p:cNvSpPr>
          <p:nvPr>
            <p:ph type="sldNum" sz="quarter" idx="12"/>
          </p:nvPr>
        </p:nvSpPr>
        <p:spPr/>
        <p:txBody>
          <a:bodyPr/>
          <a:lstStyle/>
          <a:p>
            <a:pPr>
              <a:defRPr/>
            </a:pPr>
            <a:fld id="{8B1D554A-2E73-403F-BE1D-06B89DBA7921}" type="slidenum">
              <a:rPr lang="es-ES" smtClean="0"/>
              <a:pPr>
                <a:defRPr/>
              </a:pPr>
              <a:t>‹Nº›</a:t>
            </a:fld>
            <a:endParaRPr lang="es-ES"/>
          </a:p>
        </p:txBody>
      </p:sp>
      <p:sp>
        <p:nvSpPr>
          <p:cNvPr id="11" name="10 Marcador de contenido"/>
          <p:cNvSpPr>
            <a:spLocks noGrp="1"/>
          </p:cNvSpPr>
          <p:nvPr>
            <p:ph sz="half" idx="2"/>
          </p:nvPr>
        </p:nvSpPr>
        <p:spPr>
          <a:xfrm>
            <a:off x="1219200" y="2247900"/>
            <a:ext cx="49784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6604000" y="2247900"/>
            <a:ext cx="49784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pPr>
              <a:defRPr/>
            </a:pPr>
            <a:endParaRPr lang="es-ES"/>
          </a:p>
        </p:txBody>
      </p:sp>
      <p:sp>
        <p:nvSpPr>
          <p:cNvPr id="4" name="3 Marcador de pie de página"/>
          <p:cNvSpPr>
            <a:spLocks noGrp="1"/>
          </p:cNvSpPr>
          <p:nvPr>
            <p:ph type="ftr" sz="quarter" idx="11"/>
          </p:nvPr>
        </p:nvSpPr>
        <p:spPr/>
        <p:txBody>
          <a:bodyPr/>
          <a:lstStyle/>
          <a:p>
            <a:pPr>
              <a:defRPr/>
            </a:pPr>
            <a:endParaRPr lang="es-ES"/>
          </a:p>
        </p:txBody>
      </p:sp>
      <p:sp>
        <p:nvSpPr>
          <p:cNvPr id="5" name="4 Marcador de número de diapositiva"/>
          <p:cNvSpPr>
            <a:spLocks noGrp="1"/>
          </p:cNvSpPr>
          <p:nvPr>
            <p:ph type="sldNum" sz="quarter" idx="12"/>
          </p:nvPr>
        </p:nvSpPr>
        <p:spPr/>
        <p:txBody>
          <a:bodyPr/>
          <a:lstStyle/>
          <a:p>
            <a:pPr>
              <a:defRPr/>
            </a:pPr>
            <a:fld id="{D37493A5-F675-4378-81E8-6C305565884A}" type="slidenum">
              <a:rPr lang="es-ES" smtClean="0"/>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s-ES"/>
          </a:p>
        </p:txBody>
      </p:sp>
      <p:sp>
        <p:nvSpPr>
          <p:cNvPr id="3" name="2 Marcador de pie de página"/>
          <p:cNvSpPr>
            <a:spLocks noGrp="1"/>
          </p:cNvSpPr>
          <p:nvPr>
            <p:ph type="ftr" sz="quarter" idx="11"/>
          </p:nvPr>
        </p:nvSpPr>
        <p:spPr/>
        <p:txBody>
          <a:bodyPr/>
          <a:lstStyle/>
          <a:p>
            <a:pPr>
              <a:defRPr/>
            </a:pPr>
            <a:endParaRPr lang="es-ES"/>
          </a:p>
        </p:txBody>
      </p:sp>
      <p:sp>
        <p:nvSpPr>
          <p:cNvPr id="4" name="3 Marcador de número de diapositiva"/>
          <p:cNvSpPr>
            <a:spLocks noGrp="1"/>
          </p:cNvSpPr>
          <p:nvPr>
            <p:ph type="sldNum" sz="quarter" idx="12"/>
          </p:nvPr>
        </p:nvSpPr>
        <p:spPr/>
        <p:txBody>
          <a:bodyPr/>
          <a:lstStyle/>
          <a:p>
            <a:pPr>
              <a:defRPr/>
            </a:pPr>
            <a:fld id="{1B9C70A1-8989-432F-9FD6-2A63F73FFE31}" type="slidenum">
              <a:rPr lang="es-ES" smtClean="0"/>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85344" y="69755"/>
            <a:ext cx="12017829"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219200" y="273050"/>
            <a:ext cx="103632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s-ES"/>
          </a:p>
        </p:txBody>
      </p:sp>
      <p:sp>
        <p:nvSpPr>
          <p:cNvPr id="6" name="5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p:txBody>
          <a:bodyPr/>
          <a:lstStyle/>
          <a:p>
            <a:pPr>
              <a:defRPr/>
            </a:pPr>
            <a:fld id="{9A161DAA-2F1A-4274-A5C1-17FDBBD6D637}" type="slidenum">
              <a:rPr lang="es-ES" smtClean="0"/>
              <a:pPr>
                <a:defRPr/>
              </a:pPr>
              <a:t>‹Nº›</a:t>
            </a:fld>
            <a:endParaRPr lang="es-ES"/>
          </a:p>
        </p:txBody>
      </p:sp>
      <p:sp>
        <p:nvSpPr>
          <p:cNvPr id="11" name="10 Marcador de contenido"/>
          <p:cNvSpPr>
            <a:spLocks noGrp="1"/>
          </p:cNvSpPr>
          <p:nvPr>
            <p:ph sz="quarter" idx="1"/>
          </p:nvPr>
        </p:nvSpPr>
        <p:spPr>
          <a:xfrm>
            <a:off x="3962400" y="1600200"/>
            <a:ext cx="7620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219200" y="4900550"/>
            <a:ext cx="97536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s-ES"/>
          </a:p>
        </p:txBody>
      </p:sp>
      <p:sp>
        <p:nvSpPr>
          <p:cNvPr id="6" name="5 Marcador de pie de página"/>
          <p:cNvSpPr>
            <a:spLocks noGrp="1"/>
          </p:cNvSpPr>
          <p:nvPr>
            <p:ph type="ftr" sz="quarter" idx="11"/>
          </p:nvPr>
        </p:nvSpPr>
        <p:spPr>
          <a:xfrm>
            <a:off x="1219200" y="6172200"/>
            <a:ext cx="5181600" cy="457200"/>
          </a:xfrm>
        </p:spPr>
        <p:txBody>
          <a:bodyPr/>
          <a:lstStyle/>
          <a:p>
            <a:pPr>
              <a:defRPr/>
            </a:pPr>
            <a:endParaRPr lang="es-ES"/>
          </a:p>
        </p:txBody>
      </p:sp>
      <p:sp>
        <p:nvSpPr>
          <p:cNvPr id="7" name="6 Marcador de número de diapositiva"/>
          <p:cNvSpPr>
            <a:spLocks noGrp="1"/>
          </p:cNvSpPr>
          <p:nvPr>
            <p:ph type="sldNum" sz="quarter" idx="12"/>
          </p:nvPr>
        </p:nvSpPr>
        <p:spPr>
          <a:xfrm>
            <a:off x="195072" y="6208776"/>
            <a:ext cx="609600" cy="457200"/>
          </a:xfrm>
        </p:spPr>
        <p:txBody>
          <a:bodyPr/>
          <a:lstStyle/>
          <a:p>
            <a:pPr>
              <a:defRPr/>
            </a:pPr>
            <a:fld id="{458202AE-559B-4C30-80B7-12234D122F76}" type="slidenum">
              <a:rPr lang="es-ES" smtClean="0"/>
              <a:pPr>
                <a:defRPr/>
              </a:pPr>
              <a:t>‹Nº›</a:t>
            </a:fld>
            <a:endParaRPr lang="es-ES"/>
          </a:p>
        </p:txBody>
      </p:sp>
      <p:sp>
        <p:nvSpPr>
          <p:cNvPr id="11" name="10 Rectángulo"/>
          <p:cNvSpPr/>
          <p:nvPr/>
        </p:nvSpPr>
        <p:spPr>
          <a:xfrm flipV="1">
            <a:off x="91076" y="4683555"/>
            <a:ext cx="1200912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91345" y="4650475"/>
            <a:ext cx="12008852"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91348" y="4773225"/>
            <a:ext cx="12008849"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85344" y="69755"/>
            <a:ext cx="12017829"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1219200" y="274638"/>
            <a:ext cx="103632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1219200" y="1447800"/>
            <a:ext cx="103632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s-ES"/>
          </a:p>
        </p:txBody>
      </p:sp>
      <p:sp>
        <p:nvSpPr>
          <p:cNvPr id="3" name="2 Marcador de pie de página"/>
          <p:cNvSpPr>
            <a:spLocks noGrp="1"/>
          </p:cNvSpPr>
          <p:nvPr>
            <p:ph type="ftr" sz="quarter" idx="3"/>
          </p:nvPr>
        </p:nvSpPr>
        <p:spPr>
          <a:xfrm>
            <a:off x="1219200" y="6172200"/>
            <a:ext cx="52832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s-ES"/>
          </a:p>
        </p:txBody>
      </p:sp>
      <p:sp>
        <p:nvSpPr>
          <p:cNvPr id="23" name="22 Marcador de número de diapositiva"/>
          <p:cNvSpPr>
            <a:spLocks noGrp="1"/>
          </p:cNvSpPr>
          <p:nvPr>
            <p:ph type="sldNum" sz="quarter" idx="4"/>
          </p:nvPr>
        </p:nvSpPr>
        <p:spPr>
          <a:xfrm>
            <a:off x="195072" y="6210300"/>
            <a:ext cx="6096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ABB95574-A540-4FF2-A220-0C8C510D5E55}" type="slidenum">
              <a:rPr lang="es-ES" smtClean="0"/>
              <a:pPr>
                <a:defRPr/>
              </a:pPr>
              <a:t>‹Nº›</a:t>
            </a:fld>
            <a:endParaRPr lang="es-E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9.wmf"/><Relationship Id="rId5" Type="http://schemas.openxmlformats.org/officeDocument/2006/relationships/oleObject" Target="../embeddings/oleObject4.bin"/><Relationship Id="rId4" Type="http://schemas.openxmlformats.org/officeDocument/2006/relationships/image" Target="../media/image8.wmf"/><Relationship Id="rId9"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4.png"/><Relationship Id="rId5" Type="http://schemas.openxmlformats.org/officeDocument/2006/relationships/oleObject" Target="../embeddings/oleObject7.bin"/><Relationship Id="rId4" Type="http://schemas.openxmlformats.org/officeDocument/2006/relationships/image" Target="../media/image13.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7.wmf"/><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oleObject" Target="../embeddings/oleObject9.bin"/><Relationship Id="rId5" Type="http://schemas.openxmlformats.org/officeDocument/2006/relationships/image" Target="../media/image16.wmf"/><Relationship Id="rId4" Type="http://schemas.openxmlformats.org/officeDocument/2006/relationships/oleObject" Target="../embeddings/oleObject8.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8.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0.wmf"/><Relationship Id="rId5" Type="http://schemas.openxmlformats.org/officeDocument/2006/relationships/oleObject" Target="../embeddings/oleObject12.bin"/><Relationship Id="rId4" Type="http://schemas.openxmlformats.org/officeDocument/2006/relationships/image" Target="../media/image19.wmf"/></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3.wmf"/><Relationship Id="rId5" Type="http://schemas.openxmlformats.org/officeDocument/2006/relationships/oleObject" Target="../embeddings/oleObject14.bin"/><Relationship Id="rId4" Type="http://schemas.openxmlformats.org/officeDocument/2006/relationships/image" Target="../media/image22.wmf"/></Relationships>
</file>

<file path=ppt/slides/_rels/slide33.x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oleObject" Target="../embeddings/oleObject22.bin"/><Relationship Id="rId18" Type="http://schemas.openxmlformats.org/officeDocument/2006/relationships/image" Target="../media/image31.wmf"/><Relationship Id="rId3" Type="http://schemas.openxmlformats.org/officeDocument/2006/relationships/oleObject" Target="../embeddings/oleObject16.bin"/><Relationship Id="rId21" Type="http://schemas.openxmlformats.org/officeDocument/2006/relationships/oleObject" Target="../embeddings/oleObject26.bin"/><Relationship Id="rId7" Type="http://schemas.openxmlformats.org/officeDocument/2006/relationships/oleObject" Target="../embeddings/oleObject18.bin"/><Relationship Id="rId12" Type="http://schemas.openxmlformats.org/officeDocument/2006/relationships/image" Target="../media/image28.wmf"/><Relationship Id="rId17" Type="http://schemas.openxmlformats.org/officeDocument/2006/relationships/oleObject" Target="../embeddings/oleObject24.bin"/><Relationship Id="rId2" Type="http://schemas.openxmlformats.org/officeDocument/2006/relationships/slideLayout" Target="../slideLayouts/slideLayout2.xml"/><Relationship Id="rId16" Type="http://schemas.openxmlformats.org/officeDocument/2006/relationships/image" Target="../media/image30.wmf"/><Relationship Id="rId20" Type="http://schemas.openxmlformats.org/officeDocument/2006/relationships/image" Target="../media/image32.wmf"/><Relationship Id="rId1" Type="http://schemas.openxmlformats.org/officeDocument/2006/relationships/vmlDrawing" Target="../drawings/vmlDrawing9.vml"/><Relationship Id="rId6" Type="http://schemas.openxmlformats.org/officeDocument/2006/relationships/image" Target="../media/image26.wmf"/><Relationship Id="rId11" Type="http://schemas.openxmlformats.org/officeDocument/2006/relationships/oleObject" Target="../embeddings/oleObject21.bin"/><Relationship Id="rId5" Type="http://schemas.openxmlformats.org/officeDocument/2006/relationships/oleObject" Target="../embeddings/oleObject17.bin"/><Relationship Id="rId15" Type="http://schemas.openxmlformats.org/officeDocument/2006/relationships/oleObject" Target="../embeddings/oleObject23.bin"/><Relationship Id="rId10" Type="http://schemas.openxmlformats.org/officeDocument/2006/relationships/oleObject" Target="../embeddings/oleObject20.bin"/><Relationship Id="rId19" Type="http://schemas.openxmlformats.org/officeDocument/2006/relationships/oleObject" Target="../embeddings/oleObject25.bin"/><Relationship Id="rId4" Type="http://schemas.openxmlformats.org/officeDocument/2006/relationships/image" Target="../media/image25.wmf"/><Relationship Id="rId9" Type="http://schemas.openxmlformats.org/officeDocument/2006/relationships/oleObject" Target="../embeddings/oleObject19.bin"/><Relationship Id="rId14" Type="http://schemas.openxmlformats.org/officeDocument/2006/relationships/image" Target="../media/image29.wmf"/><Relationship Id="rId22" Type="http://schemas.openxmlformats.org/officeDocument/2006/relationships/image" Target="../media/image33.wmf"/></Relationships>
</file>

<file path=ppt/slides/_rels/slide34.xml.rels><?xml version="1.0" encoding="UTF-8" standalone="yes"?>
<Relationships xmlns="http://schemas.openxmlformats.org/package/2006/relationships"><Relationship Id="rId8" Type="http://schemas.openxmlformats.org/officeDocument/2006/relationships/image" Target="../media/image35.wmf"/><Relationship Id="rId13" Type="http://schemas.openxmlformats.org/officeDocument/2006/relationships/oleObject" Target="../embeddings/oleObject32.bin"/><Relationship Id="rId3" Type="http://schemas.openxmlformats.org/officeDocument/2006/relationships/oleObject" Target="../embeddings/oleObject27.bin"/><Relationship Id="rId7" Type="http://schemas.openxmlformats.org/officeDocument/2006/relationships/oleObject" Target="../embeddings/oleObject29.bin"/><Relationship Id="rId12" Type="http://schemas.openxmlformats.org/officeDocument/2006/relationships/image" Target="../media/image37.w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34.wmf"/><Relationship Id="rId11" Type="http://schemas.openxmlformats.org/officeDocument/2006/relationships/oleObject" Target="../embeddings/oleObject31.bin"/><Relationship Id="rId5" Type="http://schemas.openxmlformats.org/officeDocument/2006/relationships/oleObject" Target="../embeddings/oleObject28.bin"/><Relationship Id="rId10" Type="http://schemas.openxmlformats.org/officeDocument/2006/relationships/image" Target="../media/image36.wmf"/><Relationship Id="rId4" Type="http://schemas.openxmlformats.org/officeDocument/2006/relationships/image" Target="../media/image27.wmf"/><Relationship Id="rId9" Type="http://schemas.openxmlformats.org/officeDocument/2006/relationships/oleObject" Target="../embeddings/oleObject30.bin"/><Relationship Id="rId14" Type="http://schemas.openxmlformats.org/officeDocument/2006/relationships/image" Target="../media/image38.png"/></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notesSlide" Target="../notesSlides/notesSlide7.xml"/><Relationship Id="rId7" Type="http://schemas.openxmlformats.org/officeDocument/2006/relationships/image" Target="../media/image40.wmf"/><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oleObject" Target="../embeddings/oleObject34.bin"/><Relationship Id="rId5" Type="http://schemas.openxmlformats.org/officeDocument/2006/relationships/image" Target="../media/image39.wmf"/><Relationship Id="rId4" Type="http://schemas.openxmlformats.org/officeDocument/2006/relationships/oleObject" Target="../embeddings/oleObject33.bin"/><Relationship Id="rId9" Type="http://schemas.openxmlformats.org/officeDocument/2006/relationships/image" Target="../media/image41.wmf"/></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vmlDrawing" Target="../drawings/vmlDrawing12.vml"/><Relationship Id="rId5" Type="http://schemas.openxmlformats.org/officeDocument/2006/relationships/image" Target="../media/image42.wmf"/><Relationship Id="rId4" Type="http://schemas.openxmlformats.org/officeDocument/2006/relationships/oleObject" Target="../embeddings/oleObject36.bin"/></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43.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7.xml"/><Relationship Id="rId1" Type="http://schemas.openxmlformats.org/officeDocument/2006/relationships/vmlDrawing" Target="../drawings/vmlDrawing14.vml"/><Relationship Id="rId4" Type="http://schemas.openxmlformats.org/officeDocument/2006/relationships/image" Target="../media/image44.wmf"/></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43.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vmlDrawing" Target="../drawings/vmlDrawing15.vml"/><Relationship Id="rId5" Type="http://schemas.openxmlformats.org/officeDocument/2006/relationships/image" Target="../media/image49.wmf"/><Relationship Id="rId4" Type="http://schemas.openxmlformats.org/officeDocument/2006/relationships/oleObject" Target="../embeddings/oleObject39.bin"/></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vmlDrawing" Target="../drawings/vmlDrawing16.vml"/><Relationship Id="rId5" Type="http://schemas.openxmlformats.org/officeDocument/2006/relationships/image" Target="../media/image50.wmf"/><Relationship Id="rId4" Type="http://schemas.openxmlformats.org/officeDocument/2006/relationships/oleObject" Target="../embeddings/oleObject40.bin"/></Relationships>
</file>

<file path=ppt/slides/_rels/slide52.xml.rels><?xml version="1.0" encoding="UTF-8" standalone="yes"?>
<Relationships xmlns="http://schemas.openxmlformats.org/package/2006/relationships"><Relationship Id="rId8" Type="http://schemas.openxmlformats.org/officeDocument/2006/relationships/image" Target="../media/image53.wmf"/><Relationship Id="rId13" Type="http://schemas.openxmlformats.org/officeDocument/2006/relationships/oleObject" Target="../embeddings/oleObject46.bin"/><Relationship Id="rId3" Type="http://schemas.openxmlformats.org/officeDocument/2006/relationships/oleObject" Target="../embeddings/oleObject41.bin"/><Relationship Id="rId7" Type="http://schemas.openxmlformats.org/officeDocument/2006/relationships/oleObject" Target="../embeddings/oleObject43.bin"/><Relationship Id="rId12" Type="http://schemas.openxmlformats.org/officeDocument/2006/relationships/image" Target="../media/image55.wmf"/><Relationship Id="rId2" Type="http://schemas.openxmlformats.org/officeDocument/2006/relationships/slideLayout" Target="../slideLayouts/slideLayout2.xml"/><Relationship Id="rId16" Type="http://schemas.openxmlformats.org/officeDocument/2006/relationships/image" Target="../media/image57.wmf"/><Relationship Id="rId1" Type="http://schemas.openxmlformats.org/officeDocument/2006/relationships/vmlDrawing" Target="../drawings/vmlDrawing17.vml"/><Relationship Id="rId6" Type="http://schemas.openxmlformats.org/officeDocument/2006/relationships/image" Target="../media/image52.wmf"/><Relationship Id="rId11" Type="http://schemas.openxmlformats.org/officeDocument/2006/relationships/oleObject" Target="../embeddings/oleObject45.bin"/><Relationship Id="rId5" Type="http://schemas.openxmlformats.org/officeDocument/2006/relationships/oleObject" Target="../embeddings/oleObject42.bin"/><Relationship Id="rId15" Type="http://schemas.openxmlformats.org/officeDocument/2006/relationships/oleObject" Target="../embeddings/oleObject47.bin"/><Relationship Id="rId10" Type="http://schemas.openxmlformats.org/officeDocument/2006/relationships/image" Target="../media/image54.wmf"/><Relationship Id="rId4" Type="http://schemas.openxmlformats.org/officeDocument/2006/relationships/image" Target="../media/image51.wmf"/><Relationship Id="rId9" Type="http://schemas.openxmlformats.org/officeDocument/2006/relationships/oleObject" Target="../embeddings/oleObject44.bin"/><Relationship Id="rId14" Type="http://schemas.openxmlformats.org/officeDocument/2006/relationships/image" Target="../media/image56.wmf"/></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59.wmf"/><Relationship Id="rId5" Type="http://schemas.openxmlformats.org/officeDocument/2006/relationships/oleObject" Target="../embeddings/oleObject49.bin"/><Relationship Id="rId4" Type="http://schemas.openxmlformats.org/officeDocument/2006/relationships/image" Target="../media/image58.wmf"/></Relationships>
</file>

<file path=ppt/slides/_rels/slide54.xml.rels><?xml version="1.0" encoding="UTF-8" standalone="yes"?>
<Relationships xmlns="http://schemas.openxmlformats.org/package/2006/relationships"><Relationship Id="rId8" Type="http://schemas.openxmlformats.org/officeDocument/2006/relationships/image" Target="../media/image62.wmf"/><Relationship Id="rId3" Type="http://schemas.openxmlformats.org/officeDocument/2006/relationships/oleObject" Target="../embeddings/oleObject50.bin"/><Relationship Id="rId7"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61.wmf"/><Relationship Id="rId5" Type="http://schemas.openxmlformats.org/officeDocument/2006/relationships/oleObject" Target="../embeddings/oleObject51.bin"/><Relationship Id="rId4" Type="http://schemas.openxmlformats.org/officeDocument/2006/relationships/image" Target="../media/image60.wmf"/></Relationships>
</file>

<file path=ppt/slides/_rels/slide55.xml.rels><?xml version="1.0" encoding="UTF-8" standalone="yes"?>
<Relationships xmlns="http://schemas.openxmlformats.org/package/2006/relationships"><Relationship Id="rId8" Type="http://schemas.openxmlformats.org/officeDocument/2006/relationships/image" Target="../media/image65.wmf"/><Relationship Id="rId3" Type="http://schemas.openxmlformats.org/officeDocument/2006/relationships/oleObject" Target="../embeddings/oleObject53.bin"/><Relationship Id="rId7"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64.wmf"/><Relationship Id="rId5" Type="http://schemas.openxmlformats.org/officeDocument/2006/relationships/oleObject" Target="../embeddings/oleObject54.bin"/><Relationship Id="rId4" Type="http://schemas.openxmlformats.org/officeDocument/2006/relationships/image" Target="../media/image63.wmf"/></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67.wmf"/></Relationships>
</file>

<file path=ppt/slides/_rels/slide62.xml.rels><?xml version="1.0" encoding="UTF-8" standalone="yes"?>
<Relationships xmlns="http://schemas.openxmlformats.org/package/2006/relationships"><Relationship Id="rId8" Type="http://schemas.openxmlformats.org/officeDocument/2006/relationships/image" Target="../media/image70.wmf"/><Relationship Id="rId3" Type="http://schemas.openxmlformats.org/officeDocument/2006/relationships/oleObject" Target="../embeddings/oleObject57.bin"/><Relationship Id="rId7"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69.wmf"/><Relationship Id="rId5" Type="http://schemas.openxmlformats.org/officeDocument/2006/relationships/oleObject" Target="../embeddings/oleObject58.bin"/><Relationship Id="rId4" Type="http://schemas.openxmlformats.org/officeDocument/2006/relationships/image" Target="../media/image68.wmf"/></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image" Target="../media/image71.wmf"/></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72.wmf"/></Relationships>
</file>

<file path=ppt/slides/_rels/slide65.xml.rels><?xml version="1.0" encoding="UTF-8" standalone="yes"?>
<Relationships xmlns="http://schemas.openxmlformats.org/package/2006/relationships"><Relationship Id="rId8" Type="http://schemas.openxmlformats.org/officeDocument/2006/relationships/image" Target="../media/image75.wmf"/><Relationship Id="rId3" Type="http://schemas.openxmlformats.org/officeDocument/2006/relationships/oleObject" Target="../embeddings/oleObject62.bin"/><Relationship Id="rId7"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74.wmf"/><Relationship Id="rId5" Type="http://schemas.openxmlformats.org/officeDocument/2006/relationships/oleObject" Target="../embeddings/oleObject63.bin"/><Relationship Id="rId4" Type="http://schemas.openxmlformats.org/officeDocument/2006/relationships/image" Target="../media/image73.wmf"/></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76.wmf"/></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2.xml"/><Relationship Id="rId1" Type="http://schemas.openxmlformats.org/officeDocument/2006/relationships/vmlDrawing" Target="../drawings/vmlDrawing27.vml"/><Relationship Id="rId5" Type="http://schemas.openxmlformats.org/officeDocument/2006/relationships/image" Target="../media/image77.wmf"/><Relationship Id="rId4" Type="http://schemas.openxmlformats.org/officeDocument/2006/relationships/oleObject" Target="../embeddings/oleObject66.bin"/></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audio" Target="../media/audio2.wav"/></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2567608" y="1844824"/>
            <a:ext cx="6912768" cy="864096"/>
          </a:xfrm>
        </p:spPr>
        <p:txBody>
          <a:bodyPr>
            <a:noAutofit/>
          </a:bodyPr>
          <a:lstStyle/>
          <a:p>
            <a:r>
              <a:rPr lang="es-ES" sz="3600" dirty="0">
                <a:solidFill>
                  <a:schemeClr val="bg1"/>
                </a:solidFill>
              </a:rPr>
              <a:t>Unidad </a:t>
            </a:r>
            <a:r>
              <a:rPr lang="es-ES" sz="3600" dirty="0" smtClean="0">
                <a:solidFill>
                  <a:schemeClr val="bg1"/>
                </a:solidFill>
              </a:rPr>
              <a:t>III: Teoría de a empresa</a:t>
            </a:r>
            <a:endParaRPr lang="es-ES" altLang="es-MX" sz="3600" dirty="0">
              <a:solidFill>
                <a:schemeClr val="bg1"/>
              </a:solidFill>
            </a:endParaRPr>
          </a:p>
        </p:txBody>
      </p:sp>
      <p:sp>
        <p:nvSpPr>
          <p:cNvPr id="3074" name="Rectangle 2"/>
          <p:cNvSpPr>
            <a:spLocks noGrp="1" noChangeArrowheads="1"/>
          </p:cNvSpPr>
          <p:nvPr>
            <p:ph type="ctrTitle"/>
          </p:nvPr>
        </p:nvSpPr>
        <p:spPr>
          <a:xfrm>
            <a:off x="2740298" y="3284984"/>
            <a:ext cx="6923087" cy="1003920"/>
          </a:xfrm>
        </p:spPr>
        <p:txBody>
          <a:bodyPr>
            <a:noAutofit/>
          </a:bodyPr>
          <a:lstStyle/>
          <a:p>
            <a:pPr eaLnBrk="1" hangingPunct="1"/>
            <a:r>
              <a:rPr lang="es-MX" altLang="es-MX" sz="2400" dirty="0" smtClean="0">
                <a:solidFill>
                  <a:schemeClr val="accent1">
                    <a:lumMod val="75000"/>
                  </a:schemeClr>
                </a:solidFill>
              </a:rPr>
              <a:t>MICROECONOMIA I</a:t>
            </a:r>
            <a:r>
              <a:rPr lang="es-MX" altLang="es-MX" sz="2400" dirty="0">
                <a:solidFill>
                  <a:schemeClr val="accent1">
                    <a:lumMod val="75000"/>
                  </a:schemeClr>
                </a:solidFill>
              </a:rPr>
              <a:t/>
            </a:r>
            <a:br>
              <a:rPr lang="es-MX" altLang="es-MX" sz="2400" dirty="0">
                <a:solidFill>
                  <a:schemeClr val="accent1">
                    <a:lumMod val="75000"/>
                  </a:schemeClr>
                </a:solidFill>
              </a:rPr>
            </a:br>
            <a:r>
              <a:rPr lang="es-MX" altLang="es-MX" sz="2400" dirty="0" smtClean="0">
                <a:solidFill>
                  <a:schemeClr val="accent1">
                    <a:lumMod val="75000"/>
                  </a:schemeClr>
                </a:solidFill>
              </a:rPr>
              <a:t>LICENCIATURA EN RELACIONES ECONÓMICAS INTERNACIONALES</a:t>
            </a:r>
            <a:endParaRPr lang="es-ES" altLang="es-MX" sz="2400" dirty="0">
              <a:solidFill>
                <a:schemeClr val="accent1">
                  <a:lumMod val="75000"/>
                </a:schemeClr>
              </a:solidFill>
            </a:endParaRPr>
          </a:p>
        </p:txBody>
      </p:sp>
      <p:sp>
        <p:nvSpPr>
          <p:cNvPr id="4" name="Rectangle 3"/>
          <p:cNvSpPr txBox="1">
            <a:spLocks noChangeArrowheads="1"/>
          </p:cNvSpPr>
          <p:nvPr/>
        </p:nvSpPr>
        <p:spPr>
          <a:xfrm>
            <a:off x="2279576" y="260648"/>
            <a:ext cx="7488832" cy="1008112"/>
          </a:xfrm>
          <a:prstGeom prst="rect">
            <a:avLst/>
          </a:prstGeom>
        </p:spPr>
        <p:txBody>
          <a:bodyPr>
            <a:normAutofit fontScale="77500" lnSpcReduction="20000"/>
          </a:bodyPr>
          <a:lstStyle>
            <a:lvl1pPr marL="0" indent="0" algn="ctr" rtl="0" eaLnBrk="1" latinLnBrk="0" hangingPunct="1">
              <a:spcBef>
                <a:spcPts val="580"/>
              </a:spcBef>
              <a:buClr>
                <a:schemeClr val="accent1"/>
              </a:buClr>
              <a:buSzPct val="85000"/>
              <a:buFont typeface="Wingdings 2"/>
              <a:buNone/>
              <a:defRPr kumimoji="0" sz="2600" kern="1200">
                <a:solidFill>
                  <a:schemeClr val="tx2"/>
                </a:solidFill>
                <a:latin typeface="+mn-lt"/>
                <a:ea typeface="+mn-ea"/>
                <a:cs typeface="+mn-cs"/>
              </a:defRPr>
            </a:lvl1pPr>
            <a:lvl2pPr marL="457200" indent="0" algn="ctr" rtl="0" eaLnBrk="1" latinLnBrk="0" hangingPunct="1">
              <a:spcBef>
                <a:spcPts val="370"/>
              </a:spcBef>
              <a:buClr>
                <a:schemeClr val="accent2"/>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ts val="370"/>
              </a:spcBef>
              <a:buClr>
                <a:schemeClr val="accent1">
                  <a:tint val="60000"/>
                </a:schemeClr>
              </a:buClr>
              <a:buSzPct val="85000"/>
              <a:buFont typeface="Wingdings 2"/>
              <a:buNone/>
              <a:defRPr kumimoji="0" sz="2000" kern="1200">
                <a:solidFill>
                  <a:schemeClr val="tx1"/>
                </a:solidFill>
                <a:latin typeface="+mn-lt"/>
                <a:ea typeface="+mn-ea"/>
                <a:cs typeface="+mn-cs"/>
              </a:defRPr>
            </a:lvl3pPr>
            <a:lvl4pPr marL="1371600" indent="0" algn="ctr" rtl="0" eaLnBrk="1" latinLnBrk="0" hangingPunct="1">
              <a:spcBef>
                <a:spcPts val="370"/>
              </a:spcBef>
              <a:buClr>
                <a:schemeClr val="accent3"/>
              </a:buClr>
              <a:buSzPct val="80000"/>
              <a:buFont typeface="Wingdings 2"/>
              <a:buNone/>
              <a:defRPr kumimoji="0" sz="2000" kern="1200">
                <a:solidFill>
                  <a:schemeClr val="tx1"/>
                </a:solidFill>
                <a:latin typeface="+mn-lt"/>
                <a:ea typeface="+mn-ea"/>
                <a:cs typeface="+mn-cs"/>
              </a:defRPr>
            </a:lvl4pPr>
            <a:lvl5pPr marL="1828800" indent="0" algn="ctr" rtl="0" eaLnBrk="1" latinLnBrk="0" hangingPunct="1">
              <a:spcBef>
                <a:spcPts val="370"/>
              </a:spcBef>
              <a:buClr>
                <a:schemeClr val="accent3"/>
              </a:buClr>
              <a:buFontTx/>
              <a:buNone/>
              <a:defRPr kumimoji="0" sz="2000" kern="1200">
                <a:solidFill>
                  <a:schemeClr val="tx1"/>
                </a:solidFill>
                <a:latin typeface="+mn-lt"/>
                <a:ea typeface="+mn-ea"/>
                <a:cs typeface="+mn-cs"/>
              </a:defRPr>
            </a:lvl5pPr>
            <a:lvl6pPr marL="2286000" indent="0" algn="ctr" rtl="0" eaLnBrk="1" latinLnBrk="0" hangingPunct="1">
              <a:spcBef>
                <a:spcPts val="370"/>
              </a:spcBef>
              <a:buClr>
                <a:schemeClr val="accent3"/>
              </a:buClr>
              <a:buNone/>
              <a:defRPr kumimoji="0" sz="1800" kern="1200" baseline="0">
                <a:solidFill>
                  <a:schemeClr val="tx1"/>
                </a:solidFill>
                <a:latin typeface="+mn-lt"/>
                <a:ea typeface="+mn-ea"/>
                <a:cs typeface="+mn-cs"/>
              </a:defRPr>
            </a:lvl6pPr>
            <a:lvl7pPr marL="2743200" indent="0" algn="ctr" rtl="0" eaLnBrk="1" latinLnBrk="0" hangingPunct="1">
              <a:spcBef>
                <a:spcPts val="370"/>
              </a:spcBef>
              <a:buClr>
                <a:schemeClr val="accent2"/>
              </a:buClr>
              <a:buNone/>
              <a:defRPr kumimoji="0" sz="1800" kern="1200">
                <a:solidFill>
                  <a:schemeClr val="tx1"/>
                </a:solidFill>
                <a:latin typeface="+mn-lt"/>
                <a:ea typeface="+mn-ea"/>
                <a:cs typeface="+mn-cs"/>
              </a:defRPr>
            </a:lvl7pPr>
            <a:lvl8pPr marL="3200400" indent="0" algn="ctr" rtl="0" eaLnBrk="1" latinLnBrk="0" hangingPunct="1">
              <a:spcBef>
                <a:spcPts val="370"/>
              </a:spcBef>
              <a:buClr>
                <a:schemeClr val="accent1">
                  <a:tint val="60000"/>
                </a:schemeClr>
              </a:buClr>
              <a:buNone/>
              <a:defRPr kumimoji="0" sz="1800" kern="1200">
                <a:solidFill>
                  <a:schemeClr val="tx1"/>
                </a:solidFill>
                <a:latin typeface="+mn-lt"/>
                <a:ea typeface="+mn-ea"/>
                <a:cs typeface="+mn-cs"/>
              </a:defRPr>
            </a:lvl8pPr>
            <a:lvl9pPr marL="3657600" indent="0" algn="ctr" rtl="0" eaLnBrk="1" latinLnBrk="0" hangingPunct="1">
              <a:spcBef>
                <a:spcPts val="370"/>
              </a:spcBef>
              <a:buClr>
                <a:schemeClr val="accent2">
                  <a:tint val="60000"/>
                </a:schemeClr>
              </a:buClr>
              <a:buNone/>
              <a:defRPr kumimoji="0" sz="1800" kern="1200">
                <a:solidFill>
                  <a:schemeClr val="tx1"/>
                </a:solidFill>
                <a:latin typeface="+mn-lt"/>
                <a:ea typeface="+mn-ea"/>
                <a:cs typeface="+mn-cs"/>
              </a:defRPr>
            </a:lvl9pPr>
          </a:lstStyle>
          <a:p>
            <a:pPr fontAlgn="auto">
              <a:spcAft>
                <a:spcPts val="0"/>
              </a:spcAft>
            </a:pPr>
            <a:r>
              <a:rPr lang="es-MX" altLang="es-MX" sz="3600" b="1" baseline="0" dirty="0">
                <a:solidFill>
                  <a:schemeClr val="accent1">
                    <a:lumMod val="75000"/>
                  </a:schemeClr>
                </a:solidFill>
              </a:rPr>
              <a:t>Universidad Autónoma del Estado de México</a:t>
            </a:r>
          </a:p>
          <a:p>
            <a:pPr fontAlgn="auto">
              <a:spcAft>
                <a:spcPts val="0"/>
              </a:spcAft>
            </a:pPr>
            <a:r>
              <a:rPr lang="es-MX" altLang="es-MX" sz="3600" b="1" baseline="0" dirty="0">
                <a:solidFill>
                  <a:schemeClr val="accent1">
                    <a:lumMod val="75000"/>
                  </a:schemeClr>
                </a:solidFill>
              </a:rPr>
              <a:t>Facultad de Economía</a:t>
            </a:r>
          </a:p>
          <a:p>
            <a:pPr fontAlgn="auto">
              <a:spcAft>
                <a:spcPts val="0"/>
              </a:spcAft>
            </a:pPr>
            <a:endParaRPr lang="es-ES" altLang="es-MX" b="1" baseline="0" dirty="0">
              <a:solidFill>
                <a:schemeClr val="accent1">
                  <a:lumMod val="75000"/>
                </a:schemeClr>
              </a:solidFill>
            </a:endParaRPr>
          </a:p>
        </p:txBody>
      </p:sp>
      <p:pic>
        <p:nvPicPr>
          <p:cNvPr id="75778" name="Picture 2" descr="http://www.labsag.co.uk/es/wp-content/uploads/2012/08/uaem-feconomia-mx.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696600" y="260648"/>
            <a:ext cx="1051688" cy="1051688"/>
          </a:xfrm>
          <a:prstGeom prst="rect">
            <a:avLst/>
          </a:prstGeom>
          <a:noFill/>
          <a:extLst>
            <a:ext uri="{909E8E84-426E-40DD-AFC4-6F175D3DCCD1}">
              <a14:hiddenFill xmlns:a14="http://schemas.microsoft.com/office/drawing/2010/main">
                <a:solidFill>
                  <a:srgbClr val="FFFFFF"/>
                </a:solidFill>
              </a14:hiddenFill>
            </a:ext>
          </a:extLst>
        </p:spPr>
      </p:pic>
      <p:pic>
        <p:nvPicPr>
          <p:cNvPr id="75781"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7368" y="152826"/>
            <a:ext cx="1299714" cy="11228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2"/>
          <p:cNvSpPr txBox="1">
            <a:spLocks noChangeArrowheads="1"/>
          </p:cNvSpPr>
          <p:nvPr/>
        </p:nvSpPr>
        <p:spPr>
          <a:xfrm>
            <a:off x="2740298" y="4509120"/>
            <a:ext cx="6923087" cy="1003920"/>
          </a:xfrm>
          <a:prstGeom prst="rect">
            <a:avLst/>
          </a:prstGeom>
        </p:spPr>
        <p:txBody>
          <a:bodyPr bIns="91440" anchor="ctr" anchorCtr="0">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fontAlgn="auto">
              <a:spcAft>
                <a:spcPts val="0"/>
              </a:spcAft>
            </a:pPr>
            <a:r>
              <a:rPr lang="es-MX" altLang="es-MX" sz="2800" b="1" baseline="0" dirty="0">
                <a:solidFill>
                  <a:schemeClr val="accent1">
                    <a:lumMod val="75000"/>
                  </a:schemeClr>
                </a:solidFill>
              </a:rPr>
              <a:t>M. en E. Juvenal Rojas Merced</a:t>
            </a:r>
            <a:endParaRPr lang="es-ES" altLang="es-MX" sz="2800" b="1" baseline="0" dirty="0">
              <a:solidFill>
                <a:schemeClr val="accent1">
                  <a:lumMod val="75000"/>
                </a:schemeClr>
              </a:solidFill>
            </a:endParaRPr>
          </a:p>
        </p:txBody>
      </p:sp>
      <p:sp>
        <p:nvSpPr>
          <p:cNvPr id="9" name="Rectangle 2"/>
          <p:cNvSpPr txBox="1">
            <a:spLocks noChangeArrowheads="1"/>
          </p:cNvSpPr>
          <p:nvPr/>
        </p:nvSpPr>
        <p:spPr>
          <a:xfrm>
            <a:off x="4789537" y="5589240"/>
            <a:ext cx="6923087" cy="1003920"/>
          </a:xfrm>
          <a:prstGeom prst="rect">
            <a:avLst/>
          </a:prstGeom>
        </p:spPr>
        <p:txBody>
          <a:bodyPr bIns="91440" anchor="ctr" anchorCtr="0">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fontAlgn="auto">
              <a:spcAft>
                <a:spcPts val="0"/>
              </a:spcAft>
            </a:pPr>
            <a:r>
              <a:rPr lang="es-MX" altLang="es-MX" sz="2000" baseline="0" dirty="0">
                <a:solidFill>
                  <a:schemeClr val="accent1">
                    <a:lumMod val="75000"/>
                  </a:schemeClr>
                </a:solidFill>
              </a:rPr>
              <a:t>Septiembre de </a:t>
            </a:r>
            <a:r>
              <a:rPr lang="es-MX" altLang="es-MX" sz="2000" baseline="0" dirty="0" smtClean="0">
                <a:solidFill>
                  <a:schemeClr val="accent1">
                    <a:lumMod val="75000"/>
                  </a:schemeClr>
                </a:solidFill>
              </a:rPr>
              <a:t>2018</a:t>
            </a:r>
            <a:endParaRPr lang="es-ES" altLang="es-MX" sz="2000" baseline="0" dirty="0">
              <a:solidFill>
                <a:schemeClr val="accent1">
                  <a:lumMod val="75000"/>
                </a:schemeClr>
              </a:solidFill>
            </a:endParaRPr>
          </a:p>
        </p:txBody>
      </p:sp>
      <p:sp>
        <p:nvSpPr>
          <p:cNvPr id="2" name="Marcador de número de diapositiva 1"/>
          <p:cNvSpPr>
            <a:spLocks noGrp="1"/>
          </p:cNvSpPr>
          <p:nvPr>
            <p:ph type="sldNum" sz="quarter" idx="12"/>
          </p:nvPr>
        </p:nvSpPr>
        <p:spPr/>
        <p:txBody>
          <a:bodyPr/>
          <a:lstStyle/>
          <a:p>
            <a:pPr>
              <a:defRPr/>
            </a:pPr>
            <a:fld id="{534B7974-CC2F-4DB3-95F5-D0882DE2D9ED}" type="slidenum">
              <a:rPr lang="es-ES" smtClean="0"/>
              <a:pPr>
                <a:defRPr/>
              </a:pPr>
              <a:t>1</a:t>
            </a:fld>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sz="quarter" idx="1"/>
          </p:nvPr>
        </p:nvSpPr>
        <p:spPr>
          <a:xfrm>
            <a:off x="983432" y="332656"/>
            <a:ext cx="10081120" cy="2619574"/>
          </a:xfrm>
        </p:spPr>
        <p:txBody>
          <a:bodyPr>
            <a:normAutofit/>
          </a:bodyPr>
          <a:lstStyle/>
          <a:p>
            <a:pPr eaLnBrk="1" hangingPunct="1"/>
            <a:r>
              <a:rPr lang="es-ES" altLang="es-MX" sz="2400" dirty="0"/>
              <a:t>Resulta difícil que una empresa que no maximice beneficios pueda sobrevivir, aunque esto es cuestionable en la realidad.</a:t>
            </a:r>
          </a:p>
          <a:p>
            <a:pPr eaLnBrk="1" hangingPunct="1"/>
            <a:endParaRPr lang="es-ES" altLang="es-MX" sz="2400" dirty="0"/>
          </a:p>
          <a:p>
            <a:pPr eaLnBrk="1" hangingPunct="1"/>
            <a:r>
              <a:rPr lang="es-ES" altLang="es-MX" sz="2400" dirty="0"/>
              <a:t>La hipótesis de maximización de los beneficios es razonable, y ayuda a predecir el comportamiento de las empresas, a la vez que facilita la utilización del mismo instrumental analítico de la teoría del consumo a la producción.</a:t>
            </a:r>
          </a:p>
        </p:txBody>
      </p:sp>
      <p:pic>
        <p:nvPicPr>
          <p:cNvPr id="72710" name="Picture 6" descr="http://www.mirelasolucion.es/blog/wp-content/uploads/2012/12/Retribución-por-objetivos.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27648" y="2708920"/>
            <a:ext cx="5762625" cy="394335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10</a:t>
            </a:fld>
            <a:endParaRPr lang="es-E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19200" y="564158"/>
            <a:ext cx="9989368" cy="778098"/>
          </a:xfrm>
          <a:solidFill>
            <a:schemeClr val="accent1">
              <a:lumMod val="20000"/>
              <a:lumOff val="80000"/>
            </a:schemeClr>
          </a:solidFill>
        </p:spPr>
        <p:txBody>
          <a:bodyPr anchor="ctr"/>
          <a:lstStyle/>
          <a:p>
            <a:pPr eaLnBrk="1" hangingPunct="1"/>
            <a:r>
              <a:rPr lang="es-ES" altLang="es-MX" sz="2400" b="1" dirty="0">
                <a:solidFill>
                  <a:schemeClr val="accent1"/>
                </a:solidFill>
              </a:rPr>
              <a:t>Empresas </a:t>
            </a:r>
            <a:r>
              <a:rPr lang="es-ES" altLang="es-MX" sz="2400" b="1" dirty="0" err="1">
                <a:solidFill>
                  <a:schemeClr val="accent1"/>
                </a:solidFill>
              </a:rPr>
              <a:t>maximizadoras</a:t>
            </a:r>
            <a:r>
              <a:rPr lang="es-ES" altLang="es-MX" sz="2400" b="1" dirty="0">
                <a:solidFill>
                  <a:schemeClr val="accent1"/>
                </a:solidFill>
              </a:rPr>
              <a:t> de beneficios</a:t>
            </a:r>
          </a:p>
        </p:txBody>
      </p:sp>
      <p:sp>
        <p:nvSpPr>
          <p:cNvPr id="8195" name="Rectangle 3"/>
          <p:cNvSpPr>
            <a:spLocks noGrp="1" noChangeArrowheads="1"/>
          </p:cNvSpPr>
          <p:nvPr>
            <p:ph sz="quarter" idx="1"/>
          </p:nvPr>
        </p:nvSpPr>
        <p:spPr>
          <a:xfrm>
            <a:off x="1219200" y="1737320"/>
            <a:ext cx="9989368" cy="4572000"/>
          </a:xfrm>
        </p:spPr>
        <p:txBody>
          <a:bodyPr>
            <a:normAutofit/>
          </a:bodyPr>
          <a:lstStyle/>
          <a:p>
            <a:pPr eaLnBrk="1" hangingPunct="1">
              <a:lnSpc>
                <a:spcPct val="90000"/>
              </a:lnSpc>
            </a:pPr>
            <a:endParaRPr lang="es-ES" altLang="es-MX" sz="2400" dirty="0"/>
          </a:p>
          <a:p>
            <a:pPr eaLnBrk="1" hangingPunct="1">
              <a:lnSpc>
                <a:spcPct val="90000"/>
              </a:lnSpc>
            </a:pPr>
            <a:r>
              <a:rPr lang="es-ES" altLang="es-MX" sz="2400" dirty="0"/>
              <a:t>Llevan a cabo la producción de los bienes y servicios que se intercambian en el mercado y consumen los consumidores.</a:t>
            </a:r>
          </a:p>
          <a:p>
            <a:pPr eaLnBrk="1" hangingPunct="1">
              <a:lnSpc>
                <a:spcPct val="90000"/>
              </a:lnSpc>
            </a:pPr>
            <a:r>
              <a:rPr lang="es-ES" altLang="es-MX" sz="2400" dirty="0"/>
              <a:t>Dicha producción la llevan a cabo combinando unos factores de la producción mediante un determinado proceso tecnológico.</a:t>
            </a:r>
          </a:p>
          <a:p>
            <a:pPr eaLnBrk="1" hangingPunct="1">
              <a:lnSpc>
                <a:spcPct val="90000"/>
              </a:lnSpc>
            </a:pPr>
            <a:r>
              <a:rPr lang="es-ES" altLang="es-MX" sz="2400" dirty="0"/>
              <a:t>Para poder utilizar estos factores de la producción tiene que acudir al mercado de factores y pagar por ellos un precio (retribución de los factores). Esto supone un costo para la empresa.</a:t>
            </a:r>
          </a:p>
          <a:p>
            <a:pPr eaLnBrk="1" hangingPunct="1">
              <a:lnSpc>
                <a:spcPct val="90000"/>
              </a:lnSpc>
            </a:pPr>
            <a:r>
              <a:rPr lang="es-ES" altLang="es-MX" sz="2400" dirty="0"/>
              <a:t>A través de la venta de su producción en el mercado obtienen unos ingresos. </a:t>
            </a:r>
          </a:p>
          <a:p>
            <a:pPr eaLnBrk="1" hangingPunct="1">
              <a:lnSpc>
                <a:spcPct val="90000"/>
              </a:lnSpc>
            </a:pPr>
            <a:r>
              <a:rPr lang="es-ES" altLang="es-MX" sz="2400" dirty="0"/>
              <a:t>El beneficio es la diferencia entre ingresos y costos.</a:t>
            </a:r>
          </a:p>
        </p:txBody>
      </p:sp>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11</a:t>
            </a:fld>
            <a:endParaRPr lang="es-E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271464" y="562248"/>
            <a:ext cx="9721080" cy="850106"/>
          </a:xfrm>
          <a:solidFill>
            <a:schemeClr val="accent1">
              <a:lumMod val="20000"/>
              <a:lumOff val="80000"/>
            </a:schemeClr>
          </a:solidFill>
        </p:spPr>
        <p:txBody>
          <a:bodyPr anchor="ctr"/>
          <a:lstStyle/>
          <a:p>
            <a:pPr eaLnBrk="1" hangingPunct="1"/>
            <a:r>
              <a:rPr lang="es-ES" altLang="es-MX" sz="2400" b="1" dirty="0">
                <a:solidFill>
                  <a:schemeClr val="accent1"/>
                </a:solidFill>
              </a:rPr>
              <a:t>Supuestos</a:t>
            </a:r>
          </a:p>
        </p:txBody>
      </p:sp>
      <p:sp>
        <p:nvSpPr>
          <p:cNvPr id="9219" name="Rectangle 3"/>
          <p:cNvSpPr>
            <a:spLocks noGrp="1" noChangeArrowheads="1"/>
          </p:cNvSpPr>
          <p:nvPr>
            <p:ph sz="quarter" idx="1"/>
          </p:nvPr>
        </p:nvSpPr>
        <p:spPr>
          <a:xfrm>
            <a:off x="1271464" y="2060426"/>
            <a:ext cx="9721080" cy="4536926"/>
          </a:xfrm>
        </p:spPr>
        <p:txBody>
          <a:bodyPr>
            <a:noAutofit/>
          </a:bodyPr>
          <a:lstStyle/>
          <a:p>
            <a:pPr marL="381000" indent="-381000">
              <a:lnSpc>
                <a:spcPct val="90000"/>
              </a:lnSpc>
              <a:buFont typeface="Wingdings" pitchFamily="2" charset="2"/>
              <a:buAutoNum type="arabicPeriod"/>
            </a:pPr>
            <a:r>
              <a:rPr lang="es-ES" altLang="es-MX" sz="2400" dirty="0"/>
              <a:t>Existen solamente dos factores de producción, la mano de obra (</a:t>
            </a:r>
            <a:r>
              <a:rPr lang="es-ES" altLang="es-MX" sz="2400" i="1" dirty="0"/>
              <a:t>L</a:t>
            </a:r>
            <a:r>
              <a:rPr lang="es-ES" altLang="es-MX" sz="2400" dirty="0"/>
              <a:t>) y Capital (</a:t>
            </a:r>
            <a:r>
              <a:rPr lang="es-ES" altLang="es-MX" sz="2400" i="1" dirty="0"/>
              <a:t>K</a:t>
            </a:r>
            <a:r>
              <a:rPr lang="es-ES" altLang="es-MX" sz="2400" dirty="0"/>
              <a:t>). Además, estos medios de producción son factores primarios, esto es, no son producidos ni producibles en el proceso considerado. </a:t>
            </a:r>
          </a:p>
          <a:p>
            <a:pPr marL="381000" indent="-381000">
              <a:lnSpc>
                <a:spcPct val="90000"/>
              </a:lnSpc>
              <a:buFont typeface="Wingdings" pitchFamily="2" charset="2"/>
              <a:buAutoNum type="arabicPeriod"/>
            </a:pPr>
            <a:r>
              <a:rPr lang="es-ES" altLang="es-MX" sz="2400" dirty="0"/>
              <a:t>La duración de la jornada de trabajo (</a:t>
            </a:r>
            <a:r>
              <a:rPr lang="es-ES" altLang="es-MX" sz="2400" i="1" dirty="0"/>
              <a:t>δ</a:t>
            </a:r>
            <a:r>
              <a:rPr lang="es-ES" altLang="es-MX" sz="2400" dirty="0"/>
              <a:t>) es constante, además </a:t>
            </a:r>
            <a:r>
              <a:rPr lang="es-ES" altLang="es-MX" sz="2400" i="1" dirty="0"/>
              <a:t>δ</a:t>
            </a:r>
            <a:r>
              <a:rPr lang="es-ES" altLang="es-MX" sz="2400" dirty="0"/>
              <a:t>=1. Esto nos permite asociar de manera directa, los factores de producción </a:t>
            </a:r>
            <a:r>
              <a:rPr lang="es-ES" altLang="es-MX" sz="2400" i="1" dirty="0"/>
              <a:t>L</a:t>
            </a:r>
            <a:r>
              <a:rPr lang="es-ES" altLang="es-MX" sz="2400" dirty="0"/>
              <a:t> y </a:t>
            </a:r>
            <a:r>
              <a:rPr lang="es-ES" altLang="es-MX" sz="2400" i="1" dirty="0"/>
              <a:t>K</a:t>
            </a:r>
            <a:r>
              <a:rPr lang="es-ES" altLang="es-MX" sz="2400" dirty="0"/>
              <a:t>, con sus servicios. </a:t>
            </a:r>
          </a:p>
          <a:p>
            <a:pPr marL="381000" indent="-381000">
              <a:lnSpc>
                <a:spcPct val="90000"/>
              </a:lnSpc>
              <a:buFont typeface="Wingdings" pitchFamily="2" charset="2"/>
              <a:buAutoNum type="arabicPeriod"/>
            </a:pPr>
            <a:r>
              <a:rPr lang="es-ES" altLang="es-MX" sz="2400" dirty="0"/>
              <a:t>La producción es obtenida directamente empleando los factores </a:t>
            </a:r>
            <a:r>
              <a:rPr lang="es-ES" altLang="es-MX" sz="2400" i="1" dirty="0"/>
              <a:t>L</a:t>
            </a:r>
            <a:r>
              <a:rPr lang="es-ES" altLang="es-MX" sz="2400" dirty="0"/>
              <a:t> y </a:t>
            </a:r>
            <a:r>
              <a:rPr lang="es-ES" altLang="es-MX" sz="2400" i="1" dirty="0"/>
              <a:t>K</a:t>
            </a:r>
            <a:r>
              <a:rPr lang="es-ES" altLang="es-MX" sz="2400" dirty="0"/>
              <a:t>. Esto es, no existen relaciones intersectoriales.</a:t>
            </a:r>
          </a:p>
          <a:p>
            <a:pPr marL="381000" indent="-381000">
              <a:lnSpc>
                <a:spcPct val="90000"/>
              </a:lnSpc>
              <a:buFont typeface="Wingdings" pitchFamily="2" charset="2"/>
              <a:buAutoNum type="arabicPeriod"/>
            </a:pPr>
            <a:r>
              <a:rPr lang="es-ES" altLang="es-MX" sz="2400" dirty="0"/>
              <a:t>La producción es disyunta. El proceso de producción permite obtener un sólo bien. Obviamente, esto implica que no estamos considerando los otros elementos que salen del proceso de producción (mano de obra y tierra usadas, por ejemplo). </a:t>
            </a:r>
          </a:p>
        </p:txBody>
      </p:sp>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12</a:t>
            </a:fld>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sz="quarter" idx="1"/>
          </p:nvPr>
        </p:nvSpPr>
        <p:spPr>
          <a:xfrm>
            <a:off x="911424" y="476672"/>
            <a:ext cx="10153128" cy="2664296"/>
          </a:xfrm>
        </p:spPr>
        <p:txBody>
          <a:bodyPr>
            <a:normAutofit/>
          </a:bodyPr>
          <a:lstStyle/>
          <a:p>
            <a:pPr eaLnBrk="1" hangingPunct="1">
              <a:lnSpc>
                <a:spcPct val="90000"/>
              </a:lnSpc>
            </a:pPr>
            <a:r>
              <a:rPr lang="es-ES" altLang="es-MX" sz="2400" dirty="0"/>
              <a:t>Todos los aspectos tecnológicos del proceso de producción se resumen en la relación que existe entre la producción y los factores de producción empleados, dada cierta duración de la jornada de trabajo.</a:t>
            </a:r>
          </a:p>
          <a:p>
            <a:pPr eaLnBrk="1" hangingPunct="1">
              <a:lnSpc>
                <a:spcPct val="90000"/>
              </a:lnSpc>
            </a:pPr>
            <a:endParaRPr lang="es-ES" altLang="es-MX" sz="2400" dirty="0"/>
          </a:p>
          <a:p>
            <a:pPr eaLnBrk="1" hangingPunct="1">
              <a:lnSpc>
                <a:spcPct val="90000"/>
              </a:lnSpc>
            </a:pPr>
            <a:r>
              <a:rPr lang="es-ES" altLang="es-MX" sz="2400" dirty="0"/>
              <a:t>Todos los aspectos económicos de la producción se expresan en la relación de los precios de los factores con los diferentes niveles de producción. Circunscribimos nuestro análisis, al caso de una unidad simple de producción.</a:t>
            </a:r>
          </a:p>
        </p:txBody>
      </p:sp>
      <p:pic>
        <p:nvPicPr>
          <p:cNvPr id="73730" name="Picture 2" descr="http://www.monografias.com/trabajos11/pymes/Image821.gif"/>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86534" y="3239248"/>
            <a:ext cx="7381875" cy="3362325"/>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13</a:t>
            </a:fld>
            <a:endParaRPr lang="es-E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127448" y="634678"/>
            <a:ext cx="9937104" cy="706090"/>
          </a:xfrm>
          <a:solidFill>
            <a:schemeClr val="accent1">
              <a:lumMod val="20000"/>
              <a:lumOff val="80000"/>
            </a:schemeClr>
          </a:solidFill>
        </p:spPr>
        <p:txBody>
          <a:bodyPr anchor="ctr"/>
          <a:lstStyle/>
          <a:p>
            <a:pPr eaLnBrk="1" hangingPunct="1"/>
            <a:r>
              <a:rPr lang="es-ES" altLang="es-MX" sz="2400" b="1" dirty="0" smtClean="0">
                <a:solidFill>
                  <a:schemeClr val="accent1"/>
                </a:solidFill>
              </a:rPr>
              <a:t>3.2 La producción: Función </a:t>
            </a:r>
            <a:r>
              <a:rPr lang="es-ES" altLang="es-MX" sz="2400" b="1" dirty="0">
                <a:solidFill>
                  <a:schemeClr val="accent1"/>
                </a:solidFill>
              </a:rPr>
              <a:t>de producción</a:t>
            </a:r>
          </a:p>
        </p:txBody>
      </p:sp>
      <p:sp>
        <p:nvSpPr>
          <p:cNvPr id="11267" name="Rectangle 3"/>
          <p:cNvSpPr>
            <a:spLocks noGrp="1" noChangeArrowheads="1"/>
          </p:cNvSpPr>
          <p:nvPr>
            <p:ph sz="quarter" idx="1"/>
          </p:nvPr>
        </p:nvSpPr>
        <p:spPr>
          <a:xfrm>
            <a:off x="1127448" y="1772817"/>
            <a:ext cx="9937104" cy="4680519"/>
          </a:xfrm>
        </p:spPr>
        <p:txBody>
          <a:bodyPr>
            <a:noAutofit/>
          </a:bodyPr>
          <a:lstStyle/>
          <a:p>
            <a:pPr eaLnBrk="1" hangingPunct="1"/>
            <a:r>
              <a:rPr lang="es-ES" altLang="ja-JP" sz="2400" dirty="0">
                <a:ea typeface="ＭＳ Ｐゴシック" charset="-128"/>
              </a:rPr>
              <a:t>La función de producción es la relación entre la cantidad de factores productivos requerida: trabajo </a:t>
            </a:r>
            <a:r>
              <a:rPr lang="es-ES" altLang="ja-JP" sz="2400" dirty="0">
                <a:latin typeface="Times New Roman" pitchFamily="18" charset="0"/>
                <a:ea typeface="ＭＳ Ｐゴシック" charset="-128"/>
              </a:rPr>
              <a:t>(</a:t>
            </a:r>
            <a:r>
              <a:rPr lang="es-ES" altLang="ja-JP" sz="2400" i="1" dirty="0">
                <a:latin typeface="Times New Roman" pitchFamily="18" charset="0"/>
                <a:ea typeface="ＭＳ Ｐゴシック" charset="-128"/>
              </a:rPr>
              <a:t>L</a:t>
            </a:r>
            <a:r>
              <a:rPr lang="es-ES" altLang="ja-JP" sz="2400" dirty="0">
                <a:latin typeface="Times New Roman" pitchFamily="18" charset="0"/>
                <a:ea typeface="ＭＳ Ｐゴシック" charset="-128"/>
              </a:rPr>
              <a:t>)</a:t>
            </a:r>
            <a:r>
              <a:rPr lang="es-ES" altLang="ja-JP" sz="2400" dirty="0">
                <a:ea typeface="ＭＳ Ｐゴシック" charset="-128"/>
              </a:rPr>
              <a:t> y capital </a:t>
            </a:r>
            <a:r>
              <a:rPr lang="es-ES" altLang="ja-JP" sz="2400" dirty="0">
                <a:latin typeface="Times New Roman" pitchFamily="18" charset="0"/>
                <a:ea typeface="ＭＳ Ｐゴシック" charset="-128"/>
              </a:rPr>
              <a:t>(</a:t>
            </a:r>
            <a:r>
              <a:rPr lang="es-ES" altLang="ja-JP" sz="2400" i="1" dirty="0">
                <a:latin typeface="Times New Roman" pitchFamily="18" charset="0"/>
                <a:ea typeface="ＭＳ Ｐゴシック" charset="-128"/>
              </a:rPr>
              <a:t>K</a:t>
            </a:r>
            <a:r>
              <a:rPr lang="es-ES" altLang="ja-JP" sz="2400" dirty="0">
                <a:latin typeface="Times New Roman" pitchFamily="18" charset="0"/>
                <a:ea typeface="ＭＳ Ｐゴシック" charset="-128"/>
              </a:rPr>
              <a:t>)</a:t>
            </a:r>
            <a:r>
              <a:rPr lang="es-ES" altLang="ja-JP" sz="2400" dirty="0">
                <a:ea typeface="ＭＳ Ｐゴシック" charset="-128"/>
              </a:rPr>
              <a:t> con la cantidad de producto </a:t>
            </a:r>
            <a:r>
              <a:rPr lang="es-ES" altLang="ja-JP" sz="2400" dirty="0">
                <a:latin typeface="Times New Roman" pitchFamily="18" charset="0"/>
                <a:ea typeface="ＭＳ Ｐゴシック" charset="-128"/>
              </a:rPr>
              <a:t>(</a:t>
            </a:r>
            <a:r>
              <a:rPr lang="es-ES" altLang="ja-JP" sz="2400" i="1" dirty="0">
                <a:latin typeface="Times New Roman" pitchFamily="18" charset="0"/>
                <a:ea typeface="ＭＳ Ｐゴシック" charset="-128"/>
              </a:rPr>
              <a:t>q </a:t>
            </a:r>
            <a:r>
              <a:rPr lang="es-ES" altLang="ja-JP" sz="2400" dirty="0">
                <a:latin typeface="Times New Roman" pitchFamily="18" charset="0"/>
                <a:ea typeface="ＭＳ Ｐゴシック" charset="-128"/>
              </a:rPr>
              <a:t>o</a:t>
            </a:r>
            <a:r>
              <a:rPr lang="es-ES" altLang="ja-JP" sz="2400" i="1" dirty="0">
                <a:latin typeface="Times New Roman" pitchFamily="18" charset="0"/>
                <a:ea typeface="ＭＳ Ｐゴシック" charset="-128"/>
              </a:rPr>
              <a:t> y</a:t>
            </a:r>
            <a:r>
              <a:rPr lang="es-ES" altLang="ja-JP" sz="2400" dirty="0">
                <a:latin typeface="Times New Roman" pitchFamily="18" charset="0"/>
                <a:ea typeface="ＭＳ Ｐゴシック" charset="-128"/>
              </a:rPr>
              <a:t>)</a:t>
            </a:r>
            <a:r>
              <a:rPr lang="es-ES" altLang="ja-JP" sz="2400" dirty="0">
                <a:ea typeface="ＭＳ Ｐゴシック" charset="-128"/>
              </a:rPr>
              <a:t> que se puede obtener dado el estado de la tecnología en un momento determinado del tiempo.</a:t>
            </a:r>
            <a:endParaRPr lang="es-ES" altLang="es-MX" sz="2400" dirty="0"/>
          </a:p>
          <a:p>
            <a:pPr eaLnBrk="1" hangingPunct="1"/>
            <a:endParaRPr lang="es-ES" altLang="es-MX" sz="2400" dirty="0"/>
          </a:p>
          <a:p>
            <a:pPr eaLnBrk="1" hangingPunct="1"/>
            <a:r>
              <a:rPr lang="es-ES" altLang="es-MX" sz="2400" dirty="0"/>
              <a:t>Las funciones de producción describen, por tanto, lo que resulta técnicamente viable para las empresas, cuando éstas producen de forma eficiente, es decir, cuando utiliza las combinaciones de factores productivos de la forma más eficaz posible, es decir, evitando el despilfarro de recursos.</a:t>
            </a:r>
          </a:p>
          <a:p>
            <a:pPr eaLnBrk="1" hangingPunct="1"/>
            <a:endParaRPr lang="es-ES" altLang="es-MX" sz="2400" dirty="0"/>
          </a:p>
          <a:p>
            <a:pPr eaLnBrk="1" hangingPunct="1"/>
            <a:r>
              <a:rPr lang="es-ES" altLang="es-MX" sz="2400" dirty="0"/>
              <a:t>La forma en como se representa es  </a:t>
            </a:r>
          </a:p>
          <a:p>
            <a:pPr algn="ctr" eaLnBrk="1" hangingPunct="1">
              <a:buFont typeface="Wingdings" pitchFamily="2" charset="2"/>
              <a:buNone/>
            </a:pPr>
            <a:r>
              <a:rPr lang="es-ES" altLang="es-MX" sz="2400" b="1" i="1" dirty="0">
                <a:latin typeface="Times New Roman" pitchFamily="18" charset="0"/>
              </a:rPr>
              <a:t>q = f (K, L, A)</a:t>
            </a:r>
          </a:p>
        </p:txBody>
      </p:sp>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14</a:t>
            </a:fld>
            <a:endParaRPr lang="es-E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sz="quarter" idx="1"/>
          </p:nvPr>
        </p:nvSpPr>
        <p:spPr>
          <a:xfrm>
            <a:off x="839416" y="692697"/>
            <a:ext cx="10441160" cy="5438229"/>
          </a:xfrm>
        </p:spPr>
        <p:txBody>
          <a:bodyPr>
            <a:noAutofit/>
          </a:bodyPr>
          <a:lstStyle/>
          <a:p>
            <a:pPr eaLnBrk="1" hangingPunct="1"/>
            <a:r>
              <a:rPr lang="es-ES" altLang="es-MX" sz="2400" dirty="0"/>
              <a:t>La función de producción describe el límite (o frontera) de las diferentes posibilidades de producción.</a:t>
            </a:r>
          </a:p>
          <a:p>
            <a:pPr eaLnBrk="1" hangingPunct="1"/>
            <a:endParaRPr lang="es-ES" altLang="es-MX" sz="2400" dirty="0"/>
          </a:p>
          <a:p>
            <a:pPr eaLnBrk="1" hangingPunct="1"/>
            <a:r>
              <a:rPr lang="es-ES" altLang="es-MX" sz="2400" dirty="0"/>
              <a:t>Matemáticamente, es una función que asigna a cada combinación de factores </a:t>
            </a:r>
            <a:r>
              <a:rPr lang="es-ES" altLang="es-MX" sz="2400" i="1" dirty="0">
                <a:latin typeface="Times New Roman" pitchFamily="18" charset="0"/>
              </a:rPr>
              <a:t>z</a:t>
            </a:r>
            <a:r>
              <a:rPr lang="es-ES" altLang="es-MX" sz="2400" baseline="-25000" dirty="0">
                <a:latin typeface="Times New Roman" pitchFamily="18" charset="0"/>
              </a:rPr>
              <a:t>1</a:t>
            </a:r>
            <a:r>
              <a:rPr lang="es-ES" altLang="es-MX" sz="2400" dirty="0">
                <a:latin typeface="Times New Roman" pitchFamily="18" charset="0"/>
              </a:rPr>
              <a:t>, </a:t>
            </a:r>
            <a:r>
              <a:rPr lang="es-ES" altLang="es-MX" sz="2400" i="1" dirty="0">
                <a:latin typeface="Times New Roman" pitchFamily="18" charset="0"/>
              </a:rPr>
              <a:t>z</a:t>
            </a:r>
            <a:r>
              <a:rPr lang="es-ES" altLang="es-MX" sz="2400" baseline="-25000" dirty="0">
                <a:latin typeface="Times New Roman" pitchFamily="18" charset="0"/>
              </a:rPr>
              <a:t>2</a:t>
            </a:r>
            <a:r>
              <a:rPr lang="es-ES" altLang="es-MX" sz="2400" dirty="0">
                <a:latin typeface="Times New Roman" pitchFamily="18" charset="0"/>
              </a:rPr>
              <a:t>, ..., </a:t>
            </a:r>
            <a:r>
              <a:rPr lang="es-ES" altLang="es-MX" sz="2400" i="1" dirty="0" err="1">
                <a:latin typeface="Times New Roman" pitchFamily="18" charset="0"/>
              </a:rPr>
              <a:t>z</a:t>
            </a:r>
            <a:r>
              <a:rPr lang="es-ES" altLang="es-MX" sz="2400" baseline="-25000" dirty="0" err="1">
                <a:latin typeface="Times New Roman" pitchFamily="18" charset="0"/>
              </a:rPr>
              <a:t>n</a:t>
            </a:r>
            <a:r>
              <a:rPr lang="es-ES" altLang="es-MX" sz="2400" dirty="0"/>
              <a:t> el máximo nivel de producto posible</a:t>
            </a:r>
          </a:p>
          <a:p>
            <a:pPr eaLnBrk="1" hangingPunct="1"/>
            <a:endParaRPr lang="es-ES" altLang="es-MX" sz="2400" dirty="0"/>
          </a:p>
          <a:p>
            <a:pPr eaLnBrk="1" hangingPunct="1"/>
            <a:r>
              <a:rPr lang="es-ES" altLang="ja-JP" sz="2400" dirty="0">
                <a:ea typeface="ＭＳ Ｐゴシック" charset="-128"/>
              </a:rPr>
              <a:t>La empresa debe escoger un plan de producción a partir de un conjunto de producción que muestre las posibilidades productivas que la tecnología utilizada pone a disposición de la empresa </a:t>
            </a:r>
          </a:p>
          <a:p>
            <a:pPr eaLnBrk="1" hangingPunct="1"/>
            <a:r>
              <a:rPr lang="es-ES" altLang="es-MX" sz="2400" dirty="0"/>
              <a:t>Un plan de producción es un vector </a:t>
            </a:r>
            <a:r>
              <a:rPr lang="es-ES" altLang="es-MX" sz="2400" i="1" dirty="0">
                <a:latin typeface="Times New Roman" pitchFamily="18" charset="0"/>
              </a:rPr>
              <a:t>l</a:t>
            </a:r>
            <a:r>
              <a:rPr lang="es-ES" altLang="es-MX" sz="2400" dirty="0">
                <a:latin typeface="Times New Roman" pitchFamily="18" charset="0"/>
              </a:rPr>
              <a:t>-</a:t>
            </a:r>
            <a:r>
              <a:rPr lang="es-ES" altLang="es-MX" sz="2400" dirty="0"/>
              <a:t>dimensional </a:t>
            </a:r>
            <a:r>
              <a:rPr lang="es-ES" altLang="es-MX" sz="2400" i="1" dirty="0">
                <a:latin typeface="Times New Roman" pitchFamily="18" charset="0"/>
              </a:rPr>
              <a:t>y </a:t>
            </a:r>
            <a:r>
              <a:rPr lang="es-ES" altLang="es-MX" sz="2400" dirty="0">
                <a:latin typeface="Times New Roman" pitchFamily="18" charset="0"/>
              </a:rPr>
              <a:t>= (</a:t>
            </a:r>
            <a:r>
              <a:rPr lang="es-ES" altLang="es-MX" sz="2400" i="1" dirty="0">
                <a:latin typeface="Times New Roman" pitchFamily="18" charset="0"/>
              </a:rPr>
              <a:t>y</a:t>
            </a:r>
            <a:r>
              <a:rPr lang="es-ES" altLang="es-MX" sz="2400" baseline="-25000" dirty="0">
                <a:latin typeface="Times New Roman" pitchFamily="18" charset="0"/>
              </a:rPr>
              <a:t>1</a:t>
            </a:r>
            <a:r>
              <a:rPr lang="es-ES" altLang="es-MX" sz="2400" i="1" dirty="0">
                <a:latin typeface="Times New Roman" pitchFamily="18" charset="0"/>
              </a:rPr>
              <a:t>, y</a:t>
            </a:r>
            <a:r>
              <a:rPr lang="es-ES" altLang="es-MX" sz="2400" baseline="-25000" dirty="0">
                <a:latin typeface="Times New Roman" pitchFamily="18" charset="0"/>
              </a:rPr>
              <a:t>2</a:t>
            </a:r>
            <a:r>
              <a:rPr lang="es-ES" altLang="es-MX" sz="2400" i="1" dirty="0">
                <a:latin typeface="Times New Roman" pitchFamily="18" charset="0"/>
              </a:rPr>
              <a:t>, . . . , </a:t>
            </a:r>
            <a:r>
              <a:rPr lang="es-ES" altLang="es-MX" sz="2400" i="1" dirty="0" err="1">
                <a:latin typeface="Times New Roman" pitchFamily="18" charset="0"/>
              </a:rPr>
              <a:t>y</a:t>
            </a:r>
            <a:r>
              <a:rPr lang="es-ES" altLang="es-MX" sz="2400" i="1" baseline="-25000" dirty="0" err="1">
                <a:latin typeface="Times New Roman" pitchFamily="18" charset="0"/>
              </a:rPr>
              <a:t>l</a:t>
            </a:r>
            <a:r>
              <a:rPr lang="es-ES" altLang="es-MX" sz="2400" dirty="0">
                <a:latin typeface="Times New Roman" pitchFamily="18" charset="0"/>
              </a:rPr>
              <a:t>)</a:t>
            </a:r>
            <a:r>
              <a:rPr lang="es-ES" altLang="es-MX" sz="2400" dirty="0"/>
              <a:t> </a:t>
            </a:r>
            <a:r>
              <a:rPr lang="es-ES" altLang="ja-JP" sz="2400" dirty="0">
                <a:ea typeface="ＭＳ Ｐゴシック" charset="-128"/>
              </a:rPr>
              <a:t>∈</a:t>
            </a:r>
            <a:r>
              <a:rPr lang="es-ES" altLang="ja-JP" sz="2400" i="1" dirty="0">
                <a:ea typeface="ＭＳ Ｐゴシック" charset="-128"/>
              </a:rPr>
              <a:t> </a:t>
            </a:r>
            <a:r>
              <a:rPr lang="es-ES" altLang="ja-JP" sz="2400" dirty="0" err="1">
                <a:latin typeface="Times New Roman" pitchFamily="18" charset="0"/>
                <a:ea typeface="ＭＳ Ｐゴシック" charset="-128"/>
              </a:rPr>
              <a:t>R</a:t>
            </a:r>
            <a:r>
              <a:rPr lang="es-ES" altLang="ja-JP" sz="2400" i="1" baseline="30000" dirty="0" err="1">
                <a:latin typeface="Times New Roman" pitchFamily="18" charset="0"/>
                <a:ea typeface="ＭＳ Ｐゴシック" charset="-128"/>
              </a:rPr>
              <a:t>l</a:t>
            </a:r>
            <a:r>
              <a:rPr lang="es-ES" altLang="ja-JP" sz="2400" i="1" dirty="0">
                <a:ea typeface="ＭＳ Ｐゴシック" charset="-128"/>
              </a:rPr>
              <a:t> </a:t>
            </a:r>
            <a:r>
              <a:rPr lang="es-ES" altLang="ja-JP" sz="2400" dirty="0">
                <a:ea typeface="ＭＳ Ｐゴシック" charset="-128"/>
              </a:rPr>
              <a:t>donde </a:t>
            </a:r>
            <a:r>
              <a:rPr lang="es-ES" altLang="ja-JP" sz="2400" i="1" dirty="0" err="1">
                <a:latin typeface="Times New Roman" pitchFamily="18" charset="0"/>
                <a:ea typeface="ＭＳ Ｐゴシック" charset="-128"/>
              </a:rPr>
              <a:t>y</a:t>
            </a:r>
            <a:r>
              <a:rPr lang="es-ES" altLang="ja-JP" sz="2400" i="1" baseline="-25000" dirty="0" err="1">
                <a:latin typeface="Times New Roman" pitchFamily="18" charset="0"/>
                <a:ea typeface="ＭＳ Ｐゴシック" charset="-128"/>
              </a:rPr>
              <a:t>k</a:t>
            </a:r>
            <a:r>
              <a:rPr lang="es-ES" altLang="ja-JP" sz="2400" i="1" dirty="0">
                <a:latin typeface="Times New Roman" pitchFamily="18" charset="0"/>
                <a:ea typeface="ＭＳ Ｐゴシック" charset="-128"/>
              </a:rPr>
              <a:t> &gt; </a:t>
            </a:r>
            <a:r>
              <a:rPr lang="es-ES" altLang="ja-JP" sz="2400" dirty="0">
                <a:latin typeface="Times New Roman" pitchFamily="18" charset="0"/>
                <a:ea typeface="ＭＳ Ｐゴシック" charset="-128"/>
              </a:rPr>
              <a:t>0</a:t>
            </a:r>
            <a:r>
              <a:rPr lang="es-ES" altLang="ja-JP" sz="2400" dirty="0">
                <a:ea typeface="ＭＳ Ｐゴシック" charset="-128"/>
              </a:rPr>
              <a:t> denota un output para la empresa, </a:t>
            </a:r>
            <a:r>
              <a:rPr lang="es-ES" altLang="ja-JP" sz="2400" i="1" dirty="0" err="1">
                <a:latin typeface="Times New Roman" pitchFamily="18" charset="0"/>
                <a:ea typeface="ＭＳ Ｐゴシック" charset="-128"/>
              </a:rPr>
              <a:t>y</a:t>
            </a:r>
            <a:r>
              <a:rPr lang="es-ES" altLang="ja-JP" sz="2400" i="1" baseline="-25000" dirty="0" err="1">
                <a:latin typeface="Times New Roman" pitchFamily="18" charset="0"/>
                <a:ea typeface="ＭＳ Ｐゴシック" charset="-128"/>
              </a:rPr>
              <a:t>k</a:t>
            </a:r>
            <a:r>
              <a:rPr lang="es-ES" altLang="ja-JP" sz="2400" i="1" dirty="0">
                <a:latin typeface="Times New Roman" pitchFamily="18" charset="0"/>
                <a:ea typeface="ＭＳ Ｐゴシック" charset="-128"/>
              </a:rPr>
              <a:t> &lt; </a:t>
            </a:r>
            <a:r>
              <a:rPr lang="es-ES" altLang="ja-JP" sz="2400" dirty="0">
                <a:latin typeface="Times New Roman" pitchFamily="18" charset="0"/>
                <a:ea typeface="ＭＳ Ｐゴシック" charset="-128"/>
              </a:rPr>
              <a:t>0</a:t>
            </a:r>
            <a:r>
              <a:rPr lang="es-ES" altLang="ja-JP" sz="2400" dirty="0">
                <a:ea typeface="ＭＳ Ｐゴシック" charset="-128"/>
              </a:rPr>
              <a:t> denota un input, y </a:t>
            </a:r>
            <a:r>
              <a:rPr lang="es-ES" altLang="ja-JP" sz="2400" i="1" dirty="0" err="1">
                <a:latin typeface="Times New Roman" pitchFamily="18" charset="0"/>
                <a:ea typeface="ＭＳ Ｐゴシック" charset="-128"/>
              </a:rPr>
              <a:t>y</a:t>
            </a:r>
            <a:r>
              <a:rPr lang="es-ES" altLang="ja-JP" sz="2400" i="1" baseline="-25000" dirty="0" err="1">
                <a:latin typeface="Times New Roman" pitchFamily="18" charset="0"/>
                <a:ea typeface="ＭＳ Ｐゴシック" charset="-128"/>
              </a:rPr>
              <a:t>k</a:t>
            </a:r>
            <a:r>
              <a:rPr lang="es-ES" altLang="ja-JP" sz="2400" i="1" dirty="0">
                <a:latin typeface="Times New Roman" pitchFamily="18" charset="0"/>
                <a:ea typeface="ＭＳ Ｐゴシック" charset="-128"/>
              </a:rPr>
              <a:t> </a:t>
            </a:r>
            <a:r>
              <a:rPr lang="es-ES" altLang="ja-JP" sz="2400" dirty="0">
                <a:latin typeface="Times New Roman" pitchFamily="18" charset="0"/>
                <a:ea typeface="ＭＳ Ｐゴシック" charset="-128"/>
              </a:rPr>
              <a:t>= 0</a:t>
            </a:r>
            <a:r>
              <a:rPr lang="es-ES" altLang="ja-JP" sz="2400" dirty="0">
                <a:ea typeface="ＭＳ Ｐゴシック" charset="-128"/>
              </a:rPr>
              <a:t> representa que la mercancía </a:t>
            </a:r>
            <a:r>
              <a:rPr lang="es-ES" altLang="ja-JP" sz="2400" i="1" dirty="0">
                <a:latin typeface="Times New Roman" pitchFamily="18" charset="0"/>
                <a:ea typeface="ＭＳ Ｐゴシック" charset="-128"/>
              </a:rPr>
              <a:t>k</a:t>
            </a:r>
            <a:r>
              <a:rPr lang="es-ES" altLang="ja-JP" sz="2400" i="1" dirty="0">
                <a:ea typeface="ＭＳ Ｐゴシック" charset="-128"/>
              </a:rPr>
              <a:t> </a:t>
            </a:r>
            <a:r>
              <a:rPr lang="es-ES" altLang="ja-JP" sz="2400" dirty="0">
                <a:ea typeface="ＭＳ Ｐゴシック" charset="-128"/>
              </a:rPr>
              <a:t>no forma parte del proceso de producción de la empresa.</a:t>
            </a:r>
            <a:endParaRPr lang="es-ES" altLang="es-MX" sz="2400" dirty="0"/>
          </a:p>
        </p:txBody>
      </p:sp>
      <p:graphicFrame>
        <p:nvGraphicFramePr>
          <p:cNvPr id="12292" name="Object 4"/>
          <p:cNvGraphicFramePr>
            <a:graphicFrameLocks noChangeAspect="1"/>
          </p:cNvGraphicFramePr>
          <p:nvPr>
            <p:extLst>
              <p:ext uri="{D42A27DB-BD31-4B8C-83A1-F6EECF244321}">
                <p14:modId xmlns:p14="http://schemas.microsoft.com/office/powerpoint/2010/main" val="145925435"/>
              </p:ext>
            </p:extLst>
          </p:nvPr>
        </p:nvGraphicFramePr>
        <p:xfrm>
          <a:off x="5159897" y="2780929"/>
          <a:ext cx="1814513" cy="382587"/>
        </p:xfrm>
        <a:graphic>
          <a:graphicData uri="http://schemas.openxmlformats.org/presentationml/2006/ole">
            <mc:AlternateContent xmlns:mc="http://schemas.openxmlformats.org/markup-compatibility/2006">
              <mc:Choice xmlns:v="urn:schemas-microsoft-com:vml" Requires="v">
                <p:oleObj spid="_x0000_s12354" name="Equation" r:id="rId3" imgW="1205977" imgH="253890" progId="Equation.DSMT4">
                  <p:embed/>
                </p:oleObj>
              </mc:Choice>
              <mc:Fallback>
                <p:oleObj name="Equation" r:id="rId3" imgW="1205977" imgH="25389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9897" y="2780929"/>
                        <a:ext cx="1814513" cy="382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15</a:t>
            </a:fld>
            <a:endParaRPr lang="es-E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sz="quarter" idx="1"/>
          </p:nvPr>
        </p:nvSpPr>
        <p:spPr>
          <a:xfrm>
            <a:off x="1127448" y="1052737"/>
            <a:ext cx="9577064" cy="1871439"/>
          </a:xfrm>
        </p:spPr>
        <p:txBody>
          <a:bodyPr>
            <a:normAutofit/>
          </a:bodyPr>
          <a:lstStyle/>
          <a:p>
            <a:pPr eaLnBrk="1" hangingPunct="1"/>
            <a:r>
              <a:rPr lang="es-ES" altLang="es-MX" sz="2400" dirty="0"/>
              <a:t>Supondremos que hay </a:t>
            </a:r>
            <a:r>
              <a:rPr lang="es-ES" altLang="es-MX" sz="2400" i="1" dirty="0">
                <a:latin typeface="Times New Roman" pitchFamily="18" charset="0"/>
              </a:rPr>
              <a:t>n</a:t>
            </a:r>
            <a:r>
              <a:rPr lang="es-ES" altLang="es-MX" sz="2400" i="1" dirty="0"/>
              <a:t> </a:t>
            </a:r>
            <a:r>
              <a:rPr lang="es-ES" altLang="es-MX" sz="2400" dirty="0"/>
              <a:t>empresas que representamos con el subíndice </a:t>
            </a:r>
            <a:r>
              <a:rPr lang="es-ES" altLang="es-MX" sz="2400" i="1" dirty="0">
                <a:latin typeface="Times New Roman" pitchFamily="18" charset="0"/>
              </a:rPr>
              <a:t>j, j </a:t>
            </a:r>
            <a:r>
              <a:rPr lang="es-ES" altLang="es-MX" sz="2400" dirty="0">
                <a:latin typeface="Times New Roman" pitchFamily="18" charset="0"/>
              </a:rPr>
              <a:t>= 1</a:t>
            </a:r>
            <a:r>
              <a:rPr lang="es-ES" altLang="es-MX" sz="2400" i="1" dirty="0">
                <a:latin typeface="Times New Roman" pitchFamily="18" charset="0"/>
              </a:rPr>
              <a:t>, </a:t>
            </a:r>
            <a:r>
              <a:rPr lang="es-ES" altLang="es-MX" sz="2400" dirty="0">
                <a:latin typeface="Times New Roman" pitchFamily="18" charset="0"/>
              </a:rPr>
              <a:t>2</a:t>
            </a:r>
            <a:r>
              <a:rPr lang="es-ES" altLang="es-MX" sz="2400" i="1" dirty="0">
                <a:latin typeface="Times New Roman" pitchFamily="18" charset="0"/>
              </a:rPr>
              <a:t>, . . . , n</a:t>
            </a:r>
            <a:r>
              <a:rPr lang="es-ES" altLang="es-MX" sz="2400" dirty="0"/>
              <a:t>. Así pues, </a:t>
            </a:r>
            <a:r>
              <a:rPr lang="es-ES" altLang="es-MX" sz="2400" i="1" dirty="0" err="1">
                <a:latin typeface="Times New Roman" pitchFamily="18" charset="0"/>
              </a:rPr>
              <a:t>y</a:t>
            </a:r>
            <a:r>
              <a:rPr lang="es-ES" altLang="es-MX" sz="2400" i="1" baseline="-25000" dirty="0" err="1">
                <a:latin typeface="Times New Roman" pitchFamily="18" charset="0"/>
              </a:rPr>
              <a:t>j</a:t>
            </a:r>
            <a:r>
              <a:rPr lang="es-ES" altLang="es-MX" sz="2400" i="1" dirty="0">
                <a:latin typeface="Times New Roman" pitchFamily="18" charset="0"/>
              </a:rPr>
              <a:t> </a:t>
            </a:r>
            <a:r>
              <a:rPr lang="es-ES" altLang="ja-JP" sz="2400" i="1" dirty="0">
                <a:latin typeface="Times New Roman" pitchFamily="18" charset="0"/>
                <a:ea typeface="ＭＳ Ｐゴシック" charset="-128"/>
              </a:rPr>
              <a:t>∈ </a:t>
            </a:r>
            <a:r>
              <a:rPr lang="es-ES" altLang="ja-JP" sz="2400" dirty="0" err="1">
                <a:latin typeface="Times New Roman" pitchFamily="18" charset="0"/>
                <a:ea typeface="ＭＳ Ｐゴシック" charset="-128"/>
              </a:rPr>
              <a:t>R</a:t>
            </a:r>
            <a:r>
              <a:rPr lang="es-ES" altLang="ja-JP" sz="2400" i="1" baseline="30000" dirty="0" err="1">
                <a:latin typeface="Times New Roman" pitchFamily="18" charset="0"/>
                <a:ea typeface="ＭＳ Ｐゴシック" charset="-128"/>
              </a:rPr>
              <a:t>l</a:t>
            </a:r>
            <a:r>
              <a:rPr lang="es-ES" altLang="ja-JP" sz="2400" i="1" baseline="30000" dirty="0">
                <a:ea typeface="ＭＳ Ｐゴシック" charset="-128"/>
              </a:rPr>
              <a:t> </a:t>
            </a:r>
            <a:r>
              <a:rPr lang="es-ES" altLang="ja-JP" sz="2400" dirty="0">
                <a:ea typeface="ＭＳ Ｐゴシック" charset="-128"/>
              </a:rPr>
              <a:t>representa un plan de producción de la empresa </a:t>
            </a:r>
            <a:r>
              <a:rPr lang="es-ES" altLang="ja-JP" sz="2400" i="1" dirty="0">
                <a:latin typeface="Times New Roman" pitchFamily="18" charset="0"/>
                <a:ea typeface="ＭＳ Ｐゴシック" charset="-128"/>
              </a:rPr>
              <a:t>j</a:t>
            </a:r>
            <a:r>
              <a:rPr lang="es-ES" altLang="ja-JP" sz="2400" dirty="0">
                <a:ea typeface="ＭＳ Ｐゴシック" charset="-128"/>
              </a:rPr>
              <a:t>, y </a:t>
            </a:r>
            <a:r>
              <a:rPr lang="es-ES" altLang="ja-JP" sz="2400" i="1" dirty="0" err="1">
                <a:latin typeface="Times New Roman" pitchFamily="18" charset="0"/>
                <a:ea typeface="ＭＳ Ｐゴシック" charset="-128"/>
              </a:rPr>
              <a:t>y</a:t>
            </a:r>
            <a:r>
              <a:rPr lang="es-ES" altLang="ja-JP" sz="2400" i="1" baseline="-25000" dirty="0" err="1">
                <a:latin typeface="Times New Roman" pitchFamily="18" charset="0"/>
                <a:ea typeface="ＭＳ Ｐゴシック" charset="-128"/>
              </a:rPr>
              <a:t>jk</a:t>
            </a:r>
            <a:r>
              <a:rPr lang="es-ES" altLang="ja-JP" sz="2400" i="1" dirty="0">
                <a:ea typeface="ＭＳ Ｐゴシック" charset="-128"/>
              </a:rPr>
              <a:t> </a:t>
            </a:r>
            <a:r>
              <a:rPr lang="es-ES" altLang="ja-JP" sz="2400" i="1" dirty="0">
                <a:ea typeface="ＭＳ Ｐゴシック" charset="-128"/>
                <a:sym typeface="Symbol" pitchFamily="18" charset="2"/>
              </a:rPr>
              <a:t></a:t>
            </a:r>
            <a:r>
              <a:rPr lang="es-ES" altLang="ja-JP" sz="2400" dirty="0">
                <a:ea typeface="ＭＳ Ｐゴシック" charset="-128"/>
              </a:rPr>
              <a:t> </a:t>
            </a:r>
            <a:r>
              <a:rPr lang="es-ES" altLang="ja-JP" sz="2400" dirty="0">
                <a:latin typeface="Times New Roman" pitchFamily="18" charset="0"/>
                <a:ea typeface="ＭＳ Ｐゴシック" charset="-128"/>
              </a:rPr>
              <a:t>0</a:t>
            </a:r>
            <a:r>
              <a:rPr lang="es-ES" altLang="ja-JP" sz="2400" dirty="0">
                <a:ea typeface="ＭＳ Ｐゴシック" charset="-128"/>
              </a:rPr>
              <a:t> representa que la empresa </a:t>
            </a:r>
            <a:r>
              <a:rPr lang="es-ES" altLang="ja-JP" sz="2400" i="1" dirty="0">
                <a:latin typeface="Times New Roman" pitchFamily="18" charset="0"/>
                <a:ea typeface="ＭＳ Ｐゴシック" charset="-128"/>
              </a:rPr>
              <a:t>j</a:t>
            </a:r>
            <a:r>
              <a:rPr lang="es-ES" altLang="ja-JP" sz="2400" i="1" dirty="0">
                <a:ea typeface="ＭＳ Ｐゴシック" charset="-128"/>
              </a:rPr>
              <a:t> </a:t>
            </a:r>
            <a:r>
              <a:rPr lang="es-ES" altLang="ja-JP" sz="2400" dirty="0">
                <a:ea typeface="ＭＳ Ｐゴシック" charset="-128"/>
              </a:rPr>
              <a:t>utiliza </a:t>
            </a:r>
            <a:r>
              <a:rPr lang="es-ES" altLang="ja-JP" sz="2400" i="1" dirty="0" err="1">
                <a:latin typeface="Times New Roman" pitchFamily="18" charset="0"/>
                <a:ea typeface="ＭＳ Ｐゴシック" charset="-128"/>
              </a:rPr>
              <a:t>y</a:t>
            </a:r>
            <a:r>
              <a:rPr lang="es-ES" altLang="ja-JP" sz="2400" i="1" baseline="-25000" dirty="0" err="1">
                <a:latin typeface="Times New Roman" pitchFamily="18" charset="0"/>
                <a:ea typeface="ＭＳ Ｐゴシック" charset="-128"/>
              </a:rPr>
              <a:t>jk</a:t>
            </a:r>
            <a:r>
              <a:rPr lang="es-ES" altLang="ja-JP" sz="2400" i="1" dirty="0">
                <a:latin typeface="Times New Roman" pitchFamily="18" charset="0"/>
                <a:ea typeface="ＭＳ Ｐゴシック" charset="-128"/>
              </a:rPr>
              <a:t> </a:t>
            </a:r>
            <a:r>
              <a:rPr lang="es-ES" altLang="ja-JP" sz="2400" dirty="0">
                <a:ea typeface="ＭＳ Ｐゴシック" charset="-128"/>
              </a:rPr>
              <a:t>unidades de la mercancía </a:t>
            </a:r>
            <a:r>
              <a:rPr lang="es-ES" altLang="ja-JP" sz="2400" i="1" dirty="0">
                <a:latin typeface="Times New Roman" pitchFamily="18" charset="0"/>
                <a:ea typeface="ＭＳ Ｐゴシック" charset="-128"/>
              </a:rPr>
              <a:t>k</a:t>
            </a:r>
            <a:r>
              <a:rPr lang="es-ES" altLang="ja-JP" sz="2400" i="1" dirty="0">
                <a:ea typeface="ＭＳ Ｐゴシック" charset="-128"/>
              </a:rPr>
              <a:t> </a:t>
            </a:r>
            <a:r>
              <a:rPr lang="es-ES" altLang="ja-JP" sz="2400" dirty="0">
                <a:ea typeface="ＭＳ Ｐゴシック" charset="-128"/>
              </a:rPr>
              <a:t>en su proceso de producción.</a:t>
            </a:r>
          </a:p>
          <a:p>
            <a:pPr eaLnBrk="1" hangingPunct="1"/>
            <a:endParaRPr lang="es-ES" altLang="es-MX" sz="2000" dirty="0"/>
          </a:p>
        </p:txBody>
      </p:sp>
      <p:graphicFrame>
        <p:nvGraphicFramePr>
          <p:cNvPr id="13315" name="Object 13"/>
          <p:cNvGraphicFramePr>
            <a:graphicFrameLocks noChangeAspect="1"/>
          </p:cNvGraphicFramePr>
          <p:nvPr>
            <p:extLst>
              <p:ext uri="{D42A27DB-BD31-4B8C-83A1-F6EECF244321}">
                <p14:modId xmlns:p14="http://schemas.microsoft.com/office/powerpoint/2010/main" val="3680140373"/>
              </p:ext>
            </p:extLst>
          </p:nvPr>
        </p:nvGraphicFramePr>
        <p:xfrm>
          <a:off x="6731446" y="3287714"/>
          <a:ext cx="3829050" cy="3381375"/>
        </p:xfrm>
        <a:graphic>
          <a:graphicData uri="http://schemas.openxmlformats.org/presentationml/2006/ole">
            <mc:AlternateContent xmlns:mc="http://schemas.openxmlformats.org/markup-compatibility/2006">
              <mc:Choice xmlns:v="urn:schemas-microsoft-com:vml" Requires="v">
                <p:oleObj spid="_x0000_s13378" name="Imagen de mapa de bits" r:id="rId3" imgW="3828571" imgH="3381847" progId="Paint.Picture">
                  <p:embed/>
                </p:oleObj>
              </mc:Choice>
              <mc:Fallback>
                <p:oleObj name="Imagen de mapa de bits" r:id="rId3" imgW="3828571" imgH="3381847" progId="Paint.Picture">
                  <p:embed/>
                  <p:pic>
                    <p:nvPicPr>
                      <p:cNvPr id="0" name="Object 13"/>
                      <p:cNvPicPr>
                        <a:picLocks noChangeAspect="1" noChangeArrowheads="1"/>
                      </p:cNvPicPr>
                      <p:nvPr/>
                    </p:nvPicPr>
                    <p:blipFill>
                      <a:blip r:embed="rId4">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6731446" y="3287714"/>
                        <a:ext cx="3829050" cy="338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316" name="Rectangle 14"/>
          <p:cNvSpPr>
            <a:spLocks noChangeArrowheads="1"/>
          </p:cNvSpPr>
          <p:nvPr/>
        </p:nvSpPr>
        <p:spPr bwMode="auto">
          <a:xfrm>
            <a:off x="1127448" y="4076701"/>
            <a:ext cx="503999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marL="0" indent="0" eaLnBrk="1" hangingPunct="1">
              <a:buNone/>
            </a:pPr>
            <a:r>
              <a:rPr lang="es-ES" altLang="ja-JP" sz="2400" i="1" baseline="0" dirty="0">
                <a:latin typeface="+mn-lt"/>
                <a:ea typeface="ＭＳ Ｐゴシック" charset="-128"/>
              </a:rPr>
              <a:t>conjunto de posibilidades de producción </a:t>
            </a:r>
            <a:r>
              <a:rPr lang="es-ES" altLang="ja-JP" sz="2400" baseline="0" dirty="0">
                <a:latin typeface="+mn-lt"/>
                <a:ea typeface="ＭＳ Ｐゴシック" charset="-128"/>
              </a:rPr>
              <a:t>de la empresa </a:t>
            </a:r>
            <a:r>
              <a:rPr lang="es-ES" altLang="ja-JP" sz="2400" i="1" baseline="0" dirty="0">
                <a:latin typeface="+mn-lt"/>
                <a:ea typeface="ＭＳ Ｐゴシック" charset="-128"/>
              </a:rPr>
              <a:t>j</a:t>
            </a:r>
            <a:r>
              <a:rPr lang="es-ES" altLang="ja-JP" sz="2400" baseline="0" dirty="0">
                <a:latin typeface="+mn-lt"/>
                <a:ea typeface="ＭＳ Ｐゴシック" charset="-128"/>
              </a:rPr>
              <a:t>, que denotamos como </a:t>
            </a:r>
            <a:r>
              <a:rPr lang="es-ES" altLang="ja-JP" sz="2400" i="1" baseline="0" dirty="0" err="1">
                <a:latin typeface="+mn-lt"/>
                <a:ea typeface="ＭＳ Ｐゴシック" charset="-128"/>
              </a:rPr>
              <a:t>Y</a:t>
            </a:r>
            <a:r>
              <a:rPr lang="es-ES" altLang="ja-JP" sz="2400" i="1" dirty="0" err="1">
                <a:latin typeface="+mn-lt"/>
                <a:ea typeface="ＭＳ Ｐゴシック" charset="-128"/>
              </a:rPr>
              <a:t>j</a:t>
            </a:r>
            <a:r>
              <a:rPr lang="es-ES" altLang="ja-JP" sz="2400" i="1" baseline="0" dirty="0">
                <a:latin typeface="+mn-lt"/>
                <a:ea typeface="ＭＳ Ｐゴシック" charset="-128"/>
              </a:rPr>
              <a:t> ⊂ </a:t>
            </a:r>
            <a:r>
              <a:rPr lang="es-ES" altLang="ja-JP" sz="2400" baseline="0" dirty="0" err="1">
                <a:latin typeface="+mn-lt"/>
                <a:ea typeface="ＭＳ Ｐゴシック" charset="-128"/>
              </a:rPr>
              <a:t>R</a:t>
            </a:r>
            <a:r>
              <a:rPr lang="es-ES" altLang="ja-JP" sz="2400" i="1" baseline="30000" dirty="0" err="1">
                <a:latin typeface="+mn-lt"/>
                <a:ea typeface="ＭＳ Ｐゴシック" charset="-128"/>
              </a:rPr>
              <a:t>l</a:t>
            </a:r>
            <a:r>
              <a:rPr lang="es-ES" altLang="ja-JP" sz="2400" baseline="0" dirty="0">
                <a:latin typeface="+mn-lt"/>
                <a:ea typeface="ＭＳ Ｐゴシック" charset="-128"/>
              </a:rPr>
              <a:t>, como el conjunto de todos los planes de producción técnicamente viables.</a:t>
            </a:r>
          </a:p>
        </p:txBody>
      </p:sp>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16</a:t>
            </a:fld>
            <a:endParaRPr lang="es-E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031767" y="274638"/>
            <a:ext cx="9793088" cy="1066130"/>
          </a:xfrm>
          <a:solidFill>
            <a:schemeClr val="accent1">
              <a:lumMod val="20000"/>
              <a:lumOff val="80000"/>
            </a:schemeClr>
          </a:solidFill>
        </p:spPr>
        <p:txBody>
          <a:bodyPr anchor="ctr"/>
          <a:lstStyle/>
          <a:p>
            <a:pPr eaLnBrk="1" hangingPunct="1"/>
            <a:r>
              <a:rPr lang="es-ES" altLang="es-MX" sz="2400" b="1" dirty="0">
                <a:solidFill>
                  <a:schemeClr val="accent1"/>
                </a:solidFill>
              </a:rPr>
              <a:t>Propiedades del conjunto de </a:t>
            </a:r>
            <a:r>
              <a:rPr lang="es-ES" altLang="es-MX" sz="2400" b="1" dirty="0" smtClean="0">
                <a:solidFill>
                  <a:schemeClr val="accent1"/>
                </a:solidFill>
              </a:rPr>
              <a:t>posibilidades de </a:t>
            </a:r>
            <a:r>
              <a:rPr lang="es-ES" altLang="es-MX" sz="2400" b="1" dirty="0">
                <a:solidFill>
                  <a:schemeClr val="accent1"/>
                </a:solidFill>
              </a:rPr>
              <a:t>producción</a:t>
            </a:r>
            <a:endParaRPr lang="es-ES" altLang="es-MX" sz="3800" b="1" dirty="0">
              <a:solidFill>
                <a:schemeClr val="accent1"/>
              </a:solidFill>
            </a:endParaRPr>
          </a:p>
        </p:txBody>
      </p:sp>
      <p:sp>
        <p:nvSpPr>
          <p:cNvPr id="14339" name="Rectangle 3"/>
          <p:cNvSpPr>
            <a:spLocks noGrp="1" noChangeArrowheads="1"/>
          </p:cNvSpPr>
          <p:nvPr>
            <p:ph sz="quarter" idx="1"/>
          </p:nvPr>
        </p:nvSpPr>
        <p:spPr>
          <a:xfrm>
            <a:off x="1031767" y="1678126"/>
            <a:ext cx="9793088" cy="2549525"/>
          </a:xfrm>
        </p:spPr>
        <p:txBody>
          <a:bodyPr>
            <a:noAutofit/>
          </a:bodyPr>
          <a:lstStyle/>
          <a:p>
            <a:pPr marL="381000" indent="-381000">
              <a:lnSpc>
                <a:spcPct val="90000"/>
              </a:lnSpc>
            </a:pPr>
            <a:r>
              <a:rPr lang="es-ES" altLang="es-MX" sz="2000" i="1" dirty="0" err="1">
                <a:latin typeface="Times New Roman" pitchFamily="18" charset="0"/>
              </a:rPr>
              <a:t>Y</a:t>
            </a:r>
            <a:r>
              <a:rPr lang="es-ES" altLang="es-MX" sz="2000" i="1" baseline="-25000" dirty="0" err="1">
                <a:latin typeface="Times New Roman" pitchFamily="18" charset="0"/>
              </a:rPr>
              <a:t>j</a:t>
            </a:r>
            <a:r>
              <a:rPr lang="es-ES" altLang="es-MX" sz="2000" i="1" dirty="0"/>
              <a:t> </a:t>
            </a:r>
            <a:r>
              <a:rPr lang="es-ES" altLang="es-MX" sz="2000" dirty="0"/>
              <a:t>es no vacío y cerrado. El conjunto de posibilidades de producción contiene los puntos de su frontera. El límite de una secuencia de planes de producción es también un plan de producción.</a:t>
            </a:r>
          </a:p>
          <a:p>
            <a:pPr marL="381000" indent="-381000">
              <a:lnSpc>
                <a:spcPct val="90000"/>
              </a:lnSpc>
              <a:buNone/>
            </a:pPr>
            <a:r>
              <a:rPr lang="es-ES" altLang="es-MX" sz="2000" dirty="0"/>
              <a:t>      Es decir, sea </a:t>
            </a:r>
            <a:r>
              <a:rPr lang="es-ES" altLang="es-MX" sz="2000" i="1" dirty="0" err="1">
                <a:latin typeface="Times New Roman" pitchFamily="18" charset="0"/>
              </a:rPr>
              <a:t>y</a:t>
            </a:r>
            <a:r>
              <a:rPr lang="es-ES" altLang="es-MX" sz="2000" i="1" baseline="30000" dirty="0" err="1">
                <a:latin typeface="Times New Roman" pitchFamily="18" charset="0"/>
              </a:rPr>
              <a:t>n</a:t>
            </a:r>
            <a:r>
              <a:rPr lang="es-ES" altLang="es-MX" sz="2000" i="1" baseline="-25000" dirty="0" err="1">
                <a:latin typeface="Times New Roman" pitchFamily="18" charset="0"/>
              </a:rPr>
              <a:t>j</a:t>
            </a:r>
            <a:r>
              <a:rPr lang="es-ES" altLang="es-MX" sz="2000" i="1" dirty="0"/>
              <a:t> </a:t>
            </a:r>
            <a:r>
              <a:rPr lang="es-ES" altLang="es-MX" sz="2000" dirty="0"/>
              <a:t>una secuencia de planes de producción para la empresa </a:t>
            </a:r>
            <a:r>
              <a:rPr lang="es-ES" altLang="es-MX" sz="2000" i="1" dirty="0">
                <a:latin typeface="Times New Roman" pitchFamily="18" charset="0"/>
              </a:rPr>
              <a:t>j</a:t>
            </a:r>
            <a:r>
              <a:rPr lang="es-ES" altLang="es-MX" sz="2000" i="1" dirty="0"/>
              <a:t> </a:t>
            </a:r>
            <a:r>
              <a:rPr lang="es-ES" altLang="es-MX" sz="2000" dirty="0"/>
              <a:t>tal que          </a:t>
            </a:r>
            <a:r>
              <a:rPr lang="es-ES" altLang="ja-JP" sz="2000" dirty="0">
                <a:ea typeface="ＭＳ Ｐゴシック" charset="-128"/>
              </a:rPr>
              <a:t>. Entonces, </a:t>
            </a:r>
            <a:r>
              <a:rPr lang="es-ES" altLang="ja-JP" sz="2000" dirty="0" smtClean="0">
                <a:ea typeface="ＭＳ Ｐゴシック" charset="-128"/>
              </a:rPr>
              <a:t>si</a:t>
            </a:r>
            <a:br>
              <a:rPr lang="es-ES" altLang="ja-JP" sz="2000" dirty="0" smtClean="0">
                <a:ea typeface="ＭＳ Ｐゴシック" charset="-128"/>
              </a:rPr>
            </a:br>
            <a:r>
              <a:rPr lang="es-ES" altLang="ja-JP" sz="2000" dirty="0" smtClean="0">
                <a:ea typeface="ＭＳ Ｐゴシック" charset="-128"/>
              </a:rPr>
              <a:t>          implica </a:t>
            </a:r>
            <a:r>
              <a:rPr lang="es-ES" altLang="ja-JP" sz="2000" dirty="0">
                <a:ea typeface="ＭＳ Ｐゴシック" charset="-128"/>
              </a:rPr>
              <a:t>que </a:t>
            </a:r>
            <a:r>
              <a:rPr lang="es-ES" altLang="ja-JP" sz="2000" i="1" dirty="0">
                <a:ea typeface="ＭＳ Ｐゴシック" charset="-128"/>
              </a:rPr>
              <a:t> </a:t>
            </a:r>
            <a:endParaRPr lang="es-ES" altLang="ja-JP" sz="2000" dirty="0">
              <a:ea typeface="ＭＳ Ｐゴシック" charset="-128"/>
            </a:endParaRPr>
          </a:p>
          <a:p>
            <a:pPr marL="381000" indent="-381000">
              <a:lnSpc>
                <a:spcPct val="90000"/>
              </a:lnSpc>
              <a:buNone/>
            </a:pPr>
            <a:endParaRPr lang="es-ES" altLang="ja-JP" sz="1050" dirty="0">
              <a:ea typeface="ＭＳ Ｐゴシック" charset="-128"/>
            </a:endParaRPr>
          </a:p>
          <a:p>
            <a:pPr marL="381000" indent="-381000">
              <a:lnSpc>
                <a:spcPct val="90000"/>
              </a:lnSpc>
            </a:pPr>
            <a:r>
              <a:rPr lang="es-ES" altLang="ja-JP" sz="2000" dirty="0">
                <a:ea typeface="ＭＳ Ｐゴシック" charset="-128"/>
              </a:rPr>
              <a:t>Sin input no hay output. No es posible producir algo a partir de nada. Formalmente, sea </a:t>
            </a:r>
            <a:r>
              <a:rPr lang="es-ES" altLang="ja-JP" sz="2000" i="1" dirty="0" err="1">
                <a:latin typeface="Times New Roman" pitchFamily="18" charset="0"/>
                <a:ea typeface="ＭＳ Ｐゴシック" charset="-128"/>
              </a:rPr>
              <a:t>y</a:t>
            </a:r>
            <a:r>
              <a:rPr lang="es-ES" altLang="ja-JP" sz="2000" i="1" baseline="-25000" dirty="0" err="1">
                <a:latin typeface="Times New Roman" pitchFamily="18" charset="0"/>
                <a:ea typeface="ＭＳ Ｐゴシック" charset="-128"/>
              </a:rPr>
              <a:t>j</a:t>
            </a:r>
            <a:r>
              <a:rPr lang="es-ES" altLang="ja-JP" sz="2000" i="1" dirty="0">
                <a:ea typeface="ＭＳ Ｐゴシック" charset="-128"/>
              </a:rPr>
              <a:t> </a:t>
            </a:r>
            <a:r>
              <a:rPr lang="es-ES" altLang="ja-JP" sz="2000" dirty="0">
                <a:ea typeface="ＭＳ Ｐゴシック" charset="-128"/>
              </a:rPr>
              <a:t>un plan de producción tal que </a:t>
            </a:r>
            <a:r>
              <a:rPr lang="es-ES" altLang="ja-JP" sz="2000" i="1" dirty="0">
                <a:latin typeface="Times New Roman" pitchFamily="18" charset="0"/>
                <a:ea typeface="ＭＳ Ｐゴシック" charset="-128"/>
              </a:rPr>
              <a:t>∀k, </a:t>
            </a:r>
            <a:r>
              <a:rPr lang="es-ES" altLang="ja-JP" sz="2000" i="1" dirty="0" err="1">
                <a:latin typeface="Times New Roman" pitchFamily="18" charset="0"/>
                <a:ea typeface="ＭＳ Ｐゴシック" charset="-128"/>
              </a:rPr>
              <a:t>y</a:t>
            </a:r>
            <a:r>
              <a:rPr lang="es-ES" altLang="ja-JP" sz="2000" i="1" baseline="-25000" dirty="0" err="1">
                <a:latin typeface="Times New Roman" pitchFamily="18" charset="0"/>
                <a:ea typeface="ＭＳ Ｐゴシック" charset="-128"/>
              </a:rPr>
              <a:t>jk</a:t>
            </a:r>
            <a:r>
              <a:rPr lang="es-ES" altLang="ja-JP" sz="2000" i="1" dirty="0">
                <a:latin typeface="Times New Roman" pitchFamily="18" charset="0"/>
                <a:ea typeface="ＭＳ Ｐゴシック" charset="-128"/>
              </a:rPr>
              <a:t> ≥</a:t>
            </a:r>
            <a:r>
              <a:rPr lang="es-ES" altLang="ja-JP" sz="2000" i="1" dirty="0">
                <a:ea typeface="ＭＳ Ｐゴシック" charset="-128"/>
              </a:rPr>
              <a:t> </a:t>
            </a:r>
            <a:r>
              <a:rPr lang="es-ES" altLang="ja-JP" sz="2000" dirty="0">
                <a:ea typeface="ＭＳ Ｐゴシック" charset="-128"/>
              </a:rPr>
              <a:t>0, es decir no contiene inputs. Entonces, </a:t>
            </a:r>
            <a:r>
              <a:rPr lang="es-ES" altLang="ja-JP" sz="2000" i="1" dirty="0" err="1">
                <a:latin typeface="Times New Roman" pitchFamily="18" charset="0"/>
                <a:ea typeface="ＭＳ Ｐゴシック" charset="-128"/>
              </a:rPr>
              <a:t>y</a:t>
            </a:r>
            <a:r>
              <a:rPr lang="es-ES" altLang="ja-JP" sz="2000" i="1" baseline="-25000" dirty="0" err="1">
                <a:latin typeface="Times New Roman" pitchFamily="18" charset="0"/>
                <a:ea typeface="ＭＳ Ｐゴシック" charset="-128"/>
              </a:rPr>
              <a:t>j</a:t>
            </a:r>
            <a:r>
              <a:rPr lang="es-ES" altLang="ja-JP" sz="2000" i="1" dirty="0">
                <a:latin typeface="Times New Roman" pitchFamily="18" charset="0"/>
                <a:ea typeface="ＭＳ Ｐゴシック" charset="-128"/>
              </a:rPr>
              <a:t> </a:t>
            </a:r>
            <a:r>
              <a:rPr lang="es-ES" altLang="ja-JP" sz="2000" dirty="0">
                <a:latin typeface="Times New Roman" pitchFamily="18" charset="0"/>
                <a:ea typeface="ＭＳ Ｐゴシック" charset="-128"/>
              </a:rPr>
              <a:t>= 0.</a:t>
            </a:r>
            <a:r>
              <a:rPr lang="es-ES" altLang="ja-JP" sz="2000" dirty="0">
                <a:ea typeface="ＭＳ Ｐゴシック" charset="-128"/>
              </a:rPr>
              <a:t> </a:t>
            </a:r>
            <a:endParaRPr lang="es-ES" altLang="es-MX" sz="2000" i="1" dirty="0"/>
          </a:p>
        </p:txBody>
      </p:sp>
      <p:graphicFrame>
        <p:nvGraphicFramePr>
          <p:cNvPr id="14340" name="Object 4"/>
          <p:cNvGraphicFramePr>
            <a:graphicFrameLocks noChangeAspect="1"/>
          </p:cNvGraphicFramePr>
          <p:nvPr>
            <p:extLst>
              <p:ext uri="{D42A27DB-BD31-4B8C-83A1-F6EECF244321}">
                <p14:modId xmlns:p14="http://schemas.microsoft.com/office/powerpoint/2010/main" val="2893527691"/>
              </p:ext>
            </p:extLst>
          </p:nvPr>
        </p:nvGraphicFramePr>
        <p:xfrm>
          <a:off x="8688288" y="2348880"/>
          <a:ext cx="680185" cy="304800"/>
        </p:xfrm>
        <a:graphic>
          <a:graphicData uri="http://schemas.openxmlformats.org/presentationml/2006/ole">
            <mc:AlternateContent xmlns:mc="http://schemas.openxmlformats.org/markup-compatibility/2006">
              <mc:Choice xmlns:v="urn:schemas-microsoft-com:vml" Requires="v">
                <p:oleObj spid="_x0000_s14536" name="Equation" r:id="rId3" imgW="457002" imgH="253890" progId="Equation.DSMT4">
                  <p:embed/>
                </p:oleObj>
              </mc:Choice>
              <mc:Fallback>
                <p:oleObj name="Equation" r:id="rId3" imgW="457002" imgH="25389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8288" y="2348880"/>
                        <a:ext cx="680185" cy="304800"/>
                      </a:xfrm>
                      <a:prstGeom prst="rect">
                        <a:avLst/>
                      </a:prstGeom>
                      <a:noFill/>
                      <a:ln>
                        <a:noFill/>
                      </a:ln>
                      <a:effectLst/>
                      <a:extLst/>
                    </p:spPr>
                  </p:pic>
                </p:oleObj>
              </mc:Fallback>
            </mc:AlternateContent>
          </a:graphicData>
        </a:graphic>
      </p:graphicFrame>
      <p:graphicFrame>
        <p:nvGraphicFramePr>
          <p:cNvPr id="14341" name="Object 5"/>
          <p:cNvGraphicFramePr>
            <a:graphicFrameLocks noChangeAspect="1"/>
          </p:cNvGraphicFramePr>
          <p:nvPr>
            <p:extLst>
              <p:ext uri="{D42A27DB-BD31-4B8C-83A1-F6EECF244321}">
                <p14:modId xmlns:p14="http://schemas.microsoft.com/office/powerpoint/2010/main" val="281492951"/>
              </p:ext>
            </p:extLst>
          </p:nvPr>
        </p:nvGraphicFramePr>
        <p:xfrm>
          <a:off x="3280525" y="2623517"/>
          <a:ext cx="756631" cy="304800"/>
        </p:xfrm>
        <a:graphic>
          <a:graphicData uri="http://schemas.openxmlformats.org/presentationml/2006/ole">
            <mc:AlternateContent xmlns:mc="http://schemas.openxmlformats.org/markup-compatibility/2006">
              <mc:Choice xmlns:v="urn:schemas-microsoft-com:vml" Requires="v">
                <p:oleObj spid="_x0000_s14537" name="Equation" r:id="rId5" imgW="507780" imgH="253890" progId="Equation.DSMT4">
                  <p:embed/>
                </p:oleObj>
              </mc:Choice>
              <mc:Fallback>
                <p:oleObj name="Equation" r:id="rId5" imgW="507780" imgH="25389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80525" y="2623517"/>
                        <a:ext cx="756631" cy="304800"/>
                      </a:xfrm>
                      <a:prstGeom prst="rect">
                        <a:avLst/>
                      </a:prstGeom>
                      <a:noFill/>
                      <a:ln>
                        <a:noFill/>
                      </a:ln>
                      <a:effectLst/>
                      <a:extLst/>
                    </p:spPr>
                  </p:pic>
                </p:oleObj>
              </mc:Fallback>
            </mc:AlternateContent>
          </a:graphicData>
        </a:graphic>
      </p:graphicFrame>
      <p:graphicFrame>
        <p:nvGraphicFramePr>
          <p:cNvPr id="14342" name="Object 6"/>
          <p:cNvGraphicFramePr>
            <a:graphicFrameLocks noChangeAspect="1"/>
          </p:cNvGraphicFramePr>
          <p:nvPr>
            <p:extLst>
              <p:ext uri="{D42A27DB-BD31-4B8C-83A1-F6EECF244321}">
                <p14:modId xmlns:p14="http://schemas.microsoft.com/office/powerpoint/2010/main" val="868894235"/>
              </p:ext>
            </p:extLst>
          </p:nvPr>
        </p:nvGraphicFramePr>
        <p:xfrm>
          <a:off x="1415480" y="2653680"/>
          <a:ext cx="603737" cy="244475"/>
        </p:xfrm>
        <a:graphic>
          <a:graphicData uri="http://schemas.openxmlformats.org/presentationml/2006/ole">
            <mc:AlternateContent xmlns:mc="http://schemas.openxmlformats.org/markup-compatibility/2006">
              <mc:Choice xmlns:v="urn:schemas-microsoft-com:vml" Requires="v">
                <p:oleObj spid="_x0000_s14538" name="Equation" r:id="rId7" imgW="406048" imgH="203024" progId="Equation.DSMT4">
                  <p:embed/>
                </p:oleObj>
              </mc:Choice>
              <mc:Fallback>
                <p:oleObj name="Equation" r:id="rId7" imgW="406048" imgH="203024"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15480" y="2653680"/>
                        <a:ext cx="603737" cy="244475"/>
                      </a:xfrm>
                      <a:prstGeom prst="rect">
                        <a:avLst/>
                      </a:prstGeom>
                      <a:noFill/>
                      <a:ln>
                        <a:noFill/>
                      </a:ln>
                      <a:effectLst/>
                      <a:extLst/>
                    </p:spPr>
                  </p:pic>
                </p:oleObj>
              </mc:Fallback>
            </mc:AlternateContent>
          </a:graphicData>
        </a:graphic>
      </p:graphicFrame>
      <p:pic>
        <p:nvPicPr>
          <p:cNvPr id="14343" name="Picture 7"/>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57790" y="3954908"/>
            <a:ext cx="5590538" cy="264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17</a:t>
            </a:fld>
            <a:endParaRPr lang="es-E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sz="quarter" idx="1"/>
          </p:nvPr>
        </p:nvSpPr>
        <p:spPr>
          <a:xfrm>
            <a:off x="911424" y="1268760"/>
            <a:ext cx="5184576" cy="4852988"/>
          </a:xfrm>
        </p:spPr>
        <p:txBody>
          <a:bodyPr>
            <a:noAutofit/>
          </a:bodyPr>
          <a:lstStyle/>
          <a:p>
            <a:pPr marL="0" indent="0">
              <a:spcBef>
                <a:spcPts val="0"/>
              </a:spcBef>
              <a:buNone/>
            </a:pPr>
            <a:r>
              <a:rPr lang="es-ES" altLang="ja-JP" sz="2400" b="1" dirty="0">
                <a:ea typeface="ＭＳ Ｐゴシック" charset="-128"/>
              </a:rPr>
              <a:t>Posibilidad de suspender la actividad</a:t>
            </a:r>
            <a:r>
              <a:rPr lang="es-ES" altLang="ja-JP" sz="2400" dirty="0">
                <a:ea typeface="ＭＳ Ｐゴシック" charset="-128"/>
              </a:rPr>
              <a:t>. </a:t>
            </a:r>
            <a:r>
              <a:rPr lang="es-ES" altLang="ja-JP" sz="2400" dirty="0">
                <a:latin typeface="Times New Roman" pitchFamily="18" charset="0"/>
                <a:ea typeface="ＭＳ Ｐゴシック" charset="-128"/>
              </a:rPr>
              <a:t>0</a:t>
            </a:r>
            <a:r>
              <a:rPr lang="es-ES" altLang="ja-JP" sz="2400" i="1" dirty="0">
                <a:latin typeface="Times New Roman" pitchFamily="18" charset="0"/>
                <a:ea typeface="ＭＳ Ｐゴシック" charset="-128"/>
              </a:rPr>
              <a:t>∈ </a:t>
            </a:r>
            <a:r>
              <a:rPr lang="es-ES" altLang="ja-JP" sz="2400" i="1" dirty="0" err="1">
                <a:latin typeface="Times New Roman" pitchFamily="18" charset="0"/>
                <a:ea typeface="ＭＳ Ｐゴシック" charset="-128"/>
              </a:rPr>
              <a:t>Y</a:t>
            </a:r>
            <a:r>
              <a:rPr lang="es-ES" altLang="ja-JP" sz="2400" i="1" baseline="-25000" dirty="0" err="1">
                <a:latin typeface="Times New Roman" pitchFamily="18" charset="0"/>
                <a:ea typeface="ＭＳ Ｐゴシック" charset="-128"/>
              </a:rPr>
              <a:t>j</a:t>
            </a:r>
            <a:r>
              <a:rPr lang="es-ES" altLang="ja-JP" sz="2400" i="1" dirty="0">
                <a:ea typeface="ＭＳ Ｐゴシック" charset="-128"/>
              </a:rPr>
              <a:t> </a:t>
            </a:r>
            <a:r>
              <a:rPr lang="es-ES" altLang="ja-JP" sz="2400" dirty="0">
                <a:ea typeface="ＭＳ Ｐゴシック" charset="-128"/>
              </a:rPr>
              <a:t>, donde 0 representa un vector </a:t>
            </a:r>
            <a:r>
              <a:rPr lang="es-ES" altLang="ja-JP" sz="2400" i="1" dirty="0">
                <a:latin typeface="Times New Roman" pitchFamily="18" charset="0"/>
                <a:ea typeface="ＭＳ Ｐゴシック" charset="-128"/>
              </a:rPr>
              <a:t>l</a:t>
            </a:r>
            <a:r>
              <a:rPr lang="es-ES" altLang="ja-JP" sz="2400" dirty="0">
                <a:ea typeface="ＭＳ Ｐゴシック" charset="-128"/>
              </a:rPr>
              <a:t>-dimensional de mercancías con todos sus componentes iguales a cero. Este es un supuesto más razonable a largo plazo que a corto plazo. A corto plazo la empresa puede fácilmente encontrase con obligaciones contractuales que la impidan dejar de existir. A corto plazo la empresa puede estar sujeta a costos irrecuperables (</a:t>
            </a:r>
            <a:r>
              <a:rPr lang="es-ES" altLang="ja-JP" sz="2400" dirty="0" err="1">
                <a:ea typeface="ＭＳ Ｐゴシック" charset="-128"/>
              </a:rPr>
              <a:t>sunk</a:t>
            </a:r>
            <a:r>
              <a:rPr lang="es-ES" altLang="ja-JP" sz="2400" dirty="0">
                <a:ea typeface="ＭＳ Ｐゴシック" charset="-128"/>
              </a:rPr>
              <a:t> </a:t>
            </a:r>
            <a:r>
              <a:rPr lang="es-ES" altLang="ja-JP" sz="2400" dirty="0" err="1">
                <a:ea typeface="ＭＳ Ｐゴシック" charset="-128"/>
              </a:rPr>
              <a:t>costs</a:t>
            </a:r>
            <a:r>
              <a:rPr lang="es-ES" altLang="ja-JP" sz="2400" dirty="0">
                <a:ea typeface="ＭＳ Ｐゴシック" charset="-128"/>
              </a:rPr>
              <a:t>) que le impiden estar inactiva </a:t>
            </a:r>
            <a:endParaRPr lang="es-ES" altLang="es-MX" sz="2400" dirty="0"/>
          </a:p>
        </p:txBody>
      </p:sp>
      <p:pic>
        <p:nvPicPr>
          <p:cNvPr id="15364" name="Picture 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09010" y="1844824"/>
            <a:ext cx="4527550" cy="320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18</a:t>
            </a:fld>
            <a:endParaRPr lang="es-E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sz="quarter" idx="1"/>
          </p:nvPr>
        </p:nvSpPr>
        <p:spPr>
          <a:xfrm>
            <a:off x="983432" y="664468"/>
            <a:ext cx="10153128" cy="2476500"/>
          </a:xfrm>
        </p:spPr>
        <p:txBody>
          <a:bodyPr>
            <a:noAutofit/>
          </a:bodyPr>
          <a:lstStyle/>
          <a:p>
            <a:pPr eaLnBrk="1" hangingPunct="1">
              <a:lnSpc>
                <a:spcPct val="90000"/>
              </a:lnSpc>
            </a:pPr>
            <a:r>
              <a:rPr lang="es-ES" altLang="es-MX" sz="2400" b="1" dirty="0"/>
              <a:t>Free </a:t>
            </a:r>
            <a:r>
              <a:rPr lang="es-ES" altLang="es-MX" sz="2400" b="1" dirty="0" err="1"/>
              <a:t>disposal</a:t>
            </a:r>
            <a:r>
              <a:rPr lang="es-ES" altLang="es-MX" sz="2400" b="1" dirty="0"/>
              <a:t>.</a:t>
            </a:r>
            <a:r>
              <a:rPr lang="es-ES" altLang="es-MX" sz="2400" dirty="0"/>
              <a:t> La empresa puede eliminar sin costo las mercancías (inputs o outputs) que tiene en exceso. Formalmente, si </a:t>
            </a:r>
            <a:r>
              <a:rPr lang="es-ES" altLang="es-MX" sz="2400" i="1" dirty="0">
                <a:latin typeface="Times New Roman" pitchFamily="18" charset="0"/>
              </a:rPr>
              <a:t>y</a:t>
            </a:r>
            <a:r>
              <a:rPr lang="es-ES" altLang="es-MX" sz="2400" baseline="30000" dirty="0">
                <a:latin typeface="Times New Roman" pitchFamily="18" charset="0"/>
              </a:rPr>
              <a:t>1</a:t>
            </a:r>
            <a:r>
              <a:rPr lang="es-ES" altLang="es-MX" sz="2400" i="1" baseline="-25000" dirty="0">
                <a:latin typeface="Times New Roman" pitchFamily="18" charset="0"/>
              </a:rPr>
              <a:t>j</a:t>
            </a:r>
            <a:r>
              <a:rPr lang="es-ES" altLang="es-MX" sz="2400" i="1" dirty="0">
                <a:latin typeface="Times New Roman" pitchFamily="18" charset="0"/>
              </a:rPr>
              <a:t> </a:t>
            </a:r>
            <a:r>
              <a:rPr lang="es-ES" altLang="ja-JP" sz="2400" i="1" dirty="0">
                <a:latin typeface="Times New Roman" pitchFamily="18" charset="0"/>
                <a:ea typeface="ＭＳ Ｐゴシック" charset="-128"/>
              </a:rPr>
              <a:t>∈ </a:t>
            </a:r>
            <a:r>
              <a:rPr lang="es-ES" altLang="ja-JP" sz="2400" i="1" dirty="0" err="1">
                <a:latin typeface="Times New Roman" pitchFamily="18" charset="0"/>
                <a:ea typeface="ＭＳ Ｐゴシック" charset="-128"/>
              </a:rPr>
              <a:t>Y</a:t>
            </a:r>
            <a:r>
              <a:rPr lang="es-ES" altLang="ja-JP" sz="2400" i="1" baseline="-25000" dirty="0" err="1">
                <a:latin typeface="Times New Roman" pitchFamily="18" charset="0"/>
                <a:ea typeface="ＭＳ Ｐゴシック" charset="-128"/>
              </a:rPr>
              <a:t>j</a:t>
            </a:r>
            <a:r>
              <a:rPr lang="es-ES" altLang="ja-JP" sz="2400" i="1" dirty="0">
                <a:ea typeface="ＭＳ Ｐゴシック" charset="-128"/>
              </a:rPr>
              <a:t>  </a:t>
            </a:r>
            <a:r>
              <a:rPr lang="es-ES" altLang="ja-JP" sz="2400" dirty="0">
                <a:ea typeface="ＭＳ Ｐゴシック" charset="-128"/>
              </a:rPr>
              <a:t>y </a:t>
            </a:r>
            <a:r>
              <a:rPr lang="es-ES" altLang="ja-JP" sz="2400" i="1" dirty="0">
                <a:latin typeface="Times New Roman" pitchFamily="18" charset="0"/>
                <a:ea typeface="ＭＳ Ｐゴシック" charset="-128"/>
              </a:rPr>
              <a:t>y</a:t>
            </a:r>
            <a:r>
              <a:rPr lang="es-ES" altLang="ja-JP" sz="2400" baseline="30000" dirty="0">
                <a:latin typeface="Times New Roman" pitchFamily="18" charset="0"/>
                <a:ea typeface="ＭＳ Ｐゴシック" charset="-128"/>
              </a:rPr>
              <a:t>2</a:t>
            </a:r>
            <a:r>
              <a:rPr lang="es-ES" altLang="ja-JP" sz="2400" i="1" baseline="-25000" dirty="0">
                <a:latin typeface="Times New Roman" pitchFamily="18" charset="0"/>
                <a:ea typeface="ＭＳ Ｐゴシック" charset="-128"/>
              </a:rPr>
              <a:t>j</a:t>
            </a:r>
            <a:r>
              <a:rPr lang="es-ES" altLang="ja-JP" sz="2400" i="1" dirty="0">
                <a:ea typeface="ＭＳ Ｐゴシック" charset="-128"/>
              </a:rPr>
              <a:t> </a:t>
            </a:r>
            <a:r>
              <a:rPr lang="es-ES" altLang="ja-JP" sz="2400" dirty="0">
                <a:ea typeface="ＭＳ Ｐゴシック" charset="-128"/>
              </a:rPr>
              <a:t>es tal que             </a:t>
            </a:r>
            <a:r>
              <a:rPr lang="es-ES" altLang="ja-JP" sz="2400" i="1" dirty="0">
                <a:ea typeface="ＭＳ Ｐゴシック" charset="-128"/>
              </a:rPr>
              <a:t>   </a:t>
            </a:r>
            <a:r>
              <a:rPr lang="es-ES" altLang="ja-JP" sz="2400" i="1" dirty="0">
                <a:latin typeface="Times New Roman" pitchFamily="18" charset="0"/>
                <a:ea typeface="ＭＳ Ｐゴシック" charset="-128"/>
              </a:rPr>
              <a:t>k </a:t>
            </a:r>
            <a:r>
              <a:rPr lang="es-ES" altLang="ja-JP" sz="2400" dirty="0">
                <a:latin typeface="Times New Roman" pitchFamily="18" charset="0"/>
                <a:ea typeface="ＭＳ Ｐゴシック" charset="-128"/>
              </a:rPr>
              <a:t>= 1</a:t>
            </a:r>
            <a:r>
              <a:rPr lang="es-ES" altLang="ja-JP" sz="2400" i="1" dirty="0">
                <a:latin typeface="Times New Roman" pitchFamily="18" charset="0"/>
                <a:ea typeface="ＭＳ Ｐゴシック" charset="-128"/>
              </a:rPr>
              <a:t>, </a:t>
            </a:r>
            <a:r>
              <a:rPr lang="es-ES" altLang="ja-JP" sz="2400" dirty="0">
                <a:latin typeface="Times New Roman" pitchFamily="18" charset="0"/>
                <a:ea typeface="ＭＳ Ｐゴシック" charset="-128"/>
              </a:rPr>
              <a:t>2</a:t>
            </a:r>
            <a:r>
              <a:rPr lang="es-ES" altLang="ja-JP" sz="2400" i="1" dirty="0">
                <a:latin typeface="Times New Roman" pitchFamily="18" charset="0"/>
                <a:ea typeface="ＭＳ Ｐゴシック" charset="-128"/>
              </a:rPr>
              <a:t>, . . . , l</a:t>
            </a:r>
            <a:r>
              <a:rPr lang="es-ES" altLang="ja-JP" sz="2400" dirty="0">
                <a:ea typeface="ＭＳ Ｐゴシック" charset="-128"/>
              </a:rPr>
              <a:t>, entonces </a:t>
            </a:r>
            <a:r>
              <a:rPr lang="es-ES" altLang="ja-JP" sz="2400" i="1" dirty="0">
                <a:latin typeface="Times New Roman" pitchFamily="18" charset="0"/>
                <a:ea typeface="ＭＳ Ｐゴシック" charset="-128"/>
              </a:rPr>
              <a:t>y</a:t>
            </a:r>
            <a:r>
              <a:rPr lang="es-ES" altLang="ja-JP" sz="2400" baseline="30000" dirty="0">
                <a:latin typeface="Times New Roman" pitchFamily="18" charset="0"/>
                <a:ea typeface="ＭＳ Ｐゴシック" charset="-128"/>
              </a:rPr>
              <a:t>2</a:t>
            </a:r>
            <a:r>
              <a:rPr lang="es-ES" altLang="ja-JP" sz="2400" i="1" baseline="-25000" dirty="0">
                <a:latin typeface="Times New Roman" pitchFamily="18" charset="0"/>
                <a:ea typeface="ＭＳ Ｐゴシック" charset="-128"/>
              </a:rPr>
              <a:t>j</a:t>
            </a:r>
            <a:r>
              <a:rPr lang="es-ES" altLang="ja-JP" sz="2400" i="1" dirty="0">
                <a:latin typeface="Times New Roman" pitchFamily="18" charset="0"/>
                <a:ea typeface="ＭＳ Ｐゴシック" charset="-128"/>
              </a:rPr>
              <a:t> ∈ </a:t>
            </a:r>
            <a:r>
              <a:rPr lang="es-ES" altLang="ja-JP" sz="2400" i="1" dirty="0" err="1">
                <a:latin typeface="Times New Roman" pitchFamily="18" charset="0"/>
                <a:ea typeface="ＭＳ Ｐゴシック" charset="-128"/>
              </a:rPr>
              <a:t>Y</a:t>
            </a:r>
            <a:r>
              <a:rPr lang="es-ES" altLang="ja-JP" sz="2400" i="1" baseline="-25000" dirty="0" err="1">
                <a:latin typeface="Times New Roman" pitchFamily="18" charset="0"/>
                <a:ea typeface="ＭＳ Ｐゴシック" charset="-128"/>
              </a:rPr>
              <a:t>j</a:t>
            </a:r>
            <a:r>
              <a:rPr lang="es-ES" altLang="ja-JP" sz="2400" i="1" dirty="0">
                <a:ea typeface="ＭＳ Ｐゴシック" charset="-128"/>
              </a:rPr>
              <a:t> </a:t>
            </a:r>
            <a:r>
              <a:rPr lang="es-ES" altLang="ja-JP" sz="2400" dirty="0">
                <a:ea typeface="ＭＳ Ｐゴシック" charset="-128"/>
              </a:rPr>
              <a:t>. Es decir, el plan de producción </a:t>
            </a:r>
            <a:r>
              <a:rPr lang="es-ES" altLang="ja-JP" sz="2400" i="1" dirty="0">
                <a:latin typeface="Times New Roman" pitchFamily="18" charset="0"/>
                <a:ea typeface="ＭＳ Ｐゴシック" charset="-128"/>
              </a:rPr>
              <a:t>y</a:t>
            </a:r>
            <a:r>
              <a:rPr lang="es-ES" altLang="ja-JP" sz="2400" baseline="30000" dirty="0">
                <a:latin typeface="Times New Roman" pitchFamily="18" charset="0"/>
                <a:ea typeface="ＭＳ Ｐゴシック" charset="-128"/>
              </a:rPr>
              <a:t>2</a:t>
            </a:r>
            <a:r>
              <a:rPr lang="es-ES" altLang="ja-JP" sz="2400" i="1" baseline="-25000" dirty="0">
                <a:latin typeface="Times New Roman" pitchFamily="18" charset="0"/>
                <a:ea typeface="ＭＳ Ｐゴシック" charset="-128"/>
              </a:rPr>
              <a:t>j</a:t>
            </a:r>
            <a:r>
              <a:rPr lang="es-ES" altLang="ja-JP" sz="2400" i="1" dirty="0">
                <a:ea typeface="ＭＳ Ｐゴシック" charset="-128"/>
              </a:rPr>
              <a:t> </a:t>
            </a:r>
            <a:r>
              <a:rPr lang="es-ES" altLang="ja-JP" sz="2400" dirty="0">
                <a:ea typeface="ＭＳ Ｐゴシック" charset="-128"/>
              </a:rPr>
              <a:t>permite obtener como máximo el mismo output que el plan de producción </a:t>
            </a:r>
            <a:r>
              <a:rPr lang="es-ES" altLang="ja-JP" sz="2400" i="1" dirty="0">
                <a:latin typeface="Times New Roman" pitchFamily="18" charset="0"/>
                <a:ea typeface="ＭＳ Ｐゴシック" charset="-128"/>
              </a:rPr>
              <a:t>y</a:t>
            </a:r>
            <a:r>
              <a:rPr lang="es-ES" altLang="ja-JP" sz="2400" baseline="30000" dirty="0">
                <a:latin typeface="Times New Roman" pitchFamily="18" charset="0"/>
                <a:ea typeface="ＭＳ Ｐゴシック" charset="-128"/>
              </a:rPr>
              <a:t>1</a:t>
            </a:r>
            <a:r>
              <a:rPr lang="es-ES" altLang="ja-JP" sz="2400" i="1" baseline="-25000" dirty="0">
                <a:latin typeface="Times New Roman" pitchFamily="18" charset="0"/>
                <a:ea typeface="ＭＳ Ｐゴシック" charset="-128"/>
              </a:rPr>
              <a:t>j</a:t>
            </a:r>
            <a:r>
              <a:rPr lang="es-ES" altLang="ja-JP" sz="2400" i="1" dirty="0">
                <a:ea typeface="ＭＳ Ｐゴシック" charset="-128"/>
              </a:rPr>
              <a:t> </a:t>
            </a:r>
            <a:r>
              <a:rPr lang="es-ES" altLang="ja-JP" sz="2400" dirty="0">
                <a:ea typeface="ＭＳ Ｐゴシック" charset="-128"/>
              </a:rPr>
              <a:t>, con por lo menos los mismos inputs. En la parte (a) de la figura, dado cualquier </a:t>
            </a:r>
            <a:r>
              <a:rPr lang="es-ES" altLang="ja-JP" sz="2400" i="1" dirty="0" err="1">
                <a:latin typeface="Times New Roman" pitchFamily="18" charset="0"/>
                <a:ea typeface="ＭＳ Ｐゴシック" charset="-128"/>
              </a:rPr>
              <a:t>y</a:t>
            </a:r>
            <a:r>
              <a:rPr lang="es-ES" altLang="ja-JP" sz="2400" i="1" baseline="-25000" dirty="0" err="1">
                <a:latin typeface="Times New Roman" pitchFamily="18" charset="0"/>
                <a:ea typeface="ＭＳ Ｐゴシック" charset="-128"/>
              </a:rPr>
              <a:t>j</a:t>
            </a:r>
            <a:r>
              <a:rPr lang="es-ES" altLang="ja-JP" sz="2400" i="1" dirty="0">
                <a:latin typeface="Times New Roman" pitchFamily="18" charset="0"/>
                <a:ea typeface="ＭＳ Ｐゴシック" charset="-128"/>
              </a:rPr>
              <a:t> ∈ </a:t>
            </a:r>
            <a:r>
              <a:rPr lang="es-ES" altLang="ja-JP" sz="2400" i="1" dirty="0" err="1">
                <a:latin typeface="Times New Roman" pitchFamily="18" charset="0"/>
                <a:ea typeface="ＭＳ Ｐゴシック" charset="-128"/>
              </a:rPr>
              <a:t>Y</a:t>
            </a:r>
            <a:r>
              <a:rPr lang="es-ES" altLang="ja-JP" sz="2400" i="1" baseline="-25000" dirty="0" err="1">
                <a:latin typeface="Times New Roman" pitchFamily="18" charset="0"/>
                <a:ea typeface="ＭＳ Ｐゴシック" charset="-128"/>
              </a:rPr>
              <a:t>j</a:t>
            </a:r>
            <a:r>
              <a:rPr lang="es-ES" altLang="ja-JP" sz="2400" i="1" dirty="0">
                <a:ea typeface="ＭＳ Ｐゴシック" charset="-128"/>
              </a:rPr>
              <a:t> </a:t>
            </a:r>
            <a:r>
              <a:rPr lang="es-ES" altLang="ja-JP" sz="2400" dirty="0">
                <a:ea typeface="ＭＳ Ｐゴシック" charset="-128"/>
              </a:rPr>
              <a:t>, todos los planes de producción por debajo y a la izquierda de </a:t>
            </a:r>
            <a:r>
              <a:rPr lang="es-ES" altLang="ja-JP" sz="2400" i="1" dirty="0" err="1">
                <a:latin typeface="Times New Roman" pitchFamily="18" charset="0"/>
                <a:ea typeface="ＭＳ Ｐゴシック" charset="-128"/>
              </a:rPr>
              <a:t>y</a:t>
            </a:r>
            <a:r>
              <a:rPr lang="es-ES" altLang="ja-JP" sz="2400" i="1" baseline="-25000" dirty="0" err="1">
                <a:latin typeface="Times New Roman" pitchFamily="18" charset="0"/>
                <a:ea typeface="ＭＳ Ｐゴシック" charset="-128"/>
              </a:rPr>
              <a:t>j</a:t>
            </a:r>
            <a:r>
              <a:rPr lang="es-ES" altLang="ja-JP" sz="2400" i="1" dirty="0">
                <a:ea typeface="ＭＳ Ｐゴシック" charset="-128"/>
              </a:rPr>
              <a:t> </a:t>
            </a:r>
            <a:r>
              <a:rPr lang="es-ES" altLang="ja-JP" sz="2400" dirty="0">
                <a:ea typeface="ＭＳ Ｐゴシック" charset="-128"/>
              </a:rPr>
              <a:t>también forman parte del conjunto de posibilidades de producción </a:t>
            </a:r>
          </a:p>
          <a:p>
            <a:pPr eaLnBrk="1" hangingPunct="1">
              <a:lnSpc>
                <a:spcPct val="90000"/>
              </a:lnSpc>
            </a:pPr>
            <a:endParaRPr lang="es-ES" altLang="es-MX" sz="2400" dirty="0"/>
          </a:p>
        </p:txBody>
      </p:sp>
      <p:graphicFrame>
        <p:nvGraphicFramePr>
          <p:cNvPr id="16388" name="Object 5"/>
          <p:cNvGraphicFramePr>
            <a:graphicFrameLocks noChangeAspect="1"/>
          </p:cNvGraphicFramePr>
          <p:nvPr>
            <p:extLst>
              <p:ext uri="{D42A27DB-BD31-4B8C-83A1-F6EECF244321}">
                <p14:modId xmlns:p14="http://schemas.microsoft.com/office/powerpoint/2010/main" val="3817414674"/>
              </p:ext>
            </p:extLst>
          </p:nvPr>
        </p:nvGraphicFramePr>
        <p:xfrm>
          <a:off x="8130846" y="1006154"/>
          <a:ext cx="989490" cy="450402"/>
        </p:xfrm>
        <a:graphic>
          <a:graphicData uri="http://schemas.openxmlformats.org/presentationml/2006/ole">
            <mc:AlternateContent xmlns:mc="http://schemas.openxmlformats.org/markup-compatibility/2006">
              <mc:Choice xmlns:v="urn:schemas-microsoft-com:vml" Requires="v">
                <p:oleObj spid="_x0000_s16512" name="Equation" r:id="rId3" imgW="558558" imgH="253890" progId="Equation.DSMT4">
                  <p:embed/>
                </p:oleObj>
              </mc:Choice>
              <mc:Fallback>
                <p:oleObj name="Equation" r:id="rId3" imgW="558558" imgH="25389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0846" y="1006154"/>
                        <a:ext cx="989490" cy="450402"/>
                      </a:xfrm>
                      <a:prstGeom prst="rect">
                        <a:avLst/>
                      </a:prstGeom>
                      <a:noFill/>
                      <a:ln>
                        <a:noFill/>
                      </a:ln>
                      <a:effectLst/>
                    </p:spPr>
                  </p:pic>
                </p:oleObj>
              </mc:Fallback>
            </mc:AlternateContent>
          </a:graphicData>
        </a:graphic>
      </p:graphicFrame>
      <p:graphicFrame>
        <p:nvGraphicFramePr>
          <p:cNvPr id="16389" name="Object 7"/>
          <p:cNvGraphicFramePr>
            <a:graphicFrameLocks noChangeAspect="1"/>
          </p:cNvGraphicFramePr>
          <p:nvPr>
            <p:extLst>
              <p:ext uri="{D42A27DB-BD31-4B8C-83A1-F6EECF244321}">
                <p14:modId xmlns:p14="http://schemas.microsoft.com/office/powerpoint/2010/main" val="2533259289"/>
              </p:ext>
            </p:extLst>
          </p:nvPr>
        </p:nvGraphicFramePr>
        <p:xfrm>
          <a:off x="2630117" y="3282200"/>
          <a:ext cx="7282308" cy="3306034"/>
        </p:xfrm>
        <a:graphic>
          <a:graphicData uri="http://schemas.openxmlformats.org/presentationml/2006/ole">
            <mc:AlternateContent xmlns:mc="http://schemas.openxmlformats.org/markup-compatibility/2006">
              <mc:Choice xmlns:v="urn:schemas-microsoft-com:vml" Requires="v">
                <p:oleObj spid="_x0000_s16513" name="Imagen de mapa de bits" r:id="rId5" imgW="6400000" imgH="2905531" progId="Paint.Picture">
                  <p:embed/>
                </p:oleObj>
              </mc:Choice>
              <mc:Fallback>
                <p:oleObj name="Imagen de mapa de bits" r:id="rId5" imgW="6400000" imgH="2905531" progId="Paint.Picture">
                  <p:embed/>
                  <p:pic>
                    <p:nvPicPr>
                      <p:cNvPr id="0" name="Object 7"/>
                      <p:cNvPicPr>
                        <a:picLocks noChangeAspect="1" noChangeArrowheads="1"/>
                      </p:cNvPicPr>
                      <p:nvPr/>
                    </p:nvPicPr>
                    <p:blipFill>
                      <a:blip r:embed="rId6">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2630117" y="3282200"/>
                        <a:ext cx="7282308" cy="3306034"/>
                      </a:xfrm>
                      <a:prstGeom prst="rect">
                        <a:avLst/>
                      </a:prstGeom>
                      <a:noFill/>
                      <a:ln>
                        <a:noFill/>
                      </a:ln>
                      <a:effectLs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19</a:t>
            </a:fld>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
          </p:nvPr>
        </p:nvSpPr>
        <p:spPr>
          <a:xfrm>
            <a:off x="1127448" y="714378"/>
            <a:ext cx="10369152" cy="5738813"/>
          </a:xfrm>
          <a:solidFill>
            <a:schemeClr val="accent3">
              <a:lumMod val="40000"/>
              <a:lumOff val="60000"/>
            </a:schemeClr>
          </a:solidFill>
        </p:spPr>
        <p:txBody>
          <a:bodyPr>
            <a:noAutofit/>
          </a:bodyPr>
          <a:lstStyle/>
          <a:p>
            <a:pPr algn="ctr">
              <a:spcBef>
                <a:spcPts val="0"/>
              </a:spcBef>
              <a:buNone/>
              <a:defRPr/>
            </a:pPr>
            <a:r>
              <a:rPr lang="es-MX" sz="2400" dirty="0"/>
              <a:t>UNIVERSIDAD AUTÓNOMA DEL ESTADO DE MÉXICO</a:t>
            </a:r>
          </a:p>
          <a:p>
            <a:pPr algn="ctr">
              <a:spcBef>
                <a:spcPts val="0"/>
              </a:spcBef>
              <a:buNone/>
              <a:defRPr/>
            </a:pPr>
            <a:r>
              <a:rPr lang="es-MX" sz="2400" dirty="0"/>
              <a:t>FACULTAD DE ECONOMÍA </a:t>
            </a:r>
          </a:p>
          <a:p>
            <a:pPr algn="ctr">
              <a:spcBef>
                <a:spcPts val="0"/>
              </a:spcBef>
              <a:buNone/>
              <a:defRPr/>
            </a:pPr>
            <a:endParaRPr lang="es-MX" sz="2400" dirty="0"/>
          </a:p>
          <a:p>
            <a:pPr algn="ctr">
              <a:spcBef>
                <a:spcPts val="0"/>
              </a:spcBef>
              <a:buNone/>
              <a:defRPr/>
            </a:pPr>
            <a:r>
              <a:rPr lang="es-MX" sz="1800" b="1" dirty="0"/>
              <a:t>DIAPOSITIVAS DE  LA UNIDAD</a:t>
            </a:r>
            <a:r>
              <a:rPr lang="es-MX" sz="1800" dirty="0"/>
              <a:t> </a:t>
            </a:r>
            <a:r>
              <a:rPr lang="es-MX" sz="1800" b="1" dirty="0" smtClean="0"/>
              <a:t>III: TEORÍA DE LA EMPRESA</a:t>
            </a:r>
            <a:endParaRPr lang="es-MX" sz="1800" b="1" dirty="0"/>
          </a:p>
          <a:p>
            <a:pPr algn="ctr">
              <a:spcBef>
                <a:spcPts val="0"/>
              </a:spcBef>
              <a:buNone/>
              <a:defRPr/>
            </a:pPr>
            <a:endParaRPr lang="es-MX" sz="1800" dirty="0"/>
          </a:p>
          <a:p>
            <a:pPr algn="ctr">
              <a:spcBef>
                <a:spcPts val="0"/>
              </a:spcBef>
              <a:buNone/>
              <a:defRPr/>
            </a:pPr>
            <a:r>
              <a:rPr lang="es-MX" sz="1800" b="1" dirty="0"/>
              <a:t>PROGRAMA EDUCATIVO</a:t>
            </a:r>
            <a:r>
              <a:rPr lang="es-MX" sz="1800" dirty="0"/>
              <a:t>: </a:t>
            </a:r>
            <a:r>
              <a:rPr lang="es-MX" sz="1800" dirty="0" smtClean="0"/>
              <a:t>LICENCIATURA EN RELACIONES ECONÓMICAS INTERNACIONALES</a:t>
            </a:r>
            <a:endParaRPr lang="es-MX" sz="1800" dirty="0"/>
          </a:p>
          <a:p>
            <a:pPr algn="ctr">
              <a:spcBef>
                <a:spcPts val="0"/>
              </a:spcBef>
              <a:buNone/>
              <a:defRPr/>
            </a:pPr>
            <a:r>
              <a:rPr lang="es-MX" sz="1800" b="1" dirty="0"/>
              <a:t>UNIDAD DE APRENDIZAJE</a:t>
            </a:r>
            <a:r>
              <a:rPr lang="es-MX" sz="1800" dirty="0"/>
              <a:t>: </a:t>
            </a:r>
            <a:r>
              <a:rPr lang="es-MX" sz="1800" dirty="0" smtClean="0"/>
              <a:t>MICROECONOMÍA I</a:t>
            </a:r>
            <a:endParaRPr lang="es-MX" sz="1800" dirty="0"/>
          </a:p>
          <a:p>
            <a:pPr algn="ctr">
              <a:spcBef>
                <a:spcPts val="0"/>
              </a:spcBef>
              <a:buNone/>
              <a:defRPr/>
            </a:pPr>
            <a:r>
              <a:rPr lang="es-MX" sz="1800" dirty="0"/>
              <a:t> </a:t>
            </a:r>
          </a:p>
          <a:p>
            <a:pPr algn="ctr">
              <a:spcBef>
                <a:spcPts val="0"/>
              </a:spcBef>
              <a:buNone/>
              <a:defRPr/>
            </a:pPr>
            <a:r>
              <a:rPr lang="es-MX" sz="1800" b="1" dirty="0"/>
              <a:t>HORAS TEORÍA</a:t>
            </a:r>
            <a:r>
              <a:rPr lang="es-MX" sz="1800" dirty="0"/>
              <a:t>: </a:t>
            </a:r>
            <a:r>
              <a:rPr lang="es-MX" sz="1800" dirty="0" smtClean="0"/>
              <a:t>4</a:t>
            </a:r>
            <a:endParaRPr lang="es-MX" sz="1800" dirty="0"/>
          </a:p>
          <a:p>
            <a:pPr algn="ctr">
              <a:spcBef>
                <a:spcPts val="0"/>
              </a:spcBef>
              <a:buNone/>
              <a:defRPr/>
            </a:pPr>
            <a:r>
              <a:rPr lang="es-MX" sz="1800" b="1" dirty="0"/>
              <a:t>HORAS PRÁCTICAS</a:t>
            </a:r>
            <a:r>
              <a:rPr lang="es-MX" sz="1800" dirty="0"/>
              <a:t>: </a:t>
            </a:r>
            <a:r>
              <a:rPr lang="es-MX" sz="1800" dirty="0" smtClean="0"/>
              <a:t>2</a:t>
            </a:r>
            <a:endParaRPr lang="es-MX" sz="1800" dirty="0"/>
          </a:p>
          <a:p>
            <a:pPr algn="ctr">
              <a:spcBef>
                <a:spcPts val="0"/>
              </a:spcBef>
              <a:buNone/>
              <a:defRPr/>
            </a:pPr>
            <a:r>
              <a:rPr lang="es-MX" sz="1800" b="1" dirty="0"/>
              <a:t>TOTAL DE HORAS</a:t>
            </a:r>
            <a:r>
              <a:rPr lang="es-MX" sz="1800" dirty="0"/>
              <a:t>: </a:t>
            </a:r>
            <a:r>
              <a:rPr lang="es-MX" sz="1800" dirty="0" smtClean="0"/>
              <a:t>6</a:t>
            </a:r>
            <a:endParaRPr lang="es-MX" sz="1800" dirty="0"/>
          </a:p>
          <a:p>
            <a:pPr algn="ctr">
              <a:spcBef>
                <a:spcPts val="0"/>
              </a:spcBef>
              <a:buNone/>
              <a:defRPr/>
            </a:pPr>
            <a:r>
              <a:rPr lang="es-MX" sz="1800" b="1" dirty="0"/>
              <a:t>CRÉDITOS</a:t>
            </a:r>
            <a:r>
              <a:rPr lang="es-MX" sz="1800" dirty="0"/>
              <a:t> : </a:t>
            </a:r>
            <a:r>
              <a:rPr lang="es-MX" sz="1800" dirty="0" smtClean="0"/>
              <a:t>10</a:t>
            </a:r>
            <a:endParaRPr lang="es-MX" sz="1800" dirty="0"/>
          </a:p>
          <a:p>
            <a:pPr algn="ctr">
              <a:spcBef>
                <a:spcPts val="0"/>
              </a:spcBef>
              <a:buNone/>
              <a:defRPr/>
            </a:pPr>
            <a:endParaRPr lang="es-MX" sz="1800" dirty="0"/>
          </a:p>
          <a:p>
            <a:pPr algn="ctr">
              <a:spcBef>
                <a:spcPts val="0"/>
              </a:spcBef>
              <a:buNone/>
              <a:defRPr/>
            </a:pPr>
            <a:r>
              <a:rPr lang="es-MX" sz="1800" dirty="0"/>
              <a:t>CURSO OBLIGATORIO</a:t>
            </a:r>
          </a:p>
          <a:p>
            <a:pPr algn="ctr">
              <a:spcBef>
                <a:spcPts val="0"/>
              </a:spcBef>
              <a:buNone/>
              <a:defRPr/>
            </a:pPr>
            <a:r>
              <a:rPr lang="es-MX" sz="1800" b="1" dirty="0" smtClean="0"/>
              <a:t>NÚCLEO DE FORMACIÓN: SUSTANTIVO</a:t>
            </a:r>
            <a:endParaRPr lang="es-MX" sz="1800" b="1" dirty="0"/>
          </a:p>
          <a:p>
            <a:pPr algn="ctr">
              <a:spcBef>
                <a:spcPts val="0"/>
              </a:spcBef>
              <a:buNone/>
              <a:defRPr/>
            </a:pPr>
            <a:endParaRPr lang="es-MX" sz="1800" b="1" dirty="0"/>
          </a:p>
          <a:p>
            <a:pPr algn="ctr">
              <a:spcBef>
                <a:spcPts val="0"/>
              </a:spcBef>
              <a:buNone/>
              <a:defRPr/>
            </a:pPr>
            <a:r>
              <a:rPr lang="es-MX" sz="1800" b="1" dirty="0"/>
              <a:t>SEPTIEMBRE DE </a:t>
            </a:r>
            <a:r>
              <a:rPr lang="es-MX" sz="1800" b="1" dirty="0" smtClean="0"/>
              <a:t>2018</a:t>
            </a:r>
            <a:endParaRPr lang="es-MX" sz="2800" b="1" dirty="0"/>
          </a:p>
        </p:txBody>
      </p:sp>
      <p:sp>
        <p:nvSpPr>
          <p:cNvPr id="3" name="2 Marcador de número de diapositiva"/>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4031396746"/>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sz="quarter" idx="1"/>
          </p:nvPr>
        </p:nvSpPr>
        <p:spPr/>
        <p:txBody>
          <a:bodyPr>
            <a:normAutofit/>
          </a:bodyPr>
          <a:lstStyle/>
          <a:p>
            <a:pPr eaLnBrk="1" hangingPunct="1"/>
            <a:r>
              <a:rPr lang="es-ES" altLang="es-MX" sz="2400" b="1" dirty="0"/>
              <a:t>Irreversibilidad de la producción</a:t>
            </a:r>
            <a:r>
              <a:rPr lang="es-ES" altLang="es-MX" sz="2400" dirty="0"/>
              <a:t>. Esta propiedad dice que no es posible cambiar el papel de los inputs y de los outputs en el proceso de producción, excepto en el caso de la inactividad. Formalmente, si </a:t>
            </a:r>
            <a:r>
              <a:rPr lang="es-ES" altLang="es-MX" sz="2400" i="1" dirty="0" err="1">
                <a:latin typeface="Times New Roman" pitchFamily="18" charset="0"/>
              </a:rPr>
              <a:t>y</a:t>
            </a:r>
            <a:r>
              <a:rPr lang="es-ES" altLang="es-MX" sz="2400" i="1" baseline="-25000" dirty="0" err="1">
                <a:latin typeface="Times New Roman" pitchFamily="18" charset="0"/>
              </a:rPr>
              <a:t>j</a:t>
            </a:r>
            <a:r>
              <a:rPr lang="es-ES" altLang="es-MX" sz="2400" i="1" dirty="0">
                <a:latin typeface="Times New Roman" pitchFamily="18" charset="0"/>
              </a:rPr>
              <a:t> </a:t>
            </a:r>
            <a:r>
              <a:rPr lang="es-ES" altLang="es-MX" sz="2400" dirty="0">
                <a:latin typeface="Times New Roman" pitchFamily="18" charset="0"/>
              </a:rPr>
              <a:t>= (</a:t>
            </a:r>
            <a:r>
              <a:rPr lang="es-ES" altLang="es-MX" sz="2400" i="1" dirty="0">
                <a:latin typeface="Times New Roman" pitchFamily="18" charset="0"/>
              </a:rPr>
              <a:t>y</a:t>
            </a:r>
            <a:r>
              <a:rPr lang="es-ES" altLang="es-MX" sz="2400" i="1" baseline="-25000" dirty="0">
                <a:latin typeface="Times New Roman" pitchFamily="18" charset="0"/>
              </a:rPr>
              <a:t>j</a:t>
            </a:r>
            <a:r>
              <a:rPr lang="es-ES" altLang="es-MX" sz="2400" baseline="-25000" dirty="0">
                <a:latin typeface="Times New Roman" pitchFamily="18" charset="0"/>
              </a:rPr>
              <a:t>1</a:t>
            </a:r>
            <a:r>
              <a:rPr lang="es-ES" altLang="es-MX" sz="2400" i="1" dirty="0">
                <a:latin typeface="Times New Roman" pitchFamily="18" charset="0"/>
              </a:rPr>
              <a:t>, y</a:t>
            </a:r>
            <a:r>
              <a:rPr lang="es-ES" altLang="es-MX" sz="2400" i="1" baseline="-25000" dirty="0">
                <a:latin typeface="Times New Roman" pitchFamily="18" charset="0"/>
              </a:rPr>
              <a:t>j</a:t>
            </a:r>
            <a:r>
              <a:rPr lang="es-ES" altLang="es-MX" sz="2400" baseline="-25000" dirty="0">
                <a:latin typeface="Times New Roman" pitchFamily="18" charset="0"/>
              </a:rPr>
              <a:t>2</a:t>
            </a:r>
            <a:r>
              <a:rPr lang="es-ES" altLang="es-MX" sz="2400" i="1" dirty="0">
                <a:latin typeface="Times New Roman" pitchFamily="18" charset="0"/>
              </a:rPr>
              <a:t>, . . . , </a:t>
            </a:r>
            <a:r>
              <a:rPr lang="es-ES" altLang="es-MX" sz="2400" i="1" dirty="0" err="1">
                <a:latin typeface="Times New Roman" pitchFamily="18" charset="0"/>
              </a:rPr>
              <a:t>y</a:t>
            </a:r>
            <a:r>
              <a:rPr lang="es-ES" altLang="es-MX" sz="2400" i="1" baseline="-25000" dirty="0" err="1">
                <a:latin typeface="Times New Roman" pitchFamily="18" charset="0"/>
              </a:rPr>
              <a:t>jl</a:t>
            </a:r>
            <a:r>
              <a:rPr lang="es-ES" altLang="es-MX" sz="2400" dirty="0">
                <a:latin typeface="Times New Roman" pitchFamily="18" charset="0"/>
              </a:rPr>
              <a:t>)</a:t>
            </a:r>
            <a:r>
              <a:rPr lang="es-ES" altLang="es-MX" sz="2400" dirty="0"/>
              <a:t> es un plan de producción, el plan de producción </a:t>
            </a:r>
            <a:r>
              <a:rPr lang="es-ES" altLang="es-MX" sz="2400" i="1" dirty="0">
                <a:latin typeface="Times New Roman" pitchFamily="18" charset="0"/>
              </a:rPr>
              <a:t>−</a:t>
            </a:r>
            <a:r>
              <a:rPr lang="es-ES" altLang="es-MX" sz="2400" i="1" dirty="0" err="1">
                <a:latin typeface="Times New Roman" pitchFamily="18" charset="0"/>
              </a:rPr>
              <a:t>y</a:t>
            </a:r>
            <a:r>
              <a:rPr lang="es-ES" altLang="es-MX" sz="2400" i="1" baseline="-25000" dirty="0" err="1">
                <a:latin typeface="Times New Roman" pitchFamily="18" charset="0"/>
              </a:rPr>
              <a:t>j</a:t>
            </a:r>
            <a:r>
              <a:rPr lang="es-ES" altLang="es-MX" sz="2400" i="1" dirty="0">
                <a:latin typeface="Times New Roman" pitchFamily="18" charset="0"/>
              </a:rPr>
              <a:t> </a:t>
            </a:r>
            <a:r>
              <a:rPr lang="es-ES" altLang="es-MX" sz="2400" dirty="0">
                <a:latin typeface="Times New Roman" pitchFamily="18" charset="0"/>
              </a:rPr>
              <a:t>= (</a:t>
            </a:r>
            <a:r>
              <a:rPr lang="es-ES" altLang="es-MX" sz="2400" i="1" dirty="0">
                <a:latin typeface="Times New Roman" pitchFamily="18" charset="0"/>
              </a:rPr>
              <a:t>−y</a:t>
            </a:r>
            <a:r>
              <a:rPr lang="es-ES" altLang="es-MX" sz="2400" i="1" baseline="-25000" dirty="0">
                <a:latin typeface="Times New Roman" pitchFamily="18" charset="0"/>
              </a:rPr>
              <a:t>j</a:t>
            </a:r>
            <a:r>
              <a:rPr lang="es-ES" altLang="es-MX" sz="2400" baseline="-25000" dirty="0">
                <a:latin typeface="Times New Roman" pitchFamily="18" charset="0"/>
              </a:rPr>
              <a:t>1</a:t>
            </a:r>
            <a:r>
              <a:rPr lang="es-ES" altLang="es-MX" sz="2400" i="1" dirty="0">
                <a:latin typeface="Times New Roman" pitchFamily="18" charset="0"/>
              </a:rPr>
              <a:t>,−y</a:t>
            </a:r>
            <a:r>
              <a:rPr lang="es-ES" altLang="es-MX" sz="2400" i="1" baseline="-25000" dirty="0">
                <a:latin typeface="Times New Roman" pitchFamily="18" charset="0"/>
              </a:rPr>
              <a:t>j</a:t>
            </a:r>
            <a:r>
              <a:rPr lang="es-ES" altLang="es-MX" sz="2400" baseline="-25000" dirty="0">
                <a:latin typeface="Times New Roman" pitchFamily="18" charset="0"/>
              </a:rPr>
              <a:t>2</a:t>
            </a:r>
            <a:r>
              <a:rPr lang="es-ES" altLang="es-MX" sz="2400" i="1" dirty="0">
                <a:latin typeface="Times New Roman" pitchFamily="18" charset="0"/>
              </a:rPr>
              <a:t>, . . . ,−</a:t>
            </a:r>
            <a:r>
              <a:rPr lang="es-ES" altLang="es-MX" sz="2400" i="1" dirty="0" err="1">
                <a:latin typeface="Times New Roman" pitchFamily="18" charset="0"/>
              </a:rPr>
              <a:t>y</a:t>
            </a:r>
            <a:r>
              <a:rPr lang="es-ES" altLang="es-MX" sz="2400" i="1" baseline="-25000" dirty="0" err="1">
                <a:latin typeface="Times New Roman" pitchFamily="18" charset="0"/>
              </a:rPr>
              <a:t>jl</a:t>
            </a:r>
            <a:r>
              <a:rPr lang="es-ES" altLang="es-MX" sz="2400" dirty="0">
                <a:latin typeface="Times New Roman" pitchFamily="18" charset="0"/>
              </a:rPr>
              <a:t>)</a:t>
            </a:r>
            <a:r>
              <a:rPr lang="es-ES" altLang="es-MX" sz="2400" dirty="0"/>
              <a:t> que obtenemos cambiando los inputs por outputs y viceversa no es factible. En otras palabras, si </a:t>
            </a:r>
            <a:r>
              <a:rPr lang="es-ES" altLang="es-MX" sz="2400" i="1" dirty="0" err="1">
                <a:latin typeface="Times New Roman" pitchFamily="18" charset="0"/>
              </a:rPr>
              <a:t>y</a:t>
            </a:r>
            <a:r>
              <a:rPr lang="es-ES" altLang="es-MX" sz="2400" i="1" baseline="-25000" dirty="0" err="1">
                <a:latin typeface="Times New Roman" pitchFamily="18" charset="0"/>
              </a:rPr>
              <a:t>j</a:t>
            </a:r>
            <a:r>
              <a:rPr lang="es-ES" altLang="es-MX" sz="2400" i="1" dirty="0">
                <a:latin typeface="Times New Roman" pitchFamily="18" charset="0"/>
              </a:rPr>
              <a:t> ∈ </a:t>
            </a:r>
            <a:r>
              <a:rPr lang="es-ES" altLang="es-MX" sz="2400" i="1" dirty="0" err="1">
                <a:latin typeface="Times New Roman" pitchFamily="18" charset="0"/>
              </a:rPr>
              <a:t>Y</a:t>
            </a:r>
            <a:r>
              <a:rPr lang="es-ES" altLang="es-MX" sz="2400" i="1" baseline="-25000" dirty="0" err="1">
                <a:latin typeface="Times New Roman" pitchFamily="18" charset="0"/>
              </a:rPr>
              <a:t>j</a:t>
            </a:r>
            <a:r>
              <a:rPr lang="es-ES" altLang="es-MX" sz="2400" i="1" dirty="0"/>
              <a:t> </a:t>
            </a:r>
            <a:r>
              <a:rPr lang="es-ES" altLang="es-MX" sz="2400" dirty="0"/>
              <a:t>y </a:t>
            </a:r>
            <a:r>
              <a:rPr lang="es-ES" altLang="es-MX" sz="2400" i="1" dirty="0" err="1">
                <a:latin typeface="Times New Roman" pitchFamily="18" charset="0"/>
              </a:rPr>
              <a:t>y</a:t>
            </a:r>
            <a:r>
              <a:rPr lang="es-ES" altLang="es-MX" sz="2400" i="1" baseline="-25000" dirty="0" err="1">
                <a:latin typeface="Times New Roman" pitchFamily="18" charset="0"/>
              </a:rPr>
              <a:t>j</a:t>
            </a:r>
            <a:r>
              <a:rPr lang="es-ES" altLang="es-MX" sz="2400" i="1" dirty="0">
                <a:latin typeface="Times New Roman" pitchFamily="18" charset="0"/>
              </a:rPr>
              <a:t> </a:t>
            </a:r>
            <a:r>
              <a:rPr lang="es-ES" altLang="es-MX" sz="2400" dirty="0">
                <a:latin typeface="Times New Roman" pitchFamily="18" charset="0"/>
              </a:rPr>
              <a:t>= 0</a:t>
            </a:r>
            <a:r>
              <a:rPr lang="es-ES" altLang="es-MX" sz="2400" dirty="0"/>
              <a:t>, entonces </a:t>
            </a:r>
            <a:r>
              <a:rPr lang="es-ES" altLang="es-MX" sz="2400" i="1" dirty="0">
                <a:latin typeface="Times New Roman" pitchFamily="18" charset="0"/>
              </a:rPr>
              <a:t>−</a:t>
            </a:r>
            <a:r>
              <a:rPr lang="es-ES" altLang="es-MX" sz="2400" i="1" dirty="0" err="1">
                <a:latin typeface="Times New Roman" pitchFamily="18" charset="0"/>
              </a:rPr>
              <a:t>y</a:t>
            </a:r>
            <a:r>
              <a:rPr lang="es-ES" altLang="es-MX" sz="2400" i="1" baseline="-25000" dirty="0" err="1">
                <a:latin typeface="Times New Roman" pitchFamily="18" charset="0"/>
              </a:rPr>
              <a:t>j</a:t>
            </a:r>
            <a:r>
              <a:rPr lang="es-ES" altLang="es-MX" sz="2400" i="1" dirty="0">
                <a:latin typeface="Times New Roman" pitchFamily="18" charset="0"/>
              </a:rPr>
              <a:t> ∈ </a:t>
            </a:r>
            <a:r>
              <a:rPr lang="es-ES" altLang="es-MX" sz="2400" i="1" dirty="0" err="1">
                <a:latin typeface="Times New Roman" pitchFamily="18" charset="0"/>
              </a:rPr>
              <a:t>Y</a:t>
            </a:r>
            <a:r>
              <a:rPr lang="es-ES" altLang="es-MX" sz="2400" i="1" baseline="-25000" dirty="0" err="1">
                <a:latin typeface="Times New Roman" pitchFamily="18" charset="0"/>
              </a:rPr>
              <a:t>j</a:t>
            </a:r>
            <a:r>
              <a:rPr lang="es-ES" altLang="es-MX" sz="2400" i="1" dirty="0"/>
              <a:t> </a:t>
            </a:r>
            <a:r>
              <a:rPr lang="es-ES" altLang="es-MX" sz="2400" dirty="0"/>
              <a:t>, o equivalentemente </a:t>
            </a:r>
            <a:r>
              <a:rPr lang="es-ES" altLang="es-MX" sz="2400" i="1" dirty="0" err="1">
                <a:latin typeface="Times New Roman" pitchFamily="18" charset="0"/>
              </a:rPr>
              <a:t>Y</a:t>
            </a:r>
            <a:r>
              <a:rPr lang="es-ES" altLang="es-MX" sz="2400" i="1" baseline="-25000" dirty="0" err="1">
                <a:latin typeface="Times New Roman" pitchFamily="18" charset="0"/>
              </a:rPr>
              <a:t>j</a:t>
            </a:r>
            <a:r>
              <a:rPr lang="es-ES" altLang="es-MX" sz="2400" i="1" dirty="0">
                <a:latin typeface="Times New Roman" pitchFamily="18" charset="0"/>
              </a:rPr>
              <a:t>∩</a:t>
            </a:r>
            <a:r>
              <a:rPr lang="es-ES" altLang="es-MX" sz="2400" dirty="0">
                <a:latin typeface="Times New Roman" pitchFamily="18" charset="0"/>
              </a:rPr>
              <a:t>(</a:t>
            </a:r>
            <a:r>
              <a:rPr lang="es-ES" altLang="es-MX" sz="2400" i="1" dirty="0">
                <a:latin typeface="Times New Roman" pitchFamily="18" charset="0"/>
              </a:rPr>
              <a:t>−</a:t>
            </a:r>
            <a:r>
              <a:rPr lang="es-ES" altLang="es-MX" sz="2400" i="1" dirty="0" err="1">
                <a:latin typeface="Times New Roman" pitchFamily="18" charset="0"/>
              </a:rPr>
              <a:t>Y</a:t>
            </a:r>
            <a:r>
              <a:rPr lang="es-ES" altLang="es-MX" sz="2400" i="1" baseline="-25000" dirty="0" err="1">
                <a:latin typeface="Times New Roman" pitchFamily="18" charset="0"/>
              </a:rPr>
              <a:t>j</a:t>
            </a:r>
            <a:r>
              <a:rPr lang="es-ES" altLang="es-MX" sz="2400" dirty="0">
                <a:latin typeface="Times New Roman" pitchFamily="18" charset="0"/>
              </a:rPr>
              <a:t>) = {0}.</a:t>
            </a:r>
          </a:p>
          <a:p>
            <a:pPr eaLnBrk="1" hangingPunct="1"/>
            <a:endParaRPr lang="es-ES" altLang="es-MX" sz="2400" dirty="0"/>
          </a:p>
          <a:p>
            <a:pPr eaLnBrk="1" hangingPunct="1"/>
            <a:endParaRPr lang="es-ES" altLang="es-MX" sz="2400" dirty="0"/>
          </a:p>
          <a:p>
            <a:pPr eaLnBrk="1" hangingPunct="1"/>
            <a:endParaRPr lang="es-ES" altLang="es-MX" sz="2400" dirty="0"/>
          </a:p>
        </p:txBody>
      </p:sp>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20</a:t>
            </a:fld>
            <a:endParaRPr lang="es-E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760512" y="476672"/>
            <a:ext cx="10670976" cy="1143000"/>
          </a:xfrm>
          <a:solidFill>
            <a:schemeClr val="accent1">
              <a:lumMod val="20000"/>
              <a:lumOff val="80000"/>
            </a:schemeClr>
          </a:solidFill>
        </p:spPr>
        <p:txBody>
          <a:bodyPr anchor="ctr"/>
          <a:lstStyle/>
          <a:p>
            <a:pPr eaLnBrk="1" hangingPunct="1"/>
            <a:r>
              <a:rPr lang="es-ES" altLang="es-MX" sz="2800" b="1" dirty="0">
                <a:solidFill>
                  <a:schemeClr val="accent1"/>
                </a:solidFill>
              </a:rPr>
              <a:t>Propiedades adicionales</a:t>
            </a:r>
          </a:p>
        </p:txBody>
      </p:sp>
      <p:sp>
        <p:nvSpPr>
          <p:cNvPr id="18435" name="Rectangle 3"/>
          <p:cNvSpPr>
            <a:spLocks noGrp="1" noChangeArrowheads="1"/>
          </p:cNvSpPr>
          <p:nvPr>
            <p:ph sz="quarter" idx="1"/>
          </p:nvPr>
        </p:nvSpPr>
        <p:spPr>
          <a:xfrm>
            <a:off x="911424" y="2492896"/>
            <a:ext cx="9212560" cy="3958952"/>
          </a:xfrm>
        </p:spPr>
        <p:txBody>
          <a:bodyPr/>
          <a:lstStyle/>
          <a:p>
            <a:pPr eaLnBrk="1" hangingPunct="1"/>
            <a:r>
              <a:rPr lang="es-ES" altLang="es-MX" dirty="0" smtClean="0"/>
              <a:t>Rendimientos no crecientes a escala</a:t>
            </a:r>
          </a:p>
          <a:p>
            <a:pPr eaLnBrk="1" hangingPunct="1"/>
            <a:r>
              <a:rPr lang="es-ES" altLang="es-MX" dirty="0" smtClean="0"/>
              <a:t>Rendimientos no decrecientes a escala</a:t>
            </a:r>
          </a:p>
          <a:p>
            <a:pPr eaLnBrk="1" hangingPunct="1"/>
            <a:r>
              <a:rPr lang="es-ES" altLang="es-MX" dirty="0" smtClean="0"/>
              <a:t>Rendimientos constantes a escala</a:t>
            </a:r>
          </a:p>
          <a:p>
            <a:pPr eaLnBrk="1" hangingPunct="1"/>
            <a:r>
              <a:rPr lang="es-ES" altLang="es-MX" dirty="0" err="1" smtClean="0"/>
              <a:t>Aditividad</a:t>
            </a:r>
            <a:endParaRPr lang="es-ES" altLang="es-MX" dirty="0" smtClean="0"/>
          </a:p>
          <a:p>
            <a:pPr eaLnBrk="1" hangingPunct="1"/>
            <a:r>
              <a:rPr lang="es-ES" altLang="es-MX" dirty="0" smtClean="0"/>
              <a:t>Convexidad</a:t>
            </a:r>
          </a:p>
        </p:txBody>
      </p:sp>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21</a:t>
            </a:fld>
            <a:endParaRPr lang="es-E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ctrTitle"/>
          </p:nvPr>
        </p:nvSpPr>
        <p:spPr/>
        <p:txBody>
          <a:bodyPr>
            <a:normAutofit fontScale="90000"/>
          </a:bodyPr>
          <a:lstStyle/>
          <a:p>
            <a:r>
              <a:rPr lang="es-ES" altLang="es-MX" dirty="0" smtClean="0"/>
              <a:t/>
            </a:r>
            <a:br>
              <a:rPr lang="es-ES" altLang="es-MX" dirty="0" smtClean="0"/>
            </a:br>
            <a:r>
              <a:rPr lang="es-ES" altLang="es-MX" dirty="0" smtClean="0"/>
              <a:t>LA </a:t>
            </a:r>
            <a:r>
              <a:rPr lang="es-ES" altLang="es-MX" dirty="0"/>
              <a:t>PRODUCCION EN EL CORTO PLAZO</a:t>
            </a:r>
            <a:br>
              <a:rPr lang="es-ES" altLang="es-MX" dirty="0"/>
            </a:br>
            <a:endParaRPr lang="es-MX" altLang="es-MX" dirty="0" smtClean="0"/>
          </a:p>
        </p:txBody>
      </p:sp>
      <p:pic>
        <p:nvPicPr>
          <p:cNvPr id="72706" name="Picture 2" descr="CAME. Realiza una encuesta mensual entre 200 industrias medianas y pequeñas del paí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5016" y="3205072"/>
            <a:ext cx="5713312" cy="339228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pPr>
              <a:defRPr/>
            </a:pPr>
            <a:fld id="{534B7974-CC2F-4DB3-95F5-D0882DE2D9ED}" type="slidenum">
              <a:rPr lang="es-ES" smtClean="0"/>
              <a:pPr>
                <a:defRPr/>
              </a:pPr>
              <a:t>22</a:t>
            </a:fld>
            <a:endParaRPr lang="es-E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4" name="Rectangle 4"/>
          <p:cNvSpPr>
            <a:spLocks noGrp="1" noChangeArrowheads="1"/>
          </p:cNvSpPr>
          <p:nvPr>
            <p:ph type="title"/>
          </p:nvPr>
        </p:nvSpPr>
        <p:spPr>
          <a:xfrm>
            <a:off x="1131658" y="514271"/>
            <a:ext cx="9865096" cy="665162"/>
          </a:xfrm>
          <a:solidFill>
            <a:schemeClr val="accent1">
              <a:lumMod val="20000"/>
              <a:lumOff val="80000"/>
            </a:schemeClr>
          </a:solidFill>
        </p:spPr>
        <p:txBody>
          <a:bodyPr lIns="90488" tIns="44450" rIns="90488" bIns="44450" anchor="b" anchorCtr="0">
            <a:normAutofit/>
          </a:bodyPr>
          <a:lstStyle/>
          <a:p>
            <a:pPr eaLnBrk="1" hangingPunct="1"/>
            <a:r>
              <a:rPr lang="en-US" altLang="es-MX" sz="2800" b="1" dirty="0">
                <a:solidFill>
                  <a:schemeClr val="accent1"/>
                </a:solidFill>
                <a:latin typeface="+mn-lt"/>
              </a:rPr>
              <a:t>La </a:t>
            </a:r>
            <a:r>
              <a:rPr lang="en-US" altLang="es-MX" sz="2800" b="1" dirty="0" err="1">
                <a:solidFill>
                  <a:schemeClr val="accent1"/>
                </a:solidFill>
                <a:latin typeface="+mn-lt"/>
              </a:rPr>
              <a:t>función</a:t>
            </a:r>
            <a:r>
              <a:rPr lang="en-US" altLang="es-MX" sz="2800" b="1" dirty="0">
                <a:solidFill>
                  <a:schemeClr val="accent1"/>
                </a:solidFill>
                <a:latin typeface="+mn-lt"/>
              </a:rPr>
              <a:t> de </a:t>
            </a:r>
            <a:r>
              <a:rPr lang="en-US" altLang="es-MX" sz="2800" b="1" dirty="0" err="1">
                <a:solidFill>
                  <a:schemeClr val="accent1"/>
                </a:solidFill>
                <a:latin typeface="+mn-lt"/>
              </a:rPr>
              <a:t>producción</a:t>
            </a:r>
            <a:r>
              <a:rPr lang="en-US" altLang="es-MX" sz="2800" b="1" dirty="0">
                <a:solidFill>
                  <a:schemeClr val="accent1"/>
                </a:solidFill>
                <a:latin typeface="+mn-lt"/>
              </a:rPr>
              <a:t> para un </a:t>
            </a:r>
            <a:r>
              <a:rPr lang="en-US" altLang="es-MX" sz="2800" b="1" dirty="0" err="1">
                <a:solidFill>
                  <a:schemeClr val="accent1"/>
                </a:solidFill>
                <a:latin typeface="+mn-lt"/>
              </a:rPr>
              <a:t>bien</a:t>
            </a:r>
            <a:r>
              <a:rPr lang="en-US" altLang="es-MX" sz="2800" b="1" dirty="0">
                <a:solidFill>
                  <a:schemeClr val="accent1"/>
                </a:solidFill>
                <a:latin typeface="+mn-lt"/>
              </a:rPr>
              <a:t> </a:t>
            </a:r>
          </a:p>
        </p:txBody>
      </p:sp>
      <p:sp>
        <p:nvSpPr>
          <p:cNvPr id="9221" name="Rectangle 5"/>
          <p:cNvSpPr>
            <a:spLocks noGrp="1" noChangeArrowheads="1"/>
          </p:cNvSpPr>
          <p:nvPr>
            <p:ph sz="quarter" idx="1"/>
          </p:nvPr>
        </p:nvSpPr>
        <p:spPr>
          <a:xfrm>
            <a:off x="2667000" y="3024188"/>
            <a:ext cx="8001000" cy="3130550"/>
          </a:xfrm>
          <a:noFill/>
        </p:spPr>
        <p:txBody>
          <a:bodyPr vert="horz" lIns="90488" tIns="44450" rIns="90488" bIns="44450">
            <a:normAutofit/>
          </a:bodyPr>
          <a:lstStyle/>
          <a:p>
            <a:pPr marL="0" indent="0">
              <a:lnSpc>
                <a:spcPct val="80000"/>
              </a:lnSpc>
              <a:spcBef>
                <a:spcPct val="70000"/>
              </a:spcBef>
              <a:buNone/>
              <a:tabLst>
                <a:tab pos="1817688" algn="r"/>
                <a:tab pos="3203575" algn="r"/>
                <a:tab pos="4618038" algn="r"/>
                <a:tab pos="6061075" algn="r"/>
                <a:tab pos="7418388" algn="r"/>
              </a:tabLst>
            </a:pPr>
            <a:r>
              <a:rPr lang="en-US" altLang="es-MX" sz="2200" dirty="0"/>
              <a:t>1	20	40	55	65	75</a:t>
            </a:r>
          </a:p>
          <a:p>
            <a:pPr marL="0" indent="0">
              <a:lnSpc>
                <a:spcPct val="80000"/>
              </a:lnSpc>
              <a:spcBef>
                <a:spcPct val="70000"/>
              </a:spcBef>
              <a:buNone/>
              <a:tabLst>
                <a:tab pos="1817688" algn="r"/>
                <a:tab pos="3203575" algn="r"/>
                <a:tab pos="4618038" algn="r"/>
                <a:tab pos="6061075" algn="r"/>
                <a:tab pos="7418388" algn="r"/>
              </a:tabLst>
            </a:pPr>
            <a:r>
              <a:rPr lang="en-US" altLang="es-MX" sz="2200" dirty="0"/>
              <a:t>2	40	60	75	85	90</a:t>
            </a:r>
          </a:p>
          <a:p>
            <a:pPr marL="0" indent="0">
              <a:lnSpc>
                <a:spcPct val="80000"/>
              </a:lnSpc>
              <a:spcBef>
                <a:spcPct val="70000"/>
              </a:spcBef>
              <a:buNone/>
              <a:tabLst>
                <a:tab pos="1817688" algn="r"/>
                <a:tab pos="3203575" algn="r"/>
                <a:tab pos="4618038" algn="r"/>
                <a:tab pos="6061075" algn="r"/>
                <a:tab pos="7418388" algn="r"/>
              </a:tabLst>
            </a:pPr>
            <a:r>
              <a:rPr lang="en-US" altLang="es-MX" sz="2200" dirty="0"/>
              <a:t>3	55	75	90	100	105</a:t>
            </a:r>
          </a:p>
          <a:p>
            <a:pPr marL="0" indent="0">
              <a:lnSpc>
                <a:spcPct val="80000"/>
              </a:lnSpc>
              <a:spcBef>
                <a:spcPct val="70000"/>
              </a:spcBef>
              <a:buNone/>
              <a:tabLst>
                <a:tab pos="1817688" algn="r"/>
                <a:tab pos="3203575" algn="r"/>
                <a:tab pos="4618038" algn="r"/>
                <a:tab pos="6061075" algn="r"/>
                <a:tab pos="7418388" algn="r"/>
              </a:tabLst>
            </a:pPr>
            <a:r>
              <a:rPr lang="en-US" altLang="es-MX" sz="2200" dirty="0"/>
              <a:t>4	65	85	100	110	115</a:t>
            </a:r>
          </a:p>
          <a:p>
            <a:pPr marL="0" indent="0">
              <a:lnSpc>
                <a:spcPct val="80000"/>
              </a:lnSpc>
              <a:spcBef>
                <a:spcPct val="70000"/>
              </a:spcBef>
              <a:buNone/>
              <a:tabLst>
                <a:tab pos="1817688" algn="r"/>
                <a:tab pos="3203575" algn="r"/>
                <a:tab pos="4618038" algn="r"/>
                <a:tab pos="6061075" algn="r"/>
                <a:tab pos="7418388" algn="r"/>
              </a:tabLst>
            </a:pPr>
            <a:r>
              <a:rPr lang="en-US" altLang="es-MX" sz="2200" dirty="0"/>
              <a:t>5	75	90	105	115	120</a:t>
            </a:r>
          </a:p>
        </p:txBody>
      </p:sp>
      <p:sp>
        <p:nvSpPr>
          <p:cNvPr id="20486" name="Rectangle 6"/>
          <p:cNvSpPr>
            <a:spLocks noChangeArrowheads="1"/>
          </p:cNvSpPr>
          <p:nvPr/>
        </p:nvSpPr>
        <p:spPr bwMode="auto">
          <a:xfrm>
            <a:off x="1524000" y="2316163"/>
            <a:ext cx="9144000" cy="428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tabLst>
                <a:tab pos="2338388" algn="ctr"/>
                <a:tab pos="3722688" algn="ctr"/>
                <a:tab pos="5080000" algn="ctr"/>
                <a:tab pos="6523038" algn="ctr"/>
                <a:tab pos="7880350" algn="ctr"/>
              </a:tabLst>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tabLst>
                <a:tab pos="2338388" algn="ctr"/>
                <a:tab pos="3722688" algn="ctr"/>
                <a:tab pos="5080000" algn="ctr"/>
                <a:tab pos="6523038" algn="ctr"/>
                <a:tab pos="7880350" algn="ctr"/>
              </a:tabLst>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tabLst>
                <a:tab pos="2338388" algn="ctr"/>
                <a:tab pos="3722688" algn="ctr"/>
                <a:tab pos="5080000" algn="ctr"/>
                <a:tab pos="6523038" algn="ctr"/>
                <a:tab pos="7880350" algn="ctr"/>
              </a:tabLst>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tabLst>
                <a:tab pos="2338388" algn="ctr"/>
                <a:tab pos="3722688" algn="ctr"/>
                <a:tab pos="5080000" algn="ctr"/>
                <a:tab pos="6523038" algn="ctr"/>
                <a:tab pos="7880350" algn="ctr"/>
              </a:tabLst>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tabLst>
                <a:tab pos="2338388" algn="ctr"/>
                <a:tab pos="3722688" algn="ctr"/>
                <a:tab pos="5080000" algn="ctr"/>
                <a:tab pos="6523038" algn="ctr"/>
                <a:tab pos="7880350" algn="ctr"/>
              </a:tabLst>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tabLst>
                <a:tab pos="2338388" algn="ctr"/>
                <a:tab pos="3722688" algn="ctr"/>
                <a:tab pos="5080000" algn="ctr"/>
                <a:tab pos="6523038" algn="ctr"/>
                <a:tab pos="7880350" algn="ctr"/>
              </a:tabLst>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tabLst>
                <a:tab pos="2338388" algn="ctr"/>
                <a:tab pos="3722688" algn="ctr"/>
                <a:tab pos="5080000" algn="ctr"/>
                <a:tab pos="6523038" algn="ctr"/>
                <a:tab pos="7880350" algn="ctr"/>
              </a:tabLst>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tabLst>
                <a:tab pos="2338388" algn="ctr"/>
                <a:tab pos="3722688" algn="ctr"/>
                <a:tab pos="5080000" algn="ctr"/>
                <a:tab pos="6523038" algn="ctr"/>
                <a:tab pos="7880350" algn="ctr"/>
              </a:tabLst>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tabLst>
                <a:tab pos="2338388" algn="ctr"/>
                <a:tab pos="3722688" algn="ctr"/>
                <a:tab pos="5080000" algn="ctr"/>
                <a:tab pos="6523038" algn="ctr"/>
                <a:tab pos="7880350" algn="ctr"/>
              </a:tabLst>
              <a:defRPr sz="2000">
                <a:solidFill>
                  <a:schemeClr val="tx1"/>
                </a:solidFill>
                <a:latin typeface="Arial" charset="0"/>
              </a:defRPr>
            </a:lvl9pPr>
          </a:lstStyle>
          <a:p>
            <a:pPr>
              <a:spcBef>
                <a:spcPct val="0"/>
              </a:spcBef>
              <a:buClrTx/>
              <a:buSzTx/>
              <a:buFontTx/>
              <a:buNone/>
            </a:pPr>
            <a:r>
              <a:rPr lang="en-US" altLang="es-MX" sz="2200" b="1" baseline="0" dirty="0"/>
              <a:t>         </a:t>
            </a:r>
            <a:r>
              <a:rPr lang="en-US" altLang="es-MX" sz="2200" b="1" baseline="0" dirty="0">
                <a:latin typeface="+mn-lt"/>
              </a:rPr>
              <a:t>capital</a:t>
            </a:r>
            <a:r>
              <a:rPr lang="en-US" altLang="es-MX" sz="2200" b="1" baseline="0" dirty="0"/>
              <a:t>  	</a:t>
            </a:r>
            <a:r>
              <a:rPr lang="en-US" altLang="es-MX" sz="2200" b="1" baseline="0" dirty="0">
                <a:latin typeface="+mn-lt"/>
              </a:rPr>
              <a:t>            1	            2	            3	            4	            5</a:t>
            </a:r>
          </a:p>
        </p:txBody>
      </p:sp>
      <p:sp>
        <p:nvSpPr>
          <p:cNvPr id="20487" name="Line 7"/>
          <p:cNvSpPr>
            <a:spLocks noChangeShapeType="1"/>
          </p:cNvSpPr>
          <p:nvPr/>
        </p:nvSpPr>
        <p:spPr bwMode="auto">
          <a:xfrm flipV="1">
            <a:off x="2063750" y="2843214"/>
            <a:ext cx="8604250" cy="9525"/>
          </a:xfrm>
          <a:prstGeom prst="line">
            <a:avLst/>
          </a:prstGeom>
          <a:noFill/>
          <a:ln w="57150" cmpd="thinThick">
            <a:solidFill>
              <a:srgbClr val="376546"/>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0488" name="Rectangle 8"/>
          <p:cNvSpPr>
            <a:spLocks noChangeArrowheads="1"/>
          </p:cNvSpPr>
          <p:nvPr/>
        </p:nvSpPr>
        <p:spPr bwMode="auto">
          <a:xfrm>
            <a:off x="5231904" y="1572361"/>
            <a:ext cx="2557304" cy="428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200" b="1" baseline="0" dirty="0" err="1">
                <a:latin typeface="+mn-lt"/>
              </a:rPr>
              <a:t>Cantidad</a:t>
            </a:r>
            <a:r>
              <a:rPr lang="en-US" altLang="es-MX" sz="2200" b="1" baseline="0" dirty="0">
                <a:latin typeface="+mn-lt"/>
              </a:rPr>
              <a:t> de </a:t>
            </a:r>
            <a:r>
              <a:rPr lang="en-US" altLang="es-MX" sz="2200" b="1" baseline="0" dirty="0" err="1">
                <a:latin typeface="+mn-lt"/>
              </a:rPr>
              <a:t>trabajo</a:t>
            </a:r>
            <a:endParaRPr lang="en-US" altLang="es-MX" sz="2200" b="1" baseline="0" dirty="0">
              <a:latin typeface="+mn-lt"/>
            </a:endParaRPr>
          </a:p>
        </p:txBody>
      </p:sp>
      <p:sp>
        <p:nvSpPr>
          <p:cNvPr id="20489" name="Line 9"/>
          <p:cNvSpPr>
            <a:spLocks noChangeShapeType="1"/>
          </p:cNvSpPr>
          <p:nvPr/>
        </p:nvSpPr>
        <p:spPr bwMode="auto">
          <a:xfrm>
            <a:off x="2063750" y="2133600"/>
            <a:ext cx="8604250" cy="0"/>
          </a:xfrm>
          <a:prstGeom prst="line">
            <a:avLst/>
          </a:prstGeom>
          <a:noFill/>
          <a:ln w="28575">
            <a:solidFill>
              <a:srgbClr val="376546"/>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0490" name="Oval 10"/>
          <p:cNvSpPr>
            <a:spLocks noChangeArrowheads="1"/>
          </p:cNvSpPr>
          <p:nvPr/>
        </p:nvSpPr>
        <p:spPr bwMode="auto">
          <a:xfrm>
            <a:off x="4195526" y="4968790"/>
            <a:ext cx="460314" cy="389514"/>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0491" name="Oval 11"/>
          <p:cNvSpPr>
            <a:spLocks noChangeArrowheads="1"/>
          </p:cNvSpPr>
          <p:nvPr/>
        </p:nvSpPr>
        <p:spPr bwMode="auto">
          <a:xfrm>
            <a:off x="5584446" y="3964955"/>
            <a:ext cx="479760" cy="389514"/>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0492" name="Oval 12"/>
          <p:cNvSpPr>
            <a:spLocks noChangeArrowheads="1"/>
          </p:cNvSpPr>
          <p:nvPr/>
        </p:nvSpPr>
        <p:spPr bwMode="auto">
          <a:xfrm>
            <a:off x="7032104" y="3469346"/>
            <a:ext cx="381174" cy="389513"/>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0493" name="Oval 13"/>
          <p:cNvSpPr>
            <a:spLocks noChangeArrowheads="1"/>
          </p:cNvSpPr>
          <p:nvPr/>
        </p:nvSpPr>
        <p:spPr bwMode="auto">
          <a:xfrm>
            <a:off x="9853221" y="2940642"/>
            <a:ext cx="401835" cy="389513"/>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0494" name="Line 14"/>
          <p:cNvSpPr>
            <a:spLocks noChangeShapeType="1"/>
          </p:cNvSpPr>
          <p:nvPr/>
        </p:nvSpPr>
        <p:spPr bwMode="auto">
          <a:xfrm>
            <a:off x="2063750" y="5805488"/>
            <a:ext cx="8604250" cy="0"/>
          </a:xfrm>
          <a:prstGeom prst="line">
            <a:avLst/>
          </a:prstGeom>
          <a:noFill/>
          <a:ln w="28575">
            <a:solidFill>
              <a:srgbClr val="376546"/>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23</a:t>
            </a:fld>
            <a:endParaRPr lang="es-ES"/>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221"/>
                                        </p:tgtEl>
                                        <p:attrNameLst>
                                          <p:attrName>style.visibility</p:attrName>
                                        </p:attrNameLst>
                                      </p:cBhvr>
                                      <p:to>
                                        <p:strVal val="visible"/>
                                      </p:to>
                                    </p:set>
                                    <p:animEffect transition="in" filter="wipe(left)">
                                      <p:cBhvr>
                                        <p:cTn id="7" dur="500"/>
                                        <p:tgtEl>
                                          <p:spTgt spid="9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1524000" y="1647825"/>
            <a:ext cx="91440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tabLst>
                <a:tab pos="1714500" algn="ctr"/>
                <a:tab pos="3543300" algn="ctr"/>
                <a:tab pos="5086350" algn="ctr"/>
                <a:tab pos="6629400" algn="ctr"/>
                <a:tab pos="7943850" algn="ctr"/>
              </a:tabLst>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tabLst>
                <a:tab pos="1714500" algn="ctr"/>
                <a:tab pos="3543300" algn="ctr"/>
                <a:tab pos="5086350" algn="ctr"/>
                <a:tab pos="6629400" algn="ctr"/>
                <a:tab pos="7943850" algn="ctr"/>
              </a:tabLst>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tabLst>
                <a:tab pos="1714500" algn="ctr"/>
                <a:tab pos="3543300" algn="ctr"/>
                <a:tab pos="5086350" algn="ctr"/>
                <a:tab pos="6629400" algn="ctr"/>
                <a:tab pos="7943850" algn="ctr"/>
              </a:tabLst>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tabLst>
                <a:tab pos="1714500" algn="ctr"/>
                <a:tab pos="3543300" algn="ctr"/>
                <a:tab pos="5086350" algn="ctr"/>
                <a:tab pos="6629400" algn="ctr"/>
                <a:tab pos="7943850" algn="ctr"/>
              </a:tabLst>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tabLst>
                <a:tab pos="1714500" algn="ctr"/>
                <a:tab pos="3543300" algn="ctr"/>
                <a:tab pos="5086350" algn="ctr"/>
                <a:tab pos="6629400" algn="ctr"/>
                <a:tab pos="7943850" algn="ctr"/>
              </a:tabLst>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tabLst>
                <a:tab pos="1714500" algn="ctr"/>
                <a:tab pos="3543300" algn="ctr"/>
                <a:tab pos="5086350" algn="ctr"/>
                <a:tab pos="6629400" algn="ctr"/>
                <a:tab pos="7943850" algn="ctr"/>
              </a:tabLst>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tabLst>
                <a:tab pos="1714500" algn="ctr"/>
                <a:tab pos="3543300" algn="ctr"/>
                <a:tab pos="5086350" algn="ctr"/>
                <a:tab pos="6629400" algn="ctr"/>
                <a:tab pos="7943850" algn="ctr"/>
              </a:tabLst>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tabLst>
                <a:tab pos="1714500" algn="ctr"/>
                <a:tab pos="3543300" algn="ctr"/>
                <a:tab pos="5086350" algn="ctr"/>
                <a:tab pos="6629400" algn="ctr"/>
                <a:tab pos="7943850" algn="ctr"/>
              </a:tabLst>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tabLst>
                <a:tab pos="1714500" algn="ctr"/>
                <a:tab pos="3543300" algn="ctr"/>
                <a:tab pos="5086350" algn="ctr"/>
                <a:tab pos="6629400" algn="ctr"/>
                <a:tab pos="7943850" algn="ctr"/>
              </a:tabLst>
              <a:defRPr sz="2000">
                <a:solidFill>
                  <a:schemeClr val="tx1"/>
                </a:solidFill>
                <a:latin typeface="Arial" charset="0"/>
              </a:defRPr>
            </a:lvl9pPr>
          </a:lstStyle>
          <a:p>
            <a:pPr>
              <a:spcBef>
                <a:spcPct val="0"/>
              </a:spcBef>
              <a:buClrTx/>
              <a:buSzTx/>
              <a:buFontTx/>
              <a:buNone/>
            </a:pPr>
            <a:r>
              <a:rPr lang="en-US" altLang="es-MX" sz="2000" b="1" baseline="0" dirty="0">
                <a:latin typeface="Times New Roman" panose="02020603050405020304" pitchFamily="18" charset="0"/>
                <a:cs typeface="Times New Roman" panose="02020603050405020304" pitchFamily="18" charset="0"/>
              </a:rPr>
              <a:t>	</a:t>
            </a:r>
            <a:r>
              <a:rPr lang="en-US" altLang="es-MX" sz="2000" b="1" baseline="0" dirty="0" err="1">
                <a:latin typeface="Times New Roman" panose="02020603050405020304" pitchFamily="18" charset="0"/>
                <a:cs typeface="Times New Roman" panose="02020603050405020304" pitchFamily="18" charset="0"/>
              </a:rPr>
              <a:t>Cantidad</a:t>
            </a:r>
            <a:r>
              <a:rPr lang="en-US" altLang="es-MX" sz="2000" b="1" baseline="0" dirty="0">
                <a:latin typeface="Times New Roman" panose="02020603050405020304" pitchFamily="18" charset="0"/>
                <a:cs typeface="Times New Roman" panose="02020603050405020304" pitchFamily="18" charset="0"/>
              </a:rPr>
              <a:t>	 </a:t>
            </a:r>
            <a:r>
              <a:rPr lang="en-US" altLang="es-MX" sz="2000" b="1" baseline="0" dirty="0" err="1">
                <a:latin typeface="Times New Roman" panose="02020603050405020304" pitchFamily="18" charset="0"/>
                <a:cs typeface="Times New Roman" panose="02020603050405020304" pitchFamily="18" charset="0"/>
              </a:rPr>
              <a:t>Cantidad</a:t>
            </a:r>
            <a:r>
              <a:rPr lang="en-US" altLang="es-MX" sz="2000" b="1" baseline="0" dirty="0">
                <a:latin typeface="Times New Roman" panose="02020603050405020304" pitchFamily="18" charset="0"/>
                <a:cs typeface="Times New Roman" panose="02020603050405020304" pitchFamily="18" charset="0"/>
              </a:rPr>
              <a:t> 	</a:t>
            </a:r>
            <a:r>
              <a:rPr lang="en-US" altLang="es-MX" sz="2000" b="1" baseline="0" dirty="0" err="1">
                <a:latin typeface="Times New Roman" panose="02020603050405020304" pitchFamily="18" charset="0"/>
                <a:cs typeface="Times New Roman" panose="02020603050405020304" pitchFamily="18" charset="0"/>
              </a:rPr>
              <a:t>Producción</a:t>
            </a:r>
            <a:r>
              <a:rPr lang="en-US" altLang="es-MX" sz="2000" b="1" baseline="0" dirty="0">
                <a:latin typeface="Times New Roman" panose="02020603050405020304" pitchFamily="18" charset="0"/>
                <a:cs typeface="Times New Roman" panose="02020603050405020304" pitchFamily="18" charset="0"/>
              </a:rPr>
              <a:t>	</a:t>
            </a:r>
            <a:r>
              <a:rPr lang="en-US" altLang="es-MX" sz="2000" b="1" baseline="0" dirty="0" err="1">
                <a:latin typeface="Times New Roman" panose="02020603050405020304" pitchFamily="18" charset="0"/>
                <a:cs typeface="Times New Roman" panose="02020603050405020304" pitchFamily="18" charset="0"/>
              </a:rPr>
              <a:t>Producto</a:t>
            </a:r>
            <a:r>
              <a:rPr lang="en-US" altLang="es-MX" sz="2000" b="1" baseline="0" dirty="0">
                <a:latin typeface="Times New Roman" panose="02020603050405020304" pitchFamily="18" charset="0"/>
                <a:cs typeface="Times New Roman" panose="02020603050405020304" pitchFamily="18" charset="0"/>
              </a:rPr>
              <a:t> 	</a:t>
            </a:r>
            <a:r>
              <a:rPr lang="en-US" altLang="es-MX" sz="2000" b="1" baseline="0" dirty="0" err="1">
                <a:latin typeface="Times New Roman" panose="02020603050405020304" pitchFamily="18" charset="0"/>
                <a:cs typeface="Times New Roman" panose="02020603050405020304" pitchFamily="18" charset="0"/>
              </a:rPr>
              <a:t>Producto</a:t>
            </a:r>
            <a:endParaRPr lang="en-US" altLang="es-MX" sz="2000" b="1" baseline="0" dirty="0">
              <a:latin typeface="Times New Roman" panose="02020603050405020304" pitchFamily="18" charset="0"/>
              <a:cs typeface="Times New Roman" panose="02020603050405020304" pitchFamily="18" charset="0"/>
            </a:endParaRPr>
          </a:p>
          <a:p>
            <a:pPr>
              <a:spcBef>
                <a:spcPct val="0"/>
              </a:spcBef>
              <a:buClrTx/>
              <a:buSzTx/>
              <a:buFontTx/>
              <a:buNone/>
            </a:pPr>
            <a:r>
              <a:rPr lang="en-US" altLang="es-MX" sz="2000" b="1" baseline="0" dirty="0">
                <a:latin typeface="Times New Roman" panose="02020603050405020304" pitchFamily="18" charset="0"/>
                <a:cs typeface="Times New Roman" panose="02020603050405020304" pitchFamily="18" charset="0"/>
              </a:rPr>
              <a:t>	de </a:t>
            </a:r>
            <a:r>
              <a:rPr lang="en-US" altLang="es-MX" sz="2000" b="1" baseline="0" dirty="0" err="1">
                <a:latin typeface="Times New Roman" panose="02020603050405020304" pitchFamily="18" charset="0"/>
                <a:cs typeface="Times New Roman" panose="02020603050405020304" pitchFamily="18" charset="0"/>
              </a:rPr>
              <a:t>trabajo</a:t>
            </a:r>
            <a:r>
              <a:rPr lang="en-US" altLang="es-MX" sz="2000" b="1" baseline="0" dirty="0">
                <a:latin typeface="Times New Roman" panose="02020603050405020304" pitchFamily="18" charset="0"/>
                <a:cs typeface="Times New Roman" panose="02020603050405020304" pitchFamily="18" charset="0"/>
              </a:rPr>
              <a:t> (</a:t>
            </a:r>
            <a:r>
              <a:rPr lang="en-US" altLang="es-MX" sz="2000" b="1" i="1" baseline="0" dirty="0">
                <a:latin typeface="Times New Roman" panose="02020603050405020304" pitchFamily="18" charset="0"/>
                <a:cs typeface="Times New Roman" panose="02020603050405020304" pitchFamily="18" charset="0"/>
              </a:rPr>
              <a:t>L</a:t>
            </a:r>
            <a:r>
              <a:rPr lang="en-US" altLang="es-MX" sz="2000" b="1" baseline="0" dirty="0">
                <a:latin typeface="Times New Roman" panose="02020603050405020304" pitchFamily="18" charset="0"/>
                <a:cs typeface="Times New Roman" panose="02020603050405020304" pitchFamily="18" charset="0"/>
              </a:rPr>
              <a:t>)	de capital (</a:t>
            </a:r>
            <a:r>
              <a:rPr lang="en-US" altLang="es-MX" sz="2000" b="1" i="1" baseline="0" dirty="0">
                <a:latin typeface="Times New Roman" panose="02020603050405020304" pitchFamily="18" charset="0"/>
                <a:cs typeface="Times New Roman" panose="02020603050405020304" pitchFamily="18" charset="0"/>
              </a:rPr>
              <a:t>K</a:t>
            </a:r>
            <a:r>
              <a:rPr lang="en-US" altLang="es-MX" sz="2000" b="1" baseline="0" dirty="0">
                <a:latin typeface="Times New Roman" panose="02020603050405020304" pitchFamily="18" charset="0"/>
                <a:cs typeface="Times New Roman" panose="02020603050405020304" pitchFamily="18" charset="0"/>
              </a:rPr>
              <a:t>)	total (</a:t>
            </a:r>
            <a:r>
              <a:rPr lang="en-US" altLang="es-MX" sz="2000" b="1" i="1" baseline="0" dirty="0">
                <a:latin typeface="Times New Roman" panose="02020603050405020304" pitchFamily="18" charset="0"/>
                <a:cs typeface="Times New Roman" panose="02020603050405020304" pitchFamily="18" charset="0"/>
              </a:rPr>
              <a:t>q</a:t>
            </a:r>
            <a:r>
              <a:rPr lang="en-US" altLang="es-MX" sz="2000" b="1" baseline="0" dirty="0">
                <a:latin typeface="Times New Roman" panose="02020603050405020304" pitchFamily="18" charset="0"/>
                <a:cs typeface="Times New Roman" panose="02020603050405020304" pitchFamily="18" charset="0"/>
              </a:rPr>
              <a:t>)	</a:t>
            </a:r>
            <a:r>
              <a:rPr lang="en-US" altLang="es-MX" sz="2000" b="1" baseline="0" dirty="0" err="1">
                <a:latin typeface="Times New Roman" panose="02020603050405020304" pitchFamily="18" charset="0"/>
                <a:cs typeface="Times New Roman" panose="02020603050405020304" pitchFamily="18" charset="0"/>
              </a:rPr>
              <a:t>M</a:t>
            </a:r>
            <a:r>
              <a:rPr lang="en-US" altLang="es-MX" sz="2000" b="1" baseline="0" dirty="0" err="1" smtClean="0">
                <a:latin typeface="Times New Roman" panose="02020603050405020304" pitchFamily="18" charset="0"/>
                <a:cs typeface="Times New Roman" panose="02020603050405020304" pitchFamily="18" charset="0"/>
              </a:rPr>
              <a:t>edio</a:t>
            </a:r>
            <a:r>
              <a:rPr lang="en-US" altLang="es-MX" sz="2000" b="1" baseline="0" dirty="0">
                <a:latin typeface="Times New Roman" panose="02020603050405020304" pitchFamily="18" charset="0"/>
                <a:cs typeface="Times New Roman" panose="02020603050405020304" pitchFamily="18" charset="0"/>
              </a:rPr>
              <a:t>	M</a:t>
            </a:r>
            <a:r>
              <a:rPr lang="en-US" altLang="es-MX" sz="2000" b="1" baseline="0" dirty="0" smtClean="0">
                <a:latin typeface="Times New Roman" panose="02020603050405020304" pitchFamily="18" charset="0"/>
                <a:cs typeface="Times New Roman" panose="02020603050405020304" pitchFamily="18" charset="0"/>
              </a:rPr>
              <a:t>arginal</a:t>
            </a:r>
            <a:endParaRPr lang="en-US" altLang="es-MX" sz="2000" b="1" baseline="0" dirty="0">
              <a:latin typeface="Times New Roman" panose="02020603050405020304" pitchFamily="18" charset="0"/>
              <a:cs typeface="Times New Roman" panose="02020603050405020304" pitchFamily="18" charset="0"/>
            </a:endParaRPr>
          </a:p>
        </p:txBody>
      </p:sp>
      <p:sp>
        <p:nvSpPr>
          <p:cNvPr id="21507" name="Line 3"/>
          <p:cNvSpPr>
            <a:spLocks noChangeShapeType="1"/>
          </p:cNvSpPr>
          <p:nvPr/>
        </p:nvSpPr>
        <p:spPr bwMode="auto">
          <a:xfrm>
            <a:off x="2135188" y="2420938"/>
            <a:ext cx="82280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Times New Roman" panose="02020603050405020304" pitchFamily="18" charset="0"/>
              <a:cs typeface="Times New Roman" panose="02020603050405020304" pitchFamily="18" charset="0"/>
            </a:endParaRPr>
          </a:p>
        </p:txBody>
      </p:sp>
      <p:sp>
        <p:nvSpPr>
          <p:cNvPr id="21509" name="Rectangle 5"/>
          <p:cNvSpPr>
            <a:spLocks noGrp="1" noChangeArrowheads="1"/>
          </p:cNvSpPr>
          <p:nvPr>
            <p:ph type="title"/>
          </p:nvPr>
        </p:nvSpPr>
        <p:spPr>
          <a:xfrm>
            <a:off x="983432" y="326102"/>
            <a:ext cx="9937104" cy="864096"/>
          </a:xfrm>
          <a:solidFill>
            <a:schemeClr val="accent1">
              <a:lumMod val="20000"/>
              <a:lumOff val="80000"/>
            </a:schemeClr>
          </a:solidFill>
        </p:spPr>
        <p:txBody>
          <a:bodyPr lIns="90488" tIns="44450" rIns="90488" bIns="44450" anchor="ctr" anchorCtr="0">
            <a:noAutofit/>
          </a:bodyPr>
          <a:lstStyle/>
          <a:p>
            <a:pPr eaLnBrk="1" hangingPunct="1"/>
            <a:r>
              <a:rPr lang="en-US" altLang="es-MX" sz="2800" b="1" dirty="0">
                <a:solidFill>
                  <a:schemeClr val="accent1"/>
                </a:solidFill>
                <a:latin typeface="+mn-lt"/>
              </a:rPr>
              <a:t>La </a:t>
            </a:r>
            <a:r>
              <a:rPr lang="en-US" altLang="es-MX" sz="2800" b="1" dirty="0" err="1">
                <a:solidFill>
                  <a:schemeClr val="accent1"/>
                </a:solidFill>
                <a:latin typeface="+mn-lt"/>
              </a:rPr>
              <a:t>producción</a:t>
            </a:r>
            <a:r>
              <a:rPr lang="en-US" altLang="es-MX" sz="2800" b="1" dirty="0">
                <a:solidFill>
                  <a:schemeClr val="accent1"/>
                </a:solidFill>
                <a:latin typeface="+mn-lt"/>
              </a:rPr>
              <a:t> con un factor </a:t>
            </a:r>
            <a:r>
              <a:rPr lang="en-US" altLang="es-MX" sz="2800" b="1" dirty="0" smtClean="0">
                <a:solidFill>
                  <a:schemeClr val="accent1"/>
                </a:solidFill>
                <a:latin typeface="+mn-lt"/>
              </a:rPr>
              <a:t>variable (</a:t>
            </a:r>
            <a:r>
              <a:rPr lang="en-US" altLang="es-MX" sz="2800" b="1" dirty="0">
                <a:solidFill>
                  <a:schemeClr val="accent1"/>
                </a:solidFill>
                <a:latin typeface="+mn-lt"/>
              </a:rPr>
              <a:t>el </a:t>
            </a:r>
            <a:r>
              <a:rPr lang="en-US" altLang="es-MX" sz="2800" b="1" dirty="0" err="1">
                <a:solidFill>
                  <a:schemeClr val="accent1"/>
                </a:solidFill>
                <a:latin typeface="+mn-lt"/>
              </a:rPr>
              <a:t>trabajo</a:t>
            </a:r>
            <a:r>
              <a:rPr lang="en-US" altLang="es-MX" sz="2800" b="1" dirty="0">
                <a:solidFill>
                  <a:schemeClr val="accent1"/>
                </a:solidFill>
                <a:latin typeface="+mn-lt"/>
              </a:rPr>
              <a:t>)</a:t>
            </a:r>
          </a:p>
        </p:txBody>
      </p:sp>
      <p:sp>
        <p:nvSpPr>
          <p:cNvPr id="12294" name="Rectangle 6"/>
          <p:cNvSpPr>
            <a:spLocks noGrp="1" noChangeArrowheads="1"/>
          </p:cNvSpPr>
          <p:nvPr>
            <p:ph sz="quarter" idx="1"/>
          </p:nvPr>
        </p:nvSpPr>
        <p:spPr>
          <a:xfrm>
            <a:off x="1524000" y="2614613"/>
            <a:ext cx="9144000" cy="4343400"/>
          </a:xfrm>
          <a:noFill/>
        </p:spPr>
        <p:txBody>
          <a:bodyPr vert="horz" lIns="90488" tIns="44450" rIns="90488" bIns="44450">
            <a:normAutofit/>
          </a:bodyPr>
          <a:lstStyle/>
          <a:p>
            <a:pPr marL="0" indent="0">
              <a:lnSpc>
                <a:spcPct val="60000"/>
              </a:lnSpc>
              <a:spcBef>
                <a:spcPct val="70000"/>
              </a:spcBef>
              <a:buNone/>
              <a:tabLst>
                <a:tab pos="1817688" algn="r"/>
                <a:tab pos="3657600" algn="r"/>
                <a:tab pos="5200650" algn="r"/>
                <a:tab pos="6743700" algn="r"/>
                <a:tab pos="8115300" algn="r"/>
              </a:tabLst>
            </a:pPr>
            <a:r>
              <a:rPr lang="en-US" altLang="es-MX" sz="2000" b="1"/>
              <a:t>	</a:t>
            </a:r>
            <a:r>
              <a:rPr lang="en-US" altLang="es-MX" sz="1800" b="1"/>
              <a:t>0	10	0	---	---</a:t>
            </a:r>
          </a:p>
          <a:p>
            <a:pPr marL="0" indent="0">
              <a:lnSpc>
                <a:spcPct val="60000"/>
              </a:lnSpc>
              <a:spcBef>
                <a:spcPct val="70000"/>
              </a:spcBef>
              <a:buNone/>
              <a:tabLst>
                <a:tab pos="1817688" algn="r"/>
                <a:tab pos="3657600" algn="r"/>
                <a:tab pos="5200650" algn="r"/>
                <a:tab pos="6743700" algn="r"/>
                <a:tab pos="8115300" algn="r"/>
              </a:tabLst>
            </a:pPr>
            <a:r>
              <a:rPr lang="en-US" altLang="es-MX" sz="1800" b="1"/>
              <a:t>	1	10	10	10	10</a:t>
            </a:r>
          </a:p>
          <a:p>
            <a:pPr marL="0" indent="0">
              <a:lnSpc>
                <a:spcPct val="60000"/>
              </a:lnSpc>
              <a:spcBef>
                <a:spcPct val="70000"/>
              </a:spcBef>
              <a:buNone/>
              <a:tabLst>
                <a:tab pos="1817688" algn="r"/>
                <a:tab pos="3657600" algn="r"/>
                <a:tab pos="5200650" algn="r"/>
                <a:tab pos="6743700" algn="r"/>
                <a:tab pos="8115300" algn="r"/>
              </a:tabLst>
            </a:pPr>
            <a:r>
              <a:rPr lang="en-US" altLang="es-MX" sz="1800" b="1"/>
              <a:t>	2	10	30	15	20</a:t>
            </a:r>
          </a:p>
          <a:p>
            <a:pPr marL="0" indent="0">
              <a:lnSpc>
                <a:spcPct val="60000"/>
              </a:lnSpc>
              <a:spcBef>
                <a:spcPct val="70000"/>
              </a:spcBef>
              <a:buNone/>
              <a:tabLst>
                <a:tab pos="1817688" algn="r"/>
                <a:tab pos="3657600" algn="r"/>
                <a:tab pos="5200650" algn="r"/>
                <a:tab pos="6743700" algn="r"/>
                <a:tab pos="8115300" algn="r"/>
              </a:tabLst>
            </a:pPr>
            <a:r>
              <a:rPr lang="en-US" altLang="es-MX" sz="1800" b="1"/>
              <a:t>	3	10	60	20	30</a:t>
            </a:r>
          </a:p>
          <a:p>
            <a:pPr marL="0" indent="0">
              <a:lnSpc>
                <a:spcPct val="60000"/>
              </a:lnSpc>
              <a:spcBef>
                <a:spcPct val="70000"/>
              </a:spcBef>
              <a:buNone/>
              <a:tabLst>
                <a:tab pos="1817688" algn="r"/>
                <a:tab pos="3657600" algn="r"/>
                <a:tab pos="5200650" algn="r"/>
                <a:tab pos="6743700" algn="r"/>
                <a:tab pos="8115300" algn="r"/>
              </a:tabLst>
            </a:pPr>
            <a:r>
              <a:rPr lang="en-US" altLang="es-MX" sz="1800" b="1"/>
              <a:t>	4	10	80	20	20</a:t>
            </a:r>
          </a:p>
          <a:p>
            <a:pPr marL="0" indent="0">
              <a:lnSpc>
                <a:spcPct val="60000"/>
              </a:lnSpc>
              <a:spcBef>
                <a:spcPct val="70000"/>
              </a:spcBef>
              <a:buNone/>
              <a:tabLst>
                <a:tab pos="1817688" algn="r"/>
                <a:tab pos="3657600" algn="r"/>
                <a:tab pos="5200650" algn="r"/>
                <a:tab pos="6743700" algn="r"/>
                <a:tab pos="8115300" algn="r"/>
              </a:tabLst>
            </a:pPr>
            <a:r>
              <a:rPr lang="en-US" altLang="es-MX" sz="1800" b="1"/>
              <a:t>	5	10	95	19	15</a:t>
            </a:r>
          </a:p>
          <a:p>
            <a:pPr marL="0" indent="0">
              <a:lnSpc>
                <a:spcPct val="60000"/>
              </a:lnSpc>
              <a:spcBef>
                <a:spcPct val="70000"/>
              </a:spcBef>
              <a:buNone/>
              <a:tabLst>
                <a:tab pos="1817688" algn="r"/>
                <a:tab pos="3657600" algn="r"/>
                <a:tab pos="5200650" algn="r"/>
                <a:tab pos="6743700" algn="r"/>
                <a:tab pos="8115300" algn="r"/>
              </a:tabLst>
            </a:pPr>
            <a:r>
              <a:rPr lang="en-US" altLang="es-MX" sz="1800" b="1"/>
              <a:t>	6	10	108	18	13</a:t>
            </a:r>
          </a:p>
          <a:p>
            <a:pPr marL="0" indent="0">
              <a:lnSpc>
                <a:spcPct val="60000"/>
              </a:lnSpc>
              <a:spcBef>
                <a:spcPct val="70000"/>
              </a:spcBef>
              <a:buNone/>
              <a:tabLst>
                <a:tab pos="1817688" algn="r"/>
                <a:tab pos="3657600" algn="r"/>
                <a:tab pos="5200650" algn="r"/>
                <a:tab pos="6743700" algn="r"/>
                <a:tab pos="8115300" algn="r"/>
              </a:tabLst>
            </a:pPr>
            <a:r>
              <a:rPr lang="en-US" altLang="es-MX" sz="1800" b="1"/>
              <a:t>	7	10	112	16	4</a:t>
            </a:r>
          </a:p>
          <a:p>
            <a:pPr marL="0" indent="0">
              <a:lnSpc>
                <a:spcPct val="60000"/>
              </a:lnSpc>
              <a:spcBef>
                <a:spcPct val="70000"/>
              </a:spcBef>
              <a:buNone/>
              <a:tabLst>
                <a:tab pos="1817688" algn="r"/>
                <a:tab pos="3657600" algn="r"/>
                <a:tab pos="5200650" algn="r"/>
                <a:tab pos="6743700" algn="r"/>
                <a:tab pos="8115300" algn="r"/>
              </a:tabLst>
            </a:pPr>
            <a:r>
              <a:rPr lang="en-US" altLang="es-MX" sz="1800" b="1"/>
              <a:t>	8	10	112	14	0</a:t>
            </a:r>
          </a:p>
          <a:p>
            <a:pPr marL="0" indent="0">
              <a:lnSpc>
                <a:spcPct val="60000"/>
              </a:lnSpc>
              <a:spcBef>
                <a:spcPct val="70000"/>
              </a:spcBef>
              <a:buNone/>
              <a:tabLst>
                <a:tab pos="1817688" algn="r"/>
                <a:tab pos="3657600" algn="r"/>
                <a:tab pos="5200650" algn="r"/>
                <a:tab pos="6743700" algn="r"/>
                <a:tab pos="8115300" algn="r"/>
              </a:tabLst>
            </a:pPr>
            <a:r>
              <a:rPr lang="en-US" altLang="es-MX" sz="1800" b="1"/>
              <a:t>	9	10	108	12	-4</a:t>
            </a:r>
          </a:p>
          <a:p>
            <a:pPr marL="0" indent="0">
              <a:lnSpc>
                <a:spcPct val="60000"/>
              </a:lnSpc>
              <a:spcBef>
                <a:spcPct val="70000"/>
              </a:spcBef>
              <a:buNone/>
              <a:tabLst>
                <a:tab pos="1817688" algn="r"/>
                <a:tab pos="3657600" algn="r"/>
                <a:tab pos="5200650" algn="r"/>
                <a:tab pos="6743700" algn="r"/>
                <a:tab pos="8115300" algn="r"/>
              </a:tabLst>
            </a:pPr>
            <a:r>
              <a:rPr lang="en-US" altLang="es-MX" sz="1800" b="1"/>
              <a:t>	10	10	100	10	-8</a:t>
            </a:r>
          </a:p>
        </p:txBody>
      </p:sp>
      <p:sp>
        <p:nvSpPr>
          <p:cNvPr id="7" name="Line 3"/>
          <p:cNvSpPr>
            <a:spLocks noChangeShapeType="1"/>
          </p:cNvSpPr>
          <p:nvPr/>
        </p:nvSpPr>
        <p:spPr bwMode="auto">
          <a:xfrm>
            <a:off x="2135188" y="6597352"/>
            <a:ext cx="82280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24</a:t>
            </a:fld>
            <a:endParaRPr lang="es-ES"/>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294"/>
                                        </p:tgtEl>
                                        <p:attrNameLst>
                                          <p:attrName>style.visibility</p:attrName>
                                        </p:attrNameLst>
                                      </p:cBhvr>
                                      <p:to>
                                        <p:strVal val="visible"/>
                                      </p:to>
                                    </p:set>
                                    <p:animEffect transition="in" filter="wipe(left)">
                                      <p:cBhvr>
                                        <p:cTn id="7" dur="500"/>
                                        <p:tgtEl>
                                          <p:spTgt spid="12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2286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2531" name="Rectangle 3"/>
          <p:cNvSpPr>
            <a:spLocks noChangeArrowheads="1"/>
          </p:cNvSpPr>
          <p:nvPr/>
        </p:nvSpPr>
        <p:spPr bwMode="auto">
          <a:xfrm>
            <a:off x="48006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2532" name="Rectangle 4"/>
          <p:cNvSpPr>
            <a:spLocks noChangeArrowheads="1"/>
          </p:cNvSpPr>
          <p:nvPr/>
        </p:nvSpPr>
        <p:spPr bwMode="auto">
          <a:xfrm>
            <a:off x="4648200" y="62357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pSp>
        <p:nvGrpSpPr>
          <p:cNvPr id="66" name="Group 6"/>
          <p:cNvGrpSpPr>
            <a:grpSpLocks/>
          </p:cNvGrpSpPr>
          <p:nvPr/>
        </p:nvGrpSpPr>
        <p:grpSpPr bwMode="auto">
          <a:xfrm>
            <a:off x="1042542" y="980727"/>
            <a:ext cx="10382050" cy="4896546"/>
            <a:chOff x="192" y="1056"/>
            <a:chExt cx="5435" cy="2602"/>
          </a:xfrm>
        </p:grpSpPr>
        <p:grpSp>
          <p:nvGrpSpPr>
            <p:cNvPr id="67" name="Group 7"/>
            <p:cNvGrpSpPr>
              <a:grpSpLocks/>
            </p:cNvGrpSpPr>
            <p:nvPr/>
          </p:nvGrpSpPr>
          <p:grpSpPr bwMode="auto">
            <a:xfrm>
              <a:off x="192" y="1232"/>
              <a:ext cx="2455" cy="2425"/>
              <a:chOff x="1000" y="952"/>
              <a:chExt cx="3199" cy="2995"/>
            </a:xfrm>
          </p:grpSpPr>
          <p:sp>
            <p:nvSpPr>
              <p:cNvPr id="102" name="Freeform 8"/>
              <p:cNvSpPr>
                <a:spLocks/>
              </p:cNvSpPr>
              <p:nvPr/>
            </p:nvSpPr>
            <p:spPr bwMode="auto">
              <a:xfrm>
                <a:off x="3352" y="1584"/>
                <a:ext cx="552" cy="144"/>
              </a:xfrm>
              <a:custGeom>
                <a:avLst/>
                <a:gdLst>
                  <a:gd name="T0" fmla="*/ 0 w 552"/>
                  <a:gd name="T1" fmla="*/ 0 h 144"/>
                  <a:gd name="T2" fmla="*/ 336 w 552"/>
                  <a:gd name="T3" fmla="*/ 48 h 144"/>
                  <a:gd name="T4" fmla="*/ 552 w 552"/>
                  <a:gd name="T5" fmla="*/ 144 h 144"/>
                  <a:gd name="T6" fmla="*/ 0 60000 65536"/>
                  <a:gd name="T7" fmla="*/ 0 60000 65536"/>
                  <a:gd name="T8" fmla="*/ 0 60000 65536"/>
                  <a:gd name="T9" fmla="*/ 0 w 552"/>
                  <a:gd name="T10" fmla="*/ 0 h 144"/>
                  <a:gd name="T11" fmla="*/ 552 w 552"/>
                  <a:gd name="T12" fmla="*/ 144 h 144"/>
                </a:gdLst>
                <a:ahLst/>
                <a:cxnLst>
                  <a:cxn ang="T6">
                    <a:pos x="T0" y="T1"/>
                  </a:cxn>
                  <a:cxn ang="T7">
                    <a:pos x="T2" y="T3"/>
                  </a:cxn>
                  <a:cxn ang="T8">
                    <a:pos x="T4" y="T5"/>
                  </a:cxn>
                </a:cxnLst>
                <a:rect l="T9" t="T10" r="T11" b="T12"/>
                <a:pathLst>
                  <a:path w="552" h="144">
                    <a:moveTo>
                      <a:pt x="0" y="0"/>
                    </a:moveTo>
                    <a:cubicBezTo>
                      <a:pt x="122" y="12"/>
                      <a:pt x="244" y="24"/>
                      <a:pt x="336" y="48"/>
                    </a:cubicBezTo>
                    <a:cubicBezTo>
                      <a:pt x="428" y="72"/>
                      <a:pt x="490" y="108"/>
                      <a:pt x="552" y="144"/>
                    </a:cubicBezTo>
                  </a:path>
                </a:pathLst>
              </a:custGeom>
              <a:noFill/>
              <a:ln w="57150">
                <a:solidFill>
                  <a:srgbClr val="3366CC"/>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103" name="Freeform 9"/>
              <p:cNvSpPr>
                <a:spLocks/>
              </p:cNvSpPr>
              <p:nvPr/>
            </p:nvSpPr>
            <p:spPr bwMode="auto">
              <a:xfrm>
                <a:off x="1384" y="1584"/>
                <a:ext cx="1968" cy="2088"/>
              </a:xfrm>
              <a:custGeom>
                <a:avLst/>
                <a:gdLst>
                  <a:gd name="T0" fmla="*/ 0 w 1968"/>
                  <a:gd name="T1" fmla="*/ 2088 h 2088"/>
                  <a:gd name="T2" fmla="*/ 492 w 1968"/>
                  <a:gd name="T3" fmla="*/ 1668 h 2088"/>
                  <a:gd name="T4" fmla="*/ 732 w 1968"/>
                  <a:gd name="T5" fmla="*/ 1188 h 2088"/>
                  <a:gd name="T6" fmla="*/ 972 w 1968"/>
                  <a:gd name="T7" fmla="*/ 672 h 2088"/>
                  <a:gd name="T8" fmla="*/ 1476 w 1968"/>
                  <a:gd name="T9" fmla="*/ 156 h 2088"/>
                  <a:gd name="T10" fmla="*/ 1968 w 1968"/>
                  <a:gd name="T11" fmla="*/ 0 h 2088"/>
                  <a:gd name="T12" fmla="*/ 0 60000 65536"/>
                  <a:gd name="T13" fmla="*/ 0 60000 65536"/>
                  <a:gd name="T14" fmla="*/ 0 60000 65536"/>
                  <a:gd name="T15" fmla="*/ 0 60000 65536"/>
                  <a:gd name="T16" fmla="*/ 0 60000 65536"/>
                  <a:gd name="T17" fmla="*/ 0 60000 65536"/>
                  <a:gd name="T18" fmla="*/ 0 w 1968"/>
                  <a:gd name="T19" fmla="*/ 0 h 2088"/>
                  <a:gd name="T20" fmla="*/ 1968 w 1968"/>
                  <a:gd name="T21" fmla="*/ 2088 h 2088"/>
                </a:gdLst>
                <a:ahLst/>
                <a:cxnLst>
                  <a:cxn ang="T12">
                    <a:pos x="T0" y="T1"/>
                  </a:cxn>
                  <a:cxn ang="T13">
                    <a:pos x="T2" y="T3"/>
                  </a:cxn>
                  <a:cxn ang="T14">
                    <a:pos x="T4" y="T5"/>
                  </a:cxn>
                  <a:cxn ang="T15">
                    <a:pos x="T6" y="T7"/>
                  </a:cxn>
                  <a:cxn ang="T16">
                    <a:pos x="T8" y="T9"/>
                  </a:cxn>
                  <a:cxn ang="T17">
                    <a:pos x="T10" y="T11"/>
                  </a:cxn>
                </a:cxnLst>
                <a:rect l="T18" t="T19" r="T20" b="T21"/>
                <a:pathLst>
                  <a:path w="1968" h="2088">
                    <a:moveTo>
                      <a:pt x="0" y="2088"/>
                    </a:moveTo>
                    <a:cubicBezTo>
                      <a:pt x="185" y="1953"/>
                      <a:pt x="370" y="1818"/>
                      <a:pt x="492" y="1668"/>
                    </a:cubicBezTo>
                    <a:cubicBezTo>
                      <a:pt x="614" y="1518"/>
                      <a:pt x="652" y="1354"/>
                      <a:pt x="732" y="1188"/>
                    </a:cubicBezTo>
                    <a:cubicBezTo>
                      <a:pt x="812" y="1022"/>
                      <a:pt x="848" y="844"/>
                      <a:pt x="972" y="672"/>
                    </a:cubicBezTo>
                    <a:cubicBezTo>
                      <a:pt x="1096" y="500"/>
                      <a:pt x="1310" y="268"/>
                      <a:pt x="1476" y="156"/>
                    </a:cubicBezTo>
                    <a:cubicBezTo>
                      <a:pt x="1642" y="44"/>
                      <a:pt x="1866" y="32"/>
                      <a:pt x="1968" y="0"/>
                    </a:cubicBezTo>
                  </a:path>
                </a:pathLst>
              </a:custGeom>
              <a:noFill/>
              <a:ln w="31750">
                <a:solidFill>
                  <a:srgbClr val="3366CC"/>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104" name="Line 10"/>
              <p:cNvSpPr>
                <a:spLocks noChangeShapeType="1"/>
              </p:cNvSpPr>
              <p:nvPr/>
            </p:nvSpPr>
            <p:spPr bwMode="auto">
              <a:xfrm>
                <a:off x="1395" y="1584"/>
                <a:ext cx="2609"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05" name="Line 11"/>
              <p:cNvSpPr>
                <a:spLocks noChangeShapeType="1"/>
              </p:cNvSpPr>
              <p:nvPr/>
            </p:nvSpPr>
            <p:spPr bwMode="auto">
              <a:xfrm>
                <a:off x="2112" y="2883"/>
                <a:ext cx="0" cy="773"/>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06" name="Line 12"/>
              <p:cNvSpPr>
                <a:spLocks noChangeShapeType="1"/>
              </p:cNvSpPr>
              <p:nvPr/>
            </p:nvSpPr>
            <p:spPr bwMode="auto">
              <a:xfrm>
                <a:off x="2352" y="2355"/>
                <a:ext cx="0" cy="1301"/>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07" name="Line 13"/>
              <p:cNvSpPr>
                <a:spLocks noChangeShapeType="1"/>
              </p:cNvSpPr>
              <p:nvPr/>
            </p:nvSpPr>
            <p:spPr bwMode="auto">
              <a:xfrm>
                <a:off x="3360" y="1635"/>
                <a:ext cx="0" cy="2021"/>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08" name="Line 14"/>
              <p:cNvSpPr>
                <a:spLocks noChangeShapeType="1"/>
              </p:cNvSpPr>
              <p:nvPr/>
            </p:nvSpPr>
            <p:spPr bwMode="auto">
              <a:xfrm>
                <a:off x="1392" y="1171"/>
                <a:ext cx="0" cy="25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09" name="Line 15"/>
              <p:cNvSpPr>
                <a:spLocks noChangeShapeType="1"/>
              </p:cNvSpPr>
              <p:nvPr/>
            </p:nvSpPr>
            <p:spPr bwMode="auto">
              <a:xfrm>
                <a:off x="1392" y="3676"/>
                <a:ext cx="2524"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10" name="Rectangle 16"/>
              <p:cNvSpPr>
                <a:spLocks noChangeArrowheads="1"/>
              </p:cNvSpPr>
              <p:nvPr/>
            </p:nvSpPr>
            <p:spPr bwMode="auto">
              <a:xfrm>
                <a:off x="3949" y="3504"/>
                <a:ext cx="250"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L</a:t>
                </a:r>
              </a:p>
            </p:txBody>
          </p:sp>
          <p:sp>
            <p:nvSpPr>
              <p:cNvPr id="111" name="Rectangle 17"/>
              <p:cNvSpPr>
                <a:spLocks noChangeArrowheads="1"/>
              </p:cNvSpPr>
              <p:nvPr/>
            </p:nvSpPr>
            <p:spPr bwMode="auto">
              <a:xfrm>
                <a:off x="1136" y="952"/>
                <a:ext cx="250"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n-US" altLang="es-MX" sz="1600" b="1" baseline="0"/>
                  <a:t>q</a:t>
                </a:r>
              </a:p>
            </p:txBody>
          </p:sp>
          <p:sp>
            <p:nvSpPr>
              <p:cNvPr id="112" name="Rectangle 18"/>
              <p:cNvSpPr>
                <a:spLocks noChangeArrowheads="1"/>
              </p:cNvSpPr>
              <p:nvPr/>
            </p:nvSpPr>
            <p:spPr bwMode="auto">
              <a:xfrm>
                <a:off x="1096" y="2630"/>
                <a:ext cx="334"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60</a:t>
                </a:r>
              </a:p>
            </p:txBody>
          </p:sp>
          <p:sp>
            <p:nvSpPr>
              <p:cNvPr id="113" name="Rectangle 19"/>
              <p:cNvSpPr>
                <a:spLocks noChangeArrowheads="1"/>
              </p:cNvSpPr>
              <p:nvPr/>
            </p:nvSpPr>
            <p:spPr bwMode="auto">
              <a:xfrm>
                <a:off x="1000" y="1432"/>
                <a:ext cx="426"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112</a:t>
                </a:r>
              </a:p>
            </p:txBody>
          </p:sp>
          <p:sp>
            <p:nvSpPr>
              <p:cNvPr id="114" name="Rectangle 20"/>
              <p:cNvSpPr>
                <a:spLocks noChangeArrowheads="1"/>
              </p:cNvSpPr>
              <p:nvPr/>
            </p:nvSpPr>
            <p:spPr bwMode="auto">
              <a:xfrm>
                <a:off x="1240"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0</a:t>
                </a:r>
              </a:p>
            </p:txBody>
          </p:sp>
          <p:sp>
            <p:nvSpPr>
              <p:cNvPr id="115" name="Rectangle 21"/>
              <p:cNvSpPr>
                <a:spLocks noChangeArrowheads="1"/>
              </p:cNvSpPr>
              <p:nvPr/>
            </p:nvSpPr>
            <p:spPr bwMode="auto">
              <a:xfrm>
                <a:off x="1739"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2</a:t>
                </a:r>
              </a:p>
            </p:txBody>
          </p:sp>
          <p:sp>
            <p:nvSpPr>
              <p:cNvPr id="116" name="Rectangle 22"/>
              <p:cNvSpPr>
                <a:spLocks noChangeArrowheads="1"/>
              </p:cNvSpPr>
              <p:nvPr/>
            </p:nvSpPr>
            <p:spPr bwMode="auto">
              <a:xfrm>
                <a:off x="1988"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3</a:t>
                </a:r>
              </a:p>
            </p:txBody>
          </p:sp>
          <p:sp>
            <p:nvSpPr>
              <p:cNvPr id="117" name="Rectangle 23"/>
              <p:cNvSpPr>
                <a:spLocks noChangeArrowheads="1"/>
              </p:cNvSpPr>
              <p:nvPr/>
            </p:nvSpPr>
            <p:spPr bwMode="auto">
              <a:xfrm>
                <a:off x="2238"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4</a:t>
                </a:r>
              </a:p>
            </p:txBody>
          </p:sp>
          <p:sp>
            <p:nvSpPr>
              <p:cNvPr id="118" name="Rectangle 24"/>
              <p:cNvSpPr>
                <a:spLocks noChangeArrowheads="1"/>
              </p:cNvSpPr>
              <p:nvPr/>
            </p:nvSpPr>
            <p:spPr bwMode="auto">
              <a:xfrm>
                <a:off x="2488"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5</a:t>
                </a:r>
              </a:p>
            </p:txBody>
          </p:sp>
          <p:sp>
            <p:nvSpPr>
              <p:cNvPr id="119" name="Rectangle 25"/>
              <p:cNvSpPr>
                <a:spLocks noChangeArrowheads="1"/>
              </p:cNvSpPr>
              <p:nvPr/>
            </p:nvSpPr>
            <p:spPr bwMode="auto">
              <a:xfrm>
                <a:off x="2737"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6</a:t>
                </a:r>
              </a:p>
            </p:txBody>
          </p:sp>
          <p:sp>
            <p:nvSpPr>
              <p:cNvPr id="120" name="Rectangle 26"/>
              <p:cNvSpPr>
                <a:spLocks noChangeArrowheads="1"/>
              </p:cNvSpPr>
              <p:nvPr/>
            </p:nvSpPr>
            <p:spPr bwMode="auto">
              <a:xfrm>
                <a:off x="2987"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7</a:t>
                </a:r>
              </a:p>
            </p:txBody>
          </p:sp>
          <p:sp>
            <p:nvSpPr>
              <p:cNvPr id="121" name="Rectangle 27"/>
              <p:cNvSpPr>
                <a:spLocks noChangeArrowheads="1"/>
              </p:cNvSpPr>
              <p:nvPr/>
            </p:nvSpPr>
            <p:spPr bwMode="auto">
              <a:xfrm>
                <a:off x="3236"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8</a:t>
                </a:r>
              </a:p>
            </p:txBody>
          </p:sp>
          <p:sp>
            <p:nvSpPr>
              <p:cNvPr id="122" name="Rectangle 28"/>
              <p:cNvSpPr>
                <a:spLocks noChangeArrowheads="1"/>
              </p:cNvSpPr>
              <p:nvPr/>
            </p:nvSpPr>
            <p:spPr bwMode="auto">
              <a:xfrm>
                <a:off x="3486"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9</a:t>
                </a:r>
              </a:p>
            </p:txBody>
          </p:sp>
          <p:sp>
            <p:nvSpPr>
              <p:cNvPr id="123" name="Rectangle 29"/>
              <p:cNvSpPr>
                <a:spLocks noChangeArrowheads="1"/>
              </p:cNvSpPr>
              <p:nvPr/>
            </p:nvSpPr>
            <p:spPr bwMode="auto">
              <a:xfrm>
                <a:off x="3736" y="3688"/>
                <a:ext cx="334"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10</a:t>
                </a:r>
              </a:p>
            </p:txBody>
          </p:sp>
          <p:sp>
            <p:nvSpPr>
              <p:cNvPr id="124" name="Rectangle 30"/>
              <p:cNvSpPr>
                <a:spLocks noChangeArrowheads="1"/>
              </p:cNvSpPr>
              <p:nvPr/>
            </p:nvSpPr>
            <p:spPr bwMode="auto">
              <a:xfrm>
                <a:off x="1489" y="3688"/>
                <a:ext cx="24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t>1</a:t>
                </a:r>
              </a:p>
            </p:txBody>
          </p:sp>
          <p:sp>
            <p:nvSpPr>
              <p:cNvPr id="125" name="Line 31"/>
              <p:cNvSpPr>
                <a:spLocks noChangeShapeType="1"/>
              </p:cNvSpPr>
              <p:nvPr/>
            </p:nvSpPr>
            <p:spPr bwMode="auto">
              <a:xfrm flipH="1">
                <a:off x="1392" y="2832"/>
                <a:ext cx="672"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126" name="Line 32"/>
              <p:cNvSpPr>
                <a:spLocks noChangeShapeType="1"/>
              </p:cNvSpPr>
              <p:nvPr/>
            </p:nvSpPr>
            <p:spPr bwMode="auto">
              <a:xfrm flipH="1">
                <a:off x="1392" y="2256"/>
                <a:ext cx="960"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68" name="Text Box 33"/>
            <p:cNvSpPr txBox="1">
              <a:spLocks noChangeArrowheads="1"/>
            </p:cNvSpPr>
            <p:nvPr/>
          </p:nvSpPr>
          <p:spPr bwMode="auto">
            <a:xfrm>
              <a:off x="671" y="1056"/>
              <a:ext cx="1510"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50000"/>
                </a:spcBef>
                <a:buClrTx/>
                <a:buSzTx/>
                <a:buFontTx/>
                <a:buNone/>
              </a:pPr>
              <a:r>
                <a:rPr lang="es-MX" altLang="es-MX" sz="1400" baseline="0"/>
                <a:t>Muestra el producto maximo alcanzable con una cantidad dada de K y el factor L</a:t>
              </a:r>
            </a:p>
          </p:txBody>
        </p:sp>
        <p:grpSp>
          <p:nvGrpSpPr>
            <p:cNvPr id="69" name="Group 34"/>
            <p:cNvGrpSpPr>
              <a:grpSpLocks/>
            </p:cNvGrpSpPr>
            <p:nvPr/>
          </p:nvGrpSpPr>
          <p:grpSpPr bwMode="auto">
            <a:xfrm>
              <a:off x="2843" y="1240"/>
              <a:ext cx="2784" cy="2418"/>
              <a:chOff x="1096" y="952"/>
              <a:chExt cx="3463" cy="2996"/>
            </a:xfrm>
          </p:grpSpPr>
          <p:grpSp>
            <p:nvGrpSpPr>
              <p:cNvPr id="70" name="Group 35"/>
              <p:cNvGrpSpPr>
                <a:grpSpLocks/>
              </p:cNvGrpSpPr>
              <p:nvPr/>
            </p:nvGrpSpPr>
            <p:grpSpPr bwMode="auto">
              <a:xfrm>
                <a:off x="1392" y="2496"/>
                <a:ext cx="2324" cy="1187"/>
                <a:chOff x="1644" y="2516"/>
                <a:chExt cx="2064" cy="688"/>
              </a:xfrm>
            </p:grpSpPr>
            <p:sp>
              <p:nvSpPr>
                <p:cNvPr id="100" name="Freeform 36"/>
                <p:cNvSpPr>
                  <a:spLocks/>
                </p:cNvSpPr>
                <p:nvPr/>
              </p:nvSpPr>
              <p:spPr bwMode="auto">
                <a:xfrm>
                  <a:off x="1644" y="2516"/>
                  <a:ext cx="1680" cy="688"/>
                </a:xfrm>
                <a:custGeom>
                  <a:avLst/>
                  <a:gdLst>
                    <a:gd name="T0" fmla="*/ 0 w 1680"/>
                    <a:gd name="T1" fmla="*/ 688 h 688"/>
                    <a:gd name="T2" fmla="*/ 720 w 1680"/>
                    <a:gd name="T3" fmla="*/ 64 h 688"/>
                    <a:gd name="T4" fmla="*/ 1680 w 1680"/>
                    <a:gd name="T5" fmla="*/ 304 h 688"/>
                    <a:gd name="T6" fmla="*/ 0 60000 65536"/>
                    <a:gd name="T7" fmla="*/ 0 60000 65536"/>
                    <a:gd name="T8" fmla="*/ 0 60000 65536"/>
                    <a:gd name="T9" fmla="*/ 0 w 1680"/>
                    <a:gd name="T10" fmla="*/ 0 h 688"/>
                    <a:gd name="T11" fmla="*/ 1680 w 1680"/>
                    <a:gd name="T12" fmla="*/ 688 h 688"/>
                  </a:gdLst>
                  <a:ahLst/>
                  <a:cxnLst>
                    <a:cxn ang="T6">
                      <a:pos x="T0" y="T1"/>
                    </a:cxn>
                    <a:cxn ang="T7">
                      <a:pos x="T2" y="T3"/>
                    </a:cxn>
                    <a:cxn ang="T8">
                      <a:pos x="T4" y="T5"/>
                    </a:cxn>
                  </a:cxnLst>
                  <a:rect l="T9" t="T10" r="T11" b="T12"/>
                  <a:pathLst>
                    <a:path w="1680" h="688">
                      <a:moveTo>
                        <a:pt x="0" y="688"/>
                      </a:moveTo>
                      <a:cubicBezTo>
                        <a:pt x="220" y="408"/>
                        <a:pt x="440" y="128"/>
                        <a:pt x="720" y="64"/>
                      </a:cubicBezTo>
                      <a:cubicBezTo>
                        <a:pt x="1000" y="0"/>
                        <a:pt x="1340" y="152"/>
                        <a:pt x="1680" y="304"/>
                      </a:cubicBezTo>
                    </a:path>
                  </a:pathLst>
                </a:custGeom>
                <a:noFill/>
                <a:ln w="381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101" name="Line 37"/>
                <p:cNvSpPr>
                  <a:spLocks noChangeShapeType="1"/>
                </p:cNvSpPr>
                <p:nvPr/>
              </p:nvSpPr>
              <p:spPr bwMode="auto">
                <a:xfrm>
                  <a:off x="3372" y="2856"/>
                  <a:ext cx="336" cy="156"/>
                </a:xfrm>
                <a:prstGeom prst="line">
                  <a:avLst/>
                </a:prstGeom>
                <a:noFill/>
                <a:ln w="38100">
                  <a:solidFill>
                    <a:srgbClr val="0000FF"/>
                  </a:solidFill>
                  <a:prstDash val="dash"/>
                  <a:round/>
                  <a:headEnd/>
                  <a:tailEnd/>
                </a:ln>
                <a:extLst>
                  <a:ext uri="{909E8E84-426E-40DD-AFC4-6F175D3DCCD1}">
                    <a14:hiddenFill xmlns:a14="http://schemas.microsoft.com/office/drawing/2010/main">
                      <a:noFill/>
                    </a14:hiddenFill>
                  </a:ext>
                </a:extLst>
              </p:spPr>
              <p:txBody>
                <a:bodyPr wrap="none" anchor="ctr">
                  <a:spAutoFit/>
                </a:bodyPr>
                <a:lstStyle/>
                <a:p>
                  <a:endParaRPr lang="es-MX"/>
                </a:p>
              </p:txBody>
            </p:sp>
          </p:grpSp>
          <p:sp>
            <p:nvSpPr>
              <p:cNvPr id="71" name="Rectangle 38"/>
              <p:cNvSpPr>
                <a:spLocks noChangeArrowheads="1"/>
              </p:cNvSpPr>
              <p:nvPr/>
            </p:nvSpPr>
            <p:spPr bwMode="auto">
              <a:xfrm>
                <a:off x="3312" y="2784"/>
                <a:ext cx="1247"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dirty="0">
                    <a:latin typeface="+mn-lt"/>
                  </a:rPr>
                  <a:t>Producto medio</a:t>
                </a:r>
              </a:p>
            </p:txBody>
          </p:sp>
          <p:sp>
            <p:nvSpPr>
              <p:cNvPr id="72" name="Rectangle 39"/>
              <p:cNvSpPr>
                <a:spLocks noChangeArrowheads="1"/>
              </p:cNvSpPr>
              <p:nvPr/>
            </p:nvSpPr>
            <p:spPr bwMode="auto">
              <a:xfrm>
                <a:off x="3236"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8</a:t>
                </a:r>
              </a:p>
            </p:txBody>
          </p:sp>
          <p:sp>
            <p:nvSpPr>
              <p:cNvPr id="73" name="Line 40"/>
              <p:cNvSpPr>
                <a:spLocks noChangeShapeType="1"/>
              </p:cNvSpPr>
              <p:nvPr/>
            </p:nvSpPr>
            <p:spPr bwMode="auto">
              <a:xfrm>
                <a:off x="1392" y="1171"/>
                <a:ext cx="0" cy="25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4" name="Rectangle 41"/>
              <p:cNvSpPr>
                <a:spLocks noChangeArrowheads="1"/>
              </p:cNvSpPr>
              <p:nvPr/>
            </p:nvSpPr>
            <p:spPr bwMode="auto">
              <a:xfrm>
                <a:off x="1096" y="3095"/>
                <a:ext cx="318" cy="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10</a:t>
                </a:r>
              </a:p>
            </p:txBody>
          </p:sp>
          <p:sp>
            <p:nvSpPr>
              <p:cNvPr id="75" name="Rectangle 42"/>
              <p:cNvSpPr>
                <a:spLocks noChangeArrowheads="1"/>
              </p:cNvSpPr>
              <p:nvPr/>
            </p:nvSpPr>
            <p:spPr bwMode="auto">
              <a:xfrm>
                <a:off x="1096" y="2456"/>
                <a:ext cx="318"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20</a:t>
                </a:r>
              </a:p>
            </p:txBody>
          </p:sp>
          <p:sp>
            <p:nvSpPr>
              <p:cNvPr id="76" name="Rectangle 43"/>
              <p:cNvSpPr>
                <a:spLocks noChangeArrowheads="1"/>
              </p:cNvSpPr>
              <p:nvPr/>
            </p:nvSpPr>
            <p:spPr bwMode="auto">
              <a:xfrm>
                <a:off x="3824" y="1226"/>
                <a:ext cx="12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77" name="Line 44"/>
              <p:cNvSpPr>
                <a:spLocks noChangeShapeType="1"/>
              </p:cNvSpPr>
              <p:nvPr/>
            </p:nvSpPr>
            <p:spPr bwMode="auto">
              <a:xfrm>
                <a:off x="1392" y="1171"/>
                <a:ext cx="0" cy="25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8" name="Rectangle 45"/>
              <p:cNvSpPr>
                <a:spLocks noChangeArrowheads="1"/>
              </p:cNvSpPr>
              <p:nvPr/>
            </p:nvSpPr>
            <p:spPr bwMode="auto">
              <a:xfrm>
                <a:off x="1240"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0</a:t>
                </a:r>
              </a:p>
            </p:txBody>
          </p:sp>
          <p:sp>
            <p:nvSpPr>
              <p:cNvPr id="79" name="Rectangle 46"/>
              <p:cNvSpPr>
                <a:spLocks noChangeArrowheads="1"/>
              </p:cNvSpPr>
              <p:nvPr/>
            </p:nvSpPr>
            <p:spPr bwMode="auto">
              <a:xfrm>
                <a:off x="1739"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2</a:t>
                </a:r>
              </a:p>
            </p:txBody>
          </p:sp>
          <p:sp>
            <p:nvSpPr>
              <p:cNvPr id="80" name="Rectangle 47"/>
              <p:cNvSpPr>
                <a:spLocks noChangeArrowheads="1"/>
              </p:cNvSpPr>
              <p:nvPr/>
            </p:nvSpPr>
            <p:spPr bwMode="auto">
              <a:xfrm>
                <a:off x="1988"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3</a:t>
                </a:r>
              </a:p>
            </p:txBody>
          </p:sp>
          <p:sp>
            <p:nvSpPr>
              <p:cNvPr id="81" name="Rectangle 48"/>
              <p:cNvSpPr>
                <a:spLocks noChangeArrowheads="1"/>
              </p:cNvSpPr>
              <p:nvPr/>
            </p:nvSpPr>
            <p:spPr bwMode="auto">
              <a:xfrm>
                <a:off x="2238"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4</a:t>
                </a:r>
              </a:p>
            </p:txBody>
          </p:sp>
          <p:sp>
            <p:nvSpPr>
              <p:cNvPr id="82" name="Rectangle 49"/>
              <p:cNvSpPr>
                <a:spLocks noChangeArrowheads="1"/>
              </p:cNvSpPr>
              <p:nvPr/>
            </p:nvSpPr>
            <p:spPr bwMode="auto">
              <a:xfrm>
                <a:off x="2488"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5</a:t>
                </a:r>
              </a:p>
            </p:txBody>
          </p:sp>
          <p:sp>
            <p:nvSpPr>
              <p:cNvPr id="83" name="Rectangle 50"/>
              <p:cNvSpPr>
                <a:spLocks noChangeArrowheads="1"/>
              </p:cNvSpPr>
              <p:nvPr/>
            </p:nvSpPr>
            <p:spPr bwMode="auto">
              <a:xfrm>
                <a:off x="2737"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6</a:t>
                </a:r>
              </a:p>
            </p:txBody>
          </p:sp>
          <p:sp>
            <p:nvSpPr>
              <p:cNvPr id="84" name="Rectangle 51"/>
              <p:cNvSpPr>
                <a:spLocks noChangeArrowheads="1"/>
              </p:cNvSpPr>
              <p:nvPr/>
            </p:nvSpPr>
            <p:spPr bwMode="auto">
              <a:xfrm>
                <a:off x="2987"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7</a:t>
                </a:r>
              </a:p>
            </p:txBody>
          </p:sp>
          <p:sp>
            <p:nvSpPr>
              <p:cNvPr id="85" name="Rectangle 52"/>
              <p:cNvSpPr>
                <a:spLocks noChangeArrowheads="1"/>
              </p:cNvSpPr>
              <p:nvPr/>
            </p:nvSpPr>
            <p:spPr bwMode="auto">
              <a:xfrm>
                <a:off x="3486"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9</a:t>
                </a:r>
              </a:p>
            </p:txBody>
          </p:sp>
          <p:sp>
            <p:nvSpPr>
              <p:cNvPr id="86" name="Rectangle 53"/>
              <p:cNvSpPr>
                <a:spLocks noChangeArrowheads="1"/>
              </p:cNvSpPr>
              <p:nvPr/>
            </p:nvSpPr>
            <p:spPr bwMode="auto">
              <a:xfrm>
                <a:off x="3736" y="3688"/>
                <a:ext cx="318"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10</a:t>
                </a:r>
              </a:p>
            </p:txBody>
          </p:sp>
          <p:sp>
            <p:nvSpPr>
              <p:cNvPr id="87" name="Rectangle 54"/>
              <p:cNvSpPr>
                <a:spLocks noChangeArrowheads="1"/>
              </p:cNvSpPr>
              <p:nvPr/>
            </p:nvSpPr>
            <p:spPr bwMode="auto">
              <a:xfrm>
                <a:off x="1489" y="3688"/>
                <a:ext cx="23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a:t>
                </a:r>
              </a:p>
            </p:txBody>
          </p:sp>
          <p:sp>
            <p:nvSpPr>
              <p:cNvPr id="88" name="Line 55"/>
              <p:cNvSpPr>
                <a:spLocks noChangeShapeType="1"/>
              </p:cNvSpPr>
              <p:nvPr/>
            </p:nvSpPr>
            <p:spPr bwMode="auto">
              <a:xfrm>
                <a:off x="1392" y="3676"/>
                <a:ext cx="2524"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9" name="Rectangle 56"/>
              <p:cNvSpPr>
                <a:spLocks noChangeArrowheads="1"/>
              </p:cNvSpPr>
              <p:nvPr/>
            </p:nvSpPr>
            <p:spPr bwMode="auto">
              <a:xfrm>
                <a:off x="1096" y="1760"/>
                <a:ext cx="318"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30</a:t>
                </a:r>
              </a:p>
            </p:txBody>
          </p:sp>
          <p:sp>
            <p:nvSpPr>
              <p:cNvPr id="90" name="Rectangle 57"/>
              <p:cNvSpPr>
                <a:spLocks noChangeArrowheads="1"/>
              </p:cNvSpPr>
              <p:nvPr/>
            </p:nvSpPr>
            <p:spPr bwMode="auto">
              <a:xfrm>
                <a:off x="2335" y="2324"/>
                <a:ext cx="248"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t>E</a:t>
                </a:r>
              </a:p>
            </p:txBody>
          </p:sp>
          <p:sp>
            <p:nvSpPr>
              <p:cNvPr id="91" name="Line 58"/>
              <p:cNvSpPr>
                <a:spLocks noChangeShapeType="1"/>
              </p:cNvSpPr>
              <p:nvPr/>
            </p:nvSpPr>
            <p:spPr bwMode="auto">
              <a:xfrm flipV="1">
                <a:off x="2304" y="2654"/>
                <a:ext cx="0" cy="1017"/>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92" name="Freeform 59"/>
              <p:cNvSpPr>
                <a:spLocks/>
              </p:cNvSpPr>
              <p:nvPr/>
            </p:nvSpPr>
            <p:spPr bwMode="auto">
              <a:xfrm>
                <a:off x="1551" y="1746"/>
                <a:ext cx="1809" cy="1950"/>
              </a:xfrm>
              <a:custGeom>
                <a:avLst/>
                <a:gdLst>
                  <a:gd name="T0" fmla="*/ 0 w 1704"/>
                  <a:gd name="T1" fmla="*/ 1526 h 1926"/>
                  <a:gd name="T2" fmla="*/ 561 w 1704"/>
                  <a:gd name="T3" fmla="*/ 105 h 1926"/>
                  <a:gd name="T4" fmla="*/ 876 w 1704"/>
                  <a:gd name="T5" fmla="*/ 891 h 1926"/>
                  <a:gd name="T6" fmla="*/ 1393 w 1704"/>
                  <a:gd name="T7" fmla="*/ 1513 h 1926"/>
                  <a:gd name="T8" fmla="*/ 2038 w 1704"/>
                  <a:gd name="T9" fmla="*/ 1999 h 1926"/>
                  <a:gd name="T10" fmla="*/ 0 60000 65536"/>
                  <a:gd name="T11" fmla="*/ 0 60000 65536"/>
                  <a:gd name="T12" fmla="*/ 0 60000 65536"/>
                  <a:gd name="T13" fmla="*/ 0 60000 65536"/>
                  <a:gd name="T14" fmla="*/ 0 60000 65536"/>
                  <a:gd name="T15" fmla="*/ 0 w 1704"/>
                  <a:gd name="T16" fmla="*/ 0 h 1926"/>
                  <a:gd name="T17" fmla="*/ 1704 w 1704"/>
                  <a:gd name="T18" fmla="*/ 1926 h 1926"/>
                </a:gdLst>
                <a:ahLst/>
                <a:cxnLst>
                  <a:cxn ang="T10">
                    <a:pos x="T0" y="T1"/>
                  </a:cxn>
                  <a:cxn ang="T11">
                    <a:pos x="T2" y="T3"/>
                  </a:cxn>
                  <a:cxn ang="T12">
                    <a:pos x="T4" y="T5"/>
                  </a:cxn>
                  <a:cxn ang="T13">
                    <a:pos x="T6" y="T7"/>
                  </a:cxn>
                  <a:cxn ang="T14">
                    <a:pos x="T8" y="T9"/>
                  </a:cxn>
                </a:cxnLst>
                <a:rect l="T15" t="T16" r="T17" b="T18"/>
                <a:pathLst>
                  <a:path w="1704" h="1926">
                    <a:moveTo>
                      <a:pt x="0" y="1470"/>
                    </a:moveTo>
                    <a:cubicBezTo>
                      <a:pt x="173" y="837"/>
                      <a:pt x="346" y="204"/>
                      <a:pt x="468" y="102"/>
                    </a:cubicBezTo>
                    <a:cubicBezTo>
                      <a:pt x="590" y="0"/>
                      <a:pt x="616" y="632"/>
                      <a:pt x="732" y="858"/>
                    </a:cubicBezTo>
                    <a:cubicBezTo>
                      <a:pt x="848" y="1084"/>
                      <a:pt x="1002" y="1280"/>
                      <a:pt x="1164" y="1458"/>
                    </a:cubicBezTo>
                    <a:cubicBezTo>
                      <a:pt x="1326" y="1636"/>
                      <a:pt x="1592" y="1828"/>
                      <a:pt x="1704" y="1926"/>
                    </a:cubicBezTo>
                  </a:path>
                </a:pathLst>
              </a:custGeom>
              <a:noFill/>
              <a:ln w="38100">
                <a:solidFill>
                  <a:srgbClr val="6633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s-MX"/>
              </a:p>
            </p:txBody>
          </p:sp>
          <p:sp>
            <p:nvSpPr>
              <p:cNvPr id="93" name="Oval 60"/>
              <p:cNvSpPr>
                <a:spLocks noChangeArrowheads="1"/>
              </p:cNvSpPr>
              <p:nvPr/>
            </p:nvSpPr>
            <p:spPr bwMode="auto">
              <a:xfrm flipV="1">
                <a:off x="2275" y="2552"/>
                <a:ext cx="47" cy="51"/>
              </a:xfrm>
              <a:prstGeom prst="ellipse">
                <a:avLst/>
              </a:prstGeom>
              <a:solidFill>
                <a:schemeClr val="accent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94" name="Line 61"/>
              <p:cNvSpPr>
                <a:spLocks noChangeShapeType="1"/>
              </p:cNvSpPr>
              <p:nvPr/>
            </p:nvSpPr>
            <p:spPr bwMode="auto">
              <a:xfrm flipV="1">
                <a:off x="2079" y="1838"/>
                <a:ext cx="0" cy="183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95" name="Rectangle 62"/>
              <p:cNvSpPr>
                <a:spLocks noChangeArrowheads="1"/>
              </p:cNvSpPr>
              <p:nvPr/>
            </p:nvSpPr>
            <p:spPr bwMode="auto">
              <a:xfrm>
                <a:off x="2255" y="1920"/>
                <a:ext cx="1465"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dirty="0">
                    <a:latin typeface="+mn-lt"/>
                  </a:rPr>
                  <a:t>Producto marginal </a:t>
                </a:r>
              </a:p>
            </p:txBody>
          </p:sp>
          <p:sp>
            <p:nvSpPr>
              <p:cNvPr id="96" name="Rectangle 63"/>
              <p:cNvSpPr>
                <a:spLocks noChangeArrowheads="1"/>
              </p:cNvSpPr>
              <p:nvPr/>
            </p:nvSpPr>
            <p:spPr bwMode="auto">
              <a:xfrm>
                <a:off x="1147" y="952"/>
                <a:ext cx="239"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_tradnl" altLang="es-MX" sz="1600" b="1" baseline="0"/>
                  <a:t>q</a:t>
                </a:r>
              </a:p>
            </p:txBody>
          </p:sp>
          <p:sp>
            <p:nvSpPr>
              <p:cNvPr id="97" name="Rectangle 64"/>
              <p:cNvSpPr>
                <a:spLocks noChangeArrowheads="1"/>
              </p:cNvSpPr>
              <p:nvPr/>
            </p:nvSpPr>
            <p:spPr bwMode="auto">
              <a:xfrm>
                <a:off x="3948" y="3552"/>
                <a:ext cx="239"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L</a:t>
                </a:r>
              </a:p>
            </p:txBody>
          </p:sp>
          <p:sp>
            <p:nvSpPr>
              <p:cNvPr id="98" name="Line 65"/>
              <p:cNvSpPr>
                <a:spLocks noChangeShapeType="1"/>
              </p:cNvSpPr>
              <p:nvPr/>
            </p:nvSpPr>
            <p:spPr bwMode="auto">
              <a:xfrm flipH="1">
                <a:off x="1392" y="3187"/>
                <a:ext cx="171" cy="46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99" name="Line 66"/>
              <p:cNvSpPr>
                <a:spLocks noChangeShapeType="1"/>
              </p:cNvSpPr>
              <p:nvPr/>
            </p:nvSpPr>
            <p:spPr bwMode="auto">
              <a:xfrm>
                <a:off x="3257" y="3618"/>
                <a:ext cx="240" cy="144"/>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grpSp>
      </p:grpSp>
      <p:sp>
        <p:nvSpPr>
          <p:cNvPr id="2" name="Marcador de número de diapositiva 1"/>
          <p:cNvSpPr>
            <a:spLocks noGrp="1"/>
          </p:cNvSpPr>
          <p:nvPr>
            <p:ph type="sldNum" sz="quarter" idx="12"/>
          </p:nvPr>
        </p:nvSpPr>
        <p:spPr/>
        <p:txBody>
          <a:bodyPr/>
          <a:lstStyle/>
          <a:p>
            <a:pPr>
              <a:defRPr/>
            </a:pPr>
            <a:fld id="{D37493A5-F675-4378-81E8-6C305565884A}" type="slidenum">
              <a:rPr lang="es-ES" smtClean="0"/>
              <a:pPr>
                <a:defRPr/>
              </a:pPr>
              <a:t>25</a:t>
            </a:fld>
            <a:endParaRPr lang="es-ES"/>
          </a:p>
        </p:txBody>
      </p:sp>
    </p:spTree>
  </p:cSld>
  <p:clrMapOvr>
    <a:masterClrMapping/>
  </p:clrMapOvr>
  <p:transition spd="med">
    <p:zoom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Text Box 4"/>
          <p:cNvSpPr txBox="1">
            <a:spLocks noChangeArrowheads="1"/>
          </p:cNvSpPr>
          <p:nvPr/>
        </p:nvSpPr>
        <p:spPr bwMode="auto">
          <a:xfrm>
            <a:off x="2037482" y="755651"/>
            <a:ext cx="8447088" cy="79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spAutoFit/>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857250" indent="-666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lvl="1">
              <a:spcBef>
                <a:spcPct val="0"/>
              </a:spcBef>
              <a:buClrTx/>
              <a:buSzTx/>
              <a:buFontTx/>
              <a:buNone/>
            </a:pPr>
            <a:r>
              <a:rPr lang="es-ES_tradnl" altLang="es-MX" sz="1600" b="1" i="1" baseline="0" dirty="0" err="1">
                <a:latin typeface="+mn-lt"/>
              </a:rPr>
              <a:t>PMe</a:t>
            </a:r>
            <a:r>
              <a:rPr lang="es-ES_tradnl" altLang="es-MX" sz="1600" b="1" i="1" baseline="0" dirty="0">
                <a:latin typeface="+mn-lt"/>
              </a:rPr>
              <a:t> = </a:t>
            </a:r>
            <a:r>
              <a:rPr lang="es-ES_tradnl" altLang="es-MX" sz="1600" b="1" baseline="0" dirty="0">
                <a:latin typeface="+mn-lt"/>
              </a:rPr>
              <a:t>pendiente de la recta que va desde el origen hasta el punto correspondiente de la curva de producto total (</a:t>
            </a:r>
            <a:r>
              <a:rPr lang="es-ES_tradnl" altLang="es-MX" sz="1600" b="1" i="1" baseline="0" dirty="0">
                <a:latin typeface="+mn-lt"/>
              </a:rPr>
              <a:t>PT</a:t>
            </a:r>
            <a:r>
              <a:rPr lang="es-ES_tradnl" altLang="es-MX" sz="1600" b="1" baseline="0" dirty="0">
                <a:latin typeface="+mn-lt"/>
              </a:rPr>
              <a:t>), rectas</a:t>
            </a:r>
            <a:r>
              <a:rPr lang="es-ES_tradnl" altLang="es-MX" sz="1600" b="1" i="1" baseline="0" dirty="0">
                <a:latin typeface="+mn-lt"/>
              </a:rPr>
              <a:t> B y C.</a:t>
            </a:r>
          </a:p>
          <a:p>
            <a:pPr lvl="1">
              <a:lnSpc>
                <a:spcPct val="125000"/>
              </a:lnSpc>
              <a:spcBef>
                <a:spcPct val="0"/>
              </a:spcBef>
              <a:buClrTx/>
              <a:buSzTx/>
              <a:buFontTx/>
              <a:buNone/>
            </a:pPr>
            <a:r>
              <a:rPr lang="es-ES_tradnl" altLang="es-MX" sz="1600" b="1" i="1" baseline="0" dirty="0" err="1">
                <a:latin typeface="+mn-lt"/>
              </a:rPr>
              <a:t>PMg</a:t>
            </a:r>
            <a:r>
              <a:rPr lang="es-ES_tradnl" altLang="es-MX" sz="1600" b="1" i="1" baseline="0" dirty="0">
                <a:latin typeface="+mn-lt"/>
              </a:rPr>
              <a:t> = </a:t>
            </a:r>
            <a:r>
              <a:rPr lang="es-ES_tradnl" altLang="es-MX" sz="1600" b="1" baseline="0" dirty="0">
                <a:latin typeface="+mn-lt"/>
              </a:rPr>
              <a:t>pendiente de una tangente en cualquier punto de la curva de </a:t>
            </a:r>
            <a:r>
              <a:rPr lang="es-ES_tradnl" altLang="es-MX" sz="1600" b="1" i="1" baseline="0" dirty="0">
                <a:latin typeface="+mn-lt"/>
              </a:rPr>
              <a:t>PT</a:t>
            </a:r>
            <a:r>
              <a:rPr lang="es-ES_tradnl" altLang="es-MX" sz="1600" b="1" baseline="0" dirty="0">
                <a:latin typeface="+mn-lt"/>
              </a:rPr>
              <a:t>, rectas </a:t>
            </a:r>
            <a:r>
              <a:rPr lang="es-ES_tradnl" altLang="es-MX" sz="1600" b="1" i="1" baseline="0" dirty="0">
                <a:latin typeface="+mn-lt"/>
              </a:rPr>
              <a:t>A</a:t>
            </a:r>
            <a:r>
              <a:rPr lang="es-ES_tradnl" altLang="es-MX" sz="1600" b="1" baseline="0" dirty="0">
                <a:latin typeface="+mn-lt"/>
              </a:rPr>
              <a:t> y </a:t>
            </a:r>
            <a:r>
              <a:rPr lang="es-ES_tradnl" altLang="es-MX" sz="1600" b="1" i="1" baseline="0" dirty="0">
                <a:latin typeface="+mn-lt"/>
              </a:rPr>
              <a:t>C</a:t>
            </a:r>
            <a:r>
              <a:rPr lang="es-ES_tradnl" altLang="es-MX" sz="1600" b="1" baseline="0" dirty="0">
                <a:latin typeface="+mn-lt"/>
              </a:rPr>
              <a:t>.</a:t>
            </a:r>
          </a:p>
        </p:txBody>
      </p:sp>
      <p:grpSp>
        <p:nvGrpSpPr>
          <p:cNvPr id="73" name="Group 5"/>
          <p:cNvGrpSpPr>
            <a:grpSpLocks/>
          </p:cNvGrpSpPr>
          <p:nvPr/>
        </p:nvGrpSpPr>
        <p:grpSpPr bwMode="auto">
          <a:xfrm>
            <a:off x="2279576" y="2289175"/>
            <a:ext cx="3613150" cy="3805238"/>
            <a:chOff x="208" y="1600"/>
            <a:chExt cx="2276" cy="2397"/>
          </a:xfrm>
        </p:grpSpPr>
        <p:sp>
          <p:nvSpPr>
            <p:cNvPr id="74" name="Line 6"/>
            <p:cNvSpPr>
              <a:spLocks noChangeShapeType="1"/>
            </p:cNvSpPr>
            <p:nvPr/>
          </p:nvSpPr>
          <p:spPr bwMode="auto">
            <a:xfrm flipV="1">
              <a:off x="554" y="2971"/>
              <a:ext cx="505" cy="639"/>
            </a:xfrm>
            <a:prstGeom prst="line">
              <a:avLst/>
            </a:prstGeom>
            <a:noFill/>
            <a:ln w="28575">
              <a:solidFill>
                <a:srgbClr val="9933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5" name="Line 7"/>
            <p:cNvSpPr>
              <a:spLocks noChangeShapeType="1"/>
            </p:cNvSpPr>
            <p:nvPr/>
          </p:nvSpPr>
          <p:spPr bwMode="auto">
            <a:xfrm flipV="1">
              <a:off x="571" y="2046"/>
              <a:ext cx="1012" cy="1543"/>
            </a:xfrm>
            <a:prstGeom prst="line">
              <a:avLst/>
            </a:prstGeom>
            <a:noFill/>
            <a:ln w="28575">
              <a:solidFill>
                <a:srgbClr val="9933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6" name="Freeform 8"/>
            <p:cNvSpPr>
              <a:spLocks/>
            </p:cNvSpPr>
            <p:nvPr/>
          </p:nvSpPr>
          <p:spPr bwMode="auto">
            <a:xfrm>
              <a:off x="1945" y="2128"/>
              <a:ext cx="391" cy="102"/>
            </a:xfrm>
            <a:custGeom>
              <a:avLst/>
              <a:gdLst>
                <a:gd name="T0" fmla="*/ 0 w 552"/>
                <a:gd name="T1" fmla="*/ 0 h 144"/>
                <a:gd name="T2" fmla="*/ 120 w 552"/>
                <a:gd name="T3" fmla="*/ 17 h 144"/>
                <a:gd name="T4" fmla="*/ 196 w 552"/>
                <a:gd name="T5" fmla="*/ 51 h 144"/>
                <a:gd name="T6" fmla="*/ 0 60000 65536"/>
                <a:gd name="T7" fmla="*/ 0 60000 65536"/>
                <a:gd name="T8" fmla="*/ 0 60000 65536"/>
                <a:gd name="T9" fmla="*/ 0 w 552"/>
                <a:gd name="T10" fmla="*/ 0 h 144"/>
                <a:gd name="T11" fmla="*/ 552 w 552"/>
                <a:gd name="T12" fmla="*/ 144 h 144"/>
              </a:gdLst>
              <a:ahLst/>
              <a:cxnLst>
                <a:cxn ang="T6">
                  <a:pos x="T0" y="T1"/>
                </a:cxn>
                <a:cxn ang="T7">
                  <a:pos x="T2" y="T3"/>
                </a:cxn>
                <a:cxn ang="T8">
                  <a:pos x="T4" y="T5"/>
                </a:cxn>
              </a:cxnLst>
              <a:rect l="T9" t="T10" r="T11" b="T12"/>
              <a:pathLst>
                <a:path w="552" h="144">
                  <a:moveTo>
                    <a:pt x="0" y="0"/>
                  </a:moveTo>
                  <a:cubicBezTo>
                    <a:pt x="122" y="12"/>
                    <a:pt x="244" y="24"/>
                    <a:pt x="336" y="48"/>
                  </a:cubicBezTo>
                  <a:cubicBezTo>
                    <a:pt x="428" y="72"/>
                    <a:pt x="490" y="108"/>
                    <a:pt x="552" y="144"/>
                  </a:cubicBezTo>
                </a:path>
              </a:pathLst>
            </a:custGeom>
            <a:noFill/>
            <a:ln w="57150">
              <a:solidFill>
                <a:srgbClr val="3366CC"/>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77" name="Freeform 9"/>
            <p:cNvSpPr>
              <a:spLocks/>
            </p:cNvSpPr>
            <p:nvPr/>
          </p:nvSpPr>
          <p:spPr bwMode="auto">
            <a:xfrm>
              <a:off x="550" y="2128"/>
              <a:ext cx="1395" cy="1479"/>
            </a:xfrm>
            <a:custGeom>
              <a:avLst/>
              <a:gdLst>
                <a:gd name="T0" fmla="*/ 0 w 1968"/>
                <a:gd name="T1" fmla="*/ 742 h 2088"/>
                <a:gd name="T2" fmla="*/ 175 w 1968"/>
                <a:gd name="T3" fmla="*/ 593 h 2088"/>
                <a:gd name="T4" fmla="*/ 261 w 1968"/>
                <a:gd name="T5" fmla="*/ 422 h 2088"/>
                <a:gd name="T6" fmla="*/ 346 w 1968"/>
                <a:gd name="T7" fmla="*/ 239 h 2088"/>
                <a:gd name="T8" fmla="*/ 525 w 1968"/>
                <a:gd name="T9" fmla="*/ 55 h 2088"/>
                <a:gd name="T10" fmla="*/ 701 w 1968"/>
                <a:gd name="T11" fmla="*/ 0 h 2088"/>
                <a:gd name="T12" fmla="*/ 0 60000 65536"/>
                <a:gd name="T13" fmla="*/ 0 60000 65536"/>
                <a:gd name="T14" fmla="*/ 0 60000 65536"/>
                <a:gd name="T15" fmla="*/ 0 60000 65536"/>
                <a:gd name="T16" fmla="*/ 0 60000 65536"/>
                <a:gd name="T17" fmla="*/ 0 60000 65536"/>
                <a:gd name="T18" fmla="*/ 0 w 1968"/>
                <a:gd name="T19" fmla="*/ 0 h 2088"/>
                <a:gd name="T20" fmla="*/ 1968 w 1968"/>
                <a:gd name="T21" fmla="*/ 2088 h 2088"/>
              </a:gdLst>
              <a:ahLst/>
              <a:cxnLst>
                <a:cxn ang="T12">
                  <a:pos x="T0" y="T1"/>
                </a:cxn>
                <a:cxn ang="T13">
                  <a:pos x="T2" y="T3"/>
                </a:cxn>
                <a:cxn ang="T14">
                  <a:pos x="T4" y="T5"/>
                </a:cxn>
                <a:cxn ang="T15">
                  <a:pos x="T6" y="T7"/>
                </a:cxn>
                <a:cxn ang="T16">
                  <a:pos x="T8" y="T9"/>
                </a:cxn>
                <a:cxn ang="T17">
                  <a:pos x="T10" y="T11"/>
                </a:cxn>
              </a:cxnLst>
              <a:rect l="T18" t="T19" r="T20" b="T21"/>
              <a:pathLst>
                <a:path w="1968" h="2088">
                  <a:moveTo>
                    <a:pt x="0" y="2088"/>
                  </a:moveTo>
                  <a:cubicBezTo>
                    <a:pt x="185" y="1953"/>
                    <a:pt x="370" y="1818"/>
                    <a:pt x="492" y="1668"/>
                  </a:cubicBezTo>
                  <a:cubicBezTo>
                    <a:pt x="614" y="1518"/>
                    <a:pt x="652" y="1354"/>
                    <a:pt x="732" y="1188"/>
                  </a:cubicBezTo>
                  <a:cubicBezTo>
                    <a:pt x="812" y="1022"/>
                    <a:pt x="848" y="844"/>
                    <a:pt x="972" y="672"/>
                  </a:cubicBezTo>
                  <a:cubicBezTo>
                    <a:pt x="1096" y="500"/>
                    <a:pt x="1310" y="268"/>
                    <a:pt x="1476" y="156"/>
                  </a:cubicBezTo>
                  <a:cubicBezTo>
                    <a:pt x="1642" y="44"/>
                    <a:pt x="1866" y="32"/>
                    <a:pt x="1968" y="0"/>
                  </a:cubicBezTo>
                </a:path>
              </a:pathLst>
            </a:custGeom>
            <a:noFill/>
            <a:ln w="25400">
              <a:solidFill>
                <a:srgbClr val="3366CC"/>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78" name="Line 10"/>
            <p:cNvSpPr>
              <a:spLocks noChangeShapeType="1"/>
            </p:cNvSpPr>
            <p:nvPr/>
          </p:nvSpPr>
          <p:spPr bwMode="auto">
            <a:xfrm>
              <a:off x="550" y="1835"/>
              <a:ext cx="0" cy="17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9" name="Line 11"/>
            <p:cNvSpPr>
              <a:spLocks noChangeShapeType="1"/>
            </p:cNvSpPr>
            <p:nvPr/>
          </p:nvSpPr>
          <p:spPr bwMode="auto">
            <a:xfrm>
              <a:off x="550" y="3610"/>
              <a:ext cx="1789"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0" name="Rectangle 12"/>
            <p:cNvSpPr>
              <a:spLocks noChangeArrowheads="1"/>
            </p:cNvSpPr>
            <p:nvPr/>
          </p:nvSpPr>
          <p:spPr bwMode="auto">
            <a:xfrm>
              <a:off x="305" y="2871"/>
              <a:ext cx="27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60</a:t>
              </a:r>
            </a:p>
          </p:txBody>
        </p:sp>
        <p:sp>
          <p:nvSpPr>
            <p:cNvPr id="81" name="Rectangle 13"/>
            <p:cNvSpPr>
              <a:spLocks noChangeArrowheads="1"/>
            </p:cNvSpPr>
            <p:nvPr/>
          </p:nvSpPr>
          <p:spPr bwMode="auto">
            <a:xfrm>
              <a:off x="237" y="2021"/>
              <a:ext cx="35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112</a:t>
              </a:r>
            </a:p>
          </p:txBody>
        </p:sp>
        <p:sp>
          <p:nvSpPr>
            <p:cNvPr id="82" name="Rectangle 14"/>
            <p:cNvSpPr>
              <a:spLocks noChangeArrowheads="1"/>
            </p:cNvSpPr>
            <p:nvPr/>
          </p:nvSpPr>
          <p:spPr bwMode="auto">
            <a:xfrm>
              <a:off x="442"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0</a:t>
              </a:r>
            </a:p>
          </p:txBody>
        </p:sp>
        <p:sp>
          <p:nvSpPr>
            <p:cNvPr id="83" name="Rectangle 15"/>
            <p:cNvSpPr>
              <a:spLocks noChangeArrowheads="1"/>
            </p:cNvSpPr>
            <p:nvPr/>
          </p:nvSpPr>
          <p:spPr bwMode="auto">
            <a:xfrm>
              <a:off x="796"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2</a:t>
              </a:r>
            </a:p>
          </p:txBody>
        </p:sp>
        <p:sp>
          <p:nvSpPr>
            <p:cNvPr id="84" name="Rectangle 16"/>
            <p:cNvSpPr>
              <a:spLocks noChangeArrowheads="1"/>
            </p:cNvSpPr>
            <p:nvPr/>
          </p:nvSpPr>
          <p:spPr bwMode="auto">
            <a:xfrm>
              <a:off x="972"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3</a:t>
              </a:r>
            </a:p>
          </p:txBody>
        </p:sp>
        <p:sp>
          <p:nvSpPr>
            <p:cNvPr id="85" name="Rectangle 17"/>
            <p:cNvSpPr>
              <a:spLocks noChangeArrowheads="1"/>
            </p:cNvSpPr>
            <p:nvPr/>
          </p:nvSpPr>
          <p:spPr bwMode="auto">
            <a:xfrm>
              <a:off x="1150"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4</a:t>
              </a:r>
            </a:p>
          </p:txBody>
        </p:sp>
        <p:sp>
          <p:nvSpPr>
            <p:cNvPr id="86" name="Rectangle 18"/>
            <p:cNvSpPr>
              <a:spLocks noChangeArrowheads="1"/>
            </p:cNvSpPr>
            <p:nvPr/>
          </p:nvSpPr>
          <p:spPr bwMode="auto">
            <a:xfrm>
              <a:off x="1327"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5</a:t>
              </a:r>
            </a:p>
          </p:txBody>
        </p:sp>
        <p:sp>
          <p:nvSpPr>
            <p:cNvPr id="87" name="Rectangle 19"/>
            <p:cNvSpPr>
              <a:spLocks noChangeArrowheads="1"/>
            </p:cNvSpPr>
            <p:nvPr/>
          </p:nvSpPr>
          <p:spPr bwMode="auto">
            <a:xfrm>
              <a:off x="1504"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6</a:t>
              </a:r>
            </a:p>
          </p:txBody>
        </p:sp>
        <p:sp>
          <p:nvSpPr>
            <p:cNvPr id="88" name="Rectangle 20"/>
            <p:cNvSpPr>
              <a:spLocks noChangeArrowheads="1"/>
            </p:cNvSpPr>
            <p:nvPr/>
          </p:nvSpPr>
          <p:spPr bwMode="auto">
            <a:xfrm>
              <a:off x="1681"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7</a:t>
              </a:r>
            </a:p>
          </p:txBody>
        </p:sp>
        <p:sp>
          <p:nvSpPr>
            <p:cNvPr id="89" name="Rectangle 21"/>
            <p:cNvSpPr>
              <a:spLocks noChangeArrowheads="1"/>
            </p:cNvSpPr>
            <p:nvPr/>
          </p:nvSpPr>
          <p:spPr bwMode="auto">
            <a:xfrm>
              <a:off x="1856"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8</a:t>
              </a:r>
            </a:p>
          </p:txBody>
        </p:sp>
        <p:sp>
          <p:nvSpPr>
            <p:cNvPr id="90" name="Rectangle 22"/>
            <p:cNvSpPr>
              <a:spLocks noChangeArrowheads="1"/>
            </p:cNvSpPr>
            <p:nvPr/>
          </p:nvSpPr>
          <p:spPr bwMode="auto">
            <a:xfrm>
              <a:off x="2033"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9</a:t>
              </a:r>
            </a:p>
          </p:txBody>
        </p:sp>
        <p:sp>
          <p:nvSpPr>
            <p:cNvPr id="91" name="Rectangle 23"/>
            <p:cNvSpPr>
              <a:spLocks noChangeArrowheads="1"/>
            </p:cNvSpPr>
            <p:nvPr/>
          </p:nvSpPr>
          <p:spPr bwMode="auto">
            <a:xfrm>
              <a:off x="2210" y="3620"/>
              <a:ext cx="27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10</a:t>
              </a:r>
            </a:p>
          </p:txBody>
        </p:sp>
        <p:sp>
          <p:nvSpPr>
            <p:cNvPr id="92" name="Rectangle 24"/>
            <p:cNvSpPr>
              <a:spLocks noChangeArrowheads="1"/>
            </p:cNvSpPr>
            <p:nvPr/>
          </p:nvSpPr>
          <p:spPr bwMode="auto">
            <a:xfrm>
              <a:off x="619" y="3620"/>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1</a:t>
              </a:r>
            </a:p>
          </p:txBody>
        </p:sp>
        <p:sp>
          <p:nvSpPr>
            <p:cNvPr id="93" name="Rectangle 25"/>
            <p:cNvSpPr>
              <a:spLocks noChangeArrowheads="1"/>
            </p:cNvSpPr>
            <p:nvPr/>
          </p:nvSpPr>
          <p:spPr bwMode="auto">
            <a:xfrm>
              <a:off x="812" y="3315"/>
              <a:ext cx="218"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t>A</a:t>
              </a:r>
            </a:p>
          </p:txBody>
        </p:sp>
        <p:sp>
          <p:nvSpPr>
            <p:cNvPr id="94" name="Oval 26"/>
            <p:cNvSpPr>
              <a:spLocks noChangeArrowheads="1"/>
            </p:cNvSpPr>
            <p:nvPr/>
          </p:nvSpPr>
          <p:spPr bwMode="auto">
            <a:xfrm>
              <a:off x="857" y="3285"/>
              <a:ext cx="68" cy="6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95" name="Oval 27"/>
            <p:cNvSpPr>
              <a:spLocks noChangeArrowheads="1"/>
            </p:cNvSpPr>
            <p:nvPr/>
          </p:nvSpPr>
          <p:spPr bwMode="auto">
            <a:xfrm>
              <a:off x="1027" y="2945"/>
              <a:ext cx="68" cy="6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96" name="Oval 28"/>
            <p:cNvSpPr>
              <a:spLocks noChangeArrowheads="1"/>
            </p:cNvSpPr>
            <p:nvPr/>
          </p:nvSpPr>
          <p:spPr bwMode="auto">
            <a:xfrm>
              <a:off x="1197" y="2571"/>
              <a:ext cx="67" cy="6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97" name="Oval 29"/>
            <p:cNvSpPr>
              <a:spLocks noChangeArrowheads="1"/>
            </p:cNvSpPr>
            <p:nvPr/>
          </p:nvSpPr>
          <p:spPr bwMode="auto">
            <a:xfrm>
              <a:off x="1911" y="2094"/>
              <a:ext cx="68" cy="68"/>
            </a:xfrm>
            <a:prstGeom prst="ellipse">
              <a:avLst/>
            </a:prstGeom>
            <a:solidFill>
              <a:schemeClr val="tx1"/>
            </a:solidFill>
            <a:ln w="635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98" name="Rectangle 30"/>
            <p:cNvSpPr>
              <a:spLocks noChangeArrowheads="1"/>
            </p:cNvSpPr>
            <p:nvPr/>
          </p:nvSpPr>
          <p:spPr bwMode="auto">
            <a:xfrm>
              <a:off x="1055" y="2940"/>
              <a:ext cx="218"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t>B</a:t>
              </a:r>
            </a:p>
          </p:txBody>
        </p:sp>
        <p:sp>
          <p:nvSpPr>
            <p:cNvPr id="99" name="Rectangle 31"/>
            <p:cNvSpPr>
              <a:spLocks noChangeArrowheads="1"/>
            </p:cNvSpPr>
            <p:nvPr/>
          </p:nvSpPr>
          <p:spPr bwMode="auto">
            <a:xfrm>
              <a:off x="1011" y="2429"/>
              <a:ext cx="218"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t>C</a:t>
              </a:r>
            </a:p>
          </p:txBody>
        </p:sp>
        <p:sp>
          <p:nvSpPr>
            <p:cNvPr id="100" name="Rectangle 32"/>
            <p:cNvSpPr>
              <a:spLocks noChangeArrowheads="1"/>
            </p:cNvSpPr>
            <p:nvPr/>
          </p:nvSpPr>
          <p:spPr bwMode="auto">
            <a:xfrm>
              <a:off x="1871" y="1871"/>
              <a:ext cx="218"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t>D</a:t>
              </a:r>
            </a:p>
          </p:txBody>
        </p:sp>
        <p:sp>
          <p:nvSpPr>
            <p:cNvPr id="101" name="Line 33"/>
            <p:cNvSpPr>
              <a:spLocks noChangeShapeType="1"/>
            </p:cNvSpPr>
            <p:nvPr/>
          </p:nvSpPr>
          <p:spPr bwMode="auto">
            <a:xfrm flipV="1">
              <a:off x="702" y="3141"/>
              <a:ext cx="378" cy="407"/>
            </a:xfrm>
            <a:prstGeom prst="line">
              <a:avLst/>
            </a:prstGeom>
            <a:noFill/>
            <a:ln w="28575">
              <a:solidFill>
                <a:srgbClr val="9933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02" name="Line 34"/>
            <p:cNvSpPr>
              <a:spLocks noChangeShapeType="1"/>
            </p:cNvSpPr>
            <p:nvPr/>
          </p:nvSpPr>
          <p:spPr bwMode="auto">
            <a:xfrm>
              <a:off x="553" y="2128"/>
              <a:ext cx="1848"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03" name="Line 35"/>
            <p:cNvSpPr>
              <a:spLocks noChangeShapeType="1"/>
            </p:cNvSpPr>
            <p:nvPr/>
          </p:nvSpPr>
          <p:spPr bwMode="auto">
            <a:xfrm>
              <a:off x="1061" y="3049"/>
              <a:ext cx="0" cy="547"/>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04" name="Line 36"/>
            <p:cNvSpPr>
              <a:spLocks noChangeShapeType="1"/>
            </p:cNvSpPr>
            <p:nvPr/>
          </p:nvSpPr>
          <p:spPr bwMode="auto">
            <a:xfrm>
              <a:off x="1231" y="2674"/>
              <a:ext cx="0" cy="922"/>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05" name="Line 37"/>
            <p:cNvSpPr>
              <a:spLocks noChangeShapeType="1"/>
            </p:cNvSpPr>
            <p:nvPr/>
          </p:nvSpPr>
          <p:spPr bwMode="auto">
            <a:xfrm>
              <a:off x="1945" y="2267"/>
              <a:ext cx="0" cy="1329"/>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06" name="Rectangle 38"/>
            <p:cNvSpPr>
              <a:spLocks noChangeArrowheads="1"/>
            </p:cNvSpPr>
            <p:nvPr/>
          </p:nvSpPr>
          <p:spPr bwMode="auto">
            <a:xfrm>
              <a:off x="208" y="1600"/>
              <a:ext cx="639"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_tradnl" altLang="es-MX" sz="1600" b="1" baseline="0" dirty="0">
                  <a:latin typeface="+mn-lt"/>
                </a:rPr>
                <a:t>Producción</a:t>
              </a:r>
            </a:p>
          </p:txBody>
        </p:sp>
        <p:sp>
          <p:nvSpPr>
            <p:cNvPr id="107" name="Rectangle 39"/>
            <p:cNvSpPr>
              <a:spLocks noChangeArrowheads="1"/>
            </p:cNvSpPr>
            <p:nvPr/>
          </p:nvSpPr>
          <p:spPr bwMode="auto">
            <a:xfrm>
              <a:off x="1849" y="3785"/>
              <a:ext cx="526"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dirty="0">
                  <a:latin typeface="+mn-lt"/>
                </a:rPr>
                <a:t>Trabajo</a:t>
              </a:r>
              <a:endParaRPr lang="es-ES_tradnl" altLang="es-MX" sz="1800" b="1" baseline="0" dirty="0">
                <a:latin typeface="+mn-lt"/>
              </a:endParaRPr>
            </a:p>
          </p:txBody>
        </p:sp>
      </p:grpSp>
      <p:grpSp>
        <p:nvGrpSpPr>
          <p:cNvPr id="108" name="Group 40"/>
          <p:cNvGrpSpPr>
            <a:grpSpLocks/>
          </p:cNvGrpSpPr>
          <p:nvPr/>
        </p:nvGrpSpPr>
        <p:grpSpPr bwMode="auto">
          <a:xfrm>
            <a:off x="6261026" y="2492375"/>
            <a:ext cx="4126410" cy="3405188"/>
            <a:chOff x="2716" y="1728"/>
            <a:chExt cx="2472" cy="2145"/>
          </a:xfrm>
        </p:grpSpPr>
        <p:grpSp>
          <p:nvGrpSpPr>
            <p:cNvPr id="109" name="Group 41"/>
            <p:cNvGrpSpPr>
              <a:grpSpLocks/>
            </p:cNvGrpSpPr>
            <p:nvPr/>
          </p:nvGrpSpPr>
          <p:grpSpPr bwMode="auto">
            <a:xfrm>
              <a:off x="2947" y="2809"/>
              <a:ext cx="1809" cy="832"/>
              <a:chOff x="1644" y="2516"/>
              <a:chExt cx="2064" cy="688"/>
            </a:xfrm>
          </p:grpSpPr>
          <p:sp>
            <p:nvSpPr>
              <p:cNvPr id="139" name="Freeform 42"/>
              <p:cNvSpPr>
                <a:spLocks/>
              </p:cNvSpPr>
              <p:nvPr/>
            </p:nvSpPr>
            <p:spPr bwMode="auto">
              <a:xfrm>
                <a:off x="1644" y="2516"/>
                <a:ext cx="1680" cy="688"/>
              </a:xfrm>
              <a:custGeom>
                <a:avLst/>
                <a:gdLst>
                  <a:gd name="T0" fmla="*/ 0 w 1680"/>
                  <a:gd name="T1" fmla="*/ 688 h 688"/>
                  <a:gd name="T2" fmla="*/ 720 w 1680"/>
                  <a:gd name="T3" fmla="*/ 64 h 688"/>
                  <a:gd name="T4" fmla="*/ 1680 w 1680"/>
                  <a:gd name="T5" fmla="*/ 304 h 688"/>
                  <a:gd name="T6" fmla="*/ 0 60000 65536"/>
                  <a:gd name="T7" fmla="*/ 0 60000 65536"/>
                  <a:gd name="T8" fmla="*/ 0 60000 65536"/>
                  <a:gd name="T9" fmla="*/ 0 w 1680"/>
                  <a:gd name="T10" fmla="*/ 0 h 688"/>
                  <a:gd name="T11" fmla="*/ 1680 w 1680"/>
                  <a:gd name="T12" fmla="*/ 688 h 688"/>
                </a:gdLst>
                <a:ahLst/>
                <a:cxnLst>
                  <a:cxn ang="T6">
                    <a:pos x="T0" y="T1"/>
                  </a:cxn>
                  <a:cxn ang="T7">
                    <a:pos x="T2" y="T3"/>
                  </a:cxn>
                  <a:cxn ang="T8">
                    <a:pos x="T4" y="T5"/>
                  </a:cxn>
                </a:cxnLst>
                <a:rect l="T9" t="T10" r="T11" b="T12"/>
                <a:pathLst>
                  <a:path w="1680" h="688">
                    <a:moveTo>
                      <a:pt x="0" y="688"/>
                    </a:moveTo>
                    <a:cubicBezTo>
                      <a:pt x="220" y="408"/>
                      <a:pt x="440" y="128"/>
                      <a:pt x="720" y="64"/>
                    </a:cubicBezTo>
                    <a:cubicBezTo>
                      <a:pt x="1000" y="0"/>
                      <a:pt x="1340" y="152"/>
                      <a:pt x="1680" y="304"/>
                    </a:cubicBezTo>
                  </a:path>
                </a:pathLst>
              </a:custGeom>
              <a:noFill/>
              <a:ln w="381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140" name="Line 43"/>
              <p:cNvSpPr>
                <a:spLocks noChangeShapeType="1"/>
              </p:cNvSpPr>
              <p:nvPr/>
            </p:nvSpPr>
            <p:spPr bwMode="auto">
              <a:xfrm>
                <a:off x="3372" y="2856"/>
                <a:ext cx="336" cy="156"/>
              </a:xfrm>
              <a:prstGeom prst="line">
                <a:avLst/>
              </a:prstGeom>
              <a:noFill/>
              <a:ln w="38100">
                <a:solidFill>
                  <a:srgbClr val="0000FF"/>
                </a:solidFill>
                <a:prstDash val="dash"/>
                <a:round/>
                <a:headEnd/>
                <a:tailEnd/>
              </a:ln>
              <a:extLst>
                <a:ext uri="{909E8E84-426E-40DD-AFC4-6F175D3DCCD1}">
                  <a14:hiddenFill xmlns:a14="http://schemas.microsoft.com/office/drawing/2010/main">
                    <a:noFill/>
                  </a14:hiddenFill>
                </a:ext>
              </a:extLst>
            </p:spPr>
            <p:txBody>
              <a:bodyPr wrap="none" anchor="ctr">
                <a:spAutoFit/>
              </a:bodyPr>
              <a:lstStyle/>
              <a:p>
                <a:endParaRPr lang="es-MX"/>
              </a:p>
            </p:txBody>
          </p:sp>
        </p:grpSp>
        <p:sp>
          <p:nvSpPr>
            <p:cNvPr id="110" name="Rectangle 44"/>
            <p:cNvSpPr>
              <a:spLocks noChangeArrowheads="1"/>
            </p:cNvSpPr>
            <p:nvPr/>
          </p:nvSpPr>
          <p:spPr bwMode="auto">
            <a:xfrm>
              <a:off x="4128" y="2736"/>
              <a:ext cx="106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dirty="0">
                  <a:latin typeface="+mn-lt"/>
                </a:rPr>
                <a:t>Producto medio</a:t>
              </a:r>
            </a:p>
          </p:txBody>
        </p:sp>
        <p:sp>
          <p:nvSpPr>
            <p:cNvPr id="111" name="Rectangle 45"/>
            <p:cNvSpPr>
              <a:spLocks noChangeArrowheads="1"/>
            </p:cNvSpPr>
            <p:nvPr/>
          </p:nvSpPr>
          <p:spPr bwMode="auto">
            <a:xfrm>
              <a:off x="4380" y="3644"/>
              <a:ext cx="185"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8</a:t>
              </a:r>
            </a:p>
          </p:txBody>
        </p:sp>
        <p:sp>
          <p:nvSpPr>
            <p:cNvPr id="112" name="Line 46"/>
            <p:cNvSpPr>
              <a:spLocks noChangeShapeType="1"/>
            </p:cNvSpPr>
            <p:nvPr/>
          </p:nvSpPr>
          <p:spPr bwMode="auto">
            <a:xfrm>
              <a:off x="2947" y="1881"/>
              <a:ext cx="0" cy="17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13" name="Rectangle 47"/>
            <p:cNvSpPr>
              <a:spLocks noChangeArrowheads="1"/>
            </p:cNvSpPr>
            <p:nvPr/>
          </p:nvSpPr>
          <p:spPr bwMode="auto">
            <a:xfrm>
              <a:off x="2716" y="3229"/>
              <a:ext cx="261"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10</a:t>
              </a:r>
            </a:p>
          </p:txBody>
        </p:sp>
        <p:sp>
          <p:nvSpPr>
            <p:cNvPr id="114" name="Rectangle 48"/>
            <p:cNvSpPr>
              <a:spLocks noChangeArrowheads="1"/>
            </p:cNvSpPr>
            <p:nvPr/>
          </p:nvSpPr>
          <p:spPr bwMode="auto">
            <a:xfrm>
              <a:off x="2716" y="2782"/>
              <a:ext cx="261"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20</a:t>
              </a:r>
            </a:p>
          </p:txBody>
        </p:sp>
        <p:sp>
          <p:nvSpPr>
            <p:cNvPr id="115" name="Rectangle 49"/>
            <p:cNvSpPr>
              <a:spLocks noChangeArrowheads="1"/>
            </p:cNvSpPr>
            <p:nvPr/>
          </p:nvSpPr>
          <p:spPr bwMode="auto">
            <a:xfrm>
              <a:off x="4841" y="1920"/>
              <a:ext cx="99"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116" name="Line 50"/>
            <p:cNvSpPr>
              <a:spLocks noChangeShapeType="1"/>
            </p:cNvSpPr>
            <p:nvPr/>
          </p:nvSpPr>
          <p:spPr bwMode="auto">
            <a:xfrm>
              <a:off x="2947" y="1881"/>
              <a:ext cx="0" cy="17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17" name="Rectangle 51"/>
            <p:cNvSpPr>
              <a:spLocks noChangeArrowheads="1"/>
            </p:cNvSpPr>
            <p:nvPr/>
          </p:nvSpPr>
          <p:spPr bwMode="auto">
            <a:xfrm>
              <a:off x="2830" y="3644"/>
              <a:ext cx="185"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0</a:t>
              </a:r>
            </a:p>
          </p:txBody>
        </p:sp>
        <p:sp>
          <p:nvSpPr>
            <p:cNvPr id="118" name="Rectangle 52"/>
            <p:cNvSpPr>
              <a:spLocks noChangeArrowheads="1"/>
            </p:cNvSpPr>
            <p:nvPr/>
          </p:nvSpPr>
          <p:spPr bwMode="auto">
            <a:xfrm>
              <a:off x="3216" y="3644"/>
              <a:ext cx="185"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2</a:t>
              </a:r>
            </a:p>
          </p:txBody>
        </p:sp>
        <p:sp>
          <p:nvSpPr>
            <p:cNvPr id="119" name="Rectangle 53"/>
            <p:cNvSpPr>
              <a:spLocks noChangeArrowheads="1"/>
            </p:cNvSpPr>
            <p:nvPr/>
          </p:nvSpPr>
          <p:spPr bwMode="auto">
            <a:xfrm>
              <a:off x="3411" y="3644"/>
              <a:ext cx="185"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3</a:t>
              </a:r>
            </a:p>
          </p:txBody>
        </p:sp>
        <p:sp>
          <p:nvSpPr>
            <p:cNvPr id="120" name="Rectangle 54"/>
            <p:cNvSpPr>
              <a:spLocks noChangeArrowheads="1"/>
            </p:cNvSpPr>
            <p:nvPr/>
          </p:nvSpPr>
          <p:spPr bwMode="auto">
            <a:xfrm>
              <a:off x="3603" y="3644"/>
              <a:ext cx="18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4</a:t>
              </a:r>
            </a:p>
          </p:txBody>
        </p:sp>
        <p:sp>
          <p:nvSpPr>
            <p:cNvPr id="121" name="Rectangle 55"/>
            <p:cNvSpPr>
              <a:spLocks noChangeArrowheads="1"/>
            </p:cNvSpPr>
            <p:nvPr/>
          </p:nvSpPr>
          <p:spPr bwMode="auto">
            <a:xfrm>
              <a:off x="3799" y="3644"/>
              <a:ext cx="18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5</a:t>
              </a:r>
            </a:p>
          </p:txBody>
        </p:sp>
        <p:sp>
          <p:nvSpPr>
            <p:cNvPr id="122" name="Rectangle 56"/>
            <p:cNvSpPr>
              <a:spLocks noChangeArrowheads="1"/>
            </p:cNvSpPr>
            <p:nvPr/>
          </p:nvSpPr>
          <p:spPr bwMode="auto">
            <a:xfrm>
              <a:off x="3993" y="3644"/>
              <a:ext cx="18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6</a:t>
              </a:r>
            </a:p>
          </p:txBody>
        </p:sp>
        <p:sp>
          <p:nvSpPr>
            <p:cNvPr id="123" name="Rectangle 57"/>
            <p:cNvSpPr>
              <a:spLocks noChangeArrowheads="1"/>
            </p:cNvSpPr>
            <p:nvPr/>
          </p:nvSpPr>
          <p:spPr bwMode="auto">
            <a:xfrm>
              <a:off x="4188" y="3644"/>
              <a:ext cx="18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7</a:t>
              </a:r>
            </a:p>
          </p:txBody>
        </p:sp>
        <p:sp>
          <p:nvSpPr>
            <p:cNvPr id="124" name="Rectangle 58"/>
            <p:cNvSpPr>
              <a:spLocks noChangeArrowheads="1"/>
            </p:cNvSpPr>
            <p:nvPr/>
          </p:nvSpPr>
          <p:spPr bwMode="auto">
            <a:xfrm>
              <a:off x="4577" y="3644"/>
              <a:ext cx="18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9</a:t>
              </a:r>
            </a:p>
          </p:txBody>
        </p:sp>
        <p:sp>
          <p:nvSpPr>
            <p:cNvPr id="125" name="Rectangle 59"/>
            <p:cNvSpPr>
              <a:spLocks noChangeArrowheads="1"/>
            </p:cNvSpPr>
            <p:nvPr/>
          </p:nvSpPr>
          <p:spPr bwMode="auto">
            <a:xfrm>
              <a:off x="4770" y="3644"/>
              <a:ext cx="261"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10</a:t>
              </a:r>
            </a:p>
          </p:txBody>
        </p:sp>
        <p:sp>
          <p:nvSpPr>
            <p:cNvPr id="126" name="Rectangle 60"/>
            <p:cNvSpPr>
              <a:spLocks noChangeArrowheads="1"/>
            </p:cNvSpPr>
            <p:nvPr/>
          </p:nvSpPr>
          <p:spPr bwMode="auto">
            <a:xfrm>
              <a:off x="3024" y="3644"/>
              <a:ext cx="185"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1</a:t>
              </a:r>
            </a:p>
          </p:txBody>
        </p:sp>
        <p:sp>
          <p:nvSpPr>
            <p:cNvPr id="127" name="Line 61"/>
            <p:cNvSpPr>
              <a:spLocks noChangeShapeType="1"/>
            </p:cNvSpPr>
            <p:nvPr/>
          </p:nvSpPr>
          <p:spPr bwMode="auto">
            <a:xfrm>
              <a:off x="2947" y="3636"/>
              <a:ext cx="1965"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28" name="Rectangle 62"/>
            <p:cNvSpPr>
              <a:spLocks noChangeArrowheads="1"/>
            </p:cNvSpPr>
            <p:nvPr/>
          </p:nvSpPr>
          <p:spPr bwMode="auto">
            <a:xfrm>
              <a:off x="2716" y="2295"/>
              <a:ext cx="261"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30</a:t>
              </a:r>
            </a:p>
          </p:txBody>
        </p:sp>
        <p:sp>
          <p:nvSpPr>
            <p:cNvPr id="129" name="Rectangle 63"/>
            <p:cNvSpPr>
              <a:spLocks noChangeArrowheads="1"/>
            </p:cNvSpPr>
            <p:nvPr/>
          </p:nvSpPr>
          <p:spPr bwMode="auto">
            <a:xfrm>
              <a:off x="3681" y="2688"/>
              <a:ext cx="199"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t>E</a:t>
              </a:r>
            </a:p>
          </p:txBody>
        </p:sp>
        <p:sp>
          <p:nvSpPr>
            <p:cNvPr id="130" name="Line 64"/>
            <p:cNvSpPr>
              <a:spLocks noChangeShapeType="1"/>
            </p:cNvSpPr>
            <p:nvPr/>
          </p:nvSpPr>
          <p:spPr bwMode="auto">
            <a:xfrm flipV="1">
              <a:off x="3657" y="2920"/>
              <a:ext cx="0" cy="712"/>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31" name="Freeform 65"/>
            <p:cNvSpPr>
              <a:spLocks/>
            </p:cNvSpPr>
            <p:nvPr/>
          </p:nvSpPr>
          <p:spPr bwMode="auto">
            <a:xfrm>
              <a:off x="3070" y="2284"/>
              <a:ext cx="1409" cy="1366"/>
            </a:xfrm>
            <a:custGeom>
              <a:avLst/>
              <a:gdLst>
                <a:gd name="T0" fmla="*/ 0 w 1704"/>
                <a:gd name="T1" fmla="*/ 525 h 1926"/>
                <a:gd name="T2" fmla="*/ 265 w 1704"/>
                <a:gd name="T3" fmla="*/ 36 h 1926"/>
                <a:gd name="T4" fmla="*/ 413 w 1704"/>
                <a:gd name="T5" fmla="*/ 306 h 1926"/>
                <a:gd name="T6" fmla="*/ 657 w 1704"/>
                <a:gd name="T7" fmla="*/ 520 h 1926"/>
                <a:gd name="T8" fmla="*/ 963 w 1704"/>
                <a:gd name="T9" fmla="*/ 687 h 1926"/>
                <a:gd name="T10" fmla="*/ 0 60000 65536"/>
                <a:gd name="T11" fmla="*/ 0 60000 65536"/>
                <a:gd name="T12" fmla="*/ 0 60000 65536"/>
                <a:gd name="T13" fmla="*/ 0 60000 65536"/>
                <a:gd name="T14" fmla="*/ 0 60000 65536"/>
                <a:gd name="T15" fmla="*/ 0 w 1704"/>
                <a:gd name="T16" fmla="*/ 0 h 1926"/>
                <a:gd name="T17" fmla="*/ 1704 w 1704"/>
                <a:gd name="T18" fmla="*/ 1926 h 1926"/>
              </a:gdLst>
              <a:ahLst/>
              <a:cxnLst>
                <a:cxn ang="T10">
                  <a:pos x="T0" y="T1"/>
                </a:cxn>
                <a:cxn ang="T11">
                  <a:pos x="T2" y="T3"/>
                </a:cxn>
                <a:cxn ang="T12">
                  <a:pos x="T4" y="T5"/>
                </a:cxn>
                <a:cxn ang="T13">
                  <a:pos x="T6" y="T7"/>
                </a:cxn>
                <a:cxn ang="T14">
                  <a:pos x="T8" y="T9"/>
                </a:cxn>
              </a:cxnLst>
              <a:rect l="T15" t="T16" r="T17" b="T18"/>
              <a:pathLst>
                <a:path w="1704" h="1926">
                  <a:moveTo>
                    <a:pt x="0" y="1470"/>
                  </a:moveTo>
                  <a:cubicBezTo>
                    <a:pt x="173" y="837"/>
                    <a:pt x="346" y="204"/>
                    <a:pt x="468" y="102"/>
                  </a:cubicBezTo>
                  <a:cubicBezTo>
                    <a:pt x="590" y="0"/>
                    <a:pt x="616" y="632"/>
                    <a:pt x="732" y="858"/>
                  </a:cubicBezTo>
                  <a:cubicBezTo>
                    <a:pt x="848" y="1084"/>
                    <a:pt x="1002" y="1280"/>
                    <a:pt x="1164" y="1458"/>
                  </a:cubicBezTo>
                  <a:cubicBezTo>
                    <a:pt x="1326" y="1636"/>
                    <a:pt x="1592" y="1828"/>
                    <a:pt x="1704" y="1926"/>
                  </a:cubicBezTo>
                </a:path>
              </a:pathLst>
            </a:custGeom>
            <a:noFill/>
            <a:ln w="38100">
              <a:solidFill>
                <a:srgbClr val="6633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s-MX"/>
            </a:p>
          </p:txBody>
        </p:sp>
        <p:sp>
          <p:nvSpPr>
            <p:cNvPr id="132" name="Oval 66"/>
            <p:cNvSpPr>
              <a:spLocks noChangeArrowheads="1"/>
            </p:cNvSpPr>
            <p:nvPr/>
          </p:nvSpPr>
          <p:spPr bwMode="auto">
            <a:xfrm flipV="1">
              <a:off x="3634" y="2848"/>
              <a:ext cx="37" cy="36"/>
            </a:xfrm>
            <a:prstGeom prst="ellipse">
              <a:avLst/>
            </a:prstGeom>
            <a:solidFill>
              <a:schemeClr val="accent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133" name="Line 67"/>
            <p:cNvSpPr>
              <a:spLocks noChangeShapeType="1"/>
            </p:cNvSpPr>
            <p:nvPr/>
          </p:nvSpPr>
          <p:spPr bwMode="auto">
            <a:xfrm flipV="1">
              <a:off x="3482" y="2348"/>
              <a:ext cx="0" cy="1284"/>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34" name="Rectangle 68"/>
            <p:cNvSpPr>
              <a:spLocks noChangeArrowheads="1"/>
            </p:cNvSpPr>
            <p:nvPr/>
          </p:nvSpPr>
          <p:spPr bwMode="auto">
            <a:xfrm>
              <a:off x="3619" y="2407"/>
              <a:ext cx="1245"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dirty="0">
                  <a:latin typeface="+mn-lt"/>
                </a:rPr>
                <a:t>Producto marginal </a:t>
              </a:r>
            </a:p>
          </p:txBody>
        </p:sp>
        <p:sp>
          <p:nvSpPr>
            <p:cNvPr id="135" name="Rectangle 69"/>
            <p:cNvSpPr>
              <a:spLocks noChangeArrowheads="1"/>
            </p:cNvSpPr>
            <p:nvPr/>
          </p:nvSpPr>
          <p:spPr bwMode="auto">
            <a:xfrm>
              <a:off x="2747" y="1728"/>
              <a:ext cx="193"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_tradnl" altLang="es-MX" sz="1800" b="1" baseline="0"/>
                <a:t>q</a:t>
              </a:r>
            </a:p>
          </p:txBody>
        </p:sp>
        <p:sp>
          <p:nvSpPr>
            <p:cNvPr id="136" name="Rectangle 70"/>
            <p:cNvSpPr>
              <a:spLocks noChangeArrowheads="1"/>
            </p:cNvSpPr>
            <p:nvPr/>
          </p:nvSpPr>
          <p:spPr bwMode="auto">
            <a:xfrm>
              <a:off x="4937" y="3549"/>
              <a:ext cx="193"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t>L</a:t>
              </a:r>
            </a:p>
          </p:txBody>
        </p:sp>
        <p:sp>
          <p:nvSpPr>
            <p:cNvPr id="137" name="Line 71"/>
            <p:cNvSpPr>
              <a:spLocks noChangeShapeType="1"/>
            </p:cNvSpPr>
            <p:nvPr/>
          </p:nvSpPr>
          <p:spPr bwMode="auto">
            <a:xfrm flipH="1">
              <a:off x="2947" y="3293"/>
              <a:ext cx="133" cy="32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38" name="Line 72"/>
            <p:cNvSpPr>
              <a:spLocks noChangeShapeType="1"/>
            </p:cNvSpPr>
            <p:nvPr/>
          </p:nvSpPr>
          <p:spPr bwMode="auto">
            <a:xfrm>
              <a:off x="4399" y="3595"/>
              <a:ext cx="187" cy="101"/>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grpSp>
      <p:graphicFrame>
        <p:nvGraphicFramePr>
          <p:cNvPr id="141" name="Object 73"/>
          <p:cNvGraphicFramePr>
            <a:graphicFrameLocks noChangeAspect="1"/>
          </p:cNvGraphicFramePr>
          <p:nvPr>
            <p:extLst>
              <p:ext uri="{D42A27DB-BD31-4B8C-83A1-F6EECF244321}">
                <p14:modId xmlns:p14="http://schemas.microsoft.com/office/powerpoint/2010/main" val="3665135379"/>
              </p:ext>
            </p:extLst>
          </p:nvPr>
        </p:nvGraphicFramePr>
        <p:xfrm>
          <a:off x="9847189" y="4378325"/>
          <a:ext cx="698500" cy="393700"/>
        </p:xfrm>
        <a:graphic>
          <a:graphicData uri="http://schemas.openxmlformats.org/presentationml/2006/ole">
            <mc:AlternateContent xmlns:mc="http://schemas.openxmlformats.org/markup-compatibility/2006">
              <mc:Choice xmlns:v="urn:schemas-microsoft-com:vml" Requires="v">
                <p:oleObj spid="_x0000_s23749" name="Equation" r:id="rId4" imgW="698197" imgH="393529" progId="Equation.DSMT4">
                  <p:embed/>
                </p:oleObj>
              </mc:Choice>
              <mc:Fallback>
                <p:oleObj name="Equation" r:id="rId4" imgW="698197" imgH="393529"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47189" y="4378325"/>
                        <a:ext cx="698500" cy="393700"/>
                      </a:xfrm>
                      <a:prstGeom prst="rect">
                        <a:avLst/>
                      </a:prstGeom>
                      <a:noFill/>
                      <a:ln>
                        <a:noFill/>
                      </a:ln>
                      <a:effectLst/>
                      <a:extLst/>
                    </p:spPr>
                  </p:pic>
                </p:oleObj>
              </mc:Fallback>
            </mc:AlternateContent>
          </a:graphicData>
        </a:graphic>
      </p:graphicFrame>
      <p:graphicFrame>
        <p:nvGraphicFramePr>
          <p:cNvPr id="142" name="Object 74"/>
          <p:cNvGraphicFramePr>
            <a:graphicFrameLocks noChangeAspect="1"/>
          </p:cNvGraphicFramePr>
          <p:nvPr>
            <p:extLst>
              <p:ext uri="{D42A27DB-BD31-4B8C-83A1-F6EECF244321}">
                <p14:modId xmlns:p14="http://schemas.microsoft.com/office/powerpoint/2010/main" val="257122878"/>
              </p:ext>
            </p:extLst>
          </p:nvPr>
        </p:nvGraphicFramePr>
        <p:xfrm>
          <a:off x="9386814" y="3802063"/>
          <a:ext cx="787400" cy="393700"/>
        </p:xfrm>
        <a:graphic>
          <a:graphicData uri="http://schemas.openxmlformats.org/presentationml/2006/ole">
            <mc:AlternateContent xmlns:mc="http://schemas.openxmlformats.org/markup-compatibility/2006">
              <mc:Choice xmlns:v="urn:schemas-microsoft-com:vml" Requires="v">
                <p:oleObj spid="_x0000_s23750" name="Equation" r:id="rId6" imgW="787058" imgH="393529" progId="Equation.DSMT4">
                  <p:embed/>
                </p:oleObj>
              </mc:Choice>
              <mc:Fallback>
                <p:oleObj name="Equation" r:id="rId6" imgW="787058" imgH="393529"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86814" y="3802063"/>
                        <a:ext cx="787400" cy="393700"/>
                      </a:xfrm>
                      <a:prstGeom prst="rect">
                        <a:avLst/>
                      </a:prstGeom>
                      <a:noFill/>
                      <a:ln>
                        <a:noFill/>
                      </a:ln>
                      <a:effectLs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D37493A5-F675-4378-81E8-6C305565884A}" type="slidenum">
              <a:rPr lang="es-ES" smtClean="0"/>
              <a:pPr>
                <a:defRPr/>
              </a:pPr>
              <a:t>26</a:t>
            </a:fld>
            <a:endParaRPr lang="es-ES"/>
          </a:p>
        </p:txBody>
      </p:sp>
    </p:spTree>
  </p:cSld>
  <p:clrMapOvr>
    <a:masterClrMapping/>
  </p:clrMapOvr>
  <p:transition spd="med">
    <p:zoom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58"/>
          <p:cNvSpPr txBox="1">
            <a:spLocks noChangeArrowheads="1"/>
          </p:cNvSpPr>
          <p:nvPr/>
        </p:nvSpPr>
        <p:spPr bwMode="auto">
          <a:xfrm>
            <a:off x="6064251" y="1760538"/>
            <a:ext cx="4208463"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4000" tIns="10800" rIns="54000" bIns="1080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i="1" baseline="0">
                <a:latin typeface="+mn-lt"/>
              </a:rPr>
              <a:t>A</a:t>
            </a:r>
            <a:r>
              <a:rPr lang="en-US" altLang="es-MX" sz="1800" baseline="0">
                <a:latin typeface="+mn-lt"/>
              </a:rPr>
              <a:t>: pendiente de la tangente = </a:t>
            </a:r>
            <a:r>
              <a:rPr lang="en-US" altLang="es-MX" sz="1800" i="1" baseline="0">
                <a:latin typeface="+mn-lt"/>
              </a:rPr>
              <a:t>PMg</a:t>
            </a:r>
            <a:r>
              <a:rPr lang="en-US" altLang="es-MX" sz="1800" baseline="0">
                <a:latin typeface="+mn-lt"/>
              </a:rPr>
              <a:t> (20).</a:t>
            </a:r>
          </a:p>
          <a:p>
            <a:pPr>
              <a:spcBef>
                <a:spcPct val="0"/>
              </a:spcBef>
              <a:buClrTx/>
              <a:buSzTx/>
              <a:buFontTx/>
              <a:buNone/>
            </a:pPr>
            <a:r>
              <a:rPr lang="en-US" altLang="es-MX" sz="1800" i="1" baseline="0">
                <a:latin typeface="+mn-lt"/>
              </a:rPr>
              <a:t>B</a:t>
            </a:r>
            <a:r>
              <a:rPr lang="en-US" altLang="es-MX" sz="1800" baseline="0">
                <a:latin typeface="+mn-lt"/>
              </a:rPr>
              <a:t>: pendiente de </a:t>
            </a:r>
            <a:r>
              <a:rPr lang="en-US" altLang="es-MX" sz="1800" i="1" baseline="0">
                <a:latin typeface="+mn-lt"/>
              </a:rPr>
              <a:t>0</a:t>
            </a:r>
            <a:r>
              <a:rPr lang="en-US" altLang="es-MX" sz="1800" baseline="0">
                <a:latin typeface="+mn-lt"/>
              </a:rPr>
              <a:t>B =  PMe (20).</a:t>
            </a:r>
          </a:p>
          <a:p>
            <a:pPr>
              <a:spcBef>
                <a:spcPct val="0"/>
              </a:spcBef>
              <a:buClrTx/>
              <a:buSzTx/>
              <a:buFontTx/>
              <a:buNone/>
            </a:pPr>
            <a:r>
              <a:rPr lang="en-US" altLang="es-MX" sz="1800" i="1" baseline="0">
                <a:latin typeface="+mn-lt"/>
              </a:rPr>
              <a:t>C</a:t>
            </a:r>
            <a:r>
              <a:rPr lang="en-US" altLang="es-MX" sz="1800" baseline="0">
                <a:latin typeface="+mn-lt"/>
              </a:rPr>
              <a:t>: pendiente de </a:t>
            </a:r>
            <a:r>
              <a:rPr lang="en-US" altLang="es-MX" sz="1800" i="1" baseline="0">
                <a:latin typeface="+mn-lt"/>
              </a:rPr>
              <a:t>0</a:t>
            </a:r>
            <a:r>
              <a:rPr lang="en-US" altLang="es-MX" sz="1800" baseline="0">
                <a:latin typeface="+mn-lt"/>
              </a:rPr>
              <a:t>C = </a:t>
            </a:r>
            <a:r>
              <a:rPr lang="en-US" altLang="es-MX" sz="1800" i="1" baseline="0">
                <a:latin typeface="+mn-lt"/>
              </a:rPr>
              <a:t>PMg</a:t>
            </a:r>
            <a:r>
              <a:rPr lang="en-US" altLang="es-MX" sz="1800" baseline="0">
                <a:latin typeface="+mn-lt"/>
              </a:rPr>
              <a:t> y </a:t>
            </a:r>
            <a:r>
              <a:rPr lang="en-US" altLang="es-MX" sz="1800" i="1" baseline="0">
                <a:latin typeface="+mn-lt"/>
              </a:rPr>
              <a:t>PMe</a:t>
            </a:r>
            <a:r>
              <a:rPr lang="en-US" altLang="es-MX" sz="1800" baseline="0">
                <a:latin typeface="+mn-lt"/>
              </a:rPr>
              <a:t>.</a:t>
            </a:r>
            <a:r>
              <a:rPr lang="en-US" altLang="es-MX" sz="2000" baseline="0">
                <a:latin typeface="+mn-lt"/>
              </a:rPr>
              <a:t> </a:t>
            </a:r>
          </a:p>
        </p:txBody>
      </p:sp>
      <p:sp>
        <p:nvSpPr>
          <p:cNvPr id="24580" name="Text Box 59"/>
          <p:cNvSpPr txBox="1">
            <a:spLocks noChangeArrowheads="1"/>
          </p:cNvSpPr>
          <p:nvPr/>
        </p:nvSpPr>
        <p:spPr bwMode="auto">
          <a:xfrm>
            <a:off x="5375276" y="4652963"/>
            <a:ext cx="396890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aseline="0">
                <a:latin typeface="+mn-lt"/>
              </a:rPr>
              <a:t>Observaciones:</a:t>
            </a:r>
          </a:p>
          <a:p>
            <a:pPr>
              <a:spcBef>
                <a:spcPct val="0"/>
              </a:spcBef>
              <a:buClrTx/>
              <a:buSzTx/>
              <a:buFontTx/>
              <a:buNone/>
            </a:pPr>
            <a:r>
              <a:rPr lang="es-ES_tradnl" altLang="es-MX" sz="1600" baseline="0">
                <a:latin typeface="+mn-lt"/>
              </a:rPr>
              <a:t>A la izquierda de </a:t>
            </a:r>
            <a:r>
              <a:rPr lang="es-ES_tradnl" altLang="es-MX" sz="1600" i="1" baseline="0">
                <a:latin typeface="+mn-lt"/>
              </a:rPr>
              <a:t>E</a:t>
            </a:r>
            <a:r>
              <a:rPr lang="es-ES_tradnl" altLang="es-MX" sz="1600" baseline="0">
                <a:latin typeface="+mn-lt"/>
              </a:rPr>
              <a:t>: </a:t>
            </a:r>
            <a:r>
              <a:rPr lang="es-ES_tradnl" altLang="es-MX" sz="1600" i="1" baseline="0">
                <a:latin typeface="+mn-lt"/>
              </a:rPr>
              <a:t>PMg &gt; PMe</a:t>
            </a:r>
            <a:r>
              <a:rPr lang="es-ES_tradnl" altLang="es-MX" sz="1600" baseline="0">
                <a:latin typeface="+mn-lt"/>
              </a:rPr>
              <a:t> y </a:t>
            </a:r>
            <a:r>
              <a:rPr lang="es-ES_tradnl" altLang="es-MX" sz="1600" i="1" baseline="0">
                <a:latin typeface="+mn-lt"/>
              </a:rPr>
              <a:t>PMe</a:t>
            </a:r>
            <a:r>
              <a:rPr lang="es-ES_tradnl" altLang="es-MX" sz="1600" baseline="0">
                <a:latin typeface="+mn-lt"/>
              </a:rPr>
              <a:t> es creciente.</a:t>
            </a:r>
          </a:p>
          <a:p>
            <a:pPr>
              <a:spcBef>
                <a:spcPct val="0"/>
              </a:spcBef>
              <a:buClrTx/>
              <a:buSzTx/>
              <a:buFontTx/>
              <a:buNone/>
            </a:pPr>
            <a:r>
              <a:rPr lang="es-ES_tradnl" altLang="es-MX" sz="1600" baseline="0">
                <a:latin typeface="+mn-lt"/>
              </a:rPr>
              <a:t>A la derecha de </a:t>
            </a:r>
            <a:r>
              <a:rPr lang="es-ES_tradnl" altLang="es-MX" sz="1600" i="1" baseline="0">
                <a:latin typeface="+mn-lt"/>
              </a:rPr>
              <a:t>E: PMg &lt; PMe</a:t>
            </a:r>
            <a:r>
              <a:rPr lang="es-ES_tradnl" altLang="es-MX" sz="1600" baseline="0">
                <a:latin typeface="+mn-lt"/>
              </a:rPr>
              <a:t> y </a:t>
            </a:r>
            <a:r>
              <a:rPr lang="es-ES_tradnl" altLang="es-MX" sz="1600" i="1" baseline="0">
                <a:latin typeface="+mn-lt"/>
              </a:rPr>
              <a:t>PMe</a:t>
            </a:r>
            <a:r>
              <a:rPr lang="es-ES_tradnl" altLang="es-MX" sz="1600" baseline="0">
                <a:latin typeface="+mn-lt"/>
              </a:rPr>
              <a:t> es decreciente.</a:t>
            </a:r>
          </a:p>
          <a:p>
            <a:pPr>
              <a:spcBef>
                <a:spcPct val="0"/>
              </a:spcBef>
              <a:buClrTx/>
              <a:buSzTx/>
              <a:buFontTx/>
              <a:buNone/>
            </a:pPr>
            <a:r>
              <a:rPr lang="es-ES_tradnl" altLang="es-MX" sz="1600" i="1" baseline="0">
                <a:latin typeface="+mn-lt"/>
              </a:rPr>
              <a:t>E</a:t>
            </a:r>
            <a:r>
              <a:rPr lang="es-ES_tradnl" altLang="es-MX" sz="1600" baseline="0">
                <a:latin typeface="+mn-lt"/>
              </a:rPr>
              <a:t>: </a:t>
            </a:r>
            <a:r>
              <a:rPr lang="es-ES_tradnl" altLang="es-MX" sz="1600" i="1" baseline="0">
                <a:latin typeface="+mn-lt"/>
              </a:rPr>
              <a:t>PMg = PMe</a:t>
            </a:r>
            <a:r>
              <a:rPr lang="es-ES_tradnl" altLang="es-MX" sz="1600" baseline="0">
                <a:latin typeface="+mn-lt"/>
              </a:rPr>
              <a:t> y </a:t>
            </a:r>
            <a:r>
              <a:rPr lang="es-ES_tradnl" altLang="es-MX" sz="1600" i="1" baseline="0">
                <a:latin typeface="+mn-lt"/>
              </a:rPr>
              <a:t>PMe</a:t>
            </a:r>
            <a:r>
              <a:rPr lang="es-ES_tradnl" altLang="es-MX" sz="1600" baseline="0">
                <a:latin typeface="+mn-lt"/>
              </a:rPr>
              <a:t> alcanza su máximo.</a:t>
            </a:r>
          </a:p>
        </p:txBody>
      </p:sp>
      <p:grpSp>
        <p:nvGrpSpPr>
          <p:cNvPr id="60" name="Group 2"/>
          <p:cNvGrpSpPr>
            <a:grpSpLocks/>
          </p:cNvGrpSpPr>
          <p:nvPr/>
        </p:nvGrpSpPr>
        <p:grpSpPr bwMode="auto">
          <a:xfrm>
            <a:off x="1705744" y="908720"/>
            <a:ext cx="3886200" cy="5514975"/>
            <a:chOff x="384" y="384"/>
            <a:chExt cx="2448" cy="3474"/>
          </a:xfrm>
        </p:grpSpPr>
        <p:sp>
          <p:nvSpPr>
            <p:cNvPr id="61" name="Line 3"/>
            <p:cNvSpPr>
              <a:spLocks noChangeShapeType="1"/>
            </p:cNvSpPr>
            <p:nvPr/>
          </p:nvSpPr>
          <p:spPr bwMode="auto">
            <a:xfrm flipV="1">
              <a:off x="769" y="1451"/>
              <a:ext cx="466" cy="551"/>
            </a:xfrm>
            <a:prstGeom prst="line">
              <a:avLst/>
            </a:prstGeom>
            <a:noFill/>
            <a:ln w="28575">
              <a:solidFill>
                <a:srgbClr val="9933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2" name="Line 4"/>
            <p:cNvSpPr>
              <a:spLocks noChangeShapeType="1"/>
            </p:cNvSpPr>
            <p:nvPr/>
          </p:nvSpPr>
          <p:spPr bwMode="auto">
            <a:xfrm flipV="1">
              <a:off x="784" y="654"/>
              <a:ext cx="934" cy="1330"/>
            </a:xfrm>
            <a:prstGeom prst="line">
              <a:avLst/>
            </a:prstGeom>
            <a:noFill/>
            <a:ln w="28575">
              <a:solidFill>
                <a:srgbClr val="9933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3" name="Freeform 5"/>
            <p:cNvSpPr>
              <a:spLocks/>
            </p:cNvSpPr>
            <p:nvPr/>
          </p:nvSpPr>
          <p:spPr bwMode="auto">
            <a:xfrm>
              <a:off x="2052" y="725"/>
              <a:ext cx="361" cy="88"/>
            </a:xfrm>
            <a:custGeom>
              <a:avLst/>
              <a:gdLst>
                <a:gd name="T0" fmla="*/ 0 w 552"/>
                <a:gd name="T1" fmla="*/ 0 h 144"/>
                <a:gd name="T2" fmla="*/ 94 w 552"/>
                <a:gd name="T3" fmla="*/ 11 h 144"/>
                <a:gd name="T4" fmla="*/ 154 w 552"/>
                <a:gd name="T5" fmla="*/ 33 h 144"/>
                <a:gd name="T6" fmla="*/ 0 60000 65536"/>
                <a:gd name="T7" fmla="*/ 0 60000 65536"/>
                <a:gd name="T8" fmla="*/ 0 60000 65536"/>
                <a:gd name="T9" fmla="*/ 0 w 552"/>
                <a:gd name="T10" fmla="*/ 0 h 144"/>
                <a:gd name="T11" fmla="*/ 552 w 552"/>
                <a:gd name="T12" fmla="*/ 144 h 144"/>
              </a:gdLst>
              <a:ahLst/>
              <a:cxnLst>
                <a:cxn ang="T6">
                  <a:pos x="T0" y="T1"/>
                </a:cxn>
                <a:cxn ang="T7">
                  <a:pos x="T2" y="T3"/>
                </a:cxn>
                <a:cxn ang="T8">
                  <a:pos x="T4" y="T5"/>
                </a:cxn>
              </a:cxnLst>
              <a:rect l="T9" t="T10" r="T11" b="T12"/>
              <a:pathLst>
                <a:path w="552" h="144">
                  <a:moveTo>
                    <a:pt x="0" y="0"/>
                  </a:moveTo>
                  <a:cubicBezTo>
                    <a:pt x="122" y="12"/>
                    <a:pt x="244" y="24"/>
                    <a:pt x="336" y="48"/>
                  </a:cubicBezTo>
                  <a:cubicBezTo>
                    <a:pt x="428" y="72"/>
                    <a:pt x="490" y="108"/>
                    <a:pt x="552" y="144"/>
                  </a:cubicBezTo>
                </a:path>
              </a:pathLst>
            </a:custGeom>
            <a:noFill/>
            <a:ln w="57150">
              <a:solidFill>
                <a:srgbClr val="3366CC"/>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64" name="Freeform 6"/>
            <p:cNvSpPr>
              <a:spLocks/>
            </p:cNvSpPr>
            <p:nvPr/>
          </p:nvSpPr>
          <p:spPr bwMode="auto">
            <a:xfrm>
              <a:off x="765" y="725"/>
              <a:ext cx="1287" cy="1274"/>
            </a:xfrm>
            <a:custGeom>
              <a:avLst/>
              <a:gdLst>
                <a:gd name="T0" fmla="*/ 0 w 1968"/>
                <a:gd name="T1" fmla="*/ 474 h 2088"/>
                <a:gd name="T2" fmla="*/ 138 w 1968"/>
                <a:gd name="T3" fmla="*/ 379 h 2088"/>
                <a:gd name="T4" fmla="*/ 205 w 1968"/>
                <a:gd name="T5" fmla="*/ 270 h 2088"/>
                <a:gd name="T6" fmla="*/ 272 w 1968"/>
                <a:gd name="T7" fmla="*/ 153 h 2088"/>
                <a:gd name="T8" fmla="*/ 413 w 1968"/>
                <a:gd name="T9" fmla="*/ 35 h 2088"/>
                <a:gd name="T10" fmla="*/ 551 w 1968"/>
                <a:gd name="T11" fmla="*/ 0 h 2088"/>
                <a:gd name="T12" fmla="*/ 0 60000 65536"/>
                <a:gd name="T13" fmla="*/ 0 60000 65536"/>
                <a:gd name="T14" fmla="*/ 0 60000 65536"/>
                <a:gd name="T15" fmla="*/ 0 60000 65536"/>
                <a:gd name="T16" fmla="*/ 0 60000 65536"/>
                <a:gd name="T17" fmla="*/ 0 60000 65536"/>
                <a:gd name="T18" fmla="*/ 0 w 1968"/>
                <a:gd name="T19" fmla="*/ 0 h 2088"/>
                <a:gd name="T20" fmla="*/ 1968 w 1968"/>
                <a:gd name="T21" fmla="*/ 2088 h 2088"/>
              </a:gdLst>
              <a:ahLst/>
              <a:cxnLst>
                <a:cxn ang="T12">
                  <a:pos x="T0" y="T1"/>
                </a:cxn>
                <a:cxn ang="T13">
                  <a:pos x="T2" y="T3"/>
                </a:cxn>
                <a:cxn ang="T14">
                  <a:pos x="T4" y="T5"/>
                </a:cxn>
                <a:cxn ang="T15">
                  <a:pos x="T6" y="T7"/>
                </a:cxn>
                <a:cxn ang="T16">
                  <a:pos x="T8" y="T9"/>
                </a:cxn>
                <a:cxn ang="T17">
                  <a:pos x="T10" y="T11"/>
                </a:cxn>
              </a:cxnLst>
              <a:rect l="T18" t="T19" r="T20" b="T21"/>
              <a:pathLst>
                <a:path w="1968" h="2088">
                  <a:moveTo>
                    <a:pt x="0" y="2088"/>
                  </a:moveTo>
                  <a:cubicBezTo>
                    <a:pt x="185" y="1953"/>
                    <a:pt x="370" y="1818"/>
                    <a:pt x="492" y="1668"/>
                  </a:cubicBezTo>
                  <a:cubicBezTo>
                    <a:pt x="614" y="1518"/>
                    <a:pt x="652" y="1354"/>
                    <a:pt x="732" y="1188"/>
                  </a:cubicBezTo>
                  <a:cubicBezTo>
                    <a:pt x="812" y="1022"/>
                    <a:pt x="848" y="844"/>
                    <a:pt x="972" y="672"/>
                  </a:cubicBezTo>
                  <a:cubicBezTo>
                    <a:pt x="1096" y="500"/>
                    <a:pt x="1310" y="268"/>
                    <a:pt x="1476" y="156"/>
                  </a:cubicBezTo>
                  <a:cubicBezTo>
                    <a:pt x="1642" y="44"/>
                    <a:pt x="1866" y="32"/>
                    <a:pt x="1968" y="0"/>
                  </a:cubicBezTo>
                </a:path>
              </a:pathLst>
            </a:custGeom>
            <a:noFill/>
            <a:ln w="38100">
              <a:solidFill>
                <a:srgbClr val="3366CC"/>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65" name="Line 7"/>
            <p:cNvSpPr>
              <a:spLocks noChangeShapeType="1"/>
            </p:cNvSpPr>
            <p:nvPr/>
          </p:nvSpPr>
          <p:spPr bwMode="auto">
            <a:xfrm>
              <a:off x="765" y="472"/>
              <a:ext cx="3" cy="315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6" name="Line 8"/>
            <p:cNvSpPr>
              <a:spLocks noChangeShapeType="1"/>
            </p:cNvSpPr>
            <p:nvPr/>
          </p:nvSpPr>
          <p:spPr bwMode="auto">
            <a:xfrm flipV="1">
              <a:off x="765" y="1998"/>
              <a:ext cx="2019" cy="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7" name="Rectangle 9"/>
            <p:cNvSpPr>
              <a:spLocks noChangeArrowheads="1"/>
            </p:cNvSpPr>
            <p:nvPr/>
          </p:nvSpPr>
          <p:spPr bwMode="auto">
            <a:xfrm>
              <a:off x="480" y="1365"/>
              <a:ext cx="2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60</a:t>
              </a:r>
            </a:p>
          </p:txBody>
        </p:sp>
        <p:sp>
          <p:nvSpPr>
            <p:cNvPr id="68" name="Rectangle 10"/>
            <p:cNvSpPr>
              <a:spLocks noChangeArrowheads="1"/>
            </p:cNvSpPr>
            <p:nvPr/>
          </p:nvSpPr>
          <p:spPr bwMode="auto">
            <a:xfrm>
              <a:off x="384" y="633"/>
              <a:ext cx="327"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dirty="0"/>
                <a:t>112</a:t>
              </a:r>
            </a:p>
          </p:txBody>
        </p:sp>
        <p:sp>
          <p:nvSpPr>
            <p:cNvPr id="69" name="Rectangle 11"/>
            <p:cNvSpPr>
              <a:spLocks noChangeArrowheads="1"/>
            </p:cNvSpPr>
            <p:nvPr/>
          </p:nvSpPr>
          <p:spPr bwMode="auto">
            <a:xfrm>
              <a:off x="624" y="2011"/>
              <a:ext cx="23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0</a:t>
              </a:r>
            </a:p>
          </p:txBody>
        </p:sp>
        <p:sp>
          <p:nvSpPr>
            <p:cNvPr id="70" name="Rectangle 12"/>
            <p:cNvSpPr>
              <a:spLocks noChangeArrowheads="1"/>
            </p:cNvSpPr>
            <p:nvPr/>
          </p:nvSpPr>
          <p:spPr bwMode="auto">
            <a:xfrm>
              <a:off x="992"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2</a:t>
              </a:r>
            </a:p>
          </p:txBody>
        </p:sp>
        <p:sp>
          <p:nvSpPr>
            <p:cNvPr id="71" name="Rectangle 13"/>
            <p:cNvSpPr>
              <a:spLocks noChangeArrowheads="1"/>
            </p:cNvSpPr>
            <p:nvPr/>
          </p:nvSpPr>
          <p:spPr bwMode="auto">
            <a:xfrm>
              <a:off x="1155"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3</a:t>
              </a:r>
            </a:p>
          </p:txBody>
        </p:sp>
        <p:sp>
          <p:nvSpPr>
            <p:cNvPr id="72" name="Rectangle 14"/>
            <p:cNvSpPr>
              <a:spLocks noChangeArrowheads="1"/>
            </p:cNvSpPr>
            <p:nvPr/>
          </p:nvSpPr>
          <p:spPr bwMode="auto">
            <a:xfrm>
              <a:off x="1319"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4</a:t>
              </a:r>
            </a:p>
          </p:txBody>
        </p:sp>
        <p:sp>
          <p:nvSpPr>
            <p:cNvPr id="73" name="Rectangle 15"/>
            <p:cNvSpPr>
              <a:spLocks noChangeArrowheads="1"/>
            </p:cNvSpPr>
            <p:nvPr/>
          </p:nvSpPr>
          <p:spPr bwMode="auto">
            <a:xfrm>
              <a:off x="1482"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5</a:t>
              </a:r>
            </a:p>
          </p:txBody>
        </p:sp>
        <p:sp>
          <p:nvSpPr>
            <p:cNvPr id="74" name="Rectangle 16"/>
            <p:cNvSpPr>
              <a:spLocks noChangeArrowheads="1"/>
            </p:cNvSpPr>
            <p:nvPr/>
          </p:nvSpPr>
          <p:spPr bwMode="auto">
            <a:xfrm>
              <a:off x="1645"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6</a:t>
              </a:r>
            </a:p>
          </p:txBody>
        </p:sp>
        <p:sp>
          <p:nvSpPr>
            <p:cNvPr id="75" name="Rectangle 17"/>
            <p:cNvSpPr>
              <a:spLocks noChangeArrowheads="1"/>
            </p:cNvSpPr>
            <p:nvPr/>
          </p:nvSpPr>
          <p:spPr bwMode="auto">
            <a:xfrm>
              <a:off x="1809"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7</a:t>
              </a:r>
            </a:p>
          </p:txBody>
        </p:sp>
        <p:sp>
          <p:nvSpPr>
            <p:cNvPr id="76" name="Rectangle 18"/>
            <p:cNvSpPr>
              <a:spLocks noChangeArrowheads="1"/>
            </p:cNvSpPr>
            <p:nvPr/>
          </p:nvSpPr>
          <p:spPr bwMode="auto">
            <a:xfrm>
              <a:off x="1970"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8</a:t>
              </a:r>
            </a:p>
          </p:txBody>
        </p:sp>
        <p:sp>
          <p:nvSpPr>
            <p:cNvPr id="77" name="Rectangle 19"/>
            <p:cNvSpPr>
              <a:spLocks noChangeArrowheads="1"/>
            </p:cNvSpPr>
            <p:nvPr/>
          </p:nvSpPr>
          <p:spPr bwMode="auto">
            <a:xfrm>
              <a:off x="2134"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9</a:t>
              </a:r>
            </a:p>
          </p:txBody>
        </p:sp>
        <p:sp>
          <p:nvSpPr>
            <p:cNvPr id="78" name="Rectangle 20"/>
            <p:cNvSpPr>
              <a:spLocks noChangeArrowheads="1"/>
            </p:cNvSpPr>
            <p:nvPr/>
          </p:nvSpPr>
          <p:spPr bwMode="auto">
            <a:xfrm>
              <a:off x="2297" y="2011"/>
              <a:ext cx="2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10</a:t>
              </a:r>
            </a:p>
          </p:txBody>
        </p:sp>
        <p:sp>
          <p:nvSpPr>
            <p:cNvPr id="79" name="Rectangle 21"/>
            <p:cNvSpPr>
              <a:spLocks noChangeArrowheads="1"/>
            </p:cNvSpPr>
            <p:nvPr/>
          </p:nvSpPr>
          <p:spPr bwMode="auto">
            <a:xfrm>
              <a:off x="829" y="201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a:t>
              </a:r>
            </a:p>
          </p:txBody>
        </p:sp>
        <p:sp>
          <p:nvSpPr>
            <p:cNvPr id="80" name="Rectangle 22"/>
            <p:cNvSpPr>
              <a:spLocks noChangeArrowheads="1"/>
            </p:cNvSpPr>
            <p:nvPr/>
          </p:nvSpPr>
          <p:spPr bwMode="auto">
            <a:xfrm>
              <a:off x="1007" y="1748"/>
              <a:ext cx="20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t>A</a:t>
              </a:r>
            </a:p>
          </p:txBody>
        </p:sp>
        <p:sp>
          <p:nvSpPr>
            <p:cNvPr id="81" name="Oval 23"/>
            <p:cNvSpPr>
              <a:spLocks noChangeArrowheads="1"/>
            </p:cNvSpPr>
            <p:nvPr/>
          </p:nvSpPr>
          <p:spPr bwMode="auto">
            <a:xfrm>
              <a:off x="1048" y="1722"/>
              <a:ext cx="63" cy="59"/>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82" name="Oval 24"/>
            <p:cNvSpPr>
              <a:spLocks noChangeArrowheads="1"/>
            </p:cNvSpPr>
            <p:nvPr/>
          </p:nvSpPr>
          <p:spPr bwMode="auto">
            <a:xfrm>
              <a:off x="1205" y="1429"/>
              <a:ext cx="63" cy="59"/>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83" name="Oval 25"/>
            <p:cNvSpPr>
              <a:spLocks noChangeArrowheads="1"/>
            </p:cNvSpPr>
            <p:nvPr/>
          </p:nvSpPr>
          <p:spPr bwMode="auto">
            <a:xfrm>
              <a:off x="1362" y="1107"/>
              <a:ext cx="62" cy="5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84" name="Oval 26"/>
            <p:cNvSpPr>
              <a:spLocks noChangeArrowheads="1"/>
            </p:cNvSpPr>
            <p:nvPr/>
          </p:nvSpPr>
          <p:spPr bwMode="auto">
            <a:xfrm>
              <a:off x="2021" y="696"/>
              <a:ext cx="63" cy="5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85" name="Rectangle 27"/>
            <p:cNvSpPr>
              <a:spLocks noChangeArrowheads="1"/>
            </p:cNvSpPr>
            <p:nvPr/>
          </p:nvSpPr>
          <p:spPr bwMode="auto">
            <a:xfrm>
              <a:off x="1231" y="1425"/>
              <a:ext cx="20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t>B</a:t>
              </a:r>
            </a:p>
          </p:txBody>
        </p:sp>
        <p:sp>
          <p:nvSpPr>
            <p:cNvPr id="86" name="Rectangle 28"/>
            <p:cNvSpPr>
              <a:spLocks noChangeArrowheads="1"/>
            </p:cNvSpPr>
            <p:nvPr/>
          </p:nvSpPr>
          <p:spPr bwMode="auto">
            <a:xfrm>
              <a:off x="1191" y="984"/>
              <a:ext cx="20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t>C</a:t>
              </a:r>
            </a:p>
          </p:txBody>
        </p:sp>
        <p:sp>
          <p:nvSpPr>
            <p:cNvPr id="87" name="Rectangle 29"/>
            <p:cNvSpPr>
              <a:spLocks noChangeArrowheads="1"/>
            </p:cNvSpPr>
            <p:nvPr/>
          </p:nvSpPr>
          <p:spPr bwMode="auto">
            <a:xfrm>
              <a:off x="1984" y="504"/>
              <a:ext cx="20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t>D</a:t>
              </a:r>
            </a:p>
          </p:txBody>
        </p:sp>
        <p:sp>
          <p:nvSpPr>
            <p:cNvPr id="88" name="Line 30"/>
            <p:cNvSpPr>
              <a:spLocks noChangeShapeType="1"/>
            </p:cNvSpPr>
            <p:nvPr/>
          </p:nvSpPr>
          <p:spPr bwMode="auto">
            <a:xfrm flipV="1">
              <a:off x="905" y="1598"/>
              <a:ext cx="349" cy="351"/>
            </a:xfrm>
            <a:prstGeom prst="line">
              <a:avLst/>
            </a:prstGeom>
            <a:noFill/>
            <a:ln w="28575">
              <a:solidFill>
                <a:srgbClr val="9933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9" name="Line 31"/>
            <p:cNvSpPr>
              <a:spLocks noChangeShapeType="1"/>
            </p:cNvSpPr>
            <p:nvPr/>
          </p:nvSpPr>
          <p:spPr bwMode="auto">
            <a:xfrm>
              <a:off x="768" y="725"/>
              <a:ext cx="1705"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90" name="Line 32"/>
            <p:cNvSpPr>
              <a:spLocks noChangeShapeType="1"/>
            </p:cNvSpPr>
            <p:nvPr/>
          </p:nvSpPr>
          <p:spPr bwMode="auto">
            <a:xfrm>
              <a:off x="1237" y="1519"/>
              <a:ext cx="1" cy="2076"/>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91" name="Line 33"/>
            <p:cNvSpPr>
              <a:spLocks noChangeShapeType="1"/>
            </p:cNvSpPr>
            <p:nvPr/>
          </p:nvSpPr>
          <p:spPr bwMode="auto">
            <a:xfrm>
              <a:off x="2052" y="845"/>
              <a:ext cx="12" cy="2785"/>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92" name="Rectangle 34"/>
            <p:cNvSpPr>
              <a:spLocks noChangeArrowheads="1"/>
            </p:cNvSpPr>
            <p:nvPr/>
          </p:nvSpPr>
          <p:spPr bwMode="auto">
            <a:xfrm>
              <a:off x="624" y="384"/>
              <a:ext cx="7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_tradnl" altLang="es-MX" sz="1600" b="1" baseline="0"/>
                <a:t>q</a:t>
              </a:r>
            </a:p>
          </p:txBody>
        </p:sp>
        <p:sp>
          <p:nvSpPr>
            <p:cNvPr id="93" name="Line 35"/>
            <p:cNvSpPr>
              <a:spLocks noChangeShapeType="1"/>
            </p:cNvSpPr>
            <p:nvPr/>
          </p:nvSpPr>
          <p:spPr bwMode="auto">
            <a:xfrm>
              <a:off x="2041" y="3622"/>
              <a:ext cx="147" cy="76"/>
            </a:xfrm>
            <a:prstGeom prst="line">
              <a:avLst/>
            </a:prstGeom>
            <a:noFill/>
            <a:ln w="50800">
              <a:solidFill>
                <a:srgbClr val="663300"/>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94" name="Freeform 36"/>
            <p:cNvSpPr>
              <a:spLocks/>
            </p:cNvSpPr>
            <p:nvPr/>
          </p:nvSpPr>
          <p:spPr bwMode="auto">
            <a:xfrm>
              <a:off x="770" y="2302"/>
              <a:ext cx="1325" cy="1356"/>
            </a:xfrm>
            <a:custGeom>
              <a:avLst/>
              <a:gdLst>
                <a:gd name="T0" fmla="*/ 0 w 1325"/>
                <a:gd name="T1" fmla="*/ 1311 h 1356"/>
                <a:gd name="T2" fmla="*/ 446 w 1325"/>
                <a:gd name="T3" fmla="*/ 91 h 1356"/>
                <a:gd name="T4" fmla="*/ 704 w 1325"/>
                <a:gd name="T5" fmla="*/ 765 h 1356"/>
                <a:gd name="T6" fmla="*/ 1160 w 1325"/>
                <a:gd name="T7" fmla="*/ 1206 h 1356"/>
                <a:gd name="T8" fmla="*/ 1325 w 1325"/>
                <a:gd name="T9" fmla="*/ 1356 h 1356"/>
                <a:gd name="T10" fmla="*/ 0 60000 65536"/>
                <a:gd name="T11" fmla="*/ 0 60000 65536"/>
                <a:gd name="T12" fmla="*/ 0 60000 65536"/>
                <a:gd name="T13" fmla="*/ 0 60000 65536"/>
                <a:gd name="T14" fmla="*/ 0 60000 65536"/>
                <a:gd name="T15" fmla="*/ 0 w 1325"/>
                <a:gd name="T16" fmla="*/ 0 h 1356"/>
                <a:gd name="T17" fmla="*/ 1325 w 1325"/>
                <a:gd name="T18" fmla="*/ 1356 h 1356"/>
              </a:gdLst>
              <a:ahLst/>
              <a:cxnLst>
                <a:cxn ang="T10">
                  <a:pos x="T0" y="T1"/>
                </a:cxn>
                <a:cxn ang="T11">
                  <a:pos x="T2" y="T3"/>
                </a:cxn>
                <a:cxn ang="T12">
                  <a:pos x="T4" y="T5"/>
                </a:cxn>
                <a:cxn ang="T13">
                  <a:pos x="T6" y="T7"/>
                </a:cxn>
                <a:cxn ang="T14">
                  <a:pos x="T8" y="T9"/>
                </a:cxn>
              </a:cxnLst>
              <a:rect l="T15" t="T16" r="T17" b="T18"/>
              <a:pathLst>
                <a:path w="1325" h="1356">
                  <a:moveTo>
                    <a:pt x="0" y="1311"/>
                  </a:moveTo>
                  <a:cubicBezTo>
                    <a:pt x="74" y="1106"/>
                    <a:pt x="329" y="182"/>
                    <a:pt x="446" y="91"/>
                  </a:cubicBezTo>
                  <a:cubicBezTo>
                    <a:pt x="563" y="0"/>
                    <a:pt x="585" y="579"/>
                    <a:pt x="704" y="765"/>
                  </a:cubicBezTo>
                  <a:cubicBezTo>
                    <a:pt x="823" y="951"/>
                    <a:pt x="1056" y="1108"/>
                    <a:pt x="1160" y="1206"/>
                  </a:cubicBezTo>
                  <a:cubicBezTo>
                    <a:pt x="1264" y="1304"/>
                    <a:pt x="1291" y="1325"/>
                    <a:pt x="1325" y="1356"/>
                  </a:cubicBezTo>
                </a:path>
              </a:pathLst>
            </a:custGeom>
            <a:noFill/>
            <a:ln w="38100">
              <a:solidFill>
                <a:srgbClr val="6633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s-MX"/>
            </a:p>
          </p:txBody>
        </p:sp>
        <p:sp>
          <p:nvSpPr>
            <p:cNvPr id="95" name="Freeform 37"/>
            <p:cNvSpPr>
              <a:spLocks/>
            </p:cNvSpPr>
            <p:nvPr/>
          </p:nvSpPr>
          <p:spPr bwMode="auto">
            <a:xfrm>
              <a:off x="768" y="2873"/>
              <a:ext cx="1296" cy="727"/>
            </a:xfrm>
            <a:custGeom>
              <a:avLst/>
              <a:gdLst>
                <a:gd name="T0" fmla="*/ 0 w 1680"/>
                <a:gd name="T1" fmla="*/ 812 h 688"/>
                <a:gd name="T2" fmla="*/ 330 w 1680"/>
                <a:gd name="T3" fmla="*/ 76 h 688"/>
                <a:gd name="T4" fmla="*/ 771 w 1680"/>
                <a:gd name="T5" fmla="*/ 358 h 688"/>
                <a:gd name="T6" fmla="*/ 0 60000 65536"/>
                <a:gd name="T7" fmla="*/ 0 60000 65536"/>
                <a:gd name="T8" fmla="*/ 0 60000 65536"/>
                <a:gd name="T9" fmla="*/ 0 w 1680"/>
                <a:gd name="T10" fmla="*/ 0 h 688"/>
                <a:gd name="T11" fmla="*/ 1680 w 1680"/>
                <a:gd name="T12" fmla="*/ 688 h 688"/>
              </a:gdLst>
              <a:ahLst/>
              <a:cxnLst>
                <a:cxn ang="T6">
                  <a:pos x="T0" y="T1"/>
                </a:cxn>
                <a:cxn ang="T7">
                  <a:pos x="T2" y="T3"/>
                </a:cxn>
                <a:cxn ang="T8">
                  <a:pos x="T4" y="T5"/>
                </a:cxn>
              </a:cxnLst>
              <a:rect l="T9" t="T10" r="T11" b="T12"/>
              <a:pathLst>
                <a:path w="1680" h="688">
                  <a:moveTo>
                    <a:pt x="0" y="688"/>
                  </a:moveTo>
                  <a:cubicBezTo>
                    <a:pt x="220" y="408"/>
                    <a:pt x="440" y="128"/>
                    <a:pt x="720" y="64"/>
                  </a:cubicBezTo>
                  <a:cubicBezTo>
                    <a:pt x="1000" y="0"/>
                    <a:pt x="1340" y="152"/>
                    <a:pt x="1680" y="304"/>
                  </a:cubicBezTo>
                </a:path>
              </a:pathLst>
            </a:custGeom>
            <a:noFill/>
            <a:ln w="381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s-MX"/>
            </a:p>
          </p:txBody>
        </p:sp>
        <p:sp>
          <p:nvSpPr>
            <p:cNvPr id="96" name="Line 38"/>
            <p:cNvSpPr>
              <a:spLocks noChangeShapeType="1"/>
            </p:cNvSpPr>
            <p:nvPr/>
          </p:nvSpPr>
          <p:spPr bwMode="auto">
            <a:xfrm>
              <a:off x="2069" y="3210"/>
              <a:ext cx="218" cy="102"/>
            </a:xfrm>
            <a:prstGeom prst="line">
              <a:avLst/>
            </a:prstGeom>
            <a:noFill/>
            <a:ln w="38100">
              <a:solidFill>
                <a:srgbClr val="0000FF"/>
              </a:solidFill>
              <a:prstDash val="dash"/>
              <a:round/>
              <a:headEnd/>
              <a:tailEnd/>
            </a:ln>
            <a:extLst>
              <a:ext uri="{909E8E84-426E-40DD-AFC4-6F175D3DCCD1}">
                <a14:hiddenFill xmlns:a14="http://schemas.microsoft.com/office/drawing/2010/main">
                  <a:noFill/>
                </a14:hiddenFill>
              </a:ext>
            </a:extLst>
          </p:spPr>
          <p:txBody>
            <a:bodyPr wrap="none" anchor="ctr">
              <a:spAutoFit/>
            </a:bodyPr>
            <a:lstStyle/>
            <a:p>
              <a:endParaRPr lang="es-MX"/>
            </a:p>
          </p:txBody>
        </p:sp>
        <p:sp>
          <p:nvSpPr>
            <p:cNvPr id="97" name="Rectangle 39"/>
            <p:cNvSpPr>
              <a:spLocks noChangeArrowheads="1"/>
            </p:cNvSpPr>
            <p:nvPr/>
          </p:nvSpPr>
          <p:spPr bwMode="auto">
            <a:xfrm>
              <a:off x="1981" y="3640"/>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8</a:t>
              </a:r>
            </a:p>
          </p:txBody>
        </p:sp>
        <p:sp>
          <p:nvSpPr>
            <p:cNvPr id="98" name="Rectangle 40"/>
            <p:cNvSpPr>
              <a:spLocks noChangeArrowheads="1"/>
            </p:cNvSpPr>
            <p:nvPr/>
          </p:nvSpPr>
          <p:spPr bwMode="auto">
            <a:xfrm>
              <a:off x="480" y="3250"/>
              <a:ext cx="2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10</a:t>
              </a:r>
            </a:p>
          </p:txBody>
        </p:sp>
        <p:sp>
          <p:nvSpPr>
            <p:cNvPr id="99" name="Rectangle 41"/>
            <p:cNvSpPr>
              <a:spLocks noChangeArrowheads="1"/>
            </p:cNvSpPr>
            <p:nvPr/>
          </p:nvSpPr>
          <p:spPr bwMode="auto">
            <a:xfrm>
              <a:off x="480" y="2835"/>
              <a:ext cx="2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20</a:t>
              </a:r>
            </a:p>
          </p:txBody>
        </p:sp>
        <p:sp>
          <p:nvSpPr>
            <p:cNvPr id="100" name="Rectangle 42"/>
            <p:cNvSpPr>
              <a:spLocks noChangeArrowheads="1"/>
            </p:cNvSpPr>
            <p:nvPr/>
          </p:nvSpPr>
          <p:spPr bwMode="auto">
            <a:xfrm>
              <a:off x="1393" y="2688"/>
              <a:ext cx="199"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t>E</a:t>
              </a:r>
            </a:p>
          </p:txBody>
        </p:sp>
        <p:sp>
          <p:nvSpPr>
            <p:cNvPr id="101" name="Oval 43"/>
            <p:cNvSpPr>
              <a:spLocks noChangeArrowheads="1"/>
            </p:cNvSpPr>
            <p:nvPr/>
          </p:nvSpPr>
          <p:spPr bwMode="auto">
            <a:xfrm>
              <a:off x="1373" y="2892"/>
              <a:ext cx="63" cy="63"/>
            </a:xfrm>
            <a:prstGeom prst="ellipse">
              <a:avLst/>
            </a:prstGeom>
            <a:solidFill>
              <a:schemeClr val="accent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102" name="Line 44"/>
            <p:cNvSpPr>
              <a:spLocks noChangeShapeType="1"/>
            </p:cNvSpPr>
            <p:nvPr/>
          </p:nvSpPr>
          <p:spPr bwMode="auto">
            <a:xfrm flipH="1" flipV="1">
              <a:off x="1392" y="1182"/>
              <a:ext cx="13" cy="2443"/>
            </a:xfrm>
            <a:prstGeom prst="line">
              <a:avLst/>
            </a:prstGeom>
            <a:noFill/>
            <a:ln w="25400">
              <a:solidFill>
                <a:srgbClr val="FF00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03" name="Rectangle 45"/>
            <p:cNvSpPr>
              <a:spLocks noChangeArrowheads="1"/>
            </p:cNvSpPr>
            <p:nvPr/>
          </p:nvSpPr>
          <p:spPr bwMode="auto">
            <a:xfrm>
              <a:off x="680" y="3640"/>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0</a:t>
              </a:r>
            </a:p>
          </p:txBody>
        </p:sp>
        <p:sp>
          <p:nvSpPr>
            <p:cNvPr id="104" name="Rectangle 46"/>
            <p:cNvSpPr>
              <a:spLocks noChangeArrowheads="1"/>
            </p:cNvSpPr>
            <p:nvPr/>
          </p:nvSpPr>
          <p:spPr bwMode="auto">
            <a:xfrm>
              <a:off x="1005" y="3640"/>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2</a:t>
              </a:r>
            </a:p>
          </p:txBody>
        </p:sp>
        <p:sp>
          <p:nvSpPr>
            <p:cNvPr id="105" name="Rectangle 47"/>
            <p:cNvSpPr>
              <a:spLocks noChangeArrowheads="1"/>
            </p:cNvSpPr>
            <p:nvPr/>
          </p:nvSpPr>
          <p:spPr bwMode="auto">
            <a:xfrm>
              <a:off x="1169" y="3640"/>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3</a:t>
              </a:r>
            </a:p>
          </p:txBody>
        </p:sp>
        <p:sp>
          <p:nvSpPr>
            <p:cNvPr id="106" name="Rectangle 48"/>
            <p:cNvSpPr>
              <a:spLocks noChangeArrowheads="1"/>
            </p:cNvSpPr>
            <p:nvPr/>
          </p:nvSpPr>
          <p:spPr bwMode="auto">
            <a:xfrm>
              <a:off x="1330" y="3640"/>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4</a:t>
              </a:r>
            </a:p>
          </p:txBody>
        </p:sp>
        <p:sp>
          <p:nvSpPr>
            <p:cNvPr id="107" name="Rectangle 49"/>
            <p:cNvSpPr>
              <a:spLocks noChangeArrowheads="1"/>
            </p:cNvSpPr>
            <p:nvPr/>
          </p:nvSpPr>
          <p:spPr bwMode="auto">
            <a:xfrm>
              <a:off x="1493" y="3640"/>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5</a:t>
              </a:r>
            </a:p>
          </p:txBody>
        </p:sp>
        <p:sp>
          <p:nvSpPr>
            <p:cNvPr id="108" name="Rectangle 50"/>
            <p:cNvSpPr>
              <a:spLocks noChangeArrowheads="1"/>
            </p:cNvSpPr>
            <p:nvPr/>
          </p:nvSpPr>
          <p:spPr bwMode="auto">
            <a:xfrm>
              <a:off x="1654" y="3640"/>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6</a:t>
              </a:r>
            </a:p>
          </p:txBody>
        </p:sp>
        <p:sp>
          <p:nvSpPr>
            <p:cNvPr id="109" name="Rectangle 51"/>
            <p:cNvSpPr>
              <a:spLocks noChangeArrowheads="1"/>
            </p:cNvSpPr>
            <p:nvPr/>
          </p:nvSpPr>
          <p:spPr bwMode="auto">
            <a:xfrm>
              <a:off x="1817" y="3640"/>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7</a:t>
              </a:r>
            </a:p>
          </p:txBody>
        </p:sp>
        <p:sp>
          <p:nvSpPr>
            <p:cNvPr id="110" name="Rectangle 52"/>
            <p:cNvSpPr>
              <a:spLocks noChangeArrowheads="1"/>
            </p:cNvSpPr>
            <p:nvPr/>
          </p:nvSpPr>
          <p:spPr bwMode="auto">
            <a:xfrm>
              <a:off x="2142" y="3638"/>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9</a:t>
              </a:r>
            </a:p>
          </p:txBody>
        </p:sp>
        <p:sp>
          <p:nvSpPr>
            <p:cNvPr id="111" name="Rectangle 53"/>
            <p:cNvSpPr>
              <a:spLocks noChangeArrowheads="1"/>
            </p:cNvSpPr>
            <p:nvPr/>
          </p:nvSpPr>
          <p:spPr bwMode="auto">
            <a:xfrm>
              <a:off x="2307" y="3637"/>
              <a:ext cx="2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10</a:t>
              </a:r>
            </a:p>
          </p:txBody>
        </p:sp>
        <p:sp>
          <p:nvSpPr>
            <p:cNvPr id="112" name="Rectangle 54"/>
            <p:cNvSpPr>
              <a:spLocks noChangeArrowheads="1"/>
            </p:cNvSpPr>
            <p:nvPr/>
          </p:nvSpPr>
          <p:spPr bwMode="auto">
            <a:xfrm>
              <a:off x="844" y="3636"/>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a:t>
              </a:r>
            </a:p>
          </p:txBody>
        </p:sp>
        <p:sp>
          <p:nvSpPr>
            <p:cNvPr id="113" name="Line 55"/>
            <p:cNvSpPr>
              <a:spLocks noChangeShapeType="1"/>
            </p:cNvSpPr>
            <p:nvPr/>
          </p:nvSpPr>
          <p:spPr bwMode="auto">
            <a:xfrm>
              <a:off x="779" y="3628"/>
              <a:ext cx="1957" cy="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14" name="Rectangle 56"/>
            <p:cNvSpPr>
              <a:spLocks noChangeArrowheads="1"/>
            </p:cNvSpPr>
            <p:nvPr/>
          </p:nvSpPr>
          <p:spPr bwMode="auto">
            <a:xfrm>
              <a:off x="480" y="2381"/>
              <a:ext cx="25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30</a:t>
              </a:r>
            </a:p>
          </p:txBody>
        </p:sp>
        <p:sp>
          <p:nvSpPr>
            <p:cNvPr id="115" name="Rectangle 57"/>
            <p:cNvSpPr>
              <a:spLocks noChangeArrowheads="1"/>
            </p:cNvSpPr>
            <p:nvPr/>
          </p:nvSpPr>
          <p:spPr bwMode="auto">
            <a:xfrm>
              <a:off x="2640" y="3648"/>
              <a:ext cx="19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L</a:t>
              </a:r>
            </a:p>
          </p:txBody>
        </p:sp>
      </p:grpSp>
      <p:sp>
        <p:nvSpPr>
          <p:cNvPr id="2" name="Marcador de número de diapositiva 1"/>
          <p:cNvSpPr>
            <a:spLocks noGrp="1"/>
          </p:cNvSpPr>
          <p:nvPr>
            <p:ph type="sldNum" sz="quarter" idx="12"/>
          </p:nvPr>
        </p:nvSpPr>
        <p:spPr/>
        <p:txBody>
          <a:bodyPr/>
          <a:lstStyle/>
          <a:p>
            <a:pPr>
              <a:defRPr/>
            </a:pPr>
            <a:fld id="{D37493A5-F675-4378-81E8-6C305565884A}" type="slidenum">
              <a:rPr lang="es-ES" smtClean="0"/>
              <a:pPr>
                <a:defRPr/>
              </a:pPr>
              <a:t>27</a:t>
            </a:fld>
            <a:endParaRPr lang="es-E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2286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5603" name="Rectangle 3"/>
          <p:cNvSpPr>
            <a:spLocks noChangeArrowheads="1"/>
          </p:cNvSpPr>
          <p:nvPr/>
        </p:nvSpPr>
        <p:spPr bwMode="auto">
          <a:xfrm>
            <a:off x="48006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5604" name="Rectangle 4"/>
          <p:cNvSpPr>
            <a:spLocks noGrp="1" noChangeArrowheads="1"/>
          </p:cNvSpPr>
          <p:nvPr>
            <p:ph type="title"/>
          </p:nvPr>
        </p:nvSpPr>
        <p:spPr>
          <a:xfrm>
            <a:off x="911424" y="285750"/>
            <a:ext cx="10369152" cy="781050"/>
          </a:xfrm>
          <a:solidFill>
            <a:schemeClr val="accent1">
              <a:lumMod val="20000"/>
              <a:lumOff val="80000"/>
            </a:schemeClr>
          </a:solidFill>
        </p:spPr>
        <p:txBody>
          <a:bodyPr lIns="90488" tIns="44450" rIns="90488" bIns="44450" anchor="ctr" anchorCtr="0">
            <a:normAutofit/>
          </a:bodyPr>
          <a:lstStyle/>
          <a:p>
            <a:pPr eaLnBrk="1" hangingPunct="1"/>
            <a:r>
              <a:rPr lang="es-ES_tradnl" altLang="es-MX" sz="2800" b="1" dirty="0">
                <a:solidFill>
                  <a:schemeClr val="accent1"/>
                </a:solidFill>
                <a:latin typeface="+mn-lt"/>
              </a:rPr>
              <a:t>El efecto de la mejora tecnológica</a:t>
            </a:r>
          </a:p>
        </p:txBody>
      </p:sp>
      <p:sp>
        <p:nvSpPr>
          <p:cNvPr id="25605" name="Rectangle 5"/>
          <p:cNvSpPr>
            <a:spLocks noChangeArrowheads="1"/>
          </p:cNvSpPr>
          <p:nvPr/>
        </p:nvSpPr>
        <p:spPr bwMode="auto">
          <a:xfrm>
            <a:off x="4648200" y="62357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5606" name="Rectangle 6"/>
          <p:cNvSpPr>
            <a:spLocks noChangeArrowheads="1"/>
          </p:cNvSpPr>
          <p:nvPr/>
        </p:nvSpPr>
        <p:spPr bwMode="auto">
          <a:xfrm>
            <a:off x="2128839" y="1435101"/>
            <a:ext cx="1597025"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lnSpc>
                <a:spcPct val="80000"/>
              </a:lnSpc>
              <a:spcBef>
                <a:spcPct val="0"/>
              </a:spcBef>
              <a:buClrTx/>
              <a:buSzTx/>
              <a:buFontTx/>
              <a:buNone/>
            </a:pPr>
            <a:r>
              <a:rPr lang="es-ES_tradnl" altLang="es-MX" sz="1600" b="1" baseline="0"/>
              <a:t>q</a:t>
            </a:r>
          </a:p>
        </p:txBody>
      </p:sp>
      <p:grpSp>
        <p:nvGrpSpPr>
          <p:cNvPr id="25607" name="Group 7"/>
          <p:cNvGrpSpPr>
            <a:grpSpLocks/>
          </p:cNvGrpSpPr>
          <p:nvPr/>
        </p:nvGrpSpPr>
        <p:grpSpPr bwMode="auto">
          <a:xfrm>
            <a:off x="2057401" y="1420813"/>
            <a:ext cx="5370513" cy="4906962"/>
            <a:chOff x="1000" y="895"/>
            <a:chExt cx="3383" cy="3091"/>
          </a:xfrm>
        </p:grpSpPr>
        <p:sp>
          <p:nvSpPr>
            <p:cNvPr id="25609" name="Line 8"/>
            <p:cNvSpPr>
              <a:spLocks noChangeShapeType="1"/>
            </p:cNvSpPr>
            <p:nvPr/>
          </p:nvSpPr>
          <p:spPr bwMode="auto">
            <a:xfrm>
              <a:off x="1392" y="895"/>
              <a:ext cx="0" cy="288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5610" name="Line 9"/>
            <p:cNvSpPr>
              <a:spLocks noChangeShapeType="1"/>
            </p:cNvSpPr>
            <p:nvPr/>
          </p:nvSpPr>
          <p:spPr bwMode="auto">
            <a:xfrm>
              <a:off x="1380" y="3772"/>
              <a:ext cx="28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5611" name="Rectangle 10"/>
            <p:cNvSpPr>
              <a:spLocks noChangeArrowheads="1"/>
            </p:cNvSpPr>
            <p:nvPr/>
          </p:nvSpPr>
          <p:spPr bwMode="auto">
            <a:xfrm>
              <a:off x="4189" y="3678"/>
              <a:ext cx="19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L</a:t>
              </a:r>
            </a:p>
          </p:txBody>
        </p:sp>
        <p:sp>
          <p:nvSpPr>
            <p:cNvPr id="25612" name="Rectangle 11"/>
            <p:cNvSpPr>
              <a:spLocks noChangeArrowheads="1"/>
            </p:cNvSpPr>
            <p:nvPr/>
          </p:nvSpPr>
          <p:spPr bwMode="auto">
            <a:xfrm>
              <a:off x="1096" y="2608"/>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50</a:t>
              </a:r>
            </a:p>
          </p:txBody>
        </p:sp>
        <p:sp>
          <p:nvSpPr>
            <p:cNvPr id="25613" name="Rectangle 12"/>
            <p:cNvSpPr>
              <a:spLocks noChangeArrowheads="1"/>
            </p:cNvSpPr>
            <p:nvPr/>
          </p:nvSpPr>
          <p:spPr bwMode="auto">
            <a:xfrm>
              <a:off x="1000" y="1480"/>
              <a:ext cx="38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100</a:t>
              </a:r>
            </a:p>
          </p:txBody>
        </p:sp>
        <p:sp>
          <p:nvSpPr>
            <p:cNvPr id="25614" name="Rectangle 13"/>
            <p:cNvSpPr>
              <a:spLocks noChangeArrowheads="1"/>
            </p:cNvSpPr>
            <p:nvPr/>
          </p:nvSpPr>
          <p:spPr bwMode="auto">
            <a:xfrm>
              <a:off x="1240" y="3736"/>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0</a:t>
              </a:r>
            </a:p>
          </p:txBody>
        </p:sp>
        <p:sp>
          <p:nvSpPr>
            <p:cNvPr id="25615" name="Rectangle 14"/>
            <p:cNvSpPr>
              <a:spLocks noChangeArrowheads="1"/>
            </p:cNvSpPr>
            <p:nvPr/>
          </p:nvSpPr>
          <p:spPr bwMode="auto">
            <a:xfrm>
              <a:off x="1739" y="3736"/>
              <a:ext cx="20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2</a:t>
              </a:r>
            </a:p>
          </p:txBody>
        </p:sp>
        <p:sp>
          <p:nvSpPr>
            <p:cNvPr id="25616" name="Rectangle 15"/>
            <p:cNvSpPr>
              <a:spLocks noChangeArrowheads="1"/>
            </p:cNvSpPr>
            <p:nvPr/>
          </p:nvSpPr>
          <p:spPr bwMode="auto">
            <a:xfrm>
              <a:off x="1988" y="3736"/>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3</a:t>
              </a:r>
            </a:p>
          </p:txBody>
        </p:sp>
        <p:sp>
          <p:nvSpPr>
            <p:cNvPr id="25617" name="Rectangle 16"/>
            <p:cNvSpPr>
              <a:spLocks noChangeArrowheads="1"/>
            </p:cNvSpPr>
            <p:nvPr/>
          </p:nvSpPr>
          <p:spPr bwMode="auto">
            <a:xfrm>
              <a:off x="2239" y="3736"/>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4</a:t>
              </a:r>
            </a:p>
          </p:txBody>
        </p:sp>
        <p:sp>
          <p:nvSpPr>
            <p:cNvPr id="25618" name="Rectangle 17"/>
            <p:cNvSpPr>
              <a:spLocks noChangeArrowheads="1"/>
            </p:cNvSpPr>
            <p:nvPr/>
          </p:nvSpPr>
          <p:spPr bwMode="auto">
            <a:xfrm>
              <a:off x="2488" y="3736"/>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5</a:t>
              </a:r>
            </a:p>
          </p:txBody>
        </p:sp>
        <p:sp>
          <p:nvSpPr>
            <p:cNvPr id="25619" name="Rectangle 18"/>
            <p:cNvSpPr>
              <a:spLocks noChangeArrowheads="1"/>
            </p:cNvSpPr>
            <p:nvPr/>
          </p:nvSpPr>
          <p:spPr bwMode="auto">
            <a:xfrm>
              <a:off x="2737" y="3736"/>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6</a:t>
              </a:r>
            </a:p>
          </p:txBody>
        </p:sp>
        <p:sp>
          <p:nvSpPr>
            <p:cNvPr id="25620" name="Rectangle 19"/>
            <p:cNvSpPr>
              <a:spLocks noChangeArrowheads="1"/>
            </p:cNvSpPr>
            <p:nvPr/>
          </p:nvSpPr>
          <p:spPr bwMode="auto">
            <a:xfrm>
              <a:off x="2987" y="3736"/>
              <a:ext cx="20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7</a:t>
              </a:r>
            </a:p>
          </p:txBody>
        </p:sp>
        <p:sp>
          <p:nvSpPr>
            <p:cNvPr id="25621" name="Rectangle 20"/>
            <p:cNvSpPr>
              <a:spLocks noChangeArrowheads="1"/>
            </p:cNvSpPr>
            <p:nvPr/>
          </p:nvSpPr>
          <p:spPr bwMode="auto">
            <a:xfrm>
              <a:off x="3236" y="3736"/>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8</a:t>
              </a:r>
            </a:p>
          </p:txBody>
        </p:sp>
        <p:sp>
          <p:nvSpPr>
            <p:cNvPr id="25622" name="Rectangle 21"/>
            <p:cNvSpPr>
              <a:spLocks noChangeArrowheads="1"/>
            </p:cNvSpPr>
            <p:nvPr/>
          </p:nvSpPr>
          <p:spPr bwMode="auto">
            <a:xfrm>
              <a:off x="3487" y="3736"/>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9</a:t>
              </a:r>
            </a:p>
          </p:txBody>
        </p:sp>
        <p:sp>
          <p:nvSpPr>
            <p:cNvPr id="25623" name="Rectangle 22"/>
            <p:cNvSpPr>
              <a:spLocks noChangeArrowheads="1"/>
            </p:cNvSpPr>
            <p:nvPr/>
          </p:nvSpPr>
          <p:spPr bwMode="auto">
            <a:xfrm>
              <a:off x="3736" y="3736"/>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10</a:t>
              </a:r>
            </a:p>
          </p:txBody>
        </p:sp>
        <p:sp>
          <p:nvSpPr>
            <p:cNvPr id="25624" name="Rectangle 23"/>
            <p:cNvSpPr>
              <a:spLocks noChangeArrowheads="1"/>
            </p:cNvSpPr>
            <p:nvPr/>
          </p:nvSpPr>
          <p:spPr bwMode="auto">
            <a:xfrm>
              <a:off x="1489" y="3736"/>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1</a:t>
              </a:r>
            </a:p>
          </p:txBody>
        </p:sp>
        <p:sp>
          <p:nvSpPr>
            <p:cNvPr id="25625" name="Freeform 24"/>
            <p:cNvSpPr>
              <a:spLocks/>
            </p:cNvSpPr>
            <p:nvPr/>
          </p:nvSpPr>
          <p:spPr bwMode="auto">
            <a:xfrm>
              <a:off x="1395" y="2597"/>
              <a:ext cx="2678" cy="1197"/>
            </a:xfrm>
            <a:custGeom>
              <a:avLst/>
              <a:gdLst>
                <a:gd name="T0" fmla="*/ 0 w 2679"/>
                <a:gd name="T1" fmla="*/ 1196 h 1197"/>
                <a:gd name="T2" fmla="*/ 124 w 2679"/>
                <a:gd name="T3" fmla="*/ 1172 h 1197"/>
                <a:gd name="T4" fmla="*/ 248 w 2679"/>
                <a:gd name="T5" fmla="*/ 1141 h 1197"/>
                <a:gd name="T6" fmla="*/ 365 w 2679"/>
                <a:gd name="T7" fmla="*/ 1105 h 1197"/>
                <a:gd name="T8" fmla="*/ 476 w 2679"/>
                <a:gd name="T9" fmla="*/ 1050 h 1197"/>
                <a:gd name="T10" fmla="*/ 580 w 2679"/>
                <a:gd name="T11" fmla="*/ 984 h 1197"/>
                <a:gd name="T12" fmla="*/ 678 w 2679"/>
                <a:gd name="T13" fmla="*/ 905 h 1197"/>
                <a:gd name="T14" fmla="*/ 769 w 2679"/>
                <a:gd name="T15" fmla="*/ 820 h 1197"/>
                <a:gd name="T16" fmla="*/ 860 w 2679"/>
                <a:gd name="T17" fmla="*/ 717 h 1197"/>
                <a:gd name="T18" fmla="*/ 906 w 2679"/>
                <a:gd name="T19" fmla="*/ 656 h 1197"/>
                <a:gd name="T20" fmla="*/ 958 w 2679"/>
                <a:gd name="T21" fmla="*/ 589 h 1197"/>
                <a:gd name="T22" fmla="*/ 1049 w 2679"/>
                <a:gd name="T23" fmla="*/ 443 h 1197"/>
                <a:gd name="T24" fmla="*/ 1095 w 2679"/>
                <a:gd name="T25" fmla="*/ 371 h 1197"/>
                <a:gd name="T26" fmla="*/ 1140 w 2679"/>
                <a:gd name="T27" fmla="*/ 304 h 1197"/>
                <a:gd name="T28" fmla="*/ 1180 w 2679"/>
                <a:gd name="T29" fmla="*/ 243 h 1197"/>
                <a:gd name="T30" fmla="*/ 1219 w 2679"/>
                <a:gd name="T31" fmla="*/ 195 h 1197"/>
                <a:gd name="T32" fmla="*/ 1251 w 2679"/>
                <a:gd name="T33" fmla="*/ 158 h 1197"/>
                <a:gd name="T34" fmla="*/ 1277 w 2679"/>
                <a:gd name="T35" fmla="*/ 128 h 1197"/>
                <a:gd name="T36" fmla="*/ 1310 w 2679"/>
                <a:gd name="T37" fmla="*/ 104 h 1197"/>
                <a:gd name="T38" fmla="*/ 1329 w 2679"/>
                <a:gd name="T39" fmla="*/ 85 h 1197"/>
                <a:gd name="T40" fmla="*/ 1378 w 2679"/>
                <a:gd name="T41" fmla="*/ 61 h 1197"/>
                <a:gd name="T42" fmla="*/ 1437 w 2679"/>
                <a:gd name="T43" fmla="*/ 43 h 1197"/>
                <a:gd name="T44" fmla="*/ 1502 w 2679"/>
                <a:gd name="T45" fmla="*/ 25 h 1197"/>
                <a:gd name="T46" fmla="*/ 1574 w 2679"/>
                <a:gd name="T47" fmla="*/ 13 h 1197"/>
                <a:gd name="T48" fmla="*/ 1717 w 2679"/>
                <a:gd name="T49" fmla="*/ 0 h 1197"/>
                <a:gd name="T50" fmla="*/ 1782 w 2679"/>
                <a:gd name="T51" fmla="*/ 0 h 1197"/>
                <a:gd name="T52" fmla="*/ 1848 w 2679"/>
                <a:gd name="T53" fmla="*/ 7 h 1197"/>
                <a:gd name="T54" fmla="*/ 1978 w 2679"/>
                <a:gd name="T55" fmla="*/ 31 h 1197"/>
                <a:gd name="T56" fmla="*/ 2050 w 2679"/>
                <a:gd name="T57" fmla="*/ 55 h 1197"/>
                <a:gd name="T58" fmla="*/ 2128 w 2679"/>
                <a:gd name="T59" fmla="*/ 85 h 1197"/>
                <a:gd name="T60" fmla="*/ 2199 w 2679"/>
                <a:gd name="T61" fmla="*/ 122 h 1197"/>
                <a:gd name="T62" fmla="*/ 2271 w 2679"/>
                <a:gd name="T63" fmla="*/ 158 h 1197"/>
                <a:gd name="T64" fmla="*/ 2330 w 2679"/>
                <a:gd name="T65" fmla="*/ 201 h 1197"/>
                <a:gd name="T66" fmla="*/ 2375 w 2679"/>
                <a:gd name="T67" fmla="*/ 249 h 1197"/>
                <a:gd name="T68" fmla="*/ 2480 w 2679"/>
                <a:gd name="T69" fmla="*/ 352 h 1197"/>
                <a:gd name="T70" fmla="*/ 2532 w 2679"/>
                <a:gd name="T71" fmla="*/ 413 h 1197"/>
                <a:gd name="T72" fmla="*/ 2590 w 2679"/>
                <a:gd name="T73" fmla="*/ 486 h 1197"/>
                <a:gd name="T74" fmla="*/ 2636 w 2679"/>
                <a:gd name="T75" fmla="*/ 547 h 1197"/>
                <a:gd name="T76" fmla="*/ 2655 w 2679"/>
                <a:gd name="T77" fmla="*/ 577 h 1197"/>
                <a:gd name="T78" fmla="*/ 2675 w 2679"/>
                <a:gd name="T79" fmla="*/ 595 h 11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679"/>
                <a:gd name="T121" fmla="*/ 0 h 1197"/>
                <a:gd name="T122" fmla="*/ 2679 w 2679"/>
                <a:gd name="T123" fmla="*/ 1197 h 11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679" h="1197">
                  <a:moveTo>
                    <a:pt x="0" y="1196"/>
                  </a:moveTo>
                  <a:lnTo>
                    <a:pt x="124" y="1172"/>
                  </a:lnTo>
                  <a:lnTo>
                    <a:pt x="248" y="1141"/>
                  </a:lnTo>
                  <a:lnTo>
                    <a:pt x="365" y="1105"/>
                  </a:lnTo>
                  <a:lnTo>
                    <a:pt x="476" y="1050"/>
                  </a:lnTo>
                  <a:lnTo>
                    <a:pt x="580" y="984"/>
                  </a:lnTo>
                  <a:lnTo>
                    <a:pt x="678" y="905"/>
                  </a:lnTo>
                  <a:lnTo>
                    <a:pt x="769" y="820"/>
                  </a:lnTo>
                  <a:lnTo>
                    <a:pt x="860" y="717"/>
                  </a:lnTo>
                  <a:lnTo>
                    <a:pt x="906" y="656"/>
                  </a:lnTo>
                  <a:lnTo>
                    <a:pt x="958" y="589"/>
                  </a:lnTo>
                  <a:lnTo>
                    <a:pt x="1049" y="443"/>
                  </a:lnTo>
                  <a:lnTo>
                    <a:pt x="1095" y="371"/>
                  </a:lnTo>
                  <a:lnTo>
                    <a:pt x="1140" y="304"/>
                  </a:lnTo>
                  <a:lnTo>
                    <a:pt x="1180" y="243"/>
                  </a:lnTo>
                  <a:lnTo>
                    <a:pt x="1219" y="195"/>
                  </a:lnTo>
                  <a:lnTo>
                    <a:pt x="1251" y="158"/>
                  </a:lnTo>
                  <a:lnTo>
                    <a:pt x="1277" y="128"/>
                  </a:lnTo>
                  <a:lnTo>
                    <a:pt x="1310" y="104"/>
                  </a:lnTo>
                  <a:lnTo>
                    <a:pt x="1329" y="85"/>
                  </a:lnTo>
                  <a:lnTo>
                    <a:pt x="1381" y="61"/>
                  </a:lnTo>
                  <a:lnTo>
                    <a:pt x="1440" y="43"/>
                  </a:lnTo>
                  <a:lnTo>
                    <a:pt x="1505" y="25"/>
                  </a:lnTo>
                  <a:lnTo>
                    <a:pt x="1577" y="13"/>
                  </a:lnTo>
                  <a:lnTo>
                    <a:pt x="1720" y="0"/>
                  </a:lnTo>
                  <a:lnTo>
                    <a:pt x="1785" y="0"/>
                  </a:lnTo>
                  <a:lnTo>
                    <a:pt x="1851" y="7"/>
                  </a:lnTo>
                  <a:lnTo>
                    <a:pt x="1981" y="31"/>
                  </a:lnTo>
                  <a:lnTo>
                    <a:pt x="2053" y="55"/>
                  </a:lnTo>
                  <a:lnTo>
                    <a:pt x="2131" y="85"/>
                  </a:lnTo>
                  <a:lnTo>
                    <a:pt x="2202" y="122"/>
                  </a:lnTo>
                  <a:lnTo>
                    <a:pt x="2274" y="158"/>
                  </a:lnTo>
                  <a:lnTo>
                    <a:pt x="2333" y="201"/>
                  </a:lnTo>
                  <a:lnTo>
                    <a:pt x="2378" y="249"/>
                  </a:lnTo>
                  <a:lnTo>
                    <a:pt x="2483" y="352"/>
                  </a:lnTo>
                  <a:lnTo>
                    <a:pt x="2535" y="413"/>
                  </a:lnTo>
                  <a:lnTo>
                    <a:pt x="2593" y="486"/>
                  </a:lnTo>
                  <a:lnTo>
                    <a:pt x="2639" y="547"/>
                  </a:lnTo>
                  <a:lnTo>
                    <a:pt x="2658" y="577"/>
                  </a:lnTo>
                  <a:lnTo>
                    <a:pt x="2678" y="595"/>
                  </a:lnTo>
                </a:path>
              </a:pathLst>
            </a:custGeom>
            <a:noFill/>
            <a:ln w="34925" cap="rnd">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25626" name="Line 25"/>
            <p:cNvSpPr>
              <a:spLocks noChangeShapeType="1"/>
            </p:cNvSpPr>
            <p:nvPr/>
          </p:nvSpPr>
          <p:spPr bwMode="auto">
            <a:xfrm flipV="1">
              <a:off x="2833" y="2642"/>
              <a:ext cx="0" cy="110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5627" name="Line 26"/>
            <p:cNvSpPr>
              <a:spLocks noChangeShapeType="1"/>
            </p:cNvSpPr>
            <p:nvPr/>
          </p:nvSpPr>
          <p:spPr bwMode="auto">
            <a:xfrm>
              <a:off x="1396" y="2640"/>
              <a:ext cx="1349"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5628" name="Oval 27"/>
            <p:cNvSpPr>
              <a:spLocks noChangeArrowheads="1"/>
            </p:cNvSpPr>
            <p:nvPr/>
          </p:nvSpPr>
          <p:spPr bwMode="auto">
            <a:xfrm>
              <a:off x="2785" y="2592"/>
              <a:ext cx="95" cy="96"/>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5629" name="Rectangle 28"/>
            <p:cNvSpPr>
              <a:spLocks noChangeArrowheads="1"/>
            </p:cNvSpPr>
            <p:nvPr/>
          </p:nvSpPr>
          <p:spPr bwMode="auto">
            <a:xfrm>
              <a:off x="2720" y="2323"/>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t>A</a:t>
              </a:r>
            </a:p>
          </p:txBody>
        </p:sp>
        <p:sp>
          <p:nvSpPr>
            <p:cNvPr id="25630" name="Rectangle 29"/>
            <p:cNvSpPr>
              <a:spLocks noChangeArrowheads="1"/>
            </p:cNvSpPr>
            <p:nvPr/>
          </p:nvSpPr>
          <p:spPr bwMode="auto">
            <a:xfrm>
              <a:off x="4061" y="3065"/>
              <a:ext cx="30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t>O</a:t>
              </a:r>
              <a:r>
                <a:rPr lang="es-ES_tradnl" altLang="es-MX" sz="2000" b="1" i="1"/>
                <a:t>1</a:t>
              </a:r>
            </a:p>
          </p:txBody>
        </p:sp>
        <p:sp>
          <p:nvSpPr>
            <p:cNvPr id="25631" name="Line 30"/>
            <p:cNvSpPr>
              <a:spLocks noChangeShapeType="1"/>
            </p:cNvSpPr>
            <p:nvPr/>
          </p:nvSpPr>
          <p:spPr bwMode="auto">
            <a:xfrm flipV="1">
              <a:off x="3360" y="1130"/>
              <a:ext cx="0" cy="2745"/>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5632" name="Freeform 31"/>
            <p:cNvSpPr>
              <a:spLocks/>
            </p:cNvSpPr>
            <p:nvPr/>
          </p:nvSpPr>
          <p:spPr bwMode="auto">
            <a:xfrm>
              <a:off x="1393" y="1121"/>
              <a:ext cx="2735" cy="2625"/>
            </a:xfrm>
            <a:custGeom>
              <a:avLst/>
              <a:gdLst>
                <a:gd name="T0" fmla="*/ 0 w 2735"/>
                <a:gd name="T1" fmla="*/ 2624 h 2625"/>
                <a:gd name="T2" fmla="*/ 34 w 2735"/>
                <a:gd name="T3" fmla="*/ 2600 h 2625"/>
                <a:gd name="T4" fmla="*/ 73 w 2735"/>
                <a:gd name="T5" fmla="*/ 2576 h 2625"/>
                <a:gd name="T6" fmla="*/ 126 w 2735"/>
                <a:gd name="T7" fmla="*/ 2540 h 2625"/>
                <a:gd name="T8" fmla="*/ 186 w 2735"/>
                <a:gd name="T9" fmla="*/ 2504 h 2625"/>
                <a:gd name="T10" fmla="*/ 312 w 2735"/>
                <a:gd name="T11" fmla="*/ 2408 h 2625"/>
                <a:gd name="T12" fmla="*/ 372 w 2735"/>
                <a:gd name="T13" fmla="*/ 2348 h 2625"/>
                <a:gd name="T14" fmla="*/ 425 w 2735"/>
                <a:gd name="T15" fmla="*/ 2288 h 2625"/>
                <a:gd name="T16" fmla="*/ 471 w 2735"/>
                <a:gd name="T17" fmla="*/ 2217 h 2625"/>
                <a:gd name="T18" fmla="*/ 525 w 2735"/>
                <a:gd name="T19" fmla="*/ 2145 h 2625"/>
                <a:gd name="T20" fmla="*/ 617 w 2735"/>
                <a:gd name="T21" fmla="*/ 1971 h 2625"/>
                <a:gd name="T22" fmla="*/ 717 w 2735"/>
                <a:gd name="T23" fmla="*/ 1779 h 2625"/>
                <a:gd name="T24" fmla="*/ 817 w 2735"/>
                <a:gd name="T25" fmla="*/ 1563 h 2625"/>
                <a:gd name="T26" fmla="*/ 870 w 2735"/>
                <a:gd name="T27" fmla="*/ 1444 h 2625"/>
                <a:gd name="T28" fmla="*/ 929 w 2735"/>
                <a:gd name="T29" fmla="*/ 1300 h 2625"/>
                <a:gd name="T30" fmla="*/ 996 w 2735"/>
                <a:gd name="T31" fmla="*/ 1150 h 2625"/>
                <a:gd name="T32" fmla="*/ 1055 w 2735"/>
                <a:gd name="T33" fmla="*/ 1000 h 2625"/>
                <a:gd name="T34" fmla="*/ 1115 w 2735"/>
                <a:gd name="T35" fmla="*/ 850 h 2625"/>
                <a:gd name="T36" fmla="*/ 1175 w 2735"/>
                <a:gd name="T37" fmla="*/ 713 h 2625"/>
                <a:gd name="T38" fmla="*/ 1221 w 2735"/>
                <a:gd name="T39" fmla="*/ 587 h 2625"/>
                <a:gd name="T40" fmla="*/ 1248 w 2735"/>
                <a:gd name="T41" fmla="*/ 533 h 2625"/>
                <a:gd name="T42" fmla="*/ 1268 w 2735"/>
                <a:gd name="T43" fmla="*/ 485 h 2625"/>
                <a:gd name="T44" fmla="*/ 1301 w 2735"/>
                <a:gd name="T45" fmla="*/ 407 h 2625"/>
                <a:gd name="T46" fmla="*/ 1334 w 2735"/>
                <a:gd name="T47" fmla="*/ 347 h 2625"/>
                <a:gd name="T48" fmla="*/ 1354 w 2735"/>
                <a:gd name="T49" fmla="*/ 293 h 2625"/>
                <a:gd name="T50" fmla="*/ 1374 w 2735"/>
                <a:gd name="T51" fmla="*/ 257 h 2625"/>
                <a:gd name="T52" fmla="*/ 1394 w 2735"/>
                <a:gd name="T53" fmla="*/ 221 h 2625"/>
                <a:gd name="T54" fmla="*/ 1414 w 2735"/>
                <a:gd name="T55" fmla="*/ 197 h 2625"/>
                <a:gd name="T56" fmla="*/ 1460 w 2735"/>
                <a:gd name="T57" fmla="*/ 143 h 2625"/>
                <a:gd name="T58" fmla="*/ 1513 w 2735"/>
                <a:gd name="T59" fmla="*/ 95 h 2625"/>
                <a:gd name="T60" fmla="*/ 1573 w 2735"/>
                <a:gd name="T61" fmla="*/ 59 h 2625"/>
                <a:gd name="T62" fmla="*/ 1633 w 2735"/>
                <a:gd name="T63" fmla="*/ 35 h 2625"/>
                <a:gd name="T64" fmla="*/ 1699 w 2735"/>
                <a:gd name="T65" fmla="*/ 17 h 2625"/>
                <a:gd name="T66" fmla="*/ 1765 w 2735"/>
                <a:gd name="T67" fmla="*/ 5 h 2625"/>
                <a:gd name="T68" fmla="*/ 1838 w 2735"/>
                <a:gd name="T69" fmla="*/ 0 h 2625"/>
                <a:gd name="T70" fmla="*/ 1911 w 2735"/>
                <a:gd name="T71" fmla="*/ 0 h 2625"/>
                <a:gd name="T72" fmla="*/ 1978 w 2735"/>
                <a:gd name="T73" fmla="*/ 0 h 2625"/>
                <a:gd name="T74" fmla="*/ 2031 w 2735"/>
                <a:gd name="T75" fmla="*/ 0 h 2625"/>
                <a:gd name="T76" fmla="*/ 2077 w 2735"/>
                <a:gd name="T77" fmla="*/ 0 h 2625"/>
                <a:gd name="T78" fmla="*/ 2124 w 2735"/>
                <a:gd name="T79" fmla="*/ 11 h 2625"/>
                <a:gd name="T80" fmla="*/ 2177 w 2735"/>
                <a:gd name="T81" fmla="*/ 29 h 2625"/>
                <a:gd name="T82" fmla="*/ 2243 w 2735"/>
                <a:gd name="T83" fmla="*/ 59 h 2625"/>
                <a:gd name="T84" fmla="*/ 2316 w 2735"/>
                <a:gd name="T85" fmla="*/ 101 h 2625"/>
                <a:gd name="T86" fmla="*/ 2396 w 2735"/>
                <a:gd name="T87" fmla="*/ 149 h 2625"/>
                <a:gd name="T88" fmla="*/ 2469 w 2735"/>
                <a:gd name="T89" fmla="*/ 209 h 2625"/>
                <a:gd name="T90" fmla="*/ 2502 w 2735"/>
                <a:gd name="T91" fmla="*/ 245 h 2625"/>
                <a:gd name="T92" fmla="*/ 2535 w 2735"/>
                <a:gd name="T93" fmla="*/ 293 h 2625"/>
                <a:gd name="T94" fmla="*/ 2608 w 2735"/>
                <a:gd name="T95" fmla="*/ 401 h 2625"/>
                <a:gd name="T96" fmla="*/ 2635 w 2735"/>
                <a:gd name="T97" fmla="*/ 449 h 2625"/>
                <a:gd name="T98" fmla="*/ 2668 w 2735"/>
                <a:gd name="T99" fmla="*/ 497 h 2625"/>
                <a:gd name="T100" fmla="*/ 2688 w 2735"/>
                <a:gd name="T101" fmla="*/ 539 h 2625"/>
                <a:gd name="T102" fmla="*/ 2708 w 2735"/>
                <a:gd name="T103" fmla="*/ 569 h 2625"/>
                <a:gd name="T104" fmla="*/ 2721 w 2735"/>
                <a:gd name="T105" fmla="*/ 587 h 2625"/>
                <a:gd name="T106" fmla="*/ 2727 w 2735"/>
                <a:gd name="T107" fmla="*/ 599 h 2625"/>
                <a:gd name="T108" fmla="*/ 2734 w 2735"/>
                <a:gd name="T109" fmla="*/ 599 h 2625"/>
                <a:gd name="T110" fmla="*/ 2727 w 2735"/>
                <a:gd name="T111" fmla="*/ 587 h 2625"/>
                <a:gd name="T112" fmla="*/ 2727 w 2735"/>
                <a:gd name="T113" fmla="*/ 581 h 262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735"/>
                <a:gd name="T172" fmla="*/ 0 h 2625"/>
                <a:gd name="T173" fmla="*/ 2735 w 2735"/>
                <a:gd name="T174" fmla="*/ 2625 h 262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735" h="2625">
                  <a:moveTo>
                    <a:pt x="0" y="2624"/>
                  </a:moveTo>
                  <a:lnTo>
                    <a:pt x="34" y="2600"/>
                  </a:lnTo>
                  <a:lnTo>
                    <a:pt x="73" y="2576"/>
                  </a:lnTo>
                  <a:lnTo>
                    <a:pt x="126" y="2540"/>
                  </a:lnTo>
                  <a:lnTo>
                    <a:pt x="186" y="2504"/>
                  </a:lnTo>
                  <a:lnTo>
                    <a:pt x="312" y="2408"/>
                  </a:lnTo>
                  <a:lnTo>
                    <a:pt x="372" y="2348"/>
                  </a:lnTo>
                  <a:lnTo>
                    <a:pt x="425" y="2288"/>
                  </a:lnTo>
                  <a:lnTo>
                    <a:pt x="471" y="2217"/>
                  </a:lnTo>
                  <a:lnTo>
                    <a:pt x="525" y="2145"/>
                  </a:lnTo>
                  <a:lnTo>
                    <a:pt x="617" y="1971"/>
                  </a:lnTo>
                  <a:lnTo>
                    <a:pt x="717" y="1779"/>
                  </a:lnTo>
                  <a:lnTo>
                    <a:pt x="817" y="1563"/>
                  </a:lnTo>
                  <a:lnTo>
                    <a:pt x="870" y="1444"/>
                  </a:lnTo>
                  <a:lnTo>
                    <a:pt x="929" y="1300"/>
                  </a:lnTo>
                  <a:lnTo>
                    <a:pt x="996" y="1150"/>
                  </a:lnTo>
                  <a:lnTo>
                    <a:pt x="1055" y="1000"/>
                  </a:lnTo>
                  <a:lnTo>
                    <a:pt x="1115" y="850"/>
                  </a:lnTo>
                  <a:lnTo>
                    <a:pt x="1175" y="713"/>
                  </a:lnTo>
                  <a:lnTo>
                    <a:pt x="1221" y="587"/>
                  </a:lnTo>
                  <a:lnTo>
                    <a:pt x="1248" y="533"/>
                  </a:lnTo>
                  <a:lnTo>
                    <a:pt x="1268" y="485"/>
                  </a:lnTo>
                  <a:lnTo>
                    <a:pt x="1301" y="407"/>
                  </a:lnTo>
                  <a:lnTo>
                    <a:pt x="1334" y="347"/>
                  </a:lnTo>
                  <a:lnTo>
                    <a:pt x="1354" y="293"/>
                  </a:lnTo>
                  <a:lnTo>
                    <a:pt x="1374" y="257"/>
                  </a:lnTo>
                  <a:lnTo>
                    <a:pt x="1394" y="221"/>
                  </a:lnTo>
                  <a:lnTo>
                    <a:pt x="1414" y="197"/>
                  </a:lnTo>
                  <a:lnTo>
                    <a:pt x="1460" y="143"/>
                  </a:lnTo>
                  <a:lnTo>
                    <a:pt x="1513" y="95"/>
                  </a:lnTo>
                  <a:lnTo>
                    <a:pt x="1573" y="59"/>
                  </a:lnTo>
                  <a:lnTo>
                    <a:pt x="1633" y="35"/>
                  </a:lnTo>
                  <a:lnTo>
                    <a:pt x="1699" y="17"/>
                  </a:lnTo>
                  <a:lnTo>
                    <a:pt x="1765" y="5"/>
                  </a:lnTo>
                  <a:lnTo>
                    <a:pt x="1838" y="0"/>
                  </a:lnTo>
                  <a:lnTo>
                    <a:pt x="1911" y="0"/>
                  </a:lnTo>
                  <a:lnTo>
                    <a:pt x="1978" y="0"/>
                  </a:lnTo>
                  <a:lnTo>
                    <a:pt x="2031" y="0"/>
                  </a:lnTo>
                  <a:lnTo>
                    <a:pt x="2077" y="0"/>
                  </a:lnTo>
                  <a:lnTo>
                    <a:pt x="2124" y="11"/>
                  </a:lnTo>
                  <a:lnTo>
                    <a:pt x="2177" y="29"/>
                  </a:lnTo>
                  <a:lnTo>
                    <a:pt x="2243" y="59"/>
                  </a:lnTo>
                  <a:lnTo>
                    <a:pt x="2316" y="101"/>
                  </a:lnTo>
                  <a:lnTo>
                    <a:pt x="2396" y="149"/>
                  </a:lnTo>
                  <a:lnTo>
                    <a:pt x="2469" y="209"/>
                  </a:lnTo>
                  <a:lnTo>
                    <a:pt x="2502" y="245"/>
                  </a:lnTo>
                  <a:lnTo>
                    <a:pt x="2535" y="293"/>
                  </a:lnTo>
                  <a:lnTo>
                    <a:pt x="2608" y="401"/>
                  </a:lnTo>
                  <a:lnTo>
                    <a:pt x="2635" y="449"/>
                  </a:lnTo>
                  <a:lnTo>
                    <a:pt x="2668" y="497"/>
                  </a:lnTo>
                  <a:lnTo>
                    <a:pt x="2688" y="539"/>
                  </a:lnTo>
                  <a:lnTo>
                    <a:pt x="2708" y="569"/>
                  </a:lnTo>
                  <a:lnTo>
                    <a:pt x="2721" y="587"/>
                  </a:lnTo>
                  <a:lnTo>
                    <a:pt x="2727" y="599"/>
                  </a:lnTo>
                  <a:lnTo>
                    <a:pt x="2734" y="599"/>
                  </a:lnTo>
                  <a:lnTo>
                    <a:pt x="2727" y="587"/>
                  </a:lnTo>
                  <a:lnTo>
                    <a:pt x="2727" y="581"/>
                  </a:lnTo>
                </a:path>
              </a:pathLst>
            </a:custGeom>
            <a:noFill/>
            <a:ln w="34925"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25633" name="Line 32"/>
            <p:cNvSpPr>
              <a:spLocks noChangeShapeType="1"/>
            </p:cNvSpPr>
            <p:nvPr/>
          </p:nvSpPr>
          <p:spPr bwMode="auto">
            <a:xfrm>
              <a:off x="1419" y="1104"/>
              <a:ext cx="1853"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5634" name="Oval 33"/>
            <p:cNvSpPr>
              <a:spLocks noChangeArrowheads="1"/>
            </p:cNvSpPr>
            <p:nvPr/>
          </p:nvSpPr>
          <p:spPr bwMode="auto">
            <a:xfrm>
              <a:off x="3312" y="1056"/>
              <a:ext cx="96" cy="96"/>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5635" name="Rectangle 34"/>
            <p:cNvSpPr>
              <a:spLocks noChangeArrowheads="1"/>
            </p:cNvSpPr>
            <p:nvPr/>
          </p:nvSpPr>
          <p:spPr bwMode="auto">
            <a:xfrm>
              <a:off x="3353" y="1097"/>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t>C</a:t>
              </a:r>
            </a:p>
          </p:txBody>
        </p:sp>
        <p:sp>
          <p:nvSpPr>
            <p:cNvPr id="25636" name="Rectangle 35"/>
            <p:cNvSpPr>
              <a:spLocks noChangeArrowheads="1"/>
            </p:cNvSpPr>
            <p:nvPr/>
          </p:nvSpPr>
          <p:spPr bwMode="auto">
            <a:xfrm>
              <a:off x="3929" y="1673"/>
              <a:ext cx="30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t>O</a:t>
              </a:r>
              <a:r>
                <a:rPr lang="es-ES_tradnl" altLang="es-MX" sz="2000" b="1" i="1"/>
                <a:t>3</a:t>
              </a:r>
            </a:p>
          </p:txBody>
        </p:sp>
        <p:sp>
          <p:nvSpPr>
            <p:cNvPr id="25637" name="Freeform 36"/>
            <p:cNvSpPr>
              <a:spLocks/>
            </p:cNvSpPr>
            <p:nvPr/>
          </p:nvSpPr>
          <p:spPr bwMode="auto">
            <a:xfrm>
              <a:off x="1412" y="1957"/>
              <a:ext cx="2669" cy="1808"/>
            </a:xfrm>
            <a:custGeom>
              <a:avLst/>
              <a:gdLst>
                <a:gd name="T0" fmla="*/ 0 w 2669"/>
                <a:gd name="T1" fmla="*/ 1807 h 1808"/>
                <a:gd name="T2" fmla="*/ 33 w 2669"/>
                <a:gd name="T3" fmla="*/ 1789 h 1808"/>
                <a:gd name="T4" fmla="*/ 73 w 2669"/>
                <a:gd name="T5" fmla="*/ 1771 h 1808"/>
                <a:gd name="T6" fmla="*/ 125 w 2669"/>
                <a:gd name="T7" fmla="*/ 1753 h 1808"/>
                <a:gd name="T8" fmla="*/ 184 w 2669"/>
                <a:gd name="T9" fmla="*/ 1723 h 1808"/>
                <a:gd name="T10" fmla="*/ 309 w 2669"/>
                <a:gd name="T11" fmla="*/ 1656 h 1808"/>
                <a:gd name="T12" fmla="*/ 368 w 2669"/>
                <a:gd name="T13" fmla="*/ 1614 h 1808"/>
                <a:gd name="T14" fmla="*/ 421 w 2669"/>
                <a:gd name="T15" fmla="*/ 1572 h 1808"/>
                <a:gd name="T16" fmla="*/ 519 w 2669"/>
                <a:gd name="T17" fmla="*/ 1476 h 1808"/>
                <a:gd name="T18" fmla="*/ 618 w 2669"/>
                <a:gd name="T19" fmla="*/ 1361 h 1808"/>
                <a:gd name="T20" fmla="*/ 717 w 2669"/>
                <a:gd name="T21" fmla="*/ 1229 h 1808"/>
                <a:gd name="T22" fmla="*/ 809 w 2669"/>
                <a:gd name="T23" fmla="*/ 1078 h 1808"/>
                <a:gd name="T24" fmla="*/ 861 w 2669"/>
                <a:gd name="T25" fmla="*/ 988 h 1808"/>
                <a:gd name="T26" fmla="*/ 907 w 2669"/>
                <a:gd name="T27" fmla="*/ 892 h 1808"/>
                <a:gd name="T28" fmla="*/ 960 w 2669"/>
                <a:gd name="T29" fmla="*/ 783 h 1808"/>
                <a:gd name="T30" fmla="*/ 1006 w 2669"/>
                <a:gd name="T31" fmla="*/ 675 h 1808"/>
                <a:gd name="T32" fmla="*/ 1052 w 2669"/>
                <a:gd name="T33" fmla="*/ 566 h 1808"/>
                <a:gd name="T34" fmla="*/ 1091 w 2669"/>
                <a:gd name="T35" fmla="*/ 464 h 1808"/>
                <a:gd name="T36" fmla="*/ 1130 w 2669"/>
                <a:gd name="T37" fmla="*/ 374 h 1808"/>
                <a:gd name="T38" fmla="*/ 1170 w 2669"/>
                <a:gd name="T39" fmla="*/ 301 h 1808"/>
                <a:gd name="T40" fmla="*/ 1203 w 2669"/>
                <a:gd name="T41" fmla="*/ 247 h 1808"/>
                <a:gd name="T42" fmla="*/ 1236 w 2669"/>
                <a:gd name="T43" fmla="*/ 205 h 1808"/>
                <a:gd name="T44" fmla="*/ 1262 w 2669"/>
                <a:gd name="T45" fmla="*/ 175 h 1808"/>
                <a:gd name="T46" fmla="*/ 1288 w 2669"/>
                <a:gd name="T47" fmla="*/ 145 h 1808"/>
                <a:gd name="T48" fmla="*/ 1341 w 2669"/>
                <a:gd name="T49" fmla="*/ 109 h 1808"/>
                <a:gd name="T50" fmla="*/ 1400 w 2669"/>
                <a:gd name="T51" fmla="*/ 79 h 1808"/>
                <a:gd name="T52" fmla="*/ 1465 w 2669"/>
                <a:gd name="T53" fmla="*/ 48 h 1808"/>
                <a:gd name="T54" fmla="*/ 1538 w 2669"/>
                <a:gd name="T55" fmla="*/ 30 h 1808"/>
                <a:gd name="T56" fmla="*/ 1610 w 2669"/>
                <a:gd name="T57" fmla="*/ 18 h 1808"/>
                <a:gd name="T58" fmla="*/ 1682 w 2669"/>
                <a:gd name="T59" fmla="*/ 12 h 1808"/>
                <a:gd name="T60" fmla="*/ 1755 w 2669"/>
                <a:gd name="T61" fmla="*/ 6 h 1808"/>
                <a:gd name="T62" fmla="*/ 1820 w 2669"/>
                <a:gd name="T63" fmla="*/ 0 h 1808"/>
                <a:gd name="T64" fmla="*/ 1886 w 2669"/>
                <a:gd name="T65" fmla="*/ 6 h 1808"/>
                <a:gd name="T66" fmla="*/ 1958 w 2669"/>
                <a:gd name="T67" fmla="*/ 24 h 1808"/>
                <a:gd name="T68" fmla="*/ 2050 w 2669"/>
                <a:gd name="T69" fmla="*/ 54 h 1808"/>
                <a:gd name="T70" fmla="*/ 2155 w 2669"/>
                <a:gd name="T71" fmla="*/ 91 h 1808"/>
                <a:gd name="T72" fmla="*/ 2260 w 2669"/>
                <a:gd name="T73" fmla="*/ 139 h 1808"/>
                <a:gd name="T74" fmla="*/ 2352 w 2669"/>
                <a:gd name="T75" fmla="*/ 199 h 1808"/>
                <a:gd name="T76" fmla="*/ 2392 w 2669"/>
                <a:gd name="T77" fmla="*/ 235 h 1808"/>
                <a:gd name="T78" fmla="*/ 2438 w 2669"/>
                <a:gd name="T79" fmla="*/ 283 h 1808"/>
                <a:gd name="T80" fmla="*/ 2517 w 2669"/>
                <a:gd name="T81" fmla="*/ 386 h 1808"/>
                <a:gd name="T82" fmla="*/ 2556 w 2669"/>
                <a:gd name="T83" fmla="*/ 434 h 1808"/>
                <a:gd name="T84" fmla="*/ 2589 w 2669"/>
                <a:gd name="T85" fmla="*/ 482 h 1808"/>
                <a:gd name="T86" fmla="*/ 2622 w 2669"/>
                <a:gd name="T87" fmla="*/ 524 h 1808"/>
                <a:gd name="T88" fmla="*/ 2641 w 2669"/>
                <a:gd name="T89" fmla="*/ 554 h 1808"/>
                <a:gd name="T90" fmla="*/ 2655 w 2669"/>
                <a:gd name="T91" fmla="*/ 578 h 1808"/>
                <a:gd name="T92" fmla="*/ 2668 w 2669"/>
                <a:gd name="T93" fmla="*/ 590 h 1808"/>
                <a:gd name="T94" fmla="*/ 2668 w 2669"/>
                <a:gd name="T95" fmla="*/ 603 h 1808"/>
                <a:gd name="T96" fmla="*/ 2661 w 2669"/>
                <a:gd name="T97" fmla="*/ 603 h 1808"/>
                <a:gd name="T98" fmla="*/ 2661 w 2669"/>
                <a:gd name="T99" fmla="*/ 609 h 180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669"/>
                <a:gd name="T151" fmla="*/ 0 h 1808"/>
                <a:gd name="T152" fmla="*/ 2669 w 2669"/>
                <a:gd name="T153" fmla="*/ 1808 h 180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669" h="1808">
                  <a:moveTo>
                    <a:pt x="0" y="1807"/>
                  </a:moveTo>
                  <a:lnTo>
                    <a:pt x="33" y="1789"/>
                  </a:lnTo>
                  <a:lnTo>
                    <a:pt x="73" y="1771"/>
                  </a:lnTo>
                  <a:lnTo>
                    <a:pt x="125" y="1753"/>
                  </a:lnTo>
                  <a:lnTo>
                    <a:pt x="184" y="1723"/>
                  </a:lnTo>
                  <a:lnTo>
                    <a:pt x="309" y="1656"/>
                  </a:lnTo>
                  <a:lnTo>
                    <a:pt x="368" y="1614"/>
                  </a:lnTo>
                  <a:lnTo>
                    <a:pt x="421" y="1572"/>
                  </a:lnTo>
                  <a:lnTo>
                    <a:pt x="519" y="1476"/>
                  </a:lnTo>
                  <a:lnTo>
                    <a:pt x="618" y="1361"/>
                  </a:lnTo>
                  <a:lnTo>
                    <a:pt x="717" y="1229"/>
                  </a:lnTo>
                  <a:lnTo>
                    <a:pt x="809" y="1078"/>
                  </a:lnTo>
                  <a:lnTo>
                    <a:pt x="861" y="988"/>
                  </a:lnTo>
                  <a:lnTo>
                    <a:pt x="907" y="892"/>
                  </a:lnTo>
                  <a:lnTo>
                    <a:pt x="960" y="783"/>
                  </a:lnTo>
                  <a:lnTo>
                    <a:pt x="1006" y="675"/>
                  </a:lnTo>
                  <a:lnTo>
                    <a:pt x="1052" y="566"/>
                  </a:lnTo>
                  <a:lnTo>
                    <a:pt x="1091" y="464"/>
                  </a:lnTo>
                  <a:lnTo>
                    <a:pt x="1130" y="374"/>
                  </a:lnTo>
                  <a:lnTo>
                    <a:pt x="1170" y="301"/>
                  </a:lnTo>
                  <a:lnTo>
                    <a:pt x="1203" y="247"/>
                  </a:lnTo>
                  <a:lnTo>
                    <a:pt x="1236" y="205"/>
                  </a:lnTo>
                  <a:lnTo>
                    <a:pt x="1262" y="175"/>
                  </a:lnTo>
                  <a:lnTo>
                    <a:pt x="1288" y="145"/>
                  </a:lnTo>
                  <a:lnTo>
                    <a:pt x="1341" y="109"/>
                  </a:lnTo>
                  <a:lnTo>
                    <a:pt x="1400" y="79"/>
                  </a:lnTo>
                  <a:lnTo>
                    <a:pt x="1465" y="48"/>
                  </a:lnTo>
                  <a:lnTo>
                    <a:pt x="1538" y="30"/>
                  </a:lnTo>
                  <a:lnTo>
                    <a:pt x="1610" y="18"/>
                  </a:lnTo>
                  <a:lnTo>
                    <a:pt x="1682" y="12"/>
                  </a:lnTo>
                  <a:lnTo>
                    <a:pt x="1755" y="6"/>
                  </a:lnTo>
                  <a:lnTo>
                    <a:pt x="1820" y="0"/>
                  </a:lnTo>
                  <a:lnTo>
                    <a:pt x="1886" y="6"/>
                  </a:lnTo>
                  <a:lnTo>
                    <a:pt x="1958" y="24"/>
                  </a:lnTo>
                  <a:lnTo>
                    <a:pt x="2050" y="54"/>
                  </a:lnTo>
                  <a:lnTo>
                    <a:pt x="2155" y="91"/>
                  </a:lnTo>
                  <a:lnTo>
                    <a:pt x="2260" y="139"/>
                  </a:lnTo>
                  <a:lnTo>
                    <a:pt x="2352" y="199"/>
                  </a:lnTo>
                  <a:lnTo>
                    <a:pt x="2392" y="235"/>
                  </a:lnTo>
                  <a:lnTo>
                    <a:pt x="2438" y="283"/>
                  </a:lnTo>
                  <a:lnTo>
                    <a:pt x="2517" y="386"/>
                  </a:lnTo>
                  <a:lnTo>
                    <a:pt x="2556" y="434"/>
                  </a:lnTo>
                  <a:lnTo>
                    <a:pt x="2589" y="482"/>
                  </a:lnTo>
                  <a:lnTo>
                    <a:pt x="2622" y="524"/>
                  </a:lnTo>
                  <a:lnTo>
                    <a:pt x="2641" y="554"/>
                  </a:lnTo>
                  <a:lnTo>
                    <a:pt x="2655" y="578"/>
                  </a:lnTo>
                  <a:lnTo>
                    <a:pt x="2668" y="590"/>
                  </a:lnTo>
                  <a:lnTo>
                    <a:pt x="2668" y="603"/>
                  </a:lnTo>
                  <a:lnTo>
                    <a:pt x="2661" y="603"/>
                  </a:lnTo>
                  <a:lnTo>
                    <a:pt x="2661" y="609"/>
                  </a:lnTo>
                </a:path>
              </a:pathLst>
            </a:custGeom>
            <a:noFill/>
            <a:ln w="34925" cap="rnd">
              <a:solidFill>
                <a:srgbClr val="33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25638" name="Rectangle 37"/>
            <p:cNvSpPr>
              <a:spLocks noChangeArrowheads="1"/>
            </p:cNvSpPr>
            <p:nvPr/>
          </p:nvSpPr>
          <p:spPr bwMode="auto">
            <a:xfrm>
              <a:off x="4025" y="2537"/>
              <a:ext cx="30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t>O</a:t>
              </a:r>
              <a:r>
                <a:rPr lang="es-ES_tradnl" altLang="es-MX" sz="2000" b="1" i="1"/>
                <a:t>2</a:t>
              </a:r>
            </a:p>
          </p:txBody>
        </p:sp>
        <p:sp>
          <p:nvSpPr>
            <p:cNvPr id="25639" name="Line 38"/>
            <p:cNvSpPr>
              <a:spLocks noChangeShapeType="1"/>
            </p:cNvSpPr>
            <p:nvPr/>
          </p:nvSpPr>
          <p:spPr bwMode="auto">
            <a:xfrm>
              <a:off x="1395" y="1968"/>
              <a:ext cx="1637"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5640" name="Line 39"/>
            <p:cNvSpPr>
              <a:spLocks noChangeShapeType="1"/>
            </p:cNvSpPr>
            <p:nvPr/>
          </p:nvSpPr>
          <p:spPr bwMode="auto">
            <a:xfrm flipV="1">
              <a:off x="3120" y="1982"/>
              <a:ext cx="0" cy="177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5641" name="Oval 40"/>
            <p:cNvSpPr>
              <a:spLocks noChangeArrowheads="1"/>
            </p:cNvSpPr>
            <p:nvPr/>
          </p:nvSpPr>
          <p:spPr bwMode="auto">
            <a:xfrm>
              <a:off x="3072" y="1920"/>
              <a:ext cx="96" cy="96"/>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5642" name="Rectangle 41"/>
            <p:cNvSpPr>
              <a:spLocks noChangeArrowheads="1"/>
            </p:cNvSpPr>
            <p:nvPr/>
          </p:nvSpPr>
          <p:spPr bwMode="auto">
            <a:xfrm>
              <a:off x="3017" y="1625"/>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t>B</a:t>
              </a:r>
            </a:p>
          </p:txBody>
        </p:sp>
      </p:grpSp>
      <p:sp>
        <p:nvSpPr>
          <p:cNvPr id="25608" name="Rectangle 42"/>
          <p:cNvSpPr>
            <a:spLocks noChangeArrowheads="1"/>
          </p:cNvSpPr>
          <p:nvPr/>
        </p:nvSpPr>
        <p:spPr bwMode="auto">
          <a:xfrm>
            <a:off x="7696200" y="2392673"/>
            <a:ext cx="2514600" cy="2028761"/>
          </a:xfrm>
          <a:prstGeom prst="rect">
            <a:avLst/>
          </a:prstGeom>
          <a:noFill/>
          <a:ln>
            <a:noFill/>
          </a:ln>
          <a:effectLst>
            <a:outerShdw dist="107763" dir="13500000" sx="75000" sy="75000" algn="tl"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18000" bIns="44450">
            <a:spAutoFit/>
          </a:bodyPr>
          <a:lstStyle>
            <a:lvl1pPr eaLnBrk="0" hangingPunct="0">
              <a:defRPr baseline="-25000">
                <a:solidFill>
                  <a:schemeClr val="tx1"/>
                </a:solidFill>
                <a:latin typeface="Arial" charset="0"/>
              </a:defRPr>
            </a:lvl1pPr>
            <a:lvl2pPr marL="742950" indent="-285750" eaLnBrk="0" hangingPunct="0">
              <a:defRPr baseline="-25000">
                <a:solidFill>
                  <a:schemeClr val="tx1"/>
                </a:solidFill>
                <a:latin typeface="Arial" charset="0"/>
              </a:defRPr>
            </a:lvl2pPr>
            <a:lvl3pPr marL="1143000" indent="-228600" eaLnBrk="0" hangingPunct="0">
              <a:defRPr baseline="-25000">
                <a:solidFill>
                  <a:schemeClr val="tx1"/>
                </a:solidFill>
                <a:latin typeface="Arial" charset="0"/>
              </a:defRPr>
            </a:lvl3pPr>
            <a:lvl4pPr marL="1600200" indent="-228600" eaLnBrk="0" hangingPunct="0">
              <a:defRPr baseline="-25000">
                <a:solidFill>
                  <a:schemeClr val="tx1"/>
                </a:solidFill>
                <a:latin typeface="Arial" charset="0"/>
              </a:defRPr>
            </a:lvl4pPr>
            <a:lvl5pPr marL="2057400" indent="-228600" eaLnBrk="0" hangingPunct="0">
              <a:defRPr baseline="-25000">
                <a:solidFill>
                  <a:schemeClr val="tx1"/>
                </a:solidFill>
                <a:latin typeface="Arial" charset="0"/>
              </a:defRPr>
            </a:lvl5pPr>
            <a:lvl6pPr marL="2514600" indent="-228600" eaLnBrk="0" fontAlgn="base" hangingPunct="0">
              <a:spcBef>
                <a:spcPct val="0"/>
              </a:spcBef>
              <a:spcAft>
                <a:spcPct val="0"/>
              </a:spcAft>
              <a:defRPr baseline="-25000">
                <a:solidFill>
                  <a:schemeClr val="tx1"/>
                </a:solidFill>
                <a:latin typeface="Arial" charset="0"/>
              </a:defRPr>
            </a:lvl6pPr>
            <a:lvl7pPr marL="2971800" indent="-228600" eaLnBrk="0" fontAlgn="base" hangingPunct="0">
              <a:spcBef>
                <a:spcPct val="0"/>
              </a:spcBef>
              <a:spcAft>
                <a:spcPct val="0"/>
              </a:spcAft>
              <a:defRPr baseline="-25000">
                <a:solidFill>
                  <a:schemeClr val="tx1"/>
                </a:solidFill>
                <a:latin typeface="Arial" charset="0"/>
              </a:defRPr>
            </a:lvl7pPr>
            <a:lvl8pPr marL="3429000" indent="-228600" eaLnBrk="0" fontAlgn="base" hangingPunct="0">
              <a:spcBef>
                <a:spcPct val="0"/>
              </a:spcBef>
              <a:spcAft>
                <a:spcPct val="0"/>
              </a:spcAft>
              <a:defRPr baseline="-25000">
                <a:solidFill>
                  <a:schemeClr val="tx1"/>
                </a:solidFill>
                <a:latin typeface="Arial" charset="0"/>
              </a:defRPr>
            </a:lvl8pPr>
            <a:lvl9pPr marL="3886200" indent="-228600" eaLnBrk="0" fontAlgn="base" hangingPunct="0">
              <a:spcBef>
                <a:spcPct val="0"/>
              </a:spcBef>
              <a:spcAft>
                <a:spcPct val="0"/>
              </a:spcAft>
              <a:defRPr baseline="-25000">
                <a:solidFill>
                  <a:schemeClr val="tx1"/>
                </a:solidFill>
                <a:latin typeface="Arial" charset="0"/>
              </a:defRPr>
            </a:lvl9pPr>
          </a:lstStyle>
          <a:p>
            <a:pPr algn="ctr"/>
            <a:r>
              <a:rPr lang="es-ES_tradnl" altLang="es-MX" baseline="0" dirty="0">
                <a:latin typeface="+mn-lt"/>
              </a:rPr>
              <a:t>La productividad del trabajo</a:t>
            </a:r>
          </a:p>
          <a:p>
            <a:pPr algn="ctr"/>
            <a:r>
              <a:rPr lang="es-ES_tradnl" altLang="es-MX" baseline="0" dirty="0">
                <a:latin typeface="+mn-lt"/>
              </a:rPr>
              <a:t>puede aumentar si  mejora </a:t>
            </a:r>
          </a:p>
          <a:p>
            <a:pPr algn="ctr"/>
            <a:r>
              <a:rPr lang="es-ES_tradnl" altLang="es-MX" baseline="0" dirty="0">
                <a:latin typeface="+mn-lt"/>
              </a:rPr>
              <a:t>la tecnología, aunque</a:t>
            </a:r>
          </a:p>
          <a:p>
            <a:pPr algn="ctr"/>
            <a:r>
              <a:rPr lang="es-ES_tradnl" altLang="es-MX" baseline="0" dirty="0">
                <a:latin typeface="+mn-lt"/>
              </a:rPr>
              <a:t>los rendimientos </a:t>
            </a:r>
          </a:p>
          <a:p>
            <a:pPr algn="ctr"/>
            <a:r>
              <a:rPr lang="es-ES_tradnl" altLang="es-MX" baseline="0" dirty="0">
                <a:latin typeface="+mn-lt"/>
              </a:rPr>
              <a:t>del trabajo en un proceso </a:t>
            </a:r>
          </a:p>
          <a:p>
            <a:pPr algn="ctr"/>
            <a:r>
              <a:rPr lang="es-ES_tradnl" altLang="es-MX" baseline="0" dirty="0">
                <a:latin typeface="+mn-lt"/>
              </a:rPr>
              <a:t>de producción determinado</a:t>
            </a:r>
          </a:p>
          <a:p>
            <a:pPr algn="ctr"/>
            <a:r>
              <a:rPr lang="es-ES_tradnl" altLang="es-MX" baseline="0" dirty="0">
                <a:latin typeface="+mn-lt"/>
              </a:rPr>
              <a:t>sean decrecientes.</a:t>
            </a:r>
          </a:p>
        </p:txBody>
      </p:sp>
      <p:sp>
        <p:nvSpPr>
          <p:cNvPr id="2" name="Marcador de número de diapositiva 1"/>
          <p:cNvSpPr>
            <a:spLocks noGrp="1"/>
          </p:cNvSpPr>
          <p:nvPr>
            <p:ph type="sldNum" sz="quarter" idx="12"/>
          </p:nvPr>
        </p:nvSpPr>
        <p:spPr/>
        <p:txBody>
          <a:bodyPr/>
          <a:lstStyle/>
          <a:p>
            <a:pPr>
              <a:defRPr/>
            </a:pPr>
            <a:fld id="{D37493A5-F675-4378-81E8-6C305565884A}" type="slidenum">
              <a:rPr lang="es-ES" smtClean="0"/>
              <a:pPr>
                <a:defRPr/>
              </a:pPr>
              <a:t>28</a:t>
            </a:fld>
            <a:endParaRPr lang="es-ES"/>
          </a:p>
        </p:txBody>
      </p:sp>
    </p:spTree>
  </p:cSld>
  <p:clrMapOvr>
    <a:masterClrMapping/>
  </p:clrMapOvr>
  <p:transition spd="med">
    <p:zoom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055439" y="545886"/>
            <a:ext cx="10009111" cy="922114"/>
          </a:xfrm>
          <a:solidFill>
            <a:schemeClr val="accent1">
              <a:lumMod val="20000"/>
              <a:lumOff val="80000"/>
            </a:schemeClr>
          </a:solidFill>
        </p:spPr>
        <p:txBody>
          <a:bodyPr anchor="ctr"/>
          <a:lstStyle/>
          <a:p>
            <a:pPr eaLnBrk="1" hangingPunct="1"/>
            <a:r>
              <a:rPr lang="es-ES" altLang="es-MX" sz="2800" b="1" dirty="0">
                <a:solidFill>
                  <a:schemeClr val="accent1"/>
                </a:solidFill>
              </a:rPr>
              <a:t>Productividad de los factores</a:t>
            </a:r>
            <a:endParaRPr lang="es-ES" altLang="es-MX" b="1" dirty="0" smtClean="0">
              <a:solidFill>
                <a:schemeClr val="accent1"/>
              </a:solidFill>
            </a:endParaRPr>
          </a:p>
        </p:txBody>
      </p:sp>
      <p:sp>
        <p:nvSpPr>
          <p:cNvPr id="26627" name="Rectangle 3"/>
          <p:cNvSpPr>
            <a:spLocks noGrp="1" noChangeArrowheads="1"/>
          </p:cNvSpPr>
          <p:nvPr>
            <p:ph sz="quarter" idx="1"/>
          </p:nvPr>
        </p:nvSpPr>
        <p:spPr>
          <a:xfrm>
            <a:off x="1055440" y="1994619"/>
            <a:ext cx="10009111" cy="4530725"/>
          </a:xfrm>
        </p:spPr>
        <p:txBody>
          <a:bodyPr>
            <a:noAutofit/>
          </a:bodyPr>
          <a:lstStyle/>
          <a:p>
            <a:pPr eaLnBrk="1" hangingPunct="1">
              <a:lnSpc>
                <a:spcPct val="90000"/>
              </a:lnSpc>
            </a:pPr>
            <a:r>
              <a:rPr lang="es-ES" altLang="es-MX" sz="2400" dirty="0"/>
              <a:t>La noción de productividad se refiere a la relación entre el nivel de producto obtenido y los insumos que se ocuparon en generarlo.</a:t>
            </a:r>
          </a:p>
          <a:p>
            <a:pPr eaLnBrk="1" hangingPunct="1">
              <a:lnSpc>
                <a:spcPct val="90000"/>
              </a:lnSpc>
            </a:pPr>
            <a:r>
              <a:rPr lang="es-ES" altLang="es-MX" sz="2400" dirty="0"/>
              <a:t>Un insumo se hace más productivo cuando la misma cantidad de insumo genera más unidades de producto. </a:t>
            </a:r>
          </a:p>
          <a:p>
            <a:pPr eaLnBrk="1" hangingPunct="1">
              <a:lnSpc>
                <a:spcPct val="90000"/>
              </a:lnSpc>
            </a:pPr>
            <a:r>
              <a:rPr lang="es-ES" altLang="es-MX" sz="2400" dirty="0"/>
              <a:t>Se define la Productividad Marginal (o el Producto Marginal) de un factor </a:t>
            </a:r>
            <a:r>
              <a:rPr lang="es-ES" altLang="es-MX" sz="2400" i="1" dirty="0">
                <a:latin typeface="Times New Roman" pitchFamily="18" charset="0"/>
              </a:rPr>
              <a:t>j</a:t>
            </a:r>
            <a:r>
              <a:rPr lang="es-ES" altLang="es-MX" sz="2400" dirty="0"/>
              <a:t> como:</a:t>
            </a:r>
          </a:p>
          <a:p>
            <a:pPr eaLnBrk="1" hangingPunct="1">
              <a:lnSpc>
                <a:spcPct val="90000"/>
              </a:lnSpc>
            </a:pPr>
            <a:endParaRPr lang="es-ES" altLang="es-MX" sz="2400" dirty="0"/>
          </a:p>
          <a:p>
            <a:pPr eaLnBrk="1" hangingPunct="1">
              <a:lnSpc>
                <a:spcPct val="90000"/>
              </a:lnSpc>
            </a:pPr>
            <a:endParaRPr lang="es-ES" altLang="es-MX" sz="2400" dirty="0"/>
          </a:p>
          <a:p>
            <a:pPr eaLnBrk="1" hangingPunct="1">
              <a:lnSpc>
                <a:spcPct val="90000"/>
              </a:lnSpc>
            </a:pPr>
            <a:r>
              <a:rPr lang="es-ES" altLang="es-MX" sz="2400" dirty="0"/>
              <a:t>La Productividad Marginal corresponde al (máximo) número de unidades de producto que se pueden conseguir si se aumenta el insumo </a:t>
            </a:r>
            <a:r>
              <a:rPr lang="es-ES" altLang="es-MX" sz="2400" i="1" dirty="0">
                <a:latin typeface="Times New Roman" pitchFamily="18" charset="0"/>
              </a:rPr>
              <a:t>j</a:t>
            </a:r>
            <a:r>
              <a:rPr lang="es-ES" altLang="es-MX" sz="2400" dirty="0"/>
              <a:t> en una unidad, y sólo el insumo </a:t>
            </a:r>
            <a:r>
              <a:rPr lang="es-ES" altLang="es-MX" sz="2400" i="1" dirty="0">
                <a:latin typeface="Times New Roman" pitchFamily="18" charset="0"/>
              </a:rPr>
              <a:t>j</a:t>
            </a:r>
            <a:r>
              <a:rPr lang="es-ES" altLang="es-MX" sz="2400" dirty="0"/>
              <a:t>. </a:t>
            </a:r>
          </a:p>
          <a:p>
            <a:pPr eaLnBrk="1" hangingPunct="1">
              <a:lnSpc>
                <a:spcPct val="90000"/>
              </a:lnSpc>
            </a:pPr>
            <a:r>
              <a:rPr lang="es-ES" altLang="es-MX" sz="2400" dirty="0"/>
              <a:t>La Productividad Marginal de un insumo depende de la cantidad usada de cada uno de los otros insumos. </a:t>
            </a:r>
            <a:endParaRPr lang="es-ES" altLang="ja-JP" sz="2400" dirty="0">
              <a:ea typeface="ＭＳ Ｐゴシック" charset="-128"/>
            </a:endParaRPr>
          </a:p>
        </p:txBody>
      </p:sp>
      <p:graphicFrame>
        <p:nvGraphicFramePr>
          <p:cNvPr id="26628" name="Object 5"/>
          <p:cNvGraphicFramePr>
            <a:graphicFrameLocks noChangeAspect="1"/>
          </p:cNvGraphicFramePr>
          <p:nvPr>
            <p:extLst>
              <p:ext uri="{D42A27DB-BD31-4B8C-83A1-F6EECF244321}">
                <p14:modId xmlns:p14="http://schemas.microsoft.com/office/powerpoint/2010/main" val="3448967539"/>
              </p:ext>
            </p:extLst>
          </p:nvPr>
        </p:nvGraphicFramePr>
        <p:xfrm>
          <a:off x="4937125" y="4039442"/>
          <a:ext cx="1158875" cy="665163"/>
        </p:xfrm>
        <a:graphic>
          <a:graphicData uri="http://schemas.openxmlformats.org/presentationml/2006/ole">
            <mc:AlternateContent xmlns:mc="http://schemas.openxmlformats.org/markup-compatibility/2006">
              <mc:Choice xmlns:v="urn:schemas-microsoft-com:vml" Requires="v">
                <p:oleObj spid="_x0000_s26692" name="Equation" r:id="rId3" imgW="774364" imgH="444307" progId="Equation.DSMT4">
                  <p:embed/>
                </p:oleObj>
              </mc:Choice>
              <mc:Fallback>
                <p:oleObj name="Equation" r:id="rId3" imgW="774364" imgH="444307"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7125" y="4039442"/>
                        <a:ext cx="1158875" cy="665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29</a:t>
            </a:fld>
            <a:endParaRPr lang="es-E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15480" y="274640"/>
            <a:ext cx="8795320" cy="750121"/>
          </a:xfrm>
          <a:solidFill>
            <a:schemeClr val="accent2">
              <a:lumMod val="20000"/>
              <a:lumOff val="80000"/>
            </a:schemeClr>
          </a:solidFill>
        </p:spPr>
        <p:txBody>
          <a:bodyPr anchor="ctr"/>
          <a:lstStyle/>
          <a:p>
            <a:r>
              <a:rPr lang="es-MX" b="1" dirty="0" smtClean="0"/>
              <a:t>Índice</a:t>
            </a:r>
            <a:endParaRPr lang="es-MX" b="1" dirty="0"/>
          </a:p>
        </p:txBody>
      </p:sp>
      <p:sp>
        <p:nvSpPr>
          <p:cNvPr id="5" name="4 Marcador de número de diapositiva"/>
          <p:cNvSpPr>
            <a:spLocks noGrp="1"/>
          </p:cNvSpPr>
          <p:nvPr>
            <p:ph type="sldNum" sz="quarter" idx="12"/>
          </p:nvPr>
        </p:nvSpPr>
        <p:spPr/>
        <p:txBody>
          <a:bodyPr/>
          <a:lstStyle/>
          <a:p>
            <a:fld id="{6D22F896-40B5-4ADD-8801-0D06FADFA095}" type="slidenum">
              <a:rPr lang="en-US" smtClean="0"/>
              <a:t>3</a:t>
            </a:fld>
            <a:endParaRPr lang="en-US" dirty="0"/>
          </a:p>
        </p:txBody>
      </p:sp>
      <p:sp>
        <p:nvSpPr>
          <p:cNvPr id="3" name="Marcador de contenido 2"/>
          <p:cNvSpPr>
            <a:spLocks noGrp="1"/>
          </p:cNvSpPr>
          <p:nvPr>
            <p:ph sz="quarter" idx="1"/>
          </p:nvPr>
        </p:nvSpPr>
        <p:spPr/>
        <p:txBody>
          <a:bodyPr>
            <a:noAutofit/>
          </a:bodyPr>
          <a:lstStyle/>
          <a:p>
            <a:pPr marL="0" indent="0">
              <a:spcBef>
                <a:spcPts val="0"/>
              </a:spcBef>
              <a:buNone/>
            </a:pPr>
            <a:r>
              <a:rPr lang="es-ES_tradnl" sz="1800" dirty="0">
                <a:latin typeface="Arial" panose="020B0604020202020204" pitchFamily="34" charset="0"/>
                <a:cs typeface="Arial" panose="020B0604020202020204" pitchFamily="34" charset="0"/>
              </a:rPr>
              <a:t>3.1 La Tecnología: </a:t>
            </a:r>
            <a:r>
              <a:rPr lang="es-ES_tradnl" sz="1800" dirty="0" smtClean="0">
                <a:latin typeface="Arial" panose="020B0604020202020204" pitchFamily="34" charset="0"/>
                <a:cs typeface="Arial" panose="020B0604020202020204" pitchFamily="34" charset="0"/>
              </a:rPr>
              <a:t>Propiedades						7</a:t>
            </a:r>
            <a:endParaRPr lang="es-MX" sz="1800" dirty="0">
              <a:latin typeface="Arial" panose="020B0604020202020204" pitchFamily="34" charset="0"/>
              <a:cs typeface="Arial" panose="020B0604020202020204" pitchFamily="34" charset="0"/>
            </a:endParaRPr>
          </a:p>
          <a:p>
            <a:pPr marL="0" indent="0">
              <a:spcBef>
                <a:spcPts val="0"/>
              </a:spcBef>
              <a:buNone/>
            </a:pPr>
            <a:r>
              <a:rPr lang="es-ES_tradnl" sz="1800" dirty="0">
                <a:latin typeface="Arial" panose="020B0604020202020204" pitchFamily="34" charset="0"/>
                <a:cs typeface="Arial" panose="020B0604020202020204" pitchFamily="34" charset="0"/>
              </a:rPr>
              <a:t>Objetivos de la </a:t>
            </a:r>
            <a:r>
              <a:rPr lang="es-ES_tradnl" sz="1800" dirty="0" smtClean="0">
                <a:latin typeface="Arial" panose="020B0604020202020204" pitchFamily="34" charset="0"/>
                <a:cs typeface="Arial" panose="020B0604020202020204" pitchFamily="34" charset="0"/>
              </a:rPr>
              <a:t>empresa							8</a:t>
            </a:r>
            <a:endParaRPr lang="es-MX" sz="1800" dirty="0">
              <a:latin typeface="Arial" panose="020B0604020202020204" pitchFamily="34" charset="0"/>
              <a:cs typeface="Arial" panose="020B0604020202020204" pitchFamily="34" charset="0"/>
            </a:endParaRPr>
          </a:p>
          <a:p>
            <a:pPr marL="0" indent="0">
              <a:spcBef>
                <a:spcPts val="0"/>
              </a:spcBef>
              <a:buNone/>
            </a:pPr>
            <a:r>
              <a:rPr lang="es-ES" sz="1800" dirty="0">
                <a:latin typeface="Arial" panose="020B0604020202020204" pitchFamily="34" charset="0"/>
                <a:cs typeface="Arial" panose="020B0604020202020204" pitchFamily="34" charset="0"/>
              </a:rPr>
              <a:t>Empresas </a:t>
            </a:r>
            <a:r>
              <a:rPr lang="es-ES" sz="1800" dirty="0" err="1">
                <a:latin typeface="Arial" panose="020B0604020202020204" pitchFamily="34" charset="0"/>
                <a:cs typeface="Arial" panose="020B0604020202020204" pitchFamily="34" charset="0"/>
              </a:rPr>
              <a:t>maximizadoras</a:t>
            </a:r>
            <a:r>
              <a:rPr lang="es-ES" sz="1800" dirty="0">
                <a:latin typeface="Arial" panose="020B0604020202020204" pitchFamily="34" charset="0"/>
                <a:cs typeface="Arial" panose="020B0604020202020204" pitchFamily="34" charset="0"/>
              </a:rPr>
              <a:t> de </a:t>
            </a:r>
            <a:r>
              <a:rPr lang="es-ES" sz="1800" dirty="0" smtClean="0">
                <a:latin typeface="Arial" panose="020B0604020202020204" pitchFamily="34" charset="0"/>
                <a:cs typeface="Arial" panose="020B0604020202020204" pitchFamily="34" charset="0"/>
              </a:rPr>
              <a:t>beneficios					11</a:t>
            </a:r>
            <a:endParaRPr lang="es-MX" sz="1800" dirty="0">
              <a:latin typeface="Arial" panose="020B0604020202020204" pitchFamily="34" charset="0"/>
              <a:cs typeface="Arial" panose="020B0604020202020204" pitchFamily="34" charset="0"/>
            </a:endParaRPr>
          </a:p>
          <a:p>
            <a:pPr marL="0" indent="0">
              <a:spcBef>
                <a:spcPts val="0"/>
              </a:spcBef>
              <a:buNone/>
            </a:pPr>
            <a:r>
              <a:rPr lang="es-ES" sz="1800" dirty="0" smtClean="0">
                <a:latin typeface="Arial" panose="020B0604020202020204" pitchFamily="34" charset="0"/>
                <a:cs typeface="Arial" panose="020B0604020202020204" pitchFamily="34" charset="0"/>
              </a:rPr>
              <a:t>Supuestos								12</a:t>
            </a:r>
            <a:endParaRPr lang="es-MX" sz="1800" dirty="0">
              <a:latin typeface="Arial" panose="020B0604020202020204" pitchFamily="34" charset="0"/>
              <a:cs typeface="Arial" panose="020B0604020202020204" pitchFamily="34" charset="0"/>
            </a:endParaRPr>
          </a:p>
          <a:p>
            <a:pPr marL="0" indent="0">
              <a:spcBef>
                <a:spcPts val="0"/>
              </a:spcBef>
              <a:buNone/>
            </a:pPr>
            <a:r>
              <a:rPr lang="es-ES" sz="1800" dirty="0">
                <a:latin typeface="Arial" panose="020B0604020202020204" pitchFamily="34" charset="0"/>
                <a:cs typeface="Arial" panose="020B0604020202020204" pitchFamily="34" charset="0"/>
              </a:rPr>
              <a:t>3.2 La producción: Función de </a:t>
            </a:r>
            <a:r>
              <a:rPr lang="es-ES" sz="1800" dirty="0" smtClean="0">
                <a:latin typeface="Arial" panose="020B0604020202020204" pitchFamily="34" charset="0"/>
                <a:cs typeface="Arial" panose="020B0604020202020204" pitchFamily="34" charset="0"/>
              </a:rPr>
              <a:t>producción					14</a:t>
            </a:r>
            <a:endParaRPr lang="es-MX" sz="1800" dirty="0">
              <a:latin typeface="Arial" panose="020B0604020202020204" pitchFamily="34" charset="0"/>
              <a:cs typeface="Arial" panose="020B0604020202020204" pitchFamily="34" charset="0"/>
            </a:endParaRPr>
          </a:p>
          <a:p>
            <a:pPr marL="0" indent="0">
              <a:spcBef>
                <a:spcPts val="0"/>
              </a:spcBef>
              <a:buNone/>
            </a:pPr>
            <a:r>
              <a:rPr lang="es-ES" sz="1800" dirty="0">
                <a:latin typeface="Arial" panose="020B0604020202020204" pitchFamily="34" charset="0"/>
                <a:cs typeface="Arial" panose="020B0604020202020204" pitchFamily="34" charset="0"/>
              </a:rPr>
              <a:t>Propiedades del conjunto de posibilidades de </a:t>
            </a:r>
            <a:r>
              <a:rPr lang="es-ES" sz="1800" dirty="0" smtClean="0">
                <a:latin typeface="Arial" panose="020B0604020202020204" pitchFamily="34" charset="0"/>
                <a:cs typeface="Arial" panose="020B0604020202020204" pitchFamily="34" charset="0"/>
              </a:rPr>
              <a:t>producción			17</a:t>
            </a:r>
            <a:endParaRPr lang="es-MX" sz="1800" dirty="0">
              <a:latin typeface="Arial" panose="020B0604020202020204" pitchFamily="34" charset="0"/>
              <a:cs typeface="Arial" panose="020B0604020202020204" pitchFamily="34" charset="0"/>
            </a:endParaRPr>
          </a:p>
          <a:p>
            <a:pPr marL="0" indent="0">
              <a:spcBef>
                <a:spcPts val="0"/>
              </a:spcBef>
              <a:buNone/>
            </a:pPr>
            <a:r>
              <a:rPr lang="es-ES" sz="1800" dirty="0">
                <a:latin typeface="Arial" panose="020B0604020202020204" pitchFamily="34" charset="0"/>
                <a:cs typeface="Arial" panose="020B0604020202020204" pitchFamily="34" charset="0"/>
              </a:rPr>
              <a:t>Propiedades </a:t>
            </a:r>
            <a:r>
              <a:rPr lang="es-ES" sz="1800" dirty="0" smtClean="0">
                <a:latin typeface="Arial" panose="020B0604020202020204" pitchFamily="34" charset="0"/>
                <a:cs typeface="Arial" panose="020B0604020202020204" pitchFamily="34" charset="0"/>
              </a:rPr>
              <a:t>adicionales							21</a:t>
            </a:r>
            <a:endParaRPr lang="es-MX" sz="1800" dirty="0">
              <a:latin typeface="Arial" panose="020B0604020202020204" pitchFamily="34" charset="0"/>
              <a:cs typeface="Arial" panose="020B0604020202020204" pitchFamily="34" charset="0"/>
            </a:endParaRPr>
          </a:p>
          <a:p>
            <a:pPr marL="0" indent="0">
              <a:spcBef>
                <a:spcPts val="0"/>
              </a:spcBef>
              <a:buNone/>
            </a:pPr>
            <a:r>
              <a:rPr lang="es-ES" sz="1800" dirty="0">
                <a:latin typeface="Arial" panose="020B0604020202020204" pitchFamily="34" charset="0"/>
                <a:cs typeface="Arial" panose="020B0604020202020204" pitchFamily="34" charset="0"/>
              </a:rPr>
              <a:t>LA PRODUCCION EN EL CORTO </a:t>
            </a:r>
            <a:r>
              <a:rPr lang="es-ES" sz="1800" dirty="0" smtClean="0">
                <a:latin typeface="Arial" panose="020B0604020202020204" pitchFamily="34" charset="0"/>
                <a:cs typeface="Arial" panose="020B0604020202020204" pitchFamily="34" charset="0"/>
              </a:rPr>
              <a:t>PLAZO					22</a:t>
            </a:r>
            <a:endParaRPr lang="es-MX" sz="1800" dirty="0">
              <a:latin typeface="Arial" panose="020B0604020202020204" pitchFamily="34" charset="0"/>
              <a:cs typeface="Arial" panose="020B0604020202020204" pitchFamily="34" charset="0"/>
            </a:endParaRPr>
          </a:p>
          <a:p>
            <a:pPr marL="0" indent="0">
              <a:spcBef>
                <a:spcPts val="0"/>
              </a:spcBef>
              <a:buNone/>
            </a:pPr>
            <a:r>
              <a:rPr lang="es-MX" sz="1800" dirty="0">
                <a:latin typeface="Arial" panose="020B0604020202020204" pitchFamily="34" charset="0"/>
                <a:cs typeface="Arial" panose="020B0604020202020204" pitchFamily="34" charset="0"/>
              </a:rPr>
              <a:t>La función de producción para un </a:t>
            </a:r>
            <a:r>
              <a:rPr lang="es-MX" sz="1800" dirty="0" smtClean="0">
                <a:latin typeface="Arial" panose="020B0604020202020204" pitchFamily="34" charset="0"/>
                <a:cs typeface="Arial" panose="020B0604020202020204" pitchFamily="34" charset="0"/>
              </a:rPr>
              <a:t>bien					23</a:t>
            </a:r>
            <a:endParaRPr lang="es-MX" sz="1800" dirty="0">
              <a:latin typeface="Arial" panose="020B0604020202020204" pitchFamily="34" charset="0"/>
              <a:cs typeface="Arial" panose="020B0604020202020204" pitchFamily="34" charset="0"/>
            </a:endParaRPr>
          </a:p>
          <a:p>
            <a:pPr marL="0" indent="0">
              <a:spcBef>
                <a:spcPts val="0"/>
              </a:spcBef>
              <a:buNone/>
            </a:pPr>
            <a:r>
              <a:rPr lang="es-MX" sz="1800" dirty="0">
                <a:latin typeface="Arial" panose="020B0604020202020204" pitchFamily="34" charset="0"/>
                <a:cs typeface="Arial" panose="020B0604020202020204" pitchFamily="34" charset="0"/>
              </a:rPr>
              <a:t>La producción con un factor variable (el trabajo</a:t>
            </a:r>
            <a:r>
              <a:rPr lang="es-MX" sz="1800" dirty="0" smtClean="0">
                <a:latin typeface="Arial" panose="020B0604020202020204" pitchFamily="34" charset="0"/>
                <a:cs typeface="Arial" panose="020B0604020202020204" pitchFamily="34" charset="0"/>
              </a:rPr>
              <a:t>)				24</a:t>
            </a:r>
            <a:endParaRPr lang="es-MX" sz="1800" dirty="0">
              <a:latin typeface="Arial" panose="020B0604020202020204" pitchFamily="34" charset="0"/>
              <a:cs typeface="Arial" panose="020B0604020202020204" pitchFamily="34" charset="0"/>
            </a:endParaRPr>
          </a:p>
          <a:p>
            <a:pPr marL="0" indent="0">
              <a:spcBef>
                <a:spcPts val="0"/>
              </a:spcBef>
              <a:buNone/>
            </a:pPr>
            <a:r>
              <a:rPr lang="es-ES_tradnl" sz="1800" dirty="0">
                <a:latin typeface="Arial" panose="020B0604020202020204" pitchFamily="34" charset="0"/>
                <a:cs typeface="Arial" panose="020B0604020202020204" pitchFamily="34" charset="0"/>
              </a:rPr>
              <a:t>El efecto de la mejora </a:t>
            </a:r>
            <a:r>
              <a:rPr lang="es-ES_tradnl" sz="1800" dirty="0" smtClean="0">
                <a:latin typeface="Arial" panose="020B0604020202020204" pitchFamily="34" charset="0"/>
                <a:cs typeface="Arial" panose="020B0604020202020204" pitchFamily="34" charset="0"/>
              </a:rPr>
              <a:t>tecnológica						28</a:t>
            </a:r>
            <a:endParaRPr lang="es-MX" sz="1800" dirty="0">
              <a:latin typeface="Arial" panose="020B0604020202020204" pitchFamily="34" charset="0"/>
              <a:cs typeface="Arial" panose="020B0604020202020204" pitchFamily="34" charset="0"/>
            </a:endParaRPr>
          </a:p>
          <a:p>
            <a:pPr marL="0" indent="0">
              <a:spcBef>
                <a:spcPts val="0"/>
              </a:spcBef>
              <a:buNone/>
            </a:pPr>
            <a:r>
              <a:rPr lang="es-ES" sz="1800" dirty="0">
                <a:latin typeface="Arial" panose="020B0604020202020204" pitchFamily="34" charset="0"/>
                <a:cs typeface="Arial" panose="020B0604020202020204" pitchFamily="34" charset="0"/>
              </a:rPr>
              <a:t>Productividad de los </a:t>
            </a:r>
            <a:r>
              <a:rPr lang="es-ES" sz="1800" dirty="0" smtClean="0">
                <a:latin typeface="Arial" panose="020B0604020202020204" pitchFamily="34" charset="0"/>
                <a:cs typeface="Arial" panose="020B0604020202020204" pitchFamily="34" charset="0"/>
              </a:rPr>
              <a:t>factores						29</a:t>
            </a:r>
            <a:endParaRPr lang="es-MX" sz="1800" dirty="0">
              <a:latin typeface="Arial" panose="020B0604020202020204" pitchFamily="34" charset="0"/>
              <a:cs typeface="Arial" panose="020B0604020202020204" pitchFamily="34" charset="0"/>
            </a:endParaRPr>
          </a:p>
          <a:p>
            <a:pPr marL="0" indent="0">
              <a:spcBef>
                <a:spcPts val="0"/>
              </a:spcBef>
              <a:buNone/>
            </a:pPr>
            <a:r>
              <a:rPr lang="es-ES" sz="1800" dirty="0">
                <a:latin typeface="Arial" panose="020B0604020202020204" pitchFamily="34" charset="0"/>
                <a:cs typeface="Arial" panose="020B0604020202020204" pitchFamily="34" charset="0"/>
              </a:rPr>
              <a:t>La productividad </a:t>
            </a:r>
            <a:r>
              <a:rPr lang="es-ES" sz="1800" dirty="0" smtClean="0">
                <a:latin typeface="Arial" panose="020B0604020202020204" pitchFamily="34" charset="0"/>
                <a:cs typeface="Arial" panose="020B0604020202020204" pitchFamily="34" charset="0"/>
              </a:rPr>
              <a:t>media							30</a:t>
            </a:r>
            <a:endParaRPr lang="es-MX" sz="1800" dirty="0">
              <a:latin typeface="Arial" panose="020B0604020202020204" pitchFamily="34" charset="0"/>
              <a:cs typeface="Arial" panose="020B0604020202020204" pitchFamily="34" charset="0"/>
            </a:endParaRPr>
          </a:p>
          <a:p>
            <a:pPr marL="0" indent="0">
              <a:spcBef>
                <a:spcPts val="0"/>
              </a:spcBef>
              <a:buNone/>
            </a:pPr>
            <a:r>
              <a:rPr lang="es-ES" sz="1800" dirty="0">
                <a:latin typeface="Arial" panose="020B0604020202020204" pitchFamily="34" charset="0"/>
                <a:cs typeface="Arial" panose="020B0604020202020204" pitchFamily="34" charset="0"/>
              </a:rPr>
              <a:t>LA PRODUCCIÓN EN EL LARGO </a:t>
            </a:r>
            <a:r>
              <a:rPr lang="es-ES" sz="1800" dirty="0" smtClean="0">
                <a:latin typeface="Arial" panose="020B0604020202020204" pitchFamily="34" charset="0"/>
                <a:cs typeface="Arial" panose="020B0604020202020204" pitchFamily="34" charset="0"/>
              </a:rPr>
              <a:t>PLAZO					31</a:t>
            </a:r>
            <a:endParaRPr lang="es-MX" sz="1800" dirty="0">
              <a:latin typeface="Arial" panose="020B0604020202020204" pitchFamily="34" charset="0"/>
              <a:cs typeface="Arial" panose="020B0604020202020204" pitchFamily="34" charset="0"/>
            </a:endParaRPr>
          </a:p>
          <a:p>
            <a:pPr marL="0" indent="0">
              <a:spcBef>
                <a:spcPts val="0"/>
              </a:spcBef>
              <a:buNone/>
            </a:pPr>
            <a:r>
              <a:rPr lang="es-ES_tradnl" sz="1800" dirty="0">
                <a:latin typeface="Arial" panose="020B0604020202020204" pitchFamily="34" charset="0"/>
                <a:cs typeface="Arial" panose="020B0604020202020204" pitchFamily="34" charset="0"/>
              </a:rPr>
              <a:t>La producción con dos factores variables (</a:t>
            </a:r>
            <a:r>
              <a:rPr lang="es-ES_tradnl" sz="1800" i="1" dirty="0">
                <a:latin typeface="Arial" panose="020B0604020202020204" pitchFamily="34" charset="0"/>
                <a:cs typeface="Arial" panose="020B0604020202020204" pitchFamily="34" charset="0"/>
              </a:rPr>
              <a:t>L,K</a:t>
            </a:r>
            <a:r>
              <a:rPr lang="es-ES_tradnl" sz="1800" dirty="0" smtClean="0">
                <a:latin typeface="Arial" panose="020B0604020202020204" pitchFamily="34" charset="0"/>
                <a:cs typeface="Arial" panose="020B0604020202020204" pitchFamily="34" charset="0"/>
              </a:rPr>
              <a:t>)				32</a:t>
            </a:r>
            <a:endParaRPr lang="es-MX"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64766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127448" y="188640"/>
            <a:ext cx="9721080" cy="778098"/>
          </a:xfrm>
          <a:solidFill>
            <a:schemeClr val="accent1">
              <a:lumMod val="20000"/>
              <a:lumOff val="80000"/>
            </a:schemeClr>
          </a:solidFill>
        </p:spPr>
        <p:txBody>
          <a:bodyPr/>
          <a:lstStyle/>
          <a:p>
            <a:pPr eaLnBrk="1" hangingPunct="1"/>
            <a:r>
              <a:rPr lang="es-ES" altLang="es-MX" sz="2800" b="1" dirty="0">
                <a:solidFill>
                  <a:schemeClr val="accent1"/>
                </a:solidFill>
              </a:rPr>
              <a:t>La productividad media</a:t>
            </a:r>
            <a:endParaRPr lang="es-ES" altLang="es-MX" b="1" dirty="0" smtClean="0">
              <a:solidFill>
                <a:schemeClr val="accent1"/>
              </a:solidFill>
            </a:endParaRPr>
          </a:p>
        </p:txBody>
      </p:sp>
      <p:sp>
        <p:nvSpPr>
          <p:cNvPr id="28675" name="Rectangle 3"/>
          <p:cNvSpPr>
            <a:spLocks noGrp="1" noChangeArrowheads="1"/>
          </p:cNvSpPr>
          <p:nvPr>
            <p:ph sz="quarter" idx="1"/>
          </p:nvPr>
        </p:nvSpPr>
        <p:spPr>
          <a:xfrm>
            <a:off x="1127448" y="1124745"/>
            <a:ext cx="9865096" cy="1036637"/>
          </a:xfrm>
        </p:spPr>
        <p:txBody>
          <a:bodyPr>
            <a:noAutofit/>
          </a:bodyPr>
          <a:lstStyle/>
          <a:p>
            <a:pPr eaLnBrk="1" hangingPunct="1"/>
            <a:r>
              <a:rPr lang="es-ES" altLang="es-MX" sz="2400" dirty="0"/>
              <a:t>Corresponde a la razón entre el número de unidades de producto que (en promedio) se consiguen a partir del número de unidades del insumo empleado</a:t>
            </a:r>
          </a:p>
        </p:txBody>
      </p:sp>
      <p:graphicFrame>
        <p:nvGraphicFramePr>
          <p:cNvPr id="28676" name="Object 4"/>
          <p:cNvGraphicFramePr>
            <a:graphicFrameLocks noChangeAspect="1"/>
          </p:cNvGraphicFramePr>
          <p:nvPr>
            <p:extLst>
              <p:ext uri="{D42A27DB-BD31-4B8C-83A1-F6EECF244321}">
                <p14:modId xmlns:p14="http://schemas.microsoft.com/office/powerpoint/2010/main" val="2158198624"/>
              </p:ext>
            </p:extLst>
          </p:nvPr>
        </p:nvGraphicFramePr>
        <p:xfrm>
          <a:off x="5495858" y="2060848"/>
          <a:ext cx="1289184" cy="820390"/>
        </p:xfrm>
        <a:graphic>
          <a:graphicData uri="http://schemas.openxmlformats.org/presentationml/2006/ole">
            <mc:AlternateContent xmlns:mc="http://schemas.openxmlformats.org/markup-compatibility/2006">
              <mc:Choice xmlns:v="urn:schemas-microsoft-com:vml" Requires="v">
                <p:oleObj spid="_x0000_s28806" name="Equation" r:id="rId3" imgW="698197" imgH="444307" progId="Equation.DSMT4">
                  <p:embed/>
                </p:oleObj>
              </mc:Choice>
              <mc:Fallback>
                <p:oleObj name="Equation" r:id="rId3" imgW="698197" imgH="444307"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5858" y="2060848"/>
                        <a:ext cx="1289184" cy="820390"/>
                      </a:xfrm>
                      <a:prstGeom prst="rect">
                        <a:avLst/>
                      </a:prstGeom>
                      <a:noFill/>
                      <a:ln>
                        <a:noFill/>
                      </a:ln>
                      <a:effectLst/>
                    </p:spPr>
                  </p:pic>
                </p:oleObj>
              </mc:Fallback>
            </mc:AlternateContent>
          </a:graphicData>
        </a:graphic>
      </p:graphicFrame>
      <p:sp>
        <p:nvSpPr>
          <p:cNvPr id="28677" name="Rectangle 5"/>
          <p:cNvSpPr>
            <a:spLocks noChangeArrowheads="1"/>
          </p:cNvSpPr>
          <p:nvPr/>
        </p:nvSpPr>
        <p:spPr bwMode="auto">
          <a:xfrm>
            <a:off x="1127448" y="2707582"/>
            <a:ext cx="9865096"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Arial" panose="020B0604020202020204" pitchFamily="34" charset="0"/>
              <a:buChar char="•"/>
            </a:pPr>
            <a:r>
              <a:rPr lang="es-ES" altLang="es-MX" sz="2400" baseline="0" dirty="0">
                <a:latin typeface="+mn-lt"/>
              </a:rPr>
              <a:t>la Productividad Media depende del nivel de contratación del insumo. En particular, tenemos:</a:t>
            </a:r>
          </a:p>
        </p:txBody>
      </p:sp>
      <p:graphicFrame>
        <p:nvGraphicFramePr>
          <p:cNvPr id="28678" name="Object 7"/>
          <p:cNvGraphicFramePr>
            <a:graphicFrameLocks noChangeAspect="1"/>
          </p:cNvGraphicFramePr>
          <p:nvPr>
            <p:extLst>
              <p:ext uri="{D42A27DB-BD31-4B8C-83A1-F6EECF244321}">
                <p14:modId xmlns:p14="http://schemas.microsoft.com/office/powerpoint/2010/main" val="1588832664"/>
              </p:ext>
            </p:extLst>
          </p:nvPr>
        </p:nvGraphicFramePr>
        <p:xfrm>
          <a:off x="4727575" y="3394298"/>
          <a:ext cx="3714750" cy="2266950"/>
        </p:xfrm>
        <a:graphic>
          <a:graphicData uri="http://schemas.openxmlformats.org/presentationml/2006/ole">
            <mc:AlternateContent xmlns:mc="http://schemas.openxmlformats.org/markup-compatibility/2006">
              <mc:Choice xmlns:v="urn:schemas-microsoft-com:vml" Requires="v">
                <p:oleObj spid="_x0000_s28807" name="Equation" r:id="rId5" imgW="2476500" imgH="1511300" progId="Equation.DSMT4">
                  <p:embed/>
                </p:oleObj>
              </mc:Choice>
              <mc:Fallback>
                <p:oleObj name="Equation" r:id="rId5" imgW="2476500" imgH="15113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7575" y="3394298"/>
                        <a:ext cx="3714750" cy="2266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79" name="Rectangle 8"/>
          <p:cNvSpPr>
            <a:spLocks noChangeArrowheads="1"/>
          </p:cNvSpPr>
          <p:nvPr/>
        </p:nvSpPr>
        <p:spPr bwMode="auto">
          <a:xfrm>
            <a:off x="1127448" y="5661919"/>
            <a:ext cx="972108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Arial" panose="020B0604020202020204" pitchFamily="34" charset="0"/>
              <a:buChar char="•"/>
            </a:pPr>
            <a:r>
              <a:rPr lang="es-ES" altLang="es-MX" sz="2400" baseline="0" dirty="0">
                <a:latin typeface="+mn-lt"/>
              </a:rPr>
              <a:t>la Productividad Media de un factor es creciente cuando la Productividad Marginal es mayor que ella, decreciente cuando es menor, y constante cuando ambas son iguales.</a:t>
            </a:r>
          </a:p>
        </p:txBody>
      </p:sp>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30</a:t>
            </a:fld>
            <a:endParaRPr lang="es-E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Grp="1" noChangeArrowheads="1"/>
          </p:cNvSpPr>
          <p:nvPr>
            <p:ph type="ctrTitle"/>
          </p:nvPr>
        </p:nvSpPr>
        <p:spPr/>
        <p:txBody>
          <a:bodyPr>
            <a:normAutofit fontScale="90000"/>
          </a:bodyPr>
          <a:lstStyle/>
          <a:p>
            <a:r>
              <a:rPr lang="es-ES" altLang="es-MX" dirty="0" smtClean="0"/>
              <a:t/>
            </a:r>
            <a:br>
              <a:rPr lang="es-ES" altLang="es-MX" dirty="0" smtClean="0"/>
            </a:br>
            <a:r>
              <a:rPr lang="es-ES" altLang="es-MX" dirty="0" smtClean="0"/>
              <a:t>LA PRODUCCIÓN </a:t>
            </a:r>
            <a:r>
              <a:rPr lang="es-ES" altLang="es-MX" dirty="0"/>
              <a:t>EN EL LARGO PLAZO</a:t>
            </a:r>
            <a:br>
              <a:rPr lang="es-ES" altLang="es-MX" dirty="0"/>
            </a:br>
            <a:endParaRPr lang="es-MX" altLang="es-MX" dirty="0" smtClean="0"/>
          </a:p>
        </p:txBody>
      </p:sp>
      <p:pic>
        <p:nvPicPr>
          <p:cNvPr id="74754" name="Picture 2" descr="http://4.bp.blogspot.com/-ebzFYZFlRug/UukkVm3d5dI/AAAAAAAAC2Q/u4iqTlv51sc/s1600/planificar+la+produccion.jpg"/>
          <p:cNvPicPr>
            <a:picLocks noChangeAspect="1" noChangeArrowheads="1"/>
          </p:cNvPicPr>
          <p:nvPr/>
        </p:nvPicPr>
        <p:blipFill>
          <a:blip r:embed="rId2">
            <a:clrChange>
              <a:clrFrom>
                <a:srgbClr val="F9F8F5"/>
              </a:clrFrom>
              <a:clrTo>
                <a:srgbClr val="F9F8F5">
                  <a:alpha val="0"/>
                </a:srgbClr>
              </a:clrTo>
            </a:clrChange>
            <a:extLst>
              <a:ext uri="{28A0092B-C50C-407E-A947-70E740481C1C}">
                <a14:useLocalDpi xmlns:a14="http://schemas.microsoft.com/office/drawing/2010/main" val="0"/>
              </a:ext>
            </a:extLst>
          </a:blip>
          <a:srcRect/>
          <a:stretch>
            <a:fillRect/>
          </a:stretch>
        </p:blipFill>
        <p:spPr bwMode="auto">
          <a:xfrm>
            <a:off x="3575720" y="3140968"/>
            <a:ext cx="5162342" cy="3574922"/>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pPr>
              <a:defRPr/>
            </a:pPr>
            <a:fld id="{534B7974-CC2F-4DB3-95F5-D0882DE2D9ED}" type="slidenum">
              <a:rPr lang="es-ES" smtClean="0"/>
              <a:pPr>
                <a:defRPr/>
              </a:pPr>
              <a:t>31</a:t>
            </a:fld>
            <a:endParaRPr lang="es-E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4"/>
          <p:cNvSpPr>
            <a:spLocks noGrp="1" noChangeArrowheads="1"/>
          </p:cNvSpPr>
          <p:nvPr>
            <p:ph type="title"/>
          </p:nvPr>
        </p:nvSpPr>
        <p:spPr>
          <a:xfrm>
            <a:off x="1127448" y="274638"/>
            <a:ext cx="10081120" cy="850106"/>
          </a:xfrm>
          <a:solidFill>
            <a:schemeClr val="accent1">
              <a:lumMod val="20000"/>
              <a:lumOff val="80000"/>
            </a:schemeClr>
          </a:solidFill>
        </p:spPr>
        <p:txBody>
          <a:bodyPr>
            <a:normAutofit/>
          </a:bodyPr>
          <a:lstStyle/>
          <a:p>
            <a:pPr eaLnBrk="1" hangingPunct="1"/>
            <a:r>
              <a:rPr lang="es-ES_tradnl" altLang="es-MX" sz="2800" b="1" dirty="0">
                <a:solidFill>
                  <a:schemeClr val="accent1"/>
                </a:solidFill>
                <a:latin typeface="+mn-lt"/>
              </a:rPr>
              <a:t>La producción con dos factores variables (</a:t>
            </a:r>
            <a:r>
              <a:rPr lang="es-ES_tradnl" altLang="es-MX" sz="2800" b="1" i="1" dirty="0">
                <a:solidFill>
                  <a:schemeClr val="accent1"/>
                </a:solidFill>
                <a:latin typeface="+mn-lt"/>
              </a:rPr>
              <a:t>L,K</a:t>
            </a:r>
            <a:r>
              <a:rPr lang="es-ES_tradnl" altLang="es-MX" sz="2800" b="1" dirty="0">
                <a:solidFill>
                  <a:schemeClr val="accent1"/>
                </a:solidFill>
                <a:latin typeface="+mn-lt"/>
              </a:rPr>
              <a:t>)</a:t>
            </a:r>
          </a:p>
        </p:txBody>
      </p:sp>
      <p:sp>
        <p:nvSpPr>
          <p:cNvPr id="31746" name="Rectangle 3"/>
          <p:cNvSpPr>
            <a:spLocks noGrp="1" noChangeArrowheads="1"/>
          </p:cNvSpPr>
          <p:nvPr>
            <p:ph sz="quarter" idx="1"/>
          </p:nvPr>
        </p:nvSpPr>
        <p:spPr>
          <a:xfrm>
            <a:off x="1127448" y="1327151"/>
            <a:ext cx="10081120" cy="5270201"/>
          </a:xfrm>
        </p:spPr>
        <p:txBody>
          <a:bodyPr>
            <a:noAutofit/>
          </a:bodyPr>
          <a:lstStyle/>
          <a:p>
            <a:pPr eaLnBrk="1" hangingPunct="1">
              <a:lnSpc>
                <a:spcPct val="80000"/>
              </a:lnSpc>
            </a:pPr>
            <a:r>
              <a:rPr lang="es-ES" altLang="es-MX" sz="2400" dirty="0"/>
              <a:t>En un plan de producción </a:t>
            </a:r>
            <a:r>
              <a:rPr lang="es-ES" altLang="es-MX" sz="2000" i="1" dirty="0" err="1">
                <a:latin typeface="Times New Roman" pitchFamily="18" charset="0"/>
              </a:rPr>
              <a:t>y</a:t>
            </a:r>
            <a:r>
              <a:rPr lang="es-ES" altLang="es-MX" sz="2000" i="1" baseline="-25000" dirty="0" err="1">
                <a:latin typeface="Times New Roman" pitchFamily="18" charset="0"/>
              </a:rPr>
              <a:t>j</a:t>
            </a:r>
            <a:r>
              <a:rPr lang="es-ES" altLang="es-MX" sz="2000" i="1" dirty="0">
                <a:latin typeface="Times New Roman" pitchFamily="18" charset="0"/>
              </a:rPr>
              <a:t> </a:t>
            </a:r>
            <a:r>
              <a:rPr lang="es-ES" altLang="es-MX" sz="2000" dirty="0">
                <a:latin typeface="Times New Roman" pitchFamily="18" charset="0"/>
              </a:rPr>
              <a:t>= (</a:t>
            </a:r>
            <a:r>
              <a:rPr lang="es-ES" altLang="es-MX" sz="2000" i="1" dirty="0">
                <a:latin typeface="Times New Roman" pitchFamily="18" charset="0"/>
              </a:rPr>
              <a:t>y</a:t>
            </a:r>
            <a:r>
              <a:rPr lang="es-ES" altLang="es-MX" sz="2000" i="1" baseline="-25000" dirty="0">
                <a:latin typeface="Times New Roman" pitchFamily="18" charset="0"/>
              </a:rPr>
              <a:t>j</a:t>
            </a:r>
            <a:r>
              <a:rPr lang="es-ES" altLang="es-MX" sz="2000" baseline="-25000" dirty="0">
                <a:latin typeface="Times New Roman" pitchFamily="18" charset="0"/>
              </a:rPr>
              <a:t>1</a:t>
            </a:r>
            <a:r>
              <a:rPr lang="es-ES" altLang="es-MX" sz="2000" i="1" dirty="0">
                <a:latin typeface="Times New Roman" pitchFamily="18" charset="0"/>
              </a:rPr>
              <a:t>, . . . , </a:t>
            </a:r>
            <a:r>
              <a:rPr lang="es-ES" altLang="es-MX" sz="2000" i="1" dirty="0" err="1">
                <a:latin typeface="Times New Roman" pitchFamily="18" charset="0"/>
              </a:rPr>
              <a:t>y</a:t>
            </a:r>
            <a:r>
              <a:rPr lang="es-ES" altLang="es-MX" sz="2000" i="1" baseline="-25000" dirty="0" err="1">
                <a:latin typeface="Times New Roman" pitchFamily="18" charset="0"/>
              </a:rPr>
              <a:t>jl</a:t>
            </a:r>
            <a:r>
              <a:rPr lang="es-ES" altLang="es-MX" sz="2000" dirty="0">
                <a:latin typeface="Times New Roman" pitchFamily="18" charset="0"/>
              </a:rPr>
              <a:t>) </a:t>
            </a:r>
            <a:r>
              <a:rPr lang="es-ES" altLang="ja-JP" sz="2000" dirty="0">
                <a:latin typeface="Times New Roman" pitchFamily="18" charset="0"/>
                <a:ea typeface="ＭＳ Ｐゴシック" charset="-128"/>
              </a:rPr>
              <a:t>∈</a:t>
            </a:r>
            <a:r>
              <a:rPr lang="es-ES" altLang="ja-JP" sz="2000" i="1" dirty="0">
                <a:latin typeface="Times New Roman" pitchFamily="18" charset="0"/>
                <a:ea typeface="ＭＳ Ｐゴシック" charset="-128"/>
              </a:rPr>
              <a:t> </a:t>
            </a:r>
            <a:r>
              <a:rPr lang="es-ES" altLang="ja-JP" sz="2000" i="1" dirty="0" err="1">
                <a:latin typeface="Times New Roman" pitchFamily="18" charset="0"/>
                <a:ea typeface="ＭＳ Ｐゴシック" charset="-128"/>
              </a:rPr>
              <a:t>Y</a:t>
            </a:r>
            <a:r>
              <a:rPr lang="es-ES" altLang="ja-JP" sz="2000" i="1" baseline="-25000" dirty="0" err="1">
                <a:latin typeface="Times New Roman" pitchFamily="18" charset="0"/>
                <a:ea typeface="ＭＳ Ｐゴシック" charset="-128"/>
              </a:rPr>
              <a:t>j</a:t>
            </a:r>
            <a:r>
              <a:rPr lang="es-ES" altLang="ja-JP" sz="2000" i="1" dirty="0">
                <a:ea typeface="ＭＳ Ｐゴシック" charset="-128"/>
              </a:rPr>
              <a:t> </a:t>
            </a:r>
            <a:r>
              <a:rPr lang="es-ES" altLang="ja-JP" sz="2400" dirty="0">
                <a:ea typeface="ＭＳ Ｐゴシック" charset="-128"/>
              </a:rPr>
              <a:t>algunas mercancías son inputs y otras son outputs. </a:t>
            </a:r>
          </a:p>
          <a:p>
            <a:pPr eaLnBrk="1" hangingPunct="1">
              <a:lnSpc>
                <a:spcPct val="80000"/>
              </a:lnSpc>
            </a:pPr>
            <a:r>
              <a:rPr lang="es-ES" altLang="ja-JP" sz="2400" dirty="0">
                <a:ea typeface="ＭＳ Ｐゴシック" charset="-128"/>
              </a:rPr>
              <a:t>Para facilitar la distinción vamos a denotar los inputs como </a:t>
            </a:r>
            <a:r>
              <a:rPr lang="es-ES" altLang="ja-JP" sz="2400" i="1" dirty="0">
                <a:latin typeface="Times New Roman" pitchFamily="18" charset="0"/>
                <a:ea typeface="ＭＳ Ｐゴシック" charset="-128"/>
              </a:rPr>
              <a:t>z</a:t>
            </a:r>
            <a:r>
              <a:rPr lang="es-ES" altLang="ja-JP" sz="2400" i="1" dirty="0">
                <a:ea typeface="ＭＳ Ｐゴシック" charset="-128"/>
              </a:rPr>
              <a:t> </a:t>
            </a:r>
            <a:r>
              <a:rPr lang="es-ES" altLang="ja-JP" sz="2400" dirty="0">
                <a:ea typeface="ＭＳ Ｐゴシック" charset="-128"/>
              </a:rPr>
              <a:t>y vamos a suponer que las primeras </a:t>
            </a:r>
            <a:r>
              <a:rPr lang="es-ES" altLang="ja-JP" sz="2400" i="1" dirty="0">
                <a:latin typeface="Times New Roman" pitchFamily="18" charset="0"/>
                <a:ea typeface="ＭＳ Ｐゴシック" charset="-128"/>
              </a:rPr>
              <a:t>v</a:t>
            </a:r>
            <a:r>
              <a:rPr lang="es-ES" altLang="ja-JP" sz="2400" i="1" dirty="0">
                <a:ea typeface="ＭＳ Ｐゴシック" charset="-128"/>
              </a:rPr>
              <a:t> </a:t>
            </a:r>
            <a:r>
              <a:rPr lang="es-ES" altLang="ja-JP" sz="2400" dirty="0">
                <a:ea typeface="ＭＳ Ｐゴシック" charset="-128"/>
              </a:rPr>
              <a:t>mercancías van a representar inputs, mientras que las restantes </a:t>
            </a:r>
            <a:r>
              <a:rPr lang="es-ES" altLang="ja-JP" sz="2400" i="1" dirty="0">
                <a:ea typeface="ＭＳ Ｐゴシック" charset="-128"/>
              </a:rPr>
              <a:t>l-v </a:t>
            </a:r>
            <a:r>
              <a:rPr lang="es-ES" altLang="ja-JP" sz="2400" dirty="0">
                <a:ea typeface="ＭＳ Ｐゴシック" charset="-128"/>
              </a:rPr>
              <a:t>mercancías van a representar outputs. </a:t>
            </a:r>
          </a:p>
          <a:p>
            <a:pPr eaLnBrk="1" hangingPunct="1">
              <a:lnSpc>
                <a:spcPct val="80000"/>
              </a:lnSpc>
            </a:pPr>
            <a:endParaRPr lang="es-ES" altLang="ja-JP" sz="2400" dirty="0">
              <a:ea typeface="ＭＳ Ｐゴシック" charset="-128"/>
            </a:endParaRPr>
          </a:p>
          <a:p>
            <a:pPr eaLnBrk="1" hangingPunct="1">
              <a:lnSpc>
                <a:spcPct val="80000"/>
              </a:lnSpc>
            </a:pPr>
            <a:r>
              <a:rPr lang="es-ES" altLang="ja-JP" sz="2400" dirty="0">
                <a:ea typeface="ＭＳ Ｐゴシック" charset="-128"/>
              </a:rPr>
              <a:t>Así, un plan de producción para la empresa </a:t>
            </a:r>
            <a:r>
              <a:rPr lang="es-ES" altLang="ja-JP" sz="2400" i="1" dirty="0">
                <a:latin typeface="Times New Roman" pitchFamily="18" charset="0"/>
                <a:ea typeface="ＭＳ Ｐゴシック" charset="-128"/>
              </a:rPr>
              <a:t>j</a:t>
            </a:r>
            <a:r>
              <a:rPr lang="es-ES" altLang="ja-JP" sz="2400" i="1" dirty="0">
                <a:ea typeface="ＭＳ Ｐゴシック" charset="-128"/>
              </a:rPr>
              <a:t> es</a:t>
            </a:r>
          </a:p>
          <a:p>
            <a:pPr algn="ctr" eaLnBrk="1" hangingPunct="1">
              <a:lnSpc>
                <a:spcPct val="80000"/>
              </a:lnSpc>
              <a:buFont typeface="Wingdings" pitchFamily="2" charset="2"/>
              <a:buNone/>
            </a:pPr>
            <a:r>
              <a:rPr lang="es-ES" altLang="ja-JP" sz="2400" i="1" dirty="0">
                <a:ea typeface="ＭＳ Ｐゴシック" charset="-128"/>
              </a:rPr>
              <a:t> </a:t>
            </a:r>
          </a:p>
          <a:p>
            <a:pPr eaLnBrk="1" hangingPunct="1">
              <a:lnSpc>
                <a:spcPct val="80000"/>
              </a:lnSpc>
              <a:buFont typeface="Wingdings" pitchFamily="2" charset="2"/>
              <a:buNone/>
            </a:pPr>
            <a:r>
              <a:rPr lang="es-ES" altLang="ja-JP" sz="2400" dirty="0">
                <a:ea typeface="ＭＳ Ｐゴシック" charset="-128"/>
              </a:rPr>
              <a:t>	donde</a:t>
            </a:r>
          </a:p>
          <a:p>
            <a:pPr eaLnBrk="1" hangingPunct="1">
              <a:lnSpc>
                <a:spcPct val="80000"/>
              </a:lnSpc>
            </a:pPr>
            <a:endParaRPr lang="es-ES" altLang="ja-JP" sz="2400" dirty="0">
              <a:ea typeface="ＭＳ Ｐゴシック" charset="-128"/>
            </a:endParaRPr>
          </a:p>
          <a:p>
            <a:pPr eaLnBrk="1" hangingPunct="1">
              <a:lnSpc>
                <a:spcPct val="80000"/>
              </a:lnSpc>
            </a:pPr>
            <a:r>
              <a:rPr lang="es-ES" altLang="ja-JP" sz="2400" dirty="0">
                <a:ea typeface="ＭＳ Ｐゴシック" charset="-128"/>
              </a:rPr>
              <a:t>Por lo tanto el conjunto de posibilidades de producción de la empresa </a:t>
            </a:r>
            <a:r>
              <a:rPr lang="es-ES" altLang="ja-JP" sz="2400" i="1" dirty="0">
                <a:latin typeface="Times New Roman" pitchFamily="18" charset="0"/>
                <a:ea typeface="ＭＳ Ｐゴシック" charset="-128"/>
              </a:rPr>
              <a:t>j</a:t>
            </a:r>
            <a:r>
              <a:rPr lang="es-ES" altLang="ja-JP" sz="2400" i="1" dirty="0">
                <a:ea typeface="ＭＳ Ｐゴシック" charset="-128"/>
              </a:rPr>
              <a:t> </a:t>
            </a:r>
            <a:r>
              <a:rPr lang="es-ES" altLang="ja-JP" sz="2400" dirty="0">
                <a:ea typeface="ＭＳ Ｐゴシック" charset="-128"/>
              </a:rPr>
              <a:t>es                 Además, dada la convención de inputs negativos, </a:t>
            </a:r>
            <a:r>
              <a:rPr lang="es-ES" altLang="ja-JP" sz="2400" i="1" dirty="0" err="1">
                <a:ea typeface="ＭＳ Ｐゴシック" charset="-128"/>
              </a:rPr>
              <a:t>z</a:t>
            </a:r>
            <a:r>
              <a:rPr lang="es-ES" altLang="ja-JP" sz="2400" i="1" baseline="-25000" dirty="0" err="1">
                <a:ea typeface="ＭＳ Ｐゴシック" charset="-128"/>
              </a:rPr>
              <a:t>jk</a:t>
            </a:r>
            <a:r>
              <a:rPr lang="es-ES" altLang="ja-JP" sz="2400" i="1" dirty="0">
                <a:ea typeface="ＭＳ Ｐゴシック" charset="-128"/>
              </a:rPr>
              <a:t> ≤ </a:t>
            </a:r>
            <a:r>
              <a:rPr lang="es-ES" altLang="ja-JP" sz="2400" dirty="0">
                <a:ea typeface="ＭＳ Ｐゴシック" charset="-128"/>
              </a:rPr>
              <a:t>0</a:t>
            </a:r>
            <a:r>
              <a:rPr lang="es-ES" altLang="ja-JP" sz="2400" i="1" dirty="0">
                <a:ea typeface="ＭＳ Ｐゴシック" charset="-128"/>
              </a:rPr>
              <a:t>, k </a:t>
            </a:r>
            <a:r>
              <a:rPr lang="es-ES" altLang="ja-JP" sz="2400" dirty="0">
                <a:ea typeface="ＭＳ Ｐゴシック" charset="-128"/>
              </a:rPr>
              <a:t>= 1</a:t>
            </a:r>
            <a:r>
              <a:rPr lang="es-ES" altLang="ja-JP" sz="2400" i="1" dirty="0">
                <a:ea typeface="ＭＳ Ｐゴシック" charset="-128"/>
              </a:rPr>
              <a:t>, </a:t>
            </a:r>
            <a:r>
              <a:rPr lang="es-ES" altLang="ja-JP" sz="2400" dirty="0">
                <a:ea typeface="ＭＳ Ｐゴシック" charset="-128"/>
              </a:rPr>
              <a:t>2</a:t>
            </a:r>
            <a:r>
              <a:rPr lang="es-ES" altLang="ja-JP" sz="2400" i="1" dirty="0">
                <a:ea typeface="ＭＳ Ｐゴシック" charset="-128"/>
              </a:rPr>
              <a:t>, . . . , v  </a:t>
            </a:r>
            <a:r>
              <a:rPr lang="es-ES" altLang="ja-JP" sz="2400" dirty="0">
                <a:ea typeface="ＭＳ Ｐゴシック" charset="-128"/>
              </a:rPr>
              <a:t>y </a:t>
            </a:r>
            <a:r>
              <a:rPr lang="es-ES" altLang="ja-JP" sz="2400" i="1" dirty="0" err="1">
                <a:ea typeface="ＭＳ Ｐゴシック" charset="-128"/>
              </a:rPr>
              <a:t>y</a:t>
            </a:r>
            <a:r>
              <a:rPr lang="es-ES" altLang="ja-JP" sz="2400" i="1" baseline="-25000" dirty="0" err="1">
                <a:ea typeface="ＭＳ Ｐゴシック" charset="-128"/>
              </a:rPr>
              <a:t>jk</a:t>
            </a:r>
            <a:r>
              <a:rPr lang="es-ES" altLang="ja-JP" sz="2400" i="1" dirty="0">
                <a:ea typeface="ＭＳ Ｐゴシック" charset="-128"/>
              </a:rPr>
              <a:t> ≥ </a:t>
            </a:r>
            <a:r>
              <a:rPr lang="es-ES" altLang="ja-JP" sz="2400" dirty="0">
                <a:ea typeface="ＭＳ Ｐゴシック" charset="-128"/>
              </a:rPr>
              <a:t>0</a:t>
            </a:r>
            <a:r>
              <a:rPr lang="es-ES" altLang="ja-JP" sz="2400" i="1" dirty="0">
                <a:ea typeface="ＭＳ Ｐゴシック" charset="-128"/>
              </a:rPr>
              <a:t>, k </a:t>
            </a:r>
            <a:r>
              <a:rPr lang="es-ES" altLang="ja-JP" sz="2400" dirty="0">
                <a:ea typeface="ＭＳ Ｐゴシック" charset="-128"/>
              </a:rPr>
              <a:t>= </a:t>
            </a:r>
            <a:r>
              <a:rPr lang="es-ES" altLang="ja-JP" sz="2400" i="1" dirty="0">
                <a:ea typeface="ＭＳ Ｐゴシック" charset="-128"/>
              </a:rPr>
              <a:t>v </a:t>
            </a:r>
            <a:r>
              <a:rPr lang="es-ES" altLang="ja-JP" sz="2400" dirty="0">
                <a:ea typeface="ＭＳ Ｐゴシック" charset="-128"/>
              </a:rPr>
              <a:t>+ 1</a:t>
            </a:r>
            <a:r>
              <a:rPr lang="es-ES" altLang="ja-JP" sz="2400" i="1" dirty="0">
                <a:ea typeface="ＭＳ Ｐゴシック" charset="-128"/>
              </a:rPr>
              <a:t>, v </a:t>
            </a:r>
            <a:r>
              <a:rPr lang="es-ES" altLang="ja-JP" sz="2400" dirty="0">
                <a:ea typeface="ＭＳ Ｐゴシック" charset="-128"/>
              </a:rPr>
              <a:t>+ 2</a:t>
            </a:r>
            <a:r>
              <a:rPr lang="es-ES" altLang="ja-JP" sz="2400" i="1" dirty="0">
                <a:ea typeface="ＭＳ Ｐゴシック" charset="-128"/>
              </a:rPr>
              <a:t>, . . . , l</a:t>
            </a:r>
            <a:r>
              <a:rPr lang="es-ES" altLang="ja-JP" sz="2400" dirty="0">
                <a:ea typeface="ＭＳ Ｐゴシック" charset="-128"/>
              </a:rPr>
              <a:t>.</a:t>
            </a:r>
          </a:p>
          <a:p>
            <a:pPr eaLnBrk="1" hangingPunct="1"/>
            <a:r>
              <a:rPr lang="es-ES" altLang="es-MX" sz="2400" dirty="0"/>
              <a:t>Podemos fijar los niveles de outputs de la empresa y estudiar las necesidades de inputs para producir esos outputs.</a:t>
            </a:r>
            <a:endParaRPr lang="es-ES" altLang="es-MX" sz="2400" dirty="0">
              <a:latin typeface="Times New Roman" pitchFamily="18" charset="0"/>
            </a:endParaRPr>
          </a:p>
        </p:txBody>
      </p:sp>
      <p:graphicFrame>
        <p:nvGraphicFramePr>
          <p:cNvPr id="31748" name="Object 6"/>
          <p:cNvGraphicFramePr>
            <a:graphicFrameLocks noChangeAspect="1"/>
          </p:cNvGraphicFramePr>
          <p:nvPr>
            <p:extLst>
              <p:ext uri="{D42A27DB-BD31-4B8C-83A1-F6EECF244321}">
                <p14:modId xmlns:p14="http://schemas.microsoft.com/office/powerpoint/2010/main" val="3016736548"/>
              </p:ext>
            </p:extLst>
          </p:nvPr>
        </p:nvGraphicFramePr>
        <p:xfrm>
          <a:off x="3053571" y="4302621"/>
          <a:ext cx="3149600" cy="381000"/>
        </p:xfrm>
        <a:graphic>
          <a:graphicData uri="http://schemas.openxmlformats.org/presentationml/2006/ole">
            <mc:AlternateContent xmlns:mc="http://schemas.openxmlformats.org/markup-compatibility/2006">
              <mc:Choice xmlns:v="urn:schemas-microsoft-com:vml" Requires="v">
                <p:oleObj spid="_x0000_s31943" name="Equation" r:id="rId3" imgW="2095500" imgH="254000" progId="Equation.DSMT4">
                  <p:embed/>
                </p:oleObj>
              </mc:Choice>
              <mc:Fallback>
                <p:oleObj name="Equation" r:id="rId3" imgW="2095500" imgH="2540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3571" y="4302621"/>
                        <a:ext cx="31496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49" name="Object 7"/>
          <p:cNvGraphicFramePr>
            <a:graphicFrameLocks noChangeAspect="1"/>
          </p:cNvGraphicFramePr>
          <p:nvPr>
            <p:extLst>
              <p:ext uri="{D42A27DB-BD31-4B8C-83A1-F6EECF244321}">
                <p14:modId xmlns:p14="http://schemas.microsoft.com/office/powerpoint/2010/main" val="2227222280"/>
              </p:ext>
            </p:extLst>
          </p:nvPr>
        </p:nvGraphicFramePr>
        <p:xfrm>
          <a:off x="3071664" y="3789363"/>
          <a:ext cx="4822825" cy="420687"/>
        </p:xfrm>
        <a:graphic>
          <a:graphicData uri="http://schemas.openxmlformats.org/presentationml/2006/ole">
            <mc:AlternateContent xmlns:mc="http://schemas.openxmlformats.org/markup-compatibility/2006">
              <mc:Choice xmlns:v="urn:schemas-microsoft-com:vml" Requires="v">
                <p:oleObj spid="_x0000_s31944" name="Equation" r:id="rId5" imgW="3200400" imgH="279360" progId="Equation.DSMT4">
                  <p:embed/>
                </p:oleObj>
              </mc:Choice>
              <mc:Fallback>
                <p:oleObj name="Equation" r:id="rId5" imgW="3200400" imgH="27936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71664" y="3789363"/>
                        <a:ext cx="4822825" cy="420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50" name="Object 8"/>
          <p:cNvGraphicFramePr>
            <a:graphicFrameLocks noChangeAspect="1"/>
          </p:cNvGraphicFramePr>
          <p:nvPr>
            <p:extLst>
              <p:ext uri="{D42A27DB-BD31-4B8C-83A1-F6EECF244321}">
                <p14:modId xmlns:p14="http://schemas.microsoft.com/office/powerpoint/2010/main" val="3565879997"/>
              </p:ext>
            </p:extLst>
          </p:nvPr>
        </p:nvGraphicFramePr>
        <p:xfrm>
          <a:off x="9624392" y="4869160"/>
          <a:ext cx="917575" cy="306388"/>
        </p:xfrm>
        <a:graphic>
          <a:graphicData uri="http://schemas.openxmlformats.org/presentationml/2006/ole">
            <mc:AlternateContent xmlns:mc="http://schemas.openxmlformats.org/markup-compatibility/2006">
              <mc:Choice xmlns:v="urn:schemas-microsoft-com:vml" Requires="v">
                <p:oleObj spid="_x0000_s31945" name="Equation" r:id="rId7" imgW="761669" imgH="253890" progId="Equation.DSMT4">
                  <p:embed/>
                </p:oleObj>
              </mc:Choice>
              <mc:Fallback>
                <p:oleObj name="Equation" r:id="rId7" imgW="761669" imgH="25389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624392" y="4869160"/>
                        <a:ext cx="917575"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32</a:t>
            </a:fld>
            <a:endParaRPr lang="es-E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sz="quarter" idx="1"/>
          </p:nvPr>
        </p:nvSpPr>
        <p:spPr>
          <a:xfrm>
            <a:off x="2208212" y="692697"/>
            <a:ext cx="8496299" cy="5400129"/>
          </a:xfrm>
        </p:spPr>
        <p:txBody>
          <a:bodyPr>
            <a:noAutofit/>
          </a:bodyPr>
          <a:lstStyle/>
          <a:p>
            <a:pPr eaLnBrk="1" hangingPunct="1">
              <a:lnSpc>
                <a:spcPct val="80000"/>
              </a:lnSpc>
            </a:pPr>
            <a:r>
              <a:rPr lang="es-ES" altLang="es-MX" sz="2400" b="1" dirty="0"/>
              <a:t>Conjunto de necesidades de inputs. </a:t>
            </a:r>
            <a:r>
              <a:rPr lang="es-ES" altLang="es-MX" sz="2400" i="1" dirty="0"/>
              <a:t>Dado un vector de outputs</a:t>
            </a:r>
          </a:p>
          <a:p>
            <a:pPr eaLnBrk="1" hangingPunct="1">
              <a:lnSpc>
                <a:spcPct val="80000"/>
              </a:lnSpc>
              <a:buFont typeface="Wingdings" pitchFamily="2" charset="2"/>
              <a:buNone/>
            </a:pPr>
            <a:r>
              <a:rPr lang="es-ES" altLang="es-MX" sz="2400" i="1" dirty="0"/>
              <a:t>              , el conjunto de necesidades de inputs asociado es</a:t>
            </a:r>
          </a:p>
          <a:p>
            <a:pPr eaLnBrk="1" hangingPunct="1">
              <a:lnSpc>
                <a:spcPct val="80000"/>
              </a:lnSpc>
            </a:pPr>
            <a:endParaRPr lang="es-ES" altLang="es-MX" sz="2400" i="1" dirty="0"/>
          </a:p>
          <a:p>
            <a:pPr eaLnBrk="1" hangingPunct="1">
              <a:lnSpc>
                <a:spcPct val="80000"/>
              </a:lnSpc>
            </a:pPr>
            <a:endParaRPr lang="es-ES" altLang="es-MX" sz="2400" i="1" dirty="0"/>
          </a:p>
          <a:p>
            <a:pPr eaLnBrk="1" hangingPunct="1">
              <a:lnSpc>
                <a:spcPct val="80000"/>
              </a:lnSpc>
            </a:pPr>
            <a:r>
              <a:rPr lang="es-ES" altLang="es-MX" sz="2400" dirty="0"/>
              <a:t>Es decir, el conjunto de necesidades de inputs es el conjunto de todas las posibles combinaciones de inputs que permiten producir el vector de outputs         </a:t>
            </a:r>
            <a:r>
              <a:rPr lang="es-ES" altLang="es-MX" sz="2400" i="1" dirty="0"/>
              <a:t> </a:t>
            </a:r>
            <a:r>
              <a:rPr lang="es-ES" altLang="es-MX" sz="2400" dirty="0"/>
              <a:t>.</a:t>
            </a:r>
          </a:p>
          <a:p>
            <a:pPr eaLnBrk="1" hangingPunct="1">
              <a:lnSpc>
                <a:spcPct val="80000"/>
              </a:lnSpc>
            </a:pPr>
            <a:endParaRPr lang="es-ES" altLang="es-MX" sz="2400" dirty="0"/>
          </a:p>
          <a:p>
            <a:pPr eaLnBrk="1" hangingPunct="1">
              <a:lnSpc>
                <a:spcPct val="80000"/>
              </a:lnSpc>
            </a:pPr>
            <a:r>
              <a:rPr lang="es-ES" altLang="es-MX" sz="2400" dirty="0"/>
              <a:t>Propiedades del conjunto           :</a:t>
            </a:r>
          </a:p>
          <a:p>
            <a:pPr lvl="1" eaLnBrk="1" hangingPunct="1">
              <a:lnSpc>
                <a:spcPct val="80000"/>
              </a:lnSpc>
              <a:buFont typeface="Wingdings" pitchFamily="2" charset="2"/>
              <a:buNone/>
            </a:pPr>
            <a:r>
              <a:rPr lang="es-ES" altLang="es-MX" dirty="0" smtClean="0"/>
              <a:t>i)             es comprensivo hacia arriba.</a:t>
            </a:r>
          </a:p>
          <a:p>
            <a:pPr marL="0" indent="0">
              <a:lnSpc>
                <a:spcPct val="80000"/>
              </a:lnSpc>
              <a:buNone/>
            </a:pPr>
            <a:r>
              <a:rPr lang="es-ES" altLang="es-MX" sz="2400" dirty="0"/>
              <a:t>Esta propiedad dice que es el conjunto de combinaciones de inputs</a:t>
            </a:r>
          </a:p>
          <a:p>
            <a:pPr marL="0" indent="0">
              <a:lnSpc>
                <a:spcPct val="80000"/>
              </a:lnSpc>
              <a:buNone/>
            </a:pPr>
            <a:r>
              <a:rPr lang="es-ES" altLang="es-MX" sz="2400" dirty="0"/>
              <a:t>que permiten producir </a:t>
            </a:r>
            <a:r>
              <a:rPr lang="es-ES" altLang="es-MX" sz="2400" i="1" dirty="0"/>
              <a:t>por lo menos </a:t>
            </a:r>
            <a:r>
              <a:rPr lang="es-ES" altLang="es-MX" sz="2400" dirty="0"/>
              <a:t>el vector de outputs    </a:t>
            </a:r>
            <a:r>
              <a:rPr lang="es-ES" altLang="es-MX" sz="2400" i="1" dirty="0"/>
              <a:t> </a:t>
            </a:r>
            <a:r>
              <a:rPr lang="es-ES" altLang="es-MX" sz="2400" dirty="0"/>
              <a:t>.</a:t>
            </a:r>
          </a:p>
          <a:p>
            <a:pPr marL="0" indent="0">
              <a:lnSpc>
                <a:spcPct val="80000"/>
              </a:lnSpc>
              <a:buNone/>
            </a:pPr>
            <a:r>
              <a:rPr lang="es-ES" altLang="es-MX" sz="2400" dirty="0"/>
              <a:t>Formalmente, ante dos vectores de inputs            , si </a:t>
            </a:r>
          </a:p>
          <a:p>
            <a:pPr marL="0" indent="0">
              <a:lnSpc>
                <a:spcPct val="80000"/>
              </a:lnSpc>
              <a:buNone/>
            </a:pPr>
            <a:r>
              <a:rPr lang="es-ES" altLang="es-MX" sz="2400" dirty="0"/>
              <a:t>y           entonces                . Es decir, si podemos producir el vector de outputs </a:t>
            </a:r>
            <a:r>
              <a:rPr lang="es-ES" altLang="es-MX" sz="2400" i="1" dirty="0" err="1"/>
              <a:t>y</a:t>
            </a:r>
            <a:r>
              <a:rPr lang="es-ES" altLang="es-MX" sz="2400" i="1" baseline="-25000" dirty="0" err="1"/>
              <a:t>j</a:t>
            </a:r>
            <a:r>
              <a:rPr lang="es-ES" altLang="es-MX" sz="2400" i="1" dirty="0"/>
              <a:t> </a:t>
            </a:r>
            <a:r>
              <a:rPr lang="es-ES" altLang="es-MX" sz="2400" dirty="0"/>
              <a:t>a partir del vector de inputs   </a:t>
            </a:r>
            <a:r>
              <a:rPr lang="es-ES" altLang="es-MX" sz="2400" i="1" dirty="0"/>
              <a:t> </a:t>
            </a:r>
            <a:r>
              <a:rPr lang="es-ES" altLang="es-MX" sz="2400" dirty="0"/>
              <a:t>también lo podemos hacer con más inputs. </a:t>
            </a:r>
          </a:p>
        </p:txBody>
      </p:sp>
      <p:graphicFrame>
        <p:nvGraphicFramePr>
          <p:cNvPr id="32771" name="Object 5"/>
          <p:cNvGraphicFramePr>
            <a:graphicFrameLocks noChangeAspect="1"/>
          </p:cNvGraphicFramePr>
          <p:nvPr>
            <p:extLst>
              <p:ext uri="{D42A27DB-BD31-4B8C-83A1-F6EECF244321}">
                <p14:modId xmlns:p14="http://schemas.microsoft.com/office/powerpoint/2010/main" val="1237771508"/>
              </p:ext>
            </p:extLst>
          </p:nvPr>
        </p:nvGraphicFramePr>
        <p:xfrm>
          <a:off x="2639616" y="1052737"/>
          <a:ext cx="596900" cy="331787"/>
        </p:xfrm>
        <a:graphic>
          <a:graphicData uri="http://schemas.openxmlformats.org/presentationml/2006/ole">
            <mc:AlternateContent xmlns:mc="http://schemas.openxmlformats.org/markup-compatibility/2006">
              <mc:Choice xmlns:v="urn:schemas-microsoft-com:vml" Requires="v">
                <p:oleObj spid="_x0000_s33453" name="Equation" r:id="rId3" imgW="457002" imgH="253890" progId="Equation.DSMT4">
                  <p:embed/>
                </p:oleObj>
              </mc:Choice>
              <mc:Fallback>
                <p:oleObj name="Equation" r:id="rId3" imgW="457002" imgH="25389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9616" y="1052737"/>
                        <a:ext cx="596900" cy="331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2" name="Object 9"/>
          <p:cNvGraphicFramePr>
            <a:graphicFrameLocks noChangeAspect="1"/>
          </p:cNvGraphicFramePr>
          <p:nvPr>
            <p:extLst>
              <p:ext uri="{D42A27DB-BD31-4B8C-83A1-F6EECF244321}">
                <p14:modId xmlns:p14="http://schemas.microsoft.com/office/powerpoint/2010/main" val="75774295"/>
              </p:ext>
            </p:extLst>
          </p:nvPr>
        </p:nvGraphicFramePr>
        <p:xfrm>
          <a:off x="4727849" y="1556792"/>
          <a:ext cx="2516187" cy="457200"/>
        </p:xfrm>
        <a:graphic>
          <a:graphicData uri="http://schemas.openxmlformats.org/presentationml/2006/ole">
            <mc:AlternateContent xmlns:mc="http://schemas.openxmlformats.org/markup-compatibility/2006">
              <mc:Choice xmlns:v="urn:schemas-microsoft-com:vml" Requires="v">
                <p:oleObj spid="_x0000_s33454" name="Equation" r:id="rId5" imgW="1675673" imgH="304668" progId="Equation.DSMT4">
                  <p:embed/>
                </p:oleObj>
              </mc:Choice>
              <mc:Fallback>
                <p:oleObj name="Equation" r:id="rId5" imgW="1675673" imgH="304668" progId="Equation.DSMT4">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7849" y="1556792"/>
                        <a:ext cx="25161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3" name="Object 10"/>
          <p:cNvGraphicFramePr>
            <a:graphicFrameLocks noChangeAspect="1"/>
          </p:cNvGraphicFramePr>
          <p:nvPr>
            <p:extLst>
              <p:ext uri="{D42A27DB-BD31-4B8C-83A1-F6EECF244321}">
                <p14:modId xmlns:p14="http://schemas.microsoft.com/office/powerpoint/2010/main" val="5789420"/>
              </p:ext>
            </p:extLst>
          </p:nvPr>
        </p:nvGraphicFramePr>
        <p:xfrm>
          <a:off x="3719737" y="2775844"/>
          <a:ext cx="612775" cy="365125"/>
        </p:xfrm>
        <a:graphic>
          <a:graphicData uri="http://schemas.openxmlformats.org/presentationml/2006/ole">
            <mc:AlternateContent xmlns:mc="http://schemas.openxmlformats.org/markup-compatibility/2006">
              <mc:Choice xmlns:v="urn:schemas-microsoft-com:vml" Requires="v">
                <p:oleObj spid="_x0000_s33455" name="Equation" r:id="rId7" imgW="469900" imgH="279400" progId="Equation.DSMT4">
                  <p:embed/>
                </p:oleObj>
              </mc:Choice>
              <mc:Fallback>
                <p:oleObj name="Equation" r:id="rId7" imgW="469900" imgH="279400" progId="Equation.DSMT4">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19737" y="2775844"/>
                        <a:ext cx="6127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4" name="Object 11"/>
          <p:cNvGraphicFramePr>
            <a:graphicFrameLocks noChangeAspect="1"/>
          </p:cNvGraphicFramePr>
          <p:nvPr>
            <p:extLst>
              <p:ext uri="{D42A27DB-BD31-4B8C-83A1-F6EECF244321}">
                <p14:modId xmlns:p14="http://schemas.microsoft.com/office/powerpoint/2010/main" val="3014813239"/>
              </p:ext>
            </p:extLst>
          </p:nvPr>
        </p:nvGraphicFramePr>
        <p:xfrm>
          <a:off x="5411218" y="3495924"/>
          <a:ext cx="612775" cy="365125"/>
        </p:xfrm>
        <a:graphic>
          <a:graphicData uri="http://schemas.openxmlformats.org/presentationml/2006/ole">
            <mc:AlternateContent xmlns:mc="http://schemas.openxmlformats.org/markup-compatibility/2006">
              <mc:Choice xmlns:v="urn:schemas-microsoft-com:vml" Requires="v">
                <p:oleObj spid="_x0000_s33456" name="Equation" r:id="rId9" imgW="469900" imgH="279400" progId="Equation.DSMT4">
                  <p:embed/>
                </p:oleObj>
              </mc:Choice>
              <mc:Fallback>
                <p:oleObj name="Equation" r:id="rId9" imgW="469900" imgH="279400" progId="Equation.DSMT4">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11218" y="3495924"/>
                        <a:ext cx="6127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5" name="Object 12"/>
          <p:cNvGraphicFramePr>
            <a:graphicFrameLocks noChangeAspect="1"/>
          </p:cNvGraphicFramePr>
          <p:nvPr>
            <p:extLst>
              <p:ext uri="{D42A27DB-BD31-4B8C-83A1-F6EECF244321}">
                <p14:modId xmlns:p14="http://schemas.microsoft.com/office/powerpoint/2010/main" val="2885018206"/>
              </p:ext>
            </p:extLst>
          </p:nvPr>
        </p:nvGraphicFramePr>
        <p:xfrm>
          <a:off x="2999657" y="3855964"/>
          <a:ext cx="612775" cy="365125"/>
        </p:xfrm>
        <a:graphic>
          <a:graphicData uri="http://schemas.openxmlformats.org/presentationml/2006/ole">
            <mc:AlternateContent xmlns:mc="http://schemas.openxmlformats.org/markup-compatibility/2006">
              <mc:Choice xmlns:v="urn:schemas-microsoft-com:vml" Requires="v">
                <p:oleObj spid="_x0000_s33457" name="Equation" r:id="rId10" imgW="469900" imgH="279400" progId="Equation.DSMT4">
                  <p:embed/>
                </p:oleObj>
              </mc:Choice>
              <mc:Fallback>
                <p:oleObj name="Equation" r:id="rId10" imgW="469900" imgH="279400" progId="Equation.DSMT4">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99657" y="3855964"/>
                        <a:ext cx="6127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6" name="Object 13"/>
          <p:cNvGraphicFramePr>
            <a:graphicFrameLocks noChangeAspect="1"/>
          </p:cNvGraphicFramePr>
          <p:nvPr>
            <p:extLst>
              <p:ext uri="{D42A27DB-BD31-4B8C-83A1-F6EECF244321}">
                <p14:modId xmlns:p14="http://schemas.microsoft.com/office/powerpoint/2010/main" val="3719431958"/>
              </p:ext>
            </p:extLst>
          </p:nvPr>
        </p:nvGraphicFramePr>
        <p:xfrm>
          <a:off x="8400257" y="4581129"/>
          <a:ext cx="231775" cy="314325"/>
        </p:xfrm>
        <a:graphic>
          <a:graphicData uri="http://schemas.openxmlformats.org/presentationml/2006/ole">
            <mc:AlternateContent xmlns:mc="http://schemas.openxmlformats.org/markup-compatibility/2006">
              <mc:Choice xmlns:v="urn:schemas-microsoft-com:vml" Requires="v">
                <p:oleObj spid="_x0000_s33458" name="Equation" r:id="rId11" imgW="177646" imgH="241091" progId="Equation.DSMT4">
                  <p:embed/>
                </p:oleObj>
              </mc:Choice>
              <mc:Fallback>
                <p:oleObj name="Equation" r:id="rId11" imgW="177646" imgH="241091" progId="Equation.DSMT4">
                  <p:embed/>
                  <p:pic>
                    <p:nvPicPr>
                      <p:cNvPr id="0" name="Object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00257" y="4581129"/>
                        <a:ext cx="23177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7" name="Object 14"/>
          <p:cNvGraphicFramePr>
            <a:graphicFrameLocks noChangeAspect="1"/>
          </p:cNvGraphicFramePr>
          <p:nvPr>
            <p:extLst>
              <p:ext uri="{D42A27DB-BD31-4B8C-83A1-F6EECF244321}">
                <p14:modId xmlns:p14="http://schemas.microsoft.com/office/powerpoint/2010/main" val="3862537848"/>
              </p:ext>
            </p:extLst>
          </p:nvPr>
        </p:nvGraphicFramePr>
        <p:xfrm>
          <a:off x="6982694" y="4941169"/>
          <a:ext cx="625475" cy="357187"/>
        </p:xfrm>
        <a:graphic>
          <a:graphicData uri="http://schemas.openxmlformats.org/presentationml/2006/ole">
            <mc:AlternateContent xmlns:mc="http://schemas.openxmlformats.org/markup-compatibility/2006">
              <mc:Choice xmlns:v="urn:schemas-microsoft-com:vml" Requires="v">
                <p:oleObj spid="_x0000_s33459" name="Equation" r:id="rId13" imgW="444114" imgH="253780" progId="Equation.DSMT4">
                  <p:embed/>
                </p:oleObj>
              </mc:Choice>
              <mc:Fallback>
                <p:oleObj name="Equation" r:id="rId13" imgW="444114" imgH="253780" progId="Equation.DSMT4">
                  <p:embed/>
                  <p:pic>
                    <p:nvPicPr>
                      <p:cNvPr id="0" name="Object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982694" y="4941169"/>
                        <a:ext cx="625475"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8" name="Object 15"/>
          <p:cNvGraphicFramePr>
            <a:graphicFrameLocks noChangeAspect="1"/>
          </p:cNvGraphicFramePr>
          <p:nvPr>
            <p:extLst>
              <p:ext uri="{D42A27DB-BD31-4B8C-83A1-F6EECF244321}">
                <p14:modId xmlns:p14="http://schemas.microsoft.com/office/powerpoint/2010/main" val="2409071151"/>
              </p:ext>
            </p:extLst>
          </p:nvPr>
        </p:nvGraphicFramePr>
        <p:xfrm>
          <a:off x="8112224" y="4869161"/>
          <a:ext cx="1033462" cy="392113"/>
        </p:xfrm>
        <a:graphic>
          <a:graphicData uri="http://schemas.openxmlformats.org/presentationml/2006/ole">
            <mc:AlternateContent xmlns:mc="http://schemas.openxmlformats.org/markup-compatibility/2006">
              <mc:Choice xmlns:v="urn:schemas-microsoft-com:vml" Requires="v">
                <p:oleObj spid="_x0000_s33460" name="Equation" r:id="rId15" imgW="736600" imgH="279400" progId="Equation.DSMT4">
                  <p:embed/>
                </p:oleObj>
              </mc:Choice>
              <mc:Fallback>
                <p:oleObj name="Equation" r:id="rId15" imgW="736600" imgH="279400" progId="Equation.DSMT4">
                  <p:embed/>
                  <p:pic>
                    <p:nvPicPr>
                      <p:cNvPr id="0" name="Object 1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112224" y="4869161"/>
                        <a:ext cx="1033462" cy="392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9" name="Object 16"/>
          <p:cNvGraphicFramePr>
            <a:graphicFrameLocks noChangeAspect="1"/>
          </p:cNvGraphicFramePr>
          <p:nvPr>
            <p:extLst>
              <p:ext uri="{D42A27DB-BD31-4B8C-83A1-F6EECF244321}">
                <p14:modId xmlns:p14="http://schemas.microsoft.com/office/powerpoint/2010/main" val="1097117502"/>
              </p:ext>
            </p:extLst>
          </p:nvPr>
        </p:nvGraphicFramePr>
        <p:xfrm>
          <a:off x="2495601" y="5301208"/>
          <a:ext cx="644525" cy="357188"/>
        </p:xfrm>
        <a:graphic>
          <a:graphicData uri="http://schemas.openxmlformats.org/presentationml/2006/ole">
            <mc:AlternateContent xmlns:mc="http://schemas.openxmlformats.org/markup-compatibility/2006">
              <mc:Choice xmlns:v="urn:schemas-microsoft-com:vml" Requires="v">
                <p:oleObj spid="_x0000_s33461" name="Equation" r:id="rId17" imgW="457002" imgH="253890" progId="Equation.DSMT4">
                  <p:embed/>
                </p:oleObj>
              </mc:Choice>
              <mc:Fallback>
                <p:oleObj name="Equation" r:id="rId17" imgW="457002" imgH="253890" progId="Equation.DSMT4">
                  <p:embed/>
                  <p:pic>
                    <p:nvPicPr>
                      <p:cNvPr id="0" name="Object 1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495601" y="5301208"/>
                        <a:ext cx="644525" cy="357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80" name="Object 17"/>
          <p:cNvGraphicFramePr>
            <a:graphicFrameLocks noChangeAspect="1"/>
          </p:cNvGraphicFramePr>
          <p:nvPr>
            <p:extLst>
              <p:ext uri="{D42A27DB-BD31-4B8C-83A1-F6EECF244321}">
                <p14:modId xmlns:p14="http://schemas.microsoft.com/office/powerpoint/2010/main" val="3235776047"/>
              </p:ext>
            </p:extLst>
          </p:nvPr>
        </p:nvGraphicFramePr>
        <p:xfrm>
          <a:off x="4151785" y="5269136"/>
          <a:ext cx="1050925" cy="392113"/>
        </p:xfrm>
        <a:graphic>
          <a:graphicData uri="http://schemas.openxmlformats.org/presentationml/2006/ole">
            <mc:AlternateContent xmlns:mc="http://schemas.openxmlformats.org/markup-compatibility/2006">
              <mc:Choice xmlns:v="urn:schemas-microsoft-com:vml" Requires="v">
                <p:oleObj spid="_x0000_s33462" name="Equation" r:id="rId19" imgW="749300" imgH="279400" progId="Equation.DSMT4">
                  <p:embed/>
                </p:oleObj>
              </mc:Choice>
              <mc:Fallback>
                <p:oleObj name="Equation" r:id="rId19" imgW="749300" imgH="279400" progId="Equation.DSMT4">
                  <p:embed/>
                  <p:pic>
                    <p:nvPicPr>
                      <p:cNvPr id="0" name="Object 17"/>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151785" y="5269136"/>
                        <a:ext cx="1050925" cy="392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81" name="Object 18"/>
          <p:cNvGraphicFramePr>
            <a:graphicFrameLocks noChangeAspect="1"/>
          </p:cNvGraphicFramePr>
          <p:nvPr/>
        </p:nvGraphicFramePr>
        <p:xfrm>
          <a:off x="7231063" y="5335589"/>
          <a:ext cx="233362" cy="357187"/>
        </p:xfrm>
        <a:graphic>
          <a:graphicData uri="http://schemas.openxmlformats.org/presentationml/2006/ole">
            <mc:AlternateContent xmlns:mc="http://schemas.openxmlformats.org/markup-compatibility/2006">
              <mc:Choice xmlns:v="urn:schemas-microsoft-com:vml" Requires="v">
                <p:oleObj spid="_x0000_s33463" name="Equation" r:id="rId21" imgW="164957" imgH="253780" progId="Equation.DSMT4">
                  <p:embed/>
                </p:oleObj>
              </mc:Choice>
              <mc:Fallback>
                <p:oleObj name="Equation" r:id="rId21" imgW="164957" imgH="253780" progId="Equation.DSMT4">
                  <p:embed/>
                  <p:pic>
                    <p:nvPicPr>
                      <p:cNvPr id="0" name="Object 18"/>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231063" y="5335589"/>
                        <a:ext cx="233362"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33</a:t>
            </a:fld>
            <a:endParaRPr lang="es-E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sz="quarter" idx="1"/>
          </p:nvPr>
        </p:nvSpPr>
        <p:spPr>
          <a:xfrm>
            <a:off x="767409" y="519113"/>
            <a:ext cx="9649768" cy="3054350"/>
          </a:xfrm>
        </p:spPr>
        <p:txBody>
          <a:bodyPr>
            <a:noAutofit/>
          </a:bodyPr>
          <a:lstStyle/>
          <a:p>
            <a:pPr marL="0" indent="0">
              <a:lnSpc>
                <a:spcPct val="80000"/>
              </a:lnSpc>
              <a:buNone/>
            </a:pPr>
            <a:r>
              <a:rPr lang="es-ES" altLang="es-MX" sz="2400" i="1" dirty="0">
                <a:latin typeface="Times New Roman" pitchFamily="18" charset="0"/>
              </a:rPr>
              <a:t>ii)</a:t>
            </a:r>
            <a:r>
              <a:rPr lang="es-ES" altLang="es-MX" sz="2400" dirty="0"/>
              <a:t>              es convexo.</a:t>
            </a:r>
          </a:p>
          <a:p>
            <a:pPr marL="0" indent="0">
              <a:lnSpc>
                <a:spcPct val="80000"/>
              </a:lnSpc>
              <a:buNone/>
            </a:pPr>
            <a:r>
              <a:rPr lang="es-ES" altLang="es-MX" sz="2400" dirty="0"/>
              <a:t>El conjunto de necesidades de inputs se refiere a un vector particular de outputs. </a:t>
            </a:r>
          </a:p>
          <a:p>
            <a:pPr marL="0" indent="0">
              <a:lnSpc>
                <a:spcPct val="80000"/>
              </a:lnSpc>
              <a:buNone/>
            </a:pPr>
            <a:r>
              <a:rPr lang="es-ES" altLang="es-MX" sz="2400" i="1" dirty="0">
                <a:latin typeface="Times New Roman" pitchFamily="18" charset="0"/>
              </a:rPr>
              <a:t>iii)</a:t>
            </a:r>
            <a:r>
              <a:rPr lang="es-ES" altLang="es-MX" sz="2400" dirty="0"/>
              <a:t> </a:t>
            </a:r>
            <a:r>
              <a:rPr lang="es-ES" altLang="es-MX" sz="2400" dirty="0" err="1"/>
              <a:t>Nesting</a:t>
            </a:r>
            <a:endParaRPr lang="es-ES" altLang="es-MX" sz="2400" dirty="0"/>
          </a:p>
          <a:p>
            <a:pPr marL="0" indent="0">
              <a:lnSpc>
                <a:spcPct val="80000"/>
              </a:lnSpc>
              <a:buNone/>
            </a:pPr>
            <a:r>
              <a:rPr lang="es-ES" altLang="es-MX" sz="2400" dirty="0"/>
              <a:t>Puesto que el conjunto de necesidades de inputs satisface la propiedad i), dados dos vectores de outputs     y     si            entonces </a:t>
            </a:r>
          </a:p>
          <a:p>
            <a:pPr marL="0" indent="0">
              <a:lnSpc>
                <a:spcPct val="80000"/>
              </a:lnSpc>
              <a:buNone/>
            </a:pPr>
            <a:endParaRPr lang="es-ES" altLang="es-MX" sz="2400" dirty="0"/>
          </a:p>
          <a:p>
            <a:pPr marL="0" indent="0">
              <a:lnSpc>
                <a:spcPct val="80000"/>
              </a:lnSpc>
              <a:buNone/>
            </a:pPr>
            <a:r>
              <a:rPr lang="es-ES" altLang="es-MX" sz="2400" dirty="0"/>
              <a:t>Esta propiedad nos dice que para producir más </a:t>
            </a:r>
            <a:r>
              <a:rPr lang="es-ES" altLang="es-MX" sz="2400" dirty="0" smtClean="0"/>
              <a:t>necesitamos más </a:t>
            </a:r>
            <a:r>
              <a:rPr lang="es-ES" altLang="es-MX" sz="2400" dirty="0"/>
              <a:t>inputs. </a:t>
            </a:r>
          </a:p>
        </p:txBody>
      </p:sp>
      <p:graphicFrame>
        <p:nvGraphicFramePr>
          <p:cNvPr id="33795" name="Object 4"/>
          <p:cNvGraphicFramePr>
            <a:graphicFrameLocks noChangeAspect="1"/>
          </p:cNvGraphicFramePr>
          <p:nvPr>
            <p:extLst>
              <p:ext uri="{D42A27DB-BD31-4B8C-83A1-F6EECF244321}">
                <p14:modId xmlns:p14="http://schemas.microsoft.com/office/powerpoint/2010/main" val="3081065384"/>
              </p:ext>
            </p:extLst>
          </p:nvPr>
        </p:nvGraphicFramePr>
        <p:xfrm>
          <a:off x="1343472" y="552903"/>
          <a:ext cx="658813" cy="392113"/>
        </p:xfrm>
        <a:graphic>
          <a:graphicData uri="http://schemas.openxmlformats.org/presentationml/2006/ole">
            <mc:AlternateContent xmlns:mc="http://schemas.openxmlformats.org/markup-compatibility/2006">
              <mc:Choice xmlns:v="urn:schemas-microsoft-com:vml" Requires="v">
                <p:oleObj spid="_x0000_s34167" name="Equation" r:id="rId3" imgW="469900" imgH="279400" progId="Equation.DSMT4">
                  <p:embed/>
                </p:oleObj>
              </mc:Choice>
              <mc:Fallback>
                <p:oleObj name="Equation" r:id="rId3" imgW="469900" imgH="2794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3472" y="552903"/>
                        <a:ext cx="658813" cy="392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796" name="Object 6"/>
          <p:cNvGraphicFramePr>
            <a:graphicFrameLocks noChangeAspect="1"/>
          </p:cNvGraphicFramePr>
          <p:nvPr>
            <p:extLst>
              <p:ext uri="{D42A27DB-BD31-4B8C-83A1-F6EECF244321}">
                <p14:modId xmlns:p14="http://schemas.microsoft.com/office/powerpoint/2010/main" val="3303671628"/>
              </p:ext>
            </p:extLst>
          </p:nvPr>
        </p:nvGraphicFramePr>
        <p:xfrm>
          <a:off x="3009621" y="1922859"/>
          <a:ext cx="247650" cy="354013"/>
        </p:xfrm>
        <a:graphic>
          <a:graphicData uri="http://schemas.openxmlformats.org/presentationml/2006/ole">
            <mc:AlternateContent xmlns:mc="http://schemas.openxmlformats.org/markup-compatibility/2006">
              <mc:Choice xmlns:v="urn:schemas-microsoft-com:vml" Requires="v">
                <p:oleObj spid="_x0000_s34168" name="Equation" r:id="rId5" imgW="177569" imgH="253670" progId="Equation.DSMT4">
                  <p:embed/>
                </p:oleObj>
              </mc:Choice>
              <mc:Fallback>
                <p:oleObj name="Equation" r:id="rId5" imgW="177569" imgH="25367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09621" y="1922859"/>
                        <a:ext cx="247650" cy="354013"/>
                      </a:xfrm>
                      <a:prstGeom prst="rect">
                        <a:avLst/>
                      </a:prstGeom>
                      <a:noFill/>
                      <a:ln>
                        <a:noFill/>
                      </a:ln>
                      <a:effectLst/>
                    </p:spPr>
                  </p:pic>
                </p:oleObj>
              </mc:Fallback>
            </mc:AlternateContent>
          </a:graphicData>
        </a:graphic>
      </p:graphicFrame>
      <p:graphicFrame>
        <p:nvGraphicFramePr>
          <p:cNvPr id="33797" name="Object 8"/>
          <p:cNvGraphicFramePr>
            <a:graphicFrameLocks noChangeAspect="1"/>
          </p:cNvGraphicFramePr>
          <p:nvPr>
            <p:extLst>
              <p:ext uri="{D42A27DB-BD31-4B8C-83A1-F6EECF244321}">
                <p14:modId xmlns:p14="http://schemas.microsoft.com/office/powerpoint/2010/main" val="570132521"/>
              </p:ext>
            </p:extLst>
          </p:nvPr>
        </p:nvGraphicFramePr>
        <p:xfrm>
          <a:off x="3503712" y="1916832"/>
          <a:ext cx="266700" cy="354013"/>
        </p:xfrm>
        <a:graphic>
          <a:graphicData uri="http://schemas.openxmlformats.org/presentationml/2006/ole">
            <mc:AlternateContent xmlns:mc="http://schemas.openxmlformats.org/markup-compatibility/2006">
              <mc:Choice xmlns:v="urn:schemas-microsoft-com:vml" Requires="v">
                <p:oleObj spid="_x0000_s34169" name="Equation" r:id="rId7" imgW="190417" imgH="253890" progId="Equation.DSMT4">
                  <p:embed/>
                </p:oleObj>
              </mc:Choice>
              <mc:Fallback>
                <p:oleObj name="Equation" r:id="rId7" imgW="190417" imgH="25389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3712" y="1916832"/>
                        <a:ext cx="266700" cy="35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798" name="Object 9"/>
          <p:cNvGraphicFramePr>
            <a:graphicFrameLocks noChangeAspect="1"/>
          </p:cNvGraphicFramePr>
          <p:nvPr>
            <p:extLst>
              <p:ext uri="{D42A27DB-BD31-4B8C-83A1-F6EECF244321}">
                <p14:modId xmlns:p14="http://schemas.microsoft.com/office/powerpoint/2010/main" val="3257901424"/>
              </p:ext>
            </p:extLst>
          </p:nvPr>
        </p:nvGraphicFramePr>
        <p:xfrm>
          <a:off x="4008439" y="1916832"/>
          <a:ext cx="671513" cy="354013"/>
        </p:xfrm>
        <a:graphic>
          <a:graphicData uri="http://schemas.openxmlformats.org/presentationml/2006/ole">
            <mc:AlternateContent xmlns:mc="http://schemas.openxmlformats.org/markup-compatibility/2006">
              <mc:Choice xmlns:v="urn:schemas-microsoft-com:vml" Requires="v">
                <p:oleObj spid="_x0000_s34170" name="Equation" r:id="rId9" imgW="482391" imgH="253890" progId="Equation.DSMT4">
                  <p:embed/>
                </p:oleObj>
              </mc:Choice>
              <mc:Fallback>
                <p:oleObj name="Equation" r:id="rId9" imgW="482391" imgH="253890" progId="Equation.DSMT4">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08439" y="1916832"/>
                        <a:ext cx="671513" cy="35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799" name="Object 10"/>
          <p:cNvGraphicFramePr>
            <a:graphicFrameLocks noChangeAspect="1"/>
          </p:cNvGraphicFramePr>
          <p:nvPr>
            <p:extLst>
              <p:ext uri="{D42A27DB-BD31-4B8C-83A1-F6EECF244321}">
                <p14:modId xmlns:p14="http://schemas.microsoft.com/office/powerpoint/2010/main" val="3427802892"/>
              </p:ext>
            </p:extLst>
          </p:nvPr>
        </p:nvGraphicFramePr>
        <p:xfrm>
          <a:off x="5896868" y="1916832"/>
          <a:ext cx="1484313" cy="388938"/>
        </p:xfrm>
        <a:graphic>
          <a:graphicData uri="http://schemas.openxmlformats.org/presentationml/2006/ole">
            <mc:AlternateContent xmlns:mc="http://schemas.openxmlformats.org/markup-compatibility/2006">
              <mc:Choice xmlns:v="urn:schemas-microsoft-com:vml" Requires="v">
                <p:oleObj spid="_x0000_s34171" name="Equation" r:id="rId11" imgW="1066800" imgH="279400" progId="Equation.DSMT4">
                  <p:embed/>
                </p:oleObj>
              </mc:Choice>
              <mc:Fallback>
                <p:oleObj name="Equation" r:id="rId11" imgW="1066800" imgH="279400" progId="Equation.DSMT4">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96868" y="1916832"/>
                        <a:ext cx="1484313" cy="388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00" name="Object 19"/>
          <p:cNvGraphicFramePr>
            <a:graphicFrameLocks noChangeAspect="1"/>
          </p:cNvGraphicFramePr>
          <p:nvPr/>
        </p:nvGraphicFramePr>
        <p:xfrm>
          <a:off x="2640014" y="3533776"/>
          <a:ext cx="7342187" cy="3324225"/>
        </p:xfrm>
        <a:graphic>
          <a:graphicData uri="http://schemas.openxmlformats.org/presentationml/2006/ole">
            <mc:AlternateContent xmlns:mc="http://schemas.openxmlformats.org/markup-compatibility/2006">
              <mc:Choice xmlns:v="urn:schemas-microsoft-com:vml" Requires="v">
                <p:oleObj spid="_x0000_s34172" name="Imagen de mapa de bits" r:id="rId13" imgW="7342857" imgH="3323810" progId="Paint.Picture">
                  <p:embed/>
                </p:oleObj>
              </mc:Choice>
              <mc:Fallback>
                <p:oleObj name="Imagen de mapa de bits" r:id="rId13" imgW="7342857" imgH="3323810" progId="Paint.Picture">
                  <p:embed/>
                  <p:pic>
                    <p:nvPicPr>
                      <p:cNvPr id="0" name="Object 19"/>
                      <p:cNvPicPr>
                        <a:picLocks noChangeAspect="1" noChangeArrowheads="1"/>
                      </p:cNvPicPr>
                      <p:nvPr/>
                    </p:nvPicPr>
                    <p:blipFill>
                      <a:blip r:embed="rId14">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2640014" y="3533776"/>
                        <a:ext cx="7342187" cy="332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34</a:t>
            </a:fld>
            <a:endParaRPr lang="es-E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7"/>
          <p:cNvSpPr>
            <a:spLocks noChangeArrowheads="1"/>
          </p:cNvSpPr>
          <p:nvPr/>
        </p:nvSpPr>
        <p:spPr bwMode="auto">
          <a:xfrm>
            <a:off x="6816725" y="3689823"/>
            <a:ext cx="3271838" cy="920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aseline="0" dirty="0">
                <a:latin typeface="+mn-lt"/>
              </a:rPr>
              <a:t>Muestra las combinaciones de </a:t>
            </a:r>
            <a:r>
              <a:rPr lang="es-ES_tradnl" altLang="es-MX" sz="1800" i="1" baseline="0" dirty="0">
                <a:latin typeface="+mn-lt"/>
              </a:rPr>
              <a:t>K</a:t>
            </a:r>
            <a:r>
              <a:rPr lang="es-ES_tradnl" altLang="es-MX" sz="1800" baseline="0" dirty="0">
                <a:latin typeface="+mn-lt"/>
              </a:rPr>
              <a:t> y </a:t>
            </a:r>
            <a:r>
              <a:rPr lang="es-ES_tradnl" altLang="es-MX" sz="1800" i="1" baseline="0" dirty="0">
                <a:latin typeface="+mn-lt"/>
              </a:rPr>
              <a:t>L</a:t>
            </a:r>
            <a:r>
              <a:rPr lang="es-ES_tradnl" altLang="es-MX" sz="1800" baseline="0" dirty="0">
                <a:latin typeface="+mn-lt"/>
              </a:rPr>
              <a:t> que se utilizan para obtener un determinado nivel de producción </a:t>
            </a:r>
            <a:r>
              <a:rPr lang="es-ES_tradnl" altLang="es-MX" sz="1800" i="1" baseline="0" dirty="0">
                <a:latin typeface="+mn-lt"/>
              </a:rPr>
              <a:t>(q</a:t>
            </a:r>
            <a:r>
              <a:rPr lang="es-ES_tradnl" altLang="es-MX" sz="1800" i="1" dirty="0">
                <a:latin typeface="+mn-lt"/>
              </a:rPr>
              <a:t>0</a:t>
            </a:r>
            <a:r>
              <a:rPr lang="es-ES_tradnl" altLang="es-MX" sz="1800" i="1" baseline="0" dirty="0">
                <a:latin typeface="+mn-lt"/>
              </a:rPr>
              <a:t>)</a:t>
            </a:r>
            <a:endParaRPr lang="es-ES_tradnl" altLang="es-MX" sz="1800" i="1" baseline="0" dirty="0">
              <a:solidFill>
                <a:schemeClr val="tx2"/>
              </a:solidFill>
              <a:latin typeface="+mn-lt"/>
            </a:endParaRPr>
          </a:p>
        </p:txBody>
      </p:sp>
      <p:grpSp>
        <p:nvGrpSpPr>
          <p:cNvPr id="34822" name="Group 51"/>
          <p:cNvGrpSpPr>
            <a:grpSpLocks/>
          </p:cNvGrpSpPr>
          <p:nvPr/>
        </p:nvGrpSpPr>
        <p:grpSpPr bwMode="auto">
          <a:xfrm>
            <a:off x="1703388" y="2780929"/>
            <a:ext cx="6648450" cy="3978909"/>
            <a:chOff x="192" y="1021"/>
            <a:chExt cx="4188" cy="3134"/>
          </a:xfrm>
        </p:grpSpPr>
        <p:sp>
          <p:nvSpPr>
            <p:cNvPr id="34830" name="Rectangle 8"/>
            <p:cNvSpPr>
              <a:spLocks noChangeArrowheads="1"/>
            </p:cNvSpPr>
            <p:nvPr/>
          </p:nvSpPr>
          <p:spPr bwMode="auto">
            <a:xfrm>
              <a:off x="3691" y="3915"/>
              <a:ext cx="516"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Trabajo</a:t>
              </a:r>
            </a:p>
          </p:txBody>
        </p:sp>
        <p:sp>
          <p:nvSpPr>
            <p:cNvPr id="34831" name="Rectangle 9"/>
            <p:cNvSpPr>
              <a:spLocks noChangeArrowheads="1"/>
            </p:cNvSpPr>
            <p:nvPr/>
          </p:nvSpPr>
          <p:spPr bwMode="auto">
            <a:xfrm>
              <a:off x="1177" y="3905"/>
              <a:ext cx="17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a:t>
              </a:r>
            </a:p>
          </p:txBody>
        </p:sp>
        <p:sp>
          <p:nvSpPr>
            <p:cNvPr id="34832" name="Rectangle 10"/>
            <p:cNvSpPr>
              <a:spLocks noChangeArrowheads="1"/>
            </p:cNvSpPr>
            <p:nvPr/>
          </p:nvSpPr>
          <p:spPr bwMode="auto">
            <a:xfrm>
              <a:off x="1695" y="3905"/>
              <a:ext cx="17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2</a:t>
              </a:r>
            </a:p>
          </p:txBody>
        </p:sp>
        <p:sp>
          <p:nvSpPr>
            <p:cNvPr id="34833" name="Rectangle 11"/>
            <p:cNvSpPr>
              <a:spLocks noChangeArrowheads="1"/>
            </p:cNvSpPr>
            <p:nvPr/>
          </p:nvSpPr>
          <p:spPr bwMode="auto">
            <a:xfrm>
              <a:off x="2215" y="3905"/>
              <a:ext cx="17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3</a:t>
              </a:r>
            </a:p>
          </p:txBody>
        </p:sp>
        <p:sp>
          <p:nvSpPr>
            <p:cNvPr id="34834" name="Rectangle 12"/>
            <p:cNvSpPr>
              <a:spLocks noChangeArrowheads="1"/>
            </p:cNvSpPr>
            <p:nvPr/>
          </p:nvSpPr>
          <p:spPr bwMode="auto">
            <a:xfrm>
              <a:off x="2732" y="3905"/>
              <a:ext cx="17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4</a:t>
              </a:r>
            </a:p>
          </p:txBody>
        </p:sp>
        <p:sp>
          <p:nvSpPr>
            <p:cNvPr id="34835" name="Rectangle 13"/>
            <p:cNvSpPr>
              <a:spLocks noChangeArrowheads="1"/>
            </p:cNvSpPr>
            <p:nvPr/>
          </p:nvSpPr>
          <p:spPr bwMode="auto">
            <a:xfrm>
              <a:off x="3251" y="3906"/>
              <a:ext cx="17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5</a:t>
              </a:r>
            </a:p>
          </p:txBody>
        </p:sp>
        <p:sp>
          <p:nvSpPr>
            <p:cNvPr id="34836" name="Rectangle 14"/>
            <p:cNvSpPr>
              <a:spLocks noChangeArrowheads="1"/>
            </p:cNvSpPr>
            <p:nvPr/>
          </p:nvSpPr>
          <p:spPr bwMode="auto">
            <a:xfrm>
              <a:off x="3731" y="3092"/>
              <a:ext cx="47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q</a:t>
              </a:r>
              <a:r>
                <a:rPr lang="es-ES_tradnl" altLang="es-MX" sz="1400" b="1" i="1"/>
                <a:t>3 </a:t>
              </a:r>
              <a:r>
                <a:rPr lang="es-ES_tradnl" altLang="es-MX" sz="1400" b="1" i="1" baseline="0"/>
                <a:t>= </a:t>
              </a:r>
              <a:r>
                <a:rPr lang="es-ES_tradnl" altLang="es-MX" sz="1400" b="1" baseline="0"/>
                <a:t>90</a:t>
              </a:r>
            </a:p>
          </p:txBody>
        </p:sp>
        <p:sp>
          <p:nvSpPr>
            <p:cNvPr id="34837" name="Text Box 15"/>
            <p:cNvSpPr txBox="1">
              <a:spLocks noChangeArrowheads="1"/>
            </p:cNvSpPr>
            <p:nvPr/>
          </p:nvSpPr>
          <p:spPr bwMode="auto">
            <a:xfrm>
              <a:off x="4264" y="1287"/>
              <a:ext cx="116"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endParaRPr lang="es-ES_tradnl" altLang="es-MX" sz="1400" b="1" baseline="0"/>
            </a:p>
          </p:txBody>
        </p:sp>
        <p:sp>
          <p:nvSpPr>
            <p:cNvPr id="34838" name="Freeform 17"/>
            <p:cNvSpPr>
              <a:spLocks/>
            </p:cNvSpPr>
            <p:nvPr/>
          </p:nvSpPr>
          <p:spPr bwMode="auto">
            <a:xfrm>
              <a:off x="1383" y="1478"/>
              <a:ext cx="1973" cy="2068"/>
            </a:xfrm>
            <a:custGeom>
              <a:avLst/>
              <a:gdLst>
                <a:gd name="T0" fmla="*/ 0 w 1973"/>
                <a:gd name="T1" fmla="*/ 0 h 2068"/>
                <a:gd name="T2" fmla="*/ 70 w 1973"/>
                <a:gd name="T3" fmla="*/ 201 h 2068"/>
                <a:gd name="T4" fmla="*/ 139 w 1973"/>
                <a:gd name="T5" fmla="*/ 403 h 2068"/>
                <a:gd name="T6" fmla="*/ 208 w 1973"/>
                <a:gd name="T7" fmla="*/ 588 h 2068"/>
                <a:gd name="T8" fmla="*/ 290 w 1973"/>
                <a:gd name="T9" fmla="*/ 768 h 2068"/>
                <a:gd name="T10" fmla="*/ 372 w 1973"/>
                <a:gd name="T11" fmla="*/ 938 h 2068"/>
                <a:gd name="T12" fmla="*/ 460 w 1973"/>
                <a:gd name="T13" fmla="*/ 1102 h 2068"/>
                <a:gd name="T14" fmla="*/ 561 w 1973"/>
                <a:gd name="T15" fmla="*/ 1256 h 2068"/>
                <a:gd name="T16" fmla="*/ 611 w 1973"/>
                <a:gd name="T17" fmla="*/ 1325 h 2068"/>
                <a:gd name="T18" fmla="*/ 674 w 1973"/>
                <a:gd name="T19" fmla="*/ 1394 h 2068"/>
                <a:gd name="T20" fmla="*/ 744 w 1973"/>
                <a:gd name="T21" fmla="*/ 1457 h 2068"/>
                <a:gd name="T22" fmla="*/ 813 w 1973"/>
                <a:gd name="T23" fmla="*/ 1521 h 2068"/>
                <a:gd name="T24" fmla="*/ 970 w 1973"/>
                <a:gd name="T25" fmla="*/ 1632 h 2068"/>
                <a:gd name="T26" fmla="*/ 1134 w 1973"/>
                <a:gd name="T27" fmla="*/ 1738 h 2068"/>
                <a:gd name="T28" fmla="*/ 1298 w 1973"/>
                <a:gd name="T29" fmla="*/ 1828 h 2068"/>
                <a:gd name="T30" fmla="*/ 1462 w 1973"/>
                <a:gd name="T31" fmla="*/ 1903 h 2068"/>
                <a:gd name="T32" fmla="*/ 1632 w 1973"/>
                <a:gd name="T33" fmla="*/ 1966 h 2068"/>
                <a:gd name="T34" fmla="*/ 1802 w 1973"/>
                <a:gd name="T35" fmla="*/ 2019 h 2068"/>
                <a:gd name="T36" fmla="*/ 1972 w 1973"/>
                <a:gd name="T37" fmla="*/ 2067 h 206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73"/>
                <a:gd name="T58" fmla="*/ 0 h 2068"/>
                <a:gd name="T59" fmla="*/ 1973 w 1973"/>
                <a:gd name="T60" fmla="*/ 2068 h 206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73" h="2068">
                  <a:moveTo>
                    <a:pt x="0" y="0"/>
                  </a:moveTo>
                  <a:lnTo>
                    <a:pt x="70" y="201"/>
                  </a:lnTo>
                  <a:lnTo>
                    <a:pt x="139" y="403"/>
                  </a:lnTo>
                  <a:lnTo>
                    <a:pt x="208" y="588"/>
                  </a:lnTo>
                  <a:lnTo>
                    <a:pt x="290" y="768"/>
                  </a:lnTo>
                  <a:lnTo>
                    <a:pt x="372" y="938"/>
                  </a:lnTo>
                  <a:lnTo>
                    <a:pt x="460" y="1102"/>
                  </a:lnTo>
                  <a:lnTo>
                    <a:pt x="561" y="1256"/>
                  </a:lnTo>
                  <a:lnTo>
                    <a:pt x="611" y="1325"/>
                  </a:lnTo>
                  <a:lnTo>
                    <a:pt x="674" y="1394"/>
                  </a:lnTo>
                  <a:lnTo>
                    <a:pt x="744" y="1457"/>
                  </a:lnTo>
                  <a:lnTo>
                    <a:pt x="813" y="1521"/>
                  </a:lnTo>
                  <a:lnTo>
                    <a:pt x="970" y="1632"/>
                  </a:lnTo>
                  <a:lnTo>
                    <a:pt x="1134" y="1738"/>
                  </a:lnTo>
                  <a:lnTo>
                    <a:pt x="1298" y="1828"/>
                  </a:lnTo>
                  <a:lnTo>
                    <a:pt x="1462" y="1903"/>
                  </a:lnTo>
                  <a:lnTo>
                    <a:pt x="1632" y="1966"/>
                  </a:lnTo>
                  <a:lnTo>
                    <a:pt x="1802" y="2019"/>
                  </a:lnTo>
                  <a:lnTo>
                    <a:pt x="1972" y="2067"/>
                  </a:lnTo>
                </a:path>
              </a:pathLst>
            </a:custGeom>
            <a:noFill/>
            <a:ln w="381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34839" name="Freeform 18"/>
            <p:cNvSpPr>
              <a:spLocks/>
            </p:cNvSpPr>
            <p:nvPr/>
          </p:nvSpPr>
          <p:spPr bwMode="auto">
            <a:xfrm>
              <a:off x="1004" y="1770"/>
              <a:ext cx="1968" cy="2064"/>
            </a:xfrm>
            <a:custGeom>
              <a:avLst/>
              <a:gdLst>
                <a:gd name="T0" fmla="*/ 0 w 1968"/>
                <a:gd name="T1" fmla="*/ 0 h 2064"/>
                <a:gd name="T2" fmla="*/ 68 w 1968"/>
                <a:gd name="T3" fmla="*/ 202 h 2064"/>
                <a:gd name="T4" fmla="*/ 136 w 1968"/>
                <a:gd name="T5" fmla="*/ 398 h 2064"/>
                <a:gd name="T6" fmla="*/ 205 w 1968"/>
                <a:gd name="T7" fmla="*/ 588 h 2064"/>
                <a:gd name="T8" fmla="*/ 284 w 1968"/>
                <a:gd name="T9" fmla="*/ 767 h 2064"/>
                <a:gd name="T10" fmla="*/ 370 w 1968"/>
                <a:gd name="T11" fmla="*/ 939 h 2064"/>
                <a:gd name="T12" fmla="*/ 455 w 1968"/>
                <a:gd name="T13" fmla="*/ 1101 h 2064"/>
                <a:gd name="T14" fmla="*/ 557 w 1968"/>
                <a:gd name="T15" fmla="*/ 1251 h 2064"/>
                <a:gd name="T16" fmla="*/ 608 w 1968"/>
                <a:gd name="T17" fmla="*/ 1320 h 2064"/>
                <a:gd name="T18" fmla="*/ 671 w 1968"/>
                <a:gd name="T19" fmla="*/ 1389 h 2064"/>
                <a:gd name="T20" fmla="*/ 739 w 1968"/>
                <a:gd name="T21" fmla="*/ 1452 h 2064"/>
                <a:gd name="T22" fmla="*/ 807 w 1968"/>
                <a:gd name="T23" fmla="*/ 1516 h 2064"/>
                <a:gd name="T24" fmla="*/ 966 w 1968"/>
                <a:gd name="T25" fmla="*/ 1631 h 2064"/>
                <a:gd name="T26" fmla="*/ 1131 w 1968"/>
                <a:gd name="T27" fmla="*/ 1735 h 2064"/>
                <a:gd name="T28" fmla="*/ 1296 w 1968"/>
                <a:gd name="T29" fmla="*/ 1821 h 2064"/>
                <a:gd name="T30" fmla="*/ 1461 w 1968"/>
                <a:gd name="T31" fmla="*/ 1896 h 2064"/>
                <a:gd name="T32" fmla="*/ 1626 w 1968"/>
                <a:gd name="T33" fmla="*/ 1959 h 2064"/>
                <a:gd name="T34" fmla="*/ 1796 w 1968"/>
                <a:gd name="T35" fmla="*/ 2017 h 2064"/>
                <a:gd name="T36" fmla="*/ 1967 w 1968"/>
                <a:gd name="T37" fmla="*/ 2063 h 20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68"/>
                <a:gd name="T58" fmla="*/ 0 h 2064"/>
                <a:gd name="T59" fmla="*/ 1968 w 1968"/>
                <a:gd name="T60" fmla="*/ 2064 h 206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68" h="2064">
                  <a:moveTo>
                    <a:pt x="0" y="0"/>
                  </a:moveTo>
                  <a:lnTo>
                    <a:pt x="68" y="202"/>
                  </a:lnTo>
                  <a:lnTo>
                    <a:pt x="136" y="398"/>
                  </a:lnTo>
                  <a:lnTo>
                    <a:pt x="205" y="588"/>
                  </a:lnTo>
                  <a:lnTo>
                    <a:pt x="284" y="767"/>
                  </a:lnTo>
                  <a:lnTo>
                    <a:pt x="370" y="939"/>
                  </a:lnTo>
                  <a:lnTo>
                    <a:pt x="455" y="1101"/>
                  </a:lnTo>
                  <a:lnTo>
                    <a:pt x="557" y="1251"/>
                  </a:lnTo>
                  <a:lnTo>
                    <a:pt x="608" y="1320"/>
                  </a:lnTo>
                  <a:lnTo>
                    <a:pt x="671" y="1389"/>
                  </a:lnTo>
                  <a:lnTo>
                    <a:pt x="739" y="1452"/>
                  </a:lnTo>
                  <a:lnTo>
                    <a:pt x="807" y="1516"/>
                  </a:lnTo>
                  <a:lnTo>
                    <a:pt x="966" y="1631"/>
                  </a:lnTo>
                  <a:lnTo>
                    <a:pt x="1131" y="1735"/>
                  </a:lnTo>
                  <a:lnTo>
                    <a:pt x="1296" y="1821"/>
                  </a:lnTo>
                  <a:lnTo>
                    <a:pt x="1461" y="1896"/>
                  </a:lnTo>
                  <a:lnTo>
                    <a:pt x="1626" y="1959"/>
                  </a:lnTo>
                  <a:lnTo>
                    <a:pt x="1796" y="2017"/>
                  </a:lnTo>
                  <a:lnTo>
                    <a:pt x="1967" y="2063"/>
                  </a:lnTo>
                </a:path>
              </a:pathLst>
            </a:custGeom>
            <a:noFill/>
            <a:ln w="381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34840" name="Line 19"/>
            <p:cNvSpPr>
              <a:spLocks noChangeShapeType="1"/>
            </p:cNvSpPr>
            <p:nvPr/>
          </p:nvSpPr>
          <p:spPr bwMode="auto">
            <a:xfrm flipH="1">
              <a:off x="909" y="1021"/>
              <a:ext cx="3" cy="28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41" name="Line 20"/>
            <p:cNvSpPr>
              <a:spLocks noChangeShapeType="1"/>
            </p:cNvSpPr>
            <p:nvPr/>
          </p:nvSpPr>
          <p:spPr bwMode="auto">
            <a:xfrm>
              <a:off x="918" y="3895"/>
              <a:ext cx="3357"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42" name="Rectangle 21"/>
            <p:cNvSpPr>
              <a:spLocks noChangeArrowheads="1"/>
            </p:cNvSpPr>
            <p:nvPr/>
          </p:nvSpPr>
          <p:spPr bwMode="auto">
            <a:xfrm>
              <a:off x="676" y="3461"/>
              <a:ext cx="17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a:t>
              </a:r>
            </a:p>
          </p:txBody>
        </p:sp>
        <p:sp>
          <p:nvSpPr>
            <p:cNvPr id="34843" name="Rectangle 22"/>
            <p:cNvSpPr>
              <a:spLocks noChangeArrowheads="1"/>
            </p:cNvSpPr>
            <p:nvPr/>
          </p:nvSpPr>
          <p:spPr bwMode="auto">
            <a:xfrm>
              <a:off x="676" y="2927"/>
              <a:ext cx="17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2</a:t>
              </a:r>
            </a:p>
          </p:txBody>
        </p:sp>
        <p:sp>
          <p:nvSpPr>
            <p:cNvPr id="34844" name="Rectangle 23"/>
            <p:cNvSpPr>
              <a:spLocks noChangeArrowheads="1"/>
            </p:cNvSpPr>
            <p:nvPr/>
          </p:nvSpPr>
          <p:spPr bwMode="auto">
            <a:xfrm>
              <a:off x="676" y="2394"/>
              <a:ext cx="17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3</a:t>
              </a:r>
            </a:p>
          </p:txBody>
        </p:sp>
        <p:sp>
          <p:nvSpPr>
            <p:cNvPr id="34845" name="Rectangle 24"/>
            <p:cNvSpPr>
              <a:spLocks noChangeArrowheads="1"/>
            </p:cNvSpPr>
            <p:nvPr/>
          </p:nvSpPr>
          <p:spPr bwMode="auto">
            <a:xfrm>
              <a:off x="676" y="1861"/>
              <a:ext cx="17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4</a:t>
              </a:r>
            </a:p>
          </p:txBody>
        </p:sp>
        <p:sp>
          <p:nvSpPr>
            <p:cNvPr id="34846" name="Rectangle 25"/>
            <p:cNvSpPr>
              <a:spLocks noChangeArrowheads="1"/>
            </p:cNvSpPr>
            <p:nvPr/>
          </p:nvSpPr>
          <p:spPr bwMode="auto">
            <a:xfrm>
              <a:off x="676" y="1329"/>
              <a:ext cx="178"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5</a:t>
              </a:r>
            </a:p>
          </p:txBody>
        </p:sp>
        <p:sp>
          <p:nvSpPr>
            <p:cNvPr id="34847" name="Rectangle 26"/>
            <p:cNvSpPr>
              <a:spLocks noChangeArrowheads="1"/>
            </p:cNvSpPr>
            <p:nvPr/>
          </p:nvSpPr>
          <p:spPr bwMode="auto">
            <a:xfrm>
              <a:off x="3049" y="3659"/>
              <a:ext cx="47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q</a:t>
              </a:r>
              <a:r>
                <a:rPr lang="es-ES_tradnl" altLang="es-MX" sz="1400" b="1" i="1"/>
                <a:t>1 </a:t>
              </a:r>
              <a:r>
                <a:rPr lang="es-ES_tradnl" altLang="es-MX" sz="1400" b="1" i="1" baseline="0"/>
                <a:t>= </a:t>
              </a:r>
              <a:r>
                <a:rPr lang="es-ES_tradnl" altLang="es-MX" sz="1400" b="1" baseline="0"/>
                <a:t>55</a:t>
              </a:r>
            </a:p>
          </p:txBody>
        </p:sp>
        <p:sp>
          <p:nvSpPr>
            <p:cNvPr id="34848" name="Line 27"/>
            <p:cNvSpPr>
              <a:spLocks noChangeShapeType="1"/>
            </p:cNvSpPr>
            <p:nvPr/>
          </p:nvSpPr>
          <p:spPr bwMode="auto">
            <a:xfrm>
              <a:off x="909" y="2536"/>
              <a:ext cx="1301"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49" name="Line 28"/>
            <p:cNvSpPr>
              <a:spLocks noChangeShapeType="1"/>
            </p:cNvSpPr>
            <p:nvPr/>
          </p:nvSpPr>
          <p:spPr bwMode="auto">
            <a:xfrm>
              <a:off x="1290" y="2683"/>
              <a:ext cx="0" cy="125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50" name="Line 29"/>
            <p:cNvSpPr>
              <a:spLocks noChangeShapeType="1"/>
            </p:cNvSpPr>
            <p:nvPr/>
          </p:nvSpPr>
          <p:spPr bwMode="auto">
            <a:xfrm>
              <a:off x="909" y="3592"/>
              <a:ext cx="1301"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51" name="Line 30"/>
            <p:cNvSpPr>
              <a:spLocks noChangeShapeType="1"/>
            </p:cNvSpPr>
            <p:nvPr/>
          </p:nvSpPr>
          <p:spPr bwMode="auto">
            <a:xfrm>
              <a:off x="2297" y="2547"/>
              <a:ext cx="7" cy="1389"/>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52" name="Rectangle 31"/>
            <p:cNvSpPr>
              <a:spLocks noChangeArrowheads="1"/>
            </p:cNvSpPr>
            <p:nvPr/>
          </p:nvSpPr>
          <p:spPr bwMode="auto">
            <a:xfrm>
              <a:off x="1043" y="2529"/>
              <a:ext cx="19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A</a:t>
              </a:r>
            </a:p>
          </p:txBody>
        </p:sp>
        <p:sp>
          <p:nvSpPr>
            <p:cNvPr id="34853" name="Rectangle 32"/>
            <p:cNvSpPr>
              <a:spLocks noChangeArrowheads="1"/>
            </p:cNvSpPr>
            <p:nvPr/>
          </p:nvSpPr>
          <p:spPr bwMode="auto">
            <a:xfrm>
              <a:off x="2387" y="3345"/>
              <a:ext cx="19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D</a:t>
              </a:r>
            </a:p>
          </p:txBody>
        </p:sp>
        <p:sp>
          <p:nvSpPr>
            <p:cNvPr id="34854" name="Line 33"/>
            <p:cNvSpPr>
              <a:spLocks noChangeShapeType="1"/>
            </p:cNvSpPr>
            <p:nvPr/>
          </p:nvSpPr>
          <p:spPr bwMode="auto">
            <a:xfrm>
              <a:off x="1818" y="1487"/>
              <a:ext cx="0" cy="2449"/>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55" name="Rectangle 34"/>
            <p:cNvSpPr>
              <a:spLocks noChangeArrowheads="1"/>
            </p:cNvSpPr>
            <p:nvPr/>
          </p:nvSpPr>
          <p:spPr bwMode="auto">
            <a:xfrm>
              <a:off x="1619" y="2529"/>
              <a:ext cx="19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B</a:t>
              </a:r>
            </a:p>
          </p:txBody>
        </p:sp>
        <p:sp>
          <p:nvSpPr>
            <p:cNvPr id="34856" name="Freeform 35"/>
            <p:cNvSpPr>
              <a:spLocks/>
            </p:cNvSpPr>
            <p:nvPr/>
          </p:nvSpPr>
          <p:spPr bwMode="auto">
            <a:xfrm>
              <a:off x="1746" y="1252"/>
              <a:ext cx="1922" cy="2066"/>
            </a:xfrm>
            <a:custGeom>
              <a:avLst/>
              <a:gdLst>
                <a:gd name="T0" fmla="*/ 0 w 1922"/>
                <a:gd name="T1" fmla="*/ 0 h 2066"/>
                <a:gd name="T2" fmla="*/ 68 w 1922"/>
                <a:gd name="T3" fmla="*/ 202 h 2066"/>
                <a:gd name="T4" fmla="*/ 130 w 1922"/>
                <a:gd name="T5" fmla="*/ 398 h 2066"/>
                <a:gd name="T6" fmla="*/ 205 w 1922"/>
                <a:gd name="T7" fmla="*/ 590 h 2066"/>
                <a:gd name="T8" fmla="*/ 280 w 1922"/>
                <a:gd name="T9" fmla="*/ 767 h 2066"/>
                <a:gd name="T10" fmla="*/ 362 w 1922"/>
                <a:gd name="T11" fmla="*/ 939 h 2066"/>
                <a:gd name="T12" fmla="*/ 451 w 1922"/>
                <a:gd name="T13" fmla="*/ 1101 h 2066"/>
                <a:gd name="T14" fmla="*/ 547 w 1922"/>
                <a:gd name="T15" fmla="*/ 1254 h 2066"/>
                <a:gd name="T16" fmla="*/ 656 w 1922"/>
                <a:gd name="T17" fmla="*/ 1391 h 2066"/>
                <a:gd name="T18" fmla="*/ 793 w 1922"/>
                <a:gd name="T19" fmla="*/ 1519 h 2066"/>
                <a:gd name="T20" fmla="*/ 943 w 1922"/>
                <a:gd name="T21" fmla="*/ 1632 h 2066"/>
                <a:gd name="T22" fmla="*/ 1101 w 1922"/>
                <a:gd name="T23" fmla="*/ 1736 h 2066"/>
                <a:gd name="T24" fmla="*/ 1265 w 1922"/>
                <a:gd name="T25" fmla="*/ 1824 h 2066"/>
                <a:gd name="T26" fmla="*/ 1422 w 1922"/>
                <a:gd name="T27" fmla="*/ 1903 h 2066"/>
                <a:gd name="T28" fmla="*/ 1586 w 1922"/>
                <a:gd name="T29" fmla="*/ 1962 h 2066"/>
                <a:gd name="T30" fmla="*/ 1750 w 1922"/>
                <a:gd name="T31" fmla="*/ 2016 h 2066"/>
                <a:gd name="T32" fmla="*/ 1921 w 1922"/>
                <a:gd name="T33" fmla="*/ 2065 h 20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2"/>
                <a:gd name="T52" fmla="*/ 0 h 2066"/>
                <a:gd name="T53" fmla="*/ 1922 w 1922"/>
                <a:gd name="T54" fmla="*/ 2066 h 206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2" h="2066">
                  <a:moveTo>
                    <a:pt x="0" y="0"/>
                  </a:moveTo>
                  <a:lnTo>
                    <a:pt x="68" y="202"/>
                  </a:lnTo>
                  <a:lnTo>
                    <a:pt x="130" y="398"/>
                  </a:lnTo>
                  <a:lnTo>
                    <a:pt x="205" y="590"/>
                  </a:lnTo>
                  <a:lnTo>
                    <a:pt x="280" y="767"/>
                  </a:lnTo>
                  <a:lnTo>
                    <a:pt x="362" y="939"/>
                  </a:lnTo>
                  <a:lnTo>
                    <a:pt x="451" y="1101"/>
                  </a:lnTo>
                  <a:lnTo>
                    <a:pt x="547" y="1254"/>
                  </a:lnTo>
                  <a:lnTo>
                    <a:pt x="656" y="1391"/>
                  </a:lnTo>
                  <a:lnTo>
                    <a:pt x="793" y="1519"/>
                  </a:lnTo>
                  <a:lnTo>
                    <a:pt x="943" y="1632"/>
                  </a:lnTo>
                  <a:lnTo>
                    <a:pt x="1101" y="1736"/>
                  </a:lnTo>
                  <a:lnTo>
                    <a:pt x="1265" y="1824"/>
                  </a:lnTo>
                  <a:lnTo>
                    <a:pt x="1422" y="1903"/>
                  </a:lnTo>
                  <a:lnTo>
                    <a:pt x="1586" y="1962"/>
                  </a:lnTo>
                  <a:lnTo>
                    <a:pt x="1750" y="2016"/>
                  </a:lnTo>
                  <a:lnTo>
                    <a:pt x="1921" y="2065"/>
                  </a:lnTo>
                </a:path>
              </a:pathLst>
            </a:custGeom>
            <a:noFill/>
            <a:ln w="34925"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34857" name="Oval 36"/>
            <p:cNvSpPr>
              <a:spLocks noChangeArrowheads="1"/>
            </p:cNvSpPr>
            <p:nvPr/>
          </p:nvSpPr>
          <p:spPr bwMode="auto">
            <a:xfrm>
              <a:off x="1778" y="1437"/>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4858" name="Rectangle 37"/>
            <p:cNvSpPr>
              <a:spLocks noChangeArrowheads="1"/>
            </p:cNvSpPr>
            <p:nvPr/>
          </p:nvSpPr>
          <p:spPr bwMode="auto">
            <a:xfrm>
              <a:off x="3395" y="3393"/>
              <a:ext cx="47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q</a:t>
              </a:r>
              <a:r>
                <a:rPr lang="es-ES_tradnl" altLang="es-MX" sz="1400" b="1" i="1"/>
                <a:t>2 </a:t>
              </a:r>
              <a:r>
                <a:rPr lang="es-ES_tradnl" altLang="es-MX" sz="1400" b="1" i="1" baseline="0"/>
                <a:t>= </a:t>
              </a:r>
              <a:r>
                <a:rPr lang="es-ES_tradnl" altLang="es-MX" sz="1400" b="1" baseline="0"/>
                <a:t>75</a:t>
              </a:r>
            </a:p>
          </p:txBody>
        </p:sp>
        <p:sp>
          <p:nvSpPr>
            <p:cNvPr id="34859" name="Line 38"/>
            <p:cNvSpPr>
              <a:spLocks noChangeShapeType="1"/>
            </p:cNvSpPr>
            <p:nvPr/>
          </p:nvSpPr>
          <p:spPr bwMode="auto">
            <a:xfrm flipV="1">
              <a:off x="909" y="1494"/>
              <a:ext cx="914" cy="7"/>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60" name="Rectangle 39"/>
            <p:cNvSpPr>
              <a:spLocks noChangeArrowheads="1"/>
            </p:cNvSpPr>
            <p:nvPr/>
          </p:nvSpPr>
          <p:spPr bwMode="auto">
            <a:xfrm>
              <a:off x="2016" y="2509"/>
              <a:ext cx="19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C</a:t>
              </a:r>
            </a:p>
          </p:txBody>
        </p:sp>
        <p:sp>
          <p:nvSpPr>
            <p:cNvPr id="34861" name="Rectangle 40"/>
            <p:cNvSpPr>
              <a:spLocks noChangeArrowheads="1"/>
            </p:cNvSpPr>
            <p:nvPr/>
          </p:nvSpPr>
          <p:spPr bwMode="auto">
            <a:xfrm>
              <a:off x="1859" y="1281"/>
              <a:ext cx="191"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E</a:t>
              </a:r>
            </a:p>
          </p:txBody>
        </p:sp>
        <p:sp>
          <p:nvSpPr>
            <p:cNvPr id="34862" name="Rectangle 41"/>
            <p:cNvSpPr>
              <a:spLocks noChangeArrowheads="1"/>
            </p:cNvSpPr>
            <p:nvPr/>
          </p:nvSpPr>
          <p:spPr bwMode="auto">
            <a:xfrm>
              <a:off x="192" y="1069"/>
              <a:ext cx="491"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Capital</a:t>
              </a:r>
            </a:p>
          </p:txBody>
        </p:sp>
        <p:sp>
          <p:nvSpPr>
            <p:cNvPr id="34863" name="Oval 42"/>
            <p:cNvSpPr>
              <a:spLocks noChangeArrowheads="1"/>
            </p:cNvSpPr>
            <p:nvPr/>
          </p:nvSpPr>
          <p:spPr bwMode="auto">
            <a:xfrm>
              <a:off x="2274" y="2509"/>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4864" name="Oval 43"/>
            <p:cNvSpPr>
              <a:spLocks noChangeArrowheads="1"/>
            </p:cNvSpPr>
            <p:nvPr/>
          </p:nvSpPr>
          <p:spPr bwMode="auto">
            <a:xfrm>
              <a:off x="1778" y="2509"/>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4865" name="Oval 44"/>
            <p:cNvSpPr>
              <a:spLocks noChangeArrowheads="1"/>
            </p:cNvSpPr>
            <p:nvPr/>
          </p:nvSpPr>
          <p:spPr bwMode="auto">
            <a:xfrm>
              <a:off x="1261" y="2519"/>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4866" name="Oval 45"/>
            <p:cNvSpPr>
              <a:spLocks noChangeArrowheads="1"/>
            </p:cNvSpPr>
            <p:nvPr/>
          </p:nvSpPr>
          <p:spPr bwMode="auto">
            <a:xfrm>
              <a:off x="2274" y="3562"/>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pSp>
      <p:sp>
        <p:nvSpPr>
          <p:cNvPr id="34823" name="Rectangle 46"/>
          <p:cNvSpPr>
            <a:spLocks noChangeArrowheads="1"/>
          </p:cNvSpPr>
          <p:nvPr/>
        </p:nvSpPr>
        <p:spPr bwMode="auto">
          <a:xfrm>
            <a:off x="5448301" y="2620633"/>
            <a:ext cx="47529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r>
              <a:rPr lang="es-ES" altLang="ja-JP" sz="1800" baseline="0">
                <a:latin typeface="+mn-lt"/>
                <a:ea typeface="ＭＳ Ｐゴシック" charset="-128"/>
              </a:rPr>
              <a:t>Es un conjunto de combinaciones de factores (</a:t>
            </a:r>
            <a:r>
              <a:rPr lang="es-ES" altLang="ja-JP" sz="1800" i="1" baseline="0">
                <a:latin typeface="+mn-lt"/>
                <a:ea typeface="ＭＳ Ｐゴシック" charset="-128"/>
              </a:rPr>
              <a:t>z</a:t>
            </a:r>
            <a:r>
              <a:rPr lang="es-ES" altLang="ja-JP" sz="1800">
                <a:latin typeface="+mn-lt"/>
                <a:ea typeface="ＭＳ Ｐゴシック" charset="-128"/>
              </a:rPr>
              <a:t>1</a:t>
            </a:r>
            <a:r>
              <a:rPr lang="es-ES" altLang="ja-JP" sz="1800" baseline="0">
                <a:latin typeface="+mn-lt"/>
                <a:ea typeface="ＭＳ Ｐゴシック" charset="-128"/>
              </a:rPr>
              <a:t>, </a:t>
            </a:r>
            <a:r>
              <a:rPr lang="es-ES" altLang="ja-JP" sz="1800" i="1" baseline="0">
                <a:latin typeface="+mn-lt"/>
                <a:ea typeface="ＭＳ Ｐゴシック" charset="-128"/>
              </a:rPr>
              <a:t>z</a:t>
            </a:r>
            <a:r>
              <a:rPr lang="es-ES" altLang="ja-JP" sz="1800">
                <a:latin typeface="+mn-lt"/>
                <a:ea typeface="ＭＳ Ｐゴシック" charset="-128"/>
              </a:rPr>
              <a:t>2</a:t>
            </a:r>
            <a:r>
              <a:rPr lang="es-ES" altLang="ja-JP" sz="1800" baseline="0">
                <a:latin typeface="+mn-lt"/>
                <a:ea typeface="ＭＳ Ｐゴシック" charset="-128"/>
              </a:rPr>
              <a:t>) con la propiedad que todas entregan el mismo número de unidades producidas</a:t>
            </a:r>
            <a:r>
              <a:rPr lang="es-ES" altLang="ja-JP" sz="2000" baseline="0">
                <a:latin typeface="+mn-lt"/>
                <a:ea typeface="ＭＳ Ｐゴシック" charset="-128"/>
              </a:rPr>
              <a:t> </a:t>
            </a:r>
          </a:p>
        </p:txBody>
      </p:sp>
      <p:sp>
        <p:nvSpPr>
          <p:cNvPr id="34824" name="Rectangle 48"/>
          <p:cNvSpPr>
            <a:spLocks noChangeArrowheads="1"/>
          </p:cNvSpPr>
          <p:nvPr/>
        </p:nvSpPr>
        <p:spPr bwMode="auto">
          <a:xfrm>
            <a:off x="1524001" y="3161915"/>
            <a:ext cx="1847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aphicFrame>
        <p:nvGraphicFramePr>
          <p:cNvPr id="34825" name="Object 47"/>
          <p:cNvGraphicFramePr>
            <a:graphicFrameLocks noChangeAspect="1"/>
          </p:cNvGraphicFramePr>
          <p:nvPr>
            <p:extLst>
              <p:ext uri="{D42A27DB-BD31-4B8C-83A1-F6EECF244321}">
                <p14:modId xmlns:p14="http://schemas.microsoft.com/office/powerpoint/2010/main" val="2326890996"/>
              </p:ext>
            </p:extLst>
          </p:nvPr>
        </p:nvGraphicFramePr>
        <p:xfrm>
          <a:off x="7373939" y="4869160"/>
          <a:ext cx="2962275" cy="457200"/>
        </p:xfrm>
        <a:graphic>
          <a:graphicData uri="http://schemas.openxmlformats.org/presentationml/2006/ole">
            <mc:AlternateContent xmlns:mc="http://schemas.openxmlformats.org/markup-compatibility/2006">
              <mc:Choice xmlns:v="urn:schemas-microsoft-com:vml" Requires="v">
                <p:oleObj spid="_x0000_s35059" name="Equation" r:id="rId4" imgW="1993900" imgH="304800" progId="Equation.DSMT4">
                  <p:embed/>
                </p:oleObj>
              </mc:Choice>
              <mc:Fallback>
                <p:oleObj name="Equation" r:id="rId4" imgW="1993900" imgH="304800" progId="Equation.DSMT4">
                  <p:embed/>
                  <p:pic>
                    <p:nvPicPr>
                      <p:cNvPr id="0" name="Object 4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73939" y="4869160"/>
                        <a:ext cx="2962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826" name="Rectangle 52"/>
          <p:cNvSpPr>
            <a:spLocks noGrp="1" noChangeArrowheads="1"/>
          </p:cNvSpPr>
          <p:nvPr>
            <p:ph type="title"/>
          </p:nvPr>
        </p:nvSpPr>
        <p:spPr>
          <a:xfrm>
            <a:off x="1271464" y="274638"/>
            <a:ext cx="9649072" cy="922114"/>
          </a:xfrm>
          <a:solidFill>
            <a:schemeClr val="accent1">
              <a:lumMod val="20000"/>
              <a:lumOff val="80000"/>
            </a:schemeClr>
          </a:solidFill>
        </p:spPr>
        <p:txBody>
          <a:bodyPr anchor="ctr"/>
          <a:lstStyle/>
          <a:p>
            <a:pPr eaLnBrk="1" hangingPunct="1"/>
            <a:r>
              <a:rPr lang="es-ES" altLang="es-MX" sz="2800" b="1" dirty="0" smtClean="0">
                <a:solidFill>
                  <a:schemeClr val="accent1"/>
                </a:solidFill>
              </a:rPr>
              <a:t>3.3. </a:t>
            </a:r>
            <a:r>
              <a:rPr lang="es-ES" altLang="es-MX" sz="2800" b="1" dirty="0" err="1" smtClean="0">
                <a:solidFill>
                  <a:schemeClr val="accent1"/>
                </a:solidFill>
              </a:rPr>
              <a:t>Isocuanta</a:t>
            </a:r>
            <a:endParaRPr lang="es-ES" altLang="es-MX" sz="2800" b="1" dirty="0">
              <a:solidFill>
                <a:schemeClr val="accent1"/>
              </a:solidFill>
            </a:endParaRPr>
          </a:p>
        </p:txBody>
      </p:sp>
      <p:sp>
        <p:nvSpPr>
          <p:cNvPr id="34827" name="Rectangle 53"/>
          <p:cNvSpPr>
            <a:spLocks noChangeArrowheads="1"/>
          </p:cNvSpPr>
          <p:nvPr/>
        </p:nvSpPr>
        <p:spPr bwMode="auto">
          <a:xfrm>
            <a:off x="1271464" y="1484785"/>
            <a:ext cx="9649072"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lnSpc>
                <a:spcPct val="90000"/>
              </a:lnSpc>
              <a:buFont typeface="Wingdings" pitchFamily="2" charset="2"/>
              <a:buNone/>
            </a:pPr>
            <a:r>
              <a:rPr lang="es-ES" altLang="es-MX" sz="2400" baseline="0" dirty="0">
                <a:latin typeface="+mn-lt"/>
              </a:rPr>
              <a:t>Dado un vector de outputs     , definimos la </a:t>
            </a:r>
            <a:r>
              <a:rPr lang="es-ES" altLang="es-MX" sz="2400" baseline="0" dirty="0" err="1">
                <a:latin typeface="+mn-lt"/>
              </a:rPr>
              <a:t>isocuanta</a:t>
            </a:r>
            <a:r>
              <a:rPr lang="es-ES" altLang="es-MX" sz="2400" baseline="0" dirty="0">
                <a:latin typeface="+mn-lt"/>
              </a:rPr>
              <a:t> asociada como la frontera de su conjunto de necesidades de inputs. Formalmente</a:t>
            </a:r>
          </a:p>
        </p:txBody>
      </p:sp>
      <p:graphicFrame>
        <p:nvGraphicFramePr>
          <p:cNvPr id="34828" name="Object 54"/>
          <p:cNvGraphicFramePr>
            <a:graphicFrameLocks noChangeAspect="1"/>
          </p:cNvGraphicFramePr>
          <p:nvPr>
            <p:extLst>
              <p:ext uri="{D42A27DB-BD31-4B8C-83A1-F6EECF244321}">
                <p14:modId xmlns:p14="http://schemas.microsoft.com/office/powerpoint/2010/main" val="2163618577"/>
              </p:ext>
            </p:extLst>
          </p:nvPr>
        </p:nvGraphicFramePr>
        <p:xfrm>
          <a:off x="4371976" y="1567473"/>
          <a:ext cx="249238" cy="339725"/>
        </p:xfrm>
        <a:graphic>
          <a:graphicData uri="http://schemas.openxmlformats.org/presentationml/2006/ole">
            <mc:AlternateContent xmlns:mc="http://schemas.openxmlformats.org/markup-compatibility/2006">
              <mc:Choice xmlns:v="urn:schemas-microsoft-com:vml" Requires="v">
                <p:oleObj spid="_x0000_s35060" name="Equation" r:id="rId6" imgW="177646" imgH="241091" progId="Equation.DSMT4">
                  <p:embed/>
                </p:oleObj>
              </mc:Choice>
              <mc:Fallback>
                <p:oleObj name="Equation" r:id="rId6" imgW="177646" imgH="241091" progId="Equation.DSMT4">
                  <p:embed/>
                  <p:pic>
                    <p:nvPicPr>
                      <p:cNvPr id="0" name="Object 5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71976" y="1567473"/>
                        <a:ext cx="249238" cy="339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29" name="Object 55"/>
          <p:cNvGraphicFramePr>
            <a:graphicFrameLocks noChangeAspect="1"/>
          </p:cNvGraphicFramePr>
          <p:nvPr>
            <p:extLst>
              <p:ext uri="{D42A27DB-BD31-4B8C-83A1-F6EECF244321}">
                <p14:modId xmlns:p14="http://schemas.microsoft.com/office/powerpoint/2010/main" val="1845045088"/>
              </p:ext>
            </p:extLst>
          </p:nvPr>
        </p:nvGraphicFramePr>
        <p:xfrm>
          <a:off x="2809875" y="2173759"/>
          <a:ext cx="6572250" cy="457200"/>
        </p:xfrm>
        <a:graphic>
          <a:graphicData uri="http://schemas.openxmlformats.org/presentationml/2006/ole">
            <mc:AlternateContent xmlns:mc="http://schemas.openxmlformats.org/markup-compatibility/2006">
              <mc:Choice xmlns:v="urn:schemas-microsoft-com:vml" Requires="v">
                <p:oleObj spid="_x0000_s35061" name="Equation" r:id="rId8" imgW="4381500" imgH="304800" progId="Equation.DSMT4">
                  <p:embed/>
                </p:oleObj>
              </mc:Choice>
              <mc:Fallback>
                <p:oleObj name="Equation" r:id="rId8" imgW="4381500" imgH="304800" progId="Equation.DSMT4">
                  <p:embed/>
                  <p:pic>
                    <p:nvPicPr>
                      <p:cNvPr id="0" name="Object 5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09875" y="2173759"/>
                        <a:ext cx="65722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D37493A5-F675-4378-81E8-6C305565884A}" type="slidenum">
              <a:rPr lang="es-ES" smtClean="0"/>
              <a:pPr>
                <a:defRPr/>
              </a:pPr>
              <a:t>35</a:t>
            </a:fld>
            <a:endParaRPr lang="es-ES"/>
          </a:p>
        </p:txBody>
      </p:sp>
    </p:spTree>
  </p:cSld>
  <p:clrMapOvr>
    <a:masterClrMapping/>
  </p:clrMapOvr>
  <p:transition spd="med">
    <p:zoom dir="in"/>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ChangeArrowheads="1"/>
          </p:cNvSpPr>
          <p:nvPr/>
        </p:nvSpPr>
        <p:spPr bwMode="auto">
          <a:xfrm>
            <a:off x="4800600" y="6500192"/>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5844" name="Rectangle 4"/>
          <p:cNvSpPr>
            <a:spLocks noGrp="1" noChangeArrowheads="1"/>
          </p:cNvSpPr>
          <p:nvPr>
            <p:ph type="title"/>
          </p:nvPr>
        </p:nvSpPr>
        <p:spPr>
          <a:xfrm>
            <a:off x="983432" y="477217"/>
            <a:ext cx="10009112" cy="781050"/>
          </a:xfrm>
          <a:solidFill>
            <a:schemeClr val="accent1">
              <a:lumMod val="20000"/>
              <a:lumOff val="80000"/>
            </a:schemeClr>
          </a:solidFill>
        </p:spPr>
        <p:txBody>
          <a:bodyPr lIns="90488" tIns="44450" rIns="90488" bIns="44450" anchor="ctr" anchorCtr="0">
            <a:normAutofit/>
          </a:bodyPr>
          <a:lstStyle/>
          <a:p>
            <a:pPr eaLnBrk="1" hangingPunct="1"/>
            <a:r>
              <a:rPr lang="en-US" altLang="es-MX" sz="2800" b="1" dirty="0">
                <a:solidFill>
                  <a:schemeClr val="accent1"/>
                </a:solidFill>
                <a:latin typeface="+mn-lt"/>
              </a:rPr>
              <a:t>La forma de </a:t>
            </a:r>
            <a:r>
              <a:rPr lang="en-US" altLang="es-MX" sz="2800" b="1" dirty="0" err="1">
                <a:solidFill>
                  <a:schemeClr val="accent1"/>
                </a:solidFill>
                <a:latin typeface="+mn-lt"/>
              </a:rPr>
              <a:t>las</a:t>
            </a:r>
            <a:r>
              <a:rPr lang="en-US" altLang="es-MX" sz="2800" b="1" dirty="0">
                <a:solidFill>
                  <a:schemeClr val="accent1"/>
                </a:solidFill>
                <a:latin typeface="+mn-lt"/>
              </a:rPr>
              <a:t> </a:t>
            </a:r>
            <a:r>
              <a:rPr lang="en-US" altLang="es-MX" sz="2800" b="1" dirty="0" err="1">
                <a:solidFill>
                  <a:schemeClr val="accent1"/>
                </a:solidFill>
                <a:latin typeface="+mn-lt"/>
              </a:rPr>
              <a:t>isocuantas</a:t>
            </a:r>
            <a:endParaRPr lang="en-US" altLang="es-MX" sz="2800" b="1" dirty="0">
              <a:solidFill>
                <a:schemeClr val="accent1"/>
              </a:solidFill>
              <a:latin typeface="+mn-lt"/>
            </a:endParaRPr>
          </a:p>
        </p:txBody>
      </p:sp>
      <p:sp>
        <p:nvSpPr>
          <p:cNvPr id="35846" name="Rectangle 6"/>
          <p:cNvSpPr>
            <a:spLocks noChangeArrowheads="1"/>
          </p:cNvSpPr>
          <p:nvPr/>
        </p:nvSpPr>
        <p:spPr bwMode="auto">
          <a:xfrm>
            <a:off x="7301348" y="3134693"/>
            <a:ext cx="3153493" cy="14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n-US" altLang="es-MX" sz="1800" b="1" baseline="0">
                <a:latin typeface="+mn-lt"/>
              </a:rPr>
              <a:t>Cuando tanto el trabajo como </a:t>
            </a:r>
          </a:p>
          <a:p>
            <a:pPr algn="ctr">
              <a:spcBef>
                <a:spcPct val="0"/>
              </a:spcBef>
              <a:buClrTx/>
              <a:buSzTx/>
              <a:buFontTx/>
              <a:buNone/>
            </a:pPr>
            <a:r>
              <a:rPr lang="en-US" altLang="es-MX" sz="1800" b="1" baseline="0">
                <a:latin typeface="+mn-lt"/>
              </a:rPr>
              <a:t>el capital son variables a largo </a:t>
            </a:r>
          </a:p>
          <a:p>
            <a:pPr algn="ctr">
              <a:spcBef>
                <a:spcPct val="0"/>
              </a:spcBef>
              <a:buClrTx/>
              <a:buSzTx/>
              <a:buFontTx/>
              <a:buNone/>
            </a:pPr>
            <a:r>
              <a:rPr lang="en-US" altLang="es-MX" sz="1800" b="1" baseline="0">
                <a:latin typeface="+mn-lt"/>
              </a:rPr>
              <a:t>plazo, ambos  factores de</a:t>
            </a:r>
          </a:p>
          <a:p>
            <a:pPr algn="ctr">
              <a:spcBef>
                <a:spcPct val="0"/>
              </a:spcBef>
              <a:buClrTx/>
              <a:buSzTx/>
              <a:buFontTx/>
              <a:buNone/>
            </a:pPr>
            <a:r>
              <a:rPr lang="en-US" altLang="es-MX" sz="1800" b="1" baseline="0">
                <a:latin typeface="+mn-lt"/>
              </a:rPr>
              <a:t>producción pueden mostrar</a:t>
            </a:r>
          </a:p>
          <a:p>
            <a:pPr algn="ctr">
              <a:spcBef>
                <a:spcPct val="0"/>
              </a:spcBef>
              <a:buClrTx/>
              <a:buSzTx/>
              <a:buFontTx/>
              <a:buNone/>
            </a:pPr>
            <a:r>
              <a:rPr lang="en-US" altLang="es-MX" sz="1800" b="1" baseline="0">
                <a:latin typeface="+mn-lt"/>
              </a:rPr>
              <a:t>rendimientos decrecientes.</a:t>
            </a:r>
          </a:p>
        </p:txBody>
      </p:sp>
      <p:grpSp>
        <p:nvGrpSpPr>
          <p:cNvPr id="35847" name="Group 7"/>
          <p:cNvGrpSpPr>
            <a:grpSpLocks/>
          </p:cNvGrpSpPr>
          <p:nvPr/>
        </p:nvGrpSpPr>
        <p:grpSpPr bwMode="auto">
          <a:xfrm>
            <a:off x="2057400" y="1623392"/>
            <a:ext cx="5894388" cy="4876800"/>
            <a:chOff x="1248" y="864"/>
            <a:chExt cx="3713" cy="3072"/>
          </a:xfrm>
        </p:grpSpPr>
        <p:sp>
          <p:nvSpPr>
            <p:cNvPr id="35849" name="Line 8"/>
            <p:cNvSpPr>
              <a:spLocks noChangeShapeType="1"/>
            </p:cNvSpPr>
            <p:nvPr/>
          </p:nvSpPr>
          <p:spPr bwMode="auto">
            <a:xfrm>
              <a:off x="1491" y="1160"/>
              <a:ext cx="0" cy="25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5850" name="Line 9"/>
            <p:cNvSpPr>
              <a:spLocks noChangeShapeType="1"/>
            </p:cNvSpPr>
            <p:nvPr/>
          </p:nvSpPr>
          <p:spPr bwMode="auto">
            <a:xfrm>
              <a:off x="1500" y="3663"/>
              <a:ext cx="3357"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5851" name="Rectangle 10"/>
            <p:cNvSpPr>
              <a:spLocks noChangeArrowheads="1"/>
            </p:cNvSpPr>
            <p:nvPr/>
          </p:nvSpPr>
          <p:spPr bwMode="auto">
            <a:xfrm>
              <a:off x="4608" y="3648"/>
              <a:ext cx="20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baseline="0"/>
                <a:t>L</a:t>
              </a:r>
            </a:p>
          </p:txBody>
        </p:sp>
        <p:sp>
          <p:nvSpPr>
            <p:cNvPr id="35852" name="Rectangle 11"/>
            <p:cNvSpPr>
              <a:spLocks noChangeArrowheads="1"/>
            </p:cNvSpPr>
            <p:nvPr/>
          </p:nvSpPr>
          <p:spPr bwMode="auto">
            <a:xfrm>
              <a:off x="1259" y="3228"/>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1</a:t>
              </a:r>
            </a:p>
          </p:txBody>
        </p:sp>
        <p:sp>
          <p:nvSpPr>
            <p:cNvPr id="35853" name="Rectangle 12"/>
            <p:cNvSpPr>
              <a:spLocks noChangeArrowheads="1"/>
            </p:cNvSpPr>
            <p:nvPr/>
          </p:nvSpPr>
          <p:spPr bwMode="auto">
            <a:xfrm>
              <a:off x="1259" y="2695"/>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2</a:t>
              </a:r>
            </a:p>
          </p:txBody>
        </p:sp>
        <p:sp>
          <p:nvSpPr>
            <p:cNvPr id="35854" name="Rectangle 13"/>
            <p:cNvSpPr>
              <a:spLocks noChangeArrowheads="1"/>
            </p:cNvSpPr>
            <p:nvPr/>
          </p:nvSpPr>
          <p:spPr bwMode="auto">
            <a:xfrm>
              <a:off x="1259" y="2162"/>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3</a:t>
              </a:r>
            </a:p>
          </p:txBody>
        </p:sp>
        <p:sp>
          <p:nvSpPr>
            <p:cNvPr id="35855" name="Rectangle 14"/>
            <p:cNvSpPr>
              <a:spLocks noChangeArrowheads="1"/>
            </p:cNvSpPr>
            <p:nvPr/>
          </p:nvSpPr>
          <p:spPr bwMode="auto">
            <a:xfrm>
              <a:off x="1259" y="1629"/>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4</a:t>
              </a:r>
            </a:p>
          </p:txBody>
        </p:sp>
        <p:sp>
          <p:nvSpPr>
            <p:cNvPr id="35856" name="Rectangle 15"/>
            <p:cNvSpPr>
              <a:spLocks noChangeArrowheads="1"/>
            </p:cNvSpPr>
            <p:nvPr/>
          </p:nvSpPr>
          <p:spPr bwMode="auto">
            <a:xfrm>
              <a:off x="1759" y="3686"/>
              <a:ext cx="20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1</a:t>
              </a:r>
            </a:p>
          </p:txBody>
        </p:sp>
        <p:sp>
          <p:nvSpPr>
            <p:cNvPr id="35857" name="Rectangle 16"/>
            <p:cNvSpPr>
              <a:spLocks noChangeArrowheads="1"/>
            </p:cNvSpPr>
            <p:nvPr/>
          </p:nvSpPr>
          <p:spPr bwMode="auto">
            <a:xfrm>
              <a:off x="2277" y="3686"/>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2</a:t>
              </a:r>
            </a:p>
          </p:txBody>
        </p:sp>
        <p:sp>
          <p:nvSpPr>
            <p:cNvPr id="35858" name="Rectangle 17"/>
            <p:cNvSpPr>
              <a:spLocks noChangeArrowheads="1"/>
            </p:cNvSpPr>
            <p:nvPr/>
          </p:nvSpPr>
          <p:spPr bwMode="auto">
            <a:xfrm>
              <a:off x="2796" y="3686"/>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3</a:t>
              </a:r>
            </a:p>
          </p:txBody>
        </p:sp>
        <p:sp>
          <p:nvSpPr>
            <p:cNvPr id="35859" name="Rectangle 18"/>
            <p:cNvSpPr>
              <a:spLocks noChangeArrowheads="1"/>
            </p:cNvSpPr>
            <p:nvPr/>
          </p:nvSpPr>
          <p:spPr bwMode="auto">
            <a:xfrm>
              <a:off x="3315" y="3686"/>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4</a:t>
              </a:r>
            </a:p>
          </p:txBody>
        </p:sp>
        <p:sp>
          <p:nvSpPr>
            <p:cNvPr id="35860" name="Rectangle 19"/>
            <p:cNvSpPr>
              <a:spLocks noChangeArrowheads="1"/>
            </p:cNvSpPr>
            <p:nvPr/>
          </p:nvSpPr>
          <p:spPr bwMode="auto">
            <a:xfrm>
              <a:off x="3833" y="3686"/>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5</a:t>
              </a:r>
            </a:p>
          </p:txBody>
        </p:sp>
        <p:sp>
          <p:nvSpPr>
            <p:cNvPr id="35861" name="Rectangle 20"/>
            <p:cNvSpPr>
              <a:spLocks noChangeArrowheads="1"/>
            </p:cNvSpPr>
            <p:nvPr/>
          </p:nvSpPr>
          <p:spPr bwMode="auto">
            <a:xfrm>
              <a:off x="1259" y="1096"/>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5</a:t>
              </a:r>
            </a:p>
          </p:txBody>
        </p:sp>
        <p:sp>
          <p:nvSpPr>
            <p:cNvPr id="35862" name="Freeform 21"/>
            <p:cNvSpPr>
              <a:spLocks/>
            </p:cNvSpPr>
            <p:nvPr/>
          </p:nvSpPr>
          <p:spPr bwMode="auto">
            <a:xfrm>
              <a:off x="1965" y="1246"/>
              <a:ext cx="1974" cy="2068"/>
            </a:xfrm>
            <a:custGeom>
              <a:avLst/>
              <a:gdLst>
                <a:gd name="T0" fmla="*/ 0 w 1973"/>
                <a:gd name="T1" fmla="*/ 0 h 2068"/>
                <a:gd name="T2" fmla="*/ 70 w 1973"/>
                <a:gd name="T3" fmla="*/ 201 h 2068"/>
                <a:gd name="T4" fmla="*/ 139 w 1973"/>
                <a:gd name="T5" fmla="*/ 403 h 2068"/>
                <a:gd name="T6" fmla="*/ 208 w 1973"/>
                <a:gd name="T7" fmla="*/ 588 h 2068"/>
                <a:gd name="T8" fmla="*/ 290 w 1973"/>
                <a:gd name="T9" fmla="*/ 768 h 2068"/>
                <a:gd name="T10" fmla="*/ 372 w 1973"/>
                <a:gd name="T11" fmla="*/ 938 h 2068"/>
                <a:gd name="T12" fmla="*/ 460 w 1973"/>
                <a:gd name="T13" fmla="*/ 1102 h 2068"/>
                <a:gd name="T14" fmla="*/ 561 w 1973"/>
                <a:gd name="T15" fmla="*/ 1256 h 2068"/>
                <a:gd name="T16" fmla="*/ 611 w 1973"/>
                <a:gd name="T17" fmla="*/ 1325 h 2068"/>
                <a:gd name="T18" fmla="*/ 674 w 1973"/>
                <a:gd name="T19" fmla="*/ 1394 h 2068"/>
                <a:gd name="T20" fmla="*/ 744 w 1973"/>
                <a:gd name="T21" fmla="*/ 1457 h 2068"/>
                <a:gd name="T22" fmla="*/ 813 w 1973"/>
                <a:gd name="T23" fmla="*/ 1521 h 2068"/>
                <a:gd name="T24" fmla="*/ 970 w 1973"/>
                <a:gd name="T25" fmla="*/ 1632 h 2068"/>
                <a:gd name="T26" fmla="*/ 1137 w 1973"/>
                <a:gd name="T27" fmla="*/ 1738 h 2068"/>
                <a:gd name="T28" fmla="*/ 1301 w 1973"/>
                <a:gd name="T29" fmla="*/ 1828 h 2068"/>
                <a:gd name="T30" fmla="*/ 1465 w 1973"/>
                <a:gd name="T31" fmla="*/ 1903 h 2068"/>
                <a:gd name="T32" fmla="*/ 1635 w 1973"/>
                <a:gd name="T33" fmla="*/ 1966 h 2068"/>
                <a:gd name="T34" fmla="*/ 1805 w 1973"/>
                <a:gd name="T35" fmla="*/ 2019 h 2068"/>
                <a:gd name="T36" fmla="*/ 1975 w 1973"/>
                <a:gd name="T37" fmla="*/ 2067 h 206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73"/>
                <a:gd name="T58" fmla="*/ 0 h 2068"/>
                <a:gd name="T59" fmla="*/ 1973 w 1973"/>
                <a:gd name="T60" fmla="*/ 2068 h 206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73" h="2068">
                  <a:moveTo>
                    <a:pt x="0" y="0"/>
                  </a:moveTo>
                  <a:lnTo>
                    <a:pt x="70" y="201"/>
                  </a:lnTo>
                  <a:lnTo>
                    <a:pt x="139" y="403"/>
                  </a:lnTo>
                  <a:lnTo>
                    <a:pt x="208" y="588"/>
                  </a:lnTo>
                  <a:lnTo>
                    <a:pt x="290" y="768"/>
                  </a:lnTo>
                  <a:lnTo>
                    <a:pt x="372" y="938"/>
                  </a:lnTo>
                  <a:lnTo>
                    <a:pt x="460" y="1102"/>
                  </a:lnTo>
                  <a:lnTo>
                    <a:pt x="561" y="1256"/>
                  </a:lnTo>
                  <a:lnTo>
                    <a:pt x="611" y="1325"/>
                  </a:lnTo>
                  <a:lnTo>
                    <a:pt x="674" y="1394"/>
                  </a:lnTo>
                  <a:lnTo>
                    <a:pt x="744" y="1457"/>
                  </a:lnTo>
                  <a:lnTo>
                    <a:pt x="813" y="1521"/>
                  </a:lnTo>
                  <a:lnTo>
                    <a:pt x="970" y="1632"/>
                  </a:lnTo>
                  <a:lnTo>
                    <a:pt x="1134" y="1738"/>
                  </a:lnTo>
                  <a:lnTo>
                    <a:pt x="1298" y="1828"/>
                  </a:lnTo>
                  <a:lnTo>
                    <a:pt x="1462" y="1903"/>
                  </a:lnTo>
                  <a:lnTo>
                    <a:pt x="1632" y="1966"/>
                  </a:lnTo>
                  <a:lnTo>
                    <a:pt x="1802" y="2019"/>
                  </a:lnTo>
                  <a:lnTo>
                    <a:pt x="1972" y="2067"/>
                  </a:lnTo>
                </a:path>
              </a:pathLst>
            </a:custGeom>
            <a:noFill/>
            <a:ln w="381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35863" name="Freeform 22"/>
            <p:cNvSpPr>
              <a:spLocks/>
            </p:cNvSpPr>
            <p:nvPr/>
          </p:nvSpPr>
          <p:spPr bwMode="auto">
            <a:xfrm>
              <a:off x="1587" y="1538"/>
              <a:ext cx="1968" cy="2064"/>
            </a:xfrm>
            <a:custGeom>
              <a:avLst/>
              <a:gdLst>
                <a:gd name="T0" fmla="*/ 0 w 1968"/>
                <a:gd name="T1" fmla="*/ 0 h 2064"/>
                <a:gd name="T2" fmla="*/ 68 w 1968"/>
                <a:gd name="T3" fmla="*/ 202 h 2064"/>
                <a:gd name="T4" fmla="*/ 136 w 1968"/>
                <a:gd name="T5" fmla="*/ 398 h 2064"/>
                <a:gd name="T6" fmla="*/ 205 w 1968"/>
                <a:gd name="T7" fmla="*/ 588 h 2064"/>
                <a:gd name="T8" fmla="*/ 284 w 1968"/>
                <a:gd name="T9" fmla="*/ 767 h 2064"/>
                <a:gd name="T10" fmla="*/ 370 w 1968"/>
                <a:gd name="T11" fmla="*/ 939 h 2064"/>
                <a:gd name="T12" fmla="*/ 455 w 1968"/>
                <a:gd name="T13" fmla="*/ 1101 h 2064"/>
                <a:gd name="T14" fmla="*/ 557 w 1968"/>
                <a:gd name="T15" fmla="*/ 1251 h 2064"/>
                <a:gd name="T16" fmla="*/ 608 w 1968"/>
                <a:gd name="T17" fmla="*/ 1320 h 2064"/>
                <a:gd name="T18" fmla="*/ 671 w 1968"/>
                <a:gd name="T19" fmla="*/ 1389 h 2064"/>
                <a:gd name="T20" fmla="*/ 739 w 1968"/>
                <a:gd name="T21" fmla="*/ 1452 h 2064"/>
                <a:gd name="T22" fmla="*/ 807 w 1968"/>
                <a:gd name="T23" fmla="*/ 1516 h 2064"/>
                <a:gd name="T24" fmla="*/ 966 w 1968"/>
                <a:gd name="T25" fmla="*/ 1631 h 2064"/>
                <a:gd name="T26" fmla="*/ 1131 w 1968"/>
                <a:gd name="T27" fmla="*/ 1735 h 2064"/>
                <a:gd name="T28" fmla="*/ 1296 w 1968"/>
                <a:gd name="T29" fmla="*/ 1821 h 2064"/>
                <a:gd name="T30" fmla="*/ 1461 w 1968"/>
                <a:gd name="T31" fmla="*/ 1896 h 2064"/>
                <a:gd name="T32" fmla="*/ 1626 w 1968"/>
                <a:gd name="T33" fmla="*/ 1959 h 2064"/>
                <a:gd name="T34" fmla="*/ 1796 w 1968"/>
                <a:gd name="T35" fmla="*/ 2017 h 2064"/>
                <a:gd name="T36" fmla="*/ 1967 w 1968"/>
                <a:gd name="T37" fmla="*/ 2063 h 20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68"/>
                <a:gd name="T58" fmla="*/ 0 h 2064"/>
                <a:gd name="T59" fmla="*/ 1968 w 1968"/>
                <a:gd name="T60" fmla="*/ 2064 h 206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68" h="2064">
                  <a:moveTo>
                    <a:pt x="0" y="0"/>
                  </a:moveTo>
                  <a:lnTo>
                    <a:pt x="68" y="202"/>
                  </a:lnTo>
                  <a:lnTo>
                    <a:pt x="136" y="398"/>
                  </a:lnTo>
                  <a:lnTo>
                    <a:pt x="205" y="588"/>
                  </a:lnTo>
                  <a:lnTo>
                    <a:pt x="284" y="767"/>
                  </a:lnTo>
                  <a:lnTo>
                    <a:pt x="370" y="939"/>
                  </a:lnTo>
                  <a:lnTo>
                    <a:pt x="455" y="1101"/>
                  </a:lnTo>
                  <a:lnTo>
                    <a:pt x="557" y="1251"/>
                  </a:lnTo>
                  <a:lnTo>
                    <a:pt x="608" y="1320"/>
                  </a:lnTo>
                  <a:lnTo>
                    <a:pt x="671" y="1389"/>
                  </a:lnTo>
                  <a:lnTo>
                    <a:pt x="739" y="1452"/>
                  </a:lnTo>
                  <a:lnTo>
                    <a:pt x="807" y="1516"/>
                  </a:lnTo>
                  <a:lnTo>
                    <a:pt x="966" y="1631"/>
                  </a:lnTo>
                  <a:lnTo>
                    <a:pt x="1131" y="1735"/>
                  </a:lnTo>
                  <a:lnTo>
                    <a:pt x="1296" y="1821"/>
                  </a:lnTo>
                  <a:lnTo>
                    <a:pt x="1461" y="1896"/>
                  </a:lnTo>
                  <a:lnTo>
                    <a:pt x="1626" y="1959"/>
                  </a:lnTo>
                  <a:lnTo>
                    <a:pt x="1796" y="2017"/>
                  </a:lnTo>
                  <a:lnTo>
                    <a:pt x="1967" y="2063"/>
                  </a:lnTo>
                </a:path>
              </a:pathLst>
            </a:custGeom>
            <a:noFill/>
            <a:ln w="381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35864" name="Rectangle 23"/>
            <p:cNvSpPr>
              <a:spLocks noChangeArrowheads="1"/>
            </p:cNvSpPr>
            <p:nvPr/>
          </p:nvSpPr>
          <p:spPr bwMode="auto">
            <a:xfrm>
              <a:off x="3631" y="3427"/>
              <a:ext cx="64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t>Q</a:t>
              </a:r>
              <a:r>
                <a:rPr lang="en-US" altLang="es-MX" sz="2000" b="1" i="1"/>
                <a:t>1 </a:t>
              </a:r>
              <a:r>
                <a:rPr lang="en-US" altLang="es-MX" sz="2000" b="1" i="1" baseline="0"/>
                <a:t>= </a:t>
              </a:r>
              <a:r>
                <a:rPr lang="en-US" altLang="es-MX" sz="2000" b="1" baseline="0"/>
                <a:t>55</a:t>
              </a:r>
            </a:p>
          </p:txBody>
        </p:sp>
        <p:sp>
          <p:nvSpPr>
            <p:cNvPr id="35865" name="Freeform 24"/>
            <p:cNvSpPr>
              <a:spLocks/>
            </p:cNvSpPr>
            <p:nvPr/>
          </p:nvSpPr>
          <p:spPr bwMode="auto">
            <a:xfrm>
              <a:off x="2304" y="1008"/>
              <a:ext cx="1923" cy="2066"/>
            </a:xfrm>
            <a:custGeom>
              <a:avLst/>
              <a:gdLst>
                <a:gd name="T0" fmla="*/ 0 w 1922"/>
                <a:gd name="T1" fmla="*/ 0 h 2066"/>
                <a:gd name="T2" fmla="*/ 68 w 1922"/>
                <a:gd name="T3" fmla="*/ 202 h 2066"/>
                <a:gd name="T4" fmla="*/ 130 w 1922"/>
                <a:gd name="T5" fmla="*/ 398 h 2066"/>
                <a:gd name="T6" fmla="*/ 205 w 1922"/>
                <a:gd name="T7" fmla="*/ 590 h 2066"/>
                <a:gd name="T8" fmla="*/ 280 w 1922"/>
                <a:gd name="T9" fmla="*/ 767 h 2066"/>
                <a:gd name="T10" fmla="*/ 362 w 1922"/>
                <a:gd name="T11" fmla="*/ 939 h 2066"/>
                <a:gd name="T12" fmla="*/ 451 w 1922"/>
                <a:gd name="T13" fmla="*/ 1101 h 2066"/>
                <a:gd name="T14" fmla="*/ 547 w 1922"/>
                <a:gd name="T15" fmla="*/ 1254 h 2066"/>
                <a:gd name="T16" fmla="*/ 656 w 1922"/>
                <a:gd name="T17" fmla="*/ 1391 h 2066"/>
                <a:gd name="T18" fmla="*/ 793 w 1922"/>
                <a:gd name="T19" fmla="*/ 1519 h 2066"/>
                <a:gd name="T20" fmla="*/ 943 w 1922"/>
                <a:gd name="T21" fmla="*/ 1632 h 2066"/>
                <a:gd name="T22" fmla="*/ 1104 w 1922"/>
                <a:gd name="T23" fmla="*/ 1736 h 2066"/>
                <a:gd name="T24" fmla="*/ 1268 w 1922"/>
                <a:gd name="T25" fmla="*/ 1824 h 2066"/>
                <a:gd name="T26" fmla="*/ 1425 w 1922"/>
                <a:gd name="T27" fmla="*/ 1903 h 2066"/>
                <a:gd name="T28" fmla="*/ 1589 w 1922"/>
                <a:gd name="T29" fmla="*/ 1962 h 2066"/>
                <a:gd name="T30" fmla="*/ 1753 w 1922"/>
                <a:gd name="T31" fmla="*/ 2016 h 2066"/>
                <a:gd name="T32" fmla="*/ 1924 w 1922"/>
                <a:gd name="T33" fmla="*/ 2065 h 20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2"/>
                <a:gd name="T52" fmla="*/ 0 h 2066"/>
                <a:gd name="T53" fmla="*/ 1922 w 1922"/>
                <a:gd name="T54" fmla="*/ 2066 h 206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2" h="2066">
                  <a:moveTo>
                    <a:pt x="0" y="0"/>
                  </a:moveTo>
                  <a:lnTo>
                    <a:pt x="68" y="202"/>
                  </a:lnTo>
                  <a:lnTo>
                    <a:pt x="130" y="398"/>
                  </a:lnTo>
                  <a:lnTo>
                    <a:pt x="205" y="590"/>
                  </a:lnTo>
                  <a:lnTo>
                    <a:pt x="280" y="767"/>
                  </a:lnTo>
                  <a:lnTo>
                    <a:pt x="362" y="939"/>
                  </a:lnTo>
                  <a:lnTo>
                    <a:pt x="451" y="1101"/>
                  </a:lnTo>
                  <a:lnTo>
                    <a:pt x="547" y="1254"/>
                  </a:lnTo>
                  <a:lnTo>
                    <a:pt x="656" y="1391"/>
                  </a:lnTo>
                  <a:lnTo>
                    <a:pt x="793" y="1519"/>
                  </a:lnTo>
                  <a:lnTo>
                    <a:pt x="943" y="1632"/>
                  </a:lnTo>
                  <a:lnTo>
                    <a:pt x="1101" y="1736"/>
                  </a:lnTo>
                  <a:lnTo>
                    <a:pt x="1265" y="1824"/>
                  </a:lnTo>
                  <a:lnTo>
                    <a:pt x="1422" y="1903"/>
                  </a:lnTo>
                  <a:lnTo>
                    <a:pt x="1586" y="1962"/>
                  </a:lnTo>
                  <a:lnTo>
                    <a:pt x="1750" y="2016"/>
                  </a:lnTo>
                  <a:lnTo>
                    <a:pt x="1921" y="2065"/>
                  </a:lnTo>
                </a:path>
              </a:pathLst>
            </a:custGeom>
            <a:noFill/>
            <a:ln w="381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35866" name="Rectangle 25"/>
            <p:cNvSpPr>
              <a:spLocks noChangeArrowheads="1"/>
            </p:cNvSpPr>
            <p:nvPr/>
          </p:nvSpPr>
          <p:spPr bwMode="auto">
            <a:xfrm>
              <a:off x="3977" y="3161"/>
              <a:ext cx="64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dirty="0"/>
                <a:t>Q</a:t>
              </a:r>
              <a:r>
                <a:rPr lang="en-US" altLang="es-MX" sz="2000" b="1" i="1" dirty="0"/>
                <a:t>2 </a:t>
              </a:r>
              <a:r>
                <a:rPr lang="en-US" altLang="es-MX" sz="2000" b="1" i="1" baseline="0" dirty="0"/>
                <a:t>= </a:t>
              </a:r>
              <a:r>
                <a:rPr lang="en-US" altLang="es-MX" sz="2000" b="1" baseline="0" dirty="0"/>
                <a:t>75</a:t>
              </a:r>
            </a:p>
          </p:txBody>
        </p:sp>
        <p:sp>
          <p:nvSpPr>
            <p:cNvPr id="35867" name="Rectangle 26"/>
            <p:cNvSpPr>
              <a:spLocks noChangeArrowheads="1"/>
            </p:cNvSpPr>
            <p:nvPr/>
          </p:nvSpPr>
          <p:spPr bwMode="auto">
            <a:xfrm>
              <a:off x="4313" y="2873"/>
              <a:ext cx="64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t>Q</a:t>
              </a:r>
              <a:r>
                <a:rPr lang="en-US" altLang="es-MX" sz="2000" b="1" i="1"/>
                <a:t>3 </a:t>
              </a:r>
              <a:r>
                <a:rPr lang="en-US" altLang="es-MX" sz="2000" b="1" i="1" baseline="0"/>
                <a:t>= </a:t>
              </a:r>
              <a:r>
                <a:rPr lang="en-US" altLang="es-MX" sz="2000" b="1" baseline="0"/>
                <a:t>90</a:t>
              </a:r>
            </a:p>
          </p:txBody>
        </p:sp>
        <p:sp>
          <p:nvSpPr>
            <p:cNvPr id="35868" name="Rectangle 27"/>
            <p:cNvSpPr>
              <a:spLocks noChangeArrowheads="1"/>
            </p:cNvSpPr>
            <p:nvPr/>
          </p:nvSpPr>
          <p:spPr bwMode="auto">
            <a:xfrm>
              <a:off x="1248" y="864"/>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t>K</a:t>
              </a:r>
            </a:p>
          </p:txBody>
        </p:sp>
        <p:grpSp>
          <p:nvGrpSpPr>
            <p:cNvPr id="35869" name="Group 28"/>
            <p:cNvGrpSpPr>
              <a:grpSpLocks/>
            </p:cNvGrpSpPr>
            <p:nvPr/>
          </p:nvGrpSpPr>
          <p:grpSpPr bwMode="auto">
            <a:xfrm>
              <a:off x="1491" y="1049"/>
              <a:ext cx="2093" cy="2655"/>
              <a:chOff x="1491" y="1049"/>
              <a:chExt cx="2093" cy="2655"/>
            </a:xfrm>
          </p:grpSpPr>
          <p:sp>
            <p:nvSpPr>
              <p:cNvPr id="35870" name="Oval 29"/>
              <p:cNvSpPr>
                <a:spLocks noChangeArrowheads="1"/>
              </p:cNvSpPr>
              <p:nvPr/>
            </p:nvSpPr>
            <p:spPr bwMode="auto">
              <a:xfrm>
                <a:off x="2832" y="3312"/>
                <a:ext cx="96" cy="96"/>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5871" name="Oval 30"/>
              <p:cNvSpPr>
                <a:spLocks noChangeArrowheads="1"/>
              </p:cNvSpPr>
              <p:nvPr/>
            </p:nvSpPr>
            <p:spPr bwMode="auto">
              <a:xfrm>
                <a:off x="1824" y="2256"/>
                <a:ext cx="96" cy="96"/>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5872" name="Line 31"/>
              <p:cNvSpPr>
                <a:spLocks noChangeShapeType="1"/>
              </p:cNvSpPr>
              <p:nvPr/>
            </p:nvSpPr>
            <p:spPr bwMode="auto">
              <a:xfrm>
                <a:off x="1491" y="2304"/>
                <a:ext cx="209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5873" name="Line 32"/>
              <p:cNvSpPr>
                <a:spLocks noChangeShapeType="1"/>
              </p:cNvSpPr>
              <p:nvPr/>
            </p:nvSpPr>
            <p:spPr bwMode="auto">
              <a:xfrm>
                <a:off x="1872" y="2451"/>
                <a:ext cx="0" cy="125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5874" name="Line 33"/>
              <p:cNvSpPr>
                <a:spLocks noChangeShapeType="1"/>
              </p:cNvSpPr>
              <p:nvPr/>
            </p:nvSpPr>
            <p:spPr bwMode="auto">
              <a:xfrm>
                <a:off x="1491" y="3360"/>
                <a:ext cx="1301"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5875" name="Line 34"/>
              <p:cNvSpPr>
                <a:spLocks noChangeShapeType="1"/>
              </p:cNvSpPr>
              <p:nvPr/>
            </p:nvSpPr>
            <p:spPr bwMode="auto">
              <a:xfrm>
                <a:off x="2880" y="2451"/>
                <a:ext cx="0" cy="125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5876" name="Rectangle 35"/>
              <p:cNvSpPr>
                <a:spLocks noChangeArrowheads="1"/>
              </p:cNvSpPr>
              <p:nvPr/>
            </p:nvSpPr>
            <p:spPr bwMode="auto">
              <a:xfrm>
                <a:off x="1625" y="2297"/>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t>A</a:t>
                </a:r>
              </a:p>
            </p:txBody>
          </p:sp>
          <p:sp>
            <p:nvSpPr>
              <p:cNvPr id="35877" name="Rectangle 36"/>
              <p:cNvSpPr>
                <a:spLocks noChangeArrowheads="1"/>
              </p:cNvSpPr>
              <p:nvPr/>
            </p:nvSpPr>
            <p:spPr bwMode="auto">
              <a:xfrm>
                <a:off x="2969" y="3113"/>
                <a:ext cx="2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t>D</a:t>
                </a:r>
              </a:p>
            </p:txBody>
          </p:sp>
          <p:sp>
            <p:nvSpPr>
              <p:cNvPr id="35878" name="Line 37"/>
              <p:cNvSpPr>
                <a:spLocks noChangeShapeType="1"/>
              </p:cNvSpPr>
              <p:nvPr/>
            </p:nvSpPr>
            <p:spPr bwMode="auto">
              <a:xfrm>
                <a:off x="2400" y="1443"/>
                <a:ext cx="0" cy="226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5879" name="Oval 38"/>
              <p:cNvSpPr>
                <a:spLocks noChangeArrowheads="1"/>
              </p:cNvSpPr>
              <p:nvPr/>
            </p:nvSpPr>
            <p:spPr bwMode="auto">
              <a:xfrm>
                <a:off x="2352" y="2256"/>
                <a:ext cx="96" cy="96"/>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5880" name="Rectangle 39"/>
              <p:cNvSpPr>
                <a:spLocks noChangeArrowheads="1"/>
              </p:cNvSpPr>
              <p:nvPr/>
            </p:nvSpPr>
            <p:spPr bwMode="auto">
              <a:xfrm>
                <a:off x="2201" y="2297"/>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t>B</a:t>
                </a:r>
              </a:p>
            </p:txBody>
          </p:sp>
          <p:sp>
            <p:nvSpPr>
              <p:cNvPr id="35881" name="Oval 40"/>
              <p:cNvSpPr>
                <a:spLocks noChangeArrowheads="1"/>
              </p:cNvSpPr>
              <p:nvPr/>
            </p:nvSpPr>
            <p:spPr bwMode="auto">
              <a:xfrm>
                <a:off x="2352" y="1200"/>
                <a:ext cx="96" cy="96"/>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5882" name="Rectangle 41"/>
              <p:cNvSpPr>
                <a:spLocks noChangeArrowheads="1"/>
              </p:cNvSpPr>
              <p:nvPr/>
            </p:nvSpPr>
            <p:spPr bwMode="auto">
              <a:xfrm>
                <a:off x="2705" y="2309"/>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t>C</a:t>
                </a:r>
              </a:p>
            </p:txBody>
          </p:sp>
          <p:sp>
            <p:nvSpPr>
              <p:cNvPr id="35883" name="Rectangle 42"/>
              <p:cNvSpPr>
                <a:spLocks noChangeArrowheads="1"/>
              </p:cNvSpPr>
              <p:nvPr/>
            </p:nvSpPr>
            <p:spPr bwMode="auto">
              <a:xfrm>
                <a:off x="2441" y="1049"/>
                <a:ext cx="22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t>E</a:t>
                </a:r>
              </a:p>
            </p:txBody>
          </p:sp>
          <p:sp>
            <p:nvSpPr>
              <p:cNvPr id="35884" name="Oval 43"/>
              <p:cNvSpPr>
                <a:spLocks noChangeArrowheads="1"/>
              </p:cNvSpPr>
              <p:nvPr/>
            </p:nvSpPr>
            <p:spPr bwMode="auto">
              <a:xfrm>
                <a:off x="2836" y="2261"/>
                <a:ext cx="96" cy="96"/>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pSp>
      </p:grpSp>
      <p:sp>
        <p:nvSpPr>
          <p:cNvPr id="35848" name="Text Box 44"/>
          <p:cNvSpPr txBox="1">
            <a:spLocks noChangeArrowheads="1"/>
          </p:cNvSpPr>
          <p:nvPr/>
        </p:nvSpPr>
        <p:spPr bwMode="auto">
          <a:xfrm>
            <a:off x="5029200" y="2004392"/>
            <a:ext cx="32766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s-MX" altLang="es-MX" sz="2000" baseline="0" dirty="0">
                <a:latin typeface="+mn-lt"/>
              </a:rPr>
              <a:t>De A </a:t>
            </a:r>
            <a:r>
              <a:rPr lang="es-MX" altLang="es-MX" sz="2000" baseline="0" dirty="0" err="1">
                <a:latin typeface="+mn-lt"/>
              </a:rPr>
              <a:t>a</a:t>
            </a:r>
            <a:r>
              <a:rPr lang="es-MX" altLang="es-MX" sz="2000" baseline="0" dirty="0">
                <a:latin typeface="+mn-lt"/>
              </a:rPr>
              <a:t> C el </a:t>
            </a:r>
            <a:r>
              <a:rPr lang="es-MX" altLang="es-MX" sz="2000" i="1" baseline="0" dirty="0" err="1">
                <a:latin typeface="Times New Roman" panose="02020603050405020304" pitchFamily="18" charset="0"/>
                <a:cs typeface="Times New Roman" panose="02020603050405020304" pitchFamily="18" charset="0"/>
              </a:rPr>
              <a:t>PMgL</a:t>
            </a:r>
            <a:r>
              <a:rPr lang="es-MX" altLang="es-MX" sz="2000" baseline="0" dirty="0">
                <a:latin typeface="+mn-lt"/>
              </a:rPr>
              <a:t> decrece</a:t>
            </a:r>
          </a:p>
          <a:p>
            <a:pPr eaLnBrk="1" hangingPunct="1">
              <a:spcBef>
                <a:spcPct val="50000"/>
              </a:spcBef>
              <a:buClrTx/>
              <a:buSzTx/>
              <a:buFontTx/>
              <a:buNone/>
            </a:pPr>
            <a:r>
              <a:rPr lang="es-MX" altLang="es-MX" sz="2000" baseline="0" dirty="0">
                <a:latin typeface="+mn-lt"/>
              </a:rPr>
              <a:t>De D a </a:t>
            </a:r>
            <a:r>
              <a:rPr lang="es-MX" altLang="es-MX" sz="2000" baseline="0" dirty="0" err="1">
                <a:latin typeface="+mn-lt"/>
              </a:rPr>
              <a:t>A</a:t>
            </a:r>
            <a:r>
              <a:rPr lang="es-MX" altLang="es-MX" sz="2000" baseline="0" dirty="0">
                <a:latin typeface="+mn-lt"/>
              </a:rPr>
              <a:t> el </a:t>
            </a:r>
            <a:r>
              <a:rPr lang="es-MX" altLang="es-MX" sz="2000" i="1" baseline="0" dirty="0" err="1">
                <a:latin typeface="Times New Roman" panose="02020603050405020304" pitchFamily="18" charset="0"/>
                <a:cs typeface="Times New Roman" panose="02020603050405020304" pitchFamily="18" charset="0"/>
              </a:rPr>
              <a:t>PMgK</a:t>
            </a:r>
            <a:r>
              <a:rPr lang="es-MX" altLang="es-MX" sz="2000" baseline="0" dirty="0">
                <a:latin typeface="+mn-lt"/>
              </a:rPr>
              <a:t> decrece</a:t>
            </a:r>
          </a:p>
        </p:txBody>
      </p:sp>
      <p:sp>
        <p:nvSpPr>
          <p:cNvPr id="2" name="Marcador de número de diapositiva 1"/>
          <p:cNvSpPr>
            <a:spLocks noGrp="1"/>
          </p:cNvSpPr>
          <p:nvPr>
            <p:ph type="sldNum" sz="quarter" idx="12"/>
          </p:nvPr>
        </p:nvSpPr>
        <p:spPr/>
        <p:txBody>
          <a:bodyPr/>
          <a:lstStyle/>
          <a:p>
            <a:pPr>
              <a:defRPr/>
            </a:pPr>
            <a:fld id="{D37493A5-F675-4378-81E8-6C305565884A}" type="slidenum">
              <a:rPr lang="es-ES" smtClean="0"/>
              <a:pPr>
                <a:defRPr/>
              </a:pPr>
              <a:t>36</a:t>
            </a:fld>
            <a:endParaRPr lang="es-ES"/>
          </a:p>
        </p:txBody>
      </p:sp>
    </p:spTree>
  </p:cSld>
  <p:clrMapOvr>
    <a:masterClrMapping/>
  </p:clrMapOvr>
  <p:transition spd="med">
    <p:zoom dir="in"/>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6400800" y="2286000"/>
            <a:ext cx="3271838" cy="119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_tradnl" altLang="es-MX" sz="1800" baseline="0">
                <a:latin typeface="+mn-lt"/>
              </a:rPr>
              <a:t>La pendiente de la curva isocuanta muestra la relación a la que puede sustituirse </a:t>
            </a:r>
            <a:r>
              <a:rPr lang="es-ES_tradnl" altLang="es-MX" sz="1800" i="1" baseline="0">
                <a:latin typeface="+mn-lt"/>
              </a:rPr>
              <a:t>K</a:t>
            </a:r>
            <a:r>
              <a:rPr lang="es-ES_tradnl" altLang="es-MX" sz="1800" baseline="0">
                <a:latin typeface="+mn-lt"/>
              </a:rPr>
              <a:t> por </a:t>
            </a:r>
            <a:r>
              <a:rPr lang="es-ES_tradnl" altLang="es-MX" sz="1800" i="1" baseline="0">
                <a:latin typeface="+mn-lt"/>
              </a:rPr>
              <a:t>L</a:t>
            </a:r>
            <a:r>
              <a:rPr lang="es-ES_tradnl" altLang="es-MX" sz="1800" baseline="0">
                <a:latin typeface="+mn-lt"/>
              </a:rPr>
              <a:t> manteniendo constante la producción</a:t>
            </a:r>
            <a:endParaRPr lang="es-ES_tradnl" altLang="es-MX" sz="1800" baseline="0">
              <a:solidFill>
                <a:schemeClr val="tx2"/>
              </a:solidFill>
              <a:latin typeface="+mn-lt"/>
            </a:endParaRPr>
          </a:p>
        </p:txBody>
      </p:sp>
      <p:sp>
        <p:nvSpPr>
          <p:cNvPr id="36867" name="Text Box 3"/>
          <p:cNvSpPr txBox="1">
            <a:spLocks noChangeArrowheads="1"/>
          </p:cNvSpPr>
          <p:nvPr/>
        </p:nvSpPr>
        <p:spPr bwMode="auto">
          <a:xfrm>
            <a:off x="1055440" y="457201"/>
            <a:ext cx="9937104" cy="584775"/>
          </a:xfrm>
          <a:prstGeom prst="rect">
            <a:avLst/>
          </a:prstGeom>
          <a:solidFill>
            <a:schemeClr val="accent1">
              <a:lumMod val="20000"/>
              <a:lumOff val="80000"/>
            </a:schemeClr>
          </a:solidFill>
          <a:ln>
            <a:noFill/>
          </a:ln>
          <a:extLst/>
        </p:spPr>
        <p:txBody>
          <a:bodyPr wrap="squar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3200" b="1" baseline="0" dirty="0">
                <a:solidFill>
                  <a:schemeClr val="accent1"/>
                </a:solidFill>
                <a:latin typeface="+mn-lt"/>
              </a:rPr>
              <a:t>Tasa Marginal de Sustitución Técnica</a:t>
            </a:r>
            <a:endParaRPr lang="es-ES_tradnl" altLang="es-MX" sz="3600" b="1" baseline="0" dirty="0">
              <a:solidFill>
                <a:schemeClr val="accent1"/>
              </a:solidFill>
              <a:latin typeface="+mn-lt"/>
            </a:endParaRPr>
          </a:p>
        </p:txBody>
      </p:sp>
      <p:grpSp>
        <p:nvGrpSpPr>
          <p:cNvPr id="36868" name="Group 30"/>
          <p:cNvGrpSpPr>
            <a:grpSpLocks/>
          </p:cNvGrpSpPr>
          <p:nvPr/>
        </p:nvGrpSpPr>
        <p:grpSpPr bwMode="auto">
          <a:xfrm>
            <a:off x="2347913" y="1600201"/>
            <a:ext cx="5872162" cy="5027613"/>
            <a:chOff x="519" y="1008"/>
            <a:chExt cx="3699" cy="3167"/>
          </a:xfrm>
        </p:grpSpPr>
        <p:sp>
          <p:nvSpPr>
            <p:cNvPr id="36870" name="Rectangle 5"/>
            <p:cNvSpPr>
              <a:spLocks noChangeArrowheads="1"/>
            </p:cNvSpPr>
            <p:nvPr/>
          </p:nvSpPr>
          <p:spPr bwMode="auto">
            <a:xfrm>
              <a:off x="528" y="1026"/>
              <a:ext cx="22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_tradnl" altLang="es-MX" sz="2000" b="1" i="1" baseline="0">
                  <a:latin typeface="Times New Roman" pitchFamily="18" charset="0"/>
                </a:rPr>
                <a:t>K</a:t>
              </a:r>
            </a:p>
          </p:txBody>
        </p:sp>
        <p:sp>
          <p:nvSpPr>
            <p:cNvPr id="36871" name="Rectangle 8"/>
            <p:cNvSpPr>
              <a:spLocks noChangeArrowheads="1"/>
            </p:cNvSpPr>
            <p:nvPr/>
          </p:nvSpPr>
          <p:spPr bwMode="auto">
            <a:xfrm>
              <a:off x="4014" y="3884"/>
              <a:ext cx="20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Times New Roman" pitchFamily="18" charset="0"/>
                </a:rPr>
                <a:t>L</a:t>
              </a:r>
            </a:p>
          </p:txBody>
        </p:sp>
        <p:sp>
          <p:nvSpPr>
            <p:cNvPr id="36872" name="Line 9"/>
            <p:cNvSpPr>
              <a:spLocks noChangeShapeType="1"/>
            </p:cNvSpPr>
            <p:nvPr/>
          </p:nvSpPr>
          <p:spPr bwMode="auto">
            <a:xfrm flipH="1">
              <a:off x="804" y="1008"/>
              <a:ext cx="3" cy="28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6873" name="Line 10"/>
            <p:cNvSpPr>
              <a:spLocks noChangeShapeType="1"/>
            </p:cNvSpPr>
            <p:nvPr/>
          </p:nvSpPr>
          <p:spPr bwMode="auto">
            <a:xfrm>
              <a:off x="813" y="3882"/>
              <a:ext cx="335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6874" name="Rectangle 11"/>
            <p:cNvSpPr>
              <a:spLocks noChangeArrowheads="1"/>
            </p:cNvSpPr>
            <p:nvPr/>
          </p:nvSpPr>
          <p:spPr bwMode="auto">
            <a:xfrm>
              <a:off x="519" y="2880"/>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latin typeface="Times New Roman" pitchFamily="18" charset="0"/>
                </a:rPr>
                <a:t>K</a:t>
              </a:r>
              <a:r>
                <a:rPr lang="es-ES_tradnl" altLang="es-MX" sz="2000" b="1" i="1">
                  <a:latin typeface="Times New Roman" pitchFamily="18" charset="0"/>
                </a:rPr>
                <a:t>B</a:t>
              </a:r>
            </a:p>
          </p:txBody>
        </p:sp>
        <p:sp>
          <p:nvSpPr>
            <p:cNvPr id="36875" name="Rectangle 12"/>
            <p:cNvSpPr>
              <a:spLocks noChangeArrowheads="1"/>
            </p:cNvSpPr>
            <p:nvPr/>
          </p:nvSpPr>
          <p:spPr bwMode="auto">
            <a:xfrm>
              <a:off x="519" y="2352"/>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latin typeface="Times New Roman" pitchFamily="18" charset="0"/>
                </a:rPr>
                <a:t>K</a:t>
              </a:r>
              <a:r>
                <a:rPr lang="es-ES_tradnl" altLang="es-MX" sz="2000" b="1" i="1">
                  <a:latin typeface="Times New Roman" pitchFamily="18" charset="0"/>
                </a:rPr>
                <a:t>A</a:t>
              </a:r>
            </a:p>
          </p:txBody>
        </p:sp>
        <p:sp>
          <p:nvSpPr>
            <p:cNvPr id="36876" name="Line 13"/>
            <p:cNvSpPr>
              <a:spLocks noChangeShapeType="1"/>
            </p:cNvSpPr>
            <p:nvPr/>
          </p:nvSpPr>
          <p:spPr bwMode="auto">
            <a:xfrm>
              <a:off x="804" y="2523"/>
              <a:ext cx="892" cy="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6877" name="Line 14"/>
            <p:cNvSpPr>
              <a:spLocks noChangeShapeType="1"/>
            </p:cNvSpPr>
            <p:nvPr/>
          </p:nvSpPr>
          <p:spPr bwMode="auto">
            <a:xfrm>
              <a:off x="804" y="3070"/>
              <a:ext cx="1301"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6878" name="Line 15"/>
            <p:cNvSpPr>
              <a:spLocks noChangeShapeType="1"/>
            </p:cNvSpPr>
            <p:nvPr/>
          </p:nvSpPr>
          <p:spPr bwMode="auto">
            <a:xfrm flipH="1">
              <a:off x="2159" y="3098"/>
              <a:ext cx="24" cy="77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6879" name="Rectangle 16"/>
            <p:cNvSpPr>
              <a:spLocks noChangeArrowheads="1"/>
            </p:cNvSpPr>
            <p:nvPr/>
          </p:nvSpPr>
          <p:spPr bwMode="auto">
            <a:xfrm>
              <a:off x="1911" y="3072"/>
              <a:ext cx="22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latin typeface="Times New Roman" pitchFamily="18" charset="0"/>
                </a:rPr>
                <a:t>B</a:t>
              </a:r>
            </a:p>
          </p:txBody>
        </p:sp>
        <p:sp>
          <p:nvSpPr>
            <p:cNvPr id="36880" name="Line 17"/>
            <p:cNvSpPr>
              <a:spLocks noChangeShapeType="1"/>
            </p:cNvSpPr>
            <p:nvPr/>
          </p:nvSpPr>
          <p:spPr bwMode="auto">
            <a:xfrm>
              <a:off x="1710" y="2510"/>
              <a:ext cx="3" cy="141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6881" name="Rectangle 18"/>
            <p:cNvSpPr>
              <a:spLocks noChangeArrowheads="1"/>
            </p:cNvSpPr>
            <p:nvPr/>
          </p:nvSpPr>
          <p:spPr bwMode="auto">
            <a:xfrm>
              <a:off x="1514" y="2516"/>
              <a:ext cx="22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latin typeface="Times New Roman" pitchFamily="18" charset="0"/>
                </a:rPr>
                <a:t>A</a:t>
              </a:r>
            </a:p>
          </p:txBody>
        </p:sp>
        <p:sp>
          <p:nvSpPr>
            <p:cNvPr id="36882" name="Rectangle 19"/>
            <p:cNvSpPr>
              <a:spLocks noChangeArrowheads="1"/>
            </p:cNvSpPr>
            <p:nvPr/>
          </p:nvSpPr>
          <p:spPr bwMode="auto">
            <a:xfrm>
              <a:off x="3289" y="3380"/>
              <a:ext cx="51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latin typeface="Times New Roman" pitchFamily="18" charset="0"/>
                </a:rPr>
                <a:t>q</a:t>
              </a:r>
              <a:r>
                <a:rPr lang="es-ES_tradnl" altLang="es-MX" sz="2000" b="1" i="1">
                  <a:latin typeface="Times New Roman" pitchFamily="18" charset="0"/>
                </a:rPr>
                <a:t>1</a:t>
              </a:r>
              <a:r>
                <a:rPr lang="es-ES_tradnl" altLang="es-MX" sz="2000" b="1" i="1" baseline="0">
                  <a:latin typeface="Times New Roman" pitchFamily="18" charset="0"/>
                </a:rPr>
                <a:t>= q</a:t>
              </a:r>
              <a:r>
                <a:rPr lang="es-ES_tradnl" altLang="es-MX" sz="2000" b="1" i="1">
                  <a:latin typeface="Times New Roman" pitchFamily="18" charset="0"/>
                </a:rPr>
                <a:t>0</a:t>
              </a:r>
              <a:endParaRPr lang="es-ES_tradnl" altLang="es-MX" sz="2000" b="1">
                <a:latin typeface="Times New Roman" pitchFamily="18" charset="0"/>
              </a:endParaRPr>
            </a:p>
          </p:txBody>
        </p:sp>
        <p:sp>
          <p:nvSpPr>
            <p:cNvPr id="36883" name="Oval 20"/>
            <p:cNvSpPr>
              <a:spLocks noChangeArrowheads="1"/>
            </p:cNvSpPr>
            <p:nvPr/>
          </p:nvSpPr>
          <p:spPr bwMode="auto">
            <a:xfrm>
              <a:off x="1673" y="2496"/>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6884" name="Oval 21"/>
            <p:cNvSpPr>
              <a:spLocks noChangeArrowheads="1"/>
            </p:cNvSpPr>
            <p:nvPr/>
          </p:nvSpPr>
          <p:spPr bwMode="auto">
            <a:xfrm>
              <a:off x="2143" y="3054"/>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6885" name="Text Box 22"/>
            <p:cNvSpPr txBox="1">
              <a:spLocks noChangeArrowheads="1"/>
            </p:cNvSpPr>
            <p:nvPr/>
          </p:nvSpPr>
          <p:spPr bwMode="auto">
            <a:xfrm>
              <a:off x="1491" y="3874"/>
              <a:ext cx="31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es-MX" altLang="es-MX" sz="2400" b="1" i="1" baseline="0">
                  <a:latin typeface="Times New Roman" pitchFamily="18" charset="0"/>
                </a:rPr>
                <a:t>L</a:t>
              </a:r>
              <a:r>
                <a:rPr lang="es-MX" altLang="es-MX" sz="2400" b="1" i="1">
                  <a:latin typeface="Times New Roman" pitchFamily="18" charset="0"/>
                </a:rPr>
                <a:t>A</a:t>
              </a:r>
            </a:p>
          </p:txBody>
        </p:sp>
        <p:sp>
          <p:nvSpPr>
            <p:cNvPr id="36886" name="Text Box 23"/>
            <p:cNvSpPr txBox="1">
              <a:spLocks noChangeArrowheads="1"/>
            </p:cNvSpPr>
            <p:nvPr/>
          </p:nvSpPr>
          <p:spPr bwMode="auto">
            <a:xfrm>
              <a:off x="1948" y="3887"/>
              <a:ext cx="31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es-MX" altLang="es-MX" sz="2400" b="1" i="1" baseline="0">
                  <a:latin typeface="Times New Roman" pitchFamily="18" charset="0"/>
                </a:rPr>
                <a:t>L</a:t>
              </a:r>
              <a:r>
                <a:rPr lang="es-MX" altLang="es-MX" sz="2400" b="1" i="1">
                  <a:latin typeface="Times New Roman" pitchFamily="18" charset="0"/>
                </a:rPr>
                <a:t>B</a:t>
              </a:r>
            </a:p>
          </p:txBody>
        </p:sp>
        <p:sp>
          <p:nvSpPr>
            <p:cNvPr id="36887" name="Arc 24"/>
            <p:cNvSpPr>
              <a:spLocks/>
            </p:cNvSpPr>
            <p:nvPr/>
          </p:nvSpPr>
          <p:spPr bwMode="auto">
            <a:xfrm rot="-10516431">
              <a:off x="1335" y="1344"/>
              <a:ext cx="2015" cy="2112"/>
            </a:xfrm>
            <a:custGeom>
              <a:avLst/>
              <a:gdLst>
                <a:gd name="T0" fmla="*/ 0 w 21600"/>
                <a:gd name="T1" fmla="*/ 0 h 21600"/>
                <a:gd name="T2" fmla="*/ 2 w 21600"/>
                <a:gd name="T3" fmla="*/ 2 h 21600"/>
                <a:gd name="T4" fmla="*/ 0 w 21600"/>
                <a:gd name="T5" fmla="*/ 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grpSp>
      <p:graphicFrame>
        <p:nvGraphicFramePr>
          <p:cNvPr id="36869" name="Object 29"/>
          <p:cNvGraphicFramePr>
            <a:graphicFrameLocks noChangeAspect="1"/>
          </p:cNvGraphicFramePr>
          <p:nvPr/>
        </p:nvGraphicFramePr>
        <p:xfrm>
          <a:off x="7032625" y="3933825"/>
          <a:ext cx="2286000" cy="1104900"/>
        </p:xfrm>
        <a:graphic>
          <a:graphicData uri="http://schemas.openxmlformats.org/presentationml/2006/ole">
            <mc:AlternateContent xmlns:mc="http://schemas.openxmlformats.org/markup-compatibility/2006">
              <mc:Choice xmlns:v="urn:schemas-microsoft-com:vml" Requires="v">
                <p:oleObj spid="_x0000_s36952" name="Equation" r:id="rId4" imgW="1524000" imgH="736600" progId="Equation.DSMT4">
                  <p:embed/>
                </p:oleObj>
              </mc:Choice>
              <mc:Fallback>
                <p:oleObj name="Equation" r:id="rId4" imgW="1524000" imgH="736600" progId="Equation.DSMT4">
                  <p:embed/>
                  <p:pic>
                    <p:nvPicPr>
                      <p:cNvPr id="0" name="Object 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32625" y="3933825"/>
                        <a:ext cx="2286000" cy="1104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D37493A5-F675-4378-81E8-6C305565884A}" type="slidenum">
              <a:rPr lang="es-ES" smtClean="0"/>
              <a:pPr>
                <a:defRPr/>
              </a:pPr>
              <a:t>37</a:t>
            </a:fld>
            <a:endParaRPr lang="es-ES"/>
          </a:p>
        </p:txBody>
      </p:sp>
    </p:spTree>
  </p:cSld>
  <p:clrMapOvr>
    <a:masterClrMapping/>
  </p:clrMapOvr>
  <p:transition spd="med">
    <p:zoom dir="in"/>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1017340" y="475084"/>
            <a:ext cx="10047212" cy="45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2400" baseline="0" dirty="0">
                <a:latin typeface="+mn-lt"/>
              </a:rPr>
              <a:t>Las </a:t>
            </a:r>
            <a:r>
              <a:rPr lang="es-ES" altLang="es-MX" sz="2400" baseline="0" dirty="0" err="1">
                <a:latin typeface="+mn-lt"/>
              </a:rPr>
              <a:t>isocuantas</a:t>
            </a:r>
            <a:r>
              <a:rPr lang="es-ES" altLang="es-MX" sz="2400" baseline="0" dirty="0">
                <a:latin typeface="+mn-lt"/>
              </a:rPr>
              <a:t> tienen pendiente negativa y son convexas como las curvas de indiferencia.</a:t>
            </a:r>
            <a:endParaRPr lang="en-US" altLang="es-MX" sz="2400" baseline="0" dirty="0">
              <a:latin typeface="+mn-lt"/>
            </a:endParaRPr>
          </a:p>
        </p:txBody>
      </p:sp>
      <p:sp>
        <p:nvSpPr>
          <p:cNvPr id="37891" name="Rectangle 4"/>
          <p:cNvSpPr>
            <a:spLocks noChangeArrowheads="1"/>
          </p:cNvSpPr>
          <p:nvPr/>
        </p:nvSpPr>
        <p:spPr bwMode="auto">
          <a:xfrm>
            <a:off x="2286000" y="6284913"/>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7892" name="Rectangle 5"/>
          <p:cNvSpPr>
            <a:spLocks noChangeArrowheads="1"/>
          </p:cNvSpPr>
          <p:nvPr/>
        </p:nvSpPr>
        <p:spPr bwMode="auto">
          <a:xfrm>
            <a:off x="4800600" y="6284913"/>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7893" name="Rectangle 6"/>
          <p:cNvSpPr>
            <a:spLocks noChangeArrowheads="1"/>
          </p:cNvSpPr>
          <p:nvPr/>
        </p:nvSpPr>
        <p:spPr bwMode="auto">
          <a:xfrm>
            <a:off x="4648200" y="6272213"/>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37894" name="Rectangle 40"/>
          <p:cNvSpPr>
            <a:spLocks noChangeArrowheads="1"/>
          </p:cNvSpPr>
          <p:nvPr/>
        </p:nvSpPr>
        <p:spPr bwMode="auto">
          <a:xfrm>
            <a:off x="5519739" y="2048858"/>
            <a:ext cx="449897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r>
              <a:rPr lang="es-ES" altLang="ja-JP" sz="2400" baseline="0" dirty="0">
                <a:latin typeface="+mn-lt"/>
                <a:ea typeface="ＭＳ Ｐゴシック" charset="-128"/>
              </a:rPr>
              <a:t>Indica cuántas unidades adicionales de capital es necesario contratar para mantener el nivel de producción si se deja de contratar una unidad de </a:t>
            </a:r>
            <a:r>
              <a:rPr lang="es-ES" altLang="ja-JP" sz="2400" i="1" baseline="0" dirty="0">
                <a:latin typeface="Times New Roman" panose="02020603050405020304" pitchFamily="18" charset="0"/>
                <a:ea typeface="ＭＳ Ｐゴシック" charset="-128"/>
                <a:cs typeface="Times New Roman" panose="02020603050405020304" pitchFamily="18" charset="0"/>
              </a:rPr>
              <a:t>L</a:t>
            </a:r>
            <a:r>
              <a:rPr lang="es-ES" altLang="ja-JP" sz="2400" baseline="0" dirty="0">
                <a:latin typeface="+mn-lt"/>
                <a:ea typeface="ＭＳ Ｐゴシック" charset="-128"/>
              </a:rPr>
              <a:t> </a:t>
            </a:r>
          </a:p>
        </p:txBody>
      </p:sp>
      <p:grpSp>
        <p:nvGrpSpPr>
          <p:cNvPr id="37895" name="Group 43"/>
          <p:cNvGrpSpPr>
            <a:grpSpLocks/>
          </p:cNvGrpSpPr>
          <p:nvPr/>
        </p:nvGrpSpPr>
        <p:grpSpPr bwMode="auto">
          <a:xfrm>
            <a:off x="2057400" y="1560514"/>
            <a:ext cx="5969000" cy="5078413"/>
            <a:chOff x="336" y="983"/>
            <a:chExt cx="3760" cy="3199"/>
          </a:xfrm>
        </p:grpSpPr>
        <p:sp>
          <p:nvSpPr>
            <p:cNvPr id="37896" name="Line 7"/>
            <p:cNvSpPr>
              <a:spLocks noChangeShapeType="1"/>
            </p:cNvSpPr>
            <p:nvPr/>
          </p:nvSpPr>
          <p:spPr bwMode="auto">
            <a:xfrm flipH="1">
              <a:off x="672" y="1113"/>
              <a:ext cx="1" cy="280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897" name="Line 8"/>
            <p:cNvSpPr>
              <a:spLocks noChangeShapeType="1"/>
            </p:cNvSpPr>
            <p:nvPr/>
          </p:nvSpPr>
          <p:spPr bwMode="auto">
            <a:xfrm>
              <a:off x="684" y="3907"/>
              <a:ext cx="3412"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898" name="Rectangle 9"/>
            <p:cNvSpPr>
              <a:spLocks noChangeArrowheads="1"/>
            </p:cNvSpPr>
            <p:nvPr/>
          </p:nvSpPr>
          <p:spPr bwMode="auto">
            <a:xfrm>
              <a:off x="472" y="3435"/>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1</a:t>
              </a:r>
            </a:p>
          </p:txBody>
        </p:sp>
        <p:sp>
          <p:nvSpPr>
            <p:cNvPr id="37899" name="Rectangle 10"/>
            <p:cNvSpPr>
              <a:spLocks noChangeArrowheads="1"/>
            </p:cNvSpPr>
            <p:nvPr/>
          </p:nvSpPr>
          <p:spPr bwMode="auto">
            <a:xfrm>
              <a:off x="472" y="2902"/>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2</a:t>
              </a:r>
            </a:p>
          </p:txBody>
        </p:sp>
        <p:sp>
          <p:nvSpPr>
            <p:cNvPr id="37900" name="Rectangle 11"/>
            <p:cNvSpPr>
              <a:spLocks noChangeArrowheads="1"/>
            </p:cNvSpPr>
            <p:nvPr/>
          </p:nvSpPr>
          <p:spPr bwMode="auto">
            <a:xfrm>
              <a:off x="472" y="2369"/>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3</a:t>
              </a:r>
            </a:p>
          </p:txBody>
        </p:sp>
        <p:sp>
          <p:nvSpPr>
            <p:cNvPr id="37901" name="Rectangle 12"/>
            <p:cNvSpPr>
              <a:spLocks noChangeArrowheads="1"/>
            </p:cNvSpPr>
            <p:nvPr/>
          </p:nvSpPr>
          <p:spPr bwMode="auto">
            <a:xfrm>
              <a:off x="472" y="1836"/>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4</a:t>
              </a:r>
            </a:p>
          </p:txBody>
        </p:sp>
        <p:sp>
          <p:nvSpPr>
            <p:cNvPr id="37902" name="Rectangle 13"/>
            <p:cNvSpPr>
              <a:spLocks noChangeArrowheads="1"/>
            </p:cNvSpPr>
            <p:nvPr/>
          </p:nvSpPr>
          <p:spPr bwMode="auto">
            <a:xfrm>
              <a:off x="1039" y="3970"/>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1</a:t>
              </a:r>
            </a:p>
          </p:txBody>
        </p:sp>
        <p:sp>
          <p:nvSpPr>
            <p:cNvPr id="37903" name="Rectangle 14"/>
            <p:cNvSpPr>
              <a:spLocks noChangeArrowheads="1"/>
            </p:cNvSpPr>
            <p:nvPr/>
          </p:nvSpPr>
          <p:spPr bwMode="auto">
            <a:xfrm>
              <a:off x="1557" y="3970"/>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2</a:t>
              </a:r>
            </a:p>
          </p:txBody>
        </p:sp>
        <p:sp>
          <p:nvSpPr>
            <p:cNvPr id="37904" name="Rectangle 15"/>
            <p:cNvSpPr>
              <a:spLocks noChangeArrowheads="1"/>
            </p:cNvSpPr>
            <p:nvPr/>
          </p:nvSpPr>
          <p:spPr bwMode="auto">
            <a:xfrm>
              <a:off x="2076" y="3970"/>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3</a:t>
              </a:r>
            </a:p>
          </p:txBody>
        </p:sp>
        <p:sp>
          <p:nvSpPr>
            <p:cNvPr id="37905" name="Rectangle 16"/>
            <p:cNvSpPr>
              <a:spLocks noChangeArrowheads="1"/>
            </p:cNvSpPr>
            <p:nvPr/>
          </p:nvSpPr>
          <p:spPr bwMode="auto">
            <a:xfrm>
              <a:off x="2594" y="3970"/>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4</a:t>
              </a:r>
            </a:p>
          </p:txBody>
        </p:sp>
        <p:sp>
          <p:nvSpPr>
            <p:cNvPr id="37906" name="Rectangle 17"/>
            <p:cNvSpPr>
              <a:spLocks noChangeArrowheads="1"/>
            </p:cNvSpPr>
            <p:nvPr/>
          </p:nvSpPr>
          <p:spPr bwMode="auto">
            <a:xfrm>
              <a:off x="3113" y="3970"/>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5</a:t>
              </a:r>
            </a:p>
          </p:txBody>
        </p:sp>
        <p:sp>
          <p:nvSpPr>
            <p:cNvPr id="37907" name="Rectangle 18"/>
            <p:cNvSpPr>
              <a:spLocks noChangeArrowheads="1"/>
            </p:cNvSpPr>
            <p:nvPr/>
          </p:nvSpPr>
          <p:spPr bwMode="auto">
            <a:xfrm>
              <a:off x="472" y="1303"/>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5</a:t>
              </a:r>
            </a:p>
          </p:txBody>
        </p:sp>
        <p:sp>
          <p:nvSpPr>
            <p:cNvPr id="37908" name="Line 20"/>
            <p:cNvSpPr>
              <a:spLocks noChangeShapeType="1"/>
            </p:cNvSpPr>
            <p:nvPr/>
          </p:nvSpPr>
          <p:spPr bwMode="auto">
            <a:xfrm flipH="1">
              <a:off x="703" y="3519"/>
              <a:ext cx="2469" cy="2"/>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909" name="Line 21"/>
            <p:cNvSpPr>
              <a:spLocks noChangeShapeType="1"/>
            </p:cNvSpPr>
            <p:nvPr/>
          </p:nvSpPr>
          <p:spPr bwMode="auto">
            <a:xfrm flipH="1" flipV="1">
              <a:off x="657" y="2458"/>
              <a:ext cx="943" cy="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910" name="Line 22"/>
            <p:cNvSpPr>
              <a:spLocks noChangeShapeType="1"/>
            </p:cNvSpPr>
            <p:nvPr/>
          </p:nvSpPr>
          <p:spPr bwMode="auto">
            <a:xfrm flipH="1" flipV="1">
              <a:off x="669" y="3081"/>
              <a:ext cx="1531" cy="6"/>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911" name="Line 23"/>
            <p:cNvSpPr>
              <a:spLocks noChangeShapeType="1"/>
            </p:cNvSpPr>
            <p:nvPr/>
          </p:nvSpPr>
          <p:spPr bwMode="auto">
            <a:xfrm flipH="1">
              <a:off x="703" y="3375"/>
              <a:ext cx="2073" cy="1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912" name="Line 24"/>
            <p:cNvSpPr>
              <a:spLocks noChangeShapeType="1"/>
            </p:cNvSpPr>
            <p:nvPr/>
          </p:nvSpPr>
          <p:spPr bwMode="auto">
            <a:xfrm flipH="1">
              <a:off x="1156" y="1398"/>
              <a:ext cx="8" cy="2486"/>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913" name="Line 25"/>
            <p:cNvSpPr>
              <a:spLocks noChangeShapeType="1"/>
            </p:cNvSpPr>
            <p:nvPr/>
          </p:nvSpPr>
          <p:spPr bwMode="auto">
            <a:xfrm flipH="1">
              <a:off x="1619" y="2466"/>
              <a:ext cx="1" cy="1446"/>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914" name="Line 26"/>
            <p:cNvSpPr>
              <a:spLocks noChangeShapeType="1"/>
            </p:cNvSpPr>
            <p:nvPr/>
          </p:nvSpPr>
          <p:spPr bwMode="auto">
            <a:xfrm>
              <a:off x="2208" y="3114"/>
              <a:ext cx="2" cy="767"/>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sp>
          <p:nvSpPr>
            <p:cNvPr id="37915" name="Rectangle 27"/>
            <p:cNvSpPr>
              <a:spLocks noChangeArrowheads="1"/>
            </p:cNvSpPr>
            <p:nvPr/>
          </p:nvSpPr>
          <p:spPr bwMode="auto">
            <a:xfrm>
              <a:off x="1279" y="2288"/>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1</a:t>
              </a:r>
            </a:p>
          </p:txBody>
        </p:sp>
        <p:sp>
          <p:nvSpPr>
            <p:cNvPr id="37916" name="Rectangle 28"/>
            <p:cNvSpPr>
              <a:spLocks noChangeArrowheads="1"/>
            </p:cNvSpPr>
            <p:nvPr/>
          </p:nvSpPr>
          <p:spPr bwMode="auto">
            <a:xfrm>
              <a:off x="1769" y="2840"/>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1</a:t>
              </a:r>
            </a:p>
          </p:txBody>
        </p:sp>
        <p:sp>
          <p:nvSpPr>
            <p:cNvPr id="37917" name="Rectangle 29"/>
            <p:cNvSpPr>
              <a:spLocks noChangeArrowheads="1"/>
            </p:cNvSpPr>
            <p:nvPr/>
          </p:nvSpPr>
          <p:spPr bwMode="auto">
            <a:xfrm>
              <a:off x="2249" y="3176"/>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1</a:t>
              </a:r>
            </a:p>
          </p:txBody>
        </p:sp>
        <p:sp>
          <p:nvSpPr>
            <p:cNvPr id="37918" name="Rectangle 30"/>
            <p:cNvSpPr>
              <a:spLocks noChangeArrowheads="1"/>
            </p:cNvSpPr>
            <p:nvPr/>
          </p:nvSpPr>
          <p:spPr bwMode="auto">
            <a:xfrm>
              <a:off x="2777" y="3512"/>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1</a:t>
              </a:r>
            </a:p>
          </p:txBody>
        </p:sp>
        <p:sp>
          <p:nvSpPr>
            <p:cNvPr id="37919" name="Rectangle 31"/>
            <p:cNvSpPr>
              <a:spLocks noChangeArrowheads="1"/>
            </p:cNvSpPr>
            <p:nvPr/>
          </p:nvSpPr>
          <p:spPr bwMode="auto">
            <a:xfrm>
              <a:off x="977" y="1748"/>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2</a:t>
              </a:r>
            </a:p>
          </p:txBody>
        </p:sp>
        <p:sp>
          <p:nvSpPr>
            <p:cNvPr id="37920" name="Rectangle 32"/>
            <p:cNvSpPr>
              <a:spLocks noChangeArrowheads="1"/>
            </p:cNvSpPr>
            <p:nvPr/>
          </p:nvSpPr>
          <p:spPr bwMode="auto">
            <a:xfrm>
              <a:off x="1433" y="2648"/>
              <a:ext cx="17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1</a:t>
              </a:r>
            </a:p>
          </p:txBody>
        </p:sp>
        <p:sp>
          <p:nvSpPr>
            <p:cNvPr id="37921" name="Rectangle 33"/>
            <p:cNvSpPr>
              <a:spLocks noChangeArrowheads="1"/>
            </p:cNvSpPr>
            <p:nvPr/>
          </p:nvSpPr>
          <p:spPr bwMode="auto">
            <a:xfrm>
              <a:off x="1973" y="3128"/>
              <a:ext cx="30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2/3</a:t>
              </a:r>
            </a:p>
          </p:txBody>
        </p:sp>
        <p:sp>
          <p:nvSpPr>
            <p:cNvPr id="37922" name="Rectangle 34"/>
            <p:cNvSpPr>
              <a:spLocks noChangeArrowheads="1"/>
            </p:cNvSpPr>
            <p:nvPr/>
          </p:nvSpPr>
          <p:spPr bwMode="auto">
            <a:xfrm>
              <a:off x="2393" y="3368"/>
              <a:ext cx="30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1/3</a:t>
              </a:r>
            </a:p>
          </p:txBody>
        </p:sp>
        <p:sp>
          <p:nvSpPr>
            <p:cNvPr id="37923" name="Line 35"/>
            <p:cNvSpPr>
              <a:spLocks noChangeShapeType="1"/>
            </p:cNvSpPr>
            <p:nvPr/>
          </p:nvSpPr>
          <p:spPr bwMode="auto">
            <a:xfrm>
              <a:off x="2724" y="3387"/>
              <a:ext cx="0" cy="513"/>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anchor="ctr">
              <a:spAutoFit/>
            </a:bodyPr>
            <a:lstStyle/>
            <a:p>
              <a:endParaRPr lang="es-MX" sz="2400">
                <a:latin typeface="+mn-lt"/>
              </a:endParaRPr>
            </a:p>
          </p:txBody>
        </p:sp>
        <p:sp>
          <p:nvSpPr>
            <p:cNvPr id="37924" name="Rectangle 36"/>
            <p:cNvSpPr>
              <a:spLocks noChangeArrowheads="1"/>
            </p:cNvSpPr>
            <p:nvPr/>
          </p:nvSpPr>
          <p:spPr bwMode="auto">
            <a:xfrm>
              <a:off x="3600" y="3431"/>
              <a:ext cx="42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i="1" baseline="0">
                  <a:latin typeface="+mn-lt"/>
                </a:rPr>
                <a:t>q = q</a:t>
              </a:r>
              <a:r>
                <a:rPr lang="en-US" altLang="es-MX" sz="1600" b="1" i="1">
                  <a:latin typeface="+mn-lt"/>
                </a:rPr>
                <a:t>0</a:t>
              </a:r>
              <a:endParaRPr lang="en-US" altLang="es-MX" sz="1600" b="1">
                <a:latin typeface="+mn-lt"/>
              </a:endParaRPr>
            </a:p>
          </p:txBody>
        </p:sp>
        <p:sp>
          <p:nvSpPr>
            <p:cNvPr id="37925" name="Rectangle 37"/>
            <p:cNvSpPr>
              <a:spLocks noChangeArrowheads="1"/>
            </p:cNvSpPr>
            <p:nvPr/>
          </p:nvSpPr>
          <p:spPr bwMode="auto">
            <a:xfrm>
              <a:off x="3888" y="3903"/>
              <a:ext cx="181"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L</a:t>
              </a:r>
            </a:p>
          </p:txBody>
        </p:sp>
        <p:sp>
          <p:nvSpPr>
            <p:cNvPr id="37926" name="Rectangle 38"/>
            <p:cNvSpPr>
              <a:spLocks noChangeArrowheads="1"/>
            </p:cNvSpPr>
            <p:nvPr/>
          </p:nvSpPr>
          <p:spPr bwMode="auto">
            <a:xfrm>
              <a:off x="336" y="1023"/>
              <a:ext cx="20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mn-lt"/>
                </a:rPr>
                <a:t>K</a:t>
              </a:r>
            </a:p>
          </p:txBody>
        </p:sp>
        <p:sp>
          <p:nvSpPr>
            <p:cNvPr id="37927" name="Arc 39"/>
            <p:cNvSpPr>
              <a:spLocks/>
            </p:cNvSpPr>
            <p:nvPr/>
          </p:nvSpPr>
          <p:spPr bwMode="auto">
            <a:xfrm rot="10360731">
              <a:off x="1286" y="983"/>
              <a:ext cx="2074" cy="2641"/>
            </a:xfrm>
            <a:custGeom>
              <a:avLst/>
              <a:gdLst>
                <a:gd name="T0" fmla="*/ 0 w 21701"/>
                <a:gd name="T1" fmla="*/ 0 h 21600"/>
                <a:gd name="T2" fmla="*/ 2 w 21701"/>
                <a:gd name="T3" fmla="*/ 5 h 21600"/>
                <a:gd name="T4" fmla="*/ 0 w 21701"/>
                <a:gd name="T5" fmla="*/ 5 h 21600"/>
                <a:gd name="T6" fmla="*/ 0 60000 65536"/>
                <a:gd name="T7" fmla="*/ 0 60000 65536"/>
                <a:gd name="T8" fmla="*/ 0 60000 65536"/>
                <a:gd name="T9" fmla="*/ 0 w 21701"/>
                <a:gd name="T10" fmla="*/ 0 h 21600"/>
                <a:gd name="T11" fmla="*/ 21701 w 21701"/>
                <a:gd name="T12" fmla="*/ 21600 h 21600"/>
              </a:gdLst>
              <a:ahLst/>
              <a:cxnLst>
                <a:cxn ang="T6">
                  <a:pos x="T0" y="T1"/>
                </a:cxn>
                <a:cxn ang="T7">
                  <a:pos x="T2" y="T3"/>
                </a:cxn>
                <a:cxn ang="T8">
                  <a:pos x="T4" y="T5"/>
                </a:cxn>
              </a:cxnLst>
              <a:rect l="T9" t="T10" r="T11" b="T12"/>
              <a:pathLst>
                <a:path w="21701" h="21600" fill="none" extrusionOk="0">
                  <a:moveTo>
                    <a:pt x="0" y="0"/>
                  </a:moveTo>
                  <a:cubicBezTo>
                    <a:pt x="33" y="0"/>
                    <a:pt x="67" y="-1"/>
                    <a:pt x="101" y="0"/>
                  </a:cubicBezTo>
                  <a:cubicBezTo>
                    <a:pt x="12010" y="0"/>
                    <a:pt x="21672" y="9638"/>
                    <a:pt x="21700" y="21548"/>
                  </a:cubicBezTo>
                </a:path>
                <a:path w="21701" h="21600" stroke="0" extrusionOk="0">
                  <a:moveTo>
                    <a:pt x="0" y="0"/>
                  </a:moveTo>
                  <a:cubicBezTo>
                    <a:pt x="33" y="0"/>
                    <a:pt x="67" y="-1"/>
                    <a:pt x="101" y="0"/>
                  </a:cubicBezTo>
                  <a:cubicBezTo>
                    <a:pt x="12010" y="0"/>
                    <a:pt x="21672" y="9638"/>
                    <a:pt x="21700" y="21548"/>
                  </a:cubicBezTo>
                  <a:lnTo>
                    <a:pt x="101" y="21600"/>
                  </a:lnTo>
                  <a:lnTo>
                    <a:pt x="0" y="0"/>
                  </a:lnTo>
                  <a:close/>
                </a:path>
              </a:pathLst>
            </a:custGeom>
            <a:noFill/>
            <a:ln w="41275">
              <a:solidFill>
                <a:srgbClr val="0033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sz="2400">
                <a:latin typeface="+mn-lt"/>
              </a:endParaRPr>
            </a:p>
          </p:txBody>
        </p:sp>
        <p:sp>
          <p:nvSpPr>
            <p:cNvPr id="37928" name="Line 42"/>
            <p:cNvSpPr>
              <a:spLocks noChangeShapeType="1"/>
            </p:cNvSpPr>
            <p:nvPr/>
          </p:nvSpPr>
          <p:spPr bwMode="auto">
            <a:xfrm flipH="1" flipV="1">
              <a:off x="657" y="1434"/>
              <a:ext cx="499"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sz="2400">
                <a:latin typeface="+mn-lt"/>
              </a:endParaRPr>
            </a:p>
          </p:txBody>
        </p:sp>
      </p:grpSp>
      <p:sp>
        <p:nvSpPr>
          <p:cNvPr id="2" name="Marcador de número de diapositiva 1"/>
          <p:cNvSpPr>
            <a:spLocks noGrp="1"/>
          </p:cNvSpPr>
          <p:nvPr>
            <p:ph type="sldNum" sz="quarter" idx="12"/>
          </p:nvPr>
        </p:nvSpPr>
        <p:spPr/>
        <p:txBody>
          <a:bodyPr/>
          <a:lstStyle/>
          <a:p>
            <a:pPr>
              <a:defRPr/>
            </a:pPr>
            <a:fld id="{D37493A5-F675-4378-81E8-6C305565884A}" type="slidenum">
              <a:rPr lang="es-ES" smtClean="0"/>
              <a:pPr>
                <a:defRPr/>
              </a:pPr>
              <a:t>38</a:t>
            </a:fld>
            <a:endParaRPr lang="es-ES"/>
          </a:p>
        </p:txBody>
      </p:sp>
    </p:spTree>
  </p:cSld>
  <p:clrMapOvr>
    <a:masterClrMapping/>
  </p:clrMapOvr>
  <p:transition spd="med">
    <p:zoom dir="in"/>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sz="quarter" idx="1"/>
          </p:nvPr>
        </p:nvSpPr>
        <p:spPr>
          <a:xfrm>
            <a:off x="1271464" y="1196752"/>
            <a:ext cx="9361040" cy="2333625"/>
          </a:xfrm>
        </p:spPr>
        <p:txBody>
          <a:bodyPr>
            <a:noAutofit/>
          </a:bodyPr>
          <a:lstStyle/>
          <a:p>
            <a:pPr eaLnBrk="1" hangingPunct="1"/>
            <a:r>
              <a:rPr lang="es-ES" altLang="es-MX" sz="2400" dirty="0"/>
              <a:t>La forma de la </a:t>
            </a:r>
            <a:r>
              <a:rPr lang="es-ES" altLang="es-MX" sz="2400" dirty="0" err="1"/>
              <a:t>isocuanta</a:t>
            </a:r>
            <a:r>
              <a:rPr lang="es-ES" altLang="es-MX" sz="2400" dirty="0"/>
              <a:t> indica el grado de </a:t>
            </a:r>
            <a:r>
              <a:rPr lang="es-ES" altLang="es-MX" sz="2400" dirty="0" err="1"/>
              <a:t>sustituibilidad</a:t>
            </a:r>
            <a:r>
              <a:rPr lang="es-ES" altLang="es-MX" sz="2400" dirty="0"/>
              <a:t> entre factores en la producción de ese bien determinado: si la pendiente de la </a:t>
            </a:r>
            <a:r>
              <a:rPr lang="es-ES" altLang="es-MX" sz="2400" dirty="0" err="1"/>
              <a:t>isocuanta</a:t>
            </a:r>
            <a:r>
              <a:rPr lang="es-ES" altLang="es-MX" sz="2400" dirty="0"/>
              <a:t> es constante, decimos que los factores son sustitutos perfectos (</a:t>
            </a:r>
            <a:r>
              <a:rPr lang="es-ES" altLang="es-MX" sz="2400" dirty="0" err="1"/>
              <a:t>sustituibilidad</a:t>
            </a:r>
            <a:r>
              <a:rPr lang="es-ES" altLang="es-MX" sz="2400" dirty="0"/>
              <a:t> infinita); si la función es de proporciones fijas, decimos que no hay posibilidad de sustitución (</a:t>
            </a:r>
            <a:r>
              <a:rPr lang="es-ES" altLang="es-MX" sz="2400" dirty="0" err="1"/>
              <a:t>sustituibilidad</a:t>
            </a:r>
            <a:r>
              <a:rPr lang="es-ES" altLang="es-MX" sz="2400" dirty="0"/>
              <a:t> nula). </a:t>
            </a:r>
          </a:p>
          <a:p>
            <a:pPr eaLnBrk="1" hangingPunct="1"/>
            <a:r>
              <a:rPr lang="es-ES" altLang="es-MX" sz="2400" dirty="0"/>
              <a:t>Esto se puede representar a través de la elasticidad de sustitución directa entre factores:</a:t>
            </a:r>
          </a:p>
          <a:p>
            <a:pPr eaLnBrk="1" hangingPunct="1"/>
            <a:endParaRPr lang="es-ES" altLang="es-MX" sz="2400" dirty="0"/>
          </a:p>
        </p:txBody>
      </p:sp>
      <p:graphicFrame>
        <p:nvGraphicFramePr>
          <p:cNvPr id="38916" name="Object 5"/>
          <p:cNvGraphicFramePr>
            <a:graphicFrameLocks noChangeAspect="1"/>
          </p:cNvGraphicFramePr>
          <p:nvPr>
            <p:extLst>
              <p:ext uri="{D42A27DB-BD31-4B8C-83A1-F6EECF244321}">
                <p14:modId xmlns:p14="http://schemas.microsoft.com/office/powerpoint/2010/main" val="1274572517"/>
              </p:ext>
            </p:extLst>
          </p:nvPr>
        </p:nvGraphicFramePr>
        <p:xfrm>
          <a:off x="4727576" y="4393977"/>
          <a:ext cx="3159125" cy="1446213"/>
        </p:xfrm>
        <a:graphic>
          <a:graphicData uri="http://schemas.openxmlformats.org/presentationml/2006/ole">
            <mc:AlternateContent xmlns:mc="http://schemas.openxmlformats.org/markup-compatibility/2006">
              <mc:Choice xmlns:v="urn:schemas-microsoft-com:vml" Requires="v">
                <p:oleObj spid="_x0000_s38979" name="Equation" r:id="rId3" imgW="2108200" imgH="965200" progId="Equation.DSMT4">
                  <p:embed/>
                </p:oleObj>
              </mc:Choice>
              <mc:Fallback>
                <p:oleObj name="Equation" r:id="rId3" imgW="2108200" imgH="9652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7576" y="4393977"/>
                        <a:ext cx="3159125" cy="1446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39</a:t>
            </a:fld>
            <a:endParaRPr lang="es-E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6D22F896-40B5-4ADD-8801-0D06FADFA095}" type="slidenum">
              <a:rPr lang="en-US" smtClean="0"/>
              <a:t>4</a:t>
            </a:fld>
            <a:endParaRPr lang="en-US" dirty="0"/>
          </a:p>
        </p:txBody>
      </p:sp>
      <p:sp>
        <p:nvSpPr>
          <p:cNvPr id="3" name="Marcador de contenido 2"/>
          <p:cNvSpPr>
            <a:spLocks noGrp="1"/>
          </p:cNvSpPr>
          <p:nvPr>
            <p:ph sz="quarter" idx="1"/>
          </p:nvPr>
        </p:nvSpPr>
        <p:spPr>
          <a:xfrm>
            <a:off x="1219200" y="1196752"/>
            <a:ext cx="10363200" cy="4823048"/>
          </a:xfrm>
        </p:spPr>
        <p:txBody>
          <a:bodyPr>
            <a:noAutofit/>
          </a:bodyPr>
          <a:lstStyle/>
          <a:p>
            <a:pPr marL="0" indent="0">
              <a:spcBef>
                <a:spcPts val="0"/>
              </a:spcBef>
              <a:buNone/>
            </a:pPr>
            <a:r>
              <a:rPr lang="es-ES" sz="1800" dirty="0">
                <a:latin typeface="Arial" panose="020B0604020202020204" pitchFamily="34" charset="0"/>
                <a:cs typeface="Arial" panose="020B0604020202020204" pitchFamily="34" charset="0"/>
              </a:rPr>
              <a:t>3.3. </a:t>
            </a:r>
            <a:r>
              <a:rPr lang="es-ES" sz="1800" dirty="0" err="1" smtClean="0">
                <a:latin typeface="Arial" panose="020B0604020202020204" pitchFamily="34" charset="0"/>
                <a:cs typeface="Arial" panose="020B0604020202020204" pitchFamily="34" charset="0"/>
              </a:rPr>
              <a:t>Isocuanta</a:t>
            </a:r>
            <a:r>
              <a:rPr lang="es-ES" sz="1800" dirty="0" smtClean="0">
                <a:latin typeface="Arial" panose="020B0604020202020204" pitchFamily="34" charset="0"/>
                <a:cs typeface="Arial" panose="020B0604020202020204" pitchFamily="34" charset="0"/>
              </a:rPr>
              <a:t>								35</a:t>
            </a:r>
            <a:endParaRPr lang="es-MX" sz="1800" dirty="0">
              <a:latin typeface="Arial" panose="020B0604020202020204" pitchFamily="34" charset="0"/>
              <a:cs typeface="Arial" panose="020B0604020202020204" pitchFamily="34" charset="0"/>
            </a:endParaRPr>
          </a:p>
          <a:p>
            <a:pPr marL="0" indent="0">
              <a:spcBef>
                <a:spcPts val="0"/>
              </a:spcBef>
              <a:buNone/>
            </a:pPr>
            <a:r>
              <a:rPr lang="en-US" sz="1800" dirty="0">
                <a:latin typeface="Arial" panose="020B0604020202020204" pitchFamily="34" charset="0"/>
                <a:cs typeface="Arial" panose="020B0604020202020204" pitchFamily="34" charset="0"/>
              </a:rPr>
              <a:t>La forma de las </a:t>
            </a:r>
            <a:r>
              <a:rPr lang="en-US" sz="1800" dirty="0" err="1" smtClean="0">
                <a:latin typeface="Arial" panose="020B0604020202020204" pitchFamily="34" charset="0"/>
                <a:cs typeface="Arial" panose="020B0604020202020204" pitchFamily="34" charset="0"/>
              </a:rPr>
              <a:t>isocuantas</a:t>
            </a:r>
            <a:r>
              <a:rPr lang="en-US" sz="1800" dirty="0" smtClean="0">
                <a:latin typeface="Arial" panose="020B0604020202020204" pitchFamily="34" charset="0"/>
                <a:cs typeface="Arial" panose="020B0604020202020204" pitchFamily="34" charset="0"/>
              </a:rPr>
              <a:t>							36</a:t>
            </a:r>
            <a:endParaRPr lang="es-MX" sz="1800" dirty="0">
              <a:latin typeface="Arial" panose="020B0604020202020204" pitchFamily="34" charset="0"/>
              <a:cs typeface="Arial" panose="020B0604020202020204" pitchFamily="34" charset="0"/>
            </a:endParaRPr>
          </a:p>
          <a:p>
            <a:pPr marL="0" indent="0">
              <a:spcBef>
                <a:spcPts val="0"/>
              </a:spcBef>
              <a:buNone/>
            </a:pPr>
            <a:r>
              <a:rPr lang="es-ES_tradnl" sz="1800" dirty="0">
                <a:latin typeface="Arial" panose="020B0604020202020204" pitchFamily="34" charset="0"/>
                <a:cs typeface="Arial" panose="020B0604020202020204" pitchFamily="34" charset="0"/>
              </a:rPr>
              <a:t>Tasa Marginal de Sustitución </a:t>
            </a:r>
            <a:r>
              <a:rPr lang="es-ES_tradnl" sz="1800" dirty="0" smtClean="0">
                <a:latin typeface="Arial" panose="020B0604020202020204" pitchFamily="34" charset="0"/>
                <a:cs typeface="Arial" panose="020B0604020202020204" pitchFamily="34" charset="0"/>
              </a:rPr>
              <a:t>Técnica					37</a:t>
            </a:r>
            <a:endParaRPr lang="es-MX" sz="1800" dirty="0">
              <a:latin typeface="Arial" panose="020B0604020202020204" pitchFamily="34" charset="0"/>
              <a:cs typeface="Arial" panose="020B0604020202020204" pitchFamily="34" charset="0"/>
            </a:endParaRPr>
          </a:p>
          <a:p>
            <a:pPr marL="0" indent="0">
              <a:spcBef>
                <a:spcPts val="0"/>
              </a:spcBef>
              <a:buNone/>
            </a:pPr>
            <a:r>
              <a:rPr lang="es-MX" sz="1800" dirty="0">
                <a:latin typeface="Arial" panose="020B0604020202020204" pitchFamily="34" charset="0"/>
                <a:cs typeface="Arial" panose="020B0604020202020204" pitchFamily="34" charset="0"/>
              </a:rPr>
              <a:t>Ejemplo de curvas </a:t>
            </a:r>
            <a:r>
              <a:rPr lang="es-MX" sz="1800" dirty="0" err="1" smtClean="0">
                <a:latin typeface="Arial" panose="020B0604020202020204" pitchFamily="34" charset="0"/>
                <a:cs typeface="Arial" panose="020B0604020202020204" pitchFamily="34" charset="0"/>
              </a:rPr>
              <a:t>isocuantas</a:t>
            </a:r>
            <a:r>
              <a:rPr lang="es-MX" sz="1800" dirty="0" smtClean="0">
                <a:latin typeface="Arial" panose="020B0604020202020204" pitchFamily="34" charset="0"/>
                <a:cs typeface="Arial" panose="020B0604020202020204" pitchFamily="34" charset="0"/>
              </a:rPr>
              <a:t>						40</a:t>
            </a:r>
            <a:endParaRPr lang="es-MX" sz="1800" dirty="0">
              <a:latin typeface="Arial" panose="020B0604020202020204" pitchFamily="34" charset="0"/>
              <a:cs typeface="Arial" panose="020B0604020202020204" pitchFamily="34" charset="0"/>
            </a:endParaRPr>
          </a:p>
          <a:p>
            <a:pPr marL="0" indent="0">
              <a:spcBef>
                <a:spcPts val="0"/>
              </a:spcBef>
              <a:buNone/>
            </a:pPr>
            <a:r>
              <a:rPr lang="es-MX" sz="1800" dirty="0">
                <a:latin typeface="Arial" panose="020B0604020202020204" pitchFamily="34" charset="0"/>
                <a:cs typeface="Arial" panose="020B0604020202020204" pitchFamily="34" charset="0"/>
              </a:rPr>
              <a:t>Los rendimientos a </a:t>
            </a:r>
            <a:r>
              <a:rPr lang="es-MX" sz="1800" dirty="0" smtClean="0">
                <a:latin typeface="Arial" panose="020B0604020202020204" pitchFamily="34" charset="0"/>
                <a:cs typeface="Arial" panose="020B0604020202020204" pitchFamily="34" charset="0"/>
              </a:rPr>
              <a:t>escala							41</a:t>
            </a:r>
            <a:endParaRPr lang="es-MX" sz="1800" dirty="0">
              <a:latin typeface="Arial" panose="020B0604020202020204" pitchFamily="34" charset="0"/>
              <a:cs typeface="Arial" panose="020B0604020202020204" pitchFamily="34" charset="0"/>
            </a:endParaRPr>
          </a:p>
          <a:p>
            <a:pPr marL="0" indent="0">
              <a:spcBef>
                <a:spcPts val="0"/>
              </a:spcBef>
              <a:buNone/>
            </a:pPr>
            <a:r>
              <a:rPr lang="es-ES" sz="1800" dirty="0">
                <a:latin typeface="Arial" panose="020B0604020202020204" pitchFamily="34" charset="0"/>
                <a:cs typeface="Arial" panose="020B0604020202020204" pitchFamily="34" charset="0"/>
              </a:rPr>
              <a:t>3.4 La teoría de los </a:t>
            </a:r>
            <a:r>
              <a:rPr lang="es-ES" sz="1800" dirty="0" smtClean="0">
                <a:latin typeface="Arial" panose="020B0604020202020204" pitchFamily="34" charset="0"/>
                <a:cs typeface="Arial" panose="020B0604020202020204" pitchFamily="34" charset="0"/>
              </a:rPr>
              <a:t>costos							43</a:t>
            </a:r>
            <a:endParaRPr lang="es-MX" sz="1800" dirty="0">
              <a:latin typeface="Arial" panose="020B0604020202020204" pitchFamily="34" charset="0"/>
              <a:cs typeface="Arial" panose="020B0604020202020204" pitchFamily="34" charset="0"/>
            </a:endParaRPr>
          </a:p>
          <a:p>
            <a:pPr marL="0" indent="0">
              <a:spcBef>
                <a:spcPts val="0"/>
              </a:spcBef>
              <a:buNone/>
            </a:pPr>
            <a:r>
              <a:rPr lang="es-ES_tradnl" sz="1800" dirty="0">
                <a:latin typeface="Arial" panose="020B0604020202020204" pitchFamily="34" charset="0"/>
                <a:cs typeface="Arial" panose="020B0604020202020204" pitchFamily="34" charset="0"/>
              </a:rPr>
              <a:t>Los costos a corto plazo de una </a:t>
            </a:r>
            <a:r>
              <a:rPr lang="es-ES_tradnl" sz="1800" dirty="0" smtClean="0">
                <a:latin typeface="Arial" panose="020B0604020202020204" pitchFamily="34" charset="0"/>
                <a:cs typeface="Arial" panose="020B0604020202020204" pitchFamily="34" charset="0"/>
              </a:rPr>
              <a:t>empresa					44</a:t>
            </a:r>
            <a:endParaRPr lang="es-MX" sz="1800" dirty="0">
              <a:latin typeface="Arial" panose="020B0604020202020204" pitchFamily="34" charset="0"/>
              <a:cs typeface="Arial" panose="020B0604020202020204" pitchFamily="34" charset="0"/>
            </a:endParaRPr>
          </a:p>
          <a:p>
            <a:pPr marL="0" indent="0">
              <a:spcBef>
                <a:spcPts val="0"/>
              </a:spcBef>
              <a:buNone/>
            </a:pPr>
            <a:r>
              <a:rPr lang="es-MX" sz="1800" dirty="0">
                <a:latin typeface="Arial" panose="020B0604020202020204" pitchFamily="34" charset="0"/>
                <a:cs typeface="Arial" panose="020B0604020202020204" pitchFamily="34" charset="0"/>
              </a:rPr>
              <a:t>Las curvas de costos de una </a:t>
            </a:r>
            <a:r>
              <a:rPr lang="es-MX" sz="1800" dirty="0" smtClean="0">
                <a:latin typeface="Arial" panose="020B0604020202020204" pitchFamily="34" charset="0"/>
                <a:cs typeface="Arial" panose="020B0604020202020204" pitchFamily="34" charset="0"/>
              </a:rPr>
              <a:t>empresa					45</a:t>
            </a:r>
            <a:endParaRPr lang="es-MX" sz="1800" dirty="0">
              <a:latin typeface="Arial" panose="020B0604020202020204" pitchFamily="34" charset="0"/>
              <a:cs typeface="Arial" panose="020B0604020202020204" pitchFamily="34" charset="0"/>
            </a:endParaRPr>
          </a:p>
          <a:p>
            <a:pPr marL="0" indent="0">
              <a:spcBef>
                <a:spcPts val="0"/>
              </a:spcBef>
              <a:buNone/>
            </a:pPr>
            <a:r>
              <a:rPr lang="es-MX" sz="1800" dirty="0">
                <a:latin typeface="Arial" panose="020B0604020202020204" pitchFamily="34" charset="0"/>
                <a:cs typeface="Arial" panose="020B0604020202020204" pitchFamily="34" charset="0"/>
              </a:rPr>
              <a:t>La curva de oferta a corto plazo de la empresa </a:t>
            </a:r>
            <a:r>
              <a:rPr lang="es-MX" sz="1800" dirty="0" smtClean="0">
                <a:latin typeface="Arial" panose="020B0604020202020204" pitchFamily="34" charset="0"/>
                <a:cs typeface="Arial" panose="020B0604020202020204" pitchFamily="34" charset="0"/>
              </a:rPr>
              <a:t>competitiva			48</a:t>
            </a:r>
            <a:endParaRPr lang="es-MX" sz="1800" dirty="0">
              <a:latin typeface="Arial" panose="020B0604020202020204" pitchFamily="34" charset="0"/>
              <a:cs typeface="Arial" panose="020B0604020202020204" pitchFamily="34" charset="0"/>
            </a:endParaRPr>
          </a:p>
          <a:p>
            <a:pPr marL="0" indent="0">
              <a:spcBef>
                <a:spcPts val="0"/>
              </a:spcBef>
              <a:buNone/>
            </a:pPr>
            <a:r>
              <a:rPr lang="es-MX" sz="1800" dirty="0">
                <a:latin typeface="Arial" panose="020B0604020202020204" pitchFamily="34" charset="0"/>
                <a:cs typeface="Arial" panose="020B0604020202020204" pitchFamily="34" charset="0"/>
              </a:rPr>
              <a:t>La recta de </a:t>
            </a:r>
            <a:r>
              <a:rPr lang="es-MX" sz="1800" dirty="0" err="1" smtClean="0">
                <a:latin typeface="Arial" panose="020B0604020202020204" pitchFamily="34" charset="0"/>
                <a:cs typeface="Arial" panose="020B0604020202020204" pitchFamily="34" charset="0"/>
              </a:rPr>
              <a:t>isocostos</a:t>
            </a:r>
            <a:r>
              <a:rPr lang="es-MX" sz="1800" dirty="0" smtClean="0">
                <a:latin typeface="Arial" panose="020B0604020202020204" pitchFamily="34" charset="0"/>
                <a:cs typeface="Arial" panose="020B0604020202020204" pitchFamily="34" charset="0"/>
              </a:rPr>
              <a:t>							50</a:t>
            </a:r>
            <a:endParaRPr lang="es-MX" sz="1800" dirty="0">
              <a:latin typeface="Arial" panose="020B0604020202020204" pitchFamily="34" charset="0"/>
              <a:cs typeface="Arial" panose="020B0604020202020204" pitchFamily="34" charset="0"/>
            </a:endParaRPr>
          </a:p>
          <a:p>
            <a:pPr marL="0" indent="0">
              <a:spcBef>
                <a:spcPts val="0"/>
              </a:spcBef>
              <a:buNone/>
            </a:pPr>
            <a:r>
              <a:rPr lang="es-MX" sz="1800" dirty="0">
                <a:latin typeface="Arial" panose="020B0604020202020204" pitchFamily="34" charset="0"/>
                <a:cs typeface="Arial" panose="020B0604020202020204" pitchFamily="34" charset="0"/>
              </a:rPr>
              <a:t>Minimización de los costos dado </a:t>
            </a:r>
            <a:r>
              <a:rPr lang="es-MX" sz="1800" i="1" dirty="0">
                <a:latin typeface="Arial" panose="020B0604020202020204" pitchFamily="34" charset="0"/>
                <a:cs typeface="Arial" panose="020B0604020202020204" pitchFamily="34" charset="0"/>
              </a:rPr>
              <a:t>q = </a:t>
            </a:r>
            <a:r>
              <a:rPr lang="es-MX" sz="1800" i="1" dirty="0" smtClean="0">
                <a:latin typeface="Arial" panose="020B0604020202020204" pitchFamily="34" charset="0"/>
                <a:cs typeface="Arial" panose="020B0604020202020204" pitchFamily="34" charset="0"/>
              </a:rPr>
              <a:t>q</a:t>
            </a:r>
            <a:r>
              <a:rPr lang="es-MX" sz="1800" i="1" baseline="-25000" dirty="0" smtClean="0">
                <a:latin typeface="Arial" panose="020B0604020202020204" pitchFamily="34" charset="0"/>
                <a:cs typeface="Arial" panose="020B0604020202020204" pitchFamily="34" charset="0"/>
              </a:rPr>
              <a:t>0					</a:t>
            </a:r>
            <a:r>
              <a:rPr lang="es-MX" sz="1800" dirty="0" smtClean="0">
                <a:latin typeface="Arial" panose="020B0604020202020204" pitchFamily="34" charset="0"/>
                <a:cs typeface="Arial" panose="020B0604020202020204" pitchFamily="34" charset="0"/>
              </a:rPr>
              <a:t>51</a:t>
            </a:r>
            <a:endParaRPr lang="es-MX" sz="1800" dirty="0">
              <a:latin typeface="Arial" panose="020B0604020202020204" pitchFamily="34" charset="0"/>
              <a:cs typeface="Arial" panose="020B0604020202020204" pitchFamily="34" charset="0"/>
            </a:endParaRPr>
          </a:p>
          <a:p>
            <a:pPr marL="0" indent="0">
              <a:spcBef>
                <a:spcPts val="0"/>
              </a:spcBef>
              <a:buNone/>
            </a:pPr>
            <a:r>
              <a:rPr lang="es-ES" sz="1800" dirty="0">
                <a:latin typeface="Arial" panose="020B0604020202020204" pitchFamily="34" charset="0"/>
                <a:cs typeface="Arial" panose="020B0604020202020204" pitchFamily="34" charset="0"/>
              </a:rPr>
              <a:t>Formalización del </a:t>
            </a:r>
            <a:r>
              <a:rPr lang="es-ES" sz="1800" dirty="0" smtClean="0">
                <a:latin typeface="Arial" panose="020B0604020202020204" pitchFamily="34" charset="0"/>
                <a:cs typeface="Arial" panose="020B0604020202020204" pitchFamily="34" charset="0"/>
              </a:rPr>
              <a:t>problema						52</a:t>
            </a:r>
            <a:endParaRPr lang="es-MX" sz="1800" dirty="0">
              <a:latin typeface="Arial" panose="020B0604020202020204" pitchFamily="34" charset="0"/>
              <a:cs typeface="Arial" panose="020B0604020202020204" pitchFamily="34" charset="0"/>
            </a:endParaRPr>
          </a:p>
          <a:p>
            <a:pPr marL="0" indent="0">
              <a:spcBef>
                <a:spcPts val="0"/>
              </a:spcBef>
              <a:buNone/>
            </a:pPr>
            <a:r>
              <a:rPr lang="es-ES_tradnl" sz="1800" dirty="0">
                <a:latin typeface="Arial" panose="020B0604020202020204" pitchFamily="34" charset="0"/>
                <a:cs typeface="Arial" panose="020B0604020202020204" pitchFamily="34" charset="0"/>
              </a:rPr>
              <a:t>El costo a largo plazo con rendimientos constantes de </a:t>
            </a:r>
            <a:r>
              <a:rPr lang="es-ES_tradnl" sz="1800" dirty="0" smtClean="0">
                <a:latin typeface="Arial" panose="020B0604020202020204" pitchFamily="34" charset="0"/>
                <a:cs typeface="Arial" panose="020B0604020202020204" pitchFamily="34" charset="0"/>
              </a:rPr>
              <a:t>escala			56</a:t>
            </a:r>
            <a:endParaRPr lang="es-MX" sz="1800" dirty="0">
              <a:latin typeface="Arial" panose="020B0604020202020204" pitchFamily="34" charset="0"/>
              <a:cs typeface="Arial" panose="020B0604020202020204" pitchFamily="34" charset="0"/>
            </a:endParaRPr>
          </a:p>
          <a:p>
            <a:pPr marL="0" indent="0">
              <a:spcBef>
                <a:spcPts val="0"/>
              </a:spcBef>
              <a:buNone/>
            </a:pPr>
            <a:r>
              <a:rPr lang="es-ES_tradnl" sz="1800" dirty="0">
                <a:latin typeface="Arial" panose="020B0604020202020204" pitchFamily="34" charset="0"/>
                <a:cs typeface="Arial" panose="020B0604020202020204" pitchFamily="34" charset="0"/>
              </a:rPr>
              <a:t>El costo a largo plazo con economías de </a:t>
            </a:r>
            <a:r>
              <a:rPr lang="es-ES_tradnl" sz="1800" dirty="0" smtClean="0">
                <a:latin typeface="Arial" panose="020B0604020202020204" pitchFamily="34" charset="0"/>
                <a:cs typeface="Arial" panose="020B0604020202020204" pitchFamily="34" charset="0"/>
              </a:rPr>
              <a:t>escala				57</a:t>
            </a:r>
            <a:endParaRPr lang="es-MX" sz="1800" dirty="0">
              <a:latin typeface="Arial" panose="020B0604020202020204" pitchFamily="34" charset="0"/>
              <a:cs typeface="Arial" panose="020B0604020202020204" pitchFamily="34" charset="0"/>
            </a:endParaRPr>
          </a:p>
          <a:p>
            <a:pPr marL="0" indent="0">
              <a:spcBef>
                <a:spcPts val="0"/>
              </a:spcBef>
              <a:buNone/>
            </a:pPr>
            <a:r>
              <a:rPr lang="es-ES" sz="1800" dirty="0">
                <a:latin typeface="Arial" panose="020B0604020202020204" pitchFamily="34" charset="0"/>
                <a:cs typeface="Arial" panose="020B0604020202020204" pitchFamily="34" charset="0"/>
              </a:rPr>
              <a:t>3. 5 Maximización de los </a:t>
            </a:r>
            <a:r>
              <a:rPr lang="es-ES" sz="1800" dirty="0" smtClean="0">
                <a:latin typeface="Arial" panose="020B0604020202020204" pitchFamily="34" charset="0"/>
                <a:cs typeface="Arial" panose="020B0604020202020204" pitchFamily="34" charset="0"/>
              </a:rPr>
              <a:t>beneficios						59</a:t>
            </a:r>
            <a:endParaRPr lang="es-MX" sz="1800" dirty="0">
              <a:latin typeface="Arial" panose="020B0604020202020204" pitchFamily="34" charset="0"/>
              <a:cs typeface="Arial" panose="020B0604020202020204" pitchFamily="34" charset="0"/>
            </a:endParaRPr>
          </a:p>
          <a:p>
            <a:pPr marL="0" indent="0">
              <a:spcBef>
                <a:spcPts val="0"/>
              </a:spcBef>
              <a:buNone/>
            </a:pPr>
            <a:r>
              <a:rPr lang="es-ES" sz="1800" dirty="0">
                <a:latin typeface="Arial" panose="020B0604020202020204" pitchFamily="34" charset="0"/>
                <a:cs typeface="Arial" panose="020B0604020202020204" pitchFamily="34" charset="0"/>
              </a:rPr>
              <a:t>Tecnología con un solo </a:t>
            </a:r>
            <a:r>
              <a:rPr lang="es-ES" sz="1800" dirty="0" smtClean="0">
                <a:latin typeface="Arial" panose="020B0604020202020204" pitchFamily="34" charset="0"/>
                <a:cs typeface="Arial" panose="020B0604020202020204" pitchFamily="34" charset="0"/>
              </a:rPr>
              <a:t>output						65</a:t>
            </a:r>
          </a:p>
          <a:p>
            <a:pPr marL="0" indent="0">
              <a:spcBef>
                <a:spcPts val="0"/>
              </a:spcBef>
              <a:buNone/>
            </a:pPr>
            <a:r>
              <a:rPr lang="es-ES" sz="1800" dirty="0" smtClean="0">
                <a:latin typeface="Arial" panose="020B0604020202020204" pitchFamily="34" charset="0"/>
                <a:cs typeface="Arial" panose="020B0604020202020204" pitchFamily="34" charset="0"/>
              </a:rPr>
              <a:t>Bibliografía								70</a:t>
            </a:r>
            <a:endParaRPr lang="es-MX"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637274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8" name="Group 2"/>
          <p:cNvGrpSpPr>
            <a:grpSpLocks/>
          </p:cNvGrpSpPr>
          <p:nvPr/>
        </p:nvGrpSpPr>
        <p:grpSpPr bwMode="auto">
          <a:xfrm>
            <a:off x="2047876" y="2220913"/>
            <a:ext cx="3889375" cy="3197224"/>
            <a:chOff x="1416" y="1400"/>
            <a:chExt cx="2450" cy="2014"/>
          </a:xfrm>
        </p:grpSpPr>
        <p:sp>
          <p:nvSpPr>
            <p:cNvPr id="39970" name="Line 3"/>
            <p:cNvSpPr>
              <a:spLocks noChangeShapeType="1"/>
            </p:cNvSpPr>
            <p:nvPr/>
          </p:nvSpPr>
          <p:spPr bwMode="auto">
            <a:xfrm>
              <a:off x="1644" y="1465"/>
              <a:ext cx="0" cy="187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71" name="Line 4"/>
            <p:cNvSpPr>
              <a:spLocks noChangeShapeType="1"/>
            </p:cNvSpPr>
            <p:nvPr/>
          </p:nvSpPr>
          <p:spPr bwMode="auto">
            <a:xfrm>
              <a:off x="1652" y="3329"/>
              <a:ext cx="1932" cy="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72" name="Rectangle 5"/>
            <p:cNvSpPr>
              <a:spLocks noChangeArrowheads="1"/>
            </p:cNvSpPr>
            <p:nvPr/>
          </p:nvSpPr>
          <p:spPr bwMode="auto">
            <a:xfrm>
              <a:off x="3693" y="3222"/>
              <a:ext cx="17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latin typeface="+mn-lt"/>
                </a:rPr>
                <a:t>L</a:t>
              </a:r>
            </a:p>
          </p:txBody>
        </p:sp>
        <p:sp>
          <p:nvSpPr>
            <p:cNvPr id="39973" name="Rectangle 6"/>
            <p:cNvSpPr>
              <a:spLocks noChangeArrowheads="1"/>
            </p:cNvSpPr>
            <p:nvPr/>
          </p:nvSpPr>
          <p:spPr bwMode="auto">
            <a:xfrm>
              <a:off x="1416" y="1400"/>
              <a:ext cx="18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n-US" altLang="es-MX" sz="1400" b="1" baseline="0">
                  <a:latin typeface="+mn-lt"/>
                </a:rPr>
                <a:t>K</a:t>
              </a:r>
            </a:p>
          </p:txBody>
        </p:sp>
        <p:grpSp>
          <p:nvGrpSpPr>
            <p:cNvPr id="39974" name="Group 7"/>
            <p:cNvGrpSpPr>
              <a:grpSpLocks/>
            </p:cNvGrpSpPr>
            <p:nvPr/>
          </p:nvGrpSpPr>
          <p:grpSpPr bwMode="auto">
            <a:xfrm>
              <a:off x="1814" y="1472"/>
              <a:ext cx="1721" cy="1838"/>
              <a:chOff x="1867" y="1097"/>
              <a:chExt cx="2489" cy="2470"/>
            </a:xfrm>
          </p:grpSpPr>
          <p:sp>
            <p:nvSpPr>
              <p:cNvPr id="39975" name="Line 8"/>
              <p:cNvSpPr>
                <a:spLocks noChangeShapeType="1"/>
              </p:cNvSpPr>
              <p:nvPr/>
            </p:nvSpPr>
            <p:spPr bwMode="auto">
              <a:xfrm>
                <a:off x="1867" y="2683"/>
                <a:ext cx="693" cy="693"/>
              </a:xfrm>
              <a:prstGeom prst="line">
                <a:avLst/>
              </a:prstGeom>
              <a:noFill/>
              <a:ln w="508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76" name="Line 9"/>
              <p:cNvSpPr>
                <a:spLocks noChangeShapeType="1"/>
              </p:cNvSpPr>
              <p:nvPr/>
            </p:nvSpPr>
            <p:spPr bwMode="auto">
              <a:xfrm>
                <a:off x="1867" y="1963"/>
                <a:ext cx="1461" cy="1461"/>
              </a:xfrm>
              <a:prstGeom prst="line">
                <a:avLst/>
              </a:prstGeom>
              <a:noFill/>
              <a:ln w="50800">
                <a:solidFill>
                  <a:srgbClr val="FF99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77" name="Line 10"/>
              <p:cNvSpPr>
                <a:spLocks noChangeShapeType="1"/>
              </p:cNvSpPr>
              <p:nvPr/>
            </p:nvSpPr>
            <p:spPr bwMode="auto">
              <a:xfrm>
                <a:off x="1867" y="1291"/>
                <a:ext cx="2133" cy="2133"/>
              </a:xfrm>
              <a:prstGeom prst="line">
                <a:avLst/>
              </a:prstGeom>
              <a:noFill/>
              <a:ln w="50800">
                <a:solidFill>
                  <a:srgbClr val="FFCC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78" name="Rectangle 11"/>
              <p:cNvSpPr>
                <a:spLocks noChangeArrowheads="1"/>
              </p:cNvSpPr>
              <p:nvPr/>
            </p:nvSpPr>
            <p:spPr bwMode="auto">
              <a:xfrm>
                <a:off x="2515" y="3307"/>
                <a:ext cx="295"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q</a:t>
                </a:r>
                <a:r>
                  <a:rPr lang="en-US" altLang="es-MX" sz="1400" b="1" i="1">
                    <a:latin typeface="+mn-lt"/>
                  </a:rPr>
                  <a:t>1</a:t>
                </a:r>
              </a:p>
            </p:txBody>
          </p:sp>
          <p:sp>
            <p:nvSpPr>
              <p:cNvPr id="39979" name="Rectangle 12"/>
              <p:cNvSpPr>
                <a:spLocks noChangeArrowheads="1"/>
              </p:cNvSpPr>
              <p:nvPr/>
            </p:nvSpPr>
            <p:spPr bwMode="auto">
              <a:xfrm>
                <a:off x="3377" y="3307"/>
                <a:ext cx="295"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q</a:t>
                </a:r>
                <a:r>
                  <a:rPr lang="en-US" altLang="es-MX" sz="1400" b="1" i="1">
                    <a:latin typeface="+mn-lt"/>
                  </a:rPr>
                  <a:t>2</a:t>
                </a:r>
              </a:p>
            </p:txBody>
          </p:sp>
          <p:sp>
            <p:nvSpPr>
              <p:cNvPr id="39980" name="Rectangle 13"/>
              <p:cNvSpPr>
                <a:spLocks noChangeArrowheads="1"/>
              </p:cNvSpPr>
              <p:nvPr/>
            </p:nvSpPr>
            <p:spPr bwMode="auto">
              <a:xfrm>
                <a:off x="4061" y="3309"/>
                <a:ext cx="295"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q</a:t>
                </a:r>
                <a:r>
                  <a:rPr lang="en-US" altLang="es-MX" sz="1400" b="1" i="1">
                    <a:latin typeface="+mn-lt"/>
                  </a:rPr>
                  <a:t>3</a:t>
                </a:r>
              </a:p>
            </p:txBody>
          </p:sp>
          <p:sp>
            <p:nvSpPr>
              <p:cNvPr id="39981" name="Oval 14"/>
              <p:cNvSpPr>
                <a:spLocks noChangeArrowheads="1"/>
              </p:cNvSpPr>
              <p:nvPr/>
            </p:nvSpPr>
            <p:spPr bwMode="auto">
              <a:xfrm>
                <a:off x="1944" y="1368"/>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39982" name="Rectangle 15"/>
              <p:cNvSpPr>
                <a:spLocks noChangeArrowheads="1"/>
              </p:cNvSpPr>
              <p:nvPr/>
            </p:nvSpPr>
            <p:spPr bwMode="auto">
              <a:xfrm>
                <a:off x="1960" y="1097"/>
                <a:ext cx="244"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i="1" baseline="0">
                    <a:latin typeface="+mn-lt"/>
                  </a:rPr>
                  <a:t>A</a:t>
                </a:r>
              </a:p>
            </p:txBody>
          </p:sp>
          <p:sp>
            <p:nvSpPr>
              <p:cNvPr id="39983" name="Oval 16"/>
              <p:cNvSpPr>
                <a:spLocks noChangeArrowheads="1"/>
              </p:cNvSpPr>
              <p:nvPr/>
            </p:nvSpPr>
            <p:spPr bwMode="auto">
              <a:xfrm flipV="1">
                <a:off x="2880" y="2304"/>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39984" name="Rectangle 17"/>
              <p:cNvSpPr>
                <a:spLocks noChangeArrowheads="1"/>
              </p:cNvSpPr>
              <p:nvPr/>
            </p:nvSpPr>
            <p:spPr bwMode="auto">
              <a:xfrm>
                <a:off x="2921" y="2058"/>
                <a:ext cx="241"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i="1" baseline="0">
                    <a:latin typeface="+mn-lt"/>
                  </a:rPr>
                  <a:t>B</a:t>
                </a:r>
              </a:p>
            </p:txBody>
          </p:sp>
          <p:sp>
            <p:nvSpPr>
              <p:cNvPr id="39985" name="Oval 18"/>
              <p:cNvSpPr>
                <a:spLocks noChangeArrowheads="1"/>
              </p:cNvSpPr>
              <p:nvPr/>
            </p:nvSpPr>
            <p:spPr bwMode="auto">
              <a:xfrm>
                <a:off x="3840" y="3264"/>
                <a:ext cx="48" cy="4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39986" name="Rectangle 19"/>
              <p:cNvSpPr>
                <a:spLocks noChangeArrowheads="1"/>
              </p:cNvSpPr>
              <p:nvPr/>
            </p:nvSpPr>
            <p:spPr bwMode="auto">
              <a:xfrm>
                <a:off x="3882" y="3018"/>
                <a:ext cx="247"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i="1" baseline="0">
                    <a:latin typeface="+mn-lt"/>
                  </a:rPr>
                  <a:t>C</a:t>
                </a:r>
              </a:p>
            </p:txBody>
          </p:sp>
        </p:grpSp>
      </p:grpSp>
      <p:sp>
        <p:nvSpPr>
          <p:cNvPr id="39939" name="Rectangle 20"/>
          <p:cNvSpPr>
            <a:spLocks noChangeArrowheads="1"/>
          </p:cNvSpPr>
          <p:nvPr/>
        </p:nvSpPr>
        <p:spPr bwMode="auto">
          <a:xfrm>
            <a:off x="2279650" y="1557338"/>
            <a:ext cx="327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en-US" altLang="es-MX" sz="1800" baseline="0">
                <a:solidFill>
                  <a:schemeClr val="tx2"/>
                </a:solidFill>
                <a:latin typeface="+mn-lt"/>
              </a:rPr>
              <a:t>SUSTITUTOS PERFECTOS</a:t>
            </a:r>
          </a:p>
        </p:txBody>
      </p:sp>
      <p:sp>
        <p:nvSpPr>
          <p:cNvPr id="39940" name="Text Box 21"/>
          <p:cNvSpPr txBox="1">
            <a:spLocks noChangeArrowheads="1"/>
          </p:cNvSpPr>
          <p:nvPr/>
        </p:nvSpPr>
        <p:spPr bwMode="auto">
          <a:xfrm>
            <a:off x="2208213" y="5661026"/>
            <a:ext cx="3581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50000"/>
              </a:spcBef>
              <a:buClrTx/>
              <a:buSzTx/>
              <a:buFontTx/>
              <a:buNone/>
            </a:pPr>
            <a:r>
              <a:rPr lang="es-MX" altLang="es-MX" sz="1800" baseline="0">
                <a:latin typeface="+mn-lt"/>
              </a:rPr>
              <a:t>La </a:t>
            </a:r>
            <a:r>
              <a:rPr lang="es-MX" altLang="es-MX" sz="1800" i="1" baseline="0">
                <a:latin typeface="+mn-lt"/>
              </a:rPr>
              <a:t>TMgST</a:t>
            </a:r>
            <a:r>
              <a:rPr lang="es-MX" altLang="es-MX" sz="1800" baseline="0">
                <a:latin typeface="+mn-lt"/>
              </a:rPr>
              <a:t> es constante</a:t>
            </a:r>
          </a:p>
        </p:txBody>
      </p:sp>
      <p:sp>
        <p:nvSpPr>
          <p:cNvPr id="39941" name="Text Box 23"/>
          <p:cNvSpPr txBox="1">
            <a:spLocks noChangeArrowheads="1"/>
          </p:cNvSpPr>
          <p:nvPr/>
        </p:nvSpPr>
        <p:spPr bwMode="auto">
          <a:xfrm>
            <a:off x="1271464" y="692151"/>
            <a:ext cx="9937104" cy="461665"/>
          </a:xfrm>
          <a:prstGeom prst="rect">
            <a:avLst/>
          </a:prstGeom>
          <a:solidFill>
            <a:schemeClr val="accent1">
              <a:lumMod val="20000"/>
              <a:lumOff val="80000"/>
            </a:schemeClr>
          </a:solidFill>
          <a:ln>
            <a:noFill/>
          </a:ln>
          <a:extLst/>
        </p:spPr>
        <p:txBody>
          <a:bodyPr wrap="squar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s-MX" altLang="es-MX" sz="2400" b="1" baseline="0" dirty="0">
                <a:solidFill>
                  <a:schemeClr val="accent1"/>
                </a:solidFill>
                <a:latin typeface="+mn-lt"/>
              </a:rPr>
              <a:t>Ejemplo de curvas </a:t>
            </a:r>
            <a:r>
              <a:rPr lang="es-MX" altLang="es-MX" sz="2400" b="1" baseline="0" dirty="0" err="1">
                <a:solidFill>
                  <a:schemeClr val="accent1"/>
                </a:solidFill>
                <a:latin typeface="+mn-lt"/>
              </a:rPr>
              <a:t>isocuantas</a:t>
            </a:r>
            <a:endParaRPr lang="es-MX" altLang="es-MX" sz="2400" b="1" baseline="0" dirty="0">
              <a:solidFill>
                <a:schemeClr val="accent1"/>
              </a:solidFill>
              <a:latin typeface="+mn-lt"/>
            </a:endParaRPr>
          </a:p>
        </p:txBody>
      </p:sp>
      <p:grpSp>
        <p:nvGrpSpPr>
          <p:cNvPr id="39942" name="Group 24"/>
          <p:cNvGrpSpPr>
            <a:grpSpLocks/>
          </p:cNvGrpSpPr>
          <p:nvPr/>
        </p:nvGrpSpPr>
        <p:grpSpPr bwMode="auto">
          <a:xfrm>
            <a:off x="6388099" y="2276475"/>
            <a:ext cx="3225800" cy="3257550"/>
            <a:chOff x="2928" y="1056"/>
            <a:chExt cx="2032" cy="2052"/>
          </a:xfrm>
        </p:grpSpPr>
        <p:sp>
          <p:nvSpPr>
            <p:cNvPr id="39946" name="Rectangle 25"/>
            <p:cNvSpPr>
              <a:spLocks noChangeArrowheads="1"/>
            </p:cNvSpPr>
            <p:nvPr/>
          </p:nvSpPr>
          <p:spPr bwMode="auto">
            <a:xfrm>
              <a:off x="4787" y="2799"/>
              <a:ext cx="173"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nSpc>
                  <a:spcPct val="90000"/>
                </a:lnSpc>
                <a:spcBef>
                  <a:spcPct val="0"/>
                </a:spcBef>
                <a:buClrTx/>
                <a:buSzTx/>
                <a:buFontTx/>
                <a:buNone/>
              </a:pPr>
              <a:r>
                <a:rPr lang="en-US" altLang="es-MX" sz="1400" b="1" baseline="0">
                  <a:latin typeface="+mn-lt"/>
                </a:rPr>
                <a:t>L</a:t>
              </a:r>
            </a:p>
          </p:txBody>
        </p:sp>
        <p:sp>
          <p:nvSpPr>
            <p:cNvPr id="39947" name="Rectangle 26"/>
            <p:cNvSpPr>
              <a:spLocks noChangeArrowheads="1"/>
            </p:cNvSpPr>
            <p:nvPr/>
          </p:nvSpPr>
          <p:spPr bwMode="auto">
            <a:xfrm>
              <a:off x="2928" y="1058"/>
              <a:ext cx="195"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lnSpc>
                  <a:spcPct val="90000"/>
                </a:lnSpc>
                <a:spcBef>
                  <a:spcPct val="0"/>
                </a:spcBef>
                <a:buClrTx/>
                <a:buSzTx/>
                <a:buFontTx/>
                <a:buNone/>
              </a:pPr>
              <a:r>
                <a:rPr lang="en-US" altLang="es-MX" sz="1400" b="1" baseline="0">
                  <a:latin typeface="+mn-lt"/>
                </a:rPr>
                <a:t>K</a:t>
              </a:r>
            </a:p>
          </p:txBody>
        </p:sp>
        <p:sp>
          <p:nvSpPr>
            <p:cNvPr id="39948" name="Line 27"/>
            <p:cNvSpPr>
              <a:spLocks noChangeShapeType="1"/>
            </p:cNvSpPr>
            <p:nvPr/>
          </p:nvSpPr>
          <p:spPr bwMode="auto">
            <a:xfrm>
              <a:off x="3128" y="1056"/>
              <a:ext cx="13" cy="187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49" name="Line 28"/>
            <p:cNvSpPr>
              <a:spLocks noChangeShapeType="1"/>
            </p:cNvSpPr>
            <p:nvPr/>
          </p:nvSpPr>
          <p:spPr bwMode="auto">
            <a:xfrm flipV="1">
              <a:off x="3147" y="2928"/>
              <a:ext cx="1605" cy="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50" name="Rectangle 29"/>
            <p:cNvSpPr>
              <a:spLocks noChangeArrowheads="1"/>
            </p:cNvSpPr>
            <p:nvPr/>
          </p:nvSpPr>
          <p:spPr bwMode="auto">
            <a:xfrm>
              <a:off x="3454" y="2916"/>
              <a:ext cx="2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L</a:t>
              </a:r>
              <a:r>
                <a:rPr lang="en-US" altLang="es-MX" sz="1400" b="1" i="1">
                  <a:latin typeface="+mn-lt"/>
                </a:rPr>
                <a:t>1</a:t>
              </a:r>
            </a:p>
          </p:txBody>
        </p:sp>
        <p:sp>
          <p:nvSpPr>
            <p:cNvPr id="39951" name="Line 30"/>
            <p:cNvSpPr>
              <a:spLocks noChangeShapeType="1"/>
            </p:cNvSpPr>
            <p:nvPr/>
          </p:nvSpPr>
          <p:spPr bwMode="auto">
            <a:xfrm rot="-5400000">
              <a:off x="3735" y="1509"/>
              <a:ext cx="655" cy="0"/>
            </a:xfrm>
            <a:prstGeom prst="line">
              <a:avLst/>
            </a:prstGeom>
            <a:noFill/>
            <a:ln w="50800">
              <a:solidFill>
                <a:srgbClr val="FFCC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52" name="Line 31"/>
            <p:cNvSpPr>
              <a:spLocks noChangeShapeType="1"/>
            </p:cNvSpPr>
            <p:nvPr/>
          </p:nvSpPr>
          <p:spPr bwMode="auto">
            <a:xfrm rot="-5400000">
              <a:off x="3492" y="1837"/>
              <a:ext cx="609" cy="0"/>
            </a:xfrm>
            <a:prstGeom prst="line">
              <a:avLst/>
            </a:prstGeom>
            <a:noFill/>
            <a:ln w="50800">
              <a:solidFill>
                <a:srgbClr val="FF99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53" name="Line 32"/>
            <p:cNvSpPr>
              <a:spLocks noChangeShapeType="1"/>
            </p:cNvSpPr>
            <p:nvPr/>
          </p:nvSpPr>
          <p:spPr bwMode="auto">
            <a:xfrm rot="-5400000">
              <a:off x="3192" y="2165"/>
              <a:ext cx="662" cy="0"/>
            </a:xfrm>
            <a:prstGeom prst="line">
              <a:avLst/>
            </a:prstGeom>
            <a:noFill/>
            <a:ln w="508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54" name="Line 33"/>
            <p:cNvSpPr>
              <a:spLocks noChangeShapeType="1"/>
            </p:cNvSpPr>
            <p:nvPr/>
          </p:nvSpPr>
          <p:spPr bwMode="auto">
            <a:xfrm>
              <a:off x="3546" y="2493"/>
              <a:ext cx="561" cy="0"/>
            </a:xfrm>
            <a:prstGeom prst="line">
              <a:avLst/>
            </a:prstGeom>
            <a:noFill/>
            <a:ln w="508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55" name="Line 34"/>
            <p:cNvSpPr>
              <a:spLocks noChangeShapeType="1"/>
            </p:cNvSpPr>
            <p:nvPr/>
          </p:nvSpPr>
          <p:spPr bwMode="auto">
            <a:xfrm>
              <a:off x="3143" y="2493"/>
              <a:ext cx="339"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56" name="Line 35"/>
            <p:cNvSpPr>
              <a:spLocks noChangeShapeType="1"/>
            </p:cNvSpPr>
            <p:nvPr/>
          </p:nvSpPr>
          <p:spPr bwMode="auto">
            <a:xfrm>
              <a:off x="3523" y="2495"/>
              <a:ext cx="0" cy="43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57" name="Oval 36"/>
            <p:cNvSpPr>
              <a:spLocks noChangeArrowheads="1"/>
            </p:cNvSpPr>
            <p:nvPr/>
          </p:nvSpPr>
          <p:spPr bwMode="auto">
            <a:xfrm>
              <a:off x="3497" y="2455"/>
              <a:ext cx="51" cy="61"/>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39958" name="Rectangle 37"/>
            <p:cNvSpPr>
              <a:spLocks noChangeArrowheads="1"/>
            </p:cNvSpPr>
            <p:nvPr/>
          </p:nvSpPr>
          <p:spPr bwMode="auto">
            <a:xfrm>
              <a:off x="2928" y="2402"/>
              <a:ext cx="22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K</a:t>
              </a:r>
              <a:r>
                <a:rPr lang="en-US" altLang="es-MX" sz="1400" b="1" i="1">
                  <a:latin typeface="+mn-lt"/>
                </a:rPr>
                <a:t>1</a:t>
              </a:r>
            </a:p>
          </p:txBody>
        </p:sp>
        <p:sp>
          <p:nvSpPr>
            <p:cNvPr id="39959" name="Line 38"/>
            <p:cNvSpPr>
              <a:spLocks noChangeShapeType="1"/>
            </p:cNvSpPr>
            <p:nvPr/>
          </p:nvSpPr>
          <p:spPr bwMode="auto">
            <a:xfrm>
              <a:off x="3817" y="2157"/>
              <a:ext cx="516" cy="0"/>
            </a:xfrm>
            <a:prstGeom prst="line">
              <a:avLst/>
            </a:prstGeom>
            <a:noFill/>
            <a:ln w="50800">
              <a:solidFill>
                <a:srgbClr val="FF99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60" name="Line 39"/>
            <p:cNvSpPr>
              <a:spLocks noChangeShapeType="1"/>
            </p:cNvSpPr>
            <p:nvPr/>
          </p:nvSpPr>
          <p:spPr bwMode="auto">
            <a:xfrm>
              <a:off x="4082" y="1852"/>
              <a:ext cx="555" cy="0"/>
            </a:xfrm>
            <a:prstGeom prst="line">
              <a:avLst/>
            </a:prstGeom>
            <a:noFill/>
            <a:ln w="50800">
              <a:solidFill>
                <a:srgbClr val="FFCC00"/>
              </a:solidFill>
              <a:round/>
              <a:headEnd/>
              <a:tailEnd/>
            </a:ln>
            <a:extLst>
              <a:ext uri="{909E8E84-426E-40DD-AFC4-6F175D3DCCD1}">
                <a14:hiddenFill xmlns:a14="http://schemas.microsoft.com/office/drawing/2010/main">
                  <a:noFill/>
                </a14:hiddenFill>
              </a:ext>
            </a:extLst>
          </p:spPr>
          <p:txBody>
            <a:bodyPr wrap="none" anchor="ctr"/>
            <a:lstStyle/>
            <a:p>
              <a:endParaRPr lang="es-MX">
                <a:latin typeface="+mn-lt"/>
              </a:endParaRPr>
            </a:p>
          </p:txBody>
        </p:sp>
        <p:sp>
          <p:nvSpPr>
            <p:cNvPr id="39961" name="Oval 40"/>
            <p:cNvSpPr>
              <a:spLocks noChangeArrowheads="1"/>
            </p:cNvSpPr>
            <p:nvPr/>
          </p:nvSpPr>
          <p:spPr bwMode="auto">
            <a:xfrm>
              <a:off x="3775" y="2127"/>
              <a:ext cx="51" cy="61"/>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39962" name="Oval 41"/>
            <p:cNvSpPr>
              <a:spLocks noChangeArrowheads="1"/>
            </p:cNvSpPr>
            <p:nvPr/>
          </p:nvSpPr>
          <p:spPr bwMode="auto">
            <a:xfrm>
              <a:off x="4040" y="1822"/>
              <a:ext cx="52" cy="61"/>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39963" name="Rectangle 42"/>
            <p:cNvSpPr>
              <a:spLocks noChangeArrowheads="1"/>
            </p:cNvSpPr>
            <p:nvPr/>
          </p:nvSpPr>
          <p:spPr bwMode="auto">
            <a:xfrm>
              <a:off x="4120" y="2397"/>
              <a:ext cx="22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Q</a:t>
              </a:r>
              <a:r>
                <a:rPr lang="en-US" altLang="es-MX" sz="1400" b="1" i="1">
                  <a:latin typeface="+mn-lt"/>
                </a:rPr>
                <a:t>1</a:t>
              </a:r>
            </a:p>
          </p:txBody>
        </p:sp>
        <p:sp>
          <p:nvSpPr>
            <p:cNvPr id="39964" name="Rectangle 43"/>
            <p:cNvSpPr>
              <a:spLocks noChangeArrowheads="1"/>
            </p:cNvSpPr>
            <p:nvPr/>
          </p:nvSpPr>
          <p:spPr bwMode="auto">
            <a:xfrm>
              <a:off x="4360" y="2054"/>
              <a:ext cx="22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Q</a:t>
              </a:r>
              <a:r>
                <a:rPr lang="en-US" altLang="es-MX" sz="1400" b="1" i="1">
                  <a:latin typeface="+mn-lt"/>
                </a:rPr>
                <a:t>2</a:t>
              </a:r>
            </a:p>
          </p:txBody>
        </p:sp>
        <p:sp>
          <p:nvSpPr>
            <p:cNvPr id="39965" name="Rectangle 44"/>
            <p:cNvSpPr>
              <a:spLocks noChangeArrowheads="1"/>
            </p:cNvSpPr>
            <p:nvPr/>
          </p:nvSpPr>
          <p:spPr bwMode="auto">
            <a:xfrm>
              <a:off x="4644" y="1787"/>
              <a:ext cx="22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Q</a:t>
              </a:r>
              <a:r>
                <a:rPr lang="en-US" altLang="es-MX" sz="1400" b="1" i="1">
                  <a:latin typeface="+mn-lt"/>
                </a:rPr>
                <a:t>3</a:t>
              </a:r>
            </a:p>
          </p:txBody>
        </p:sp>
        <p:sp>
          <p:nvSpPr>
            <p:cNvPr id="39966" name="Rectangle 45"/>
            <p:cNvSpPr>
              <a:spLocks noChangeArrowheads="1"/>
            </p:cNvSpPr>
            <p:nvPr/>
          </p:nvSpPr>
          <p:spPr bwMode="auto">
            <a:xfrm>
              <a:off x="3519" y="2489"/>
              <a:ext cx="18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A</a:t>
              </a:r>
            </a:p>
          </p:txBody>
        </p:sp>
        <p:sp>
          <p:nvSpPr>
            <p:cNvPr id="39967" name="Rectangle 46"/>
            <p:cNvSpPr>
              <a:spLocks noChangeArrowheads="1"/>
            </p:cNvSpPr>
            <p:nvPr/>
          </p:nvSpPr>
          <p:spPr bwMode="auto">
            <a:xfrm>
              <a:off x="3836" y="2183"/>
              <a:ext cx="18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B</a:t>
              </a:r>
            </a:p>
          </p:txBody>
        </p:sp>
        <p:sp>
          <p:nvSpPr>
            <p:cNvPr id="39968" name="Rectangle 47"/>
            <p:cNvSpPr>
              <a:spLocks noChangeArrowheads="1"/>
            </p:cNvSpPr>
            <p:nvPr/>
          </p:nvSpPr>
          <p:spPr bwMode="auto">
            <a:xfrm>
              <a:off x="4017" y="1871"/>
              <a:ext cx="17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mn-lt"/>
                </a:rPr>
                <a:t>C</a:t>
              </a:r>
            </a:p>
          </p:txBody>
        </p:sp>
        <p:sp>
          <p:nvSpPr>
            <p:cNvPr id="39969" name="Line 48"/>
            <p:cNvSpPr>
              <a:spLocks noChangeShapeType="1"/>
            </p:cNvSpPr>
            <p:nvPr/>
          </p:nvSpPr>
          <p:spPr bwMode="auto">
            <a:xfrm flipV="1">
              <a:off x="3154" y="1486"/>
              <a:ext cx="1216" cy="1435"/>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spAutoFit/>
            </a:bodyPr>
            <a:lstStyle/>
            <a:p>
              <a:endParaRPr lang="es-MX">
                <a:latin typeface="+mn-lt"/>
              </a:endParaRPr>
            </a:p>
          </p:txBody>
        </p:sp>
      </p:grpSp>
      <p:sp>
        <p:nvSpPr>
          <p:cNvPr id="39943" name="Rectangle 49"/>
          <p:cNvSpPr>
            <a:spLocks noChangeArrowheads="1"/>
          </p:cNvSpPr>
          <p:nvPr/>
        </p:nvSpPr>
        <p:spPr bwMode="auto">
          <a:xfrm>
            <a:off x="6816725" y="1700213"/>
            <a:ext cx="2895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en-US" altLang="es-MX" sz="1800" baseline="0">
                <a:solidFill>
                  <a:schemeClr val="tx2"/>
                </a:solidFill>
                <a:latin typeface="+mn-lt"/>
              </a:rPr>
              <a:t>PROPORCIONES FIJAS</a:t>
            </a:r>
          </a:p>
        </p:txBody>
      </p:sp>
      <p:sp>
        <p:nvSpPr>
          <p:cNvPr id="39944" name="Text Box 50"/>
          <p:cNvSpPr txBox="1">
            <a:spLocks noChangeArrowheads="1"/>
          </p:cNvSpPr>
          <p:nvPr/>
        </p:nvSpPr>
        <p:spPr bwMode="auto">
          <a:xfrm>
            <a:off x="6240463" y="5589589"/>
            <a:ext cx="41767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50000"/>
              </a:spcBef>
              <a:buClrTx/>
              <a:buSzTx/>
              <a:buFontTx/>
              <a:buNone/>
            </a:pPr>
            <a:r>
              <a:rPr lang="es-MX" altLang="es-MX" sz="1800" baseline="0">
                <a:latin typeface="+mn-lt"/>
              </a:rPr>
              <a:t>Solo puede utilizarse una combinación para obtener un determinado nivel de producción</a:t>
            </a:r>
          </a:p>
        </p:txBody>
      </p:sp>
      <p:graphicFrame>
        <p:nvGraphicFramePr>
          <p:cNvPr id="39945" name="Object 51"/>
          <p:cNvGraphicFramePr>
            <a:graphicFrameLocks noChangeAspect="1"/>
          </p:cNvGraphicFramePr>
          <p:nvPr>
            <p:extLst>
              <p:ext uri="{D42A27DB-BD31-4B8C-83A1-F6EECF244321}">
                <p14:modId xmlns:p14="http://schemas.microsoft.com/office/powerpoint/2010/main" val="2712966945"/>
              </p:ext>
            </p:extLst>
          </p:nvPr>
        </p:nvGraphicFramePr>
        <p:xfrm>
          <a:off x="8472489" y="2349500"/>
          <a:ext cx="1792287" cy="381000"/>
        </p:xfrm>
        <a:graphic>
          <a:graphicData uri="http://schemas.openxmlformats.org/presentationml/2006/ole">
            <mc:AlternateContent xmlns:mc="http://schemas.openxmlformats.org/markup-compatibility/2006">
              <mc:Choice xmlns:v="urn:schemas-microsoft-com:vml" Requires="v">
                <p:oleObj spid="_x0000_s40050" name="Equation" r:id="rId3" imgW="1193800" imgH="254000" progId="Equation.DSMT4">
                  <p:embed/>
                </p:oleObj>
              </mc:Choice>
              <mc:Fallback>
                <p:oleObj name="Equation" r:id="rId3" imgW="1193800" imgH="254000" progId="Equation.DSMT4">
                  <p:embed/>
                  <p:pic>
                    <p:nvPicPr>
                      <p:cNvPr id="0" name="Object 5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72489" y="2349500"/>
                        <a:ext cx="1792287"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1B9C70A1-8989-432F-9FD6-2A63F73FFE31}" type="slidenum">
              <a:rPr lang="es-ES" smtClean="0"/>
              <a:pPr>
                <a:defRPr/>
              </a:pPr>
              <a:t>40</a:t>
            </a:fld>
            <a:endParaRPr lang="es-E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Group 2"/>
          <p:cNvGrpSpPr>
            <a:grpSpLocks/>
          </p:cNvGrpSpPr>
          <p:nvPr/>
        </p:nvGrpSpPr>
        <p:grpSpPr bwMode="auto">
          <a:xfrm>
            <a:off x="2057400" y="1828800"/>
            <a:ext cx="3595688" cy="3679826"/>
            <a:chOff x="336" y="1152"/>
            <a:chExt cx="2265" cy="2318"/>
          </a:xfrm>
        </p:grpSpPr>
        <p:sp>
          <p:nvSpPr>
            <p:cNvPr id="40996" name="Line 3"/>
            <p:cNvSpPr>
              <a:spLocks noChangeShapeType="1"/>
            </p:cNvSpPr>
            <p:nvPr/>
          </p:nvSpPr>
          <p:spPr bwMode="auto">
            <a:xfrm>
              <a:off x="595" y="1695"/>
              <a:ext cx="0" cy="159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97" name="Line 4"/>
            <p:cNvSpPr>
              <a:spLocks noChangeShapeType="1"/>
            </p:cNvSpPr>
            <p:nvPr/>
          </p:nvSpPr>
          <p:spPr bwMode="auto">
            <a:xfrm>
              <a:off x="595" y="3290"/>
              <a:ext cx="158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98" name="Rectangle 5"/>
            <p:cNvSpPr>
              <a:spLocks noChangeArrowheads="1"/>
            </p:cNvSpPr>
            <p:nvPr/>
          </p:nvSpPr>
          <p:spPr bwMode="auto">
            <a:xfrm>
              <a:off x="2206" y="3222"/>
              <a:ext cx="18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L</a:t>
              </a:r>
            </a:p>
          </p:txBody>
        </p:sp>
        <p:sp>
          <p:nvSpPr>
            <p:cNvPr id="40999" name="Rectangle 6"/>
            <p:cNvSpPr>
              <a:spLocks noChangeArrowheads="1"/>
            </p:cNvSpPr>
            <p:nvPr/>
          </p:nvSpPr>
          <p:spPr bwMode="auto">
            <a:xfrm>
              <a:off x="383" y="1645"/>
              <a:ext cx="19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n-US" altLang="es-MX" sz="1400" b="1" baseline="0"/>
                <a:t>K</a:t>
              </a:r>
            </a:p>
          </p:txBody>
        </p:sp>
        <p:grpSp>
          <p:nvGrpSpPr>
            <p:cNvPr id="41000" name="Group 7"/>
            <p:cNvGrpSpPr>
              <a:grpSpLocks/>
            </p:cNvGrpSpPr>
            <p:nvPr/>
          </p:nvGrpSpPr>
          <p:grpSpPr bwMode="auto">
            <a:xfrm>
              <a:off x="761" y="2033"/>
              <a:ext cx="1429" cy="1177"/>
              <a:chOff x="1752" y="1764"/>
              <a:chExt cx="2271" cy="1857"/>
            </a:xfrm>
          </p:grpSpPr>
          <p:sp>
            <p:nvSpPr>
              <p:cNvPr id="41016" name="Freeform 8"/>
              <p:cNvSpPr>
                <a:spLocks/>
              </p:cNvSpPr>
              <p:nvPr/>
            </p:nvSpPr>
            <p:spPr bwMode="auto">
              <a:xfrm>
                <a:off x="1752" y="2400"/>
                <a:ext cx="1164" cy="1032"/>
              </a:xfrm>
              <a:custGeom>
                <a:avLst/>
                <a:gdLst>
                  <a:gd name="T0" fmla="*/ 0 w 1164"/>
                  <a:gd name="T1" fmla="*/ 0 h 1032"/>
                  <a:gd name="T2" fmla="*/ 95 w 1164"/>
                  <a:gd name="T3" fmla="*/ 459 h 1032"/>
                  <a:gd name="T4" fmla="*/ 348 w 1164"/>
                  <a:gd name="T5" fmla="*/ 768 h 1032"/>
                  <a:gd name="T6" fmla="*/ 731 w 1164"/>
                  <a:gd name="T7" fmla="*/ 956 h 1032"/>
                  <a:gd name="T8" fmla="*/ 1164 w 1164"/>
                  <a:gd name="T9" fmla="*/ 1032 h 1032"/>
                  <a:gd name="T10" fmla="*/ 0 60000 65536"/>
                  <a:gd name="T11" fmla="*/ 0 60000 65536"/>
                  <a:gd name="T12" fmla="*/ 0 60000 65536"/>
                  <a:gd name="T13" fmla="*/ 0 60000 65536"/>
                  <a:gd name="T14" fmla="*/ 0 60000 65536"/>
                  <a:gd name="T15" fmla="*/ 0 w 1164"/>
                  <a:gd name="T16" fmla="*/ 0 h 1032"/>
                  <a:gd name="T17" fmla="*/ 1164 w 1164"/>
                  <a:gd name="T18" fmla="*/ 1032 h 1032"/>
                </a:gdLst>
                <a:ahLst/>
                <a:cxnLst>
                  <a:cxn ang="T10">
                    <a:pos x="T0" y="T1"/>
                  </a:cxn>
                  <a:cxn ang="T11">
                    <a:pos x="T2" y="T3"/>
                  </a:cxn>
                  <a:cxn ang="T12">
                    <a:pos x="T4" y="T5"/>
                  </a:cxn>
                  <a:cxn ang="T13">
                    <a:pos x="T6" y="T7"/>
                  </a:cxn>
                  <a:cxn ang="T14">
                    <a:pos x="T8" y="T9"/>
                  </a:cxn>
                </a:cxnLst>
                <a:rect l="T15" t="T16" r="T17" b="T18"/>
                <a:pathLst>
                  <a:path w="1164" h="1032">
                    <a:moveTo>
                      <a:pt x="0" y="0"/>
                    </a:moveTo>
                    <a:cubicBezTo>
                      <a:pt x="16" y="76"/>
                      <a:pt x="37" y="331"/>
                      <a:pt x="95" y="459"/>
                    </a:cubicBezTo>
                    <a:cubicBezTo>
                      <a:pt x="153" y="587"/>
                      <a:pt x="242" y="685"/>
                      <a:pt x="348" y="768"/>
                    </a:cubicBezTo>
                    <a:cubicBezTo>
                      <a:pt x="454" y="851"/>
                      <a:pt x="595" y="912"/>
                      <a:pt x="731" y="956"/>
                    </a:cubicBezTo>
                    <a:cubicBezTo>
                      <a:pt x="867" y="1000"/>
                      <a:pt x="1074" y="1016"/>
                      <a:pt x="1164" y="1032"/>
                    </a:cubicBezTo>
                  </a:path>
                </a:pathLst>
              </a:custGeom>
              <a:noFill/>
              <a:ln w="508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1017" name="Rectangle 9"/>
              <p:cNvSpPr>
                <a:spLocks noChangeArrowheads="1"/>
              </p:cNvSpPr>
              <p:nvPr/>
            </p:nvSpPr>
            <p:spPr bwMode="auto">
              <a:xfrm>
                <a:off x="2899" y="3318"/>
                <a:ext cx="382"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10</a:t>
                </a:r>
              </a:p>
            </p:txBody>
          </p:sp>
          <p:sp>
            <p:nvSpPr>
              <p:cNvPr id="41018" name="Rectangle 10"/>
              <p:cNvSpPr>
                <a:spLocks noChangeArrowheads="1"/>
              </p:cNvSpPr>
              <p:nvPr/>
            </p:nvSpPr>
            <p:spPr bwMode="auto">
              <a:xfrm>
                <a:off x="3365" y="3005"/>
                <a:ext cx="382"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20</a:t>
                </a:r>
              </a:p>
            </p:txBody>
          </p:sp>
          <p:sp>
            <p:nvSpPr>
              <p:cNvPr id="41019" name="Rectangle 11"/>
              <p:cNvSpPr>
                <a:spLocks noChangeArrowheads="1"/>
              </p:cNvSpPr>
              <p:nvPr/>
            </p:nvSpPr>
            <p:spPr bwMode="auto">
              <a:xfrm>
                <a:off x="3641" y="2693"/>
                <a:ext cx="382"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30</a:t>
                </a:r>
              </a:p>
            </p:txBody>
          </p:sp>
          <p:sp>
            <p:nvSpPr>
              <p:cNvPr id="41020" name="Freeform 12"/>
              <p:cNvSpPr>
                <a:spLocks/>
              </p:cNvSpPr>
              <p:nvPr/>
            </p:nvSpPr>
            <p:spPr bwMode="auto">
              <a:xfrm>
                <a:off x="2184" y="2052"/>
                <a:ext cx="1164" cy="1032"/>
              </a:xfrm>
              <a:custGeom>
                <a:avLst/>
                <a:gdLst>
                  <a:gd name="T0" fmla="*/ 0 w 1164"/>
                  <a:gd name="T1" fmla="*/ 0 h 1032"/>
                  <a:gd name="T2" fmla="*/ 95 w 1164"/>
                  <a:gd name="T3" fmla="*/ 459 h 1032"/>
                  <a:gd name="T4" fmla="*/ 348 w 1164"/>
                  <a:gd name="T5" fmla="*/ 768 h 1032"/>
                  <a:gd name="T6" fmla="*/ 731 w 1164"/>
                  <a:gd name="T7" fmla="*/ 956 h 1032"/>
                  <a:gd name="T8" fmla="*/ 1164 w 1164"/>
                  <a:gd name="T9" fmla="*/ 1032 h 1032"/>
                  <a:gd name="T10" fmla="*/ 0 60000 65536"/>
                  <a:gd name="T11" fmla="*/ 0 60000 65536"/>
                  <a:gd name="T12" fmla="*/ 0 60000 65536"/>
                  <a:gd name="T13" fmla="*/ 0 60000 65536"/>
                  <a:gd name="T14" fmla="*/ 0 60000 65536"/>
                  <a:gd name="T15" fmla="*/ 0 w 1164"/>
                  <a:gd name="T16" fmla="*/ 0 h 1032"/>
                  <a:gd name="T17" fmla="*/ 1164 w 1164"/>
                  <a:gd name="T18" fmla="*/ 1032 h 1032"/>
                </a:gdLst>
                <a:ahLst/>
                <a:cxnLst>
                  <a:cxn ang="T10">
                    <a:pos x="T0" y="T1"/>
                  </a:cxn>
                  <a:cxn ang="T11">
                    <a:pos x="T2" y="T3"/>
                  </a:cxn>
                  <a:cxn ang="T12">
                    <a:pos x="T4" y="T5"/>
                  </a:cxn>
                  <a:cxn ang="T13">
                    <a:pos x="T6" y="T7"/>
                  </a:cxn>
                  <a:cxn ang="T14">
                    <a:pos x="T8" y="T9"/>
                  </a:cxn>
                </a:cxnLst>
                <a:rect l="T15" t="T16" r="T17" b="T18"/>
                <a:pathLst>
                  <a:path w="1164" h="1032">
                    <a:moveTo>
                      <a:pt x="0" y="0"/>
                    </a:moveTo>
                    <a:cubicBezTo>
                      <a:pt x="16" y="76"/>
                      <a:pt x="37" y="331"/>
                      <a:pt x="95" y="459"/>
                    </a:cubicBezTo>
                    <a:cubicBezTo>
                      <a:pt x="153" y="587"/>
                      <a:pt x="242" y="685"/>
                      <a:pt x="348" y="768"/>
                    </a:cubicBezTo>
                    <a:cubicBezTo>
                      <a:pt x="454" y="851"/>
                      <a:pt x="595" y="912"/>
                      <a:pt x="731" y="956"/>
                    </a:cubicBezTo>
                    <a:cubicBezTo>
                      <a:pt x="867" y="1000"/>
                      <a:pt x="1074" y="1016"/>
                      <a:pt x="1164" y="1032"/>
                    </a:cubicBezTo>
                  </a:path>
                </a:pathLst>
              </a:custGeom>
              <a:noFill/>
              <a:ln w="50800" cap="rnd">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1021" name="Freeform 13"/>
              <p:cNvSpPr>
                <a:spLocks/>
              </p:cNvSpPr>
              <p:nvPr/>
            </p:nvSpPr>
            <p:spPr bwMode="auto">
              <a:xfrm>
                <a:off x="2484" y="1764"/>
                <a:ext cx="1164" cy="1032"/>
              </a:xfrm>
              <a:custGeom>
                <a:avLst/>
                <a:gdLst>
                  <a:gd name="T0" fmla="*/ 0 w 1164"/>
                  <a:gd name="T1" fmla="*/ 0 h 1032"/>
                  <a:gd name="T2" fmla="*/ 95 w 1164"/>
                  <a:gd name="T3" fmla="*/ 459 h 1032"/>
                  <a:gd name="T4" fmla="*/ 348 w 1164"/>
                  <a:gd name="T5" fmla="*/ 768 h 1032"/>
                  <a:gd name="T6" fmla="*/ 731 w 1164"/>
                  <a:gd name="T7" fmla="*/ 956 h 1032"/>
                  <a:gd name="T8" fmla="*/ 1164 w 1164"/>
                  <a:gd name="T9" fmla="*/ 1032 h 1032"/>
                  <a:gd name="T10" fmla="*/ 0 60000 65536"/>
                  <a:gd name="T11" fmla="*/ 0 60000 65536"/>
                  <a:gd name="T12" fmla="*/ 0 60000 65536"/>
                  <a:gd name="T13" fmla="*/ 0 60000 65536"/>
                  <a:gd name="T14" fmla="*/ 0 60000 65536"/>
                  <a:gd name="T15" fmla="*/ 0 w 1164"/>
                  <a:gd name="T16" fmla="*/ 0 h 1032"/>
                  <a:gd name="T17" fmla="*/ 1164 w 1164"/>
                  <a:gd name="T18" fmla="*/ 1032 h 1032"/>
                </a:gdLst>
                <a:ahLst/>
                <a:cxnLst>
                  <a:cxn ang="T10">
                    <a:pos x="T0" y="T1"/>
                  </a:cxn>
                  <a:cxn ang="T11">
                    <a:pos x="T2" y="T3"/>
                  </a:cxn>
                  <a:cxn ang="T12">
                    <a:pos x="T4" y="T5"/>
                  </a:cxn>
                  <a:cxn ang="T13">
                    <a:pos x="T6" y="T7"/>
                  </a:cxn>
                  <a:cxn ang="T14">
                    <a:pos x="T8" y="T9"/>
                  </a:cxn>
                </a:cxnLst>
                <a:rect l="T15" t="T16" r="T17" b="T18"/>
                <a:pathLst>
                  <a:path w="1164" h="1032">
                    <a:moveTo>
                      <a:pt x="0" y="0"/>
                    </a:moveTo>
                    <a:cubicBezTo>
                      <a:pt x="16" y="76"/>
                      <a:pt x="37" y="331"/>
                      <a:pt x="95" y="459"/>
                    </a:cubicBezTo>
                    <a:cubicBezTo>
                      <a:pt x="153" y="587"/>
                      <a:pt x="242" y="685"/>
                      <a:pt x="348" y="768"/>
                    </a:cubicBezTo>
                    <a:cubicBezTo>
                      <a:pt x="454" y="851"/>
                      <a:pt x="595" y="912"/>
                      <a:pt x="731" y="956"/>
                    </a:cubicBezTo>
                    <a:cubicBezTo>
                      <a:pt x="867" y="1000"/>
                      <a:pt x="1074" y="1016"/>
                      <a:pt x="1164" y="1032"/>
                    </a:cubicBezTo>
                  </a:path>
                </a:pathLst>
              </a:custGeom>
              <a:noFill/>
              <a:ln w="50800" cap="rnd">
                <a:solidFill>
                  <a:srgbClr val="FFCC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41001" name="Rectangle 14"/>
            <p:cNvSpPr>
              <a:spLocks noChangeArrowheads="1"/>
            </p:cNvSpPr>
            <p:nvPr/>
          </p:nvSpPr>
          <p:spPr bwMode="auto">
            <a:xfrm>
              <a:off x="336" y="1152"/>
              <a:ext cx="2265"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dirty="0" err="1">
                  <a:latin typeface="+mn-lt"/>
                </a:rPr>
                <a:t>Rendimientos</a:t>
              </a:r>
              <a:r>
                <a:rPr lang="en-US" altLang="es-MX" sz="1600" b="1" baseline="0" dirty="0">
                  <a:latin typeface="+mn-lt"/>
                </a:rPr>
                <a:t> </a:t>
              </a:r>
              <a:r>
                <a:rPr lang="en-US" altLang="es-MX" sz="1600" b="1" baseline="0" dirty="0" err="1">
                  <a:latin typeface="+mn-lt"/>
                </a:rPr>
                <a:t>crecientes</a:t>
              </a:r>
              <a:r>
                <a:rPr lang="en-US" altLang="es-MX" sz="1600" b="1" baseline="0" dirty="0">
                  <a:latin typeface="+mn-lt"/>
                </a:rPr>
                <a:t>:</a:t>
              </a:r>
            </a:p>
            <a:p>
              <a:pPr>
                <a:spcBef>
                  <a:spcPct val="0"/>
                </a:spcBef>
                <a:buClrTx/>
                <a:buSzTx/>
                <a:buFontTx/>
                <a:buNone/>
              </a:pPr>
              <a:r>
                <a:rPr lang="en-US" altLang="es-MX" sz="1600" b="1" baseline="0" dirty="0" err="1">
                  <a:latin typeface="+mn-lt"/>
                </a:rPr>
                <a:t>las</a:t>
              </a:r>
              <a:r>
                <a:rPr lang="en-US" altLang="es-MX" sz="1600" b="1" baseline="0" dirty="0">
                  <a:latin typeface="+mn-lt"/>
                </a:rPr>
                <a:t> </a:t>
              </a:r>
              <a:r>
                <a:rPr lang="en-US" altLang="es-MX" sz="1600" b="1" baseline="0" dirty="0" err="1">
                  <a:latin typeface="+mn-lt"/>
                </a:rPr>
                <a:t>isocuantas</a:t>
              </a:r>
              <a:r>
                <a:rPr lang="en-US" altLang="es-MX" sz="1600" b="1" baseline="0" dirty="0">
                  <a:latin typeface="+mn-lt"/>
                </a:rPr>
                <a:t> </a:t>
              </a:r>
              <a:r>
                <a:rPr lang="en-US" altLang="es-MX" sz="1600" b="1" baseline="0" dirty="0" err="1">
                  <a:latin typeface="+mn-lt"/>
                </a:rPr>
                <a:t>están</a:t>
              </a:r>
              <a:r>
                <a:rPr lang="en-US" altLang="es-MX" sz="1600" b="1" baseline="0" dirty="0">
                  <a:latin typeface="+mn-lt"/>
                </a:rPr>
                <a:t> </a:t>
              </a:r>
              <a:r>
                <a:rPr lang="en-US" altLang="es-MX" sz="1600" b="1" baseline="0" dirty="0" err="1">
                  <a:latin typeface="+mn-lt"/>
                </a:rPr>
                <a:t>cada</a:t>
              </a:r>
              <a:r>
                <a:rPr lang="en-US" altLang="es-MX" sz="1600" b="1" baseline="0" dirty="0">
                  <a:latin typeface="+mn-lt"/>
                </a:rPr>
                <a:t> </a:t>
              </a:r>
              <a:r>
                <a:rPr lang="en-US" altLang="es-MX" sz="1600" b="1" baseline="0" dirty="0" err="1">
                  <a:latin typeface="+mn-lt"/>
                </a:rPr>
                <a:t>vez</a:t>
              </a:r>
              <a:r>
                <a:rPr lang="en-US" altLang="es-MX" sz="1600" b="1" baseline="0" dirty="0">
                  <a:latin typeface="+mn-lt"/>
                </a:rPr>
                <a:t> </a:t>
              </a:r>
              <a:r>
                <a:rPr lang="en-US" altLang="es-MX" sz="1600" b="1" baseline="0" dirty="0" err="1">
                  <a:latin typeface="+mn-lt"/>
                </a:rPr>
                <a:t>más</a:t>
              </a:r>
              <a:r>
                <a:rPr lang="en-US" altLang="es-MX" sz="1600" b="1" baseline="0" dirty="0">
                  <a:latin typeface="+mn-lt"/>
                </a:rPr>
                <a:t> </a:t>
              </a:r>
              <a:r>
                <a:rPr lang="en-US" altLang="es-MX" sz="1600" b="1" baseline="0" dirty="0" err="1">
                  <a:latin typeface="+mn-lt"/>
                </a:rPr>
                <a:t>cerca</a:t>
              </a:r>
              <a:r>
                <a:rPr lang="en-US" altLang="es-MX" sz="1600" b="1" baseline="0" dirty="0">
                  <a:latin typeface="+mn-lt"/>
                </a:rPr>
                <a:t>.</a:t>
              </a:r>
            </a:p>
          </p:txBody>
        </p:sp>
        <p:grpSp>
          <p:nvGrpSpPr>
            <p:cNvPr id="41002" name="Group 15"/>
            <p:cNvGrpSpPr>
              <a:grpSpLocks/>
            </p:cNvGrpSpPr>
            <p:nvPr/>
          </p:nvGrpSpPr>
          <p:grpSpPr bwMode="auto">
            <a:xfrm>
              <a:off x="432" y="1748"/>
              <a:ext cx="1791" cy="1722"/>
              <a:chOff x="1288" y="1315"/>
              <a:chExt cx="2845" cy="2716"/>
            </a:xfrm>
          </p:grpSpPr>
          <p:sp>
            <p:nvSpPr>
              <p:cNvPr id="41003" name="Line 16"/>
              <p:cNvSpPr>
                <a:spLocks noChangeShapeType="1"/>
              </p:cNvSpPr>
              <p:nvPr/>
            </p:nvSpPr>
            <p:spPr bwMode="auto">
              <a:xfrm flipV="1">
                <a:off x="2064" y="3218"/>
                <a:ext cx="0" cy="50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04" name="Rectangle 17"/>
              <p:cNvSpPr>
                <a:spLocks noChangeArrowheads="1"/>
              </p:cNvSpPr>
              <p:nvPr/>
            </p:nvSpPr>
            <p:spPr bwMode="auto">
              <a:xfrm>
                <a:off x="1963" y="3727"/>
                <a:ext cx="282"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5</a:t>
                </a:r>
              </a:p>
            </p:txBody>
          </p:sp>
          <p:sp>
            <p:nvSpPr>
              <p:cNvPr id="41005" name="Rectangle 18"/>
              <p:cNvSpPr>
                <a:spLocks noChangeArrowheads="1"/>
              </p:cNvSpPr>
              <p:nvPr/>
            </p:nvSpPr>
            <p:spPr bwMode="auto">
              <a:xfrm>
                <a:off x="2653" y="3728"/>
                <a:ext cx="382"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10</a:t>
                </a:r>
              </a:p>
            </p:txBody>
          </p:sp>
          <p:sp>
            <p:nvSpPr>
              <p:cNvPr id="41006" name="Rectangle 19"/>
              <p:cNvSpPr>
                <a:spLocks noChangeArrowheads="1"/>
              </p:cNvSpPr>
              <p:nvPr/>
            </p:nvSpPr>
            <p:spPr bwMode="auto">
              <a:xfrm>
                <a:off x="1288" y="3033"/>
                <a:ext cx="282"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2</a:t>
                </a:r>
              </a:p>
            </p:txBody>
          </p:sp>
          <p:sp>
            <p:nvSpPr>
              <p:cNvPr id="41007" name="Rectangle 20"/>
              <p:cNvSpPr>
                <a:spLocks noChangeArrowheads="1"/>
              </p:cNvSpPr>
              <p:nvPr/>
            </p:nvSpPr>
            <p:spPr bwMode="auto">
              <a:xfrm>
                <a:off x="1288" y="2304"/>
                <a:ext cx="282"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4</a:t>
                </a:r>
              </a:p>
            </p:txBody>
          </p:sp>
          <p:sp>
            <p:nvSpPr>
              <p:cNvPr id="41008" name="Rectangle 21"/>
              <p:cNvSpPr>
                <a:spLocks noChangeArrowheads="1"/>
              </p:cNvSpPr>
              <p:nvPr/>
            </p:nvSpPr>
            <p:spPr bwMode="auto">
              <a:xfrm>
                <a:off x="1325" y="3728"/>
                <a:ext cx="282"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0</a:t>
                </a:r>
              </a:p>
            </p:txBody>
          </p:sp>
          <p:sp>
            <p:nvSpPr>
              <p:cNvPr id="41009" name="Line 22"/>
              <p:cNvSpPr>
                <a:spLocks noChangeShapeType="1"/>
              </p:cNvSpPr>
              <p:nvPr/>
            </p:nvSpPr>
            <p:spPr bwMode="auto">
              <a:xfrm>
                <a:off x="1491" y="2448"/>
                <a:ext cx="1205"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10" name="Line 23"/>
              <p:cNvSpPr>
                <a:spLocks noChangeShapeType="1"/>
              </p:cNvSpPr>
              <p:nvPr/>
            </p:nvSpPr>
            <p:spPr bwMode="auto">
              <a:xfrm flipV="1">
                <a:off x="2784" y="2474"/>
                <a:ext cx="0" cy="123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11" name="Rectangle 24"/>
              <p:cNvSpPr>
                <a:spLocks noChangeArrowheads="1"/>
              </p:cNvSpPr>
              <p:nvPr/>
            </p:nvSpPr>
            <p:spPr bwMode="auto">
              <a:xfrm>
                <a:off x="3820" y="1315"/>
                <a:ext cx="313"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t>A</a:t>
                </a:r>
              </a:p>
            </p:txBody>
          </p:sp>
          <p:sp>
            <p:nvSpPr>
              <p:cNvPr id="41012" name="Line 25"/>
              <p:cNvSpPr>
                <a:spLocks noChangeShapeType="1"/>
              </p:cNvSpPr>
              <p:nvPr/>
            </p:nvSpPr>
            <p:spPr bwMode="auto">
              <a:xfrm flipV="1">
                <a:off x="1512" y="1464"/>
                <a:ext cx="2268" cy="2268"/>
              </a:xfrm>
              <a:prstGeom prst="line">
                <a:avLst/>
              </a:prstGeom>
              <a:noFill/>
              <a:ln w="508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13" name="Oval 26"/>
              <p:cNvSpPr>
                <a:spLocks noChangeArrowheads="1"/>
              </p:cNvSpPr>
              <p:nvPr/>
            </p:nvSpPr>
            <p:spPr bwMode="auto">
              <a:xfrm>
                <a:off x="2724" y="2273"/>
                <a:ext cx="260" cy="387"/>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txBody>
              <a:bodyPr wrap="non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1014" name="Line 27"/>
              <p:cNvSpPr>
                <a:spLocks noChangeShapeType="1"/>
              </p:cNvSpPr>
              <p:nvPr/>
            </p:nvSpPr>
            <p:spPr bwMode="auto">
              <a:xfrm>
                <a:off x="1491" y="3156"/>
                <a:ext cx="485"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15" name="Oval 28"/>
              <p:cNvSpPr>
                <a:spLocks noChangeArrowheads="1"/>
              </p:cNvSpPr>
              <p:nvPr/>
            </p:nvSpPr>
            <p:spPr bwMode="auto">
              <a:xfrm>
                <a:off x="2028" y="2969"/>
                <a:ext cx="260" cy="387"/>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txBody>
              <a:bodyPr wrap="non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pSp>
      </p:grpSp>
      <p:sp>
        <p:nvSpPr>
          <p:cNvPr id="40963" name="Rectangle 29"/>
          <p:cNvSpPr>
            <a:spLocks noGrp="1" noChangeArrowheads="1"/>
          </p:cNvSpPr>
          <p:nvPr>
            <p:ph type="title"/>
          </p:nvPr>
        </p:nvSpPr>
        <p:spPr>
          <a:xfrm>
            <a:off x="1055440" y="533400"/>
            <a:ext cx="10009112" cy="533400"/>
          </a:xfrm>
          <a:solidFill>
            <a:schemeClr val="accent1">
              <a:lumMod val="20000"/>
              <a:lumOff val="80000"/>
            </a:schemeClr>
          </a:solidFill>
        </p:spPr>
        <p:txBody>
          <a:bodyPr lIns="90488" tIns="44450" rIns="90488" bIns="44450" anchor="b" anchorCtr="0">
            <a:normAutofit/>
          </a:bodyPr>
          <a:lstStyle/>
          <a:p>
            <a:pPr eaLnBrk="1" hangingPunct="1"/>
            <a:r>
              <a:rPr lang="en-US" altLang="es-MX" sz="2500" b="1" dirty="0">
                <a:solidFill>
                  <a:schemeClr val="accent1"/>
                </a:solidFill>
              </a:rPr>
              <a:t>Los </a:t>
            </a:r>
            <a:r>
              <a:rPr lang="en-US" altLang="es-MX" sz="2500" b="1" dirty="0" err="1">
                <a:solidFill>
                  <a:schemeClr val="accent1"/>
                </a:solidFill>
              </a:rPr>
              <a:t>rendimientos</a:t>
            </a:r>
            <a:r>
              <a:rPr lang="en-US" altLang="es-MX" sz="2500" b="1" dirty="0">
                <a:solidFill>
                  <a:schemeClr val="accent1"/>
                </a:solidFill>
              </a:rPr>
              <a:t> a </a:t>
            </a:r>
            <a:r>
              <a:rPr lang="en-US" altLang="es-MX" sz="2500" b="1" dirty="0" err="1">
                <a:solidFill>
                  <a:schemeClr val="accent1"/>
                </a:solidFill>
              </a:rPr>
              <a:t>escala</a:t>
            </a:r>
            <a:endParaRPr lang="en-US" altLang="es-MX" sz="2500" b="1" dirty="0">
              <a:solidFill>
                <a:schemeClr val="accent1"/>
              </a:solidFill>
            </a:endParaRPr>
          </a:p>
        </p:txBody>
      </p:sp>
      <p:grpSp>
        <p:nvGrpSpPr>
          <p:cNvPr id="40964" name="Group 30"/>
          <p:cNvGrpSpPr>
            <a:grpSpLocks/>
          </p:cNvGrpSpPr>
          <p:nvPr/>
        </p:nvGrpSpPr>
        <p:grpSpPr bwMode="auto">
          <a:xfrm>
            <a:off x="6016767" y="2276872"/>
            <a:ext cx="4567096" cy="3249050"/>
            <a:chOff x="1086" y="924"/>
            <a:chExt cx="4518" cy="3094"/>
          </a:xfrm>
        </p:grpSpPr>
        <p:sp>
          <p:nvSpPr>
            <p:cNvPr id="40965" name="Line 31"/>
            <p:cNvSpPr>
              <a:spLocks noChangeShapeType="1"/>
            </p:cNvSpPr>
            <p:nvPr/>
          </p:nvSpPr>
          <p:spPr bwMode="auto">
            <a:xfrm>
              <a:off x="1488" y="1231"/>
              <a:ext cx="0" cy="25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66" name="Line 32"/>
            <p:cNvSpPr>
              <a:spLocks noChangeShapeType="1"/>
            </p:cNvSpPr>
            <p:nvPr/>
          </p:nvSpPr>
          <p:spPr bwMode="auto">
            <a:xfrm>
              <a:off x="1488" y="3748"/>
              <a:ext cx="2524"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67" name="Rectangle 33"/>
            <p:cNvSpPr>
              <a:spLocks noChangeArrowheads="1"/>
            </p:cNvSpPr>
            <p:nvPr/>
          </p:nvSpPr>
          <p:spPr bwMode="auto">
            <a:xfrm>
              <a:off x="3924" y="2245"/>
              <a:ext cx="1680" cy="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6000" tIns="7200" rIns="18000" bIns="720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dirty="0" err="1"/>
                <a:t>Rendimientos</a:t>
              </a:r>
              <a:r>
                <a:rPr lang="en-US" altLang="es-MX" sz="1400" b="1" baseline="0" dirty="0"/>
                <a:t> </a:t>
              </a:r>
              <a:r>
                <a:rPr lang="en-US" altLang="es-MX" sz="1400" b="1" baseline="0" dirty="0" err="1"/>
                <a:t>constantes</a:t>
              </a:r>
              <a:r>
                <a:rPr lang="en-US" altLang="es-MX" sz="1400" b="1" baseline="0" dirty="0"/>
                <a:t>:</a:t>
              </a:r>
            </a:p>
            <a:p>
              <a:pPr>
                <a:spcBef>
                  <a:spcPct val="0"/>
                </a:spcBef>
                <a:buClrTx/>
                <a:buSzTx/>
                <a:buFontTx/>
                <a:buNone/>
              </a:pPr>
              <a:r>
                <a:rPr lang="en-US" altLang="es-MX" sz="1400" b="1" baseline="0" dirty="0" err="1"/>
                <a:t>las</a:t>
              </a:r>
              <a:r>
                <a:rPr lang="en-US" altLang="es-MX" sz="1400" b="1" baseline="0" dirty="0"/>
                <a:t> </a:t>
              </a:r>
              <a:r>
                <a:rPr lang="en-US" altLang="es-MX" sz="1400" b="1" baseline="0" dirty="0" err="1"/>
                <a:t>isocuantas</a:t>
              </a:r>
              <a:r>
                <a:rPr lang="en-US" altLang="es-MX" sz="1400" b="1" baseline="0" dirty="0"/>
                <a:t> </a:t>
              </a:r>
              <a:r>
                <a:rPr lang="en-US" altLang="es-MX" sz="1400" b="1" baseline="0" dirty="0" err="1"/>
                <a:t>guardan</a:t>
              </a:r>
              <a:r>
                <a:rPr lang="en-US" altLang="es-MX" sz="1400" b="1" baseline="0" dirty="0"/>
                <a:t> la </a:t>
              </a:r>
              <a:r>
                <a:rPr lang="en-US" altLang="es-MX" sz="1400" b="1" baseline="0" dirty="0" err="1"/>
                <a:t>misma</a:t>
              </a:r>
              <a:r>
                <a:rPr lang="en-US" altLang="es-MX" sz="1400" b="1" baseline="0" dirty="0"/>
                <a:t> </a:t>
              </a:r>
              <a:r>
                <a:rPr lang="en-US" altLang="es-MX" sz="1400" b="1" baseline="0" dirty="0" err="1"/>
                <a:t>distancia</a:t>
              </a:r>
              <a:r>
                <a:rPr lang="en-US" altLang="es-MX" sz="1400" b="1" baseline="0" dirty="0"/>
                <a:t>.</a:t>
              </a:r>
            </a:p>
          </p:txBody>
        </p:sp>
        <p:grpSp>
          <p:nvGrpSpPr>
            <p:cNvPr id="40968" name="Group 34"/>
            <p:cNvGrpSpPr>
              <a:grpSpLocks/>
            </p:cNvGrpSpPr>
            <p:nvPr/>
          </p:nvGrpSpPr>
          <p:grpSpPr bwMode="auto">
            <a:xfrm>
              <a:off x="1752" y="924"/>
              <a:ext cx="3046" cy="2686"/>
              <a:chOff x="1752" y="924"/>
              <a:chExt cx="3046" cy="2686"/>
            </a:xfrm>
          </p:grpSpPr>
          <p:sp>
            <p:nvSpPr>
              <p:cNvPr id="40990" name="Freeform 35"/>
              <p:cNvSpPr>
                <a:spLocks/>
              </p:cNvSpPr>
              <p:nvPr/>
            </p:nvSpPr>
            <p:spPr bwMode="auto">
              <a:xfrm>
                <a:off x="1752" y="2400"/>
                <a:ext cx="1164" cy="1032"/>
              </a:xfrm>
              <a:custGeom>
                <a:avLst/>
                <a:gdLst>
                  <a:gd name="T0" fmla="*/ 0 w 1164"/>
                  <a:gd name="T1" fmla="*/ 0 h 1032"/>
                  <a:gd name="T2" fmla="*/ 95 w 1164"/>
                  <a:gd name="T3" fmla="*/ 459 h 1032"/>
                  <a:gd name="T4" fmla="*/ 348 w 1164"/>
                  <a:gd name="T5" fmla="*/ 768 h 1032"/>
                  <a:gd name="T6" fmla="*/ 731 w 1164"/>
                  <a:gd name="T7" fmla="*/ 956 h 1032"/>
                  <a:gd name="T8" fmla="*/ 1164 w 1164"/>
                  <a:gd name="T9" fmla="*/ 1032 h 1032"/>
                  <a:gd name="T10" fmla="*/ 0 60000 65536"/>
                  <a:gd name="T11" fmla="*/ 0 60000 65536"/>
                  <a:gd name="T12" fmla="*/ 0 60000 65536"/>
                  <a:gd name="T13" fmla="*/ 0 60000 65536"/>
                  <a:gd name="T14" fmla="*/ 0 60000 65536"/>
                  <a:gd name="T15" fmla="*/ 0 w 1164"/>
                  <a:gd name="T16" fmla="*/ 0 h 1032"/>
                  <a:gd name="T17" fmla="*/ 1164 w 1164"/>
                  <a:gd name="T18" fmla="*/ 1032 h 1032"/>
                </a:gdLst>
                <a:ahLst/>
                <a:cxnLst>
                  <a:cxn ang="T10">
                    <a:pos x="T0" y="T1"/>
                  </a:cxn>
                  <a:cxn ang="T11">
                    <a:pos x="T2" y="T3"/>
                  </a:cxn>
                  <a:cxn ang="T12">
                    <a:pos x="T4" y="T5"/>
                  </a:cxn>
                  <a:cxn ang="T13">
                    <a:pos x="T6" y="T7"/>
                  </a:cxn>
                  <a:cxn ang="T14">
                    <a:pos x="T8" y="T9"/>
                  </a:cxn>
                </a:cxnLst>
                <a:rect l="T15" t="T16" r="T17" b="T18"/>
                <a:pathLst>
                  <a:path w="1164" h="1032">
                    <a:moveTo>
                      <a:pt x="0" y="0"/>
                    </a:moveTo>
                    <a:cubicBezTo>
                      <a:pt x="16" y="76"/>
                      <a:pt x="37" y="331"/>
                      <a:pt x="95" y="459"/>
                    </a:cubicBezTo>
                    <a:cubicBezTo>
                      <a:pt x="153" y="587"/>
                      <a:pt x="242" y="685"/>
                      <a:pt x="348" y="768"/>
                    </a:cubicBezTo>
                    <a:cubicBezTo>
                      <a:pt x="454" y="851"/>
                      <a:pt x="595" y="912"/>
                      <a:pt x="731" y="956"/>
                    </a:cubicBezTo>
                    <a:cubicBezTo>
                      <a:pt x="867" y="1000"/>
                      <a:pt x="1074" y="1016"/>
                      <a:pt x="1164" y="1032"/>
                    </a:cubicBezTo>
                  </a:path>
                </a:pathLst>
              </a:custGeom>
              <a:noFill/>
              <a:ln w="508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0991" name="Rectangle 36"/>
              <p:cNvSpPr>
                <a:spLocks noChangeArrowheads="1"/>
              </p:cNvSpPr>
              <p:nvPr/>
            </p:nvSpPr>
            <p:spPr bwMode="auto">
              <a:xfrm>
                <a:off x="2898" y="3319"/>
                <a:ext cx="377"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10</a:t>
                </a:r>
              </a:p>
            </p:txBody>
          </p:sp>
          <p:sp>
            <p:nvSpPr>
              <p:cNvPr id="40992" name="Rectangle 37"/>
              <p:cNvSpPr>
                <a:spLocks noChangeArrowheads="1"/>
              </p:cNvSpPr>
              <p:nvPr/>
            </p:nvSpPr>
            <p:spPr bwMode="auto">
              <a:xfrm>
                <a:off x="3665" y="2645"/>
                <a:ext cx="377"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20</a:t>
                </a:r>
              </a:p>
            </p:txBody>
          </p:sp>
          <p:sp>
            <p:nvSpPr>
              <p:cNvPr id="40993" name="Rectangle 38"/>
              <p:cNvSpPr>
                <a:spLocks noChangeArrowheads="1"/>
              </p:cNvSpPr>
              <p:nvPr/>
            </p:nvSpPr>
            <p:spPr bwMode="auto">
              <a:xfrm>
                <a:off x="4421" y="1840"/>
                <a:ext cx="377"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30</a:t>
                </a:r>
              </a:p>
            </p:txBody>
          </p:sp>
          <p:sp>
            <p:nvSpPr>
              <p:cNvPr id="40994" name="Freeform 39"/>
              <p:cNvSpPr>
                <a:spLocks/>
              </p:cNvSpPr>
              <p:nvPr/>
            </p:nvSpPr>
            <p:spPr bwMode="auto">
              <a:xfrm>
                <a:off x="2472" y="1728"/>
                <a:ext cx="1164" cy="1032"/>
              </a:xfrm>
              <a:custGeom>
                <a:avLst/>
                <a:gdLst>
                  <a:gd name="T0" fmla="*/ 0 w 1164"/>
                  <a:gd name="T1" fmla="*/ 0 h 1032"/>
                  <a:gd name="T2" fmla="*/ 95 w 1164"/>
                  <a:gd name="T3" fmla="*/ 459 h 1032"/>
                  <a:gd name="T4" fmla="*/ 348 w 1164"/>
                  <a:gd name="T5" fmla="*/ 768 h 1032"/>
                  <a:gd name="T6" fmla="*/ 731 w 1164"/>
                  <a:gd name="T7" fmla="*/ 956 h 1032"/>
                  <a:gd name="T8" fmla="*/ 1164 w 1164"/>
                  <a:gd name="T9" fmla="*/ 1032 h 1032"/>
                  <a:gd name="T10" fmla="*/ 0 60000 65536"/>
                  <a:gd name="T11" fmla="*/ 0 60000 65536"/>
                  <a:gd name="T12" fmla="*/ 0 60000 65536"/>
                  <a:gd name="T13" fmla="*/ 0 60000 65536"/>
                  <a:gd name="T14" fmla="*/ 0 60000 65536"/>
                  <a:gd name="T15" fmla="*/ 0 w 1164"/>
                  <a:gd name="T16" fmla="*/ 0 h 1032"/>
                  <a:gd name="T17" fmla="*/ 1164 w 1164"/>
                  <a:gd name="T18" fmla="*/ 1032 h 1032"/>
                </a:gdLst>
                <a:ahLst/>
                <a:cxnLst>
                  <a:cxn ang="T10">
                    <a:pos x="T0" y="T1"/>
                  </a:cxn>
                  <a:cxn ang="T11">
                    <a:pos x="T2" y="T3"/>
                  </a:cxn>
                  <a:cxn ang="T12">
                    <a:pos x="T4" y="T5"/>
                  </a:cxn>
                  <a:cxn ang="T13">
                    <a:pos x="T6" y="T7"/>
                  </a:cxn>
                  <a:cxn ang="T14">
                    <a:pos x="T8" y="T9"/>
                  </a:cxn>
                </a:cxnLst>
                <a:rect l="T15" t="T16" r="T17" b="T18"/>
                <a:pathLst>
                  <a:path w="1164" h="1032">
                    <a:moveTo>
                      <a:pt x="0" y="0"/>
                    </a:moveTo>
                    <a:cubicBezTo>
                      <a:pt x="16" y="76"/>
                      <a:pt x="37" y="331"/>
                      <a:pt x="95" y="459"/>
                    </a:cubicBezTo>
                    <a:cubicBezTo>
                      <a:pt x="153" y="587"/>
                      <a:pt x="242" y="685"/>
                      <a:pt x="348" y="768"/>
                    </a:cubicBezTo>
                    <a:cubicBezTo>
                      <a:pt x="454" y="851"/>
                      <a:pt x="595" y="912"/>
                      <a:pt x="731" y="956"/>
                    </a:cubicBezTo>
                    <a:cubicBezTo>
                      <a:pt x="867" y="1000"/>
                      <a:pt x="1074" y="1016"/>
                      <a:pt x="1164" y="1032"/>
                    </a:cubicBezTo>
                  </a:path>
                </a:pathLst>
              </a:custGeom>
              <a:noFill/>
              <a:ln w="50800" cap="rnd">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0995" name="Freeform 40"/>
              <p:cNvSpPr>
                <a:spLocks/>
              </p:cNvSpPr>
              <p:nvPr/>
            </p:nvSpPr>
            <p:spPr bwMode="auto">
              <a:xfrm>
                <a:off x="3216" y="924"/>
                <a:ext cx="1164" cy="1032"/>
              </a:xfrm>
              <a:custGeom>
                <a:avLst/>
                <a:gdLst>
                  <a:gd name="T0" fmla="*/ 0 w 1164"/>
                  <a:gd name="T1" fmla="*/ 0 h 1032"/>
                  <a:gd name="T2" fmla="*/ 95 w 1164"/>
                  <a:gd name="T3" fmla="*/ 459 h 1032"/>
                  <a:gd name="T4" fmla="*/ 348 w 1164"/>
                  <a:gd name="T5" fmla="*/ 768 h 1032"/>
                  <a:gd name="T6" fmla="*/ 731 w 1164"/>
                  <a:gd name="T7" fmla="*/ 956 h 1032"/>
                  <a:gd name="T8" fmla="*/ 1164 w 1164"/>
                  <a:gd name="T9" fmla="*/ 1032 h 1032"/>
                  <a:gd name="T10" fmla="*/ 0 60000 65536"/>
                  <a:gd name="T11" fmla="*/ 0 60000 65536"/>
                  <a:gd name="T12" fmla="*/ 0 60000 65536"/>
                  <a:gd name="T13" fmla="*/ 0 60000 65536"/>
                  <a:gd name="T14" fmla="*/ 0 60000 65536"/>
                  <a:gd name="T15" fmla="*/ 0 w 1164"/>
                  <a:gd name="T16" fmla="*/ 0 h 1032"/>
                  <a:gd name="T17" fmla="*/ 1164 w 1164"/>
                  <a:gd name="T18" fmla="*/ 1032 h 1032"/>
                </a:gdLst>
                <a:ahLst/>
                <a:cxnLst>
                  <a:cxn ang="T10">
                    <a:pos x="T0" y="T1"/>
                  </a:cxn>
                  <a:cxn ang="T11">
                    <a:pos x="T2" y="T3"/>
                  </a:cxn>
                  <a:cxn ang="T12">
                    <a:pos x="T4" y="T5"/>
                  </a:cxn>
                  <a:cxn ang="T13">
                    <a:pos x="T6" y="T7"/>
                  </a:cxn>
                  <a:cxn ang="T14">
                    <a:pos x="T8" y="T9"/>
                  </a:cxn>
                </a:cxnLst>
                <a:rect l="T15" t="T16" r="T17" b="T18"/>
                <a:pathLst>
                  <a:path w="1164" h="1032">
                    <a:moveTo>
                      <a:pt x="0" y="0"/>
                    </a:moveTo>
                    <a:cubicBezTo>
                      <a:pt x="16" y="76"/>
                      <a:pt x="37" y="331"/>
                      <a:pt x="95" y="459"/>
                    </a:cubicBezTo>
                    <a:cubicBezTo>
                      <a:pt x="153" y="587"/>
                      <a:pt x="242" y="685"/>
                      <a:pt x="348" y="768"/>
                    </a:cubicBezTo>
                    <a:cubicBezTo>
                      <a:pt x="454" y="851"/>
                      <a:pt x="595" y="912"/>
                      <a:pt x="731" y="956"/>
                    </a:cubicBezTo>
                    <a:cubicBezTo>
                      <a:pt x="867" y="1000"/>
                      <a:pt x="1074" y="1016"/>
                      <a:pt x="1164" y="1032"/>
                    </a:cubicBezTo>
                  </a:path>
                </a:pathLst>
              </a:custGeom>
              <a:noFill/>
              <a:ln w="50800" cap="rnd">
                <a:solidFill>
                  <a:srgbClr val="FFCC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40969" name="Group 41"/>
            <p:cNvGrpSpPr>
              <a:grpSpLocks/>
            </p:cNvGrpSpPr>
            <p:nvPr/>
          </p:nvGrpSpPr>
          <p:grpSpPr bwMode="auto">
            <a:xfrm>
              <a:off x="1289" y="1316"/>
              <a:ext cx="2843" cy="2702"/>
              <a:chOff x="1289" y="1316"/>
              <a:chExt cx="2843" cy="2702"/>
            </a:xfrm>
          </p:grpSpPr>
          <p:sp>
            <p:nvSpPr>
              <p:cNvPr id="40972" name="Rectangle 42"/>
              <p:cNvSpPr>
                <a:spLocks noChangeArrowheads="1"/>
              </p:cNvSpPr>
              <p:nvPr/>
            </p:nvSpPr>
            <p:spPr bwMode="auto">
              <a:xfrm>
                <a:off x="3437" y="3727"/>
                <a:ext cx="377"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15</a:t>
                </a:r>
              </a:p>
            </p:txBody>
          </p:sp>
          <p:sp>
            <p:nvSpPr>
              <p:cNvPr id="40973" name="Line 43"/>
              <p:cNvSpPr>
                <a:spLocks noChangeShapeType="1"/>
              </p:cNvSpPr>
              <p:nvPr/>
            </p:nvSpPr>
            <p:spPr bwMode="auto">
              <a:xfrm flipV="1">
                <a:off x="2064" y="3218"/>
                <a:ext cx="0" cy="50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74" name="Rectangle 44"/>
              <p:cNvSpPr>
                <a:spLocks noChangeArrowheads="1"/>
              </p:cNvSpPr>
              <p:nvPr/>
            </p:nvSpPr>
            <p:spPr bwMode="auto">
              <a:xfrm>
                <a:off x="1965" y="3727"/>
                <a:ext cx="27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5</a:t>
                </a:r>
              </a:p>
            </p:txBody>
          </p:sp>
          <p:sp>
            <p:nvSpPr>
              <p:cNvPr id="40975" name="Rectangle 45"/>
              <p:cNvSpPr>
                <a:spLocks noChangeArrowheads="1"/>
              </p:cNvSpPr>
              <p:nvPr/>
            </p:nvSpPr>
            <p:spPr bwMode="auto">
              <a:xfrm>
                <a:off x="2653" y="3727"/>
                <a:ext cx="377"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10</a:t>
                </a:r>
              </a:p>
            </p:txBody>
          </p:sp>
          <p:sp>
            <p:nvSpPr>
              <p:cNvPr id="40976" name="Rectangle 46"/>
              <p:cNvSpPr>
                <a:spLocks noChangeArrowheads="1"/>
              </p:cNvSpPr>
              <p:nvPr/>
            </p:nvSpPr>
            <p:spPr bwMode="auto">
              <a:xfrm>
                <a:off x="1289" y="3004"/>
                <a:ext cx="27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2</a:t>
                </a:r>
              </a:p>
            </p:txBody>
          </p:sp>
          <p:sp>
            <p:nvSpPr>
              <p:cNvPr id="40977" name="Rectangle 47"/>
              <p:cNvSpPr>
                <a:spLocks noChangeArrowheads="1"/>
              </p:cNvSpPr>
              <p:nvPr/>
            </p:nvSpPr>
            <p:spPr bwMode="auto">
              <a:xfrm>
                <a:off x="1289" y="2283"/>
                <a:ext cx="27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4</a:t>
                </a:r>
              </a:p>
            </p:txBody>
          </p:sp>
          <p:sp>
            <p:nvSpPr>
              <p:cNvPr id="40978" name="Rectangle 48"/>
              <p:cNvSpPr>
                <a:spLocks noChangeArrowheads="1"/>
              </p:cNvSpPr>
              <p:nvPr/>
            </p:nvSpPr>
            <p:spPr bwMode="auto">
              <a:xfrm>
                <a:off x="1325" y="3727"/>
                <a:ext cx="27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0</a:t>
                </a:r>
              </a:p>
            </p:txBody>
          </p:sp>
          <p:sp>
            <p:nvSpPr>
              <p:cNvPr id="40979" name="Line 49"/>
              <p:cNvSpPr>
                <a:spLocks noChangeShapeType="1"/>
              </p:cNvSpPr>
              <p:nvPr/>
            </p:nvSpPr>
            <p:spPr bwMode="auto">
              <a:xfrm>
                <a:off x="1491" y="2448"/>
                <a:ext cx="1205"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80" name="Line 50"/>
              <p:cNvSpPr>
                <a:spLocks noChangeShapeType="1"/>
              </p:cNvSpPr>
              <p:nvPr/>
            </p:nvSpPr>
            <p:spPr bwMode="auto">
              <a:xfrm flipV="1">
                <a:off x="2784" y="2474"/>
                <a:ext cx="0" cy="123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81" name="Rectangle 51"/>
              <p:cNvSpPr>
                <a:spLocks noChangeArrowheads="1"/>
              </p:cNvSpPr>
              <p:nvPr/>
            </p:nvSpPr>
            <p:spPr bwMode="auto">
              <a:xfrm>
                <a:off x="3823" y="1316"/>
                <a:ext cx="30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t>A</a:t>
                </a:r>
              </a:p>
            </p:txBody>
          </p:sp>
          <p:sp>
            <p:nvSpPr>
              <p:cNvPr id="40982" name="Line 52"/>
              <p:cNvSpPr>
                <a:spLocks noChangeShapeType="1"/>
              </p:cNvSpPr>
              <p:nvPr/>
            </p:nvSpPr>
            <p:spPr bwMode="auto">
              <a:xfrm flipV="1">
                <a:off x="1512" y="1464"/>
                <a:ext cx="2268" cy="2268"/>
              </a:xfrm>
              <a:prstGeom prst="line">
                <a:avLst/>
              </a:prstGeom>
              <a:noFill/>
              <a:ln w="508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83" name="Oval 53"/>
              <p:cNvSpPr>
                <a:spLocks noChangeAspect="1" noChangeArrowheads="1"/>
              </p:cNvSpPr>
              <p:nvPr/>
            </p:nvSpPr>
            <p:spPr bwMode="auto">
              <a:xfrm>
                <a:off x="2724" y="2390"/>
                <a:ext cx="89" cy="130"/>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0984" name="Line 54"/>
              <p:cNvSpPr>
                <a:spLocks noChangeShapeType="1"/>
              </p:cNvSpPr>
              <p:nvPr/>
            </p:nvSpPr>
            <p:spPr bwMode="auto">
              <a:xfrm>
                <a:off x="1491" y="3156"/>
                <a:ext cx="485"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85" name="Oval 55"/>
              <p:cNvSpPr>
                <a:spLocks noChangeArrowheads="1"/>
              </p:cNvSpPr>
              <p:nvPr/>
            </p:nvSpPr>
            <p:spPr bwMode="auto">
              <a:xfrm>
                <a:off x="2028" y="3057"/>
                <a:ext cx="90" cy="130"/>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0986" name="Rectangle 56"/>
              <p:cNvSpPr>
                <a:spLocks noChangeArrowheads="1"/>
              </p:cNvSpPr>
              <p:nvPr/>
            </p:nvSpPr>
            <p:spPr bwMode="auto">
              <a:xfrm>
                <a:off x="1289" y="1562"/>
                <a:ext cx="27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6</a:t>
                </a:r>
              </a:p>
            </p:txBody>
          </p:sp>
          <p:sp>
            <p:nvSpPr>
              <p:cNvPr id="40987" name="Line 57"/>
              <p:cNvSpPr>
                <a:spLocks noChangeShapeType="1"/>
              </p:cNvSpPr>
              <p:nvPr/>
            </p:nvSpPr>
            <p:spPr bwMode="auto">
              <a:xfrm>
                <a:off x="1491" y="1680"/>
                <a:ext cx="2009"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88" name="Line 58"/>
              <p:cNvSpPr>
                <a:spLocks noChangeShapeType="1"/>
              </p:cNvSpPr>
              <p:nvPr/>
            </p:nvSpPr>
            <p:spPr bwMode="auto">
              <a:xfrm flipV="1">
                <a:off x="3576" y="1682"/>
                <a:ext cx="0" cy="2025"/>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89" name="Oval 59"/>
              <p:cNvSpPr>
                <a:spLocks noChangeAspect="1" noChangeArrowheads="1"/>
              </p:cNvSpPr>
              <p:nvPr/>
            </p:nvSpPr>
            <p:spPr bwMode="auto">
              <a:xfrm>
                <a:off x="3516" y="1601"/>
                <a:ext cx="100" cy="145"/>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pSp>
        <p:sp>
          <p:nvSpPr>
            <p:cNvPr id="40970" name="Rectangle 60"/>
            <p:cNvSpPr>
              <a:spLocks noChangeArrowheads="1"/>
            </p:cNvSpPr>
            <p:nvPr/>
          </p:nvSpPr>
          <p:spPr bwMode="auto">
            <a:xfrm>
              <a:off x="4048" y="3641"/>
              <a:ext cx="28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t>L</a:t>
              </a:r>
            </a:p>
          </p:txBody>
        </p:sp>
        <p:sp>
          <p:nvSpPr>
            <p:cNvPr id="40971" name="Rectangle 61"/>
            <p:cNvSpPr>
              <a:spLocks noChangeArrowheads="1"/>
            </p:cNvSpPr>
            <p:nvPr/>
          </p:nvSpPr>
          <p:spPr bwMode="auto">
            <a:xfrm>
              <a:off x="1086" y="963"/>
              <a:ext cx="30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n-US" altLang="es-MX" sz="1400" b="1" baseline="0"/>
                <a:t>K</a:t>
              </a:r>
            </a:p>
          </p:txBody>
        </p:sp>
      </p:grpSp>
      <p:sp>
        <p:nvSpPr>
          <p:cNvPr id="2" name="Marcador de número de diapositiva 1"/>
          <p:cNvSpPr>
            <a:spLocks noGrp="1"/>
          </p:cNvSpPr>
          <p:nvPr>
            <p:ph type="sldNum" sz="quarter" idx="12"/>
          </p:nvPr>
        </p:nvSpPr>
        <p:spPr/>
        <p:txBody>
          <a:bodyPr/>
          <a:lstStyle/>
          <a:p>
            <a:pPr>
              <a:defRPr/>
            </a:pPr>
            <a:fld id="{D37493A5-F675-4378-81E8-6C305565884A}" type="slidenum">
              <a:rPr lang="es-ES" smtClean="0"/>
              <a:pPr>
                <a:defRPr/>
              </a:pPr>
              <a:t>41</a:t>
            </a:fld>
            <a:endParaRPr lang="es-ES"/>
          </a:p>
        </p:txBody>
      </p:sp>
    </p:spTree>
  </p:cSld>
  <p:clrMapOvr>
    <a:masterClrMapping/>
  </p:clrMapOvr>
  <p:transition spd="med">
    <p:zoom dir="in"/>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2438400" y="274638"/>
            <a:ext cx="7772400" cy="562074"/>
          </a:xfrm>
        </p:spPr>
        <p:txBody>
          <a:bodyPr>
            <a:normAutofit fontScale="90000"/>
          </a:bodyPr>
          <a:lstStyle/>
          <a:p>
            <a:r>
              <a:rPr lang="es-MX" sz="3200" dirty="0"/>
              <a:t>Propiedades</a:t>
            </a:r>
          </a:p>
        </p:txBody>
      </p:sp>
      <p:sp>
        <p:nvSpPr>
          <p:cNvPr id="4" name="3 Marcador de contenido"/>
          <p:cNvSpPr>
            <a:spLocks noGrp="1"/>
          </p:cNvSpPr>
          <p:nvPr>
            <p:ph sz="quarter" idx="1"/>
          </p:nvPr>
        </p:nvSpPr>
        <p:spPr>
          <a:xfrm>
            <a:off x="1199456" y="836712"/>
            <a:ext cx="9865096" cy="5544616"/>
          </a:xfrm>
        </p:spPr>
        <p:txBody>
          <a:bodyPr>
            <a:normAutofit/>
          </a:bodyPr>
          <a:lstStyle/>
          <a:p>
            <a:pPr marL="0" indent="0">
              <a:buNone/>
            </a:pPr>
            <a:r>
              <a:rPr lang="es-MX" sz="2000" dirty="0"/>
              <a:t>Veamos algunas de las propiedades de la función de producción Y donde</a:t>
            </a:r>
          </a:p>
          <a:p>
            <a:pPr marL="0" indent="0">
              <a:buNone/>
            </a:pPr>
            <a:endParaRPr lang="es-MX" sz="2000" dirty="0"/>
          </a:p>
          <a:p>
            <a:pPr marL="0" indent="0">
              <a:buNone/>
            </a:pPr>
            <a:r>
              <a:rPr lang="es-MX" sz="2000" dirty="0"/>
              <a:t>Rendimientos medios:</a:t>
            </a:r>
          </a:p>
          <a:p>
            <a:pPr marL="0" indent="0">
              <a:buNone/>
            </a:pPr>
            <a:endParaRPr lang="es-MX" sz="2000" dirty="0"/>
          </a:p>
          <a:p>
            <a:pPr marL="0" indent="0">
              <a:buNone/>
            </a:pPr>
            <a:endParaRPr lang="es-MX" sz="2000" dirty="0"/>
          </a:p>
          <a:p>
            <a:pPr marL="0" indent="0">
              <a:buNone/>
            </a:pPr>
            <a:endParaRPr lang="es-MX" sz="2000" dirty="0"/>
          </a:p>
          <a:p>
            <a:pPr marL="0" indent="0">
              <a:buNone/>
            </a:pPr>
            <a:r>
              <a:rPr lang="es-MX" sz="2000" dirty="0"/>
              <a:t>Rendimientos marginales:</a:t>
            </a:r>
          </a:p>
          <a:p>
            <a:pPr marL="0" indent="0">
              <a:buNone/>
            </a:pPr>
            <a:endParaRPr lang="es-MX" sz="2000" dirty="0"/>
          </a:p>
          <a:p>
            <a:pPr marL="0" indent="0">
              <a:buNone/>
            </a:pPr>
            <a:endParaRPr lang="es-MX" sz="2000" dirty="0"/>
          </a:p>
          <a:p>
            <a:pPr marL="0" indent="0">
              <a:buNone/>
            </a:pPr>
            <a:endParaRPr lang="es-MX" sz="2000" dirty="0"/>
          </a:p>
          <a:p>
            <a:pPr marL="0" indent="0">
              <a:buNone/>
            </a:pPr>
            <a:endParaRPr lang="es-MX" sz="2000" dirty="0"/>
          </a:p>
          <a:p>
            <a:pPr marL="0" indent="0">
              <a:buNone/>
            </a:pPr>
            <a:endParaRPr lang="es-MX" sz="2000" dirty="0"/>
          </a:p>
          <a:p>
            <a:pPr marL="0" indent="0">
              <a:buNone/>
            </a:pPr>
            <a:endParaRPr lang="es-MX" sz="2000" dirty="0"/>
          </a:p>
        </p:txBody>
      </p:sp>
      <p:pic>
        <p:nvPicPr>
          <p:cNvPr id="727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5840" y="1276376"/>
            <a:ext cx="1362075" cy="35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27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2389" y="1772817"/>
            <a:ext cx="4467225" cy="1343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270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7688" y="3573016"/>
            <a:ext cx="6657975" cy="211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42</a:t>
            </a:fld>
            <a:endParaRPr lang="es-ES"/>
          </a:p>
        </p:txBody>
      </p:sp>
    </p:spTree>
    <p:extLst>
      <p:ext uri="{BB962C8B-B14F-4D97-AF65-F5344CB8AC3E}">
        <p14:creationId xmlns:p14="http://schemas.microsoft.com/office/powerpoint/2010/main" val="428463493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a:xfrm>
            <a:off x="2495550" y="4292600"/>
            <a:ext cx="7772400" cy="1143000"/>
          </a:xfrm>
        </p:spPr>
        <p:txBody>
          <a:bodyPr/>
          <a:lstStyle/>
          <a:p>
            <a:pPr algn="ctr" eaLnBrk="1" hangingPunct="1"/>
            <a:r>
              <a:rPr lang="es-MX" altLang="es-MX" sz="3200"/>
              <a:t>TEORIA DE LOS COSTOS</a:t>
            </a:r>
          </a:p>
        </p:txBody>
      </p:sp>
      <p:sp>
        <p:nvSpPr>
          <p:cNvPr id="2" name="1 CuadroTexto"/>
          <p:cNvSpPr txBox="1"/>
          <p:nvPr/>
        </p:nvSpPr>
        <p:spPr>
          <a:xfrm>
            <a:off x="407368" y="1700808"/>
            <a:ext cx="9721080" cy="543739"/>
          </a:xfrm>
          <a:prstGeom prst="rect">
            <a:avLst/>
          </a:prstGeom>
          <a:noFill/>
        </p:spPr>
        <p:txBody>
          <a:bodyPr wrap="square" rtlCol="0">
            <a:spAutoFit/>
          </a:bodyPr>
          <a:lstStyle/>
          <a:p>
            <a:r>
              <a:rPr lang="es-ES" sz="4400" dirty="0" smtClean="0">
                <a:solidFill>
                  <a:schemeClr val="bg1"/>
                </a:solidFill>
              </a:rPr>
              <a:t>3.4 La </a:t>
            </a:r>
            <a:r>
              <a:rPr lang="es-ES" sz="4400" dirty="0">
                <a:solidFill>
                  <a:schemeClr val="bg1"/>
                </a:solidFill>
              </a:rPr>
              <a:t>teoría de los costos</a:t>
            </a:r>
            <a:endParaRPr lang="es-MX" sz="4400" dirty="0">
              <a:solidFill>
                <a:schemeClr val="bg1"/>
              </a:solidFill>
            </a:endParaRPr>
          </a:p>
        </p:txBody>
      </p:sp>
      <p:pic>
        <p:nvPicPr>
          <p:cNvPr id="73730" name="Picture 2" descr="https://encrypted-tbn0.gstatic.com/images?q=tbn:ANd9GcSW7v7Bb4GpXGab7C9G302Y1rulhWApGGekKKL578BwvNH4SdBI2Q"/>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31704" y="2852936"/>
            <a:ext cx="4774206" cy="3576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782145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2609850" y="6269038"/>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3011" name="Rectangle 3"/>
          <p:cNvSpPr>
            <a:spLocks noChangeArrowheads="1"/>
          </p:cNvSpPr>
          <p:nvPr/>
        </p:nvSpPr>
        <p:spPr bwMode="auto">
          <a:xfrm>
            <a:off x="5124450" y="6269038"/>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3012" name="Rectangle 4"/>
          <p:cNvSpPr>
            <a:spLocks noGrp="1" noChangeArrowheads="1"/>
          </p:cNvSpPr>
          <p:nvPr>
            <p:ph type="title"/>
          </p:nvPr>
        </p:nvSpPr>
        <p:spPr>
          <a:xfrm>
            <a:off x="1684784" y="260648"/>
            <a:ext cx="9073258" cy="781050"/>
          </a:xfrm>
          <a:solidFill>
            <a:schemeClr val="accent1">
              <a:lumMod val="20000"/>
              <a:lumOff val="80000"/>
            </a:schemeClr>
          </a:solidFill>
        </p:spPr>
        <p:txBody>
          <a:bodyPr lIns="90488" tIns="44450" rIns="90488" bIns="44450" anchor="b" anchorCtr="0">
            <a:normAutofit/>
          </a:bodyPr>
          <a:lstStyle/>
          <a:p>
            <a:pPr eaLnBrk="1" hangingPunct="1"/>
            <a:r>
              <a:rPr lang="es-ES_tradnl" altLang="es-MX" sz="2400" b="1" dirty="0">
                <a:solidFill>
                  <a:schemeClr val="accent1"/>
                </a:solidFill>
              </a:rPr>
              <a:t>Los costos a corto plazo de una empresa</a:t>
            </a:r>
          </a:p>
        </p:txBody>
      </p:sp>
      <p:sp>
        <p:nvSpPr>
          <p:cNvPr id="34821" name="Rectangle 5"/>
          <p:cNvSpPr>
            <a:spLocks noGrp="1" noChangeArrowheads="1"/>
          </p:cNvSpPr>
          <p:nvPr>
            <p:ph sz="quarter" idx="1"/>
          </p:nvPr>
        </p:nvSpPr>
        <p:spPr>
          <a:xfrm>
            <a:off x="1847850" y="2573338"/>
            <a:ext cx="8640638" cy="4114800"/>
          </a:xfrm>
          <a:noFill/>
        </p:spPr>
        <p:txBody>
          <a:bodyPr vert="horz" lIns="90488" tIns="44450" rIns="90488" bIns="44450">
            <a:normAutofit/>
          </a:bodyPr>
          <a:lstStyle/>
          <a:p>
            <a:pPr marL="0" indent="0">
              <a:lnSpc>
                <a:spcPct val="90000"/>
              </a:lnSpc>
              <a:spcBef>
                <a:spcPct val="10000"/>
              </a:spcBef>
              <a:buNone/>
              <a:tabLst>
                <a:tab pos="346075" algn="dec"/>
                <a:tab pos="1154113" algn="ctr"/>
                <a:tab pos="2395538" algn="r"/>
                <a:tab pos="3608388" algn="r"/>
                <a:tab pos="4618038" algn="ctr"/>
                <a:tab pos="6061075" algn="dec"/>
                <a:tab pos="7262813" algn="dec"/>
                <a:tab pos="8281988" algn="dec"/>
              </a:tabLst>
            </a:pPr>
            <a:r>
              <a:rPr lang="es-ES_tradnl" altLang="es-MX" dirty="0" smtClean="0"/>
              <a:t>	</a:t>
            </a:r>
            <a:r>
              <a:rPr lang="es-ES_tradnl" altLang="es-MX" sz="1800" dirty="0"/>
              <a:t>0	50 	0	50	---	---	---	---</a:t>
            </a:r>
          </a:p>
          <a:p>
            <a:pPr marL="0" indent="0">
              <a:lnSpc>
                <a:spcPct val="90000"/>
              </a:lnSpc>
              <a:spcBef>
                <a:spcPct val="10000"/>
              </a:spcBef>
              <a:buNone/>
              <a:tabLst>
                <a:tab pos="346075" algn="dec"/>
                <a:tab pos="1154113" algn="ctr"/>
                <a:tab pos="2395538" algn="r"/>
                <a:tab pos="3608388" algn="r"/>
                <a:tab pos="4618038" algn="ctr"/>
                <a:tab pos="6061075" algn="dec"/>
                <a:tab pos="7262813" algn="dec"/>
                <a:tab pos="8281988" algn="dec"/>
              </a:tabLst>
            </a:pPr>
            <a:r>
              <a:rPr lang="es-ES_tradnl" altLang="es-MX" sz="1800" dirty="0"/>
              <a:t>	1	50	50	100	50	50.0	50	100.0</a:t>
            </a:r>
          </a:p>
          <a:p>
            <a:pPr marL="0" indent="0">
              <a:lnSpc>
                <a:spcPct val="90000"/>
              </a:lnSpc>
              <a:spcBef>
                <a:spcPct val="10000"/>
              </a:spcBef>
              <a:buNone/>
              <a:tabLst>
                <a:tab pos="346075" algn="dec"/>
                <a:tab pos="1154113" algn="ctr"/>
                <a:tab pos="2395538" algn="r"/>
                <a:tab pos="3608388" algn="r"/>
                <a:tab pos="4618038" algn="ctr"/>
                <a:tab pos="6061075" algn="dec"/>
                <a:tab pos="7262813" algn="dec"/>
                <a:tab pos="8281988" algn="dec"/>
              </a:tabLst>
            </a:pPr>
            <a:r>
              <a:rPr lang="es-ES_tradnl" altLang="es-MX" sz="1800" dirty="0"/>
              <a:t>	2	50	78	128	28	25.0	39	64.0</a:t>
            </a:r>
          </a:p>
          <a:p>
            <a:pPr marL="0" indent="0">
              <a:lnSpc>
                <a:spcPct val="90000"/>
              </a:lnSpc>
              <a:spcBef>
                <a:spcPct val="10000"/>
              </a:spcBef>
              <a:buNone/>
              <a:tabLst>
                <a:tab pos="346075" algn="dec"/>
                <a:tab pos="1154113" algn="ctr"/>
                <a:tab pos="2395538" algn="r"/>
                <a:tab pos="3608388" algn="r"/>
                <a:tab pos="4618038" algn="ctr"/>
                <a:tab pos="6061075" algn="dec"/>
                <a:tab pos="7262813" algn="dec"/>
                <a:tab pos="8281988" algn="dec"/>
              </a:tabLst>
            </a:pPr>
            <a:r>
              <a:rPr lang="es-ES_tradnl" altLang="es-MX" sz="1800" dirty="0"/>
              <a:t>	3	50	98	148	20	  16.7	32.7	49.3</a:t>
            </a:r>
          </a:p>
          <a:p>
            <a:pPr marL="0" indent="0">
              <a:lnSpc>
                <a:spcPct val="90000"/>
              </a:lnSpc>
              <a:spcBef>
                <a:spcPct val="10000"/>
              </a:spcBef>
              <a:buNone/>
              <a:tabLst>
                <a:tab pos="346075" algn="dec"/>
                <a:tab pos="1154113" algn="ctr"/>
                <a:tab pos="2395538" algn="r"/>
                <a:tab pos="3608388" algn="r"/>
                <a:tab pos="4618038" algn="ctr"/>
                <a:tab pos="6061075" algn="dec"/>
                <a:tab pos="7262813" algn="dec"/>
                <a:tab pos="8281988" algn="dec"/>
              </a:tabLst>
            </a:pPr>
            <a:r>
              <a:rPr lang="es-ES_tradnl" altLang="es-MX" sz="1800" dirty="0"/>
              <a:t>	4	50	112	162	14	12.5	28	40.5</a:t>
            </a:r>
          </a:p>
          <a:p>
            <a:pPr marL="0" indent="0">
              <a:lnSpc>
                <a:spcPct val="90000"/>
              </a:lnSpc>
              <a:spcBef>
                <a:spcPct val="10000"/>
              </a:spcBef>
              <a:buNone/>
              <a:tabLst>
                <a:tab pos="346075" algn="dec"/>
                <a:tab pos="1154113" algn="ctr"/>
                <a:tab pos="2395538" algn="r"/>
                <a:tab pos="3608388" algn="r"/>
                <a:tab pos="4618038" algn="ctr"/>
                <a:tab pos="6061075" algn="dec"/>
                <a:tab pos="7262813" algn="dec"/>
                <a:tab pos="8281988" algn="dec"/>
              </a:tabLst>
            </a:pPr>
            <a:r>
              <a:rPr lang="es-ES_tradnl" altLang="es-MX" sz="1800" dirty="0"/>
              <a:t>	5	50	130	180	18	        10.0	26            36.0</a:t>
            </a:r>
          </a:p>
          <a:p>
            <a:pPr marL="0" indent="0">
              <a:lnSpc>
                <a:spcPct val="90000"/>
              </a:lnSpc>
              <a:spcBef>
                <a:spcPct val="10000"/>
              </a:spcBef>
              <a:buNone/>
              <a:tabLst>
                <a:tab pos="346075" algn="dec"/>
                <a:tab pos="1154113" algn="ctr"/>
                <a:tab pos="2395538" algn="r"/>
                <a:tab pos="3608388" algn="r"/>
                <a:tab pos="4618038" algn="ctr"/>
                <a:tab pos="6061075" algn="dec"/>
                <a:tab pos="7262813" algn="dec"/>
                <a:tab pos="8281988" algn="dec"/>
              </a:tabLst>
            </a:pPr>
            <a:r>
              <a:rPr lang="es-ES_tradnl" altLang="es-MX" sz="1800" dirty="0"/>
              <a:t>	6	50	150	200	                  20                     8.3	             25            33.3</a:t>
            </a:r>
          </a:p>
          <a:p>
            <a:pPr marL="0" indent="0">
              <a:lnSpc>
                <a:spcPct val="90000"/>
              </a:lnSpc>
              <a:spcBef>
                <a:spcPct val="10000"/>
              </a:spcBef>
              <a:buNone/>
              <a:tabLst>
                <a:tab pos="346075" algn="dec"/>
                <a:tab pos="1154113" algn="ctr"/>
                <a:tab pos="2395538" algn="r"/>
                <a:tab pos="3608388" algn="r"/>
                <a:tab pos="4618038" algn="ctr"/>
                <a:tab pos="6061075" algn="dec"/>
                <a:tab pos="7262813" algn="dec"/>
                <a:tab pos="8281988" algn="dec"/>
              </a:tabLst>
            </a:pPr>
            <a:r>
              <a:rPr lang="es-ES_tradnl" altLang="es-MX" sz="1800" dirty="0"/>
              <a:t>	7	50	175	225	                  25                     7.1	     25            32.1</a:t>
            </a:r>
          </a:p>
          <a:p>
            <a:pPr marL="0" indent="0">
              <a:lnSpc>
                <a:spcPct val="90000"/>
              </a:lnSpc>
              <a:spcBef>
                <a:spcPct val="10000"/>
              </a:spcBef>
              <a:buNone/>
              <a:tabLst>
                <a:tab pos="346075" algn="dec"/>
                <a:tab pos="1154113" algn="ctr"/>
                <a:tab pos="2395538" algn="r"/>
                <a:tab pos="3608388" algn="r"/>
                <a:tab pos="4618038" algn="ctr"/>
                <a:tab pos="6061075" algn="dec"/>
                <a:tab pos="7262813" algn="dec"/>
                <a:tab pos="8281988" algn="dec"/>
              </a:tabLst>
            </a:pPr>
            <a:r>
              <a:rPr lang="es-ES_tradnl" altLang="es-MX" sz="1800" dirty="0"/>
              <a:t>	8	50	204	254	                  29                     6.3	           25.5            31.8</a:t>
            </a:r>
          </a:p>
          <a:p>
            <a:pPr marL="0" indent="0">
              <a:lnSpc>
                <a:spcPct val="90000"/>
              </a:lnSpc>
              <a:spcBef>
                <a:spcPct val="10000"/>
              </a:spcBef>
              <a:buNone/>
              <a:tabLst>
                <a:tab pos="346075" algn="dec"/>
                <a:tab pos="1154113" algn="ctr"/>
                <a:tab pos="2395538" algn="r"/>
                <a:tab pos="3608388" algn="r"/>
                <a:tab pos="4618038" algn="ctr"/>
                <a:tab pos="6061075" algn="dec"/>
                <a:tab pos="7262813" algn="dec"/>
                <a:tab pos="8281988" algn="dec"/>
              </a:tabLst>
            </a:pPr>
            <a:r>
              <a:rPr lang="es-ES_tradnl" altLang="es-MX" sz="1800" dirty="0"/>
              <a:t>	9	50	242	292	                  38                     5.6	             26.9            32.4</a:t>
            </a:r>
          </a:p>
          <a:p>
            <a:pPr marL="0" indent="0">
              <a:lnSpc>
                <a:spcPct val="90000"/>
              </a:lnSpc>
              <a:spcBef>
                <a:spcPct val="10000"/>
              </a:spcBef>
              <a:buNone/>
              <a:tabLst>
                <a:tab pos="346075" algn="dec"/>
                <a:tab pos="1154113" algn="ctr"/>
                <a:tab pos="2395538" algn="r"/>
                <a:tab pos="3608388" algn="r"/>
                <a:tab pos="4618038" algn="ctr"/>
                <a:tab pos="6061075" algn="dec"/>
                <a:tab pos="7262813" algn="dec"/>
                <a:tab pos="8281988" algn="dec"/>
              </a:tabLst>
            </a:pPr>
            <a:r>
              <a:rPr lang="es-ES_tradnl" altLang="es-MX" sz="1800" dirty="0"/>
              <a:t>	10	50	300	350	58	5.0	30	35.0</a:t>
            </a:r>
          </a:p>
          <a:p>
            <a:pPr marL="0" indent="0">
              <a:lnSpc>
                <a:spcPct val="90000"/>
              </a:lnSpc>
              <a:spcBef>
                <a:spcPct val="10000"/>
              </a:spcBef>
              <a:buNone/>
              <a:tabLst>
                <a:tab pos="346075" algn="dec"/>
                <a:tab pos="1154113" algn="ctr"/>
                <a:tab pos="2395538" algn="r"/>
                <a:tab pos="3608388" algn="r"/>
                <a:tab pos="4618038" algn="ctr"/>
                <a:tab pos="6061075" algn="dec"/>
                <a:tab pos="7262813" algn="dec"/>
                <a:tab pos="8281988" algn="dec"/>
              </a:tabLst>
            </a:pPr>
            <a:r>
              <a:rPr lang="es-ES_tradnl" altLang="es-MX" sz="1800" dirty="0"/>
              <a:t>	11	50	385	435	                  85                     4.5	35             39.5</a:t>
            </a:r>
          </a:p>
        </p:txBody>
      </p:sp>
      <p:sp>
        <p:nvSpPr>
          <p:cNvPr id="43014" name="Rectangle 6"/>
          <p:cNvSpPr>
            <a:spLocks noChangeArrowheads="1"/>
          </p:cNvSpPr>
          <p:nvPr/>
        </p:nvSpPr>
        <p:spPr bwMode="auto">
          <a:xfrm>
            <a:off x="1774826" y="1641475"/>
            <a:ext cx="88931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eaLnBrk="0" hangingPunct="0">
              <a:spcBef>
                <a:spcPct val="20000"/>
              </a:spcBef>
              <a:buClr>
                <a:schemeClr val="folHlink"/>
              </a:buClr>
              <a:buSzPct val="90000"/>
              <a:buFont typeface="Wingdings" pitchFamily="2" charset="2"/>
              <a:buChar char="n"/>
              <a:tabLst>
                <a:tab pos="346075" algn="dec"/>
                <a:tab pos="1154113" algn="ctr"/>
                <a:tab pos="2222500" algn="ctr"/>
                <a:tab pos="3608388" algn="r"/>
                <a:tab pos="4618038" algn="ctr"/>
                <a:tab pos="5940425" algn="ctr"/>
                <a:tab pos="7091363" algn="ctr"/>
                <a:tab pos="8228013" algn="ctr"/>
              </a:tabLst>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tabLst>
                <a:tab pos="346075" algn="dec"/>
                <a:tab pos="1154113" algn="ctr"/>
                <a:tab pos="2222500" algn="ctr"/>
                <a:tab pos="3608388" algn="r"/>
                <a:tab pos="4618038" algn="ctr"/>
                <a:tab pos="5940425" algn="ctr"/>
                <a:tab pos="7091363" algn="ctr"/>
                <a:tab pos="8228013" algn="ctr"/>
              </a:tabLst>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tabLst>
                <a:tab pos="346075" algn="dec"/>
                <a:tab pos="1154113" algn="ctr"/>
                <a:tab pos="2222500" algn="ctr"/>
                <a:tab pos="3608388" algn="r"/>
                <a:tab pos="4618038" algn="ctr"/>
                <a:tab pos="5940425" algn="ctr"/>
                <a:tab pos="7091363" algn="ctr"/>
                <a:tab pos="8228013" algn="ctr"/>
              </a:tabLst>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tabLst>
                <a:tab pos="346075" algn="dec"/>
                <a:tab pos="1154113" algn="ctr"/>
                <a:tab pos="2222500" algn="ctr"/>
                <a:tab pos="3608388" algn="r"/>
                <a:tab pos="4618038" algn="ctr"/>
                <a:tab pos="5940425" algn="ctr"/>
                <a:tab pos="7091363" algn="ctr"/>
                <a:tab pos="8228013" algn="ctr"/>
              </a:tabLst>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tabLst>
                <a:tab pos="346075" algn="dec"/>
                <a:tab pos="1154113" algn="ctr"/>
                <a:tab pos="2222500" algn="ctr"/>
                <a:tab pos="3608388" algn="r"/>
                <a:tab pos="4618038" algn="ctr"/>
                <a:tab pos="5940425" algn="ctr"/>
                <a:tab pos="7091363" algn="ctr"/>
                <a:tab pos="8228013" algn="ctr"/>
              </a:tabLst>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tabLst>
                <a:tab pos="346075" algn="dec"/>
                <a:tab pos="1154113" algn="ctr"/>
                <a:tab pos="2222500" algn="ctr"/>
                <a:tab pos="3608388" algn="r"/>
                <a:tab pos="4618038" algn="ctr"/>
                <a:tab pos="5940425" algn="ctr"/>
                <a:tab pos="7091363" algn="ctr"/>
                <a:tab pos="8228013" algn="ctr"/>
              </a:tabLst>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tabLst>
                <a:tab pos="346075" algn="dec"/>
                <a:tab pos="1154113" algn="ctr"/>
                <a:tab pos="2222500" algn="ctr"/>
                <a:tab pos="3608388" algn="r"/>
                <a:tab pos="4618038" algn="ctr"/>
                <a:tab pos="5940425" algn="ctr"/>
                <a:tab pos="7091363" algn="ctr"/>
                <a:tab pos="8228013" algn="ctr"/>
              </a:tabLst>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tabLst>
                <a:tab pos="346075" algn="dec"/>
                <a:tab pos="1154113" algn="ctr"/>
                <a:tab pos="2222500" algn="ctr"/>
                <a:tab pos="3608388" algn="r"/>
                <a:tab pos="4618038" algn="ctr"/>
                <a:tab pos="5940425" algn="ctr"/>
                <a:tab pos="7091363" algn="ctr"/>
                <a:tab pos="8228013" algn="ctr"/>
              </a:tabLst>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tabLst>
                <a:tab pos="346075" algn="dec"/>
                <a:tab pos="1154113" algn="ctr"/>
                <a:tab pos="2222500" algn="ctr"/>
                <a:tab pos="3608388" algn="r"/>
                <a:tab pos="4618038" algn="ctr"/>
                <a:tab pos="5940425" algn="ctr"/>
                <a:tab pos="7091363" algn="ctr"/>
                <a:tab pos="8228013" algn="ctr"/>
              </a:tabLst>
              <a:defRPr sz="2000">
                <a:solidFill>
                  <a:schemeClr val="tx1"/>
                </a:solidFill>
                <a:latin typeface="Arial" charset="0"/>
              </a:defRPr>
            </a:lvl9pPr>
          </a:lstStyle>
          <a:p>
            <a:pPr>
              <a:spcBef>
                <a:spcPct val="0"/>
              </a:spcBef>
              <a:buClrTx/>
              <a:buSzTx/>
              <a:buFontTx/>
              <a:buNone/>
            </a:pPr>
            <a:r>
              <a:rPr lang="es-ES_tradnl" altLang="es-MX" sz="1600" b="1" baseline="0" dirty="0">
                <a:latin typeface="+mn-lt"/>
              </a:rPr>
              <a:t>	</a:t>
            </a:r>
            <a:r>
              <a:rPr lang="es-ES_tradnl" altLang="es-MX" sz="1400" b="1" baseline="0" dirty="0">
                <a:latin typeface="+mn-lt"/>
              </a:rPr>
              <a:t>Nivel de	    Costo	Costo	      Costo	Costo	Costo 	Costo	Costo</a:t>
            </a:r>
          </a:p>
          <a:p>
            <a:pPr>
              <a:lnSpc>
                <a:spcPct val="70000"/>
              </a:lnSpc>
              <a:spcBef>
                <a:spcPct val="0"/>
              </a:spcBef>
              <a:buClrTx/>
              <a:buSzTx/>
              <a:buFontTx/>
              <a:buNone/>
            </a:pPr>
            <a:r>
              <a:rPr lang="es-ES_tradnl" altLang="es-MX" sz="1400" b="1" baseline="0" dirty="0">
                <a:latin typeface="+mn-lt"/>
              </a:rPr>
              <a:t>	producción	   fijo	variable 	total	marginal	fijo medio 	variable medio	   medio</a:t>
            </a:r>
          </a:p>
          <a:p>
            <a:pPr>
              <a:lnSpc>
                <a:spcPct val="70000"/>
              </a:lnSpc>
              <a:spcBef>
                <a:spcPct val="0"/>
              </a:spcBef>
              <a:buClrTx/>
              <a:buSzTx/>
              <a:buFontTx/>
              <a:buNone/>
            </a:pPr>
            <a:endParaRPr lang="es-ES_tradnl" altLang="es-MX" sz="800" b="1" baseline="0" dirty="0">
              <a:latin typeface="+mn-lt"/>
            </a:endParaRPr>
          </a:p>
          <a:p>
            <a:pPr>
              <a:lnSpc>
                <a:spcPct val="70000"/>
              </a:lnSpc>
              <a:spcBef>
                <a:spcPct val="0"/>
              </a:spcBef>
              <a:buClrTx/>
              <a:buSzTx/>
              <a:buFontTx/>
              <a:buNone/>
            </a:pPr>
            <a:r>
              <a:rPr lang="es-ES_tradnl" altLang="es-MX" sz="1400" b="1" baseline="0" dirty="0">
                <a:latin typeface="+mn-lt"/>
              </a:rPr>
              <a:t>   		   (</a:t>
            </a:r>
            <a:r>
              <a:rPr lang="es-ES_tradnl" altLang="es-MX" sz="1400" b="1" i="1" baseline="0" dirty="0">
                <a:latin typeface="Times New Roman" panose="02020603050405020304" pitchFamily="18" charset="0"/>
                <a:cs typeface="Times New Roman" panose="02020603050405020304" pitchFamily="18" charset="0"/>
              </a:rPr>
              <a:t>CF</a:t>
            </a:r>
            <a:r>
              <a:rPr lang="es-ES_tradnl" altLang="es-MX" sz="1400" b="1" baseline="0" dirty="0">
                <a:latin typeface="+mn-lt"/>
              </a:rPr>
              <a:t>)	(</a:t>
            </a:r>
            <a:r>
              <a:rPr lang="es-ES_tradnl" altLang="es-MX" sz="1400" b="1" i="1" baseline="0" dirty="0">
                <a:latin typeface="Times New Roman" panose="02020603050405020304" pitchFamily="18" charset="0"/>
                <a:cs typeface="Times New Roman" panose="02020603050405020304" pitchFamily="18" charset="0"/>
              </a:rPr>
              <a:t>CV</a:t>
            </a:r>
            <a:r>
              <a:rPr lang="es-ES_tradnl" altLang="es-MX" sz="1400" b="1" baseline="0" dirty="0">
                <a:latin typeface="+mn-lt"/>
              </a:rPr>
              <a:t>)	                     (</a:t>
            </a:r>
            <a:r>
              <a:rPr lang="es-ES_tradnl" altLang="es-MX" sz="1400" b="1" i="1" baseline="0" dirty="0">
                <a:latin typeface="Times New Roman" panose="02020603050405020304" pitchFamily="18" charset="0"/>
                <a:cs typeface="Times New Roman" panose="02020603050405020304" pitchFamily="18" charset="0"/>
              </a:rPr>
              <a:t>CT</a:t>
            </a:r>
            <a:r>
              <a:rPr lang="es-ES_tradnl" altLang="es-MX" sz="1400" b="1" baseline="0" dirty="0">
                <a:latin typeface="+mn-lt"/>
              </a:rPr>
              <a:t>)                     (</a:t>
            </a:r>
            <a:r>
              <a:rPr lang="es-ES_tradnl" altLang="es-MX" sz="1400" b="1" i="1" baseline="0" dirty="0" err="1">
                <a:latin typeface="Times New Roman" panose="02020603050405020304" pitchFamily="18" charset="0"/>
                <a:cs typeface="Times New Roman" panose="02020603050405020304" pitchFamily="18" charset="0"/>
              </a:rPr>
              <a:t>CMg</a:t>
            </a:r>
            <a:r>
              <a:rPr lang="es-ES_tradnl" altLang="es-MX" sz="1400" b="1" baseline="0" dirty="0">
                <a:latin typeface="+mn-lt"/>
              </a:rPr>
              <a:t>)                 (</a:t>
            </a:r>
            <a:r>
              <a:rPr lang="es-ES_tradnl" altLang="es-MX" sz="1400" b="1" i="1" baseline="0" dirty="0" err="1">
                <a:latin typeface="Times New Roman" panose="02020603050405020304" pitchFamily="18" charset="0"/>
                <a:cs typeface="Times New Roman" panose="02020603050405020304" pitchFamily="18" charset="0"/>
              </a:rPr>
              <a:t>CFMe</a:t>
            </a:r>
            <a:r>
              <a:rPr lang="es-ES_tradnl" altLang="es-MX" sz="1400" b="1" baseline="0" dirty="0">
                <a:latin typeface="+mn-lt"/>
              </a:rPr>
              <a:t>)               (</a:t>
            </a:r>
            <a:r>
              <a:rPr lang="es-ES_tradnl" altLang="es-MX" sz="1400" b="1" i="1" baseline="0" dirty="0" err="1">
                <a:latin typeface="Times New Roman" panose="02020603050405020304" pitchFamily="18" charset="0"/>
                <a:cs typeface="Times New Roman" panose="02020603050405020304" pitchFamily="18" charset="0"/>
              </a:rPr>
              <a:t>CVMe</a:t>
            </a:r>
            <a:r>
              <a:rPr lang="es-ES_tradnl" altLang="es-MX" sz="1400" b="1" baseline="0" dirty="0">
                <a:latin typeface="+mn-lt"/>
              </a:rPr>
              <a:t>)                (</a:t>
            </a:r>
            <a:r>
              <a:rPr lang="es-ES_tradnl" altLang="es-MX" sz="1400" b="1" i="1" baseline="0" dirty="0" err="1">
                <a:latin typeface="Times New Roman" panose="02020603050405020304" pitchFamily="18" charset="0"/>
                <a:cs typeface="Times New Roman" panose="02020603050405020304" pitchFamily="18" charset="0"/>
              </a:rPr>
              <a:t>CMe</a:t>
            </a:r>
            <a:r>
              <a:rPr lang="es-ES_tradnl" altLang="es-MX" sz="1400" b="1" baseline="0" dirty="0">
                <a:latin typeface="+mn-lt"/>
              </a:rPr>
              <a:t>)</a:t>
            </a:r>
          </a:p>
        </p:txBody>
      </p:sp>
      <p:sp>
        <p:nvSpPr>
          <p:cNvPr id="43015" name="Line 7"/>
          <p:cNvSpPr>
            <a:spLocks noChangeShapeType="1"/>
          </p:cNvSpPr>
          <p:nvPr/>
        </p:nvSpPr>
        <p:spPr bwMode="auto">
          <a:xfrm flipV="1">
            <a:off x="1775521" y="2563814"/>
            <a:ext cx="8777287" cy="9525"/>
          </a:xfrm>
          <a:prstGeom prst="line">
            <a:avLst/>
          </a:prstGeom>
          <a:noFill/>
          <a:ln w="38100" cmpd="dbl">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8" name="Line 7"/>
          <p:cNvSpPr>
            <a:spLocks noChangeShapeType="1"/>
          </p:cNvSpPr>
          <p:nvPr/>
        </p:nvSpPr>
        <p:spPr bwMode="auto">
          <a:xfrm flipV="1">
            <a:off x="1775521" y="1625862"/>
            <a:ext cx="8777287" cy="9525"/>
          </a:xfrm>
          <a:prstGeom prst="line">
            <a:avLst/>
          </a:prstGeom>
          <a:noFill/>
          <a:ln w="38100" cmpd="dbl">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9" name="Line 7"/>
          <p:cNvSpPr>
            <a:spLocks noChangeShapeType="1"/>
          </p:cNvSpPr>
          <p:nvPr/>
        </p:nvSpPr>
        <p:spPr bwMode="auto">
          <a:xfrm flipV="1">
            <a:off x="1844995" y="6239777"/>
            <a:ext cx="8777287" cy="9525"/>
          </a:xfrm>
          <a:prstGeom prst="line">
            <a:avLst/>
          </a:prstGeom>
          <a:noFill/>
          <a:ln w="38100" cmpd="dbl">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Tree>
    <p:extLst>
      <p:ext uri="{BB962C8B-B14F-4D97-AF65-F5344CB8AC3E}">
        <p14:creationId xmlns:p14="http://schemas.microsoft.com/office/powerpoint/2010/main" val="582964635"/>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4821"/>
                                        </p:tgtEl>
                                        <p:attrNameLst>
                                          <p:attrName>style.visibility</p:attrName>
                                        </p:attrNameLst>
                                      </p:cBhvr>
                                      <p:to>
                                        <p:strVal val="visible"/>
                                      </p:to>
                                    </p:set>
                                    <p:animEffect transition="in" filter="wipe(up)">
                                      <p:cBhvr>
                                        <p:cTn id="7" dur="500"/>
                                        <p:tgtEl>
                                          <p:spTgt spid="348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4"/>
          <p:cNvSpPr>
            <a:spLocks noGrp="1" noChangeArrowheads="1"/>
          </p:cNvSpPr>
          <p:nvPr>
            <p:ph type="title"/>
          </p:nvPr>
        </p:nvSpPr>
        <p:spPr>
          <a:xfrm>
            <a:off x="2151064" y="304800"/>
            <a:ext cx="8212137" cy="476250"/>
          </a:xfrm>
          <a:solidFill>
            <a:schemeClr val="accent1">
              <a:lumMod val="20000"/>
              <a:lumOff val="80000"/>
            </a:schemeClr>
          </a:solidFill>
        </p:spPr>
        <p:txBody>
          <a:bodyPr lIns="90488" tIns="44450" rIns="90488" bIns="44450" anchor="b" anchorCtr="0">
            <a:normAutofit/>
          </a:bodyPr>
          <a:lstStyle/>
          <a:p>
            <a:pPr eaLnBrk="1" hangingPunct="1"/>
            <a:r>
              <a:rPr lang="en-US" altLang="es-MX" sz="2500" b="1" dirty="0">
                <a:solidFill>
                  <a:schemeClr val="accent1"/>
                </a:solidFill>
                <a:latin typeface="Times New Roman" panose="02020603050405020304" pitchFamily="18" charset="0"/>
                <a:cs typeface="Times New Roman" panose="02020603050405020304" pitchFamily="18" charset="0"/>
              </a:rPr>
              <a:t>Las </a:t>
            </a:r>
            <a:r>
              <a:rPr lang="en-US" altLang="es-MX" sz="2500" b="1" dirty="0" err="1">
                <a:solidFill>
                  <a:schemeClr val="accent1"/>
                </a:solidFill>
                <a:latin typeface="Times New Roman" panose="02020603050405020304" pitchFamily="18" charset="0"/>
                <a:cs typeface="Times New Roman" panose="02020603050405020304" pitchFamily="18" charset="0"/>
              </a:rPr>
              <a:t>curvas</a:t>
            </a:r>
            <a:r>
              <a:rPr lang="en-US" altLang="es-MX" sz="2500" b="1" dirty="0">
                <a:solidFill>
                  <a:schemeClr val="accent1"/>
                </a:solidFill>
                <a:latin typeface="Times New Roman" panose="02020603050405020304" pitchFamily="18" charset="0"/>
                <a:cs typeface="Times New Roman" panose="02020603050405020304" pitchFamily="18" charset="0"/>
              </a:rPr>
              <a:t> de </a:t>
            </a:r>
            <a:r>
              <a:rPr lang="en-US" altLang="es-MX" sz="2500" b="1" dirty="0" err="1">
                <a:solidFill>
                  <a:schemeClr val="accent1"/>
                </a:solidFill>
                <a:latin typeface="Times New Roman" panose="02020603050405020304" pitchFamily="18" charset="0"/>
                <a:cs typeface="Times New Roman" panose="02020603050405020304" pitchFamily="18" charset="0"/>
              </a:rPr>
              <a:t>costos</a:t>
            </a:r>
            <a:r>
              <a:rPr lang="en-US" altLang="es-MX" sz="2500" b="1" dirty="0">
                <a:solidFill>
                  <a:schemeClr val="accent1"/>
                </a:solidFill>
                <a:latin typeface="Times New Roman" panose="02020603050405020304" pitchFamily="18" charset="0"/>
                <a:cs typeface="Times New Roman" panose="02020603050405020304" pitchFamily="18" charset="0"/>
              </a:rPr>
              <a:t> de </a:t>
            </a:r>
            <a:r>
              <a:rPr lang="en-US" altLang="es-MX" sz="2500" b="1" dirty="0" err="1">
                <a:solidFill>
                  <a:schemeClr val="accent1"/>
                </a:solidFill>
                <a:latin typeface="Times New Roman" panose="02020603050405020304" pitchFamily="18" charset="0"/>
                <a:cs typeface="Times New Roman" panose="02020603050405020304" pitchFamily="18" charset="0"/>
              </a:rPr>
              <a:t>una</a:t>
            </a:r>
            <a:r>
              <a:rPr lang="en-US" altLang="es-MX" sz="2500" b="1" dirty="0">
                <a:solidFill>
                  <a:schemeClr val="accent1"/>
                </a:solidFill>
                <a:latin typeface="Times New Roman" panose="02020603050405020304" pitchFamily="18" charset="0"/>
                <a:cs typeface="Times New Roman" panose="02020603050405020304" pitchFamily="18" charset="0"/>
              </a:rPr>
              <a:t> </a:t>
            </a:r>
            <a:r>
              <a:rPr lang="en-US" altLang="es-MX" sz="2500" b="1" dirty="0" err="1">
                <a:solidFill>
                  <a:schemeClr val="accent1"/>
                </a:solidFill>
                <a:latin typeface="Times New Roman" panose="02020603050405020304" pitchFamily="18" charset="0"/>
                <a:cs typeface="Times New Roman" panose="02020603050405020304" pitchFamily="18" charset="0"/>
              </a:rPr>
              <a:t>empresa</a:t>
            </a:r>
            <a:endParaRPr lang="en-US" altLang="es-MX" sz="2500" b="1" dirty="0">
              <a:solidFill>
                <a:schemeClr val="accent1"/>
              </a:solidFill>
              <a:latin typeface="Times New Roman" panose="02020603050405020304" pitchFamily="18" charset="0"/>
              <a:cs typeface="Times New Roman" panose="02020603050405020304" pitchFamily="18" charset="0"/>
            </a:endParaRPr>
          </a:p>
        </p:txBody>
      </p:sp>
      <p:grpSp>
        <p:nvGrpSpPr>
          <p:cNvPr id="44038" name="Group 6"/>
          <p:cNvGrpSpPr>
            <a:grpSpLocks/>
          </p:cNvGrpSpPr>
          <p:nvPr/>
        </p:nvGrpSpPr>
        <p:grpSpPr bwMode="auto">
          <a:xfrm>
            <a:off x="2328862" y="1490663"/>
            <a:ext cx="7461250" cy="5065712"/>
            <a:chOff x="843" y="792"/>
            <a:chExt cx="4700" cy="3191"/>
          </a:xfrm>
        </p:grpSpPr>
        <p:sp>
          <p:nvSpPr>
            <p:cNvPr id="44039" name="Line 7"/>
            <p:cNvSpPr>
              <a:spLocks noChangeShapeType="1"/>
            </p:cNvSpPr>
            <p:nvPr/>
          </p:nvSpPr>
          <p:spPr bwMode="auto">
            <a:xfrm>
              <a:off x="1392" y="1098"/>
              <a:ext cx="0" cy="268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Times New Roman" panose="02020603050405020304" pitchFamily="18" charset="0"/>
                <a:cs typeface="Times New Roman" panose="02020603050405020304" pitchFamily="18" charset="0"/>
              </a:endParaRPr>
            </a:p>
          </p:txBody>
        </p:sp>
        <p:sp>
          <p:nvSpPr>
            <p:cNvPr id="44040" name="Line 8"/>
            <p:cNvSpPr>
              <a:spLocks noChangeShapeType="1"/>
            </p:cNvSpPr>
            <p:nvPr/>
          </p:nvSpPr>
          <p:spPr bwMode="auto">
            <a:xfrm>
              <a:off x="1395" y="3768"/>
              <a:ext cx="3717"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Times New Roman" panose="02020603050405020304" pitchFamily="18" charset="0"/>
                <a:cs typeface="Times New Roman" panose="02020603050405020304" pitchFamily="18" charset="0"/>
              </a:endParaRPr>
            </a:p>
          </p:txBody>
        </p:sp>
        <p:sp>
          <p:nvSpPr>
            <p:cNvPr id="44041" name="Rectangle 9"/>
            <p:cNvSpPr>
              <a:spLocks noChangeArrowheads="1"/>
            </p:cNvSpPr>
            <p:nvPr/>
          </p:nvSpPr>
          <p:spPr bwMode="auto">
            <a:xfrm>
              <a:off x="5184" y="3630"/>
              <a:ext cx="18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dirty="0">
                  <a:latin typeface="Times New Roman" panose="02020603050405020304" pitchFamily="18" charset="0"/>
                  <a:cs typeface="Times New Roman" panose="02020603050405020304" pitchFamily="18" charset="0"/>
                </a:rPr>
                <a:t>q</a:t>
              </a:r>
            </a:p>
          </p:txBody>
        </p:sp>
        <p:sp>
          <p:nvSpPr>
            <p:cNvPr id="44042" name="Rectangle 10"/>
            <p:cNvSpPr>
              <a:spLocks noChangeArrowheads="1"/>
            </p:cNvSpPr>
            <p:nvPr/>
          </p:nvSpPr>
          <p:spPr bwMode="auto">
            <a:xfrm>
              <a:off x="843" y="816"/>
              <a:ext cx="52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_tradnl" altLang="es-MX" sz="1800" b="1" i="1" baseline="0" dirty="0">
                  <a:latin typeface="Times New Roman" panose="02020603050405020304" pitchFamily="18" charset="0"/>
                  <a:cs typeface="Times New Roman" panose="02020603050405020304" pitchFamily="18" charset="0"/>
                </a:rPr>
                <a:t>Costos</a:t>
              </a:r>
            </a:p>
          </p:txBody>
        </p:sp>
        <p:sp>
          <p:nvSpPr>
            <p:cNvPr id="44043" name="Rectangle 11"/>
            <p:cNvSpPr>
              <a:spLocks noChangeArrowheads="1"/>
            </p:cNvSpPr>
            <p:nvPr/>
          </p:nvSpPr>
          <p:spPr bwMode="auto">
            <a:xfrm>
              <a:off x="1008" y="3103"/>
              <a:ext cx="33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latin typeface="Times New Roman" panose="02020603050405020304" pitchFamily="18" charset="0"/>
                  <a:cs typeface="Times New Roman" panose="02020603050405020304" pitchFamily="18" charset="0"/>
                </a:rPr>
                <a:t>100</a:t>
              </a:r>
            </a:p>
          </p:txBody>
        </p:sp>
        <p:sp>
          <p:nvSpPr>
            <p:cNvPr id="44044" name="Rectangle 12"/>
            <p:cNvSpPr>
              <a:spLocks noChangeArrowheads="1"/>
            </p:cNvSpPr>
            <p:nvPr/>
          </p:nvSpPr>
          <p:spPr bwMode="auto">
            <a:xfrm>
              <a:off x="1008" y="2437"/>
              <a:ext cx="33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latin typeface="Times New Roman" panose="02020603050405020304" pitchFamily="18" charset="0"/>
                  <a:cs typeface="Times New Roman" panose="02020603050405020304" pitchFamily="18" charset="0"/>
                </a:rPr>
                <a:t>200</a:t>
              </a:r>
            </a:p>
          </p:txBody>
        </p:sp>
        <p:sp>
          <p:nvSpPr>
            <p:cNvPr id="44045" name="Rectangle 13"/>
            <p:cNvSpPr>
              <a:spLocks noChangeArrowheads="1"/>
            </p:cNvSpPr>
            <p:nvPr/>
          </p:nvSpPr>
          <p:spPr bwMode="auto">
            <a:xfrm>
              <a:off x="1005" y="1770"/>
              <a:ext cx="33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latin typeface="Times New Roman" panose="02020603050405020304" pitchFamily="18" charset="0"/>
                  <a:cs typeface="Times New Roman" panose="02020603050405020304" pitchFamily="18" charset="0"/>
                </a:rPr>
                <a:t>300</a:t>
              </a:r>
            </a:p>
          </p:txBody>
        </p:sp>
        <p:sp>
          <p:nvSpPr>
            <p:cNvPr id="44046" name="Rectangle 14"/>
            <p:cNvSpPr>
              <a:spLocks noChangeArrowheads="1"/>
            </p:cNvSpPr>
            <p:nvPr/>
          </p:nvSpPr>
          <p:spPr bwMode="auto">
            <a:xfrm>
              <a:off x="1005" y="1104"/>
              <a:ext cx="33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dirty="0">
                  <a:latin typeface="Times New Roman" panose="02020603050405020304" pitchFamily="18" charset="0"/>
                  <a:cs typeface="Times New Roman" panose="02020603050405020304" pitchFamily="18" charset="0"/>
                </a:rPr>
                <a:t>400</a:t>
              </a:r>
            </a:p>
          </p:txBody>
        </p:sp>
        <p:sp>
          <p:nvSpPr>
            <p:cNvPr id="44047" name="Rectangle 15"/>
            <p:cNvSpPr>
              <a:spLocks noChangeArrowheads="1"/>
            </p:cNvSpPr>
            <p:nvPr/>
          </p:nvSpPr>
          <p:spPr bwMode="auto">
            <a:xfrm>
              <a:off x="1201"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latin typeface="Times New Roman" panose="02020603050405020304" pitchFamily="18" charset="0"/>
                  <a:cs typeface="Times New Roman" panose="02020603050405020304" pitchFamily="18" charset="0"/>
                </a:rPr>
                <a:t>0</a:t>
              </a:r>
            </a:p>
          </p:txBody>
        </p:sp>
        <p:sp>
          <p:nvSpPr>
            <p:cNvPr id="44048" name="Rectangle 16"/>
            <p:cNvSpPr>
              <a:spLocks noChangeArrowheads="1"/>
            </p:cNvSpPr>
            <p:nvPr/>
          </p:nvSpPr>
          <p:spPr bwMode="auto">
            <a:xfrm>
              <a:off x="1538"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latin typeface="Times New Roman" panose="02020603050405020304" pitchFamily="18" charset="0"/>
                  <a:cs typeface="Times New Roman" panose="02020603050405020304" pitchFamily="18" charset="0"/>
                </a:rPr>
                <a:t>1</a:t>
              </a:r>
            </a:p>
          </p:txBody>
        </p:sp>
        <p:sp>
          <p:nvSpPr>
            <p:cNvPr id="44049" name="Rectangle 17"/>
            <p:cNvSpPr>
              <a:spLocks noChangeArrowheads="1"/>
            </p:cNvSpPr>
            <p:nvPr/>
          </p:nvSpPr>
          <p:spPr bwMode="auto">
            <a:xfrm>
              <a:off x="1790"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latin typeface="Times New Roman" panose="02020603050405020304" pitchFamily="18" charset="0"/>
                  <a:cs typeface="Times New Roman" panose="02020603050405020304" pitchFamily="18" charset="0"/>
                </a:rPr>
                <a:t>2</a:t>
              </a:r>
            </a:p>
          </p:txBody>
        </p:sp>
        <p:sp>
          <p:nvSpPr>
            <p:cNvPr id="44050" name="Rectangle 18"/>
            <p:cNvSpPr>
              <a:spLocks noChangeArrowheads="1"/>
            </p:cNvSpPr>
            <p:nvPr/>
          </p:nvSpPr>
          <p:spPr bwMode="auto">
            <a:xfrm>
              <a:off x="2042"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latin typeface="Times New Roman" panose="02020603050405020304" pitchFamily="18" charset="0"/>
                  <a:cs typeface="Times New Roman" panose="02020603050405020304" pitchFamily="18" charset="0"/>
                </a:rPr>
                <a:t>3</a:t>
              </a:r>
            </a:p>
          </p:txBody>
        </p:sp>
        <p:sp>
          <p:nvSpPr>
            <p:cNvPr id="44051" name="Rectangle 19"/>
            <p:cNvSpPr>
              <a:spLocks noChangeArrowheads="1"/>
            </p:cNvSpPr>
            <p:nvPr/>
          </p:nvSpPr>
          <p:spPr bwMode="auto">
            <a:xfrm>
              <a:off x="2294"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latin typeface="Times New Roman" panose="02020603050405020304" pitchFamily="18" charset="0"/>
                  <a:cs typeface="Times New Roman" panose="02020603050405020304" pitchFamily="18" charset="0"/>
                </a:rPr>
                <a:t>4</a:t>
              </a:r>
            </a:p>
          </p:txBody>
        </p:sp>
        <p:sp>
          <p:nvSpPr>
            <p:cNvPr id="44052" name="Rectangle 20"/>
            <p:cNvSpPr>
              <a:spLocks noChangeArrowheads="1"/>
            </p:cNvSpPr>
            <p:nvPr/>
          </p:nvSpPr>
          <p:spPr bwMode="auto">
            <a:xfrm>
              <a:off x="2546"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latin typeface="Times New Roman" panose="02020603050405020304" pitchFamily="18" charset="0"/>
                  <a:cs typeface="Times New Roman" panose="02020603050405020304" pitchFamily="18" charset="0"/>
                </a:rPr>
                <a:t>5</a:t>
              </a:r>
            </a:p>
          </p:txBody>
        </p:sp>
        <p:sp>
          <p:nvSpPr>
            <p:cNvPr id="44053" name="Rectangle 21"/>
            <p:cNvSpPr>
              <a:spLocks noChangeArrowheads="1"/>
            </p:cNvSpPr>
            <p:nvPr/>
          </p:nvSpPr>
          <p:spPr bwMode="auto">
            <a:xfrm>
              <a:off x="2798"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latin typeface="Times New Roman" panose="02020603050405020304" pitchFamily="18" charset="0"/>
                  <a:cs typeface="Times New Roman" panose="02020603050405020304" pitchFamily="18" charset="0"/>
                </a:rPr>
                <a:t>6</a:t>
              </a:r>
            </a:p>
          </p:txBody>
        </p:sp>
        <p:sp>
          <p:nvSpPr>
            <p:cNvPr id="44054" name="Rectangle 22"/>
            <p:cNvSpPr>
              <a:spLocks noChangeArrowheads="1"/>
            </p:cNvSpPr>
            <p:nvPr/>
          </p:nvSpPr>
          <p:spPr bwMode="auto">
            <a:xfrm>
              <a:off x="3049"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latin typeface="Times New Roman" panose="02020603050405020304" pitchFamily="18" charset="0"/>
                  <a:cs typeface="Times New Roman" panose="02020603050405020304" pitchFamily="18" charset="0"/>
                </a:rPr>
                <a:t>7</a:t>
              </a:r>
            </a:p>
          </p:txBody>
        </p:sp>
        <p:sp>
          <p:nvSpPr>
            <p:cNvPr id="44055" name="Rectangle 23"/>
            <p:cNvSpPr>
              <a:spLocks noChangeArrowheads="1"/>
            </p:cNvSpPr>
            <p:nvPr/>
          </p:nvSpPr>
          <p:spPr bwMode="auto">
            <a:xfrm>
              <a:off x="3301"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latin typeface="Times New Roman" panose="02020603050405020304" pitchFamily="18" charset="0"/>
                  <a:cs typeface="Times New Roman" panose="02020603050405020304" pitchFamily="18" charset="0"/>
                </a:rPr>
                <a:t>8</a:t>
              </a:r>
            </a:p>
          </p:txBody>
        </p:sp>
        <p:sp>
          <p:nvSpPr>
            <p:cNvPr id="44056" name="Rectangle 24"/>
            <p:cNvSpPr>
              <a:spLocks noChangeArrowheads="1"/>
            </p:cNvSpPr>
            <p:nvPr/>
          </p:nvSpPr>
          <p:spPr bwMode="auto">
            <a:xfrm>
              <a:off x="3553" y="3771"/>
              <a:ext cx="1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latin typeface="Times New Roman" panose="02020603050405020304" pitchFamily="18" charset="0"/>
                  <a:cs typeface="Times New Roman" panose="02020603050405020304" pitchFamily="18" charset="0"/>
                </a:rPr>
                <a:t>9</a:t>
              </a:r>
            </a:p>
          </p:txBody>
        </p:sp>
        <p:sp>
          <p:nvSpPr>
            <p:cNvPr id="44057" name="Rectangle 25"/>
            <p:cNvSpPr>
              <a:spLocks noChangeArrowheads="1"/>
            </p:cNvSpPr>
            <p:nvPr/>
          </p:nvSpPr>
          <p:spPr bwMode="auto">
            <a:xfrm>
              <a:off x="3805" y="3771"/>
              <a:ext cx="24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latin typeface="Times New Roman" panose="02020603050405020304" pitchFamily="18" charset="0"/>
                  <a:cs typeface="Times New Roman" panose="02020603050405020304" pitchFamily="18" charset="0"/>
                </a:rPr>
                <a:t>10</a:t>
              </a:r>
            </a:p>
          </p:txBody>
        </p:sp>
        <p:sp>
          <p:nvSpPr>
            <p:cNvPr id="44058" name="Rectangle 26"/>
            <p:cNvSpPr>
              <a:spLocks noChangeArrowheads="1"/>
            </p:cNvSpPr>
            <p:nvPr/>
          </p:nvSpPr>
          <p:spPr bwMode="auto">
            <a:xfrm>
              <a:off x="4153" y="3771"/>
              <a:ext cx="237"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latin typeface="Times New Roman" panose="02020603050405020304" pitchFamily="18" charset="0"/>
                  <a:cs typeface="Times New Roman" panose="02020603050405020304" pitchFamily="18" charset="0"/>
                </a:rPr>
                <a:t>11</a:t>
              </a:r>
            </a:p>
          </p:txBody>
        </p:sp>
        <p:sp>
          <p:nvSpPr>
            <p:cNvPr id="44059" name="Rectangle 27"/>
            <p:cNvSpPr>
              <a:spLocks noChangeArrowheads="1"/>
            </p:cNvSpPr>
            <p:nvPr/>
          </p:nvSpPr>
          <p:spPr bwMode="auto">
            <a:xfrm>
              <a:off x="4501" y="3771"/>
              <a:ext cx="24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latin typeface="Times New Roman" panose="02020603050405020304" pitchFamily="18" charset="0"/>
                  <a:cs typeface="Times New Roman" panose="02020603050405020304" pitchFamily="18" charset="0"/>
                </a:rPr>
                <a:t>12</a:t>
              </a:r>
            </a:p>
          </p:txBody>
        </p:sp>
        <p:sp>
          <p:nvSpPr>
            <p:cNvPr id="44060" name="Rectangle 28"/>
            <p:cNvSpPr>
              <a:spLocks noChangeArrowheads="1"/>
            </p:cNvSpPr>
            <p:nvPr/>
          </p:nvSpPr>
          <p:spPr bwMode="auto">
            <a:xfrm>
              <a:off x="4849" y="3771"/>
              <a:ext cx="24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latin typeface="Times New Roman" panose="02020603050405020304" pitchFamily="18" charset="0"/>
                  <a:cs typeface="Times New Roman" panose="02020603050405020304" pitchFamily="18" charset="0"/>
                </a:rPr>
                <a:t>13</a:t>
              </a:r>
            </a:p>
          </p:txBody>
        </p:sp>
        <p:sp>
          <p:nvSpPr>
            <p:cNvPr id="44061" name="Freeform 29"/>
            <p:cNvSpPr>
              <a:spLocks/>
            </p:cNvSpPr>
            <p:nvPr/>
          </p:nvSpPr>
          <p:spPr bwMode="auto">
            <a:xfrm>
              <a:off x="1385" y="1536"/>
              <a:ext cx="2791" cy="2253"/>
            </a:xfrm>
            <a:custGeom>
              <a:avLst/>
              <a:gdLst>
                <a:gd name="T0" fmla="*/ 12 w 2757"/>
                <a:gd name="T1" fmla="*/ 2108 h 2329"/>
                <a:gd name="T2" fmla="*/ 70 w 2757"/>
                <a:gd name="T3" fmla="*/ 1965 h 2329"/>
                <a:gd name="T4" fmla="*/ 429 w 2757"/>
                <a:gd name="T5" fmla="*/ 1713 h 2329"/>
                <a:gd name="T6" fmla="*/ 2075 w 2757"/>
                <a:gd name="T7" fmla="*/ 950 h 2329"/>
                <a:gd name="T8" fmla="*/ 2860 w 2757"/>
                <a:gd name="T9" fmla="*/ 0 h 2329"/>
                <a:gd name="T10" fmla="*/ 0 60000 65536"/>
                <a:gd name="T11" fmla="*/ 0 60000 65536"/>
                <a:gd name="T12" fmla="*/ 0 60000 65536"/>
                <a:gd name="T13" fmla="*/ 0 60000 65536"/>
                <a:gd name="T14" fmla="*/ 0 60000 65536"/>
                <a:gd name="T15" fmla="*/ 0 w 2757"/>
                <a:gd name="T16" fmla="*/ 0 h 2329"/>
                <a:gd name="T17" fmla="*/ 2757 w 2757"/>
                <a:gd name="T18" fmla="*/ 2329 h 2329"/>
              </a:gdLst>
              <a:ahLst/>
              <a:cxnLst>
                <a:cxn ang="T10">
                  <a:pos x="T0" y="T1"/>
                </a:cxn>
                <a:cxn ang="T11">
                  <a:pos x="T2" y="T3"/>
                </a:cxn>
                <a:cxn ang="T12">
                  <a:pos x="T4" y="T5"/>
                </a:cxn>
                <a:cxn ang="T13">
                  <a:pos x="T6" y="T7"/>
                </a:cxn>
                <a:cxn ang="T14">
                  <a:pos x="T8" y="T9"/>
                </a:cxn>
              </a:cxnLst>
              <a:rect l="T15" t="T16" r="T17" b="T18"/>
              <a:pathLst>
                <a:path w="2757" h="2329">
                  <a:moveTo>
                    <a:pt x="12" y="2329"/>
                  </a:moveTo>
                  <a:cubicBezTo>
                    <a:pt x="21" y="2303"/>
                    <a:pt x="0" y="2243"/>
                    <a:pt x="67" y="2170"/>
                  </a:cubicBezTo>
                  <a:cubicBezTo>
                    <a:pt x="134" y="2097"/>
                    <a:pt x="92" y="2080"/>
                    <a:pt x="414" y="1893"/>
                  </a:cubicBezTo>
                  <a:cubicBezTo>
                    <a:pt x="736" y="1706"/>
                    <a:pt x="1609" y="1364"/>
                    <a:pt x="2000" y="1049"/>
                  </a:cubicBezTo>
                  <a:cubicBezTo>
                    <a:pt x="2391" y="734"/>
                    <a:pt x="2599" y="218"/>
                    <a:pt x="2757" y="0"/>
                  </a:cubicBezTo>
                </a:path>
              </a:pathLst>
            </a:custGeom>
            <a:noFill/>
            <a:ln w="254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Times New Roman" panose="02020603050405020304" pitchFamily="18" charset="0"/>
                <a:cs typeface="Times New Roman" panose="02020603050405020304" pitchFamily="18" charset="0"/>
              </a:endParaRPr>
            </a:p>
          </p:txBody>
        </p:sp>
        <p:sp>
          <p:nvSpPr>
            <p:cNvPr id="44062" name="Rectangle 30"/>
            <p:cNvSpPr>
              <a:spLocks noChangeArrowheads="1"/>
            </p:cNvSpPr>
            <p:nvPr/>
          </p:nvSpPr>
          <p:spPr bwMode="auto">
            <a:xfrm>
              <a:off x="4163" y="1295"/>
              <a:ext cx="34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dirty="0">
                  <a:latin typeface="Times New Roman" panose="02020603050405020304" pitchFamily="18" charset="0"/>
                  <a:cs typeface="Times New Roman" panose="02020603050405020304" pitchFamily="18" charset="0"/>
                </a:rPr>
                <a:t>CV</a:t>
              </a:r>
            </a:p>
          </p:txBody>
        </p:sp>
        <p:sp>
          <p:nvSpPr>
            <p:cNvPr id="44063" name="Rectangle 31"/>
            <p:cNvSpPr>
              <a:spLocks noChangeArrowheads="1"/>
            </p:cNvSpPr>
            <p:nvPr/>
          </p:nvSpPr>
          <p:spPr bwMode="auto">
            <a:xfrm>
              <a:off x="4051" y="1868"/>
              <a:ext cx="1492" cy="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_tradnl" altLang="es-MX" sz="1600" b="1" baseline="0" dirty="0">
                  <a:latin typeface="Times New Roman" panose="02020603050405020304" pitchFamily="18" charset="0"/>
                  <a:cs typeface="Times New Roman" panose="02020603050405020304" pitchFamily="18" charset="0"/>
                </a:rPr>
                <a:t>El costo variable</a:t>
              </a:r>
            </a:p>
            <a:p>
              <a:pPr algn="ctr">
                <a:spcBef>
                  <a:spcPct val="0"/>
                </a:spcBef>
                <a:buClrTx/>
                <a:buSzTx/>
                <a:buFontTx/>
                <a:buNone/>
              </a:pPr>
              <a:r>
                <a:rPr lang="es-ES_tradnl" altLang="es-MX" sz="1600" b="1" baseline="0" dirty="0">
                  <a:latin typeface="Times New Roman" panose="02020603050405020304" pitchFamily="18" charset="0"/>
                  <a:cs typeface="Times New Roman" panose="02020603050405020304" pitchFamily="18" charset="0"/>
                </a:rPr>
                <a:t>aumenta según la </a:t>
              </a:r>
            </a:p>
            <a:p>
              <a:pPr algn="ctr">
                <a:spcBef>
                  <a:spcPct val="0"/>
                </a:spcBef>
                <a:buClrTx/>
                <a:buSzTx/>
                <a:buFontTx/>
                <a:buNone/>
              </a:pPr>
              <a:r>
                <a:rPr lang="es-ES_tradnl" altLang="es-MX" sz="1600" b="1" baseline="0" dirty="0">
                  <a:latin typeface="Times New Roman" panose="02020603050405020304" pitchFamily="18" charset="0"/>
                  <a:cs typeface="Times New Roman" panose="02020603050405020304" pitchFamily="18" charset="0"/>
                </a:rPr>
                <a:t>producción y la tasa </a:t>
              </a:r>
            </a:p>
            <a:p>
              <a:pPr algn="ctr">
                <a:spcBef>
                  <a:spcPct val="0"/>
                </a:spcBef>
                <a:buClrTx/>
                <a:buSzTx/>
                <a:buFontTx/>
                <a:buNone/>
              </a:pPr>
              <a:r>
                <a:rPr lang="es-ES_tradnl" altLang="es-MX" sz="1600" b="1" baseline="0" dirty="0">
                  <a:latin typeface="Times New Roman" panose="02020603050405020304" pitchFamily="18" charset="0"/>
                  <a:cs typeface="Times New Roman" panose="02020603050405020304" pitchFamily="18" charset="0"/>
                </a:rPr>
                <a:t> varía dependiendo de </a:t>
              </a:r>
            </a:p>
            <a:p>
              <a:pPr algn="ctr">
                <a:spcBef>
                  <a:spcPct val="0"/>
                </a:spcBef>
                <a:buClrTx/>
                <a:buSzTx/>
                <a:buFontTx/>
                <a:buNone/>
              </a:pPr>
              <a:r>
                <a:rPr lang="es-ES_tradnl" altLang="es-MX" sz="1600" b="1" baseline="0" dirty="0">
                  <a:latin typeface="Times New Roman" panose="02020603050405020304" pitchFamily="18" charset="0"/>
                  <a:cs typeface="Times New Roman" panose="02020603050405020304" pitchFamily="18" charset="0"/>
                </a:rPr>
                <a:t>si los rendimientos son </a:t>
              </a:r>
            </a:p>
            <a:p>
              <a:pPr algn="ctr">
                <a:spcBef>
                  <a:spcPct val="0"/>
                </a:spcBef>
                <a:buClrTx/>
                <a:buSzTx/>
                <a:buFontTx/>
                <a:buNone/>
              </a:pPr>
              <a:r>
                <a:rPr lang="es-ES_tradnl" altLang="es-MX" sz="1600" b="1" baseline="0" dirty="0">
                  <a:latin typeface="Times New Roman" panose="02020603050405020304" pitchFamily="18" charset="0"/>
                  <a:cs typeface="Times New Roman" panose="02020603050405020304" pitchFamily="18" charset="0"/>
                </a:rPr>
                <a:t>crecientes o decrecientes</a:t>
              </a:r>
            </a:p>
          </p:txBody>
        </p:sp>
        <p:sp>
          <p:nvSpPr>
            <p:cNvPr id="44064" name="Freeform 32"/>
            <p:cNvSpPr>
              <a:spLocks/>
            </p:cNvSpPr>
            <p:nvPr/>
          </p:nvSpPr>
          <p:spPr bwMode="auto">
            <a:xfrm>
              <a:off x="1385" y="1168"/>
              <a:ext cx="2757" cy="2329"/>
            </a:xfrm>
            <a:custGeom>
              <a:avLst/>
              <a:gdLst>
                <a:gd name="T0" fmla="*/ 12 w 2757"/>
                <a:gd name="T1" fmla="*/ 2329 h 2329"/>
                <a:gd name="T2" fmla="*/ 67 w 2757"/>
                <a:gd name="T3" fmla="*/ 2170 h 2329"/>
                <a:gd name="T4" fmla="*/ 414 w 2757"/>
                <a:gd name="T5" fmla="*/ 1893 h 2329"/>
                <a:gd name="T6" fmla="*/ 2000 w 2757"/>
                <a:gd name="T7" fmla="*/ 1049 h 2329"/>
                <a:gd name="T8" fmla="*/ 2757 w 2757"/>
                <a:gd name="T9" fmla="*/ 0 h 2329"/>
                <a:gd name="T10" fmla="*/ 0 60000 65536"/>
                <a:gd name="T11" fmla="*/ 0 60000 65536"/>
                <a:gd name="T12" fmla="*/ 0 60000 65536"/>
                <a:gd name="T13" fmla="*/ 0 60000 65536"/>
                <a:gd name="T14" fmla="*/ 0 60000 65536"/>
                <a:gd name="T15" fmla="*/ 0 w 2757"/>
                <a:gd name="T16" fmla="*/ 0 h 2329"/>
                <a:gd name="T17" fmla="*/ 2757 w 2757"/>
                <a:gd name="T18" fmla="*/ 2329 h 2329"/>
              </a:gdLst>
              <a:ahLst/>
              <a:cxnLst>
                <a:cxn ang="T10">
                  <a:pos x="T0" y="T1"/>
                </a:cxn>
                <a:cxn ang="T11">
                  <a:pos x="T2" y="T3"/>
                </a:cxn>
                <a:cxn ang="T12">
                  <a:pos x="T4" y="T5"/>
                </a:cxn>
                <a:cxn ang="T13">
                  <a:pos x="T6" y="T7"/>
                </a:cxn>
                <a:cxn ang="T14">
                  <a:pos x="T8" y="T9"/>
                </a:cxn>
              </a:cxnLst>
              <a:rect l="T15" t="T16" r="T17" b="T18"/>
              <a:pathLst>
                <a:path w="2757" h="2329">
                  <a:moveTo>
                    <a:pt x="12" y="2329"/>
                  </a:moveTo>
                  <a:cubicBezTo>
                    <a:pt x="21" y="2303"/>
                    <a:pt x="0" y="2243"/>
                    <a:pt x="67" y="2170"/>
                  </a:cubicBezTo>
                  <a:cubicBezTo>
                    <a:pt x="134" y="2097"/>
                    <a:pt x="92" y="2080"/>
                    <a:pt x="414" y="1893"/>
                  </a:cubicBezTo>
                  <a:cubicBezTo>
                    <a:pt x="736" y="1706"/>
                    <a:pt x="1609" y="1364"/>
                    <a:pt x="2000" y="1049"/>
                  </a:cubicBezTo>
                  <a:cubicBezTo>
                    <a:pt x="2391" y="734"/>
                    <a:pt x="2599" y="218"/>
                    <a:pt x="2757" y="0"/>
                  </a:cubicBezTo>
                </a:path>
              </a:pathLst>
            </a:custGeom>
            <a:noFill/>
            <a:ln w="254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Times New Roman" panose="02020603050405020304" pitchFamily="18" charset="0"/>
                <a:cs typeface="Times New Roman" panose="02020603050405020304" pitchFamily="18" charset="0"/>
              </a:endParaRPr>
            </a:p>
          </p:txBody>
        </p:sp>
        <p:sp>
          <p:nvSpPr>
            <p:cNvPr id="44065" name="Rectangle 33"/>
            <p:cNvSpPr>
              <a:spLocks noChangeArrowheads="1"/>
            </p:cNvSpPr>
            <p:nvPr/>
          </p:nvSpPr>
          <p:spPr bwMode="auto">
            <a:xfrm>
              <a:off x="3989" y="902"/>
              <a:ext cx="32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dirty="0">
                  <a:latin typeface="Times New Roman" panose="02020603050405020304" pitchFamily="18" charset="0"/>
                  <a:cs typeface="Times New Roman" panose="02020603050405020304" pitchFamily="18" charset="0"/>
                </a:rPr>
                <a:t>CT</a:t>
              </a:r>
            </a:p>
          </p:txBody>
        </p:sp>
        <p:sp>
          <p:nvSpPr>
            <p:cNvPr id="44066" name="Rectangle 34"/>
            <p:cNvSpPr>
              <a:spLocks noChangeArrowheads="1"/>
            </p:cNvSpPr>
            <p:nvPr/>
          </p:nvSpPr>
          <p:spPr bwMode="auto">
            <a:xfrm>
              <a:off x="2334" y="792"/>
              <a:ext cx="1634" cy="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_tradnl" altLang="es-MX" sz="1800" b="1" baseline="0" dirty="0">
                  <a:latin typeface="Times New Roman" panose="02020603050405020304" pitchFamily="18" charset="0"/>
                  <a:cs typeface="Times New Roman" panose="02020603050405020304" pitchFamily="18" charset="0"/>
                </a:rPr>
                <a:t>El costo total es la suma </a:t>
              </a:r>
            </a:p>
            <a:p>
              <a:pPr algn="ctr">
                <a:spcBef>
                  <a:spcPct val="0"/>
                </a:spcBef>
                <a:buClrTx/>
                <a:buSzTx/>
                <a:buFontTx/>
                <a:buNone/>
              </a:pPr>
              <a:r>
                <a:rPr lang="es-ES_tradnl" altLang="es-MX" sz="1800" b="1" baseline="0" dirty="0">
                  <a:latin typeface="Times New Roman" panose="02020603050405020304" pitchFamily="18" charset="0"/>
                  <a:cs typeface="Times New Roman" panose="02020603050405020304" pitchFamily="18" charset="0"/>
                </a:rPr>
                <a:t>vertical de CF y CV.</a:t>
              </a:r>
            </a:p>
          </p:txBody>
        </p:sp>
        <p:grpSp>
          <p:nvGrpSpPr>
            <p:cNvPr id="44067" name="Group 35"/>
            <p:cNvGrpSpPr>
              <a:grpSpLocks/>
            </p:cNvGrpSpPr>
            <p:nvPr/>
          </p:nvGrpSpPr>
          <p:grpSpPr bwMode="auto">
            <a:xfrm>
              <a:off x="1410" y="3313"/>
              <a:ext cx="3980" cy="229"/>
              <a:chOff x="1410" y="3313"/>
              <a:chExt cx="3980" cy="229"/>
            </a:xfrm>
          </p:grpSpPr>
          <p:sp>
            <p:nvSpPr>
              <p:cNvPr id="44070" name="Line 36"/>
              <p:cNvSpPr>
                <a:spLocks noChangeShapeType="1"/>
              </p:cNvSpPr>
              <p:nvPr/>
            </p:nvSpPr>
            <p:spPr bwMode="auto">
              <a:xfrm>
                <a:off x="1410" y="3504"/>
                <a:ext cx="3566" cy="0"/>
              </a:xfrm>
              <a:prstGeom prst="line">
                <a:avLst/>
              </a:prstGeom>
              <a:noFill/>
              <a:ln w="25400">
                <a:solidFill>
                  <a:schemeClr val="hlink"/>
                </a:solidFill>
                <a:round/>
                <a:headEnd/>
                <a:tailEnd/>
              </a:ln>
              <a:extLst>
                <a:ext uri="{909E8E84-426E-40DD-AFC4-6F175D3DCCD1}">
                  <a14:hiddenFill xmlns:a14="http://schemas.microsoft.com/office/drawing/2010/main">
                    <a:noFill/>
                  </a14:hiddenFill>
                </a:ext>
              </a:extLst>
            </p:spPr>
            <p:txBody>
              <a:bodyPr/>
              <a:lstStyle/>
              <a:p>
                <a:endParaRPr lang="es-MX">
                  <a:latin typeface="Times New Roman" panose="02020603050405020304" pitchFamily="18" charset="0"/>
                  <a:cs typeface="Times New Roman" panose="02020603050405020304" pitchFamily="18" charset="0"/>
                </a:endParaRPr>
              </a:p>
            </p:txBody>
          </p:sp>
          <p:sp>
            <p:nvSpPr>
              <p:cNvPr id="44071" name="Rectangle 37"/>
              <p:cNvSpPr>
                <a:spLocks noChangeArrowheads="1"/>
              </p:cNvSpPr>
              <p:nvPr/>
            </p:nvSpPr>
            <p:spPr bwMode="auto">
              <a:xfrm>
                <a:off x="5041" y="3313"/>
                <a:ext cx="349"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dirty="0">
                    <a:latin typeface="Times New Roman" panose="02020603050405020304" pitchFamily="18" charset="0"/>
                    <a:cs typeface="Times New Roman" panose="02020603050405020304" pitchFamily="18" charset="0"/>
                  </a:rPr>
                  <a:t>CF</a:t>
                </a:r>
              </a:p>
            </p:txBody>
          </p:sp>
        </p:grpSp>
        <p:sp>
          <p:nvSpPr>
            <p:cNvPr id="44068" name="Text Box 38"/>
            <p:cNvSpPr txBox="1">
              <a:spLocks noChangeArrowheads="1"/>
            </p:cNvSpPr>
            <p:nvPr/>
          </p:nvSpPr>
          <p:spPr bwMode="auto">
            <a:xfrm>
              <a:off x="1067" y="3368"/>
              <a:ext cx="26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latin typeface="Times New Roman" panose="02020603050405020304" pitchFamily="18" charset="0"/>
                  <a:cs typeface="Times New Roman" panose="02020603050405020304" pitchFamily="18" charset="0"/>
                </a:rPr>
                <a:t>50</a:t>
              </a:r>
            </a:p>
          </p:txBody>
        </p:sp>
        <p:sp>
          <p:nvSpPr>
            <p:cNvPr id="44069" name="Text Box 39"/>
            <p:cNvSpPr txBox="1">
              <a:spLocks noChangeArrowheads="1"/>
            </p:cNvSpPr>
            <p:nvPr/>
          </p:nvSpPr>
          <p:spPr bwMode="auto">
            <a:xfrm>
              <a:off x="3859" y="3064"/>
              <a:ext cx="1260"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dirty="0">
                  <a:latin typeface="Times New Roman" panose="02020603050405020304" pitchFamily="18" charset="0"/>
                  <a:cs typeface="Times New Roman" panose="02020603050405020304" pitchFamily="18" charset="0"/>
                </a:rPr>
                <a:t>El costo fijo no varía</a:t>
              </a:r>
            </a:p>
            <a:p>
              <a:pPr>
                <a:spcBef>
                  <a:spcPct val="0"/>
                </a:spcBef>
                <a:buClrTx/>
                <a:buSzTx/>
                <a:buFontTx/>
                <a:buNone/>
              </a:pPr>
              <a:r>
                <a:rPr lang="es-ES_tradnl" altLang="es-MX" sz="1600" b="1" baseline="0" dirty="0">
                  <a:latin typeface="Times New Roman" panose="02020603050405020304" pitchFamily="18" charset="0"/>
                  <a:cs typeface="Times New Roman" panose="02020603050405020304" pitchFamily="18" charset="0"/>
                </a:rPr>
                <a:t>con la producción</a:t>
              </a:r>
            </a:p>
          </p:txBody>
        </p:sp>
      </p:grpSp>
    </p:spTree>
    <p:extLst>
      <p:ext uri="{BB962C8B-B14F-4D97-AF65-F5344CB8AC3E}">
        <p14:creationId xmlns:p14="http://schemas.microsoft.com/office/powerpoint/2010/main" val="4102617309"/>
      </p:ext>
    </p:extLst>
  </p:cSld>
  <p:clrMapOvr>
    <a:masterClrMapping/>
  </p:clrMapOvr>
  <p:transition spd="med">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2286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5060" name="Rectangle 34"/>
          <p:cNvSpPr>
            <a:spLocks noChangeArrowheads="1"/>
          </p:cNvSpPr>
          <p:nvPr/>
        </p:nvSpPr>
        <p:spPr bwMode="auto">
          <a:xfrm>
            <a:off x="6553200" y="908720"/>
            <a:ext cx="38100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lvl="1" eaLnBrk="1" hangingPunct="1">
              <a:buClrTx/>
              <a:buFontTx/>
              <a:buChar char="–"/>
            </a:pPr>
            <a:r>
              <a:rPr lang="es-ES_tradnl" altLang="es-MX" sz="2000" i="1" baseline="0" dirty="0" err="1">
                <a:latin typeface="Times New Roman" pitchFamily="18" charset="0"/>
              </a:rPr>
              <a:t>CFMe</a:t>
            </a:r>
            <a:r>
              <a:rPr lang="es-ES_tradnl" altLang="es-MX" sz="2000" baseline="0" dirty="0"/>
              <a:t> desciende ininterrumpidamente.</a:t>
            </a:r>
          </a:p>
          <a:p>
            <a:pPr lvl="1" eaLnBrk="1" hangingPunct="1">
              <a:buClrTx/>
              <a:buFontTx/>
              <a:buChar char="–"/>
            </a:pPr>
            <a:r>
              <a:rPr lang="es-ES_tradnl" altLang="es-MX" sz="2000" baseline="0" dirty="0"/>
              <a:t>Cuando </a:t>
            </a:r>
            <a:r>
              <a:rPr lang="es-ES_tradnl" altLang="es-MX" sz="2000" i="1" baseline="0" dirty="0" err="1">
                <a:latin typeface="Times New Roman" pitchFamily="18" charset="0"/>
              </a:rPr>
              <a:t>CMg</a:t>
            </a:r>
            <a:r>
              <a:rPr lang="es-ES_tradnl" altLang="es-MX" sz="2000" i="1" baseline="0" dirty="0">
                <a:latin typeface="Times New Roman" pitchFamily="18" charset="0"/>
              </a:rPr>
              <a:t> &lt; </a:t>
            </a:r>
            <a:r>
              <a:rPr lang="es-ES_tradnl" altLang="es-MX" sz="2000" i="1" baseline="0" dirty="0" err="1">
                <a:latin typeface="Times New Roman" pitchFamily="18" charset="0"/>
              </a:rPr>
              <a:t>CVMe</a:t>
            </a:r>
            <a:r>
              <a:rPr lang="es-ES_tradnl" altLang="es-MX" sz="2000" baseline="0" dirty="0"/>
              <a:t> o </a:t>
            </a:r>
            <a:br>
              <a:rPr lang="es-ES_tradnl" altLang="es-MX" sz="2000" baseline="0" dirty="0"/>
            </a:br>
            <a:r>
              <a:rPr lang="es-ES_tradnl" altLang="es-MX" sz="2000" i="1" baseline="0" dirty="0" err="1">
                <a:latin typeface="Times New Roman" pitchFamily="18" charset="0"/>
              </a:rPr>
              <a:t>CMg</a:t>
            </a:r>
            <a:r>
              <a:rPr lang="es-ES_tradnl" altLang="es-MX" sz="2000" i="1" baseline="0" dirty="0">
                <a:latin typeface="Times New Roman" pitchFamily="18" charset="0"/>
              </a:rPr>
              <a:t> &lt; </a:t>
            </a:r>
            <a:r>
              <a:rPr lang="es-ES_tradnl" altLang="es-MX" sz="2000" i="1" baseline="0" dirty="0" err="1">
                <a:latin typeface="Times New Roman" pitchFamily="18" charset="0"/>
              </a:rPr>
              <a:t>CTMe</a:t>
            </a:r>
            <a:r>
              <a:rPr lang="es-ES_tradnl" altLang="es-MX" sz="2000" i="1" baseline="0" dirty="0">
                <a:latin typeface="Times New Roman" pitchFamily="18" charset="0"/>
              </a:rPr>
              <a:t>, </a:t>
            </a:r>
            <a:r>
              <a:rPr lang="es-ES_tradnl" altLang="es-MX" sz="2000" i="1" baseline="0" dirty="0" err="1">
                <a:latin typeface="Times New Roman" pitchFamily="18" charset="0"/>
              </a:rPr>
              <a:t>CVMe</a:t>
            </a:r>
            <a:r>
              <a:rPr lang="es-ES_tradnl" altLang="es-MX" sz="2000" baseline="0" dirty="0"/>
              <a:t> y </a:t>
            </a:r>
            <a:r>
              <a:rPr lang="es-ES_tradnl" altLang="es-MX" sz="2000" i="1" baseline="0" dirty="0" err="1">
                <a:latin typeface="Times New Roman" pitchFamily="18" charset="0"/>
              </a:rPr>
              <a:t>CTMe</a:t>
            </a:r>
            <a:r>
              <a:rPr lang="es-ES_tradnl" altLang="es-MX" sz="2000" baseline="0" dirty="0"/>
              <a:t> disminuyen.</a:t>
            </a:r>
          </a:p>
          <a:p>
            <a:pPr lvl="1" eaLnBrk="1" hangingPunct="1">
              <a:buClrTx/>
              <a:buFontTx/>
              <a:buChar char="–"/>
            </a:pPr>
            <a:r>
              <a:rPr lang="es-ES_tradnl" altLang="es-MX" sz="2000" baseline="0" dirty="0"/>
              <a:t>Cuando </a:t>
            </a:r>
            <a:r>
              <a:rPr lang="es-ES_tradnl" altLang="es-MX" sz="2000" i="1" baseline="0" dirty="0" err="1">
                <a:latin typeface="Times New Roman" pitchFamily="18" charset="0"/>
              </a:rPr>
              <a:t>CMg</a:t>
            </a:r>
            <a:r>
              <a:rPr lang="es-ES_tradnl" altLang="es-MX" sz="2000" i="1" baseline="0" dirty="0">
                <a:latin typeface="Times New Roman" pitchFamily="18" charset="0"/>
              </a:rPr>
              <a:t> &gt; </a:t>
            </a:r>
            <a:r>
              <a:rPr lang="es-ES_tradnl" altLang="es-MX" sz="2000" i="1" baseline="0" dirty="0" err="1">
                <a:latin typeface="Times New Roman" pitchFamily="18" charset="0"/>
              </a:rPr>
              <a:t>CVMe</a:t>
            </a:r>
            <a:r>
              <a:rPr lang="es-ES_tradnl" altLang="es-MX" sz="2000" baseline="0" dirty="0"/>
              <a:t> o </a:t>
            </a:r>
            <a:br>
              <a:rPr lang="es-ES_tradnl" altLang="es-MX" sz="2000" baseline="0" dirty="0"/>
            </a:br>
            <a:r>
              <a:rPr lang="es-ES_tradnl" altLang="es-MX" sz="2000" i="1" baseline="0" dirty="0" err="1">
                <a:latin typeface="Times New Roman" pitchFamily="18" charset="0"/>
              </a:rPr>
              <a:t>CMg</a:t>
            </a:r>
            <a:r>
              <a:rPr lang="es-ES_tradnl" altLang="es-MX" sz="2000" i="1" baseline="0" dirty="0">
                <a:latin typeface="Times New Roman" pitchFamily="18" charset="0"/>
              </a:rPr>
              <a:t> &gt; </a:t>
            </a:r>
            <a:r>
              <a:rPr lang="es-ES_tradnl" altLang="es-MX" sz="2000" i="1" baseline="0" dirty="0" err="1">
                <a:latin typeface="Times New Roman" pitchFamily="18" charset="0"/>
              </a:rPr>
              <a:t>CTMe</a:t>
            </a:r>
            <a:r>
              <a:rPr lang="es-ES_tradnl" altLang="es-MX" sz="2000" i="1" baseline="0" dirty="0">
                <a:latin typeface="Times New Roman" pitchFamily="18" charset="0"/>
              </a:rPr>
              <a:t>, </a:t>
            </a:r>
            <a:r>
              <a:rPr lang="es-ES_tradnl" altLang="es-MX" sz="2000" i="1" baseline="0" dirty="0" err="1">
                <a:latin typeface="Times New Roman" pitchFamily="18" charset="0"/>
              </a:rPr>
              <a:t>CVMe</a:t>
            </a:r>
            <a:r>
              <a:rPr lang="es-ES_tradnl" altLang="es-MX" sz="2000" baseline="0" dirty="0"/>
              <a:t> y </a:t>
            </a:r>
            <a:r>
              <a:rPr lang="es-ES_tradnl" altLang="es-MX" sz="2000" i="1" baseline="0" dirty="0" err="1">
                <a:latin typeface="Times New Roman" pitchFamily="18" charset="0"/>
              </a:rPr>
              <a:t>CTMe</a:t>
            </a:r>
            <a:r>
              <a:rPr lang="es-ES_tradnl" altLang="es-MX" sz="2000" baseline="0" dirty="0"/>
              <a:t> aumentan.</a:t>
            </a:r>
          </a:p>
        </p:txBody>
      </p:sp>
      <p:sp>
        <p:nvSpPr>
          <p:cNvPr id="45061" name="Rectangle 35"/>
          <p:cNvSpPr>
            <a:spLocks noChangeArrowheads="1"/>
          </p:cNvSpPr>
          <p:nvPr/>
        </p:nvSpPr>
        <p:spPr bwMode="auto">
          <a:xfrm>
            <a:off x="6553200" y="3301752"/>
            <a:ext cx="38100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70000"/>
              </a:spcBef>
              <a:buClrTx/>
              <a:buSzTx/>
              <a:buFontTx/>
              <a:buNone/>
            </a:pPr>
            <a:endParaRPr lang="es-ES_tradnl" altLang="es-MX" sz="2000" baseline="0" dirty="0"/>
          </a:p>
          <a:p>
            <a:pPr lvl="1" eaLnBrk="1" hangingPunct="1">
              <a:buClrTx/>
              <a:buFontTx/>
              <a:buChar char="–"/>
            </a:pPr>
            <a:r>
              <a:rPr lang="es-ES_tradnl" altLang="es-MX" sz="2000" i="1" baseline="0" dirty="0" err="1">
                <a:latin typeface="Times New Roman" pitchFamily="18" charset="0"/>
              </a:rPr>
              <a:t>CMg</a:t>
            </a:r>
            <a:r>
              <a:rPr lang="es-ES_tradnl" altLang="es-MX" sz="2000" baseline="0" dirty="0"/>
              <a:t> corta </a:t>
            </a:r>
            <a:r>
              <a:rPr lang="es-ES_tradnl" altLang="es-MX" sz="2000" i="1" baseline="0" dirty="0">
                <a:latin typeface="Times New Roman" pitchFamily="18" charset="0"/>
              </a:rPr>
              <a:t>al </a:t>
            </a:r>
            <a:r>
              <a:rPr lang="es-ES_tradnl" altLang="es-MX" sz="2000" i="1" baseline="0" dirty="0" err="1">
                <a:latin typeface="Times New Roman" pitchFamily="18" charset="0"/>
              </a:rPr>
              <a:t>CVMe</a:t>
            </a:r>
            <a:r>
              <a:rPr lang="es-ES_tradnl" altLang="es-MX" sz="2000" baseline="0" dirty="0"/>
              <a:t> y </a:t>
            </a:r>
            <a:r>
              <a:rPr lang="es-ES_tradnl" altLang="es-MX" sz="2000" i="1" baseline="0" dirty="0" err="1">
                <a:latin typeface="Times New Roman" pitchFamily="18" charset="0"/>
              </a:rPr>
              <a:t>CTMe</a:t>
            </a:r>
            <a:r>
              <a:rPr lang="es-ES_tradnl" altLang="es-MX" sz="2000" baseline="0" dirty="0"/>
              <a:t> en su punto mínimo.</a:t>
            </a:r>
          </a:p>
          <a:p>
            <a:pPr lvl="1" eaLnBrk="1" hangingPunct="1">
              <a:buClrTx/>
              <a:buFontTx/>
              <a:buChar char="–"/>
            </a:pPr>
            <a:r>
              <a:rPr lang="es-ES_tradnl" altLang="es-MX" sz="2000" baseline="0" dirty="0"/>
              <a:t>El punto mínimo de </a:t>
            </a:r>
            <a:r>
              <a:rPr lang="es-ES_tradnl" altLang="es-MX" sz="2000" i="1" baseline="0" dirty="0" err="1">
                <a:latin typeface="Times New Roman" pitchFamily="18" charset="0"/>
              </a:rPr>
              <a:t>CVMe</a:t>
            </a:r>
            <a:r>
              <a:rPr lang="es-ES_tradnl" altLang="es-MX" sz="2000" baseline="0" dirty="0"/>
              <a:t> se produce en un nivel de producción más bajo que el punto mínimo de </a:t>
            </a:r>
            <a:r>
              <a:rPr lang="es-ES_tradnl" altLang="es-MX" sz="2000" i="1" baseline="0" dirty="0" err="1">
                <a:latin typeface="Times New Roman" pitchFamily="18" charset="0"/>
              </a:rPr>
              <a:t>CTMe</a:t>
            </a:r>
            <a:r>
              <a:rPr lang="es-ES_tradnl" altLang="es-MX" sz="2000" baseline="0" dirty="0"/>
              <a:t>, debido a </a:t>
            </a:r>
            <a:r>
              <a:rPr lang="es-ES_tradnl" altLang="es-MX" sz="2000" i="1" baseline="0" dirty="0">
                <a:latin typeface="Times New Roman" pitchFamily="18" charset="0"/>
              </a:rPr>
              <a:t>CF</a:t>
            </a:r>
            <a:r>
              <a:rPr lang="es-ES_tradnl" altLang="es-MX" sz="2000" baseline="0" dirty="0"/>
              <a:t>.</a:t>
            </a:r>
          </a:p>
        </p:txBody>
      </p:sp>
      <p:grpSp>
        <p:nvGrpSpPr>
          <p:cNvPr id="36" name="Group 3"/>
          <p:cNvGrpSpPr>
            <a:grpSpLocks/>
          </p:cNvGrpSpPr>
          <p:nvPr/>
        </p:nvGrpSpPr>
        <p:grpSpPr bwMode="auto">
          <a:xfrm>
            <a:off x="1055440" y="1772816"/>
            <a:ext cx="4813300" cy="3868738"/>
            <a:chOff x="159" y="1152"/>
            <a:chExt cx="3031" cy="2437"/>
          </a:xfrm>
        </p:grpSpPr>
        <p:sp>
          <p:nvSpPr>
            <p:cNvPr id="37" name="Line 4"/>
            <p:cNvSpPr>
              <a:spLocks noChangeShapeType="1"/>
            </p:cNvSpPr>
            <p:nvPr/>
          </p:nvSpPr>
          <p:spPr bwMode="auto">
            <a:xfrm>
              <a:off x="665" y="1152"/>
              <a:ext cx="1" cy="224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8" name="Line 5"/>
            <p:cNvSpPr>
              <a:spLocks noChangeShapeType="1"/>
            </p:cNvSpPr>
            <p:nvPr/>
          </p:nvSpPr>
          <p:spPr bwMode="auto">
            <a:xfrm>
              <a:off x="658" y="3395"/>
              <a:ext cx="2349"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9" name="Rectangle 6"/>
            <p:cNvSpPr>
              <a:spLocks noChangeArrowheads="1"/>
            </p:cNvSpPr>
            <p:nvPr/>
          </p:nvSpPr>
          <p:spPr bwMode="auto">
            <a:xfrm>
              <a:off x="3020" y="3295"/>
              <a:ext cx="17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latin typeface="Times New Roman" pitchFamily="18" charset="0"/>
                </a:rPr>
                <a:t>q</a:t>
              </a:r>
            </a:p>
          </p:txBody>
        </p:sp>
        <p:sp>
          <p:nvSpPr>
            <p:cNvPr id="40" name="Rectangle 7"/>
            <p:cNvSpPr>
              <a:spLocks noChangeArrowheads="1"/>
            </p:cNvSpPr>
            <p:nvPr/>
          </p:nvSpPr>
          <p:spPr bwMode="auto">
            <a:xfrm>
              <a:off x="159" y="1161"/>
              <a:ext cx="492"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_tradnl" altLang="es-MX" sz="1400" b="1" baseline="0"/>
                <a:t>Costos</a:t>
              </a:r>
            </a:p>
          </p:txBody>
        </p:sp>
        <p:sp>
          <p:nvSpPr>
            <p:cNvPr id="41" name="Rectangle 8"/>
            <p:cNvSpPr>
              <a:spLocks noChangeArrowheads="1"/>
            </p:cNvSpPr>
            <p:nvPr/>
          </p:nvSpPr>
          <p:spPr bwMode="auto">
            <a:xfrm>
              <a:off x="449" y="2890"/>
              <a:ext cx="238"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25</a:t>
              </a:r>
            </a:p>
          </p:txBody>
        </p:sp>
        <p:sp>
          <p:nvSpPr>
            <p:cNvPr id="42" name="Rectangle 9"/>
            <p:cNvSpPr>
              <a:spLocks noChangeArrowheads="1"/>
            </p:cNvSpPr>
            <p:nvPr/>
          </p:nvSpPr>
          <p:spPr bwMode="auto">
            <a:xfrm>
              <a:off x="463" y="2408"/>
              <a:ext cx="238"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50</a:t>
              </a:r>
            </a:p>
          </p:txBody>
        </p:sp>
        <p:sp>
          <p:nvSpPr>
            <p:cNvPr id="43" name="Rectangle 10"/>
            <p:cNvSpPr>
              <a:spLocks noChangeArrowheads="1"/>
            </p:cNvSpPr>
            <p:nvPr/>
          </p:nvSpPr>
          <p:spPr bwMode="auto">
            <a:xfrm>
              <a:off x="475" y="1931"/>
              <a:ext cx="238"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75</a:t>
              </a:r>
            </a:p>
          </p:txBody>
        </p:sp>
        <p:sp>
          <p:nvSpPr>
            <p:cNvPr id="44" name="Rectangle 11"/>
            <p:cNvSpPr>
              <a:spLocks noChangeArrowheads="1"/>
            </p:cNvSpPr>
            <p:nvPr/>
          </p:nvSpPr>
          <p:spPr bwMode="auto">
            <a:xfrm>
              <a:off x="384" y="1440"/>
              <a:ext cx="30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dirty="0"/>
                <a:t>100</a:t>
              </a:r>
            </a:p>
          </p:txBody>
        </p:sp>
        <p:sp>
          <p:nvSpPr>
            <p:cNvPr id="45" name="Rectangle 12"/>
            <p:cNvSpPr>
              <a:spLocks noChangeArrowheads="1"/>
            </p:cNvSpPr>
            <p:nvPr/>
          </p:nvSpPr>
          <p:spPr bwMode="auto">
            <a:xfrm>
              <a:off x="621" y="3398"/>
              <a:ext cx="176"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0</a:t>
              </a:r>
            </a:p>
          </p:txBody>
        </p:sp>
        <p:sp>
          <p:nvSpPr>
            <p:cNvPr id="46" name="Rectangle 13"/>
            <p:cNvSpPr>
              <a:spLocks noChangeArrowheads="1"/>
            </p:cNvSpPr>
            <p:nvPr/>
          </p:nvSpPr>
          <p:spPr bwMode="auto">
            <a:xfrm>
              <a:off x="777" y="3391"/>
              <a:ext cx="176"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a:t>
              </a:r>
            </a:p>
          </p:txBody>
        </p:sp>
        <p:sp>
          <p:nvSpPr>
            <p:cNvPr id="47" name="Rectangle 14"/>
            <p:cNvSpPr>
              <a:spLocks noChangeArrowheads="1"/>
            </p:cNvSpPr>
            <p:nvPr/>
          </p:nvSpPr>
          <p:spPr bwMode="auto">
            <a:xfrm>
              <a:off x="947" y="3398"/>
              <a:ext cx="176"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2</a:t>
              </a:r>
            </a:p>
          </p:txBody>
        </p:sp>
        <p:sp>
          <p:nvSpPr>
            <p:cNvPr id="48" name="Rectangle 15"/>
            <p:cNvSpPr>
              <a:spLocks noChangeArrowheads="1"/>
            </p:cNvSpPr>
            <p:nvPr/>
          </p:nvSpPr>
          <p:spPr bwMode="auto">
            <a:xfrm>
              <a:off x="1116" y="3398"/>
              <a:ext cx="140"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3</a:t>
              </a:r>
            </a:p>
          </p:txBody>
        </p:sp>
        <p:sp>
          <p:nvSpPr>
            <p:cNvPr id="49" name="Rectangle 16"/>
            <p:cNvSpPr>
              <a:spLocks noChangeArrowheads="1"/>
            </p:cNvSpPr>
            <p:nvPr/>
          </p:nvSpPr>
          <p:spPr bwMode="auto">
            <a:xfrm>
              <a:off x="1277" y="3398"/>
              <a:ext cx="176"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4</a:t>
              </a:r>
            </a:p>
          </p:txBody>
        </p:sp>
        <p:sp>
          <p:nvSpPr>
            <p:cNvPr id="50" name="Rectangle 17"/>
            <p:cNvSpPr>
              <a:spLocks noChangeArrowheads="1"/>
            </p:cNvSpPr>
            <p:nvPr/>
          </p:nvSpPr>
          <p:spPr bwMode="auto">
            <a:xfrm>
              <a:off x="1451" y="3398"/>
              <a:ext cx="140"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5</a:t>
              </a:r>
            </a:p>
          </p:txBody>
        </p:sp>
        <p:sp>
          <p:nvSpPr>
            <p:cNvPr id="51" name="Rectangle 18"/>
            <p:cNvSpPr>
              <a:spLocks noChangeArrowheads="1"/>
            </p:cNvSpPr>
            <p:nvPr/>
          </p:nvSpPr>
          <p:spPr bwMode="auto">
            <a:xfrm>
              <a:off x="1606" y="3398"/>
              <a:ext cx="139"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6</a:t>
              </a:r>
            </a:p>
          </p:txBody>
        </p:sp>
        <p:sp>
          <p:nvSpPr>
            <p:cNvPr id="52" name="Rectangle 19"/>
            <p:cNvSpPr>
              <a:spLocks noChangeArrowheads="1"/>
            </p:cNvSpPr>
            <p:nvPr/>
          </p:nvSpPr>
          <p:spPr bwMode="auto">
            <a:xfrm>
              <a:off x="1770" y="3398"/>
              <a:ext cx="140"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7</a:t>
              </a:r>
            </a:p>
          </p:txBody>
        </p:sp>
        <p:sp>
          <p:nvSpPr>
            <p:cNvPr id="53" name="Rectangle 20"/>
            <p:cNvSpPr>
              <a:spLocks noChangeArrowheads="1"/>
            </p:cNvSpPr>
            <p:nvPr/>
          </p:nvSpPr>
          <p:spPr bwMode="auto">
            <a:xfrm>
              <a:off x="1948" y="3398"/>
              <a:ext cx="176"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8</a:t>
              </a:r>
            </a:p>
          </p:txBody>
        </p:sp>
        <p:sp>
          <p:nvSpPr>
            <p:cNvPr id="54" name="Rectangle 21"/>
            <p:cNvSpPr>
              <a:spLocks noChangeArrowheads="1"/>
            </p:cNvSpPr>
            <p:nvPr/>
          </p:nvSpPr>
          <p:spPr bwMode="auto">
            <a:xfrm>
              <a:off x="2107" y="3398"/>
              <a:ext cx="176"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9</a:t>
              </a:r>
            </a:p>
          </p:txBody>
        </p:sp>
        <p:sp>
          <p:nvSpPr>
            <p:cNvPr id="55" name="Rectangle 22"/>
            <p:cNvSpPr>
              <a:spLocks noChangeArrowheads="1"/>
            </p:cNvSpPr>
            <p:nvPr/>
          </p:nvSpPr>
          <p:spPr bwMode="auto">
            <a:xfrm>
              <a:off x="2279" y="3398"/>
              <a:ext cx="238"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10</a:t>
              </a:r>
            </a:p>
          </p:txBody>
        </p:sp>
        <p:sp>
          <p:nvSpPr>
            <p:cNvPr id="56" name="Rectangle 23"/>
            <p:cNvSpPr>
              <a:spLocks noChangeArrowheads="1"/>
            </p:cNvSpPr>
            <p:nvPr/>
          </p:nvSpPr>
          <p:spPr bwMode="auto">
            <a:xfrm>
              <a:off x="2498" y="3399"/>
              <a:ext cx="238"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11</a:t>
              </a:r>
            </a:p>
          </p:txBody>
        </p:sp>
        <p:sp>
          <p:nvSpPr>
            <p:cNvPr id="57" name="Freeform 24"/>
            <p:cNvSpPr>
              <a:spLocks/>
            </p:cNvSpPr>
            <p:nvPr/>
          </p:nvSpPr>
          <p:spPr bwMode="auto">
            <a:xfrm>
              <a:off x="826" y="1761"/>
              <a:ext cx="1711" cy="1494"/>
            </a:xfrm>
            <a:custGeom>
              <a:avLst/>
              <a:gdLst>
                <a:gd name="T0" fmla="*/ 0 w 2707"/>
                <a:gd name="T1" fmla="*/ 402 h 2038"/>
                <a:gd name="T2" fmla="*/ 216 w 2707"/>
                <a:gd name="T3" fmla="*/ 736 h 2038"/>
                <a:gd name="T4" fmla="*/ 683 w 2707"/>
                <a:gd name="T5" fmla="*/ 0 h 2038"/>
                <a:gd name="T6" fmla="*/ 0 60000 65536"/>
                <a:gd name="T7" fmla="*/ 0 60000 65536"/>
                <a:gd name="T8" fmla="*/ 0 60000 65536"/>
                <a:gd name="T9" fmla="*/ 0 w 2707"/>
                <a:gd name="T10" fmla="*/ 0 h 2038"/>
                <a:gd name="T11" fmla="*/ 2707 w 2707"/>
                <a:gd name="T12" fmla="*/ 2038 h 2038"/>
              </a:gdLst>
              <a:ahLst/>
              <a:cxnLst>
                <a:cxn ang="T6">
                  <a:pos x="T0" y="T1"/>
                </a:cxn>
                <a:cxn ang="T7">
                  <a:pos x="T2" y="T3"/>
                </a:cxn>
                <a:cxn ang="T8">
                  <a:pos x="T4" y="T5"/>
                </a:cxn>
              </a:cxnLst>
              <a:rect l="T9" t="T10" r="T11" b="T12"/>
              <a:pathLst>
                <a:path w="2707" h="2038">
                  <a:moveTo>
                    <a:pt x="0" y="1020"/>
                  </a:moveTo>
                  <a:cubicBezTo>
                    <a:pt x="202" y="1529"/>
                    <a:pt x="405" y="2038"/>
                    <a:pt x="856" y="1868"/>
                  </a:cubicBezTo>
                  <a:cubicBezTo>
                    <a:pt x="1307" y="1698"/>
                    <a:pt x="2399" y="313"/>
                    <a:pt x="2707"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txBody>
            <a:bodyPr wrap="none">
              <a:spAutoFit/>
            </a:bodyPr>
            <a:lstStyle/>
            <a:p>
              <a:endParaRPr lang="es-MX"/>
            </a:p>
          </p:txBody>
        </p:sp>
        <p:sp>
          <p:nvSpPr>
            <p:cNvPr id="58" name="Freeform 25"/>
            <p:cNvSpPr>
              <a:spLocks/>
            </p:cNvSpPr>
            <p:nvPr/>
          </p:nvSpPr>
          <p:spPr bwMode="auto">
            <a:xfrm>
              <a:off x="806" y="1821"/>
              <a:ext cx="1773" cy="1431"/>
            </a:xfrm>
            <a:custGeom>
              <a:avLst/>
              <a:gdLst>
                <a:gd name="T0" fmla="*/ 0 w 2806"/>
                <a:gd name="T1" fmla="*/ 375 h 1952"/>
                <a:gd name="T2" fmla="*/ 154 w 2806"/>
                <a:gd name="T3" fmla="*/ 723 h 1952"/>
                <a:gd name="T4" fmla="*/ 407 w 2806"/>
                <a:gd name="T5" fmla="*/ 649 h 1952"/>
                <a:gd name="T6" fmla="*/ 708 w 2806"/>
                <a:gd name="T7" fmla="*/ 0 h 1952"/>
                <a:gd name="T8" fmla="*/ 0 60000 65536"/>
                <a:gd name="T9" fmla="*/ 0 60000 65536"/>
                <a:gd name="T10" fmla="*/ 0 60000 65536"/>
                <a:gd name="T11" fmla="*/ 0 60000 65536"/>
                <a:gd name="T12" fmla="*/ 0 w 2806"/>
                <a:gd name="T13" fmla="*/ 0 h 1952"/>
                <a:gd name="T14" fmla="*/ 2806 w 2806"/>
                <a:gd name="T15" fmla="*/ 1952 h 1952"/>
              </a:gdLst>
              <a:ahLst/>
              <a:cxnLst>
                <a:cxn ang="T8">
                  <a:pos x="T0" y="T1"/>
                </a:cxn>
                <a:cxn ang="T9">
                  <a:pos x="T2" y="T3"/>
                </a:cxn>
                <a:cxn ang="T10">
                  <a:pos x="T4" y="T5"/>
                </a:cxn>
                <a:cxn ang="T11">
                  <a:pos x="T6" y="T7"/>
                </a:cxn>
              </a:cxnLst>
              <a:rect l="T12" t="T13" r="T14" b="T15"/>
              <a:pathLst>
                <a:path w="2806" h="1952">
                  <a:moveTo>
                    <a:pt x="0" y="954"/>
                  </a:moveTo>
                  <a:cubicBezTo>
                    <a:pt x="101" y="1101"/>
                    <a:pt x="340" y="1720"/>
                    <a:pt x="609" y="1835"/>
                  </a:cubicBezTo>
                  <a:cubicBezTo>
                    <a:pt x="878" y="1950"/>
                    <a:pt x="1247" y="1952"/>
                    <a:pt x="1613" y="1646"/>
                  </a:cubicBezTo>
                  <a:cubicBezTo>
                    <a:pt x="1979" y="1340"/>
                    <a:pt x="2557" y="343"/>
                    <a:pt x="2806" y="0"/>
                  </a:cubicBezTo>
                </a:path>
              </a:pathLst>
            </a:custGeom>
            <a:noFill/>
            <a:ln w="25400">
              <a:solidFill>
                <a:srgbClr val="FF3300"/>
              </a:solidFill>
              <a:round/>
              <a:headEnd/>
              <a:tailEnd/>
            </a:ln>
            <a:extLst>
              <a:ext uri="{909E8E84-426E-40DD-AFC4-6F175D3DCCD1}">
                <a14:hiddenFill xmlns:a14="http://schemas.microsoft.com/office/drawing/2010/main">
                  <a:solidFill>
                    <a:srgbClr val="FFFFFF"/>
                  </a:solidFill>
                </a14:hiddenFill>
              </a:ext>
            </a:extLst>
          </p:spPr>
          <p:txBody>
            <a:bodyPr>
              <a:spAutoFit/>
            </a:bodyPr>
            <a:lstStyle/>
            <a:p>
              <a:endParaRPr lang="es-MX"/>
            </a:p>
          </p:txBody>
        </p:sp>
        <p:sp>
          <p:nvSpPr>
            <p:cNvPr id="59" name="Freeform 26"/>
            <p:cNvSpPr>
              <a:spLocks/>
            </p:cNvSpPr>
            <p:nvPr/>
          </p:nvSpPr>
          <p:spPr bwMode="auto">
            <a:xfrm>
              <a:off x="720" y="2448"/>
              <a:ext cx="1848" cy="572"/>
            </a:xfrm>
            <a:custGeom>
              <a:avLst/>
              <a:gdLst>
                <a:gd name="T0" fmla="*/ 0 w 2781"/>
                <a:gd name="T1" fmla="*/ 0 h 672"/>
                <a:gd name="T2" fmla="*/ 210 w 2781"/>
                <a:gd name="T3" fmla="*/ 300 h 672"/>
                <a:gd name="T4" fmla="*/ 476 w 2781"/>
                <a:gd name="T5" fmla="*/ 406 h 672"/>
                <a:gd name="T6" fmla="*/ 693 w 2781"/>
                <a:gd name="T7" fmla="*/ 249 h 672"/>
                <a:gd name="T8" fmla="*/ 816 w 2781"/>
                <a:gd name="T9" fmla="*/ 117 h 672"/>
                <a:gd name="T10" fmla="*/ 0 60000 65536"/>
                <a:gd name="T11" fmla="*/ 0 60000 65536"/>
                <a:gd name="T12" fmla="*/ 0 60000 65536"/>
                <a:gd name="T13" fmla="*/ 0 60000 65536"/>
                <a:gd name="T14" fmla="*/ 0 60000 65536"/>
                <a:gd name="T15" fmla="*/ 0 w 2781"/>
                <a:gd name="T16" fmla="*/ 0 h 672"/>
                <a:gd name="T17" fmla="*/ 2781 w 2781"/>
                <a:gd name="T18" fmla="*/ 672 h 672"/>
              </a:gdLst>
              <a:ahLst/>
              <a:cxnLst>
                <a:cxn ang="T10">
                  <a:pos x="T0" y="T1"/>
                </a:cxn>
                <a:cxn ang="T11">
                  <a:pos x="T2" y="T3"/>
                </a:cxn>
                <a:cxn ang="T12">
                  <a:pos x="T4" y="T5"/>
                </a:cxn>
                <a:cxn ang="T13">
                  <a:pos x="T6" y="T7"/>
                </a:cxn>
                <a:cxn ang="T14">
                  <a:pos x="T8" y="T9"/>
                </a:cxn>
              </a:cxnLst>
              <a:rect l="T15" t="T16" r="T17" b="T18"/>
              <a:pathLst>
                <a:path w="2781" h="672">
                  <a:moveTo>
                    <a:pt x="0" y="0"/>
                  </a:moveTo>
                  <a:cubicBezTo>
                    <a:pt x="119" y="81"/>
                    <a:pt x="446" y="375"/>
                    <a:pt x="716" y="485"/>
                  </a:cubicBezTo>
                  <a:cubicBezTo>
                    <a:pt x="986" y="595"/>
                    <a:pt x="1347" y="672"/>
                    <a:pt x="1621" y="658"/>
                  </a:cubicBezTo>
                  <a:cubicBezTo>
                    <a:pt x="1895" y="644"/>
                    <a:pt x="2169" y="481"/>
                    <a:pt x="2362" y="403"/>
                  </a:cubicBezTo>
                  <a:cubicBezTo>
                    <a:pt x="2555" y="325"/>
                    <a:pt x="2694" y="234"/>
                    <a:pt x="2781" y="189"/>
                  </a:cubicBezTo>
                </a:path>
              </a:pathLst>
            </a:custGeom>
            <a:noFill/>
            <a:ln w="25400">
              <a:solidFill>
                <a:srgbClr val="3399FF"/>
              </a:solidFill>
              <a:round/>
              <a:headEnd/>
              <a:tailEnd/>
            </a:ln>
            <a:extLst>
              <a:ext uri="{909E8E84-426E-40DD-AFC4-6F175D3DCCD1}">
                <a14:hiddenFill xmlns:a14="http://schemas.microsoft.com/office/drawing/2010/main">
                  <a:solidFill>
                    <a:srgbClr val="FFFFFF"/>
                  </a:solidFill>
                </a14:hiddenFill>
              </a:ext>
            </a:extLst>
          </p:spPr>
          <p:txBody>
            <a:bodyPr>
              <a:spAutoFit/>
            </a:bodyPr>
            <a:lstStyle/>
            <a:p>
              <a:endParaRPr lang="es-MX"/>
            </a:p>
          </p:txBody>
        </p:sp>
        <p:sp>
          <p:nvSpPr>
            <p:cNvPr id="60" name="Freeform 27"/>
            <p:cNvSpPr>
              <a:spLocks/>
            </p:cNvSpPr>
            <p:nvPr/>
          </p:nvSpPr>
          <p:spPr bwMode="auto">
            <a:xfrm>
              <a:off x="795" y="1538"/>
              <a:ext cx="1779" cy="1279"/>
            </a:xfrm>
            <a:custGeom>
              <a:avLst/>
              <a:gdLst>
                <a:gd name="T0" fmla="*/ 0 w 2815"/>
                <a:gd name="T1" fmla="*/ 0 h 1745"/>
                <a:gd name="T2" fmla="*/ 162 w 2815"/>
                <a:gd name="T3" fmla="*/ 538 h 1745"/>
                <a:gd name="T4" fmla="*/ 484 w 2815"/>
                <a:gd name="T5" fmla="*/ 684 h 1745"/>
                <a:gd name="T6" fmla="*/ 710 w 2815"/>
                <a:gd name="T7" fmla="*/ 558 h 1745"/>
                <a:gd name="T8" fmla="*/ 0 60000 65536"/>
                <a:gd name="T9" fmla="*/ 0 60000 65536"/>
                <a:gd name="T10" fmla="*/ 0 60000 65536"/>
                <a:gd name="T11" fmla="*/ 0 60000 65536"/>
                <a:gd name="T12" fmla="*/ 0 w 2815"/>
                <a:gd name="T13" fmla="*/ 0 h 1745"/>
                <a:gd name="T14" fmla="*/ 2815 w 2815"/>
                <a:gd name="T15" fmla="*/ 1745 h 1745"/>
              </a:gdLst>
              <a:ahLst/>
              <a:cxnLst>
                <a:cxn ang="T8">
                  <a:pos x="T0" y="T1"/>
                </a:cxn>
                <a:cxn ang="T9">
                  <a:pos x="T2" y="T3"/>
                </a:cxn>
                <a:cxn ang="T10">
                  <a:pos x="T4" y="T5"/>
                </a:cxn>
                <a:cxn ang="T11">
                  <a:pos x="T6" y="T7"/>
                </a:cxn>
              </a:cxnLst>
              <a:rect l="T12" t="T13" r="T14" b="T15"/>
              <a:pathLst>
                <a:path w="2815" h="1745">
                  <a:moveTo>
                    <a:pt x="0" y="0"/>
                  </a:moveTo>
                  <a:cubicBezTo>
                    <a:pt x="107" y="228"/>
                    <a:pt x="322" y="1076"/>
                    <a:pt x="642" y="1366"/>
                  </a:cubicBezTo>
                  <a:cubicBezTo>
                    <a:pt x="962" y="1656"/>
                    <a:pt x="1556" y="1729"/>
                    <a:pt x="1918" y="1737"/>
                  </a:cubicBezTo>
                  <a:cubicBezTo>
                    <a:pt x="2280" y="1745"/>
                    <a:pt x="2628" y="1483"/>
                    <a:pt x="2815" y="1416"/>
                  </a:cubicBezTo>
                </a:path>
              </a:pathLst>
            </a:cu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s-MX"/>
            </a:p>
          </p:txBody>
        </p:sp>
        <p:sp>
          <p:nvSpPr>
            <p:cNvPr id="61" name="Freeform 28"/>
            <p:cNvSpPr>
              <a:spLocks/>
            </p:cNvSpPr>
            <p:nvPr/>
          </p:nvSpPr>
          <p:spPr bwMode="auto">
            <a:xfrm>
              <a:off x="688" y="1361"/>
              <a:ext cx="1938" cy="1981"/>
            </a:xfrm>
            <a:custGeom>
              <a:avLst/>
              <a:gdLst>
                <a:gd name="T0" fmla="*/ 0 w 1938"/>
                <a:gd name="T1" fmla="*/ 0 h 1981"/>
                <a:gd name="T2" fmla="*/ 23 w 1938"/>
                <a:gd name="T3" fmla="*/ 547 h 1981"/>
                <a:gd name="T4" fmla="*/ 112 w 1938"/>
                <a:gd name="T5" fmla="*/ 1085 h 1981"/>
                <a:gd name="T6" fmla="*/ 300 w 1938"/>
                <a:gd name="T7" fmla="*/ 1661 h 1981"/>
                <a:gd name="T8" fmla="*/ 664 w 1938"/>
                <a:gd name="T9" fmla="*/ 1920 h 1981"/>
                <a:gd name="T10" fmla="*/ 1938 w 1938"/>
                <a:gd name="T11" fmla="*/ 1981 h 1981"/>
                <a:gd name="T12" fmla="*/ 0 60000 65536"/>
                <a:gd name="T13" fmla="*/ 0 60000 65536"/>
                <a:gd name="T14" fmla="*/ 0 60000 65536"/>
                <a:gd name="T15" fmla="*/ 0 60000 65536"/>
                <a:gd name="T16" fmla="*/ 0 60000 65536"/>
                <a:gd name="T17" fmla="*/ 0 60000 65536"/>
                <a:gd name="T18" fmla="*/ 0 w 1938"/>
                <a:gd name="T19" fmla="*/ 0 h 1981"/>
                <a:gd name="T20" fmla="*/ 1938 w 1938"/>
                <a:gd name="T21" fmla="*/ 1981 h 1981"/>
              </a:gdLst>
              <a:ahLst/>
              <a:cxnLst>
                <a:cxn ang="T12">
                  <a:pos x="T0" y="T1"/>
                </a:cxn>
                <a:cxn ang="T13">
                  <a:pos x="T2" y="T3"/>
                </a:cxn>
                <a:cxn ang="T14">
                  <a:pos x="T4" y="T5"/>
                </a:cxn>
                <a:cxn ang="T15">
                  <a:pos x="T6" y="T7"/>
                </a:cxn>
                <a:cxn ang="T16">
                  <a:pos x="T8" y="T9"/>
                </a:cxn>
                <a:cxn ang="T17">
                  <a:pos x="T10" y="T11"/>
                </a:cxn>
              </a:cxnLst>
              <a:rect l="T18" t="T19" r="T20" b="T21"/>
              <a:pathLst>
                <a:path w="1938" h="1981">
                  <a:moveTo>
                    <a:pt x="0" y="0"/>
                  </a:moveTo>
                  <a:cubicBezTo>
                    <a:pt x="2" y="91"/>
                    <a:pt x="4" y="366"/>
                    <a:pt x="23" y="547"/>
                  </a:cubicBezTo>
                  <a:cubicBezTo>
                    <a:pt x="42" y="728"/>
                    <a:pt x="66" y="899"/>
                    <a:pt x="112" y="1085"/>
                  </a:cubicBezTo>
                  <a:cubicBezTo>
                    <a:pt x="158" y="1271"/>
                    <a:pt x="208" y="1522"/>
                    <a:pt x="300" y="1661"/>
                  </a:cubicBezTo>
                  <a:cubicBezTo>
                    <a:pt x="392" y="1800"/>
                    <a:pt x="391" y="1867"/>
                    <a:pt x="664" y="1920"/>
                  </a:cubicBezTo>
                  <a:cubicBezTo>
                    <a:pt x="937" y="1974"/>
                    <a:pt x="1726" y="1971"/>
                    <a:pt x="1938" y="1981"/>
                  </a:cubicBezTo>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s-MX"/>
            </a:p>
          </p:txBody>
        </p:sp>
        <p:sp>
          <p:nvSpPr>
            <p:cNvPr id="62" name="Text Box 29"/>
            <p:cNvSpPr txBox="1">
              <a:spLocks noChangeArrowheads="1"/>
            </p:cNvSpPr>
            <p:nvPr/>
          </p:nvSpPr>
          <p:spPr bwMode="auto">
            <a:xfrm>
              <a:off x="2605" y="1722"/>
              <a:ext cx="34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latin typeface="Times New Roman" pitchFamily="18" charset="0"/>
                </a:rPr>
                <a:t>CMg</a:t>
              </a:r>
            </a:p>
          </p:txBody>
        </p:sp>
        <p:sp>
          <p:nvSpPr>
            <p:cNvPr id="63" name="Text Box 30"/>
            <p:cNvSpPr txBox="1">
              <a:spLocks noChangeArrowheads="1"/>
            </p:cNvSpPr>
            <p:nvPr/>
          </p:nvSpPr>
          <p:spPr bwMode="auto">
            <a:xfrm>
              <a:off x="2612" y="2465"/>
              <a:ext cx="40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latin typeface="Times New Roman" pitchFamily="18" charset="0"/>
                </a:rPr>
                <a:t>CTMe</a:t>
              </a:r>
            </a:p>
          </p:txBody>
        </p:sp>
        <p:sp>
          <p:nvSpPr>
            <p:cNvPr id="64" name="Text Box 31"/>
            <p:cNvSpPr txBox="1">
              <a:spLocks noChangeArrowheads="1"/>
            </p:cNvSpPr>
            <p:nvPr/>
          </p:nvSpPr>
          <p:spPr bwMode="auto">
            <a:xfrm>
              <a:off x="2585" y="2669"/>
              <a:ext cx="41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latin typeface="Times New Roman" pitchFamily="18" charset="0"/>
                </a:rPr>
                <a:t>CVMe</a:t>
              </a:r>
            </a:p>
          </p:txBody>
        </p:sp>
        <p:sp>
          <p:nvSpPr>
            <p:cNvPr id="65" name="Text Box 32"/>
            <p:cNvSpPr txBox="1">
              <a:spLocks noChangeArrowheads="1"/>
            </p:cNvSpPr>
            <p:nvPr/>
          </p:nvSpPr>
          <p:spPr bwMode="auto">
            <a:xfrm>
              <a:off x="2665" y="3215"/>
              <a:ext cx="41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latin typeface="Times New Roman" pitchFamily="18" charset="0"/>
                </a:rPr>
                <a:t>CFMe</a:t>
              </a:r>
            </a:p>
          </p:txBody>
        </p:sp>
        <p:sp>
          <p:nvSpPr>
            <p:cNvPr id="66" name="Line 33"/>
            <p:cNvSpPr>
              <a:spLocks noChangeShapeType="1"/>
            </p:cNvSpPr>
            <p:nvPr/>
          </p:nvSpPr>
          <p:spPr bwMode="auto">
            <a:xfrm>
              <a:off x="1851" y="3010"/>
              <a:ext cx="0" cy="410"/>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spAutoFit/>
            </a:bodyPr>
            <a:lstStyle/>
            <a:p>
              <a:endParaRPr lang="es-MX"/>
            </a:p>
          </p:txBody>
        </p:sp>
      </p:grpSp>
    </p:spTree>
    <p:extLst>
      <p:ext uri="{BB962C8B-B14F-4D97-AF65-F5344CB8AC3E}">
        <p14:creationId xmlns:p14="http://schemas.microsoft.com/office/powerpoint/2010/main" val="2585459006"/>
      </p:ext>
    </p:extLst>
  </p:cSld>
  <p:clrMapOvr>
    <a:masterClrMapping/>
  </p:clrMapOvr>
  <p:transition spd="med">
    <p:zoom dir="in"/>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64"/>
          <p:cNvSpPr>
            <a:spLocks noGrp="1" noChangeArrowheads="1"/>
          </p:cNvSpPr>
          <p:nvPr>
            <p:ph sz="quarter" idx="1"/>
          </p:nvPr>
        </p:nvSpPr>
        <p:spPr>
          <a:xfrm>
            <a:off x="6858001" y="1524000"/>
            <a:ext cx="3559175" cy="4114800"/>
          </a:xfrm>
          <a:noFill/>
        </p:spPr>
        <p:txBody>
          <a:bodyPr vert="horz" lIns="90488" tIns="44450" rIns="90488" bIns="44450">
            <a:normAutofit/>
          </a:bodyPr>
          <a:lstStyle/>
          <a:p>
            <a:pPr eaLnBrk="1" hangingPunct="1">
              <a:spcBef>
                <a:spcPct val="70000"/>
              </a:spcBef>
            </a:pPr>
            <a:r>
              <a:rPr lang="es-ES_tradnl" altLang="es-MX" sz="2400" dirty="0"/>
              <a:t>La línea que va desde el origen hasta el punto </a:t>
            </a:r>
            <a:r>
              <a:rPr lang="es-ES_tradnl" altLang="es-MX" sz="2400" i="1" dirty="0"/>
              <a:t>A</a:t>
            </a:r>
            <a:r>
              <a:rPr lang="es-ES_tradnl" altLang="es-MX" sz="2400" dirty="0"/>
              <a:t> de la curva de costo variable:</a:t>
            </a:r>
          </a:p>
          <a:p>
            <a:pPr lvl="1" eaLnBrk="1" hangingPunct="1"/>
            <a:r>
              <a:rPr lang="es-ES_tradnl" altLang="es-MX" dirty="0"/>
              <a:t>Iguala su pendiente a </a:t>
            </a:r>
            <a:r>
              <a:rPr lang="es-ES_tradnl" altLang="es-MX" i="1" dirty="0" err="1">
                <a:latin typeface="Times New Roman" pitchFamily="18" charset="0"/>
              </a:rPr>
              <a:t>CVMe</a:t>
            </a:r>
            <a:r>
              <a:rPr lang="es-ES_tradnl" altLang="es-MX" dirty="0"/>
              <a:t>.</a:t>
            </a:r>
          </a:p>
          <a:p>
            <a:pPr lvl="1" eaLnBrk="1" hangingPunct="1"/>
            <a:r>
              <a:rPr lang="es-ES_tradnl" altLang="es-MX" dirty="0"/>
              <a:t>La pendiente de un punto en </a:t>
            </a:r>
            <a:r>
              <a:rPr lang="es-ES_tradnl" altLang="es-MX" i="1" dirty="0">
                <a:latin typeface="Times New Roman" pitchFamily="18" charset="0"/>
              </a:rPr>
              <a:t>CV</a:t>
            </a:r>
            <a:r>
              <a:rPr lang="es-ES_tradnl" altLang="es-MX" dirty="0"/>
              <a:t> es igual a CM.</a:t>
            </a:r>
          </a:p>
          <a:p>
            <a:pPr lvl="1" eaLnBrk="1" hangingPunct="1"/>
            <a:r>
              <a:rPr lang="es-ES_tradnl" altLang="es-MX" dirty="0"/>
              <a:t>Por lo tanto, </a:t>
            </a:r>
            <a:r>
              <a:rPr lang="es-ES_tradnl" altLang="es-MX" i="1" dirty="0" err="1">
                <a:latin typeface="Times New Roman" pitchFamily="18" charset="0"/>
              </a:rPr>
              <a:t>CMg</a:t>
            </a:r>
            <a:r>
              <a:rPr lang="es-ES_tradnl" altLang="es-MX" i="1" dirty="0">
                <a:latin typeface="Times New Roman" pitchFamily="18" charset="0"/>
              </a:rPr>
              <a:t> = </a:t>
            </a:r>
            <a:r>
              <a:rPr lang="es-ES_tradnl" altLang="es-MX" i="1" dirty="0" err="1">
                <a:latin typeface="Times New Roman" pitchFamily="18" charset="0"/>
              </a:rPr>
              <a:t>CVMe</a:t>
            </a:r>
            <a:r>
              <a:rPr lang="es-ES_tradnl" altLang="es-MX" dirty="0"/>
              <a:t> en  7 unidades de producción (punto </a:t>
            </a:r>
            <a:r>
              <a:rPr lang="es-ES_tradnl" altLang="es-MX" i="1" dirty="0">
                <a:latin typeface="Times New Roman" pitchFamily="18" charset="0"/>
              </a:rPr>
              <a:t>A</a:t>
            </a:r>
            <a:r>
              <a:rPr lang="es-ES_tradnl" altLang="es-MX" dirty="0"/>
              <a:t>).</a:t>
            </a:r>
          </a:p>
        </p:txBody>
      </p:sp>
      <p:grpSp>
        <p:nvGrpSpPr>
          <p:cNvPr id="65" name="Group 2"/>
          <p:cNvGrpSpPr>
            <a:grpSpLocks/>
          </p:cNvGrpSpPr>
          <p:nvPr/>
        </p:nvGrpSpPr>
        <p:grpSpPr bwMode="auto">
          <a:xfrm>
            <a:off x="889322" y="152400"/>
            <a:ext cx="4846638" cy="6473825"/>
            <a:chOff x="240" y="96"/>
            <a:chExt cx="3053" cy="4078"/>
          </a:xfrm>
        </p:grpSpPr>
        <p:sp>
          <p:nvSpPr>
            <p:cNvPr id="66" name="Freeform 3"/>
            <p:cNvSpPr>
              <a:spLocks/>
            </p:cNvSpPr>
            <p:nvPr/>
          </p:nvSpPr>
          <p:spPr bwMode="auto">
            <a:xfrm>
              <a:off x="672" y="361"/>
              <a:ext cx="1992" cy="1799"/>
            </a:xfrm>
            <a:custGeom>
              <a:avLst/>
              <a:gdLst>
                <a:gd name="T0" fmla="*/ 0 w 2086"/>
                <a:gd name="T1" fmla="*/ 1653 h 1876"/>
                <a:gd name="T2" fmla="*/ 76 w 2086"/>
                <a:gd name="T3" fmla="*/ 1552 h 1876"/>
                <a:gd name="T4" fmla="*/ 112 w 2086"/>
                <a:gd name="T5" fmla="*/ 1505 h 1876"/>
                <a:gd name="T6" fmla="*/ 146 w 2086"/>
                <a:gd name="T7" fmla="*/ 1468 h 1876"/>
                <a:gd name="T8" fmla="*/ 174 w 2086"/>
                <a:gd name="T9" fmla="*/ 1443 h 1876"/>
                <a:gd name="T10" fmla="*/ 202 w 2086"/>
                <a:gd name="T11" fmla="*/ 1423 h 1876"/>
                <a:gd name="T12" fmla="*/ 237 w 2086"/>
                <a:gd name="T13" fmla="*/ 1407 h 1876"/>
                <a:gd name="T14" fmla="*/ 258 w 2086"/>
                <a:gd name="T15" fmla="*/ 1391 h 1876"/>
                <a:gd name="T16" fmla="*/ 293 w 2086"/>
                <a:gd name="T17" fmla="*/ 1377 h 1876"/>
                <a:gd name="T18" fmla="*/ 335 w 2086"/>
                <a:gd name="T19" fmla="*/ 1356 h 1876"/>
                <a:gd name="T20" fmla="*/ 392 w 2086"/>
                <a:gd name="T21" fmla="*/ 1335 h 1876"/>
                <a:gd name="T22" fmla="*/ 516 w 2086"/>
                <a:gd name="T23" fmla="*/ 1284 h 1876"/>
                <a:gd name="T24" fmla="*/ 649 w 2086"/>
                <a:gd name="T25" fmla="*/ 1227 h 1876"/>
                <a:gd name="T26" fmla="*/ 775 w 2086"/>
                <a:gd name="T27" fmla="*/ 1166 h 1876"/>
                <a:gd name="T28" fmla="*/ 894 w 2086"/>
                <a:gd name="T29" fmla="*/ 1099 h 1876"/>
                <a:gd name="T30" fmla="*/ 1020 w 2086"/>
                <a:gd name="T31" fmla="*/ 1021 h 1876"/>
                <a:gd name="T32" fmla="*/ 1138 w 2086"/>
                <a:gd name="T33" fmla="*/ 945 h 1876"/>
                <a:gd name="T34" fmla="*/ 1243 w 2086"/>
                <a:gd name="T35" fmla="*/ 857 h 1876"/>
                <a:gd name="T36" fmla="*/ 1342 w 2086"/>
                <a:gd name="T37" fmla="*/ 764 h 1876"/>
                <a:gd name="T38" fmla="*/ 1431 w 2086"/>
                <a:gd name="T39" fmla="*/ 662 h 1876"/>
                <a:gd name="T40" fmla="*/ 1501 w 2086"/>
                <a:gd name="T41" fmla="*/ 559 h 1876"/>
                <a:gd name="T42" fmla="*/ 1571 w 2086"/>
                <a:gd name="T43" fmla="*/ 461 h 1876"/>
                <a:gd name="T44" fmla="*/ 1633 w 2086"/>
                <a:gd name="T45" fmla="*/ 370 h 1876"/>
                <a:gd name="T46" fmla="*/ 1697 w 2086"/>
                <a:gd name="T47" fmla="*/ 277 h 1876"/>
                <a:gd name="T48" fmla="*/ 1747 w 2086"/>
                <a:gd name="T49" fmla="*/ 195 h 1876"/>
                <a:gd name="T50" fmla="*/ 1768 w 2086"/>
                <a:gd name="T51" fmla="*/ 159 h 1876"/>
                <a:gd name="T52" fmla="*/ 1781 w 2086"/>
                <a:gd name="T53" fmla="*/ 128 h 1876"/>
                <a:gd name="T54" fmla="*/ 1802 w 2086"/>
                <a:gd name="T55" fmla="*/ 82 h 1876"/>
                <a:gd name="T56" fmla="*/ 1809 w 2086"/>
                <a:gd name="T57" fmla="*/ 46 h 1876"/>
                <a:gd name="T58" fmla="*/ 1815 w 2086"/>
                <a:gd name="T59" fmla="*/ 20 h 1876"/>
                <a:gd name="T60" fmla="*/ 1815 w 2086"/>
                <a:gd name="T61" fmla="*/ 0 h 187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086"/>
                <a:gd name="T94" fmla="*/ 0 h 1876"/>
                <a:gd name="T95" fmla="*/ 2086 w 2086"/>
                <a:gd name="T96" fmla="*/ 1876 h 187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086" h="1876">
                  <a:moveTo>
                    <a:pt x="0" y="1875"/>
                  </a:moveTo>
                  <a:lnTo>
                    <a:pt x="88" y="1759"/>
                  </a:lnTo>
                  <a:lnTo>
                    <a:pt x="128" y="1706"/>
                  </a:lnTo>
                  <a:lnTo>
                    <a:pt x="168" y="1665"/>
                  </a:lnTo>
                  <a:lnTo>
                    <a:pt x="200" y="1636"/>
                  </a:lnTo>
                  <a:lnTo>
                    <a:pt x="232" y="1613"/>
                  </a:lnTo>
                  <a:lnTo>
                    <a:pt x="272" y="1595"/>
                  </a:lnTo>
                  <a:lnTo>
                    <a:pt x="296" y="1578"/>
                  </a:lnTo>
                  <a:lnTo>
                    <a:pt x="336" y="1561"/>
                  </a:lnTo>
                  <a:lnTo>
                    <a:pt x="385" y="1537"/>
                  </a:lnTo>
                  <a:lnTo>
                    <a:pt x="449" y="1514"/>
                  </a:lnTo>
                  <a:lnTo>
                    <a:pt x="593" y="1456"/>
                  </a:lnTo>
                  <a:lnTo>
                    <a:pt x="746" y="1392"/>
                  </a:lnTo>
                  <a:lnTo>
                    <a:pt x="890" y="1322"/>
                  </a:lnTo>
                  <a:lnTo>
                    <a:pt x="1026" y="1246"/>
                  </a:lnTo>
                  <a:lnTo>
                    <a:pt x="1171" y="1159"/>
                  </a:lnTo>
                  <a:lnTo>
                    <a:pt x="1307" y="1071"/>
                  </a:lnTo>
                  <a:lnTo>
                    <a:pt x="1427" y="972"/>
                  </a:lnTo>
                  <a:lnTo>
                    <a:pt x="1540" y="867"/>
                  </a:lnTo>
                  <a:lnTo>
                    <a:pt x="1644" y="751"/>
                  </a:lnTo>
                  <a:lnTo>
                    <a:pt x="1724" y="634"/>
                  </a:lnTo>
                  <a:lnTo>
                    <a:pt x="1804" y="524"/>
                  </a:lnTo>
                  <a:lnTo>
                    <a:pt x="1876" y="419"/>
                  </a:lnTo>
                  <a:lnTo>
                    <a:pt x="1949" y="314"/>
                  </a:lnTo>
                  <a:lnTo>
                    <a:pt x="2005" y="221"/>
                  </a:lnTo>
                  <a:lnTo>
                    <a:pt x="2029" y="180"/>
                  </a:lnTo>
                  <a:lnTo>
                    <a:pt x="2045" y="145"/>
                  </a:lnTo>
                  <a:lnTo>
                    <a:pt x="2069" y="93"/>
                  </a:lnTo>
                  <a:lnTo>
                    <a:pt x="2077" y="52"/>
                  </a:lnTo>
                  <a:lnTo>
                    <a:pt x="2085" y="23"/>
                  </a:lnTo>
                  <a:lnTo>
                    <a:pt x="2085" y="0"/>
                  </a:lnTo>
                </a:path>
              </a:pathLst>
            </a:custGeom>
            <a:noFill/>
            <a:ln w="3175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67" name="Rectangle 4"/>
            <p:cNvSpPr>
              <a:spLocks noChangeArrowheads="1"/>
            </p:cNvSpPr>
            <p:nvPr/>
          </p:nvSpPr>
          <p:spPr bwMode="auto">
            <a:xfrm>
              <a:off x="1062" y="2251"/>
              <a:ext cx="1238"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68" name="Line 5"/>
            <p:cNvSpPr>
              <a:spLocks noChangeShapeType="1"/>
            </p:cNvSpPr>
            <p:nvPr/>
          </p:nvSpPr>
          <p:spPr bwMode="auto">
            <a:xfrm>
              <a:off x="655" y="158"/>
              <a:ext cx="6" cy="200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9" name="Line 6"/>
            <p:cNvSpPr>
              <a:spLocks noChangeShapeType="1"/>
            </p:cNvSpPr>
            <p:nvPr/>
          </p:nvSpPr>
          <p:spPr bwMode="auto">
            <a:xfrm>
              <a:off x="664" y="2154"/>
              <a:ext cx="2517"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70" name="Rectangle 7"/>
            <p:cNvSpPr>
              <a:spLocks noChangeArrowheads="1"/>
            </p:cNvSpPr>
            <p:nvPr/>
          </p:nvSpPr>
          <p:spPr bwMode="auto">
            <a:xfrm>
              <a:off x="386" y="1689"/>
              <a:ext cx="299"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100</a:t>
              </a:r>
            </a:p>
          </p:txBody>
        </p:sp>
        <p:sp>
          <p:nvSpPr>
            <p:cNvPr id="71" name="Rectangle 8"/>
            <p:cNvSpPr>
              <a:spLocks noChangeArrowheads="1"/>
            </p:cNvSpPr>
            <p:nvPr/>
          </p:nvSpPr>
          <p:spPr bwMode="auto">
            <a:xfrm>
              <a:off x="386" y="1235"/>
              <a:ext cx="299"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200</a:t>
              </a:r>
            </a:p>
          </p:txBody>
        </p:sp>
        <p:sp>
          <p:nvSpPr>
            <p:cNvPr id="72" name="Rectangle 9"/>
            <p:cNvSpPr>
              <a:spLocks noChangeArrowheads="1"/>
            </p:cNvSpPr>
            <p:nvPr/>
          </p:nvSpPr>
          <p:spPr bwMode="auto">
            <a:xfrm>
              <a:off x="384" y="782"/>
              <a:ext cx="299"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300</a:t>
              </a:r>
            </a:p>
          </p:txBody>
        </p:sp>
        <p:sp>
          <p:nvSpPr>
            <p:cNvPr id="73" name="Rectangle 10"/>
            <p:cNvSpPr>
              <a:spLocks noChangeArrowheads="1"/>
            </p:cNvSpPr>
            <p:nvPr/>
          </p:nvSpPr>
          <p:spPr bwMode="auto">
            <a:xfrm>
              <a:off x="384" y="329"/>
              <a:ext cx="299"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400</a:t>
              </a:r>
            </a:p>
          </p:txBody>
        </p:sp>
        <p:sp>
          <p:nvSpPr>
            <p:cNvPr id="74" name="Rectangle 11"/>
            <p:cNvSpPr>
              <a:spLocks noChangeArrowheads="1"/>
            </p:cNvSpPr>
            <p:nvPr/>
          </p:nvSpPr>
          <p:spPr bwMode="auto">
            <a:xfrm>
              <a:off x="771" y="2174"/>
              <a:ext cx="176"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a:t>
              </a:r>
            </a:p>
          </p:txBody>
        </p:sp>
        <p:sp>
          <p:nvSpPr>
            <p:cNvPr id="75" name="Rectangle 12"/>
            <p:cNvSpPr>
              <a:spLocks noChangeArrowheads="1"/>
            </p:cNvSpPr>
            <p:nvPr/>
          </p:nvSpPr>
          <p:spPr bwMode="auto">
            <a:xfrm>
              <a:off x="943" y="2174"/>
              <a:ext cx="175"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2</a:t>
              </a:r>
            </a:p>
          </p:txBody>
        </p:sp>
        <p:sp>
          <p:nvSpPr>
            <p:cNvPr id="76" name="Rectangle 13"/>
            <p:cNvSpPr>
              <a:spLocks noChangeArrowheads="1"/>
            </p:cNvSpPr>
            <p:nvPr/>
          </p:nvSpPr>
          <p:spPr bwMode="auto">
            <a:xfrm>
              <a:off x="1114" y="2174"/>
              <a:ext cx="176"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3</a:t>
              </a:r>
            </a:p>
          </p:txBody>
        </p:sp>
        <p:sp>
          <p:nvSpPr>
            <p:cNvPr id="77" name="Rectangle 14"/>
            <p:cNvSpPr>
              <a:spLocks noChangeArrowheads="1"/>
            </p:cNvSpPr>
            <p:nvPr/>
          </p:nvSpPr>
          <p:spPr bwMode="auto">
            <a:xfrm>
              <a:off x="1283" y="2174"/>
              <a:ext cx="176"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4</a:t>
              </a:r>
            </a:p>
          </p:txBody>
        </p:sp>
        <p:sp>
          <p:nvSpPr>
            <p:cNvPr id="78" name="Rectangle 15"/>
            <p:cNvSpPr>
              <a:spLocks noChangeArrowheads="1"/>
            </p:cNvSpPr>
            <p:nvPr/>
          </p:nvSpPr>
          <p:spPr bwMode="auto">
            <a:xfrm>
              <a:off x="1455" y="2174"/>
              <a:ext cx="175"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5</a:t>
              </a:r>
            </a:p>
          </p:txBody>
        </p:sp>
        <p:sp>
          <p:nvSpPr>
            <p:cNvPr id="79" name="Rectangle 16"/>
            <p:cNvSpPr>
              <a:spLocks noChangeArrowheads="1"/>
            </p:cNvSpPr>
            <p:nvPr/>
          </p:nvSpPr>
          <p:spPr bwMode="auto">
            <a:xfrm>
              <a:off x="1626" y="2174"/>
              <a:ext cx="175"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6</a:t>
              </a:r>
            </a:p>
          </p:txBody>
        </p:sp>
        <p:sp>
          <p:nvSpPr>
            <p:cNvPr id="80" name="Rectangle 17"/>
            <p:cNvSpPr>
              <a:spLocks noChangeArrowheads="1"/>
            </p:cNvSpPr>
            <p:nvPr/>
          </p:nvSpPr>
          <p:spPr bwMode="auto">
            <a:xfrm>
              <a:off x="1797" y="2174"/>
              <a:ext cx="176"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7</a:t>
              </a:r>
            </a:p>
          </p:txBody>
        </p:sp>
        <p:sp>
          <p:nvSpPr>
            <p:cNvPr id="81" name="Rectangle 18"/>
            <p:cNvSpPr>
              <a:spLocks noChangeArrowheads="1"/>
            </p:cNvSpPr>
            <p:nvPr/>
          </p:nvSpPr>
          <p:spPr bwMode="auto">
            <a:xfrm>
              <a:off x="1966" y="2174"/>
              <a:ext cx="176"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8</a:t>
              </a:r>
            </a:p>
          </p:txBody>
        </p:sp>
        <p:sp>
          <p:nvSpPr>
            <p:cNvPr id="82" name="Rectangle 19"/>
            <p:cNvSpPr>
              <a:spLocks noChangeArrowheads="1"/>
            </p:cNvSpPr>
            <p:nvPr/>
          </p:nvSpPr>
          <p:spPr bwMode="auto">
            <a:xfrm>
              <a:off x="2138" y="2174"/>
              <a:ext cx="175"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9</a:t>
              </a:r>
            </a:p>
          </p:txBody>
        </p:sp>
        <p:sp>
          <p:nvSpPr>
            <p:cNvPr id="83" name="Rectangle 20"/>
            <p:cNvSpPr>
              <a:spLocks noChangeArrowheads="1"/>
            </p:cNvSpPr>
            <p:nvPr/>
          </p:nvSpPr>
          <p:spPr bwMode="auto">
            <a:xfrm>
              <a:off x="2309" y="2174"/>
              <a:ext cx="237"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10</a:t>
              </a:r>
            </a:p>
          </p:txBody>
        </p:sp>
        <p:sp>
          <p:nvSpPr>
            <p:cNvPr id="84" name="Rectangle 21"/>
            <p:cNvSpPr>
              <a:spLocks noChangeArrowheads="1"/>
            </p:cNvSpPr>
            <p:nvPr/>
          </p:nvSpPr>
          <p:spPr bwMode="auto">
            <a:xfrm>
              <a:off x="2546" y="2174"/>
              <a:ext cx="237"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11</a:t>
              </a:r>
            </a:p>
          </p:txBody>
        </p:sp>
        <p:sp>
          <p:nvSpPr>
            <p:cNvPr id="85" name="Rectangle 22"/>
            <p:cNvSpPr>
              <a:spLocks noChangeArrowheads="1"/>
            </p:cNvSpPr>
            <p:nvPr/>
          </p:nvSpPr>
          <p:spPr bwMode="auto">
            <a:xfrm>
              <a:off x="2783" y="2174"/>
              <a:ext cx="237"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12</a:t>
              </a:r>
            </a:p>
          </p:txBody>
        </p:sp>
        <p:sp>
          <p:nvSpPr>
            <p:cNvPr id="86" name="Rectangle 23"/>
            <p:cNvSpPr>
              <a:spLocks noChangeArrowheads="1"/>
            </p:cNvSpPr>
            <p:nvPr/>
          </p:nvSpPr>
          <p:spPr bwMode="auto">
            <a:xfrm>
              <a:off x="3018" y="2174"/>
              <a:ext cx="255"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13</a:t>
              </a:r>
            </a:p>
          </p:txBody>
        </p:sp>
        <p:sp>
          <p:nvSpPr>
            <p:cNvPr id="87" name="Line 24"/>
            <p:cNvSpPr>
              <a:spLocks noChangeShapeType="1"/>
            </p:cNvSpPr>
            <p:nvPr/>
          </p:nvSpPr>
          <p:spPr bwMode="auto">
            <a:xfrm>
              <a:off x="688" y="1964"/>
              <a:ext cx="2412"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88" name="Rectangle 25"/>
            <p:cNvSpPr>
              <a:spLocks noChangeArrowheads="1"/>
            </p:cNvSpPr>
            <p:nvPr/>
          </p:nvSpPr>
          <p:spPr bwMode="auto">
            <a:xfrm>
              <a:off x="2966" y="1750"/>
              <a:ext cx="29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latin typeface="Times New Roman" pitchFamily="18" charset="0"/>
                </a:rPr>
                <a:t>CF</a:t>
              </a:r>
            </a:p>
          </p:txBody>
        </p:sp>
        <p:sp>
          <p:nvSpPr>
            <p:cNvPr id="89" name="Rectangle 26"/>
            <p:cNvSpPr>
              <a:spLocks noChangeArrowheads="1"/>
            </p:cNvSpPr>
            <p:nvPr/>
          </p:nvSpPr>
          <p:spPr bwMode="auto">
            <a:xfrm>
              <a:off x="2660" y="390"/>
              <a:ext cx="284"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latin typeface="Times New Roman" pitchFamily="18" charset="0"/>
                </a:rPr>
                <a:t>CV</a:t>
              </a:r>
            </a:p>
          </p:txBody>
        </p:sp>
        <p:sp>
          <p:nvSpPr>
            <p:cNvPr id="90" name="Freeform 27"/>
            <p:cNvSpPr>
              <a:spLocks/>
            </p:cNvSpPr>
            <p:nvPr/>
          </p:nvSpPr>
          <p:spPr bwMode="auto">
            <a:xfrm>
              <a:off x="673" y="150"/>
              <a:ext cx="1928" cy="1816"/>
            </a:xfrm>
            <a:custGeom>
              <a:avLst/>
              <a:gdLst>
                <a:gd name="T0" fmla="*/ 0 w 2019"/>
                <a:gd name="T1" fmla="*/ 1670 h 1893"/>
                <a:gd name="T2" fmla="*/ 75 w 2019"/>
                <a:gd name="T3" fmla="*/ 1569 h 1893"/>
                <a:gd name="T4" fmla="*/ 110 w 2019"/>
                <a:gd name="T5" fmla="*/ 1525 h 1893"/>
                <a:gd name="T6" fmla="*/ 145 w 2019"/>
                <a:gd name="T7" fmla="*/ 1486 h 1893"/>
                <a:gd name="T8" fmla="*/ 172 w 2019"/>
                <a:gd name="T9" fmla="*/ 1462 h 1893"/>
                <a:gd name="T10" fmla="*/ 192 w 2019"/>
                <a:gd name="T11" fmla="*/ 1443 h 1893"/>
                <a:gd name="T12" fmla="*/ 227 w 2019"/>
                <a:gd name="T13" fmla="*/ 1423 h 1893"/>
                <a:gd name="T14" fmla="*/ 248 w 2019"/>
                <a:gd name="T15" fmla="*/ 1414 h 1893"/>
                <a:gd name="T16" fmla="*/ 282 w 2019"/>
                <a:gd name="T17" fmla="*/ 1394 h 1893"/>
                <a:gd name="T18" fmla="*/ 324 w 2019"/>
                <a:gd name="T19" fmla="*/ 1375 h 1893"/>
                <a:gd name="T20" fmla="*/ 378 w 2019"/>
                <a:gd name="T21" fmla="*/ 1350 h 1893"/>
                <a:gd name="T22" fmla="*/ 496 w 2019"/>
                <a:gd name="T23" fmla="*/ 1301 h 1893"/>
                <a:gd name="T24" fmla="*/ 620 w 2019"/>
                <a:gd name="T25" fmla="*/ 1243 h 1893"/>
                <a:gd name="T26" fmla="*/ 744 w 2019"/>
                <a:gd name="T27" fmla="*/ 1181 h 1893"/>
                <a:gd name="T28" fmla="*/ 868 w 2019"/>
                <a:gd name="T29" fmla="*/ 1113 h 1893"/>
                <a:gd name="T30" fmla="*/ 985 w 2019"/>
                <a:gd name="T31" fmla="*/ 1039 h 1893"/>
                <a:gd name="T32" fmla="*/ 1103 w 2019"/>
                <a:gd name="T33" fmla="*/ 957 h 1893"/>
                <a:gd name="T34" fmla="*/ 1206 w 2019"/>
                <a:gd name="T35" fmla="*/ 874 h 1893"/>
                <a:gd name="T36" fmla="*/ 1296 w 2019"/>
                <a:gd name="T37" fmla="*/ 782 h 1893"/>
                <a:gd name="T38" fmla="*/ 1379 w 2019"/>
                <a:gd name="T39" fmla="*/ 675 h 1893"/>
                <a:gd name="T40" fmla="*/ 1454 w 2019"/>
                <a:gd name="T41" fmla="*/ 574 h 1893"/>
                <a:gd name="T42" fmla="*/ 1523 w 2019"/>
                <a:gd name="T43" fmla="*/ 476 h 1893"/>
                <a:gd name="T44" fmla="*/ 1585 w 2019"/>
                <a:gd name="T45" fmla="*/ 384 h 1893"/>
                <a:gd name="T46" fmla="*/ 1647 w 2019"/>
                <a:gd name="T47" fmla="*/ 292 h 1893"/>
                <a:gd name="T48" fmla="*/ 1689 w 2019"/>
                <a:gd name="T49" fmla="*/ 209 h 1893"/>
                <a:gd name="T50" fmla="*/ 1709 w 2019"/>
                <a:gd name="T51" fmla="*/ 175 h 1893"/>
                <a:gd name="T52" fmla="*/ 1724 w 2019"/>
                <a:gd name="T53" fmla="*/ 141 h 1893"/>
                <a:gd name="T54" fmla="*/ 1736 w 2019"/>
                <a:gd name="T55" fmla="*/ 112 h 1893"/>
                <a:gd name="T56" fmla="*/ 1744 w 2019"/>
                <a:gd name="T57" fmla="*/ 87 h 1893"/>
                <a:gd name="T58" fmla="*/ 1750 w 2019"/>
                <a:gd name="T59" fmla="*/ 49 h 1893"/>
                <a:gd name="T60" fmla="*/ 1757 w 2019"/>
                <a:gd name="T61" fmla="*/ 25 h 1893"/>
                <a:gd name="T62" fmla="*/ 1757 w 2019"/>
                <a:gd name="T63" fmla="*/ 0 h 18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19"/>
                <a:gd name="T97" fmla="*/ 0 h 1893"/>
                <a:gd name="T98" fmla="*/ 2019 w 2019"/>
                <a:gd name="T99" fmla="*/ 1893 h 18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19" h="1893">
                  <a:moveTo>
                    <a:pt x="0" y="1892"/>
                  </a:moveTo>
                  <a:lnTo>
                    <a:pt x="87" y="1777"/>
                  </a:lnTo>
                  <a:lnTo>
                    <a:pt x="126" y="1727"/>
                  </a:lnTo>
                  <a:lnTo>
                    <a:pt x="166" y="1683"/>
                  </a:lnTo>
                  <a:lnTo>
                    <a:pt x="198" y="1656"/>
                  </a:lnTo>
                  <a:lnTo>
                    <a:pt x="221" y="1634"/>
                  </a:lnTo>
                  <a:lnTo>
                    <a:pt x="261" y="1612"/>
                  </a:lnTo>
                  <a:lnTo>
                    <a:pt x="285" y="1601"/>
                  </a:lnTo>
                  <a:lnTo>
                    <a:pt x="324" y="1579"/>
                  </a:lnTo>
                  <a:lnTo>
                    <a:pt x="372" y="1557"/>
                  </a:lnTo>
                  <a:lnTo>
                    <a:pt x="435" y="1529"/>
                  </a:lnTo>
                  <a:lnTo>
                    <a:pt x="570" y="1474"/>
                  </a:lnTo>
                  <a:lnTo>
                    <a:pt x="712" y="1408"/>
                  </a:lnTo>
                  <a:lnTo>
                    <a:pt x="855" y="1337"/>
                  </a:lnTo>
                  <a:lnTo>
                    <a:pt x="997" y="1260"/>
                  </a:lnTo>
                  <a:lnTo>
                    <a:pt x="1132" y="1177"/>
                  </a:lnTo>
                  <a:lnTo>
                    <a:pt x="1266" y="1084"/>
                  </a:lnTo>
                  <a:lnTo>
                    <a:pt x="1385" y="990"/>
                  </a:lnTo>
                  <a:lnTo>
                    <a:pt x="1488" y="886"/>
                  </a:lnTo>
                  <a:lnTo>
                    <a:pt x="1583" y="765"/>
                  </a:lnTo>
                  <a:lnTo>
                    <a:pt x="1670" y="649"/>
                  </a:lnTo>
                  <a:lnTo>
                    <a:pt x="1749" y="539"/>
                  </a:lnTo>
                  <a:lnTo>
                    <a:pt x="1820" y="435"/>
                  </a:lnTo>
                  <a:lnTo>
                    <a:pt x="1891" y="330"/>
                  </a:lnTo>
                  <a:lnTo>
                    <a:pt x="1939" y="237"/>
                  </a:lnTo>
                  <a:lnTo>
                    <a:pt x="1963" y="198"/>
                  </a:lnTo>
                  <a:lnTo>
                    <a:pt x="1979" y="160"/>
                  </a:lnTo>
                  <a:lnTo>
                    <a:pt x="1994" y="127"/>
                  </a:lnTo>
                  <a:lnTo>
                    <a:pt x="2002" y="99"/>
                  </a:lnTo>
                  <a:lnTo>
                    <a:pt x="2010" y="55"/>
                  </a:lnTo>
                  <a:lnTo>
                    <a:pt x="2018" y="28"/>
                  </a:lnTo>
                  <a:lnTo>
                    <a:pt x="2018" y="0"/>
                  </a:lnTo>
                </a:path>
              </a:pathLst>
            </a:custGeom>
            <a:noFill/>
            <a:ln w="3175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91" name="Line 28"/>
            <p:cNvSpPr>
              <a:spLocks noChangeShapeType="1"/>
            </p:cNvSpPr>
            <p:nvPr/>
          </p:nvSpPr>
          <p:spPr bwMode="auto">
            <a:xfrm flipV="1">
              <a:off x="679" y="1008"/>
              <a:ext cx="1874" cy="1157"/>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92" name="Line 29"/>
            <p:cNvSpPr>
              <a:spLocks noChangeShapeType="1"/>
            </p:cNvSpPr>
            <p:nvPr/>
          </p:nvSpPr>
          <p:spPr bwMode="auto">
            <a:xfrm flipV="1">
              <a:off x="1876" y="1204"/>
              <a:ext cx="0" cy="96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93" name="Oval 30"/>
            <p:cNvSpPr>
              <a:spLocks noChangeArrowheads="1"/>
            </p:cNvSpPr>
            <p:nvPr/>
          </p:nvSpPr>
          <p:spPr bwMode="auto">
            <a:xfrm>
              <a:off x="1845" y="1375"/>
              <a:ext cx="64" cy="65"/>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94" name="Rectangle 31"/>
            <p:cNvSpPr>
              <a:spLocks noChangeArrowheads="1"/>
            </p:cNvSpPr>
            <p:nvPr/>
          </p:nvSpPr>
          <p:spPr bwMode="auto">
            <a:xfrm>
              <a:off x="1871" y="1426"/>
              <a:ext cx="210"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Times New Roman" pitchFamily="18" charset="0"/>
                </a:rPr>
                <a:t>A</a:t>
              </a:r>
            </a:p>
          </p:txBody>
        </p:sp>
        <p:sp>
          <p:nvSpPr>
            <p:cNvPr id="95" name="Rectangle 32"/>
            <p:cNvSpPr>
              <a:spLocks noChangeArrowheads="1"/>
            </p:cNvSpPr>
            <p:nvPr/>
          </p:nvSpPr>
          <p:spPr bwMode="auto">
            <a:xfrm>
              <a:off x="2625" y="96"/>
              <a:ext cx="277"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latin typeface="Times New Roman" pitchFamily="18" charset="0"/>
                </a:rPr>
                <a:t>CT</a:t>
              </a:r>
            </a:p>
          </p:txBody>
        </p:sp>
        <p:sp>
          <p:nvSpPr>
            <p:cNvPr id="96" name="Line 33"/>
            <p:cNvSpPr>
              <a:spLocks noChangeShapeType="1"/>
            </p:cNvSpPr>
            <p:nvPr/>
          </p:nvSpPr>
          <p:spPr bwMode="auto">
            <a:xfrm>
              <a:off x="650" y="2262"/>
              <a:ext cx="0" cy="175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97" name="Line 34"/>
            <p:cNvSpPr>
              <a:spLocks noChangeShapeType="1"/>
            </p:cNvSpPr>
            <p:nvPr/>
          </p:nvSpPr>
          <p:spPr bwMode="auto">
            <a:xfrm>
              <a:off x="641" y="4019"/>
              <a:ext cx="243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98" name="Rectangle 35"/>
            <p:cNvSpPr>
              <a:spLocks noChangeArrowheads="1"/>
            </p:cNvSpPr>
            <p:nvPr/>
          </p:nvSpPr>
          <p:spPr bwMode="auto">
            <a:xfrm>
              <a:off x="425" y="3568"/>
              <a:ext cx="220"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200" b="1" baseline="0"/>
                <a:t>25</a:t>
              </a:r>
            </a:p>
          </p:txBody>
        </p:sp>
        <p:sp>
          <p:nvSpPr>
            <p:cNvPr id="99" name="Rectangle 36"/>
            <p:cNvSpPr>
              <a:spLocks noChangeArrowheads="1"/>
            </p:cNvSpPr>
            <p:nvPr/>
          </p:nvSpPr>
          <p:spPr bwMode="auto">
            <a:xfrm>
              <a:off x="441" y="3138"/>
              <a:ext cx="220"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200" b="1" baseline="0"/>
                <a:t>50</a:t>
              </a:r>
            </a:p>
          </p:txBody>
        </p:sp>
        <p:sp>
          <p:nvSpPr>
            <p:cNvPr id="100" name="Rectangle 37"/>
            <p:cNvSpPr>
              <a:spLocks noChangeArrowheads="1"/>
            </p:cNvSpPr>
            <p:nvPr/>
          </p:nvSpPr>
          <p:spPr bwMode="auto">
            <a:xfrm>
              <a:off x="450" y="2712"/>
              <a:ext cx="220"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200" b="1" baseline="0"/>
                <a:t>75</a:t>
              </a:r>
            </a:p>
          </p:txBody>
        </p:sp>
        <p:sp>
          <p:nvSpPr>
            <p:cNvPr id="101" name="Rectangle 38"/>
            <p:cNvSpPr>
              <a:spLocks noChangeArrowheads="1"/>
            </p:cNvSpPr>
            <p:nvPr/>
          </p:nvSpPr>
          <p:spPr bwMode="auto">
            <a:xfrm>
              <a:off x="418" y="2277"/>
              <a:ext cx="27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200" b="1" baseline="0"/>
                <a:t>100</a:t>
              </a:r>
            </a:p>
          </p:txBody>
        </p:sp>
        <p:sp>
          <p:nvSpPr>
            <p:cNvPr id="102" name="Rectangle 39"/>
            <p:cNvSpPr>
              <a:spLocks noChangeArrowheads="1"/>
            </p:cNvSpPr>
            <p:nvPr/>
          </p:nvSpPr>
          <p:spPr bwMode="auto">
            <a:xfrm>
              <a:off x="608" y="4020"/>
              <a:ext cx="158"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0</a:t>
              </a:r>
            </a:p>
          </p:txBody>
        </p:sp>
        <p:sp>
          <p:nvSpPr>
            <p:cNvPr id="103" name="Rectangle 40"/>
            <p:cNvSpPr>
              <a:spLocks noChangeArrowheads="1"/>
            </p:cNvSpPr>
            <p:nvPr/>
          </p:nvSpPr>
          <p:spPr bwMode="auto">
            <a:xfrm>
              <a:off x="768" y="4014"/>
              <a:ext cx="158"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1</a:t>
              </a:r>
            </a:p>
          </p:txBody>
        </p:sp>
        <p:sp>
          <p:nvSpPr>
            <p:cNvPr id="104" name="Rectangle 41"/>
            <p:cNvSpPr>
              <a:spLocks noChangeArrowheads="1"/>
            </p:cNvSpPr>
            <p:nvPr/>
          </p:nvSpPr>
          <p:spPr bwMode="auto">
            <a:xfrm>
              <a:off x="944" y="4020"/>
              <a:ext cx="158"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2</a:t>
              </a:r>
            </a:p>
          </p:txBody>
        </p:sp>
        <p:sp>
          <p:nvSpPr>
            <p:cNvPr id="105" name="Rectangle 42"/>
            <p:cNvSpPr>
              <a:spLocks noChangeArrowheads="1"/>
            </p:cNvSpPr>
            <p:nvPr/>
          </p:nvSpPr>
          <p:spPr bwMode="auto">
            <a:xfrm>
              <a:off x="1127" y="4020"/>
              <a:ext cx="123"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3</a:t>
              </a:r>
            </a:p>
          </p:txBody>
        </p:sp>
        <p:sp>
          <p:nvSpPr>
            <p:cNvPr id="106" name="Rectangle 43"/>
            <p:cNvSpPr>
              <a:spLocks noChangeArrowheads="1"/>
            </p:cNvSpPr>
            <p:nvPr/>
          </p:nvSpPr>
          <p:spPr bwMode="auto">
            <a:xfrm>
              <a:off x="1286" y="4020"/>
              <a:ext cx="158"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4</a:t>
              </a:r>
            </a:p>
          </p:txBody>
        </p:sp>
        <p:sp>
          <p:nvSpPr>
            <p:cNvPr id="107" name="Rectangle 44"/>
            <p:cNvSpPr>
              <a:spLocks noChangeArrowheads="1"/>
            </p:cNvSpPr>
            <p:nvPr/>
          </p:nvSpPr>
          <p:spPr bwMode="auto">
            <a:xfrm>
              <a:off x="1474" y="4020"/>
              <a:ext cx="121"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5</a:t>
              </a:r>
            </a:p>
          </p:txBody>
        </p:sp>
        <p:sp>
          <p:nvSpPr>
            <p:cNvPr id="108" name="Rectangle 45"/>
            <p:cNvSpPr>
              <a:spLocks noChangeArrowheads="1"/>
            </p:cNvSpPr>
            <p:nvPr/>
          </p:nvSpPr>
          <p:spPr bwMode="auto">
            <a:xfrm>
              <a:off x="1634" y="4020"/>
              <a:ext cx="121"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6</a:t>
              </a:r>
            </a:p>
          </p:txBody>
        </p:sp>
        <p:sp>
          <p:nvSpPr>
            <p:cNvPr id="109" name="Rectangle 46"/>
            <p:cNvSpPr>
              <a:spLocks noChangeArrowheads="1"/>
            </p:cNvSpPr>
            <p:nvPr/>
          </p:nvSpPr>
          <p:spPr bwMode="auto">
            <a:xfrm>
              <a:off x="1803" y="4020"/>
              <a:ext cx="122"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7</a:t>
              </a:r>
            </a:p>
          </p:txBody>
        </p:sp>
        <p:sp>
          <p:nvSpPr>
            <p:cNvPr id="110" name="Rectangle 47"/>
            <p:cNvSpPr>
              <a:spLocks noChangeArrowheads="1"/>
            </p:cNvSpPr>
            <p:nvPr/>
          </p:nvSpPr>
          <p:spPr bwMode="auto">
            <a:xfrm>
              <a:off x="1981" y="4020"/>
              <a:ext cx="158"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8</a:t>
              </a:r>
            </a:p>
          </p:txBody>
        </p:sp>
        <p:sp>
          <p:nvSpPr>
            <p:cNvPr id="111" name="Rectangle 48"/>
            <p:cNvSpPr>
              <a:spLocks noChangeArrowheads="1"/>
            </p:cNvSpPr>
            <p:nvPr/>
          </p:nvSpPr>
          <p:spPr bwMode="auto">
            <a:xfrm>
              <a:off x="2146" y="4020"/>
              <a:ext cx="158"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9</a:t>
              </a:r>
            </a:p>
          </p:txBody>
        </p:sp>
        <p:sp>
          <p:nvSpPr>
            <p:cNvPr id="112" name="Rectangle 49"/>
            <p:cNvSpPr>
              <a:spLocks noChangeArrowheads="1"/>
            </p:cNvSpPr>
            <p:nvPr/>
          </p:nvSpPr>
          <p:spPr bwMode="auto">
            <a:xfrm>
              <a:off x="2320" y="4020"/>
              <a:ext cx="202"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10</a:t>
              </a:r>
            </a:p>
          </p:txBody>
        </p:sp>
        <p:sp>
          <p:nvSpPr>
            <p:cNvPr id="113" name="Rectangle 50"/>
            <p:cNvSpPr>
              <a:spLocks noChangeArrowheads="1"/>
            </p:cNvSpPr>
            <p:nvPr/>
          </p:nvSpPr>
          <p:spPr bwMode="auto">
            <a:xfrm>
              <a:off x="2546" y="4022"/>
              <a:ext cx="203"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000" b="1" baseline="0"/>
                <a:t>11</a:t>
              </a:r>
            </a:p>
          </p:txBody>
        </p:sp>
        <p:sp>
          <p:nvSpPr>
            <p:cNvPr id="114" name="Freeform 51"/>
            <p:cNvSpPr>
              <a:spLocks/>
            </p:cNvSpPr>
            <p:nvPr/>
          </p:nvSpPr>
          <p:spPr bwMode="auto">
            <a:xfrm>
              <a:off x="815" y="2561"/>
              <a:ext cx="1771" cy="1333"/>
            </a:xfrm>
            <a:custGeom>
              <a:avLst/>
              <a:gdLst>
                <a:gd name="T0" fmla="*/ 0 w 2707"/>
                <a:gd name="T1" fmla="*/ 285 h 2038"/>
                <a:gd name="T2" fmla="*/ 239 w 2707"/>
                <a:gd name="T3" fmla="*/ 523 h 2038"/>
                <a:gd name="T4" fmla="*/ 758 w 2707"/>
                <a:gd name="T5" fmla="*/ 0 h 2038"/>
                <a:gd name="T6" fmla="*/ 0 60000 65536"/>
                <a:gd name="T7" fmla="*/ 0 60000 65536"/>
                <a:gd name="T8" fmla="*/ 0 60000 65536"/>
                <a:gd name="T9" fmla="*/ 0 w 2707"/>
                <a:gd name="T10" fmla="*/ 0 h 2038"/>
                <a:gd name="T11" fmla="*/ 2707 w 2707"/>
                <a:gd name="T12" fmla="*/ 2038 h 2038"/>
              </a:gdLst>
              <a:ahLst/>
              <a:cxnLst>
                <a:cxn ang="T6">
                  <a:pos x="T0" y="T1"/>
                </a:cxn>
                <a:cxn ang="T7">
                  <a:pos x="T2" y="T3"/>
                </a:cxn>
                <a:cxn ang="T8">
                  <a:pos x="T4" y="T5"/>
                </a:cxn>
              </a:cxnLst>
              <a:rect l="T9" t="T10" r="T11" b="T12"/>
              <a:pathLst>
                <a:path w="2707" h="2038">
                  <a:moveTo>
                    <a:pt x="0" y="1020"/>
                  </a:moveTo>
                  <a:cubicBezTo>
                    <a:pt x="202" y="1529"/>
                    <a:pt x="405" y="2038"/>
                    <a:pt x="856" y="1868"/>
                  </a:cubicBezTo>
                  <a:cubicBezTo>
                    <a:pt x="1307" y="1698"/>
                    <a:pt x="2399" y="313"/>
                    <a:pt x="2707"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txBody>
            <a:bodyPr wrap="none">
              <a:spAutoFit/>
            </a:bodyPr>
            <a:lstStyle/>
            <a:p>
              <a:endParaRPr lang="es-MX"/>
            </a:p>
          </p:txBody>
        </p:sp>
        <p:sp>
          <p:nvSpPr>
            <p:cNvPr id="115" name="Freeform 52"/>
            <p:cNvSpPr>
              <a:spLocks/>
            </p:cNvSpPr>
            <p:nvPr/>
          </p:nvSpPr>
          <p:spPr bwMode="auto">
            <a:xfrm>
              <a:off x="794" y="2615"/>
              <a:ext cx="1835" cy="1277"/>
            </a:xfrm>
            <a:custGeom>
              <a:avLst/>
              <a:gdLst>
                <a:gd name="T0" fmla="*/ 0 w 2806"/>
                <a:gd name="T1" fmla="*/ 267 h 1952"/>
                <a:gd name="T2" fmla="*/ 170 w 2806"/>
                <a:gd name="T3" fmla="*/ 514 h 1952"/>
                <a:gd name="T4" fmla="*/ 451 w 2806"/>
                <a:gd name="T5" fmla="*/ 461 h 1952"/>
                <a:gd name="T6" fmla="*/ 785 w 2806"/>
                <a:gd name="T7" fmla="*/ 0 h 1952"/>
                <a:gd name="T8" fmla="*/ 0 60000 65536"/>
                <a:gd name="T9" fmla="*/ 0 60000 65536"/>
                <a:gd name="T10" fmla="*/ 0 60000 65536"/>
                <a:gd name="T11" fmla="*/ 0 60000 65536"/>
                <a:gd name="T12" fmla="*/ 0 w 2806"/>
                <a:gd name="T13" fmla="*/ 0 h 1952"/>
                <a:gd name="T14" fmla="*/ 2806 w 2806"/>
                <a:gd name="T15" fmla="*/ 1952 h 1952"/>
              </a:gdLst>
              <a:ahLst/>
              <a:cxnLst>
                <a:cxn ang="T8">
                  <a:pos x="T0" y="T1"/>
                </a:cxn>
                <a:cxn ang="T9">
                  <a:pos x="T2" y="T3"/>
                </a:cxn>
                <a:cxn ang="T10">
                  <a:pos x="T4" y="T5"/>
                </a:cxn>
                <a:cxn ang="T11">
                  <a:pos x="T6" y="T7"/>
                </a:cxn>
              </a:cxnLst>
              <a:rect l="T12" t="T13" r="T14" b="T15"/>
              <a:pathLst>
                <a:path w="2806" h="1952">
                  <a:moveTo>
                    <a:pt x="0" y="954"/>
                  </a:moveTo>
                  <a:cubicBezTo>
                    <a:pt x="101" y="1101"/>
                    <a:pt x="340" y="1720"/>
                    <a:pt x="609" y="1835"/>
                  </a:cubicBezTo>
                  <a:cubicBezTo>
                    <a:pt x="878" y="1950"/>
                    <a:pt x="1247" y="1952"/>
                    <a:pt x="1613" y="1646"/>
                  </a:cubicBezTo>
                  <a:cubicBezTo>
                    <a:pt x="1979" y="1340"/>
                    <a:pt x="2557" y="343"/>
                    <a:pt x="2806" y="0"/>
                  </a:cubicBezTo>
                </a:path>
              </a:pathLst>
            </a:custGeom>
            <a:noFill/>
            <a:ln w="31750">
              <a:solidFill>
                <a:srgbClr val="FF3300"/>
              </a:solidFill>
              <a:round/>
              <a:headEnd/>
              <a:tailEnd/>
            </a:ln>
            <a:extLst>
              <a:ext uri="{909E8E84-426E-40DD-AFC4-6F175D3DCCD1}">
                <a14:hiddenFill xmlns:a14="http://schemas.microsoft.com/office/drawing/2010/main">
                  <a:solidFill>
                    <a:srgbClr val="FFFFFF"/>
                  </a:solidFill>
                </a14:hiddenFill>
              </a:ext>
            </a:extLst>
          </p:spPr>
          <p:txBody>
            <a:bodyPr>
              <a:spAutoFit/>
            </a:bodyPr>
            <a:lstStyle/>
            <a:p>
              <a:endParaRPr lang="es-MX"/>
            </a:p>
          </p:txBody>
        </p:sp>
        <p:sp>
          <p:nvSpPr>
            <p:cNvPr id="116" name="Freeform 53"/>
            <p:cNvSpPr>
              <a:spLocks/>
            </p:cNvSpPr>
            <p:nvPr/>
          </p:nvSpPr>
          <p:spPr bwMode="auto">
            <a:xfrm>
              <a:off x="799" y="3245"/>
              <a:ext cx="1819" cy="439"/>
            </a:xfrm>
            <a:custGeom>
              <a:avLst/>
              <a:gdLst>
                <a:gd name="T0" fmla="*/ 0 w 2781"/>
                <a:gd name="T1" fmla="*/ 0 h 672"/>
                <a:gd name="T2" fmla="*/ 200 w 2781"/>
                <a:gd name="T3" fmla="*/ 135 h 672"/>
                <a:gd name="T4" fmla="*/ 453 w 2781"/>
                <a:gd name="T5" fmla="*/ 184 h 672"/>
                <a:gd name="T6" fmla="*/ 661 w 2781"/>
                <a:gd name="T7" fmla="*/ 112 h 672"/>
                <a:gd name="T8" fmla="*/ 778 w 2781"/>
                <a:gd name="T9" fmla="*/ 52 h 672"/>
                <a:gd name="T10" fmla="*/ 0 60000 65536"/>
                <a:gd name="T11" fmla="*/ 0 60000 65536"/>
                <a:gd name="T12" fmla="*/ 0 60000 65536"/>
                <a:gd name="T13" fmla="*/ 0 60000 65536"/>
                <a:gd name="T14" fmla="*/ 0 60000 65536"/>
                <a:gd name="T15" fmla="*/ 0 w 2781"/>
                <a:gd name="T16" fmla="*/ 0 h 672"/>
                <a:gd name="T17" fmla="*/ 2781 w 2781"/>
                <a:gd name="T18" fmla="*/ 672 h 672"/>
              </a:gdLst>
              <a:ahLst/>
              <a:cxnLst>
                <a:cxn ang="T10">
                  <a:pos x="T0" y="T1"/>
                </a:cxn>
                <a:cxn ang="T11">
                  <a:pos x="T2" y="T3"/>
                </a:cxn>
                <a:cxn ang="T12">
                  <a:pos x="T4" y="T5"/>
                </a:cxn>
                <a:cxn ang="T13">
                  <a:pos x="T6" y="T7"/>
                </a:cxn>
                <a:cxn ang="T14">
                  <a:pos x="T8" y="T9"/>
                </a:cxn>
              </a:cxnLst>
              <a:rect l="T15" t="T16" r="T17" b="T18"/>
              <a:pathLst>
                <a:path w="2781" h="672">
                  <a:moveTo>
                    <a:pt x="0" y="0"/>
                  </a:moveTo>
                  <a:cubicBezTo>
                    <a:pt x="119" y="81"/>
                    <a:pt x="446" y="375"/>
                    <a:pt x="716" y="485"/>
                  </a:cubicBezTo>
                  <a:cubicBezTo>
                    <a:pt x="986" y="595"/>
                    <a:pt x="1347" y="672"/>
                    <a:pt x="1621" y="658"/>
                  </a:cubicBezTo>
                  <a:cubicBezTo>
                    <a:pt x="1895" y="644"/>
                    <a:pt x="2169" y="481"/>
                    <a:pt x="2362" y="403"/>
                  </a:cubicBezTo>
                  <a:cubicBezTo>
                    <a:pt x="2555" y="325"/>
                    <a:pt x="2694" y="234"/>
                    <a:pt x="2781" y="189"/>
                  </a:cubicBezTo>
                </a:path>
              </a:pathLst>
            </a:custGeom>
            <a:noFill/>
            <a:ln w="31750">
              <a:solidFill>
                <a:srgbClr val="3399FF"/>
              </a:solidFill>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s-MX"/>
            </a:p>
          </p:txBody>
        </p:sp>
        <p:sp>
          <p:nvSpPr>
            <p:cNvPr id="117" name="Freeform 54"/>
            <p:cNvSpPr>
              <a:spLocks/>
            </p:cNvSpPr>
            <p:nvPr/>
          </p:nvSpPr>
          <p:spPr bwMode="auto">
            <a:xfrm>
              <a:off x="783" y="2362"/>
              <a:ext cx="1841" cy="1141"/>
            </a:xfrm>
            <a:custGeom>
              <a:avLst/>
              <a:gdLst>
                <a:gd name="T0" fmla="*/ 0 w 2815"/>
                <a:gd name="T1" fmla="*/ 0 h 1745"/>
                <a:gd name="T2" fmla="*/ 180 w 2815"/>
                <a:gd name="T3" fmla="*/ 382 h 1745"/>
                <a:gd name="T4" fmla="*/ 536 w 2815"/>
                <a:gd name="T5" fmla="*/ 486 h 1745"/>
                <a:gd name="T6" fmla="*/ 787 w 2815"/>
                <a:gd name="T7" fmla="*/ 396 h 1745"/>
                <a:gd name="T8" fmla="*/ 0 60000 65536"/>
                <a:gd name="T9" fmla="*/ 0 60000 65536"/>
                <a:gd name="T10" fmla="*/ 0 60000 65536"/>
                <a:gd name="T11" fmla="*/ 0 60000 65536"/>
                <a:gd name="T12" fmla="*/ 0 w 2815"/>
                <a:gd name="T13" fmla="*/ 0 h 1745"/>
                <a:gd name="T14" fmla="*/ 2815 w 2815"/>
                <a:gd name="T15" fmla="*/ 1745 h 1745"/>
              </a:gdLst>
              <a:ahLst/>
              <a:cxnLst>
                <a:cxn ang="T8">
                  <a:pos x="T0" y="T1"/>
                </a:cxn>
                <a:cxn ang="T9">
                  <a:pos x="T2" y="T3"/>
                </a:cxn>
                <a:cxn ang="T10">
                  <a:pos x="T4" y="T5"/>
                </a:cxn>
                <a:cxn ang="T11">
                  <a:pos x="T6" y="T7"/>
                </a:cxn>
              </a:cxnLst>
              <a:rect l="T12" t="T13" r="T14" b="T15"/>
              <a:pathLst>
                <a:path w="2815" h="1745">
                  <a:moveTo>
                    <a:pt x="0" y="0"/>
                  </a:moveTo>
                  <a:cubicBezTo>
                    <a:pt x="107" y="228"/>
                    <a:pt x="322" y="1076"/>
                    <a:pt x="642" y="1366"/>
                  </a:cubicBezTo>
                  <a:cubicBezTo>
                    <a:pt x="962" y="1656"/>
                    <a:pt x="1556" y="1729"/>
                    <a:pt x="1918" y="1737"/>
                  </a:cubicBezTo>
                  <a:cubicBezTo>
                    <a:pt x="2280" y="1745"/>
                    <a:pt x="2628" y="1483"/>
                    <a:pt x="2815" y="1416"/>
                  </a:cubicBezTo>
                </a:path>
              </a:pathLst>
            </a:custGeom>
            <a:noFill/>
            <a:ln w="3175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s-MX"/>
            </a:p>
          </p:txBody>
        </p:sp>
        <p:sp>
          <p:nvSpPr>
            <p:cNvPr id="118" name="Freeform 55"/>
            <p:cNvSpPr>
              <a:spLocks/>
            </p:cNvSpPr>
            <p:nvPr/>
          </p:nvSpPr>
          <p:spPr bwMode="auto">
            <a:xfrm>
              <a:off x="681" y="2326"/>
              <a:ext cx="1996" cy="1645"/>
            </a:xfrm>
            <a:custGeom>
              <a:avLst/>
              <a:gdLst>
                <a:gd name="T0" fmla="*/ 0 w 1996"/>
                <a:gd name="T1" fmla="*/ 0 h 1645"/>
                <a:gd name="T2" fmla="*/ 7 w 1996"/>
                <a:gd name="T3" fmla="*/ 330 h 1645"/>
                <a:gd name="T4" fmla="*/ 45 w 1996"/>
                <a:gd name="T5" fmla="*/ 681 h 1645"/>
                <a:gd name="T6" fmla="*/ 157 w 1996"/>
                <a:gd name="T7" fmla="*/ 1040 h 1645"/>
                <a:gd name="T8" fmla="*/ 301 w 1996"/>
                <a:gd name="T9" fmla="*/ 1360 h 1645"/>
                <a:gd name="T10" fmla="*/ 678 w 1996"/>
                <a:gd name="T11" fmla="*/ 1591 h 1645"/>
                <a:gd name="T12" fmla="*/ 1996 w 1996"/>
                <a:gd name="T13" fmla="*/ 1645 h 1645"/>
                <a:gd name="T14" fmla="*/ 0 60000 65536"/>
                <a:gd name="T15" fmla="*/ 0 60000 65536"/>
                <a:gd name="T16" fmla="*/ 0 60000 65536"/>
                <a:gd name="T17" fmla="*/ 0 60000 65536"/>
                <a:gd name="T18" fmla="*/ 0 60000 65536"/>
                <a:gd name="T19" fmla="*/ 0 60000 65536"/>
                <a:gd name="T20" fmla="*/ 0 60000 65536"/>
                <a:gd name="T21" fmla="*/ 0 w 1996"/>
                <a:gd name="T22" fmla="*/ 0 h 1645"/>
                <a:gd name="T23" fmla="*/ 1996 w 1996"/>
                <a:gd name="T24" fmla="*/ 1645 h 16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6" h="1645">
                  <a:moveTo>
                    <a:pt x="0" y="0"/>
                  </a:moveTo>
                  <a:cubicBezTo>
                    <a:pt x="1" y="56"/>
                    <a:pt x="0" y="217"/>
                    <a:pt x="7" y="330"/>
                  </a:cubicBezTo>
                  <a:cubicBezTo>
                    <a:pt x="14" y="443"/>
                    <a:pt x="20" y="563"/>
                    <a:pt x="45" y="681"/>
                  </a:cubicBezTo>
                  <a:cubicBezTo>
                    <a:pt x="70" y="799"/>
                    <a:pt x="114" y="927"/>
                    <a:pt x="157" y="1040"/>
                  </a:cubicBezTo>
                  <a:cubicBezTo>
                    <a:pt x="200" y="1153"/>
                    <a:pt x="214" y="1268"/>
                    <a:pt x="301" y="1360"/>
                  </a:cubicBezTo>
                  <a:cubicBezTo>
                    <a:pt x="388" y="1452"/>
                    <a:pt x="395" y="1543"/>
                    <a:pt x="678" y="1591"/>
                  </a:cubicBezTo>
                  <a:cubicBezTo>
                    <a:pt x="960" y="1638"/>
                    <a:pt x="1776" y="1636"/>
                    <a:pt x="1996" y="1645"/>
                  </a:cubicBezTo>
                </a:path>
              </a:pathLst>
            </a:custGeom>
            <a:noFill/>
            <a:ln w="317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s-MX"/>
            </a:p>
          </p:txBody>
        </p:sp>
        <p:sp>
          <p:nvSpPr>
            <p:cNvPr id="119" name="Text Box 56"/>
            <p:cNvSpPr txBox="1">
              <a:spLocks noChangeArrowheads="1"/>
            </p:cNvSpPr>
            <p:nvPr/>
          </p:nvSpPr>
          <p:spPr bwMode="auto">
            <a:xfrm>
              <a:off x="2656" y="2516"/>
              <a:ext cx="3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i="1" baseline="0">
                  <a:latin typeface="Times New Roman" pitchFamily="18" charset="0"/>
                </a:rPr>
                <a:t>CMg</a:t>
              </a:r>
            </a:p>
          </p:txBody>
        </p:sp>
        <p:sp>
          <p:nvSpPr>
            <p:cNvPr id="120" name="Text Box 57"/>
            <p:cNvSpPr txBox="1">
              <a:spLocks noChangeArrowheads="1"/>
            </p:cNvSpPr>
            <p:nvPr/>
          </p:nvSpPr>
          <p:spPr bwMode="auto">
            <a:xfrm>
              <a:off x="2663" y="3179"/>
              <a:ext cx="39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i="1" baseline="0">
                  <a:latin typeface="Times New Roman" pitchFamily="18" charset="0"/>
                </a:rPr>
                <a:t>CTMe</a:t>
              </a:r>
            </a:p>
          </p:txBody>
        </p:sp>
        <p:sp>
          <p:nvSpPr>
            <p:cNvPr id="121" name="Text Box 58"/>
            <p:cNvSpPr txBox="1">
              <a:spLocks noChangeArrowheads="1"/>
            </p:cNvSpPr>
            <p:nvPr/>
          </p:nvSpPr>
          <p:spPr bwMode="auto">
            <a:xfrm>
              <a:off x="2634" y="3359"/>
              <a:ext cx="40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i="1" baseline="0">
                  <a:latin typeface="Times New Roman" pitchFamily="18" charset="0"/>
                </a:rPr>
                <a:t>CVMe</a:t>
              </a:r>
            </a:p>
          </p:txBody>
        </p:sp>
        <p:sp>
          <p:nvSpPr>
            <p:cNvPr id="122" name="Text Box 59"/>
            <p:cNvSpPr txBox="1">
              <a:spLocks noChangeArrowheads="1"/>
            </p:cNvSpPr>
            <p:nvPr/>
          </p:nvSpPr>
          <p:spPr bwMode="auto">
            <a:xfrm>
              <a:off x="2718" y="3846"/>
              <a:ext cx="40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i="1" baseline="0">
                  <a:latin typeface="Times New Roman" pitchFamily="18" charset="0"/>
                </a:rPr>
                <a:t>CFMe</a:t>
              </a:r>
            </a:p>
          </p:txBody>
        </p:sp>
        <p:sp>
          <p:nvSpPr>
            <p:cNvPr id="123" name="Line 60"/>
            <p:cNvSpPr>
              <a:spLocks noChangeShapeType="1"/>
            </p:cNvSpPr>
            <p:nvPr/>
          </p:nvSpPr>
          <p:spPr bwMode="auto">
            <a:xfrm>
              <a:off x="1872" y="1392"/>
              <a:ext cx="3" cy="2649"/>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spAutoFit/>
            </a:bodyPr>
            <a:lstStyle/>
            <a:p>
              <a:endParaRPr lang="es-MX"/>
            </a:p>
          </p:txBody>
        </p:sp>
        <p:sp>
          <p:nvSpPr>
            <p:cNvPr id="124" name="Rectangle 61"/>
            <p:cNvSpPr>
              <a:spLocks noChangeArrowheads="1"/>
            </p:cNvSpPr>
            <p:nvPr/>
          </p:nvSpPr>
          <p:spPr bwMode="auto">
            <a:xfrm>
              <a:off x="560" y="1917"/>
              <a:ext cx="114"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endParaRPr lang="es-ES_tradnl" altLang="es-MX" sz="1200" b="1" baseline="0"/>
            </a:p>
          </p:txBody>
        </p:sp>
        <p:sp>
          <p:nvSpPr>
            <p:cNvPr id="125" name="Rectangle 62"/>
            <p:cNvSpPr>
              <a:spLocks noChangeArrowheads="1"/>
            </p:cNvSpPr>
            <p:nvPr/>
          </p:nvSpPr>
          <p:spPr bwMode="auto">
            <a:xfrm>
              <a:off x="3120" y="3936"/>
              <a:ext cx="17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200" b="1" baseline="0"/>
                <a:t>q</a:t>
              </a:r>
            </a:p>
          </p:txBody>
        </p:sp>
        <p:sp>
          <p:nvSpPr>
            <p:cNvPr id="126" name="Text Box 63"/>
            <p:cNvSpPr txBox="1">
              <a:spLocks noChangeArrowheads="1"/>
            </p:cNvSpPr>
            <p:nvPr/>
          </p:nvSpPr>
          <p:spPr bwMode="auto">
            <a:xfrm>
              <a:off x="240" y="96"/>
              <a:ext cx="437"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es-ES_tradnl" altLang="es-MX" sz="1600" baseline="0">
                  <a:latin typeface="Times New Roman" pitchFamily="18" charset="0"/>
                </a:rPr>
                <a:t>costos</a:t>
              </a:r>
            </a:p>
          </p:txBody>
        </p:sp>
      </p:grpSp>
    </p:spTree>
    <p:extLst>
      <p:ext uri="{BB962C8B-B14F-4D97-AF65-F5344CB8AC3E}">
        <p14:creationId xmlns:p14="http://schemas.microsoft.com/office/powerpoint/2010/main" val="7630383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2286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7107" name="Rectangle 3"/>
          <p:cNvSpPr>
            <a:spLocks noChangeArrowheads="1"/>
          </p:cNvSpPr>
          <p:nvPr/>
        </p:nvSpPr>
        <p:spPr bwMode="auto">
          <a:xfrm>
            <a:off x="48006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7108" name="Rectangle 4"/>
          <p:cNvSpPr>
            <a:spLocks noGrp="1" noChangeArrowheads="1"/>
          </p:cNvSpPr>
          <p:nvPr>
            <p:ph type="title"/>
          </p:nvPr>
        </p:nvSpPr>
        <p:spPr>
          <a:xfrm>
            <a:off x="1271464" y="295275"/>
            <a:ext cx="9865096" cy="781050"/>
          </a:xfrm>
          <a:solidFill>
            <a:schemeClr val="accent1">
              <a:lumMod val="20000"/>
              <a:lumOff val="80000"/>
            </a:schemeClr>
          </a:solidFill>
        </p:spPr>
        <p:txBody>
          <a:bodyPr lIns="90488" tIns="44450" rIns="90488" bIns="44450" anchor="b" anchorCtr="0">
            <a:noAutofit/>
          </a:bodyPr>
          <a:lstStyle/>
          <a:p>
            <a:pPr eaLnBrk="1" hangingPunct="1"/>
            <a:r>
              <a:rPr lang="en-US" altLang="es-MX" sz="2800" b="1" dirty="0">
                <a:solidFill>
                  <a:schemeClr val="accent1"/>
                </a:solidFill>
                <a:latin typeface="+mn-lt"/>
              </a:rPr>
              <a:t>La </a:t>
            </a:r>
            <a:r>
              <a:rPr lang="en-US" altLang="es-MX" sz="2800" b="1" dirty="0" err="1">
                <a:solidFill>
                  <a:schemeClr val="accent1"/>
                </a:solidFill>
                <a:latin typeface="+mn-lt"/>
              </a:rPr>
              <a:t>curva</a:t>
            </a:r>
            <a:r>
              <a:rPr lang="en-US" altLang="es-MX" sz="2800" b="1" dirty="0">
                <a:solidFill>
                  <a:schemeClr val="accent1"/>
                </a:solidFill>
                <a:latin typeface="+mn-lt"/>
              </a:rPr>
              <a:t> de </a:t>
            </a:r>
            <a:r>
              <a:rPr lang="en-US" altLang="es-MX" sz="2800" b="1" dirty="0" err="1">
                <a:solidFill>
                  <a:schemeClr val="accent1"/>
                </a:solidFill>
                <a:latin typeface="+mn-lt"/>
              </a:rPr>
              <a:t>oferta</a:t>
            </a:r>
            <a:r>
              <a:rPr lang="en-US" altLang="es-MX" sz="2800" b="1" dirty="0">
                <a:solidFill>
                  <a:schemeClr val="accent1"/>
                </a:solidFill>
                <a:latin typeface="+mn-lt"/>
              </a:rPr>
              <a:t> a </a:t>
            </a:r>
            <a:r>
              <a:rPr lang="en-US" altLang="es-MX" sz="2800" b="1" dirty="0" err="1">
                <a:solidFill>
                  <a:schemeClr val="accent1"/>
                </a:solidFill>
                <a:latin typeface="+mn-lt"/>
              </a:rPr>
              <a:t>corto</a:t>
            </a:r>
            <a:r>
              <a:rPr lang="en-US" altLang="es-MX" sz="2800" b="1" dirty="0">
                <a:solidFill>
                  <a:schemeClr val="accent1"/>
                </a:solidFill>
                <a:latin typeface="+mn-lt"/>
              </a:rPr>
              <a:t> </a:t>
            </a:r>
            <a:r>
              <a:rPr lang="en-US" altLang="es-MX" sz="2800" b="1" dirty="0" err="1">
                <a:solidFill>
                  <a:schemeClr val="accent1"/>
                </a:solidFill>
                <a:latin typeface="+mn-lt"/>
              </a:rPr>
              <a:t>plazo</a:t>
            </a:r>
            <a:r>
              <a:rPr lang="en-US" altLang="es-MX" sz="2800" b="1" dirty="0">
                <a:solidFill>
                  <a:schemeClr val="accent1"/>
                </a:solidFill>
                <a:latin typeface="+mn-lt"/>
              </a:rPr>
              <a:t> de la </a:t>
            </a:r>
            <a:r>
              <a:rPr lang="en-US" altLang="es-MX" sz="2800" b="1" dirty="0" err="1">
                <a:solidFill>
                  <a:schemeClr val="accent1"/>
                </a:solidFill>
                <a:latin typeface="+mn-lt"/>
              </a:rPr>
              <a:t>empresa</a:t>
            </a:r>
            <a:r>
              <a:rPr lang="en-US" altLang="es-MX" sz="2800" b="1" dirty="0">
                <a:solidFill>
                  <a:schemeClr val="accent1"/>
                </a:solidFill>
                <a:latin typeface="+mn-lt"/>
              </a:rPr>
              <a:t> </a:t>
            </a:r>
            <a:r>
              <a:rPr lang="en-US" altLang="es-MX" sz="2800" b="1" dirty="0" err="1">
                <a:solidFill>
                  <a:schemeClr val="accent1"/>
                </a:solidFill>
                <a:latin typeface="+mn-lt"/>
              </a:rPr>
              <a:t>competitiva</a:t>
            </a:r>
            <a:endParaRPr lang="en-US" altLang="es-MX" sz="2800" b="1" dirty="0">
              <a:solidFill>
                <a:schemeClr val="accent1"/>
              </a:solidFill>
              <a:latin typeface="+mn-lt"/>
            </a:endParaRPr>
          </a:p>
        </p:txBody>
      </p:sp>
      <p:sp>
        <p:nvSpPr>
          <p:cNvPr id="47109" name="Rectangle 5"/>
          <p:cNvSpPr>
            <a:spLocks noChangeArrowheads="1"/>
          </p:cNvSpPr>
          <p:nvPr/>
        </p:nvSpPr>
        <p:spPr bwMode="auto">
          <a:xfrm>
            <a:off x="4648200" y="62357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pSp>
        <p:nvGrpSpPr>
          <p:cNvPr id="47110" name="Group 35"/>
          <p:cNvGrpSpPr>
            <a:grpSpLocks/>
          </p:cNvGrpSpPr>
          <p:nvPr/>
        </p:nvGrpSpPr>
        <p:grpSpPr bwMode="auto">
          <a:xfrm>
            <a:off x="2590801" y="1462805"/>
            <a:ext cx="7593013" cy="5062539"/>
            <a:chOff x="672" y="754"/>
            <a:chExt cx="4783" cy="3189"/>
          </a:xfrm>
        </p:grpSpPr>
        <p:sp>
          <p:nvSpPr>
            <p:cNvPr id="47111" name="Line 6"/>
            <p:cNvSpPr>
              <a:spLocks noChangeShapeType="1"/>
            </p:cNvSpPr>
            <p:nvPr/>
          </p:nvSpPr>
          <p:spPr bwMode="auto">
            <a:xfrm>
              <a:off x="1392" y="1081"/>
              <a:ext cx="0" cy="26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7112" name="Line 7"/>
            <p:cNvSpPr>
              <a:spLocks noChangeShapeType="1"/>
            </p:cNvSpPr>
            <p:nvPr/>
          </p:nvSpPr>
          <p:spPr bwMode="auto">
            <a:xfrm>
              <a:off x="1388" y="3762"/>
              <a:ext cx="3239"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7113" name="Rectangle 8"/>
            <p:cNvSpPr>
              <a:spLocks noChangeArrowheads="1"/>
            </p:cNvSpPr>
            <p:nvPr/>
          </p:nvSpPr>
          <p:spPr bwMode="auto">
            <a:xfrm>
              <a:off x="927" y="931"/>
              <a:ext cx="46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 altLang="es-MX" sz="1600" b="1" i="1" baseline="0">
                  <a:latin typeface="Times New Roman" pitchFamily="18" charset="0"/>
                </a:rPr>
                <a:t>Precio</a:t>
              </a:r>
            </a:p>
          </p:txBody>
        </p:sp>
        <p:sp>
          <p:nvSpPr>
            <p:cNvPr id="47114" name="Rectangle 9"/>
            <p:cNvSpPr>
              <a:spLocks noChangeArrowheads="1"/>
            </p:cNvSpPr>
            <p:nvPr/>
          </p:nvSpPr>
          <p:spPr bwMode="auto">
            <a:xfrm>
              <a:off x="4604" y="3711"/>
              <a:ext cx="73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600" b="1" i="1" baseline="0">
                  <a:latin typeface="Times New Roman" pitchFamily="18" charset="0"/>
                </a:rPr>
                <a:t>Producción</a:t>
              </a:r>
              <a:endParaRPr lang="es-ES" altLang="es-MX" sz="2000" b="1" i="1" baseline="0">
                <a:latin typeface="Times New Roman" pitchFamily="18" charset="0"/>
              </a:endParaRPr>
            </a:p>
          </p:txBody>
        </p:sp>
        <p:sp>
          <p:nvSpPr>
            <p:cNvPr id="47115" name="Rectangle 11"/>
            <p:cNvSpPr>
              <a:spLocks noChangeArrowheads="1"/>
            </p:cNvSpPr>
            <p:nvPr/>
          </p:nvSpPr>
          <p:spPr bwMode="auto">
            <a:xfrm>
              <a:off x="4332" y="1699"/>
              <a:ext cx="365"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500" b="1" i="1" baseline="0">
                  <a:latin typeface="Times New Roman" pitchFamily="18" charset="0"/>
                </a:rPr>
                <a:t>CMg</a:t>
              </a:r>
            </a:p>
          </p:txBody>
        </p:sp>
        <p:sp>
          <p:nvSpPr>
            <p:cNvPr id="47116" name="Freeform 12"/>
            <p:cNvSpPr>
              <a:spLocks/>
            </p:cNvSpPr>
            <p:nvPr/>
          </p:nvSpPr>
          <p:spPr bwMode="auto">
            <a:xfrm>
              <a:off x="1581" y="1874"/>
              <a:ext cx="2933" cy="1602"/>
            </a:xfrm>
            <a:custGeom>
              <a:avLst/>
              <a:gdLst>
                <a:gd name="T0" fmla="*/ 0 w 2933"/>
                <a:gd name="T1" fmla="*/ 672 h 1602"/>
                <a:gd name="T2" fmla="*/ 145 w 2933"/>
                <a:gd name="T3" fmla="*/ 901 h 1602"/>
                <a:gd name="T4" fmla="*/ 217 w 2933"/>
                <a:gd name="T5" fmla="*/ 1008 h 1602"/>
                <a:gd name="T6" fmla="*/ 289 w 2933"/>
                <a:gd name="T7" fmla="*/ 1114 h 1602"/>
                <a:gd name="T8" fmla="*/ 361 w 2933"/>
                <a:gd name="T9" fmla="*/ 1209 h 1602"/>
                <a:gd name="T10" fmla="*/ 434 w 2933"/>
                <a:gd name="T11" fmla="*/ 1298 h 1602"/>
                <a:gd name="T12" fmla="*/ 506 w 2933"/>
                <a:gd name="T13" fmla="*/ 1377 h 1602"/>
                <a:gd name="T14" fmla="*/ 578 w 2933"/>
                <a:gd name="T15" fmla="*/ 1438 h 1602"/>
                <a:gd name="T16" fmla="*/ 650 w 2933"/>
                <a:gd name="T17" fmla="*/ 1489 h 1602"/>
                <a:gd name="T18" fmla="*/ 715 w 2933"/>
                <a:gd name="T19" fmla="*/ 1528 h 1602"/>
                <a:gd name="T20" fmla="*/ 787 w 2933"/>
                <a:gd name="T21" fmla="*/ 1561 h 1602"/>
                <a:gd name="T22" fmla="*/ 852 w 2933"/>
                <a:gd name="T23" fmla="*/ 1584 h 1602"/>
                <a:gd name="T24" fmla="*/ 925 w 2933"/>
                <a:gd name="T25" fmla="*/ 1595 h 1602"/>
                <a:gd name="T26" fmla="*/ 997 w 2933"/>
                <a:gd name="T27" fmla="*/ 1601 h 1602"/>
                <a:gd name="T28" fmla="*/ 1076 w 2933"/>
                <a:gd name="T29" fmla="*/ 1595 h 1602"/>
                <a:gd name="T30" fmla="*/ 1156 w 2933"/>
                <a:gd name="T31" fmla="*/ 1584 h 1602"/>
                <a:gd name="T32" fmla="*/ 1242 w 2933"/>
                <a:gd name="T33" fmla="*/ 1567 h 1602"/>
                <a:gd name="T34" fmla="*/ 1336 w 2933"/>
                <a:gd name="T35" fmla="*/ 1545 h 1602"/>
                <a:gd name="T36" fmla="*/ 1437 w 2933"/>
                <a:gd name="T37" fmla="*/ 1517 h 1602"/>
                <a:gd name="T38" fmla="*/ 1538 w 2933"/>
                <a:gd name="T39" fmla="*/ 1478 h 1602"/>
                <a:gd name="T40" fmla="*/ 1647 w 2933"/>
                <a:gd name="T41" fmla="*/ 1427 h 1602"/>
                <a:gd name="T42" fmla="*/ 1755 w 2933"/>
                <a:gd name="T43" fmla="*/ 1366 h 1602"/>
                <a:gd name="T44" fmla="*/ 1863 w 2933"/>
                <a:gd name="T45" fmla="*/ 1287 h 1602"/>
                <a:gd name="T46" fmla="*/ 1972 w 2933"/>
                <a:gd name="T47" fmla="*/ 1198 h 1602"/>
                <a:gd name="T48" fmla="*/ 2087 w 2933"/>
                <a:gd name="T49" fmla="*/ 1091 h 1602"/>
                <a:gd name="T50" fmla="*/ 2203 w 2933"/>
                <a:gd name="T51" fmla="*/ 963 h 1602"/>
                <a:gd name="T52" fmla="*/ 2318 w 2933"/>
                <a:gd name="T53" fmla="*/ 828 h 1602"/>
                <a:gd name="T54" fmla="*/ 2441 w 2933"/>
                <a:gd name="T55" fmla="*/ 677 h 1602"/>
                <a:gd name="T56" fmla="*/ 2564 w 2933"/>
                <a:gd name="T57" fmla="*/ 515 h 1602"/>
                <a:gd name="T58" fmla="*/ 2686 w 2933"/>
                <a:gd name="T59" fmla="*/ 347 h 1602"/>
                <a:gd name="T60" fmla="*/ 2932 w 2933"/>
                <a:gd name="T61" fmla="*/ 0 h 16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933"/>
                <a:gd name="T94" fmla="*/ 0 h 1602"/>
                <a:gd name="T95" fmla="*/ 2933 w 2933"/>
                <a:gd name="T96" fmla="*/ 1602 h 16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933" h="1602">
                  <a:moveTo>
                    <a:pt x="0" y="672"/>
                  </a:moveTo>
                  <a:lnTo>
                    <a:pt x="145" y="901"/>
                  </a:lnTo>
                  <a:lnTo>
                    <a:pt x="217" y="1008"/>
                  </a:lnTo>
                  <a:lnTo>
                    <a:pt x="289" y="1114"/>
                  </a:lnTo>
                  <a:lnTo>
                    <a:pt x="361" y="1209"/>
                  </a:lnTo>
                  <a:lnTo>
                    <a:pt x="434" y="1298"/>
                  </a:lnTo>
                  <a:lnTo>
                    <a:pt x="506" y="1377"/>
                  </a:lnTo>
                  <a:lnTo>
                    <a:pt x="578" y="1438"/>
                  </a:lnTo>
                  <a:lnTo>
                    <a:pt x="650" y="1489"/>
                  </a:lnTo>
                  <a:lnTo>
                    <a:pt x="715" y="1528"/>
                  </a:lnTo>
                  <a:lnTo>
                    <a:pt x="787" y="1561"/>
                  </a:lnTo>
                  <a:lnTo>
                    <a:pt x="852" y="1584"/>
                  </a:lnTo>
                  <a:lnTo>
                    <a:pt x="925" y="1595"/>
                  </a:lnTo>
                  <a:lnTo>
                    <a:pt x="997" y="1601"/>
                  </a:lnTo>
                  <a:lnTo>
                    <a:pt x="1076" y="1595"/>
                  </a:lnTo>
                  <a:lnTo>
                    <a:pt x="1156" y="1584"/>
                  </a:lnTo>
                  <a:lnTo>
                    <a:pt x="1242" y="1567"/>
                  </a:lnTo>
                  <a:lnTo>
                    <a:pt x="1336" y="1545"/>
                  </a:lnTo>
                  <a:lnTo>
                    <a:pt x="1437" y="1517"/>
                  </a:lnTo>
                  <a:lnTo>
                    <a:pt x="1538" y="1478"/>
                  </a:lnTo>
                  <a:lnTo>
                    <a:pt x="1647" y="1427"/>
                  </a:lnTo>
                  <a:lnTo>
                    <a:pt x="1755" y="1366"/>
                  </a:lnTo>
                  <a:lnTo>
                    <a:pt x="1863" y="1287"/>
                  </a:lnTo>
                  <a:lnTo>
                    <a:pt x="1972" y="1198"/>
                  </a:lnTo>
                  <a:lnTo>
                    <a:pt x="2087" y="1091"/>
                  </a:lnTo>
                  <a:lnTo>
                    <a:pt x="2203" y="963"/>
                  </a:lnTo>
                  <a:lnTo>
                    <a:pt x="2318" y="828"/>
                  </a:lnTo>
                  <a:lnTo>
                    <a:pt x="2441" y="677"/>
                  </a:lnTo>
                  <a:lnTo>
                    <a:pt x="2564" y="515"/>
                  </a:lnTo>
                  <a:lnTo>
                    <a:pt x="2686" y="347"/>
                  </a:lnTo>
                  <a:lnTo>
                    <a:pt x="2932" y="0"/>
                  </a:lnTo>
                </a:path>
              </a:pathLst>
            </a:custGeom>
            <a:noFill/>
            <a:ln w="254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7117" name="Freeform 14"/>
            <p:cNvSpPr>
              <a:spLocks/>
            </p:cNvSpPr>
            <p:nvPr/>
          </p:nvSpPr>
          <p:spPr bwMode="auto">
            <a:xfrm>
              <a:off x="2015" y="2354"/>
              <a:ext cx="2774" cy="798"/>
            </a:xfrm>
            <a:custGeom>
              <a:avLst/>
              <a:gdLst>
                <a:gd name="T0" fmla="*/ 0 w 2774"/>
                <a:gd name="T1" fmla="*/ 97 h 798"/>
                <a:gd name="T2" fmla="*/ 46 w 2774"/>
                <a:gd name="T3" fmla="*/ 132 h 798"/>
                <a:gd name="T4" fmla="*/ 99 w 2774"/>
                <a:gd name="T5" fmla="*/ 178 h 798"/>
                <a:gd name="T6" fmla="*/ 168 w 2774"/>
                <a:gd name="T7" fmla="*/ 234 h 798"/>
                <a:gd name="T8" fmla="*/ 245 w 2774"/>
                <a:gd name="T9" fmla="*/ 294 h 798"/>
                <a:gd name="T10" fmla="*/ 406 w 2774"/>
                <a:gd name="T11" fmla="*/ 416 h 798"/>
                <a:gd name="T12" fmla="*/ 490 w 2774"/>
                <a:gd name="T13" fmla="*/ 472 h 798"/>
                <a:gd name="T14" fmla="*/ 567 w 2774"/>
                <a:gd name="T15" fmla="*/ 518 h 798"/>
                <a:gd name="T16" fmla="*/ 720 w 2774"/>
                <a:gd name="T17" fmla="*/ 599 h 798"/>
                <a:gd name="T18" fmla="*/ 888 w 2774"/>
                <a:gd name="T19" fmla="*/ 675 h 798"/>
                <a:gd name="T20" fmla="*/ 965 w 2774"/>
                <a:gd name="T21" fmla="*/ 710 h 798"/>
                <a:gd name="T22" fmla="*/ 1049 w 2774"/>
                <a:gd name="T23" fmla="*/ 736 h 798"/>
                <a:gd name="T24" fmla="*/ 1126 w 2774"/>
                <a:gd name="T25" fmla="*/ 761 h 798"/>
                <a:gd name="T26" fmla="*/ 1203 w 2774"/>
                <a:gd name="T27" fmla="*/ 776 h 798"/>
                <a:gd name="T28" fmla="*/ 1279 w 2774"/>
                <a:gd name="T29" fmla="*/ 787 h 798"/>
                <a:gd name="T30" fmla="*/ 1348 w 2774"/>
                <a:gd name="T31" fmla="*/ 797 h 798"/>
                <a:gd name="T32" fmla="*/ 1478 w 2774"/>
                <a:gd name="T33" fmla="*/ 797 h 798"/>
                <a:gd name="T34" fmla="*/ 1616 w 2774"/>
                <a:gd name="T35" fmla="*/ 776 h 798"/>
                <a:gd name="T36" fmla="*/ 1754 w 2774"/>
                <a:gd name="T37" fmla="*/ 746 h 798"/>
                <a:gd name="T38" fmla="*/ 1823 w 2774"/>
                <a:gd name="T39" fmla="*/ 721 h 798"/>
                <a:gd name="T40" fmla="*/ 1900 w 2774"/>
                <a:gd name="T41" fmla="*/ 695 h 798"/>
                <a:gd name="T42" fmla="*/ 2053 w 2774"/>
                <a:gd name="T43" fmla="*/ 624 h 798"/>
                <a:gd name="T44" fmla="*/ 2198 w 2774"/>
                <a:gd name="T45" fmla="*/ 543 h 798"/>
                <a:gd name="T46" fmla="*/ 2336 w 2774"/>
                <a:gd name="T47" fmla="*/ 452 h 798"/>
                <a:gd name="T48" fmla="*/ 2398 w 2774"/>
                <a:gd name="T49" fmla="*/ 401 h 798"/>
                <a:gd name="T50" fmla="*/ 2467 w 2774"/>
                <a:gd name="T51" fmla="*/ 345 h 798"/>
                <a:gd name="T52" fmla="*/ 2581 w 2774"/>
                <a:gd name="T53" fmla="*/ 213 h 798"/>
                <a:gd name="T54" fmla="*/ 2643 w 2774"/>
                <a:gd name="T55" fmla="*/ 152 h 798"/>
                <a:gd name="T56" fmla="*/ 2689 w 2774"/>
                <a:gd name="T57" fmla="*/ 91 h 798"/>
                <a:gd name="T58" fmla="*/ 2735 w 2774"/>
                <a:gd name="T59" fmla="*/ 41 h 798"/>
                <a:gd name="T60" fmla="*/ 2773 w 2774"/>
                <a:gd name="T61" fmla="*/ 0 h 79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774"/>
                <a:gd name="T94" fmla="*/ 0 h 798"/>
                <a:gd name="T95" fmla="*/ 2774 w 2774"/>
                <a:gd name="T96" fmla="*/ 798 h 79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774" h="798">
                  <a:moveTo>
                    <a:pt x="0" y="97"/>
                  </a:moveTo>
                  <a:lnTo>
                    <a:pt x="46" y="132"/>
                  </a:lnTo>
                  <a:lnTo>
                    <a:pt x="99" y="178"/>
                  </a:lnTo>
                  <a:lnTo>
                    <a:pt x="168" y="234"/>
                  </a:lnTo>
                  <a:lnTo>
                    <a:pt x="245" y="294"/>
                  </a:lnTo>
                  <a:lnTo>
                    <a:pt x="406" y="416"/>
                  </a:lnTo>
                  <a:lnTo>
                    <a:pt x="490" y="472"/>
                  </a:lnTo>
                  <a:lnTo>
                    <a:pt x="567" y="518"/>
                  </a:lnTo>
                  <a:lnTo>
                    <a:pt x="720" y="599"/>
                  </a:lnTo>
                  <a:lnTo>
                    <a:pt x="888" y="675"/>
                  </a:lnTo>
                  <a:lnTo>
                    <a:pt x="965" y="710"/>
                  </a:lnTo>
                  <a:lnTo>
                    <a:pt x="1049" y="736"/>
                  </a:lnTo>
                  <a:lnTo>
                    <a:pt x="1126" y="761"/>
                  </a:lnTo>
                  <a:lnTo>
                    <a:pt x="1203" y="776"/>
                  </a:lnTo>
                  <a:lnTo>
                    <a:pt x="1279" y="787"/>
                  </a:lnTo>
                  <a:lnTo>
                    <a:pt x="1348" y="797"/>
                  </a:lnTo>
                  <a:lnTo>
                    <a:pt x="1478" y="797"/>
                  </a:lnTo>
                  <a:lnTo>
                    <a:pt x="1616" y="776"/>
                  </a:lnTo>
                  <a:lnTo>
                    <a:pt x="1754" y="746"/>
                  </a:lnTo>
                  <a:lnTo>
                    <a:pt x="1823" y="721"/>
                  </a:lnTo>
                  <a:lnTo>
                    <a:pt x="1900" y="695"/>
                  </a:lnTo>
                  <a:lnTo>
                    <a:pt x="2053" y="624"/>
                  </a:lnTo>
                  <a:lnTo>
                    <a:pt x="2198" y="543"/>
                  </a:lnTo>
                  <a:lnTo>
                    <a:pt x="2336" y="452"/>
                  </a:lnTo>
                  <a:lnTo>
                    <a:pt x="2398" y="401"/>
                  </a:lnTo>
                  <a:lnTo>
                    <a:pt x="2467" y="345"/>
                  </a:lnTo>
                  <a:lnTo>
                    <a:pt x="2581" y="213"/>
                  </a:lnTo>
                  <a:lnTo>
                    <a:pt x="2643" y="152"/>
                  </a:lnTo>
                  <a:lnTo>
                    <a:pt x="2689" y="91"/>
                  </a:lnTo>
                  <a:lnTo>
                    <a:pt x="2735" y="41"/>
                  </a:lnTo>
                  <a:lnTo>
                    <a:pt x="2773" y="0"/>
                  </a:lnTo>
                </a:path>
              </a:pathLst>
            </a:custGeom>
            <a:noFill/>
            <a:ln w="254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7118" name="Freeform 15"/>
            <p:cNvSpPr>
              <a:spLocks/>
            </p:cNvSpPr>
            <p:nvPr/>
          </p:nvSpPr>
          <p:spPr bwMode="auto">
            <a:xfrm>
              <a:off x="2268" y="1915"/>
              <a:ext cx="2521" cy="771"/>
            </a:xfrm>
            <a:custGeom>
              <a:avLst/>
              <a:gdLst>
                <a:gd name="T0" fmla="*/ 0 w 2521"/>
                <a:gd name="T1" fmla="*/ 0 h 771"/>
                <a:gd name="T2" fmla="*/ 23 w 2521"/>
                <a:gd name="T3" fmla="*/ 26 h 771"/>
                <a:gd name="T4" fmla="*/ 61 w 2521"/>
                <a:gd name="T5" fmla="*/ 56 h 771"/>
                <a:gd name="T6" fmla="*/ 99 w 2521"/>
                <a:gd name="T7" fmla="*/ 95 h 771"/>
                <a:gd name="T8" fmla="*/ 137 w 2521"/>
                <a:gd name="T9" fmla="*/ 139 h 771"/>
                <a:gd name="T10" fmla="*/ 245 w 2521"/>
                <a:gd name="T11" fmla="*/ 229 h 771"/>
                <a:gd name="T12" fmla="*/ 360 w 2521"/>
                <a:gd name="T13" fmla="*/ 324 h 771"/>
                <a:gd name="T14" fmla="*/ 429 w 2521"/>
                <a:gd name="T15" fmla="*/ 372 h 771"/>
                <a:gd name="T16" fmla="*/ 505 w 2521"/>
                <a:gd name="T17" fmla="*/ 424 h 771"/>
                <a:gd name="T18" fmla="*/ 681 w 2521"/>
                <a:gd name="T19" fmla="*/ 536 h 771"/>
                <a:gd name="T20" fmla="*/ 766 w 2521"/>
                <a:gd name="T21" fmla="*/ 588 h 771"/>
                <a:gd name="T22" fmla="*/ 858 w 2521"/>
                <a:gd name="T23" fmla="*/ 640 h 771"/>
                <a:gd name="T24" fmla="*/ 942 w 2521"/>
                <a:gd name="T25" fmla="*/ 679 h 771"/>
                <a:gd name="T26" fmla="*/ 1026 w 2521"/>
                <a:gd name="T27" fmla="*/ 714 h 771"/>
                <a:gd name="T28" fmla="*/ 1103 w 2521"/>
                <a:gd name="T29" fmla="*/ 739 h 771"/>
                <a:gd name="T30" fmla="*/ 1179 w 2521"/>
                <a:gd name="T31" fmla="*/ 752 h 771"/>
                <a:gd name="T32" fmla="*/ 1256 w 2521"/>
                <a:gd name="T33" fmla="*/ 765 h 771"/>
                <a:gd name="T34" fmla="*/ 1333 w 2521"/>
                <a:gd name="T35" fmla="*/ 770 h 771"/>
                <a:gd name="T36" fmla="*/ 1470 w 2521"/>
                <a:gd name="T37" fmla="*/ 770 h 771"/>
                <a:gd name="T38" fmla="*/ 1608 w 2521"/>
                <a:gd name="T39" fmla="*/ 761 h 771"/>
                <a:gd name="T40" fmla="*/ 1739 w 2521"/>
                <a:gd name="T41" fmla="*/ 744 h 771"/>
                <a:gd name="T42" fmla="*/ 1861 w 2521"/>
                <a:gd name="T43" fmla="*/ 709 h 771"/>
                <a:gd name="T44" fmla="*/ 1984 w 2521"/>
                <a:gd name="T45" fmla="*/ 662 h 771"/>
                <a:gd name="T46" fmla="*/ 2099 w 2521"/>
                <a:gd name="T47" fmla="*/ 597 h 771"/>
                <a:gd name="T48" fmla="*/ 2160 w 2521"/>
                <a:gd name="T49" fmla="*/ 558 h 771"/>
                <a:gd name="T50" fmla="*/ 2214 w 2521"/>
                <a:gd name="T51" fmla="*/ 506 h 771"/>
                <a:gd name="T52" fmla="*/ 2275 w 2521"/>
                <a:gd name="T53" fmla="*/ 450 h 771"/>
                <a:gd name="T54" fmla="*/ 2336 w 2521"/>
                <a:gd name="T55" fmla="*/ 394 h 771"/>
                <a:gd name="T56" fmla="*/ 2390 w 2521"/>
                <a:gd name="T57" fmla="*/ 337 h 771"/>
                <a:gd name="T58" fmla="*/ 2436 w 2521"/>
                <a:gd name="T59" fmla="*/ 281 h 771"/>
                <a:gd name="T60" fmla="*/ 2482 w 2521"/>
                <a:gd name="T61" fmla="*/ 238 h 771"/>
                <a:gd name="T62" fmla="*/ 2520 w 2521"/>
                <a:gd name="T63" fmla="*/ 199 h 77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521"/>
                <a:gd name="T97" fmla="*/ 0 h 771"/>
                <a:gd name="T98" fmla="*/ 2521 w 2521"/>
                <a:gd name="T99" fmla="*/ 771 h 77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521" h="771">
                  <a:moveTo>
                    <a:pt x="0" y="0"/>
                  </a:moveTo>
                  <a:lnTo>
                    <a:pt x="23" y="26"/>
                  </a:lnTo>
                  <a:lnTo>
                    <a:pt x="61" y="56"/>
                  </a:lnTo>
                  <a:lnTo>
                    <a:pt x="99" y="95"/>
                  </a:lnTo>
                  <a:lnTo>
                    <a:pt x="137" y="139"/>
                  </a:lnTo>
                  <a:lnTo>
                    <a:pt x="245" y="229"/>
                  </a:lnTo>
                  <a:lnTo>
                    <a:pt x="360" y="324"/>
                  </a:lnTo>
                  <a:lnTo>
                    <a:pt x="429" y="372"/>
                  </a:lnTo>
                  <a:lnTo>
                    <a:pt x="505" y="424"/>
                  </a:lnTo>
                  <a:lnTo>
                    <a:pt x="681" y="536"/>
                  </a:lnTo>
                  <a:lnTo>
                    <a:pt x="766" y="588"/>
                  </a:lnTo>
                  <a:lnTo>
                    <a:pt x="858" y="640"/>
                  </a:lnTo>
                  <a:lnTo>
                    <a:pt x="942" y="679"/>
                  </a:lnTo>
                  <a:lnTo>
                    <a:pt x="1026" y="714"/>
                  </a:lnTo>
                  <a:lnTo>
                    <a:pt x="1103" y="739"/>
                  </a:lnTo>
                  <a:lnTo>
                    <a:pt x="1179" y="752"/>
                  </a:lnTo>
                  <a:lnTo>
                    <a:pt x="1256" y="765"/>
                  </a:lnTo>
                  <a:lnTo>
                    <a:pt x="1333" y="770"/>
                  </a:lnTo>
                  <a:lnTo>
                    <a:pt x="1470" y="770"/>
                  </a:lnTo>
                  <a:lnTo>
                    <a:pt x="1608" y="761"/>
                  </a:lnTo>
                  <a:lnTo>
                    <a:pt x="1739" y="744"/>
                  </a:lnTo>
                  <a:lnTo>
                    <a:pt x="1861" y="709"/>
                  </a:lnTo>
                  <a:lnTo>
                    <a:pt x="1984" y="662"/>
                  </a:lnTo>
                  <a:lnTo>
                    <a:pt x="2099" y="597"/>
                  </a:lnTo>
                  <a:lnTo>
                    <a:pt x="2160" y="558"/>
                  </a:lnTo>
                  <a:lnTo>
                    <a:pt x="2214" y="506"/>
                  </a:lnTo>
                  <a:lnTo>
                    <a:pt x="2275" y="450"/>
                  </a:lnTo>
                  <a:lnTo>
                    <a:pt x="2336" y="394"/>
                  </a:lnTo>
                  <a:lnTo>
                    <a:pt x="2390" y="337"/>
                  </a:lnTo>
                  <a:lnTo>
                    <a:pt x="2436" y="281"/>
                  </a:lnTo>
                  <a:lnTo>
                    <a:pt x="2482" y="238"/>
                  </a:lnTo>
                  <a:lnTo>
                    <a:pt x="2520" y="199"/>
                  </a:lnTo>
                </a:path>
              </a:pathLst>
            </a:custGeom>
            <a:noFill/>
            <a:ln w="254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7119" name="Rectangle 16"/>
            <p:cNvSpPr>
              <a:spLocks noChangeArrowheads="1"/>
            </p:cNvSpPr>
            <p:nvPr/>
          </p:nvSpPr>
          <p:spPr bwMode="auto">
            <a:xfrm>
              <a:off x="4812" y="2323"/>
              <a:ext cx="438"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500" b="1" i="1" baseline="0">
                  <a:latin typeface="Times New Roman" pitchFamily="18" charset="0"/>
                </a:rPr>
                <a:t>CVMe</a:t>
              </a:r>
            </a:p>
          </p:txBody>
        </p:sp>
        <p:sp>
          <p:nvSpPr>
            <p:cNvPr id="47120" name="Rectangle 17"/>
            <p:cNvSpPr>
              <a:spLocks noChangeArrowheads="1"/>
            </p:cNvSpPr>
            <p:nvPr/>
          </p:nvSpPr>
          <p:spPr bwMode="auto">
            <a:xfrm>
              <a:off x="4812" y="1939"/>
              <a:ext cx="357"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500" b="1" i="1" baseline="0">
                  <a:latin typeface="Times New Roman" pitchFamily="18" charset="0"/>
                </a:rPr>
                <a:t>CMe</a:t>
              </a:r>
            </a:p>
          </p:txBody>
        </p:sp>
        <p:sp>
          <p:nvSpPr>
            <p:cNvPr id="47121" name="Line 18"/>
            <p:cNvSpPr>
              <a:spLocks noChangeShapeType="1"/>
            </p:cNvSpPr>
            <p:nvPr/>
          </p:nvSpPr>
          <p:spPr bwMode="auto">
            <a:xfrm flipH="1">
              <a:off x="1385" y="3168"/>
              <a:ext cx="2079" cy="0"/>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7122" name="Rectangle 19"/>
            <p:cNvSpPr>
              <a:spLocks noChangeArrowheads="1"/>
            </p:cNvSpPr>
            <p:nvPr/>
          </p:nvSpPr>
          <p:spPr bwMode="auto">
            <a:xfrm>
              <a:off x="672" y="3047"/>
              <a:ext cx="740"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800" b="1" i="1" baseline="0">
                  <a:latin typeface="Times New Roman" pitchFamily="18" charset="0"/>
                </a:rPr>
                <a:t>P = CVMe</a:t>
              </a:r>
            </a:p>
          </p:txBody>
        </p:sp>
        <p:sp>
          <p:nvSpPr>
            <p:cNvPr id="47123" name="Rectangle 20"/>
            <p:cNvSpPr>
              <a:spLocks noChangeArrowheads="1"/>
            </p:cNvSpPr>
            <p:nvPr/>
          </p:nvSpPr>
          <p:spPr bwMode="auto">
            <a:xfrm>
              <a:off x="4581" y="2929"/>
              <a:ext cx="874" cy="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126000"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 altLang="es-MX" sz="1600" b="1" i="1" baseline="0">
                  <a:latin typeface="Times New Roman" pitchFamily="18" charset="0"/>
                </a:rPr>
                <a:t>¿Qué ocurre</a:t>
              </a:r>
            </a:p>
            <a:p>
              <a:pPr algn="ctr">
                <a:spcBef>
                  <a:spcPct val="0"/>
                </a:spcBef>
                <a:buClrTx/>
                <a:buSzTx/>
                <a:buFontTx/>
                <a:buNone/>
              </a:pPr>
              <a:r>
                <a:rPr lang="es-ES" altLang="es-MX" sz="1600" b="1" i="1" baseline="0">
                  <a:latin typeface="Times New Roman" pitchFamily="18" charset="0"/>
                </a:rPr>
                <a:t>si P &lt; CVMe?</a:t>
              </a:r>
              <a:endParaRPr lang="es-ES" altLang="es-MX" sz="1400" b="1" i="1" baseline="0">
                <a:latin typeface="Times New Roman" pitchFamily="18" charset="0"/>
              </a:endParaRPr>
            </a:p>
          </p:txBody>
        </p:sp>
        <p:sp>
          <p:nvSpPr>
            <p:cNvPr id="47124" name="Line 22"/>
            <p:cNvSpPr>
              <a:spLocks noChangeShapeType="1"/>
            </p:cNvSpPr>
            <p:nvPr/>
          </p:nvSpPr>
          <p:spPr bwMode="auto">
            <a:xfrm flipH="1">
              <a:off x="1385" y="2016"/>
              <a:ext cx="2994" cy="0"/>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7125" name="Rectangle 23"/>
            <p:cNvSpPr>
              <a:spLocks noChangeArrowheads="1"/>
            </p:cNvSpPr>
            <p:nvPr/>
          </p:nvSpPr>
          <p:spPr bwMode="auto">
            <a:xfrm>
              <a:off x="1152" y="1869"/>
              <a:ext cx="25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800" b="1" i="1" baseline="0">
                  <a:latin typeface="Times New Roman" pitchFamily="18" charset="0"/>
                </a:rPr>
                <a:t>P</a:t>
              </a:r>
              <a:r>
                <a:rPr lang="es-ES" altLang="es-MX" sz="1800" b="1">
                  <a:latin typeface="Times New Roman" pitchFamily="18" charset="0"/>
                </a:rPr>
                <a:t>2</a:t>
              </a:r>
            </a:p>
          </p:txBody>
        </p:sp>
        <p:sp>
          <p:nvSpPr>
            <p:cNvPr id="47126" name="Line 24"/>
            <p:cNvSpPr>
              <a:spLocks noChangeShapeType="1"/>
            </p:cNvSpPr>
            <p:nvPr/>
          </p:nvSpPr>
          <p:spPr bwMode="auto">
            <a:xfrm>
              <a:off x="4416" y="2024"/>
              <a:ext cx="0" cy="1711"/>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7127" name="Rectangle 25"/>
            <p:cNvSpPr>
              <a:spLocks noChangeArrowheads="1"/>
            </p:cNvSpPr>
            <p:nvPr/>
          </p:nvSpPr>
          <p:spPr bwMode="auto">
            <a:xfrm>
              <a:off x="4365" y="3712"/>
              <a:ext cx="23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800" b="1" i="1" baseline="0">
                  <a:latin typeface="Times New Roman" pitchFamily="18" charset="0"/>
                </a:rPr>
                <a:t>q</a:t>
              </a:r>
              <a:r>
                <a:rPr lang="es-ES" altLang="es-MX" sz="1800" b="1">
                  <a:latin typeface="Times New Roman" pitchFamily="18" charset="0"/>
                </a:rPr>
                <a:t>2</a:t>
              </a:r>
            </a:p>
          </p:txBody>
        </p:sp>
        <p:sp>
          <p:nvSpPr>
            <p:cNvPr id="47128" name="Line 28"/>
            <p:cNvSpPr>
              <a:spLocks noChangeShapeType="1"/>
            </p:cNvSpPr>
            <p:nvPr/>
          </p:nvSpPr>
          <p:spPr bwMode="auto">
            <a:xfrm flipH="1">
              <a:off x="1385" y="2400"/>
              <a:ext cx="2703" cy="0"/>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7129" name="Rectangle 29"/>
            <p:cNvSpPr>
              <a:spLocks noChangeArrowheads="1"/>
            </p:cNvSpPr>
            <p:nvPr/>
          </p:nvSpPr>
          <p:spPr bwMode="auto">
            <a:xfrm>
              <a:off x="1152" y="2253"/>
              <a:ext cx="25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800" b="1" i="1" baseline="0">
                  <a:latin typeface="Times New Roman" pitchFamily="18" charset="0"/>
                </a:rPr>
                <a:t>P</a:t>
              </a:r>
              <a:r>
                <a:rPr lang="es-ES" altLang="es-MX" sz="1800" b="1">
                  <a:latin typeface="Times New Roman" pitchFamily="18" charset="0"/>
                </a:rPr>
                <a:t>1</a:t>
              </a:r>
            </a:p>
          </p:txBody>
        </p:sp>
        <p:sp>
          <p:nvSpPr>
            <p:cNvPr id="47130" name="Line 30"/>
            <p:cNvSpPr>
              <a:spLocks noChangeShapeType="1"/>
            </p:cNvSpPr>
            <p:nvPr/>
          </p:nvSpPr>
          <p:spPr bwMode="auto">
            <a:xfrm>
              <a:off x="4128" y="2409"/>
              <a:ext cx="0" cy="1375"/>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7131" name="Rectangle 31"/>
            <p:cNvSpPr>
              <a:spLocks noChangeArrowheads="1"/>
            </p:cNvSpPr>
            <p:nvPr/>
          </p:nvSpPr>
          <p:spPr bwMode="auto">
            <a:xfrm>
              <a:off x="4029" y="3712"/>
              <a:ext cx="23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 altLang="es-MX" sz="1800" b="1" i="1" baseline="0">
                  <a:latin typeface="Times New Roman" pitchFamily="18" charset="0"/>
                </a:rPr>
                <a:t>q</a:t>
              </a:r>
              <a:r>
                <a:rPr lang="es-ES" altLang="es-MX" sz="1800" b="1">
                  <a:latin typeface="Times New Roman" pitchFamily="18" charset="0"/>
                </a:rPr>
                <a:t>1</a:t>
              </a:r>
            </a:p>
          </p:txBody>
        </p:sp>
        <p:sp>
          <p:nvSpPr>
            <p:cNvPr id="47132" name="Rectangle 32"/>
            <p:cNvSpPr>
              <a:spLocks noChangeArrowheads="1"/>
            </p:cNvSpPr>
            <p:nvPr/>
          </p:nvSpPr>
          <p:spPr bwMode="auto">
            <a:xfrm>
              <a:off x="1412" y="754"/>
              <a:ext cx="3687" cy="1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 altLang="es-MX" sz="2400" i="1" baseline="0" dirty="0">
                  <a:latin typeface="+mn-lt"/>
                </a:rPr>
                <a:t>La empresa elige su nivel de </a:t>
              </a:r>
            </a:p>
            <a:p>
              <a:pPr algn="ctr">
                <a:spcBef>
                  <a:spcPct val="0"/>
                </a:spcBef>
                <a:buClrTx/>
                <a:buSzTx/>
                <a:buFontTx/>
                <a:buNone/>
              </a:pPr>
              <a:r>
                <a:rPr lang="es-ES" altLang="es-MX" sz="2400" i="1" baseline="0" dirty="0">
                  <a:latin typeface="+mn-lt"/>
                </a:rPr>
                <a:t>producción de tal forma que </a:t>
              </a:r>
              <a:r>
                <a:rPr lang="es-ES" altLang="es-MX" sz="1800" i="1" baseline="0" dirty="0">
                  <a:latin typeface="Times New Roman" pitchFamily="18" charset="0"/>
                </a:rPr>
                <a:t>P = </a:t>
              </a:r>
              <a:r>
                <a:rPr lang="es-ES" altLang="es-MX" sz="1800" i="1" baseline="0" dirty="0" err="1">
                  <a:latin typeface="Times New Roman" pitchFamily="18" charset="0"/>
                </a:rPr>
                <a:t>CMg</a:t>
              </a:r>
              <a:r>
                <a:rPr lang="es-ES" altLang="es-MX" sz="1800" i="1" baseline="0" dirty="0">
                  <a:latin typeface="Times New Roman" pitchFamily="18" charset="0"/>
                </a:rPr>
                <a:t>,</a:t>
              </a:r>
            </a:p>
            <a:p>
              <a:pPr algn="ctr">
                <a:spcBef>
                  <a:spcPct val="0"/>
                </a:spcBef>
                <a:buClrTx/>
                <a:buSzTx/>
                <a:buFontTx/>
                <a:buNone/>
              </a:pPr>
              <a:r>
                <a:rPr lang="es-ES" altLang="es-MX" sz="2400" i="1" baseline="0" dirty="0">
                  <a:latin typeface="+mn-lt"/>
                </a:rPr>
                <a:t>en la medida en que la empresa</a:t>
              </a:r>
            </a:p>
            <a:p>
              <a:pPr algn="ctr">
                <a:spcBef>
                  <a:spcPct val="0"/>
                </a:spcBef>
                <a:buClrTx/>
                <a:buSzTx/>
                <a:buFontTx/>
                <a:buNone/>
              </a:pPr>
              <a:r>
                <a:rPr lang="es-ES" altLang="es-MX" sz="2400" i="1" baseline="0" dirty="0">
                  <a:latin typeface="+mn-lt"/>
                </a:rPr>
                <a:t>pueda cubrir su costo variable de </a:t>
              </a:r>
            </a:p>
            <a:p>
              <a:pPr algn="ctr">
                <a:spcBef>
                  <a:spcPct val="0"/>
                </a:spcBef>
                <a:buClrTx/>
                <a:buSzTx/>
                <a:buFontTx/>
                <a:buNone/>
              </a:pPr>
              <a:r>
                <a:rPr lang="es-ES" altLang="es-MX" sz="2400" i="1" baseline="0" dirty="0">
                  <a:latin typeface="+mn-lt"/>
                </a:rPr>
                <a:t>producción</a:t>
              </a:r>
              <a:r>
                <a:rPr lang="es-ES" altLang="es-MX" sz="1800" i="1" baseline="0" dirty="0">
                  <a:latin typeface="Times New Roman" pitchFamily="18" charset="0"/>
                </a:rPr>
                <a:t>.</a:t>
              </a:r>
            </a:p>
          </p:txBody>
        </p:sp>
        <p:sp>
          <p:nvSpPr>
            <p:cNvPr id="47133" name="Line 34"/>
            <p:cNvSpPr>
              <a:spLocks noChangeShapeType="1"/>
            </p:cNvSpPr>
            <p:nvPr/>
          </p:nvSpPr>
          <p:spPr bwMode="auto">
            <a:xfrm>
              <a:off x="3470" y="3158"/>
              <a:ext cx="0" cy="590"/>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grpSp>
    </p:spTree>
    <p:extLst>
      <p:ext uri="{BB962C8B-B14F-4D97-AF65-F5344CB8AC3E}">
        <p14:creationId xmlns:p14="http://schemas.microsoft.com/office/powerpoint/2010/main" val="2910523298"/>
      </p:ext>
    </p:extLst>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4"/>
          <p:cNvSpPr>
            <a:spLocks noChangeArrowheads="1"/>
          </p:cNvSpPr>
          <p:nvPr/>
        </p:nvSpPr>
        <p:spPr bwMode="auto">
          <a:xfrm>
            <a:off x="2133600" y="64770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8132" name="Rectangle 5"/>
          <p:cNvSpPr>
            <a:spLocks noChangeArrowheads="1"/>
          </p:cNvSpPr>
          <p:nvPr/>
        </p:nvSpPr>
        <p:spPr bwMode="auto">
          <a:xfrm>
            <a:off x="4648200" y="64770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8133" name="Rectangle 6"/>
          <p:cNvSpPr>
            <a:spLocks noChangeArrowheads="1"/>
          </p:cNvSpPr>
          <p:nvPr/>
        </p:nvSpPr>
        <p:spPr bwMode="auto">
          <a:xfrm>
            <a:off x="4495800" y="64643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grpSp>
        <p:nvGrpSpPr>
          <p:cNvPr id="48134" name="Group 51"/>
          <p:cNvGrpSpPr>
            <a:grpSpLocks/>
          </p:cNvGrpSpPr>
          <p:nvPr/>
        </p:nvGrpSpPr>
        <p:grpSpPr bwMode="auto">
          <a:xfrm>
            <a:off x="2281238" y="1706563"/>
            <a:ext cx="7573962" cy="4794250"/>
            <a:chOff x="477" y="1075"/>
            <a:chExt cx="4771" cy="3020"/>
          </a:xfrm>
        </p:grpSpPr>
        <p:sp>
          <p:nvSpPr>
            <p:cNvPr id="48135" name="Line 7"/>
            <p:cNvSpPr>
              <a:spLocks noChangeShapeType="1"/>
            </p:cNvSpPr>
            <p:nvPr/>
          </p:nvSpPr>
          <p:spPr bwMode="auto">
            <a:xfrm>
              <a:off x="1296" y="1209"/>
              <a:ext cx="0" cy="271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36" name="Line 8"/>
            <p:cNvSpPr>
              <a:spLocks noChangeShapeType="1"/>
            </p:cNvSpPr>
            <p:nvPr/>
          </p:nvSpPr>
          <p:spPr bwMode="auto">
            <a:xfrm>
              <a:off x="1292" y="3917"/>
              <a:ext cx="3239"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37" name="Rectangle 9"/>
            <p:cNvSpPr>
              <a:spLocks noChangeArrowheads="1"/>
            </p:cNvSpPr>
            <p:nvPr/>
          </p:nvSpPr>
          <p:spPr bwMode="auto">
            <a:xfrm>
              <a:off x="4221" y="1725"/>
              <a:ext cx="44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latin typeface="Times New Roman" pitchFamily="18" charset="0"/>
                </a:rPr>
                <a:t>CMg</a:t>
              </a:r>
            </a:p>
          </p:txBody>
        </p:sp>
        <p:sp>
          <p:nvSpPr>
            <p:cNvPr id="48138" name="Freeform 10"/>
            <p:cNvSpPr>
              <a:spLocks/>
            </p:cNvSpPr>
            <p:nvPr/>
          </p:nvSpPr>
          <p:spPr bwMode="auto">
            <a:xfrm>
              <a:off x="1919" y="2498"/>
              <a:ext cx="2774" cy="798"/>
            </a:xfrm>
            <a:custGeom>
              <a:avLst/>
              <a:gdLst>
                <a:gd name="T0" fmla="*/ 0 w 2774"/>
                <a:gd name="T1" fmla="*/ 97 h 798"/>
                <a:gd name="T2" fmla="*/ 46 w 2774"/>
                <a:gd name="T3" fmla="*/ 132 h 798"/>
                <a:gd name="T4" fmla="*/ 99 w 2774"/>
                <a:gd name="T5" fmla="*/ 178 h 798"/>
                <a:gd name="T6" fmla="*/ 168 w 2774"/>
                <a:gd name="T7" fmla="*/ 234 h 798"/>
                <a:gd name="T8" fmla="*/ 245 w 2774"/>
                <a:gd name="T9" fmla="*/ 294 h 798"/>
                <a:gd name="T10" fmla="*/ 406 w 2774"/>
                <a:gd name="T11" fmla="*/ 416 h 798"/>
                <a:gd name="T12" fmla="*/ 490 w 2774"/>
                <a:gd name="T13" fmla="*/ 472 h 798"/>
                <a:gd name="T14" fmla="*/ 567 w 2774"/>
                <a:gd name="T15" fmla="*/ 518 h 798"/>
                <a:gd name="T16" fmla="*/ 720 w 2774"/>
                <a:gd name="T17" fmla="*/ 599 h 798"/>
                <a:gd name="T18" fmla="*/ 888 w 2774"/>
                <a:gd name="T19" fmla="*/ 675 h 798"/>
                <a:gd name="T20" fmla="*/ 965 w 2774"/>
                <a:gd name="T21" fmla="*/ 710 h 798"/>
                <a:gd name="T22" fmla="*/ 1049 w 2774"/>
                <a:gd name="T23" fmla="*/ 736 h 798"/>
                <a:gd name="T24" fmla="*/ 1126 w 2774"/>
                <a:gd name="T25" fmla="*/ 761 h 798"/>
                <a:gd name="T26" fmla="*/ 1203 w 2774"/>
                <a:gd name="T27" fmla="*/ 776 h 798"/>
                <a:gd name="T28" fmla="*/ 1279 w 2774"/>
                <a:gd name="T29" fmla="*/ 787 h 798"/>
                <a:gd name="T30" fmla="*/ 1348 w 2774"/>
                <a:gd name="T31" fmla="*/ 797 h 798"/>
                <a:gd name="T32" fmla="*/ 1478 w 2774"/>
                <a:gd name="T33" fmla="*/ 797 h 798"/>
                <a:gd name="T34" fmla="*/ 1616 w 2774"/>
                <a:gd name="T35" fmla="*/ 776 h 798"/>
                <a:gd name="T36" fmla="*/ 1754 w 2774"/>
                <a:gd name="T37" fmla="*/ 746 h 798"/>
                <a:gd name="T38" fmla="*/ 1823 w 2774"/>
                <a:gd name="T39" fmla="*/ 721 h 798"/>
                <a:gd name="T40" fmla="*/ 1900 w 2774"/>
                <a:gd name="T41" fmla="*/ 695 h 798"/>
                <a:gd name="T42" fmla="*/ 2053 w 2774"/>
                <a:gd name="T43" fmla="*/ 624 h 798"/>
                <a:gd name="T44" fmla="*/ 2198 w 2774"/>
                <a:gd name="T45" fmla="*/ 543 h 798"/>
                <a:gd name="T46" fmla="*/ 2336 w 2774"/>
                <a:gd name="T47" fmla="*/ 452 h 798"/>
                <a:gd name="T48" fmla="*/ 2398 w 2774"/>
                <a:gd name="T49" fmla="*/ 401 h 798"/>
                <a:gd name="T50" fmla="*/ 2467 w 2774"/>
                <a:gd name="T51" fmla="*/ 345 h 798"/>
                <a:gd name="T52" fmla="*/ 2581 w 2774"/>
                <a:gd name="T53" fmla="*/ 213 h 798"/>
                <a:gd name="T54" fmla="*/ 2643 w 2774"/>
                <a:gd name="T55" fmla="*/ 152 h 798"/>
                <a:gd name="T56" fmla="*/ 2689 w 2774"/>
                <a:gd name="T57" fmla="*/ 91 h 798"/>
                <a:gd name="T58" fmla="*/ 2735 w 2774"/>
                <a:gd name="T59" fmla="*/ 41 h 798"/>
                <a:gd name="T60" fmla="*/ 2773 w 2774"/>
                <a:gd name="T61" fmla="*/ 0 h 79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774"/>
                <a:gd name="T94" fmla="*/ 0 h 798"/>
                <a:gd name="T95" fmla="*/ 2774 w 2774"/>
                <a:gd name="T96" fmla="*/ 798 h 79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774" h="798">
                  <a:moveTo>
                    <a:pt x="0" y="97"/>
                  </a:moveTo>
                  <a:lnTo>
                    <a:pt x="46" y="132"/>
                  </a:lnTo>
                  <a:lnTo>
                    <a:pt x="99" y="178"/>
                  </a:lnTo>
                  <a:lnTo>
                    <a:pt x="168" y="234"/>
                  </a:lnTo>
                  <a:lnTo>
                    <a:pt x="245" y="294"/>
                  </a:lnTo>
                  <a:lnTo>
                    <a:pt x="406" y="416"/>
                  </a:lnTo>
                  <a:lnTo>
                    <a:pt x="490" y="472"/>
                  </a:lnTo>
                  <a:lnTo>
                    <a:pt x="567" y="518"/>
                  </a:lnTo>
                  <a:lnTo>
                    <a:pt x="720" y="599"/>
                  </a:lnTo>
                  <a:lnTo>
                    <a:pt x="888" y="675"/>
                  </a:lnTo>
                  <a:lnTo>
                    <a:pt x="965" y="710"/>
                  </a:lnTo>
                  <a:lnTo>
                    <a:pt x="1049" y="736"/>
                  </a:lnTo>
                  <a:lnTo>
                    <a:pt x="1126" y="761"/>
                  </a:lnTo>
                  <a:lnTo>
                    <a:pt x="1203" y="776"/>
                  </a:lnTo>
                  <a:lnTo>
                    <a:pt x="1279" y="787"/>
                  </a:lnTo>
                  <a:lnTo>
                    <a:pt x="1348" y="797"/>
                  </a:lnTo>
                  <a:lnTo>
                    <a:pt x="1478" y="797"/>
                  </a:lnTo>
                  <a:lnTo>
                    <a:pt x="1616" y="776"/>
                  </a:lnTo>
                  <a:lnTo>
                    <a:pt x="1754" y="746"/>
                  </a:lnTo>
                  <a:lnTo>
                    <a:pt x="1823" y="721"/>
                  </a:lnTo>
                  <a:lnTo>
                    <a:pt x="1900" y="695"/>
                  </a:lnTo>
                  <a:lnTo>
                    <a:pt x="2053" y="624"/>
                  </a:lnTo>
                  <a:lnTo>
                    <a:pt x="2198" y="543"/>
                  </a:lnTo>
                  <a:lnTo>
                    <a:pt x="2336" y="452"/>
                  </a:lnTo>
                  <a:lnTo>
                    <a:pt x="2398" y="401"/>
                  </a:lnTo>
                  <a:lnTo>
                    <a:pt x="2467" y="345"/>
                  </a:lnTo>
                  <a:lnTo>
                    <a:pt x="2581" y="213"/>
                  </a:lnTo>
                  <a:lnTo>
                    <a:pt x="2643" y="152"/>
                  </a:lnTo>
                  <a:lnTo>
                    <a:pt x="2689" y="91"/>
                  </a:lnTo>
                  <a:lnTo>
                    <a:pt x="2735" y="41"/>
                  </a:lnTo>
                  <a:lnTo>
                    <a:pt x="2773" y="0"/>
                  </a:lnTo>
                </a:path>
              </a:pathLst>
            </a:custGeom>
            <a:noFill/>
            <a:ln w="3175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8139" name="Freeform 11"/>
            <p:cNvSpPr>
              <a:spLocks/>
            </p:cNvSpPr>
            <p:nvPr/>
          </p:nvSpPr>
          <p:spPr bwMode="auto">
            <a:xfrm>
              <a:off x="2172" y="2059"/>
              <a:ext cx="2521" cy="771"/>
            </a:xfrm>
            <a:custGeom>
              <a:avLst/>
              <a:gdLst>
                <a:gd name="T0" fmla="*/ 0 w 2521"/>
                <a:gd name="T1" fmla="*/ 0 h 771"/>
                <a:gd name="T2" fmla="*/ 23 w 2521"/>
                <a:gd name="T3" fmla="*/ 26 h 771"/>
                <a:gd name="T4" fmla="*/ 61 w 2521"/>
                <a:gd name="T5" fmla="*/ 56 h 771"/>
                <a:gd name="T6" fmla="*/ 99 w 2521"/>
                <a:gd name="T7" fmla="*/ 95 h 771"/>
                <a:gd name="T8" fmla="*/ 137 w 2521"/>
                <a:gd name="T9" fmla="*/ 139 h 771"/>
                <a:gd name="T10" fmla="*/ 245 w 2521"/>
                <a:gd name="T11" fmla="*/ 229 h 771"/>
                <a:gd name="T12" fmla="*/ 360 w 2521"/>
                <a:gd name="T13" fmla="*/ 324 h 771"/>
                <a:gd name="T14" fmla="*/ 429 w 2521"/>
                <a:gd name="T15" fmla="*/ 372 h 771"/>
                <a:gd name="T16" fmla="*/ 505 w 2521"/>
                <a:gd name="T17" fmla="*/ 424 h 771"/>
                <a:gd name="T18" fmla="*/ 681 w 2521"/>
                <a:gd name="T19" fmla="*/ 536 h 771"/>
                <a:gd name="T20" fmla="*/ 766 w 2521"/>
                <a:gd name="T21" fmla="*/ 588 h 771"/>
                <a:gd name="T22" fmla="*/ 858 w 2521"/>
                <a:gd name="T23" fmla="*/ 640 h 771"/>
                <a:gd name="T24" fmla="*/ 942 w 2521"/>
                <a:gd name="T25" fmla="*/ 679 h 771"/>
                <a:gd name="T26" fmla="*/ 1026 w 2521"/>
                <a:gd name="T27" fmla="*/ 714 h 771"/>
                <a:gd name="T28" fmla="*/ 1103 w 2521"/>
                <a:gd name="T29" fmla="*/ 739 h 771"/>
                <a:gd name="T30" fmla="*/ 1179 w 2521"/>
                <a:gd name="T31" fmla="*/ 752 h 771"/>
                <a:gd name="T32" fmla="*/ 1256 w 2521"/>
                <a:gd name="T33" fmla="*/ 765 h 771"/>
                <a:gd name="T34" fmla="*/ 1333 w 2521"/>
                <a:gd name="T35" fmla="*/ 770 h 771"/>
                <a:gd name="T36" fmla="*/ 1470 w 2521"/>
                <a:gd name="T37" fmla="*/ 770 h 771"/>
                <a:gd name="T38" fmla="*/ 1608 w 2521"/>
                <a:gd name="T39" fmla="*/ 761 h 771"/>
                <a:gd name="T40" fmla="*/ 1739 w 2521"/>
                <a:gd name="T41" fmla="*/ 744 h 771"/>
                <a:gd name="T42" fmla="*/ 1861 w 2521"/>
                <a:gd name="T43" fmla="*/ 709 h 771"/>
                <a:gd name="T44" fmla="*/ 1984 w 2521"/>
                <a:gd name="T45" fmla="*/ 662 h 771"/>
                <a:gd name="T46" fmla="*/ 2099 w 2521"/>
                <a:gd name="T47" fmla="*/ 597 h 771"/>
                <a:gd name="T48" fmla="*/ 2160 w 2521"/>
                <a:gd name="T49" fmla="*/ 558 h 771"/>
                <a:gd name="T50" fmla="*/ 2214 w 2521"/>
                <a:gd name="T51" fmla="*/ 506 h 771"/>
                <a:gd name="T52" fmla="*/ 2275 w 2521"/>
                <a:gd name="T53" fmla="*/ 450 h 771"/>
                <a:gd name="T54" fmla="*/ 2336 w 2521"/>
                <a:gd name="T55" fmla="*/ 394 h 771"/>
                <a:gd name="T56" fmla="*/ 2390 w 2521"/>
                <a:gd name="T57" fmla="*/ 337 h 771"/>
                <a:gd name="T58" fmla="*/ 2436 w 2521"/>
                <a:gd name="T59" fmla="*/ 281 h 771"/>
                <a:gd name="T60" fmla="*/ 2482 w 2521"/>
                <a:gd name="T61" fmla="*/ 238 h 771"/>
                <a:gd name="T62" fmla="*/ 2520 w 2521"/>
                <a:gd name="T63" fmla="*/ 199 h 77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521"/>
                <a:gd name="T97" fmla="*/ 0 h 771"/>
                <a:gd name="T98" fmla="*/ 2521 w 2521"/>
                <a:gd name="T99" fmla="*/ 771 h 77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521" h="771">
                  <a:moveTo>
                    <a:pt x="0" y="0"/>
                  </a:moveTo>
                  <a:lnTo>
                    <a:pt x="23" y="26"/>
                  </a:lnTo>
                  <a:lnTo>
                    <a:pt x="61" y="56"/>
                  </a:lnTo>
                  <a:lnTo>
                    <a:pt x="99" y="95"/>
                  </a:lnTo>
                  <a:lnTo>
                    <a:pt x="137" y="139"/>
                  </a:lnTo>
                  <a:lnTo>
                    <a:pt x="245" y="229"/>
                  </a:lnTo>
                  <a:lnTo>
                    <a:pt x="360" y="324"/>
                  </a:lnTo>
                  <a:lnTo>
                    <a:pt x="429" y="372"/>
                  </a:lnTo>
                  <a:lnTo>
                    <a:pt x="505" y="424"/>
                  </a:lnTo>
                  <a:lnTo>
                    <a:pt x="681" y="536"/>
                  </a:lnTo>
                  <a:lnTo>
                    <a:pt x="766" y="588"/>
                  </a:lnTo>
                  <a:lnTo>
                    <a:pt x="858" y="640"/>
                  </a:lnTo>
                  <a:lnTo>
                    <a:pt x="942" y="679"/>
                  </a:lnTo>
                  <a:lnTo>
                    <a:pt x="1026" y="714"/>
                  </a:lnTo>
                  <a:lnTo>
                    <a:pt x="1103" y="739"/>
                  </a:lnTo>
                  <a:lnTo>
                    <a:pt x="1179" y="752"/>
                  </a:lnTo>
                  <a:lnTo>
                    <a:pt x="1256" y="765"/>
                  </a:lnTo>
                  <a:lnTo>
                    <a:pt x="1333" y="770"/>
                  </a:lnTo>
                  <a:lnTo>
                    <a:pt x="1470" y="770"/>
                  </a:lnTo>
                  <a:lnTo>
                    <a:pt x="1608" y="761"/>
                  </a:lnTo>
                  <a:lnTo>
                    <a:pt x="1739" y="744"/>
                  </a:lnTo>
                  <a:lnTo>
                    <a:pt x="1861" y="709"/>
                  </a:lnTo>
                  <a:lnTo>
                    <a:pt x="1984" y="662"/>
                  </a:lnTo>
                  <a:lnTo>
                    <a:pt x="2099" y="597"/>
                  </a:lnTo>
                  <a:lnTo>
                    <a:pt x="2160" y="558"/>
                  </a:lnTo>
                  <a:lnTo>
                    <a:pt x="2214" y="506"/>
                  </a:lnTo>
                  <a:lnTo>
                    <a:pt x="2275" y="450"/>
                  </a:lnTo>
                  <a:lnTo>
                    <a:pt x="2336" y="394"/>
                  </a:lnTo>
                  <a:lnTo>
                    <a:pt x="2390" y="337"/>
                  </a:lnTo>
                  <a:lnTo>
                    <a:pt x="2436" y="281"/>
                  </a:lnTo>
                  <a:lnTo>
                    <a:pt x="2482" y="238"/>
                  </a:lnTo>
                  <a:lnTo>
                    <a:pt x="2520" y="199"/>
                  </a:lnTo>
                </a:path>
              </a:pathLst>
            </a:custGeom>
            <a:noFill/>
            <a:ln w="254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8140" name="Rectangle 12"/>
            <p:cNvSpPr>
              <a:spLocks noChangeArrowheads="1"/>
            </p:cNvSpPr>
            <p:nvPr/>
          </p:nvSpPr>
          <p:spPr bwMode="auto">
            <a:xfrm>
              <a:off x="4701" y="2349"/>
              <a:ext cx="54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latin typeface="Times New Roman" pitchFamily="18" charset="0"/>
                </a:rPr>
                <a:t>CVMe</a:t>
              </a:r>
            </a:p>
          </p:txBody>
        </p:sp>
        <p:sp>
          <p:nvSpPr>
            <p:cNvPr id="48141" name="Rectangle 13"/>
            <p:cNvSpPr>
              <a:spLocks noChangeArrowheads="1"/>
            </p:cNvSpPr>
            <p:nvPr/>
          </p:nvSpPr>
          <p:spPr bwMode="auto">
            <a:xfrm>
              <a:off x="4701" y="1965"/>
              <a:ext cx="53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latin typeface="Times New Roman" pitchFamily="18" charset="0"/>
                </a:rPr>
                <a:t>CTMe</a:t>
              </a:r>
            </a:p>
          </p:txBody>
        </p:sp>
        <p:sp>
          <p:nvSpPr>
            <p:cNvPr id="48142" name="Line 14"/>
            <p:cNvSpPr>
              <a:spLocks noChangeShapeType="1"/>
            </p:cNvSpPr>
            <p:nvPr/>
          </p:nvSpPr>
          <p:spPr bwMode="auto">
            <a:xfrm flipH="1">
              <a:off x="1289" y="3312"/>
              <a:ext cx="2079" cy="0"/>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43" name="Rectangle 15"/>
            <p:cNvSpPr>
              <a:spLocks noChangeArrowheads="1"/>
            </p:cNvSpPr>
            <p:nvPr/>
          </p:nvSpPr>
          <p:spPr bwMode="auto">
            <a:xfrm>
              <a:off x="477" y="3191"/>
              <a:ext cx="81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latin typeface="Times New Roman" pitchFamily="18" charset="0"/>
                </a:rPr>
                <a:t>P = CVMe</a:t>
              </a:r>
            </a:p>
          </p:txBody>
        </p:sp>
        <p:sp>
          <p:nvSpPr>
            <p:cNvPr id="48144" name="Line 16"/>
            <p:cNvSpPr>
              <a:spLocks noChangeShapeType="1"/>
            </p:cNvSpPr>
            <p:nvPr/>
          </p:nvSpPr>
          <p:spPr bwMode="auto">
            <a:xfrm flipH="1">
              <a:off x="1289" y="2544"/>
              <a:ext cx="2703" cy="0"/>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45" name="Line 17"/>
            <p:cNvSpPr>
              <a:spLocks noChangeShapeType="1"/>
            </p:cNvSpPr>
            <p:nvPr/>
          </p:nvSpPr>
          <p:spPr bwMode="auto">
            <a:xfrm flipH="1">
              <a:off x="1289" y="2160"/>
              <a:ext cx="3039" cy="0"/>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46" name="Rectangle 18"/>
            <p:cNvSpPr>
              <a:spLocks noChangeArrowheads="1"/>
            </p:cNvSpPr>
            <p:nvPr/>
          </p:nvSpPr>
          <p:spPr bwMode="auto">
            <a:xfrm>
              <a:off x="957" y="2397"/>
              <a:ext cx="26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latin typeface="Times New Roman" pitchFamily="18" charset="0"/>
                </a:rPr>
                <a:t>P</a:t>
              </a:r>
              <a:r>
                <a:rPr lang="en-US" altLang="es-MX" sz="2000" b="1" i="1">
                  <a:latin typeface="Times New Roman" pitchFamily="18" charset="0"/>
                </a:rPr>
                <a:t>1</a:t>
              </a:r>
            </a:p>
          </p:txBody>
        </p:sp>
        <p:sp>
          <p:nvSpPr>
            <p:cNvPr id="48147" name="Rectangle 19"/>
            <p:cNvSpPr>
              <a:spLocks noChangeArrowheads="1"/>
            </p:cNvSpPr>
            <p:nvPr/>
          </p:nvSpPr>
          <p:spPr bwMode="auto">
            <a:xfrm>
              <a:off x="957" y="2013"/>
              <a:ext cx="26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latin typeface="Times New Roman" pitchFamily="18" charset="0"/>
                </a:rPr>
                <a:t>P</a:t>
              </a:r>
              <a:r>
                <a:rPr lang="en-US" altLang="es-MX" sz="2000" b="1" i="1">
                  <a:latin typeface="Times New Roman" pitchFamily="18" charset="0"/>
                </a:rPr>
                <a:t>2</a:t>
              </a:r>
            </a:p>
          </p:txBody>
        </p:sp>
        <p:sp>
          <p:nvSpPr>
            <p:cNvPr id="48148" name="Line 20"/>
            <p:cNvSpPr>
              <a:spLocks noChangeShapeType="1"/>
            </p:cNvSpPr>
            <p:nvPr/>
          </p:nvSpPr>
          <p:spPr bwMode="auto">
            <a:xfrm>
              <a:off x="4032" y="2553"/>
              <a:ext cx="0" cy="1375"/>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49" name="Line 21"/>
            <p:cNvSpPr>
              <a:spLocks noChangeShapeType="1"/>
            </p:cNvSpPr>
            <p:nvPr/>
          </p:nvSpPr>
          <p:spPr bwMode="auto">
            <a:xfrm>
              <a:off x="4320" y="2217"/>
              <a:ext cx="0" cy="1711"/>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50" name="Rectangle 22"/>
            <p:cNvSpPr>
              <a:spLocks noChangeArrowheads="1"/>
            </p:cNvSpPr>
            <p:nvPr/>
          </p:nvSpPr>
          <p:spPr bwMode="auto">
            <a:xfrm>
              <a:off x="3933" y="3845"/>
              <a:ext cx="24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latin typeface="Times New Roman" pitchFamily="18" charset="0"/>
                </a:rPr>
                <a:t>q</a:t>
              </a:r>
              <a:r>
                <a:rPr lang="en-US" altLang="es-MX" sz="2000" b="1" i="1">
                  <a:latin typeface="Times New Roman" pitchFamily="18" charset="0"/>
                </a:rPr>
                <a:t>1</a:t>
              </a:r>
            </a:p>
          </p:txBody>
        </p:sp>
        <p:sp>
          <p:nvSpPr>
            <p:cNvPr id="48151" name="Rectangle 23"/>
            <p:cNvSpPr>
              <a:spLocks noChangeArrowheads="1"/>
            </p:cNvSpPr>
            <p:nvPr/>
          </p:nvSpPr>
          <p:spPr bwMode="auto">
            <a:xfrm>
              <a:off x="4269" y="3845"/>
              <a:ext cx="24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i="1" baseline="0">
                  <a:latin typeface="Times New Roman" pitchFamily="18" charset="0"/>
                </a:rPr>
                <a:t>q</a:t>
              </a:r>
              <a:r>
                <a:rPr lang="en-US" altLang="es-MX" sz="2000" b="1" i="1">
                  <a:latin typeface="Times New Roman" pitchFamily="18" charset="0"/>
                </a:rPr>
                <a:t>2</a:t>
              </a:r>
            </a:p>
          </p:txBody>
        </p:sp>
        <p:sp>
          <p:nvSpPr>
            <p:cNvPr id="48152" name="Rectangle 24"/>
            <p:cNvSpPr>
              <a:spLocks noChangeArrowheads="1"/>
            </p:cNvSpPr>
            <p:nvPr/>
          </p:nvSpPr>
          <p:spPr bwMode="auto">
            <a:xfrm>
              <a:off x="1696" y="1171"/>
              <a:ext cx="243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n-US" altLang="es-MX" sz="2000" b="1" i="1" baseline="0" dirty="0">
                  <a:latin typeface="+mn-lt"/>
                </a:rPr>
                <a:t>S = </a:t>
              </a:r>
              <a:r>
                <a:rPr lang="en-US" altLang="es-MX" sz="2000" b="1" i="1" baseline="0" dirty="0" err="1">
                  <a:latin typeface="+mn-lt"/>
                </a:rPr>
                <a:t>CMg</a:t>
              </a:r>
              <a:r>
                <a:rPr lang="en-US" altLang="es-MX" sz="2000" b="1" baseline="0" dirty="0">
                  <a:latin typeface="+mn-lt"/>
                </a:rPr>
                <a:t> </a:t>
              </a:r>
              <a:r>
                <a:rPr lang="en-US" altLang="es-MX" sz="2000" b="1" baseline="0" dirty="0" err="1">
                  <a:latin typeface="+mn-lt"/>
                </a:rPr>
                <a:t>está</a:t>
              </a:r>
              <a:r>
                <a:rPr lang="en-US" altLang="es-MX" sz="2000" b="1" baseline="0" dirty="0">
                  <a:latin typeface="+mn-lt"/>
                </a:rPr>
                <a:t> </a:t>
              </a:r>
              <a:r>
                <a:rPr lang="en-US" altLang="es-MX" sz="2000" b="1" baseline="0" dirty="0" err="1">
                  <a:latin typeface="+mn-lt"/>
                </a:rPr>
                <a:t>por</a:t>
              </a:r>
              <a:r>
                <a:rPr lang="en-US" altLang="es-MX" sz="2000" b="1" baseline="0" dirty="0">
                  <a:latin typeface="+mn-lt"/>
                </a:rPr>
                <a:t> </a:t>
              </a:r>
              <a:r>
                <a:rPr lang="en-US" altLang="es-MX" sz="2000" b="1" baseline="0" dirty="0" err="1">
                  <a:latin typeface="+mn-lt"/>
                </a:rPr>
                <a:t>encima</a:t>
              </a:r>
              <a:r>
                <a:rPr lang="en-US" altLang="es-MX" sz="2000" b="1" baseline="0" dirty="0">
                  <a:latin typeface="+mn-lt"/>
                </a:rPr>
                <a:t> de </a:t>
              </a:r>
              <a:r>
                <a:rPr lang="en-US" altLang="es-MX" sz="2000" b="1" i="1" baseline="0" dirty="0" err="1">
                  <a:latin typeface="Times New Roman" panose="02020603050405020304" pitchFamily="18" charset="0"/>
                  <a:cs typeface="Times New Roman" panose="02020603050405020304" pitchFamily="18" charset="0"/>
                </a:rPr>
                <a:t>CVMe</a:t>
              </a:r>
              <a:endParaRPr lang="en-US" altLang="es-MX" sz="2000" b="1" i="1" baseline="0" dirty="0">
                <a:latin typeface="Times New Roman" panose="02020603050405020304" pitchFamily="18" charset="0"/>
                <a:cs typeface="Times New Roman" panose="02020603050405020304" pitchFamily="18" charset="0"/>
              </a:endParaRPr>
            </a:p>
          </p:txBody>
        </p:sp>
        <p:grpSp>
          <p:nvGrpSpPr>
            <p:cNvPr id="48153" name="Group 25"/>
            <p:cNvGrpSpPr>
              <a:grpSpLocks/>
            </p:cNvGrpSpPr>
            <p:nvPr/>
          </p:nvGrpSpPr>
          <p:grpSpPr bwMode="auto">
            <a:xfrm>
              <a:off x="1253" y="3360"/>
              <a:ext cx="87" cy="480"/>
              <a:chOff x="1349" y="3216"/>
              <a:chExt cx="87" cy="480"/>
            </a:xfrm>
          </p:grpSpPr>
          <p:sp>
            <p:nvSpPr>
              <p:cNvPr id="48173" name="Line 26"/>
              <p:cNvSpPr>
                <a:spLocks noChangeShapeType="1"/>
              </p:cNvSpPr>
              <p:nvPr/>
            </p:nvSpPr>
            <p:spPr bwMode="auto">
              <a:xfrm>
                <a:off x="1349" y="3504"/>
                <a:ext cx="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74" name="Line 27"/>
              <p:cNvSpPr>
                <a:spLocks noChangeShapeType="1"/>
              </p:cNvSpPr>
              <p:nvPr/>
            </p:nvSpPr>
            <p:spPr bwMode="auto">
              <a:xfrm>
                <a:off x="1349" y="3600"/>
                <a:ext cx="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75" name="Line 28"/>
              <p:cNvSpPr>
                <a:spLocks noChangeShapeType="1"/>
              </p:cNvSpPr>
              <p:nvPr/>
            </p:nvSpPr>
            <p:spPr bwMode="auto">
              <a:xfrm>
                <a:off x="1349" y="3696"/>
                <a:ext cx="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76" name="Line 29"/>
              <p:cNvSpPr>
                <a:spLocks noChangeShapeType="1"/>
              </p:cNvSpPr>
              <p:nvPr/>
            </p:nvSpPr>
            <p:spPr bwMode="auto">
              <a:xfrm>
                <a:off x="1349" y="3216"/>
                <a:ext cx="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77" name="Line 30"/>
              <p:cNvSpPr>
                <a:spLocks noChangeShapeType="1"/>
              </p:cNvSpPr>
              <p:nvPr/>
            </p:nvSpPr>
            <p:spPr bwMode="auto">
              <a:xfrm>
                <a:off x="1349" y="3312"/>
                <a:ext cx="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78" name="Line 31"/>
              <p:cNvSpPr>
                <a:spLocks noChangeShapeType="1"/>
              </p:cNvSpPr>
              <p:nvPr/>
            </p:nvSpPr>
            <p:spPr bwMode="auto">
              <a:xfrm>
                <a:off x="1349" y="3408"/>
                <a:ext cx="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grpSp>
        <p:grpSp>
          <p:nvGrpSpPr>
            <p:cNvPr id="48154" name="Group 32"/>
            <p:cNvGrpSpPr>
              <a:grpSpLocks/>
            </p:cNvGrpSpPr>
            <p:nvPr/>
          </p:nvGrpSpPr>
          <p:grpSpPr bwMode="auto">
            <a:xfrm>
              <a:off x="3377" y="2064"/>
              <a:ext cx="1071" cy="1152"/>
              <a:chOff x="3473" y="1920"/>
              <a:chExt cx="1071" cy="1152"/>
            </a:xfrm>
          </p:grpSpPr>
          <p:sp>
            <p:nvSpPr>
              <p:cNvPr id="48160" name="Line 33"/>
              <p:cNvSpPr>
                <a:spLocks noChangeShapeType="1"/>
              </p:cNvSpPr>
              <p:nvPr/>
            </p:nvSpPr>
            <p:spPr bwMode="auto">
              <a:xfrm>
                <a:off x="3473" y="3072"/>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1" name="Line 34"/>
              <p:cNvSpPr>
                <a:spLocks noChangeShapeType="1"/>
              </p:cNvSpPr>
              <p:nvPr/>
            </p:nvSpPr>
            <p:spPr bwMode="auto">
              <a:xfrm>
                <a:off x="4385" y="1920"/>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2" name="Line 35"/>
              <p:cNvSpPr>
                <a:spLocks noChangeShapeType="1"/>
              </p:cNvSpPr>
              <p:nvPr/>
            </p:nvSpPr>
            <p:spPr bwMode="auto">
              <a:xfrm>
                <a:off x="4337" y="2016"/>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3" name="Line 36"/>
              <p:cNvSpPr>
                <a:spLocks noChangeShapeType="1"/>
              </p:cNvSpPr>
              <p:nvPr/>
            </p:nvSpPr>
            <p:spPr bwMode="auto">
              <a:xfrm>
                <a:off x="4241" y="2112"/>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4" name="Line 37"/>
              <p:cNvSpPr>
                <a:spLocks noChangeShapeType="1"/>
              </p:cNvSpPr>
              <p:nvPr/>
            </p:nvSpPr>
            <p:spPr bwMode="auto">
              <a:xfrm>
                <a:off x="4193" y="2208"/>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5" name="Line 38"/>
              <p:cNvSpPr>
                <a:spLocks noChangeShapeType="1"/>
              </p:cNvSpPr>
              <p:nvPr/>
            </p:nvSpPr>
            <p:spPr bwMode="auto">
              <a:xfrm>
                <a:off x="4145" y="2304"/>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6" name="Line 39"/>
              <p:cNvSpPr>
                <a:spLocks noChangeShapeType="1"/>
              </p:cNvSpPr>
              <p:nvPr/>
            </p:nvSpPr>
            <p:spPr bwMode="auto">
              <a:xfrm>
                <a:off x="4049" y="2400"/>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7" name="Line 40"/>
              <p:cNvSpPr>
                <a:spLocks noChangeShapeType="1"/>
              </p:cNvSpPr>
              <p:nvPr/>
            </p:nvSpPr>
            <p:spPr bwMode="auto">
              <a:xfrm>
                <a:off x="4001" y="2496"/>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8" name="Line 41"/>
              <p:cNvSpPr>
                <a:spLocks noChangeShapeType="1"/>
              </p:cNvSpPr>
              <p:nvPr/>
            </p:nvSpPr>
            <p:spPr bwMode="auto">
              <a:xfrm>
                <a:off x="3905" y="2592"/>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69" name="Line 42"/>
              <p:cNvSpPr>
                <a:spLocks noChangeShapeType="1"/>
              </p:cNvSpPr>
              <p:nvPr/>
            </p:nvSpPr>
            <p:spPr bwMode="auto">
              <a:xfrm>
                <a:off x="3809" y="2688"/>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70" name="Line 43"/>
              <p:cNvSpPr>
                <a:spLocks noChangeShapeType="1"/>
              </p:cNvSpPr>
              <p:nvPr/>
            </p:nvSpPr>
            <p:spPr bwMode="auto">
              <a:xfrm>
                <a:off x="3761" y="2784"/>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71" name="Line 44"/>
              <p:cNvSpPr>
                <a:spLocks noChangeShapeType="1"/>
              </p:cNvSpPr>
              <p:nvPr/>
            </p:nvSpPr>
            <p:spPr bwMode="auto">
              <a:xfrm>
                <a:off x="3665" y="2880"/>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72" name="Line 45"/>
              <p:cNvSpPr>
                <a:spLocks noChangeShapeType="1"/>
              </p:cNvSpPr>
              <p:nvPr/>
            </p:nvSpPr>
            <p:spPr bwMode="auto">
              <a:xfrm>
                <a:off x="3569" y="2976"/>
                <a:ext cx="159" cy="0"/>
              </a:xfrm>
              <a:prstGeom prst="line">
                <a:avLst/>
              </a:prstGeom>
              <a:noFill/>
              <a:ln w="25400">
                <a:solidFill>
                  <a:srgbClr val="9933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grpSp>
        <p:sp>
          <p:nvSpPr>
            <p:cNvPr id="48155" name="Freeform 46"/>
            <p:cNvSpPr>
              <a:spLocks/>
            </p:cNvSpPr>
            <p:nvPr/>
          </p:nvSpPr>
          <p:spPr bwMode="auto">
            <a:xfrm>
              <a:off x="1485" y="2018"/>
              <a:ext cx="2934" cy="1602"/>
            </a:xfrm>
            <a:custGeom>
              <a:avLst/>
              <a:gdLst>
                <a:gd name="T0" fmla="*/ 0 w 2933"/>
                <a:gd name="T1" fmla="*/ 672 h 1602"/>
                <a:gd name="T2" fmla="*/ 145 w 2933"/>
                <a:gd name="T3" fmla="*/ 901 h 1602"/>
                <a:gd name="T4" fmla="*/ 217 w 2933"/>
                <a:gd name="T5" fmla="*/ 1008 h 1602"/>
                <a:gd name="T6" fmla="*/ 289 w 2933"/>
                <a:gd name="T7" fmla="*/ 1114 h 1602"/>
                <a:gd name="T8" fmla="*/ 361 w 2933"/>
                <a:gd name="T9" fmla="*/ 1209 h 1602"/>
                <a:gd name="T10" fmla="*/ 434 w 2933"/>
                <a:gd name="T11" fmla="*/ 1298 h 1602"/>
                <a:gd name="T12" fmla="*/ 506 w 2933"/>
                <a:gd name="T13" fmla="*/ 1377 h 1602"/>
                <a:gd name="T14" fmla="*/ 578 w 2933"/>
                <a:gd name="T15" fmla="*/ 1438 h 1602"/>
                <a:gd name="T16" fmla="*/ 650 w 2933"/>
                <a:gd name="T17" fmla="*/ 1489 h 1602"/>
                <a:gd name="T18" fmla="*/ 715 w 2933"/>
                <a:gd name="T19" fmla="*/ 1528 h 1602"/>
                <a:gd name="T20" fmla="*/ 787 w 2933"/>
                <a:gd name="T21" fmla="*/ 1561 h 1602"/>
                <a:gd name="T22" fmla="*/ 852 w 2933"/>
                <a:gd name="T23" fmla="*/ 1584 h 1602"/>
                <a:gd name="T24" fmla="*/ 925 w 2933"/>
                <a:gd name="T25" fmla="*/ 1595 h 1602"/>
                <a:gd name="T26" fmla="*/ 997 w 2933"/>
                <a:gd name="T27" fmla="*/ 1601 h 1602"/>
                <a:gd name="T28" fmla="*/ 1076 w 2933"/>
                <a:gd name="T29" fmla="*/ 1595 h 1602"/>
                <a:gd name="T30" fmla="*/ 1156 w 2933"/>
                <a:gd name="T31" fmla="*/ 1584 h 1602"/>
                <a:gd name="T32" fmla="*/ 1242 w 2933"/>
                <a:gd name="T33" fmla="*/ 1567 h 1602"/>
                <a:gd name="T34" fmla="*/ 1336 w 2933"/>
                <a:gd name="T35" fmla="*/ 1545 h 1602"/>
                <a:gd name="T36" fmla="*/ 1437 w 2933"/>
                <a:gd name="T37" fmla="*/ 1517 h 1602"/>
                <a:gd name="T38" fmla="*/ 1541 w 2933"/>
                <a:gd name="T39" fmla="*/ 1478 h 1602"/>
                <a:gd name="T40" fmla="*/ 1650 w 2933"/>
                <a:gd name="T41" fmla="*/ 1427 h 1602"/>
                <a:gd name="T42" fmla="*/ 1758 w 2933"/>
                <a:gd name="T43" fmla="*/ 1366 h 1602"/>
                <a:gd name="T44" fmla="*/ 1866 w 2933"/>
                <a:gd name="T45" fmla="*/ 1287 h 1602"/>
                <a:gd name="T46" fmla="*/ 1975 w 2933"/>
                <a:gd name="T47" fmla="*/ 1198 h 1602"/>
                <a:gd name="T48" fmla="*/ 2090 w 2933"/>
                <a:gd name="T49" fmla="*/ 1091 h 1602"/>
                <a:gd name="T50" fmla="*/ 2206 w 2933"/>
                <a:gd name="T51" fmla="*/ 963 h 1602"/>
                <a:gd name="T52" fmla="*/ 2321 w 2933"/>
                <a:gd name="T53" fmla="*/ 828 h 1602"/>
                <a:gd name="T54" fmla="*/ 2444 w 2933"/>
                <a:gd name="T55" fmla="*/ 677 h 1602"/>
                <a:gd name="T56" fmla="*/ 2567 w 2933"/>
                <a:gd name="T57" fmla="*/ 515 h 1602"/>
                <a:gd name="T58" fmla="*/ 2689 w 2933"/>
                <a:gd name="T59" fmla="*/ 347 h 1602"/>
                <a:gd name="T60" fmla="*/ 2935 w 2933"/>
                <a:gd name="T61" fmla="*/ 0 h 16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933"/>
                <a:gd name="T94" fmla="*/ 0 h 1602"/>
                <a:gd name="T95" fmla="*/ 2933 w 2933"/>
                <a:gd name="T96" fmla="*/ 1602 h 16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933" h="1602">
                  <a:moveTo>
                    <a:pt x="0" y="672"/>
                  </a:moveTo>
                  <a:lnTo>
                    <a:pt x="145" y="901"/>
                  </a:lnTo>
                  <a:lnTo>
                    <a:pt x="217" y="1008"/>
                  </a:lnTo>
                  <a:lnTo>
                    <a:pt x="289" y="1114"/>
                  </a:lnTo>
                  <a:lnTo>
                    <a:pt x="361" y="1209"/>
                  </a:lnTo>
                  <a:lnTo>
                    <a:pt x="434" y="1298"/>
                  </a:lnTo>
                  <a:lnTo>
                    <a:pt x="506" y="1377"/>
                  </a:lnTo>
                  <a:lnTo>
                    <a:pt x="578" y="1438"/>
                  </a:lnTo>
                  <a:lnTo>
                    <a:pt x="650" y="1489"/>
                  </a:lnTo>
                  <a:lnTo>
                    <a:pt x="715" y="1528"/>
                  </a:lnTo>
                  <a:lnTo>
                    <a:pt x="787" y="1561"/>
                  </a:lnTo>
                  <a:lnTo>
                    <a:pt x="852" y="1584"/>
                  </a:lnTo>
                  <a:lnTo>
                    <a:pt x="925" y="1595"/>
                  </a:lnTo>
                  <a:lnTo>
                    <a:pt x="997" y="1601"/>
                  </a:lnTo>
                  <a:lnTo>
                    <a:pt x="1076" y="1595"/>
                  </a:lnTo>
                  <a:lnTo>
                    <a:pt x="1156" y="1584"/>
                  </a:lnTo>
                  <a:lnTo>
                    <a:pt x="1242" y="1567"/>
                  </a:lnTo>
                  <a:lnTo>
                    <a:pt x="1336" y="1545"/>
                  </a:lnTo>
                  <a:lnTo>
                    <a:pt x="1437" y="1517"/>
                  </a:lnTo>
                  <a:lnTo>
                    <a:pt x="1538" y="1478"/>
                  </a:lnTo>
                  <a:lnTo>
                    <a:pt x="1647" y="1427"/>
                  </a:lnTo>
                  <a:lnTo>
                    <a:pt x="1755" y="1366"/>
                  </a:lnTo>
                  <a:lnTo>
                    <a:pt x="1863" y="1287"/>
                  </a:lnTo>
                  <a:lnTo>
                    <a:pt x="1972" y="1198"/>
                  </a:lnTo>
                  <a:lnTo>
                    <a:pt x="2087" y="1091"/>
                  </a:lnTo>
                  <a:lnTo>
                    <a:pt x="2203" y="963"/>
                  </a:lnTo>
                  <a:lnTo>
                    <a:pt x="2318" y="828"/>
                  </a:lnTo>
                  <a:lnTo>
                    <a:pt x="2441" y="677"/>
                  </a:lnTo>
                  <a:lnTo>
                    <a:pt x="2564" y="515"/>
                  </a:lnTo>
                  <a:lnTo>
                    <a:pt x="2686" y="347"/>
                  </a:lnTo>
                  <a:lnTo>
                    <a:pt x="2932" y="0"/>
                  </a:lnTo>
                </a:path>
              </a:pathLst>
            </a:custGeom>
            <a:noFill/>
            <a:ln w="254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48156" name="Text Box 47"/>
            <p:cNvSpPr txBox="1">
              <a:spLocks noChangeArrowheads="1"/>
            </p:cNvSpPr>
            <p:nvPr/>
          </p:nvSpPr>
          <p:spPr bwMode="auto">
            <a:xfrm>
              <a:off x="2988" y="3612"/>
              <a:ext cx="56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2000" b="1" baseline="0">
                  <a:solidFill>
                    <a:srgbClr val="FF3300"/>
                  </a:solidFill>
                  <a:latin typeface="Times New Roman" pitchFamily="18" charset="0"/>
                </a:rPr>
                <a:t>Cierre</a:t>
              </a:r>
            </a:p>
          </p:txBody>
        </p:sp>
        <p:sp>
          <p:nvSpPr>
            <p:cNvPr id="48157" name="Line 48"/>
            <p:cNvSpPr>
              <a:spLocks noChangeShapeType="1"/>
            </p:cNvSpPr>
            <p:nvPr/>
          </p:nvSpPr>
          <p:spPr bwMode="auto">
            <a:xfrm>
              <a:off x="3368" y="3354"/>
              <a:ext cx="171" cy="288"/>
            </a:xfrm>
            <a:prstGeom prst="line">
              <a:avLst/>
            </a:prstGeom>
            <a:noFill/>
            <a:ln w="38100">
              <a:solidFill>
                <a:srgbClr val="FF3300"/>
              </a:solidFill>
              <a:round/>
              <a:headEnd type="arrow" w="med" len="med"/>
              <a:tailEnd/>
            </a:ln>
            <a:extLst>
              <a:ext uri="{909E8E84-426E-40DD-AFC4-6F175D3DCCD1}">
                <a14:hiddenFill xmlns:a14="http://schemas.microsoft.com/office/drawing/2010/main">
                  <a:noFill/>
                </a14:hiddenFill>
              </a:ext>
            </a:extLst>
          </p:spPr>
          <p:txBody>
            <a:bodyPr wrap="none">
              <a:spAutoFit/>
            </a:bodyPr>
            <a:lstStyle/>
            <a:p>
              <a:endParaRPr lang="es-MX"/>
            </a:p>
          </p:txBody>
        </p:sp>
        <p:sp>
          <p:nvSpPr>
            <p:cNvPr id="48158" name="Rectangle 49"/>
            <p:cNvSpPr>
              <a:spLocks noChangeArrowheads="1"/>
            </p:cNvSpPr>
            <p:nvPr/>
          </p:nvSpPr>
          <p:spPr bwMode="auto">
            <a:xfrm>
              <a:off x="828" y="1075"/>
              <a:ext cx="463" cy="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n-US" altLang="es-MX" sz="1600" b="1" baseline="0">
                  <a:latin typeface="Times New Roman" pitchFamily="18" charset="0"/>
                </a:rPr>
                <a:t>Precio</a:t>
              </a:r>
            </a:p>
            <a:p>
              <a:pPr algn="r">
                <a:spcBef>
                  <a:spcPct val="0"/>
                </a:spcBef>
                <a:buClrTx/>
                <a:buSzTx/>
                <a:buFontTx/>
                <a:buNone/>
              </a:pPr>
              <a:endParaRPr lang="en-US" altLang="es-MX" sz="1600" b="1" baseline="0">
                <a:latin typeface="Times New Roman" pitchFamily="18" charset="0"/>
              </a:endParaRPr>
            </a:p>
          </p:txBody>
        </p:sp>
        <p:sp>
          <p:nvSpPr>
            <p:cNvPr id="48159" name="Rectangle 50"/>
            <p:cNvSpPr>
              <a:spLocks noChangeArrowheads="1"/>
            </p:cNvSpPr>
            <p:nvPr/>
          </p:nvSpPr>
          <p:spPr bwMode="auto">
            <a:xfrm>
              <a:off x="4508" y="3855"/>
              <a:ext cx="740"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baseline="0">
                  <a:latin typeface="Times New Roman" pitchFamily="18" charset="0"/>
                </a:rPr>
                <a:t>Producción</a:t>
              </a:r>
              <a:endParaRPr lang="en-US" altLang="es-MX" sz="2000" b="1" baseline="0">
                <a:latin typeface="Times New Roman" pitchFamily="18" charset="0"/>
              </a:endParaRPr>
            </a:p>
          </p:txBody>
        </p:sp>
      </p:grpSp>
    </p:spTree>
    <p:extLst>
      <p:ext uri="{BB962C8B-B14F-4D97-AF65-F5344CB8AC3E}">
        <p14:creationId xmlns:p14="http://schemas.microsoft.com/office/powerpoint/2010/main" val="1825106281"/>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127448" y="274641"/>
            <a:ext cx="10369152" cy="777875"/>
          </a:xfrm>
          <a:solidFill>
            <a:schemeClr val="accent2">
              <a:lumMod val="20000"/>
              <a:lumOff val="80000"/>
            </a:schemeClr>
          </a:solidFill>
        </p:spPr>
        <p:txBody>
          <a:bodyPr>
            <a:normAutofit/>
          </a:bodyPr>
          <a:lstStyle/>
          <a:p>
            <a:pPr eaLnBrk="1" hangingPunct="1">
              <a:defRPr/>
            </a:pPr>
            <a:r>
              <a:rPr lang="es-MX" sz="2800" b="1" dirty="0"/>
              <a:t>Guion explicativo</a:t>
            </a:r>
          </a:p>
        </p:txBody>
      </p:sp>
      <p:sp>
        <p:nvSpPr>
          <p:cNvPr id="2" name="1 Marcador de contenido"/>
          <p:cNvSpPr>
            <a:spLocks noGrp="1"/>
          </p:cNvSpPr>
          <p:nvPr>
            <p:ph sz="quarter" idx="1"/>
          </p:nvPr>
        </p:nvSpPr>
        <p:spPr>
          <a:xfrm>
            <a:off x="983432" y="1268760"/>
            <a:ext cx="10513168" cy="5189483"/>
          </a:xfrm>
        </p:spPr>
        <p:txBody>
          <a:bodyPr>
            <a:noAutofit/>
          </a:bodyPr>
          <a:lstStyle/>
          <a:p>
            <a:pPr marL="0" indent="0" algn="just">
              <a:spcBef>
                <a:spcPts val="0"/>
              </a:spcBef>
              <a:buNone/>
              <a:defRPr/>
            </a:pPr>
            <a:r>
              <a:rPr lang="es-MX" sz="2100" dirty="0"/>
              <a:t>Las diapositivas surgen como un elemento de apoyo en la impartición de la unidad de aprendizaje Microeconomía </a:t>
            </a:r>
            <a:r>
              <a:rPr lang="es-MX" sz="2100" dirty="0" smtClean="0"/>
              <a:t>I del </a:t>
            </a:r>
            <a:r>
              <a:rPr lang="es-MX" sz="2100" dirty="0"/>
              <a:t>programa de </a:t>
            </a:r>
            <a:r>
              <a:rPr lang="es-MX" sz="2100" dirty="0" smtClean="0"/>
              <a:t>licenciatura en Relaciones Económicas Internacionales. Comprende </a:t>
            </a:r>
            <a:r>
              <a:rPr lang="es-MX" sz="2100" dirty="0"/>
              <a:t>a la unidad 3: Teoría de la oferta,  siendo elaboradas considerando el  contenido del programa de estudios. </a:t>
            </a:r>
          </a:p>
          <a:p>
            <a:pPr marL="0" indent="0">
              <a:buNone/>
            </a:pPr>
            <a:r>
              <a:rPr lang="es-MX" sz="2100" dirty="0" smtClean="0"/>
              <a:t>El </a:t>
            </a:r>
            <a:r>
              <a:rPr lang="es-MX" sz="2100" dirty="0"/>
              <a:t>orden que guardan depende de la profundidad del tema, así </a:t>
            </a:r>
            <a:r>
              <a:rPr lang="es-ES" sz="2100" dirty="0"/>
              <a:t>en las diapositivas </a:t>
            </a:r>
            <a:r>
              <a:rPr lang="es-ES" sz="2100" dirty="0" smtClean="0"/>
              <a:t>7 a 13 se </a:t>
            </a:r>
            <a:r>
              <a:rPr lang="es-ES" sz="2100" dirty="0"/>
              <a:t>define </a:t>
            </a:r>
            <a:r>
              <a:rPr lang="es-ES" sz="2100" dirty="0" smtClean="0"/>
              <a:t>a la tecnología, los objetivos que persiguen las empresas y los principales supuestos de su comportamiento.</a:t>
            </a:r>
            <a:endParaRPr lang="es-MX" sz="2100" dirty="0"/>
          </a:p>
          <a:p>
            <a:pPr marL="0" indent="0">
              <a:buNone/>
            </a:pPr>
            <a:r>
              <a:rPr lang="es-ES" sz="2100" dirty="0"/>
              <a:t>De la </a:t>
            </a:r>
            <a:r>
              <a:rPr lang="es-ES" sz="2100" dirty="0" smtClean="0"/>
              <a:t>14 </a:t>
            </a:r>
            <a:r>
              <a:rPr lang="es-ES" sz="2100" dirty="0"/>
              <a:t>a </a:t>
            </a:r>
            <a:r>
              <a:rPr lang="es-ES" sz="2100" dirty="0" smtClean="0"/>
              <a:t>34 se analiza el proceso de producción de la empresa, desde la perspectiva del corto y largo plazo. La forma en como realiza la combinación de los factores de producción mediante la función de producción o tecnología.</a:t>
            </a:r>
            <a:endParaRPr lang="es-MX" sz="2100" dirty="0"/>
          </a:p>
          <a:p>
            <a:pPr marL="0" indent="0">
              <a:buNone/>
            </a:pPr>
            <a:r>
              <a:rPr lang="es-MX" sz="2100" dirty="0" smtClean="0"/>
              <a:t>De la 35 a 42 muestran la forma en como se maximiza la producción de la empresa tanto en el corto como en el largo plazo, a través del proceso de optimización se determinan los niveles </a:t>
            </a:r>
            <a:r>
              <a:rPr lang="es-MX" sz="2100" dirty="0"/>
              <a:t>ó</a:t>
            </a:r>
            <a:r>
              <a:rPr lang="es-MX" sz="2100" dirty="0" smtClean="0"/>
              <a:t>ptimos, tanto de la producción como de lo niveles de factores productivos.</a:t>
            </a:r>
            <a:endParaRPr lang="es-MX" sz="2100" dirty="0"/>
          </a:p>
          <a:p>
            <a:pPr marL="0" indent="0">
              <a:buNone/>
            </a:pPr>
            <a:r>
              <a:rPr lang="es-MX" sz="2100" dirty="0" smtClean="0"/>
              <a:t>Las diapositivas 43 a 58 muestran la teoría de los costos, análisis tanto en el corto como el largo plazo, identificando los elementos fijos y variables, los cuales dependen de la temporalidad, adicionalmente se realiza el proceso de minimización de los costos y las condiciones que se deben cumplir par que una empresa opere eficientemente.</a:t>
            </a:r>
            <a:endParaRPr lang="es-MX" sz="2100" dirty="0"/>
          </a:p>
        </p:txBody>
      </p:sp>
      <p:sp>
        <p:nvSpPr>
          <p:cNvPr id="4" name="3 Marcador de número de diapositiva"/>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4251970582"/>
      </p:ext>
    </p:extLst>
  </p:cSld>
  <p:clrMapOvr>
    <a:masterClrMapping/>
  </p:clrMapOvr>
  <p:transition spd="slow"/>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2063750" y="6427788"/>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51203" name="Rectangle 7"/>
          <p:cNvSpPr>
            <a:spLocks noChangeArrowheads="1"/>
          </p:cNvSpPr>
          <p:nvPr/>
        </p:nvSpPr>
        <p:spPr bwMode="auto">
          <a:xfrm>
            <a:off x="1847528" y="1043723"/>
            <a:ext cx="9793088" cy="82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MX" altLang="es-MX" sz="2400" baseline="0" dirty="0">
                <a:latin typeface="+mn-lt"/>
              </a:rPr>
              <a:t>La recta de ISOCOSTOS describe la combinación de factores de la producción que cuestan lo mismo a una empresa</a:t>
            </a:r>
            <a:endParaRPr lang="es-MX" altLang="es-MX" sz="2400" i="1" baseline="0" dirty="0">
              <a:latin typeface="+mn-lt"/>
            </a:endParaRPr>
          </a:p>
        </p:txBody>
      </p:sp>
      <p:sp>
        <p:nvSpPr>
          <p:cNvPr id="51204" name="Text Box 16"/>
          <p:cNvSpPr txBox="1">
            <a:spLocks noChangeArrowheads="1"/>
          </p:cNvSpPr>
          <p:nvPr/>
        </p:nvSpPr>
        <p:spPr bwMode="auto">
          <a:xfrm>
            <a:off x="6096000" y="1877923"/>
            <a:ext cx="3810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50000"/>
              </a:spcBef>
              <a:buClrTx/>
              <a:buSzTx/>
              <a:buFontTx/>
              <a:buNone/>
            </a:pPr>
            <a:r>
              <a:rPr lang="es-MX" altLang="es-MX" sz="2400" baseline="0" dirty="0">
                <a:latin typeface="+mn-lt"/>
              </a:rPr>
              <a:t>Es la remuneración que recibiría en su mejor empleo alternativo</a:t>
            </a:r>
          </a:p>
        </p:txBody>
      </p:sp>
      <p:grpSp>
        <p:nvGrpSpPr>
          <p:cNvPr id="51205" name="Group 20"/>
          <p:cNvGrpSpPr>
            <a:grpSpLocks/>
          </p:cNvGrpSpPr>
          <p:nvPr/>
        </p:nvGrpSpPr>
        <p:grpSpPr bwMode="auto">
          <a:xfrm>
            <a:off x="2071688" y="1648668"/>
            <a:ext cx="5148263" cy="5092700"/>
            <a:chOff x="345" y="976"/>
            <a:chExt cx="3243" cy="3208"/>
          </a:xfrm>
        </p:grpSpPr>
        <p:sp>
          <p:nvSpPr>
            <p:cNvPr id="51209" name="Rectangle 9"/>
            <p:cNvSpPr>
              <a:spLocks noChangeArrowheads="1"/>
            </p:cNvSpPr>
            <p:nvPr/>
          </p:nvSpPr>
          <p:spPr bwMode="auto">
            <a:xfrm>
              <a:off x="350" y="1793"/>
              <a:ext cx="261"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Times New Roman" panose="02020603050405020304" pitchFamily="18" charset="0"/>
                  <a:cs typeface="Times New Roman" panose="02020603050405020304" pitchFamily="18" charset="0"/>
                </a:rPr>
                <a:t>K</a:t>
              </a:r>
              <a:r>
                <a:rPr lang="en-US" altLang="es-MX" sz="1800" b="1" i="1">
                  <a:latin typeface="Times New Roman" panose="02020603050405020304" pitchFamily="18" charset="0"/>
                  <a:cs typeface="Times New Roman" panose="02020603050405020304" pitchFamily="18" charset="0"/>
                </a:rPr>
                <a:t>0</a:t>
              </a:r>
            </a:p>
          </p:txBody>
        </p:sp>
        <p:sp>
          <p:nvSpPr>
            <p:cNvPr id="51210" name="Rectangle 10"/>
            <p:cNvSpPr>
              <a:spLocks noChangeArrowheads="1"/>
            </p:cNvSpPr>
            <p:nvPr/>
          </p:nvSpPr>
          <p:spPr bwMode="auto">
            <a:xfrm>
              <a:off x="2558" y="3953"/>
              <a:ext cx="2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Times New Roman" panose="02020603050405020304" pitchFamily="18" charset="0"/>
                  <a:cs typeface="Times New Roman" panose="02020603050405020304" pitchFamily="18" charset="0"/>
                </a:rPr>
                <a:t>L</a:t>
              </a:r>
              <a:r>
                <a:rPr lang="en-US" altLang="es-MX" sz="1800" b="1" i="1">
                  <a:latin typeface="Times New Roman" panose="02020603050405020304" pitchFamily="18" charset="0"/>
                  <a:cs typeface="Times New Roman" panose="02020603050405020304" pitchFamily="18" charset="0"/>
                </a:rPr>
                <a:t>0</a:t>
              </a:r>
            </a:p>
          </p:txBody>
        </p:sp>
        <p:sp>
          <p:nvSpPr>
            <p:cNvPr id="51211" name="Line 11"/>
            <p:cNvSpPr>
              <a:spLocks noChangeShapeType="1"/>
            </p:cNvSpPr>
            <p:nvPr/>
          </p:nvSpPr>
          <p:spPr bwMode="auto">
            <a:xfrm>
              <a:off x="664" y="1859"/>
              <a:ext cx="2022" cy="2022"/>
            </a:xfrm>
            <a:prstGeom prst="line">
              <a:avLst/>
            </a:prstGeom>
            <a:noFill/>
            <a:ln w="38100">
              <a:solidFill>
                <a:srgbClr val="0033CC"/>
              </a:solidFill>
              <a:round/>
              <a:headEnd/>
              <a:tailEnd/>
            </a:ln>
            <a:extLst>
              <a:ext uri="{909E8E84-426E-40DD-AFC4-6F175D3DCCD1}">
                <a14:hiddenFill xmlns:a14="http://schemas.microsoft.com/office/drawing/2010/main">
                  <a:noFill/>
                </a14:hiddenFill>
              </a:ext>
            </a:extLst>
          </p:spPr>
          <p:txBody>
            <a:bodyPr/>
            <a:lstStyle/>
            <a:p>
              <a:endParaRPr lang="es-MX">
                <a:latin typeface="Times New Roman" panose="02020603050405020304" pitchFamily="18" charset="0"/>
                <a:cs typeface="Times New Roman" panose="02020603050405020304" pitchFamily="18" charset="0"/>
              </a:endParaRPr>
            </a:p>
          </p:txBody>
        </p:sp>
        <p:sp>
          <p:nvSpPr>
            <p:cNvPr id="51212" name="Rectangle 12"/>
            <p:cNvSpPr>
              <a:spLocks noChangeArrowheads="1"/>
            </p:cNvSpPr>
            <p:nvPr/>
          </p:nvSpPr>
          <p:spPr bwMode="auto">
            <a:xfrm>
              <a:off x="3387" y="3841"/>
              <a:ext cx="201"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i="1" baseline="0" dirty="0">
                  <a:latin typeface="Times New Roman" panose="02020603050405020304" pitchFamily="18" charset="0"/>
                  <a:cs typeface="Times New Roman" panose="02020603050405020304" pitchFamily="18" charset="0"/>
                </a:rPr>
                <a:t>L</a:t>
              </a:r>
            </a:p>
          </p:txBody>
        </p:sp>
        <p:sp>
          <p:nvSpPr>
            <p:cNvPr id="51213" name="Rectangle 13"/>
            <p:cNvSpPr>
              <a:spLocks noChangeArrowheads="1"/>
            </p:cNvSpPr>
            <p:nvPr/>
          </p:nvSpPr>
          <p:spPr bwMode="auto">
            <a:xfrm>
              <a:off x="345" y="976"/>
              <a:ext cx="201"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n-US" altLang="es-MX" sz="1600" b="1" i="1" baseline="0" dirty="0">
                  <a:latin typeface="Times New Roman" panose="02020603050405020304" pitchFamily="18" charset="0"/>
                  <a:cs typeface="Times New Roman" panose="02020603050405020304" pitchFamily="18" charset="0"/>
                </a:rPr>
                <a:t>K</a:t>
              </a:r>
            </a:p>
          </p:txBody>
        </p:sp>
        <p:sp>
          <p:nvSpPr>
            <p:cNvPr id="51214" name="Line 14"/>
            <p:cNvSpPr>
              <a:spLocks noChangeShapeType="1"/>
            </p:cNvSpPr>
            <p:nvPr/>
          </p:nvSpPr>
          <p:spPr bwMode="auto">
            <a:xfrm>
              <a:off x="662" y="983"/>
              <a:ext cx="0" cy="289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Times New Roman" panose="02020603050405020304" pitchFamily="18" charset="0"/>
                <a:cs typeface="Times New Roman" panose="02020603050405020304" pitchFamily="18" charset="0"/>
              </a:endParaRPr>
            </a:p>
          </p:txBody>
        </p:sp>
        <p:sp>
          <p:nvSpPr>
            <p:cNvPr id="51215" name="Line 15"/>
            <p:cNvSpPr>
              <a:spLocks noChangeShapeType="1"/>
            </p:cNvSpPr>
            <p:nvPr/>
          </p:nvSpPr>
          <p:spPr bwMode="auto">
            <a:xfrm>
              <a:off x="650" y="3881"/>
              <a:ext cx="278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Times New Roman" panose="02020603050405020304" pitchFamily="18" charset="0"/>
                <a:cs typeface="Times New Roman" panose="02020603050405020304" pitchFamily="18" charset="0"/>
              </a:endParaRPr>
            </a:p>
          </p:txBody>
        </p:sp>
        <p:sp>
          <p:nvSpPr>
            <p:cNvPr id="51216" name="Text Box 17"/>
            <p:cNvSpPr txBox="1">
              <a:spLocks noChangeArrowheads="1"/>
            </p:cNvSpPr>
            <p:nvPr/>
          </p:nvSpPr>
          <p:spPr bwMode="auto">
            <a:xfrm>
              <a:off x="703" y="1616"/>
              <a:ext cx="230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50000"/>
                </a:spcBef>
                <a:buClrTx/>
                <a:buSzTx/>
                <a:buFontTx/>
                <a:buNone/>
              </a:pPr>
              <a:r>
                <a:rPr lang="es-MX" altLang="es-MX" sz="2400" baseline="0" dirty="0" err="1">
                  <a:latin typeface="Times New Roman" panose="02020603050405020304" pitchFamily="18" charset="0"/>
                  <a:cs typeface="Times New Roman" panose="02020603050405020304" pitchFamily="18" charset="0"/>
                </a:rPr>
                <a:t>Isocostos</a:t>
              </a:r>
              <a:r>
                <a:rPr lang="es-MX" altLang="es-MX" sz="2400" baseline="0" dirty="0">
                  <a:latin typeface="Times New Roman" pitchFamily="18" charset="0"/>
                  <a:cs typeface="Times New Roman" panose="02020603050405020304" pitchFamily="18" charset="0"/>
                </a:rPr>
                <a:t>: </a:t>
              </a:r>
              <a:r>
                <a:rPr lang="es-MX" altLang="es-MX" sz="2000" b="1" i="1" baseline="0" dirty="0">
                  <a:latin typeface="Times New Roman" pitchFamily="18" charset="0"/>
                  <a:cs typeface="Times New Roman" panose="02020603050405020304" pitchFamily="18" charset="0"/>
                </a:rPr>
                <a:t>CT = </a:t>
              </a:r>
              <a:r>
                <a:rPr lang="es-MX" altLang="es-MX" sz="2000" b="1" i="1" baseline="0" dirty="0" err="1">
                  <a:latin typeface="Times New Roman" pitchFamily="18" charset="0"/>
                  <a:cs typeface="Times New Roman" panose="02020603050405020304" pitchFamily="18" charset="0"/>
                </a:rPr>
                <a:t>rK</a:t>
              </a:r>
              <a:r>
                <a:rPr lang="es-MX" altLang="es-MX" sz="2000" b="1" i="1" baseline="0" dirty="0">
                  <a:latin typeface="Times New Roman" pitchFamily="18" charset="0"/>
                  <a:cs typeface="Times New Roman" panose="02020603050405020304" pitchFamily="18" charset="0"/>
                </a:rPr>
                <a:t> + </a:t>
              </a:r>
              <a:r>
                <a:rPr lang="es-MX" altLang="es-MX" sz="2000" b="1" i="1" baseline="0" dirty="0" err="1">
                  <a:latin typeface="Times New Roman" pitchFamily="18" charset="0"/>
                  <a:cs typeface="Times New Roman" panose="02020603050405020304" pitchFamily="18" charset="0"/>
                </a:rPr>
                <a:t>wL</a:t>
              </a:r>
              <a:endParaRPr lang="es-MX" altLang="es-MX" sz="2000" b="1" i="1" baseline="0" dirty="0">
                <a:latin typeface="Times New Roman" pitchFamily="18" charset="0"/>
                <a:cs typeface="Times New Roman" panose="02020603050405020304" pitchFamily="18" charset="0"/>
              </a:endParaRPr>
            </a:p>
          </p:txBody>
        </p:sp>
      </p:grpSp>
      <p:sp>
        <p:nvSpPr>
          <p:cNvPr id="51206" name="Rectangle 19"/>
          <p:cNvSpPr>
            <a:spLocks noChangeArrowheads="1"/>
          </p:cNvSpPr>
          <p:nvPr/>
        </p:nvSpPr>
        <p:spPr bwMode="auto">
          <a:xfrm>
            <a:off x="6096000" y="2807684"/>
            <a:ext cx="468052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r>
              <a:rPr lang="es-ES" altLang="es-MX" sz="2400" baseline="0" dirty="0">
                <a:latin typeface="+mn-lt"/>
              </a:rPr>
              <a:t>El conjunto de combinaciones de </a:t>
            </a:r>
            <a:r>
              <a:rPr lang="es-ES" altLang="es-MX" sz="2400" i="1" baseline="0" dirty="0">
                <a:latin typeface="+mn-lt"/>
              </a:rPr>
              <a:t>K</a:t>
            </a:r>
            <a:r>
              <a:rPr lang="es-ES" altLang="es-MX" sz="2400" baseline="0" dirty="0">
                <a:latin typeface="+mn-lt"/>
              </a:rPr>
              <a:t> y </a:t>
            </a:r>
            <a:r>
              <a:rPr lang="es-ES" altLang="es-MX" sz="2400" i="1" baseline="0" dirty="0">
                <a:latin typeface="+mn-lt"/>
              </a:rPr>
              <a:t>L</a:t>
            </a:r>
            <a:r>
              <a:rPr lang="es-ES" altLang="es-MX" sz="2400" baseline="0" dirty="0">
                <a:latin typeface="+mn-lt"/>
              </a:rPr>
              <a:t> que involucran el mismo costo total. Dado que las firmas son tomadoras de precios, la </a:t>
            </a:r>
            <a:r>
              <a:rPr lang="es-ES" altLang="es-MX" sz="2400" baseline="0" dirty="0" err="1">
                <a:latin typeface="+mn-lt"/>
              </a:rPr>
              <a:t>isocosto</a:t>
            </a:r>
            <a:r>
              <a:rPr lang="es-ES" altLang="es-MX" sz="2400" baseline="0" dirty="0">
                <a:latin typeface="+mn-lt"/>
              </a:rPr>
              <a:t> será una línea recta.</a:t>
            </a:r>
          </a:p>
        </p:txBody>
      </p:sp>
      <p:graphicFrame>
        <p:nvGraphicFramePr>
          <p:cNvPr id="51207" name="Object 22"/>
          <p:cNvGraphicFramePr>
            <a:graphicFrameLocks noChangeAspect="1"/>
          </p:cNvGraphicFramePr>
          <p:nvPr/>
        </p:nvGraphicFramePr>
        <p:xfrm>
          <a:off x="7391401" y="4365626"/>
          <a:ext cx="2778125" cy="1065213"/>
        </p:xfrm>
        <a:graphic>
          <a:graphicData uri="http://schemas.openxmlformats.org/presentationml/2006/ole">
            <mc:AlternateContent xmlns:mc="http://schemas.openxmlformats.org/markup-compatibility/2006">
              <mc:Choice xmlns:v="urn:schemas-microsoft-com:vml" Requires="v">
                <p:oleObj spid="_x0000_s40975" name="Equation" r:id="rId4" imgW="1854200" imgH="711200" progId="Equation.DSMT4">
                  <p:embed/>
                </p:oleObj>
              </mc:Choice>
              <mc:Fallback>
                <p:oleObj name="Equation" r:id="rId4" imgW="1854200" imgH="7112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1401" y="4365626"/>
                        <a:ext cx="2778125" cy="1065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08" name="Text Box 23"/>
          <p:cNvSpPr txBox="1">
            <a:spLocks noChangeArrowheads="1"/>
          </p:cNvSpPr>
          <p:nvPr/>
        </p:nvSpPr>
        <p:spPr bwMode="auto">
          <a:xfrm>
            <a:off x="6600824" y="5516564"/>
            <a:ext cx="453573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50000"/>
              </a:spcBef>
              <a:buClrTx/>
              <a:buSzTx/>
              <a:buFontTx/>
              <a:buNone/>
            </a:pPr>
            <a:r>
              <a:rPr lang="es-MX" altLang="es-MX" sz="2400" baseline="0" dirty="0">
                <a:latin typeface="+mn-lt"/>
              </a:rPr>
              <a:t>Costo de oportunidad de </a:t>
            </a:r>
            <a:r>
              <a:rPr lang="es-MX" altLang="es-MX" sz="2000" i="1" baseline="0" dirty="0">
                <a:latin typeface="Times New Roman" pitchFamily="18" charset="0"/>
              </a:rPr>
              <a:t>z</a:t>
            </a:r>
            <a:r>
              <a:rPr lang="es-MX" altLang="es-MX" sz="2000" dirty="0">
                <a:latin typeface="Times New Roman" pitchFamily="18" charset="0"/>
              </a:rPr>
              <a:t>1</a:t>
            </a:r>
            <a:r>
              <a:rPr lang="es-MX" altLang="es-MX" sz="2000" baseline="0" dirty="0"/>
              <a:t> </a:t>
            </a:r>
            <a:r>
              <a:rPr lang="es-MX" altLang="es-MX" sz="2400" baseline="0" dirty="0">
                <a:latin typeface="+mn-lt"/>
              </a:rPr>
              <a:t>en términos de </a:t>
            </a:r>
            <a:r>
              <a:rPr lang="es-MX" altLang="es-MX" sz="2000" i="1" baseline="0" dirty="0">
                <a:latin typeface="Times New Roman" pitchFamily="18" charset="0"/>
              </a:rPr>
              <a:t>z</a:t>
            </a:r>
            <a:r>
              <a:rPr lang="es-MX" altLang="es-MX" sz="2000" dirty="0">
                <a:latin typeface="Times New Roman" pitchFamily="18" charset="0"/>
              </a:rPr>
              <a:t>2</a:t>
            </a:r>
          </a:p>
        </p:txBody>
      </p:sp>
      <p:sp>
        <p:nvSpPr>
          <p:cNvPr id="17" name="Rectangle 7"/>
          <p:cNvSpPr>
            <a:spLocks noChangeArrowheads="1"/>
          </p:cNvSpPr>
          <p:nvPr/>
        </p:nvSpPr>
        <p:spPr bwMode="auto">
          <a:xfrm>
            <a:off x="2474912" y="244050"/>
            <a:ext cx="7920038" cy="520655"/>
          </a:xfrm>
          <a:prstGeom prst="rect">
            <a:avLst/>
          </a:prstGeom>
          <a:solidFill>
            <a:schemeClr val="accent1">
              <a:lumMod val="20000"/>
              <a:lumOff val="80000"/>
            </a:schemeClr>
          </a:solidFill>
          <a:ln>
            <a:noFill/>
          </a:ln>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MX" altLang="es-MX" b="1" baseline="0" dirty="0">
                <a:solidFill>
                  <a:schemeClr val="accent1"/>
                </a:solidFill>
                <a:latin typeface="+mn-lt"/>
              </a:rPr>
              <a:t>La recta de </a:t>
            </a:r>
            <a:r>
              <a:rPr lang="es-MX" altLang="es-MX" b="1" baseline="0" dirty="0" err="1">
                <a:solidFill>
                  <a:schemeClr val="accent1"/>
                </a:solidFill>
                <a:latin typeface="+mn-lt"/>
              </a:rPr>
              <a:t>isocostos</a:t>
            </a:r>
            <a:endParaRPr lang="es-MX" altLang="es-MX" b="1" i="1" baseline="0" dirty="0">
              <a:solidFill>
                <a:schemeClr val="accent1"/>
              </a:solidFill>
              <a:latin typeface="+mn-lt"/>
            </a:endParaRPr>
          </a:p>
        </p:txBody>
      </p:sp>
    </p:spTree>
    <p:extLst>
      <p:ext uri="{BB962C8B-B14F-4D97-AF65-F5344CB8AC3E}">
        <p14:creationId xmlns:p14="http://schemas.microsoft.com/office/powerpoint/2010/main" val="3143529940"/>
      </p:ext>
    </p:extLst>
  </p:cSld>
  <p:clrMapOvr>
    <a:masterClrMapping/>
  </p:clrMapOvr>
  <p:transition spd="med">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2286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52227" name="Rectangle 3"/>
          <p:cNvSpPr>
            <a:spLocks noGrp="1" noChangeArrowheads="1"/>
          </p:cNvSpPr>
          <p:nvPr>
            <p:ph type="title"/>
          </p:nvPr>
        </p:nvSpPr>
        <p:spPr>
          <a:xfrm>
            <a:off x="2074864" y="254000"/>
            <a:ext cx="7983537" cy="781050"/>
          </a:xfrm>
          <a:solidFill>
            <a:schemeClr val="accent1">
              <a:lumMod val="20000"/>
              <a:lumOff val="80000"/>
            </a:schemeClr>
          </a:solidFill>
        </p:spPr>
        <p:txBody>
          <a:bodyPr lIns="90488" tIns="44450" rIns="90488" bIns="44450" anchor="b" anchorCtr="0">
            <a:normAutofit/>
          </a:bodyPr>
          <a:lstStyle/>
          <a:p>
            <a:pPr eaLnBrk="1" hangingPunct="1"/>
            <a:r>
              <a:rPr lang="en-US" altLang="es-MX" sz="2800" b="1" dirty="0" err="1">
                <a:solidFill>
                  <a:schemeClr val="accent1"/>
                </a:solidFill>
                <a:latin typeface="+mn-lt"/>
              </a:rPr>
              <a:t>Minimización</a:t>
            </a:r>
            <a:r>
              <a:rPr lang="en-US" altLang="es-MX" sz="2800" b="1" dirty="0">
                <a:solidFill>
                  <a:schemeClr val="accent1"/>
                </a:solidFill>
                <a:latin typeface="+mn-lt"/>
              </a:rPr>
              <a:t> de los </a:t>
            </a:r>
            <a:r>
              <a:rPr lang="en-US" altLang="es-MX" sz="2800" b="1" dirty="0" err="1">
                <a:solidFill>
                  <a:schemeClr val="accent1"/>
                </a:solidFill>
                <a:latin typeface="+mn-lt"/>
              </a:rPr>
              <a:t>costos</a:t>
            </a:r>
            <a:r>
              <a:rPr lang="en-US" altLang="es-MX" sz="2800" b="1" dirty="0">
                <a:solidFill>
                  <a:schemeClr val="accent1"/>
                </a:solidFill>
                <a:latin typeface="+mn-lt"/>
              </a:rPr>
              <a:t> dado </a:t>
            </a:r>
            <a:r>
              <a:rPr lang="en-US" altLang="es-MX" sz="2800" b="1" i="1" dirty="0">
                <a:solidFill>
                  <a:schemeClr val="accent1"/>
                </a:solidFill>
                <a:latin typeface="+mn-lt"/>
              </a:rPr>
              <a:t>q = q</a:t>
            </a:r>
            <a:r>
              <a:rPr lang="en-US" altLang="es-MX" sz="2800" b="1" i="1" baseline="-25000" dirty="0">
                <a:solidFill>
                  <a:schemeClr val="accent1"/>
                </a:solidFill>
                <a:latin typeface="+mn-lt"/>
              </a:rPr>
              <a:t>0</a:t>
            </a:r>
          </a:p>
        </p:txBody>
      </p:sp>
      <p:sp>
        <p:nvSpPr>
          <p:cNvPr id="52228" name="Rectangle 4"/>
          <p:cNvSpPr>
            <a:spLocks noChangeArrowheads="1"/>
          </p:cNvSpPr>
          <p:nvPr/>
        </p:nvSpPr>
        <p:spPr bwMode="auto">
          <a:xfrm>
            <a:off x="2286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52229" name="Rectangle 5"/>
          <p:cNvSpPr>
            <a:spLocks noChangeArrowheads="1"/>
          </p:cNvSpPr>
          <p:nvPr/>
        </p:nvSpPr>
        <p:spPr bwMode="auto">
          <a:xfrm>
            <a:off x="4943474" y="1628775"/>
            <a:ext cx="6481118" cy="1105431"/>
          </a:xfrm>
          <a:prstGeom prst="rect">
            <a:avLst/>
          </a:prstGeom>
          <a:noFill/>
          <a:ln>
            <a:noFill/>
          </a:ln>
          <a:effectLst>
            <a:prstShdw prst="shdw13" dist="53882" dir="13500000">
              <a:srgbClr val="808080"/>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_tradnl" altLang="es-MX" sz="2200" baseline="0" dirty="0">
                <a:latin typeface="+mn-lt"/>
              </a:rPr>
              <a:t>La condición para minimizar los costos es que, la relación a la que pueden intercambiarse K y L sea igual a la relación a la que pueden intercambiarse en el mercado</a:t>
            </a:r>
          </a:p>
        </p:txBody>
      </p:sp>
      <p:sp>
        <p:nvSpPr>
          <p:cNvPr id="52230" name="Line 6"/>
          <p:cNvSpPr>
            <a:spLocks noChangeShapeType="1"/>
          </p:cNvSpPr>
          <p:nvPr/>
        </p:nvSpPr>
        <p:spPr bwMode="auto">
          <a:xfrm>
            <a:off x="2532063" y="1731964"/>
            <a:ext cx="0" cy="423703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31" name="Line 7"/>
          <p:cNvSpPr>
            <a:spLocks noChangeShapeType="1"/>
          </p:cNvSpPr>
          <p:nvPr/>
        </p:nvSpPr>
        <p:spPr bwMode="auto">
          <a:xfrm>
            <a:off x="2513013" y="5981700"/>
            <a:ext cx="442595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32" name="Rectangle 8"/>
          <p:cNvSpPr>
            <a:spLocks noChangeArrowheads="1"/>
          </p:cNvSpPr>
          <p:nvPr/>
        </p:nvSpPr>
        <p:spPr bwMode="auto">
          <a:xfrm>
            <a:off x="6858001" y="5918201"/>
            <a:ext cx="290145"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600" b="1" i="1" baseline="0" dirty="0">
                <a:latin typeface="+mn-lt"/>
              </a:rPr>
              <a:t>L</a:t>
            </a:r>
          </a:p>
        </p:txBody>
      </p:sp>
      <p:sp>
        <p:nvSpPr>
          <p:cNvPr id="52233" name="Rectangle 9"/>
          <p:cNvSpPr>
            <a:spLocks noChangeArrowheads="1"/>
          </p:cNvSpPr>
          <p:nvPr/>
        </p:nvSpPr>
        <p:spPr bwMode="auto">
          <a:xfrm>
            <a:off x="2112964" y="1524001"/>
            <a:ext cx="3270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n-US" altLang="es-MX" sz="1600" b="1" i="1" baseline="0" dirty="0">
                <a:latin typeface="+mn-lt"/>
              </a:rPr>
              <a:t>K</a:t>
            </a:r>
          </a:p>
        </p:txBody>
      </p:sp>
      <p:sp>
        <p:nvSpPr>
          <p:cNvPr id="52234" name="Rectangle 10"/>
          <p:cNvSpPr>
            <a:spLocks noChangeArrowheads="1"/>
          </p:cNvSpPr>
          <p:nvPr/>
        </p:nvSpPr>
        <p:spPr bwMode="auto">
          <a:xfrm>
            <a:off x="5618163" y="5486401"/>
            <a:ext cx="679674"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q =q</a:t>
            </a:r>
            <a:r>
              <a:rPr lang="en-US" altLang="es-MX" sz="1800" b="1" i="1">
                <a:latin typeface="+mn-lt"/>
              </a:rPr>
              <a:t>0</a:t>
            </a:r>
          </a:p>
        </p:txBody>
      </p:sp>
      <p:sp>
        <p:nvSpPr>
          <p:cNvPr id="52235" name="Line 11"/>
          <p:cNvSpPr>
            <a:spLocks noChangeShapeType="1"/>
          </p:cNvSpPr>
          <p:nvPr/>
        </p:nvSpPr>
        <p:spPr bwMode="auto">
          <a:xfrm>
            <a:off x="2535239" y="3775076"/>
            <a:ext cx="2206625" cy="2206625"/>
          </a:xfrm>
          <a:prstGeom prst="line">
            <a:avLst/>
          </a:prstGeom>
          <a:noFill/>
          <a:ln w="25400">
            <a:solidFill>
              <a:srgbClr val="0033CC"/>
            </a:solidFill>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36" name="Line 12"/>
          <p:cNvSpPr>
            <a:spLocks noChangeShapeType="1"/>
          </p:cNvSpPr>
          <p:nvPr/>
        </p:nvSpPr>
        <p:spPr bwMode="auto">
          <a:xfrm>
            <a:off x="2535239" y="2771776"/>
            <a:ext cx="3209925" cy="3209925"/>
          </a:xfrm>
          <a:prstGeom prst="line">
            <a:avLst/>
          </a:prstGeom>
          <a:noFill/>
          <a:ln w="25400">
            <a:solidFill>
              <a:srgbClr val="0033CC"/>
            </a:solidFill>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37" name="Line 13"/>
          <p:cNvSpPr>
            <a:spLocks noChangeShapeType="1"/>
          </p:cNvSpPr>
          <p:nvPr/>
        </p:nvSpPr>
        <p:spPr bwMode="auto">
          <a:xfrm>
            <a:off x="2522539" y="1933576"/>
            <a:ext cx="4060825" cy="4060825"/>
          </a:xfrm>
          <a:prstGeom prst="line">
            <a:avLst/>
          </a:prstGeom>
          <a:noFill/>
          <a:ln w="25400">
            <a:solidFill>
              <a:srgbClr val="0033CC"/>
            </a:solidFill>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38" name="Rectangle 14"/>
          <p:cNvSpPr>
            <a:spLocks noChangeArrowheads="1"/>
          </p:cNvSpPr>
          <p:nvPr/>
        </p:nvSpPr>
        <p:spPr bwMode="auto">
          <a:xfrm>
            <a:off x="3941764" y="5517232"/>
            <a:ext cx="508153"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dirty="0">
                <a:latin typeface="+mn-lt"/>
              </a:rPr>
              <a:t>CT</a:t>
            </a:r>
            <a:r>
              <a:rPr lang="en-US" altLang="es-MX" sz="1800" b="1" i="1" dirty="0">
                <a:latin typeface="+mn-lt"/>
              </a:rPr>
              <a:t>0</a:t>
            </a:r>
          </a:p>
        </p:txBody>
      </p:sp>
      <p:sp>
        <p:nvSpPr>
          <p:cNvPr id="52239" name="Rectangle 15"/>
          <p:cNvSpPr>
            <a:spLocks noChangeArrowheads="1"/>
          </p:cNvSpPr>
          <p:nvPr/>
        </p:nvSpPr>
        <p:spPr bwMode="auto">
          <a:xfrm>
            <a:off x="4932364" y="4876801"/>
            <a:ext cx="508153"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CT</a:t>
            </a:r>
            <a:r>
              <a:rPr lang="en-US" altLang="es-MX" sz="1800" b="1" i="1">
                <a:latin typeface="+mn-lt"/>
              </a:rPr>
              <a:t>1</a:t>
            </a:r>
          </a:p>
        </p:txBody>
      </p:sp>
      <p:sp>
        <p:nvSpPr>
          <p:cNvPr id="52240" name="Rectangle 16"/>
          <p:cNvSpPr>
            <a:spLocks noChangeArrowheads="1"/>
          </p:cNvSpPr>
          <p:nvPr/>
        </p:nvSpPr>
        <p:spPr bwMode="auto">
          <a:xfrm>
            <a:off x="6532564" y="5562601"/>
            <a:ext cx="508153"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CT</a:t>
            </a:r>
            <a:r>
              <a:rPr lang="en-US" altLang="es-MX" sz="1800" b="1" i="1">
                <a:latin typeface="+mn-lt"/>
              </a:rPr>
              <a:t>2</a:t>
            </a:r>
          </a:p>
        </p:txBody>
      </p:sp>
      <p:sp>
        <p:nvSpPr>
          <p:cNvPr id="52241" name="Rectangle 17"/>
          <p:cNvSpPr>
            <a:spLocks noChangeArrowheads="1"/>
          </p:cNvSpPr>
          <p:nvPr/>
        </p:nvSpPr>
        <p:spPr bwMode="auto">
          <a:xfrm>
            <a:off x="3636963" y="4343401"/>
            <a:ext cx="317396"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A</a:t>
            </a:r>
          </a:p>
        </p:txBody>
      </p:sp>
      <p:sp>
        <p:nvSpPr>
          <p:cNvPr id="52242" name="Line 18"/>
          <p:cNvSpPr>
            <a:spLocks noChangeShapeType="1"/>
          </p:cNvSpPr>
          <p:nvPr/>
        </p:nvSpPr>
        <p:spPr bwMode="auto">
          <a:xfrm flipH="1" flipV="1">
            <a:off x="2493964" y="4694239"/>
            <a:ext cx="1012825" cy="3175"/>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43" name="Line 19"/>
          <p:cNvSpPr>
            <a:spLocks noChangeShapeType="1"/>
          </p:cNvSpPr>
          <p:nvPr/>
        </p:nvSpPr>
        <p:spPr bwMode="auto">
          <a:xfrm flipH="1">
            <a:off x="2566989" y="5876925"/>
            <a:ext cx="3024187"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44" name="Rectangle 20"/>
          <p:cNvSpPr>
            <a:spLocks noChangeArrowheads="1"/>
          </p:cNvSpPr>
          <p:nvPr/>
        </p:nvSpPr>
        <p:spPr bwMode="auto">
          <a:xfrm>
            <a:off x="2036764" y="4495801"/>
            <a:ext cx="453651"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K*</a:t>
            </a:r>
            <a:endParaRPr lang="en-US" altLang="es-MX" sz="1800" b="1" i="1">
              <a:latin typeface="+mn-lt"/>
            </a:endParaRPr>
          </a:p>
        </p:txBody>
      </p:sp>
      <p:sp>
        <p:nvSpPr>
          <p:cNvPr id="52245" name="Line 21"/>
          <p:cNvSpPr>
            <a:spLocks noChangeShapeType="1"/>
          </p:cNvSpPr>
          <p:nvPr/>
        </p:nvSpPr>
        <p:spPr bwMode="auto">
          <a:xfrm>
            <a:off x="3484563" y="4667251"/>
            <a:ext cx="0" cy="1266825"/>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46" name="Rectangle 22"/>
          <p:cNvSpPr>
            <a:spLocks noChangeArrowheads="1"/>
          </p:cNvSpPr>
          <p:nvPr/>
        </p:nvSpPr>
        <p:spPr bwMode="auto">
          <a:xfrm>
            <a:off x="3255963" y="5943601"/>
            <a:ext cx="419988"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L*</a:t>
            </a:r>
            <a:endParaRPr lang="en-US" altLang="es-MX" sz="1800" b="1" i="1">
              <a:latin typeface="+mn-lt"/>
            </a:endParaRPr>
          </a:p>
        </p:txBody>
      </p:sp>
      <p:sp>
        <p:nvSpPr>
          <p:cNvPr id="52247" name="Oval 23"/>
          <p:cNvSpPr>
            <a:spLocks noChangeArrowheads="1"/>
          </p:cNvSpPr>
          <p:nvPr/>
        </p:nvSpPr>
        <p:spPr bwMode="auto">
          <a:xfrm flipH="1" flipV="1">
            <a:off x="3462338" y="4664075"/>
            <a:ext cx="74612" cy="101600"/>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52248" name="Rectangle 24"/>
          <p:cNvSpPr>
            <a:spLocks noChangeArrowheads="1"/>
          </p:cNvSpPr>
          <p:nvPr/>
        </p:nvSpPr>
        <p:spPr bwMode="auto">
          <a:xfrm>
            <a:off x="2063750" y="5589589"/>
            <a:ext cx="407164"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K</a:t>
            </a:r>
            <a:r>
              <a:rPr lang="en-US" altLang="es-MX" sz="1800" b="1" i="1">
                <a:latin typeface="+mn-lt"/>
              </a:rPr>
              <a:t>3</a:t>
            </a:r>
          </a:p>
        </p:txBody>
      </p:sp>
      <p:sp>
        <p:nvSpPr>
          <p:cNvPr id="52249" name="Line 25"/>
          <p:cNvSpPr>
            <a:spLocks noChangeShapeType="1"/>
          </p:cNvSpPr>
          <p:nvPr/>
        </p:nvSpPr>
        <p:spPr bwMode="auto">
          <a:xfrm>
            <a:off x="5591176" y="5805488"/>
            <a:ext cx="9525" cy="201612"/>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50" name="Rectangle 26"/>
          <p:cNvSpPr>
            <a:spLocks noChangeArrowheads="1"/>
          </p:cNvSpPr>
          <p:nvPr/>
        </p:nvSpPr>
        <p:spPr bwMode="auto">
          <a:xfrm>
            <a:off x="5448301" y="6021389"/>
            <a:ext cx="373501"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L</a:t>
            </a:r>
            <a:r>
              <a:rPr lang="en-US" altLang="es-MX" sz="1800" b="1" i="1">
                <a:latin typeface="+mn-lt"/>
              </a:rPr>
              <a:t>3</a:t>
            </a:r>
          </a:p>
        </p:txBody>
      </p:sp>
      <p:sp>
        <p:nvSpPr>
          <p:cNvPr id="52251" name="Line 27"/>
          <p:cNvSpPr>
            <a:spLocks noChangeShapeType="1"/>
          </p:cNvSpPr>
          <p:nvPr/>
        </p:nvSpPr>
        <p:spPr bwMode="auto">
          <a:xfrm flipH="1">
            <a:off x="2493963" y="2895600"/>
            <a:ext cx="22860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52" name="Line 28"/>
          <p:cNvSpPr>
            <a:spLocks noChangeShapeType="1"/>
          </p:cNvSpPr>
          <p:nvPr/>
        </p:nvSpPr>
        <p:spPr bwMode="auto">
          <a:xfrm>
            <a:off x="2646363" y="2895601"/>
            <a:ext cx="0" cy="3095625"/>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2253" name="Rectangle 29"/>
          <p:cNvSpPr>
            <a:spLocks noChangeArrowheads="1"/>
          </p:cNvSpPr>
          <p:nvPr/>
        </p:nvSpPr>
        <p:spPr bwMode="auto">
          <a:xfrm>
            <a:off x="2038350" y="2516189"/>
            <a:ext cx="407164"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K</a:t>
            </a:r>
            <a:r>
              <a:rPr lang="en-US" altLang="es-MX" sz="1800" b="1" i="1">
                <a:latin typeface="+mn-lt"/>
              </a:rPr>
              <a:t>2</a:t>
            </a:r>
          </a:p>
        </p:txBody>
      </p:sp>
      <p:sp>
        <p:nvSpPr>
          <p:cNvPr id="52254" name="Rectangle 30"/>
          <p:cNvSpPr>
            <a:spLocks noChangeArrowheads="1"/>
          </p:cNvSpPr>
          <p:nvPr/>
        </p:nvSpPr>
        <p:spPr bwMode="auto">
          <a:xfrm>
            <a:off x="2570164" y="5943601"/>
            <a:ext cx="373501"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800" b="1" i="1" baseline="0">
                <a:latin typeface="+mn-lt"/>
              </a:rPr>
              <a:t>L</a:t>
            </a:r>
            <a:r>
              <a:rPr lang="en-US" altLang="es-MX" sz="1800" b="1" i="1">
                <a:latin typeface="+mn-lt"/>
              </a:rPr>
              <a:t>2</a:t>
            </a:r>
          </a:p>
        </p:txBody>
      </p:sp>
      <p:sp>
        <p:nvSpPr>
          <p:cNvPr id="52255" name="Arc 31"/>
          <p:cNvSpPr>
            <a:spLocks/>
          </p:cNvSpPr>
          <p:nvPr/>
        </p:nvSpPr>
        <p:spPr bwMode="auto">
          <a:xfrm rot="-10713070">
            <a:off x="2576514" y="2514601"/>
            <a:ext cx="3654425" cy="3349625"/>
          </a:xfrm>
          <a:custGeom>
            <a:avLst/>
            <a:gdLst>
              <a:gd name="T0" fmla="*/ 2147483647 w 21571"/>
              <a:gd name="T1" fmla="*/ 0 h 21595"/>
              <a:gd name="T2" fmla="*/ 2147483647 w 21571"/>
              <a:gd name="T3" fmla="*/ 2147483647 h 21595"/>
              <a:gd name="T4" fmla="*/ 0 w 21571"/>
              <a:gd name="T5" fmla="*/ 2147483647 h 21595"/>
              <a:gd name="T6" fmla="*/ 0 60000 65536"/>
              <a:gd name="T7" fmla="*/ 0 60000 65536"/>
              <a:gd name="T8" fmla="*/ 0 60000 65536"/>
              <a:gd name="T9" fmla="*/ 0 w 21571"/>
              <a:gd name="T10" fmla="*/ 0 h 21595"/>
              <a:gd name="T11" fmla="*/ 21571 w 21571"/>
              <a:gd name="T12" fmla="*/ 21595 h 21595"/>
            </a:gdLst>
            <a:ahLst/>
            <a:cxnLst>
              <a:cxn ang="T6">
                <a:pos x="T0" y="T1"/>
              </a:cxn>
              <a:cxn ang="T7">
                <a:pos x="T2" y="T3"/>
              </a:cxn>
              <a:cxn ang="T8">
                <a:pos x="T4" y="T5"/>
              </a:cxn>
            </a:cxnLst>
            <a:rect l="T9" t="T10" r="T11" b="T12"/>
            <a:pathLst>
              <a:path w="21571" h="21595" fill="none" extrusionOk="0">
                <a:moveTo>
                  <a:pt x="451" y="-1"/>
                </a:moveTo>
                <a:cubicBezTo>
                  <a:pt x="11769" y="236"/>
                  <a:pt x="20985" y="9171"/>
                  <a:pt x="21571" y="20476"/>
                </a:cubicBezTo>
              </a:path>
              <a:path w="21571" h="21595" stroke="0" extrusionOk="0">
                <a:moveTo>
                  <a:pt x="451" y="-1"/>
                </a:moveTo>
                <a:cubicBezTo>
                  <a:pt x="11769" y="236"/>
                  <a:pt x="20985" y="9171"/>
                  <a:pt x="21571" y="20476"/>
                </a:cubicBezTo>
                <a:lnTo>
                  <a:pt x="0" y="21595"/>
                </a:lnTo>
                <a:lnTo>
                  <a:pt x="451" y="-1"/>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latin typeface="+mn-lt"/>
            </a:endParaRPr>
          </a:p>
        </p:txBody>
      </p:sp>
      <p:sp>
        <p:nvSpPr>
          <p:cNvPr id="52256" name="Text Box 32"/>
          <p:cNvSpPr txBox="1">
            <a:spLocks noChangeArrowheads="1"/>
          </p:cNvSpPr>
          <p:nvPr/>
        </p:nvSpPr>
        <p:spPr bwMode="auto">
          <a:xfrm>
            <a:off x="6527800" y="4977826"/>
            <a:ext cx="48967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s-MX" altLang="es-MX" sz="1800" baseline="0" dirty="0">
                <a:latin typeface="Times New Roman" panose="02020603050405020304" pitchFamily="18" charset="0"/>
                <a:cs typeface="Times New Roman" panose="02020603050405020304" pitchFamily="18" charset="0"/>
              </a:rPr>
              <a:t>La curva </a:t>
            </a:r>
            <a:r>
              <a:rPr lang="es-MX" altLang="es-MX" sz="1800" i="1" baseline="0" dirty="0">
                <a:latin typeface="Times New Roman" panose="02020603050405020304" pitchFamily="18" charset="0"/>
                <a:cs typeface="Times New Roman" panose="02020603050405020304" pitchFamily="18" charset="0"/>
              </a:rPr>
              <a:t>CT</a:t>
            </a:r>
            <a:r>
              <a:rPr lang="es-MX" altLang="es-MX" sz="1800" dirty="0">
                <a:latin typeface="Times New Roman" panose="02020603050405020304" pitchFamily="18" charset="0"/>
                <a:cs typeface="Times New Roman" panose="02020603050405020304" pitchFamily="18" charset="0"/>
              </a:rPr>
              <a:t>1</a:t>
            </a:r>
            <a:r>
              <a:rPr lang="es-MX" altLang="es-MX" sz="1800" baseline="0" dirty="0">
                <a:latin typeface="Times New Roman" panose="02020603050405020304" pitchFamily="18" charset="0"/>
                <a:cs typeface="Times New Roman" panose="02020603050405020304" pitchFamily="18" charset="0"/>
              </a:rPr>
              <a:t>  es tangente a la curva </a:t>
            </a:r>
            <a:r>
              <a:rPr lang="es-MX" altLang="es-MX" sz="1800" baseline="0" dirty="0" err="1">
                <a:latin typeface="Times New Roman" panose="02020603050405020304" pitchFamily="18" charset="0"/>
                <a:cs typeface="Times New Roman" panose="02020603050405020304" pitchFamily="18" charset="0"/>
              </a:rPr>
              <a:t>isocuanta</a:t>
            </a:r>
            <a:r>
              <a:rPr lang="es-MX" altLang="es-MX" sz="1800" baseline="0" dirty="0">
                <a:latin typeface="Times New Roman" panose="02020603050405020304" pitchFamily="18" charset="0"/>
                <a:cs typeface="Times New Roman" panose="02020603050405020304" pitchFamily="18" charset="0"/>
              </a:rPr>
              <a:t>. </a:t>
            </a:r>
          </a:p>
        </p:txBody>
      </p:sp>
      <p:graphicFrame>
        <p:nvGraphicFramePr>
          <p:cNvPr id="52257" name="Object 33"/>
          <p:cNvGraphicFramePr>
            <a:graphicFrameLocks noChangeAspect="1"/>
          </p:cNvGraphicFramePr>
          <p:nvPr>
            <p:extLst/>
          </p:nvPr>
        </p:nvGraphicFramePr>
        <p:xfrm>
          <a:off x="6356067" y="2942780"/>
          <a:ext cx="2079625" cy="630237"/>
        </p:xfrm>
        <a:graphic>
          <a:graphicData uri="http://schemas.openxmlformats.org/presentationml/2006/ole">
            <mc:AlternateContent xmlns:mc="http://schemas.openxmlformats.org/markup-compatibility/2006">
              <mc:Choice xmlns:v="urn:schemas-microsoft-com:vml" Requires="v">
                <p:oleObj spid="_x0000_s41999" name="Equation" r:id="rId4" imgW="1384300" imgH="419100" progId="Equation.DSMT4">
                  <p:embed/>
                </p:oleObj>
              </mc:Choice>
              <mc:Fallback>
                <p:oleObj name="Equation" r:id="rId4" imgW="1384300" imgH="419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6067" y="2942780"/>
                        <a:ext cx="2079625" cy="630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258" name="Rectangle 34"/>
          <p:cNvSpPr>
            <a:spLocks noChangeArrowheads="1"/>
          </p:cNvSpPr>
          <p:nvPr/>
        </p:nvSpPr>
        <p:spPr bwMode="auto">
          <a:xfrm>
            <a:off x="6096001" y="3812848"/>
            <a:ext cx="532859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r>
              <a:rPr lang="es-ES" altLang="es-MX" sz="2000" baseline="0" dirty="0">
                <a:latin typeface="+mn-lt"/>
              </a:rPr>
              <a:t>El problema consiste en encontrar la combinación de </a:t>
            </a:r>
            <a:r>
              <a:rPr lang="es-ES" altLang="es-MX" sz="2000" i="1" baseline="0" dirty="0">
                <a:latin typeface="+mn-lt"/>
              </a:rPr>
              <a:t>z</a:t>
            </a:r>
            <a:r>
              <a:rPr lang="es-ES" altLang="es-MX" sz="2000" dirty="0">
                <a:latin typeface="+mn-lt"/>
              </a:rPr>
              <a:t>1</a:t>
            </a:r>
            <a:r>
              <a:rPr lang="es-ES" altLang="es-MX" sz="2000" baseline="0" dirty="0">
                <a:latin typeface="+mn-lt"/>
              </a:rPr>
              <a:t> y </a:t>
            </a:r>
            <a:r>
              <a:rPr lang="es-ES" altLang="es-MX" sz="2000" i="1" baseline="0" dirty="0">
                <a:latin typeface="+mn-lt"/>
              </a:rPr>
              <a:t>z</a:t>
            </a:r>
            <a:r>
              <a:rPr lang="es-ES" altLang="es-MX" sz="2000" dirty="0">
                <a:latin typeface="+mn-lt"/>
              </a:rPr>
              <a:t>2</a:t>
            </a:r>
            <a:r>
              <a:rPr lang="es-ES" altLang="es-MX" sz="2000" baseline="0" dirty="0">
                <a:latin typeface="+mn-lt"/>
              </a:rPr>
              <a:t> perteneciente a una determinada </a:t>
            </a:r>
            <a:r>
              <a:rPr lang="es-ES" altLang="es-MX" sz="2000" baseline="0" dirty="0" err="1">
                <a:latin typeface="+mn-lt"/>
              </a:rPr>
              <a:t>isocuanta</a:t>
            </a:r>
            <a:r>
              <a:rPr lang="es-ES" altLang="es-MX" sz="2000" baseline="0" dirty="0">
                <a:latin typeface="+mn-lt"/>
              </a:rPr>
              <a:t> que pertenezca a la </a:t>
            </a:r>
            <a:r>
              <a:rPr lang="es-ES" altLang="es-MX" sz="2000" baseline="0" dirty="0" err="1">
                <a:latin typeface="+mn-lt"/>
              </a:rPr>
              <a:t>isocosto</a:t>
            </a:r>
            <a:r>
              <a:rPr lang="es-ES" altLang="es-MX" sz="2000" baseline="0" dirty="0">
                <a:latin typeface="+mn-lt"/>
              </a:rPr>
              <a:t> más baja (o de menor costo).</a:t>
            </a:r>
          </a:p>
        </p:txBody>
      </p:sp>
    </p:spTree>
    <p:extLst>
      <p:ext uri="{BB962C8B-B14F-4D97-AF65-F5344CB8AC3E}">
        <p14:creationId xmlns:p14="http://schemas.microsoft.com/office/powerpoint/2010/main" val="2940770061"/>
      </p:ext>
    </p:extLst>
  </p:cSld>
  <p:clrMapOvr>
    <a:masterClrMapping/>
  </p:clrMapOvr>
  <p:transition spd="med">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1271463" y="274638"/>
            <a:ext cx="10081119" cy="634082"/>
          </a:xfrm>
          <a:solidFill>
            <a:schemeClr val="accent1">
              <a:lumMod val="20000"/>
              <a:lumOff val="80000"/>
            </a:schemeClr>
          </a:solidFill>
        </p:spPr>
        <p:txBody>
          <a:bodyPr/>
          <a:lstStyle/>
          <a:p>
            <a:pPr eaLnBrk="1" hangingPunct="1"/>
            <a:r>
              <a:rPr lang="es-ES" altLang="es-MX" sz="2400" b="1" dirty="0">
                <a:solidFill>
                  <a:schemeClr val="accent1"/>
                </a:solidFill>
              </a:rPr>
              <a:t>Formalización del problema</a:t>
            </a:r>
          </a:p>
        </p:txBody>
      </p:sp>
      <p:sp>
        <p:nvSpPr>
          <p:cNvPr id="53251" name="Rectangle 3"/>
          <p:cNvSpPr>
            <a:spLocks noGrp="1" noChangeArrowheads="1"/>
          </p:cNvSpPr>
          <p:nvPr>
            <p:ph sz="quarter" idx="1"/>
          </p:nvPr>
        </p:nvSpPr>
        <p:spPr>
          <a:xfrm>
            <a:off x="2208214" y="1556792"/>
            <a:ext cx="8002587" cy="431800"/>
          </a:xfrm>
        </p:spPr>
        <p:txBody>
          <a:bodyPr>
            <a:normAutofit/>
          </a:bodyPr>
          <a:lstStyle/>
          <a:p>
            <a:pPr eaLnBrk="1" hangingPunct="1">
              <a:buFont typeface="Wingdings" pitchFamily="2" charset="2"/>
              <a:buNone/>
            </a:pPr>
            <a:r>
              <a:rPr lang="es-ES" altLang="es-MX" sz="2200" dirty="0"/>
              <a:t>Para resolver el problema de optimización utilizamos el </a:t>
            </a:r>
            <a:r>
              <a:rPr lang="es-ES" altLang="es-MX" sz="2200" dirty="0" err="1"/>
              <a:t>lagrangeano</a:t>
            </a:r>
            <a:endParaRPr lang="es-ES" altLang="es-MX" sz="2200" dirty="0"/>
          </a:p>
        </p:txBody>
      </p:sp>
      <p:graphicFrame>
        <p:nvGraphicFramePr>
          <p:cNvPr id="53252" name="Object 5"/>
          <p:cNvGraphicFramePr>
            <a:graphicFrameLocks noChangeAspect="1"/>
          </p:cNvGraphicFramePr>
          <p:nvPr>
            <p:extLst>
              <p:ext uri="{D42A27DB-BD31-4B8C-83A1-F6EECF244321}">
                <p14:modId xmlns:p14="http://schemas.microsoft.com/office/powerpoint/2010/main" val="2816999308"/>
              </p:ext>
            </p:extLst>
          </p:nvPr>
        </p:nvGraphicFramePr>
        <p:xfrm>
          <a:off x="5121275" y="1916113"/>
          <a:ext cx="1982788" cy="838200"/>
        </p:xfrm>
        <a:graphic>
          <a:graphicData uri="http://schemas.openxmlformats.org/presentationml/2006/ole">
            <mc:AlternateContent xmlns:mc="http://schemas.openxmlformats.org/markup-compatibility/2006">
              <mc:Choice xmlns:v="urn:schemas-microsoft-com:vml" Requires="v">
                <p:oleObj spid="_x0000_s43101" name="Equation" r:id="rId3" imgW="1320800" imgH="558800" progId="Equation.DSMT4">
                  <p:embed/>
                </p:oleObj>
              </mc:Choice>
              <mc:Fallback>
                <p:oleObj name="Equation" r:id="rId3" imgW="1320800" imgH="558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21275" y="1916113"/>
                        <a:ext cx="1982788"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3253" name="Object 6"/>
          <p:cNvGraphicFramePr>
            <a:graphicFrameLocks noChangeAspect="1"/>
          </p:cNvGraphicFramePr>
          <p:nvPr>
            <p:extLst>
              <p:ext uri="{D42A27DB-BD31-4B8C-83A1-F6EECF244321}">
                <p14:modId xmlns:p14="http://schemas.microsoft.com/office/powerpoint/2010/main" val="1258391490"/>
              </p:ext>
            </p:extLst>
          </p:nvPr>
        </p:nvGraphicFramePr>
        <p:xfrm>
          <a:off x="4181476" y="2794000"/>
          <a:ext cx="3508375" cy="419100"/>
        </p:xfrm>
        <a:graphic>
          <a:graphicData uri="http://schemas.openxmlformats.org/presentationml/2006/ole">
            <mc:AlternateContent xmlns:mc="http://schemas.openxmlformats.org/markup-compatibility/2006">
              <mc:Choice xmlns:v="urn:schemas-microsoft-com:vml" Requires="v">
                <p:oleObj spid="_x0000_s43102" name="Equation" r:id="rId5" imgW="2336800" imgH="279400" progId="Equation.DSMT4">
                  <p:embed/>
                </p:oleObj>
              </mc:Choice>
              <mc:Fallback>
                <p:oleObj name="Equation" r:id="rId5" imgW="2336800" imgH="2794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81476" y="2794000"/>
                        <a:ext cx="3508375" cy="41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3254" name="Rectangle 7"/>
          <p:cNvSpPr>
            <a:spLocks noChangeArrowheads="1"/>
          </p:cNvSpPr>
          <p:nvPr/>
        </p:nvSpPr>
        <p:spPr bwMode="auto">
          <a:xfrm>
            <a:off x="2093914" y="3573463"/>
            <a:ext cx="42894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2200" baseline="0" dirty="0">
                <a:latin typeface="+mn-lt"/>
              </a:rPr>
              <a:t>Las condiciones de primer orden son:</a:t>
            </a:r>
          </a:p>
        </p:txBody>
      </p:sp>
      <p:graphicFrame>
        <p:nvGraphicFramePr>
          <p:cNvPr id="53255" name="Object 13"/>
          <p:cNvGraphicFramePr>
            <a:graphicFrameLocks noChangeAspect="1"/>
          </p:cNvGraphicFramePr>
          <p:nvPr>
            <p:extLst>
              <p:ext uri="{D42A27DB-BD31-4B8C-83A1-F6EECF244321}">
                <p14:modId xmlns:p14="http://schemas.microsoft.com/office/powerpoint/2010/main" val="2894784316"/>
              </p:ext>
            </p:extLst>
          </p:nvPr>
        </p:nvGraphicFramePr>
        <p:xfrm>
          <a:off x="2135189" y="4040188"/>
          <a:ext cx="2459037" cy="685800"/>
        </p:xfrm>
        <a:graphic>
          <a:graphicData uri="http://schemas.openxmlformats.org/presentationml/2006/ole">
            <mc:AlternateContent xmlns:mc="http://schemas.openxmlformats.org/markup-compatibility/2006">
              <mc:Choice xmlns:v="urn:schemas-microsoft-com:vml" Requires="v">
                <p:oleObj spid="_x0000_s43103" name="Equation" r:id="rId7" imgW="1638300" imgH="457200" progId="Equation.DSMT4">
                  <p:embed/>
                </p:oleObj>
              </mc:Choice>
              <mc:Fallback>
                <p:oleObj name="Equation" r:id="rId7" imgW="1638300" imgH="4572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35189" y="4040188"/>
                        <a:ext cx="2459037"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3256" name="Object 14"/>
          <p:cNvGraphicFramePr>
            <a:graphicFrameLocks noChangeAspect="1"/>
          </p:cNvGraphicFramePr>
          <p:nvPr>
            <p:extLst>
              <p:ext uri="{D42A27DB-BD31-4B8C-83A1-F6EECF244321}">
                <p14:modId xmlns:p14="http://schemas.microsoft.com/office/powerpoint/2010/main" val="1785531325"/>
              </p:ext>
            </p:extLst>
          </p:nvPr>
        </p:nvGraphicFramePr>
        <p:xfrm>
          <a:off x="2135189" y="4903788"/>
          <a:ext cx="2497137" cy="685800"/>
        </p:xfrm>
        <a:graphic>
          <a:graphicData uri="http://schemas.openxmlformats.org/presentationml/2006/ole">
            <mc:AlternateContent xmlns:mc="http://schemas.openxmlformats.org/markup-compatibility/2006">
              <mc:Choice xmlns:v="urn:schemas-microsoft-com:vml" Requires="v">
                <p:oleObj spid="_x0000_s43104" name="Equation" r:id="rId9" imgW="1663700" imgH="457200" progId="Equation.DSMT4">
                  <p:embed/>
                </p:oleObj>
              </mc:Choice>
              <mc:Fallback>
                <p:oleObj name="Equation" r:id="rId9" imgW="1663700" imgH="45720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35189" y="4903788"/>
                        <a:ext cx="2497137"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3257" name="Object 15"/>
          <p:cNvGraphicFramePr>
            <a:graphicFrameLocks noChangeAspect="1"/>
          </p:cNvGraphicFramePr>
          <p:nvPr>
            <p:extLst>
              <p:ext uri="{D42A27DB-BD31-4B8C-83A1-F6EECF244321}">
                <p14:modId xmlns:p14="http://schemas.microsoft.com/office/powerpoint/2010/main" val="737329499"/>
              </p:ext>
            </p:extLst>
          </p:nvPr>
        </p:nvGraphicFramePr>
        <p:xfrm>
          <a:off x="2146300" y="5791200"/>
          <a:ext cx="2078038" cy="590550"/>
        </p:xfrm>
        <a:graphic>
          <a:graphicData uri="http://schemas.openxmlformats.org/presentationml/2006/ole">
            <mc:AlternateContent xmlns:mc="http://schemas.openxmlformats.org/markup-compatibility/2006">
              <mc:Choice xmlns:v="urn:schemas-microsoft-com:vml" Requires="v">
                <p:oleObj spid="_x0000_s43105" name="Equation" r:id="rId11" imgW="1384300" imgH="393700" progId="Equation.DSMT4">
                  <p:embed/>
                </p:oleObj>
              </mc:Choice>
              <mc:Fallback>
                <p:oleObj name="Equation" r:id="rId11" imgW="1384300" imgH="393700" progId="Equation.DSMT4">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146300" y="5791200"/>
                        <a:ext cx="2078038" cy="590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3258" name="Rectangle 16"/>
          <p:cNvSpPr>
            <a:spLocks noChangeArrowheads="1"/>
          </p:cNvSpPr>
          <p:nvPr/>
        </p:nvSpPr>
        <p:spPr bwMode="auto">
          <a:xfrm>
            <a:off x="6378574" y="3573463"/>
            <a:ext cx="4974009"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buFont typeface="Wingdings" pitchFamily="2" charset="2"/>
              <a:buNone/>
            </a:pPr>
            <a:r>
              <a:rPr lang="es-ES" altLang="es-MX" sz="2200" baseline="0" dirty="0">
                <a:latin typeface="+mn-lt"/>
              </a:rPr>
              <a:t>De las condiciones anteriores se desprende que </a:t>
            </a:r>
          </a:p>
        </p:txBody>
      </p:sp>
      <p:graphicFrame>
        <p:nvGraphicFramePr>
          <p:cNvPr id="53259" name="Object 17"/>
          <p:cNvGraphicFramePr>
            <a:graphicFrameLocks noChangeAspect="1"/>
          </p:cNvGraphicFramePr>
          <p:nvPr>
            <p:extLst>
              <p:ext uri="{D42A27DB-BD31-4B8C-83A1-F6EECF244321}">
                <p14:modId xmlns:p14="http://schemas.microsoft.com/office/powerpoint/2010/main" val="183226827"/>
              </p:ext>
            </p:extLst>
          </p:nvPr>
        </p:nvGraphicFramePr>
        <p:xfrm>
          <a:off x="6527800" y="4221163"/>
          <a:ext cx="1162050" cy="800100"/>
        </p:xfrm>
        <a:graphic>
          <a:graphicData uri="http://schemas.openxmlformats.org/presentationml/2006/ole">
            <mc:AlternateContent xmlns:mc="http://schemas.openxmlformats.org/markup-compatibility/2006">
              <mc:Choice xmlns:v="urn:schemas-microsoft-com:vml" Requires="v">
                <p:oleObj spid="_x0000_s43106" name="Equation" r:id="rId13" imgW="774364" imgH="533169" progId="Equation.DSMT4">
                  <p:embed/>
                </p:oleObj>
              </mc:Choice>
              <mc:Fallback>
                <p:oleObj name="Equation" r:id="rId13" imgW="774364" imgH="533169" progId="Equation.DSMT4">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527800" y="4221163"/>
                        <a:ext cx="1162050" cy="800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3260" name="Object 18"/>
          <p:cNvGraphicFramePr>
            <a:graphicFrameLocks noChangeAspect="1"/>
          </p:cNvGraphicFramePr>
          <p:nvPr>
            <p:extLst>
              <p:ext uri="{D42A27DB-BD31-4B8C-83A1-F6EECF244321}">
                <p14:modId xmlns:p14="http://schemas.microsoft.com/office/powerpoint/2010/main" val="3575273497"/>
              </p:ext>
            </p:extLst>
          </p:nvPr>
        </p:nvGraphicFramePr>
        <p:xfrm>
          <a:off x="8434388" y="4294188"/>
          <a:ext cx="1238250" cy="647700"/>
        </p:xfrm>
        <a:graphic>
          <a:graphicData uri="http://schemas.openxmlformats.org/presentationml/2006/ole">
            <mc:AlternateContent xmlns:mc="http://schemas.openxmlformats.org/markup-compatibility/2006">
              <mc:Choice xmlns:v="urn:schemas-microsoft-com:vml" Requires="v">
                <p:oleObj spid="_x0000_s43107" name="Equation" r:id="rId15" imgW="825500" imgH="431800" progId="Equation.DSMT4">
                  <p:embed/>
                </p:oleObj>
              </mc:Choice>
              <mc:Fallback>
                <p:oleObj name="Equation" r:id="rId15" imgW="825500" imgH="431800" progId="Equation.DSMT4">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434388" y="4294188"/>
                        <a:ext cx="1238250"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3261" name="Rectangle 19"/>
          <p:cNvSpPr>
            <a:spLocks noChangeArrowheads="1"/>
          </p:cNvSpPr>
          <p:nvPr/>
        </p:nvSpPr>
        <p:spPr bwMode="auto">
          <a:xfrm>
            <a:off x="6311900" y="5157789"/>
            <a:ext cx="4536628"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buFont typeface="Wingdings" pitchFamily="2" charset="2"/>
              <a:buNone/>
            </a:pPr>
            <a:r>
              <a:rPr lang="es-ES" altLang="es-MX" sz="2200" baseline="0" dirty="0">
                <a:latin typeface="+mn-lt"/>
              </a:rPr>
              <a:t>Se deben igualar la pendiente de la </a:t>
            </a:r>
            <a:r>
              <a:rPr lang="es-ES" altLang="es-MX" sz="2200" baseline="0" dirty="0" err="1">
                <a:latin typeface="+mn-lt"/>
              </a:rPr>
              <a:t>isocosto</a:t>
            </a:r>
            <a:r>
              <a:rPr lang="es-ES" altLang="es-MX" sz="2200" baseline="0" dirty="0">
                <a:latin typeface="+mn-lt"/>
              </a:rPr>
              <a:t> con la pendiente de la </a:t>
            </a:r>
            <a:r>
              <a:rPr lang="es-ES" altLang="es-MX" sz="2200" baseline="0" dirty="0" err="1">
                <a:latin typeface="+mn-lt"/>
              </a:rPr>
              <a:t>isocuanta</a:t>
            </a:r>
            <a:r>
              <a:rPr lang="es-ES" altLang="es-MX" sz="2200" baseline="0" dirty="0">
                <a:latin typeface="+mn-lt"/>
              </a:rPr>
              <a:t> </a:t>
            </a:r>
            <a:r>
              <a:rPr lang="es-ES" altLang="es-MX" sz="2200" i="1" baseline="0" dirty="0">
                <a:latin typeface="+mn-lt"/>
              </a:rPr>
              <a:t>(</a:t>
            </a:r>
            <a:r>
              <a:rPr lang="es-ES" altLang="es-MX" sz="2200" i="1" baseline="0" dirty="0" err="1">
                <a:latin typeface="+mn-lt"/>
              </a:rPr>
              <a:t>TMgST</a:t>
            </a:r>
            <a:r>
              <a:rPr lang="es-ES" altLang="es-MX" sz="2200" i="1" baseline="0" dirty="0">
                <a:latin typeface="+mn-lt"/>
              </a:rPr>
              <a:t>)</a:t>
            </a:r>
          </a:p>
        </p:txBody>
      </p:sp>
    </p:spTree>
    <p:extLst>
      <p:ext uri="{BB962C8B-B14F-4D97-AF65-F5344CB8AC3E}">
        <p14:creationId xmlns:p14="http://schemas.microsoft.com/office/powerpoint/2010/main" val="215569194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sz="quarter" idx="1"/>
          </p:nvPr>
        </p:nvSpPr>
        <p:spPr>
          <a:xfrm>
            <a:off x="1199456" y="1412777"/>
            <a:ext cx="9937104" cy="1036637"/>
          </a:xfrm>
        </p:spPr>
        <p:txBody>
          <a:bodyPr>
            <a:normAutofit/>
          </a:bodyPr>
          <a:lstStyle/>
          <a:p>
            <a:pPr marL="0" indent="0">
              <a:buNone/>
            </a:pPr>
            <a:r>
              <a:rPr lang="es-ES" altLang="es-MX" sz="2200" dirty="0"/>
              <a:t>La resolución del sistema de ecuaciones da como resultado le cantidad de factores demandados por la empresa para cada nivel de precios de los factores y del producto</a:t>
            </a:r>
          </a:p>
        </p:txBody>
      </p:sp>
      <p:graphicFrame>
        <p:nvGraphicFramePr>
          <p:cNvPr id="54276" name="Object 4"/>
          <p:cNvGraphicFramePr>
            <a:graphicFrameLocks noChangeAspect="1"/>
          </p:cNvGraphicFramePr>
          <p:nvPr>
            <p:extLst>
              <p:ext uri="{D42A27DB-BD31-4B8C-83A1-F6EECF244321}">
                <p14:modId xmlns:p14="http://schemas.microsoft.com/office/powerpoint/2010/main" val="193837441"/>
              </p:ext>
            </p:extLst>
          </p:nvPr>
        </p:nvGraphicFramePr>
        <p:xfrm>
          <a:off x="5159375" y="2852936"/>
          <a:ext cx="1601788" cy="381000"/>
        </p:xfrm>
        <a:graphic>
          <a:graphicData uri="http://schemas.openxmlformats.org/presentationml/2006/ole">
            <mc:AlternateContent xmlns:mc="http://schemas.openxmlformats.org/markup-compatibility/2006">
              <mc:Choice xmlns:v="urn:schemas-microsoft-com:vml" Requires="v">
                <p:oleObj spid="_x0000_s44060" name="Equation" r:id="rId3" imgW="1066337" imgH="253890" progId="Equation.DSMT4">
                  <p:embed/>
                </p:oleObj>
              </mc:Choice>
              <mc:Fallback>
                <p:oleObj name="Equation" r:id="rId3" imgW="1066337" imgH="25389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9375" y="2852936"/>
                        <a:ext cx="160178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4277" name="Rectangle 5"/>
          <p:cNvSpPr>
            <a:spLocks noChangeArrowheads="1"/>
          </p:cNvSpPr>
          <p:nvPr/>
        </p:nvSpPr>
        <p:spPr bwMode="auto">
          <a:xfrm>
            <a:off x="1199456" y="3284737"/>
            <a:ext cx="7920733" cy="352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2200" baseline="0" dirty="0">
                <a:latin typeface="+mn-lt"/>
              </a:rPr>
              <a:t>Función de demanda condicionada de factores</a:t>
            </a:r>
          </a:p>
        </p:txBody>
      </p:sp>
      <p:sp>
        <p:nvSpPr>
          <p:cNvPr id="54278" name="Rectangle 6"/>
          <p:cNvSpPr>
            <a:spLocks noChangeArrowheads="1"/>
          </p:cNvSpPr>
          <p:nvPr/>
        </p:nvSpPr>
        <p:spPr bwMode="auto">
          <a:xfrm>
            <a:off x="1199456" y="4005264"/>
            <a:ext cx="9577064"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2200" baseline="0" dirty="0">
                <a:latin typeface="+mn-lt"/>
              </a:rPr>
              <a:t>Sustituyendo las funciones de demanda condicionadas de factores dentro de la función objetivo obtenemos la función de costo mínimo o mínimo </a:t>
            </a:r>
          </a:p>
        </p:txBody>
      </p:sp>
      <p:graphicFrame>
        <p:nvGraphicFramePr>
          <p:cNvPr id="54279" name="Object 7"/>
          <p:cNvGraphicFramePr>
            <a:graphicFrameLocks noChangeAspect="1"/>
          </p:cNvGraphicFramePr>
          <p:nvPr>
            <p:extLst>
              <p:ext uri="{D42A27DB-BD31-4B8C-83A1-F6EECF244321}">
                <p14:modId xmlns:p14="http://schemas.microsoft.com/office/powerpoint/2010/main" val="3619082324"/>
              </p:ext>
            </p:extLst>
          </p:nvPr>
        </p:nvGraphicFramePr>
        <p:xfrm>
          <a:off x="4783138" y="5113339"/>
          <a:ext cx="3473450" cy="763587"/>
        </p:xfrm>
        <a:graphic>
          <a:graphicData uri="http://schemas.openxmlformats.org/presentationml/2006/ole">
            <mc:AlternateContent xmlns:mc="http://schemas.openxmlformats.org/markup-compatibility/2006">
              <mc:Choice xmlns:v="urn:schemas-microsoft-com:vml" Requires="v">
                <p:oleObj spid="_x0000_s44061" name="Equation" r:id="rId5" imgW="2311400" imgH="508000" progId="Equation.DSMT4">
                  <p:embed/>
                </p:oleObj>
              </mc:Choice>
              <mc:Fallback>
                <p:oleObj name="Equation" r:id="rId5" imgW="2311400" imgH="5080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3138" y="5113339"/>
                        <a:ext cx="3473450" cy="763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68164081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sz="quarter" idx="1"/>
          </p:nvPr>
        </p:nvSpPr>
        <p:spPr>
          <a:xfrm>
            <a:off x="2438400" y="1600200"/>
            <a:ext cx="7772400" cy="388938"/>
          </a:xfrm>
        </p:spPr>
        <p:txBody>
          <a:bodyPr>
            <a:normAutofit fontScale="92500" lnSpcReduction="10000"/>
          </a:bodyPr>
          <a:lstStyle/>
          <a:p>
            <a:pPr eaLnBrk="1" hangingPunct="1">
              <a:buFont typeface="Wingdings" pitchFamily="2" charset="2"/>
              <a:buNone/>
            </a:pPr>
            <a:r>
              <a:rPr lang="es-ES" altLang="es-MX" sz="2200"/>
              <a:t>A partir del teorema del envolvente obtenemos el costo marginal</a:t>
            </a:r>
          </a:p>
        </p:txBody>
      </p:sp>
      <p:graphicFrame>
        <p:nvGraphicFramePr>
          <p:cNvPr id="55300" name="Object 4"/>
          <p:cNvGraphicFramePr>
            <a:graphicFrameLocks noChangeAspect="1"/>
          </p:cNvGraphicFramePr>
          <p:nvPr>
            <p:extLst>
              <p:ext uri="{D42A27DB-BD31-4B8C-83A1-F6EECF244321}">
                <p14:modId xmlns:p14="http://schemas.microsoft.com/office/powerpoint/2010/main" val="211118254"/>
              </p:ext>
            </p:extLst>
          </p:nvPr>
        </p:nvGraphicFramePr>
        <p:xfrm>
          <a:off x="4686300" y="2041525"/>
          <a:ext cx="2178050" cy="668338"/>
        </p:xfrm>
        <a:graphic>
          <a:graphicData uri="http://schemas.openxmlformats.org/presentationml/2006/ole">
            <mc:AlternateContent xmlns:mc="http://schemas.openxmlformats.org/markup-compatibility/2006">
              <mc:Choice xmlns:v="urn:schemas-microsoft-com:vml" Requires="v">
                <p:oleObj spid="_x0000_s45097" name="Equation" r:id="rId3" imgW="1447172" imgH="444307" progId="Equation.DSMT4">
                  <p:embed/>
                </p:oleObj>
              </mc:Choice>
              <mc:Fallback>
                <p:oleObj name="Equation" r:id="rId3" imgW="1447172" imgH="444307"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6300" y="2041525"/>
                        <a:ext cx="2178050" cy="668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5301" name="Rectangle 5"/>
          <p:cNvSpPr>
            <a:spLocks noChangeArrowheads="1"/>
          </p:cNvSpPr>
          <p:nvPr/>
        </p:nvSpPr>
        <p:spPr bwMode="auto">
          <a:xfrm>
            <a:off x="2351088" y="2708275"/>
            <a:ext cx="7772400"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2200" baseline="0">
                <a:latin typeface="+mn-lt"/>
              </a:rPr>
              <a:t>El costo medio a su vez se obtiene como </a:t>
            </a:r>
          </a:p>
        </p:txBody>
      </p:sp>
      <p:graphicFrame>
        <p:nvGraphicFramePr>
          <p:cNvPr id="55302" name="Object 7"/>
          <p:cNvGraphicFramePr>
            <a:graphicFrameLocks noChangeAspect="1"/>
          </p:cNvGraphicFramePr>
          <p:nvPr>
            <p:extLst>
              <p:ext uri="{D42A27DB-BD31-4B8C-83A1-F6EECF244321}">
                <p14:modId xmlns:p14="http://schemas.microsoft.com/office/powerpoint/2010/main" val="2733791190"/>
              </p:ext>
            </p:extLst>
          </p:nvPr>
        </p:nvGraphicFramePr>
        <p:xfrm>
          <a:off x="4803775" y="3094039"/>
          <a:ext cx="2025650" cy="668337"/>
        </p:xfrm>
        <a:graphic>
          <a:graphicData uri="http://schemas.openxmlformats.org/presentationml/2006/ole">
            <mc:AlternateContent xmlns:mc="http://schemas.openxmlformats.org/markup-compatibility/2006">
              <mc:Choice xmlns:v="urn:schemas-microsoft-com:vml" Requires="v">
                <p:oleObj spid="_x0000_s45098" name="Equation" r:id="rId5" imgW="1345616" imgH="444307" progId="Equation.DSMT4">
                  <p:embed/>
                </p:oleObj>
              </mc:Choice>
              <mc:Fallback>
                <p:oleObj name="Equation" r:id="rId5" imgW="1345616" imgH="444307"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3775" y="3094039"/>
                        <a:ext cx="2025650" cy="668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5303" name="Rectangle 8"/>
          <p:cNvSpPr>
            <a:spLocks noChangeArrowheads="1"/>
          </p:cNvSpPr>
          <p:nvPr/>
        </p:nvSpPr>
        <p:spPr bwMode="auto">
          <a:xfrm>
            <a:off x="2351088" y="3789364"/>
            <a:ext cx="7772400"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2200" baseline="0" dirty="0">
                <a:latin typeface="+mn-lt"/>
              </a:rPr>
              <a:t>Obteniendo la relación entre los dos costos </a:t>
            </a:r>
          </a:p>
        </p:txBody>
      </p:sp>
      <p:graphicFrame>
        <p:nvGraphicFramePr>
          <p:cNvPr id="55304" name="Object 9"/>
          <p:cNvGraphicFramePr>
            <a:graphicFrameLocks noChangeAspect="1"/>
          </p:cNvGraphicFramePr>
          <p:nvPr>
            <p:extLst>
              <p:ext uri="{D42A27DB-BD31-4B8C-83A1-F6EECF244321}">
                <p14:modId xmlns:p14="http://schemas.microsoft.com/office/powerpoint/2010/main" val="2133091056"/>
              </p:ext>
            </p:extLst>
          </p:nvPr>
        </p:nvGraphicFramePr>
        <p:xfrm>
          <a:off x="3965575" y="4337050"/>
          <a:ext cx="4146550" cy="725488"/>
        </p:xfrm>
        <a:graphic>
          <a:graphicData uri="http://schemas.openxmlformats.org/presentationml/2006/ole">
            <mc:AlternateContent xmlns:mc="http://schemas.openxmlformats.org/markup-compatibility/2006">
              <mc:Choice xmlns:v="urn:schemas-microsoft-com:vml" Requires="v">
                <p:oleObj spid="_x0000_s45099" name="Equation" r:id="rId7" imgW="2755900" imgH="482600" progId="Equation.DSMT4">
                  <p:embed/>
                </p:oleObj>
              </mc:Choice>
              <mc:Fallback>
                <p:oleObj name="Equation" r:id="rId7" imgW="2755900" imgH="4826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5575" y="4337050"/>
                        <a:ext cx="4146550" cy="725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5305" name="Rectangle 10"/>
          <p:cNvSpPr>
            <a:spLocks noChangeArrowheads="1"/>
          </p:cNvSpPr>
          <p:nvPr/>
        </p:nvSpPr>
        <p:spPr bwMode="auto">
          <a:xfrm>
            <a:off x="2209800" y="5229225"/>
            <a:ext cx="7772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2200" baseline="0" dirty="0">
                <a:latin typeface="+mn-lt"/>
              </a:rPr>
              <a:t>El </a:t>
            </a:r>
            <a:r>
              <a:rPr lang="es-ES" altLang="es-MX" sz="2200" i="1" baseline="0" dirty="0" err="1">
                <a:latin typeface="Times New Roman" panose="02020603050405020304" pitchFamily="18" charset="0"/>
                <a:cs typeface="Times New Roman" panose="02020603050405020304" pitchFamily="18" charset="0"/>
              </a:rPr>
              <a:t>CMe</a:t>
            </a:r>
            <a:r>
              <a:rPr lang="es-ES" altLang="es-MX" sz="2200" baseline="0" dirty="0">
                <a:latin typeface="+mn-lt"/>
              </a:rPr>
              <a:t> crece cuando </a:t>
            </a:r>
            <a:r>
              <a:rPr lang="es-ES" altLang="es-MX" sz="2200" i="1" baseline="0" dirty="0" err="1">
                <a:latin typeface="Times New Roman" panose="02020603050405020304" pitchFamily="18" charset="0"/>
                <a:cs typeface="Times New Roman" panose="02020603050405020304" pitchFamily="18" charset="0"/>
              </a:rPr>
              <a:t>CMg</a:t>
            </a:r>
            <a:r>
              <a:rPr lang="es-ES" altLang="es-MX" sz="2200" i="1" baseline="0" dirty="0">
                <a:latin typeface="Times New Roman" panose="02020603050405020304" pitchFamily="18" charset="0"/>
                <a:cs typeface="Times New Roman" panose="02020603050405020304" pitchFamily="18" charset="0"/>
              </a:rPr>
              <a:t> &lt; </a:t>
            </a:r>
            <a:r>
              <a:rPr lang="es-ES" altLang="es-MX" sz="2200" i="1" baseline="0" dirty="0" err="1">
                <a:latin typeface="Times New Roman" panose="02020603050405020304" pitchFamily="18" charset="0"/>
                <a:cs typeface="Times New Roman" panose="02020603050405020304" pitchFamily="18" charset="0"/>
              </a:rPr>
              <a:t>CMe</a:t>
            </a:r>
            <a:r>
              <a:rPr lang="es-ES" altLang="es-MX" sz="2200" baseline="0" dirty="0">
                <a:latin typeface="+mn-lt"/>
              </a:rPr>
              <a:t>, decrece cuando </a:t>
            </a:r>
            <a:r>
              <a:rPr lang="es-ES" altLang="es-MX" sz="2200" i="1" baseline="0" dirty="0" err="1">
                <a:latin typeface="Times New Roman" panose="02020603050405020304" pitchFamily="18" charset="0"/>
                <a:cs typeface="Times New Roman" panose="02020603050405020304" pitchFamily="18" charset="0"/>
              </a:rPr>
              <a:t>CMg</a:t>
            </a:r>
            <a:r>
              <a:rPr lang="es-ES" altLang="es-MX" sz="2200" i="1" baseline="0" dirty="0">
                <a:latin typeface="Times New Roman" panose="02020603050405020304" pitchFamily="18" charset="0"/>
                <a:cs typeface="Times New Roman" panose="02020603050405020304" pitchFamily="18" charset="0"/>
              </a:rPr>
              <a:t> &gt; </a:t>
            </a:r>
            <a:r>
              <a:rPr lang="es-ES" altLang="es-MX" sz="2200" i="1" baseline="0" dirty="0" err="1">
                <a:latin typeface="Times New Roman" panose="02020603050405020304" pitchFamily="18" charset="0"/>
                <a:cs typeface="Times New Roman" panose="02020603050405020304" pitchFamily="18" charset="0"/>
              </a:rPr>
              <a:t>CMe</a:t>
            </a:r>
            <a:r>
              <a:rPr lang="es-ES" altLang="es-MX" sz="2200" baseline="0" dirty="0">
                <a:latin typeface="+mn-lt"/>
              </a:rPr>
              <a:t> y permanece constante cuando ambos son iguales </a:t>
            </a:r>
          </a:p>
        </p:txBody>
      </p:sp>
    </p:spTree>
    <p:extLst>
      <p:ext uri="{BB962C8B-B14F-4D97-AF65-F5344CB8AC3E}">
        <p14:creationId xmlns:p14="http://schemas.microsoft.com/office/powerpoint/2010/main" val="306636861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noChangeArrowheads="1"/>
          </p:cNvSpPr>
          <p:nvPr>
            <p:ph sz="quarter" idx="1"/>
          </p:nvPr>
        </p:nvSpPr>
        <p:spPr>
          <a:xfrm>
            <a:off x="1703388" y="1915890"/>
            <a:ext cx="8278812" cy="1223963"/>
          </a:xfrm>
        </p:spPr>
        <p:txBody>
          <a:bodyPr/>
          <a:lstStyle/>
          <a:p>
            <a:pPr marL="0" indent="0">
              <a:lnSpc>
                <a:spcPct val="90000"/>
              </a:lnSpc>
              <a:buNone/>
            </a:pPr>
            <a:r>
              <a:rPr lang="es-MX" altLang="es-MX" sz="2200" b="1" dirty="0" err="1"/>
              <a:t>Deseconomías</a:t>
            </a:r>
            <a:r>
              <a:rPr lang="es-MX" altLang="es-MX" sz="2200" b="1" dirty="0"/>
              <a:t> de escala,</a:t>
            </a:r>
            <a:r>
              <a:rPr lang="es-ES" altLang="es-MX" sz="2200" b="1" dirty="0"/>
              <a:t> </a:t>
            </a:r>
            <a:r>
              <a:rPr lang="es-MX" altLang="es-MX" sz="2200" dirty="0"/>
              <a:t>llamadas rendimientos decrecientes a escala; situación en la que el costo total promedio a largo plazo incrementa conforme aumenta la producción de una empresa</a:t>
            </a:r>
            <a:r>
              <a:rPr lang="es-ES" altLang="es-MX" sz="2200" dirty="0"/>
              <a:t> </a:t>
            </a:r>
          </a:p>
        </p:txBody>
      </p:sp>
      <p:sp>
        <p:nvSpPr>
          <p:cNvPr id="56324" name="Rectangle 4"/>
          <p:cNvSpPr>
            <a:spLocks noChangeArrowheads="1"/>
          </p:cNvSpPr>
          <p:nvPr/>
        </p:nvSpPr>
        <p:spPr bwMode="auto">
          <a:xfrm>
            <a:off x="2355851" y="1268190"/>
            <a:ext cx="6445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MX" altLang="es-MX" sz="2200" baseline="0">
                <a:latin typeface="+mn-lt"/>
              </a:rPr>
              <a:t>Si</a:t>
            </a:r>
            <a:endParaRPr lang="es-ES" altLang="es-MX" sz="2200" baseline="0">
              <a:latin typeface="+mn-lt"/>
            </a:endParaRPr>
          </a:p>
        </p:txBody>
      </p:sp>
      <p:graphicFrame>
        <p:nvGraphicFramePr>
          <p:cNvPr id="56325" name="Object 5"/>
          <p:cNvGraphicFramePr>
            <a:graphicFrameLocks noChangeAspect="1"/>
          </p:cNvGraphicFramePr>
          <p:nvPr>
            <p:extLst>
              <p:ext uri="{D42A27DB-BD31-4B8C-83A1-F6EECF244321}">
                <p14:modId xmlns:p14="http://schemas.microsoft.com/office/powerpoint/2010/main" val="3789152187"/>
              </p:ext>
            </p:extLst>
          </p:nvPr>
        </p:nvGraphicFramePr>
        <p:xfrm>
          <a:off x="3000375" y="1196752"/>
          <a:ext cx="1028700" cy="628650"/>
        </p:xfrm>
        <a:graphic>
          <a:graphicData uri="http://schemas.openxmlformats.org/presentationml/2006/ole">
            <mc:AlternateContent xmlns:mc="http://schemas.openxmlformats.org/markup-compatibility/2006">
              <mc:Choice xmlns:v="urn:schemas-microsoft-com:vml" Requires="v">
                <p:oleObj spid="_x0000_s46121" name="Equation" r:id="rId3" imgW="685800" imgH="419040" progId="Equation.DSMT4">
                  <p:embed/>
                </p:oleObj>
              </mc:Choice>
              <mc:Fallback>
                <p:oleObj name="Equation" r:id="rId3" imgW="685800" imgH="41904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0375" y="1196752"/>
                        <a:ext cx="1028700" cy="628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6326" name="Rectangle 6"/>
          <p:cNvSpPr>
            <a:spLocks noChangeArrowheads="1"/>
          </p:cNvSpPr>
          <p:nvPr/>
        </p:nvSpPr>
        <p:spPr bwMode="auto">
          <a:xfrm>
            <a:off x="4079875" y="1268190"/>
            <a:ext cx="4319588"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MX" altLang="es-MX" sz="2200" baseline="0">
                <a:latin typeface="+mn-lt"/>
              </a:rPr>
              <a:t>Existen deseconomías de escala</a:t>
            </a:r>
            <a:endParaRPr lang="es-ES" altLang="es-MX" sz="2200" baseline="0">
              <a:latin typeface="+mn-lt"/>
            </a:endParaRPr>
          </a:p>
        </p:txBody>
      </p:sp>
      <p:sp>
        <p:nvSpPr>
          <p:cNvPr id="56327" name="Rectangle 8"/>
          <p:cNvSpPr>
            <a:spLocks noChangeArrowheads="1"/>
          </p:cNvSpPr>
          <p:nvPr/>
        </p:nvSpPr>
        <p:spPr bwMode="auto">
          <a:xfrm>
            <a:off x="1703388" y="4076701"/>
            <a:ext cx="9001124"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r>
              <a:rPr lang="es-MX" altLang="es-MX" sz="2200" b="1" baseline="0" dirty="0">
                <a:latin typeface="+mn-lt"/>
              </a:rPr>
              <a:t>Economías de escala, </a:t>
            </a:r>
            <a:r>
              <a:rPr lang="es-MX" altLang="es-MX" sz="2200" baseline="0" dirty="0">
                <a:latin typeface="+mn-lt"/>
              </a:rPr>
              <a:t>llamadas rendimientos crecientes a escala; situación en la que el costo total promedio a largo plazo declina conforme la producción de una empresa aumenta</a:t>
            </a:r>
            <a:r>
              <a:rPr lang="es-ES" altLang="es-MX" sz="2200" baseline="0" dirty="0">
                <a:latin typeface="+mn-lt"/>
              </a:rPr>
              <a:t> </a:t>
            </a:r>
          </a:p>
        </p:txBody>
      </p:sp>
      <p:graphicFrame>
        <p:nvGraphicFramePr>
          <p:cNvPr id="56328" name="Object 9"/>
          <p:cNvGraphicFramePr>
            <a:graphicFrameLocks noChangeAspect="1"/>
          </p:cNvGraphicFramePr>
          <p:nvPr>
            <p:extLst>
              <p:ext uri="{D42A27DB-BD31-4B8C-83A1-F6EECF244321}">
                <p14:modId xmlns:p14="http://schemas.microsoft.com/office/powerpoint/2010/main" val="2164783643"/>
              </p:ext>
            </p:extLst>
          </p:nvPr>
        </p:nvGraphicFramePr>
        <p:xfrm>
          <a:off x="3370263" y="3429000"/>
          <a:ext cx="1009650" cy="628650"/>
        </p:xfrm>
        <a:graphic>
          <a:graphicData uri="http://schemas.openxmlformats.org/presentationml/2006/ole">
            <mc:AlternateContent xmlns:mc="http://schemas.openxmlformats.org/markup-compatibility/2006">
              <mc:Choice xmlns:v="urn:schemas-microsoft-com:vml" Requires="v">
                <p:oleObj spid="_x0000_s46122" name="Equation" r:id="rId5" imgW="672808" imgH="418918" progId="Equation.DSMT4">
                  <p:embed/>
                </p:oleObj>
              </mc:Choice>
              <mc:Fallback>
                <p:oleObj name="Equation" r:id="rId5" imgW="672808" imgH="418918"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70263" y="3429000"/>
                        <a:ext cx="1009650" cy="628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6329" name="Rectangle 10"/>
          <p:cNvSpPr>
            <a:spLocks noChangeArrowheads="1"/>
          </p:cNvSpPr>
          <p:nvPr/>
        </p:nvSpPr>
        <p:spPr bwMode="auto">
          <a:xfrm>
            <a:off x="4440239" y="3500438"/>
            <a:ext cx="431958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MX" altLang="es-MX" sz="2200" baseline="0">
                <a:latin typeface="+mn-lt"/>
              </a:rPr>
              <a:t>Existen economías de escala</a:t>
            </a:r>
            <a:endParaRPr lang="es-ES" altLang="es-MX" sz="2200" baseline="0">
              <a:latin typeface="+mn-lt"/>
            </a:endParaRPr>
          </a:p>
        </p:txBody>
      </p:sp>
      <p:sp>
        <p:nvSpPr>
          <p:cNvPr id="56330" name="Rectangle 11"/>
          <p:cNvSpPr>
            <a:spLocks noChangeArrowheads="1"/>
          </p:cNvSpPr>
          <p:nvPr/>
        </p:nvSpPr>
        <p:spPr bwMode="auto">
          <a:xfrm>
            <a:off x="2500313" y="3500438"/>
            <a:ext cx="571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MX" altLang="es-MX" sz="2200" baseline="0">
                <a:latin typeface="+mn-lt"/>
              </a:rPr>
              <a:t>Si</a:t>
            </a:r>
            <a:endParaRPr lang="es-ES" altLang="es-MX" sz="2200" baseline="0">
              <a:latin typeface="+mn-lt"/>
            </a:endParaRPr>
          </a:p>
        </p:txBody>
      </p:sp>
      <p:sp>
        <p:nvSpPr>
          <p:cNvPr id="56331" name="Rectangle 12"/>
          <p:cNvSpPr>
            <a:spLocks noChangeArrowheads="1"/>
          </p:cNvSpPr>
          <p:nvPr/>
        </p:nvSpPr>
        <p:spPr bwMode="auto">
          <a:xfrm>
            <a:off x="5016500" y="5157789"/>
            <a:ext cx="6336084"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8288" indent="-268288"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Char char="•"/>
            </a:pPr>
            <a:r>
              <a:rPr lang="es-MX" altLang="es-MX" sz="2200" baseline="0" dirty="0">
                <a:latin typeface="+mn-lt"/>
              </a:rPr>
              <a:t>Si el costo total aumenta en mayor proporción que el aumento en el producto: </a:t>
            </a:r>
            <a:r>
              <a:rPr lang="es-MX" altLang="es-MX" sz="2200" baseline="0" dirty="0" err="1">
                <a:latin typeface="+mn-lt"/>
              </a:rPr>
              <a:t>deseconomías</a:t>
            </a:r>
            <a:r>
              <a:rPr lang="es-MX" altLang="es-MX" sz="2200" baseline="0" dirty="0">
                <a:latin typeface="+mn-lt"/>
              </a:rPr>
              <a:t> de escala</a:t>
            </a:r>
          </a:p>
          <a:p>
            <a:pPr eaLnBrk="1" hangingPunct="1">
              <a:spcBef>
                <a:spcPct val="0"/>
              </a:spcBef>
              <a:buClrTx/>
              <a:buSzTx/>
              <a:buFontTx/>
              <a:buChar char="•"/>
            </a:pPr>
            <a:r>
              <a:rPr lang="es-MX" altLang="es-MX" sz="2200" baseline="0" dirty="0">
                <a:latin typeface="+mn-lt"/>
              </a:rPr>
              <a:t>Si aumenta en menor proporción que el producto: economías de escala</a:t>
            </a:r>
            <a:endParaRPr lang="es-ES" altLang="es-MX" sz="2200" baseline="0" dirty="0">
              <a:latin typeface="+mn-lt"/>
            </a:endParaRPr>
          </a:p>
        </p:txBody>
      </p:sp>
      <p:graphicFrame>
        <p:nvGraphicFramePr>
          <p:cNvPr id="56332" name="Object 13"/>
          <p:cNvGraphicFramePr>
            <a:graphicFrameLocks noChangeAspect="1"/>
          </p:cNvGraphicFramePr>
          <p:nvPr>
            <p:extLst>
              <p:ext uri="{D42A27DB-BD31-4B8C-83A1-F6EECF244321}">
                <p14:modId xmlns:p14="http://schemas.microsoft.com/office/powerpoint/2010/main" val="1418445250"/>
              </p:ext>
            </p:extLst>
          </p:nvPr>
        </p:nvGraphicFramePr>
        <p:xfrm>
          <a:off x="1703388" y="5535614"/>
          <a:ext cx="3090862" cy="630237"/>
        </p:xfrm>
        <a:graphic>
          <a:graphicData uri="http://schemas.openxmlformats.org/presentationml/2006/ole">
            <mc:AlternateContent xmlns:mc="http://schemas.openxmlformats.org/markup-compatibility/2006">
              <mc:Choice xmlns:v="urn:schemas-microsoft-com:vml" Requires="v">
                <p:oleObj spid="_x0000_s46123" name="Equation" r:id="rId7" imgW="2057400" imgH="419040" progId="Equation.DSMT4">
                  <p:embed/>
                </p:oleObj>
              </mc:Choice>
              <mc:Fallback>
                <p:oleObj name="Equation" r:id="rId7" imgW="2057400" imgH="41904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03388" y="5535614"/>
                        <a:ext cx="3090862" cy="630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29077690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055440" y="260648"/>
            <a:ext cx="10081120" cy="781050"/>
          </a:xfrm>
          <a:solidFill>
            <a:schemeClr val="accent1">
              <a:lumMod val="20000"/>
              <a:lumOff val="80000"/>
            </a:schemeClr>
          </a:solidFill>
        </p:spPr>
        <p:txBody>
          <a:bodyPr lIns="90488" tIns="44450" rIns="90488" bIns="44450" anchor="ctr" anchorCtr="0">
            <a:normAutofit fontScale="90000"/>
          </a:bodyPr>
          <a:lstStyle/>
          <a:p>
            <a:pPr eaLnBrk="1" hangingPunct="1"/>
            <a:r>
              <a:rPr lang="es-ES_tradnl" altLang="es-MX" sz="3100" b="1" dirty="0">
                <a:solidFill>
                  <a:schemeClr val="accent1"/>
                </a:solidFill>
                <a:latin typeface="+mn-lt"/>
              </a:rPr>
              <a:t>El costo a largo plazo con rendimientos constantes de escala</a:t>
            </a:r>
            <a:endParaRPr lang="es-ES_tradnl" altLang="es-MX" sz="2500" b="1" dirty="0">
              <a:solidFill>
                <a:schemeClr val="accent1"/>
              </a:solidFill>
              <a:latin typeface="+mn-lt"/>
            </a:endParaRPr>
          </a:p>
        </p:txBody>
      </p:sp>
      <p:sp>
        <p:nvSpPr>
          <p:cNvPr id="57347" name="Rectangle 3"/>
          <p:cNvSpPr>
            <a:spLocks noChangeArrowheads="1"/>
          </p:cNvSpPr>
          <p:nvPr/>
        </p:nvSpPr>
        <p:spPr bwMode="auto">
          <a:xfrm>
            <a:off x="1559497" y="1268760"/>
            <a:ext cx="9238452" cy="766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_tradnl" altLang="es-MX" sz="2200" b="1" baseline="0" dirty="0">
                <a:latin typeface="+mn-lt"/>
              </a:rPr>
              <a:t>El </a:t>
            </a:r>
            <a:r>
              <a:rPr lang="es-ES_tradnl" altLang="es-MX" sz="2200" b="1" i="1" baseline="0" dirty="0" err="1">
                <a:latin typeface="Times New Roman" panose="02020603050405020304" pitchFamily="18" charset="0"/>
                <a:cs typeface="Times New Roman" panose="02020603050405020304" pitchFamily="18" charset="0"/>
              </a:rPr>
              <a:t>CMe</a:t>
            </a:r>
            <a:r>
              <a:rPr lang="es-ES_tradnl" altLang="es-MX" sz="2200" b="1" i="1" dirty="0" err="1">
                <a:latin typeface="Times New Roman" panose="02020603050405020304" pitchFamily="18" charset="0"/>
                <a:cs typeface="Times New Roman" panose="02020603050405020304" pitchFamily="18" charset="0"/>
              </a:rPr>
              <a:t>LP</a:t>
            </a:r>
            <a:r>
              <a:rPr lang="es-ES_tradnl" altLang="es-MX" sz="2200" b="1" baseline="0" dirty="0">
                <a:latin typeface="+mn-lt"/>
              </a:rPr>
              <a:t> y </a:t>
            </a:r>
            <a:r>
              <a:rPr lang="es-ES_tradnl" altLang="es-MX" sz="2200" b="1" i="1" baseline="0" dirty="0" err="1">
                <a:latin typeface="Times New Roman" panose="02020603050405020304" pitchFamily="18" charset="0"/>
                <a:cs typeface="Times New Roman" panose="02020603050405020304" pitchFamily="18" charset="0"/>
              </a:rPr>
              <a:t>CMg</a:t>
            </a:r>
            <a:r>
              <a:rPr lang="es-ES_tradnl" altLang="es-MX" sz="2200" b="1" i="1" dirty="0" err="1">
                <a:latin typeface="Times New Roman" panose="02020603050405020304" pitchFamily="18" charset="0"/>
                <a:cs typeface="Times New Roman" panose="02020603050405020304" pitchFamily="18" charset="0"/>
              </a:rPr>
              <a:t>LP</a:t>
            </a:r>
            <a:r>
              <a:rPr lang="es-ES_tradnl" altLang="es-MX" sz="2200" b="1" baseline="0" dirty="0">
                <a:latin typeface="+mn-lt"/>
              </a:rPr>
              <a:t> es el envolvente de las curvas de </a:t>
            </a:r>
            <a:r>
              <a:rPr lang="es-ES_tradnl" altLang="es-MX" sz="2200" b="1" i="1" baseline="0" dirty="0" err="1">
                <a:latin typeface="Times New Roman" panose="02020603050405020304" pitchFamily="18" charset="0"/>
                <a:cs typeface="Times New Roman" panose="02020603050405020304" pitchFamily="18" charset="0"/>
              </a:rPr>
              <a:t>CMe</a:t>
            </a:r>
            <a:r>
              <a:rPr lang="es-ES_tradnl" altLang="es-MX" sz="2200" b="1" i="1" dirty="0" err="1">
                <a:latin typeface="Times New Roman" panose="02020603050405020304" pitchFamily="18" charset="0"/>
                <a:cs typeface="Times New Roman" panose="02020603050405020304" pitchFamily="18" charset="0"/>
              </a:rPr>
              <a:t>CP</a:t>
            </a:r>
            <a:r>
              <a:rPr lang="es-ES_tradnl" altLang="es-MX" sz="2200" b="1" baseline="0" dirty="0">
                <a:latin typeface="+mn-lt"/>
              </a:rPr>
              <a:t>.</a:t>
            </a:r>
          </a:p>
          <a:p>
            <a:pPr algn="ctr">
              <a:spcBef>
                <a:spcPct val="0"/>
              </a:spcBef>
              <a:buClrTx/>
              <a:buSzTx/>
              <a:buFontTx/>
              <a:buNone/>
            </a:pPr>
            <a:r>
              <a:rPr lang="es-ES_tradnl" altLang="es-MX" sz="2200" b="1" baseline="0" dirty="0">
                <a:latin typeface="+mn-lt"/>
              </a:rPr>
              <a:t>Esta formado por los puntos mínimos de las curvas de </a:t>
            </a:r>
            <a:r>
              <a:rPr lang="es-ES_tradnl" altLang="es-MX" sz="2200" b="1" i="1" baseline="0" dirty="0" err="1">
                <a:latin typeface="Times New Roman" panose="02020603050405020304" pitchFamily="18" charset="0"/>
                <a:cs typeface="Times New Roman" panose="02020603050405020304" pitchFamily="18" charset="0"/>
              </a:rPr>
              <a:t>CMe</a:t>
            </a:r>
            <a:r>
              <a:rPr lang="es-ES_tradnl" altLang="es-MX" sz="2200" b="1" i="1" dirty="0" err="1">
                <a:latin typeface="Times New Roman" panose="02020603050405020304" pitchFamily="18" charset="0"/>
                <a:cs typeface="Times New Roman" panose="02020603050405020304" pitchFamily="18" charset="0"/>
              </a:rPr>
              <a:t>CP</a:t>
            </a:r>
            <a:r>
              <a:rPr lang="es-ES_tradnl" altLang="es-MX" sz="2200" b="1" baseline="0" dirty="0">
                <a:latin typeface="+mn-lt"/>
              </a:rPr>
              <a:t> </a:t>
            </a:r>
          </a:p>
        </p:txBody>
      </p:sp>
      <p:grpSp>
        <p:nvGrpSpPr>
          <p:cNvPr id="57348" name="Group 4"/>
          <p:cNvGrpSpPr>
            <a:grpSpLocks/>
          </p:cNvGrpSpPr>
          <p:nvPr/>
        </p:nvGrpSpPr>
        <p:grpSpPr bwMode="auto">
          <a:xfrm>
            <a:off x="2047876" y="1981200"/>
            <a:ext cx="8162925" cy="4832350"/>
            <a:chOff x="330" y="1248"/>
            <a:chExt cx="5142" cy="3044"/>
          </a:xfrm>
        </p:grpSpPr>
        <p:sp>
          <p:nvSpPr>
            <p:cNvPr id="57349" name="Rectangle 5"/>
            <p:cNvSpPr>
              <a:spLocks noChangeArrowheads="1"/>
            </p:cNvSpPr>
            <p:nvPr/>
          </p:nvSpPr>
          <p:spPr bwMode="auto">
            <a:xfrm>
              <a:off x="4128" y="2736"/>
              <a:ext cx="134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mn-lt"/>
                </a:rPr>
                <a:t>Cme</a:t>
              </a:r>
              <a:r>
                <a:rPr lang="es-ES_tradnl" altLang="es-MX" sz="1800" b="1" i="1">
                  <a:latin typeface="+mn-lt"/>
                </a:rPr>
                <a:t>LP</a:t>
              </a:r>
              <a:r>
                <a:rPr lang="es-ES_tradnl" altLang="es-MX" sz="1800" b="1" i="1" baseline="0">
                  <a:latin typeface="+mn-lt"/>
                </a:rPr>
                <a:t> = CMg</a:t>
              </a:r>
              <a:r>
                <a:rPr lang="es-ES_tradnl" altLang="es-MX" sz="1800" b="1" i="1">
                  <a:latin typeface="+mn-lt"/>
                </a:rPr>
                <a:t>LP</a:t>
              </a:r>
            </a:p>
          </p:txBody>
        </p:sp>
        <p:sp>
          <p:nvSpPr>
            <p:cNvPr id="57350" name="Rectangle 6"/>
            <p:cNvSpPr>
              <a:spLocks noChangeArrowheads="1"/>
            </p:cNvSpPr>
            <p:nvPr/>
          </p:nvSpPr>
          <p:spPr bwMode="auto">
            <a:xfrm>
              <a:off x="1510" y="4004"/>
              <a:ext cx="18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57351" name="Rectangle 7"/>
            <p:cNvSpPr>
              <a:spLocks noChangeArrowheads="1"/>
            </p:cNvSpPr>
            <p:nvPr/>
          </p:nvSpPr>
          <p:spPr bwMode="auto">
            <a:xfrm>
              <a:off x="1510" y="4004"/>
              <a:ext cx="18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57352" name="Rectangle 8"/>
            <p:cNvSpPr>
              <a:spLocks noChangeArrowheads="1"/>
            </p:cNvSpPr>
            <p:nvPr/>
          </p:nvSpPr>
          <p:spPr bwMode="auto">
            <a:xfrm>
              <a:off x="1414" y="3996"/>
              <a:ext cx="18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latin typeface="+mn-lt"/>
              </a:endParaRPr>
            </a:p>
          </p:txBody>
        </p:sp>
        <p:sp>
          <p:nvSpPr>
            <p:cNvPr id="57353" name="Line 9"/>
            <p:cNvSpPr>
              <a:spLocks noChangeShapeType="1"/>
            </p:cNvSpPr>
            <p:nvPr/>
          </p:nvSpPr>
          <p:spPr bwMode="auto">
            <a:xfrm>
              <a:off x="838" y="1319"/>
              <a:ext cx="0" cy="266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7354" name="Line 10"/>
            <p:cNvSpPr>
              <a:spLocks noChangeShapeType="1"/>
            </p:cNvSpPr>
            <p:nvPr/>
          </p:nvSpPr>
          <p:spPr bwMode="auto">
            <a:xfrm>
              <a:off x="826" y="3980"/>
              <a:ext cx="394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7355" name="Rectangle 11"/>
            <p:cNvSpPr>
              <a:spLocks noChangeArrowheads="1"/>
            </p:cNvSpPr>
            <p:nvPr/>
          </p:nvSpPr>
          <p:spPr bwMode="auto">
            <a:xfrm>
              <a:off x="4245" y="3950"/>
              <a:ext cx="73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mn-lt"/>
                </a:rPr>
                <a:t>Producción</a:t>
              </a:r>
            </a:p>
          </p:txBody>
        </p:sp>
        <p:sp>
          <p:nvSpPr>
            <p:cNvPr id="57356" name="Rectangle 12"/>
            <p:cNvSpPr>
              <a:spLocks noChangeArrowheads="1"/>
            </p:cNvSpPr>
            <p:nvPr/>
          </p:nvSpPr>
          <p:spPr bwMode="auto">
            <a:xfrm>
              <a:off x="330" y="1248"/>
              <a:ext cx="46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r">
                <a:spcBef>
                  <a:spcPct val="0"/>
                </a:spcBef>
                <a:buClrTx/>
                <a:buSzTx/>
                <a:buFontTx/>
                <a:buNone/>
              </a:pPr>
              <a:r>
                <a:rPr lang="es-ES_tradnl" altLang="es-MX" sz="1800" b="1" i="1" baseline="0">
                  <a:latin typeface="+mn-lt"/>
                </a:rPr>
                <a:t>Costos</a:t>
              </a:r>
            </a:p>
          </p:txBody>
        </p:sp>
        <p:sp>
          <p:nvSpPr>
            <p:cNvPr id="57357" name="Line 13"/>
            <p:cNvSpPr>
              <a:spLocks noChangeShapeType="1"/>
            </p:cNvSpPr>
            <p:nvPr/>
          </p:nvSpPr>
          <p:spPr bwMode="auto">
            <a:xfrm>
              <a:off x="3478" y="2702"/>
              <a:ext cx="0" cy="1278"/>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7358" name="Rectangle 14"/>
            <p:cNvSpPr>
              <a:spLocks noChangeArrowheads="1"/>
            </p:cNvSpPr>
            <p:nvPr/>
          </p:nvSpPr>
          <p:spPr bwMode="auto">
            <a:xfrm>
              <a:off x="3373" y="3935"/>
              <a:ext cx="23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mn-lt"/>
                </a:rPr>
                <a:t>q</a:t>
              </a:r>
              <a:r>
                <a:rPr lang="es-ES_tradnl" altLang="es-MX" sz="1800" b="1" i="1">
                  <a:latin typeface="+mn-lt"/>
                </a:rPr>
                <a:t>3</a:t>
              </a:r>
            </a:p>
          </p:txBody>
        </p:sp>
        <p:sp>
          <p:nvSpPr>
            <p:cNvPr id="57359" name="Freeform 15"/>
            <p:cNvSpPr>
              <a:spLocks/>
            </p:cNvSpPr>
            <p:nvPr/>
          </p:nvSpPr>
          <p:spPr bwMode="auto">
            <a:xfrm>
              <a:off x="2992" y="1974"/>
              <a:ext cx="1304" cy="720"/>
            </a:xfrm>
            <a:custGeom>
              <a:avLst/>
              <a:gdLst>
                <a:gd name="T0" fmla="*/ 38 w 1304"/>
                <a:gd name="T1" fmla="*/ 539 h 720"/>
                <a:gd name="T2" fmla="*/ 23 w 1304"/>
                <a:gd name="T3" fmla="*/ 531 h 720"/>
                <a:gd name="T4" fmla="*/ 7 w 1304"/>
                <a:gd name="T5" fmla="*/ 519 h 720"/>
                <a:gd name="T6" fmla="*/ 0 w 1304"/>
                <a:gd name="T7" fmla="*/ 515 h 720"/>
                <a:gd name="T8" fmla="*/ 7 w 1304"/>
                <a:gd name="T9" fmla="*/ 515 h 720"/>
                <a:gd name="T10" fmla="*/ 23 w 1304"/>
                <a:gd name="T11" fmla="*/ 523 h 720"/>
                <a:gd name="T12" fmla="*/ 54 w 1304"/>
                <a:gd name="T13" fmla="*/ 539 h 720"/>
                <a:gd name="T14" fmla="*/ 93 w 1304"/>
                <a:gd name="T15" fmla="*/ 567 h 720"/>
                <a:gd name="T16" fmla="*/ 147 w 1304"/>
                <a:gd name="T17" fmla="*/ 599 h 720"/>
                <a:gd name="T18" fmla="*/ 201 w 1304"/>
                <a:gd name="T19" fmla="*/ 635 h 720"/>
                <a:gd name="T20" fmla="*/ 263 w 1304"/>
                <a:gd name="T21" fmla="*/ 667 h 720"/>
                <a:gd name="T22" fmla="*/ 318 w 1304"/>
                <a:gd name="T23" fmla="*/ 695 h 720"/>
                <a:gd name="T24" fmla="*/ 380 w 1304"/>
                <a:gd name="T25" fmla="*/ 711 h 720"/>
                <a:gd name="T26" fmla="*/ 442 w 1304"/>
                <a:gd name="T27" fmla="*/ 719 h 720"/>
                <a:gd name="T28" fmla="*/ 496 w 1304"/>
                <a:gd name="T29" fmla="*/ 715 h 720"/>
                <a:gd name="T30" fmla="*/ 558 w 1304"/>
                <a:gd name="T31" fmla="*/ 707 h 720"/>
                <a:gd name="T32" fmla="*/ 620 w 1304"/>
                <a:gd name="T33" fmla="*/ 691 h 720"/>
                <a:gd name="T34" fmla="*/ 682 w 1304"/>
                <a:gd name="T35" fmla="*/ 667 h 720"/>
                <a:gd name="T36" fmla="*/ 744 w 1304"/>
                <a:gd name="T37" fmla="*/ 639 h 720"/>
                <a:gd name="T38" fmla="*/ 806 w 1304"/>
                <a:gd name="T39" fmla="*/ 607 h 720"/>
                <a:gd name="T40" fmla="*/ 861 w 1304"/>
                <a:gd name="T41" fmla="*/ 571 h 720"/>
                <a:gd name="T42" fmla="*/ 915 w 1304"/>
                <a:gd name="T43" fmla="*/ 527 h 720"/>
                <a:gd name="T44" fmla="*/ 969 w 1304"/>
                <a:gd name="T45" fmla="*/ 479 h 720"/>
                <a:gd name="T46" fmla="*/ 1024 w 1304"/>
                <a:gd name="T47" fmla="*/ 423 h 720"/>
                <a:gd name="T48" fmla="*/ 1070 w 1304"/>
                <a:gd name="T49" fmla="*/ 363 h 720"/>
                <a:gd name="T50" fmla="*/ 1117 w 1304"/>
                <a:gd name="T51" fmla="*/ 296 h 720"/>
                <a:gd name="T52" fmla="*/ 1210 w 1304"/>
                <a:gd name="T53" fmla="*/ 152 h 720"/>
                <a:gd name="T54" fmla="*/ 1303 w 1304"/>
                <a:gd name="T55" fmla="*/ 0 h 72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304"/>
                <a:gd name="T85" fmla="*/ 0 h 720"/>
                <a:gd name="T86" fmla="*/ 1304 w 1304"/>
                <a:gd name="T87" fmla="*/ 720 h 72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304" h="720">
                  <a:moveTo>
                    <a:pt x="38" y="539"/>
                  </a:moveTo>
                  <a:lnTo>
                    <a:pt x="23" y="531"/>
                  </a:lnTo>
                  <a:lnTo>
                    <a:pt x="7" y="519"/>
                  </a:lnTo>
                  <a:lnTo>
                    <a:pt x="0" y="515"/>
                  </a:lnTo>
                  <a:lnTo>
                    <a:pt x="7" y="515"/>
                  </a:lnTo>
                  <a:lnTo>
                    <a:pt x="23" y="523"/>
                  </a:lnTo>
                  <a:lnTo>
                    <a:pt x="54" y="539"/>
                  </a:lnTo>
                  <a:lnTo>
                    <a:pt x="93" y="567"/>
                  </a:lnTo>
                  <a:lnTo>
                    <a:pt x="147" y="599"/>
                  </a:lnTo>
                  <a:lnTo>
                    <a:pt x="201" y="635"/>
                  </a:lnTo>
                  <a:lnTo>
                    <a:pt x="263" y="667"/>
                  </a:lnTo>
                  <a:lnTo>
                    <a:pt x="318" y="695"/>
                  </a:lnTo>
                  <a:lnTo>
                    <a:pt x="380" y="711"/>
                  </a:lnTo>
                  <a:lnTo>
                    <a:pt x="442" y="719"/>
                  </a:lnTo>
                  <a:lnTo>
                    <a:pt x="496" y="715"/>
                  </a:lnTo>
                  <a:lnTo>
                    <a:pt x="558" y="707"/>
                  </a:lnTo>
                  <a:lnTo>
                    <a:pt x="620" y="691"/>
                  </a:lnTo>
                  <a:lnTo>
                    <a:pt x="682" y="667"/>
                  </a:lnTo>
                  <a:lnTo>
                    <a:pt x="744" y="639"/>
                  </a:lnTo>
                  <a:lnTo>
                    <a:pt x="806" y="607"/>
                  </a:lnTo>
                  <a:lnTo>
                    <a:pt x="861" y="571"/>
                  </a:lnTo>
                  <a:lnTo>
                    <a:pt x="915" y="527"/>
                  </a:lnTo>
                  <a:lnTo>
                    <a:pt x="969" y="479"/>
                  </a:lnTo>
                  <a:lnTo>
                    <a:pt x="1024" y="423"/>
                  </a:lnTo>
                  <a:lnTo>
                    <a:pt x="1070" y="363"/>
                  </a:lnTo>
                  <a:lnTo>
                    <a:pt x="1117" y="296"/>
                  </a:lnTo>
                  <a:lnTo>
                    <a:pt x="1210" y="152"/>
                  </a:lnTo>
                  <a:lnTo>
                    <a:pt x="1303" y="0"/>
                  </a:lnTo>
                </a:path>
              </a:pathLst>
            </a:custGeom>
            <a:noFill/>
            <a:ln w="34925"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60" name="Rectangle 16"/>
            <p:cNvSpPr>
              <a:spLocks noChangeArrowheads="1"/>
            </p:cNvSpPr>
            <p:nvPr/>
          </p:nvSpPr>
          <p:spPr bwMode="auto">
            <a:xfrm>
              <a:off x="4007" y="1742"/>
              <a:ext cx="48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mn-lt"/>
                </a:rPr>
                <a:t>CMeC</a:t>
              </a:r>
              <a:r>
                <a:rPr lang="es-ES_tradnl" altLang="es-MX" sz="1800" b="1">
                  <a:latin typeface="+mn-lt"/>
                </a:rPr>
                <a:t>3</a:t>
              </a:r>
            </a:p>
          </p:txBody>
        </p:sp>
        <p:sp>
          <p:nvSpPr>
            <p:cNvPr id="57361" name="Freeform 17"/>
            <p:cNvSpPr>
              <a:spLocks/>
            </p:cNvSpPr>
            <p:nvPr/>
          </p:nvSpPr>
          <p:spPr bwMode="auto">
            <a:xfrm>
              <a:off x="3192" y="2310"/>
              <a:ext cx="384" cy="816"/>
            </a:xfrm>
            <a:custGeom>
              <a:avLst/>
              <a:gdLst>
                <a:gd name="T0" fmla="*/ 0 w 384"/>
                <a:gd name="T1" fmla="*/ 815 h 816"/>
                <a:gd name="T2" fmla="*/ 86 w 384"/>
                <a:gd name="T3" fmla="*/ 703 h 816"/>
                <a:gd name="T4" fmla="*/ 165 w 384"/>
                <a:gd name="T5" fmla="*/ 595 h 816"/>
                <a:gd name="T6" fmla="*/ 231 w 384"/>
                <a:gd name="T7" fmla="*/ 487 h 816"/>
                <a:gd name="T8" fmla="*/ 284 w 384"/>
                <a:gd name="T9" fmla="*/ 384 h 816"/>
                <a:gd name="T10" fmla="*/ 324 w 384"/>
                <a:gd name="T11" fmla="*/ 285 h 816"/>
                <a:gd name="T12" fmla="*/ 350 w 384"/>
                <a:gd name="T13" fmla="*/ 187 h 816"/>
                <a:gd name="T14" fmla="*/ 370 w 384"/>
                <a:gd name="T15" fmla="*/ 93 h 816"/>
                <a:gd name="T16" fmla="*/ 383 w 384"/>
                <a:gd name="T17" fmla="*/ 0 h 8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4"/>
                <a:gd name="T28" fmla="*/ 0 h 816"/>
                <a:gd name="T29" fmla="*/ 384 w 384"/>
                <a:gd name="T30" fmla="*/ 816 h 8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4" h="816">
                  <a:moveTo>
                    <a:pt x="0" y="815"/>
                  </a:moveTo>
                  <a:lnTo>
                    <a:pt x="86" y="703"/>
                  </a:lnTo>
                  <a:lnTo>
                    <a:pt x="165" y="595"/>
                  </a:lnTo>
                  <a:lnTo>
                    <a:pt x="231" y="487"/>
                  </a:lnTo>
                  <a:lnTo>
                    <a:pt x="284" y="384"/>
                  </a:lnTo>
                  <a:lnTo>
                    <a:pt x="324" y="285"/>
                  </a:lnTo>
                  <a:lnTo>
                    <a:pt x="350" y="187"/>
                  </a:lnTo>
                  <a:lnTo>
                    <a:pt x="370" y="93"/>
                  </a:lnTo>
                  <a:lnTo>
                    <a:pt x="383" y="0"/>
                  </a:lnTo>
                </a:path>
              </a:pathLst>
            </a:custGeom>
            <a:noFill/>
            <a:ln w="34925"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62" name="Rectangle 18"/>
            <p:cNvSpPr>
              <a:spLocks noChangeArrowheads="1"/>
            </p:cNvSpPr>
            <p:nvPr/>
          </p:nvSpPr>
          <p:spPr bwMode="auto">
            <a:xfrm>
              <a:off x="3335" y="2117"/>
              <a:ext cx="45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latin typeface="+mn-lt"/>
                </a:rPr>
                <a:t>CMgC</a:t>
              </a:r>
              <a:r>
                <a:rPr lang="es-ES_tradnl" altLang="es-MX" sz="1600" b="1" i="1">
                  <a:latin typeface="+mn-lt"/>
                </a:rPr>
                <a:t>3</a:t>
              </a:r>
            </a:p>
          </p:txBody>
        </p:sp>
        <p:sp>
          <p:nvSpPr>
            <p:cNvPr id="57363" name="Freeform 19"/>
            <p:cNvSpPr>
              <a:spLocks/>
            </p:cNvSpPr>
            <p:nvPr/>
          </p:nvSpPr>
          <p:spPr bwMode="auto">
            <a:xfrm>
              <a:off x="2628" y="1926"/>
              <a:ext cx="388" cy="576"/>
            </a:xfrm>
            <a:custGeom>
              <a:avLst/>
              <a:gdLst>
                <a:gd name="T0" fmla="*/ 387 w 388"/>
                <a:gd name="T1" fmla="*/ 575 h 576"/>
                <a:gd name="T2" fmla="*/ 319 w 388"/>
                <a:gd name="T3" fmla="*/ 520 h 576"/>
                <a:gd name="T4" fmla="*/ 256 w 388"/>
                <a:gd name="T5" fmla="*/ 464 h 576"/>
                <a:gd name="T6" fmla="*/ 199 w 388"/>
                <a:gd name="T7" fmla="*/ 402 h 576"/>
                <a:gd name="T8" fmla="*/ 148 w 388"/>
                <a:gd name="T9" fmla="*/ 335 h 576"/>
                <a:gd name="T10" fmla="*/ 103 w 388"/>
                <a:gd name="T11" fmla="*/ 258 h 576"/>
                <a:gd name="T12" fmla="*/ 63 w 388"/>
                <a:gd name="T13" fmla="*/ 177 h 576"/>
                <a:gd name="T14" fmla="*/ 29 w 388"/>
                <a:gd name="T15" fmla="*/ 88 h 576"/>
                <a:gd name="T16" fmla="*/ 0 w 388"/>
                <a:gd name="T17" fmla="*/ 0 h 5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8"/>
                <a:gd name="T28" fmla="*/ 0 h 576"/>
                <a:gd name="T29" fmla="*/ 388 w 388"/>
                <a:gd name="T30" fmla="*/ 576 h 5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8" h="576">
                  <a:moveTo>
                    <a:pt x="387" y="575"/>
                  </a:moveTo>
                  <a:lnTo>
                    <a:pt x="319" y="520"/>
                  </a:lnTo>
                  <a:lnTo>
                    <a:pt x="256" y="464"/>
                  </a:lnTo>
                  <a:lnTo>
                    <a:pt x="199" y="402"/>
                  </a:lnTo>
                  <a:lnTo>
                    <a:pt x="148" y="335"/>
                  </a:lnTo>
                  <a:lnTo>
                    <a:pt x="103" y="258"/>
                  </a:lnTo>
                  <a:lnTo>
                    <a:pt x="63" y="177"/>
                  </a:lnTo>
                  <a:lnTo>
                    <a:pt x="29" y="88"/>
                  </a:lnTo>
                  <a:lnTo>
                    <a:pt x="0" y="0"/>
                  </a:lnTo>
                </a:path>
              </a:pathLst>
            </a:custGeom>
            <a:noFill/>
            <a:ln w="34925"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64" name="Line 20"/>
            <p:cNvSpPr>
              <a:spLocks noChangeShapeType="1"/>
            </p:cNvSpPr>
            <p:nvPr/>
          </p:nvSpPr>
          <p:spPr bwMode="auto">
            <a:xfrm>
              <a:off x="2614" y="2702"/>
              <a:ext cx="0" cy="1278"/>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7365" name="Rectangle 21"/>
            <p:cNvSpPr>
              <a:spLocks noChangeArrowheads="1"/>
            </p:cNvSpPr>
            <p:nvPr/>
          </p:nvSpPr>
          <p:spPr bwMode="auto">
            <a:xfrm>
              <a:off x="2509" y="3935"/>
              <a:ext cx="23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mn-lt"/>
                </a:rPr>
                <a:t>q</a:t>
              </a:r>
              <a:r>
                <a:rPr lang="es-ES_tradnl" altLang="es-MX" sz="1800" b="1" i="1">
                  <a:latin typeface="+mn-lt"/>
                </a:rPr>
                <a:t>2</a:t>
              </a:r>
            </a:p>
          </p:txBody>
        </p:sp>
        <p:sp>
          <p:nvSpPr>
            <p:cNvPr id="57366" name="Freeform 22"/>
            <p:cNvSpPr>
              <a:spLocks/>
            </p:cNvSpPr>
            <p:nvPr/>
          </p:nvSpPr>
          <p:spPr bwMode="auto">
            <a:xfrm>
              <a:off x="2097" y="2486"/>
              <a:ext cx="907" cy="218"/>
            </a:xfrm>
            <a:custGeom>
              <a:avLst/>
              <a:gdLst>
                <a:gd name="T0" fmla="*/ 0 w 907"/>
                <a:gd name="T1" fmla="*/ 0 h 218"/>
                <a:gd name="T2" fmla="*/ 473 w 907"/>
                <a:gd name="T3" fmla="*/ 213 h 218"/>
                <a:gd name="T4" fmla="*/ 907 w 907"/>
                <a:gd name="T5" fmla="*/ 32 h 218"/>
                <a:gd name="T6" fmla="*/ 0 60000 65536"/>
                <a:gd name="T7" fmla="*/ 0 60000 65536"/>
                <a:gd name="T8" fmla="*/ 0 60000 65536"/>
                <a:gd name="T9" fmla="*/ 0 w 907"/>
                <a:gd name="T10" fmla="*/ 0 h 218"/>
                <a:gd name="T11" fmla="*/ 907 w 907"/>
                <a:gd name="T12" fmla="*/ 218 h 218"/>
              </a:gdLst>
              <a:ahLst/>
              <a:cxnLst>
                <a:cxn ang="T6">
                  <a:pos x="T0" y="T1"/>
                </a:cxn>
                <a:cxn ang="T7">
                  <a:pos x="T2" y="T3"/>
                </a:cxn>
                <a:cxn ang="T8">
                  <a:pos x="T4" y="T5"/>
                </a:cxn>
              </a:cxnLst>
              <a:rect l="T9" t="T10" r="T11" b="T12"/>
              <a:pathLst>
                <a:path w="907" h="218">
                  <a:moveTo>
                    <a:pt x="0" y="0"/>
                  </a:moveTo>
                  <a:cubicBezTo>
                    <a:pt x="161" y="104"/>
                    <a:pt x="322" y="208"/>
                    <a:pt x="473" y="213"/>
                  </a:cubicBezTo>
                  <a:cubicBezTo>
                    <a:pt x="624" y="218"/>
                    <a:pt x="765" y="125"/>
                    <a:pt x="907" y="32"/>
                  </a:cubicBezTo>
                </a:path>
              </a:pathLst>
            </a:custGeom>
            <a:noFill/>
            <a:ln w="34925"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67" name="Rectangle 23"/>
            <p:cNvSpPr>
              <a:spLocks noChangeArrowheads="1"/>
            </p:cNvSpPr>
            <p:nvPr/>
          </p:nvSpPr>
          <p:spPr bwMode="auto">
            <a:xfrm>
              <a:off x="3191" y="1742"/>
              <a:ext cx="48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mn-lt"/>
                </a:rPr>
                <a:t>CMeC</a:t>
              </a:r>
              <a:r>
                <a:rPr lang="es-ES_tradnl" altLang="es-MX" sz="1800" b="1" i="1">
                  <a:latin typeface="+mn-lt"/>
                </a:rPr>
                <a:t>2</a:t>
              </a:r>
            </a:p>
          </p:txBody>
        </p:sp>
        <p:sp>
          <p:nvSpPr>
            <p:cNvPr id="57368" name="Freeform 24"/>
            <p:cNvSpPr>
              <a:spLocks/>
            </p:cNvSpPr>
            <p:nvPr/>
          </p:nvSpPr>
          <p:spPr bwMode="auto">
            <a:xfrm>
              <a:off x="2324" y="2310"/>
              <a:ext cx="388" cy="816"/>
            </a:xfrm>
            <a:custGeom>
              <a:avLst/>
              <a:gdLst>
                <a:gd name="T0" fmla="*/ 0 w 388"/>
                <a:gd name="T1" fmla="*/ 815 h 816"/>
                <a:gd name="T2" fmla="*/ 84 w 388"/>
                <a:gd name="T3" fmla="*/ 703 h 816"/>
                <a:gd name="T4" fmla="*/ 162 w 388"/>
                <a:gd name="T5" fmla="*/ 595 h 816"/>
                <a:gd name="T6" fmla="*/ 230 w 388"/>
                <a:gd name="T7" fmla="*/ 487 h 816"/>
                <a:gd name="T8" fmla="*/ 288 w 388"/>
                <a:gd name="T9" fmla="*/ 384 h 816"/>
                <a:gd name="T10" fmla="*/ 330 w 388"/>
                <a:gd name="T11" fmla="*/ 285 h 816"/>
                <a:gd name="T12" fmla="*/ 356 w 388"/>
                <a:gd name="T13" fmla="*/ 187 h 816"/>
                <a:gd name="T14" fmla="*/ 377 w 388"/>
                <a:gd name="T15" fmla="*/ 93 h 816"/>
                <a:gd name="T16" fmla="*/ 387 w 388"/>
                <a:gd name="T17" fmla="*/ 0 h 8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8"/>
                <a:gd name="T28" fmla="*/ 0 h 816"/>
                <a:gd name="T29" fmla="*/ 388 w 388"/>
                <a:gd name="T30" fmla="*/ 816 h 8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8" h="816">
                  <a:moveTo>
                    <a:pt x="0" y="815"/>
                  </a:moveTo>
                  <a:lnTo>
                    <a:pt x="84" y="703"/>
                  </a:lnTo>
                  <a:lnTo>
                    <a:pt x="162" y="595"/>
                  </a:lnTo>
                  <a:lnTo>
                    <a:pt x="230" y="487"/>
                  </a:lnTo>
                  <a:lnTo>
                    <a:pt x="288" y="384"/>
                  </a:lnTo>
                  <a:lnTo>
                    <a:pt x="330" y="285"/>
                  </a:lnTo>
                  <a:lnTo>
                    <a:pt x="356" y="187"/>
                  </a:lnTo>
                  <a:lnTo>
                    <a:pt x="377" y="93"/>
                  </a:lnTo>
                  <a:lnTo>
                    <a:pt x="387" y="0"/>
                  </a:lnTo>
                </a:path>
              </a:pathLst>
            </a:custGeom>
            <a:noFill/>
            <a:ln w="34925"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69" name="Rectangle 25"/>
            <p:cNvSpPr>
              <a:spLocks noChangeArrowheads="1"/>
            </p:cNvSpPr>
            <p:nvPr/>
          </p:nvSpPr>
          <p:spPr bwMode="auto">
            <a:xfrm>
              <a:off x="2327" y="2117"/>
              <a:ext cx="45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latin typeface="+mn-lt"/>
                </a:rPr>
                <a:t>CMgC</a:t>
              </a:r>
              <a:r>
                <a:rPr lang="es-ES_tradnl" altLang="es-MX" sz="1600" b="1" i="1">
                  <a:latin typeface="+mn-lt"/>
                </a:rPr>
                <a:t>2</a:t>
              </a:r>
            </a:p>
          </p:txBody>
        </p:sp>
        <p:sp>
          <p:nvSpPr>
            <p:cNvPr id="57370" name="Freeform 26"/>
            <p:cNvSpPr>
              <a:spLocks/>
            </p:cNvSpPr>
            <p:nvPr/>
          </p:nvSpPr>
          <p:spPr bwMode="auto">
            <a:xfrm>
              <a:off x="3031" y="1974"/>
              <a:ext cx="433" cy="528"/>
            </a:xfrm>
            <a:custGeom>
              <a:avLst/>
              <a:gdLst>
                <a:gd name="T0" fmla="*/ 0 w 433"/>
                <a:gd name="T1" fmla="*/ 527 h 528"/>
                <a:gd name="T2" fmla="*/ 13 w 433"/>
                <a:gd name="T3" fmla="*/ 512 h 528"/>
                <a:gd name="T4" fmla="*/ 32 w 433"/>
                <a:gd name="T5" fmla="*/ 490 h 528"/>
                <a:gd name="T6" fmla="*/ 84 w 433"/>
                <a:gd name="T7" fmla="*/ 438 h 528"/>
                <a:gd name="T8" fmla="*/ 142 w 433"/>
                <a:gd name="T9" fmla="*/ 379 h 528"/>
                <a:gd name="T10" fmla="*/ 200 w 433"/>
                <a:gd name="T11" fmla="*/ 313 h 528"/>
                <a:gd name="T12" fmla="*/ 226 w 433"/>
                <a:gd name="T13" fmla="*/ 276 h 528"/>
                <a:gd name="T14" fmla="*/ 258 w 433"/>
                <a:gd name="T15" fmla="*/ 236 h 528"/>
                <a:gd name="T16" fmla="*/ 322 w 433"/>
                <a:gd name="T17" fmla="*/ 147 h 528"/>
                <a:gd name="T18" fmla="*/ 355 w 433"/>
                <a:gd name="T19" fmla="*/ 103 h 528"/>
                <a:gd name="T20" fmla="*/ 387 w 433"/>
                <a:gd name="T21" fmla="*/ 62 h 528"/>
                <a:gd name="T22" fmla="*/ 413 w 433"/>
                <a:gd name="T23" fmla="*/ 29 h 528"/>
                <a:gd name="T24" fmla="*/ 432 w 433"/>
                <a:gd name="T25" fmla="*/ 0 h 5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33"/>
                <a:gd name="T40" fmla="*/ 0 h 528"/>
                <a:gd name="T41" fmla="*/ 433 w 433"/>
                <a:gd name="T42" fmla="*/ 528 h 5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33" h="528">
                  <a:moveTo>
                    <a:pt x="0" y="527"/>
                  </a:moveTo>
                  <a:lnTo>
                    <a:pt x="13" y="512"/>
                  </a:lnTo>
                  <a:lnTo>
                    <a:pt x="32" y="490"/>
                  </a:lnTo>
                  <a:lnTo>
                    <a:pt x="84" y="438"/>
                  </a:lnTo>
                  <a:lnTo>
                    <a:pt x="142" y="379"/>
                  </a:lnTo>
                  <a:lnTo>
                    <a:pt x="200" y="313"/>
                  </a:lnTo>
                  <a:lnTo>
                    <a:pt x="226" y="276"/>
                  </a:lnTo>
                  <a:lnTo>
                    <a:pt x="258" y="236"/>
                  </a:lnTo>
                  <a:lnTo>
                    <a:pt x="322" y="147"/>
                  </a:lnTo>
                  <a:lnTo>
                    <a:pt x="355" y="103"/>
                  </a:lnTo>
                  <a:lnTo>
                    <a:pt x="387" y="62"/>
                  </a:lnTo>
                  <a:lnTo>
                    <a:pt x="413" y="29"/>
                  </a:lnTo>
                  <a:lnTo>
                    <a:pt x="432" y="0"/>
                  </a:lnTo>
                </a:path>
              </a:pathLst>
            </a:custGeom>
            <a:noFill/>
            <a:ln w="34925"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71" name="Freeform 27"/>
            <p:cNvSpPr>
              <a:spLocks/>
            </p:cNvSpPr>
            <p:nvPr/>
          </p:nvSpPr>
          <p:spPr bwMode="auto">
            <a:xfrm>
              <a:off x="1752" y="1926"/>
              <a:ext cx="384" cy="576"/>
            </a:xfrm>
            <a:custGeom>
              <a:avLst/>
              <a:gdLst>
                <a:gd name="T0" fmla="*/ 383 w 384"/>
                <a:gd name="T1" fmla="*/ 575 h 576"/>
                <a:gd name="T2" fmla="*/ 318 w 384"/>
                <a:gd name="T3" fmla="*/ 520 h 576"/>
                <a:gd name="T4" fmla="*/ 254 w 384"/>
                <a:gd name="T5" fmla="*/ 464 h 576"/>
                <a:gd name="T6" fmla="*/ 194 w 384"/>
                <a:gd name="T7" fmla="*/ 402 h 576"/>
                <a:gd name="T8" fmla="*/ 142 w 384"/>
                <a:gd name="T9" fmla="*/ 335 h 576"/>
                <a:gd name="T10" fmla="*/ 99 w 384"/>
                <a:gd name="T11" fmla="*/ 258 h 576"/>
                <a:gd name="T12" fmla="*/ 60 w 384"/>
                <a:gd name="T13" fmla="*/ 177 h 576"/>
                <a:gd name="T14" fmla="*/ 30 w 384"/>
                <a:gd name="T15" fmla="*/ 88 h 576"/>
                <a:gd name="T16" fmla="*/ 0 w 384"/>
                <a:gd name="T17" fmla="*/ 0 h 5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4"/>
                <a:gd name="T28" fmla="*/ 0 h 576"/>
                <a:gd name="T29" fmla="*/ 384 w 384"/>
                <a:gd name="T30" fmla="*/ 576 h 5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4" h="576">
                  <a:moveTo>
                    <a:pt x="383" y="575"/>
                  </a:moveTo>
                  <a:lnTo>
                    <a:pt x="318" y="520"/>
                  </a:lnTo>
                  <a:lnTo>
                    <a:pt x="254" y="464"/>
                  </a:lnTo>
                  <a:lnTo>
                    <a:pt x="194" y="402"/>
                  </a:lnTo>
                  <a:lnTo>
                    <a:pt x="142" y="335"/>
                  </a:lnTo>
                  <a:lnTo>
                    <a:pt x="99" y="258"/>
                  </a:lnTo>
                  <a:lnTo>
                    <a:pt x="60" y="177"/>
                  </a:lnTo>
                  <a:lnTo>
                    <a:pt x="30" y="88"/>
                  </a:lnTo>
                  <a:lnTo>
                    <a:pt x="0" y="0"/>
                  </a:lnTo>
                </a:path>
              </a:pathLst>
            </a:custGeom>
            <a:noFill/>
            <a:ln w="34925"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72" name="Line 28"/>
            <p:cNvSpPr>
              <a:spLocks noChangeShapeType="1"/>
            </p:cNvSpPr>
            <p:nvPr/>
          </p:nvSpPr>
          <p:spPr bwMode="auto">
            <a:xfrm>
              <a:off x="856" y="2692"/>
              <a:ext cx="3631" cy="1"/>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7373" name="Line 29"/>
            <p:cNvSpPr>
              <a:spLocks noChangeShapeType="1"/>
            </p:cNvSpPr>
            <p:nvPr/>
          </p:nvSpPr>
          <p:spPr bwMode="auto">
            <a:xfrm>
              <a:off x="1702" y="2702"/>
              <a:ext cx="0" cy="1278"/>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latin typeface="+mn-lt"/>
              </a:endParaRPr>
            </a:p>
          </p:txBody>
        </p:sp>
        <p:sp>
          <p:nvSpPr>
            <p:cNvPr id="57374" name="Rectangle 30"/>
            <p:cNvSpPr>
              <a:spLocks noChangeArrowheads="1"/>
            </p:cNvSpPr>
            <p:nvPr/>
          </p:nvSpPr>
          <p:spPr bwMode="auto">
            <a:xfrm>
              <a:off x="1597" y="3935"/>
              <a:ext cx="23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mn-lt"/>
                </a:rPr>
                <a:t>q</a:t>
              </a:r>
              <a:r>
                <a:rPr lang="es-ES_tradnl" altLang="es-MX" sz="1800" b="1" i="1">
                  <a:latin typeface="+mn-lt"/>
                </a:rPr>
                <a:t>1</a:t>
              </a:r>
            </a:p>
          </p:txBody>
        </p:sp>
        <p:sp>
          <p:nvSpPr>
            <p:cNvPr id="57375" name="Rectangle 31"/>
            <p:cNvSpPr>
              <a:spLocks noChangeArrowheads="1"/>
            </p:cNvSpPr>
            <p:nvPr/>
          </p:nvSpPr>
          <p:spPr bwMode="auto">
            <a:xfrm>
              <a:off x="829" y="1742"/>
              <a:ext cx="48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a:latin typeface="+mn-lt"/>
                </a:rPr>
                <a:t>CMeC</a:t>
              </a:r>
              <a:r>
                <a:rPr lang="es-ES_tradnl" altLang="es-MX" sz="1800" b="1" i="1">
                  <a:latin typeface="+mn-lt"/>
                </a:rPr>
                <a:t>1</a:t>
              </a:r>
            </a:p>
          </p:txBody>
        </p:sp>
        <p:sp>
          <p:nvSpPr>
            <p:cNvPr id="57376" name="Freeform 32"/>
            <p:cNvSpPr>
              <a:spLocks/>
            </p:cNvSpPr>
            <p:nvPr/>
          </p:nvSpPr>
          <p:spPr bwMode="auto">
            <a:xfrm>
              <a:off x="1415" y="2310"/>
              <a:ext cx="385" cy="816"/>
            </a:xfrm>
            <a:custGeom>
              <a:avLst/>
              <a:gdLst>
                <a:gd name="T0" fmla="*/ 0 w 385"/>
                <a:gd name="T1" fmla="*/ 815 h 816"/>
                <a:gd name="T2" fmla="*/ 83 w 385"/>
                <a:gd name="T3" fmla="*/ 703 h 816"/>
                <a:gd name="T4" fmla="*/ 162 w 385"/>
                <a:gd name="T5" fmla="*/ 595 h 816"/>
                <a:gd name="T6" fmla="*/ 230 w 385"/>
                <a:gd name="T7" fmla="*/ 487 h 816"/>
                <a:gd name="T8" fmla="*/ 260 w 385"/>
                <a:gd name="T9" fmla="*/ 435 h 816"/>
                <a:gd name="T10" fmla="*/ 286 w 385"/>
                <a:gd name="T11" fmla="*/ 384 h 816"/>
                <a:gd name="T12" fmla="*/ 309 w 385"/>
                <a:gd name="T13" fmla="*/ 332 h 816"/>
                <a:gd name="T14" fmla="*/ 328 w 385"/>
                <a:gd name="T15" fmla="*/ 285 h 816"/>
                <a:gd name="T16" fmla="*/ 354 w 385"/>
                <a:gd name="T17" fmla="*/ 187 h 816"/>
                <a:gd name="T18" fmla="*/ 369 w 385"/>
                <a:gd name="T19" fmla="*/ 93 h 816"/>
                <a:gd name="T20" fmla="*/ 384 w 385"/>
                <a:gd name="T21" fmla="*/ 0 h 8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5"/>
                <a:gd name="T34" fmla="*/ 0 h 816"/>
                <a:gd name="T35" fmla="*/ 385 w 385"/>
                <a:gd name="T36" fmla="*/ 816 h 8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5" h="816">
                  <a:moveTo>
                    <a:pt x="0" y="815"/>
                  </a:moveTo>
                  <a:lnTo>
                    <a:pt x="83" y="703"/>
                  </a:lnTo>
                  <a:lnTo>
                    <a:pt x="162" y="595"/>
                  </a:lnTo>
                  <a:lnTo>
                    <a:pt x="230" y="487"/>
                  </a:lnTo>
                  <a:lnTo>
                    <a:pt x="260" y="435"/>
                  </a:lnTo>
                  <a:lnTo>
                    <a:pt x="286" y="384"/>
                  </a:lnTo>
                  <a:lnTo>
                    <a:pt x="309" y="332"/>
                  </a:lnTo>
                  <a:lnTo>
                    <a:pt x="328" y="285"/>
                  </a:lnTo>
                  <a:lnTo>
                    <a:pt x="354" y="187"/>
                  </a:lnTo>
                  <a:lnTo>
                    <a:pt x="369" y="93"/>
                  </a:lnTo>
                  <a:lnTo>
                    <a:pt x="384" y="0"/>
                  </a:lnTo>
                </a:path>
              </a:pathLst>
            </a:custGeom>
            <a:noFill/>
            <a:ln w="34925"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77" name="Rectangle 33"/>
            <p:cNvSpPr>
              <a:spLocks noChangeArrowheads="1"/>
            </p:cNvSpPr>
            <p:nvPr/>
          </p:nvSpPr>
          <p:spPr bwMode="auto">
            <a:xfrm>
              <a:off x="1367" y="2117"/>
              <a:ext cx="45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latin typeface="+mn-lt"/>
                </a:rPr>
                <a:t>CMgC</a:t>
              </a:r>
              <a:r>
                <a:rPr lang="es-ES_tradnl" altLang="es-MX" sz="1600" b="1" i="1">
                  <a:latin typeface="+mn-lt"/>
                </a:rPr>
                <a:t>1</a:t>
              </a:r>
            </a:p>
          </p:txBody>
        </p:sp>
        <p:sp>
          <p:nvSpPr>
            <p:cNvPr id="57378" name="Freeform 34"/>
            <p:cNvSpPr>
              <a:spLocks/>
            </p:cNvSpPr>
            <p:nvPr/>
          </p:nvSpPr>
          <p:spPr bwMode="auto">
            <a:xfrm>
              <a:off x="859" y="1925"/>
              <a:ext cx="1278" cy="765"/>
            </a:xfrm>
            <a:custGeom>
              <a:avLst/>
              <a:gdLst>
                <a:gd name="T0" fmla="*/ 0 w 1278"/>
                <a:gd name="T1" fmla="*/ 0 h 765"/>
                <a:gd name="T2" fmla="*/ 378 w 1278"/>
                <a:gd name="T3" fmla="*/ 568 h 765"/>
                <a:gd name="T4" fmla="*/ 852 w 1278"/>
                <a:gd name="T5" fmla="*/ 765 h 765"/>
                <a:gd name="T6" fmla="*/ 1278 w 1278"/>
                <a:gd name="T7" fmla="*/ 567 h 765"/>
                <a:gd name="T8" fmla="*/ 0 60000 65536"/>
                <a:gd name="T9" fmla="*/ 0 60000 65536"/>
                <a:gd name="T10" fmla="*/ 0 60000 65536"/>
                <a:gd name="T11" fmla="*/ 0 60000 65536"/>
                <a:gd name="T12" fmla="*/ 0 w 1278"/>
                <a:gd name="T13" fmla="*/ 0 h 765"/>
                <a:gd name="T14" fmla="*/ 1278 w 1278"/>
                <a:gd name="T15" fmla="*/ 765 h 765"/>
              </a:gdLst>
              <a:ahLst/>
              <a:cxnLst>
                <a:cxn ang="T8">
                  <a:pos x="T0" y="T1"/>
                </a:cxn>
                <a:cxn ang="T9">
                  <a:pos x="T2" y="T3"/>
                </a:cxn>
                <a:cxn ang="T10">
                  <a:pos x="T4" y="T5"/>
                </a:cxn>
                <a:cxn ang="T11">
                  <a:pos x="T6" y="T7"/>
                </a:cxn>
              </a:cxnLst>
              <a:rect l="T12" t="T13" r="T14" b="T15"/>
              <a:pathLst>
                <a:path w="1278" h="765">
                  <a:moveTo>
                    <a:pt x="0" y="0"/>
                  </a:moveTo>
                  <a:cubicBezTo>
                    <a:pt x="63" y="95"/>
                    <a:pt x="236" y="441"/>
                    <a:pt x="378" y="568"/>
                  </a:cubicBezTo>
                  <a:cubicBezTo>
                    <a:pt x="520" y="695"/>
                    <a:pt x="702" y="765"/>
                    <a:pt x="852" y="765"/>
                  </a:cubicBezTo>
                  <a:cubicBezTo>
                    <a:pt x="1002" y="765"/>
                    <a:pt x="1189" y="608"/>
                    <a:pt x="1278" y="567"/>
                  </a:cubicBezTo>
                </a:path>
              </a:pathLst>
            </a:custGeom>
            <a:noFill/>
            <a:ln w="34925"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sp>
          <p:nvSpPr>
            <p:cNvPr id="57379" name="Freeform 35"/>
            <p:cNvSpPr>
              <a:spLocks/>
            </p:cNvSpPr>
            <p:nvPr/>
          </p:nvSpPr>
          <p:spPr bwMode="auto">
            <a:xfrm>
              <a:off x="2135" y="1950"/>
              <a:ext cx="385" cy="528"/>
            </a:xfrm>
            <a:custGeom>
              <a:avLst/>
              <a:gdLst>
                <a:gd name="T0" fmla="*/ 0 w 385"/>
                <a:gd name="T1" fmla="*/ 527 h 528"/>
                <a:gd name="T2" fmla="*/ 15 w 385"/>
                <a:gd name="T3" fmla="*/ 512 h 528"/>
                <a:gd name="T4" fmla="*/ 30 w 385"/>
                <a:gd name="T5" fmla="*/ 490 h 528"/>
                <a:gd name="T6" fmla="*/ 74 w 385"/>
                <a:gd name="T7" fmla="*/ 438 h 528"/>
                <a:gd name="T8" fmla="*/ 128 w 385"/>
                <a:gd name="T9" fmla="*/ 379 h 528"/>
                <a:gd name="T10" fmla="*/ 177 w 385"/>
                <a:gd name="T11" fmla="*/ 313 h 528"/>
                <a:gd name="T12" fmla="*/ 202 w 385"/>
                <a:gd name="T13" fmla="*/ 276 h 528"/>
                <a:gd name="T14" fmla="*/ 232 w 385"/>
                <a:gd name="T15" fmla="*/ 236 h 528"/>
                <a:gd name="T16" fmla="*/ 291 w 385"/>
                <a:gd name="T17" fmla="*/ 147 h 528"/>
                <a:gd name="T18" fmla="*/ 315 w 385"/>
                <a:gd name="T19" fmla="*/ 103 h 528"/>
                <a:gd name="T20" fmla="*/ 345 w 385"/>
                <a:gd name="T21" fmla="*/ 62 h 528"/>
                <a:gd name="T22" fmla="*/ 364 w 385"/>
                <a:gd name="T23" fmla="*/ 29 h 528"/>
                <a:gd name="T24" fmla="*/ 384 w 385"/>
                <a:gd name="T25" fmla="*/ 0 h 5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5"/>
                <a:gd name="T40" fmla="*/ 0 h 528"/>
                <a:gd name="T41" fmla="*/ 385 w 385"/>
                <a:gd name="T42" fmla="*/ 528 h 5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5" h="528">
                  <a:moveTo>
                    <a:pt x="0" y="527"/>
                  </a:moveTo>
                  <a:lnTo>
                    <a:pt x="15" y="512"/>
                  </a:lnTo>
                  <a:lnTo>
                    <a:pt x="30" y="490"/>
                  </a:lnTo>
                  <a:lnTo>
                    <a:pt x="74" y="438"/>
                  </a:lnTo>
                  <a:lnTo>
                    <a:pt x="128" y="379"/>
                  </a:lnTo>
                  <a:lnTo>
                    <a:pt x="177" y="313"/>
                  </a:lnTo>
                  <a:lnTo>
                    <a:pt x="202" y="276"/>
                  </a:lnTo>
                  <a:lnTo>
                    <a:pt x="232" y="236"/>
                  </a:lnTo>
                  <a:lnTo>
                    <a:pt x="291" y="147"/>
                  </a:lnTo>
                  <a:lnTo>
                    <a:pt x="315" y="103"/>
                  </a:lnTo>
                  <a:lnTo>
                    <a:pt x="345" y="62"/>
                  </a:lnTo>
                  <a:lnTo>
                    <a:pt x="364" y="29"/>
                  </a:lnTo>
                  <a:lnTo>
                    <a:pt x="384" y="0"/>
                  </a:lnTo>
                </a:path>
              </a:pathLst>
            </a:custGeom>
            <a:noFill/>
            <a:ln w="34925"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latin typeface="+mn-lt"/>
              </a:endParaRPr>
            </a:p>
          </p:txBody>
        </p:sp>
      </p:grpSp>
    </p:spTree>
    <p:extLst>
      <p:ext uri="{BB962C8B-B14F-4D97-AF65-F5344CB8AC3E}">
        <p14:creationId xmlns:p14="http://schemas.microsoft.com/office/powerpoint/2010/main" val="131094510"/>
      </p:ext>
    </p:extLst>
  </p:cSld>
  <p:clrMapOvr>
    <a:masterClrMapping/>
  </p:clrMapOvr>
  <p:transition spd="med">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Rectangle 4"/>
          <p:cNvSpPr>
            <a:spLocks noGrp="1" noChangeArrowheads="1"/>
          </p:cNvSpPr>
          <p:nvPr>
            <p:ph type="title"/>
          </p:nvPr>
        </p:nvSpPr>
        <p:spPr>
          <a:xfrm>
            <a:off x="695400" y="279400"/>
            <a:ext cx="10369152" cy="989360"/>
          </a:xfrm>
          <a:solidFill>
            <a:schemeClr val="accent1">
              <a:lumMod val="20000"/>
              <a:lumOff val="80000"/>
            </a:schemeClr>
          </a:solidFill>
        </p:spPr>
        <p:txBody>
          <a:bodyPr lIns="90488" tIns="44450" rIns="90488" bIns="44450" anchor="ctr" anchorCtr="0">
            <a:noAutofit/>
          </a:bodyPr>
          <a:lstStyle/>
          <a:p>
            <a:pPr eaLnBrk="1" hangingPunct="1"/>
            <a:r>
              <a:rPr lang="es-ES_tradnl" altLang="es-MX" sz="2800" b="1" dirty="0">
                <a:solidFill>
                  <a:schemeClr val="accent1"/>
                </a:solidFill>
                <a:latin typeface="+mn-lt"/>
              </a:rPr>
              <a:t>El costo a largo plazo con economías de escala</a:t>
            </a:r>
          </a:p>
        </p:txBody>
      </p:sp>
      <p:grpSp>
        <p:nvGrpSpPr>
          <p:cNvPr id="46" name="Grupo 45"/>
          <p:cNvGrpSpPr/>
          <p:nvPr/>
        </p:nvGrpSpPr>
        <p:grpSpPr>
          <a:xfrm>
            <a:off x="2243227" y="1700808"/>
            <a:ext cx="7705545" cy="5035550"/>
            <a:chOff x="669925" y="1670050"/>
            <a:chExt cx="7705545" cy="5035550"/>
          </a:xfrm>
        </p:grpSpPr>
        <p:sp>
          <p:nvSpPr>
            <p:cNvPr id="47" name="Rectangle 2"/>
            <p:cNvSpPr>
              <a:spLocks noChangeArrowheads="1"/>
            </p:cNvSpPr>
            <p:nvPr/>
          </p:nvSpPr>
          <p:spPr bwMode="auto">
            <a:xfrm>
              <a:off x="762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8" name="Rectangle 3"/>
            <p:cNvSpPr>
              <a:spLocks noChangeArrowheads="1"/>
            </p:cNvSpPr>
            <p:nvPr/>
          </p:nvSpPr>
          <p:spPr bwMode="auto">
            <a:xfrm>
              <a:off x="32766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49" name="Rectangle 5"/>
            <p:cNvSpPr>
              <a:spLocks noChangeArrowheads="1"/>
            </p:cNvSpPr>
            <p:nvPr/>
          </p:nvSpPr>
          <p:spPr bwMode="auto">
            <a:xfrm>
              <a:off x="762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50" name="Line 6"/>
            <p:cNvSpPr>
              <a:spLocks noChangeShapeType="1"/>
            </p:cNvSpPr>
            <p:nvPr/>
          </p:nvSpPr>
          <p:spPr bwMode="auto">
            <a:xfrm>
              <a:off x="1423988" y="1744663"/>
              <a:ext cx="0" cy="423703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1" name="Line 7"/>
            <p:cNvSpPr>
              <a:spLocks noChangeShapeType="1"/>
            </p:cNvSpPr>
            <p:nvPr/>
          </p:nvSpPr>
          <p:spPr bwMode="auto">
            <a:xfrm>
              <a:off x="1417638" y="5994400"/>
              <a:ext cx="626745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2" name="Rectangle 8"/>
            <p:cNvSpPr>
              <a:spLocks noChangeArrowheads="1"/>
            </p:cNvSpPr>
            <p:nvPr/>
          </p:nvSpPr>
          <p:spPr bwMode="auto">
            <a:xfrm>
              <a:off x="7443788" y="6019800"/>
              <a:ext cx="314190"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baseline="0">
                  <a:latin typeface="+mn-lt"/>
                </a:rPr>
                <a:t>q</a:t>
              </a:r>
            </a:p>
          </p:txBody>
        </p:sp>
        <p:sp>
          <p:nvSpPr>
            <p:cNvPr id="53" name="Rectangle 9"/>
            <p:cNvSpPr>
              <a:spLocks noChangeArrowheads="1"/>
            </p:cNvSpPr>
            <p:nvPr/>
          </p:nvSpPr>
          <p:spPr bwMode="auto">
            <a:xfrm>
              <a:off x="669925" y="1670050"/>
              <a:ext cx="684213" cy="582613"/>
            </a:xfrm>
            <a:prstGeom prst="rect">
              <a:avLst/>
            </a:prstGeom>
            <a:noFill/>
            <a:ln w="12700">
              <a:noFill/>
              <a:miter lim="800000"/>
              <a:headEnd/>
              <a:tailEnd/>
            </a:ln>
            <a:effectLst/>
          </p:spPr>
          <p:txBody>
            <a:bodyPr wrap="none" lIns="90488" tIns="44450" rIns="90488" bIns="44450">
              <a:spAutoFit/>
            </a:bodyPr>
            <a:lstStyle/>
            <a:p>
              <a:pPr algn="r" eaLnBrk="0" hangingPunct="0">
                <a:defRPr/>
              </a:pPr>
              <a:r>
                <a:rPr lang="es-ES_tradnl" sz="1600" b="1" baseline="0">
                  <a:latin typeface="+mn-lt"/>
                </a:rPr>
                <a:t>Costo</a:t>
              </a:r>
            </a:p>
            <a:p>
              <a:pPr algn="r" eaLnBrk="0" hangingPunct="0">
                <a:defRPr/>
              </a:pPr>
              <a:endParaRPr lang="es-ES_tradnl" sz="1600" b="1" baseline="0">
                <a:latin typeface="+mn-lt"/>
              </a:endParaRPr>
            </a:p>
          </p:txBody>
        </p:sp>
        <p:grpSp>
          <p:nvGrpSpPr>
            <p:cNvPr id="54" name="Group 10"/>
            <p:cNvGrpSpPr>
              <a:grpSpLocks/>
            </p:cNvGrpSpPr>
            <p:nvPr/>
          </p:nvGrpSpPr>
          <p:grpSpPr bwMode="auto">
            <a:xfrm>
              <a:off x="1409700" y="1844675"/>
              <a:ext cx="2493963" cy="2532063"/>
              <a:chOff x="1383" y="1162"/>
              <a:chExt cx="1571" cy="1595"/>
            </a:xfrm>
          </p:grpSpPr>
          <p:sp>
            <p:nvSpPr>
              <p:cNvPr id="85" name="Freeform 11"/>
              <p:cNvSpPr>
                <a:spLocks/>
              </p:cNvSpPr>
              <p:nvPr/>
            </p:nvSpPr>
            <p:spPr bwMode="auto">
              <a:xfrm>
                <a:off x="2074" y="1727"/>
                <a:ext cx="385" cy="819"/>
              </a:xfrm>
              <a:custGeom>
                <a:avLst/>
                <a:gdLst>
                  <a:gd name="T0" fmla="*/ 0 w 385"/>
                  <a:gd name="T1" fmla="*/ 818 h 819"/>
                  <a:gd name="T2" fmla="*/ 83 w 385"/>
                  <a:gd name="T3" fmla="*/ 708 h 819"/>
                  <a:gd name="T4" fmla="*/ 162 w 385"/>
                  <a:gd name="T5" fmla="*/ 598 h 819"/>
                  <a:gd name="T6" fmla="*/ 230 w 385"/>
                  <a:gd name="T7" fmla="*/ 488 h 819"/>
                  <a:gd name="T8" fmla="*/ 260 w 385"/>
                  <a:gd name="T9" fmla="*/ 439 h 819"/>
                  <a:gd name="T10" fmla="*/ 286 w 385"/>
                  <a:gd name="T11" fmla="*/ 386 h 819"/>
                  <a:gd name="T12" fmla="*/ 309 w 385"/>
                  <a:gd name="T13" fmla="*/ 333 h 819"/>
                  <a:gd name="T14" fmla="*/ 328 w 385"/>
                  <a:gd name="T15" fmla="*/ 285 h 819"/>
                  <a:gd name="T16" fmla="*/ 354 w 385"/>
                  <a:gd name="T17" fmla="*/ 187 h 819"/>
                  <a:gd name="T18" fmla="*/ 369 w 385"/>
                  <a:gd name="T19" fmla="*/ 93 h 819"/>
                  <a:gd name="T20" fmla="*/ 384 w 385"/>
                  <a:gd name="T21" fmla="*/ 0 h 8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5"/>
                  <a:gd name="T34" fmla="*/ 0 h 819"/>
                  <a:gd name="T35" fmla="*/ 385 w 385"/>
                  <a:gd name="T36" fmla="*/ 819 h 8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5" h="819">
                    <a:moveTo>
                      <a:pt x="0" y="818"/>
                    </a:moveTo>
                    <a:lnTo>
                      <a:pt x="83" y="708"/>
                    </a:lnTo>
                    <a:lnTo>
                      <a:pt x="162" y="598"/>
                    </a:lnTo>
                    <a:lnTo>
                      <a:pt x="230" y="488"/>
                    </a:lnTo>
                    <a:lnTo>
                      <a:pt x="260" y="439"/>
                    </a:lnTo>
                    <a:lnTo>
                      <a:pt x="286" y="386"/>
                    </a:lnTo>
                    <a:lnTo>
                      <a:pt x="309" y="333"/>
                    </a:lnTo>
                    <a:lnTo>
                      <a:pt x="328" y="285"/>
                    </a:lnTo>
                    <a:lnTo>
                      <a:pt x="354" y="187"/>
                    </a:lnTo>
                    <a:lnTo>
                      <a:pt x="369" y="93"/>
                    </a:lnTo>
                    <a:lnTo>
                      <a:pt x="384" y="0"/>
                    </a:lnTo>
                  </a:path>
                </a:pathLst>
              </a:custGeom>
              <a:noFill/>
              <a:ln w="38100">
                <a:solidFill>
                  <a:srgbClr val="993300"/>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6" name="Rectangle 12"/>
              <p:cNvSpPr>
                <a:spLocks noChangeArrowheads="1"/>
              </p:cNvSpPr>
              <p:nvPr/>
            </p:nvSpPr>
            <p:spPr bwMode="auto">
              <a:xfrm>
                <a:off x="1681" y="2545"/>
                <a:ext cx="50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dirty="0">
                    <a:latin typeface="Times New Roman" panose="02020603050405020304" pitchFamily="18" charset="0"/>
                    <a:cs typeface="Times New Roman" panose="02020603050405020304" pitchFamily="18" charset="0"/>
                  </a:rPr>
                  <a:t>CMgC</a:t>
                </a:r>
                <a:r>
                  <a:rPr lang="es-ES_tradnl" altLang="es-MX" sz="1400" b="1" dirty="0" smtClean="0"/>
                  <a:t>1</a:t>
                </a:r>
                <a:endParaRPr lang="es-ES_tradnl" altLang="es-MX" sz="1400" b="1" dirty="0"/>
              </a:p>
            </p:txBody>
          </p:sp>
          <p:sp>
            <p:nvSpPr>
              <p:cNvPr id="87" name="Freeform 13"/>
              <p:cNvSpPr>
                <a:spLocks/>
              </p:cNvSpPr>
              <p:nvPr/>
            </p:nvSpPr>
            <p:spPr bwMode="auto">
              <a:xfrm>
                <a:off x="1393" y="1345"/>
                <a:ext cx="1093" cy="775"/>
              </a:xfrm>
              <a:custGeom>
                <a:avLst/>
                <a:gdLst>
                  <a:gd name="T0" fmla="*/ 0 w 1093"/>
                  <a:gd name="T1" fmla="*/ 0 h 775"/>
                  <a:gd name="T2" fmla="*/ 60 w 1093"/>
                  <a:gd name="T3" fmla="*/ 131 h 775"/>
                  <a:gd name="T4" fmla="*/ 120 w 1093"/>
                  <a:gd name="T5" fmla="*/ 258 h 775"/>
                  <a:gd name="T6" fmla="*/ 197 w 1093"/>
                  <a:gd name="T7" fmla="*/ 375 h 775"/>
                  <a:gd name="T8" fmla="*/ 237 w 1093"/>
                  <a:gd name="T9" fmla="*/ 430 h 775"/>
                  <a:gd name="T10" fmla="*/ 285 w 1093"/>
                  <a:gd name="T11" fmla="*/ 478 h 775"/>
                  <a:gd name="T12" fmla="*/ 341 w 1093"/>
                  <a:gd name="T13" fmla="*/ 526 h 775"/>
                  <a:gd name="T14" fmla="*/ 405 w 1093"/>
                  <a:gd name="T15" fmla="*/ 571 h 775"/>
                  <a:gd name="T16" fmla="*/ 478 w 1093"/>
                  <a:gd name="T17" fmla="*/ 616 h 775"/>
                  <a:gd name="T18" fmla="*/ 550 w 1093"/>
                  <a:gd name="T19" fmla="*/ 657 h 775"/>
                  <a:gd name="T20" fmla="*/ 626 w 1093"/>
                  <a:gd name="T21" fmla="*/ 691 h 775"/>
                  <a:gd name="T22" fmla="*/ 694 w 1093"/>
                  <a:gd name="T23" fmla="*/ 722 h 775"/>
                  <a:gd name="T24" fmla="*/ 759 w 1093"/>
                  <a:gd name="T25" fmla="*/ 750 h 775"/>
                  <a:gd name="T26" fmla="*/ 815 w 1093"/>
                  <a:gd name="T27" fmla="*/ 767 h 775"/>
                  <a:gd name="T28" fmla="*/ 863 w 1093"/>
                  <a:gd name="T29" fmla="*/ 774 h 775"/>
                  <a:gd name="T30" fmla="*/ 903 w 1093"/>
                  <a:gd name="T31" fmla="*/ 774 h 775"/>
                  <a:gd name="T32" fmla="*/ 943 w 1093"/>
                  <a:gd name="T33" fmla="*/ 764 h 775"/>
                  <a:gd name="T34" fmla="*/ 975 w 1093"/>
                  <a:gd name="T35" fmla="*/ 750 h 775"/>
                  <a:gd name="T36" fmla="*/ 1008 w 1093"/>
                  <a:gd name="T37" fmla="*/ 736 h 775"/>
                  <a:gd name="T38" fmla="*/ 1032 w 1093"/>
                  <a:gd name="T39" fmla="*/ 719 h 775"/>
                  <a:gd name="T40" fmla="*/ 1052 w 1093"/>
                  <a:gd name="T41" fmla="*/ 705 h 775"/>
                  <a:gd name="T42" fmla="*/ 1072 w 1093"/>
                  <a:gd name="T43" fmla="*/ 698 h 775"/>
                  <a:gd name="T44" fmla="*/ 1084 w 1093"/>
                  <a:gd name="T45" fmla="*/ 695 h 775"/>
                  <a:gd name="T46" fmla="*/ 1092 w 1093"/>
                  <a:gd name="T47" fmla="*/ 695 h 775"/>
                  <a:gd name="T48" fmla="*/ 1088 w 1093"/>
                  <a:gd name="T49" fmla="*/ 695 h 775"/>
                  <a:gd name="T50" fmla="*/ 1080 w 1093"/>
                  <a:gd name="T51" fmla="*/ 698 h 775"/>
                  <a:gd name="T52" fmla="*/ 1072 w 1093"/>
                  <a:gd name="T53" fmla="*/ 698 h 77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93"/>
                  <a:gd name="T82" fmla="*/ 0 h 775"/>
                  <a:gd name="T83" fmla="*/ 1093 w 1093"/>
                  <a:gd name="T84" fmla="*/ 775 h 77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93" h="775">
                    <a:moveTo>
                      <a:pt x="0" y="0"/>
                    </a:moveTo>
                    <a:lnTo>
                      <a:pt x="60" y="131"/>
                    </a:lnTo>
                    <a:lnTo>
                      <a:pt x="120" y="258"/>
                    </a:lnTo>
                    <a:lnTo>
                      <a:pt x="197" y="375"/>
                    </a:lnTo>
                    <a:lnTo>
                      <a:pt x="237" y="430"/>
                    </a:lnTo>
                    <a:lnTo>
                      <a:pt x="285" y="478"/>
                    </a:lnTo>
                    <a:lnTo>
                      <a:pt x="341" y="526"/>
                    </a:lnTo>
                    <a:lnTo>
                      <a:pt x="405" y="571"/>
                    </a:lnTo>
                    <a:lnTo>
                      <a:pt x="478" y="616"/>
                    </a:lnTo>
                    <a:lnTo>
                      <a:pt x="550" y="657"/>
                    </a:lnTo>
                    <a:lnTo>
                      <a:pt x="626" y="691"/>
                    </a:lnTo>
                    <a:lnTo>
                      <a:pt x="694" y="722"/>
                    </a:lnTo>
                    <a:lnTo>
                      <a:pt x="759" y="750"/>
                    </a:lnTo>
                    <a:lnTo>
                      <a:pt x="815" y="767"/>
                    </a:lnTo>
                    <a:lnTo>
                      <a:pt x="863" y="774"/>
                    </a:lnTo>
                    <a:lnTo>
                      <a:pt x="903" y="774"/>
                    </a:lnTo>
                    <a:lnTo>
                      <a:pt x="943" y="764"/>
                    </a:lnTo>
                    <a:lnTo>
                      <a:pt x="975" y="750"/>
                    </a:lnTo>
                    <a:lnTo>
                      <a:pt x="1008" y="736"/>
                    </a:lnTo>
                    <a:lnTo>
                      <a:pt x="1032" y="719"/>
                    </a:lnTo>
                    <a:lnTo>
                      <a:pt x="1052" y="705"/>
                    </a:lnTo>
                    <a:lnTo>
                      <a:pt x="1072" y="698"/>
                    </a:lnTo>
                    <a:lnTo>
                      <a:pt x="1084" y="695"/>
                    </a:lnTo>
                    <a:lnTo>
                      <a:pt x="1092" y="695"/>
                    </a:lnTo>
                    <a:lnTo>
                      <a:pt x="1088" y="695"/>
                    </a:lnTo>
                    <a:lnTo>
                      <a:pt x="1080" y="698"/>
                    </a:lnTo>
                    <a:lnTo>
                      <a:pt x="1072" y="698"/>
                    </a:lnTo>
                  </a:path>
                </a:pathLst>
              </a:custGeom>
              <a:noFill/>
              <a:ln w="381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8" name="Rectangle 14"/>
              <p:cNvSpPr>
                <a:spLocks noChangeArrowheads="1"/>
              </p:cNvSpPr>
              <p:nvPr/>
            </p:nvSpPr>
            <p:spPr bwMode="auto">
              <a:xfrm>
                <a:off x="1383" y="1162"/>
                <a:ext cx="49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dirty="0">
                    <a:latin typeface="+mn-lt"/>
                  </a:rPr>
                  <a:t>CMeC</a:t>
                </a:r>
                <a:r>
                  <a:rPr lang="es-ES_tradnl" altLang="es-MX" sz="1600" b="1" dirty="0">
                    <a:latin typeface="+mn-lt"/>
                  </a:rPr>
                  <a:t>1</a:t>
                </a:r>
              </a:p>
            </p:txBody>
          </p:sp>
          <p:sp>
            <p:nvSpPr>
              <p:cNvPr id="89" name="Freeform 15"/>
              <p:cNvSpPr>
                <a:spLocks/>
              </p:cNvSpPr>
              <p:nvPr/>
            </p:nvSpPr>
            <p:spPr bwMode="auto">
              <a:xfrm>
                <a:off x="2475" y="1468"/>
                <a:ext cx="479" cy="571"/>
              </a:xfrm>
              <a:custGeom>
                <a:avLst/>
                <a:gdLst>
                  <a:gd name="T0" fmla="*/ 0 w 519"/>
                  <a:gd name="T1" fmla="*/ 487 h 618"/>
                  <a:gd name="T2" fmla="*/ 16 w 519"/>
                  <a:gd name="T3" fmla="*/ 474 h 618"/>
                  <a:gd name="T4" fmla="*/ 38 w 519"/>
                  <a:gd name="T5" fmla="*/ 458 h 618"/>
                  <a:gd name="T6" fmla="*/ 67 w 519"/>
                  <a:gd name="T7" fmla="*/ 437 h 618"/>
                  <a:gd name="T8" fmla="*/ 97 w 519"/>
                  <a:gd name="T9" fmla="*/ 417 h 618"/>
                  <a:gd name="T10" fmla="*/ 161 w 519"/>
                  <a:gd name="T11" fmla="*/ 365 h 618"/>
                  <a:gd name="T12" fmla="*/ 190 w 519"/>
                  <a:gd name="T13" fmla="*/ 336 h 618"/>
                  <a:gd name="T14" fmla="*/ 217 w 519"/>
                  <a:gd name="T15" fmla="*/ 307 h 618"/>
                  <a:gd name="T16" fmla="*/ 243 w 519"/>
                  <a:gd name="T17" fmla="*/ 274 h 618"/>
                  <a:gd name="T18" fmla="*/ 269 w 519"/>
                  <a:gd name="T19" fmla="*/ 234 h 618"/>
                  <a:gd name="T20" fmla="*/ 294 w 519"/>
                  <a:gd name="T21" fmla="*/ 190 h 618"/>
                  <a:gd name="T22" fmla="*/ 321 w 519"/>
                  <a:gd name="T23" fmla="*/ 146 h 618"/>
                  <a:gd name="T24" fmla="*/ 348 w 519"/>
                  <a:gd name="T25" fmla="*/ 104 h 618"/>
                  <a:gd name="T26" fmla="*/ 370 w 519"/>
                  <a:gd name="T27" fmla="*/ 62 h 618"/>
                  <a:gd name="T28" fmla="*/ 389 w 519"/>
                  <a:gd name="T29" fmla="*/ 29 h 618"/>
                  <a:gd name="T30" fmla="*/ 407 w 519"/>
                  <a:gd name="T31" fmla="*/ 0 h 6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19"/>
                  <a:gd name="T49" fmla="*/ 0 h 618"/>
                  <a:gd name="T50" fmla="*/ 519 w 519"/>
                  <a:gd name="T51" fmla="*/ 618 h 6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19" h="618">
                    <a:moveTo>
                      <a:pt x="0" y="617"/>
                    </a:moveTo>
                    <a:lnTo>
                      <a:pt x="19" y="601"/>
                    </a:lnTo>
                    <a:lnTo>
                      <a:pt x="48" y="581"/>
                    </a:lnTo>
                    <a:lnTo>
                      <a:pt x="86" y="554"/>
                    </a:lnTo>
                    <a:lnTo>
                      <a:pt x="124" y="528"/>
                    </a:lnTo>
                    <a:lnTo>
                      <a:pt x="204" y="462"/>
                    </a:lnTo>
                    <a:lnTo>
                      <a:pt x="242" y="426"/>
                    </a:lnTo>
                    <a:lnTo>
                      <a:pt x="276" y="389"/>
                    </a:lnTo>
                    <a:lnTo>
                      <a:pt x="309" y="347"/>
                    </a:lnTo>
                    <a:lnTo>
                      <a:pt x="342" y="297"/>
                    </a:lnTo>
                    <a:lnTo>
                      <a:pt x="375" y="241"/>
                    </a:lnTo>
                    <a:lnTo>
                      <a:pt x="409" y="185"/>
                    </a:lnTo>
                    <a:lnTo>
                      <a:pt x="442" y="132"/>
                    </a:lnTo>
                    <a:lnTo>
                      <a:pt x="470" y="79"/>
                    </a:lnTo>
                    <a:lnTo>
                      <a:pt x="494" y="37"/>
                    </a:lnTo>
                    <a:lnTo>
                      <a:pt x="518" y="0"/>
                    </a:lnTo>
                  </a:path>
                </a:pathLst>
              </a:custGeom>
              <a:noFill/>
              <a:ln w="38100"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55" name="Group 16"/>
            <p:cNvGrpSpPr>
              <a:grpSpLocks/>
            </p:cNvGrpSpPr>
            <p:nvPr/>
          </p:nvGrpSpPr>
          <p:grpSpPr bwMode="auto">
            <a:xfrm>
              <a:off x="2895600" y="2454275"/>
              <a:ext cx="3055938" cy="2532063"/>
              <a:chOff x="2319" y="1546"/>
              <a:chExt cx="1925" cy="1595"/>
            </a:xfrm>
          </p:grpSpPr>
          <p:sp>
            <p:nvSpPr>
              <p:cNvPr id="79" name="Rectangle 17"/>
              <p:cNvSpPr>
                <a:spLocks noChangeArrowheads="1"/>
              </p:cNvSpPr>
              <p:nvPr/>
            </p:nvSpPr>
            <p:spPr bwMode="auto">
              <a:xfrm>
                <a:off x="3745" y="1546"/>
                <a:ext cx="49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dirty="0">
                    <a:latin typeface="Times New Roman" panose="02020603050405020304" pitchFamily="18" charset="0"/>
                    <a:cs typeface="Times New Roman" panose="02020603050405020304" pitchFamily="18" charset="0"/>
                  </a:rPr>
                  <a:t>CMeC</a:t>
                </a:r>
                <a:r>
                  <a:rPr lang="es-ES_tradnl" altLang="es-MX" sz="1600" b="1" dirty="0">
                    <a:latin typeface="+mn-lt"/>
                  </a:rPr>
                  <a:t>2</a:t>
                </a:r>
              </a:p>
            </p:txBody>
          </p:sp>
          <p:sp>
            <p:nvSpPr>
              <p:cNvPr id="80" name="Freeform 18"/>
              <p:cNvSpPr>
                <a:spLocks/>
              </p:cNvSpPr>
              <p:nvPr/>
            </p:nvSpPr>
            <p:spPr bwMode="auto">
              <a:xfrm>
                <a:off x="2878" y="2114"/>
                <a:ext cx="388" cy="816"/>
              </a:xfrm>
              <a:custGeom>
                <a:avLst/>
                <a:gdLst>
                  <a:gd name="T0" fmla="*/ 0 w 388"/>
                  <a:gd name="T1" fmla="*/ 815 h 816"/>
                  <a:gd name="T2" fmla="*/ 84 w 388"/>
                  <a:gd name="T3" fmla="*/ 703 h 816"/>
                  <a:gd name="T4" fmla="*/ 162 w 388"/>
                  <a:gd name="T5" fmla="*/ 595 h 816"/>
                  <a:gd name="T6" fmla="*/ 230 w 388"/>
                  <a:gd name="T7" fmla="*/ 487 h 816"/>
                  <a:gd name="T8" fmla="*/ 288 w 388"/>
                  <a:gd name="T9" fmla="*/ 384 h 816"/>
                  <a:gd name="T10" fmla="*/ 330 w 388"/>
                  <a:gd name="T11" fmla="*/ 285 h 816"/>
                  <a:gd name="T12" fmla="*/ 356 w 388"/>
                  <a:gd name="T13" fmla="*/ 187 h 816"/>
                  <a:gd name="T14" fmla="*/ 377 w 388"/>
                  <a:gd name="T15" fmla="*/ 93 h 816"/>
                  <a:gd name="T16" fmla="*/ 387 w 388"/>
                  <a:gd name="T17" fmla="*/ 0 h 8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8"/>
                  <a:gd name="T28" fmla="*/ 0 h 816"/>
                  <a:gd name="T29" fmla="*/ 388 w 388"/>
                  <a:gd name="T30" fmla="*/ 816 h 8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8" h="816">
                    <a:moveTo>
                      <a:pt x="0" y="815"/>
                    </a:moveTo>
                    <a:lnTo>
                      <a:pt x="84" y="703"/>
                    </a:lnTo>
                    <a:lnTo>
                      <a:pt x="162" y="595"/>
                    </a:lnTo>
                    <a:lnTo>
                      <a:pt x="230" y="487"/>
                    </a:lnTo>
                    <a:lnTo>
                      <a:pt x="288" y="384"/>
                    </a:lnTo>
                    <a:lnTo>
                      <a:pt x="330" y="285"/>
                    </a:lnTo>
                    <a:lnTo>
                      <a:pt x="356" y="187"/>
                    </a:lnTo>
                    <a:lnTo>
                      <a:pt x="377" y="93"/>
                    </a:lnTo>
                    <a:lnTo>
                      <a:pt x="387" y="0"/>
                    </a:lnTo>
                  </a:path>
                </a:pathLst>
              </a:custGeom>
              <a:noFill/>
              <a:ln w="38100">
                <a:solidFill>
                  <a:srgbClr val="993300"/>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1" name="Rectangle 19"/>
              <p:cNvSpPr>
                <a:spLocks noChangeArrowheads="1"/>
              </p:cNvSpPr>
              <p:nvPr/>
            </p:nvSpPr>
            <p:spPr bwMode="auto">
              <a:xfrm>
                <a:off x="2593" y="2929"/>
                <a:ext cx="50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dirty="0">
                    <a:latin typeface="Times New Roman" panose="02020603050405020304" pitchFamily="18" charset="0"/>
                    <a:cs typeface="Times New Roman" panose="02020603050405020304" pitchFamily="18" charset="0"/>
                  </a:rPr>
                  <a:t>CMgC</a:t>
                </a:r>
                <a:r>
                  <a:rPr lang="es-ES_tradnl" altLang="es-MX" sz="1400" b="1" dirty="0" smtClean="0"/>
                  <a:t>2</a:t>
                </a:r>
                <a:endParaRPr lang="es-ES_tradnl" altLang="es-MX" sz="1400" b="1" dirty="0"/>
              </a:p>
            </p:txBody>
          </p:sp>
          <p:sp>
            <p:nvSpPr>
              <p:cNvPr id="82" name="Freeform 20"/>
              <p:cNvSpPr>
                <a:spLocks/>
              </p:cNvSpPr>
              <p:nvPr/>
            </p:nvSpPr>
            <p:spPr bwMode="auto">
              <a:xfrm>
                <a:off x="2467" y="2059"/>
                <a:ext cx="1337" cy="442"/>
              </a:xfrm>
              <a:custGeom>
                <a:avLst/>
                <a:gdLst>
                  <a:gd name="T0" fmla="*/ 0 w 1352"/>
                  <a:gd name="T1" fmla="*/ 0 h 442"/>
                  <a:gd name="T2" fmla="*/ 19 w 1352"/>
                  <a:gd name="T3" fmla="*/ 24 h 442"/>
                  <a:gd name="T4" fmla="*/ 43 w 1352"/>
                  <a:gd name="T5" fmla="*/ 52 h 442"/>
                  <a:gd name="T6" fmla="*/ 77 w 1352"/>
                  <a:gd name="T7" fmla="*/ 88 h 442"/>
                  <a:gd name="T8" fmla="*/ 108 w 1352"/>
                  <a:gd name="T9" fmla="*/ 128 h 442"/>
                  <a:gd name="T10" fmla="*/ 185 w 1352"/>
                  <a:gd name="T11" fmla="*/ 208 h 442"/>
                  <a:gd name="T12" fmla="*/ 226 w 1352"/>
                  <a:gd name="T13" fmla="*/ 244 h 442"/>
                  <a:gd name="T14" fmla="*/ 263 w 1352"/>
                  <a:gd name="T15" fmla="*/ 276 h 442"/>
                  <a:gd name="T16" fmla="*/ 352 w 1352"/>
                  <a:gd name="T17" fmla="*/ 329 h 442"/>
                  <a:gd name="T18" fmla="*/ 448 w 1352"/>
                  <a:gd name="T19" fmla="*/ 381 h 442"/>
                  <a:gd name="T20" fmla="*/ 494 w 1352"/>
                  <a:gd name="T21" fmla="*/ 401 h 442"/>
                  <a:gd name="T22" fmla="*/ 543 w 1352"/>
                  <a:gd name="T23" fmla="*/ 417 h 442"/>
                  <a:gd name="T24" fmla="*/ 590 w 1352"/>
                  <a:gd name="T25" fmla="*/ 429 h 442"/>
                  <a:gd name="T26" fmla="*/ 633 w 1352"/>
                  <a:gd name="T27" fmla="*/ 437 h 442"/>
                  <a:gd name="T28" fmla="*/ 673 w 1352"/>
                  <a:gd name="T29" fmla="*/ 441 h 442"/>
                  <a:gd name="T30" fmla="*/ 710 w 1352"/>
                  <a:gd name="T31" fmla="*/ 437 h 442"/>
                  <a:gd name="T32" fmla="*/ 751 w 1352"/>
                  <a:gd name="T33" fmla="*/ 429 h 442"/>
                  <a:gd name="T34" fmla="*/ 787 w 1352"/>
                  <a:gd name="T35" fmla="*/ 421 h 442"/>
                  <a:gd name="T36" fmla="*/ 858 w 1352"/>
                  <a:gd name="T37" fmla="*/ 385 h 442"/>
                  <a:gd name="T38" fmla="*/ 936 w 1352"/>
                  <a:gd name="T39" fmla="*/ 341 h 442"/>
                  <a:gd name="T40" fmla="*/ 985 w 1352"/>
                  <a:gd name="T41" fmla="*/ 313 h 442"/>
                  <a:gd name="T42" fmla="*/ 1031 w 1352"/>
                  <a:gd name="T43" fmla="*/ 272 h 442"/>
                  <a:gd name="T44" fmla="*/ 1081 w 1352"/>
                  <a:gd name="T45" fmla="*/ 228 h 442"/>
                  <a:gd name="T46" fmla="*/ 1133 w 1352"/>
                  <a:gd name="T47" fmla="*/ 180 h 442"/>
                  <a:gd name="T48" fmla="*/ 1181 w 1352"/>
                  <a:gd name="T49" fmla="*/ 136 h 442"/>
                  <a:gd name="T50" fmla="*/ 1223 w 1352"/>
                  <a:gd name="T51" fmla="*/ 92 h 442"/>
                  <a:gd name="T52" fmla="*/ 1260 w 1352"/>
                  <a:gd name="T53" fmla="*/ 56 h 442"/>
                  <a:gd name="T54" fmla="*/ 1282 w 1352"/>
                  <a:gd name="T55" fmla="*/ 32 h 442"/>
                  <a:gd name="T56" fmla="*/ 1300 w 1352"/>
                  <a:gd name="T57" fmla="*/ 20 h 442"/>
                  <a:gd name="T58" fmla="*/ 1306 w 1352"/>
                  <a:gd name="T59" fmla="*/ 12 h 442"/>
                  <a:gd name="T60" fmla="*/ 1306 w 1352"/>
                  <a:gd name="T61" fmla="*/ 16 h 442"/>
                  <a:gd name="T62" fmla="*/ 1288 w 1352"/>
                  <a:gd name="T63" fmla="*/ 24 h 442"/>
                  <a:gd name="T64" fmla="*/ 1282 w 1352"/>
                  <a:gd name="T65" fmla="*/ 32 h 44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52"/>
                  <a:gd name="T100" fmla="*/ 0 h 442"/>
                  <a:gd name="T101" fmla="*/ 1352 w 1352"/>
                  <a:gd name="T102" fmla="*/ 442 h 44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52" h="442">
                    <a:moveTo>
                      <a:pt x="0" y="0"/>
                    </a:moveTo>
                    <a:lnTo>
                      <a:pt x="19" y="24"/>
                    </a:lnTo>
                    <a:lnTo>
                      <a:pt x="43" y="52"/>
                    </a:lnTo>
                    <a:lnTo>
                      <a:pt x="80" y="88"/>
                    </a:lnTo>
                    <a:lnTo>
                      <a:pt x="111" y="128"/>
                    </a:lnTo>
                    <a:lnTo>
                      <a:pt x="191" y="208"/>
                    </a:lnTo>
                    <a:lnTo>
                      <a:pt x="235" y="244"/>
                    </a:lnTo>
                    <a:lnTo>
                      <a:pt x="272" y="276"/>
                    </a:lnTo>
                    <a:lnTo>
                      <a:pt x="364" y="329"/>
                    </a:lnTo>
                    <a:lnTo>
                      <a:pt x="463" y="381"/>
                    </a:lnTo>
                    <a:lnTo>
                      <a:pt x="512" y="401"/>
                    </a:lnTo>
                    <a:lnTo>
                      <a:pt x="561" y="417"/>
                    </a:lnTo>
                    <a:lnTo>
                      <a:pt x="611" y="429"/>
                    </a:lnTo>
                    <a:lnTo>
                      <a:pt x="654" y="437"/>
                    </a:lnTo>
                    <a:lnTo>
                      <a:pt x="697" y="441"/>
                    </a:lnTo>
                    <a:lnTo>
                      <a:pt x="734" y="437"/>
                    </a:lnTo>
                    <a:lnTo>
                      <a:pt x="777" y="429"/>
                    </a:lnTo>
                    <a:lnTo>
                      <a:pt x="814" y="421"/>
                    </a:lnTo>
                    <a:lnTo>
                      <a:pt x="888" y="385"/>
                    </a:lnTo>
                    <a:lnTo>
                      <a:pt x="969" y="341"/>
                    </a:lnTo>
                    <a:lnTo>
                      <a:pt x="1018" y="313"/>
                    </a:lnTo>
                    <a:lnTo>
                      <a:pt x="1067" y="272"/>
                    </a:lnTo>
                    <a:lnTo>
                      <a:pt x="1117" y="228"/>
                    </a:lnTo>
                    <a:lnTo>
                      <a:pt x="1172" y="180"/>
                    </a:lnTo>
                    <a:lnTo>
                      <a:pt x="1221" y="136"/>
                    </a:lnTo>
                    <a:lnTo>
                      <a:pt x="1265" y="92"/>
                    </a:lnTo>
                    <a:lnTo>
                      <a:pt x="1302" y="56"/>
                    </a:lnTo>
                    <a:lnTo>
                      <a:pt x="1326" y="32"/>
                    </a:lnTo>
                    <a:lnTo>
                      <a:pt x="1345" y="20"/>
                    </a:lnTo>
                    <a:lnTo>
                      <a:pt x="1351" y="12"/>
                    </a:lnTo>
                    <a:lnTo>
                      <a:pt x="1351" y="16"/>
                    </a:lnTo>
                    <a:lnTo>
                      <a:pt x="1332" y="24"/>
                    </a:lnTo>
                    <a:lnTo>
                      <a:pt x="1326" y="32"/>
                    </a:lnTo>
                  </a:path>
                </a:pathLst>
              </a:custGeom>
              <a:noFill/>
              <a:ln w="381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3" name="Freeform 21"/>
              <p:cNvSpPr>
                <a:spLocks/>
              </p:cNvSpPr>
              <p:nvPr/>
            </p:nvSpPr>
            <p:spPr bwMode="auto">
              <a:xfrm>
                <a:off x="3789" y="1743"/>
                <a:ext cx="253" cy="341"/>
              </a:xfrm>
              <a:custGeom>
                <a:avLst/>
                <a:gdLst>
                  <a:gd name="T0" fmla="*/ 13 w 253"/>
                  <a:gd name="T1" fmla="*/ 316 h 341"/>
                  <a:gd name="T2" fmla="*/ 7 w 253"/>
                  <a:gd name="T3" fmla="*/ 323 h 341"/>
                  <a:gd name="T4" fmla="*/ 0 w 253"/>
                  <a:gd name="T5" fmla="*/ 337 h 341"/>
                  <a:gd name="T6" fmla="*/ 0 w 253"/>
                  <a:gd name="T7" fmla="*/ 340 h 341"/>
                  <a:gd name="T8" fmla="*/ 7 w 253"/>
                  <a:gd name="T9" fmla="*/ 333 h 341"/>
                  <a:gd name="T10" fmla="*/ 20 w 253"/>
                  <a:gd name="T11" fmla="*/ 316 h 341"/>
                  <a:gd name="T12" fmla="*/ 26 w 253"/>
                  <a:gd name="T13" fmla="*/ 306 h 341"/>
                  <a:gd name="T14" fmla="*/ 39 w 253"/>
                  <a:gd name="T15" fmla="*/ 292 h 341"/>
                  <a:gd name="T16" fmla="*/ 65 w 253"/>
                  <a:gd name="T17" fmla="*/ 254 h 341"/>
                  <a:gd name="T18" fmla="*/ 97 w 253"/>
                  <a:gd name="T19" fmla="*/ 210 h 341"/>
                  <a:gd name="T20" fmla="*/ 129 w 253"/>
                  <a:gd name="T21" fmla="*/ 165 h 341"/>
                  <a:gd name="T22" fmla="*/ 168 w 253"/>
                  <a:gd name="T23" fmla="*/ 117 h 341"/>
                  <a:gd name="T24" fmla="*/ 200 w 253"/>
                  <a:gd name="T25" fmla="*/ 69 h 341"/>
                  <a:gd name="T26" fmla="*/ 226 w 253"/>
                  <a:gd name="T27" fmla="*/ 31 h 341"/>
                  <a:gd name="T28" fmla="*/ 252 w 253"/>
                  <a:gd name="T29" fmla="*/ 0 h 34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3"/>
                  <a:gd name="T46" fmla="*/ 0 h 341"/>
                  <a:gd name="T47" fmla="*/ 253 w 253"/>
                  <a:gd name="T48" fmla="*/ 341 h 34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3" h="341">
                    <a:moveTo>
                      <a:pt x="13" y="316"/>
                    </a:moveTo>
                    <a:lnTo>
                      <a:pt x="7" y="323"/>
                    </a:lnTo>
                    <a:lnTo>
                      <a:pt x="0" y="337"/>
                    </a:lnTo>
                    <a:lnTo>
                      <a:pt x="0" y="340"/>
                    </a:lnTo>
                    <a:lnTo>
                      <a:pt x="7" y="333"/>
                    </a:lnTo>
                    <a:lnTo>
                      <a:pt x="20" y="316"/>
                    </a:lnTo>
                    <a:lnTo>
                      <a:pt x="26" y="306"/>
                    </a:lnTo>
                    <a:lnTo>
                      <a:pt x="39" y="292"/>
                    </a:lnTo>
                    <a:lnTo>
                      <a:pt x="65" y="254"/>
                    </a:lnTo>
                    <a:lnTo>
                      <a:pt x="97" y="210"/>
                    </a:lnTo>
                    <a:lnTo>
                      <a:pt x="129" y="165"/>
                    </a:lnTo>
                    <a:lnTo>
                      <a:pt x="168" y="117"/>
                    </a:lnTo>
                    <a:lnTo>
                      <a:pt x="200" y="69"/>
                    </a:lnTo>
                    <a:lnTo>
                      <a:pt x="226" y="31"/>
                    </a:lnTo>
                    <a:lnTo>
                      <a:pt x="252" y="0"/>
                    </a:lnTo>
                  </a:path>
                </a:pathLst>
              </a:custGeom>
              <a:noFill/>
              <a:ln w="38100"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4" name="Freeform 22"/>
              <p:cNvSpPr>
                <a:spLocks/>
              </p:cNvSpPr>
              <p:nvPr/>
            </p:nvSpPr>
            <p:spPr bwMode="auto">
              <a:xfrm>
                <a:off x="2319" y="1728"/>
                <a:ext cx="143" cy="318"/>
              </a:xfrm>
              <a:custGeom>
                <a:avLst/>
                <a:gdLst>
                  <a:gd name="T0" fmla="*/ 106 w 159"/>
                  <a:gd name="T1" fmla="*/ 223 h 357"/>
                  <a:gd name="T2" fmla="*/ 106 w 159"/>
                  <a:gd name="T3" fmla="*/ 228 h 357"/>
                  <a:gd name="T4" fmla="*/ 109 w 159"/>
                  <a:gd name="T5" fmla="*/ 232 h 357"/>
                  <a:gd name="T6" fmla="*/ 112 w 159"/>
                  <a:gd name="T7" fmla="*/ 247 h 357"/>
                  <a:gd name="T8" fmla="*/ 115 w 159"/>
                  <a:gd name="T9" fmla="*/ 251 h 357"/>
                  <a:gd name="T10" fmla="*/ 112 w 159"/>
                  <a:gd name="T11" fmla="*/ 247 h 357"/>
                  <a:gd name="T12" fmla="*/ 106 w 159"/>
                  <a:gd name="T13" fmla="*/ 237 h 357"/>
                  <a:gd name="T14" fmla="*/ 98 w 159"/>
                  <a:gd name="T15" fmla="*/ 221 h 357"/>
                  <a:gd name="T16" fmla="*/ 86 w 159"/>
                  <a:gd name="T17" fmla="*/ 197 h 357"/>
                  <a:gd name="T18" fmla="*/ 72 w 159"/>
                  <a:gd name="T19" fmla="*/ 168 h 357"/>
                  <a:gd name="T20" fmla="*/ 58 w 159"/>
                  <a:gd name="T21" fmla="*/ 136 h 357"/>
                  <a:gd name="T22" fmla="*/ 25 w 159"/>
                  <a:gd name="T23" fmla="*/ 68 h 357"/>
                  <a:gd name="T24" fmla="*/ 12 w 159"/>
                  <a:gd name="T25" fmla="*/ 34 h 357"/>
                  <a:gd name="T26" fmla="*/ 0 w 159"/>
                  <a:gd name="T27" fmla="*/ 0 h 35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9"/>
                  <a:gd name="T43" fmla="*/ 0 h 357"/>
                  <a:gd name="T44" fmla="*/ 159 w 159"/>
                  <a:gd name="T45" fmla="*/ 357 h 35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9" h="357">
                    <a:moveTo>
                      <a:pt x="146" y="315"/>
                    </a:moveTo>
                    <a:lnTo>
                      <a:pt x="146" y="322"/>
                    </a:lnTo>
                    <a:lnTo>
                      <a:pt x="150" y="329"/>
                    </a:lnTo>
                    <a:lnTo>
                      <a:pt x="154" y="349"/>
                    </a:lnTo>
                    <a:lnTo>
                      <a:pt x="158" y="356"/>
                    </a:lnTo>
                    <a:lnTo>
                      <a:pt x="154" y="349"/>
                    </a:lnTo>
                    <a:lnTo>
                      <a:pt x="146" y="336"/>
                    </a:lnTo>
                    <a:lnTo>
                      <a:pt x="134" y="312"/>
                    </a:lnTo>
                    <a:lnTo>
                      <a:pt x="119" y="278"/>
                    </a:lnTo>
                    <a:lnTo>
                      <a:pt x="99" y="238"/>
                    </a:lnTo>
                    <a:lnTo>
                      <a:pt x="79" y="193"/>
                    </a:lnTo>
                    <a:lnTo>
                      <a:pt x="35" y="95"/>
                    </a:lnTo>
                    <a:lnTo>
                      <a:pt x="16" y="48"/>
                    </a:lnTo>
                    <a:lnTo>
                      <a:pt x="0" y="0"/>
                    </a:lnTo>
                  </a:path>
                </a:pathLst>
              </a:custGeom>
              <a:noFill/>
              <a:ln w="38100"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56" name="Group 23"/>
            <p:cNvGrpSpPr>
              <a:grpSpLocks/>
            </p:cNvGrpSpPr>
            <p:nvPr/>
          </p:nvGrpSpPr>
          <p:grpSpPr bwMode="auto">
            <a:xfrm>
              <a:off x="1427163" y="3051175"/>
              <a:ext cx="4572000" cy="1858963"/>
              <a:chOff x="1393" y="1922"/>
              <a:chExt cx="2881" cy="1171"/>
            </a:xfrm>
          </p:grpSpPr>
          <p:sp>
            <p:nvSpPr>
              <p:cNvPr id="77" name="Freeform 24"/>
              <p:cNvSpPr>
                <a:spLocks/>
              </p:cNvSpPr>
              <p:nvPr/>
            </p:nvSpPr>
            <p:spPr bwMode="auto">
              <a:xfrm>
                <a:off x="1538" y="1922"/>
                <a:ext cx="2736" cy="960"/>
              </a:xfrm>
              <a:custGeom>
                <a:avLst/>
                <a:gdLst>
                  <a:gd name="T0" fmla="*/ 0 w 2736"/>
                  <a:gd name="T1" fmla="*/ 959 h 960"/>
                  <a:gd name="T2" fmla="*/ 431 w 2736"/>
                  <a:gd name="T3" fmla="*/ 885 h 960"/>
                  <a:gd name="T4" fmla="*/ 848 w 2736"/>
                  <a:gd name="T5" fmla="*/ 807 h 960"/>
                  <a:gd name="T6" fmla="*/ 1046 w 2736"/>
                  <a:gd name="T7" fmla="*/ 761 h 960"/>
                  <a:gd name="T8" fmla="*/ 1238 w 2736"/>
                  <a:gd name="T9" fmla="*/ 715 h 960"/>
                  <a:gd name="T10" fmla="*/ 1422 w 2736"/>
                  <a:gd name="T11" fmla="*/ 664 h 960"/>
                  <a:gd name="T12" fmla="*/ 1600 w 2736"/>
                  <a:gd name="T13" fmla="*/ 604 h 960"/>
                  <a:gd name="T14" fmla="*/ 1764 w 2736"/>
                  <a:gd name="T15" fmla="*/ 540 h 960"/>
                  <a:gd name="T16" fmla="*/ 1921 w 2736"/>
                  <a:gd name="T17" fmla="*/ 475 h 960"/>
                  <a:gd name="T18" fmla="*/ 2072 w 2736"/>
                  <a:gd name="T19" fmla="*/ 401 h 960"/>
                  <a:gd name="T20" fmla="*/ 2209 w 2736"/>
                  <a:gd name="T21" fmla="*/ 323 h 960"/>
                  <a:gd name="T22" fmla="*/ 2475 w 2736"/>
                  <a:gd name="T23" fmla="*/ 166 h 960"/>
                  <a:gd name="T24" fmla="*/ 2735 w 2736"/>
                  <a:gd name="T25" fmla="*/ 0 h 9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736"/>
                  <a:gd name="T40" fmla="*/ 0 h 960"/>
                  <a:gd name="T41" fmla="*/ 2736 w 2736"/>
                  <a:gd name="T42" fmla="*/ 960 h 9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736" h="960">
                    <a:moveTo>
                      <a:pt x="0" y="959"/>
                    </a:moveTo>
                    <a:lnTo>
                      <a:pt x="431" y="885"/>
                    </a:lnTo>
                    <a:lnTo>
                      <a:pt x="848" y="807"/>
                    </a:lnTo>
                    <a:lnTo>
                      <a:pt x="1046" y="761"/>
                    </a:lnTo>
                    <a:lnTo>
                      <a:pt x="1238" y="715"/>
                    </a:lnTo>
                    <a:lnTo>
                      <a:pt x="1422" y="664"/>
                    </a:lnTo>
                    <a:lnTo>
                      <a:pt x="1600" y="604"/>
                    </a:lnTo>
                    <a:lnTo>
                      <a:pt x="1764" y="540"/>
                    </a:lnTo>
                    <a:lnTo>
                      <a:pt x="1921" y="475"/>
                    </a:lnTo>
                    <a:lnTo>
                      <a:pt x="2072" y="401"/>
                    </a:lnTo>
                    <a:lnTo>
                      <a:pt x="2209" y="323"/>
                    </a:lnTo>
                    <a:lnTo>
                      <a:pt x="2475" y="166"/>
                    </a:lnTo>
                    <a:lnTo>
                      <a:pt x="2735" y="0"/>
                    </a:lnTo>
                  </a:path>
                </a:pathLst>
              </a:custGeom>
              <a:noFill/>
              <a:ln w="508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8" name="Rectangle 25"/>
              <p:cNvSpPr>
                <a:spLocks noChangeArrowheads="1"/>
              </p:cNvSpPr>
              <p:nvPr/>
            </p:nvSpPr>
            <p:spPr bwMode="auto">
              <a:xfrm>
                <a:off x="1393" y="2881"/>
                <a:ext cx="48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dirty="0" err="1">
                    <a:latin typeface="Times New Roman" panose="02020603050405020304" pitchFamily="18" charset="0"/>
                    <a:cs typeface="Times New Roman" panose="02020603050405020304" pitchFamily="18" charset="0"/>
                  </a:rPr>
                  <a:t>CMgL</a:t>
                </a:r>
                <a:r>
                  <a:rPr lang="es-ES_tradnl" altLang="es-MX" sz="1600" b="1" baseline="0" dirty="0" smtClean="0">
                    <a:latin typeface="+mn-lt"/>
                  </a:rPr>
                  <a:t> </a:t>
                </a:r>
                <a:endParaRPr lang="es-ES_tradnl" altLang="es-MX" sz="1600" b="1" baseline="0" dirty="0">
                  <a:latin typeface="+mn-lt"/>
                </a:endParaRPr>
              </a:p>
            </p:txBody>
          </p:sp>
        </p:grpSp>
        <p:sp>
          <p:nvSpPr>
            <p:cNvPr id="57" name="Rectangle 26"/>
            <p:cNvSpPr>
              <a:spLocks noChangeArrowheads="1"/>
            </p:cNvSpPr>
            <p:nvPr/>
          </p:nvSpPr>
          <p:spPr bwMode="auto">
            <a:xfrm>
              <a:off x="5062717" y="4402138"/>
              <a:ext cx="3312753" cy="1567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54000" tIns="44450" rIns="54000"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_tradnl" altLang="es-MX" sz="1600" b="1" baseline="0" dirty="0">
                  <a:latin typeface="+mn-lt"/>
                </a:rPr>
                <a:t>Si la producción es q</a:t>
              </a:r>
              <a:r>
                <a:rPr lang="es-ES_tradnl" altLang="es-MX" sz="1600" b="1" i="1" dirty="0">
                  <a:latin typeface="+mn-lt"/>
                </a:rPr>
                <a:t>1 </a:t>
              </a:r>
              <a:r>
                <a:rPr lang="es-ES_tradnl" altLang="es-MX" sz="1600" b="1" baseline="0" dirty="0">
                  <a:latin typeface="+mn-lt"/>
                </a:rPr>
                <a:t>el gerente</a:t>
              </a:r>
            </a:p>
            <a:p>
              <a:pPr algn="ctr">
                <a:spcBef>
                  <a:spcPct val="0"/>
                </a:spcBef>
                <a:buClrTx/>
                <a:buSzTx/>
                <a:buFontTx/>
                <a:buNone/>
              </a:pPr>
              <a:r>
                <a:rPr lang="es-ES_tradnl" altLang="es-MX" sz="1600" b="1" baseline="0" dirty="0">
                  <a:latin typeface="+mn-lt"/>
                </a:rPr>
                <a:t>elegiría la planta pequeña de </a:t>
              </a:r>
              <a:r>
                <a:rPr lang="es-ES_tradnl" altLang="es-MX" sz="1600" b="1" i="1" baseline="0" dirty="0">
                  <a:latin typeface="Times New Roman" panose="02020603050405020304" pitchFamily="18" charset="0"/>
                  <a:cs typeface="Times New Roman" panose="02020603050405020304" pitchFamily="18" charset="0"/>
                </a:rPr>
                <a:t>CMeC</a:t>
              </a:r>
              <a:r>
                <a:rPr lang="es-ES_tradnl" altLang="es-MX" sz="1600" b="1" dirty="0">
                  <a:latin typeface="+mn-lt"/>
                </a:rPr>
                <a:t>1</a:t>
              </a:r>
              <a:r>
                <a:rPr lang="es-ES_tradnl" altLang="es-MX" sz="1600" b="1" baseline="0" dirty="0">
                  <a:latin typeface="+mn-lt"/>
                </a:rPr>
                <a:t> </a:t>
              </a:r>
            </a:p>
            <a:p>
              <a:pPr algn="ctr">
                <a:spcBef>
                  <a:spcPct val="0"/>
                </a:spcBef>
                <a:buClrTx/>
                <a:buSzTx/>
                <a:buFontTx/>
                <a:buNone/>
              </a:pPr>
              <a:r>
                <a:rPr lang="es-ES_tradnl" altLang="es-MX" sz="1600" b="1" baseline="0" dirty="0">
                  <a:latin typeface="+mn-lt"/>
                </a:rPr>
                <a:t>y </a:t>
              </a:r>
              <a:r>
                <a:rPr lang="es-ES_tradnl" altLang="es-MX" sz="1600" b="1" i="1" baseline="0" dirty="0" err="1">
                  <a:latin typeface="Times New Roman" panose="02020603050405020304" pitchFamily="18" charset="0"/>
                  <a:cs typeface="Times New Roman" panose="02020603050405020304" pitchFamily="18" charset="0"/>
                </a:rPr>
                <a:t>CMeC</a:t>
              </a:r>
              <a:r>
                <a:rPr lang="es-ES_tradnl" altLang="es-MX" sz="1600" b="1" baseline="0" dirty="0">
                  <a:latin typeface="+mn-lt"/>
                </a:rPr>
                <a:t> de 8 dólares.</a:t>
              </a:r>
            </a:p>
            <a:p>
              <a:pPr algn="ctr">
                <a:spcBef>
                  <a:spcPct val="0"/>
                </a:spcBef>
                <a:buClrTx/>
                <a:buSzTx/>
                <a:buFontTx/>
                <a:buNone/>
              </a:pPr>
              <a:r>
                <a:rPr lang="es-ES_tradnl" altLang="es-MX" sz="1600" b="1" baseline="0" dirty="0">
                  <a:latin typeface="+mn-lt"/>
                </a:rPr>
                <a:t>El punto </a:t>
              </a:r>
              <a:r>
                <a:rPr lang="es-ES_tradnl" altLang="es-MX" sz="1600" b="1" i="1" baseline="0" dirty="0">
                  <a:latin typeface="+mn-lt"/>
                </a:rPr>
                <a:t>B</a:t>
              </a:r>
              <a:r>
                <a:rPr lang="es-ES_tradnl" altLang="es-MX" sz="1600" b="1" baseline="0" dirty="0">
                  <a:latin typeface="+mn-lt"/>
                </a:rPr>
                <a:t> está en el </a:t>
              </a:r>
              <a:r>
                <a:rPr lang="es-ES_tradnl" altLang="es-MX" sz="1600" b="1" i="1" baseline="0" dirty="0" err="1">
                  <a:latin typeface="Times New Roman" panose="02020603050405020304" pitchFamily="18" charset="0"/>
                  <a:cs typeface="Times New Roman" panose="02020603050405020304" pitchFamily="18" charset="0"/>
                </a:rPr>
                <a:t>CMeL</a:t>
              </a:r>
              <a:r>
                <a:rPr lang="es-ES_tradnl" altLang="es-MX" sz="1600" b="1" baseline="0" dirty="0">
                  <a:latin typeface="+mn-lt"/>
                </a:rPr>
                <a:t> porque  </a:t>
              </a:r>
            </a:p>
            <a:p>
              <a:pPr algn="ctr">
                <a:spcBef>
                  <a:spcPct val="0"/>
                </a:spcBef>
                <a:buClrTx/>
                <a:buSzTx/>
                <a:buFontTx/>
                <a:buNone/>
              </a:pPr>
              <a:r>
                <a:rPr lang="es-ES_tradnl" altLang="es-MX" sz="1600" b="1" baseline="0" dirty="0">
                  <a:latin typeface="+mn-lt"/>
                </a:rPr>
                <a:t>es la planta más barata para una </a:t>
              </a:r>
            </a:p>
            <a:p>
              <a:pPr algn="ctr">
                <a:spcBef>
                  <a:spcPct val="0"/>
                </a:spcBef>
                <a:buClrTx/>
                <a:buSzTx/>
                <a:buFontTx/>
                <a:buNone/>
              </a:pPr>
              <a:r>
                <a:rPr lang="es-ES_tradnl" altLang="es-MX" sz="1600" b="1" baseline="0" dirty="0">
                  <a:latin typeface="+mn-lt"/>
                </a:rPr>
                <a:t>determinada producción.</a:t>
              </a:r>
            </a:p>
          </p:txBody>
        </p:sp>
        <p:sp>
          <p:nvSpPr>
            <p:cNvPr id="58" name="Line 27"/>
            <p:cNvSpPr>
              <a:spLocks noChangeShapeType="1"/>
            </p:cNvSpPr>
            <p:nvPr/>
          </p:nvSpPr>
          <p:spPr bwMode="auto">
            <a:xfrm>
              <a:off x="2947988" y="3063875"/>
              <a:ext cx="0" cy="2943225"/>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59" name="Rectangle 28"/>
            <p:cNvSpPr>
              <a:spLocks noChangeArrowheads="1"/>
            </p:cNvSpPr>
            <p:nvPr/>
          </p:nvSpPr>
          <p:spPr bwMode="auto">
            <a:xfrm>
              <a:off x="817563" y="2820988"/>
              <a:ext cx="57467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 10$</a:t>
              </a:r>
            </a:p>
          </p:txBody>
        </p:sp>
        <p:sp>
          <p:nvSpPr>
            <p:cNvPr id="60" name="Rectangle 29"/>
            <p:cNvSpPr>
              <a:spLocks noChangeArrowheads="1"/>
            </p:cNvSpPr>
            <p:nvPr/>
          </p:nvSpPr>
          <p:spPr bwMode="auto">
            <a:xfrm>
              <a:off x="2798763" y="5921375"/>
              <a:ext cx="375104"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800" b="1" i="1" baseline="0" dirty="0">
                  <a:latin typeface="Times New Roman" panose="02020603050405020304" pitchFamily="18" charset="0"/>
                  <a:cs typeface="Times New Roman" panose="02020603050405020304" pitchFamily="18" charset="0"/>
                </a:rPr>
                <a:t>q</a:t>
              </a:r>
              <a:r>
                <a:rPr lang="es-ES_tradnl" altLang="es-MX" sz="1800" b="1" dirty="0">
                  <a:latin typeface="Times New Roman" panose="02020603050405020304" pitchFamily="18" charset="0"/>
                  <a:cs typeface="Times New Roman" panose="02020603050405020304" pitchFamily="18" charset="0"/>
                </a:rPr>
                <a:t>1</a:t>
              </a:r>
            </a:p>
          </p:txBody>
        </p:sp>
        <p:sp>
          <p:nvSpPr>
            <p:cNvPr id="61" name="Line 30"/>
            <p:cNvSpPr>
              <a:spLocks noChangeShapeType="1"/>
            </p:cNvSpPr>
            <p:nvPr/>
          </p:nvSpPr>
          <p:spPr bwMode="auto">
            <a:xfrm flipH="1">
              <a:off x="1414463" y="3048000"/>
              <a:ext cx="1546225"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62" name="Oval 31"/>
            <p:cNvSpPr>
              <a:spLocks noChangeArrowheads="1"/>
            </p:cNvSpPr>
            <p:nvPr/>
          </p:nvSpPr>
          <p:spPr bwMode="auto">
            <a:xfrm flipV="1">
              <a:off x="2909888" y="3009900"/>
              <a:ext cx="76200" cy="76200"/>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63" name="Line 32"/>
            <p:cNvSpPr>
              <a:spLocks noChangeShapeType="1"/>
            </p:cNvSpPr>
            <p:nvPr/>
          </p:nvSpPr>
          <p:spPr bwMode="auto">
            <a:xfrm flipH="1">
              <a:off x="1414463" y="3352800"/>
              <a:ext cx="142240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64" name="Oval 33"/>
            <p:cNvSpPr>
              <a:spLocks noChangeArrowheads="1"/>
            </p:cNvSpPr>
            <p:nvPr/>
          </p:nvSpPr>
          <p:spPr bwMode="auto">
            <a:xfrm flipV="1">
              <a:off x="2895600" y="3314700"/>
              <a:ext cx="106363" cy="76200"/>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65" name="Rectangle 34"/>
            <p:cNvSpPr>
              <a:spLocks noChangeArrowheads="1"/>
            </p:cNvSpPr>
            <p:nvPr/>
          </p:nvSpPr>
          <p:spPr bwMode="auto">
            <a:xfrm>
              <a:off x="969963" y="3125788"/>
              <a:ext cx="4064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baseline="0"/>
                <a:t>8$</a:t>
              </a:r>
            </a:p>
          </p:txBody>
        </p:sp>
        <p:sp>
          <p:nvSpPr>
            <p:cNvPr id="66" name="Rectangle 35"/>
            <p:cNvSpPr>
              <a:spLocks noChangeArrowheads="1"/>
            </p:cNvSpPr>
            <p:nvPr/>
          </p:nvSpPr>
          <p:spPr bwMode="auto">
            <a:xfrm>
              <a:off x="2951163" y="3327400"/>
              <a:ext cx="304572"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dirty="0">
                  <a:latin typeface="+mn-lt"/>
                </a:rPr>
                <a:t>B</a:t>
              </a:r>
            </a:p>
          </p:txBody>
        </p:sp>
        <p:sp>
          <p:nvSpPr>
            <p:cNvPr id="67" name="Rectangle 36"/>
            <p:cNvSpPr>
              <a:spLocks noChangeArrowheads="1"/>
            </p:cNvSpPr>
            <p:nvPr/>
          </p:nvSpPr>
          <p:spPr bwMode="auto">
            <a:xfrm>
              <a:off x="2679656" y="2774437"/>
              <a:ext cx="302969"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dirty="0">
                  <a:latin typeface="+mn-lt"/>
                </a:rPr>
                <a:t>A</a:t>
              </a:r>
            </a:p>
          </p:txBody>
        </p:sp>
        <p:grpSp>
          <p:nvGrpSpPr>
            <p:cNvPr id="68" name="Group 37"/>
            <p:cNvGrpSpPr>
              <a:grpSpLocks/>
            </p:cNvGrpSpPr>
            <p:nvPr/>
          </p:nvGrpSpPr>
          <p:grpSpPr bwMode="auto">
            <a:xfrm>
              <a:off x="1382713" y="1906589"/>
              <a:ext cx="6610357" cy="2076452"/>
              <a:chOff x="1365" y="1201"/>
              <a:chExt cx="4165" cy="1308"/>
            </a:xfrm>
          </p:grpSpPr>
          <p:sp>
            <p:nvSpPr>
              <p:cNvPr id="75" name="Rectangle 38"/>
              <p:cNvSpPr>
                <a:spLocks noChangeArrowheads="1"/>
              </p:cNvSpPr>
              <p:nvPr/>
            </p:nvSpPr>
            <p:spPr bwMode="auto">
              <a:xfrm>
                <a:off x="5041" y="1201"/>
                <a:ext cx="489" cy="212"/>
              </a:xfrm>
              <a:prstGeom prst="rect">
                <a:avLst/>
              </a:prstGeom>
              <a:noFill/>
              <a:ln w="12700">
                <a:noFill/>
                <a:miter lim="800000"/>
                <a:headEnd/>
                <a:tailEnd/>
              </a:ln>
              <a:effectLst/>
            </p:spPr>
            <p:txBody>
              <a:bodyPr wrap="none" lIns="90488" tIns="44450" rIns="90488" bIns="44450">
                <a:spAutoFit/>
              </a:bodyPr>
              <a:lstStyle/>
              <a:p>
                <a:pPr eaLnBrk="0" hangingPunct="0">
                  <a:defRPr/>
                </a:pPr>
                <a:r>
                  <a:rPr lang="es-ES_tradnl" sz="1600" b="1" i="1" baseline="0" dirty="0" err="1">
                    <a:latin typeface="Times New Roman" panose="02020603050405020304" pitchFamily="18" charset="0"/>
                    <a:cs typeface="Times New Roman" panose="02020603050405020304" pitchFamily="18" charset="0"/>
                  </a:rPr>
                  <a:t>CMeL</a:t>
                </a:r>
                <a:r>
                  <a:rPr lang="es-ES_tradnl" sz="1600" b="1" baseline="0" dirty="0"/>
                  <a:t> </a:t>
                </a:r>
              </a:p>
            </p:txBody>
          </p:sp>
          <p:sp>
            <p:nvSpPr>
              <p:cNvPr id="76" name="Freeform 39"/>
              <p:cNvSpPr>
                <a:spLocks/>
              </p:cNvSpPr>
              <p:nvPr/>
            </p:nvSpPr>
            <p:spPr bwMode="auto">
              <a:xfrm>
                <a:off x="1365" y="1428"/>
                <a:ext cx="3716" cy="1081"/>
              </a:xfrm>
              <a:custGeom>
                <a:avLst/>
                <a:gdLst>
                  <a:gd name="T0" fmla="*/ 0 w 3716"/>
                  <a:gd name="T1" fmla="*/ 134 h 1081"/>
                  <a:gd name="T2" fmla="*/ 505 w 3716"/>
                  <a:gd name="T3" fmla="*/ 545 h 1081"/>
                  <a:gd name="T4" fmla="*/ 1775 w 3716"/>
                  <a:gd name="T5" fmla="*/ 1081 h 1081"/>
                  <a:gd name="T6" fmla="*/ 3117 w 3716"/>
                  <a:gd name="T7" fmla="*/ 545 h 1081"/>
                  <a:gd name="T8" fmla="*/ 3716 w 3716"/>
                  <a:gd name="T9" fmla="*/ 0 h 1081"/>
                  <a:gd name="T10" fmla="*/ 0 60000 65536"/>
                  <a:gd name="T11" fmla="*/ 0 60000 65536"/>
                  <a:gd name="T12" fmla="*/ 0 60000 65536"/>
                  <a:gd name="T13" fmla="*/ 0 60000 65536"/>
                  <a:gd name="T14" fmla="*/ 0 60000 65536"/>
                  <a:gd name="T15" fmla="*/ 0 w 3716"/>
                  <a:gd name="T16" fmla="*/ 0 h 1081"/>
                  <a:gd name="T17" fmla="*/ 3716 w 3716"/>
                  <a:gd name="T18" fmla="*/ 1081 h 1081"/>
                </a:gdLst>
                <a:ahLst/>
                <a:cxnLst>
                  <a:cxn ang="T10">
                    <a:pos x="T0" y="T1"/>
                  </a:cxn>
                  <a:cxn ang="T11">
                    <a:pos x="T2" y="T3"/>
                  </a:cxn>
                  <a:cxn ang="T12">
                    <a:pos x="T4" y="T5"/>
                  </a:cxn>
                  <a:cxn ang="T13">
                    <a:pos x="T6" y="T7"/>
                  </a:cxn>
                  <a:cxn ang="T14">
                    <a:pos x="T8" y="T9"/>
                  </a:cxn>
                </a:cxnLst>
                <a:rect l="T15" t="T16" r="T17" b="T18"/>
                <a:pathLst>
                  <a:path w="3716" h="1081">
                    <a:moveTo>
                      <a:pt x="0" y="134"/>
                    </a:moveTo>
                    <a:cubicBezTo>
                      <a:pt x="84" y="202"/>
                      <a:pt x="209" y="387"/>
                      <a:pt x="505" y="545"/>
                    </a:cubicBezTo>
                    <a:cubicBezTo>
                      <a:pt x="801" y="703"/>
                      <a:pt x="1340" y="1081"/>
                      <a:pt x="1775" y="1081"/>
                    </a:cubicBezTo>
                    <a:cubicBezTo>
                      <a:pt x="2210" y="1081"/>
                      <a:pt x="2794" y="725"/>
                      <a:pt x="3117" y="545"/>
                    </a:cubicBezTo>
                    <a:cubicBezTo>
                      <a:pt x="3440" y="365"/>
                      <a:pt x="3573" y="182"/>
                      <a:pt x="3716" y="0"/>
                    </a:cubicBezTo>
                  </a:path>
                </a:pathLst>
              </a:custGeom>
              <a:noFill/>
              <a:ln w="5715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s-MX"/>
              </a:p>
            </p:txBody>
          </p:sp>
        </p:grpSp>
        <p:grpSp>
          <p:nvGrpSpPr>
            <p:cNvPr id="69" name="Group 40"/>
            <p:cNvGrpSpPr>
              <a:grpSpLocks/>
            </p:cNvGrpSpPr>
            <p:nvPr/>
          </p:nvGrpSpPr>
          <p:grpSpPr bwMode="auto">
            <a:xfrm>
              <a:off x="4211638" y="1920875"/>
              <a:ext cx="3035300" cy="2500313"/>
              <a:chOff x="3148" y="1210"/>
              <a:chExt cx="1912" cy="1575"/>
            </a:xfrm>
          </p:grpSpPr>
          <p:sp>
            <p:nvSpPr>
              <p:cNvPr id="70" name="Rectangle 41"/>
              <p:cNvSpPr>
                <a:spLocks noChangeArrowheads="1"/>
              </p:cNvSpPr>
              <p:nvPr/>
            </p:nvSpPr>
            <p:spPr bwMode="auto">
              <a:xfrm>
                <a:off x="4561" y="1210"/>
                <a:ext cx="49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dirty="0">
                    <a:latin typeface="Times New Roman" panose="02020603050405020304" pitchFamily="18" charset="0"/>
                    <a:cs typeface="Times New Roman" panose="02020603050405020304" pitchFamily="18" charset="0"/>
                  </a:rPr>
                  <a:t>CMeC</a:t>
                </a:r>
                <a:r>
                  <a:rPr lang="es-ES_tradnl" altLang="es-MX" sz="1600" b="1" dirty="0">
                    <a:latin typeface="+mn-lt"/>
                  </a:rPr>
                  <a:t>3</a:t>
                </a:r>
              </a:p>
            </p:txBody>
          </p:sp>
          <p:sp>
            <p:nvSpPr>
              <p:cNvPr id="71" name="Freeform 42"/>
              <p:cNvSpPr>
                <a:spLocks/>
              </p:cNvSpPr>
              <p:nvPr/>
            </p:nvSpPr>
            <p:spPr bwMode="auto">
              <a:xfrm>
                <a:off x="3746" y="1776"/>
                <a:ext cx="384" cy="818"/>
              </a:xfrm>
              <a:custGeom>
                <a:avLst/>
                <a:gdLst>
                  <a:gd name="T0" fmla="*/ 0 w 384"/>
                  <a:gd name="T1" fmla="*/ 817 h 818"/>
                  <a:gd name="T2" fmla="*/ 86 w 384"/>
                  <a:gd name="T3" fmla="*/ 705 h 818"/>
                  <a:gd name="T4" fmla="*/ 165 w 384"/>
                  <a:gd name="T5" fmla="*/ 597 h 818"/>
                  <a:gd name="T6" fmla="*/ 231 w 384"/>
                  <a:gd name="T7" fmla="*/ 489 h 818"/>
                  <a:gd name="T8" fmla="*/ 284 w 384"/>
                  <a:gd name="T9" fmla="*/ 386 h 818"/>
                  <a:gd name="T10" fmla="*/ 324 w 384"/>
                  <a:gd name="T11" fmla="*/ 286 h 818"/>
                  <a:gd name="T12" fmla="*/ 350 w 384"/>
                  <a:gd name="T13" fmla="*/ 186 h 818"/>
                  <a:gd name="T14" fmla="*/ 370 w 384"/>
                  <a:gd name="T15" fmla="*/ 95 h 818"/>
                  <a:gd name="T16" fmla="*/ 383 w 384"/>
                  <a:gd name="T17" fmla="*/ 0 h 8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4"/>
                  <a:gd name="T28" fmla="*/ 0 h 818"/>
                  <a:gd name="T29" fmla="*/ 384 w 384"/>
                  <a:gd name="T30" fmla="*/ 818 h 8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4" h="818">
                    <a:moveTo>
                      <a:pt x="0" y="817"/>
                    </a:moveTo>
                    <a:lnTo>
                      <a:pt x="86" y="705"/>
                    </a:lnTo>
                    <a:lnTo>
                      <a:pt x="165" y="597"/>
                    </a:lnTo>
                    <a:lnTo>
                      <a:pt x="231" y="489"/>
                    </a:lnTo>
                    <a:lnTo>
                      <a:pt x="284" y="386"/>
                    </a:lnTo>
                    <a:lnTo>
                      <a:pt x="324" y="286"/>
                    </a:lnTo>
                    <a:lnTo>
                      <a:pt x="350" y="186"/>
                    </a:lnTo>
                    <a:lnTo>
                      <a:pt x="370" y="95"/>
                    </a:lnTo>
                    <a:lnTo>
                      <a:pt x="383" y="0"/>
                    </a:lnTo>
                  </a:path>
                </a:pathLst>
              </a:custGeom>
              <a:noFill/>
              <a:ln w="38100">
                <a:solidFill>
                  <a:srgbClr val="993300"/>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2" name="Rectangle 43"/>
              <p:cNvSpPr>
                <a:spLocks noChangeArrowheads="1"/>
              </p:cNvSpPr>
              <p:nvPr/>
            </p:nvSpPr>
            <p:spPr bwMode="auto">
              <a:xfrm>
                <a:off x="3457" y="2593"/>
                <a:ext cx="48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dirty="0" smtClean="0">
                    <a:latin typeface="Times New Roman" panose="02020603050405020304" pitchFamily="18" charset="0"/>
                    <a:cs typeface="Times New Roman" panose="02020603050405020304" pitchFamily="18" charset="0"/>
                  </a:rPr>
                  <a:t>CMgC</a:t>
                </a:r>
                <a:r>
                  <a:rPr lang="es-ES_tradnl" altLang="es-MX" sz="1400" b="1" dirty="0" smtClean="0"/>
                  <a:t>3</a:t>
                </a:r>
                <a:endParaRPr lang="es-ES_tradnl" altLang="es-MX" sz="1400" b="1" dirty="0"/>
              </a:p>
            </p:txBody>
          </p:sp>
          <p:sp>
            <p:nvSpPr>
              <p:cNvPr id="73" name="Freeform 44"/>
              <p:cNvSpPr>
                <a:spLocks/>
              </p:cNvSpPr>
              <p:nvPr/>
            </p:nvSpPr>
            <p:spPr bwMode="auto">
              <a:xfrm>
                <a:off x="3148" y="1421"/>
                <a:ext cx="607" cy="655"/>
              </a:xfrm>
              <a:custGeom>
                <a:avLst/>
                <a:gdLst>
                  <a:gd name="T0" fmla="*/ 607 w 607"/>
                  <a:gd name="T1" fmla="*/ 655 h 655"/>
                  <a:gd name="T2" fmla="*/ 245 w 607"/>
                  <a:gd name="T3" fmla="*/ 394 h 655"/>
                  <a:gd name="T4" fmla="*/ 0 w 607"/>
                  <a:gd name="T5" fmla="*/ 0 h 655"/>
                  <a:gd name="T6" fmla="*/ 0 60000 65536"/>
                  <a:gd name="T7" fmla="*/ 0 60000 65536"/>
                  <a:gd name="T8" fmla="*/ 0 60000 65536"/>
                  <a:gd name="T9" fmla="*/ 0 w 607"/>
                  <a:gd name="T10" fmla="*/ 0 h 655"/>
                  <a:gd name="T11" fmla="*/ 607 w 607"/>
                  <a:gd name="T12" fmla="*/ 655 h 655"/>
                </a:gdLst>
                <a:ahLst/>
                <a:cxnLst>
                  <a:cxn ang="T6">
                    <a:pos x="T0" y="T1"/>
                  </a:cxn>
                  <a:cxn ang="T7">
                    <a:pos x="T2" y="T3"/>
                  </a:cxn>
                  <a:cxn ang="T8">
                    <a:pos x="T4" y="T5"/>
                  </a:cxn>
                </a:cxnLst>
                <a:rect l="T9" t="T10" r="T11" b="T12"/>
                <a:pathLst>
                  <a:path w="607" h="655">
                    <a:moveTo>
                      <a:pt x="607" y="655"/>
                    </a:moveTo>
                    <a:cubicBezTo>
                      <a:pt x="547" y="612"/>
                      <a:pt x="346" y="503"/>
                      <a:pt x="245" y="394"/>
                    </a:cubicBezTo>
                    <a:cubicBezTo>
                      <a:pt x="144" y="285"/>
                      <a:pt x="51" y="82"/>
                      <a:pt x="0" y="0"/>
                    </a:cubicBezTo>
                  </a:path>
                </a:pathLst>
              </a:custGeom>
              <a:noFill/>
              <a:ln w="38100" cap="rnd">
                <a:solidFill>
                  <a:srgbClr val="99CCF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4" name="Freeform 45"/>
              <p:cNvSpPr>
                <a:spLocks/>
              </p:cNvSpPr>
              <p:nvPr/>
            </p:nvSpPr>
            <p:spPr bwMode="auto">
              <a:xfrm>
                <a:off x="3773" y="1437"/>
                <a:ext cx="1081" cy="728"/>
              </a:xfrm>
              <a:custGeom>
                <a:avLst/>
                <a:gdLst>
                  <a:gd name="T0" fmla="*/ 1081 w 1081"/>
                  <a:gd name="T1" fmla="*/ 0 h 728"/>
                  <a:gd name="T2" fmla="*/ 615 w 1081"/>
                  <a:gd name="T3" fmla="*/ 584 h 728"/>
                  <a:gd name="T4" fmla="*/ 260 w 1081"/>
                  <a:gd name="T5" fmla="*/ 718 h 728"/>
                  <a:gd name="T6" fmla="*/ 0 w 1081"/>
                  <a:gd name="T7" fmla="*/ 647 h 728"/>
                  <a:gd name="T8" fmla="*/ 0 60000 65536"/>
                  <a:gd name="T9" fmla="*/ 0 60000 65536"/>
                  <a:gd name="T10" fmla="*/ 0 60000 65536"/>
                  <a:gd name="T11" fmla="*/ 0 60000 65536"/>
                  <a:gd name="T12" fmla="*/ 0 w 1081"/>
                  <a:gd name="T13" fmla="*/ 0 h 728"/>
                  <a:gd name="T14" fmla="*/ 1081 w 1081"/>
                  <a:gd name="T15" fmla="*/ 728 h 728"/>
                </a:gdLst>
                <a:ahLst/>
                <a:cxnLst>
                  <a:cxn ang="T8">
                    <a:pos x="T0" y="T1"/>
                  </a:cxn>
                  <a:cxn ang="T9">
                    <a:pos x="T2" y="T3"/>
                  </a:cxn>
                  <a:cxn ang="T10">
                    <a:pos x="T4" y="T5"/>
                  </a:cxn>
                  <a:cxn ang="T11">
                    <a:pos x="T6" y="T7"/>
                  </a:cxn>
                </a:cxnLst>
                <a:rect l="T12" t="T13" r="T14" b="T15"/>
                <a:pathLst>
                  <a:path w="1081" h="728">
                    <a:moveTo>
                      <a:pt x="1081" y="0"/>
                    </a:moveTo>
                    <a:cubicBezTo>
                      <a:pt x="916" y="232"/>
                      <a:pt x="752" y="464"/>
                      <a:pt x="615" y="584"/>
                    </a:cubicBezTo>
                    <a:cubicBezTo>
                      <a:pt x="478" y="704"/>
                      <a:pt x="362" y="708"/>
                      <a:pt x="260" y="718"/>
                    </a:cubicBezTo>
                    <a:cubicBezTo>
                      <a:pt x="158" y="728"/>
                      <a:pt x="79" y="687"/>
                      <a:pt x="0" y="647"/>
                    </a:cubicBezTo>
                  </a:path>
                </a:pathLst>
              </a:custGeom>
              <a:noFill/>
              <a:ln w="381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spTree>
    <p:extLst>
      <p:ext uri="{BB962C8B-B14F-4D97-AF65-F5344CB8AC3E}">
        <p14:creationId xmlns:p14="http://schemas.microsoft.com/office/powerpoint/2010/main" val="687481804"/>
      </p:ext>
    </p:extLst>
  </p:cSld>
  <p:clrMapOvr>
    <a:masterClrMapping/>
  </p:clrMapOvr>
  <p:transition spd="med">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sz="quarter" idx="1"/>
          </p:nvPr>
        </p:nvSpPr>
        <p:spPr>
          <a:xfrm>
            <a:off x="1343472" y="620689"/>
            <a:ext cx="10153128" cy="5510237"/>
          </a:xfrm>
        </p:spPr>
        <p:txBody>
          <a:bodyPr>
            <a:noAutofit/>
          </a:bodyPr>
          <a:lstStyle/>
          <a:p>
            <a:pPr marL="0" indent="0">
              <a:buNone/>
            </a:pPr>
            <a:r>
              <a:rPr lang="es-ES" altLang="es-MX" sz="2400" dirty="0"/>
              <a:t>Este comportamiento estará determinado por tres elementos fundamentales: </a:t>
            </a:r>
          </a:p>
          <a:p>
            <a:pPr marL="877887" lvl="1" indent="-342900"/>
            <a:r>
              <a:rPr lang="es-ES" altLang="es-MX" dirty="0" smtClean="0"/>
              <a:t>La tecnología de producción, </a:t>
            </a:r>
          </a:p>
          <a:p>
            <a:pPr marL="877887" lvl="1" indent="-342900"/>
            <a:r>
              <a:rPr lang="es-ES" altLang="es-MX" dirty="0" smtClean="0"/>
              <a:t>El marco económico en el que la empresa se encuentra (la estructura de propiedad de las empresas): Propiedad privada,</a:t>
            </a:r>
            <a:r>
              <a:rPr lang="es-ES" altLang="es-MX" b="1" dirty="0" smtClean="0"/>
              <a:t> </a:t>
            </a:r>
            <a:endParaRPr lang="es-ES" altLang="es-MX" dirty="0" smtClean="0"/>
          </a:p>
          <a:p>
            <a:pPr marL="877887" lvl="1" indent="-342900"/>
            <a:r>
              <a:rPr lang="es-ES" altLang="es-MX" dirty="0" smtClean="0"/>
              <a:t>El objetivo de la empresa, Maximización de beneficios.</a:t>
            </a:r>
          </a:p>
          <a:p>
            <a:pPr marL="0" indent="0">
              <a:buNone/>
            </a:pPr>
            <a:endParaRPr lang="es-ES" altLang="ja-JP" sz="2400" dirty="0">
              <a:ea typeface="ＭＳ Ｐゴシック" charset="-128"/>
            </a:endParaRPr>
          </a:p>
          <a:p>
            <a:pPr marL="0" indent="0">
              <a:buNone/>
            </a:pPr>
            <a:r>
              <a:rPr lang="es-ES" altLang="ja-JP" sz="2400" dirty="0">
                <a:ea typeface="ＭＳ Ｐゴシック" charset="-128"/>
              </a:rPr>
              <a:t>El beneficio de la empresa se define como la diferencia entre los ingresos totales de la empresa producto de la venta de su producción y los costos en que incurre para obtener esa producción.</a:t>
            </a:r>
          </a:p>
          <a:p>
            <a:pPr marL="0" indent="0">
              <a:buNone/>
            </a:pPr>
            <a:endParaRPr lang="es-ES" altLang="ja-JP" sz="2400" dirty="0">
              <a:ea typeface="ＭＳ Ｐゴシック" charset="-128"/>
            </a:endParaRPr>
          </a:p>
          <a:p>
            <a:pPr marL="0" indent="0">
              <a:buNone/>
            </a:pPr>
            <a:r>
              <a:rPr lang="es-ES" altLang="ja-JP" sz="2400" dirty="0">
                <a:ea typeface="ＭＳ Ｐゴシック" charset="-128"/>
              </a:rPr>
              <a:t>Una empresa debería funcionar de manera que promoviera la eficiencia y el bienestar social.</a:t>
            </a:r>
          </a:p>
          <a:p>
            <a:pPr marL="0" indent="0">
              <a:buNone/>
            </a:pPr>
            <a:endParaRPr lang="es-ES" altLang="ja-JP" sz="2400" dirty="0">
              <a:ea typeface="ＭＳ Ｐゴシック" charset="-128"/>
            </a:endParaRPr>
          </a:p>
          <a:p>
            <a:pPr marL="0" indent="0"/>
            <a:endParaRPr lang="es-ES" altLang="es-MX" sz="2400" dirty="0"/>
          </a:p>
        </p:txBody>
      </p:sp>
    </p:spTree>
    <p:extLst>
      <p:ext uri="{BB962C8B-B14F-4D97-AF65-F5344CB8AC3E}">
        <p14:creationId xmlns:p14="http://schemas.microsoft.com/office/powerpoint/2010/main" val="62000417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normAutofit/>
          </a:bodyPr>
          <a:lstStyle/>
          <a:p>
            <a:r>
              <a:rPr lang="es-ES" sz="3600" dirty="0" smtClean="0"/>
              <a:t>3. 5 Maximización </a:t>
            </a:r>
            <a:r>
              <a:rPr lang="es-ES" sz="3600" dirty="0"/>
              <a:t>de los </a:t>
            </a:r>
            <a:r>
              <a:rPr lang="es-ES" sz="3600" dirty="0" smtClean="0"/>
              <a:t>beneficios</a:t>
            </a:r>
            <a:endParaRPr lang="es-MX" dirty="0"/>
          </a:p>
        </p:txBody>
      </p:sp>
      <p:pic>
        <p:nvPicPr>
          <p:cNvPr id="6" name="Imagen 5"/>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162289" y="3189238"/>
            <a:ext cx="4323134" cy="3480122"/>
          </a:xfrm>
          <a:prstGeom prst="rect">
            <a:avLst/>
          </a:prstGeom>
        </p:spPr>
      </p:pic>
    </p:spTree>
    <p:extLst>
      <p:ext uri="{BB962C8B-B14F-4D97-AF65-F5344CB8AC3E}">
        <p14:creationId xmlns:p14="http://schemas.microsoft.com/office/powerpoint/2010/main" val="42014873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199456" y="659634"/>
            <a:ext cx="10441160" cy="5867290"/>
          </a:xfrm>
        </p:spPr>
        <p:txBody>
          <a:bodyPr>
            <a:noAutofit/>
          </a:bodyPr>
          <a:lstStyle/>
          <a:p>
            <a:pPr marL="0" indent="0">
              <a:buNone/>
            </a:pPr>
            <a:r>
              <a:rPr lang="es-MX" sz="2400" dirty="0" smtClean="0"/>
              <a:t>Las diapositivas 59 a 69 muestran el proceso de maximización de beneficios de una empresa, objetivo que se constituye como el de mayor importancia para todo empresario. En dicho proceso se determina cual debe ser la condición de primer orden que se debe cumplir para lograr dicho fin.</a:t>
            </a:r>
          </a:p>
          <a:p>
            <a:pPr marL="0" indent="0" algn="just">
              <a:buNone/>
            </a:pPr>
            <a:r>
              <a:rPr lang="es-MX" sz="2400" dirty="0" smtClean="0"/>
              <a:t>Se muestra la combinación tanto de la maximización de la producción como de la minimización de los costos. De esta forma, se obtiene el proceso de maximización de los beneficios.</a:t>
            </a:r>
            <a:endParaRPr lang="es-MX" sz="2400" dirty="0"/>
          </a:p>
          <a:p>
            <a:pPr algn="just">
              <a:spcBef>
                <a:spcPts val="0"/>
              </a:spcBef>
              <a:defRPr/>
            </a:pPr>
            <a:endParaRPr lang="es-MX" sz="2400" dirty="0"/>
          </a:p>
          <a:p>
            <a:pPr algn="just">
              <a:spcBef>
                <a:spcPts val="0"/>
              </a:spcBef>
              <a:buNone/>
              <a:defRPr/>
            </a:pPr>
            <a:r>
              <a:rPr lang="es-MX" sz="2400" dirty="0"/>
              <a:t> </a:t>
            </a:r>
          </a:p>
          <a:p>
            <a:pPr eaLnBrk="1" hangingPunct="1">
              <a:defRPr/>
            </a:pPr>
            <a:endParaRPr lang="es-MX" sz="2000" dirty="0"/>
          </a:p>
        </p:txBody>
      </p:sp>
      <p:sp>
        <p:nvSpPr>
          <p:cNvPr id="2" name="1 Marcador de número de diapositiva"/>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356801928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sz="quarter" idx="1"/>
          </p:nvPr>
        </p:nvSpPr>
        <p:spPr>
          <a:xfrm>
            <a:off x="1271464" y="1196753"/>
            <a:ext cx="10153128" cy="4934173"/>
          </a:xfrm>
        </p:spPr>
        <p:txBody>
          <a:bodyPr>
            <a:noAutofit/>
          </a:bodyPr>
          <a:lstStyle/>
          <a:p>
            <a:pPr marL="0" indent="0">
              <a:lnSpc>
                <a:spcPct val="90000"/>
              </a:lnSpc>
              <a:buNone/>
            </a:pPr>
            <a:r>
              <a:rPr lang="es-ES" altLang="es-MX" sz="2400" dirty="0"/>
              <a:t>Bajo ciertas condiciones la maximización de beneficios permite obtener ese resultado. Estas condiciones son </a:t>
            </a:r>
          </a:p>
          <a:p>
            <a:pPr lvl="1" eaLnBrk="1" hangingPunct="1">
              <a:lnSpc>
                <a:spcPct val="90000"/>
              </a:lnSpc>
              <a:buFont typeface="Wingdings" pitchFamily="2" charset="2"/>
              <a:buNone/>
            </a:pPr>
            <a:r>
              <a:rPr lang="es-ES" altLang="es-MX" dirty="0" smtClean="0"/>
              <a:t>i) ausencia de externalidades, </a:t>
            </a:r>
          </a:p>
          <a:p>
            <a:pPr lvl="1" eaLnBrk="1" hangingPunct="1">
              <a:lnSpc>
                <a:spcPct val="90000"/>
              </a:lnSpc>
              <a:buFont typeface="Wingdings" pitchFamily="2" charset="2"/>
              <a:buNone/>
            </a:pPr>
            <a:r>
              <a:rPr lang="es-ES" altLang="es-MX" dirty="0" smtClean="0"/>
              <a:t>ii) ausencia de incertidumbre,</a:t>
            </a:r>
          </a:p>
          <a:p>
            <a:pPr lvl="1" eaLnBrk="1" hangingPunct="1">
              <a:lnSpc>
                <a:spcPct val="90000"/>
              </a:lnSpc>
              <a:buFont typeface="Wingdings" pitchFamily="2" charset="2"/>
              <a:buNone/>
            </a:pPr>
            <a:r>
              <a:rPr lang="es-ES" altLang="es-MX" dirty="0" smtClean="0"/>
              <a:t>iii) ausencia de impuestos, y </a:t>
            </a:r>
          </a:p>
          <a:p>
            <a:pPr lvl="1" eaLnBrk="1" hangingPunct="1">
              <a:lnSpc>
                <a:spcPct val="90000"/>
              </a:lnSpc>
              <a:buFont typeface="Wingdings" pitchFamily="2" charset="2"/>
              <a:buNone/>
            </a:pPr>
            <a:r>
              <a:rPr lang="es-ES" altLang="es-MX" dirty="0" smtClean="0"/>
              <a:t>iv) propiedad de la empresa repartida entre un número grande de pequeños accionistas. </a:t>
            </a:r>
          </a:p>
          <a:p>
            <a:pPr marL="0" indent="0">
              <a:lnSpc>
                <a:spcPct val="90000"/>
              </a:lnSpc>
              <a:buNone/>
            </a:pPr>
            <a:endParaRPr lang="es-ES" altLang="es-MX" sz="2400" dirty="0"/>
          </a:p>
          <a:p>
            <a:pPr marL="0" indent="0">
              <a:lnSpc>
                <a:spcPct val="90000"/>
              </a:lnSpc>
              <a:buNone/>
            </a:pPr>
            <a:r>
              <a:rPr lang="es-ES" altLang="es-MX" sz="2400" dirty="0"/>
              <a:t>En nuestro análisis supondremos que esta es precisamente la situación.</a:t>
            </a:r>
          </a:p>
          <a:p>
            <a:pPr marL="0" indent="0">
              <a:lnSpc>
                <a:spcPct val="90000"/>
              </a:lnSpc>
              <a:buNone/>
            </a:pPr>
            <a:endParaRPr lang="es-ES" altLang="es-MX" sz="2400" dirty="0"/>
          </a:p>
          <a:p>
            <a:pPr marL="0" indent="0">
              <a:lnSpc>
                <a:spcPct val="90000"/>
              </a:lnSpc>
              <a:buNone/>
            </a:pPr>
            <a:r>
              <a:rPr lang="es-ES" altLang="es-MX" sz="2400" dirty="0"/>
              <a:t>La definición de beneficios que utilizaremos se refiere a beneficios </a:t>
            </a:r>
            <a:r>
              <a:rPr lang="es-ES" altLang="es-MX" sz="2400" i="1" dirty="0"/>
              <a:t>económicos </a:t>
            </a:r>
            <a:r>
              <a:rPr lang="es-ES" altLang="es-MX" sz="2400" dirty="0"/>
              <a:t>y no beneficios contables.</a:t>
            </a:r>
          </a:p>
          <a:p>
            <a:pPr marL="0" indent="0">
              <a:lnSpc>
                <a:spcPct val="90000"/>
              </a:lnSpc>
              <a:buNone/>
            </a:pPr>
            <a:endParaRPr lang="es-ES" altLang="es-MX" sz="2400" dirty="0"/>
          </a:p>
        </p:txBody>
      </p:sp>
    </p:spTree>
    <p:extLst>
      <p:ext uri="{BB962C8B-B14F-4D97-AF65-F5344CB8AC3E}">
        <p14:creationId xmlns:p14="http://schemas.microsoft.com/office/powerpoint/2010/main" val="149300513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sz="quarter" idx="1"/>
          </p:nvPr>
        </p:nvSpPr>
        <p:spPr>
          <a:xfrm>
            <a:off x="1055440" y="621283"/>
            <a:ext cx="10585175" cy="1541463"/>
          </a:xfrm>
        </p:spPr>
        <p:txBody>
          <a:bodyPr>
            <a:noAutofit/>
          </a:bodyPr>
          <a:lstStyle/>
          <a:p>
            <a:pPr marL="0" indent="0">
              <a:buNone/>
            </a:pPr>
            <a:r>
              <a:rPr lang="es-ES" altLang="es-MX" sz="2400" dirty="0"/>
              <a:t>A partir del conjunto de posibilidades de producción, </a:t>
            </a:r>
            <a:r>
              <a:rPr lang="es-ES" altLang="es-MX" sz="2400" i="1" dirty="0" err="1">
                <a:latin typeface="Times New Roman" pitchFamily="18" charset="0"/>
              </a:rPr>
              <a:t>Y</a:t>
            </a:r>
            <a:r>
              <a:rPr lang="es-ES" altLang="es-MX" sz="2400" i="1" baseline="-25000" dirty="0" err="1">
                <a:latin typeface="Times New Roman" pitchFamily="18" charset="0"/>
              </a:rPr>
              <a:t>j</a:t>
            </a:r>
            <a:r>
              <a:rPr lang="es-ES" altLang="ja-JP" sz="2400" i="1" dirty="0" err="1">
                <a:latin typeface="Times New Roman" pitchFamily="18" charset="0"/>
                <a:ea typeface="ＭＳ Ｐゴシック" charset="-128"/>
              </a:rPr>
              <a:t>⊂R</a:t>
            </a:r>
            <a:r>
              <a:rPr lang="es-ES" altLang="ja-JP" sz="2400" i="1" baseline="30000" dirty="0" err="1">
                <a:latin typeface="Times New Roman" pitchFamily="18" charset="0"/>
                <a:ea typeface="ＭＳ Ｐゴシック" charset="-128"/>
              </a:rPr>
              <a:t>l</a:t>
            </a:r>
            <a:r>
              <a:rPr lang="es-ES" altLang="ja-JP" sz="2400" i="1" dirty="0">
                <a:ea typeface="ＭＳ Ｐゴシック" charset="-128"/>
              </a:rPr>
              <a:t> </a:t>
            </a:r>
            <a:r>
              <a:rPr lang="es-ES" altLang="ja-JP" sz="2400" dirty="0">
                <a:ea typeface="ＭＳ Ｐゴシック" charset="-128"/>
              </a:rPr>
              <a:t>que caracteriza a la empresa, denotamos como </a:t>
            </a:r>
            <a:r>
              <a:rPr lang="es-ES" altLang="ja-JP" sz="2400" dirty="0" err="1">
                <a:latin typeface="Times New Roman" pitchFamily="18" charset="0"/>
                <a:ea typeface="ＭＳ Ｐゴシック" charset="-128"/>
              </a:rPr>
              <a:t>Π</a:t>
            </a:r>
            <a:r>
              <a:rPr lang="es-ES" altLang="ja-JP" sz="2400" i="1" baseline="-25000" dirty="0" err="1">
                <a:latin typeface="Times New Roman" pitchFamily="18" charset="0"/>
                <a:ea typeface="ＭＳ Ｐゴシック" charset="-128"/>
              </a:rPr>
              <a:t>j</a:t>
            </a:r>
            <a:r>
              <a:rPr lang="es-ES" altLang="ja-JP" sz="2400" dirty="0">
                <a:latin typeface="Times New Roman" pitchFamily="18" charset="0"/>
                <a:ea typeface="ＭＳ Ｐゴシック" charset="-128"/>
              </a:rPr>
              <a:t>(</a:t>
            </a:r>
            <a:r>
              <a:rPr lang="es-ES" altLang="ja-JP" sz="2400" i="1" dirty="0">
                <a:latin typeface="Times New Roman" pitchFamily="18" charset="0"/>
                <a:ea typeface="ＭＳ Ｐゴシック" charset="-128"/>
              </a:rPr>
              <a:t>p, </a:t>
            </a:r>
            <a:r>
              <a:rPr lang="es-ES" altLang="ja-JP" sz="2400" i="1" dirty="0" err="1">
                <a:latin typeface="Times New Roman" pitchFamily="18" charset="0"/>
                <a:ea typeface="ＭＳ Ｐゴシック" charset="-128"/>
              </a:rPr>
              <a:t>y</a:t>
            </a:r>
            <a:r>
              <a:rPr lang="es-ES" altLang="ja-JP" sz="2400" i="1" baseline="-25000" dirty="0" err="1">
                <a:latin typeface="Times New Roman" pitchFamily="18" charset="0"/>
                <a:ea typeface="ＭＳ Ｐゴシック" charset="-128"/>
              </a:rPr>
              <a:t>j</a:t>
            </a:r>
            <a:r>
              <a:rPr lang="es-ES" altLang="ja-JP" sz="2400" dirty="0">
                <a:latin typeface="Times New Roman" pitchFamily="18" charset="0"/>
                <a:ea typeface="ＭＳ Ｐゴシック" charset="-128"/>
              </a:rPr>
              <a:t>)</a:t>
            </a:r>
            <a:r>
              <a:rPr lang="es-ES" altLang="ja-JP" sz="2400" dirty="0">
                <a:ea typeface="ＭＳ Ｐゴシック" charset="-128"/>
              </a:rPr>
              <a:t> una función </a:t>
            </a:r>
            <a:r>
              <a:rPr lang="es-ES" altLang="ja-JP" sz="2400" i="1" dirty="0">
                <a:latin typeface="Times New Roman" pitchFamily="18" charset="0"/>
                <a:ea typeface="ＭＳ Ｐゴシック" charset="-128"/>
              </a:rPr>
              <a:t>Π: </a:t>
            </a:r>
            <a:r>
              <a:rPr lang="es-ES" altLang="ja-JP" sz="2400" i="1" dirty="0" err="1">
                <a:latin typeface="Times New Roman" pitchFamily="18" charset="0"/>
                <a:ea typeface="ＭＳ Ｐゴシック" charset="-128"/>
              </a:rPr>
              <a:t>Y</a:t>
            </a:r>
            <a:r>
              <a:rPr lang="es-ES" altLang="ja-JP" sz="2400" i="1" baseline="-25000" dirty="0" err="1">
                <a:latin typeface="Times New Roman" pitchFamily="18" charset="0"/>
                <a:ea typeface="ＭＳ Ｐゴシック" charset="-128"/>
              </a:rPr>
              <a:t>j</a:t>
            </a:r>
            <a:r>
              <a:rPr lang="es-ES" altLang="ja-JP" sz="2400" i="1" dirty="0">
                <a:latin typeface="Times New Roman" pitchFamily="18" charset="0"/>
                <a:ea typeface="ＭＳ Ｐゴシック" charset="-128"/>
              </a:rPr>
              <a:t> → R</a:t>
            </a:r>
            <a:r>
              <a:rPr lang="es-ES" altLang="ja-JP" sz="2400" dirty="0">
                <a:ea typeface="ＭＳ Ｐゴシック" charset="-128"/>
              </a:rPr>
              <a:t> que representa los beneficios de la empresa </a:t>
            </a:r>
            <a:r>
              <a:rPr lang="es-ES" altLang="ja-JP" sz="2400" i="1" dirty="0">
                <a:latin typeface="Times New Roman" pitchFamily="18" charset="0"/>
                <a:ea typeface="ＭＳ Ｐゴシック" charset="-128"/>
              </a:rPr>
              <a:t>j</a:t>
            </a:r>
            <a:r>
              <a:rPr lang="es-ES" altLang="ja-JP" sz="2400" i="1" dirty="0">
                <a:ea typeface="ＭＳ Ｐゴシック" charset="-128"/>
              </a:rPr>
              <a:t> </a:t>
            </a:r>
            <a:r>
              <a:rPr lang="es-ES" altLang="ja-JP" sz="2400" dirty="0">
                <a:ea typeface="ＭＳ Ｐゴシック" charset="-128"/>
              </a:rPr>
              <a:t>asociados al plan de producción </a:t>
            </a:r>
            <a:r>
              <a:rPr lang="es-ES" altLang="ja-JP" sz="2400" i="1" dirty="0" err="1">
                <a:latin typeface="Times New Roman" pitchFamily="18" charset="0"/>
                <a:ea typeface="ＭＳ Ｐゴシック" charset="-128"/>
              </a:rPr>
              <a:t>y</a:t>
            </a:r>
            <a:r>
              <a:rPr lang="es-ES" altLang="ja-JP" sz="2400" i="1" baseline="-25000" dirty="0" err="1">
                <a:latin typeface="Times New Roman" pitchFamily="18" charset="0"/>
                <a:ea typeface="ＭＳ Ｐゴシック" charset="-128"/>
              </a:rPr>
              <a:t>j</a:t>
            </a:r>
            <a:r>
              <a:rPr lang="es-ES" altLang="ja-JP" sz="2400" i="1" dirty="0">
                <a:latin typeface="Times New Roman" pitchFamily="18" charset="0"/>
                <a:ea typeface="ＭＳ Ｐゴシック" charset="-128"/>
              </a:rPr>
              <a:t> </a:t>
            </a:r>
            <a:r>
              <a:rPr lang="es-ES" altLang="ja-JP" sz="2400" dirty="0">
                <a:ea typeface="ＭＳ Ｐゴシック" charset="-128"/>
              </a:rPr>
              <a:t>. Dados los precios </a:t>
            </a:r>
            <a:r>
              <a:rPr lang="es-ES" altLang="ja-JP" sz="2400" i="1" dirty="0">
                <a:latin typeface="Times New Roman" pitchFamily="18" charset="0"/>
                <a:ea typeface="ＭＳ Ｐゴシック" charset="-128"/>
              </a:rPr>
              <a:t>p </a:t>
            </a:r>
            <a:r>
              <a:rPr lang="es-ES" altLang="ja-JP" sz="2400" dirty="0">
                <a:latin typeface="Times New Roman" pitchFamily="18" charset="0"/>
                <a:ea typeface="ＭＳ Ｐゴシック" charset="-128"/>
              </a:rPr>
              <a:t>= (</a:t>
            </a:r>
            <a:r>
              <a:rPr lang="es-ES" altLang="ja-JP" sz="2400" i="1" dirty="0">
                <a:latin typeface="Times New Roman" pitchFamily="18" charset="0"/>
                <a:ea typeface="ＭＳ Ｐゴシック" charset="-128"/>
              </a:rPr>
              <a:t>p</a:t>
            </a:r>
            <a:r>
              <a:rPr lang="es-ES" altLang="ja-JP" sz="2400" baseline="-25000" dirty="0">
                <a:latin typeface="Times New Roman" pitchFamily="18" charset="0"/>
                <a:ea typeface="ＭＳ Ｐゴシック" charset="-128"/>
              </a:rPr>
              <a:t>1</a:t>
            </a:r>
            <a:r>
              <a:rPr lang="es-ES" altLang="ja-JP" sz="2400" i="1" dirty="0">
                <a:latin typeface="Times New Roman" pitchFamily="18" charset="0"/>
                <a:ea typeface="ＭＳ Ｐゴシック" charset="-128"/>
              </a:rPr>
              <a:t>, p</a:t>
            </a:r>
            <a:r>
              <a:rPr lang="es-ES" altLang="ja-JP" sz="2400" baseline="-25000" dirty="0">
                <a:latin typeface="Times New Roman" pitchFamily="18" charset="0"/>
                <a:ea typeface="ＭＳ Ｐゴシック" charset="-128"/>
              </a:rPr>
              <a:t>2</a:t>
            </a:r>
            <a:r>
              <a:rPr lang="es-ES" altLang="ja-JP" sz="2400" i="1" dirty="0">
                <a:latin typeface="Times New Roman" pitchFamily="18" charset="0"/>
                <a:ea typeface="ＭＳ Ｐゴシック" charset="-128"/>
              </a:rPr>
              <a:t>, . . . , </a:t>
            </a:r>
            <a:r>
              <a:rPr lang="es-ES" altLang="ja-JP" sz="2400" i="1" dirty="0" err="1">
                <a:latin typeface="Times New Roman" pitchFamily="18" charset="0"/>
                <a:ea typeface="ＭＳ Ｐゴシック" charset="-128"/>
              </a:rPr>
              <a:t>p</a:t>
            </a:r>
            <a:r>
              <a:rPr lang="es-ES" altLang="ja-JP" sz="2400" i="1" baseline="-25000" dirty="0" err="1">
                <a:latin typeface="Times New Roman" pitchFamily="18" charset="0"/>
                <a:ea typeface="ＭＳ Ｐゴシック" charset="-128"/>
              </a:rPr>
              <a:t>l</a:t>
            </a:r>
            <a:r>
              <a:rPr lang="es-ES" altLang="ja-JP" sz="2400" dirty="0">
                <a:latin typeface="Times New Roman" pitchFamily="18" charset="0"/>
                <a:ea typeface="ＭＳ Ｐゴシック" charset="-128"/>
              </a:rPr>
              <a:t>),</a:t>
            </a:r>
            <a:r>
              <a:rPr lang="es-ES" altLang="ja-JP" sz="2400" dirty="0">
                <a:ea typeface="ＭＳ Ｐゴシック" charset="-128"/>
              </a:rPr>
              <a:t> los beneficios de la empresa son simplemente</a:t>
            </a:r>
            <a:endParaRPr lang="es-ES" altLang="es-MX" sz="2400" dirty="0"/>
          </a:p>
        </p:txBody>
      </p:sp>
      <p:graphicFrame>
        <p:nvGraphicFramePr>
          <p:cNvPr id="61444" name="Object 4"/>
          <p:cNvGraphicFramePr>
            <a:graphicFrameLocks noChangeAspect="1"/>
          </p:cNvGraphicFramePr>
          <p:nvPr>
            <p:extLst>
              <p:ext uri="{D42A27DB-BD31-4B8C-83A1-F6EECF244321}">
                <p14:modId xmlns:p14="http://schemas.microsoft.com/office/powerpoint/2010/main" val="2076730332"/>
              </p:ext>
            </p:extLst>
          </p:nvPr>
        </p:nvGraphicFramePr>
        <p:xfrm>
          <a:off x="5034978" y="2205458"/>
          <a:ext cx="2626676" cy="647700"/>
        </p:xfrm>
        <a:graphic>
          <a:graphicData uri="http://schemas.openxmlformats.org/presentationml/2006/ole">
            <mc:AlternateContent xmlns:mc="http://schemas.openxmlformats.org/markup-compatibility/2006">
              <mc:Choice xmlns:v="urn:schemas-microsoft-com:vml" Requires="v">
                <p:oleObj spid="_x0000_s47119" name="Equation" r:id="rId3" imgW="1346200" imgH="431800" progId="Equation.DSMT4">
                  <p:embed/>
                </p:oleObj>
              </mc:Choice>
              <mc:Fallback>
                <p:oleObj name="Equation" r:id="rId3" imgW="1346200" imgH="431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4978" y="2205458"/>
                        <a:ext cx="2626676" cy="647700"/>
                      </a:xfrm>
                      <a:prstGeom prst="rect">
                        <a:avLst/>
                      </a:prstGeom>
                      <a:noFill/>
                      <a:ln>
                        <a:noFill/>
                      </a:ln>
                      <a:effectLst/>
                      <a:extLst/>
                    </p:spPr>
                  </p:pic>
                </p:oleObj>
              </mc:Fallback>
            </mc:AlternateContent>
          </a:graphicData>
        </a:graphic>
      </p:graphicFrame>
      <p:sp>
        <p:nvSpPr>
          <p:cNvPr id="61445" name="Rectangle 5"/>
          <p:cNvSpPr>
            <a:spLocks noChangeArrowheads="1"/>
          </p:cNvSpPr>
          <p:nvPr/>
        </p:nvSpPr>
        <p:spPr bwMode="auto">
          <a:xfrm>
            <a:off x="1055440" y="3069555"/>
            <a:ext cx="10585175"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ts val="0"/>
              </a:spcBef>
              <a:buFont typeface="Wingdings" pitchFamily="2" charset="2"/>
              <a:buNone/>
            </a:pPr>
            <a:r>
              <a:rPr lang="es-ES" altLang="ja-JP" sz="2400" baseline="0" dirty="0">
                <a:latin typeface="+mn-lt"/>
                <a:ea typeface="ＭＳ Ｐゴシック" charset="-128"/>
              </a:rPr>
              <a:t>Si la mercancía </a:t>
            </a:r>
            <a:r>
              <a:rPr lang="es-ES" altLang="ja-JP" sz="2400" i="1" baseline="0" dirty="0">
                <a:latin typeface="+mn-lt"/>
                <a:ea typeface="ＭＳ Ｐゴシック" charset="-128"/>
              </a:rPr>
              <a:t>k </a:t>
            </a:r>
            <a:r>
              <a:rPr lang="es-ES" altLang="ja-JP" sz="2400" baseline="0" dirty="0">
                <a:latin typeface="+mn-lt"/>
                <a:ea typeface="ＭＳ Ｐゴシック" charset="-128"/>
              </a:rPr>
              <a:t>es un </a:t>
            </a:r>
            <a:r>
              <a:rPr lang="es-ES" altLang="ja-JP" sz="2400" i="1" baseline="0" dirty="0">
                <a:latin typeface="+mn-lt"/>
                <a:ea typeface="ＭＳ Ｐゴシック" charset="-128"/>
              </a:rPr>
              <a:t>input</a:t>
            </a:r>
            <a:r>
              <a:rPr lang="es-ES" altLang="ja-JP" sz="2400" baseline="0" dirty="0">
                <a:latin typeface="+mn-lt"/>
                <a:ea typeface="ＭＳ Ｐゴシック" charset="-128"/>
              </a:rPr>
              <a:t>, su contribución a los beneficios, </a:t>
            </a:r>
            <a:r>
              <a:rPr lang="es-ES" altLang="ja-JP" sz="2400" i="1" baseline="0" dirty="0" err="1">
                <a:latin typeface="+mn-lt"/>
                <a:ea typeface="ＭＳ Ｐゴシック" charset="-128"/>
              </a:rPr>
              <a:t>p</a:t>
            </a:r>
            <a:r>
              <a:rPr lang="es-ES" altLang="ja-JP" sz="2400" i="1" dirty="0" err="1">
                <a:latin typeface="+mn-lt"/>
                <a:ea typeface="ＭＳ Ｐゴシック" charset="-128"/>
              </a:rPr>
              <a:t>k</a:t>
            </a:r>
            <a:r>
              <a:rPr lang="es-ES" altLang="ja-JP" sz="2400" i="1" baseline="0" dirty="0" err="1">
                <a:latin typeface="+mn-lt"/>
                <a:ea typeface="ＭＳ Ｐゴシック" charset="-128"/>
              </a:rPr>
              <a:t>y</a:t>
            </a:r>
            <a:r>
              <a:rPr lang="es-ES" altLang="ja-JP" sz="2400" i="1" dirty="0" err="1">
                <a:latin typeface="+mn-lt"/>
                <a:ea typeface="ＭＳ Ｐゴシック" charset="-128"/>
              </a:rPr>
              <a:t>jk</a:t>
            </a:r>
            <a:r>
              <a:rPr lang="es-ES" altLang="ja-JP" sz="2400" i="1" baseline="0" dirty="0">
                <a:latin typeface="+mn-lt"/>
                <a:ea typeface="ＭＳ Ｐゴシック" charset="-128"/>
              </a:rPr>
              <a:t> </a:t>
            </a:r>
            <a:r>
              <a:rPr lang="es-ES" altLang="ja-JP" sz="2400" baseline="0" dirty="0">
                <a:latin typeface="+mn-lt"/>
                <a:ea typeface="ＭＳ Ｐゴシック" charset="-128"/>
              </a:rPr>
              <a:t>es negativa, es decir representa un costo.</a:t>
            </a:r>
          </a:p>
          <a:p>
            <a:pPr eaLnBrk="1" hangingPunct="1">
              <a:spcBef>
                <a:spcPts val="0"/>
              </a:spcBef>
              <a:buFont typeface="Wingdings" pitchFamily="2" charset="2"/>
              <a:buNone/>
            </a:pPr>
            <a:endParaRPr lang="es-ES" altLang="es-MX" sz="2400" baseline="0" dirty="0">
              <a:latin typeface="+mn-lt"/>
            </a:endParaRPr>
          </a:p>
          <a:p>
            <a:pPr eaLnBrk="1" hangingPunct="1">
              <a:spcBef>
                <a:spcPts val="0"/>
              </a:spcBef>
              <a:buFont typeface="Wingdings" pitchFamily="2" charset="2"/>
              <a:buNone/>
            </a:pPr>
            <a:r>
              <a:rPr lang="es-ES" altLang="es-MX" sz="2400" baseline="0" dirty="0">
                <a:latin typeface="+mn-lt"/>
              </a:rPr>
              <a:t>La función de beneficios contiene un supuesto implícito.</a:t>
            </a:r>
          </a:p>
          <a:p>
            <a:pPr eaLnBrk="1" hangingPunct="1">
              <a:spcBef>
                <a:spcPts val="0"/>
              </a:spcBef>
              <a:buFont typeface="Wingdings" pitchFamily="2" charset="2"/>
              <a:buNone/>
            </a:pPr>
            <a:r>
              <a:rPr lang="es-ES" altLang="es-MX" sz="2400" baseline="0" dirty="0">
                <a:latin typeface="+mn-lt"/>
              </a:rPr>
              <a:t>La empresa no es capaz de afectar el comportamiento de los precios a los que se enfrenta. </a:t>
            </a:r>
          </a:p>
          <a:p>
            <a:pPr eaLnBrk="1" hangingPunct="1">
              <a:spcBef>
                <a:spcPts val="0"/>
              </a:spcBef>
              <a:buFont typeface="Wingdings" pitchFamily="2" charset="2"/>
              <a:buNone/>
            </a:pPr>
            <a:r>
              <a:rPr lang="es-ES" altLang="es-MX" sz="2400" baseline="0" dirty="0">
                <a:latin typeface="+mn-lt"/>
              </a:rPr>
              <a:t>En otras palabras, este supuesto implica que la empresa no va a encontrar restricciones en el mercado de inputs ni en el mercado de outputs, lo que se conoce como la </a:t>
            </a:r>
            <a:r>
              <a:rPr lang="es-ES" altLang="es-MX" sz="2400" i="1" baseline="0" dirty="0">
                <a:latin typeface="+mn-lt"/>
              </a:rPr>
              <a:t>conjetura competitiva</a:t>
            </a:r>
          </a:p>
        </p:txBody>
      </p:sp>
    </p:spTree>
    <p:extLst>
      <p:ext uri="{BB962C8B-B14F-4D97-AF65-F5344CB8AC3E}">
        <p14:creationId xmlns:p14="http://schemas.microsoft.com/office/powerpoint/2010/main" val="126268336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sz="quarter" idx="1"/>
          </p:nvPr>
        </p:nvSpPr>
        <p:spPr>
          <a:xfrm>
            <a:off x="1199456" y="692696"/>
            <a:ext cx="9793088" cy="1181100"/>
          </a:xfrm>
        </p:spPr>
        <p:txBody>
          <a:bodyPr>
            <a:noAutofit/>
          </a:bodyPr>
          <a:lstStyle/>
          <a:p>
            <a:pPr marL="0" indent="0">
              <a:lnSpc>
                <a:spcPct val="90000"/>
              </a:lnSpc>
              <a:buNone/>
            </a:pPr>
            <a:r>
              <a:rPr lang="es-ES" altLang="es-MX" sz="2200" dirty="0"/>
              <a:t>Las empresas grandes sin embargo, sí pueden hacer variar los precios con sus decisiones. En esta caso deberemos escribir </a:t>
            </a:r>
            <a:r>
              <a:rPr lang="es-ES" altLang="es-MX" sz="2200" i="1" dirty="0" err="1">
                <a:latin typeface="Times New Roman" pitchFamily="18" charset="0"/>
              </a:rPr>
              <a:t>p</a:t>
            </a:r>
            <a:r>
              <a:rPr lang="es-ES" altLang="es-MX" sz="2200" i="1" baseline="-25000" dirty="0" err="1">
                <a:latin typeface="Times New Roman" pitchFamily="18" charset="0"/>
              </a:rPr>
              <a:t>k</a:t>
            </a:r>
            <a:r>
              <a:rPr lang="es-ES" altLang="es-MX" sz="2200" dirty="0">
                <a:latin typeface="Times New Roman" pitchFamily="18" charset="0"/>
              </a:rPr>
              <a:t>(</a:t>
            </a:r>
            <a:r>
              <a:rPr lang="es-ES" altLang="es-MX" sz="2200" i="1" dirty="0" err="1">
                <a:latin typeface="Times New Roman" pitchFamily="18" charset="0"/>
              </a:rPr>
              <a:t>y</a:t>
            </a:r>
            <a:r>
              <a:rPr lang="es-ES" altLang="es-MX" sz="2200" i="1" baseline="-25000" dirty="0" err="1">
                <a:latin typeface="Times New Roman" pitchFamily="18" charset="0"/>
              </a:rPr>
              <a:t>j</a:t>
            </a:r>
            <a:r>
              <a:rPr lang="es-ES" altLang="es-MX" sz="2200" dirty="0">
                <a:latin typeface="Times New Roman" pitchFamily="18" charset="0"/>
              </a:rPr>
              <a:t>)</a:t>
            </a:r>
            <a:r>
              <a:rPr lang="es-ES" altLang="es-MX" sz="2200" dirty="0"/>
              <a:t> representado el hecho de que la empresa </a:t>
            </a:r>
            <a:r>
              <a:rPr lang="es-ES" altLang="es-MX" sz="2200" i="1" dirty="0">
                <a:latin typeface="Times New Roman" pitchFamily="18" charset="0"/>
              </a:rPr>
              <a:t>j</a:t>
            </a:r>
            <a:r>
              <a:rPr lang="es-ES" altLang="es-MX" sz="2200" i="1" dirty="0"/>
              <a:t> </a:t>
            </a:r>
            <a:r>
              <a:rPr lang="es-ES" altLang="es-MX" sz="2200" dirty="0"/>
              <a:t>es grande en el mercado de la mercancía </a:t>
            </a:r>
            <a:r>
              <a:rPr lang="es-ES" altLang="es-MX" sz="2200" i="1" dirty="0">
                <a:latin typeface="Times New Roman" pitchFamily="18" charset="0"/>
              </a:rPr>
              <a:t>k</a:t>
            </a:r>
            <a:r>
              <a:rPr lang="es-ES" altLang="es-MX" sz="2200" dirty="0"/>
              <a:t>, en cuyo caso la función de beneficios se escribe</a:t>
            </a:r>
          </a:p>
        </p:txBody>
      </p:sp>
      <p:sp>
        <p:nvSpPr>
          <p:cNvPr id="62468" name="Rectangle 4"/>
          <p:cNvSpPr>
            <a:spLocks noChangeArrowheads="1"/>
          </p:cNvSpPr>
          <p:nvPr/>
        </p:nvSpPr>
        <p:spPr bwMode="auto">
          <a:xfrm>
            <a:off x="1193619" y="3068961"/>
            <a:ext cx="9793088"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2200" baseline="0" dirty="0">
                <a:latin typeface="+mn-lt"/>
              </a:rPr>
              <a:t>El comportamiento de la empresa es la selección de un plan de producción </a:t>
            </a:r>
            <a:r>
              <a:rPr lang="es-ES" altLang="es-MX" sz="2200" i="1" baseline="0" dirty="0" err="1">
                <a:latin typeface="Times New Roman" panose="02020603050405020304" pitchFamily="18" charset="0"/>
                <a:cs typeface="Times New Roman" panose="02020603050405020304" pitchFamily="18" charset="0"/>
              </a:rPr>
              <a:t>y</a:t>
            </a:r>
            <a:r>
              <a:rPr lang="es-ES" altLang="es-MX" sz="2200" i="1" dirty="0" err="1">
                <a:latin typeface="Times New Roman" panose="02020603050405020304" pitchFamily="18" charset="0"/>
                <a:cs typeface="Times New Roman" panose="02020603050405020304" pitchFamily="18" charset="0"/>
              </a:rPr>
              <a:t>j</a:t>
            </a:r>
            <a:r>
              <a:rPr lang="es-ES" altLang="es-MX" sz="2200" i="1" baseline="0" dirty="0">
                <a:latin typeface="Times New Roman" panose="02020603050405020304" pitchFamily="18" charset="0"/>
                <a:cs typeface="Times New Roman" panose="02020603050405020304" pitchFamily="18" charset="0"/>
              </a:rPr>
              <a:t> </a:t>
            </a:r>
            <a:r>
              <a:rPr lang="es-ES" altLang="ja-JP" sz="2200" i="1" baseline="0" dirty="0">
                <a:latin typeface="Times New Roman" panose="02020603050405020304" pitchFamily="18" charset="0"/>
                <a:ea typeface="ＭＳ Ｐゴシック" charset="-128"/>
                <a:cs typeface="Times New Roman" panose="02020603050405020304" pitchFamily="18" charset="0"/>
              </a:rPr>
              <a:t>∈ </a:t>
            </a:r>
            <a:r>
              <a:rPr lang="es-ES" altLang="ja-JP" sz="2200" i="1" baseline="0" dirty="0" err="1">
                <a:latin typeface="Times New Roman" panose="02020603050405020304" pitchFamily="18" charset="0"/>
                <a:ea typeface="ＭＳ Ｐゴシック" charset="-128"/>
                <a:cs typeface="Times New Roman" panose="02020603050405020304" pitchFamily="18" charset="0"/>
              </a:rPr>
              <a:t>Y</a:t>
            </a:r>
            <a:r>
              <a:rPr lang="es-ES" altLang="ja-JP" sz="2200" i="1" dirty="0" err="1">
                <a:latin typeface="Times New Roman" panose="02020603050405020304" pitchFamily="18" charset="0"/>
                <a:ea typeface="ＭＳ Ｐゴシック" charset="-128"/>
                <a:cs typeface="Times New Roman" panose="02020603050405020304" pitchFamily="18" charset="0"/>
              </a:rPr>
              <a:t>j</a:t>
            </a:r>
            <a:r>
              <a:rPr lang="es-ES" altLang="ja-JP" sz="2200" i="1" baseline="0" dirty="0">
                <a:latin typeface="Times New Roman" panose="02020603050405020304" pitchFamily="18" charset="0"/>
                <a:ea typeface="ＭＳ Ｐゴシック" charset="-128"/>
                <a:cs typeface="Times New Roman" panose="02020603050405020304" pitchFamily="18" charset="0"/>
              </a:rPr>
              <a:t> </a:t>
            </a:r>
            <a:r>
              <a:rPr lang="es-ES" altLang="ja-JP" sz="2200" baseline="0" dirty="0">
                <a:latin typeface="+mn-lt"/>
                <a:ea typeface="ＭＳ Ｐゴシック" charset="-128"/>
              </a:rPr>
              <a:t>tal que, dado un vector de precios </a:t>
            </a:r>
            <a:r>
              <a:rPr lang="es-ES" altLang="ja-JP" sz="2200" i="1" baseline="0" dirty="0">
                <a:latin typeface="+mn-lt"/>
                <a:ea typeface="ＭＳ Ｐゴシック" charset="-128"/>
              </a:rPr>
              <a:t>p</a:t>
            </a:r>
            <a:r>
              <a:rPr lang="es-ES" altLang="ja-JP" sz="2200" i="1" baseline="0" dirty="0">
                <a:latin typeface="Times New Roman" panose="02020603050405020304" pitchFamily="18" charset="0"/>
                <a:ea typeface="ＭＳ Ｐゴシック" charset="-128"/>
                <a:cs typeface="Times New Roman" panose="02020603050405020304" pitchFamily="18" charset="0"/>
              </a:rPr>
              <a:t>∈ </a:t>
            </a:r>
            <a:r>
              <a:rPr lang="es-ES" altLang="ja-JP" sz="2200" i="1" baseline="0" dirty="0" err="1">
                <a:latin typeface="Times New Roman" panose="02020603050405020304" pitchFamily="18" charset="0"/>
                <a:ea typeface="ＭＳ Ｐゴシック" charset="-128"/>
                <a:cs typeface="Times New Roman" panose="02020603050405020304" pitchFamily="18" charset="0"/>
              </a:rPr>
              <a:t>R</a:t>
            </a:r>
            <a:r>
              <a:rPr lang="es-ES" altLang="ja-JP" sz="2200" i="1" baseline="30000" dirty="0" err="1">
                <a:latin typeface="Times New Roman" panose="02020603050405020304" pitchFamily="18" charset="0"/>
                <a:ea typeface="ＭＳ Ｐゴシック" charset="-128"/>
                <a:cs typeface="Times New Roman" panose="02020603050405020304" pitchFamily="18" charset="0"/>
              </a:rPr>
              <a:t>l</a:t>
            </a:r>
            <a:r>
              <a:rPr lang="es-ES" altLang="ja-JP" sz="2200" dirty="0">
                <a:latin typeface="Times New Roman" panose="02020603050405020304" pitchFamily="18" charset="0"/>
                <a:ea typeface="ＭＳ Ｐゴシック" charset="-128"/>
                <a:cs typeface="Times New Roman" panose="02020603050405020304" pitchFamily="18" charset="0"/>
              </a:rPr>
              <a:t>+</a:t>
            </a:r>
            <a:r>
              <a:rPr lang="es-ES" altLang="ja-JP" sz="2200" baseline="0" dirty="0">
                <a:latin typeface="Times New Roman" panose="02020603050405020304" pitchFamily="18" charset="0"/>
                <a:ea typeface="ＭＳ Ｐゴシック" charset="-128"/>
                <a:cs typeface="Times New Roman" panose="02020603050405020304" pitchFamily="18" charset="0"/>
              </a:rPr>
              <a:t>, </a:t>
            </a:r>
            <a:r>
              <a:rPr lang="es-ES" altLang="ja-JP" sz="2200" baseline="0" dirty="0">
                <a:latin typeface="+mn-lt"/>
                <a:ea typeface="ＭＳ Ｐゴシック" charset="-128"/>
              </a:rPr>
              <a:t>permita obtener el máximo beneficio.</a:t>
            </a:r>
            <a:endParaRPr lang="es-ES" altLang="es-MX" sz="2200" baseline="0" dirty="0">
              <a:latin typeface="+mn-lt"/>
              <a:ea typeface="ＭＳ Ｐゴシック" charset="-128"/>
            </a:endParaRPr>
          </a:p>
        </p:txBody>
      </p:sp>
      <p:graphicFrame>
        <p:nvGraphicFramePr>
          <p:cNvPr id="62469" name="Object 6"/>
          <p:cNvGraphicFramePr>
            <a:graphicFrameLocks noChangeAspect="1"/>
          </p:cNvGraphicFramePr>
          <p:nvPr>
            <p:extLst>
              <p:ext uri="{D42A27DB-BD31-4B8C-83A1-F6EECF244321}">
                <p14:modId xmlns:p14="http://schemas.microsoft.com/office/powerpoint/2010/main" val="3868649868"/>
              </p:ext>
            </p:extLst>
          </p:nvPr>
        </p:nvGraphicFramePr>
        <p:xfrm>
          <a:off x="4477101" y="2204864"/>
          <a:ext cx="3120347" cy="647700"/>
        </p:xfrm>
        <a:graphic>
          <a:graphicData uri="http://schemas.openxmlformats.org/presentationml/2006/ole">
            <mc:AlternateContent xmlns:mc="http://schemas.openxmlformats.org/markup-compatibility/2006">
              <mc:Choice xmlns:v="urn:schemas-microsoft-com:vml" Requires="v">
                <p:oleObj spid="_x0000_s48169" name="Equation" r:id="rId3" imgW="1651000" imgH="431800" progId="Equation.DSMT4">
                  <p:embed/>
                </p:oleObj>
              </mc:Choice>
              <mc:Fallback>
                <p:oleObj name="Equation" r:id="rId3" imgW="1651000" imgH="431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7101" y="2204864"/>
                        <a:ext cx="3120347" cy="647700"/>
                      </a:xfrm>
                      <a:prstGeom prst="rect">
                        <a:avLst/>
                      </a:prstGeom>
                      <a:noFill/>
                      <a:ln>
                        <a:noFill/>
                      </a:ln>
                      <a:effectLst/>
                      <a:extLst/>
                    </p:spPr>
                  </p:pic>
                </p:oleObj>
              </mc:Fallback>
            </mc:AlternateContent>
          </a:graphicData>
        </a:graphic>
      </p:graphicFrame>
      <p:graphicFrame>
        <p:nvGraphicFramePr>
          <p:cNvPr id="62470" name="Object 7"/>
          <p:cNvGraphicFramePr>
            <a:graphicFrameLocks noChangeAspect="1"/>
          </p:cNvGraphicFramePr>
          <p:nvPr>
            <p:extLst>
              <p:ext uri="{D42A27DB-BD31-4B8C-83A1-F6EECF244321}">
                <p14:modId xmlns:p14="http://schemas.microsoft.com/office/powerpoint/2010/main" val="3696120770"/>
              </p:ext>
            </p:extLst>
          </p:nvPr>
        </p:nvGraphicFramePr>
        <p:xfrm>
          <a:off x="4160883" y="4292600"/>
          <a:ext cx="3312368" cy="647700"/>
        </p:xfrm>
        <a:graphic>
          <a:graphicData uri="http://schemas.openxmlformats.org/presentationml/2006/ole">
            <mc:AlternateContent xmlns:mc="http://schemas.openxmlformats.org/markup-compatibility/2006">
              <mc:Choice xmlns:v="urn:schemas-microsoft-com:vml" Requires="v">
                <p:oleObj spid="_x0000_s48170" name="Equation" r:id="rId5" imgW="1752600" imgH="431800" progId="Equation.DSMT4">
                  <p:embed/>
                </p:oleObj>
              </mc:Choice>
              <mc:Fallback>
                <p:oleObj name="Equation" r:id="rId5" imgW="1752600" imgH="4318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60883" y="4292600"/>
                        <a:ext cx="3312368" cy="647700"/>
                      </a:xfrm>
                      <a:prstGeom prst="rect">
                        <a:avLst/>
                      </a:prstGeom>
                      <a:noFill/>
                      <a:ln>
                        <a:noFill/>
                      </a:ln>
                      <a:effectLst/>
                      <a:extLst/>
                    </p:spPr>
                  </p:pic>
                </p:oleObj>
              </mc:Fallback>
            </mc:AlternateContent>
          </a:graphicData>
        </a:graphic>
      </p:graphicFrame>
      <p:sp>
        <p:nvSpPr>
          <p:cNvPr id="62471" name="Rectangle 8"/>
          <p:cNvSpPr>
            <a:spLocks noChangeArrowheads="1"/>
          </p:cNvSpPr>
          <p:nvPr/>
        </p:nvSpPr>
        <p:spPr bwMode="auto">
          <a:xfrm>
            <a:off x="1185169" y="5013326"/>
            <a:ext cx="979308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ja-JP" sz="2200" baseline="0" dirty="0">
                <a:latin typeface="+mn-lt"/>
                <a:ea typeface="ＭＳ Ｐゴシック" charset="-128"/>
              </a:rPr>
              <a:t>De forma equivalente podemos formular el problema de la empresa utilizando la función de transformación </a:t>
            </a:r>
            <a:endParaRPr lang="es-ES" altLang="es-MX" sz="2200" baseline="0" dirty="0">
              <a:latin typeface="+mn-lt"/>
            </a:endParaRPr>
          </a:p>
        </p:txBody>
      </p:sp>
      <p:graphicFrame>
        <p:nvGraphicFramePr>
          <p:cNvPr id="62472" name="Object 9"/>
          <p:cNvGraphicFramePr>
            <a:graphicFrameLocks noChangeAspect="1"/>
          </p:cNvGraphicFramePr>
          <p:nvPr>
            <p:extLst>
              <p:ext uri="{D42A27DB-BD31-4B8C-83A1-F6EECF244321}">
                <p14:modId xmlns:p14="http://schemas.microsoft.com/office/powerpoint/2010/main" val="542056265"/>
              </p:ext>
            </p:extLst>
          </p:nvPr>
        </p:nvGraphicFramePr>
        <p:xfrm>
          <a:off x="4100289" y="5734050"/>
          <a:ext cx="3816424" cy="647700"/>
        </p:xfrm>
        <a:graphic>
          <a:graphicData uri="http://schemas.openxmlformats.org/presentationml/2006/ole">
            <mc:AlternateContent xmlns:mc="http://schemas.openxmlformats.org/markup-compatibility/2006">
              <mc:Choice xmlns:v="urn:schemas-microsoft-com:vml" Requires="v">
                <p:oleObj spid="_x0000_s48171" name="Equation" r:id="rId7" imgW="2019300" imgH="431800" progId="Equation.DSMT4">
                  <p:embed/>
                </p:oleObj>
              </mc:Choice>
              <mc:Fallback>
                <p:oleObj name="Equation" r:id="rId7" imgW="2019300" imgH="4318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00289" y="5734050"/>
                        <a:ext cx="3816424" cy="647700"/>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08279220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sz="quarter" idx="1"/>
          </p:nvPr>
        </p:nvSpPr>
        <p:spPr>
          <a:xfrm>
            <a:off x="983432" y="1988841"/>
            <a:ext cx="10153128" cy="2116137"/>
          </a:xfrm>
        </p:spPr>
        <p:txBody>
          <a:bodyPr>
            <a:normAutofit/>
          </a:bodyPr>
          <a:lstStyle/>
          <a:p>
            <a:pPr eaLnBrk="1" hangingPunct="1">
              <a:lnSpc>
                <a:spcPct val="80000"/>
              </a:lnSpc>
            </a:pPr>
            <a:r>
              <a:rPr lang="es-ES" altLang="ja-JP" sz="2400" dirty="0">
                <a:ea typeface="ＭＳ Ｐゴシック" charset="-128"/>
              </a:rPr>
              <a:t>si </a:t>
            </a:r>
            <a:r>
              <a:rPr lang="es-ES" altLang="ja-JP" sz="2400" i="1" dirty="0">
                <a:latin typeface="Times New Roman" pitchFamily="18" charset="0"/>
                <a:ea typeface="ＭＳ Ｐゴシック" charset="-128"/>
              </a:rPr>
              <a:t>λ &gt; p</a:t>
            </a:r>
            <a:r>
              <a:rPr lang="es-ES" altLang="ja-JP" sz="2400" baseline="-25000" dirty="0">
                <a:latin typeface="Times New Roman" pitchFamily="18" charset="0"/>
                <a:ea typeface="ＭＳ Ｐゴシック" charset="-128"/>
              </a:rPr>
              <a:t>1</a:t>
            </a:r>
            <a:r>
              <a:rPr lang="es-ES" altLang="ja-JP" sz="2400" dirty="0">
                <a:latin typeface="Times New Roman" pitchFamily="18" charset="0"/>
                <a:ea typeface="ＭＳ Ｐゴシック" charset="-128"/>
              </a:rPr>
              <a:t>/</a:t>
            </a:r>
            <a:r>
              <a:rPr lang="es-ES" altLang="ja-JP" sz="2400" i="1" dirty="0">
                <a:latin typeface="Times New Roman" pitchFamily="18" charset="0"/>
                <a:ea typeface="ＭＳ Ｐゴシック" charset="-128"/>
              </a:rPr>
              <a:t>p</a:t>
            </a:r>
            <a:r>
              <a:rPr lang="es-ES" altLang="ja-JP" sz="2400" baseline="-25000" dirty="0">
                <a:latin typeface="Times New Roman" pitchFamily="18" charset="0"/>
                <a:ea typeface="ＭＳ Ｐゴシック" charset="-128"/>
              </a:rPr>
              <a:t>2</a:t>
            </a:r>
            <a:r>
              <a:rPr lang="es-ES" altLang="ja-JP" sz="2400" dirty="0">
                <a:ea typeface="ＭＳ Ｐゴシック" charset="-128"/>
              </a:rPr>
              <a:t> no hay equilibrio puesto que la empresa puede escoger </a:t>
            </a:r>
            <a:r>
              <a:rPr lang="es-ES" altLang="ja-JP" sz="2400" i="1" dirty="0">
                <a:latin typeface="Times New Roman" panose="02020603050405020304" pitchFamily="18" charset="0"/>
                <a:ea typeface="ＭＳ Ｐゴシック" charset="-128"/>
                <a:cs typeface="Times New Roman" panose="02020603050405020304" pitchFamily="18" charset="0"/>
              </a:rPr>
              <a:t>y</a:t>
            </a:r>
            <a:r>
              <a:rPr lang="es-ES" altLang="ja-JP" sz="2400" i="1" baseline="-25000" dirty="0">
                <a:latin typeface="Times New Roman" panose="02020603050405020304" pitchFamily="18" charset="0"/>
                <a:ea typeface="ＭＳ Ｐゴシック" charset="-128"/>
                <a:cs typeface="Times New Roman" panose="02020603050405020304" pitchFamily="18" charset="0"/>
              </a:rPr>
              <a:t>j</a:t>
            </a:r>
            <a:r>
              <a:rPr lang="es-ES" altLang="ja-JP" sz="2400" baseline="-25000" dirty="0">
                <a:latin typeface="Times New Roman" panose="02020603050405020304" pitchFamily="18" charset="0"/>
                <a:ea typeface="ＭＳ Ｐゴシック" charset="-128"/>
                <a:cs typeface="Times New Roman" panose="02020603050405020304" pitchFamily="18" charset="0"/>
              </a:rPr>
              <a:t>2</a:t>
            </a:r>
            <a:r>
              <a:rPr lang="es-ES" altLang="ja-JP" sz="2400" dirty="0">
                <a:latin typeface="Times New Roman" panose="02020603050405020304" pitchFamily="18" charset="0"/>
                <a:ea typeface="ＭＳ Ｐゴシック" charset="-128"/>
                <a:cs typeface="Times New Roman" panose="02020603050405020304" pitchFamily="18" charset="0"/>
              </a:rPr>
              <a:t> </a:t>
            </a:r>
            <a:r>
              <a:rPr lang="es-ES" altLang="ja-JP" sz="2400" dirty="0">
                <a:ea typeface="ＭＳ Ｐゴシック" charset="-128"/>
              </a:rPr>
              <a:t>arbitrariamente grande y obtener beneficios arbitrariamente grandes.</a:t>
            </a:r>
          </a:p>
          <a:p>
            <a:pPr eaLnBrk="1" hangingPunct="1">
              <a:lnSpc>
                <a:spcPct val="80000"/>
              </a:lnSpc>
            </a:pPr>
            <a:r>
              <a:rPr lang="es-ES" altLang="ja-JP" sz="2400" dirty="0">
                <a:latin typeface="Times New Roman" panose="02020603050405020304" pitchFamily="18" charset="0"/>
                <a:ea typeface="ＭＳ Ｐゴシック" charset="-128"/>
                <a:cs typeface="Times New Roman" panose="02020603050405020304" pitchFamily="18" charset="0"/>
              </a:rPr>
              <a:t>si </a:t>
            </a:r>
            <a:r>
              <a:rPr lang="es-ES" altLang="ja-JP" sz="2400" i="1" dirty="0">
                <a:latin typeface="Times New Roman" panose="02020603050405020304" pitchFamily="18" charset="0"/>
                <a:ea typeface="ＭＳ Ｐゴシック" charset="-128"/>
                <a:cs typeface="Times New Roman" panose="02020603050405020304" pitchFamily="18" charset="0"/>
              </a:rPr>
              <a:t>λ </a:t>
            </a:r>
            <a:r>
              <a:rPr lang="es-ES" altLang="ja-JP" sz="2400" dirty="0">
                <a:latin typeface="Times New Roman" panose="02020603050405020304" pitchFamily="18" charset="0"/>
                <a:ea typeface="ＭＳ Ｐゴシック" charset="-128"/>
                <a:cs typeface="Times New Roman" panose="02020603050405020304" pitchFamily="18" charset="0"/>
              </a:rPr>
              <a:t>= </a:t>
            </a:r>
            <a:r>
              <a:rPr lang="es-ES" altLang="ja-JP" sz="2400" i="1" dirty="0">
                <a:latin typeface="Times New Roman" panose="02020603050405020304" pitchFamily="18" charset="0"/>
                <a:ea typeface="ＭＳ Ｐゴシック" charset="-128"/>
                <a:cs typeface="Times New Roman" panose="02020603050405020304" pitchFamily="18" charset="0"/>
              </a:rPr>
              <a:t>p</a:t>
            </a:r>
            <a:r>
              <a:rPr lang="es-ES" altLang="ja-JP" sz="2400" baseline="-25000" dirty="0">
                <a:latin typeface="Times New Roman" panose="02020603050405020304" pitchFamily="18" charset="0"/>
                <a:ea typeface="ＭＳ Ｐゴシック" charset="-128"/>
                <a:cs typeface="Times New Roman" panose="02020603050405020304" pitchFamily="18" charset="0"/>
              </a:rPr>
              <a:t>1</a:t>
            </a:r>
            <a:r>
              <a:rPr lang="es-ES" altLang="ja-JP" sz="2400" dirty="0">
                <a:latin typeface="Times New Roman" panose="02020603050405020304" pitchFamily="18" charset="0"/>
                <a:ea typeface="ＭＳ Ｐゴシック" charset="-128"/>
                <a:cs typeface="Times New Roman" panose="02020603050405020304" pitchFamily="18" charset="0"/>
              </a:rPr>
              <a:t>/ </a:t>
            </a:r>
            <a:r>
              <a:rPr lang="es-ES" altLang="ja-JP" sz="2400" i="1" dirty="0">
                <a:latin typeface="Times New Roman" panose="02020603050405020304" pitchFamily="18" charset="0"/>
                <a:ea typeface="ＭＳ Ｐゴシック" charset="-128"/>
                <a:cs typeface="Times New Roman" panose="02020603050405020304" pitchFamily="18" charset="0"/>
              </a:rPr>
              <a:t>p</a:t>
            </a:r>
            <a:r>
              <a:rPr lang="es-ES" altLang="ja-JP" sz="2400" baseline="-25000" dirty="0">
                <a:latin typeface="Times New Roman" panose="02020603050405020304" pitchFamily="18" charset="0"/>
                <a:ea typeface="ＭＳ Ｐゴシック" charset="-128"/>
                <a:cs typeface="Times New Roman" panose="02020603050405020304" pitchFamily="18" charset="0"/>
              </a:rPr>
              <a:t>2</a:t>
            </a:r>
            <a:r>
              <a:rPr lang="es-ES" altLang="ja-JP" sz="2400" dirty="0">
                <a:latin typeface="Times New Roman" panose="02020603050405020304" pitchFamily="18" charset="0"/>
                <a:ea typeface="ＭＳ Ｐゴシック" charset="-128"/>
                <a:cs typeface="Times New Roman" panose="02020603050405020304" pitchFamily="18" charset="0"/>
              </a:rPr>
              <a:t> </a:t>
            </a:r>
            <a:r>
              <a:rPr lang="es-ES" altLang="ja-JP" sz="2400" dirty="0">
                <a:ea typeface="ＭＳ Ｐゴシック" charset="-128"/>
              </a:rPr>
              <a:t>cualquier plan de producción es una solución al problema del productor. En todos estos equilibrios, sin embargo el beneficio de la empresa es nulo.</a:t>
            </a:r>
          </a:p>
          <a:p>
            <a:pPr eaLnBrk="1" hangingPunct="1">
              <a:lnSpc>
                <a:spcPct val="80000"/>
              </a:lnSpc>
            </a:pPr>
            <a:r>
              <a:rPr lang="es-ES" altLang="ja-JP" sz="2400" dirty="0">
                <a:ea typeface="ＭＳ Ｐゴシック" charset="-128"/>
              </a:rPr>
              <a:t>si </a:t>
            </a:r>
            <a:r>
              <a:rPr lang="es-ES" altLang="ja-JP" sz="2400" i="1" dirty="0">
                <a:latin typeface="Times New Roman" panose="02020603050405020304" pitchFamily="18" charset="0"/>
                <a:ea typeface="ＭＳ Ｐゴシック" charset="-128"/>
                <a:cs typeface="Times New Roman" panose="02020603050405020304" pitchFamily="18" charset="0"/>
              </a:rPr>
              <a:t>λ &lt; p</a:t>
            </a:r>
            <a:r>
              <a:rPr lang="es-ES" altLang="ja-JP" sz="2400" baseline="-25000" dirty="0">
                <a:latin typeface="Times New Roman" panose="02020603050405020304" pitchFamily="18" charset="0"/>
                <a:ea typeface="ＭＳ Ｐゴシック" charset="-128"/>
                <a:cs typeface="Times New Roman" panose="02020603050405020304" pitchFamily="18" charset="0"/>
              </a:rPr>
              <a:t>1</a:t>
            </a:r>
            <a:r>
              <a:rPr lang="es-ES" altLang="ja-JP" sz="2400" dirty="0">
                <a:latin typeface="Times New Roman" panose="02020603050405020304" pitchFamily="18" charset="0"/>
                <a:ea typeface="ＭＳ Ｐゴシック" charset="-128"/>
                <a:cs typeface="Times New Roman" panose="02020603050405020304" pitchFamily="18" charset="0"/>
              </a:rPr>
              <a:t>/ </a:t>
            </a:r>
            <a:r>
              <a:rPr lang="es-ES" altLang="ja-JP" sz="2400" i="1" dirty="0">
                <a:latin typeface="Times New Roman" panose="02020603050405020304" pitchFamily="18" charset="0"/>
                <a:ea typeface="ＭＳ Ｐゴシック" charset="-128"/>
                <a:cs typeface="Times New Roman" panose="02020603050405020304" pitchFamily="18" charset="0"/>
              </a:rPr>
              <a:t>p</a:t>
            </a:r>
            <a:r>
              <a:rPr lang="es-ES" altLang="ja-JP" sz="2400" baseline="-25000" dirty="0">
                <a:latin typeface="Times New Roman" panose="02020603050405020304" pitchFamily="18" charset="0"/>
                <a:ea typeface="ＭＳ Ｐゴシック" charset="-128"/>
                <a:cs typeface="Times New Roman" panose="02020603050405020304" pitchFamily="18" charset="0"/>
              </a:rPr>
              <a:t>2</a:t>
            </a:r>
            <a:r>
              <a:rPr lang="es-ES" altLang="ja-JP" sz="2400" dirty="0">
                <a:latin typeface="Times New Roman" panose="02020603050405020304" pitchFamily="18" charset="0"/>
                <a:ea typeface="ＭＳ Ｐゴシック" charset="-128"/>
                <a:cs typeface="Times New Roman" panose="02020603050405020304" pitchFamily="18" charset="0"/>
              </a:rPr>
              <a:t> </a:t>
            </a:r>
            <a:r>
              <a:rPr lang="es-ES" altLang="ja-JP" sz="2400" dirty="0">
                <a:ea typeface="ＭＳ Ｐゴシック" charset="-128"/>
              </a:rPr>
              <a:t>hay un único equilibrio en el que la empresa obtiene beneficios nulos.</a:t>
            </a:r>
            <a:endParaRPr lang="es-ES" altLang="es-MX" sz="2400" dirty="0"/>
          </a:p>
        </p:txBody>
      </p:sp>
      <p:sp>
        <p:nvSpPr>
          <p:cNvPr id="63492" name="Rectangle 4"/>
          <p:cNvSpPr>
            <a:spLocks noChangeArrowheads="1"/>
          </p:cNvSpPr>
          <p:nvPr/>
        </p:nvSpPr>
        <p:spPr bwMode="auto">
          <a:xfrm>
            <a:off x="1010210" y="4206876"/>
            <a:ext cx="1015312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lnSpc>
                <a:spcPct val="80000"/>
              </a:lnSpc>
              <a:buFont typeface="Wingdings" pitchFamily="2" charset="2"/>
              <a:buNone/>
            </a:pPr>
            <a:r>
              <a:rPr lang="es-ES" altLang="ja-JP" sz="2400" baseline="0" dirty="0">
                <a:latin typeface="+mn-lt"/>
                <a:ea typeface="ＭＳ Ｐゴシック" charset="-128"/>
              </a:rPr>
              <a:t>Si la función de transformación es diferenciable, podemos caracterizar la solución del problema del productor a partir de las condiciones de primer orden, donde </a:t>
            </a:r>
            <a:r>
              <a:rPr lang="es-ES" altLang="ja-JP" sz="2400" i="1" baseline="0" dirty="0">
                <a:latin typeface="+mn-lt"/>
                <a:ea typeface="ＭＳ Ｐゴシック" charset="-128"/>
              </a:rPr>
              <a:t>λ ≥ </a:t>
            </a:r>
            <a:r>
              <a:rPr lang="es-ES" altLang="ja-JP" sz="2400" baseline="0" dirty="0">
                <a:latin typeface="+mn-lt"/>
                <a:ea typeface="ＭＳ Ｐゴシック" charset="-128"/>
              </a:rPr>
              <a:t>0 representa el multiplicador de </a:t>
            </a:r>
            <a:r>
              <a:rPr lang="es-ES" altLang="ja-JP" sz="2400" baseline="0" dirty="0" err="1">
                <a:latin typeface="+mn-lt"/>
                <a:ea typeface="ＭＳ Ｐゴシック" charset="-128"/>
              </a:rPr>
              <a:t>Lagrange</a:t>
            </a:r>
            <a:r>
              <a:rPr lang="es-ES" altLang="ja-JP" sz="2400" baseline="0" dirty="0">
                <a:latin typeface="+mn-lt"/>
                <a:ea typeface="ＭＳ Ｐゴシック" charset="-128"/>
              </a:rPr>
              <a:t> </a:t>
            </a:r>
            <a:endParaRPr lang="es-ES" altLang="es-MX" sz="2400" baseline="0" dirty="0">
              <a:latin typeface="+mn-lt"/>
            </a:endParaRPr>
          </a:p>
        </p:txBody>
      </p:sp>
      <p:sp>
        <p:nvSpPr>
          <p:cNvPr id="63493" name="Rectangle 5"/>
          <p:cNvSpPr>
            <a:spLocks noChangeArrowheads="1"/>
          </p:cNvSpPr>
          <p:nvPr/>
        </p:nvSpPr>
        <p:spPr bwMode="auto">
          <a:xfrm>
            <a:off x="1056457" y="836613"/>
            <a:ext cx="10153128"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lnSpc>
                <a:spcPct val="80000"/>
              </a:lnSpc>
              <a:buFont typeface="Wingdings" pitchFamily="2" charset="2"/>
              <a:buNone/>
            </a:pPr>
            <a:r>
              <a:rPr lang="es-ES" altLang="es-MX" sz="2400" baseline="0" dirty="0">
                <a:latin typeface="+mn-lt"/>
              </a:rPr>
              <a:t>Consideremos una tecnología con un input </a:t>
            </a:r>
            <a:r>
              <a:rPr lang="es-ES" altLang="es-MX" sz="2400" i="1" baseline="0" dirty="0">
                <a:latin typeface="Times New Roman" pitchFamily="18" charset="0"/>
              </a:rPr>
              <a:t>y</a:t>
            </a:r>
            <a:r>
              <a:rPr lang="es-ES" altLang="es-MX" sz="2400" i="1" dirty="0">
                <a:latin typeface="Times New Roman" pitchFamily="18" charset="0"/>
              </a:rPr>
              <a:t>j</a:t>
            </a:r>
            <a:r>
              <a:rPr lang="es-ES" altLang="es-MX" sz="2400" dirty="0">
                <a:latin typeface="Times New Roman" pitchFamily="18" charset="0"/>
              </a:rPr>
              <a:t>1</a:t>
            </a:r>
            <a:r>
              <a:rPr lang="es-ES" altLang="es-MX" sz="2400" baseline="0" dirty="0"/>
              <a:t> </a:t>
            </a:r>
            <a:r>
              <a:rPr lang="es-ES" altLang="es-MX" sz="2400" baseline="0" dirty="0">
                <a:latin typeface="+mn-lt"/>
              </a:rPr>
              <a:t>y un output </a:t>
            </a:r>
            <a:r>
              <a:rPr lang="es-ES" altLang="es-MX" sz="2400" i="1" baseline="0" dirty="0">
                <a:latin typeface="Times New Roman" pitchFamily="18" charset="0"/>
              </a:rPr>
              <a:t>y</a:t>
            </a:r>
            <a:r>
              <a:rPr lang="es-ES" altLang="es-MX" sz="2400" i="1" dirty="0">
                <a:latin typeface="Times New Roman" pitchFamily="18" charset="0"/>
              </a:rPr>
              <a:t>j</a:t>
            </a:r>
            <a:r>
              <a:rPr lang="es-ES" altLang="es-MX" sz="2400" dirty="0">
                <a:latin typeface="Times New Roman" pitchFamily="18" charset="0"/>
              </a:rPr>
              <a:t>2</a:t>
            </a:r>
            <a:r>
              <a:rPr lang="es-ES" altLang="es-MX" sz="2400" baseline="0" dirty="0"/>
              <a:t>, </a:t>
            </a:r>
            <a:r>
              <a:rPr lang="es-ES" altLang="es-MX" sz="2400" baseline="0" dirty="0">
                <a:latin typeface="+mn-lt"/>
              </a:rPr>
              <a:t>que exhibe rendimientos constantes a escala </a:t>
            </a:r>
            <a:r>
              <a:rPr lang="es-ES" altLang="ja-JP" sz="2400" i="1" baseline="0" dirty="0">
                <a:latin typeface="Times New Roman" pitchFamily="18" charset="0"/>
                <a:ea typeface="ＭＳ Ｐゴシック" charset="-128"/>
              </a:rPr>
              <a:t>λ</a:t>
            </a:r>
            <a:r>
              <a:rPr lang="es-ES" altLang="ja-JP" sz="2400" baseline="0" dirty="0">
                <a:ea typeface="ＭＳ Ｐゴシック" charset="-128"/>
              </a:rPr>
              <a:t>. </a:t>
            </a:r>
            <a:r>
              <a:rPr lang="es-ES" altLang="ja-JP" sz="2400" baseline="0" dirty="0">
                <a:latin typeface="+mn-lt"/>
                <a:ea typeface="ＭＳ Ｐゴシック" charset="-128"/>
              </a:rPr>
              <a:t>Sea </a:t>
            </a:r>
            <a:r>
              <a:rPr lang="es-ES" altLang="ja-JP" sz="2400" baseline="0" dirty="0">
                <a:latin typeface="Times New Roman" pitchFamily="18" charset="0"/>
                <a:ea typeface="ＭＳ Ｐゴシック" charset="-128"/>
              </a:rPr>
              <a:t>(</a:t>
            </a:r>
            <a:r>
              <a:rPr lang="es-ES" altLang="ja-JP" sz="2400" i="1" baseline="0" dirty="0">
                <a:latin typeface="Times New Roman" pitchFamily="18" charset="0"/>
                <a:ea typeface="ＭＳ Ｐゴシック" charset="-128"/>
              </a:rPr>
              <a:t>p</a:t>
            </a:r>
            <a:r>
              <a:rPr lang="es-ES" altLang="ja-JP" sz="2400" dirty="0">
                <a:latin typeface="Times New Roman" pitchFamily="18" charset="0"/>
                <a:ea typeface="ＭＳ Ｐゴシック" charset="-128"/>
              </a:rPr>
              <a:t>1</a:t>
            </a:r>
            <a:r>
              <a:rPr lang="es-ES" altLang="ja-JP" sz="2400" i="1" baseline="0" dirty="0">
                <a:latin typeface="Times New Roman" pitchFamily="18" charset="0"/>
                <a:ea typeface="ＭＳ Ｐゴシック" charset="-128"/>
              </a:rPr>
              <a:t>, p</a:t>
            </a:r>
            <a:r>
              <a:rPr lang="es-ES" altLang="ja-JP" sz="2400" dirty="0">
                <a:latin typeface="Times New Roman" pitchFamily="18" charset="0"/>
                <a:ea typeface="ＭＳ Ｐゴシック" charset="-128"/>
              </a:rPr>
              <a:t>2</a:t>
            </a:r>
            <a:r>
              <a:rPr lang="es-ES" altLang="ja-JP" sz="2400" baseline="0" dirty="0">
                <a:latin typeface="Times New Roman" pitchFamily="18" charset="0"/>
                <a:ea typeface="ＭＳ Ｐゴシック" charset="-128"/>
              </a:rPr>
              <a:t>)</a:t>
            </a:r>
            <a:r>
              <a:rPr lang="es-ES" altLang="ja-JP" sz="2400" baseline="0" dirty="0">
                <a:ea typeface="ＭＳ Ｐゴシック" charset="-128"/>
              </a:rPr>
              <a:t> </a:t>
            </a:r>
            <a:r>
              <a:rPr lang="es-ES" altLang="ja-JP" sz="2400" baseline="0" dirty="0">
                <a:latin typeface="+mn-lt"/>
                <a:ea typeface="ＭＳ Ｐゴシック" charset="-128"/>
              </a:rPr>
              <a:t>el correspondiente vector de precios. Entonces,</a:t>
            </a:r>
          </a:p>
        </p:txBody>
      </p:sp>
      <p:graphicFrame>
        <p:nvGraphicFramePr>
          <p:cNvPr id="63494" name="Object 6"/>
          <p:cNvGraphicFramePr>
            <a:graphicFrameLocks noChangeAspect="1"/>
          </p:cNvGraphicFramePr>
          <p:nvPr/>
        </p:nvGraphicFramePr>
        <p:xfrm>
          <a:off x="4592638" y="5618164"/>
          <a:ext cx="4024312" cy="763587"/>
        </p:xfrm>
        <a:graphic>
          <a:graphicData uri="http://schemas.openxmlformats.org/presentationml/2006/ole">
            <mc:AlternateContent xmlns:mc="http://schemas.openxmlformats.org/markup-compatibility/2006">
              <mc:Choice xmlns:v="urn:schemas-microsoft-com:vml" Requires="v">
                <p:oleObj spid="_x0000_s49167" name="Equation" r:id="rId3" imgW="2679700" imgH="508000" progId="Equation.DSMT4">
                  <p:embed/>
                </p:oleObj>
              </mc:Choice>
              <mc:Fallback>
                <p:oleObj name="Equation" r:id="rId3" imgW="2679700" imgH="5080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2638" y="5618164"/>
                        <a:ext cx="4024312" cy="763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40465466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sz="quarter" idx="1"/>
          </p:nvPr>
        </p:nvSpPr>
        <p:spPr>
          <a:xfrm>
            <a:off x="1286768" y="836712"/>
            <a:ext cx="9577064" cy="1036638"/>
          </a:xfrm>
        </p:spPr>
        <p:txBody>
          <a:bodyPr>
            <a:noAutofit/>
          </a:bodyPr>
          <a:lstStyle/>
          <a:p>
            <a:pPr marL="0" indent="0">
              <a:buNone/>
            </a:pPr>
            <a:r>
              <a:rPr lang="es-ES" altLang="es-MX" sz="2400" dirty="0"/>
              <a:t>Este conjunto de condiciones de primer orden nos dicen que la tasa marginal de transformación entre dos bienes </a:t>
            </a:r>
            <a:r>
              <a:rPr lang="es-ES" altLang="es-MX" sz="2400" i="1" dirty="0">
                <a:latin typeface="Times New Roman" pitchFamily="18" charset="0"/>
              </a:rPr>
              <a:t>h</a:t>
            </a:r>
            <a:r>
              <a:rPr lang="es-ES" altLang="es-MX" sz="2400" i="1" dirty="0"/>
              <a:t> </a:t>
            </a:r>
            <a:r>
              <a:rPr lang="es-ES" altLang="es-MX" sz="2400" dirty="0"/>
              <a:t>y </a:t>
            </a:r>
            <a:r>
              <a:rPr lang="es-ES" altLang="es-MX" sz="2400" i="1" dirty="0">
                <a:latin typeface="Times New Roman" pitchFamily="18" charset="0"/>
              </a:rPr>
              <a:t>k</a:t>
            </a:r>
            <a:r>
              <a:rPr lang="es-ES" altLang="es-MX" sz="2400" i="1" dirty="0"/>
              <a:t> </a:t>
            </a:r>
            <a:r>
              <a:rPr lang="es-ES" altLang="es-MX" sz="2400" dirty="0"/>
              <a:t>es igual al negativo ratio de sus precios, es decir</a:t>
            </a:r>
          </a:p>
        </p:txBody>
      </p:sp>
      <p:graphicFrame>
        <p:nvGraphicFramePr>
          <p:cNvPr id="64516" name="Object 4"/>
          <p:cNvGraphicFramePr>
            <a:graphicFrameLocks noChangeAspect="1"/>
          </p:cNvGraphicFramePr>
          <p:nvPr>
            <p:extLst>
              <p:ext uri="{D42A27DB-BD31-4B8C-83A1-F6EECF244321}">
                <p14:modId xmlns:p14="http://schemas.microsoft.com/office/powerpoint/2010/main" val="1481300994"/>
              </p:ext>
            </p:extLst>
          </p:nvPr>
        </p:nvGraphicFramePr>
        <p:xfrm>
          <a:off x="3984591" y="2316436"/>
          <a:ext cx="3186866" cy="896541"/>
        </p:xfrm>
        <a:graphic>
          <a:graphicData uri="http://schemas.openxmlformats.org/presentationml/2006/ole">
            <mc:AlternateContent xmlns:mc="http://schemas.openxmlformats.org/markup-compatibility/2006">
              <mc:Choice xmlns:v="urn:schemas-microsoft-com:vml" Requires="v">
                <p:oleObj spid="_x0000_s50191" name="Equation" r:id="rId3" imgW="1244600" imgH="431800" progId="Equation.DSMT4">
                  <p:embed/>
                </p:oleObj>
              </mc:Choice>
              <mc:Fallback>
                <p:oleObj name="Equation" r:id="rId3" imgW="1244600" imgH="431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84591" y="2316436"/>
                        <a:ext cx="3186866" cy="896541"/>
                      </a:xfrm>
                      <a:prstGeom prst="rect">
                        <a:avLst/>
                      </a:prstGeom>
                      <a:noFill/>
                      <a:ln>
                        <a:noFill/>
                      </a:ln>
                      <a:effectLst/>
                    </p:spPr>
                  </p:pic>
                </p:oleObj>
              </mc:Fallback>
            </mc:AlternateContent>
          </a:graphicData>
        </a:graphic>
      </p:graphicFrame>
      <p:sp>
        <p:nvSpPr>
          <p:cNvPr id="64517" name="Rectangle 5"/>
          <p:cNvSpPr>
            <a:spLocks noChangeArrowheads="1"/>
          </p:cNvSpPr>
          <p:nvPr/>
        </p:nvSpPr>
        <p:spPr bwMode="auto">
          <a:xfrm>
            <a:off x="1199456" y="3429001"/>
            <a:ext cx="9577064"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2400" baseline="0" dirty="0">
                <a:latin typeface="+mn-lt"/>
              </a:rPr>
              <a:t>La solución del problema del productor es un conjunto de planes de producción que maximizan el beneficio dados los precios. </a:t>
            </a:r>
          </a:p>
          <a:p>
            <a:pPr eaLnBrk="1" hangingPunct="1">
              <a:buFont typeface="Wingdings" pitchFamily="2" charset="2"/>
              <a:buNone/>
            </a:pPr>
            <a:r>
              <a:rPr lang="es-ES" altLang="es-MX" sz="2400" baseline="0" dirty="0">
                <a:latin typeface="+mn-lt"/>
              </a:rPr>
              <a:t>Este conjunto lo denominamos la </a:t>
            </a:r>
            <a:r>
              <a:rPr lang="es-ES" altLang="es-MX" sz="2400" i="1" baseline="0" dirty="0">
                <a:latin typeface="+mn-lt"/>
              </a:rPr>
              <a:t>correspondencia de oferta </a:t>
            </a:r>
            <a:r>
              <a:rPr lang="es-ES" altLang="es-MX" sz="2400" baseline="0" dirty="0">
                <a:latin typeface="+mn-lt"/>
              </a:rPr>
              <a:t>que denotamos como </a:t>
            </a:r>
            <a:r>
              <a:rPr lang="es-ES" altLang="ja-JP" sz="2400" i="1" baseline="0" dirty="0" err="1">
                <a:latin typeface="Times New Roman" panose="02020603050405020304" pitchFamily="18" charset="0"/>
                <a:ea typeface="ＭＳ Ｐゴシック" charset="-128"/>
                <a:cs typeface="Times New Roman" panose="02020603050405020304" pitchFamily="18" charset="0"/>
              </a:rPr>
              <a:t>η</a:t>
            </a:r>
            <a:r>
              <a:rPr lang="es-ES" altLang="ja-JP" sz="2400" i="1" dirty="0" err="1">
                <a:latin typeface="Times New Roman" panose="02020603050405020304" pitchFamily="18" charset="0"/>
                <a:ea typeface="ＭＳ Ｐゴシック" charset="-128"/>
                <a:cs typeface="Times New Roman" panose="02020603050405020304" pitchFamily="18" charset="0"/>
              </a:rPr>
              <a:t>j</a:t>
            </a:r>
            <a:r>
              <a:rPr lang="es-ES" altLang="ja-JP" sz="2400" i="1" baseline="0" dirty="0">
                <a:latin typeface="Times New Roman" panose="02020603050405020304" pitchFamily="18" charset="0"/>
                <a:ea typeface="ＭＳ Ｐゴシック" charset="-128"/>
                <a:cs typeface="Times New Roman" panose="02020603050405020304" pitchFamily="18" charset="0"/>
              </a:rPr>
              <a:t> </a:t>
            </a:r>
            <a:r>
              <a:rPr lang="es-ES" altLang="ja-JP" sz="2400" baseline="0" dirty="0">
                <a:latin typeface="Times New Roman" panose="02020603050405020304" pitchFamily="18" charset="0"/>
                <a:ea typeface="ＭＳ Ｐゴシック" charset="-128"/>
                <a:cs typeface="Times New Roman" panose="02020603050405020304" pitchFamily="18" charset="0"/>
              </a:rPr>
              <a:t>: </a:t>
            </a:r>
            <a:r>
              <a:rPr lang="es-ES" altLang="ja-JP" sz="2400" baseline="0" dirty="0" err="1">
                <a:latin typeface="Times New Roman" panose="02020603050405020304" pitchFamily="18" charset="0"/>
                <a:ea typeface="ＭＳ Ｐゴシック" charset="-128"/>
                <a:cs typeface="Times New Roman" panose="02020603050405020304" pitchFamily="18" charset="0"/>
              </a:rPr>
              <a:t>R</a:t>
            </a:r>
            <a:r>
              <a:rPr lang="es-ES" altLang="ja-JP" sz="2400" i="1" baseline="30000" dirty="0" err="1">
                <a:latin typeface="Times New Roman" panose="02020603050405020304" pitchFamily="18" charset="0"/>
                <a:ea typeface="ＭＳ Ｐゴシック" charset="-128"/>
                <a:cs typeface="Times New Roman" panose="02020603050405020304" pitchFamily="18" charset="0"/>
              </a:rPr>
              <a:t>l</a:t>
            </a:r>
            <a:r>
              <a:rPr lang="es-ES" altLang="ja-JP" sz="2400" dirty="0">
                <a:latin typeface="Times New Roman" panose="02020603050405020304" pitchFamily="18" charset="0"/>
                <a:ea typeface="ＭＳ Ｐゴシック" charset="-128"/>
                <a:cs typeface="Times New Roman" panose="02020603050405020304" pitchFamily="18" charset="0"/>
              </a:rPr>
              <a:t>+</a:t>
            </a:r>
            <a:r>
              <a:rPr lang="es-ES" altLang="ja-JP" sz="2400" baseline="0" dirty="0">
                <a:latin typeface="Times New Roman" panose="02020603050405020304" pitchFamily="18" charset="0"/>
                <a:ea typeface="ＭＳ Ｐゴシック" charset="-128"/>
                <a:cs typeface="Times New Roman" panose="02020603050405020304" pitchFamily="18" charset="0"/>
              </a:rPr>
              <a:t> </a:t>
            </a:r>
            <a:r>
              <a:rPr lang="es-ES" altLang="ja-JP" sz="2400" i="1" baseline="0" dirty="0">
                <a:latin typeface="Times New Roman" panose="02020603050405020304" pitchFamily="18" charset="0"/>
                <a:ea typeface="ＭＳ Ｐゴシック" charset="-128"/>
                <a:cs typeface="Times New Roman" panose="02020603050405020304" pitchFamily="18" charset="0"/>
              </a:rPr>
              <a:t>→ </a:t>
            </a:r>
            <a:r>
              <a:rPr lang="es-ES" altLang="ja-JP" sz="2400" i="1" baseline="0" dirty="0" err="1">
                <a:latin typeface="Times New Roman" panose="02020603050405020304" pitchFamily="18" charset="0"/>
                <a:ea typeface="ＭＳ Ｐゴシック" charset="-128"/>
                <a:cs typeface="Times New Roman" panose="02020603050405020304" pitchFamily="18" charset="0"/>
              </a:rPr>
              <a:t>Y</a:t>
            </a:r>
            <a:r>
              <a:rPr lang="es-ES" altLang="ja-JP" sz="2400" i="1" dirty="0" err="1">
                <a:latin typeface="Times New Roman" panose="02020603050405020304" pitchFamily="18" charset="0"/>
                <a:ea typeface="ＭＳ Ｐゴシック" charset="-128"/>
                <a:cs typeface="Times New Roman" panose="02020603050405020304" pitchFamily="18" charset="0"/>
              </a:rPr>
              <a:t>j</a:t>
            </a:r>
            <a:r>
              <a:rPr lang="es-ES" altLang="ja-JP" sz="2400" i="1" baseline="0" dirty="0">
                <a:latin typeface="Times New Roman" panose="02020603050405020304" pitchFamily="18" charset="0"/>
                <a:ea typeface="ＭＳ Ｐゴシック" charset="-128"/>
                <a:cs typeface="Times New Roman" panose="02020603050405020304" pitchFamily="18" charset="0"/>
              </a:rPr>
              <a:t> </a:t>
            </a:r>
            <a:r>
              <a:rPr lang="es-ES" altLang="ja-JP" sz="2400" baseline="0" dirty="0">
                <a:latin typeface="+mn-lt"/>
                <a:ea typeface="ＭＳ Ｐゴシック" charset="-128"/>
              </a:rPr>
              <a:t>donde para </a:t>
            </a:r>
            <a:r>
              <a:rPr lang="es-ES" altLang="ja-JP" sz="2400" baseline="0" dirty="0">
                <a:latin typeface="Times New Roman" panose="02020603050405020304" pitchFamily="18" charset="0"/>
                <a:ea typeface="ＭＳ Ｐゴシック" charset="-128"/>
                <a:cs typeface="Times New Roman" panose="02020603050405020304" pitchFamily="18" charset="0"/>
              </a:rPr>
              <a:t>un </a:t>
            </a:r>
            <a:r>
              <a:rPr lang="es-ES" altLang="ja-JP" sz="2400" i="1" baseline="0" dirty="0">
                <a:latin typeface="Times New Roman" panose="02020603050405020304" pitchFamily="18" charset="0"/>
                <a:ea typeface="ＭＳ Ｐゴシック" charset="-128"/>
                <a:cs typeface="Times New Roman" panose="02020603050405020304" pitchFamily="18" charset="0"/>
              </a:rPr>
              <a:t>p∈ </a:t>
            </a:r>
            <a:r>
              <a:rPr lang="es-ES" altLang="ja-JP" sz="2400" baseline="0" dirty="0" err="1">
                <a:latin typeface="Times New Roman" panose="02020603050405020304" pitchFamily="18" charset="0"/>
                <a:ea typeface="ＭＳ Ｐゴシック" charset="-128"/>
                <a:cs typeface="Times New Roman" panose="02020603050405020304" pitchFamily="18" charset="0"/>
              </a:rPr>
              <a:t>R</a:t>
            </a:r>
            <a:r>
              <a:rPr lang="es-ES" altLang="ja-JP" sz="2400" i="1" baseline="30000" dirty="0" err="1">
                <a:latin typeface="Times New Roman" panose="02020603050405020304" pitchFamily="18" charset="0"/>
                <a:ea typeface="ＭＳ Ｐゴシック" charset="-128"/>
                <a:cs typeface="Times New Roman" panose="02020603050405020304" pitchFamily="18" charset="0"/>
              </a:rPr>
              <a:t>l</a:t>
            </a:r>
            <a:r>
              <a:rPr lang="es-ES" altLang="ja-JP" sz="2400" dirty="0">
                <a:latin typeface="Times New Roman" panose="02020603050405020304" pitchFamily="18" charset="0"/>
                <a:ea typeface="ＭＳ Ｐゴシック" charset="-128"/>
                <a:cs typeface="Times New Roman" panose="02020603050405020304" pitchFamily="18" charset="0"/>
              </a:rPr>
              <a:t>+</a:t>
            </a:r>
            <a:r>
              <a:rPr lang="es-ES" altLang="ja-JP" sz="2400" baseline="0" dirty="0">
                <a:latin typeface="Times New Roman" panose="02020603050405020304" pitchFamily="18" charset="0"/>
                <a:ea typeface="ＭＳ Ｐゴシック" charset="-128"/>
                <a:cs typeface="Times New Roman" panose="02020603050405020304" pitchFamily="18" charset="0"/>
              </a:rPr>
              <a:t> </a:t>
            </a:r>
            <a:r>
              <a:rPr lang="es-ES" altLang="ja-JP" sz="2400" baseline="0" dirty="0">
                <a:latin typeface="+mn-lt"/>
                <a:ea typeface="ＭＳ Ｐゴシック" charset="-128"/>
              </a:rPr>
              <a:t>dado le asociamos el conjunto </a:t>
            </a:r>
            <a:r>
              <a:rPr lang="es-ES" altLang="ja-JP" sz="2400" i="1" baseline="0" dirty="0" err="1">
                <a:latin typeface="Times New Roman" panose="02020603050405020304" pitchFamily="18" charset="0"/>
                <a:ea typeface="ＭＳ Ｐゴシック" charset="-128"/>
                <a:cs typeface="Times New Roman" panose="02020603050405020304" pitchFamily="18" charset="0"/>
              </a:rPr>
              <a:t>η</a:t>
            </a:r>
            <a:r>
              <a:rPr lang="es-ES" altLang="ja-JP" sz="2400" i="1" dirty="0" err="1">
                <a:latin typeface="Times New Roman" panose="02020603050405020304" pitchFamily="18" charset="0"/>
                <a:ea typeface="ＭＳ Ｐゴシック" charset="-128"/>
                <a:cs typeface="Times New Roman" panose="02020603050405020304" pitchFamily="18" charset="0"/>
              </a:rPr>
              <a:t>j</a:t>
            </a:r>
            <a:r>
              <a:rPr lang="es-ES" altLang="ja-JP" sz="2400" baseline="0" dirty="0">
                <a:latin typeface="Times New Roman" panose="02020603050405020304" pitchFamily="18" charset="0"/>
                <a:ea typeface="ＭＳ Ｐゴシック" charset="-128"/>
                <a:cs typeface="Times New Roman" panose="02020603050405020304" pitchFamily="18" charset="0"/>
              </a:rPr>
              <a:t>(</a:t>
            </a:r>
            <a:r>
              <a:rPr lang="es-ES" altLang="ja-JP" sz="2400" i="1" baseline="0" dirty="0">
                <a:latin typeface="Times New Roman" panose="02020603050405020304" pitchFamily="18" charset="0"/>
                <a:ea typeface="ＭＳ Ｐゴシック" charset="-128"/>
                <a:cs typeface="Times New Roman" panose="02020603050405020304" pitchFamily="18" charset="0"/>
              </a:rPr>
              <a:t>p</a:t>
            </a:r>
            <a:r>
              <a:rPr lang="es-ES" altLang="ja-JP" sz="2400" baseline="0" dirty="0">
                <a:latin typeface="Times New Roman" panose="02020603050405020304" pitchFamily="18" charset="0"/>
                <a:ea typeface="ＭＳ Ｐゴシック" charset="-128"/>
                <a:cs typeface="Times New Roman" panose="02020603050405020304" pitchFamily="18" charset="0"/>
              </a:rPr>
              <a:t>) = {</a:t>
            </a:r>
            <a:r>
              <a:rPr lang="es-ES" altLang="ja-JP" sz="2400" i="1" baseline="0" dirty="0" err="1">
                <a:latin typeface="Times New Roman" panose="02020603050405020304" pitchFamily="18" charset="0"/>
                <a:ea typeface="ＭＳ Ｐゴシック" charset="-128"/>
                <a:cs typeface="Times New Roman" panose="02020603050405020304" pitchFamily="18" charset="0"/>
              </a:rPr>
              <a:t>y</a:t>
            </a:r>
            <a:r>
              <a:rPr lang="es-ES" altLang="ja-JP" sz="2400" i="1" dirty="0" err="1">
                <a:latin typeface="Times New Roman" panose="02020603050405020304" pitchFamily="18" charset="0"/>
                <a:ea typeface="ＭＳ Ｐゴシック" charset="-128"/>
                <a:cs typeface="Times New Roman" panose="02020603050405020304" pitchFamily="18" charset="0"/>
              </a:rPr>
              <a:t>j</a:t>
            </a:r>
            <a:r>
              <a:rPr lang="es-ES" altLang="ja-JP" sz="2400" i="1" baseline="0" dirty="0">
                <a:latin typeface="Times New Roman" panose="02020603050405020304" pitchFamily="18" charset="0"/>
                <a:ea typeface="ＭＳ Ｐゴシック" charset="-128"/>
                <a:cs typeface="Times New Roman" panose="02020603050405020304" pitchFamily="18" charset="0"/>
              </a:rPr>
              <a:t>∈ </a:t>
            </a:r>
            <a:r>
              <a:rPr lang="es-ES" altLang="ja-JP" sz="2400" i="1" baseline="0" dirty="0" err="1">
                <a:latin typeface="Times New Roman" panose="02020603050405020304" pitchFamily="18" charset="0"/>
                <a:ea typeface="ＭＳ Ｐゴシック" charset="-128"/>
                <a:cs typeface="Times New Roman" panose="02020603050405020304" pitchFamily="18" charset="0"/>
              </a:rPr>
              <a:t>Y</a:t>
            </a:r>
            <a:r>
              <a:rPr lang="es-ES" altLang="ja-JP" sz="2400" i="1" dirty="0" err="1">
                <a:latin typeface="Times New Roman" panose="02020603050405020304" pitchFamily="18" charset="0"/>
                <a:ea typeface="ＭＳ Ｐゴシック" charset="-128"/>
                <a:cs typeface="Times New Roman" panose="02020603050405020304" pitchFamily="18" charset="0"/>
              </a:rPr>
              <a:t>j</a:t>
            </a:r>
            <a:r>
              <a:rPr lang="es-ES" altLang="ja-JP" sz="2400" i="1" baseline="0" dirty="0">
                <a:latin typeface="Times New Roman" panose="02020603050405020304" pitchFamily="18" charset="0"/>
                <a:ea typeface="ＭＳ Ｐゴシック" charset="-128"/>
                <a:cs typeface="Times New Roman" panose="02020603050405020304" pitchFamily="18" charset="0"/>
              </a:rPr>
              <a:t> </a:t>
            </a:r>
            <a:r>
              <a:rPr lang="es-ES" altLang="ja-JP" sz="2400" baseline="0" dirty="0">
                <a:latin typeface="Times New Roman" panose="02020603050405020304" pitchFamily="18" charset="0"/>
                <a:ea typeface="ＭＳ Ｐゴシック" charset="-128"/>
                <a:cs typeface="Times New Roman" panose="02020603050405020304" pitchFamily="18" charset="0"/>
              </a:rPr>
              <a:t>: </a:t>
            </a:r>
            <a:r>
              <a:rPr lang="es-ES" altLang="ja-JP" sz="2400" i="1" baseline="0" dirty="0">
                <a:latin typeface="Times New Roman" panose="02020603050405020304" pitchFamily="18" charset="0"/>
                <a:ea typeface="ＭＳ Ｐゴシック" charset="-128"/>
                <a:cs typeface="Times New Roman" panose="02020603050405020304" pitchFamily="18" charset="0"/>
              </a:rPr>
              <a:t>p</a:t>
            </a:r>
            <a:r>
              <a:rPr lang="ja-JP" altLang="es-ES" sz="2400" i="1" baseline="0" dirty="0">
                <a:latin typeface="Times New Roman" panose="02020603050405020304" pitchFamily="18" charset="0"/>
                <a:ea typeface="ＭＳ Ｐゴシック" charset="-128"/>
                <a:cs typeface="Times New Roman" panose="02020603050405020304" pitchFamily="18" charset="0"/>
              </a:rPr>
              <a:t> </a:t>
            </a:r>
            <a:r>
              <a:rPr lang="es-ES" altLang="ja-JP" sz="2400" i="1" baseline="0" dirty="0" err="1">
                <a:latin typeface="Times New Roman" panose="02020603050405020304" pitchFamily="18" charset="0"/>
                <a:ea typeface="ＭＳ Ｐゴシック" charset="-128"/>
                <a:cs typeface="Times New Roman" panose="02020603050405020304" pitchFamily="18" charset="0"/>
              </a:rPr>
              <a:t>y</a:t>
            </a:r>
            <a:r>
              <a:rPr lang="es-ES" altLang="ja-JP" sz="2400" i="1" dirty="0" err="1">
                <a:latin typeface="Times New Roman" panose="02020603050405020304" pitchFamily="18" charset="0"/>
                <a:ea typeface="ＭＳ Ｐゴシック" charset="-128"/>
                <a:cs typeface="Times New Roman" panose="02020603050405020304" pitchFamily="18" charset="0"/>
              </a:rPr>
              <a:t>j</a:t>
            </a:r>
            <a:r>
              <a:rPr lang="es-ES" altLang="ja-JP" sz="2400" i="1" baseline="0" dirty="0">
                <a:latin typeface="Times New Roman" panose="02020603050405020304" pitchFamily="18" charset="0"/>
                <a:ea typeface="ＭＳ Ｐゴシック" charset="-128"/>
                <a:cs typeface="Times New Roman" panose="02020603050405020304" pitchFamily="18" charset="0"/>
              </a:rPr>
              <a:t> </a:t>
            </a:r>
            <a:r>
              <a:rPr lang="es-ES" altLang="ja-JP" sz="2400" baseline="0" dirty="0">
                <a:latin typeface="+mn-lt"/>
                <a:ea typeface="ＭＳ Ｐゴシック" charset="-128"/>
                <a:cs typeface="Times New Roman" panose="02020603050405020304" pitchFamily="18" charset="0"/>
              </a:rPr>
              <a:t>es máximo</a:t>
            </a:r>
            <a:r>
              <a:rPr lang="es-ES" altLang="ja-JP" sz="2400" baseline="0" dirty="0">
                <a:latin typeface="Times New Roman" panose="02020603050405020304" pitchFamily="18" charset="0"/>
                <a:ea typeface="ＭＳ Ｐゴシック" charset="-128"/>
                <a:cs typeface="Times New Roman" panose="02020603050405020304" pitchFamily="18" charset="0"/>
              </a:rPr>
              <a:t>}. </a:t>
            </a:r>
            <a:r>
              <a:rPr lang="es-ES" altLang="ja-JP" sz="2400" baseline="0" dirty="0">
                <a:latin typeface="+mn-lt"/>
                <a:ea typeface="ＭＳ Ｐゴシック" charset="-128"/>
              </a:rPr>
              <a:t>Si este conjunto tiene un único elemento lo denotamos </a:t>
            </a:r>
            <a:r>
              <a:rPr lang="es-ES" altLang="ja-JP" sz="2400" i="1" baseline="0" dirty="0" err="1">
                <a:latin typeface="Times New Roman" panose="02020603050405020304" pitchFamily="18" charset="0"/>
                <a:ea typeface="ＭＳ Ｐゴシック" charset="-128"/>
                <a:cs typeface="Times New Roman" panose="02020603050405020304" pitchFamily="18" charset="0"/>
              </a:rPr>
              <a:t>y</a:t>
            </a:r>
            <a:r>
              <a:rPr lang="es-ES" altLang="ja-JP" sz="2400" i="1" baseline="30000" dirty="0" err="1">
                <a:latin typeface="Times New Roman" panose="02020603050405020304" pitchFamily="18" charset="0"/>
                <a:ea typeface="ＭＳ Ｐゴシック" charset="-128"/>
                <a:cs typeface="Times New Roman" panose="02020603050405020304" pitchFamily="18" charset="0"/>
              </a:rPr>
              <a:t>∗</a:t>
            </a:r>
            <a:r>
              <a:rPr lang="es-ES" altLang="ja-JP" sz="2400" i="1" dirty="0" err="1">
                <a:latin typeface="Times New Roman" panose="02020603050405020304" pitchFamily="18" charset="0"/>
                <a:ea typeface="ＭＳ Ｐゴシック" charset="-128"/>
                <a:cs typeface="Times New Roman" panose="02020603050405020304" pitchFamily="18" charset="0"/>
              </a:rPr>
              <a:t>j</a:t>
            </a:r>
            <a:r>
              <a:rPr lang="es-ES" altLang="ja-JP" sz="2400" i="1" baseline="0" dirty="0">
                <a:latin typeface="Times New Roman" panose="02020603050405020304" pitchFamily="18" charset="0"/>
                <a:ea typeface="ＭＳ Ｐゴシック" charset="-128"/>
                <a:cs typeface="Times New Roman" panose="02020603050405020304" pitchFamily="18" charset="0"/>
              </a:rPr>
              <a:t> </a:t>
            </a:r>
            <a:r>
              <a:rPr lang="es-ES" altLang="ja-JP" sz="2400" baseline="0" dirty="0">
                <a:latin typeface="Times New Roman" panose="02020603050405020304" pitchFamily="18" charset="0"/>
                <a:ea typeface="ＭＳ Ｐゴシック" charset="-128"/>
                <a:cs typeface="Times New Roman" panose="02020603050405020304" pitchFamily="18" charset="0"/>
              </a:rPr>
              <a:t>(</a:t>
            </a:r>
            <a:r>
              <a:rPr lang="es-ES" altLang="ja-JP" sz="2400" i="1" baseline="0" dirty="0">
                <a:latin typeface="Times New Roman" panose="02020603050405020304" pitchFamily="18" charset="0"/>
                <a:ea typeface="ＭＳ Ｐゴシック" charset="-128"/>
                <a:cs typeface="Times New Roman" panose="02020603050405020304" pitchFamily="18" charset="0"/>
              </a:rPr>
              <a:t>p</a:t>
            </a:r>
            <a:r>
              <a:rPr lang="es-ES" altLang="ja-JP" sz="2400" baseline="0" dirty="0">
                <a:latin typeface="Times New Roman" panose="02020603050405020304" pitchFamily="18" charset="0"/>
                <a:ea typeface="ＭＳ Ｐゴシック" charset="-128"/>
                <a:cs typeface="Times New Roman" panose="02020603050405020304" pitchFamily="18" charset="0"/>
              </a:rPr>
              <a:t>)</a:t>
            </a:r>
            <a:r>
              <a:rPr lang="es-ES" altLang="ja-JP" sz="2400" baseline="0" dirty="0">
                <a:latin typeface="+mn-lt"/>
                <a:ea typeface="ＭＳ Ｐゴシック" charset="-128"/>
              </a:rPr>
              <a:t> y lo denominamos la </a:t>
            </a:r>
            <a:r>
              <a:rPr lang="es-ES" altLang="ja-JP" sz="2400" i="1" baseline="0" dirty="0">
                <a:latin typeface="+mn-lt"/>
                <a:ea typeface="ＭＳ Ｐゴシック" charset="-128"/>
              </a:rPr>
              <a:t>función de oferta </a:t>
            </a:r>
            <a:r>
              <a:rPr lang="es-ES" altLang="ja-JP" sz="2400" baseline="0" dirty="0">
                <a:latin typeface="+mn-lt"/>
                <a:ea typeface="ＭＳ Ｐゴシック" charset="-128"/>
              </a:rPr>
              <a:t>de la empresa </a:t>
            </a:r>
            <a:r>
              <a:rPr lang="es-ES" altLang="ja-JP" sz="2400" i="1" baseline="0" dirty="0">
                <a:latin typeface="Times New Roman" panose="02020603050405020304" pitchFamily="18" charset="0"/>
                <a:ea typeface="ＭＳ Ｐゴシック" charset="-128"/>
                <a:cs typeface="Times New Roman" panose="02020603050405020304" pitchFamily="18" charset="0"/>
              </a:rPr>
              <a:t>j</a:t>
            </a:r>
            <a:r>
              <a:rPr lang="es-ES" altLang="ja-JP" sz="2400" i="1" baseline="0" dirty="0">
                <a:latin typeface="+mn-lt"/>
                <a:ea typeface="ＭＳ Ｐゴシック" charset="-128"/>
              </a:rPr>
              <a:t> </a:t>
            </a:r>
            <a:r>
              <a:rPr lang="es-ES" altLang="ja-JP" sz="2400" baseline="0" dirty="0">
                <a:latin typeface="+mn-lt"/>
                <a:ea typeface="ＭＳ Ｐゴシック" charset="-128"/>
              </a:rPr>
              <a:t>dados los precios </a:t>
            </a:r>
            <a:r>
              <a:rPr lang="es-ES" altLang="ja-JP" sz="2400" i="1" baseline="0" dirty="0">
                <a:latin typeface="Times New Roman" panose="02020603050405020304" pitchFamily="18" charset="0"/>
                <a:ea typeface="ＭＳ Ｐゴシック" charset="-128"/>
                <a:cs typeface="Times New Roman" panose="02020603050405020304" pitchFamily="18" charset="0"/>
              </a:rPr>
              <a:t>p</a:t>
            </a:r>
            <a:r>
              <a:rPr lang="es-ES" altLang="ja-JP" sz="2400" baseline="0" dirty="0">
                <a:latin typeface="+mn-lt"/>
                <a:ea typeface="ＭＳ Ｐゴシック" charset="-128"/>
              </a:rPr>
              <a:t>.</a:t>
            </a:r>
            <a:endParaRPr lang="es-ES" altLang="es-MX" sz="2400" baseline="0" dirty="0">
              <a:latin typeface="+mn-lt"/>
            </a:endParaRPr>
          </a:p>
        </p:txBody>
      </p:sp>
    </p:spTree>
    <p:extLst>
      <p:ext uri="{BB962C8B-B14F-4D97-AF65-F5344CB8AC3E}">
        <p14:creationId xmlns:p14="http://schemas.microsoft.com/office/powerpoint/2010/main" val="183816089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911424" y="274638"/>
            <a:ext cx="10729192" cy="634082"/>
          </a:xfrm>
          <a:solidFill>
            <a:schemeClr val="accent1">
              <a:lumMod val="20000"/>
              <a:lumOff val="80000"/>
            </a:schemeClr>
          </a:solidFill>
        </p:spPr>
        <p:txBody>
          <a:bodyPr/>
          <a:lstStyle/>
          <a:p>
            <a:pPr eaLnBrk="1" hangingPunct="1"/>
            <a:r>
              <a:rPr lang="es-ES" altLang="es-MX" sz="2800" b="1" dirty="0">
                <a:solidFill>
                  <a:schemeClr val="accent1"/>
                </a:solidFill>
              </a:rPr>
              <a:t>Tecnología con un solo output</a:t>
            </a:r>
          </a:p>
        </p:txBody>
      </p:sp>
      <p:sp>
        <p:nvSpPr>
          <p:cNvPr id="65539" name="Rectangle 3"/>
          <p:cNvSpPr>
            <a:spLocks noGrp="1" noChangeArrowheads="1"/>
          </p:cNvSpPr>
          <p:nvPr>
            <p:ph sz="quarter" idx="1"/>
          </p:nvPr>
        </p:nvSpPr>
        <p:spPr>
          <a:xfrm>
            <a:off x="911424" y="1412777"/>
            <a:ext cx="10513168" cy="3413125"/>
          </a:xfrm>
        </p:spPr>
        <p:txBody>
          <a:bodyPr>
            <a:noAutofit/>
          </a:bodyPr>
          <a:lstStyle/>
          <a:p>
            <a:pPr marL="0" indent="0">
              <a:lnSpc>
                <a:spcPct val="80000"/>
              </a:lnSpc>
              <a:buNone/>
            </a:pPr>
            <a:r>
              <a:rPr lang="es-ES" altLang="es-MX" sz="2200" dirty="0"/>
              <a:t>Consideremos el caso particular de una tecnología con un solo output. En este caso, recordemos que representamos un plan de producción como</a:t>
            </a:r>
          </a:p>
          <a:p>
            <a:pPr marL="0" indent="0" algn="ctr">
              <a:lnSpc>
                <a:spcPct val="80000"/>
              </a:lnSpc>
              <a:buNone/>
            </a:pPr>
            <a:r>
              <a:rPr lang="es-ES" altLang="es-MX" sz="2200" dirty="0"/>
              <a:t> </a:t>
            </a:r>
            <a:r>
              <a:rPr lang="es-ES" altLang="es-MX" sz="2200" i="1" dirty="0" err="1">
                <a:latin typeface="Times New Roman" pitchFamily="18" charset="0"/>
              </a:rPr>
              <a:t>y</a:t>
            </a:r>
            <a:r>
              <a:rPr lang="es-ES" altLang="es-MX" sz="2200" i="1" baseline="-25000" dirty="0" err="1">
                <a:latin typeface="Times New Roman" pitchFamily="18" charset="0"/>
              </a:rPr>
              <a:t>j</a:t>
            </a:r>
            <a:r>
              <a:rPr lang="es-ES" altLang="es-MX" sz="2200" i="1" dirty="0">
                <a:latin typeface="Times New Roman" pitchFamily="18" charset="0"/>
              </a:rPr>
              <a:t> </a:t>
            </a:r>
            <a:r>
              <a:rPr lang="es-ES" altLang="es-MX" sz="2200" dirty="0">
                <a:latin typeface="Times New Roman" pitchFamily="18" charset="0"/>
              </a:rPr>
              <a:t>= (</a:t>
            </a:r>
            <a:r>
              <a:rPr lang="es-ES" altLang="es-MX" sz="2200" i="1" dirty="0">
                <a:latin typeface="Times New Roman" pitchFamily="18" charset="0"/>
              </a:rPr>
              <a:t>z</a:t>
            </a:r>
            <a:r>
              <a:rPr lang="es-ES" altLang="es-MX" sz="2200" i="1" baseline="-25000" dirty="0">
                <a:latin typeface="Times New Roman" pitchFamily="18" charset="0"/>
              </a:rPr>
              <a:t>j</a:t>
            </a:r>
            <a:r>
              <a:rPr lang="es-ES" altLang="es-MX" sz="2200" baseline="-25000" dirty="0">
                <a:latin typeface="Times New Roman" pitchFamily="18" charset="0"/>
              </a:rPr>
              <a:t>1</a:t>
            </a:r>
            <a:r>
              <a:rPr lang="es-ES" altLang="es-MX" sz="2200" i="1" dirty="0">
                <a:latin typeface="Times New Roman" pitchFamily="18" charset="0"/>
              </a:rPr>
              <a:t>, z</a:t>
            </a:r>
            <a:r>
              <a:rPr lang="es-ES" altLang="es-MX" sz="2200" i="1" baseline="-25000" dirty="0">
                <a:latin typeface="Times New Roman" pitchFamily="18" charset="0"/>
              </a:rPr>
              <a:t>j</a:t>
            </a:r>
            <a:r>
              <a:rPr lang="es-ES" altLang="es-MX" sz="2200" baseline="-25000" dirty="0">
                <a:latin typeface="Times New Roman" pitchFamily="18" charset="0"/>
              </a:rPr>
              <a:t>2</a:t>
            </a:r>
            <a:r>
              <a:rPr lang="es-ES" altLang="es-MX" sz="2200" i="1" dirty="0">
                <a:latin typeface="Times New Roman" pitchFamily="18" charset="0"/>
              </a:rPr>
              <a:t>, . . . , z</a:t>
            </a:r>
            <a:r>
              <a:rPr lang="es-ES" altLang="es-MX" sz="2200" i="1" baseline="-25000" dirty="0">
                <a:latin typeface="Times New Roman" pitchFamily="18" charset="0"/>
              </a:rPr>
              <a:t>jl</a:t>
            </a:r>
            <a:r>
              <a:rPr lang="es-ES" altLang="ja-JP" sz="2200" i="1" baseline="-25000" dirty="0">
                <a:latin typeface="Times New Roman" pitchFamily="18" charset="0"/>
                <a:ea typeface="ＭＳ Ｐゴシック" charset="-128"/>
              </a:rPr>
              <a:t>−</a:t>
            </a:r>
            <a:r>
              <a:rPr lang="es-ES" altLang="ja-JP" sz="2200" baseline="-25000" dirty="0">
                <a:latin typeface="Times New Roman" pitchFamily="18" charset="0"/>
                <a:ea typeface="ＭＳ Ｐゴシック" charset="-128"/>
              </a:rPr>
              <a:t>1</a:t>
            </a:r>
            <a:r>
              <a:rPr lang="es-ES" altLang="ja-JP" sz="2200" dirty="0">
                <a:latin typeface="Times New Roman" pitchFamily="18" charset="0"/>
                <a:ea typeface="ＭＳ Ｐゴシック" charset="-128"/>
              </a:rPr>
              <a:t>; </a:t>
            </a:r>
            <a:r>
              <a:rPr lang="es-ES" altLang="ja-JP" sz="2200" i="1" dirty="0" err="1">
                <a:latin typeface="Times New Roman" pitchFamily="18" charset="0"/>
                <a:ea typeface="ＭＳ Ｐゴシック" charset="-128"/>
              </a:rPr>
              <a:t>y</a:t>
            </a:r>
            <a:r>
              <a:rPr lang="es-ES" altLang="ja-JP" sz="2200" i="1" baseline="-25000" dirty="0" err="1">
                <a:latin typeface="Times New Roman" pitchFamily="18" charset="0"/>
                <a:ea typeface="ＭＳ Ｐゴシック" charset="-128"/>
              </a:rPr>
              <a:t>jl</a:t>
            </a:r>
            <a:r>
              <a:rPr lang="es-ES" altLang="ja-JP" sz="2200" dirty="0">
                <a:latin typeface="Times New Roman" pitchFamily="18" charset="0"/>
                <a:ea typeface="ＭＳ Ｐゴシック" charset="-128"/>
              </a:rPr>
              <a:t>) = (</a:t>
            </a:r>
            <a:r>
              <a:rPr lang="es-ES" altLang="ja-JP" sz="2200" i="1" dirty="0" err="1">
                <a:latin typeface="Times New Roman" pitchFamily="18" charset="0"/>
                <a:ea typeface="ＭＳ Ｐゴシック" charset="-128"/>
              </a:rPr>
              <a:t>z</a:t>
            </a:r>
            <a:r>
              <a:rPr lang="es-ES" altLang="ja-JP" sz="2200" i="1" baseline="-25000" dirty="0" err="1">
                <a:latin typeface="Times New Roman" pitchFamily="18" charset="0"/>
                <a:ea typeface="ＭＳ Ｐゴシック" charset="-128"/>
              </a:rPr>
              <a:t>j</a:t>
            </a:r>
            <a:r>
              <a:rPr lang="es-ES" altLang="ja-JP" sz="2200" i="1" dirty="0">
                <a:latin typeface="Times New Roman" pitchFamily="18" charset="0"/>
                <a:ea typeface="ＭＳ Ｐゴシック" charset="-128"/>
              </a:rPr>
              <a:t>, y</a:t>
            </a:r>
            <a:r>
              <a:rPr lang="es-ES" altLang="ja-JP" sz="2200" dirty="0">
                <a:latin typeface="Times New Roman" pitchFamily="18" charset="0"/>
                <a:ea typeface="ＭＳ Ｐゴシック" charset="-128"/>
              </a:rPr>
              <a:t>)</a:t>
            </a:r>
          </a:p>
          <a:p>
            <a:pPr marL="0" indent="0">
              <a:lnSpc>
                <a:spcPct val="80000"/>
              </a:lnSpc>
              <a:buNone/>
            </a:pPr>
            <a:r>
              <a:rPr lang="es-ES" altLang="ja-JP" sz="2200" dirty="0">
                <a:ea typeface="ＭＳ Ｐゴシック" charset="-128"/>
              </a:rPr>
              <a:t>donde </a:t>
            </a:r>
            <a:r>
              <a:rPr lang="es-ES" altLang="ja-JP" sz="2200" i="1" dirty="0" err="1">
                <a:latin typeface="Times New Roman" panose="02020603050405020304" pitchFamily="18" charset="0"/>
                <a:ea typeface="ＭＳ Ｐゴシック" charset="-128"/>
                <a:cs typeface="Times New Roman" panose="02020603050405020304" pitchFamily="18" charset="0"/>
              </a:rPr>
              <a:t>zj</a:t>
            </a:r>
            <a:r>
              <a:rPr lang="es-ES" altLang="ja-JP" sz="2200" i="1" dirty="0">
                <a:latin typeface="Times New Roman" pitchFamily="18" charset="0"/>
                <a:ea typeface="ＭＳ Ｐゴシック" charset="-128"/>
                <a:cs typeface="Times New Roman" panose="02020603050405020304" pitchFamily="18" charset="0"/>
              </a:rPr>
              <a:t> ∈ </a:t>
            </a:r>
            <a:r>
              <a:rPr lang="es-ES" altLang="ja-JP" sz="2200" i="1" dirty="0" err="1">
                <a:latin typeface="Times New Roman" pitchFamily="18" charset="0"/>
                <a:ea typeface="ＭＳ Ｐゴシック" charset="-128"/>
                <a:cs typeface="Times New Roman" panose="02020603050405020304" pitchFamily="18" charset="0"/>
              </a:rPr>
              <a:t>Z</a:t>
            </a:r>
            <a:r>
              <a:rPr lang="es-ES" altLang="ja-JP" sz="2200" i="1" baseline="-25000" dirty="0" err="1">
                <a:latin typeface="Times New Roman" pitchFamily="18" charset="0"/>
                <a:ea typeface="ＭＳ Ｐゴシック" charset="-128"/>
                <a:cs typeface="Times New Roman" panose="02020603050405020304" pitchFamily="18" charset="0"/>
              </a:rPr>
              <a:t>j</a:t>
            </a:r>
            <a:r>
              <a:rPr lang="es-ES" altLang="ja-JP" sz="2200" i="1" dirty="0">
                <a:latin typeface="Times New Roman" pitchFamily="18" charset="0"/>
                <a:ea typeface="ＭＳ Ｐゴシック" charset="-128"/>
                <a:cs typeface="Times New Roman" panose="02020603050405020304" pitchFamily="18" charset="0"/>
              </a:rPr>
              <a:t> ⊂ </a:t>
            </a:r>
            <a:r>
              <a:rPr lang="es-ES" altLang="ja-JP" sz="2200" dirty="0">
                <a:latin typeface="Times New Roman" pitchFamily="18" charset="0"/>
                <a:ea typeface="ＭＳ Ｐゴシック" charset="-128"/>
                <a:cs typeface="Times New Roman" panose="02020603050405020304" pitchFamily="18" charset="0"/>
              </a:rPr>
              <a:t>R</a:t>
            </a:r>
            <a:r>
              <a:rPr lang="es-ES" altLang="ja-JP" sz="2200" i="1" baseline="30000" dirty="0">
                <a:latin typeface="Times New Roman" pitchFamily="18" charset="0"/>
                <a:ea typeface="ＭＳ Ｐゴシック" charset="-128"/>
                <a:cs typeface="Times New Roman" panose="02020603050405020304" pitchFamily="18" charset="0"/>
              </a:rPr>
              <a:t>l−</a:t>
            </a:r>
            <a:r>
              <a:rPr lang="es-ES" altLang="ja-JP" sz="2200" baseline="30000" dirty="0">
                <a:latin typeface="Times New Roman" pitchFamily="18" charset="0"/>
                <a:ea typeface="ＭＳ Ｐゴシック" charset="-128"/>
                <a:cs typeface="Times New Roman" panose="02020603050405020304" pitchFamily="18" charset="0"/>
              </a:rPr>
              <a:t>1</a:t>
            </a:r>
            <a:r>
              <a:rPr lang="es-ES" altLang="ja-JP" sz="2200" dirty="0">
                <a:latin typeface="Times New Roman" panose="02020603050405020304" pitchFamily="18" charset="0"/>
                <a:ea typeface="ＭＳ Ｐゴシック" charset="-128"/>
                <a:cs typeface="Times New Roman" panose="02020603050405020304" pitchFamily="18" charset="0"/>
              </a:rPr>
              <a:t> </a:t>
            </a:r>
            <a:r>
              <a:rPr lang="es-ES" altLang="ja-JP" sz="2200" dirty="0">
                <a:ea typeface="ＭＳ Ｐゴシック" charset="-128"/>
              </a:rPr>
              <a:t>representa el vector de inputs e </a:t>
            </a:r>
            <a:r>
              <a:rPr lang="es-ES" altLang="ja-JP" sz="2200" i="1" dirty="0">
                <a:latin typeface="Times New Roman" pitchFamily="18" charset="0"/>
                <a:ea typeface="ＭＳ Ｐゴシック" charset="-128"/>
              </a:rPr>
              <a:t>y ∈ </a:t>
            </a:r>
            <a:r>
              <a:rPr lang="es-ES" altLang="ja-JP" sz="2200" dirty="0">
                <a:latin typeface="Times New Roman" pitchFamily="18" charset="0"/>
                <a:ea typeface="ＭＳ Ｐゴシック" charset="-128"/>
              </a:rPr>
              <a:t>R</a:t>
            </a:r>
            <a:r>
              <a:rPr lang="es-ES" altLang="ja-JP" sz="2200" dirty="0">
                <a:ea typeface="ＭＳ Ｐゴシック" charset="-128"/>
              </a:rPr>
              <a:t> el output. </a:t>
            </a:r>
          </a:p>
          <a:p>
            <a:pPr marL="0" indent="0">
              <a:lnSpc>
                <a:spcPct val="80000"/>
              </a:lnSpc>
              <a:buNone/>
            </a:pPr>
            <a:endParaRPr lang="es-ES" altLang="ja-JP" sz="2200" dirty="0">
              <a:ea typeface="ＭＳ Ｐゴシック" charset="-128"/>
            </a:endParaRPr>
          </a:p>
          <a:p>
            <a:pPr marL="0" indent="0">
              <a:lnSpc>
                <a:spcPct val="80000"/>
              </a:lnSpc>
              <a:buNone/>
            </a:pPr>
            <a:r>
              <a:rPr lang="es-ES" altLang="ja-JP" sz="2200" dirty="0">
                <a:ea typeface="ＭＳ Ｐゴシック" charset="-128"/>
              </a:rPr>
              <a:t>Denotaremos por </a:t>
            </a:r>
            <a:r>
              <a:rPr lang="es-ES" altLang="ja-JP" sz="2200" i="1" dirty="0">
                <a:latin typeface="Times New Roman" pitchFamily="18" charset="0"/>
                <a:ea typeface="ＭＳ Ｐゴシック" charset="-128"/>
              </a:rPr>
              <a:t>p &gt; </a:t>
            </a:r>
            <a:r>
              <a:rPr lang="es-ES" altLang="ja-JP" sz="2200" dirty="0">
                <a:latin typeface="Times New Roman" pitchFamily="18" charset="0"/>
                <a:ea typeface="ＭＳ Ｐゴシック" charset="-128"/>
              </a:rPr>
              <a:t>0</a:t>
            </a:r>
            <a:r>
              <a:rPr lang="es-ES" altLang="ja-JP" sz="2200" dirty="0">
                <a:ea typeface="ＭＳ Ｐゴシック" charset="-128"/>
              </a:rPr>
              <a:t> el precio del output y por </a:t>
            </a:r>
            <a:r>
              <a:rPr lang="es-ES" altLang="ja-JP" sz="2200" i="1" dirty="0">
                <a:ea typeface="ＭＳ Ｐゴシック" charset="-128"/>
              </a:rPr>
              <a:t>w </a:t>
            </a:r>
            <a:r>
              <a:rPr lang="es-ES" altLang="ja-JP" sz="2200" dirty="0">
                <a:ea typeface="ＭＳ Ｐゴシック" charset="-128"/>
              </a:rPr>
              <a:t>= </a:t>
            </a:r>
            <a:r>
              <a:rPr lang="es-ES" altLang="ja-JP" sz="2200" dirty="0">
                <a:latin typeface="Times New Roman" pitchFamily="18" charset="0"/>
                <a:ea typeface="ＭＳ Ｐゴシック" charset="-128"/>
              </a:rPr>
              <a:t>(</a:t>
            </a:r>
            <a:r>
              <a:rPr lang="es-ES" altLang="ja-JP" sz="2200" i="1" dirty="0">
                <a:latin typeface="Times New Roman" pitchFamily="18" charset="0"/>
                <a:ea typeface="ＭＳ Ｐゴシック" charset="-128"/>
              </a:rPr>
              <a:t>w</a:t>
            </a:r>
            <a:r>
              <a:rPr lang="es-ES" altLang="ja-JP" sz="2200" baseline="-25000" dirty="0">
                <a:latin typeface="Times New Roman" pitchFamily="18" charset="0"/>
                <a:ea typeface="ＭＳ Ｐゴシック" charset="-128"/>
              </a:rPr>
              <a:t>1</a:t>
            </a:r>
            <a:r>
              <a:rPr lang="es-ES" altLang="ja-JP" sz="2200" i="1" dirty="0">
                <a:latin typeface="Times New Roman" pitchFamily="18" charset="0"/>
                <a:ea typeface="ＭＳ Ｐゴシック" charset="-128"/>
              </a:rPr>
              <a:t>,...,w</a:t>
            </a:r>
            <a:r>
              <a:rPr lang="es-ES" altLang="ja-JP" sz="2200" i="1" baseline="-25000" dirty="0">
                <a:latin typeface="Times New Roman" pitchFamily="18" charset="0"/>
                <a:ea typeface="ＭＳ Ｐゴシック" charset="-128"/>
              </a:rPr>
              <a:t>l−</a:t>
            </a:r>
            <a:r>
              <a:rPr lang="es-ES" altLang="ja-JP" sz="2200" baseline="-25000" dirty="0">
                <a:latin typeface="Times New Roman" pitchFamily="18" charset="0"/>
                <a:ea typeface="ＭＳ Ｐゴシック" charset="-128"/>
              </a:rPr>
              <a:t>1</a:t>
            </a:r>
            <a:r>
              <a:rPr lang="es-ES" altLang="ja-JP" sz="2200" dirty="0">
                <a:latin typeface="Times New Roman" pitchFamily="18" charset="0"/>
                <a:ea typeface="ＭＳ Ｐゴシック" charset="-128"/>
              </a:rPr>
              <a:t>)</a:t>
            </a:r>
            <a:r>
              <a:rPr lang="es-ES" altLang="ja-JP" sz="2200" i="1" dirty="0">
                <a:latin typeface="Times New Roman" pitchFamily="18" charset="0"/>
                <a:ea typeface="ＭＳ Ｐゴシック" charset="-128"/>
              </a:rPr>
              <a:t>, </a:t>
            </a:r>
            <a:r>
              <a:rPr lang="es-ES" altLang="ja-JP" sz="2200" i="1" dirty="0" err="1">
                <a:latin typeface="Times New Roman" pitchFamily="18" charset="0"/>
                <a:ea typeface="ＭＳ Ｐゴシック" charset="-128"/>
              </a:rPr>
              <a:t>w</a:t>
            </a:r>
            <a:r>
              <a:rPr lang="es-ES" altLang="ja-JP" sz="2200" i="1" baseline="-25000" dirty="0" err="1">
                <a:latin typeface="Times New Roman" pitchFamily="18" charset="0"/>
                <a:ea typeface="ＭＳ Ｐゴシック" charset="-128"/>
              </a:rPr>
              <a:t>k</a:t>
            </a:r>
            <a:r>
              <a:rPr lang="es-ES" altLang="ja-JP" sz="2200" i="1" dirty="0">
                <a:latin typeface="Times New Roman" pitchFamily="18" charset="0"/>
                <a:ea typeface="ＭＳ Ｐゴシック" charset="-128"/>
              </a:rPr>
              <a:t> &gt;</a:t>
            </a:r>
            <a:r>
              <a:rPr lang="es-ES" altLang="ja-JP" sz="2200" dirty="0">
                <a:latin typeface="Times New Roman" pitchFamily="18" charset="0"/>
                <a:ea typeface="ＭＳ Ｐゴシック" charset="-128"/>
              </a:rPr>
              <a:t>0</a:t>
            </a:r>
            <a:r>
              <a:rPr lang="es-ES" altLang="ja-JP" sz="2200" i="1" dirty="0">
                <a:latin typeface="Times New Roman" pitchFamily="18" charset="0"/>
                <a:ea typeface="ＭＳ Ｐゴシック" charset="-128"/>
              </a:rPr>
              <a:t>, k </a:t>
            </a:r>
            <a:r>
              <a:rPr lang="es-ES" altLang="ja-JP" sz="2200" dirty="0">
                <a:latin typeface="Times New Roman" pitchFamily="18" charset="0"/>
                <a:ea typeface="ＭＳ Ｐゴシック" charset="-128"/>
              </a:rPr>
              <a:t>= 1</a:t>
            </a:r>
            <a:r>
              <a:rPr lang="es-ES" altLang="ja-JP" sz="2200" i="1" dirty="0">
                <a:latin typeface="Times New Roman" pitchFamily="18" charset="0"/>
                <a:ea typeface="ＭＳ Ｐゴシック" charset="-128"/>
              </a:rPr>
              <a:t>, </a:t>
            </a:r>
            <a:r>
              <a:rPr lang="es-ES" altLang="ja-JP" sz="2200" dirty="0">
                <a:latin typeface="Times New Roman" pitchFamily="18" charset="0"/>
                <a:ea typeface="ＭＳ Ｐゴシック" charset="-128"/>
              </a:rPr>
              <a:t>2</a:t>
            </a:r>
            <a:r>
              <a:rPr lang="es-ES" altLang="ja-JP" sz="2200" i="1" dirty="0">
                <a:latin typeface="Times New Roman" pitchFamily="18" charset="0"/>
                <a:ea typeface="ＭＳ Ｐゴシック" charset="-128"/>
              </a:rPr>
              <a:t>,..., l − </a:t>
            </a:r>
            <a:r>
              <a:rPr lang="es-ES" altLang="ja-JP" sz="2200" dirty="0">
                <a:latin typeface="Times New Roman" pitchFamily="18" charset="0"/>
                <a:ea typeface="ＭＳ Ｐゴシック" charset="-128"/>
              </a:rPr>
              <a:t>1</a:t>
            </a:r>
            <a:r>
              <a:rPr lang="es-ES" altLang="ja-JP" sz="2200" dirty="0">
                <a:ea typeface="ＭＳ Ｐゴシック" charset="-128"/>
              </a:rPr>
              <a:t>, el vector de precios de los inputs. Así pues, un sistema de precios se representa como </a:t>
            </a:r>
            <a:r>
              <a:rPr lang="es-ES" altLang="ja-JP" sz="2200" dirty="0">
                <a:latin typeface="Times New Roman" pitchFamily="18" charset="0"/>
                <a:ea typeface="ＭＳ Ｐゴシック" charset="-128"/>
              </a:rPr>
              <a:t>(</a:t>
            </a:r>
            <a:r>
              <a:rPr lang="es-ES" altLang="ja-JP" sz="2200" i="1" dirty="0" err="1">
                <a:latin typeface="Times New Roman" pitchFamily="18" charset="0"/>
                <a:ea typeface="ＭＳ Ｐゴシック" charset="-128"/>
              </a:rPr>
              <a:t>p,w</a:t>
            </a:r>
            <a:r>
              <a:rPr lang="es-ES" altLang="ja-JP" sz="2200" dirty="0">
                <a:latin typeface="Times New Roman" pitchFamily="18" charset="0"/>
                <a:ea typeface="ＭＳ Ｐゴシック" charset="-128"/>
              </a:rPr>
              <a:t>).</a:t>
            </a:r>
            <a:r>
              <a:rPr lang="es-ES" altLang="ja-JP" sz="2200" dirty="0">
                <a:ea typeface="ＭＳ Ｐゴシック" charset="-128"/>
              </a:rPr>
              <a:t> En este caso, </a:t>
            </a:r>
            <a:r>
              <a:rPr lang="es-ES" altLang="ja-JP" sz="2200" i="1" dirty="0">
                <a:latin typeface="Times New Roman" pitchFamily="18" charset="0"/>
                <a:ea typeface="ＭＳ Ｐゴシック" charset="-128"/>
              </a:rPr>
              <a:t>y </a:t>
            </a:r>
            <a:r>
              <a:rPr lang="es-ES" altLang="ja-JP" sz="2200" dirty="0">
                <a:latin typeface="Times New Roman" pitchFamily="18" charset="0"/>
                <a:ea typeface="ＭＳ Ｐゴシック" charset="-128"/>
              </a:rPr>
              <a:t>= </a:t>
            </a:r>
            <a:r>
              <a:rPr lang="es-ES" altLang="ja-JP" sz="2200" i="1" dirty="0" err="1">
                <a:latin typeface="Times New Roman" pitchFamily="18" charset="0"/>
                <a:ea typeface="ＭＳ Ｐゴシック" charset="-128"/>
              </a:rPr>
              <a:t>f</a:t>
            </a:r>
            <a:r>
              <a:rPr lang="es-ES" altLang="ja-JP" sz="2200" i="1" baseline="-25000" dirty="0" err="1">
                <a:latin typeface="Times New Roman" pitchFamily="18" charset="0"/>
                <a:ea typeface="ＭＳ Ｐゴシック" charset="-128"/>
              </a:rPr>
              <a:t>j</a:t>
            </a:r>
            <a:r>
              <a:rPr lang="es-ES" altLang="ja-JP" sz="2200" dirty="0">
                <a:latin typeface="Times New Roman" pitchFamily="18" charset="0"/>
                <a:ea typeface="ＭＳ Ｐゴシック" charset="-128"/>
              </a:rPr>
              <a:t>(</a:t>
            </a:r>
            <a:r>
              <a:rPr lang="es-ES" altLang="ja-JP" sz="2200" i="1" dirty="0" err="1">
                <a:latin typeface="Times New Roman" pitchFamily="18" charset="0"/>
                <a:ea typeface="ＭＳ Ｐゴシック" charset="-128"/>
              </a:rPr>
              <a:t>z</a:t>
            </a:r>
            <a:r>
              <a:rPr lang="es-ES" altLang="ja-JP" sz="2200" i="1" baseline="-25000" dirty="0" err="1">
                <a:latin typeface="Times New Roman" pitchFamily="18" charset="0"/>
                <a:ea typeface="ＭＳ Ｐゴシック" charset="-128"/>
              </a:rPr>
              <a:t>j</a:t>
            </a:r>
            <a:r>
              <a:rPr lang="es-ES" altLang="ja-JP" sz="2200" dirty="0">
                <a:latin typeface="Times New Roman" pitchFamily="18" charset="0"/>
                <a:ea typeface="ＭＳ Ｐゴシック" charset="-128"/>
              </a:rPr>
              <a:t>)</a:t>
            </a:r>
            <a:r>
              <a:rPr lang="es-ES" altLang="ja-JP" sz="2200" dirty="0">
                <a:ea typeface="ＭＳ Ｐゴシック" charset="-128"/>
              </a:rPr>
              <a:t> es la función de producción y el problema de la empresa consiste en determinar la combinación de inputs </a:t>
            </a:r>
            <a:r>
              <a:rPr lang="es-ES" altLang="ja-JP" sz="2200" i="1" dirty="0">
                <a:latin typeface="Times New Roman" pitchFamily="18" charset="0"/>
                <a:ea typeface="ＭＳ Ｐゴシック" charset="-128"/>
              </a:rPr>
              <a:t>z</a:t>
            </a:r>
            <a:r>
              <a:rPr lang="es-ES" altLang="ja-JP" sz="2200" i="1" baseline="30000" dirty="0">
                <a:latin typeface="Times New Roman" pitchFamily="18" charset="0"/>
                <a:ea typeface="ＭＳ Ｐゴシック" charset="-128"/>
              </a:rPr>
              <a:t>*</a:t>
            </a:r>
            <a:r>
              <a:rPr lang="es-ES" altLang="ja-JP" sz="2200" i="1" baseline="-25000" dirty="0">
                <a:latin typeface="Times New Roman" pitchFamily="18" charset="0"/>
                <a:ea typeface="ＭＳ Ｐゴシック" charset="-128"/>
              </a:rPr>
              <a:t>j</a:t>
            </a:r>
            <a:r>
              <a:rPr lang="es-ES" altLang="ja-JP" sz="2200" i="1" dirty="0">
                <a:ea typeface="ＭＳ Ｐゴシック" charset="-128"/>
              </a:rPr>
              <a:t> </a:t>
            </a:r>
            <a:r>
              <a:rPr lang="es-ES" altLang="ja-JP" sz="2200" dirty="0">
                <a:ea typeface="ＭＳ Ｐゴシック" charset="-128"/>
              </a:rPr>
              <a:t>que, dados </a:t>
            </a:r>
            <a:r>
              <a:rPr lang="es-ES" altLang="ja-JP" sz="2200" dirty="0">
                <a:latin typeface="Times New Roman" pitchFamily="18" charset="0"/>
                <a:ea typeface="ＭＳ Ｐゴシック" charset="-128"/>
              </a:rPr>
              <a:t>(</a:t>
            </a:r>
            <a:r>
              <a:rPr lang="es-ES" altLang="ja-JP" sz="2200" i="1" dirty="0" err="1">
                <a:latin typeface="Times New Roman" pitchFamily="18" charset="0"/>
                <a:ea typeface="ＭＳ Ｐゴシック" charset="-128"/>
              </a:rPr>
              <a:t>p,w</a:t>
            </a:r>
            <a:r>
              <a:rPr lang="es-ES" altLang="ja-JP" sz="2200" dirty="0">
                <a:latin typeface="Times New Roman" pitchFamily="18" charset="0"/>
                <a:ea typeface="ＭＳ Ｐゴシック" charset="-128"/>
              </a:rPr>
              <a:t>)</a:t>
            </a:r>
            <a:r>
              <a:rPr lang="es-ES" altLang="ja-JP" sz="2200" dirty="0">
                <a:ea typeface="ＭＳ Ｐゴシック" charset="-128"/>
              </a:rPr>
              <a:t>, maximiza el beneficio. Formalmente, </a:t>
            </a:r>
            <a:r>
              <a:rPr lang="es-ES" altLang="ja-JP" sz="2200" i="1" dirty="0">
                <a:latin typeface="Times New Roman" pitchFamily="18" charset="0"/>
                <a:ea typeface="ＭＳ Ｐゴシック" charset="-128"/>
              </a:rPr>
              <a:t>z</a:t>
            </a:r>
            <a:r>
              <a:rPr lang="es-ES" altLang="ja-JP" sz="2200" i="1" baseline="30000" dirty="0">
                <a:latin typeface="Times New Roman" pitchFamily="18" charset="0"/>
                <a:ea typeface="ＭＳ Ｐゴシック" charset="-128"/>
              </a:rPr>
              <a:t>*</a:t>
            </a:r>
            <a:r>
              <a:rPr lang="es-ES" altLang="ja-JP" sz="2200" i="1" baseline="-25000" dirty="0">
                <a:latin typeface="Times New Roman" pitchFamily="18" charset="0"/>
                <a:ea typeface="ＭＳ Ｐゴシック" charset="-128"/>
              </a:rPr>
              <a:t>j</a:t>
            </a:r>
            <a:r>
              <a:rPr lang="es-ES" altLang="ja-JP" sz="2200" i="1" dirty="0">
                <a:ea typeface="ＭＳ Ｐゴシック" charset="-128"/>
              </a:rPr>
              <a:t> </a:t>
            </a:r>
            <a:r>
              <a:rPr lang="es-ES" altLang="ja-JP" sz="2200" dirty="0">
                <a:ea typeface="ＭＳ Ｐゴシック" charset="-128"/>
              </a:rPr>
              <a:t>es el vector de inputs que maximiza el beneficio dados </a:t>
            </a:r>
            <a:r>
              <a:rPr lang="es-ES" altLang="ja-JP" sz="2200" dirty="0">
                <a:latin typeface="Times New Roman" pitchFamily="18" charset="0"/>
                <a:ea typeface="ＭＳ Ｐゴシック" charset="-128"/>
              </a:rPr>
              <a:t>(</a:t>
            </a:r>
            <a:r>
              <a:rPr lang="es-ES" altLang="ja-JP" sz="2200" i="1" dirty="0" err="1">
                <a:latin typeface="Times New Roman" pitchFamily="18" charset="0"/>
                <a:ea typeface="ＭＳ Ｐゴシック" charset="-128"/>
              </a:rPr>
              <a:t>p,w</a:t>
            </a:r>
            <a:r>
              <a:rPr lang="es-ES" altLang="ja-JP" sz="2200" dirty="0">
                <a:latin typeface="Times New Roman" pitchFamily="18" charset="0"/>
                <a:ea typeface="ＭＳ Ｐゴシック" charset="-128"/>
              </a:rPr>
              <a:t>)</a:t>
            </a:r>
            <a:r>
              <a:rPr lang="es-ES" altLang="ja-JP" sz="2200" dirty="0">
                <a:ea typeface="ＭＳ Ｐゴシック" charset="-128"/>
              </a:rPr>
              <a:t> si es la solución de</a:t>
            </a:r>
            <a:endParaRPr lang="es-ES" altLang="es-MX" sz="2200" dirty="0">
              <a:ea typeface="ＭＳ Ｐゴシック" charset="-128"/>
            </a:endParaRPr>
          </a:p>
        </p:txBody>
      </p:sp>
      <p:graphicFrame>
        <p:nvGraphicFramePr>
          <p:cNvPr id="65540" name="Object 4"/>
          <p:cNvGraphicFramePr>
            <a:graphicFrameLocks noChangeAspect="1"/>
          </p:cNvGraphicFramePr>
          <p:nvPr>
            <p:extLst>
              <p:ext uri="{D42A27DB-BD31-4B8C-83A1-F6EECF244321}">
                <p14:modId xmlns:p14="http://schemas.microsoft.com/office/powerpoint/2010/main" val="3907074556"/>
              </p:ext>
            </p:extLst>
          </p:nvPr>
        </p:nvGraphicFramePr>
        <p:xfrm>
          <a:off x="5408451" y="4653809"/>
          <a:ext cx="1735138" cy="514350"/>
        </p:xfrm>
        <a:graphic>
          <a:graphicData uri="http://schemas.openxmlformats.org/presentationml/2006/ole">
            <mc:AlternateContent xmlns:mc="http://schemas.openxmlformats.org/markup-compatibility/2006">
              <mc:Choice xmlns:v="urn:schemas-microsoft-com:vml" Requires="v">
                <p:oleObj spid="_x0000_s51244" name="Equation" r:id="rId3" imgW="1155700" imgH="342900" progId="Equation.DSMT4">
                  <p:embed/>
                </p:oleObj>
              </mc:Choice>
              <mc:Fallback>
                <p:oleObj name="Equation" r:id="rId3" imgW="1155700" imgH="3429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8451" y="4653809"/>
                        <a:ext cx="1735138" cy="514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5541" name="Rectangle 6"/>
          <p:cNvSpPr>
            <a:spLocks noChangeArrowheads="1"/>
          </p:cNvSpPr>
          <p:nvPr/>
        </p:nvSpPr>
        <p:spPr bwMode="auto">
          <a:xfrm>
            <a:off x="2351088" y="53736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buFont typeface="Wingdings" pitchFamily="2" charset="2"/>
              <a:buNone/>
            </a:pPr>
            <a:r>
              <a:rPr lang="es-ES" altLang="es-MX" sz="1900" baseline="0" dirty="0">
                <a:latin typeface="+mn-lt"/>
                <a:ea typeface="ＭＳ Ｐゴシック" charset="-128"/>
              </a:rPr>
              <a:t>Las condiciones de primer orden son:</a:t>
            </a:r>
          </a:p>
        </p:txBody>
      </p:sp>
      <p:graphicFrame>
        <p:nvGraphicFramePr>
          <p:cNvPr id="65542" name="Object 7"/>
          <p:cNvGraphicFramePr>
            <a:graphicFrameLocks noChangeAspect="1"/>
          </p:cNvGraphicFramePr>
          <p:nvPr/>
        </p:nvGraphicFramePr>
        <p:xfrm>
          <a:off x="2565401" y="5805489"/>
          <a:ext cx="3243263" cy="763587"/>
        </p:xfrm>
        <a:graphic>
          <a:graphicData uri="http://schemas.openxmlformats.org/presentationml/2006/ole">
            <mc:AlternateContent xmlns:mc="http://schemas.openxmlformats.org/markup-compatibility/2006">
              <mc:Choice xmlns:v="urn:schemas-microsoft-com:vml" Requires="v">
                <p:oleObj spid="_x0000_s51245" name="Equation" r:id="rId5" imgW="2159000" imgH="508000" progId="Equation.DSMT4">
                  <p:embed/>
                </p:oleObj>
              </mc:Choice>
              <mc:Fallback>
                <p:oleObj name="Equation" r:id="rId5" imgW="2159000" imgH="5080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65401" y="5805489"/>
                        <a:ext cx="3243263" cy="763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5543" name="Object 8"/>
          <p:cNvGraphicFramePr>
            <a:graphicFrameLocks noChangeAspect="1"/>
          </p:cNvGraphicFramePr>
          <p:nvPr/>
        </p:nvGraphicFramePr>
        <p:xfrm>
          <a:off x="6604000" y="5767389"/>
          <a:ext cx="3740150" cy="839787"/>
        </p:xfrm>
        <a:graphic>
          <a:graphicData uri="http://schemas.openxmlformats.org/presentationml/2006/ole">
            <mc:AlternateContent xmlns:mc="http://schemas.openxmlformats.org/markup-compatibility/2006">
              <mc:Choice xmlns:v="urn:schemas-microsoft-com:vml" Requires="v">
                <p:oleObj spid="_x0000_s51246" name="Equation" r:id="rId7" imgW="2489200" imgH="558800" progId="Equation.DSMT4">
                  <p:embed/>
                </p:oleObj>
              </mc:Choice>
              <mc:Fallback>
                <p:oleObj name="Equation" r:id="rId7" imgW="2489200" imgH="5588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04000" y="5767389"/>
                        <a:ext cx="3740150" cy="839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80660537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3"/>
          <p:cNvSpPr>
            <a:spLocks noGrp="1" noChangeArrowheads="1"/>
          </p:cNvSpPr>
          <p:nvPr>
            <p:ph sz="quarter" idx="1"/>
          </p:nvPr>
        </p:nvSpPr>
        <p:spPr/>
        <p:txBody>
          <a:bodyPr>
            <a:normAutofit/>
          </a:bodyPr>
          <a:lstStyle/>
          <a:p>
            <a:pPr marL="0" indent="0">
              <a:lnSpc>
                <a:spcPct val="90000"/>
              </a:lnSpc>
              <a:buNone/>
            </a:pPr>
            <a:r>
              <a:rPr lang="es-ES" altLang="es-MX" sz="2200" dirty="0"/>
              <a:t>Es decir, el producto marginal de cada input activo </a:t>
            </a:r>
            <a:r>
              <a:rPr lang="es-ES" altLang="es-MX" sz="2200" i="1" dirty="0">
                <a:latin typeface="Times New Roman" pitchFamily="18" charset="0"/>
              </a:rPr>
              <a:t>k</a:t>
            </a:r>
            <a:r>
              <a:rPr lang="es-ES" altLang="es-MX" sz="2200" i="1" dirty="0"/>
              <a:t> </a:t>
            </a:r>
            <a:r>
              <a:rPr lang="es-ES" altLang="es-MX" sz="2200" dirty="0"/>
              <a:t>es igual a su precio medido en términos del precio del output (</a:t>
            </a:r>
            <a:r>
              <a:rPr lang="es-ES" altLang="es-MX" sz="2200" i="1" dirty="0" err="1">
                <a:latin typeface="Times New Roman" pitchFamily="18" charset="0"/>
              </a:rPr>
              <a:t>w</a:t>
            </a:r>
            <a:r>
              <a:rPr lang="es-ES" altLang="es-MX" sz="2200" i="1" baseline="-25000" dirty="0" err="1">
                <a:latin typeface="Times New Roman" pitchFamily="18" charset="0"/>
              </a:rPr>
              <a:t>k</a:t>
            </a:r>
            <a:r>
              <a:rPr lang="es-ES" altLang="es-MX" sz="2200" i="1" dirty="0">
                <a:latin typeface="Times New Roman" pitchFamily="18" charset="0"/>
              </a:rPr>
              <a:t>/p</a:t>
            </a:r>
            <a:r>
              <a:rPr lang="es-ES" altLang="es-MX" sz="2200" dirty="0">
                <a:latin typeface="Times New Roman" pitchFamily="18" charset="0"/>
              </a:rPr>
              <a:t>).</a:t>
            </a:r>
          </a:p>
          <a:p>
            <a:pPr marL="0" indent="0">
              <a:lnSpc>
                <a:spcPct val="90000"/>
              </a:lnSpc>
              <a:buNone/>
            </a:pPr>
            <a:endParaRPr lang="es-ES" altLang="es-MX" sz="2200" dirty="0"/>
          </a:p>
          <a:p>
            <a:pPr marL="0" indent="0">
              <a:lnSpc>
                <a:spcPct val="90000"/>
              </a:lnSpc>
              <a:buNone/>
            </a:pPr>
            <a:r>
              <a:rPr lang="es-ES" altLang="es-MX" sz="2200" dirty="0"/>
              <a:t>También la relación técnica de sustitución entre dos inputs es igual al ratio de sus precios (es decir a la tasa económica de sustitución entre ellos), </a:t>
            </a:r>
            <a:r>
              <a:rPr lang="es-ES" altLang="es-MX" sz="2200" i="1" dirty="0" err="1">
                <a:latin typeface="Times New Roman" pitchFamily="18" charset="0"/>
              </a:rPr>
              <a:t>RTS</a:t>
            </a:r>
            <a:r>
              <a:rPr lang="es-ES" altLang="es-MX" sz="2200" i="1" baseline="-25000" dirty="0" err="1">
                <a:latin typeface="Times New Roman" pitchFamily="18" charset="0"/>
              </a:rPr>
              <a:t>hk</a:t>
            </a:r>
            <a:r>
              <a:rPr lang="es-ES" altLang="es-MX" sz="2200" i="1" dirty="0">
                <a:latin typeface="Times New Roman" pitchFamily="18" charset="0"/>
              </a:rPr>
              <a:t> </a:t>
            </a:r>
            <a:r>
              <a:rPr lang="es-ES" altLang="es-MX" sz="2200" dirty="0">
                <a:latin typeface="Times New Roman" pitchFamily="18" charset="0"/>
              </a:rPr>
              <a:t>= </a:t>
            </a:r>
            <a:r>
              <a:rPr lang="es-ES" altLang="es-MX" sz="2200" i="1" dirty="0" err="1">
                <a:latin typeface="Times New Roman" pitchFamily="18" charset="0"/>
              </a:rPr>
              <a:t>w</a:t>
            </a:r>
            <a:r>
              <a:rPr lang="es-ES" altLang="es-MX" sz="2200" i="1" baseline="-25000" dirty="0" err="1">
                <a:latin typeface="Times New Roman" pitchFamily="18" charset="0"/>
              </a:rPr>
              <a:t>h</a:t>
            </a:r>
            <a:r>
              <a:rPr lang="es-ES" altLang="es-MX" sz="2200" i="1" dirty="0">
                <a:latin typeface="Times New Roman" pitchFamily="18" charset="0"/>
              </a:rPr>
              <a:t>/</a:t>
            </a:r>
            <a:r>
              <a:rPr lang="es-ES" altLang="es-MX" sz="2200" i="1" dirty="0" err="1">
                <a:latin typeface="Times New Roman" pitchFamily="18" charset="0"/>
              </a:rPr>
              <a:t>w</a:t>
            </a:r>
            <a:r>
              <a:rPr lang="es-ES" altLang="es-MX" sz="2200" i="1" baseline="-25000" dirty="0" err="1">
                <a:latin typeface="Times New Roman" pitchFamily="18" charset="0"/>
              </a:rPr>
              <a:t>k</a:t>
            </a:r>
            <a:r>
              <a:rPr lang="es-ES" altLang="es-MX" sz="2200" dirty="0">
                <a:latin typeface="Times New Roman" pitchFamily="18" charset="0"/>
              </a:rPr>
              <a:t>.</a:t>
            </a:r>
          </a:p>
          <a:p>
            <a:pPr marL="0" indent="0">
              <a:lnSpc>
                <a:spcPct val="90000"/>
              </a:lnSpc>
              <a:buNone/>
            </a:pPr>
            <a:endParaRPr lang="es-ES" altLang="es-MX" sz="2200" dirty="0">
              <a:latin typeface="Times New Roman" pitchFamily="18" charset="0"/>
            </a:endParaRPr>
          </a:p>
          <a:p>
            <a:pPr marL="0" indent="0">
              <a:lnSpc>
                <a:spcPct val="90000"/>
              </a:lnSpc>
              <a:buNone/>
            </a:pPr>
            <a:r>
              <a:rPr lang="es-ES" altLang="es-MX" sz="2200" dirty="0"/>
              <a:t>Estas condiciones de primer orden son necesarias y suficientes para caracterizar la solución al problema del productor cuando el conjunto de producción </a:t>
            </a:r>
            <a:r>
              <a:rPr lang="es-ES" altLang="es-MX" sz="2200" i="1" dirty="0" err="1">
                <a:latin typeface="Times New Roman" pitchFamily="18" charset="0"/>
              </a:rPr>
              <a:t>Y</a:t>
            </a:r>
            <a:r>
              <a:rPr lang="es-ES" altLang="es-MX" sz="2200" i="1" baseline="-25000" dirty="0" err="1">
                <a:latin typeface="Times New Roman" pitchFamily="18" charset="0"/>
              </a:rPr>
              <a:t>j</a:t>
            </a:r>
            <a:r>
              <a:rPr lang="es-ES" altLang="es-MX" sz="2200" i="1" dirty="0"/>
              <a:t> </a:t>
            </a:r>
            <a:r>
              <a:rPr lang="es-ES" altLang="es-MX" sz="2200" dirty="0"/>
              <a:t>es convexo.</a:t>
            </a:r>
          </a:p>
        </p:txBody>
      </p:sp>
    </p:spTree>
    <p:extLst>
      <p:ext uri="{BB962C8B-B14F-4D97-AF65-F5344CB8AC3E}">
        <p14:creationId xmlns:p14="http://schemas.microsoft.com/office/powerpoint/2010/main" val="284728634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normAutofit/>
          </a:bodyPr>
          <a:lstStyle/>
          <a:p>
            <a:pPr eaLnBrk="1" hangingPunct="1"/>
            <a:r>
              <a:rPr lang="es-ES" altLang="es-MX" sz="2400" dirty="0">
                <a:solidFill>
                  <a:schemeClr val="tx1"/>
                </a:solidFill>
                <a:latin typeface="+mn-lt"/>
              </a:rPr>
              <a:t>Supongamos que </a:t>
            </a:r>
            <a:r>
              <a:rPr lang="es-ES" altLang="es-MX" sz="2400" dirty="0" err="1">
                <a:solidFill>
                  <a:schemeClr val="tx1"/>
                </a:solidFill>
                <a:latin typeface="Times New Roman" panose="02020603050405020304" pitchFamily="18" charset="0"/>
                <a:cs typeface="Times New Roman" panose="02020603050405020304" pitchFamily="18" charset="0"/>
              </a:rPr>
              <a:t>Π</a:t>
            </a:r>
            <a:r>
              <a:rPr lang="es-ES" altLang="es-MX" sz="2400" i="1" baseline="-25000" dirty="0" err="1">
                <a:solidFill>
                  <a:schemeClr val="tx1"/>
                </a:solidFill>
                <a:latin typeface="Times New Roman" panose="02020603050405020304" pitchFamily="18" charset="0"/>
                <a:cs typeface="Times New Roman" panose="02020603050405020304" pitchFamily="18" charset="0"/>
              </a:rPr>
              <a:t>j</a:t>
            </a:r>
            <a:r>
              <a:rPr lang="es-ES" altLang="es-MX" sz="2400" dirty="0">
                <a:solidFill>
                  <a:schemeClr val="tx1"/>
                </a:solidFill>
                <a:latin typeface="Times New Roman" panose="02020603050405020304" pitchFamily="18" charset="0"/>
                <a:cs typeface="Times New Roman" panose="02020603050405020304" pitchFamily="18" charset="0"/>
              </a:rPr>
              <a:t>(</a:t>
            </a:r>
            <a:r>
              <a:rPr lang="es-ES" altLang="es-MX" sz="2400" i="1" dirty="0">
                <a:solidFill>
                  <a:schemeClr val="tx1"/>
                </a:solidFill>
                <a:latin typeface="Times New Roman" panose="02020603050405020304" pitchFamily="18" charset="0"/>
                <a:cs typeface="Times New Roman" panose="02020603050405020304" pitchFamily="18" charset="0"/>
              </a:rPr>
              <a:t>p</a:t>
            </a:r>
            <a:r>
              <a:rPr lang="es-ES" altLang="es-MX" sz="2400" dirty="0">
                <a:solidFill>
                  <a:schemeClr val="tx1"/>
                </a:solidFill>
                <a:latin typeface="Times New Roman" panose="02020603050405020304" pitchFamily="18" charset="0"/>
                <a:cs typeface="Times New Roman" panose="02020603050405020304" pitchFamily="18" charset="0"/>
              </a:rPr>
              <a:t>)</a:t>
            </a:r>
            <a:r>
              <a:rPr lang="es-ES" altLang="es-MX" sz="2400" dirty="0">
                <a:solidFill>
                  <a:schemeClr val="tx1"/>
                </a:solidFill>
                <a:latin typeface="+mn-lt"/>
              </a:rPr>
              <a:t> representa la función de beneficios de la empresa </a:t>
            </a:r>
            <a:r>
              <a:rPr lang="es-ES" altLang="es-MX" sz="2400" i="1" dirty="0">
                <a:solidFill>
                  <a:schemeClr val="tx1"/>
                </a:solidFill>
                <a:latin typeface="Times New Roman" panose="02020603050405020304" pitchFamily="18" charset="0"/>
                <a:cs typeface="Times New Roman" panose="02020603050405020304" pitchFamily="18" charset="0"/>
              </a:rPr>
              <a:t>j</a:t>
            </a:r>
            <a:r>
              <a:rPr lang="es-ES" altLang="es-MX" sz="2400" i="1" dirty="0">
                <a:solidFill>
                  <a:schemeClr val="tx1"/>
                </a:solidFill>
                <a:latin typeface="+mn-lt"/>
              </a:rPr>
              <a:t> </a:t>
            </a:r>
            <a:r>
              <a:rPr lang="es-ES" altLang="es-MX" sz="2400" dirty="0">
                <a:solidFill>
                  <a:schemeClr val="tx1"/>
                </a:solidFill>
                <a:latin typeface="+mn-lt"/>
              </a:rPr>
              <a:t>cuyo conjunto de producción es </a:t>
            </a:r>
            <a:r>
              <a:rPr lang="es-ES" altLang="es-MX" sz="2400" i="1" dirty="0" err="1">
                <a:solidFill>
                  <a:schemeClr val="tx1"/>
                </a:solidFill>
                <a:latin typeface="Times New Roman" panose="02020603050405020304" pitchFamily="18" charset="0"/>
                <a:cs typeface="Times New Roman" panose="02020603050405020304" pitchFamily="18" charset="0"/>
              </a:rPr>
              <a:t>Y</a:t>
            </a:r>
            <a:r>
              <a:rPr lang="es-ES" altLang="es-MX" sz="2400" i="1" baseline="-25000" dirty="0" err="1">
                <a:solidFill>
                  <a:schemeClr val="tx1"/>
                </a:solidFill>
                <a:latin typeface="Times New Roman" panose="02020603050405020304" pitchFamily="18" charset="0"/>
                <a:cs typeface="Times New Roman" panose="02020603050405020304" pitchFamily="18" charset="0"/>
              </a:rPr>
              <a:t>j</a:t>
            </a:r>
            <a:endParaRPr lang="es-ES" altLang="es-MX" sz="2400" i="1" baseline="-25000" dirty="0">
              <a:solidFill>
                <a:schemeClr val="tx1"/>
              </a:solidFill>
              <a:latin typeface="Times New Roman" panose="02020603050405020304" pitchFamily="18" charset="0"/>
              <a:cs typeface="Times New Roman" panose="02020603050405020304" pitchFamily="18" charset="0"/>
            </a:endParaRPr>
          </a:p>
        </p:txBody>
      </p:sp>
      <p:sp>
        <p:nvSpPr>
          <p:cNvPr id="67587" name="Rectangle 3"/>
          <p:cNvSpPr>
            <a:spLocks noGrp="1" noChangeArrowheads="1"/>
          </p:cNvSpPr>
          <p:nvPr>
            <p:ph sz="quarter" idx="1"/>
          </p:nvPr>
        </p:nvSpPr>
        <p:spPr/>
        <p:txBody>
          <a:bodyPr>
            <a:noAutofit/>
          </a:bodyPr>
          <a:lstStyle/>
          <a:p>
            <a:pPr eaLnBrk="1" hangingPunct="1">
              <a:lnSpc>
                <a:spcPct val="80000"/>
              </a:lnSpc>
              <a:buFont typeface="Wingdings" pitchFamily="2" charset="2"/>
              <a:buAutoNum type="arabicPeriod"/>
            </a:pPr>
            <a:r>
              <a:rPr lang="es-ES" altLang="es-MX" sz="2200" dirty="0" err="1">
                <a:latin typeface="Times New Roman" panose="02020603050405020304" pitchFamily="18" charset="0"/>
                <a:cs typeface="Times New Roman" panose="02020603050405020304" pitchFamily="18" charset="0"/>
              </a:rPr>
              <a:t>Π</a:t>
            </a:r>
            <a:r>
              <a:rPr lang="es-ES" altLang="es-MX" sz="2200" i="1" baseline="-25000" dirty="0" err="1">
                <a:latin typeface="Times New Roman" panose="02020603050405020304" pitchFamily="18" charset="0"/>
                <a:cs typeface="Times New Roman" panose="02020603050405020304" pitchFamily="18" charset="0"/>
              </a:rPr>
              <a:t>j</a:t>
            </a:r>
            <a:r>
              <a:rPr lang="es-ES" altLang="es-MX" sz="2200" dirty="0">
                <a:latin typeface="Times New Roman" panose="02020603050405020304" pitchFamily="18" charset="0"/>
                <a:cs typeface="Times New Roman" panose="02020603050405020304" pitchFamily="18" charset="0"/>
              </a:rPr>
              <a:t>(</a:t>
            </a:r>
            <a:r>
              <a:rPr lang="es-ES" altLang="es-MX" sz="2200" i="1" dirty="0">
                <a:latin typeface="Times New Roman" panose="02020603050405020304" pitchFamily="18" charset="0"/>
                <a:cs typeface="Times New Roman" panose="02020603050405020304" pitchFamily="18" charset="0"/>
              </a:rPr>
              <a:t>p</a:t>
            </a:r>
            <a:r>
              <a:rPr lang="es-ES" altLang="es-MX" sz="2200" dirty="0">
                <a:latin typeface="Times New Roman" panose="02020603050405020304" pitchFamily="18" charset="0"/>
                <a:cs typeface="Times New Roman" panose="02020603050405020304" pitchFamily="18" charset="0"/>
              </a:rPr>
              <a:t>) </a:t>
            </a:r>
            <a:r>
              <a:rPr lang="es-ES" altLang="es-MX" sz="2200" dirty="0"/>
              <a:t>es homogénea de grado uno;</a:t>
            </a:r>
          </a:p>
          <a:p>
            <a:pPr eaLnBrk="1" hangingPunct="1">
              <a:lnSpc>
                <a:spcPct val="80000"/>
              </a:lnSpc>
              <a:buFont typeface="Wingdings" pitchFamily="2" charset="2"/>
              <a:buAutoNum type="arabicPeriod"/>
            </a:pPr>
            <a:r>
              <a:rPr lang="es-ES" altLang="es-MX" sz="2200" dirty="0" err="1">
                <a:latin typeface="Times New Roman" panose="02020603050405020304" pitchFamily="18" charset="0"/>
                <a:cs typeface="Times New Roman" panose="02020603050405020304" pitchFamily="18" charset="0"/>
              </a:rPr>
              <a:t>Π</a:t>
            </a:r>
            <a:r>
              <a:rPr lang="es-ES" altLang="es-MX" sz="2200" i="1" baseline="-25000" dirty="0" err="1">
                <a:latin typeface="Times New Roman" panose="02020603050405020304" pitchFamily="18" charset="0"/>
                <a:cs typeface="Times New Roman" panose="02020603050405020304" pitchFamily="18" charset="0"/>
              </a:rPr>
              <a:t>j</a:t>
            </a:r>
            <a:r>
              <a:rPr lang="es-ES" altLang="es-MX" sz="2200" dirty="0">
                <a:latin typeface="Times New Roman" panose="02020603050405020304" pitchFamily="18" charset="0"/>
                <a:cs typeface="Times New Roman" panose="02020603050405020304" pitchFamily="18" charset="0"/>
              </a:rPr>
              <a:t>(</a:t>
            </a:r>
            <a:r>
              <a:rPr lang="es-ES" altLang="es-MX" sz="2200" i="1" dirty="0">
                <a:latin typeface="Times New Roman" panose="02020603050405020304" pitchFamily="18" charset="0"/>
                <a:cs typeface="Times New Roman" panose="02020603050405020304" pitchFamily="18" charset="0"/>
              </a:rPr>
              <a:t>p</a:t>
            </a:r>
            <a:r>
              <a:rPr lang="es-ES" altLang="es-MX" sz="2200" dirty="0">
                <a:latin typeface="Times New Roman" panose="02020603050405020304" pitchFamily="18" charset="0"/>
                <a:cs typeface="Times New Roman" panose="02020603050405020304" pitchFamily="18" charset="0"/>
              </a:rPr>
              <a:t>) </a:t>
            </a:r>
            <a:r>
              <a:rPr lang="es-ES" altLang="es-MX" sz="2200" dirty="0"/>
              <a:t>es convexa;</a:t>
            </a:r>
          </a:p>
          <a:p>
            <a:pPr eaLnBrk="1" hangingPunct="1">
              <a:lnSpc>
                <a:spcPct val="80000"/>
              </a:lnSpc>
              <a:buFont typeface="Wingdings" pitchFamily="2" charset="2"/>
              <a:buAutoNum type="arabicPeriod"/>
            </a:pPr>
            <a:r>
              <a:rPr lang="es-ES" altLang="es-MX" sz="2200" dirty="0" err="1">
                <a:latin typeface="Times New Roman" panose="02020603050405020304" pitchFamily="18" charset="0"/>
                <a:cs typeface="Times New Roman" panose="02020603050405020304" pitchFamily="18" charset="0"/>
              </a:rPr>
              <a:t>Π</a:t>
            </a:r>
            <a:r>
              <a:rPr lang="es-ES" altLang="es-MX" sz="2200" i="1" baseline="-25000" dirty="0" err="1">
                <a:latin typeface="Times New Roman" panose="02020603050405020304" pitchFamily="18" charset="0"/>
                <a:cs typeface="Times New Roman" panose="02020603050405020304" pitchFamily="18" charset="0"/>
              </a:rPr>
              <a:t>j</a:t>
            </a:r>
            <a:r>
              <a:rPr lang="es-ES" altLang="es-MX" sz="2200" dirty="0">
                <a:latin typeface="Times New Roman" panose="02020603050405020304" pitchFamily="18" charset="0"/>
                <a:cs typeface="Times New Roman" panose="02020603050405020304" pitchFamily="18" charset="0"/>
              </a:rPr>
              <a:t>(</a:t>
            </a:r>
            <a:r>
              <a:rPr lang="es-ES" altLang="es-MX" sz="2200" i="1" dirty="0">
                <a:latin typeface="Times New Roman" panose="02020603050405020304" pitchFamily="18" charset="0"/>
                <a:cs typeface="Times New Roman" panose="02020603050405020304" pitchFamily="18" charset="0"/>
              </a:rPr>
              <a:t>p</a:t>
            </a:r>
            <a:r>
              <a:rPr lang="es-ES" altLang="es-MX" sz="2200" dirty="0">
                <a:latin typeface="Times New Roman" panose="02020603050405020304" pitchFamily="18" charset="0"/>
                <a:cs typeface="Times New Roman" panose="02020603050405020304" pitchFamily="18" charset="0"/>
              </a:rPr>
              <a:t>) </a:t>
            </a:r>
            <a:r>
              <a:rPr lang="es-ES" altLang="es-MX" sz="2200" dirty="0"/>
              <a:t>es continua;</a:t>
            </a:r>
          </a:p>
          <a:p>
            <a:pPr eaLnBrk="1" hangingPunct="1">
              <a:lnSpc>
                <a:spcPct val="80000"/>
              </a:lnSpc>
              <a:buFont typeface="Wingdings" pitchFamily="2" charset="2"/>
              <a:buAutoNum type="arabicPeriod"/>
            </a:pPr>
            <a:r>
              <a:rPr lang="es-ES" altLang="es-MX" sz="2200" dirty="0"/>
              <a:t>Si </a:t>
            </a:r>
            <a:r>
              <a:rPr lang="es-ES" altLang="es-MX" sz="2200" i="1" dirty="0" err="1">
                <a:latin typeface="Times New Roman" pitchFamily="18" charset="0"/>
              </a:rPr>
              <a:t>Y</a:t>
            </a:r>
            <a:r>
              <a:rPr lang="es-ES" altLang="es-MX" sz="2200" i="1" baseline="-25000" dirty="0" err="1">
                <a:latin typeface="Times New Roman" pitchFamily="18" charset="0"/>
              </a:rPr>
              <a:t>j</a:t>
            </a:r>
            <a:r>
              <a:rPr lang="es-ES" altLang="es-MX" sz="2200" i="1" dirty="0"/>
              <a:t> </a:t>
            </a:r>
            <a:r>
              <a:rPr lang="es-ES" altLang="es-MX" sz="2200" dirty="0"/>
              <a:t>es convexo, entonces </a:t>
            </a:r>
            <a:r>
              <a:rPr lang="es-ES" altLang="es-MX" sz="2200" i="1" dirty="0" err="1">
                <a:latin typeface="Times New Roman" pitchFamily="18" charset="0"/>
              </a:rPr>
              <a:t>Y</a:t>
            </a:r>
            <a:r>
              <a:rPr lang="es-ES" altLang="es-MX" sz="2200" i="1" baseline="-25000" dirty="0" err="1">
                <a:latin typeface="Times New Roman" pitchFamily="18" charset="0"/>
              </a:rPr>
              <a:t>j</a:t>
            </a:r>
            <a:r>
              <a:rPr lang="es-ES" altLang="es-MX" sz="2200" i="1" dirty="0">
                <a:latin typeface="Times New Roman" pitchFamily="18" charset="0"/>
              </a:rPr>
              <a:t> </a:t>
            </a:r>
            <a:r>
              <a:rPr lang="es-ES" altLang="es-MX" sz="2200" dirty="0">
                <a:latin typeface="Times New Roman" pitchFamily="18" charset="0"/>
              </a:rPr>
              <a:t>= {</a:t>
            </a:r>
            <a:r>
              <a:rPr lang="es-ES" altLang="es-MX" sz="2200" i="1" dirty="0" err="1">
                <a:latin typeface="Times New Roman" pitchFamily="18" charset="0"/>
              </a:rPr>
              <a:t>y</a:t>
            </a:r>
            <a:r>
              <a:rPr lang="es-ES" altLang="es-MX" sz="2200" i="1" baseline="-25000" dirty="0" err="1">
                <a:latin typeface="Times New Roman" pitchFamily="18" charset="0"/>
              </a:rPr>
              <a:t>j</a:t>
            </a:r>
            <a:r>
              <a:rPr lang="es-ES" altLang="ja-JP" sz="2200" i="1" dirty="0">
                <a:latin typeface="Times New Roman" pitchFamily="18" charset="0"/>
                <a:ea typeface="ＭＳ Ｐゴシック" charset="-128"/>
              </a:rPr>
              <a:t>∈ </a:t>
            </a:r>
            <a:r>
              <a:rPr lang="es-ES" altLang="ja-JP" sz="2200" dirty="0" err="1">
                <a:latin typeface="Times New Roman" pitchFamily="18" charset="0"/>
                <a:ea typeface="ＭＳ Ｐゴシック" charset="-128"/>
              </a:rPr>
              <a:t>R</a:t>
            </a:r>
            <a:r>
              <a:rPr lang="es-ES" altLang="ja-JP" sz="2200" i="1" baseline="30000" dirty="0" err="1">
                <a:latin typeface="Times New Roman" pitchFamily="18" charset="0"/>
                <a:ea typeface="ＭＳ Ｐゴシック" charset="-128"/>
              </a:rPr>
              <a:t>l</a:t>
            </a:r>
            <a:r>
              <a:rPr lang="es-ES" altLang="ja-JP" sz="2200" i="1" dirty="0">
                <a:latin typeface="Times New Roman" pitchFamily="18" charset="0"/>
                <a:ea typeface="ＭＳ Ｐゴシック" charset="-128"/>
              </a:rPr>
              <a:t> </a:t>
            </a:r>
            <a:r>
              <a:rPr lang="es-ES" altLang="ja-JP" sz="2200" dirty="0">
                <a:latin typeface="Times New Roman" pitchFamily="18" charset="0"/>
                <a:ea typeface="ＭＳ Ｐゴシック" charset="-128"/>
              </a:rPr>
              <a:t>: </a:t>
            </a:r>
            <a:r>
              <a:rPr lang="es-ES" altLang="ja-JP" sz="2200" i="1" dirty="0" err="1">
                <a:latin typeface="Times New Roman" pitchFamily="18" charset="0"/>
                <a:ea typeface="ＭＳ Ｐゴシック" charset="-128"/>
              </a:rPr>
              <a:t>py</a:t>
            </a:r>
            <a:r>
              <a:rPr lang="es-ES" altLang="ja-JP" sz="2200" i="1" baseline="-25000" dirty="0" err="1">
                <a:latin typeface="Times New Roman" pitchFamily="18" charset="0"/>
                <a:ea typeface="ＭＳ Ｐゴシック" charset="-128"/>
              </a:rPr>
              <a:t>j</a:t>
            </a:r>
            <a:r>
              <a:rPr lang="es-ES" altLang="ja-JP" sz="2200" i="1" dirty="0">
                <a:latin typeface="Times New Roman" pitchFamily="18" charset="0"/>
                <a:ea typeface="ＭＳ Ｐゴシック" charset="-128"/>
              </a:rPr>
              <a:t> ≤ </a:t>
            </a:r>
            <a:r>
              <a:rPr lang="es-ES" altLang="ja-JP" sz="2200" dirty="0" err="1">
                <a:latin typeface="Times New Roman" pitchFamily="18" charset="0"/>
                <a:ea typeface="ＭＳ Ｐゴシック" charset="-128"/>
              </a:rPr>
              <a:t>Π</a:t>
            </a:r>
            <a:r>
              <a:rPr lang="es-ES" altLang="ja-JP" sz="2200" i="1" baseline="-25000" dirty="0" err="1">
                <a:latin typeface="Times New Roman" pitchFamily="18" charset="0"/>
                <a:ea typeface="ＭＳ Ｐゴシック" charset="-128"/>
              </a:rPr>
              <a:t>j</a:t>
            </a:r>
            <a:r>
              <a:rPr lang="es-ES" altLang="ja-JP" sz="2200" dirty="0">
                <a:latin typeface="Times New Roman" pitchFamily="18" charset="0"/>
                <a:ea typeface="ＭＳ Ｐゴシック" charset="-128"/>
              </a:rPr>
              <a:t>(</a:t>
            </a:r>
            <a:r>
              <a:rPr lang="es-ES" altLang="ja-JP" sz="2200" i="1" dirty="0">
                <a:latin typeface="Times New Roman" pitchFamily="18" charset="0"/>
                <a:ea typeface="ＭＳ Ｐゴシック" charset="-128"/>
              </a:rPr>
              <a:t>p</a:t>
            </a:r>
            <a:r>
              <a:rPr lang="es-ES" altLang="ja-JP" sz="2200" dirty="0">
                <a:latin typeface="Times New Roman" pitchFamily="18" charset="0"/>
                <a:ea typeface="ＭＳ Ｐゴシック" charset="-128"/>
              </a:rPr>
              <a:t>) ∀</a:t>
            </a:r>
            <a:r>
              <a:rPr lang="es-ES" altLang="ja-JP" sz="2200" i="1" dirty="0">
                <a:latin typeface="Times New Roman" pitchFamily="18" charset="0"/>
                <a:ea typeface="ＭＳ Ｐゴシック" charset="-128"/>
              </a:rPr>
              <a:t>p &gt;</a:t>
            </a:r>
            <a:r>
              <a:rPr lang="es-ES" altLang="ja-JP" sz="2200" dirty="0">
                <a:latin typeface="Times New Roman" pitchFamily="18" charset="0"/>
                <a:ea typeface="ＭＳ Ｐゴシック" charset="-128"/>
              </a:rPr>
              <a:t>0};</a:t>
            </a:r>
          </a:p>
          <a:p>
            <a:pPr eaLnBrk="1" hangingPunct="1">
              <a:lnSpc>
                <a:spcPct val="80000"/>
              </a:lnSpc>
              <a:buFont typeface="Wingdings" pitchFamily="2" charset="2"/>
              <a:buAutoNum type="arabicPeriod"/>
            </a:pPr>
            <a:r>
              <a:rPr lang="es-ES" altLang="ja-JP" sz="2200" i="1" dirty="0" err="1">
                <a:latin typeface="Times New Roman" pitchFamily="18" charset="0"/>
                <a:ea typeface="ＭＳ Ｐゴシック" charset="-128"/>
              </a:rPr>
              <a:t>η</a:t>
            </a:r>
            <a:r>
              <a:rPr lang="es-ES" altLang="ja-JP" sz="2200" i="1" baseline="-25000" dirty="0" err="1">
                <a:latin typeface="Times New Roman" pitchFamily="18" charset="0"/>
                <a:ea typeface="ＭＳ Ｐゴシック" charset="-128"/>
              </a:rPr>
              <a:t>j</a:t>
            </a:r>
            <a:r>
              <a:rPr lang="es-ES" altLang="ja-JP" sz="2200" dirty="0">
                <a:latin typeface="Times New Roman" pitchFamily="18" charset="0"/>
                <a:ea typeface="ＭＳ Ｐゴシック" charset="-128"/>
              </a:rPr>
              <a:t>(</a:t>
            </a:r>
            <a:r>
              <a:rPr lang="es-ES" altLang="ja-JP" sz="2200" i="1" dirty="0">
                <a:latin typeface="Times New Roman" pitchFamily="18" charset="0"/>
                <a:ea typeface="ＭＳ Ｐゴシック" charset="-128"/>
              </a:rPr>
              <a:t>p</a:t>
            </a:r>
            <a:r>
              <a:rPr lang="es-ES" altLang="ja-JP" sz="2200" dirty="0">
                <a:latin typeface="Times New Roman" pitchFamily="18" charset="0"/>
                <a:ea typeface="ＭＳ Ｐゴシック" charset="-128"/>
              </a:rPr>
              <a:t>)</a:t>
            </a:r>
            <a:r>
              <a:rPr lang="es-ES" altLang="ja-JP" sz="2200" dirty="0">
                <a:ea typeface="ＭＳ Ｐゴシック" charset="-128"/>
              </a:rPr>
              <a:t> es homogénea de grado cero;</a:t>
            </a:r>
          </a:p>
          <a:p>
            <a:pPr eaLnBrk="1" hangingPunct="1">
              <a:lnSpc>
                <a:spcPct val="80000"/>
              </a:lnSpc>
              <a:buFont typeface="Wingdings" pitchFamily="2" charset="2"/>
              <a:buAutoNum type="arabicPeriod"/>
            </a:pPr>
            <a:r>
              <a:rPr lang="es-ES" altLang="ja-JP" sz="2200" dirty="0">
                <a:ea typeface="ＭＳ Ｐゴシック" charset="-128"/>
              </a:rPr>
              <a:t>Si </a:t>
            </a:r>
            <a:r>
              <a:rPr lang="es-ES" altLang="ja-JP" sz="2200" i="1" dirty="0" err="1">
                <a:latin typeface="Times New Roman" pitchFamily="18" charset="0"/>
                <a:ea typeface="ＭＳ Ｐゴシック" charset="-128"/>
              </a:rPr>
              <a:t>Y</a:t>
            </a:r>
            <a:r>
              <a:rPr lang="es-ES" altLang="ja-JP" sz="2200" i="1" baseline="-25000" dirty="0" err="1">
                <a:latin typeface="Times New Roman" pitchFamily="18" charset="0"/>
                <a:ea typeface="ＭＳ Ｐゴシック" charset="-128"/>
              </a:rPr>
              <a:t>j</a:t>
            </a:r>
            <a:r>
              <a:rPr lang="es-ES" altLang="ja-JP" sz="2200" i="1" dirty="0">
                <a:ea typeface="ＭＳ Ｐゴシック" charset="-128"/>
              </a:rPr>
              <a:t> </a:t>
            </a:r>
            <a:r>
              <a:rPr lang="es-ES" altLang="ja-JP" sz="2200" dirty="0">
                <a:ea typeface="ＭＳ Ｐゴシック" charset="-128"/>
              </a:rPr>
              <a:t>es convexo, entonces </a:t>
            </a:r>
            <a:r>
              <a:rPr lang="es-ES" altLang="ja-JP" sz="2200" i="1" dirty="0" err="1">
                <a:latin typeface="Times New Roman" pitchFamily="18" charset="0"/>
                <a:ea typeface="ＭＳ Ｐゴシック" charset="-128"/>
              </a:rPr>
              <a:t>η</a:t>
            </a:r>
            <a:r>
              <a:rPr lang="es-ES" altLang="ja-JP" sz="2200" i="1" baseline="-25000" dirty="0" err="1">
                <a:latin typeface="Times New Roman" pitchFamily="18" charset="0"/>
                <a:ea typeface="ＭＳ Ｐゴシック" charset="-128"/>
              </a:rPr>
              <a:t>j</a:t>
            </a:r>
            <a:r>
              <a:rPr lang="es-ES" altLang="ja-JP" sz="2200" dirty="0">
                <a:latin typeface="Times New Roman" pitchFamily="18" charset="0"/>
                <a:ea typeface="ＭＳ Ｐゴシック" charset="-128"/>
              </a:rPr>
              <a:t>(</a:t>
            </a:r>
            <a:r>
              <a:rPr lang="es-ES" altLang="ja-JP" sz="2200" i="1" dirty="0">
                <a:latin typeface="Times New Roman" pitchFamily="18" charset="0"/>
                <a:ea typeface="ＭＳ Ｐゴシック" charset="-128"/>
              </a:rPr>
              <a:t>p</a:t>
            </a:r>
            <a:r>
              <a:rPr lang="es-ES" altLang="ja-JP" sz="2200" dirty="0">
                <a:latin typeface="Times New Roman" pitchFamily="18" charset="0"/>
                <a:ea typeface="ＭＳ Ｐゴシック" charset="-128"/>
              </a:rPr>
              <a:t>)</a:t>
            </a:r>
            <a:r>
              <a:rPr lang="es-ES" altLang="ja-JP" sz="2200" dirty="0">
                <a:ea typeface="ＭＳ Ｐゴシック" charset="-128"/>
              </a:rPr>
              <a:t> es un conjunto convexo </a:t>
            </a:r>
            <a:r>
              <a:rPr lang="es-ES" altLang="ja-JP" sz="2200" dirty="0">
                <a:latin typeface="Times New Roman" pitchFamily="18" charset="0"/>
                <a:ea typeface="ＭＳ Ｐゴシック" charset="-128"/>
              </a:rPr>
              <a:t>∀</a:t>
            </a:r>
            <a:r>
              <a:rPr lang="es-ES" altLang="ja-JP" sz="2200" i="1" dirty="0">
                <a:latin typeface="Times New Roman" pitchFamily="18" charset="0"/>
                <a:ea typeface="ＭＳ Ｐゴシック" charset="-128"/>
              </a:rPr>
              <a:t>p</a:t>
            </a:r>
            <a:r>
              <a:rPr lang="es-ES" altLang="ja-JP" sz="2200" dirty="0">
                <a:ea typeface="ＭＳ Ｐゴシック" charset="-128"/>
              </a:rPr>
              <a:t>. </a:t>
            </a:r>
          </a:p>
          <a:p>
            <a:pPr eaLnBrk="1" hangingPunct="1">
              <a:lnSpc>
                <a:spcPct val="80000"/>
              </a:lnSpc>
              <a:buFont typeface="Wingdings" pitchFamily="2" charset="2"/>
              <a:buAutoNum type="arabicPeriod"/>
            </a:pPr>
            <a:r>
              <a:rPr lang="es-ES" altLang="ja-JP" sz="2200" dirty="0">
                <a:ea typeface="ＭＳ Ｐゴシック" charset="-128"/>
              </a:rPr>
              <a:t>(Lema de </a:t>
            </a:r>
            <a:r>
              <a:rPr lang="es-ES" altLang="ja-JP" sz="2200" dirty="0" err="1">
                <a:ea typeface="ＭＳ Ｐゴシック" charset="-128"/>
              </a:rPr>
              <a:t>Hotelling</a:t>
            </a:r>
            <a:r>
              <a:rPr lang="es-ES" altLang="ja-JP" sz="2200" dirty="0">
                <a:ea typeface="ＭＳ Ｐゴシック" charset="-128"/>
              </a:rPr>
              <a:t>) Si </a:t>
            </a:r>
            <a:r>
              <a:rPr lang="es-ES" altLang="ja-JP" sz="2200" i="1" dirty="0" err="1">
                <a:latin typeface="Times New Roman" pitchFamily="18" charset="0"/>
                <a:ea typeface="ＭＳ Ｐゴシック" charset="-128"/>
              </a:rPr>
              <a:t>η</a:t>
            </a:r>
            <a:r>
              <a:rPr lang="es-ES" altLang="ja-JP" sz="2200" i="1" baseline="-25000" dirty="0" err="1">
                <a:latin typeface="Times New Roman" pitchFamily="18" charset="0"/>
                <a:ea typeface="ＭＳ Ｐゴシック" charset="-128"/>
              </a:rPr>
              <a:t>j</a:t>
            </a:r>
            <a:r>
              <a:rPr lang="es-ES" altLang="ja-JP" sz="2200" dirty="0">
                <a:latin typeface="Times New Roman" pitchFamily="18" charset="0"/>
                <a:ea typeface="ＭＳ Ｐゴシック" charset="-128"/>
              </a:rPr>
              <a:t>(</a:t>
            </a:r>
            <a:r>
              <a:rPr lang="es-ES" altLang="ja-JP" sz="2200" i="1" dirty="0">
                <a:latin typeface="Times New Roman" pitchFamily="18" charset="0"/>
                <a:ea typeface="ＭＳ Ｐゴシック" charset="-128"/>
              </a:rPr>
              <a:t>p</a:t>
            </a:r>
            <a:r>
              <a:rPr lang="es-ES" altLang="ja-JP" sz="2200" dirty="0">
                <a:latin typeface="Times New Roman" pitchFamily="18" charset="0"/>
                <a:ea typeface="ＭＳ Ｐゴシック" charset="-128"/>
              </a:rPr>
              <a:t>)</a:t>
            </a:r>
            <a:r>
              <a:rPr lang="es-ES" altLang="ja-JP" sz="2200" dirty="0">
                <a:ea typeface="ＭＳ Ｐゴシック" charset="-128"/>
              </a:rPr>
              <a:t> contiene un único punto </a:t>
            </a:r>
            <a:r>
              <a:rPr lang="es-ES" altLang="ja-JP" sz="2200" dirty="0">
                <a:latin typeface="Times New Roman" pitchFamily="18" charset="0"/>
                <a:ea typeface="ＭＳ Ｐゴシック" charset="-128"/>
              </a:rPr>
              <a:t>(</a:t>
            </a:r>
            <a:r>
              <a:rPr lang="es-ES" altLang="ja-JP" sz="2200" i="1" dirty="0">
                <a:latin typeface="Times New Roman" pitchFamily="18" charset="0"/>
                <a:ea typeface="ＭＳ Ｐゴシック" charset="-128"/>
              </a:rPr>
              <a:t>y</a:t>
            </a:r>
            <a:r>
              <a:rPr lang="es-ES" altLang="ja-JP" sz="2200" i="1" baseline="30000" dirty="0">
                <a:latin typeface="Times New Roman" pitchFamily="18" charset="0"/>
                <a:ea typeface="ＭＳ Ｐゴシック" charset="-128"/>
              </a:rPr>
              <a:t>∗</a:t>
            </a:r>
            <a:r>
              <a:rPr lang="es-ES" altLang="ja-JP" sz="2200" i="1" baseline="-25000" dirty="0">
                <a:latin typeface="Times New Roman" pitchFamily="18" charset="0"/>
                <a:ea typeface="ＭＳ Ｐゴシック" charset="-128"/>
              </a:rPr>
              <a:t>j</a:t>
            </a:r>
            <a:r>
              <a:rPr lang="es-ES" altLang="ja-JP" sz="2200" baseline="-25000" dirty="0">
                <a:latin typeface="Times New Roman" pitchFamily="18" charset="0"/>
                <a:ea typeface="ＭＳ Ｐゴシック" charset="-128"/>
              </a:rPr>
              <a:t>1</a:t>
            </a:r>
            <a:r>
              <a:rPr lang="es-ES" altLang="ja-JP" sz="2200" i="1" dirty="0">
                <a:latin typeface="Times New Roman" pitchFamily="18" charset="0"/>
                <a:ea typeface="ＭＳ Ｐゴシック" charset="-128"/>
              </a:rPr>
              <a:t>, . . . , </a:t>
            </a:r>
            <a:r>
              <a:rPr lang="es-ES" altLang="ja-JP" sz="2200" i="1" dirty="0" err="1">
                <a:latin typeface="Times New Roman" pitchFamily="18" charset="0"/>
                <a:ea typeface="ＭＳ Ｐゴシック" charset="-128"/>
              </a:rPr>
              <a:t>y</a:t>
            </a:r>
            <a:r>
              <a:rPr lang="es-ES" altLang="ja-JP" sz="2200" i="1" baseline="30000" dirty="0" err="1">
                <a:latin typeface="Times New Roman" pitchFamily="18" charset="0"/>
                <a:ea typeface="ＭＳ Ｐゴシック" charset="-128"/>
              </a:rPr>
              <a:t>∗</a:t>
            </a:r>
            <a:r>
              <a:rPr lang="es-ES" altLang="ja-JP" sz="2200" i="1" baseline="-25000" dirty="0" err="1">
                <a:latin typeface="Times New Roman" pitchFamily="18" charset="0"/>
                <a:ea typeface="ＭＳ Ｐゴシック" charset="-128"/>
              </a:rPr>
              <a:t>jl</a:t>
            </a:r>
            <a:r>
              <a:rPr lang="es-ES" altLang="ja-JP" sz="2200" dirty="0">
                <a:latin typeface="Times New Roman" pitchFamily="18" charset="0"/>
                <a:ea typeface="ＭＳ Ｐゴシック" charset="-128"/>
              </a:rPr>
              <a:t>),</a:t>
            </a:r>
            <a:r>
              <a:rPr lang="es-ES" altLang="ja-JP" sz="2200" dirty="0">
                <a:ea typeface="ＭＳ Ｐゴシック" charset="-128"/>
              </a:rPr>
              <a:t> entonces </a:t>
            </a:r>
            <a:r>
              <a:rPr lang="es-ES" altLang="ja-JP" sz="2200" dirty="0" err="1">
                <a:latin typeface="Times New Roman" pitchFamily="18" charset="0"/>
                <a:ea typeface="ＭＳ Ｐゴシック" charset="-128"/>
              </a:rPr>
              <a:t>Π</a:t>
            </a:r>
            <a:r>
              <a:rPr lang="es-ES" altLang="ja-JP" sz="2200" i="1" baseline="-25000" dirty="0" err="1">
                <a:latin typeface="Times New Roman" pitchFamily="18" charset="0"/>
                <a:ea typeface="ＭＳ Ｐゴシック" charset="-128"/>
              </a:rPr>
              <a:t>j</a:t>
            </a:r>
            <a:r>
              <a:rPr lang="es-ES" altLang="ja-JP" sz="2200" dirty="0">
                <a:latin typeface="Times New Roman" pitchFamily="18" charset="0"/>
                <a:ea typeface="ＭＳ Ｐゴシック" charset="-128"/>
              </a:rPr>
              <a:t>(</a:t>
            </a:r>
            <a:r>
              <a:rPr lang="es-ES" altLang="ja-JP" sz="2200" i="1" dirty="0">
                <a:latin typeface="Times New Roman" pitchFamily="18" charset="0"/>
                <a:ea typeface="ＭＳ Ｐゴシック" charset="-128"/>
              </a:rPr>
              <a:t>p</a:t>
            </a:r>
            <a:r>
              <a:rPr lang="es-ES" altLang="ja-JP" sz="2200" dirty="0">
                <a:latin typeface="Times New Roman" pitchFamily="18" charset="0"/>
                <a:ea typeface="ＭＳ Ｐゴシック" charset="-128"/>
              </a:rPr>
              <a:t>)</a:t>
            </a:r>
            <a:r>
              <a:rPr lang="es-ES" altLang="ja-JP" sz="2200" dirty="0">
                <a:ea typeface="ＭＳ Ｐゴシック" charset="-128"/>
              </a:rPr>
              <a:t> es diferenciable en </a:t>
            </a:r>
            <a:r>
              <a:rPr lang="es-ES" altLang="ja-JP" sz="2200" i="1" dirty="0">
                <a:latin typeface="Times New Roman" pitchFamily="18" charset="0"/>
                <a:ea typeface="ＭＳ Ｐゴシック" charset="-128"/>
              </a:rPr>
              <a:t>p</a:t>
            </a:r>
            <a:r>
              <a:rPr lang="es-ES" altLang="ja-JP" sz="2200" dirty="0">
                <a:ea typeface="ＭＳ Ｐゴシック" charset="-128"/>
              </a:rPr>
              <a:t>, y</a:t>
            </a:r>
          </a:p>
          <a:p>
            <a:pPr eaLnBrk="1" hangingPunct="1">
              <a:lnSpc>
                <a:spcPct val="80000"/>
              </a:lnSpc>
              <a:buFont typeface="Wingdings" pitchFamily="2" charset="2"/>
              <a:buAutoNum type="arabicPeriod"/>
            </a:pPr>
            <a:endParaRPr lang="es-ES" altLang="ja-JP" sz="2200" dirty="0">
              <a:ea typeface="ＭＳ Ｐゴシック" charset="-128"/>
            </a:endParaRPr>
          </a:p>
          <a:p>
            <a:pPr eaLnBrk="1" hangingPunct="1">
              <a:lnSpc>
                <a:spcPct val="80000"/>
              </a:lnSpc>
              <a:buFont typeface="Wingdings" pitchFamily="2" charset="2"/>
              <a:buAutoNum type="arabicPeriod"/>
            </a:pPr>
            <a:endParaRPr lang="es-ES" altLang="ja-JP" sz="2200" dirty="0">
              <a:ea typeface="ＭＳ Ｐゴシック" charset="-128"/>
            </a:endParaRPr>
          </a:p>
          <a:p>
            <a:pPr eaLnBrk="1" hangingPunct="1">
              <a:lnSpc>
                <a:spcPct val="80000"/>
              </a:lnSpc>
              <a:buFont typeface="Wingdings" pitchFamily="2" charset="2"/>
              <a:buNone/>
            </a:pPr>
            <a:r>
              <a:rPr lang="es-ES" altLang="ja-JP" sz="2200" dirty="0">
                <a:ea typeface="ＭＳ Ｐゴシック" charset="-128"/>
              </a:rPr>
              <a:t>     </a:t>
            </a:r>
          </a:p>
          <a:p>
            <a:pPr eaLnBrk="1" hangingPunct="1">
              <a:lnSpc>
                <a:spcPct val="80000"/>
              </a:lnSpc>
              <a:buFont typeface="Wingdings" pitchFamily="2" charset="2"/>
              <a:buNone/>
            </a:pPr>
            <a:r>
              <a:rPr lang="es-ES" altLang="ja-JP" sz="2200" dirty="0">
                <a:ea typeface="ＭＳ Ｐゴシック" charset="-128"/>
              </a:rPr>
              <a:t>     El lema de </a:t>
            </a:r>
            <a:r>
              <a:rPr lang="es-ES" altLang="ja-JP" sz="2200" dirty="0" err="1">
                <a:ea typeface="ＭＳ Ｐゴシック" charset="-128"/>
              </a:rPr>
              <a:t>Hotelling</a:t>
            </a:r>
            <a:r>
              <a:rPr lang="es-ES" altLang="ja-JP" sz="2200" dirty="0">
                <a:ea typeface="ＭＳ Ｐゴシック" charset="-128"/>
              </a:rPr>
              <a:t> (o la propiedad de la derivada como también se conoce) relaciona el comportamiento de oferta de la empresa con las derivadas de la función de beneficios. Es decir, nos permite derivar la función de oferta a partir de la función de beneficios.</a:t>
            </a:r>
          </a:p>
        </p:txBody>
      </p:sp>
      <p:graphicFrame>
        <p:nvGraphicFramePr>
          <p:cNvPr id="67588" name="Object 4"/>
          <p:cNvGraphicFramePr>
            <a:graphicFrameLocks noChangeAspect="1"/>
          </p:cNvGraphicFramePr>
          <p:nvPr>
            <p:extLst/>
          </p:nvPr>
        </p:nvGraphicFramePr>
        <p:xfrm>
          <a:off x="5303912" y="4077072"/>
          <a:ext cx="2303462" cy="627062"/>
        </p:xfrm>
        <a:graphic>
          <a:graphicData uri="http://schemas.openxmlformats.org/presentationml/2006/ole">
            <mc:AlternateContent xmlns:mc="http://schemas.openxmlformats.org/markup-compatibility/2006">
              <mc:Choice xmlns:v="urn:schemas-microsoft-com:vml" Requires="v">
                <p:oleObj spid="_x0000_s52238" name="Equation" r:id="rId3" imgW="1587500" imgH="431800" progId="Equation.DSMT4">
                  <p:embed/>
                </p:oleObj>
              </mc:Choice>
              <mc:Fallback>
                <p:oleObj name="Equation" r:id="rId3" imgW="1587500" imgH="431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3912" y="4077072"/>
                        <a:ext cx="2303462" cy="627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79361462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22860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70659" name="Rectangle 3"/>
          <p:cNvSpPr>
            <a:spLocks noChangeArrowheads="1"/>
          </p:cNvSpPr>
          <p:nvPr/>
        </p:nvSpPr>
        <p:spPr bwMode="auto">
          <a:xfrm>
            <a:off x="48006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70660" name="Rectangle 4"/>
          <p:cNvSpPr>
            <a:spLocks noGrp="1" noChangeArrowheads="1"/>
          </p:cNvSpPr>
          <p:nvPr>
            <p:ph type="title"/>
          </p:nvPr>
        </p:nvSpPr>
        <p:spPr>
          <a:xfrm>
            <a:off x="2055813" y="381000"/>
            <a:ext cx="8267700" cy="438150"/>
          </a:xfrm>
          <a:solidFill>
            <a:schemeClr val="accent1">
              <a:lumMod val="20000"/>
              <a:lumOff val="80000"/>
            </a:schemeClr>
          </a:solidFill>
        </p:spPr>
        <p:txBody>
          <a:bodyPr lIns="90488" tIns="44450" rIns="90488" bIns="44450" anchor="b" anchorCtr="0">
            <a:normAutofit fontScale="90000"/>
          </a:bodyPr>
          <a:lstStyle/>
          <a:p>
            <a:pPr eaLnBrk="1" hangingPunct="1"/>
            <a:r>
              <a:rPr lang="es-ES_tradnl" altLang="es-MX" sz="2500" b="1" dirty="0">
                <a:solidFill>
                  <a:schemeClr val="accent1"/>
                </a:solidFill>
              </a:rPr>
              <a:t>La maximización de los beneficios</a:t>
            </a:r>
          </a:p>
        </p:txBody>
      </p:sp>
      <p:grpSp>
        <p:nvGrpSpPr>
          <p:cNvPr id="70661" name="Group 5"/>
          <p:cNvGrpSpPr>
            <a:grpSpLocks/>
          </p:cNvGrpSpPr>
          <p:nvPr/>
        </p:nvGrpSpPr>
        <p:grpSpPr bwMode="auto">
          <a:xfrm>
            <a:off x="1925638" y="1524000"/>
            <a:ext cx="8396288" cy="3829050"/>
            <a:chOff x="253" y="960"/>
            <a:chExt cx="5289" cy="2412"/>
          </a:xfrm>
        </p:grpSpPr>
        <p:sp>
          <p:nvSpPr>
            <p:cNvPr id="70662" name="Line 6"/>
            <p:cNvSpPr>
              <a:spLocks noChangeShapeType="1"/>
            </p:cNvSpPr>
            <p:nvPr/>
          </p:nvSpPr>
          <p:spPr bwMode="auto">
            <a:xfrm>
              <a:off x="671" y="1536"/>
              <a:ext cx="1" cy="177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663" name="Line 7"/>
            <p:cNvSpPr>
              <a:spLocks noChangeShapeType="1"/>
            </p:cNvSpPr>
            <p:nvPr/>
          </p:nvSpPr>
          <p:spPr bwMode="auto">
            <a:xfrm>
              <a:off x="675" y="2845"/>
              <a:ext cx="1574"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664" name="Rectangle 8"/>
            <p:cNvSpPr>
              <a:spLocks noChangeArrowheads="1"/>
            </p:cNvSpPr>
            <p:nvPr/>
          </p:nvSpPr>
          <p:spPr bwMode="auto">
            <a:xfrm>
              <a:off x="654" y="2861"/>
              <a:ext cx="17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latin typeface="Times New Roman" pitchFamily="18" charset="0"/>
                </a:rPr>
                <a:t>0</a:t>
              </a:r>
            </a:p>
          </p:txBody>
        </p:sp>
        <p:sp>
          <p:nvSpPr>
            <p:cNvPr id="70665" name="Rectangle 9"/>
            <p:cNvSpPr>
              <a:spLocks noChangeArrowheads="1"/>
            </p:cNvSpPr>
            <p:nvPr/>
          </p:nvSpPr>
          <p:spPr bwMode="auto">
            <a:xfrm>
              <a:off x="253" y="1325"/>
              <a:ext cx="46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_tradnl" altLang="es-MX" sz="1400" b="1" baseline="0">
                  <a:latin typeface="Times New Roman" pitchFamily="18" charset="0"/>
                </a:rPr>
                <a:t>ingreso</a:t>
              </a:r>
            </a:p>
          </p:txBody>
        </p:sp>
        <p:sp>
          <p:nvSpPr>
            <p:cNvPr id="70666" name="Rectangle 10"/>
            <p:cNvSpPr>
              <a:spLocks noChangeArrowheads="1"/>
            </p:cNvSpPr>
            <p:nvPr/>
          </p:nvSpPr>
          <p:spPr bwMode="auto">
            <a:xfrm>
              <a:off x="2014" y="2912"/>
              <a:ext cx="66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latin typeface="Times New Roman" pitchFamily="18" charset="0"/>
                </a:rPr>
                <a:t>Producción</a:t>
              </a:r>
            </a:p>
          </p:txBody>
        </p:sp>
        <p:sp>
          <p:nvSpPr>
            <p:cNvPr id="70667" name="Freeform 11"/>
            <p:cNvSpPr>
              <a:spLocks/>
            </p:cNvSpPr>
            <p:nvPr/>
          </p:nvSpPr>
          <p:spPr bwMode="auto">
            <a:xfrm>
              <a:off x="672" y="1551"/>
              <a:ext cx="1300" cy="1296"/>
            </a:xfrm>
            <a:custGeom>
              <a:avLst/>
              <a:gdLst>
                <a:gd name="T0" fmla="*/ 0 w 2881"/>
                <a:gd name="T1" fmla="*/ 640 h 1844"/>
                <a:gd name="T2" fmla="*/ 21 w 2881"/>
                <a:gd name="T3" fmla="*/ 538 h 1844"/>
                <a:gd name="T4" fmla="*/ 31 w 2881"/>
                <a:gd name="T5" fmla="*/ 488 h 1844"/>
                <a:gd name="T6" fmla="*/ 42 w 2881"/>
                <a:gd name="T7" fmla="*/ 441 h 1844"/>
                <a:gd name="T8" fmla="*/ 52 w 2881"/>
                <a:gd name="T9" fmla="*/ 395 h 1844"/>
                <a:gd name="T10" fmla="*/ 63 w 2881"/>
                <a:gd name="T11" fmla="*/ 350 h 1844"/>
                <a:gd name="T12" fmla="*/ 73 w 2881"/>
                <a:gd name="T13" fmla="*/ 311 h 1844"/>
                <a:gd name="T14" fmla="*/ 83 w 2881"/>
                <a:gd name="T15" fmla="*/ 273 h 1844"/>
                <a:gd name="T16" fmla="*/ 94 w 2881"/>
                <a:gd name="T17" fmla="*/ 240 h 1844"/>
                <a:gd name="T18" fmla="*/ 105 w 2881"/>
                <a:gd name="T19" fmla="*/ 209 h 1844"/>
                <a:gd name="T20" fmla="*/ 116 w 2881"/>
                <a:gd name="T21" fmla="*/ 181 h 1844"/>
                <a:gd name="T22" fmla="*/ 127 w 2881"/>
                <a:gd name="T23" fmla="*/ 155 h 1844"/>
                <a:gd name="T24" fmla="*/ 138 w 2881"/>
                <a:gd name="T25" fmla="*/ 131 h 1844"/>
                <a:gd name="T26" fmla="*/ 148 w 2881"/>
                <a:gd name="T27" fmla="*/ 110 h 1844"/>
                <a:gd name="T28" fmla="*/ 158 w 2881"/>
                <a:gd name="T29" fmla="*/ 91 h 1844"/>
                <a:gd name="T30" fmla="*/ 167 w 2881"/>
                <a:gd name="T31" fmla="*/ 73 h 1844"/>
                <a:gd name="T32" fmla="*/ 176 w 2881"/>
                <a:gd name="T33" fmla="*/ 59 h 1844"/>
                <a:gd name="T34" fmla="*/ 185 w 2881"/>
                <a:gd name="T35" fmla="*/ 46 h 1844"/>
                <a:gd name="T36" fmla="*/ 194 w 2881"/>
                <a:gd name="T37" fmla="*/ 36 h 1844"/>
                <a:gd name="T38" fmla="*/ 202 w 2881"/>
                <a:gd name="T39" fmla="*/ 27 h 1844"/>
                <a:gd name="T40" fmla="*/ 217 w 2881"/>
                <a:gd name="T41" fmla="*/ 14 h 1844"/>
                <a:gd name="T42" fmla="*/ 229 w 2881"/>
                <a:gd name="T43" fmla="*/ 6 h 1844"/>
                <a:gd name="T44" fmla="*/ 240 w 2881"/>
                <a:gd name="T45" fmla="*/ 0 h 1844"/>
                <a:gd name="T46" fmla="*/ 249 w 2881"/>
                <a:gd name="T47" fmla="*/ 0 h 1844"/>
                <a:gd name="T48" fmla="*/ 258 w 2881"/>
                <a:gd name="T49" fmla="*/ 2 h 1844"/>
                <a:gd name="T50" fmla="*/ 265 w 2881"/>
                <a:gd name="T51" fmla="*/ 6 h 184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881"/>
                <a:gd name="T79" fmla="*/ 0 h 1844"/>
                <a:gd name="T80" fmla="*/ 2881 w 2881"/>
                <a:gd name="T81" fmla="*/ 1844 h 184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881" h="1844">
                  <a:moveTo>
                    <a:pt x="0" y="1843"/>
                  </a:moveTo>
                  <a:lnTo>
                    <a:pt x="224" y="1550"/>
                  </a:lnTo>
                  <a:lnTo>
                    <a:pt x="342" y="1405"/>
                  </a:lnTo>
                  <a:lnTo>
                    <a:pt x="454" y="1272"/>
                  </a:lnTo>
                  <a:lnTo>
                    <a:pt x="566" y="1138"/>
                  </a:lnTo>
                  <a:lnTo>
                    <a:pt x="685" y="1009"/>
                  </a:lnTo>
                  <a:lnTo>
                    <a:pt x="797" y="896"/>
                  </a:lnTo>
                  <a:lnTo>
                    <a:pt x="909" y="788"/>
                  </a:lnTo>
                  <a:lnTo>
                    <a:pt x="1028" y="690"/>
                  </a:lnTo>
                  <a:lnTo>
                    <a:pt x="1146" y="603"/>
                  </a:lnTo>
                  <a:lnTo>
                    <a:pt x="1265" y="520"/>
                  </a:lnTo>
                  <a:lnTo>
                    <a:pt x="1384" y="448"/>
                  </a:lnTo>
                  <a:lnTo>
                    <a:pt x="1496" y="376"/>
                  </a:lnTo>
                  <a:lnTo>
                    <a:pt x="1615" y="319"/>
                  </a:lnTo>
                  <a:lnTo>
                    <a:pt x="1720" y="263"/>
                  </a:lnTo>
                  <a:lnTo>
                    <a:pt x="1824" y="211"/>
                  </a:lnTo>
                  <a:lnTo>
                    <a:pt x="1922" y="170"/>
                  </a:lnTo>
                  <a:lnTo>
                    <a:pt x="2020" y="134"/>
                  </a:lnTo>
                  <a:lnTo>
                    <a:pt x="2111" y="103"/>
                  </a:lnTo>
                  <a:lnTo>
                    <a:pt x="2195" y="78"/>
                  </a:lnTo>
                  <a:lnTo>
                    <a:pt x="2356" y="41"/>
                  </a:lnTo>
                  <a:lnTo>
                    <a:pt x="2496" y="16"/>
                  </a:lnTo>
                  <a:lnTo>
                    <a:pt x="2614" y="0"/>
                  </a:lnTo>
                  <a:lnTo>
                    <a:pt x="2712" y="0"/>
                  </a:lnTo>
                  <a:lnTo>
                    <a:pt x="2803" y="5"/>
                  </a:lnTo>
                  <a:lnTo>
                    <a:pt x="2880" y="16"/>
                  </a:lnTo>
                </a:path>
              </a:pathLst>
            </a:custGeom>
            <a:noFill/>
            <a:ln w="3175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0668" name="Rectangle 12"/>
            <p:cNvSpPr>
              <a:spLocks noChangeArrowheads="1"/>
            </p:cNvSpPr>
            <p:nvPr/>
          </p:nvSpPr>
          <p:spPr bwMode="auto">
            <a:xfrm>
              <a:off x="1991" y="1426"/>
              <a:ext cx="35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latin typeface="Times New Roman" pitchFamily="18" charset="0"/>
                </a:rPr>
                <a:t>IT(q)</a:t>
              </a:r>
            </a:p>
          </p:txBody>
        </p:sp>
        <p:sp>
          <p:nvSpPr>
            <p:cNvPr id="70669" name="Text Box 13"/>
            <p:cNvSpPr txBox="1">
              <a:spLocks noChangeArrowheads="1"/>
            </p:cNvSpPr>
            <p:nvPr/>
          </p:nvSpPr>
          <p:spPr bwMode="auto">
            <a:xfrm>
              <a:off x="1102" y="1386"/>
              <a:ext cx="72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latin typeface="Times New Roman" pitchFamily="18" charset="0"/>
                </a:rPr>
                <a:t>Ingreso total</a:t>
              </a:r>
            </a:p>
          </p:txBody>
        </p:sp>
        <p:sp>
          <p:nvSpPr>
            <p:cNvPr id="70670" name="Text Box 14"/>
            <p:cNvSpPr txBox="1">
              <a:spLocks noChangeArrowheads="1"/>
            </p:cNvSpPr>
            <p:nvPr/>
          </p:nvSpPr>
          <p:spPr bwMode="auto">
            <a:xfrm>
              <a:off x="1383" y="2214"/>
              <a:ext cx="131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latin typeface="Times New Roman" pitchFamily="18" charset="0"/>
                </a:rPr>
                <a:t>Pendiente de </a:t>
              </a:r>
              <a:r>
                <a:rPr lang="es-ES_tradnl" altLang="es-MX" sz="1400" b="1" i="1" baseline="0">
                  <a:latin typeface="Times New Roman" pitchFamily="18" charset="0"/>
                </a:rPr>
                <a:t>IT(q) </a:t>
              </a:r>
              <a:r>
                <a:rPr lang="es-ES_tradnl" altLang="es-MX" sz="1400" b="1" baseline="0">
                  <a:latin typeface="Times New Roman" pitchFamily="18" charset="0"/>
                </a:rPr>
                <a:t>= </a:t>
              </a:r>
              <a:r>
                <a:rPr lang="es-ES_tradnl" altLang="es-MX" sz="1400" b="1" i="1" baseline="0">
                  <a:latin typeface="Times New Roman" pitchFamily="18" charset="0"/>
                </a:rPr>
                <a:t>IMg</a:t>
              </a:r>
              <a:endParaRPr lang="es-ES_tradnl" altLang="es-MX" sz="1400" b="1" baseline="0">
                <a:latin typeface="Times New Roman" pitchFamily="18" charset="0"/>
              </a:endParaRPr>
            </a:p>
          </p:txBody>
        </p:sp>
        <p:sp>
          <p:nvSpPr>
            <p:cNvPr id="70671" name="Line 15"/>
            <p:cNvSpPr>
              <a:spLocks noChangeShapeType="1"/>
            </p:cNvSpPr>
            <p:nvPr/>
          </p:nvSpPr>
          <p:spPr bwMode="auto">
            <a:xfrm>
              <a:off x="3109" y="1385"/>
              <a:ext cx="0" cy="19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672" name="Line 16"/>
            <p:cNvSpPr>
              <a:spLocks noChangeShapeType="1"/>
            </p:cNvSpPr>
            <p:nvPr/>
          </p:nvSpPr>
          <p:spPr bwMode="auto">
            <a:xfrm>
              <a:off x="3114" y="2850"/>
              <a:ext cx="175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673" name="Rectangle 17"/>
            <p:cNvSpPr>
              <a:spLocks noChangeArrowheads="1"/>
            </p:cNvSpPr>
            <p:nvPr/>
          </p:nvSpPr>
          <p:spPr bwMode="auto">
            <a:xfrm>
              <a:off x="3097" y="2868"/>
              <a:ext cx="17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latin typeface="Times New Roman" pitchFamily="18" charset="0"/>
                </a:rPr>
                <a:t>0</a:t>
              </a:r>
            </a:p>
          </p:txBody>
        </p:sp>
        <p:sp>
          <p:nvSpPr>
            <p:cNvPr id="70674" name="Freeform 18"/>
            <p:cNvSpPr>
              <a:spLocks/>
            </p:cNvSpPr>
            <p:nvPr/>
          </p:nvSpPr>
          <p:spPr bwMode="auto">
            <a:xfrm>
              <a:off x="3111" y="1189"/>
              <a:ext cx="1398" cy="1285"/>
            </a:xfrm>
            <a:custGeom>
              <a:avLst/>
              <a:gdLst>
                <a:gd name="T0" fmla="*/ 0 w 2784"/>
                <a:gd name="T1" fmla="*/ 794 h 1634"/>
                <a:gd name="T2" fmla="*/ 4 w 2784"/>
                <a:gd name="T3" fmla="*/ 788 h 1634"/>
                <a:gd name="T4" fmla="*/ 9 w 2784"/>
                <a:gd name="T5" fmla="*/ 779 h 1634"/>
                <a:gd name="T6" fmla="*/ 15 w 2784"/>
                <a:gd name="T7" fmla="*/ 771 h 1634"/>
                <a:gd name="T8" fmla="*/ 22 w 2784"/>
                <a:gd name="T9" fmla="*/ 760 h 1634"/>
                <a:gd name="T10" fmla="*/ 36 w 2784"/>
                <a:gd name="T11" fmla="*/ 741 h 1634"/>
                <a:gd name="T12" fmla="*/ 42 w 2784"/>
                <a:gd name="T13" fmla="*/ 732 h 1634"/>
                <a:gd name="T14" fmla="*/ 48 w 2784"/>
                <a:gd name="T15" fmla="*/ 726 h 1634"/>
                <a:gd name="T16" fmla="*/ 57 w 2784"/>
                <a:gd name="T17" fmla="*/ 717 h 1634"/>
                <a:gd name="T18" fmla="*/ 65 w 2784"/>
                <a:gd name="T19" fmla="*/ 711 h 1634"/>
                <a:gd name="T20" fmla="*/ 73 w 2784"/>
                <a:gd name="T21" fmla="*/ 709 h 1634"/>
                <a:gd name="T22" fmla="*/ 78 w 2784"/>
                <a:gd name="T23" fmla="*/ 707 h 1634"/>
                <a:gd name="T24" fmla="*/ 84 w 2784"/>
                <a:gd name="T25" fmla="*/ 702 h 1634"/>
                <a:gd name="T26" fmla="*/ 99 w 2784"/>
                <a:gd name="T27" fmla="*/ 694 h 1634"/>
                <a:gd name="T28" fmla="*/ 115 w 2784"/>
                <a:gd name="T29" fmla="*/ 683 h 1634"/>
                <a:gd name="T30" fmla="*/ 134 w 2784"/>
                <a:gd name="T31" fmla="*/ 670 h 1634"/>
                <a:gd name="T32" fmla="*/ 152 w 2784"/>
                <a:gd name="T33" fmla="*/ 654 h 1634"/>
                <a:gd name="T34" fmla="*/ 170 w 2784"/>
                <a:gd name="T35" fmla="*/ 632 h 1634"/>
                <a:gd name="T36" fmla="*/ 191 w 2784"/>
                <a:gd name="T37" fmla="*/ 606 h 1634"/>
                <a:gd name="T38" fmla="*/ 200 w 2784"/>
                <a:gd name="T39" fmla="*/ 592 h 1634"/>
                <a:gd name="T40" fmla="*/ 210 w 2784"/>
                <a:gd name="T41" fmla="*/ 577 h 1634"/>
                <a:gd name="T42" fmla="*/ 221 w 2784"/>
                <a:gd name="T43" fmla="*/ 558 h 1634"/>
                <a:gd name="T44" fmla="*/ 230 w 2784"/>
                <a:gd name="T45" fmla="*/ 536 h 1634"/>
                <a:gd name="T46" fmla="*/ 241 w 2784"/>
                <a:gd name="T47" fmla="*/ 514 h 1634"/>
                <a:gd name="T48" fmla="*/ 251 w 2784"/>
                <a:gd name="T49" fmla="*/ 490 h 1634"/>
                <a:gd name="T50" fmla="*/ 273 w 2784"/>
                <a:gd name="T51" fmla="*/ 433 h 1634"/>
                <a:gd name="T52" fmla="*/ 293 w 2784"/>
                <a:gd name="T53" fmla="*/ 370 h 1634"/>
                <a:gd name="T54" fmla="*/ 301 w 2784"/>
                <a:gd name="T55" fmla="*/ 338 h 1634"/>
                <a:gd name="T56" fmla="*/ 310 w 2784"/>
                <a:gd name="T57" fmla="*/ 304 h 1634"/>
                <a:gd name="T58" fmla="*/ 324 w 2784"/>
                <a:gd name="T59" fmla="*/ 234 h 1634"/>
                <a:gd name="T60" fmla="*/ 334 w 2784"/>
                <a:gd name="T61" fmla="*/ 160 h 1634"/>
                <a:gd name="T62" fmla="*/ 343 w 2784"/>
                <a:gd name="T63" fmla="*/ 81 h 1634"/>
                <a:gd name="T64" fmla="*/ 353 w 2784"/>
                <a:gd name="T65" fmla="*/ 0 h 163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84"/>
                <a:gd name="T100" fmla="*/ 0 h 1634"/>
                <a:gd name="T101" fmla="*/ 2784 w 2784"/>
                <a:gd name="T102" fmla="*/ 1634 h 163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84" h="1634">
                  <a:moveTo>
                    <a:pt x="0" y="1633"/>
                  </a:moveTo>
                  <a:lnTo>
                    <a:pt x="28" y="1620"/>
                  </a:lnTo>
                  <a:lnTo>
                    <a:pt x="69" y="1602"/>
                  </a:lnTo>
                  <a:lnTo>
                    <a:pt x="117" y="1585"/>
                  </a:lnTo>
                  <a:lnTo>
                    <a:pt x="171" y="1563"/>
                  </a:lnTo>
                  <a:lnTo>
                    <a:pt x="281" y="1524"/>
                  </a:lnTo>
                  <a:lnTo>
                    <a:pt x="329" y="1506"/>
                  </a:lnTo>
                  <a:lnTo>
                    <a:pt x="376" y="1493"/>
                  </a:lnTo>
                  <a:lnTo>
                    <a:pt x="452" y="1475"/>
                  </a:lnTo>
                  <a:lnTo>
                    <a:pt x="513" y="1462"/>
                  </a:lnTo>
                  <a:lnTo>
                    <a:pt x="575" y="1458"/>
                  </a:lnTo>
                  <a:lnTo>
                    <a:pt x="616" y="1453"/>
                  </a:lnTo>
                  <a:lnTo>
                    <a:pt x="664" y="1445"/>
                  </a:lnTo>
                  <a:lnTo>
                    <a:pt x="780" y="1427"/>
                  </a:lnTo>
                  <a:lnTo>
                    <a:pt x="910" y="1405"/>
                  </a:lnTo>
                  <a:lnTo>
                    <a:pt x="1053" y="1379"/>
                  </a:lnTo>
                  <a:lnTo>
                    <a:pt x="1197" y="1344"/>
                  </a:lnTo>
                  <a:lnTo>
                    <a:pt x="1347" y="1300"/>
                  </a:lnTo>
                  <a:lnTo>
                    <a:pt x="1505" y="1248"/>
                  </a:lnTo>
                  <a:lnTo>
                    <a:pt x="1580" y="1217"/>
                  </a:lnTo>
                  <a:lnTo>
                    <a:pt x="1662" y="1186"/>
                  </a:lnTo>
                  <a:lnTo>
                    <a:pt x="1744" y="1147"/>
                  </a:lnTo>
                  <a:lnTo>
                    <a:pt x="1819" y="1103"/>
                  </a:lnTo>
                  <a:lnTo>
                    <a:pt x="1901" y="1055"/>
                  </a:lnTo>
                  <a:lnTo>
                    <a:pt x="1983" y="1007"/>
                  </a:lnTo>
                  <a:lnTo>
                    <a:pt x="2154" y="889"/>
                  </a:lnTo>
                  <a:lnTo>
                    <a:pt x="2311" y="762"/>
                  </a:lnTo>
                  <a:lnTo>
                    <a:pt x="2380" y="696"/>
                  </a:lnTo>
                  <a:lnTo>
                    <a:pt x="2448" y="626"/>
                  </a:lnTo>
                  <a:lnTo>
                    <a:pt x="2557" y="481"/>
                  </a:lnTo>
                  <a:lnTo>
                    <a:pt x="2639" y="328"/>
                  </a:lnTo>
                  <a:lnTo>
                    <a:pt x="2715" y="166"/>
                  </a:lnTo>
                  <a:lnTo>
                    <a:pt x="2783" y="0"/>
                  </a:lnTo>
                </a:path>
              </a:pathLst>
            </a:custGeom>
            <a:noFill/>
            <a:ln w="3175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0675" name="Rectangle 19"/>
            <p:cNvSpPr>
              <a:spLocks noChangeArrowheads="1"/>
            </p:cNvSpPr>
            <p:nvPr/>
          </p:nvSpPr>
          <p:spPr bwMode="auto">
            <a:xfrm>
              <a:off x="4385" y="960"/>
              <a:ext cx="39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i="1" baseline="0">
                  <a:latin typeface="Times New Roman" pitchFamily="18" charset="0"/>
                </a:rPr>
                <a:t>CT(q)</a:t>
              </a:r>
            </a:p>
          </p:txBody>
        </p:sp>
        <p:sp>
          <p:nvSpPr>
            <p:cNvPr id="70676" name="Text Box 20"/>
            <p:cNvSpPr txBox="1">
              <a:spLocks noChangeArrowheads="1"/>
            </p:cNvSpPr>
            <p:nvPr/>
          </p:nvSpPr>
          <p:spPr bwMode="auto">
            <a:xfrm>
              <a:off x="3622" y="1440"/>
              <a:ext cx="63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latin typeface="Times New Roman" pitchFamily="18" charset="0"/>
                </a:rPr>
                <a:t>Costo total</a:t>
              </a:r>
            </a:p>
          </p:txBody>
        </p:sp>
        <p:sp>
          <p:nvSpPr>
            <p:cNvPr id="70677" name="Text Box 21"/>
            <p:cNvSpPr txBox="1">
              <a:spLocks noChangeArrowheads="1"/>
            </p:cNvSpPr>
            <p:nvPr/>
          </p:nvSpPr>
          <p:spPr bwMode="auto">
            <a:xfrm>
              <a:off x="4141" y="2031"/>
              <a:ext cx="140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rIns="12600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latin typeface="Times New Roman" pitchFamily="18" charset="0"/>
                </a:rPr>
                <a:t>Pendiente de </a:t>
              </a:r>
              <a:r>
                <a:rPr lang="en-US" altLang="es-MX" sz="1400" b="1" i="1" baseline="0">
                  <a:latin typeface="Times New Roman" pitchFamily="18" charset="0"/>
                </a:rPr>
                <a:t>CT(q) </a:t>
              </a:r>
              <a:r>
                <a:rPr lang="en-US" altLang="es-MX" sz="1400" b="1" baseline="0">
                  <a:latin typeface="Times New Roman" pitchFamily="18" charset="0"/>
                </a:rPr>
                <a:t>= </a:t>
              </a:r>
              <a:r>
                <a:rPr lang="en-US" altLang="es-MX" sz="1400" b="1" i="1" baseline="0">
                  <a:latin typeface="Times New Roman" pitchFamily="18" charset="0"/>
                </a:rPr>
                <a:t>CMg</a:t>
              </a:r>
            </a:p>
          </p:txBody>
        </p:sp>
        <p:sp>
          <p:nvSpPr>
            <p:cNvPr id="70678" name="Rectangle 22"/>
            <p:cNvSpPr>
              <a:spLocks noChangeArrowheads="1"/>
            </p:cNvSpPr>
            <p:nvPr/>
          </p:nvSpPr>
          <p:spPr bwMode="auto">
            <a:xfrm>
              <a:off x="2707" y="1149"/>
              <a:ext cx="39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n-US" altLang="es-MX" sz="1400" b="1" baseline="0">
                  <a:latin typeface="Times New Roman" pitchFamily="18" charset="0"/>
                </a:rPr>
                <a:t>Costo</a:t>
              </a:r>
            </a:p>
          </p:txBody>
        </p:sp>
        <p:sp>
          <p:nvSpPr>
            <p:cNvPr id="70679" name="Rectangle 23"/>
            <p:cNvSpPr>
              <a:spLocks noChangeArrowheads="1"/>
            </p:cNvSpPr>
            <p:nvPr/>
          </p:nvSpPr>
          <p:spPr bwMode="auto">
            <a:xfrm>
              <a:off x="4507" y="2963"/>
              <a:ext cx="66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es-MX" sz="1400" b="1" baseline="0">
                  <a:latin typeface="Times New Roman" pitchFamily="18" charset="0"/>
                </a:rPr>
                <a:t>Producción</a:t>
              </a:r>
            </a:p>
          </p:txBody>
        </p:sp>
      </p:grpSp>
    </p:spTree>
    <p:extLst>
      <p:ext uri="{BB962C8B-B14F-4D97-AF65-F5344CB8AC3E}">
        <p14:creationId xmlns:p14="http://schemas.microsoft.com/office/powerpoint/2010/main" val="3588050920"/>
      </p:ext>
    </p:extLst>
  </p:cSld>
  <p:clrMapOvr>
    <a:masterClrMapping/>
  </p:clrMapOvr>
  <p:transition>
    <p:wipe dir="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2344738" y="5878488"/>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71683" name="Rectangle 3"/>
          <p:cNvSpPr>
            <a:spLocks noChangeArrowheads="1"/>
          </p:cNvSpPr>
          <p:nvPr/>
        </p:nvSpPr>
        <p:spPr bwMode="auto">
          <a:xfrm>
            <a:off x="4800600" y="56991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71684" name="Rectangle 4"/>
          <p:cNvSpPr>
            <a:spLocks noGrp="1" noChangeArrowheads="1"/>
          </p:cNvSpPr>
          <p:nvPr>
            <p:ph type="body" sz="half" idx="1"/>
          </p:nvPr>
        </p:nvSpPr>
        <p:spPr>
          <a:xfrm>
            <a:off x="1755776" y="620688"/>
            <a:ext cx="4532313" cy="1981200"/>
          </a:xfrm>
          <a:noFill/>
        </p:spPr>
        <p:txBody>
          <a:bodyPr lIns="90488" tIns="44450" rIns="90488" bIns="44450">
            <a:normAutofit lnSpcReduction="10000"/>
          </a:bodyPr>
          <a:lstStyle/>
          <a:p>
            <a:pPr eaLnBrk="1" hangingPunct="1">
              <a:spcBef>
                <a:spcPct val="70000"/>
              </a:spcBef>
              <a:buFont typeface="Wingdings" pitchFamily="2" charset="2"/>
              <a:buNone/>
            </a:pPr>
            <a:r>
              <a:rPr lang="es-ES_tradnl" altLang="es-MX" sz="1800" dirty="0"/>
              <a:t>Comparación de </a:t>
            </a:r>
            <a:r>
              <a:rPr lang="es-ES_tradnl" altLang="es-MX" sz="1800" i="1" dirty="0"/>
              <a:t>IT(q) y</a:t>
            </a:r>
            <a:r>
              <a:rPr lang="es-ES_tradnl" altLang="es-MX" sz="1800" dirty="0"/>
              <a:t> </a:t>
            </a:r>
            <a:r>
              <a:rPr lang="es-ES_tradnl" altLang="es-MX" sz="1800" i="1" dirty="0"/>
              <a:t>CT(q):</a:t>
            </a:r>
          </a:p>
          <a:p>
            <a:pPr eaLnBrk="1" hangingPunct="1">
              <a:spcBef>
                <a:spcPct val="70000"/>
              </a:spcBef>
            </a:pPr>
            <a:r>
              <a:rPr lang="es-ES_tradnl" altLang="es-MX" sz="2000" dirty="0"/>
              <a:t>Niveles de producción: 0- </a:t>
            </a:r>
            <a:r>
              <a:rPr lang="es-ES_tradnl" altLang="es-MX" sz="2000" i="1" dirty="0"/>
              <a:t>q</a:t>
            </a:r>
            <a:r>
              <a:rPr lang="es-ES_tradnl" altLang="es-MX" sz="2000" i="1" baseline="-25000" dirty="0"/>
              <a:t>0</a:t>
            </a:r>
            <a:r>
              <a:rPr lang="es-ES_tradnl" altLang="es-MX" sz="2000" dirty="0"/>
              <a:t>: </a:t>
            </a:r>
          </a:p>
          <a:p>
            <a:pPr lvl="1" eaLnBrk="1" hangingPunct="1">
              <a:spcBef>
                <a:spcPct val="35000"/>
              </a:spcBef>
            </a:pPr>
            <a:r>
              <a:rPr lang="es-ES_tradnl" altLang="es-MX" sz="2000" i="1" dirty="0">
                <a:latin typeface="Times New Roman" panose="02020603050405020304" pitchFamily="18" charset="0"/>
                <a:cs typeface="Times New Roman" panose="02020603050405020304" pitchFamily="18" charset="0"/>
              </a:rPr>
              <a:t>CT</a:t>
            </a:r>
            <a:r>
              <a:rPr lang="es-ES_tradnl" altLang="es-MX" sz="2000" dirty="0">
                <a:latin typeface="Times New Roman" panose="02020603050405020304" pitchFamily="18" charset="0"/>
                <a:cs typeface="Times New Roman" panose="02020603050405020304" pitchFamily="18" charset="0"/>
              </a:rPr>
              <a:t>(</a:t>
            </a:r>
            <a:r>
              <a:rPr lang="es-ES_tradnl" altLang="es-MX" sz="2000" i="1" dirty="0">
                <a:latin typeface="Times New Roman" panose="02020603050405020304" pitchFamily="18" charset="0"/>
                <a:cs typeface="Times New Roman" panose="02020603050405020304" pitchFamily="18" charset="0"/>
              </a:rPr>
              <a:t>q</a:t>
            </a:r>
            <a:r>
              <a:rPr lang="es-ES_tradnl" altLang="es-MX" sz="2000" dirty="0">
                <a:latin typeface="Times New Roman" panose="02020603050405020304" pitchFamily="18" charset="0"/>
                <a:cs typeface="Times New Roman" panose="02020603050405020304" pitchFamily="18" charset="0"/>
              </a:rPr>
              <a:t>)</a:t>
            </a:r>
            <a:r>
              <a:rPr lang="es-ES_tradnl" altLang="es-MX" sz="2000" i="1" dirty="0">
                <a:latin typeface="Times New Roman" panose="02020603050405020304" pitchFamily="18" charset="0"/>
                <a:cs typeface="Times New Roman" panose="02020603050405020304" pitchFamily="18" charset="0"/>
              </a:rPr>
              <a:t>&gt; IT</a:t>
            </a:r>
            <a:r>
              <a:rPr lang="es-ES_tradnl" altLang="es-MX" sz="2000" dirty="0">
                <a:latin typeface="Times New Roman" panose="02020603050405020304" pitchFamily="18" charset="0"/>
                <a:cs typeface="Times New Roman" panose="02020603050405020304" pitchFamily="18" charset="0"/>
              </a:rPr>
              <a:t>(</a:t>
            </a:r>
            <a:r>
              <a:rPr lang="es-ES_tradnl" altLang="es-MX" sz="2000" i="1" dirty="0">
                <a:latin typeface="Times New Roman" panose="02020603050405020304" pitchFamily="18" charset="0"/>
                <a:cs typeface="Times New Roman" panose="02020603050405020304" pitchFamily="18" charset="0"/>
              </a:rPr>
              <a:t>q</a:t>
            </a:r>
            <a:r>
              <a:rPr lang="es-ES_tradnl" altLang="es-MX" sz="2000" dirty="0">
                <a:latin typeface="Times New Roman" panose="02020603050405020304" pitchFamily="18" charset="0"/>
                <a:cs typeface="Times New Roman" panose="02020603050405020304" pitchFamily="18" charset="0"/>
              </a:rPr>
              <a:t>): </a:t>
            </a:r>
            <a:r>
              <a:rPr lang="es-ES_tradnl" altLang="es-MX" sz="2000" dirty="0"/>
              <a:t>Beneficio negativo. </a:t>
            </a:r>
          </a:p>
          <a:p>
            <a:pPr lvl="1" eaLnBrk="1" hangingPunct="1">
              <a:spcBef>
                <a:spcPct val="35000"/>
              </a:spcBef>
            </a:pPr>
            <a:r>
              <a:rPr lang="es-ES_tradnl" altLang="es-MX" sz="2000" i="1" dirty="0" err="1">
                <a:latin typeface="Times New Roman" panose="02020603050405020304" pitchFamily="18" charset="0"/>
                <a:cs typeface="Times New Roman" panose="02020603050405020304" pitchFamily="18" charset="0"/>
              </a:rPr>
              <a:t>IMg</a:t>
            </a:r>
            <a:r>
              <a:rPr lang="es-ES_tradnl" altLang="es-MX" sz="2000" i="1" dirty="0">
                <a:latin typeface="Times New Roman" panose="02020603050405020304" pitchFamily="18" charset="0"/>
                <a:cs typeface="Times New Roman" panose="02020603050405020304" pitchFamily="18" charset="0"/>
              </a:rPr>
              <a:t> &gt; </a:t>
            </a:r>
            <a:r>
              <a:rPr lang="es-ES_tradnl" altLang="es-MX" sz="2000" i="1" dirty="0" err="1">
                <a:latin typeface="Times New Roman" panose="02020603050405020304" pitchFamily="18" charset="0"/>
                <a:cs typeface="Times New Roman" panose="02020603050405020304" pitchFamily="18" charset="0"/>
              </a:rPr>
              <a:t>CMg</a:t>
            </a:r>
            <a:r>
              <a:rPr lang="es-ES_tradnl" altLang="es-MX" sz="2000" dirty="0"/>
              <a:t>: beneficio mayor con una producción mayor</a:t>
            </a:r>
          </a:p>
        </p:txBody>
      </p:sp>
      <p:sp>
        <p:nvSpPr>
          <p:cNvPr id="71686" name="Text Box 34"/>
          <p:cNvSpPr txBox="1">
            <a:spLocks noChangeArrowheads="1"/>
          </p:cNvSpPr>
          <p:nvPr/>
        </p:nvSpPr>
        <p:spPr bwMode="auto">
          <a:xfrm>
            <a:off x="1582738" y="2525688"/>
            <a:ext cx="4419600" cy="204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19050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lvl="1" eaLnBrk="1" hangingPunct="1">
              <a:spcBef>
                <a:spcPct val="35000"/>
              </a:spcBef>
              <a:buClrTx/>
              <a:buSzTx/>
              <a:buFontTx/>
              <a:buChar char="•"/>
            </a:pPr>
            <a:r>
              <a:rPr lang="es-ES_tradnl" altLang="es-MX" sz="1800" baseline="0" dirty="0">
                <a:latin typeface="Times New Roman" pitchFamily="18" charset="0"/>
              </a:rPr>
              <a:t>Niveles de producción: </a:t>
            </a:r>
            <a:r>
              <a:rPr lang="es-ES_tradnl" altLang="es-MX" sz="1800" i="1" baseline="0" dirty="0">
                <a:latin typeface="Times New Roman" pitchFamily="18" charset="0"/>
              </a:rPr>
              <a:t>q</a:t>
            </a:r>
            <a:r>
              <a:rPr lang="es-ES_tradnl" altLang="es-MX" sz="1800" i="1" dirty="0">
                <a:latin typeface="Times New Roman" pitchFamily="18" charset="0"/>
              </a:rPr>
              <a:t>0</a:t>
            </a:r>
            <a:r>
              <a:rPr lang="es-ES_tradnl" altLang="es-MX" sz="1800" i="1" baseline="0" dirty="0">
                <a:latin typeface="Times New Roman" pitchFamily="18" charset="0"/>
              </a:rPr>
              <a:t> - </a:t>
            </a:r>
            <a:r>
              <a:rPr lang="es-ES_tradnl" altLang="es-MX" sz="1800" i="1" dirty="0">
                <a:latin typeface="Times New Roman" pitchFamily="18" charset="0"/>
              </a:rPr>
              <a:t> </a:t>
            </a:r>
            <a:r>
              <a:rPr lang="es-ES_tradnl" altLang="es-MX" sz="1800" i="1" baseline="0" dirty="0">
                <a:latin typeface="Times New Roman" pitchFamily="18" charset="0"/>
              </a:rPr>
              <a:t>q</a:t>
            </a:r>
            <a:r>
              <a:rPr lang="es-ES_tradnl" altLang="es-MX" sz="1800" i="1" baseline="30000" dirty="0">
                <a:latin typeface="Times New Roman" pitchFamily="18" charset="0"/>
              </a:rPr>
              <a:t>*</a:t>
            </a:r>
            <a:endParaRPr lang="es-ES_tradnl" altLang="es-MX" sz="1800" baseline="0" dirty="0">
              <a:latin typeface="Times New Roman" pitchFamily="18" charset="0"/>
            </a:endParaRPr>
          </a:p>
          <a:p>
            <a:pPr lvl="2" eaLnBrk="1" hangingPunct="1">
              <a:spcBef>
                <a:spcPct val="35000"/>
              </a:spcBef>
              <a:buClrTx/>
              <a:buSzTx/>
              <a:buFontTx/>
              <a:buChar char="•"/>
            </a:pPr>
            <a:r>
              <a:rPr lang="es-ES_tradnl" altLang="es-MX" sz="1800" i="1" baseline="0" dirty="0">
                <a:latin typeface="Times New Roman" pitchFamily="18" charset="0"/>
              </a:rPr>
              <a:t> IT</a:t>
            </a:r>
            <a:r>
              <a:rPr lang="es-ES_tradnl" altLang="es-MX" sz="1800" baseline="0" dirty="0">
                <a:latin typeface="Times New Roman" pitchFamily="18" charset="0"/>
              </a:rPr>
              <a:t>(</a:t>
            </a:r>
            <a:r>
              <a:rPr lang="es-ES_tradnl" altLang="es-MX" sz="1800" i="1" baseline="0" dirty="0">
                <a:latin typeface="Times New Roman" pitchFamily="18" charset="0"/>
              </a:rPr>
              <a:t>q</a:t>
            </a:r>
            <a:r>
              <a:rPr lang="es-ES_tradnl" altLang="es-MX" sz="1800" baseline="0" dirty="0">
                <a:latin typeface="Times New Roman" pitchFamily="18" charset="0"/>
              </a:rPr>
              <a:t>) </a:t>
            </a:r>
            <a:r>
              <a:rPr lang="es-ES_tradnl" altLang="es-MX" sz="1800" i="1" baseline="0" dirty="0">
                <a:latin typeface="Times New Roman" pitchFamily="18" charset="0"/>
              </a:rPr>
              <a:t>&gt; CT</a:t>
            </a:r>
            <a:r>
              <a:rPr lang="es-ES_tradnl" altLang="es-MX" sz="1800" baseline="0" dirty="0">
                <a:latin typeface="Times New Roman" pitchFamily="18" charset="0"/>
              </a:rPr>
              <a:t>(</a:t>
            </a:r>
            <a:r>
              <a:rPr lang="es-ES_tradnl" altLang="es-MX" sz="1800" i="1" baseline="0" dirty="0">
                <a:latin typeface="Times New Roman" pitchFamily="18" charset="0"/>
              </a:rPr>
              <a:t>q</a:t>
            </a:r>
            <a:r>
              <a:rPr lang="es-ES_tradnl" altLang="es-MX" sz="1800" baseline="0" dirty="0">
                <a:latin typeface="Times New Roman" pitchFamily="18" charset="0"/>
              </a:rPr>
              <a:t>)</a:t>
            </a:r>
          </a:p>
          <a:p>
            <a:pPr lvl="2" eaLnBrk="1" hangingPunct="1">
              <a:spcBef>
                <a:spcPct val="35000"/>
              </a:spcBef>
              <a:buClrTx/>
              <a:buSzTx/>
              <a:buFontTx/>
              <a:buChar char="•"/>
            </a:pPr>
            <a:r>
              <a:rPr lang="es-ES_tradnl" altLang="es-MX" sz="1800" baseline="0" dirty="0">
                <a:latin typeface="Times New Roman" pitchFamily="18" charset="0"/>
              </a:rPr>
              <a:t> </a:t>
            </a:r>
            <a:r>
              <a:rPr lang="es-ES_tradnl" altLang="es-MX" sz="1800" i="1" baseline="0" dirty="0" err="1">
                <a:latin typeface="Times New Roman" pitchFamily="18" charset="0"/>
              </a:rPr>
              <a:t>IMg</a:t>
            </a:r>
            <a:r>
              <a:rPr lang="es-ES_tradnl" altLang="es-MX" sz="1800" i="1" baseline="0" dirty="0">
                <a:latin typeface="Times New Roman" pitchFamily="18" charset="0"/>
              </a:rPr>
              <a:t> &gt; </a:t>
            </a:r>
            <a:r>
              <a:rPr lang="es-ES_tradnl" altLang="es-MX" sz="1800" i="1" baseline="0" dirty="0" err="1">
                <a:latin typeface="Times New Roman" pitchFamily="18" charset="0"/>
              </a:rPr>
              <a:t>CMg</a:t>
            </a:r>
            <a:r>
              <a:rPr lang="es-ES_tradnl" altLang="es-MX" sz="1800" baseline="0" dirty="0">
                <a:latin typeface="Times New Roman" pitchFamily="18" charset="0"/>
              </a:rPr>
              <a:t>:</a:t>
            </a:r>
          </a:p>
          <a:p>
            <a:pPr lvl="2" eaLnBrk="1" hangingPunct="1">
              <a:buClrTx/>
              <a:buSzPct val="75000"/>
              <a:buFontTx/>
              <a:buChar char="–"/>
            </a:pPr>
            <a:r>
              <a:rPr lang="es-ES_tradnl" altLang="es-MX" sz="1800" baseline="0" dirty="0">
                <a:latin typeface="Times New Roman" pitchFamily="18" charset="0"/>
              </a:rPr>
              <a:t>  Indica un beneficio mayor con una producción mayor.</a:t>
            </a:r>
          </a:p>
          <a:p>
            <a:pPr lvl="2" eaLnBrk="1" hangingPunct="1">
              <a:buClrTx/>
              <a:buSzPct val="75000"/>
              <a:buFontTx/>
              <a:buChar char="–"/>
            </a:pPr>
            <a:r>
              <a:rPr lang="es-ES_tradnl" altLang="es-MX" sz="1800" baseline="0" dirty="0">
                <a:latin typeface="Times New Roman" pitchFamily="18" charset="0"/>
              </a:rPr>
              <a:t>  Los beneficios aumentan</a:t>
            </a:r>
          </a:p>
        </p:txBody>
      </p:sp>
      <p:sp>
        <p:nvSpPr>
          <p:cNvPr id="71687" name="Rectangle 35"/>
          <p:cNvSpPr>
            <a:spLocks noChangeArrowheads="1"/>
          </p:cNvSpPr>
          <p:nvPr/>
        </p:nvSpPr>
        <p:spPr bwMode="auto">
          <a:xfrm>
            <a:off x="2039938" y="4735489"/>
            <a:ext cx="4343400"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70000"/>
              </a:spcBef>
              <a:buClrTx/>
              <a:buSzTx/>
              <a:buFontTx/>
              <a:buNone/>
            </a:pPr>
            <a:r>
              <a:rPr lang="es-ES_tradnl" altLang="es-MX" sz="1800" baseline="0" dirty="0">
                <a:latin typeface="Times New Roman" pitchFamily="18" charset="0"/>
              </a:rPr>
              <a:t>Nivel de producción: </a:t>
            </a:r>
            <a:r>
              <a:rPr lang="es-ES_tradnl" altLang="es-MX" sz="1800" i="1" baseline="0" dirty="0">
                <a:latin typeface="Times New Roman" pitchFamily="18" charset="0"/>
              </a:rPr>
              <a:t>q</a:t>
            </a:r>
            <a:r>
              <a:rPr lang="es-ES_tradnl" altLang="es-MX" sz="1800" i="1" baseline="30000" dirty="0">
                <a:latin typeface="Times New Roman" pitchFamily="18" charset="0"/>
              </a:rPr>
              <a:t>*</a:t>
            </a:r>
            <a:endParaRPr lang="es-ES_tradnl" altLang="es-MX" sz="1800" baseline="0" dirty="0">
              <a:latin typeface="Times New Roman" pitchFamily="18" charset="0"/>
            </a:endParaRPr>
          </a:p>
          <a:p>
            <a:pPr lvl="1" eaLnBrk="1" hangingPunct="1">
              <a:spcBef>
                <a:spcPct val="35000"/>
              </a:spcBef>
              <a:buClrTx/>
              <a:buSzTx/>
              <a:buFontTx/>
              <a:buChar char="•"/>
            </a:pPr>
            <a:r>
              <a:rPr lang="es-ES_tradnl" altLang="es-MX" sz="1800" baseline="0" dirty="0">
                <a:latin typeface="Times New Roman" pitchFamily="18" charset="0"/>
              </a:rPr>
              <a:t>IT(</a:t>
            </a:r>
            <a:r>
              <a:rPr lang="es-ES_tradnl" altLang="es-MX" sz="1800" i="1" baseline="0" dirty="0">
                <a:latin typeface="Times New Roman" pitchFamily="18" charset="0"/>
              </a:rPr>
              <a:t>q</a:t>
            </a:r>
            <a:r>
              <a:rPr lang="es-ES_tradnl" altLang="es-MX" sz="1800" baseline="0" dirty="0">
                <a:latin typeface="Times New Roman" pitchFamily="18" charset="0"/>
              </a:rPr>
              <a:t>)</a:t>
            </a:r>
            <a:r>
              <a:rPr lang="es-ES_tradnl" altLang="es-MX" sz="1800" i="1" baseline="0" dirty="0">
                <a:latin typeface="Times New Roman" pitchFamily="18" charset="0"/>
              </a:rPr>
              <a:t>= CT</a:t>
            </a:r>
            <a:r>
              <a:rPr lang="es-ES_tradnl" altLang="es-MX" sz="1800" baseline="0" dirty="0">
                <a:latin typeface="Times New Roman" pitchFamily="18" charset="0"/>
              </a:rPr>
              <a:t>(</a:t>
            </a:r>
            <a:r>
              <a:rPr lang="es-ES_tradnl" altLang="es-MX" sz="1800" i="1" baseline="0" dirty="0">
                <a:latin typeface="Times New Roman" pitchFamily="18" charset="0"/>
              </a:rPr>
              <a:t>q</a:t>
            </a:r>
            <a:r>
              <a:rPr lang="es-ES_tradnl" altLang="es-MX" sz="1800" baseline="0" dirty="0">
                <a:latin typeface="Times New Roman" pitchFamily="18" charset="0"/>
              </a:rPr>
              <a:t>)</a:t>
            </a:r>
          </a:p>
          <a:p>
            <a:pPr lvl="1" eaLnBrk="1" hangingPunct="1">
              <a:spcBef>
                <a:spcPct val="35000"/>
              </a:spcBef>
              <a:buClrTx/>
              <a:buSzTx/>
              <a:buFontTx/>
              <a:buChar char="•"/>
            </a:pPr>
            <a:r>
              <a:rPr lang="es-ES_tradnl" altLang="es-MX" sz="1800" baseline="0" dirty="0" err="1">
                <a:latin typeface="Times New Roman" pitchFamily="18" charset="0"/>
              </a:rPr>
              <a:t>IMg</a:t>
            </a:r>
            <a:r>
              <a:rPr lang="es-ES_tradnl" altLang="es-MX" sz="1800" baseline="0" dirty="0">
                <a:latin typeface="Times New Roman" pitchFamily="18" charset="0"/>
              </a:rPr>
              <a:t> = </a:t>
            </a:r>
            <a:r>
              <a:rPr lang="es-ES_tradnl" altLang="es-MX" sz="1800" baseline="0" dirty="0" err="1">
                <a:latin typeface="Times New Roman" pitchFamily="18" charset="0"/>
              </a:rPr>
              <a:t>CMg</a:t>
            </a:r>
            <a:endParaRPr lang="es-ES_tradnl" altLang="es-MX" sz="1800" baseline="0" dirty="0">
              <a:latin typeface="Times New Roman" pitchFamily="18" charset="0"/>
            </a:endParaRPr>
          </a:p>
          <a:p>
            <a:pPr lvl="1" eaLnBrk="1" hangingPunct="1">
              <a:spcBef>
                <a:spcPct val="35000"/>
              </a:spcBef>
              <a:buClrTx/>
              <a:buSzTx/>
              <a:buFontTx/>
              <a:buChar char="–"/>
            </a:pPr>
            <a:r>
              <a:rPr lang="es-ES_tradnl" altLang="es-MX" sz="1800" baseline="0" dirty="0">
                <a:latin typeface="Times New Roman" pitchFamily="18" charset="0"/>
              </a:rPr>
              <a:t>Los beneficios se maximizan.</a:t>
            </a:r>
          </a:p>
        </p:txBody>
      </p:sp>
      <p:grpSp>
        <p:nvGrpSpPr>
          <p:cNvPr id="71688" name="Group 38"/>
          <p:cNvGrpSpPr>
            <a:grpSpLocks/>
          </p:cNvGrpSpPr>
          <p:nvPr/>
        </p:nvGrpSpPr>
        <p:grpSpPr bwMode="auto">
          <a:xfrm>
            <a:off x="6092826" y="935014"/>
            <a:ext cx="4433888" cy="5329237"/>
            <a:chOff x="2878" y="799"/>
            <a:chExt cx="2793" cy="3357"/>
          </a:xfrm>
        </p:grpSpPr>
        <p:grpSp>
          <p:nvGrpSpPr>
            <p:cNvPr id="71689" name="Group 6"/>
            <p:cNvGrpSpPr>
              <a:grpSpLocks/>
            </p:cNvGrpSpPr>
            <p:nvPr/>
          </p:nvGrpSpPr>
          <p:grpSpPr bwMode="auto">
            <a:xfrm>
              <a:off x="2878" y="799"/>
              <a:ext cx="2793" cy="2448"/>
              <a:chOff x="2974" y="960"/>
              <a:chExt cx="2793" cy="2448"/>
            </a:xfrm>
          </p:grpSpPr>
          <p:sp>
            <p:nvSpPr>
              <p:cNvPr id="71691" name="Line 7"/>
              <p:cNvSpPr>
                <a:spLocks noChangeShapeType="1"/>
              </p:cNvSpPr>
              <p:nvPr/>
            </p:nvSpPr>
            <p:spPr bwMode="auto">
              <a:xfrm>
                <a:off x="3259" y="1434"/>
                <a:ext cx="0" cy="179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1692" name="Line 8"/>
              <p:cNvSpPr>
                <a:spLocks noChangeShapeType="1"/>
              </p:cNvSpPr>
              <p:nvPr/>
            </p:nvSpPr>
            <p:spPr bwMode="auto">
              <a:xfrm>
                <a:off x="3268" y="2761"/>
                <a:ext cx="2484"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1693" name="Rectangle 9"/>
              <p:cNvSpPr>
                <a:spLocks noChangeArrowheads="1"/>
              </p:cNvSpPr>
              <p:nvPr/>
            </p:nvSpPr>
            <p:spPr bwMode="auto">
              <a:xfrm>
                <a:off x="3249" y="2777"/>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baseline="0"/>
                  <a:t>0</a:t>
                </a:r>
              </a:p>
            </p:txBody>
          </p:sp>
          <p:grpSp>
            <p:nvGrpSpPr>
              <p:cNvPr id="71694" name="Group 10"/>
              <p:cNvGrpSpPr>
                <a:grpSpLocks/>
              </p:cNvGrpSpPr>
              <p:nvPr/>
            </p:nvGrpSpPr>
            <p:grpSpPr bwMode="auto">
              <a:xfrm>
                <a:off x="3259" y="1350"/>
                <a:ext cx="2446" cy="1413"/>
                <a:chOff x="3258" y="1942"/>
                <a:chExt cx="2447" cy="1413"/>
              </a:xfrm>
            </p:grpSpPr>
            <p:sp>
              <p:nvSpPr>
                <p:cNvPr id="71716" name="Freeform 11"/>
                <p:cNvSpPr>
                  <a:spLocks/>
                </p:cNvSpPr>
                <p:nvPr/>
              </p:nvSpPr>
              <p:spPr bwMode="auto">
                <a:xfrm>
                  <a:off x="3258" y="2038"/>
                  <a:ext cx="2059" cy="1317"/>
                </a:xfrm>
                <a:custGeom>
                  <a:avLst/>
                  <a:gdLst>
                    <a:gd name="T0" fmla="*/ 0 w 2059"/>
                    <a:gd name="T1" fmla="*/ 1316 h 1317"/>
                    <a:gd name="T2" fmla="*/ 161 w 2059"/>
                    <a:gd name="T3" fmla="*/ 1107 h 1317"/>
                    <a:gd name="T4" fmla="*/ 331 w 2059"/>
                    <a:gd name="T5" fmla="*/ 908 h 1317"/>
                    <a:gd name="T6" fmla="*/ 408 w 2059"/>
                    <a:gd name="T7" fmla="*/ 809 h 1317"/>
                    <a:gd name="T8" fmla="*/ 493 w 2059"/>
                    <a:gd name="T9" fmla="*/ 721 h 1317"/>
                    <a:gd name="T10" fmla="*/ 570 w 2059"/>
                    <a:gd name="T11" fmla="*/ 639 h 1317"/>
                    <a:gd name="T12" fmla="*/ 655 w 2059"/>
                    <a:gd name="T13" fmla="*/ 562 h 1317"/>
                    <a:gd name="T14" fmla="*/ 740 w 2059"/>
                    <a:gd name="T15" fmla="*/ 490 h 1317"/>
                    <a:gd name="T16" fmla="*/ 816 w 2059"/>
                    <a:gd name="T17" fmla="*/ 429 h 1317"/>
                    <a:gd name="T18" fmla="*/ 986 w 2059"/>
                    <a:gd name="T19" fmla="*/ 319 h 1317"/>
                    <a:gd name="T20" fmla="*/ 1148 w 2059"/>
                    <a:gd name="T21" fmla="*/ 226 h 1317"/>
                    <a:gd name="T22" fmla="*/ 1301 w 2059"/>
                    <a:gd name="T23" fmla="*/ 148 h 1317"/>
                    <a:gd name="T24" fmla="*/ 1369 w 2059"/>
                    <a:gd name="T25" fmla="*/ 121 h 1317"/>
                    <a:gd name="T26" fmla="*/ 1437 w 2059"/>
                    <a:gd name="T27" fmla="*/ 93 h 1317"/>
                    <a:gd name="T28" fmla="*/ 1565 w 2059"/>
                    <a:gd name="T29" fmla="*/ 55 h 1317"/>
                    <a:gd name="T30" fmla="*/ 1684 w 2059"/>
                    <a:gd name="T31" fmla="*/ 33 h 1317"/>
                    <a:gd name="T32" fmla="*/ 1786 w 2059"/>
                    <a:gd name="T33" fmla="*/ 11 h 1317"/>
                    <a:gd name="T34" fmla="*/ 1871 w 2059"/>
                    <a:gd name="T35" fmla="*/ 0 h 1317"/>
                    <a:gd name="T36" fmla="*/ 1939 w 2059"/>
                    <a:gd name="T37" fmla="*/ 0 h 1317"/>
                    <a:gd name="T38" fmla="*/ 1998 w 2059"/>
                    <a:gd name="T39" fmla="*/ 5 h 1317"/>
                    <a:gd name="T40" fmla="*/ 2058 w 2059"/>
                    <a:gd name="T41" fmla="*/ 11 h 13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59"/>
                    <a:gd name="T64" fmla="*/ 0 h 1317"/>
                    <a:gd name="T65" fmla="*/ 2059 w 2059"/>
                    <a:gd name="T66" fmla="*/ 1317 h 13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59" h="1317">
                      <a:moveTo>
                        <a:pt x="0" y="1316"/>
                      </a:moveTo>
                      <a:lnTo>
                        <a:pt x="161" y="1107"/>
                      </a:lnTo>
                      <a:lnTo>
                        <a:pt x="331" y="908"/>
                      </a:lnTo>
                      <a:lnTo>
                        <a:pt x="408" y="809"/>
                      </a:lnTo>
                      <a:lnTo>
                        <a:pt x="493" y="721"/>
                      </a:lnTo>
                      <a:lnTo>
                        <a:pt x="570" y="639"/>
                      </a:lnTo>
                      <a:lnTo>
                        <a:pt x="655" y="562"/>
                      </a:lnTo>
                      <a:lnTo>
                        <a:pt x="740" y="490"/>
                      </a:lnTo>
                      <a:lnTo>
                        <a:pt x="816" y="429"/>
                      </a:lnTo>
                      <a:lnTo>
                        <a:pt x="986" y="319"/>
                      </a:lnTo>
                      <a:lnTo>
                        <a:pt x="1148" y="226"/>
                      </a:lnTo>
                      <a:lnTo>
                        <a:pt x="1301" y="148"/>
                      </a:lnTo>
                      <a:lnTo>
                        <a:pt x="1369" y="121"/>
                      </a:lnTo>
                      <a:lnTo>
                        <a:pt x="1437" y="93"/>
                      </a:lnTo>
                      <a:lnTo>
                        <a:pt x="1565" y="55"/>
                      </a:lnTo>
                      <a:lnTo>
                        <a:pt x="1684" y="33"/>
                      </a:lnTo>
                      <a:lnTo>
                        <a:pt x="1786" y="11"/>
                      </a:lnTo>
                      <a:lnTo>
                        <a:pt x="1871" y="0"/>
                      </a:lnTo>
                      <a:lnTo>
                        <a:pt x="1939" y="0"/>
                      </a:lnTo>
                      <a:lnTo>
                        <a:pt x="1998" y="5"/>
                      </a:lnTo>
                      <a:lnTo>
                        <a:pt x="2058" y="11"/>
                      </a:lnTo>
                    </a:path>
                  </a:pathLst>
                </a:custGeom>
                <a:noFill/>
                <a:ln w="254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1717" name="Rectangle 12"/>
                <p:cNvSpPr>
                  <a:spLocks noChangeArrowheads="1"/>
                </p:cNvSpPr>
                <p:nvPr/>
              </p:nvSpPr>
              <p:spPr bwMode="auto">
                <a:xfrm>
                  <a:off x="5346" y="1942"/>
                  <a:ext cx="35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IT(q)</a:t>
                  </a:r>
                </a:p>
              </p:txBody>
            </p:sp>
          </p:grpSp>
          <p:grpSp>
            <p:nvGrpSpPr>
              <p:cNvPr id="71695" name="Group 13"/>
              <p:cNvGrpSpPr>
                <a:grpSpLocks/>
              </p:cNvGrpSpPr>
              <p:nvPr/>
            </p:nvGrpSpPr>
            <p:grpSpPr bwMode="auto">
              <a:xfrm>
                <a:off x="3257" y="1076"/>
                <a:ext cx="2225" cy="1345"/>
                <a:chOff x="3257" y="1668"/>
                <a:chExt cx="2224" cy="1345"/>
              </a:xfrm>
            </p:grpSpPr>
            <p:sp>
              <p:nvSpPr>
                <p:cNvPr id="71714" name="Freeform 14"/>
                <p:cNvSpPr>
                  <a:spLocks/>
                </p:cNvSpPr>
                <p:nvPr/>
              </p:nvSpPr>
              <p:spPr bwMode="auto">
                <a:xfrm>
                  <a:off x="3257" y="1846"/>
                  <a:ext cx="1991" cy="1167"/>
                </a:xfrm>
                <a:custGeom>
                  <a:avLst/>
                  <a:gdLst>
                    <a:gd name="T0" fmla="*/ 0 w 1991"/>
                    <a:gd name="T1" fmla="*/ 1166 h 1167"/>
                    <a:gd name="T2" fmla="*/ 59 w 1991"/>
                    <a:gd name="T3" fmla="*/ 1131 h 1167"/>
                    <a:gd name="T4" fmla="*/ 101 w 1991"/>
                    <a:gd name="T5" fmla="*/ 1111 h 1167"/>
                    <a:gd name="T6" fmla="*/ 143 w 1991"/>
                    <a:gd name="T7" fmla="*/ 1097 h 1167"/>
                    <a:gd name="T8" fmla="*/ 185 w 1991"/>
                    <a:gd name="T9" fmla="*/ 1087 h 1167"/>
                    <a:gd name="T10" fmla="*/ 235 w 1991"/>
                    <a:gd name="T11" fmla="*/ 1082 h 1167"/>
                    <a:gd name="T12" fmla="*/ 303 w 1991"/>
                    <a:gd name="T13" fmla="*/ 1077 h 1167"/>
                    <a:gd name="T14" fmla="*/ 378 w 1991"/>
                    <a:gd name="T15" fmla="*/ 1062 h 1167"/>
                    <a:gd name="T16" fmla="*/ 428 w 1991"/>
                    <a:gd name="T17" fmla="*/ 1052 h 1167"/>
                    <a:gd name="T18" fmla="*/ 479 w 1991"/>
                    <a:gd name="T19" fmla="*/ 1042 h 1167"/>
                    <a:gd name="T20" fmla="*/ 605 w 1991"/>
                    <a:gd name="T21" fmla="*/ 1017 h 1167"/>
                    <a:gd name="T22" fmla="*/ 739 w 1991"/>
                    <a:gd name="T23" fmla="*/ 992 h 1167"/>
                    <a:gd name="T24" fmla="*/ 857 w 1991"/>
                    <a:gd name="T25" fmla="*/ 958 h 1167"/>
                    <a:gd name="T26" fmla="*/ 974 w 1991"/>
                    <a:gd name="T27" fmla="*/ 923 h 1167"/>
                    <a:gd name="T28" fmla="*/ 1083 w 1991"/>
                    <a:gd name="T29" fmla="*/ 888 h 1167"/>
                    <a:gd name="T30" fmla="*/ 1192 w 1991"/>
                    <a:gd name="T31" fmla="*/ 844 h 1167"/>
                    <a:gd name="T32" fmla="*/ 1302 w 1991"/>
                    <a:gd name="T33" fmla="*/ 789 h 1167"/>
                    <a:gd name="T34" fmla="*/ 1419 w 1991"/>
                    <a:gd name="T35" fmla="*/ 715 h 1167"/>
                    <a:gd name="T36" fmla="*/ 1537 w 1991"/>
                    <a:gd name="T37" fmla="*/ 635 h 1167"/>
                    <a:gd name="T38" fmla="*/ 1654 w 1991"/>
                    <a:gd name="T39" fmla="*/ 541 h 1167"/>
                    <a:gd name="T40" fmla="*/ 1747 w 1991"/>
                    <a:gd name="T41" fmla="*/ 447 h 1167"/>
                    <a:gd name="T42" fmla="*/ 1822 w 1991"/>
                    <a:gd name="T43" fmla="*/ 343 h 1167"/>
                    <a:gd name="T44" fmla="*/ 1889 w 1991"/>
                    <a:gd name="T45" fmla="*/ 234 h 1167"/>
                    <a:gd name="T46" fmla="*/ 1940 w 1991"/>
                    <a:gd name="T47" fmla="*/ 119 h 1167"/>
                    <a:gd name="T48" fmla="*/ 1990 w 1991"/>
                    <a:gd name="T49" fmla="*/ 0 h 116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991"/>
                    <a:gd name="T76" fmla="*/ 0 h 1167"/>
                    <a:gd name="T77" fmla="*/ 1991 w 1991"/>
                    <a:gd name="T78" fmla="*/ 1167 h 116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991" h="1167">
                      <a:moveTo>
                        <a:pt x="0" y="1166"/>
                      </a:moveTo>
                      <a:lnTo>
                        <a:pt x="59" y="1131"/>
                      </a:lnTo>
                      <a:lnTo>
                        <a:pt x="101" y="1111"/>
                      </a:lnTo>
                      <a:lnTo>
                        <a:pt x="143" y="1097"/>
                      </a:lnTo>
                      <a:lnTo>
                        <a:pt x="185" y="1087"/>
                      </a:lnTo>
                      <a:lnTo>
                        <a:pt x="235" y="1082"/>
                      </a:lnTo>
                      <a:lnTo>
                        <a:pt x="303" y="1077"/>
                      </a:lnTo>
                      <a:lnTo>
                        <a:pt x="378" y="1062"/>
                      </a:lnTo>
                      <a:lnTo>
                        <a:pt x="428" y="1052"/>
                      </a:lnTo>
                      <a:lnTo>
                        <a:pt x="479" y="1042"/>
                      </a:lnTo>
                      <a:lnTo>
                        <a:pt x="605" y="1017"/>
                      </a:lnTo>
                      <a:lnTo>
                        <a:pt x="739" y="992"/>
                      </a:lnTo>
                      <a:lnTo>
                        <a:pt x="857" y="958"/>
                      </a:lnTo>
                      <a:lnTo>
                        <a:pt x="974" y="923"/>
                      </a:lnTo>
                      <a:lnTo>
                        <a:pt x="1083" y="888"/>
                      </a:lnTo>
                      <a:lnTo>
                        <a:pt x="1192" y="844"/>
                      </a:lnTo>
                      <a:lnTo>
                        <a:pt x="1302" y="789"/>
                      </a:lnTo>
                      <a:lnTo>
                        <a:pt x="1419" y="715"/>
                      </a:lnTo>
                      <a:lnTo>
                        <a:pt x="1537" y="635"/>
                      </a:lnTo>
                      <a:lnTo>
                        <a:pt x="1654" y="541"/>
                      </a:lnTo>
                      <a:lnTo>
                        <a:pt x="1747" y="447"/>
                      </a:lnTo>
                      <a:lnTo>
                        <a:pt x="1822" y="343"/>
                      </a:lnTo>
                      <a:lnTo>
                        <a:pt x="1889" y="234"/>
                      </a:lnTo>
                      <a:lnTo>
                        <a:pt x="1940" y="119"/>
                      </a:lnTo>
                      <a:lnTo>
                        <a:pt x="1990" y="0"/>
                      </a:lnTo>
                    </a:path>
                  </a:pathLst>
                </a:custGeom>
                <a:noFill/>
                <a:ln w="254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1715" name="Rectangle 15"/>
                <p:cNvSpPr>
                  <a:spLocks noChangeArrowheads="1"/>
                </p:cNvSpPr>
                <p:nvPr/>
              </p:nvSpPr>
              <p:spPr bwMode="auto">
                <a:xfrm>
                  <a:off x="5072" y="1668"/>
                  <a:ext cx="40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i="1" baseline="0"/>
                    <a:t>CT(q)</a:t>
                  </a:r>
                </a:p>
              </p:txBody>
            </p:sp>
          </p:grpSp>
          <p:grpSp>
            <p:nvGrpSpPr>
              <p:cNvPr id="71696" name="Group 16"/>
              <p:cNvGrpSpPr>
                <a:grpSpLocks/>
              </p:cNvGrpSpPr>
              <p:nvPr/>
            </p:nvGrpSpPr>
            <p:grpSpPr bwMode="auto">
              <a:xfrm>
                <a:off x="3945" y="1281"/>
                <a:ext cx="1135" cy="1102"/>
                <a:chOff x="3945" y="1873"/>
                <a:chExt cx="1135" cy="1102"/>
              </a:xfrm>
            </p:grpSpPr>
            <p:grpSp>
              <p:nvGrpSpPr>
                <p:cNvPr id="71707" name="Group 17"/>
                <p:cNvGrpSpPr>
                  <a:grpSpLocks/>
                </p:cNvGrpSpPr>
                <p:nvPr/>
              </p:nvGrpSpPr>
              <p:grpSpPr bwMode="auto">
                <a:xfrm>
                  <a:off x="3945" y="1873"/>
                  <a:ext cx="1135" cy="1102"/>
                  <a:chOff x="3945" y="1961"/>
                  <a:chExt cx="1135" cy="1102"/>
                </a:xfrm>
              </p:grpSpPr>
              <p:sp>
                <p:nvSpPr>
                  <p:cNvPr id="71712" name="Line 18"/>
                  <p:cNvSpPr>
                    <a:spLocks noChangeShapeType="1"/>
                  </p:cNvSpPr>
                  <p:nvPr/>
                </p:nvSpPr>
                <p:spPr bwMode="auto">
                  <a:xfrm flipV="1">
                    <a:off x="3945" y="1961"/>
                    <a:ext cx="1135" cy="627"/>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1713" name="Line 19"/>
                  <p:cNvSpPr>
                    <a:spLocks noChangeShapeType="1"/>
                  </p:cNvSpPr>
                  <p:nvPr/>
                </p:nvSpPr>
                <p:spPr bwMode="auto">
                  <a:xfrm flipV="1">
                    <a:off x="3945" y="2436"/>
                    <a:ext cx="1135" cy="627"/>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grpSp>
            <p:sp>
              <p:nvSpPr>
                <p:cNvPr id="71708" name="Oval 20"/>
                <p:cNvSpPr>
                  <a:spLocks noChangeArrowheads="1"/>
                </p:cNvSpPr>
                <p:nvPr/>
              </p:nvSpPr>
              <p:spPr bwMode="auto">
                <a:xfrm>
                  <a:off x="4458" y="2634"/>
                  <a:ext cx="69" cy="68"/>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71709" name="Oval 21"/>
                <p:cNvSpPr>
                  <a:spLocks noChangeArrowheads="1"/>
                </p:cNvSpPr>
                <p:nvPr/>
              </p:nvSpPr>
              <p:spPr bwMode="auto">
                <a:xfrm>
                  <a:off x="4458" y="2188"/>
                  <a:ext cx="69" cy="69"/>
                </a:xfrm>
                <a:prstGeom prst="ellipse">
                  <a:avLst/>
                </a:prstGeom>
                <a:solidFill>
                  <a:schemeClr val="tx1"/>
                </a:solidFill>
                <a:ln w="12700">
                  <a:solidFill>
                    <a:schemeClr val="tx1"/>
                  </a:solidFill>
                  <a:round/>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71710" name="Rectangle 22"/>
                <p:cNvSpPr>
                  <a:spLocks noChangeArrowheads="1"/>
                </p:cNvSpPr>
                <p:nvPr/>
              </p:nvSpPr>
              <p:spPr bwMode="auto">
                <a:xfrm>
                  <a:off x="4317" y="1973"/>
                  <a:ext cx="20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t>A</a:t>
                  </a:r>
                </a:p>
              </p:txBody>
            </p:sp>
            <p:sp>
              <p:nvSpPr>
                <p:cNvPr id="71711" name="Rectangle 23"/>
                <p:cNvSpPr>
                  <a:spLocks noChangeArrowheads="1"/>
                </p:cNvSpPr>
                <p:nvPr/>
              </p:nvSpPr>
              <p:spPr bwMode="auto">
                <a:xfrm>
                  <a:off x="4269" y="2453"/>
                  <a:ext cx="20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600" b="1" i="1" baseline="0"/>
                    <a:t>B</a:t>
                  </a:r>
                </a:p>
              </p:txBody>
            </p:sp>
          </p:grpSp>
          <p:grpSp>
            <p:nvGrpSpPr>
              <p:cNvPr id="71697" name="Group 24"/>
              <p:cNvGrpSpPr>
                <a:grpSpLocks/>
              </p:cNvGrpSpPr>
              <p:nvPr/>
            </p:nvGrpSpPr>
            <p:grpSpPr bwMode="auto">
              <a:xfrm>
                <a:off x="3523" y="1640"/>
                <a:ext cx="1120" cy="1368"/>
                <a:chOff x="3523" y="2232"/>
                <a:chExt cx="1120" cy="1368"/>
              </a:xfrm>
            </p:grpSpPr>
            <p:sp>
              <p:nvSpPr>
                <p:cNvPr id="71703" name="Rectangle 25"/>
                <p:cNvSpPr>
                  <a:spLocks noChangeArrowheads="1"/>
                </p:cNvSpPr>
                <p:nvPr/>
              </p:nvSpPr>
              <p:spPr bwMode="auto">
                <a:xfrm>
                  <a:off x="3523" y="3350"/>
                  <a:ext cx="27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t>q</a:t>
                  </a:r>
                  <a:r>
                    <a:rPr lang="es-ES_tradnl" altLang="es-MX" sz="2000" b="1" i="1"/>
                    <a:t>0</a:t>
                  </a:r>
                </a:p>
              </p:txBody>
            </p:sp>
            <p:sp>
              <p:nvSpPr>
                <p:cNvPr id="71704" name="Line 26"/>
                <p:cNvSpPr>
                  <a:spLocks noChangeShapeType="1"/>
                </p:cNvSpPr>
                <p:nvPr/>
              </p:nvSpPr>
              <p:spPr bwMode="auto">
                <a:xfrm>
                  <a:off x="3602" y="2917"/>
                  <a:ext cx="0" cy="428"/>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1705" name="Line 27"/>
                <p:cNvSpPr>
                  <a:spLocks noChangeShapeType="1"/>
                </p:cNvSpPr>
                <p:nvPr/>
              </p:nvSpPr>
              <p:spPr bwMode="auto">
                <a:xfrm>
                  <a:off x="4492" y="2232"/>
                  <a:ext cx="0" cy="1113"/>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1706" name="Rectangle 28"/>
                <p:cNvSpPr>
                  <a:spLocks noChangeArrowheads="1"/>
                </p:cNvSpPr>
                <p:nvPr/>
              </p:nvSpPr>
              <p:spPr bwMode="auto">
                <a:xfrm>
                  <a:off x="4387" y="3350"/>
                  <a:ext cx="25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2000" b="1" i="1" baseline="0"/>
                    <a:t>q</a:t>
                  </a:r>
                  <a:r>
                    <a:rPr lang="es-ES_tradnl" altLang="es-MX" sz="2000" b="1" i="1" baseline="30000"/>
                    <a:t>*</a:t>
                  </a:r>
                </a:p>
              </p:txBody>
            </p:sp>
          </p:grpSp>
          <p:grpSp>
            <p:nvGrpSpPr>
              <p:cNvPr id="71698" name="Group 29"/>
              <p:cNvGrpSpPr>
                <a:grpSpLocks/>
              </p:cNvGrpSpPr>
              <p:nvPr/>
            </p:nvGrpSpPr>
            <p:grpSpPr bwMode="auto">
              <a:xfrm>
                <a:off x="3255" y="2339"/>
                <a:ext cx="2308" cy="825"/>
                <a:chOff x="3255" y="2931"/>
                <a:chExt cx="2308" cy="825"/>
              </a:xfrm>
            </p:grpSpPr>
            <p:sp>
              <p:nvSpPr>
                <p:cNvPr id="71701" name="Freeform 30"/>
                <p:cNvSpPr>
                  <a:spLocks/>
                </p:cNvSpPr>
                <p:nvPr/>
              </p:nvSpPr>
              <p:spPr bwMode="auto">
                <a:xfrm>
                  <a:off x="3255" y="2931"/>
                  <a:ext cx="2058" cy="801"/>
                </a:xfrm>
                <a:custGeom>
                  <a:avLst/>
                  <a:gdLst>
                    <a:gd name="T0" fmla="*/ 0 w 2058"/>
                    <a:gd name="T1" fmla="*/ 800 h 801"/>
                    <a:gd name="T2" fmla="*/ 26 w 2058"/>
                    <a:gd name="T3" fmla="*/ 794 h 801"/>
                    <a:gd name="T4" fmla="*/ 51 w 2058"/>
                    <a:gd name="T5" fmla="*/ 788 h 801"/>
                    <a:gd name="T6" fmla="*/ 85 w 2058"/>
                    <a:gd name="T7" fmla="*/ 769 h 801"/>
                    <a:gd name="T8" fmla="*/ 102 w 2058"/>
                    <a:gd name="T9" fmla="*/ 751 h 801"/>
                    <a:gd name="T10" fmla="*/ 119 w 2058"/>
                    <a:gd name="T11" fmla="*/ 733 h 801"/>
                    <a:gd name="T12" fmla="*/ 145 w 2058"/>
                    <a:gd name="T13" fmla="*/ 708 h 801"/>
                    <a:gd name="T14" fmla="*/ 162 w 2058"/>
                    <a:gd name="T15" fmla="*/ 672 h 801"/>
                    <a:gd name="T16" fmla="*/ 213 w 2058"/>
                    <a:gd name="T17" fmla="*/ 592 h 801"/>
                    <a:gd name="T18" fmla="*/ 272 w 2058"/>
                    <a:gd name="T19" fmla="*/ 507 h 801"/>
                    <a:gd name="T20" fmla="*/ 349 w 2058"/>
                    <a:gd name="T21" fmla="*/ 421 h 801"/>
                    <a:gd name="T22" fmla="*/ 434 w 2058"/>
                    <a:gd name="T23" fmla="*/ 336 h 801"/>
                    <a:gd name="T24" fmla="*/ 544 w 2058"/>
                    <a:gd name="T25" fmla="*/ 250 h 801"/>
                    <a:gd name="T26" fmla="*/ 655 w 2058"/>
                    <a:gd name="T27" fmla="*/ 171 h 801"/>
                    <a:gd name="T28" fmla="*/ 714 w 2058"/>
                    <a:gd name="T29" fmla="*/ 140 h 801"/>
                    <a:gd name="T30" fmla="*/ 774 w 2058"/>
                    <a:gd name="T31" fmla="*/ 110 h 801"/>
                    <a:gd name="T32" fmla="*/ 884 w 2058"/>
                    <a:gd name="T33" fmla="*/ 61 h 801"/>
                    <a:gd name="T34" fmla="*/ 1003 w 2058"/>
                    <a:gd name="T35" fmla="*/ 24 h 801"/>
                    <a:gd name="T36" fmla="*/ 1122 w 2058"/>
                    <a:gd name="T37" fmla="*/ 6 h 801"/>
                    <a:gd name="T38" fmla="*/ 1233 w 2058"/>
                    <a:gd name="T39" fmla="*/ 0 h 801"/>
                    <a:gd name="T40" fmla="*/ 1292 w 2058"/>
                    <a:gd name="T41" fmla="*/ 6 h 801"/>
                    <a:gd name="T42" fmla="*/ 1352 w 2058"/>
                    <a:gd name="T43" fmla="*/ 18 h 801"/>
                    <a:gd name="T44" fmla="*/ 1462 w 2058"/>
                    <a:gd name="T45" fmla="*/ 61 h 801"/>
                    <a:gd name="T46" fmla="*/ 1573 w 2058"/>
                    <a:gd name="T47" fmla="*/ 110 h 801"/>
                    <a:gd name="T48" fmla="*/ 1666 w 2058"/>
                    <a:gd name="T49" fmla="*/ 165 h 801"/>
                    <a:gd name="T50" fmla="*/ 1743 w 2058"/>
                    <a:gd name="T51" fmla="*/ 220 h 801"/>
                    <a:gd name="T52" fmla="*/ 1811 w 2058"/>
                    <a:gd name="T53" fmla="*/ 287 h 801"/>
                    <a:gd name="T54" fmla="*/ 1870 w 2058"/>
                    <a:gd name="T55" fmla="*/ 360 h 801"/>
                    <a:gd name="T56" fmla="*/ 1921 w 2058"/>
                    <a:gd name="T57" fmla="*/ 421 h 801"/>
                    <a:gd name="T58" fmla="*/ 1964 w 2058"/>
                    <a:gd name="T59" fmla="*/ 482 h 801"/>
                    <a:gd name="T60" fmla="*/ 2006 w 2058"/>
                    <a:gd name="T61" fmla="*/ 543 h 801"/>
                    <a:gd name="T62" fmla="*/ 2032 w 2058"/>
                    <a:gd name="T63" fmla="*/ 598 h 801"/>
                    <a:gd name="T64" fmla="*/ 2057 w 2058"/>
                    <a:gd name="T65" fmla="*/ 641 h 80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58"/>
                    <a:gd name="T100" fmla="*/ 0 h 801"/>
                    <a:gd name="T101" fmla="*/ 2058 w 2058"/>
                    <a:gd name="T102" fmla="*/ 801 h 80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58" h="801">
                      <a:moveTo>
                        <a:pt x="0" y="800"/>
                      </a:moveTo>
                      <a:lnTo>
                        <a:pt x="26" y="794"/>
                      </a:lnTo>
                      <a:lnTo>
                        <a:pt x="51" y="788"/>
                      </a:lnTo>
                      <a:lnTo>
                        <a:pt x="85" y="769"/>
                      </a:lnTo>
                      <a:lnTo>
                        <a:pt x="102" y="751"/>
                      </a:lnTo>
                      <a:lnTo>
                        <a:pt x="119" y="733"/>
                      </a:lnTo>
                      <a:lnTo>
                        <a:pt x="145" y="708"/>
                      </a:lnTo>
                      <a:lnTo>
                        <a:pt x="162" y="672"/>
                      </a:lnTo>
                      <a:lnTo>
                        <a:pt x="213" y="592"/>
                      </a:lnTo>
                      <a:lnTo>
                        <a:pt x="272" y="507"/>
                      </a:lnTo>
                      <a:lnTo>
                        <a:pt x="349" y="421"/>
                      </a:lnTo>
                      <a:lnTo>
                        <a:pt x="434" y="336"/>
                      </a:lnTo>
                      <a:lnTo>
                        <a:pt x="544" y="250"/>
                      </a:lnTo>
                      <a:lnTo>
                        <a:pt x="655" y="171"/>
                      </a:lnTo>
                      <a:lnTo>
                        <a:pt x="714" y="140"/>
                      </a:lnTo>
                      <a:lnTo>
                        <a:pt x="774" y="110"/>
                      </a:lnTo>
                      <a:lnTo>
                        <a:pt x="884" y="61"/>
                      </a:lnTo>
                      <a:lnTo>
                        <a:pt x="1003" y="24"/>
                      </a:lnTo>
                      <a:lnTo>
                        <a:pt x="1122" y="6"/>
                      </a:lnTo>
                      <a:lnTo>
                        <a:pt x="1233" y="0"/>
                      </a:lnTo>
                      <a:lnTo>
                        <a:pt x="1292" y="6"/>
                      </a:lnTo>
                      <a:lnTo>
                        <a:pt x="1352" y="18"/>
                      </a:lnTo>
                      <a:lnTo>
                        <a:pt x="1462" y="61"/>
                      </a:lnTo>
                      <a:lnTo>
                        <a:pt x="1573" y="110"/>
                      </a:lnTo>
                      <a:lnTo>
                        <a:pt x="1666" y="165"/>
                      </a:lnTo>
                      <a:lnTo>
                        <a:pt x="1743" y="220"/>
                      </a:lnTo>
                      <a:lnTo>
                        <a:pt x="1811" y="287"/>
                      </a:lnTo>
                      <a:lnTo>
                        <a:pt x="1870" y="360"/>
                      </a:lnTo>
                      <a:lnTo>
                        <a:pt x="1921" y="421"/>
                      </a:lnTo>
                      <a:lnTo>
                        <a:pt x="1964" y="482"/>
                      </a:lnTo>
                      <a:lnTo>
                        <a:pt x="2006" y="543"/>
                      </a:lnTo>
                      <a:lnTo>
                        <a:pt x="2032" y="598"/>
                      </a:lnTo>
                      <a:lnTo>
                        <a:pt x="2057" y="641"/>
                      </a:lnTo>
                    </a:path>
                  </a:pathLst>
                </a:custGeom>
                <a:noFill/>
                <a:ln w="25400" cap="rnd">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aphicFrame>
              <p:nvGraphicFramePr>
                <p:cNvPr id="71702" name="Object 31">
                  <a:hlinkClick r:id="" action="ppaction://ole?verb=0"/>
                </p:cNvPr>
                <p:cNvGraphicFramePr>
                  <a:graphicFrameLocks/>
                </p:cNvGraphicFramePr>
                <p:nvPr/>
              </p:nvGraphicFramePr>
              <p:xfrm>
                <a:off x="5246" y="3559"/>
                <a:ext cx="317" cy="197"/>
              </p:xfrm>
              <a:graphic>
                <a:graphicData uri="http://schemas.openxmlformats.org/presentationml/2006/ole">
                  <mc:AlternateContent xmlns:mc="http://schemas.openxmlformats.org/markup-compatibility/2006">
                    <mc:Choice xmlns:v="urn:schemas-microsoft-com:vml" Requires="v">
                      <p:oleObj spid="_x0000_s53262" name="Ecuación" r:id="rId4" imgW="501496" imgH="311655" progId="Equation.3">
                        <p:embed/>
                      </p:oleObj>
                    </mc:Choice>
                    <mc:Fallback>
                      <p:oleObj name="Ecuación" r:id="rId4" imgW="501496" imgH="311655" progId="Equation.3">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46" y="3559"/>
                              <a:ext cx="317"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71699" name="Rectangle 32"/>
              <p:cNvSpPr>
                <a:spLocks noChangeArrowheads="1"/>
              </p:cNvSpPr>
              <p:nvPr/>
            </p:nvSpPr>
            <p:spPr bwMode="auto">
              <a:xfrm>
                <a:off x="2974" y="960"/>
                <a:ext cx="494" cy="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a:spcBef>
                    <a:spcPct val="0"/>
                  </a:spcBef>
                  <a:buClrTx/>
                  <a:buSzTx/>
                  <a:buFontTx/>
                  <a:buNone/>
                </a:pPr>
                <a:r>
                  <a:rPr lang="es-ES_tradnl" altLang="es-MX" sz="1400" b="1" baseline="0"/>
                  <a:t>Costo,</a:t>
                </a:r>
              </a:p>
              <a:p>
                <a:pPr algn="ctr">
                  <a:spcBef>
                    <a:spcPct val="0"/>
                  </a:spcBef>
                  <a:buClrTx/>
                  <a:buSzTx/>
                  <a:buFontTx/>
                  <a:buNone/>
                </a:pPr>
                <a:r>
                  <a:rPr lang="es-ES_tradnl" altLang="es-MX" sz="1400" b="1" baseline="0"/>
                  <a:t>ingreso,</a:t>
                </a:r>
              </a:p>
              <a:p>
                <a:pPr algn="ctr">
                  <a:spcBef>
                    <a:spcPct val="0"/>
                  </a:spcBef>
                  <a:buClrTx/>
                  <a:buSzTx/>
                  <a:buFontTx/>
                  <a:buNone/>
                </a:pPr>
                <a:r>
                  <a:rPr lang="es-ES_tradnl" altLang="es-MX" sz="1400" b="1" baseline="0"/>
                  <a:t>beneficio</a:t>
                </a:r>
              </a:p>
              <a:p>
                <a:pPr algn="ctr">
                  <a:spcBef>
                    <a:spcPct val="0"/>
                  </a:spcBef>
                  <a:buClrTx/>
                  <a:buSzTx/>
                  <a:buFontTx/>
                  <a:buNone/>
                </a:pPr>
                <a:endParaRPr lang="es-ES_tradnl" altLang="es-MX" sz="1600" b="1" baseline="0"/>
              </a:p>
            </p:txBody>
          </p:sp>
          <p:sp>
            <p:nvSpPr>
              <p:cNvPr id="71700" name="Rectangle 33"/>
              <p:cNvSpPr>
                <a:spLocks noChangeArrowheads="1"/>
              </p:cNvSpPr>
              <p:nvPr/>
            </p:nvSpPr>
            <p:spPr bwMode="auto">
              <a:xfrm>
                <a:off x="5032" y="3216"/>
                <a:ext cx="73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0"/>
                  </a:spcBef>
                  <a:buClrTx/>
                  <a:buSzTx/>
                  <a:buFontTx/>
                  <a:buNone/>
                </a:pPr>
                <a:r>
                  <a:rPr lang="es-ES_tradnl" altLang="es-MX" sz="1400" b="1" baseline="0"/>
                  <a:t>Producción</a:t>
                </a:r>
              </a:p>
            </p:txBody>
          </p:sp>
        </p:grpSp>
        <p:sp>
          <p:nvSpPr>
            <p:cNvPr id="71690" name="Rectangle 36"/>
            <p:cNvSpPr>
              <a:spLocks noChangeArrowheads="1"/>
            </p:cNvSpPr>
            <p:nvPr/>
          </p:nvSpPr>
          <p:spPr bwMode="auto">
            <a:xfrm>
              <a:off x="2991" y="3199"/>
              <a:ext cx="2625"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marL="342900" indent="-342900"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lvl="1" eaLnBrk="1" hangingPunct="1">
                <a:buClrTx/>
                <a:buFontTx/>
                <a:buNone/>
              </a:pPr>
              <a:r>
                <a:rPr lang="en-US" altLang="es-MX" sz="1800" baseline="0" dirty="0" err="1">
                  <a:latin typeface="Times New Roman" pitchFamily="18" charset="0"/>
                </a:rPr>
                <a:t>Niveles</a:t>
              </a:r>
              <a:r>
                <a:rPr lang="en-US" altLang="es-MX" sz="1800" baseline="0" dirty="0">
                  <a:latin typeface="Times New Roman" pitchFamily="18" charset="0"/>
                </a:rPr>
                <a:t> de </a:t>
              </a:r>
              <a:r>
                <a:rPr lang="en-US" altLang="es-MX" sz="1800" baseline="0" dirty="0" err="1">
                  <a:latin typeface="Times New Roman" pitchFamily="18" charset="0"/>
                </a:rPr>
                <a:t>producción</a:t>
              </a:r>
              <a:r>
                <a:rPr lang="en-US" altLang="es-MX" sz="1800" baseline="0" dirty="0">
                  <a:latin typeface="Times New Roman" pitchFamily="18" charset="0"/>
                </a:rPr>
                <a:t> </a:t>
              </a:r>
              <a:r>
                <a:rPr lang="en-US" altLang="es-MX" sz="1800" baseline="0" dirty="0" err="1">
                  <a:latin typeface="Times New Roman" pitchFamily="18" charset="0"/>
                </a:rPr>
                <a:t>superiores</a:t>
              </a:r>
              <a:r>
                <a:rPr lang="en-US" altLang="es-MX" sz="1800" baseline="0" dirty="0">
                  <a:latin typeface="Times New Roman" pitchFamily="18" charset="0"/>
                </a:rPr>
                <a:t> a </a:t>
              </a:r>
              <a:r>
                <a:rPr lang="en-US" altLang="es-MX" sz="1800" i="1" baseline="0" dirty="0">
                  <a:latin typeface="Times New Roman" pitchFamily="18" charset="0"/>
                </a:rPr>
                <a:t>q</a:t>
              </a:r>
              <a:r>
                <a:rPr lang="en-US" altLang="es-MX" sz="1800" i="1" baseline="30000" dirty="0">
                  <a:latin typeface="Times New Roman" pitchFamily="18" charset="0"/>
                </a:rPr>
                <a:t>*</a:t>
              </a:r>
              <a:r>
                <a:rPr lang="en-US" altLang="es-MX" sz="1800" baseline="0" dirty="0">
                  <a:latin typeface="Times New Roman" pitchFamily="18" charset="0"/>
                </a:rPr>
                <a:t>: </a:t>
              </a:r>
            </a:p>
            <a:p>
              <a:pPr lvl="2" eaLnBrk="1" hangingPunct="1">
                <a:spcBef>
                  <a:spcPct val="35000"/>
                </a:spcBef>
                <a:buClrTx/>
                <a:buSzTx/>
                <a:buFontTx/>
                <a:buChar char="•"/>
              </a:pPr>
              <a:r>
                <a:rPr lang="en-US" altLang="es-MX" sz="1800" baseline="0" dirty="0">
                  <a:latin typeface="Times New Roman" pitchFamily="18" charset="0"/>
                </a:rPr>
                <a:t>IT(</a:t>
              </a:r>
              <a:r>
                <a:rPr lang="en-US" altLang="es-MX" sz="1800" i="1" baseline="0" dirty="0">
                  <a:latin typeface="Times New Roman" pitchFamily="18" charset="0"/>
                </a:rPr>
                <a:t>q</a:t>
              </a:r>
              <a:r>
                <a:rPr lang="en-US" altLang="es-MX" sz="1800" baseline="0" dirty="0">
                  <a:latin typeface="Times New Roman" pitchFamily="18" charset="0"/>
                </a:rPr>
                <a:t>)</a:t>
              </a:r>
              <a:r>
                <a:rPr lang="en-US" altLang="es-MX" sz="1800" i="1" baseline="0" dirty="0">
                  <a:latin typeface="Times New Roman" pitchFamily="18" charset="0"/>
                </a:rPr>
                <a:t>&gt; CT</a:t>
              </a:r>
              <a:r>
                <a:rPr lang="en-US" altLang="es-MX" sz="1800" baseline="0" dirty="0">
                  <a:latin typeface="Times New Roman" pitchFamily="18" charset="0"/>
                </a:rPr>
                <a:t>(</a:t>
              </a:r>
              <a:r>
                <a:rPr lang="en-US" altLang="es-MX" sz="1800" i="1" baseline="0" dirty="0">
                  <a:latin typeface="Times New Roman" pitchFamily="18" charset="0"/>
                </a:rPr>
                <a:t>q</a:t>
              </a:r>
              <a:r>
                <a:rPr lang="en-US" altLang="es-MX" sz="1800" baseline="0" dirty="0">
                  <a:latin typeface="Times New Roman" pitchFamily="18" charset="0"/>
                </a:rPr>
                <a:t>)</a:t>
              </a:r>
            </a:p>
            <a:p>
              <a:pPr lvl="2" eaLnBrk="1" hangingPunct="1">
                <a:spcBef>
                  <a:spcPct val="35000"/>
                </a:spcBef>
                <a:buClrTx/>
                <a:buSzTx/>
                <a:buFontTx/>
                <a:buChar char="•"/>
              </a:pPr>
              <a:r>
                <a:rPr lang="en-US" altLang="es-MX" sz="1800" i="1" baseline="0" dirty="0" err="1">
                  <a:latin typeface="Times New Roman" pitchFamily="18" charset="0"/>
                </a:rPr>
                <a:t>CMg</a:t>
              </a:r>
              <a:r>
                <a:rPr lang="en-US" altLang="es-MX" sz="1800" i="1" baseline="0" dirty="0">
                  <a:latin typeface="Times New Roman" pitchFamily="18" charset="0"/>
                </a:rPr>
                <a:t> &gt; </a:t>
              </a:r>
              <a:r>
                <a:rPr lang="en-US" altLang="es-MX" sz="1800" i="1" baseline="0" dirty="0" err="1">
                  <a:latin typeface="Times New Roman" pitchFamily="18" charset="0"/>
                </a:rPr>
                <a:t>IMg</a:t>
              </a:r>
              <a:endParaRPr lang="en-US" altLang="es-MX" sz="1800" i="1" baseline="0" dirty="0">
                <a:latin typeface="Times New Roman" pitchFamily="18" charset="0"/>
              </a:endParaRPr>
            </a:p>
            <a:p>
              <a:pPr lvl="2" eaLnBrk="1" hangingPunct="1">
                <a:spcBef>
                  <a:spcPct val="35000"/>
                </a:spcBef>
                <a:buClrTx/>
                <a:buSzTx/>
                <a:buFontTx/>
                <a:buChar char="–"/>
              </a:pPr>
              <a:r>
                <a:rPr lang="en-US" altLang="es-MX" sz="1800" baseline="0" dirty="0">
                  <a:latin typeface="Times New Roman" pitchFamily="18" charset="0"/>
                </a:rPr>
                <a:t> Los </a:t>
              </a:r>
              <a:r>
                <a:rPr lang="en-US" altLang="es-MX" sz="1800" baseline="0" dirty="0" err="1">
                  <a:latin typeface="Times New Roman" pitchFamily="18" charset="0"/>
                </a:rPr>
                <a:t>beneficios</a:t>
              </a:r>
              <a:r>
                <a:rPr lang="en-US" altLang="es-MX" sz="1800" baseline="0" dirty="0">
                  <a:latin typeface="Times New Roman" pitchFamily="18" charset="0"/>
                </a:rPr>
                <a:t> </a:t>
              </a:r>
              <a:r>
                <a:rPr lang="en-US" altLang="es-MX" sz="1800" baseline="0" dirty="0" err="1">
                  <a:latin typeface="Times New Roman" pitchFamily="18" charset="0"/>
                </a:rPr>
                <a:t>disminuyen</a:t>
              </a:r>
              <a:endParaRPr lang="en-US" altLang="es-MX" sz="1800" baseline="0" dirty="0">
                <a:latin typeface="Times New Roman" pitchFamily="18" charset="0"/>
              </a:endParaRPr>
            </a:p>
          </p:txBody>
        </p:sp>
      </p:grpSp>
    </p:spTree>
    <p:extLst>
      <p:ext uri="{BB962C8B-B14F-4D97-AF65-F5344CB8AC3E}">
        <p14:creationId xmlns:p14="http://schemas.microsoft.com/office/powerpoint/2010/main" val="4059713030"/>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83432" y="430560"/>
            <a:ext cx="10369152" cy="838200"/>
          </a:xfrm>
          <a:solidFill>
            <a:schemeClr val="accent1">
              <a:lumMod val="20000"/>
              <a:lumOff val="80000"/>
            </a:schemeClr>
          </a:solidFill>
        </p:spPr>
        <p:txBody>
          <a:bodyPr anchor="ctr" anchorCtr="0">
            <a:normAutofit/>
          </a:bodyPr>
          <a:lstStyle/>
          <a:p>
            <a:pPr eaLnBrk="1" hangingPunct="1"/>
            <a:r>
              <a:rPr lang="es-ES_tradnl" altLang="es-MX" sz="2800" b="1" dirty="0" smtClean="0">
                <a:solidFill>
                  <a:schemeClr val="accent1"/>
                </a:solidFill>
              </a:rPr>
              <a:t>3.1 La Tecnología: Propiedades</a:t>
            </a:r>
            <a:endParaRPr lang="es-ES" altLang="es-MX" sz="2800" baseline="-25000" dirty="0">
              <a:solidFill>
                <a:schemeClr val="accent1"/>
              </a:solidFill>
            </a:endParaRPr>
          </a:p>
        </p:txBody>
      </p:sp>
      <p:sp>
        <p:nvSpPr>
          <p:cNvPr id="70659" name="Text Box 3"/>
          <p:cNvSpPr txBox="1">
            <a:spLocks noChangeArrowheads="1"/>
          </p:cNvSpPr>
          <p:nvPr/>
        </p:nvSpPr>
        <p:spPr bwMode="auto">
          <a:xfrm>
            <a:off x="2343150" y="2380457"/>
            <a:ext cx="2438400" cy="396875"/>
          </a:xfrm>
          <a:prstGeom prst="rect">
            <a:avLst/>
          </a:prstGeom>
          <a:solidFill>
            <a:srgbClr val="0000FF"/>
          </a:solidFill>
          <a:ln>
            <a:noFill/>
          </a:ln>
          <a:effectLst>
            <a:prstShdw prst="shdw17" dist="17961" dir="2700000">
              <a:srgbClr val="000099"/>
            </a:prst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50000"/>
              </a:spcBef>
              <a:buClrTx/>
              <a:buSzTx/>
              <a:buFontTx/>
              <a:buNone/>
            </a:pPr>
            <a:r>
              <a:rPr kumimoji="1" lang="es-ES_tradnl" altLang="es-MX" sz="2000" baseline="0">
                <a:solidFill>
                  <a:srgbClr val="FFFF00"/>
                </a:solidFill>
                <a:latin typeface="Tahoma" pitchFamily="34" charset="0"/>
              </a:rPr>
              <a:t>Proceso Productivo</a:t>
            </a:r>
            <a:endParaRPr kumimoji="1" lang="es-ES" altLang="es-MX" sz="2000" baseline="0">
              <a:solidFill>
                <a:srgbClr val="FFFF00"/>
              </a:solidFill>
              <a:latin typeface="Tahoma" pitchFamily="34" charset="0"/>
            </a:endParaRPr>
          </a:p>
        </p:txBody>
      </p:sp>
      <p:sp>
        <p:nvSpPr>
          <p:cNvPr id="70660" name="Text Box 4"/>
          <p:cNvSpPr txBox="1">
            <a:spLocks noChangeArrowheads="1"/>
          </p:cNvSpPr>
          <p:nvPr/>
        </p:nvSpPr>
        <p:spPr bwMode="auto">
          <a:xfrm>
            <a:off x="2419350" y="3218657"/>
            <a:ext cx="2362200" cy="396875"/>
          </a:xfrm>
          <a:prstGeom prst="rect">
            <a:avLst/>
          </a:prstGeom>
          <a:solidFill>
            <a:srgbClr val="0000FF"/>
          </a:solidFill>
          <a:ln>
            <a:noFill/>
          </a:ln>
          <a:effectLst>
            <a:prstShdw prst="shdw17" dist="17961" dir="13500000">
              <a:srgbClr val="000099"/>
            </a:prst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50000"/>
              </a:spcBef>
              <a:buClrTx/>
              <a:buSzTx/>
              <a:buFontTx/>
              <a:buNone/>
            </a:pPr>
            <a:r>
              <a:rPr kumimoji="1" lang="es-ES_tradnl" altLang="es-MX" sz="2000" baseline="0">
                <a:solidFill>
                  <a:srgbClr val="FFFF00"/>
                </a:solidFill>
                <a:latin typeface="Tahoma" pitchFamily="34" charset="0"/>
              </a:rPr>
              <a:t>Eficiencia Técnica</a:t>
            </a:r>
            <a:endParaRPr kumimoji="1" lang="es-ES" altLang="es-MX" sz="2000" baseline="0">
              <a:solidFill>
                <a:srgbClr val="FFFF00"/>
              </a:solidFill>
              <a:latin typeface="Tahoma" pitchFamily="34" charset="0"/>
            </a:endParaRPr>
          </a:p>
        </p:txBody>
      </p:sp>
      <p:sp>
        <p:nvSpPr>
          <p:cNvPr id="70661" name="Text Box 5"/>
          <p:cNvSpPr txBox="1">
            <a:spLocks noChangeArrowheads="1"/>
          </p:cNvSpPr>
          <p:nvPr/>
        </p:nvSpPr>
        <p:spPr bwMode="auto">
          <a:xfrm>
            <a:off x="3257550" y="2685257"/>
            <a:ext cx="6096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spcBef>
                <a:spcPct val="50000"/>
              </a:spcBef>
              <a:buClrTx/>
              <a:buSzTx/>
              <a:buFontTx/>
              <a:buNone/>
            </a:pPr>
            <a:r>
              <a:rPr kumimoji="1" lang="es-ES_tradnl" altLang="es-MX" sz="3000" baseline="0">
                <a:solidFill>
                  <a:srgbClr val="000000"/>
                </a:solidFill>
                <a:latin typeface="Tahoma" pitchFamily="34" charset="0"/>
              </a:rPr>
              <a:t>+</a:t>
            </a:r>
            <a:endParaRPr kumimoji="1" lang="es-ES" altLang="es-MX" sz="3000" baseline="0">
              <a:solidFill>
                <a:srgbClr val="000000"/>
              </a:solidFill>
              <a:latin typeface="Tahoma" pitchFamily="34" charset="0"/>
            </a:endParaRPr>
          </a:p>
        </p:txBody>
      </p:sp>
      <p:sp>
        <p:nvSpPr>
          <p:cNvPr id="70662" name="Text Box 6"/>
          <p:cNvSpPr txBox="1">
            <a:spLocks noChangeArrowheads="1"/>
          </p:cNvSpPr>
          <p:nvPr/>
        </p:nvSpPr>
        <p:spPr bwMode="auto">
          <a:xfrm>
            <a:off x="2952750" y="5123656"/>
            <a:ext cx="2895600" cy="609600"/>
          </a:xfrm>
          <a:prstGeom prst="rect">
            <a:avLst/>
          </a:prstGeom>
          <a:solidFill>
            <a:srgbClr val="FFFF00"/>
          </a:solidFill>
          <a:ln>
            <a:noFill/>
          </a:ln>
          <a:effectLst>
            <a:outerShdw dist="107763" dir="81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defRPr>
            </a:lvl1pPr>
            <a:lvl2pPr marL="742950" indent="-285750" eaLnBrk="0" hangingPunct="0">
              <a:defRPr baseline="-25000">
                <a:solidFill>
                  <a:schemeClr val="tx1"/>
                </a:solidFill>
                <a:latin typeface="Arial" charset="0"/>
              </a:defRPr>
            </a:lvl2pPr>
            <a:lvl3pPr marL="1143000" indent="-228600" eaLnBrk="0" hangingPunct="0">
              <a:defRPr baseline="-25000">
                <a:solidFill>
                  <a:schemeClr val="tx1"/>
                </a:solidFill>
                <a:latin typeface="Arial" charset="0"/>
              </a:defRPr>
            </a:lvl3pPr>
            <a:lvl4pPr marL="1600200" indent="-228600" eaLnBrk="0" hangingPunct="0">
              <a:defRPr baseline="-25000">
                <a:solidFill>
                  <a:schemeClr val="tx1"/>
                </a:solidFill>
                <a:latin typeface="Arial" charset="0"/>
              </a:defRPr>
            </a:lvl4pPr>
            <a:lvl5pPr marL="2057400" indent="-228600" eaLnBrk="0" hangingPunct="0">
              <a:defRPr baseline="-25000">
                <a:solidFill>
                  <a:schemeClr val="tx1"/>
                </a:solidFill>
                <a:latin typeface="Arial" charset="0"/>
              </a:defRPr>
            </a:lvl5pPr>
            <a:lvl6pPr marL="2514600" indent="-228600" eaLnBrk="0" fontAlgn="base" hangingPunct="0">
              <a:spcBef>
                <a:spcPct val="0"/>
              </a:spcBef>
              <a:spcAft>
                <a:spcPct val="0"/>
              </a:spcAft>
              <a:defRPr baseline="-25000">
                <a:solidFill>
                  <a:schemeClr val="tx1"/>
                </a:solidFill>
                <a:latin typeface="Arial" charset="0"/>
              </a:defRPr>
            </a:lvl6pPr>
            <a:lvl7pPr marL="2971800" indent="-228600" eaLnBrk="0" fontAlgn="base" hangingPunct="0">
              <a:spcBef>
                <a:spcPct val="0"/>
              </a:spcBef>
              <a:spcAft>
                <a:spcPct val="0"/>
              </a:spcAft>
              <a:defRPr baseline="-25000">
                <a:solidFill>
                  <a:schemeClr val="tx1"/>
                </a:solidFill>
                <a:latin typeface="Arial" charset="0"/>
              </a:defRPr>
            </a:lvl7pPr>
            <a:lvl8pPr marL="3429000" indent="-228600" eaLnBrk="0" fontAlgn="base" hangingPunct="0">
              <a:spcBef>
                <a:spcPct val="0"/>
              </a:spcBef>
              <a:spcAft>
                <a:spcPct val="0"/>
              </a:spcAft>
              <a:defRPr baseline="-25000">
                <a:solidFill>
                  <a:schemeClr val="tx1"/>
                </a:solidFill>
                <a:latin typeface="Arial" charset="0"/>
              </a:defRPr>
            </a:lvl8pPr>
            <a:lvl9pPr marL="3886200" indent="-228600" eaLnBrk="0" fontAlgn="base" hangingPunct="0">
              <a:spcBef>
                <a:spcPct val="0"/>
              </a:spcBef>
              <a:spcAft>
                <a:spcPct val="0"/>
              </a:spcAft>
              <a:defRPr baseline="-25000">
                <a:solidFill>
                  <a:schemeClr val="tx1"/>
                </a:solidFill>
                <a:latin typeface="Arial" charset="0"/>
              </a:defRPr>
            </a:lvl9pPr>
          </a:lstStyle>
          <a:p>
            <a:pPr algn="ctr">
              <a:spcBef>
                <a:spcPct val="50000"/>
              </a:spcBef>
            </a:pPr>
            <a:r>
              <a:rPr kumimoji="1" lang="es-ES_tradnl" altLang="es-MX" sz="2000" b="1" baseline="0">
                <a:solidFill>
                  <a:srgbClr val="006600"/>
                </a:solidFill>
                <a:latin typeface="Tahoma" pitchFamily="34" charset="0"/>
              </a:rPr>
              <a:t>Mapa de isocuantas </a:t>
            </a:r>
            <a:r>
              <a:rPr kumimoji="1" lang="es-ES_tradnl" altLang="es-MX" sz="1400" b="1" baseline="0">
                <a:solidFill>
                  <a:srgbClr val="006600"/>
                </a:solidFill>
                <a:latin typeface="Tahoma" pitchFamily="34" charset="0"/>
              </a:rPr>
              <a:t>(Representación gráfica)</a:t>
            </a:r>
            <a:endParaRPr kumimoji="1" lang="es-ES" altLang="es-MX" sz="1400" b="1" baseline="0">
              <a:solidFill>
                <a:srgbClr val="006600"/>
              </a:solidFill>
              <a:latin typeface="Tahoma" pitchFamily="34" charset="0"/>
            </a:endParaRPr>
          </a:p>
        </p:txBody>
      </p:sp>
      <p:sp>
        <p:nvSpPr>
          <p:cNvPr id="70663" name="Text Box 7"/>
          <p:cNvSpPr txBox="1">
            <a:spLocks noChangeArrowheads="1"/>
          </p:cNvSpPr>
          <p:nvPr/>
        </p:nvSpPr>
        <p:spPr bwMode="auto">
          <a:xfrm>
            <a:off x="6991350" y="5123656"/>
            <a:ext cx="3352800" cy="609600"/>
          </a:xfrm>
          <a:prstGeom prst="rect">
            <a:avLst/>
          </a:prstGeom>
          <a:solidFill>
            <a:srgbClr val="FFFF00"/>
          </a:solidFill>
          <a:ln>
            <a:noFill/>
          </a:ln>
          <a:effectLst>
            <a:outerShdw dist="107763" dir="27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defRPr>
            </a:lvl1pPr>
            <a:lvl2pPr marL="742950" indent="-285750" eaLnBrk="0" hangingPunct="0">
              <a:defRPr baseline="-25000">
                <a:solidFill>
                  <a:schemeClr val="tx1"/>
                </a:solidFill>
                <a:latin typeface="Arial" charset="0"/>
              </a:defRPr>
            </a:lvl2pPr>
            <a:lvl3pPr marL="1143000" indent="-228600" eaLnBrk="0" hangingPunct="0">
              <a:defRPr baseline="-25000">
                <a:solidFill>
                  <a:schemeClr val="tx1"/>
                </a:solidFill>
                <a:latin typeface="Arial" charset="0"/>
              </a:defRPr>
            </a:lvl3pPr>
            <a:lvl4pPr marL="1600200" indent="-228600" eaLnBrk="0" hangingPunct="0">
              <a:defRPr baseline="-25000">
                <a:solidFill>
                  <a:schemeClr val="tx1"/>
                </a:solidFill>
                <a:latin typeface="Arial" charset="0"/>
              </a:defRPr>
            </a:lvl4pPr>
            <a:lvl5pPr marL="2057400" indent="-228600" eaLnBrk="0" hangingPunct="0">
              <a:defRPr baseline="-25000">
                <a:solidFill>
                  <a:schemeClr val="tx1"/>
                </a:solidFill>
                <a:latin typeface="Arial" charset="0"/>
              </a:defRPr>
            </a:lvl5pPr>
            <a:lvl6pPr marL="2514600" indent="-228600" eaLnBrk="0" fontAlgn="base" hangingPunct="0">
              <a:spcBef>
                <a:spcPct val="0"/>
              </a:spcBef>
              <a:spcAft>
                <a:spcPct val="0"/>
              </a:spcAft>
              <a:defRPr baseline="-25000">
                <a:solidFill>
                  <a:schemeClr val="tx1"/>
                </a:solidFill>
                <a:latin typeface="Arial" charset="0"/>
              </a:defRPr>
            </a:lvl6pPr>
            <a:lvl7pPr marL="2971800" indent="-228600" eaLnBrk="0" fontAlgn="base" hangingPunct="0">
              <a:spcBef>
                <a:spcPct val="0"/>
              </a:spcBef>
              <a:spcAft>
                <a:spcPct val="0"/>
              </a:spcAft>
              <a:defRPr baseline="-25000">
                <a:solidFill>
                  <a:schemeClr val="tx1"/>
                </a:solidFill>
                <a:latin typeface="Arial" charset="0"/>
              </a:defRPr>
            </a:lvl7pPr>
            <a:lvl8pPr marL="3429000" indent="-228600" eaLnBrk="0" fontAlgn="base" hangingPunct="0">
              <a:spcBef>
                <a:spcPct val="0"/>
              </a:spcBef>
              <a:spcAft>
                <a:spcPct val="0"/>
              </a:spcAft>
              <a:defRPr baseline="-25000">
                <a:solidFill>
                  <a:schemeClr val="tx1"/>
                </a:solidFill>
                <a:latin typeface="Arial" charset="0"/>
              </a:defRPr>
            </a:lvl8pPr>
            <a:lvl9pPr marL="3886200" indent="-228600" eaLnBrk="0" fontAlgn="base" hangingPunct="0">
              <a:spcBef>
                <a:spcPct val="0"/>
              </a:spcBef>
              <a:spcAft>
                <a:spcPct val="0"/>
              </a:spcAft>
              <a:defRPr baseline="-25000">
                <a:solidFill>
                  <a:schemeClr val="tx1"/>
                </a:solidFill>
                <a:latin typeface="Arial" charset="0"/>
              </a:defRPr>
            </a:lvl9pPr>
          </a:lstStyle>
          <a:p>
            <a:pPr algn="ctr">
              <a:spcBef>
                <a:spcPct val="50000"/>
              </a:spcBef>
            </a:pPr>
            <a:r>
              <a:rPr kumimoji="1" lang="es-ES_tradnl" altLang="es-MX" sz="2000" b="1" baseline="0">
                <a:solidFill>
                  <a:srgbClr val="006600"/>
                </a:solidFill>
                <a:latin typeface="Tahoma" pitchFamily="34" charset="0"/>
              </a:rPr>
              <a:t>Función de Producción </a:t>
            </a:r>
            <a:r>
              <a:rPr kumimoji="1" lang="es-ES_tradnl" altLang="es-MX" sz="1400" b="1" baseline="0">
                <a:solidFill>
                  <a:srgbClr val="006600"/>
                </a:solidFill>
                <a:latin typeface="Tahoma" pitchFamily="34" charset="0"/>
              </a:rPr>
              <a:t>(Representación analítica)</a:t>
            </a:r>
            <a:endParaRPr kumimoji="1" lang="es-ES" altLang="es-MX" sz="1400" b="1" baseline="0">
              <a:solidFill>
                <a:srgbClr val="006600"/>
              </a:solidFill>
              <a:latin typeface="Tahoma" pitchFamily="34" charset="0"/>
            </a:endParaRPr>
          </a:p>
        </p:txBody>
      </p:sp>
      <p:sp>
        <p:nvSpPr>
          <p:cNvPr id="70664" name="AutoShape 8"/>
          <p:cNvSpPr>
            <a:spLocks noChangeArrowheads="1"/>
          </p:cNvSpPr>
          <p:nvPr/>
        </p:nvSpPr>
        <p:spPr bwMode="auto">
          <a:xfrm>
            <a:off x="6076950" y="5123657"/>
            <a:ext cx="762000" cy="485775"/>
          </a:xfrm>
          <a:prstGeom prst="leftRightArrow">
            <a:avLst>
              <a:gd name="adj1" fmla="val 50000"/>
              <a:gd name="adj2" fmla="val 31373"/>
            </a:avLst>
          </a:prstGeom>
          <a:solidFill>
            <a:srgbClr val="000000"/>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70665" name="Text Box 9"/>
          <p:cNvSpPr txBox="1">
            <a:spLocks noChangeArrowheads="1"/>
          </p:cNvSpPr>
          <p:nvPr/>
        </p:nvSpPr>
        <p:spPr bwMode="auto">
          <a:xfrm>
            <a:off x="5695950" y="2532856"/>
            <a:ext cx="3352800" cy="914400"/>
          </a:xfrm>
          <a:prstGeom prst="rect">
            <a:avLst/>
          </a:prstGeom>
          <a:solidFill>
            <a:schemeClr val="accent6">
              <a:lumMod val="60000"/>
              <a:lumOff val="40000"/>
            </a:schemeClr>
          </a:solidFill>
          <a:ln>
            <a:noFill/>
          </a:ln>
          <a:effectLst>
            <a:outerShdw dist="107763" dir="18900000" algn="ctr" rotWithShape="0">
              <a:srgbClr val="808080">
                <a:alpha val="50000"/>
              </a:srgbClr>
            </a:outerShdw>
          </a:effectLst>
          <a:extLst/>
        </p:spPr>
        <p:txBody>
          <a:bodyPr>
            <a:spAutoFit/>
          </a:bodyPr>
          <a:lstStyle>
            <a:lvl1pPr eaLnBrk="0" hangingPunct="0">
              <a:defRPr baseline="-25000">
                <a:solidFill>
                  <a:schemeClr val="tx1"/>
                </a:solidFill>
                <a:latin typeface="Arial" charset="0"/>
              </a:defRPr>
            </a:lvl1pPr>
            <a:lvl2pPr marL="742950" indent="-285750" eaLnBrk="0" hangingPunct="0">
              <a:defRPr baseline="-25000">
                <a:solidFill>
                  <a:schemeClr val="tx1"/>
                </a:solidFill>
                <a:latin typeface="Arial" charset="0"/>
              </a:defRPr>
            </a:lvl2pPr>
            <a:lvl3pPr marL="1143000" indent="-228600" eaLnBrk="0" hangingPunct="0">
              <a:defRPr baseline="-25000">
                <a:solidFill>
                  <a:schemeClr val="tx1"/>
                </a:solidFill>
                <a:latin typeface="Arial" charset="0"/>
              </a:defRPr>
            </a:lvl3pPr>
            <a:lvl4pPr marL="1600200" indent="-228600" eaLnBrk="0" hangingPunct="0">
              <a:defRPr baseline="-25000">
                <a:solidFill>
                  <a:schemeClr val="tx1"/>
                </a:solidFill>
                <a:latin typeface="Arial" charset="0"/>
              </a:defRPr>
            </a:lvl4pPr>
            <a:lvl5pPr marL="2057400" indent="-228600" eaLnBrk="0" hangingPunct="0">
              <a:defRPr baseline="-25000">
                <a:solidFill>
                  <a:schemeClr val="tx1"/>
                </a:solidFill>
                <a:latin typeface="Arial" charset="0"/>
              </a:defRPr>
            </a:lvl5pPr>
            <a:lvl6pPr marL="2514600" indent="-228600" eaLnBrk="0" fontAlgn="base" hangingPunct="0">
              <a:spcBef>
                <a:spcPct val="0"/>
              </a:spcBef>
              <a:spcAft>
                <a:spcPct val="0"/>
              </a:spcAft>
              <a:defRPr baseline="-25000">
                <a:solidFill>
                  <a:schemeClr val="tx1"/>
                </a:solidFill>
                <a:latin typeface="Arial" charset="0"/>
              </a:defRPr>
            </a:lvl6pPr>
            <a:lvl7pPr marL="2971800" indent="-228600" eaLnBrk="0" fontAlgn="base" hangingPunct="0">
              <a:spcBef>
                <a:spcPct val="0"/>
              </a:spcBef>
              <a:spcAft>
                <a:spcPct val="0"/>
              </a:spcAft>
              <a:defRPr baseline="-25000">
                <a:solidFill>
                  <a:schemeClr val="tx1"/>
                </a:solidFill>
                <a:latin typeface="Arial" charset="0"/>
              </a:defRPr>
            </a:lvl7pPr>
            <a:lvl8pPr marL="3429000" indent="-228600" eaLnBrk="0" fontAlgn="base" hangingPunct="0">
              <a:spcBef>
                <a:spcPct val="0"/>
              </a:spcBef>
              <a:spcAft>
                <a:spcPct val="0"/>
              </a:spcAft>
              <a:defRPr baseline="-25000">
                <a:solidFill>
                  <a:schemeClr val="tx1"/>
                </a:solidFill>
                <a:latin typeface="Arial" charset="0"/>
              </a:defRPr>
            </a:lvl8pPr>
            <a:lvl9pPr marL="3886200" indent="-228600" eaLnBrk="0" fontAlgn="base" hangingPunct="0">
              <a:spcBef>
                <a:spcPct val="0"/>
              </a:spcBef>
              <a:spcAft>
                <a:spcPct val="0"/>
              </a:spcAft>
              <a:defRPr baseline="-25000">
                <a:solidFill>
                  <a:schemeClr val="tx1"/>
                </a:solidFill>
                <a:latin typeface="Arial" charset="0"/>
              </a:defRPr>
            </a:lvl9pPr>
          </a:lstStyle>
          <a:p>
            <a:pPr>
              <a:lnSpc>
                <a:spcPct val="75000"/>
              </a:lnSpc>
              <a:spcBef>
                <a:spcPct val="50000"/>
              </a:spcBef>
            </a:pPr>
            <a:r>
              <a:rPr kumimoji="1" lang="es-ES_tradnl" altLang="es-MX" sz="3200" b="1" baseline="0" dirty="0">
                <a:solidFill>
                  <a:schemeClr val="accent1">
                    <a:lumMod val="75000"/>
                  </a:schemeClr>
                </a:solidFill>
                <a:latin typeface="Tahoma" pitchFamily="34" charset="0"/>
              </a:rPr>
              <a:t>  TECNOLOGIA</a:t>
            </a:r>
          </a:p>
          <a:p>
            <a:pPr algn="ctr">
              <a:lnSpc>
                <a:spcPct val="75000"/>
              </a:lnSpc>
              <a:spcBef>
                <a:spcPct val="50000"/>
              </a:spcBef>
            </a:pPr>
            <a:r>
              <a:rPr kumimoji="1" lang="es-ES_tradnl" altLang="es-MX" sz="2400" b="1" baseline="0" dirty="0">
                <a:solidFill>
                  <a:srgbClr val="006600"/>
                </a:solidFill>
                <a:latin typeface="Tahoma" pitchFamily="34" charset="0"/>
              </a:rPr>
              <a:t>(</a:t>
            </a:r>
            <a:r>
              <a:rPr kumimoji="1" lang="es-ES_tradnl" altLang="es-MX" sz="2400" b="1" baseline="0" dirty="0" err="1">
                <a:solidFill>
                  <a:srgbClr val="006600"/>
                </a:solidFill>
                <a:latin typeface="Tahoma" pitchFamily="34" charset="0"/>
              </a:rPr>
              <a:t>Isocuantas</a:t>
            </a:r>
            <a:r>
              <a:rPr kumimoji="1" lang="es-ES_tradnl" altLang="es-MX" sz="2400" b="1" baseline="0" dirty="0">
                <a:solidFill>
                  <a:srgbClr val="006600"/>
                </a:solidFill>
                <a:latin typeface="Tahoma" pitchFamily="34" charset="0"/>
              </a:rPr>
              <a:t>)</a:t>
            </a:r>
            <a:endParaRPr kumimoji="1" lang="es-ES" altLang="es-MX" sz="2400" b="1" baseline="0" dirty="0">
              <a:solidFill>
                <a:srgbClr val="006600"/>
              </a:solidFill>
              <a:latin typeface="Tahoma" pitchFamily="34" charset="0"/>
            </a:endParaRPr>
          </a:p>
        </p:txBody>
      </p:sp>
      <p:sp>
        <p:nvSpPr>
          <p:cNvPr id="70666" name="Line 10"/>
          <p:cNvSpPr>
            <a:spLocks noChangeShapeType="1"/>
          </p:cNvSpPr>
          <p:nvPr/>
        </p:nvSpPr>
        <p:spPr bwMode="auto">
          <a:xfrm>
            <a:off x="4781550" y="2532856"/>
            <a:ext cx="381000" cy="0"/>
          </a:xfrm>
          <a:prstGeom prst="line">
            <a:avLst/>
          </a:prstGeom>
          <a:noFill/>
          <a:ln w="28575">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70667" name="Line 11"/>
          <p:cNvSpPr>
            <a:spLocks noChangeShapeType="1"/>
          </p:cNvSpPr>
          <p:nvPr/>
        </p:nvSpPr>
        <p:spPr bwMode="auto">
          <a:xfrm>
            <a:off x="4781550" y="3371056"/>
            <a:ext cx="381000" cy="0"/>
          </a:xfrm>
          <a:prstGeom prst="line">
            <a:avLst/>
          </a:prstGeom>
          <a:noFill/>
          <a:ln w="28575">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70668" name="Line 12"/>
          <p:cNvSpPr>
            <a:spLocks noChangeShapeType="1"/>
          </p:cNvSpPr>
          <p:nvPr/>
        </p:nvSpPr>
        <p:spPr bwMode="auto">
          <a:xfrm>
            <a:off x="5162550" y="2532856"/>
            <a:ext cx="0" cy="838200"/>
          </a:xfrm>
          <a:prstGeom prst="line">
            <a:avLst/>
          </a:prstGeom>
          <a:noFill/>
          <a:ln w="28575">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70669" name="Line 13"/>
          <p:cNvSpPr>
            <a:spLocks noChangeShapeType="1"/>
          </p:cNvSpPr>
          <p:nvPr/>
        </p:nvSpPr>
        <p:spPr bwMode="auto">
          <a:xfrm>
            <a:off x="5162550" y="2990056"/>
            <a:ext cx="533400" cy="0"/>
          </a:xfrm>
          <a:prstGeom prst="line">
            <a:avLst/>
          </a:prstGeom>
          <a:noFill/>
          <a:ln w="5715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70670" name="AutoShape 14"/>
          <p:cNvSpPr>
            <a:spLocks noChangeArrowheads="1"/>
          </p:cNvSpPr>
          <p:nvPr/>
        </p:nvSpPr>
        <p:spPr bwMode="auto">
          <a:xfrm>
            <a:off x="6305550" y="3980656"/>
            <a:ext cx="381000" cy="914400"/>
          </a:xfrm>
          <a:prstGeom prst="downArrow">
            <a:avLst>
              <a:gd name="adj1" fmla="val 50000"/>
              <a:gd name="adj2" fmla="val 60000"/>
            </a:avLst>
          </a:prstGeom>
          <a:solidFill>
            <a:srgbClr val="000000"/>
          </a:solidFill>
          <a:ln w="9525">
            <a:solidFill>
              <a:schemeClr val="tx1"/>
            </a:solidFill>
            <a:miter lim="800000"/>
            <a:headEnd/>
            <a:tailEnd/>
          </a:ln>
        </p:spPr>
        <p:txBody>
          <a:bodyPr wrap="none" anchor="ctr"/>
          <a:lstStyle>
            <a:lvl1pPr eaLnBrk="0" hangingPunct="0">
              <a:spcBef>
                <a:spcPct val="20000"/>
              </a:spcBef>
              <a:buClr>
                <a:schemeClr val="folHlink"/>
              </a:buClr>
              <a:buSzPct val="90000"/>
              <a:buFont typeface="Wingdings" pitchFamily="2" charset="2"/>
              <a:buChar char="n"/>
              <a:defRPr sz="2800">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a:solidFill>
                  <a:schemeClr val="tx1"/>
                </a:solidFill>
                <a:latin typeface="Arial" charset="0"/>
              </a:defRPr>
            </a:lvl2pPr>
            <a:lvl3pPr marL="1143000" indent="-228600" eaLnBrk="0" hangingPunct="0">
              <a:spcBef>
                <a:spcPct val="20000"/>
              </a:spcBef>
              <a:buClr>
                <a:schemeClr val="folHlink"/>
              </a:buClr>
              <a:buSzPct val="55000"/>
              <a:buFont typeface="Wingdings" pitchFamily="2" charset="2"/>
              <a:buChar char="n"/>
              <a:defRPr sz="2300">
                <a:solidFill>
                  <a:schemeClr val="tx1"/>
                </a:solidFill>
                <a:latin typeface="Arial"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endParaRPr lang="es-MX" altLang="es-MX" sz="1800"/>
          </a:p>
        </p:txBody>
      </p:sp>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7</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2000"/>
                                  </p:stCondLst>
                                  <p:childTnLst>
                                    <p:set>
                                      <p:cBhvr>
                                        <p:cTn id="6" dur="1" fill="hold">
                                          <p:stCondLst>
                                            <p:cond delay="0"/>
                                          </p:stCondLst>
                                        </p:cTn>
                                        <p:tgtEl>
                                          <p:spTgt spid="70659"/>
                                        </p:tgtEl>
                                        <p:attrNameLst>
                                          <p:attrName>style.visibility</p:attrName>
                                        </p:attrNameLst>
                                      </p:cBhvr>
                                      <p:to>
                                        <p:strVal val="visible"/>
                                      </p:to>
                                    </p:set>
                                    <p:anim calcmode="lin" valueType="num">
                                      <p:cBhvr>
                                        <p:cTn id="7" dur="500" fill="hold"/>
                                        <p:tgtEl>
                                          <p:spTgt spid="70659"/>
                                        </p:tgtEl>
                                        <p:attrNameLst>
                                          <p:attrName>ppt_x</p:attrName>
                                        </p:attrNameLst>
                                      </p:cBhvr>
                                      <p:tavLst>
                                        <p:tav tm="0">
                                          <p:val>
                                            <p:strVal val="#ppt_x-#ppt_w/2"/>
                                          </p:val>
                                        </p:tav>
                                        <p:tav tm="100000">
                                          <p:val>
                                            <p:strVal val="#ppt_x"/>
                                          </p:val>
                                        </p:tav>
                                      </p:tavLst>
                                    </p:anim>
                                    <p:anim calcmode="lin" valueType="num">
                                      <p:cBhvr>
                                        <p:cTn id="8" dur="500" fill="hold"/>
                                        <p:tgtEl>
                                          <p:spTgt spid="70659"/>
                                        </p:tgtEl>
                                        <p:attrNameLst>
                                          <p:attrName>ppt_y</p:attrName>
                                        </p:attrNameLst>
                                      </p:cBhvr>
                                      <p:tavLst>
                                        <p:tav tm="0">
                                          <p:val>
                                            <p:strVal val="#ppt_y"/>
                                          </p:val>
                                        </p:tav>
                                        <p:tav tm="100000">
                                          <p:val>
                                            <p:strVal val="#ppt_y"/>
                                          </p:val>
                                        </p:tav>
                                      </p:tavLst>
                                    </p:anim>
                                    <p:anim calcmode="lin" valueType="num">
                                      <p:cBhvr>
                                        <p:cTn id="9" dur="500" fill="hold"/>
                                        <p:tgtEl>
                                          <p:spTgt spid="70659"/>
                                        </p:tgtEl>
                                        <p:attrNameLst>
                                          <p:attrName>ppt_w</p:attrName>
                                        </p:attrNameLst>
                                      </p:cBhvr>
                                      <p:tavLst>
                                        <p:tav tm="0">
                                          <p:val>
                                            <p:fltVal val="0"/>
                                          </p:val>
                                        </p:tav>
                                        <p:tav tm="100000">
                                          <p:val>
                                            <p:strVal val="#ppt_w"/>
                                          </p:val>
                                        </p:tav>
                                      </p:tavLst>
                                    </p:anim>
                                    <p:anim calcmode="lin" valueType="num">
                                      <p:cBhvr>
                                        <p:cTn id="10" dur="500" fill="hold"/>
                                        <p:tgtEl>
                                          <p:spTgt spid="70659"/>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3" name="projctor.wav"/>
                                        </p:tgtEl>
                                      </p:cMediaNode>
                                    </p:audio>
                                  </p:subTnLst>
                                </p:cTn>
                              </p:par>
                            </p:childTnLst>
                          </p:cTn>
                        </p:par>
                        <p:par>
                          <p:cTn id="11" fill="hold" nodeType="afterGroup">
                            <p:stCondLst>
                              <p:cond delay="2500"/>
                            </p:stCondLst>
                            <p:childTnLst>
                              <p:par>
                                <p:cTn id="12" presetID="1" presetClass="entr" presetSubtype="0" fill="hold" grpId="0" nodeType="afterEffect">
                                  <p:stCondLst>
                                    <p:cond delay="1000"/>
                                  </p:stCondLst>
                                  <p:childTnLst>
                                    <p:set>
                                      <p:cBhvr>
                                        <p:cTn id="13" dur="1" fill="hold">
                                          <p:stCondLst>
                                            <p:cond delay="499"/>
                                          </p:stCondLst>
                                        </p:cTn>
                                        <p:tgtEl>
                                          <p:spTgt spid="70661"/>
                                        </p:tgtEl>
                                        <p:attrNameLst>
                                          <p:attrName>style.visibility</p:attrName>
                                        </p:attrNameLst>
                                      </p:cBhvr>
                                      <p:to>
                                        <p:strVal val="visible"/>
                                      </p:to>
                                    </p:set>
                                  </p:childTnLst>
                                </p:cTn>
                              </p:par>
                            </p:childTnLst>
                          </p:cTn>
                        </p:par>
                        <p:par>
                          <p:cTn id="14" fill="hold" nodeType="afterGroup">
                            <p:stCondLst>
                              <p:cond delay="4000"/>
                            </p:stCondLst>
                            <p:childTnLst>
                              <p:par>
                                <p:cTn id="15" presetID="17" presetClass="entr" presetSubtype="8" fill="hold" grpId="0" nodeType="afterEffect">
                                  <p:stCondLst>
                                    <p:cond delay="2000"/>
                                  </p:stCondLst>
                                  <p:childTnLst>
                                    <p:set>
                                      <p:cBhvr>
                                        <p:cTn id="16" dur="1" fill="hold">
                                          <p:stCondLst>
                                            <p:cond delay="0"/>
                                          </p:stCondLst>
                                        </p:cTn>
                                        <p:tgtEl>
                                          <p:spTgt spid="70660"/>
                                        </p:tgtEl>
                                        <p:attrNameLst>
                                          <p:attrName>style.visibility</p:attrName>
                                        </p:attrNameLst>
                                      </p:cBhvr>
                                      <p:to>
                                        <p:strVal val="visible"/>
                                      </p:to>
                                    </p:set>
                                    <p:anim calcmode="lin" valueType="num">
                                      <p:cBhvr>
                                        <p:cTn id="17" dur="500" fill="hold"/>
                                        <p:tgtEl>
                                          <p:spTgt spid="70660"/>
                                        </p:tgtEl>
                                        <p:attrNameLst>
                                          <p:attrName>ppt_x</p:attrName>
                                        </p:attrNameLst>
                                      </p:cBhvr>
                                      <p:tavLst>
                                        <p:tav tm="0">
                                          <p:val>
                                            <p:strVal val="#ppt_x-#ppt_w/2"/>
                                          </p:val>
                                        </p:tav>
                                        <p:tav tm="100000">
                                          <p:val>
                                            <p:strVal val="#ppt_x"/>
                                          </p:val>
                                        </p:tav>
                                      </p:tavLst>
                                    </p:anim>
                                    <p:anim calcmode="lin" valueType="num">
                                      <p:cBhvr>
                                        <p:cTn id="18" dur="500" fill="hold"/>
                                        <p:tgtEl>
                                          <p:spTgt spid="70660"/>
                                        </p:tgtEl>
                                        <p:attrNameLst>
                                          <p:attrName>ppt_y</p:attrName>
                                        </p:attrNameLst>
                                      </p:cBhvr>
                                      <p:tavLst>
                                        <p:tav tm="0">
                                          <p:val>
                                            <p:strVal val="#ppt_y"/>
                                          </p:val>
                                        </p:tav>
                                        <p:tav tm="100000">
                                          <p:val>
                                            <p:strVal val="#ppt_y"/>
                                          </p:val>
                                        </p:tav>
                                      </p:tavLst>
                                    </p:anim>
                                    <p:anim calcmode="lin" valueType="num">
                                      <p:cBhvr>
                                        <p:cTn id="19" dur="500" fill="hold"/>
                                        <p:tgtEl>
                                          <p:spTgt spid="70660"/>
                                        </p:tgtEl>
                                        <p:attrNameLst>
                                          <p:attrName>ppt_w</p:attrName>
                                        </p:attrNameLst>
                                      </p:cBhvr>
                                      <p:tavLst>
                                        <p:tav tm="0">
                                          <p:val>
                                            <p:fltVal val="0"/>
                                          </p:val>
                                        </p:tav>
                                        <p:tav tm="100000">
                                          <p:val>
                                            <p:strVal val="#ppt_w"/>
                                          </p:val>
                                        </p:tav>
                                      </p:tavLst>
                                    </p:anim>
                                    <p:anim calcmode="lin" valueType="num">
                                      <p:cBhvr>
                                        <p:cTn id="20" dur="500" fill="hold"/>
                                        <p:tgtEl>
                                          <p:spTgt spid="70660"/>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15"/>
                                            </p:cond>
                                          </p:stCondLst>
                                          <p:endCondLst>
                                            <p:cond evt="onStopAudio" delay="0">
                                              <p:tgtEl>
                                                <p:sldTgt/>
                                              </p:tgtEl>
                                            </p:cond>
                                          </p:endCondLst>
                                        </p:cTn>
                                        <p:tgtEl>
                                          <p:sndTgt r:embed="rId3" name="projctor.wav"/>
                                        </p:tgtEl>
                                      </p:cMediaNode>
                                    </p:audio>
                                  </p:subTnLst>
                                </p:cTn>
                              </p:par>
                            </p:childTnLst>
                          </p:cTn>
                        </p:par>
                        <p:par>
                          <p:cTn id="21" fill="hold" nodeType="afterGroup">
                            <p:stCondLst>
                              <p:cond delay="6500"/>
                            </p:stCondLst>
                            <p:childTnLst>
                              <p:par>
                                <p:cTn id="22" presetID="17" presetClass="entr" presetSubtype="8" fill="hold" grpId="0" nodeType="afterEffect">
                                  <p:stCondLst>
                                    <p:cond delay="0"/>
                                  </p:stCondLst>
                                  <p:childTnLst>
                                    <p:set>
                                      <p:cBhvr>
                                        <p:cTn id="23" dur="1" fill="hold">
                                          <p:stCondLst>
                                            <p:cond delay="0"/>
                                          </p:stCondLst>
                                        </p:cTn>
                                        <p:tgtEl>
                                          <p:spTgt spid="70666"/>
                                        </p:tgtEl>
                                        <p:attrNameLst>
                                          <p:attrName>style.visibility</p:attrName>
                                        </p:attrNameLst>
                                      </p:cBhvr>
                                      <p:to>
                                        <p:strVal val="visible"/>
                                      </p:to>
                                    </p:set>
                                    <p:anim calcmode="lin" valueType="num">
                                      <p:cBhvr>
                                        <p:cTn id="24" dur="500" fill="hold"/>
                                        <p:tgtEl>
                                          <p:spTgt spid="70666"/>
                                        </p:tgtEl>
                                        <p:attrNameLst>
                                          <p:attrName>ppt_x</p:attrName>
                                        </p:attrNameLst>
                                      </p:cBhvr>
                                      <p:tavLst>
                                        <p:tav tm="0">
                                          <p:val>
                                            <p:strVal val="#ppt_x-#ppt_w/2"/>
                                          </p:val>
                                        </p:tav>
                                        <p:tav tm="100000">
                                          <p:val>
                                            <p:strVal val="#ppt_x"/>
                                          </p:val>
                                        </p:tav>
                                      </p:tavLst>
                                    </p:anim>
                                    <p:anim calcmode="lin" valueType="num">
                                      <p:cBhvr>
                                        <p:cTn id="25" dur="500" fill="hold"/>
                                        <p:tgtEl>
                                          <p:spTgt spid="70666"/>
                                        </p:tgtEl>
                                        <p:attrNameLst>
                                          <p:attrName>ppt_y</p:attrName>
                                        </p:attrNameLst>
                                      </p:cBhvr>
                                      <p:tavLst>
                                        <p:tav tm="0">
                                          <p:val>
                                            <p:strVal val="#ppt_y"/>
                                          </p:val>
                                        </p:tav>
                                        <p:tav tm="100000">
                                          <p:val>
                                            <p:strVal val="#ppt_y"/>
                                          </p:val>
                                        </p:tav>
                                      </p:tavLst>
                                    </p:anim>
                                    <p:anim calcmode="lin" valueType="num">
                                      <p:cBhvr>
                                        <p:cTn id="26" dur="500" fill="hold"/>
                                        <p:tgtEl>
                                          <p:spTgt spid="70666"/>
                                        </p:tgtEl>
                                        <p:attrNameLst>
                                          <p:attrName>ppt_w</p:attrName>
                                        </p:attrNameLst>
                                      </p:cBhvr>
                                      <p:tavLst>
                                        <p:tav tm="0">
                                          <p:val>
                                            <p:fltVal val="0"/>
                                          </p:val>
                                        </p:tav>
                                        <p:tav tm="100000">
                                          <p:val>
                                            <p:strVal val="#ppt_w"/>
                                          </p:val>
                                        </p:tav>
                                      </p:tavLst>
                                    </p:anim>
                                    <p:anim calcmode="lin" valueType="num">
                                      <p:cBhvr>
                                        <p:cTn id="27" dur="500" fill="hold"/>
                                        <p:tgtEl>
                                          <p:spTgt spid="70666"/>
                                        </p:tgtEl>
                                        <p:attrNameLst>
                                          <p:attrName>ppt_h</p:attrName>
                                        </p:attrNameLst>
                                      </p:cBhvr>
                                      <p:tavLst>
                                        <p:tav tm="0">
                                          <p:val>
                                            <p:strVal val="#ppt_h"/>
                                          </p:val>
                                        </p:tav>
                                        <p:tav tm="100000">
                                          <p:val>
                                            <p:strVal val="#ppt_h"/>
                                          </p:val>
                                        </p:tav>
                                      </p:tavLst>
                                    </p:anim>
                                  </p:childTnLst>
                                </p:cTn>
                              </p:par>
                            </p:childTnLst>
                          </p:cTn>
                        </p:par>
                        <p:par>
                          <p:cTn id="28" fill="hold" nodeType="afterGroup">
                            <p:stCondLst>
                              <p:cond delay="7000"/>
                            </p:stCondLst>
                            <p:childTnLst>
                              <p:par>
                                <p:cTn id="29" presetID="17" presetClass="entr" presetSubtype="8" fill="hold" grpId="0" nodeType="afterEffect">
                                  <p:stCondLst>
                                    <p:cond delay="0"/>
                                  </p:stCondLst>
                                  <p:childTnLst>
                                    <p:set>
                                      <p:cBhvr>
                                        <p:cTn id="30" dur="1" fill="hold">
                                          <p:stCondLst>
                                            <p:cond delay="0"/>
                                          </p:stCondLst>
                                        </p:cTn>
                                        <p:tgtEl>
                                          <p:spTgt spid="70667"/>
                                        </p:tgtEl>
                                        <p:attrNameLst>
                                          <p:attrName>style.visibility</p:attrName>
                                        </p:attrNameLst>
                                      </p:cBhvr>
                                      <p:to>
                                        <p:strVal val="visible"/>
                                      </p:to>
                                    </p:set>
                                    <p:anim calcmode="lin" valueType="num">
                                      <p:cBhvr>
                                        <p:cTn id="31" dur="500" fill="hold"/>
                                        <p:tgtEl>
                                          <p:spTgt spid="70667"/>
                                        </p:tgtEl>
                                        <p:attrNameLst>
                                          <p:attrName>ppt_x</p:attrName>
                                        </p:attrNameLst>
                                      </p:cBhvr>
                                      <p:tavLst>
                                        <p:tav tm="0">
                                          <p:val>
                                            <p:strVal val="#ppt_x-#ppt_w/2"/>
                                          </p:val>
                                        </p:tav>
                                        <p:tav tm="100000">
                                          <p:val>
                                            <p:strVal val="#ppt_x"/>
                                          </p:val>
                                        </p:tav>
                                      </p:tavLst>
                                    </p:anim>
                                    <p:anim calcmode="lin" valueType="num">
                                      <p:cBhvr>
                                        <p:cTn id="32" dur="500" fill="hold"/>
                                        <p:tgtEl>
                                          <p:spTgt spid="70667"/>
                                        </p:tgtEl>
                                        <p:attrNameLst>
                                          <p:attrName>ppt_y</p:attrName>
                                        </p:attrNameLst>
                                      </p:cBhvr>
                                      <p:tavLst>
                                        <p:tav tm="0">
                                          <p:val>
                                            <p:strVal val="#ppt_y"/>
                                          </p:val>
                                        </p:tav>
                                        <p:tav tm="100000">
                                          <p:val>
                                            <p:strVal val="#ppt_y"/>
                                          </p:val>
                                        </p:tav>
                                      </p:tavLst>
                                    </p:anim>
                                    <p:anim calcmode="lin" valueType="num">
                                      <p:cBhvr>
                                        <p:cTn id="33" dur="500" fill="hold"/>
                                        <p:tgtEl>
                                          <p:spTgt spid="70667"/>
                                        </p:tgtEl>
                                        <p:attrNameLst>
                                          <p:attrName>ppt_w</p:attrName>
                                        </p:attrNameLst>
                                      </p:cBhvr>
                                      <p:tavLst>
                                        <p:tav tm="0">
                                          <p:val>
                                            <p:fltVal val="0"/>
                                          </p:val>
                                        </p:tav>
                                        <p:tav tm="100000">
                                          <p:val>
                                            <p:strVal val="#ppt_w"/>
                                          </p:val>
                                        </p:tav>
                                      </p:tavLst>
                                    </p:anim>
                                    <p:anim calcmode="lin" valueType="num">
                                      <p:cBhvr>
                                        <p:cTn id="34" dur="500" fill="hold"/>
                                        <p:tgtEl>
                                          <p:spTgt spid="70667"/>
                                        </p:tgtEl>
                                        <p:attrNameLst>
                                          <p:attrName>ppt_h</p:attrName>
                                        </p:attrNameLst>
                                      </p:cBhvr>
                                      <p:tavLst>
                                        <p:tav tm="0">
                                          <p:val>
                                            <p:strVal val="#ppt_h"/>
                                          </p:val>
                                        </p:tav>
                                        <p:tav tm="100000">
                                          <p:val>
                                            <p:strVal val="#ppt_h"/>
                                          </p:val>
                                        </p:tav>
                                      </p:tavLst>
                                    </p:anim>
                                  </p:childTnLst>
                                </p:cTn>
                              </p:par>
                            </p:childTnLst>
                          </p:cTn>
                        </p:par>
                        <p:par>
                          <p:cTn id="35" fill="hold" nodeType="afterGroup">
                            <p:stCondLst>
                              <p:cond delay="7500"/>
                            </p:stCondLst>
                            <p:childTnLst>
                              <p:par>
                                <p:cTn id="36" presetID="1" presetClass="entr" presetSubtype="0" fill="hold" grpId="0" nodeType="afterEffect">
                                  <p:stCondLst>
                                    <p:cond delay="0"/>
                                  </p:stCondLst>
                                  <p:childTnLst>
                                    <p:set>
                                      <p:cBhvr>
                                        <p:cTn id="37" dur="1" fill="hold">
                                          <p:stCondLst>
                                            <p:cond delay="499"/>
                                          </p:stCondLst>
                                        </p:cTn>
                                        <p:tgtEl>
                                          <p:spTgt spid="70668"/>
                                        </p:tgtEl>
                                        <p:attrNameLst>
                                          <p:attrName>style.visibility</p:attrName>
                                        </p:attrNameLst>
                                      </p:cBhvr>
                                      <p:to>
                                        <p:strVal val="visible"/>
                                      </p:to>
                                    </p:set>
                                  </p:childTnLst>
                                </p:cTn>
                              </p:par>
                            </p:childTnLst>
                          </p:cTn>
                        </p:par>
                        <p:par>
                          <p:cTn id="38" fill="hold" nodeType="afterGroup">
                            <p:stCondLst>
                              <p:cond delay="8000"/>
                            </p:stCondLst>
                            <p:childTnLst>
                              <p:par>
                                <p:cTn id="39" presetID="18" presetClass="entr" presetSubtype="6" fill="hold" grpId="0" nodeType="afterEffect">
                                  <p:stCondLst>
                                    <p:cond delay="0"/>
                                  </p:stCondLst>
                                  <p:childTnLst>
                                    <p:set>
                                      <p:cBhvr>
                                        <p:cTn id="40" dur="1" fill="hold">
                                          <p:stCondLst>
                                            <p:cond delay="0"/>
                                          </p:stCondLst>
                                        </p:cTn>
                                        <p:tgtEl>
                                          <p:spTgt spid="70669"/>
                                        </p:tgtEl>
                                        <p:attrNameLst>
                                          <p:attrName>style.visibility</p:attrName>
                                        </p:attrNameLst>
                                      </p:cBhvr>
                                      <p:to>
                                        <p:strVal val="visible"/>
                                      </p:to>
                                    </p:set>
                                    <p:animEffect transition="in" filter="strips(downRight)">
                                      <p:cBhvr>
                                        <p:cTn id="41" dur="500"/>
                                        <p:tgtEl>
                                          <p:spTgt spid="70669"/>
                                        </p:tgtEl>
                                      </p:cBhvr>
                                    </p:animEffect>
                                  </p:childTnLst>
                                </p:cTn>
                              </p:par>
                            </p:childTnLst>
                          </p:cTn>
                        </p:par>
                        <p:par>
                          <p:cTn id="42" fill="hold" nodeType="afterGroup">
                            <p:stCondLst>
                              <p:cond delay="8500"/>
                            </p:stCondLst>
                            <p:childTnLst>
                              <p:par>
                                <p:cTn id="43" presetID="23" presetClass="entr" presetSubtype="16" fill="hold" grpId="0" nodeType="afterEffect">
                                  <p:stCondLst>
                                    <p:cond delay="1000"/>
                                  </p:stCondLst>
                                  <p:childTnLst>
                                    <p:set>
                                      <p:cBhvr>
                                        <p:cTn id="44" dur="1" fill="hold">
                                          <p:stCondLst>
                                            <p:cond delay="0"/>
                                          </p:stCondLst>
                                        </p:cTn>
                                        <p:tgtEl>
                                          <p:spTgt spid="70665"/>
                                        </p:tgtEl>
                                        <p:attrNameLst>
                                          <p:attrName>style.visibility</p:attrName>
                                        </p:attrNameLst>
                                      </p:cBhvr>
                                      <p:to>
                                        <p:strVal val="visible"/>
                                      </p:to>
                                    </p:set>
                                    <p:anim calcmode="lin" valueType="num">
                                      <p:cBhvr>
                                        <p:cTn id="45" dur="500" fill="hold"/>
                                        <p:tgtEl>
                                          <p:spTgt spid="70665"/>
                                        </p:tgtEl>
                                        <p:attrNameLst>
                                          <p:attrName>ppt_w</p:attrName>
                                        </p:attrNameLst>
                                      </p:cBhvr>
                                      <p:tavLst>
                                        <p:tav tm="0">
                                          <p:val>
                                            <p:fltVal val="0"/>
                                          </p:val>
                                        </p:tav>
                                        <p:tav tm="100000">
                                          <p:val>
                                            <p:strVal val="#ppt_w"/>
                                          </p:val>
                                        </p:tav>
                                      </p:tavLst>
                                    </p:anim>
                                    <p:anim calcmode="lin" valueType="num">
                                      <p:cBhvr>
                                        <p:cTn id="46" dur="500" fill="hold"/>
                                        <p:tgtEl>
                                          <p:spTgt spid="70665"/>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43"/>
                                            </p:cond>
                                          </p:stCondLst>
                                          <p:endCondLst>
                                            <p:cond evt="onStopAudio" delay="0">
                                              <p:tgtEl>
                                                <p:sldTgt/>
                                              </p:tgtEl>
                                            </p:cond>
                                          </p:endCondLst>
                                        </p:cTn>
                                        <p:tgtEl>
                                          <p:sndTgt r:embed="rId4" name="chimes.wav"/>
                                        </p:tgtEl>
                                      </p:cMediaNode>
                                    </p:audio>
                                  </p:subTnLst>
                                </p:cTn>
                              </p:par>
                            </p:childTnLst>
                          </p:cTn>
                        </p:par>
                        <p:par>
                          <p:cTn id="47" fill="hold" nodeType="afterGroup">
                            <p:stCondLst>
                              <p:cond delay="10000"/>
                            </p:stCondLst>
                            <p:childTnLst>
                              <p:par>
                                <p:cTn id="48" presetID="18" presetClass="entr" presetSubtype="12" fill="hold" grpId="0" nodeType="afterEffect">
                                  <p:stCondLst>
                                    <p:cond delay="1000"/>
                                  </p:stCondLst>
                                  <p:childTnLst>
                                    <p:set>
                                      <p:cBhvr>
                                        <p:cTn id="49" dur="1" fill="hold">
                                          <p:stCondLst>
                                            <p:cond delay="0"/>
                                          </p:stCondLst>
                                        </p:cTn>
                                        <p:tgtEl>
                                          <p:spTgt spid="70670"/>
                                        </p:tgtEl>
                                        <p:attrNameLst>
                                          <p:attrName>style.visibility</p:attrName>
                                        </p:attrNameLst>
                                      </p:cBhvr>
                                      <p:to>
                                        <p:strVal val="visible"/>
                                      </p:to>
                                    </p:set>
                                    <p:animEffect transition="in" filter="strips(downLeft)">
                                      <p:cBhvr>
                                        <p:cTn id="50" dur="500"/>
                                        <p:tgtEl>
                                          <p:spTgt spid="70670"/>
                                        </p:tgtEl>
                                      </p:cBhvr>
                                    </p:animEffect>
                                  </p:childTnLst>
                                </p:cTn>
                              </p:par>
                            </p:childTnLst>
                          </p:cTn>
                        </p:par>
                        <p:par>
                          <p:cTn id="51" fill="hold" nodeType="afterGroup">
                            <p:stCondLst>
                              <p:cond delay="11500"/>
                            </p:stCondLst>
                            <p:childTnLst>
                              <p:par>
                                <p:cTn id="52" presetID="1" presetClass="entr" presetSubtype="0" fill="hold" grpId="0" nodeType="afterEffect">
                                  <p:stCondLst>
                                    <p:cond delay="0"/>
                                  </p:stCondLst>
                                  <p:childTnLst>
                                    <p:set>
                                      <p:cBhvr>
                                        <p:cTn id="53" dur="1" fill="hold">
                                          <p:stCondLst>
                                            <p:cond delay="499"/>
                                          </p:stCondLst>
                                        </p:cTn>
                                        <p:tgtEl>
                                          <p:spTgt spid="70664"/>
                                        </p:tgtEl>
                                        <p:attrNameLst>
                                          <p:attrName>style.visibility</p:attrName>
                                        </p:attrNameLst>
                                      </p:cBhvr>
                                      <p:to>
                                        <p:strVal val="visible"/>
                                      </p:to>
                                    </p:set>
                                  </p:childTnLst>
                                </p:cTn>
                              </p:par>
                            </p:childTnLst>
                          </p:cTn>
                        </p:par>
                        <p:par>
                          <p:cTn id="54" fill="hold" nodeType="afterGroup">
                            <p:stCondLst>
                              <p:cond delay="12000"/>
                            </p:stCondLst>
                            <p:childTnLst>
                              <p:par>
                                <p:cTn id="55" presetID="17" presetClass="entr" presetSubtype="8" fill="hold" grpId="0" nodeType="afterEffect">
                                  <p:stCondLst>
                                    <p:cond delay="1000"/>
                                  </p:stCondLst>
                                  <p:childTnLst>
                                    <p:set>
                                      <p:cBhvr>
                                        <p:cTn id="56" dur="1" fill="hold">
                                          <p:stCondLst>
                                            <p:cond delay="0"/>
                                          </p:stCondLst>
                                        </p:cTn>
                                        <p:tgtEl>
                                          <p:spTgt spid="70662"/>
                                        </p:tgtEl>
                                        <p:attrNameLst>
                                          <p:attrName>style.visibility</p:attrName>
                                        </p:attrNameLst>
                                      </p:cBhvr>
                                      <p:to>
                                        <p:strVal val="visible"/>
                                      </p:to>
                                    </p:set>
                                    <p:anim calcmode="lin" valueType="num">
                                      <p:cBhvr>
                                        <p:cTn id="57" dur="500" fill="hold"/>
                                        <p:tgtEl>
                                          <p:spTgt spid="70662"/>
                                        </p:tgtEl>
                                        <p:attrNameLst>
                                          <p:attrName>ppt_x</p:attrName>
                                        </p:attrNameLst>
                                      </p:cBhvr>
                                      <p:tavLst>
                                        <p:tav tm="0">
                                          <p:val>
                                            <p:strVal val="#ppt_x-#ppt_w/2"/>
                                          </p:val>
                                        </p:tav>
                                        <p:tav tm="100000">
                                          <p:val>
                                            <p:strVal val="#ppt_x"/>
                                          </p:val>
                                        </p:tav>
                                      </p:tavLst>
                                    </p:anim>
                                    <p:anim calcmode="lin" valueType="num">
                                      <p:cBhvr>
                                        <p:cTn id="58" dur="500" fill="hold"/>
                                        <p:tgtEl>
                                          <p:spTgt spid="70662"/>
                                        </p:tgtEl>
                                        <p:attrNameLst>
                                          <p:attrName>ppt_y</p:attrName>
                                        </p:attrNameLst>
                                      </p:cBhvr>
                                      <p:tavLst>
                                        <p:tav tm="0">
                                          <p:val>
                                            <p:strVal val="#ppt_y"/>
                                          </p:val>
                                        </p:tav>
                                        <p:tav tm="100000">
                                          <p:val>
                                            <p:strVal val="#ppt_y"/>
                                          </p:val>
                                        </p:tav>
                                      </p:tavLst>
                                    </p:anim>
                                    <p:anim calcmode="lin" valueType="num">
                                      <p:cBhvr>
                                        <p:cTn id="59" dur="500" fill="hold"/>
                                        <p:tgtEl>
                                          <p:spTgt spid="70662"/>
                                        </p:tgtEl>
                                        <p:attrNameLst>
                                          <p:attrName>ppt_w</p:attrName>
                                        </p:attrNameLst>
                                      </p:cBhvr>
                                      <p:tavLst>
                                        <p:tav tm="0">
                                          <p:val>
                                            <p:fltVal val="0"/>
                                          </p:val>
                                        </p:tav>
                                        <p:tav tm="100000">
                                          <p:val>
                                            <p:strVal val="#ppt_w"/>
                                          </p:val>
                                        </p:tav>
                                      </p:tavLst>
                                    </p:anim>
                                    <p:anim calcmode="lin" valueType="num">
                                      <p:cBhvr>
                                        <p:cTn id="60" dur="500" fill="hold"/>
                                        <p:tgtEl>
                                          <p:spTgt spid="70662"/>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55"/>
                                            </p:cond>
                                          </p:stCondLst>
                                          <p:endCondLst>
                                            <p:cond evt="onStopAudio" delay="0">
                                              <p:tgtEl>
                                                <p:sldTgt/>
                                              </p:tgtEl>
                                            </p:cond>
                                          </p:endCondLst>
                                        </p:cTn>
                                        <p:tgtEl>
                                          <p:sndTgt r:embed="rId3" name="projctor.wav"/>
                                        </p:tgtEl>
                                      </p:cMediaNode>
                                    </p:audio>
                                  </p:subTnLst>
                                </p:cTn>
                              </p:par>
                            </p:childTnLst>
                          </p:cTn>
                        </p:par>
                        <p:par>
                          <p:cTn id="61" fill="hold" nodeType="afterGroup">
                            <p:stCondLst>
                              <p:cond delay="13500"/>
                            </p:stCondLst>
                            <p:childTnLst>
                              <p:par>
                                <p:cTn id="62" presetID="17" presetClass="entr" presetSubtype="8" fill="hold" grpId="0" nodeType="afterEffect">
                                  <p:stCondLst>
                                    <p:cond delay="1000"/>
                                  </p:stCondLst>
                                  <p:childTnLst>
                                    <p:set>
                                      <p:cBhvr>
                                        <p:cTn id="63" dur="1" fill="hold">
                                          <p:stCondLst>
                                            <p:cond delay="0"/>
                                          </p:stCondLst>
                                        </p:cTn>
                                        <p:tgtEl>
                                          <p:spTgt spid="70663"/>
                                        </p:tgtEl>
                                        <p:attrNameLst>
                                          <p:attrName>style.visibility</p:attrName>
                                        </p:attrNameLst>
                                      </p:cBhvr>
                                      <p:to>
                                        <p:strVal val="visible"/>
                                      </p:to>
                                    </p:set>
                                    <p:anim calcmode="lin" valueType="num">
                                      <p:cBhvr>
                                        <p:cTn id="64" dur="500" fill="hold"/>
                                        <p:tgtEl>
                                          <p:spTgt spid="70663"/>
                                        </p:tgtEl>
                                        <p:attrNameLst>
                                          <p:attrName>ppt_x</p:attrName>
                                        </p:attrNameLst>
                                      </p:cBhvr>
                                      <p:tavLst>
                                        <p:tav tm="0">
                                          <p:val>
                                            <p:strVal val="#ppt_x-#ppt_w/2"/>
                                          </p:val>
                                        </p:tav>
                                        <p:tav tm="100000">
                                          <p:val>
                                            <p:strVal val="#ppt_x"/>
                                          </p:val>
                                        </p:tav>
                                      </p:tavLst>
                                    </p:anim>
                                    <p:anim calcmode="lin" valueType="num">
                                      <p:cBhvr>
                                        <p:cTn id="65" dur="500" fill="hold"/>
                                        <p:tgtEl>
                                          <p:spTgt spid="70663"/>
                                        </p:tgtEl>
                                        <p:attrNameLst>
                                          <p:attrName>ppt_y</p:attrName>
                                        </p:attrNameLst>
                                      </p:cBhvr>
                                      <p:tavLst>
                                        <p:tav tm="0">
                                          <p:val>
                                            <p:strVal val="#ppt_y"/>
                                          </p:val>
                                        </p:tav>
                                        <p:tav tm="100000">
                                          <p:val>
                                            <p:strVal val="#ppt_y"/>
                                          </p:val>
                                        </p:tav>
                                      </p:tavLst>
                                    </p:anim>
                                    <p:anim calcmode="lin" valueType="num">
                                      <p:cBhvr>
                                        <p:cTn id="66" dur="500" fill="hold"/>
                                        <p:tgtEl>
                                          <p:spTgt spid="70663"/>
                                        </p:tgtEl>
                                        <p:attrNameLst>
                                          <p:attrName>ppt_w</p:attrName>
                                        </p:attrNameLst>
                                      </p:cBhvr>
                                      <p:tavLst>
                                        <p:tav tm="0">
                                          <p:val>
                                            <p:fltVal val="0"/>
                                          </p:val>
                                        </p:tav>
                                        <p:tav tm="100000">
                                          <p:val>
                                            <p:strVal val="#ppt_w"/>
                                          </p:val>
                                        </p:tav>
                                      </p:tavLst>
                                    </p:anim>
                                    <p:anim calcmode="lin" valueType="num">
                                      <p:cBhvr>
                                        <p:cTn id="67" dur="500" fill="hold"/>
                                        <p:tgtEl>
                                          <p:spTgt spid="70663"/>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62"/>
                                            </p:cond>
                                          </p:stCondLst>
                                          <p:endCondLst>
                                            <p:cond evt="onStopAudio" delay="0">
                                              <p:tgtEl>
                                                <p:sldTgt/>
                                              </p:tgtEl>
                                            </p:cond>
                                          </p:endCondLst>
                                        </p:cTn>
                                        <p:tgtEl>
                                          <p:sndTgt r:embed="rId3" name="projcto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animBg="1" autoUpdateAnimBg="0"/>
      <p:bldP spid="70660" grpId="0" animBg="1" autoUpdateAnimBg="0"/>
      <p:bldP spid="70661" grpId="0" autoUpdateAnimBg="0"/>
      <p:bldP spid="70662" grpId="0" animBg="1" autoUpdateAnimBg="0"/>
      <p:bldP spid="70663" grpId="0" animBg="1" autoUpdateAnimBg="0"/>
      <p:bldP spid="70664" grpId="0" animBg="1"/>
      <p:bldP spid="70665" grpId="0" animBg="1" autoUpdateAnimBg="0"/>
      <p:bldP spid="70666" grpId="0" animBg="1"/>
      <p:bldP spid="70667" grpId="0" animBg="1"/>
      <p:bldP spid="70668" grpId="0" animBg="1"/>
      <p:bldP spid="70669" grpId="0" animBg="1"/>
      <p:bldP spid="70670"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219200" y="404664"/>
            <a:ext cx="9917360" cy="634082"/>
          </a:xfrm>
          <a:solidFill>
            <a:schemeClr val="accent1">
              <a:lumMod val="20000"/>
              <a:lumOff val="80000"/>
            </a:schemeClr>
          </a:solidFill>
        </p:spPr>
        <p:txBody>
          <a:bodyPr>
            <a:normAutofit/>
          </a:bodyPr>
          <a:lstStyle/>
          <a:p>
            <a:r>
              <a:rPr lang="es-MX" sz="2400" b="1" dirty="0" smtClean="0">
                <a:solidFill>
                  <a:schemeClr val="accent1"/>
                </a:solidFill>
              </a:rPr>
              <a:t>Bibliografía</a:t>
            </a:r>
            <a:endParaRPr lang="es-MX" b="1" dirty="0">
              <a:solidFill>
                <a:schemeClr val="accent1"/>
              </a:solidFill>
            </a:endParaRPr>
          </a:p>
        </p:txBody>
      </p:sp>
      <p:sp>
        <p:nvSpPr>
          <p:cNvPr id="6" name="5 Marcador de contenido"/>
          <p:cNvSpPr>
            <a:spLocks noGrp="1"/>
          </p:cNvSpPr>
          <p:nvPr>
            <p:ph sz="quarter" idx="1"/>
          </p:nvPr>
        </p:nvSpPr>
        <p:spPr>
          <a:xfrm>
            <a:off x="1219200" y="1447800"/>
            <a:ext cx="9917360" cy="4572000"/>
          </a:xfrm>
        </p:spPr>
        <p:txBody>
          <a:bodyPr>
            <a:normAutofit fontScale="85000" lnSpcReduction="10000"/>
          </a:bodyPr>
          <a:lstStyle/>
          <a:p>
            <a:pPr lvl="0"/>
            <a:r>
              <a:rPr lang="es-ES_tradnl" dirty="0" err="1"/>
              <a:t>Gravelle</a:t>
            </a:r>
            <a:r>
              <a:rPr lang="es-ES_tradnl" dirty="0"/>
              <a:t> H. y </a:t>
            </a:r>
            <a:r>
              <a:rPr lang="es-ES_tradnl" dirty="0" err="1"/>
              <a:t>Rees</a:t>
            </a:r>
            <a:r>
              <a:rPr lang="es-ES_tradnl" dirty="0"/>
              <a:t> R.(2006</a:t>
            </a:r>
            <a:r>
              <a:rPr lang="es-ES_tradnl" dirty="0" smtClean="0"/>
              <a:t>). Microeconomía. Pearson </a:t>
            </a:r>
            <a:r>
              <a:rPr lang="es-ES_tradnl" dirty="0"/>
              <a:t>Prentice </a:t>
            </a:r>
            <a:r>
              <a:rPr lang="es-ES_tradnl" dirty="0" smtClean="0"/>
              <a:t>Hall. </a:t>
            </a:r>
            <a:r>
              <a:rPr lang="es-ES_tradnl" dirty="0"/>
              <a:t>Madrid.</a:t>
            </a:r>
            <a:endParaRPr lang="es-MX" dirty="0"/>
          </a:p>
          <a:p>
            <a:pPr lvl="0"/>
            <a:r>
              <a:rPr lang="es-ES_tradnl" dirty="0"/>
              <a:t>Henderson J.M y </a:t>
            </a:r>
            <a:r>
              <a:rPr lang="es-ES_tradnl" dirty="0" err="1"/>
              <a:t>Quandt</a:t>
            </a:r>
            <a:r>
              <a:rPr lang="es-ES_tradnl" dirty="0"/>
              <a:t> R.E. (1991</a:t>
            </a:r>
            <a:r>
              <a:rPr lang="es-ES_tradnl" dirty="0" smtClean="0"/>
              <a:t>). </a:t>
            </a:r>
            <a:r>
              <a:rPr lang="es-ES_tradnl" dirty="0"/>
              <a:t>Teoría </a:t>
            </a:r>
            <a:r>
              <a:rPr lang="es-ES_tradnl" dirty="0" smtClean="0"/>
              <a:t>Microeconómica. Ariel. </a:t>
            </a:r>
            <a:r>
              <a:rPr lang="es-ES_tradnl" dirty="0"/>
              <a:t>Madrid.</a:t>
            </a:r>
            <a:endParaRPr lang="es-MX" dirty="0"/>
          </a:p>
          <a:p>
            <a:pPr lvl="0"/>
            <a:r>
              <a:rPr lang="es-ES_tradnl" dirty="0" err="1"/>
              <a:t>Koutzoyanis</a:t>
            </a:r>
            <a:r>
              <a:rPr lang="es-ES_tradnl" dirty="0"/>
              <a:t>, A. (1987</a:t>
            </a:r>
            <a:r>
              <a:rPr lang="es-ES_tradnl" dirty="0" smtClean="0"/>
              <a:t>). </a:t>
            </a:r>
            <a:r>
              <a:rPr lang="es-ES_tradnl" dirty="0"/>
              <a:t>Microeconomía </a:t>
            </a:r>
            <a:r>
              <a:rPr lang="es-ES_tradnl" dirty="0" smtClean="0"/>
              <a:t>Intermedia.  </a:t>
            </a:r>
            <a:r>
              <a:rPr lang="es-ES_tradnl" dirty="0" err="1" smtClean="0"/>
              <a:t>Amorrortu</a:t>
            </a:r>
            <a:r>
              <a:rPr lang="es-ES_tradnl" dirty="0" smtClean="0"/>
              <a:t> Editores. </a:t>
            </a:r>
            <a:r>
              <a:rPr lang="es-ES_tradnl" dirty="0"/>
              <a:t>Buenos Aires. </a:t>
            </a:r>
            <a:r>
              <a:rPr lang="es-ES_tradnl" u="sng" dirty="0"/>
              <a:t> </a:t>
            </a:r>
            <a:endParaRPr lang="es-MX" dirty="0"/>
          </a:p>
          <a:p>
            <a:pPr lvl="0"/>
            <a:r>
              <a:rPr lang="es-ES" dirty="0"/>
              <a:t>Martínez-Giralt Xavier (2009</a:t>
            </a:r>
            <a:r>
              <a:rPr lang="es-ES" dirty="0" smtClean="0"/>
              <a:t>). </a:t>
            </a:r>
            <a:r>
              <a:rPr lang="es-ES" dirty="0"/>
              <a:t>Microeconomía Avanzada</a:t>
            </a:r>
            <a:r>
              <a:rPr lang="es-ES" i="1" dirty="0"/>
              <a:t> </a:t>
            </a:r>
            <a:r>
              <a:rPr lang="es-ES" i="1" dirty="0" smtClean="0"/>
              <a:t>. </a:t>
            </a:r>
            <a:r>
              <a:rPr lang="es-ES" i="1" dirty="0"/>
              <a:t>CODE y </a:t>
            </a:r>
            <a:r>
              <a:rPr lang="es-ES" i="1" dirty="0" err="1"/>
              <a:t>Departament</a:t>
            </a:r>
            <a:r>
              <a:rPr lang="es-ES" i="1" dirty="0"/>
              <a:t> </a:t>
            </a:r>
            <a:r>
              <a:rPr lang="es-ES" i="1" dirty="0" err="1" smtClean="0"/>
              <a:t>d’Economia</a:t>
            </a:r>
            <a:r>
              <a:rPr lang="es-ES" i="1" dirty="0" smtClean="0"/>
              <a:t>. </a:t>
            </a:r>
            <a:r>
              <a:rPr lang="es-ES" dirty="0" err="1"/>
              <a:t>Universitat</a:t>
            </a:r>
            <a:r>
              <a:rPr lang="es-ES" dirty="0"/>
              <a:t> Autónoma de Barcelona</a:t>
            </a:r>
            <a:endParaRPr lang="es-MX" dirty="0"/>
          </a:p>
          <a:p>
            <a:pPr lvl="0"/>
            <a:r>
              <a:rPr lang="es-MX" dirty="0"/>
              <a:t>Maté </a:t>
            </a:r>
            <a:r>
              <a:rPr lang="es-MX" dirty="0" smtClean="0"/>
              <a:t>G. </a:t>
            </a:r>
            <a:r>
              <a:rPr lang="es-MX" dirty="0"/>
              <a:t>J.J. y Pérez </a:t>
            </a:r>
            <a:r>
              <a:rPr lang="es-MX" dirty="0" smtClean="0"/>
              <a:t>D. </a:t>
            </a:r>
            <a:r>
              <a:rPr lang="es-MX" dirty="0"/>
              <a:t>C. (2007</a:t>
            </a:r>
            <a:r>
              <a:rPr lang="es-MX" dirty="0" smtClean="0"/>
              <a:t>). </a:t>
            </a:r>
            <a:r>
              <a:rPr lang="es-MX" dirty="0"/>
              <a:t>Microeconomía </a:t>
            </a:r>
            <a:r>
              <a:rPr lang="es-MX" dirty="0" smtClean="0"/>
              <a:t>Avanzada. </a:t>
            </a:r>
            <a:r>
              <a:rPr lang="es-MX" dirty="0"/>
              <a:t>Pearson Prentice Hall, Madrid.</a:t>
            </a:r>
          </a:p>
          <a:p>
            <a:pPr lvl="0"/>
            <a:r>
              <a:rPr lang="es-MX" dirty="0" err="1"/>
              <a:t>Nicholson</a:t>
            </a:r>
            <a:r>
              <a:rPr lang="es-MX" dirty="0"/>
              <a:t>, W</a:t>
            </a:r>
            <a:r>
              <a:rPr lang="es-MX" dirty="0" smtClean="0"/>
              <a:t>. </a:t>
            </a:r>
            <a:r>
              <a:rPr lang="es-MX" dirty="0"/>
              <a:t>(2007</a:t>
            </a:r>
            <a:r>
              <a:rPr lang="es-MX" dirty="0" smtClean="0"/>
              <a:t>). </a:t>
            </a:r>
            <a:r>
              <a:rPr lang="es-MX" dirty="0"/>
              <a:t>Teoría </a:t>
            </a:r>
            <a:r>
              <a:rPr lang="es-MX" dirty="0" smtClean="0"/>
              <a:t>Microeconómica. Thompson. México</a:t>
            </a:r>
            <a:r>
              <a:rPr lang="es-MX" dirty="0"/>
              <a:t>.</a:t>
            </a:r>
          </a:p>
          <a:p>
            <a:pPr lvl="0"/>
            <a:r>
              <a:rPr lang="es-MX" dirty="0" err="1"/>
              <a:t>Nicholson</a:t>
            </a:r>
            <a:r>
              <a:rPr lang="es-MX" dirty="0"/>
              <a:t>, W</a:t>
            </a:r>
            <a:r>
              <a:rPr lang="es-MX" dirty="0" smtClean="0"/>
              <a:t>. </a:t>
            </a:r>
            <a:r>
              <a:rPr lang="es-MX" dirty="0"/>
              <a:t>(2009</a:t>
            </a:r>
            <a:r>
              <a:rPr lang="es-MX" dirty="0" smtClean="0"/>
              <a:t>). </a:t>
            </a:r>
            <a:r>
              <a:rPr lang="es-MX" dirty="0"/>
              <a:t>Microeconomía </a:t>
            </a:r>
            <a:r>
              <a:rPr lang="es-MX" dirty="0" smtClean="0"/>
              <a:t>Intermedia. Thompson. </a:t>
            </a:r>
            <a:r>
              <a:rPr lang="es-MX" dirty="0"/>
              <a:t>México.</a:t>
            </a:r>
          </a:p>
          <a:p>
            <a:pPr lvl="0"/>
            <a:r>
              <a:rPr lang="en-US" dirty="0" smtClean="0"/>
              <a:t>Binger B. </a:t>
            </a:r>
            <a:r>
              <a:rPr lang="en-US" dirty="0"/>
              <a:t>(1988)</a:t>
            </a:r>
            <a:r>
              <a:rPr lang="en-US" dirty="0" smtClean="0"/>
              <a:t>. </a:t>
            </a:r>
            <a:r>
              <a:rPr lang="en-US" dirty="0"/>
              <a:t>Microeconomics with </a:t>
            </a:r>
            <a:r>
              <a:rPr lang="en-US" dirty="0" smtClean="0"/>
              <a:t>calculus. </a:t>
            </a:r>
            <a:r>
              <a:rPr lang="en-US" dirty="0"/>
              <a:t>Harper Collins Publisher.</a:t>
            </a:r>
            <a:endParaRPr lang="es-MX" dirty="0"/>
          </a:p>
          <a:p>
            <a:pPr lvl="0"/>
            <a:r>
              <a:rPr lang="es-ES_tradnl" dirty="0" err="1"/>
              <a:t>Tugores</a:t>
            </a:r>
            <a:r>
              <a:rPr lang="es-ES_tradnl" dirty="0"/>
              <a:t> J. (2002</a:t>
            </a:r>
            <a:r>
              <a:rPr lang="es-ES_tradnl" dirty="0" smtClean="0"/>
              <a:t>). </a:t>
            </a:r>
            <a:r>
              <a:rPr lang="es-ES_tradnl" dirty="0"/>
              <a:t>Microeconomía cuestiones y </a:t>
            </a:r>
            <a:r>
              <a:rPr lang="es-ES_tradnl" dirty="0" smtClean="0"/>
              <a:t>problemas. </a:t>
            </a:r>
            <a:r>
              <a:rPr lang="es-ES_tradnl" dirty="0"/>
              <a:t>McGraw </a:t>
            </a:r>
            <a:r>
              <a:rPr lang="es-ES_tradnl" dirty="0" smtClean="0"/>
              <a:t>Hill. </a:t>
            </a:r>
            <a:r>
              <a:rPr lang="es-ES_tradnl" dirty="0"/>
              <a:t>Madrid.</a:t>
            </a:r>
            <a:endParaRPr lang="es-MX" dirty="0"/>
          </a:p>
          <a:p>
            <a:pPr lvl="0"/>
            <a:r>
              <a:rPr lang="es-ES_tradnl" dirty="0" err="1"/>
              <a:t>Varian</a:t>
            </a:r>
            <a:r>
              <a:rPr lang="es-ES_tradnl" dirty="0"/>
              <a:t> H. (2006</a:t>
            </a:r>
            <a:r>
              <a:rPr lang="es-ES_tradnl" dirty="0" smtClean="0"/>
              <a:t>). </a:t>
            </a:r>
            <a:r>
              <a:rPr lang="es-ES_tradnl" dirty="0"/>
              <a:t>Análisis </a:t>
            </a:r>
            <a:r>
              <a:rPr lang="es-ES_tradnl" dirty="0" smtClean="0"/>
              <a:t>Microeconómico. </a:t>
            </a:r>
            <a:r>
              <a:rPr lang="es-ES_tradnl" dirty="0"/>
              <a:t>Antoni </a:t>
            </a:r>
            <a:r>
              <a:rPr lang="es-ES_tradnl" dirty="0" smtClean="0"/>
              <a:t>Bosch. </a:t>
            </a:r>
            <a:r>
              <a:rPr lang="es-ES_tradnl" dirty="0"/>
              <a:t>Madrid.</a:t>
            </a:r>
            <a:endParaRPr lang="es-MX" dirty="0"/>
          </a:p>
          <a:p>
            <a:pPr lvl="0"/>
            <a:r>
              <a:rPr lang="en-US" dirty="0" err="1"/>
              <a:t>Villar</a:t>
            </a:r>
            <a:r>
              <a:rPr lang="en-US" dirty="0"/>
              <a:t> A. (2006</a:t>
            </a:r>
            <a:r>
              <a:rPr lang="en-US" dirty="0" smtClean="0"/>
              <a:t>).  </a:t>
            </a:r>
            <a:r>
              <a:rPr lang="en-US" dirty="0" err="1" smtClean="0"/>
              <a:t>Microeconomía</a:t>
            </a:r>
            <a:r>
              <a:rPr lang="en-US" dirty="0" smtClean="0"/>
              <a:t>. </a:t>
            </a:r>
            <a:r>
              <a:rPr lang="en-US" dirty="0"/>
              <a:t>McGraw </a:t>
            </a:r>
            <a:r>
              <a:rPr lang="en-US" dirty="0" smtClean="0"/>
              <a:t>Hill. </a:t>
            </a:r>
            <a:r>
              <a:rPr lang="en-US" dirty="0"/>
              <a:t>1ª ed. Madrid</a:t>
            </a:r>
            <a:r>
              <a:rPr lang="en-US" dirty="0" smtClean="0"/>
              <a:t>.</a:t>
            </a:r>
            <a:endParaRPr lang="es-MX" dirty="0"/>
          </a:p>
        </p:txBody>
      </p:sp>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70</a:t>
            </a:fld>
            <a:endParaRPr lang="es-ES"/>
          </a:p>
        </p:txBody>
      </p:sp>
    </p:spTree>
    <p:extLst>
      <p:ext uri="{BB962C8B-B14F-4D97-AF65-F5344CB8AC3E}">
        <p14:creationId xmlns:p14="http://schemas.microsoft.com/office/powerpoint/2010/main" val="25121202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sz="quarter" idx="1"/>
          </p:nvPr>
        </p:nvSpPr>
        <p:spPr>
          <a:xfrm>
            <a:off x="839416" y="1485503"/>
            <a:ext cx="10441159" cy="4679801"/>
          </a:xfrm>
        </p:spPr>
        <p:txBody>
          <a:bodyPr>
            <a:noAutofit/>
          </a:bodyPr>
          <a:lstStyle/>
          <a:p>
            <a:pPr eaLnBrk="1" hangingPunct="1">
              <a:lnSpc>
                <a:spcPct val="80000"/>
              </a:lnSpc>
            </a:pPr>
            <a:endParaRPr lang="es-ES" altLang="es-MX" dirty="0"/>
          </a:p>
          <a:p>
            <a:pPr eaLnBrk="1" hangingPunct="1">
              <a:lnSpc>
                <a:spcPct val="80000"/>
              </a:lnSpc>
            </a:pPr>
            <a:r>
              <a:rPr lang="es-ES" altLang="es-MX" dirty="0"/>
              <a:t>La empresa es la institución o agente económico encargado de producir y poner en manos del público la mayor parte de bienes y servicios existentes en las economías. </a:t>
            </a:r>
          </a:p>
          <a:p>
            <a:pPr eaLnBrk="1" hangingPunct="1">
              <a:lnSpc>
                <a:spcPct val="80000"/>
              </a:lnSpc>
            </a:pPr>
            <a:endParaRPr lang="es-ES" altLang="es-MX" dirty="0"/>
          </a:p>
          <a:p>
            <a:pPr eaLnBrk="1" hangingPunct="1">
              <a:lnSpc>
                <a:spcPct val="80000"/>
              </a:lnSpc>
            </a:pPr>
            <a:r>
              <a:rPr lang="es-ES" altLang="es-MX" dirty="0"/>
              <a:t>Estos objetivos son esencialmente de naturaleza económica. </a:t>
            </a:r>
          </a:p>
          <a:p>
            <a:pPr lvl="1" eaLnBrk="1" hangingPunct="1">
              <a:lnSpc>
                <a:spcPct val="80000"/>
              </a:lnSpc>
              <a:buFont typeface="Wingdings" panose="05000000000000000000" pitchFamily="2" charset="2"/>
              <a:buChar char="§"/>
            </a:pPr>
            <a:r>
              <a:rPr lang="es-ES" altLang="es-MX" sz="2600" dirty="0" smtClean="0"/>
              <a:t>Acceder al mercado</a:t>
            </a:r>
          </a:p>
          <a:p>
            <a:pPr lvl="1" eaLnBrk="1" hangingPunct="1">
              <a:lnSpc>
                <a:spcPct val="80000"/>
              </a:lnSpc>
              <a:buFont typeface="Wingdings" panose="05000000000000000000" pitchFamily="2" charset="2"/>
              <a:buChar char="§"/>
            </a:pPr>
            <a:r>
              <a:rPr lang="es-ES" altLang="es-MX" sz="2600" dirty="0" smtClean="0"/>
              <a:t>Permanecer en el mercado</a:t>
            </a:r>
          </a:p>
          <a:p>
            <a:pPr lvl="1" eaLnBrk="1" hangingPunct="1">
              <a:lnSpc>
                <a:spcPct val="80000"/>
              </a:lnSpc>
              <a:buFont typeface="Wingdings" panose="05000000000000000000" pitchFamily="2" charset="2"/>
              <a:buChar char="§"/>
            </a:pPr>
            <a:r>
              <a:rPr lang="es-ES" altLang="es-MX" sz="2600" dirty="0" smtClean="0"/>
              <a:t>Posicionarse</a:t>
            </a:r>
          </a:p>
          <a:p>
            <a:pPr lvl="1" eaLnBrk="1" hangingPunct="1">
              <a:lnSpc>
                <a:spcPct val="80000"/>
              </a:lnSpc>
              <a:buFont typeface="Wingdings" panose="05000000000000000000" pitchFamily="2" charset="2"/>
              <a:buChar char="§"/>
            </a:pPr>
            <a:r>
              <a:rPr lang="es-ES" altLang="es-MX" sz="2600" dirty="0" smtClean="0"/>
              <a:t>Ampliar su participación dentro del mercado</a:t>
            </a:r>
          </a:p>
          <a:p>
            <a:pPr lvl="1" eaLnBrk="1" hangingPunct="1">
              <a:lnSpc>
                <a:spcPct val="80000"/>
              </a:lnSpc>
              <a:buFont typeface="Wingdings" panose="05000000000000000000" pitchFamily="2" charset="2"/>
              <a:buChar char="§"/>
            </a:pPr>
            <a:r>
              <a:rPr lang="es-ES" altLang="es-MX" sz="2600" dirty="0" smtClean="0"/>
              <a:t>Minimizar costos </a:t>
            </a:r>
          </a:p>
          <a:p>
            <a:pPr lvl="1" eaLnBrk="1" hangingPunct="1">
              <a:lnSpc>
                <a:spcPct val="80000"/>
              </a:lnSpc>
              <a:buFont typeface="Wingdings" panose="05000000000000000000" pitchFamily="2" charset="2"/>
              <a:buChar char="§"/>
            </a:pPr>
            <a:r>
              <a:rPr lang="es-ES" altLang="es-MX" sz="2600" dirty="0" smtClean="0"/>
              <a:t>Ser empresa líder</a:t>
            </a:r>
          </a:p>
          <a:p>
            <a:pPr lvl="1" eaLnBrk="1" hangingPunct="1">
              <a:lnSpc>
                <a:spcPct val="80000"/>
              </a:lnSpc>
              <a:buFont typeface="Wingdings" panose="05000000000000000000" pitchFamily="2" charset="2"/>
              <a:buChar char="§"/>
            </a:pPr>
            <a:r>
              <a:rPr lang="es-ES" altLang="es-MX" sz="2600" dirty="0" smtClean="0"/>
              <a:t>Maximizar sus beneficios…</a:t>
            </a:r>
          </a:p>
          <a:p>
            <a:pPr marL="0" indent="0">
              <a:lnSpc>
                <a:spcPct val="80000"/>
              </a:lnSpc>
              <a:buNone/>
            </a:pPr>
            <a:endParaRPr lang="es-ES" altLang="es-MX" dirty="0"/>
          </a:p>
        </p:txBody>
      </p:sp>
      <p:sp>
        <p:nvSpPr>
          <p:cNvPr id="4" name="Rectangle 2"/>
          <p:cNvSpPr>
            <a:spLocks noGrp="1" noChangeArrowheads="1"/>
          </p:cNvSpPr>
          <p:nvPr>
            <p:ph type="title"/>
          </p:nvPr>
        </p:nvSpPr>
        <p:spPr>
          <a:xfrm>
            <a:off x="839416" y="549398"/>
            <a:ext cx="10441160" cy="838200"/>
          </a:xfrm>
          <a:solidFill>
            <a:schemeClr val="accent1">
              <a:lumMod val="20000"/>
              <a:lumOff val="80000"/>
            </a:schemeClr>
          </a:solidFill>
        </p:spPr>
        <p:txBody>
          <a:bodyPr>
            <a:normAutofit/>
          </a:bodyPr>
          <a:lstStyle/>
          <a:p>
            <a:pPr eaLnBrk="1" hangingPunct="1"/>
            <a:r>
              <a:rPr lang="es-ES_tradnl" altLang="es-MX" sz="2800" b="1" dirty="0">
                <a:solidFill>
                  <a:schemeClr val="accent1"/>
                </a:solidFill>
              </a:rPr>
              <a:t>Objetivos de la empresa</a:t>
            </a:r>
            <a:endParaRPr lang="es-ES" altLang="es-MX" sz="2800" baseline="-25000" dirty="0">
              <a:solidFill>
                <a:schemeClr val="accent1"/>
              </a:solidFill>
            </a:endParaRPr>
          </a:p>
        </p:txBody>
      </p:sp>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8</a:t>
            </a:fld>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sz="quarter" idx="1"/>
          </p:nvPr>
        </p:nvSpPr>
        <p:spPr>
          <a:xfrm>
            <a:off x="1127448" y="764704"/>
            <a:ext cx="10297144" cy="5688632"/>
          </a:xfrm>
        </p:spPr>
        <p:txBody>
          <a:bodyPr>
            <a:noAutofit/>
          </a:bodyPr>
          <a:lstStyle/>
          <a:p>
            <a:pPr eaLnBrk="1" hangingPunct="1">
              <a:lnSpc>
                <a:spcPct val="80000"/>
              </a:lnSpc>
            </a:pPr>
            <a:r>
              <a:rPr lang="es-ES" altLang="ja-JP" sz="2400" dirty="0">
                <a:ea typeface="ＭＳ Ｐゴシック" charset="-128"/>
              </a:rPr>
              <a:t>La empresa es la unidad económica encargada de combinar los factores o recursos productivos, trabajo, capital y recursos naturales, para producir bienes y servicios que después se venden en el mercado.</a:t>
            </a:r>
          </a:p>
          <a:p>
            <a:pPr eaLnBrk="1" hangingPunct="1">
              <a:lnSpc>
                <a:spcPct val="80000"/>
              </a:lnSpc>
            </a:pPr>
            <a:endParaRPr lang="es-ES" altLang="es-MX" sz="2400" dirty="0"/>
          </a:p>
          <a:p>
            <a:pPr algn="ctr" eaLnBrk="1" hangingPunct="1">
              <a:lnSpc>
                <a:spcPct val="80000"/>
              </a:lnSpc>
              <a:buFont typeface="Wingdings" pitchFamily="2" charset="2"/>
              <a:buNone/>
            </a:pPr>
            <a:r>
              <a:rPr lang="es-ES" altLang="es-MX" sz="2400" b="1" i="1" dirty="0"/>
              <a:t>El principal objetivo de las empresas, de acuerdo con su comportamiento racional, es la obtención del máximo beneficio</a:t>
            </a:r>
            <a:r>
              <a:rPr lang="es-ES" altLang="es-MX" sz="2400" dirty="0"/>
              <a:t>. </a:t>
            </a:r>
          </a:p>
          <a:p>
            <a:pPr eaLnBrk="1" hangingPunct="1">
              <a:lnSpc>
                <a:spcPct val="80000"/>
              </a:lnSpc>
            </a:pPr>
            <a:endParaRPr lang="es-ES" altLang="es-MX" sz="2400" dirty="0"/>
          </a:p>
          <a:p>
            <a:pPr eaLnBrk="1" hangingPunct="1">
              <a:lnSpc>
                <a:spcPct val="80000"/>
              </a:lnSpc>
            </a:pPr>
            <a:r>
              <a:rPr lang="es-ES" altLang="es-MX" sz="2400" dirty="0"/>
              <a:t>Justificación del objetivo de maximización de beneficios por las empresas. </a:t>
            </a:r>
          </a:p>
          <a:p>
            <a:pPr lvl="1" eaLnBrk="1" hangingPunct="1">
              <a:lnSpc>
                <a:spcPct val="80000"/>
              </a:lnSpc>
              <a:buFont typeface="Wingdings" pitchFamily="2" charset="2"/>
              <a:buAutoNum type="arabicPeriod"/>
            </a:pPr>
            <a:r>
              <a:rPr lang="es-ES" altLang="es-MX" dirty="0" smtClean="0"/>
              <a:t>La competencia, que les obliga a minimizar los costos. </a:t>
            </a:r>
          </a:p>
          <a:p>
            <a:pPr lvl="1" eaLnBrk="1" hangingPunct="1">
              <a:lnSpc>
                <a:spcPct val="80000"/>
              </a:lnSpc>
              <a:buFont typeface="Wingdings" pitchFamily="2" charset="2"/>
              <a:buAutoNum type="arabicPeriod"/>
            </a:pPr>
            <a:r>
              <a:rPr lang="es-ES" altLang="es-MX" dirty="0" smtClean="0"/>
              <a:t>Los accionistas que intentan incentivar a los directivos para que éstos realmente obtengan los máximos beneficios.</a:t>
            </a:r>
          </a:p>
          <a:p>
            <a:pPr eaLnBrk="1" hangingPunct="1">
              <a:lnSpc>
                <a:spcPct val="80000"/>
              </a:lnSpc>
            </a:pPr>
            <a:endParaRPr lang="es-ES" altLang="es-MX" sz="2400" dirty="0"/>
          </a:p>
          <a:p>
            <a:pPr eaLnBrk="1" hangingPunct="1">
              <a:lnSpc>
                <a:spcPct val="80000"/>
              </a:lnSpc>
            </a:pPr>
            <a:r>
              <a:rPr lang="es-ES" altLang="es-MX" sz="2400" dirty="0"/>
              <a:t>El grado de libertad de los directivos para perseguir objetivos distintos del máximo beneficio a largo plazo es bastante limitado. </a:t>
            </a:r>
          </a:p>
        </p:txBody>
      </p:sp>
      <p:sp>
        <p:nvSpPr>
          <p:cNvPr id="2" name="Marcador de número de diapositiva 1"/>
          <p:cNvSpPr>
            <a:spLocks noGrp="1"/>
          </p:cNvSpPr>
          <p:nvPr>
            <p:ph type="sldNum" sz="quarter" idx="12"/>
          </p:nvPr>
        </p:nvSpPr>
        <p:spPr/>
        <p:txBody>
          <a:bodyPr/>
          <a:lstStyle/>
          <a:p>
            <a:pPr>
              <a:defRPr/>
            </a:pPr>
            <a:fld id="{D56F731D-C4D8-4F70-A4C6-6E601524EA50}" type="slidenum">
              <a:rPr lang="es-ES" smtClean="0"/>
              <a:pPr>
                <a:defRPr/>
              </a:pPr>
              <a:t>9</a:t>
            </a:fld>
            <a:endParaRPr lang="es-E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2332</TotalTime>
  <Words>5402</Words>
  <Application>Microsoft Office PowerPoint</Application>
  <PresentationFormat>Panorámica</PresentationFormat>
  <Paragraphs>945</Paragraphs>
  <Slides>70</Slides>
  <Notes>22</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3</vt:i4>
      </vt:variant>
      <vt:variant>
        <vt:lpstr>Títulos de diapositiva</vt:lpstr>
      </vt:variant>
      <vt:variant>
        <vt:i4>70</vt:i4>
      </vt:variant>
    </vt:vector>
  </HeadingPairs>
  <TitlesOfParts>
    <vt:vector size="83" baseType="lpstr">
      <vt:lpstr>ＭＳ Ｐゴシック</vt:lpstr>
      <vt:lpstr>Arial</vt:lpstr>
      <vt:lpstr>Franklin Gothic Book</vt:lpstr>
      <vt:lpstr>Perpetua</vt:lpstr>
      <vt:lpstr>Symbol</vt:lpstr>
      <vt:lpstr>Tahoma</vt:lpstr>
      <vt:lpstr>Times New Roman</vt:lpstr>
      <vt:lpstr>Wingdings</vt:lpstr>
      <vt:lpstr>Wingdings 2</vt:lpstr>
      <vt:lpstr>Equidad</vt:lpstr>
      <vt:lpstr>Equation</vt:lpstr>
      <vt:lpstr>Imagen de mapa de bits</vt:lpstr>
      <vt:lpstr>Ecuación</vt:lpstr>
      <vt:lpstr>MICROECONOMIA I LICENCIATURA EN RELACIONES ECONÓMICAS INTERNACIONALES</vt:lpstr>
      <vt:lpstr>Presentación de PowerPoint</vt:lpstr>
      <vt:lpstr>Índice</vt:lpstr>
      <vt:lpstr>Presentación de PowerPoint</vt:lpstr>
      <vt:lpstr>Guion explicativo</vt:lpstr>
      <vt:lpstr>Presentación de PowerPoint</vt:lpstr>
      <vt:lpstr>3.1 La Tecnología: Propiedades</vt:lpstr>
      <vt:lpstr>Objetivos de la empresa</vt:lpstr>
      <vt:lpstr>Presentación de PowerPoint</vt:lpstr>
      <vt:lpstr>Presentación de PowerPoint</vt:lpstr>
      <vt:lpstr>Empresas maximizadoras de beneficios</vt:lpstr>
      <vt:lpstr>Supuestos</vt:lpstr>
      <vt:lpstr>Presentación de PowerPoint</vt:lpstr>
      <vt:lpstr>3.2 La producción: Función de producción</vt:lpstr>
      <vt:lpstr>Presentación de PowerPoint</vt:lpstr>
      <vt:lpstr>Presentación de PowerPoint</vt:lpstr>
      <vt:lpstr>Propiedades del conjunto de posibilidades de producción</vt:lpstr>
      <vt:lpstr>Presentación de PowerPoint</vt:lpstr>
      <vt:lpstr>Presentación de PowerPoint</vt:lpstr>
      <vt:lpstr>Presentación de PowerPoint</vt:lpstr>
      <vt:lpstr>Propiedades adicionales</vt:lpstr>
      <vt:lpstr> LA PRODUCCION EN EL CORTO PLAZO </vt:lpstr>
      <vt:lpstr>La función de producción para un bien </vt:lpstr>
      <vt:lpstr>La producción con un factor variable (el trabajo)</vt:lpstr>
      <vt:lpstr>Presentación de PowerPoint</vt:lpstr>
      <vt:lpstr>Presentación de PowerPoint</vt:lpstr>
      <vt:lpstr>Presentación de PowerPoint</vt:lpstr>
      <vt:lpstr>El efecto de la mejora tecnológica</vt:lpstr>
      <vt:lpstr>Productividad de los factores</vt:lpstr>
      <vt:lpstr>La productividad media</vt:lpstr>
      <vt:lpstr> LA PRODUCCIÓN EN EL LARGO PLAZO </vt:lpstr>
      <vt:lpstr>La producción con dos factores variables (L,K)</vt:lpstr>
      <vt:lpstr>Presentación de PowerPoint</vt:lpstr>
      <vt:lpstr>Presentación de PowerPoint</vt:lpstr>
      <vt:lpstr>3.3. Isocuanta</vt:lpstr>
      <vt:lpstr>La forma de las isocuantas</vt:lpstr>
      <vt:lpstr>Presentación de PowerPoint</vt:lpstr>
      <vt:lpstr>Presentación de PowerPoint</vt:lpstr>
      <vt:lpstr>Presentación de PowerPoint</vt:lpstr>
      <vt:lpstr>Presentación de PowerPoint</vt:lpstr>
      <vt:lpstr>Los rendimientos a escala</vt:lpstr>
      <vt:lpstr>Propiedades</vt:lpstr>
      <vt:lpstr>TEORIA DE LOS COSTOS</vt:lpstr>
      <vt:lpstr>Los costos a corto plazo de una empresa</vt:lpstr>
      <vt:lpstr>Las curvas de costos de una empresa</vt:lpstr>
      <vt:lpstr>Presentación de PowerPoint</vt:lpstr>
      <vt:lpstr>Presentación de PowerPoint</vt:lpstr>
      <vt:lpstr>La curva de oferta a corto plazo de la empresa competitiva</vt:lpstr>
      <vt:lpstr>Presentación de PowerPoint</vt:lpstr>
      <vt:lpstr>Presentación de PowerPoint</vt:lpstr>
      <vt:lpstr>Minimización de los costos dado q = q0</vt:lpstr>
      <vt:lpstr>Formalización del problema</vt:lpstr>
      <vt:lpstr>Presentación de PowerPoint</vt:lpstr>
      <vt:lpstr>Presentación de PowerPoint</vt:lpstr>
      <vt:lpstr>Presentación de PowerPoint</vt:lpstr>
      <vt:lpstr>El costo a largo plazo con rendimientos constantes de escala</vt:lpstr>
      <vt:lpstr>El costo a largo plazo con economías de escala</vt:lpstr>
      <vt:lpstr>Presentación de PowerPoint</vt:lpstr>
      <vt:lpstr>3. 5 Maximización de los beneficios</vt:lpstr>
      <vt:lpstr>Presentación de PowerPoint</vt:lpstr>
      <vt:lpstr>Presentación de PowerPoint</vt:lpstr>
      <vt:lpstr>Presentación de PowerPoint</vt:lpstr>
      <vt:lpstr>Presentación de PowerPoint</vt:lpstr>
      <vt:lpstr>Presentación de PowerPoint</vt:lpstr>
      <vt:lpstr>Tecnología con un solo output</vt:lpstr>
      <vt:lpstr>Presentación de PowerPoint</vt:lpstr>
      <vt:lpstr>Supongamos que Πj(p) representa la función de beneficios de la empresa j cuyo conjunto de producción es Yj</vt:lpstr>
      <vt:lpstr>La maximización de los beneficios</vt:lpstr>
      <vt:lpstr>Presentación de PowerPoint</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ELEMENTOS DE MICROECONOMIA</dc:title>
  <dc:creator>390091</dc:creator>
  <cp:lastModifiedBy>390091</cp:lastModifiedBy>
  <cp:revision>124</cp:revision>
  <cp:lastPrinted>2018-09-18T20:42:58Z</cp:lastPrinted>
  <dcterms:created xsi:type="dcterms:W3CDTF">2007-10-11T16:18:52Z</dcterms:created>
  <dcterms:modified xsi:type="dcterms:W3CDTF">2018-09-25T04:44:49Z</dcterms:modified>
</cp:coreProperties>
</file>