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99" r:id="rId1"/>
  </p:sldMasterIdLst>
  <p:notesMasterIdLst>
    <p:notesMasterId r:id="rId37"/>
  </p:notesMasterIdLst>
  <p:handoutMasterIdLst>
    <p:handoutMasterId r:id="rId38"/>
  </p:handoutMasterIdLst>
  <p:sldIdLst>
    <p:sldId id="261" r:id="rId2"/>
    <p:sldId id="323" r:id="rId3"/>
    <p:sldId id="324" r:id="rId4"/>
    <p:sldId id="325" r:id="rId5"/>
    <p:sldId id="326" r:id="rId6"/>
    <p:sldId id="327" r:id="rId7"/>
    <p:sldId id="308" r:id="rId8"/>
    <p:sldId id="263" r:id="rId9"/>
    <p:sldId id="264" r:id="rId10"/>
    <p:sldId id="303" r:id="rId11"/>
    <p:sldId id="265" r:id="rId12"/>
    <p:sldId id="304" r:id="rId13"/>
    <p:sldId id="266" r:id="rId14"/>
    <p:sldId id="310" r:id="rId15"/>
    <p:sldId id="267" r:id="rId16"/>
    <p:sldId id="305" r:id="rId17"/>
    <p:sldId id="268" r:id="rId18"/>
    <p:sldId id="306" r:id="rId19"/>
    <p:sldId id="269" r:id="rId20"/>
    <p:sldId id="270" r:id="rId21"/>
    <p:sldId id="271" r:id="rId22"/>
    <p:sldId id="309" r:id="rId23"/>
    <p:sldId id="313" r:id="rId24"/>
    <p:sldId id="272" r:id="rId25"/>
    <p:sldId id="311" r:id="rId26"/>
    <p:sldId id="312" r:id="rId27"/>
    <p:sldId id="316" r:id="rId28"/>
    <p:sldId id="307" r:id="rId29"/>
    <p:sldId id="314" r:id="rId30"/>
    <p:sldId id="318" r:id="rId31"/>
    <p:sldId id="320" r:id="rId32"/>
    <p:sldId id="321" r:id="rId33"/>
    <p:sldId id="322" r:id="rId34"/>
    <p:sldId id="319" r:id="rId35"/>
    <p:sldId id="315" r:id="rId36"/>
  </p:sldIdLst>
  <p:sldSz cx="12192000" cy="6858000"/>
  <p:notesSz cx="7102475" cy="89725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87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42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181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1E01504B-957B-4396-9947-5F9D5DEEBC08}" type="datetimeFigureOut">
              <a:rPr lang="es-ES" smtClean="0"/>
              <a:t>23/09/2018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522365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r>
              <a:rPr lang="es-ES"/>
              <a:t>MECG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3093" y="8522365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067EDF17-25E2-46BD-AC6E-2843B75FEC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192254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74108536-FA51-4E86-B394-9E711D337327}" type="datetimeFigureOut">
              <a:rPr lang="es-ES" smtClean="0"/>
              <a:t>23/09/2018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560388" y="673100"/>
            <a:ext cx="5981700" cy="3365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10248" y="4261962"/>
            <a:ext cx="5681980" cy="4037648"/>
          </a:xfrm>
          <a:prstGeom prst="rect">
            <a:avLst/>
          </a:prstGeom>
        </p:spPr>
        <p:txBody>
          <a:bodyPr vert="horz" lIns="92930" tIns="46465" rIns="92930" bIns="46465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522365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r>
              <a:rPr lang="es-ES"/>
              <a:t>MECG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3093" y="8522365"/>
            <a:ext cx="3077739" cy="448628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71D1C426-2096-415C-8868-8D5737EC2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410112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MECG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1C426-2096-415C-8868-8D5737EC20D2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643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1C426-2096-415C-8868-8D5737EC20D2}" type="slidenum">
              <a:rPr lang="es-ES" smtClean="0"/>
              <a:t>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MECG</a:t>
            </a:r>
          </a:p>
        </p:txBody>
      </p:sp>
    </p:spTree>
    <p:extLst>
      <p:ext uri="{BB962C8B-B14F-4D97-AF65-F5344CB8AC3E}">
        <p14:creationId xmlns:p14="http://schemas.microsoft.com/office/powerpoint/2010/main" val="414150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C63C579-324A-4B58-BA61-9DFA18C5B15A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65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A5DB-0656-4E07-BD7F-AD9C4F0B1A36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3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107-3217-49D7-AD80-418B64BB6B60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49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810F-4740-4FA0-89CF-0AF2AAD74C4B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192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528F-C26E-428D-9510-25836E4CF7A8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45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7231-1EE5-420A-9343-FE97775AAFA9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150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273-599B-4861-B604-4136967DA079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125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B87-D495-4612-895C-CE438A1BF601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456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B6C9-204B-45BC-94EF-DD51A1AC6005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167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3863" y="609565"/>
            <a:ext cx="10364275" cy="9151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3863" y="1981483"/>
            <a:ext cx="10364275" cy="197989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13863" y="4114164"/>
            <a:ext cx="10364275" cy="198148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F150-88C0-4724-91C0-D4DC8D0DC562}" type="datetime1">
              <a:rPr lang="en-US" smtClean="0"/>
              <a:t>9/23/2018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EPIDEMIOMETRÍA</a:t>
            </a:r>
            <a:endParaRPr lang="en-U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0BC77-C923-444F-9A5C-8ED594CEE37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0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A3C47-D9E1-4E44-B8F6-565825915419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50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E07A7-D837-4E6D-A069-CADD3CDAE3D9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42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2F51-DCD0-4EE9-B1ED-D0126A2E2C5E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950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87E85-5987-4D54-8914-10A99F9E9300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69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4477-277A-45BF-898B-4461590BC7E4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49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88609-F9EF-4BB0-BDD4-F15094E9A3A0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49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B706-F6D3-48E1-B541-4D09A6CCE9B7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01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E09A-BA37-4FCC-A3E4-B669EE78F7A9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31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B40DAE-E233-40A6-81BD-FEE66F3C651B}" type="datetime1">
              <a:rPr lang="en-US" smtClean="0"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8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s://www.google.com.mx/url?sa=i&amp;rct=j&amp;q=&amp;esrc=s&amp;source=images&amp;cd=&amp;cad=rja&amp;uact=8&amp;ved=0CAcQjRxqFQoTCOWT_di9w8gCFQEkHgod-NwIEw&amp;url=https://pseudopodo.wordpress.com/2012/03/26/como-calcular-el-area-del-circulo-y-como-no-explicarlo/&amp;bvm=bv.105039540,d.dmo&amp;psig=AFQjCNHPoNHu5s2MH7-Mkop3I5LYIZjCvg&amp;ust=1444964270997908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4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es.slideshare.net/ArturoRamosCisneros/3-enfoque-de-riesgo/1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xqFQoTCL2K0JW9w8gCFQldHgod8J0IdQ&amp;url=http://www.animestudiotutor.com/search?q%3Dlayer%2Border%26shared%3D1&amp;bvm=bv.105039540,d.dmo&amp;psig=AFQjCNEt5-xM-lJxnjvQdzIAZN81G4HOFQ&amp;ust=1444964130553239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260359" y="914716"/>
            <a:ext cx="7671283" cy="679908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Universidad Autónoma del Estado de México</a:t>
            </a:r>
          </a:p>
        </p:txBody>
      </p:sp>
      <p:sp>
        <p:nvSpPr>
          <p:cNvPr id="10243" name="5 Marcador de texto"/>
          <p:cNvSpPr>
            <a:spLocks noGrp="1"/>
          </p:cNvSpPr>
          <p:nvPr>
            <p:ph type="body" sz="half" idx="1"/>
          </p:nvPr>
        </p:nvSpPr>
        <p:spPr>
          <a:xfrm>
            <a:off x="2260360" y="2035556"/>
            <a:ext cx="7671283" cy="14514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MX" altLang="es-ES" sz="2807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Facultad de Medicina</a:t>
            </a:r>
          </a:p>
          <a:p>
            <a:pPr algn="ctr"/>
            <a:r>
              <a:rPr lang="es-MX" altLang="es-ES" sz="2807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Título: “EPIDEMIOMETRÍA”</a:t>
            </a:r>
          </a:p>
          <a:p>
            <a:pPr algn="ctr"/>
            <a:r>
              <a:rPr lang="es-MX" altLang="es-ES" sz="2406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Unidad de Aprendizaje: EPIDEMIOLOGÍA CLÍNICA</a:t>
            </a:r>
          </a:p>
          <a:p>
            <a:pPr algn="ctr"/>
            <a:endParaRPr lang="es-MX" altLang="es-ES" sz="2406" b="1" dirty="0">
              <a:solidFill>
                <a:schemeClr val="accent2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10244" name="6 Marcador de contenido"/>
          <p:cNvSpPr>
            <a:spLocks noGrp="1"/>
          </p:cNvSpPr>
          <p:nvPr>
            <p:ph sz="half" idx="2"/>
          </p:nvPr>
        </p:nvSpPr>
        <p:spPr>
          <a:xfrm>
            <a:off x="2276275" y="3886200"/>
            <a:ext cx="7671283" cy="1124712"/>
          </a:xfrm>
        </p:spPr>
        <p:txBody>
          <a:bodyPr>
            <a:noAutofit/>
          </a:bodyPr>
          <a:lstStyle/>
          <a:p>
            <a:r>
              <a:rPr lang="es-MX" altLang="es-ES" sz="1200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Programa educativo: Médico Cirujano</a:t>
            </a:r>
          </a:p>
          <a:p>
            <a:r>
              <a:rPr lang="es-MX" altLang="es-ES" sz="1200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Espacio académico: Faculta de Medicina </a:t>
            </a:r>
          </a:p>
          <a:p>
            <a:pPr algn="just"/>
            <a:r>
              <a:rPr lang="es-MX" altLang="es-ES" sz="1100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Responsable de la elaboración: MSP Martha Elva Campuzano González</a:t>
            </a:r>
          </a:p>
          <a:p>
            <a:pPr algn="r"/>
            <a:r>
              <a:rPr lang="es-MX" altLang="es-ES" sz="1000" b="1" dirty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SEPTIEMBRE 2018</a:t>
            </a:r>
          </a:p>
          <a:p>
            <a:pPr algn="just"/>
            <a:endParaRPr lang="es-MX" altLang="es-ES" sz="1000" b="1" dirty="0">
              <a:solidFill>
                <a:schemeClr val="accent2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>
                <a:solidFill>
                  <a:schemeClr val="accent3">
                    <a:lumMod val="75000"/>
                  </a:schemeClr>
                </a:solidFill>
              </a:rPr>
              <a:t>EPIDEMIOMETRÍA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0BC77-C923-444F-9A5C-8ED594CEE3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0" name="5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749" y="834193"/>
            <a:ext cx="99164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" descr="https://fbcdn-sphotos-a-a.akamaihd.net/hphotos-ak-ash2/390172_374944982598373_1739508161_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2710" y="834193"/>
            <a:ext cx="866775" cy="728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</p:pic>
      <p:sp>
        <p:nvSpPr>
          <p:cNvPr id="3" name="AutoShape 5" descr="Resultado de imagen para escudo facultad de medicina uaem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7" descr="Resultado de imagen para escudo facultad de medicina uaemex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9" descr="Resultado de imagen para escudo facultad de medicina uaemex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AutoShape 11" descr="Resultado de imagen para escudo facultad de medicina uaemex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1330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7490" y="2891180"/>
            <a:ext cx="4990229" cy="2541830"/>
          </a:xfrm>
        </p:spPr>
        <p:txBody>
          <a:bodyPr>
            <a:noAutofit/>
          </a:bodyPr>
          <a:lstStyle/>
          <a:p>
            <a:endParaRPr lang="es-MX" sz="2000" b="1" dirty="0"/>
          </a:p>
          <a:p>
            <a:pPr algn="just"/>
            <a:r>
              <a:rPr lang="es-MX" sz="2000" b="1" dirty="0"/>
              <a:t>En diseños retrospectivos (casos-control), cada columna representa un diferente grupo de sujetos que se identifican en función de la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</a:rPr>
              <a:t>presencia o ausencia de enfermedad</a:t>
            </a:r>
            <a:r>
              <a:rPr lang="es-MX" sz="2000" b="1" dirty="0"/>
              <a:t> y cada fila representa diferente </a:t>
            </a:r>
            <a:r>
              <a:rPr lang="es-MX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exposición en el pasado.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4" t="15824" r="8056" b="40129"/>
          <a:stretch/>
        </p:blipFill>
        <p:spPr bwMode="auto">
          <a:xfrm>
            <a:off x="6551419" y="2523271"/>
            <a:ext cx="3904343" cy="254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 rot="5400000">
            <a:off x="8746255" y="3624731"/>
            <a:ext cx="859971" cy="957943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7739326" y="3681208"/>
            <a:ext cx="1915886" cy="43542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5 CuadroTexto">
            <a:extLst>
              <a:ext uri="{FF2B5EF4-FFF2-40B4-BE49-F238E27FC236}">
                <a16:creationId xmlns:a16="http://schemas.microsoft.com/office/drawing/2014/main" id="{4D0285DA-17EC-42C7-B118-37572FE57105}"/>
              </a:ext>
            </a:extLst>
          </p:cNvPr>
          <p:cNvSpPr txBox="1"/>
          <p:nvPr/>
        </p:nvSpPr>
        <p:spPr>
          <a:xfrm>
            <a:off x="3992667" y="1424990"/>
            <a:ext cx="4608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accent2">
                    <a:lumMod val="50000"/>
                  </a:schemeClr>
                </a:solidFill>
              </a:rPr>
              <a:t>Medidas de frecuencia</a:t>
            </a:r>
            <a:endParaRPr lang="es-E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4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1105" y="2899973"/>
            <a:ext cx="4538145" cy="2668609"/>
          </a:xfrm>
        </p:spPr>
        <p:txBody>
          <a:bodyPr>
            <a:noAutofit/>
          </a:bodyPr>
          <a:lstStyle/>
          <a:p>
            <a:pPr algn="just"/>
            <a:r>
              <a:rPr lang="es-MX" sz="2400" b="1" dirty="0"/>
              <a:t>En diseños experimentales </a:t>
            </a:r>
            <a:r>
              <a:rPr lang="es-MX" sz="2400" dirty="0"/>
              <a:t>cada fila representa diferente </a:t>
            </a:r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tratamiento</a:t>
            </a:r>
            <a:r>
              <a:rPr lang="es-MX" sz="2400" dirty="0"/>
              <a:t> de grupo y cada columna diferentes </a:t>
            </a:r>
            <a:r>
              <a:rPr lang="es-MX" sz="2400" b="1" dirty="0">
                <a:solidFill>
                  <a:schemeClr val="accent5">
                    <a:lumMod val="75000"/>
                  </a:schemeClr>
                </a:solidFill>
              </a:rPr>
              <a:t>resultados</a:t>
            </a:r>
            <a:r>
              <a:rPr lang="es-MX" sz="2400" dirty="0"/>
              <a:t>. </a:t>
            </a:r>
          </a:p>
          <a:p>
            <a:endParaRPr lang="es-MX" sz="2400" dirty="0"/>
          </a:p>
          <a:p>
            <a:pPr marL="0" indent="0">
              <a:buNone/>
            </a:pPr>
            <a:endParaRPr lang="es-MX" sz="2400" dirty="0"/>
          </a:p>
          <a:p>
            <a:endParaRPr lang="es-MX" sz="2400" dirty="0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4" t="15824" r="8056" b="40129"/>
          <a:stretch/>
        </p:blipFill>
        <p:spPr bwMode="auto">
          <a:xfrm>
            <a:off x="6649129" y="2636157"/>
            <a:ext cx="3904343" cy="254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7787707" y="3798849"/>
            <a:ext cx="1915886" cy="43542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 rot="5400000">
            <a:off x="8794636" y="3727313"/>
            <a:ext cx="859971" cy="957943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8196145" y="4016564"/>
            <a:ext cx="161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4137016" y="1085315"/>
            <a:ext cx="4608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Medidas de frecuencia</a:t>
            </a:r>
            <a:endParaRPr lang="es-E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8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24576" y="2588515"/>
            <a:ext cx="4562323" cy="3812330"/>
          </a:xfrm>
        </p:spPr>
        <p:txBody>
          <a:bodyPr>
            <a:noAutofit/>
          </a:bodyPr>
          <a:lstStyle/>
          <a:p>
            <a:pPr algn="just"/>
            <a:r>
              <a:rPr lang="es-MX" sz="2400" b="1" dirty="0"/>
              <a:t>En diseños transversales </a:t>
            </a:r>
            <a:r>
              <a:rPr lang="es-MX" sz="2400" dirty="0"/>
              <a:t>la categoría de </a:t>
            </a:r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exposición</a:t>
            </a:r>
            <a:r>
              <a:rPr lang="es-MX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2400" dirty="0"/>
              <a:t>se especifica en diferentes filas y la </a:t>
            </a:r>
            <a:r>
              <a:rPr lang="es-MX" sz="2400" b="1" dirty="0">
                <a:solidFill>
                  <a:schemeClr val="accent5">
                    <a:lumMod val="75000"/>
                  </a:schemeClr>
                </a:solidFill>
              </a:rPr>
              <a:t>enfermedad</a:t>
            </a:r>
            <a:r>
              <a:rPr lang="es-MX" sz="2400" dirty="0"/>
              <a:t> en diferentes columnas.</a:t>
            </a:r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4" t="15824" r="8056" b="40129"/>
          <a:stretch/>
        </p:blipFill>
        <p:spPr bwMode="auto">
          <a:xfrm>
            <a:off x="7134748" y="2833839"/>
            <a:ext cx="3904343" cy="254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8286417" y="3999538"/>
            <a:ext cx="1915886" cy="43542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 rot="5400000">
            <a:off x="9293346" y="3950552"/>
            <a:ext cx="859971" cy="957943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3802834" y="1159165"/>
            <a:ext cx="4586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Medidas de frecuencia</a:t>
            </a:r>
            <a:endParaRPr lang="es-E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8979" y="2674692"/>
            <a:ext cx="5245328" cy="3120219"/>
          </a:xfrm>
        </p:spPr>
        <p:txBody>
          <a:bodyPr/>
          <a:lstStyle/>
          <a:p>
            <a:pPr algn="just"/>
            <a:r>
              <a:rPr lang="es-MX" b="1" dirty="0"/>
              <a:t>En donde:</a:t>
            </a:r>
          </a:p>
          <a:p>
            <a:pPr lvl="1" algn="just"/>
            <a:r>
              <a:rPr lang="es-MX" b="1" dirty="0"/>
              <a:t>(a) Verdaderos positivos</a:t>
            </a:r>
          </a:p>
          <a:p>
            <a:pPr lvl="1" algn="just"/>
            <a:r>
              <a:rPr lang="es-MX" b="1" dirty="0"/>
              <a:t>(b) Falsos positivos</a:t>
            </a:r>
          </a:p>
          <a:p>
            <a:pPr lvl="1" algn="just"/>
            <a:r>
              <a:rPr lang="es-MX" b="1" dirty="0"/>
              <a:t>(c) Falsos negativos</a:t>
            </a:r>
          </a:p>
          <a:p>
            <a:pPr lvl="1" algn="just"/>
            <a:r>
              <a:rPr lang="es-MX" b="1" dirty="0"/>
              <a:t>(d) Verdaderos negativos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096000" y="2557604"/>
            <a:ext cx="5152572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>
            <a:extLst>
              <a:ext uri="{FF2B5EF4-FFF2-40B4-BE49-F238E27FC236}">
                <a16:creationId xmlns:a16="http://schemas.microsoft.com/office/drawing/2014/main" id="{7B4473C9-8EB0-480F-B71B-6D8DCC98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1303337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Tabla 2 x 2 para evaluar una prueba </a:t>
            </a:r>
            <a:b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diagnóstica</a:t>
            </a:r>
          </a:p>
        </p:txBody>
      </p:sp>
    </p:spTree>
    <p:extLst>
      <p:ext uri="{BB962C8B-B14F-4D97-AF65-F5344CB8AC3E}">
        <p14:creationId xmlns:p14="http://schemas.microsoft.com/office/powerpoint/2010/main" val="3833772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Tabla 2 x 2 para evaluar una prueba </a:t>
            </a:r>
            <a:b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diagnóstica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8155" y="2755649"/>
            <a:ext cx="5245328" cy="3120219"/>
          </a:xfrm>
        </p:spPr>
        <p:txBody>
          <a:bodyPr/>
          <a:lstStyle/>
          <a:p>
            <a:pPr algn="just"/>
            <a:r>
              <a:rPr lang="es-MX" b="1" dirty="0"/>
              <a:t>Pruebas alternativas, que cuando son comparadas con el estándar de oro nos permiten obtener su validez a través del calculo de la sensibilidad y especificidad, así como su capacidad de predicción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221273" y="2719613"/>
            <a:ext cx="5152572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892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Sensibilidad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2800" b="1" dirty="0"/>
              <a:t>Sensibilidad</a:t>
            </a:r>
            <a:r>
              <a:rPr lang="es-MX" b="1" dirty="0"/>
              <a:t>: Es la proporción de individuos enfermos en los que la prueba es positiva y se obtiene como sigue: </a:t>
            </a:r>
          </a:p>
          <a:p>
            <a:pPr marL="0" indent="0" algn="ctr">
              <a:buNone/>
            </a:pPr>
            <a:r>
              <a:rPr lang="es-MX" sz="2400" b="1" dirty="0"/>
              <a:t>Sensibilidad = a/(</a:t>
            </a:r>
            <a:r>
              <a:rPr lang="es-MX" sz="2400" b="1" dirty="0" err="1"/>
              <a:t>a+c</a:t>
            </a:r>
            <a:r>
              <a:rPr lang="es-MX" sz="2400" b="1" dirty="0"/>
              <a:t>)</a:t>
            </a:r>
          </a:p>
          <a:p>
            <a:pPr marL="0" indent="0" algn="ctr">
              <a:buNone/>
            </a:pPr>
            <a:endParaRPr lang="es-MX" b="1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375257" y="2550798"/>
            <a:ext cx="5152572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8066748" y="3801397"/>
            <a:ext cx="1003611" cy="1583477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101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9974FCAF-AE2B-4FBC-BAFD-36E8A4AA5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Especificidad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5B55CE85-3CDB-439D-9DA0-DCD389953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sz="2800" b="1" dirty="0"/>
              <a:t>Especificidad</a:t>
            </a:r>
            <a:r>
              <a:rPr lang="es-MX" b="1" dirty="0"/>
              <a:t>: Es la proporción de individuos sanos en los que la prueba es negativa y se obtiene así:</a:t>
            </a:r>
          </a:p>
          <a:p>
            <a:pPr marL="0" indent="0">
              <a:buNone/>
            </a:pPr>
            <a:r>
              <a:rPr lang="es-MX" b="1" dirty="0"/>
              <a:t>                        </a:t>
            </a:r>
            <a:r>
              <a:rPr lang="es-MX" sz="2400" b="1" dirty="0"/>
              <a:t>Especificidad = d/ (</a:t>
            </a:r>
            <a:r>
              <a:rPr lang="es-MX" sz="2400" b="1" dirty="0" err="1"/>
              <a:t>b+d</a:t>
            </a:r>
            <a:r>
              <a:rPr lang="es-MX" sz="2400" b="1" dirty="0"/>
              <a:t>)</a:t>
            </a:r>
          </a:p>
          <a:p>
            <a:pPr marL="0" indent="0">
              <a:buNone/>
            </a:pPr>
            <a:r>
              <a:rPr lang="es-MX" b="1" dirty="0"/>
              <a:t>La sensibilidad y especificidad se presentan como porcentajes y a medida que ambos índices se acerquen a 100% se considera que la prueba es mas efectiva.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58421DCC-3C27-4EB1-9126-4C746E106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7945B211-2FA0-4675-AFB4-2A01C1D710A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285952" y="2658533"/>
            <a:ext cx="5152572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 rot="5400000">
            <a:off x="8802778" y="3752277"/>
            <a:ext cx="1393901" cy="1053528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734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2871" y="2456365"/>
            <a:ext cx="5910146" cy="3512635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Valor de predicción positivo: </a:t>
            </a:r>
            <a:r>
              <a:rPr lang="es-MX" dirty="0"/>
              <a:t>Se enuncia como la capacidad que tiene una prueba, cuando es positiva, de predecir que el paciente tiene la enfermedad y se puede estimar dividiendo a los verdaderos positivos (a) entre los verdaderos y falsos positivos (</a:t>
            </a:r>
            <a:r>
              <a:rPr lang="es-MX" dirty="0" err="1"/>
              <a:t>a+b</a:t>
            </a:r>
            <a:r>
              <a:rPr lang="es-MX" dirty="0"/>
              <a:t>):</a:t>
            </a:r>
          </a:p>
          <a:p>
            <a:pPr marL="0" indent="0" algn="ctr">
              <a:buNone/>
            </a:pPr>
            <a:r>
              <a:rPr lang="es-MX" sz="2800" dirty="0"/>
              <a:t>VPP= a/(</a:t>
            </a:r>
            <a:r>
              <a:rPr lang="es-MX" sz="2800" dirty="0" err="1"/>
              <a:t>a+b</a:t>
            </a:r>
            <a:r>
              <a:rPr lang="es-MX" sz="2800" dirty="0"/>
              <a:t>)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423017" y="2573451"/>
            <a:ext cx="5152572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196144" y="3166947"/>
            <a:ext cx="2018373" cy="490654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7742C558-82A3-437E-AA9B-3B15D57DD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Tabla 2 x 2 para evaluar una prueba </a:t>
            </a:r>
            <a:b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diagnóstica</a:t>
            </a:r>
          </a:p>
        </p:txBody>
      </p:sp>
    </p:spTree>
    <p:extLst>
      <p:ext uri="{BB962C8B-B14F-4D97-AF65-F5344CB8AC3E}">
        <p14:creationId xmlns:p14="http://schemas.microsoft.com/office/powerpoint/2010/main" val="402527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0627" y="2500618"/>
            <a:ext cx="5723097" cy="3107604"/>
          </a:xfrm>
        </p:spPr>
        <p:txBody>
          <a:bodyPr>
            <a:normAutofit lnSpcReduction="10000"/>
          </a:bodyPr>
          <a:lstStyle/>
          <a:p>
            <a:r>
              <a:rPr lang="es-MX" sz="2800" b="1" dirty="0"/>
              <a:t>Valor de predicción negativo</a:t>
            </a:r>
            <a:r>
              <a:rPr lang="es-MX" b="1" dirty="0"/>
              <a:t>: Es la capacidad de una prueba diagnostica, cuando es negativa, de predecir que el paciente no tiene la enfermedad y se estima dividiendo a los verdaderos negativos (d) entre los falsos y verdaderos negativos (</a:t>
            </a:r>
            <a:r>
              <a:rPr lang="es-MX" b="1" dirty="0" err="1"/>
              <a:t>c+d</a:t>
            </a:r>
            <a:r>
              <a:rPr lang="es-MX" b="1" dirty="0"/>
              <a:t>):</a:t>
            </a:r>
          </a:p>
          <a:p>
            <a:pPr marL="0" indent="0" algn="ctr">
              <a:buNone/>
            </a:pPr>
            <a:r>
              <a:rPr lang="es-MX" sz="2800" b="1" dirty="0"/>
              <a:t>VPN=d/(</a:t>
            </a:r>
            <a:r>
              <a:rPr lang="es-MX" sz="2800" b="1" dirty="0" err="1"/>
              <a:t>c+d</a:t>
            </a:r>
            <a:r>
              <a:rPr lang="es-MX" sz="2800" b="1" dirty="0"/>
              <a:t>).</a:t>
            </a:r>
          </a:p>
          <a:p>
            <a:endParaRPr lang="es-MX" b="1" dirty="0"/>
          </a:p>
          <a:p>
            <a:endParaRPr lang="es-MX" b="1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473724" y="2500617"/>
            <a:ext cx="5152572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182497" y="4230806"/>
            <a:ext cx="2051827" cy="520363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20C42BB3-C760-4368-B36E-7955158C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Tabla 2 x 2 para evaluar una prueba </a:t>
            </a:r>
            <a:b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diagnóstica</a:t>
            </a:r>
          </a:p>
        </p:txBody>
      </p:sp>
    </p:spTree>
    <p:extLst>
      <p:ext uri="{BB962C8B-B14F-4D97-AF65-F5344CB8AC3E}">
        <p14:creationId xmlns:p14="http://schemas.microsoft.com/office/powerpoint/2010/main" val="281220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Estándar de oro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3000" b="1" dirty="0">
                <a:solidFill>
                  <a:schemeClr val="accent2">
                    <a:lumMod val="50000"/>
                  </a:schemeClr>
                </a:solidFill>
              </a:rPr>
              <a:t>La exactitud o eficiencia </a:t>
            </a:r>
            <a:r>
              <a:rPr lang="es-MX" b="1" dirty="0"/>
              <a:t>de una prueba diagnostica utiliza todos los valores de la tabla 2 X 2 y se obtiene dividiendo la suma de los verdaderos positivos (a) con los verdaderos negativos (d) entre la suma de todos los valores (</a:t>
            </a:r>
            <a:r>
              <a:rPr lang="es-MX" b="1" dirty="0" err="1"/>
              <a:t>a+b+c+d</a:t>
            </a:r>
            <a:r>
              <a:rPr lang="es-MX" b="1" dirty="0"/>
              <a:t>), de la siguiente manera:</a:t>
            </a:r>
          </a:p>
          <a:p>
            <a:pPr marL="0" indent="0" algn="ctr">
              <a:buNone/>
            </a:pPr>
            <a:r>
              <a:rPr lang="es-MX" sz="2800" b="1" dirty="0"/>
              <a:t>Exactitud= (</a:t>
            </a:r>
            <a:r>
              <a:rPr lang="es-MX" sz="2800" b="1" dirty="0" err="1"/>
              <a:t>a+d</a:t>
            </a:r>
            <a:r>
              <a:rPr lang="es-MX" sz="2800" b="1" dirty="0"/>
              <a:t>)/(</a:t>
            </a:r>
            <a:r>
              <a:rPr lang="es-MX" sz="2800" b="1" dirty="0" err="1"/>
              <a:t>a+b+c+d</a:t>
            </a:r>
            <a:r>
              <a:rPr lang="es-MX" sz="2800" b="1" dirty="0"/>
              <a:t>)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8783" r="50916" b="30159"/>
          <a:stretch/>
        </p:blipFill>
        <p:spPr bwMode="auto">
          <a:xfrm>
            <a:off x="6325266" y="2651157"/>
            <a:ext cx="5152572" cy="28157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956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OBJETIVO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3863" y="2792366"/>
            <a:ext cx="10364275" cy="1979891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Explicar los diferentes tipos de mediciones utilizados en epidemiología</a:t>
            </a:r>
          </a:p>
          <a:p>
            <a:pPr algn="just"/>
            <a:r>
              <a:rPr lang="es-MX" b="1" dirty="0"/>
              <a:t>Revisar las tablas de 2x2 </a:t>
            </a:r>
            <a:endParaRPr lang="es-ES" b="1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/>
              <a:t>EPIDEMIOMETRÍA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0BC77-C923-444F-9A5C-8ED594CEE37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38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Tabla 2 x 2 para evaluar concordancia</a:t>
            </a:r>
            <a:br>
              <a:rPr lang="es-MX" b="1" dirty="0">
                <a:solidFill>
                  <a:schemeClr val="accent2">
                    <a:lumMod val="50000"/>
                  </a:schemeClr>
                </a:solidFill>
              </a:rPr>
            </a:b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47893" y="1803859"/>
            <a:ext cx="7609127" cy="3450613"/>
          </a:xfrm>
        </p:spPr>
        <p:txBody>
          <a:bodyPr/>
          <a:lstStyle/>
          <a:p>
            <a:r>
              <a:rPr lang="es-MX" b="1" dirty="0"/>
              <a:t>Si lo que se desea cuantificar es el grado de acuerdo o consistencia entre dos observaciones (concordancia </a:t>
            </a:r>
            <a:r>
              <a:rPr lang="es-MX" b="1" dirty="0" err="1"/>
              <a:t>intraobservador</a:t>
            </a:r>
            <a:r>
              <a:rPr lang="es-MX" b="1" dirty="0"/>
              <a:t> o </a:t>
            </a:r>
            <a:r>
              <a:rPr lang="es-MX" b="1" dirty="0" err="1"/>
              <a:t>interobservador</a:t>
            </a:r>
            <a:r>
              <a:rPr lang="es-MX" b="1" dirty="0"/>
              <a:t>) la tabla 2 x 2 nos permite hacerlo a través de la cuantificación de:</a:t>
            </a:r>
          </a:p>
          <a:p>
            <a:r>
              <a:rPr lang="es-MX" b="1" dirty="0"/>
              <a:t> a) el porcentaje de concordancia, es decir la proporción de observaciones en las cuales dos observaciones emiten resultados iguales o </a:t>
            </a:r>
          </a:p>
          <a:p>
            <a:r>
              <a:rPr lang="es-MX" b="1" dirty="0"/>
              <a:t>b) el coeficiente </a:t>
            </a:r>
            <a:r>
              <a:rPr lang="es-MX" b="1" i="1" dirty="0"/>
              <a:t>kappa</a:t>
            </a:r>
            <a:r>
              <a:rPr lang="es-MX" b="1" dirty="0"/>
              <a:t>,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pic>
        <p:nvPicPr>
          <p:cNvPr id="4" name="Picture 2" descr="https://i2.wp.com/upload.wikimedia.org/wikipedia/commons/6/64/Pie_Are_Square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325" y="1951619"/>
            <a:ext cx="2355397" cy="285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342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4391" y="2512223"/>
            <a:ext cx="4359123" cy="262912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El </a:t>
            </a:r>
            <a:r>
              <a:rPr lang="es-MX" sz="2400" b="1" u="sng" dirty="0"/>
              <a:t>porcentaje de concordancia absoluto </a:t>
            </a:r>
            <a:r>
              <a:rPr lang="es-MX" sz="2000" dirty="0"/>
              <a:t>es igual a la suma de las concordancias dividido entre el total de observaciones, es decir: (47 + 45)/106 = 87%. Sin embargo, con esta medición no se elimina la concordancia debida al azar.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33333" r="48797" b="24008"/>
          <a:stretch/>
        </p:blipFill>
        <p:spPr bwMode="auto">
          <a:xfrm>
            <a:off x="998486" y="2512223"/>
            <a:ext cx="5504965" cy="341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>
            <a:extLst>
              <a:ext uri="{FF2B5EF4-FFF2-40B4-BE49-F238E27FC236}">
                <a16:creationId xmlns:a16="http://schemas.microsoft.com/office/drawing/2014/main" id="{732F5BF9-80F4-4636-B2A2-82693F873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2">
                    <a:lumMod val="50000"/>
                  </a:schemeClr>
                </a:solidFill>
              </a:rPr>
              <a:t>Concordancia</a:t>
            </a:r>
          </a:p>
        </p:txBody>
      </p:sp>
    </p:spTree>
    <p:extLst>
      <p:ext uri="{BB962C8B-B14F-4D97-AF65-F5344CB8AC3E}">
        <p14:creationId xmlns:p14="http://schemas.microsoft.com/office/powerpoint/2010/main" val="147518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33333" r="48797" b="24008"/>
          <a:stretch/>
        </p:blipFill>
        <p:spPr bwMode="auto">
          <a:xfrm>
            <a:off x="862558" y="1865690"/>
            <a:ext cx="5504965" cy="341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569127" y="2648700"/>
            <a:ext cx="4500372" cy="315093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b="1" dirty="0"/>
              <a:t>El coeficiente </a:t>
            </a:r>
            <a:r>
              <a:rPr lang="es-MX" sz="2000" b="1" i="1" dirty="0"/>
              <a:t>kappa </a:t>
            </a:r>
            <a:r>
              <a:rPr lang="es-MX" sz="2000" b="1" dirty="0"/>
              <a:t>(κ), el cual descarta la proporción de la concordancia debida al azar. </a:t>
            </a:r>
          </a:p>
          <a:p>
            <a:pPr marL="0" indent="0" algn="ctr">
              <a:buNone/>
            </a:pPr>
            <a:r>
              <a:rPr lang="es-MX" sz="2600" b="1" dirty="0"/>
              <a:t>κ = (Po-Pc)/1-Pc</a:t>
            </a:r>
          </a:p>
          <a:p>
            <a:pPr marL="0" indent="0">
              <a:buNone/>
            </a:pPr>
            <a:r>
              <a:rPr lang="es-MX" sz="2000" b="1" dirty="0"/>
              <a:t>Donde:</a:t>
            </a:r>
          </a:p>
          <a:p>
            <a:pPr marL="0" indent="0">
              <a:buNone/>
            </a:pPr>
            <a:r>
              <a:rPr lang="es-MX" sz="2000" b="1" dirty="0"/>
              <a:t>Po es la concordancia observada = (a + d)/n</a:t>
            </a:r>
          </a:p>
          <a:p>
            <a:pPr marL="0" indent="0">
              <a:buNone/>
            </a:pPr>
            <a:r>
              <a:rPr lang="es-MX" sz="2000" b="1" dirty="0"/>
              <a:t>Pc es la concordancia esperada debida al azar =</a:t>
            </a:r>
          </a:p>
          <a:p>
            <a:pPr marL="0" indent="0">
              <a:buNone/>
            </a:pPr>
            <a:r>
              <a:rPr lang="pt-BR" sz="2000" b="1" dirty="0"/>
              <a:t>{[(</a:t>
            </a:r>
            <a:r>
              <a:rPr lang="pt-BR" sz="2000" b="1" dirty="0" err="1"/>
              <a:t>a+b</a:t>
            </a:r>
            <a:r>
              <a:rPr lang="pt-BR" sz="2000" b="1" dirty="0"/>
              <a:t>)/n] • [(</a:t>
            </a:r>
            <a:r>
              <a:rPr lang="pt-BR" sz="2000" b="1" dirty="0" err="1"/>
              <a:t>a+c</a:t>
            </a:r>
            <a:r>
              <a:rPr lang="pt-BR" sz="2000" b="1" dirty="0"/>
              <a:t>)/n]} + {[(</a:t>
            </a:r>
            <a:r>
              <a:rPr lang="pt-BR" sz="2000" b="1" dirty="0" err="1"/>
              <a:t>b+d</a:t>
            </a:r>
            <a:r>
              <a:rPr lang="pt-BR" sz="2000" b="1" dirty="0"/>
              <a:t>)/n] • [(</a:t>
            </a:r>
            <a:r>
              <a:rPr lang="pt-BR" sz="2000" b="1" dirty="0" err="1"/>
              <a:t>c+d</a:t>
            </a:r>
            <a:r>
              <a:rPr lang="pt-BR" sz="2000" b="1" dirty="0"/>
              <a:t>)/n]}</a:t>
            </a:r>
            <a:endParaRPr lang="es-MX" sz="2000" b="1" dirty="0"/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28967ED7-89A9-4F81-BB46-F4937112C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2">
                    <a:lumMod val="50000"/>
                  </a:schemeClr>
                </a:solidFill>
              </a:rPr>
              <a:t>Concordancia</a:t>
            </a:r>
          </a:p>
        </p:txBody>
      </p:sp>
    </p:spTree>
    <p:extLst>
      <p:ext uri="{BB962C8B-B14F-4D97-AF65-F5344CB8AC3E}">
        <p14:creationId xmlns:p14="http://schemas.microsoft.com/office/powerpoint/2010/main" val="206339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Fuerza de asociación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Magnitud con la que incrementa el riesgo de desarrollar un efecto cuando se presenta una exposición</a:t>
            </a:r>
          </a:p>
          <a:p>
            <a:pPr lvl="1"/>
            <a:r>
              <a:rPr lang="es-MX" b="1" dirty="0"/>
              <a:t>Las medidas más frecuentemente utilizadas:</a:t>
            </a:r>
          </a:p>
          <a:p>
            <a:pPr lvl="2"/>
            <a:r>
              <a:rPr lang="es-MX" b="1" dirty="0"/>
              <a:t>Riesgo Relativo (RR)</a:t>
            </a:r>
          </a:p>
          <a:p>
            <a:pPr lvl="2"/>
            <a:r>
              <a:rPr lang="es-MX" b="1" dirty="0"/>
              <a:t>Riesgo Atribuible (RA)</a:t>
            </a:r>
          </a:p>
          <a:p>
            <a:pPr lvl="2"/>
            <a:r>
              <a:rPr lang="es-MX" b="1" dirty="0"/>
              <a:t>Fracción Etiológica (FE)</a:t>
            </a:r>
            <a:endParaRPr lang="es-ES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148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32764" y="2142699"/>
            <a:ext cx="5669480" cy="56886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b="1" dirty="0"/>
          </a:p>
          <a:p>
            <a:pPr algn="just"/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El riesgo relativo (RR) </a:t>
            </a:r>
            <a:r>
              <a:rPr lang="es-MX" b="1" dirty="0"/>
              <a:t>se emplea en estudios longitudinales como los de cohorte, en los cuales existe la posibilidad de conocer la incidencia de la enfermedad y por tanto permite establecer que el evento o enfermedad es posterior a la exposición.</a:t>
            </a:r>
          </a:p>
          <a:p>
            <a:pPr marL="0" indent="0" algn="ctr">
              <a:buNone/>
            </a:pPr>
            <a:r>
              <a:rPr lang="pt-BR" sz="2400" b="1" dirty="0"/>
              <a:t>RR = [a/(</a:t>
            </a:r>
            <a:r>
              <a:rPr lang="pt-BR" sz="2400" b="1" dirty="0" err="1"/>
              <a:t>a+b</a:t>
            </a:r>
            <a:r>
              <a:rPr lang="pt-BR" sz="2400" b="1" dirty="0"/>
              <a:t>)]/ [c/(</a:t>
            </a:r>
            <a:r>
              <a:rPr lang="pt-BR" sz="2400" b="1" dirty="0" err="1"/>
              <a:t>c+d</a:t>
            </a:r>
            <a:r>
              <a:rPr lang="pt-BR" sz="2400" b="1" dirty="0"/>
              <a:t>)]</a:t>
            </a:r>
          </a:p>
          <a:p>
            <a:pPr marL="0" indent="0" algn="ctr">
              <a:buNone/>
            </a:pPr>
            <a:endParaRPr lang="es-MX" sz="2400" b="1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704447" y="5939199"/>
            <a:ext cx="5938836" cy="309201"/>
          </a:xfrm>
        </p:spPr>
        <p:txBody>
          <a:bodyPr/>
          <a:lstStyle/>
          <a:p>
            <a:r>
              <a:rPr lang="es-MX" dirty="0"/>
              <a:t>EPIDEMIOMETRÍA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29" t="32936" r="8751" b="29166"/>
          <a:stretch/>
        </p:blipFill>
        <p:spPr bwMode="auto">
          <a:xfrm>
            <a:off x="6798399" y="1993614"/>
            <a:ext cx="4614951" cy="290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96801" y="601081"/>
            <a:ext cx="662525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20000"/>
              </a:lnSpc>
              <a:spcBef>
                <a:spcPts val="1000"/>
              </a:spcBef>
              <a:buClr>
                <a:srgbClr val="F07F09"/>
              </a:buClr>
              <a:buSzPct val="100000"/>
            </a:pPr>
            <a:r>
              <a:rPr lang="es-MX" sz="2000" b="1" dirty="0">
                <a:solidFill>
                  <a:prstClr val="black"/>
                </a:solidFill>
              </a:rPr>
              <a:t>Para cuantificar la </a:t>
            </a:r>
            <a:r>
              <a:rPr lang="es-MX" sz="2400" b="1" dirty="0">
                <a:solidFill>
                  <a:srgbClr val="9F2936">
                    <a:lumMod val="60000"/>
                    <a:lumOff val="40000"/>
                  </a:srgbClr>
                </a:solidFill>
              </a:rPr>
              <a:t>fuerza de asociación </a:t>
            </a:r>
            <a:r>
              <a:rPr lang="es-MX" sz="2000" b="1" dirty="0">
                <a:solidFill>
                  <a:prstClr val="black"/>
                </a:solidFill>
              </a:rPr>
              <a:t>entre un factor que se presume de riesgo y una enfermedad.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352260" y="3105316"/>
            <a:ext cx="2364059" cy="725152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 rot="5400000">
            <a:off x="9230431" y="2952297"/>
            <a:ext cx="607717" cy="2364059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834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Riesgo relativo</a:t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Interpretación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Las medidas de razón expresan cocientes que relacionan entre sí los grupos que se comparan</a:t>
            </a:r>
          </a:p>
          <a:p>
            <a:r>
              <a:rPr lang="es-MX" b="1" dirty="0"/>
              <a:t>Su resultado expresa cuántas veces más o cuántas veces menos ocurrió el evento en un subconjunto expuesto frente a uno no expuesto</a:t>
            </a:r>
            <a:endParaRPr lang="es-ES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5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Riesgo relativo</a:t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Interpretación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El resultado puede tomar valores de 0 a  </a:t>
            </a:r>
            <a:r>
              <a:rPr lang="es-ES" b="1" dirty="0"/>
              <a:t>∞</a:t>
            </a:r>
          </a:p>
          <a:p>
            <a:r>
              <a:rPr lang="es-MX" b="1" dirty="0"/>
              <a:t>Donde	</a:t>
            </a:r>
          </a:p>
          <a:p>
            <a:pPr lvl="1"/>
            <a:r>
              <a:rPr lang="es-MX" b="1" dirty="0"/>
              <a:t> &lt; de 1 indica asociación negativa (sugerente de factor protector)</a:t>
            </a:r>
          </a:p>
          <a:p>
            <a:pPr lvl="1"/>
            <a:r>
              <a:rPr lang="es-MX" b="1" dirty="0"/>
              <a:t>1:1 se considera valor nulo</a:t>
            </a:r>
          </a:p>
          <a:p>
            <a:pPr lvl="1"/>
            <a:r>
              <a:rPr lang="es-MX" b="1" dirty="0"/>
              <a:t>&gt; de 1 asociación positiva</a:t>
            </a:r>
          </a:p>
          <a:p>
            <a:pPr lvl="1"/>
            <a:r>
              <a:rPr lang="es-MX" b="1" dirty="0"/>
              <a:t>“0” no hay asociación</a:t>
            </a:r>
          </a:p>
          <a:p>
            <a:endParaRPr lang="es-ES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23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interpretación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>
          <a:xfrm>
            <a:off x="838200" y="1905000"/>
            <a:ext cx="8007350" cy="4191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b="1" dirty="0"/>
              <a:t>Interpretación del RR:</a:t>
            </a:r>
          </a:p>
          <a:p>
            <a:pPr lvl="1">
              <a:defRPr/>
            </a:pPr>
            <a:r>
              <a:rPr lang="es-MX" b="1" dirty="0"/>
              <a:t>De 0 a 0.5: Factor de protección eficaz</a:t>
            </a:r>
          </a:p>
          <a:p>
            <a:pPr lvl="1">
              <a:defRPr/>
            </a:pPr>
            <a:r>
              <a:rPr lang="es-MX" b="1" dirty="0"/>
              <a:t>De 0.6 a 0.8: Cierto beneficio</a:t>
            </a:r>
          </a:p>
          <a:p>
            <a:pPr lvl="1">
              <a:defRPr/>
            </a:pPr>
            <a:r>
              <a:rPr lang="es-MX" b="1" dirty="0"/>
              <a:t>De 0.9 a 1.1: No significativo</a:t>
            </a:r>
          </a:p>
          <a:p>
            <a:pPr lvl="1">
              <a:defRPr/>
            </a:pPr>
            <a:r>
              <a:rPr lang="es-MX" b="1" dirty="0"/>
              <a:t>De 1.2 a 1.6: Riesgo débil</a:t>
            </a:r>
          </a:p>
          <a:p>
            <a:pPr lvl="1">
              <a:defRPr/>
            </a:pPr>
            <a:r>
              <a:rPr lang="es-MX" b="1" dirty="0"/>
              <a:t>De 1.7 a 2.5: Riesgo moderado</a:t>
            </a:r>
          </a:p>
          <a:p>
            <a:pPr lvl="1">
              <a:defRPr/>
            </a:pPr>
            <a:r>
              <a:rPr lang="es-MX" b="1" dirty="0"/>
              <a:t>Mayor de 2.5: Riesgo fuerte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660439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35612" y="2515783"/>
            <a:ext cx="5995879" cy="359291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La RM </a:t>
            </a:r>
            <a:r>
              <a:rPr lang="es-MX" b="1" dirty="0"/>
              <a:t>(razón de momios) u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es-MX" b="1" dirty="0"/>
              <a:t> (</a:t>
            </a:r>
            <a:r>
              <a:rPr lang="es-MX" b="1" i="1" dirty="0" err="1"/>
              <a:t>odds</a:t>
            </a:r>
            <a:r>
              <a:rPr lang="es-MX" b="1" i="1" dirty="0"/>
              <a:t> Ratio) o </a:t>
            </a:r>
            <a:r>
              <a:rPr lang="es-MX" b="1" i="1" dirty="0">
                <a:solidFill>
                  <a:schemeClr val="accent2">
                    <a:lumMod val="75000"/>
                  </a:schemeClr>
                </a:solidFill>
              </a:rPr>
              <a:t>RPC </a:t>
            </a:r>
            <a:r>
              <a:rPr lang="es-MX" b="1" i="1" dirty="0"/>
              <a:t>(razón de productos cruzados) </a:t>
            </a:r>
            <a:r>
              <a:rPr lang="es-MX" b="1" dirty="0"/>
              <a:t>se emplea como un buen estimador del RR en estudios transversales o de casos y controles en los cuales la incidencia no puede conocerse. </a:t>
            </a:r>
          </a:p>
          <a:p>
            <a:pPr algn="just"/>
            <a:r>
              <a:rPr lang="es-MX" b="1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Odds</a:t>
            </a:r>
            <a:r>
              <a:rPr lang="es-MX" b="1" i="1" dirty="0"/>
              <a:t> </a:t>
            </a:r>
            <a:r>
              <a:rPr lang="es-MX" b="1" dirty="0"/>
              <a:t>es el cociente entre la probabilidad de que un hecho ocurra y la probabilidad de que no ocurra</a:t>
            </a:r>
          </a:p>
          <a:p>
            <a:pPr marL="0" indent="0" algn="just">
              <a:buNone/>
            </a:pPr>
            <a:r>
              <a:rPr lang="es-MX" sz="2400" b="1" dirty="0"/>
              <a:t>OR = (</a:t>
            </a:r>
            <a:r>
              <a:rPr lang="es-MX" sz="2400" b="1" dirty="0" err="1"/>
              <a:t>a•d</a:t>
            </a:r>
            <a:r>
              <a:rPr lang="es-MX" sz="2400" b="1" dirty="0"/>
              <a:t>)/(</a:t>
            </a:r>
            <a:r>
              <a:rPr lang="es-MX" sz="2400" b="1" dirty="0" err="1"/>
              <a:t>b•c</a:t>
            </a:r>
            <a:r>
              <a:rPr lang="es-MX" sz="2400" b="1" dirty="0"/>
              <a:t>)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29" t="32936" r="8751" b="29166"/>
          <a:stretch/>
        </p:blipFill>
        <p:spPr bwMode="auto">
          <a:xfrm>
            <a:off x="6731491" y="2567995"/>
            <a:ext cx="4614951" cy="290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081346" y="1059366"/>
            <a:ext cx="4549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Medidas de asociación</a:t>
            </a:r>
            <a:endParaRPr lang="es-E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209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RA</a:t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(DIFERENCIA DE RIESGOS)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Distingue el efecto absoluto de la exposición</a:t>
            </a:r>
          </a:p>
          <a:p>
            <a:r>
              <a:rPr lang="es-MX" b="1" dirty="0"/>
              <a:t>Expresa la proporción de individuos expuestos  que, por efecto de la exposición desarrollarán el efecto</a:t>
            </a:r>
          </a:p>
          <a:p>
            <a:endParaRPr lang="es-ES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88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ABREVIATURAS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VPP</a:t>
            </a:r>
            <a:r>
              <a:rPr lang="es-MX" dirty="0"/>
              <a:t>:  Valor Predictivo Positivo</a:t>
            </a:r>
          </a:p>
          <a:p>
            <a:r>
              <a:rPr lang="es-MX" b="1" dirty="0"/>
              <a:t>VPN</a:t>
            </a:r>
            <a:r>
              <a:rPr lang="es-MX" dirty="0"/>
              <a:t>: Valor Predictivo Negativo</a:t>
            </a:r>
          </a:p>
          <a:p>
            <a:r>
              <a:rPr lang="es-MX" b="1" dirty="0"/>
              <a:t>k</a:t>
            </a:r>
            <a:r>
              <a:rPr lang="es-MX" dirty="0"/>
              <a:t>: coeficiente de kappa</a:t>
            </a:r>
          </a:p>
          <a:p>
            <a:r>
              <a:rPr lang="es-MX" b="1" dirty="0"/>
              <a:t>RR</a:t>
            </a:r>
            <a:r>
              <a:rPr lang="es-MX" dirty="0"/>
              <a:t>: Riesgo Relativo</a:t>
            </a:r>
          </a:p>
          <a:p>
            <a:r>
              <a:rPr lang="es-MX" b="1" dirty="0"/>
              <a:t>OR (RM): </a:t>
            </a:r>
            <a:r>
              <a:rPr lang="es-MX" dirty="0" err="1"/>
              <a:t>Odds</a:t>
            </a:r>
            <a:r>
              <a:rPr lang="es-MX" dirty="0"/>
              <a:t> ratio</a:t>
            </a:r>
          </a:p>
          <a:p>
            <a:endParaRPr lang="es-MX" dirty="0"/>
          </a:p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/>
              <a:t>EPIDEMIOMETRÍA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0BC77-C923-444F-9A5C-8ED594CEE37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12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912285" y="4281244"/>
            <a:ext cx="10565484" cy="15946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 altLang="es-ES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912284" y="3044700"/>
            <a:ext cx="10565484" cy="9350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 altLang="es-ES"/>
          </a:p>
        </p:txBody>
      </p:sp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% de Riesgo Atribuible Poblacional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54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MX" sz="2800" b="1" dirty="0"/>
              <a:t>Mide la cantidad de riesgo que puede atribuirse a la presencia del FR.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s-MX" sz="2800" b="1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MX" sz="2800" b="1" dirty="0">
                <a:solidFill>
                  <a:schemeClr val="bg1"/>
                </a:solidFill>
              </a:rPr>
              <a:t>Riesgo Atribuible =  a / a + b   –   c / c + d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s-MX" sz="2800" b="1" dirty="0">
              <a:solidFill>
                <a:schemeClr val="bg1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MX" sz="2800" b="1" dirty="0">
                <a:solidFill>
                  <a:srgbClr val="6600FF"/>
                </a:solidFill>
              </a:rPr>
              <a:t>	                   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MX" sz="2800" b="1" dirty="0">
                <a:solidFill>
                  <a:srgbClr val="6600FF"/>
                </a:solidFill>
              </a:rPr>
              <a:t>                                   </a:t>
            </a:r>
            <a:r>
              <a:rPr lang="es-MX" sz="2800" b="1" dirty="0">
                <a:solidFill>
                  <a:schemeClr val="bg1"/>
                </a:solidFill>
              </a:rPr>
              <a:t>a / a + b   –   c / c + d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MX" sz="2800" b="1" dirty="0">
                <a:solidFill>
                  <a:schemeClr val="bg1"/>
                </a:solidFill>
              </a:rPr>
              <a:t>% Riesgo Atribuible = ---------------------------- x 100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s-MX" sz="2800" b="1" dirty="0">
                <a:solidFill>
                  <a:schemeClr val="bg1"/>
                </a:solidFill>
              </a:rPr>
              <a:t>Poblacional 	   	       a /  a + b</a:t>
            </a:r>
            <a:endParaRPr lang="es-ES" sz="2800" b="1" dirty="0">
              <a:solidFill>
                <a:schemeClr val="bg1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s-ES" sz="2800" b="1" dirty="0">
              <a:solidFill>
                <a:srgbClr val="6600FF"/>
              </a:solidFill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573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/>
              <a:t>Ejemplo</a:t>
            </a:r>
          </a:p>
        </p:txBody>
      </p:sp>
      <p:graphicFrame>
        <p:nvGraphicFramePr>
          <p:cNvPr id="1026" name="Object 43"/>
          <p:cNvGraphicFramePr>
            <a:graphicFrameLocks noChangeAspect="1"/>
          </p:cNvGraphicFramePr>
          <p:nvPr/>
        </p:nvGraphicFramePr>
        <p:xfrm>
          <a:off x="1938867" y="1397000"/>
          <a:ext cx="831426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" name="Documento" r:id="rId3" imgW="6235200" imgH="4064040" progId="Word.Document.8">
                  <p:embed/>
                </p:oleObj>
              </mc:Choice>
              <mc:Fallback>
                <p:oleObj name="Documento" r:id="rId3" imgW="6235200" imgH="40640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8867" y="1397000"/>
                        <a:ext cx="8314267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4"/>
          <p:cNvGraphicFramePr>
            <a:graphicFrameLocks noChangeAspect="1"/>
          </p:cNvGraphicFramePr>
          <p:nvPr/>
        </p:nvGraphicFramePr>
        <p:xfrm>
          <a:off x="1864784" y="1311275"/>
          <a:ext cx="831426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" name="Documento" r:id="rId5" imgW="6235200" imgH="4064040" progId="Word.Document.8">
                  <p:embed/>
                </p:oleObj>
              </mc:Choice>
              <mc:Fallback>
                <p:oleObj name="Documento" r:id="rId5" imgW="6235200" imgH="40640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4784" y="1311275"/>
                        <a:ext cx="8314267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5"/>
          <p:cNvGraphicFramePr>
            <a:graphicFrameLocks noChangeAspect="1"/>
          </p:cNvGraphicFramePr>
          <p:nvPr/>
        </p:nvGraphicFramePr>
        <p:xfrm>
          <a:off x="1864784" y="1311275"/>
          <a:ext cx="831426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" name="Documento" r:id="rId7" imgW="6235200" imgH="4064040" progId="Word.Document.8">
                  <p:embed/>
                </p:oleObj>
              </mc:Choice>
              <mc:Fallback>
                <p:oleObj name="Documento" r:id="rId7" imgW="6235200" imgH="40640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4784" y="1311275"/>
                        <a:ext cx="8314267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995821"/>
              </p:ext>
            </p:extLst>
          </p:nvPr>
        </p:nvGraphicFramePr>
        <p:xfrm>
          <a:off x="1564418" y="2025869"/>
          <a:ext cx="8914998" cy="4028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Documento" r:id="rId9" imgW="6082560" imgH="4219560" progId="Word.Document.8">
                  <p:embed/>
                </p:oleObj>
              </mc:Choice>
              <mc:Fallback>
                <p:oleObj name="Documento" r:id="rId9" imgW="6082560" imgH="42195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4418" y="2025869"/>
                        <a:ext cx="8914998" cy="4028856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42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Ejemplo</a:t>
            </a:r>
          </a:p>
        </p:txBody>
      </p:sp>
      <p:sp>
        <p:nvSpPr>
          <p:cNvPr id="11366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s-ES_tradnl" sz="2400" b="1" dirty="0"/>
              <a:t>RR: Las mujeres expuestas al tabaco tienen 2.67 veces más probabilidad de tener hijos con bajo peso al nacer.</a:t>
            </a:r>
          </a:p>
          <a:p>
            <a:pPr algn="just" eaLnBrk="1" hangingPunct="1">
              <a:defRPr/>
            </a:pPr>
            <a:endParaRPr lang="es-ES_tradnl" sz="2400" b="1" dirty="0"/>
          </a:p>
          <a:p>
            <a:pPr algn="just" eaLnBrk="1" hangingPunct="1">
              <a:defRPr/>
            </a:pPr>
            <a:r>
              <a:rPr lang="es-ES_tradnl" sz="2400" b="1" dirty="0"/>
              <a:t>%RAP: El 62.6% de los niños con bajo peso al nacer se debe a la exposición pasiva al tabaco.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61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Fracción etiológica (fe)</a:t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(porcentaje de riesgo atribuible)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33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51824" y="3577992"/>
            <a:ext cx="8976732" cy="14735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s-MX" b="1" dirty="0">
                <a:solidFill>
                  <a:srgbClr val="6600FF"/>
                </a:solidFill>
              </a:rPr>
              <a:t>		  </a:t>
            </a:r>
            <a:r>
              <a:rPr lang="es-MX" b="1" dirty="0">
                <a:solidFill>
                  <a:schemeClr val="bg1"/>
                </a:solidFill>
              </a:rPr>
              <a:t>  RR-1                                                 RA</a:t>
            </a:r>
          </a:p>
          <a:p>
            <a:pPr eaLnBrk="1" hangingPunct="1">
              <a:defRPr/>
            </a:pPr>
            <a:r>
              <a:rPr lang="es-MX" b="1" dirty="0">
                <a:solidFill>
                  <a:schemeClr val="bg1"/>
                </a:solidFill>
              </a:rPr>
              <a:t>FE= ---------------------------- 	         </a:t>
            </a:r>
            <a:r>
              <a:rPr lang="es-MX" b="1" dirty="0" err="1">
                <a:solidFill>
                  <a:schemeClr val="bg1"/>
                </a:solidFill>
              </a:rPr>
              <a:t>Ó</a:t>
            </a:r>
            <a:r>
              <a:rPr lang="es-MX" b="1" dirty="0">
                <a:solidFill>
                  <a:schemeClr val="bg1"/>
                </a:solidFill>
              </a:rPr>
              <a:t>            ------------------------</a:t>
            </a:r>
          </a:p>
          <a:p>
            <a:pPr eaLnBrk="1" hangingPunct="1">
              <a:defRPr/>
            </a:pPr>
            <a:r>
              <a:rPr lang="es-MX" b="1" dirty="0">
                <a:solidFill>
                  <a:schemeClr val="bg1"/>
                </a:solidFill>
              </a:rPr>
              <a:t>                       RR                                                a / ( a + b)</a:t>
            </a:r>
          </a:p>
          <a:p>
            <a:pPr eaLnBrk="1" hangingPunct="1">
              <a:defRPr/>
            </a:pPr>
            <a:r>
              <a:rPr lang="es-MX" b="1" dirty="0">
                <a:solidFill>
                  <a:schemeClr val="bg1"/>
                </a:solidFill>
              </a:rPr>
              <a:t>		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83365" y="2375016"/>
            <a:ext cx="702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Permite estimar la proporción del riesgo o efecto observado en los sujetos expuestos,  atribuible a la exposición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8775969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CÁLCULO DE JI CUADRADA</a:t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X</a:t>
            </a:r>
            <a:r>
              <a:rPr lang="es-MX" b="1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Compara las proporciones o frecuencias en dos grupos.</a:t>
            </a:r>
          </a:p>
          <a:p>
            <a:r>
              <a:rPr lang="es-MX" b="1" dirty="0"/>
              <a:t>Responde a la pregunta: ¿Hay diferencias en las proporciones observadas con respecto a las que cabría esperar si ambos grupos fueran independientes?</a:t>
            </a:r>
          </a:p>
          <a:p>
            <a:r>
              <a:rPr lang="es-MX" b="1" dirty="0"/>
              <a:t>Sí existe dependencia las frecuencias observadas variaran sustancialmente y el valor de X</a:t>
            </a:r>
            <a:r>
              <a:rPr lang="es-MX" b="1" baseline="30000" dirty="0"/>
              <a:t>2 </a:t>
            </a:r>
            <a:r>
              <a:rPr lang="es-MX" b="1" dirty="0"/>
              <a:t> será mayor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549" y="4822297"/>
            <a:ext cx="1790700" cy="7334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53331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REFERENCIAS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b="1" dirty="0"/>
              <a:t>Álvarez-Martínez HE, Pérez-Campos E, (2009). Utilidad clínica de la tabla 2X2.  Re. De Evidencia en Investigación Clínica. Vol. 2, No. 1, Enero-Marzo 2009.</a:t>
            </a:r>
          </a:p>
          <a:p>
            <a:r>
              <a:rPr lang="es-MX" b="1" dirty="0"/>
              <a:t>Moreno A L,  (2013). Epidemiología Clínica. 3ª. Ed. Mc Graw Hill. México D.F.</a:t>
            </a:r>
          </a:p>
          <a:p>
            <a:r>
              <a:rPr lang="es-ES" b="1" dirty="0"/>
              <a:t>Ramos C. A. Enfoque de riesgo/16. </a:t>
            </a:r>
            <a:r>
              <a:rPr lang="es-ES" b="1" dirty="0" err="1"/>
              <a:t>Slidesshare</a:t>
            </a:r>
            <a:r>
              <a:rPr lang="es-ES" b="1" dirty="0"/>
              <a:t>,(2016). Consultado en : </a:t>
            </a:r>
            <a:r>
              <a:rPr lang="es-ES" b="1" dirty="0">
                <a:hlinkClick r:id="rId2"/>
              </a:rPr>
              <a:t>http://es.slideshare.net/ArturoRamosCisneros/3-enfoque-de-riesgo/16</a:t>
            </a:r>
            <a:endParaRPr lang="es-ES" b="1" dirty="0"/>
          </a:p>
          <a:p>
            <a:r>
              <a:rPr lang="es-MX" b="1" dirty="0"/>
              <a:t>Villa R, Moreno AL, García de la Torre G. (2012) Epidemiología y Estadística en Salud Pública. Mc Graw Hill. México D.F. </a:t>
            </a:r>
            <a:endParaRPr lang="es-ES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377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103137"/>
              </p:ext>
            </p:extLst>
          </p:nvPr>
        </p:nvGraphicFramePr>
        <p:xfrm>
          <a:off x="1909336" y="747131"/>
          <a:ext cx="8128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46810">
                <a:tc>
                  <a:txBody>
                    <a:bodyPr/>
                    <a:lstStyle/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Guía Explicativa: La unidad de aprendizaje Epidemiología clínica, incluye dentro de su programa en la semana no. 5 el tema </a:t>
                      </a:r>
                      <a:r>
                        <a:rPr lang="es-MX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epidemiometría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Portada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 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Abreviaturas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y  5. Guía explicativa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Definición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Filas y columnas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Estudios prospectivos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Estudios </a:t>
                      </a:r>
                      <a:r>
                        <a:rPr lang="es-MX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restrospectivos</a:t>
                      </a:r>
                      <a:endParaRPr lang="es-MX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Diseños Experimentales</a:t>
                      </a:r>
                    </a:p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Transversales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s-MX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12.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Evaluación de una prueba diagnóstica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 Sensibilidad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 Especificidad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 Valor predictivo positivo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 Valor predictivo negativo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971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868473"/>
              </p:ext>
            </p:extLst>
          </p:nvPr>
        </p:nvGraphicFramePr>
        <p:xfrm>
          <a:off x="2032000" y="719666"/>
          <a:ext cx="8128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 Exactitud 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</a:t>
                      </a:r>
                      <a:r>
                        <a:rPr lang="es-MX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19 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Evaluación de la concordancia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 Índice de kappa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 Fuerza de asociación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22-26 Riesgo relativo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 Medidas de asociación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es-MX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Riesgo Absoluto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29-</a:t>
                      </a:r>
                      <a:r>
                        <a:rPr lang="es-MX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31 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Riesgo atribuible poblacional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</a:t>
                      </a:r>
                      <a:r>
                        <a:rPr lang="es-MX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Fracción etiológica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 Cálculo de ji cuadrada</a:t>
                      </a:r>
                    </a:p>
                    <a:p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  Referencias</a:t>
                      </a:r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E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133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EPIDEMIOMETRÍA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Medición de la frecuencia, impacto potencial y fuerza de asociación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53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3862" y="876984"/>
            <a:ext cx="10364275" cy="915142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Tabla de 2x2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3862" y="2396411"/>
            <a:ext cx="10364275" cy="1979891"/>
          </a:xfrm>
        </p:spPr>
        <p:txBody>
          <a:bodyPr/>
          <a:lstStyle/>
          <a:p>
            <a:r>
              <a:rPr lang="es-MX" b="1" dirty="0"/>
              <a:t>Tabla utilizada para contrastar una relación o asociación entre dos variables</a:t>
            </a:r>
            <a:endParaRPr lang="es-ES" b="1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13862" y="3115814"/>
            <a:ext cx="10364275" cy="1981482"/>
          </a:xfrm>
        </p:spPr>
        <p:txBody>
          <a:bodyPr>
            <a:normAutofit fontScale="92500" lnSpcReduction="20000"/>
          </a:bodyPr>
          <a:lstStyle/>
          <a:p>
            <a:r>
              <a:rPr lang="es-MX" sz="2600" b="1" dirty="0"/>
              <a:t>Puede emplearse para</a:t>
            </a:r>
            <a:r>
              <a:rPr lang="es-MX" b="1" dirty="0"/>
              <a:t>:</a:t>
            </a:r>
          </a:p>
          <a:p>
            <a:pPr lvl="1"/>
            <a:r>
              <a:rPr lang="es-MX" b="1" dirty="0"/>
              <a:t>Medir la utilidad de una prueba diagnóstica</a:t>
            </a:r>
          </a:p>
          <a:p>
            <a:pPr lvl="1"/>
            <a:r>
              <a:rPr lang="es-MX" b="1" dirty="0"/>
              <a:t>Evaluar la concordancia entre dos observadores</a:t>
            </a:r>
          </a:p>
          <a:p>
            <a:pPr lvl="1"/>
            <a:r>
              <a:rPr lang="es-MX" b="1" dirty="0"/>
              <a:t>Cuantificar la fuerza de asociación entre dos variables</a:t>
            </a:r>
          </a:p>
          <a:p>
            <a:pPr lvl="1"/>
            <a:r>
              <a:rPr lang="es-MX" b="1" dirty="0"/>
              <a:t>Calcular el estadístico Ji cuadrada</a:t>
            </a:r>
            <a:endParaRPr lang="es-ES" b="1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/>
              <a:t>EPIDEMIOMETRÍA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0BC77-C923-444F-9A5C-8ED594CEE3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93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La tabla de contingencia 2 x 2</a:t>
            </a:r>
            <a:br>
              <a:rPr lang="es-MX" b="1" dirty="0">
                <a:solidFill>
                  <a:schemeClr val="accent2">
                    <a:lumMod val="50000"/>
                  </a:schemeClr>
                </a:solidFill>
              </a:rPr>
            </a:b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1295401" y="2774079"/>
            <a:ext cx="4262317" cy="2547939"/>
          </a:xfrm>
        </p:spPr>
        <p:txBody>
          <a:bodyPr>
            <a:normAutofit lnSpcReduction="10000"/>
          </a:bodyPr>
          <a:lstStyle/>
          <a:p>
            <a:r>
              <a:rPr lang="es-MX" b="1" dirty="0"/>
              <a:t>Una tabla de contingencia es una distribución en filas y columnas en la que los individuos de una población se clasifican en función de variables. Estas pueden ser de </a:t>
            </a:r>
            <a:r>
              <a:rPr lang="pt-BR" b="1" dirty="0"/>
              <a:t>2 x 2 o de n x n </a:t>
            </a:r>
            <a:r>
              <a:rPr lang="pt-BR" b="1" dirty="0" err="1"/>
              <a:t>variables</a:t>
            </a:r>
            <a:r>
              <a:rPr lang="pt-BR" b="1" dirty="0"/>
              <a:t>.</a:t>
            </a:r>
            <a:endParaRPr lang="es-MX" b="1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EPIDEMIOMETRÍA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53" t="16865" r="6296" b="41568"/>
          <a:stretch/>
        </p:blipFill>
        <p:spPr bwMode="auto">
          <a:xfrm>
            <a:off x="5738499" y="2527676"/>
            <a:ext cx="5341258" cy="304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www.animestudiotutor.com/images/numbers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273524"/>
            <a:ext cx="1901371" cy="15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606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5219" y="2666794"/>
            <a:ext cx="4593543" cy="3087025"/>
          </a:xfrm>
        </p:spPr>
        <p:txBody>
          <a:bodyPr>
            <a:noAutofit/>
          </a:bodyPr>
          <a:lstStyle/>
          <a:p>
            <a:pPr algn="just"/>
            <a:r>
              <a:rPr lang="es-MX" sz="2000" b="1" dirty="0"/>
              <a:t>Si el diseño es prospectivo, se seleccionan los sujetos con base en la </a:t>
            </a:r>
            <a:r>
              <a:rPr lang="es-MX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exposición,</a:t>
            </a:r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2000" b="1" dirty="0"/>
              <a:t>de donde se definen las filas y cada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</a:rPr>
              <a:t>columna</a:t>
            </a:r>
            <a:r>
              <a:rPr lang="es-MX" sz="2000" b="1" dirty="0"/>
              <a:t> representa un resultado diferente.</a:t>
            </a:r>
          </a:p>
          <a:p>
            <a:endParaRPr lang="es-MX" sz="2000" b="1" dirty="0"/>
          </a:p>
          <a:p>
            <a:pPr marL="0" indent="0">
              <a:buNone/>
            </a:pPr>
            <a:endParaRPr lang="es-MX" sz="2000" b="1" dirty="0"/>
          </a:p>
          <a:p>
            <a:endParaRPr lang="es-MX" sz="2000" b="1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EPIDEMIOMETRÍA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4" t="15824" r="8056" b="40129"/>
          <a:stretch/>
        </p:blipFill>
        <p:spPr bwMode="auto">
          <a:xfrm>
            <a:off x="6074228" y="2584901"/>
            <a:ext cx="3904343" cy="254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7213423" y="3762211"/>
            <a:ext cx="1915886" cy="43542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 rot="5400000">
            <a:off x="8220352" y="3699950"/>
            <a:ext cx="859971" cy="957943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3992667" y="1194270"/>
            <a:ext cx="4608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accent2">
                    <a:lumMod val="50000"/>
                  </a:schemeClr>
                </a:solidFill>
              </a:rPr>
              <a:t>Medidas de frecuencia</a:t>
            </a:r>
            <a:endParaRPr lang="es-E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1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3098</TotalTime>
  <Words>1661</Words>
  <Application>Microsoft Office PowerPoint</Application>
  <PresentationFormat>Panorámica</PresentationFormat>
  <Paragraphs>244</Paragraphs>
  <Slides>35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ＭＳ Ｐゴシック</vt:lpstr>
      <vt:lpstr>Arial</vt:lpstr>
      <vt:lpstr>Calibri</vt:lpstr>
      <vt:lpstr>Garamond</vt:lpstr>
      <vt:lpstr>Wingdings</vt:lpstr>
      <vt:lpstr>Wingdings 3</vt:lpstr>
      <vt:lpstr>Orgánico</vt:lpstr>
      <vt:lpstr>Documento</vt:lpstr>
      <vt:lpstr>Universidad Autónoma del Estado de México</vt:lpstr>
      <vt:lpstr>OBJETIVO</vt:lpstr>
      <vt:lpstr>ABREVIATURAS</vt:lpstr>
      <vt:lpstr>Presentación de PowerPoint</vt:lpstr>
      <vt:lpstr>Presentación de PowerPoint</vt:lpstr>
      <vt:lpstr>EPIDEMIOMETRÍA</vt:lpstr>
      <vt:lpstr>Tabla de 2x2</vt:lpstr>
      <vt:lpstr>La tabla de contingencia 2 x 2 </vt:lpstr>
      <vt:lpstr>Presentación de PowerPoint</vt:lpstr>
      <vt:lpstr>Presentación de PowerPoint</vt:lpstr>
      <vt:lpstr>Presentación de PowerPoint</vt:lpstr>
      <vt:lpstr>Presentación de PowerPoint</vt:lpstr>
      <vt:lpstr>Tabla 2 x 2 para evaluar una prueba  diagnóstica</vt:lpstr>
      <vt:lpstr>Tabla 2 x 2 para evaluar una prueba  diagnóstica</vt:lpstr>
      <vt:lpstr>Sensibilidad</vt:lpstr>
      <vt:lpstr>Especificidad</vt:lpstr>
      <vt:lpstr>Tabla 2 x 2 para evaluar una prueba  diagnóstica</vt:lpstr>
      <vt:lpstr>Tabla 2 x 2 para evaluar una prueba  diagnóstica</vt:lpstr>
      <vt:lpstr>Estándar de oro</vt:lpstr>
      <vt:lpstr>Tabla 2 x 2 para evaluar concordancia </vt:lpstr>
      <vt:lpstr>Concordancia</vt:lpstr>
      <vt:lpstr>Concordancia</vt:lpstr>
      <vt:lpstr>Fuerza de asociación</vt:lpstr>
      <vt:lpstr>Presentación de PowerPoint</vt:lpstr>
      <vt:lpstr>Riesgo relativo Interpretación</vt:lpstr>
      <vt:lpstr>Riesgo relativo Interpretación</vt:lpstr>
      <vt:lpstr>interpretación</vt:lpstr>
      <vt:lpstr>Presentación de PowerPoint</vt:lpstr>
      <vt:lpstr>RA (DIFERENCIA DE RIESGOS)</vt:lpstr>
      <vt:lpstr>% de Riesgo Atribuible Poblacional</vt:lpstr>
      <vt:lpstr>Ejemplo</vt:lpstr>
      <vt:lpstr>Ejemplo</vt:lpstr>
      <vt:lpstr>Fracción etiológica (fe) (porcentaje de riesgo atribuible)</vt:lpstr>
      <vt:lpstr>CÁLCULO DE JI CUADRADA X2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UTILIDAD CLÍNICA DE LA TABLA 2X2</dc:title>
  <dc:creator>yo</dc:creator>
  <cp:lastModifiedBy>Martha Elva Agustina Campuzano Gonzalez</cp:lastModifiedBy>
  <cp:revision>77</cp:revision>
  <cp:lastPrinted>2018-09-24T01:03:35Z</cp:lastPrinted>
  <dcterms:created xsi:type="dcterms:W3CDTF">2016-08-23T16:11:58Z</dcterms:created>
  <dcterms:modified xsi:type="dcterms:W3CDTF">2018-09-24T01:08:33Z</dcterms:modified>
</cp:coreProperties>
</file>