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6"/>
  </p:notesMasterIdLst>
  <p:handoutMasterIdLst>
    <p:handoutMasterId r:id="rId47"/>
  </p:handoutMasterIdLst>
  <p:sldIdLst>
    <p:sldId id="264" r:id="rId3"/>
    <p:sldId id="317" r:id="rId4"/>
    <p:sldId id="270" r:id="rId5"/>
    <p:sldId id="274" r:id="rId6"/>
    <p:sldId id="273" r:id="rId7"/>
    <p:sldId id="272" r:id="rId8"/>
    <p:sldId id="271" r:id="rId9"/>
    <p:sldId id="277" r:id="rId10"/>
    <p:sldId id="276" r:id="rId11"/>
    <p:sldId id="279" r:id="rId12"/>
    <p:sldId id="278" r:id="rId13"/>
    <p:sldId id="280" r:id="rId14"/>
    <p:sldId id="269" r:id="rId15"/>
    <p:sldId id="281" r:id="rId16"/>
    <p:sldId id="282" r:id="rId17"/>
    <p:sldId id="283" r:id="rId18"/>
    <p:sldId id="294" r:id="rId19"/>
    <p:sldId id="293" r:id="rId20"/>
    <p:sldId id="292" r:id="rId21"/>
    <p:sldId id="291" r:id="rId22"/>
    <p:sldId id="290" r:id="rId23"/>
    <p:sldId id="289" r:id="rId24"/>
    <p:sldId id="288" r:id="rId25"/>
    <p:sldId id="287" r:id="rId26"/>
    <p:sldId id="286" r:id="rId27"/>
    <p:sldId id="303" r:id="rId28"/>
    <p:sldId id="302" r:id="rId29"/>
    <p:sldId id="300" r:id="rId30"/>
    <p:sldId id="306" r:id="rId31"/>
    <p:sldId id="305" r:id="rId32"/>
    <p:sldId id="304" r:id="rId33"/>
    <p:sldId id="311" r:id="rId34"/>
    <p:sldId id="310" r:id="rId35"/>
    <p:sldId id="309" r:id="rId36"/>
    <p:sldId id="308" r:id="rId37"/>
    <p:sldId id="307" r:id="rId38"/>
    <p:sldId id="285" r:id="rId39"/>
    <p:sldId id="312" r:id="rId40"/>
    <p:sldId id="313" r:id="rId41"/>
    <p:sldId id="314" r:id="rId42"/>
    <p:sldId id="315" r:id="rId43"/>
    <p:sldId id="316" r:id="rId44"/>
    <p:sldId id="318" r:id="rId45"/>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8" y="72"/>
      </p:cViewPr>
      <p:guideLst>
        <p:guide orient="horz" pos="2160"/>
        <p:guide orient="horz" pos="945"/>
        <p:guide orient="horz" pos="3888"/>
        <p:guide orient="horz" pos="192"/>
        <p:guide orient="horz" pos="1072"/>
        <p:guide pos="3839"/>
        <p:guide pos="704"/>
        <p:guide pos="7102"/>
      </p:guideLst>
    </p:cSldViewPr>
  </p:slideViewPr>
  <p:notesTextViewPr>
    <p:cViewPr>
      <p:scale>
        <a:sx n="1" d="1"/>
        <a:sy n="1" d="1"/>
      </p:scale>
      <p:origin x="0" y="0"/>
    </p:cViewPr>
  </p:notesTextViewPr>
  <p:notesViewPr>
    <p:cSldViewPr>
      <p:cViewPr varScale="1">
        <p:scale>
          <a:sx n="55" d="100"/>
          <a:sy n="55" d="100"/>
        </p:scale>
        <p:origin x="307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s-MX">
                <a:solidFill>
                  <a:schemeClr val="tx2"/>
                </a:solidFill>
              </a:rPr>
              <a:t>24/09/2018</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s-MX"/>
              <a:pPr/>
              <a:t>24/09/2018</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B8796F01-7154-41E0-B48B-A6921757531A}" type="slidenum">
              <a:rPr lang="es-MX" smtClean="0"/>
              <a:pPr/>
              <a:t>36</a:t>
            </a:fld>
            <a:endParaRPr lang="es-MX"/>
          </a:p>
        </p:txBody>
      </p:sp>
    </p:spTree>
    <p:extLst>
      <p:ext uri="{BB962C8B-B14F-4D97-AF65-F5344CB8AC3E}">
        <p14:creationId xmlns:p14="http://schemas.microsoft.com/office/powerpoint/2010/main" val="984078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s-ES"/>
              <a:t>Haga clic para modificar el estilo de título del patrón</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s-ES"/>
              <a:t>Haga clic para modificar el estilo de subtítulo del patrón</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7AECB6C2-1084-4AED-A74A-DF028B0094EA}" type="datetimeFigureOut">
              <a:rPr lang="es-MX"/>
              <a:t>24/09/2018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7AECB6C2-1084-4AED-A74A-DF028B0094EA}" type="datetimeFigureOut">
              <a:rPr lang="es-MX"/>
              <a:t>24/09/2018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B5A30F4-0B4E-4E4B-BC36-C30CD13F4E17}" type="datetimeFigureOut">
              <a:rPr lang="es-MX"/>
              <a:t>24/09/2018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s-ES"/>
              <a:t>Haga clic para modificar el estilo de título del patrón</a:t>
            </a:r>
            <a:endParaRPr/>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s-ES"/>
              <a:t>Haga clic para modificar el estilo de texto del patrón</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2DD204D1-F9BD-4643-8480-6EA41EB484F1}" type="datetimeFigureOut">
              <a:rPr lang="es-MX"/>
              <a:t>24/09/2018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s-ES"/>
              <a:t>Haga clic para modificar el estilo de texto del patrón</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s-ES"/>
              <a:t>Haga clic para modificar el estilo de texto del patrón</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2DD204D1-F9BD-4643-8480-6EA41EB484F1}" type="datetimeFigureOut">
              <a:rPr lang="es-MX"/>
              <a:t>24/09/2018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2DD204D1-F9BD-4643-8480-6EA41EB484F1}" type="datetimeFigureOut">
              <a:rPr lang="es-MX"/>
              <a:t>24/09/2018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s-MX"/>
              <a:t>24/09/2018</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s-ES"/>
              <a:t>Haga clic para modificar el estilo de título del patrón</a:t>
            </a:r>
            <a:endParaRP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26BF754-515F-40B9-8D24-D54D5825B3D0}" type="datetimeFigureOut">
              <a:rPr lang="es-MX"/>
              <a:t>24/09/2018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s-ES"/>
              <a:t>Haga clic para modificar el estilo de título del patrón</a:t>
            </a:r>
            <a:endParaRPr/>
          </a:p>
        </p:txBody>
      </p:sp>
      <p:sp>
        <p:nvSpPr>
          <p:cNvPr id="3" name="Picture Placeholder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s-ES"/>
              <a:t>Haga clic en el icono para agregar una imagen</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26BF754-515F-40B9-8D24-D54D5825B3D0}" type="datetimeFigureOut">
              <a:rPr lang="es-MX"/>
              <a:t>24/09/2018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2DD204D1-F9BD-4643-8480-6EA41EB484F1}" type="datetimeFigureOut">
              <a:rPr lang="es-MX"/>
              <a:pPr/>
              <a:t>24/09/2018</a:t>
            </a:fld>
            <a:endParaRPr/>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EB37DED6-D4C7-42EE-AB49-D2E39E64FDE4}" type="slidenum">
              <a:rPr/>
              <a:pPr/>
              <a:t>‹#›</a:t>
            </a:fld>
            <a:endParaRPr/>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62164" y="685800"/>
            <a:ext cx="8077959" cy="3535288"/>
          </a:xfrm>
        </p:spPr>
        <p:txBody>
          <a:bodyPr>
            <a:noAutofit/>
          </a:bodyPr>
          <a:lstStyle/>
          <a:p>
            <a:pPr defTabSz="1216152">
              <a:spcBef>
                <a:spcPts val="0"/>
              </a:spcBef>
            </a:pPr>
            <a:r>
              <a:rPr lang="es-ES" sz="3600" dirty="0">
                <a:solidFill>
                  <a:schemeClr val="tx2"/>
                </a:solidFill>
                <a:latin typeface="Algerian" panose="04020705040A02060702" pitchFamily="82" charset="0"/>
                <a:ea typeface="Calibri"/>
                <a:cs typeface="Times New Roman"/>
              </a:rPr>
              <a:t>HISTORIA DEL LIBRO Y BIBLIOTECAS</a:t>
            </a:r>
            <a:br>
              <a:rPr lang="es-MX" sz="3600" dirty="0">
                <a:latin typeface="Calibri"/>
                <a:ea typeface="Calibri"/>
                <a:cs typeface="Times New Roman"/>
              </a:rPr>
            </a:br>
            <a:br>
              <a:rPr lang="es-MX" sz="3600" dirty="0">
                <a:latin typeface="Calibri"/>
                <a:ea typeface="Calibri"/>
                <a:cs typeface="Times New Roman"/>
              </a:rPr>
            </a:br>
            <a:br>
              <a:rPr lang="es-MX" sz="3600" dirty="0">
                <a:latin typeface="Calibri"/>
                <a:ea typeface="Calibri"/>
                <a:cs typeface="Times New Roman"/>
              </a:rPr>
            </a:br>
            <a:r>
              <a:rPr lang="es-ES" sz="3600" dirty="0">
                <a:solidFill>
                  <a:schemeClr val="tx2"/>
                </a:solidFill>
                <a:latin typeface="Algerian" panose="04020705040A02060702" pitchFamily="82" charset="0"/>
                <a:ea typeface="Calibri"/>
                <a:cs typeface="Times New Roman"/>
              </a:rPr>
              <a:t>Tema: APARICIÓN DE LA ESCRITURA-Mesopotamia</a:t>
            </a:r>
            <a:endParaRPr lang="es-ES_tradnl" sz="3600" b="0" i="0" baseline="0" dirty="0">
              <a:solidFill>
                <a:schemeClr val="tx2"/>
              </a:solidFill>
              <a:latin typeface="Arial" pitchFamily="34" charset="0"/>
              <a:cs typeface="Arial" pitchFamily="34" charset="0"/>
            </a:endParaRPr>
          </a:p>
        </p:txBody>
      </p:sp>
      <p:sp>
        <p:nvSpPr>
          <p:cNvPr id="3" name="Subtitle 2"/>
          <p:cNvSpPr>
            <a:spLocks noGrp="1"/>
          </p:cNvSpPr>
          <p:nvPr>
            <p:ph type="subTitle" idx="1"/>
          </p:nvPr>
        </p:nvSpPr>
        <p:spPr/>
        <p:txBody>
          <a:bodyPr>
            <a:normAutofit fontScale="25000" lnSpcReduction="20000"/>
          </a:bodyPr>
          <a:lstStyle/>
          <a:p>
            <a:pPr algn="r">
              <a:lnSpc>
                <a:spcPct val="115000"/>
              </a:lnSpc>
              <a:spcAft>
                <a:spcPts val="1000"/>
              </a:spcAft>
            </a:pPr>
            <a:r>
              <a:rPr lang="es-ES" sz="6000" dirty="0">
                <a:solidFill>
                  <a:schemeClr val="tx2"/>
                </a:solidFill>
                <a:latin typeface="Century" panose="02040604050505020304" pitchFamily="18" charset="0"/>
                <a:ea typeface="Calibri"/>
                <a:cs typeface="Times New Roman"/>
              </a:rPr>
              <a:t>LICENCIATURA EN </a:t>
            </a:r>
            <a:r>
              <a:rPr lang="es-MX" sz="6000" dirty="0">
                <a:solidFill>
                  <a:schemeClr val="tx2"/>
                </a:solidFill>
                <a:latin typeface="Century" panose="02040604050505020304" pitchFamily="18" charset="0"/>
                <a:ea typeface="Calibri"/>
                <a:cs typeface="Times New Roman"/>
              </a:rPr>
              <a:t>CIENCIAS DE LA INFORMACIÓN DOCUMENTAL</a:t>
            </a:r>
          </a:p>
          <a:p>
            <a:pPr algn="r">
              <a:lnSpc>
                <a:spcPct val="115000"/>
              </a:lnSpc>
              <a:spcAft>
                <a:spcPts val="1000"/>
              </a:spcAft>
            </a:pPr>
            <a:r>
              <a:rPr lang="es-ES" sz="6000" dirty="0">
                <a:solidFill>
                  <a:schemeClr val="tx2"/>
                </a:solidFill>
                <a:latin typeface="Century" panose="02040604050505020304" pitchFamily="18" charset="0"/>
                <a:ea typeface="Calibri"/>
                <a:cs typeface="Times New Roman"/>
              </a:rPr>
              <a:t>FACULTAD DE HUMANIDADES</a:t>
            </a:r>
          </a:p>
          <a:p>
            <a:pPr algn="r">
              <a:lnSpc>
                <a:spcPct val="115000"/>
              </a:lnSpc>
              <a:spcAft>
                <a:spcPts val="1000"/>
              </a:spcAft>
            </a:pPr>
            <a:r>
              <a:rPr lang="es-ES" sz="6000" dirty="0">
                <a:solidFill>
                  <a:schemeClr val="tx2"/>
                </a:solidFill>
                <a:latin typeface="Century" panose="02040604050505020304" pitchFamily="18" charset="0"/>
                <a:ea typeface="Calibri"/>
                <a:cs typeface="Times New Roman"/>
              </a:rPr>
              <a:t>M. en B. E.I. Xavier Romero Miranda</a:t>
            </a:r>
            <a:endParaRPr lang="es-MX" sz="6000" dirty="0">
              <a:solidFill>
                <a:schemeClr val="tx2"/>
              </a:solidFill>
              <a:latin typeface="Century" panose="02040604050505020304" pitchFamily="18" charset="0"/>
              <a:ea typeface="Calibri"/>
              <a:cs typeface="Times New Roman"/>
            </a:endParaRPr>
          </a:p>
          <a:p>
            <a:pPr marL="0" indent="0" algn="l">
              <a:spcBef>
                <a:spcPts val="0"/>
              </a:spcBef>
              <a:buNone/>
            </a:pPr>
            <a:endParaRPr lang="es-ES_tradnl" sz="2800" b="0" i="0" dirty="0">
              <a:solidFill>
                <a:srgbClr val="374C81"/>
              </a:solidFill>
            </a:endParaRPr>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FF3E1C-7E8E-4130-8ECA-59688008D2F4}"/>
              </a:ext>
            </a:extLst>
          </p:cNvPr>
          <p:cNvPicPr>
            <a:picLocks noChangeAspect="1"/>
          </p:cNvPicPr>
          <p:nvPr/>
        </p:nvPicPr>
        <p:blipFill>
          <a:blip r:embed="rId2"/>
          <a:stretch>
            <a:fillRect/>
          </a:stretch>
        </p:blipFill>
        <p:spPr>
          <a:xfrm>
            <a:off x="1341884" y="261853"/>
            <a:ext cx="9703078" cy="6334293"/>
          </a:xfrm>
          <a:prstGeom prst="rect">
            <a:avLst/>
          </a:prstGeom>
        </p:spPr>
      </p:pic>
    </p:spTree>
    <p:extLst>
      <p:ext uri="{BB962C8B-B14F-4D97-AF65-F5344CB8AC3E}">
        <p14:creationId xmlns:p14="http://schemas.microsoft.com/office/powerpoint/2010/main" val="3067266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lnSpcReduction="1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Mesopotamia significa “entre los ríos”</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Estuvo situada entre los ríos Tigris y Éufrates, ocupaba lo que hoy es Irak y Siria.</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Mesopotamia ha sido considerada con toda justicia la cuna de la civilización, sentó las bases para el desarrollo social y el progreso de la humanidad.</a:t>
            </a:r>
          </a:p>
        </p:txBody>
      </p:sp>
    </p:spTree>
    <p:extLst>
      <p:ext uri="{BB962C8B-B14F-4D97-AF65-F5344CB8AC3E}">
        <p14:creationId xmlns:p14="http://schemas.microsoft.com/office/powerpoint/2010/main" val="49371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E615B4-BB5A-4D5E-BA85-A427BB00E7D8}"/>
              </a:ext>
            </a:extLst>
          </p:cNvPr>
          <p:cNvPicPr>
            <a:picLocks noChangeAspect="1"/>
          </p:cNvPicPr>
          <p:nvPr/>
        </p:nvPicPr>
        <p:blipFill>
          <a:blip r:embed="rId2"/>
          <a:stretch>
            <a:fillRect/>
          </a:stretch>
        </p:blipFill>
        <p:spPr>
          <a:xfrm>
            <a:off x="909836" y="278591"/>
            <a:ext cx="10657184" cy="6300817"/>
          </a:xfrm>
          <a:prstGeom prst="rect">
            <a:avLst/>
          </a:prstGeom>
        </p:spPr>
      </p:pic>
    </p:spTree>
    <p:extLst>
      <p:ext uri="{BB962C8B-B14F-4D97-AF65-F5344CB8AC3E}">
        <p14:creationId xmlns:p14="http://schemas.microsoft.com/office/powerpoint/2010/main" val="2582160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fontScale="85000" lnSpcReduction="1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El término alude principalmente a esta zona en la Edad Antigua que se dividía en </a:t>
            </a:r>
            <a:r>
              <a:rPr lang="es-MX" sz="3600" dirty="0" err="1">
                <a:solidFill>
                  <a:schemeClr val="tx2"/>
                </a:solidFill>
                <a:latin typeface="Calibri Light" panose="020F0302020204030204" pitchFamily="34" charset="0"/>
                <a:ea typeface="Calibri"/>
                <a:cs typeface="Calibri Light" panose="020F0302020204030204" pitchFamily="34" charset="0"/>
              </a:rPr>
              <a:t>Asíria</a:t>
            </a:r>
            <a:r>
              <a:rPr lang="es-MX" sz="3600" dirty="0">
                <a:solidFill>
                  <a:schemeClr val="tx2"/>
                </a:solidFill>
                <a:latin typeface="Calibri Light" panose="020F0302020204030204" pitchFamily="34" charset="0"/>
                <a:ea typeface="Calibri"/>
                <a:cs typeface="Calibri Light" panose="020F0302020204030204" pitchFamily="34" charset="0"/>
              </a:rPr>
              <a:t>, al norte, y Babilonia al sur. </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Babilonia, a su vez, se dividía en Acadia parte alta) y Sumeria (parte baja). Sus gobernantes eran llamados </a:t>
            </a:r>
            <a:r>
              <a:rPr lang="es-MX" sz="3600" dirty="0" err="1">
                <a:solidFill>
                  <a:schemeClr val="tx2"/>
                </a:solidFill>
                <a:latin typeface="Calibri Light" panose="020F0302020204030204" pitchFamily="34" charset="0"/>
                <a:ea typeface="Calibri"/>
                <a:cs typeface="Calibri Light" panose="020F0302020204030204" pitchFamily="34" charset="0"/>
              </a:rPr>
              <a:t>Patesi</a:t>
            </a:r>
            <a:r>
              <a:rPr lang="es-MX" sz="3600" dirty="0">
                <a:solidFill>
                  <a:schemeClr val="tx2"/>
                </a:solidFill>
                <a:latin typeface="Calibri Light" panose="020F0302020204030204" pitchFamily="34" charset="0"/>
                <a:ea typeface="Calibri"/>
                <a:cs typeface="Calibri Light" panose="020F0302020204030204" pitchFamily="34" charset="0"/>
              </a:rPr>
              <a:t>.</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  transición de la caza, recolección a la agricultura, y de la aldea a la vida urbana, tuvieron lugar por primera vez en Mesopotamia y sus alrededores. </a:t>
            </a:r>
          </a:p>
        </p:txBody>
      </p:sp>
    </p:spTree>
    <p:extLst>
      <p:ext uri="{BB962C8B-B14F-4D97-AF65-F5344CB8AC3E}">
        <p14:creationId xmlns:p14="http://schemas.microsoft.com/office/powerpoint/2010/main" val="3873755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Aproximadamente en el 3000 a. C., apareció la escritura, en aquella época utilizada solo para llevar las cuentas administrativas de la comunidad. Los primeros escritos que se han hallado están escritos sobre arcilla (muy frecuente en aquella zona) con unos dibujos formados por líneas (pictogramas).</a:t>
            </a:r>
          </a:p>
        </p:txBody>
      </p:sp>
    </p:spTree>
    <p:extLst>
      <p:ext uri="{BB962C8B-B14F-4D97-AF65-F5344CB8AC3E}">
        <p14:creationId xmlns:p14="http://schemas.microsoft.com/office/powerpoint/2010/main" val="275276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763AA5-1197-4911-A408-B655FDA4B8F6}"/>
              </a:ext>
            </a:extLst>
          </p:cNvPr>
          <p:cNvPicPr>
            <a:picLocks noChangeAspect="1"/>
          </p:cNvPicPr>
          <p:nvPr/>
        </p:nvPicPr>
        <p:blipFill>
          <a:blip r:embed="rId2"/>
          <a:stretch>
            <a:fillRect/>
          </a:stretch>
        </p:blipFill>
        <p:spPr>
          <a:xfrm>
            <a:off x="621804" y="404664"/>
            <a:ext cx="10801200" cy="6453336"/>
          </a:xfrm>
          <a:prstGeom prst="rect">
            <a:avLst/>
          </a:prstGeom>
        </p:spPr>
      </p:pic>
    </p:spTree>
    <p:extLst>
      <p:ext uri="{BB962C8B-B14F-4D97-AF65-F5344CB8AC3E}">
        <p14:creationId xmlns:p14="http://schemas.microsoft.com/office/powerpoint/2010/main" val="381793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Después del año 3000 a. C.  los sumerios crearon en la baja Mesopotamia un conjunto de ciudades-Estado: Uruk, Lagash, </a:t>
            </a:r>
            <a:r>
              <a:rPr lang="es-MX" sz="3600" dirty="0" err="1">
                <a:solidFill>
                  <a:schemeClr val="tx2"/>
                </a:solidFill>
                <a:latin typeface="Calibri Light" panose="020F0302020204030204" pitchFamily="34" charset="0"/>
                <a:ea typeface="Calibri"/>
                <a:cs typeface="Calibri Light" panose="020F0302020204030204" pitchFamily="34" charset="0"/>
              </a:rPr>
              <a:t>kish</a:t>
            </a:r>
            <a:r>
              <a:rPr lang="es-MX" sz="3600" dirty="0">
                <a:solidFill>
                  <a:schemeClr val="tx2"/>
                </a:solidFill>
                <a:latin typeface="Calibri Light" panose="020F0302020204030204" pitchFamily="34" charset="0"/>
                <a:ea typeface="Calibri"/>
                <a:cs typeface="Calibri Light" panose="020F0302020204030204" pitchFamily="34" charset="0"/>
              </a:rPr>
              <a:t>, </a:t>
            </a:r>
            <a:r>
              <a:rPr lang="es-MX" sz="3600" dirty="0" err="1">
                <a:solidFill>
                  <a:schemeClr val="tx2"/>
                </a:solidFill>
                <a:latin typeface="Calibri Light" panose="020F0302020204030204" pitchFamily="34" charset="0"/>
                <a:ea typeface="Calibri"/>
                <a:cs typeface="Calibri Light" panose="020F0302020204030204" pitchFamily="34" charset="0"/>
              </a:rPr>
              <a:t>Uma</a:t>
            </a:r>
            <a:r>
              <a:rPr lang="es-MX" sz="3600" dirty="0">
                <a:solidFill>
                  <a:schemeClr val="tx2"/>
                </a:solidFill>
                <a:latin typeface="Calibri Light" panose="020F0302020204030204" pitchFamily="34" charset="0"/>
                <a:ea typeface="Calibri"/>
                <a:cs typeface="Calibri Light" panose="020F0302020204030204" pitchFamily="34" charset="0"/>
              </a:rPr>
              <a:t>, </a:t>
            </a:r>
            <a:r>
              <a:rPr lang="es-MX" sz="3600" dirty="0" err="1">
                <a:solidFill>
                  <a:schemeClr val="tx2"/>
                </a:solidFill>
                <a:latin typeface="Calibri Light" panose="020F0302020204030204" pitchFamily="34" charset="0"/>
                <a:ea typeface="Calibri"/>
                <a:cs typeface="Calibri Light" panose="020F0302020204030204" pitchFamily="34" charset="0"/>
              </a:rPr>
              <a:t>Ur</a:t>
            </a:r>
            <a:r>
              <a:rPr lang="es-MX" sz="3600" dirty="0">
                <a:solidFill>
                  <a:schemeClr val="tx2"/>
                </a:solidFill>
                <a:latin typeface="Calibri Light" panose="020F0302020204030204" pitchFamily="34" charset="0"/>
                <a:ea typeface="Calibri"/>
                <a:cs typeface="Calibri Light" panose="020F0302020204030204" pitchFamily="34" charset="0"/>
              </a:rPr>
              <a:t>, Eridu y </a:t>
            </a:r>
            <a:r>
              <a:rPr lang="es-MX" sz="3600" dirty="0" err="1">
                <a:solidFill>
                  <a:schemeClr val="tx2"/>
                </a:solidFill>
                <a:latin typeface="Calibri Light" panose="020F0302020204030204" pitchFamily="34" charset="0"/>
                <a:ea typeface="Calibri"/>
                <a:cs typeface="Calibri Light" panose="020F0302020204030204" pitchFamily="34" charset="0"/>
              </a:rPr>
              <a:t>Ea</a:t>
            </a:r>
            <a:r>
              <a:rPr lang="es-MX" sz="3600" dirty="0">
                <a:solidFill>
                  <a:schemeClr val="tx2"/>
                </a:solidFill>
                <a:latin typeface="Calibri Light" panose="020F0302020204030204" pitchFamily="34" charset="0"/>
                <a:ea typeface="Calibri"/>
                <a:cs typeface="Calibri Light" panose="020F0302020204030204" pitchFamily="34" charset="0"/>
              </a:rPr>
              <a:t>. </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En ellas había un rey absoluto, que se hacía llamar “vicario” del dios protector de la ciudad. </a:t>
            </a:r>
          </a:p>
        </p:txBody>
      </p:sp>
    </p:spTree>
    <p:extLst>
      <p:ext uri="{BB962C8B-B14F-4D97-AF65-F5344CB8AC3E}">
        <p14:creationId xmlns:p14="http://schemas.microsoft.com/office/powerpoint/2010/main" val="2948114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iblioteca.templodeapolo.net/imagens/imagens/Cidades-0013-www.templodeapolo.net.jpg">
            <a:extLst>
              <a:ext uri="{FF2B5EF4-FFF2-40B4-BE49-F238E27FC236}">
                <a16:creationId xmlns:a16="http://schemas.microsoft.com/office/drawing/2014/main" id="{30D90DBE-E627-4DEC-B4BE-3716C60E8302}"/>
              </a:ext>
            </a:extLst>
          </p:cNvPr>
          <p:cNvPicPr>
            <a:picLocks noChangeAspect="1" noChangeArrowheads="1"/>
          </p:cNvPicPr>
          <p:nvPr/>
        </p:nvPicPr>
        <p:blipFill>
          <a:blip r:embed="rId2" cstate="print"/>
          <a:srcRect/>
          <a:stretch>
            <a:fillRect/>
          </a:stretch>
        </p:blipFill>
        <p:spPr bwMode="auto">
          <a:xfrm>
            <a:off x="2205980" y="404664"/>
            <a:ext cx="8136904" cy="6048672"/>
          </a:xfrm>
          <a:prstGeom prst="rect">
            <a:avLst/>
          </a:prstGeom>
          <a:noFill/>
        </p:spPr>
      </p:pic>
    </p:spTree>
    <p:extLst>
      <p:ext uri="{BB962C8B-B14F-4D97-AF65-F5344CB8AC3E}">
        <p14:creationId xmlns:p14="http://schemas.microsoft.com/office/powerpoint/2010/main" val="4271629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Organización Social</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 organización social era en grupos que podían ser: nobles (rey, sacerdote y escribas), hombres (comerciantes, artesanos y campesinos) y esclavos (prisioneros de guerra).</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131410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Organización Política	</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 organización política estaba dividida en ciudades-estados en donde los dirigía un gobernante que podía ser un rey, un príncipe o un sacerdote.</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3116050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Hablar de libros y bibliotecas, es dialogar sobre la evolución del hombre, así que, tendremos que empezar por hacer referencia a la aparición de la escritura, ya que el libro es un soporte material donde se ha fijado información con la intención de transmitirlo.</a:t>
            </a:r>
            <a:endParaRPr lang="es-MX" sz="36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07128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a:xfrm>
            <a:off x="1117309" y="1701800"/>
            <a:ext cx="10157354" cy="2519288"/>
          </a:xfrm>
        </p:spPr>
        <p:txBody>
          <a:bodyPr>
            <a:normAutofit fontScale="55000" lnSpcReduction="2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Religión</a:t>
            </a:r>
            <a:br>
              <a:rPr lang="es-MX" sz="3600" dirty="0">
                <a:solidFill>
                  <a:schemeClr val="tx2"/>
                </a:solidFill>
                <a:latin typeface="Calibri Light" panose="020F0302020204030204" pitchFamily="34" charset="0"/>
                <a:ea typeface="Calibri"/>
                <a:cs typeface="Calibri Light" panose="020F0302020204030204" pitchFamily="34" charset="0"/>
              </a:rPr>
            </a:br>
            <a:r>
              <a:rPr lang="es-MX" sz="3600" dirty="0">
                <a:solidFill>
                  <a:schemeClr val="tx2"/>
                </a:solidFill>
                <a:latin typeface="Calibri Light" panose="020F0302020204030204" pitchFamily="34" charset="0"/>
                <a:ea typeface="Calibri"/>
                <a:cs typeface="Calibri Light" panose="020F0302020204030204" pitchFamily="34" charset="0"/>
              </a:rPr>
              <a:t>Sus habitantes eran politeístas; y tenían un Dios que podía ser un rey y creían en la vida después de la muerte.</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  </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
        <p:nvSpPr>
          <p:cNvPr id="2" name="TextBox 1">
            <a:extLst>
              <a:ext uri="{FF2B5EF4-FFF2-40B4-BE49-F238E27FC236}">
                <a16:creationId xmlns:a16="http://schemas.microsoft.com/office/drawing/2014/main" id="{F6F37217-0BB5-47E7-92F4-5F1336FF5AAB}"/>
              </a:ext>
            </a:extLst>
          </p:cNvPr>
          <p:cNvSpPr txBox="1"/>
          <p:nvPr/>
        </p:nvSpPr>
        <p:spPr>
          <a:xfrm>
            <a:off x="2620384" y="2821197"/>
            <a:ext cx="6948056" cy="3256982"/>
          </a:xfrm>
          <a:prstGeom prst="rect">
            <a:avLst/>
          </a:prstGeom>
          <a:noFill/>
        </p:spPr>
        <p:txBody>
          <a:bodyPr wrap="none" rtlCol="0">
            <a:spAutoFit/>
          </a:bodyPr>
          <a:lstStyle/>
          <a:p>
            <a:pPr algn="just">
              <a:lnSpc>
                <a:spcPct val="115000"/>
              </a:lnSpc>
              <a:spcAft>
                <a:spcPts val="1000"/>
              </a:spcAft>
            </a:pPr>
            <a:r>
              <a:rPr lang="es-MX" dirty="0">
                <a:solidFill>
                  <a:schemeClr val="tx2"/>
                </a:solidFill>
                <a:latin typeface="Calibri Light" panose="020F0302020204030204" pitchFamily="34" charset="0"/>
                <a:ea typeface="Calibri"/>
                <a:cs typeface="Calibri Light" panose="020F0302020204030204" pitchFamily="34" charset="0"/>
              </a:rPr>
              <a:t>Anu: dios del cielo y padre de los dioses.</a:t>
            </a:r>
          </a:p>
          <a:p>
            <a:pPr algn="just">
              <a:lnSpc>
                <a:spcPct val="115000"/>
              </a:lnSpc>
              <a:spcAft>
                <a:spcPts val="1000"/>
              </a:spcAft>
            </a:pPr>
            <a:r>
              <a:rPr lang="es-MX" dirty="0">
                <a:solidFill>
                  <a:schemeClr val="tx2"/>
                </a:solidFill>
                <a:latin typeface="Calibri Light" panose="020F0302020204030204" pitchFamily="34" charset="0"/>
                <a:ea typeface="Calibri"/>
                <a:cs typeface="Calibri Light" panose="020F0302020204030204" pitchFamily="34" charset="0"/>
              </a:rPr>
              <a:t>Enki: dios de la Sabiduría</a:t>
            </a:r>
          </a:p>
          <a:p>
            <a:pPr algn="just">
              <a:lnSpc>
                <a:spcPct val="115000"/>
              </a:lnSpc>
              <a:spcAft>
                <a:spcPts val="1000"/>
              </a:spcAft>
            </a:pPr>
            <a:r>
              <a:rPr lang="es-MX" dirty="0" err="1">
                <a:solidFill>
                  <a:schemeClr val="tx2"/>
                </a:solidFill>
                <a:latin typeface="Calibri Light" panose="020F0302020204030204" pitchFamily="34" charset="0"/>
                <a:ea typeface="Calibri"/>
                <a:cs typeface="Calibri Light" panose="020F0302020204030204" pitchFamily="34" charset="0"/>
              </a:rPr>
              <a:t>Nannar</a:t>
            </a:r>
            <a:r>
              <a:rPr lang="es-MX" dirty="0">
                <a:solidFill>
                  <a:schemeClr val="tx2"/>
                </a:solidFill>
                <a:latin typeface="Calibri Light" panose="020F0302020204030204" pitchFamily="34" charset="0"/>
                <a:ea typeface="Calibri"/>
                <a:cs typeface="Calibri Light" panose="020F0302020204030204" pitchFamily="34" charset="0"/>
              </a:rPr>
              <a:t>: dios de la Luna</a:t>
            </a:r>
          </a:p>
          <a:p>
            <a:pPr algn="just">
              <a:lnSpc>
                <a:spcPct val="115000"/>
              </a:lnSpc>
              <a:spcAft>
                <a:spcPts val="1000"/>
              </a:spcAft>
            </a:pPr>
            <a:r>
              <a:rPr lang="es-MX" dirty="0" err="1">
                <a:solidFill>
                  <a:schemeClr val="tx2"/>
                </a:solidFill>
                <a:latin typeface="Calibri Light" panose="020F0302020204030204" pitchFamily="34" charset="0"/>
                <a:ea typeface="Calibri"/>
                <a:cs typeface="Calibri Light" panose="020F0302020204030204" pitchFamily="34" charset="0"/>
              </a:rPr>
              <a:t>Utu</a:t>
            </a:r>
            <a:r>
              <a:rPr lang="es-MX" dirty="0">
                <a:solidFill>
                  <a:schemeClr val="tx2"/>
                </a:solidFill>
                <a:latin typeface="Calibri Light" panose="020F0302020204030204" pitchFamily="34" charset="0"/>
                <a:ea typeface="Calibri"/>
                <a:cs typeface="Calibri Light" panose="020F0302020204030204" pitchFamily="34" charset="0"/>
              </a:rPr>
              <a:t>: dios del Sol (hacia el 5100 a. C. se llamaba </a:t>
            </a:r>
            <a:r>
              <a:rPr lang="es-MX" dirty="0" err="1">
                <a:solidFill>
                  <a:schemeClr val="tx2"/>
                </a:solidFill>
                <a:latin typeface="Calibri Light" panose="020F0302020204030204" pitchFamily="34" charset="0"/>
                <a:ea typeface="Calibri"/>
                <a:cs typeface="Calibri Light" panose="020F0302020204030204" pitchFamily="34" charset="0"/>
              </a:rPr>
              <a:t>Ninurta</a:t>
            </a:r>
            <a:endParaRPr lang="es-MX" dirty="0">
              <a:solidFill>
                <a:schemeClr val="tx2"/>
              </a:solidFill>
              <a:latin typeface="Calibri Light" panose="020F0302020204030204" pitchFamily="34" charset="0"/>
              <a:ea typeface="Calibri"/>
              <a:cs typeface="Calibri Light" panose="020F0302020204030204" pitchFamily="34" charset="0"/>
            </a:endParaRPr>
          </a:p>
          <a:p>
            <a:pPr algn="just">
              <a:lnSpc>
                <a:spcPct val="115000"/>
              </a:lnSpc>
              <a:spcAft>
                <a:spcPts val="1000"/>
              </a:spcAft>
            </a:pPr>
            <a:r>
              <a:rPr lang="es-MX" dirty="0" err="1">
                <a:solidFill>
                  <a:schemeClr val="tx2"/>
                </a:solidFill>
                <a:latin typeface="Calibri Light" panose="020F0302020204030204" pitchFamily="34" charset="0"/>
                <a:ea typeface="Calibri"/>
                <a:cs typeface="Calibri Light" panose="020F0302020204030204" pitchFamily="34" charset="0"/>
              </a:rPr>
              <a:t>Ea</a:t>
            </a:r>
            <a:r>
              <a:rPr lang="es-MX" dirty="0">
                <a:solidFill>
                  <a:schemeClr val="tx2"/>
                </a:solidFill>
                <a:latin typeface="Calibri Light" panose="020F0302020204030204" pitchFamily="34" charset="0"/>
                <a:ea typeface="Calibri"/>
                <a:cs typeface="Calibri Light" panose="020F0302020204030204" pitchFamily="34" charset="0"/>
              </a:rPr>
              <a:t>: creador de los hombres</a:t>
            </a:r>
          </a:p>
          <a:p>
            <a:pPr algn="just">
              <a:lnSpc>
                <a:spcPct val="115000"/>
              </a:lnSpc>
              <a:spcAft>
                <a:spcPts val="1000"/>
              </a:spcAft>
            </a:pPr>
            <a:r>
              <a:rPr lang="es-MX" dirty="0">
                <a:solidFill>
                  <a:schemeClr val="tx2"/>
                </a:solidFill>
                <a:latin typeface="Calibri Light" panose="020F0302020204030204" pitchFamily="34" charset="0"/>
                <a:ea typeface="Calibri"/>
                <a:cs typeface="Calibri Light" panose="020F0302020204030204" pitchFamily="34" charset="0"/>
              </a:rPr>
              <a:t>Enlil: Dios del viento	</a:t>
            </a:r>
          </a:p>
        </p:txBody>
      </p:sp>
    </p:spTree>
    <p:extLst>
      <p:ext uri="{BB962C8B-B14F-4D97-AF65-F5344CB8AC3E}">
        <p14:creationId xmlns:p14="http://schemas.microsoft.com/office/powerpoint/2010/main" val="4095271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lnSpcReduction="1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En el siglo XVII a. C., el rey Hammurabi unificó el Estado, hizo de Babilonia la capital del imperio e impuso como dios principal a Marduk. Este dios encargado de restablecer el orden celeste, de hacer surgir la tierra del mar y de esculpir el cuerpo del primer hombre antes de repartir los dominios del universo entre los demás</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173031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pic>
        <p:nvPicPr>
          <p:cNvPr id="2" name="Content Placeholder 1">
            <a:extLst>
              <a:ext uri="{FF2B5EF4-FFF2-40B4-BE49-F238E27FC236}">
                <a16:creationId xmlns:a16="http://schemas.microsoft.com/office/drawing/2014/main" id="{B9EBD6EC-40C0-4683-B317-C50ADFC70E9D}"/>
              </a:ext>
            </a:extLst>
          </p:cNvPr>
          <p:cNvPicPr>
            <a:picLocks noGrp="1" noChangeAspect="1"/>
          </p:cNvPicPr>
          <p:nvPr>
            <p:ph idx="1"/>
          </p:nvPr>
        </p:nvPicPr>
        <p:blipFill>
          <a:blip r:embed="rId2"/>
          <a:stretch>
            <a:fillRect/>
          </a:stretch>
        </p:blipFill>
        <p:spPr>
          <a:xfrm>
            <a:off x="3217997" y="1701800"/>
            <a:ext cx="5956031" cy="4470400"/>
          </a:xfrm>
          <a:prstGeom prst="rect">
            <a:avLst/>
          </a:prstGeom>
        </p:spPr>
      </p:pic>
    </p:spTree>
    <p:extLst>
      <p:ext uri="{BB962C8B-B14F-4D97-AF65-F5344CB8AC3E}">
        <p14:creationId xmlns:p14="http://schemas.microsoft.com/office/powerpoint/2010/main" val="1617104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fontScale="92500" lnSpcReduction="2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Arte</a:t>
            </a:r>
            <a:br>
              <a:rPr lang="es-MX" sz="3600" dirty="0">
                <a:solidFill>
                  <a:schemeClr val="tx2"/>
                </a:solidFill>
                <a:latin typeface="Calibri Light" panose="020F0302020204030204" pitchFamily="34" charset="0"/>
                <a:ea typeface="Calibri"/>
                <a:cs typeface="Calibri Light" panose="020F0302020204030204" pitchFamily="34" charset="0"/>
              </a:rPr>
            </a:br>
            <a:r>
              <a:rPr lang="es-MX" sz="3600" dirty="0">
                <a:solidFill>
                  <a:schemeClr val="tx2"/>
                </a:solidFill>
                <a:latin typeface="Calibri Light" panose="020F0302020204030204" pitchFamily="34" charset="0"/>
                <a:ea typeface="Calibri"/>
                <a:cs typeface="Calibri Light" panose="020F0302020204030204" pitchFamily="34" charset="0"/>
              </a:rPr>
              <a:t>Cocinaban arcilla para obtener terracota con la que realizaron cerámica, esculturas y tablillas para la escritura. En la escultura emplearon diversos materiales como: basalto, arenisca, diorita y alabastro. También trabajaron algunos metales como el bronce, el cobre, el oro y la plata, así como nácar y piedras preciosas en las piezas más delicadas y en las labores de incrustación. </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3754265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pic>
        <p:nvPicPr>
          <p:cNvPr id="2" name="Content Placeholder 1">
            <a:extLst>
              <a:ext uri="{FF2B5EF4-FFF2-40B4-BE49-F238E27FC236}">
                <a16:creationId xmlns:a16="http://schemas.microsoft.com/office/drawing/2014/main" id="{BCC027EB-B856-4FE4-BC5C-9D9BCDE33165}"/>
              </a:ext>
            </a:extLst>
          </p:cNvPr>
          <p:cNvPicPr>
            <a:picLocks noGrp="1" noChangeAspect="1"/>
          </p:cNvPicPr>
          <p:nvPr>
            <p:ph idx="1"/>
          </p:nvPr>
        </p:nvPicPr>
        <p:blipFill>
          <a:blip r:embed="rId2"/>
          <a:stretch>
            <a:fillRect/>
          </a:stretch>
        </p:blipFill>
        <p:spPr>
          <a:xfrm>
            <a:off x="2716989" y="1701800"/>
            <a:ext cx="6958046" cy="4470400"/>
          </a:xfrm>
          <a:prstGeom prst="rect">
            <a:avLst/>
          </a:prstGeom>
        </p:spPr>
      </p:pic>
    </p:spTree>
    <p:extLst>
      <p:ext uri="{BB962C8B-B14F-4D97-AF65-F5344CB8AC3E}">
        <p14:creationId xmlns:p14="http://schemas.microsoft.com/office/powerpoint/2010/main" val="25929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fontScale="77500" lnSpcReduction="2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Cultura</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Las culturas de Mesopotamia fueron pioneras en muchas de las ramas de conocimiento; desarrollaron la escritura que se denominó cuneiforme, en principio pictográfica y más adelante la fonética; en el campo del derecho, crearon los primeros códigos de leyes; en arquitectura, desarrollaron importantes avances como la bóveda y la cúpula, crearon un calendario de 12 meses y 360 días e inventaron el sistema de numeración sexagesimal. </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258888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fontScale="77500" lnSpcReduction="2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Ciencias</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El cálculo floreció en Mesopotamia mediante un sistema de numeración decimal y sistema </a:t>
            </a:r>
            <a:r>
              <a:rPr lang="es-MX" sz="3600" dirty="0" err="1">
                <a:solidFill>
                  <a:schemeClr val="tx2"/>
                </a:solidFill>
                <a:latin typeface="Calibri Light" panose="020F0302020204030204" pitchFamily="34" charset="0"/>
                <a:ea typeface="Calibri"/>
                <a:cs typeface="Calibri Light" panose="020F0302020204030204" pitchFamily="34" charset="0"/>
              </a:rPr>
              <a:t>sexagenal</a:t>
            </a:r>
            <a:r>
              <a:rPr lang="es-MX" sz="3600" dirty="0">
                <a:solidFill>
                  <a:schemeClr val="tx2"/>
                </a:solidFill>
                <a:latin typeface="Calibri Light" panose="020F0302020204030204" pitchFamily="34" charset="0"/>
                <a:ea typeface="Calibri"/>
                <a:cs typeface="Calibri Light" panose="020F0302020204030204" pitchFamily="34" charset="0"/>
              </a:rPr>
              <a:t>, cuya primera aplicación fue en el comercio. Además de la suma y resta conocían la multiplicación y la división y, a partir del II milenio a. C. desarrollaron una matemática que permitía resolver ecuaciones hasta de tercer grado. Conocían asimismo un valor aproximado del número “pi”, de la raíz y la potencia, y eran capaces de calcular volúmenes y superficies de las principales figuras geométricas. </a:t>
            </a:r>
          </a:p>
        </p:txBody>
      </p:sp>
    </p:spTree>
    <p:extLst>
      <p:ext uri="{BB962C8B-B14F-4D97-AF65-F5344CB8AC3E}">
        <p14:creationId xmlns:p14="http://schemas.microsoft.com/office/powerpoint/2010/main" val="2849360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Literatura</a:t>
            </a:r>
          </a:p>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Antes del desarrollo de la literatura, el lenguaje escrito se usaba para llevar las cuentas administrativas de la comunidad. Con el tiempo, se le empezó a dar otro uso; explicar hechos, leyendas, catástrofes.</a:t>
            </a:r>
          </a:p>
          <a:p>
            <a:pPr marL="0" indent="0" algn="just">
              <a:lnSpc>
                <a:spcPct val="115000"/>
              </a:lnSpc>
              <a:spcAft>
                <a:spcPts val="1000"/>
              </a:spcAft>
              <a:buNone/>
            </a:pPr>
            <a:endParaRPr lang="es-MX" sz="3600" dirty="0">
              <a:solidFill>
                <a:schemeClr val="tx2"/>
              </a:solidFill>
              <a:latin typeface="Calibri Light" panose="020F0302020204030204" pitchFamily="34" charset="0"/>
              <a:ea typeface="Calibri"/>
              <a:cs typeface="Calibri Light" panose="020F0302020204030204" pitchFamily="34" charset="0"/>
            </a:endParaRPr>
          </a:p>
        </p:txBody>
      </p:sp>
    </p:spTree>
    <p:extLst>
      <p:ext uri="{BB962C8B-B14F-4D97-AF65-F5344CB8AC3E}">
        <p14:creationId xmlns:p14="http://schemas.microsoft.com/office/powerpoint/2010/main" val="83269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 forma de libro más antigua que se conoce son las tablillas, pequeñas placas de arcilla, madera marfil, oro u otro material que servía de soporte a la escritura en la antigüedad</a:t>
            </a:r>
          </a:p>
        </p:txBody>
      </p:sp>
    </p:spTree>
    <p:extLst>
      <p:ext uri="{BB962C8B-B14F-4D97-AF65-F5344CB8AC3E}">
        <p14:creationId xmlns:p14="http://schemas.microsoft.com/office/powerpoint/2010/main" val="2178675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Las tablillas reúnen las cualidades de lo que hoy  llamamos libro: un soporte más o menos permanente, multiplicable, que en una o varias partes iguales (hojas) contiene el texto de un documento, una obra o una parte de ella.</a:t>
            </a:r>
          </a:p>
        </p:txBody>
      </p:sp>
    </p:spTree>
    <p:extLst>
      <p:ext uri="{BB962C8B-B14F-4D97-AF65-F5344CB8AC3E}">
        <p14:creationId xmlns:p14="http://schemas.microsoft.com/office/powerpoint/2010/main" val="136439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endParaRPr lang="es-MX" sz="3600" dirty="0">
              <a:solidFill>
                <a:schemeClr val="tx2"/>
              </a:solidFill>
              <a:latin typeface="Calibri Light" panose="020F0302020204030204" pitchFamily="34" charset="0"/>
              <a:cs typeface="Calibri Light" panose="020F0302020204030204" pitchFamily="34" charset="0"/>
            </a:endParaRPr>
          </a:p>
          <a:p>
            <a:pPr marL="0" indent="0" algn="just">
              <a:lnSpc>
                <a:spcPct val="115000"/>
              </a:lnSpc>
              <a:spcAft>
                <a:spcPts val="1000"/>
              </a:spcAft>
              <a:buNone/>
            </a:pPr>
            <a:r>
              <a:rPr lang="es-MX" sz="3600" dirty="0">
                <a:solidFill>
                  <a:schemeClr val="tx2"/>
                </a:solidFill>
                <a:latin typeface="Calibri Light" panose="020F0302020204030204" pitchFamily="34" charset="0"/>
                <a:cs typeface="Calibri Light" panose="020F0302020204030204" pitchFamily="34" charset="0"/>
              </a:rPr>
              <a:t>Así mismo tendríamos que reconocer que la historia del libro es la historia social y cultural de la comunicación impresa.</a:t>
            </a:r>
          </a:p>
        </p:txBody>
      </p:sp>
    </p:spTree>
    <p:extLst>
      <p:ext uri="{BB962C8B-B14F-4D97-AF65-F5344CB8AC3E}">
        <p14:creationId xmlns:p14="http://schemas.microsoft.com/office/powerpoint/2010/main" val="34844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fontScale="925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En Asiria y Babilonia se usaron unos bloques de arcilla, que se empleaba húmeda y blanda. Se escribía en ellas con un estilete de metal, marfil o madera, romo y de sección triangular, aunque al principio se uso una astilla de caña puntiaguda. A esta característica del instrumento se debe el echo de que los caracteres escritos fueran cuneiformes, es decir, en forma de cuña.</a:t>
            </a:r>
          </a:p>
        </p:txBody>
      </p:sp>
    </p:spTree>
    <p:extLst>
      <p:ext uri="{BB962C8B-B14F-4D97-AF65-F5344CB8AC3E}">
        <p14:creationId xmlns:p14="http://schemas.microsoft.com/office/powerpoint/2010/main" val="412464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Las tablillas más pequeñas miden de dos a tres centímetros (como un sello de correos), y las más grandes unos treinta centímetros (como un libro ordinario, en cuartos). Una vez escritas por las dos caras se cocían al horno.</a:t>
            </a:r>
          </a:p>
        </p:txBody>
      </p:sp>
    </p:spTree>
    <p:extLst>
      <p:ext uri="{BB962C8B-B14F-4D97-AF65-F5344CB8AC3E}">
        <p14:creationId xmlns:p14="http://schemas.microsoft.com/office/powerpoint/2010/main" val="3383549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C2AF93-EDBD-4E11-B0B8-211248547005}"/>
              </a:ext>
            </a:extLst>
          </p:cNvPr>
          <p:cNvPicPr>
            <a:picLocks noChangeAspect="1"/>
          </p:cNvPicPr>
          <p:nvPr/>
        </p:nvPicPr>
        <p:blipFill>
          <a:blip r:embed="rId2"/>
          <a:stretch>
            <a:fillRect/>
          </a:stretch>
        </p:blipFill>
        <p:spPr>
          <a:xfrm>
            <a:off x="765820" y="1412776"/>
            <a:ext cx="4298053" cy="4474852"/>
          </a:xfrm>
          <a:prstGeom prst="rect">
            <a:avLst/>
          </a:prstGeom>
        </p:spPr>
      </p:pic>
      <p:pic>
        <p:nvPicPr>
          <p:cNvPr id="3" name="Picture 2">
            <a:extLst>
              <a:ext uri="{FF2B5EF4-FFF2-40B4-BE49-F238E27FC236}">
                <a16:creationId xmlns:a16="http://schemas.microsoft.com/office/drawing/2014/main" id="{4163405B-4063-4396-B616-DC2E609AE80B}"/>
              </a:ext>
            </a:extLst>
          </p:cNvPr>
          <p:cNvPicPr>
            <a:picLocks noChangeAspect="1"/>
          </p:cNvPicPr>
          <p:nvPr/>
        </p:nvPicPr>
        <p:blipFill>
          <a:blip r:embed="rId3"/>
          <a:stretch>
            <a:fillRect/>
          </a:stretch>
        </p:blipFill>
        <p:spPr>
          <a:xfrm flipH="1">
            <a:off x="6111735" y="2060848"/>
            <a:ext cx="4919567" cy="2940080"/>
          </a:xfrm>
          <a:prstGeom prst="rect">
            <a:avLst/>
          </a:prstGeom>
        </p:spPr>
      </p:pic>
    </p:spTree>
    <p:extLst>
      <p:ext uri="{BB962C8B-B14F-4D97-AF65-F5344CB8AC3E}">
        <p14:creationId xmlns:p14="http://schemas.microsoft.com/office/powerpoint/2010/main" val="1893429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lnSpcReduction="1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Las más antiguas encontradas se remontan a fines del milenio IV a. de C. y llegan hasta los inicios de nuestra era. En las excavaciones se han hallado cientos de miles de tablillas, algunas de las cuales solo tienen escritas unas líneas, pero otras incluidas varias columnas (en algunos casos estas llegan al número de 12) de escritura apretada. </a:t>
            </a:r>
          </a:p>
        </p:txBody>
      </p:sp>
    </p:spTree>
    <p:extLst>
      <p:ext uri="{BB962C8B-B14F-4D97-AF65-F5344CB8AC3E}">
        <p14:creationId xmlns:p14="http://schemas.microsoft.com/office/powerpoint/2010/main" val="65092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En ellas aparecen todos los géneros literarios: textos religiosos épicos, sobre aspectos económicos, históricos, jurídicos, matemáticos, astronómicos, diplomáticos, epistolares, etcétera. También se han encontrado tablillas en Etruria y en Grecia.</a:t>
            </a:r>
          </a:p>
        </p:txBody>
      </p:sp>
    </p:spTree>
    <p:extLst>
      <p:ext uri="{BB962C8B-B14F-4D97-AF65-F5344CB8AC3E}">
        <p14:creationId xmlns:p14="http://schemas.microsoft.com/office/powerpoint/2010/main" val="347320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lnSpcReduction="10000"/>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El colofón estaba constituido por título de la obra situado al inicio del libro, como más adelante se haría con el rollo, el códice y hasta con el libro impreso. También figuraba a veces, el nombre del propietario, el número de tabillas que formaban la obra o la serie; si se trataba de una copia, el estado del original del que se tomaba.</a:t>
            </a:r>
          </a:p>
        </p:txBody>
      </p:sp>
    </p:spTree>
    <p:extLst>
      <p:ext uri="{BB962C8B-B14F-4D97-AF65-F5344CB8AC3E}">
        <p14:creationId xmlns:p14="http://schemas.microsoft.com/office/powerpoint/2010/main" val="768432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Tablillas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ea typeface="Calibri"/>
                <a:cs typeface="Calibri Light" panose="020F0302020204030204" pitchFamily="34" charset="0"/>
              </a:rPr>
              <a:t>La fabricación de libros de arcilla por los Sumerios (milenio III a. de C.), los babilonios y los Asirios estaba perfectamente organizada, de modo que los escribas o copistas disponían, en los templos de Nínive y Babilonia de departamentos que les servían de talleres de escritura.</a:t>
            </a:r>
          </a:p>
        </p:txBody>
      </p:sp>
    </p:spTree>
    <p:extLst>
      <p:ext uri="{BB962C8B-B14F-4D97-AF65-F5344CB8AC3E}">
        <p14:creationId xmlns:p14="http://schemas.microsoft.com/office/powerpoint/2010/main" val="551895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Libro y bibliotecas en Mesopotamia</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marL="0" indent="0" algn="just">
              <a:lnSpc>
                <a:spcPct val="100000"/>
              </a:lnSpc>
              <a:buNone/>
            </a:pPr>
            <a:r>
              <a:rPr lang="es-MX" sz="3600" dirty="0">
                <a:solidFill>
                  <a:schemeClr val="tx2"/>
                </a:solidFill>
                <a:latin typeface="Calibri Light" panose="020F0302020204030204" pitchFamily="34" charset="0"/>
                <a:cs typeface="Calibri Light" panose="020F0302020204030204" pitchFamily="34" charset="0"/>
              </a:rPr>
              <a:t>Según todos los indicios, la escritura y el primer libro de la Historia nacieron en la antigua Mesopotamia, entre los ríos Tigris y </a:t>
            </a:r>
            <a:r>
              <a:rPr lang="es-MX" sz="3600" dirty="0" err="1">
                <a:solidFill>
                  <a:schemeClr val="tx2"/>
                </a:solidFill>
                <a:latin typeface="Calibri Light" panose="020F0302020204030204" pitchFamily="34" charset="0"/>
                <a:cs typeface="Calibri Light" panose="020F0302020204030204" pitchFamily="34" charset="0"/>
              </a:rPr>
              <a:t>Eúfrates</a:t>
            </a:r>
            <a:r>
              <a:rPr lang="es-MX" sz="3600" dirty="0">
                <a:solidFill>
                  <a:schemeClr val="tx2"/>
                </a:solidFill>
                <a:latin typeface="Calibri Light" panose="020F0302020204030204" pitchFamily="34" charset="0"/>
                <a:cs typeface="Calibri Light" panose="020F0302020204030204" pitchFamily="34" charset="0"/>
              </a:rPr>
              <a:t>. Los restos más antiguos, encontrados en Sumeria, datan del II milenio a. C. y son tabletas o tablillas de arcilla sobre las que se escribía con punzón o estilo cuando aún estaban húmedas. A continuación, se secaban al sol o se cocían, si el documento era de especial interés.</a:t>
            </a:r>
          </a:p>
        </p:txBody>
      </p:sp>
    </p:spTree>
    <p:extLst>
      <p:ext uri="{BB962C8B-B14F-4D97-AF65-F5344CB8AC3E}">
        <p14:creationId xmlns:p14="http://schemas.microsoft.com/office/powerpoint/2010/main" val="1581709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Libro y bibliotecas en Mesopotamia</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marL="0" indent="0" algn="just">
              <a:lnSpc>
                <a:spcPct val="100000"/>
              </a:lnSpc>
              <a:buNone/>
            </a:pPr>
            <a:r>
              <a:rPr lang="es-MX" sz="3600" dirty="0">
                <a:solidFill>
                  <a:schemeClr val="tx2"/>
                </a:solidFill>
                <a:latin typeface="Calibri Light" panose="020F0302020204030204" pitchFamily="34" charset="0"/>
                <a:cs typeface="Calibri Light" panose="020F0302020204030204" pitchFamily="34" charset="0"/>
              </a:rPr>
              <a:t>La escritura era cuneiforme, modelo que pervivió durante más de dos mil años para diversas lenguas y culturas: sumeria, acadia, babilónica, asiria, hitita, etc. llegando hasta la zona oriental de la actual Rumanía. Su desciframiento se debió principalmente a las aportaciones del británico Sir Henry C. </a:t>
            </a:r>
            <a:r>
              <a:rPr lang="es-MX" sz="3600" dirty="0" err="1">
                <a:solidFill>
                  <a:schemeClr val="tx2"/>
                </a:solidFill>
                <a:latin typeface="Calibri Light" panose="020F0302020204030204" pitchFamily="34" charset="0"/>
                <a:cs typeface="Calibri Light" panose="020F0302020204030204" pitchFamily="34" charset="0"/>
              </a:rPr>
              <a:t>Rawlinson</a:t>
            </a:r>
            <a:r>
              <a:rPr lang="es-MX" sz="3600" dirty="0">
                <a:solidFill>
                  <a:schemeClr val="tx2"/>
                </a:solidFill>
                <a:latin typeface="Calibri Light" panose="020F0302020204030204" pitchFamily="34" charset="0"/>
                <a:cs typeface="Calibri Light" panose="020F0302020204030204" pitchFamily="34" charset="0"/>
              </a:rPr>
              <a:t> a mediados del siglo XIX.</a:t>
            </a:r>
          </a:p>
        </p:txBody>
      </p:sp>
    </p:spTree>
    <p:extLst>
      <p:ext uri="{BB962C8B-B14F-4D97-AF65-F5344CB8AC3E}">
        <p14:creationId xmlns:p14="http://schemas.microsoft.com/office/powerpoint/2010/main" val="315744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Libro y bibliotecas en Mesopotamia</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marL="0" indent="0" algn="just">
              <a:lnSpc>
                <a:spcPct val="100000"/>
              </a:lnSpc>
              <a:buNone/>
            </a:pPr>
            <a:r>
              <a:rPr lang="es-MX" sz="3600" dirty="0">
                <a:solidFill>
                  <a:schemeClr val="tx2"/>
                </a:solidFill>
                <a:latin typeface="Calibri Light" panose="020F0302020204030204" pitchFamily="34" charset="0"/>
                <a:cs typeface="Calibri Light" panose="020F0302020204030204" pitchFamily="34" charset="0"/>
              </a:rPr>
              <a:t>Actualmente, se conocen más de un millón de tablillas, procedentes de Oriente Medio y conservadas principalmente en el Museo Británico. Las dos obras más representativas son el Poema de </a:t>
            </a:r>
            <a:r>
              <a:rPr lang="es-MX" sz="3600" dirty="0" err="1">
                <a:solidFill>
                  <a:schemeClr val="tx2"/>
                </a:solidFill>
                <a:latin typeface="Calibri Light" panose="020F0302020204030204" pitchFamily="34" charset="0"/>
                <a:cs typeface="Calibri Light" panose="020F0302020204030204" pitchFamily="34" charset="0"/>
              </a:rPr>
              <a:t>Gilgamés</a:t>
            </a:r>
            <a:r>
              <a:rPr lang="es-MX" sz="3600" dirty="0">
                <a:solidFill>
                  <a:schemeClr val="tx2"/>
                </a:solidFill>
                <a:latin typeface="Calibri Light" panose="020F0302020204030204" pitchFamily="34" charset="0"/>
                <a:cs typeface="Calibri Light" panose="020F0302020204030204" pitchFamily="34" charset="0"/>
              </a:rPr>
              <a:t> y el poema </a:t>
            </a:r>
            <a:r>
              <a:rPr lang="es-MX" sz="3600" dirty="0" err="1">
                <a:solidFill>
                  <a:schemeClr val="tx2"/>
                </a:solidFill>
                <a:latin typeface="Calibri Light" panose="020F0302020204030204" pitchFamily="34" charset="0"/>
                <a:cs typeface="Calibri Light" panose="020F0302020204030204" pitchFamily="34" charset="0"/>
              </a:rPr>
              <a:t>Enuma</a:t>
            </a:r>
            <a:r>
              <a:rPr lang="es-MX" sz="3600" dirty="0">
                <a:solidFill>
                  <a:schemeClr val="tx2"/>
                </a:solidFill>
                <a:latin typeface="Calibri Light" panose="020F0302020204030204" pitchFamily="34" charset="0"/>
                <a:cs typeface="Calibri Light" panose="020F0302020204030204" pitchFamily="34" charset="0"/>
              </a:rPr>
              <a:t> </a:t>
            </a:r>
            <a:r>
              <a:rPr lang="es-MX" sz="3600" dirty="0" err="1">
                <a:solidFill>
                  <a:schemeClr val="tx2"/>
                </a:solidFill>
                <a:latin typeface="Calibri Light" panose="020F0302020204030204" pitchFamily="34" charset="0"/>
                <a:cs typeface="Calibri Light" panose="020F0302020204030204" pitchFamily="34" charset="0"/>
              </a:rPr>
              <a:t>elis</a:t>
            </a:r>
            <a:r>
              <a:rPr lang="es-MX" sz="3600" dirty="0">
                <a:solidFill>
                  <a:schemeClr val="tx2"/>
                </a:solidFill>
                <a:latin typeface="Calibri Light" panose="020F0302020204030204" pitchFamily="34" charset="0"/>
                <a:cs typeface="Calibri Light" panose="020F0302020204030204" pitchFamily="34" charset="0"/>
              </a:rPr>
              <a:t>.</a:t>
            </a:r>
          </a:p>
        </p:txBody>
      </p:sp>
    </p:spTree>
    <p:extLst>
      <p:ext uri="{BB962C8B-B14F-4D97-AF65-F5344CB8AC3E}">
        <p14:creationId xmlns:p14="http://schemas.microsoft.com/office/powerpoint/2010/main" val="32808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pic>
        <p:nvPicPr>
          <p:cNvPr id="3" name="Content Placeholder 2">
            <a:extLst>
              <a:ext uri="{FF2B5EF4-FFF2-40B4-BE49-F238E27FC236}">
                <a16:creationId xmlns:a16="http://schemas.microsoft.com/office/drawing/2014/main" id="{8D124071-0F99-43F3-ADA3-095D9A8F282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49996" y="1701800"/>
            <a:ext cx="7920880" cy="5156200"/>
          </a:xfrm>
        </p:spPr>
      </p:pic>
    </p:spTree>
    <p:extLst>
      <p:ext uri="{BB962C8B-B14F-4D97-AF65-F5344CB8AC3E}">
        <p14:creationId xmlns:p14="http://schemas.microsoft.com/office/powerpoint/2010/main" val="3004379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Libro y bibliotecas en Mesopotamia</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marL="0" indent="0" algn="just">
              <a:lnSpc>
                <a:spcPct val="100000"/>
              </a:lnSpc>
              <a:buNone/>
            </a:pPr>
            <a:r>
              <a:rPr lang="es-MX" sz="3600" dirty="0">
                <a:solidFill>
                  <a:schemeClr val="tx2"/>
                </a:solidFill>
                <a:latin typeface="Calibri Light" panose="020F0302020204030204" pitchFamily="34" charset="0"/>
                <a:cs typeface="Calibri Light" panose="020F0302020204030204" pitchFamily="34" charset="0"/>
              </a:rPr>
              <a:t>Las ciudades de Babilonia y Nínive fueron los dos focos culturales. En Nínive destacó el rey asirio Asurbanipal, quien creó una escuela de escribas y una biblioteca en el palacio real, la BIBLIOTECA DE ASURBANIPAL. </a:t>
            </a:r>
          </a:p>
        </p:txBody>
      </p:sp>
    </p:spTree>
    <p:extLst>
      <p:ext uri="{BB962C8B-B14F-4D97-AF65-F5344CB8AC3E}">
        <p14:creationId xmlns:p14="http://schemas.microsoft.com/office/powerpoint/2010/main" val="351176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Libro y bibliotecas en Mesopotamia</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marL="0" indent="0" algn="just">
              <a:lnSpc>
                <a:spcPct val="100000"/>
              </a:lnSpc>
              <a:buNone/>
            </a:pPr>
            <a:r>
              <a:rPr lang="es-MX" sz="3600" dirty="0">
                <a:solidFill>
                  <a:schemeClr val="tx2"/>
                </a:solidFill>
                <a:latin typeface="Calibri Light" panose="020F0302020204030204" pitchFamily="34" charset="0"/>
                <a:cs typeface="Calibri Light" panose="020F0302020204030204" pitchFamily="34" charset="0"/>
              </a:rPr>
              <a:t>Fue descubierta a mediados del siglo XIX por el arqueólogo inglés Sir Austen Henry </a:t>
            </a:r>
            <a:r>
              <a:rPr lang="es-MX" sz="3600" dirty="0" err="1">
                <a:solidFill>
                  <a:schemeClr val="tx2"/>
                </a:solidFill>
                <a:latin typeface="Calibri Light" panose="020F0302020204030204" pitchFamily="34" charset="0"/>
                <a:cs typeface="Calibri Light" panose="020F0302020204030204" pitchFamily="34" charset="0"/>
              </a:rPr>
              <a:t>Layard</a:t>
            </a:r>
            <a:r>
              <a:rPr lang="es-MX" sz="3600" dirty="0">
                <a:solidFill>
                  <a:schemeClr val="tx2"/>
                </a:solidFill>
                <a:latin typeface="Calibri Light" panose="020F0302020204030204" pitchFamily="34" charset="0"/>
                <a:cs typeface="Calibri Light" panose="020F0302020204030204" pitchFamily="34" charset="0"/>
              </a:rPr>
              <a:t>, que encontró gran número de tabletas, clasificadas por materias e identificadas por marcas, y un “catálogo” de los fondos existentes con los temas de la colección: exorcismos, recetas médicas, presagios astrológicos, etc.</a:t>
            </a:r>
          </a:p>
        </p:txBody>
      </p:sp>
    </p:spTree>
    <p:extLst>
      <p:ext uri="{BB962C8B-B14F-4D97-AF65-F5344CB8AC3E}">
        <p14:creationId xmlns:p14="http://schemas.microsoft.com/office/powerpoint/2010/main" val="2624652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Libro y bibliotecas en Mesopotamia</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marL="0" indent="0" algn="just">
              <a:lnSpc>
                <a:spcPct val="100000"/>
              </a:lnSpc>
              <a:buNone/>
            </a:pPr>
            <a:r>
              <a:rPr lang="es-MX" sz="3600" dirty="0">
                <a:solidFill>
                  <a:schemeClr val="tx2"/>
                </a:solidFill>
                <a:latin typeface="Calibri Light" panose="020F0302020204030204" pitchFamily="34" charset="0"/>
                <a:cs typeface="Calibri Light" panose="020F0302020204030204" pitchFamily="34" charset="0"/>
              </a:rPr>
              <a:t>Destaca, asimismo, la BIBLIOTECA DE EBLA. Fue descubierta por arqueólogos italianos en 1975, quienes encontraron tabletas colocadas en estanterías de madera, adosadas a la pared, de acuerdo con su forma y contenido. Todas tenían una inscripción en el lomo para facilitar su localización.</a:t>
            </a:r>
          </a:p>
        </p:txBody>
      </p:sp>
    </p:spTree>
    <p:extLst>
      <p:ext uri="{BB962C8B-B14F-4D97-AF65-F5344CB8AC3E}">
        <p14:creationId xmlns:p14="http://schemas.microsoft.com/office/powerpoint/2010/main" val="620992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Referencias</a:t>
            </a:r>
          </a:p>
        </p:txBody>
      </p:sp>
      <p:sp>
        <p:nvSpPr>
          <p:cNvPr id="3" name="Content Placeholder 2">
            <a:extLst>
              <a:ext uri="{FF2B5EF4-FFF2-40B4-BE49-F238E27FC236}">
                <a16:creationId xmlns:a16="http://schemas.microsoft.com/office/drawing/2014/main" id="{EEDC9502-E43B-422D-BCD6-BE390F0F2A09}"/>
              </a:ext>
            </a:extLst>
          </p:cNvPr>
          <p:cNvSpPr>
            <a:spLocks noGrp="1"/>
          </p:cNvSpPr>
          <p:nvPr>
            <p:ph idx="1"/>
          </p:nvPr>
        </p:nvSpPr>
        <p:spPr/>
        <p:txBody>
          <a:bodyPr>
            <a:noAutofit/>
          </a:bodyPr>
          <a:lstStyle/>
          <a:p>
            <a:pPr algn="just">
              <a:lnSpc>
                <a:spcPct val="100000"/>
              </a:lnSpc>
            </a:pPr>
            <a:r>
              <a:rPr lang="es-MX" sz="2800" dirty="0">
                <a:solidFill>
                  <a:schemeClr val="tx2"/>
                </a:solidFill>
                <a:latin typeface="Calibri Light" panose="020F0302020204030204" pitchFamily="34" charset="0"/>
                <a:cs typeface="Calibri Light" panose="020F0302020204030204" pitchFamily="34" charset="0"/>
              </a:rPr>
              <a:t>Calvet, L. J. (2001). Historia de la escritura: de Mesopotamia hasta nuestros días. Barcelona: Paidós.</a:t>
            </a:r>
          </a:p>
          <a:p>
            <a:pPr algn="just">
              <a:lnSpc>
                <a:spcPct val="100000"/>
              </a:lnSpc>
            </a:pPr>
            <a:r>
              <a:rPr lang="es-MX" sz="2800" dirty="0" err="1">
                <a:solidFill>
                  <a:schemeClr val="tx2"/>
                </a:solidFill>
                <a:latin typeface="Calibri Light" panose="020F0302020204030204" pitchFamily="34" charset="0"/>
                <a:cs typeface="Calibri Light" panose="020F0302020204030204" pitchFamily="34" charset="0"/>
              </a:rPr>
              <a:t>Casson</a:t>
            </a:r>
            <a:r>
              <a:rPr lang="es-MX" sz="2800" dirty="0">
                <a:solidFill>
                  <a:schemeClr val="tx2"/>
                </a:solidFill>
                <a:latin typeface="Calibri Light" panose="020F0302020204030204" pitchFamily="34" charset="0"/>
                <a:cs typeface="Calibri Light" panose="020F0302020204030204" pitchFamily="34" charset="0"/>
              </a:rPr>
              <a:t>, L. (2001). Las bibliotecas del mundo antiguo. Madrid, Bellaterra.</a:t>
            </a:r>
          </a:p>
          <a:p>
            <a:pPr algn="just">
              <a:lnSpc>
                <a:spcPct val="100000"/>
              </a:lnSpc>
            </a:pPr>
            <a:r>
              <a:rPr lang="es-MX" sz="2800" dirty="0">
                <a:solidFill>
                  <a:schemeClr val="tx2"/>
                </a:solidFill>
                <a:latin typeface="Calibri Light" panose="020F0302020204030204" pitchFamily="34" charset="0"/>
                <a:cs typeface="Calibri Light" panose="020F0302020204030204" pitchFamily="34" charset="0"/>
              </a:rPr>
              <a:t>Dahl, S. (1999). Historia del libro. A. Adell (Trad.). Madrid: Ali</a:t>
            </a:r>
          </a:p>
          <a:p>
            <a:pPr algn="just">
              <a:lnSpc>
                <a:spcPct val="100000"/>
              </a:lnSpc>
            </a:pPr>
            <a:r>
              <a:rPr lang="es-MX" sz="2800" dirty="0">
                <a:solidFill>
                  <a:schemeClr val="tx2"/>
                </a:solidFill>
                <a:latin typeface="Calibri Light" panose="020F0302020204030204" pitchFamily="34" charset="0"/>
                <a:cs typeface="Calibri Light" panose="020F0302020204030204" pitchFamily="34" charset="0"/>
              </a:rPr>
              <a:t>Robinson, A. (1996). Historia de la escritura. Barcelona: Destino.</a:t>
            </a:r>
          </a:p>
        </p:txBody>
      </p:sp>
    </p:spTree>
    <p:extLst>
      <p:ext uri="{BB962C8B-B14F-4D97-AF65-F5344CB8AC3E}">
        <p14:creationId xmlns:p14="http://schemas.microsoft.com/office/powerpoint/2010/main" val="329834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endParaRPr lang="es-MX" sz="3600" dirty="0">
              <a:solidFill>
                <a:schemeClr val="tx2"/>
              </a:solidFill>
              <a:latin typeface="Calibri Light" panose="020F0302020204030204" pitchFamily="34" charset="0"/>
              <a:cs typeface="Calibri Light" panose="020F0302020204030204" pitchFamily="34" charset="0"/>
            </a:endParaRPr>
          </a:p>
          <a:p>
            <a:pPr marL="0" indent="0" algn="just">
              <a:lnSpc>
                <a:spcPct val="115000"/>
              </a:lnSpc>
              <a:spcAft>
                <a:spcPts val="1000"/>
              </a:spcAft>
              <a:buNone/>
            </a:pPr>
            <a:r>
              <a:rPr lang="es-MX" sz="3600" dirty="0">
                <a:solidFill>
                  <a:schemeClr val="tx2"/>
                </a:solidFill>
                <a:latin typeface="Calibri Light" panose="020F0302020204030204" pitchFamily="34" charset="0"/>
                <a:cs typeface="Calibri Light" panose="020F0302020204030204" pitchFamily="34" charset="0"/>
              </a:rPr>
              <a:t>Por supuesto habrá que reconocer que el lenguaje es la primera forma de transmisión de historias, sin embargo, el hombre tuvo necesidad de plasmarlos en soportes materiales para evitar su distorsión.</a:t>
            </a:r>
          </a:p>
        </p:txBody>
      </p:sp>
    </p:spTree>
    <p:extLst>
      <p:ext uri="{BB962C8B-B14F-4D97-AF65-F5344CB8AC3E}">
        <p14:creationId xmlns:p14="http://schemas.microsoft.com/office/powerpoint/2010/main" val="367103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sp>
        <p:nvSpPr>
          <p:cNvPr id="5" name="4 Marcador de texto"/>
          <p:cNvSpPr>
            <a:spLocks noGrp="1"/>
          </p:cNvSpPr>
          <p:nvPr>
            <p:ph idx="1"/>
          </p:nvPr>
        </p:nvSpPr>
        <p:spPr>
          <a:xfrm>
            <a:off x="1117309" y="1701800"/>
            <a:ext cx="10157354" cy="4470400"/>
          </a:xfrm>
        </p:spPr>
        <p:txBody>
          <a:bodyPr>
            <a:normAutofit/>
          </a:bodyPr>
          <a:lstStyle/>
          <a:p>
            <a:pPr marL="0" indent="0" algn="just">
              <a:lnSpc>
                <a:spcPct val="115000"/>
              </a:lnSpc>
              <a:spcAft>
                <a:spcPts val="1000"/>
              </a:spcAft>
              <a:buNone/>
            </a:pPr>
            <a:endParaRPr lang="es-MX" sz="3600" dirty="0">
              <a:solidFill>
                <a:schemeClr val="tx2"/>
              </a:solidFill>
              <a:latin typeface="Calibri Light" panose="020F0302020204030204" pitchFamily="34" charset="0"/>
              <a:cs typeface="Calibri Light" panose="020F0302020204030204" pitchFamily="34" charset="0"/>
            </a:endParaRPr>
          </a:p>
          <a:p>
            <a:pPr marL="0" indent="0" algn="just">
              <a:lnSpc>
                <a:spcPct val="115000"/>
              </a:lnSpc>
              <a:spcAft>
                <a:spcPts val="1000"/>
              </a:spcAft>
              <a:buNone/>
            </a:pPr>
            <a:r>
              <a:rPr lang="es-MX" sz="3600" dirty="0">
                <a:solidFill>
                  <a:schemeClr val="tx2"/>
                </a:solidFill>
                <a:latin typeface="Calibri Light" panose="020F0302020204030204" pitchFamily="34" charset="0"/>
                <a:cs typeface="Calibri Light" panose="020F0302020204030204" pitchFamily="34" charset="0"/>
              </a:rPr>
              <a:t>Así los primeros documentos son dibujos con valor significativo, dichos dibujos y grabados fueron a través de pictogramas, donde los dibujos representaban las palabras.</a:t>
            </a:r>
          </a:p>
        </p:txBody>
      </p:sp>
    </p:spTree>
    <p:extLst>
      <p:ext uri="{BB962C8B-B14F-4D97-AF65-F5344CB8AC3E}">
        <p14:creationId xmlns:p14="http://schemas.microsoft.com/office/powerpoint/2010/main" val="3588856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endParaRPr lang="es-MX" sz="3600" dirty="0">
              <a:latin typeface="Calibri Light" panose="020F0302020204030204" pitchFamily="34" charset="0"/>
              <a:cs typeface="Calibri Light" panose="020F0302020204030204" pitchFamily="34" charset="0"/>
            </a:endParaRPr>
          </a:p>
          <a:p>
            <a:pPr marL="0" indent="0" algn="just">
              <a:lnSpc>
                <a:spcPct val="115000"/>
              </a:lnSpc>
              <a:spcAft>
                <a:spcPts val="1000"/>
              </a:spcAft>
              <a:buNone/>
            </a:pPr>
            <a:r>
              <a:rPr lang="es-MX" sz="3600" dirty="0">
                <a:solidFill>
                  <a:schemeClr val="tx2"/>
                </a:solidFill>
                <a:latin typeface="Calibri Light" panose="020F0302020204030204" pitchFamily="34" charset="0"/>
                <a:cs typeface="Calibri Light" panose="020F0302020204030204" pitchFamily="34" charset="0"/>
              </a:rPr>
              <a:t>Después los pictogramas evolucionaron a ideas. Así los dibujos se convirtieron en ideogramas, es decir las palabras se convirtieron en ideas abstractas.</a:t>
            </a:r>
          </a:p>
        </p:txBody>
      </p:sp>
    </p:spTree>
    <p:extLst>
      <p:ext uri="{BB962C8B-B14F-4D97-AF65-F5344CB8AC3E}">
        <p14:creationId xmlns:p14="http://schemas.microsoft.com/office/powerpoint/2010/main" val="223042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MX" sz="3600" dirty="0">
                <a:solidFill>
                  <a:schemeClr val="tx2"/>
                </a:solidFill>
                <a:latin typeface="Century" panose="02040604050505020304" pitchFamily="18" charset="0"/>
                <a:cs typeface="Arial" pitchFamily="34" charset="0"/>
              </a:rPr>
              <a:t>Historia del Libro y las bibliotecas</a:t>
            </a:r>
          </a:p>
        </p:txBody>
      </p:sp>
      <p:sp>
        <p:nvSpPr>
          <p:cNvPr id="5" name="4 Marcador de texto"/>
          <p:cNvSpPr>
            <a:spLocks noGrp="1"/>
          </p:cNvSpPr>
          <p:nvPr>
            <p:ph idx="1"/>
          </p:nvPr>
        </p:nvSpPr>
        <p:spPr/>
        <p:txBody>
          <a:bodyPr>
            <a:normAutofit/>
          </a:bodyPr>
          <a:lstStyle/>
          <a:p>
            <a:pPr marL="0" indent="0" algn="just">
              <a:lnSpc>
                <a:spcPct val="115000"/>
              </a:lnSpc>
              <a:spcAft>
                <a:spcPts val="1000"/>
              </a:spcAft>
              <a:buNone/>
            </a:pPr>
            <a:r>
              <a:rPr lang="es-MX" sz="3600" dirty="0">
                <a:solidFill>
                  <a:schemeClr val="tx2"/>
                </a:solidFill>
                <a:latin typeface="Calibri Light" panose="020F0302020204030204" pitchFamily="34" charset="0"/>
                <a:cs typeface="Calibri Light" panose="020F0302020204030204" pitchFamily="34" charset="0"/>
              </a:rPr>
              <a:t>De los pictogramas e ideogramas, pasamos a la representación de palabras mediante la escritura de cuñas en arcilla, la escritura cuneiforme, la cual surge en Mesopotamia y Egipto como una forma de reducir y economizar las ideas.</a:t>
            </a:r>
          </a:p>
        </p:txBody>
      </p:sp>
    </p:spTree>
    <p:extLst>
      <p:ext uri="{BB962C8B-B14F-4D97-AF65-F5344CB8AC3E}">
        <p14:creationId xmlns:p14="http://schemas.microsoft.com/office/powerpoint/2010/main" val="3706879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93812" y="1340768"/>
            <a:ext cx="7008574" cy="1930400"/>
          </a:xfrm>
        </p:spPr>
        <p:txBody>
          <a:bodyPr>
            <a:normAutofit/>
          </a:bodyPr>
          <a:lstStyle/>
          <a:p>
            <a:pPr algn="ctr"/>
            <a:r>
              <a:rPr lang="es-MX" sz="4000" dirty="0">
                <a:solidFill>
                  <a:schemeClr val="tx2"/>
                </a:solidFill>
                <a:latin typeface="Century" panose="02040604050505020304" pitchFamily="18" charset="0"/>
                <a:cs typeface="Arial" pitchFamily="34" charset="0"/>
              </a:rPr>
              <a:t>MESOPOTAMIA</a:t>
            </a:r>
          </a:p>
        </p:txBody>
      </p:sp>
      <p:sp>
        <p:nvSpPr>
          <p:cNvPr id="5" name="4 Marcador de texto"/>
          <p:cNvSpPr>
            <a:spLocks noGrp="1"/>
          </p:cNvSpPr>
          <p:nvPr>
            <p:ph type="body" idx="1"/>
          </p:nvPr>
        </p:nvSpPr>
        <p:spPr>
          <a:xfrm>
            <a:off x="837828" y="2780506"/>
            <a:ext cx="7008574" cy="1296987"/>
          </a:xfrm>
        </p:spPr>
        <p:txBody>
          <a:bodyPr>
            <a:normAutofit/>
          </a:bodyPr>
          <a:lstStyle/>
          <a:p>
            <a:pPr marL="0" indent="0" algn="ctr">
              <a:lnSpc>
                <a:spcPct val="115000"/>
              </a:lnSpc>
              <a:spcAft>
                <a:spcPts val="1000"/>
              </a:spcAft>
              <a:buNone/>
            </a:pPr>
            <a:r>
              <a:rPr lang="es-MX" sz="4400" dirty="0">
                <a:solidFill>
                  <a:schemeClr val="tx2"/>
                </a:solidFill>
                <a:latin typeface="Calibri Light" panose="020F0302020204030204" pitchFamily="34" charset="0"/>
                <a:cs typeface="Calibri Light" panose="020F0302020204030204" pitchFamily="34" charset="0"/>
              </a:rPr>
              <a:t>La cuna de la civilización</a:t>
            </a:r>
          </a:p>
        </p:txBody>
      </p:sp>
    </p:spTree>
    <p:extLst>
      <p:ext uri="{BB962C8B-B14F-4D97-AF65-F5344CB8AC3E}">
        <p14:creationId xmlns:p14="http://schemas.microsoft.com/office/powerpoint/2010/main" val="664962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bril mes de la lectura en imagenes 2013">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spDef>
      <a:spPr>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defRPr/>
        </a:defPPr>
      </a:lstStyle>
    </a:txDef>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175CD0C-8211-4CFD-AC0C-35BE9502B5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Abril mes de la lectura en imagenes 2013</Template>
  <TotalTime>0</TotalTime>
  <Words>1767</Words>
  <Application>Microsoft Office PowerPoint</Application>
  <PresentationFormat>Custom</PresentationFormat>
  <Paragraphs>101</Paragraphs>
  <Slides>43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Algerian</vt:lpstr>
      <vt:lpstr>Arial</vt:lpstr>
      <vt:lpstr>Calibri</vt:lpstr>
      <vt:lpstr>Calibri Light</vt:lpstr>
      <vt:lpstr>Century</vt:lpstr>
      <vt:lpstr>Century Gothic</vt:lpstr>
      <vt:lpstr>Times New Roman</vt:lpstr>
      <vt:lpstr>Abril mes de la lectura en imagenes 2013</vt:lpstr>
      <vt:lpstr>HISTORIA DEL LIBRO Y BIBLIOTECAS   Tema: APARICIÓN DE LA ESCRITURA-Mesopotamia</vt:lpstr>
      <vt:lpstr>Historia del Libro y las bibliotecas</vt:lpstr>
      <vt:lpstr>Historia del Libro y las bibliotecas</vt:lpstr>
      <vt:lpstr>Historia del Libro y las bibliotecas</vt:lpstr>
      <vt:lpstr>Historia del Libro y las bibliotecas</vt:lpstr>
      <vt:lpstr>Historia del Libro y las bibliotecas</vt:lpstr>
      <vt:lpstr>Historia del Libro y las bibliotecas</vt:lpstr>
      <vt:lpstr>Historia del Libro y las bibliotecas</vt:lpstr>
      <vt:lpstr>MESOPOTAMIA</vt:lpstr>
      <vt:lpstr>PowerPoint Presentation</vt:lpstr>
      <vt:lpstr>Mesopotamia</vt:lpstr>
      <vt:lpstr>PowerPoint Presentation</vt:lpstr>
      <vt:lpstr>Mesopotamia</vt:lpstr>
      <vt:lpstr>Mesopotamia</vt:lpstr>
      <vt:lpstr>PowerPoint Presentation</vt:lpstr>
      <vt:lpstr>Mesopotamia</vt:lpstr>
      <vt:lpstr>PowerPoint Presentation</vt:lpstr>
      <vt:lpstr>Mesopotamia</vt:lpstr>
      <vt:lpstr>Mesopotamia</vt:lpstr>
      <vt:lpstr>Mesopotamia</vt:lpstr>
      <vt:lpstr>Mesopotamia</vt:lpstr>
      <vt:lpstr>Mesopotamia</vt:lpstr>
      <vt:lpstr>Mesopotamia</vt:lpstr>
      <vt:lpstr>Mesopotamia</vt:lpstr>
      <vt:lpstr>Mesopotamia</vt:lpstr>
      <vt:lpstr>Mesopotamia</vt:lpstr>
      <vt:lpstr>Mesopotamia</vt:lpstr>
      <vt:lpstr>Tablillas</vt:lpstr>
      <vt:lpstr>Tablillas</vt:lpstr>
      <vt:lpstr>Tablillas</vt:lpstr>
      <vt:lpstr>Tablillas</vt:lpstr>
      <vt:lpstr>PowerPoint Presentation</vt:lpstr>
      <vt:lpstr>Tablillas</vt:lpstr>
      <vt:lpstr>Tablillas</vt:lpstr>
      <vt:lpstr>Tablillas</vt:lpstr>
      <vt:lpstr>Tablillas</vt:lpstr>
      <vt:lpstr>Libro y bibliotecas en Mesopotamia</vt:lpstr>
      <vt:lpstr>Libro y bibliotecas en Mesopotamia</vt:lpstr>
      <vt:lpstr>Libro y bibliotecas en Mesopotamia</vt:lpstr>
      <vt:lpstr>Libro y bibliotecas en Mesopotamia</vt:lpstr>
      <vt:lpstr>Libro y bibliotecas en Mesopotamia</vt:lpstr>
      <vt:lpstr>Libro y bibliotecas en Mesopotamia</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2013-05-25T19:26:32Z</dcterms:created>
  <dcterms:modified xsi:type="dcterms:W3CDTF">2018-09-24T18:03:10Z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