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0" r:id="rId1"/>
  </p:sldMasterIdLst>
  <p:sldIdLst>
    <p:sldId id="256" r:id="rId2"/>
    <p:sldId id="301" r:id="rId3"/>
    <p:sldId id="302" r:id="rId4"/>
    <p:sldId id="303" r:id="rId5"/>
    <p:sldId id="304" r:id="rId6"/>
    <p:sldId id="305" r:id="rId7"/>
    <p:sldId id="306" r:id="rId8"/>
    <p:sldId id="257" r:id="rId9"/>
    <p:sldId id="283" r:id="rId10"/>
    <p:sldId id="258" r:id="rId11"/>
    <p:sldId id="259" r:id="rId12"/>
    <p:sldId id="263" r:id="rId13"/>
    <p:sldId id="260" r:id="rId14"/>
    <p:sldId id="265" r:id="rId15"/>
    <p:sldId id="287" r:id="rId16"/>
    <p:sldId id="264" r:id="rId17"/>
    <p:sldId id="288" r:id="rId18"/>
    <p:sldId id="289" r:id="rId19"/>
    <p:sldId id="290" r:id="rId20"/>
    <p:sldId id="291" r:id="rId21"/>
    <p:sldId id="284" r:id="rId22"/>
    <p:sldId id="286" r:id="rId23"/>
    <p:sldId id="279" r:id="rId24"/>
    <p:sldId id="271" r:id="rId25"/>
    <p:sldId id="278" r:id="rId26"/>
    <p:sldId id="292" r:id="rId27"/>
    <p:sldId id="293" r:id="rId28"/>
    <p:sldId id="272" r:id="rId29"/>
    <p:sldId id="294" r:id="rId30"/>
    <p:sldId id="274" r:id="rId31"/>
    <p:sldId id="273" r:id="rId32"/>
    <p:sldId id="275" r:id="rId33"/>
    <p:sldId id="277" r:id="rId34"/>
    <p:sldId id="276" r:id="rId35"/>
    <p:sldId id="295" r:id="rId36"/>
    <p:sldId id="296" r:id="rId37"/>
    <p:sldId id="297" r:id="rId38"/>
    <p:sldId id="298" r:id="rId39"/>
    <p:sldId id="299" r:id="rId40"/>
    <p:sldId id="300" r:id="rId41"/>
    <p:sldId id="307" r:id="rId42"/>
    <p:sldId id="282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092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734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720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381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203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889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961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171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245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175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75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14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451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9/27/2018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63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9/27/2018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22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.auckland.ac.nz/serj" TargetMode="External"/><Relationship Id="rId2" Type="http://schemas.openxmlformats.org/officeDocument/2006/relationships/hyperlink" Target="http://www.comie.org.mx/congreso/memoriaelectronica/v10/contenido/contenido01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Escala de Actitudes hacia la </a:t>
            </a:r>
            <a:r>
              <a:rPr lang="es-MX" dirty="0" smtClean="0"/>
              <a:t>Estadística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10001" y="5280846"/>
            <a:ext cx="10572000" cy="804069"/>
          </a:xfrm>
        </p:spPr>
        <p:txBody>
          <a:bodyPr>
            <a:noAutofit/>
          </a:bodyPr>
          <a:lstStyle/>
          <a:p>
            <a:pPr algn="r"/>
            <a:r>
              <a:rPr lang="es-MX" dirty="0" smtClean="0"/>
              <a:t>Dr. en Ed. Carlos </a:t>
            </a:r>
            <a:r>
              <a:rPr lang="es-MX" dirty="0"/>
              <a:t>S</a:t>
            </a:r>
            <a:r>
              <a:rPr lang="es-MX" dirty="0" smtClean="0"/>
              <a:t>aúl Juárez Lugo</a:t>
            </a:r>
          </a:p>
          <a:p>
            <a:pPr algn="r"/>
            <a:r>
              <a:rPr lang="es-MX" dirty="0" smtClean="0"/>
              <a:t>septiembre </a:t>
            </a:r>
            <a:r>
              <a:rPr lang="es-MX" dirty="0" smtClean="0"/>
              <a:t>2018</a:t>
            </a:r>
          </a:p>
          <a:p>
            <a:pPr algn="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5693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46184"/>
            <a:ext cx="10515600" cy="1325563"/>
          </a:xfrm>
        </p:spPr>
        <p:txBody>
          <a:bodyPr/>
          <a:lstStyle/>
          <a:p>
            <a:r>
              <a:rPr lang="es-MX" dirty="0" smtClean="0"/>
              <a:t>Actitud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091750"/>
            <a:ext cx="10515600" cy="4351338"/>
          </a:xfrm>
        </p:spPr>
        <p:txBody>
          <a:bodyPr>
            <a:normAutofit/>
          </a:bodyPr>
          <a:lstStyle/>
          <a:p>
            <a:r>
              <a:rPr lang="es-MX" sz="2400" dirty="0" smtClean="0"/>
              <a:t>“Aspectos no directamente observables sino inferidos, compuestos tanto por las creencias como por los sentimientos y las predisposiciones comportamentales hacia el objeto al que se dirigen”. </a:t>
            </a:r>
          </a:p>
          <a:p>
            <a:pPr marL="0" indent="0" algn="r">
              <a:buNone/>
            </a:pPr>
            <a:r>
              <a:rPr lang="es-MX" sz="2000" i="1" dirty="0" smtClean="0"/>
              <a:t>(</a:t>
            </a:r>
            <a:r>
              <a:rPr lang="es-MX" sz="2000" i="1" dirty="0" err="1" smtClean="0"/>
              <a:t>Auzmendi</a:t>
            </a:r>
            <a:r>
              <a:rPr lang="es-MX" sz="2000" i="1" dirty="0" smtClean="0"/>
              <a:t>, 1992, como se cito en Méndez y </a:t>
            </a:r>
            <a:r>
              <a:rPr lang="es-MX" sz="2000" i="1" dirty="0" err="1" smtClean="0"/>
              <a:t>Macia</a:t>
            </a:r>
            <a:r>
              <a:rPr lang="es-MX" sz="2000" i="1" dirty="0" smtClean="0"/>
              <a:t>, 2007)</a:t>
            </a:r>
          </a:p>
          <a:p>
            <a:pPr algn="r"/>
            <a:endParaRPr lang="es-MX" sz="2800" dirty="0"/>
          </a:p>
          <a:p>
            <a:r>
              <a:rPr lang="es-MX" sz="2400" dirty="0" smtClean="0"/>
              <a:t>Tendencia </a:t>
            </a:r>
            <a:r>
              <a:rPr lang="es-MX" sz="2400" dirty="0"/>
              <a:t>psicológica que es expresada </a:t>
            </a:r>
            <a:r>
              <a:rPr lang="es-MX" sz="2400" dirty="0" smtClean="0"/>
              <a:t>a través </a:t>
            </a:r>
            <a:r>
              <a:rPr lang="es-MX" sz="2400" dirty="0"/>
              <a:t>de la evaluación de una entidad particular favorable o desfavorablemente en cierto </a:t>
            </a:r>
            <a:r>
              <a:rPr lang="es-MX" sz="2400" dirty="0" smtClean="0"/>
              <a:t>grado.</a:t>
            </a:r>
            <a:endParaRPr lang="es-MX" sz="2400" dirty="0" smtClean="0"/>
          </a:p>
          <a:p>
            <a:pPr marL="0" indent="0" algn="r">
              <a:buNone/>
            </a:pPr>
            <a:r>
              <a:rPr lang="es-MX" sz="2000" i="1" dirty="0" smtClean="0"/>
              <a:t>(</a:t>
            </a:r>
            <a:r>
              <a:rPr lang="es-MX" sz="2000" i="1" dirty="0" err="1"/>
              <a:t>Eagly</a:t>
            </a:r>
            <a:r>
              <a:rPr lang="es-MX" sz="2000" i="1" dirty="0"/>
              <a:t> y </a:t>
            </a:r>
            <a:r>
              <a:rPr lang="es-MX" sz="2000" i="1" dirty="0" err="1" smtClean="0"/>
              <a:t>Chaiken</a:t>
            </a:r>
            <a:r>
              <a:rPr lang="es-MX" sz="2000" i="1" dirty="0" smtClean="0"/>
              <a:t>, 1998, como se cito en </a:t>
            </a:r>
            <a:r>
              <a:rPr lang="es-MX" sz="2000" i="1" dirty="0" err="1" smtClean="0"/>
              <a:t>Jolliffe</a:t>
            </a:r>
            <a:r>
              <a:rPr lang="es-MX" sz="2000" i="1" dirty="0" smtClean="0"/>
              <a:t> y Gal, 2004)</a:t>
            </a:r>
            <a:endParaRPr lang="es-MX" sz="2000" i="1" dirty="0"/>
          </a:p>
        </p:txBody>
      </p:sp>
    </p:spTree>
    <p:extLst>
      <p:ext uri="{BB962C8B-B14F-4D97-AF65-F5344CB8AC3E}">
        <p14:creationId xmlns:p14="http://schemas.microsoft.com/office/powerpoint/2010/main" val="123924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Actitud hacia la estadística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“Esta tendencia psicológica se forma como consecuencia de las emociones y los sentimientos experimentados en el contexto de aprendizaje de esas materias”.</a:t>
            </a:r>
          </a:p>
          <a:p>
            <a:endParaRPr lang="es-MX" sz="2400" dirty="0" smtClean="0"/>
          </a:p>
          <a:p>
            <a:r>
              <a:rPr lang="es-MX" sz="2400" dirty="0" smtClean="0"/>
              <a:t>Es la </a:t>
            </a:r>
            <a:r>
              <a:rPr lang="es-MX" sz="2400" dirty="0"/>
              <a:t>valoración, el aprecio, la satisfacción, la curiosidad y el interés tanto por la disciplina como por su aprendizaje, acentuando más el componente afectivo que el </a:t>
            </a:r>
            <a:r>
              <a:rPr lang="es-MX" sz="2400" dirty="0" smtClean="0"/>
              <a:t>cognitivo.</a:t>
            </a:r>
            <a:endParaRPr lang="es-MX" sz="2400" dirty="0"/>
          </a:p>
          <a:p>
            <a:pPr marL="0" indent="0" algn="r">
              <a:buNone/>
            </a:pPr>
            <a:r>
              <a:rPr lang="es-MX" sz="2400" dirty="0" smtClean="0"/>
              <a:t>(</a:t>
            </a:r>
            <a:r>
              <a:rPr lang="es-MX" dirty="0"/>
              <a:t>Martínez, </a:t>
            </a:r>
            <a:r>
              <a:rPr lang="es-MX" dirty="0" smtClean="0"/>
              <a:t>2008, </a:t>
            </a:r>
            <a:r>
              <a:rPr lang="es-MX" dirty="0"/>
              <a:t>como se cito </a:t>
            </a:r>
            <a:r>
              <a:rPr lang="es-MX" dirty="0" smtClean="0"/>
              <a:t>en </a:t>
            </a:r>
            <a:r>
              <a:rPr lang="es-MX" i="1" kern="0" dirty="0" smtClean="0">
                <a:latin typeface="Open Sans"/>
                <a:ea typeface="Open Sans"/>
                <a:cs typeface="Open Sans"/>
                <a:sym typeface="Open Sans"/>
              </a:rPr>
              <a:t>Flores </a:t>
            </a:r>
            <a:r>
              <a:rPr lang="es-MX" i="1" kern="0" dirty="0">
                <a:latin typeface="Open Sans"/>
                <a:ea typeface="Open Sans"/>
                <a:cs typeface="Open Sans"/>
                <a:sym typeface="Open Sans"/>
              </a:rPr>
              <a:t>y </a:t>
            </a:r>
            <a:r>
              <a:rPr lang="es-MX" i="1" kern="0" dirty="0" err="1">
                <a:latin typeface="Open Sans"/>
                <a:ea typeface="Open Sans"/>
                <a:cs typeface="Open Sans"/>
                <a:sym typeface="Open Sans"/>
              </a:rPr>
              <a:t>Auzmendi</a:t>
            </a:r>
            <a:r>
              <a:rPr lang="es-MX" i="1" kern="0" dirty="0">
                <a:latin typeface="Open Sans"/>
                <a:ea typeface="Open Sans"/>
                <a:cs typeface="Open Sans"/>
                <a:sym typeface="Open Sans"/>
              </a:rPr>
              <a:t>, 2015</a:t>
            </a:r>
            <a:r>
              <a:rPr lang="es-419" i="1" kern="0" dirty="0" smtClean="0">
                <a:latin typeface="Open Sans"/>
                <a:ea typeface="Open Sans"/>
                <a:cs typeface="Open Sans"/>
                <a:sym typeface="Open Sans"/>
              </a:rPr>
              <a:t>).</a:t>
            </a:r>
            <a:endParaRPr lang="es-419" i="1" kern="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90538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Estructura de la Escala de  actitudes hacia la estadística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3768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Escala </a:t>
            </a:r>
            <a:r>
              <a:rPr lang="es-MX" dirty="0" err="1" smtClean="0"/>
              <a:t>Auzmendi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Contiene 25 ítems</a:t>
            </a:r>
          </a:p>
          <a:p>
            <a:r>
              <a:rPr lang="es-MX" dirty="0" smtClean="0"/>
              <a:t>En un formato de escala tipo Likert de 5 opciones</a:t>
            </a:r>
          </a:p>
          <a:p>
            <a:r>
              <a:rPr lang="es-MX" dirty="0" smtClean="0"/>
              <a:t>Fuertemente en Desacuerdo – Fuertemente de Acuerdo y un valor neutral.</a:t>
            </a:r>
          </a:p>
          <a:p>
            <a:endParaRPr lang="es-MX" dirty="0"/>
          </a:p>
          <a:p>
            <a:r>
              <a:rPr lang="es-MX" dirty="0" smtClean="0"/>
              <a:t>Validado en población española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1167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475878"/>
              </p:ext>
            </p:extLst>
          </p:nvPr>
        </p:nvGraphicFramePr>
        <p:xfrm>
          <a:off x="1937407" y="1276714"/>
          <a:ext cx="8128000" cy="4479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1314">
                  <a:extLst>
                    <a:ext uri="{9D8B030D-6E8A-4147-A177-3AD203B41FA5}">
                      <a16:colId xmlns:a16="http://schemas.microsoft.com/office/drawing/2014/main" val="601134969"/>
                    </a:ext>
                  </a:extLst>
                </a:gridCol>
                <a:gridCol w="5776686">
                  <a:extLst>
                    <a:ext uri="{9D8B030D-6E8A-4147-A177-3AD203B41FA5}">
                      <a16:colId xmlns:a16="http://schemas.microsoft.com/office/drawing/2014/main" val="2851932749"/>
                    </a:ext>
                  </a:extLst>
                </a:gridCol>
              </a:tblGrid>
              <a:tr h="730762">
                <a:tc>
                  <a:txBody>
                    <a:bodyPr/>
                    <a:lstStyle/>
                    <a:p>
                      <a:r>
                        <a:rPr lang="es-MX" dirty="0" smtClean="0"/>
                        <a:t>Factor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Descripción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742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Utilidad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El valor que la persona</a:t>
                      </a:r>
                      <a:r>
                        <a:rPr lang="es-MX" baseline="0" dirty="0" smtClean="0"/>
                        <a:t> otorga a la estadística.</a:t>
                      </a:r>
                    </a:p>
                    <a:p>
                      <a:r>
                        <a:rPr lang="es-MX" dirty="0" smtClean="0"/>
                        <a:t> la utilidad que el estudiante percibe 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que puede tener esta materia para su futura vida profesional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30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Ansiedad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Temor que el alumno manifiesta ante la</a:t>
                      </a:r>
                      <a:r>
                        <a:rPr lang="es-MX" baseline="0" dirty="0" smtClean="0"/>
                        <a:t> Estadística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791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Confianza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Confianza y seguridad que tiene la persona para enfrentarse</a:t>
                      </a:r>
                      <a:r>
                        <a:rPr lang="es-MX" baseline="0" dirty="0" smtClean="0"/>
                        <a:t> a la estadística</a:t>
                      </a:r>
                      <a:endParaRPr lang="es-MX" dirty="0" smtClean="0"/>
                    </a:p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70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Agrado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Hace referencia al disfrute que provoca el trabajo</a:t>
                      </a:r>
                      <a:r>
                        <a:rPr lang="es-MX" baseline="0" dirty="0" smtClean="0"/>
                        <a:t> estadístico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68896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Motivación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Lo que siente el estudiante hacia el estudio y utilización de la Estadística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116076"/>
                  </a:ext>
                </a:extLst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260809" y="5917842"/>
            <a:ext cx="7804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smtClean="0"/>
              <a:t>(</a:t>
            </a:r>
            <a:r>
              <a:rPr lang="es-MX" i="1" dirty="0" err="1" smtClean="0"/>
              <a:t>Petriz</a:t>
            </a:r>
            <a:r>
              <a:rPr lang="es-MX" i="1" dirty="0" smtClean="0"/>
              <a:t>,  Barona y Quiroz,  2009, Méndez y </a:t>
            </a:r>
            <a:r>
              <a:rPr lang="es-MX" i="1" dirty="0" err="1"/>
              <a:t>M</a:t>
            </a:r>
            <a:r>
              <a:rPr lang="es-MX" i="1" dirty="0" err="1" smtClean="0"/>
              <a:t>acia</a:t>
            </a:r>
            <a:r>
              <a:rPr lang="es-MX" i="1" dirty="0" smtClean="0"/>
              <a:t>, </a:t>
            </a:r>
            <a:r>
              <a:rPr lang="es-MX" i="1" dirty="0"/>
              <a:t>2007, </a:t>
            </a:r>
            <a:r>
              <a:rPr lang="es-MX" i="1" dirty="0" smtClean="0"/>
              <a:t>Flores y </a:t>
            </a:r>
            <a:r>
              <a:rPr lang="es-MX" i="1" dirty="0" err="1" smtClean="0"/>
              <a:t>Auzmendi</a:t>
            </a:r>
            <a:r>
              <a:rPr lang="es-MX" i="1" dirty="0" smtClean="0"/>
              <a:t>, 2015 </a:t>
            </a:r>
            <a:r>
              <a:rPr lang="es-MX" i="1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78508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755334"/>
              </p:ext>
            </p:extLst>
          </p:nvPr>
        </p:nvGraphicFramePr>
        <p:xfrm>
          <a:off x="1461580" y="1706967"/>
          <a:ext cx="9168130" cy="4305300"/>
        </p:xfrm>
        <a:graphic>
          <a:graphicData uri="http://schemas.openxmlformats.org/drawingml/2006/table">
            <a:tbl>
              <a:tblPr/>
              <a:tblGrid>
                <a:gridCol w="3176179">
                  <a:extLst>
                    <a:ext uri="{9D8B030D-6E8A-4147-A177-3AD203B41FA5}">
                      <a16:colId xmlns:a16="http://schemas.microsoft.com/office/drawing/2014/main" val="1007738812"/>
                    </a:ext>
                  </a:extLst>
                </a:gridCol>
                <a:gridCol w="5991951">
                  <a:extLst>
                    <a:ext uri="{9D8B030D-6E8A-4147-A177-3AD203B41FA5}">
                      <a16:colId xmlns:a16="http://schemas.microsoft.com/office/drawing/2014/main" val="66056457"/>
                    </a:ext>
                  </a:extLst>
                </a:gridCol>
              </a:tblGrid>
              <a:tr h="239395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Utilidad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α</a:t>
                      </a:r>
                      <a:r>
                        <a:rPr lang="es-MX" sz="1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lang="es-MX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0,740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1.- Considero la estadística como una materia muy necesaria en la carrera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798715"/>
                  </a:ext>
                </a:extLst>
              </a:tr>
              <a:tr h="26606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6.- Quiero llegar a tener un conocimiento más profundo de la Estadística 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225136"/>
                  </a:ext>
                </a:extLst>
              </a:tr>
              <a:tr h="26606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15.- Espero tener que utilizar poco las matemáticas en mi vida profesional.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78624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16.- Para el desarrollo profesional de una nuestra carrera considero que existen otras asignaturas más importantes que la Estadística.</a:t>
                      </a:r>
                      <a:endParaRPr lang="es-MX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7333069"/>
                  </a:ext>
                </a:extLst>
              </a:tr>
              <a:tr h="30035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19.-</a:t>
                      </a:r>
                      <a:r>
                        <a:rPr lang="es-MX" sz="1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 gustaría tener una ocupación en la cual tuviera que utilizar las matemáticas.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5051394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21.- Para el desarrollo profesional de mí carrera una de las asignaturas más  importantes que ha de estudiarse es la Estadística                                  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009876"/>
                  </a:ext>
                </a:extLst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>
            <a:off x="1931830" y="605924"/>
            <a:ext cx="7637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 </a:t>
            </a:r>
            <a:r>
              <a:rPr lang="es-MX" i="1" dirty="0"/>
              <a:t>Factores e ítems de la escala de actitud hacia las matemáticas </a:t>
            </a:r>
            <a:r>
              <a:rPr lang="es-MX" i="1" dirty="0" err="1"/>
              <a:t>Auzmendi</a:t>
            </a:r>
            <a:r>
              <a:rPr lang="es-MX" i="1" dirty="0"/>
              <a:t> (1992)</a:t>
            </a:r>
          </a:p>
        </p:txBody>
      </p:sp>
    </p:spTree>
    <p:extLst>
      <p:ext uri="{BB962C8B-B14F-4D97-AF65-F5344CB8AC3E}">
        <p14:creationId xmlns:p14="http://schemas.microsoft.com/office/powerpoint/2010/main" val="1385596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66548"/>
              </p:ext>
            </p:extLst>
          </p:nvPr>
        </p:nvGraphicFramePr>
        <p:xfrm>
          <a:off x="1553977" y="2513528"/>
          <a:ext cx="9168130" cy="3918459"/>
        </p:xfrm>
        <a:graphic>
          <a:graphicData uri="http://schemas.openxmlformats.org/drawingml/2006/table">
            <a:tbl>
              <a:tblPr/>
              <a:tblGrid>
                <a:gridCol w="2503016">
                  <a:extLst>
                    <a:ext uri="{9D8B030D-6E8A-4147-A177-3AD203B41FA5}">
                      <a16:colId xmlns:a16="http://schemas.microsoft.com/office/drawing/2014/main" val="3815532527"/>
                    </a:ext>
                  </a:extLst>
                </a:gridCol>
                <a:gridCol w="6665114">
                  <a:extLst>
                    <a:ext uri="{9D8B030D-6E8A-4147-A177-3AD203B41FA5}">
                      <a16:colId xmlns:a16="http://schemas.microsoft.com/office/drawing/2014/main" val="1387299641"/>
                    </a:ext>
                  </a:extLst>
                </a:gridCol>
              </a:tblGrid>
              <a:tr h="244475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Ansiedad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s-MX" sz="1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lang="es-MX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0,786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2.- La asignatura de estadística se me da bastante mal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6996464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3.- Estudiar o trabajar con las matemáticas no me asusta en absoluto.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7821367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7.- La Estadística  es una de las asignatura que más temo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5883992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8.- Tengo confianza en mí mismo/a cuando me enfrento a un problema de matemáticas. 	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304054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12.-Cuando me enfrento a un problema de Estadística me siento incapaz de  pensar con claridad 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938600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13.-</a:t>
                      </a:r>
                      <a:r>
                        <a:rPr lang="es-MX" sz="1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Estoy calmado/a y tranquilo/a cuando me enfrento a un problema de matemáticas.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08375"/>
                  </a:ext>
                </a:extLst>
              </a:tr>
              <a:tr h="30035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17.- Trabajar con la Estadística hace que me sienta muy nervioso/a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7436341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18.- </a:t>
                      </a:r>
                      <a:r>
                        <a:rPr lang="es-MX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me altero cuando tengo que trabajar en problemas de matemáticas.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0403177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22.- La Estadística hace que me sienta incómodo y nervioso/a                                                                                    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7847410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1931830" y="605924"/>
            <a:ext cx="7637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 </a:t>
            </a:r>
            <a:r>
              <a:rPr lang="es-MX" i="1" dirty="0"/>
              <a:t>Factores e ítems de la escala de actitud hacia las matemáticas </a:t>
            </a:r>
            <a:r>
              <a:rPr lang="es-MX" i="1" dirty="0" err="1"/>
              <a:t>Auzmendi</a:t>
            </a:r>
            <a:r>
              <a:rPr lang="es-MX" i="1" dirty="0"/>
              <a:t> (1992)</a:t>
            </a:r>
          </a:p>
        </p:txBody>
      </p:sp>
    </p:spTree>
    <p:extLst>
      <p:ext uri="{BB962C8B-B14F-4D97-AF65-F5344CB8AC3E}">
        <p14:creationId xmlns:p14="http://schemas.microsoft.com/office/powerpoint/2010/main" val="176887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944340"/>
              </p:ext>
            </p:extLst>
          </p:nvPr>
        </p:nvGraphicFramePr>
        <p:xfrm>
          <a:off x="1757877" y="3418539"/>
          <a:ext cx="9168130" cy="1837182"/>
        </p:xfrm>
        <a:graphic>
          <a:graphicData uri="http://schemas.openxmlformats.org/drawingml/2006/table">
            <a:tbl>
              <a:tblPr/>
              <a:tblGrid>
                <a:gridCol w="2987494">
                  <a:extLst>
                    <a:ext uri="{9D8B030D-6E8A-4147-A177-3AD203B41FA5}">
                      <a16:colId xmlns:a16="http://schemas.microsoft.com/office/drawing/2014/main" val="4266103457"/>
                    </a:ext>
                  </a:extLst>
                </a:gridCol>
                <a:gridCol w="6180636">
                  <a:extLst>
                    <a:ext uri="{9D8B030D-6E8A-4147-A177-3AD203B41FA5}">
                      <a16:colId xmlns:a16="http://schemas.microsoft.com/office/drawing/2014/main" val="1266975284"/>
                    </a:ext>
                  </a:extLst>
                </a:gridCol>
              </a:tblGrid>
              <a:tr h="24447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Confianza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s-MX" sz="1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lang="es-MX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0,471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11.-</a:t>
                      </a:r>
                      <a:r>
                        <a:rPr lang="es-MX" sz="1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Tener buenos conocimientos de matemáticas incrementará mis posibilidades de trabajo.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7581769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20.-</a:t>
                      </a:r>
                      <a:r>
                        <a:rPr lang="es-MX" sz="1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 provoca una gran satisfacción el llegar a resolver problemas de matemáticas.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2124674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23.-</a:t>
                      </a:r>
                      <a:r>
                        <a:rPr lang="es-MX" sz="1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 me lo propusiera creo que llegaría a dominar bien las matemáticas.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1567587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2099256" y="850623"/>
            <a:ext cx="7637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 </a:t>
            </a:r>
            <a:r>
              <a:rPr lang="es-MX" i="1" dirty="0"/>
              <a:t>Factores e ítems de la escala de actitud hacia las matemáticas </a:t>
            </a:r>
            <a:r>
              <a:rPr lang="es-MX" i="1" dirty="0" err="1"/>
              <a:t>Auzmendi</a:t>
            </a:r>
            <a:r>
              <a:rPr lang="es-MX" i="1" dirty="0"/>
              <a:t> (1992)</a:t>
            </a:r>
          </a:p>
        </p:txBody>
      </p:sp>
    </p:spTree>
    <p:extLst>
      <p:ext uri="{BB962C8B-B14F-4D97-AF65-F5344CB8AC3E}">
        <p14:creationId xmlns:p14="http://schemas.microsoft.com/office/powerpoint/2010/main" val="498432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480284"/>
              </p:ext>
            </p:extLst>
          </p:nvPr>
        </p:nvGraphicFramePr>
        <p:xfrm>
          <a:off x="1625352" y="3122864"/>
          <a:ext cx="9168130" cy="2621230"/>
        </p:xfrm>
        <a:graphic>
          <a:graphicData uri="http://schemas.openxmlformats.org/drawingml/2006/table">
            <a:tbl>
              <a:tblPr/>
              <a:tblGrid>
                <a:gridCol w="2838847">
                  <a:extLst>
                    <a:ext uri="{9D8B030D-6E8A-4147-A177-3AD203B41FA5}">
                      <a16:colId xmlns:a16="http://schemas.microsoft.com/office/drawing/2014/main" val="3448561023"/>
                    </a:ext>
                  </a:extLst>
                </a:gridCol>
                <a:gridCol w="6329283">
                  <a:extLst>
                    <a:ext uri="{9D8B030D-6E8A-4147-A177-3AD203B41FA5}">
                      <a16:colId xmlns:a16="http://schemas.microsoft.com/office/drawing/2014/main" val="1645554563"/>
                    </a:ext>
                  </a:extLst>
                </a:gridCol>
              </a:tblGrid>
              <a:tr h="244475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Agrado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s-MX" sz="1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lang="es-MX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0,788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4.- El utilizar las Estadística es una diversión para mí           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0446949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9.- Me divierte el hablar con otros Estadística        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0477875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14.- La Estadística es agradable y estimulante para mí                        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225776"/>
                  </a:ext>
                </a:extLst>
              </a:tr>
              <a:tr h="173045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24.- Si </a:t>
                      </a: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tuviera </a:t>
                      </a:r>
                      <a:r>
                        <a:rPr lang="es-MX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oportunidad me inscribía en más cursos de Estadística  de los que </a:t>
                      </a: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son necesarios.                                                       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1997340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2512434" y="621614"/>
            <a:ext cx="7637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 </a:t>
            </a:r>
            <a:r>
              <a:rPr lang="es-MX" i="1" dirty="0"/>
              <a:t>Factores e ítems de la escala de actitud hacia las matemáticas </a:t>
            </a:r>
            <a:r>
              <a:rPr lang="es-MX" i="1" dirty="0" err="1"/>
              <a:t>Auzmendi</a:t>
            </a:r>
            <a:r>
              <a:rPr lang="es-MX" i="1" dirty="0"/>
              <a:t> (1992)</a:t>
            </a:r>
          </a:p>
        </p:txBody>
      </p:sp>
    </p:spTree>
    <p:extLst>
      <p:ext uri="{BB962C8B-B14F-4D97-AF65-F5344CB8AC3E}">
        <p14:creationId xmlns:p14="http://schemas.microsoft.com/office/powerpoint/2010/main" val="29976770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800927"/>
              </p:ext>
            </p:extLst>
          </p:nvPr>
        </p:nvGraphicFramePr>
        <p:xfrm>
          <a:off x="1585507" y="3616952"/>
          <a:ext cx="9168130" cy="1837182"/>
        </p:xfrm>
        <a:graphic>
          <a:graphicData uri="http://schemas.openxmlformats.org/drawingml/2006/table">
            <a:tbl>
              <a:tblPr/>
              <a:tblGrid>
                <a:gridCol w="2957464">
                  <a:extLst>
                    <a:ext uri="{9D8B030D-6E8A-4147-A177-3AD203B41FA5}">
                      <a16:colId xmlns:a16="http://schemas.microsoft.com/office/drawing/2014/main" val="1626751223"/>
                    </a:ext>
                  </a:extLst>
                </a:gridCol>
                <a:gridCol w="6210666">
                  <a:extLst>
                    <a:ext uri="{9D8B030D-6E8A-4147-A177-3AD203B41FA5}">
                      <a16:colId xmlns:a16="http://schemas.microsoft.com/office/drawing/2014/main" val="4159085972"/>
                    </a:ext>
                  </a:extLst>
                </a:gridCol>
              </a:tblGrid>
              <a:tr h="24447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Motivación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s-MX" sz="1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lang="es-MX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0,449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5.- La estadística es demasiado teórica como para ser de utilidad práctica  para el profesional medio.                                 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415771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10.- La Estadística puede ser útil para el que se dedique a la investigación  profesional pero no para el profesional medio             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4276049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25.- La materia que se imparte en las clases de Estadística es muy poco interesante                     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8858747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2240923" y="1121079"/>
            <a:ext cx="7637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 </a:t>
            </a:r>
            <a:r>
              <a:rPr lang="es-MX" i="1" dirty="0"/>
              <a:t>Factores e ítems de la escala de actitud hacia las matemáticas </a:t>
            </a:r>
            <a:r>
              <a:rPr lang="es-MX" i="1" dirty="0" err="1"/>
              <a:t>Auzmendi</a:t>
            </a:r>
            <a:r>
              <a:rPr lang="es-MX" i="1" dirty="0"/>
              <a:t> (1992)</a:t>
            </a:r>
          </a:p>
        </p:txBody>
      </p:sp>
    </p:spTree>
    <p:extLst>
      <p:ext uri="{BB962C8B-B14F-4D97-AF65-F5344CB8AC3E}">
        <p14:creationId xmlns:p14="http://schemas.microsoft.com/office/powerpoint/2010/main" val="2829682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Datos curriculares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241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820196"/>
              </p:ext>
            </p:extLst>
          </p:nvPr>
        </p:nvGraphicFramePr>
        <p:xfrm>
          <a:off x="871450" y="2557145"/>
          <a:ext cx="10544508" cy="28840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8490">
                  <a:extLst>
                    <a:ext uri="{9D8B030D-6E8A-4147-A177-3AD203B41FA5}">
                      <a16:colId xmlns:a16="http://schemas.microsoft.com/office/drawing/2014/main" val="4039211688"/>
                    </a:ext>
                  </a:extLst>
                </a:gridCol>
                <a:gridCol w="1671144">
                  <a:extLst>
                    <a:ext uri="{9D8B030D-6E8A-4147-A177-3AD203B41FA5}">
                      <a16:colId xmlns:a16="http://schemas.microsoft.com/office/drawing/2014/main" val="377682007"/>
                    </a:ext>
                  </a:extLst>
                </a:gridCol>
                <a:gridCol w="1376856">
                  <a:extLst>
                    <a:ext uri="{9D8B030D-6E8A-4147-A177-3AD203B41FA5}">
                      <a16:colId xmlns:a16="http://schemas.microsoft.com/office/drawing/2014/main" val="2676831260"/>
                    </a:ext>
                  </a:extLst>
                </a:gridCol>
                <a:gridCol w="1334813">
                  <a:extLst>
                    <a:ext uri="{9D8B030D-6E8A-4147-A177-3AD203B41FA5}">
                      <a16:colId xmlns:a16="http://schemas.microsoft.com/office/drawing/2014/main" val="2461027715"/>
                    </a:ext>
                  </a:extLst>
                </a:gridCol>
                <a:gridCol w="1460938">
                  <a:extLst>
                    <a:ext uri="{9D8B030D-6E8A-4147-A177-3AD203B41FA5}">
                      <a16:colId xmlns:a16="http://schemas.microsoft.com/office/drawing/2014/main" val="1703235365"/>
                    </a:ext>
                  </a:extLst>
                </a:gridCol>
                <a:gridCol w="1282267">
                  <a:extLst>
                    <a:ext uri="{9D8B030D-6E8A-4147-A177-3AD203B41FA5}">
                      <a16:colId xmlns:a16="http://schemas.microsoft.com/office/drawing/2014/main" val="4102452932"/>
                    </a:ext>
                  </a:extLst>
                </a:gridCol>
              </a:tblGrid>
              <a:tr h="7809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Criterios de Corrección los ítems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FD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NA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DA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FA</a:t>
                      </a:r>
                      <a:endParaRPr lang="es-MX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3343427"/>
                  </a:ext>
                </a:extLst>
              </a:tr>
              <a:tr h="883760">
                <a:tc>
                  <a:txBody>
                    <a:bodyPr/>
                    <a:lstStyle/>
                    <a:p>
                      <a:r>
                        <a:rPr lang="es-MX" dirty="0" smtClean="0"/>
                        <a:t>Los ítems 2, 5, 7, 10, 12, 15, 16, 17, 22, 25. Poseen el siguiente código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9751832"/>
                  </a:ext>
                </a:extLst>
              </a:tr>
              <a:tr h="8837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Los ítems 1, 3, 4, 6, 8, 9, 11, 13, 14, 18, 19, 20, 21, 23, 24. Poseen el siguiente código.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3238379"/>
                  </a:ext>
                </a:extLst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8336695" y="5962216"/>
            <a:ext cx="2385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/>
            <a:r>
              <a:rPr lang="es-MX" sz="1400" i="1" kern="0" dirty="0" smtClean="0">
                <a:latin typeface="Open Sans"/>
                <a:ea typeface="Open Sans"/>
                <a:cs typeface="Open Sans"/>
                <a:sym typeface="Open Sans"/>
              </a:rPr>
              <a:t>(Flores y </a:t>
            </a:r>
            <a:r>
              <a:rPr lang="es-MX" sz="1400" i="1" kern="0" dirty="0" err="1">
                <a:latin typeface="Open Sans"/>
                <a:ea typeface="Open Sans"/>
                <a:cs typeface="Open Sans"/>
                <a:sym typeface="Open Sans"/>
              </a:rPr>
              <a:t>Auzmendi</a:t>
            </a:r>
            <a:r>
              <a:rPr lang="es-MX" sz="1400" i="1" kern="0" dirty="0" smtClean="0">
                <a:latin typeface="Open Sans"/>
                <a:ea typeface="Open Sans"/>
                <a:cs typeface="Open Sans"/>
                <a:sym typeface="Open Sans"/>
              </a:rPr>
              <a:t>, 2015</a:t>
            </a:r>
            <a:r>
              <a:rPr lang="es-419" sz="1400" i="1" kern="0" dirty="0" smtClean="0">
                <a:latin typeface="Open Sans"/>
                <a:ea typeface="Open Sans"/>
                <a:cs typeface="Open Sans"/>
                <a:sym typeface="Open Sans"/>
              </a:rPr>
              <a:t>).</a:t>
            </a:r>
            <a:endParaRPr lang="es-419" sz="1400" i="1" kern="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214417" y="1209472"/>
            <a:ext cx="5299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 </a:t>
            </a:r>
            <a:r>
              <a:rPr lang="es-MX" i="1" dirty="0"/>
              <a:t>Criterios de corrección de los ítems (</a:t>
            </a:r>
            <a:r>
              <a:rPr lang="es-MX" i="1" dirty="0" err="1"/>
              <a:t>Auzmendi</a:t>
            </a:r>
            <a:r>
              <a:rPr lang="es-MX" i="1" dirty="0"/>
              <a:t>, 1992) </a:t>
            </a:r>
          </a:p>
        </p:txBody>
      </p:sp>
    </p:spTree>
    <p:extLst>
      <p:ext uri="{BB962C8B-B14F-4D97-AF65-F5344CB8AC3E}">
        <p14:creationId xmlns:p14="http://schemas.microsoft.com/office/powerpoint/2010/main" val="2505732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164"/>
          <a:stretch/>
        </p:blipFill>
        <p:spPr>
          <a:xfrm>
            <a:off x="2367380" y="2183555"/>
            <a:ext cx="6896338" cy="3940936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4361144" y="965917"/>
            <a:ext cx="2908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/>
              <a:t>Distribución por especialidad</a:t>
            </a:r>
          </a:p>
        </p:txBody>
      </p:sp>
    </p:spTree>
    <p:extLst>
      <p:ext uri="{BB962C8B-B14F-4D97-AF65-F5344CB8AC3E}">
        <p14:creationId xmlns:p14="http://schemas.microsoft.com/office/powerpoint/2010/main" val="17555048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604" t="44921" r="38713" b="28524"/>
          <a:stretch/>
        </p:blipFill>
        <p:spPr>
          <a:xfrm>
            <a:off x="2103872" y="2793076"/>
            <a:ext cx="8786468" cy="2810109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431564" y="1916667"/>
            <a:ext cx="5663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/>
              <a:t>Análisis de varianza de la comparación entre puntuaciones</a:t>
            </a:r>
          </a:p>
        </p:txBody>
      </p:sp>
    </p:spTree>
    <p:extLst>
      <p:ext uri="{BB962C8B-B14F-4D97-AF65-F5344CB8AC3E}">
        <p14:creationId xmlns:p14="http://schemas.microsoft.com/office/powerpoint/2010/main" val="40466082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Estudios relacionados con la Estadística y el Instrumento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256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Propiedades Psicométricas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37705" y="208929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Confiabilidad Global</a:t>
            </a:r>
            <a:br>
              <a:rPr lang="es-MX" dirty="0" smtClean="0"/>
            </a:br>
            <a:endParaRPr lang="es-MX" dirty="0"/>
          </a:p>
          <a:p>
            <a:pPr>
              <a:lnSpc>
                <a:spcPct val="150000"/>
              </a:lnSpc>
            </a:pPr>
            <a:r>
              <a:rPr lang="es-MX" dirty="0" err="1" smtClean="0"/>
              <a:t>Auzmendi</a:t>
            </a:r>
            <a:r>
              <a:rPr lang="es-MX" dirty="0" smtClean="0"/>
              <a:t> (1992)		</a:t>
            </a:r>
            <a:r>
              <a:rPr lang="el-GR" dirty="0" smtClean="0"/>
              <a:t>α</a:t>
            </a:r>
            <a:r>
              <a:rPr lang="es-MX" dirty="0" smtClean="0"/>
              <a:t> = .90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Darías (2000)		</a:t>
            </a:r>
            <a:r>
              <a:rPr lang="el-GR" dirty="0"/>
              <a:t> α</a:t>
            </a:r>
            <a:r>
              <a:rPr lang="es-MX" dirty="0"/>
              <a:t> </a:t>
            </a:r>
            <a:r>
              <a:rPr lang="es-MX" dirty="0" smtClean="0"/>
              <a:t>= .90</a:t>
            </a:r>
          </a:p>
          <a:p>
            <a:pPr>
              <a:lnSpc>
                <a:spcPct val="150000"/>
              </a:lnSpc>
            </a:pPr>
            <a:r>
              <a:rPr lang="es-MX" dirty="0" err="1" smtClean="0"/>
              <a:t>Macía</a:t>
            </a:r>
            <a:r>
              <a:rPr lang="es-MX" dirty="0" smtClean="0"/>
              <a:t> y Méndez (2007)	</a:t>
            </a:r>
            <a:r>
              <a:rPr lang="el-GR" dirty="0"/>
              <a:t> α</a:t>
            </a:r>
            <a:r>
              <a:rPr lang="es-MX" dirty="0"/>
              <a:t> </a:t>
            </a:r>
            <a:r>
              <a:rPr lang="es-MX" dirty="0" smtClean="0"/>
              <a:t>=.85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Tejero-González y Castro-Morera (2011) </a:t>
            </a:r>
            <a:r>
              <a:rPr lang="el-GR" dirty="0"/>
              <a:t>α = </a:t>
            </a:r>
            <a:r>
              <a:rPr lang="el-GR" dirty="0" smtClean="0"/>
              <a:t>.</a:t>
            </a:r>
            <a:r>
              <a:rPr lang="es-MX" dirty="0" smtClean="0"/>
              <a:t>87</a:t>
            </a:r>
            <a:endParaRPr lang="el-GR" dirty="0"/>
          </a:p>
          <a:p>
            <a:pPr>
              <a:lnSpc>
                <a:spcPct val="150000"/>
              </a:lnSpc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9357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Petriz</a:t>
            </a:r>
            <a:r>
              <a:rPr lang="es-MX" dirty="0" smtClean="0"/>
              <a:t>, Barona, Quiroz (2009)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124 estudiantes de Administración</a:t>
            </a:r>
          </a:p>
          <a:p>
            <a:r>
              <a:rPr lang="es-MX" dirty="0" smtClean="0"/>
              <a:t>UAEM (Morelos)</a:t>
            </a:r>
          </a:p>
          <a:p>
            <a:endParaRPr lang="es-MX" dirty="0"/>
          </a:p>
          <a:p>
            <a:r>
              <a:rPr lang="es-MX" dirty="0" smtClean="0"/>
              <a:t>Aplicó la Escala </a:t>
            </a:r>
            <a:r>
              <a:rPr lang="es-MX" dirty="0" err="1" smtClean="0"/>
              <a:t>Auzmendi</a:t>
            </a:r>
            <a:r>
              <a:rPr lang="es-MX" dirty="0" smtClean="0"/>
              <a:t> y una prueba de desempeño.</a:t>
            </a:r>
          </a:p>
          <a:p>
            <a:endParaRPr lang="es-MX" dirty="0"/>
          </a:p>
          <a:p>
            <a:r>
              <a:rPr lang="es-MX" dirty="0" smtClean="0"/>
              <a:t>A mayor motivación hacia las Matemáticas se asocian mayores niveles de desempeño.</a:t>
            </a:r>
          </a:p>
          <a:p>
            <a:r>
              <a:rPr lang="es-MX" dirty="0" smtClean="0"/>
              <a:t>Una relación entre agrado y el nivel de desempeño.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1515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477" t="34716" r="28756" b="39871"/>
          <a:stretch/>
        </p:blipFill>
        <p:spPr>
          <a:xfrm>
            <a:off x="1119355" y="2318954"/>
            <a:ext cx="10149659" cy="347207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8231259" y="6069725"/>
            <a:ext cx="3037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 smtClean="0"/>
              <a:t>(</a:t>
            </a:r>
            <a:r>
              <a:rPr lang="es-MX" i="1" dirty="0" err="1" smtClean="0"/>
              <a:t>Petriz</a:t>
            </a:r>
            <a:r>
              <a:rPr lang="es-MX" i="1" dirty="0"/>
              <a:t>, </a:t>
            </a:r>
            <a:r>
              <a:rPr lang="es-MX" i="1" dirty="0" smtClean="0"/>
              <a:t>Barona y Quiroz, 2009</a:t>
            </a:r>
            <a:r>
              <a:rPr lang="es-MX" i="1" dirty="0"/>
              <a:t>)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493949" y="697355"/>
            <a:ext cx="97750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i="1" dirty="0"/>
              <a:t>Nombres, características, áreas o dimensiones y administración de los instrumentos </a:t>
            </a:r>
          </a:p>
          <a:p>
            <a:pPr algn="ctr"/>
            <a:r>
              <a:rPr lang="es-MX" i="1" dirty="0"/>
              <a:t>aplicados en la presente investigación. </a:t>
            </a:r>
          </a:p>
        </p:txBody>
      </p:sp>
    </p:spTree>
    <p:extLst>
      <p:ext uri="{BB962C8B-B14F-4D97-AF65-F5344CB8AC3E}">
        <p14:creationId xmlns:p14="http://schemas.microsoft.com/office/powerpoint/2010/main" val="21224806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651" t="43493" r="23763" b="34221"/>
          <a:stretch/>
        </p:blipFill>
        <p:spPr>
          <a:xfrm>
            <a:off x="448887" y="2968121"/>
            <a:ext cx="11292181" cy="2742723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975514" y="1341681"/>
            <a:ext cx="81694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Análisis por conglomerados entre el factor motivación y los niveles de desempeño</a:t>
            </a:r>
          </a:p>
        </p:txBody>
      </p:sp>
    </p:spTree>
    <p:extLst>
      <p:ext uri="{BB962C8B-B14F-4D97-AF65-F5344CB8AC3E}">
        <p14:creationId xmlns:p14="http://schemas.microsoft.com/office/powerpoint/2010/main" val="42882769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Darias</a:t>
            </a:r>
            <a:r>
              <a:rPr lang="es-MX" dirty="0" smtClean="0"/>
              <a:t> (2000)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20584" y="2705462"/>
            <a:ext cx="9350829" cy="305639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dirty="0" smtClean="0"/>
              <a:t>188 estudiantes universitarios primeros cursos de Psicología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Universidad de la Laguna, España.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Edad 19 y 25 años</a:t>
            </a:r>
          </a:p>
          <a:p>
            <a:pPr marL="0" indent="0">
              <a:lnSpc>
                <a:spcPct val="150000"/>
              </a:lnSpc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56948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660" t="24047" r="51220" b="13798"/>
          <a:stretch/>
        </p:blipFill>
        <p:spPr>
          <a:xfrm>
            <a:off x="3090928" y="270457"/>
            <a:ext cx="5318976" cy="6171184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>
            <a:off x="2820473" y="6156101"/>
            <a:ext cx="746975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194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21895" y="759280"/>
            <a:ext cx="1095675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Licenciatura en Psicología. Centro Universitario UAEM Ecatepec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Unidad de Aprendizaje a la que se destina el material: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Taller de Elaboración</a:t>
            </a:r>
            <a:r>
              <a:rPr kumimoji="0" lang="es-MX" sz="24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de Instrumentos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Programa por competencias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Secuencia didáctica que indica el Programa de Aprendizaje: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  <a:ea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1.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Conceptos básicos de los instrumentos para elaborar uno propio.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2-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Cualidades metodológicas</a:t>
            </a:r>
            <a:r>
              <a:rPr kumimoji="0" lang="es-MX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 de un instrumento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. 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3-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Normalización del instrumento e integración de la prueba.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4- 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Elaboración del reporte del instrumento. 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54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144" y="232167"/>
            <a:ext cx="6997827" cy="6342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64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Darías (2000)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El AF / Componentes principales </a:t>
            </a:r>
            <a:r>
              <a:rPr lang="es-MX" dirty="0" smtClean="0"/>
              <a:t>/ </a:t>
            </a:r>
            <a:r>
              <a:rPr lang="es-MX" dirty="0"/>
              <a:t>rotación </a:t>
            </a:r>
            <a:r>
              <a:rPr lang="es-MX" dirty="0" err="1"/>
              <a:t>varimax</a:t>
            </a:r>
            <a:r>
              <a:rPr lang="es-MX" dirty="0" smtClean="0"/>
              <a:t>*</a:t>
            </a:r>
          </a:p>
          <a:p>
            <a:pPr marL="0" indent="0">
              <a:buNone/>
            </a:pPr>
            <a:r>
              <a:rPr lang="es-MX" dirty="0" smtClean="0"/>
              <a:t>					18 reactivos</a:t>
            </a:r>
            <a:endParaRPr lang="es-MX" dirty="0"/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Seguridad	</a:t>
            </a:r>
            <a:r>
              <a:rPr lang="el-GR" dirty="0" smtClean="0"/>
              <a:t>α</a:t>
            </a:r>
            <a:r>
              <a:rPr lang="es-MX" dirty="0" smtClean="0"/>
              <a:t> = .88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Importancia	</a:t>
            </a:r>
            <a:r>
              <a:rPr lang="el-GR" dirty="0"/>
              <a:t> α</a:t>
            </a:r>
            <a:r>
              <a:rPr lang="es-MX" dirty="0"/>
              <a:t> </a:t>
            </a:r>
            <a:r>
              <a:rPr lang="es-MX" dirty="0" smtClean="0"/>
              <a:t>= .74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Utilidad		</a:t>
            </a:r>
            <a:r>
              <a:rPr lang="el-GR" dirty="0"/>
              <a:t> α</a:t>
            </a:r>
            <a:r>
              <a:rPr lang="es-MX" dirty="0"/>
              <a:t> </a:t>
            </a:r>
            <a:r>
              <a:rPr lang="es-MX" dirty="0" smtClean="0"/>
              <a:t>=.71</a:t>
            </a:r>
            <a:endParaRPr lang="es-MX" dirty="0"/>
          </a:p>
          <a:p>
            <a:pPr marL="514350" indent="-514350">
              <a:buFont typeface="+mj-lt"/>
              <a:buAutoNum type="arabicPeriod"/>
            </a:pPr>
            <a:r>
              <a:rPr lang="es-MX" dirty="0"/>
              <a:t>Deseo de </a:t>
            </a:r>
            <a:r>
              <a:rPr lang="es-MX" dirty="0" smtClean="0"/>
              <a:t>saber	 </a:t>
            </a:r>
            <a:r>
              <a:rPr lang="el-GR" dirty="0"/>
              <a:t>α</a:t>
            </a:r>
            <a:r>
              <a:rPr lang="es-MX" dirty="0"/>
              <a:t> </a:t>
            </a:r>
            <a:r>
              <a:rPr lang="es-MX" dirty="0" smtClean="0"/>
              <a:t>= .66</a:t>
            </a:r>
          </a:p>
          <a:p>
            <a:pPr marL="0" indent="0" algn="ctr">
              <a:buNone/>
            </a:pPr>
            <a:r>
              <a:rPr lang="es-MX" dirty="0" smtClean="0"/>
              <a:t>Explican el 53.5%</a:t>
            </a:r>
            <a:endParaRPr lang="es-MX" dirty="0"/>
          </a:p>
          <a:p>
            <a:pPr marL="0" indent="0">
              <a:buNone/>
            </a:pPr>
            <a:r>
              <a:rPr lang="es-MX" dirty="0" smtClean="0"/>
              <a:t>Total </a:t>
            </a:r>
            <a:r>
              <a:rPr lang="el-GR" dirty="0"/>
              <a:t>α</a:t>
            </a:r>
            <a:r>
              <a:rPr lang="es-MX" dirty="0"/>
              <a:t> </a:t>
            </a:r>
            <a:r>
              <a:rPr lang="es-MX" dirty="0" smtClean="0"/>
              <a:t>=.90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0081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Méndez y </a:t>
            </a:r>
            <a:r>
              <a:rPr lang="es-MX" dirty="0" err="1" smtClean="0"/>
              <a:t>Macía</a:t>
            </a:r>
            <a:r>
              <a:rPr lang="es-MX" dirty="0" smtClean="0"/>
              <a:t> (2007)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43314" y="2670629"/>
            <a:ext cx="9510486" cy="350633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dirty="0" smtClean="0"/>
              <a:t>168 estudiantes de Psicología de universidades chilenas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(125 mujeres y 45 hombre)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Edad </a:t>
            </a:r>
            <a:r>
              <a:rPr lang="es-MX" dirty="0" smtClean="0">
                <a:latin typeface="MS Reference Sans Serif" panose="020B0604030504040204" pitchFamily="34" charset="0"/>
              </a:rPr>
              <a:t> = 21.81 (DS=2.88)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9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570" y="63784"/>
            <a:ext cx="5936343" cy="6746927"/>
          </a:xfrm>
          <a:prstGeom prst="rect">
            <a:avLst/>
          </a:prstGeom>
        </p:spPr>
      </p:pic>
      <p:cxnSp>
        <p:nvCxnSpPr>
          <p:cNvPr id="4" name="Conector recto de flecha 3"/>
          <p:cNvCxnSpPr/>
          <p:nvPr/>
        </p:nvCxnSpPr>
        <p:spPr>
          <a:xfrm flipV="1">
            <a:off x="1741714" y="5617029"/>
            <a:ext cx="1378856" cy="14514"/>
          </a:xfrm>
          <a:prstGeom prst="straightConnector1">
            <a:avLst/>
          </a:prstGeom>
          <a:ln w="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457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Méndez y </a:t>
            </a:r>
            <a:r>
              <a:rPr lang="es-MX" dirty="0" err="1" smtClean="0"/>
              <a:t>Macía</a:t>
            </a:r>
            <a:r>
              <a:rPr lang="es-MX" dirty="0" smtClean="0"/>
              <a:t> (2007)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El AF </a:t>
            </a:r>
            <a:r>
              <a:rPr lang="es-MX" dirty="0" smtClean="0"/>
              <a:t>confirmatorio/factorización de ejes principales </a:t>
            </a:r>
            <a:r>
              <a:rPr lang="es-MX" dirty="0"/>
              <a:t>/ rotación </a:t>
            </a:r>
            <a:r>
              <a:rPr lang="es-MX" dirty="0" err="1" smtClean="0"/>
              <a:t>equamax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					</a:t>
            </a:r>
            <a:r>
              <a:rPr lang="es-MX" dirty="0" smtClean="0"/>
              <a:t>24 </a:t>
            </a:r>
            <a:r>
              <a:rPr lang="es-MX" dirty="0"/>
              <a:t>reactivos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/>
              <a:t>α</a:t>
            </a:r>
            <a:r>
              <a:rPr lang="es-MX" dirty="0" smtClean="0"/>
              <a:t> </a:t>
            </a:r>
            <a:r>
              <a:rPr lang="es-MX" dirty="0"/>
              <a:t>= </a:t>
            </a:r>
            <a:r>
              <a:rPr lang="es-MX" dirty="0" smtClean="0"/>
              <a:t>.90</a:t>
            </a:r>
            <a:endParaRPr lang="es-MX" dirty="0"/>
          </a:p>
          <a:p>
            <a:pPr marL="514350" indent="-514350">
              <a:buFont typeface="+mj-lt"/>
              <a:buAutoNum type="arabicPeriod"/>
            </a:pPr>
            <a:r>
              <a:rPr lang="el-GR" dirty="0" smtClean="0"/>
              <a:t>α</a:t>
            </a:r>
            <a:r>
              <a:rPr lang="es-MX" dirty="0" smtClean="0"/>
              <a:t> </a:t>
            </a:r>
            <a:r>
              <a:rPr lang="es-MX" dirty="0"/>
              <a:t>= </a:t>
            </a:r>
            <a:r>
              <a:rPr lang="es-MX" dirty="0" smtClean="0"/>
              <a:t>.81</a:t>
            </a:r>
            <a:endParaRPr lang="es-MX" dirty="0"/>
          </a:p>
          <a:p>
            <a:pPr marL="514350" indent="-514350">
              <a:buFont typeface="+mj-lt"/>
              <a:buAutoNum type="arabicPeriod"/>
            </a:pPr>
            <a:r>
              <a:rPr lang="el-GR" dirty="0" smtClean="0"/>
              <a:t>α</a:t>
            </a:r>
            <a:r>
              <a:rPr lang="es-MX" dirty="0" smtClean="0"/>
              <a:t> </a:t>
            </a:r>
            <a:r>
              <a:rPr lang="es-MX" dirty="0"/>
              <a:t>=.</a:t>
            </a:r>
            <a:r>
              <a:rPr lang="es-MX" dirty="0" smtClean="0"/>
              <a:t>73</a:t>
            </a:r>
            <a:endParaRPr lang="es-MX" dirty="0"/>
          </a:p>
          <a:p>
            <a:pPr marL="514350" indent="-514350">
              <a:buFont typeface="+mj-lt"/>
              <a:buAutoNum type="arabicPeriod"/>
            </a:pPr>
            <a:r>
              <a:rPr lang="el-GR" dirty="0" smtClean="0"/>
              <a:t>α</a:t>
            </a:r>
            <a:r>
              <a:rPr lang="es-MX" dirty="0" smtClean="0"/>
              <a:t> </a:t>
            </a:r>
            <a:r>
              <a:rPr lang="es-MX" dirty="0"/>
              <a:t>= </a:t>
            </a:r>
            <a:r>
              <a:rPr lang="es-MX" dirty="0" smtClean="0"/>
              <a:t>..79</a:t>
            </a:r>
            <a:endParaRPr lang="es-MX" dirty="0"/>
          </a:p>
          <a:p>
            <a:pPr marL="0" indent="0" algn="ctr">
              <a:buNone/>
            </a:pPr>
            <a:r>
              <a:rPr lang="es-MX" dirty="0"/>
              <a:t>Explican el </a:t>
            </a:r>
            <a:r>
              <a:rPr lang="es-MX" dirty="0" smtClean="0"/>
              <a:t>48.91%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Total </a:t>
            </a:r>
            <a:r>
              <a:rPr lang="el-GR" dirty="0"/>
              <a:t>α</a:t>
            </a:r>
            <a:r>
              <a:rPr lang="es-MX" dirty="0"/>
              <a:t> </a:t>
            </a:r>
            <a:r>
              <a:rPr lang="es-MX" dirty="0" smtClean="0"/>
              <a:t>=.85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271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1682" y="268243"/>
            <a:ext cx="10515600" cy="1325563"/>
          </a:xfrm>
        </p:spPr>
        <p:txBody>
          <a:bodyPr>
            <a:normAutofit/>
          </a:bodyPr>
          <a:lstStyle/>
          <a:p>
            <a:r>
              <a:rPr lang="es-MX" sz="4000" dirty="0"/>
              <a:t>Tejero-González y Castro-Morera (2011)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1682" y="1593806"/>
            <a:ext cx="10515600" cy="4351338"/>
          </a:xfrm>
        </p:spPr>
        <p:txBody>
          <a:bodyPr/>
          <a:lstStyle/>
          <a:p>
            <a:r>
              <a:rPr lang="es-MX" dirty="0"/>
              <a:t>estudiantes de Ciencias de la </a:t>
            </a:r>
            <a:r>
              <a:rPr lang="es-MX" dirty="0" smtClean="0"/>
              <a:t>Actividad Física </a:t>
            </a:r>
            <a:r>
              <a:rPr lang="es-MX" dirty="0"/>
              <a:t>y del </a:t>
            </a:r>
            <a:r>
              <a:rPr lang="es-MX" dirty="0" smtClean="0"/>
              <a:t>Deporte.</a:t>
            </a:r>
          </a:p>
          <a:p>
            <a:endParaRPr lang="es-MX" dirty="0" smtClean="0"/>
          </a:p>
          <a:p>
            <a:r>
              <a:rPr lang="es-MX" dirty="0"/>
              <a:t>145 </a:t>
            </a:r>
            <a:r>
              <a:rPr lang="es-MX" dirty="0" smtClean="0"/>
              <a:t>participantes, </a:t>
            </a:r>
            <a:r>
              <a:rPr lang="es-MX" dirty="0"/>
              <a:t>edad promedio de 22 años 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/>
              <a:t>Los </a:t>
            </a:r>
            <a:r>
              <a:rPr lang="es-MX" dirty="0" smtClean="0"/>
              <a:t>estudiantes universitarios </a:t>
            </a:r>
            <a:r>
              <a:rPr lang="es-MX" dirty="0"/>
              <a:t>de ciencias del deporte declaran niveles medios de </a:t>
            </a:r>
            <a:r>
              <a:rPr lang="es-MX" dirty="0" smtClean="0"/>
              <a:t>ansiedad hacia </a:t>
            </a:r>
            <a:r>
              <a:rPr lang="es-MX" dirty="0"/>
              <a:t>la estadística</a:t>
            </a:r>
          </a:p>
        </p:txBody>
      </p:sp>
    </p:spTree>
    <p:extLst>
      <p:ext uri="{BB962C8B-B14F-4D97-AF65-F5344CB8AC3E}">
        <p14:creationId xmlns:p14="http://schemas.microsoft.com/office/powerpoint/2010/main" val="2977851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9295" t="24779" r="19270" b="21862"/>
          <a:stretch/>
        </p:blipFill>
        <p:spPr>
          <a:xfrm>
            <a:off x="2266682" y="1162832"/>
            <a:ext cx="7315200" cy="529645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538170" y="407134"/>
            <a:ext cx="5064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/>
              <a:t>Análisis factorial exploratorio y análisis de </a:t>
            </a:r>
            <a:r>
              <a:rPr lang="es-MX" i="1" dirty="0" err="1"/>
              <a:t>ﬁabilidad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10682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6215" y="365125"/>
            <a:ext cx="11578106" cy="1325563"/>
          </a:xfrm>
        </p:spPr>
        <p:txBody>
          <a:bodyPr>
            <a:normAutofit/>
          </a:bodyPr>
          <a:lstStyle/>
          <a:p>
            <a:r>
              <a:rPr lang="es-MX" sz="3200" dirty="0" smtClean="0"/>
              <a:t>ROBLES-RODRÍGUEZ,CISNEROS-HERNÁNDEZ y GUZMÁN-SÁNCHEZ (2018).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233 estudiantes de 4 licenciaturas de CUCEA</a:t>
            </a:r>
          </a:p>
          <a:p>
            <a:endParaRPr lang="es-MX" dirty="0" smtClean="0"/>
          </a:p>
          <a:p>
            <a:r>
              <a:rPr lang="es-MX" dirty="0" smtClean="0"/>
              <a:t>edad promedio 20.8</a:t>
            </a:r>
          </a:p>
          <a:p>
            <a:endParaRPr lang="es-MX" dirty="0" smtClean="0"/>
          </a:p>
          <a:p>
            <a:r>
              <a:rPr lang="es-MX" dirty="0"/>
              <a:t> </a:t>
            </a:r>
            <a:r>
              <a:rPr lang="es-MX" dirty="0" smtClean="0"/>
              <a:t>las asignaturas </a:t>
            </a:r>
            <a:r>
              <a:rPr lang="es-MX" dirty="0"/>
              <a:t>Matemáticas I y Matemáticas </a:t>
            </a:r>
            <a:r>
              <a:rPr lang="es-MX" dirty="0" smtClean="0"/>
              <a:t>II, presentan altos índices </a:t>
            </a:r>
            <a:r>
              <a:rPr lang="es-MX" dirty="0"/>
              <a:t>de reprobación 39.3% y </a:t>
            </a:r>
            <a:r>
              <a:rPr lang="es-MX" dirty="0" smtClean="0"/>
              <a:t>el 26.5</a:t>
            </a:r>
            <a:r>
              <a:rPr lang="es-MX" dirty="0"/>
              <a:t>%, </a:t>
            </a:r>
            <a:r>
              <a:rPr lang="es-MX" dirty="0" smtClean="0"/>
              <a:t>respectivamente.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318818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814" t="28487" r="24263" b="55865"/>
          <a:stretch/>
        </p:blipFill>
        <p:spPr>
          <a:xfrm>
            <a:off x="592427" y="2395469"/>
            <a:ext cx="11218913" cy="201750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771349" y="1717043"/>
            <a:ext cx="4314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/>
              <a:t> Puntuación directa obtenida por la muestra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726547" y="4915251"/>
            <a:ext cx="74654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i="1" dirty="0" smtClean="0"/>
              <a:t>Robles-Rodríguez, Cisneros-</a:t>
            </a:r>
            <a:r>
              <a:rPr lang="es-MX" i="1" dirty="0"/>
              <a:t>H</a:t>
            </a:r>
            <a:r>
              <a:rPr lang="es-MX" i="1" dirty="0" smtClean="0"/>
              <a:t>ernández y Guzmán-Sánchez (</a:t>
            </a:r>
            <a:r>
              <a:rPr lang="es-MX" i="1" dirty="0"/>
              <a:t>2018).</a:t>
            </a:r>
          </a:p>
        </p:txBody>
      </p:sp>
    </p:spTree>
    <p:extLst>
      <p:ext uri="{BB962C8B-B14F-4D97-AF65-F5344CB8AC3E}">
        <p14:creationId xmlns:p14="http://schemas.microsoft.com/office/powerpoint/2010/main" val="1025045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981" t="22863" r="24928" b="24157"/>
          <a:stretch/>
        </p:blipFill>
        <p:spPr>
          <a:xfrm>
            <a:off x="1596979" y="1275009"/>
            <a:ext cx="8564452" cy="530462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999908" y="694317"/>
            <a:ext cx="3758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 </a:t>
            </a:r>
            <a:r>
              <a:rPr lang="es-MX" i="1" dirty="0"/>
              <a:t>Percentiles alcanzados por la muestra</a:t>
            </a:r>
          </a:p>
        </p:txBody>
      </p:sp>
    </p:spTree>
    <p:extLst>
      <p:ext uri="{BB962C8B-B14F-4D97-AF65-F5344CB8AC3E}">
        <p14:creationId xmlns:p14="http://schemas.microsoft.com/office/powerpoint/2010/main" val="96434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17903" y="481694"/>
            <a:ext cx="10058401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UNIDAD DE APRENDIZAJE: 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TALLER DE ELABORACIÓN DE INSTRUMENTOS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 (</a:t>
            </a:r>
            <a:r>
              <a:rPr kumimoji="0" lang="es-MX" sz="20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Programa por Competencias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Clave: 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L01230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Nivel: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Metodológica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 instrumental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, 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Competencia: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de habilidad, 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Modalidad: Presencial 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Créditos: 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4, 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Horas teóricas: 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2, 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Horas prácticas: 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2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Unidades de Aprendizaje Antecedentes: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Estadística 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y Construcción de instrumentos.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Unidad de Aprendizaje Consecuente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: ninguna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 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Unidades 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de aprendizaje simultáneas: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Indicadas por la trayectoria.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Seminarios y talleres elegidos por el alumno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953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649" t="56604" r="26093" b="20606"/>
          <a:stretch/>
        </p:blipFill>
        <p:spPr>
          <a:xfrm>
            <a:off x="643943" y="1390920"/>
            <a:ext cx="10962096" cy="291062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71912" y="4997735"/>
            <a:ext cx="110243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i="1" dirty="0" smtClean="0"/>
              <a:t>(Reprobación </a:t>
            </a:r>
            <a:r>
              <a:rPr lang="es-MX" i="1" dirty="0"/>
              <a:t>de Matemáticas y algunos factores </a:t>
            </a:r>
            <a:r>
              <a:rPr lang="es-MX" i="1" dirty="0" smtClean="0"/>
              <a:t>relacionados Robles-Rodríguez, Cisneros-Hernández </a:t>
            </a:r>
            <a:r>
              <a:rPr lang="es-MX" i="1" dirty="0"/>
              <a:t>y </a:t>
            </a:r>
            <a:r>
              <a:rPr lang="es-MX" i="1" dirty="0" smtClean="0"/>
              <a:t>Guzmán-Sánchez</a:t>
            </a:r>
            <a:r>
              <a:rPr lang="es-MX" i="1" dirty="0" smtClean="0"/>
              <a:t>, 2018</a:t>
            </a:r>
            <a:r>
              <a:rPr lang="es-MX" i="1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0171551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Comentarios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Escala </a:t>
            </a:r>
            <a:r>
              <a:rPr lang="es-MX" dirty="0" err="1" smtClean="0"/>
              <a:t>Auzmendi</a:t>
            </a:r>
            <a:r>
              <a:rPr lang="es-MX" dirty="0" smtClean="0"/>
              <a:t> es un ejemplo de la estructura de un instrumento confiable y valido.</a:t>
            </a:r>
          </a:p>
          <a:p>
            <a:r>
              <a:rPr lang="es-MX" dirty="0" smtClean="0"/>
              <a:t>La utilidad se demuestra en las publicaciones que lo utilizan para medir el constructo.</a:t>
            </a:r>
          </a:p>
          <a:p>
            <a:r>
              <a:rPr lang="es-MX" dirty="0" smtClean="0"/>
              <a:t>Es posible replicar la investigación en población mexicana.</a:t>
            </a:r>
          </a:p>
          <a:p>
            <a:r>
              <a:rPr lang="es-MX" dirty="0" smtClean="0"/>
              <a:t>Comparar los resultados de la población mexicana con los de otras poblaciones.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583313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3330" y="1656926"/>
            <a:ext cx="10515600" cy="5084696"/>
          </a:xfrm>
        </p:spPr>
        <p:txBody>
          <a:bodyPr>
            <a:noAutofit/>
          </a:bodyPr>
          <a:lstStyle/>
          <a:p>
            <a:r>
              <a:rPr lang="es-MX" sz="1400" dirty="0" err="1"/>
              <a:t>Auzmendi</a:t>
            </a:r>
            <a:r>
              <a:rPr lang="es-MX" sz="1400" dirty="0"/>
              <a:t>, E. (1992). </a:t>
            </a:r>
            <a:r>
              <a:rPr lang="es-MX" sz="1400" i="1" dirty="0"/>
              <a:t>Las actitudes hacia la estadística en las enseñanzas medias y universitarias.</a:t>
            </a:r>
            <a:r>
              <a:rPr lang="es-MX" sz="1400" dirty="0"/>
              <a:t> Bilbao: Mensajero.</a:t>
            </a:r>
          </a:p>
          <a:p>
            <a:r>
              <a:rPr lang="es-MX" sz="1400" dirty="0"/>
              <a:t>Darías, E. (2000). Escala de Actitudes hacia la estadística. </a:t>
            </a:r>
            <a:r>
              <a:rPr lang="es-MX" sz="1400" i="1" dirty="0" err="1"/>
              <a:t>Psicothema</a:t>
            </a:r>
            <a:r>
              <a:rPr lang="es-MX" sz="1400" i="1" dirty="0"/>
              <a:t>,</a:t>
            </a:r>
            <a:r>
              <a:rPr lang="es-MX" sz="1400" dirty="0"/>
              <a:t> 12 (2), 175-178</a:t>
            </a:r>
            <a:r>
              <a:rPr lang="es-MX" sz="1400" dirty="0" smtClean="0"/>
              <a:t>.</a:t>
            </a:r>
          </a:p>
          <a:p>
            <a:r>
              <a:rPr lang="es-MX" sz="1400" dirty="0"/>
              <a:t>Flores, W.O. y </a:t>
            </a:r>
            <a:r>
              <a:rPr lang="es-MX" sz="1400" dirty="0" err="1"/>
              <a:t>Auzmendi</a:t>
            </a:r>
            <a:r>
              <a:rPr lang="es-MX" sz="1400" dirty="0"/>
              <a:t>, </a:t>
            </a:r>
            <a:r>
              <a:rPr lang="es-MX" sz="1400" dirty="0" smtClean="0"/>
              <a:t>E. Análisis </a:t>
            </a:r>
            <a:r>
              <a:rPr lang="es-MX" sz="1400" dirty="0"/>
              <a:t>de la estructura factorial de una escala de actitud hacia las </a:t>
            </a:r>
            <a:r>
              <a:rPr lang="es-MX" sz="1400" dirty="0" smtClean="0"/>
              <a:t>matemáticas. </a:t>
            </a:r>
            <a:r>
              <a:rPr lang="es-MX" sz="1400" i="1" dirty="0" smtClean="0"/>
              <a:t>Aula </a:t>
            </a:r>
            <a:r>
              <a:rPr lang="es-MX" sz="1400" i="1" dirty="0"/>
              <a:t>de Encuentro, </a:t>
            </a:r>
            <a:r>
              <a:rPr lang="es-MX" sz="1400" i="1" dirty="0" smtClean="0"/>
              <a:t>17 </a:t>
            </a:r>
            <a:r>
              <a:rPr lang="es-MX" sz="1400" dirty="0" smtClean="0"/>
              <a:t>(1), </a:t>
            </a:r>
            <a:r>
              <a:rPr lang="es-MX" sz="1400" dirty="0"/>
              <a:t>Páginas </a:t>
            </a:r>
            <a:r>
              <a:rPr lang="es-MX" sz="1400" dirty="0" smtClean="0"/>
              <a:t>45-77.</a:t>
            </a:r>
            <a:endParaRPr lang="es-MX" sz="1400" dirty="0"/>
          </a:p>
          <a:p>
            <a:r>
              <a:rPr lang="es-MX" sz="1400" dirty="0" err="1"/>
              <a:t>Macía</a:t>
            </a:r>
            <a:r>
              <a:rPr lang="es-MX" sz="1400" dirty="0"/>
              <a:t>, F. y Méndez, D. (2007). </a:t>
            </a:r>
            <a:r>
              <a:rPr lang="es-MX" sz="1400" dirty="0" err="1"/>
              <a:t>Analisis</a:t>
            </a:r>
            <a:r>
              <a:rPr lang="es-MX" sz="1400" dirty="0"/>
              <a:t> factorial confirmatorio de la escala de actitudes hacia la estadística. </a:t>
            </a:r>
            <a:r>
              <a:rPr lang="es-MX" sz="1400" i="1" dirty="0"/>
              <a:t>Cuadernos de Neuropsicología, </a:t>
            </a:r>
            <a:r>
              <a:rPr lang="es-MX" sz="1400" dirty="0"/>
              <a:t>1 (3), 174-371.</a:t>
            </a:r>
          </a:p>
          <a:p>
            <a:r>
              <a:rPr lang="es-MX" sz="1400" dirty="0" err="1"/>
              <a:t>Petriz</a:t>
            </a:r>
            <a:r>
              <a:rPr lang="es-MX" sz="1400" dirty="0"/>
              <a:t>, M. A., Barona, C. Quiroz, J. (2009). Niveles de desempeño y actitudes hacia la matemática en estudiantes de la licenciatura en Administración en una universidad estatal. Memorias del X Congreso Nacional de Investigación Educativa, Veracruz, Veracruz, 1-13. Recuperado de </a:t>
            </a:r>
            <a:r>
              <a:rPr lang="es-MX" sz="1400" u="sng" dirty="0">
                <a:hlinkClick r:id="rId2"/>
              </a:rPr>
              <a:t>http://www.comie.org.mx/congreso/memoriaelectronica/v10/contenido/contenido01.htm</a:t>
            </a:r>
            <a:r>
              <a:rPr lang="es-MX" sz="1400" dirty="0"/>
              <a:t> </a:t>
            </a:r>
            <a:endParaRPr lang="es-MX" sz="1400" dirty="0" smtClean="0"/>
          </a:p>
          <a:p>
            <a:r>
              <a:rPr lang="es-MX" sz="1400" dirty="0"/>
              <a:t>Robles-Rodríguez, S., Cisneros-Hernández, L., y Guzmán-Sánchez, C. (2018). Actitudes hacia las matemáticas de estudiantes universitarios. El caso del Centro Universitario de Ciencias Económico Administrativas de la Universidad de Guadalajara. Revista de Educación y Desarrollo, 47</a:t>
            </a:r>
            <a:r>
              <a:rPr lang="es-MX" sz="1400" dirty="0" smtClean="0"/>
              <a:t>.</a:t>
            </a:r>
          </a:p>
          <a:p>
            <a:r>
              <a:rPr lang="en-US" sz="1400" i="1" dirty="0"/>
              <a:t>Statistics Education Research Journal 3(1), </a:t>
            </a:r>
            <a:r>
              <a:rPr lang="en-US" sz="1400" dirty="0"/>
              <a:t>5-28</a:t>
            </a:r>
            <a:r>
              <a:rPr lang="en-US" sz="1400" i="1" dirty="0"/>
              <a:t>, </a:t>
            </a:r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www.stat.auckland.ac.nz/serj</a:t>
            </a:r>
            <a:endParaRPr lang="en-US" sz="1400" dirty="0" smtClean="0"/>
          </a:p>
          <a:p>
            <a:r>
              <a:rPr lang="es-MX" sz="1400" dirty="0"/>
              <a:t>Tejero-González, C. M., y</a:t>
            </a:r>
            <a:r>
              <a:rPr lang="es-MX" sz="1400" dirty="0" smtClean="0"/>
              <a:t> </a:t>
            </a:r>
            <a:r>
              <a:rPr lang="es-MX" sz="1400" dirty="0"/>
              <a:t>Castro-Morera, M. (2011). Validación de la escala de actitudes hacia la estadística en estudiantes españoles deficiencias de la actividad física y del deporte. </a:t>
            </a:r>
            <a:r>
              <a:rPr lang="es-MX" sz="1400" i="1" dirty="0"/>
              <a:t>Revista Colombiana de </a:t>
            </a:r>
            <a:r>
              <a:rPr lang="es-MX" sz="1400" i="1" dirty="0" smtClean="0"/>
              <a:t>Estadística </a:t>
            </a:r>
            <a:r>
              <a:rPr lang="es-MX" sz="1400" i="1" dirty="0"/>
              <a:t>Bogotá Vol. 34 No 1 ISSN 0120-1751 COLOMBIA junio-2011 Págs. 1-209, 34, </a:t>
            </a:r>
            <a:r>
              <a:rPr lang="es-MX" sz="1400" dirty="0"/>
              <a:t>1-14.</a:t>
            </a:r>
          </a:p>
        </p:txBody>
      </p:sp>
    </p:spTree>
    <p:extLst>
      <p:ext uri="{BB962C8B-B14F-4D97-AF65-F5344CB8AC3E}">
        <p14:creationId xmlns:p14="http://schemas.microsoft.com/office/powerpoint/2010/main" val="33954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78569" y="1620253"/>
            <a:ext cx="10668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Objetivo General:</a:t>
            </a:r>
            <a:endParaRPr kumimoji="0" lang="es-MX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</a:p>
          <a:p>
            <a:pPr lvl="0">
              <a:defRPr/>
            </a:pPr>
            <a:r>
              <a:rPr lang="es-MX" sz="2800" dirty="0"/>
              <a:t>Pilotear un instrumento de medición sobre algún constructo, identificando los elementos y conceptos de los instrumentos con la finalidad de cubrir las cualidades metodológicas que se requieren (validez y confiabilidad), en las ciencias sociales, así como la obtención de normas propias.</a:t>
            </a:r>
            <a:endParaRPr kumimoji="0" lang="es-MX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50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29675" y="2273011"/>
            <a:ext cx="8229600" cy="3820217"/>
          </a:xfrm>
        </p:spPr>
        <p:txBody>
          <a:bodyPr/>
          <a:lstStyle/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Justificación del instrumento.</a:t>
            </a:r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Definición de actitud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Estructura teórica de la Escala.</a:t>
            </a:r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Estudios relacionados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Propiedades psicométricas del instrumento.</a:t>
            </a: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Comentarios</a:t>
            </a:r>
            <a:endParaRPr lang="es-MX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Bibliografía.</a:t>
            </a:r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81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026695"/>
            <a:ext cx="10363200" cy="3625516"/>
          </a:xfrm>
        </p:spPr>
        <p:txBody>
          <a:bodyPr/>
          <a:lstStyle/>
          <a:p>
            <a:r>
              <a:rPr lang="es-MX" sz="4800" dirty="0"/>
              <a:t>Escala de Actitudes hacia la Estadística</a:t>
            </a:r>
            <a:endParaRPr lang="es-ES" sz="48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47119" y="4941888"/>
            <a:ext cx="6008687" cy="11303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s-ES_tradnl" sz="2400" dirty="0">
                <a:latin typeface="Andalus" pitchFamily="18" charset="-78"/>
                <a:cs typeface="Andalus" pitchFamily="18" charset="-78"/>
              </a:rPr>
              <a:t>Dr. en Ed. Carlos Saúl Juárez Lugo</a:t>
            </a:r>
          </a:p>
          <a:p>
            <a:pPr>
              <a:lnSpc>
                <a:spcPct val="80000"/>
              </a:lnSpc>
            </a:pPr>
            <a:r>
              <a:rPr lang="es-ES_tradnl" sz="1600" dirty="0" smtClean="0">
                <a:latin typeface="Bookman Old Style" pitchFamily="18" charset="0"/>
              </a:rPr>
              <a:t>Taller de Elaboración de Instrumentos</a:t>
            </a:r>
            <a:endParaRPr lang="es-ES_tradnl" sz="1600" dirty="0">
              <a:latin typeface="Bookman Old Style" pitchFamily="18" charset="0"/>
            </a:endParaRPr>
          </a:p>
          <a:p>
            <a:pPr>
              <a:lnSpc>
                <a:spcPct val="80000"/>
              </a:lnSpc>
            </a:pPr>
            <a:r>
              <a:rPr lang="es-ES_tradnl" sz="1600" dirty="0">
                <a:latin typeface="Bookman Old Style" pitchFamily="18" charset="0"/>
              </a:rPr>
              <a:t>Centro Universitario UAEM Ecatepec</a:t>
            </a:r>
          </a:p>
          <a:p>
            <a:pPr>
              <a:lnSpc>
                <a:spcPct val="80000"/>
              </a:lnSpc>
            </a:pPr>
            <a:r>
              <a:rPr lang="es-ES_tradnl" sz="1600" dirty="0" smtClean="0">
                <a:latin typeface="Bookman Old Style" pitchFamily="18" charset="0"/>
              </a:rPr>
              <a:t>2018</a:t>
            </a:r>
            <a:endParaRPr lang="es-ES_tradnl" sz="16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38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Justificación de la creación del instrumento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3000" y="2429325"/>
            <a:ext cx="9905998" cy="3891456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Los alumnos se presentan con preconcepciones y actitudes negativas hacia la estadística.</a:t>
            </a:r>
          </a:p>
          <a:p>
            <a:pPr algn="just"/>
            <a:r>
              <a:rPr lang="es-MX" sz="2800" dirty="0" smtClean="0"/>
              <a:t>Fenómeno que se convierte en un de los mayores problemas que los profesores tiene para la trasmisión de este tipo de conocimientos.</a:t>
            </a:r>
          </a:p>
          <a:p>
            <a:pPr marL="0" indent="0" algn="r">
              <a:buNone/>
            </a:pPr>
            <a:r>
              <a:rPr lang="es-MX" sz="2000" dirty="0" smtClean="0"/>
              <a:t>(Méndez y </a:t>
            </a:r>
            <a:r>
              <a:rPr lang="es-MX" sz="2000" dirty="0" err="1" smtClean="0"/>
              <a:t>Macia</a:t>
            </a:r>
            <a:r>
              <a:rPr lang="es-MX" sz="2000" dirty="0" smtClean="0"/>
              <a:t>, 2007)</a:t>
            </a:r>
          </a:p>
          <a:p>
            <a:pPr marL="0" indent="0" algn="r">
              <a:buNone/>
            </a:pPr>
            <a:endParaRPr lang="es-MX" sz="2800" dirty="0" smtClean="0"/>
          </a:p>
        </p:txBody>
      </p:sp>
    </p:spTree>
    <p:extLst>
      <p:ext uri="{BB962C8B-B14F-4D97-AF65-F5344CB8AC3E}">
        <p14:creationId xmlns:p14="http://schemas.microsoft.com/office/powerpoint/2010/main" val="1437426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63865" y="1677297"/>
            <a:ext cx="9735059" cy="4351338"/>
          </a:xfrm>
        </p:spPr>
        <p:txBody>
          <a:bodyPr/>
          <a:lstStyle/>
          <a:p>
            <a:pPr algn="just"/>
            <a:r>
              <a:rPr lang="es-MX" sz="3200" dirty="0" err="1"/>
              <a:t>Auzmendi</a:t>
            </a:r>
            <a:r>
              <a:rPr lang="es-MX" sz="3200" dirty="0"/>
              <a:t> (1992) </a:t>
            </a:r>
            <a:r>
              <a:rPr lang="es-MX" sz="3200" dirty="0" smtClean="0"/>
              <a:t>justifica </a:t>
            </a:r>
            <a:r>
              <a:rPr lang="es-MX" sz="3200" dirty="0"/>
              <a:t>la construcción de una nueva escala en la ausencia de este tipo de instrumento elaborado en lengua castellana e hispanoamericana.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869749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able">
  <a:themeElements>
    <a:clrScheme name="Ci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Ci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i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TM03457503[[fn=Citable]]</Template>
  <TotalTime>803</TotalTime>
  <Words>1701</Words>
  <Application>Microsoft Office PowerPoint</Application>
  <PresentationFormat>Panorámica</PresentationFormat>
  <Paragraphs>227</Paragraphs>
  <Slides>42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51" baseType="lpstr">
      <vt:lpstr>Andalus</vt:lpstr>
      <vt:lpstr>Bookman Old Style</vt:lpstr>
      <vt:lpstr>Calibri</vt:lpstr>
      <vt:lpstr>Century Gothic</vt:lpstr>
      <vt:lpstr>MS Reference Sans Serif</vt:lpstr>
      <vt:lpstr>Open Sans</vt:lpstr>
      <vt:lpstr>Times New Roman</vt:lpstr>
      <vt:lpstr>Wingdings 2</vt:lpstr>
      <vt:lpstr>Citable</vt:lpstr>
      <vt:lpstr>Escala de Actitudes hacia la Estadística</vt:lpstr>
      <vt:lpstr>Datos curriculares</vt:lpstr>
      <vt:lpstr>Presentación de PowerPoint</vt:lpstr>
      <vt:lpstr>Presentación de PowerPoint</vt:lpstr>
      <vt:lpstr>Presentación de PowerPoint</vt:lpstr>
      <vt:lpstr>Contenido</vt:lpstr>
      <vt:lpstr>Escala de Actitudes hacia la Estadística</vt:lpstr>
      <vt:lpstr>Justificación de la creación del instrumento</vt:lpstr>
      <vt:lpstr>Presentación de PowerPoint</vt:lpstr>
      <vt:lpstr>Actitud</vt:lpstr>
      <vt:lpstr>Actitud hacia la estadística</vt:lpstr>
      <vt:lpstr>Estructura de la Escala de  actitudes hacia la estadística</vt:lpstr>
      <vt:lpstr>Escala Auzmendi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Estudios relacionados con la Estadística y el Instrumento</vt:lpstr>
      <vt:lpstr>Propiedades Psicométricas</vt:lpstr>
      <vt:lpstr>Petriz, Barona, Quiroz (2009)</vt:lpstr>
      <vt:lpstr>Presentación de PowerPoint</vt:lpstr>
      <vt:lpstr>Presentación de PowerPoint</vt:lpstr>
      <vt:lpstr>Darias (2000)</vt:lpstr>
      <vt:lpstr>Presentación de PowerPoint</vt:lpstr>
      <vt:lpstr>Presentación de PowerPoint</vt:lpstr>
      <vt:lpstr>Darías (2000)</vt:lpstr>
      <vt:lpstr>Méndez y Macía (2007)</vt:lpstr>
      <vt:lpstr>Presentación de PowerPoint</vt:lpstr>
      <vt:lpstr>Méndez y Macía (2007)</vt:lpstr>
      <vt:lpstr>Tejero-González y Castro-Morera (2011)</vt:lpstr>
      <vt:lpstr>Presentación de PowerPoint</vt:lpstr>
      <vt:lpstr>ROBLES-RODRÍGUEZ,CISNEROS-HERNÁNDEZ y GUZMÁN-SÁNCHEZ (2018).</vt:lpstr>
      <vt:lpstr>Presentación de PowerPoint</vt:lpstr>
      <vt:lpstr>Presentación de PowerPoint</vt:lpstr>
      <vt:lpstr>Presentación de PowerPoint</vt:lpstr>
      <vt:lpstr>Comentarios</vt:lpstr>
      <vt:lpstr>Referencias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Escala de Actitudes hacia la estadística</dc:title>
  <dc:creator>Usuario de Windows</dc:creator>
  <cp:lastModifiedBy>Carlos Saul Juarez Lugo</cp:lastModifiedBy>
  <cp:revision>71</cp:revision>
  <cp:lastPrinted>2018-09-12T19:46:41Z</cp:lastPrinted>
  <dcterms:created xsi:type="dcterms:W3CDTF">2018-09-06T20:23:15Z</dcterms:created>
  <dcterms:modified xsi:type="dcterms:W3CDTF">2018-09-28T03:15:26Z</dcterms:modified>
</cp:coreProperties>
</file>