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handoutMasterIdLst>
    <p:handoutMasterId r:id="rId64"/>
  </p:handoutMasterIdLst>
  <p:sldIdLst>
    <p:sldId id="262" r:id="rId2"/>
    <p:sldId id="257" r:id="rId3"/>
    <p:sldId id="270" r:id="rId4"/>
    <p:sldId id="296" r:id="rId5"/>
    <p:sldId id="279" r:id="rId6"/>
    <p:sldId id="261" r:id="rId7"/>
    <p:sldId id="280" r:id="rId8"/>
    <p:sldId id="281" r:id="rId9"/>
    <p:sldId id="282" r:id="rId10"/>
    <p:sldId id="283" r:id="rId11"/>
    <p:sldId id="284" r:id="rId12"/>
    <p:sldId id="271" r:id="rId13"/>
    <p:sldId id="285" r:id="rId14"/>
    <p:sldId id="286" r:id="rId15"/>
    <p:sldId id="287" r:id="rId16"/>
    <p:sldId id="288" r:id="rId17"/>
    <p:sldId id="272" r:id="rId18"/>
    <p:sldId id="275" r:id="rId19"/>
    <p:sldId id="276" r:id="rId20"/>
    <p:sldId id="277" r:id="rId21"/>
    <p:sldId id="289" r:id="rId22"/>
    <p:sldId id="290" r:id="rId23"/>
    <p:sldId id="291" r:id="rId24"/>
    <p:sldId id="292" r:id="rId25"/>
    <p:sldId id="293" r:id="rId26"/>
    <p:sldId id="294" r:id="rId27"/>
    <p:sldId id="295" r:id="rId28"/>
    <p:sldId id="297" r:id="rId29"/>
    <p:sldId id="304" r:id="rId30"/>
    <p:sldId id="298" r:id="rId31"/>
    <p:sldId id="299" r:id="rId32"/>
    <p:sldId id="300" r:id="rId33"/>
    <p:sldId id="301" r:id="rId34"/>
    <p:sldId id="302" r:id="rId35"/>
    <p:sldId id="303" r:id="rId36"/>
    <p:sldId id="305" r:id="rId37"/>
    <p:sldId id="306" r:id="rId38"/>
    <p:sldId id="307" r:id="rId39"/>
    <p:sldId id="309" r:id="rId40"/>
    <p:sldId id="311" r:id="rId41"/>
    <p:sldId id="313" r:id="rId42"/>
    <p:sldId id="315" r:id="rId43"/>
    <p:sldId id="317" r:id="rId44"/>
    <p:sldId id="319" r:id="rId45"/>
    <p:sldId id="321" r:id="rId46"/>
    <p:sldId id="323" r:id="rId47"/>
    <p:sldId id="325" r:id="rId48"/>
    <p:sldId id="327" r:id="rId49"/>
    <p:sldId id="329" r:id="rId50"/>
    <p:sldId id="331" r:id="rId51"/>
    <p:sldId id="333" r:id="rId52"/>
    <p:sldId id="335" r:id="rId53"/>
    <p:sldId id="337" r:id="rId54"/>
    <p:sldId id="339" r:id="rId55"/>
    <p:sldId id="341" r:id="rId56"/>
    <p:sldId id="343" r:id="rId57"/>
    <p:sldId id="345" r:id="rId58"/>
    <p:sldId id="347" r:id="rId59"/>
    <p:sldId id="349" r:id="rId60"/>
    <p:sldId id="351" r:id="rId61"/>
    <p:sldId id="353" r:id="rId62"/>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97" autoAdjust="0"/>
    <p:restoredTop sz="94706" autoAdjust="0"/>
  </p:normalViewPr>
  <p:slideViewPr>
    <p:cSldViewPr snapToGrid="0">
      <p:cViewPr varScale="1">
        <p:scale>
          <a:sx n="92" d="100"/>
          <a:sy n="92" d="100"/>
        </p:scale>
        <p:origin x="294" y="90"/>
      </p:cViewPr>
      <p:guideLst>
        <p:guide pos="3840"/>
        <p:guide orient="horz" pos="2160"/>
      </p:guideLst>
    </p:cSldViewPr>
  </p:slideViewPr>
  <p:notesTextViewPr>
    <p:cViewPr>
      <p:scale>
        <a:sx n="1" d="1"/>
        <a:sy n="1" d="1"/>
      </p:scale>
      <p:origin x="0" y="0"/>
    </p:cViewPr>
  </p:notesTextViewPr>
  <p:notesViewPr>
    <p:cSldViewPr snapToGrid="0" showGuides="1">
      <p:cViewPr varScale="1">
        <p:scale>
          <a:sx n="85" d="100"/>
          <a:sy n="85" d="100"/>
        </p:scale>
        <p:origin x="2874"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128" b="0" i="0" u="none" strike="noStrike" kern="1200" spc="70" baseline="0">
                <a:solidFill>
                  <a:schemeClr val="dk1">
                    <a:lumMod val="50000"/>
                    <a:lumOff val="50000"/>
                  </a:schemeClr>
                </a:solidFill>
                <a:latin typeface="+mn-lt"/>
                <a:ea typeface="+mn-ea"/>
                <a:cs typeface="+mn-cs"/>
              </a:defRPr>
            </a:pPr>
            <a:r>
              <a:rPr lang="en-US" b="1" dirty="0" smtClean="0">
                <a:solidFill>
                  <a:schemeClr val="accent1">
                    <a:lumMod val="50000"/>
                  </a:schemeClr>
                </a:solidFill>
              </a:rPr>
              <a:t>CURVA DE LA OFERTA</a:t>
            </a:r>
            <a:endParaRPr lang="en-US" b="1" dirty="0">
              <a:solidFill>
                <a:schemeClr val="accent1">
                  <a:lumMod val="50000"/>
                </a:schemeClr>
              </a:solidFill>
            </a:endParaRPr>
          </a:p>
        </c:rich>
      </c:tx>
      <c:layout/>
      <c:overlay val="0"/>
      <c:spPr>
        <a:noFill/>
        <a:ln>
          <a:noFill/>
        </a:ln>
        <a:effectLst/>
      </c:spPr>
      <c:txPr>
        <a:bodyPr rot="0" spcFirstLastPara="1" vertOverflow="ellipsis" vert="horz" wrap="square" anchor="ctr" anchorCtr="1"/>
        <a:lstStyle/>
        <a:p>
          <a:pPr>
            <a:defRPr sz="2128" b="0" i="0" u="none" strike="noStrike" kern="1200" spc="70" baseline="0">
              <a:solidFill>
                <a:schemeClr val="dk1">
                  <a:lumMod val="50000"/>
                  <a:lumOff val="50000"/>
                </a:schemeClr>
              </a:solidFill>
              <a:latin typeface="+mn-lt"/>
              <a:ea typeface="+mn-ea"/>
              <a:cs typeface="+mn-cs"/>
            </a:defRPr>
          </a:pPr>
          <a:endParaRPr lang="es-MX"/>
        </a:p>
      </c:txPr>
    </c:title>
    <c:autoTitleDeleted val="0"/>
    <c:plotArea>
      <c:layout/>
      <c:scatterChart>
        <c:scatterStyle val="lineMarker"/>
        <c:varyColors val="0"/>
        <c:ser>
          <c:idx val="0"/>
          <c:order val="0"/>
          <c:tx>
            <c:strRef>
              <c:f>Hoja1!$B$1</c:f>
              <c:strCache>
                <c:ptCount val="1"/>
                <c:pt idx="0">
                  <c:v>Valores Y</c:v>
                </c:pt>
              </c:strCache>
            </c:strRef>
          </c:tx>
          <c:spPr>
            <a:ln w="25400">
              <a:noFill/>
            </a:ln>
            <a:effectLst/>
          </c:spPr>
          <c:marker>
            <c:symbol val="circle"/>
            <c:size val="4"/>
            <c:spPr>
              <a:solidFill>
                <a:schemeClr val="accent4"/>
              </a:solidFill>
              <a:ln w="9525" cap="flat" cmpd="sng" algn="ctr">
                <a:solidFill>
                  <a:schemeClr val="accent4"/>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50000"/>
                        <a:lumOff val="50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trendline>
            <c:spPr>
              <a:ln w="19050" cap="flat" cmpd="sng" algn="ctr">
                <a:solidFill>
                  <a:schemeClr val="accent3"/>
                </a:solidFill>
                <a:prstDash val="solid"/>
                <a:miter lim="800000"/>
              </a:ln>
              <a:effectLst/>
            </c:spPr>
            <c:trendlineType val="linear"/>
            <c:dispRSqr val="0"/>
            <c:dispEq val="0"/>
          </c:trendline>
          <c:xVal>
            <c:numRef>
              <c:f>Hoja1!$A$2:$A$7</c:f>
              <c:numCache>
                <c:formatCode>General</c:formatCode>
                <c:ptCount val="6"/>
                <c:pt idx="0">
                  <c:v>0</c:v>
                </c:pt>
                <c:pt idx="1">
                  <c:v>5</c:v>
                </c:pt>
                <c:pt idx="2">
                  <c:v>10</c:v>
                </c:pt>
                <c:pt idx="3">
                  <c:v>15</c:v>
                </c:pt>
                <c:pt idx="4">
                  <c:v>20</c:v>
                </c:pt>
                <c:pt idx="5">
                  <c:v>25</c:v>
                </c:pt>
              </c:numCache>
            </c:numRef>
          </c:xVal>
          <c:yVal>
            <c:numRef>
              <c:f>Hoja1!$B$2:$B$7</c:f>
              <c:numCache>
                <c:formatCode>General</c:formatCode>
                <c:ptCount val="6"/>
                <c:pt idx="0">
                  <c:v>0</c:v>
                </c:pt>
                <c:pt idx="1">
                  <c:v>0.5</c:v>
                </c:pt>
                <c:pt idx="2">
                  <c:v>1</c:v>
                </c:pt>
                <c:pt idx="3">
                  <c:v>1.5</c:v>
                </c:pt>
                <c:pt idx="4">
                  <c:v>2</c:v>
                </c:pt>
                <c:pt idx="5">
                  <c:v>2.5</c:v>
                </c:pt>
              </c:numCache>
            </c:numRef>
          </c:yVal>
          <c:smooth val="0"/>
        </c:ser>
        <c:dLbls>
          <c:dLblPos val="t"/>
          <c:showLegendKey val="0"/>
          <c:showVal val="1"/>
          <c:showCatName val="0"/>
          <c:showSerName val="0"/>
          <c:showPercent val="0"/>
          <c:showBubbleSize val="0"/>
        </c:dLbls>
        <c:axId val="-1778627248"/>
        <c:axId val="-1859713952"/>
      </c:scatterChart>
      <c:valAx>
        <c:axId val="-1778627248"/>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s-MX" dirty="0" smtClean="0">
                    <a:solidFill>
                      <a:schemeClr val="accent1">
                        <a:lumMod val="50000"/>
                      </a:schemeClr>
                    </a:solidFill>
                  </a:rPr>
                  <a:t>CANTIDAD OFRECIDA</a:t>
                </a:r>
                <a:endParaRPr lang="es-MX" dirty="0">
                  <a:solidFill>
                    <a:schemeClr val="accent1">
                      <a:lumMod val="50000"/>
                    </a:schemeClr>
                  </a:solidFill>
                </a:endParaRP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es-MX"/>
            </a:p>
          </c:txPr>
        </c:title>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1">
                    <a:lumMod val="50000"/>
                  </a:schemeClr>
                </a:solidFill>
                <a:latin typeface="+mn-lt"/>
                <a:ea typeface="+mn-ea"/>
                <a:cs typeface="+mn-cs"/>
              </a:defRPr>
            </a:pPr>
            <a:endParaRPr lang="es-MX"/>
          </a:p>
        </c:txPr>
        <c:crossAx val="-1859713952"/>
        <c:crosses val="autoZero"/>
        <c:crossBetween val="midCat"/>
      </c:valAx>
      <c:valAx>
        <c:axId val="-1859713952"/>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s-MX" dirty="0" smtClean="0">
                    <a:solidFill>
                      <a:schemeClr val="accent1">
                        <a:lumMod val="50000"/>
                      </a:schemeClr>
                    </a:solidFill>
                  </a:rPr>
                  <a:t>PRECIO</a:t>
                </a:r>
                <a:endParaRPr lang="es-MX" dirty="0">
                  <a:solidFill>
                    <a:schemeClr val="accent1">
                      <a:lumMod val="50000"/>
                    </a:schemeClr>
                  </a:solidFill>
                </a:endParaRP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es-MX"/>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1">
                    <a:lumMod val="50000"/>
                  </a:schemeClr>
                </a:solidFill>
                <a:latin typeface="+mn-lt"/>
                <a:ea typeface="+mn-ea"/>
                <a:cs typeface="+mn-cs"/>
              </a:defRPr>
            </a:pPr>
            <a:endParaRPr lang="es-MX"/>
          </a:p>
        </c:txPr>
        <c:crossAx val="-1778627248"/>
        <c:crosses val="autoZero"/>
        <c:crossBetween val="midCat"/>
      </c:valA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c:spPr>
    </c:plotArea>
    <c:plotVisOnly val="1"/>
    <c:dispBlanksAs val="gap"/>
    <c:showDLblsOverMax val="0"/>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1197"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1197"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1197"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2128"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1197"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1197" kern="1200"/>
  </cs:valueAxis>
  <cs:wall>
    <cs:lnRef idx="0"/>
    <cs:fillRef idx="0"/>
    <cs:effectRef idx="0"/>
    <cs:fontRef idx="minor">
      <a:schemeClr val="tx1"/>
    </cs:fontRef>
  </cs:wall>
</cs:chartStyle>
</file>

<file path=ppt/diagrams/_rels/data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469E50-24C6-4156-8DAA-6DD0C1079C89}" type="doc">
      <dgm:prSet loTypeId="urn:microsoft.com/office/officeart/2005/8/layout/gear1" loCatId="relationship" qsTypeId="urn:microsoft.com/office/officeart/2005/8/quickstyle/simple1" qsCatId="simple" csTypeId="urn:microsoft.com/office/officeart/2005/8/colors/accent1_1" csCatId="accent1" phldr="1"/>
      <dgm:spPr/>
    </dgm:pt>
    <dgm:pt modelId="{D0115B0F-FDFB-494B-AC0A-E04A5EC234DA}">
      <dgm:prSet phldrT="[Text]"/>
      <dgm:spPr>
        <a:blipFill rotWithShape="0">
          <a:blip xmlns:r="http://schemas.openxmlformats.org/officeDocument/2006/relationships" r:embed="rId1"/>
          <a:stretch>
            <a:fillRect/>
          </a:stretch>
        </a:blipFill>
      </dgm:spPr>
      <dgm:t>
        <a:bodyPr rtlCol="0"/>
        <a:lstStyle/>
        <a:p>
          <a:pPr rtl="0"/>
          <a:endParaRPr lang="es-ES" noProof="0" dirty="0"/>
        </a:p>
      </dgm:t>
      <dgm:extLst>
        <a:ext uri="{E40237B7-FDA0-4F09-8148-C483321AD2D9}">
          <dgm14:cNvPr xmlns:dgm14="http://schemas.microsoft.com/office/drawing/2010/diagram" id="0" name="" title="Step 3 title"/>
        </a:ext>
      </dgm:extLst>
    </dgm:pt>
    <dgm:pt modelId="{F3ECE90F-7A47-4472-9560-98DC857F992F}" type="parTrans" cxnId="{CD5AA65A-6000-4F48-85D3-EB084B6F41D0}">
      <dgm:prSet/>
      <dgm:spPr/>
      <dgm:t>
        <a:bodyPr rtlCol="0"/>
        <a:lstStyle/>
        <a:p>
          <a:pPr rtl="0"/>
          <a:endParaRPr lang="en-US"/>
        </a:p>
      </dgm:t>
    </dgm:pt>
    <dgm:pt modelId="{39A3B9F5-08CD-49EE-B590-A9FA60312E8F}" type="sibTrans" cxnId="{CD5AA65A-6000-4F48-85D3-EB084B6F41D0}">
      <dgm:prSet/>
      <dgm:spPr/>
      <dgm:t>
        <a:bodyPr rtlCol="0"/>
        <a:lstStyle/>
        <a:p>
          <a:pPr rtl="0"/>
          <a:endParaRPr lang="es-ES" noProof="0" dirty="0"/>
        </a:p>
      </dgm:t>
      <dgm:extLst>
        <a:ext uri="{E40237B7-FDA0-4F09-8148-C483321AD2D9}">
          <dgm14:cNvPr xmlns:dgm14="http://schemas.microsoft.com/office/drawing/2010/diagram" id="0" name="" title="Arrow pointing in clockwise direction for step 3"/>
        </a:ext>
      </dgm:extLst>
    </dgm:pt>
    <dgm:pt modelId="{A72F579A-815F-4730-AEB0-052A4E2EADB2}">
      <dgm:prSet phldrT="[Text]"/>
      <dgm:spPr>
        <a:blipFill rotWithShape="0">
          <a:blip xmlns:r="http://schemas.openxmlformats.org/officeDocument/2006/relationships" r:embed="rId2"/>
          <a:stretch>
            <a:fillRect/>
          </a:stretch>
        </a:blipFill>
      </dgm:spPr>
      <dgm:t>
        <a:bodyPr rtlCol="0"/>
        <a:lstStyle/>
        <a:p>
          <a:pPr rtl="0"/>
          <a:endParaRPr lang="es-ES" noProof="0" dirty="0"/>
        </a:p>
      </dgm:t>
      <dgm:extLst>
        <a:ext uri="{E40237B7-FDA0-4F09-8148-C483321AD2D9}">
          <dgm14:cNvPr xmlns:dgm14="http://schemas.microsoft.com/office/drawing/2010/diagram" id="0" name="" title="Step 1 title"/>
        </a:ext>
      </dgm:extLst>
    </dgm:pt>
    <dgm:pt modelId="{8EA6516C-EB3A-4FC0-BB44-265A3652D4BC}" type="parTrans" cxnId="{D2ECF758-131A-41EE-A789-9D6FDC186481}">
      <dgm:prSet/>
      <dgm:spPr/>
      <dgm:t>
        <a:bodyPr rtlCol="0"/>
        <a:lstStyle/>
        <a:p>
          <a:pPr rtl="0"/>
          <a:endParaRPr lang="en-US"/>
        </a:p>
      </dgm:t>
    </dgm:pt>
    <dgm:pt modelId="{6B184F14-5261-4D1F-8701-947EAF068BB3}" type="sibTrans" cxnId="{D2ECF758-131A-41EE-A789-9D6FDC186481}">
      <dgm:prSet/>
      <dgm:spPr/>
      <dgm:t>
        <a:bodyPr rtlCol="0"/>
        <a:lstStyle/>
        <a:p>
          <a:pPr rtl="0"/>
          <a:endParaRPr lang="es-ES" noProof="0" dirty="0"/>
        </a:p>
      </dgm:t>
      <dgm:extLst>
        <a:ext uri="{E40237B7-FDA0-4F09-8148-C483321AD2D9}">
          <dgm14:cNvPr xmlns:dgm14="http://schemas.microsoft.com/office/drawing/2010/diagram" id="0" name="" title="Arrow pointing in clockwise direction for step 1"/>
        </a:ext>
      </dgm:extLst>
    </dgm:pt>
    <dgm:pt modelId="{DF72D2A9-E721-47DF-A758-78A445E0F3CE}" type="pres">
      <dgm:prSet presAssocID="{F1469E50-24C6-4156-8DAA-6DD0C1079C89}" presName="composite" presStyleCnt="0">
        <dgm:presLayoutVars>
          <dgm:chMax val="3"/>
          <dgm:animLvl val="lvl"/>
          <dgm:resizeHandles val="exact"/>
        </dgm:presLayoutVars>
      </dgm:prSet>
      <dgm:spPr/>
    </dgm:pt>
    <dgm:pt modelId="{519C9BB9-1ADD-4304-93EC-C9FE618B8492}" type="pres">
      <dgm:prSet presAssocID="{D0115B0F-FDFB-494B-AC0A-E04A5EC234DA}" presName="gear1" presStyleLbl="node1" presStyleIdx="0" presStyleCnt="2" custScaleX="119865" custLinFactNeighborX="2964" custLinFactNeighborY="18174">
        <dgm:presLayoutVars>
          <dgm:chMax val="1"/>
          <dgm:bulletEnabled val="1"/>
        </dgm:presLayoutVars>
      </dgm:prSet>
      <dgm:spPr/>
      <dgm:t>
        <a:bodyPr rtlCol="0"/>
        <a:lstStyle/>
        <a:p>
          <a:pPr rtl="0"/>
          <a:endParaRPr lang="en-US"/>
        </a:p>
      </dgm:t>
    </dgm:pt>
    <dgm:pt modelId="{491B49C7-064E-438E-A5AF-D06F604607BC}" type="pres">
      <dgm:prSet presAssocID="{D0115B0F-FDFB-494B-AC0A-E04A5EC234DA}" presName="gear1srcNode" presStyleLbl="node1" presStyleIdx="0" presStyleCnt="2"/>
      <dgm:spPr/>
      <dgm:t>
        <a:bodyPr rtlCol="0"/>
        <a:lstStyle/>
        <a:p>
          <a:pPr rtl="0"/>
          <a:endParaRPr lang="en-US"/>
        </a:p>
      </dgm:t>
    </dgm:pt>
    <dgm:pt modelId="{A8AE7A62-856E-43C0-A01E-AB2F291FD15A}" type="pres">
      <dgm:prSet presAssocID="{D0115B0F-FDFB-494B-AC0A-E04A5EC234DA}" presName="gear1dstNode" presStyleLbl="node1" presStyleIdx="0" presStyleCnt="2"/>
      <dgm:spPr/>
      <dgm:t>
        <a:bodyPr rtlCol="0"/>
        <a:lstStyle/>
        <a:p>
          <a:pPr rtl="0"/>
          <a:endParaRPr lang="en-US"/>
        </a:p>
      </dgm:t>
    </dgm:pt>
    <dgm:pt modelId="{1D688332-6BA5-49C8-9861-96AAB03B54BC}" type="pres">
      <dgm:prSet presAssocID="{A72F579A-815F-4730-AEB0-052A4E2EADB2}" presName="gear2" presStyleLbl="node1" presStyleIdx="1" presStyleCnt="2" custScaleX="187067" custScaleY="151787" custLinFactNeighborX="-2911" custLinFactNeighborY="-35510">
        <dgm:presLayoutVars>
          <dgm:chMax val="1"/>
          <dgm:bulletEnabled val="1"/>
        </dgm:presLayoutVars>
      </dgm:prSet>
      <dgm:spPr/>
      <dgm:t>
        <a:bodyPr/>
        <a:lstStyle/>
        <a:p>
          <a:endParaRPr lang="es-MX"/>
        </a:p>
      </dgm:t>
    </dgm:pt>
    <dgm:pt modelId="{3333FE85-1C82-4FF4-A692-17CEFF33A33A}" type="pres">
      <dgm:prSet presAssocID="{A72F579A-815F-4730-AEB0-052A4E2EADB2}" presName="gear2srcNode" presStyleLbl="node1" presStyleIdx="1" presStyleCnt="2"/>
      <dgm:spPr/>
      <dgm:t>
        <a:bodyPr/>
        <a:lstStyle/>
        <a:p>
          <a:endParaRPr lang="es-MX"/>
        </a:p>
      </dgm:t>
    </dgm:pt>
    <dgm:pt modelId="{CE693D25-90A1-4E5F-8DA2-D12B6A6BBAF9}" type="pres">
      <dgm:prSet presAssocID="{A72F579A-815F-4730-AEB0-052A4E2EADB2}" presName="gear2dstNode" presStyleLbl="node1" presStyleIdx="1" presStyleCnt="2"/>
      <dgm:spPr/>
      <dgm:t>
        <a:bodyPr/>
        <a:lstStyle/>
        <a:p>
          <a:endParaRPr lang="es-MX"/>
        </a:p>
      </dgm:t>
    </dgm:pt>
    <dgm:pt modelId="{1E72715E-7366-4E78-A512-24F37F5D23DC}" type="pres">
      <dgm:prSet presAssocID="{39A3B9F5-08CD-49EE-B590-A9FA60312E8F}" presName="connector1" presStyleLbl="sibTrans2D1" presStyleIdx="0" presStyleCnt="2"/>
      <dgm:spPr/>
      <dgm:t>
        <a:bodyPr rtlCol="0"/>
        <a:lstStyle/>
        <a:p>
          <a:pPr rtl="0"/>
          <a:endParaRPr lang="en-US"/>
        </a:p>
      </dgm:t>
    </dgm:pt>
    <dgm:pt modelId="{159B493C-3202-46F1-9279-54BDDD142D59}" type="pres">
      <dgm:prSet presAssocID="{6B184F14-5261-4D1F-8701-947EAF068BB3}" presName="connector2" presStyleLbl="sibTrans2D1" presStyleIdx="1" presStyleCnt="2"/>
      <dgm:spPr/>
      <dgm:t>
        <a:bodyPr/>
        <a:lstStyle/>
        <a:p>
          <a:endParaRPr lang="es-MX"/>
        </a:p>
      </dgm:t>
    </dgm:pt>
  </dgm:ptLst>
  <dgm:cxnLst>
    <dgm:cxn modelId="{D3CAA15F-809B-449B-B4C7-F52EC4A84ECE}" type="presOf" srcId="{D0115B0F-FDFB-494B-AC0A-E04A5EC234DA}" destId="{491B49C7-064E-438E-A5AF-D06F604607BC}" srcOrd="1" destOrd="0" presId="urn:microsoft.com/office/officeart/2005/8/layout/gear1"/>
    <dgm:cxn modelId="{CD5AA65A-6000-4F48-85D3-EB084B6F41D0}" srcId="{F1469E50-24C6-4156-8DAA-6DD0C1079C89}" destId="{D0115B0F-FDFB-494B-AC0A-E04A5EC234DA}" srcOrd="0" destOrd="0" parTransId="{F3ECE90F-7A47-4472-9560-98DC857F992F}" sibTransId="{39A3B9F5-08CD-49EE-B590-A9FA60312E8F}"/>
    <dgm:cxn modelId="{8DBED4CC-271A-411A-AF09-6BCA0DE92EC9}" type="presOf" srcId="{6B184F14-5261-4D1F-8701-947EAF068BB3}" destId="{159B493C-3202-46F1-9279-54BDDD142D59}" srcOrd="0" destOrd="0" presId="urn:microsoft.com/office/officeart/2005/8/layout/gear1"/>
    <dgm:cxn modelId="{5531D5BB-51A3-41A4-B288-C5EB1F0A7860}" type="presOf" srcId="{A72F579A-815F-4730-AEB0-052A4E2EADB2}" destId="{1D688332-6BA5-49C8-9861-96AAB03B54BC}" srcOrd="0" destOrd="0" presId="urn:microsoft.com/office/officeart/2005/8/layout/gear1"/>
    <dgm:cxn modelId="{F00F5FF9-8EEF-4575-883E-9FECBCDECA1B}" type="presOf" srcId="{39A3B9F5-08CD-49EE-B590-A9FA60312E8F}" destId="{1E72715E-7366-4E78-A512-24F37F5D23DC}" srcOrd="0" destOrd="0" presId="urn:microsoft.com/office/officeart/2005/8/layout/gear1"/>
    <dgm:cxn modelId="{D2ECF758-131A-41EE-A789-9D6FDC186481}" srcId="{F1469E50-24C6-4156-8DAA-6DD0C1079C89}" destId="{A72F579A-815F-4730-AEB0-052A4E2EADB2}" srcOrd="1" destOrd="0" parTransId="{8EA6516C-EB3A-4FC0-BB44-265A3652D4BC}" sibTransId="{6B184F14-5261-4D1F-8701-947EAF068BB3}"/>
    <dgm:cxn modelId="{E0F29509-14D9-447A-A12F-C58EB915A87F}" type="presOf" srcId="{D0115B0F-FDFB-494B-AC0A-E04A5EC234DA}" destId="{519C9BB9-1ADD-4304-93EC-C9FE618B8492}" srcOrd="0" destOrd="0" presId="urn:microsoft.com/office/officeart/2005/8/layout/gear1"/>
    <dgm:cxn modelId="{766578AF-ED6E-4F50-9D8A-85F784A72662}" type="presOf" srcId="{A72F579A-815F-4730-AEB0-052A4E2EADB2}" destId="{CE693D25-90A1-4E5F-8DA2-D12B6A6BBAF9}" srcOrd="2" destOrd="0" presId="urn:microsoft.com/office/officeart/2005/8/layout/gear1"/>
    <dgm:cxn modelId="{C2825D01-7009-4C7A-9735-E3DA9B56907F}" type="presOf" srcId="{F1469E50-24C6-4156-8DAA-6DD0C1079C89}" destId="{DF72D2A9-E721-47DF-A758-78A445E0F3CE}" srcOrd="0" destOrd="0" presId="urn:microsoft.com/office/officeart/2005/8/layout/gear1"/>
    <dgm:cxn modelId="{05A23107-95A6-48BA-9C15-320B2C8DBD9C}" type="presOf" srcId="{D0115B0F-FDFB-494B-AC0A-E04A5EC234DA}" destId="{A8AE7A62-856E-43C0-A01E-AB2F291FD15A}" srcOrd="2" destOrd="0" presId="urn:microsoft.com/office/officeart/2005/8/layout/gear1"/>
    <dgm:cxn modelId="{72545014-91A6-47AA-BBDA-D0670E544181}" type="presOf" srcId="{A72F579A-815F-4730-AEB0-052A4E2EADB2}" destId="{3333FE85-1C82-4FF4-A692-17CEFF33A33A}" srcOrd="1" destOrd="0" presId="urn:microsoft.com/office/officeart/2005/8/layout/gear1"/>
    <dgm:cxn modelId="{AD820DF2-DF49-4404-8EB2-21B39A3FB116}" type="presParOf" srcId="{DF72D2A9-E721-47DF-A758-78A445E0F3CE}" destId="{519C9BB9-1ADD-4304-93EC-C9FE618B8492}" srcOrd="0" destOrd="0" presId="urn:microsoft.com/office/officeart/2005/8/layout/gear1"/>
    <dgm:cxn modelId="{5FCC70D7-F25D-4F83-B73B-CC9743E22AA2}" type="presParOf" srcId="{DF72D2A9-E721-47DF-A758-78A445E0F3CE}" destId="{491B49C7-064E-438E-A5AF-D06F604607BC}" srcOrd="1" destOrd="0" presId="urn:microsoft.com/office/officeart/2005/8/layout/gear1"/>
    <dgm:cxn modelId="{99063BC2-9488-46FC-8DF6-8441C24C3965}" type="presParOf" srcId="{DF72D2A9-E721-47DF-A758-78A445E0F3CE}" destId="{A8AE7A62-856E-43C0-A01E-AB2F291FD15A}" srcOrd="2" destOrd="0" presId="urn:microsoft.com/office/officeart/2005/8/layout/gear1"/>
    <dgm:cxn modelId="{CF4E92D7-BA6F-40ED-8C76-D59F78D6F68D}" type="presParOf" srcId="{DF72D2A9-E721-47DF-A758-78A445E0F3CE}" destId="{1D688332-6BA5-49C8-9861-96AAB03B54BC}" srcOrd="3" destOrd="0" presId="urn:microsoft.com/office/officeart/2005/8/layout/gear1"/>
    <dgm:cxn modelId="{54F89A14-E20D-4BFE-98E5-977A55750974}" type="presParOf" srcId="{DF72D2A9-E721-47DF-A758-78A445E0F3CE}" destId="{3333FE85-1C82-4FF4-A692-17CEFF33A33A}" srcOrd="4" destOrd="0" presId="urn:microsoft.com/office/officeart/2005/8/layout/gear1"/>
    <dgm:cxn modelId="{58269DE9-F0C5-4A38-9DF7-36C111E854E2}" type="presParOf" srcId="{DF72D2A9-E721-47DF-A758-78A445E0F3CE}" destId="{CE693D25-90A1-4E5F-8DA2-D12B6A6BBAF9}" srcOrd="5" destOrd="0" presId="urn:microsoft.com/office/officeart/2005/8/layout/gear1"/>
    <dgm:cxn modelId="{2B9DD819-AFC3-413F-B930-1FC87889253A}" type="presParOf" srcId="{DF72D2A9-E721-47DF-A758-78A445E0F3CE}" destId="{1E72715E-7366-4E78-A512-24F37F5D23DC}" srcOrd="6" destOrd="0" presId="urn:microsoft.com/office/officeart/2005/8/layout/gear1"/>
    <dgm:cxn modelId="{2DE5BD6B-EB48-4A35-85C2-67B9D4402058}" type="presParOf" srcId="{DF72D2A9-E721-47DF-A758-78A445E0F3CE}" destId="{159B493C-3202-46F1-9279-54BDDD142D59}" srcOrd="7"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95234E-9EBF-4EAE-8289-0ED267CE8360}"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s-MX"/>
        </a:p>
      </dgm:t>
    </dgm:pt>
    <dgm:pt modelId="{134405CD-3D40-4C0F-A22C-2A139B16BD09}">
      <dgm:prSet phldrT="[Texto]"/>
      <dgm:spPr/>
      <dgm:t>
        <a:bodyPr/>
        <a:lstStyle/>
        <a:p>
          <a:r>
            <a:rPr lang="es-MX" b="1" dirty="0" smtClean="0">
              <a:solidFill>
                <a:schemeClr val="accent1">
                  <a:lumMod val="50000"/>
                </a:schemeClr>
              </a:solidFill>
            </a:rPr>
            <a:t>Estabilidad de precios y económica</a:t>
          </a:r>
          <a:endParaRPr lang="es-MX" b="1" dirty="0">
            <a:solidFill>
              <a:schemeClr val="accent1">
                <a:lumMod val="50000"/>
              </a:schemeClr>
            </a:solidFill>
          </a:endParaRPr>
        </a:p>
      </dgm:t>
    </dgm:pt>
    <dgm:pt modelId="{5D325700-5839-4A3E-83C6-0B8ED84A4995}" type="parTrans" cxnId="{76A377D0-7608-486D-B360-9D67763D7A3F}">
      <dgm:prSet/>
      <dgm:spPr/>
      <dgm:t>
        <a:bodyPr/>
        <a:lstStyle/>
        <a:p>
          <a:endParaRPr lang="es-MX"/>
        </a:p>
      </dgm:t>
    </dgm:pt>
    <dgm:pt modelId="{511C325A-84CD-4C87-B479-6638FD6BEFDE}" type="sibTrans" cxnId="{76A377D0-7608-486D-B360-9D67763D7A3F}">
      <dgm:prSet/>
      <dgm:spPr/>
      <dgm:t>
        <a:bodyPr/>
        <a:lstStyle/>
        <a:p>
          <a:endParaRPr lang="es-MX"/>
        </a:p>
      </dgm:t>
    </dgm:pt>
    <dgm:pt modelId="{6E4BC62A-D3F3-484D-9F16-5451ACD70E97}">
      <dgm:prSet phldrT="[Texto]" custT="1"/>
      <dgm:spPr/>
      <dgm:t>
        <a:bodyPr/>
        <a:lstStyle/>
        <a:p>
          <a:r>
            <a:rPr lang="es-MX" sz="1400" b="1" dirty="0" smtClean="0">
              <a:solidFill>
                <a:schemeClr val="accent1">
                  <a:lumMod val="50000"/>
                </a:schemeClr>
              </a:solidFill>
            </a:rPr>
            <a:t>Equilibrio en la balanza de pagos</a:t>
          </a:r>
          <a:endParaRPr lang="es-MX" sz="1400" b="1" dirty="0">
            <a:solidFill>
              <a:schemeClr val="accent1">
                <a:lumMod val="50000"/>
              </a:schemeClr>
            </a:solidFill>
          </a:endParaRPr>
        </a:p>
      </dgm:t>
    </dgm:pt>
    <dgm:pt modelId="{EDBA2221-0F1C-43AF-A058-F129D692CABB}" type="parTrans" cxnId="{1F0C063E-9ADA-4A63-82BE-029F55277548}">
      <dgm:prSet/>
      <dgm:spPr/>
      <dgm:t>
        <a:bodyPr/>
        <a:lstStyle/>
        <a:p>
          <a:endParaRPr lang="es-MX"/>
        </a:p>
      </dgm:t>
    </dgm:pt>
    <dgm:pt modelId="{30444665-01D0-47D4-9748-12CDD42B6DE7}" type="sibTrans" cxnId="{1F0C063E-9ADA-4A63-82BE-029F55277548}">
      <dgm:prSet/>
      <dgm:spPr/>
      <dgm:t>
        <a:bodyPr/>
        <a:lstStyle/>
        <a:p>
          <a:endParaRPr lang="es-MX"/>
        </a:p>
      </dgm:t>
    </dgm:pt>
    <dgm:pt modelId="{BD4A83D1-54B3-4F61-88E9-AB4ECE4A7009}">
      <dgm:prSet phldrT="[Texto]" custT="1"/>
      <dgm:spPr/>
      <dgm:t>
        <a:bodyPr/>
        <a:lstStyle/>
        <a:p>
          <a:r>
            <a:rPr lang="es-MX" sz="1400" b="1" dirty="0" smtClean="0">
              <a:solidFill>
                <a:schemeClr val="accent1">
                  <a:lumMod val="50000"/>
                </a:schemeClr>
              </a:solidFill>
            </a:rPr>
            <a:t>Distribución equitativa de la renta</a:t>
          </a:r>
          <a:endParaRPr lang="es-MX" sz="1400" b="1" dirty="0">
            <a:solidFill>
              <a:schemeClr val="accent1">
                <a:lumMod val="50000"/>
              </a:schemeClr>
            </a:solidFill>
          </a:endParaRPr>
        </a:p>
      </dgm:t>
    </dgm:pt>
    <dgm:pt modelId="{5B258EFE-2D8C-4D5D-B5CE-148221740E23}" type="parTrans" cxnId="{7D9D4298-1110-41EE-BEFF-9C8D20E2767E}">
      <dgm:prSet/>
      <dgm:spPr/>
      <dgm:t>
        <a:bodyPr/>
        <a:lstStyle/>
        <a:p>
          <a:endParaRPr lang="es-MX"/>
        </a:p>
      </dgm:t>
    </dgm:pt>
    <dgm:pt modelId="{388D6B2F-3B2F-442A-BFE4-F4D456A0B8D3}" type="sibTrans" cxnId="{7D9D4298-1110-41EE-BEFF-9C8D20E2767E}">
      <dgm:prSet/>
      <dgm:spPr/>
      <dgm:t>
        <a:bodyPr/>
        <a:lstStyle/>
        <a:p>
          <a:endParaRPr lang="es-MX"/>
        </a:p>
      </dgm:t>
    </dgm:pt>
    <dgm:pt modelId="{3C60C0F3-A1FC-4F91-93F4-C423385B0A33}">
      <dgm:prSet phldrT="[Texto]" custT="1"/>
      <dgm:spPr/>
      <dgm:t>
        <a:bodyPr/>
        <a:lstStyle/>
        <a:p>
          <a:r>
            <a:rPr lang="es-MX" sz="1400" b="1" dirty="0" smtClean="0">
              <a:solidFill>
                <a:schemeClr val="accent1">
                  <a:lumMod val="50000"/>
                </a:schemeClr>
              </a:solidFill>
            </a:rPr>
            <a:t>Desarrollo sostenido</a:t>
          </a:r>
          <a:endParaRPr lang="es-MX" sz="1400" b="1" dirty="0">
            <a:solidFill>
              <a:schemeClr val="accent1">
                <a:lumMod val="50000"/>
              </a:schemeClr>
            </a:solidFill>
          </a:endParaRPr>
        </a:p>
      </dgm:t>
    </dgm:pt>
    <dgm:pt modelId="{26062BE6-6E35-4CDE-8FAE-70702FE0B41A}" type="parTrans" cxnId="{C8F7615D-4B57-4D0B-BE74-F5749102D3B9}">
      <dgm:prSet/>
      <dgm:spPr/>
      <dgm:t>
        <a:bodyPr/>
        <a:lstStyle/>
        <a:p>
          <a:endParaRPr lang="es-MX"/>
        </a:p>
      </dgm:t>
    </dgm:pt>
    <dgm:pt modelId="{E442DD6F-FE07-487E-A527-2FD49C01B842}" type="sibTrans" cxnId="{C8F7615D-4B57-4D0B-BE74-F5749102D3B9}">
      <dgm:prSet/>
      <dgm:spPr/>
      <dgm:t>
        <a:bodyPr/>
        <a:lstStyle/>
        <a:p>
          <a:endParaRPr lang="es-MX"/>
        </a:p>
      </dgm:t>
    </dgm:pt>
    <dgm:pt modelId="{0EB7A715-AC7A-4D05-B9F8-760D9842F5EC}" type="pres">
      <dgm:prSet presAssocID="{7595234E-9EBF-4EAE-8289-0ED267CE8360}" presName="Name0" presStyleCnt="0">
        <dgm:presLayoutVars>
          <dgm:chMax val="7"/>
          <dgm:resizeHandles val="exact"/>
        </dgm:presLayoutVars>
      </dgm:prSet>
      <dgm:spPr/>
    </dgm:pt>
    <dgm:pt modelId="{6B916970-31B5-4EAA-9653-72524B4F4AA8}" type="pres">
      <dgm:prSet presAssocID="{7595234E-9EBF-4EAE-8289-0ED267CE8360}" presName="comp1" presStyleCnt="0"/>
      <dgm:spPr/>
    </dgm:pt>
    <dgm:pt modelId="{13F3DC11-8BAB-4338-B8B2-59C7524F71D8}" type="pres">
      <dgm:prSet presAssocID="{7595234E-9EBF-4EAE-8289-0ED267CE8360}" presName="circle1" presStyleLbl="node1" presStyleIdx="0" presStyleCnt="4" custScaleX="164413"/>
      <dgm:spPr/>
      <dgm:t>
        <a:bodyPr/>
        <a:lstStyle/>
        <a:p>
          <a:endParaRPr lang="es-MX"/>
        </a:p>
      </dgm:t>
    </dgm:pt>
    <dgm:pt modelId="{F56D03A9-C119-43E7-8546-C2285FAD1025}" type="pres">
      <dgm:prSet presAssocID="{7595234E-9EBF-4EAE-8289-0ED267CE8360}" presName="c1text" presStyleLbl="node1" presStyleIdx="0" presStyleCnt="4">
        <dgm:presLayoutVars>
          <dgm:bulletEnabled val="1"/>
        </dgm:presLayoutVars>
      </dgm:prSet>
      <dgm:spPr/>
      <dgm:t>
        <a:bodyPr/>
        <a:lstStyle/>
        <a:p>
          <a:endParaRPr lang="es-MX"/>
        </a:p>
      </dgm:t>
    </dgm:pt>
    <dgm:pt modelId="{D4B7242F-D2E5-4BBC-B71C-787A13C1FC07}" type="pres">
      <dgm:prSet presAssocID="{7595234E-9EBF-4EAE-8289-0ED267CE8360}" presName="comp2" presStyleCnt="0"/>
      <dgm:spPr/>
    </dgm:pt>
    <dgm:pt modelId="{E0C19D9F-050D-4408-820A-06C615580F24}" type="pres">
      <dgm:prSet presAssocID="{7595234E-9EBF-4EAE-8289-0ED267CE8360}" presName="circle2" presStyleLbl="node1" presStyleIdx="1" presStyleCnt="4" custScaleX="148213"/>
      <dgm:spPr/>
      <dgm:t>
        <a:bodyPr/>
        <a:lstStyle/>
        <a:p>
          <a:endParaRPr lang="es-MX"/>
        </a:p>
      </dgm:t>
    </dgm:pt>
    <dgm:pt modelId="{2836185A-A61E-4B6C-8E06-C6E4CB9DDCF0}" type="pres">
      <dgm:prSet presAssocID="{7595234E-9EBF-4EAE-8289-0ED267CE8360}" presName="c2text" presStyleLbl="node1" presStyleIdx="1" presStyleCnt="4">
        <dgm:presLayoutVars>
          <dgm:bulletEnabled val="1"/>
        </dgm:presLayoutVars>
      </dgm:prSet>
      <dgm:spPr/>
      <dgm:t>
        <a:bodyPr/>
        <a:lstStyle/>
        <a:p>
          <a:endParaRPr lang="es-MX"/>
        </a:p>
      </dgm:t>
    </dgm:pt>
    <dgm:pt modelId="{351FCEF4-A6A3-4F27-9FDF-8450C602CE92}" type="pres">
      <dgm:prSet presAssocID="{7595234E-9EBF-4EAE-8289-0ED267CE8360}" presName="comp3" presStyleCnt="0"/>
      <dgm:spPr/>
    </dgm:pt>
    <dgm:pt modelId="{0776C461-D01D-4B29-8F45-301E251D4551}" type="pres">
      <dgm:prSet presAssocID="{7595234E-9EBF-4EAE-8289-0ED267CE8360}" presName="circle3" presStyleLbl="node1" presStyleIdx="2" presStyleCnt="4" custScaleX="136234"/>
      <dgm:spPr/>
    </dgm:pt>
    <dgm:pt modelId="{75DC47F1-FE2E-4A82-B817-59311674E32E}" type="pres">
      <dgm:prSet presAssocID="{7595234E-9EBF-4EAE-8289-0ED267CE8360}" presName="c3text" presStyleLbl="node1" presStyleIdx="2" presStyleCnt="4">
        <dgm:presLayoutVars>
          <dgm:bulletEnabled val="1"/>
        </dgm:presLayoutVars>
      </dgm:prSet>
      <dgm:spPr/>
    </dgm:pt>
    <dgm:pt modelId="{B20259E5-0EB3-4D58-BA35-9D5B0C53BE05}" type="pres">
      <dgm:prSet presAssocID="{7595234E-9EBF-4EAE-8289-0ED267CE8360}" presName="comp4" presStyleCnt="0"/>
      <dgm:spPr/>
    </dgm:pt>
    <dgm:pt modelId="{A5355930-B7F7-47D6-93CE-DC31B6B992D5}" type="pres">
      <dgm:prSet presAssocID="{7595234E-9EBF-4EAE-8289-0ED267CE8360}" presName="circle4" presStyleLbl="node1" presStyleIdx="3" presStyleCnt="4" custScaleX="153069"/>
      <dgm:spPr/>
    </dgm:pt>
    <dgm:pt modelId="{33875A9D-28C1-4FDD-9A5E-333B84C0CCC5}" type="pres">
      <dgm:prSet presAssocID="{7595234E-9EBF-4EAE-8289-0ED267CE8360}" presName="c4text" presStyleLbl="node1" presStyleIdx="3" presStyleCnt="4">
        <dgm:presLayoutVars>
          <dgm:bulletEnabled val="1"/>
        </dgm:presLayoutVars>
      </dgm:prSet>
      <dgm:spPr/>
    </dgm:pt>
  </dgm:ptLst>
  <dgm:cxnLst>
    <dgm:cxn modelId="{91EBDE6B-4F48-4B92-BF11-FC241F43CEB5}" type="presOf" srcId="{3C60C0F3-A1FC-4F91-93F4-C423385B0A33}" destId="{A5355930-B7F7-47D6-93CE-DC31B6B992D5}" srcOrd="0" destOrd="0" presId="urn:microsoft.com/office/officeart/2005/8/layout/venn2"/>
    <dgm:cxn modelId="{6ACEBE79-F6A6-4AC6-B110-59369E81ACED}" type="presOf" srcId="{BD4A83D1-54B3-4F61-88E9-AB4ECE4A7009}" destId="{0776C461-D01D-4B29-8F45-301E251D4551}" srcOrd="0" destOrd="0" presId="urn:microsoft.com/office/officeart/2005/8/layout/venn2"/>
    <dgm:cxn modelId="{C8F7615D-4B57-4D0B-BE74-F5749102D3B9}" srcId="{7595234E-9EBF-4EAE-8289-0ED267CE8360}" destId="{3C60C0F3-A1FC-4F91-93F4-C423385B0A33}" srcOrd="3" destOrd="0" parTransId="{26062BE6-6E35-4CDE-8FAE-70702FE0B41A}" sibTransId="{E442DD6F-FE07-487E-A527-2FD49C01B842}"/>
    <dgm:cxn modelId="{5F18CFC1-62F6-46FD-A209-D4925FD7CDA5}" type="presOf" srcId="{6E4BC62A-D3F3-484D-9F16-5451ACD70E97}" destId="{2836185A-A61E-4B6C-8E06-C6E4CB9DDCF0}" srcOrd="1" destOrd="0" presId="urn:microsoft.com/office/officeart/2005/8/layout/venn2"/>
    <dgm:cxn modelId="{76A377D0-7608-486D-B360-9D67763D7A3F}" srcId="{7595234E-9EBF-4EAE-8289-0ED267CE8360}" destId="{134405CD-3D40-4C0F-A22C-2A139B16BD09}" srcOrd="0" destOrd="0" parTransId="{5D325700-5839-4A3E-83C6-0B8ED84A4995}" sibTransId="{511C325A-84CD-4C87-B479-6638FD6BEFDE}"/>
    <dgm:cxn modelId="{1F0C063E-9ADA-4A63-82BE-029F55277548}" srcId="{7595234E-9EBF-4EAE-8289-0ED267CE8360}" destId="{6E4BC62A-D3F3-484D-9F16-5451ACD70E97}" srcOrd="1" destOrd="0" parTransId="{EDBA2221-0F1C-43AF-A058-F129D692CABB}" sibTransId="{30444665-01D0-47D4-9748-12CDD42B6DE7}"/>
    <dgm:cxn modelId="{79E5004C-39D1-41B3-B7E1-84D5EC8DF964}" type="presOf" srcId="{BD4A83D1-54B3-4F61-88E9-AB4ECE4A7009}" destId="{75DC47F1-FE2E-4A82-B817-59311674E32E}" srcOrd="1" destOrd="0" presId="urn:microsoft.com/office/officeart/2005/8/layout/venn2"/>
    <dgm:cxn modelId="{316CE538-1A10-4AB5-BAE8-9F8F11C0B513}" type="presOf" srcId="{7595234E-9EBF-4EAE-8289-0ED267CE8360}" destId="{0EB7A715-AC7A-4D05-B9F8-760D9842F5EC}" srcOrd="0" destOrd="0" presId="urn:microsoft.com/office/officeart/2005/8/layout/venn2"/>
    <dgm:cxn modelId="{3E1E2C14-7EC5-4EE8-A067-6C95A8839196}" type="presOf" srcId="{134405CD-3D40-4C0F-A22C-2A139B16BD09}" destId="{13F3DC11-8BAB-4338-B8B2-59C7524F71D8}" srcOrd="0" destOrd="0" presId="urn:microsoft.com/office/officeart/2005/8/layout/venn2"/>
    <dgm:cxn modelId="{2001FD63-91C0-4342-802C-FCD90DDFFCC6}" type="presOf" srcId="{3C60C0F3-A1FC-4F91-93F4-C423385B0A33}" destId="{33875A9D-28C1-4FDD-9A5E-333B84C0CCC5}" srcOrd="1" destOrd="0" presId="urn:microsoft.com/office/officeart/2005/8/layout/venn2"/>
    <dgm:cxn modelId="{7D9D4298-1110-41EE-BEFF-9C8D20E2767E}" srcId="{7595234E-9EBF-4EAE-8289-0ED267CE8360}" destId="{BD4A83D1-54B3-4F61-88E9-AB4ECE4A7009}" srcOrd="2" destOrd="0" parTransId="{5B258EFE-2D8C-4D5D-B5CE-148221740E23}" sibTransId="{388D6B2F-3B2F-442A-BFE4-F4D456A0B8D3}"/>
    <dgm:cxn modelId="{EBA71AE5-2F8E-4AD8-9058-37A2EDEEE1A7}" type="presOf" srcId="{134405CD-3D40-4C0F-A22C-2A139B16BD09}" destId="{F56D03A9-C119-43E7-8546-C2285FAD1025}" srcOrd="1" destOrd="0" presId="urn:microsoft.com/office/officeart/2005/8/layout/venn2"/>
    <dgm:cxn modelId="{56386F7E-6F68-4585-BCE0-BBD7F0369FB3}" type="presOf" srcId="{6E4BC62A-D3F3-484D-9F16-5451ACD70E97}" destId="{E0C19D9F-050D-4408-820A-06C615580F24}" srcOrd="0" destOrd="0" presId="urn:microsoft.com/office/officeart/2005/8/layout/venn2"/>
    <dgm:cxn modelId="{A5BFA948-8502-4C5E-A31A-A719672246FD}" type="presParOf" srcId="{0EB7A715-AC7A-4D05-B9F8-760D9842F5EC}" destId="{6B916970-31B5-4EAA-9653-72524B4F4AA8}" srcOrd="0" destOrd="0" presId="urn:microsoft.com/office/officeart/2005/8/layout/venn2"/>
    <dgm:cxn modelId="{7E5EE296-AD74-4BD1-82E1-374134B4219B}" type="presParOf" srcId="{6B916970-31B5-4EAA-9653-72524B4F4AA8}" destId="{13F3DC11-8BAB-4338-B8B2-59C7524F71D8}" srcOrd="0" destOrd="0" presId="urn:microsoft.com/office/officeart/2005/8/layout/venn2"/>
    <dgm:cxn modelId="{FB4D1C37-5770-47BD-8352-6A28B48917AD}" type="presParOf" srcId="{6B916970-31B5-4EAA-9653-72524B4F4AA8}" destId="{F56D03A9-C119-43E7-8546-C2285FAD1025}" srcOrd="1" destOrd="0" presId="urn:microsoft.com/office/officeart/2005/8/layout/venn2"/>
    <dgm:cxn modelId="{F3A19EDD-0B5A-4361-BD7F-21E16E7B39EF}" type="presParOf" srcId="{0EB7A715-AC7A-4D05-B9F8-760D9842F5EC}" destId="{D4B7242F-D2E5-4BBC-B71C-787A13C1FC07}" srcOrd="1" destOrd="0" presId="urn:microsoft.com/office/officeart/2005/8/layout/venn2"/>
    <dgm:cxn modelId="{1BEA73BD-7788-4DCD-968E-2A8104AA2829}" type="presParOf" srcId="{D4B7242F-D2E5-4BBC-B71C-787A13C1FC07}" destId="{E0C19D9F-050D-4408-820A-06C615580F24}" srcOrd="0" destOrd="0" presId="urn:microsoft.com/office/officeart/2005/8/layout/venn2"/>
    <dgm:cxn modelId="{A3DCEA25-A363-4EAC-AA6D-C08D08BD1D98}" type="presParOf" srcId="{D4B7242F-D2E5-4BBC-B71C-787A13C1FC07}" destId="{2836185A-A61E-4B6C-8E06-C6E4CB9DDCF0}" srcOrd="1" destOrd="0" presId="urn:microsoft.com/office/officeart/2005/8/layout/venn2"/>
    <dgm:cxn modelId="{8BC81742-F4DC-46DE-8CC5-FB2FAC68616A}" type="presParOf" srcId="{0EB7A715-AC7A-4D05-B9F8-760D9842F5EC}" destId="{351FCEF4-A6A3-4F27-9FDF-8450C602CE92}" srcOrd="2" destOrd="0" presId="urn:microsoft.com/office/officeart/2005/8/layout/venn2"/>
    <dgm:cxn modelId="{E52645F7-C280-4883-8FF6-A1AEBA7334C2}" type="presParOf" srcId="{351FCEF4-A6A3-4F27-9FDF-8450C602CE92}" destId="{0776C461-D01D-4B29-8F45-301E251D4551}" srcOrd="0" destOrd="0" presId="urn:microsoft.com/office/officeart/2005/8/layout/venn2"/>
    <dgm:cxn modelId="{5EA624B0-BA42-48FD-9C79-478EED3C0F3F}" type="presParOf" srcId="{351FCEF4-A6A3-4F27-9FDF-8450C602CE92}" destId="{75DC47F1-FE2E-4A82-B817-59311674E32E}" srcOrd="1" destOrd="0" presId="urn:microsoft.com/office/officeart/2005/8/layout/venn2"/>
    <dgm:cxn modelId="{621A79B8-DA46-4997-8D88-C64C65833F1F}" type="presParOf" srcId="{0EB7A715-AC7A-4D05-B9F8-760D9842F5EC}" destId="{B20259E5-0EB3-4D58-BA35-9D5B0C53BE05}" srcOrd="3" destOrd="0" presId="urn:microsoft.com/office/officeart/2005/8/layout/venn2"/>
    <dgm:cxn modelId="{3EDF2916-8DB5-4C60-8FCE-EB84A333CA2E}" type="presParOf" srcId="{B20259E5-0EB3-4D58-BA35-9D5B0C53BE05}" destId="{A5355930-B7F7-47D6-93CE-DC31B6B992D5}" srcOrd="0" destOrd="0" presId="urn:microsoft.com/office/officeart/2005/8/layout/venn2"/>
    <dgm:cxn modelId="{8E3782B3-A55C-466A-802F-4D8956D8DCEB}" type="presParOf" srcId="{B20259E5-0EB3-4D58-BA35-9D5B0C53BE05}" destId="{33875A9D-28C1-4FDD-9A5E-333B84C0CCC5}"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86E79F-25FC-4783-A127-C6A682554F9F}" type="doc">
      <dgm:prSet loTypeId="urn:microsoft.com/office/officeart/2005/8/layout/chevron2" loCatId="list" qsTypeId="urn:microsoft.com/office/officeart/2005/8/quickstyle/simple1" qsCatId="simple" csTypeId="urn:microsoft.com/office/officeart/2005/8/colors/accent1_1" csCatId="accent1" phldr="1"/>
      <dgm:spPr/>
      <dgm:t>
        <a:bodyPr/>
        <a:lstStyle/>
        <a:p>
          <a:endParaRPr lang="es-MX"/>
        </a:p>
      </dgm:t>
    </dgm:pt>
    <dgm:pt modelId="{9F9A14F8-C6EB-422F-B5F9-D51EA2D31339}">
      <dgm:prSet phldrT="[Texto]"/>
      <dgm:spPr/>
      <dgm:t>
        <a:bodyPr/>
        <a:lstStyle/>
        <a:p>
          <a:r>
            <a:rPr lang="es-MX" b="1" dirty="0" smtClean="0">
              <a:solidFill>
                <a:schemeClr val="accent1">
                  <a:lumMod val="50000"/>
                </a:schemeClr>
              </a:solidFill>
            </a:rPr>
            <a:t>DISTRIBUCIÓN EQUITATIVA DE LA RENTA</a:t>
          </a:r>
          <a:endParaRPr lang="es-MX" b="1" dirty="0">
            <a:solidFill>
              <a:schemeClr val="accent1">
                <a:lumMod val="50000"/>
              </a:schemeClr>
            </a:solidFill>
          </a:endParaRPr>
        </a:p>
      </dgm:t>
    </dgm:pt>
    <dgm:pt modelId="{4F195950-6522-45CE-94D2-A60C47247617}" type="parTrans" cxnId="{74892A73-7816-4903-8ADD-2C4E66900233}">
      <dgm:prSet/>
      <dgm:spPr/>
      <dgm:t>
        <a:bodyPr/>
        <a:lstStyle/>
        <a:p>
          <a:endParaRPr lang="es-MX"/>
        </a:p>
      </dgm:t>
    </dgm:pt>
    <dgm:pt modelId="{CD732BAE-52FC-4DC3-836C-4DBBC236ED8C}" type="sibTrans" cxnId="{74892A73-7816-4903-8ADD-2C4E66900233}">
      <dgm:prSet/>
      <dgm:spPr/>
      <dgm:t>
        <a:bodyPr/>
        <a:lstStyle/>
        <a:p>
          <a:endParaRPr lang="es-MX"/>
        </a:p>
      </dgm:t>
    </dgm:pt>
    <dgm:pt modelId="{FE512C20-4340-4025-942F-AD09FCE1D942}">
      <dgm:prSet phldrT="[Texto]"/>
      <dgm:spPr/>
      <dgm:t>
        <a:bodyPr/>
        <a:lstStyle/>
        <a:p>
          <a:r>
            <a:rPr lang="es-MX" b="1" dirty="0" smtClean="0">
              <a:solidFill>
                <a:schemeClr val="accent1">
                  <a:lumMod val="50000"/>
                </a:schemeClr>
              </a:solidFill>
            </a:rPr>
            <a:t>Repartir equitativamente los recursos materiales en los distintos estratos socioeconómicos</a:t>
          </a:r>
          <a:endParaRPr lang="es-MX" b="1" dirty="0">
            <a:solidFill>
              <a:schemeClr val="accent1">
                <a:lumMod val="50000"/>
              </a:schemeClr>
            </a:solidFill>
          </a:endParaRPr>
        </a:p>
      </dgm:t>
    </dgm:pt>
    <dgm:pt modelId="{C40AD8CD-58D6-4B27-8DA2-CC3A8B7D9B84}" type="parTrans" cxnId="{422AD435-537D-4179-A11C-9BD69F266FBF}">
      <dgm:prSet/>
      <dgm:spPr/>
      <dgm:t>
        <a:bodyPr/>
        <a:lstStyle/>
        <a:p>
          <a:endParaRPr lang="es-MX"/>
        </a:p>
      </dgm:t>
    </dgm:pt>
    <dgm:pt modelId="{C6B3A039-A059-4ECD-8CFE-BF01F499A9BE}" type="sibTrans" cxnId="{422AD435-537D-4179-A11C-9BD69F266FBF}">
      <dgm:prSet/>
      <dgm:spPr/>
      <dgm:t>
        <a:bodyPr/>
        <a:lstStyle/>
        <a:p>
          <a:endParaRPr lang="es-MX"/>
        </a:p>
      </dgm:t>
    </dgm:pt>
    <dgm:pt modelId="{AF64A12B-2A4E-4808-9680-D5151826AC58}">
      <dgm:prSet phldrT="[Texto]"/>
      <dgm:spPr/>
      <dgm:t>
        <a:bodyPr/>
        <a:lstStyle/>
        <a:p>
          <a:r>
            <a:rPr lang="es-MX" b="1" dirty="0" smtClean="0">
              <a:solidFill>
                <a:schemeClr val="accent1">
                  <a:lumMod val="50000"/>
                </a:schemeClr>
              </a:solidFill>
            </a:rPr>
            <a:t>BAJA TASA DE DESEMPLEO</a:t>
          </a:r>
          <a:endParaRPr lang="es-MX" b="1" dirty="0">
            <a:solidFill>
              <a:schemeClr val="accent1">
                <a:lumMod val="50000"/>
              </a:schemeClr>
            </a:solidFill>
          </a:endParaRPr>
        </a:p>
      </dgm:t>
    </dgm:pt>
    <dgm:pt modelId="{AB648F29-0734-4D18-9776-E675BA5C6045}" type="parTrans" cxnId="{57AFE5BD-A9BD-43D1-9D10-6EB0A0B1B49E}">
      <dgm:prSet/>
      <dgm:spPr/>
      <dgm:t>
        <a:bodyPr/>
        <a:lstStyle/>
        <a:p>
          <a:endParaRPr lang="es-MX"/>
        </a:p>
      </dgm:t>
    </dgm:pt>
    <dgm:pt modelId="{CD45127E-BD7C-4E22-BEBF-C7BA21B12CEB}" type="sibTrans" cxnId="{57AFE5BD-A9BD-43D1-9D10-6EB0A0B1B49E}">
      <dgm:prSet/>
      <dgm:spPr/>
      <dgm:t>
        <a:bodyPr/>
        <a:lstStyle/>
        <a:p>
          <a:endParaRPr lang="es-MX"/>
        </a:p>
      </dgm:t>
    </dgm:pt>
    <dgm:pt modelId="{65A04541-1549-4AFF-9621-C8959EA0043A}">
      <dgm:prSet phldrT="[Texto]"/>
      <dgm:spPr/>
      <dgm:t>
        <a:bodyPr/>
        <a:lstStyle/>
        <a:p>
          <a:r>
            <a:rPr lang="es-MX" b="1" dirty="0" smtClean="0">
              <a:solidFill>
                <a:schemeClr val="accent1">
                  <a:lumMod val="50000"/>
                </a:schemeClr>
              </a:solidFill>
            </a:rPr>
            <a:t>Buenas condiciones de trabajo, seguridad en el puesto de trabajo y atractivas compensaciones extra salariales</a:t>
          </a:r>
          <a:endParaRPr lang="es-MX" b="1" dirty="0">
            <a:solidFill>
              <a:schemeClr val="accent1">
                <a:lumMod val="50000"/>
              </a:schemeClr>
            </a:solidFill>
          </a:endParaRPr>
        </a:p>
      </dgm:t>
    </dgm:pt>
    <dgm:pt modelId="{DEDCF918-B1CE-427B-97A4-722A84622A41}" type="parTrans" cxnId="{4B5C0299-5233-4D65-8A4B-B2D54128859A}">
      <dgm:prSet/>
      <dgm:spPr/>
      <dgm:t>
        <a:bodyPr/>
        <a:lstStyle/>
        <a:p>
          <a:endParaRPr lang="es-MX"/>
        </a:p>
      </dgm:t>
    </dgm:pt>
    <dgm:pt modelId="{EA9C1407-6D9E-4C6F-990C-F8B96A21F249}" type="sibTrans" cxnId="{4B5C0299-5233-4D65-8A4B-B2D54128859A}">
      <dgm:prSet/>
      <dgm:spPr/>
      <dgm:t>
        <a:bodyPr/>
        <a:lstStyle/>
        <a:p>
          <a:endParaRPr lang="es-MX"/>
        </a:p>
      </dgm:t>
    </dgm:pt>
    <dgm:pt modelId="{186346EB-1AF0-4710-8AD2-B5E29235122D}">
      <dgm:prSet phldrT="[Texto]"/>
      <dgm:spPr/>
      <dgm:t>
        <a:bodyPr/>
        <a:lstStyle/>
        <a:p>
          <a:r>
            <a:rPr lang="es-MX" b="1" dirty="0" smtClean="0">
              <a:solidFill>
                <a:schemeClr val="accent1">
                  <a:lumMod val="50000"/>
                </a:schemeClr>
              </a:solidFill>
            </a:rPr>
            <a:t>ESTABILIDAD DE PRECIOS</a:t>
          </a:r>
          <a:endParaRPr lang="es-MX" b="1" dirty="0">
            <a:solidFill>
              <a:schemeClr val="accent1">
                <a:lumMod val="50000"/>
              </a:schemeClr>
            </a:solidFill>
          </a:endParaRPr>
        </a:p>
      </dgm:t>
    </dgm:pt>
    <dgm:pt modelId="{B7AB3FAE-557B-47EC-8302-3448F1ECB2D7}" type="parTrans" cxnId="{F55932DF-C4B2-462F-B84E-4CD9B6D44C5E}">
      <dgm:prSet/>
      <dgm:spPr/>
      <dgm:t>
        <a:bodyPr/>
        <a:lstStyle/>
        <a:p>
          <a:endParaRPr lang="es-MX"/>
        </a:p>
      </dgm:t>
    </dgm:pt>
    <dgm:pt modelId="{B9B94DAC-0263-4D6E-9BE0-140F51DE81B0}" type="sibTrans" cxnId="{F55932DF-C4B2-462F-B84E-4CD9B6D44C5E}">
      <dgm:prSet/>
      <dgm:spPr/>
      <dgm:t>
        <a:bodyPr/>
        <a:lstStyle/>
        <a:p>
          <a:endParaRPr lang="es-MX"/>
        </a:p>
      </dgm:t>
    </dgm:pt>
    <dgm:pt modelId="{1855A6B2-D47F-4E20-AE38-8826414B502D}">
      <dgm:prSet phldrT="[Texto]"/>
      <dgm:spPr/>
      <dgm:t>
        <a:bodyPr/>
        <a:lstStyle/>
        <a:p>
          <a:r>
            <a:rPr lang="es-MX" b="1" dirty="0" smtClean="0">
              <a:solidFill>
                <a:schemeClr val="accent1">
                  <a:lumMod val="50000"/>
                </a:schemeClr>
              </a:solidFill>
            </a:rPr>
            <a:t>Lograr una baja inflación o un nivel de precios estable</a:t>
          </a:r>
          <a:endParaRPr lang="es-MX" b="1" dirty="0">
            <a:solidFill>
              <a:schemeClr val="accent1">
                <a:lumMod val="50000"/>
              </a:schemeClr>
            </a:solidFill>
          </a:endParaRPr>
        </a:p>
      </dgm:t>
    </dgm:pt>
    <dgm:pt modelId="{6B007758-C323-4164-B672-7C655CAA7DB6}" type="parTrans" cxnId="{A5E7B9DE-6FB8-4AD8-98BC-3664B4EBA6D0}">
      <dgm:prSet/>
      <dgm:spPr/>
      <dgm:t>
        <a:bodyPr/>
        <a:lstStyle/>
        <a:p>
          <a:endParaRPr lang="es-MX"/>
        </a:p>
      </dgm:t>
    </dgm:pt>
    <dgm:pt modelId="{76FA8CBE-9899-4BAC-B6D7-368C0F941B0D}" type="sibTrans" cxnId="{A5E7B9DE-6FB8-4AD8-98BC-3664B4EBA6D0}">
      <dgm:prSet/>
      <dgm:spPr/>
      <dgm:t>
        <a:bodyPr/>
        <a:lstStyle/>
        <a:p>
          <a:endParaRPr lang="es-MX"/>
        </a:p>
      </dgm:t>
    </dgm:pt>
    <dgm:pt modelId="{D6F47710-204F-42A7-A883-D7524657D068}" type="pres">
      <dgm:prSet presAssocID="{AC86E79F-25FC-4783-A127-C6A682554F9F}" presName="linearFlow" presStyleCnt="0">
        <dgm:presLayoutVars>
          <dgm:dir/>
          <dgm:animLvl val="lvl"/>
          <dgm:resizeHandles val="exact"/>
        </dgm:presLayoutVars>
      </dgm:prSet>
      <dgm:spPr/>
    </dgm:pt>
    <dgm:pt modelId="{F3E19E63-90C0-41C7-BA6C-6EB4E171754E}" type="pres">
      <dgm:prSet presAssocID="{9F9A14F8-C6EB-422F-B5F9-D51EA2D31339}" presName="composite" presStyleCnt="0"/>
      <dgm:spPr/>
    </dgm:pt>
    <dgm:pt modelId="{2F8BDC15-BF8E-43DB-A0BE-D51A4A27CF09}" type="pres">
      <dgm:prSet presAssocID="{9F9A14F8-C6EB-422F-B5F9-D51EA2D31339}" presName="parentText" presStyleLbl="alignNode1" presStyleIdx="0" presStyleCnt="3">
        <dgm:presLayoutVars>
          <dgm:chMax val="1"/>
          <dgm:bulletEnabled val="1"/>
        </dgm:presLayoutVars>
      </dgm:prSet>
      <dgm:spPr/>
      <dgm:t>
        <a:bodyPr/>
        <a:lstStyle/>
        <a:p>
          <a:endParaRPr lang="es-MX"/>
        </a:p>
      </dgm:t>
    </dgm:pt>
    <dgm:pt modelId="{FF136065-656F-4588-960A-22DCDD33B603}" type="pres">
      <dgm:prSet presAssocID="{9F9A14F8-C6EB-422F-B5F9-D51EA2D31339}" presName="descendantText" presStyleLbl="alignAcc1" presStyleIdx="0" presStyleCnt="3">
        <dgm:presLayoutVars>
          <dgm:bulletEnabled val="1"/>
        </dgm:presLayoutVars>
      </dgm:prSet>
      <dgm:spPr/>
      <dgm:t>
        <a:bodyPr/>
        <a:lstStyle/>
        <a:p>
          <a:endParaRPr lang="es-MX"/>
        </a:p>
      </dgm:t>
    </dgm:pt>
    <dgm:pt modelId="{A79CC48D-05B7-44E9-BF50-A32E28CBA1EB}" type="pres">
      <dgm:prSet presAssocID="{CD732BAE-52FC-4DC3-836C-4DBBC236ED8C}" presName="sp" presStyleCnt="0"/>
      <dgm:spPr/>
    </dgm:pt>
    <dgm:pt modelId="{8B1CAECB-0087-4362-B4ED-F20B82E4D30F}" type="pres">
      <dgm:prSet presAssocID="{AF64A12B-2A4E-4808-9680-D5151826AC58}" presName="composite" presStyleCnt="0"/>
      <dgm:spPr/>
    </dgm:pt>
    <dgm:pt modelId="{70D48EBE-89C6-4C6C-9823-49F5D6FC9B25}" type="pres">
      <dgm:prSet presAssocID="{AF64A12B-2A4E-4808-9680-D5151826AC58}" presName="parentText" presStyleLbl="alignNode1" presStyleIdx="1" presStyleCnt="3">
        <dgm:presLayoutVars>
          <dgm:chMax val="1"/>
          <dgm:bulletEnabled val="1"/>
        </dgm:presLayoutVars>
      </dgm:prSet>
      <dgm:spPr/>
      <dgm:t>
        <a:bodyPr/>
        <a:lstStyle/>
        <a:p>
          <a:endParaRPr lang="es-MX"/>
        </a:p>
      </dgm:t>
    </dgm:pt>
    <dgm:pt modelId="{E8BC4DE6-EE3E-4FB1-B078-761A7D3F0DF8}" type="pres">
      <dgm:prSet presAssocID="{AF64A12B-2A4E-4808-9680-D5151826AC58}" presName="descendantText" presStyleLbl="alignAcc1" presStyleIdx="1" presStyleCnt="3">
        <dgm:presLayoutVars>
          <dgm:bulletEnabled val="1"/>
        </dgm:presLayoutVars>
      </dgm:prSet>
      <dgm:spPr/>
      <dgm:t>
        <a:bodyPr/>
        <a:lstStyle/>
        <a:p>
          <a:endParaRPr lang="es-MX"/>
        </a:p>
      </dgm:t>
    </dgm:pt>
    <dgm:pt modelId="{1DA354B9-51AB-4BE7-AB1C-17B91937251A}" type="pres">
      <dgm:prSet presAssocID="{CD45127E-BD7C-4E22-BEBF-C7BA21B12CEB}" presName="sp" presStyleCnt="0"/>
      <dgm:spPr/>
    </dgm:pt>
    <dgm:pt modelId="{67BDED5F-1B6A-4CB9-B330-48EB0735F7BB}" type="pres">
      <dgm:prSet presAssocID="{186346EB-1AF0-4710-8AD2-B5E29235122D}" presName="composite" presStyleCnt="0"/>
      <dgm:spPr/>
    </dgm:pt>
    <dgm:pt modelId="{A8A55091-56E0-42B0-BDA1-7A48CBF23FDE}" type="pres">
      <dgm:prSet presAssocID="{186346EB-1AF0-4710-8AD2-B5E29235122D}" presName="parentText" presStyleLbl="alignNode1" presStyleIdx="2" presStyleCnt="3">
        <dgm:presLayoutVars>
          <dgm:chMax val="1"/>
          <dgm:bulletEnabled val="1"/>
        </dgm:presLayoutVars>
      </dgm:prSet>
      <dgm:spPr/>
    </dgm:pt>
    <dgm:pt modelId="{0158E5C8-EDAC-409D-99D1-F4A419533B92}" type="pres">
      <dgm:prSet presAssocID="{186346EB-1AF0-4710-8AD2-B5E29235122D}" presName="descendantText" presStyleLbl="alignAcc1" presStyleIdx="2" presStyleCnt="3">
        <dgm:presLayoutVars>
          <dgm:bulletEnabled val="1"/>
        </dgm:presLayoutVars>
      </dgm:prSet>
      <dgm:spPr/>
      <dgm:t>
        <a:bodyPr/>
        <a:lstStyle/>
        <a:p>
          <a:endParaRPr lang="es-MX"/>
        </a:p>
      </dgm:t>
    </dgm:pt>
  </dgm:ptLst>
  <dgm:cxnLst>
    <dgm:cxn modelId="{422AD435-537D-4179-A11C-9BD69F266FBF}" srcId="{9F9A14F8-C6EB-422F-B5F9-D51EA2D31339}" destId="{FE512C20-4340-4025-942F-AD09FCE1D942}" srcOrd="0" destOrd="0" parTransId="{C40AD8CD-58D6-4B27-8DA2-CC3A8B7D9B84}" sibTransId="{C6B3A039-A059-4ECD-8CFE-BF01F499A9BE}"/>
    <dgm:cxn modelId="{4B5C0299-5233-4D65-8A4B-B2D54128859A}" srcId="{AF64A12B-2A4E-4808-9680-D5151826AC58}" destId="{65A04541-1549-4AFF-9621-C8959EA0043A}" srcOrd="0" destOrd="0" parTransId="{DEDCF918-B1CE-427B-97A4-722A84622A41}" sibTransId="{EA9C1407-6D9E-4C6F-990C-F8B96A21F249}"/>
    <dgm:cxn modelId="{928C3F8A-180E-4532-B591-758B82980E61}" type="presOf" srcId="{186346EB-1AF0-4710-8AD2-B5E29235122D}" destId="{A8A55091-56E0-42B0-BDA1-7A48CBF23FDE}" srcOrd="0" destOrd="0" presId="urn:microsoft.com/office/officeart/2005/8/layout/chevron2"/>
    <dgm:cxn modelId="{A5E7B9DE-6FB8-4AD8-98BC-3664B4EBA6D0}" srcId="{186346EB-1AF0-4710-8AD2-B5E29235122D}" destId="{1855A6B2-D47F-4E20-AE38-8826414B502D}" srcOrd="0" destOrd="0" parTransId="{6B007758-C323-4164-B672-7C655CAA7DB6}" sibTransId="{76FA8CBE-9899-4BAC-B6D7-368C0F941B0D}"/>
    <dgm:cxn modelId="{85D07992-00A0-4459-968F-724296F46549}" type="presOf" srcId="{9F9A14F8-C6EB-422F-B5F9-D51EA2D31339}" destId="{2F8BDC15-BF8E-43DB-A0BE-D51A4A27CF09}" srcOrd="0" destOrd="0" presId="urn:microsoft.com/office/officeart/2005/8/layout/chevron2"/>
    <dgm:cxn modelId="{4895A3C1-0073-4BF4-86DD-7B5684B156BA}" type="presOf" srcId="{AC86E79F-25FC-4783-A127-C6A682554F9F}" destId="{D6F47710-204F-42A7-A883-D7524657D068}" srcOrd="0" destOrd="0" presId="urn:microsoft.com/office/officeart/2005/8/layout/chevron2"/>
    <dgm:cxn modelId="{DE372CF6-58BA-4AE8-BD19-F9119AB945D9}" type="presOf" srcId="{AF64A12B-2A4E-4808-9680-D5151826AC58}" destId="{70D48EBE-89C6-4C6C-9823-49F5D6FC9B25}" srcOrd="0" destOrd="0" presId="urn:microsoft.com/office/officeart/2005/8/layout/chevron2"/>
    <dgm:cxn modelId="{F55932DF-C4B2-462F-B84E-4CD9B6D44C5E}" srcId="{AC86E79F-25FC-4783-A127-C6A682554F9F}" destId="{186346EB-1AF0-4710-8AD2-B5E29235122D}" srcOrd="2" destOrd="0" parTransId="{B7AB3FAE-557B-47EC-8302-3448F1ECB2D7}" sibTransId="{B9B94DAC-0263-4D6E-9BE0-140F51DE81B0}"/>
    <dgm:cxn modelId="{ECA25108-1A6B-4315-850A-DC9E5442E7E7}" type="presOf" srcId="{1855A6B2-D47F-4E20-AE38-8826414B502D}" destId="{0158E5C8-EDAC-409D-99D1-F4A419533B92}" srcOrd="0" destOrd="0" presId="urn:microsoft.com/office/officeart/2005/8/layout/chevron2"/>
    <dgm:cxn modelId="{2E066D9E-02CE-4104-8F3E-0A84648701A1}" type="presOf" srcId="{65A04541-1549-4AFF-9621-C8959EA0043A}" destId="{E8BC4DE6-EE3E-4FB1-B078-761A7D3F0DF8}" srcOrd="0" destOrd="0" presId="urn:microsoft.com/office/officeart/2005/8/layout/chevron2"/>
    <dgm:cxn modelId="{7FCC83EF-1016-4393-BFD4-4D3B0E3E7EBA}" type="presOf" srcId="{FE512C20-4340-4025-942F-AD09FCE1D942}" destId="{FF136065-656F-4588-960A-22DCDD33B603}" srcOrd="0" destOrd="0" presId="urn:microsoft.com/office/officeart/2005/8/layout/chevron2"/>
    <dgm:cxn modelId="{57AFE5BD-A9BD-43D1-9D10-6EB0A0B1B49E}" srcId="{AC86E79F-25FC-4783-A127-C6A682554F9F}" destId="{AF64A12B-2A4E-4808-9680-D5151826AC58}" srcOrd="1" destOrd="0" parTransId="{AB648F29-0734-4D18-9776-E675BA5C6045}" sibTransId="{CD45127E-BD7C-4E22-BEBF-C7BA21B12CEB}"/>
    <dgm:cxn modelId="{74892A73-7816-4903-8ADD-2C4E66900233}" srcId="{AC86E79F-25FC-4783-A127-C6A682554F9F}" destId="{9F9A14F8-C6EB-422F-B5F9-D51EA2D31339}" srcOrd="0" destOrd="0" parTransId="{4F195950-6522-45CE-94D2-A60C47247617}" sibTransId="{CD732BAE-52FC-4DC3-836C-4DBBC236ED8C}"/>
    <dgm:cxn modelId="{340D8A63-EE7F-4BD8-BC39-C87D2008B376}" type="presParOf" srcId="{D6F47710-204F-42A7-A883-D7524657D068}" destId="{F3E19E63-90C0-41C7-BA6C-6EB4E171754E}" srcOrd="0" destOrd="0" presId="urn:microsoft.com/office/officeart/2005/8/layout/chevron2"/>
    <dgm:cxn modelId="{8813FB16-E6C9-4B0A-BDD0-061C70ED178D}" type="presParOf" srcId="{F3E19E63-90C0-41C7-BA6C-6EB4E171754E}" destId="{2F8BDC15-BF8E-43DB-A0BE-D51A4A27CF09}" srcOrd="0" destOrd="0" presId="urn:microsoft.com/office/officeart/2005/8/layout/chevron2"/>
    <dgm:cxn modelId="{D0BE1035-E978-466A-82EA-537A85B26C72}" type="presParOf" srcId="{F3E19E63-90C0-41C7-BA6C-6EB4E171754E}" destId="{FF136065-656F-4588-960A-22DCDD33B603}" srcOrd="1" destOrd="0" presId="urn:microsoft.com/office/officeart/2005/8/layout/chevron2"/>
    <dgm:cxn modelId="{2F36ECE0-58D4-45CA-8541-35F64B2699E0}" type="presParOf" srcId="{D6F47710-204F-42A7-A883-D7524657D068}" destId="{A79CC48D-05B7-44E9-BF50-A32E28CBA1EB}" srcOrd="1" destOrd="0" presId="urn:microsoft.com/office/officeart/2005/8/layout/chevron2"/>
    <dgm:cxn modelId="{355203D1-2837-4619-B531-957D91631C48}" type="presParOf" srcId="{D6F47710-204F-42A7-A883-D7524657D068}" destId="{8B1CAECB-0087-4362-B4ED-F20B82E4D30F}" srcOrd="2" destOrd="0" presId="urn:microsoft.com/office/officeart/2005/8/layout/chevron2"/>
    <dgm:cxn modelId="{2DC217BC-8046-4991-9271-80887A2E6BCB}" type="presParOf" srcId="{8B1CAECB-0087-4362-B4ED-F20B82E4D30F}" destId="{70D48EBE-89C6-4C6C-9823-49F5D6FC9B25}" srcOrd="0" destOrd="0" presId="urn:microsoft.com/office/officeart/2005/8/layout/chevron2"/>
    <dgm:cxn modelId="{A1FEDF7E-F208-4F01-B3BB-7F05A3414C32}" type="presParOf" srcId="{8B1CAECB-0087-4362-B4ED-F20B82E4D30F}" destId="{E8BC4DE6-EE3E-4FB1-B078-761A7D3F0DF8}" srcOrd="1" destOrd="0" presId="urn:microsoft.com/office/officeart/2005/8/layout/chevron2"/>
    <dgm:cxn modelId="{7BCE7382-4F47-44B3-886D-92E67DDE17C8}" type="presParOf" srcId="{D6F47710-204F-42A7-A883-D7524657D068}" destId="{1DA354B9-51AB-4BE7-AB1C-17B91937251A}" srcOrd="3" destOrd="0" presId="urn:microsoft.com/office/officeart/2005/8/layout/chevron2"/>
    <dgm:cxn modelId="{3B4D73EA-25ED-4856-A820-CC62DD5F4DAC}" type="presParOf" srcId="{D6F47710-204F-42A7-A883-D7524657D068}" destId="{67BDED5F-1B6A-4CB9-B330-48EB0735F7BB}" srcOrd="4" destOrd="0" presId="urn:microsoft.com/office/officeart/2005/8/layout/chevron2"/>
    <dgm:cxn modelId="{1C8760B3-30F7-4902-A4C0-209312C29642}" type="presParOf" srcId="{67BDED5F-1B6A-4CB9-B330-48EB0735F7BB}" destId="{A8A55091-56E0-42B0-BDA1-7A48CBF23FDE}" srcOrd="0" destOrd="0" presId="urn:microsoft.com/office/officeart/2005/8/layout/chevron2"/>
    <dgm:cxn modelId="{23BB04B9-6D8D-45E9-A753-7D53ED7570A7}" type="presParOf" srcId="{67BDED5F-1B6A-4CB9-B330-48EB0735F7BB}" destId="{0158E5C8-EDAC-409D-99D1-F4A419533B9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3426CF-977C-4339-AF7B-4CC0775670AF}" type="doc">
      <dgm:prSet loTypeId="urn:microsoft.com/office/officeart/2005/8/layout/chevron2" loCatId="list" qsTypeId="urn:microsoft.com/office/officeart/2005/8/quickstyle/simple1" qsCatId="simple" csTypeId="urn:microsoft.com/office/officeart/2005/8/colors/accent1_1" csCatId="accent1" phldr="1"/>
      <dgm:spPr/>
      <dgm:t>
        <a:bodyPr/>
        <a:lstStyle/>
        <a:p>
          <a:endParaRPr lang="es-MX"/>
        </a:p>
      </dgm:t>
    </dgm:pt>
    <dgm:pt modelId="{11CCB5F3-5288-4033-AC04-1DCE0CFAB34A}">
      <dgm:prSet phldrT="[Texto]"/>
      <dgm:spPr/>
      <dgm:t>
        <a:bodyPr/>
        <a:lstStyle/>
        <a:p>
          <a:r>
            <a:rPr lang="es-MX" b="1" dirty="0" smtClean="0">
              <a:solidFill>
                <a:schemeClr val="accent1">
                  <a:lumMod val="50000"/>
                </a:schemeClr>
              </a:solidFill>
            </a:rPr>
            <a:t>Estabilidad económica</a:t>
          </a:r>
          <a:endParaRPr lang="es-MX" b="1" dirty="0">
            <a:solidFill>
              <a:schemeClr val="accent1">
                <a:lumMod val="50000"/>
              </a:schemeClr>
            </a:solidFill>
          </a:endParaRPr>
        </a:p>
      </dgm:t>
    </dgm:pt>
    <dgm:pt modelId="{FAA7082D-76A9-414E-901C-C73AFF673A80}" type="parTrans" cxnId="{30A4F123-04D1-4457-A18C-D5F4DAC72D63}">
      <dgm:prSet/>
      <dgm:spPr/>
      <dgm:t>
        <a:bodyPr/>
        <a:lstStyle/>
        <a:p>
          <a:endParaRPr lang="es-MX"/>
        </a:p>
      </dgm:t>
    </dgm:pt>
    <dgm:pt modelId="{56FF0E13-57F3-436C-AE45-95C4FFA1C00D}" type="sibTrans" cxnId="{30A4F123-04D1-4457-A18C-D5F4DAC72D63}">
      <dgm:prSet/>
      <dgm:spPr/>
      <dgm:t>
        <a:bodyPr/>
        <a:lstStyle/>
        <a:p>
          <a:endParaRPr lang="es-MX"/>
        </a:p>
      </dgm:t>
    </dgm:pt>
    <dgm:pt modelId="{CA901AF9-1169-4381-8723-029D1D52FEE3}">
      <dgm:prSet phldrT="[Texto]"/>
      <dgm:spPr/>
      <dgm:t>
        <a:bodyPr/>
        <a:lstStyle/>
        <a:p>
          <a:r>
            <a:rPr lang="es-MX" b="1" dirty="0" smtClean="0">
              <a:solidFill>
                <a:schemeClr val="accent1">
                  <a:lumMod val="50000"/>
                </a:schemeClr>
              </a:solidFill>
            </a:rPr>
            <a:t>Ausencia de grandes fluctuaciones en el nivel de renta, como desempleo y por ausencia</a:t>
          </a:r>
          <a:endParaRPr lang="es-MX" b="1" dirty="0">
            <a:solidFill>
              <a:schemeClr val="accent1">
                <a:lumMod val="50000"/>
              </a:schemeClr>
            </a:solidFill>
          </a:endParaRPr>
        </a:p>
      </dgm:t>
    </dgm:pt>
    <dgm:pt modelId="{BE5E3B82-C4F3-4EB0-A1C3-626F68B39697}" type="parTrans" cxnId="{9AFAA882-0B01-4B3D-8687-09BA35B65CAC}">
      <dgm:prSet/>
      <dgm:spPr/>
      <dgm:t>
        <a:bodyPr/>
        <a:lstStyle/>
        <a:p>
          <a:endParaRPr lang="es-MX"/>
        </a:p>
      </dgm:t>
    </dgm:pt>
    <dgm:pt modelId="{F3D6D998-DF6C-44CD-AB17-B1914403EE91}" type="sibTrans" cxnId="{9AFAA882-0B01-4B3D-8687-09BA35B65CAC}">
      <dgm:prSet/>
      <dgm:spPr/>
      <dgm:t>
        <a:bodyPr/>
        <a:lstStyle/>
        <a:p>
          <a:endParaRPr lang="es-MX"/>
        </a:p>
      </dgm:t>
    </dgm:pt>
    <dgm:pt modelId="{3D66C76F-6382-40BC-9DFD-65F062C15BC6}">
      <dgm:prSet phldrT="[Texto]"/>
      <dgm:spPr/>
      <dgm:t>
        <a:bodyPr/>
        <a:lstStyle/>
        <a:p>
          <a:r>
            <a:rPr lang="es-MX" b="1" dirty="0" smtClean="0">
              <a:solidFill>
                <a:schemeClr val="accent1">
                  <a:lumMod val="50000"/>
                </a:schemeClr>
              </a:solidFill>
            </a:rPr>
            <a:t>Equilibrio en la balanza de pagos</a:t>
          </a:r>
          <a:endParaRPr lang="es-MX" b="1" dirty="0">
            <a:solidFill>
              <a:schemeClr val="accent1">
                <a:lumMod val="50000"/>
              </a:schemeClr>
            </a:solidFill>
          </a:endParaRPr>
        </a:p>
      </dgm:t>
    </dgm:pt>
    <dgm:pt modelId="{7E5036AF-0C2D-4E03-977B-BA5790BC0DC2}" type="parTrans" cxnId="{922D25A2-A7CF-44BC-AACB-7762643710C7}">
      <dgm:prSet/>
      <dgm:spPr/>
      <dgm:t>
        <a:bodyPr/>
        <a:lstStyle/>
        <a:p>
          <a:endParaRPr lang="es-MX"/>
        </a:p>
      </dgm:t>
    </dgm:pt>
    <dgm:pt modelId="{BD6BA93D-8372-4B4D-98A3-580E7ADE1929}" type="sibTrans" cxnId="{922D25A2-A7CF-44BC-AACB-7762643710C7}">
      <dgm:prSet/>
      <dgm:spPr/>
      <dgm:t>
        <a:bodyPr/>
        <a:lstStyle/>
        <a:p>
          <a:endParaRPr lang="es-MX"/>
        </a:p>
      </dgm:t>
    </dgm:pt>
    <dgm:pt modelId="{E82EF6DD-48FD-4994-97F1-A2867595C0B3}">
      <dgm:prSet phldrT="[Texto]"/>
      <dgm:spPr/>
      <dgm:t>
        <a:bodyPr/>
        <a:lstStyle/>
        <a:p>
          <a:r>
            <a:rPr lang="es-MX" b="1" dirty="0" smtClean="0">
              <a:solidFill>
                <a:schemeClr val="accent1">
                  <a:lumMod val="50000"/>
                </a:schemeClr>
              </a:solidFill>
            </a:rPr>
            <a:t>Busca la suma de los saldos de la cuenta corriente y la cuenta de capital y financiera debería ser cero</a:t>
          </a:r>
          <a:endParaRPr lang="es-MX" b="1" dirty="0">
            <a:solidFill>
              <a:schemeClr val="accent1">
                <a:lumMod val="50000"/>
              </a:schemeClr>
            </a:solidFill>
          </a:endParaRPr>
        </a:p>
      </dgm:t>
    </dgm:pt>
    <dgm:pt modelId="{E2E2B45C-BD19-403A-961E-35E2BEB5917D}" type="parTrans" cxnId="{5DC4F0BA-C42B-480D-A0F7-B185C2F6F437}">
      <dgm:prSet/>
      <dgm:spPr/>
      <dgm:t>
        <a:bodyPr/>
        <a:lstStyle/>
        <a:p>
          <a:endParaRPr lang="es-MX"/>
        </a:p>
      </dgm:t>
    </dgm:pt>
    <dgm:pt modelId="{DEDADB0C-BE42-404A-B88C-35EB83E69C71}" type="sibTrans" cxnId="{5DC4F0BA-C42B-480D-A0F7-B185C2F6F437}">
      <dgm:prSet/>
      <dgm:spPr/>
      <dgm:t>
        <a:bodyPr/>
        <a:lstStyle/>
        <a:p>
          <a:endParaRPr lang="es-MX"/>
        </a:p>
      </dgm:t>
    </dgm:pt>
    <dgm:pt modelId="{99B5D33F-3492-4533-8BBD-0FA6A03E0153}">
      <dgm:prSet phldrT="[Texto]"/>
      <dgm:spPr/>
      <dgm:t>
        <a:bodyPr/>
        <a:lstStyle/>
        <a:p>
          <a:r>
            <a:rPr lang="es-MX" b="1" dirty="0" smtClean="0">
              <a:solidFill>
                <a:schemeClr val="accent1">
                  <a:lumMod val="50000"/>
                </a:schemeClr>
              </a:solidFill>
            </a:rPr>
            <a:t>Desarrollo sostenido</a:t>
          </a:r>
          <a:endParaRPr lang="es-MX" b="1" dirty="0">
            <a:solidFill>
              <a:schemeClr val="accent1">
                <a:lumMod val="50000"/>
              </a:schemeClr>
            </a:solidFill>
          </a:endParaRPr>
        </a:p>
      </dgm:t>
    </dgm:pt>
    <dgm:pt modelId="{55265341-2D90-4B6E-B88A-8B7F039704EA}" type="parTrans" cxnId="{B6D5F6CF-8EEE-44CC-BA19-D08E56FCBBFF}">
      <dgm:prSet/>
      <dgm:spPr/>
      <dgm:t>
        <a:bodyPr/>
        <a:lstStyle/>
        <a:p>
          <a:endParaRPr lang="es-MX"/>
        </a:p>
      </dgm:t>
    </dgm:pt>
    <dgm:pt modelId="{452BBBB5-C21C-484B-AD5C-79BBC27314C0}" type="sibTrans" cxnId="{B6D5F6CF-8EEE-44CC-BA19-D08E56FCBBFF}">
      <dgm:prSet/>
      <dgm:spPr/>
      <dgm:t>
        <a:bodyPr/>
        <a:lstStyle/>
        <a:p>
          <a:endParaRPr lang="es-MX"/>
        </a:p>
      </dgm:t>
    </dgm:pt>
    <dgm:pt modelId="{9B4AB592-6D34-43E6-8B1E-6CA21BA88668}">
      <dgm:prSet phldrT="[Texto]"/>
      <dgm:spPr/>
      <dgm:t>
        <a:bodyPr/>
        <a:lstStyle/>
        <a:p>
          <a:r>
            <a:rPr lang="es-MX" b="1" dirty="0" smtClean="0">
              <a:solidFill>
                <a:schemeClr val="accent1">
                  <a:lumMod val="50000"/>
                </a:schemeClr>
              </a:solidFill>
            </a:rPr>
            <a:t>Es aquél crecimiento que es capaz de satisfacer las necesidades actuales, sin comprometer los recursos y posibilidades de las futuras generaciones </a:t>
          </a:r>
          <a:endParaRPr lang="es-MX" b="1" dirty="0">
            <a:solidFill>
              <a:schemeClr val="accent1">
                <a:lumMod val="50000"/>
              </a:schemeClr>
            </a:solidFill>
          </a:endParaRPr>
        </a:p>
      </dgm:t>
    </dgm:pt>
    <dgm:pt modelId="{649AB9C0-A7DE-4A13-B617-FBA0AE64A48C}" type="parTrans" cxnId="{F22654DE-4F91-430A-B120-D3145F93760C}">
      <dgm:prSet/>
      <dgm:spPr/>
      <dgm:t>
        <a:bodyPr/>
        <a:lstStyle/>
        <a:p>
          <a:endParaRPr lang="es-MX"/>
        </a:p>
      </dgm:t>
    </dgm:pt>
    <dgm:pt modelId="{BCBAC1F4-23E6-4565-9662-83D5402A810C}" type="sibTrans" cxnId="{F22654DE-4F91-430A-B120-D3145F93760C}">
      <dgm:prSet/>
      <dgm:spPr/>
      <dgm:t>
        <a:bodyPr/>
        <a:lstStyle/>
        <a:p>
          <a:endParaRPr lang="es-MX"/>
        </a:p>
      </dgm:t>
    </dgm:pt>
    <dgm:pt modelId="{3C3AC33A-C535-4ADC-B73D-BB931CDFD894}" type="pres">
      <dgm:prSet presAssocID="{AE3426CF-977C-4339-AF7B-4CC0775670AF}" presName="linearFlow" presStyleCnt="0">
        <dgm:presLayoutVars>
          <dgm:dir/>
          <dgm:animLvl val="lvl"/>
          <dgm:resizeHandles val="exact"/>
        </dgm:presLayoutVars>
      </dgm:prSet>
      <dgm:spPr/>
    </dgm:pt>
    <dgm:pt modelId="{EAE36227-8588-43EC-B840-857F9EB11722}" type="pres">
      <dgm:prSet presAssocID="{11CCB5F3-5288-4033-AC04-1DCE0CFAB34A}" presName="composite" presStyleCnt="0"/>
      <dgm:spPr/>
    </dgm:pt>
    <dgm:pt modelId="{2162519F-C18E-4866-BED9-0810322AE4E6}" type="pres">
      <dgm:prSet presAssocID="{11CCB5F3-5288-4033-AC04-1DCE0CFAB34A}" presName="parentText" presStyleLbl="alignNode1" presStyleIdx="0" presStyleCnt="3">
        <dgm:presLayoutVars>
          <dgm:chMax val="1"/>
          <dgm:bulletEnabled val="1"/>
        </dgm:presLayoutVars>
      </dgm:prSet>
      <dgm:spPr/>
    </dgm:pt>
    <dgm:pt modelId="{BF7345B9-7AFD-4AA9-A262-C7D0103CB249}" type="pres">
      <dgm:prSet presAssocID="{11CCB5F3-5288-4033-AC04-1DCE0CFAB34A}" presName="descendantText" presStyleLbl="alignAcc1" presStyleIdx="0" presStyleCnt="3">
        <dgm:presLayoutVars>
          <dgm:bulletEnabled val="1"/>
        </dgm:presLayoutVars>
      </dgm:prSet>
      <dgm:spPr/>
      <dgm:t>
        <a:bodyPr/>
        <a:lstStyle/>
        <a:p>
          <a:endParaRPr lang="es-MX"/>
        </a:p>
      </dgm:t>
    </dgm:pt>
    <dgm:pt modelId="{BA16512C-C1E4-407D-98A4-98FC22E15938}" type="pres">
      <dgm:prSet presAssocID="{56FF0E13-57F3-436C-AE45-95C4FFA1C00D}" presName="sp" presStyleCnt="0"/>
      <dgm:spPr/>
    </dgm:pt>
    <dgm:pt modelId="{CADA287B-CB2C-480F-8B6E-D6B486A0EF6A}" type="pres">
      <dgm:prSet presAssocID="{3D66C76F-6382-40BC-9DFD-65F062C15BC6}" presName="composite" presStyleCnt="0"/>
      <dgm:spPr/>
    </dgm:pt>
    <dgm:pt modelId="{E6B7A177-D204-4188-895A-692E6803329B}" type="pres">
      <dgm:prSet presAssocID="{3D66C76F-6382-40BC-9DFD-65F062C15BC6}" presName="parentText" presStyleLbl="alignNode1" presStyleIdx="1" presStyleCnt="3">
        <dgm:presLayoutVars>
          <dgm:chMax val="1"/>
          <dgm:bulletEnabled val="1"/>
        </dgm:presLayoutVars>
      </dgm:prSet>
      <dgm:spPr/>
    </dgm:pt>
    <dgm:pt modelId="{E025EE09-0FD3-4A10-A53E-B52C11EF616D}" type="pres">
      <dgm:prSet presAssocID="{3D66C76F-6382-40BC-9DFD-65F062C15BC6}" presName="descendantText" presStyleLbl="alignAcc1" presStyleIdx="1" presStyleCnt="3">
        <dgm:presLayoutVars>
          <dgm:bulletEnabled val="1"/>
        </dgm:presLayoutVars>
      </dgm:prSet>
      <dgm:spPr/>
      <dgm:t>
        <a:bodyPr/>
        <a:lstStyle/>
        <a:p>
          <a:endParaRPr lang="es-MX"/>
        </a:p>
      </dgm:t>
    </dgm:pt>
    <dgm:pt modelId="{804D8B3D-5B9C-4E6C-B7E3-0CD3157C4BA3}" type="pres">
      <dgm:prSet presAssocID="{BD6BA93D-8372-4B4D-98A3-580E7ADE1929}" presName="sp" presStyleCnt="0"/>
      <dgm:spPr/>
    </dgm:pt>
    <dgm:pt modelId="{249D3743-B45E-4092-BFA4-C0CF1268D4F9}" type="pres">
      <dgm:prSet presAssocID="{99B5D33F-3492-4533-8BBD-0FA6A03E0153}" presName="composite" presStyleCnt="0"/>
      <dgm:spPr/>
    </dgm:pt>
    <dgm:pt modelId="{D320ABB5-F8DB-46E5-BB8F-DF7ECACD1732}" type="pres">
      <dgm:prSet presAssocID="{99B5D33F-3492-4533-8BBD-0FA6A03E0153}" presName="parentText" presStyleLbl="alignNode1" presStyleIdx="2" presStyleCnt="3">
        <dgm:presLayoutVars>
          <dgm:chMax val="1"/>
          <dgm:bulletEnabled val="1"/>
        </dgm:presLayoutVars>
      </dgm:prSet>
      <dgm:spPr/>
    </dgm:pt>
    <dgm:pt modelId="{5832E552-085F-436F-92C7-9D9159FF54EB}" type="pres">
      <dgm:prSet presAssocID="{99B5D33F-3492-4533-8BBD-0FA6A03E0153}" presName="descendantText" presStyleLbl="alignAcc1" presStyleIdx="2" presStyleCnt="3">
        <dgm:presLayoutVars>
          <dgm:bulletEnabled val="1"/>
        </dgm:presLayoutVars>
      </dgm:prSet>
      <dgm:spPr/>
      <dgm:t>
        <a:bodyPr/>
        <a:lstStyle/>
        <a:p>
          <a:endParaRPr lang="es-MX"/>
        </a:p>
      </dgm:t>
    </dgm:pt>
  </dgm:ptLst>
  <dgm:cxnLst>
    <dgm:cxn modelId="{1DB1A443-6C56-412A-979E-B07D1D993EA9}" type="presOf" srcId="{E82EF6DD-48FD-4994-97F1-A2867595C0B3}" destId="{E025EE09-0FD3-4A10-A53E-B52C11EF616D}" srcOrd="0" destOrd="0" presId="urn:microsoft.com/office/officeart/2005/8/layout/chevron2"/>
    <dgm:cxn modelId="{922D25A2-A7CF-44BC-AACB-7762643710C7}" srcId="{AE3426CF-977C-4339-AF7B-4CC0775670AF}" destId="{3D66C76F-6382-40BC-9DFD-65F062C15BC6}" srcOrd="1" destOrd="0" parTransId="{7E5036AF-0C2D-4E03-977B-BA5790BC0DC2}" sibTransId="{BD6BA93D-8372-4B4D-98A3-580E7ADE1929}"/>
    <dgm:cxn modelId="{5DC4F0BA-C42B-480D-A0F7-B185C2F6F437}" srcId="{3D66C76F-6382-40BC-9DFD-65F062C15BC6}" destId="{E82EF6DD-48FD-4994-97F1-A2867595C0B3}" srcOrd="0" destOrd="0" parTransId="{E2E2B45C-BD19-403A-961E-35E2BEB5917D}" sibTransId="{DEDADB0C-BE42-404A-B88C-35EB83E69C71}"/>
    <dgm:cxn modelId="{A12D0D1A-5B36-4FB0-A0F0-F370BE0590E2}" type="presOf" srcId="{3D66C76F-6382-40BC-9DFD-65F062C15BC6}" destId="{E6B7A177-D204-4188-895A-692E6803329B}" srcOrd="0" destOrd="0" presId="urn:microsoft.com/office/officeart/2005/8/layout/chevron2"/>
    <dgm:cxn modelId="{B6D5F6CF-8EEE-44CC-BA19-D08E56FCBBFF}" srcId="{AE3426CF-977C-4339-AF7B-4CC0775670AF}" destId="{99B5D33F-3492-4533-8BBD-0FA6A03E0153}" srcOrd="2" destOrd="0" parTransId="{55265341-2D90-4B6E-B88A-8B7F039704EA}" sibTransId="{452BBBB5-C21C-484B-AD5C-79BBC27314C0}"/>
    <dgm:cxn modelId="{FF867C2E-236F-4FED-9DEA-50A90AA7E9FD}" type="presOf" srcId="{AE3426CF-977C-4339-AF7B-4CC0775670AF}" destId="{3C3AC33A-C535-4ADC-B73D-BB931CDFD894}" srcOrd="0" destOrd="0" presId="urn:microsoft.com/office/officeart/2005/8/layout/chevron2"/>
    <dgm:cxn modelId="{93A97DCE-8C10-4431-8280-18B14FFF06B2}" type="presOf" srcId="{99B5D33F-3492-4533-8BBD-0FA6A03E0153}" destId="{D320ABB5-F8DB-46E5-BB8F-DF7ECACD1732}" srcOrd="0" destOrd="0" presId="urn:microsoft.com/office/officeart/2005/8/layout/chevron2"/>
    <dgm:cxn modelId="{9CFDAE39-6081-4ED0-8914-AA8B8A7328AD}" type="presOf" srcId="{CA901AF9-1169-4381-8723-029D1D52FEE3}" destId="{BF7345B9-7AFD-4AA9-A262-C7D0103CB249}" srcOrd="0" destOrd="0" presId="urn:microsoft.com/office/officeart/2005/8/layout/chevron2"/>
    <dgm:cxn modelId="{F22654DE-4F91-430A-B120-D3145F93760C}" srcId="{99B5D33F-3492-4533-8BBD-0FA6A03E0153}" destId="{9B4AB592-6D34-43E6-8B1E-6CA21BA88668}" srcOrd="0" destOrd="0" parTransId="{649AB9C0-A7DE-4A13-B617-FBA0AE64A48C}" sibTransId="{BCBAC1F4-23E6-4565-9662-83D5402A810C}"/>
    <dgm:cxn modelId="{9772A2FA-7263-4EE0-A286-E9080AB26025}" type="presOf" srcId="{9B4AB592-6D34-43E6-8B1E-6CA21BA88668}" destId="{5832E552-085F-436F-92C7-9D9159FF54EB}" srcOrd="0" destOrd="0" presId="urn:microsoft.com/office/officeart/2005/8/layout/chevron2"/>
    <dgm:cxn modelId="{9AFAA882-0B01-4B3D-8687-09BA35B65CAC}" srcId="{11CCB5F3-5288-4033-AC04-1DCE0CFAB34A}" destId="{CA901AF9-1169-4381-8723-029D1D52FEE3}" srcOrd="0" destOrd="0" parTransId="{BE5E3B82-C4F3-4EB0-A1C3-626F68B39697}" sibTransId="{F3D6D998-DF6C-44CD-AB17-B1914403EE91}"/>
    <dgm:cxn modelId="{B58B9C7C-A7E1-4804-BAF2-EC765FBDBAC6}" type="presOf" srcId="{11CCB5F3-5288-4033-AC04-1DCE0CFAB34A}" destId="{2162519F-C18E-4866-BED9-0810322AE4E6}" srcOrd="0" destOrd="0" presId="urn:microsoft.com/office/officeart/2005/8/layout/chevron2"/>
    <dgm:cxn modelId="{30A4F123-04D1-4457-A18C-D5F4DAC72D63}" srcId="{AE3426CF-977C-4339-AF7B-4CC0775670AF}" destId="{11CCB5F3-5288-4033-AC04-1DCE0CFAB34A}" srcOrd="0" destOrd="0" parTransId="{FAA7082D-76A9-414E-901C-C73AFF673A80}" sibTransId="{56FF0E13-57F3-436C-AE45-95C4FFA1C00D}"/>
    <dgm:cxn modelId="{CF589481-79E1-4E56-83FC-C7ABC82FB62D}" type="presParOf" srcId="{3C3AC33A-C535-4ADC-B73D-BB931CDFD894}" destId="{EAE36227-8588-43EC-B840-857F9EB11722}" srcOrd="0" destOrd="0" presId="urn:microsoft.com/office/officeart/2005/8/layout/chevron2"/>
    <dgm:cxn modelId="{911DCD61-CAE3-458E-A65D-91551FCAC913}" type="presParOf" srcId="{EAE36227-8588-43EC-B840-857F9EB11722}" destId="{2162519F-C18E-4866-BED9-0810322AE4E6}" srcOrd="0" destOrd="0" presId="urn:microsoft.com/office/officeart/2005/8/layout/chevron2"/>
    <dgm:cxn modelId="{F2381EA3-7DB1-4743-857F-483C124B4D50}" type="presParOf" srcId="{EAE36227-8588-43EC-B840-857F9EB11722}" destId="{BF7345B9-7AFD-4AA9-A262-C7D0103CB249}" srcOrd="1" destOrd="0" presId="urn:microsoft.com/office/officeart/2005/8/layout/chevron2"/>
    <dgm:cxn modelId="{2A7C8BBD-9004-4EB3-8724-AD7F03BBEE3F}" type="presParOf" srcId="{3C3AC33A-C535-4ADC-B73D-BB931CDFD894}" destId="{BA16512C-C1E4-407D-98A4-98FC22E15938}" srcOrd="1" destOrd="0" presId="urn:microsoft.com/office/officeart/2005/8/layout/chevron2"/>
    <dgm:cxn modelId="{D478EF64-043B-4F56-AAB0-905BE82B108F}" type="presParOf" srcId="{3C3AC33A-C535-4ADC-B73D-BB931CDFD894}" destId="{CADA287B-CB2C-480F-8B6E-D6B486A0EF6A}" srcOrd="2" destOrd="0" presId="urn:microsoft.com/office/officeart/2005/8/layout/chevron2"/>
    <dgm:cxn modelId="{DF727BC6-63F2-4F97-B3EA-C9AD7F035B7C}" type="presParOf" srcId="{CADA287B-CB2C-480F-8B6E-D6B486A0EF6A}" destId="{E6B7A177-D204-4188-895A-692E6803329B}" srcOrd="0" destOrd="0" presId="urn:microsoft.com/office/officeart/2005/8/layout/chevron2"/>
    <dgm:cxn modelId="{D854B1FA-EF49-4154-9E96-6F00E3758F39}" type="presParOf" srcId="{CADA287B-CB2C-480F-8B6E-D6B486A0EF6A}" destId="{E025EE09-0FD3-4A10-A53E-B52C11EF616D}" srcOrd="1" destOrd="0" presId="urn:microsoft.com/office/officeart/2005/8/layout/chevron2"/>
    <dgm:cxn modelId="{A631F68D-DBF0-4200-A412-C7B9696E92E0}" type="presParOf" srcId="{3C3AC33A-C535-4ADC-B73D-BB931CDFD894}" destId="{804D8B3D-5B9C-4E6C-B7E3-0CD3157C4BA3}" srcOrd="3" destOrd="0" presId="urn:microsoft.com/office/officeart/2005/8/layout/chevron2"/>
    <dgm:cxn modelId="{CDEAFF86-9755-4F83-9202-11F283CC02D8}" type="presParOf" srcId="{3C3AC33A-C535-4ADC-B73D-BB931CDFD894}" destId="{249D3743-B45E-4092-BFA4-C0CF1268D4F9}" srcOrd="4" destOrd="0" presId="urn:microsoft.com/office/officeart/2005/8/layout/chevron2"/>
    <dgm:cxn modelId="{4B94604D-03A3-4EC1-B1A8-41D0F3584312}" type="presParOf" srcId="{249D3743-B45E-4092-BFA4-C0CF1268D4F9}" destId="{D320ABB5-F8DB-46E5-BB8F-DF7ECACD1732}" srcOrd="0" destOrd="0" presId="urn:microsoft.com/office/officeart/2005/8/layout/chevron2"/>
    <dgm:cxn modelId="{B9EED746-70B4-4A3F-BDC5-DF9189DDE1CE}" type="presParOf" srcId="{249D3743-B45E-4092-BFA4-C0CF1268D4F9}" destId="{5832E552-085F-436F-92C7-9D9159FF54E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9C9BB9-1ADD-4304-93EC-C9FE618B8492}">
      <dsp:nvSpPr>
        <dsp:cNvPr id="0" name=""/>
        <dsp:cNvSpPr/>
      </dsp:nvSpPr>
      <dsp:spPr>
        <a:xfrm>
          <a:off x="1757581" y="2007916"/>
          <a:ext cx="2941912" cy="2454354"/>
        </a:xfrm>
        <a:prstGeom prst="gear9">
          <a:avLst/>
        </a:prstGeom>
        <a:blipFill rotWithShape="0">
          <a:blip xmlns:r="http://schemas.openxmlformats.org/officeDocument/2006/relationships" r:embed="rId1"/>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rtlCol="0" anchor="ctr" anchorCtr="0">
          <a:noAutofit/>
        </a:bodyPr>
        <a:lstStyle/>
        <a:p>
          <a:pPr lvl="0" algn="ctr" defTabSz="2889250" rtl="0">
            <a:lnSpc>
              <a:spcPct val="90000"/>
            </a:lnSpc>
            <a:spcBef>
              <a:spcPct val="0"/>
            </a:spcBef>
            <a:spcAft>
              <a:spcPct val="35000"/>
            </a:spcAft>
          </a:pPr>
          <a:endParaRPr lang="es-ES" sz="6500" kern="1200" noProof="0" dirty="0"/>
        </a:p>
      </dsp:txBody>
      <dsp:txXfrm>
        <a:off x="2312597" y="2582837"/>
        <a:ext cx="1831880" cy="1261588"/>
      </dsp:txXfrm>
    </dsp:sp>
    <dsp:sp modelId="{1D688332-6BA5-49C8-9861-96AAB03B54BC}">
      <dsp:nvSpPr>
        <dsp:cNvPr id="0" name=""/>
        <dsp:cNvSpPr/>
      </dsp:nvSpPr>
      <dsp:spPr>
        <a:xfrm>
          <a:off x="-203694" y="0"/>
          <a:ext cx="3339118" cy="2709375"/>
        </a:xfrm>
        <a:prstGeom prst="gear6">
          <a:avLst/>
        </a:prstGeom>
        <a:blipFill rotWithShape="0">
          <a:blip xmlns:r="http://schemas.openxmlformats.org/officeDocument/2006/relationships" r:embed="rId2"/>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rtlCol="0" anchor="ctr" anchorCtr="0">
          <a:noAutofit/>
        </a:bodyPr>
        <a:lstStyle/>
        <a:p>
          <a:pPr lvl="0" algn="ctr" defTabSz="2844800" rtl="0">
            <a:lnSpc>
              <a:spcPct val="90000"/>
            </a:lnSpc>
            <a:spcBef>
              <a:spcPct val="0"/>
            </a:spcBef>
            <a:spcAft>
              <a:spcPct val="35000"/>
            </a:spcAft>
          </a:pPr>
          <a:endParaRPr lang="es-ES" sz="6400" kern="1200" noProof="0" dirty="0"/>
        </a:p>
      </dsp:txBody>
      <dsp:txXfrm>
        <a:off x="569940" y="686216"/>
        <a:ext cx="1791850" cy="1336943"/>
      </dsp:txXfrm>
    </dsp:sp>
    <dsp:sp modelId="{1E72715E-7366-4E78-A512-24F37F5D23DC}">
      <dsp:nvSpPr>
        <dsp:cNvPr id="0" name=""/>
        <dsp:cNvSpPr/>
      </dsp:nvSpPr>
      <dsp:spPr>
        <a:xfrm>
          <a:off x="2122227" y="1139812"/>
          <a:ext cx="3018856" cy="3018856"/>
        </a:xfrm>
        <a:prstGeom prst="circularArrow">
          <a:avLst>
            <a:gd name="adj1" fmla="val 4878"/>
            <a:gd name="adj2" fmla="val 312630"/>
            <a:gd name="adj3" fmla="val 3162938"/>
            <a:gd name="adj4" fmla="val 15193950"/>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9B493C-3202-46F1-9279-54BDDD142D59}">
      <dsp:nvSpPr>
        <dsp:cNvPr id="0" name=""/>
        <dsp:cNvSpPr/>
      </dsp:nvSpPr>
      <dsp:spPr>
        <a:xfrm>
          <a:off x="257254" y="585641"/>
          <a:ext cx="2282549" cy="228254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3DC11-8BAB-4338-B8B2-59C7524F71D8}">
      <dsp:nvSpPr>
        <dsp:cNvPr id="0" name=""/>
        <dsp:cNvSpPr/>
      </dsp:nvSpPr>
      <dsp:spPr>
        <a:xfrm>
          <a:off x="594274" y="0"/>
          <a:ext cx="7955451" cy="48387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accent1">
                  <a:lumMod val="50000"/>
                </a:schemeClr>
              </a:solidFill>
            </a:rPr>
            <a:t>Estabilidad de precios y económica</a:t>
          </a:r>
          <a:endParaRPr lang="es-MX" sz="1600" b="1" kern="1200" dirty="0">
            <a:solidFill>
              <a:schemeClr val="accent1">
                <a:lumMod val="50000"/>
              </a:schemeClr>
            </a:solidFill>
          </a:endParaRPr>
        </a:p>
      </dsp:txBody>
      <dsp:txXfrm>
        <a:off x="3459827" y="241934"/>
        <a:ext cx="2224344" cy="725805"/>
      </dsp:txXfrm>
    </dsp:sp>
    <dsp:sp modelId="{E0C19D9F-050D-4408-820A-06C615580F24}">
      <dsp:nvSpPr>
        <dsp:cNvPr id="0" name=""/>
        <dsp:cNvSpPr/>
      </dsp:nvSpPr>
      <dsp:spPr>
        <a:xfrm>
          <a:off x="1703367" y="967739"/>
          <a:ext cx="5737265" cy="38709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Equilibrio en la balanza de pagos</a:t>
          </a:r>
          <a:endParaRPr lang="es-MX" sz="1400" b="1" kern="1200" dirty="0">
            <a:solidFill>
              <a:schemeClr val="accent1">
                <a:lumMod val="50000"/>
              </a:schemeClr>
            </a:solidFill>
          </a:endParaRPr>
        </a:p>
      </dsp:txBody>
      <dsp:txXfrm>
        <a:off x="3569412" y="1199997"/>
        <a:ext cx="2005174" cy="696772"/>
      </dsp:txXfrm>
    </dsp:sp>
    <dsp:sp modelId="{0776C461-D01D-4B29-8F45-301E251D4551}">
      <dsp:nvSpPr>
        <dsp:cNvPr id="0" name=""/>
        <dsp:cNvSpPr/>
      </dsp:nvSpPr>
      <dsp:spPr>
        <a:xfrm>
          <a:off x="2594413" y="1935479"/>
          <a:ext cx="3955172" cy="29032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Distribución equitativa de la renta</a:t>
          </a:r>
          <a:endParaRPr lang="es-MX" sz="1400" b="1" kern="1200" dirty="0">
            <a:solidFill>
              <a:schemeClr val="accent1">
                <a:lumMod val="50000"/>
              </a:schemeClr>
            </a:solidFill>
          </a:endParaRPr>
        </a:p>
      </dsp:txBody>
      <dsp:txXfrm>
        <a:off x="3650444" y="2153221"/>
        <a:ext cx="1843110" cy="653224"/>
      </dsp:txXfrm>
    </dsp:sp>
    <dsp:sp modelId="{A5355930-B7F7-47D6-93CE-DC31B6B992D5}">
      <dsp:nvSpPr>
        <dsp:cNvPr id="0" name=""/>
        <dsp:cNvSpPr/>
      </dsp:nvSpPr>
      <dsp:spPr>
        <a:xfrm>
          <a:off x="3090690" y="2903220"/>
          <a:ext cx="2962619" cy="193548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Desarrollo sostenido</a:t>
          </a:r>
          <a:endParaRPr lang="es-MX" sz="1400" b="1" kern="1200" dirty="0">
            <a:solidFill>
              <a:schemeClr val="accent1">
                <a:lumMod val="50000"/>
              </a:schemeClr>
            </a:solidFill>
          </a:endParaRPr>
        </a:p>
      </dsp:txBody>
      <dsp:txXfrm>
        <a:off x="3524555" y="3387090"/>
        <a:ext cx="2094888" cy="9677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BDC15-BF8E-43DB-A0BE-D51A4A27CF09}">
      <dsp:nvSpPr>
        <dsp:cNvPr id="0" name=""/>
        <dsp:cNvSpPr/>
      </dsp:nvSpPr>
      <dsp:spPr>
        <a:xfrm rot="5400000">
          <a:off x="-322689" y="323901"/>
          <a:ext cx="2151264" cy="1505884"/>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DISTRIBUCIÓN EQUITATIVA DE LA RENTA</a:t>
          </a:r>
          <a:endParaRPr lang="es-MX" sz="1400" b="1" kern="1200" dirty="0">
            <a:solidFill>
              <a:schemeClr val="accent1">
                <a:lumMod val="50000"/>
              </a:schemeClr>
            </a:solidFill>
          </a:endParaRPr>
        </a:p>
      </dsp:txBody>
      <dsp:txXfrm rot="-5400000">
        <a:off x="1" y="754153"/>
        <a:ext cx="1505884" cy="645380"/>
      </dsp:txXfrm>
    </dsp:sp>
    <dsp:sp modelId="{FF136065-656F-4588-960A-22DCDD33B603}">
      <dsp:nvSpPr>
        <dsp:cNvPr id="0" name=""/>
        <dsp:cNvSpPr/>
      </dsp:nvSpPr>
      <dsp:spPr>
        <a:xfrm rot="5400000">
          <a:off x="5730681" y="-4223585"/>
          <a:ext cx="1398321" cy="9847915"/>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s-MX" sz="3100" b="1" kern="1200" dirty="0" smtClean="0">
              <a:solidFill>
                <a:schemeClr val="accent1">
                  <a:lumMod val="50000"/>
                </a:schemeClr>
              </a:solidFill>
            </a:rPr>
            <a:t>Repartir equitativamente los recursos materiales en los distintos estratos socioeconómicos</a:t>
          </a:r>
          <a:endParaRPr lang="es-MX" sz="3100" b="1" kern="1200" dirty="0">
            <a:solidFill>
              <a:schemeClr val="accent1">
                <a:lumMod val="50000"/>
              </a:schemeClr>
            </a:solidFill>
          </a:endParaRPr>
        </a:p>
      </dsp:txBody>
      <dsp:txXfrm rot="-5400000">
        <a:off x="1505884" y="69472"/>
        <a:ext cx="9779655" cy="1261801"/>
      </dsp:txXfrm>
    </dsp:sp>
    <dsp:sp modelId="{70D48EBE-89C6-4C6C-9823-49F5D6FC9B25}">
      <dsp:nvSpPr>
        <dsp:cNvPr id="0" name=""/>
        <dsp:cNvSpPr/>
      </dsp:nvSpPr>
      <dsp:spPr>
        <a:xfrm rot="5400000">
          <a:off x="-322689" y="2285532"/>
          <a:ext cx="2151264" cy="1505884"/>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BAJA TASA DE DESEMPLEO</a:t>
          </a:r>
          <a:endParaRPr lang="es-MX" sz="1400" b="1" kern="1200" dirty="0">
            <a:solidFill>
              <a:schemeClr val="accent1">
                <a:lumMod val="50000"/>
              </a:schemeClr>
            </a:solidFill>
          </a:endParaRPr>
        </a:p>
      </dsp:txBody>
      <dsp:txXfrm rot="-5400000">
        <a:off x="1" y="2715784"/>
        <a:ext cx="1505884" cy="645380"/>
      </dsp:txXfrm>
    </dsp:sp>
    <dsp:sp modelId="{E8BC4DE6-EE3E-4FB1-B078-761A7D3F0DF8}">
      <dsp:nvSpPr>
        <dsp:cNvPr id="0" name=""/>
        <dsp:cNvSpPr/>
      </dsp:nvSpPr>
      <dsp:spPr>
        <a:xfrm rot="5400000">
          <a:off x="5730681" y="-2261953"/>
          <a:ext cx="1398321" cy="9847915"/>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s-MX" sz="3100" b="1" kern="1200" dirty="0" smtClean="0">
              <a:solidFill>
                <a:schemeClr val="accent1">
                  <a:lumMod val="50000"/>
                </a:schemeClr>
              </a:solidFill>
            </a:rPr>
            <a:t>Buenas condiciones de trabajo, seguridad en el puesto de trabajo y atractivas compensaciones extra salariales</a:t>
          </a:r>
          <a:endParaRPr lang="es-MX" sz="3100" b="1" kern="1200" dirty="0">
            <a:solidFill>
              <a:schemeClr val="accent1">
                <a:lumMod val="50000"/>
              </a:schemeClr>
            </a:solidFill>
          </a:endParaRPr>
        </a:p>
      </dsp:txBody>
      <dsp:txXfrm rot="-5400000">
        <a:off x="1505884" y="2031104"/>
        <a:ext cx="9779655" cy="1261801"/>
      </dsp:txXfrm>
    </dsp:sp>
    <dsp:sp modelId="{A8A55091-56E0-42B0-BDA1-7A48CBF23FDE}">
      <dsp:nvSpPr>
        <dsp:cNvPr id="0" name=""/>
        <dsp:cNvSpPr/>
      </dsp:nvSpPr>
      <dsp:spPr>
        <a:xfrm rot="5400000">
          <a:off x="-322689" y="4247163"/>
          <a:ext cx="2151264" cy="1505884"/>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50000"/>
                </a:schemeClr>
              </a:solidFill>
            </a:rPr>
            <a:t>ESTABILIDAD DE PRECIOS</a:t>
          </a:r>
          <a:endParaRPr lang="es-MX" sz="1400" b="1" kern="1200" dirty="0">
            <a:solidFill>
              <a:schemeClr val="accent1">
                <a:lumMod val="50000"/>
              </a:schemeClr>
            </a:solidFill>
          </a:endParaRPr>
        </a:p>
      </dsp:txBody>
      <dsp:txXfrm rot="-5400000">
        <a:off x="1" y="4677415"/>
        <a:ext cx="1505884" cy="645380"/>
      </dsp:txXfrm>
    </dsp:sp>
    <dsp:sp modelId="{0158E5C8-EDAC-409D-99D1-F4A419533B92}">
      <dsp:nvSpPr>
        <dsp:cNvPr id="0" name=""/>
        <dsp:cNvSpPr/>
      </dsp:nvSpPr>
      <dsp:spPr>
        <a:xfrm rot="5400000">
          <a:off x="5730681" y="-300322"/>
          <a:ext cx="1398321" cy="9847915"/>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s-MX" sz="3100" b="1" kern="1200" dirty="0" smtClean="0">
              <a:solidFill>
                <a:schemeClr val="accent1">
                  <a:lumMod val="50000"/>
                </a:schemeClr>
              </a:solidFill>
            </a:rPr>
            <a:t>Lograr una baja inflación o un nivel de precios estable</a:t>
          </a:r>
          <a:endParaRPr lang="es-MX" sz="3100" b="1" kern="1200" dirty="0">
            <a:solidFill>
              <a:schemeClr val="accent1">
                <a:lumMod val="50000"/>
              </a:schemeClr>
            </a:solidFill>
          </a:endParaRPr>
        </a:p>
      </dsp:txBody>
      <dsp:txXfrm rot="-5400000">
        <a:off x="1505884" y="3992735"/>
        <a:ext cx="9779655" cy="12618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2519F-C18E-4866-BED9-0810322AE4E6}">
      <dsp:nvSpPr>
        <dsp:cNvPr id="0" name=""/>
        <dsp:cNvSpPr/>
      </dsp:nvSpPr>
      <dsp:spPr>
        <a:xfrm rot="5400000">
          <a:off x="-299041" y="299657"/>
          <a:ext cx="1993608" cy="1395525"/>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accent1">
                  <a:lumMod val="50000"/>
                </a:schemeClr>
              </a:solidFill>
            </a:rPr>
            <a:t>Estabilidad económica</a:t>
          </a:r>
          <a:endParaRPr lang="es-MX" sz="1500" b="1" kern="1200" dirty="0">
            <a:solidFill>
              <a:schemeClr val="accent1">
                <a:lumMod val="50000"/>
              </a:schemeClr>
            </a:solidFill>
          </a:endParaRPr>
        </a:p>
      </dsp:txBody>
      <dsp:txXfrm rot="-5400000">
        <a:off x="1" y="698379"/>
        <a:ext cx="1395525" cy="598083"/>
      </dsp:txXfrm>
    </dsp:sp>
    <dsp:sp modelId="{BF7345B9-7AFD-4AA9-A262-C7D0103CB249}">
      <dsp:nvSpPr>
        <dsp:cNvPr id="0" name=""/>
        <dsp:cNvSpPr/>
      </dsp:nvSpPr>
      <dsp:spPr>
        <a:xfrm rot="5400000">
          <a:off x="5479090" y="-4082947"/>
          <a:ext cx="1295845" cy="9462974"/>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MX" sz="2700" b="1" kern="1200" dirty="0" smtClean="0">
              <a:solidFill>
                <a:schemeClr val="accent1">
                  <a:lumMod val="50000"/>
                </a:schemeClr>
              </a:solidFill>
            </a:rPr>
            <a:t>Ausencia de grandes fluctuaciones en el nivel de renta, como desempleo y por ausencia</a:t>
          </a:r>
          <a:endParaRPr lang="es-MX" sz="2700" b="1" kern="1200" dirty="0">
            <a:solidFill>
              <a:schemeClr val="accent1">
                <a:lumMod val="50000"/>
              </a:schemeClr>
            </a:solidFill>
          </a:endParaRPr>
        </a:p>
      </dsp:txBody>
      <dsp:txXfrm rot="-5400000">
        <a:off x="1395526" y="63875"/>
        <a:ext cx="9399716" cy="1169329"/>
      </dsp:txXfrm>
    </dsp:sp>
    <dsp:sp modelId="{E6B7A177-D204-4188-895A-692E6803329B}">
      <dsp:nvSpPr>
        <dsp:cNvPr id="0" name=""/>
        <dsp:cNvSpPr/>
      </dsp:nvSpPr>
      <dsp:spPr>
        <a:xfrm rot="5400000">
          <a:off x="-299041" y="2102587"/>
          <a:ext cx="1993608" cy="1395525"/>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accent1">
                  <a:lumMod val="50000"/>
                </a:schemeClr>
              </a:solidFill>
            </a:rPr>
            <a:t>Equilibrio en la balanza de pagos</a:t>
          </a:r>
          <a:endParaRPr lang="es-MX" sz="1500" b="1" kern="1200" dirty="0">
            <a:solidFill>
              <a:schemeClr val="accent1">
                <a:lumMod val="50000"/>
              </a:schemeClr>
            </a:solidFill>
          </a:endParaRPr>
        </a:p>
      </dsp:txBody>
      <dsp:txXfrm rot="-5400000">
        <a:off x="1" y="2501309"/>
        <a:ext cx="1395525" cy="598083"/>
      </dsp:txXfrm>
    </dsp:sp>
    <dsp:sp modelId="{E025EE09-0FD3-4A10-A53E-B52C11EF616D}">
      <dsp:nvSpPr>
        <dsp:cNvPr id="0" name=""/>
        <dsp:cNvSpPr/>
      </dsp:nvSpPr>
      <dsp:spPr>
        <a:xfrm rot="5400000">
          <a:off x="5479090" y="-2280018"/>
          <a:ext cx="1295845" cy="9462974"/>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MX" sz="2700" b="1" kern="1200" dirty="0" smtClean="0">
              <a:solidFill>
                <a:schemeClr val="accent1">
                  <a:lumMod val="50000"/>
                </a:schemeClr>
              </a:solidFill>
            </a:rPr>
            <a:t>Busca la suma de los saldos de la cuenta corriente y la cuenta de capital y financiera debería ser cero</a:t>
          </a:r>
          <a:endParaRPr lang="es-MX" sz="2700" b="1" kern="1200" dirty="0">
            <a:solidFill>
              <a:schemeClr val="accent1">
                <a:lumMod val="50000"/>
              </a:schemeClr>
            </a:solidFill>
          </a:endParaRPr>
        </a:p>
      </dsp:txBody>
      <dsp:txXfrm rot="-5400000">
        <a:off x="1395526" y="1866804"/>
        <a:ext cx="9399716" cy="1169329"/>
      </dsp:txXfrm>
    </dsp:sp>
    <dsp:sp modelId="{D320ABB5-F8DB-46E5-BB8F-DF7ECACD1732}">
      <dsp:nvSpPr>
        <dsp:cNvPr id="0" name=""/>
        <dsp:cNvSpPr/>
      </dsp:nvSpPr>
      <dsp:spPr>
        <a:xfrm rot="5400000">
          <a:off x="-299041" y="3905516"/>
          <a:ext cx="1993608" cy="1395525"/>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accent1">
                  <a:lumMod val="50000"/>
                </a:schemeClr>
              </a:solidFill>
            </a:rPr>
            <a:t>Desarrollo sostenido</a:t>
          </a:r>
          <a:endParaRPr lang="es-MX" sz="1500" b="1" kern="1200" dirty="0">
            <a:solidFill>
              <a:schemeClr val="accent1">
                <a:lumMod val="50000"/>
              </a:schemeClr>
            </a:solidFill>
          </a:endParaRPr>
        </a:p>
      </dsp:txBody>
      <dsp:txXfrm rot="-5400000">
        <a:off x="1" y="4304238"/>
        <a:ext cx="1395525" cy="598083"/>
      </dsp:txXfrm>
    </dsp:sp>
    <dsp:sp modelId="{5832E552-085F-436F-92C7-9D9159FF54EB}">
      <dsp:nvSpPr>
        <dsp:cNvPr id="0" name=""/>
        <dsp:cNvSpPr/>
      </dsp:nvSpPr>
      <dsp:spPr>
        <a:xfrm rot="5400000">
          <a:off x="5479090" y="-477089"/>
          <a:ext cx="1295845" cy="9462974"/>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MX" sz="2700" b="1" kern="1200" dirty="0" smtClean="0">
              <a:solidFill>
                <a:schemeClr val="accent1">
                  <a:lumMod val="50000"/>
                </a:schemeClr>
              </a:solidFill>
            </a:rPr>
            <a:t>Es aquél crecimiento que es capaz de satisfacer las necesidades actuales, sin comprometer los recursos y posibilidades de las futuras generaciones </a:t>
          </a:r>
          <a:endParaRPr lang="es-MX" sz="2700" b="1" kern="1200" dirty="0">
            <a:solidFill>
              <a:schemeClr val="accent1">
                <a:lumMod val="50000"/>
              </a:schemeClr>
            </a:solidFill>
          </a:endParaRPr>
        </a:p>
      </dsp:txBody>
      <dsp:txXfrm rot="-5400000">
        <a:off x="1395526" y="3669733"/>
        <a:ext cx="9399716" cy="1169329"/>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36733433-91C9-4F25-89C5-2049FA2AC72A}" type="datetime1">
              <a:rPr lang="es-ES" smtClean="0"/>
              <a:t>28/09/2018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798501B-77B5-4365-9881-C6E19A3C1E42}" type="slidenum">
              <a:rPr lang="es-ES" smtClean="0"/>
              <a:t>‹Nº›</a:t>
            </a:fld>
            <a:endParaRPr lang="es-ES" dirty="0"/>
          </a:p>
        </p:txBody>
      </p:sp>
    </p:spTree>
    <p:extLst>
      <p:ext uri="{BB962C8B-B14F-4D97-AF65-F5344CB8AC3E}">
        <p14:creationId xmlns:p14="http://schemas.microsoft.com/office/powerpoint/2010/main" val="28514561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F42799A-0270-465F-BFBB-B1E8788AA761}" type="datetime1">
              <a:rPr lang="es-ES" noProof="0" smtClean="0"/>
              <a:t>28/09/2018</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C8BD8E7-1312-41F3-99C4-6DA5AF891969}" type="slidenum">
              <a:rPr lang="es-ES" noProof="0" smtClean="0"/>
              <a:t>‹Nº›</a:t>
            </a:fld>
            <a:endParaRPr lang="es-ES" noProof="0" dirty="0"/>
          </a:p>
        </p:txBody>
      </p:sp>
    </p:spTree>
    <p:extLst>
      <p:ext uri="{BB962C8B-B14F-4D97-AF65-F5344CB8AC3E}">
        <p14:creationId xmlns:p14="http://schemas.microsoft.com/office/powerpoint/2010/main" val="28920842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a:t>
            </a:fld>
            <a:endParaRPr lang="es-ES" dirty="0"/>
          </a:p>
        </p:txBody>
      </p:sp>
    </p:spTree>
    <p:extLst>
      <p:ext uri="{BB962C8B-B14F-4D97-AF65-F5344CB8AC3E}">
        <p14:creationId xmlns:p14="http://schemas.microsoft.com/office/powerpoint/2010/main" val="3972865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2</a:t>
            </a:fld>
            <a:endParaRPr lang="es-ES" dirty="0"/>
          </a:p>
        </p:txBody>
      </p:sp>
    </p:spTree>
    <p:extLst>
      <p:ext uri="{BB962C8B-B14F-4D97-AF65-F5344CB8AC3E}">
        <p14:creationId xmlns:p14="http://schemas.microsoft.com/office/powerpoint/2010/main" val="1376879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3</a:t>
            </a:fld>
            <a:endParaRPr lang="es-ES" dirty="0"/>
          </a:p>
        </p:txBody>
      </p:sp>
    </p:spTree>
    <p:extLst>
      <p:ext uri="{BB962C8B-B14F-4D97-AF65-F5344CB8AC3E}">
        <p14:creationId xmlns:p14="http://schemas.microsoft.com/office/powerpoint/2010/main" val="413019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6</a:t>
            </a:fld>
            <a:endParaRPr lang="es-ES" dirty="0"/>
          </a:p>
        </p:txBody>
      </p:sp>
    </p:spTree>
    <p:extLst>
      <p:ext uri="{BB962C8B-B14F-4D97-AF65-F5344CB8AC3E}">
        <p14:creationId xmlns:p14="http://schemas.microsoft.com/office/powerpoint/2010/main" val="1910390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12</a:t>
            </a:fld>
            <a:endParaRPr lang="es-ES" dirty="0"/>
          </a:p>
        </p:txBody>
      </p:sp>
    </p:spTree>
    <p:extLst>
      <p:ext uri="{BB962C8B-B14F-4D97-AF65-F5344CB8AC3E}">
        <p14:creationId xmlns:p14="http://schemas.microsoft.com/office/powerpoint/2010/main" val="284251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17</a:t>
            </a:fld>
            <a:endParaRPr lang="es-ES" dirty="0"/>
          </a:p>
        </p:txBody>
      </p:sp>
    </p:spTree>
    <p:extLst>
      <p:ext uri="{BB962C8B-B14F-4D97-AF65-F5344CB8AC3E}">
        <p14:creationId xmlns:p14="http://schemas.microsoft.com/office/powerpoint/2010/main" val="4052457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18</a:t>
            </a:fld>
            <a:endParaRPr lang="es-ES" dirty="0"/>
          </a:p>
        </p:txBody>
      </p:sp>
    </p:spTree>
    <p:extLst>
      <p:ext uri="{BB962C8B-B14F-4D97-AF65-F5344CB8AC3E}">
        <p14:creationId xmlns:p14="http://schemas.microsoft.com/office/powerpoint/2010/main" val="1549747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19</a:t>
            </a:fld>
            <a:endParaRPr lang="es-ES" dirty="0"/>
          </a:p>
        </p:txBody>
      </p:sp>
    </p:spTree>
    <p:extLst>
      <p:ext uri="{BB962C8B-B14F-4D97-AF65-F5344CB8AC3E}">
        <p14:creationId xmlns:p14="http://schemas.microsoft.com/office/powerpoint/2010/main" val="3523578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20</a:t>
            </a:fld>
            <a:endParaRPr lang="es-ES" dirty="0"/>
          </a:p>
        </p:txBody>
      </p:sp>
    </p:spTree>
    <p:extLst>
      <p:ext uri="{BB962C8B-B14F-4D97-AF65-F5344CB8AC3E}">
        <p14:creationId xmlns:p14="http://schemas.microsoft.com/office/powerpoint/2010/main" val="3784606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lumMod val="75000"/>
          </a:schemeClr>
        </a:solidFill>
        <a:effectLst/>
      </p:bgPr>
    </p:bg>
    <p:spTree>
      <p:nvGrpSpPr>
        <p:cNvPr id="1" name=""/>
        <p:cNvGrpSpPr/>
        <p:nvPr/>
      </p:nvGrpSpPr>
      <p:grpSpPr>
        <a:xfrm>
          <a:off x="0" y="0"/>
          <a:ext cx="0" cy="0"/>
          <a:chOff x="0" y="0"/>
          <a:chExt cx="0" cy="0"/>
        </a:xfrm>
      </p:grpSpPr>
      <p:sp>
        <p:nvSpPr>
          <p:cNvPr id="7" name="Rectángulo 6"/>
          <p:cNvSpPr/>
          <p:nvPr userDrawn="1"/>
        </p:nvSpPr>
        <p:spPr>
          <a:xfrm>
            <a:off x="304800" y="304800"/>
            <a:ext cx="11582400" cy="6248400"/>
          </a:xfrm>
          <a:prstGeom prst="rect">
            <a:avLst/>
          </a:prstGeom>
          <a:noFill/>
          <a:ln w="508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838200" y="1548245"/>
            <a:ext cx="10515600" cy="2240280"/>
          </a:xfrm>
        </p:spPr>
        <p:txBody>
          <a:bodyPr rtlCol="0" anchor="b">
            <a:normAutofit/>
          </a:bodyPr>
          <a:lstStyle>
            <a:lvl1pPr algn="ctr">
              <a:defRPr sz="4400">
                <a:solidFill>
                  <a:schemeClr val="bg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838200" y="3854659"/>
            <a:ext cx="10515600" cy="1143000"/>
          </a:xfrm>
        </p:spPr>
        <p:txBody>
          <a:bodyPr rtlCol="0">
            <a:normAutofit/>
          </a:bodyPr>
          <a:lstStyle>
            <a:lvl1pPr marL="0" indent="0" algn="ctr">
              <a:buNone/>
              <a:defRPr sz="2000" cap="all"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Tree>
    <p:extLst>
      <p:ext uri="{BB962C8B-B14F-4D97-AF65-F5344CB8AC3E}">
        <p14:creationId xmlns:p14="http://schemas.microsoft.com/office/powerpoint/2010/main" val="7988627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magen con leyenda">
    <p:spTree>
      <p:nvGrpSpPr>
        <p:cNvPr id="1" name=""/>
        <p:cNvGrpSpPr/>
        <p:nvPr/>
      </p:nvGrpSpPr>
      <p:grpSpPr>
        <a:xfrm>
          <a:off x="0" y="0"/>
          <a:ext cx="0" cy="0"/>
          <a:chOff x="0" y="0"/>
          <a:chExt cx="0" cy="0"/>
        </a:xfrm>
      </p:grpSpPr>
      <p:sp>
        <p:nvSpPr>
          <p:cNvPr id="8" name="Rectángulo 7"/>
          <p:cNvSpPr/>
          <p:nvPr userDrawn="1"/>
        </p:nvSpPr>
        <p:spPr>
          <a:xfrm>
            <a:off x="8153400" y="0"/>
            <a:ext cx="40386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8532813" y="1683327"/>
            <a:ext cx="3125787" cy="2877260"/>
          </a:xfrm>
        </p:spPr>
        <p:txBody>
          <a:bodyPr rtlCol="0" anchor="b">
            <a:normAutofit/>
          </a:bodyPr>
          <a:lstStyle>
            <a:lvl1pPr>
              <a:defRPr sz="3000">
                <a:solidFill>
                  <a:schemeClr val="bg1"/>
                </a:solidFill>
              </a:defRPr>
            </a:lvl1pPr>
          </a:lstStyle>
          <a:p>
            <a:pPr rtl="0"/>
            <a:r>
              <a:rPr lang="es-ES" noProof="0" smtClean="0"/>
              <a:t>Haga clic para modificar el estilo de título del patrón</a:t>
            </a:r>
            <a:endParaRPr lang="es-ES" noProof="0" dirty="0"/>
          </a:p>
        </p:txBody>
      </p:sp>
      <p:sp>
        <p:nvSpPr>
          <p:cNvPr id="6" name="Marcador de posición de imagen 2" descr="Marcador de posición vacío para agregar una imagen. Haga clic en el marcador de posición y seleccione la imagen que desee agregar"/>
          <p:cNvSpPr>
            <a:spLocks noGrp="1"/>
          </p:cNvSpPr>
          <p:nvPr>
            <p:ph type="pic" idx="1"/>
          </p:nvPr>
        </p:nvSpPr>
        <p:spPr>
          <a:xfrm>
            <a:off x="0" y="0"/>
            <a:ext cx="8101584" cy="6857999"/>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8532813" y="4591761"/>
            <a:ext cx="3125787" cy="1580440"/>
          </a:xfrm>
        </p:spPr>
        <p:txBody>
          <a:bodyPr rtlCol="0"/>
          <a:lstStyle>
            <a:lvl1pPr marL="0" indent="0">
              <a:spcBef>
                <a:spcPts val="8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lvl1pPr>
              <a:defRPr/>
            </a:lvl1pPr>
            <a:lvl5pPr>
              <a:defRPr/>
            </a:lvl5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A49C5101-B6E1-4C2F-96CC-D4D7C5FEAAF7}" type="datetime1">
              <a:rPr lang="es-ES" noProof="0" smtClean="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457200"/>
            <a:ext cx="1943100" cy="5719762"/>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524000" y="457200"/>
            <a:ext cx="7048500" cy="5719762"/>
          </a:xfrm>
        </p:spPr>
        <p:txBody>
          <a:bodyPr vert="eaVert" rtlCol="0"/>
          <a:lstStyle>
            <a:lvl1pPr>
              <a:defRPr/>
            </a:lvl1pPr>
            <a:lvl5pPr>
              <a:defRPr/>
            </a:lvl5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AE3F2578-7180-4CCB-9A96-7D1B03AD95AA}" type="datetime1">
              <a:rPr lang="es-ES" noProof="0" smtClean="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1" cy="1371600"/>
          </a:xfrm>
        </p:spPr>
        <p:txBody>
          <a:bodyPr anchor="b">
            <a:normAutofit/>
          </a:bodyPr>
          <a:lstStyle>
            <a:lvl1pPr algn="l">
              <a:defRPr sz="2399"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3"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801"/>
            <a:ext cx="3657601" cy="2091267"/>
          </a:xfrm>
        </p:spPr>
        <p:txBody>
          <a:bodyPr anchor="t">
            <a:normAutofit/>
          </a:bodyPr>
          <a:lstStyle>
            <a:lvl1pPr marL="0" indent="0">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261788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799"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7"/>
            <a:ext cx="6021388" cy="2048933"/>
          </a:xfrm>
        </p:spPr>
        <p:txBody>
          <a:bodyPr anchor="t">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672389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con imágenes">
    <p:bg>
      <p:bgRef idx="1001">
        <a:schemeClr val="bg1"/>
      </p:bgRef>
    </p:bg>
    <p:spTree>
      <p:nvGrpSpPr>
        <p:cNvPr id="1" name=""/>
        <p:cNvGrpSpPr/>
        <p:nvPr/>
      </p:nvGrpSpPr>
      <p:grpSpPr>
        <a:xfrm>
          <a:off x="0" y="0"/>
          <a:ext cx="0" cy="0"/>
          <a:chOff x="0" y="0"/>
          <a:chExt cx="0" cy="0"/>
        </a:xfrm>
      </p:grpSpPr>
      <p:sp>
        <p:nvSpPr>
          <p:cNvPr id="8" name="Rectángulo 7"/>
          <p:cNvSpPr/>
          <p:nvPr userDrawn="1"/>
        </p:nvSpPr>
        <p:spPr>
          <a:xfrm>
            <a:off x="0" y="4800600"/>
            <a:ext cx="12192000" cy="2057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533400" y="5084483"/>
            <a:ext cx="11125200" cy="914400"/>
          </a:xfrm>
        </p:spPr>
        <p:txBody>
          <a:bodyPr rtlCol="0" anchor="b">
            <a:normAutofit/>
          </a:bodyPr>
          <a:lstStyle>
            <a:lvl1pPr algn="ctr">
              <a:defRPr sz="4400" spc="-50" baseline="0">
                <a:solidFill>
                  <a:schemeClr val="bg1"/>
                </a:solidFill>
              </a:defRPr>
            </a:lvl1pPr>
          </a:lstStyle>
          <a:p>
            <a:pPr rtl="0"/>
            <a:r>
              <a:rPr lang="es-ES" noProof="0" smtClean="0"/>
              <a:t>Haga clic para modificar el estilo de título del patrón</a:t>
            </a:r>
            <a:endParaRPr lang="es-ES" noProof="0" dirty="0"/>
          </a:p>
        </p:txBody>
      </p:sp>
      <p:sp>
        <p:nvSpPr>
          <p:cNvPr id="9" name="Marcador de posición de imagen 2" descr="Marcador de posición vacío para agregar una imagen. Haga clic en el marcador de posición y seleccione la imagen que desee agregar"/>
          <p:cNvSpPr>
            <a:spLocks noGrp="1"/>
          </p:cNvSpPr>
          <p:nvPr>
            <p:ph type="pic" idx="10"/>
          </p:nvPr>
        </p:nvSpPr>
        <p:spPr>
          <a:xfrm>
            <a:off x="1" y="1"/>
            <a:ext cx="4023360" cy="4745736"/>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13" name="Marcador de posición de imagen 2" descr="Marcador de posición vacío para agregar una imagen. Haga clic en el marcador de posición y seleccione la imagen que desee agregar"/>
          <p:cNvSpPr>
            <a:spLocks noGrp="1"/>
          </p:cNvSpPr>
          <p:nvPr>
            <p:ph type="pic" idx="11"/>
          </p:nvPr>
        </p:nvSpPr>
        <p:spPr>
          <a:xfrm>
            <a:off x="4084320" y="1"/>
            <a:ext cx="4023360" cy="4745736"/>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14" name="Marcador de posición de imagen 2" descr="Marcador de posición vacío para agregar una imagen. Haga clic en el marcador de posición y seleccione la imagen que desee agregar"/>
          <p:cNvSpPr>
            <a:spLocks noGrp="1"/>
          </p:cNvSpPr>
          <p:nvPr>
            <p:ph type="pic" idx="12"/>
          </p:nvPr>
        </p:nvSpPr>
        <p:spPr>
          <a:xfrm>
            <a:off x="8168640" y="1"/>
            <a:ext cx="4023360" cy="4745736"/>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3" name="Subtítulo 2"/>
          <p:cNvSpPr>
            <a:spLocks noGrp="1"/>
          </p:cNvSpPr>
          <p:nvPr>
            <p:ph type="subTitle" idx="1"/>
          </p:nvPr>
        </p:nvSpPr>
        <p:spPr>
          <a:xfrm>
            <a:off x="533400" y="6043123"/>
            <a:ext cx="11125200" cy="571500"/>
          </a:xfrm>
        </p:spPr>
        <p:txBody>
          <a:bodyPr rtlCol="0">
            <a:normAutofit/>
          </a:bodyPr>
          <a:lstStyle>
            <a:lvl1pPr marL="0" indent="0" algn="ctr">
              <a:spcBef>
                <a:spcPts val="0"/>
              </a:spcBef>
              <a:buNone/>
              <a:defRPr sz="2000" cap="all"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Tree>
    <p:extLst>
      <p:ext uri="{BB962C8B-B14F-4D97-AF65-F5344CB8AC3E}">
        <p14:creationId xmlns:p14="http://schemas.microsoft.com/office/powerpoint/2010/main" val="14637454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lvl1pPr>
              <a:defRPr/>
            </a:lvl1pPr>
            <a:lvl5pPr>
              <a:defRPr/>
            </a:lvl5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930C7336-B85B-4E7E-BC21-81D785E9499B}" type="datetime1">
              <a:rPr lang="es-ES" noProof="0" smtClean="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bg>
      <p:bgPr>
        <a:solidFill>
          <a:schemeClr val="accent1">
            <a:lumMod val="75000"/>
          </a:schemeClr>
        </a:solidFill>
        <a:effectLst/>
      </p:bgPr>
    </p:bg>
    <p:spTree>
      <p:nvGrpSpPr>
        <p:cNvPr id="1" name=""/>
        <p:cNvGrpSpPr/>
        <p:nvPr/>
      </p:nvGrpSpPr>
      <p:grpSpPr>
        <a:xfrm>
          <a:off x="0" y="0"/>
          <a:ext cx="0" cy="0"/>
          <a:chOff x="0" y="0"/>
          <a:chExt cx="0" cy="0"/>
        </a:xfrm>
      </p:grpSpPr>
      <p:sp>
        <p:nvSpPr>
          <p:cNvPr id="7" name="Rectángulo 6"/>
          <p:cNvSpPr/>
          <p:nvPr userDrawn="1"/>
        </p:nvSpPr>
        <p:spPr>
          <a:xfrm>
            <a:off x="304800" y="304800"/>
            <a:ext cx="11582400" cy="6248400"/>
          </a:xfrm>
          <a:prstGeom prst="rect">
            <a:avLst/>
          </a:prstGeom>
          <a:noFill/>
          <a:ln w="508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831850" y="2483427"/>
            <a:ext cx="10515600" cy="2743200"/>
          </a:xfrm>
        </p:spPr>
        <p:txBody>
          <a:bodyPr rtlCol="0" anchor="b">
            <a:normAutofit/>
          </a:bodyPr>
          <a:lstStyle>
            <a:lvl1pPr algn="ctr">
              <a:defRPr sz="4400" spc="-50" baseline="0">
                <a:solidFill>
                  <a:schemeClr val="bg1"/>
                </a:solidFill>
              </a:defRPr>
            </a:lvl1pPr>
          </a:lstStyle>
          <a:p>
            <a:pPr rtl="0"/>
            <a:r>
              <a:rPr lang="es-ES" noProof="0" smtClean="0"/>
              <a:t>Haga clic para modificar el estilo de título del patrón</a:t>
            </a:r>
            <a:endParaRPr lang="es-ES" noProof="0" dirty="0"/>
          </a:p>
        </p:txBody>
      </p:sp>
      <p:sp>
        <p:nvSpPr>
          <p:cNvPr id="5" name="Marcador de posición de texto 4"/>
          <p:cNvSpPr>
            <a:spLocks noGrp="1"/>
          </p:cNvSpPr>
          <p:nvPr>
            <p:ph type="body" sz="quarter" idx="10"/>
          </p:nvPr>
        </p:nvSpPr>
        <p:spPr>
          <a:xfrm>
            <a:off x="835025" y="5257800"/>
            <a:ext cx="10515600" cy="914400"/>
          </a:xfrm>
        </p:spPr>
        <p:txBody>
          <a:bodyPr rtlCol="0">
            <a:normAutofit/>
          </a:bodyPr>
          <a:lstStyle>
            <a:lvl1pPr marL="0" indent="0" algn="ctr">
              <a:spcBef>
                <a:spcPts val="0"/>
              </a:spcBef>
              <a:buFontTx/>
              <a:buNone/>
              <a:defRPr sz="2000" cap="all" spc="50" baseline="0">
                <a:solidFill>
                  <a:schemeClr val="bg1"/>
                </a:solidFill>
              </a:defRPr>
            </a:lvl1pPr>
            <a:lvl2pPr marL="365760" indent="0" algn="ctr">
              <a:buNone/>
              <a:defRPr sz="2000" cap="all" spc="50" baseline="0">
                <a:solidFill>
                  <a:schemeClr val="bg1"/>
                </a:solidFill>
              </a:defRPr>
            </a:lvl2pPr>
            <a:lvl3pPr algn="ctr">
              <a:defRPr sz="2000" cap="all" spc="50" baseline="0">
                <a:solidFill>
                  <a:schemeClr val="bg1"/>
                </a:solidFill>
              </a:defRPr>
            </a:lvl3pPr>
            <a:lvl4pPr algn="ctr">
              <a:defRPr sz="2000" cap="all" spc="50" baseline="0">
                <a:solidFill>
                  <a:schemeClr val="bg1"/>
                </a:solidFill>
              </a:defRPr>
            </a:lvl4pPr>
            <a:lvl5pPr algn="ctr">
              <a:defRPr sz="2000" cap="all" spc="50" baseline="0">
                <a:solidFill>
                  <a:schemeClr val="bg1"/>
                </a:solidFill>
              </a:defRPr>
            </a:lvl5pPr>
          </a:lstStyle>
          <a:p>
            <a:pPr lvl="0" rtl="0"/>
            <a:r>
              <a:rPr lang="es-ES" noProof="0" smtClean="0"/>
              <a:t>Haga clic para modificar el estilo de texto del patrón</a:t>
            </a:r>
          </a:p>
        </p:txBody>
      </p:sp>
    </p:spTree>
    <p:extLst>
      <p:ext uri="{BB962C8B-B14F-4D97-AF65-F5344CB8AC3E}">
        <p14:creationId xmlns:p14="http://schemas.microsoft.com/office/powerpoint/2010/main" val="35067780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1524000" y="1714500"/>
            <a:ext cx="4495800" cy="4462272"/>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172200" y="1714500"/>
            <a:ext cx="4495800" cy="4462272"/>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28D2FC1E-83DA-4E03-9666-93C59D8ACCEA}" type="datetime1">
              <a:rPr lang="es-ES" noProof="0" smtClean="0"/>
              <a:t>28/09/2018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27048" y="1733162"/>
            <a:ext cx="4498848" cy="685800"/>
          </a:xfrm>
        </p:spPr>
        <p:txBody>
          <a:bodyPr rtlCol="0" anchor="b">
            <a:normAutofit/>
          </a:bodyPr>
          <a:lstStyle>
            <a:lvl1pPr marL="0" indent="0">
              <a:spcBef>
                <a:spcPts val="0"/>
              </a:spcBef>
              <a:buNone/>
              <a:defRPr sz="1800" b="1"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527048" y="2481943"/>
            <a:ext cx="4498848" cy="3690257"/>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172200" y="1733162"/>
            <a:ext cx="4498848" cy="685800"/>
          </a:xfrm>
        </p:spPr>
        <p:txBody>
          <a:bodyPr rtlCol="0" anchor="b">
            <a:normAutofit/>
          </a:bodyPr>
          <a:lstStyle>
            <a:lvl1pPr marL="0" indent="0">
              <a:spcBef>
                <a:spcPts val="0"/>
              </a:spcBef>
              <a:buNone/>
              <a:defRPr sz="1800" b="1"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172200" y="2481943"/>
            <a:ext cx="4498848" cy="3690257"/>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osición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posición de fecha 6"/>
          <p:cNvSpPr>
            <a:spLocks noGrp="1"/>
          </p:cNvSpPr>
          <p:nvPr>
            <p:ph type="dt" sz="half" idx="10"/>
          </p:nvPr>
        </p:nvSpPr>
        <p:spPr/>
        <p:txBody>
          <a:bodyPr rtlCol="0"/>
          <a:lstStyle/>
          <a:p>
            <a:pPr rtl="0"/>
            <a:fld id="{CA1153A9-469E-4B41-9F8D-6E09C4AFB7F0}" type="datetime1">
              <a:rPr lang="es-ES" noProof="0" smtClean="0"/>
              <a:t>28/09/2018</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4" name="Marcador de posición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3" name="Marcador de posición de fecha 2"/>
          <p:cNvSpPr>
            <a:spLocks noGrp="1"/>
          </p:cNvSpPr>
          <p:nvPr>
            <p:ph type="dt" sz="half" idx="10"/>
          </p:nvPr>
        </p:nvSpPr>
        <p:spPr/>
        <p:txBody>
          <a:bodyPr rtlCol="0"/>
          <a:lstStyle/>
          <a:p>
            <a:pPr rtl="0"/>
            <a:fld id="{C9ADA510-67ED-4878-A088-E9242C8AA6FD}" type="datetime1">
              <a:rPr lang="es-ES" noProof="0" smtClean="0"/>
              <a:t>28/09/2018</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ido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8151812" y="1672934"/>
            <a:ext cx="3506788" cy="2880360"/>
          </a:xfrm>
        </p:spPr>
        <p:txBody>
          <a:bodyPr rtlCol="0" anchor="b">
            <a:normAutofit/>
          </a:bodyPr>
          <a:lstStyle>
            <a:lvl1pPr>
              <a:defRPr sz="3000"/>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530352" y="457200"/>
            <a:ext cx="7242111" cy="57150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8151812" y="4590288"/>
            <a:ext cx="3514564" cy="1581912"/>
          </a:xfrm>
        </p:spPr>
        <p:txBody>
          <a:bodyPr rtlCol="0"/>
          <a:lstStyle>
            <a:lvl1pPr marL="0" indent="0">
              <a:spcBef>
                <a:spcPts val="8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097FFF32-C91A-4880-A5BC-2E29719B4A91}" type="datetime1">
              <a:rPr lang="es-ES" noProof="0" smtClean="0"/>
              <a:t>28/09/2018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524000" y="457200"/>
            <a:ext cx="9144000" cy="1143000"/>
          </a:xfrm>
          <a:prstGeom prst="rect">
            <a:avLst/>
          </a:prstGeom>
        </p:spPr>
        <p:txBody>
          <a:bodyPr vert="horz" lIns="91440" tIns="45720" rIns="91440" bIns="45720" rtlCol="0" anchor="b">
            <a:normAutofit/>
          </a:bodyPr>
          <a:lstStyle/>
          <a:p>
            <a:pPr rtl="0"/>
            <a:r>
              <a:rPr lang="es-ES" noProof="0" dirty="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24000" y="1714500"/>
            <a:ext cx="9144000" cy="4457700"/>
          </a:xfrm>
          <a:prstGeom prst="rect">
            <a:avLst/>
          </a:prstGeom>
        </p:spPr>
        <p:txBody>
          <a:bodyPr vert="horz" lIns="91440" tIns="45720" rIns="91440" bIns="45720" rtlCol="0">
            <a:normAutofit/>
          </a:bodyPr>
          <a:lstStyle/>
          <a:p>
            <a:pPr lvl="0" rtl="0"/>
            <a:r>
              <a:rPr lang="es-ES" noProof="0" dirty="0" smtClean="0"/>
              <a:t>Editar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7" name="Rectángulo 6"/>
          <p:cNvSpPr/>
          <p:nvPr userDrawn="1"/>
        </p:nvSpPr>
        <p:spPr>
          <a:xfrm>
            <a:off x="0" y="6583680"/>
            <a:ext cx="12192000" cy="2743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5" name="Marcador de posición de pie de página 4"/>
          <p:cNvSpPr>
            <a:spLocks noGrp="1"/>
          </p:cNvSpPr>
          <p:nvPr>
            <p:ph type="ftr" sz="quarter" idx="3"/>
          </p:nvPr>
        </p:nvSpPr>
        <p:spPr>
          <a:xfrm>
            <a:off x="1523999" y="6601556"/>
            <a:ext cx="6491381" cy="228600"/>
          </a:xfrm>
          <a:prstGeom prst="rect">
            <a:avLst/>
          </a:prstGeom>
        </p:spPr>
        <p:txBody>
          <a:bodyPr vert="horz" lIns="91440" tIns="45720" rIns="91440" bIns="45720" rtlCol="0" anchor="ctr"/>
          <a:lstStyle>
            <a:lvl1pPr algn="l">
              <a:defRPr sz="1100">
                <a:solidFill>
                  <a:schemeClr val="bg1"/>
                </a:solidFill>
              </a:defRPr>
            </a:lvl1pPr>
          </a:lstStyle>
          <a:p>
            <a:pPr rtl="0"/>
            <a:r>
              <a:rPr lang="es-ES" noProof="0" dirty="0"/>
              <a:t>Agregar un pie de página</a:t>
            </a:r>
          </a:p>
        </p:txBody>
      </p:sp>
      <p:sp>
        <p:nvSpPr>
          <p:cNvPr id="4" name="Marcador de posición de fecha 3"/>
          <p:cNvSpPr>
            <a:spLocks noGrp="1"/>
          </p:cNvSpPr>
          <p:nvPr>
            <p:ph type="dt" sz="half" idx="2"/>
          </p:nvPr>
        </p:nvSpPr>
        <p:spPr>
          <a:xfrm>
            <a:off x="8187908" y="6601556"/>
            <a:ext cx="1534064" cy="228600"/>
          </a:xfrm>
          <a:prstGeom prst="rect">
            <a:avLst/>
          </a:prstGeom>
        </p:spPr>
        <p:txBody>
          <a:bodyPr vert="horz" lIns="91440" tIns="45720" rIns="91440" bIns="45720" rtlCol="0" anchor="ctr"/>
          <a:lstStyle>
            <a:lvl1pPr algn="r">
              <a:defRPr sz="1100">
                <a:solidFill>
                  <a:schemeClr val="bg1"/>
                </a:solidFill>
              </a:defRPr>
            </a:lvl1pPr>
          </a:lstStyle>
          <a:p>
            <a:pPr rtl="0"/>
            <a:fld id="{5E879E85-5BBE-4DC3-949C-B551255CCB64}" type="datetime1">
              <a:rPr lang="es-ES" noProof="0" smtClean="0"/>
              <a:t>28/09/2018</a:t>
            </a:fld>
            <a:endParaRPr lang="es-ES" noProof="0" dirty="0"/>
          </a:p>
        </p:txBody>
      </p:sp>
      <p:sp>
        <p:nvSpPr>
          <p:cNvPr id="6" name="Marcador de posición de número de diapositiva 5"/>
          <p:cNvSpPr>
            <a:spLocks noGrp="1"/>
          </p:cNvSpPr>
          <p:nvPr>
            <p:ph type="sldNum" sz="quarter" idx="4"/>
          </p:nvPr>
        </p:nvSpPr>
        <p:spPr>
          <a:xfrm>
            <a:off x="9894499" y="6601556"/>
            <a:ext cx="773502" cy="228600"/>
          </a:xfrm>
          <a:prstGeom prst="rect">
            <a:avLst/>
          </a:prstGeom>
        </p:spPr>
        <p:txBody>
          <a:bodyPr vert="horz" lIns="91440" tIns="45720" rIns="91440" bIns="45720" rtlCol="0" anchor="ctr"/>
          <a:lstStyle>
            <a:lvl1pPr algn="r">
              <a:defRPr sz="1100">
                <a:solidFill>
                  <a:schemeClr val="bg1"/>
                </a:solidFill>
              </a:defRPr>
            </a:lvl1pPr>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 id="2147483662"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400" kern="1200" cap="all" baseline="0">
          <a:solidFill>
            <a:schemeClr val="accent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800"/>
        </a:spcBef>
        <a:buClr>
          <a:schemeClr val="accent1">
            <a:lumMod val="50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lumMod val="50000"/>
          </a:schemeClr>
        </a:buClr>
        <a:buSzPct val="100000"/>
        <a:buFont typeface="Arial" pitchFamily="34" charset="0"/>
        <a:buChar char="▪"/>
        <a:defRPr sz="1600" kern="1200">
          <a:solidFill>
            <a:schemeClr val="tx1"/>
          </a:solidFill>
          <a:latin typeface="+mn-lt"/>
          <a:ea typeface="+mn-ea"/>
          <a:cs typeface="+mn-cs"/>
        </a:defRPr>
      </a:lvl3pPr>
      <a:lvl4pPr marL="118872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4pPr>
      <a:lvl5pPr marL="14630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5pPr>
      <a:lvl6pPr marL="16916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6pPr>
      <a:lvl7pPr marL="19202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7pPr>
      <a:lvl8pPr marL="21488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8pPr>
      <a:lvl9pPr marL="2377440" indent="-182880" algn="l" defTabSz="914400" rtl="0" eaLnBrk="1" latinLnBrk="0" hangingPunct="1">
        <a:lnSpc>
          <a:spcPct val="90000"/>
        </a:lnSpc>
        <a:spcBef>
          <a:spcPts val="800"/>
        </a:spcBef>
        <a:buClr>
          <a:schemeClr val="accent1">
            <a:lumMod val="50000"/>
          </a:schemeClr>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4"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5.xml"/><Relationship Id="rId4" Type="http://schemas.openxmlformats.org/officeDocument/2006/relationships/image" Target="../media/image39.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3.xml"/><Relationship Id="rId4" Type="http://schemas.openxmlformats.org/officeDocument/2006/relationships/image" Target="../media/image44.jpg"/></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jpg"/></Relationships>
</file>

<file path=ppt/slides/_rels/slide4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png"/><Relationship Id="rId1" Type="http://schemas.openxmlformats.org/officeDocument/2006/relationships/slideLayout" Target="../slideLayouts/slideLayout3.xml"/><Relationship Id="rId4" Type="http://schemas.openxmlformats.org/officeDocument/2006/relationships/image" Target="../media/image54.jpg"/></Relationships>
</file>

<file path=ppt/slides/_rels/slide4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3.xml"/><Relationship Id="rId5" Type="http://schemas.openxmlformats.org/officeDocument/2006/relationships/image" Target="../media/image58.jpg"/><Relationship Id="rId4" Type="http://schemas.openxmlformats.org/officeDocument/2006/relationships/image" Target="../media/image57.jpg"/></Relationships>
</file>

<file path=ppt/slides/_rels/slide47.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image" Target="../media/image61.jpg"/></Relationships>
</file>

<file path=ppt/slides/_rels/slide4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3.xml"/><Relationship Id="rId5" Type="http://schemas.openxmlformats.org/officeDocument/2006/relationships/image" Target="../media/image66.jpg"/><Relationship Id="rId4" Type="http://schemas.openxmlformats.org/officeDocument/2006/relationships/image" Target="../media/image65.jpg"/></Relationships>
</file>

<file path=ppt/slides/_rels/slide49.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71.jpg"/></Relationships>
</file>

<file path=ppt/slides/_rels/slide5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g"/><Relationship Id="rId1" Type="http://schemas.openxmlformats.org/officeDocument/2006/relationships/slideLayout" Target="../slideLayouts/slideLayout14.xml"/><Relationship Id="rId4" Type="http://schemas.openxmlformats.org/officeDocument/2006/relationships/image" Target="../media/image77.png"/></Relationships>
</file>

<file path=ppt/slides/_rels/slide5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image" Target="../media/image82.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image" Target="../media/image84.jp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0" y="5018809"/>
            <a:ext cx="10906991" cy="2514600"/>
          </a:xfrm>
        </p:spPr>
        <p:txBody>
          <a:bodyPr rtlCol="0">
            <a:normAutofit fontScale="90000"/>
          </a:bodyPr>
          <a:lstStyle/>
          <a:p>
            <a:pPr>
              <a:lnSpc>
                <a:spcPct val="100000"/>
              </a:lnSpc>
            </a:pPr>
            <a:r>
              <a:rPr lang="es-MX" sz="1800" b="1" dirty="0" smtClean="0">
                <a:solidFill>
                  <a:srgbClr val="002060"/>
                </a:solidFill>
              </a:rPr>
              <a:t/>
            </a:r>
            <a:br>
              <a:rPr lang="es-MX" sz="1800" b="1" dirty="0" smtClean="0">
                <a:solidFill>
                  <a:srgbClr val="002060"/>
                </a:solidFill>
              </a:rPr>
            </a:br>
            <a:r>
              <a:rPr lang="es-MX" sz="1800" b="1" dirty="0">
                <a:solidFill>
                  <a:srgbClr val="002060"/>
                </a:solidFill>
              </a:rPr>
              <a:t/>
            </a:r>
            <a:br>
              <a:rPr lang="es-MX" sz="1800" b="1" dirty="0">
                <a:solidFill>
                  <a:srgbClr val="002060"/>
                </a:solidFill>
              </a:rPr>
            </a:br>
            <a:r>
              <a:rPr lang="es-MX" sz="1800" b="1" dirty="0" smtClean="0">
                <a:solidFill>
                  <a:srgbClr val="002060"/>
                </a:solidFill>
              </a:rPr>
              <a:t/>
            </a:r>
            <a:br>
              <a:rPr lang="es-MX" sz="1800" b="1" dirty="0" smtClean="0">
                <a:solidFill>
                  <a:srgbClr val="002060"/>
                </a:solidFill>
              </a:rPr>
            </a:br>
            <a:r>
              <a:rPr lang="es-MX" sz="1800" b="1" dirty="0">
                <a:solidFill>
                  <a:srgbClr val="002060"/>
                </a:solidFill>
              </a:rPr>
              <a:t/>
            </a:r>
            <a:br>
              <a:rPr lang="es-MX" sz="1800" b="1" dirty="0">
                <a:solidFill>
                  <a:srgbClr val="002060"/>
                </a:solidFill>
              </a:rPr>
            </a:br>
            <a:r>
              <a:rPr lang="es-MX" sz="1800" b="1" dirty="0" smtClean="0">
                <a:solidFill>
                  <a:srgbClr val="002060"/>
                </a:solidFill>
              </a:rPr>
              <a:t/>
            </a:r>
            <a:br>
              <a:rPr lang="es-MX" sz="1800" b="1" dirty="0" smtClean="0">
                <a:solidFill>
                  <a:srgbClr val="002060"/>
                </a:solidFill>
              </a:rPr>
            </a:br>
            <a:r>
              <a:rPr lang="es-MX" sz="1800" b="1" dirty="0" smtClean="0">
                <a:solidFill>
                  <a:srgbClr val="002060"/>
                </a:solidFill>
              </a:rPr>
              <a:t/>
            </a:r>
            <a:br>
              <a:rPr lang="es-MX" sz="1800" b="1" dirty="0" smtClean="0">
                <a:solidFill>
                  <a:srgbClr val="002060"/>
                </a:solidFill>
              </a:rPr>
            </a:br>
            <a:r>
              <a:rPr lang="es-MX" sz="1800" b="1" dirty="0">
                <a:solidFill>
                  <a:srgbClr val="002060"/>
                </a:solidFill>
              </a:rPr>
              <a:t/>
            </a:r>
            <a:br>
              <a:rPr lang="es-MX" sz="1800" b="1" dirty="0">
                <a:solidFill>
                  <a:srgbClr val="002060"/>
                </a:solidFill>
              </a:rPr>
            </a:br>
            <a:r>
              <a:rPr lang="es-MX" sz="1800" b="1" dirty="0" smtClean="0">
                <a:solidFill>
                  <a:srgbClr val="002060"/>
                </a:solidFill>
              </a:rPr>
              <a:t/>
            </a:r>
            <a:br>
              <a:rPr lang="es-MX" sz="1800" b="1" dirty="0" smtClean="0">
                <a:solidFill>
                  <a:srgbClr val="002060"/>
                </a:solidFill>
              </a:rPr>
            </a:br>
            <a:r>
              <a:rPr lang="es-MX" sz="1800" b="1" dirty="0" smtClean="0">
                <a:solidFill>
                  <a:srgbClr val="002060"/>
                </a:solidFill>
              </a:rPr>
              <a:t/>
            </a:r>
            <a:br>
              <a:rPr lang="es-MX" sz="1800" b="1" dirty="0" smtClean="0">
                <a:solidFill>
                  <a:srgbClr val="002060"/>
                </a:solidFill>
              </a:rPr>
            </a:br>
            <a:r>
              <a:rPr lang="es-MX" sz="1800" b="1" dirty="0">
                <a:solidFill>
                  <a:srgbClr val="002060"/>
                </a:solidFill>
              </a:rPr>
              <a:t/>
            </a:r>
            <a:br>
              <a:rPr lang="es-MX" sz="1800" b="1" dirty="0">
                <a:solidFill>
                  <a:srgbClr val="002060"/>
                </a:solidFill>
              </a:rPr>
            </a:br>
            <a:r>
              <a:rPr lang="es-MX" sz="1800" b="1" dirty="0" smtClean="0">
                <a:solidFill>
                  <a:srgbClr val="002060"/>
                </a:solidFill>
              </a:rPr>
              <a:t/>
            </a:r>
            <a:br>
              <a:rPr lang="es-MX" sz="1800" b="1" dirty="0" smtClean="0">
                <a:solidFill>
                  <a:srgbClr val="002060"/>
                </a:solidFill>
              </a:rPr>
            </a:br>
            <a:r>
              <a:rPr lang="es-MX" sz="1900" b="1" dirty="0" smtClean="0">
                <a:solidFill>
                  <a:srgbClr val="002060"/>
                </a:solidFill>
              </a:rPr>
              <a:t>UNIVERSIDAD </a:t>
            </a:r>
            <a:r>
              <a:rPr lang="es-MX" sz="1900" b="1" dirty="0">
                <a:solidFill>
                  <a:srgbClr val="002060"/>
                </a:solidFill>
              </a:rPr>
              <a:t>AUTÓNOMA DEL ESTADO DE MÉXICO</a:t>
            </a:r>
            <a:br>
              <a:rPr lang="es-MX" sz="1900" b="1" dirty="0">
                <a:solidFill>
                  <a:srgbClr val="002060"/>
                </a:solidFill>
              </a:rPr>
            </a:br>
            <a:r>
              <a:rPr lang="es-MX" sz="1900" b="1" dirty="0">
                <a:solidFill>
                  <a:srgbClr val="002060"/>
                </a:solidFill>
              </a:rPr>
              <a:t>FACULTAD DE TURISMO Y GASTRONOMÍA</a:t>
            </a:r>
            <a:br>
              <a:rPr lang="es-MX" sz="1900" b="1" dirty="0">
                <a:solidFill>
                  <a:srgbClr val="002060"/>
                </a:solidFill>
              </a:rPr>
            </a:br>
            <a:r>
              <a:rPr lang="es-MX" sz="1900" b="1" dirty="0">
                <a:solidFill>
                  <a:srgbClr val="002060"/>
                </a:solidFill>
              </a:rPr>
              <a:t>LICENCIATURA EN TURISMO</a:t>
            </a:r>
            <a:br>
              <a:rPr lang="es-MX" sz="1900" b="1" dirty="0">
                <a:solidFill>
                  <a:srgbClr val="002060"/>
                </a:solidFill>
              </a:rPr>
            </a:br>
            <a:r>
              <a:rPr lang="es-MX" sz="1900" b="1" dirty="0">
                <a:solidFill>
                  <a:srgbClr val="002060"/>
                </a:solidFill>
              </a:rPr>
              <a:t>ECONOMÍA (PRIMER PERIODO)</a:t>
            </a:r>
            <a:br>
              <a:rPr lang="es-MX" sz="1900" b="1" dirty="0">
                <a:solidFill>
                  <a:srgbClr val="002060"/>
                </a:solidFill>
              </a:rPr>
            </a:br>
            <a:r>
              <a:rPr lang="es-MX" sz="1900" b="1" dirty="0">
                <a:solidFill>
                  <a:srgbClr val="002060"/>
                </a:solidFill>
              </a:rPr>
              <a:t>MATERIAL DIDÁCTICO CORRESPONDIENTE A LA UNIDAD </a:t>
            </a:r>
            <a:r>
              <a:rPr lang="es-MX" sz="1900" b="1" dirty="0" smtClean="0">
                <a:solidFill>
                  <a:srgbClr val="002060"/>
                </a:solidFill>
              </a:rPr>
              <a:t>II </a:t>
            </a:r>
            <a:r>
              <a:rPr lang="es-MX" sz="1900" b="1" dirty="0">
                <a:solidFill>
                  <a:srgbClr val="002060"/>
                </a:solidFill>
              </a:rPr>
              <a:t>“MICROECONOMÍA</a:t>
            </a:r>
            <a:r>
              <a:rPr lang="es-MX" sz="1900" b="1" dirty="0" smtClean="0">
                <a:solidFill>
                  <a:srgbClr val="002060"/>
                </a:solidFill>
              </a:rPr>
              <a:t>” y III “MACROECONOMÍA”</a:t>
            </a:r>
            <a:r>
              <a:rPr lang="es-MX" sz="1900" b="1" dirty="0" smtClean="0">
                <a:solidFill>
                  <a:srgbClr val="002060"/>
                </a:solidFill>
              </a:rPr>
              <a:t/>
            </a:r>
            <a:br>
              <a:rPr lang="es-MX" sz="1900" b="1" dirty="0" smtClean="0">
                <a:solidFill>
                  <a:srgbClr val="002060"/>
                </a:solidFill>
              </a:rPr>
            </a:br>
            <a:r>
              <a:rPr lang="es-MX" sz="1900" b="1" dirty="0" smtClean="0">
                <a:solidFill>
                  <a:srgbClr val="002060"/>
                </a:solidFill>
              </a:rPr>
              <a:t>M</a:t>
            </a:r>
            <a:r>
              <a:rPr lang="es-MX" sz="1900" b="1" dirty="0">
                <a:solidFill>
                  <a:srgbClr val="002060"/>
                </a:solidFill>
              </a:rPr>
              <a:t>. en C.I. MARÍA DEL CONSUELO MÉNDEZ SOSA</a:t>
            </a:r>
            <a:br>
              <a:rPr lang="es-MX" sz="1900" b="1" dirty="0">
                <a:solidFill>
                  <a:srgbClr val="002060"/>
                </a:solidFill>
              </a:rPr>
            </a:br>
            <a:r>
              <a:rPr lang="es-MX" sz="1900" b="1" dirty="0">
                <a:solidFill>
                  <a:srgbClr val="002060"/>
                </a:solidFill>
              </a:rPr>
              <a:t>SEPTIEMBRE 2018</a:t>
            </a:r>
            <a:br>
              <a:rPr lang="es-MX" sz="1900" b="1" dirty="0">
                <a:solidFill>
                  <a:srgbClr val="002060"/>
                </a:solidFill>
              </a:rPr>
            </a:br>
            <a:r>
              <a:rPr lang="es-MX" sz="1800" b="1" dirty="0" smtClean="0">
                <a:solidFill>
                  <a:srgbClr val="002060"/>
                </a:solidFill>
              </a:rPr>
              <a:t/>
            </a:r>
            <a:br>
              <a:rPr lang="es-MX" sz="1800" b="1" dirty="0" smtClean="0">
                <a:solidFill>
                  <a:srgbClr val="002060"/>
                </a:solidFill>
              </a:rPr>
            </a:br>
            <a:r>
              <a:rPr lang="es-MX" sz="1800" b="1" dirty="0">
                <a:solidFill>
                  <a:srgbClr val="002060"/>
                </a:solidFill>
              </a:rPr>
              <a:t/>
            </a:r>
            <a:br>
              <a:rPr lang="es-MX" sz="1800" b="1" dirty="0">
                <a:solidFill>
                  <a:srgbClr val="002060"/>
                </a:solidFill>
              </a:rPr>
            </a:br>
            <a:endParaRPr lang="es-ES" sz="1800" dirty="0"/>
          </a:p>
        </p:txBody>
      </p:sp>
      <p:pic>
        <p:nvPicPr>
          <p:cNvPr id="5" name="Marcador de posición de imagen 4"/>
          <p:cNvPicPr>
            <a:picLocks noGrp="1" noChangeAspect="1"/>
          </p:cNvPicPr>
          <p:nvPr>
            <p:ph type="pic" idx="10"/>
          </p:nvPr>
        </p:nvPicPr>
        <p:blipFill>
          <a:blip r:embed="rId3"/>
          <a:srcRect l="18249" r="18249"/>
          <a:stretch>
            <a:fillRect/>
          </a:stretch>
        </p:blipFill>
        <p:spPr>
          <a:xfrm>
            <a:off x="0" y="1558635"/>
            <a:ext cx="4023360" cy="2645703"/>
          </a:xfrm>
          <a:prstGeom prst="rect">
            <a:avLst/>
          </a:prstGeom>
        </p:spPr>
      </p:pic>
      <p:pic>
        <p:nvPicPr>
          <p:cNvPr id="10" name="Marcador de posición de imagen 9"/>
          <p:cNvPicPr>
            <a:picLocks noGrp="1" noChangeAspect="1"/>
          </p:cNvPicPr>
          <p:nvPr>
            <p:ph type="pic" idx="11"/>
          </p:nvPr>
        </p:nvPicPr>
        <p:blipFill>
          <a:blip r:embed="rId4"/>
          <a:srcRect l="22652" r="22652"/>
          <a:stretch>
            <a:fillRect/>
          </a:stretch>
        </p:blipFill>
        <p:spPr>
          <a:xfrm>
            <a:off x="4023360" y="1444335"/>
            <a:ext cx="4023360" cy="2624921"/>
          </a:xfrm>
          <a:prstGeom prst="rect">
            <a:avLst/>
          </a:prstGeom>
        </p:spPr>
      </p:pic>
      <p:pic>
        <p:nvPicPr>
          <p:cNvPr id="14" name="Marcador de posición de imagen 13"/>
          <p:cNvPicPr>
            <a:picLocks noGrp="1" noChangeAspect="1"/>
          </p:cNvPicPr>
          <p:nvPr>
            <p:ph type="pic" idx="12"/>
          </p:nvPr>
        </p:nvPicPr>
        <p:blipFill>
          <a:blip r:embed="rId5">
            <a:extLst>
              <a:ext uri="{28A0092B-C50C-407E-A947-70E740481C1C}">
                <a14:useLocalDpi xmlns:a14="http://schemas.microsoft.com/office/drawing/2010/main" val="0"/>
              </a:ext>
            </a:extLst>
          </a:blip>
          <a:srcRect l="21792" r="21792"/>
          <a:stretch>
            <a:fillRect/>
          </a:stretch>
        </p:blipFill>
        <p:spPr>
          <a:xfrm>
            <a:off x="8046720" y="1444335"/>
            <a:ext cx="4023360" cy="2537374"/>
          </a:xfrm>
        </p:spPr>
      </p:pic>
      <p:pic>
        <p:nvPicPr>
          <p:cNvPr id="15" name="Imagen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55140" y="206700"/>
            <a:ext cx="7011006" cy="856909"/>
          </a:xfrm>
          <a:prstGeom prst="rect">
            <a:avLst/>
          </a:prstGeom>
        </p:spPr>
      </p:pic>
    </p:spTree>
    <p:extLst>
      <p:ext uri="{BB962C8B-B14F-4D97-AF65-F5344CB8AC3E}">
        <p14:creationId xmlns:p14="http://schemas.microsoft.com/office/powerpoint/2010/main" val="303468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chemeClr val="accent1">
                    <a:lumMod val="50000"/>
                  </a:schemeClr>
                </a:solidFill>
              </a:rPr>
              <a:t>Determinantes de la </a:t>
            </a:r>
            <a:r>
              <a:rPr lang="es-MX" b="1" dirty="0" smtClean="0">
                <a:solidFill>
                  <a:schemeClr val="accent1">
                    <a:lumMod val="50000"/>
                  </a:schemeClr>
                </a:solidFill>
              </a:rPr>
              <a:t>Demanda</a:t>
            </a:r>
            <a:br>
              <a:rPr lang="es-MX" b="1" dirty="0" smtClean="0">
                <a:solidFill>
                  <a:schemeClr val="accent1">
                    <a:lumMod val="50000"/>
                  </a:schemeClr>
                </a:solidFill>
              </a:rPr>
            </a:br>
            <a:endParaRPr lang="es-MX" dirty="0">
              <a:solidFill>
                <a:schemeClr val="accent1">
                  <a:lumMod val="50000"/>
                </a:schemeClr>
              </a:solidFill>
            </a:endParaRPr>
          </a:p>
        </p:txBody>
      </p:sp>
      <p:sp>
        <p:nvSpPr>
          <p:cNvPr id="3" name="Marcador de contenido 2"/>
          <p:cNvSpPr>
            <a:spLocks noGrp="1"/>
          </p:cNvSpPr>
          <p:nvPr>
            <p:ph sz="half" idx="1"/>
          </p:nvPr>
        </p:nvSpPr>
        <p:spPr/>
        <p:txBody>
          <a:bodyPr/>
          <a:lstStyle/>
          <a:p>
            <a:pPr marL="45720" indent="0" algn="ctr">
              <a:buNone/>
            </a:pPr>
            <a:r>
              <a:rPr lang="es-MX" b="1" dirty="0" smtClean="0">
                <a:solidFill>
                  <a:schemeClr val="accent1">
                    <a:lumMod val="50000"/>
                  </a:schemeClr>
                </a:solidFill>
              </a:rPr>
              <a:t>EL PRECIO</a:t>
            </a:r>
          </a:p>
          <a:p>
            <a:pPr marL="0" indent="0" algn="just">
              <a:buNone/>
            </a:pPr>
            <a:r>
              <a:rPr lang="es-MX" sz="2400" dirty="0" smtClean="0">
                <a:solidFill>
                  <a:schemeClr val="accent1">
                    <a:lumMod val="50000"/>
                  </a:schemeClr>
                </a:solidFill>
              </a:rPr>
              <a:t>Si </a:t>
            </a:r>
            <a:r>
              <a:rPr lang="es-MX" sz="2400" dirty="0">
                <a:solidFill>
                  <a:schemeClr val="accent1">
                    <a:lumMod val="50000"/>
                  </a:schemeClr>
                </a:solidFill>
              </a:rPr>
              <a:t>el precio </a:t>
            </a:r>
            <a:r>
              <a:rPr lang="es-MX" sz="2400" dirty="0" smtClean="0">
                <a:solidFill>
                  <a:schemeClr val="accent1">
                    <a:lumMod val="50000"/>
                  </a:schemeClr>
                </a:solidFill>
              </a:rPr>
              <a:t>de los boletos de avión subiera </a:t>
            </a:r>
            <a:r>
              <a:rPr lang="es-MX" sz="2400" dirty="0">
                <a:solidFill>
                  <a:schemeClr val="accent1">
                    <a:lumMod val="50000"/>
                  </a:schemeClr>
                </a:solidFill>
              </a:rPr>
              <a:t>de $20.00 a $25.00, compararíamos menos. Si el precio bajara a $18.00 compararíamos más.</a:t>
            </a:r>
          </a:p>
          <a:p>
            <a:pPr marL="0" indent="0" algn="just">
              <a:buNone/>
            </a:pPr>
            <a:r>
              <a:rPr lang="es-MX" sz="2400" dirty="0">
                <a:solidFill>
                  <a:schemeClr val="accent1">
                    <a:lumMod val="50000"/>
                  </a:schemeClr>
                </a:solidFill>
              </a:rPr>
              <a:t>Como la cantidad demandada disminuye cuando sube el precio y aumenta cuando baja, decimos que la cantidad demandada está relacionada negativamente con el precio (</a:t>
            </a:r>
            <a:r>
              <a:rPr lang="es-MX" sz="2400" dirty="0" err="1">
                <a:solidFill>
                  <a:schemeClr val="accent1">
                    <a:lumMod val="50000"/>
                  </a:schemeClr>
                </a:solidFill>
              </a:rPr>
              <a:t>Mankiw</a:t>
            </a:r>
            <a:r>
              <a:rPr lang="es-MX" sz="2400" dirty="0">
                <a:solidFill>
                  <a:schemeClr val="accent1">
                    <a:lumMod val="50000"/>
                  </a:schemeClr>
                </a:solidFill>
              </a:rPr>
              <a:t>, </a:t>
            </a:r>
            <a:r>
              <a:rPr lang="es-MX" sz="2400" dirty="0" smtClean="0">
                <a:solidFill>
                  <a:schemeClr val="accent1">
                    <a:lumMod val="50000"/>
                  </a:schemeClr>
                </a:solidFill>
              </a:rPr>
              <a:t>2012).</a:t>
            </a:r>
            <a:endParaRPr lang="es-MX" sz="2400" dirty="0">
              <a:solidFill>
                <a:schemeClr val="accent1">
                  <a:lumMod val="50000"/>
                </a:schemeClr>
              </a:solidFill>
            </a:endParaRPr>
          </a:p>
          <a:p>
            <a:pPr marL="45720" indent="0">
              <a:buNone/>
            </a:pPr>
            <a:endParaRPr lang="es-MX" dirty="0"/>
          </a:p>
        </p:txBody>
      </p:sp>
      <p:sp>
        <p:nvSpPr>
          <p:cNvPr id="6" name="Marcador de contenido 5"/>
          <p:cNvSpPr>
            <a:spLocks noGrp="1"/>
          </p:cNvSpPr>
          <p:nvPr>
            <p:ph sz="half" idx="2"/>
          </p:nvPr>
        </p:nvSpPr>
        <p:spPr/>
        <p:txBody>
          <a:bodyPr/>
          <a:lstStyle/>
          <a:p>
            <a:pPr marL="45720" indent="0">
              <a:buNone/>
            </a:pPr>
            <a:endParaRPr lang="es-MX" dirty="0"/>
          </a:p>
        </p:txBody>
      </p:sp>
      <p:pic>
        <p:nvPicPr>
          <p:cNvPr id="7" name="Imagen 6"/>
          <p:cNvPicPr>
            <a:picLocks noChangeAspect="1"/>
          </p:cNvPicPr>
          <p:nvPr/>
        </p:nvPicPr>
        <p:blipFill>
          <a:blip r:embed="rId2"/>
          <a:stretch>
            <a:fillRect/>
          </a:stretch>
        </p:blipFill>
        <p:spPr>
          <a:xfrm>
            <a:off x="7046335" y="2306781"/>
            <a:ext cx="2897765" cy="2888673"/>
          </a:xfrm>
          <a:prstGeom prst="rect">
            <a:avLst/>
          </a:prstGeom>
        </p:spPr>
      </p:pic>
    </p:spTree>
    <p:extLst>
      <p:ext uri="{BB962C8B-B14F-4D97-AF65-F5344CB8AC3E}">
        <p14:creationId xmlns:p14="http://schemas.microsoft.com/office/powerpoint/2010/main" val="105884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151812" y="540327"/>
            <a:ext cx="3506788" cy="4012967"/>
          </a:xfrm>
        </p:spPr>
        <p:txBody>
          <a:bodyPr/>
          <a:lstStyle/>
          <a:p>
            <a:r>
              <a:rPr lang="es-MX" b="1" dirty="0">
                <a:solidFill>
                  <a:schemeClr val="accent1"/>
                </a:solidFill>
              </a:rPr>
              <a:t/>
            </a:r>
            <a:br>
              <a:rPr lang="es-MX" b="1" dirty="0">
                <a:solidFill>
                  <a:schemeClr val="accent1"/>
                </a:solidFill>
              </a:rPr>
            </a:br>
            <a:endParaRPr lang="es-MX" dirty="0"/>
          </a:p>
        </p:txBody>
      </p:sp>
      <p:sp>
        <p:nvSpPr>
          <p:cNvPr id="8" name="Marcador de contenido 7"/>
          <p:cNvSpPr>
            <a:spLocks noGrp="1"/>
          </p:cNvSpPr>
          <p:nvPr>
            <p:ph idx="1"/>
          </p:nvPr>
        </p:nvSpPr>
        <p:spPr/>
        <p:txBody>
          <a:bodyPr/>
          <a:lstStyle/>
          <a:p>
            <a:pPr marL="0" indent="0" algn="just">
              <a:buNone/>
            </a:pPr>
            <a:endParaRPr lang="es-MX" sz="2800" dirty="0" smtClean="0">
              <a:solidFill>
                <a:schemeClr val="accent1">
                  <a:lumMod val="50000"/>
                </a:schemeClr>
              </a:solidFill>
            </a:endParaRPr>
          </a:p>
          <a:p>
            <a:pPr marL="0" indent="0" algn="just">
              <a:buNone/>
            </a:pPr>
            <a:endParaRPr lang="es-MX" sz="2800" dirty="0">
              <a:solidFill>
                <a:schemeClr val="accent1">
                  <a:lumMod val="50000"/>
                </a:schemeClr>
              </a:solidFill>
            </a:endParaRPr>
          </a:p>
          <a:p>
            <a:pPr marL="0" indent="0" algn="just">
              <a:buNone/>
            </a:pPr>
            <a:r>
              <a:rPr lang="es-MX" sz="2800" dirty="0" smtClean="0">
                <a:solidFill>
                  <a:schemeClr val="accent1">
                    <a:lumMod val="50000"/>
                  </a:schemeClr>
                </a:solidFill>
              </a:rPr>
              <a:t>¿</a:t>
            </a:r>
            <a:r>
              <a:rPr lang="es-MX" sz="2800" dirty="0">
                <a:solidFill>
                  <a:schemeClr val="accent1">
                    <a:lumMod val="50000"/>
                  </a:schemeClr>
                </a:solidFill>
              </a:rPr>
              <a:t>Qué ocurriría con la demanda de </a:t>
            </a:r>
            <a:r>
              <a:rPr lang="es-MX" sz="2800" dirty="0" smtClean="0">
                <a:solidFill>
                  <a:schemeClr val="accent1">
                    <a:lumMod val="50000"/>
                  </a:schemeClr>
                </a:solidFill>
              </a:rPr>
              <a:t>boletos de avión </a:t>
            </a:r>
            <a:r>
              <a:rPr lang="es-MX" sz="2800" dirty="0">
                <a:solidFill>
                  <a:schemeClr val="accent1">
                    <a:lumMod val="50000"/>
                  </a:schemeClr>
                </a:solidFill>
              </a:rPr>
              <a:t>si perdieras tu empleo en verano? Lo más probable es que disminuyera. </a:t>
            </a:r>
          </a:p>
          <a:p>
            <a:pPr marL="0" indent="0" algn="just">
              <a:buNone/>
            </a:pPr>
            <a:r>
              <a:rPr lang="es-MX" sz="2800" dirty="0">
                <a:solidFill>
                  <a:schemeClr val="accent1">
                    <a:lumMod val="50000"/>
                  </a:schemeClr>
                </a:solidFill>
              </a:rPr>
              <a:t>Una disminución de la renta significaría que tendríamos menos para gastar en total.</a:t>
            </a:r>
          </a:p>
          <a:p>
            <a:pPr marL="0" indent="0" algn="just">
              <a:buNone/>
            </a:pPr>
            <a:r>
              <a:rPr lang="es-MX" sz="2800" dirty="0">
                <a:solidFill>
                  <a:schemeClr val="accent1">
                    <a:lumMod val="50000"/>
                  </a:schemeClr>
                </a:solidFill>
              </a:rPr>
              <a:t>Si desciende la demanda de un bien cuando disminuye la renta, el bien se denomina: </a:t>
            </a:r>
            <a:r>
              <a:rPr lang="es-MX" sz="2800" b="1" dirty="0">
                <a:solidFill>
                  <a:schemeClr val="accent1">
                    <a:lumMod val="50000"/>
                  </a:schemeClr>
                </a:solidFill>
              </a:rPr>
              <a:t>Bien </a:t>
            </a:r>
            <a:r>
              <a:rPr lang="es-MX" sz="2800" b="1" dirty="0" smtClean="0">
                <a:solidFill>
                  <a:schemeClr val="accent1">
                    <a:lumMod val="50000"/>
                  </a:schemeClr>
                </a:solidFill>
              </a:rPr>
              <a:t>Normal </a:t>
            </a:r>
            <a:r>
              <a:rPr lang="es-MX" sz="2800" dirty="0">
                <a:solidFill>
                  <a:schemeClr val="accent1">
                    <a:lumMod val="50000"/>
                  </a:schemeClr>
                </a:solidFill>
              </a:rPr>
              <a:t>(</a:t>
            </a:r>
            <a:r>
              <a:rPr lang="es-MX" sz="2800" dirty="0" err="1">
                <a:solidFill>
                  <a:schemeClr val="accent1">
                    <a:lumMod val="50000"/>
                  </a:schemeClr>
                </a:solidFill>
              </a:rPr>
              <a:t>Mankiw</a:t>
            </a:r>
            <a:r>
              <a:rPr lang="es-MX" sz="2800" dirty="0">
                <a:solidFill>
                  <a:schemeClr val="accent1">
                    <a:lumMod val="50000"/>
                  </a:schemeClr>
                </a:solidFill>
              </a:rPr>
              <a:t>, 2012).</a:t>
            </a:r>
            <a:endParaRPr lang="es-MX" sz="2800" b="1" dirty="0">
              <a:solidFill>
                <a:schemeClr val="accent1">
                  <a:lumMod val="50000"/>
                </a:schemeClr>
              </a:solidFill>
            </a:endParaRPr>
          </a:p>
          <a:p>
            <a:pPr marL="45720" indent="0">
              <a:buNone/>
            </a:pPr>
            <a:endParaRPr lang="es-MX" dirty="0"/>
          </a:p>
        </p:txBody>
      </p:sp>
      <p:sp>
        <p:nvSpPr>
          <p:cNvPr id="9" name="Marcador de texto 8"/>
          <p:cNvSpPr>
            <a:spLocks noGrp="1"/>
          </p:cNvSpPr>
          <p:nvPr>
            <p:ph type="body" sz="half" idx="2"/>
          </p:nvPr>
        </p:nvSpPr>
        <p:spPr>
          <a:xfrm>
            <a:off x="8027121" y="800100"/>
            <a:ext cx="3514564" cy="4395355"/>
          </a:xfrm>
        </p:spPr>
        <p:txBody>
          <a:bodyPr>
            <a:normAutofit/>
          </a:bodyPr>
          <a:lstStyle/>
          <a:p>
            <a:pPr algn="ctr"/>
            <a:endParaRPr lang="es-MX" sz="2800" b="1" dirty="0" smtClean="0">
              <a:solidFill>
                <a:schemeClr val="accent1">
                  <a:lumMod val="50000"/>
                </a:schemeClr>
              </a:solidFill>
            </a:endParaRPr>
          </a:p>
          <a:p>
            <a:pPr algn="ctr"/>
            <a:r>
              <a:rPr lang="es-MX" sz="3600" b="1" dirty="0" smtClean="0">
                <a:solidFill>
                  <a:schemeClr val="accent1">
                    <a:lumMod val="50000"/>
                  </a:schemeClr>
                </a:solidFill>
              </a:rPr>
              <a:t>LA RENTA</a:t>
            </a:r>
          </a:p>
          <a:p>
            <a:pPr algn="ctr"/>
            <a:endParaRPr lang="es-MX" sz="2800" dirty="0">
              <a:solidFill>
                <a:schemeClr val="accent1">
                  <a:lumMod val="50000"/>
                </a:schemeClr>
              </a:solidFill>
            </a:endParaRPr>
          </a:p>
        </p:txBody>
      </p:sp>
      <p:pic>
        <p:nvPicPr>
          <p:cNvPr id="10" name="Imagen 9"/>
          <p:cNvPicPr>
            <a:picLocks noChangeAspect="1"/>
          </p:cNvPicPr>
          <p:nvPr/>
        </p:nvPicPr>
        <p:blipFill>
          <a:blip r:embed="rId2"/>
          <a:stretch>
            <a:fillRect/>
          </a:stretch>
        </p:blipFill>
        <p:spPr>
          <a:xfrm>
            <a:off x="7772463" y="2155853"/>
            <a:ext cx="2286000" cy="2000250"/>
          </a:xfrm>
          <a:prstGeom prst="rect">
            <a:avLst/>
          </a:prstGeom>
        </p:spPr>
      </p:pic>
      <p:pic>
        <p:nvPicPr>
          <p:cNvPr id="11" name="Imagen 10"/>
          <p:cNvPicPr>
            <a:picLocks noChangeAspect="1"/>
          </p:cNvPicPr>
          <p:nvPr/>
        </p:nvPicPr>
        <p:blipFill>
          <a:blip r:embed="rId3"/>
          <a:stretch>
            <a:fillRect/>
          </a:stretch>
        </p:blipFill>
        <p:spPr>
          <a:xfrm>
            <a:off x="9019111" y="4250921"/>
            <a:ext cx="2078704" cy="1039352"/>
          </a:xfrm>
          <a:prstGeom prst="rect">
            <a:avLst/>
          </a:prstGeom>
        </p:spPr>
      </p:pic>
    </p:spTree>
    <p:extLst>
      <p:ext uri="{BB962C8B-B14F-4D97-AF65-F5344CB8AC3E}">
        <p14:creationId xmlns:p14="http://schemas.microsoft.com/office/powerpoint/2010/main" val="1536693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algn="ctr"/>
            <a:r>
              <a:rPr lang="es-MX" b="1" dirty="0" smtClean="0">
                <a:solidFill>
                  <a:schemeClr val="accent1">
                    <a:lumMod val="50000"/>
                  </a:schemeClr>
                </a:solidFill>
              </a:rPr>
              <a:t>Los </a:t>
            </a:r>
            <a:r>
              <a:rPr lang="es-MX" b="1" dirty="0">
                <a:solidFill>
                  <a:schemeClr val="accent1">
                    <a:lumMod val="50000"/>
                  </a:schemeClr>
                </a:solidFill>
              </a:rPr>
              <a:t>precios de los bienes relacionados con él</a:t>
            </a:r>
            <a:br>
              <a:rPr lang="es-MX" b="1" dirty="0">
                <a:solidFill>
                  <a:schemeClr val="accent1">
                    <a:lumMod val="50000"/>
                  </a:schemeClr>
                </a:solidFill>
              </a:rPr>
            </a:br>
            <a:endParaRPr lang="es-ES" dirty="0">
              <a:solidFill>
                <a:schemeClr val="accent1">
                  <a:lumMod val="50000"/>
                </a:schemeClr>
              </a:solidFill>
            </a:endParaRPr>
          </a:p>
        </p:txBody>
      </p:sp>
      <p:sp>
        <p:nvSpPr>
          <p:cNvPr id="3" name="Marcador de posición de contenido 2"/>
          <p:cNvSpPr>
            <a:spLocks noGrp="1"/>
          </p:cNvSpPr>
          <p:nvPr>
            <p:ph sz="half" idx="1"/>
          </p:nvPr>
        </p:nvSpPr>
        <p:spPr/>
        <p:txBody>
          <a:bodyPr rtlCol="0"/>
          <a:lstStyle/>
          <a:p>
            <a:pPr marL="0" indent="0" algn="just">
              <a:buNone/>
            </a:pPr>
            <a:r>
              <a:rPr lang="es-MX" sz="2400" dirty="0">
                <a:solidFill>
                  <a:schemeClr val="accent1">
                    <a:lumMod val="50000"/>
                  </a:schemeClr>
                </a:solidFill>
              </a:rPr>
              <a:t>Supongamos que baja el precio </a:t>
            </a:r>
            <a:r>
              <a:rPr lang="es-MX" sz="2400" dirty="0" smtClean="0">
                <a:solidFill>
                  <a:schemeClr val="accent1">
                    <a:lumMod val="50000"/>
                  </a:schemeClr>
                </a:solidFill>
              </a:rPr>
              <a:t>de las entradas a </a:t>
            </a:r>
            <a:r>
              <a:rPr lang="es-MX" sz="2400" dirty="0" err="1" smtClean="0">
                <a:solidFill>
                  <a:schemeClr val="accent1">
                    <a:lumMod val="50000"/>
                  </a:schemeClr>
                </a:solidFill>
              </a:rPr>
              <a:t>Xcaret</a:t>
            </a:r>
            <a:r>
              <a:rPr lang="es-MX" sz="2400" dirty="0" smtClean="0">
                <a:solidFill>
                  <a:schemeClr val="accent1">
                    <a:lumMod val="50000"/>
                  </a:schemeClr>
                </a:solidFill>
              </a:rPr>
              <a:t>. </a:t>
            </a:r>
            <a:r>
              <a:rPr lang="es-MX" sz="2400" dirty="0">
                <a:solidFill>
                  <a:schemeClr val="accent1">
                    <a:lumMod val="50000"/>
                  </a:schemeClr>
                </a:solidFill>
              </a:rPr>
              <a:t>La ley de la demanda afirma que compraremos </a:t>
            </a:r>
            <a:r>
              <a:rPr lang="es-MX" sz="2400" dirty="0" smtClean="0">
                <a:solidFill>
                  <a:schemeClr val="accent1">
                    <a:lumMod val="50000"/>
                  </a:schemeClr>
                </a:solidFill>
              </a:rPr>
              <a:t>más </a:t>
            </a:r>
            <a:r>
              <a:rPr lang="es-MX" sz="2400" dirty="0">
                <a:solidFill>
                  <a:schemeClr val="accent1">
                    <a:lumMod val="50000"/>
                  </a:schemeClr>
                </a:solidFill>
              </a:rPr>
              <a:t>entradas a </a:t>
            </a:r>
            <a:r>
              <a:rPr lang="es-MX" sz="2400" dirty="0" err="1" smtClean="0">
                <a:solidFill>
                  <a:schemeClr val="accent1">
                    <a:lumMod val="50000"/>
                  </a:schemeClr>
                </a:solidFill>
              </a:rPr>
              <a:t>Xcaret</a:t>
            </a:r>
            <a:r>
              <a:rPr lang="es-MX" sz="2400" dirty="0" smtClean="0">
                <a:solidFill>
                  <a:schemeClr val="accent1">
                    <a:lumMod val="50000"/>
                  </a:schemeClr>
                </a:solidFill>
              </a:rPr>
              <a:t>. </a:t>
            </a:r>
            <a:r>
              <a:rPr lang="es-MX" sz="2400" dirty="0">
                <a:solidFill>
                  <a:schemeClr val="accent1">
                    <a:lumMod val="50000"/>
                  </a:schemeClr>
                </a:solidFill>
              </a:rPr>
              <a:t>Como </a:t>
            </a:r>
            <a:r>
              <a:rPr lang="es-MX" sz="2400" dirty="0" err="1" smtClean="0">
                <a:solidFill>
                  <a:schemeClr val="accent1">
                    <a:lumMod val="50000"/>
                  </a:schemeClr>
                </a:solidFill>
              </a:rPr>
              <a:t>Xcaret</a:t>
            </a:r>
            <a:r>
              <a:rPr lang="es-MX" sz="2400" dirty="0" smtClean="0">
                <a:solidFill>
                  <a:schemeClr val="accent1">
                    <a:lumMod val="50000"/>
                  </a:schemeClr>
                </a:solidFill>
              </a:rPr>
              <a:t>  y </a:t>
            </a:r>
            <a:r>
              <a:rPr lang="es-MX" sz="2400" dirty="0" err="1" smtClean="0">
                <a:solidFill>
                  <a:schemeClr val="accent1">
                    <a:lumMod val="50000"/>
                  </a:schemeClr>
                </a:solidFill>
              </a:rPr>
              <a:t>Xel</a:t>
            </a:r>
            <a:r>
              <a:rPr lang="es-MX" sz="2400" dirty="0" smtClean="0">
                <a:solidFill>
                  <a:schemeClr val="accent1">
                    <a:lumMod val="50000"/>
                  </a:schemeClr>
                </a:solidFill>
              </a:rPr>
              <a:t>-Ha son parques parecidos, </a:t>
            </a:r>
            <a:r>
              <a:rPr lang="es-MX" sz="2400" dirty="0">
                <a:solidFill>
                  <a:schemeClr val="accent1">
                    <a:lumMod val="50000"/>
                  </a:schemeClr>
                </a:solidFill>
              </a:rPr>
              <a:t>satisfacen deseos parecidos.</a:t>
            </a:r>
          </a:p>
          <a:p>
            <a:pPr marL="0" indent="0" algn="just">
              <a:buNone/>
            </a:pPr>
            <a:r>
              <a:rPr lang="es-MX" sz="2400" dirty="0">
                <a:solidFill>
                  <a:schemeClr val="accent1">
                    <a:lumMod val="50000"/>
                  </a:schemeClr>
                </a:solidFill>
              </a:rPr>
              <a:t>Cuando el descenso del precio de un bien reduce la demanda del otro, los dos se denominan </a:t>
            </a:r>
            <a:r>
              <a:rPr lang="es-MX" sz="2400" dirty="0">
                <a:solidFill>
                  <a:schemeClr val="accent1">
                    <a:lumMod val="50000"/>
                  </a:schemeClr>
                </a:solidFill>
              </a:rPr>
              <a:t>sustitutivos (</a:t>
            </a:r>
            <a:r>
              <a:rPr lang="es-MX" sz="2400" dirty="0" err="1">
                <a:solidFill>
                  <a:schemeClr val="accent1">
                    <a:lumMod val="50000"/>
                  </a:schemeClr>
                </a:solidFill>
              </a:rPr>
              <a:t>Mankiw</a:t>
            </a:r>
            <a:r>
              <a:rPr lang="es-MX" sz="2400" dirty="0">
                <a:solidFill>
                  <a:schemeClr val="accent1">
                    <a:lumMod val="50000"/>
                  </a:schemeClr>
                </a:solidFill>
              </a:rPr>
              <a:t>, 2012).</a:t>
            </a:r>
            <a:endParaRPr lang="es-MX" sz="2400" dirty="0">
              <a:solidFill>
                <a:schemeClr val="accent1">
                  <a:lumMod val="50000"/>
                </a:schemeClr>
              </a:solidFill>
            </a:endParaRPr>
          </a:p>
          <a:p>
            <a:pPr marL="45720" indent="0" rtl="0">
              <a:buNone/>
            </a:pPr>
            <a:endParaRPr lang="es-ES" dirty="0"/>
          </a:p>
        </p:txBody>
      </p:sp>
      <p:graphicFrame>
        <p:nvGraphicFramePr>
          <p:cNvPr id="6" name="Marcador de posición de contenido 5" descr="Diagrama de engranaje con una secuencia de 3 pasos para mostrar ideas relacionadas entre sí"/>
          <p:cNvGraphicFramePr>
            <a:graphicFrameLocks noGrp="1"/>
          </p:cNvGraphicFramePr>
          <p:nvPr>
            <p:ph sz="half" idx="2"/>
            <p:extLst>
              <p:ext uri="{D42A27DB-BD31-4B8C-83A1-F6EECF244321}">
                <p14:modId xmlns:p14="http://schemas.microsoft.com/office/powerpoint/2010/main" val="2654121707"/>
              </p:ext>
            </p:extLst>
          </p:nvPr>
        </p:nvGraphicFramePr>
        <p:xfrm>
          <a:off x="6172200" y="1714500"/>
          <a:ext cx="4495800" cy="4462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241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Los gustos</a:t>
            </a:r>
            <a:endParaRPr lang="es-MX" b="1" dirty="0">
              <a:solidFill>
                <a:schemeClr val="accent1">
                  <a:lumMod val="50000"/>
                </a:schemeClr>
              </a:solidFill>
            </a:endParaRPr>
          </a:p>
        </p:txBody>
      </p:sp>
      <p:sp>
        <p:nvSpPr>
          <p:cNvPr id="3" name="Marcador de contenido 2"/>
          <p:cNvSpPr>
            <a:spLocks noGrp="1"/>
          </p:cNvSpPr>
          <p:nvPr>
            <p:ph sz="half" idx="1"/>
          </p:nvPr>
        </p:nvSpPr>
        <p:spPr/>
        <p:txBody>
          <a:bodyPr>
            <a:normAutofit/>
          </a:bodyPr>
          <a:lstStyle/>
          <a:p>
            <a:pPr marL="45720" indent="0" algn="just">
              <a:buNone/>
            </a:pPr>
            <a:r>
              <a:rPr lang="es-MX" sz="3200" dirty="0">
                <a:solidFill>
                  <a:schemeClr val="accent1">
                    <a:lumMod val="50000"/>
                  </a:schemeClr>
                </a:solidFill>
              </a:rPr>
              <a:t>El determinante más evidente de la demanda son nuestros gustos. Si nos gusta el helado comparemos </a:t>
            </a:r>
            <a:r>
              <a:rPr lang="es-MX" sz="3200" dirty="0" smtClean="0">
                <a:solidFill>
                  <a:schemeClr val="accent1">
                    <a:lumMod val="50000"/>
                  </a:schemeClr>
                </a:solidFill>
              </a:rPr>
              <a:t>más </a:t>
            </a:r>
            <a:r>
              <a:rPr lang="es-MX" sz="3200" dirty="0">
                <a:solidFill>
                  <a:schemeClr val="accent1">
                    <a:lumMod val="50000"/>
                  </a:schemeClr>
                </a:solidFill>
              </a:rPr>
              <a:t>(</a:t>
            </a:r>
            <a:r>
              <a:rPr lang="es-MX" sz="3200" dirty="0" err="1">
                <a:solidFill>
                  <a:schemeClr val="accent1">
                    <a:lumMod val="50000"/>
                  </a:schemeClr>
                </a:solidFill>
              </a:rPr>
              <a:t>Mankiw</a:t>
            </a:r>
            <a:r>
              <a:rPr lang="es-MX" sz="3200" dirty="0">
                <a:solidFill>
                  <a:schemeClr val="accent1">
                    <a:lumMod val="50000"/>
                  </a:schemeClr>
                </a:solidFill>
              </a:rPr>
              <a:t>, 2012).</a:t>
            </a:r>
          </a:p>
          <a:p>
            <a:pPr algn="just"/>
            <a:endParaRPr lang="es-MX" sz="3200" dirty="0"/>
          </a:p>
        </p:txBody>
      </p:sp>
      <p:pic>
        <p:nvPicPr>
          <p:cNvPr id="5"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71421" y="3624912"/>
            <a:ext cx="2619375" cy="1743075"/>
          </a:xfr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050" y="1714500"/>
            <a:ext cx="2438400" cy="1277532"/>
          </a:xfrm>
          <a:prstGeom prst="rect">
            <a:avLst/>
          </a:prstGeom>
        </p:spPr>
      </p:pic>
    </p:spTree>
    <p:extLst>
      <p:ext uri="{BB962C8B-B14F-4D97-AF65-F5344CB8AC3E}">
        <p14:creationId xmlns:p14="http://schemas.microsoft.com/office/powerpoint/2010/main" val="406228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Las expectativas</a:t>
            </a:r>
            <a:endParaRPr lang="es-MX" b="1" dirty="0">
              <a:solidFill>
                <a:schemeClr val="accent1">
                  <a:lumMod val="50000"/>
                </a:schemeClr>
              </a:solidFill>
            </a:endParaRPr>
          </a:p>
        </p:txBody>
      </p:sp>
      <p:sp>
        <p:nvSpPr>
          <p:cNvPr id="3" name="Marcador de contenido 2"/>
          <p:cNvSpPr>
            <a:spLocks noGrp="1"/>
          </p:cNvSpPr>
          <p:nvPr>
            <p:ph sz="half" idx="1"/>
          </p:nvPr>
        </p:nvSpPr>
        <p:spPr/>
        <p:txBody>
          <a:bodyPr>
            <a:noAutofit/>
          </a:bodyPr>
          <a:lstStyle/>
          <a:p>
            <a:pPr marL="45720" indent="0" algn="just">
              <a:buNone/>
            </a:pPr>
            <a:r>
              <a:rPr lang="es-MX" sz="3200" dirty="0">
                <a:solidFill>
                  <a:schemeClr val="accent1">
                    <a:lumMod val="50000"/>
                  </a:schemeClr>
                </a:solidFill>
              </a:rPr>
              <a:t>Si esperamos ganar una renta más alta el próximo mes, es posible que estemos más dispuestos a gastar algunos de nuestros ahorros actuales en la compra de algún </a:t>
            </a:r>
            <a:r>
              <a:rPr lang="es-MX" sz="3200" dirty="0" smtClean="0">
                <a:solidFill>
                  <a:schemeClr val="accent1">
                    <a:lumMod val="50000"/>
                  </a:schemeClr>
                </a:solidFill>
              </a:rPr>
              <a:t>bien</a:t>
            </a:r>
            <a:r>
              <a:rPr lang="es-MX" sz="3200" dirty="0">
                <a:solidFill>
                  <a:schemeClr val="accent1">
                    <a:lumMod val="50000"/>
                  </a:schemeClr>
                </a:solidFill>
              </a:rPr>
              <a:t> (</a:t>
            </a:r>
            <a:r>
              <a:rPr lang="es-MX" sz="3200" dirty="0" err="1">
                <a:solidFill>
                  <a:schemeClr val="accent1">
                    <a:lumMod val="50000"/>
                  </a:schemeClr>
                </a:solidFill>
              </a:rPr>
              <a:t>Mankiw</a:t>
            </a:r>
            <a:r>
              <a:rPr lang="es-MX" sz="3200" dirty="0">
                <a:solidFill>
                  <a:schemeClr val="accent1">
                    <a:lumMod val="50000"/>
                  </a:schemeClr>
                </a:solidFill>
              </a:rPr>
              <a:t>, 2012).</a:t>
            </a:r>
            <a:br>
              <a:rPr lang="es-MX" sz="3200" dirty="0">
                <a:solidFill>
                  <a:schemeClr val="accent1">
                    <a:lumMod val="50000"/>
                  </a:schemeClr>
                </a:solidFill>
              </a:rPr>
            </a:br>
            <a:r>
              <a:rPr lang="es-MX" sz="3200" dirty="0">
                <a:solidFill>
                  <a:schemeClr val="accent1">
                    <a:lumMod val="50000"/>
                  </a:schemeClr>
                </a:solidFill>
              </a:rPr>
              <a:t/>
            </a:r>
            <a:br>
              <a:rPr lang="es-MX" sz="3200" dirty="0">
                <a:solidFill>
                  <a:schemeClr val="accent1">
                    <a:lumMod val="50000"/>
                  </a:schemeClr>
                </a:solidFill>
              </a:rPr>
            </a:br>
            <a:endParaRPr lang="es-MX" sz="3200" dirty="0">
              <a:solidFill>
                <a:schemeClr val="accent1">
                  <a:lumMod val="50000"/>
                </a:schemeClr>
              </a:solidFill>
            </a:endParaRPr>
          </a:p>
        </p:txBody>
      </p:sp>
      <p:sp>
        <p:nvSpPr>
          <p:cNvPr id="4" name="Marcador de contenido 3"/>
          <p:cNvSpPr>
            <a:spLocks noGrp="1"/>
          </p:cNvSpPr>
          <p:nvPr>
            <p:ph sz="half" idx="2"/>
          </p:nvPr>
        </p:nvSpPr>
        <p:spPr/>
        <p:txBody>
          <a:bodyPr/>
          <a:lstStyle/>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1714500"/>
            <a:ext cx="2619375" cy="1512168"/>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3747" y="4271772"/>
            <a:ext cx="2257425" cy="2019300"/>
          </a:xfrm>
          <a:prstGeom prst="rect">
            <a:avLst/>
          </a:prstGeom>
        </p:spPr>
      </p:pic>
    </p:spTree>
    <p:extLst>
      <p:ext uri="{BB962C8B-B14F-4D97-AF65-F5344CB8AC3E}">
        <p14:creationId xmlns:p14="http://schemas.microsoft.com/office/powerpoint/2010/main" val="468165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Tabla de la curva de la demanda</a:t>
            </a:r>
            <a:endParaRPr lang="es-MX" b="1" dirty="0">
              <a:solidFill>
                <a:schemeClr val="accent1">
                  <a:lumMod val="50000"/>
                </a:schemeClr>
              </a:solidFill>
            </a:endParaRPr>
          </a:p>
        </p:txBody>
      </p:sp>
      <p:sp>
        <p:nvSpPr>
          <p:cNvPr id="3" name="Marcador de contenido 2"/>
          <p:cNvSpPr>
            <a:spLocks noGrp="1"/>
          </p:cNvSpPr>
          <p:nvPr>
            <p:ph sz="half" idx="1"/>
          </p:nvPr>
        </p:nvSpPr>
        <p:spPr/>
        <p:txBody>
          <a:bodyPr>
            <a:normAutofit/>
          </a:bodyPr>
          <a:lstStyle/>
          <a:p>
            <a:pPr marL="45720" indent="0" algn="just">
              <a:buNone/>
            </a:pPr>
            <a:endParaRPr lang="es-MX" sz="3200" dirty="0" smtClean="0">
              <a:solidFill>
                <a:schemeClr val="accent1">
                  <a:lumMod val="50000"/>
                </a:schemeClr>
              </a:solidFill>
            </a:endParaRPr>
          </a:p>
          <a:p>
            <a:pPr marL="45720" indent="0" algn="just">
              <a:buNone/>
            </a:pPr>
            <a:endParaRPr lang="es-MX" sz="3200" dirty="0">
              <a:solidFill>
                <a:schemeClr val="accent1">
                  <a:lumMod val="50000"/>
                </a:schemeClr>
              </a:solidFill>
            </a:endParaRPr>
          </a:p>
          <a:p>
            <a:pPr marL="45720" indent="0" algn="just">
              <a:buNone/>
            </a:pPr>
            <a:r>
              <a:rPr lang="es-MX" sz="3200" dirty="0" smtClean="0">
                <a:solidFill>
                  <a:schemeClr val="accent1">
                    <a:lumMod val="50000"/>
                  </a:schemeClr>
                </a:solidFill>
              </a:rPr>
              <a:t>Es </a:t>
            </a:r>
            <a:r>
              <a:rPr lang="es-MX" sz="3200" dirty="0">
                <a:solidFill>
                  <a:schemeClr val="accent1">
                    <a:lumMod val="50000"/>
                  </a:schemeClr>
                </a:solidFill>
              </a:rPr>
              <a:t>el cuadro que muestra la relación entre el precio de un bien y la </a:t>
            </a:r>
            <a:r>
              <a:rPr lang="es-MX" sz="3200" dirty="0" smtClean="0">
                <a:solidFill>
                  <a:schemeClr val="accent1">
                    <a:lumMod val="50000"/>
                  </a:schemeClr>
                </a:solidFill>
              </a:rPr>
              <a:t>cantidad</a:t>
            </a:r>
            <a:r>
              <a:rPr lang="es-MX" sz="3200" dirty="0">
                <a:solidFill>
                  <a:schemeClr val="accent1">
                    <a:lumMod val="50000"/>
                  </a:schemeClr>
                </a:solidFill>
              </a:rPr>
              <a:t> (</a:t>
            </a:r>
            <a:r>
              <a:rPr lang="es-MX" sz="3200" dirty="0" err="1">
                <a:solidFill>
                  <a:schemeClr val="accent1">
                    <a:lumMod val="50000"/>
                  </a:schemeClr>
                </a:solidFill>
              </a:rPr>
              <a:t>Mankiw</a:t>
            </a:r>
            <a:r>
              <a:rPr lang="es-MX" sz="3200" dirty="0">
                <a:solidFill>
                  <a:schemeClr val="accent1">
                    <a:lumMod val="50000"/>
                  </a:schemeClr>
                </a:solidFill>
              </a:rPr>
              <a:t>, 2012).</a:t>
            </a:r>
          </a:p>
        </p:txBody>
      </p:sp>
      <p:graphicFrame>
        <p:nvGraphicFramePr>
          <p:cNvPr id="7" name="Marcador de contenido 6"/>
          <p:cNvGraphicFramePr>
            <a:graphicFrameLocks noGrp="1"/>
          </p:cNvGraphicFramePr>
          <p:nvPr>
            <p:ph sz="half" idx="2"/>
            <p:extLst>
              <p:ext uri="{D42A27DB-BD31-4B8C-83A1-F6EECF244321}">
                <p14:modId xmlns:p14="http://schemas.microsoft.com/office/powerpoint/2010/main" val="1332182523"/>
              </p:ext>
            </p:extLst>
          </p:nvPr>
        </p:nvGraphicFramePr>
        <p:xfrm>
          <a:off x="6172200" y="1714500"/>
          <a:ext cx="4495800" cy="3235960"/>
        </p:xfrm>
        <a:graphic>
          <a:graphicData uri="http://schemas.openxmlformats.org/drawingml/2006/table">
            <a:tbl>
              <a:tblPr firstRow="1" bandRow="1">
                <a:tableStyleId>{5C22544A-7EE6-4342-B048-85BDC9FD1C3A}</a:tableStyleId>
              </a:tblPr>
              <a:tblGrid>
                <a:gridCol w="2247900"/>
                <a:gridCol w="2247900"/>
              </a:tblGrid>
              <a:tr h="370840">
                <a:tc>
                  <a:txBody>
                    <a:bodyPr/>
                    <a:lstStyle/>
                    <a:p>
                      <a:pPr algn="ctr"/>
                      <a:r>
                        <a:rPr lang="es-MX" dirty="0" smtClean="0">
                          <a:solidFill>
                            <a:schemeClr val="accent1">
                              <a:lumMod val="50000"/>
                            </a:schemeClr>
                          </a:solidFill>
                        </a:rPr>
                        <a:t>Precio en dólares de las artesanías</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Cantidad de artesanías</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0.0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12</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0.50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10</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1.00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8</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1.50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6</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2.00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4</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2.50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2</a:t>
                      </a:r>
                      <a:endParaRPr lang="es-MX" dirty="0">
                        <a:solidFill>
                          <a:schemeClr val="accent1">
                            <a:lumMod val="50000"/>
                          </a:schemeClr>
                        </a:solidFill>
                      </a:endParaRPr>
                    </a:p>
                  </a:txBody>
                  <a:tcPr/>
                </a:tc>
              </a:tr>
              <a:tr h="370840">
                <a:tc>
                  <a:txBody>
                    <a:bodyPr/>
                    <a:lstStyle/>
                    <a:p>
                      <a:pPr algn="ctr"/>
                      <a:r>
                        <a:rPr lang="es-MX" dirty="0" smtClean="0">
                          <a:solidFill>
                            <a:schemeClr val="accent1">
                              <a:lumMod val="50000"/>
                            </a:schemeClr>
                          </a:solidFill>
                        </a:rPr>
                        <a:t>3.00</a:t>
                      </a:r>
                      <a:endParaRPr lang="es-MX" dirty="0">
                        <a:solidFill>
                          <a:schemeClr val="accent1">
                            <a:lumMod val="50000"/>
                          </a:schemeClr>
                        </a:solidFill>
                      </a:endParaRPr>
                    </a:p>
                  </a:txBody>
                  <a:tcPr/>
                </a:tc>
                <a:tc>
                  <a:txBody>
                    <a:bodyPr/>
                    <a:lstStyle/>
                    <a:p>
                      <a:pPr algn="ctr"/>
                      <a:r>
                        <a:rPr lang="es-MX" dirty="0" smtClean="0">
                          <a:solidFill>
                            <a:schemeClr val="accent1">
                              <a:lumMod val="50000"/>
                            </a:schemeClr>
                          </a:solidFill>
                        </a:rPr>
                        <a:t>0</a:t>
                      </a:r>
                      <a:endParaRPr lang="es-MX" dirty="0">
                        <a:solidFill>
                          <a:schemeClr val="accent1">
                            <a:lumMod val="50000"/>
                          </a:schemeClr>
                        </a:solidFill>
                      </a:endParaRPr>
                    </a:p>
                  </a:txBody>
                  <a:tcPr/>
                </a:tc>
              </a:tr>
            </a:tbl>
          </a:graphicData>
        </a:graphic>
      </p:graphicFrame>
    </p:spTree>
    <p:extLst>
      <p:ext uri="{BB962C8B-B14F-4D97-AF65-F5344CB8AC3E}">
        <p14:creationId xmlns:p14="http://schemas.microsoft.com/office/powerpoint/2010/main" val="1519505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1">
                    <a:lumMod val="50000"/>
                  </a:schemeClr>
                </a:solidFill>
              </a:rPr>
              <a:t>CURVA DE LA DEMANDA</a:t>
            </a:r>
            <a:endParaRPr lang="es-MX" sz="3600" b="1" dirty="0">
              <a:solidFill>
                <a:schemeClr val="accent1">
                  <a:lumMod val="50000"/>
                </a:schemeClr>
              </a:solidFill>
            </a:endParaRPr>
          </a:p>
        </p:txBody>
      </p:sp>
      <p:sp>
        <p:nvSpPr>
          <p:cNvPr id="3" name="Marcador de contenido 2"/>
          <p:cNvSpPr>
            <a:spLocks noGrp="1"/>
          </p:cNvSpPr>
          <p:nvPr>
            <p:ph sz="half" idx="1"/>
          </p:nvPr>
        </p:nvSpPr>
        <p:spPr/>
        <p:txBody>
          <a:bodyPr>
            <a:normAutofit/>
          </a:bodyPr>
          <a:lstStyle/>
          <a:p>
            <a:pPr marL="45720" indent="0" algn="just">
              <a:buNone/>
            </a:pPr>
            <a:r>
              <a:rPr lang="es-MX" sz="3600" dirty="0">
                <a:solidFill>
                  <a:schemeClr val="accent1">
                    <a:lumMod val="50000"/>
                  </a:schemeClr>
                </a:solidFill>
              </a:rPr>
              <a:t>Gráfico de la relación entre el precio de un bien y la </a:t>
            </a:r>
            <a:r>
              <a:rPr lang="es-MX" sz="3600" dirty="0" smtClean="0">
                <a:solidFill>
                  <a:schemeClr val="accent1">
                    <a:lumMod val="50000"/>
                  </a:schemeClr>
                </a:solidFill>
              </a:rPr>
              <a:t>cantidad demandada</a:t>
            </a:r>
            <a:r>
              <a:rPr lang="es-MX" sz="3600" dirty="0">
                <a:solidFill>
                  <a:schemeClr val="accent1">
                    <a:lumMod val="50000"/>
                  </a:schemeClr>
                </a:solidFill>
              </a:rPr>
              <a:t>.</a:t>
            </a:r>
            <a:br>
              <a:rPr lang="es-MX" sz="3600" dirty="0">
                <a:solidFill>
                  <a:schemeClr val="accent1">
                    <a:lumMod val="50000"/>
                  </a:schemeClr>
                </a:solidFill>
              </a:rPr>
            </a:br>
            <a:r>
              <a:rPr lang="es-MX" sz="3600" dirty="0">
                <a:solidFill>
                  <a:schemeClr val="accent1">
                    <a:lumMod val="50000"/>
                  </a:schemeClr>
                </a:solidFill>
              </a:rPr>
              <a:t>La curva tiene Pendiente negativa</a:t>
            </a:r>
            <a:br>
              <a:rPr lang="es-MX" sz="3600" dirty="0">
                <a:solidFill>
                  <a:schemeClr val="accent1">
                    <a:lumMod val="50000"/>
                  </a:schemeClr>
                </a:solidFill>
              </a:rPr>
            </a:br>
            <a:r>
              <a:rPr lang="es-MX" sz="3600" dirty="0">
                <a:solidFill>
                  <a:schemeClr val="accent1">
                    <a:lumMod val="50000"/>
                  </a:schemeClr>
                </a:solidFill>
              </a:rPr>
              <a:t/>
            </a:r>
            <a:br>
              <a:rPr lang="es-MX" sz="3600" dirty="0">
                <a:solidFill>
                  <a:schemeClr val="accent1">
                    <a:lumMod val="50000"/>
                  </a:schemeClr>
                </a:solidFill>
              </a:rPr>
            </a:br>
            <a:endParaRPr lang="es-MX" sz="3600" dirty="0">
              <a:solidFill>
                <a:schemeClr val="accent1">
                  <a:lumMod val="50000"/>
                </a:schemeClr>
              </a:solidFill>
            </a:endParaRPr>
          </a:p>
        </p:txBody>
      </p:sp>
      <p:pic>
        <p:nvPicPr>
          <p:cNvPr id="7" name="Marcador de contenido 6"/>
          <p:cNvPicPr>
            <a:picLocks noGrp="1" noChangeAspect="1"/>
          </p:cNvPicPr>
          <p:nvPr>
            <p:ph sz="half" idx="2"/>
          </p:nvPr>
        </p:nvPicPr>
        <p:blipFill>
          <a:blip r:embed="rId2"/>
          <a:stretch>
            <a:fillRect/>
          </a:stretch>
        </p:blipFill>
        <p:spPr>
          <a:xfrm>
            <a:off x="6400800" y="1714500"/>
            <a:ext cx="4495800" cy="4021043"/>
          </a:xfrm>
          <a:prstGeom prst="rect">
            <a:avLst/>
          </a:prstGeom>
        </p:spPr>
      </p:pic>
    </p:spTree>
    <p:extLst>
      <p:ext uri="{BB962C8B-B14F-4D97-AF65-F5344CB8AC3E}">
        <p14:creationId xmlns:p14="http://schemas.microsoft.com/office/powerpoint/2010/main" val="88217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838200" y="561108"/>
            <a:ext cx="10515600" cy="976746"/>
          </a:xfrm>
        </p:spPr>
        <p:txBody>
          <a:bodyPr rtlCol="0">
            <a:normAutofit/>
          </a:bodyPr>
          <a:lstStyle/>
          <a:p>
            <a:pPr rtl="0"/>
            <a:r>
              <a:rPr lang="es-ES" sz="5400" b="1" dirty="0" smtClean="0"/>
              <a:t>OFERTA</a:t>
            </a:r>
            <a:endParaRPr lang="es-ES" sz="5400" b="1" dirty="0"/>
          </a:p>
        </p:txBody>
      </p:sp>
      <p:pic>
        <p:nvPicPr>
          <p:cNvPr id="2" name="Imagen 1"/>
          <p:cNvPicPr>
            <a:picLocks noChangeAspect="1"/>
          </p:cNvPicPr>
          <p:nvPr/>
        </p:nvPicPr>
        <p:blipFill>
          <a:blip r:embed="rId3"/>
          <a:stretch>
            <a:fillRect/>
          </a:stretch>
        </p:blipFill>
        <p:spPr>
          <a:xfrm>
            <a:off x="838200" y="1465118"/>
            <a:ext cx="2507673" cy="2507673"/>
          </a:xfrm>
          <a:prstGeom prst="rect">
            <a:avLst/>
          </a:prstGeom>
        </p:spPr>
      </p:pic>
      <p:sp>
        <p:nvSpPr>
          <p:cNvPr id="5" name="Subtítulo 4"/>
          <p:cNvSpPr>
            <a:spLocks noGrp="1"/>
          </p:cNvSpPr>
          <p:nvPr>
            <p:ph type="subTitle" idx="1"/>
          </p:nvPr>
        </p:nvSpPr>
        <p:spPr>
          <a:xfrm>
            <a:off x="838200" y="1465118"/>
            <a:ext cx="10515600" cy="4395355"/>
          </a:xfrm>
        </p:spPr>
        <p:txBody>
          <a:bodyPr rtlCol="0"/>
          <a:lstStyle/>
          <a:p>
            <a:pPr rtl="0"/>
            <a:endParaRPr lang="es-ES" dirty="0"/>
          </a:p>
        </p:txBody>
      </p:sp>
      <p:pic>
        <p:nvPicPr>
          <p:cNvPr id="9" name="Imagen 8"/>
          <p:cNvPicPr>
            <a:picLocks noChangeAspect="1"/>
          </p:cNvPicPr>
          <p:nvPr/>
        </p:nvPicPr>
        <p:blipFill>
          <a:blip r:embed="rId4"/>
          <a:stretch>
            <a:fillRect/>
          </a:stretch>
        </p:blipFill>
        <p:spPr>
          <a:xfrm>
            <a:off x="8891154" y="1537854"/>
            <a:ext cx="2462646" cy="2462646"/>
          </a:xfrm>
          <a:prstGeom prst="rect">
            <a:avLst/>
          </a:prstGeom>
        </p:spPr>
      </p:pic>
      <p:pic>
        <p:nvPicPr>
          <p:cNvPr id="10" name="Imagen 9"/>
          <p:cNvPicPr>
            <a:picLocks noChangeAspect="1"/>
          </p:cNvPicPr>
          <p:nvPr/>
        </p:nvPicPr>
        <p:blipFill>
          <a:blip r:embed="rId5"/>
          <a:stretch>
            <a:fillRect/>
          </a:stretch>
        </p:blipFill>
        <p:spPr>
          <a:xfrm>
            <a:off x="4395355" y="2795155"/>
            <a:ext cx="3387436" cy="2296390"/>
          </a:xfrm>
          <a:prstGeom prst="rect">
            <a:avLst/>
          </a:prstGeom>
        </p:spPr>
      </p:pic>
    </p:spTree>
    <p:extLst>
      <p:ext uri="{BB962C8B-B14F-4D97-AF65-F5344CB8AC3E}">
        <p14:creationId xmlns:p14="http://schemas.microsoft.com/office/powerpoint/2010/main" val="3396391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algn="ctr" rtl="0"/>
            <a:r>
              <a:rPr lang="es-ES" b="1" dirty="0" smtClean="0">
                <a:solidFill>
                  <a:schemeClr val="accent1">
                    <a:lumMod val="50000"/>
                  </a:schemeClr>
                </a:solidFill>
              </a:rPr>
              <a:t>¿qué significa la oferta?</a:t>
            </a:r>
            <a:endParaRPr lang="es-ES" b="1" dirty="0">
              <a:solidFill>
                <a:schemeClr val="accent1">
                  <a:lumMod val="50000"/>
                </a:schemeClr>
              </a:solidFill>
            </a:endParaRPr>
          </a:p>
        </p:txBody>
      </p:sp>
      <p:sp>
        <p:nvSpPr>
          <p:cNvPr id="7" name="Marcador de contenido 6"/>
          <p:cNvSpPr>
            <a:spLocks noGrp="1"/>
          </p:cNvSpPr>
          <p:nvPr>
            <p:ph idx="1"/>
          </p:nvPr>
        </p:nvSpPr>
        <p:spPr/>
        <p:txBody>
          <a:bodyPr>
            <a:normAutofit/>
          </a:bodyPr>
          <a:lstStyle/>
          <a:p>
            <a:pPr marL="45720" indent="0" algn="just">
              <a:buNone/>
            </a:pPr>
            <a:r>
              <a:rPr lang="es-ES" sz="3200" dirty="0">
                <a:solidFill>
                  <a:schemeClr val="accent1">
                    <a:lumMod val="50000"/>
                  </a:schemeClr>
                </a:solidFill>
                <a:latin typeface="Century Gothic" panose="020B0502020202020204" pitchFamily="34" charset="0"/>
              </a:rPr>
              <a:t>La oferta es la cantidad de productos y/o servicios que los vendedores quieren y pueden vender en el mercado a un precio y en un periodo de tiempo determinado para satisfacer necesidades o </a:t>
            </a:r>
            <a:r>
              <a:rPr lang="es-ES" sz="3200" dirty="0" smtClean="0">
                <a:solidFill>
                  <a:schemeClr val="accent1">
                    <a:lumMod val="50000"/>
                  </a:schemeClr>
                </a:solidFill>
                <a:latin typeface="Century Gothic" panose="020B0502020202020204" pitchFamily="34" charset="0"/>
              </a:rPr>
              <a:t>deseos (Parkin,2015).</a:t>
            </a:r>
            <a:endParaRPr lang="es-MX" sz="3200" dirty="0">
              <a:solidFill>
                <a:schemeClr val="accent1">
                  <a:lumMod val="50000"/>
                </a:schemeClr>
              </a:solidFill>
              <a:latin typeface="Century Gothic" panose="020B0502020202020204" pitchFamily="34" charset="0"/>
            </a:endParaRPr>
          </a:p>
          <a:p>
            <a:pPr marL="45720" indent="0" algn="just">
              <a:buNone/>
            </a:pPr>
            <a:endParaRPr lang="es-MX" sz="3200" dirty="0">
              <a:solidFill>
                <a:schemeClr val="accent1">
                  <a:lumMod val="50000"/>
                </a:schemeClr>
              </a:solidFill>
            </a:endParaRPr>
          </a:p>
        </p:txBody>
      </p:sp>
      <p:pic>
        <p:nvPicPr>
          <p:cNvPr id="8" name="Imagen 7"/>
          <p:cNvPicPr>
            <a:picLocks noChangeAspect="1"/>
          </p:cNvPicPr>
          <p:nvPr/>
        </p:nvPicPr>
        <p:blipFill>
          <a:blip r:embed="rId3"/>
          <a:stretch>
            <a:fillRect/>
          </a:stretch>
        </p:blipFill>
        <p:spPr>
          <a:xfrm>
            <a:off x="4848658" y="4057650"/>
            <a:ext cx="2162175" cy="2114550"/>
          </a:xfrm>
          <a:prstGeom prst="rect">
            <a:avLst/>
          </a:prstGeom>
        </p:spPr>
      </p:pic>
    </p:spTree>
    <p:extLst>
      <p:ext uri="{BB962C8B-B14F-4D97-AF65-F5344CB8AC3E}">
        <p14:creationId xmlns:p14="http://schemas.microsoft.com/office/powerpoint/2010/main" val="1684785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457200"/>
            <a:ext cx="9144000" cy="838200"/>
          </a:xfrm>
        </p:spPr>
        <p:txBody>
          <a:bodyPr/>
          <a:lstStyle/>
          <a:p>
            <a:pPr algn="ctr"/>
            <a:r>
              <a:rPr lang="es-MX" b="1" dirty="0" smtClean="0">
                <a:solidFill>
                  <a:schemeClr val="accent1">
                    <a:lumMod val="50000"/>
                  </a:schemeClr>
                </a:solidFill>
              </a:rPr>
              <a:t>Determinantes de la oferta</a:t>
            </a:r>
            <a:endParaRPr lang="es-MX" b="1" dirty="0">
              <a:solidFill>
                <a:schemeClr val="accent1">
                  <a:lumMod val="50000"/>
                </a:schemeClr>
              </a:solidFill>
            </a:endParaRPr>
          </a:p>
        </p:txBody>
      </p:sp>
      <p:sp>
        <p:nvSpPr>
          <p:cNvPr id="7" name="Marcador de contenido 6"/>
          <p:cNvSpPr>
            <a:spLocks noGrp="1"/>
          </p:cNvSpPr>
          <p:nvPr>
            <p:ph idx="1"/>
          </p:nvPr>
        </p:nvSpPr>
        <p:spPr>
          <a:xfrm>
            <a:off x="1524000" y="1485900"/>
            <a:ext cx="9144000" cy="4686300"/>
          </a:xfrm>
        </p:spPr>
        <p:txBody>
          <a:bodyPr>
            <a:noAutofit/>
          </a:bodyPr>
          <a:lstStyle/>
          <a:p>
            <a:pPr marL="0" indent="0">
              <a:buNone/>
            </a:pPr>
            <a:r>
              <a:rPr lang="es-ES" sz="2700" b="1" dirty="0">
                <a:solidFill>
                  <a:schemeClr val="accent1">
                    <a:lumMod val="50000"/>
                  </a:schemeClr>
                </a:solidFill>
                <a:latin typeface="Century Gothic" panose="020B0502020202020204" pitchFamily="34" charset="0"/>
              </a:rPr>
              <a:t>1.El precio del bien: </a:t>
            </a:r>
            <a:r>
              <a:rPr lang="es-ES" sz="2700" dirty="0">
                <a:solidFill>
                  <a:schemeClr val="accent1">
                    <a:lumMod val="50000"/>
                  </a:schemeClr>
                </a:solidFill>
                <a:latin typeface="Century Gothic" panose="020B0502020202020204" pitchFamily="34" charset="0"/>
              </a:rPr>
              <a:t>al aumentar el precio del bien va a aumentar la cantidad ofrecida y viceversa  </a:t>
            </a:r>
          </a:p>
          <a:p>
            <a:pPr marL="0" indent="0">
              <a:buNone/>
            </a:pPr>
            <a:endParaRPr lang="es-ES" sz="2700" dirty="0">
              <a:solidFill>
                <a:schemeClr val="accent1">
                  <a:lumMod val="50000"/>
                </a:schemeClr>
              </a:solidFill>
              <a:latin typeface="Century Gothic" panose="020B0502020202020204" pitchFamily="34" charset="0"/>
            </a:endParaRPr>
          </a:p>
          <a:p>
            <a:pPr marL="0" indent="0">
              <a:buNone/>
            </a:pPr>
            <a:r>
              <a:rPr lang="es-ES" sz="2700" b="1" dirty="0">
                <a:solidFill>
                  <a:schemeClr val="accent1">
                    <a:lumMod val="50000"/>
                  </a:schemeClr>
                </a:solidFill>
                <a:latin typeface="Century Gothic" panose="020B0502020202020204" pitchFamily="34" charset="0"/>
              </a:rPr>
              <a:t>2. Precio de los recursos  e insumos empleados en la producción del bien: </a:t>
            </a:r>
            <a:r>
              <a:rPr lang="es-ES" sz="2700" dirty="0">
                <a:solidFill>
                  <a:schemeClr val="accent1">
                    <a:lumMod val="50000"/>
                  </a:schemeClr>
                </a:solidFill>
                <a:latin typeface="Century Gothic" panose="020B0502020202020204" pitchFamily="34" charset="0"/>
              </a:rPr>
              <a:t>al aumentar el precio de los insumos de un bien, su oferta va a disminuir y viceversa</a:t>
            </a:r>
            <a:r>
              <a:rPr lang="es-ES" sz="2700" dirty="0" smtClean="0">
                <a:solidFill>
                  <a:schemeClr val="accent1">
                    <a:lumMod val="50000"/>
                  </a:schemeClr>
                </a:solidFill>
                <a:latin typeface="Century Gothic" panose="020B0502020202020204" pitchFamily="34" charset="0"/>
              </a:rPr>
              <a:t>.</a:t>
            </a:r>
            <a:endParaRPr lang="es-ES" sz="2700" dirty="0">
              <a:solidFill>
                <a:schemeClr val="accent1">
                  <a:lumMod val="50000"/>
                </a:schemeClr>
              </a:solidFill>
              <a:latin typeface="Century Gothic" panose="020B0502020202020204" pitchFamily="34" charset="0"/>
            </a:endParaRPr>
          </a:p>
          <a:p>
            <a:pPr marL="0" indent="0">
              <a:buNone/>
            </a:pPr>
            <a:r>
              <a:rPr lang="es-ES" sz="2700" b="1" dirty="0">
                <a:solidFill>
                  <a:schemeClr val="accent1">
                    <a:lumMod val="50000"/>
                  </a:schemeClr>
                </a:solidFill>
                <a:latin typeface="Century Gothic" panose="020B0502020202020204" pitchFamily="34" charset="0"/>
              </a:rPr>
              <a:t>3. La tecnología de producción: </a:t>
            </a:r>
            <a:r>
              <a:rPr lang="es-ES" sz="2700" dirty="0">
                <a:solidFill>
                  <a:schemeClr val="accent1">
                    <a:lumMod val="50000"/>
                  </a:schemeClr>
                </a:solidFill>
                <a:latin typeface="Century Gothic" panose="020B0502020202020204" pitchFamily="34" charset="0"/>
              </a:rPr>
              <a:t>al mejorar la tecnología en la producción, la oferta de un bien aumentará. </a:t>
            </a:r>
          </a:p>
          <a:p>
            <a:pPr marL="45720" indent="0">
              <a:buNone/>
            </a:pPr>
            <a:endParaRPr lang="es-MX" sz="2700" dirty="0">
              <a:solidFill>
                <a:schemeClr val="accent1">
                  <a:lumMod val="50000"/>
                </a:schemeClr>
              </a:solidFill>
            </a:endParaRPr>
          </a:p>
        </p:txBody>
      </p:sp>
    </p:spTree>
    <p:extLst>
      <p:ext uri="{BB962C8B-B14F-4D97-AF65-F5344CB8AC3E}">
        <p14:creationId xmlns:p14="http://schemas.microsoft.com/office/powerpoint/2010/main" val="116904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algn="ctr" rtl="0"/>
            <a:r>
              <a:rPr lang="es-ES" b="1" dirty="0" smtClean="0"/>
              <a:t>presentación</a:t>
            </a:r>
            <a:endParaRPr lang="es-ES" b="1" dirty="0"/>
          </a:p>
        </p:txBody>
      </p:sp>
      <p:sp>
        <p:nvSpPr>
          <p:cNvPr id="3" name="Marcador de posición de contenido 2"/>
          <p:cNvSpPr>
            <a:spLocks noGrp="1"/>
          </p:cNvSpPr>
          <p:nvPr>
            <p:ph idx="1"/>
          </p:nvPr>
        </p:nvSpPr>
        <p:spPr/>
        <p:txBody>
          <a:bodyPr rtlCol="0"/>
          <a:lstStyle/>
          <a:p>
            <a:pPr marL="457200" lvl="1" indent="0" algn="just">
              <a:buNone/>
            </a:pPr>
            <a:endParaRPr lang="es-ES" sz="2400" dirty="0" smtClean="0">
              <a:solidFill>
                <a:schemeClr val="accent1">
                  <a:lumMod val="50000"/>
                </a:schemeClr>
              </a:solidFill>
            </a:endParaRPr>
          </a:p>
          <a:p>
            <a:pPr marL="457200" lvl="1" indent="0" algn="just">
              <a:buNone/>
            </a:pPr>
            <a:r>
              <a:rPr lang="es-ES" sz="2400" dirty="0" smtClean="0">
                <a:solidFill>
                  <a:schemeClr val="accent1">
                    <a:lumMod val="50000"/>
                  </a:schemeClr>
                </a:solidFill>
              </a:rPr>
              <a:t>La </a:t>
            </a:r>
            <a:r>
              <a:rPr lang="es-ES" sz="2400" dirty="0">
                <a:solidFill>
                  <a:schemeClr val="accent1">
                    <a:lumMod val="50000"/>
                  </a:schemeClr>
                </a:solidFill>
              </a:rPr>
              <a:t>práctica profesional del licenciado en turismo demanda que  conozcan la importancia que el turismo reviste en la economía, para ello deberá conocer los principales componentes de la economía, así como el panorama microeconómico, </a:t>
            </a:r>
            <a:r>
              <a:rPr lang="es-ES_tradnl" sz="2400" dirty="0">
                <a:solidFill>
                  <a:schemeClr val="accent1">
                    <a:lumMod val="50000"/>
                  </a:schemeClr>
                </a:solidFill>
              </a:rPr>
              <a:t>oferta y la demanda, sus determinantes así como la tabla y curva de éstos.</a:t>
            </a:r>
          </a:p>
          <a:p>
            <a:pPr marL="457200" lvl="1" indent="0" algn="just">
              <a:buNone/>
            </a:pPr>
            <a:r>
              <a:rPr lang="es-ES" sz="2400" dirty="0">
                <a:solidFill>
                  <a:schemeClr val="accent1">
                    <a:lumMod val="50000"/>
                  </a:schemeClr>
                </a:solidFill>
              </a:rPr>
              <a:t>Todo ello permitirá al alumno conocer y analizar el comportamiento de la         demanda y oferta del sector turístico </a:t>
            </a:r>
            <a:r>
              <a:rPr lang="es-MX" sz="2400" dirty="0">
                <a:solidFill>
                  <a:schemeClr val="accent1">
                    <a:lumMod val="50000"/>
                  </a:schemeClr>
                </a:solidFill>
              </a:rPr>
              <a:t>que le lleven a tomar decisiones de qué producir, cómo producir y para quien producir, de acuerdo al contexto real que vive México y el resto del mundo.</a:t>
            </a:r>
          </a:p>
          <a:p>
            <a:pPr marL="45720" indent="0" rtl="0">
              <a:buNone/>
            </a:pPr>
            <a:endParaRPr lang="es-ES" dirty="0"/>
          </a:p>
        </p:txBody>
      </p:sp>
    </p:spTree>
    <p:extLst>
      <p:ext uri="{BB962C8B-B14F-4D97-AF65-F5344CB8AC3E}">
        <p14:creationId xmlns:p14="http://schemas.microsoft.com/office/powerpoint/2010/main" val="283697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normAutofit fontScale="92500" lnSpcReduction="20000"/>
          </a:bodyPr>
          <a:lstStyle/>
          <a:p>
            <a:pPr marL="0" indent="0" algn="just">
              <a:buNone/>
            </a:pPr>
            <a:r>
              <a:rPr lang="es-ES" sz="3200" b="1" dirty="0">
                <a:solidFill>
                  <a:schemeClr val="accent1">
                    <a:lumMod val="50000"/>
                  </a:schemeClr>
                </a:solidFill>
                <a:latin typeface="Century Gothic" panose="020B0502020202020204" pitchFamily="34" charset="0"/>
              </a:rPr>
              <a:t>4. Precios futuros esperados: </a:t>
            </a:r>
            <a:r>
              <a:rPr lang="es-ES" sz="3200" dirty="0">
                <a:solidFill>
                  <a:schemeClr val="accent1">
                    <a:lumMod val="50000"/>
                  </a:schemeClr>
                </a:solidFill>
                <a:latin typeface="Century Gothic" panose="020B0502020202020204" pitchFamily="34" charset="0"/>
              </a:rPr>
              <a:t>si se espera que a corto plazo el precio del bien producido aumente, la oferta aumentará y viceversa. </a:t>
            </a:r>
          </a:p>
          <a:p>
            <a:pPr marL="0" indent="0" algn="just">
              <a:buNone/>
            </a:pPr>
            <a:endParaRPr lang="es-ES" sz="3200" dirty="0">
              <a:solidFill>
                <a:schemeClr val="accent1">
                  <a:lumMod val="50000"/>
                </a:schemeClr>
              </a:solidFill>
              <a:latin typeface="Century Gothic" panose="020B0502020202020204" pitchFamily="34" charset="0"/>
            </a:endParaRPr>
          </a:p>
          <a:p>
            <a:pPr marL="0" indent="0" algn="just">
              <a:buNone/>
            </a:pPr>
            <a:endParaRPr lang="es-ES" sz="3200" dirty="0">
              <a:solidFill>
                <a:schemeClr val="accent1">
                  <a:lumMod val="50000"/>
                </a:schemeClr>
              </a:solidFill>
              <a:latin typeface="Century Gothic" panose="020B0502020202020204" pitchFamily="34" charset="0"/>
            </a:endParaRPr>
          </a:p>
          <a:p>
            <a:pPr marL="0" indent="0" algn="just">
              <a:buNone/>
            </a:pPr>
            <a:r>
              <a:rPr lang="es-ES" sz="3200" b="1" dirty="0">
                <a:solidFill>
                  <a:schemeClr val="accent1">
                    <a:lumMod val="50000"/>
                  </a:schemeClr>
                </a:solidFill>
                <a:latin typeface="Century Gothic" panose="020B0502020202020204" pitchFamily="34" charset="0"/>
              </a:rPr>
              <a:t>5. Número de oferentes: </a:t>
            </a:r>
            <a:r>
              <a:rPr lang="es-ES" sz="3200" dirty="0">
                <a:solidFill>
                  <a:schemeClr val="accent1">
                    <a:lumMod val="50000"/>
                  </a:schemeClr>
                </a:solidFill>
                <a:latin typeface="Century Gothic" panose="020B0502020202020204" pitchFamily="34" charset="0"/>
              </a:rPr>
              <a:t>al haber mayor numero de oferentes la oferta de un bien aumentará y </a:t>
            </a:r>
            <a:r>
              <a:rPr lang="es-ES" sz="3200" dirty="0" smtClean="0">
                <a:solidFill>
                  <a:schemeClr val="accent1">
                    <a:lumMod val="50000"/>
                  </a:schemeClr>
                </a:solidFill>
                <a:latin typeface="Century Gothic" panose="020B0502020202020204" pitchFamily="34" charset="0"/>
              </a:rPr>
              <a:t>viceversa </a:t>
            </a:r>
            <a:r>
              <a:rPr lang="es-ES" sz="3200" dirty="0">
                <a:solidFill>
                  <a:schemeClr val="accent1">
                    <a:lumMod val="50000"/>
                  </a:schemeClr>
                </a:solidFill>
                <a:latin typeface="Century Gothic" panose="020B0502020202020204" pitchFamily="34" charset="0"/>
              </a:rPr>
              <a:t>(Parkin,2015).</a:t>
            </a:r>
            <a:endParaRPr lang="es-MX" sz="3200" dirty="0">
              <a:solidFill>
                <a:schemeClr val="accent1">
                  <a:lumMod val="50000"/>
                </a:schemeClr>
              </a:solidFill>
              <a:latin typeface="Century Gothic" panose="020B0502020202020204" pitchFamily="34" charset="0"/>
            </a:endParaRPr>
          </a:p>
          <a:p>
            <a:pPr marL="0" indent="0" algn="just">
              <a:buNone/>
            </a:pPr>
            <a:endParaRPr lang="es-ES" sz="3200" dirty="0">
              <a:solidFill>
                <a:schemeClr val="accent1">
                  <a:lumMod val="50000"/>
                </a:schemeClr>
              </a:solidFill>
              <a:latin typeface="Century Gothic" panose="020B0502020202020204" pitchFamily="34" charset="0"/>
            </a:endParaRPr>
          </a:p>
          <a:p>
            <a:pPr marL="0" indent="0">
              <a:buNone/>
            </a:pPr>
            <a:r>
              <a:rPr lang="es-ES" sz="3200" dirty="0"/>
              <a:t>    </a:t>
            </a:r>
          </a:p>
          <a:p>
            <a:pPr marL="45720" indent="0">
              <a:buNone/>
            </a:pPr>
            <a:endParaRPr lang="es-MX" dirty="0"/>
          </a:p>
        </p:txBody>
      </p:sp>
    </p:spTree>
    <p:extLst>
      <p:ext uri="{BB962C8B-B14F-4D97-AF65-F5344CB8AC3E}">
        <p14:creationId xmlns:p14="http://schemas.microsoft.com/office/powerpoint/2010/main" val="307898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5811522" y="812800"/>
            <a:ext cx="5847078" cy="5161280"/>
          </a:xfrm>
          <a:prstGeom prst="rect">
            <a:avLst/>
          </a:prstGeom>
        </p:spPr>
      </p:pic>
      <p:sp>
        <p:nvSpPr>
          <p:cNvPr id="2" name="Título 1"/>
          <p:cNvSpPr>
            <a:spLocks noGrp="1"/>
          </p:cNvSpPr>
          <p:nvPr>
            <p:ph type="title"/>
          </p:nvPr>
        </p:nvSpPr>
        <p:spPr>
          <a:xfrm>
            <a:off x="5811521" y="812800"/>
            <a:ext cx="5847079" cy="5359400"/>
          </a:xfrm>
        </p:spPr>
        <p:txBody>
          <a:bodyPr/>
          <a:lstStyle/>
          <a:p>
            <a:pPr algn="ctr"/>
            <a:endParaRPr lang="es-MX" dirty="0"/>
          </a:p>
        </p:txBody>
      </p:sp>
      <p:sp>
        <p:nvSpPr>
          <p:cNvPr id="6" name="Marcador de contenido 5"/>
          <p:cNvSpPr>
            <a:spLocks noGrp="1"/>
          </p:cNvSpPr>
          <p:nvPr>
            <p:ph idx="1"/>
          </p:nvPr>
        </p:nvSpPr>
        <p:spPr>
          <a:xfrm>
            <a:off x="530353" y="457200"/>
            <a:ext cx="5281168" cy="5715000"/>
          </a:xfrm>
        </p:spPr>
        <p:txBody>
          <a:bodyPr>
            <a:normAutofit/>
          </a:bodyPr>
          <a:lstStyle/>
          <a:p>
            <a:pPr marL="45720" indent="0" algn="ctr">
              <a:buNone/>
            </a:pPr>
            <a:r>
              <a:rPr lang="es-ES" sz="3600" b="1" dirty="0">
                <a:solidFill>
                  <a:schemeClr val="accent1">
                    <a:lumMod val="50000"/>
                  </a:schemeClr>
                </a:solidFill>
                <a:latin typeface="Century Gothic" panose="020B0502020202020204" pitchFamily="34" charset="0"/>
              </a:rPr>
              <a:t>TABLA DE OFERTA</a:t>
            </a:r>
            <a:endParaRPr lang="es-MX" sz="3600" dirty="0">
              <a:solidFill>
                <a:schemeClr val="accent1">
                  <a:lumMod val="50000"/>
                </a:schemeClr>
              </a:solidFill>
            </a:endParaRPr>
          </a:p>
          <a:p>
            <a:pPr marL="45720" indent="0">
              <a:buNone/>
            </a:pPr>
            <a:endParaRPr lang="es-ES" sz="3600" dirty="0" smtClean="0">
              <a:solidFill>
                <a:schemeClr val="accent1">
                  <a:lumMod val="50000"/>
                </a:schemeClr>
              </a:solidFill>
              <a:latin typeface="Century Gothic" panose="020B0502020202020204" pitchFamily="34" charset="0"/>
            </a:endParaRPr>
          </a:p>
          <a:p>
            <a:pPr marL="45720" indent="0" algn="just">
              <a:buNone/>
            </a:pPr>
            <a:r>
              <a:rPr lang="es-ES" sz="3200" dirty="0" smtClean="0">
                <a:solidFill>
                  <a:schemeClr val="accent1">
                    <a:lumMod val="50000"/>
                  </a:schemeClr>
                </a:solidFill>
                <a:latin typeface="Century Gothic" panose="020B0502020202020204" pitchFamily="34" charset="0"/>
              </a:rPr>
              <a:t>La </a:t>
            </a:r>
            <a:r>
              <a:rPr lang="es-ES" sz="3200" dirty="0">
                <a:solidFill>
                  <a:schemeClr val="accent1">
                    <a:lumMod val="50000"/>
                  </a:schemeClr>
                </a:solidFill>
                <a:latin typeface="Century Gothic" panose="020B0502020202020204" pitchFamily="34" charset="0"/>
              </a:rPr>
              <a:t>tabla de oferta de un bien o servicio muestra la relación entre su precio de mercado y la cantidad que los productores  están dispuestos a producir y vender.</a:t>
            </a:r>
            <a:endParaRPr lang="es-MX" sz="3200" dirty="0">
              <a:solidFill>
                <a:schemeClr val="accent1">
                  <a:lumMod val="50000"/>
                </a:schemeClr>
              </a:solidFill>
              <a:latin typeface="Century Gothic" panose="020B0502020202020204" pitchFamily="34" charset="0"/>
            </a:endParaRPr>
          </a:p>
          <a:p>
            <a:endParaRPr lang="es-MX" sz="3200" dirty="0">
              <a:solidFill>
                <a:schemeClr val="accent1">
                  <a:lumMod val="50000"/>
                </a:schemeClr>
              </a:solidFill>
            </a:endParaRPr>
          </a:p>
        </p:txBody>
      </p:sp>
    </p:spTree>
    <p:extLst>
      <p:ext uri="{BB962C8B-B14F-4D97-AF65-F5344CB8AC3E}">
        <p14:creationId xmlns:p14="http://schemas.microsoft.com/office/powerpoint/2010/main" val="353417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p:txBody>
          <a:bodyPr/>
          <a:lstStyle/>
          <a:p>
            <a:endParaRPr lang="es-MX"/>
          </a:p>
        </p:txBody>
      </p:sp>
      <p:graphicFrame>
        <p:nvGraphicFramePr>
          <p:cNvPr id="5" name="Marcador de contenido 14"/>
          <p:cNvGraphicFramePr>
            <a:graphicFrameLocks noGrp="1"/>
          </p:cNvGraphicFramePr>
          <p:nvPr>
            <p:ph idx="1"/>
            <p:extLst>
              <p:ext uri="{D42A27DB-BD31-4B8C-83A1-F6EECF244321}">
                <p14:modId xmlns:p14="http://schemas.microsoft.com/office/powerpoint/2010/main" val="1188005152"/>
              </p:ext>
            </p:extLst>
          </p:nvPr>
        </p:nvGraphicFramePr>
        <p:xfrm>
          <a:off x="530225" y="457200"/>
          <a:ext cx="10219055" cy="5715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5253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MX" b="1" dirty="0">
                <a:solidFill>
                  <a:schemeClr val="accent1">
                    <a:lumMod val="50000"/>
                  </a:schemeClr>
                </a:solidFill>
              </a:rPr>
              <a:t>Elasticidad Precio de la Demanda</a:t>
            </a:r>
            <a:endParaRPr lang="es-MX" dirty="0">
              <a:solidFill>
                <a:schemeClr val="accent1">
                  <a:lumMod val="50000"/>
                </a:schemeClr>
              </a:solidFill>
            </a:endParaRPr>
          </a:p>
        </p:txBody>
      </p:sp>
      <p:sp>
        <p:nvSpPr>
          <p:cNvPr id="6" name="Marcador de contenido 5"/>
          <p:cNvSpPr>
            <a:spLocks noGrp="1"/>
          </p:cNvSpPr>
          <p:nvPr>
            <p:ph idx="1"/>
          </p:nvPr>
        </p:nvSpPr>
        <p:spPr>
          <a:xfrm>
            <a:off x="1524000" y="1714500"/>
            <a:ext cx="9144000" cy="4706620"/>
          </a:xfrm>
        </p:spPr>
        <p:txBody>
          <a:bodyPr>
            <a:noAutofit/>
          </a:bodyPr>
          <a:lstStyle/>
          <a:p>
            <a:pPr marL="34290" indent="0">
              <a:buNone/>
            </a:pPr>
            <a:r>
              <a:rPr lang="es-MX" sz="2800" dirty="0">
                <a:solidFill>
                  <a:schemeClr val="accent1">
                    <a:lumMod val="50000"/>
                  </a:schemeClr>
                </a:solidFill>
              </a:rPr>
              <a:t>Es una medición de la sensibilidad de repuesta de la demanda por un bien o servicio ante un cambio del precio, cuando todo lo demás permanece sin </a:t>
            </a:r>
            <a:r>
              <a:rPr lang="es-MX" sz="2800" dirty="0" smtClean="0">
                <a:solidFill>
                  <a:schemeClr val="accent1">
                    <a:lumMod val="50000"/>
                  </a:schemeClr>
                </a:solidFill>
              </a:rPr>
              <a:t>cambio</a:t>
            </a:r>
            <a:r>
              <a:rPr lang="es-MX" sz="2800" dirty="0">
                <a:solidFill>
                  <a:schemeClr val="accent1">
                    <a:lumMod val="50000"/>
                  </a:schemeClr>
                </a:solidFill>
              </a:rPr>
              <a:t> </a:t>
            </a:r>
            <a:r>
              <a:rPr lang="es-MX" sz="2800" dirty="0" smtClean="0">
                <a:solidFill>
                  <a:schemeClr val="accent1">
                    <a:lumMod val="50000"/>
                  </a:schemeClr>
                </a:solidFill>
              </a:rPr>
              <a:t>(Samuelson,2015).</a:t>
            </a:r>
            <a:endParaRPr lang="es-MX" sz="2800" dirty="0">
              <a:solidFill>
                <a:schemeClr val="accent1">
                  <a:lumMod val="50000"/>
                </a:schemeClr>
              </a:solidFill>
            </a:endParaRPr>
          </a:p>
          <a:p>
            <a:pPr marL="34290" indent="0">
              <a:buNone/>
            </a:pPr>
            <a:endParaRPr lang="es-MX" sz="2800" dirty="0">
              <a:solidFill>
                <a:schemeClr val="accent1">
                  <a:lumMod val="50000"/>
                </a:schemeClr>
              </a:solidFill>
            </a:endParaRPr>
          </a:p>
          <a:p>
            <a:pPr marL="34290" indent="0">
              <a:buNone/>
            </a:pPr>
            <a:r>
              <a:rPr lang="es-MX" sz="2800" dirty="0">
                <a:solidFill>
                  <a:schemeClr val="accent1">
                    <a:lumMod val="50000"/>
                  </a:schemeClr>
                </a:solidFill>
              </a:rPr>
              <a:t>Esta medición nos dice que tanto se desplaza una curva de demanda a un precio dado.</a:t>
            </a:r>
          </a:p>
          <a:p>
            <a:pPr marL="34290" indent="0">
              <a:buNone/>
            </a:pPr>
            <a:endParaRPr lang="es-MX" sz="2800" dirty="0">
              <a:solidFill>
                <a:schemeClr val="accent1">
                  <a:lumMod val="50000"/>
                </a:schemeClr>
              </a:solidFill>
            </a:endParaRPr>
          </a:p>
          <a:p>
            <a:pPr marL="34290" indent="0" algn="ctr">
              <a:buNone/>
            </a:pPr>
            <a:r>
              <a:rPr lang="es-MX" sz="2800" b="1" dirty="0">
                <a:solidFill>
                  <a:schemeClr val="accent1">
                    <a:lumMod val="50000"/>
                  </a:schemeClr>
                </a:solidFill>
              </a:rPr>
              <a:t>EPD= </a:t>
            </a:r>
            <a:r>
              <a:rPr lang="es-MX" sz="2800" b="1" u="sng" dirty="0">
                <a:solidFill>
                  <a:schemeClr val="accent1">
                    <a:lumMod val="50000"/>
                  </a:schemeClr>
                </a:solidFill>
              </a:rPr>
              <a:t>Cambio porcentual en la cantidad demandada</a:t>
            </a:r>
          </a:p>
          <a:p>
            <a:pPr marL="34290" indent="0" algn="ctr">
              <a:buNone/>
            </a:pPr>
            <a:r>
              <a:rPr lang="es-MX" sz="2800" b="1" dirty="0">
                <a:solidFill>
                  <a:schemeClr val="accent1">
                    <a:lumMod val="50000"/>
                  </a:schemeClr>
                </a:solidFill>
              </a:rPr>
              <a:t>                    Cambio porcentual del ingreso</a:t>
            </a:r>
          </a:p>
          <a:p>
            <a:pPr marL="45720" indent="0">
              <a:buNone/>
            </a:pPr>
            <a:endParaRPr lang="es-MX" sz="2800" dirty="0"/>
          </a:p>
        </p:txBody>
      </p:sp>
    </p:spTree>
    <p:extLst>
      <p:ext uri="{BB962C8B-B14F-4D97-AF65-F5344CB8AC3E}">
        <p14:creationId xmlns:p14="http://schemas.microsoft.com/office/powerpoint/2010/main" val="297682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731520"/>
            <a:ext cx="9144000" cy="5440680"/>
          </a:xfrm>
        </p:spPr>
        <p:txBody>
          <a:bodyPr/>
          <a:lstStyle/>
          <a:p>
            <a:pPr marL="34290" indent="0" algn="just">
              <a:buNone/>
            </a:pPr>
            <a:r>
              <a:rPr lang="es-MX" sz="2400" dirty="0">
                <a:solidFill>
                  <a:schemeClr val="accent1">
                    <a:lumMod val="50000"/>
                  </a:schemeClr>
                </a:solidFill>
              </a:rPr>
              <a:t>Ej. Supongamos que subió el precio </a:t>
            </a:r>
            <a:r>
              <a:rPr lang="es-MX" sz="2400" dirty="0" smtClean="0">
                <a:solidFill>
                  <a:schemeClr val="accent1">
                    <a:lumMod val="50000"/>
                  </a:schemeClr>
                </a:solidFill>
              </a:rPr>
              <a:t>de las habitaciones del hotel Fiesta </a:t>
            </a:r>
            <a:r>
              <a:rPr lang="es-MX" sz="2400" dirty="0" err="1" smtClean="0">
                <a:solidFill>
                  <a:schemeClr val="accent1">
                    <a:lumMod val="50000"/>
                  </a:schemeClr>
                </a:solidFill>
              </a:rPr>
              <a:t>Inn</a:t>
            </a:r>
            <a:r>
              <a:rPr lang="es-MX" sz="2400" dirty="0" smtClean="0">
                <a:solidFill>
                  <a:schemeClr val="accent1">
                    <a:lumMod val="50000"/>
                  </a:schemeClr>
                </a:solidFill>
              </a:rPr>
              <a:t> de </a:t>
            </a:r>
            <a:r>
              <a:rPr lang="es-MX" sz="2400" dirty="0">
                <a:solidFill>
                  <a:schemeClr val="accent1">
                    <a:lumMod val="50000"/>
                  </a:schemeClr>
                </a:solidFill>
              </a:rPr>
              <a:t>$20.00 a $23.00 provocando una disminución de la cantidad que compramos de </a:t>
            </a:r>
            <a:r>
              <a:rPr lang="es-MX" sz="2400" dirty="0" smtClean="0">
                <a:solidFill>
                  <a:schemeClr val="accent1">
                    <a:lumMod val="50000"/>
                  </a:schemeClr>
                </a:solidFill>
              </a:rPr>
              <a:t>habitaciones </a:t>
            </a:r>
            <a:r>
              <a:rPr lang="es-MX" sz="2400" dirty="0">
                <a:solidFill>
                  <a:schemeClr val="accent1">
                    <a:lumMod val="50000"/>
                  </a:schemeClr>
                </a:solidFill>
              </a:rPr>
              <a:t>de 10 a 8 </a:t>
            </a:r>
            <a:r>
              <a:rPr lang="es-MX" sz="2400" dirty="0" smtClean="0">
                <a:solidFill>
                  <a:schemeClr val="accent1">
                    <a:lumMod val="50000"/>
                  </a:schemeClr>
                </a:solidFill>
              </a:rPr>
              <a:t>habitaciones  </a:t>
            </a:r>
            <a:r>
              <a:rPr lang="es-MX" sz="2400" dirty="0">
                <a:solidFill>
                  <a:schemeClr val="accent1">
                    <a:lumMod val="50000"/>
                  </a:schemeClr>
                </a:solidFill>
              </a:rPr>
              <a:t>al mes. Calcular la EPD</a:t>
            </a:r>
          </a:p>
          <a:p>
            <a:pPr marL="34290" indent="0" algn="just">
              <a:buNone/>
            </a:pPr>
            <a:endParaRPr lang="es-MX" sz="2400" dirty="0">
              <a:solidFill>
                <a:schemeClr val="accent1">
                  <a:lumMod val="50000"/>
                </a:schemeClr>
              </a:solidFill>
            </a:endParaRPr>
          </a:p>
          <a:p>
            <a:pPr marL="34290" indent="0" algn="just">
              <a:buNone/>
            </a:pPr>
            <a:r>
              <a:rPr lang="es-MX" sz="2400" dirty="0">
                <a:solidFill>
                  <a:schemeClr val="accent1">
                    <a:lumMod val="50000"/>
                  </a:schemeClr>
                </a:solidFill>
              </a:rPr>
              <a:t>VPD= (10-8)/10x100= 20</a:t>
            </a:r>
          </a:p>
          <a:p>
            <a:pPr marL="34290" indent="0" algn="just">
              <a:buNone/>
            </a:pPr>
            <a:r>
              <a:rPr lang="es-MX" sz="2400" dirty="0">
                <a:solidFill>
                  <a:schemeClr val="accent1">
                    <a:lumMod val="50000"/>
                  </a:schemeClr>
                </a:solidFill>
              </a:rPr>
              <a:t>VPP= (23-20)/20x100= 15</a:t>
            </a:r>
          </a:p>
          <a:p>
            <a:pPr marL="34290" indent="0" algn="just">
              <a:buNone/>
            </a:pPr>
            <a:r>
              <a:rPr lang="es-MX" sz="2400" dirty="0">
                <a:solidFill>
                  <a:schemeClr val="accent1">
                    <a:lumMod val="50000"/>
                  </a:schemeClr>
                </a:solidFill>
              </a:rPr>
              <a:t>EPD= 20/15= </a:t>
            </a:r>
            <a:r>
              <a:rPr lang="es-MX" sz="2400" b="1" dirty="0">
                <a:solidFill>
                  <a:schemeClr val="accent1">
                    <a:lumMod val="50000"/>
                  </a:schemeClr>
                </a:solidFill>
              </a:rPr>
              <a:t>1.3%</a:t>
            </a:r>
          </a:p>
          <a:p>
            <a:pPr marL="34290" indent="0" algn="just">
              <a:buNone/>
            </a:pPr>
            <a:endParaRPr lang="es-MX" sz="2400" b="1" dirty="0">
              <a:solidFill>
                <a:schemeClr val="accent1">
                  <a:lumMod val="50000"/>
                </a:schemeClr>
              </a:solidFill>
            </a:endParaRPr>
          </a:p>
          <a:p>
            <a:pPr marL="34290" indent="0" algn="just">
              <a:buNone/>
            </a:pPr>
            <a:r>
              <a:rPr lang="es-MX" sz="2400" b="1" dirty="0">
                <a:solidFill>
                  <a:schemeClr val="accent1">
                    <a:lumMod val="50000"/>
                  </a:schemeClr>
                </a:solidFill>
              </a:rPr>
              <a:t>Positiva y mayor que 1 (bien normal, elástico)</a:t>
            </a:r>
          </a:p>
          <a:p>
            <a:pPr marL="34290" indent="0" algn="just">
              <a:buNone/>
            </a:pPr>
            <a:r>
              <a:rPr lang="es-MX" sz="2400" b="1" dirty="0">
                <a:solidFill>
                  <a:schemeClr val="accent1">
                    <a:lumMod val="50000"/>
                  </a:schemeClr>
                </a:solidFill>
              </a:rPr>
              <a:t>Positiva y menor que 1 (bien normal, inelástico)</a:t>
            </a:r>
          </a:p>
          <a:p>
            <a:pPr marL="34290" indent="0" algn="just">
              <a:buNone/>
            </a:pPr>
            <a:endParaRPr lang="es-MX" sz="2400" b="1" dirty="0">
              <a:solidFill>
                <a:schemeClr val="accent1">
                  <a:lumMod val="50000"/>
                </a:schemeClr>
              </a:solidFill>
            </a:endParaRPr>
          </a:p>
          <a:p>
            <a:pPr marL="45720" indent="0">
              <a:buNone/>
            </a:pPr>
            <a:endParaRPr lang="es-MX" dirty="0"/>
          </a:p>
        </p:txBody>
      </p:sp>
    </p:spTree>
    <p:extLst>
      <p:ext uri="{BB962C8B-B14F-4D97-AF65-F5344CB8AC3E}">
        <p14:creationId xmlns:p14="http://schemas.microsoft.com/office/powerpoint/2010/main" val="82175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548640"/>
            <a:ext cx="9144000" cy="5623560"/>
          </a:xfrm>
        </p:spPr>
        <p:txBody>
          <a:bodyPr>
            <a:normAutofit/>
          </a:bodyPr>
          <a:lstStyle/>
          <a:p>
            <a:pPr marL="34290" indent="0" algn="just">
              <a:buNone/>
            </a:pPr>
            <a:r>
              <a:rPr lang="es-MX" sz="2800" dirty="0">
                <a:solidFill>
                  <a:schemeClr val="accent1">
                    <a:lumMod val="50000"/>
                  </a:schemeClr>
                </a:solidFill>
              </a:rPr>
              <a:t>Ej. Suponga que el precio de </a:t>
            </a:r>
            <a:r>
              <a:rPr lang="es-MX" sz="2800" dirty="0" smtClean="0">
                <a:solidFill>
                  <a:schemeClr val="accent1">
                    <a:lumMod val="50000"/>
                  </a:schemeClr>
                </a:solidFill>
              </a:rPr>
              <a:t>las películas se </a:t>
            </a:r>
            <a:r>
              <a:rPr lang="es-MX" sz="2800" dirty="0">
                <a:solidFill>
                  <a:schemeClr val="accent1">
                    <a:lumMod val="50000"/>
                  </a:schemeClr>
                </a:solidFill>
              </a:rPr>
              <a:t>incrementa de $</a:t>
            </a:r>
            <a:r>
              <a:rPr lang="es-MX" sz="2800" dirty="0" smtClean="0">
                <a:solidFill>
                  <a:schemeClr val="accent1">
                    <a:lumMod val="50000"/>
                  </a:schemeClr>
                </a:solidFill>
              </a:rPr>
              <a:t>180.00 </a:t>
            </a:r>
            <a:r>
              <a:rPr lang="es-MX" sz="2800" dirty="0">
                <a:solidFill>
                  <a:schemeClr val="accent1">
                    <a:lumMod val="50000"/>
                  </a:schemeClr>
                </a:solidFill>
              </a:rPr>
              <a:t>a </a:t>
            </a:r>
            <a:r>
              <a:rPr lang="es-MX" sz="2800" dirty="0" smtClean="0">
                <a:solidFill>
                  <a:schemeClr val="accent1">
                    <a:lumMod val="50000"/>
                  </a:schemeClr>
                </a:solidFill>
              </a:rPr>
              <a:t>$220.00 ,por </a:t>
            </a:r>
            <a:r>
              <a:rPr lang="es-MX" sz="2800" dirty="0">
                <a:solidFill>
                  <a:schemeClr val="accent1">
                    <a:lumMod val="50000"/>
                  </a:schemeClr>
                </a:solidFill>
              </a:rPr>
              <a:t>lo tanto  ahora podemos comprar menos, si cada fin de semana se compraban </a:t>
            </a:r>
            <a:r>
              <a:rPr lang="es-MX" sz="2800" dirty="0" smtClean="0">
                <a:solidFill>
                  <a:schemeClr val="accent1">
                    <a:lumMod val="50000"/>
                  </a:schemeClr>
                </a:solidFill>
              </a:rPr>
              <a:t>9 </a:t>
            </a:r>
            <a:r>
              <a:rPr lang="es-MX" sz="2800" dirty="0">
                <a:solidFill>
                  <a:schemeClr val="accent1">
                    <a:lumMod val="50000"/>
                  </a:schemeClr>
                </a:solidFill>
              </a:rPr>
              <a:t>ahora solo se compraran  </a:t>
            </a:r>
            <a:r>
              <a:rPr lang="es-MX" sz="2800" dirty="0" smtClean="0">
                <a:solidFill>
                  <a:schemeClr val="accent1">
                    <a:lumMod val="50000"/>
                  </a:schemeClr>
                </a:solidFill>
              </a:rPr>
              <a:t>5. </a:t>
            </a:r>
            <a:r>
              <a:rPr lang="es-MX" sz="2800" dirty="0">
                <a:solidFill>
                  <a:schemeClr val="accent1">
                    <a:lumMod val="50000"/>
                  </a:schemeClr>
                </a:solidFill>
              </a:rPr>
              <a:t>Calcula la elasticidad precio de la demanda.</a:t>
            </a:r>
          </a:p>
          <a:p>
            <a:pPr marL="34290" indent="0" algn="just">
              <a:buNone/>
            </a:pPr>
            <a:endParaRPr lang="es-MX" sz="2800" dirty="0">
              <a:solidFill>
                <a:schemeClr val="accent1">
                  <a:lumMod val="50000"/>
                </a:schemeClr>
              </a:solidFill>
            </a:endParaRPr>
          </a:p>
          <a:p>
            <a:pPr marL="34290" indent="0" algn="just">
              <a:buNone/>
            </a:pPr>
            <a:endParaRPr lang="es-MX" sz="2800" dirty="0">
              <a:solidFill>
                <a:schemeClr val="accent1">
                  <a:lumMod val="50000"/>
                </a:schemeClr>
              </a:solidFill>
            </a:endParaRPr>
          </a:p>
          <a:p>
            <a:pPr marL="34290" indent="0" algn="just">
              <a:buNone/>
            </a:pPr>
            <a:r>
              <a:rPr lang="es-MX" sz="2800" dirty="0">
                <a:solidFill>
                  <a:schemeClr val="accent1">
                    <a:lumMod val="50000"/>
                  </a:schemeClr>
                </a:solidFill>
              </a:rPr>
              <a:t>Ej. Los boletos de avión en viaje redondo a </a:t>
            </a:r>
            <a:r>
              <a:rPr lang="es-MX" sz="2800" dirty="0" smtClean="0">
                <a:solidFill>
                  <a:schemeClr val="accent1">
                    <a:lumMod val="50000"/>
                  </a:schemeClr>
                </a:solidFill>
              </a:rPr>
              <a:t>Riviera Nayarita </a:t>
            </a:r>
            <a:r>
              <a:rPr lang="es-MX" sz="2800" dirty="0">
                <a:solidFill>
                  <a:schemeClr val="accent1">
                    <a:lumMod val="50000"/>
                  </a:schemeClr>
                </a:solidFill>
              </a:rPr>
              <a:t>sufrieron un incremento de </a:t>
            </a:r>
            <a:r>
              <a:rPr lang="es-MX" sz="2800" dirty="0" smtClean="0">
                <a:solidFill>
                  <a:schemeClr val="accent1">
                    <a:lumMod val="50000"/>
                  </a:schemeClr>
                </a:solidFill>
              </a:rPr>
              <a:t>$6,350.00 </a:t>
            </a:r>
            <a:r>
              <a:rPr lang="es-MX" sz="2800" dirty="0">
                <a:solidFill>
                  <a:schemeClr val="accent1">
                    <a:lumMod val="50000"/>
                  </a:schemeClr>
                </a:solidFill>
              </a:rPr>
              <a:t>a </a:t>
            </a:r>
            <a:r>
              <a:rPr lang="es-MX" sz="2800" dirty="0" smtClean="0">
                <a:solidFill>
                  <a:schemeClr val="accent1">
                    <a:lumMod val="50000"/>
                  </a:schemeClr>
                </a:solidFill>
              </a:rPr>
              <a:t>$7,275.00</a:t>
            </a:r>
            <a:r>
              <a:rPr lang="es-MX" sz="2800" dirty="0">
                <a:solidFill>
                  <a:schemeClr val="accent1">
                    <a:lumMod val="50000"/>
                  </a:schemeClr>
                </a:solidFill>
              </a:rPr>
              <a:t>. Ahora los turistas compraran menos viajes a este destino por lo que ahora de </a:t>
            </a:r>
            <a:r>
              <a:rPr lang="es-MX" sz="2800" dirty="0" smtClean="0">
                <a:solidFill>
                  <a:schemeClr val="accent1">
                    <a:lumMod val="50000"/>
                  </a:schemeClr>
                </a:solidFill>
              </a:rPr>
              <a:t>400 </a:t>
            </a:r>
            <a:r>
              <a:rPr lang="es-MX" sz="2800" dirty="0">
                <a:solidFill>
                  <a:schemeClr val="accent1">
                    <a:lumMod val="50000"/>
                  </a:schemeClr>
                </a:solidFill>
              </a:rPr>
              <a:t>vuelos semanales bajarán a </a:t>
            </a:r>
            <a:r>
              <a:rPr lang="es-MX" sz="2800" dirty="0" smtClean="0">
                <a:solidFill>
                  <a:schemeClr val="accent1">
                    <a:lumMod val="50000"/>
                  </a:schemeClr>
                </a:solidFill>
              </a:rPr>
              <a:t>335</a:t>
            </a:r>
            <a:r>
              <a:rPr lang="es-MX" sz="2800" dirty="0">
                <a:solidFill>
                  <a:schemeClr val="accent1">
                    <a:lumMod val="50000"/>
                  </a:schemeClr>
                </a:solidFill>
              </a:rPr>
              <a:t>. Calcula la elasticidad precio de la demanda.</a:t>
            </a:r>
          </a:p>
          <a:p>
            <a:pPr marL="45720" indent="0">
              <a:buNone/>
            </a:pPr>
            <a:endParaRPr lang="es-MX" dirty="0"/>
          </a:p>
        </p:txBody>
      </p:sp>
    </p:spTree>
    <p:extLst>
      <p:ext uri="{BB962C8B-B14F-4D97-AF65-F5344CB8AC3E}">
        <p14:creationId xmlns:p14="http://schemas.microsoft.com/office/powerpoint/2010/main" val="256301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chemeClr val="accent1">
                    <a:lumMod val="50000"/>
                  </a:schemeClr>
                </a:solidFill>
              </a:rPr>
              <a:t>Elasticidad Precio de la Oferta</a:t>
            </a:r>
          </a:p>
        </p:txBody>
      </p:sp>
      <p:sp>
        <p:nvSpPr>
          <p:cNvPr id="3" name="Marcador de contenido 2"/>
          <p:cNvSpPr>
            <a:spLocks noGrp="1"/>
          </p:cNvSpPr>
          <p:nvPr>
            <p:ph idx="1"/>
          </p:nvPr>
        </p:nvSpPr>
        <p:spPr/>
        <p:txBody>
          <a:bodyPr>
            <a:noAutofit/>
          </a:bodyPr>
          <a:lstStyle/>
          <a:p>
            <a:pPr marL="34290" indent="0">
              <a:buNone/>
            </a:pPr>
            <a:r>
              <a:rPr lang="es-MX" sz="2800" dirty="0">
                <a:solidFill>
                  <a:schemeClr val="accent1">
                    <a:lumMod val="50000"/>
                  </a:schemeClr>
                </a:solidFill>
              </a:rPr>
              <a:t>Medida del grado en que la cantidad ofrecida de un bien responde a una variación de su </a:t>
            </a:r>
            <a:r>
              <a:rPr lang="es-MX" sz="2800" dirty="0" smtClean="0">
                <a:solidFill>
                  <a:schemeClr val="accent1">
                    <a:lumMod val="50000"/>
                  </a:schemeClr>
                </a:solidFill>
              </a:rPr>
              <a:t>precio (</a:t>
            </a:r>
            <a:r>
              <a:rPr lang="es-MX" sz="2800" dirty="0" err="1" smtClean="0">
                <a:solidFill>
                  <a:schemeClr val="accent1">
                    <a:lumMod val="50000"/>
                  </a:schemeClr>
                </a:solidFill>
              </a:rPr>
              <a:t>Samuelson</a:t>
            </a:r>
            <a:r>
              <a:rPr lang="es-MX" sz="2800" dirty="0" smtClean="0">
                <a:solidFill>
                  <a:schemeClr val="accent1">
                    <a:lumMod val="50000"/>
                  </a:schemeClr>
                </a:solidFill>
              </a:rPr>
              <a:t>, 2015).</a:t>
            </a:r>
            <a:endParaRPr lang="es-MX" sz="2800" dirty="0">
              <a:solidFill>
                <a:schemeClr val="accent1">
                  <a:lumMod val="50000"/>
                </a:schemeClr>
              </a:solidFill>
            </a:endParaRPr>
          </a:p>
          <a:p>
            <a:pPr marL="34290" indent="0">
              <a:buNone/>
            </a:pPr>
            <a:endParaRPr lang="es-MX" sz="2800" dirty="0">
              <a:solidFill>
                <a:schemeClr val="accent1">
                  <a:lumMod val="50000"/>
                </a:schemeClr>
              </a:solidFill>
            </a:endParaRPr>
          </a:p>
          <a:p>
            <a:pPr marL="34290" indent="0" algn="ctr">
              <a:lnSpc>
                <a:spcPct val="100000"/>
              </a:lnSpc>
              <a:buNone/>
            </a:pPr>
            <a:r>
              <a:rPr lang="es-MX" sz="2800" b="1" dirty="0">
                <a:solidFill>
                  <a:schemeClr val="accent1">
                    <a:lumMod val="50000"/>
                  </a:schemeClr>
                </a:solidFill>
              </a:rPr>
              <a:t>EPO= </a:t>
            </a:r>
            <a:r>
              <a:rPr lang="es-MX" sz="2800" b="1" u="sng" dirty="0">
                <a:solidFill>
                  <a:schemeClr val="accent1">
                    <a:lumMod val="50000"/>
                  </a:schemeClr>
                </a:solidFill>
              </a:rPr>
              <a:t>Variación porcentual de la cantidad ofrecida </a:t>
            </a:r>
            <a:endParaRPr lang="es-MX" sz="2800" b="1" dirty="0">
              <a:solidFill>
                <a:schemeClr val="accent1">
                  <a:lumMod val="50000"/>
                </a:schemeClr>
              </a:solidFill>
            </a:endParaRPr>
          </a:p>
          <a:p>
            <a:pPr marL="34290" indent="0" algn="ctr">
              <a:lnSpc>
                <a:spcPct val="100000"/>
              </a:lnSpc>
              <a:buNone/>
            </a:pPr>
            <a:r>
              <a:rPr lang="es-MX" sz="2800" b="1" dirty="0">
                <a:solidFill>
                  <a:schemeClr val="accent1">
                    <a:lumMod val="50000"/>
                  </a:schemeClr>
                </a:solidFill>
              </a:rPr>
              <a:t>                               </a:t>
            </a:r>
            <a:r>
              <a:rPr lang="es-MX" sz="2800" b="1" u="sng" dirty="0">
                <a:solidFill>
                  <a:schemeClr val="accent1">
                    <a:lumMod val="50000"/>
                  </a:schemeClr>
                </a:solidFill>
              </a:rPr>
              <a:t>Variación porcentual del precio</a:t>
            </a:r>
          </a:p>
          <a:p>
            <a:pPr marL="34290" indent="0" algn="just">
              <a:buNone/>
            </a:pPr>
            <a:r>
              <a:rPr lang="es-MX" sz="2800" dirty="0">
                <a:solidFill>
                  <a:schemeClr val="accent1">
                    <a:lumMod val="50000"/>
                  </a:schemeClr>
                </a:solidFill>
              </a:rPr>
              <a:t>Una subida del precio de la </a:t>
            </a:r>
            <a:r>
              <a:rPr lang="es-MX" sz="2800" dirty="0" smtClean="0">
                <a:solidFill>
                  <a:schemeClr val="accent1">
                    <a:lumMod val="50000"/>
                  </a:schemeClr>
                </a:solidFill>
              </a:rPr>
              <a:t>carne </a:t>
            </a:r>
            <a:r>
              <a:rPr lang="es-MX" sz="2800" dirty="0">
                <a:solidFill>
                  <a:schemeClr val="accent1">
                    <a:lumMod val="50000"/>
                  </a:schemeClr>
                </a:solidFill>
              </a:rPr>
              <a:t>de </a:t>
            </a:r>
            <a:r>
              <a:rPr lang="es-MX" sz="2800" dirty="0" smtClean="0">
                <a:solidFill>
                  <a:schemeClr val="accent1">
                    <a:lumMod val="50000"/>
                  </a:schemeClr>
                </a:solidFill>
              </a:rPr>
              <a:t>$180.00 </a:t>
            </a:r>
            <a:r>
              <a:rPr lang="es-MX" sz="2800" dirty="0">
                <a:solidFill>
                  <a:schemeClr val="accent1">
                    <a:lumMod val="50000"/>
                  </a:schemeClr>
                </a:solidFill>
              </a:rPr>
              <a:t>a $</a:t>
            </a:r>
            <a:r>
              <a:rPr lang="es-MX" sz="2800" dirty="0" smtClean="0">
                <a:solidFill>
                  <a:schemeClr val="accent1">
                    <a:lumMod val="50000"/>
                  </a:schemeClr>
                </a:solidFill>
              </a:rPr>
              <a:t>200.00 </a:t>
            </a:r>
            <a:r>
              <a:rPr lang="es-MX" sz="2800" dirty="0">
                <a:solidFill>
                  <a:schemeClr val="accent1">
                    <a:lumMod val="50000"/>
                  </a:schemeClr>
                </a:solidFill>
              </a:rPr>
              <a:t>el </a:t>
            </a:r>
            <a:r>
              <a:rPr lang="es-MX" sz="2800" dirty="0" smtClean="0">
                <a:solidFill>
                  <a:schemeClr val="accent1">
                    <a:lumMod val="50000"/>
                  </a:schemeClr>
                </a:solidFill>
              </a:rPr>
              <a:t>kilo eleva </a:t>
            </a:r>
            <a:r>
              <a:rPr lang="es-MX" sz="2800" dirty="0">
                <a:solidFill>
                  <a:schemeClr val="accent1">
                    <a:lumMod val="50000"/>
                  </a:schemeClr>
                </a:solidFill>
              </a:rPr>
              <a:t>la cantidad que producen los </a:t>
            </a:r>
            <a:r>
              <a:rPr lang="es-MX" sz="2800" dirty="0" smtClean="0">
                <a:solidFill>
                  <a:schemeClr val="accent1">
                    <a:lumMod val="50000"/>
                  </a:schemeClr>
                </a:solidFill>
              </a:rPr>
              <a:t>ganaderos </a:t>
            </a:r>
            <a:r>
              <a:rPr lang="es-MX" sz="2800" dirty="0">
                <a:solidFill>
                  <a:schemeClr val="accent1">
                    <a:lumMod val="50000"/>
                  </a:schemeClr>
                </a:solidFill>
              </a:rPr>
              <a:t>de </a:t>
            </a:r>
            <a:r>
              <a:rPr lang="es-MX" sz="2800" dirty="0" smtClean="0">
                <a:solidFill>
                  <a:schemeClr val="accent1">
                    <a:lumMod val="50000"/>
                  </a:schemeClr>
                </a:solidFill>
              </a:rPr>
              <a:t>300 </a:t>
            </a:r>
            <a:r>
              <a:rPr lang="es-MX" sz="2800" dirty="0">
                <a:solidFill>
                  <a:schemeClr val="accent1">
                    <a:lumMod val="50000"/>
                  </a:schemeClr>
                </a:solidFill>
              </a:rPr>
              <a:t>a </a:t>
            </a:r>
            <a:r>
              <a:rPr lang="es-MX" sz="2800" dirty="0" smtClean="0">
                <a:solidFill>
                  <a:schemeClr val="accent1">
                    <a:lumMod val="50000"/>
                  </a:schemeClr>
                </a:solidFill>
              </a:rPr>
              <a:t>650 reses al </a:t>
            </a:r>
            <a:r>
              <a:rPr lang="es-MX" sz="2800" dirty="0">
                <a:solidFill>
                  <a:schemeClr val="accent1">
                    <a:lumMod val="50000"/>
                  </a:schemeClr>
                </a:solidFill>
              </a:rPr>
              <a:t>mes. Calcula la variación porcentual precio de la oferta.</a:t>
            </a:r>
          </a:p>
          <a:p>
            <a:pPr marL="45720" indent="0">
              <a:buNone/>
            </a:pPr>
            <a:endParaRPr lang="es-MX" sz="2800" dirty="0">
              <a:solidFill>
                <a:schemeClr val="accent1">
                  <a:lumMod val="50000"/>
                </a:schemeClr>
              </a:solidFill>
            </a:endParaRPr>
          </a:p>
        </p:txBody>
      </p:sp>
    </p:spTree>
    <p:extLst>
      <p:ext uri="{BB962C8B-B14F-4D97-AF65-F5344CB8AC3E}">
        <p14:creationId xmlns:p14="http://schemas.microsoft.com/office/powerpoint/2010/main" val="972816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467360"/>
            <a:ext cx="9144000" cy="5704840"/>
          </a:xfrm>
        </p:spPr>
        <p:txBody>
          <a:bodyPr>
            <a:noAutofit/>
          </a:bodyPr>
          <a:lstStyle/>
          <a:p>
            <a:pPr marL="34290" indent="0" algn="just">
              <a:buNone/>
            </a:pPr>
            <a:r>
              <a:rPr lang="es-MX" sz="2800" dirty="0" smtClean="0">
                <a:solidFill>
                  <a:schemeClr val="accent1">
                    <a:lumMod val="50000"/>
                  </a:schemeClr>
                </a:solidFill>
              </a:rPr>
              <a:t>Ej</a:t>
            </a:r>
            <a:r>
              <a:rPr lang="es-MX" sz="2800" dirty="0">
                <a:solidFill>
                  <a:schemeClr val="accent1">
                    <a:lumMod val="50000"/>
                  </a:schemeClr>
                </a:solidFill>
              </a:rPr>
              <a:t>. Una subida en el precio de las habitaciones del hotel </a:t>
            </a:r>
            <a:r>
              <a:rPr lang="es-MX" sz="2800" dirty="0" smtClean="0">
                <a:solidFill>
                  <a:schemeClr val="accent1">
                    <a:lumMod val="50000"/>
                  </a:schemeClr>
                </a:solidFill>
              </a:rPr>
              <a:t>NH </a:t>
            </a:r>
            <a:r>
              <a:rPr lang="es-MX" sz="2800" dirty="0">
                <a:solidFill>
                  <a:schemeClr val="accent1">
                    <a:lumMod val="50000"/>
                  </a:schemeClr>
                </a:solidFill>
              </a:rPr>
              <a:t>de $</a:t>
            </a:r>
            <a:r>
              <a:rPr lang="es-MX" sz="2800" dirty="0" smtClean="0">
                <a:solidFill>
                  <a:schemeClr val="accent1">
                    <a:lumMod val="50000"/>
                  </a:schemeClr>
                </a:solidFill>
              </a:rPr>
              <a:t>3,900.00 </a:t>
            </a:r>
            <a:r>
              <a:rPr lang="es-MX" sz="2800" dirty="0">
                <a:solidFill>
                  <a:schemeClr val="accent1">
                    <a:lumMod val="50000"/>
                  </a:schemeClr>
                </a:solidFill>
              </a:rPr>
              <a:t>a </a:t>
            </a:r>
            <a:r>
              <a:rPr lang="es-MX" sz="2800" dirty="0" smtClean="0">
                <a:solidFill>
                  <a:schemeClr val="accent1">
                    <a:lumMod val="50000"/>
                  </a:schemeClr>
                </a:solidFill>
              </a:rPr>
              <a:t>$4,280.00 </a:t>
            </a:r>
            <a:r>
              <a:rPr lang="es-MX" sz="2800" dirty="0">
                <a:solidFill>
                  <a:schemeClr val="accent1">
                    <a:lumMod val="50000"/>
                  </a:schemeClr>
                </a:solidFill>
              </a:rPr>
              <a:t>ha impactado en la llegada de más huéspedes, de </a:t>
            </a:r>
            <a:r>
              <a:rPr lang="es-MX" sz="2800" dirty="0" smtClean="0">
                <a:solidFill>
                  <a:schemeClr val="accent1">
                    <a:lumMod val="50000"/>
                  </a:schemeClr>
                </a:solidFill>
              </a:rPr>
              <a:t>300 </a:t>
            </a:r>
            <a:r>
              <a:rPr lang="es-MX" sz="2800" dirty="0">
                <a:solidFill>
                  <a:schemeClr val="accent1">
                    <a:lumMod val="50000"/>
                  </a:schemeClr>
                </a:solidFill>
              </a:rPr>
              <a:t>a </a:t>
            </a:r>
            <a:r>
              <a:rPr lang="es-MX" sz="2800" dirty="0" smtClean="0">
                <a:solidFill>
                  <a:schemeClr val="accent1">
                    <a:lumMod val="50000"/>
                  </a:schemeClr>
                </a:solidFill>
              </a:rPr>
              <a:t>440 </a:t>
            </a:r>
            <a:r>
              <a:rPr lang="es-MX" sz="2800" dirty="0">
                <a:solidFill>
                  <a:schemeClr val="accent1">
                    <a:lumMod val="50000"/>
                  </a:schemeClr>
                </a:solidFill>
              </a:rPr>
              <a:t>a la semana. Calcula la elasticidad precio de la oferta.</a:t>
            </a:r>
          </a:p>
          <a:p>
            <a:pPr marL="34290" indent="0" algn="just">
              <a:buNone/>
            </a:pPr>
            <a:endParaRPr lang="es-MX" sz="2800" dirty="0">
              <a:solidFill>
                <a:schemeClr val="accent1">
                  <a:lumMod val="50000"/>
                </a:schemeClr>
              </a:solidFill>
            </a:endParaRPr>
          </a:p>
          <a:p>
            <a:pPr marL="34290" indent="0" algn="just">
              <a:buNone/>
            </a:pPr>
            <a:r>
              <a:rPr lang="es-MX" sz="2800" dirty="0">
                <a:solidFill>
                  <a:schemeClr val="accent1">
                    <a:lumMod val="50000"/>
                  </a:schemeClr>
                </a:solidFill>
              </a:rPr>
              <a:t>Ej. Subió el precio de las </a:t>
            </a:r>
            <a:r>
              <a:rPr lang="es-MX" sz="2800" dirty="0" smtClean="0">
                <a:solidFill>
                  <a:schemeClr val="accent1">
                    <a:lumMod val="50000"/>
                  </a:schemeClr>
                </a:solidFill>
              </a:rPr>
              <a:t>blusas bordadas oaxaqueñas por </a:t>
            </a:r>
            <a:r>
              <a:rPr lang="es-MX" sz="2800" dirty="0">
                <a:solidFill>
                  <a:schemeClr val="accent1">
                    <a:lumMod val="50000"/>
                  </a:schemeClr>
                </a:solidFill>
              </a:rPr>
              <a:t>haber </a:t>
            </a:r>
            <a:r>
              <a:rPr lang="es-MX" sz="2800" dirty="0" smtClean="0">
                <a:solidFill>
                  <a:schemeClr val="accent1">
                    <a:lumMod val="50000"/>
                  </a:schemeClr>
                </a:solidFill>
              </a:rPr>
              <a:t>logrado su exportación a Europa  de $2500.00 </a:t>
            </a:r>
            <a:r>
              <a:rPr lang="es-MX" sz="2800" dirty="0">
                <a:solidFill>
                  <a:schemeClr val="accent1">
                    <a:lumMod val="50000"/>
                  </a:schemeClr>
                </a:solidFill>
              </a:rPr>
              <a:t>a </a:t>
            </a:r>
            <a:r>
              <a:rPr lang="es-MX" sz="2800" dirty="0" smtClean="0">
                <a:solidFill>
                  <a:schemeClr val="accent1">
                    <a:lumMod val="50000"/>
                  </a:schemeClr>
                </a:solidFill>
              </a:rPr>
              <a:t>$3985.00 </a:t>
            </a:r>
            <a:r>
              <a:rPr lang="es-MX" sz="2800" dirty="0">
                <a:solidFill>
                  <a:schemeClr val="accent1">
                    <a:lumMod val="50000"/>
                  </a:schemeClr>
                </a:solidFill>
              </a:rPr>
              <a:t>las compras se han disparado de 2200 a </a:t>
            </a:r>
            <a:r>
              <a:rPr lang="es-MX" sz="2800" dirty="0" smtClean="0">
                <a:solidFill>
                  <a:schemeClr val="accent1">
                    <a:lumMod val="50000"/>
                  </a:schemeClr>
                </a:solidFill>
              </a:rPr>
              <a:t>4550 </a:t>
            </a:r>
            <a:r>
              <a:rPr lang="es-MX" sz="2800" dirty="0">
                <a:solidFill>
                  <a:schemeClr val="accent1">
                    <a:lumMod val="50000"/>
                  </a:schemeClr>
                </a:solidFill>
              </a:rPr>
              <a:t>a la semana.</a:t>
            </a:r>
          </a:p>
          <a:p>
            <a:pPr marL="45720" indent="0" algn="just">
              <a:buNone/>
            </a:pPr>
            <a:endParaRPr lang="es-MX" sz="2800" dirty="0">
              <a:solidFill>
                <a:schemeClr val="accent1">
                  <a:lumMod val="50000"/>
                </a:schemeClr>
              </a:solidFill>
            </a:endParaRPr>
          </a:p>
        </p:txBody>
      </p:sp>
    </p:spTree>
    <p:extLst>
      <p:ext uri="{BB962C8B-B14F-4D97-AF65-F5344CB8AC3E}">
        <p14:creationId xmlns:p14="http://schemas.microsoft.com/office/powerpoint/2010/main" val="3120362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b="1" dirty="0" smtClean="0">
                <a:solidFill>
                  <a:schemeClr val="accent1">
                    <a:lumMod val="50000"/>
                  </a:schemeClr>
                </a:solidFill>
              </a:rPr>
              <a:t>Unidad iii macroeconomía</a:t>
            </a:r>
            <a:endParaRPr lang="es-MX" sz="4400" b="1" dirty="0">
              <a:solidFill>
                <a:schemeClr val="accent1">
                  <a:lumMod val="50000"/>
                </a:schemeClr>
              </a:solidFill>
            </a:endParaRPr>
          </a:p>
        </p:txBody>
      </p:sp>
      <p:sp>
        <p:nvSpPr>
          <p:cNvPr id="3" name="Marcador de contenido 2"/>
          <p:cNvSpPr>
            <a:spLocks noGrp="1"/>
          </p:cNvSpPr>
          <p:nvPr>
            <p:ph idx="1"/>
          </p:nvPr>
        </p:nvSpPr>
        <p:spPr>
          <a:xfrm>
            <a:off x="1524000" y="1600200"/>
            <a:ext cx="9144000" cy="4457700"/>
          </a:xfrm>
        </p:spPr>
        <p:txBody>
          <a:bodyPr/>
          <a:lstStyle/>
          <a:p>
            <a:pPr marL="45720" indent="0" algn="just">
              <a:buNone/>
            </a:pPr>
            <a:r>
              <a:rPr lang="es-ES_tradnl" sz="2800" dirty="0">
                <a:solidFill>
                  <a:schemeClr val="accent1">
                    <a:lumMod val="50000"/>
                  </a:schemeClr>
                </a:solidFill>
              </a:rPr>
              <a:t>Objetivo: Reconocer los factores de crecimiento nacional e internacional así como sus indicadores y los organismos económicos internacionales.</a:t>
            </a:r>
            <a:endParaRPr lang="es-MX" sz="2800" dirty="0">
              <a:solidFill>
                <a:schemeClr val="accent1">
                  <a:lumMod val="50000"/>
                </a:schemeClr>
              </a:solidFill>
            </a:endParaRPr>
          </a:p>
          <a:p>
            <a:endParaRPr lang="es-MX" dirty="0"/>
          </a:p>
        </p:txBody>
      </p:sp>
      <p:pic>
        <p:nvPicPr>
          <p:cNvPr id="4" name="Imagen 3"/>
          <p:cNvPicPr>
            <a:picLocks noChangeAspect="1"/>
          </p:cNvPicPr>
          <p:nvPr/>
        </p:nvPicPr>
        <p:blipFill>
          <a:blip r:embed="rId2"/>
          <a:stretch>
            <a:fillRect/>
          </a:stretch>
        </p:blipFill>
        <p:spPr>
          <a:xfrm rot="20583356">
            <a:off x="1456034" y="3622932"/>
            <a:ext cx="2466975" cy="1847850"/>
          </a:xfrm>
          <a:prstGeom prst="rect">
            <a:avLst/>
          </a:prstGeom>
        </p:spPr>
      </p:pic>
      <p:pic>
        <p:nvPicPr>
          <p:cNvPr id="5" name="Imagen 4"/>
          <p:cNvPicPr>
            <a:picLocks noChangeAspect="1"/>
          </p:cNvPicPr>
          <p:nvPr/>
        </p:nvPicPr>
        <p:blipFill>
          <a:blip r:embed="rId3"/>
          <a:stretch>
            <a:fillRect/>
          </a:stretch>
        </p:blipFill>
        <p:spPr>
          <a:xfrm rot="1014403">
            <a:off x="8297545" y="4521518"/>
            <a:ext cx="2952750" cy="1552575"/>
          </a:xfrm>
          <a:prstGeom prst="rect">
            <a:avLst/>
          </a:prstGeom>
        </p:spPr>
      </p:pic>
      <p:pic>
        <p:nvPicPr>
          <p:cNvPr id="6" name="Imagen 5"/>
          <p:cNvPicPr>
            <a:picLocks noChangeAspect="1"/>
          </p:cNvPicPr>
          <p:nvPr/>
        </p:nvPicPr>
        <p:blipFill>
          <a:blip r:embed="rId4"/>
          <a:stretch>
            <a:fillRect/>
          </a:stretch>
        </p:blipFill>
        <p:spPr>
          <a:xfrm>
            <a:off x="4708414" y="3028950"/>
            <a:ext cx="2857500" cy="1929130"/>
          </a:xfrm>
          <a:prstGeom prst="rect">
            <a:avLst/>
          </a:prstGeom>
        </p:spPr>
      </p:pic>
    </p:spTree>
    <p:extLst>
      <p:ext uri="{BB962C8B-B14F-4D97-AF65-F5344CB8AC3E}">
        <p14:creationId xmlns:p14="http://schemas.microsoft.com/office/powerpoint/2010/main" val="287793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457200"/>
            <a:ext cx="9144000" cy="628650"/>
          </a:xfrm>
        </p:spPr>
        <p:txBody>
          <a:bodyPr/>
          <a:lstStyle/>
          <a:p>
            <a:pPr algn="ctr"/>
            <a:r>
              <a:rPr lang="es-MX" b="1" dirty="0" smtClean="0">
                <a:solidFill>
                  <a:schemeClr val="accent1">
                    <a:lumMod val="50000"/>
                  </a:schemeClr>
                </a:solidFill>
              </a:rPr>
              <a:t>Guion explicativo</a:t>
            </a:r>
            <a:endParaRPr lang="es-MX" b="1" dirty="0">
              <a:solidFill>
                <a:schemeClr val="accent1">
                  <a:lumMod val="50000"/>
                </a:schemeClr>
              </a:solidFill>
            </a:endParaRPr>
          </a:p>
        </p:txBody>
      </p:sp>
      <p:sp>
        <p:nvSpPr>
          <p:cNvPr id="3" name="Marcador de contenido 2"/>
          <p:cNvSpPr>
            <a:spLocks noGrp="1"/>
          </p:cNvSpPr>
          <p:nvPr>
            <p:ph idx="1"/>
          </p:nvPr>
        </p:nvSpPr>
        <p:spPr/>
        <p:txBody>
          <a:bodyPr/>
          <a:lstStyle/>
          <a:p>
            <a:pPr marL="45720" indent="0" algn="just">
              <a:buNone/>
            </a:pPr>
            <a:r>
              <a:rPr lang="es-MX" sz="2400" dirty="0">
                <a:solidFill>
                  <a:schemeClr val="accent1">
                    <a:lumMod val="50000"/>
                  </a:schemeClr>
                </a:solidFill>
              </a:rPr>
              <a:t>El presente material permitirá al alumno conocer el concepto de la macroeconomía y su objeto de estudio algunos de los indicadores macroeconómicos tales como: el Producto Interno Bruto </a:t>
            </a:r>
            <a:r>
              <a:rPr lang="es-MX" sz="2400" b="1" i="1" dirty="0">
                <a:solidFill>
                  <a:schemeClr val="accent1">
                    <a:lumMod val="50000"/>
                  </a:schemeClr>
                </a:solidFill>
              </a:rPr>
              <a:t>(PIB) </a:t>
            </a:r>
            <a:r>
              <a:rPr lang="es-MX" sz="2400" dirty="0">
                <a:solidFill>
                  <a:schemeClr val="accent1">
                    <a:lumMod val="50000"/>
                  </a:schemeClr>
                </a:solidFill>
              </a:rPr>
              <a:t>así como la forma de medirlo; se analiza al PIB real y nominal y se identifican características que los hacen diferentes; también se hace referencia al Índice de Precios al Consumidor </a:t>
            </a:r>
            <a:r>
              <a:rPr lang="es-MX" sz="2400" b="1" i="1" dirty="0">
                <a:solidFill>
                  <a:schemeClr val="accent1">
                    <a:lumMod val="50000"/>
                  </a:schemeClr>
                </a:solidFill>
              </a:rPr>
              <a:t>(IPC) </a:t>
            </a:r>
            <a:r>
              <a:rPr lang="es-MX" sz="2400" dirty="0">
                <a:solidFill>
                  <a:schemeClr val="accent1">
                    <a:lumMod val="50000"/>
                  </a:schemeClr>
                </a:solidFill>
              </a:rPr>
              <a:t>indicando como se obtiene y señalando que a partir de la canasta de mercado se podrá ir calculando. Otro gran indicador es el Producto Nacional  Bruto </a:t>
            </a:r>
            <a:r>
              <a:rPr lang="es-MX" sz="2400" b="1" i="1" dirty="0">
                <a:solidFill>
                  <a:schemeClr val="accent1">
                    <a:lumMod val="50000"/>
                  </a:schemeClr>
                </a:solidFill>
              </a:rPr>
              <a:t>(PNB) </a:t>
            </a:r>
            <a:r>
              <a:rPr lang="es-MX" sz="2400" dirty="0">
                <a:solidFill>
                  <a:schemeClr val="accent1">
                    <a:lumMod val="50000"/>
                  </a:schemeClr>
                </a:solidFill>
              </a:rPr>
              <a:t>para lo que se presenta su concepto indicando lo que mide, también se presentan los conceptos de Producto Nacional Neto </a:t>
            </a:r>
            <a:r>
              <a:rPr lang="es-MX" sz="2400" b="1" i="1" dirty="0">
                <a:solidFill>
                  <a:schemeClr val="accent1">
                    <a:lumMod val="50000"/>
                  </a:schemeClr>
                </a:solidFill>
              </a:rPr>
              <a:t>(PNN), </a:t>
            </a:r>
            <a:r>
              <a:rPr lang="es-MX" sz="2400" dirty="0">
                <a:solidFill>
                  <a:schemeClr val="accent1">
                    <a:lumMod val="50000"/>
                  </a:schemeClr>
                </a:solidFill>
              </a:rPr>
              <a:t>Ingreso Nacional y Personal así como el Ingreso Personal Disponible. Finalmente podrá conocer y llevar a la realidad el ciclo económico con cada una de sus fases.</a:t>
            </a:r>
          </a:p>
          <a:p>
            <a:pPr marL="45720" indent="0">
              <a:buNone/>
            </a:pPr>
            <a:endParaRPr lang="es-MX" dirty="0"/>
          </a:p>
        </p:txBody>
      </p:sp>
    </p:spTree>
    <p:extLst>
      <p:ext uri="{BB962C8B-B14F-4D97-AF65-F5344CB8AC3E}">
        <p14:creationId xmlns:p14="http://schemas.microsoft.com/office/powerpoint/2010/main" val="1448500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algn="ctr"/>
            <a:r>
              <a:rPr lang="es-MX" b="1" dirty="0">
                <a:solidFill>
                  <a:schemeClr val="accent1">
                    <a:lumMod val="50000"/>
                  </a:schemeClr>
                </a:solidFill>
              </a:rPr>
              <a:t>Unidad II. Microeconomía</a:t>
            </a:r>
            <a:br>
              <a:rPr lang="es-MX" b="1" dirty="0">
                <a:solidFill>
                  <a:schemeClr val="accent1">
                    <a:lumMod val="50000"/>
                  </a:schemeClr>
                </a:solidFill>
              </a:rPr>
            </a:br>
            <a:endParaRPr lang="es-ES" dirty="0">
              <a:solidFill>
                <a:schemeClr val="accent1">
                  <a:lumMod val="50000"/>
                </a:schemeClr>
              </a:solidFill>
            </a:endParaRPr>
          </a:p>
        </p:txBody>
      </p:sp>
      <p:sp>
        <p:nvSpPr>
          <p:cNvPr id="3" name="Marcador de contenido 2"/>
          <p:cNvSpPr>
            <a:spLocks noGrp="1"/>
          </p:cNvSpPr>
          <p:nvPr>
            <p:ph idx="1"/>
          </p:nvPr>
        </p:nvSpPr>
        <p:spPr/>
        <p:txBody>
          <a:bodyPr/>
          <a:lstStyle/>
          <a:p>
            <a:pPr marL="45720" indent="0" algn="just">
              <a:buNone/>
            </a:pPr>
            <a:r>
              <a:rPr lang="es-ES_tradnl" dirty="0" smtClean="0">
                <a:solidFill>
                  <a:schemeClr val="accent1">
                    <a:lumMod val="50000"/>
                  </a:schemeClr>
                </a:solidFill>
              </a:rPr>
              <a:t>Objetivo: Reconocer </a:t>
            </a:r>
            <a:r>
              <a:rPr lang="es-ES_tradnl" dirty="0">
                <a:solidFill>
                  <a:schemeClr val="accent1">
                    <a:lumMod val="50000"/>
                  </a:schemeClr>
                </a:solidFill>
              </a:rPr>
              <a:t>los principales conceptos de la microeconomía, así como las relaciones entre ellos y su importancia en el funcionamiento de las unidades productivas.</a:t>
            </a:r>
            <a:endParaRPr lang="es-MX" dirty="0">
              <a:solidFill>
                <a:schemeClr val="accent1">
                  <a:lumMod val="50000"/>
                </a:schemeClr>
              </a:solidFill>
            </a:endParaRPr>
          </a:p>
          <a:p>
            <a:endParaRPr lang="es-MX" dirty="0"/>
          </a:p>
        </p:txBody>
      </p:sp>
      <p:pic>
        <p:nvPicPr>
          <p:cNvPr id="5" name="Imagen 4"/>
          <p:cNvPicPr>
            <a:picLocks noChangeAspect="1"/>
          </p:cNvPicPr>
          <p:nvPr/>
        </p:nvPicPr>
        <p:blipFill>
          <a:blip r:embed="rId3"/>
          <a:stretch>
            <a:fillRect/>
          </a:stretch>
        </p:blipFill>
        <p:spPr>
          <a:xfrm>
            <a:off x="1737927" y="2972935"/>
            <a:ext cx="2142857" cy="2142857"/>
          </a:xfrm>
          <a:prstGeom prst="rect">
            <a:avLst/>
          </a:prstGeom>
        </p:spPr>
      </p:pic>
      <p:pic>
        <p:nvPicPr>
          <p:cNvPr id="6" name="Imagen 5"/>
          <p:cNvPicPr>
            <a:picLocks noChangeAspect="1"/>
          </p:cNvPicPr>
          <p:nvPr/>
        </p:nvPicPr>
        <p:blipFill>
          <a:blip r:embed="rId4"/>
          <a:stretch>
            <a:fillRect/>
          </a:stretch>
        </p:blipFill>
        <p:spPr>
          <a:xfrm>
            <a:off x="8545415" y="3943350"/>
            <a:ext cx="2466667" cy="1847619"/>
          </a:xfrm>
          <a:prstGeom prst="rect">
            <a:avLst/>
          </a:prstGeom>
        </p:spPr>
      </p:pic>
    </p:spTree>
    <p:extLst>
      <p:ext uri="{BB962C8B-B14F-4D97-AF65-F5344CB8AC3E}">
        <p14:creationId xmlns:p14="http://schemas.microsoft.com/office/powerpoint/2010/main" val="151459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¿en qué momento surge?</a:t>
            </a:r>
            <a:endParaRPr lang="es-MX" b="1" dirty="0">
              <a:solidFill>
                <a:schemeClr val="accent1">
                  <a:lumMod val="50000"/>
                </a:schemeClr>
              </a:solidFill>
            </a:endParaRPr>
          </a:p>
        </p:txBody>
      </p:sp>
      <p:sp>
        <p:nvSpPr>
          <p:cNvPr id="3" name="Marcador de contenido 2"/>
          <p:cNvSpPr>
            <a:spLocks noGrp="1"/>
          </p:cNvSpPr>
          <p:nvPr>
            <p:ph idx="1"/>
          </p:nvPr>
        </p:nvSpPr>
        <p:spPr/>
        <p:txBody>
          <a:bodyPr/>
          <a:lstStyle/>
          <a:p>
            <a:pPr marL="45720" indent="0">
              <a:buNone/>
            </a:pPr>
            <a:r>
              <a:rPr lang="es-MX" sz="2800" dirty="0" smtClean="0">
                <a:solidFill>
                  <a:schemeClr val="accent1">
                    <a:lumMod val="50000"/>
                  </a:schemeClr>
                </a:solidFill>
              </a:rPr>
              <a:t>La macroeconomía moderna surge en 1936</a:t>
            </a:r>
          </a:p>
          <a:p>
            <a:pPr marL="45720" indent="0">
              <a:buNone/>
            </a:pPr>
            <a:r>
              <a:rPr lang="es-MX" sz="2800" dirty="0" smtClean="0">
                <a:solidFill>
                  <a:schemeClr val="accent1">
                    <a:lumMod val="50000"/>
                  </a:schemeClr>
                </a:solidFill>
              </a:rPr>
              <a:t>Quien sustenta a ésta fue : </a:t>
            </a:r>
            <a:r>
              <a:rPr lang="es-MX" sz="2800" b="1" dirty="0">
                <a:solidFill>
                  <a:schemeClr val="accent1">
                    <a:lumMod val="50000"/>
                  </a:schemeClr>
                </a:solidFill>
              </a:rPr>
              <a:t>John Maynard Keynes</a:t>
            </a:r>
          </a:p>
          <a:p>
            <a:pPr marL="45720" indent="0">
              <a:buNone/>
            </a:pPr>
            <a:endParaRPr lang="es-MX" dirty="0"/>
          </a:p>
        </p:txBody>
      </p:sp>
      <p:pic>
        <p:nvPicPr>
          <p:cNvPr id="4" name="Imagen 3"/>
          <p:cNvPicPr>
            <a:picLocks noChangeAspect="1"/>
          </p:cNvPicPr>
          <p:nvPr/>
        </p:nvPicPr>
        <p:blipFill>
          <a:blip r:embed="rId2"/>
          <a:stretch>
            <a:fillRect/>
          </a:stretch>
        </p:blipFill>
        <p:spPr>
          <a:xfrm>
            <a:off x="4940300" y="3193414"/>
            <a:ext cx="2311400" cy="2232025"/>
          </a:xfrm>
          <a:prstGeom prst="rect">
            <a:avLst/>
          </a:prstGeom>
        </p:spPr>
      </p:pic>
    </p:spTree>
    <p:extLst>
      <p:ext uri="{BB962C8B-B14F-4D97-AF65-F5344CB8AC3E}">
        <p14:creationId xmlns:p14="http://schemas.microsoft.com/office/powerpoint/2010/main" val="55846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¿qué es                                   ?</a:t>
            </a:r>
            <a:endParaRPr lang="es-MX" b="1" dirty="0">
              <a:solidFill>
                <a:schemeClr val="accent1">
                  <a:lumMod val="50000"/>
                </a:schemeClr>
              </a:solidFill>
            </a:endParaRPr>
          </a:p>
        </p:txBody>
      </p:sp>
      <p:sp>
        <p:nvSpPr>
          <p:cNvPr id="3" name="Marcador de contenido 2"/>
          <p:cNvSpPr>
            <a:spLocks noGrp="1"/>
          </p:cNvSpPr>
          <p:nvPr>
            <p:ph idx="1"/>
          </p:nvPr>
        </p:nvSpPr>
        <p:spPr>
          <a:xfrm>
            <a:off x="1524000" y="1714500"/>
            <a:ext cx="9611360" cy="4457700"/>
          </a:xfrm>
        </p:spPr>
        <p:txBody>
          <a:bodyPr>
            <a:normAutofit/>
          </a:bodyPr>
          <a:lstStyle/>
          <a:p>
            <a:pPr marL="45720" indent="0" algn="just">
              <a:buNone/>
            </a:pPr>
            <a:r>
              <a:rPr lang="es-MX" sz="2400" dirty="0">
                <a:solidFill>
                  <a:schemeClr val="accent1">
                    <a:lumMod val="50000"/>
                  </a:schemeClr>
                </a:solidFill>
              </a:rPr>
              <a:t>P</a:t>
            </a:r>
            <a:r>
              <a:rPr lang="es-MX" sz="2400" dirty="0" smtClean="0">
                <a:solidFill>
                  <a:schemeClr val="accent1">
                    <a:lumMod val="50000"/>
                  </a:schemeClr>
                </a:solidFill>
              </a:rPr>
              <a:t>roviene </a:t>
            </a:r>
            <a:r>
              <a:rPr lang="es-MX" sz="2400" dirty="0">
                <a:solidFill>
                  <a:schemeClr val="accent1">
                    <a:lumMod val="50000"/>
                  </a:schemeClr>
                </a:solidFill>
              </a:rPr>
              <a:t>del griego "</a:t>
            </a:r>
            <a:r>
              <a:rPr lang="es-MX" sz="2400" dirty="0" err="1">
                <a:solidFill>
                  <a:schemeClr val="accent1">
                    <a:lumMod val="50000"/>
                  </a:schemeClr>
                </a:solidFill>
              </a:rPr>
              <a:t>markos</a:t>
            </a:r>
            <a:r>
              <a:rPr lang="es-MX" sz="2400" dirty="0">
                <a:solidFill>
                  <a:schemeClr val="accent1">
                    <a:lumMod val="50000"/>
                  </a:schemeClr>
                </a:solidFill>
              </a:rPr>
              <a:t>" que significa grande</a:t>
            </a:r>
          </a:p>
          <a:p>
            <a:pPr marL="45720" indent="0" algn="just">
              <a:buNone/>
            </a:pPr>
            <a:r>
              <a:rPr lang="es-MX" sz="2400" dirty="0" smtClean="0">
                <a:solidFill>
                  <a:schemeClr val="accent1">
                    <a:lumMod val="50000"/>
                  </a:schemeClr>
                </a:solidFill>
              </a:rPr>
              <a:t>“</a:t>
            </a:r>
            <a:r>
              <a:rPr lang="es-MX" sz="2400" dirty="0">
                <a:solidFill>
                  <a:schemeClr val="accent1">
                    <a:lumMod val="50000"/>
                  </a:schemeClr>
                </a:solidFill>
              </a:rPr>
              <a:t>Estudio de datos agregados”</a:t>
            </a:r>
          </a:p>
          <a:p>
            <a:pPr marL="0" indent="0" algn="just">
              <a:buNone/>
            </a:pPr>
            <a:r>
              <a:rPr lang="es-MX" sz="2400" dirty="0">
                <a:solidFill>
                  <a:schemeClr val="accent1">
                    <a:lumMod val="50000"/>
                  </a:schemeClr>
                </a:solidFill>
              </a:rPr>
              <a:t>        Nivel de producción </a:t>
            </a:r>
          </a:p>
          <a:p>
            <a:pPr marL="0" indent="0" algn="just">
              <a:buNone/>
            </a:pPr>
            <a:r>
              <a:rPr lang="es-MX" sz="2400" dirty="0">
                <a:solidFill>
                  <a:schemeClr val="accent1">
                    <a:lumMod val="50000"/>
                  </a:schemeClr>
                </a:solidFill>
              </a:rPr>
              <a:t>        Nivel de precios</a:t>
            </a:r>
          </a:p>
          <a:p>
            <a:pPr marL="0" indent="0" algn="just">
              <a:buNone/>
            </a:pPr>
            <a:endParaRPr lang="es-MX" sz="2400" dirty="0">
              <a:solidFill>
                <a:schemeClr val="accent1">
                  <a:lumMod val="50000"/>
                </a:schemeClr>
              </a:solidFill>
            </a:endParaRPr>
          </a:p>
          <a:p>
            <a:pPr marL="0" indent="0" algn="just">
              <a:buNone/>
            </a:pPr>
            <a:r>
              <a:rPr lang="es-MX" sz="2400" dirty="0">
                <a:solidFill>
                  <a:schemeClr val="accent1">
                    <a:lumMod val="50000"/>
                  </a:schemeClr>
                </a:solidFill>
              </a:rPr>
              <a:t>Toma las decisiones de las familias y empresas individuales de la economía, </a:t>
            </a:r>
          </a:p>
          <a:p>
            <a:pPr marL="0" indent="0" algn="just">
              <a:buNone/>
            </a:pPr>
            <a:r>
              <a:rPr lang="es-MX" sz="2400" dirty="0">
                <a:solidFill>
                  <a:schemeClr val="accent1">
                    <a:lumMod val="50000"/>
                  </a:schemeClr>
                </a:solidFill>
              </a:rPr>
              <a:t>viendo su comportamiento de éstas como un todo. </a:t>
            </a:r>
          </a:p>
          <a:p>
            <a:pPr marL="45720" indent="0">
              <a:buNone/>
            </a:pPr>
            <a:endParaRPr lang="es-MX" dirty="0"/>
          </a:p>
        </p:txBody>
      </p:sp>
      <p:pic>
        <p:nvPicPr>
          <p:cNvPr id="4" name="Imagen 3"/>
          <p:cNvPicPr>
            <a:picLocks noChangeAspect="1"/>
          </p:cNvPicPr>
          <p:nvPr/>
        </p:nvPicPr>
        <p:blipFill>
          <a:blip r:embed="rId2"/>
          <a:stretch>
            <a:fillRect/>
          </a:stretch>
        </p:blipFill>
        <p:spPr>
          <a:xfrm>
            <a:off x="5250815" y="772160"/>
            <a:ext cx="2734945" cy="972806"/>
          </a:xfrm>
          <a:prstGeom prst="rect">
            <a:avLst/>
          </a:prstGeom>
        </p:spPr>
      </p:pic>
    </p:spTree>
    <p:extLst>
      <p:ext uri="{BB962C8B-B14F-4D97-AF65-F5344CB8AC3E}">
        <p14:creationId xmlns:p14="http://schemas.microsoft.com/office/powerpoint/2010/main" val="75486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690880"/>
            <a:ext cx="9144000" cy="5481320"/>
          </a:xfrm>
        </p:spPr>
        <p:txBody>
          <a:bodyPr>
            <a:normAutofit/>
          </a:bodyPr>
          <a:lstStyle/>
          <a:p>
            <a:pPr marL="0" indent="0">
              <a:buNone/>
            </a:pPr>
            <a:r>
              <a:rPr lang="es-MX" sz="2800" dirty="0">
                <a:solidFill>
                  <a:schemeClr val="accent1">
                    <a:lumMod val="50000"/>
                  </a:schemeClr>
                </a:solidFill>
              </a:rPr>
              <a:t>Es la observación de las tendencias globales de la economía.</a:t>
            </a:r>
          </a:p>
          <a:p>
            <a:r>
              <a:rPr lang="es-MX" sz="2800" dirty="0">
                <a:solidFill>
                  <a:schemeClr val="accent1">
                    <a:lumMod val="50000"/>
                  </a:schemeClr>
                </a:solidFill>
              </a:rPr>
              <a:t>Producción total, </a:t>
            </a:r>
          </a:p>
          <a:p>
            <a:r>
              <a:rPr lang="es-MX" sz="2800" dirty="0">
                <a:solidFill>
                  <a:schemeClr val="accent1">
                    <a:lumMod val="50000"/>
                  </a:schemeClr>
                </a:solidFill>
              </a:rPr>
              <a:t>Nivel general de precios</a:t>
            </a:r>
          </a:p>
          <a:p>
            <a:r>
              <a:rPr lang="es-MX" sz="2800" dirty="0">
                <a:solidFill>
                  <a:schemeClr val="accent1">
                    <a:lumMod val="50000"/>
                  </a:schemeClr>
                </a:solidFill>
              </a:rPr>
              <a:t>Empleo y desempleo</a:t>
            </a:r>
          </a:p>
          <a:p>
            <a:r>
              <a:rPr lang="es-MX" sz="2800" dirty="0">
                <a:solidFill>
                  <a:schemeClr val="accent1">
                    <a:lumMod val="50000"/>
                  </a:schemeClr>
                </a:solidFill>
              </a:rPr>
              <a:t>Tasa de interés</a:t>
            </a:r>
          </a:p>
          <a:p>
            <a:r>
              <a:rPr lang="es-MX" sz="2800" dirty="0">
                <a:solidFill>
                  <a:schemeClr val="accent1">
                    <a:lumMod val="50000"/>
                  </a:schemeClr>
                </a:solidFill>
              </a:rPr>
              <a:t> Tasa de salario</a:t>
            </a:r>
          </a:p>
          <a:p>
            <a:r>
              <a:rPr lang="es-MX" sz="2800" dirty="0">
                <a:solidFill>
                  <a:schemeClr val="accent1">
                    <a:lumMod val="50000"/>
                  </a:schemeClr>
                </a:solidFill>
              </a:rPr>
              <a:t> Tipos de cambio y comercio </a:t>
            </a:r>
            <a:r>
              <a:rPr lang="es-MX" sz="2800" dirty="0" smtClean="0">
                <a:solidFill>
                  <a:schemeClr val="accent1">
                    <a:lumMod val="50000"/>
                  </a:schemeClr>
                </a:solidFill>
              </a:rPr>
              <a:t>internacional (Samuelson,2015).</a:t>
            </a:r>
            <a:endParaRPr lang="es-MX" sz="2800" dirty="0">
              <a:solidFill>
                <a:schemeClr val="accent1">
                  <a:lumMod val="50000"/>
                </a:schemeClr>
              </a:solidFill>
            </a:endParaRPr>
          </a:p>
          <a:p>
            <a:pPr marL="45720" indent="0">
              <a:buNone/>
            </a:pPr>
            <a:endParaRPr lang="es-MX" sz="2800" dirty="0">
              <a:solidFill>
                <a:schemeClr val="accent1">
                  <a:lumMod val="50000"/>
                </a:schemeClr>
              </a:solidFill>
            </a:endParaRPr>
          </a:p>
        </p:txBody>
      </p:sp>
    </p:spTree>
    <p:extLst>
      <p:ext uri="{BB962C8B-B14F-4D97-AF65-F5344CB8AC3E}">
        <p14:creationId xmlns:p14="http://schemas.microsoft.com/office/powerpoint/2010/main" val="183487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457200"/>
            <a:ext cx="9144000" cy="742950"/>
          </a:xfrm>
        </p:spPr>
        <p:txBody>
          <a:bodyPr/>
          <a:lstStyle/>
          <a:p>
            <a:pPr algn="ctr"/>
            <a:r>
              <a:rPr lang="es-MX" b="1" dirty="0" smtClean="0">
                <a:solidFill>
                  <a:schemeClr val="accent1">
                    <a:lumMod val="50000"/>
                  </a:schemeClr>
                </a:solidFill>
              </a:rPr>
              <a:t>objetivos</a:t>
            </a:r>
            <a:endParaRPr lang="es-MX" b="1" dirty="0">
              <a:solidFill>
                <a:schemeClr val="accent1">
                  <a:lumMod val="5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72093958"/>
              </p:ext>
            </p:extLst>
          </p:nvPr>
        </p:nvGraphicFramePr>
        <p:xfrm>
          <a:off x="1524000" y="1333500"/>
          <a:ext cx="9144000" cy="4838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4648200" y="6305550"/>
            <a:ext cx="4343400" cy="369332"/>
          </a:xfrm>
          <a:prstGeom prst="rect">
            <a:avLst/>
          </a:prstGeom>
          <a:noFill/>
        </p:spPr>
        <p:txBody>
          <a:bodyPr wrap="square" rtlCol="0">
            <a:spAutoFit/>
          </a:bodyPr>
          <a:lstStyle/>
          <a:p>
            <a:r>
              <a:rPr lang="es-MX" dirty="0" smtClean="0">
                <a:solidFill>
                  <a:schemeClr val="accent1">
                    <a:lumMod val="50000"/>
                  </a:schemeClr>
                </a:solidFill>
              </a:rPr>
              <a:t>Fuente: elaboración propia 2018.</a:t>
            </a:r>
            <a:endParaRPr lang="es-MX" dirty="0">
              <a:solidFill>
                <a:schemeClr val="accent1">
                  <a:lumMod val="50000"/>
                </a:schemeClr>
              </a:solidFill>
            </a:endParaRPr>
          </a:p>
        </p:txBody>
      </p:sp>
    </p:spTree>
    <p:extLst>
      <p:ext uri="{BB962C8B-B14F-4D97-AF65-F5344CB8AC3E}">
        <p14:creationId xmlns:p14="http://schemas.microsoft.com/office/powerpoint/2010/main" val="137156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3980787471"/>
              </p:ext>
            </p:extLst>
          </p:nvPr>
        </p:nvGraphicFramePr>
        <p:xfrm>
          <a:off x="571500" y="400050"/>
          <a:ext cx="11353800" cy="6076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4638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549466033"/>
              </p:ext>
            </p:extLst>
          </p:nvPr>
        </p:nvGraphicFramePr>
        <p:xfrm>
          <a:off x="514350" y="571500"/>
          <a:ext cx="10858500" cy="5600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813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OBJETIVOS DE LA POLÍTICA ECONÓMICA</a:t>
            </a:r>
            <a:endParaRPr lang="es-MX" b="1" dirty="0">
              <a:solidFill>
                <a:schemeClr val="accent1">
                  <a:lumMod val="50000"/>
                </a:schemeClr>
              </a:solidFill>
            </a:endParaRPr>
          </a:p>
        </p:txBody>
      </p:sp>
      <p:sp>
        <p:nvSpPr>
          <p:cNvPr id="4" name="Marcador de contenido 3"/>
          <p:cNvSpPr>
            <a:spLocks noGrp="1"/>
          </p:cNvSpPr>
          <p:nvPr>
            <p:ph sz="half" idx="1"/>
          </p:nvPr>
        </p:nvSpPr>
        <p:spPr/>
        <p:txBody>
          <a:bodyPr>
            <a:normAutofit/>
          </a:bodyPr>
          <a:lstStyle/>
          <a:p>
            <a:pPr marL="45720" indent="0" algn="just">
              <a:buNone/>
            </a:pPr>
            <a:r>
              <a:rPr lang="es-MX" sz="2400" b="1" dirty="0">
                <a:solidFill>
                  <a:schemeClr val="accent1">
                    <a:lumMod val="50000"/>
                  </a:schemeClr>
                </a:solidFill>
              </a:rPr>
              <a:t>1. Controlar la </a:t>
            </a:r>
            <a:r>
              <a:rPr lang="es-MX" sz="2400" b="1" dirty="0" smtClean="0">
                <a:solidFill>
                  <a:schemeClr val="accent1">
                    <a:lumMod val="50000"/>
                  </a:schemeClr>
                </a:solidFill>
              </a:rPr>
              <a:t>inflación: </a:t>
            </a:r>
            <a:r>
              <a:rPr lang="es-MX" sz="2400" dirty="0" smtClean="0">
                <a:solidFill>
                  <a:schemeClr val="accent1">
                    <a:lumMod val="50000"/>
                  </a:schemeClr>
                </a:solidFill>
              </a:rPr>
              <a:t>Mantener </a:t>
            </a:r>
            <a:r>
              <a:rPr lang="es-MX" sz="2400" dirty="0">
                <a:solidFill>
                  <a:schemeClr val="accent1">
                    <a:lumMod val="50000"/>
                  </a:schemeClr>
                </a:solidFill>
              </a:rPr>
              <a:t>el nivel de precios lo más estable posible </a:t>
            </a:r>
          </a:p>
          <a:p>
            <a:pPr marL="45720" indent="0" algn="just">
              <a:buNone/>
            </a:pPr>
            <a:endParaRPr lang="es-MX" sz="2400" dirty="0">
              <a:solidFill>
                <a:schemeClr val="accent1">
                  <a:lumMod val="50000"/>
                </a:schemeClr>
              </a:solidFill>
            </a:endParaRPr>
          </a:p>
        </p:txBody>
      </p:sp>
      <p:sp>
        <p:nvSpPr>
          <p:cNvPr id="5" name="Marcador de contenido 4"/>
          <p:cNvSpPr>
            <a:spLocks noGrp="1"/>
          </p:cNvSpPr>
          <p:nvPr>
            <p:ph sz="half" idx="2"/>
          </p:nvPr>
        </p:nvSpPr>
        <p:spPr/>
        <p:txBody>
          <a:bodyPr/>
          <a:lstStyle/>
          <a:p>
            <a:pPr marL="45720" indent="0" algn="just">
              <a:buNone/>
            </a:pPr>
            <a:r>
              <a:rPr lang="es-MX" sz="2400" b="1" dirty="0">
                <a:solidFill>
                  <a:schemeClr val="accent1">
                    <a:lumMod val="50000"/>
                  </a:schemeClr>
                </a:solidFill>
              </a:rPr>
              <a:t>2. </a:t>
            </a:r>
            <a:r>
              <a:rPr lang="es-MX" sz="2400" b="1" dirty="0" smtClean="0">
                <a:solidFill>
                  <a:schemeClr val="accent1">
                    <a:lumMod val="50000"/>
                  </a:schemeClr>
                </a:solidFill>
              </a:rPr>
              <a:t>Empleo: </a:t>
            </a:r>
            <a:r>
              <a:rPr lang="es-MX" sz="2400" dirty="0" smtClean="0">
                <a:solidFill>
                  <a:schemeClr val="accent1">
                    <a:lumMod val="50000"/>
                  </a:schemeClr>
                </a:solidFill>
              </a:rPr>
              <a:t>Reducir </a:t>
            </a:r>
            <a:r>
              <a:rPr lang="es-MX" sz="2400" dirty="0">
                <a:solidFill>
                  <a:schemeClr val="accent1">
                    <a:lumMod val="50000"/>
                  </a:schemeClr>
                </a:solidFill>
              </a:rPr>
              <a:t>el desempleo. El nivel alto de desempleo genera grandes costos sociales y personales para las economías.</a:t>
            </a:r>
          </a:p>
          <a:p>
            <a:pPr marL="45720" indent="0" algn="just">
              <a:buNone/>
            </a:pPr>
            <a:endParaRPr lang="es-MX" dirty="0"/>
          </a:p>
        </p:txBody>
      </p:sp>
      <p:pic>
        <p:nvPicPr>
          <p:cNvPr id="6" name="Imagen 5"/>
          <p:cNvPicPr>
            <a:picLocks noChangeAspect="1"/>
          </p:cNvPicPr>
          <p:nvPr/>
        </p:nvPicPr>
        <p:blipFill>
          <a:blip r:embed="rId2"/>
          <a:stretch>
            <a:fillRect/>
          </a:stretch>
        </p:blipFill>
        <p:spPr>
          <a:xfrm>
            <a:off x="2076450" y="3109912"/>
            <a:ext cx="2514600" cy="2009775"/>
          </a:xfrm>
          <a:prstGeom prst="rect">
            <a:avLst/>
          </a:prstGeom>
        </p:spPr>
      </p:pic>
      <p:pic>
        <p:nvPicPr>
          <p:cNvPr id="7" name="Imagen 6"/>
          <p:cNvPicPr>
            <a:picLocks noChangeAspect="1"/>
          </p:cNvPicPr>
          <p:nvPr/>
        </p:nvPicPr>
        <p:blipFill>
          <a:blip r:embed="rId3"/>
          <a:stretch>
            <a:fillRect/>
          </a:stretch>
        </p:blipFill>
        <p:spPr>
          <a:xfrm>
            <a:off x="6591300" y="3381374"/>
            <a:ext cx="3124200" cy="1466850"/>
          </a:xfrm>
          <a:prstGeom prst="rect">
            <a:avLst/>
          </a:prstGeom>
        </p:spPr>
      </p:pic>
    </p:spTree>
    <p:extLst>
      <p:ext uri="{BB962C8B-B14F-4D97-AF65-F5344CB8AC3E}">
        <p14:creationId xmlns:p14="http://schemas.microsoft.com/office/powerpoint/2010/main" val="123241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524000" y="857250"/>
            <a:ext cx="4495800" cy="5319522"/>
          </a:xfrm>
        </p:spPr>
        <p:txBody>
          <a:bodyPr>
            <a:normAutofit/>
          </a:bodyPr>
          <a:lstStyle/>
          <a:p>
            <a:pPr marL="45720" indent="0" algn="just">
              <a:buNone/>
            </a:pPr>
            <a:r>
              <a:rPr lang="es-MX" sz="2800" b="1" dirty="0">
                <a:solidFill>
                  <a:schemeClr val="accent1">
                    <a:lumMod val="50000"/>
                  </a:schemeClr>
                </a:solidFill>
              </a:rPr>
              <a:t>3. </a:t>
            </a:r>
            <a:r>
              <a:rPr lang="es-MX" sz="2800" b="1" dirty="0" smtClean="0">
                <a:solidFill>
                  <a:schemeClr val="accent1">
                    <a:lumMod val="50000"/>
                  </a:schemeClr>
                </a:solidFill>
              </a:rPr>
              <a:t>Crecimiento: </a:t>
            </a:r>
            <a:r>
              <a:rPr lang="es-MX" sz="2800" dirty="0" smtClean="0">
                <a:solidFill>
                  <a:schemeClr val="accent1">
                    <a:lumMod val="50000"/>
                  </a:schemeClr>
                </a:solidFill>
              </a:rPr>
              <a:t>Que </a:t>
            </a:r>
            <a:r>
              <a:rPr lang="es-MX" sz="2800" dirty="0">
                <a:solidFill>
                  <a:schemeClr val="accent1">
                    <a:lumMod val="50000"/>
                  </a:schemeClr>
                </a:solidFill>
              </a:rPr>
              <a:t>el PIB real crezca a una tasa anual que permita mejorar las condiciones de vida de los ciudadanos</a:t>
            </a:r>
          </a:p>
          <a:p>
            <a:pPr marL="45720" indent="0">
              <a:buNone/>
            </a:pPr>
            <a:endParaRPr lang="es-MX" sz="2800" dirty="0"/>
          </a:p>
        </p:txBody>
      </p:sp>
      <p:sp>
        <p:nvSpPr>
          <p:cNvPr id="4" name="Marcador de contenido 3"/>
          <p:cNvSpPr>
            <a:spLocks noGrp="1"/>
          </p:cNvSpPr>
          <p:nvPr>
            <p:ph sz="half" idx="2"/>
          </p:nvPr>
        </p:nvSpPr>
        <p:spPr>
          <a:xfrm>
            <a:off x="6686550" y="857250"/>
            <a:ext cx="4495800" cy="5319522"/>
          </a:xfrm>
        </p:spPr>
        <p:txBody>
          <a:bodyPr/>
          <a:lstStyle/>
          <a:p>
            <a:pPr marL="45720" indent="0" algn="just">
              <a:buNone/>
            </a:pPr>
            <a:r>
              <a:rPr lang="es-MX" sz="2800" b="1" dirty="0">
                <a:solidFill>
                  <a:schemeClr val="accent1">
                    <a:lumMod val="50000"/>
                  </a:schemeClr>
                </a:solidFill>
              </a:rPr>
              <a:t>4. Control del déficit </a:t>
            </a:r>
            <a:r>
              <a:rPr lang="es-MX" sz="2800" b="1" dirty="0" smtClean="0">
                <a:solidFill>
                  <a:schemeClr val="accent1">
                    <a:lumMod val="50000"/>
                  </a:schemeClr>
                </a:solidFill>
              </a:rPr>
              <a:t>público</a:t>
            </a:r>
            <a:r>
              <a:rPr lang="es-MX" sz="2800" dirty="0" smtClean="0">
                <a:solidFill>
                  <a:schemeClr val="accent1">
                    <a:lumMod val="50000"/>
                  </a:schemeClr>
                </a:solidFill>
              </a:rPr>
              <a:t>: Se </a:t>
            </a:r>
            <a:r>
              <a:rPr lang="es-MX" sz="2800" dirty="0">
                <a:solidFill>
                  <a:schemeClr val="accent1">
                    <a:lumMod val="50000"/>
                  </a:schemeClr>
                </a:solidFill>
              </a:rPr>
              <a:t>deben moderar los gastos para que éstos no superen a los ingresos disponibles.</a:t>
            </a:r>
          </a:p>
          <a:p>
            <a:pPr marL="45720" indent="0">
              <a:buNone/>
            </a:pPr>
            <a:endParaRPr lang="es-MX" dirty="0"/>
          </a:p>
        </p:txBody>
      </p:sp>
      <p:pic>
        <p:nvPicPr>
          <p:cNvPr id="5" name="Imagen 4"/>
          <p:cNvPicPr>
            <a:picLocks noChangeAspect="1"/>
          </p:cNvPicPr>
          <p:nvPr/>
        </p:nvPicPr>
        <p:blipFill>
          <a:blip r:embed="rId2"/>
          <a:stretch>
            <a:fillRect/>
          </a:stretch>
        </p:blipFill>
        <p:spPr>
          <a:xfrm>
            <a:off x="2038350" y="3328987"/>
            <a:ext cx="2952750" cy="1685925"/>
          </a:xfrm>
          <a:prstGeom prst="rect">
            <a:avLst/>
          </a:prstGeom>
        </p:spPr>
      </p:pic>
      <p:pic>
        <p:nvPicPr>
          <p:cNvPr id="6" name="Imagen 5"/>
          <p:cNvPicPr>
            <a:picLocks noChangeAspect="1"/>
          </p:cNvPicPr>
          <p:nvPr/>
        </p:nvPicPr>
        <p:blipFill>
          <a:blip r:embed="rId3"/>
          <a:stretch>
            <a:fillRect/>
          </a:stretch>
        </p:blipFill>
        <p:spPr>
          <a:xfrm>
            <a:off x="7981950" y="3316534"/>
            <a:ext cx="1924050" cy="1441013"/>
          </a:xfrm>
          <a:prstGeom prst="rect">
            <a:avLst/>
          </a:prstGeom>
        </p:spPr>
      </p:pic>
    </p:spTree>
    <p:extLst>
      <p:ext uri="{BB962C8B-B14F-4D97-AF65-F5344CB8AC3E}">
        <p14:creationId xmlns:p14="http://schemas.microsoft.com/office/powerpoint/2010/main" val="3192361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524000" y="1104900"/>
            <a:ext cx="4495800" cy="5071872"/>
          </a:xfrm>
        </p:spPr>
        <p:txBody>
          <a:bodyPr>
            <a:normAutofit/>
          </a:bodyPr>
          <a:lstStyle/>
          <a:p>
            <a:pPr marL="45720" indent="0" algn="just">
              <a:buNone/>
            </a:pPr>
            <a:r>
              <a:rPr lang="es-MX" sz="2800" b="1" dirty="0">
                <a:solidFill>
                  <a:schemeClr val="accent1">
                    <a:lumMod val="50000"/>
                  </a:schemeClr>
                </a:solidFill>
              </a:rPr>
              <a:t>5. Estabilidad </a:t>
            </a:r>
            <a:r>
              <a:rPr lang="es-MX" sz="2800" b="1" dirty="0" smtClean="0">
                <a:solidFill>
                  <a:schemeClr val="accent1">
                    <a:lumMod val="50000"/>
                  </a:schemeClr>
                </a:solidFill>
              </a:rPr>
              <a:t>exterior</a:t>
            </a:r>
            <a:r>
              <a:rPr lang="es-MX" sz="2800" dirty="0" smtClean="0">
                <a:solidFill>
                  <a:schemeClr val="accent1">
                    <a:lumMod val="50000"/>
                  </a:schemeClr>
                </a:solidFill>
              </a:rPr>
              <a:t>: Conseguir </a:t>
            </a:r>
            <a:r>
              <a:rPr lang="es-MX" sz="2800" dirty="0">
                <a:solidFill>
                  <a:schemeClr val="accent1">
                    <a:lumMod val="50000"/>
                  </a:schemeClr>
                </a:solidFill>
              </a:rPr>
              <a:t>que las relaciones económicas que se establecen entre los países sean lo más equilibradas </a:t>
            </a:r>
            <a:r>
              <a:rPr lang="es-MX" sz="2800" dirty="0" smtClean="0">
                <a:solidFill>
                  <a:schemeClr val="accent1">
                    <a:lumMod val="50000"/>
                  </a:schemeClr>
                </a:solidFill>
              </a:rPr>
              <a:t>posible(</a:t>
            </a:r>
            <a:r>
              <a:rPr lang="es-MX" sz="2800" dirty="0" err="1" smtClean="0">
                <a:solidFill>
                  <a:schemeClr val="accent1">
                    <a:lumMod val="50000"/>
                  </a:schemeClr>
                </a:solidFill>
              </a:rPr>
              <a:t>Parkin</a:t>
            </a:r>
            <a:r>
              <a:rPr lang="es-MX" sz="2800" dirty="0" smtClean="0">
                <a:solidFill>
                  <a:schemeClr val="accent1">
                    <a:lumMod val="50000"/>
                  </a:schemeClr>
                </a:solidFill>
              </a:rPr>
              <a:t>, 2015).</a:t>
            </a:r>
            <a:endParaRPr lang="es-MX" sz="2800" dirty="0">
              <a:solidFill>
                <a:schemeClr val="accent1">
                  <a:lumMod val="50000"/>
                </a:schemeClr>
              </a:solidFill>
            </a:endParaRPr>
          </a:p>
          <a:p>
            <a:pPr marL="45720" indent="0">
              <a:buNone/>
            </a:pPr>
            <a:endParaRPr lang="es-MX" sz="2800"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10400" y="1104900"/>
            <a:ext cx="2286000" cy="15240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150" y="3428318"/>
            <a:ext cx="2361585" cy="1734127"/>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0506" y="3936399"/>
            <a:ext cx="2437765" cy="1499593"/>
          </a:xfrm>
          <a:prstGeom prst="rect">
            <a:avLst/>
          </a:prstGeom>
        </p:spPr>
      </p:pic>
    </p:spTree>
    <p:extLst>
      <p:ext uri="{BB962C8B-B14F-4D97-AF65-F5344CB8AC3E}">
        <p14:creationId xmlns:p14="http://schemas.microsoft.com/office/powerpoint/2010/main" val="35660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8746" y="610336"/>
            <a:ext cx="10601831" cy="874449"/>
          </a:xfrm>
        </p:spPr>
        <p:txBody>
          <a:bodyPr>
            <a:normAutofit fontScale="90000"/>
          </a:bodyPr>
          <a:lstStyle/>
          <a:p>
            <a:pPr algn="ctr"/>
            <a:r>
              <a:rPr lang="es-MX" b="1" dirty="0" smtClean="0">
                <a:solidFill>
                  <a:schemeClr val="accent1">
                    <a:lumMod val="50000"/>
                  </a:schemeClr>
                </a:solidFill>
              </a:rPr>
              <a:t>Las políticas económicas y los objetivos económicos</a:t>
            </a:r>
            <a:r>
              <a:rPr lang="es-MX" dirty="0" smtClean="0">
                <a:solidFill>
                  <a:srgbClr val="002060"/>
                </a:solidFill>
              </a:rPr>
              <a:t/>
            </a:r>
            <a:br>
              <a:rPr lang="es-MX" dirty="0" smtClean="0">
                <a:solidFill>
                  <a:srgbClr val="002060"/>
                </a:solidFill>
              </a:rPr>
            </a:br>
            <a:endParaRPr lang="es-MX" dirty="0">
              <a:solidFill>
                <a:srgbClr val="00206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06612629"/>
              </p:ext>
            </p:extLst>
          </p:nvPr>
        </p:nvGraphicFramePr>
        <p:xfrm>
          <a:off x="1415480" y="2204864"/>
          <a:ext cx="9721080" cy="3096344"/>
        </p:xfrm>
        <a:graphic>
          <a:graphicData uri="http://schemas.openxmlformats.org/drawingml/2006/table">
            <a:tbl>
              <a:tblPr firstRow="1" bandRow="1">
                <a:tableStyleId>{B301B821-A1FF-4177-AEE7-76D212191A09}</a:tableStyleId>
              </a:tblPr>
              <a:tblGrid>
                <a:gridCol w="3240360"/>
                <a:gridCol w="3240360"/>
                <a:gridCol w="3240360"/>
              </a:tblGrid>
              <a:tr h="432092">
                <a:tc>
                  <a:txBody>
                    <a:bodyPr/>
                    <a:lstStyle/>
                    <a:p>
                      <a:r>
                        <a:rPr lang="es-MX" sz="1800" dirty="0" smtClean="0"/>
                        <a:t>Políticas</a:t>
                      </a:r>
                      <a:r>
                        <a:rPr lang="es-MX" sz="1800" baseline="0" dirty="0" smtClean="0"/>
                        <a:t> Instrumentales</a:t>
                      </a:r>
                      <a:endParaRPr lang="es-MX" sz="1800" dirty="0"/>
                    </a:p>
                  </a:txBody>
                  <a:tcPr marL="91416" marR="91416" marT="45708" marB="45708"/>
                </a:tc>
                <a:tc>
                  <a:txBody>
                    <a:bodyPr/>
                    <a:lstStyle/>
                    <a:p>
                      <a:r>
                        <a:rPr lang="es-MX" sz="1800" dirty="0" smtClean="0"/>
                        <a:t>Políticas Sectoriales</a:t>
                      </a:r>
                      <a:endParaRPr lang="es-MX" sz="1800" dirty="0"/>
                    </a:p>
                  </a:txBody>
                  <a:tcPr marL="91416" marR="91416" marT="45708" marB="45708"/>
                </a:tc>
                <a:tc>
                  <a:txBody>
                    <a:bodyPr/>
                    <a:lstStyle/>
                    <a:p>
                      <a:r>
                        <a:rPr lang="es-MX" sz="1800" dirty="0" smtClean="0"/>
                        <a:t>Objetivos económicas</a:t>
                      </a:r>
                      <a:endParaRPr lang="es-MX" sz="1800" dirty="0"/>
                    </a:p>
                  </a:txBody>
                  <a:tcPr marL="91416" marR="91416" marT="45708" marB="45708"/>
                </a:tc>
              </a:tr>
              <a:tr h="2664252">
                <a:tc>
                  <a:txBody>
                    <a:bodyPr/>
                    <a:lstStyle/>
                    <a:p>
                      <a:r>
                        <a:rPr lang="es-MX" sz="1800" dirty="0" smtClean="0">
                          <a:solidFill>
                            <a:schemeClr val="accent1">
                              <a:lumMod val="50000"/>
                            </a:schemeClr>
                          </a:solidFill>
                        </a:rPr>
                        <a:t>Política Fiscal</a:t>
                      </a:r>
                    </a:p>
                    <a:p>
                      <a:endParaRPr lang="es-MX" sz="1800" dirty="0" smtClean="0">
                        <a:solidFill>
                          <a:schemeClr val="accent1">
                            <a:lumMod val="50000"/>
                          </a:schemeClr>
                        </a:solidFill>
                      </a:endParaRPr>
                    </a:p>
                    <a:p>
                      <a:endParaRPr lang="es-MX" sz="1800" dirty="0" smtClean="0">
                        <a:solidFill>
                          <a:schemeClr val="accent1">
                            <a:lumMod val="50000"/>
                          </a:schemeClr>
                        </a:solidFill>
                      </a:endParaRPr>
                    </a:p>
                    <a:p>
                      <a:endParaRPr lang="es-MX" sz="1800" dirty="0" smtClean="0">
                        <a:solidFill>
                          <a:schemeClr val="accent1">
                            <a:lumMod val="50000"/>
                          </a:schemeClr>
                        </a:solidFill>
                      </a:endParaRPr>
                    </a:p>
                    <a:p>
                      <a:endParaRPr lang="es-MX" sz="1800" dirty="0" smtClean="0">
                        <a:solidFill>
                          <a:schemeClr val="accent1">
                            <a:lumMod val="50000"/>
                          </a:schemeClr>
                        </a:solidFill>
                      </a:endParaRPr>
                    </a:p>
                    <a:p>
                      <a:endParaRPr lang="es-MX" sz="1800" dirty="0" smtClean="0">
                        <a:solidFill>
                          <a:schemeClr val="accent1">
                            <a:lumMod val="50000"/>
                          </a:schemeClr>
                        </a:solidFill>
                      </a:endParaRPr>
                    </a:p>
                    <a:p>
                      <a:r>
                        <a:rPr lang="es-MX" sz="1800" dirty="0" smtClean="0">
                          <a:solidFill>
                            <a:schemeClr val="accent1">
                              <a:lumMod val="50000"/>
                            </a:schemeClr>
                          </a:solidFill>
                        </a:rPr>
                        <a:t>Política Monetaria</a:t>
                      </a:r>
                      <a:endParaRPr lang="es-MX" sz="1800" dirty="0">
                        <a:solidFill>
                          <a:schemeClr val="accent1">
                            <a:lumMod val="50000"/>
                          </a:schemeClr>
                        </a:solidFill>
                      </a:endParaRPr>
                    </a:p>
                  </a:txBody>
                  <a:tcPr marL="91416" marR="91416" marT="45708" marB="45708"/>
                </a:tc>
                <a:tc>
                  <a:txBody>
                    <a:bodyPr/>
                    <a:lstStyle/>
                    <a:p>
                      <a:r>
                        <a:rPr lang="es-MX" sz="1800" dirty="0" smtClean="0">
                          <a:solidFill>
                            <a:schemeClr val="accent1">
                              <a:lumMod val="50000"/>
                            </a:schemeClr>
                          </a:solidFill>
                        </a:rPr>
                        <a:t>Política agrícola</a:t>
                      </a:r>
                    </a:p>
                    <a:p>
                      <a:r>
                        <a:rPr lang="es-MX" sz="1800" dirty="0" smtClean="0">
                          <a:solidFill>
                            <a:schemeClr val="accent1">
                              <a:lumMod val="50000"/>
                            </a:schemeClr>
                          </a:solidFill>
                        </a:rPr>
                        <a:t>Política pesquera</a:t>
                      </a:r>
                    </a:p>
                    <a:p>
                      <a:r>
                        <a:rPr lang="es-MX" sz="1800" dirty="0" smtClean="0">
                          <a:solidFill>
                            <a:schemeClr val="accent1">
                              <a:lumMod val="50000"/>
                            </a:schemeClr>
                          </a:solidFill>
                        </a:rPr>
                        <a:t>Política Industrial</a:t>
                      </a:r>
                    </a:p>
                    <a:p>
                      <a:r>
                        <a:rPr lang="es-MX" sz="1800" dirty="0" smtClean="0">
                          <a:solidFill>
                            <a:schemeClr val="accent1">
                              <a:lumMod val="50000"/>
                            </a:schemeClr>
                          </a:solidFill>
                        </a:rPr>
                        <a:t>Política turística</a:t>
                      </a:r>
                    </a:p>
                    <a:p>
                      <a:r>
                        <a:rPr lang="es-MX" sz="1800" dirty="0" smtClean="0">
                          <a:solidFill>
                            <a:schemeClr val="accent1">
                              <a:lumMod val="50000"/>
                            </a:schemeClr>
                          </a:solidFill>
                        </a:rPr>
                        <a:t>Política educativa</a:t>
                      </a:r>
                    </a:p>
                    <a:p>
                      <a:r>
                        <a:rPr lang="es-MX" sz="1800" dirty="0" smtClean="0">
                          <a:solidFill>
                            <a:schemeClr val="accent1">
                              <a:lumMod val="50000"/>
                            </a:schemeClr>
                          </a:solidFill>
                        </a:rPr>
                        <a:t>Etc…..</a:t>
                      </a:r>
                    </a:p>
                    <a:p>
                      <a:endParaRPr lang="es-MX" sz="1800" dirty="0" smtClean="0">
                        <a:solidFill>
                          <a:schemeClr val="accent1">
                            <a:lumMod val="50000"/>
                          </a:schemeClr>
                        </a:solidFill>
                      </a:endParaRPr>
                    </a:p>
                    <a:p>
                      <a:endParaRPr lang="es-MX" sz="1800" dirty="0">
                        <a:solidFill>
                          <a:schemeClr val="accent1">
                            <a:lumMod val="50000"/>
                          </a:schemeClr>
                        </a:solidFill>
                      </a:endParaRPr>
                    </a:p>
                  </a:txBody>
                  <a:tcPr marL="91416" marR="91416" marT="45708" marB="45708"/>
                </a:tc>
                <a:tc>
                  <a:txBody>
                    <a:bodyPr/>
                    <a:lstStyle/>
                    <a:p>
                      <a:r>
                        <a:rPr lang="es-MX" sz="1800" dirty="0" smtClean="0">
                          <a:solidFill>
                            <a:schemeClr val="accent1">
                              <a:lumMod val="50000"/>
                            </a:schemeClr>
                          </a:solidFill>
                        </a:rPr>
                        <a:t>General: Bienestar</a:t>
                      </a:r>
                    </a:p>
                    <a:p>
                      <a:r>
                        <a:rPr lang="es-MX" sz="1800" dirty="0" smtClean="0">
                          <a:solidFill>
                            <a:schemeClr val="accent1">
                              <a:lumMod val="50000"/>
                            </a:schemeClr>
                          </a:solidFill>
                        </a:rPr>
                        <a:t>Específicos:</a:t>
                      </a:r>
                      <a:r>
                        <a:rPr lang="es-MX" sz="1800" baseline="0" dirty="0" smtClean="0">
                          <a:solidFill>
                            <a:schemeClr val="accent1">
                              <a:lumMod val="50000"/>
                            </a:schemeClr>
                          </a:solidFill>
                        </a:rPr>
                        <a:t> crecimiento económico, estabilidad de precios, empleo, estabilidad exterior, control del déficit público</a:t>
                      </a:r>
                      <a:endParaRPr lang="es-MX" sz="1800" dirty="0">
                        <a:solidFill>
                          <a:schemeClr val="accent1">
                            <a:lumMod val="50000"/>
                          </a:schemeClr>
                        </a:solidFill>
                      </a:endParaRPr>
                    </a:p>
                  </a:txBody>
                  <a:tcPr marL="91416" marR="91416" marT="45708" marB="45708"/>
                </a:tc>
              </a:tr>
            </a:tbl>
          </a:graphicData>
        </a:graphic>
      </p:graphicFrame>
    </p:spTree>
    <p:extLst>
      <p:ext uri="{BB962C8B-B14F-4D97-AF65-F5344CB8AC3E}">
        <p14:creationId xmlns:p14="http://schemas.microsoft.com/office/powerpoint/2010/main" val="241681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Guion explicativo</a:t>
            </a:r>
            <a:endParaRPr lang="es-MX" b="1" dirty="0">
              <a:solidFill>
                <a:schemeClr val="accent1">
                  <a:lumMod val="50000"/>
                </a:schemeClr>
              </a:solidFill>
            </a:endParaRPr>
          </a:p>
        </p:txBody>
      </p:sp>
      <p:sp>
        <p:nvSpPr>
          <p:cNvPr id="3" name="Marcador de contenido 2"/>
          <p:cNvSpPr>
            <a:spLocks noGrp="1"/>
          </p:cNvSpPr>
          <p:nvPr>
            <p:ph idx="1"/>
          </p:nvPr>
        </p:nvSpPr>
        <p:spPr/>
        <p:txBody>
          <a:bodyPr/>
          <a:lstStyle/>
          <a:p>
            <a:pPr marL="45720" indent="0" algn="just">
              <a:buNone/>
            </a:pPr>
            <a:r>
              <a:rPr lang="es-MX" sz="2800" dirty="0">
                <a:solidFill>
                  <a:schemeClr val="accent1">
                    <a:lumMod val="50000"/>
                  </a:schemeClr>
                </a:solidFill>
              </a:rPr>
              <a:t>El presente material didáctico pretende que los alumnos se familiaricen con conceptos básicos de la microeconomía, </a:t>
            </a:r>
            <a:r>
              <a:rPr lang="es-MX" sz="2800" dirty="0" smtClean="0">
                <a:solidFill>
                  <a:schemeClr val="accent1">
                    <a:lumMod val="50000"/>
                  </a:schemeClr>
                </a:solidFill>
              </a:rPr>
              <a:t>con el sustentante de </a:t>
            </a:r>
            <a:r>
              <a:rPr lang="es-MX" sz="2800" dirty="0">
                <a:solidFill>
                  <a:schemeClr val="accent1">
                    <a:lumMod val="50000"/>
                  </a:schemeClr>
                </a:solidFill>
              </a:rPr>
              <a:t>la microeconomía así como elementos básicos de la oferta y la demanda, sus respectivas tablas y curvas, los determinantes de cada una y derivado de ello se elaboran ejercicios. También se integran ejercicios sobre elasticidad precio de la demanda y de la oferta. Estos elementos serán importantes para conocer el funcionamiento de la economía en pequeña escala para más adelante llevarlo a dimensiones macro.</a:t>
            </a:r>
          </a:p>
          <a:p>
            <a:endParaRPr lang="es-MX" dirty="0"/>
          </a:p>
        </p:txBody>
      </p:sp>
    </p:spTree>
    <p:extLst>
      <p:ext uri="{BB962C8B-B14F-4D97-AF65-F5344CB8AC3E}">
        <p14:creationId xmlns:p14="http://schemas.microsoft.com/office/powerpoint/2010/main" val="185765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dirty="0" smtClean="0">
                <a:solidFill>
                  <a:srgbClr val="002060"/>
                </a:solidFill>
              </a:rPr>
              <a:t>Política Fiscal</a:t>
            </a:r>
            <a:endParaRPr lang="es-MX" dirty="0">
              <a:solidFill>
                <a:srgbClr val="002060"/>
              </a:solidFill>
            </a:endParaRPr>
          </a:p>
        </p:txBody>
      </p:sp>
      <p:sp>
        <p:nvSpPr>
          <p:cNvPr id="9" name="Marcador de posición de imagen 8"/>
          <p:cNvSpPr>
            <a:spLocks noGrp="1"/>
          </p:cNvSpPr>
          <p:nvPr>
            <p:ph type="pic" idx="10"/>
          </p:nvPr>
        </p:nvSpPr>
        <p:spPr/>
      </p:sp>
      <p:sp>
        <p:nvSpPr>
          <p:cNvPr id="10" name="Marcador de posición de imagen 9"/>
          <p:cNvSpPr>
            <a:spLocks noGrp="1"/>
          </p:cNvSpPr>
          <p:nvPr>
            <p:ph type="pic" idx="11"/>
          </p:nvPr>
        </p:nvSpPr>
        <p:spPr/>
      </p:sp>
      <p:sp>
        <p:nvSpPr>
          <p:cNvPr id="11" name="Marcador de posición de imagen 10"/>
          <p:cNvSpPr>
            <a:spLocks noGrp="1"/>
          </p:cNvSpPr>
          <p:nvPr>
            <p:ph type="pic" idx="12"/>
          </p:nvPr>
        </p:nvSpPr>
        <p:spPr/>
      </p:sp>
      <p:sp>
        <p:nvSpPr>
          <p:cNvPr id="3" name="Marcador de contenido 2"/>
          <p:cNvSpPr>
            <a:spLocks noGrp="1"/>
          </p:cNvSpPr>
          <p:nvPr>
            <p:ph type="subTitle" idx="1"/>
          </p:nvPr>
        </p:nvSpPr>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sp>
        <p:nvSpPr>
          <p:cNvPr id="4" name="Rectángulo 3"/>
          <p:cNvSpPr/>
          <p:nvPr/>
        </p:nvSpPr>
        <p:spPr>
          <a:xfrm>
            <a:off x="1" y="5931922"/>
            <a:ext cx="12191999" cy="104092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s-MX" sz="2800" dirty="0">
                <a:solidFill>
                  <a:schemeClr val="accent1">
                    <a:lumMod val="50000"/>
                  </a:schemeClr>
                </a:solidFill>
              </a:rPr>
              <a:t>Consiste en la utilización del </a:t>
            </a:r>
            <a:r>
              <a:rPr lang="es-MX" sz="2800" b="1" dirty="0">
                <a:solidFill>
                  <a:schemeClr val="accent1">
                    <a:lumMod val="50000"/>
                  </a:schemeClr>
                </a:solidFill>
              </a:rPr>
              <a:t>gasto público </a:t>
            </a:r>
            <a:r>
              <a:rPr lang="es-MX" sz="2800" dirty="0">
                <a:solidFill>
                  <a:schemeClr val="accent1">
                    <a:lumMod val="50000"/>
                  </a:schemeClr>
                </a:solidFill>
              </a:rPr>
              <a:t>y de los </a:t>
            </a:r>
            <a:r>
              <a:rPr lang="es-MX" sz="2800" b="1" dirty="0">
                <a:solidFill>
                  <a:schemeClr val="accent1">
                    <a:lumMod val="50000"/>
                  </a:schemeClr>
                </a:solidFill>
              </a:rPr>
              <a:t>impuestos</a:t>
            </a:r>
            <a:r>
              <a:rPr lang="es-MX" sz="2800" dirty="0">
                <a:solidFill>
                  <a:schemeClr val="accent1">
                    <a:lumMod val="50000"/>
                  </a:schemeClr>
                </a:solidFill>
              </a:rPr>
              <a:t> como instrumentos de política económica para la consecución de unos objetivos determinados.</a:t>
            </a:r>
          </a:p>
        </p:txBody>
      </p:sp>
      <p:sp>
        <p:nvSpPr>
          <p:cNvPr id="5" name="Rectángulo redondeado 4"/>
          <p:cNvSpPr/>
          <p:nvPr/>
        </p:nvSpPr>
        <p:spPr>
          <a:xfrm>
            <a:off x="2" y="0"/>
            <a:ext cx="4023358" cy="472625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endParaRPr lang="es-MX" sz="2000" b="1" dirty="0">
              <a:solidFill>
                <a:schemeClr val="tx1"/>
              </a:solidFill>
            </a:endParaRPr>
          </a:p>
          <a:p>
            <a:pPr algn="just"/>
            <a:endParaRPr lang="es-MX" sz="2000" b="1" dirty="0">
              <a:solidFill>
                <a:schemeClr val="tx1"/>
              </a:solidFill>
            </a:endParaRPr>
          </a:p>
          <a:p>
            <a:pPr algn="just"/>
            <a:endParaRPr lang="es-MX" sz="2000" b="1" dirty="0">
              <a:solidFill>
                <a:schemeClr val="tx1"/>
              </a:solidFill>
            </a:endParaRPr>
          </a:p>
          <a:p>
            <a:pPr algn="just"/>
            <a:endParaRPr lang="es-MX" sz="2000" b="1" dirty="0">
              <a:solidFill>
                <a:schemeClr val="tx1"/>
              </a:solidFill>
            </a:endParaRPr>
          </a:p>
          <a:p>
            <a:pPr algn="just"/>
            <a:endParaRPr lang="es-MX" sz="2000" b="1" dirty="0">
              <a:solidFill>
                <a:schemeClr val="tx1"/>
              </a:solidFill>
            </a:endParaRPr>
          </a:p>
          <a:p>
            <a:pPr algn="just"/>
            <a:r>
              <a:rPr lang="es-MX" sz="2400" b="1" dirty="0">
                <a:solidFill>
                  <a:schemeClr val="accent1">
                    <a:lumMod val="50000"/>
                  </a:schemeClr>
                </a:solidFill>
              </a:rPr>
              <a:t>Gasto </a:t>
            </a:r>
            <a:r>
              <a:rPr lang="es-MX" sz="2400" b="1" dirty="0">
                <a:solidFill>
                  <a:schemeClr val="accent1">
                    <a:lumMod val="50000"/>
                  </a:schemeClr>
                </a:solidFill>
              </a:rPr>
              <a:t>Público</a:t>
            </a:r>
            <a:r>
              <a:rPr lang="es-MX" sz="2400" dirty="0">
                <a:solidFill>
                  <a:schemeClr val="accent1">
                    <a:lumMod val="50000"/>
                  </a:schemeClr>
                </a:solidFill>
              </a:rPr>
              <a:t>: lo constituyen los programas de gobierno de obras públicas (carreteras, hospitales), programas de compra de bienes y servicios, gasto de transferencias (pensiones)</a:t>
            </a:r>
          </a:p>
          <a:p>
            <a:pPr algn="just"/>
            <a:endParaRPr lang="es-MX" sz="2400" dirty="0">
              <a:solidFill>
                <a:schemeClr val="accent1">
                  <a:lumMod val="50000"/>
                </a:schemeClr>
              </a:solidFill>
            </a:endParaRPr>
          </a:p>
          <a:p>
            <a:pPr algn="just"/>
            <a:endParaRPr lang="es-MX" sz="2000" dirty="0">
              <a:solidFill>
                <a:srgbClr val="002060"/>
              </a:solidFill>
            </a:endParaRPr>
          </a:p>
          <a:p>
            <a:pPr algn="just"/>
            <a:endParaRPr lang="es-MX" sz="2000"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p:txBody>
      </p:sp>
      <p:sp>
        <p:nvSpPr>
          <p:cNvPr id="6" name="Rectángulo redondeado 5"/>
          <p:cNvSpPr/>
          <p:nvPr/>
        </p:nvSpPr>
        <p:spPr>
          <a:xfrm>
            <a:off x="8212059" y="1"/>
            <a:ext cx="3979941" cy="478997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endParaRPr lang="es-MX" b="1" dirty="0">
              <a:solidFill>
                <a:schemeClr val="tx1"/>
              </a:solidFill>
            </a:endParaRPr>
          </a:p>
          <a:p>
            <a:pPr algn="just"/>
            <a:endParaRPr lang="es-MX" b="1" dirty="0">
              <a:solidFill>
                <a:schemeClr val="tx1"/>
              </a:solidFill>
            </a:endParaRPr>
          </a:p>
          <a:p>
            <a:pPr algn="just"/>
            <a:endParaRPr lang="es-MX" b="1" dirty="0">
              <a:solidFill>
                <a:schemeClr val="tx1"/>
              </a:solidFill>
            </a:endParaRPr>
          </a:p>
          <a:p>
            <a:pPr algn="just"/>
            <a:endParaRPr lang="es-MX" b="1" dirty="0">
              <a:solidFill>
                <a:schemeClr val="tx1"/>
              </a:solidFill>
            </a:endParaRPr>
          </a:p>
          <a:p>
            <a:pPr algn="just"/>
            <a:endParaRPr lang="es-MX" b="1" dirty="0">
              <a:solidFill>
                <a:schemeClr val="tx1"/>
              </a:solidFill>
            </a:endParaRPr>
          </a:p>
          <a:p>
            <a:pPr algn="just"/>
            <a:r>
              <a:rPr lang="es-MX" sz="2400" b="1" dirty="0">
                <a:solidFill>
                  <a:schemeClr val="accent1">
                    <a:lumMod val="50000"/>
                  </a:schemeClr>
                </a:solidFill>
              </a:rPr>
              <a:t>Impuestos</a:t>
            </a:r>
            <a:r>
              <a:rPr lang="es-MX" sz="2400" b="1" dirty="0">
                <a:solidFill>
                  <a:schemeClr val="accent1">
                    <a:lumMod val="50000"/>
                  </a:schemeClr>
                </a:solidFill>
              </a:rPr>
              <a:t>:</a:t>
            </a:r>
            <a:r>
              <a:rPr lang="es-MX" sz="2400" dirty="0">
                <a:solidFill>
                  <a:schemeClr val="accent1">
                    <a:lumMod val="50000"/>
                  </a:schemeClr>
                </a:solidFill>
              </a:rPr>
              <a:t> son los ingresos públicos creados por ley y de cumplimiento obligatorio</a:t>
            </a:r>
          </a:p>
          <a:p>
            <a:pPr algn="just"/>
            <a:endParaRPr lang="es-MX" dirty="0">
              <a:solidFill>
                <a:schemeClr val="accent1">
                  <a:lumMod val="50000"/>
                </a:schemeClr>
              </a:solidFill>
            </a:endParaRPr>
          </a:p>
          <a:p>
            <a:pPr algn="just"/>
            <a:endParaRPr lang="es-MX" sz="2000" dirty="0">
              <a:solidFill>
                <a:schemeClr val="tx1"/>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2814" y="3086100"/>
            <a:ext cx="2937055" cy="165963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780" y="152758"/>
            <a:ext cx="2321251" cy="2594596"/>
          </a:xfrm>
          <a:prstGeom prst="rect">
            <a:avLst/>
          </a:prstGeom>
        </p:spPr>
      </p:pic>
    </p:spTree>
    <p:extLst>
      <p:ext uri="{BB962C8B-B14F-4D97-AF65-F5344CB8AC3E}">
        <p14:creationId xmlns:p14="http://schemas.microsoft.com/office/powerpoint/2010/main" val="1092783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8746" y="610336"/>
            <a:ext cx="10503604" cy="585203"/>
          </a:xfrm>
        </p:spPr>
        <p:txBody>
          <a:bodyPr>
            <a:normAutofit/>
          </a:bodyPr>
          <a:lstStyle/>
          <a:p>
            <a:pPr algn="ctr"/>
            <a:r>
              <a:rPr lang="es-MX" b="1" dirty="0" smtClean="0">
                <a:solidFill>
                  <a:schemeClr val="accent1">
                    <a:lumMod val="50000"/>
                  </a:schemeClr>
                </a:solidFill>
              </a:rPr>
              <a:t>Política Monetaria</a:t>
            </a:r>
            <a:endParaRPr lang="es-MX" b="1" dirty="0">
              <a:solidFill>
                <a:schemeClr val="accent1">
                  <a:lumMod val="50000"/>
                </a:schemeClr>
              </a:solidFill>
            </a:endParaRPr>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18448" y="3389571"/>
            <a:ext cx="1990725" cy="1323975"/>
          </a:xfrm>
        </p:spPr>
      </p:pic>
      <p:sp>
        <p:nvSpPr>
          <p:cNvPr id="4" name="Rectángulo redondeado 3"/>
          <p:cNvSpPr/>
          <p:nvPr/>
        </p:nvSpPr>
        <p:spPr>
          <a:xfrm>
            <a:off x="1116362" y="1477370"/>
            <a:ext cx="9742138" cy="15134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3200" dirty="0">
                <a:solidFill>
                  <a:schemeClr val="accent1">
                    <a:lumMod val="50000"/>
                  </a:schemeClr>
                </a:solidFill>
              </a:rPr>
              <a:t>Su propósito es alcanzar los objetivos de estabilidad de precios y el tipo de cambio.</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362" y="3332979"/>
            <a:ext cx="2475855" cy="1847369"/>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1944" y="3311820"/>
            <a:ext cx="1799756" cy="2542513"/>
          </a:xfrm>
          <a:prstGeom prst="rect">
            <a:avLst/>
          </a:prstGeom>
        </p:spPr>
      </p:pic>
    </p:spTree>
    <p:extLst>
      <p:ext uri="{BB962C8B-B14F-4D97-AF65-F5344CB8AC3E}">
        <p14:creationId xmlns:p14="http://schemas.microsoft.com/office/powerpoint/2010/main" val="329316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700918" y="188641"/>
            <a:ext cx="8532178" cy="1507067"/>
          </a:xfrm>
        </p:spPr>
        <p:txBody>
          <a:bodyPr/>
          <a:lstStyle/>
          <a:p>
            <a:pPr algn="ctr"/>
            <a:r>
              <a:rPr lang="es-MX" b="1" dirty="0">
                <a:solidFill>
                  <a:schemeClr val="accent1">
                    <a:lumMod val="50000"/>
                  </a:schemeClr>
                </a:solidFill>
              </a:rPr>
              <a:t>Producto Interno Bruto</a:t>
            </a:r>
            <a:br>
              <a:rPr lang="es-MX" b="1" dirty="0">
                <a:solidFill>
                  <a:schemeClr val="accent1">
                    <a:lumMod val="50000"/>
                  </a:schemeClr>
                </a:solidFill>
              </a:rPr>
            </a:br>
            <a:r>
              <a:rPr lang="es-MX" b="1" dirty="0">
                <a:solidFill>
                  <a:schemeClr val="accent1">
                    <a:lumMod val="50000"/>
                  </a:schemeClr>
                </a:solidFill>
              </a:rPr>
              <a:t>PIB</a:t>
            </a:r>
          </a:p>
        </p:txBody>
      </p:sp>
      <p:sp>
        <p:nvSpPr>
          <p:cNvPr id="5" name="Marcador de contenido 4"/>
          <p:cNvSpPr>
            <a:spLocks noGrp="1"/>
          </p:cNvSpPr>
          <p:nvPr>
            <p:ph sz="half" idx="1"/>
          </p:nvPr>
        </p:nvSpPr>
        <p:spPr>
          <a:xfrm>
            <a:off x="860325" y="1844825"/>
            <a:ext cx="4936369" cy="3890992"/>
          </a:xfrm>
        </p:spPr>
        <p:txBody>
          <a:bodyPr>
            <a:normAutofit/>
          </a:bodyPr>
          <a:lstStyle/>
          <a:p>
            <a:pPr algn="just">
              <a:buFont typeface="Wingdings" pitchFamily="2" charset="2"/>
              <a:buChar char="ü"/>
            </a:pPr>
            <a:r>
              <a:rPr lang="es-MX" sz="2200" dirty="0">
                <a:solidFill>
                  <a:schemeClr val="accent1">
                    <a:lumMod val="50000"/>
                  </a:schemeClr>
                </a:solidFill>
              </a:rPr>
              <a:t>De todos los concepto de macroeconomía el indicador más importante es el PIB.</a:t>
            </a:r>
          </a:p>
          <a:p>
            <a:pPr algn="just">
              <a:buFont typeface="Wingdings" pitchFamily="2" charset="2"/>
              <a:buChar char="ü"/>
            </a:pPr>
            <a:r>
              <a:rPr lang="es-MX" sz="2200" dirty="0">
                <a:solidFill>
                  <a:schemeClr val="accent1">
                    <a:lumMod val="50000"/>
                  </a:schemeClr>
                </a:solidFill>
              </a:rPr>
              <a:t>¿Qué es el PIB? Mide el valor total de los bienes y servicios producidos en un país en un año específico.</a:t>
            </a:r>
          </a:p>
          <a:p>
            <a:pPr algn="just">
              <a:buFont typeface="Wingdings" pitchFamily="2" charset="2"/>
              <a:buChar char="ü"/>
            </a:pPr>
            <a:r>
              <a:rPr lang="es-MX" sz="2200" dirty="0">
                <a:solidFill>
                  <a:schemeClr val="accent1">
                    <a:lumMod val="50000"/>
                  </a:schemeClr>
                </a:solidFill>
              </a:rPr>
              <a:t>El PIB constituye el indicador más amplio de la producción total de bienes y servicios de un país. </a:t>
            </a:r>
          </a:p>
          <a:p>
            <a:pPr marL="0" indent="0">
              <a:buNone/>
            </a:pPr>
            <a:endParaRPr lang="es-MX" dirty="0"/>
          </a:p>
        </p:txBody>
      </p:sp>
      <p:sp>
        <p:nvSpPr>
          <p:cNvPr id="6" name="Marcador de contenido 5"/>
          <p:cNvSpPr>
            <a:spLocks noGrp="1"/>
          </p:cNvSpPr>
          <p:nvPr>
            <p:ph sz="half" idx="2"/>
          </p:nvPr>
        </p:nvSpPr>
        <p:spPr>
          <a:xfrm>
            <a:off x="6312024" y="1600201"/>
            <a:ext cx="4392488" cy="4655967"/>
          </a:xfrm>
        </p:spPr>
        <p:txBody>
          <a:bodyPr>
            <a:noAutofit/>
          </a:bodyPr>
          <a:lstStyle/>
          <a:p>
            <a:pPr algn="just">
              <a:buFont typeface="Wingdings" pitchFamily="2" charset="2"/>
              <a:buChar char="ü"/>
            </a:pPr>
            <a:r>
              <a:rPr lang="es-MX" dirty="0">
                <a:solidFill>
                  <a:schemeClr val="accent1">
                    <a:lumMod val="50000"/>
                  </a:schemeClr>
                </a:solidFill>
              </a:rPr>
              <a:t>Es la suma de los valores monetarios del consumo (C), la inversión bruta (I), las compras de bienes y servicios por parte del Estado (G) y las exportaciones netas (X) producidas en un país durante un determinado año.</a:t>
            </a:r>
          </a:p>
          <a:p>
            <a:pPr algn="just">
              <a:buFont typeface="Wingdings" pitchFamily="2" charset="2"/>
              <a:buChar char="ü"/>
            </a:pPr>
            <a:r>
              <a:rPr lang="es-MX" dirty="0">
                <a:solidFill>
                  <a:schemeClr val="accent1">
                    <a:lumMod val="50000"/>
                  </a:schemeClr>
                </a:solidFill>
              </a:rPr>
              <a:t>En símbolos se expresa: </a:t>
            </a:r>
            <a:r>
              <a:rPr lang="es-MX" b="1" dirty="0">
                <a:solidFill>
                  <a:schemeClr val="accent1">
                    <a:lumMod val="50000"/>
                  </a:schemeClr>
                </a:solidFill>
              </a:rPr>
              <a:t>PIB= </a:t>
            </a:r>
            <a:r>
              <a:rPr lang="es-MX" b="1" dirty="0">
                <a:solidFill>
                  <a:schemeClr val="accent1">
                    <a:lumMod val="50000"/>
                  </a:schemeClr>
                </a:solidFill>
              </a:rPr>
              <a:t>C+I+G+X</a:t>
            </a:r>
          </a:p>
          <a:p>
            <a:pPr algn="just">
              <a:buFont typeface="Wingdings" pitchFamily="2" charset="2"/>
              <a:buChar char="ü"/>
            </a:pPr>
            <a:r>
              <a:rPr lang="es-MX" dirty="0">
                <a:solidFill>
                  <a:schemeClr val="accent1">
                    <a:lumMod val="50000"/>
                  </a:schemeClr>
                </a:solidFill>
              </a:rPr>
              <a:t>El fin más importante del PIB es medir el comportamiento global de una </a:t>
            </a:r>
            <a:r>
              <a:rPr lang="es-MX" dirty="0" smtClean="0">
                <a:solidFill>
                  <a:schemeClr val="accent1">
                    <a:lumMod val="50000"/>
                  </a:schemeClr>
                </a:solidFill>
              </a:rPr>
              <a:t>economía(</a:t>
            </a:r>
            <a:r>
              <a:rPr lang="es-MX" dirty="0" err="1" smtClean="0">
                <a:solidFill>
                  <a:schemeClr val="accent1">
                    <a:lumMod val="50000"/>
                  </a:schemeClr>
                </a:solidFill>
              </a:rPr>
              <a:t>Samuelson</a:t>
            </a:r>
            <a:r>
              <a:rPr lang="es-MX" dirty="0" smtClean="0">
                <a:solidFill>
                  <a:schemeClr val="accent1">
                    <a:lumMod val="50000"/>
                  </a:schemeClr>
                </a:solidFill>
              </a:rPr>
              <a:t>, 2015).</a:t>
            </a:r>
            <a:endParaRPr lang="es-MX" dirty="0">
              <a:solidFill>
                <a:schemeClr val="accent1">
                  <a:lumMod val="50000"/>
                </a:schemeClr>
              </a:solidFill>
            </a:endParaRPr>
          </a:p>
        </p:txBody>
      </p:sp>
      <p:pic>
        <p:nvPicPr>
          <p:cNvPr id="2" name="Imagen 1"/>
          <p:cNvPicPr>
            <a:picLocks noChangeAspect="1"/>
          </p:cNvPicPr>
          <p:nvPr/>
        </p:nvPicPr>
        <p:blipFill>
          <a:blip r:embed="rId2"/>
          <a:stretch>
            <a:fillRect/>
          </a:stretch>
        </p:blipFill>
        <p:spPr>
          <a:xfrm>
            <a:off x="3640993" y="4897617"/>
            <a:ext cx="2733675" cy="1676400"/>
          </a:xfrm>
          <a:prstGeom prst="rect">
            <a:avLst/>
          </a:prstGeom>
        </p:spPr>
      </p:pic>
    </p:spTree>
    <p:extLst>
      <p:ext uri="{BB962C8B-B14F-4D97-AF65-F5344CB8AC3E}">
        <p14:creationId xmlns:p14="http://schemas.microsoft.com/office/powerpoint/2010/main" val="168503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43472" y="764706"/>
            <a:ext cx="9505056" cy="5544615"/>
          </a:xfrm>
        </p:spPr>
        <p:txBody>
          <a:bodyPr>
            <a:normAutofit/>
          </a:bodyPr>
          <a:lstStyle/>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r>
              <a:rPr lang="es-MX" sz="2800" b="1" dirty="0" smtClean="0">
                <a:solidFill>
                  <a:schemeClr val="accent1">
                    <a:lumMod val="50000"/>
                  </a:schemeClr>
                </a:solidFill>
              </a:rPr>
              <a:t>(C) El consumo: </a:t>
            </a:r>
            <a:r>
              <a:rPr lang="es-MX" sz="2800" dirty="0" smtClean="0">
                <a:solidFill>
                  <a:schemeClr val="accent1">
                    <a:lumMod val="50000"/>
                  </a:schemeClr>
                </a:solidFill>
              </a:rPr>
              <a:t>lo integra el gasto de las familias en bienes y servicios, con la excepción de compras de nueva vivienda.</a:t>
            </a: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b="1" dirty="0">
              <a:solidFill>
                <a:schemeClr val="accent3">
                  <a:lumMod val="50000"/>
                </a:schemeClr>
              </a:solidFill>
            </a:endParaRPr>
          </a:p>
          <a:p>
            <a:pPr marL="0" indent="0" algn="just">
              <a:buNone/>
            </a:pPr>
            <a:endParaRPr lang="es-MX" dirty="0" smtClean="0">
              <a:solidFill>
                <a:schemeClr val="accent4">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72452">
            <a:off x="3098887" y="3464171"/>
            <a:ext cx="2628900" cy="1743075"/>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72290">
            <a:off x="6886341" y="3116220"/>
            <a:ext cx="2219325" cy="20574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571750"/>
            <a:ext cx="2286000" cy="1714500"/>
          </a:xfrm>
          <a:prstGeom prst="rect">
            <a:avLst/>
          </a:prstGeom>
        </p:spPr>
      </p:pic>
    </p:spTree>
    <p:extLst>
      <p:ext uri="{BB962C8B-B14F-4D97-AF65-F5344CB8AC3E}">
        <p14:creationId xmlns:p14="http://schemas.microsoft.com/office/powerpoint/2010/main" val="312028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9457" y="836714"/>
            <a:ext cx="9793087" cy="5256583"/>
          </a:xfrm>
        </p:spPr>
        <p:txBody>
          <a:bodyPr/>
          <a:lstStyle/>
          <a:p>
            <a:pPr marL="0" indent="0" algn="just">
              <a:buNone/>
            </a:pPr>
            <a:r>
              <a:rPr lang="es-MX" sz="2800" b="1" dirty="0" smtClean="0">
                <a:solidFill>
                  <a:schemeClr val="accent1">
                    <a:lumMod val="50000"/>
                  </a:schemeClr>
                </a:solidFill>
              </a:rPr>
              <a:t>(I) Inversión</a:t>
            </a:r>
            <a:r>
              <a:rPr lang="es-MX" sz="2800" b="1" dirty="0">
                <a:solidFill>
                  <a:schemeClr val="accent1">
                    <a:lumMod val="50000"/>
                  </a:schemeClr>
                </a:solidFill>
              </a:rPr>
              <a:t>: </a:t>
            </a:r>
            <a:r>
              <a:rPr lang="es-MX" sz="2800" dirty="0">
                <a:solidFill>
                  <a:schemeClr val="accent1">
                    <a:lumMod val="50000"/>
                  </a:schemeClr>
                </a:solidFill>
              </a:rPr>
              <a:t>Es el gasto en bienes de capital (bienes producidos que sirven para producir nuevos bienes), existencias e infraestructuras, incluyéndose la compra de nueva vivienda</a:t>
            </a:r>
            <a:r>
              <a:rPr lang="es-MX" sz="2800" dirty="0" smtClean="0">
                <a:solidFill>
                  <a:schemeClr val="accent1">
                    <a:lumMod val="50000"/>
                  </a:schemeClr>
                </a:solidFill>
              </a:rPr>
              <a:t>.</a:t>
            </a: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b="1" dirty="0">
              <a:solidFill>
                <a:schemeClr val="accent3">
                  <a:lumMod val="50000"/>
                </a:schemeClr>
              </a:solidFill>
            </a:endParaRPr>
          </a:p>
          <a:p>
            <a:pPr marL="0" indent="0" algn="just">
              <a:buNone/>
            </a:pPr>
            <a:endParaRPr lang="es-MX" dirty="0">
              <a:solidFill>
                <a:schemeClr val="accent4">
                  <a:lumMod val="75000"/>
                </a:schemeClr>
              </a:solidFill>
            </a:endParaRPr>
          </a:p>
          <a:p>
            <a:pPr marL="0" indent="0" algn="just">
              <a:buNone/>
            </a:pPr>
            <a:endParaRPr lang="es-MX" dirty="0">
              <a:solidFill>
                <a:schemeClr val="accent4">
                  <a:lumMod val="75000"/>
                </a:schemeClr>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539516">
            <a:off x="2945817" y="3387727"/>
            <a:ext cx="2466975" cy="1847850"/>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57912">
            <a:off x="5103767" y="2593468"/>
            <a:ext cx="2619375" cy="1743075"/>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11715">
            <a:off x="6935879" y="3978736"/>
            <a:ext cx="2676525" cy="1704975"/>
          </a:xfrm>
          <a:prstGeom prst="rect">
            <a:avLst/>
          </a:prstGeom>
        </p:spPr>
      </p:pic>
    </p:spTree>
    <p:extLst>
      <p:ext uri="{BB962C8B-B14F-4D97-AF65-F5344CB8AC3E}">
        <p14:creationId xmlns:p14="http://schemas.microsoft.com/office/powerpoint/2010/main" val="37965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9456" y="836714"/>
            <a:ext cx="9721080" cy="5328591"/>
          </a:xfrm>
        </p:spPr>
        <p:txBody>
          <a:bodyPr/>
          <a:lstStyle/>
          <a:p>
            <a:pPr marL="0" indent="0" algn="just">
              <a:buNone/>
            </a:pPr>
            <a:r>
              <a:rPr lang="es-MX" sz="2800" b="1" dirty="0" smtClean="0">
                <a:solidFill>
                  <a:schemeClr val="accent1">
                    <a:lumMod val="50000"/>
                  </a:schemeClr>
                </a:solidFill>
              </a:rPr>
              <a:t>(G</a:t>
            </a:r>
            <a:r>
              <a:rPr lang="es-MX" sz="2800" b="1" dirty="0">
                <a:solidFill>
                  <a:schemeClr val="accent1">
                    <a:lumMod val="50000"/>
                  </a:schemeClr>
                </a:solidFill>
              </a:rPr>
              <a:t>) Compras de Gobierno: </a:t>
            </a:r>
            <a:r>
              <a:rPr lang="es-MX" sz="2800" dirty="0">
                <a:solidFill>
                  <a:schemeClr val="accent1">
                    <a:lumMod val="50000"/>
                  </a:schemeClr>
                </a:solidFill>
              </a:rPr>
              <a:t>El gasto en bienes y servicios por los gobiernos o administraciones públicas, (incluye sueldos de funcionarios y gastos de inversión pública</a:t>
            </a:r>
            <a:r>
              <a:rPr lang="es-MX" sz="2800" dirty="0" smtClean="0">
                <a:solidFill>
                  <a:schemeClr val="accent1">
                    <a:lumMod val="50000"/>
                  </a:schemeClr>
                </a:solidFill>
              </a:rPr>
              <a:t>).</a:t>
            </a: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a:solidFill>
                <a:schemeClr val="accent4">
                  <a:lumMod val="75000"/>
                </a:schemeClr>
              </a:solidFill>
            </a:endParaRP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909" y="3016647"/>
            <a:ext cx="2152650" cy="212407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0018" y="2201616"/>
            <a:ext cx="2867025" cy="159067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1942" y="4081905"/>
            <a:ext cx="2543175" cy="1800225"/>
          </a:xfrm>
          <a:prstGeom prst="rect">
            <a:avLst/>
          </a:prstGeom>
        </p:spPr>
      </p:pic>
    </p:spTree>
    <p:extLst>
      <p:ext uri="{BB962C8B-B14F-4D97-AF65-F5344CB8AC3E}">
        <p14:creationId xmlns:p14="http://schemas.microsoft.com/office/powerpoint/2010/main" val="388803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9416" y="548681"/>
            <a:ext cx="10369152" cy="5310118"/>
          </a:xfrm>
        </p:spPr>
        <p:txBody>
          <a:bodyPr/>
          <a:lstStyle/>
          <a:p>
            <a:pPr marL="0" indent="0" algn="just">
              <a:buNone/>
            </a:pPr>
            <a:r>
              <a:rPr lang="es-MX" sz="2800" b="1" dirty="0" smtClean="0">
                <a:solidFill>
                  <a:schemeClr val="accent1">
                    <a:lumMod val="50000"/>
                  </a:schemeClr>
                </a:solidFill>
              </a:rPr>
              <a:t>(X</a:t>
            </a:r>
            <a:r>
              <a:rPr lang="es-MX" sz="2800" b="1" dirty="0">
                <a:solidFill>
                  <a:schemeClr val="accent1">
                    <a:lumMod val="50000"/>
                  </a:schemeClr>
                </a:solidFill>
              </a:rPr>
              <a:t>) Exportaciones: </a:t>
            </a:r>
            <a:r>
              <a:rPr lang="es-MX" sz="2800" dirty="0">
                <a:solidFill>
                  <a:schemeClr val="accent1">
                    <a:lumMod val="50000"/>
                  </a:schemeClr>
                </a:solidFill>
              </a:rPr>
              <a:t>Valor de exportaciones menos valor de las </a:t>
            </a:r>
            <a:r>
              <a:rPr lang="es-MX" sz="2800" dirty="0" smtClean="0">
                <a:solidFill>
                  <a:schemeClr val="accent1">
                    <a:lumMod val="50000"/>
                  </a:schemeClr>
                </a:solidFill>
              </a:rPr>
              <a:t>importaciones</a:t>
            </a:r>
            <a:r>
              <a:rPr lang="es-MX" sz="2800" dirty="0">
                <a:solidFill>
                  <a:schemeClr val="accent1">
                    <a:lumMod val="50000"/>
                  </a:schemeClr>
                </a:solidFill>
              </a:rPr>
              <a:t> </a:t>
            </a:r>
            <a:r>
              <a:rPr lang="es-MX" sz="2800" dirty="0" smtClean="0">
                <a:solidFill>
                  <a:schemeClr val="accent1">
                    <a:lumMod val="50000"/>
                  </a:schemeClr>
                </a:solidFill>
              </a:rPr>
              <a:t>(</a:t>
            </a:r>
            <a:r>
              <a:rPr lang="es-MX" sz="2800" dirty="0" err="1" smtClean="0">
                <a:solidFill>
                  <a:schemeClr val="accent1">
                    <a:lumMod val="50000"/>
                  </a:schemeClr>
                </a:solidFill>
              </a:rPr>
              <a:t>Samuelson</a:t>
            </a:r>
            <a:r>
              <a:rPr lang="es-MX" sz="2800" dirty="0" smtClean="0">
                <a:solidFill>
                  <a:schemeClr val="accent1">
                    <a:lumMod val="50000"/>
                  </a:schemeClr>
                </a:solidFill>
              </a:rPr>
              <a:t>, 2015).</a:t>
            </a:r>
            <a:endParaRPr lang="es-MX" sz="2800" dirty="0" smtClean="0">
              <a:solidFill>
                <a:schemeClr val="accent1">
                  <a:lumMod val="50000"/>
                </a:schemeClr>
              </a:solidFill>
            </a:endParaRP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a:solidFill>
                <a:schemeClr val="accent3">
                  <a:lumMod val="50000"/>
                </a:schemeClr>
              </a:solidFill>
            </a:endParaRPr>
          </a:p>
          <a:p>
            <a:pPr marL="0" indent="0">
              <a:buNone/>
            </a:pP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7928" y="1809523"/>
            <a:ext cx="2419350" cy="188595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7432" y="2752500"/>
            <a:ext cx="2714625" cy="1685925"/>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4155" y="3481162"/>
            <a:ext cx="2381250" cy="1914525"/>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7848" y="3606949"/>
            <a:ext cx="2324100" cy="1962150"/>
          </a:xfrm>
          <a:prstGeom prst="rect">
            <a:avLst/>
          </a:prstGeom>
        </p:spPr>
      </p:pic>
    </p:spTree>
    <p:extLst>
      <p:ext uri="{BB962C8B-B14F-4D97-AF65-F5344CB8AC3E}">
        <p14:creationId xmlns:p14="http://schemas.microsoft.com/office/powerpoint/2010/main" val="1408650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551" y="252508"/>
            <a:ext cx="10096500" cy="1533478"/>
          </a:xfrm>
        </p:spPr>
        <p:txBody>
          <a:bodyPr>
            <a:normAutofit/>
          </a:bodyPr>
          <a:lstStyle/>
          <a:p>
            <a:pPr algn="ctr"/>
            <a:r>
              <a:rPr lang="es-MX" sz="2800" b="1" dirty="0">
                <a:solidFill>
                  <a:schemeClr val="accent1">
                    <a:lumMod val="50000"/>
                  </a:schemeClr>
                </a:solidFill>
              </a:rPr>
              <a:t>¿Cómo se puede medir </a:t>
            </a:r>
            <a:r>
              <a:rPr lang="es-MX" sz="2800" b="1" dirty="0" smtClean="0">
                <a:solidFill>
                  <a:schemeClr val="accent1">
                    <a:lumMod val="50000"/>
                  </a:schemeClr>
                </a:solidFill>
              </a:rPr>
              <a:t>EL</a:t>
            </a:r>
            <a:br>
              <a:rPr lang="es-MX" sz="2800" b="1" dirty="0" smtClean="0">
                <a:solidFill>
                  <a:schemeClr val="accent1">
                    <a:lumMod val="50000"/>
                  </a:schemeClr>
                </a:solidFill>
              </a:rPr>
            </a:br>
            <a:r>
              <a:rPr lang="es-MX" sz="2800" b="1" dirty="0" smtClean="0">
                <a:solidFill>
                  <a:schemeClr val="accent1">
                    <a:lumMod val="50000"/>
                  </a:schemeClr>
                </a:solidFill>
              </a:rPr>
              <a:t>1</a:t>
            </a:r>
            <a:r>
              <a:rPr lang="es-MX" sz="2800" b="1" dirty="0">
                <a:solidFill>
                  <a:schemeClr val="accent1">
                    <a:lumMod val="50000"/>
                  </a:schemeClr>
                </a:solidFill>
              </a:rPr>
              <a:t>. </a:t>
            </a:r>
            <a:r>
              <a:rPr lang="es-MX" sz="2800" b="1" dirty="0">
                <a:solidFill>
                  <a:schemeClr val="accent1">
                    <a:lumMod val="50000"/>
                  </a:schemeClr>
                </a:solidFill>
              </a:rPr>
              <a:t>Como flujo de productos</a:t>
            </a:r>
          </a:p>
        </p:txBody>
      </p:sp>
      <p:sp>
        <p:nvSpPr>
          <p:cNvPr id="3" name="2 Marcador de contenido"/>
          <p:cNvSpPr>
            <a:spLocks noGrp="1"/>
          </p:cNvSpPr>
          <p:nvPr>
            <p:ph idx="1"/>
          </p:nvPr>
        </p:nvSpPr>
        <p:spPr>
          <a:xfrm>
            <a:off x="911424" y="2100358"/>
            <a:ext cx="10441160" cy="4424986"/>
          </a:xfrm>
        </p:spPr>
        <p:txBody>
          <a:bodyPr/>
          <a:lstStyle/>
          <a:p>
            <a:pPr marL="0" indent="0" algn="just">
              <a:buNone/>
            </a:pPr>
            <a:r>
              <a:rPr lang="es-MX" sz="2800" dirty="0" smtClean="0">
                <a:solidFill>
                  <a:schemeClr val="accent1">
                    <a:lumMod val="50000"/>
                  </a:schemeClr>
                </a:solidFill>
              </a:rPr>
              <a:t>Todos los años el público consume una amplia variedad de bienes y servicios finales: manzanas, programas informáticos y pantalones; sanitarios y peluquerías. Solo incluimos los bienes finales; es decir, los bienes comprados y utilizados finalmente por los consumidores.</a:t>
            </a:r>
          </a:p>
          <a:p>
            <a:pPr marL="0" indent="0" algn="just">
              <a:buNone/>
            </a:pPr>
            <a:endParaRPr lang="es-MX" dirty="0">
              <a:solidFill>
                <a:srgbClr val="002060"/>
              </a:solidFill>
            </a:endParaRPr>
          </a:p>
          <a:p>
            <a:pPr marL="0" indent="0" algn="just">
              <a:buNone/>
            </a:pPr>
            <a:endParaRPr lang="es-MX" dirty="0" smtClean="0">
              <a:solidFill>
                <a:srgbClr val="002060"/>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smtClean="0">
              <a:solidFill>
                <a:schemeClr val="accent3">
                  <a:lumMod val="50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150262">
            <a:off x="2697494" y="4223075"/>
            <a:ext cx="2726396" cy="139065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89981">
            <a:off x="6807752" y="4094489"/>
            <a:ext cx="2752725" cy="164782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48056">
            <a:off x="5001860" y="3894425"/>
            <a:ext cx="2143125" cy="2143125"/>
          </a:xfrm>
          <a:prstGeom prst="rect">
            <a:avLst/>
          </a:prstGeom>
        </p:spPr>
      </p:pic>
      <p:pic>
        <p:nvPicPr>
          <p:cNvPr id="8" name="Imagen 7"/>
          <p:cNvPicPr>
            <a:picLocks noChangeAspect="1"/>
          </p:cNvPicPr>
          <p:nvPr/>
        </p:nvPicPr>
        <p:blipFill>
          <a:blip r:embed="rId5"/>
          <a:stretch>
            <a:fillRect/>
          </a:stretch>
        </p:blipFill>
        <p:spPr>
          <a:xfrm>
            <a:off x="8382147" y="99256"/>
            <a:ext cx="2466975" cy="1847850"/>
          </a:xfrm>
          <a:prstGeom prst="rect">
            <a:avLst/>
          </a:prstGeom>
        </p:spPr>
      </p:pic>
    </p:spTree>
    <p:extLst>
      <p:ext uri="{BB962C8B-B14F-4D97-AF65-F5344CB8AC3E}">
        <p14:creationId xmlns:p14="http://schemas.microsoft.com/office/powerpoint/2010/main" val="841862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3432" y="692698"/>
            <a:ext cx="10153128" cy="5400599"/>
          </a:xfrm>
        </p:spPr>
        <p:txBody>
          <a:bodyPr/>
          <a:lstStyle/>
          <a:p>
            <a:pPr marL="0" indent="0">
              <a:buNone/>
            </a:pPr>
            <a:r>
              <a:rPr lang="es-MX" sz="2800" dirty="0">
                <a:solidFill>
                  <a:schemeClr val="accent1">
                    <a:lumMod val="50000"/>
                  </a:schemeClr>
                </a:solidFill>
              </a:rPr>
              <a:t>Las personas gastan su ingreso en estos bienes de consumo</a:t>
            </a:r>
            <a:r>
              <a:rPr lang="es-MX" sz="2800" dirty="0" smtClean="0">
                <a:solidFill>
                  <a:schemeClr val="accent1">
                    <a:lumMod val="50000"/>
                  </a:schemeClr>
                </a:solidFill>
              </a:rPr>
              <a:t>.</a:t>
            </a:r>
          </a:p>
          <a:p>
            <a:pPr marL="0" indent="0">
              <a:buNone/>
            </a:pPr>
            <a:endParaRPr lang="es-MX" sz="2800" dirty="0" smtClean="0">
              <a:solidFill>
                <a:schemeClr val="accent1">
                  <a:lumMod val="50000"/>
                </a:schemeClr>
              </a:solidFill>
            </a:endParaRPr>
          </a:p>
          <a:p>
            <a:pPr marL="0" indent="0">
              <a:buNone/>
            </a:pPr>
            <a:endParaRPr lang="es-MX" sz="2800" dirty="0" smtClean="0">
              <a:solidFill>
                <a:schemeClr val="accent1">
                  <a:lumMod val="50000"/>
                </a:schemeClr>
              </a:solidFill>
            </a:endParaRPr>
          </a:p>
          <a:p>
            <a:pPr marL="0" indent="0">
              <a:buNone/>
            </a:pPr>
            <a:endParaRPr lang="es-MX" sz="2800" dirty="0">
              <a:solidFill>
                <a:schemeClr val="accent1">
                  <a:lumMod val="50000"/>
                </a:schemeClr>
              </a:solidFill>
            </a:endParaRPr>
          </a:p>
          <a:p>
            <a:pPr marL="0" indent="0">
              <a:buNone/>
            </a:pPr>
            <a:r>
              <a:rPr lang="es-MX" sz="2800" dirty="0" smtClean="0">
                <a:solidFill>
                  <a:schemeClr val="accent1">
                    <a:lumMod val="50000"/>
                  </a:schemeClr>
                </a:solidFill>
              </a:rPr>
              <a:t>Sumemos </a:t>
            </a:r>
            <a:r>
              <a:rPr lang="es-MX" sz="2800" dirty="0">
                <a:solidFill>
                  <a:schemeClr val="accent1">
                    <a:lumMod val="50000"/>
                  </a:schemeClr>
                </a:solidFill>
              </a:rPr>
              <a:t>todos los dólares o pesos gastados en esos bienes finales de consumo y llegaremos al PIB total de esta </a:t>
            </a:r>
            <a:r>
              <a:rPr lang="es-MX" sz="2800" dirty="0" smtClean="0">
                <a:solidFill>
                  <a:schemeClr val="accent1">
                    <a:lumMod val="50000"/>
                  </a:schemeClr>
                </a:solidFill>
              </a:rPr>
              <a:t>economía.</a:t>
            </a:r>
          </a:p>
          <a:p>
            <a:pPr marL="0" indent="0">
              <a:buNone/>
            </a:pPr>
            <a:endParaRPr lang="es-MX" dirty="0">
              <a:solidFill>
                <a:schemeClr val="accent3">
                  <a:lumMod val="50000"/>
                </a:schemeClr>
              </a:solidFill>
            </a:endParaRPr>
          </a:p>
          <a:p>
            <a:pPr marL="0" indent="0">
              <a:buNone/>
            </a:pPr>
            <a:endParaRPr lang="es-MX" dirty="0">
              <a:solidFill>
                <a:schemeClr val="accent3">
                  <a:lumMod val="50000"/>
                </a:schemeClr>
              </a:solidFill>
            </a:endParaRPr>
          </a:p>
          <a:p>
            <a:endParaRPr lang="es-MX" dirty="0">
              <a:solidFill>
                <a:schemeClr val="accent3">
                  <a:lumMod val="50000"/>
                </a:schemeClr>
              </a:solidFill>
            </a:endParaRPr>
          </a:p>
          <a:p>
            <a:pPr marL="0" indent="0">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9856" y="1700808"/>
            <a:ext cx="1944216" cy="144016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6811" y="4509120"/>
            <a:ext cx="1593528" cy="1368152"/>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9372" y="4509122"/>
            <a:ext cx="1584176" cy="1355973"/>
          </a:xfrm>
          <a:prstGeom prst="rect">
            <a:avLst/>
          </a:prstGeom>
        </p:spPr>
      </p:pic>
      <p:sp>
        <p:nvSpPr>
          <p:cNvPr id="8" name="Más 7"/>
          <p:cNvSpPr/>
          <p:nvPr/>
        </p:nvSpPr>
        <p:spPr>
          <a:xfrm>
            <a:off x="4468091" y="4941170"/>
            <a:ext cx="663533" cy="57606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Igual que 8"/>
          <p:cNvSpPr/>
          <p:nvPr/>
        </p:nvSpPr>
        <p:spPr>
          <a:xfrm>
            <a:off x="7091298" y="5067403"/>
            <a:ext cx="576064" cy="43204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5112" y="4509120"/>
            <a:ext cx="1337232" cy="1362870"/>
          </a:xfrm>
          <a:prstGeom prst="rect">
            <a:avLst/>
          </a:prstGeom>
        </p:spPr>
      </p:pic>
    </p:spTree>
    <p:extLst>
      <p:ext uri="{BB962C8B-B14F-4D97-AF65-F5344CB8AC3E}">
        <p14:creationId xmlns:p14="http://schemas.microsoft.com/office/powerpoint/2010/main" val="1507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752184" y="714376"/>
            <a:ext cx="3656648" cy="940321"/>
          </a:xfrm>
        </p:spPr>
        <p:txBody>
          <a:bodyPr>
            <a:normAutofit/>
          </a:bodyPr>
          <a:lstStyle/>
          <a:p>
            <a:pPr algn="ctr"/>
            <a:r>
              <a:rPr lang="es-MX" sz="2000" b="1" dirty="0">
                <a:solidFill>
                  <a:schemeClr val="accent1">
                    <a:lumMod val="50000"/>
                  </a:schemeClr>
                </a:solidFill>
              </a:rPr>
              <a:t>Índice de Precios al Consumidor</a:t>
            </a:r>
            <a:br>
              <a:rPr lang="es-MX" sz="2000" b="1" dirty="0">
                <a:solidFill>
                  <a:schemeClr val="accent1">
                    <a:lumMod val="50000"/>
                  </a:schemeClr>
                </a:solidFill>
              </a:rPr>
            </a:br>
            <a:endParaRPr lang="es-MX" sz="2000" dirty="0">
              <a:solidFill>
                <a:schemeClr val="accent1">
                  <a:lumMod val="50000"/>
                </a:schemeClr>
              </a:solidFill>
            </a:endParaRPr>
          </a:p>
        </p:txBody>
      </p:sp>
      <p:sp>
        <p:nvSpPr>
          <p:cNvPr id="6" name="Marcador de contenido 5"/>
          <p:cNvSpPr>
            <a:spLocks noGrp="1"/>
          </p:cNvSpPr>
          <p:nvPr>
            <p:ph idx="1"/>
          </p:nvPr>
        </p:nvSpPr>
        <p:spPr>
          <a:xfrm>
            <a:off x="685623" y="685800"/>
            <a:ext cx="5942053" cy="5623520"/>
          </a:xfrm>
        </p:spPr>
        <p:txBody>
          <a:bodyPr>
            <a:normAutofit lnSpcReduction="10000"/>
          </a:bodyPr>
          <a:lstStyle/>
          <a:p>
            <a:pPr marL="0" indent="0" algn="just">
              <a:buNone/>
            </a:pPr>
            <a:endParaRPr lang="es-MX" dirty="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r>
              <a:rPr lang="es-MX" sz="2800" dirty="0">
                <a:solidFill>
                  <a:schemeClr val="accent1">
                    <a:lumMod val="50000"/>
                  </a:schemeClr>
                </a:solidFill>
              </a:rPr>
              <a:t>El indicador más utilizado de la inflación es el índice de precios de consumo, también llamado IPC. Mide el costo de adquisición de una canasta estándar de bienes en diferentes momentos. La canasta de mercado comprende los precios de los alimentos, la ropa, la vivienda, los combustibles, el transporte, la asistencia médica, las matrículas universitarias y otros bienes y servicios que se compran diariamente.</a:t>
            </a:r>
          </a:p>
          <a:p>
            <a:pPr marL="0" indent="0">
              <a:buNone/>
            </a:pPr>
            <a:endParaRPr lang="es-MX" dirty="0"/>
          </a:p>
          <a:p>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0410" y="1844825"/>
            <a:ext cx="2952982" cy="1876425"/>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6240" y="4149080"/>
            <a:ext cx="3031360" cy="1816224"/>
          </a:xfrm>
          <a:prstGeom prst="rect">
            <a:avLst/>
          </a:prstGeom>
        </p:spPr>
      </p:pic>
    </p:spTree>
    <p:extLst>
      <p:ext uri="{BB962C8B-B14F-4D97-AF65-F5344CB8AC3E}">
        <p14:creationId xmlns:p14="http://schemas.microsoft.com/office/powerpoint/2010/main" val="106718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¿Qué es el mercado?</a:t>
            </a:r>
            <a:endParaRPr lang="es-MX" b="1" dirty="0"/>
          </a:p>
        </p:txBody>
      </p:sp>
      <p:sp>
        <p:nvSpPr>
          <p:cNvPr id="3" name="Marcador de contenido 2"/>
          <p:cNvSpPr>
            <a:spLocks noGrp="1"/>
          </p:cNvSpPr>
          <p:nvPr>
            <p:ph idx="1"/>
          </p:nvPr>
        </p:nvSpPr>
        <p:spPr/>
        <p:txBody>
          <a:bodyPr>
            <a:normAutofit/>
          </a:bodyPr>
          <a:lstStyle/>
          <a:p>
            <a:pPr marL="45720" indent="0" algn="just">
              <a:buNone/>
            </a:pPr>
            <a:r>
              <a:rPr lang="es-ES_tradnl" altLang="es-MX" sz="2800" dirty="0" smtClean="0">
                <a:solidFill>
                  <a:schemeClr val="accent1">
                    <a:lumMod val="50000"/>
                  </a:schemeClr>
                </a:solidFill>
                <a:cs typeface="Tahoma" panose="020B0604030504040204" pitchFamily="34" charset="0"/>
              </a:rPr>
              <a:t>Es </a:t>
            </a:r>
            <a:r>
              <a:rPr lang="es-ES_tradnl" altLang="es-MX" sz="2800" dirty="0">
                <a:solidFill>
                  <a:schemeClr val="accent1">
                    <a:lumMod val="50000"/>
                  </a:schemeClr>
                </a:solidFill>
                <a:cs typeface="Tahoma" panose="020B0604030504040204" pitchFamily="34" charset="0"/>
              </a:rPr>
              <a:t>el lugar en donde interactúan vendedores y compradores de distintos bienes para el intercambio de éstos a través de precios y </a:t>
            </a:r>
            <a:r>
              <a:rPr lang="es-ES_tradnl" altLang="es-MX" sz="2800" dirty="0" smtClean="0">
                <a:solidFill>
                  <a:schemeClr val="accent1">
                    <a:lumMod val="50000"/>
                  </a:schemeClr>
                </a:solidFill>
                <a:cs typeface="Tahoma" panose="020B0604030504040204" pitchFamily="34" charset="0"/>
              </a:rPr>
              <a:t>cantidades</a:t>
            </a:r>
            <a:endParaRPr lang="es-ES" altLang="es-MX" sz="2800" dirty="0">
              <a:solidFill>
                <a:schemeClr val="accent1">
                  <a:lumMod val="50000"/>
                </a:schemeClr>
              </a:solidFill>
            </a:endParaRPr>
          </a:p>
          <a:p>
            <a:pPr marL="45720" indent="0" algn="just">
              <a:buNone/>
            </a:pPr>
            <a:endParaRPr lang="es-MX" sz="2800"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5033962" y="3287857"/>
            <a:ext cx="2124075" cy="2152650"/>
          </a:xfrm>
          <a:prstGeom prst="rect">
            <a:avLst/>
          </a:prstGeom>
        </p:spPr>
      </p:pic>
    </p:spTree>
    <p:extLst>
      <p:ext uri="{BB962C8B-B14F-4D97-AF65-F5344CB8AC3E}">
        <p14:creationId xmlns:p14="http://schemas.microsoft.com/office/powerpoint/2010/main" val="138548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714935" y="836714"/>
            <a:ext cx="3910447" cy="5024336"/>
          </a:xfrm>
        </p:spPr>
        <p:txBody>
          <a:bodyPr>
            <a:noAutofit/>
          </a:bodyPr>
          <a:lstStyle/>
          <a:p>
            <a:pPr algn="just"/>
            <a:r>
              <a:rPr lang="es-MX" sz="2800" dirty="0">
                <a:solidFill>
                  <a:schemeClr val="accent1">
                    <a:lumMod val="50000"/>
                  </a:schemeClr>
                </a:solidFill>
              </a:rPr>
              <a:t>La canasta de mercado comprende los precios de los alimentos, la ropa, la vivienda, los combustibles, el transporte, la asistencia médica, las matrículas universitarias y otros bienes y servicios que se compran diariamente.</a:t>
            </a:r>
          </a:p>
          <a:p>
            <a:pPr algn="just"/>
            <a:endParaRPr lang="es-MX" sz="2800" b="1" dirty="0">
              <a:solidFill>
                <a:schemeClr val="accent1">
                  <a:lumMod val="50000"/>
                </a:schemeClr>
              </a:solidFill>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6728" y="544091"/>
            <a:ext cx="1515913" cy="1685925"/>
          </a:xfrm>
          <a:prstGeom prst="rect">
            <a:avLst/>
          </a:prstGeom>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8509" y="910722"/>
            <a:ext cx="1963097" cy="1718178"/>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5952" y="4495800"/>
            <a:ext cx="1901552" cy="1486769"/>
          </a:xfrm>
          <a:prstGeom prst="rect">
            <a:avLst/>
          </a:prstGeom>
        </p:spPr>
      </p:pic>
      <p:pic>
        <p:nvPicPr>
          <p:cNvPr id="17" name="Marcador de contenido 16"/>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9647504" y="2423302"/>
            <a:ext cx="1706319" cy="2072498"/>
          </a:xfrm>
        </p:spPr>
      </p:pic>
    </p:spTree>
    <p:extLst>
      <p:ext uri="{BB962C8B-B14F-4D97-AF65-F5344CB8AC3E}">
        <p14:creationId xmlns:p14="http://schemas.microsoft.com/office/powerpoint/2010/main" val="315386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2876550" y="228245"/>
            <a:ext cx="6305550" cy="1901163"/>
          </a:xfrm>
          <a:prstGeom prst="rect">
            <a:avLst/>
          </a:prstGeom>
        </p:spPr>
      </p:pic>
      <p:sp>
        <p:nvSpPr>
          <p:cNvPr id="2" name="1 Título"/>
          <p:cNvSpPr>
            <a:spLocks noGrp="1"/>
          </p:cNvSpPr>
          <p:nvPr>
            <p:ph type="title"/>
          </p:nvPr>
        </p:nvSpPr>
        <p:spPr>
          <a:xfrm>
            <a:off x="2876550" y="228245"/>
            <a:ext cx="6305550" cy="1901163"/>
          </a:xfrm>
        </p:spPr>
        <p:txBody>
          <a:bodyPr/>
          <a:lstStyle/>
          <a:p>
            <a:pPr algn="ctr"/>
            <a:endParaRPr lang="es-MX" b="1" dirty="0">
              <a:solidFill>
                <a:srgbClr val="002060"/>
              </a:solidFill>
            </a:endParaRPr>
          </a:p>
        </p:txBody>
      </p:sp>
      <p:sp>
        <p:nvSpPr>
          <p:cNvPr id="3" name="2 Marcador de contenido"/>
          <p:cNvSpPr>
            <a:spLocks noGrp="1"/>
          </p:cNvSpPr>
          <p:nvPr>
            <p:ph idx="1"/>
          </p:nvPr>
        </p:nvSpPr>
        <p:spPr>
          <a:xfrm>
            <a:off x="695400" y="2324099"/>
            <a:ext cx="10441160" cy="3829051"/>
          </a:xfrm>
        </p:spPr>
        <p:txBody>
          <a:bodyPr>
            <a:normAutofit fontScale="25000" lnSpcReduction="20000"/>
          </a:bodyPr>
          <a:lstStyle/>
          <a:p>
            <a:pPr marL="0" indent="0" algn="just">
              <a:buNone/>
            </a:pPr>
            <a:endParaRPr lang="es-MX" dirty="0" smtClean="0">
              <a:solidFill>
                <a:schemeClr val="accent4">
                  <a:lumMod val="50000"/>
                </a:schemeClr>
              </a:solidFill>
            </a:endParaRPr>
          </a:p>
          <a:p>
            <a:pPr marL="0" indent="0" algn="just">
              <a:buNone/>
            </a:pPr>
            <a:endParaRPr lang="es-MX" dirty="0" smtClean="0">
              <a:solidFill>
                <a:srgbClr val="002060"/>
              </a:solidFill>
            </a:endParaRPr>
          </a:p>
          <a:p>
            <a:pPr marL="0" indent="0" algn="just">
              <a:buNone/>
            </a:pPr>
            <a:endParaRPr lang="es-MX" dirty="0">
              <a:solidFill>
                <a:srgbClr val="002060"/>
              </a:solidFill>
            </a:endParaRPr>
          </a:p>
          <a:p>
            <a:pPr marL="0" indent="0" algn="just">
              <a:buNone/>
            </a:pPr>
            <a:r>
              <a:rPr lang="es-MX" sz="11200" dirty="0">
                <a:solidFill>
                  <a:schemeClr val="accent1">
                    <a:lumMod val="50000"/>
                  </a:schemeClr>
                </a:solidFill>
              </a:rPr>
              <a:t>Se refiere al valor total de la producción de la economía en un periodo dado.</a:t>
            </a:r>
          </a:p>
          <a:p>
            <a:pPr marL="0" indent="0" algn="just">
              <a:buNone/>
            </a:pPr>
            <a:r>
              <a:rPr lang="es-MX" sz="11200" dirty="0">
                <a:solidFill>
                  <a:schemeClr val="accent1">
                    <a:lumMod val="50000"/>
                  </a:schemeClr>
                </a:solidFill>
              </a:rPr>
              <a:t>Es el valor del mercado de los bienes y servicios producidos en un periodo dado por los factores de producción de propiedad nacional.</a:t>
            </a:r>
          </a:p>
          <a:p>
            <a:pPr marL="0" indent="0" algn="just">
              <a:buNone/>
            </a:pPr>
            <a:r>
              <a:rPr lang="es-MX" sz="11200" dirty="0">
                <a:solidFill>
                  <a:schemeClr val="accent1">
                    <a:lumMod val="50000"/>
                  </a:schemeClr>
                </a:solidFill>
              </a:rPr>
              <a:t>Mide el ingreso de los residentes de la economía sin importar si se refiere a producción externa o interna.</a:t>
            </a:r>
          </a:p>
          <a:p>
            <a:pPr marL="0" indent="0" algn="just">
              <a:buNone/>
            </a:pPr>
            <a:endParaRPr lang="es-MX" sz="11200" dirty="0">
              <a:solidFill>
                <a:srgbClr val="002060"/>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endParaRPr lang="es-MX" dirty="0">
              <a:solidFill>
                <a:schemeClr val="accent3">
                  <a:lumMod val="50000"/>
                </a:schemeClr>
              </a:solidFill>
            </a:endParaRPr>
          </a:p>
        </p:txBody>
      </p:sp>
    </p:spTree>
    <p:extLst>
      <p:ext uri="{BB962C8B-B14F-4D97-AF65-F5344CB8AC3E}">
        <p14:creationId xmlns:p14="http://schemas.microsoft.com/office/powerpoint/2010/main" val="415935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57745"/>
            <a:ext cx="8532178" cy="927040"/>
          </a:xfrm>
        </p:spPr>
        <p:txBody>
          <a:bodyPr>
            <a:normAutofit fontScale="90000"/>
          </a:bodyPr>
          <a:lstStyle/>
          <a:p>
            <a:pPr algn="ctr"/>
            <a:r>
              <a:rPr lang="es-MX" b="1" dirty="0" smtClean="0">
                <a:solidFill>
                  <a:schemeClr val="accent1">
                    <a:lumMod val="50000"/>
                  </a:schemeClr>
                </a:solidFill>
              </a:rPr>
              <a:t>Producto </a:t>
            </a:r>
            <a:r>
              <a:rPr lang="es-MX" b="1" dirty="0">
                <a:solidFill>
                  <a:schemeClr val="accent1">
                    <a:lumMod val="50000"/>
                  </a:schemeClr>
                </a:solidFill>
              </a:rPr>
              <a:t>N</a:t>
            </a:r>
            <a:r>
              <a:rPr lang="es-MX" b="1" dirty="0" smtClean="0">
                <a:solidFill>
                  <a:schemeClr val="accent1">
                    <a:lumMod val="50000"/>
                  </a:schemeClr>
                </a:solidFill>
              </a:rPr>
              <a:t>acional Neto </a:t>
            </a:r>
            <a:br>
              <a:rPr lang="es-MX" b="1" dirty="0" smtClean="0">
                <a:solidFill>
                  <a:schemeClr val="accent1">
                    <a:lumMod val="50000"/>
                  </a:schemeClr>
                </a:solidFill>
              </a:rPr>
            </a:br>
            <a:r>
              <a:rPr lang="es-MX" b="1" dirty="0">
                <a:solidFill>
                  <a:schemeClr val="accent1">
                    <a:lumMod val="50000"/>
                  </a:schemeClr>
                </a:solidFill>
              </a:rPr>
              <a:t>(</a:t>
            </a:r>
            <a:r>
              <a:rPr lang="es-MX" b="1" dirty="0" smtClean="0">
                <a:solidFill>
                  <a:schemeClr val="accent1">
                    <a:lumMod val="50000"/>
                  </a:schemeClr>
                </a:solidFill>
              </a:rPr>
              <a:t>PNN)</a:t>
            </a:r>
            <a:endParaRPr lang="es-MX" b="1" dirty="0">
              <a:solidFill>
                <a:schemeClr val="accent1">
                  <a:lumMod val="50000"/>
                </a:schemeClr>
              </a:solidFill>
            </a:endParaRPr>
          </a:p>
        </p:txBody>
      </p:sp>
      <p:sp>
        <p:nvSpPr>
          <p:cNvPr id="3" name="2 Marcador de contenido"/>
          <p:cNvSpPr>
            <a:spLocks noGrp="1"/>
          </p:cNvSpPr>
          <p:nvPr>
            <p:ph idx="1"/>
          </p:nvPr>
        </p:nvSpPr>
        <p:spPr>
          <a:xfrm>
            <a:off x="685622" y="2190750"/>
            <a:ext cx="11171018" cy="2305050"/>
          </a:xfrm>
        </p:spPr>
        <p:txBody>
          <a:bodyPr>
            <a:normAutofit fontScale="92500"/>
          </a:bodyPr>
          <a:lstStyle/>
          <a:p>
            <a:pPr marL="0" indent="0">
              <a:buNone/>
            </a:pPr>
            <a:endParaRPr lang="es-MX" sz="2800" dirty="0" smtClean="0">
              <a:solidFill>
                <a:schemeClr val="accent1">
                  <a:lumMod val="50000"/>
                </a:schemeClr>
              </a:solidFill>
            </a:endParaRPr>
          </a:p>
          <a:p>
            <a:pPr marL="0" indent="0">
              <a:buNone/>
            </a:pPr>
            <a:r>
              <a:rPr lang="es-MX" sz="3600" dirty="0" smtClean="0">
                <a:solidFill>
                  <a:schemeClr val="accent1">
                    <a:lumMod val="50000"/>
                  </a:schemeClr>
                </a:solidFill>
              </a:rPr>
              <a:t>Para </a:t>
            </a:r>
            <a:r>
              <a:rPr lang="es-MX" sz="3600" dirty="0">
                <a:solidFill>
                  <a:schemeClr val="accent1">
                    <a:lumMod val="50000"/>
                  </a:schemeClr>
                </a:solidFill>
              </a:rPr>
              <a:t>obtener este producto restamos la depreciación del capital, es decir, el stock de plantas, equipos  y estructuras residenciales de la economía que se desgastan durante el año.</a:t>
            </a:r>
          </a:p>
          <a:p>
            <a:pPr marL="0" indent="0" algn="ctr">
              <a:buNone/>
            </a:pPr>
            <a:endParaRPr lang="es-MX" sz="2400" b="1"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3700" y="4819650"/>
            <a:ext cx="6477000" cy="1428750"/>
          </a:xfrm>
          <a:prstGeom prst="rect">
            <a:avLst/>
          </a:prstGeom>
        </p:spPr>
      </p:pic>
    </p:spTree>
    <p:extLst>
      <p:ext uri="{BB962C8B-B14F-4D97-AF65-F5344CB8AC3E}">
        <p14:creationId xmlns:p14="http://schemas.microsoft.com/office/powerpoint/2010/main" val="795087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1464" y="332657"/>
            <a:ext cx="9649072" cy="936104"/>
          </a:xfrm>
        </p:spPr>
        <p:txBody>
          <a:bodyPr>
            <a:normAutofit fontScale="90000"/>
          </a:bodyPr>
          <a:lstStyle/>
          <a:p>
            <a:pPr algn="ctr"/>
            <a:r>
              <a:rPr lang="es-MX" b="1" dirty="0" smtClean="0">
                <a:solidFill>
                  <a:schemeClr val="accent1">
                    <a:lumMod val="50000"/>
                  </a:schemeClr>
                </a:solidFill>
              </a:rPr>
              <a:t>INGRESO O RENTA NACIONAL</a:t>
            </a:r>
            <a:br>
              <a:rPr lang="es-MX" b="1" dirty="0" smtClean="0">
                <a:solidFill>
                  <a:schemeClr val="accent1">
                    <a:lumMod val="50000"/>
                  </a:schemeClr>
                </a:solidFill>
              </a:rPr>
            </a:br>
            <a:r>
              <a:rPr lang="es-MX" b="1" dirty="0" smtClean="0">
                <a:solidFill>
                  <a:schemeClr val="accent1">
                    <a:lumMod val="50000"/>
                  </a:schemeClr>
                </a:solidFill>
              </a:rPr>
              <a:t>(YN)</a:t>
            </a:r>
            <a:endParaRPr lang="es-MX" b="1" dirty="0">
              <a:solidFill>
                <a:schemeClr val="accent1">
                  <a:lumMod val="50000"/>
                </a:schemeClr>
              </a:solidFill>
            </a:endParaRPr>
          </a:p>
        </p:txBody>
      </p:sp>
      <p:sp>
        <p:nvSpPr>
          <p:cNvPr id="3" name="2 Marcador de contenido"/>
          <p:cNvSpPr>
            <a:spLocks noGrp="1"/>
          </p:cNvSpPr>
          <p:nvPr>
            <p:ph idx="1"/>
          </p:nvPr>
        </p:nvSpPr>
        <p:spPr>
          <a:xfrm>
            <a:off x="839416" y="1839724"/>
            <a:ext cx="10945216" cy="4340448"/>
          </a:xfrm>
        </p:spPr>
        <p:txBody>
          <a:bodyPr>
            <a:noAutofit/>
          </a:bodyPr>
          <a:lstStyle/>
          <a:p>
            <a:pPr marL="0" indent="0" algn="just">
              <a:buNone/>
            </a:pPr>
            <a:r>
              <a:rPr lang="es-MX" sz="2800" dirty="0">
                <a:solidFill>
                  <a:schemeClr val="accent1">
                    <a:lumMod val="50000"/>
                  </a:schemeClr>
                </a:solidFill>
              </a:rPr>
              <a:t>Debido a que los impuestos establecen una diferencia porcentual entre el precio que pagan los consumidores por un bien y el que percibe las empresas. Como éstas nunca reciben esa diferencia, no forma parte de su venta.</a:t>
            </a:r>
          </a:p>
          <a:p>
            <a:pPr marL="0" indent="0" algn="just">
              <a:buNone/>
            </a:pPr>
            <a:r>
              <a:rPr lang="es-MX" sz="2800" dirty="0">
                <a:solidFill>
                  <a:schemeClr val="accent1">
                    <a:lumMod val="50000"/>
                  </a:schemeClr>
                </a:solidFill>
              </a:rPr>
              <a:t>Por ello, una vez que restamos los impuestos indirectos del PNN obtenemos el ingreso nacional que </a:t>
            </a:r>
            <a:r>
              <a:rPr lang="es-MX" sz="2800" dirty="0">
                <a:solidFill>
                  <a:schemeClr val="accent1">
                    <a:lumMod val="50000"/>
                  </a:schemeClr>
                </a:solidFill>
              </a:rPr>
              <a:t>i</a:t>
            </a:r>
            <a:r>
              <a:rPr lang="es-MX" sz="2800" dirty="0">
                <a:solidFill>
                  <a:schemeClr val="accent1">
                    <a:lumMod val="50000"/>
                  </a:schemeClr>
                </a:solidFill>
              </a:rPr>
              <a:t>ndica cuanto han ganado los miembros de una economía. A esto hay que añadirles los subsidios o aportes del estado a las familias, que representan una ayuda para su ingreso.</a:t>
            </a:r>
          </a:p>
          <a:p>
            <a:pPr marL="0" indent="0" algn="ctr">
              <a:buNone/>
            </a:pPr>
            <a:r>
              <a:rPr lang="es-MX" sz="2800" b="1" dirty="0">
                <a:solidFill>
                  <a:schemeClr val="accent1">
                    <a:lumMod val="50000"/>
                  </a:schemeClr>
                </a:solidFill>
              </a:rPr>
              <a:t>YN=PNN-IMPUESTOS INDIRECTOS(Ti)+SUBSIDIOS (Sb)</a:t>
            </a:r>
            <a:endParaRPr lang="es-MX" sz="2800" b="1" dirty="0">
              <a:solidFill>
                <a:schemeClr val="accent1">
                  <a:lumMod val="50000"/>
                </a:schemeClr>
              </a:solidFill>
            </a:endParaRPr>
          </a:p>
        </p:txBody>
      </p:sp>
    </p:spTree>
    <p:extLst>
      <p:ext uri="{BB962C8B-B14F-4D97-AF65-F5344CB8AC3E}">
        <p14:creationId xmlns:p14="http://schemas.microsoft.com/office/powerpoint/2010/main" val="1769142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260649"/>
            <a:ext cx="8532178" cy="669859"/>
          </a:xfrm>
        </p:spPr>
        <p:txBody>
          <a:bodyPr/>
          <a:lstStyle/>
          <a:p>
            <a:pPr algn="ctr"/>
            <a:r>
              <a:rPr lang="es-MX" b="1" dirty="0" smtClean="0">
                <a:solidFill>
                  <a:schemeClr val="accent1">
                    <a:lumMod val="50000"/>
                  </a:schemeClr>
                </a:solidFill>
              </a:rPr>
              <a:t>INGRESO O RENTA PERSONAL (YP)</a:t>
            </a:r>
            <a:endParaRPr lang="es-MX" b="1" dirty="0">
              <a:solidFill>
                <a:schemeClr val="accent1">
                  <a:lumMod val="50000"/>
                </a:schemeClr>
              </a:solidFill>
            </a:endParaRPr>
          </a:p>
        </p:txBody>
      </p:sp>
      <p:sp>
        <p:nvSpPr>
          <p:cNvPr id="3" name="2 Marcador de contenido"/>
          <p:cNvSpPr>
            <a:spLocks noGrp="1"/>
          </p:cNvSpPr>
          <p:nvPr>
            <p:ph idx="1"/>
          </p:nvPr>
        </p:nvSpPr>
        <p:spPr>
          <a:xfrm>
            <a:off x="695400" y="1700809"/>
            <a:ext cx="10657184" cy="4223741"/>
          </a:xfrm>
        </p:spPr>
        <p:txBody>
          <a:bodyPr>
            <a:noAutofit/>
          </a:bodyPr>
          <a:lstStyle/>
          <a:p>
            <a:pPr marL="0" indent="0" algn="just">
              <a:buNone/>
            </a:pPr>
            <a:r>
              <a:rPr lang="es-MX" sz="2800" dirty="0">
                <a:solidFill>
                  <a:schemeClr val="accent1">
                    <a:lumMod val="50000"/>
                  </a:schemeClr>
                </a:solidFill>
              </a:rPr>
              <a:t>Es la cantidad de renta que reciben las economías domésticas y las empresas no constituidas en sociedades anónimas, es decir, las familias asalariadas o las familias que son propietarias de negocios como persona natural, en este sentido las rentas del negocio son directamente del dueño. </a:t>
            </a:r>
          </a:p>
          <a:p>
            <a:pPr marL="0" indent="0" algn="ctr">
              <a:buNone/>
            </a:pPr>
            <a:r>
              <a:rPr lang="es-MX" sz="2800" b="1" dirty="0">
                <a:solidFill>
                  <a:schemeClr val="accent1">
                    <a:lumMod val="50000"/>
                  </a:schemeClr>
                </a:solidFill>
              </a:rPr>
              <a:t>YP: YN-BENEFICIOS DE LAS SOCIEDADES-COTIZACIÓN DE LA SEGURIDAD SOCIAL-INTERESES NETOS+DIVIDENDOS+TRANSFERENCIAS DEL ESTADO A LOS INDIVIDUOS+RENTA PROCEDENTE DE INTERESES PERSONALES</a:t>
            </a:r>
            <a:endParaRPr lang="es-MX" sz="2800" b="1" dirty="0">
              <a:solidFill>
                <a:schemeClr val="accent1">
                  <a:lumMod val="50000"/>
                </a:schemeClr>
              </a:solidFill>
            </a:endParaRPr>
          </a:p>
        </p:txBody>
      </p:sp>
    </p:spTree>
    <p:extLst>
      <p:ext uri="{BB962C8B-B14F-4D97-AF65-F5344CB8AC3E}">
        <p14:creationId xmlns:p14="http://schemas.microsoft.com/office/powerpoint/2010/main" val="1154505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1504" y="836713"/>
            <a:ext cx="8532178" cy="597851"/>
          </a:xfrm>
        </p:spPr>
        <p:txBody>
          <a:bodyPr>
            <a:normAutofit/>
          </a:bodyPr>
          <a:lstStyle/>
          <a:p>
            <a:pPr algn="ctr"/>
            <a:r>
              <a:rPr lang="es-MX" sz="2800" b="1" dirty="0">
                <a:solidFill>
                  <a:schemeClr val="accent1">
                    <a:lumMod val="50000"/>
                  </a:schemeClr>
                </a:solidFill>
              </a:rPr>
              <a:t>INGRESO O RENTA PERSONAL DISPONIBLE YPD</a:t>
            </a:r>
            <a:endParaRPr lang="es-MX" sz="2800" b="1" dirty="0">
              <a:solidFill>
                <a:schemeClr val="accent1">
                  <a:lumMod val="50000"/>
                </a:schemeClr>
              </a:solidFill>
            </a:endParaRPr>
          </a:p>
        </p:txBody>
      </p:sp>
      <p:sp>
        <p:nvSpPr>
          <p:cNvPr id="3" name="2 Marcador de contenido"/>
          <p:cNvSpPr>
            <a:spLocks noGrp="1"/>
          </p:cNvSpPr>
          <p:nvPr>
            <p:ph idx="1"/>
          </p:nvPr>
        </p:nvSpPr>
        <p:spPr>
          <a:xfrm>
            <a:off x="685622" y="1866900"/>
            <a:ext cx="10738970" cy="3722341"/>
          </a:xfrm>
        </p:spPr>
        <p:txBody>
          <a:bodyPr>
            <a:normAutofit/>
          </a:bodyPr>
          <a:lstStyle/>
          <a:p>
            <a:pPr marL="0" indent="0" algn="just">
              <a:buNone/>
            </a:pPr>
            <a:endParaRPr lang="es-MX" sz="2400" dirty="0" smtClean="0">
              <a:solidFill>
                <a:srgbClr val="002060"/>
              </a:solidFill>
            </a:endParaRPr>
          </a:p>
          <a:p>
            <a:pPr marL="0" indent="0" algn="just">
              <a:buNone/>
            </a:pPr>
            <a:r>
              <a:rPr lang="es-MX" sz="2800" dirty="0" smtClean="0">
                <a:solidFill>
                  <a:schemeClr val="accent1">
                    <a:lumMod val="50000"/>
                  </a:schemeClr>
                </a:solidFill>
              </a:rPr>
              <a:t>Es </a:t>
            </a:r>
            <a:r>
              <a:rPr lang="es-MX" sz="2800" dirty="0">
                <a:solidFill>
                  <a:schemeClr val="accent1">
                    <a:lumMod val="50000"/>
                  </a:schemeClr>
                </a:solidFill>
              </a:rPr>
              <a:t>la cantidad de que disponen los hogares y las empresas no constituidas en sociedades anónimas, para gastar una vez que cumplieron con sus obligaciones fiscales con el estado.</a:t>
            </a:r>
          </a:p>
          <a:p>
            <a:pPr marL="0" indent="0" algn="ctr">
              <a:buNone/>
            </a:pPr>
            <a:r>
              <a:rPr lang="es-MX" sz="2800" b="1" dirty="0">
                <a:solidFill>
                  <a:schemeClr val="accent1">
                    <a:lumMod val="50000"/>
                  </a:schemeClr>
                </a:solidFill>
              </a:rPr>
              <a:t>YPD=YP-IMPUESTOS DIRECTOS SOBRE LAS PERSONAS Y OTRAS CANTIDADES PAGADAS AL ESTADO</a:t>
            </a:r>
            <a:endParaRPr lang="es-MX" sz="2800" b="1" dirty="0">
              <a:solidFill>
                <a:schemeClr val="accent1">
                  <a:lumMod val="50000"/>
                </a:schemeClr>
              </a:solidFill>
            </a:endParaRPr>
          </a:p>
        </p:txBody>
      </p:sp>
    </p:spTree>
    <p:extLst>
      <p:ext uri="{BB962C8B-B14F-4D97-AF65-F5344CB8AC3E}">
        <p14:creationId xmlns:p14="http://schemas.microsoft.com/office/powerpoint/2010/main" val="321829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28106" y="463887"/>
            <a:ext cx="6018232" cy="457944"/>
          </a:xfrm>
        </p:spPr>
        <p:txBody>
          <a:bodyPr>
            <a:noAutofit/>
          </a:bodyPr>
          <a:lstStyle/>
          <a:p>
            <a:pPr algn="ctr"/>
            <a:r>
              <a:rPr lang="es-MX" sz="2800" b="1" dirty="0">
                <a:solidFill>
                  <a:schemeClr val="accent1">
                    <a:lumMod val="50000"/>
                  </a:schemeClr>
                </a:solidFill>
              </a:rPr>
              <a:t>CICLO ECONÓMICO</a:t>
            </a:r>
            <a:endParaRPr lang="es-MX" sz="2800" b="1" dirty="0">
              <a:solidFill>
                <a:schemeClr val="accent1">
                  <a:lumMod val="50000"/>
                </a:schemeClr>
              </a:solidFill>
            </a:endParaRPr>
          </a:p>
        </p:txBody>
      </p:sp>
      <p:sp>
        <p:nvSpPr>
          <p:cNvPr id="7" name="Marcador de posición de imagen 6"/>
          <p:cNvSpPr>
            <a:spLocks noGrp="1"/>
          </p:cNvSpPr>
          <p:nvPr>
            <p:ph type="pic" idx="1"/>
          </p:nvPr>
        </p:nvSpPr>
        <p:spPr>
          <a:xfrm>
            <a:off x="911424" y="908720"/>
            <a:ext cx="3280120" cy="4572000"/>
          </a:xfrm>
        </p:spPr>
      </p:sp>
      <p:sp>
        <p:nvSpPr>
          <p:cNvPr id="3" name="Marcador de contenido 2"/>
          <p:cNvSpPr>
            <a:spLocks noGrp="1"/>
          </p:cNvSpPr>
          <p:nvPr>
            <p:ph type="body" sz="half" idx="2"/>
          </p:nvPr>
        </p:nvSpPr>
        <p:spPr>
          <a:xfrm>
            <a:off x="4728106" y="1278155"/>
            <a:ext cx="6840502" cy="3103345"/>
          </a:xfrm>
        </p:spPr>
        <p:txBody>
          <a:bodyPr>
            <a:noAutofit/>
          </a:bodyPr>
          <a:lstStyle/>
          <a:p>
            <a:pPr algn="just"/>
            <a:r>
              <a:rPr lang="es-MX" sz="2400" dirty="0">
                <a:solidFill>
                  <a:schemeClr val="accent1">
                    <a:lumMod val="50000"/>
                  </a:schemeClr>
                </a:solidFill>
              </a:rPr>
              <a:t>El ciclo económico es un fenómeno que corresponde a las oscilaciones reiteradas en las tasas de crecimiento de la producción, el empleo y otras variables macroeconómicas, en el corto plazo, durante un período de tiempo determinado, generalmente varios años. </a:t>
            </a:r>
            <a:r>
              <a:rPr lang="es-MX" sz="2400" dirty="0">
                <a:solidFill>
                  <a:schemeClr val="accent1">
                    <a:lumMod val="50000"/>
                  </a:schemeClr>
                </a:solidFill>
              </a:rPr>
              <a:t>Los ciclos económicos tienen una serie de características comunes que tienden a repetirse pero cuentan con amplitudes y períodos muy </a:t>
            </a:r>
            <a:r>
              <a:rPr lang="es-MX" sz="2400" dirty="0" smtClean="0">
                <a:solidFill>
                  <a:schemeClr val="accent1">
                    <a:lumMod val="50000"/>
                  </a:schemeClr>
                </a:solidFill>
              </a:rPr>
              <a:t>variables(Parkin,2015).</a:t>
            </a:r>
            <a:endParaRPr lang="es-MX" sz="2400" dirty="0">
              <a:solidFill>
                <a:schemeClr val="accent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5" y="921832"/>
            <a:ext cx="3280120" cy="4558888"/>
          </a:xfrm>
          <a:prstGeom prst="rect">
            <a:avLst/>
          </a:prstGeom>
        </p:spPr>
        <p:style>
          <a:lnRef idx="2">
            <a:schemeClr val="accent1"/>
          </a:lnRef>
          <a:fillRef idx="1">
            <a:schemeClr val="lt1"/>
          </a:fillRef>
          <a:effectRef idx="0">
            <a:schemeClr val="accent1"/>
          </a:effectRef>
          <a:fontRef idx="minor">
            <a:schemeClr val="dk1"/>
          </a:fontRef>
        </p:style>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921" y="4714876"/>
            <a:ext cx="1711077" cy="1711077"/>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0297" y="4850333"/>
            <a:ext cx="2400267" cy="1440160"/>
          </a:xfrm>
          <a:prstGeom prst="rect">
            <a:avLst/>
          </a:prstGeom>
        </p:spPr>
      </p:pic>
    </p:spTree>
    <p:extLst>
      <p:ext uri="{BB962C8B-B14F-4D97-AF65-F5344CB8AC3E}">
        <p14:creationId xmlns:p14="http://schemas.microsoft.com/office/powerpoint/2010/main" val="3478602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622" y="685802"/>
            <a:ext cx="10954994" cy="5335487"/>
          </a:xfrm>
        </p:spPr>
        <p:txBody>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2800" b="1" dirty="0" smtClean="0">
                <a:solidFill>
                  <a:schemeClr val="accent1">
                    <a:lumMod val="50000"/>
                  </a:schemeClr>
                </a:solidFill>
              </a:rPr>
              <a:t>FASES DEL CICLO ECONÓMICO</a:t>
            </a:r>
          </a:p>
          <a:p>
            <a:pPr marL="0" indent="0" algn="just">
              <a:buNone/>
            </a:pPr>
            <a:endParaRPr lang="es-MX" b="1" dirty="0" smtClean="0"/>
          </a:p>
          <a:p>
            <a:pPr marL="0" indent="0" algn="just">
              <a:buNone/>
            </a:pPr>
            <a:r>
              <a:rPr lang="es-MX" sz="2800" b="1" dirty="0" smtClean="0">
                <a:solidFill>
                  <a:schemeClr val="accent1">
                    <a:lumMod val="50000"/>
                  </a:schemeClr>
                </a:solidFill>
              </a:rPr>
              <a:t>Depresión</a:t>
            </a:r>
            <a:r>
              <a:rPr lang="es-MX" sz="2800" dirty="0">
                <a:solidFill>
                  <a:schemeClr val="accent1">
                    <a:lumMod val="50000"/>
                  </a:schemeClr>
                </a:solidFill>
              </a:rPr>
              <a:t>. Hay periodos de estancamiento donde prácticamente se detiene el proceso de producción. Constituye la verdadera caída de la economía , en esta fase se van formando los elementos que permitan pasar a la otra fase. Estas fases se dan por el </a:t>
            </a:r>
            <a:r>
              <a:rPr lang="es-MX" sz="2800" dirty="0" smtClean="0">
                <a:solidFill>
                  <a:schemeClr val="accent1">
                    <a:lumMod val="50000"/>
                  </a:schemeClr>
                </a:solidFill>
              </a:rPr>
              <a:t>movimiento.</a:t>
            </a:r>
          </a:p>
          <a:p>
            <a:pPr marL="0" indent="0" algn="just">
              <a:buNone/>
            </a:pPr>
            <a:endParaRPr lang="es-MX" sz="2800"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910" y="250177"/>
            <a:ext cx="1800200" cy="18478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73641" y="685802"/>
            <a:ext cx="2466975" cy="1847850"/>
          </a:xfrm>
          <a:prstGeom prst="rect">
            <a:avLst/>
          </a:prstGeom>
        </p:spPr>
      </p:pic>
    </p:spTree>
    <p:extLst>
      <p:ext uri="{BB962C8B-B14F-4D97-AF65-F5344CB8AC3E}">
        <p14:creationId xmlns:p14="http://schemas.microsoft.com/office/powerpoint/2010/main" val="50530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622" y="685802"/>
            <a:ext cx="11099010" cy="5335487"/>
          </a:xfrm>
        </p:spPr>
        <p:txBody>
          <a:bodyPr>
            <a:normAutofit/>
          </a:bodyPr>
          <a:lstStyle/>
          <a:p>
            <a:pPr marL="0" indent="0" algn="just">
              <a:buNone/>
            </a:pPr>
            <a:r>
              <a:rPr lang="es-MX" sz="2800" b="1" dirty="0">
                <a:solidFill>
                  <a:schemeClr val="accent1">
                    <a:lumMod val="50000"/>
                  </a:schemeClr>
                </a:solidFill>
              </a:rPr>
              <a:t>Recuperación</a:t>
            </a:r>
            <a:r>
              <a:rPr lang="es-MX" sz="2800" dirty="0">
                <a:solidFill>
                  <a:schemeClr val="accent1">
                    <a:lumMod val="50000"/>
                  </a:schemeClr>
                </a:solidFill>
              </a:rPr>
              <a:t>. Fase del ciclo económico que se caracteriza por la reanimación de las actividades económicas, aumenta el empleo, la producción, la inversión y las ventas. Las variables económicas tienen un movimiento ascendente, que se refleja en la actividad económica en general, tendiéndose al pleno el empleo capitalista y no dependen de la voluntad del hombre.</a:t>
            </a:r>
          </a:p>
          <a:p>
            <a:pPr marL="0" indent="0" algn="just">
              <a:buNone/>
            </a:pPr>
            <a:endParaRPr lang="es-MX" sz="2800" dirty="0">
              <a:solidFill>
                <a:schemeClr val="accent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98822">
            <a:off x="7926615" y="3581704"/>
            <a:ext cx="2398063" cy="23241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49037">
            <a:off x="1952960" y="3572517"/>
            <a:ext cx="3457182" cy="2347755"/>
          </a:xfrm>
          <a:prstGeom prst="rect">
            <a:avLst/>
          </a:prstGeom>
        </p:spPr>
      </p:pic>
    </p:spTree>
    <p:extLst>
      <p:ext uri="{BB962C8B-B14F-4D97-AF65-F5344CB8AC3E}">
        <p14:creationId xmlns:p14="http://schemas.microsoft.com/office/powerpoint/2010/main" val="12060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084755" y="685800"/>
            <a:ext cx="3656648" cy="2023120"/>
          </a:xfrm>
        </p:spPr>
        <p:txBody>
          <a:bodyPr/>
          <a:lstStyle/>
          <a:p>
            <a:endParaRPr lang="es-MX" dirty="0"/>
          </a:p>
        </p:txBody>
      </p:sp>
      <p:sp>
        <p:nvSpPr>
          <p:cNvPr id="3" name="Marcador de contenido 2"/>
          <p:cNvSpPr>
            <a:spLocks noGrp="1"/>
          </p:cNvSpPr>
          <p:nvPr>
            <p:ph idx="1"/>
          </p:nvPr>
        </p:nvSpPr>
        <p:spPr/>
        <p:txBody>
          <a:bodyPr>
            <a:normAutofit/>
          </a:bodyPr>
          <a:lstStyle/>
          <a:p>
            <a:pPr marL="0" indent="0" algn="just">
              <a:buNone/>
            </a:pPr>
            <a:r>
              <a:rPr lang="es-MX" sz="2800" b="1" dirty="0">
                <a:solidFill>
                  <a:schemeClr val="accent1">
                    <a:lumMod val="50000"/>
                  </a:schemeClr>
                </a:solidFill>
              </a:rPr>
              <a:t>Auge</a:t>
            </a:r>
            <a:r>
              <a:rPr lang="es-MX" sz="2800" dirty="0">
                <a:solidFill>
                  <a:schemeClr val="accent1">
                    <a:lumMod val="50000"/>
                  </a:schemeClr>
                </a:solidFill>
              </a:rPr>
              <a:t>. Fase del ciclo económico donde toda la actividad económica se encuentra en un periodo de prosperidad y apogeo. El auge representa todo lo contrario de la depresión donde hay decadencia El auge puede durar de forma variable ya sea que dure muchos años como solo unos cuantos meses, según las condiciones económicas. Al estancarse la producción viene de nuevo la crisis y comienza un nuevo ciclo económico.</a:t>
            </a:r>
          </a:p>
          <a:p>
            <a:pPr marL="0" indent="0" algn="just">
              <a:buNone/>
            </a:pPr>
            <a:endParaRPr lang="es-MX" sz="2800" dirty="0">
              <a:solidFill>
                <a:schemeClr val="accent1">
                  <a:lumMod val="50000"/>
                </a:schemeClr>
              </a:solidFill>
            </a:endParaRPr>
          </a:p>
        </p:txBody>
      </p:sp>
      <p:sp>
        <p:nvSpPr>
          <p:cNvPr id="7" name="Marcador de texto 6"/>
          <p:cNvSpPr>
            <a:spLocks noGrp="1"/>
          </p:cNvSpPr>
          <p:nvPr>
            <p:ph type="body" sz="half" idx="2"/>
          </p:nvPr>
        </p:nvSpPr>
        <p:spPr>
          <a:xfrm>
            <a:off x="7084755" y="3464454"/>
            <a:ext cx="3656648" cy="2628843"/>
          </a:xfrm>
        </p:spPr>
        <p:txBody>
          <a:bodyPr/>
          <a:lstStyle/>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4755" y="685801"/>
            <a:ext cx="3656648" cy="202312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756" y="3464453"/>
            <a:ext cx="3656648" cy="2628844"/>
          </a:xfrm>
          <a:prstGeom prst="rect">
            <a:avLst/>
          </a:prstGeom>
        </p:spPr>
      </p:pic>
    </p:spTree>
    <p:extLst>
      <p:ext uri="{BB962C8B-B14F-4D97-AF65-F5344CB8AC3E}">
        <p14:creationId xmlns:p14="http://schemas.microsoft.com/office/powerpoint/2010/main" val="1752494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7800" y="571500"/>
            <a:ext cx="9144000" cy="1143000"/>
          </a:xfrm>
        </p:spPr>
        <p:txBody>
          <a:bodyPr rtlCol="0"/>
          <a:lstStyle/>
          <a:p>
            <a:r>
              <a:rPr lang="es-MX" b="1" dirty="0">
                <a:solidFill>
                  <a:schemeClr val="accent1">
                    <a:lumMod val="50000"/>
                  </a:schemeClr>
                </a:solidFill>
              </a:rPr>
              <a:t>2.1 Conceptualización de la microeconomía</a:t>
            </a:r>
            <a:endParaRPr lang="es-ES" b="1" dirty="0">
              <a:solidFill>
                <a:schemeClr val="accent1">
                  <a:lumMod val="50000"/>
                </a:schemeClr>
              </a:solidFill>
            </a:endParaRPr>
          </a:p>
        </p:txBody>
      </p:sp>
      <p:sp>
        <p:nvSpPr>
          <p:cNvPr id="3" name="Marcador de posición de contenido 2"/>
          <p:cNvSpPr>
            <a:spLocks noGrp="1"/>
          </p:cNvSpPr>
          <p:nvPr>
            <p:ph sz="half" idx="1"/>
          </p:nvPr>
        </p:nvSpPr>
        <p:spPr/>
        <p:txBody>
          <a:bodyPr rtlCol="0"/>
          <a:lstStyle/>
          <a:p>
            <a:pPr marL="45720" indent="0">
              <a:buNone/>
            </a:pPr>
            <a:endParaRPr lang="es-ES" dirty="0" smtClean="0">
              <a:solidFill>
                <a:schemeClr val="accent1">
                  <a:lumMod val="50000"/>
                </a:schemeClr>
              </a:solidFill>
            </a:endParaRPr>
          </a:p>
          <a:p>
            <a:pPr marL="45720" indent="0">
              <a:buNone/>
            </a:pPr>
            <a:endParaRPr lang="es-ES" dirty="0">
              <a:solidFill>
                <a:schemeClr val="accent1">
                  <a:lumMod val="50000"/>
                </a:schemeClr>
              </a:solidFill>
            </a:endParaRPr>
          </a:p>
          <a:p>
            <a:pPr marL="45720" indent="0">
              <a:buNone/>
            </a:pPr>
            <a:endParaRPr lang="es-ES" dirty="0" smtClean="0">
              <a:solidFill>
                <a:schemeClr val="accent1">
                  <a:lumMod val="50000"/>
                </a:schemeClr>
              </a:solidFill>
            </a:endParaRPr>
          </a:p>
          <a:p>
            <a:pPr marL="45720" indent="0">
              <a:buNone/>
            </a:pPr>
            <a:endParaRPr lang="es-ES" dirty="0">
              <a:solidFill>
                <a:schemeClr val="accent1">
                  <a:lumMod val="50000"/>
                </a:schemeClr>
              </a:solidFill>
            </a:endParaRPr>
          </a:p>
          <a:p>
            <a:pPr marL="45720" indent="0">
              <a:buNone/>
            </a:pPr>
            <a:endParaRPr lang="es-ES" dirty="0" smtClean="0">
              <a:solidFill>
                <a:schemeClr val="accent1">
                  <a:lumMod val="50000"/>
                </a:schemeClr>
              </a:solidFill>
            </a:endParaRPr>
          </a:p>
          <a:p>
            <a:pPr marL="45720" indent="0" algn="just">
              <a:buNone/>
            </a:pPr>
            <a:r>
              <a:rPr lang="es-ES" sz="2200" dirty="0" smtClean="0">
                <a:solidFill>
                  <a:schemeClr val="accent1">
                    <a:lumMod val="50000"/>
                  </a:schemeClr>
                </a:solidFill>
              </a:rPr>
              <a:t>Es </a:t>
            </a:r>
            <a:r>
              <a:rPr lang="es-ES" sz="2200" dirty="0">
                <a:solidFill>
                  <a:schemeClr val="accent1">
                    <a:lumMod val="50000"/>
                  </a:schemeClr>
                </a:solidFill>
              </a:rPr>
              <a:t>el estudio de la unidad económica, de la unidad productiva propiamente dicha y del comportamiento del consumidor individual. También es conocida como economía de la empresa.</a:t>
            </a:r>
          </a:p>
          <a:p>
            <a:pPr marL="45720" indent="0" algn="just" rtl="0">
              <a:buNone/>
            </a:pPr>
            <a:endParaRPr lang="es-ES" sz="2200" dirty="0">
              <a:solidFill>
                <a:schemeClr val="accent1">
                  <a:lumMod val="50000"/>
                </a:schemeClr>
              </a:solidFill>
            </a:endParaRPr>
          </a:p>
        </p:txBody>
      </p:sp>
      <p:sp>
        <p:nvSpPr>
          <p:cNvPr id="4" name="Marcador de contenido 3"/>
          <p:cNvSpPr>
            <a:spLocks noGrp="1"/>
          </p:cNvSpPr>
          <p:nvPr>
            <p:ph sz="half" idx="2"/>
          </p:nvPr>
        </p:nvSpPr>
        <p:spPr/>
        <p:txBody>
          <a:bodyPr/>
          <a:lstStyle/>
          <a:p>
            <a:pPr marL="45720" indent="0" algn="just">
              <a:buNone/>
            </a:pPr>
            <a:r>
              <a:rPr lang="es-ES" sz="2200" dirty="0">
                <a:solidFill>
                  <a:schemeClr val="accent1">
                    <a:lumMod val="50000"/>
                  </a:schemeClr>
                </a:solidFill>
              </a:rPr>
              <a:t>También estudia la producción, distribución, circulación y consumo de los bienes y servicios que satisfacen necesidades humanas, decisiones empresariales y la conducta de los consumidores</a:t>
            </a:r>
            <a:r>
              <a:rPr lang="es-ES" sz="2200" dirty="0" smtClean="0">
                <a:solidFill>
                  <a:schemeClr val="accent1">
                    <a:lumMod val="50000"/>
                  </a:schemeClr>
                </a:solidFill>
              </a:rPr>
              <a:t>.</a:t>
            </a:r>
          </a:p>
          <a:p>
            <a:pPr marL="0" indent="0" algn="just">
              <a:buNone/>
            </a:pPr>
            <a:r>
              <a:rPr lang="es-MX" sz="2200" b="1" dirty="0">
                <a:solidFill>
                  <a:schemeClr val="accent1">
                    <a:lumMod val="50000"/>
                  </a:schemeClr>
                </a:solidFill>
              </a:rPr>
              <a:t>Objetivo de la Microeconomía:</a:t>
            </a:r>
          </a:p>
          <a:p>
            <a:pPr marL="0" indent="0" algn="just">
              <a:buNone/>
            </a:pPr>
            <a:r>
              <a:rPr lang="es-MX" sz="2200" dirty="0">
                <a:solidFill>
                  <a:schemeClr val="accent1">
                    <a:lumMod val="50000"/>
                  </a:schemeClr>
                </a:solidFill>
              </a:rPr>
              <a:t>Es el análisis del comportamiento de estas unidades y su interacción con los mercados (consumidores, inversionistas, trabajadores</a:t>
            </a:r>
            <a:r>
              <a:rPr lang="es-MX" sz="2200" dirty="0" smtClean="0">
                <a:solidFill>
                  <a:schemeClr val="accent1">
                    <a:lumMod val="50000"/>
                  </a:schemeClr>
                </a:solidFill>
              </a:rPr>
              <a:t>) (Mochón, 2012).</a:t>
            </a:r>
            <a:endParaRPr lang="es-MX" sz="2200" dirty="0">
              <a:solidFill>
                <a:schemeClr val="accent1">
                  <a:lumMod val="50000"/>
                </a:schemeClr>
              </a:solidFill>
            </a:endParaRPr>
          </a:p>
          <a:p>
            <a:pPr algn="just"/>
            <a:endParaRPr lang="es-ES" dirty="0">
              <a:solidFill>
                <a:schemeClr val="accent1">
                  <a:lumMod val="50000"/>
                </a:schemeClr>
              </a:solidFill>
            </a:endParaRPr>
          </a:p>
          <a:p>
            <a:endParaRPr lang="es-MX" dirty="0"/>
          </a:p>
        </p:txBody>
      </p:sp>
      <p:pic>
        <p:nvPicPr>
          <p:cNvPr id="6" name="Imagen 5"/>
          <p:cNvPicPr>
            <a:picLocks noChangeAspect="1"/>
          </p:cNvPicPr>
          <p:nvPr/>
        </p:nvPicPr>
        <p:blipFill>
          <a:blip r:embed="rId3"/>
          <a:stretch>
            <a:fillRect/>
          </a:stretch>
        </p:blipFill>
        <p:spPr>
          <a:xfrm>
            <a:off x="2283403" y="1866900"/>
            <a:ext cx="2305050" cy="1981200"/>
          </a:xfrm>
          <a:prstGeom prst="rect">
            <a:avLst/>
          </a:prstGeom>
        </p:spPr>
      </p:pic>
    </p:spTree>
    <p:extLst>
      <p:ext uri="{BB962C8B-B14F-4D97-AF65-F5344CB8AC3E}">
        <p14:creationId xmlns:p14="http://schemas.microsoft.com/office/powerpoint/2010/main" val="426046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6915202" y="4765128"/>
            <a:ext cx="4402266" cy="1507067"/>
          </a:xfrm>
        </p:spPr>
        <p:txBody>
          <a:bodyPr/>
          <a:lstStyle/>
          <a:p>
            <a:endParaRPr lang="es-MX" dirty="0"/>
          </a:p>
        </p:txBody>
      </p:sp>
      <p:sp>
        <p:nvSpPr>
          <p:cNvPr id="3" name="Marcador de contenido 2"/>
          <p:cNvSpPr>
            <a:spLocks noGrp="1"/>
          </p:cNvSpPr>
          <p:nvPr>
            <p:ph sz="half" idx="1"/>
          </p:nvPr>
        </p:nvSpPr>
        <p:spPr>
          <a:xfrm>
            <a:off x="685622" y="685802"/>
            <a:ext cx="6202467" cy="5586393"/>
          </a:xfrm>
        </p:spPr>
        <p:txBody>
          <a:bodyPr>
            <a:normAutofit/>
          </a:bodyPr>
          <a:lstStyle/>
          <a:p>
            <a:pPr marL="0" indent="0" algn="just">
              <a:buNone/>
            </a:pPr>
            <a:r>
              <a:rPr lang="es-MX" sz="2800" b="1" dirty="0">
                <a:solidFill>
                  <a:schemeClr val="accent1">
                    <a:lumMod val="50000"/>
                  </a:schemeClr>
                </a:solidFill>
              </a:rPr>
              <a:t>Recesión</a:t>
            </a:r>
            <a:r>
              <a:rPr lang="es-MX" sz="2800" dirty="0">
                <a:solidFill>
                  <a:schemeClr val="accent1">
                    <a:lumMod val="50000"/>
                  </a:schemeClr>
                </a:solidFill>
              </a:rPr>
              <a:t>. Existe un retroceso relativo de toda la actividad económica en general. Las actividades en general. Las actividades económicas: producción, comercio, banca , etc., disminuyen en forma notable. Durante las crisis se acentúan las contradicciones del capitalismo, hay un exceso de producción de ciertas mercancías en relación con la demanda en tanto que falta producción en algunas ramas. Hay una creciente dificultad para vender dichas mercancías. Muchas empresas quiebran. Se incrementa el desempleo y subempleo.</a:t>
            </a:r>
          </a:p>
          <a:p>
            <a:endParaRPr lang="es-MX" dirty="0"/>
          </a:p>
        </p:txBody>
      </p:sp>
      <p:sp>
        <p:nvSpPr>
          <p:cNvPr id="7" name="Marcador de contenido 6"/>
          <p:cNvSpPr>
            <a:spLocks noGrp="1"/>
          </p:cNvSpPr>
          <p:nvPr>
            <p:ph sz="half" idx="2"/>
          </p:nvPr>
        </p:nvSpPr>
        <p:spPr>
          <a:xfrm>
            <a:off x="7248129" y="685801"/>
            <a:ext cx="4069339" cy="3615266"/>
          </a:xfrm>
        </p:spPr>
        <p:txBody>
          <a:bodyPr>
            <a:normAutofit/>
          </a:bodyPr>
          <a:lstStyle/>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0496" y="1054136"/>
            <a:ext cx="3426064" cy="287892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9542" y="4904043"/>
            <a:ext cx="3446512" cy="1368152"/>
          </a:xfrm>
          <a:prstGeom prst="rect">
            <a:avLst/>
          </a:prstGeom>
        </p:spPr>
      </p:pic>
    </p:spTree>
    <p:extLst>
      <p:ext uri="{BB962C8B-B14F-4D97-AF65-F5344CB8AC3E}">
        <p14:creationId xmlns:p14="http://schemas.microsoft.com/office/powerpoint/2010/main" val="1202851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622" y="685802"/>
            <a:ext cx="10882986" cy="5407495"/>
          </a:xfrm>
        </p:spPr>
        <p:txBody>
          <a:bodyPr>
            <a:normAutofit/>
          </a:bodyPr>
          <a:lstStyle/>
          <a:p>
            <a:pPr marL="0" indent="0" algn="just">
              <a:buNone/>
            </a:pPr>
            <a:r>
              <a:rPr lang="es-MX" dirty="0" err="1">
                <a:solidFill>
                  <a:schemeClr val="accent1">
                    <a:lumMod val="50000"/>
                  </a:schemeClr>
                </a:solidFill>
              </a:rPr>
              <a:t>Mankiw</a:t>
            </a:r>
            <a:r>
              <a:rPr lang="es-MX" dirty="0">
                <a:solidFill>
                  <a:schemeClr val="accent1">
                    <a:lumMod val="50000"/>
                  </a:schemeClr>
                </a:solidFill>
              </a:rPr>
              <a:t>, Gregory (2012). Principios de economía. México. Ed. Paraninfo</a:t>
            </a:r>
            <a:r>
              <a:rPr lang="es-MX" dirty="0">
                <a:solidFill>
                  <a:schemeClr val="accent1">
                    <a:lumMod val="50000"/>
                  </a:schemeClr>
                </a:solidFill>
              </a:rPr>
              <a:t>.</a:t>
            </a:r>
          </a:p>
          <a:p>
            <a:pPr marL="0" indent="0" algn="just">
              <a:buNone/>
            </a:pPr>
            <a:r>
              <a:rPr lang="es-MX" dirty="0">
                <a:solidFill>
                  <a:schemeClr val="accent1">
                    <a:lumMod val="50000"/>
                  </a:schemeClr>
                </a:solidFill>
              </a:rPr>
              <a:t>Mochón, Francisco. (2012). Microeconomía con aplicaciones a América Latina. Mc Graw Hill.</a:t>
            </a:r>
          </a:p>
          <a:p>
            <a:pPr marL="0" indent="0" algn="just">
              <a:buNone/>
            </a:pPr>
            <a:r>
              <a:rPr lang="es-MX" dirty="0" err="1">
                <a:solidFill>
                  <a:schemeClr val="accent1">
                    <a:lumMod val="50000"/>
                  </a:schemeClr>
                </a:solidFill>
              </a:rPr>
              <a:t>Parkin</a:t>
            </a:r>
            <a:r>
              <a:rPr lang="es-MX" dirty="0">
                <a:solidFill>
                  <a:schemeClr val="accent1">
                    <a:lumMod val="50000"/>
                  </a:schemeClr>
                </a:solidFill>
              </a:rPr>
              <a:t>, Michael (2015). Macroeconomía versión para Latinoamérica. Pearson.</a:t>
            </a:r>
          </a:p>
          <a:p>
            <a:pPr marL="0" indent="0" algn="just">
              <a:buNone/>
            </a:pPr>
            <a:r>
              <a:rPr lang="es-MX" dirty="0" err="1">
                <a:solidFill>
                  <a:schemeClr val="accent1">
                    <a:lumMod val="50000"/>
                  </a:schemeClr>
                </a:solidFill>
              </a:rPr>
              <a:t>Parkin</a:t>
            </a:r>
            <a:r>
              <a:rPr lang="es-MX" dirty="0">
                <a:solidFill>
                  <a:schemeClr val="accent1">
                    <a:lumMod val="50000"/>
                  </a:schemeClr>
                </a:solidFill>
              </a:rPr>
              <a:t>, Michael (2015) Microeconomía versión para Latinoamérica. Pearson.</a:t>
            </a:r>
          </a:p>
          <a:p>
            <a:pPr marL="0" indent="0" algn="just">
              <a:buNone/>
            </a:pPr>
            <a:r>
              <a:rPr lang="es-MX" dirty="0" err="1">
                <a:solidFill>
                  <a:schemeClr val="accent1">
                    <a:lumMod val="50000"/>
                  </a:schemeClr>
                </a:solidFill>
              </a:rPr>
              <a:t>Samuelson,A</a:t>
            </a:r>
            <a:r>
              <a:rPr lang="es-MX" dirty="0">
                <a:solidFill>
                  <a:schemeClr val="accent1">
                    <a:lumMod val="50000"/>
                  </a:schemeClr>
                </a:solidFill>
              </a:rPr>
              <a:t>. Paul. (2015) Macroeconomía con aplicaciones a Latinoamérica. Mc Graw Hill.</a:t>
            </a:r>
          </a:p>
          <a:p>
            <a:pPr marL="0" indent="0" algn="just">
              <a:buNone/>
            </a:pPr>
            <a:endParaRPr lang="es-MX" dirty="0">
              <a:solidFill>
                <a:schemeClr val="accent1">
                  <a:lumMod val="50000"/>
                </a:schemeClr>
              </a:solidFill>
            </a:endParaRPr>
          </a:p>
          <a:p>
            <a:pPr marL="0" indent="0">
              <a:buNone/>
            </a:pPr>
            <a:endParaRPr lang="es-MX" dirty="0"/>
          </a:p>
        </p:txBody>
      </p:sp>
    </p:spTree>
    <p:extLst>
      <p:ext uri="{BB962C8B-B14F-4D97-AF65-F5344CB8AC3E}">
        <p14:creationId xmlns:p14="http://schemas.microsoft.com/office/powerpoint/2010/main" val="1697380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chemeClr val="accent1">
                    <a:lumMod val="50000"/>
                  </a:schemeClr>
                </a:solidFill>
              </a:rPr>
              <a:t>¿Quién es el padre de la microeconomía?</a:t>
            </a:r>
            <a:endParaRPr lang="es-MX" b="1" dirty="0">
              <a:solidFill>
                <a:schemeClr val="accent1">
                  <a:lumMod val="50000"/>
                </a:schemeClr>
              </a:solidFill>
            </a:endParaRPr>
          </a:p>
        </p:txBody>
      </p:sp>
      <p:pic>
        <p:nvPicPr>
          <p:cNvPr id="5" name="Marcador de contenido 4"/>
          <p:cNvPicPr>
            <a:picLocks noGrp="1" noChangeAspect="1"/>
          </p:cNvPicPr>
          <p:nvPr>
            <p:ph sz="half" idx="1"/>
          </p:nvPr>
        </p:nvPicPr>
        <p:blipFill>
          <a:blip r:embed="rId2"/>
          <a:stretch>
            <a:fillRect/>
          </a:stretch>
        </p:blipFill>
        <p:spPr>
          <a:xfrm>
            <a:off x="2187358" y="1984664"/>
            <a:ext cx="2546567" cy="3151692"/>
          </a:xfrm>
          <a:prstGeom prst="rect">
            <a:avLst/>
          </a:prstGeom>
        </p:spPr>
      </p:pic>
      <p:sp>
        <p:nvSpPr>
          <p:cNvPr id="4" name="Marcador de contenido 3"/>
          <p:cNvSpPr>
            <a:spLocks noGrp="1"/>
          </p:cNvSpPr>
          <p:nvPr>
            <p:ph sz="half" idx="2"/>
          </p:nvPr>
        </p:nvSpPr>
        <p:spPr/>
        <p:txBody>
          <a:bodyPr/>
          <a:lstStyle/>
          <a:p>
            <a:pPr marL="45720" indent="0" algn="ctr">
              <a:buNone/>
            </a:pPr>
            <a:r>
              <a:rPr lang="es-MX" sz="2800" b="1" dirty="0">
                <a:solidFill>
                  <a:schemeClr val="accent1">
                    <a:lumMod val="50000"/>
                  </a:schemeClr>
                </a:solidFill>
              </a:rPr>
              <a:t>ADAM SMITH</a:t>
            </a:r>
          </a:p>
          <a:p>
            <a:pPr marL="45720" indent="0" algn="just">
              <a:buNone/>
            </a:pPr>
            <a:r>
              <a:rPr lang="es-ES" sz="2400" dirty="0">
                <a:solidFill>
                  <a:schemeClr val="accent1">
                    <a:lumMod val="50000"/>
                  </a:schemeClr>
                </a:solidFill>
              </a:rPr>
              <a:t>Consideró en su libro La Riqueza de las Naciones, cómo se fijan los precios, estudió la determinación de los precios de la tierra, del trabajo y del capital e investigó las cualidades y defectos del mecanismo del </a:t>
            </a:r>
            <a:r>
              <a:rPr lang="es-ES" sz="2400" dirty="0" smtClean="0">
                <a:solidFill>
                  <a:schemeClr val="accent1">
                    <a:lumMod val="50000"/>
                  </a:schemeClr>
                </a:solidFill>
              </a:rPr>
              <a:t>mercado</a:t>
            </a:r>
            <a:r>
              <a:rPr lang="es-ES" dirty="0">
                <a:solidFill>
                  <a:schemeClr val="accent1">
                    <a:lumMod val="50000"/>
                  </a:schemeClr>
                </a:solidFill>
              </a:rPr>
              <a:t> </a:t>
            </a:r>
            <a:r>
              <a:rPr lang="es-ES" dirty="0" smtClean="0">
                <a:solidFill>
                  <a:schemeClr val="accent1">
                    <a:lumMod val="50000"/>
                  </a:schemeClr>
                </a:solidFill>
              </a:rPr>
              <a:t> </a:t>
            </a:r>
            <a:r>
              <a:rPr lang="es-MX" dirty="0">
                <a:solidFill>
                  <a:schemeClr val="accent1">
                    <a:lumMod val="50000"/>
                  </a:schemeClr>
                </a:solidFill>
              </a:rPr>
              <a:t>(Mochón, 2012).</a:t>
            </a:r>
          </a:p>
          <a:p>
            <a:pPr marL="45720" indent="0" algn="just">
              <a:buNone/>
            </a:pPr>
            <a:r>
              <a:rPr lang="es-ES" dirty="0" smtClean="0">
                <a:solidFill>
                  <a:schemeClr val="accent1">
                    <a:lumMod val="50000"/>
                  </a:schemeClr>
                </a:solidFill>
              </a:rPr>
              <a:t> </a:t>
            </a:r>
            <a:r>
              <a:rPr lang="es-ES" dirty="0">
                <a:solidFill>
                  <a:schemeClr val="accent1">
                    <a:lumMod val="50000"/>
                  </a:schemeClr>
                </a:solidFill>
              </a:rPr>
              <a:t/>
            </a:r>
            <a:br>
              <a:rPr lang="es-ES" dirty="0">
                <a:solidFill>
                  <a:schemeClr val="accent1">
                    <a:lumMod val="50000"/>
                  </a:schemeClr>
                </a:solidFill>
              </a:rPr>
            </a:br>
            <a:r>
              <a:rPr lang="es-ES" dirty="0"/>
              <a:t/>
            </a:r>
            <a:br>
              <a:rPr lang="es-ES" dirty="0"/>
            </a:br>
            <a:endParaRPr lang="es-MX" dirty="0"/>
          </a:p>
        </p:txBody>
      </p:sp>
    </p:spTree>
    <p:extLst>
      <p:ext uri="{BB962C8B-B14F-4D97-AF65-F5344CB8AC3E}">
        <p14:creationId xmlns:p14="http://schemas.microsoft.com/office/powerpoint/2010/main" val="250881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_tradnl" sz="2500" b="1" dirty="0">
                <a:solidFill>
                  <a:schemeClr val="accent1">
                    <a:lumMod val="50000"/>
                  </a:schemeClr>
                </a:solidFill>
              </a:rPr>
              <a:t>2.2. FUNCIONAMIENTO DEL MERCADO EN COMPETENCIA PERFECTA</a:t>
            </a:r>
            <a:r>
              <a:rPr lang="es-MX" sz="2500" dirty="0">
                <a:solidFill>
                  <a:schemeClr val="accent1">
                    <a:lumMod val="50000"/>
                  </a:schemeClr>
                </a:solidFill>
              </a:rPr>
              <a:t/>
            </a:r>
            <a:br>
              <a:rPr lang="es-MX" sz="2500" dirty="0">
                <a:solidFill>
                  <a:schemeClr val="accent1">
                    <a:lumMod val="50000"/>
                  </a:schemeClr>
                </a:solidFill>
              </a:rPr>
            </a:br>
            <a:r>
              <a:rPr lang="es-MX" sz="2500" dirty="0">
                <a:solidFill>
                  <a:schemeClr val="accent1">
                    <a:lumMod val="50000"/>
                  </a:schemeClr>
                </a:solidFill>
              </a:rPr>
              <a:t>2.2.1 </a:t>
            </a:r>
            <a:r>
              <a:rPr lang="es-ES_tradnl" sz="2500" dirty="0">
                <a:solidFill>
                  <a:schemeClr val="accent1">
                    <a:lumMod val="50000"/>
                  </a:schemeClr>
                </a:solidFill>
              </a:rPr>
              <a:t>Demanda</a:t>
            </a:r>
            <a:br>
              <a:rPr lang="es-ES_tradnl" sz="2500" dirty="0">
                <a:solidFill>
                  <a:schemeClr val="accent1">
                    <a:lumMod val="50000"/>
                  </a:schemeClr>
                </a:solidFill>
              </a:rPr>
            </a:br>
            <a:endParaRPr lang="es-MX" sz="2500" dirty="0">
              <a:solidFill>
                <a:schemeClr val="accent1">
                  <a:lumMod val="50000"/>
                </a:schemeClr>
              </a:solidFill>
            </a:endParaRPr>
          </a:p>
        </p:txBody>
      </p:sp>
      <p:sp>
        <p:nvSpPr>
          <p:cNvPr id="3" name="Marcador de contenido 2"/>
          <p:cNvSpPr>
            <a:spLocks noGrp="1"/>
          </p:cNvSpPr>
          <p:nvPr>
            <p:ph sz="half" idx="1"/>
          </p:nvPr>
        </p:nvSpPr>
        <p:spPr/>
        <p:txBody>
          <a:bodyPr/>
          <a:lstStyle/>
          <a:p>
            <a:pPr algn="just"/>
            <a:r>
              <a:rPr lang="es-ES_tradnl" altLang="es-MX" sz="2400" dirty="0">
                <a:solidFill>
                  <a:schemeClr val="accent1">
                    <a:lumMod val="50000"/>
                  </a:schemeClr>
                </a:solidFill>
                <a:cs typeface="Tahoma" panose="020B0604030504040204" pitchFamily="34" charset="0"/>
              </a:rPr>
              <a:t>Indica la cantidad de un bien que los consumidores están dispuestos a comprar en función de su precio.</a:t>
            </a:r>
            <a:endParaRPr lang="es-ES_tradnl" altLang="es-MX" sz="2400" dirty="0">
              <a:solidFill>
                <a:schemeClr val="accent1">
                  <a:lumMod val="50000"/>
                </a:schemeClr>
              </a:solidFill>
              <a:cs typeface="Times New Roman" panose="02020603050405020304" pitchFamily="18" charset="0"/>
            </a:endParaRPr>
          </a:p>
          <a:p>
            <a:pPr algn="just"/>
            <a:r>
              <a:rPr lang="es-ES_tradnl" altLang="es-MX" sz="2400" dirty="0">
                <a:solidFill>
                  <a:schemeClr val="accent1">
                    <a:lumMod val="50000"/>
                  </a:schemeClr>
                </a:solidFill>
                <a:cs typeface="Tahoma" panose="020B0604030504040204" pitchFamily="34" charset="0"/>
              </a:rPr>
              <a:t>Existe una clara relación entre el precio de mercado de un bien y la cantidad demandada del mismo. Esta relación entre el precio y la cantidad comprada se denomina </a:t>
            </a:r>
            <a:r>
              <a:rPr lang="es-ES_tradnl" altLang="es-MX" sz="2400" b="1" dirty="0">
                <a:solidFill>
                  <a:schemeClr val="accent1">
                    <a:lumMod val="50000"/>
                  </a:schemeClr>
                </a:solidFill>
                <a:cs typeface="Tahoma" panose="020B0604030504040204" pitchFamily="34" charset="0"/>
              </a:rPr>
              <a:t>tabla o curva de </a:t>
            </a:r>
            <a:r>
              <a:rPr lang="es-ES_tradnl" altLang="es-MX" sz="2400" b="1" dirty="0" smtClean="0">
                <a:solidFill>
                  <a:schemeClr val="accent1">
                    <a:lumMod val="50000"/>
                  </a:schemeClr>
                </a:solidFill>
                <a:cs typeface="Tahoma" panose="020B0604030504040204" pitchFamily="34" charset="0"/>
              </a:rPr>
              <a:t>demanda </a:t>
            </a:r>
            <a:r>
              <a:rPr lang="es-MX" sz="2400" dirty="0">
                <a:solidFill>
                  <a:schemeClr val="accent1">
                    <a:lumMod val="50000"/>
                  </a:schemeClr>
                </a:solidFill>
              </a:rPr>
              <a:t>(Mochón, 2012).</a:t>
            </a:r>
          </a:p>
          <a:p>
            <a:pPr algn="just"/>
            <a:endParaRPr lang="es-ES_tradnl" altLang="es-MX" sz="2400" dirty="0">
              <a:solidFill>
                <a:schemeClr val="accent1">
                  <a:lumMod val="50000"/>
                </a:schemeClr>
              </a:solidFill>
              <a:cs typeface="Times New Roman" panose="02020603050405020304" pitchFamily="18" charset="0"/>
            </a:endParaRPr>
          </a:p>
          <a:p>
            <a:pPr>
              <a:buNone/>
            </a:pPr>
            <a:endParaRPr lang="es-ES" altLang="es-MX" dirty="0"/>
          </a:p>
          <a:p>
            <a:pPr marL="45720" indent="0">
              <a:buNone/>
            </a:pPr>
            <a:endParaRPr lang="es-MX" dirty="0"/>
          </a:p>
        </p:txBody>
      </p:sp>
      <p:pic>
        <p:nvPicPr>
          <p:cNvPr id="6" name="Marcador de contenido 5"/>
          <p:cNvPicPr>
            <a:picLocks noGrp="1" noChangeAspect="1"/>
          </p:cNvPicPr>
          <p:nvPr>
            <p:ph sz="half" idx="2"/>
          </p:nvPr>
        </p:nvPicPr>
        <p:blipFill>
          <a:blip r:embed="rId2"/>
          <a:stretch>
            <a:fillRect/>
          </a:stretch>
        </p:blipFill>
        <p:spPr>
          <a:xfrm>
            <a:off x="8639608" y="3945636"/>
            <a:ext cx="2419350" cy="1885950"/>
          </a:xfrm>
          <a:prstGeom prst="rect">
            <a:avLst/>
          </a:prstGeom>
        </p:spPr>
      </p:pic>
      <p:pic>
        <p:nvPicPr>
          <p:cNvPr id="5" name="Imagen 4"/>
          <p:cNvPicPr>
            <a:picLocks noChangeAspect="1"/>
          </p:cNvPicPr>
          <p:nvPr/>
        </p:nvPicPr>
        <p:blipFill>
          <a:blip r:embed="rId3"/>
          <a:stretch>
            <a:fillRect/>
          </a:stretch>
        </p:blipFill>
        <p:spPr>
          <a:xfrm>
            <a:off x="6420283" y="1714500"/>
            <a:ext cx="2219325" cy="2066925"/>
          </a:xfrm>
          <a:prstGeom prst="rect">
            <a:avLst/>
          </a:prstGeom>
        </p:spPr>
      </p:pic>
    </p:spTree>
    <p:extLst>
      <p:ext uri="{BB962C8B-B14F-4D97-AF65-F5344CB8AC3E}">
        <p14:creationId xmlns:p14="http://schemas.microsoft.com/office/powerpoint/2010/main" val="269054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457200"/>
            <a:ext cx="9144000" cy="971550"/>
          </a:xfrm>
        </p:spPr>
        <p:txBody>
          <a:bodyPr/>
          <a:lstStyle/>
          <a:p>
            <a:pPr algn="ctr"/>
            <a:r>
              <a:rPr lang="es-ES_tradnl" altLang="es-MX" b="1" dirty="0">
                <a:solidFill>
                  <a:schemeClr val="accent1">
                    <a:lumMod val="50000"/>
                  </a:schemeClr>
                </a:solidFill>
                <a:cs typeface="Tahoma" panose="020B0604030504040204" pitchFamily="34" charset="0"/>
              </a:rPr>
              <a:t>Ley de la demanda</a:t>
            </a:r>
            <a:endParaRPr lang="es-MX" dirty="0">
              <a:solidFill>
                <a:schemeClr val="accent1">
                  <a:lumMod val="50000"/>
                </a:schemeClr>
              </a:solidFill>
            </a:endParaRPr>
          </a:p>
        </p:txBody>
      </p:sp>
      <p:sp>
        <p:nvSpPr>
          <p:cNvPr id="3" name="Marcador de contenido 2"/>
          <p:cNvSpPr>
            <a:spLocks noGrp="1"/>
          </p:cNvSpPr>
          <p:nvPr>
            <p:ph sz="half" idx="1"/>
          </p:nvPr>
        </p:nvSpPr>
        <p:spPr/>
        <p:txBody>
          <a:bodyPr/>
          <a:lstStyle/>
          <a:p>
            <a:pPr marL="45720" indent="0" algn="just">
              <a:buNone/>
            </a:pPr>
            <a:r>
              <a:rPr lang="es-ES_tradnl" altLang="es-MX" sz="2800" dirty="0">
                <a:solidFill>
                  <a:schemeClr val="accent1">
                    <a:lumMod val="50000"/>
                  </a:schemeClr>
                </a:solidFill>
                <a:cs typeface="Tahoma" panose="020B0604030504040204" pitchFamily="34" charset="0"/>
              </a:rPr>
              <a:t>C</a:t>
            </a:r>
            <a:r>
              <a:rPr lang="es-ES_tradnl" altLang="es-MX" sz="2800" dirty="0" smtClean="0">
                <a:solidFill>
                  <a:schemeClr val="accent1">
                    <a:lumMod val="50000"/>
                  </a:schemeClr>
                </a:solidFill>
                <a:cs typeface="Tahoma" panose="020B0604030504040204" pitchFamily="34" charset="0"/>
              </a:rPr>
              <a:t>uando </a:t>
            </a:r>
            <a:r>
              <a:rPr lang="es-ES_tradnl" altLang="es-MX" sz="2800" dirty="0">
                <a:solidFill>
                  <a:schemeClr val="accent1">
                    <a:lumMod val="50000"/>
                  </a:schemeClr>
                </a:solidFill>
                <a:cs typeface="Tahoma" panose="020B0604030504040204" pitchFamily="34" charset="0"/>
              </a:rPr>
              <a:t>sube el precio de un bien ( y se mantiene todo lo demás constante), los compradores tienden a comprar menos. Cuando el precio baja y todo lo demás se mantiene constante, la cantidad demandada aumenta.</a:t>
            </a:r>
            <a:endParaRPr lang="es-ES" altLang="es-MX" sz="2800" dirty="0">
              <a:solidFill>
                <a:schemeClr val="accent1">
                  <a:lumMod val="50000"/>
                </a:schemeClr>
              </a:solidFill>
            </a:endParaRPr>
          </a:p>
          <a:p>
            <a:pPr marL="45720" indent="0">
              <a:buNone/>
            </a:pPr>
            <a:endParaRPr lang="es-MX" dirty="0"/>
          </a:p>
        </p:txBody>
      </p:sp>
      <p:pic>
        <p:nvPicPr>
          <p:cNvPr id="5" name="Marcador de contenido 4"/>
          <p:cNvPicPr>
            <a:picLocks noGrp="1" noChangeAspect="1"/>
          </p:cNvPicPr>
          <p:nvPr>
            <p:ph sz="half" idx="2"/>
          </p:nvPr>
        </p:nvPicPr>
        <p:blipFill>
          <a:blip r:embed="rId2"/>
          <a:stretch>
            <a:fillRect/>
          </a:stretch>
        </p:blipFill>
        <p:spPr>
          <a:xfrm>
            <a:off x="7084867" y="2098963"/>
            <a:ext cx="3150177" cy="2491004"/>
          </a:xfrm>
          <a:prstGeom prst="rect">
            <a:avLst/>
          </a:prstGeom>
        </p:spPr>
      </p:pic>
    </p:spTree>
    <p:extLst>
      <p:ext uri="{BB962C8B-B14F-4D97-AF65-F5344CB8AC3E}">
        <p14:creationId xmlns:p14="http://schemas.microsoft.com/office/powerpoint/2010/main" val="322136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alud y forma física 16x9">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064253_TF02922391.potx" id="{9CC8F11D-4903-4974-8199-631754F1E5BE}" vid="{2F01A7E0-C48F-4240-A8E0-3733B54D6BA9}"/>
    </a:ext>
  </a:extLst>
</a:theme>
</file>

<file path=ppt/theme/theme2.xml><?xml version="1.0" encoding="utf-8"?>
<a:theme xmlns:a="http://schemas.openxmlformats.org/drawingml/2006/main" name="Tema de Office">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HealthFitness">
      <a:dk1>
        <a:srgbClr val="595959"/>
      </a:dk1>
      <a:lt1>
        <a:sysClr val="window" lastClr="FFFFFF"/>
      </a:lt1>
      <a:dk2>
        <a:srgbClr val="000000"/>
      </a:dk2>
      <a:lt2>
        <a:srgbClr val="DDDDDD"/>
      </a:lt2>
      <a:accent1>
        <a:srgbClr val="87A91B"/>
      </a:accent1>
      <a:accent2>
        <a:srgbClr val="FBCE11"/>
      </a:accent2>
      <a:accent3>
        <a:srgbClr val="446ED8"/>
      </a:accent3>
      <a:accent4>
        <a:srgbClr val="9D22E2"/>
      </a:accent4>
      <a:accent5>
        <a:srgbClr val="FE9E00"/>
      </a:accent5>
      <a:accent6>
        <a:srgbClr val="DF5327"/>
      </a:accent6>
      <a:hlink>
        <a:srgbClr val="446ED8"/>
      </a:hlink>
      <a:folHlink>
        <a:srgbClr val="828282"/>
      </a:folHlink>
    </a:clrScheme>
    <a:fontScheme name="Calibri Light">
      <a:majorFont>
        <a:latin typeface="Calibri Light"/>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salud y bienestar (panorámica)</Template>
  <TotalTime>392</TotalTime>
  <Words>3339</Words>
  <Application>Microsoft Office PowerPoint</Application>
  <PresentationFormat>Panorámica</PresentationFormat>
  <Paragraphs>326</Paragraphs>
  <Slides>61</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61</vt:i4>
      </vt:variant>
    </vt:vector>
  </HeadingPairs>
  <TitlesOfParts>
    <vt:vector size="69" baseType="lpstr">
      <vt:lpstr>Arial</vt:lpstr>
      <vt:lpstr>Calibri</vt:lpstr>
      <vt:lpstr>Calibri Light</vt:lpstr>
      <vt:lpstr>Century Gothic</vt:lpstr>
      <vt:lpstr>Tahoma</vt:lpstr>
      <vt:lpstr>Times New Roman</vt:lpstr>
      <vt:lpstr>Wingdings</vt:lpstr>
      <vt:lpstr>Salud y forma física 16x9</vt:lpstr>
      <vt:lpstr>           UNIVERSIDAD AUTÓNOMA DEL ESTADO DE MÉXICO FACULTAD DE TURISMO Y GASTRONOMÍA LICENCIATURA EN TURISMO ECONOMÍA (PRIMER PERIODO) MATERIAL DIDÁCTICO CORRESPONDIENTE A LA UNIDAD II “MICROECONOMÍA” y III “MACROECONOMÍA” M. en C.I. MARÍA DEL CONSUELO MÉNDEZ SOSA SEPTIEMBRE 2018   </vt:lpstr>
      <vt:lpstr>presentación</vt:lpstr>
      <vt:lpstr>Unidad II. Microeconomía </vt:lpstr>
      <vt:lpstr>Guion explicativo</vt:lpstr>
      <vt:lpstr>¿Qué es el mercado?</vt:lpstr>
      <vt:lpstr>2.1 Conceptualización de la microeconomía</vt:lpstr>
      <vt:lpstr>¿Quién es el padre de la microeconomía?</vt:lpstr>
      <vt:lpstr>2.2. FUNCIONAMIENTO DEL MERCADO EN COMPETENCIA PERFECTA 2.2.1 Demanda </vt:lpstr>
      <vt:lpstr>Ley de la demanda</vt:lpstr>
      <vt:lpstr>Determinantes de la Demanda </vt:lpstr>
      <vt:lpstr> </vt:lpstr>
      <vt:lpstr>Los precios de los bienes relacionados con él </vt:lpstr>
      <vt:lpstr>Los gustos</vt:lpstr>
      <vt:lpstr>Las expectativas</vt:lpstr>
      <vt:lpstr>Tabla de la curva de la demanda</vt:lpstr>
      <vt:lpstr>CURVA DE LA DEMANDA</vt:lpstr>
      <vt:lpstr>OFERTA</vt:lpstr>
      <vt:lpstr>¿qué significa la oferta?</vt:lpstr>
      <vt:lpstr>Determinantes de la oferta</vt:lpstr>
      <vt:lpstr>Presentación de PowerPoint</vt:lpstr>
      <vt:lpstr>Presentación de PowerPoint</vt:lpstr>
      <vt:lpstr>Presentación de PowerPoint</vt:lpstr>
      <vt:lpstr>Elasticidad Precio de la Demanda</vt:lpstr>
      <vt:lpstr>Presentación de PowerPoint</vt:lpstr>
      <vt:lpstr>Presentación de PowerPoint</vt:lpstr>
      <vt:lpstr>Elasticidad Precio de la Oferta</vt:lpstr>
      <vt:lpstr>Presentación de PowerPoint</vt:lpstr>
      <vt:lpstr>Unidad iii macroeconomía</vt:lpstr>
      <vt:lpstr>Guion explicativo</vt:lpstr>
      <vt:lpstr>¿en qué momento surge?</vt:lpstr>
      <vt:lpstr>¿qué es                                   ?</vt:lpstr>
      <vt:lpstr>Presentación de PowerPoint</vt:lpstr>
      <vt:lpstr>objetivos</vt:lpstr>
      <vt:lpstr>Presentación de PowerPoint</vt:lpstr>
      <vt:lpstr>Presentación de PowerPoint</vt:lpstr>
      <vt:lpstr>OBJETIVOS DE LA POLÍTICA ECONÓMICA</vt:lpstr>
      <vt:lpstr>Presentación de PowerPoint</vt:lpstr>
      <vt:lpstr>Presentación de PowerPoint</vt:lpstr>
      <vt:lpstr>Las políticas económicas y los objetivos económicos </vt:lpstr>
      <vt:lpstr>Política Fiscal</vt:lpstr>
      <vt:lpstr>Política Monetaria</vt:lpstr>
      <vt:lpstr>Producto Interno Bruto PIB</vt:lpstr>
      <vt:lpstr>Presentación de PowerPoint</vt:lpstr>
      <vt:lpstr>Presentación de PowerPoint</vt:lpstr>
      <vt:lpstr>Presentación de PowerPoint</vt:lpstr>
      <vt:lpstr>Presentación de PowerPoint</vt:lpstr>
      <vt:lpstr>¿Cómo se puede medir EL 1. Como flujo de productos</vt:lpstr>
      <vt:lpstr>Presentación de PowerPoint</vt:lpstr>
      <vt:lpstr>Índice de Precios al Consumidor </vt:lpstr>
      <vt:lpstr>Presentación de PowerPoint</vt:lpstr>
      <vt:lpstr>Presentación de PowerPoint</vt:lpstr>
      <vt:lpstr>Producto Nacional Neto  (PNN)</vt:lpstr>
      <vt:lpstr>INGRESO O RENTA NACIONAL (YN)</vt:lpstr>
      <vt:lpstr>INGRESO O RENTA PERSONAL (YP)</vt:lpstr>
      <vt:lpstr>INGRESO O RENTA PERSONAL DISPONIBLE YPD</vt:lpstr>
      <vt:lpstr>CICLO ECONÓMICO</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título con imágenes</dc:title>
  <dc:creator>Chelo</dc:creator>
  <cp:lastModifiedBy>Chelo</cp:lastModifiedBy>
  <cp:revision>32</cp:revision>
  <dcterms:created xsi:type="dcterms:W3CDTF">2018-09-27T12:45:51Z</dcterms:created>
  <dcterms:modified xsi:type="dcterms:W3CDTF">2018-09-28T16:05:21Z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