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303" r:id="rId3"/>
    <p:sldId id="305" r:id="rId4"/>
    <p:sldId id="304" r:id="rId5"/>
    <p:sldId id="306" r:id="rId6"/>
    <p:sldId id="258" r:id="rId7"/>
    <p:sldId id="259" r:id="rId8"/>
    <p:sldId id="257" r:id="rId9"/>
    <p:sldId id="260" r:id="rId10"/>
    <p:sldId id="262" r:id="rId11"/>
    <p:sldId id="261" r:id="rId12"/>
    <p:sldId id="263" r:id="rId13"/>
    <p:sldId id="265" r:id="rId14"/>
    <p:sldId id="266" r:id="rId15"/>
    <p:sldId id="267" r:id="rId16"/>
    <p:sldId id="268" r:id="rId17"/>
    <p:sldId id="276" r:id="rId18"/>
    <p:sldId id="271" r:id="rId19"/>
    <p:sldId id="280" r:id="rId20"/>
    <p:sldId id="279" r:id="rId21"/>
    <p:sldId id="281" r:id="rId22"/>
    <p:sldId id="272" r:id="rId23"/>
    <p:sldId id="274" r:id="rId24"/>
    <p:sldId id="282" r:id="rId25"/>
    <p:sldId id="284" r:id="rId26"/>
    <p:sldId id="286" r:id="rId27"/>
    <p:sldId id="288" r:id="rId28"/>
    <p:sldId id="289" r:id="rId29"/>
    <p:sldId id="291" r:id="rId30"/>
    <p:sldId id="293" r:id="rId31"/>
    <p:sldId id="295" r:id="rId32"/>
    <p:sldId id="297" r:id="rId33"/>
    <p:sldId id="299" r:id="rId34"/>
    <p:sldId id="301" r:id="rId35"/>
    <p:sldId id="269" r:id="rId36"/>
    <p:sldId id="302"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822454-A9FA-4FFD-89FD-C61D0738B60A}" type="doc">
      <dgm:prSet loTypeId="urn:microsoft.com/office/officeart/2005/8/layout/hList1" loCatId="list" qsTypeId="urn:microsoft.com/office/officeart/2005/8/quickstyle/3d1" qsCatId="3D" csTypeId="urn:microsoft.com/office/officeart/2005/8/colors/colorful1" csCatId="colorful" phldr="1"/>
      <dgm:spPr/>
      <dgm:t>
        <a:bodyPr/>
        <a:lstStyle/>
        <a:p>
          <a:endParaRPr lang="es-MX"/>
        </a:p>
      </dgm:t>
    </dgm:pt>
    <dgm:pt modelId="{967D1B0F-91A0-4BE6-93C5-35EBC3230E58}">
      <dgm:prSet phldrT="[Texto]"/>
      <dgm:spPr/>
      <dgm:t>
        <a:bodyPr/>
        <a:lstStyle/>
        <a:p>
          <a:pPr algn="ctr"/>
          <a:r>
            <a:rPr lang="es-MX" b="1" dirty="0" smtClean="0">
              <a:solidFill>
                <a:schemeClr val="accent1">
                  <a:lumMod val="50000"/>
                </a:schemeClr>
              </a:solidFill>
              <a:latin typeface="Arial" pitchFamily="34" charset="0"/>
              <a:cs typeface="Arial" pitchFamily="34" charset="0"/>
            </a:rPr>
            <a:t>Política Económica</a:t>
          </a:r>
          <a:endParaRPr lang="es-MX" b="1" dirty="0">
            <a:solidFill>
              <a:schemeClr val="accent1">
                <a:lumMod val="50000"/>
              </a:schemeClr>
            </a:solidFill>
            <a:latin typeface="Arial" pitchFamily="34" charset="0"/>
            <a:cs typeface="Arial" pitchFamily="34" charset="0"/>
          </a:endParaRPr>
        </a:p>
      </dgm:t>
    </dgm:pt>
    <dgm:pt modelId="{AE48567D-9FD8-404B-87BE-F479109BA3C2}" type="parTrans" cxnId="{35A6FF0C-0125-4020-8AF3-424F000B633D}">
      <dgm:prSet/>
      <dgm:spPr/>
      <dgm:t>
        <a:bodyPr/>
        <a:lstStyle/>
        <a:p>
          <a:pPr algn="ctr"/>
          <a:endParaRPr lang="es-MX">
            <a:latin typeface="Arial" pitchFamily="34" charset="0"/>
            <a:cs typeface="Arial" pitchFamily="34" charset="0"/>
          </a:endParaRPr>
        </a:p>
      </dgm:t>
    </dgm:pt>
    <dgm:pt modelId="{4888A714-4910-4F9B-807D-21AD4AE801E5}" type="sibTrans" cxnId="{35A6FF0C-0125-4020-8AF3-424F000B633D}">
      <dgm:prSet/>
      <dgm:spPr/>
      <dgm:t>
        <a:bodyPr/>
        <a:lstStyle/>
        <a:p>
          <a:pPr algn="ctr"/>
          <a:endParaRPr lang="es-MX">
            <a:latin typeface="Arial" pitchFamily="34" charset="0"/>
            <a:cs typeface="Arial" pitchFamily="34" charset="0"/>
          </a:endParaRPr>
        </a:p>
      </dgm:t>
    </dgm:pt>
    <dgm:pt modelId="{6E436F38-1C45-49BB-A511-6E5E26A639E2}">
      <dgm:prSet phldrT="[Texto]" custT="1"/>
      <dgm:spPr/>
      <dgm:t>
        <a:bodyPr/>
        <a:lstStyle/>
        <a:p>
          <a:pPr algn="just"/>
          <a:r>
            <a:rPr lang="es-MX" sz="2800" dirty="0" smtClean="0">
              <a:solidFill>
                <a:schemeClr val="accent1">
                  <a:lumMod val="50000"/>
                </a:schemeClr>
              </a:solidFill>
              <a:latin typeface="Arial" pitchFamily="34" charset="0"/>
              <a:cs typeface="Arial" pitchFamily="34" charset="0"/>
            </a:rPr>
            <a:t>Conjunto de acciones legales y decisorias adoptadas para el logro de objetivos a corto o largo plazo en materia económica.</a:t>
          </a:r>
          <a:endParaRPr lang="es-MX" sz="2800" dirty="0">
            <a:solidFill>
              <a:schemeClr val="accent1">
                <a:lumMod val="50000"/>
              </a:schemeClr>
            </a:solidFill>
            <a:latin typeface="Arial" pitchFamily="34" charset="0"/>
            <a:cs typeface="Arial" pitchFamily="34" charset="0"/>
          </a:endParaRPr>
        </a:p>
      </dgm:t>
    </dgm:pt>
    <dgm:pt modelId="{54BF9970-8D98-4738-A5F2-1543BE5D71FB}" type="parTrans" cxnId="{891AEC0D-54E0-40D4-A726-4D844B34956F}">
      <dgm:prSet/>
      <dgm:spPr/>
      <dgm:t>
        <a:bodyPr/>
        <a:lstStyle/>
        <a:p>
          <a:pPr algn="ctr"/>
          <a:endParaRPr lang="es-MX">
            <a:latin typeface="Arial" pitchFamily="34" charset="0"/>
            <a:cs typeface="Arial" pitchFamily="34" charset="0"/>
          </a:endParaRPr>
        </a:p>
      </dgm:t>
    </dgm:pt>
    <dgm:pt modelId="{27B9D29D-35BB-4785-AC81-2ADE46300A13}" type="sibTrans" cxnId="{891AEC0D-54E0-40D4-A726-4D844B34956F}">
      <dgm:prSet/>
      <dgm:spPr/>
      <dgm:t>
        <a:bodyPr/>
        <a:lstStyle/>
        <a:p>
          <a:pPr algn="ctr"/>
          <a:endParaRPr lang="es-MX">
            <a:latin typeface="Arial" pitchFamily="34" charset="0"/>
            <a:cs typeface="Arial" pitchFamily="34" charset="0"/>
          </a:endParaRPr>
        </a:p>
      </dgm:t>
    </dgm:pt>
    <dgm:pt modelId="{CD252787-FEDB-457F-A2AA-F4EC4049367F}" type="pres">
      <dgm:prSet presAssocID="{C6822454-A9FA-4FFD-89FD-C61D0738B60A}" presName="Name0" presStyleCnt="0">
        <dgm:presLayoutVars>
          <dgm:dir/>
          <dgm:animLvl val="lvl"/>
          <dgm:resizeHandles val="exact"/>
        </dgm:presLayoutVars>
      </dgm:prSet>
      <dgm:spPr/>
      <dgm:t>
        <a:bodyPr/>
        <a:lstStyle/>
        <a:p>
          <a:endParaRPr lang="es-MX"/>
        </a:p>
      </dgm:t>
    </dgm:pt>
    <dgm:pt modelId="{D7AFDF5E-40D3-4E2D-B12E-926E3CC21816}" type="pres">
      <dgm:prSet presAssocID="{967D1B0F-91A0-4BE6-93C5-35EBC3230E58}" presName="composite" presStyleCnt="0"/>
      <dgm:spPr/>
      <dgm:t>
        <a:bodyPr/>
        <a:lstStyle/>
        <a:p>
          <a:endParaRPr lang="es-MX"/>
        </a:p>
      </dgm:t>
    </dgm:pt>
    <dgm:pt modelId="{EA0A178E-CDC2-4D59-BB59-AB38DEBD934C}" type="pres">
      <dgm:prSet presAssocID="{967D1B0F-91A0-4BE6-93C5-35EBC3230E58}" presName="parTx" presStyleLbl="alignNode1" presStyleIdx="0" presStyleCnt="1">
        <dgm:presLayoutVars>
          <dgm:chMax val="0"/>
          <dgm:chPref val="0"/>
          <dgm:bulletEnabled val="1"/>
        </dgm:presLayoutVars>
      </dgm:prSet>
      <dgm:spPr/>
      <dgm:t>
        <a:bodyPr/>
        <a:lstStyle/>
        <a:p>
          <a:endParaRPr lang="es-MX"/>
        </a:p>
      </dgm:t>
    </dgm:pt>
    <dgm:pt modelId="{4784FABC-A484-4F5C-BA57-8C3DCA318FD3}" type="pres">
      <dgm:prSet presAssocID="{967D1B0F-91A0-4BE6-93C5-35EBC3230E58}" presName="desTx" presStyleLbl="alignAccFollowNode1" presStyleIdx="0" presStyleCnt="1">
        <dgm:presLayoutVars>
          <dgm:bulletEnabled val="1"/>
        </dgm:presLayoutVars>
      </dgm:prSet>
      <dgm:spPr/>
      <dgm:t>
        <a:bodyPr/>
        <a:lstStyle/>
        <a:p>
          <a:endParaRPr lang="es-MX"/>
        </a:p>
      </dgm:t>
    </dgm:pt>
  </dgm:ptLst>
  <dgm:cxnLst>
    <dgm:cxn modelId="{45727B65-8E7E-4CDE-B1D2-773E2581A56C}" type="presOf" srcId="{C6822454-A9FA-4FFD-89FD-C61D0738B60A}" destId="{CD252787-FEDB-457F-A2AA-F4EC4049367F}" srcOrd="0" destOrd="0" presId="urn:microsoft.com/office/officeart/2005/8/layout/hList1"/>
    <dgm:cxn modelId="{7D7B240C-4CC5-4ADA-9424-032684AB4ED3}" type="presOf" srcId="{6E436F38-1C45-49BB-A511-6E5E26A639E2}" destId="{4784FABC-A484-4F5C-BA57-8C3DCA318FD3}" srcOrd="0" destOrd="0" presId="urn:microsoft.com/office/officeart/2005/8/layout/hList1"/>
    <dgm:cxn modelId="{35A6FF0C-0125-4020-8AF3-424F000B633D}" srcId="{C6822454-A9FA-4FFD-89FD-C61D0738B60A}" destId="{967D1B0F-91A0-4BE6-93C5-35EBC3230E58}" srcOrd="0" destOrd="0" parTransId="{AE48567D-9FD8-404B-87BE-F479109BA3C2}" sibTransId="{4888A714-4910-4F9B-807D-21AD4AE801E5}"/>
    <dgm:cxn modelId="{7D2240C0-79E1-44E4-83CB-53E37671E156}" type="presOf" srcId="{967D1B0F-91A0-4BE6-93C5-35EBC3230E58}" destId="{EA0A178E-CDC2-4D59-BB59-AB38DEBD934C}" srcOrd="0" destOrd="0" presId="urn:microsoft.com/office/officeart/2005/8/layout/hList1"/>
    <dgm:cxn modelId="{891AEC0D-54E0-40D4-A726-4D844B34956F}" srcId="{967D1B0F-91A0-4BE6-93C5-35EBC3230E58}" destId="{6E436F38-1C45-49BB-A511-6E5E26A639E2}" srcOrd="0" destOrd="0" parTransId="{54BF9970-8D98-4738-A5F2-1543BE5D71FB}" sibTransId="{27B9D29D-35BB-4785-AC81-2ADE46300A13}"/>
    <dgm:cxn modelId="{52429785-12B5-485C-B9F9-1AEE920E542A}" type="presParOf" srcId="{CD252787-FEDB-457F-A2AA-F4EC4049367F}" destId="{D7AFDF5E-40D3-4E2D-B12E-926E3CC21816}" srcOrd="0" destOrd="0" presId="urn:microsoft.com/office/officeart/2005/8/layout/hList1"/>
    <dgm:cxn modelId="{C58BAD8A-D40F-44B9-A99F-641AA6FC0B43}" type="presParOf" srcId="{D7AFDF5E-40D3-4E2D-B12E-926E3CC21816}" destId="{EA0A178E-CDC2-4D59-BB59-AB38DEBD934C}" srcOrd="0" destOrd="0" presId="urn:microsoft.com/office/officeart/2005/8/layout/hList1"/>
    <dgm:cxn modelId="{7F0FBF4E-AAE4-4A00-96D5-5CC601DB08D8}" type="presParOf" srcId="{D7AFDF5E-40D3-4E2D-B12E-926E3CC21816}" destId="{4784FABC-A484-4F5C-BA57-8C3DCA318FD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7E1FA4-13CC-4898-B00A-6654DA1AE29B}" type="doc">
      <dgm:prSet loTypeId="urn:microsoft.com/office/officeart/2005/8/layout/process5" loCatId="process" qsTypeId="urn:microsoft.com/office/officeart/2005/8/quickstyle/simple5" qsCatId="simple" csTypeId="urn:microsoft.com/office/officeart/2005/8/colors/colorful4" csCatId="colorful" phldr="1"/>
      <dgm:spPr/>
      <dgm:t>
        <a:bodyPr/>
        <a:lstStyle/>
        <a:p>
          <a:endParaRPr lang="es-MX"/>
        </a:p>
      </dgm:t>
    </dgm:pt>
    <dgm:pt modelId="{6A53E772-7268-4914-9AE3-A985B3147EA0}">
      <dgm:prSet phldrT="[Texto]"/>
      <dgm:spPr/>
      <dgm:t>
        <a:bodyPr/>
        <a:lstStyle/>
        <a:p>
          <a:r>
            <a:rPr lang="es-MX" dirty="0" smtClean="0">
              <a:latin typeface="Arial" pitchFamily="34" charset="0"/>
              <a:cs typeface="Arial" pitchFamily="34" charset="0"/>
            </a:rPr>
            <a:t>Opinión general de economistas</a:t>
          </a:r>
          <a:endParaRPr lang="es-MX" dirty="0">
            <a:latin typeface="Arial" pitchFamily="34" charset="0"/>
            <a:cs typeface="Arial" pitchFamily="34" charset="0"/>
          </a:endParaRPr>
        </a:p>
      </dgm:t>
    </dgm:pt>
    <dgm:pt modelId="{0743C000-5ACB-4CE7-A7DB-D23ECB03AFB5}" type="parTrans" cxnId="{234D9029-F4B8-4C5E-9AC1-A59F82F83990}">
      <dgm:prSet/>
      <dgm:spPr/>
      <dgm:t>
        <a:bodyPr/>
        <a:lstStyle/>
        <a:p>
          <a:endParaRPr lang="es-MX">
            <a:latin typeface="Arial" pitchFamily="34" charset="0"/>
            <a:cs typeface="Arial" pitchFamily="34" charset="0"/>
          </a:endParaRPr>
        </a:p>
      </dgm:t>
    </dgm:pt>
    <dgm:pt modelId="{81C2E5E3-3DF6-4A49-B6A2-4715D574EE67}" type="sibTrans" cxnId="{234D9029-F4B8-4C5E-9AC1-A59F82F83990}">
      <dgm:prSet/>
      <dgm:spPr/>
      <dgm:t>
        <a:bodyPr/>
        <a:lstStyle/>
        <a:p>
          <a:endParaRPr lang="es-MX">
            <a:latin typeface="Arial" pitchFamily="34" charset="0"/>
            <a:cs typeface="Arial" pitchFamily="34" charset="0"/>
          </a:endParaRPr>
        </a:p>
      </dgm:t>
    </dgm:pt>
    <dgm:pt modelId="{E997EC52-14C9-44BB-B67D-D36CC49B9F69}">
      <dgm:prSet phldrT="[Texto]"/>
      <dgm:spPr/>
      <dgm:t>
        <a:bodyPr/>
        <a:lstStyle/>
        <a:p>
          <a:r>
            <a:rPr lang="es-MX" dirty="0" smtClean="0">
              <a:latin typeface="Arial" pitchFamily="34" charset="0"/>
              <a:cs typeface="Arial" pitchFamily="34" charset="0"/>
            </a:rPr>
            <a:t>Los indicadores no han funcionado como se esperaba</a:t>
          </a:r>
          <a:endParaRPr lang="es-MX" dirty="0">
            <a:latin typeface="Arial" pitchFamily="34" charset="0"/>
            <a:cs typeface="Arial" pitchFamily="34" charset="0"/>
          </a:endParaRPr>
        </a:p>
      </dgm:t>
    </dgm:pt>
    <dgm:pt modelId="{FD8CDE68-5696-4660-A131-835052A27E7E}" type="parTrans" cxnId="{FD4FF1B8-F5D0-4DB1-B589-E8A4648AB8BB}">
      <dgm:prSet/>
      <dgm:spPr/>
      <dgm:t>
        <a:bodyPr/>
        <a:lstStyle/>
        <a:p>
          <a:endParaRPr lang="es-MX">
            <a:latin typeface="Arial" pitchFamily="34" charset="0"/>
            <a:cs typeface="Arial" pitchFamily="34" charset="0"/>
          </a:endParaRPr>
        </a:p>
      </dgm:t>
    </dgm:pt>
    <dgm:pt modelId="{4FAE7CB9-0AE3-48E7-B46D-CA5213972172}" type="sibTrans" cxnId="{FD4FF1B8-F5D0-4DB1-B589-E8A4648AB8BB}">
      <dgm:prSet/>
      <dgm:spPr/>
      <dgm:t>
        <a:bodyPr/>
        <a:lstStyle/>
        <a:p>
          <a:endParaRPr lang="es-MX">
            <a:latin typeface="Arial" pitchFamily="34" charset="0"/>
            <a:cs typeface="Arial" pitchFamily="34" charset="0"/>
          </a:endParaRPr>
        </a:p>
      </dgm:t>
    </dgm:pt>
    <dgm:pt modelId="{6A1A2015-E905-42A1-944F-7739E3ECA6F1}" type="pres">
      <dgm:prSet presAssocID="{647E1FA4-13CC-4898-B00A-6654DA1AE29B}" presName="diagram" presStyleCnt="0">
        <dgm:presLayoutVars>
          <dgm:dir/>
          <dgm:resizeHandles val="exact"/>
        </dgm:presLayoutVars>
      </dgm:prSet>
      <dgm:spPr/>
      <dgm:t>
        <a:bodyPr/>
        <a:lstStyle/>
        <a:p>
          <a:endParaRPr lang="es-MX"/>
        </a:p>
      </dgm:t>
    </dgm:pt>
    <dgm:pt modelId="{1D20AF16-9021-446B-903A-1503B6951AC1}" type="pres">
      <dgm:prSet presAssocID="{6A53E772-7268-4914-9AE3-A985B3147EA0}" presName="node" presStyleLbl="node1" presStyleIdx="0" presStyleCnt="2">
        <dgm:presLayoutVars>
          <dgm:bulletEnabled val="1"/>
        </dgm:presLayoutVars>
      </dgm:prSet>
      <dgm:spPr/>
      <dgm:t>
        <a:bodyPr/>
        <a:lstStyle/>
        <a:p>
          <a:endParaRPr lang="es-MX"/>
        </a:p>
      </dgm:t>
    </dgm:pt>
    <dgm:pt modelId="{E9A743B6-386F-4E40-AB29-5D3822CA18D7}" type="pres">
      <dgm:prSet presAssocID="{81C2E5E3-3DF6-4A49-B6A2-4715D574EE67}" presName="sibTrans" presStyleLbl="sibTrans2D1" presStyleIdx="0" presStyleCnt="1"/>
      <dgm:spPr/>
      <dgm:t>
        <a:bodyPr/>
        <a:lstStyle/>
        <a:p>
          <a:endParaRPr lang="es-MX"/>
        </a:p>
      </dgm:t>
    </dgm:pt>
    <dgm:pt modelId="{C055A071-14B5-43B1-96E9-6B21C505CD32}" type="pres">
      <dgm:prSet presAssocID="{81C2E5E3-3DF6-4A49-B6A2-4715D574EE67}" presName="connectorText" presStyleLbl="sibTrans2D1" presStyleIdx="0" presStyleCnt="1"/>
      <dgm:spPr/>
      <dgm:t>
        <a:bodyPr/>
        <a:lstStyle/>
        <a:p>
          <a:endParaRPr lang="es-MX"/>
        </a:p>
      </dgm:t>
    </dgm:pt>
    <dgm:pt modelId="{40E989F4-CB8C-4CAC-84A0-AE51C5D9261F}" type="pres">
      <dgm:prSet presAssocID="{E997EC52-14C9-44BB-B67D-D36CC49B9F69}" presName="node" presStyleLbl="node1" presStyleIdx="1" presStyleCnt="2">
        <dgm:presLayoutVars>
          <dgm:bulletEnabled val="1"/>
        </dgm:presLayoutVars>
      </dgm:prSet>
      <dgm:spPr/>
      <dgm:t>
        <a:bodyPr/>
        <a:lstStyle/>
        <a:p>
          <a:endParaRPr lang="es-MX"/>
        </a:p>
      </dgm:t>
    </dgm:pt>
  </dgm:ptLst>
  <dgm:cxnLst>
    <dgm:cxn modelId="{4EEF5E0C-0B40-43E4-AB5E-3A088430FD88}" type="presOf" srcId="{81C2E5E3-3DF6-4A49-B6A2-4715D574EE67}" destId="{E9A743B6-386F-4E40-AB29-5D3822CA18D7}" srcOrd="0" destOrd="0" presId="urn:microsoft.com/office/officeart/2005/8/layout/process5"/>
    <dgm:cxn modelId="{234D9029-F4B8-4C5E-9AC1-A59F82F83990}" srcId="{647E1FA4-13CC-4898-B00A-6654DA1AE29B}" destId="{6A53E772-7268-4914-9AE3-A985B3147EA0}" srcOrd="0" destOrd="0" parTransId="{0743C000-5ACB-4CE7-A7DB-D23ECB03AFB5}" sibTransId="{81C2E5E3-3DF6-4A49-B6A2-4715D574EE67}"/>
    <dgm:cxn modelId="{D3789D7C-E870-4CC3-AB38-3466480D9E67}" type="presOf" srcId="{6A53E772-7268-4914-9AE3-A985B3147EA0}" destId="{1D20AF16-9021-446B-903A-1503B6951AC1}" srcOrd="0" destOrd="0" presId="urn:microsoft.com/office/officeart/2005/8/layout/process5"/>
    <dgm:cxn modelId="{FD4FF1B8-F5D0-4DB1-B589-E8A4648AB8BB}" srcId="{647E1FA4-13CC-4898-B00A-6654DA1AE29B}" destId="{E997EC52-14C9-44BB-B67D-D36CC49B9F69}" srcOrd="1" destOrd="0" parTransId="{FD8CDE68-5696-4660-A131-835052A27E7E}" sibTransId="{4FAE7CB9-0AE3-48E7-B46D-CA5213972172}"/>
    <dgm:cxn modelId="{9472C17E-0DCA-4E0D-A8F7-E16069EEAE77}" type="presOf" srcId="{647E1FA4-13CC-4898-B00A-6654DA1AE29B}" destId="{6A1A2015-E905-42A1-944F-7739E3ECA6F1}" srcOrd="0" destOrd="0" presId="urn:microsoft.com/office/officeart/2005/8/layout/process5"/>
    <dgm:cxn modelId="{38DE3533-647B-4446-B7C7-1B98E47E8F29}" type="presOf" srcId="{81C2E5E3-3DF6-4A49-B6A2-4715D574EE67}" destId="{C055A071-14B5-43B1-96E9-6B21C505CD32}" srcOrd="1" destOrd="0" presId="urn:microsoft.com/office/officeart/2005/8/layout/process5"/>
    <dgm:cxn modelId="{4BC94B6D-6B05-4A17-9A01-78F84DD1B5DB}" type="presOf" srcId="{E997EC52-14C9-44BB-B67D-D36CC49B9F69}" destId="{40E989F4-CB8C-4CAC-84A0-AE51C5D9261F}" srcOrd="0" destOrd="0" presId="urn:microsoft.com/office/officeart/2005/8/layout/process5"/>
    <dgm:cxn modelId="{DE6B8949-DE54-473D-AD97-A7AB1760C4DF}" type="presParOf" srcId="{6A1A2015-E905-42A1-944F-7739E3ECA6F1}" destId="{1D20AF16-9021-446B-903A-1503B6951AC1}" srcOrd="0" destOrd="0" presId="urn:microsoft.com/office/officeart/2005/8/layout/process5"/>
    <dgm:cxn modelId="{FE183E2C-4212-4463-9940-0D2E49B6C6A9}" type="presParOf" srcId="{6A1A2015-E905-42A1-944F-7739E3ECA6F1}" destId="{E9A743B6-386F-4E40-AB29-5D3822CA18D7}" srcOrd="1" destOrd="0" presId="urn:microsoft.com/office/officeart/2005/8/layout/process5"/>
    <dgm:cxn modelId="{384C1609-3DBF-4344-BC36-1FC72CEFA646}" type="presParOf" srcId="{E9A743B6-386F-4E40-AB29-5D3822CA18D7}" destId="{C055A071-14B5-43B1-96E9-6B21C505CD32}" srcOrd="0" destOrd="0" presId="urn:microsoft.com/office/officeart/2005/8/layout/process5"/>
    <dgm:cxn modelId="{6F06784A-701F-4CF9-B40A-C1A738FE4209}" type="presParOf" srcId="{6A1A2015-E905-42A1-944F-7739E3ECA6F1}" destId="{40E989F4-CB8C-4CAC-84A0-AE51C5D9261F}"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E9C0EB-7CF7-467B-89C1-6ADEDF09F943}" type="doc">
      <dgm:prSet loTypeId="urn:microsoft.com/office/officeart/2005/8/layout/default" loCatId="list" qsTypeId="urn:microsoft.com/office/officeart/2005/8/quickstyle/simple5" qsCatId="simple" csTypeId="urn:microsoft.com/office/officeart/2005/8/colors/colorful1" csCatId="colorful" phldr="1"/>
      <dgm:spPr/>
      <dgm:t>
        <a:bodyPr/>
        <a:lstStyle/>
        <a:p>
          <a:endParaRPr lang="es-MX"/>
        </a:p>
      </dgm:t>
    </dgm:pt>
    <dgm:pt modelId="{9F6124D4-C202-4AA8-BE9C-CCE63D75480F}">
      <dgm:prSet phldrT="[Texto]"/>
      <dgm:spPr/>
      <dgm:t>
        <a:bodyPr/>
        <a:lstStyle/>
        <a:p>
          <a:r>
            <a:rPr lang="es-MX" b="1" dirty="0" smtClean="0">
              <a:latin typeface="Arial" pitchFamily="34" charset="0"/>
              <a:cs typeface="Arial" pitchFamily="34" charset="0"/>
            </a:rPr>
            <a:t>Sector financiero</a:t>
          </a:r>
          <a:endParaRPr lang="es-MX" b="1" dirty="0">
            <a:latin typeface="Arial" pitchFamily="34" charset="0"/>
            <a:cs typeface="Arial" pitchFamily="34" charset="0"/>
          </a:endParaRPr>
        </a:p>
      </dgm:t>
    </dgm:pt>
    <dgm:pt modelId="{63468895-FF54-4689-B3B7-E52AD38162E3}" type="parTrans" cxnId="{394E90C2-CA9C-474C-AA41-E7206CCE1F9E}">
      <dgm:prSet/>
      <dgm:spPr/>
      <dgm:t>
        <a:bodyPr/>
        <a:lstStyle/>
        <a:p>
          <a:endParaRPr lang="es-MX" b="1">
            <a:latin typeface="Arial" pitchFamily="34" charset="0"/>
            <a:cs typeface="Arial" pitchFamily="34" charset="0"/>
          </a:endParaRPr>
        </a:p>
      </dgm:t>
    </dgm:pt>
    <dgm:pt modelId="{684DFDDE-EA82-4012-B4D9-32E01884E3B5}" type="sibTrans" cxnId="{394E90C2-CA9C-474C-AA41-E7206CCE1F9E}">
      <dgm:prSet/>
      <dgm:spPr/>
      <dgm:t>
        <a:bodyPr/>
        <a:lstStyle/>
        <a:p>
          <a:endParaRPr lang="es-MX" b="1">
            <a:latin typeface="Arial" pitchFamily="34" charset="0"/>
            <a:cs typeface="Arial" pitchFamily="34" charset="0"/>
          </a:endParaRPr>
        </a:p>
      </dgm:t>
    </dgm:pt>
    <dgm:pt modelId="{3A8B2B80-1B96-48AE-981F-91057E6A7FBA}">
      <dgm:prSet phldrT="[Texto]"/>
      <dgm:spPr/>
      <dgm:t>
        <a:bodyPr/>
        <a:lstStyle/>
        <a:p>
          <a:r>
            <a:rPr lang="es-MX" b="1" dirty="0" smtClean="0">
              <a:latin typeface="Arial" pitchFamily="34" charset="0"/>
              <a:cs typeface="Arial" pitchFamily="34" charset="0"/>
            </a:rPr>
            <a:t>Inflación</a:t>
          </a:r>
          <a:endParaRPr lang="es-MX" b="1" dirty="0">
            <a:latin typeface="Arial" pitchFamily="34" charset="0"/>
            <a:cs typeface="Arial" pitchFamily="34" charset="0"/>
          </a:endParaRPr>
        </a:p>
      </dgm:t>
    </dgm:pt>
    <dgm:pt modelId="{D4098AE7-6F58-4775-8CE5-C22BAF9ED4FF}" type="sibTrans" cxnId="{6F36DC66-4E2C-486B-B44E-1A47462DE50E}">
      <dgm:prSet/>
      <dgm:spPr/>
      <dgm:t>
        <a:bodyPr/>
        <a:lstStyle/>
        <a:p>
          <a:endParaRPr lang="es-MX" b="1">
            <a:latin typeface="Arial" pitchFamily="34" charset="0"/>
            <a:cs typeface="Arial" pitchFamily="34" charset="0"/>
          </a:endParaRPr>
        </a:p>
      </dgm:t>
    </dgm:pt>
    <dgm:pt modelId="{0CF7C8A4-8500-408D-B45E-41434582D2F3}" type="parTrans" cxnId="{6F36DC66-4E2C-486B-B44E-1A47462DE50E}">
      <dgm:prSet/>
      <dgm:spPr/>
      <dgm:t>
        <a:bodyPr/>
        <a:lstStyle/>
        <a:p>
          <a:endParaRPr lang="es-MX" b="1">
            <a:latin typeface="Arial" pitchFamily="34" charset="0"/>
            <a:cs typeface="Arial" pitchFamily="34" charset="0"/>
          </a:endParaRPr>
        </a:p>
      </dgm:t>
    </dgm:pt>
    <dgm:pt modelId="{CF9E24DC-9D5C-47C7-A46A-0E6922C954C0}">
      <dgm:prSet phldrT="[Texto]"/>
      <dgm:spPr/>
      <dgm:t>
        <a:bodyPr/>
        <a:lstStyle/>
        <a:p>
          <a:r>
            <a:rPr lang="es-MX" b="1" dirty="0" smtClean="0">
              <a:latin typeface="Arial" pitchFamily="34" charset="0"/>
              <a:cs typeface="Arial" pitchFamily="34" charset="0"/>
            </a:rPr>
            <a:t>PIB (Producto Interno Bruto)</a:t>
          </a:r>
          <a:endParaRPr lang="es-MX" b="1" dirty="0">
            <a:latin typeface="Arial" pitchFamily="34" charset="0"/>
            <a:cs typeface="Arial" pitchFamily="34" charset="0"/>
          </a:endParaRPr>
        </a:p>
      </dgm:t>
    </dgm:pt>
    <dgm:pt modelId="{6BC2A9AB-596A-466C-8A0D-17865C8EB32A}" type="sibTrans" cxnId="{BA2782DE-9881-4BC5-83BE-557F62600C10}">
      <dgm:prSet/>
      <dgm:spPr/>
      <dgm:t>
        <a:bodyPr/>
        <a:lstStyle/>
        <a:p>
          <a:endParaRPr lang="es-MX" b="1">
            <a:latin typeface="Arial" pitchFamily="34" charset="0"/>
            <a:cs typeface="Arial" pitchFamily="34" charset="0"/>
          </a:endParaRPr>
        </a:p>
      </dgm:t>
    </dgm:pt>
    <dgm:pt modelId="{65058C77-B792-45CB-8600-CB94C8A6C571}" type="parTrans" cxnId="{BA2782DE-9881-4BC5-83BE-557F62600C10}">
      <dgm:prSet/>
      <dgm:spPr/>
      <dgm:t>
        <a:bodyPr/>
        <a:lstStyle/>
        <a:p>
          <a:endParaRPr lang="es-MX" b="1">
            <a:latin typeface="Arial" pitchFamily="34" charset="0"/>
            <a:cs typeface="Arial" pitchFamily="34" charset="0"/>
          </a:endParaRPr>
        </a:p>
      </dgm:t>
    </dgm:pt>
    <dgm:pt modelId="{E5911563-DDC0-4D8E-A791-82BB6546EFE6}">
      <dgm:prSet phldrT="[Texto]"/>
      <dgm:spPr/>
      <dgm:t>
        <a:bodyPr/>
        <a:lstStyle/>
        <a:p>
          <a:r>
            <a:rPr lang="es-MX" b="1" dirty="0" smtClean="0">
              <a:latin typeface="Arial" pitchFamily="34" charset="0"/>
              <a:cs typeface="Arial" pitchFamily="34" charset="0"/>
            </a:rPr>
            <a:t>Petróleo y gas</a:t>
          </a:r>
          <a:endParaRPr lang="es-MX" b="1" dirty="0">
            <a:latin typeface="Arial" pitchFamily="34" charset="0"/>
            <a:cs typeface="Arial" pitchFamily="34" charset="0"/>
          </a:endParaRPr>
        </a:p>
      </dgm:t>
    </dgm:pt>
    <dgm:pt modelId="{9524B558-0F52-40A1-A1CF-2088082AE755}" type="parTrans" cxnId="{489B5187-FE1B-4C04-9C29-D069F2C83967}">
      <dgm:prSet/>
      <dgm:spPr/>
      <dgm:t>
        <a:bodyPr/>
        <a:lstStyle/>
        <a:p>
          <a:endParaRPr lang="es-MX"/>
        </a:p>
      </dgm:t>
    </dgm:pt>
    <dgm:pt modelId="{C76C0052-96DD-413A-89AC-2B1F751C470D}" type="sibTrans" cxnId="{489B5187-FE1B-4C04-9C29-D069F2C83967}">
      <dgm:prSet/>
      <dgm:spPr/>
      <dgm:t>
        <a:bodyPr/>
        <a:lstStyle/>
        <a:p>
          <a:endParaRPr lang="es-MX"/>
        </a:p>
      </dgm:t>
    </dgm:pt>
    <dgm:pt modelId="{0F29C5D7-9090-461B-96DC-068907A4BD5E}">
      <dgm:prSet phldrT="[Texto]"/>
      <dgm:spPr/>
      <dgm:t>
        <a:bodyPr/>
        <a:lstStyle/>
        <a:p>
          <a:r>
            <a:rPr lang="es-MX" b="1" dirty="0" smtClean="0">
              <a:latin typeface="Arial" pitchFamily="34" charset="0"/>
              <a:cs typeface="Arial" pitchFamily="34" charset="0"/>
            </a:rPr>
            <a:t>Mercado laboral</a:t>
          </a:r>
          <a:endParaRPr lang="es-MX" b="1" dirty="0">
            <a:latin typeface="Arial" pitchFamily="34" charset="0"/>
            <a:cs typeface="Arial" pitchFamily="34" charset="0"/>
          </a:endParaRPr>
        </a:p>
      </dgm:t>
    </dgm:pt>
    <dgm:pt modelId="{1DAD8F10-BF32-45AB-AD6A-F7FCF6769734}" type="parTrans" cxnId="{A2A8D604-8C90-4476-A4D6-B573F441136F}">
      <dgm:prSet/>
      <dgm:spPr/>
      <dgm:t>
        <a:bodyPr/>
        <a:lstStyle/>
        <a:p>
          <a:endParaRPr lang="es-MX"/>
        </a:p>
      </dgm:t>
    </dgm:pt>
    <dgm:pt modelId="{93E133F6-59C1-4B4F-9F28-AB05802A5582}" type="sibTrans" cxnId="{A2A8D604-8C90-4476-A4D6-B573F441136F}">
      <dgm:prSet/>
      <dgm:spPr/>
      <dgm:t>
        <a:bodyPr/>
        <a:lstStyle/>
        <a:p>
          <a:endParaRPr lang="es-MX"/>
        </a:p>
      </dgm:t>
    </dgm:pt>
    <dgm:pt modelId="{C2B227D6-464B-4B50-9103-10B7FF1501E0}">
      <dgm:prSet phldrT="[Texto]"/>
      <dgm:spPr/>
      <dgm:t>
        <a:bodyPr/>
        <a:lstStyle/>
        <a:p>
          <a:r>
            <a:rPr lang="es-MX" b="1" dirty="0" smtClean="0">
              <a:latin typeface="Arial" pitchFamily="34" charset="0"/>
              <a:cs typeface="Arial" pitchFamily="34" charset="0"/>
            </a:rPr>
            <a:t>Banca de desarrollo y pensiones</a:t>
          </a:r>
          <a:endParaRPr lang="es-MX" b="1" dirty="0">
            <a:latin typeface="Arial" pitchFamily="34" charset="0"/>
            <a:cs typeface="Arial" pitchFamily="34" charset="0"/>
          </a:endParaRPr>
        </a:p>
      </dgm:t>
    </dgm:pt>
    <dgm:pt modelId="{A1717390-8B52-4017-80A6-25AA79E4F0B3}" type="parTrans" cxnId="{F24EB8B7-768B-4C40-B0C4-8E82D1D95BF1}">
      <dgm:prSet/>
      <dgm:spPr/>
      <dgm:t>
        <a:bodyPr/>
        <a:lstStyle/>
        <a:p>
          <a:endParaRPr lang="es-MX"/>
        </a:p>
      </dgm:t>
    </dgm:pt>
    <dgm:pt modelId="{BA999FE4-7813-4DF2-A7BF-875F63F2AF02}" type="sibTrans" cxnId="{F24EB8B7-768B-4C40-B0C4-8E82D1D95BF1}">
      <dgm:prSet/>
      <dgm:spPr/>
      <dgm:t>
        <a:bodyPr/>
        <a:lstStyle/>
        <a:p>
          <a:endParaRPr lang="es-MX"/>
        </a:p>
      </dgm:t>
    </dgm:pt>
    <dgm:pt modelId="{24051610-E3AC-4AE7-A98F-A675871EFC08}">
      <dgm:prSet phldrT="[Texto]"/>
      <dgm:spPr/>
      <dgm:t>
        <a:bodyPr/>
        <a:lstStyle/>
        <a:p>
          <a:r>
            <a:rPr lang="es-MX" b="1" dirty="0" smtClean="0">
              <a:latin typeface="Arial" pitchFamily="34" charset="0"/>
              <a:cs typeface="Arial" pitchFamily="34" charset="0"/>
            </a:rPr>
            <a:t>Sector externo</a:t>
          </a:r>
          <a:endParaRPr lang="es-MX" b="1" dirty="0">
            <a:latin typeface="Arial" pitchFamily="34" charset="0"/>
            <a:cs typeface="Arial" pitchFamily="34" charset="0"/>
          </a:endParaRPr>
        </a:p>
      </dgm:t>
    </dgm:pt>
    <dgm:pt modelId="{8F1014D0-E036-48BB-8414-DC00105A016C}" type="parTrans" cxnId="{883C039E-46E2-4888-B5B4-CAEF122161C3}">
      <dgm:prSet/>
      <dgm:spPr/>
      <dgm:t>
        <a:bodyPr/>
        <a:lstStyle/>
        <a:p>
          <a:endParaRPr lang="es-MX"/>
        </a:p>
      </dgm:t>
    </dgm:pt>
    <dgm:pt modelId="{AA8B1F5B-AFA5-4AB2-A889-606816F2AA08}" type="sibTrans" cxnId="{883C039E-46E2-4888-B5B4-CAEF122161C3}">
      <dgm:prSet/>
      <dgm:spPr/>
      <dgm:t>
        <a:bodyPr/>
        <a:lstStyle/>
        <a:p>
          <a:endParaRPr lang="es-MX"/>
        </a:p>
      </dgm:t>
    </dgm:pt>
    <dgm:pt modelId="{9ECCCC2C-56F0-4910-A577-7231CA5D5528}">
      <dgm:prSet phldrT="[Texto]"/>
      <dgm:spPr/>
      <dgm:t>
        <a:bodyPr/>
        <a:lstStyle/>
        <a:p>
          <a:r>
            <a:rPr lang="es-MX" b="1" dirty="0" smtClean="0">
              <a:latin typeface="Arial" pitchFamily="34" charset="0"/>
              <a:cs typeface="Arial" pitchFamily="34" charset="0"/>
            </a:rPr>
            <a:t>Cuenta corriente</a:t>
          </a:r>
          <a:endParaRPr lang="es-MX" b="1" dirty="0">
            <a:latin typeface="Arial" pitchFamily="34" charset="0"/>
            <a:cs typeface="Arial" pitchFamily="34" charset="0"/>
          </a:endParaRPr>
        </a:p>
      </dgm:t>
    </dgm:pt>
    <dgm:pt modelId="{9D293C76-4800-45D4-B533-6B84263052A5}" type="parTrans" cxnId="{1A1E41F3-7A7C-4BB5-8D09-9A8243097370}">
      <dgm:prSet/>
      <dgm:spPr/>
      <dgm:t>
        <a:bodyPr/>
        <a:lstStyle/>
        <a:p>
          <a:endParaRPr lang="es-MX"/>
        </a:p>
      </dgm:t>
    </dgm:pt>
    <dgm:pt modelId="{88FF75B8-2E74-433E-ABFC-ABAC48538504}" type="sibTrans" cxnId="{1A1E41F3-7A7C-4BB5-8D09-9A8243097370}">
      <dgm:prSet/>
      <dgm:spPr/>
      <dgm:t>
        <a:bodyPr/>
        <a:lstStyle/>
        <a:p>
          <a:endParaRPr lang="es-MX"/>
        </a:p>
      </dgm:t>
    </dgm:pt>
    <dgm:pt modelId="{B8AAF3EE-269B-455E-BA79-1CF13BD5D982}" type="pres">
      <dgm:prSet presAssocID="{35E9C0EB-7CF7-467B-89C1-6ADEDF09F943}" presName="diagram" presStyleCnt="0">
        <dgm:presLayoutVars>
          <dgm:dir/>
          <dgm:resizeHandles val="exact"/>
        </dgm:presLayoutVars>
      </dgm:prSet>
      <dgm:spPr/>
      <dgm:t>
        <a:bodyPr/>
        <a:lstStyle/>
        <a:p>
          <a:endParaRPr lang="es-MX"/>
        </a:p>
      </dgm:t>
    </dgm:pt>
    <dgm:pt modelId="{505978A5-B96B-44D8-9B19-447037D2AB58}" type="pres">
      <dgm:prSet presAssocID="{CF9E24DC-9D5C-47C7-A46A-0E6922C954C0}" presName="node" presStyleLbl="node1" presStyleIdx="0" presStyleCnt="8">
        <dgm:presLayoutVars>
          <dgm:bulletEnabled val="1"/>
        </dgm:presLayoutVars>
      </dgm:prSet>
      <dgm:spPr/>
      <dgm:t>
        <a:bodyPr/>
        <a:lstStyle/>
        <a:p>
          <a:endParaRPr lang="es-MX"/>
        </a:p>
      </dgm:t>
    </dgm:pt>
    <dgm:pt modelId="{5A3ACE7A-478F-4137-9255-BD9FC49D22DB}" type="pres">
      <dgm:prSet presAssocID="{6BC2A9AB-596A-466C-8A0D-17865C8EB32A}" presName="sibTrans" presStyleCnt="0"/>
      <dgm:spPr/>
      <dgm:t>
        <a:bodyPr/>
        <a:lstStyle/>
        <a:p>
          <a:endParaRPr lang="es-MX"/>
        </a:p>
      </dgm:t>
    </dgm:pt>
    <dgm:pt modelId="{9695026A-39F8-4696-BA38-D44894CFFA21}" type="pres">
      <dgm:prSet presAssocID="{3A8B2B80-1B96-48AE-981F-91057E6A7FBA}" presName="node" presStyleLbl="node1" presStyleIdx="1" presStyleCnt="8">
        <dgm:presLayoutVars>
          <dgm:bulletEnabled val="1"/>
        </dgm:presLayoutVars>
      </dgm:prSet>
      <dgm:spPr/>
      <dgm:t>
        <a:bodyPr/>
        <a:lstStyle/>
        <a:p>
          <a:endParaRPr lang="es-MX"/>
        </a:p>
      </dgm:t>
    </dgm:pt>
    <dgm:pt modelId="{CBE8E308-7F80-48ED-A0D4-11C1AE87E1F2}" type="pres">
      <dgm:prSet presAssocID="{D4098AE7-6F58-4775-8CE5-C22BAF9ED4FF}" presName="sibTrans" presStyleCnt="0"/>
      <dgm:spPr/>
      <dgm:t>
        <a:bodyPr/>
        <a:lstStyle/>
        <a:p>
          <a:endParaRPr lang="es-MX"/>
        </a:p>
      </dgm:t>
    </dgm:pt>
    <dgm:pt modelId="{8B360983-838E-47A1-8223-586AAD75E112}" type="pres">
      <dgm:prSet presAssocID="{9F6124D4-C202-4AA8-BE9C-CCE63D75480F}" presName="node" presStyleLbl="node1" presStyleIdx="2" presStyleCnt="8">
        <dgm:presLayoutVars>
          <dgm:bulletEnabled val="1"/>
        </dgm:presLayoutVars>
      </dgm:prSet>
      <dgm:spPr/>
      <dgm:t>
        <a:bodyPr/>
        <a:lstStyle/>
        <a:p>
          <a:endParaRPr lang="es-MX"/>
        </a:p>
      </dgm:t>
    </dgm:pt>
    <dgm:pt modelId="{AB952084-4CC0-4583-A5DE-77EE9FCF9C0E}" type="pres">
      <dgm:prSet presAssocID="{684DFDDE-EA82-4012-B4D9-32E01884E3B5}" presName="sibTrans" presStyleCnt="0"/>
      <dgm:spPr/>
      <dgm:t>
        <a:bodyPr/>
        <a:lstStyle/>
        <a:p>
          <a:endParaRPr lang="es-MX"/>
        </a:p>
      </dgm:t>
    </dgm:pt>
    <dgm:pt modelId="{082B540D-6EE0-479D-8CE9-5C5BD9FECB7B}" type="pres">
      <dgm:prSet presAssocID="{E5911563-DDC0-4D8E-A791-82BB6546EFE6}" presName="node" presStyleLbl="node1" presStyleIdx="3" presStyleCnt="8">
        <dgm:presLayoutVars>
          <dgm:bulletEnabled val="1"/>
        </dgm:presLayoutVars>
      </dgm:prSet>
      <dgm:spPr/>
      <dgm:t>
        <a:bodyPr/>
        <a:lstStyle/>
        <a:p>
          <a:endParaRPr lang="es-MX"/>
        </a:p>
      </dgm:t>
    </dgm:pt>
    <dgm:pt modelId="{BE004470-FDBA-414D-9697-5D574E300298}" type="pres">
      <dgm:prSet presAssocID="{C76C0052-96DD-413A-89AC-2B1F751C470D}" presName="sibTrans" presStyleCnt="0"/>
      <dgm:spPr/>
      <dgm:t>
        <a:bodyPr/>
        <a:lstStyle/>
        <a:p>
          <a:endParaRPr lang="es-MX"/>
        </a:p>
      </dgm:t>
    </dgm:pt>
    <dgm:pt modelId="{8C2097B8-65FB-4131-B4C7-86FAE27C9BC3}" type="pres">
      <dgm:prSet presAssocID="{0F29C5D7-9090-461B-96DC-068907A4BD5E}" presName="node" presStyleLbl="node1" presStyleIdx="4" presStyleCnt="8">
        <dgm:presLayoutVars>
          <dgm:bulletEnabled val="1"/>
        </dgm:presLayoutVars>
      </dgm:prSet>
      <dgm:spPr/>
      <dgm:t>
        <a:bodyPr/>
        <a:lstStyle/>
        <a:p>
          <a:endParaRPr lang="es-MX"/>
        </a:p>
      </dgm:t>
    </dgm:pt>
    <dgm:pt modelId="{30D4BD55-74B1-4718-B77A-B4D16662A0D1}" type="pres">
      <dgm:prSet presAssocID="{93E133F6-59C1-4B4F-9F28-AB05802A5582}" presName="sibTrans" presStyleCnt="0"/>
      <dgm:spPr/>
      <dgm:t>
        <a:bodyPr/>
        <a:lstStyle/>
        <a:p>
          <a:endParaRPr lang="es-MX"/>
        </a:p>
      </dgm:t>
    </dgm:pt>
    <dgm:pt modelId="{24E6E6E1-DB25-4153-9B52-E59D1282E869}" type="pres">
      <dgm:prSet presAssocID="{C2B227D6-464B-4B50-9103-10B7FF1501E0}" presName="node" presStyleLbl="node1" presStyleIdx="5" presStyleCnt="8">
        <dgm:presLayoutVars>
          <dgm:bulletEnabled val="1"/>
        </dgm:presLayoutVars>
      </dgm:prSet>
      <dgm:spPr/>
      <dgm:t>
        <a:bodyPr/>
        <a:lstStyle/>
        <a:p>
          <a:endParaRPr lang="es-MX"/>
        </a:p>
      </dgm:t>
    </dgm:pt>
    <dgm:pt modelId="{7D65BDF2-EAE7-4DF8-8004-A74B0E091DDA}" type="pres">
      <dgm:prSet presAssocID="{BA999FE4-7813-4DF2-A7BF-875F63F2AF02}" presName="sibTrans" presStyleCnt="0"/>
      <dgm:spPr/>
      <dgm:t>
        <a:bodyPr/>
        <a:lstStyle/>
        <a:p>
          <a:endParaRPr lang="es-MX"/>
        </a:p>
      </dgm:t>
    </dgm:pt>
    <dgm:pt modelId="{23DD040F-3B9B-4756-8069-327C5D53860A}" type="pres">
      <dgm:prSet presAssocID="{24051610-E3AC-4AE7-A98F-A675871EFC08}" presName="node" presStyleLbl="node1" presStyleIdx="6" presStyleCnt="8">
        <dgm:presLayoutVars>
          <dgm:bulletEnabled val="1"/>
        </dgm:presLayoutVars>
      </dgm:prSet>
      <dgm:spPr/>
      <dgm:t>
        <a:bodyPr/>
        <a:lstStyle/>
        <a:p>
          <a:endParaRPr lang="es-MX"/>
        </a:p>
      </dgm:t>
    </dgm:pt>
    <dgm:pt modelId="{1F3DAEC5-F772-44E3-80C8-B7C9DAAF0D2F}" type="pres">
      <dgm:prSet presAssocID="{AA8B1F5B-AFA5-4AB2-A889-606816F2AA08}" presName="sibTrans" presStyleCnt="0"/>
      <dgm:spPr/>
      <dgm:t>
        <a:bodyPr/>
        <a:lstStyle/>
        <a:p>
          <a:endParaRPr lang="es-MX"/>
        </a:p>
      </dgm:t>
    </dgm:pt>
    <dgm:pt modelId="{2D54050A-E61D-450D-BBF7-57D49FDE9A16}" type="pres">
      <dgm:prSet presAssocID="{9ECCCC2C-56F0-4910-A577-7231CA5D5528}" presName="node" presStyleLbl="node1" presStyleIdx="7" presStyleCnt="8">
        <dgm:presLayoutVars>
          <dgm:bulletEnabled val="1"/>
        </dgm:presLayoutVars>
      </dgm:prSet>
      <dgm:spPr/>
      <dgm:t>
        <a:bodyPr/>
        <a:lstStyle/>
        <a:p>
          <a:endParaRPr lang="es-MX"/>
        </a:p>
      </dgm:t>
    </dgm:pt>
  </dgm:ptLst>
  <dgm:cxnLst>
    <dgm:cxn modelId="{6F174247-A436-4C88-99E2-7A1123063B03}" type="presOf" srcId="{C2B227D6-464B-4B50-9103-10B7FF1501E0}" destId="{24E6E6E1-DB25-4153-9B52-E59D1282E869}" srcOrd="0" destOrd="0" presId="urn:microsoft.com/office/officeart/2005/8/layout/default"/>
    <dgm:cxn modelId="{0C59F972-BCD6-439D-8D78-AC5966BCE934}" type="presOf" srcId="{9ECCCC2C-56F0-4910-A577-7231CA5D5528}" destId="{2D54050A-E61D-450D-BBF7-57D49FDE9A16}" srcOrd="0" destOrd="0" presId="urn:microsoft.com/office/officeart/2005/8/layout/default"/>
    <dgm:cxn modelId="{BA2782DE-9881-4BC5-83BE-557F62600C10}" srcId="{35E9C0EB-7CF7-467B-89C1-6ADEDF09F943}" destId="{CF9E24DC-9D5C-47C7-A46A-0E6922C954C0}" srcOrd="0" destOrd="0" parTransId="{65058C77-B792-45CB-8600-CB94C8A6C571}" sibTransId="{6BC2A9AB-596A-466C-8A0D-17865C8EB32A}"/>
    <dgm:cxn modelId="{FE9A7C27-95E8-4101-A5BD-6061CAF97401}" type="presOf" srcId="{9F6124D4-C202-4AA8-BE9C-CCE63D75480F}" destId="{8B360983-838E-47A1-8223-586AAD75E112}" srcOrd="0" destOrd="0" presId="urn:microsoft.com/office/officeart/2005/8/layout/default"/>
    <dgm:cxn modelId="{6BE1EAB0-9ECD-4394-B2F4-082267B2C9AA}" type="presOf" srcId="{24051610-E3AC-4AE7-A98F-A675871EFC08}" destId="{23DD040F-3B9B-4756-8069-327C5D53860A}" srcOrd="0" destOrd="0" presId="urn:microsoft.com/office/officeart/2005/8/layout/default"/>
    <dgm:cxn modelId="{489B5187-FE1B-4C04-9C29-D069F2C83967}" srcId="{35E9C0EB-7CF7-467B-89C1-6ADEDF09F943}" destId="{E5911563-DDC0-4D8E-A791-82BB6546EFE6}" srcOrd="3" destOrd="0" parTransId="{9524B558-0F52-40A1-A1CF-2088082AE755}" sibTransId="{C76C0052-96DD-413A-89AC-2B1F751C470D}"/>
    <dgm:cxn modelId="{394E90C2-CA9C-474C-AA41-E7206CCE1F9E}" srcId="{35E9C0EB-7CF7-467B-89C1-6ADEDF09F943}" destId="{9F6124D4-C202-4AA8-BE9C-CCE63D75480F}" srcOrd="2" destOrd="0" parTransId="{63468895-FF54-4689-B3B7-E52AD38162E3}" sibTransId="{684DFDDE-EA82-4012-B4D9-32E01884E3B5}"/>
    <dgm:cxn modelId="{47EB294C-1205-4F0C-8D9B-5E6DA3640D43}" type="presOf" srcId="{CF9E24DC-9D5C-47C7-A46A-0E6922C954C0}" destId="{505978A5-B96B-44D8-9B19-447037D2AB58}" srcOrd="0" destOrd="0" presId="urn:microsoft.com/office/officeart/2005/8/layout/default"/>
    <dgm:cxn modelId="{6F36DC66-4E2C-486B-B44E-1A47462DE50E}" srcId="{35E9C0EB-7CF7-467B-89C1-6ADEDF09F943}" destId="{3A8B2B80-1B96-48AE-981F-91057E6A7FBA}" srcOrd="1" destOrd="0" parTransId="{0CF7C8A4-8500-408D-B45E-41434582D2F3}" sibTransId="{D4098AE7-6F58-4775-8CE5-C22BAF9ED4FF}"/>
    <dgm:cxn modelId="{1A1E41F3-7A7C-4BB5-8D09-9A8243097370}" srcId="{35E9C0EB-7CF7-467B-89C1-6ADEDF09F943}" destId="{9ECCCC2C-56F0-4910-A577-7231CA5D5528}" srcOrd="7" destOrd="0" parTransId="{9D293C76-4800-45D4-B533-6B84263052A5}" sibTransId="{88FF75B8-2E74-433E-ABFC-ABAC48538504}"/>
    <dgm:cxn modelId="{A2A8D604-8C90-4476-A4D6-B573F441136F}" srcId="{35E9C0EB-7CF7-467B-89C1-6ADEDF09F943}" destId="{0F29C5D7-9090-461B-96DC-068907A4BD5E}" srcOrd="4" destOrd="0" parTransId="{1DAD8F10-BF32-45AB-AD6A-F7FCF6769734}" sibTransId="{93E133F6-59C1-4B4F-9F28-AB05802A5582}"/>
    <dgm:cxn modelId="{883C039E-46E2-4888-B5B4-CAEF122161C3}" srcId="{35E9C0EB-7CF7-467B-89C1-6ADEDF09F943}" destId="{24051610-E3AC-4AE7-A98F-A675871EFC08}" srcOrd="6" destOrd="0" parTransId="{8F1014D0-E036-48BB-8414-DC00105A016C}" sibTransId="{AA8B1F5B-AFA5-4AB2-A889-606816F2AA08}"/>
    <dgm:cxn modelId="{5D93976C-F11D-4666-AAEF-FC8E11B0759C}" type="presOf" srcId="{E5911563-DDC0-4D8E-A791-82BB6546EFE6}" destId="{082B540D-6EE0-479D-8CE9-5C5BD9FECB7B}" srcOrd="0" destOrd="0" presId="urn:microsoft.com/office/officeart/2005/8/layout/default"/>
    <dgm:cxn modelId="{08C79AAF-87C6-4721-B4B6-0EDCA39224D3}" type="presOf" srcId="{35E9C0EB-7CF7-467B-89C1-6ADEDF09F943}" destId="{B8AAF3EE-269B-455E-BA79-1CF13BD5D982}" srcOrd="0" destOrd="0" presId="urn:microsoft.com/office/officeart/2005/8/layout/default"/>
    <dgm:cxn modelId="{F24EB8B7-768B-4C40-B0C4-8E82D1D95BF1}" srcId="{35E9C0EB-7CF7-467B-89C1-6ADEDF09F943}" destId="{C2B227D6-464B-4B50-9103-10B7FF1501E0}" srcOrd="5" destOrd="0" parTransId="{A1717390-8B52-4017-80A6-25AA79E4F0B3}" sibTransId="{BA999FE4-7813-4DF2-A7BF-875F63F2AF02}"/>
    <dgm:cxn modelId="{780F0632-C4EE-4883-AFC8-552BD8DA3250}" type="presOf" srcId="{3A8B2B80-1B96-48AE-981F-91057E6A7FBA}" destId="{9695026A-39F8-4696-BA38-D44894CFFA21}" srcOrd="0" destOrd="0" presId="urn:microsoft.com/office/officeart/2005/8/layout/default"/>
    <dgm:cxn modelId="{BA8EDCF1-C577-4759-9E41-E1E4F04A17E3}" type="presOf" srcId="{0F29C5D7-9090-461B-96DC-068907A4BD5E}" destId="{8C2097B8-65FB-4131-B4C7-86FAE27C9BC3}" srcOrd="0" destOrd="0" presId="urn:microsoft.com/office/officeart/2005/8/layout/default"/>
    <dgm:cxn modelId="{FBD8E19A-C705-4C56-A734-269285EE1AF6}" type="presParOf" srcId="{B8AAF3EE-269B-455E-BA79-1CF13BD5D982}" destId="{505978A5-B96B-44D8-9B19-447037D2AB58}" srcOrd="0" destOrd="0" presId="urn:microsoft.com/office/officeart/2005/8/layout/default"/>
    <dgm:cxn modelId="{237C6B15-F8B4-404A-8A8C-165F0A2AAF9F}" type="presParOf" srcId="{B8AAF3EE-269B-455E-BA79-1CF13BD5D982}" destId="{5A3ACE7A-478F-4137-9255-BD9FC49D22DB}" srcOrd="1" destOrd="0" presId="urn:microsoft.com/office/officeart/2005/8/layout/default"/>
    <dgm:cxn modelId="{BC63B655-971B-4FAC-A9C1-EB1C46EC99FD}" type="presParOf" srcId="{B8AAF3EE-269B-455E-BA79-1CF13BD5D982}" destId="{9695026A-39F8-4696-BA38-D44894CFFA21}" srcOrd="2" destOrd="0" presId="urn:microsoft.com/office/officeart/2005/8/layout/default"/>
    <dgm:cxn modelId="{5939E685-6741-43A3-A3EF-506C72C69D30}" type="presParOf" srcId="{B8AAF3EE-269B-455E-BA79-1CF13BD5D982}" destId="{CBE8E308-7F80-48ED-A0D4-11C1AE87E1F2}" srcOrd="3" destOrd="0" presId="urn:microsoft.com/office/officeart/2005/8/layout/default"/>
    <dgm:cxn modelId="{3BA0CEFA-D94B-47BA-8DDC-C2B2CADE60F5}" type="presParOf" srcId="{B8AAF3EE-269B-455E-BA79-1CF13BD5D982}" destId="{8B360983-838E-47A1-8223-586AAD75E112}" srcOrd="4" destOrd="0" presId="urn:microsoft.com/office/officeart/2005/8/layout/default"/>
    <dgm:cxn modelId="{F3CBCDCD-8C86-41DE-AABA-FF8785B11C77}" type="presParOf" srcId="{B8AAF3EE-269B-455E-BA79-1CF13BD5D982}" destId="{AB952084-4CC0-4583-A5DE-77EE9FCF9C0E}" srcOrd="5" destOrd="0" presId="urn:microsoft.com/office/officeart/2005/8/layout/default"/>
    <dgm:cxn modelId="{5ADF9946-E16E-4499-B67A-683A153D4A76}" type="presParOf" srcId="{B8AAF3EE-269B-455E-BA79-1CF13BD5D982}" destId="{082B540D-6EE0-479D-8CE9-5C5BD9FECB7B}" srcOrd="6" destOrd="0" presId="urn:microsoft.com/office/officeart/2005/8/layout/default"/>
    <dgm:cxn modelId="{0771A114-6662-43F0-BC06-7BDE7E603E70}" type="presParOf" srcId="{B8AAF3EE-269B-455E-BA79-1CF13BD5D982}" destId="{BE004470-FDBA-414D-9697-5D574E300298}" srcOrd="7" destOrd="0" presId="urn:microsoft.com/office/officeart/2005/8/layout/default"/>
    <dgm:cxn modelId="{0203615F-7BC8-438B-A19F-6969B300C3DE}" type="presParOf" srcId="{B8AAF3EE-269B-455E-BA79-1CF13BD5D982}" destId="{8C2097B8-65FB-4131-B4C7-86FAE27C9BC3}" srcOrd="8" destOrd="0" presId="urn:microsoft.com/office/officeart/2005/8/layout/default"/>
    <dgm:cxn modelId="{002E1C6C-346B-431D-9D5F-9567BF8B5CAC}" type="presParOf" srcId="{B8AAF3EE-269B-455E-BA79-1CF13BD5D982}" destId="{30D4BD55-74B1-4718-B77A-B4D16662A0D1}" srcOrd="9" destOrd="0" presId="urn:microsoft.com/office/officeart/2005/8/layout/default"/>
    <dgm:cxn modelId="{41FC8F20-2E89-4983-AD24-42C2131047D5}" type="presParOf" srcId="{B8AAF3EE-269B-455E-BA79-1CF13BD5D982}" destId="{24E6E6E1-DB25-4153-9B52-E59D1282E869}" srcOrd="10" destOrd="0" presId="urn:microsoft.com/office/officeart/2005/8/layout/default"/>
    <dgm:cxn modelId="{517C661B-16CA-4AE1-A3E5-E5279CC61079}" type="presParOf" srcId="{B8AAF3EE-269B-455E-BA79-1CF13BD5D982}" destId="{7D65BDF2-EAE7-4DF8-8004-A74B0E091DDA}" srcOrd="11" destOrd="0" presId="urn:microsoft.com/office/officeart/2005/8/layout/default"/>
    <dgm:cxn modelId="{A9EEC596-1FFB-4285-BCE7-8540F765477A}" type="presParOf" srcId="{B8AAF3EE-269B-455E-BA79-1CF13BD5D982}" destId="{23DD040F-3B9B-4756-8069-327C5D53860A}" srcOrd="12" destOrd="0" presId="urn:microsoft.com/office/officeart/2005/8/layout/default"/>
    <dgm:cxn modelId="{A156667A-94C5-4696-9C20-6D2EE2754423}" type="presParOf" srcId="{B8AAF3EE-269B-455E-BA79-1CF13BD5D982}" destId="{1F3DAEC5-F772-44E3-80C8-B7C9DAAF0D2F}" srcOrd="13" destOrd="0" presId="urn:microsoft.com/office/officeart/2005/8/layout/default"/>
    <dgm:cxn modelId="{66F46999-6094-4EEB-8CB5-13D42C8E2449}" type="presParOf" srcId="{B8AAF3EE-269B-455E-BA79-1CF13BD5D982}" destId="{2D54050A-E61D-450D-BBF7-57D49FDE9A16}"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4E5802-4FD6-4D2F-857C-98F0EDFFDE8E}"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s-MX"/>
        </a:p>
      </dgm:t>
    </dgm:pt>
    <dgm:pt modelId="{7AA7A919-03A9-4AB9-BC28-227EC98C1402}">
      <dgm:prSet phldrT="[Texto]"/>
      <dgm:spPr/>
      <dgm:t>
        <a:bodyPr/>
        <a:lstStyle/>
        <a:p>
          <a:r>
            <a:rPr lang="es-MX" dirty="0" smtClean="0">
              <a:latin typeface="Arial" pitchFamily="34" charset="0"/>
              <a:cs typeface="Arial" pitchFamily="34" charset="0"/>
            </a:rPr>
            <a:t>Tasa de interés</a:t>
          </a:r>
          <a:endParaRPr lang="es-MX" dirty="0">
            <a:latin typeface="Arial" pitchFamily="34" charset="0"/>
            <a:cs typeface="Arial" pitchFamily="34" charset="0"/>
          </a:endParaRPr>
        </a:p>
      </dgm:t>
    </dgm:pt>
    <dgm:pt modelId="{CDB2425B-5BC5-4DC5-88C4-98F489AFD7BE}" type="parTrans" cxnId="{DCBD18BD-0D20-42F2-8A57-A905788C7D59}">
      <dgm:prSet/>
      <dgm:spPr/>
      <dgm:t>
        <a:bodyPr/>
        <a:lstStyle/>
        <a:p>
          <a:endParaRPr lang="es-MX">
            <a:latin typeface="Arial" pitchFamily="34" charset="0"/>
            <a:cs typeface="Arial" pitchFamily="34" charset="0"/>
          </a:endParaRPr>
        </a:p>
      </dgm:t>
    </dgm:pt>
    <dgm:pt modelId="{E438E31A-14DC-452F-9C18-0E93A1A31017}" type="sibTrans" cxnId="{DCBD18BD-0D20-42F2-8A57-A905788C7D59}">
      <dgm:prSet/>
      <dgm:spPr/>
      <dgm:t>
        <a:bodyPr/>
        <a:lstStyle/>
        <a:p>
          <a:endParaRPr lang="es-MX">
            <a:latin typeface="Arial" pitchFamily="34" charset="0"/>
            <a:cs typeface="Arial" pitchFamily="34" charset="0"/>
          </a:endParaRPr>
        </a:p>
      </dgm:t>
    </dgm:pt>
    <dgm:pt modelId="{2A9BBBD0-02F1-4574-98EB-F230F143A661}">
      <dgm:prSet phldrT="[Texto]"/>
      <dgm:spPr/>
      <dgm:t>
        <a:bodyPr/>
        <a:lstStyle/>
        <a:p>
          <a:r>
            <a:rPr lang="es-MX" dirty="0" smtClean="0">
              <a:latin typeface="Arial" pitchFamily="34" charset="0"/>
              <a:cs typeface="Arial" pitchFamily="34" charset="0"/>
            </a:rPr>
            <a:t>Tipo de cambio</a:t>
          </a:r>
          <a:endParaRPr lang="es-MX" dirty="0">
            <a:latin typeface="Arial" pitchFamily="34" charset="0"/>
            <a:cs typeface="Arial" pitchFamily="34" charset="0"/>
          </a:endParaRPr>
        </a:p>
      </dgm:t>
    </dgm:pt>
    <dgm:pt modelId="{CBFEF357-7AFB-4930-9BC4-97BD692BDA16}" type="parTrans" cxnId="{44EDEF0D-00F3-4D29-8603-78E3B25BC371}">
      <dgm:prSet/>
      <dgm:spPr/>
      <dgm:t>
        <a:bodyPr/>
        <a:lstStyle/>
        <a:p>
          <a:endParaRPr lang="es-MX">
            <a:latin typeface="Arial" pitchFamily="34" charset="0"/>
            <a:cs typeface="Arial" pitchFamily="34" charset="0"/>
          </a:endParaRPr>
        </a:p>
      </dgm:t>
    </dgm:pt>
    <dgm:pt modelId="{12128D09-012A-492D-A7A2-C8E3CC118008}" type="sibTrans" cxnId="{44EDEF0D-00F3-4D29-8603-78E3B25BC371}">
      <dgm:prSet/>
      <dgm:spPr/>
      <dgm:t>
        <a:bodyPr/>
        <a:lstStyle/>
        <a:p>
          <a:endParaRPr lang="es-MX">
            <a:latin typeface="Arial" pitchFamily="34" charset="0"/>
            <a:cs typeface="Arial" pitchFamily="34" charset="0"/>
          </a:endParaRPr>
        </a:p>
      </dgm:t>
    </dgm:pt>
    <dgm:pt modelId="{B0A836F0-D2D3-4EA4-9CBC-FAC71C127FA9}" type="pres">
      <dgm:prSet presAssocID="{4B4E5802-4FD6-4D2F-857C-98F0EDFFDE8E}" presName="cycle" presStyleCnt="0">
        <dgm:presLayoutVars>
          <dgm:dir/>
          <dgm:resizeHandles val="exact"/>
        </dgm:presLayoutVars>
      </dgm:prSet>
      <dgm:spPr/>
      <dgm:t>
        <a:bodyPr/>
        <a:lstStyle/>
        <a:p>
          <a:endParaRPr lang="es-MX"/>
        </a:p>
      </dgm:t>
    </dgm:pt>
    <dgm:pt modelId="{6A8EDB70-6B6D-4047-AA4D-5DA737DAE377}" type="pres">
      <dgm:prSet presAssocID="{7AA7A919-03A9-4AB9-BC28-227EC98C1402}" presName="arrow" presStyleLbl="node1" presStyleIdx="0" presStyleCnt="2">
        <dgm:presLayoutVars>
          <dgm:bulletEnabled val="1"/>
        </dgm:presLayoutVars>
      </dgm:prSet>
      <dgm:spPr/>
      <dgm:t>
        <a:bodyPr/>
        <a:lstStyle/>
        <a:p>
          <a:endParaRPr lang="es-MX"/>
        </a:p>
      </dgm:t>
    </dgm:pt>
    <dgm:pt modelId="{5E56C6C1-DE6B-444B-8292-39F88537E5A4}" type="pres">
      <dgm:prSet presAssocID="{2A9BBBD0-02F1-4574-98EB-F230F143A661}" presName="arrow" presStyleLbl="node1" presStyleIdx="1" presStyleCnt="2">
        <dgm:presLayoutVars>
          <dgm:bulletEnabled val="1"/>
        </dgm:presLayoutVars>
      </dgm:prSet>
      <dgm:spPr/>
      <dgm:t>
        <a:bodyPr/>
        <a:lstStyle/>
        <a:p>
          <a:endParaRPr lang="es-MX"/>
        </a:p>
      </dgm:t>
    </dgm:pt>
  </dgm:ptLst>
  <dgm:cxnLst>
    <dgm:cxn modelId="{DCBD18BD-0D20-42F2-8A57-A905788C7D59}" srcId="{4B4E5802-4FD6-4D2F-857C-98F0EDFFDE8E}" destId="{7AA7A919-03A9-4AB9-BC28-227EC98C1402}" srcOrd="0" destOrd="0" parTransId="{CDB2425B-5BC5-4DC5-88C4-98F489AFD7BE}" sibTransId="{E438E31A-14DC-452F-9C18-0E93A1A31017}"/>
    <dgm:cxn modelId="{9972624C-6828-470B-A2F6-CDA747B4D4A1}" type="presOf" srcId="{4B4E5802-4FD6-4D2F-857C-98F0EDFFDE8E}" destId="{B0A836F0-D2D3-4EA4-9CBC-FAC71C127FA9}" srcOrd="0" destOrd="0" presId="urn:microsoft.com/office/officeart/2005/8/layout/arrow1"/>
    <dgm:cxn modelId="{9BA2C901-FB63-4B6C-9B6F-F0772B8BECCC}" type="presOf" srcId="{2A9BBBD0-02F1-4574-98EB-F230F143A661}" destId="{5E56C6C1-DE6B-444B-8292-39F88537E5A4}" srcOrd="0" destOrd="0" presId="urn:microsoft.com/office/officeart/2005/8/layout/arrow1"/>
    <dgm:cxn modelId="{F3C39092-7692-4ADB-B69B-87BB96504E28}" type="presOf" srcId="{7AA7A919-03A9-4AB9-BC28-227EC98C1402}" destId="{6A8EDB70-6B6D-4047-AA4D-5DA737DAE377}" srcOrd="0" destOrd="0" presId="urn:microsoft.com/office/officeart/2005/8/layout/arrow1"/>
    <dgm:cxn modelId="{44EDEF0D-00F3-4D29-8603-78E3B25BC371}" srcId="{4B4E5802-4FD6-4D2F-857C-98F0EDFFDE8E}" destId="{2A9BBBD0-02F1-4574-98EB-F230F143A661}" srcOrd="1" destOrd="0" parTransId="{CBFEF357-7AFB-4930-9BC4-97BD692BDA16}" sibTransId="{12128D09-012A-492D-A7A2-C8E3CC118008}"/>
    <dgm:cxn modelId="{CBB43056-81A0-452D-A43B-5B82CF67A8D1}" type="presParOf" srcId="{B0A836F0-D2D3-4EA4-9CBC-FAC71C127FA9}" destId="{6A8EDB70-6B6D-4047-AA4D-5DA737DAE377}" srcOrd="0" destOrd="0" presId="urn:microsoft.com/office/officeart/2005/8/layout/arrow1"/>
    <dgm:cxn modelId="{41F73574-367D-413D-ABF2-91FCABFA3C22}" type="presParOf" srcId="{B0A836F0-D2D3-4EA4-9CBC-FAC71C127FA9}" destId="{5E56C6C1-DE6B-444B-8292-39F88537E5A4}"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C03F3B-2B1E-4B1E-BD7D-E24C6322F837}" type="doc">
      <dgm:prSet loTypeId="urn:microsoft.com/office/officeart/2005/8/layout/hList7" loCatId="list" qsTypeId="urn:microsoft.com/office/officeart/2005/8/quickstyle/simple5" qsCatId="simple" csTypeId="urn:microsoft.com/office/officeart/2005/8/colors/colorful1" csCatId="colorful" phldr="1"/>
      <dgm:spPr/>
      <dgm:t>
        <a:bodyPr/>
        <a:lstStyle/>
        <a:p>
          <a:endParaRPr lang="es-MX"/>
        </a:p>
      </dgm:t>
    </dgm:pt>
    <dgm:pt modelId="{6E75FC4A-9C98-4DF8-A922-C7D93BCEE2C2}">
      <dgm:prSet phldrT="[Texto]"/>
      <dgm:spPr/>
      <dgm:t>
        <a:bodyPr/>
        <a:lstStyle/>
        <a:p>
          <a:r>
            <a:rPr lang="es-MX" b="1" dirty="0" smtClean="0">
              <a:latin typeface="Arial Narrow" pitchFamily="34" charset="0"/>
            </a:rPr>
            <a:t>Reducción de tarifas eléctricas</a:t>
          </a:r>
          <a:endParaRPr lang="es-MX" b="1" dirty="0">
            <a:latin typeface="Arial Narrow" pitchFamily="34" charset="0"/>
          </a:endParaRPr>
        </a:p>
      </dgm:t>
    </dgm:pt>
    <dgm:pt modelId="{B6FC669A-B53F-48F4-B0AF-16C31C7C1865}" type="parTrans" cxnId="{2F67D20F-9501-4F54-AD75-488898DD690D}">
      <dgm:prSet/>
      <dgm:spPr/>
      <dgm:t>
        <a:bodyPr/>
        <a:lstStyle/>
        <a:p>
          <a:endParaRPr lang="es-MX" b="1">
            <a:latin typeface="Arial Narrow" pitchFamily="34" charset="0"/>
          </a:endParaRPr>
        </a:p>
      </dgm:t>
    </dgm:pt>
    <dgm:pt modelId="{0B6BF555-94F7-4152-8844-5E3A657623FA}" type="sibTrans" cxnId="{2F67D20F-9501-4F54-AD75-488898DD690D}">
      <dgm:prSet/>
      <dgm:spPr/>
      <dgm:t>
        <a:bodyPr/>
        <a:lstStyle/>
        <a:p>
          <a:endParaRPr lang="es-MX" b="1">
            <a:latin typeface="Arial Narrow" pitchFamily="34" charset="0"/>
          </a:endParaRPr>
        </a:p>
      </dgm:t>
    </dgm:pt>
    <dgm:pt modelId="{63AACCB6-A29F-4DC0-B4F9-A987B634EB50}">
      <dgm:prSet phldrT="[Texto]"/>
      <dgm:spPr/>
      <dgm:t>
        <a:bodyPr/>
        <a:lstStyle/>
        <a:p>
          <a:r>
            <a:rPr lang="es-MX" b="1" dirty="0" smtClean="0">
              <a:latin typeface="Arial Narrow" pitchFamily="34" charset="0"/>
            </a:rPr>
            <a:t>Financiamiento a emprendedores</a:t>
          </a:r>
          <a:endParaRPr lang="es-MX" b="1" dirty="0">
            <a:latin typeface="Arial Narrow" pitchFamily="34" charset="0"/>
          </a:endParaRPr>
        </a:p>
      </dgm:t>
    </dgm:pt>
    <dgm:pt modelId="{3FFCE6FA-67C1-4C1C-8AC3-6B9C2345FCD7}" type="parTrans" cxnId="{F4523F77-C88B-448A-AE61-41C33F011F22}">
      <dgm:prSet/>
      <dgm:spPr/>
      <dgm:t>
        <a:bodyPr/>
        <a:lstStyle/>
        <a:p>
          <a:endParaRPr lang="es-MX" b="1">
            <a:latin typeface="Arial Narrow" pitchFamily="34" charset="0"/>
          </a:endParaRPr>
        </a:p>
      </dgm:t>
    </dgm:pt>
    <dgm:pt modelId="{1B33E0B0-CE13-4106-9937-A1C825CD4AD1}" type="sibTrans" cxnId="{F4523F77-C88B-448A-AE61-41C33F011F22}">
      <dgm:prSet/>
      <dgm:spPr/>
      <dgm:t>
        <a:bodyPr/>
        <a:lstStyle/>
        <a:p>
          <a:endParaRPr lang="es-MX" b="1">
            <a:latin typeface="Arial Narrow" pitchFamily="34" charset="0"/>
          </a:endParaRPr>
        </a:p>
      </dgm:t>
    </dgm:pt>
    <dgm:pt modelId="{155DDC54-B2AD-4746-B962-C20BABD83865}">
      <dgm:prSet phldrT="[Texto]"/>
      <dgm:spPr/>
      <dgm:t>
        <a:bodyPr/>
        <a:lstStyle/>
        <a:p>
          <a:r>
            <a:rPr lang="es-MX" b="1" dirty="0" smtClean="0">
              <a:latin typeface="Arial Narrow" pitchFamily="34" charset="0"/>
            </a:rPr>
            <a:t>Apoyo a vivienda</a:t>
          </a:r>
          <a:endParaRPr lang="es-MX" b="1" dirty="0">
            <a:latin typeface="Arial Narrow" pitchFamily="34" charset="0"/>
          </a:endParaRPr>
        </a:p>
      </dgm:t>
    </dgm:pt>
    <dgm:pt modelId="{6749A46E-7CF9-4F70-9B87-8B9C5373008B}" type="parTrans" cxnId="{D244CE81-C6F1-44E9-A12B-AD550E0CA4CB}">
      <dgm:prSet/>
      <dgm:spPr/>
      <dgm:t>
        <a:bodyPr/>
        <a:lstStyle/>
        <a:p>
          <a:endParaRPr lang="es-MX" b="1">
            <a:latin typeface="Arial Narrow" pitchFamily="34" charset="0"/>
          </a:endParaRPr>
        </a:p>
      </dgm:t>
    </dgm:pt>
    <dgm:pt modelId="{8C13B692-86CD-4BC4-8265-412F761A35B0}" type="sibTrans" cxnId="{D244CE81-C6F1-44E9-A12B-AD550E0CA4CB}">
      <dgm:prSet/>
      <dgm:spPr/>
      <dgm:t>
        <a:bodyPr/>
        <a:lstStyle/>
        <a:p>
          <a:endParaRPr lang="es-MX" b="1">
            <a:latin typeface="Arial Narrow" pitchFamily="34" charset="0"/>
          </a:endParaRPr>
        </a:p>
      </dgm:t>
    </dgm:pt>
    <dgm:pt modelId="{338F4842-B91B-44E3-866C-0F1DBE735225}">
      <dgm:prSet phldrT="[Texto]"/>
      <dgm:spPr/>
      <dgm:t>
        <a:bodyPr/>
        <a:lstStyle/>
        <a:p>
          <a:r>
            <a:rPr lang="es-MX" b="1" dirty="0" smtClean="0">
              <a:latin typeface="Arial Narrow" pitchFamily="34" charset="0"/>
            </a:rPr>
            <a:t>Fin a gasolinazos</a:t>
          </a:r>
          <a:endParaRPr lang="es-MX" b="1" dirty="0">
            <a:latin typeface="Arial Narrow" pitchFamily="34" charset="0"/>
          </a:endParaRPr>
        </a:p>
      </dgm:t>
    </dgm:pt>
    <dgm:pt modelId="{7F00AEB3-D82B-40E7-ABEF-6098EDB3C988}" type="parTrans" cxnId="{34019E49-9CAC-48BF-8218-3F4E1EE2C49B}">
      <dgm:prSet/>
      <dgm:spPr/>
      <dgm:t>
        <a:bodyPr/>
        <a:lstStyle/>
        <a:p>
          <a:endParaRPr lang="es-MX" b="1">
            <a:latin typeface="Arial Narrow" pitchFamily="34" charset="0"/>
          </a:endParaRPr>
        </a:p>
      </dgm:t>
    </dgm:pt>
    <dgm:pt modelId="{92488DA2-8C93-4055-AC0C-3442251F3BE9}" type="sibTrans" cxnId="{34019E49-9CAC-48BF-8218-3F4E1EE2C49B}">
      <dgm:prSet/>
      <dgm:spPr/>
      <dgm:t>
        <a:bodyPr/>
        <a:lstStyle/>
        <a:p>
          <a:endParaRPr lang="es-MX" b="1">
            <a:latin typeface="Arial Narrow" pitchFamily="34" charset="0"/>
          </a:endParaRPr>
        </a:p>
      </dgm:t>
    </dgm:pt>
    <dgm:pt modelId="{706CA460-8092-41E6-901B-2B41CA230226}">
      <dgm:prSet phldrT="[Texto]"/>
      <dgm:spPr/>
      <dgm:t>
        <a:bodyPr/>
        <a:lstStyle/>
        <a:p>
          <a:r>
            <a:rPr lang="es-MX" b="1" dirty="0" smtClean="0">
              <a:latin typeface="Arial Narrow" pitchFamily="34" charset="0"/>
            </a:rPr>
            <a:t>Elimina larga distancia nacional</a:t>
          </a:r>
          <a:endParaRPr lang="es-MX" b="1" dirty="0">
            <a:latin typeface="Arial Narrow" pitchFamily="34" charset="0"/>
          </a:endParaRPr>
        </a:p>
      </dgm:t>
    </dgm:pt>
    <dgm:pt modelId="{AF6A5E0A-AC19-47B8-A0AD-311B422D75DE}" type="parTrans" cxnId="{5A693CB4-0204-4CC0-9397-AF33D62CBD8D}">
      <dgm:prSet/>
      <dgm:spPr/>
      <dgm:t>
        <a:bodyPr/>
        <a:lstStyle/>
        <a:p>
          <a:endParaRPr lang="es-MX" b="1">
            <a:latin typeface="Arial Narrow" pitchFamily="34" charset="0"/>
          </a:endParaRPr>
        </a:p>
      </dgm:t>
    </dgm:pt>
    <dgm:pt modelId="{57290DDB-1EA1-4578-990C-97738FAF6C77}" type="sibTrans" cxnId="{5A693CB4-0204-4CC0-9397-AF33D62CBD8D}">
      <dgm:prSet/>
      <dgm:spPr/>
      <dgm:t>
        <a:bodyPr/>
        <a:lstStyle/>
        <a:p>
          <a:endParaRPr lang="es-MX" b="1">
            <a:latin typeface="Arial Narrow" pitchFamily="34" charset="0"/>
          </a:endParaRPr>
        </a:p>
      </dgm:t>
    </dgm:pt>
    <dgm:pt modelId="{17CA1BE5-D759-4336-B0A1-0ADFF4CD9655}">
      <dgm:prSet phldrT="[Texto]"/>
      <dgm:spPr/>
      <dgm:t>
        <a:bodyPr/>
        <a:lstStyle/>
        <a:p>
          <a:r>
            <a:rPr lang="es-MX" b="1" dirty="0" smtClean="0">
              <a:latin typeface="Arial Narrow" pitchFamily="34" charset="0"/>
            </a:rPr>
            <a:t>Digitalización TV</a:t>
          </a:r>
          <a:endParaRPr lang="es-MX" b="1" dirty="0">
            <a:latin typeface="Arial Narrow" pitchFamily="34" charset="0"/>
          </a:endParaRPr>
        </a:p>
      </dgm:t>
    </dgm:pt>
    <dgm:pt modelId="{A204A003-DF2C-4D50-B04B-F15EC00094FD}" type="parTrans" cxnId="{87F889E1-EBDC-4A29-B088-CA8746C326FB}">
      <dgm:prSet/>
      <dgm:spPr/>
      <dgm:t>
        <a:bodyPr/>
        <a:lstStyle/>
        <a:p>
          <a:endParaRPr lang="es-MX" b="1">
            <a:latin typeface="Arial Narrow" pitchFamily="34" charset="0"/>
          </a:endParaRPr>
        </a:p>
      </dgm:t>
    </dgm:pt>
    <dgm:pt modelId="{255020BF-764D-4C73-B22F-6D807BD71DAF}" type="sibTrans" cxnId="{87F889E1-EBDC-4A29-B088-CA8746C326FB}">
      <dgm:prSet/>
      <dgm:spPr/>
      <dgm:t>
        <a:bodyPr/>
        <a:lstStyle/>
        <a:p>
          <a:endParaRPr lang="es-MX" b="1">
            <a:latin typeface="Arial Narrow" pitchFamily="34" charset="0"/>
          </a:endParaRPr>
        </a:p>
      </dgm:t>
    </dgm:pt>
    <dgm:pt modelId="{3C6FA8AF-7957-435B-99FE-80446211012D}" type="pres">
      <dgm:prSet presAssocID="{8BC03F3B-2B1E-4B1E-BD7D-E24C6322F837}" presName="Name0" presStyleCnt="0">
        <dgm:presLayoutVars>
          <dgm:dir/>
          <dgm:resizeHandles val="exact"/>
        </dgm:presLayoutVars>
      </dgm:prSet>
      <dgm:spPr/>
      <dgm:t>
        <a:bodyPr/>
        <a:lstStyle/>
        <a:p>
          <a:endParaRPr lang="es-MX"/>
        </a:p>
      </dgm:t>
    </dgm:pt>
    <dgm:pt modelId="{7B558343-1C60-469B-8989-910DDEC45A4A}" type="pres">
      <dgm:prSet presAssocID="{8BC03F3B-2B1E-4B1E-BD7D-E24C6322F837}" presName="fgShape" presStyleLbl="fgShp" presStyleIdx="0" presStyleCnt="1"/>
      <dgm:spPr/>
    </dgm:pt>
    <dgm:pt modelId="{E43F8419-E262-4A50-A53C-99B24D49C67E}" type="pres">
      <dgm:prSet presAssocID="{8BC03F3B-2B1E-4B1E-BD7D-E24C6322F837}" presName="linComp" presStyleCnt="0"/>
      <dgm:spPr/>
    </dgm:pt>
    <dgm:pt modelId="{F108D496-54F1-4E7F-B00B-E66ACE5B7B59}" type="pres">
      <dgm:prSet presAssocID="{6E75FC4A-9C98-4DF8-A922-C7D93BCEE2C2}" presName="compNode" presStyleCnt="0"/>
      <dgm:spPr/>
    </dgm:pt>
    <dgm:pt modelId="{BF972693-CE27-460D-BF1A-3F09CA04E0E6}" type="pres">
      <dgm:prSet presAssocID="{6E75FC4A-9C98-4DF8-A922-C7D93BCEE2C2}" presName="bkgdShape" presStyleLbl="node1" presStyleIdx="0" presStyleCnt="6"/>
      <dgm:spPr/>
      <dgm:t>
        <a:bodyPr/>
        <a:lstStyle/>
        <a:p>
          <a:endParaRPr lang="es-MX"/>
        </a:p>
      </dgm:t>
    </dgm:pt>
    <dgm:pt modelId="{A0997278-3412-4DF9-95AA-5358B9C06F70}" type="pres">
      <dgm:prSet presAssocID="{6E75FC4A-9C98-4DF8-A922-C7D93BCEE2C2}" presName="nodeTx" presStyleLbl="node1" presStyleIdx="0" presStyleCnt="6">
        <dgm:presLayoutVars>
          <dgm:bulletEnabled val="1"/>
        </dgm:presLayoutVars>
      </dgm:prSet>
      <dgm:spPr/>
      <dgm:t>
        <a:bodyPr/>
        <a:lstStyle/>
        <a:p>
          <a:endParaRPr lang="es-MX"/>
        </a:p>
      </dgm:t>
    </dgm:pt>
    <dgm:pt modelId="{2E4E7EBC-9817-430B-89D0-124C54E67F81}" type="pres">
      <dgm:prSet presAssocID="{6E75FC4A-9C98-4DF8-A922-C7D93BCEE2C2}" presName="invisiNode" presStyleLbl="node1" presStyleIdx="0" presStyleCnt="6"/>
      <dgm:spPr/>
    </dgm:pt>
    <dgm:pt modelId="{081BE282-0345-4B2E-80B6-AFD2236B5483}" type="pres">
      <dgm:prSet presAssocID="{6E75FC4A-9C98-4DF8-A922-C7D93BCEE2C2}" presName="imagNode" presStyleLbl="fgImgPlace1" presStyleIdx="0" presStyleCnt="6"/>
      <dgm:spPr>
        <a:blipFill rotWithShape="1">
          <a:blip xmlns:r="http://schemas.openxmlformats.org/officeDocument/2006/relationships" r:embed="rId1"/>
          <a:stretch>
            <a:fillRect/>
          </a:stretch>
        </a:blipFill>
      </dgm:spPr>
    </dgm:pt>
    <dgm:pt modelId="{2FB36D16-A0A7-4176-B160-66FF7E7C080F}" type="pres">
      <dgm:prSet presAssocID="{0B6BF555-94F7-4152-8844-5E3A657623FA}" presName="sibTrans" presStyleLbl="sibTrans2D1" presStyleIdx="0" presStyleCnt="0"/>
      <dgm:spPr/>
      <dgm:t>
        <a:bodyPr/>
        <a:lstStyle/>
        <a:p>
          <a:endParaRPr lang="es-MX"/>
        </a:p>
      </dgm:t>
    </dgm:pt>
    <dgm:pt modelId="{4A86490E-3329-49ED-8654-659BDFFAD148}" type="pres">
      <dgm:prSet presAssocID="{338F4842-B91B-44E3-866C-0F1DBE735225}" presName="compNode" presStyleCnt="0"/>
      <dgm:spPr/>
    </dgm:pt>
    <dgm:pt modelId="{7647CABF-8D15-4E7C-9C10-643A9691CCCA}" type="pres">
      <dgm:prSet presAssocID="{338F4842-B91B-44E3-866C-0F1DBE735225}" presName="bkgdShape" presStyleLbl="node1" presStyleIdx="1" presStyleCnt="6"/>
      <dgm:spPr/>
      <dgm:t>
        <a:bodyPr/>
        <a:lstStyle/>
        <a:p>
          <a:endParaRPr lang="es-MX"/>
        </a:p>
      </dgm:t>
    </dgm:pt>
    <dgm:pt modelId="{1CDC5240-92E5-40AD-B754-F49CF00A24BB}" type="pres">
      <dgm:prSet presAssocID="{338F4842-B91B-44E3-866C-0F1DBE735225}" presName="nodeTx" presStyleLbl="node1" presStyleIdx="1" presStyleCnt="6">
        <dgm:presLayoutVars>
          <dgm:bulletEnabled val="1"/>
        </dgm:presLayoutVars>
      </dgm:prSet>
      <dgm:spPr/>
      <dgm:t>
        <a:bodyPr/>
        <a:lstStyle/>
        <a:p>
          <a:endParaRPr lang="es-MX"/>
        </a:p>
      </dgm:t>
    </dgm:pt>
    <dgm:pt modelId="{F75AAF63-A50D-41DB-8633-177A99C8E0D6}" type="pres">
      <dgm:prSet presAssocID="{338F4842-B91B-44E3-866C-0F1DBE735225}" presName="invisiNode" presStyleLbl="node1" presStyleIdx="1" presStyleCnt="6"/>
      <dgm:spPr/>
    </dgm:pt>
    <dgm:pt modelId="{246CB055-5BC4-4CD2-995D-27D6787001B8}" type="pres">
      <dgm:prSet presAssocID="{338F4842-B91B-44E3-866C-0F1DBE735225}" presName="imagNode" presStyleLbl="fgImgPlace1" presStyleIdx="1" presStyleCnt="6"/>
      <dgm:spPr>
        <a:blipFill rotWithShape="1">
          <a:blip xmlns:r="http://schemas.openxmlformats.org/officeDocument/2006/relationships" r:embed="rId2"/>
          <a:stretch>
            <a:fillRect/>
          </a:stretch>
        </a:blipFill>
      </dgm:spPr>
    </dgm:pt>
    <dgm:pt modelId="{EC308FF3-E0DF-4582-B00D-3750E9191A17}" type="pres">
      <dgm:prSet presAssocID="{92488DA2-8C93-4055-AC0C-3442251F3BE9}" presName="sibTrans" presStyleLbl="sibTrans2D1" presStyleIdx="0" presStyleCnt="0"/>
      <dgm:spPr/>
      <dgm:t>
        <a:bodyPr/>
        <a:lstStyle/>
        <a:p>
          <a:endParaRPr lang="es-MX"/>
        </a:p>
      </dgm:t>
    </dgm:pt>
    <dgm:pt modelId="{23EB73B0-3579-4BE8-AF15-D0D6F3766152}" type="pres">
      <dgm:prSet presAssocID="{706CA460-8092-41E6-901B-2B41CA230226}" presName="compNode" presStyleCnt="0"/>
      <dgm:spPr/>
    </dgm:pt>
    <dgm:pt modelId="{545A0923-A03A-4389-9530-E6D66397D7B7}" type="pres">
      <dgm:prSet presAssocID="{706CA460-8092-41E6-901B-2B41CA230226}" presName="bkgdShape" presStyleLbl="node1" presStyleIdx="2" presStyleCnt="6"/>
      <dgm:spPr/>
      <dgm:t>
        <a:bodyPr/>
        <a:lstStyle/>
        <a:p>
          <a:endParaRPr lang="es-MX"/>
        </a:p>
      </dgm:t>
    </dgm:pt>
    <dgm:pt modelId="{61FB21B3-034D-49DD-87B0-DE1C869AD36E}" type="pres">
      <dgm:prSet presAssocID="{706CA460-8092-41E6-901B-2B41CA230226}" presName="nodeTx" presStyleLbl="node1" presStyleIdx="2" presStyleCnt="6">
        <dgm:presLayoutVars>
          <dgm:bulletEnabled val="1"/>
        </dgm:presLayoutVars>
      </dgm:prSet>
      <dgm:spPr/>
      <dgm:t>
        <a:bodyPr/>
        <a:lstStyle/>
        <a:p>
          <a:endParaRPr lang="es-MX"/>
        </a:p>
      </dgm:t>
    </dgm:pt>
    <dgm:pt modelId="{11E7F9D8-05DD-4372-8773-98F60F2C43A2}" type="pres">
      <dgm:prSet presAssocID="{706CA460-8092-41E6-901B-2B41CA230226}" presName="invisiNode" presStyleLbl="node1" presStyleIdx="2" presStyleCnt="6"/>
      <dgm:spPr/>
    </dgm:pt>
    <dgm:pt modelId="{61A8130E-FF97-40C9-9938-5357966D4279}" type="pres">
      <dgm:prSet presAssocID="{706CA460-8092-41E6-901B-2B41CA230226}" presName="imagNode" presStyleLbl="fgImgPlace1" presStyleIdx="2" presStyleCnt="6"/>
      <dgm:spPr>
        <a:blipFill rotWithShape="1">
          <a:blip xmlns:r="http://schemas.openxmlformats.org/officeDocument/2006/relationships" r:embed="rId3"/>
          <a:stretch>
            <a:fillRect/>
          </a:stretch>
        </a:blipFill>
      </dgm:spPr>
    </dgm:pt>
    <dgm:pt modelId="{0077B349-809B-477F-8424-6F252D61CBE1}" type="pres">
      <dgm:prSet presAssocID="{57290DDB-1EA1-4578-990C-97738FAF6C77}" presName="sibTrans" presStyleLbl="sibTrans2D1" presStyleIdx="0" presStyleCnt="0"/>
      <dgm:spPr/>
      <dgm:t>
        <a:bodyPr/>
        <a:lstStyle/>
        <a:p>
          <a:endParaRPr lang="es-MX"/>
        </a:p>
      </dgm:t>
    </dgm:pt>
    <dgm:pt modelId="{4A7B5D60-DE6A-40B0-A727-B39B1CEA4DDF}" type="pres">
      <dgm:prSet presAssocID="{17CA1BE5-D759-4336-B0A1-0ADFF4CD9655}" presName="compNode" presStyleCnt="0"/>
      <dgm:spPr/>
    </dgm:pt>
    <dgm:pt modelId="{F98DDD3D-C57F-4775-A335-C911867F3BC3}" type="pres">
      <dgm:prSet presAssocID="{17CA1BE5-D759-4336-B0A1-0ADFF4CD9655}" presName="bkgdShape" presStyleLbl="node1" presStyleIdx="3" presStyleCnt="6"/>
      <dgm:spPr/>
      <dgm:t>
        <a:bodyPr/>
        <a:lstStyle/>
        <a:p>
          <a:endParaRPr lang="es-MX"/>
        </a:p>
      </dgm:t>
    </dgm:pt>
    <dgm:pt modelId="{20E329C9-491F-4A44-89EE-50A371166FC2}" type="pres">
      <dgm:prSet presAssocID="{17CA1BE5-D759-4336-B0A1-0ADFF4CD9655}" presName="nodeTx" presStyleLbl="node1" presStyleIdx="3" presStyleCnt="6">
        <dgm:presLayoutVars>
          <dgm:bulletEnabled val="1"/>
        </dgm:presLayoutVars>
      </dgm:prSet>
      <dgm:spPr/>
      <dgm:t>
        <a:bodyPr/>
        <a:lstStyle/>
        <a:p>
          <a:endParaRPr lang="es-MX"/>
        </a:p>
      </dgm:t>
    </dgm:pt>
    <dgm:pt modelId="{271A76B5-7167-49CD-ADAF-ABBF8D16D28F}" type="pres">
      <dgm:prSet presAssocID="{17CA1BE5-D759-4336-B0A1-0ADFF4CD9655}" presName="invisiNode" presStyleLbl="node1" presStyleIdx="3" presStyleCnt="6"/>
      <dgm:spPr/>
    </dgm:pt>
    <dgm:pt modelId="{6B5B80B5-E71E-4FDD-9289-9C7A6852800F}" type="pres">
      <dgm:prSet presAssocID="{17CA1BE5-D759-4336-B0A1-0ADFF4CD9655}" presName="imagNode" presStyleLbl="fgImgPlace1" presStyleIdx="3" presStyleCnt="6"/>
      <dgm:spPr>
        <a:blipFill rotWithShape="1">
          <a:blip xmlns:r="http://schemas.openxmlformats.org/officeDocument/2006/relationships" r:embed="rId4"/>
          <a:stretch>
            <a:fillRect/>
          </a:stretch>
        </a:blipFill>
      </dgm:spPr>
    </dgm:pt>
    <dgm:pt modelId="{8B65EEF0-4456-475B-9972-988ADCE12907}" type="pres">
      <dgm:prSet presAssocID="{255020BF-764D-4C73-B22F-6D807BD71DAF}" presName="sibTrans" presStyleLbl="sibTrans2D1" presStyleIdx="0" presStyleCnt="0"/>
      <dgm:spPr/>
      <dgm:t>
        <a:bodyPr/>
        <a:lstStyle/>
        <a:p>
          <a:endParaRPr lang="es-MX"/>
        </a:p>
      </dgm:t>
    </dgm:pt>
    <dgm:pt modelId="{DFB74EC8-EDFB-49EE-9459-07F2F8C79402}" type="pres">
      <dgm:prSet presAssocID="{63AACCB6-A29F-4DC0-B4F9-A987B634EB50}" presName="compNode" presStyleCnt="0"/>
      <dgm:spPr/>
    </dgm:pt>
    <dgm:pt modelId="{3F46E9EA-80E7-4C39-8F84-CB1265A624C3}" type="pres">
      <dgm:prSet presAssocID="{63AACCB6-A29F-4DC0-B4F9-A987B634EB50}" presName="bkgdShape" presStyleLbl="node1" presStyleIdx="4" presStyleCnt="6"/>
      <dgm:spPr/>
      <dgm:t>
        <a:bodyPr/>
        <a:lstStyle/>
        <a:p>
          <a:endParaRPr lang="es-MX"/>
        </a:p>
      </dgm:t>
    </dgm:pt>
    <dgm:pt modelId="{B107951E-FB2F-43AB-9291-C2EC239929F1}" type="pres">
      <dgm:prSet presAssocID="{63AACCB6-A29F-4DC0-B4F9-A987B634EB50}" presName="nodeTx" presStyleLbl="node1" presStyleIdx="4" presStyleCnt="6">
        <dgm:presLayoutVars>
          <dgm:bulletEnabled val="1"/>
        </dgm:presLayoutVars>
      </dgm:prSet>
      <dgm:spPr/>
      <dgm:t>
        <a:bodyPr/>
        <a:lstStyle/>
        <a:p>
          <a:endParaRPr lang="es-MX"/>
        </a:p>
      </dgm:t>
    </dgm:pt>
    <dgm:pt modelId="{446D08EB-2232-4E9C-9239-DCBF00BC9D06}" type="pres">
      <dgm:prSet presAssocID="{63AACCB6-A29F-4DC0-B4F9-A987B634EB50}" presName="invisiNode" presStyleLbl="node1" presStyleIdx="4" presStyleCnt="6"/>
      <dgm:spPr/>
    </dgm:pt>
    <dgm:pt modelId="{35BF6926-8F7A-4780-9115-D23E4889FF67}" type="pres">
      <dgm:prSet presAssocID="{63AACCB6-A29F-4DC0-B4F9-A987B634EB50}" presName="imagNode" presStyleLbl="fgImgPlace1" presStyleIdx="4" presStyleCnt="6"/>
      <dgm:spPr>
        <a:blipFill rotWithShape="1">
          <a:blip xmlns:r="http://schemas.openxmlformats.org/officeDocument/2006/relationships" r:embed="rId5"/>
          <a:stretch>
            <a:fillRect/>
          </a:stretch>
        </a:blipFill>
      </dgm:spPr>
    </dgm:pt>
    <dgm:pt modelId="{23C15B60-34C8-4A63-93E3-B1C87C689B25}" type="pres">
      <dgm:prSet presAssocID="{1B33E0B0-CE13-4106-9937-A1C825CD4AD1}" presName="sibTrans" presStyleLbl="sibTrans2D1" presStyleIdx="0" presStyleCnt="0"/>
      <dgm:spPr/>
      <dgm:t>
        <a:bodyPr/>
        <a:lstStyle/>
        <a:p>
          <a:endParaRPr lang="es-MX"/>
        </a:p>
      </dgm:t>
    </dgm:pt>
    <dgm:pt modelId="{72312492-D174-448D-B4C2-4E5D76CA9291}" type="pres">
      <dgm:prSet presAssocID="{155DDC54-B2AD-4746-B962-C20BABD83865}" presName="compNode" presStyleCnt="0"/>
      <dgm:spPr/>
    </dgm:pt>
    <dgm:pt modelId="{C8CD7B13-3582-40DA-A4F1-2E5E1886C889}" type="pres">
      <dgm:prSet presAssocID="{155DDC54-B2AD-4746-B962-C20BABD83865}" presName="bkgdShape" presStyleLbl="node1" presStyleIdx="5" presStyleCnt="6"/>
      <dgm:spPr/>
      <dgm:t>
        <a:bodyPr/>
        <a:lstStyle/>
        <a:p>
          <a:endParaRPr lang="es-MX"/>
        </a:p>
      </dgm:t>
    </dgm:pt>
    <dgm:pt modelId="{2F7CA4F7-EAED-4814-AA28-10CE05D5A6A8}" type="pres">
      <dgm:prSet presAssocID="{155DDC54-B2AD-4746-B962-C20BABD83865}" presName="nodeTx" presStyleLbl="node1" presStyleIdx="5" presStyleCnt="6">
        <dgm:presLayoutVars>
          <dgm:bulletEnabled val="1"/>
        </dgm:presLayoutVars>
      </dgm:prSet>
      <dgm:spPr/>
      <dgm:t>
        <a:bodyPr/>
        <a:lstStyle/>
        <a:p>
          <a:endParaRPr lang="es-MX"/>
        </a:p>
      </dgm:t>
    </dgm:pt>
    <dgm:pt modelId="{95910C08-F53C-4FE2-B76A-0D6E573FB0C3}" type="pres">
      <dgm:prSet presAssocID="{155DDC54-B2AD-4746-B962-C20BABD83865}" presName="invisiNode" presStyleLbl="node1" presStyleIdx="5" presStyleCnt="6"/>
      <dgm:spPr/>
    </dgm:pt>
    <dgm:pt modelId="{F8E2E6C5-F4B9-4349-9DD2-B107A6B7AFA5}" type="pres">
      <dgm:prSet presAssocID="{155DDC54-B2AD-4746-B962-C20BABD83865}" presName="imagNode" presStyleLbl="fgImgPlace1" presStyleIdx="5" presStyleCnt="6"/>
      <dgm:spPr>
        <a:blipFill rotWithShape="1">
          <a:blip xmlns:r="http://schemas.openxmlformats.org/officeDocument/2006/relationships" r:embed="rId6"/>
          <a:stretch>
            <a:fillRect/>
          </a:stretch>
        </a:blipFill>
      </dgm:spPr>
    </dgm:pt>
  </dgm:ptLst>
  <dgm:cxnLst>
    <dgm:cxn modelId="{31C83BCD-9368-4ECE-9C03-32875B3C13E7}" type="presOf" srcId="{92488DA2-8C93-4055-AC0C-3442251F3BE9}" destId="{EC308FF3-E0DF-4582-B00D-3750E9191A17}" srcOrd="0" destOrd="0" presId="urn:microsoft.com/office/officeart/2005/8/layout/hList7"/>
    <dgm:cxn modelId="{2F67D20F-9501-4F54-AD75-488898DD690D}" srcId="{8BC03F3B-2B1E-4B1E-BD7D-E24C6322F837}" destId="{6E75FC4A-9C98-4DF8-A922-C7D93BCEE2C2}" srcOrd="0" destOrd="0" parTransId="{B6FC669A-B53F-48F4-B0AF-16C31C7C1865}" sibTransId="{0B6BF555-94F7-4152-8844-5E3A657623FA}"/>
    <dgm:cxn modelId="{493447B6-7592-414D-BF3C-301112DE2643}" type="presOf" srcId="{8BC03F3B-2B1E-4B1E-BD7D-E24C6322F837}" destId="{3C6FA8AF-7957-435B-99FE-80446211012D}" srcOrd="0" destOrd="0" presId="urn:microsoft.com/office/officeart/2005/8/layout/hList7"/>
    <dgm:cxn modelId="{97199943-B322-46D2-B70E-C9C7F1F6E560}" type="presOf" srcId="{255020BF-764D-4C73-B22F-6D807BD71DAF}" destId="{8B65EEF0-4456-475B-9972-988ADCE12907}" srcOrd="0" destOrd="0" presId="urn:microsoft.com/office/officeart/2005/8/layout/hList7"/>
    <dgm:cxn modelId="{F4523F77-C88B-448A-AE61-41C33F011F22}" srcId="{8BC03F3B-2B1E-4B1E-BD7D-E24C6322F837}" destId="{63AACCB6-A29F-4DC0-B4F9-A987B634EB50}" srcOrd="4" destOrd="0" parTransId="{3FFCE6FA-67C1-4C1C-8AC3-6B9C2345FCD7}" sibTransId="{1B33E0B0-CE13-4106-9937-A1C825CD4AD1}"/>
    <dgm:cxn modelId="{056A72FE-B6D0-41C1-9C5E-7D27495BBA20}" type="presOf" srcId="{57290DDB-1EA1-4578-990C-97738FAF6C77}" destId="{0077B349-809B-477F-8424-6F252D61CBE1}" srcOrd="0" destOrd="0" presId="urn:microsoft.com/office/officeart/2005/8/layout/hList7"/>
    <dgm:cxn modelId="{87F889E1-EBDC-4A29-B088-CA8746C326FB}" srcId="{8BC03F3B-2B1E-4B1E-BD7D-E24C6322F837}" destId="{17CA1BE5-D759-4336-B0A1-0ADFF4CD9655}" srcOrd="3" destOrd="0" parTransId="{A204A003-DF2C-4D50-B04B-F15EC00094FD}" sibTransId="{255020BF-764D-4C73-B22F-6D807BD71DAF}"/>
    <dgm:cxn modelId="{E82F35E0-70C6-421D-9E51-4D29A510746E}" type="presOf" srcId="{706CA460-8092-41E6-901B-2B41CA230226}" destId="{61FB21B3-034D-49DD-87B0-DE1C869AD36E}" srcOrd="1" destOrd="0" presId="urn:microsoft.com/office/officeart/2005/8/layout/hList7"/>
    <dgm:cxn modelId="{6E1A4205-FA8D-428D-8832-4E68E3B9B128}" type="presOf" srcId="{63AACCB6-A29F-4DC0-B4F9-A987B634EB50}" destId="{3F46E9EA-80E7-4C39-8F84-CB1265A624C3}" srcOrd="0" destOrd="0" presId="urn:microsoft.com/office/officeart/2005/8/layout/hList7"/>
    <dgm:cxn modelId="{DCC124D1-858B-4199-846A-0702A64AE183}" type="presOf" srcId="{0B6BF555-94F7-4152-8844-5E3A657623FA}" destId="{2FB36D16-A0A7-4176-B160-66FF7E7C080F}" srcOrd="0" destOrd="0" presId="urn:microsoft.com/office/officeart/2005/8/layout/hList7"/>
    <dgm:cxn modelId="{C26F3899-5078-4265-906B-0463AD3383CE}" type="presOf" srcId="{6E75FC4A-9C98-4DF8-A922-C7D93BCEE2C2}" destId="{A0997278-3412-4DF9-95AA-5358B9C06F70}" srcOrd="1" destOrd="0" presId="urn:microsoft.com/office/officeart/2005/8/layout/hList7"/>
    <dgm:cxn modelId="{34019E49-9CAC-48BF-8218-3F4E1EE2C49B}" srcId="{8BC03F3B-2B1E-4B1E-BD7D-E24C6322F837}" destId="{338F4842-B91B-44E3-866C-0F1DBE735225}" srcOrd="1" destOrd="0" parTransId="{7F00AEB3-D82B-40E7-ABEF-6098EDB3C988}" sibTransId="{92488DA2-8C93-4055-AC0C-3442251F3BE9}"/>
    <dgm:cxn modelId="{02BFC488-85A9-42CC-BC87-DEC5C4422BBF}" type="presOf" srcId="{6E75FC4A-9C98-4DF8-A922-C7D93BCEE2C2}" destId="{BF972693-CE27-460D-BF1A-3F09CA04E0E6}" srcOrd="0" destOrd="0" presId="urn:microsoft.com/office/officeart/2005/8/layout/hList7"/>
    <dgm:cxn modelId="{7A72BA6B-509A-4FA0-B5EF-37A45C810046}" type="presOf" srcId="{17CA1BE5-D759-4336-B0A1-0ADFF4CD9655}" destId="{F98DDD3D-C57F-4775-A335-C911867F3BC3}" srcOrd="0" destOrd="0" presId="urn:microsoft.com/office/officeart/2005/8/layout/hList7"/>
    <dgm:cxn modelId="{6E42A445-701D-4D97-BDA1-D2B5D9317320}" type="presOf" srcId="{338F4842-B91B-44E3-866C-0F1DBE735225}" destId="{7647CABF-8D15-4E7C-9C10-643A9691CCCA}" srcOrd="0" destOrd="0" presId="urn:microsoft.com/office/officeart/2005/8/layout/hList7"/>
    <dgm:cxn modelId="{8222C0E6-9899-45B7-9EE8-0D2E933E5AF9}" type="presOf" srcId="{155DDC54-B2AD-4746-B962-C20BABD83865}" destId="{C8CD7B13-3582-40DA-A4F1-2E5E1886C889}" srcOrd="0" destOrd="0" presId="urn:microsoft.com/office/officeart/2005/8/layout/hList7"/>
    <dgm:cxn modelId="{E8CA59A9-DEDA-4988-9D38-5AE9BA0EB8EE}" type="presOf" srcId="{63AACCB6-A29F-4DC0-B4F9-A987B634EB50}" destId="{B107951E-FB2F-43AB-9291-C2EC239929F1}" srcOrd="1" destOrd="0" presId="urn:microsoft.com/office/officeart/2005/8/layout/hList7"/>
    <dgm:cxn modelId="{5A693CB4-0204-4CC0-9397-AF33D62CBD8D}" srcId="{8BC03F3B-2B1E-4B1E-BD7D-E24C6322F837}" destId="{706CA460-8092-41E6-901B-2B41CA230226}" srcOrd="2" destOrd="0" parTransId="{AF6A5E0A-AC19-47B8-A0AD-311B422D75DE}" sibTransId="{57290DDB-1EA1-4578-990C-97738FAF6C77}"/>
    <dgm:cxn modelId="{B8597A0F-4C91-4C5F-8ACC-D7BD99E5F288}" type="presOf" srcId="{338F4842-B91B-44E3-866C-0F1DBE735225}" destId="{1CDC5240-92E5-40AD-B754-F49CF00A24BB}" srcOrd="1" destOrd="0" presId="urn:microsoft.com/office/officeart/2005/8/layout/hList7"/>
    <dgm:cxn modelId="{82F930BA-D05C-4DF8-894A-1E2DB0A88B0B}" type="presOf" srcId="{1B33E0B0-CE13-4106-9937-A1C825CD4AD1}" destId="{23C15B60-34C8-4A63-93E3-B1C87C689B25}" srcOrd="0" destOrd="0" presId="urn:microsoft.com/office/officeart/2005/8/layout/hList7"/>
    <dgm:cxn modelId="{D244CE81-C6F1-44E9-A12B-AD550E0CA4CB}" srcId="{8BC03F3B-2B1E-4B1E-BD7D-E24C6322F837}" destId="{155DDC54-B2AD-4746-B962-C20BABD83865}" srcOrd="5" destOrd="0" parTransId="{6749A46E-7CF9-4F70-9B87-8B9C5373008B}" sibTransId="{8C13B692-86CD-4BC4-8265-412F761A35B0}"/>
    <dgm:cxn modelId="{2B4CD0EF-378C-49EE-AD0D-D9AE30392913}" type="presOf" srcId="{17CA1BE5-D759-4336-B0A1-0ADFF4CD9655}" destId="{20E329C9-491F-4A44-89EE-50A371166FC2}" srcOrd="1" destOrd="0" presId="urn:microsoft.com/office/officeart/2005/8/layout/hList7"/>
    <dgm:cxn modelId="{65F02C6A-8C99-4C37-AED1-E201099A5362}" type="presOf" srcId="{155DDC54-B2AD-4746-B962-C20BABD83865}" destId="{2F7CA4F7-EAED-4814-AA28-10CE05D5A6A8}" srcOrd="1" destOrd="0" presId="urn:microsoft.com/office/officeart/2005/8/layout/hList7"/>
    <dgm:cxn modelId="{84A34764-482A-4854-B54E-D04EA88FA825}" type="presOf" srcId="{706CA460-8092-41E6-901B-2B41CA230226}" destId="{545A0923-A03A-4389-9530-E6D66397D7B7}" srcOrd="0" destOrd="0" presId="urn:microsoft.com/office/officeart/2005/8/layout/hList7"/>
    <dgm:cxn modelId="{8A926518-5F4D-4AB7-86E2-04CE18E21AFA}" type="presParOf" srcId="{3C6FA8AF-7957-435B-99FE-80446211012D}" destId="{7B558343-1C60-469B-8989-910DDEC45A4A}" srcOrd="0" destOrd="0" presId="urn:microsoft.com/office/officeart/2005/8/layout/hList7"/>
    <dgm:cxn modelId="{E464DF93-FB69-4952-B7F4-1AC6943296C3}" type="presParOf" srcId="{3C6FA8AF-7957-435B-99FE-80446211012D}" destId="{E43F8419-E262-4A50-A53C-99B24D49C67E}" srcOrd="1" destOrd="0" presId="urn:microsoft.com/office/officeart/2005/8/layout/hList7"/>
    <dgm:cxn modelId="{E70ACBC1-27EF-4670-8C63-66839121F299}" type="presParOf" srcId="{E43F8419-E262-4A50-A53C-99B24D49C67E}" destId="{F108D496-54F1-4E7F-B00B-E66ACE5B7B59}" srcOrd="0" destOrd="0" presId="urn:microsoft.com/office/officeart/2005/8/layout/hList7"/>
    <dgm:cxn modelId="{BF7B921A-838F-429A-B53D-DBBDBE5E466D}" type="presParOf" srcId="{F108D496-54F1-4E7F-B00B-E66ACE5B7B59}" destId="{BF972693-CE27-460D-BF1A-3F09CA04E0E6}" srcOrd="0" destOrd="0" presId="urn:microsoft.com/office/officeart/2005/8/layout/hList7"/>
    <dgm:cxn modelId="{6E96D2CC-57C7-48E1-914D-CF8040C3BCD4}" type="presParOf" srcId="{F108D496-54F1-4E7F-B00B-E66ACE5B7B59}" destId="{A0997278-3412-4DF9-95AA-5358B9C06F70}" srcOrd="1" destOrd="0" presId="urn:microsoft.com/office/officeart/2005/8/layout/hList7"/>
    <dgm:cxn modelId="{AB5B4B85-7032-44E7-B301-73FDC8B592C7}" type="presParOf" srcId="{F108D496-54F1-4E7F-B00B-E66ACE5B7B59}" destId="{2E4E7EBC-9817-430B-89D0-124C54E67F81}" srcOrd="2" destOrd="0" presId="urn:microsoft.com/office/officeart/2005/8/layout/hList7"/>
    <dgm:cxn modelId="{4D736F85-84F5-4EDD-A7CB-2D95812E0E1C}" type="presParOf" srcId="{F108D496-54F1-4E7F-B00B-E66ACE5B7B59}" destId="{081BE282-0345-4B2E-80B6-AFD2236B5483}" srcOrd="3" destOrd="0" presId="urn:microsoft.com/office/officeart/2005/8/layout/hList7"/>
    <dgm:cxn modelId="{2C7E142D-F7D6-4E16-808E-66A48ADC732A}" type="presParOf" srcId="{E43F8419-E262-4A50-A53C-99B24D49C67E}" destId="{2FB36D16-A0A7-4176-B160-66FF7E7C080F}" srcOrd="1" destOrd="0" presId="urn:microsoft.com/office/officeart/2005/8/layout/hList7"/>
    <dgm:cxn modelId="{9A3BC7F1-87F5-4E37-9A8B-B78BB0513054}" type="presParOf" srcId="{E43F8419-E262-4A50-A53C-99B24D49C67E}" destId="{4A86490E-3329-49ED-8654-659BDFFAD148}" srcOrd="2" destOrd="0" presId="urn:microsoft.com/office/officeart/2005/8/layout/hList7"/>
    <dgm:cxn modelId="{C41A569F-D4C3-4BD9-8498-9E82F0D0B0BB}" type="presParOf" srcId="{4A86490E-3329-49ED-8654-659BDFFAD148}" destId="{7647CABF-8D15-4E7C-9C10-643A9691CCCA}" srcOrd="0" destOrd="0" presId="urn:microsoft.com/office/officeart/2005/8/layout/hList7"/>
    <dgm:cxn modelId="{38389153-7280-4669-83C4-63604BB7E475}" type="presParOf" srcId="{4A86490E-3329-49ED-8654-659BDFFAD148}" destId="{1CDC5240-92E5-40AD-B754-F49CF00A24BB}" srcOrd="1" destOrd="0" presId="urn:microsoft.com/office/officeart/2005/8/layout/hList7"/>
    <dgm:cxn modelId="{D4FB2FA9-CF10-4D6B-9CCF-57C2033A15E5}" type="presParOf" srcId="{4A86490E-3329-49ED-8654-659BDFFAD148}" destId="{F75AAF63-A50D-41DB-8633-177A99C8E0D6}" srcOrd="2" destOrd="0" presId="urn:microsoft.com/office/officeart/2005/8/layout/hList7"/>
    <dgm:cxn modelId="{994AFCFA-5D3B-42D5-9990-AEFD71112F55}" type="presParOf" srcId="{4A86490E-3329-49ED-8654-659BDFFAD148}" destId="{246CB055-5BC4-4CD2-995D-27D6787001B8}" srcOrd="3" destOrd="0" presId="urn:microsoft.com/office/officeart/2005/8/layout/hList7"/>
    <dgm:cxn modelId="{AB82B4F3-7015-45F6-A898-CED7EF82A20B}" type="presParOf" srcId="{E43F8419-E262-4A50-A53C-99B24D49C67E}" destId="{EC308FF3-E0DF-4582-B00D-3750E9191A17}" srcOrd="3" destOrd="0" presId="urn:microsoft.com/office/officeart/2005/8/layout/hList7"/>
    <dgm:cxn modelId="{98173DC7-938A-4149-8550-3E03C71A229F}" type="presParOf" srcId="{E43F8419-E262-4A50-A53C-99B24D49C67E}" destId="{23EB73B0-3579-4BE8-AF15-D0D6F3766152}" srcOrd="4" destOrd="0" presId="urn:microsoft.com/office/officeart/2005/8/layout/hList7"/>
    <dgm:cxn modelId="{4B5D7C23-7363-489A-BCA0-C55D0033D4FF}" type="presParOf" srcId="{23EB73B0-3579-4BE8-AF15-D0D6F3766152}" destId="{545A0923-A03A-4389-9530-E6D66397D7B7}" srcOrd="0" destOrd="0" presId="urn:microsoft.com/office/officeart/2005/8/layout/hList7"/>
    <dgm:cxn modelId="{F339BEEF-E77C-4327-B01F-A2BE0F3B80BC}" type="presParOf" srcId="{23EB73B0-3579-4BE8-AF15-D0D6F3766152}" destId="{61FB21B3-034D-49DD-87B0-DE1C869AD36E}" srcOrd="1" destOrd="0" presId="urn:microsoft.com/office/officeart/2005/8/layout/hList7"/>
    <dgm:cxn modelId="{D2DD37FD-4977-4C4D-8E33-7F2CA9798067}" type="presParOf" srcId="{23EB73B0-3579-4BE8-AF15-D0D6F3766152}" destId="{11E7F9D8-05DD-4372-8773-98F60F2C43A2}" srcOrd="2" destOrd="0" presId="urn:microsoft.com/office/officeart/2005/8/layout/hList7"/>
    <dgm:cxn modelId="{B1D93706-42DE-4A03-B79F-1458AF435625}" type="presParOf" srcId="{23EB73B0-3579-4BE8-AF15-D0D6F3766152}" destId="{61A8130E-FF97-40C9-9938-5357966D4279}" srcOrd="3" destOrd="0" presId="urn:microsoft.com/office/officeart/2005/8/layout/hList7"/>
    <dgm:cxn modelId="{1AAEB59E-3FBD-431D-ADA9-84DDCC62AF2E}" type="presParOf" srcId="{E43F8419-E262-4A50-A53C-99B24D49C67E}" destId="{0077B349-809B-477F-8424-6F252D61CBE1}" srcOrd="5" destOrd="0" presId="urn:microsoft.com/office/officeart/2005/8/layout/hList7"/>
    <dgm:cxn modelId="{F42FD5FD-95C5-4BEB-9D88-0F145926E4EB}" type="presParOf" srcId="{E43F8419-E262-4A50-A53C-99B24D49C67E}" destId="{4A7B5D60-DE6A-40B0-A727-B39B1CEA4DDF}" srcOrd="6" destOrd="0" presId="urn:microsoft.com/office/officeart/2005/8/layout/hList7"/>
    <dgm:cxn modelId="{6E4518FB-59FC-4067-84AB-859C0612BFD0}" type="presParOf" srcId="{4A7B5D60-DE6A-40B0-A727-B39B1CEA4DDF}" destId="{F98DDD3D-C57F-4775-A335-C911867F3BC3}" srcOrd="0" destOrd="0" presId="urn:microsoft.com/office/officeart/2005/8/layout/hList7"/>
    <dgm:cxn modelId="{E06D2D4B-B82F-4C05-9FFF-6F0DBC86F597}" type="presParOf" srcId="{4A7B5D60-DE6A-40B0-A727-B39B1CEA4DDF}" destId="{20E329C9-491F-4A44-89EE-50A371166FC2}" srcOrd="1" destOrd="0" presId="urn:microsoft.com/office/officeart/2005/8/layout/hList7"/>
    <dgm:cxn modelId="{6E7C71F7-A792-4C65-B1D9-FA73B029AB9E}" type="presParOf" srcId="{4A7B5D60-DE6A-40B0-A727-B39B1CEA4DDF}" destId="{271A76B5-7167-49CD-ADAF-ABBF8D16D28F}" srcOrd="2" destOrd="0" presId="urn:microsoft.com/office/officeart/2005/8/layout/hList7"/>
    <dgm:cxn modelId="{C13AFBBD-0B4A-4A65-91E7-1FE280942174}" type="presParOf" srcId="{4A7B5D60-DE6A-40B0-A727-B39B1CEA4DDF}" destId="{6B5B80B5-E71E-4FDD-9289-9C7A6852800F}" srcOrd="3" destOrd="0" presId="urn:microsoft.com/office/officeart/2005/8/layout/hList7"/>
    <dgm:cxn modelId="{45E57EB7-F6D9-4F73-BC23-69A905B52ECC}" type="presParOf" srcId="{E43F8419-E262-4A50-A53C-99B24D49C67E}" destId="{8B65EEF0-4456-475B-9972-988ADCE12907}" srcOrd="7" destOrd="0" presId="urn:microsoft.com/office/officeart/2005/8/layout/hList7"/>
    <dgm:cxn modelId="{4BE41231-916F-4D55-88BC-8BE6F5B07B86}" type="presParOf" srcId="{E43F8419-E262-4A50-A53C-99B24D49C67E}" destId="{DFB74EC8-EDFB-49EE-9459-07F2F8C79402}" srcOrd="8" destOrd="0" presId="urn:microsoft.com/office/officeart/2005/8/layout/hList7"/>
    <dgm:cxn modelId="{80F86C3B-7D3C-4B2B-ADDD-BD8BDB11B987}" type="presParOf" srcId="{DFB74EC8-EDFB-49EE-9459-07F2F8C79402}" destId="{3F46E9EA-80E7-4C39-8F84-CB1265A624C3}" srcOrd="0" destOrd="0" presId="urn:microsoft.com/office/officeart/2005/8/layout/hList7"/>
    <dgm:cxn modelId="{FF33501B-D7E8-48DC-9001-C0C6E96AC61E}" type="presParOf" srcId="{DFB74EC8-EDFB-49EE-9459-07F2F8C79402}" destId="{B107951E-FB2F-43AB-9291-C2EC239929F1}" srcOrd="1" destOrd="0" presId="urn:microsoft.com/office/officeart/2005/8/layout/hList7"/>
    <dgm:cxn modelId="{2EE6E82A-83A4-40FA-9546-F0004FE7D9C0}" type="presParOf" srcId="{DFB74EC8-EDFB-49EE-9459-07F2F8C79402}" destId="{446D08EB-2232-4E9C-9239-DCBF00BC9D06}" srcOrd="2" destOrd="0" presId="urn:microsoft.com/office/officeart/2005/8/layout/hList7"/>
    <dgm:cxn modelId="{D1E10700-1848-4983-A58B-3E12D3A4243E}" type="presParOf" srcId="{DFB74EC8-EDFB-49EE-9459-07F2F8C79402}" destId="{35BF6926-8F7A-4780-9115-D23E4889FF67}" srcOrd="3" destOrd="0" presId="urn:microsoft.com/office/officeart/2005/8/layout/hList7"/>
    <dgm:cxn modelId="{CC010E4D-86B9-43BB-9574-8693025FB4A7}" type="presParOf" srcId="{E43F8419-E262-4A50-A53C-99B24D49C67E}" destId="{23C15B60-34C8-4A63-93E3-B1C87C689B25}" srcOrd="9" destOrd="0" presId="urn:microsoft.com/office/officeart/2005/8/layout/hList7"/>
    <dgm:cxn modelId="{4B7255D3-F709-4EF8-8046-BDEE60E33941}" type="presParOf" srcId="{E43F8419-E262-4A50-A53C-99B24D49C67E}" destId="{72312492-D174-448D-B4C2-4E5D76CA9291}" srcOrd="10" destOrd="0" presId="urn:microsoft.com/office/officeart/2005/8/layout/hList7"/>
    <dgm:cxn modelId="{69D130A1-8E2D-4A41-A38A-646651FE2F05}" type="presParOf" srcId="{72312492-D174-448D-B4C2-4E5D76CA9291}" destId="{C8CD7B13-3582-40DA-A4F1-2E5E1886C889}" srcOrd="0" destOrd="0" presId="urn:microsoft.com/office/officeart/2005/8/layout/hList7"/>
    <dgm:cxn modelId="{23096D2C-5DA6-437A-B374-57553F298888}" type="presParOf" srcId="{72312492-D174-448D-B4C2-4E5D76CA9291}" destId="{2F7CA4F7-EAED-4814-AA28-10CE05D5A6A8}" srcOrd="1" destOrd="0" presId="urn:microsoft.com/office/officeart/2005/8/layout/hList7"/>
    <dgm:cxn modelId="{F5A003CF-2290-4EC3-8A89-618851F40878}" type="presParOf" srcId="{72312492-D174-448D-B4C2-4E5D76CA9291}" destId="{95910C08-F53C-4FE2-B76A-0D6E573FB0C3}" srcOrd="2" destOrd="0" presId="urn:microsoft.com/office/officeart/2005/8/layout/hList7"/>
    <dgm:cxn modelId="{F1688DF2-4B74-4201-B8C2-9882C11D109C}" type="presParOf" srcId="{72312492-D174-448D-B4C2-4E5D76CA9291}" destId="{F8E2E6C5-F4B9-4349-9DD2-B107A6B7AFA5}"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A178E-CDC2-4D59-BB59-AB38DEBD934C}">
      <dsp:nvSpPr>
        <dsp:cNvPr id="0" name=""/>
        <dsp:cNvSpPr/>
      </dsp:nvSpPr>
      <dsp:spPr>
        <a:xfrm>
          <a:off x="0" y="51126"/>
          <a:ext cx="7643192" cy="214325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40944" tIns="251968" rIns="440944" bIns="251968" numCol="1" spcCol="1270" anchor="ctr" anchorCtr="0">
          <a:noAutofit/>
        </a:bodyPr>
        <a:lstStyle/>
        <a:p>
          <a:pPr lvl="0" algn="ctr" defTabSz="2755900">
            <a:lnSpc>
              <a:spcPct val="90000"/>
            </a:lnSpc>
            <a:spcBef>
              <a:spcPct val="0"/>
            </a:spcBef>
            <a:spcAft>
              <a:spcPct val="35000"/>
            </a:spcAft>
          </a:pPr>
          <a:r>
            <a:rPr lang="es-MX" sz="6200" b="1" kern="1200" dirty="0" smtClean="0">
              <a:solidFill>
                <a:schemeClr val="accent1">
                  <a:lumMod val="50000"/>
                </a:schemeClr>
              </a:solidFill>
              <a:latin typeface="Arial" pitchFamily="34" charset="0"/>
              <a:cs typeface="Arial" pitchFamily="34" charset="0"/>
            </a:rPr>
            <a:t>Política Económica</a:t>
          </a:r>
          <a:endParaRPr lang="es-MX" sz="6200" b="1" kern="1200" dirty="0">
            <a:solidFill>
              <a:schemeClr val="accent1">
                <a:lumMod val="50000"/>
              </a:schemeClr>
            </a:solidFill>
            <a:latin typeface="Arial" pitchFamily="34" charset="0"/>
            <a:cs typeface="Arial" pitchFamily="34" charset="0"/>
          </a:endParaRPr>
        </a:p>
      </dsp:txBody>
      <dsp:txXfrm>
        <a:off x="0" y="51126"/>
        <a:ext cx="7643192" cy="2143259"/>
      </dsp:txXfrm>
    </dsp:sp>
    <dsp:sp modelId="{4784FABC-A484-4F5C-BA57-8C3DCA318FD3}">
      <dsp:nvSpPr>
        <dsp:cNvPr id="0" name=""/>
        <dsp:cNvSpPr/>
      </dsp:nvSpPr>
      <dsp:spPr>
        <a:xfrm>
          <a:off x="0" y="2194385"/>
          <a:ext cx="7643192" cy="2723040"/>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just" defTabSz="1244600">
            <a:lnSpc>
              <a:spcPct val="90000"/>
            </a:lnSpc>
            <a:spcBef>
              <a:spcPct val="0"/>
            </a:spcBef>
            <a:spcAft>
              <a:spcPct val="15000"/>
            </a:spcAft>
            <a:buChar char="••"/>
          </a:pPr>
          <a:r>
            <a:rPr lang="es-MX" sz="2800" kern="1200" dirty="0" smtClean="0">
              <a:solidFill>
                <a:schemeClr val="accent1">
                  <a:lumMod val="50000"/>
                </a:schemeClr>
              </a:solidFill>
              <a:latin typeface="Arial" pitchFamily="34" charset="0"/>
              <a:cs typeface="Arial" pitchFamily="34" charset="0"/>
            </a:rPr>
            <a:t>Conjunto de acciones legales y decisorias adoptadas para el logro de objetivos a corto o largo plazo en materia económica.</a:t>
          </a:r>
          <a:endParaRPr lang="es-MX" sz="2800" kern="1200" dirty="0">
            <a:solidFill>
              <a:schemeClr val="accent1">
                <a:lumMod val="50000"/>
              </a:schemeClr>
            </a:solidFill>
            <a:latin typeface="Arial" pitchFamily="34" charset="0"/>
            <a:cs typeface="Arial" pitchFamily="34" charset="0"/>
          </a:endParaRPr>
        </a:p>
      </dsp:txBody>
      <dsp:txXfrm>
        <a:off x="0" y="2194385"/>
        <a:ext cx="7643192" cy="27230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0AF16-9021-446B-903A-1503B6951AC1}">
      <dsp:nvSpPr>
        <dsp:cNvPr id="0" name=""/>
        <dsp:cNvSpPr/>
      </dsp:nvSpPr>
      <dsp:spPr>
        <a:xfrm>
          <a:off x="1607" y="1133876"/>
          <a:ext cx="3427660" cy="205659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Opinión general de economistas</a:t>
          </a:r>
          <a:endParaRPr lang="es-MX" sz="3100" kern="1200" dirty="0">
            <a:latin typeface="Arial" pitchFamily="34" charset="0"/>
            <a:cs typeface="Arial" pitchFamily="34" charset="0"/>
          </a:endParaRPr>
        </a:p>
      </dsp:txBody>
      <dsp:txXfrm>
        <a:off x="61843" y="1194112"/>
        <a:ext cx="3307188" cy="1936124"/>
      </dsp:txXfrm>
    </dsp:sp>
    <dsp:sp modelId="{E9A743B6-386F-4E40-AB29-5D3822CA18D7}">
      <dsp:nvSpPr>
        <dsp:cNvPr id="0" name=""/>
        <dsp:cNvSpPr/>
      </dsp:nvSpPr>
      <dsp:spPr>
        <a:xfrm>
          <a:off x="3730902" y="1737145"/>
          <a:ext cx="726664" cy="850059"/>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MX" sz="2500" kern="1200">
            <a:latin typeface="Arial" pitchFamily="34" charset="0"/>
            <a:cs typeface="Arial" pitchFamily="34" charset="0"/>
          </a:endParaRPr>
        </a:p>
      </dsp:txBody>
      <dsp:txXfrm>
        <a:off x="3730902" y="1907157"/>
        <a:ext cx="508665" cy="510035"/>
      </dsp:txXfrm>
    </dsp:sp>
    <dsp:sp modelId="{40E989F4-CB8C-4CAC-84A0-AE51C5D9261F}">
      <dsp:nvSpPr>
        <dsp:cNvPr id="0" name=""/>
        <dsp:cNvSpPr/>
      </dsp:nvSpPr>
      <dsp:spPr>
        <a:xfrm>
          <a:off x="4800332" y="1133876"/>
          <a:ext cx="3427660" cy="2056596"/>
        </a:xfrm>
        <a:prstGeom prst="roundRect">
          <a:avLst>
            <a:gd name="adj" fmla="val 10000"/>
          </a:avLst>
        </a:prstGeom>
        <a:gradFill rotWithShape="0">
          <a:gsLst>
            <a:gs pos="0">
              <a:schemeClr val="accent4">
                <a:hueOff val="3090473"/>
                <a:satOff val="33685"/>
                <a:lumOff val="-7059"/>
                <a:alphaOff val="0"/>
                <a:shade val="51000"/>
                <a:satMod val="130000"/>
              </a:schemeClr>
            </a:gs>
            <a:gs pos="80000">
              <a:schemeClr val="accent4">
                <a:hueOff val="3090473"/>
                <a:satOff val="33685"/>
                <a:lumOff val="-7059"/>
                <a:alphaOff val="0"/>
                <a:shade val="93000"/>
                <a:satMod val="130000"/>
              </a:schemeClr>
            </a:gs>
            <a:gs pos="100000">
              <a:schemeClr val="accent4">
                <a:hueOff val="3090473"/>
                <a:satOff val="33685"/>
                <a:lumOff val="-7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Los indicadores no han funcionado como se esperaba</a:t>
          </a:r>
          <a:endParaRPr lang="es-MX" sz="3100" kern="1200" dirty="0">
            <a:latin typeface="Arial" pitchFamily="34" charset="0"/>
            <a:cs typeface="Arial" pitchFamily="34" charset="0"/>
          </a:endParaRPr>
        </a:p>
      </dsp:txBody>
      <dsp:txXfrm>
        <a:off x="4860568" y="1194112"/>
        <a:ext cx="3307188" cy="19361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978A5-B96B-44D8-9B19-447037D2AB58}">
      <dsp:nvSpPr>
        <dsp:cNvPr id="0" name=""/>
        <dsp:cNvSpPr/>
      </dsp:nvSpPr>
      <dsp:spPr>
        <a:xfrm>
          <a:off x="655796" y="297"/>
          <a:ext cx="2161877" cy="129712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PIB (Producto Interno Bruto)</a:t>
          </a:r>
          <a:endParaRPr lang="es-MX" sz="2300" b="1" kern="1200" dirty="0">
            <a:latin typeface="Arial" pitchFamily="34" charset="0"/>
            <a:cs typeface="Arial" pitchFamily="34" charset="0"/>
          </a:endParaRPr>
        </a:p>
      </dsp:txBody>
      <dsp:txXfrm>
        <a:off x="655796" y="297"/>
        <a:ext cx="2161877" cy="1297126"/>
      </dsp:txXfrm>
    </dsp:sp>
    <dsp:sp modelId="{9695026A-39F8-4696-BA38-D44894CFFA21}">
      <dsp:nvSpPr>
        <dsp:cNvPr id="0" name=""/>
        <dsp:cNvSpPr/>
      </dsp:nvSpPr>
      <dsp:spPr>
        <a:xfrm>
          <a:off x="3033861" y="297"/>
          <a:ext cx="2161877" cy="129712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Inflación</a:t>
          </a:r>
          <a:endParaRPr lang="es-MX" sz="2300" b="1" kern="1200" dirty="0">
            <a:latin typeface="Arial" pitchFamily="34" charset="0"/>
            <a:cs typeface="Arial" pitchFamily="34" charset="0"/>
          </a:endParaRPr>
        </a:p>
      </dsp:txBody>
      <dsp:txXfrm>
        <a:off x="3033861" y="297"/>
        <a:ext cx="2161877" cy="1297126"/>
      </dsp:txXfrm>
    </dsp:sp>
    <dsp:sp modelId="{8B360983-838E-47A1-8223-586AAD75E112}">
      <dsp:nvSpPr>
        <dsp:cNvPr id="0" name=""/>
        <dsp:cNvSpPr/>
      </dsp:nvSpPr>
      <dsp:spPr>
        <a:xfrm>
          <a:off x="5411926" y="297"/>
          <a:ext cx="2161877" cy="1297126"/>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Sector financiero</a:t>
          </a:r>
          <a:endParaRPr lang="es-MX" sz="2300" b="1" kern="1200" dirty="0">
            <a:latin typeface="Arial" pitchFamily="34" charset="0"/>
            <a:cs typeface="Arial" pitchFamily="34" charset="0"/>
          </a:endParaRPr>
        </a:p>
      </dsp:txBody>
      <dsp:txXfrm>
        <a:off x="5411926" y="297"/>
        <a:ext cx="2161877" cy="1297126"/>
      </dsp:txXfrm>
    </dsp:sp>
    <dsp:sp modelId="{082B540D-6EE0-479D-8CE9-5C5BD9FECB7B}">
      <dsp:nvSpPr>
        <dsp:cNvPr id="0" name=""/>
        <dsp:cNvSpPr/>
      </dsp:nvSpPr>
      <dsp:spPr>
        <a:xfrm>
          <a:off x="655796" y="1513611"/>
          <a:ext cx="2161877" cy="1297126"/>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Petróleo y gas</a:t>
          </a:r>
          <a:endParaRPr lang="es-MX" sz="2300" b="1" kern="1200" dirty="0">
            <a:latin typeface="Arial" pitchFamily="34" charset="0"/>
            <a:cs typeface="Arial" pitchFamily="34" charset="0"/>
          </a:endParaRPr>
        </a:p>
      </dsp:txBody>
      <dsp:txXfrm>
        <a:off x="655796" y="1513611"/>
        <a:ext cx="2161877" cy="1297126"/>
      </dsp:txXfrm>
    </dsp:sp>
    <dsp:sp modelId="{8C2097B8-65FB-4131-B4C7-86FAE27C9BC3}">
      <dsp:nvSpPr>
        <dsp:cNvPr id="0" name=""/>
        <dsp:cNvSpPr/>
      </dsp:nvSpPr>
      <dsp:spPr>
        <a:xfrm>
          <a:off x="3033861" y="1513611"/>
          <a:ext cx="2161877" cy="1297126"/>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Mercado laboral</a:t>
          </a:r>
          <a:endParaRPr lang="es-MX" sz="2300" b="1" kern="1200" dirty="0">
            <a:latin typeface="Arial" pitchFamily="34" charset="0"/>
            <a:cs typeface="Arial" pitchFamily="34" charset="0"/>
          </a:endParaRPr>
        </a:p>
      </dsp:txBody>
      <dsp:txXfrm>
        <a:off x="3033861" y="1513611"/>
        <a:ext cx="2161877" cy="1297126"/>
      </dsp:txXfrm>
    </dsp:sp>
    <dsp:sp modelId="{24E6E6E1-DB25-4153-9B52-E59D1282E869}">
      <dsp:nvSpPr>
        <dsp:cNvPr id="0" name=""/>
        <dsp:cNvSpPr/>
      </dsp:nvSpPr>
      <dsp:spPr>
        <a:xfrm>
          <a:off x="5411926" y="1513611"/>
          <a:ext cx="2161877" cy="129712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Banca de desarrollo y pensiones</a:t>
          </a:r>
          <a:endParaRPr lang="es-MX" sz="2300" b="1" kern="1200" dirty="0">
            <a:latin typeface="Arial" pitchFamily="34" charset="0"/>
            <a:cs typeface="Arial" pitchFamily="34" charset="0"/>
          </a:endParaRPr>
        </a:p>
      </dsp:txBody>
      <dsp:txXfrm>
        <a:off x="5411926" y="1513611"/>
        <a:ext cx="2161877" cy="1297126"/>
      </dsp:txXfrm>
    </dsp:sp>
    <dsp:sp modelId="{23DD040F-3B9B-4756-8069-327C5D53860A}">
      <dsp:nvSpPr>
        <dsp:cNvPr id="0" name=""/>
        <dsp:cNvSpPr/>
      </dsp:nvSpPr>
      <dsp:spPr>
        <a:xfrm>
          <a:off x="1844828" y="3026925"/>
          <a:ext cx="2161877" cy="129712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Sector externo</a:t>
          </a:r>
          <a:endParaRPr lang="es-MX" sz="2300" b="1" kern="1200" dirty="0">
            <a:latin typeface="Arial" pitchFamily="34" charset="0"/>
            <a:cs typeface="Arial" pitchFamily="34" charset="0"/>
          </a:endParaRPr>
        </a:p>
      </dsp:txBody>
      <dsp:txXfrm>
        <a:off x="1844828" y="3026925"/>
        <a:ext cx="2161877" cy="1297126"/>
      </dsp:txXfrm>
    </dsp:sp>
    <dsp:sp modelId="{2D54050A-E61D-450D-BBF7-57D49FDE9A16}">
      <dsp:nvSpPr>
        <dsp:cNvPr id="0" name=""/>
        <dsp:cNvSpPr/>
      </dsp:nvSpPr>
      <dsp:spPr>
        <a:xfrm>
          <a:off x="4222893" y="3026925"/>
          <a:ext cx="2161877" cy="1297126"/>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Cuenta corriente</a:t>
          </a:r>
          <a:endParaRPr lang="es-MX" sz="2300" b="1" kern="1200" dirty="0">
            <a:latin typeface="Arial" pitchFamily="34" charset="0"/>
            <a:cs typeface="Arial" pitchFamily="34" charset="0"/>
          </a:endParaRPr>
        </a:p>
      </dsp:txBody>
      <dsp:txXfrm>
        <a:off x="4222893" y="3026925"/>
        <a:ext cx="2161877" cy="12971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8EDB70-6B6D-4047-AA4D-5DA737DAE377}">
      <dsp:nvSpPr>
        <dsp:cNvPr id="0" name=""/>
        <dsp:cNvSpPr/>
      </dsp:nvSpPr>
      <dsp:spPr>
        <a:xfrm rot="16200000">
          <a:off x="221" y="41433"/>
          <a:ext cx="2536805" cy="2536805"/>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Tasa de interés</a:t>
          </a:r>
          <a:endParaRPr lang="es-MX" sz="3100" kern="1200" dirty="0">
            <a:latin typeface="Arial" pitchFamily="34" charset="0"/>
            <a:cs typeface="Arial" pitchFamily="34" charset="0"/>
          </a:endParaRPr>
        </a:p>
      </dsp:txBody>
      <dsp:txXfrm rot="5400000">
        <a:off x="444163" y="675633"/>
        <a:ext cx="2092864" cy="1268403"/>
      </dsp:txXfrm>
    </dsp:sp>
    <dsp:sp modelId="{5E56C6C1-DE6B-444B-8292-39F88537E5A4}">
      <dsp:nvSpPr>
        <dsp:cNvPr id="0" name=""/>
        <dsp:cNvSpPr/>
      </dsp:nvSpPr>
      <dsp:spPr>
        <a:xfrm rot="5400000">
          <a:off x="2791565" y="41433"/>
          <a:ext cx="2536805" cy="2536805"/>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Tipo de cambio</a:t>
          </a:r>
          <a:endParaRPr lang="es-MX" sz="3100" kern="1200" dirty="0">
            <a:latin typeface="Arial" pitchFamily="34" charset="0"/>
            <a:cs typeface="Arial" pitchFamily="34" charset="0"/>
          </a:endParaRPr>
        </a:p>
      </dsp:txBody>
      <dsp:txXfrm rot="-5400000">
        <a:off x="2791566" y="675634"/>
        <a:ext cx="2092864" cy="12684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72693-CE27-460D-BF1A-3F09CA04E0E6}">
      <dsp:nvSpPr>
        <dsp:cNvPr id="0" name=""/>
        <dsp:cNvSpPr/>
      </dsp:nvSpPr>
      <dsp:spPr>
        <a:xfrm>
          <a:off x="105" y="0"/>
          <a:ext cx="1404999" cy="432435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Reducción de tarifas eléctricas</a:t>
          </a:r>
          <a:endParaRPr lang="es-MX" sz="1500" b="1" kern="1200" dirty="0">
            <a:latin typeface="Arial Narrow" pitchFamily="34" charset="0"/>
          </a:endParaRPr>
        </a:p>
      </dsp:txBody>
      <dsp:txXfrm>
        <a:off x="105" y="1729740"/>
        <a:ext cx="1404999" cy="1729740"/>
      </dsp:txXfrm>
    </dsp:sp>
    <dsp:sp modelId="{081BE282-0345-4B2E-80B6-AFD2236B5483}">
      <dsp:nvSpPr>
        <dsp:cNvPr id="0" name=""/>
        <dsp:cNvSpPr/>
      </dsp:nvSpPr>
      <dsp:spPr>
        <a:xfrm>
          <a:off x="42255" y="259461"/>
          <a:ext cx="1320699" cy="1440008"/>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7647CABF-8D15-4E7C-9C10-643A9691CCCA}">
      <dsp:nvSpPr>
        <dsp:cNvPr id="0" name=""/>
        <dsp:cNvSpPr/>
      </dsp:nvSpPr>
      <dsp:spPr>
        <a:xfrm>
          <a:off x="1447255" y="0"/>
          <a:ext cx="1404999" cy="432435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Fin a gasolinazos</a:t>
          </a:r>
          <a:endParaRPr lang="es-MX" sz="1500" b="1" kern="1200" dirty="0">
            <a:latin typeface="Arial Narrow" pitchFamily="34" charset="0"/>
          </a:endParaRPr>
        </a:p>
      </dsp:txBody>
      <dsp:txXfrm>
        <a:off x="1447255" y="1729740"/>
        <a:ext cx="1404999" cy="1729740"/>
      </dsp:txXfrm>
    </dsp:sp>
    <dsp:sp modelId="{246CB055-5BC4-4CD2-995D-27D6787001B8}">
      <dsp:nvSpPr>
        <dsp:cNvPr id="0" name=""/>
        <dsp:cNvSpPr/>
      </dsp:nvSpPr>
      <dsp:spPr>
        <a:xfrm>
          <a:off x="1489405" y="259461"/>
          <a:ext cx="1320699" cy="1440008"/>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545A0923-A03A-4389-9530-E6D66397D7B7}">
      <dsp:nvSpPr>
        <dsp:cNvPr id="0" name=""/>
        <dsp:cNvSpPr/>
      </dsp:nvSpPr>
      <dsp:spPr>
        <a:xfrm>
          <a:off x="2894405" y="0"/>
          <a:ext cx="1404999" cy="432435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Elimina larga distancia nacional</a:t>
          </a:r>
          <a:endParaRPr lang="es-MX" sz="1500" b="1" kern="1200" dirty="0">
            <a:latin typeface="Arial Narrow" pitchFamily="34" charset="0"/>
          </a:endParaRPr>
        </a:p>
      </dsp:txBody>
      <dsp:txXfrm>
        <a:off x="2894405" y="1729740"/>
        <a:ext cx="1404999" cy="1729740"/>
      </dsp:txXfrm>
    </dsp:sp>
    <dsp:sp modelId="{61A8130E-FF97-40C9-9938-5357966D4279}">
      <dsp:nvSpPr>
        <dsp:cNvPr id="0" name=""/>
        <dsp:cNvSpPr/>
      </dsp:nvSpPr>
      <dsp:spPr>
        <a:xfrm>
          <a:off x="2936555" y="259461"/>
          <a:ext cx="1320699" cy="1440008"/>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F98DDD3D-C57F-4775-A335-C911867F3BC3}">
      <dsp:nvSpPr>
        <dsp:cNvPr id="0" name=""/>
        <dsp:cNvSpPr/>
      </dsp:nvSpPr>
      <dsp:spPr>
        <a:xfrm>
          <a:off x="4341554" y="0"/>
          <a:ext cx="1404999" cy="4324350"/>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Digitalización TV</a:t>
          </a:r>
          <a:endParaRPr lang="es-MX" sz="1500" b="1" kern="1200" dirty="0">
            <a:latin typeface="Arial Narrow" pitchFamily="34" charset="0"/>
          </a:endParaRPr>
        </a:p>
      </dsp:txBody>
      <dsp:txXfrm>
        <a:off x="4341554" y="1729740"/>
        <a:ext cx="1404999" cy="1729740"/>
      </dsp:txXfrm>
    </dsp:sp>
    <dsp:sp modelId="{6B5B80B5-E71E-4FDD-9289-9C7A6852800F}">
      <dsp:nvSpPr>
        <dsp:cNvPr id="0" name=""/>
        <dsp:cNvSpPr/>
      </dsp:nvSpPr>
      <dsp:spPr>
        <a:xfrm>
          <a:off x="4383704" y="259461"/>
          <a:ext cx="1320699" cy="1440008"/>
        </a:xfrm>
        <a:prstGeom prst="ellipse">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3F46E9EA-80E7-4C39-8F84-CB1265A624C3}">
      <dsp:nvSpPr>
        <dsp:cNvPr id="0" name=""/>
        <dsp:cNvSpPr/>
      </dsp:nvSpPr>
      <dsp:spPr>
        <a:xfrm>
          <a:off x="5788704" y="0"/>
          <a:ext cx="1404999" cy="4324350"/>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Financiamiento a emprendedores</a:t>
          </a:r>
          <a:endParaRPr lang="es-MX" sz="1500" b="1" kern="1200" dirty="0">
            <a:latin typeface="Arial Narrow" pitchFamily="34" charset="0"/>
          </a:endParaRPr>
        </a:p>
      </dsp:txBody>
      <dsp:txXfrm>
        <a:off x="5788704" y="1729740"/>
        <a:ext cx="1404999" cy="1729740"/>
      </dsp:txXfrm>
    </dsp:sp>
    <dsp:sp modelId="{35BF6926-8F7A-4780-9115-D23E4889FF67}">
      <dsp:nvSpPr>
        <dsp:cNvPr id="0" name=""/>
        <dsp:cNvSpPr/>
      </dsp:nvSpPr>
      <dsp:spPr>
        <a:xfrm>
          <a:off x="5830854" y="259461"/>
          <a:ext cx="1320699" cy="1440008"/>
        </a:xfrm>
        <a:prstGeom prst="ellipse">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C8CD7B13-3582-40DA-A4F1-2E5E1886C889}">
      <dsp:nvSpPr>
        <dsp:cNvPr id="0" name=""/>
        <dsp:cNvSpPr/>
      </dsp:nvSpPr>
      <dsp:spPr>
        <a:xfrm>
          <a:off x="7235854" y="0"/>
          <a:ext cx="1404999" cy="432435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Apoyo a vivienda</a:t>
          </a:r>
          <a:endParaRPr lang="es-MX" sz="1500" b="1" kern="1200" dirty="0">
            <a:latin typeface="Arial Narrow" pitchFamily="34" charset="0"/>
          </a:endParaRPr>
        </a:p>
      </dsp:txBody>
      <dsp:txXfrm>
        <a:off x="7235854" y="1729740"/>
        <a:ext cx="1404999" cy="1729740"/>
      </dsp:txXfrm>
    </dsp:sp>
    <dsp:sp modelId="{F8E2E6C5-F4B9-4349-9DD2-B107A6B7AFA5}">
      <dsp:nvSpPr>
        <dsp:cNvPr id="0" name=""/>
        <dsp:cNvSpPr/>
      </dsp:nvSpPr>
      <dsp:spPr>
        <a:xfrm>
          <a:off x="7278004" y="259461"/>
          <a:ext cx="1320699" cy="1440008"/>
        </a:xfrm>
        <a:prstGeom prst="ellipse">
          <a:avLst/>
        </a:prstGeom>
        <a:blipFill rotWithShape="1">
          <a:blip xmlns:r="http://schemas.openxmlformats.org/officeDocument/2006/relationships" r:embed="rId6"/>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7B558343-1C60-469B-8989-910DDEC45A4A}">
      <dsp:nvSpPr>
        <dsp:cNvPr id="0" name=""/>
        <dsp:cNvSpPr/>
      </dsp:nvSpPr>
      <dsp:spPr>
        <a:xfrm>
          <a:off x="345638" y="3459480"/>
          <a:ext cx="7949683" cy="648652"/>
        </a:xfrm>
        <a:prstGeom prst="lef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7A847CFC-816F-41D0-AAC0-9BF4FEBC753E}" type="datetimeFigureOut">
              <a:rPr lang="es-ES" smtClean="0"/>
              <a:t>28/09/2018</a:t>
            </a:fld>
            <a:endParaRPr lang="es-ES"/>
          </a:p>
        </p:txBody>
      </p:sp>
      <p:sp>
        <p:nvSpPr>
          <p:cNvPr id="17" name="16 Marcador de pie de página"/>
          <p:cNvSpPr>
            <a:spLocks noGrp="1"/>
          </p:cNvSpPr>
          <p:nvPr>
            <p:ph type="ftr" sz="quarter" idx="11"/>
          </p:nvPr>
        </p:nvSpPr>
        <p:spPr>
          <a:xfrm>
            <a:off x="5410200" y="4205288"/>
            <a:ext cx="1295400" cy="457200"/>
          </a:xfrm>
        </p:spPr>
        <p:txBody>
          <a:bodyPr/>
          <a:lstStyle/>
          <a:p>
            <a:endParaRPr lang="es-ES"/>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28FBA082-94DF-4C4B-A041-6624924AB0A8}" type="datetimeFigureOut">
              <a:rPr lang="en-US" dirty="0"/>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479559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7A847CFC-816F-41D0-AAC0-9BF4FEBC753E}" type="datetimeFigureOut">
              <a:rPr lang="es-ES" smtClean="0"/>
              <a:t>28/09/2018</a:t>
            </a:fld>
            <a:endParaRPr lang="es-ES"/>
          </a:p>
        </p:txBody>
      </p:sp>
      <p:sp>
        <p:nvSpPr>
          <p:cNvPr id="27" name="26 Marcador de número de diapositiva"/>
          <p:cNvSpPr>
            <a:spLocks noGrp="1"/>
          </p:cNvSpPr>
          <p:nvPr>
            <p:ph type="sldNum" sz="quarter" idx="11"/>
          </p:nvPr>
        </p:nvSpPr>
        <p:spPr/>
        <p:txBody>
          <a:bodyPr rtlCol="0"/>
          <a:lstStyle/>
          <a:p>
            <a:fld id="{132FADFE-3B8F-471C-ABF0-DBC7717ECBBC}" type="slidenum">
              <a:rPr lang="es-ES" smtClean="0"/>
              <a:t>‹Nº›</a:t>
            </a:fld>
            <a:endParaRPr lang="es-ES"/>
          </a:p>
        </p:txBody>
      </p:sp>
      <p:sp>
        <p:nvSpPr>
          <p:cNvPr id="28" name="2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7A847CFC-816F-41D0-AAC0-9BF4FEBC753E}" type="datetimeFigureOut">
              <a:rPr lang="es-ES" smtClean="0"/>
              <a:t>28/09/2018</a:t>
            </a:fld>
            <a:endParaRPr lang="es-ES"/>
          </a:p>
        </p:txBody>
      </p:sp>
      <p:sp>
        <p:nvSpPr>
          <p:cNvPr id="4" name="3 Marcador de pie de página"/>
          <p:cNvSpPr>
            <a:spLocks noGrp="1"/>
          </p:cNvSpPr>
          <p:nvPr>
            <p:ph type="ftr" sz="quarter" idx="11"/>
          </p:nvPr>
        </p:nvSpPr>
        <p:spPr>
          <a:xfrm>
            <a:off x="5257800" y="612648"/>
            <a:ext cx="1325880" cy="457200"/>
          </a:xfrm>
        </p:spPr>
        <p:txBody>
          <a:bodyPr/>
          <a:lstStyle/>
          <a:p>
            <a:endParaRPr lang="es-ES"/>
          </a:p>
        </p:txBody>
      </p:sp>
      <p:sp>
        <p:nvSpPr>
          <p:cNvPr id="5" name="4 Marcador de número de diapositiva"/>
          <p:cNvSpPr>
            <a:spLocks noGrp="1"/>
          </p:cNvSpPr>
          <p:nvPr>
            <p:ph type="sldNum" sz="quarter" idx="12"/>
          </p:nvPr>
        </p:nvSpPr>
        <p:spPr>
          <a:xfrm>
            <a:off x="8174736" y="2272"/>
            <a:ext cx="762000" cy="365760"/>
          </a:xfrm>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28/09/2018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A847CFC-816F-41D0-AAC0-9BF4FEBC753E}" type="datetimeFigureOut">
              <a:rPr lang="es-ES" smtClean="0"/>
              <a:t>28/09/2018</a:t>
            </a:fld>
            <a:endParaRPr lang="es-ES"/>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ES"/>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4.xml"/><Relationship Id="rId7" Type="http://schemas.openxmlformats.org/officeDocument/2006/relationships/image" Target="../media/image10.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hyperlink" Target="http://www.forbes.com.mx/los-costos-de-la-ineficiencia-energetica/" TargetMode="External"/><Relationship Id="rId13" Type="http://schemas.openxmlformats.org/officeDocument/2006/relationships/hyperlink" Target="https://www.consar.gob.mx/otra_informacion/pdf/OECD-Review-Pension-Systems-Mexico-Highlights-ESP.pdf" TargetMode="External"/><Relationship Id="rId3" Type="http://schemas.openxmlformats.org/officeDocument/2006/relationships/hyperlink" Target="http://www.elfinanciero.com.mx/opinion/los-indicadores-economicos-del-presidente-pena-nieto.html" TargetMode="External"/><Relationship Id="rId7" Type="http://schemas.openxmlformats.org/officeDocument/2006/relationships/hyperlink" Target="http://www.banxico.org.mx/ayuda/temas-mas-consultados/tipo-cambio.html" TargetMode="External"/><Relationship Id="rId12" Type="http://schemas.openxmlformats.org/officeDocument/2006/relationships/hyperlink" Target="http://www.forbes.com.mx/la-verdadera-situacion-del-empleo-en-mexico/" TargetMode="External"/><Relationship Id="rId2" Type="http://schemas.openxmlformats.org/officeDocument/2006/relationships/hyperlink" Target="http://www.mef.gob.pe/index.php?option=com_content&amp;view=section&amp;id=26&amp;Itemid=100694" TargetMode="External"/><Relationship Id="rId1" Type="http://schemas.openxmlformats.org/officeDocument/2006/relationships/slideLayout" Target="../slideLayouts/slideLayout2.xml"/><Relationship Id="rId6" Type="http://schemas.openxmlformats.org/officeDocument/2006/relationships/hyperlink" Target="http://www.cefp.gob.mx/publicaciones/documento/2015/septiembre/cefp0192015.pdf" TargetMode="External"/><Relationship Id="rId11" Type="http://schemas.openxmlformats.org/officeDocument/2006/relationships/hyperlink" Target="http://www.comunidadvialmx.org/articulos/2016-06-02-solo-el-20-de-las-personas-viaja-en-auto" TargetMode="External"/><Relationship Id="rId5" Type="http://schemas.openxmlformats.org/officeDocument/2006/relationships/hyperlink" Target="http://www.cnbv.gob.mx/SECTORES-SUPERVISADOS/BANCA-DE-DESARROLLO/Preguntas-Frecuentes/Paginas/Banca-de-Desarrollo.aspx" TargetMode="External"/><Relationship Id="rId10" Type="http://schemas.openxmlformats.org/officeDocument/2006/relationships/hyperlink" Target="https://ciudadpedestre.wordpress.com/2010/06/28/el-problema-no-son-los-25-millones-de-autos/" TargetMode="External"/><Relationship Id="rId4" Type="http://schemas.openxmlformats.org/officeDocument/2006/relationships/hyperlink" Target="http://cuentame.inegi.org.mx/economia/petroleo/pib.aspx" TargetMode="External"/><Relationship Id="rId9" Type="http://schemas.openxmlformats.org/officeDocument/2006/relationships/hyperlink" Target="http://www.jornada.unam.mx/ultimas/2015/03/23/precio-de-energeticos-en-mexico-afecta-produccion-y-consumo-de-alimentos-8315.html"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www.datatur.sectur.gob.mx/SitePages/ResultadosITET.aspx" TargetMode="External"/><Relationship Id="rId3" Type="http://schemas.openxmlformats.org/officeDocument/2006/relationships/hyperlink" Target="https://www.ilo.org/americas/sala-de-prensa/WCMS_LIM_653_SP/lang--es/index.htm" TargetMode="External"/><Relationship Id="rId7" Type="http://schemas.openxmlformats.org/officeDocument/2006/relationships/hyperlink" Target="http://www.stps.gob.mx/gobmx/estadisticas/pdf/perfiles/perfil%20nacional.pdf" TargetMode="External"/><Relationship Id="rId2" Type="http://schemas.openxmlformats.org/officeDocument/2006/relationships/hyperlink" Target="https://scholar.harvard.edu/files/vrios/files/201508_mexicoemployment.pdf" TargetMode="External"/><Relationship Id="rId1" Type="http://schemas.openxmlformats.org/officeDocument/2006/relationships/slideLayout" Target="../slideLayouts/slideLayout2.xml"/><Relationship Id="rId6" Type="http://schemas.openxmlformats.org/officeDocument/2006/relationships/hyperlink" Target="http://www.inegi.org.mx/saladeprensa/boletines/2018/iooe/iooe2018_05.pdf" TargetMode="External"/><Relationship Id="rId5" Type="http://schemas.openxmlformats.org/officeDocument/2006/relationships/hyperlink" Target="http://www.oecdbetterlifeindex.org/es/topics/jobs-es/" TargetMode="External"/><Relationship Id="rId4" Type="http://schemas.openxmlformats.org/officeDocument/2006/relationships/hyperlink" Target="https://www.definicionabc.com/?s=Empleo"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199" y="1167453"/>
            <a:ext cx="8458200" cy="2252542"/>
          </a:xfrm>
        </p:spPr>
        <p:txBody>
          <a:bodyPr>
            <a:noAutofit/>
          </a:bodyPr>
          <a:lstStyle/>
          <a:p>
            <a:pPr algn="ctr"/>
            <a:r>
              <a:rPr lang="es-MX" sz="2200" b="1" dirty="0"/>
              <a:t>UNIVERSIDAD AUTÓNOMA DEL ESTADO DE MÉXICO</a:t>
            </a:r>
            <a:br>
              <a:rPr lang="es-MX" sz="2200" b="1" dirty="0"/>
            </a:br>
            <a:r>
              <a:rPr lang="es-MX" sz="2200" b="1" dirty="0"/>
              <a:t>FACULTAD DE TURISMO Y GASTRONOMÍA</a:t>
            </a:r>
            <a:br>
              <a:rPr lang="es-MX" sz="2200" b="1" dirty="0"/>
            </a:br>
            <a:r>
              <a:rPr lang="es-MX" sz="2200" b="1" dirty="0" smtClean="0"/>
              <a:t>ESPECIALIDAD EN ADMINISTRACIÓN DE EMPRESAS TURÍSTICAS </a:t>
            </a:r>
            <a:br>
              <a:rPr lang="es-MX" sz="2200" b="1" dirty="0" smtClean="0"/>
            </a:br>
            <a:r>
              <a:rPr lang="es-MX" sz="2200" b="1" dirty="0" smtClean="0"/>
              <a:t>ENTORNO DE LAS EMPRESAS </a:t>
            </a:r>
            <a:r>
              <a:rPr lang="es-MX" sz="2200" b="1" dirty="0"/>
              <a:t>(PRIMER PERIODO)</a:t>
            </a:r>
            <a:br>
              <a:rPr lang="es-MX" sz="2200" b="1" dirty="0"/>
            </a:br>
            <a:r>
              <a:rPr lang="es-MX" sz="2200" b="1" dirty="0"/>
              <a:t>MATERIAL DIDÁCTICO CORRESPONDIENTE A LA UNIDAD </a:t>
            </a:r>
            <a:r>
              <a:rPr lang="es-MX" sz="2200" b="1" dirty="0" smtClean="0"/>
              <a:t>I ENTORNO ECONÓMICO DE LAS EMPRESAS TURÍSTICAS</a:t>
            </a:r>
            <a:endParaRPr lang="es-MX" sz="2200" dirty="0">
              <a:latin typeface="Arial" pitchFamily="34" charset="0"/>
              <a:cs typeface="Arial" pitchFamily="34" charset="0"/>
            </a:endParaRPr>
          </a:p>
        </p:txBody>
      </p:sp>
      <p:sp>
        <p:nvSpPr>
          <p:cNvPr id="3" name="2 Subtítulo"/>
          <p:cNvSpPr>
            <a:spLocks noGrp="1"/>
          </p:cNvSpPr>
          <p:nvPr>
            <p:ph type="subTitle" idx="1"/>
          </p:nvPr>
        </p:nvSpPr>
        <p:spPr>
          <a:xfrm>
            <a:off x="457200" y="5183029"/>
            <a:ext cx="8299413" cy="1065090"/>
          </a:xfrm>
        </p:spPr>
        <p:txBody>
          <a:bodyPr>
            <a:normAutofit/>
          </a:bodyPr>
          <a:lstStyle/>
          <a:p>
            <a:pPr algn="r"/>
            <a:r>
              <a:rPr lang="es-MX" sz="2000" b="1" dirty="0" smtClean="0">
                <a:latin typeface="Arial" pitchFamily="34" charset="0"/>
                <a:cs typeface="Arial" pitchFamily="34" charset="0"/>
              </a:rPr>
              <a:t>M. En C.I. MARÍA DEL CONSUELO MÉNDEZ SOSA</a:t>
            </a:r>
          </a:p>
          <a:p>
            <a:pPr algn="r"/>
            <a:r>
              <a:rPr lang="es-MX" sz="2000" b="1" dirty="0" smtClean="0">
                <a:latin typeface="Arial" pitchFamily="34" charset="0"/>
                <a:cs typeface="Arial" pitchFamily="34" charset="0"/>
              </a:rPr>
              <a:t>SEPTIEMBRE 2018</a:t>
            </a:r>
            <a:endParaRPr lang="es-MX" sz="2000" b="1" dirty="0">
              <a:latin typeface="Arial" pitchFamily="34" charset="0"/>
              <a:cs typeface="Arial" pitchFamily="34" charset="0"/>
            </a:endParaRPr>
          </a:p>
        </p:txBody>
      </p:sp>
      <p:pic>
        <p:nvPicPr>
          <p:cNvPr id="1026" name="Picture 2" descr="C:\Users\Andrea\Dropbox\Especialidad\factur.png"/>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049985" y="41491"/>
            <a:ext cx="1104901" cy="103346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ndrea\Dropbox\Especialidad\uaem.png"/>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41491"/>
            <a:ext cx="1195958" cy="108447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298413" y="0"/>
            <a:ext cx="8458200" cy="1470025"/>
          </a:xfrm>
          <a:prstGeom prst="rect">
            <a:avLst/>
          </a:prstGeom>
        </p:spPr>
        <p:txBody>
          <a:bodyPr vert="horz" anchor="b">
            <a:normAutofit/>
          </a:bodyPr>
          <a:lstStyle>
            <a:lvl1pPr algn="l" rtl="0" eaLnBrk="1" latinLnBrk="0" hangingPunct="1">
              <a:spcBef>
                <a:spcPct val="0"/>
              </a:spcBef>
              <a:buNone/>
              <a:defRPr kumimoji="0" sz="4400" kern="1200">
                <a:solidFill>
                  <a:schemeClr val="bg1"/>
                </a:solidFill>
                <a:latin typeface="+mj-lt"/>
                <a:ea typeface="+mj-ea"/>
                <a:cs typeface="+mj-cs"/>
              </a:defRPr>
            </a:lvl1pPr>
          </a:lstStyle>
          <a:p>
            <a:pPr algn="ct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741265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smtClean="0">
                <a:latin typeface="Arial" pitchFamily="34" charset="0"/>
                <a:cs typeface="Arial" pitchFamily="34" charset="0"/>
              </a:rPr>
              <a:t>Paquete económico</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lstStyle/>
          <a:p>
            <a:pPr marL="109728" indent="0" algn="ctr">
              <a:buNone/>
            </a:pPr>
            <a:r>
              <a:rPr lang="es-MX" dirty="0" smtClean="0">
                <a:solidFill>
                  <a:schemeClr val="accent1">
                    <a:lumMod val="50000"/>
                  </a:schemeClr>
                </a:solidFill>
                <a:latin typeface="Arial" pitchFamily="34" charset="0"/>
                <a:cs typeface="Arial" pitchFamily="34" charset="0"/>
              </a:rPr>
              <a:t>Información generada por el gobierno de la república con su planeación financiera para el transcurso del año, incluye la Ley de Ingresos de la Federación y el Presupuesto de Egresos.</a:t>
            </a:r>
          </a:p>
          <a:p>
            <a:pPr marL="109728" indent="0" algn="ctr">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1751162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latin typeface="Arial" pitchFamily="34" charset="0"/>
                <a:cs typeface="Arial" pitchFamily="34" charset="0"/>
              </a:rPr>
              <a:t>PIB (Producto Interno Bruto)</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normAutofit lnSpcReduction="10000"/>
          </a:bodyPr>
          <a:lstStyle/>
          <a:p>
            <a:pPr marL="109728" indent="0" algn="just">
              <a:buNone/>
            </a:pPr>
            <a:r>
              <a:rPr lang="es-MX" dirty="0" smtClean="0">
                <a:solidFill>
                  <a:schemeClr val="accent1">
                    <a:lumMod val="50000"/>
                  </a:schemeClr>
                </a:solidFill>
                <a:latin typeface="Arial" pitchFamily="34" charset="0"/>
                <a:cs typeface="Arial" pitchFamily="34" charset="0"/>
              </a:rPr>
              <a:t>Valor monetario de lo bienes y servicios que adquiere el consumidor final, producidos por un país en un periodo determinado</a:t>
            </a:r>
            <a:r>
              <a:rPr lang="es-MX" dirty="0" smtClean="0">
                <a:solidFill>
                  <a:schemeClr val="accent1">
                    <a:lumMod val="50000"/>
                  </a:schemeClr>
                </a:solidFill>
                <a:latin typeface="Arial" pitchFamily="34" charset="0"/>
                <a:cs typeface="Arial" pitchFamily="34" charset="0"/>
              </a:rPr>
              <a:t>.</a:t>
            </a:r>
          </a:p>
          <a:p>
            <a:pPr marL="109728" indent="0" algn="just">
              <a:buNone/>
            </a:pPr>
            <a:endParaRPr lang="es-MX" dirty="0" smtClean="0">
              <a:solidFill>
                <a:schemeClr val="accent1">
                  <a:lumMod val="50000"/>
                </a:schemeClr>
              </a:solidFill>
              <a:latin typeface="Arial" pitchFamily="34" charset="0"/>
              <a:cs typeface="Arial" pitchFamily="34" charset="0"/>
            </a:endParaRPr>
          </a:p>
          <a:p>
            <a:pPr marL="109728" indent="0" algn="just">
              <a:buNone/>
            </a:pPr>
            <a:r>
              <a:rPr lang="es-MX" dirty="0" smtClean="0">
                <a:solidFill>
                  <a:schemeClr val="accent1">
                    <a:lumMod val="50000"/>
                  </a:schemeClr>
                </a:solidFill>
                <a:latin typeface="Arial" pitchFamily="34" charset="0"/>
                <a:cs typeface="Arial" pitchFamily="34" charset="0"/>
              </a:rPr>
              <a:t>PIB abarca b y s + participación del estado.</a:t>
            </a:r>
          </a:p>
          <a:p>
            <a:pPr marL="109728" indent="0" algn="just">
              <a:buNone/>
            </a:pPr>
            <a:endParaRPr lang="es-MX" dirty="0" smtClean="0">
              <a:solidFill>
                <a:schemeClr val="accent1">
                  <a:lumMod val="50000"/>
                </a:schemeClr>
              </a:solidFill>
              <a:latin typeface="Arial" pitchFamily="34" charset="0"/>
              <a:cs typeface="Arial" pitchFamily="34" charset="0"/>
            </a:endParaRPr>
          </a:p>
          <a:p>
            <a:pPr marL="109728" indent="0" algn="just">
              <a:buNone/>
            </a:pPr>
            <a:r>
              <a:rPr lang="es-MX" dirty="0" smtClean="0">
                <a:solidFill>
                  <a:schemeClr val="accent1">
                    <a:lumMod val="50000"/>
                  </a:schemeClr>
                </a:solidFill>
                <a:latin typeface="Arial" pitchFamily="34" charset="0"/>
                <a:cs typeface="Arial" pitchFamily="34" charset="0"/>
              </a:rPr>
              <a:t>El </a:t>
            </a:r>
            <a:r>
              <a:rPr lang="es-MX" dirty="0" smtClean="0">
                <a:solidFill>
                  <a:schemeClr val="accent1">
                    <a:lumMod val="50000"/>
                  </a:schemeClr>
                </a:solidFill>
                <a:latin typeface="Arial" pitchFamily="34" charset="0"/>
                <a:cs typeface="Arial" pitchFamily="34" charset="0"/>
              </a:rPr>
              <a:t>PNB incluye todo lo producido por las entidades económicas de un país, independientemente del lugar donde realicen sus actividades.</a:t>
            </a:r>
          </a:p>
        </p:txBody>
      </p:sp>
    </p:spTree>
    <p:extLst>
      <p:ext uri="{BB962C8B-B14F-4D97-AF65-F5344CB8AC3E}">
        <p14:creationId xmlns:p14="http://schemas.microsoft.com/office/powerpoint/2010/main" val="1751162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solidFill>
                  <a:schemeClr val="accent1">
                    <a:lumMod val="50000"/>
                  </a:schemeClr>
                </a:solidFill>
                <a:latin typeface="Arial" pitchFamily="34" charset="0"/>
                <a:cs typeface="Arial" pitchFamily="34" charset="0"/>
              </a:rPr>
              <a:t>Para su comparación se convierte a dólares E.E.U.U</a:t>
            </a:r>
          </a:p>
          <a:p>
            <a:r>
              <a:rPr lang="es-MX" dirty="0" smtClean="0">
                <a:solidFill>
                  <a:schemeClr val="accent1">
                    <a:lumMod val="50000"/>
                  </a:schemeClr>
                </a:solidFill>
                <a:latin typeface="Arial" pitchFamily="34" charset="0"/>
                <a:cs typeface="Arial" pitchFamily="34" charset="0"/>
              </a:rPr>
              <a:t>PIB </a:t>
            </a:r>
            <a:r>
              <a:rPr lang="es-MX" dirty="0" smtClean="0">
                <a:solidFill>
                  <a:schemeClr val="accent1">
                    <a:lumMod val="50000"/>
                  </a:schemeClr>
                </a:solidFill>
                <a:latin typeface="Arial" pitchFamily="34" charset="0"/>
                <a:cs typeface="Arial" pitchFamily="34" charset="0"/>
                <a:sym typeface="Wingdings" pitchFamily="2" charset="2"/>
              </a:rPr>
              <a:t> Calidad de vida</a:t>
            </a:r>
            <a:endParaRPr lang="es-MX" dirty="0">
              <a:solidFill>
                <a:schemeClr val="accent1">
                  <a:lumMod val="50000"/>
                </a:schemeClr>
              </a:solidFill>
              <a:latin typeface="Arial" pitchFamily="34" charset="0"/>
              <a:cs typeface="Arial" pitchFamily="34" charset="0"/>
            </a:endParaRPr>
          </a:p>
        </p:txBody>
      </p:sp>
      <p:pic>
        <p:nvPicPr>
          <p:cNvPr id="1026" name="Picture 2" descr="Resultado de imagen para PI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3988" y="3933056"/>
            <a:ext cx="3757600" cy="21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1162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Inflación</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lstStyle/>
          <a:p>
            <a:pPr marL="109728" indent="0" algn="ctr">
              <a:buNone/>
            </a:pPr>
            <a:r>
              <a:rPr lang="es-MX" dirty="0" smtClean="0">
                <a:solidFill>
                  <a:schemeClr val="accent1">
                    <a:lumMod val="50000"/>
                  </a:schemeClr>
                </a:solidFill>
                <a:latin typeface="Arial" pitchFamily="34" charset="0"/>
                <a:cs typeface="Arial" pitchFamily="34" charset="0"/>
              </a:rPr>
              <a:t>Aumento generalizado de los precios por el desequilibrio entre oferta y demanda.</a:t>
            </a:r>
          </a:p>
          <a:p>
            <a:pPr marL="109728" indent="0">
              <a:buNone/>
            </a:pPr>
            <a:endParaRPr lang="es-MX" dirty="0" smtClean="0">
              <a:solidFill>
                <a:schemeClr val="accent1">
                  <a:lumMod val="50000"/>
                </a:schemeClr>
              </a:solidFill>
              <a:latin typeface="Arial" pitchFamily="34" charset="0"/>
              <a:cs typeface="Arial" pitchFamily="34" charset="0"/>
            </a:endParaRPr>
          </a:p>
          <a:p>
            <a:pPr marL="109728" indent="0">
              <a:buNone/>
            </a:pPr>
            <a:r>
              <a:rPr lang="es-MX" dirty="0" smtClean="0">
                <a:solidFill>
                  <a:schemeClr val="accent1">
                    <a:lumMod val="50000"/>
                  </a:schemeClr>
                </a:solidFill>
                <a:latin typeface="Arial" pitchFamily="34" charset="0"/>
                <a:cs typeface="Arial" pitchFamily="34" charset="0"/>
              </a:rPr>
              <a:t>Se mide a través de:</a:t>
            </a:r>
          </a:p>
          <a:p>
            <a:pPr marL="109728" indent="0">
              <a:buNone/>
            </a:pPr>
            <a:r>
              <a:rPr lang="es-MX" dirty="0" smtClean="0">
                <a:solidFill>
                  <a:schemeClr val="accent1">
                    <a:lumMod val="50000"/>
                  </a:schemeClr>
                </a:solidFill>
                <a:latin typeface="Arial" pitchFamily="34" charset="0"/>
                <a:cs typeface="Arial" pitchFamily="34" charset="0"/>
              </a:rPr>
              <a:t>Índice Nacional de Precios al Consumidor (INPC)</a:t>
            </a:r>
          </a:p>
          <a:p>
            <a:pPr marL="109728" indent="0">
              <a:buNone/>
            </a:pPr>
            <a:r>
              <a:rPr lang="es-MX" dirty="0" smtClean="0">
                <a:solidFill>
                  <a:schemeClr val="accent1">
                    <a:lumMod val="50000"/>
                  </a:schemeClr>
                </a:solidFill>
                <a:latin typeface="Arial" pitchFamily="34" charset="0"/>
                <a:cs typeface="Arial" pitchFamily="34" charset="0"/>
              </a:rPr>
              <a:t>Índice Nacional de Precios Productor (INPP)</a:t>
            </a:r>
          </a:p>
          <a:p>
            <a:pPr marL="624078" indent="-514350">
              <a:buFont typeface="+mj-lt"/>
              <a:buAutoNum type="arabicPeriod"/>
            </a:pPr>
            <a:endParaRPr lang="es-MX"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383726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7975" y="1268760"/>
            <a:ext cx="5704185" cy="5305776"/>
          </a:xfrm>
        </p:spPr>
        <p:txBody>
          <a:bodyPr/>
          <a:lstStyle/>
          <a:p>
            <a:pPr algn="just"/>
            <a:r>
              <a:rPr lang="es-MX" dirty="0" smtClean="0">
                <a:solidFill>
                  <a:schemeClr val="accent1">
                    <a:lumMod val="50000"/>
                  </a:schemeClr>
                </a:solidFill>
                <a:latin typeface="Arial" pitchFamily="34" charset="0"/>
                <a:cs typeface="Arial" pitchFamily="34" charset="0"/>
              </a:rPr>
              <a:t>INPC </a:t>
            </a:r>
            <a:r>
              <a:rPr lang="es-MX" dirty="0" smtClean="0">
                <a:solidFill>
                  <a:schemeClr val="accent1">
                    <a:lumMod val="50000"/>
                  </a:schemeClr>
                </a:solidFill>
                <a:latin typeface="Arial" pitchFamily="34" charset="0"/>
                <a:cs typeface="Arial" pitchFamily="34" charset="0"/>
                <a:sym typeface="Wingdings" pitchFamily="2" charset="2"/>
              </a:rPr>
              <a:t> estima la evolución de los precios de </a:t>
            </a:r>
            <a:r>
              <a:rPr lang="es-MX" dirty="0" err="1" smtClean="0">
                <a:solidFill>
                  <a:schemeClr val="accent1">
                    <a:lumMod val="50000"/>
                  </a:schemeClr>
                </a:solidFill>
                <a:latin typeface="Arial" pitchFamily="34" charset="0"/>
                <a:cs typeface="Arial" pitchFamily="34" charset="0"/>
                <a:sym typeface="Wingdings" pitchFamily="2" charset="2"/>
              </a:rPr>
              <a:t>bys</a:t>
            </a:r>
            <a:r>
              <a:rPr lang="es-MX" dirty="0" smtClean="0">
                <a:solidFill>
                  <a:schemeClr val="accent1">
                    <a:lumMod val="50000"/>
                  </a:schemeClr>
                </a:solidFill>
                <a:latin typeface="Arial" pitchFamily="34" charset="0"/>
                <a:cs typeface="Arial" pitchFamily="34" charset="0"/>
                <a:sym typeface="Wingdings" pitchFamily="2" charset="2"/>
              </a:rPr>
              <a:t> que consumen las familias en México.</a:t>
            </a:r>
            <a:endParaRPr lang="es-MX" dirty="0" smtClean="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INPP </a:t>
            </a:r>
            <a:r>
              <a:rPr lang="es-MX" dirty="0" smtClean="0">
                <a:solidFill>
                  <a:schemeClr val="accent1">
                    <a:lumMod val="50000"/>
                  </a:schemeClr>
                </a:solidFill>
                <a:latin typeface="Arial" pitchFamily="34" charset="0"/>
                <a:cs typeface="Arial" pitchFamily="34" charset="0"/>
                <a:sym typeface="Wingdings" pitchFamily="2" charset="2"/>
              </a:rPr>
              <a:t> miden las variaciones de los precios de </a:t>
            </a:r>
            <a:r>
              <a:rPr lang="es-MX" dirty="0" err="1" smtClean="0">
                <a:solidFill>
                  <a:schemeClr val="accent1">
                    <a:lumMod val="50000"/>
                  </a:schemeClr>
                </a:solidFill>
                <a:latin typeface="Arial" pitchFamily="34" charset="0"/>
                <a:cs typeface="Arial" pitchFamily="34" charset="0"/>
                <a:sym typeface="Wingdings" pitchFamily="2" charset="2"/>
              </a:rPr>
              <a:t>bys</a:t>
            </a:r>
            <a:r>
              <a:rPr lang="es-MX" dirty="0" smtClean="0">
                <a:solidFill>
                  <a:schemeClr val="accent1">
                    <a:lumMod val="50000"/>
                  </a:schemeClr>
                </a:solidFill>
                <a:latin typeface="Arial" pitchFamily="34" charset="0"/>
                <a:cs typeface="Arial" pitchFamily="34" charset="0"/>
                <a:sym typeface="Wingdings" pitchFamily="2" charset="2"/>
              </a:rPr>
              <a:t> que se producen en el país para consumo interno y exportación</a:t>
            </a:r>
            <a:r>
              <a:rPr lang="es-MX" dirty="0" smtClean="0">
                <a:latin typeface="Arial" pitchFamily="34" charset="0"/>
                <a:cs typeface="Arial" pitchFamily="34" charset="0"/>
                <a:sym typeface="Wingdings" pitchFamily="2" charset="2"/>
              </a:rPr>
              <a:t>.</a:t>
            </a:r>
            <a:endParaRPr lang="es-MX" dirty="0">
              <a:latin typeface="Arial" pitchFamily="34" charset="0"/>
              <a:cs typeface="Arial" pitchFamily="34" charset="0"/>
            </a:endParaRPr>
          </a:p>
        </p:txBody>
      </p:sp>
      <p:sp>
        <p:nvSpPr>
          <p:cNvPr id="4" name="AutoShape 2" descr="data:image/jpeg;base64,/9j/4AAQSkZJRgABAQAAAQABAAD/2wCEAAkGBxISEhUQEBIWFRUVFhgYFRYVFRcVFRUWGBcWFhUYFxcYHSggGB0lGxYYITEiJSkrLy4uFx81ODMtNygtLisBCgoKDg0OGxAQGismHyIvLS0tMC0rLS0tMS0tLS0tLS0tLS4tLS0tLS0tLS0tLy0tLS0tKy0tLS0tLS0tLSstLf/AABEIAQUAwQMBIgACEQEDEQH/xAAcAAEAAQUBAQAAAAAAAAAAAAAABgEDBAUHAgj/xABCEAACAgECAwYDBAcFBwUAAAABAgADEQQhBRIxBhMiQVFhcYGRByMyoRRCUmKSsdEzcoLB4RU0Q1PC8PEXJKKy0v/EABoBAQADAQEBAAAAAAAAAAAAAAABAwQCBQb/xAAvEQACAgEEAQICCgMBAAAAAAAAAQIRAwQSITFBIlETMgVCYXGBkaHR4fAjM7EU/9oADAMBAAIRAxEAPwDuMREAREQBERAEREAREQBERAEREAREQBERAEREAREQBERAEREAREQBERAESmYzAKxKcwjMArEpmMwCsREAREpmAViUzKwBERAEREAREQBERAEREAREQBBiUMAtai9UUu5AVQSSdgAOpMieu7TVWorVaoVqx35QHdVwSSQeh2GNvPzlztvxBAa9PZujeOwftAHwofYsNx54kUu4wupJNqCvDYVMFGKKBg7+uevoJmzZtvCN2n026pS6Nke1VY+60i3PYx8LWZtLt7qTnHwwJcq4xVoK0rspsS2wbNnxO3U536+0zeBaquqsJotKxY9TylV/xWP1HwzLxxVZ+kauxDYMhdwK6gevKWxlj5n+Ur3N82WOME9u39eTI0PHbVVW1NTBW/C2AGB8g67AZ9RN9odalyCys5U/I+hBHkZE+J9p9GylDaGyMeEM30wJY7OdptFpqVp7ywkEksyN1Jz6f94lkMlOm+CuellKNxi79ieCDNHpu1ejfYXqPZ/B/wDbE3FVoYZVgR6ggj8poUk+jJPHKHzJo9O2OsxTxCvlL84wOv8Al9Zjdo7Suncj2z/dyOb8pCdRqb9VeGp5SgXldc4BIbKfMZP1lOXNsdF2HTvIr8E6TiqcxR8oQvN48AcvTOc4EzaLlYcysGHqCCPqJzwLqKHa7WhQq45CTlVXzJPr8Zv+DcQCpbeQeUkMfIhcYzyn23nMM9umjrLplGO6LslMTwpnuaTIIiIAiIgCIiAIiIAiIgCUMrKNAOd9vrQL62BzyFA468v4yuZeTjdIr721sKPPqc+gHUn2mP224UlL3aqy0FLwo7sjxd4uMFT6bb/EyDE85BPQfhHpnznm5bU22fQaPD8bGkjf67tZfaeWjNSep3c/Lov5zWrpuY89jFm9WOT+ctocdP8AzJLw7ssbtOLlu8bqTWmMDKncE+s4W6bpHqOOn0kU354s1vD9b3Dc1ZUH95Q03Om1g1D97qKUuQDHhTlA989CfiZm9j3FejseusNdW571SPGVB3A9+XOB6y+NbpqdQoRkNGrXx1gjwORs2PIMNj7zRGFJWzzNRqFOclGHK8/3rjox+MdnsU8mkoA5zzEtjn5cZ5Fyc/KR7huh1tatdp+YBCQ6qfEpHUNWf6Se005P6NYfvKvHS56snQHPqPwn5HzldTU3N+lUj71fDdX/AM1R1H94dQflLHiTdrgzY9dOMdjSd+/JH+GdogeX/aNZw+y25JqPsVBwD7/XE2Wv4Gir32lPhxkqDsR6qf6xra6WHOVBo1H4h+FQ528X/LfPRtskYO+DNBq0v4c/dMS+mfPIfQeY9jj69ROuOFPlFNbm3i9Mvbw/5MrW60NQ6OQ4ZQADuQc5H5yvCaTbyJqLFw5AK15y2N8HPltg49ZZ7N8Iq1dlvMz8iFSFBwG5s5z8xJroOB0Utz1phvUszY+GScSt6acZ98IS1WPZSXL/AOmyUT3PInqazzRERAEREAREQBERAETzmWtRqVTHN5nAA3J89gIBezPF1gUFmOABkn0A3M8LqFK84YcuCSc7DHXPpIj274xzadaaCS155RsR4Bux38sY+RnMpUrLMWPfNRIN2h4nZxDVfdgsM8tSD9n1x6nGT/pNtpuE0abTLqdQrXPZlUQbKr7jf1IIP9Je7McJWt9Jco3ZvGfaxG5fhg4+skg1go0tz8gsNF9vKDjbLkqfbZ5mULuTPXyZ9lY8XX5X+Joe2NIfTaXVIoAK8jADGMjP5EEfOZXZdrH0P3Izbp7+ZFzjIJBZd/VWYT3wZTruH3UjAcWMVHRQS3eLv5DciZXZ7h54ezpdavLYgbm/CqspwQM+zLEV6t66aGTKlp3gl88ZcL7C5xVDo9SutUYqtwmpXyUno/yPX/WWR2WoOotVqyVuQvU4zyoTs422ByQwPufSaTRdqmWu6nUg6gOSFOQAQdjv5DYEY9Zg6TtJqqq+5SzC9FyAzKPQNOXkgW49DqmuOHwrvtePyJZw7VNqKDhgNVpGIDE7MVyN/wB1wMH3+EzeC9o9Pe2c93bjDVttuOu/QzmIzvud+u/Xz39ZcpsKkMuxByJwtQ14NMvoeLT9X3f32Om6vkRrMrzUWg94uMjJGCwH85GqeL0rz6PUlrNMf7N2U95X6A7ZOPIzdcL14vqB8/P4yN8c0uCTj/xLcknVoyabTxc3jyXf7efvMzsJxOuq99Jzh1c5rsxgnAPhOem2fnn1nRVnBdSxqtW1Tg5B+BByDO28F1wvpruH66gn2PQj65neDI5cMz/Sml+HJTXnv7/5M+IiaDyRE8yz+kDJA3x1x1ghsyIliu8E4HX3l2CU7PUQIgCIiAaDtFqSjVc2e7bmDY82wCoOPL8U1FNt9uo+4OKwvRjnlYnyz7DpLvGOJqz20XoSMgVrvv8Avbbk59Jruzup7nvENbV+IkByeYqPPffEwZZ3Pvg9PDjrH1yZ/CdI73vTa2a0bvHXyd26A/ujHMR5kiajtNqe84mtflVS31Kkn+Ymfw7iapqW5jk2jO3TIAXH0AkasvzxOxj+sHA+gmmf+qLXRGng3mnfaRIez+oAOkVullG2f205GH5E/SZetsrH6dXYwVbFVwTsPHXyfPeuRLV8SVNPoijDvKsnl88dDn44mn4jxKy9+8tOTjAwMBRvgD6n6ymWWlRtxaKWSW66X7Mz+Bcdt0os7rGbAuS2/KVzuB85Z1eqsubnudnb947D4DoJr0MyA0yuTqj34Ycak5pcvyXMRAMTktELGYEA3vZbV8thTyb+c23HUyAfUSLcPfltQ+4kq4m2avgZog7g0eVqIbc6kvJCOKJkTof2X6rm0zVn9R9vgwz/ADzOe6082w3Oegk3+zSiyrvBahQME5eYY5iObOM/KMD9ZX9LKLwO++CfCVnjmnnv1zy8w5vTIzj4T0D5U9mRTiY1NdzCi1OVxnDHDBh+rnfGR7GSi5iFJHXBx8ZEeDdoqOVe8BFoyG5lPMrdX5tth5+mJZC+zNna4TdG34GtzDnvdCVJAWs5x/eY7k/KboSM6bjC338lHMxRlZmB+7CkEEZB323wfPEkwnM075O8LTjSPUSkrOS4REQDV8Y09jKppxzK2cHYMMEYz85CuL0bu2oyL1/AFORysM/PJyJ0iWbdKjMGZVLDoSASPgZRlw7+TTg1Hw+KIrwfssjaYC0EWMefm/XUnp+XlIL2q07aPV7HmKjIYjGeZev1BnaMTnH2scPPguA6gqfiviX8i30jKmsSiukadDl3ahuX1kznqv8AnL1ZmHW0yVMxtH0GOXBfBl0GWVM9qZw0a8ci+jT3mWRPWZwaFyXMyqy1zT0mYDRlafqDNzxXXAVmaeo4mFxPV81laeQZc/My2L4MWoSXqfgn3ZDhtdOLbRzWN0PXl9hJXdarCRQapdt8en8pteCBnfGfCoyfc+X8pZgyfVo+d1cHJvLJl3W8QeoioHez8DN+GsDAdj6gZGPUkCcf7cdve71dVWkXJpsBZ85ex84JZ8ZOR5dMGbTtx2qzZqbM/d1t3afvCvYD52Fz8l9Jzr7PuFNreJUKwzzW9459FT7xj9QB85vSpHlt3yfUmv4jXTX3lzBRt8ST5KOpMiPFu2RrbA0jOr57pgVIOwXD4zykkn5DrvIvxXjP6Tq7brCDXW5Slc5GFODgdMsQTn3HpFXEatReqMVpqBzYSQuB16+beQ95y5tOkebk1Nz2qqJPwrtfcqc1uhOMnLUYwBk4yh9veSjhHHqNSPun8WMlG8Ni/FDv8+khOj1vMMad6760J7sd61epVT5H8Bzn4zV8U46Wfu3pau2twed2+/TbYI6oMLnc5JzvG73OY6l41bd/gdezKgyFDjj26WyqwnvkRWfuzgvUT+JcHwllDbbHY+W83vCNettKWIQCVU8p68p6ZlqjcbNcc8ZSpe1m4zEt88SKLdyLspiViQdHkiavtHwwaih6vMjK+zDcf9+82pEESGrR1CThJSXaPnLW6dqnKkYwTt6eREI86Z9ovZjnB1VS7j+0A6/3x/n9ZEuz/ZCzUkMTyJ5ftEf5TBNbXtZ9Ji1EZQ+Inx5+xmlV5dV5N9b9mqKMpqGDejAMPywZCuKcOt0z8loHsw6Gcyi12XYNXDJ8rPStPXPMZHnsN7ytxPQjlMgNHPLPP7zybJG07eVF82manXWEWA/AzLa7HSWxpWuYIoLMSAAOpPoJZBUY9TPfGkSfQI968+ntUnq1NjFWU+fKTsRmb7sxqtRQ1i2VsS+PcKQD0PTzkj7G9nV0dIBwbGwXP8lHsJIeWasWDa1I+b1Oq3XBcr3PlHthqPBUhzyksz4828gfqZ0z7I+zTaXQ38StQiyyl+5U7EVhSQ3+LA+XxnQ7+xvDzZ376WouDzZI8PN1Lcp2/KQPt32ss1Av02lfloRAHcLvbk+LlbyTyyOu/lNKPNnkUVyQfgbA1KWJyRtgZz1Jk47L02aZEsahrV1BwGqYlgFOAroylCM5xn1MhSaTCKFLbrsRsAT7/nt6yfUaKypBagZQQManh795WwA3azTtt8cTl8yZ5ax3kc0ZfEzw24O4rCOueYEmlw49QRyMc+Ujx4eqrzsV5iOoYtn458yOm0zeJa42U91z02K7iw2VIa3Zl2xbWfwnJz8pG9brCCBjxAb+ePeVy5dEZVve2jf9itWv6WNJghNQLe8AY+PwdSPI4UDInQeC9nmo5kN7NVtyJygcgByBzDczlv2Z6V7+LLav4NPWxc+QLqURficsf8M7kBL4txVG7FhVJy7R55YnuJFs00isREEiUMrIP9o/bZeHGhC3J3xYs4TvGVE5c8iZwWPNjfYQCWcSt5anb0Vj+Rmh4ByqoGcHG/TMhWn+0LS3KFTiOoDMSCLK6CMHpleQE/AGZGn7WXaUYXub08vu2qdh/fDMCfbEqlj3SUr6LoZNsHGuyaa/VeY8X85Cu16rdXynZj+H2PrN3pu0mi1q8rA0X42zs2f3WGzj2M1XDeEvdY1hwzLkVJnZnA/E/wCygJzv16TNlxT3Jm3TZsai74o5zprSCVbqJl957zdP2D1qsWaotnO6lW/zlF7Hao/8Gz+H/WRKPPR6mHL6fmX5o0pung2yV6b7P9U3/D5fd2AH5ZMsa7hVOmubT6i8V8i1MCgBVrCSeVgVLnCgY5cdSdsQoP2InqYrjcm/s5NVwzhF17iutCWPUfsj1Y+QnWOyPZFNIOd8PaRufJfZf6+c2fZyqkUI2nr7tXHNgjDH3Ynck+pm3mnHiS5Z5Gq108noXC/UoIiJcYCCfa/xV6dGtaHHf2rWx/cwzuvzC4+BMgPZt1F+beUVkcrr6gqQfjvmdE+1zQ95w52AyaXS0euzcpx74YzkaC1ApZWXn3BYEFhkjIHU77RL5THqU+zdcOULcvdWBFViUZkaxQV3XmUb4zjPpJkON8q811NdYY/7xpwbNOx9S1eHqb3M1HCdQdPQNUquUtzSxr8VtZ6qwyCBuCPF129Zf4fpC7WvVdyMeZmuUipqyFGU1OlfYg8vUZ3JlcSnBuSNbxSwW3sSysFUZIKtnzzzqq8/UDJGfWRjV6kFmFS428TdcAeefWe9RqFJe52AySSoGwydsBdlGZd7L8Cu4laK6lK6cNm647AL5og83bp7A52kwj6rZMINybOp/ZRw/uuHoTWEaxncnGGsBY8jt78uAPYCTMS3QgVQqjAUAAegAwJcE7Z6CVKhErEEiIiAJGO3XYyjilIquyroSarV/FWT1281ONx7CSeDAPlftR9lvENGSe6N9flZSC237yfiH5yMaTid9H9laQPNScj5o20+zsTW8S7P6TUb6jTU2n1etWP1Igmz577IcYOrtXTmtTc+AhQ5XJI8eP1SOs+jdFokqXCKB5nA6nzMxuF9n9Jpv9209VWeprrVT9QJsxBBTEYlYgHkiRyvg1F+pvtsrBZGVM7jPgUnOOuxUb+kkZmt4FuLX/bufHwXFf8A0SGkyYya5RsEUAYAwBPUriYHFy3dHkODkZO52zv09pKRzKVKzJvt5VZvQE/QZmn4HxNrgWZh4sGvlIIxjp9ZWnlateTLb8pVsgNkbkjf4zUnhGooOaUVy1nMOUiuusHqCp339R6mWxiuUzJPJO010bfU1vbW4vUBArcynBVsDO49NvP6Ti/BeFXatcrW7g+K018qnxHnYA9FzvsJ3bT6Y90a7dywbmx08WcgfXE4p+kXcLut0d6Cypv1GPKLUU/d2o43B6fA+uJTMmcLSsltWjpYNboLf0RqSvMmHLcuMMNTQeuDvzDIwc+U1fHbKhXZZqKR3+oCct1T95TZynDPUM+En09xt610D6V+81A1Q5sF63diutqcKAteRkXIcdZELb7tVqlqHK1tpALVV5AOMM5VfP8Aab5yUh4Nt2J4UdRr61zypWrsUTyTGB3h/WyxGQeu863p1Ss92F5Fr2C1gpWARzFsL0mv7CcDr0OnKH+2Y817n9Zh+yfNB0H+WZstTwiq9+9FjgkAEI2AQDtkdRO015OtslFV2ZukuUsQrEgjm6kjr1B8s56TOEwtBw5Ks8mct1LEsT6bn+UzQJy++C6F1yViIkHYiIgCIiAIiIAiIgCIiAW7WwCfYzA7P/7uh/a5m/jdm/zl/itvLVY3oplhNM40yV1tyuK0AOM4IAz1B69PnAfRmvqFBClgGbPKCRlsbnA88Twt6OzVhlZlxzKCCRnpkeWZotfra6a6r+I21adqmJzzjls8JXYHfcHOBuCPOeuyOt09wtsoNpLWFibq3rJDEsvIGUZTfYj0knPL8G7q0aKchcS/iVErIZKVdHkicv7f8M1+ruNI0yOiEmp6ypZUOMc5dlZWJHlkY8jidRM11Xh1FgP66Iw9fDlT9NvrAatUc07P/ZQba1s1ttlTknmqr5DgA4XLkHcgZ29Z0LgHZjS6IY01QUkYLklnYehZt8e3SboCUMBRSIzxrXpVd95sMBq1wcWWZ36Dr/5lOH8V760Fdhk4cryK1edwM/iwQR8s7SQ6jTI4w6hh7jP85oLNXSmoOn2UIAy1qoyxYHxAenwlsWmqoyTjKErb4skddgIypBHqDkT2Jq+G62uxiKSMLkOBjAfPTI85sxK2qNUZblaPUSkSDorERAEREAREQBERAKRmJ4JkN0DWdp3xp2H7ZCfxHE2RONppO0hydOn7V6H5KQxmy72UzzKJ2o2cZu1bajjWt70+Oh1roBAHJSjguK2batmyPHjIDHHtOtDrbLbKtXZX3dlRau0MMYqbxHDZ3IOCfI9fKaTtForaOJfprpW1blQrrXixR4VK2OPxDY9fb0m54pw3S32vfrLStS42a011E8oG4yAfWcfEuXDNUcaWO2TpZ6mDwzVrZWjo4dWUFWBBDDyYEdczNmiMkzG1QM1fHXUJnP3ikGvB8XMTgYHoZmajUqn4ifgASfoN5hcFrV1N+Ms7MQxG/Lk8uM7gYxJINokriBKyQUM1+u4RTawexAWGwO4Pw2mxlMSU2ujmUVJUzF0WirpXkqUKPQevqfUzKEYiQSklwhERBJWIiAIiIAiIgCDEoYBQmY9r+k92tMOxhMepy7eC2EbNNxXVKdVQpb8HOxA3x4SMnHQbr9ZtyfpID9oNNlP3tXeHnYFRUX5i4ADAquxBVV8vIzn3Fe2mtvV6dRa3IT4kWvu+n6pwAcexnENO8yTukdTkodE97c9u6TTdpNI3PY/g5+XmpGSA2Gz4ts7jYHznmjidLqv6WGrtRApRkZmztk1IRysWx+LPTy6znvC2rOVsB5R5qPEm3p1k24ZqNTq8o1iXIy8hcKBZQpAUNWRgg4HQ+ZzNr0sUlsKsep22peSecO4iifcMrrykBSVJUgoHALKuFIBwRtjEzl7R6c8q12C12OOWvxYwMsWPRABuScfWRTtP2h/2dTTyI97ZIC5zY7leVScdSSR0Hl0kX4Jp+N6pBTWn6MrF2stuXkybCSwVfxMADgbeXUSYYoxd2VvJKXg3HHuNWavVNo6MuCKmLUEkqlbsXXn6Asdsj1PWdF4Fp2ShFcENjJBOSCd8Z88dPlNRwjs5XodKtdRJdWDPdjxu5OHdsDcYJHL5DaSOlwwDKQQRsR0Mjat1os3txUWXYlBKzo5EREARKSsARKRAKxEQBERAEREATyxlTLZEhugWL5isJk3NMQmeRqZLcasa4Nb2kB7gsoJKvW+QCWULYrMygbkhebYTPruVgGUhlbBBG4IPQgzE4nqjWo5RzWOwStfIsc7n2ABJ+E96DTCqtaxvyj6kkkn6kzM8j2rnydbeTiva9Fq4vqlTYMUfHu6KWx88n5za8C4varhdNTStjbd6+eUH1xncy79rWgrXWVXKWFltXiA6EVnAPTrgzSVXW6ZRYyOAMEE5Ayeh6T6LBmjLEr9jBlxS3cI6nSjadamci217q+8Ynl3bKeD0A5ht8ZKVbB3nOex2r1eqYa/UchprfkFYUYUthedT1ypIJPoSJ0VhMGrn6k0X4YbVTM2psy4BiYlLzLBmjDPdE5kqZWViJcciUlYgFJWIgFIlYgCIiAIiIAiIgFDLdhntjLbGcT6JRi3AzFO0yb2+kxnM8TU9mvH0WHrDMrfs5x6bjB/79zLnLiBPYmNcljOc/aTQW1mkB862A+JcD/MSW9suDDU6WzTKoyKOZdh/aKQa8+v4SJHu2zZ4hoV9CpP+K0D/AKZL9Dqee279xlX6KD/1GexCezBZTJW0Rz7OdYH0r1dBjYenpJbpbeZFb1AP5Tn/AGNTuNVfp+gFligegBLL/wDHEnmmXFaD0UTnVS/xqRKXqM2gzPWaymyZ1VolmjyKqsqyxdl+VlBKz0CkREpAKxEQBEpEArERAEREAREQChmHqbwM5BwJmzyROZK0SnRHNZ2goUbt09j/AEkd1n2haSs4IYyfnSVn9Rf4RPJ0FR/4SfwL/SZ5aSEnyWrLRzg/ajw71s/g/wBZ4/8AVPQ52Fn8M6OeFUf8mv8AgX+kxr+zmkf8emqP+ATj/wAOI6+Mci4v2t092sr1fc3NSgRAycoJtDM/LysQTsV3Hr5TZ6Pt8lRsP6O5LuXO+42AAPvt+cn6diuHhucaSoN68u/QA49Og6TLTs5pB009Y+C4lr08XHb4IWVeTinEu2f/ALk6rTUEMxDOHyMMAFyMdQVAyM+Uk3AvtIrKrXdTYbN892jYG5IHjA6DbIJ8p0tODUDpUv0l2rh9SjC1qPkP85MsEZR2sj4i7IZX250527m8e/IP/wBTc6DtFRZ+EWD+8hE3baGo9a0/hH9J6TSoNgij4KBOY6aMXwQ8llmjiCNsM/SZatnpKCseQH0nsCaStlZSViCBERAKRKxAEREAREQBERAEREApiViIBSMREASsRAEREASkRAErEQBERAEREApKxE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427957"/>
            <a:ext cx="3275855" cy="4430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37266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Sector financiero</a:t>
            </a:r>
            <a:endParaRPr lang="es-MX" dirty="0">
              <a:latin typeface="Arial" pitchFamily="34" charset="0"/>
              <a:cs typeface="Arial"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43365725"/>
              </p:ext>
            </p:extLst>
          </p:nvPr>
        </p:nvGraphicFramePr>
        <p:xfrm>
          <a:off x="1894452" y="1988840"/>
          <a:ext cx="5328592" cy="2619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utoShape 2" descr="Resultado de imagen para tasa de interé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641" y="4688269"/>
            <a:ext cx="2376264" cy="1779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278157" y="2492896"/>
            <a:ext cx="1656184" cy="1754326"/>
          </a:xfrm>
          <a:prstGeom prst="rect">
            <a:avLst/>
          </a:prstGeom>
          <a:noFill/>
        </p:spPr>
        <p:txBody>
          <a:bodyPr wrap="square" rtlCol="0">
            <a:spAutoFit/>
          </a:bodyPr>
          <a:lstStyle/>
          <a:p>
            <a:pPr algn="ctr"/>
            <a:r>
              <a:rPr lang="es-MX" dirty="0" smtClean="0">
                <a:solidFill>
                  <a:schemeClr val="accent1">
                    <a:lumMod val="50000"/>
                  </a:schemeClr>
                </a:solidFill>
                <a:latin typeface="Arial" pitchFamily="34" charset="0"/>
                <a:cs typeface="Arial" pitchFamily="34" charset="0"/>
              </a:rPr>
              <a:t>Monto que el deudor deberá pagar a quien le presta por el uso del dinero</a:t>
            </a:r>
            <a:endParaRPr lang="es-MX" dirty="0">
              <a:solidFill>
                <a:schemeClr val="accent1">
                  <a:lumMod val="50000"/>
                </a:schemeClr>
              </a:solidFill>
              <a:latin typeface="Arial" pitchFamily="34" charset="0"/>
              <a:cs typeface="Arial" pitchFamily="34" charset="0"/>
            </a:endParaRPr>
          </a:p>
        </p:txBody>
      </p:sp>
      <p:sp>
        <p:nvSpPr>
          <p:cNvPr id="8" name="7 CuadroTexto"/>
          <p:cNvSpPr txBox="1"/>
          <p:nvPr/>
        </p:nvSpPr>
        <p:spPr>
          <a:xfrm>
            <a:off x="7238415" y="2708920"/>
            <a:ext cx="1728192" cy="1200329"/>
          </a:xfrm>
          <a:prstGeom prst="rect">
            <a:avLst/>
          </a:prstGeom>
          <a:noFill/>
        </p:spPr>
        <p:txBody>
          <a:bodyPr wrap="square" rtlCol="0">
            <a:spAutoFit/>
          </a:bodyPr>
          <a:lstStyle/>
          <a:p>
            <a:pPr algn="ctr"/>
            <a:r>
              <a:rPr lang="es-MX" dirty="0" smtClean="0">
                <a:solidFill>
                  <a:schemeClr val="accent1">
                    <a:lumMod val="50000"/>
                  </a:schemeClr>
                </a:solidFill>
                <a:latin typeface="Arial" pitchFamily="34" charset="0"/>
                <a:cs typeface="Arial" pitchFamily="34" charset="0"/>
              </a:rPr>
              <a:t>Precio de una moneda en términos de otra</a:t>
            </a:r>
          </a:p>
        </p:txBody>
      </p:sp>
      <p:pic>
        <p:nvPicPr>
          <p:cNvPr id="4100" name="Picture 4"/>
          <p:cNvPicPr>
            <a:picLocks noChangeAspect="1" noChangeArrowheads="1"/>
          </p:cNvPicPr>
          <p:nvPr/>
        </p:nvPicPr>
        <p:blipFill rotWithShape="1">
          <a:blip r:embed="rId8">
            <a:extLst>
              <a:ext uri="{28A0092B-C50C-407E-A947-70E740481C1C}">
                <a14:useLocalDpi xmlns:a14="http://schemas.microsoft.com/office/drawing/2010/main" val="0"/>
              </a:ext>
            </a:extLst>
          </a:blip>
          <a:srcRect b="13648"/>
          <a:stretch/>
        </p:blipFill>
        <p:spPr bwMode="auto">
          <a:xfrm>
            <a:off x="5004048" y="4709838"/>
            <a:ext cx="2990735" cy="1624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37266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Petróleo y gas</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lstStyle/>
          <a:p>
            <a:r>
              <a:rPr lang="es-MX" dirty="0" smtClean="0">
                <a:solidFill>
                  <a:schemeClr val="accent1">
                    <a:lumMod val="50000"/>
                  </a:schemeClr>
                </a:solidFill>
                <a:latin typeface="Arial" pitchFamily="34" charset="0"/>
                <a:cs typeface="Arial" pitchFamily="34" charset="0"/>
              </a:rPr>
              <a:t>Oro negro, representa el 10% del PIB y 37% de los ingresos del sector público del país.</a:t>
            </a:r>
          </a:p>
          <a:p>
            <a:r>
              <a:rPr lang="es-MX" dirty="0" smtClean="0">
                <a:solidFill>
                  <a:schemeClr val="accent1">
                    <a:lumMod val="50000"/>
                  </a:schemeClr>
                </a:solidFill>
                <a:latin typeface="Arial" pitchFamily="34" charset="0"/>
                <a:cs typeface="Arial" pitchFamily="34" charset="0"/>
              </a:rPr>
              <a:t>Reforma energética </a:t>
            </a:r>
            <a:r>
              <a:rPr lang="es-MX" dirty="0" smtClean="0">
                <a:solidFill>
                  <a:schemeClr val="accent1">
                    <a:lumMod val="50000"/>
                  </a:schemeClr>
                </a:solidFill>
                <a:latin typeface="Arial" pitchFamily="34" charset="0"/>
                <a:cs typeface="Arial" pitchFamily="34" charset="0"/>
                <a:sym typeface="Wingdings" pitchFamily="2" charset="2"/>
              </a:rPr>
              <a:t> permite exploración, extracción, transformación, distribución y venta.</a:t>
            </a:r>
          </a:p>
          <a:p>
            <a:endParaRPr lang="es-MX" dirty="0" smtClean="0">
              <a:solidFill>
                <a:schemeClr val="accent1">
                  <a:lumMod val="50000"/>
                </a:schemeClr>
              </a:solidFill>
              <a:latin typeface="Arial" pitchFamily="34" charset="0"/>
              <a:cs typeface="Arial" pitchFamily="34" charset="0"/>
            </a:endParaRPr>
          </a:p>
          <a:p>
            <a:endParaRPr lang="es-MX" dirty="0">
              <a:latin typeface="Arial" pitchFamily="34" charset="0"/>
              <a:cs typeface="Arial" pitchFamily="34" charset="0"/>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272601"/>
            <a:ext cx="3047523" cy="2585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37266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3.bp.blogspot.com/--7wz-CTU4yA/UIDbOWGqcUI/AAAAAAAATOk/S_Wzmc0fiSw/s640/Pe%C3%B1a+Nieto++Pemex.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760" t="8220" r="3848" b="2377"/>
          <a:stretch/>
        </p:blipFill>
        <p:spPr bwMode="auto">
          <a:xfrm>
            <a:off x="6084168" y="2213636"/>
            <a:ext cx="3059832" cy="4644365"/>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179512" y="2748312"/>
            <a:ext cx="5760640" cy="3793608"/>
          </a:xfrm>
        </p:spPr>
        <p:txBody>
          <a:bodyPr>
            <a:normAutofit/>
          </a:bodyPr>
          <a:lstStyle/>
          <a:p>
            <a:pPr marL="109728" indent="0" algn="just">
              <a:buNone/>
            </a:pPr>
            <a:r>
              <a:rPr lang="es-MX" dirty="0" smtClean="0">
                <a:solidFill>
                  <a:schemeClr val="accent1">
                    <a:lumMod val="50000"/>
                  </a:schemeClr>
                </a:solidFill>
                <a:latin typeface="Arial" pitchFamily="34" charset="0"/>
                <a:cs typeface="Arial" pitchFamily="34" charset="0"/>
              </a:rPr>
              <a:t>Riqueza petrolera genera desigualdad.</a:t>
            </a:r>
          </a:p>
          <a:p>
            <a:pPr marL="109728" indent="0" algn="just">
              <a:buNone/>
            </a:pPr>
            <a:r>
              <a:rPr lang="es-MX" dirty="0" smtClean="0">
                <a:solidFill>
                  <a:schemeClr val="accent1">
                    <a:lumMod val="50000"/>
                  </a:schemeClr>
                </a:solidFill>
                <a:latin typeface="Arial" pitchFamily="34" charset="0"/>
                <a:cs typeface="Arial" pitchFamily="34" charset="0"/>
              </a:rPr>
              <a:t>Subsidios </a:t>
            </a:r>
            <a:r>
              <a:rPr lang="es-MX" dirty="0" smtClean="0">
                <a:solidFill>
                  <a:schemeClr val="accent1">
                    <a:lumMod val="50000"/>
                  </a:schemeClr>
                </a:solidFill>
                <a:latin typeface="Arial" pitchFamily="34" charset="0"/>
                <a:cs typeface="Arial" pitchFamily="34" charset="0"/>
                <a:sym typeface="Wingdings" pitchFamily="2" charset="2"/>
              </a:rPr>
              <a:t> gasolina</a:t>
            </a:r>
          </a:p>
          <a:p>
            <a:pPr marL="109728" indent="0" algn="just">
              <a:buNone/>
            </a:pPr>
            <a:r>
              <a:rPr lang="es-MX" dirty="0" smtClean="0">
                <a:solidFill>
                  <a:schemeClr val="accent1">
                    <a:lumMod val="50000"/>
                  </a:schemeClr>
                </a:solidFill>
                <a:latin typeface="Arial" pitchFamily="34" charset="0"/>
                <a:cs typeface="Arial" pitchFamily="34" charset="0"/>
                <a:sym typeface="Wingdings" pitchFamily="2" charset="2"/>
              </a:rPr>
              <a:t>Solamente un 20% de la población viaja coche.</a:t>
            </a:r>
          </a:p>
          <a:p>
            <a:pPr marL="109728" indent="0" algn="just">
              <a:buNone/>
            </a:pPr>
            <a:r>
              <a:rPr lang="es-MX" dirty="0" smtClean="0">
                <a:solidFill>
                  <a:schemeClr val="accent1">
                    <a:lumMod val="50000"/>
                  </a:schemeClr>
                </a:solidFill>
                <a:latin typeface="Arial" pitchFamily="34" charset="0"/>
                <a:cs typeface="Arial" pitchFamily="34" charset="0"/>
                <a:sym typeface="Wingdings" pitchFamily="2" charset="2"/>
              </a:rPr>
              <a:t>Por cada 1000 habitantes, México tiene 142 automóviles.</a:t>
            </a:r>
          </a:p>
          <a:p>
            <a:pPr marL="109728" indent="0" algn="just">
              <a:buNone/>
            </a:pPr>
            <a:r>
              <a:rPr lang="es-MX" sz="1600" dirty="0" smtClean="0">
                <a:solidFill>
                  <a:schemeClr val="accent1">
                    <a:lumMod val="50000"/>
                  </a:schemeClr>
                </a:solidFill>
                <a:latin typeface="Arial" pitchFamily="34" charset="0"/>
                <a:cs typeface="Arial" pitchFamily="34" charset="0"/>
                <a:sym typeface="Wingdings" pitchFamily="2" charset="2"/>
              </a:rPr>
              <a:t>(</a:t>
            </a:r>
            <a:r>
              <a:rPr lang="es-MX" sz="1600" dirty="0">
                <a:solidFill>
                  <a:schemeClr val="accent1">
                    <a:lumMod val="50000"/>
                  </a:schemeClr>
                </a:solidFill>
                <a:latin typeface="Arial" pitchFamily="34" charset="0"/>
                <a:cs typeface="Arial" pitchFamily="34" charset="0"/>
                <a:sym typeface="Wingdings" pitchFamily="2" charset="2"/>
              </a:rPr>
              <a:t>I</a:t>
            </a:r>
            <a:r>
              <a:rPr lang="es-MX" sz="1600" dirty="0" smtClean="0">
                <a:solidFill>
                  <a:schemeClr val="accent1">
                    <a:lumMod val="50000"/>
                  </a:schemeClr>
                </a:solidFill>
                <a:latin typeface="Arial" pitchFamily="34" charset="0"/>
                <a:cs typeface="Arial" pitchFamily="34" charset="0"/>
                <a:sym typeface="Wingdings" pitchFamily="2" charset="2"/>
              </a:rPr>
              <a:t>nternational Road </a:t>
            </a:r>
            <a:r>
              <a:rPr lang="es-MX" sz="1600" dirty="0" err="1" smtClean="0">
                <a:solidFill>
                  <a:schemeClr val="accent1">
                    <a:lumMod val="50000"/>
                  </a:schemeClr>
                </a:solidFill>
                <a:latin typeface="Arial" pitchFamily="34" charset="0"/>
                <a:cs typeface="Arial" pitchFamily="34" charset="0"/>
                <a:sym typeface="Wingdings" pitchFamily="2" charset="2"/>
              </a:rPr>
              <a:t>Federation</a:t>
            </a:r>
            <a:r>
              <a:rPr lang="es-MX" sz="1600" dirty="0" smtClean="0">
                <a:solidFill>
                  <a:schemeClr val="accent1">
                    <a:lumMod val="50000"/>
                  </a:schemeClr>
                </a:solidFill>
                <a:latin typeface="Arial" pitchFamily="34" charset="0"/>
                <a:cs typeface="Arial" pitchFamily="34" charset="0"/>
                <a:sym typeface="Wingdings" pitchFamily="2" charset="2"/>
              </a:rPr>
              <a:t>)</a:t>
            </a:r>
            <a:endParaRPr lang="es-MX" sz="1600" dirty="0">
              <a:solidFill>
                <a:schemeClr val="accent1">
                  <a:lumMod val="50000"/>
                </a:schemeClr>
              </a:solidFill>
              <a:latin typeface="Arial" pitchFamily="34" charset="0"/>
              <a:cs typeface="Arial" pitchFamily="34" charset="0"/>
            </a:endParaRPr>
          </a:p>
        </p:txBody>
      </p:sp>
      <p:pic>
        <p:nvPicPr>
          <p:cNvPr id="6146" name="Picture 2" descr="https://encrypted-tbn0.gstatic.com/images?q=tbn:ANd9GcT-l8FvbBXvppyxK-5Ye1uWp8MzkuB2jwzJ2JD4H2U7sn9BTCwU"/>
          <p:cNvPicPr>
            <a:picLocks noChangeAspect="1" noChangeArrowheads="1"/>
          </p:cNvPicPr>
          <p:nvPr/>
        </p:nvPicPr>
        <p:blipFill rotWithShape="1">
          <a:blip r:embed="rId4">
            <a:extLst>
              <a:ext uri="{28A0092B-C50C-407E-A947-70E740481C1C}">
                <a14:useLocalDpi xmlns:a14="http://schemas.microsoft.com/office/drawing/2010/main" val="0"/>
              </a:ext>
            </a:extLst>
          </a:blip>
          <a:srcRect b="24860"/>
          <a:stretch/>
        </p:blipFill>
        <p:spPr bwMode="auto">
          <a:xfrm>
            <a:off x="539591" y="548680"/>
            <a:ext cx="4679117"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149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066800"/>
          </a:xfrm>
        </p:spPr>
        <p:txBody>
          <a:bodyPr/>
          <a:lstStyle/>
          <a:p>
            <a:r>
              <a:rPr lang="es-MX" dirty="0" smtClean="0">
                <a:latin typeface="Arial" pitchFamily="34" charset="0"/>
                <a:cs typeface="Arial" pitchFamily="34" charset="0"/>
              </a:rPr>
              <a:t>Banca de Desarrollo y Pensiones</a:t>
            </a:r>
            <a:endParaRPr lang="es-MX" dirty="0">
              <a:latin typeface="Arial" pitchFamily="34" charset="0"/>
              <a:cs typeface="Arial" pitchFamily="34" charset="0"/>
            </a:endParaRPr>
          </a:p>
        </p:txBody>
      </p:sp>
      <p:sp>
        <p:nvSpPr>
          <p:cNvPr id="3" name="2 Marcador de contenido"/>
          <p:cNvSpPr>
            <a:spLocks noGrp="1"/>
          </p:cNvSpPr>
          <p:nvPr>
            <p:ph idx="1"/>
          </p:nvPr>
        </p:nvSpPr>
        <p:spPr>
          <a:xfrm>
            <a:off x="457200" y="1484784"/>
            <a:ext cx="8229600" cy="4325112"/>
          </a:xfrm>
        </p:spPr>
        <p:txBody>
          <a:bodyPr>
            <a:normAutofit lnSpcReduction="10000"/>
          </a:bodyPr>
          <a:lstStyle/>
          <a:p>
            <a:pPr marL="109728" indent="0" algn="just">
              <a:buNone/>
            </a:pPr>
            <a:r>
              <a:rPr lang="es-MX" dirty="0" smtClean="0">
                <a:solidFill>
                  <a:schemeClr val="accent1">
                    <a:lumMod val="50000"/>
                  </a:schemeClr>
                </a:solidFill>
                <a:latin typeface="Arial" pitchFamily="34" charset="0"/>
                <a:cs typeface="Arial" pitchFamily="34" charset="0"/>
              </a:rPr>
              <a:t>BANCA DE DESARROLLO</a:t>
            </a:r>
          </a:p>
          <a:p>
            <a:pPr algn="just"/>
            <a:endParaRPr lang="es-MX" dirty="0" smtClean="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Existen dos tipos de banca: pública y privada.</a:t>
            </a:r>
          </a:p>
          <a:p>
            <a:pPr algn="just"/>
            <a:endParaRPr lang="es-MX" dirty="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La banca pública se integra por organismos denominados S.N.C. (Sociedad Nacional de Crédito).</a:t>
            </a:r>
          </a:p>
          <a:p>
            <a:pPr algn="just"/>
            <a:endParaRPr lang="es-MX" dirty="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La banca privada está formada por instituciones de capital privado.</a:t>
            </a:r>
            <a:endParaRPr lang="es-MX"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5356845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066800"/>
          </a:xfrm>
        </p:spPr>
        <p:txBody>
          <a:bodyPr/>
          <a:lstStyle/>
          <a:p>
            <a:r>
              <a:rPr lang="es-MX" dirty="0" smtClean="0">
                <a:latin typeface="Arial" pitchFamily="34" charset="0"/>
                <a:cs typeface="Arial" pitchFamily="34" charset="0"/>
              </a:rPr>
              <a:t>Banca de Desarrollo y Pensiones</a:t>
            </a:r>
            <a:endParaRPr lang="es-MX" dirty="0">
              <a:latin typeface="Arial" pitchFamily="34" charset="0"/>
              <a:cs typeface="Arial" pitchFamily="34" charset="0"/>
            </a:endParaRPr>
          </a:p>
        </p:txBody>
      </p:sp>
      <p:sp>
        <p:nvSpPr>
          <p:cNvPr id="3" name="2 Marcador de contenido"/>
          <p:cNvSpPr>
            <a:spLocks noGrp="1"/>
          </p:cNvSpPr>
          <p:nvPr>
            <p:ph idx="1"/>
          </p:nvPr>
        </p:nvSpPr>
        <p:spPr>
          <a:xfrm>
            <a:off x="179512" y="1412776"/>
            <a:ext cx="4824536" cy="5445224"/>
          </a:xfrm>
        </p:spPr>
        <p:txBody>
          <a:bodyPr>
            <a:normAutofit fontScale="62500" lnSpcReduction="20000"/>
          </a:bodyPr>
          <a:lstStyle/>
          <a:p>
            <a:r>
              <a:rPr lang="es-MX" dirty="0" smtClean="0">
                <a:solidFill>
                  <a:schemeClr val="accent1">
                    <a:lumMod val="50000"/>
                  </a:schemeClr>
                </a:solidFill>
                <a:latin typeface="Arial" pitchFamily="34" charset="0"/>
                <a:cs typeface="Arial" pitchFamily="34" charset="0"/>
              </a:rPr>
              <a:t>Sector empresarial (NAFIN</a:t>
            </a:r>
            <a:r>
              <a:rPr lang="es-MX" dirty="0">
                <a:solidFill>
                  <a:schemeClr val="accent1">
                    <a:lumMod val="50000"/>
                  </a:schemeClr>
                </a:solidFill>
                <a:latin typeface="Arial" pitchFamily="34" charset="0"/>
                <a:cs typeface="Arial" pitchFamily="34" charset="0"/>
              </a:rPr>
              <a:t>) </a:t>
            </a:r>
            <a:r>
              <a:rPr lang="es-MX" dirty="0" smtClean="0">
                <a:solidFill>
                  <a:schemeClr val="accent1">
                    <a:lumMod val="50000"/>
                  </a:schemeClr>
                </a:solidFill>
                <a:latin typeface="Arial" pitchFamily="34" charset="0"/>
                <a:cs typeface="Arial" pitchFamily="34" charset="0"/>
              </a:rPr>
              <a:t>        Nacional Financiera</a:t>
            </a:r>
          </a:p>
          <a:p>
            <a:endParaRPr lang="es-MX" dirty="0">
              <a:solidFill>
                <a:schemeClr val="accent1">
                  <a:lumMod val="50000"/>
                </a:schemeClr>
              </a:solidFill>
              <a:latin typeface="Arial" pitchFamily="34" charset="0"/>
              <a:cs typeface="Arial" pitchFamily="34" charset="0"/>
            </a:endParaRPr>
          </a:p>
          <a:p>
            <a:r>
              <a:rPr lang="es-MX" dirty="0" smtClean="0">
                <a:solidFill>
                  <a:schemeClr val="accent1">
                    <a:lumMod val="50000"/>
                  </a:schemeClr>
                </a:solidFill>
                <a:latin typeface="Arial" pitchFamily="34" charset="0"/>
                <a:cs typeface="Arial" pitchFamily="34" charset="0"/>
              </a:rPr>
              <a:t>Sector exportador (BANCOMEXT)   Banco </a:t>
            </a:r>
            <a:r>
              <a:rPr lang="es-MX" dirty="0">
                <a:solidFill>
                  <a:schemeClr val="accent1">
                    <a:lumMod val="50000"/>
                  </a:schemeClr>
                </a:solidFill>
                <a:latin typeface="Arial" pitchFamily="34" charset="0"/>
                <a:cs typeface="Arial" pitchFamily="34" charset="0"/>
              </a:rPr>
              <a:t>Nacional del Comercio </a:t>
            </a:r>
            <a:r>
              <a:rPr lang="es-MX" dirty="0" smtClean="0">
                <a:solidFill>
                  <a:schemeClr val="accent1">
                    <a:lumMod val="50000"/>
                  </a:schemeClr>
                </a:solidFill>
                <a:latin typeface="Arial" pitchFamily="34" charset="0"/>
                <a:cs typeface="Arial" pitchFamily="34" charset="0"/>
              </a:rPr>
              <a:t>Exterior</a:t>
            </a:r>
          </a:p>
          <a:p>
            <a:endParaRPr lang="es-MX" dirty="0">
              <a:solidFill>
                <a:schemeClr val="accent1">
                  <a:lumMod val="50000"/>
                </a:schemeClr>
              </a:solidFill>
              <a:latin typeface="Arial" pitchFamily="34" charset="0"/>
              <a:cs typeface="Arial" pitchFamily="34" charset="0"/>
            </a:endParaRPr>
          </a:p>
          <a:p>
            <a:r>
              <a:rPr lang="es-MX" dirty="0" smtClean="0">
                <a:solidFill>
                  <a:schemeClr val="accent1">
                    <a:lumMod val="50000"/>
                  </a:schemeClr>
                </a:solidFill>
                <a:latin typeface="Arial" pitchFamily="34" charset="0"/>
                <a:cs typeface="Arial" pitchFamily="34" charset="0"/>
              </a:rPr>
              <a:t>Sector infraestructura (BANOBRAS</a:t>
            </a:r>
            <a:r>
              <a:rPr lang="es-MX" dirty="0">
                <a:solidFill>
                  <a:schemeClr val="accent1">
                    <a:lumMod val="50000"/>
                  </a:schemeClr>
                </a:solidFill>
                <a:latin typeface="Arial" pitchFamily="34" charset="0"/>
                <a:cs typeface="Arial" pitchFamily="34" charset="0"/>
              </a:rPr>
              <a:t>) Banco Nacional de Obras y Servicios </a:t>
            </a:r>
            <a:r>
              <a:rPr lang="es-MX" dirty="0" smtClean="0">
                <a:solidFill>
                  <a:schemeClr val="accent1">
                    <a:lumMod val="50000"/>
                  </a:schemeClr>
                </a:solidFill>
                <a:latin typeface="Arial" pitchFamily="34" charset="0"/>
                <a:cs typeface="Arial" pitchFamily="34" charset="0"/>
              </a:rPr>
              <a:t>Públicos</a:t>
            </a:r>
          </a:p>
          <a:p>
            <a:endParaRPr lang="es-MX" dirty="0">
              <a:solidFill>
                <a:schemeClr val="accent1">
                  <a:lumMod val="50000"/>
                </a:schemeClr>
              </a:solidFill>
              <a:latin typeface="Arial" pitchFamily="34" charset="0"/>
              <a:cs typeface="Arial" pitchFamily="34" charset="0"/>
            </a:endParaRPr>
          </a:p>
          <a:p>
            <a:r>
              <a:rPr lang="es-MX" dirty="0" smtClean="0">
                <a:solidFill>
                  <a:schemeClr val="accent1">
                    <a:lumMod val="50000"/>
                  </a:schemeClr>
                </a:solidFill>
                <a:latin typeface="Arial" pitchFamily="34" charset="0"/>
                <a:cs typeface="Arial" pitchFamily="34" charset="0"/>
              </a:rPr>
              <a:t>Sector vivienda (SHF</a:t>
            </a:r>
            <a:r>
              <a:rPr lang="es-MX" dirty="0">
                <a:solidFill>
                  <a:schemeClr val="accent1">
                    <a:lumMod val="50000"/>
                  </a:schemeClr>
                </a:solidFill>
                <a:latin typeface="Arial" pitchFamily="34" charset="0"/>
                <a:cs typeface="Arial" pitchFamily="34" charset="0"/>
              </a:rPr>
              <a:t>) </a:t>
            </a:r>
            <a:r>
              <a:rPr lang="es-MX" dirty="0" smtClean="0">
                <a:solidFill>
                  <a:schemeClr val="accent1">
                    <a:lumMod val="50000"/>
                  </a:schemeClr>
                </a:solidFill>
                <a:latin typeface="Arial" pitchFamily="34" charset="0"/>
                <a:cs typeface="Arial" pitchFamily="34" charset="0"/>
              </a:rPr>
              <a:t>                 Sociedad </a:t>
            </a:r>
            <a:r>
              <a:rPr lang="es-MX" dirty="0">
                <a:solidFill>
                  <a:schemeClr val="accent1">
                    <a:lumMod val="50000"/>
                  </a:schemeClr>
                </a:solidFill>
                <a:latin typeface="Arial" pitchFamily="34" charset="0"/>
                <a:cs typeface="Arial" pitchFamily="34" charset="0"/>
              </a:rPr>
              <a:t>Hipotecaria </a:t>
            </a:r>
            <a:r>
              <a:rPr lang="es-MX" dirty="0" smtClean="0">
                <a:solidFill>
                  <a:schemeClr val="accent1">
                    <a:lumMod val="50000"/>
                  </a:schemeClr>
                </a:solidFill>
                <a:latin typeface="Arial" pitchFamily="34" charset="0"/>
                <a:cs typeface="Arial" pitchFamily="34" charset="0"/>
              </a:rPr>
              <a:t>Federal</a:t>
            </a:r>
          </a:p>
          <a:p>
            <a:endParaRPr lang="es-MX" dirty="0">
              <a:solidFill>
                <a:schemeClr val="accent1">
                  <a:lumMod val="50000"/>
                </a:schemeClr>
              </a:solidFill>
              <a:latin typeface="Arial" pitchFamily="34" charset="0"/>
              <a:cs typeface="Arial" pitchFamily="34" charset="0"/>
            </a:endParaRPr>
          </a:p>
          <a:p>
            <a:r>
              <a:rPr lang="es-MX" dirty="0" smtClean="0">
                <a:solidFill>
                  <a:schemeClr val="accent1">
                    <a:lumMod val="50000"/>
                  </a:schemeClr>
                </a:solidFill>
                <a:latin typeface="Arial" pitchFamily="34" charset="0"/>
                <a:cs typeface="Arial" pitchFamily="34" charset="0"/>
              </a:rPr>
              <a:t>Sector rural (BANRURAL)</a:t>
            </a:r>
          </a:p>
          <a:p>
            <a:pPr marL="109728" indent="0">
              <a:buNone/>
            </a:pPr>
            <a:endParaRPr lang="es-MX" dirty="0" smtClean="0">
              <a:solidFill>
                <a:schemeClr val="accent1">
                  <a:lumMod val="50000"/>
                </a:schemeClr>
              </a:solidFill>
              <a:latin typeface="Arial" pitchFamily="34" charset="0"/>
              <a:cs typeface="Arial" pitchFamily="34" charset="0"/>
            </a:endParaRPr>
          </a:p>
          <a:p>
            <a:r>
              <a:rPr lang="es-MX" dirty="0">
                <a:solidFill>
                  <a:schemeClr val="accent1">
                    <a:lumMod val="50000"/>
                  </a:schemeClr>
                </a:solidFill>
                <a:latin typeface="Arial" pitchFamily="34" charset="0"/>
                <a:cs typeface="Arial" pitchFamily="34" charset="0"/>
              </a:rPr>
              <a:t>Banco Nacional del Ejército, Fuerza Aérea y </a:t>
            </a:r>
            <a:r>
              <a:rPr lang="es-MX" dirty="0" smtClean="0">
                <a:solidFill>
                  <a:schemeClr val="accent1">
                    <a:lumMod val="50000"/>
                  </a:schemeClr>
                </a:solidFill>
                <a:latin typeface="Arial" pitchFamily="34" charset="0"/>
                <a:cs typeface="Arial" pitchFamily="34" charset="0"/>
              </a:rPr>
              <a:t>Armada</a:t>
            </a:r>
          </a:p>
          <a:p>
            <a:endParaRPr lang="es-MX" dirty="0">
              <a:solidFill>
                <a:schemeClr val="accent1">
                  <a:lumMod val="50000"/>
                </a:schemeClr>
              </a:solidFill>
              <a:latin typeface="Arial" pitchFamily="34" charset="0"/>
              <a:cs typeface="Arial" pitchFamily="34" charset="0"/>
            </a:endParaRPr>
          </a:p>
          <a:p>
            <a:r>
              <a:rPr lang="es-MX" dirty="0" smtClean="0">
                <a:solidFill>
                  <a:schemeClr val="accent1">
                    <a:lumMod val="50000"/>
                  </a:schemeClr>
                </a:solidFill>
                <a:latin typeface="Arial" pitchFamily="34" charset="0"/>
                <a:cs typeface="Arial" pitchFamily="34" charset="0"/>
              </a:rPr>
              <a:t>Sector social y otros servicios (BANSEFI</a:t>
            </a:r>
            <a:r>
              <a:rPr lang="es-MX" dirty="0">
                <a:solidFill>
                  <a:schemeClr val="accent1">
                    <a:lumMod val="50000"/>
                  </a:schemeClr>
                </a:solidFill>
                <a:latin typeface="Arial" pitchFamily="34" charset="0"/>
                <a:cs typeface="Arial" pitchFamily="34" charset="0"/>
              </a:rPr>
              <a:t>) Banco del Ahorro Nacional y Servicios </a:t>
            </a:r>
            <a:r>
              <a:rPr lang="es-MX" dirty="0" smtClean="0">
                <a:solidFill>
                  <a:schemeClr val="accent1">
                    <a:lumMod val="50000"/>
                  </a:schemeClr>
                </a:solidFill>
                <a:latin typeface="Arial" pitchFamily="34" charset="0"/>
                <a:cs typeface="Arial" pitchFamily="34" charset="0"/>
              </a:rPr>
              <a:t>Financieros</a:t>
            </a:r>
          </a:p>
          <a:p>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pic>
        <p:nvPicPr>
          <p:cNvPr id="2050" name="Picture 2" descr="http://image.slidesharecdn.com/derechobancario-120407203638-phpapp02/95/derecho-bancario-7-728.jpg?cb=1333831152"/>
          <p:cNvPicPr>
            <a:picLocks noChangeAspect="1" noChangeArrowheads="1"/>
          </p:cNvPicPr>
          <p:nvPr/>
        </p:nvPicPr>
        <p:blipFill rotWithShape="1">
          <a:blip r:embed="rId2">
            <a:extLst>
              <a:ext uri="{28A0092B-C50C-407E-A947-70E740481C1C}">
                <a14:useLocalDpi xmlns:a14="http://schemas.microsoft.com/office/drawing/2010/main" val="0"/>
              </a:ext>
            </a:extLst>
          </a:blip>
          <a:srcRect l="5074" t="25807" r="4528" b="11789"/>
          <a:stretch/>
        </p:blipFill>
        <p:spPr bwMode="auto">
          <a:xfrm>
            <a:off x="4876887" y="2204864"/>
            <a:ext cx="4139952" cy="2608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827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PRESENTACIÓN</a:t>
            </a:r>
            <a:endParaRPr lang="es-MX" dirty="0"/>
          </a:p>
        </p:txBody>
      </p:sp>
      <p:sp>
        <p:nvSpPr>
          <p:cNvPr id="3" name="Marcador de contenido 2"/>
          <p:cNvSpPr>
            <a:spLocks noGrp="1"/>
          </p:cNvSpPr>
          <p:nvPr>
            <p:ph idx="1"/>
          </p:nvPr>
        </p:nvSpPr>
        <p:spPr>
          <a:xfrm>
            <a:off x="251520" y="2249424"/>
            <a:ext cx="8435280" cy="4325112"/>
          </a:xfrm>
        </p:spPr>
        <p:txBody>
          <a:bodyPr>
            <a:normAutofit/>
          </a:bodyPr>
          <a:lstStyle/>
          <a:p>
            <a:pPr marL="457200" lvl="1" indent="0" algn="just">
              <a:buNone/>
            </a:pPr>
            <a:r>
              <a:rPr lang="es-ES" sz="2200" dirty="0">
                <a:solidFill>
                  <a:schemeClr val="accent1">
                    <a:lumMod val="50000"/>
                  </a:schemeClr>
                </a:solidFill>
              </a:rPr>
              <a:t>La práctica profesional del </a:t>
            </a:r>
            <a:r>
              <a:rPr lang="es-ES" sz="2200" dirty="0" smtClean="0">
                <a:solidFill>
                  <a:schemeClr val="accent1">
                    <a:lumMod val="50000"/>
                  </a:schemeClr>
                </a:solidFill>
              </a:rPr>
              <a:t>Especialista en Administración de Empresas Turísticas demanda </a:t>
            </a:r>
            <a:r>
              <a:rPr lang="es-ES" sz="2200" dirty="0">
                <a:solidFill>
                  <a:schemeClr val="accent1">
                    <a:lumMod val="50000"/>
                  </a:schemeClr>
                </a:solidFill>
              </a:rPr>
              <a:t>que  conozcan la importancia que </a:t>
            </a:r>
            <a:r>
              <a:rPr lang="es-ES" sz="2200" dirty="0" smtClean="0">
                <a:solidFill>
                  <a:schemeClr val="accent1">
                    <a:lumMod val="50000"/>
                  </a:schemeClr>
                </a:solidFill>
              </a:rPr>
              <a:t>reviste el entorno económico de las empresas turísticas, </a:t>
            </a:r>
            <a:r>
              <a:rPr lang="es-ES" sz="2200" dirty="0">
                <a:solidFill>
                  <a:schemeClr val="accent1">
                    <a:lumMod val="50000"/>
                  </a:schemeClr>
                </a:solidFill>
              </a:rPr>
              <a:t>para ello deberá conocer los principales </a:t>
            </a:r>
            <a:r>
              <a:rPr lang="es-ES" sz="2200" dirty="0" smtClean="0">
                <a:solidFill>
                  <a:schemeClr val="accent1">
                    <a:lumMod val="50000"/>
                  </a:schemeClr>
                </a:solidFill>
              </a:rPr>
              <a:t>indicadores económicos, </a:t>
            </a:r>
            <a:r>
              <a:rPr lang="es-MX" sz="2200" dirty="0" smtClean="0">
                <a:solidFill>
                  <a:schemeClr val="accent1">
                    <a:lumMod val="50000"/>
                  </a:schemeClr>
                </a:solidFill>
              </a:rPr>
              <a:t>tales como el producto Interno Bruto, el producto nacional Bruto, el Ingreso Nacional entre otros. Asimismo el comportamiento del empleo en México.</a:t>
            </a:r>
            <a:endParaRPr lang="es-ES_tradnl" sz="2200" dirty="0">
              <a:solidFill>
                <a:schemeClr val="accent1">
                  <a:lumMod val="50000"/>
                </a:schemeClr>
              </a:solidFill>
            </a:endParaRPr>
          </a:p>
          <a:p>
            <a:pPr marL="457200" lvl="1" indent="0" algn="just">
              <a:buNone/>
            </a:pPr>
            <a:r>
              <a:rPr lang="es-ES" sz="2200" dirty="0">
                <a:solidFill>
                  <a:schemeClr val="accent1">
                    <a:lumMod val="50000"/>
                  </a:schemeClr>
                </a:solidFill>
              </a:rPr>
              <a:t>Todo ello permitirá al alumno </a:t>
            </a:r>
            <a:r>
              <a:rPr lang="es-MX" sz="2200" dirty="0">
                <a:solidFill>
                  <a:schemeClr val="accent1">
                    <a:lumMod val="50000"/>
                  </a:schemeClr>
                </a:solidFill>
              </a:rPr>
              <a:t>a</a:t>
            </a:r>
            <a:r>
              <a:rPr lang="es-MX" sz="2200" dirty="0" smtClean="0">
                <a:solidFill>
                  <a:schemeClr val="accent1">
                    <a:lumMod val="50000"/>
                  </a:schemeClr>
                </a:solidFill>
              </a:rPr>
              <a:t>nalizar </a:t>
            </a:r>
            <a:r>
              <a:rPr lang="es-MX" sz="2200" dirty="0">
                <a:solidFill>
                  <a:schemeClr val="accent1">
                    <a:lumMod val="50000"/>
                  </a:schemeClr>
                </a:solidFill>
              </a:rPr>
              <a:t>el entorno económico, </a:t>
            </a:r>
            <a:r>
              <a:rPr lang="es-MX" sz="2200" dirty="0" smtClean="0">
                <a:solidFill>
                  <a:schemeClr val="accent1">
                    <a:lumMod val="50000"/>
                  </a:schemeClr>
                </a:solidFill>
              </a:rPr>
              <a:t>de </a:t>
            </a:r>
            <a:r>
              <a:rPr lang="es-MX" sz="2200" dirty="0">
                <a:solidFill>
                  <a:schemeClr val="accent1">
                    <a:lumMod val="50000"/>
                  </a:schemeClr>
                </a:solidFill>
              </a:rPr>
              <a:t>las empresas turísticas, para el reconocimiento de las nuevas tendencias del turismo y definición de estrategias para el emprendimiento y posicionamiento de nuevas empresas.</a:t>
            </a:r>
          </a:p>
        </p:txBody>
      </p:sp>
    </p:spTree>
    <p:extLst>
      <p:ext uri="{BB962C8B-B14F-4D97-AF65-F5344CB8AC3E}">
        <p14:creationId xmlns:p14="http://schemas.microsoft.com/office/powerpoint/2010/main" val="3943420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066800"/>
          </a:xfrm>
        </p:spPr>
        <p:txBody>
          <a:bodyPr/>
          <a:lstStyle/>
          <a:p>
            <a:r>
              <a:rPr lang="es-MX" dirty="0" smtClean="0">
                <a:latin typeface="Arial" pitchFamily="34" charset="0"/>
                <a:cs typeface="Arial" pitchFamily="34" charset="0"/>
              </a:rPr>
              <a:t>Banca de Desarrollo y Pensiones</a:t>
            </a:r>
            <a:endParaRPr lang="es-MX" dirty="0">
              <a:latin typeface="Arial" pitchFamily="34" charset="0"/>
              <a:cs typeface="Arial" pitchFamily="34" charset="0"/>
            </a:endParaRPr>
          </a:p>
        </p:txBody>
      </p:sp>
      <p:sp>
        <p:nvSpPr>
          <p:cNvPr id="3" name="2 Marcador de contenido"/>
          <p:cNvSpPr>
            <a:spLocks noGrp="1"/>
          </p:cNvSpPr>
          <p:nvPr>
            <p:ph idx="1"/>
          </p:nvPr>
        </p:nvSpPr>
        <p:spPr>
          <a:xfrm>
            <a:off x="457200" y="1844824"/>
            <a:ext cx="8229600" cy="4608512"/>
          </a:xfrm>
        </p:spPr>
        <p:txBody>
          <a:bodyPr>
            <a:normAutofit/>
          </a:bodyPr>
          <a:lstStyle/>
          <a:p>
            <a:pPr algn="just"/>
            <a:r>
              <a:rPr lang="es-MX" dirty="0" smtClean="0">
                <a:solidFill>
                  <a:schemeClr val="accent1">
                    <a:lumMod val="50000"/>
                  </a:schemeClr>
                </a:solidFill>
                <a:latin typeface="Arial" pitchFamily="34" charset="0"/>
                <a:cs typeface="Arial" pitchFamily="34" charset="0"/>
              </a:rPr>
              <a:t>La banca de desarrollo invierte en sectores productivos, establecidos como prioridad para el beneficio público.</a:t>
            </a:r>
          </a:p>
          <a:p>
            <a:pPr algn="just"/>
            <a:endParaRPr lang="es-MX" dirty="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De enero a junio de 2015, la Banca de Desarrollo otorgó vía financiamiento al sector privado 544,832 </a:t>
            </a:r>
            <a:r>
              <a:rPr lang="es-MX" dirty="0" err="1" smtClean="0">
                <a:solidFill>
                  <a:schemeClr val="accent1">
                    <a:lumMod val="50000"/>
                  </a:schemeClr>
                </a:solidFill>
                <a:latin typeface="Arial" pitchFamily="34" charset="0"/>
                <a:cs typeface="Arial" pitchFamily="34" charset="0"/>
              </a:rPr>
              <a:t>mdp</a:t>
            </a:r>
            <a:r>
              <a:rPr lang="es-MX" dirty="0" smtClean="0">
                <a:solidFill>
                  <a:schemeClr val="accent1">
                    <a:lumMod val="50000"/>
                  </a:schemeClr>
                </a:solidFill>
                <a:latin typeface="Arial" pitchFamily="34" charset="0"/>
                <a:cs typeface="Arial" pitchFamily="34" charset="0"/>
              </a:rPr>
              <a:t>.</a:t>
            </a:r>
          </a:p>
          <a:p>
            <a:pPr algn="just"/>
            <a:endParaRPr lang="es-MX" dirty="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15.6% más que en el mismo periodo de 2014.</a:t>
            </a:r>
            <a:endParaRPr lang="es-MX"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3617861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066800"/>
          </a:xfrm>
        </p:spPr>
        <p:txBody>
          <a:bodyPr/>
          <a:lstStyle/>
          <a:p>
            <a:r>
              <a:rPr lang="es-MX" dirty="0" smtClean="0">
                <a:latin typeface="Arial" pitchFamily="34" charset="0"/>
                <a:cs typeface="Arial" pitchFamily="34" charset="0"/>
              </a:rPr>
              <a:t>Banca de Desarrollo y Pensiones</a:t>
            </a:r>
            <a:endParaRPr lang="es-MX" dirty="0">
              <a:latin typeface="Arial" pitchFamily="34" charset="0"/>
              <a:cs typeface="Arial" pitchFamily="34" charset="0"/>
            </a:endParaRPr>
          </a:p>
        </p:txBody>
      </p:sp>
      <p:sp>
        <p:nvSpPr>
          <p:cNvPr id="3" name="2 Marcador de contenido"/>
          <p:cNvSpPr>
            <a:spLocks noGrp="1"/>
          </p:cNvSpPr>
          <p:nvPr>
            <p:ph idx="1"/>
          </p:nvPr>
        </p:nvSpPr>
        <p:spPr>
          <a:xfrm>
            <a:off x="457200" y="1844824"/>
            <a:ext cx="5770035" cy="2664296"/>
          </a:xfrm>
        </p:spPr>
        <p:txBody>
          <a:bodyPr>
            <a:normAutofit/>
          </a:bodyPr>
          <a:lstStyle/>
          <a:p>
            <a:pPr marL="109728" indent="0" algn="just">
              <a:buNone/>
            </a:pPr>
            <a:r>
              <a:rPr lang="es-MX" dirty="0" smtClean="0">
                <a:solidFill>
                  <a:schemeClr val="accent1">
                    <a:lumMod val="50000"/>
                  </a:schemeClr>
                </a:solidFill>
                <a:latin typeface="Arial" pitchFamily="34" charset="0"/>
                <a:cs typeface="Arial" pitchFamily="34" charset="0"/>
              </a:rPr>
              <a:t>SISTEMA DE PENSIONES</a:t>
            </a:r>
          </a:p>
          <a:p>
            <a:pPr marL="109728" indent="0" algn="just">
              <a:buNone/>
            </a:pPr>
            <a:endParaRPr lang="es-MX" dirty="0">
              <a:solidFill>
                <a:schemeClr val="accent1">
                  <a:lumMod val="50000"/>
                </a:schemeClr>
              </a:solidFill>
              <a:latin typeface="Arial" pitchFamily="34" charset="0"/>
              <a:cs typeface="Arial" pitchFamily="34" charset="0"/>
            </a:endParaRPr>
          </a:p>
          <a:p>
            <a:pPr marL="109728" indent="0" algn="just">
              <a:buNone/>
            </a:pPr>
            <a:r>
              <a:rPr lang="es-MX" dirty="0" smtClean="0">
                <a:solidFill>
                  <a:schemeClr val="accent1">
                    <a:lumMod val="50000"/>
                  </a:schemeClr>
                </a:solidFill>
                <a:latin typeface="Arial" pitchFamily="34" charset="0"/>
                <a:cs typeface="Arial" pitchFamily="34" charset="0"/>
              </a:rPr>
              <a:t>En junio de 2015 los activos administrados por las AFORES representaron 13,9% del PIB.</a:t>
            </a:r>
          </a:p>
          <a:p>
            <a:pPr algn="just"/>
            <a:endParaRPr lang="es-MX" dirty="0">
              <a:latin typeface="Arial" pitchFamily="34" charset="0"/>
              <a:cs typeface="Arial" pitchFamily="34" charset="0"/>
            </a:endParaRPr>
          </a:p>
          <a:p>
            <a:pPr algn="just"/>
            <a:endParaRPr lang="es-MX" dirty="0">
              <a:latin typeface="Arial" pitchFamily="34" charset="0"/>
              <a:cs typeface="Arial" pitchFamily="34" charset="0"/>
            </a:endParaRPr>
          </a:p>
        </p:txBody>
      </p:sp>
      <p:pic>
        <p:nvPicPr>
          <p:cNvPr id="1028" name="Picture 4" descr="Resultado de imagen para af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959" y="5092210"/>
            <a:ext cx="4826860" cy="114375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3-eu-west-1.amazonaws.com/rankia/images/valoraciones/0011/0970/afore_foro.gif?1367940135"/>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227235" y="2708920"/>
            <a:ext cx="2916765" cy="2955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111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1066800"/>
          </a:xfrm>
        </p:spPr>
        <p:txBody>
          <a:bodyPr/>
          <a:lstStyle/>
          <a:p>
            <a:r>
              <a:rPr lang="es-MX" dirty="0" smtClean="0">
                <a:latin typeface="Arial" pitchFamily="34" charset="0"/>
                <a:cs typeface="Arial" pitchFamily="34" charset="0"/>
              </a:rPr>
              <a:t>Sector externo</a:t>
            </a:r>
            <a:endParaRPr lang="es-MX" dirty="0">
              <a:latin typeface="Arial" pitchFamily="34" charset="0"/>
              <a:cs typeface="Arial" pitchFamily="34" charset="0"/>
            </a:endParaRPr>
          </a:p>
        </p:txBody>
      </p:sp>
      <p:sp>
        <p:nvSpPr>
          <p:cNvPr id="3" name="2 Marcador de contenido"/>
          <p:cNvSpPr>
            <a:spLocks noGrp="1"/>
          </p:cNvSpPr>
          <p:nvPr>
            <p:ph idx="1"/>
          </p:nvPr>
        </p:nvSpPr>
        <p:spPr>
          <a:xfrm>
            <a:off x="467544" y="2132856"/>
            <a:ext cx="8229600" cy="4176464"/>
          </a:xfrm>
        </p:spPr>
        <p:txBody>
          <a:bodyPr>
            <a:normAutofit/>
          </a:bodyPr>
          <a:lstStyle/>
          <a:p>
            <a:pPr algn="just"/>
            <a:r>
              <a:rPr lang="es-MX" dirty="0" smtClean="0">
                <a:solidFill>
                  <a:schemeClr val="accent1">
                    <a:lumMod val="50000"/>
                  </a:schemeClr>
                </a:solidFill>
                <a:latin typeface="Arial" pitchFamily="34" charset="0"/>
                <a:cs typeface="Arial" pitchFamily="34" charset="0"/>
              </a:rPr>
              <a:t>Implica las ventas de todos los productos y/o materias primas que realiza México a sus clientes externos.</a:t>
            </a:r>
          </a:p>
          <a:p>
            <a:pPr marL="109728" indent="0" algn="just">
              <a:buNone/>
            </a:pPr>
            <a:endParaRPr lang="es-MX" dirty="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La problemática radica en la sobreoferta de productos en el mercado internacional, la base de producción deficiente y el aumento del valor del dólar. </a:t>
            </a:r>
          </a:p>
          <a:p>
            <a:pPr algn="just"/>
            <a:endParaRPr lang="es-MX" dirty="0" smtClean="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5356845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066800"/>
          </a:xfrm>
        </p:spPr>
        <p:txBody>
          <a:bodyPr/>
          <a:lstStyle/>
          <a:p>
            <a:r>
              <a:rPr lang="es-MX" dirty="0" smtClean="0">
                <a:latin typeface="Arial" pitchFamily="34" charset="0"/>
                <a:cs typeface="Arial" pitchFamily="34" charset="0"/>
              </a:rPr>
              <a:t>Cuenta corriente</a:t>
            </a:r>
            <a:endParaRPr lang="es-MX" dirty="0">
              <a:latin typeface="Arial" pitchFamily="34" charset="0"/>
              <a:cs typeface="Arial" pitchFamily="34" charset="0"/>
            </a:endParaRPr>
          </a:p>
        </p:txBody>
      </p:sp>
      <p:sp>
        <p:nvSpPr>
          <p:cNvPr id="3" name="2 Marcador de contenido"/>
          <p:cNvSpPr>
            <a:spLocks noGrp="1"/>
          </p:cNvSpPr>
          <p:nvPr>
            <p:ph idx="1"/>
          </p:nvPr>
        </p:nvSpPr>
        <p:spPr>
          <a:xfrm>
            <a:off x="457200" y="1988840"/>
            <a:ext cx="8229600" cy="4325112"/>
          </a:xfrm>
        </p:spPr>
        <p:txBody>
          <a:bodyPr/>
          <a:lstStyle/>
          <a:p>
            <a:pPr algn="just"/>
            <a:r>
              <a:rPr lang="es-MX" dirty="0" smtClean="0">
                <a:solidFill>
                  <a:schemeClr val="accent1">
                    <a:lumMod val="50000"/>
                  </a:schemeClr>
                </a:solidFill>
                <a:latin typeface="Arial" pitchFamily="34" charset="0"/>
                <a:cs typeface="Arial" pitchFamily="34" charset="0"/>
              </a:rPr>
              <a:t>Es la relación existente entre las operaciones de importación y exportación que realiza una entidad.</a:t>
            </a:r>
          </a:p>
          <a:p>
            <a:pPr algn="just"/>
            <a:endParaRPr lang="es-MX" dirty="0">
              <a:solidFill>
                <a:schemeClr val="accent1">
                  <a:lumMod val="50000"/>
                </a:schemeClr>
              </a:solidFill>
              <a:latin typeface="Arial" pitchFamily="34" charset="0"/>
              <a:cs typeface="Arial" pitchFamily="34" charset="0"/>
            </a:endParaRPr>
          </a:p>
          <a:p>
            <a:pPr algn="just"/>
            <a:r>
              <a:rPr lang="es-MX" dirty="0" smtClean="0">
                <a:solidFill>
                  <a:schemeClr val="accent1">
                    <a:lumMod val="50000"/>
                  </a:schemeClr>
                </a:solidFill>
                <a:latin typeface="Arial" pitchFamily="34" charset="0"/>
                <a:cs typeface="Arial" pitchFamily="34" charset="0"/>
              </a:rPr>
              <a:t>Para el caso de México, se espera que la balanza comercial tenga un déficit de más del 2.6% del PIB.</a:t>
            </a:r>
            <a:endParaRPr lang="es-MX"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6411848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066800"/>
          </a:xfrm>
        </p:spPr>
        <p:txBody>
          <a:bodyPr>
            <a:normAutofit fontScale="90000"/>
          </a:bodyPr>
          <a:lstStyle/>
          <a:p>
            <a:pPr algn="ctr"/>
            <a:r>
              <a:rPr lang="es-MX" dirty="0" smtClean="0">
                <a:latin typeface="Arial" pitchFamily="34" charset="0"/>
                <a:cs typeface="Arial" pitchFamily="34" charset="0"/>
              </a:rPr>
              <a:t>Medidas para impulsar la economía (EPN)</a:t>
            </a:r>
            <a:endParaRPr lang="es-MX" dirty="0">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727907447"/>
              </p:ext>
            </p:extLst>
          </p:nvPr>
        </p:nvGraphicFramePr>
        <p:xfrm>
          <a:off x="251520" y="1989138"/>
          <a:ext cx="864096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27127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MX" b="1" dirty="0" smtClean="0"/>
              <a:t>¿Qué es el empleo?</a:t>
            </a:r>
            <a:endParaRPr lang="es-MX" b="1" dirty="0"/>
          </a:p>
        </p:txBody>
      </p:sp>
      <p:pic>
        <p:nvPicPr>
          <p:cNvPr id="1036" name="Picture 12" descr="Resultado de imagen para empleo"/>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457200" y="2834654"/>
            <a:ext cx="4038600" cy="335563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texto 3"/>
          <p:cNvSpPr>
            <a:spLocks noGrp="1"/>
          </p:cNvSpPr>
          <p:nvPr>
            <p:ph sz="half" idx="2"/>
          </p:nvPr>
        </p:nvSpPr>
        <p:spPr/>
        <p:txBody>
          <a:bodyPr>
            <a:normAutofit/>
          </a:bodyPr>
          <a:lstStyle/>
          <a:p>
            <a:endParaRPr lang="es-MX" dirty="0" smtClean="0"/>
          </a:p>
          <a:p>
            <a:pPr marL="109728" indent="0" algn="just">
              <a:buNone/>
            </a:pPr>
            <a:r>
              <a:rPr lang="es-MX" sz="2400" dirty="0" smtClean="0">
                <a:solidFill>
                  <a:schemeClr val="tx2">
                    <a:lumMod val="75000"/>
                  </a:schemeClr>
                </a:solidFill>
              </a:rPr>
              <a:t>Trabajo efectuado a cambio de un pago (salario, sueldo, comisiones, propinas, pagos a destajo o pagos en especie) sin importar la relación de dependencia (si es empleo independiente-asalariado o independiente-autoempleo). (OIT, 2004).</a:t>
            </a:r>
            <a:endParaRPr lang="es-MX" sz="2400" dirty="0">
              <a:solidFill>
                <a:schemeClr val="tx2">
                  <a:lumMod val="75000"/>
                </a:schemeClr>
              </a:solidFill>
            </a:endParaRPr>
          </a:p>
        </p:txBody>
      </p:sp>
    </p:spTree>
    <p:extLst>
      <p:ext uri="{BB962C8B-B14F-4D97-AF65-F5344CB8AC3E}">
        <p14:creationId xmlns:p14="http://schemas.microsoft.com/office/powerpoint/2010/main" val="12387526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1143000"/>
            <a:ext cx="8382000" cy="485800"/>
          </a:xfrm>
        </p:spPr>
        <p:txBody>
          <a:bodyPr>
            <a:normAutofit fontScale="90000"/>
          </a:bodyPr>
          <a:lstStyle/>
          <a:p>
            <a:r>
              <a:rPr lang="es-MX" dirty="0" smtClean="0"/>
              <a:t>“Diferencia entre empleo y trabajo”</a:t>
            </a:r>
            <a:endParaRPr lang="es-MX" dirty="0"/>
          </a:p>
        </p:txBody>
      </p:sp>
      <p:sp>
        <p:nvSpPr>
          <p:cNvPr id="3" name="Marcador de texto 2"/>
          <p:cNvSpPr>
            <a:spLocks noGrp="1"/>
          </p:cNvSpPr>
          <p:nvPr>
            <p:ph type="body" idx="1"/>
          </p:nvPr>
        </p:nvSpPr>
        <p:spPr>
          <a:xfrm>
            <a:off x="401795" y="1787770"/>
            <a:ext cx="4041648" cy="457200"/>
          </a:xfrm>
        </p:spPr>
        <p:txBody>
          <a:bodyPr/>
          <a:lstStyle/>
          <a:p>
            <a:pPr algn="ctr"/>
            <a:r>
              <a:rPr lang="es-MX" dirty="0" smtClean="0">
                <a:solidFill>
                  <a:schemeClr val="tx2">
                    <a:lumMod val="75000"/>
                  </a:schemeClr>
                </a:solidFill>
              </a:rPr>
              <a:t>Empleo</a:t>
            </a:r>
            <a:endParaRPr lang="es-MX" dirty="0">
              <a:solidFill>
                <a:schemeClr val="tx2">
                  <a:lumMod val="75000"/>
                </a:schemeClr>
              </a:solidFill>
            </a:endParaRPr>
          </a:p>
        </p:txBody>
      </p:sp>
      <p:sp>
        <p:nvSpPr>
          <p:cNvPr id="4" name="Marcador de contenido 3"/>
          <p:cNvSpPr>
            <a:spLocks noGrp="1"/>
          </p:cNvSpPr>
          <p:nvPr>
            <p:ph sz="quarter" idx="4294967295"/>
          </p:nvPr>
        </p:nvSpPr>
        <p:spPr>
          <a:xfrm>
            <a:off x="514352" y="2492896"/>
            <a:ext cx="3816534" cy="3816424"/>
          </a:xfrm>
          <a:prstGeom prst="rect">
            <a:avLst/>
          </a:prstGeom>
        </p:spPr>
        <p:txBody>
          <a:bodyPr>
            <a:noAutofit/>
          </a:bodyPr>
          <a:lstStyle/>
          <a:p>
            <a:pPr marL="109728" indent="0" algn="just">
              <a:buNone/>
            </a:pPr>
            <a:r>
              <a:rPr lang="es-MX" sz="2200" dirty="0" smtClean="0">
                <a:solidFill>
                  <a:schemeClr val="tx2">
                    <a:lumMod val="75000"/>
                  </a:schemeClr>
                </a:solidFill>
              </a:rPr>
              <a:t>Los trabajadores comercian sus capacidades en el mercado laboral, que está regulado por alguna administración para evitar conflictos. La empresa es el lugar donde las facultades de los trabajadores interactúan con la finalidad de percibir una ganancia.</a:t>
            </a:r>
            <a:endParaRPr lang="es-MX" sz="2200" dirty="0">
              <a:solidFill>
                <a:schemeClr val="tx2">
                  <a:lumMod val="75000"/>
                </a:schemeClr>
              </a:solidFill>
            </a:endParaRPr>
          </a:p>
        </p:txBody>
      </p:sp>
      <p:sp>
        <p:nvSpPr>
          <p:cNvPr id="5" name="Marcador de texto 4"/>
          <p:cNvSpPr>
            <a:spLocks noGrp="1"/>
          </p:cNvSpPr>
          <p:nvPr>
            <p:ph type="body" sz="quarter" idx="3"/>
          </p:nvPr>
        </p:nvSpPr>
        <p:spPr>
          <a:xfrm>
            <a:off x="4721225" y="1787770"/>
            <a:ext cx="4041775" cy="457200"/>
          </a:xfrm>
        </p:spPr>
        <p:txBody>
          <a:bodyPr/>
          <a:lstStyle/>
          <a:p>
            <a:pPr algn="ctr"/>
            <a:r>
              <a:rPr lang="es-MX" dirty="0" smtClean="0">
                <a:solidFill>
                  <a:schemeClr val="tx2">
                    <a:lumMod val="75000"/>
                  </a:schemeClr>
                </a:solidFill>
              </a:rPr>
              <a:t>Trabajo</a:t>
            </a:r>
            <a:endParaRPr lang="es-MX" dirty="0">
              <a:solidFill>
                <a:schemeClr val="tx2">
                  <a:lumMod val="75000"/>
                </a:schemeClr>
              </a:solidFill>
            </a:endParaRPr>
          </a:p>
        </p:txBody>
      </p:sp>
      <p:sp>
        <p:nvSpPr>
          <p:cNvPr id="6" name="Marcador de contenido 5"/>
          <p:cNvSpPr>
            <a:spLocks noGrp="1"/>
          </p:cNvSpPr>
          <p:nvPr>
            <p:ph sz="quarter" idx="4294967295"/>
          </p:nvPr>
        </p:nvSpPr>
        <p:spPr>
          <a:xfrm>
            <a:off x="4495477" y="2636912"/>
            <a:ext cx="3816535" cy="3384376"/>
          </a:xfrm>
          <a:prstGeom prst="rect">
            <a:avLst/>
          </a:prstGeom>
        </p:spPr>
        <p:txBody>
          <a:bodyPr/>
          <a:lstStyle/>
          <a:p>
            <a:pPr marL="109728" indent="0" algn="just">
              <a:buNone/>
            </a:pPr>
            <a:r>
              <a:rPr lang="es-MX" sz="2200" dirty="0" smtClean="0">
                <a:solidFill>
                  <a:schemeClr val="tx2">
                    <a:lumMod val="75000"/>
                  </a:schemeClr>
                </a:solidFill>
              </a:rPr>
              <a:t>Es el Conjunto de actividades humanas, remuneradas o no, que producen bienes o servicios en una economía o que satisfacen las necesidades de una comunidad.</a:t>
            </a:r>
            <a:endParaRPr lang="es-MX" sz="2200" dirty="0">
              <a:solidFill>
                <a:schemeClr val="tx2">
                  <a:lumMod val="75000"/>
                </a:schemeClr>
              </a:solidFill>
            </a:endParaRPr>
          </a:p>
        </p:txBody>
      </p:sp>
    </p:spTree>
    <p:extLst>
      <p:ext uri="{BB962C8B-B14F-4D97-AF65-F5344CB8AC3E}">
        <p14:creationId xmlns:p14="http://schemas.microsoft.com/office/powerpoint/2010/main" val="28920531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t>
            </a:r>
            <a:r>
              <a:rPr lang="es-MX" dirty="0" smtClean="0"/>
              <a:t>Porqué </a:t>
            </a:r>
            <a:r>
              <a:rPr lang="es-MX" dirty="0" smtClean="0"/>
              <a:t>es importante el empleo?</a:t>
            </a:r>
            <a:endParaRPr lang="es-MX" dirty="0"/>
          </a:p>
        </p:txBody>
      </p:sp>
      <p:sp>
        <p:nvSpPr>
          <p:cNvPr id="3" name="Marcador de contenido 2"/>
          <p:cNvSpPr>
            <a:spLocks noGrp="1"/>
          </p:cNvSpPr>
          <p:nvPr>
            <p:ph sz="quarter" idx="4294967295"/>
          </p:nvPr>
        </p:nvSpPr>
        <p:spPr>
          <a:xfrm>
            <a:off x="514351" y="2404796"/>
            <a:ext cx="7796030" cy="3616491"/>
          </a:xfrm>
          <a:prstGeom prst="rect">
            <a:avLst/>
          </a:prstGeom>
        </p:spPr>
        <p:txBody>
          <a:bodyPr/>
          <a:lstStyle/>
          <a:p>
            <a:pPr marL="109728" indent="0" algn="just">
              <a:buNone/>
            </a:pPr>
            <a:r>
              <a:rPr lang="es-MX" dirty="0" smtClean="0">
                <a:solidFill>
                  <a:schemeClr val="tx2">
                    <a:lumMod val="75000"/>
                  </a:schemeClr>
                </a:solidFill>
              </a:rPr>
              <a:t>Al ser uno de los factores de producción, el empleo es una de las fuentes de crecimiento para que un país produzca es necesario el trabajo, es decir, si una economía puede emplear más trabajo en actividades productivas va  a producir más:</a:t>
            </a:r>
          </a:p>
          <a:p>
            <a:pPr marL="0" indent="0" algn="just">
              <a:buNone/>
            </a:pPr>
            <a:r>
              <a:rPr lang="es-MX" dirty="0" smtClean="0">
                <a:solidFill>
                  <a:schemeClr val="tx2">
                    <a:lumMod val="75000"/>
                  </a:schemeClr>
                </a:solidFill>
              </a:rPr>
              <a:t>PIB= PRODUCTIVIDAD* f (capital, trabajo)</a:t>
            </a:r>
          </a:p>
          <a:p>
            <a:pPr marL="0" indent="0" algn="just">
              <a:buNone/>
            </a:pPr>
            <a:r>
              <a:rPr lang="es-MX" dirty="0" smtClean="0">
                <a:solidFill>
                  <a:schemeClr val="tx2">
                    <a:lumMod val="75000"/>
                  </a:schemeClr>
                </a:solidFill>
              </a:rPr>
              <a:t>(</a:t>
            </a:r>
            <a:r>
              <a:rPr lang="es-MX" dirty="0" err="1" smtClean="0">
                <a:solidFill>
                  <a:schemeClr val="tx2">
                    <a:lumMod val="75000"/>
                  </a:schemeClr>
                </a:solidFill>
              </a:rPr>
              <a:t>Hulten</a:t>
            </a:r>
            <a:r>
              <a:rPr lang="es-MX" dirty="0" smtClean="0">
                <a:solidFill>
                  <a:schemeClr val="tx2">
                    <a:lumMod val="75000"/>
                  </a:schemeClr>
                </a:solidFill>
              </a:rPr>
              <a:t>. 2000)</a:t>
            </a:r>
            <a:endParaRPr lang="es-MX" dirty="0">
              <a:solidFill>
                <a:schemeClr val="tx2">
                  <a:lumMod val="75000"/>
                </a:schemeClr>
              </a:solidFill>
            </a:endParaRPr>
          </a:p>
        </p:txBody>
      </p:sp>
    </p:spTree>
    <p:extLst>
      <p:ext uri="{BB962C8B-B14F-4D97-AF65-F5344CB8AC3E}">
        <p14:creationId xmlns:p14="http://schemas.microsoft.com/office/powerpoint/2010/main" val="1580536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¿Cómo se mide el empleo?</a:t>
            </a:r>
            <a:endParaRPr lang="es-MX" b="1" dirty="0"/>
          </a:p>
        </p:txBody>
      </p:sp>
      <p:sp>
        <p:nvSpPr>
          <p:cNvPr id="3" name="Marcador de contenido 2"/>
          <p:cNvSpPr>
            <a:spLocks noGrp="1"/>
          </p:cNvSpPr>
          <p:nvPr>
            <p:ph sz="quarter" idx="2"/>
          </p:nvPr>
        </p:nvSpPr>
        <p:spPr/>
        <p:txBody>
          <a:bodyPr>
            <a:normAutofit fontScale="85000" lnSpcReduction="20000"/>
          </a:bodyPr>
          <a:lstStyle/>
          <a:p>
            <a:pPr marL="109728" indent="0" algn="just">
              <a:buNone/>
            </a:pPr>
            <a:r>
              <a:rPr lang="es-MX" sz="2400" dirty="0">
                <a:solidFill>
                  <a:schemeClr val="tx2">
                    <a:lumMod val="75000"/>
                  </a:schemeClr>
                </a:solidFill>
              </a:rPr>
              <a:t>El empleo formal se mide  través del número de trabajadores registrados en el instituto mexicano del seguro social (</a:t>
            </a:r>
            <a:r>
              <a:rPr lang="es-MX" sz="2400" dirty="0" err="1">
                <a:solidFill>
                  <a:schemeClr val="tx2">
                    <a:lumMod val="75000"/>
                  </a:schemeClr>
                </a:solidFill>
              </a:rPr>
              <a:t>imss</a:t>
            </a:r>
            <a:r>
              <a:rPr lang="es-MX" sz="2400" dirty="0">
                <a:solidFill>
                  <a:schemeClr val="tx2">
                    <a:lumMod val="75000"/>
                  </a:schemeClr>
                </a:solidFill>
              </a:rPr>
              <a:t>), que es la institución que brinda los servicios de salud y seguridad social a lo trabajadores formales</a:t>
            </a:r>
            <a:r>
              <a:rPr lang="es-MX" sz="2400" dirty="0" smtClean="0">
                <a:solidFill>
                  <a:schemeClr val="tx2">
                    <a:lumMod val="75000"/>
                  </a:schemeClr>
                </a:solidFill>
              </a:rPr>
              <a:t>.</a:t>
            </a:r>
          </a:p>
          <a:p>
            <a:pPr marL="109728" indent="0" algn="just">
              <a:buNone/>
            </a:pPr>
            <a:endParaRPr lang="es-MX" sz="2400" dirty="0">
              <a:solidFill>
                <a:schemeClr val="tx2">
                  <a:lumMod val="75000"/>
                </a:schemeClr>
              </a:solidFill>
            </a:endParaRPr>
          </a:p>
          <a:p>
            <a:pPr marL="109728" indent="0" algn="just">
              <a:buNone/>
            </a:pPr>
            <a:r>
              <a:rPr lang="es-MX" sz="2400" dirty="0">
                <a:solidFill>
                  <a:schemeClr val="tx2">
                    <a:lumMod val="75000"/>
                  </a:schemeClr>
                </a:solidFill>
              </a:rPr>
              <a:t>en el año 2000, china entra al mercado mundial y por ende baja drásticamente el empleo en el área industrial exportadora y después vuelve a bajar por la crisis del 2009.</a:t>
            </a:r>
          </a:p>
          <a:p>
            <a:pPr marL="109728" indent="0">
              <a:buNone/>
            </a:pPr>
            <a:endParaRPr lang="es-MX" dirty="0"/>
          </a:p>
        </p:txBody>
      </p:sp>
      <p:pic>
        <p:nvPicPr>
          <p:cNvPr id="8" name="Marcador de contenido 7"/>
          <p:cNvPicPr>
            <a:picLocks noGrp="1" noChangeAspect="1"/>
          </p:cNvPicPr>
          <p:nvPr>
            <p:ph sz="quarter" idx="4"/>
          </p:nvPr>
        </p:nvPicPr>
        <p:blipFill>
          <a:blip r:embed="rId2"/>
          <a:stretch>
            <a:fillRect/>
          </a:stretch>
        </p:blipFill>
        <p:spPr>
          <a:xfrm>
            <a:off x="5364088" y="2682226"/>
            <a:ext cx="2780950" cy="3096989"/>
          </a:xfrm>
          <a:prstGeom prst="rect">
            <a:avLst/>
          </a:prstGeom>
        </p:spPr>
      </p:pic>
    </p:spTree>
    <p:extLst>
      <p:ext uri="{BB962C8B-B14F-4D97-AF65-F5344CB8AC3E}">
        <p14:creationId xmlns:p14="http://schemas.microsoft.com/office/powerpoint/2010/main" val="30995491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0678" y="692696"/>
            <a:ext cx="8229600" cy="576064"/>
          </a:xfrm>
        </p:spPr>
        <p:txBody>
          <a:bodyPr>
            <a:normAutofit fontScale="90000"/>
          </a:bodyPr>
          <a:lstStyle/>
          <a:p>
            <a:pPr algn="ctr"/>
            <a:r>
              <a:rPr lang="es-MX" dirty="0" smtClean="0"/>
              <a:t>Empleo formal vs empleo informal</a:t>
            </a:r>
            <a:endParaRPr lang="es-MX" dirty="0"/>
          </a:p>
        </p:txBody>
      </p:sp>
      <p:sp>
        <p:nvSpPr>
          <p:cNvPr id="3" name="Marcador de contenido 2"/>
          <p:cNvSpPr>
            <a:spLocks noGrp="1"/>
          </p:cNvSpPr>
          <p:nvPr>
            <p:ph sz="quarter" idx="4294967295"/>
          </p:nvPr>
        </p:nvSpPr>
        <p:spPr>
          <a:xfrm>
            <a:off x="251520" y="1412776"/>
            <a:ext cx="4079366" cy="6264695"/>
          </a:xfrm>
          <a:prstGeom prst="rect">
            <a:avLst/>
          </a:prstGeom>
        </p:spPr>
        <p:txBody>
          <a:bodyPr/>
          <a:lstStyle/>
          <a:p>
            <a:pPr algn="just"/>
            <a:r>
              <a:rPr lang="es-MX" sz="2400" dirty="0" smtClean="0">
                <a:solidFill>
                  <a:schemeClr val="tx2">
                    <a:lumMod val="75000"/>
                  </a:schemeClr>
                </a:solidFill>
              </a:rPr>
              <a:t>Trabajadores con una relación laboral reconocida.</a:t>
            </a:r>
          </a:p>
          <a:p>
            <a:pPr algn="just"/>
            <a:r>
              <a:rPr lang="es-MX" sz="2400" dirty="0" smtClean="0">
                <a:solidFill>
                  <a:schemeClr val="tx2">
                    <a:lumMod val="75000"/>
                  </a:schemeClr>
                </a:solidFill>
              </a:rPr>
              <a:t>Hacen cumplir sus derechos laborales, como seguridad social, beneficios no salariales de liquidación o finiquito al término de la relación de trabajo.</a:t>
            </a:r>
          </a:p>
          <a:p>
            <a:pPr algn="just"/>
            <a:r>
              <a:rPr lang="es-MX" sz="2400" dirty="0" smtClean="0">
                <a:solidFill>
                  <a:schemeClr val="tx2">
                    <a:lumMod val="75000"/>
                  </a:schemeClr>
                </a:solidFill>
              </a:rPr>
              <a:t>Tiene impacto en el crecimiento económico y en la reducción de pobreza </a:t>
            </a:r>
            <a:r>
              <a:rPr lang="es-MX" sz="2400" dirty="0" smtClean="0">
                <a:solidFill>
                  <a:schemeClr val="tx2">
                    <a:lumMod val="75000"/>
                  </a:schemeClr>
                </a:solidFill>
              </a:rPr>
              <a:t>(OECD, </a:t>
            </a:r>
            <a:r>
              <a:rPr lang="es-MX" sz="2400" dirty="0" smtClean="0">
                <a:solidFill>
                  <a:schemeClr val="tx2">
                    <a:lumMod val="75000"/>
                  </a:schemeClr>
                </a:solidFill>
              </a:rPr>
              <a:t>2009)</a:t>
            </a:r>
          </a:p>
        </p:txBody>
      </p:sp>
      <p:sp>
        <p:nvSpPr>
          <p:cNvPr id="4" name="Marcador de contenido 3"/>
          <p:cNvSpPr>
            <a:spLocks noGrp="1"/>
          </p:cNvSpPr>
          <p:nvPr>
            <p:ph sz="quarter" idx="4294967295"/>
          </p:nvPr>
        </p:nvSpPr>
        <p:spPr>
          <a:xfrm>
            <a:off x="4495478" y="1412776"/>
            <a:ext cx="3814904" cy="6408711"/>
          </a:xfrm>
          <a:prstGeom prst="rect">
            <a:avLst/>
          </a:prstGeom>
        </p:spPr>
        <p:txBody>
          <a:bodyPr/>
          <a:lstStyle/>
          <a:p>
            <a:pPr algn="just"/>
            <a:r>
              <a:rPr lang="es-MX" sz="2400" dirty="0" smtClean="0">
                <a:solidFill>
                  <a:schemeClr val="tx2">
                    <a:lumMod val="75000"/>
                  </a:schemeClr>
                </a:solidFill>
              </a:rPr>
              <a:t>Trabajadores </a:t>
            </a:r>
            <a:r>
              <a:rPr lang="es-MX" sz="2400" dirty="0">
                <a:solidFill>
                  <a:schemeClr val="tx2">
                    <a:lumMod val="75000"/>
                  </a:schemeClr>
                </a:solidFill>
              </a:rPr>
              <a:t>que, aunque reciben un pago por su trabajo, no tienen una relación laboral reconocida.</a:t>
            </a:r>
          </a:p>
          <a:p>
            <a:pPr algn="just"/>
            <a:r>
              <a:rPr lang="es-MX" sz="2400" dirty="0">
                <a:solidFill>
                  <a:schemeClr val="tx2">
                    <a:lumMod val="75000"/>
                  </a:schemeClr>
                </a:solidFill>
              </a:rPr>
              <a:t>No pueden hacer cumplir sus derechos laborales.</a:t>
            </a:r>
          </a:p>
          <a:p>
            <a:pPr algn="just"/>
            <a:r>
              <a:rPr lang="es-MX" sz="2400" dirty="0">
                <a:solidFill>
                  <a:schemeClr val="tx2">
                    <a:lumMod val="75000"/>
                  </a:schemeClr>
                </a:solidFill>
              </a:rPr>
              <a:t>6 de cada diez trabajadores </a:t>
            </a:r>
            <a:r>
              <a:rPr lang="es-MX" sz="2400" dirty="0" smtClean="0">
                <a:solidFill>
                  <a:schemeClr val="tx2">
                    <a:lumMod val="75000"/>
                  </a:schemeClr>
                </a:solidFill>
              </a:rPr>
              <a:t>tienen este tipo de e</a:t>
            </a:r>
            <a:r>
              <a:rPr lang="es-MX" sz="2400" dirty="0">
                <a:solidFill>
                  <a:schemeClr val="tx2">
                    <a:lumMod val="75000"/>
                  </a:schemeClr>
                </a:solidFill>
              </a:rPr>
              <a:t>mpleo (OECD, 2009)</a:t>
            </a:r>
          </a:p>
          <a:p>
            <a:pPr algn="just"/>
            <a:endParaRPr lang="es-MX" sz="2400" dirty="0">
              <a:solidFill>
                <a:schemeClr val="tx2">
                  <a:lumMod val="75000"/>
                </a:schemeClr>
              </a:solidFill>
            </a:endParaRPr>
          </a:p>
        </p:txBody>
      </p:sp>
    </p:spTree>
    <p:extLst>
      <p:ext uri="{BB962C8B-B14F-4D97-AF65-F5344CB8AC3E}">
        <p14:creationId xmlns:p14="http://schemas.microsoft.com/office/powerpoint/2010/main" val="1694760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1. Entorno económico de las empresas turísticas</a:t>
            </a:r>
            <a:endParaRPr lang="es-MX" dirty="0"/>
          </a:p>
        </p:txBody>
      </p:sp>
      <p:sp>
        <p:nvSpPr>
          <p:cNvPr id="3" name="Marcador de contenido 2"/>
          <p:cNvSpPr>
            <a:spLocks noGrp="1"/>
          </p:cNvSpPr>
          <p:nvPr>
            <p:ph idx="1"/>
          </p:nvPr>
        </p:nvSpPr>
        <p:spPr/>
        <p:txBody>
          <a:bodyPr/>
          <a:lstStyle/>
          <a:p>
            <a:pPr marL="109728" indent="0" algn="just">
              <a:buNone/>
            </a:pPr>
            <a:r>
              <a:rPr lang="es-MX" dirty="0" smtClean="0">
                <a:solidFill>
                  <a:schemeClr val="accent1">
                    <a:lumMod val="50000"/>
                  </a:schemeClr>
                </a:solidFill>
              </a:rPr>
              <a:t>1.1 La actividad económica e indicadores económicos</a:t>
            </a:r>
            <a:endParaRPr lang="es-MX"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755576" y="3429000"/>
            <a:ext cx="3096344" cy="2232248"/>
          </a:xfrm>
          <a:prstGeom prst="rect">
            <a:avLst/>
          </a:prstGeom>
        </p:spPr>
      </p:pic>
      <p:pic>
        <p:nvPicPr>
          <p:cNvPr id="5" name="Imagen 4"/>
          <p:cNvPicPr>
            <a:picLocks noChangeAspect="1"/>
          </p:cNvPicPr>
          <p:nvPr/>
        </p:nvPicPr>
        <p:blipFill>
          <a:blip r:embed="rId3"/>
          <a:stretch>
            <a:fillRect/>
          </a:stretch>
        </p:blipFill>
        <p:spPr>
          <a:xfrm>
            <a:off x="5076056" y="3284984"/>
            <a:ext cx="2962275" cy="2160240"/>
          </a:xfrm>
          <a:prstGeom prst="rect">
            <a:avLst/>
          </a:prstGeom>
        </p:spPr>
      </p:pic>
    </p:spTree>
    <p:extLst>
      <p:ext uri="{BB962C8B-B14F-4D97-AF65-F5344CB8AC3E}">
        <p14:creationId xmlns:p14="http://schemas.microsoft.com/office/powerpoint/2010/main" val="9044529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Indicadores de ocupación y empleo de México en 2018</a:t>
            </a:r>
            <a:endParaRPr lang="es-MX" dirty="0"/>
          </a:p>
        </p:txBody>
      </p:sp>
      <p:sp>
        <p:nvSpPr>
          <p:cNvPr id="3" name="Marcador de texto 2"/>
          <p:cNvSpPr>
            <a:spLocks noGrp="1"/>
          </p:cNvSpPr>
          <p:nvPr>
            <p:ph type="body" idx="1"/>
          </p:nvPr>
        </p:nvSpPr>
        <p:spPr/>
        <p:txBody>
          <a:bodyPr/>
          <a:lstStyle/>
          <a:p>
            <a:r>
              <a:rPr lang="es-MX" b="1" dirty="0" smtClean="0">
                <a:solidFill>
                  <a:schemeClr val="accent2"/>
                </a:solidFill>
              </a:rPr>
              <a:t>Tasa de desocupación</a:t>
            </a:r>
            <a:endParaRPr lang="es-MX" b="1" dirty="0">
              <a:solidFill>
                <a:schemeClr val="accent2"/>
              </a:solidFill>
            </a:endParaRPr>
          </a:p>
        </p:txBody>
      </p:sp>
      <p:sp>
        <p:nvSpPr>
          <p:cNvPr id="4" name="Marcador de texto 3"/>
          <p:cNvSpPr>
            <a:spLocks noGrp="1"/>
          </p:cNvSpPr>
          <p:nvPr>
            <p:ph type="body" sz="half" idx="15"/>
          </p:nvPr>
        </p:nvSpPr>
        <p:spPr>
          <a:xfrm>
            <a:off x="514352" y="2639658"/>
            <a:ext cx="2482596" cy="3885686"/>
          </a:xfrm>
        </p:spPr>
        <p:txBody>
          <a:bodyPr>
            <a:noAutofit/>
          </a:bodyPr>
          <a:lstStyle/>
          <a:p>
            <a:pPr algn="just"/>
            <a:r>
              <a:rPr lang="es-MX" sz="1800" dirty="0" smtClean="0">
                <a:solidFill>
                  <a:schemeClr val="tx2">
                    <a:lumMod val="75000"/>
                  </a:schemeClr>
                </a:solidFill>
              </a:rPr>
              <a:t>Se refiere al porcentaje de la población económicamente activa que no trabajó, pero manifestó su disposición para hacerlo e hizo una actividad por obtener empleo.</a:t>
            </a:r>
          </a:p>
          <a:p>
            <a:pPr algn="just"/>
            <a:r>
              <a:rPr lang="es-MX" sz="1800" dirty="0">
                <a:solidFill>
                  <a:schemeClr val="tx2">
                    <a:lumMod val="75000"/>
                  </a:schemeClr>
                </a:solidFill>
              </a:rPr>
              <a:t>2 millones de pea</a:t>
            </a:r>
          </a:p>
          <a:p>
            <a:pPr algn="just"/>
            <a:r>
              <a:rPr lang="es-MX" sz="1800" dirty="0">
                <a:solidFill>
                  <a:schemeClr val="tx2">
                    <a:lumMod val="75000"/>
                  </a:schemeClr>
                </a:solidFill>
              </a:rPr>
              <a:t>3.4% en 2018</a:t>
            </a:r>
          </a:p>
          <a:p>
            <a:pPr algn="just"/>
            <a:r>
              <a:rPr lang="es-MX" sz="1800" dirty="0">
                <a:solidFill>
                  <a:schemeClr val="tx2">
                    <a:lumMod val="75000"/>
                  </a:schemeClr>
                </a:solidFill>
              </a:rPr>
              <a:t>3.4 % en 2017</a:t>
            </a:r>
          </a:p>
          <a:p>
            <a:pPr algn="just"/>
            <a:endParaRPr lang="es-MX" sz="1800" dirty="0">
              <a:solidFill>
                <a:schemeClr val="tx2">
                  <a:lumMod val="75000"/>
                </a:schemeClr>
              </a:solidFill>
            </a:endParaRPr>
          </a:p>
        </p:txBody>
      </p:sp>
      <p:sp>
        <p:nvSpPr>
          <p:cNvPr id="5" name="Marcador de texto 4"/>
          <p:cNvSpPr>
            <a:spLocks noGrp="1"/>
          </p:cNvSpPr>
          <p:nvPr>
            <p:ph type="body" sz="quarter" idx="3"/>
          </p:nvPr>
        </p:nvSpPr>
        <p:spPr/>
        <p:txBody>
          <a:bodyPr/>
          <a:lstStyle/>
          <a:p>
            <a:r>
              <a:rPr lang="es-MX" b="1" dirty="0" smtClean="0">
                <a:solidFill>
                  <a:schemeClr val="accent2"/>
                </a:solidFill>
              </a:rPr>
              <a:t>Tasa de subocupación</a:t>
            </a:r>
            <a:endParaRPr lang="es-MX" b="1" dirty="0">
              <a:solidFill>
                <a:schemeClr val="accent2"/>
              </a:solidFill>
            </a:endParaRPr>
          </a:p>
        </p:txBody>
      </p:sp>
      <p:sp>
        <p:nvSpPr>
          <p:cNvPr id="6" name="Marcador de texto 5"/>
          <p:cNvSpPr>
            <a:spLocks noGrp="1"/>
          </p:cNvSpPr>
          <p:nvPr>
            <p:ph type="body" sz="half" idx="16"/>
          </p:nvPr>
        </p:nvSpPr>
        <p:spPr>
          <a:xfrm>
            <a:off x="3175966" y="2639658"/>
            <a:ext cx="2482596" cy="3669662"/>
          </a:xfrm>
        </p:spPr>
        <p:txBody>
          <a:bodyPr>
            <a:noAutofit/>
          </a:bodyPr>
          <a:lstStyle/>
          <a:p>
            <a:pPr algn="just"/>
            <a:r>
              <a:rPr lang="es-MX" sz="1800" dirty="0" smtClean="0">
                <a:solidFill>
                  <a:schemeClr val="tx2">
                    <a:lumMod val="75000"/>
                  </a:schemeClr>
                </a:solidFill>
              </a:rPr>
              <a:t>Se refiere al porcentaje de la población ocupada que tiene la necesidad y disponibilidad de ofertar más tiempo de trabajo de lo que su ocupación actual le demanda.</a:t>
            </a:r>
          </a:p>
          <a:p>
            <a:pPr algn="just"/>
            <a:r>
              <a:rPr lang="es-MX" sz="1800" dirty="0">
                <a:solidFill>
                  <a:schemeClr val="tx2">
                    <a:lumMod val="75000"/>
                  </a:schemeClr>
                </a:solidFill>
              </a:rPr>
              <a:t>4 millones de pea</a:t>
            </a:r>
          </a:p>
          <a:p>
            <a:pPr algn="just"/>
            <a:r>
              <a:rPr lang="es-MX" sz="1800" dirty="0">
                <a:solidFill>
                  <a:schemeClr val="tx2">
                    <a:lumMod val="75000"/>
                  </a:schemeClr>
                </a:solidFill>
              </a:rPr>
              <a:t>6.9% en 2018</a:t>
            </a:r>
          </a:p>
          <a:p>
            <a:pPr algn="just"/>
            <a:r>
              <a:rPr lang="es-MX" sz="1800" dirty="0">
                <a:solidFill>
                  <a:schemeClr val="tx2">
                    <a:lumMod val="75000"/>
                  </a:schemeClr>
                </a:solidFill>
              </a:rPr>
              <a:t>7.2% en 2017</a:t>
            </a:r>
            <a:endParaRPr lang="es-MX" sz="1800" dirty="0">
              <a:solidFill>
                <a:schemeClr val="tx2">
                  <a:lumMod val="75000"/>
                </a:schemeClr>
              </a:solidFill>
            </a:endParaRPr>
          </a:p>
        </p:txBody>
      </p:sp>
      <p:sp>
        <p:nvSpPr>
          <p:cNvPr id="7" name="Marcador de texto 6"/>
          <p:cNvSpPr>
            <a:spLocks noGrp="1"/>
          </p:cNvSpPr>
          <p:nvPr>
            <p:ph type="body" sz="quarter" idx="13"/>
          </p:nvPr>
        </p:nvSpPr>
        <p:spPr/>
        <p:txBody>
          <a:bodyPr/>
          <a:lstStyle/>
          <a:p>
            <a:r>
              <a:rPr lang="es-MX" b="1" dirty="0" smtClean="0">
                <a:solidFill>
                  <a:schemeClr val="accent2"/>
                </a:solidFill>
              </a:rPr>
              <a:t>Tasa de informalidad laboral 1</a:t>
            </a:r>
            <a:endParaRPr lang="es-MX" b="1" dirty="0">
              <a:solidFill>
                <a:schemeClr val="accent2"/>
              </a:solidFill>
            </a:endParaRPr>
          </a:p>
        </p:txBody>
      </p:sp>
      <p:sp>
        <p:nvSpPr>
          <p:cNvPr id="8" name="Marcador de texto 7"/>
          <p:cNvSpPr>
            <a:spLocks noGrp="1"/>
          </p:cNvSpPr>
          <p:nvPr>
            <p:ph type="body" sz="half" idx="17"/>
          </p:nvPr>
        </p:nvSpPr>
        <p:spPr>
          <a:xfrm>
            <a:off x="5827785" y="2639658"/>
            <a:ext cx="2482596" cy="3669662"/>
          </a:xfrm>
        </p:spPr>
        <p:txBody>
          <a:bodyPr>
            <a:noAutofit/>
          </a:bodyPr>
          <a:lstStyle/>
          <a:p>
            <a:pPr algn="just"/>
            <a:r>
              <a:rPr lang="es-MX" sz="1800" dirty="0" smtClean="0">
                <a:solidFill>
                  <a:schemeClr val="tx2">
                    <a:lumMod val="75000"/>
                  </a:schemeClr>
                </a:solidFill>
              </a:rPr>
              <a:t>Proporción de la población ocupada que es laboralmente vulnerable por la naturaleza de la unidad económica no reconocida por su fuente de trabajo.</a:t>
            </a:r>
          </a:p>
          <a:p>
            <a:pPr algn="just"/>
            <a:r>
              <a:rPr lang="es-MX" sz="1800" dirty="0">
                <a:solidFill>
                  <a:schemeClr val="tx2">
                    <a:lumMod val="75000"/>
                  </a:schemeClr>
                </a:solidFill>
              </a:rPr>
              <a:t>30 millones de pea</a:t>
            </a:r>
          </a:p>
          <a:p>
            <a:pPr algn="just"/>
            <a:r>
              <a:rPr lang="es-MX" sz="1800" dirty="0">
                <a:solidFill>
                  <a:schemeClr val="tx2">
                    <a:lumMod val="75000"/>
                  </a:schemeClr>
                </a:solidFill>
              </a:rPr>
              <a:t>56.9% en 2018</a:t>
            </a:r>
          </a:p>
          <a:p>
            <a:pPr algn="just"/>
            <a:r>
              <a:rPr lang="es-MX" sz="1800" dirty="0">
                <a:solidFill>
                  <a:schemeClr val="tx2">
                    <a:lumMod val="75000"/>
                  </a:schemeClr>
                </a:solidFill>
              </a:rPr>
              <a:t>57.3% en 2017</a:t>
            </a:r>
            <a:endParaRPr lang="es-MX" sz="1800" dirty="0">
              <a:solidFill>
                <a:schemeClr val="tx2">
                  <a:lumMod val="75000"/>
                </a:schemeClr>
              </a:solidFill>
            </a:endParaRPr>
          </a:p>
        </p:txBody>
      </p:sp>
    </p:spTree>
    <p:extLst>
      <p:ext uri="{BB962C8B-B14F-4D97-AF65-F5344CB8AC3E}">
        <p14:creationId xmlns:p14="http://schemas.microsoft.com/office/powerpoint/2010/main" val="3836261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Indicadores de ocupación y empleo de México en 2018</a:t>
            </a:r>
            <a:endParaRPr lang="es-MX" dirty="0"/>
          </a:p>
        </p:txBody>
      </p:sp>
      <p:sp>
        <p:nvSpPr>
          <p:cNvPr id="3" name="Marcador de texto 2"/>
          <p:cNvSpPr>
            <a:spLocks noGrp="1"/>
          </p:cNvSpPr>
          <p:nvPr>
            <p:ph type="body" idx="1"/>
          </p:nvPr>
        </p:nvSpPr>
        <p:spPr/>
        <p:txBody>
          <a:bodyPr/>
          <a:lstStyle/>
          <a:p>
            <a:r>
              <a:rPr lang="es-MX" dirty="0" smtClean="0">
                <a:solidFill>
                  <a:schemeClr val="accent2"/>
                </a:solidFill>
              </a:rPr>
              <a:t>Tasa de ocupación en el sector informal 1</a:t>
            </a:r>
            <a:endParaRPr lang="es-MX" dirty="0">
              <a:solidFill>
                <a:schemeClr val="accent2"/>
              </a:solidFill>
            </a:endParaRPr>
          </a:p>
        </p:txBody>
      </p:sp>
      <p:sp>
        <p:nvSpPr>
          <p:cNvPr id="4" name="Marcador de texto 3"/>
          <p:cNvSpPr>
            <a:spLocks noGrp="1"/>
          </p:cNvSpPr>
          <p:nvPr>
            <p:ph type="body" sz="half" idx="15"/>
          </p:nvPr>
        </p:nvSpPr>
        <p:spPr>
          <a:xfrm>
            <a:off x="514352" y="2639658"/>
            <a:ext cx="2482596" cy="3453638"/>
          </a:xfrm>
        </p:spPr>
        <p:txBody>
          <a:bodyPr>
            <a:noAutofit/>
          </a:bodyPr>
          <a:lstStyle/>
          <a:p>
            <a:pPr algn="just"/>
            <a:r>
              <a:rPr lang="es-MX" sz="1800" dirty="0" smtClean="0">
                <a:solidFill>
                  <a:schemeClr val="tx2">
                    <a:lumMod val="75000"/>
                  </a:schemeClr>
                </a:solidFill>
              </a:rPr>
              <a:t>Se refiere a la proporción de la población ocupada en unidades económica no agropecuarias operadas sin registro contables y que funcionan a partir de los recursos del hogar.</a:t>
            </a:r>
          </a:p>
          <a:p>
            <a:pPr algn="just"/>
            <a:r>
              <a:rPr lang="es-MX" sz="1800" dirty="0">
                <a:solidFill>
                  <a:schemeClr val="tx2">
                    <a:lumMod val="75000"/>
                  </a:schemeClr>
                </a:solidFill>
              </a:rPr>
              <a:t>27.5% en 2018</a:t>
            </a:r>
          </a:p>
          <a:p>
            <a:pPr algn="just"/>
            <a:r>
              <a:rPr lang="es-MX" sz="1800" dirty="0">
                <a:solidFill>
                  <a:schemeClr val="tx2">
                    <a:lumMod val="75000"/>
                  </a:schemeClr>
                </a:solidFill>
              </a:rPr>
              <a:t>27.2% en 2017</a:t>
            </a:r>
            <a:endParaRPr lang="es-MX" sz="1800" dirty="0">
              <a:solidFill>
                <a:schemeClr val="tx2">
                  <a:lumMod val="75000"/>
                </a:schemeClr>
              </a:solidFill>
            </a:endParaRPr>
          </a:p>
        </p:txBody>
      </p:sp>
      <p:sp>
        <p:nvSpPr>
          <p:cNvPr id="5" name="Marcador de texto 4"/>
          <p:cNvSpPr>
            <a:spLocks noGrp="1"/>
          </p:cNvSpPr>
          <p:nvPr>
            <p:ph type="body" sz="quarter" idx="3"/>
          </p:nvPr>
        </p:nvSpPr>
        <p:spPr/>
        <p:txBody>
          <a:bodyPr/>
          <a:lstStyle/>
          <a:p>
            <a:r>
              <a:rPr lang="es-MX" dirty="0" smtClean="0">
                <a:solidFill>
                  <a:schemeClr val="accent2"/>
                </a:solidFill>
              </a:rPr>
              <a:t>Tasa </a:t>
            </a:r>
            <a:r>
              <a:rPr lang="es-MX" dirty="0" smtClean="0">
                <a:solidFill>
                  <a:schemeClr val="accent2"/>
                </a:solidFill>
              </a:rPr>
              <a:t>de </a:t>
            </a:r>
            <a:r>
              <a:rPr lang="es-MX" dirty="0" smtClean="0">
                <a:solidFill>
                  <a:schemeClr val="accent2"/>
                </a:solidFill>
              </a:rPr>
              <a:t>participación</a:t>
            </a:r>
          </a:p>
          <a:p>
            <a:endParaRPr lang="es-MX" dirty="0">
              <a:solidFill>
                <a:schemeClr val="accent2"/>
              </a:solidFill>
            </a:endParaRPr>
          </a:p>
        </p:txBody>
      </p:sp>
      <p:sp>
        <p:nvSpPr>
          <p:cNvPr id="6" name="Marcador de texto 5"/>
          <p:cNvSpPr>
            <a:spLocks noGrp="1"/>
          </p:cNvSpPr>
          <p:nvPr>
            <p:ph type="body" sz="half" idx="16"/>
          </p:nvPr>
        </p:nvSpPr>
        <p:spPr/>
        <p:txBody>
          <a:bodyPr>
            <a:normAutofit/>
          </a:bodyPr>
          <a:lstStyle/>
          <a:p>
            <a:pPr algn="just"/>
            <a:r>
              <a:rPr lang="es-MX" sz="1800" dirty="0" smtClean="0">
                <a:solidFill>
                  <a:schemeClr val="tx2">
                    <a:lumMod val="75000"/>
                  </a:schemeClr>
                </a:solidFill>
              </a:rPr>
              <a:t>Población de 15 años y más como económicamente activo. (el resto se dedica al hogar, estudia o es jubilado)</a:t>
            </a:r>
          </a:p>
          <a:p>
            <a:pPr algn="just"/>
            <a:r>
              <a:rPr lang="es-MX" sz="1800" dirty="0">
                <a:solidFill>
                  <a:schemeClr val="tx2">
                    <a:lumMod val="75000"/>
                  </a:schemeClr>
                </a:solidFill>
              </a:rPr>
              <a:t>59.7% en 2018</a:t>
            </a:r>
          </a:p>
          <a:p>
            <a:pPr algn="just"/>
            <a:r>
              <a:rPr lang="es-MX" sz="1800" dirty="0">
                <a:solidFill>
                  <a:schemeClr val="tx2">
                    <a:lumMod val="75000"/>
                  </a:schemeClr>
                </a:solidFill>
              </a:rPr>
              <a:t>59.2% en 2017</a:t>
            </a:r>
            <a:endParaRPr lang="es-MX" sz="1800" dirty="0">
              <a:solidFill>
                <a:schemeClr val="tx2">
                  <a:lumMod val="75000"/>
                </a:schemeClr>
              </a:solidFill>
            </a:endParaRPr>
          </a:p>
        </p:txBody>
      </p:sp>
      <p:sp>
        <p:nvSpPr>
          <p:cNvPr id="7" name="Marcador de texto 6"/>
          <p:cNvSpPr>
            <a:spLocks noGrp="1"/>
          </p:cNvSpPr>
          <p:nvPr>
            <p:ph type="body" sz="quarter" idx="13"/>
          </p:nvPr>
        </p:nvSpPr>
        <p:spPr/>
        <p:txBody>
          <a:bodyPr/>
          <a:lstStyle/>
          <a:p>
            <a:r>
              <a:rPr lang="es-MX" dirty="0" smtClean="0">
                <a:solidFill>
                  <a:schemeClr val="accent2"/>
                </a:solidFill>
              </a:rPr>
              <a:t>Empleo </a:t>
            </a:r>
            <a:r>
              <a:rPr lang="es-MX" dirty="0" smtClean="0">
                <a:solidFill>
                  <a:schemeClr val="accent2"/>
                </a:solidFill>
              </a:rPr>
              <a:t>Formal</a:t>
            </a:r>
          </a:p>
          <a:p>
            <a:endParaRPr lang="es-MX" dirty="0">
              <a:solidFill>
                <a:schemeClr val="accent2"/>
              </a:solidFill>
            </a:endParaRPr>
          </a:p>
        </p:txBody>
      </p:sp>
      <p:sp>
        <p:nvSpPr>
          <p:cNvPr id="8" name="Marcador de texto 7"/>
          <p:cNvSpPr>
            <a:spLocks noGrp="1"/>
          </p:cNvSpPr>
          <p:nvPr>
            <p:ph type="body" sz="half" idx="17"/>
          </p:nvPr>
        </p:nvSpPr>
        <p:spPr>
          <a:xfrm>
            <a:off x="5837580" y="2639657"/>
            <a:ext cx="2482596" cy="2734928"/>
          </a:xfrm>
        </p:spPr>
        <p:txBody>
          <a:bodyPr>
            <a:normAutofit/>
          </a:bodyPr>
          <a:lstStyle/>
          <a:p>
            <a:pPr algn="just"/>
            <a:r>
              <a:rPr lang="es-MX" sz="1800" dirty="0">
                <a:solidFill>
                  <a:schemeClr val="tx2">
                    <a:lumMod val="75000"/>
                  </a:schemeClr>
                </a:solidFill>
              </a:rPr>
              <a:t>22 millones de personas, de los cuales más de 15 millones perciben menos de dos salarios mínimos</a:t>
            </a:r>
            <a:r>
              <a:rPr lang="es-MX" sz="1800" dirty="0"/>
              <a:t>.</a:t>
            </a:r>
            <a:endParaRPr lang="es-MX" sz="1800" dirty="0"/>
          </a:p>
        </p:txBody>
      </p:sp>
    </p:spTree>
    <p:extLst>
      <p:ext uri="{BB962C8B-B14F-4D97-AF65-F5344CB8AC3E}">
        <p14:creationId xmlns:p14="http://schemas.microsoft.com/office/powerpoint/2010/main" val="1504617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2">
                    <a:lumMod val="75000"/>
                  </a:schemeClr>
                </a:solidFill>
              </a:rPr>
              <a:t>Dimensiones del empleo</a:t>
            </a:r>
            <a:endParaRPr lang="es-MX" dirty="0">
              <a:solidFill>
                <a:schemeClr val="tx2">
                  <a:lumMod val="75000"/>
                </a:schemeClr>
              </a:solidFill>
            </a:endParaRPr>
          </a:p>
        </p:txBody>
      </p:sp>
      <p:sp>
        <p:nvSpPr>
          <p:cNvPr id="3" name="Marcador de contenido 2"/>
          <p:cNvSpPr>
            <a:spLocks noGrp="1"/>
          </p:cNvSpPr>
          <p:nvPr>
            <p:ph sz="quarter" idx="4294967295"/>
          </p:nvPr>
        </p:nvSpPr>
        <p:spPr>
          <a:xfrm>
            <a:off x="514351" y="2404796"/>
            <a:ext cx="7796030" cy="4048539"/>
          </a:xfrm>
          <a:prstGeom prst="rect">
            <a:avLst/>
          </a:prstGeom>
        </p:spPr>
        <p:txBody>
          <a:bodyPr>
            <a:noAutofit/>
          </a:bodyPr>
          <a:lstStyle/>
          <a:p>
            <a:pPr algn="just"/>
            <a:r>
              <a:rPr lang="es-MX" sz="2400" dirty="0" smtClean="0">
                <a:solidFill>
                  <a:schemeClr val="accent1">
                    <a:lumMod val="50000"/>
                  </a:schemeClr>
                </a:solidFill>
              </a:rPr>
              <a:t>Calidad del empleo.</a:t>
            </a:r>
          </a:p>
          <a:p>
            <a:pPr algn="just"/>
            <a:r>
              <a:rPr lang="es-MX" sz="2400" dirty="0" smtClean="0">
                <a:solidFill>
                  <a:schemeClr val="accent1">
                    <a:lumMod val="50000"/>
                  </a:schemeClr>
                </a:solidFill>
              </a:rPr>
              <a:t>Distribución: el empleo es la parte mayoritaria del ingreso nacional en países desarrollados (60-70%), pero en México están abajo del 30% y el salario es la fuente mayoritaria del país.</a:t>
            </a:r>
          </a:p>
          <a:p>
            <a:pPr algn="just"/>
            <a:r>
              <a:rPr lang="es-MX" sz="2400" dirty="0" smtClean="0">
                <a:solidFill>
                  <a:schemeClr val="accent1">
                    <a:lumMod val="50000"/>
                  </a:schemeClr>
                </a:solidFill>
              </a:rPr>
              <a:t>Salarios.</a:t>
            </a:r>
          </a:p>
          <a:p>
            <a:pPr algn="just"/>
            <a:r>
              <a:rPr lang="es-MX" sz="2400" dirty="0" smtClean="0">
                <a:solidFill>
                  <a:schemeClr val="accent1">
                    <a:lumMod val="50000"/>
                  </a:schemeClr>
                </a:solidFill>
              </a:rPr>
              <a:t>Grado de protección de los empleados.</a:t>
            </a:r>
          </a:p>
          <a:p>
            <a:pPr algn="just"/>
            <a:r>
              <a:rPr lang="es-MX" sz="2400" dirty="0" smtClean="0">
                <a:solidFill>
                  <a:schemeClr val="accent1">
                    <a:lumMod val="50000"/>
                  </a:schemeClr>
                </a:solidFill>
              </a:rPr>
              <a:t>Grado de inclusión del mercado.</a:t>
            </a:r>
          </a:p>
          <a:p>
            <a:pPr algn="just"/>
            <a:r>
              <a:rPr lang="es-MX" sz="2400" dirty="0" smtClean="0">
                <a:solidFill>
                  <a:schemeClr val="accent1">
                    <a:lumMod val="50000"/>
                  </a:schemeClr>
                </a:solidFill>
              </a:rPr>
              <a:t>Resiliencia del mercado de trabajo ante cambios abruptos.</a:t>
            </a:r>
            <a:endParaRPr lang="es-MX" sz="2400" dirty="0">
              <a:solidFill>
                <a:schemeClr val="accent1">
                  <a:lumMod val="50000"/>
                </a:schemeClr>
              </a:solidFill>
            </a:endParaRPr>
          </a:p>
        </p:txBody>
      </p:sp>
    </p:spTree>
    <p:extLst>
      <p:ext uri="{BB962C8B-B14F-4D97-AF65-F5344CB8AC3E}">
        <p14:creationId xmlns:p14="http://schemas.microsoft.com/office/powerpoint/2010/main" val="303048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Empleo turístico en México</a:t>
            </a:r>
            <a:endParaRPr lang="es-MX" dirty="0"/>
          </a:p>
        </p:txBody>
      </p:sp>
      <p:pic>
        <p:nvPicPr>
          <p:cNvPr id="8" name="Marcador de posición de imagen 7"/>
          <p:cNvPicPr>
            <a:picLocks noGrp="1" noChangeAspect="1"/>
          </p:cNvPicPr>
          <p:nvPr>
            <p:ph type="pic" idx="1"/>
          </p:nvPr>
        </p:nvPicPr>
        <p:blipFill>
          <a:blip r:embed="rId2">
            <a:extLst>
              <a:ext uri="{28A0092B-C50C-407E-A947-70E740481C1C}">
                <a14:useLocalDpi xmlns:a14="http://schemas.microsoft.com/office/drawing/2010/main" val="0"/>
              </a:ext>
            </a:extLst>
          </a:blip>
          <a:srcRect l="3698" r="3698"/>
          <a:stretch>
            <a:fillRect/>
          </a:stretch>
        </p:blipFill>
        <p:spPr>
          <a:xfrm>
            <a:off x="467544" y="1315786"/>
            <a:ext cx="4572000" cy="4572000"/>
          </a:xfrm>
        </p:spPr>
      </p:pic>
      <p:sp>
        <p:nvSpPr>
          <p:cNvPr id="4" name="Marcador de texto 3"/>
          <p:cNvSpPr>
            <a:spLocks noGrp="1"/>
          </p:cNvSpPr>
          <p:nvPr>
            <p:ph type="body" sz="half" idx="2"/>
          </p:nvPr>
        </p:nvSpPr>
        <p:spPr>
          <a:xfrm>
            <a:off x="6088443" y="1412776"/>
            <a:ext cx="2590800" cy="4378021"/>
          </a:xfrm>
        </p:spPr>
        <p:txBody>
          <a:bodyPr>
            <a:normAutofit/>
          </a:bodyPr>
          <a:lstStyle/>
          <a:p>
            <a:pPr algn="just"/>
            <a:r>
              <a:rPr lang="es-MX" sz="2400" dirty="0" smtClean="0">
                <a:solidFill>
                  <a:schemeClr val="tx2">
                    <a:lumMod val="75000"/>
                  </a:schemeClr>
                </a:solidFill>
              </a:rPr>
              <a:t>En México, el turismo genera alrededor de nueve millones de empleos, 4 millones de empleos formales y alrededor de 5 millones de empleos informales.</a:t>
            </a:r>
          </a:p>
        </p:txBody>
      </p:sp>
    </p:spTree>
    <p:extLst>
      <p:ext uri="{BB962C8B-B14F-4D97-AF65-F5344CB8AC3E}">
        <p14:creationId xmlns:p14="http://schemas.microsoft.com/office/powerpoint/2010/main" val="20023772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836712"/>
            <a:ext cx="3383280" cy="1143082"/>
          </a:xfrm>
        </p:spPr>
        <p:txBody>
          <a:bodyPr>
            <a:noAutofit/>
          </a:bodyPr>
          <a:lstStyle/>
          <a:p>
            <a:pPr algn="ctr"/>
            <a:r>
              <a:rPr lang="es-MX" sz="2400" dirty="0" smtClean="0">
                <a:solidFill>
                  <a:schemeClr val="accent2"/>
                </a:solidFill>
              </a:rPr>
              <a:t>Empleo turístico (1er trimestre de 2018 enero-marzo)</a:t>
            </a:r>
            <a:endParaRPr lang="es-MX" sz="2400" dirty="0">
              <a:solidFill>
                <a:schemeClr val="accent2"/>
              </a:solidFill>
            </a:endParaRPr>
          </a:p>
        </p:txBody>
      </p:sp>
      <p:sp>
        <p:nvSpPr>
          <p:cNvPr id="3" name="Marcador de contenido 2"/>
          <p:cNvSpPr>
            <a:spLocks noGrp="1"/>
          </p:cNvSpPr>
          <p:nvPr>
            <p:ph sz="quarter" idx="4294967295"/>
          </p:nvPr>
        </p:nvSpPr>
        <p:spPr>
          <a:xfrm>
            <a:off x="4211960" y="1268760"/>
            <a:ext cx="4525781" cy="4847310"/>
          </a:xfrm>
          <a:prstGeom prst="rect">
            <a:avLst/>
          </a:prstGeom>
        </p:spPr>
        <p:txBody>
          <a:bodyPr/>
          <a:lstStyle/>
          <a:p>
            <a:pPr algn="just"/>
            <a:r>
              <a:rPr lang="es-MX" sz="2400" dirty="0" smtClean="0">
                <a:solidFill>
                  <a:schemeClr val="tx2">
                    <a:lumMod val="75000"/>
                  </a:schemeClr>
                </a:solidFill>
              </a:rPr>
              <a:t>Incrementó un 3.1 % con respecto al mismo periodo de 2017</a:t>
            </a:r>
          </a:p>
          <a:p>
            <a:pPr algn="just"/>
            <a:r>
              <a:rPr lang="es-MX" sz="2400" dirty="0" smtClean="0">
                <a:solidFill>
                  <a:schemeClr val="tx2">
                    <a:lumMod val="75000"/>
                  </a:schemeClr>
                </a:solidFill>
              </a:rPr>
              <a:t>El crecimiento del empleo turístico es superior al alcanzado por el empleo nacional que creció 1.6 %</a:t>
            </a:r>
          </a:p>
          <a:p>
            <a:pPr algn="just"/>
            <a:r>
              <a:rPr lang="es-MX" sz="2400" dirty="0" smtClean="0">
                <a:solidFill>
                  <a:schemeClr val="tx2">
                    <a:lumMod val="75000"/>
                  </a:schemeClr>
                </a:solidFill>
              </a:rPr>
              <a:t>Durante este trimestre  el empleo turístico representó 8.6% del </a:t>
            </a:r>
            <a:r>
              <a:rPr lang="es-MX" sz="2400" dirty="0" smtClean="0">
                <a:solidFill>
                  <a:schemeClr val="tx2">
                    <a:lumMod val="75000"/>
                  </a:schemeClr>
                </a:solidFill>
              </a:rPr>
              <a:t>empleo total </a:t>
            </a:r>
            <a:r>
              <a:rPr lang="es-MX" sz="1400" dirty="0">
                <a:solidFill>
                  <a:schemeClr val="tx2">
                    <a:lumMod val="75000"/>
                  </a:schemeClr>
                </a:solidFill>
              </a:rPr>
              <a:t>(</a:t>
            </a:r>
            <a:r>
              <a:rPr lang="es-MX" sz="1400" dirty="0" smtClean="0">
                <a:solidFill>
                  <a:schemeClr val="tx2">
                    <a:lumMod val="75000"/>
                  </a:schemeClr>
                </a:solidFill>
              </a:rPr>
              <a:t>OMT, OCDE, OIT:2018)</a:t>
            </a:r>
            <a:endParaRPr lang="es-MX" sz="1400" dirty="0" smtClean="0">
              <a:solidFill>
                <a:schemeClr val="tx2">
                  <a:lumMod val="75000"/>
                </a:schemeClr>
              </a:solidFill>
            </a:endParaRPr>
          </a:p>
          <a:p>
            <a:pPr marL="0" indent="0">
              <a:buNone/>
            </a:pPr>
            <a:endParaRPr lang="es-MX" dirty="0"/>
          </a:p>
          <a:p>
            <a:pPr marL="0" indent="0" algn="r">
              <a:buNone/>
            </a:pPr>
            <a:r>
              <a:rPr lang="es-MX" sz="1200" dirty="0" smtClean="0"/>
              <a:t>. </a:t>
            </a:r>
            <a:endParaRPr lang="es-MX" sz="1200" dirty="0"/>
          </a:p>
        </p:txBody>
      </p:sp>
      <p:sp>
        <p:nvSpPr>
          <p:cNvPr id="4" name="Marcador de texto 3"/>
          <p:cNvSpPr>
            <a:spLocks noGrp="1"/>
          </p:cNvSpPr>
          <p:nvPr>
            <p:ph type="body" sz="half" idx="2"/>
          </p:nvPr>
        </p:nvSpPr>
        <p:spPr>
          <a:xfrm>
            <a:off x="467544" y="2265640"/>
            <a:ext cx="3383280" cy="4135551"/>
          </a:xfrm>
        </p:spPr>
        <p:txBody>
          <a:bodyPr>
            <a:normAutofit/>
          </a:bodyPr>
          <a:lstStyle/>
          <a:p>
            <a:pPr algn="just"/>
            <a:r>
              <a:rPr lang="es-MX" sz="2400" dirty="0" smtClean="0">
                <a:solidFill>
                  <a:schemeClr val="tx2">
                    <a:lumMod val="75000"/>
                  </a:schemeClr>
                </a:solidFill>
              </a:rPr>
              <a:t>La población ocupada en el sector turístico de México representa el máximo histórico de la serie desde 2006. ascendió a 4 millones 111 mil empleos directos, </a:t>
            </a:r>
            <a:endParaRPr lang="es-MX" sz="2400" dirty="0">
              <a:solidFill>
                <a:schemeClr val="tx2">
                  <a:lumMod val="75000"/>
                </a:schemeClr>
              </a:solidFill>
            </a:endParaRPr>
          </a:p>
        </p:txBody>
      </p:sp>
    </p:spTree>
    <p:extLst>
      <p:ext uri="{BB962C8B-B14F-4D97-AF65-F5344CB8AC3E}">
        <p14:creationId xmlns:p14="http://schemas.microsoft.com/office/powerpoint/2010/main" val="1471457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576064"/>
          </a:xfrm>
        </p:spPr>
        <p:txBody>
          <a:bodyPr>
            <a:normAutofit fontScale="90000"/>
          </a:bodyPr>
          <a:lstStyle/>
          <a:p>
            <a:r>
              <a:rPr lang="es-MX" dirty="0" smtClean="0">
                <a:latin typeface="Arial" pitchFamily="34" charset="0"/>
                <a:cs typeface="Arial" pitchFamily="34" charset="0"/>
              </a:rPr>
              <a:t>Fuentes</a:t>
            </a:r>
            <a:endParaRPr lang="es-MX" dirty="0">
              <a:latin typeface="Arial" pitchFamily="34" charset="0"/>
              <a:cs typeface="Arial" pitchFamily="34" charset="0"/>
            </a:endParaRPr>
          </a:p>
        </p:txBody>
      </p:sp>
      <p:sp>
        <p:nvSpPr>
          <p:cNvPr id="3" name="2 Marcador de contenido"/>
          <p:cNvSpPr>
            <a:spLocks noGrp="1"/>
          </p:cNvSpPr>
          <p:nvPr>
            <p:ph idx="1"/>
          </p:nvPr>
        </p:nvSpPr>
        <p:spPr>
          <a:xfrm>
            <a:off x="182666" y="1124744"/>
            <a:ext cx="8507288" cy="5161760"/>
          </a:xfrm>
        </p:spPr>
        <p:txBody>
          <a:bodyPr>
            <a:noAutofit/>
          </a:bodyPr>
          <a:lstStyle/>
          <a:p>
            <a:r>
              <a:rPr lang="es-MX" sz="1500" dirty="0" smtClean="0">
                <a:latin typeface="Arial Narrow" pitchFamily="34" charset="0"/>
                <a:cs typeface="Arial" pitchFamily="34" charset="0"/>
              </a:rPr>
              <a:t>Ministerio de Economía y Finanzas, recuperado de: </a:t>
            </a:r>
            <a:r>
              <a:rPr lang="es-MX" sz="1500" dirty="0">
                <a:latin typeface="Arial Narrow" pitchFamily="34" charset="0"/>
                <a:cs typeface="Arial" pitchFamily="34" charset="0"/>
                <a:hlinkClick r:id="rId2"/>
              </a:rPr>
              <a:t>http://www.mef.gob.pe/index.php?option=com_content&amp;view=section&amp;id=26&amp;Itemid=100694</a:t>
            </a:r>
            <a:endParaRPr lang="es-MX" sz="1500" dirty="0">
              <a:latin typeface="Arial Narrow" pitchFamily="34" charset="0"/>
              <a:cs typeface="Arial" pitchFamily="34" charset="0"/>
            </a:endParaRPr>
          </a:p>
          <a:p>
            <a:r>
              <a:rPr lang="es-MX" sz="1500" dirty="0" smtClean="0">
                <a:latin typeface="Arial Narrow" pitchFamily="34" charset="0"/>
                <a:cs typeface="Arial" pitchFamily="34" charset="0"/>
              </a:rPr>
              <a:t>El Financiero, Los indicadores económicos del presidente Enrique Peña Nieto. Recuperado de: </a:t>
            </a:r>
            <a:r>
              <a:rPr lang="es-MX" sz="1500" u="sng" dirty="0">
                <a:latin typeface="Arial Narrow" pitchFamily="34" charset="0"/>
                <a:hlinkClick r:id="rId3"/>
              </a:rPr>
              <a:t>http://www.elfinanciero.com.mx/opinion/los-indicadores-economicos-del-presidente-pena-nieto.html</a:t>
            </a:r>
            <a:endParaRPr lang="es-MX" sz="1500" dirty="0">
              <a:latin typeface="Arial Narrow" pitchFamily="34" charset="0"/>
            </a:endParaRPr>
          </a:p>
          <a:p>
            <a:r>
              <a:rPr lang="es-MX" sz="1500" dirty="0" smtClean="0">
                <a:latin typeface="Arial Narrow" pitchFamily="34" charset="0"/>
              </a:rPr>
              <a:t>INEGI, El petróleo. Recuperado de: </a:t>
            </a:r>
            <a:r>
              <a:rPr lang="es-MX" sz="1500" u="sng" dirty="0" smtClean="0">
                <a:latin typeface="Arial Narrow" pitchFamily="34" charset="0"/>
                <a:hlinkClick r:id="rId4"/>
              </a:rPr>
              <a:t>http</a:t>
            </a:r>
            <a:r>
              <a:rPr lang="es-MX" sz="1500" u="sng" dirty="0">
                <a:latin typeface="Arial Narrow" pitchFamily="34" charset="0"/>
                <a:hlinkClick r:id="rId4"/>
              </a:rPr>
              <a:t>://cuentame.inegi.org.mx/economia/petroleo/pib.aspx</a:t>
            </a:r>
            <a:endParaRPr lang="es-MX" sz="1500" dirty="0">
              <a:latin typeface="Arial Narrow" pitchFamily="34" charset="0"/>
            </a:endParaRPr>
          </a:p>
          <a:p>
            <a:r>
              <a:rPr lang="es-MX" sz="1500" dirty="0" smtClean="0">
                <a:latin typeface="Arial Narrow" pitchFamily="34" charset="0"/>
              </a:rPr>
              <a:t>SHCP, recuperado de: </a:t>
            </a:r>
            <a:r>
              <a:rPr lang="es-MX" sz="1500" u="sng" dirty="0" smtClean="0">
                <a:latin typeface="Arial Narrow" pitchFamily="34" charset="0"/>
                <a:hlinkClick r:id="rId5"/>
              </a:rPr>
              <a:t>http</a:t>
            </a:r>
            <a:r>
              <a:rPr lang="es-MX" sz="1500" u="sng" dirty="0">
                <a:latin typeface="Arial Narrow" pitchFamily="34" charset="0"/>
                <a:hlinkClick r:id="rId5"/>
              </a:rPr>
              <a:t>://www.cnbv.gob.mx/SECTORES-SUPERVISADOS/BANCA-DE-DESARROLLO/Preguntas-Frecuentes/Paginas/Banca-de-Desarrollo.aspx</a:t>
            </a:r>
            <a:endParaRPr lang="es-MX" sz="1500" dirty="0">
              <a:latin typeface="Arial Narrow" pitchFamily="34" charset="0"/>
            </a:endParaRPr>
          </a:p>
          <a:p>
            <a:r>
              <a:rPr lang="es-MX" sz="1500" dirty="0" smtClean="0">
                <a:latin typeface="Arial Narrow" pitchFamily="34" charset="0"/>
              </a:rPr>
              <a:t>Centro de Estudio de las </a:t>
            </a:r>
            <a:r>
              <a:rPr lang="es-MX" sz="1500" dirty="0">
                <a:latin typeface="Arial Narrow" pitchFamily="34" charset="0"/>
              </a:rPr>
              <a:t>Finanzas Públicas Aspectos Relevantes </a:t>
            </a:r>
            <a:r>
              <a:rPr lang="es-MX" sz="1500" dirty="0" smtClean="0">
                <a:latin typeface="Arial Narrow" pitchFamily="34" charset="0"/>
              </a:rPr>
              <a:t>del Paquete </a:t>
            </a:r>
            <a:r>
              <a:rPr lang="es-MX" sz="1500" dirty="0">
                <a:latin typeface="Arial Narrow" pitchFamily="34" charset="0"/>
              </a:rPr>
              <a:t>Económico </a:t>
            </a:r>
            <a:r>
              <a:rPr lang="es-MX" sz="1500" dirty="0" smtClean="0">
                <a:latin typeface="Arial Narrow" pitchFamily="34" charset="0"/>
              </a:rPr>
              <a:t>2016. Recuperado de: </a:t>
            </a:r>
            <a:r>
              <a:rPr lang="es-MX" sz="1500" u="sng" dirty="0" smtClean="0">
                <a:latin typeface="Arial Narrow" pitchFamily="34" charset="0"/>
                <a:hlinkClick r:id="rId6"/>
              </a:rPr>
              <a:t>http</a:t>
            </a:r>
            <a:r>
              <a:rPr lang="es-MX" sz="1500" u="sng" dirty="0">
                <a:latin typeface="Arial Narrow" pitchFamily="34" charset="0"/>
                <a:hlinkClick r:id="rId6"/>
              </a:rPr>
              <a:t>://www.cefp.gob.mx/publicaciones/documento/2015/septiembre/cefp0192015.pdf</a:t>
            </a:r>
            <a:endParaRPr lang="es-MX" sz="1500" dirty="0">
              <a:latin typeface="Arial Narrow" pitchFamily="34" charset="0"/>
            </a:endParaRPr>
          </a:p>
          <a:p>
            <a:r>
              <a:rPr lang="es-MX" sz="1500" dirty="0" smtClean="0">
                <a:latin typeface="Arial Narrow" pitchFamily="34" charset="0"/>
              </a:rPr>
              <a:t>BANXICO,  Tipos de cambio. Recuperado de: </a:t>
            </a:r>
            <a:r>
              <a:rPr lang="es-MX" sz="1500" u="sng" dirty="0" smtClean="0">
                <a:latin typeface="Arial Narrow" pitchFamily="34" charset="0"/>
                <a:hlinkClick r:id="rId7"/>
              </a:rPr>
              <a:t>http</a:t>
            </a:r>
            <a:r>
              <a:rPr lang="es-MX" sz="1500" u="sng" dirty="0">
                <a:latin typeface="Arial Narrow" pitchFamily="34" charset="0"/>
                <a:hlinkClick r:id="rId7"/>
              </a:rPr>
              <a:t>://www.banxico.org.mx/ayuda/temas-mas-consultados/tipo-cambio.html</a:t>
            </a:r>
            <a:endParaRPr lang="es-MX" sz="1500" dirty="0">
              <a:latin typeface="Arial Narrow" pitchFamily="34" charset="0"/>
            </a:endParaRPr>
          </a:p>
          <a:p>
            <a:r>
              <a:rPr lang="es-MX" sz="1500" dirty="0" smtClean="0">
                <a:latin typeface="Arial Narrow" pitchFamily="34" charset="0"/>
              </a:rPr>
              <a:t>Forbes, recuperado de: </a:t>
            </a:r>
            <a:r>
              <a:rPr lang="es-MX" sz="1500" u="sng" dirty="0" smtClean="0">
                <a:latin typeface="Arial Narrow" pitchFamily="34" charset="0"/>
                <a:hlinkClick r:id="rId8"/>
              </a:rPr>
              <a:t>http</a:t>
            </a:r>
            <a:r>
              <a:rPr lang="es-MX" sz="1500" u="sng" dirty="0">
                <a:latin typeface="Arial Narrow" pitchFamily="34" charset="0"/>
                <a:hlinkClick r:id="rId8"/>
              </a:rPr>
              <a:t>://www.forbes.com.mx/los-costos-de-la-ineficiencia-energetica/#gs.nAy9Nxk</a:t>
            </a:r>
            <a:endParaRPr lang="es-MX" sz="1500" dirty="0">
              <a:latin typeface="Arial Narrow" pitchFamily="34" charset="0"/>
            </a:endParaRPr>
          </a:p>
          <a:p>
            <a:r>
              <a:rPr lang="es-MX" sz="1500" dirty="0" smtClean="0">
                <a:latin typeface="Arial Narrow" pitchFamily="34" charset="0"/>
              </a:rPr>
              <a:t>La Jornada. Precio </a:t>
            </a:r>
            <a:r>
              <a:rPr lang="es-MX" sz="1500" dirty="0">
                <a:latin typeface="Arial Narrow" pitchFamily="34" charset="0"/>
              </a:rPr>
              <a:t>de energéticos en México afecta producción y consumo de </a:t>
            </a:r>
            <a:r>
              <a:rPr lang="es-MX" sz="1500" dirty="0" smtClean="0">
                <a:latin typeface="Arial Narrow" pitchFamily="34" charset="0"/>
              </a:rPr>
              <a:t>alimentos. Recuperado de: </a:t>
            </a:r>
            <a:r>
              <a:rPr lang="es-MX" sz="1500" u="sng" dirty="0" smtClean="0">
                <a:latin typeface="Arial Narrow" pitchFamily="34" charset="0"/>
                <a:hlinkClick r:id="rId9"/>
              </a:rPr>
              <a:t>http</a:t>
            </a:r>
            <a:r>
              <a:rPr lang="es-MX" sz="1500" u="sng" dirty="0">
                <a:latin typeface="Arial Narrow" pitchFamily="34" charset="0"/>
                <a:hlinkClick r:id="rId9"/>
              </a:rPr>
              <a:t>://www.jornada.unam.mx/ultimas/2015/03/23/precio-de-energeticos-en-mexico-afecta-produccion-y-consumo-de-alimentos-8315.html</a:t>
            </a:r>
            <a:endParaRPr lang="es-MX" sz="1500" dirty="0">
              <a:latin typeface="Arial Narrow" pitchFamily="34" charset="0"/>
            </a:endParaRPr>
          </a:p>
          <a:p>
            <a:r>
              <a:rPr lang="es-MX" sz="1500" dirty="0" smtClean="0">
                <a:latin typeface="Arial Narrow" pitchFamily="34" charset="0"/>
              </a:rPr>
              <a:t>Pedestre. </a:t>
            </a:r>
            <a:r>
              <a:rPr lang="es-MX" sz="1500" dirty="0">
                <a:latin typeface="Arial Narrow" pitchFamily="34" charset="0"/>
              </a:rPr>
              <a:t>El problema no son los 25 millones de </a:t>
            </a:r>
            <a:r>
              <a:rPr lang="es-MX" sz="1500" dirty="0" smtClean="0">
                <a:latin typeface="Arial Narrow" pitchFamily="34" charset="0"/>
              </a:rPr>
              <a:t>autos. Recuperado de: </a:t>
            </a:r>
            <a:endParaRPr lang="es-MX" sz="1500" u="sng" dirty="0" smtClean="0">
              <a:latin typeface="Arial Narrow" pitchFamily="34" charset="0"/>
              <a:hlinkClick r:id="rId10"/>
            </a:endParaRPr>
          </a:p>
          <a:p>
            <a:r>
              <a:rPr lang="es-MX" sz="1500" u="sng" dirty="0" smtClean="0">
                <a:latin typeface="Arial Narrow" pitchFamily="34" charset="0"/>
                <a:hlinkClick r:id="rId10"/>
              </a:rPr>
              <a:t>https</a:t>
            </a:r>
            <a:r>
              <a:rPr lang="es-MX" sz="1500" u="sng" dirty="0">
                <a:latin typeface="Arial Narrow" pitchFamily="34" charset="0"/>
                <a:hlinkClick r:id="rId10"/>
              </a:rPr>
              <a:t>://ciudadpedestre.wordpress.com/2010/06/28/el-problema-no-son-los-25-millones-de-autos/</a:t>
            </a:r>
            <a:endParaRPr lang="es-MX" sz="1500" dirty="0">
              <a:latin typeface="Arial Narrow" pitchFamily="34" charset="0"/>
            </a:endParaRPr>
          </a:p>
          <a:p>
            <a:r>
              <a:rPr lang="es-MX" sz="1500" dirty="0" smtClean="0">
                <a:latin typeface="Arial Narrow" pitchFamily="34" charset="0"/>
              </a:rPr>
              <a:t>Comunidad vial MX, Recuperado en: </a:t>
            </a:r>
            <a:r>
              <a:rPr lang="es-MX" sz="1500" u="sng" dirty="0" smtClean="0">
                <a:latin typeface="Arial Narrow" pitchFamily="34" charset="0"/>
                <a:hlinkClick r:id="rId11"/>
              </a:rPr>
              <a:t>http</a:t>
            </a:r>
            <a:r>
              <a:rPr lang="es-MX" sz="1500" u="sng" dirty="0">
                <a:latin typeface="Arial Narrow" pitchFamily="34" charset="0"/>
                <a:hlinkClick r:id="rId11"/>
              </a:rPr>
              <a:t>://www.comunidadvialmx.org/articulos/2016-06-02-solo-el-20-de-las-personas-viaja-en-auto</a:t>
            </a:r>
            <a:endParaRPr lang="es-MX" sz="1500" dirty="0">
              <a:latin typeface="Arial Narrow" pitchFamily="34" charset="0"/>
            </a:endParaRPr>
          </a:p>
          <a:p>
            <a:r>
              <a:rPr lang="es-MX" sz="1500" u="sng" dirty="0" smtClean="0">
                <a:latin typeface="Arial Narrow" pitchFamily="34" charset="0"/>
                <a:hlinkClick r:id="rId12"/>
              </a:rPr>
              <a:t>http</a:t>
            </a:r>
            <a:r>
              <a:rPr lang="es-MX" sz="1500" u="sng" dirty="0">
                <a:latin typeface="Arial Narrow" pitchFamily="34" charset="0"/>
                <a:hlinkClick r:id="rId12"/>
              </a:rPr>
              <a:t>://www.forbes.com.mx/la-verdadera-situacion-del-empleo-en-mexico/#</a:t>
            </a:r>
            <a:r>
              <a:rPr lang="es-MX" sz="1500" u="sng" dirty="0" smtClean="0">
                <a:latin typeface="Arial Narrow" pitchFamily="34" charset="0"/>
                <a:hlinkClick r:id="rId12"/>
              </a:rPr>
              <a:t>gs.Cdr7FCo</a:t>
            </a:r>
            <a:r>
              <a:rPr lang="es-MX" sz="1500" dirty="0">
                <a:latin typeface="Arial Narrow" pitchFamily="34" charset="0"/>
              </a:rPr>
              <a:t> </a:t>
            </a:r>
          </a:p>
          <a:p>
            <a:r>
              <a:rPr lang="es-MX" sz="1500" dirty="0">
                <a:latin typeface="Arial Narrow" pitchFamily="34" charset="0"/>
              </a:rPr>
              <a:t>Estudios de la OCDE sobre los sistemas de pensiones. México. 2015. Recuperado de:</a:t>
            </a:r>
            <a:endParaRPr lang="es-MX" sz="1500" u="sng" dirty="0" smtClean="0">
              <a:latin typeface="Arial Narrow" pitchFamily="34" charset="0"/>
              <a:hlinkClick r:id="rId13"/>
            </a:endParaRPr>
          </a:p>
          <a:p>
            <a:r>
              <a:rPr lang="es-MX" sz="1500" u="sng" dirty="0" smtClean="0">
                <a:latin typeface="Arial Narrow" pitchFamily="34" charset="0"/>
                <a:hlinkClick r:id="rId13"/>
              </a:rPr>
              <a:t>https</a:t>
            </a:r>
            <a:r>
              <a:rPr lang="es-MX" sz="1500" u="sng" dirty="0">
                <a:latin typeface="Arial Narrow" pitchFamily="34" charset="0"/>
                <a:hlinkClick r:id="rId13"/>
              </a:rPr>
              <a:t>://www.consar.gob.mx/otra_informacion/pdf/OECD-Review-Pension-Systems-Mexico-Highlights-ESP.pdf</a:t>
            </a:r>
            <a:endParaRPr lang="es-MX" sz="1500" dirty="0">
              <a:latin typeface="Arial Narrow" pitchFamily="34" charset="0"/>
            </a:endParaRPr>
          </a:p>
          <a:p>
            <a:pPr marL="109728" indent="0">
              <a:buNone/>
            </a:pPr>
            <a:endParaRPr lang="es-MX" sz="1400" dirty="0">
              <a:latin typeface="Arial Narrow" pitchFamily="34" charset="0"/>
              <a:cs typeface="Arial" pitchFamily="34" charset="0"/>
            </a:endParaRPr>
          </a:p>
        </p:txBody>
      </p:sp>
    </p:spTree>
    <p:extLst>
      <p:ext uri="{BB962C8B-B14F-4D97-AF65-F5344CB8AC3E}">
        <p14:creationId xmlns:p14="http://schemas.microsoft.com/office/powerpoint/2010/main" val="19678281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908720"/>
            <a:ext cx="8229600" cy="5665816"/>
          </a:xfrm>
        </p:spPr>
        <p:txBody>
          <a:bodyPr>
            <a:normAutofit fontScale="55000" lnSpcReduction="20000"/>
          </a:bodyPr>
          <a:lstStyle/>
          <a:p>
            <a:r>
              <a:rPr lang="es-MX" dirty="0"/>
              <a:t>Enríquez, Alejandra y mariana Galindo (2015) “empleo” en serie de estudios económicos . Vol. 1. agosto 2015, México </a:t>
            </a:r>
            <a:r>
              <a:rPr lang="es-MX" dirty="0" err="1"/>
              <a:t>d.f.</a:t>
            </a:r>
            <a:r>
              <a:rPr lang="es-MX" dirty="0"/>
              <a:t> México ¿Cómo vamos?. Consultar en línea: </a:t>
            </a:r>
            <a:r>
              <a:rPr lang="es-MX" dirty="0">
                <a:hlinkClick r:id="rId2"/>
              </a:rPr>
              <a:t>https://scholar.harvard.edu/files/vrios/files/201508_mexicoemployment.pdf</a:t>
            </a:r>
            <a:endParaRPr lang="es-MX" dirty="0"/>
          </a:p>
          <a:p>
            <a:r>
              <a:rPr lang="es-MX" dirty="0"/>
              <a:t>Organización Internacional del trabajo (OIT) “que es el trabajo decente”, 1996-2018, consultar en línea: </a:t>
            </a:r>
            <a:r>
              <a:rPr lang="es-MX" dirty="0">
                <a:hlinkClick r:id="rId3"/>
              </a:rPr>
              <a:t>https://www.ilo.org/americas/sala-de-prensa/WCMS_LIM_653_SP/lang--es/index.htm</a:t>
            </a:r>
            <a:endParaRPr lang="es-MX" dirty="0"/>
          </a:p>
          <a:p>
            <a:r>
              <a:rPr lang="es-MX" dirty="0"/>
              <a:t>Gabriel duarte, “empleo”, octubre 2008, consultar en línea: </a:t>
            </a:r>
            <a:r>
              <a:rPr lang="es-MX" dirty="0">
                <a:hlinkClick r:id="rId4"/>
              </a:rPr>
              <a:t>https://www.definicionabc.com/?s=Empleo</a:t>
            </a:r>
            <a:endParaRPr lang="es-MX" dirty="0"/>
          </a:p>
          <a:p>
            <a:r>
              <a:rPr lang="es-MX" dirty="0" err="1"/>
              <a:t>Ocde</a:t>
            </a:r>
            <a:r>
              <a:rPr lang="es-MX" dirty="0"/>
              <a:t>, “empleo, tu índice para una vida mejor”, consultar en línea: </a:t>
            </a:r>
            <a:r>
              <a:rPr lang="es-MX" dirty="0">
                <a:hlinkClick r:id="rId5"/>
              </a:rPr>
              <a:t>http://www.oecdbetterlifeindex.org/es/topics/jobs-es/</a:t>
            </a:r>
            <a:r>
              <a:rPr lang="es-MX" dirty="0"/>
              <a:t> día de consulta: 13-agosto-2018</a:t>
            </a:r>
          </a:p>
          <a:p>
            <a:r>
              <a:rPr lang="es-MX" dirty="0"/>
              <a:t>Instituto nacional de estadística y geografía, “indicadores de ocupación y empleo, cifras oportunas durante abril de 2018”, comunicado de prensa </a:t>
            </a:r>
            <a:r>
              <a:rPr lang="es-MX" dirty="0" err="1"/>
              <a:t>num</a:t>
            </a:r>
            <a:r>
              <a:rPr lang="es-MX" dirty="0"/>
              <a:t>. 252/218. consultar en línea: </a:t>
            </a:r>
            <a:r>
              <a:rPr lang="es-MX" dirty="0">
                <a:hlinkClick r:id="rId6"/>
              </a:rPr>
              <a:t>http://www.inegi.org.mx/saladeprensa/boletines/2018/iooe/iooe2018_05.pdf</a:t>
            </a:r>
            <a:endParaRPr lang="es-MX" dirty="0"/>
          </a:p>
          <a:p>
            <a:r>
              <a:rPr lang="es-MX" dirty="0"/>
              <a:t>Secretaría del trabajo y previsión social, “información laboral” julio 2018, consultar en línea: </a:t>
            </a:r>
            <a:r>
              <a:rPr lang="es-MX" dirty="0">
                <a:hlinkClick r:id="rId7"/>
              </a:rPr>
              <a:t>http://www.stps.gob.mx/gobmx/estadisticas/pdf/perfiles/perfil%20nacional.pdf</a:t>
            </a:r>
            <a:endParaRPr lang="es-MX" dirty="0"/>
          </a:p>
          <a:p>
            <a:r>
              <a:rPr lang="es-MX" dirty="0" err="1"/>
              <a:t>Datatur</a:t>
            </a:r>
            <a:r>
              <a:rPr lang="es-MX" dirty="0"/>
              <a:t> análisis integral de turismo, “empleo turístico”. Portal del sistema nacional de información estadística  y geografía del turismo, agosto de 2018. consultar en línea: </a:t>
            </a:r>
            <a:r>
              <a:rPr lang="es-MX" dirty="0">
                <a:hlinkClick r:id="rId8"/>
              </a:rPr>
              <a:t>http://www.datatur.sectur.gob.mx/SitePages/ResultadosITET.aspx</a:t>
            </a:r>
            <a:endParaRPr lang="es-MX" dirty="0"/>
          </a:p>
          <a:p>
            <a:pPr marL="109728" indent="0">
              <a:buNone/>
            </a:pPr>
            <a:endParaRPr lang="es-MX" dirty="0"/>
          </a:p>
        </p:txBody>
      </p:sp>
    </p:spTree>
    <p:extLst>
      <p:ext uri="{BB962C8B-B14F-4D97-AF65-F5344CB8AC3E}">
        <p14:creationId xmlns:p14="http://schemas.microsoft.com/office/powerpoint/2010/main" val="3051567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43000"/>
            <a:ext cx="8229600" cy="629816"/>
          </a:xfrm>
        </p:spPr>
        <p:txBody>
          <a:bodyPr>
            <a:normAutofit fontScale="90000"/>
          </a:bodyPr>
          <a:lstStyle/>
          <a:p>
            <a:pPr algn="ctr"/>
            <a:r>
              <a:rPr lang="es-MX" dirty="0" smtClean="0"/>
              <a:t>GUION EXPLICATIVO</a:t>
            </a:r>
            <a:endParaRPr lang="es-MX" dirty="0"/>
          </a:p>
        </p:txBody>
      </p:sp>
      <p:sp>
        <p:nvSpPr>
          <p:cNvPr id="3" name="Marcador de contenido 2"/>
          <p:cNvSpPr>
            <a:spLocks noGrp="1"/>
          </p:cNvSpPr>
          <p:nvPr>
            <p:ph idx="1"/>
          </p:nvPr>
        </p:nvSpPr>
        <p:spPr/>
        <p:txBody>
          <a:bodyPr>
            <a:normAutofit fontScale="92500"/>
          </a:bodyPr>
          <a:lstStyle/>
          <a:p>
            <a:pPr marL="109728" indent="0" algn="just">
              <a:buNone/>
            </a:pPr>
            <a:r>
              <a:rPr lang="es-MX" dirty="0">
                <a:solidFill>
                  <a:schemeClr val="accent1">
                    <a:lumMod val="50000"/>
                  </a:schemeClr>
                </a:solidFill>
              </a:rPr>
              <a:t>El presente material didáctico pretende que los alumnos se familiaricen con </a:t>
            </a:r>
            <a:r>
              <a:rPr lang="es-MX" dirty="0" smtClean="0">
                <a:solidFill>
                  <a:schemeClr val="accent1">
                    <a:lumMod val="50000"/>
                  </a:schemeClr>
                </a:solidFill>
              </a:rPr>
              <a:t>los principales indicadores económico así como con el empleo, lo que les permitirá conocer el contexto económico de las empresas turísticas y de la situación laboral de aquellos que se emplean en este tipo de empresas.  </a:t>
            </a:r>
          </a:p>
          <a:p>
            <a:pPr marL="109728" indent="0" algn="just">
              <a:buNone/>
            </a:pPr>
            <a:r>
              <a:rPr lang="es-MX" dirty="0" smtClean="0">
                <a:solidFill>
                  <a:schemeClr val="accent1">
                    <a:lumMod val="50000"/>
                  </a:schemeClr>
                </a:solidFill>
              </a:rPr>
              <a:t>Estos </a:t>
            </a:r>
            <a:r>
              <a:rPr lang="es-MX" dirty="0">
                <a:solidFill>
                  <a:schemeClr val="accent1">
                    <a:lumMod val="50000"/>
                  </a:schemeClr>
                </a:solidFill>
              </a:rPr>
              <a:t>elementos serán importantes para conocer el funcionamiento de la economía en pequeña escala para más adelante llevarlo a dimensiones macro.</a:t>
            </a:r>
          </a:p>
          <a:p>
            <a:pPr marL="109728" indent="0">
              <a:buNone/>
            </a:pPr>
            <a:endParaRPr lang="es-MX" dirty="0"/>
          </a:p>
        </p:txBody>
      </p:sp>
    </p:spTree>
    <p:extLst>
      <p:ext uri="{BB962C8B-B14F-4D97-AF65-F5344CB8AC3E}">
        <p14:creationId xmlns:p14="http://schemas.microsoft.com/office/powerpoint/2010/main" val="2626356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412776"/>
            <a:ext cx="8229600" cy="5161760"/>
          </a:xfrm>
        </p:spPr>
        <p:txBody>
          <a:bodyPr/>
          <a:lstStyle/>
          <a:p>
            <a:pPr marL="109728" indent="0" algn="just">
              <a:buNone/>
            </a:pPr>
            <a:r>
              <a:rPr lang="es-MX" dirty="0" smtClean="0">
                <a:solidFill>
                  <a:schemeClr val="accent1">
                    <a:lumMod val="50000"/>
                  </a:schemeClr>
                </a:solidFill>
              </a:rPr>
              <a:t>Para poder comprender los indicadores económicos es preciso partir de lo que es la política económica </a:t>
            </a:r>
            <a:endParaRPr lang="es-MX"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1979712" y="2924944"/>
            <a:ext cx="5472608" cy="2880320"/>
          </a:xfrm>
          <a:prstGeom prst="rect">
            <a:avLst/>
          </a:prstGeom>
        </p:spPr>
      </p:pic>
    </p:spTree>
    <p:extLst>
      <p:ext uri="{BB962C8B-B14F-4D97-AF65-F5344CB8AC3E}">
        <p14:creationId xmlns:p14="http://schemas.microsoft.com/office/powerpoint/2010/main" val="128501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390800098"/>
              </p:ext>
            </p:extLst>
          </p:nvPr>
        </p:nvGraphicFramePr>
        <p:xfrm>
          <a:off x="755576" y="1052736"/>
          <a:ext cx="764319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1162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4784"/>
            <a:ext cx="8229600" cy="5089752"/>
          </a:xfrm>
        </p:spPr>
        <p:txBody>
          <a:bodyPr>
            <a:normAutofit/>
          </a:bodyPr>
          <a:lstStyle/>
          <a:p>
            <a:pPr marL="109728" indent="0" algn="ctr">
              <a:buNone/>
            </a:pPr>
            <a:r>
              <a:rPr lang="es-MX" dirty="0" smtClean="0">
                <a:solidFill>
                  <a:schemeClr val="accent1">
                    <a:lumMod val="50000"/>
                  </a:schemeClr>
                </a:solidFill>
                <a:latin typeface="Arial" pitchFamily="34" charset="0"/>
                <a:cs typeface="Arial" pitchFamily="34" charset="0"/>
              </a:rPr>
              <a:t>Directrices </a:t>
            </a:r>
            <a:r>
              <a:rPr lang="es-MX" dirty="0">
                <a:solidFill>
                  <a:schemeClr val="accent1">
                    <a:lumMod val="50000"/>
                  </a:schemeClr>
                </a:solidFill>
                <a:latin typeface="Arial" pitchFamily="34" charset="0"/>
                <a:cs typeface="Arial" pitchFamily="34" charset="0"/>
              </a:rPr>
              <a:t>y lineamientos mediante los cuales el Estado regula y orienta el proceso económico del país, </a:t>
            </a:r>
            <a:r>
              <a:rPr lang="es-MX" dirty="0" smtClean="0">
                <a:solidFill>
                  <a:schemeClr val="accent1">
                    <a:lumMod val="50000"/>
                  </a:schemeClr>
                </a:solidFill>
                <a:latin typeface="Arial" pitchFamily="34" charset="0"/>
                <a:cs typeface="Arial" pitchFamily="34" charset="0"/>
              </a:rPr>
              <a:t>define criterios </a:t>
            </a:r>
            <a:r>
              <a:rPr lang="es-MX" dirty="0">
                <a:solidFill>
                  <a:schemeClr val="accent1">
                    <a:lumMod val="50000"/>
                  </a:schemeClr>
                </a:solidFill>
                <a:latin typeface="Arial" pitchFamily="34" charset="0"/>
                <a:cs typeface="Arial" pitchFamily="34" charset="0"/>
              </a:rPr>
              <a:t>generales que </a:t>
            </a:r>
            <a:r>
              <a:rPr lang="es-MX" dirty="0" smtClean="0">
                <a:solidFill>
                  <a:schemeClr val="accent1">
                    <a:lumMod val="50000"/>
                  </a:schemeClr>
                </a:solidFill>
                <a:latin typeface="Arial" pitchFamily="34" charset="0"/>
                <a:cs typeface="Arial" pitchFamily="34" charset="0"/>
              </a:rPr>
              <a:t>sustentan </a:t>
            </a:r>
            <a:r>
              <a:rPr lang="es-MX" dirty="0">
                <a:solidFill>
                  <a:schemeClr val="accent1">
                    <a:lumMod val="50000"/>
                  </a:schemeClr>
                </a:solidFill>
                <a:latin typeface="Arial" pitchFamily="34" charset="0"/>
                <a:cs typeface="Arial" pitchFamily="34" charset="0"/>
              </a:rPr>
              <a:t>los </a:t>
            </a:r>
            <a:r>
              <a:rPr lang="es-MX" dirty="0" smtClean="0">
                <a:solidFill>
                  <a:schemeClr val="accent1">
                    <a:lumMod val="50000"/>
                  </a:schemeClr>
                </a:solidFill>
                <a:latin typeface="Arial" pitchFamily="34" charset="0"/>
                <a:cs typeface="Arial" pitchFamily="34" charset="0"/>
              </a:rPr>
              <a:t>instrumentos </a:t>
            </a:r>
            <a:r>
              <a:rPr lang="es-MX" dirty="0">
                <a:solidFill>
                  <a:schemeClr val="accent1">
                    <a:lumMod val="50000"/>
                  </a:schemeClr>
                </a:solidFill>
                <a:latin typeface="Arial" pitchFamily="34" charset="0"/>
                <a:cs typeface="Arial" pitchFamily="34" charset="0"/>
              </a:rPr>
              <a:t>correspondientes </a:t>
            </a:r>
            <a:r>
              <a:rPr lang="es-MX" dirty="0" smtClean="0">
                <a:solidFill>
                  <a:schemeClr val="accent1">
                    <a:lumMod val="50000"/>
                  </a:schemeClr>
                </a:solidFill>
                <a:latin typeface="Arial" pitchFamily="34" charset="0"/>
                <a:cs typeface="Arial" pitchFamily="34" charset="0"/>
              </a:rPr>
              <a:t>al:</a:t>
            </a:r>
          </a:p>
          <a:p>
            <a:pPr algn="ctr"/>
            <a:r>
              <a:rPr lang="es-MX" dirty="0" smtClean="0">
                <a:solidFill>
                  <a:schemeClr val="accent1">
                    <a:lumMod val="50000"/>
                  </a:schemeClr>
                </a:solidFill>
                <a:latin typeface="Arial" pitchFamily="34" charset="0"/>
                <a:cs typeface="Arial" pitchFamily="34" charset="0"/>
              </a:rPr>
              <a:t>sistema </a:t>
            </a:r>
            <a:r>
              <a:rPr lang="es-MX" dirty="0">
                <a:solidFill>
                  <a:schemeClr val="accent1">
                    <a:lumMod val="50000"/>
                  </a:schemeClr>
                </a:solidFill>
                <a:latin typeface="Arial" pitchFamily="34" charset="0"/>
                <a:cs typeface="Arial" pitchFamily="34" charset="0"/>
              </a:rPr>
              <a:t>financiero </a:t>
            </a:r>
            <a:r>
              <a:rPr lang="es-MX" dirty="0" smtClean="0">
                <a:solidFill>
                  <a:schemeClr val="accent1">
                    <a:lumMod val="50000"/>
                  </a:schemeClr>
                </a:solidFill>
                <a:latin typeface="Arial" pitchFamily="34" charset="0"/>
                <a:cs typeface="Arial" pitchFamily="34" charset="0"/>
              </a:rPr>
              <a:t>nacional</a:t>
            </a:r>
          </a:p>
          <a:p>
            <a:pPr algn="ctr"/>
            <a:r>
              <a:rPr lang="es-MX" dirty="0" smtClean="0">
                <a:solidFill>
                  <a:schemeClr val="accent1">
                    <a:lumMod val="50000"/>
                  </a:schemeClr>
                </a:solidFill>
                <a:latin typeface="Arial" pitchFamily="34" charset="0"/>
                <a:cs typeface="Arial" pitchFamily="34" charset="0"/>
              </a:rPr>
              <a:t>gasto público</a:t>
            </a:r>
          </a:p>
          <a:p>
            <a:pPr algn="ctr"/>
            <a:r>
              <a:rPr lang="es-MX" dirty="0" smtClean="0">
                <a:solidFill>
                  <a:schemeClr val="accent1">
                    <a:lumMod val="50000"/>
                  </a:schemeClr>
                </a:solidFill>
                <a:latin typeface="Arial" pitchFamily="34" charset="0"/>
                <a:cs typeface="Arial" pitchFamily="34" charset="0"/>
              </a:rPr>
              <a:t>empresas públicas</a:t>
            </a:r>
          </a:p>
          <a:p>
            <a:pPr algn="ctr"/>
            <a:r>
              <a:rPr lang="es-MX" dirty="0" smtClean="0">
                <a:solidFill>
                  <a:schemeClr val="accent1">
                    <a:lumMod val="50000"/>
                  </a:schemeClr>
                </a:solidFill>
                <a:latin typeface="Arial" pitchFamily="34" charset="0"/>
                <a:cs typeface="Arial" pitchFamily="34" charset="0"/>
              </a:rPr>
              <a:t>vinculación </a:t>
            </a:r>
            <a:r>
              <a:rPr lang="es-MX" dirty="0">
                <a:solidFill>
                  <a:schemeClr val="accent1">
                    <a:lumMod val="50000"/>
                  </a:schemeClr>
                </a:solidFill>
                <a:latin typeface="Arial" pitchFamily="34" charset="0"/>
                <a:cs typeface="Arial" pitchFamily="34" charset="0"/>
              </a:rPr>
              <a:t>con la economía </a:t>
            </a:r>
            <a:r>
              <a:rPr lang="es-MX" dirty="0" smtClean="0">
                <a:solidFill>
                  <a:schemeClr val="accent1">
                    <a:lumMod val="50000"/>
                  </a:schemeClr>
                </a:solidFill>
                <a:latin typeface="Arial" pitchFamily="34" charset="0"/>
                <a:cs typeface="Arial" pitchFamily="34" charset="0"/>
              </a:rPr>
              <a:t>mundial</a:t>
            </a:r>
          </a:p>
          <a:p>
            <a:pPr algn="ctr"/>
            <a:r>
              <a:rPr lang="es-MX" dirty="0" smtClean="0">
                <a:solidFill>
                  <a:schemeClr val="accent1">
                    <a:lumMod val="50000"/>
                  </a:schemeClr>
                </a:solidFill>
                <a:latin typeface="Arial" pitchFamily="34" charset="0"/>
                <a:cs typeface="Arial" pitchFamily="34" charset="0"/>
              </a:rPr>
              <a:t>capacitación </a:t>
            </a:r>
            <a:r>
              <a:rPr lang="es-MX" dirty="0">
                <a:solidFill>
                  <a:schemeClr val="accent1">
                    <a:lumMod val="50000"/>
                  </a:schemeClr>
                </a:solidFill>
                <a:latin typeface="Arial" pitchFamily="34" charset="0"/>
                <a:cs typeface="Arial" pitchFamily="34" charset="0"/>
              </a:rPr>
              <a:t>y la productividad</a:t>
            </a:r>
            <a:r>
              <a:rPr lang="es-MX" dirty="0">
                <a:latin typeface="Arial" pitchFamily="34" charset="0"/>
                <a:cs typeface="Arial" pitchFamily="34" charset="0"/>
              </a:rPr>
              <a:t>.</a:t>
            </a:r>
          </a:p>
        </p:txBody>
      </p:sp>
      <p:pic>
        <p:nvPicPr>
          <p:cNvPr id="3074" name="Picture 2" descr="http://dti.uat.edu.mx/sitios/web/_catalogs/masterpage/plantilla_dti/img/politicas-icono.pn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7544" y="306896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1162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latin typeface="Arial" pitchFamily="34" charset="0"/>
                <a:cs typeface="Arial" pitchFamily="34" charset="0"/>
              </a:rPr>
              <a:t>Indicadores Económicos del Presidente Enrique Peña Nieto</a:t>
            </a:r>
            <a:endParaRPr lang="es-MX" dirty="0">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07967522"/>
              </p:ext>
            </p:extLst>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7981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Indicadores</a:t>
            </a:r>
            <a:endParaRPr lang="es-MX" dirty="0">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64269185"/>
              </p:ext>
            </p:extLst>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11622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495</TotalTime>
  <Words>2037</Words>
  <Application>Microsoft Office PowerPoint</Application>
  <PresentationFormat>Presentación en pantalla (4:3)</PresentationFormat>
  <Paragraphs>198</Paragraphs>
  <Slides>36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36</vt:i4>
      </vt:variant>
    </vt:vector>
  </HeadingPairs>
  <TitlesOfParts>
    <vt:vector size="43" baseType="lpstr">
      <vt:lpstr>Arial</vt:lpstr>
      <vt:lpstr>Arial Narrow</vt:lpstr>
      <vt:lpstr>Georgia</vt:lpstr>
      <vt:lpstr>Trebuchet MS</vt:lpstr>
      <vt:lpstr>Wingdings</vt:lpstr>
      <vt:lpstr>Wingdings 2</vt:lpstr>
      <vt:lpstr>Urbano</vt:lpstr>
      <vt:lpstr>UNIVERSIDAD AUTÓNOMA DEL ESTADO DE MÉXICO FACULTAD DE TURISMO Y GASTRONOMÍA ESPECIALIDAD EN ADMINISTRACIÓN DE EMPRESAS TURÍSTICAS  ENTORNO DE LAS EMPRESAS (PRIMER PERIODO) MATERIAL DIDÁCTICO CORRESPONDIENTE A LA UNIDAD I ENTORNO ECONÓMICO DE LAS EMPRESAS TURÍSTICAS</vt:lpstr>
      <vt:lpstr>PRESENTACIÓN</vt:lpstr>
      <vt:lpstr>1. Entorno económico de las empresas turísticas</vt:lpstr>
      <vt:lpstr>GUION EXPLICATIVO</vt:lpstr>
      <vt:lpstr>Presentación de PowerPoint</vt:lpstr>
      <vt:lpstr>Presentación de PowerPoint</vt:lpstr>
      <vt:lpstr>Presentación de PowerPoint</vt:lpstr>
      <vt:lpstr>Indicadores Económicos del Presidente Enrique Peña Nieto</vt:lpstr>
      <vt:lpstr>Indicadores</vt:lpstr>
      <vt:lpstr>Paquete económico</vt:lpstr>
      <vt:lpstr>PIB (Producto Interno Bruto)</vt:lpstr>
      <vt:lpstr>Presentación de PowerPoint</vt:lpstr>
      <vt:lpstr>Inflación</vt:lpstr>
      <vt:lpstr>Presentación de PowerPoint</vt:lpstr>
      <vt:lpstr>Sector financiero</vt:lpstr>
      <vt:lpstr>Petróleo y gas</vt:lpstr>
      <vt:lpstr>Presentación de PowerPoint</vt:lpstr>
      <vt:lpstr>Banca de Desarrollo y Pensiones</vt:lpstr>
      <vt:lpstr>Banca de Desarrollo y Pensiones</vt:lpstr>
      <vt:lpstr>Banca de Desarrollo y Pensiones</vt:lpstr>
      <vt:lpstr>Banca de Desarrollo y Pensiones</vt:lpstr>
      <vt:lpstr>Sector externo</vt:lpstr>
      <vt:lpstr>Cuenta corriente</vt:lpstr>
      <vt:lpstr>Medidas para impulsar la economía (EPN)</vt:lpstr>
      <vt:lpstr>¿Qué es el empleo?</vt:lpstr>
      <vt:lpstr>“Diferencia entre empleo y trabajo”</vt:lpstr>
      <vt:lpstr>¿Porqué es importante el empleo?</vt:lpstr>
      <vt:lpstr>¿Cómo se mide el empleo?</vt:lpstr>
      <vt:lpstr>Empleo formal vs empleo informal</vt:lpstr>
      <vt:lpstr>Indicadores de ocupación y empleo de México en 2018</vt:lpstr>
      <vt:lpstr>Indicadores de ocupación y empleo de México en 2018</vt:lpstr>
      <vt:lpstr>Dimensiones del empleo</vt:lpstr>
      <vt:lpstr>Empleo turístico en México</vt:lpstr>
      <vt:lpstr>Empleo turístico (1er trimestre de 2018 enero-marzo)</vt:lpstr>
      <vt:lpstr>Fuentes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Económica</dc:title>
  <dc:creator>Andrea</dc:creator>
  <cp:lastModifiedBy>Chelo</cp:lastModifiedBy>
  <cp:revision>46</cp:revision>
  <dcterms:created xsi:type="dcterms:W3CDTF">2016-08-23T03:49:18Z</dcterms:created>
  <dcterms:modified xsi:type="dcterms:W3CDTF">2018-09-28T17:45:24Z</dcterms:modified>
</cp:coreProperties>
</file>