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6"/>
  </p:notesMasterIdLst>
  <p:sldIdLst>
    <p:sldId id="257" r:id="rId2"/>
    <p:sldId id="258" r:id="rId3"/>
    <p:sldId id="259" r:id="rId4"/>
    <p:sldId id="260" r:id="rId5"/>
    <p:sldId id="261" r:id="rId6"/>
    <p:sldId id="262" r:id="rId7"/>
    <p:sldId id="263" r:id="rId8"/>
    <p:sldId id="264" r:id="rId9"/>
    <p:sldId id="265" r:id="rId10"/>
    <p:sldId id="295" r:id="rId11"/>
    <p:sldId id="271" r:id="rId12"/>
    <p:sldId id="266" r:id="rId13"/>
    <p:sldId id="267" r:id="rId14"/>
    <p:sldId id="279" r:id="rId15"/>
    <p:sldId id="272" r:id="rId16"/>
    <p:sldId id="292" r:id="rId17"/>
    <p:sldId id="268" r:id="rId18"/>
    <p:sldId id="273" r:id="rId19"/>
    <p:sldId id="307" r:id="rId20"/>
    <p:sldId id="269" r:id="rId21"/>
    <p:sldId id="280" r:id="rId22"/>
    <p:sldId id="296" r:id="rId23"/>
    <p:sldId id="270" r:id="rId24"/>
    <p:sldId id="281" r:id="rId25"/>
    <p:sldId id="274" r:id="rId26"/>
    <p:sldId id="303" r:id="rId27"/>
    <p:sldId id="297" r:id="rId28"/>
    <p:sldId id="302" r:id="rId29"/>
    <p:sldId id="301" r:id="rId30"/>
    <p:sldId id="298" r:id="rId31"/>
    <p:sldId id="299" r:id="rId32"/>
    <p:sldId id="282" r:id="rId33"/>
    <p:sldId id="283" r:id="rId34"/>
    <p:sldId id="291" r:id="rId35"/>
    <p:sldId id="284" r:id="rId36"/>
    <p:sldId id="289" r:id="rId37"/>
    <p:sldId id="290" r:id="rId38"/>
    <p:sldId id="285" r:id="rId39"/>
    <p:sldId id="286" r:id="rId40"/>
    <p:sldId id="287" r:id="rId41"/>
    <p:sldId id="288" r:id="rId42"/>
    <p:sldId id="306" r:id="rId43"/>
    <p:sldId id="304" r:id="rId44"/>
    <p:sldId id="305" r:id="rId4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0" autoAdjust="0"/>
    <p:restoredTop sz="94660"/>
  </p:normalViewPr>
  <p:slideViewPr>
    <p:cSldViewPr snapToGrid="0" showGuides="1">
      <p:cViewPr varScale="1">
        <p:scale>
          <a:sx n="57" d="100"/>
          <a:sy n="57" d="100"/>
        </p:scale>
        <p:origin x="90" y="1002"/>
      </p:cViewPr>
      <p:guideLst>
        <p:guide orient="horz" pos="2137"/>
        <p:guide pos="3840"/>
      </p:guideLst>
    </p:cSldViewPr>
  </p:slideViewPr>
  <p:notesTextViewPr>
    <p:cViewPr>
      <p:scale>
        <a:sx n="1" d="1"/>
        <a:sy n="1" d="1"/>
      </p:scale>
      <p:origin x="0" y="0"/>
    </p:cViewPr>
  </p:notesTextViewPr>
  <p:notesViewPr>
    <p:cSldViewPr snapToGrid="0" showGuides="1">
      <p:cViewPr varScale="1">
        <p:scale>
          <a:sx n="72" d="100"/>
          <a:sy n="72" d="100"/>
        </p:scale>
        <p:origin x="900"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g"/><Relationship Id="rId4" Type="http://schemas.openxmlformats.org/officeDocument/2006/relationships/image" Target="../media/image1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g"/><Relationship Id="rId4"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6603EB-53A4-437D-965D-5803669A859E}" type="doc">
      <dgm:prSet loTypeId="urn:microsoft.com/office/officeart/2005/8/layout/vList3" loCatId="list" qsTypeId="urn:microsoft.com/office/officeart/2005/8/quickstyle/simple1" qsCatId="simple" csTypeId="urn:microsoft.com/office/officeart/2005/8/colors/colorful1" csCatId="colorful" phldr="1"/>
      <dgm:spPr/>
    </dgm:pt>
    <dgm:pt modelId="{A9A25096-A247-4398-A38C-900067E31DC5}">
      <dgm:prSet phldrT="[Texto]"/>
      <dgm:spPr/>
      <dgm:t>
        <a:bodyPr/>
        <a:lstStyle/>
        <a:p>
          <a:r>
            <a:rPr lang="es-MX" dirty="0" smtClean="0">
              <a:latin typeface="Calibri" panose="020F0502020204030204" pitchFamily="34" charset="0"/>
              <a:cs typeface="Calibri" panose="020F0502020204030204" pitchFamily="34" charset="0"/>
            </a:rPr>
            <a:t>Población</a:t>
          </a:r>
          <a:endParaRPr lang="es-MX" dirty="0">
            <a:latin typeface="Calibri" panose="020F0502020204030204" pitchFamily="34" charset="0"/>
            <a:cs typeface="Calibri" panose="020F0502020204030204" pitchFamily="34" charset="0"/>
          </a:endParaRPr>
        </a:p>
      </dgm:t>
    </dgm:pt>
    <dgm:pt modelId="{5C2B9CE2-F050-4CDF-8DFB-E81B31530877}" type="parTrans" cxnId="{D00289C9-2E1F-4577-85A2-6A6F7ED2B552}">
      <dgm:prSet/>
      <dgm:spPr/>
      <dgm:t>
        <a:bodyPr/>
        <a:lstStyle/>
        <a:p>
          <a:endParaRPr lang="es-MX"/>
        </a:p>
      </dgm:t>
    </dgm:pt>
    <dgm:pt modelId="{A6C6B9A3-222D-4C7F-A9E8-CF8805DC9B3D}" type="sibTrans" cxnId="{D00289C9-2E1F-4577-85A2-6A6F7ED2B552}">
      <dgm:prSet/>
      <dgm:spPr/>
      <dgm:t>
        <a:bodyPr/>
        <a:lstStyle/>
        <a:p>
          <a:endParaRPr lang="es-MX"/>
        </a:p>
      </dgm:t>
    </dgm:pt>
    <dgm:pt modelId="{9BF77364-E1F8-4AE0-934D-AE0B0EB32CA9}">
      <dgm:prSet phldrT="[Texto]"/>
      <dgm:spPr/>
      <dgm:t>
        <a:bodyPr/>
        <a:lstStyle/>
        <a:p>
          <a:r>
            <a:rPr lang="es-MX" dirty="0" smtClean="0">
              <a:latin typeface="Calibri" panose="020F0502020204030204" pitchFamily="34" charset="0"/>
              <a:cs typeface="Calibri" panose="020F0502020204030204" pitchFamily="34" charset="0"/>
            </a:rPr>
            <a:t>Territorio</a:t>
          </a:r>
          <a:endParaRPr lang="es-MX" dirty="0">
            <a:latin typeface="Calibri" panose="020F0502020204030204" pitchFamily="34" charset="0"/>
            <a:cs typeface="Calibri" panose="020F0502020204030204" pitchFamily="34" charset="0"/>
          </a:endParaRPr>
        </a:p>
      </dgm:t>
    </dgm:pt>
    <dgm:pt modelId="{18D63EFB-27CC-4080-B592-A75E645973AA}" type="parTrans" cxnId="{F361D248-E116-42B4-A0A9-36E22322734B}">
      <dgm:prSet/>
      <dgm:spPr/>
      <dgm:t>
        <a:bodyPr/>
        <a:lstStyle/>
        <a:p>
          <a:endParaRPr lang="es-MX"/>
        </a:p>
      </dgm:t>
    </dgm:pt>
    <dgm:pt modelId="{B87D9442-5AA4-4485-9EAA-AE67F32881A2}" type="sibTrans" cxnId="{F361D248-E116-42B4-A0A9-36E22322734B}">
      <dgm:prSet/>
      <dgm:spPr/>
      <dgm:t>
        <a:bodyPr/>
        <a:lstStyle/>
        <a:p>
          <a:endParaRPr lang="es-MX"/>
        </a:p>
      </dgm:t>
    </dgm:pt>
    <dgm:pt modelId="{6769909A-098A-4C04-9B5B-D85E4508F1F7}">
      <dgm:prSet phldrT="[Texto]"/>
      <dgm:spPr/>
      <dgm:t>
        <a:bodyPr/>
        <a:lstStyle/>
        <a:p>
          <a:r>
            <a:rPr lang="es-MX" dirty="0" smtClean="0">
              <a:latin typeface="Calibri" panose="020F0502020204030204" pitchFamily="34" charset="0"/>
              <a:cs typeface="Calibri" panose="020F0502020204030204" pitchFamily="34" charset="0"/>
            </a:rPr>
            <a:t>Gobierno</a:t>
          </a:r>
          <a:endParaRPr lang="es-MX" dirty="0">
            <a:latin typeface="Calibri" panose="020F0502020204030204" pitchFamily="34" charset="0"/>
            <a:cs typeface="Calibri" panose="020F0502020204030204" pitchFamily="34" charset="0"/>
          </a:endParaRPr>
        </a:p>
      </dgm:t>
    </dgm:pt>
    <dgm:pt modelId="{1FAAA3B7-297C-4E97-947B-633180AAC9B1}" type="parTrans" cxnId="{603B2735-88CB-4BB9-BC7F-DBD21CFE301C}">
      <dgm:prSet/>
      <dgm:spPr/>
      <dgm:t>
        <a:bodyPr/>
        <a:lstStyle/>
        <a:p>
          <a:endParaRPr lang="es-MX"/>
        </a:p>
      </dgm:t>
    </dgm:pt>
    <dgm:pt modelId="{08B1DD98-7F80-42B7-AC50-905E89547F90}" type="sibTrans" cxnId="{603B2735-88CB-4BB9-BC7F-DBD21CFE301C}">
      <dgm:prSet/>
      <dgm:spPr/>
      <dgm:t>
        <a:bodyPr/>
        <a:lstStyle/>
        <a:p>
          <a:endParaRPr lang="es-MX"/>
        </a:p>
      </dgm:t>
    </dgm:pt>
    <dgm:pt modelId="{5477596C-5767-49A9-AB90-774C429F7559}">
      <dgm:prSet phldrT="[Texto]"/>
      <dgm:spPr/>
      <dgm:t>
        <a:bodyPr/>
        <a:lstStyle/>
        <a:p>
          <a:r>
            <a:rPr lang="es-MX" dirty="0" smtClean="0">
              <a:latin typeface="Calibri" panose="020F0502020204030204" pitchFamily="34" charset="0"/>
              <a:cs typeface="Calibri" panose="020F0502020204030204" pitchFamily="34" charset="0"/>
            </a:rPr>
            <a:t>Soberanía</a:t>
          </a:r>
          <a:endParaRPr lang="es-MX" dirty="0">
            <a:latin typeface="Calibri" panose="020F0502020204030204" pitchFamily="34" charset="0"/>
            <a:cs typeface="Calibri" panose="020F0502020204030204" pitchFamily="34" charset="0"/>
          </a:endParaRPr>
        </a:p>
      </dgm:t>
    </dgm:pt>
    <dgm:pt modelId="{9DCE61F5-3B8A-4621-92B8-10D257E627BC}" type="parTrans" cxnId="{C6CD4D58-948E-43A7-93AE-81650EF76DEC}">
      <dgm:prSet/>
      <dgm:spPr/>
      <dgm:t>
        <a:bodyPr/>
        <a:lstStyle/>
        <a:p>
          <a:endParaRPr lang="es-MX"/>
        </a:p>
      </dgm:t>
    </dgm:pt>
    <dgm:pt modelId="{9AD2AAAB-DF63-4F79-B7B4-4380A85AE4B0}" type="sibTrans" cxnId="{C6CD4D58-948E-43A7-93AE-81650EF76DEC}">
      <dgm:prSet/>
      <dgm:spPr/>
      <dgm:t>
        <a:bodyPr/>
        <a:lstStyle/>
        <a:p>
          <a:endParaRPr lang="es-MX"/>
        </a:p>
      </dgm:t>
    </dgm:pt>
    <dgm:pt modelId="{CB754FDD-3D41-4431-869A-BA0EEC3167ED}" type="pres">
      <dgm:prSet presAssocID="{C46603EB-53A4-437D-965D-5803669A859E}" presName="linearFlow" presStyleCnt="0">
        <dgm:presLayoutVars>
          <dgm:dir/>
          <dgm:resizeHandles val="exact"/>
        </dgm:presLayoutVars>
      </dgm:prSet>
      <dgm:spPr/>
    </dgm:pt>
    <dgm:pt modelId="{114E1F65-8D77-4E23-A244-18A75DC747FE}" type="pres">
      <dgm:prSet presAssocID="{A9A25096-A247-4398-A38C-900067E31DC5}" presName="composite" presStyleCnt="0"/>
      <dgm:spPr/>
    </dgm:pt>
    <dgm:pt modelId="{5DB6C311-1ADC-49D4-BDC7-44101866ABCC}" type="pres">
      <dgm:prSet presAssocID="{A9A25096-A247-4398-A38C-900067E31DC5}" presName="imgShp"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BCF9B36B-C365-4213-9983-54B5DF3C0D1F}" type="pres">
      <dgm:prSet presAssocID="{A9A25096-A247-4398-A38C-900067E31DC5}" presName="txShp" presStyleLbl="node1" presStyleIdx="0" presStyleCnt="4">
        <dgm:presLayoutVars>
          <dgm:bulletEnabled val="1"/>
        </dgm:presLayoutVars>
      </dgm:prSet>
      <dgm:spPr/>
      <dgm:t>
        <a:bodyPr/>
        <a:lstStyle/>
        <a:p>
          <a:endParaRPr lang="es-MX"/>
        </a:p>
      </dgm:t>
    </dgm:pt>
    <dgm:pt modelId="{9B1D46AF-A4F1-4E95-BD82-CC60849366ED}" type="pres">
      <dgm:prSet presAssocID="{A6C6B9A3-222D-4C7F-A9E8-CF8805DC9B3D}" presName="spacing" presStyleCnt="0"/>
      <dgm:spPr/>
    </dgm:pt>
    <dgm:pt modelId="{67041D56-6B61-498F-A513-2D2C6CC096AC}" type="pres">
      <dgm:prSet presAssocID="{9BF77364-E1F8-4AE0-934D-AE0B0EB32CA9}" presName="composite" presStyleCnt="0"/>
      <dgm:spPr/>
    </dgm:pt>
    <dgm:pt modelId="{756924D4-151F-4E0C-A557-03CD8777C218}" type="pres">
      <dgm:prSet presAssocID="{9BF77364-E1F8-4AE0-934D-AE0B0EB32CA9}" presName="imgShp"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4000" r="-14000"/>
          </a:stretch>
        </a:blipFill>
      </dgm:spPr>
    </dgm:pt>
    <dgm:pt modelId="{F3416D78-57A1-401F-8138-F0C291548F94}" type="pres">
      <dgm:prSet presAssocID="{9BF77364-E1F8-4AE0-934D-AE0B0EB32CA9}" presName="txShp" presStyleLbl="node1" presStyleIdx="1" presStyleCnt="4">
        <dgm:presLayoutVars>
          <dgm:bulletEnabled val="1"/>
        </dgm:presLayoutVars>
      </dgm:prSet>
      <dgm:spPr/>
      <dgm:t>
        <a:bodyPr/>
        <a:lstStyle/>
        <a:p>
          <a:endParaRPr lang="es-MX"/>
        </a:p>
      </dgm:t>
    </dgm:pt>
    <dgm:pt modelId="{F63738F4-8CF7-4491-83EB-23B068CBC20D}" type="pres">
      <dgm:prSet presAssocID="{B87D9442-5AA4-4485-9EAA-AE67F32881A2}" presName="spacing" presStyleCnt="0"/>
      <dgm:spPr/>
    </dgm:pt>
    <dgm:pt modelId="{262C2848-164D-4D3D-BD7F-01565708F7DC}" type="pres">
      <dgm:prSet presAssocID="{6769909A-098A-4C04-9B5B-D85E4508F1F7}" presName="composite" presStyleCnt="0"/>
      <dgm:spPr/>
    </dgm:pt>
    <dgm:pt modelId="{3890B507-AEFF-42A5-B5E1-C492E8504A00}" type="pres">
      <dgm:prSet presAssocID="{6769909A-098A-4C04-9B5B-D85E4508F1F7}" presName="imgShp"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4000" r="-14000"/>
          </a:stretch>
        </a:blipFill>
      </dgm:spPr>
    </dgm:pt>
    <dgm:pt modelId="{26A10E05-FFAF-4FDD-9DC6-568538ACD482}" type="pres">
      <dgm:prSet presAssocID="{6769909A-098A-4C04-9B5B-D85E4508F1F7}" presName="txShp" presStyleLbl="node1" presStyleIdx="2" presStyleCnt="4">
        <dgm:presLayoutVars>
          <dgm:bulletEnabled val="1"/>
        </dgm:presLayoutVars>
      </dgm:prSet>
      <dgm:spPr/>
      <dgm:t>
        <a:bodyPr/>
        <a:lstStyle/>
        <a:p>
          <a:endParaRPr lang="es-MX"/>
        </a:p>
      </dgm:t>
    </dgm:pt>
    <dgm:pt modelId="{DB2723F2-EE9E-4435-BA8A-5196FD155351}" type="pres">
      <dgm:prSet presAssocID="{08B1DD98-7F80-42B7-AC50-905E89547F90}" presName="spacing" presStyleCnt="0"/>
      <dgm:spPr/>
    </dgm:pt>
    <dgm:pt modelId="{4F17560D-368C-4178-8E64-9017E3C837BE}" type="pres">
      <dgm:prSet presAssocID="{5477596C-5767-49A9-AB90-774C429F7559}" presName="composite" presStyleCnt="0"/>
      <dgm:spPr/>
    </dgm:pt>
    <dgm:pt modelId="{C21F0E8F-AF23-445A-A7DA-6D0945F3CF13}" type="pres">
      <dgm:prSet presAssocID="{5477596C-5767-49A9-AB90-774C429F7559}" presName="imgShp"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dgm:spPr>
    </dgm:pt>
    <dgm:pt modelId="{C0752981-ED5A-4ED3-B4FA-39D9671BCF71}" type="pres">
      <dgm:prSet presAssocID="{5477596C-5767-49A9-AB90-774C429F7559}" presName="txShp" presStyleLbl="node1" presStyleIdx="3" presStyleCnt="4">
        <dgm:presLayoutVars>
          <dgm:bulletEnabled val="1"/>
        </dgm:presLayoutVars>
      </dgm:prSet>
      <dgm:spPr/>
      <dgm:t>
        <a:bodyPr/>
        <a:lstStyle/>
        <a:p>
          <a:endParaRPr lang="es-MX"/>
        </a:p>
      </dgm:t>
    </dgm:pt>
  </dgm:ptLst>
  <dgm:cxnLst>
    <dgm:cxn modelId="{603B2735-88CB-4BB9-BC7F-DBD21CFE301C}" srcId="{C46603EB-53A4-437D-965D-5803669A859E}" destId="{6769909A-098A-4C04-9B5B-D85E4508F1F7}" srcOrd="2" destOrd="0" parTransId="{1FAAA3B7-297C-4E97-947B-633180AAC9B1}" sibTransId="{08B1DD98-7F80-42B7-AC50-905E89547F90}"/>
    <dgm:cxn modelId="{EDF1D776-A3E3-43B1-B472-47544D5DCF37}" type="presOf" srcId="{5477596C-5767-49A9-AB90-774C429F7559}" destId="{C0752981-ED5A-4ED3-B4FA-39D9671BCF71}" srcOrd="0" destOrd="0" presId="urn:microsoft.com/office/officeart/2005/8/layout/vList3"/>
    <dgm:cxn modelId="{96D9E974-6419-487D-B436-74C6F89B9C56}" type="presOf" srcId="{6769909A-098A-4C04-9B5B-D85E4508F1F7}" destId="{26A10E05-FFAF-4FDD-9DC6-568538ACD482}" srcOrd="0" destOrd="0" presId="urn:microsoft.com/office/officeart/2005/8/layout/vList3"/>
    <dgm:cxn modelId="{16797678-2A54-4140-8CC7-BD9E88FDB6C3}" type="presOf" srcId="{A9A25096-A247-4398-A38C-900067E31DC5}" destId="{BCF9B36B-C365-4213-9983-54B5DF3C0D1F}" srcOrd="0" destOrd="0" presId="urn:microsoft.com/office/officeart/2005/8/layout/vList3"/>
    <dgm:cxn modelId="{A6DF8E38-692B-44EC-9ADF-147742B3FB78}" type="presOf" srcId="{9BF77364-E1F8-4AE0-934D-AE0B0EB32CA9}" destId="{F3416D78-57A1-401F-8138-F0C291548F94}" srcOrd="0" destOrd="0" presId="urn:microsoft.com/office/officeart/2005/8/layout/vList3"/>
    <dgm:cxn modelId="{C6CD4D58-948E-43A7-93AE-81650EF76DEC}" srcId="{C46603EB-53A4-437D-965D-5803669A859E}" destId="{5477596C-5767-49A9-AB90-774C429F7559}" srcOrd="3" destOrd="0" parTransId="{9DCE61F5-3B8A-4621-92B8-10D257E627BC}" sibTransId="{9AD2AAAB-DF63-4F79-B7B4-4380A85AE4B0}"/>
    <dgm:cxn modelId="{F361D248-E116-42B4-A0A9-36E22322734B}" srcId="{C46603EB-53A4-437D-965D-5803669A859E}" destId="{9BF77364-E1F8-4AE0-934D-AE0B0EB32CA9}" srcOrd="1" destOrd="0" parTransId="{18D63EFB-27CC-4080-B592-A75E645973AA}" sibTransId="{B87D9442-5AA4-4485-9EAA-AE67F32881A2}"/>
    <dgm:cxn modelId="{D00289C9-2E1F-4577-85A2-6A6F7ED2B552}" srcId="{C46603EB-53A4-437D-965D-5803669A859E}" destId="{A9A25096-A247-4398-A38C-900067E31DC5}" srcOrd="0" destOrd="0" parTransId="{5C2B9CE2-F050-4CDF-8DFB-E81B31530877}" sibTransId="{A6C6B9A3-222D-4C7F-A9E8-CF8805DC9B3D}"/>
    <dgm:cxn modelId="{BC2582C4-7950-42C6-B4E5-61D014A8D30F}" type="presOf" srcId="{C46603EB-53A4-437D-965D-5803669A859E}" destId="{CB754FDD-3D41-4431-869A-BA0EEC3167ED}" srcOrd="0" destOrd="0" presId="urn:microsoft.com/office/officeart/2005/8/layout/vList3"/>
    <dgm:cxn modelId="{A4841E29-61EA-44C9-8FDE-14AC26E8D0B5}" type="presParOf" srcId="{CB754FDD-3D41-4431-869A-BA0EEC3167ED}" destId="{114E1F65-8D77-4E23-A244-18A75DC747FE}" srcOrd="0" destOrd="0" presId="urn:microsoft.com/office/officeart/2005/8/layout/vList3"/>
    <dgm:cxn modelId="{2C828475-D21F-4F8C-A36A-F6CA24AF1E20}" type="presParOf" srcId="{114E1F65-8D77-4E23-A244-18A75DC747FE}" destId="{5DB6C311-1ADC-49D4-BDC7-44101866ABCC}" srcOrd="0" destOrd="0" presId="urn:microsoft.com/office/officeart/2005/8/layout/vList3"/>
    <dgm:cxn modelId="{2B0AF2B2-6702-4A5D-B94B-5DD653A2F03C}" type="presParOf" srcId="{114E1F65-8D77-4E23-A244-18A75DC747FE}" destId="{BCF9B36B-C365-4213-9983-54B5DF3C0D1F}" srcOrd="1" destOrd="0" presId="urn:microsoft.com/office/officeart/2005/8/layout/vList3"/>
    <dgm:cxn modelId="{4EB3B32D-5FE7-4876-893B-B4A3BD520AA6}" type="presParOf" srcId="{CB754FDD-3D41-4431-869A-BA0EEC3167ED}" destId="{9B1D46AF-A4F1-4E95-BD82-CC60849366ED}" srcOrd="1" destOrd="0" presId="urn:microsoft.com/office/officeart/2005/8/layout/vList3"/>
    <dgm:cxn modelId="{DD656352-525F-4EAC-9970-50A237A8FDD9}" type="presParOf" srcId="{CB754FDD-3D41-4431-869A-BA0EEC3167ED}" destId="{67041D56-6B61-498F-A513-2D2C6CC096AC}" srcOrd="2" destOrd="0" presId="urn:microsoft.com/office/officeart/2005/8/layout/vList3"/>
    <dgm:cxn modelId="{35E1CF3D-D234-437E-93B0-97AE7B905F17}" type="presParOf" srcId="{67041D56-6B61-498F-A513-2D2C6CC096AC}" destId="{756924D4-151F-4E0C-A557-03CD8777C218}" srcOrd="0" destOrd="0" presId="urn:microsoft.com/office/officeart/2005/8/layout/vList3"/>
    <dgm:cxn modelId="{017AB639-9583-4882-9554-FC4990FF64A1}" type="presParOf" srcId="{67041D56-6B61-498F-A513-2D2C6CC096AC}" destId="{F3416D78-57A1-401F-8138-F0C291548F94}" srcOrd="1" destOrd="0" presId="urn:microsoft.com/office/officeart/2005/8/layout/vList3"/>
    <dgm:cxn modelId="{BEFA5B54-12CE-4DD3-BA1E-1D8598F36C90}" type="presParOf" srcId="{CB754FDD-3D41-4431-869A-BA0EEC3167ED}" destId="{F63738F4-8CF7-4491-83EB-23B068CBC20D}" srcOrd="3" destOrd="0" presId="urn:microsoft.com/office/officeart/2005/8/layout/vList3"/>
    <dgm:cxn modelId="{E70AD51F-6859-4A96-BF90-9EE1BE6AD42E}" type="presParOf" srcId="{CB754FDD-3D41-4431-869A-BA0EEC3167ED}" destId="{262C2848-164D-4D3D-BD7F-01565708F7DC}" srcOrd="4" destOrd="0" presId="urn:microsoft.com/office/officeart/2005/8/layout/vList3"/>
    <dgm:cxn modelId="{F0A6DA39-7B6B-40A6-B9E5-9BDA9BAB6A57}" type="presParOf" srcId="{262C2848-164D-4D3D-BD7F-01565708F7DC}" destId="{3890B507-AEFF-42A5-B5E1-C492E8504A00}" srcOrd="0" destOrd="0" presId="urn:microsoft.com/office/officeart/2005/8/layout/vList3"/>
    <dgm:cxn modelId="{8D427A6E-5C70-4E95-8BCB-23A816396E0A}" type="presParOf" srcId="{262C2848-164D-4D3D-BD7F-01565708F7DC}" destId="{26A10E05-FFAF-4FDD-9DC6-568538ACD482}" srcOrd="1" destOrd="0" presId="urn:microsoft.com/office/officeart/2005/8/layout/vList3"/>
    <dgm:cxn modelId="{C49BE337-BFA0-40F4-93D2-7B702336B9C9}" type="presParOf" srcId="{CB754FDD-3D41-4431-869A-BA0EEC3167ED}" destId="{DB2723F2-EE9E-4435-BA8A-5196FD155351}" srcOrd="5" destOrd="0" presId="urn:microsoft.com/office/officeart/2005/8/layout/vList3"/>
    <dgm:cxn modelId="{C6428980-2720-4A0C-9052-67C6AB73E56B}" type="presParOf" srcId="{CB754FDD-3D41-4431-869A-BA0EEC3167ED}" destId="{4F17560D-368C-4178-8E64-9017E3C837BE}" srcOrd="6" destOrd="0" presId="urn:microsoft.com/office/officeart/2005/8/layout/vList3"/>
    <dgm:cxn modelId="{1072A1BB-E1D3-4342-958B-8849D1310CB5}" type="presParOf" srcId="{4F17560D-368C-4178-8E64-9017E3C837BE}" destId="{C21F0E8F-AF23-445A-A7DA-6D0945F3CF13}" srcOrd="0" destOrd="0" presId="urn:microsoft.com/office/officeart/2005/8/layout/vList3"/>
    <dgm:cxn modelId="{D8AA8C31-A217-4D84-BA80-7E8BCB749013}" type="presParOf" srcId="{4F17560D-368C-4178-8E64-9017E3C837BE}" destId="{C0752981-ED5A-4ED3-B4FA-39D9671BCF7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F9B36B-C365-4213-9983-54B5DF3C0D1F}">
      <dsp:nvSpPr>
        <dsp:cNvPr id="0" name=""/>
        <dsp:cNvSpPr/>
      </dsp:nvSpPr>
      <dsp:spPr>
        <a:xfrm rot="10800000">
          <a:off x="1228486" y="1270"/>
          <a:ext cx="4053840" cy="829627"/>
        </a:xfrm>
        <a:prstGeom prst="homePlate">
          <a:avLst/>
        </a:prstGeom>
        <a:solidFill>
          <a:schemeClr val="accent2">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843" tIns="144780" rIns="270256" bIns="144780" numCol="1" spcCol="1270" anchor="ctr" anchorCtr="0">
          <a:noAutofit/>
        </a:bodyPr>
        <a:lstStyle/>
        <a:p>
          <a:pPr lvl="0" algn="ctr" defTabSz="1689100">
            <a:lnSpc>
              <a:spcPct val="90000"/>
            </a:lnSpc>
            <a:spcBef>
              <a:spcPct val="0"/>
            </a:spcBef>
            <a:spcAft>
              <a:spcPct val="35000"/>
            </a:spcAft>
          </a:pPr>
          <a:r>
            <a:rPr lang="es-MX" sz="3800" kern="1200" dirty="0" smtClean="0">
              <a:latin typeface="Calibri" panose="020F0502020204030204" pitchFamily="34" charset="0"/>
              <a:cs typeface="Calibri" panose="020F0502020204030204" pitchFamily="34" charset="0"/>
            </a:rPr>
            <a:t>Población</a:t>
          </a:r>
          <a:endParaRPr lang="es-MX" sz="3800" kern="1200" dirty="0">
            <a:latin typeface="Calibri" panose="020F0502020204030204" pitchFamily="34" charset="0"/>
            <a:cs typeface="Calibri" panose="020F0502020204030204" pitchFamily="34" charset="0"/>
          </a:endParaRPr>
        </a:p>
      </dsp:txBody>
      <dsp:txXfrm rot="10800000">
        <a:off x="1435893" y="1270"/>
        <a:ext cx="3846433" cy="829627"/>
      </dsp:txXfrm>
    </dsp:sp>
    <dsp:sp modelId="{5DB6C311-1ADC-49D4-BDC7-44101866ABCC}">
      <dsp:nvSpPr>
        <dsp:cNvPr id="0" name=""/>
        <dsp:cNvSpPr/>
      </dsp:nvSpPr>
      <dsp:spPr>
        <a:xfrm>
          <a:off x="813673" y="1270"/>
          <a:ext cx="829627" cy="82962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416D78-57A1-401F-8138-F0C291548F94}">
      <dsp:nvSpPr>
        <dsp:cNvPr id="0" name=""/>
        <dsp:cNvSpPr/>
      </dsp:nvSpPr>
      <dsp:spPr>
        <a:xfrm rot="10800000">
          <a:off x="1228486" y="1078547"/>
          <a:ext cx="4053840" cy="829627"/>
        </a:xfrm>
        <a:prstGeom prst="homePlate">
          <a:avLst/>
        </a:prstGeom>
        <a:solidFill>
          <a:schemeClr val="accent3">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843" tIns="144780" rIns="270256" bIns="144780" numCol="1" spcCol="1270" anchor="ctr" anchorCtr="0">
          <a:noAutofit/>
        </a:bodyPr>
        <a:lstStyle/>
        <a:p>
          <a:pPr lvl="0" algn="ctr" defTabSz="1689100">
            <a:lnSpc>
              <a:spcPct val="90000"/>
            </a:lnSpc>
            <a:spcBef>
              <a:spcPct val="0"/>
            </a:spcBef>
            <a:spcAft>
              <a:spcPct val="35000"/>
            </a:spcAft>
          </a:pPr>
          <a:r>
            <a:rPr lang="es-MX" sz="3800" kern="1200" dirty="0" smtClean="0">
              <a:latin typeface="Calibri" panose="020F0502020204030204" pitchFamily="34" charset="0"/>
              <a:cs typeface="Calibri" panose="020F0502020204030204" pitchFamily="34" charset="0"/>
            </a:rPr>
            <a:t>Territorio</a:t>
          </a:r>
          <a:endParaRPr lang="es-MX" sz="3800" kern="1200" dirty="0">
            <a:latin typeface="Calibri" panose="020F0502020204030204" pitchFamily="34" charset="0"/>
            <a:cs typeface="Calibri" panose="020F0502020204030204" pitchFamily="34" charset="0"/>
          </a:endParaRPr>
        </a:p>
      </dsp:txBody>
      <dsp:txXfrm rot="10800000">
        <a:off x="1435893" y="1078547"/>
        <a:ext cx="3846433" cy="829627"/>
      </dsp:txXfrm>
    </dsp:sp>
    <dsp:sp modelId="{756924D4-151F-4E0C-A557-03CD8777C218}">
      <dsp:nvSpPr>
        <dsp:cNvPr id="0" name=""/>
        <dsp:cNvSpPr/>
      </dsp:nvSpPr>
      <dsp:spPr>
        <a:xfrm>
          <a:off x="813673" y="1078547"/>
          <a:ext cx="829627" cy="829627"/>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4000" r="-14000"/>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A10E05-FFAF-4FDD-9DC6-568538ACD482}">
      <dsp:nvSpPr>
        <dsp:cNvPr id="0" name=""/>
        <dsp:cNvSpPr/>
      </dsp:nvSpPr>
      <dsp:spPr>
        <a:xfrm rot="10800000">
          <a:off x="1228486" y="2155825"/>
          <a:ext cx="4053840" cy="829627"/>
        </a:xfrm>
        <a:prstGeom prst="homePlate">
          <a:avLst/>
        </a:prstGeom>
        <a:solidFill>
          <a:schemeClr val="accent4">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843" tIns="144780" rIns="270256" bIns="144780" numCol="1" spcCol="1270" anchor="ctr" anchorCtr="0">
          <a:noAutofit/>
        </a:bodyPr>
        <a:lstStyle/>
        <a:p>
          <a:pPr lvl="0" algn="ctr" defTabSz="1689100">
            <a:lnSpc>
              <a:spcPct val="90000"/>
            </a:lnSpc>
            <a:spcBef>
              <a:spcPct val="0"/>
            </a:spcBef>
            <a:spcAft>
              <a:spcPct val="35000"/>
            </a:spcAft>
          </a:pPr>
          <a:r>
            <a:rPr lang="es-MX" sz="3800" kern="1200" dirty="0" smtClean="0">
              <a:latin typeface="Calibri" panose="020F0502020204030204" pitchFamily="34" charset="0"/>
              <a:cs typeface="Calibri" panose="020F0502020204030204" pitchFamily="34" charset="0"/>
            </a:rPr>
            <a:t>Gobierno</a:t>
          </a:r>
          <a:endParaRPr lang="es-MX" sz="3800" kern="1200" dirty="0">
            <a:latin typeface="Calibri" panose="020F0502020204030204" pitchFamily="34" charset="0"/>
            <a:cs typeface="Calibri" panose="020F0502020204030204" pitchFamily="34" charset="0"/>
          </a:endParaRPr>
        </a:p>
      </dsp:txBody>
      <dsp:txXfrm rot="10800000">
        <a:off x="1435893" y="2155825"/>
        <a:ext cx="3846433" cy="829627"/>
      </dsp:txXfrm>
    </dsp:sp>
    <dsp:sp modelId="{3890B507-AEFF-42A5-B5E1-C492E8504A00}">
      <dsp:nvSpPr>
        <dsp:cNvPr id="0" name=""/>
        <dsp:cNvSpPr/>
      </dsp:nvSpPr>
      <dsp:spPr>
        <a:xfrm>
          <a:off x="813673" y="2155825"/>
          <a:ext cx="829627" cy="829627"/>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4000" r="-14000"/>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752981-ED5A-4ED3-B4FA-39D9671BCF71}">
      <dsp:nvSpPr>
        <dsp:cNvPr id="0" name=""/>
        <dsp:cNvSpPr/>
      </dsp:nvSpPr>
      <dsp:spPr>
        <a:xfrm rot="10800000">
          <a:off x="1228486" y="3233102"/>
          <a:ext cx="4053840" cy="829627"/>
        </a:xfrm>
        <a:prstGeom prst="homePlate">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843" tIns="144780" rIns="270256" bIns="144780" numCol="1" spcCol="1270" anchor="ctr" anchorCtr="0">
          <a:noAutofit/>
        </a:bodyPr>
        <a:lstStyle/>
        <a:p>
          <a:pPr lvl="0" algn="ctr" defTabSz="1689100">
            <a:lnSpc>
              <a:spcPct val="90000"/>
            </a:lnSpc>
            <a:spcBef>
              <a:spcPct val="0"/>
            </a:spcBef>
            <a:spcAft>
              <a:spcPct val="35000"/>
            </a:spcAft>
          </a:pPr>
          <a:r>
            <a:rPr lang="es-MX" sz="3800" kern="1200" dirty="0" smtClean="0">
              <a:latin typeface="Calibri" panose="020F0502020204030204" pitchFamily="34" charset="0"/>
              <a:cs typeface="Calibri" panose="020F0502020204030204" pitchFamily="34" charset="0"/>
            </a:rPr>
            <a:t>Soberanía</a:t>
          </a:r>
          <a:endParaRPr lang="es-MX" sz="3800" kern="1200" dirty="0">
            <a:latin typeface="Calibri" panose="020F0502020204030204" pitchFamily="34" charset="0"/>
            <a:cs typeface="Calibri" panose="020F0502020204030204" pitchFamily="34" charset="0"/>
          </a:endParaRPr>
        </a:p>
      </dsp:txBody>
      <dsp:txXfrm rot="10800000">
        <a:off x="1435893" y="3233102"/>
        <a:ext cx="3846433" cy="829627"/>
      </dsp:txXfrm>
    </dsp:sp>
    <dsp:sp modelId="{C21F0E8F-AF23-445A-A7DA-6D0945F3CF13}">
      <dsp:nvSpPr>
        <dsp:cNvPr id="0" name=""/>
        <dsp:cNvSpPr/>
      </dsp:nvSpPr>
      <dsp:spPr>
        <a:xfrm>
          <a:off x="813673" y="3233102"/>
          <a:ext cx="829627" cy="829627"/>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7000" r="-17000"/>
          </a:stretch>
        </a:blip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F01C96-82CA-4232-8DDE-CCE1A72ED909}" type="datetimeFigureOut">
              <a:rPr lang="es-MX" smtClean="0"/>
              <a:t>16/09/2018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E53D30-B66C-41A7-B2E7-4210DE756359}" type="slidenum">
              <a:rPr lang="es-MX" smtClean="0"/>
              <a:t>‹Nº›</a:t>
            </a:fld>
            <a:endParaRPr lang="es-MX"/>
          </a:p>
        </p:txBody>
      </p:sp>
    </p:spTree>
    <p:extLst>
      <p:ext uri="{BB962C8B-B14F-4D97-AF65-F5344CB8AC3E}">
        <p14:creationId xmlns:p14="http://schemas.microsoft.com/office/powerpoint/2010/main" val="1365254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B385BA-AEB2-42A8-B962-047DA171E124}" type="slidenum">
              <a:rPr kumimoji="0" lang="es-MX"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MX"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5927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28683101-952E-46DF-A890-56F6180CA9D2}" type="datetime1">
              <a:rPr lang="es-MX" smtClean="0">
                <a:solidFill>
                  <a:prstClr val="black">
                    <a:tint val="75000"/>
                  </a:prstClr>
                </a:solidFill>
              </a:rPr>
              <a:t>16/09/2018</a:t>
            </a:fld>
            <a:endParaRPr lang="es-MX">
              <a:solidFill>
                <a:prstClr val="black">
                  <a:tint val="75000"/>
                </a:prstClr>
              </a:solidFill>
            </a:endParaRP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s-MX">
              <a:solidFill>
                <a:prstClr val="black">
                  <a:tint val="75000"/>
                </a:prstClr>
              </a:solidFill>
            </a:endParaRP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91079022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B26705C-C37A-4E13-8851-783A029EDA44}" type="datetime1">
              <a:rPr lang="es-MX" smtClean="0">
                <a:solidFill>
                  <a:prstClr val="black">
                    <a:tint val="75000"/>
                  </a:prstClr>
                </a:solidFill>
              </a:rPr>
              <a:t>16/09/2018</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578067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5BD6BB2-FDC4-4C10-A445-B5690B62068F}" type="datetime1">
              <a:rPr lang="es-MX" smtClean="0">
                <a:solidFill>
                  <a:prstClr val="black">
                    <a:tint val="75000"/>
                  </a:prstClr>
                </a:solidFill>
              </a:rPr>
              <a:t>16/09/2018</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56235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159D76A-3E0A-4FCE-BDA8-60DDC7270E3F}" type="datetime1">
              <a:rPr lang="es-MX" smtClean="0">
                <a:solidFill>
                  <a:prstClr val="black">
                    <a:tint val="75000"/>
                  </a:prstClr>
                </a:solidFill>
              </a:rPr>
              <a:t>16/09/2018</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96613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382FD547-4263-4DE5-8DB9-2DD670EBC0C9}" type="datetime1">
              <a:rPr lang="es-MX" smtClean="0">
                <a:solidFill>
                  <a:prstClr val="black">
                    <a:tint val="75000"/>
                  </a:prstClr>
                </a:solidFill>
              </a:rPr>
              <a:t>16/09/2018</a:t>
            </a:fld>
            <a:endParaRPr lang="es-MX">
              <a:solidFill>
                <a:prstClr val="black">
                  <a:tint val="75000"/>
                </a:prstClr>
              </a:solidFill>
            </a:endParaRP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s-MX">
              <a:solidFill>
                <a:prstClr val="black">
                  <a:tint val="75000"/>
                </a:prstClr>
              </a:solidFill>
            </a:endParaRP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30385701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2F8F958-EB53-49CA-B6E5-61BD34CED83D}" type="datetime1">
              <a:rPr lang="es-MX" smtClean="0">
                <a:solidFill>
                  <a:prstClr val="black">
                    <a:tint val="75000"/>
                  </a:prstClr>
                </a:solidFill>
              </a:rPr>
              <a:t>16/09/2018</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1936515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E553DDF-4BF1-4B35-B038-6762C6C4B6B5}" type="datetime1">
              <a:rPr lang="es-MX" smtClean="0">
                <a:solidFill>
                  <a:prstClr val="black">
                    <a:tint val="75000"/>
                  </a:prstClr>
                </a:solidFill>
              </a:rPr>
              <a:t>16/09/2018</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9" name="Slide Number Placeholder 8"/>
          <p:cNvSpPr>
            <a:spLocks noGrp="1"/>
          </p:cNvSpPr>
          <p:nvPr>
            <p:ph type="sldNum" sz="quarter" idx="12"/>
          </p:nvPr>
        </p:nvSpPr>
        <p:spPr/>
        <p:txBody>
          <a:body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433821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6544C6F-3A2A-4C27-9B36-05FDCA0D8782}" type="datetime1">
              <a:rPr lang="es-MX" smtClean="0">
                <a:solidFill>
                  <a:prstClr val="black">
                    <a:tint val="75000"/>
                  </a:prstClr>
                </a:solidFill>
              </a:rPr>
              <a:t>16/09/2018</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5" name="Slide Number Placeholder 4"/>
          <p:cNvSpPr>
            <a:spLocks noGrp="1"/>
          </p:cNvSpPr>
          <p:nvPr>
            <p:ph type="sldNum" sz="quarter" idx="12"/>
          </p:nvPr>
        </p:nvSpPr>
        <p:spPr/>
        <p:txBody>
          <a:body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2191011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4E5FE4-99E2-4098-8958-1C652938C725}" type="datetime1">
              <a:rPr lang="es-MX" smtClean="0">
                <a:solidFill>
                  <a:prstClr val="black">
                    <a:tint val="75000"/>
                  </a:prstClr>
                </a:solidFill>
              </a:rPr>
              <a:t>16/09/2018</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4" name="Slide Number Placeholder 3"/>
          <p:cNvSpPr>
            <a:spLocks noGrp="1"/>
          </p:cNvSpPr>
          <p:nvPr>
            <p:ph type="sldNum" sz="quarter" idx="12"/>
          </p:nvPr>
        </p:nvSpPr>
        <p:spPr/>
        <p:txBody>
          <a:body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Tree>
    <p:extLst>
      <p:ext uri="{BB962C8B-B14F-4D97-AF65-F5344CB8AC3E}">
        <p14:creationId xmlns:p14="http://schemas.microsoft.com/office/powerpoint/2010/main" val="636026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3C0B8656-10A8-41AB-8DA5-468B1B506C91}" type="datetime1">
              <a:rPr lang="es-MX" smtClean="0">
                <a:solidFill>
                  <a:prstClr val="black">
                    <a:tint val="75000"/>
                  </a:prstClr>
                </a:solidFill>
              </a:rPr>
              <a:t>16/09/2018</a:t>
            </a:fld>
            <a:endParaRPr lang="es-MX">
              <a:solidFill>
                <a:prstClr val="black">
                  <a:tint val="75000"/>
                </a:prstClr>
              </a:solidFill>
            </a:endParaRP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solidFill>
                <a:prstClr val="black">
                  <a:tint val="75000"/>
                </a:prstClr>
              </a:solidFill>
            </a:endParaRP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16265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1276A1F3-02D6-4746-B9D8-452A5F6EFCDF}" type="datetime1">
              <a:rPr lang="es-MX" smtClean="0">
                <a:solidFill>
                  <a:prstClr val="black">
                    <a:tint val="75000"/>
                  </a:prstClr>
                </a:solidFill>
              </a:rPr>
              <a:t>16/09/2018</a:t>
            </a:fld>
            <a:endParaRPr lang="es-MX">
              <a:solidFill>
                <a:prstClr val="black">
                  <a:tint val="75000"/>
                </a:prstClr>
              </a:solidFill>
            </a:endParaRP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solidFill>
                <a:prstClr val="black">
                  <a:tint val="75000"/>
                </a:prstClr>
              </a:solidFill>
            </a:endParaRP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79D3D31-37EB-4C2E-B06E-64573489A9E5}" type="slidenum">
              <a:rPr lang="es-MX" smtClean="0">
                <a:solidFill>
                  <a:prstClr val="black">
                    <a:tint val="75000"/>
                  </a:prstClr>
                </a:solidFill>
              </a:rPr>
              <a:pPr/>
              <a:t>‹Nº›</a:t>
            </a:fld>
            <a:endParaRPr lang="es-MX">
              <a:solidFill>
                <a:prstClr val="black">
                  <a:tint val="75000"/>
                </a:prstClr>
              </a:solidFill>
            </a:endParaRP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92490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AFA05924-2ED7-47F5-9A27-8336DA22CEB2}" type="datetime1">
              <a:rPr lang="es-MX" smtClean="0"/>
              <a:t>16/09/2018</a:t>
            </a:fld>
            <a:endParaRPr lang="es-MX"/>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s-MX"/>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8BE30E77-8AA4-4FD9-8193-AB9D34BBCE49}" type="slidenum">
              <a:rPr lang="es-MX" smtClean="0"/>
              <a:t>‹Nº›</a:t>
            </a:fld>
            <a:endParaRPr lang="es-MX"/>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1379052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1371600" y="1244363"/>
            <a:ext cx="3240088" cy="2928938"/>
          </a:xfrm>
          <a:prstGeom prst="rect">
            <a:avLst/>
          </a:prstGeom>
          <a:solidFill>
            <a:schemeClr val="accent2"/>
          </a:solidFill>
          <a:ln w="57150">
            <a:solidFill>
              <a:schemeClr val="accent1"/>
            </a:solidFill>
            <a:miter lim="800000"/>
            <a:headEnd/>
            <a:tailEnd/>
          </a:ln>
        </p:spPr>
      </p:pic>
      <p:pic>
        <p:nvPicPr>
          <p:cNvPr id="37891" name="Picture 3"/>
          <p:cNvPicPr>
            <a:picLocks noChangeAspect="1" noChangeArrowheads="1"/>
          </p:cNvPicPr>
          <p:nvPr/>
        </p:nvPicPr>
        <p:blipFill>
          <a:blip r:embed="rId3"/>
          <a:srcRect/>
          <a:stretch>
            <a:fillRect/>
          </a:stretch>
        </p:blipFill>
        <p:spPr bwMode="auto">
          <a:xfrm>
            <a:off x="7796153" y="2469734"/>
            <a:ext cx="3073400" cy="3090293"/>
          </a:xfrm>
          <a:prstGeom prst="rect">
            <a:avLst/>
          </a:prstGeom>
          <a:noFill/>
          <a:ln w="57150">
            <a:solidFill>
              <a:schemeClr val="accent1"/>
            </a:solidFill>
            <a:miter lim="800000"/>
            <a:headEnd/>
            <a:tailEnd/>
          </a:ln>
        </p:spPr>
      </p:pic>
      <p:sp>
        <p:nvSpPr>
          <p:cNvPr id="5" name="Marcador de número de diapositiva 4"/>
          <p:cNvSpPr>
            <a:spLocks noGrp="1"/>
          </p:cNvSpPr>
          <p:nvPr>
            <p:ph type="sldNum" sz="quarter" idx="12"/>
          </p:nvPr>
        </p:nvSpPr>
        <p:spPr/>
        <p:txBody>
          <a:bodyPr/>
          <a:lstStyle/>
          <a:p>
            <a:endParaRPr lang="es-MX" dirty="0">
              <a:solidFill>
                <a:prstClr val="black">
                  <a:tint val="75000"/>
                </a:prstClr>
              </a:solidFill>
            </a:endParaRPr>
          </a:p>
        </p:txBody>
      </p:sp>
    </p:spTree>
    <p:extLst>
      <p:ext uri="{BB962C8B-B14F-4D97-AF65-F5344CB8AC3E}">
        <p14:creationId xmlns:p14="http://schemas.microsoft.com/office/powerpoint/2010/main" val="2669423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15680" y="685800"/>
            <a:ext cx="5760640" cy="654968"/>
          </a:xfrm>
          <a:solidFill>
            <a:schemeClr val="accent1">
              <a:lumMod val="75000"/>
            </a:schemeClr>
          </a:solidFill>
        </p:spPr>
        <p:txBody>
          <a:bodyPr>
            <a:normAutofit/>
          </a:bodyPr>
          <a:lstStyle/>
          <a:p>
            <a:pPr algn="ctr"/>
            <a:r>
              <a:rPr lang="es-MX" sz="4000" b="1" dirty="0" smtClean="0">
                <a:solidFill>
                  <a:schemeClr val="bg1">
                    <a:lumMod val="95000"/>
                  </a:schemeClr>
                </a:solidFill>
                <a:latin typeface="Calibri" panose="020F0502020204030204" pitchFamily="34" charset="0"/>
                <a:cs typeface="Calibri" panose="020F0502020204030204" pitchFamily="34" charset="0"/>
              </a:rPr>
              <a:t>FINALIDAD DEL </a:t>
            </a:r>
            <a:r>
              <a:rPr lang="es-MX" sz="4000" b="1" dirty="0">
                <a:solidFill>
                  <a:schemeClr val="bg1">
                    <a:lumMod val="95000"/>
                  </a:schemeClr>
                </a:solidFill>
                <a:latin typeface="Calibri" panose="020F0502020204030204" pitchFamily="34" charset="0"/>
                <a:cs typeface="Calibri" panose="020F0502020204030204" pitchFamily="34" charset="0"/>
              </a:rPr>
              <a:t>ESTADO </a:t>
            </a:r>
          </a:p>
        </p:txBody>
      </p:sp>
      <p:sp>
        <p:nvSpPr>
          <p:cNvPr id="3" name="2 Marcador de contenido"/>
          <p:cNvSpPr>
            <a:spLocks noGrp="1"/>
          </p:cNvSpPr>
          <p:nvPr>
            <p:ph idx="1"/>
          </p:nvPr>
        </p:nvSpPr>
        <p:spPr>
          <a:xfrm>
            <a:off x="1981200" y="1479878"/>
            <a:ext cx="8147248" cy="2100808"/>
          </a:xfrm>
          <a:solidFill>
            <a:schemeClr val="accent1">
              <a:lumMod val="20000"/>
              <a:lumOff val="80000"/>
            </a:schemeClr>
          </a:solidFill>
          <a:ln w="38100">
            <a:solidFill>
              <a:schemeClr val="accent1">
                <a:lumMod val="75000"/>
              </a:schemeClr>
            </a:solidFill>
          </a:ln>
        </p:spPr>
        <p:txBody>
          <a:bodyPr>
            <a:normAutofit/>
          </a:bodyPr>
          <a:lstStyle/>
          <a:p>
            <a:pPr marL="0" indent="0" algn="just">
              <a:buNone/>
            </a:pPr>
            <a:r>
              <a:rPr lang="es-MX" dirty="0" smtClean="0">
                <a:solidFill>
                  <a:srgbClr val="000000"/>
                </a:solidFill>
                <a:latin typeface="Calibri" panose="020F0502020204030204" pitchFamily="34" charset="0"/>
                <a:cs typeface="Calibri" panose="020F0502020204030204" pitchFamily="34" charset="0"/>
              </a:rPr>
              <a:t>La </a:t>
            </a:r>
            <a:r>
              <a:rPr lang="es-MX" dirty="0">
                <a:solidFill>
                  <a:srgbClr val="000000"/>
                </a:solidFill>
                <a:latin typeface="Calibri" panose="020F0502020204030204" pitchFamily="34" charset="0"/>
                <a:cs typeface="Calibri" panose="020F0502020204030204" pitchFamily="34" charset="0"/>
              </a:rPr>
              <a:t>finalidad del Estado es la realización de objetivos comunitarios. El ejercicio del poder será legítimo si el bien que se persigue es el bien común; es decir que una orden para ser legítima (además de emanar formalmente del órgano competente) debe serlo en su sustancia. </a:t>
            </a:r>
            <a:endParaRPr lang="es-MX" dirty="0" smtClean="0">
              <a:solidFill>
                <a:srgbClr val="000000"/>
              </a:solidFill>
              <a:latin typeface="Calibri" panose="020F0502020204030204" pitchFamily="34" charset="0"/>
              <a:cs typeface="Calibri" panose="020F0502020204030204" pitchFamily="34" charset="0"/>
            </a:endParaRPr>
          </a:p>
          <a:p>
            <a:pPr marL="0" indent="0" algn="just">
              <a:buNone/>
            </a:pPr>
            <a:r>
              <a:rPr lang="es-MX" dirty="0" smtClean="0">
                <a:solidFill>
                  <a:srgbClr val="000000"/>
                </a:solidFill>
                <a:latin typeface="Calibri" panose="020F0502020204030204" pitchFamily="34" charset="0"/>
                <a:cs typeface="Calibri" panose="020F0502020204030204" pitchFamily="34" charset="0"/>
              </a:rPr>
              <a:t>La </a:t>
            </a:r>
            <a:r>
              <a:rPr lang="es-MX" dirty="0">
                <a:solidFill>
                  <a:srgbClr val="000000"/>
                </a:solidFill>
                <a:latin typeface="Calibri" panose="020F0502020204030204" pitchFamily="34" charset="0"/>
                <a:cs typeface="Calibri" panose="020F0502020204030204" pitchFamily="34" charset="0"/>
              </a:rPr>
              <a:t>finalidad del Estado se sostiene a partir del reconocimiento y del respeto de los derechos individuales y siempre </a:t>
            </a:r>
            <a:r>
              <a:rPr lang="es-MX" dirty="0" smtClean="0">
                <a:solidFill>
                  <a:srgbClr val="000000"/>
                </a:solidFill>
                <a:latin typeface="Calibri" panose="020F0502020204030204" pitchFamily="34" charset="0"/>
                <a:cs typeface="Calibri" panose="020F0502020204030204" pitchFamily="34" charset="0"/>
              </a:rPr>
              <a:t>será </a:t>
            </a:r>
            <a:r>
              <a:rPr lang="es-MX" dirty="0">
                <a:solidFill>
                  <a:srgbClr val="000000"/>
                </a:solidFill>
                <a:latin typeface="Calibri" panose="020F0502020204030204" pitchFamily="34" charset="0"/>
                <a:cs typeface="Calibri" panose="020F0502020204030204" pitchFamily="34" charset="0"/>
              </a:rPr>
              <a:t>el interés colectivo.</a:t>
            </a:r>
            <a:endParaRPr lang="es-MX" dirty="0">
              <a:latin typeface="Calibri" panose="020F0502020204030204" pitchFamily="34" charset="0"/>
              <a:cs typeface="Calibri" panose="020F0502020204030204" pitchFamily="34" charset="0"/>
            </a:endParaRPr>
          </a:p>
        </p:txBody>
      </p:sp>
      <p:pic>
        <p:nvPicPr>
          <p:cNvPr id="5" name="Imagen 4"/>
          <p:cNvPicPr>
            <a:picLocks noChangeAspect="1"/>
          </p:cNvPicPr>
          <p:nvPr/>
        </p:nvPicPr>
        <p:blipFill>
          <a:blip r:embed="rId2"/>
          <a:stretch>
            <a:fillRect/>
          </a:stretch>
        </p:blipFill>
        <p:spPr>
          <a:xfrm>
            <a:off x="4050703" y="3657600"/>
            <a:ext cx="4090943" cy="2925024"/>
          </a:xfrm>
          <a:prstGeom prst="rect">
            <a:avLst/>
          </a:prstGeom>
        </p:spPr>
      </p:pic>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10</a:t>
            </a:fld>
            <a:endParaRPr lang="es-MX">
              <a:solidFill>
                <a:prstClr val="black">
                  <a:tint val="75000"/>
                </a:prstClr>
              </a:solidFill>
            </a:endParaRPr>
          </a:p>
        </p:txBody>
      </p:sp>
    </p:spTree>
    <p:extLst>
      <p:ext uri="{BB962C8B-B14F-4D97-AF65-F5344CB8AC3E}">
        <p14:creationId xmlns:p14="http://schemas.microsoft.com/office/powerpoint/2010/main" val="1372689562"/>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956987" y="2879934"/>
            <a:ext cx="7739413" cy="1008406"/>
          </a:xfrm>
          <a:ln/>
        </p:spPr>
        <p:style>
          <a:lnRef idx="1">
            <a:schemeClr val="accent2"/>
          </a:lnRef>
          <a:fillRef idx="3">
            <a:schemeClr val="accent2"/>
          </a:fillRef>
          <a:effectRef idx="2">
            <a:schemeClr val="accent2"/>
          </a:effectRef>
          <a:fontRef idx="minor">
            <a:schemeClr val="lt1"/>
          </a:fontRef>
        </p:style>
        <p:txBody>
          <a:bodyPr>
            <a:normAutofit fontScale="90000"/>
          </a:bodyPr>
          <a:lstStyle/>
          <a:p>
            <a:pPr algn="ctr"/>
            <a:r>
              <a:rPr lang="es-MX" sz="6000" b="1" i="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Elementos del Estado</a:t>
            </a:r>
            <a:endParaRPr lang="es-MX" sz="4000" i="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Marcador de número de diapositiva 2"/>
          <p:cNvSpPr>
            <a:spLocks noGrp="1"/>
          </p:cNvSpPr>
          <p:nvPr>
            <p:ph type="sldNum" sz="quarter" idx="12"/>
          </p:nvPr>
        </p:nvSpPr>
        <p:spPr/>
        <p:txBody>
          <a:bodyPr/>
          <a:lstStyle/>
          <a:p>
            <a:fld id="{579D3D31-37EB-4C2E-B06E-64573489A9E5}" type="slidenum">
              <a:rPr lang="es-MX" smtClean="0">
                <a:solidFill>
                  <a:prstClr val="black">
                    <a:tint val="75000"/>
                  </a:prstClr>
                </a:solidFill>
              </a:rPr>
              <a:pPr/>
              <a:t>11</a:t>
            </a:fld>
            <a:endParaRPr lang="es-MX">
              <a:solidFill>
                <a:prstClr val="black">
                  <a:tint val="75000"/>
                </a:prstClr>
              </a:solidFill>
            </a:endParaRPr>
          </a:p>
        </p:txBody>
      </p:sp>
      <p:pic>
        <p:nvPicPr>
          <p:cNvPr id="4" name="Imagen 3"/>
          <p:cNvPicPr>
            <a:picLocks noChangeAspect="1"/>
          </p:cNvPicPr>
          <p:nvPr/>
        </p:nvPicPr>
        <p:blipFill>
          <a:blip r:embed="rId2"/>
          <a:stretch>
            <a:fillRect/>
          </a:stretch>
        </p:blipFill>
        <p:spPr>
          <a:xfrm>
            <a:off x="8783054" y="685800"/>
            <a:ext cx="1975275" cy="725487"/>
          </a:xfrm>
          <a:prstGeom prst="rect">
            <a:avLst/>
          </a:prstGeom>
        </p:spPr>
      </p:pic>
      <p:pic>
        <p:nvPicPr>
          <p:cNvPr id="5" name="Imagen 4"/>
          <p:cNvPicPr>
            <a:picLocks noChangeAspect="1"/>
          </p:cNvPicPr>
          <p:nvPr/>
        </p:nvPicPr>
        <p:blipFill>
          <a:blip r:embed="rId3"/>
          <a:stretch>
            <a:fillRect/>
          </a:stretch>
        </p:blipFill>
        <p:spPr>
          <a:xfrm>
            <a:off x="10758329" y="713234"/>
            <a:ext cx="609653" cy="670618"/>
          </a:xfrm>
          <a:prstGeom prst="rect">
            <a:avLst/>
          </a:prstGeom>
        </p:spPr>
      </p:pic>
    </p:spTree>
    <p:extLst>
      <p:ext uri="{BB962C8B-B14F-4D97-AF65-F5344CB8AC3E}">
        <p14:creationId xmlns:p14="http://schemas.microsoft.com/office/powerpoint/2010/main" val="2335174573"/>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15680" y="621954"/>
            <a:ext cx="5760640" cy="634281"/>
          </a:xfrm>
          <a:solidFill>
            <a:schemeClr val="accent5"/>
          </a:solidFill>
          <a:ln>
            <a:solidFill>
              <a:schemeClr val="accent1">
                <a:lumMod val="75000"/>
              </a:schemeClr>
            </a:solidFill>
          </a:ln>
        </p:spPr>
        <p:txBody>
          <a:bodyPr>
            <a:normAutofit fontScale="90000"/>
          </a:bodyPr>
          <a:lstStyle/>
          <a:p>
            <a:pPr algn="ctr"/>
            <a:r>
              <a:rPr lang="es-MX" sz="3600" b="1" dirty="0" smtClean="0">
                <a:solidFill>
                  <a:schemeClr val="bg1"/>
                </a:solidFill>
                <a:latin typeface="Calibri" panose="020F0502020204030204" pitchFamily="34" charset="0"/>
                <a:cs typeface="Calibri" panose="020F0502020204030204" pitchFamily="34" charset="0"/>
              </a:rPr>
              <a:t>ELEMENTOS </a:t>
            </a:r>
            <a:r>
              <a:rPr lang="es-MX" sz="3600" b="1" dirty="0">
                <a:solidFill>
                  <a:schemeClr val="bg1"/>
                </a:solidFill>
                <a:latin typeface="Calibri" panose="020F0502020204030204" pitchFamily="34" charset="0"/>
                <a:cs typeface="Calibri" panose="020F0502020204030204" pitchFamily="34" charset="0"/>
              </a:rPr>
              <a:t>DEL ESTADO</a:t>
            </a:r>
            <a:r>
              <a:rPr lang="es-MX" sz="2800" b="1" dirty="0">
                <a:solidFill>
                  <a:schemeClr val="bg1"/>
                </a:solidFill>
              </a:rPr>
              <a:t/>
            </a:r>
            <a:br>
              <a:rPr lang="es-MX" sz="2800" b="1" dirty="0">
                <a:solidFill>
                  <a:schemeClr val="bg1"/>
                </a:solidFill>
              </a:rPr>
            </a:br>
            <a:endParaRPr lang="es-MX" sz="2800" b="1" dirty="0">
              <a:solidFill>
                <a:schemeClr val="bg1"/>
              </a:solidFill>
            </a:endParaRPr>
          </a:p>
        </p:txBody>
      </p:sp>
      <p:sp>
        <p:nvSpPr>
          <p:cNvPr id="3" name="2 Marcador de contenido"/>
          <p:cNvSpPr>
            <a:spLocks noGrp="1"/>
          </p:cNvSpPr>
          <p:nvPr>
            <p:ph idx="1"/>
          </p:nvPr>
        </p:nvSpPr>
        <p:spPr>
          <a:xfrm>
            <a:off x="2063552" y="1373686"/>
            <a:ext cx="8064896" cy="798014"/>
          </a:xfrm>
          <a:solidFill>
            <a:schemeClr val="accent1">
              <a:lumMod val="20000"/>
              <a:lumOff val="80000"/>
            </a:schemeClr>
          </a:solidFill>
          <a:ln>
            <a:solidFill>
              <a:schemeClr val="accent1">
                <a:lumMod val="75000"/>
              </a:schemeClr>
            </a:solidFill>
          </a:ln>
        </p:spPr>
        <p:txBody>
          <a:bodyPr>
            <a:normAutofit/>
          </a:bodyPr>
          <a:lstStyle/>
          <a:p>
            <a:pPr marL="0" indent="0" algn="just">
              <a:buNone/>
            </a:pPr>
            <a:r>
              <a:rPr lang="es-ES" sz="2400" dirty="0">
                <a:latin typeface="Calibri" panose="020F0502020204030204" pitchFamily="34" charset="0"/>
                <a:cs typeface="Calibri" panose="020F0502020204030204" pitchFamily="34" charset="0"/>
              </a:rPr>
              <a:t>En los conceptos que antes señalados se engloban los elementos tradicionales del Estado: </a:t>
            </a:r>
            <a:endParaRPr lang="es-MX" sz="2400" dirty="0">
              <a:latin typeface="Calibri" panose="020F0502020204030204" pitchFamily="34" charset="0"/>
              <a:cs typeface="Calibri" panose="020F0502020204030204" pitchFamily="34" charset="0"/>
            </a:endParaRPr>
          </a:p>
        </p:txBody>
      </p:sp>
      <p:graphicFrame>
        <p:nvGraphicFramePr>
          <p:cNvPr id="5" name="4 Diagrama"/>
          <p:cNvGraphicFramePr/>
          <p:nvPr>
            <p:extLst>
              <p:ext uri="{D42A27DB-BD31-4B8C-83A1-F6EECF244321}">
                <p14:modId xmlns:p14="http://schemas.microsoft.com/office/powerpoint/2010/main" val="635920532"/>
              </p:ext>
            </p:extLst>
          </p:nvPr>
        </p:nvGraphicFramePr>
        <p:xfrm>
          <a:off x="2999656" y="237325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12</a:t>
            </a:fld>
            <a:endParaRPr lang="es-MX">
              <a:solidFill>
                <a:prstClr val="black">
                  <a:tint val="75000"/>
                </a:prstClr>
              </a:solidFill>
            </a:endParaRPr>
          </a:p>
        </p:txBody>
      </p:sp>
    </p:spTree>
    <p:extLst>
      <p:ext uri="{BB962C8B-B14F-4D97-AF65-F5344CB8AC3E}">
        <p14:creationId xmlns:p14="http://schemas.microsoft.com/office/powerpoint/2010/main" val="2147589559"/>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42819" y="1143468"/>
            <a:ext cx="3384376" cy="542900"/>
          </a:xfrm>
          <a:solidFill>
            <a:schemeClr val="accent6"/>
          </a:solidFill>
          <a:ln>
            <a:solidFill>
              <a:schemeClr val="accent1">
                <a:lumMod val="75000"/>
              </a:schemeClr>
            </a:solidFill>
          </a:ln>
        </p:spPr>
        <p:txBody>
          <a:bodyPr>
            <a:noAutofit/>
          </a:bodyPr>
          <a:lstStyle/>
          <a:p>
            <a:pPr algn="ctr"/>
            <a:r>
              <a:rPr lang="es-MX" sz="3600" b="1" dirty="0">
                <a:solidFill>
                  <a:schemeClr val="bg1"/>
                </a:solidFill>
                <a:latin typeface="Calibri" panose="020F0502020204030204" pitchFamily="34" charset="0"/>
                <a:cs typeface="Calibri" panose="020F0502020204030204" pitchFamily="34" charset="0"/>
              </a:rPr>
              <a:t>Población</a:t>
            </a:r>
            <a:endParaRPr lang="es-MX" sz="4000" b="1" dirty="0">
              <a:solidFill>
                <a:schemeClr val="bg1"/>
              </a:solidFill>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6096000" y="1723998"/>
            <a:ext cx="4876800" cy="4155514"/>
          </a:xfrm>
          <a:noFill/>
          <a:ln w="38100">
            <a:solidFill>
              <a:schemeClr val="accent6">
                <a:lumMod val="50000"/>
              </a:schemeClr>
            </a:solidFill>
          </a:ln>
        </p:spPr>
        <p:txBody>
          <a:bodyPr>
            <a:normAutofit/>
          </a:bodyPr>
          <a:lstStyle/>
          <a:p>
            <a:pPr marL="0" indent="0" algn="just">
              <a:buNone/>
            </a:pPr>
            <a:r>
              <a:rPr lang="es-MX" sz="2400" dirty="0">
                <a:latin typeface="Arial" pitchFamily="34" charset="0"/>
                <a:cs typeface="Arial" pitchFamily="34" charset="0"/>
              </a:rPr>
              <a:t> 	</a:t>
            </a:r>
            <a:r>
              <a:rPr lang="es-ES" sz="2400" b="1" dirty="0">
                <a:latin typeface="Calibri" panose="020F0502020204030204" pitchFamily="34" charset="0"/>
                <a:cs typeface="Calibri" panose="020F0502020204030204" pitchFamily="34" charset="0"/>
              </a:rPr>
              <a:t>LA POBLACIÓN.</a:t>
            </a:r>
          </a:p>
          <a:p>
            <a:pPr marL="0" indent="0" algn="just">
              <a:buNone/>
            </a:pPr>
            <a:r>
              <a:rPr lang="es-MX" dirty="0" smtClean="0">
                <a:latin typeface="Calibri" panose="020F0502020204030204" pitchFamily="34" charset="0"/>
                <a:cs typeface="Calibri" panose="020F0502020204030204" pitchFamily="34" charset="0"/>
              </a:rPr>
              <a:t>La población es un grupo humano que reside en un cierto espacio físico, guardando con éste una relación  también de carácter físico, Es, en otras palabras, un conjunto de habitantes que se asienta sobre un territorio determinado, vinculados por hechos de la convivencia. </a:t>
            </a:r>
          </a:p>
          <a:p>
            <a:pPr marL="0" indent="0" algn="just">
              <a:buNone/>
            </a:pPr>
            <a:r>
              <a:rPr lang="es-MX" dirty="0" smtClean="0">
                <a:latin typeface="Calibri" panose="020F0502020204030204" pitchFamily="34" charset="0"/>
                <a:cs typeface="Calibri" panose="020F0502020204030204" pitchFamily="34" charset="0"/>
              </a:rPr>
              <a:t>Lo </a:t>
            </a:r>
            <a:r>
              <a:rPr lang="es-MX" dirty="0">
                <a:latin typeface="Calibri" panose="020F0502020204030204" pitchFamily="34" charset="0"/>
                <a:cs typeface="Calibri" panose="020F0502020204030204" pitchFamily="34" charset="0"/>
              </a:rPr>
              <a:t>que es más, un Estado es una comunidad de individuos. Esto quiere decir que sin población no puede haber Estado</a:t>
            </a:r>
            <a:r>
              <a:rPr lang="es-MX" dirty="0" smtClean="0">
                <a:latin typeface="Calibri" panose="020F0502020204030204" pitchFamily="34" charset="0"/>
                <a:cs typeface="Calibri" panose="020F0502020204030204" pitchFamily="34" charset="0"/>
              </a:rPr>
              <a:t>.</a:t>
            </a:r>
            <a:endParaRPr lang="es-MX" sz="2400" dirty="0">
              <a:latin typeface="Calibri" panose="020F0502020204030204" pitchFamily="34" charset="0"/>
              <a:cs typeface="Calibri" panose="020F0502020204030204" pitchFamily="34" charset="0"/>
            </a:endParaRPr>
          </a:p>
          <a:p>
            <a:pPr marL="0" indent="0" algn="just">
              <a:buNone/>
            </a:pPr>
            <a:endParaRPr lang="es-MX" sz="2400" dirty="0">
              <a:latin typeface="Arial" pitchFamily="34" charset="0"/>
              <a:cs typeface="Arial" pitchFamily="34" charset="0"/>
            </a:endParaRPr>
          </a:p>
          <a:p>
            <a:endParaRPr lang="es-MX"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9514"/>
          <a:stretch/>
        </p:blipFill>
        <p:spPr bwMode="auto">
          <a:xfrm>
            <a:off x="817418" y="2171700"/>
            <a:ext cx="5171274"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Marcador de número de diapositiva 4"/>
          <p:cNvSpPr>
            <a:spLocks noGrp="1"/>
          </p:cNvSpPr>
          <p:nvPr>
            <p:ph type="sldNum" sz="quarter" idx="12"/>
          </p:nvPr>
        </p:nvSpPr>
        <p:spPr/>
        <p:txBody>
          <a:bodyPr/>
          <a:lstStyle/>
          <a:p>
            <a:fld id="{579D3D31-37EB-4C2E-B06E-64573489A9E5}" type="slidenum">
              <a:rPr lang="es-MX" smtClean="0">
                <a:solidFill>
                  <a:prstClr val="black">
                    <a:tint val="75000"/>
                  </a:prstClr>
                </a:solidFill>
              </a:rPr>
              <a:pPr/>
              <a:t>13</a:t>
            </a:fld>
            <a:endParaRPr lang="es-MX">
              <a:solidFill>
                <a:prstClr val="black">
                  <a:tint val="75000"/>
                </a:prstClr>
              </a:solidFill>
            </a:endParaRPr>
          </a:p>
        </p:txBody>
      </p:sp>
    </p:spTree>
    <p:extLst>
      <p:ext uri="{BB962C8B-B14F-4D97-AF65-F5344CB8AC3E}">
        <p14:creationId xmlns:p14="http://schemas.microsoft.com/office/powerpoint/2010/main" val="164036334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491935" y="1563880"/>
            <a:ext cx="4334293" cy="3273042"/>
          </a:xfrm>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a:noAutofit/>
          </a:bodyPr>
          <a:lstStyle/>
          <a:p>
            <a:pPr marL="85725" algn="just"/>
            <a:r>
              <a:rPr lang="es-MX" sz="2000" dirty="0" smtClean="0">
                <a:latin typeface="Calibri" panose="020F0502020204030204" pitchFamily="34" charset="0"/>
                <a:cs typeface="Calibri" panose="020F0502020204030204" pitchFamily="34" charset="0"/>
              </a:rPr>
              <a:t/>
            </a:r>
            <a:br>
              <a:rPr lang="es-MX" sz="2000" dirty="0" smtClean="0">
                <a:latin typeface="Calibri" panose="020F0502020204030204" pitchFamily="34" charset="0"/>
                <a:cs typeface="Calibri" panose="020F0502020204030204" pitchFamily="34" charset="0"/>
              </a:rPr>
            </a:br>
            <a:r>
              <a:rPr lang="es-MX" sz="2000" dirty="0" smtClean="0">
                <a:latin typeface="Calibri" panose="020F0502020204030204" pitchFamily="34" charset="0"/>
                <a:cs typeface="Calibri" panose="020F0502020204030204" pitchFamily="34" charset="0"/>
              </a:rPr>
              <a:t>Las </a:t>
            </a:r>
            <a:r>
              <a:rPr lang="es-MX" sz="2000" dirty="0">
                <a:latin typeface="Calibri" panose="020F0502020204030204" pitchFamily="34" charset="0"/>
                <a:cs typeface="Calibri" panose="020F0502020204030204" pitchFamily="34" charset="0"/>
              </a:rPr>
              <a:t>personas que viven dentro de los límites de un Estado son llamados “ciudadanos”. A estos, les es conferido una serie de derechos por su calidad de ciudadanos, tales como libertad, derecho a la educación, entre </a:t>
            </a:r>
            <a:r>
              <a:rPr lang="es-MX" sz="2000" dirty="0" smtClean="0">
                <a:latin typeface="Calibri" panose="020F0502020204030204" pitchFamily="34" charset="0"/>
                <a:cs typeface="Calibri" panose="020F0502020204030204" pitchFamily="34" charset="0"/>
              </a:rPr>
              <a:t>otros.</a:t>
            </a:r>
            <a:r>
              <a:rPr lang="es-MX" sz="2000" dirty="0">
                <a:latin typeface="Calibri" panose="020F0502020204030204" pitchFamily="34" charset="0"/>
                <a:cs typeface="Calibri" panose="020F0502020204030204" pitchFamily="34" charset="0"/>
              </a:rPr>
              <a:t/>
            </a:r>
            <a:br>
              <a:rPr lang="es-MX" sz="2000" dirty="0">
                <a:latin typeface="Calibri" panose="020F0502020204030204" pitchFamily="34" charset="0"/>
                <a:cs typeface="Calibri" panose="020F0502020204030204" pitchFamily="34" charset="0"/>
              </a:rPr>
            </a:br>
            <a:r>
              <a:rPr lang="es-MX" sz="2000" dirty="0" smtClean="0">
                <a:latin typeface="Calibri" panose="020F0502020204030204" pitchFamily="34" charset="0"/>
                <a:cs typeface="Calibri" panose="020F0502020204030204" pitchFamily="34" charset="0"/>
              </a:rPr>
              <a:t/>
            </a:r>
            <a:br>
              <a:rPr lang="es-MX" sz="2000" dirty="0" smtClean="0">
                <a:latin typeface="Calibri" panose="020F0502020204030204" pitchFamily="34" charset="0"/>
                <a:cs typeface="Calibri" panose="020F0502020204030204" pitchFamily="34" charset="0"/>
              </a:rPr>
            </a:br>
            <a:r>
              <a:rPr lang="es-MX" sz="2000" dirty="0" smtClean="0">
                <a:latin typeface="Calibri" panose="020F0502020204030204" pitchFamily="34" charset="0"/>
                <a:cs typeface="Calibri" panose="020F0502020204030204" pitchFamily="34" charset="0"/>
              </a:rPr>
              <a:t>A </a:t>
            </a:r>
            <a:r>
              <a:rPr lang="es-MX" sz="2000" dirty="0">
                <a:latin typeface="Calibri" panose="020F0502020204030204" pitchFamily="34" charset="0"/>
                <a:cs typeface="Calibri" panose="020F0502020204030204" pitchFamily="34" charset="0"/>
              </a:rPr>
              <a:t>cambio, el Estado les pide a los ciudadanos el cumplimiento de ciertas acciones, denominadas deberes.</a:t>
            </a:r>
            <a:br>
              <a:rPr lang="es-MX" sz="2000" dirty="0">
                <a:latin typeface="Calibri" panose="020F0502020204030204" pitchFamily="34" charset="0"/>
                <a:cs typeface="Calibri" panose="020F0502020204030204" pitchFamily="34" charset="0"/>
              </a:rPr>
            </a:br>
            <a:endParaRPr lang="es-MX" sz="2000" dirty="0">
              <a:latin typeface="Calibri" panose="020F0502020204030204" pitchFamily="34" charset="0"/>
              <a:cs typeface="Calibri" panose="020F0502020204030204" pitchFamily="34" charset="0"/>
            </a:endParaRPr>
          </a:p>
        </p:txBody>
      </p:sp>
      <p:pic>
        <p:nvPicPr>
          <p:cNvPr id="7" name="Imagen 6"/>
          <p:cNvPicPr>
            <a:picLocks noChangeAspect="1"/>
          </p:cNvPicPr>
          <p:nvPr/>
        </p:nvPicPr>
        <p:blipFill>
          <a:blip r:embed="rId2"/>
          <a:stretch>
            <a:fillRect/>
          </a:stretch>
        </p:blipFill>
        <p:spPr>
          <a:xfrm>
            <a:off x="6095999" y="811630"/>
            <a:ext cx="5175903" cy="5175903"/>
          </a:xfrm>
          <a:prstGeom prst="rect">
            <a:avLst/>
          </a:prstGeom>
        </p:spPr>
      </p:pic>
      <p:sp>
        <p:nvSpPr>
          <p:cNvPr id="9" name="Marcador de número de diapositiva 8"/>
          <p:cNvSpPr>
            <a:spLocks noGrp="1"/>
          </p:cNvSpPr>
          <p:nvPr>
            <p:ph type="sldNum" sz="quarter" idx="12"/>
          </p:nvPr>
        </p:nvSpPr>
        <p:spPr/>
        <p:txBody>
          <a:bodyPr/>
          <a:lstStyle/>
          <a:p>
            <a:fld id="{579D3D31-37EB-4C2E-B06E-64573489A9E5}" type="slidenum">
              <a:rPr lang="es-MX" smtClean="0">
                <a:solidFill>
                  <a:prstClr val="black">
                    <a:tint val="75000"/>
                  </a:prstClr>
                </a:solidFill>
              </a:rPr>
              <a:pPr/>
              <a:t>14</a:t>
            </a:fld>
            <a:endParaRPr lang="es-MX">
              <a:solidFill>
                <a:prstClr val="black">
                  <a:tint val="75000"/>
                </a:prstClr>
              </a:solidFill>
            </a:endParaRPr>
          </a:p>
        </p:txBody>
      </p:sp>
    </p:spTree>
    <p:extLst>
      <p:ext uri="{BB962C8B-B14F-4D97-AF65-F5344CB8AC3E}">
        <p14:creationId xmlns:p14="http://schemas.microsoft.com/office/powerpoint/2010/main" val="4196720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8333" r="8548"/>
          <a:stretch/>
        </p:blipFill>
        <p:spPr>
          <a:xfrm>
            <a:off x="5255666" y="506242"/>
            <a:ext cx="5452217" cy="3084497"/>
          </a:xfrm>
          <a:prstGeom prst="rect">
            <a:avLst/>
          </a:prstGeom>
        </p:spPr>
      </p:pic>
      <p:sp>
        <p:nvSpPr>
          <p:cNvPr id="3" name="2 Marcador de contenido"/>
          <p:cNvSpPr txBox="1">
            <a:spLocks/>
          </p:cNvSpPr>
          <p:nvPr/>
        </p:nvSpPr>
        <p:spPr>
          <a:xfrm>
            <a:off x="1408988" y="3863265"/>
            <a:ext cx="9452717" cy="1935767"/>
          </a:xfrm>
          <a:prstGeom prst="rect">
            <a:avLst/>
          </a:prstGeom>
          <a:noFill/>
          <a:ln w="38100">
            <a:solidFill>
              <a:schemeClr val="accent6">
                <a:lumMod val="50000"/>
              </a:schemeClr>
            </a:solidFill>
          </a:ln>
        </p:spPr>
        <p:txBody>
          <a:bodyPr>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just">
              <a:buFont typeface="Franklin Gothic Book" panose="020B0503020102020204" pitchFamily="34" charset="0"/>
              <a:buNone/>
            </a:pPr>
            <a:r>
              <a:rPr lang="es-MX" dirty="0" smtClean="0">
                <a:latin typeface="Calibri" panose="020F0502020204030204" pitchFamily="34" charset="0"/>
                <a:cs typeface="Calibri" panose="020F0502020204030204" pitchFamily="34" charset="0"/>
              </a:rPr>
              <a:t>Se </a:t>
            </a:r>
            <a:r>
              <a:rPr lang="es-MX" dirty="0">
                <a:latin typeface="Calibri" panose="020F0502020204030204" pitchFamily="34" charset="0"/>
                <a:cs typeface="Calibri" panose="020F0502020204030204" pitchFamily="34" charset="0"/>
              </a:rPr>
              <a:t>denomina “</a:t>
            </a:r>
            <a:r>
              <a:rPr lang="es-MX" b="1" dirty="0">
                <a:latin typeface="Calibri" panose="020F0502020204030204" pitchFamily="34" charset="0"/>
                <a:cs typeface="Calibri" panose="020F0502020204030204" pitchFamily="34" charset="0"/>
              </a:rPr>
              <a:t>extranjeros</a:t>
            </a:r>
            <a:r>
              <a:rPr lang="es-MX" dirty="0">
                <a:latin typeface="Calibri" panose="020F0502020204030204" pitchFamily="34" charset="0"/>
                <a:cs typeface="Calibri" panose="020F0502020204030204" pitchFamily="34" charset="0"/>
              </a:rPr>
              <a:t>” a las personas de un Estado que viven dentro del territorio de otro Estado que no es el propio.</a:t>
            </a:r>
          </a:p>
          <a:p>
            <a:pPr marL="0" indent="0" algn="just">
              <a:buNone/>
            </a:pPr>
            <a:r>
              <a:rPr lang="es-MX" dirty="0">
                <a:latin typeface="Calibri" panose="020F0502020204030204" pitchFamily="34" charset="0"/>
                <a:cs typeface="Calibri" panose="020F0502020204030204" pitchFamily="34" charset="0"/>
              </a:rPr>
              <a:t>Estas personas disfrutan de una serie de derechos (no tantos como los ciudadanos) y están sujetos a múltiples deberes. Los extranjeros pueden optar por la ciudadanía del Estado siguiendo las políticas de este.</a:t>
            </a:r>
          </a:p>
          <a:p>
            <a:pPr marL="0" indent="0" algn="just">
              <a:buFont typeface="Franklin Gothic Book" panose="020B0503020102020204" pitchFamily="34" charset="0"/>
              <a:buNone/>
            </a:pPr>
            <a:endParaRPr lang="es-MX" sz="2400" dirty="0" smtClean="0">
              <a:latin typeface="Arial" pitchFamily="34" charset="0"/>
              <a:cs typeface="Arial" pitchFamily="34" charset="0"/>
            </a:endParaRPr>
          </a:p>
          <a:p>
            <a:endParaRPr lang="es-MX" dirty="0"/>
          </a:p>
        </p:txBody>
      </p:sp>
      <p:sp>
        <p:nvSpPr>
          <p:cNvPr id="4" name="2 Marcador de contenido"/>
          <p:cNvSpPr txBox="1">
            <a:spLocks/>
          </p:cNvSpPr>
          <p:nvPr/>
        </p:nvSpPr>
        <p:spPr>
          <a:xfrm>
            <a:off x="1371600" y="959268"/>
            <a:ext cx="3713148" cy="2202679"/>
          </a:xfrm>
          <a:prstGeom prst="rect">
            <a:avLst/>
          </a:prstGeom>
          <a:noFill/>
          <a:ln w="38100">
            <a:solidFill>
              <a:schemeClr val="accent6">
                <a:lumMod val="50000"/>
              </a:schemeClr>
            </a:solidFill>
          </a:ln>
        </p:spPr>
        <p:txBody>
          <a:bodyPr>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just">
              <a:buFont typeface="Franklin Gothic Book" panose="020B0503020102020204" pitchFamily="34" charset="0"/>
              <a:buNone/>
            </a:pPr>
            <a:r>
              <a:rPr lang="es-MX" sz="2400" dirty="0" smtClean="0">
                <a:latin typeface="Arial" pitchFamily="34" charset="0"/>
                <a:cs typeface="Arial" pitchFamily="34" charset="0"/>
              </a:rPr>
              <a:t> 	</a:t>
            </a:r>
            <a:r>
              <a:rPr lang="es-ES" sz="2400" b="1" dirty="0" smtClean="0">
                <a:latin typeface="Calibri" panose="020F0502020204030204" pitchFamily="34" charset="0"/>
                <a:cs typeface="Calibri" panose="020F0502020204030204" pitchFamily="34" charset="0"/>
              </a:rPr>
              <a:t>LA POBLACIÓN.</a:t>
            </a:r>
          </a:p>
          <a:p>
            <a:pPr marL="0" indent="0" algn="just">
              <a:buFont typeface="Franklin Gothic Book" panose="020B0503020102020204" pitchFamily="34" charset="0"/>
              <a:buNone/>
            </a:pPr>
            <a:r>
              <a:rPr lang="es-ES" sz="2400" b="1" dirty="0" smtClean="0">
                <a:latin typeface="Calibri" panose="020F0502020204030204" pitchFamily="34" charset="0"/>
                <a:cs typeface="Calibri" panose="020F0502020204030204" pitchFamily="34" charset="0"/>
              </a:rPr>
              <a:t> </a:t>
            </a:r>
            <a:r>
              <a:rPr lang="es-ES" b="1" dirty="0" smtClean="0">
                <a:latin typeface="Calibri" panose="020F0502020204030204" pitchFamily="34" charset="0"/>
                <a:cs typeface="Calibri" panose="020F0502020204030204" pitchFamily="34" charset="0"/>
              </a:rPr>
              <a:t>(Elemento humano nacional,</a:t>
            </a:r>
            <a:r>
              <a:rPr lang="es-ES" dirty="0" smtClean="0">
                <a:latin typeface="Calibri" panose="020F0502020204030204" pitchFamily="34" charset="0"/>
                <a:cs typeface="Calibri" panose="020F0502020204030204" pitchFamily="34" charset="0"/>
              </a:rPr>
              <a:t> en atención a que la población tiene también habitantes extranjeros, pero estos últimos no forman la esencia del Estado</a:t>
            </a:r>
            <a:r>
              <a:rPr lang="es-ES" b="1" dirty="0" smtClean="0">
                <a:latin typeface="Calibri" panose="020F0502020204030204" pitchFamily="34" charset="0"/>
                <a:cs typeface="Calibri" panose="020F0502020204030204" pitchFamily="34" charset="0"/>
              </a:rPr>
              <a:t>)</a:t>
            </a:r>
            <a:endParaRPr lang="es-MX" sz="2400" dirty="0" smtClean="0">
              <a:latin typeface="Arial" pitchFamily="34" charset="0"/>
              <a:cs typeface="Arial" pitchFamily="34" charset="0"/>
            </a:endParaRPr>
          </a:p>
          <a:p>
            <a:endParaRPr lang="es-MX" dirty="0"/>
          </a:p>
        </p:txBody>
      </p:sp>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15</a:t>
            </a:fld>
            <a:endParaRPr lang="es-MX">
              <a:solidFill>
                <a:prstClr val="black">
                  <a:tint val="75000"/>
                </a:prstClr>
              </a:solidFill>
            </a:endParaRPr>
          </a:p>
        </p:txBody>
      </p:sp>
    </p:spTree>
    <p:extLst>
      <p:ext uri="{BB962C8B-B14F-4D97-AF65-F5344CB8AC3E}">
        <p14:creationId xmlns:p14="http://schemas.microsoft.com/office/powerpoint/2010/main" val="106405672"/>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665364" y="918528"/>
            <a:ext cx="8858572" cy="2697088"/>
          </a:xfrm>
          <a:prstGeom prst="rect">
            <a:avLst/>
          </a:prstGeom>
          <a:noFill/>
          <a:ln w="38100">
            <a:solidFill>
              <a:schemeClr val="accent6">
                <a:lumMod val="50000"/>
              </a:schemeClr>
            </a:solidFill>
          </a:ln>
        </p:spPr>
        <p:txBody>
          <a:bodyPr>
            <a:normAutofit fontScale="92500" lnSpcReduction="10000"/>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just">
              <a:buFont typeface="Franklin Gothic Book" panose="020B0503020102020204" pitchFamily="34" charset="0"/>
              <a:buNone/>
            </a:pPr>
            <a:r>
              <a:rPr lang="es-MX" sz="2400" dirty="0" smtClean="0">
                <a:latin typeface="Arial" pitchFamily="34" charset="0"/>
                <a:cs typeface="Arial" pitchFamily="34" charset="0"/>
              </a:rPr>
              <a:t> 	</a:t>
            </a:r>
            <a:r>
              <a:rPr lang="es-ES" sz="2400" b="1" dirty="0" smtClean="0">
                <a:latin typeface="Calibri" panose="020F0502020204030204" pitchFamily="34" charset="0"/>
                <a:cs typeface="Calibri" panose="020F0502020204030204" pitchFamily="34" charset="0"/>
              </a:rPr>
              <a:t>ASPECTOS JURÍDICOS DE LA POBLACIÓN.</a:t>
            </a:r>
          </a:p>
          <a:p>
            <a:pPr marL="85725" indent="0" algn="just">
              <a:buFont typeface="Franklin Gothic Book" panose="020B0503020102020204" pitchFamily="34" charset="0"/>
              <a:buNone/>
            </a:pPr>
            <a:r>
              <a:rPr lang="es-ES" sz="2400" dirty="0" smtClean="0">
                <a:latin typeface="Calibri" panose="020F0502020204030204" pitchFamily="34" charset="0"/>
                <a:cs typeface="Calibri" panose="020F0502020204030204" pitchFamily="34" charset="0"/>
              </a:rPr>
              <a:t>El primer concepto jurídico relacionado con la población es la </a:t>
            </a:r>
            <a:r>
              <a:rPr lang="es-ES" sz="2400" b="1" dirty="0" smtClean="0">
                <a:latin typeface="Calibri" panose="020F0502020204030204" pitchFamily="34" charset="0"/>
                <a:cs typeface="Calibri" panose="020F0502020204030204" pitchFamily="34" charset="0"/>
              </a:rPr>
              <a:t>nacionalidad</a:t>
            </a:r>
            <a:r>
              <a:rPr lang="es-ES" sz="2400" dirty="0" smtClean="0">
                <a:latin typeface="Calibri" panose="020F0502020204030204" pitchFamily="34" charset="0"/>
                <a:cs typeface="Calibri" panose="020F0502020204030204" pitchFamily="34" charset="0"/>
              </a:rPr>
              <a:t>. </a:t>
            </a:r>
            <a:r>
              <a:rPr lang="es-ES" sz="2400" b="1" dirty="0" smtClean="0">
                <a:latin typeface="Calibri" panose="020F0502020204030204" pitchFamily="34" charset="0"/>
                <a:cs typeface="Calibri" panose="020F0502020204030204" pitchFamily="34" charset="0"/>
              </a:rPr>
              <a:t>La nacionalidad </a:t>
            </a:r>
            <a:r>
              <a:rPr lang="es-ES" sz="2400" dirty="0" smtClean="0">
                <a:latin typeface="Calibri" panose="020F0502020204030204" pitchFamily="34" charset="0"/>
                <a:cs typeface="Calibri" panose="020F0502020204030204" pitchFamily="34" charset="0"/>
              </a:rPr>
              <a:t>es una noción jurídica que implica una relación política entre un individuo y un Estado determinado. En el derecho internacional privado se define como el vínculo político y jurídico que relaciona a un individuo con un Estado. </a:t>
            </a:r>
          </a:p>
          <a:p>
            <a:pPr marL="85725" indent="0" algn="just">
              <a:buNone/>
            </a:pPr>
            <a:r>
              <a:rPr lang="es-MX" sz="2400" dirty="0">
                <a:solidFill>
                  <a:prstClr val="black"/>
                </a:solidFill>
                <a:latin typeface="Calibri" panose="020F0502020204030204" pitchFamily="34" charset="0"/>
                <a:cs typeface="Calibri" panose="020F0502020204030204" pitchFamily="34" charset="0"/>
              </a:rPr>
              <a:t>La nacionalidad es un vínculo político porque implica una condición imprescindible de la ciudadanía.</a:t>
            </a:r>
            <a:endParaRPr lang="es-MX" sz="2400" dirty="0" smtClean="0">
              <a:latin typeface="Calibri" panose="020F0502020204030204" pitchFamily="34" charset="0"/>
              <a:cs typeface="Calibri" panose="020F0502020204030204" pitchFamily="34" charset="0"/>
            </a:endParaRPr>
          </a:p>
          <a:p>
            <a:endParaRPr lang="es-MX" dirty="0"/>
          </a:p>
        </p:txBody>
      </p:sp>
      <p:pic>
        <p:nvPicPr>
          <p:cNvPr id="3" name="Imagen 2"/>
          <p:cNvPicPr>
            <a:picLocks noChangeAspect="1"/>
          </p:cNvPicPr>
          <p:nvPr/>
        </p:nvPicPr>
        <p:blipFill>
          <a:blip r:embed="rId2"/>
          <a:stretch>
            <a:fillRect/>
          </a:stretch>
        </p:blipFill>
        <p:spPr>
          <a:xfrm>
            <a:off x="3548018" y="3615616"/>
            <a:ext cx="5095964" cy="2858712"/>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579D3D31-37EB-4C2E-B06E-64573489A9E5}" type="slidenum">
              <a:rPr lang="es-MX" smtClean="0">
                <a:solidFill>
                  <a:prstClr val="black">
                    <a:tint val="75000"/>
                  </a:prstClr>
                </a:solidFill>
              </a:rPr>
              <a:pPr/>
              <a:t>16</a:t>
            </a:fld>
            <a:endParaRPr lang="es-MX">
              <a:solidFill>
                <a:prstClr val="black">
                  <a:tint val="75000"/>
                </a:prstClr>
              </a:solidFill>
            </a:endParaRPr>
          </a:p>
        </p:txBody>
      </p:sp>
    </p:spTree>
    <p:extLst>
      <p:ext uri="{BB962C8B-B14F-4D97-AF65-F5344CB8AC3E}">
        <p14:creationId xmlns:p14="http://schemas.microsoft.com/office/powerpoint/2010/main" val="1568851402"/>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036116" y="666576"/>
            <a:ext cx="3466728" cy="659629"/>
          </a:xfrm>
          <a:solidFill>
            <a:schemeClr val="accent5">
              <a:lumMod val="75000"/>
            </a:schemeClr>
          </a:solidFill>
          <a:ln>
            <a:solidFill>
              <a:schemeClr val="accent1">
                <a:lumMod val="75000"/>
              </a:schemeClr>
            </a:solidFill>
          </a:ln>
        </p:spPr>
        <p:txBody>
          <a:bodyPr>
            <a:noAutofit/>
          </a:bodyPr>
          <a:lstStyle/>
          <a:p>
            <a:pPr algn="ctr"/>
            <a:r>
              <a:rPr lang="es-MX" sz="3600" b="1" dirty="0" smtClean="0">
                <a:solidFill>
                  <a:schemeClr val="bg1">
                    <a:lumMod val="95000"/>
                  </a:schemeClr>
                </a:solidFill>
                <a:latin typeface="Calibri" panose="020F0502020204030204" pitchFamily="34" charset="0"/>
                <a:cs typeface="Calibri" panose="020F0502020204030204" pitchFamily="34" charset="0"/>
              </a:rPr>
              <a:t>Territorio</a:t>
            </a:r>
            <a:endParaRPr lang="es-MX" sz="4800" dirty="0">
              <a:latin typeface="Calibri" panose="020F0502020204030204" pitchFamily="34" charset="0"/>
              <a:cs typeface="Calibri" panose="020F0502020204030204" pitchFamily="34" charset="0"/>
            </a:endParaRPr>
          </a:p>
        </p:txBody>
      </p:sp>
      <p:sp>
        <p:nvSpPr>
          <p:cNvPr id="3" name="2 Marcador de contenido"/>
          <p:cNvSpPr>
            <a:spLocks noGrp="1"/>
          </p:cNvSpPr>
          <p:nvPr>
            <p:ph idx="1"/>
          </p:nvPr>
        </p:nvSpPr>
        <p:spPr>
          <a:xfrm>
            <a:off x="6096000" y="1246593"/>
            <a:ext cx="4724400" cy="2605548"/>
          </a:xfrm>
          <a:solidFill>
            <a:schemeClr val="accent2">
              <a:lumMod val="20000"/>
              <a:lumOff val="80000"/>
            </a:schemeClr>
          </a:solidFill>
          <a:ln>
            <a:solidFill>
              <a:schemeClr val="accent1">
                <a:lumMod val="50000"/>
              </a:schemeClr>
            </a:solidFill>
          </a:ln>
        </p:spPr>
        <p:txBody>
          <a:bodyPr>
            <a:normAutofit lnSpcReduction="10000"/>
          </a:bodyPr>
          <a:lstStyle/>
          <a:p>
            <a:pPr marL="85725" indent="-85725" algn="just">
              <a:buNone/>
            </a:pPr>
            <a:r>
              <a:rPr lang="es-MX" sz="2200" dirty="0">
                <a:latin typeface="Calibri" panose="020F0502020204030204" pitchFamily="34" charset="0"/>
                <a:cs typeface="Calibri" panose="020F0502020204030204" pitchFamily="34" charset="0"/>
              </a:rPr>
              <a:t>	</a:t>
            </a:r>
            <a:r>
              <a:rPr lang="es-MX" sz="2200" dirty="0" smtClean="0">
                <a:latin typeface="Calibri" panose="020F0502020204030204" pitchFamily="34" charset="0"/>
                <a:cs typeface="Calibri" panose="020F0502020204030204" pitchFamily="34" charset="0"/>
              </a:rPr>
              <a:t>Por </a:t>
            </a:r>
            <a:r>
              <a:rPr lang="es-MX" sz="2200" dirty="0">
                <a:latin typeface="Calibri" panose="020F0502020204030204" pitchFamily="34" charset="0"/>
                <a:cs typeface="Calibri" panose="020F0502020204030204" pitchFamily="34" charset="0"/>
              </a:rPr>
              <a:t>lo que podemos definir al territorio como, el espacio o porción geográfica en la que se realiza la actividad estatal. Comprende el suelo con todos sus accidentes estructurales, el subsuelo y el espacio aéreo. Se extiende en tres dimensiones: superficie*,  altura y profundidad. </a:t>
            </a:r>
          </a:p>
        </p:txBody>
      </p:sp>
      <p:sp>
        <p:nvSpPr>
          <p:cNvPr id="5" name="2 Marcador de contenido"/>
          <p:cNvSpPr txBox="1">
            <a:spLocks/>
          </p:cNvSpPr>
          <p:nvPr/>
        </p:nvSpPr>
        <p:spPr>
          <a:xfrm>
            <a:off x="5374657" y="4135722"/>
            <a:ext cx="5815413" cy="1440160"/>
          </a:xfrm>
          <a:prstGeom prst="rect">
            <a:avLst/>
          </a:prstGeom>
          <a:solidFill>
            <a:schemeClr val="accent1">
              <a:lumMod val="20000"/>
              <a:lumOff val="80000"/>
            </a:schemeClr>
          </a:solidFill>
          <a:ln>
            <a:solidFill>
              <a:schemeClr val="accent1">
                <a:lumMod val="75000"/>
              </a:schemeClr>
            </a:solidFill>
          </a:ln>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2400" dirty="0">
                <a:solidFill>
                  <a:prstClr val="black"/>
                </a:solidFill>
                <a:latin typeface="Arial" pitchFamily="34" charset="0"/>
                <a:cs typeface="Arial" pitchFamily="34" charset="0"/>
              </a:rPr>
              <a:t>*</a:t>
            </a:r>
            <a:r>
              <a:rPr lang="es-MX" sz="2200" dirty="0">
                <a:solidFill>
                  <a:prstClr val="black"/>
                </a:solidFill>
                <a:latin typeface="Calibri" panose="020F0502020204030204" pitchFamily="34" charset="0"/>
                <a:cs typeface="Calibri" panose="020F0502020204030204" pitchFamily="34" charset="0"/>
              </a:rPr>
              <a:t>Como superficie se entiende la parte terrestre, los ríos, lagos y mares interiores, el mar territorial o patrimonial que rodea la superficie terrestre y se extiende, por una ficción, a los lugares amparados por el principio de extraterritorial conforme al Derecho Internacional.</a:t>
            </a:r>
          </a:p>
        </p:txBody>
      </p:sp>
      <p:sp>
        <p:nvSpPr>
          <p:cNvPr id="6" name="2 Marcador de contenido"/>
          <p:cNvSpPr txBox="1">
            <a:spLocks/>
          </p:cNvSpPr>
          <p:nvPr/>
        </p:nvSpPr>
        <p:spPr>
          <a:xfrm>
            <a:off x="1405184" y="1575265"/>
            <a:ext cx="4450489" cy="2120574"/>
          </a:xfrm>
          <a:prstGeom prst="rect">
            <a:avLst/>
          </a:prstGeom>
          <a:solidFill>
            <a:schemeClr val="accent2">
              <a:lumMod val="20000"/>
              <a:lumOff val="80000"/>
            </a:schemeClr>
          </a:solidFill>
          <a:ln>
            <a:solidFill>
              <a:schemeClr val="accent1">
                <a:lumMod val="50000"/>
              </a:schemeClr>
            </a:solidFill>
          </a:ln>
        </p:spPr>
        <p:txBody>
          <a:bodyPr vert="horz" lIns="91440" tIns="45720" rIns="91440" bIns="45720" rtlCol="0">
            <a:normAutofit fontScale="92500" lnSpcReduction="20000"/>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85725" indent="-85725" algn="just">
              <a:buFont typeface="Franklin Gothic Book" panose="020B0503020102020204" pitchFamily="34" charset="0"/>
              <a:buNone/>
            </a:pPr>
            <a:r>
              <a:rPr lang="es-MX" sz="3100" b="1" dirty="0" smtClean="0">
                <a:latin typeface="Arial" pitchFamily="34" charset="0"/>
                <a:cs typeface="Arial" pitchFamily="34" charset="0"/>
              </a:rPr>
              <a:t>	</a:t>
            </a:r>
            <a:r>
              <a:rPr lang="es-MX" sz="2400" b="1" dirty="0" smtClean="0">
                <a:latin typeface="Calibri" panose="020F0502020204030204" pitchFamily="34" charset="0"/>
                <a:cs typeface="Calibri" panose="020F0502020204030204" pitchFamily="34" charset="0"/>
              </a:rPr>
              <a:t>EL TERRITORIO. </a:t>
            </a:r>
            <a:r>
              <a:rPr lang="es-MX" sz="2400" dirty="0" smtClean="0">
                <a:latin typeface="Calibri" panose="020F0502020204030204" pitchFamily="34" charset="0"/>
                <a:cs typeface="Calibri" panose="020F0502020204030204" pitchFamily="34" charset="0"/>
              </a:rPr>
              <a:t>(Elemento geográfico, en atención a que el territorio alude de suyo a las tierras emergidas pero, el elemento geográfico abarca el espacio terrestre, el espacio marítimo y el espacio aéreo).</a:t>
            </a:r>
            <a:endParaRPr lang="es-MX" dirty="0"/>
          </a:p>
        </p:txBody>
      </p:sp>
      <p:pic>
        <p:nvPicPr>
          <p:cNvPr id="7" name="Imagen 6"/>
          <p:cNvPicPr>
            <a:picLocks noChangeAspect="1"/>
          </p:cNvPicPr>
          <p:nvPr/>
        </p:nvPicPr>
        <p:blipFill>
          <a:blip r:embed="rId2"/>
          <a:stretch>
            <a:fillRect/>
          </a:stretch>
        </p:blipFill>
        <p:spPr>
          <a:xfrm>
            <a:off x="2036116" y="3695839"/>
            <a:ext cx="2859272" cy="2676376"/>
          </a:xfrm>
          <a:prstGeom prst="rect">
            <a:avLst/>
          </a:prstGeom>
          <a:ln>
            <a:noFill/>
          </a:ln>
          <a:effectLst>
            <a:softEdge rad="112500"/>
          </a:effectLst>
        </p:spPr>
      </p:pic>
      <p:sp>
        <p:nvSpPr>
          <p:cNvPr id="8" name="Marcador de número de diapositiva 7"/>
          <p:cNvSpPr>
            <a:spLocks noGrp="1"/>
          </p:cNvSpPr>
          <p:nvPr>
            <p:ph type="sldNum" sz="quarter" idx="12"/>
          </p:nvPr>
        </p:nvSpPr>
        <p:spPr/>
        <p:txBody>
          <a:bodyPr/>
          <a:lstStyle/>
          <a:p>
            <a:fld id="{579D3D31-37EB-4C2E-B06E-64573489A9E5}" type="slidenum">
              <a:rPr lang="es-MX" smtClean="0">
                <a:solidFill>
                  <a:prstClr val="black">
                    <a:tint val="75000"/>
                  </a:prstClr>
                </a:solidFill>
              </a:rPr>
              <a:pPr/>
              <a:t>17</a:t>
            </a:fld>
            <a:endParaRPr lang="es-MX">
              <a:solidFill>
                <a:prstClr val="black">
                  <a:tint val="75000"/>
                </a:prstClr>
              </a:solidFill>
            </a:endParaRPr>
          </a:p>
        </p:txBody>
      </p:sp>
    </p:spTree>
    <p:extLst>
      <p:ext uri="{BB962C8B-B14F-4D97-AF65-F5344CB8AC3E}">
        <p14:creationId xmlns:p14="http://schemas.microsoft.com/office/powerpoint/2010/main" val="1250017547"/>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txBox="1">
            <a:spLocks/>
          </p:cNvSpPr>
          <p:nvPr/>
        </p:nvSpPr>
        <p:spPr>
          <a:xfrm>
            <a:off x="1562672" y="712140"/>
            <a:ext cx="9601200" cy="5606774"/>
          </a:xfrm>
          <a:prstGeom prst="rect">
            <a:avLst/>
          </a:prstGeom>
          <a:solidFill>
            <a:schemeClr val="accent4">
              <a:lumMod val="40000"/>
              <a:lumOff val="60000"/>
            </a:schemeClr>
          </a:solidFill>
          <a:ln>
            <a:solidFill>
              <a:schemeClr val="accent1">
                <a:lumMod val="50000"/>
              </a:schemeClr>
            </a:solidFill>
          </a:ln>
        </p:spPr>
        <p:txBody>
          <a:bodyPr>
            <a:normAutofit fontScale="32500" lnSpcReduction="20000"/>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177800" indent="0" algn="just">
              <a:buNone/>
            </a:pPr>
            <a:r>
              <a:rPr lang="es-MX" sz="6200" b="1" dirty="0" smtClean="0">
                <a:latin typeface="Calibri" panose="020F0502020204030204" pitchFamily="34" charset="0"/>
                <a:cs typeface="Calibri" panose="020F0502020204030204" pitchFamily="34" charset="0"/>
              </a:rPr>
              <a:t>1º</a:t>
            </a:r>
            <a:r>
              <a:rPr lang="es-MX" sz="6200" dirty="0" smtClean="0">
                <a:latin typeface="Calibri" panose="020F0502020204030204" pitchFamily="34" charset="0"/>
                <a:cs typeface="Calibri" panose="020F0502020204030204" pitchFamily="34" charset="0"/>
              </a:rPr>
              <a:t> </a:t>
            </a:r>
            <a:r>
              <a:rPr lang="es-MX" sz="6200" b="1" dirty="0">
                <a:latin typeface="Calibri" panose="020F0502020204030204" pitchFamily="34" charset="0"/>
                <a:cs typeface="Calibri" panose="020F0502020204030204" pitchFamily="34" charset="0"/>
              </a:rPr>
              <a:t>El territorio terrestre: </a:t>
            </a:r>
            <a:r>
              <a:rPr lang="es-MX" sz="6200" dirty="0">
                <a:latin typeface="Calibri" panose="020F0502020204030204" pitchFamily="34" charset="0"/>
                <a:cs typeface="Calibri" panose="020F0502020204030204" pitchFamily="34" charset="0"/>
              </a:rPr>
              <a:t>tierra física superficial dentro de los deslindes geográficos, y su proyección hacia el subsuelo.</a:t>
            </a:r>
          </a:p>
          <a:p>
            <a:pPr marL="177800" indent="0" algn="just">
              <a:buNone/>
            </a:pPr>
            <a:r>
              <a:rPr lang="es-MX" sz="6200" b="1" dirty="0">
                <a:latin typeface="Calibri" panose="020F0502020204030204" pitchFamily="34" charset="0"/>
                <a:cs typeface="Calibri" panose="020F0502020204030204" pitchFamily="34" charset="0"/>
              </a:rPr>
              <a:t>2º</a:t>
            </a:r>
            <a:r>
              <a:rPr lang="es-MX" sz="6200" dirty="0">
                <a:latin typeface="Calibri" panose="020F0502020204030204" pitchFamily="34" charset="0"/>
                <a:cs typeface="Calibri" panose="020F0502020204030204" pitchFamily="34" charset="0"/>
              </a:rPr>
              <a:t> </a:t>
            </a:r>
            <a:r>
              <a:rPr lang="es-MX" sz="6200" b="1" dirty="0">
                <a:latin typeface="Calibri" panose="020F0502020204030204" pitchFamily="34" charset="0"/>
                <a:cs typeface="Calibri" panose="020F0502020204030204" pitchFamily="34" charset="0"/>
              </a:rPr>
              <a:t>Las aguas interiores</a:t>
            </a:r>
            <a:r>
              <a:rPr lang="es-MX" sz="6200" dirty="0">
                <a:latin typeface="Calibri" panose="020F0502020204030204" pitchFamily="34" charset="0"/>
                <a:cs typeface="Calibri" panose="020F0502020204030204" pitchFamily="34" charset="0"/>
              </a:rPr>
              <a:t>: que son aquellas comprendidas en el territorio terrestre (lagos, ríos) y el espacio marítimo encerrado por las líneas de base recta (líneas imaginarias que unen los puntos más prominentes de la costa).</a:t>
            </a:r>
          </a:p>
          <a:p>
            <a:pPr marL="177800" indent="0" algn="just">
              <a:buNone/>
            </a:pPr>
            <a:r>
              <a:rPr lang="es-MX" sz="6200" b="1" dirty="0">
                <a:latin typeface="Calibri" panose="020F0502020204030204" pitchFamily="34" charset="0"/>
                <a:cs typeface="Calibri" panose="020F0502020204030204" pitchFamily="34" charset="0"/>
              </a:rPr>
              <a:t>3º</a:t>
            </a:r>
            <a:r>
              <a:rPr lang="es-MX" sz="6200" dirty="0">
                <a:latin typeface="Calibri" panose="020F0502020204030204" pitchFamily="34" charset="0"/>
                <a:cs typeface="Calibri" panose="020F0502020204030204" pitchFamily="34" charset="0"/>
              </a:rPr>
              <a:t> </a:t>
            </a:r>
            <a:r>
              <a:rPr lang="es-MX" sz="6200" b="1" dirty="0">
                <a:latin typeface="Calibri" panose="020F0502020204030204" pitchFamily="34" charset="0"/>
                <a:cs typeface="Calibri" panose="020F0502020204030204" pitchFamily="34" charset="0"/>
              </a:rPr>
              <a:t>Territorio marítimo</a:t>
            </a:r>
            <a:r>
              <a:rPr lang="es-MX" sz="6200" dirty="0">
                <a:latin typeface="Calibri" panose="020F0502020204030204" pitchFamily="34" charset="0"/>
                <a:cs typeface="Calibri" panose="020F0502020204030204" pitchFamily="34" charset="0"/>
              </a:rPr>
              <a:t>: Se subdivide en:</a:t>
            </a:r>
          </a:p>
          <a:p>
            <a:pPr marL="355600" indent="0" algn="just">
              <a:buNone/>
            </a:pPr>
            <a:r>
              <a:rPr lang="es-MX" sz="6200" dirty="0">
                <a:latin typeface="Calibri" panose="020F0502020204030204" pitchFamily="34" charset="0"/>
                <a:cs typeface="Calibri" panose="020F0502020204030204" pitchFamily="34" charset="0"/>
              </a:rPr>
              <a:t>- </a:t>
            </a:r>
            <a:r>
              <a:rPr lang="es-MX" sz="6200" b="1" dirty="0">
                <a:solidFill>
                  <a:schemeClr val="accent6">
                    <a:lumMod val="50000"/>
                  </a:schemeClr>
                </a:solidFill>
                <a:latin typeface="Calibri" panose="020F0502020204030204" pitchFamily="34" charset="0"/>
                <a:cs typeface="Calibri" panose="020F0502020204030204" pitchFamily="34" charset="0"/>
              </a:rPr>
              <a:t>Mar territorial: </a:t>
            </a:r>
            <a:r>
              <a:rPr lang="es-MX" sz="6200" dirty="0">
                <a:latin typeface="Calibri" panose="020F0502020204030204" pitchFamily="34" charset="0"/>
                <a:cs typeface="Calibri" panose="020F0502020204030204" pitchFamily="34" charset="0"/>
              </a:rPr>
              <a:t>que es el espacio marítimo que se extiende desde las líneas base, hasta una paralela trazada a </a:t>
            </a:r>
            <a:r>
              <a:rPr lang="es-MX" sz="6200" dirty="0" smtClean="0">
                <a:latin typeface="Calibri" panose="020F0502020204030204" pitchFamily="34" charset="0"/>
                <a:cs typeface="Calibri" panose="020F0502020204030204" pitchFamily="34" charset="0"/>
              </a:rPr>
              <a:t>12 </a:t>
            </a:r>
            <a:r>
              <a:rPr lang="es-MX" sz="6200" dirty="0">
                <a:latin typeface="Calibri" panose="020F0502020204030204" pitchFamily="34" charset="0"/>
                <a:cs typeface="Calibri" panose="020F0502020204030204" pitchFamily="34" charset="0"/>
              </a:rPr>
              <a:t>millas mar adentro. </a:t>
            </a:r>
          </a:p>
          <a:p>
            <a:pPr marL="355600" indent="0" algn="just">
              <a:buNone/>
            </a:pPr>
            <a:r>
              <a:rPr lang="es-MX" sz="6200" dirty="0">
                <a:latin typeface="Calibri" panose="020F0502020204030204" pitchFamily="34" charset="0"/>
                <a:cs typeface="Calibri" panose="020F0502020204030204" pitchFamily="34" charset="0"/>
              </a:rPr>
              <a:t>- </a:t>
            </a:r>
            <a:r>
              <a:rPr lang="es-MX" sz="6200" b="1" dirty="0">
                <a:solidFill>
                  <a:schemeClr val="accent6">
                    <a:lumMod val="50000"/>
                  </a:schemeClr>
                </a:solidFill>
                <a:latin typeface="Calibri" panose="020F0502020204030204" pitchFamily="34" charset="0"/>
                <a:cs typeface="Calibri" panose="020F0502020204030204" pitchFamily="34" charset="0"/>
              </a:rPr>
              <a:t>Zona contigua: </a:t>
            </a:r>
            <a:r>
              <a:rPr lang="es-MX" sz="6200" dirty="0">
                <a:latin typeface="Calibri" panose="020F0502020204030204" pitchFamily="34" charset="0"/>
                <a:cs typeface="Calibri" panose="020F0502020204030204" pitchFamily="34" charset="0"/>
              </a:rPr>
              <a:t>espacio que comprende las </a:t>
            </a:r>
            <a:r>
              <a:rPr lang="es-MX" sz="6200" dirty="0" smtClean="0">
                <a:latin typeface="Calibri" panose="020F0502020204030204" pitchFamily="34" charset="0"/>
                <a:cs typeface="Calibri" panose="020F0502020204030204" pitchFamily="34" charset="0"/>
              </a:rPr>
              <a:t>12 millas </a:t>
            </a:r>
            <a:r>
              <a:rPr lang="es-MX" sz="6200" dirty="0">
                <a:latin typeface="Calibri" panose="020F0502020204030204" pitchFamily="34" charset="0"/>
                <a:cs typeface="Calibri" panose="020F0502020204030204" pitchFamily="34" charset="0"/>
              </a:rPr>
              <a:t>que siguen al mar territorial. En esta zona el Estado puede ejercer facultades de policía, inmigración, sanitarias y aduaneras.</a:t>
            </a:r>
          </a:p>
          <a:p>
            <a:pPr marL="355600" indent="0" algn="just">
              <a:buNone/>
            </a:pPr>
            <a:r>
              <a:rPr lang="es-MX" sz="6200" dirty="0">
                <a:latin typeface="Calibri" panose="020F0502020204030204" pitchFamily="34" charset="0"/>
                <a:cs typeface="Calibri" panose="020F0502020204030204" pitchFamily="34" charset="0"/>
              </a:rPr>
              <a:t>- </a:t>
            </a:r>
            <a:r>
              <a:rPr lang="es-MX" sz="6200" b="1" dirty="0">
                <a:solidFill>
                  <a:schemeClr val="accent6">
                    <a:lumMod val="50000"/>
                  </a:schemeClr>
                </a:solidFill>
                <a:latin typeface="Calibri" panose="020F0502020204030204" pitchFamily="34" charset="0"/>
                <a:cs typeface="Calibri" panose="020F0502020204030204" pitchFamily="34" charset="0"/>
              </a:rPr>
              <a:t>Zona Económica Exclusiva</a:t>
            </a:r>
            <a:r>
              <a:rPr lang="es-MX" sz="6200" dirty="0">
                <a:latin typeface="Calibri" panose="020F0502020204030204" pitchFamily="34" charset="0"/>
                <a:cs typeface="Calibri" panose="020F0502020204030204" pitchFamily="34" charset="0"/>
              </a:rPr>
              <a:t>: espacio marítimo que se extiende </a:t>
            </a:r>
            <a:r>
              <a:rPr lang="es-MX" sz="6200" dirty="0" smtClean="0">
                <a:latin typeface="Calibri" panose="020F0502020204030204" pitchFamily="34" charset="0"/>
                <a:cs typeface="Calibri" panose="020F0502020204030204" pitchFamily="34" charset="0"/>
              </a:rPr>
              <a:t>188 millas </a:t>
            </a:r>
            <a:r>
              <a:rPr lang="es-MX" sz="6200" dirty="0">
                <a:latin typeface="Calibri" panose="020F0502020204030204" pitchFamily="34" charset="0"/>
                <a:cs typeface="Calibri" panose="020F0502020204030204" pitchFamily="34" charset="0"/>
              </a:rPr>
              <a:t>mar adentro, medidas desde el límite exterior del mar territorial (junto al mar territorial suman 200 millas). Se entiende territorio nacional en todo lo relativo al aprovechamiento económico de los recursos situados en ella. Hacia el exterior de la Zona Económica Exclusiva está la alta mar.</a:t>
            </a:r>
          </a:p>
          <a:p>
            <a:pPr marL="177800" indent="0" algn="just">
              <a:buNone/>
            </a:pPr>
            <a:r>
              <a:rPr lang="es-MX" sz="6200" b="1" dirty="0" smtClean="0">
                <a:latin typeface="Calibri" panose="020F0502020204030204" pitchFamily="34" charset="0"/>
                <a:cs typeface="Calibri" panose="020F0502020204030204" pitchFamily="34" charset="0"/>
              </a:rPr>
              <a:t>4º</a:t>
            </a:r>
            <a:r>
              <a:rPr lang="es-MX" sz="6200" dirty="0" smtClean="0">
                <a:latin typeface="Calibri" panose="020F0502020204030204" pitchFamily="34" charset="0"/>
                <a:cs typeface="Calibri" panose="020F0502020204030204" pitchFamily="34" charset="0"/>
              </a:rPr>
              <a:t> </a:t>
            </a:r>
            <a:r>
              <a:rPr lang="es-MX" sz="6200" b="1" dirty="0">
                <a:latin typeface="Calibri" panose="020F0502020204030204" pitchFamily="34" charset="0"/>
                <a:cs typeface="Calibri" panose="020F0502020204030204" pitchFamily="34" charset="0"/>
              </a:rPr>
              <a:t>Espacio aéreo: </a:t>
            </a:r>
            <a:r>
              <a:rPr lang="es-MX" sz="6200" dirty="0">
                <a:latin typeface="Calibri" panose="020F0502020204030204" pitchFamily="34" charset="0"/>
                <a:cs typeface="Calibri" panose="020F0502020204030204" pitchFamily="34" charset="0"/>
              </a:rPr>
              <a:t>masa de aire que está sobre el territorio terrestre, aguas interiores y mar territorial. Se ejercen sobre éste plenas competencias. No está clara su delimitación en altura, lo que genera problemas por ejemplo respecto de vuelos a gran altura o espaciales (colocación de aparatos en órbita en el espacio exterior). </a:t>
            </a:r>
            <a:endParaRPr lang="es-MX" sz="6200" dirty="0" smtClean="0">
              <a:latin typeface="Calibri" panose="020F0502020204030204" pitchFamily="34" charset="0"/>
              <a:cs typeface="Calibri" panose="020F0502020204030204" pitchFamily="34" charset="0"/>
            </a:endParaRPr>
          </a:p>
          <a:p>
            <a:pPr algn="just">
              <a:buFont typeface="Franklin Gothic Book" panose="020B0503020102020204" pitchFamily="34" charset="0"/>
              <a:buNone/>
            </a:pPr>
            <a:endParaRPr lang="es-MX" sz="2600" dirty="0" smtClean="0">
              <a:latin typeface="Calibri" panose="020F0502020204030204" pitchFamily="34" charset="0"/>
              <a:cs typeface="Calibri" panose="020F0502020204030204" pitchFamily="34" charset="0"/>
            </a:endParaRPr>
          </a:p>
          <a:p>
            <a:pPr algn="just">
              <a:buFont typeface="Franklin Gothic Book" panose="020B0503020102020204" pitchFamily="34" charset="0"/>
              <a:buNone/>
            </a:pPr>
            <a:endParaRPr lang="es-MX" sz="5100" dirty="0" smtClean="0"/>
          </a:p>
          <a:p>
            <a:endParaRPr lang="es-MX" dirty="0"/>
          </a:p>
        </p:txBody>
      </p:sp>
      <p:sp>
        <p:nvSpPr>
          <p:cNvPr id="8" name="Marcador de número de diapositiva 7"/>
          <p:cNvSpPr>
            <a:spLocks noGrp="1"/>
          </p:cNvSpPr>
          <p:nvPr>
            <p:ph type="sldNum" sz="quarter" idx="12"/>
          </p:nvPr>
        </p:nvSpPr>
        <p:spPr/>
        <p:txBody>
          <a:bodyPr/>
          <a:lstStyle/>
          <a:p>
            <a:fld id="{579D3D31-37EB-4C2E-B06E-64573489A9E5}" type="slidenum">
              <a:rPr lang="es-MX" smtClean="0">
                <a:solidFill>
                  <a:prstClr val="black">
                    <a:tint val="75000"/>
                  </a:prstClr>
                </a:solidFill>
              </a:rPr>
              <a:pPr/>
              <a:t>18</a:t>
            </a:fld>
            <a:endParaRPr lang="es-MX">
              <a:solidFill>
                <a:prstClr val="black">
                  <a:tint val="75000"/>
                </a:prstClr>
              </a:solidFill>
            </a:endParaRPr>
          </a:p>
        </p:txBody>
      </p:sp>
      <p:sp>
        <p:nvSpPr>
          <p:cNvPr id="6" name="2 Marcador de contenido"/>
          <p:cNvSpPr txBox="1">
            <a:spLocks/>
          </p:cNvSpPr>
          <p:nvPr/>
        </p:nvSpPr>
        <p:spPr>
          <a:xfrm rot="16200000">
            <a:off x="-1481353" y="3253369"/>
            <a:ext cx="5400056" cy="483285"/>
          </a:xfrm>
          <a:prstGeom prst="rect">
            <a:avLst/>
          </a:prstGeom>
          <a:solidFill>
            <a:schemeClr val="accent2">
              <a:lumMod val="40000"/>
              <a:lumOff val="60000"/>
            </a:schemeClr>
          </a:solidFill>
          <a:ln>
            <a:solidFill>
              <a:schemeClr val="accent1">
                <a:lumMod val="50000"/>
              </a:schemeClr>
            </a:solidFill>
          </a:ln>
        </p:spPr>
        <p:txBody>
          <a:bodyPr>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85725" indent="0" algn="ctr">
              <a:buNone/>
            </a:pPr>
            <a:r>
              <a:rPr lang="es-MX" b="1" dirty="0">
                <a:latin typeface="Calibri" panose="020F0502020204030204" pitchFamily="34" charset="0"/>
                <a:cs typeface="Calibri" panose="020F0502020204030204" pitchFamily="34" charset="0"/>
              </a:rPr>
              <a:t>Composición del </a:t>
            </a:r>
            <a:r>
              <a:rPr lang="es-MX" b="1" dirty="0" smtClean="0">
                <a:latin typeface="Calibri" panose="020F0502020204030204" pitchFamily="34" charset="0"/>
                <a:cs typeface="Calibri" panose="020F0502020204030204" pitchFamily="34" charset="0"/>
              </a:rPr>
              <a:t>territorio:</a:t>
            </a:r>
            <a:endParaRPr lang="es-MX" dirty="0"/>
          </a:p>
        </p:txBody>
      </p:sp>
    </p:spTree>
    <p:extLst>
      <p:ext uri="{BB962C8B-B14F-4D97-AF65-F5344CB8AC3E}">
        <p14:creationId xmlns:p14="http://schemas.microsoft.com/office/powerpoint/2010/main" val="3523820822"/>
      </p:ext>
    </p:extLst>
  </p:cSld>
  <p:clrMapOvr>
    <a:masterClrMapping/>
  </p:clrMapOvr>
  <mc:AlternateContent xmlns:mc="http://schemas.openxmlformats.org/markup-compatibility/2006" xmlns:p14="http://schemas.microsoft.com/office/powerpoint/2010/main">
    <mc:Choice Requires="p14">
      <p:transition spd="slow" p14:dur="1500">
        <p14:pan dir="u"/>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579D3D31-37EB-4C2E-B06E-64573489A9E5}" type="slidenum">
              <a:rPr lang="es-MX" smtClean="0">
                <a:solidFill>
                  <a:prstClr val="black">
                    <a:tint val="75000"/>
                  </a:prstClr>
                </a:solidFill>
              </a:rPr>
              <a:pPr/>
              <a:t>19</a:t>
            </a:fld>
            <a:endParaRPr lang="es-MX">
              <a:solidFill>
                <a:prstClr val="black">
                  <a:tint val="75000"/>
                </a:prstClr>
              </a:solidFill>
            </a:endParaRPr>
          </a:p>
        </p:txBody>
      </p:sp>
      <p:pic>
        <p:nvPicPr>
          <p:cNvPr id="3" name="Imagen 2"/>
          <p:cNvPicPr>
            <a:picLocks noChangeAspect="1"/>
          </p:cNvPicPr>
          <p:nvPr/>
        </p:nvPicPr>
        <p:blipFill>
          <a:blip r:embed="rId2"/>
          <a:stretch>
            <a:fillRect/>
          </a:stretch>
        </p:blipFill>
        <p:spPr>
          <a:xfrm>
            <a:off x="1937978" y="684279"/>
            <a:ext cx="8338777" cy="4632654"/>
          </a:xfrm>
          <a:prstGeom prst="rect">
            <a:avLst/>
          </a:prstGeom>
        </p:spPr>
      </p:pic>
      <p:sp>
        <p:nvSpPr>
          <p:cNvPr id="4" name="Rectángulo 3"/>
          <p:cNvSpPr/>
          <p:nvPr/>
        </p:nvSpPr>
        <p:spPr>
          <a:xfrm>
            <a:off x="1528544" y="5375103"/>
            <a:ext cx="9171295" cy="1077218"/>
          </a:xfrm>
          <a:prstGeom prst="rect">
            <a:avLst/>
          </a:prstGeom>
          <a:solidFill>
            <a:schemeClr val="accent5">
              <a:lumMod val="40000"/>
              <a:lumOff val="60000"/>
            </a:schemeClr>
          </a:solidFill>
        </p:spPr>
        <p:txBody>
          <a:bodyPr wrap="square">
            <a:spAutoFit/>
          </a:bodyPr>
          <a:lstStyle/>
          <a:p>
            <a:pPr marL="85725" indent="0" algn="just">
              <a:buNone/>
            </a:pPr>
            <a:r>
              <a:rPr lang="es-MX" sz="1600" dirty="0">
                <a:latin typeface="Calibri" panose="020F0502020204030204" pitchFamily="34" charset="0"/>
                <a:cs typeface="Calibri" panose="020F0502020204030204" pitchFamily="34" charset="0"/>
              </a:rPr>
              <a:t>De igual forma, el Estado tiene soberanía sobre la plataforma continental, que es la parte del territorio que se encuentra bajo las aguas</a:t>
            </a:r>
            <a:r>
              <a:rPr lang="es-MX" sz="1600" dirty="0" smtClean="0">
                <a:latin typeface="Calibri" panose="020F0502020204030204" pitchFamily="34" charset="0"/>
                <a:cs typeface="Calibri" panose="020F0502020204030204" pitchFamily="34" charset="0"/>
              </a:rPr>
              <a:t>.</a:t>
            </a:r>
          </a:p>
          <a:p>
            <a:pPr marL="85725" algn="just"/>
            <a:r>
              <a:rPr lang="es-MX" sz="1600" dirty="0">
                <a:latin typeface="Calibri" panose="020F0502020204030204" pitchFamily="34" charset="0"/>
                <a:cs typeface="Calibri" panose="020F0502020204030204" pitchFamily="34" charset="0"/>
              </a:rPr>
              <a:t>El suelo y subsuelo del mar territorial y de la Zona Económica Exclusiva pertenecen al Estado, en el ámbito de competencias que puede ejercerse en cada caso. </a:t>
            </a:r>
          </a:p>
        </p:txBody>
      </p:sp>
    </p:spTree>
    <p:extLst>
      <p:ext uri="{BB962C8B-B14F-4D97-AF65-F5344CB8AC3E}">
        <p14:creationId xmlns:p14="http://schemas.microsoft.com/office/powerpoint/2010/main" val="3470403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90576" y="449378"/>
            <a:ext cx="8697912" cy="1323439"/>
          </a:xfrm>
          <a:prstGeom prst="rect">
            <a:avLst/>
          </a:prstGeom>
          <a:solidFill>
            <a:schemeClr val="accent2">
              <a:lumMod val="60000"/>
              <a:lumOff val="40000"/>
            </a:schemeClr>
          </a:solidFill>
          <a:ln w="9525">
            <a:noFill/>
            <a:miter lim="800000"/>
            <a:headEnd/>
            <a:tailEnd/>
          </a:ln>
        </p:spPr>
        <p:txBody>
          <a:bodyPr wrap="square">
            <a:spAutoFit/>
          </a:bodyPr>
          <a:lstStyle/>
          <a:p>
            <a:pPr algn="ctr"/>
            <a:r>
              <a:rPr lang="es-MX" sz="2000" b="1" dirty="0">
                <a:solidFill>
                  <a:srgbClr val="2F2B20"/>
                </a:solidFill>
                <a:latin typeface="Calibri"/>
              </a:rPr>
              <a:t>Universidad   Autónoma   del  Estado de México</a:t>
            </a:r>
          </a:p>
          <a:p>
            <a:pPr algn="ctr"/>
            <a:r>
              <a:rPr lang="es-MX" sz="2000" b="1" dirty="0">
                <a:solidFill>
                  <a:srgbClr val="2F2B20"/>
                </a:solidFill>
                <a:latin typeface="Calibri"/>
              </a:rPr>
              <a:t>Facultad de Economía.</a:t>
            </a:r>
          </a:p>
          <a:p>
            <a:pPr algn="ctr"/>
            <a:endParaRPr lang="es-MX" sz="2000" dirty="0">
              <a:solidFill>
                <a:srgbClr val="2F2B20"/>
              </a:solidFill>
              <a:latin typeface="Calibri"/>
            </a:endParaRPr>
          </a:p>
          <a:p>
            <a:pPr algn="ctr"/>
            <a:r>
              <a:rPr lang="es-MX" sz="2000" dirty="0">
                <a:solidFill>
                  <a:srgbClr val="2F2B20"/>
                </a:solidFill>
                <a:latin typeface="Calibri"/>
              </a:rPr>
              <a:t>Licenciatura en Relaciones Económicas Internacionales </a:t>
            </a:r>
          </a:p>
        </p:txBody>
      </p:sp>
      <p:pic>
        <p:nvPicPr>
          <p:cNvPr id="2050" name="Picture 2" descr="Uaemex"/>
          <p:cNvPicPr>
            <a:picLocks noChangeAspect="1" noChangeArrowheads="1"/>
          </p:cNvPicPr>
          <p:nvPr/>
        </p:nvPicPr>
        <p:blipFill>
          <a:blip r:embed="rId2"/>
          <a:srcRect/>
          <a:stretch>
            <a:fillRect/>
          </a:stretch>
        </p:blipFill>
        <p:spPr bwMode="auto">
          <a:xfrm>
            <a:off x="1631505" y="443622"/>
            <a:ext cx="1571625" cy="1329194"/>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069834" y="436826"/>
            <a:ext cx="1490662" cy="1335991"/>
          </a:xfrm>
          <a:prstGeom prst="rect">
            <a:avLst/>
          </a:prstGeom>
          <a:noFill/>
          <a:ln w="9525">
            <a:solidFill>
              <a:schemeClr val="accent1"/>
            </a:solidFill>
            <a:miter lim="800000"/>
            <a:headEnd/>
            <a:tailEnd/>
          </a:ln>
        </p:spPr>
      </p:pic>
      <p:sp>
        <p:nvSpPr>
          <p:cNvPr id="3" name="2 Rectángulo"/>
          <p:cNvSpPr/>
          <p:nvPr/>
        </p:nvSpPr>
        <p:spPr>
          <a:xfrm>
            <a:off x="2596134" y="1988840"/>
            <a:ext cx="7028259" cy="3528392"/>
          </a:xfrm>
          <a:prstGeom prst="rect">
            <a:avLst/>
          </a:prstGeom>
          <a:solidFill>
            <a:schemeClr val="tx2">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rgbClr val="FFFFFF"/>
                </a:solidFill>
                <a:latin typeface="Calibri"/>
              </a:rPr>
              <a:t>DERECHO INTERNACIONAL PÚBLICO.</a:t>
            </a:r>
          </a:p>
          <a:p>
            <a:pPr algn="ctr"/>
            <a:r>
              <a:rPr lang="es-MX" sz="2400" b="1" dirty="0">
                <a:solidFill>
                  <a:srgbClr val="FFFFFF"/>
                </a:solidFill>
                <a:latin typeface="Calibri"/>
              </a:rPr>
              <a:t>(8 Créditos)</a:t>
            </a:r>
          </a:p>
          <a:p>
            <a:pPr algn="ctr"/>
            <a:endParaRPr lang="es-MX" sz="2400" b="1" dirty="0">
              <a:solidFill>
                <a:srgbClr val="FFFFFF"/>
              </a:solidFill>
              <a:latin typeface="Calibri"/>
            </a:endParaRPr>
          </a:p>
          <a:p>
            <a:pPr algn="ctr"/>
            <a:r>
              <a:rPr lang="es-MX" sz="2400" b="1" dirty="0">
                <a:solidFill>
                  <a:srgbClr val="FFFFFF"/>
                </a:solidFill>
                <a:latin typeface="Calibri"/>
              </a:rPr>
              <a:t>Tema: </a:t>
            </a:r>
            <a:r>
              <a:rPr lang="es-MX" sz="2800" b="1" dirty="0" smtClean="0">
                <a:solidFill>
                  <a:srgbClr val="FFFFFF"/>
                </a:solidFill>
                <a:latin typeface="Calibri"/>
              </a:rPr>
              <a:t>EL E</a:t>
            </a:r>
            <a:r>
              <a:rPr lang="es-MX" sz="2800" b="1" dirty="0" smtClean="0">
                <a:solidFill>
                  <a:prstClr val="white"/>
                </a:solidFill>
                <a:latin typeface="Calibri"/>
              </a:rPr>
              <a:t>STADO </a:t>
            </a:r>
            <a:r>
              <a:rPr lang="es-MX" sz="2800" b="1" dirty="0" smtClean="0">
                <a:solidFill>
                  <a:prstClr val="white"/>
                </a:solidFill>
                <a:latin typeface="Calibri"/>
              </a:rPr>
              <a:t>SOBERANO</a:t>
            </a:r>
            <a:endParaRPr lang="es-MX" sz="2400" b="1" dirty="0">
              <a:solidFill>
                <a:srgbClr val="FFFFFF"/>
              </a:solidFill>
              <a:latin typeface="Calibri"/>
            </a:endParaRPr>
          </a:p>
          <a:p>
            <a:pPr algn="ctr"/>
            <a:endParaRPr lang="es-MX" sz="2400" dirty="0">
              <a:solidFill>
                <a:srgbClr val="FFFFFF"/>
              </a:solidFill>
              <a:latin typeface="Calibri"/>
            </a:endParaRPr>
          </a:p>
          <a:p>
            <a:pPr algn="ctr"/>
            <a:r>
              <a:rPr lang="es-MX" sz="2400" b="1" dirty="0">
                <a:solidFill>
                  <a:srgbClr val="FFFFFF"/>
                </a:solidFill>
                <a:latin typeface="Calibri"/>
              </a:rPr>
              <a:t>Elaboró: </a:t>
            </a:r>
            <a:r>
              <a:rPr lang="es-MX" sz="2400" b="1" dirty="0" smtClean="0">
                <a:solidFill>
                  <a:srgbClr val="FFFFFF"/>
                </a:solidFill>
                <a:latin typeface="Calibri"/>
              </a:rPr>
              <a:t>Dra. en C. E. </a:t>
            </a:r>
            <a:r>
              <a:rPr lang="es-MX" sz="2400" b="1" dirty="0">
                <a:solidFill>
                  <a:srgbClr val="FFFFFF"/>
                </a:solidFill>
                <a:latin typeface="Calibri"/>
              </a:rPr>
              <a:t>Gabriela Margarita Pérez Vargas.</a:t>
            </a:r>
          </a:p>
        </p:txBody>
      </p:sp>
      <p:sp>
        <p:nvSpPr>
          <p:cNvPr id="7" name="6 Rectángulo"/>
          <p:cNvSpPr/>
          <p:nvPr/>
        </p:nvSpPr>
        <p:spPr>
          <a:xfrm>
            <a:off x="7104112" y="5805264"/>
            <a:ext cx="2520280" cy="360040"/>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000" b="1" dirty="0">
                <a:solidFill>
                  <a:srgbClr val="FFFFFF"/>
                </a:solidFill>
                <a:latin typeface="Calibri"/>
              </a:rPr>
              <a:t>Septiembre de </a:t>
            </a:r>
            <a:r>
              <a:rPr lang="es-ES" sz="2000" b="1" dirty="0" smtClean="0">
                <a:solidFill>
                  <a:srgbClr val="FFFFFF"/>
                </a:solidFill>
                <a:latin typeface="Calibri"/>
              </a:rPr>
              <a:t>2018.</a:t>
            </a:r>
            <a:endParaRPr lang="es-MX" b="1" dirty="0">
              <a:solidFill>
                <a:srgbClr val="FFFFFF"/>
              </a:solidFill>
              <a:latin typeface="Calibri"/>
            </a:endParaRPr>
          </a:p>
        </p:txBody>
      </p:sp>
    </p:spTree>
    <p:extLst>
      <p:ext uri="{BB962C8B-B14F-4D97-AF65-F5344CB8AC3E}">
        <p14:creationId xmlns:p14="http://schemas.microsoft.com/office/powerpoint/2010/main" val="966889736"/>
      </p:ext>
    </p:extLst>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71601" y="1483981"/>
            <a:ext cx="6926366" cy="2515451"/>
          </a:xfrm>
          <a:solidFill>
            <a:schemeClr val="accent4">
              <a:lumMod val="40000"/>
              <a:lumOff val="60000"/>
            </a:schemeClr>
          </a:solidFill>
          <a:ln>
            <a:solidFill>
              <a:schemeClr val="accent1">
                <a:lumMod val="75000"/>
              </a:schemeClr>
            </a:solidFill>
          </a:ln>
        </p:spPr>
        <p:txBody>
          <a:bodyPr>
            <a:noAutofit/>
          </a:bodyPr>
          <a:lstStyle/>
          <a:p>
            <a:pPr algn="just"/>
            <a:r>
              <a:rPr lang="es-ES" sz="2200" b="1" dirty="0" smtClean="0">
                <a:latin typeface="Calibri" panose="020F0502020204030204" pitchFamily="34" charset="0"/>
                <a:cs typeface="Calibri" panose="020F0502020204030204" pitchFamily="34" charset="0"/>
              </a:rPr>
              <a:t>EL </a:t>
            </a:r>
            <a:r>
              <a:rPr lang="es-ES" sz="2200" b="1" dirty="0">
                <a:latin typeface="Calibri" panose="020F0502020204030204" pitchFamily="34" charset="0"/>
                <a:cs typeface="Calibri" panose="020F0502020204030204" pitchFamily="34" charset="0"/>
              </a:rPr>
              <a:t>GOBIERNO. (Elemento político, </a:t>
            </a:r>
            <a:r>
              <a:rPr lang="es-ES" sz="2200" dirty="0">
                <a:latin typeface="Calibri" panose="020F0502020204030204" pitchFamily="34" charset="0"/>
                <a:cs typeface="Calibri" panose="020F0502020204030204" pitchFamily="34" charset="0"/>
              </a:rPr>
              <a:t>sobre la base de que es el ente que ejerce el poder dentro del Estado</a:t>
            </a:r>
            <a:r>
              <a:rPr lang="es-ES" sz="2200" b="1" dirty="0" smtClean="0">
                <a:latin typeface="Calibri" panose="020F0502020204030204" pitchFamily="34" charset="0"/>
                <a:cs typeface="Calibri" panose="020F0502020204030204" pitchFamily="34" charset="0"/>
              </a:rPr>
              <a:t>).</a:t>
            </a:r>
            <a:br>
              <a:rPr lang="es-ES" sz="2200" b="1" dirty="0" smtClean="0">
                <a:latin typeface="Calibri" panose="020F0502020204030204" pitchFamily="34" charset="0"/>
                <a:cs typeface="Calibri" panose="020F0502020204030204" pitchFamily="34" charset="0"/>
              </a:rPr>
            </a:br>
            <a:r>
              <a:rPr lang="es-ES" sz="2200" b="1" dirty="0" smtClean="0">
                <a:latin typeface="Calibri" panose="020F0502020204030204" pitchFamily="34" charset="0"/>
                <a:cs typeface="Calibri" panose="020F0502020204030204" pitchFamily="34" charset="0"/>
              </a:rPr>
              <a:t/>
            </a:r>
            <a:br>
              <a:rPr lang="es-ES" sz="2200" b="1" dirty="0" smtClean="0">
                <a:latin typeface="Calibri" panose="020F0502020204030204" pitchFamily="34" charset="0"/>
                <a:cs typeface="Calibri" panose="020F0502020204030204" pitchFamily="34" charset="0"/>
              </a:rPr>
            </a:br>
            <a:r>
              <a:rPr lang="es-ES" sz="2200" dirty="0" smtClean="0">
                <a:latin typeface="Calibri" panose="020F0502020204030204" pitchFamily="34" charset="0"/>
                <a:cs typeface="Calibri" panose="020F0502020204030204" pitchFamily="34" charset="0"/>
              </a:rPr>
              <a:t>El </a:t>
            </a:r>
            <a:r>
              <a:rPr lang="es-ES" sz="2200" dirty="0">
                <a:latin typeface="Calibri" panose="020F0502020204030204" pitchFamily="34" charset="0"/>
                <a:cs typeface="Calibri" panose="020F0502020204030204" pitchFamily="34" charset="0"/>
              </a:rPr>
              <a:t>gobierno es la acción por la cual la autoridad impone una línea de conducta, un precepto a individuos humanos; su misión principal es ordenar, ordenes que han de dirigirse hacia la consecución del bien público fin del Estado</a:t>
            </a:r>
            <a:r>
              <a:rPr lang="es-ES" sz="2200" dirty="0" smtClean="0">
                <a:latin typeface="Calibri" panose="020F0502020204030204" pitchFamily="34" charset="0"/>
                <a:cs typeface="Calibri" panose="020F0502020204030204" pitchFamily="34" charset="0"/>
              </a:rPr>
              <a:t>.</a:t>
            </a:r>
            <a:br>
              <a:rPr lang="es-ES" sz="2200" dirty="0" smtClean="0">
                <a:latin typeface="Calibri" panose="020F0502020204030204" pitchFamily="34" charset="0"/>
                <a:cs typeface="Calibri" panose="020F0502020204030204" pitchFamily="34" charset="0"/>
              </a:rPr>
            </a:br>
            <a:r>
              <a:rPr lang="es-ES" sz="2400" dirty="0" smtClean="0">
                <a:latin typeface="Calibri" panose="020F0502020204030204" pitchFamily="34" charset="0"/>
                <a:cs typeface="Calibri" panose="020F0502020204030204" pitchFamily="34" charset="0"/>
              </a:rPr>
              <a:t/>
            </a:r>
            <a:br>
              <a:rPr lang="es-ES" sz="2400" dirty="0" smtClean="0">
                <a:latin typeface="Calibri" panose="020F0502020204030204" pitchFamily="34" charset="0"/>
                <a:cs typeface="Calibri" panose="020F0502020204030204" pitchFamily="34" charset="0"/>
              </a:rPr>
            </a:br>
            <a:r>
              <a:rPr lang="es-ES" sz="2000" dirty="0" smtClean="0">
                <a:latin typeface="Calibri" panose="020F0502020204030204" pitchFamily="34" charset="0"/>
                <a:cs typeface="Calibri" panose="020F0502020204030204" pitchFamily="34" charset="0"/>
              </a:rPr>
              <a:t/>
            </a:r>
            <a:br>
              <a:rPr lang="es-ES" sz="2000" dirty="0" smtClean="0">
                <a:latin typeface="Calibri" panose="020F0502020204030204" pitchFamily="34" charset="0"/>
                <a:cs typeface="Calibri" panose="020F0502020204030204" pitchFamily="34" charset="0"/>
              </a:rPr>
            </a:br>
            <a:r>
              <a:rPr lang="es-ES" sz="2000" dirty="0">
                <a:latin typeface="Calibri" panose="020F0502020204030204" pitchFamily="34" charset="0"/>
                <a:cs typeface="Calibri" panose="020F0502020204030204" pitchFamily="34" charset="0"/>
              </a:rPr>
              <a:t/>
            </a:r>
            <a:br>
              <a:rPr lang="es-ES" sz="2000" dirty="0">
                <a:latin typeface="Calibri" panose="020F0502020204030204" pitchFamily="34" charset="0"/>
                <a:cs typeface="Calibri" panose="020F0502020204030204" pitchFamily="34" charset="0"/>
              </a:rPr>
            </a:br>
            <a:r>
              <a:rPr lang="es-MX" sz="2000" dirty="0">
                <a:latin typeface="Calibri" panose="020F0502020204030204" pitchFamily="34" charset="0"/>
                <a:cs typeface="Calibri" panose="020F0502020204030204" pitchFamily="34" charset="0"/>
              </a:rPr>
              <a:t/>
            </a:r>
            <a:br>
              <a:rPr lang="es-MX" sz="2000" dirty="0">
                <a:latin typeface="Calibri" panose="020F0502020204030204" pitchFamily="34" charset="0"/>
                <a:cs typeface="Calibri" panose="020F0502020204030204" pitchFamily="34" charset="0"/>
              </a:rPr>
            </a:br>
            <a:r>
              <a:rPr lang="es-MX" sz="2000" dirty="0">
                <a:latin typeface="Calibri" panose="020F0502020204030204" pitchFamily="34" charset="0"/>
                <a:cs typeface="Calibri" panose="020F0502020204030204" pitchFamily="34" charset="0"/>
              </a:rPr>
              <a:t/>
            </a:r>
            <a:br>
              <a:rPr lang="es-MX" sz="2000" dirty="0">
                <a:latin typeface="Calibri" panose="020F0502020204030204" pitchFamily="34" charset="0"/>
                <a:cs typeface="Calibri" panose="020F0502020204030204" pitchFamily="34" charset="0"/>
              </a:rPr>
            </a:br>
            <a:endParaRPr lang="es-MX" sz="2000" dirty="0">
              <a:latin typeface="Calibri" panose="020F0502020204030204" pitchFamily="34" charset="0"/>
              <a:cs typeface="Calibri" panose="020F0502020204030204" pitchFamily="34" charset="0"/>
            </a:endParaRPr>
          </a:p>
        </p:txBody>
      </p:sp>
      <p:sp>
        <p:nvSpPr>
          <p:cNvPr id="5" name="3 Título"/>
          <p:cNvSpPr txBox="1">
            <a:spLocks/>
          </p:cNvSpPr>
          <p:nvPr/>
        </p:nvSpPr>
        <p:spPr>
          <a:xfrm>
            <a:off x="2135560" y="685800"/>
            <a:ext cx="3600400" cy="704176"/>
          </a:xfrm>
          <a:prstGeom prst="rect">
            <a:avLst/>
          </a:prstGeom>
          <a:solidFill>
            <a:schemeClr val="accent4"/>
          </a:solidFill>
          <a:ln>
            <a:solidFill>
              <a:schemeClr val="accent1">
                <a:lumMod val="75000"/>
              </a:schemeClr>
            </a:solidFill>
          </a:ln>
        </p:spPr>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3600" b="1" dirty="0">
                <a:solidFill>
                  <a:prstClr val="white"/>
                </a:solidFill>
                <a:latin typeface="Calibri" panose="020F0502020204030204" pitchFamily="34" charset="0"/>
                <a:cs typeface="Calibri" panose="020F0502020204030204" pitchFamily="34" charset="0"/>
              </a:rPr>
              <a:t>Gobierno</a:t>
            </a:r>
          </a:p>
        </p:txBody>
      </p:sp>
      <p:sp>
        <p:nvSpPr>
          <p:cNvPr id="6" name="2 Marcador de contenido"/>
          <p:cNvSpPr txBox="1">
            <a:spLocks/>
          </p:cNvSpPr>
          <p:nvPr/>
        </p:nvSpPr>
        <p:spPr>
          <a:xfrm>
            <a:off x="2140725" y="4175639"/>
            <a:ext cx="7920880" cy="1456040"/>
          </a:xfrm>
          <a:prstGeom prst="rect">
            <a:avLst/>
          </a:prstGeom>
          <a:solidFill>
            <a:schemeClr val="accent2">
              <a:lumMod val="20000"/>
              <a:lumOff val="80000"/>
            </a:schemeClr>
          </a:solidFill>
          <a:ln>
            <a:solidFill>
              <a:schemeClr val="accent1">
                <a:lumMod val="50000"/>
              </a:schemeClr>
            </a:solidFill>
          </a:ln>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85725" indent="-85725" algn="just">
              <a:buFont typeface="Franklin Gothic Book" panose="020B0503020102020204" pitchFamily="34" charset="0"/>
              <a:buNone/>
            </a:pPr>
            <a:r>
              <a:rPr lang="es-MX" sz="3100" b="1" dirty="0" smtClean="0">
                <a:latin typeface="Arial" pitchFamily="34" charset="0"/>
                <a:cs typeface="Arial" pitchFamily="34" charset="0"/>
              </a:rPr>
              <a:t>	</a:t>
            </a:r>
            <a:r>
              <a:rPr lang="es-MX" sz="2200" b="1" dirty="0" smtClean="0">
                <a:latin typeface="Calibri" panose="020F0502020204030204" pitchFamily="34" charset="0"/>
                <a:cs typeface="Calibri" panose="020F0502020204030204" pitchFamily="34" charset="0"/>
              </a:rPr>
              <a:t>EL GOBIERNO </a:t>
            </a:r>
            <a:r>
              <a:rPr lang="es-MX" sz="2200" dirty="0" smtClean="0">
                <a:latin typeface="Calibri" panose="020F0502020204030204" pitchFamily="34" charset="0"/>
                <a:cs typeface="Calibri" panose="020F0502020204030204" pitchFamily="34" charset="0"/>
              </a:rPr>
              <a:t>es el mecanismo mediante el cual se mantiene un orden reglamentado; la maquinaria para hacer y reforzar las decisiones colectivas en la sociedad y en todos lados.	</a:t>
            </a:r>
            <a:endParaRPr lang="es-MX" dirty="0"/>
          </a:p>
        </p:txBody>
      </p:sp>
      <p:pic>
        <p:nvPicPr>
          <p:cNvPr id="7" name="Imagen 6"/>
          <p:cNvPicPr>
            <a:picLocks noChangeAspect="1"/>
          </p:cNvPicPr>
          <p:nvPr/>
        </p:nvPicPr>
        <p:blipFill>
          <a:blip r:embed="rId2"/>
          <a:stretch>
            <a:fillRect/>
          </a:stretch>
        </p:blipFill>
        <p:spPr>
          <a:xfrm>
            <a:off x="8374879" y="1481489"/>
            <a:ext cx="2517943" cy="2517943"/>
          </a:xfrm>
          <a:prstGeom prst="rect">
            <a:avLst/>
          </a:prstGeom>
        </p:spPr>
      </p:pic>
      <p:sp>
        <p:nvSpPr>
          <p:cNvPr id="8" name="Marcador de número de diapositiva 7"/>
          <p:cNvSpPr>
            <a:spLocks noGrp="1"/>
          </p:cNvSpPr>
          <p:nvPr>
            <p:ph type="sldNum" sz="quarter" idx="12"/>
          </p:nvPr>
        </p:nvSpPr>
        <p:spPr/>
        <p:txBody>
          <a:bodyPr/>
          <a:lstStyle/>
          <a:p>
            <a:fld id="{579D3D31-37EB-4C2E-B06E-64573489A9E5}" type="slidenum">
              <a:rPr lang="es-MX" smtClean="0">
                <a:solidFill>
                  <a:prstClr val="black">
                    <a:tint val="75000"/>
                  </a:prstClr>
                </a:solidFill>
              </a:rPr>
              <a:pPr/>
              <a:t>20</a:t>
            </a:fld>
            <a:endParaRPr lang="es-MX">
              <a:solidFill>
                <a:prstClr val="black">
                  <a:tint val="75000"/>
                </a:prstClr>
              </a:solidFill>
            </a:endParaRPr>
          </a:p>
        </p:txBody>
      </p:sp>
    </p:spTree>
    <p:extLst>
      <p:ext uri="{BB962C8B-B14F-4D97-AF65-F5344CB8AC3E}">
        <p14:creationId xmlns:p14="http://schemas.microsoft.com/office/powerpoint/2010/main" val="4027731128"/>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294686" y="689121"/>
            <a:ext cx="9601200" cy="4891285"/>
          </a:xfrm>
          <a:prstGeom prst="rect">
            <a:avLst/>
          </a:prstGeom>
          <a:solidFill>
            <a:schemeClr val="accent4">
              <a:lumMod val="40000"/>
              <a:lumOff val="60000"/>
            </a:schemeClr>
          </a:solidFill>
          <a:ln>
            <a:solidFill>
              <a:schemeClr val="accent1">
                <a:lumMod val="75000"/>
              </a:schemeClr>
            </a:solidFill>
          </a:ln>
        </p:spPr>
        <p:txBody>
          <a:bodyPr>
            <a:no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algn="just"/>
            <a:r>
              <a:rPr lang="es-ES" sz="2400" b="1" dirty="0" smtClean="0">
                <a:latin typeface="Calibri" panose="020F0502020204030204" pitchFamily="34" charset="0"/>
                <a:cs typeface="Calibri" panose="020F0502020204030204" pitchFamily="34" charset="0"/>
              </a:rPr>
              <a:t>EL GOBIERNO</a:t>
            </a:r>
          </a:p>
          <a:p>
            <a:pPr algn="just"/>
            <a:r>
              <a:rPr lang="es-MX" sz="2200" dirty="0">
                <a:latin typeface="Calibri" panose="020F0502020204030204" pitchFamily="34" charset="0"/>
                <a:cs typeface="Calibri" panose="020F0502020204030204" pitchFamily="34" charset="0"/>
              </a:rPr>
              <a:t>El gobierno está constituido por una serie de instituciones que le dan al Estado la autoridad para administrar cuestiones que le atañen, tales como la administración de las riquezas, la optimización de los servicios (educación, salud, protección), entre otros.</a:t>
            </a:r>
          </a:p>
          <a:p>
            <a:pPr algn="just"/>
            <a:endParaRPr lang="es-MX" sz="2200" dirty="0" smtClean="0">
              <a:latin typeface="Calibri" panose="020F0502020204030204" pitchFamily="34" charset="0"/>
              <a:cs typeface="Calibri" panose="020F0502020204030204" pitchFamily="34" charset="0"/>
            </a:endParaRPr>
          </a:p>
          <a:p>
            <a:pPr algn="just"/>
            <a:r>
              <a:rPr lang="es-MX" sz="2200" dirty="0" smtClean="0">
                <a:latin typeface="Calibri" panose="020F0502020204030204" pitchFamily="34" charset="0"/>
                <a:cs typeface="Calibri" panose="020F0502020204030204" pitchFamily="34" charset="0"/>
              </a:rPr>
              <a:t>En </a:t>
            </a:r>
            <a:r>
              <a:rPr lang="es-MX" sz="2200" dirty="0">
                <a:latin typeface="Calibri" panose="020F0502020204030204" pitchFamily="34" charset="0"/>
                <a:cs typeface="Calibri" panose="020F0502020204030204" pitchFamily="34" charset="0"/>
              </a:rPr>
              <a:t>este sentido, el Estado ejerce su soberanía a través de los órganos del gobierno. La división de los órganos del gobierno puede variar de un Estado a otro. Sin embargo, la división clásica incluye tres poderes: legislativo, ejecutivo y judicial</a:t>
            </a:r>
            <a:r>
              <a:rPr lang="es-MX" sz="2200" dirty="0" smtClean="0">
                <a:latin typeface="Calibri" panose="020F0502020204030204" pitchFamily="34" charset="0"/>
                <a:cs typeface="Calibri" panose="020F0502020204030204" pitchFamily="34" charset="0"/>
              </a:rPr>
              <a:t>.</a:t>
            </a:r>
          </a:p>
          <a:p>
            <a:pPr algn="just"/>
            <a:endParaRPr lang="es-MX" sz="2200" dirty="0">
              <a:latin typeface="Calibri" panose="020F0502020204030204" pitchFamily="34" charset="0"/>
              <a:cs typeface="Calibri" panose="020F0502020204030204" pitchFamily="34" charset="0"/>
            </a:endParaRPr>
          </a:p>
          <a:p>
            <a:pPr marL="444500" indent="-163513" algn="just">
              <a:buFont typeface="Arial" panose="020B0604020202020204" pitchFamily="34" charset="0"/>
              <a:buChar char="•"/>
            </a:pPr>
            <a:r>
              <a:rPr lang="es-MX" sz="2200" b="1" dirty="0" smtClean="0">
                <a:latin typeface="Calibri" panose="020F0502020204030204" pitchFamily="34" charset="0"/>
                <a:cs typeface="Calibri" panose="020F0502020204030204" pitchFamily="34" charset="0"/>
              </a:rPr>
              <a:t>El </a:t>
            </a:r>
            <a:r>
              <a:rPr lang="es-MX" sz="2200" b="1" dirty="0">
                <a:latin typeface="Calibri" panose="020F0502020204030204" pitchFamily="34" charset="0"/>
                <a:cs typeface="Calibri" panose="020F0502020204030204" pitchFamily="34" charset="0"/>
              </a:rPr>
              <a:t>poder legislativo </a:t>
            </a:r>
            <a:r>
              <a:rPr lang="es-MX" sz="2200" dirty="0">
                <a:latin typeface="Calibri" panose="020F0502020204030204" pitchFamily="34" charset="0"/>
                <a:cs typeface="Calibri" panose="020F0502020204030204" pitchFamily="34" charset="0"/>
              </a:rPr>
              <a:t>es el encargado de formular las leyes que regulan el accionar del gobierno y de los ciudadanos dentro del Estado.</a:t>
            </a:r>
          </a:p>
          <a:p>
            <a:pPr marL="444500" indent="-163513" algn="just">
              <a:buFont typeface="Arial" panose="020B0604020202020204" pitchFamily="34" charset="0"/>
              <a:buChar char="•"/>
            </a:pPr>
            <a:r>
              <a:rPr lang="es-MX" sz="2200" b="1" dirty="0" smtClean="0">
                <a:latin typeface="Calibri" panose="020F0502020204030204" pitchFamily="34" charset="0"/>
                <a:cs typeface="Calibri" panose="020F0502020204030204" pitchFamily="34" charset="0"/>
              </a:rPr>
              <a:t>El </a:t>
            </a:r>
            <a:r>
              <a:rPr lang="es-MX" sz="2200" b="1" dirty="0">
                <a:latin typeface="Calibri" panose="020F0502020204030204" pitchFamily="34" charset="0"/>
                <a:cs typeface="Calibri" panose="020F0502020204030204" pitchFamily="34" charset="0"/>
              </a:rPr>
              <a:t>ejecutivo </a:t>
            </a:r>
            <a:r>
              <a:rPr lang="es-MX" sz="2200" dirty="0">
                <a:latin typeface="Calibri" panose="020F0502020204030204" pitchFamily="34" charset="0"/>
                <a:cs typeface="Calibri" panose="020F0502020204030204" pitchFamily="34" charset="0"/>
              </a:rPr>
              <a:t>es el órgano encargado de reforzar la ley y hacer que estas sean cumplidas por los ciudadanos y los extranjeros dentro del territorio nacional.</a:t>
            </a:r>
          </a:p>
          <a:p>
            <a:pPr marL="444500" indent="-163513" algn="just">
              <a:buFont typeface="Arial" panose="020B0604020202020204" pitchFamily="34" charset="0"/>
              <a:buChar char="•"/>
            </a:pPr>
            <a:r>
              <a:rPr lang="es-MX" sz="2200" b="1" dirty="0" smtClean="0">
                <a:latin typeface="Calibri" panose="020F0502020204030204" pitchFamily="34" charset="0"/>
                <a:cs typeface="Calibri" panose="020F0502020204030204" pitchFamily="34" charset="0"/>
              </a:rPr>
              <a:t>El </a:t>
            </a:r>
            <a:r>
              <a:rPr lang="es-MX" sz="2200" b="1" dirty="0">
                <a:latin typeface="Calibri" panose="020F0502020204030204" pitchFamily="34" charset="0"/>
                <a:cs typeface="Calibri" panose="020F0502020204030204" pitchFamily="34" charset="0"/>
              </a:rPr>
              <a:t>poder judicial </a:t>
            </a:r>
            <a:r>
              <a:rPr lang="es-MX" sz="2200" dirty="0">
                <a:latin typeface="Calibri" panose="020F0502020204030204" pitchFamily="34" charset="0"/>
                <a:cs typeface="Calibri" panose="020F0502020204030204" pitchFamily="34" charset="0"/>
              </a:rPr>
              <a:t>es el órgano encargado de sancionar a aquellos que no hayan cumplido las leyes</a:t>
            </a:r>
            <a:r>
              <a:rPr lang="es-MX" sz="2200" dirty="0" smtClean="0">
                <a:latin typeface="Calibri" panose="020F0502020204030204" pitchFamily="34" charset="0"/>
                <a:cs typeface="Calibri" panose="020F0502020204030204" pitchFamily="34" charset="0"/>
              </a:rPr>
              <a:t>.</a:t>
            </a:r>
          </a:p>
          <a:p>
            <a:pPr marL="280987" algn="just"/>
            <a:r>
              <a:rPr lang="es-MX" sz="1900" dirty="0" smtClean="0">
                <a:latin typeface="Arial" pitchFamily="34" charset="0"/>
                <a:cs typeface="Arial" pitchFamily="34" charset="0"/>
              </a:rPr>
              <a:t/>
            </a:r>
            <a:br>
              <a:rPr lang="es-MX" sz="1900" dirty="0" smtClean="0">
                <a:latin typeface="Arial" pitchFamily="34" charset="0"/>
                <a:cs typeface="Arial" pitchFamily="34" charset="0"/>
              </a:rPr>
            </a:br>
            <a:endParaRPr lang="es-MX" sz="1900" dirty="0">
              <a:latin typeface="Arial" pitchFamily="34" charset="0"/>
              <a:cs typeface="Arial" pitchFamily="34" charset="0"/>
            </a:endParaRPr>
          </a:p>
        </p:txBody>
      </p:sp>
      <p:pic>
        <p:nvPicPr>
          <p:cNvPr id="3" name="Imagen 2"/>
          <p:cNvPicPr>
            <a:picLocks noChangeAspect="1"/>
          </p:cNvPicPr>
          <p:nvPr/>
        </p:nvPicPr>
        <p:blipFill>
          <a:blip r:embed="rId2"/>
          <a:stretch>
            <a:fillRect/>
          </a:stretch>
        </p:blipFill>
        <p:spPr>
          <a:xfrm>
            <a:off x="5224329" y="5283710"/>
            <a:ext cx="1743342" cy="1476014"/>
          </a:xfrm>
          <a:prstGeom prst="rect">
            <a:avLst/>
          </a:prstGeom>
        </p:spPr>
      </p:pic>
      <p:sp>
        <p:nvSpPr>
          <p:cNvPr id="5" name="Marcador de número de diapositiva 4"/>
          <p:cNvSpPr>
            <a:spLocks noGrp="1"/>
          </p:cNvSpPr>
          <p:nvPr>
            <p:ph type="sldNum" sz="quarter" idx="12"/>
          </p:nvPr>
        </p:nvSpPr>
        <p:spPr/>
        <p:txBody>
          <a:bodyPr/>
          <a:lstStyle/>
          <a:p>
            <a:fld id="{579D3D31-37EB-4C2E-B06E-64573489A9E5}" type="slidenum">
              <a:rPr lang="es-MX" smtClean="0">
                <a:solidFill>
                  <a:prstClr val="black">
                    <a:tint val="75000"/>
                  </a:prstClr>
                </a:solidFill>
              </a:rPr>
              <a:pPr/>
              <a:t>21</a:t>
            </a:fld>
            <a:endParaRPr lang="es-MX">
              <a:solidFill>
                <a:prstClr val="black">
                  <a:tint val="75000"/>
                </a:prstClr>
              </a:solidFill>
            </a:endParaRPr>
          </a:p>
        </p:txBody>
      </p:sp>
    </p:spTree>
    <p:extLst>
      <p:ext uri="{BB962C8B-B14F-4D97-AF65-F5344CB8AC3E}">
        <p14:creationId xmlns:p14="http://schemas.microsoft.com/office/powerpoint/2010/main" val="3925334882"/>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371600" y="685800"/>
            <a:ext cx="9601200" cy="4115171"/>
          </a:xfrm>
          <a:prstGeom prst="rect">
            <a:avLst/>
          </a:prstGeom>
          <a:solidFill>
            <a:schemeClr val="accent2">
              <a:lumMod val="20000"/>
              <a:lumOff val="80000"/>
            </a:schemeClr>
          </a:solidFill>
          <a:ln>
            <a:solidFill>
              <a:schemeClr val="accent1">
                <a:lumMod val="50000"/>
              </a:schemeClr>
            </a:solidFill>
          </a:ln>
        </p:spPr>
        <p:txBody>
          <a:bodyPr>
            <a:normAutofit fontScale="25000" lnSpcReduction="20000"/>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just">
              <a:buNone/>
            </a:pPr>
            <a:r>
              <a:rPr lang="es-MX" sz="8000" dirty="0">
                <a:solidFill>
                  <a:srgbClr val="222222"/>
                </a:solidFill>
                <a:latin typeface="Calibri" panose="020F0502020204030204" pitchFamily="34" charset="0"/>
                <a:cs typeface="Calibri" panose="020F0502020204030204" pitchFamily="34" charset="0"/>
              </a:rPr>
              <a:t>Los </a:t>
            </a:r>
            <a:r>
              <a:rPr lang="es-MX" sz="8000" dirty="0" smtClean="0">
                <a:solidFill>
                  <a:srgbClr val="222222"/>
                </a:solidFill>
                <a:latin typeface="Calibri" panose="020F0502020204030204" pitchFamily="34" charset="0"/>
                <a:cs typeface="Calibri" panose="020F0502020204030204" pitchFamily="34" charset="0"/>
              </a:rPr>
              <a:t>gobiernos </a:t>
            </a:r>
            <a:r>
              <a:rPr lang="es-MX" sz="8000" dirty="0">
                <a:solidFill>
                  <a:srgbClr val="222222"/>
                </a:solidFill>
                <a:latin typeface="Calibri" panose="020F0502020204030204" pitchFamily="34" charset="0"/>
                <a:cs typeface="Calibri" panose="020F0502020204030204" pitchFamily="34" charset="0"/>
              </a:rPr>
              <a:t>se dividen en algunos grupos, </a:t>
            </a:r>
            <a:r>
              <a:rPr lang="es-MX" sz="8000" dirty="0" smtClean="0">
                <a:solidFill>
                  <a:srgbClr val="222222"/>
                </a:solidFill>
                <a:latin typeface="Calibri" panose="020F0502020204030204" pitchFamily="34" charset="0"/>
                <a:cs typeface="Calibri" panose="020F0502020204030204" pitchFamily="34" charset="0"/>
              </a:rPr>
              <a:t>según </a:t>
            </a:r>
            <a:r>
              <a:rPr lang="es-MX" sz="8000" dirty="0">
                <a:solidFill>
                  <a:srgbClr val="222222"/>
                </a:solidFill>
                <a:latin typeface="Calibri" panose="020F0502020204030204" pitchFamily="34" charset="0"/>
                <a:cs typeface="Calibri" panose="020F0502020204030204" pitchFamily="34" charset="0"/>
              </a:rPr>
              <a:t>qué elementos del estado tenga el poder, entre ellos destacan los siguientes:</a:t>
            </a:r>
          </a:p>
          <a:p>
            <a:pPr marL="382588" indent="-203200" algn="just">
              <a:buFont typeface="Arial" panose="020B0604020202020204" pitchFamily="34" charset="0"/>
              <a:buChar char="•"/>
            </a:pPr>
            <a:r>
              <a:rPr lang="es-MX" sz="8000" b="1" dirty="0">
                <a:solidFill>
                  <a:srgbClr val="222222"/>
                </a:solidFill>
                <a:latin typeface="Calibri" panose="020F0502020204030204" pitchFamily="34" charset="0"/>
                <a:cs typeface="Calibri" panose="020F0502020204030204" pitchFamily="34" charset="0"/>
              </a:rPr>
              <a:t>Democracia:</a:t>
            </a:r>
            <a:r>
              <a:rPr lang="es-MX" sz="8000" dirty="0">
                <a:solidFill>
                  <a:srgbClr val="222222"/>
                </a:solidFill>
                <a:latin typeface="Calibri" panose="020F0502020204030204" pitchFamily="34" charset="0"/>
                <a:cs typeface="Calibri" panose="020F0502020204030204" pitchFamily="34" charset="0"/>
              </a:rPr>
              <a:t> en este tipo de gobierno, el pueblo es el que tiene el poder de elegir cual gobernante prefieren para ellos y las leyes que pueden o no ser aplicadas, </a:t>
            </a:r>
            <a:r>
              <a:rPr lang="es-MX" sz="8000" dirty="0" smtClean="0">
                <a:solidFill>
                  <a:srgbClr val="222222"/>
                </a:solidFill>
                <a:latin typeface="Calibri" panose="020F0502020204030204" pitchFamily="34" charset="0"/>
                <a:cs typeface="Calibri" panose="020F0502020204030204" pitchFamily="34" charset="0"/>
              </a:rPr>
              <a:t>sobresale </a:t>
            </a:r>
            <a:r>
              <a:rPr lang="es-MX" sz="8000" dirty="0">
                <a:solidFill>
                  <a:srgbClr val="222222"/>
                </a:solidFill>
                <a:latin typeface="Calibri" panose="020F0502020204030204" pitchFamily="34" charset="0"/>
                <a:cs typeface="Calibri" panose="020F0502020204030204" pitchFamily="34" charset="0"/>
              </a:rPr>
              <a:t>la libertad de expresión y la división de poderes. </a:t>
            </a:r>
            <a:r>
              <a:rPr lang="es-MX" sz="8000" dirty="0" smtClean="0">
                <a:solidFill>
                  <a:srgbClr val="222222"/>
                </a:solidFill>
                <a:latin typeface="Calibri" panose="020F0502020204030204" pitchFamily="34" charset="0"/>
                <a:cs typeface="Calibri" panose="020F0502020204030204" pitchFamily="34" charset="0"/>
              </a:rPr>
              <a:t>Quienes ejercen el poder suelen </a:t>
            </a:r>
            <a:r>
              <a:rPr lang="es-MX" sz="8000" dirty="0">
                <a:solidFill>
                  <a:srgbClr val="222222"/>
                </a:solidFill>
                <a:latin typeface="Calibri" panose="020F0502020204030204" pitchFamily="34" charset="0"/>
                <a:cs typeface="Calibri" panose="020F0502020204030204" pitchFamily="34" charset="0"/>
              </a:rPr>
              <a:t>tener puestos transitorios, debido a que no </a:t>
            </a:r>
            <a:r>
              <a:rPr lang="es-MX" sz="8000" dirty="0" smtClean="0">
                <a:solidFill>
                  <a:srgbClr val="222222"/>
                </a:solidFill>
                <a:latin typeface="Calibri" panose="020F0502020204030204" pitchFamily="34" charset="0"/>
                <a:cs typeface="Calibri" panose="020F0502020204030204" pitchFamily="34" charset="0"/>
              </a:rPr>
              <a:t>se permiten </a:t>
            </a:r>
            <a:r>
              <a:rPr lang="es-MX" sz="8000" dirty="0">
                <a:solidFill>
                  <a:srgbClr val="222222"/>
                </a:solidFill>
                <a:latin typeface="Calibri" panose="020F0502020204030204" pitchFamily="34" charset="0"/>
                <a:cs typeface="Calibri" panose="020F0502020204030204" pitchFamily="34" charset="0"/>
              </a:rPr>
              <a:t>largos periodos de </a:t>
            </a:r>
            <a:r>
              <a:rPr lang="es-MX" sz="8000" dirty="0" smtClean="0">
                <a:solidFill>
                  <a:srgbClr val="222222"/>
                </a:solidFill>
                <a:latin typeface="Calibri" panose="020F0502020204030204" pitchFamily="34" charset="0"/>
                <a:cs typeface="Calibri" panose="020F0502020204030204" pitchFamily="34" charset="0"/>
              </a:rPr>
              <a:t>mandato.</a:t>
            </a:r>
            <a:endParaRPr lang="es-MX" sz="8000" dirty="0">
              <a:solidFill>
                <a:srgbClr val="222222"/>
              </a:solidFill>
              <a:latin typeface="Calibri" panose="020F0502020204030204" pitchFamily="34" charset="0"/>
              <a:cs typeface="Calibri" panose="020F0502020204030204" pitchFamily="34" charset="0"/>
            </a:endParaRPr>
          </a:p>
          <a:p>
            <a:pPr marL="382588" indent="-203200" algn="just">
              <a:buFont typeface="Arial" panose="020B0604020202020204" pitchFamily="34" charset="0"/>
              <a:buChar char="•"/>
            </a:pPr>
            <a:r>
              <a:rPr lang="es-MX" sz="8000" b="1" dirty="0">
                <a:solidFill>
                  <a:srgbClr val="222222"/>
                </a:solidFill>
                <a:latin typeface="Calibri" panose="020F0502020204030204" pitchFamily="34" charset="0"/>
                <a:cs typeface="Calibri" panose="020F0502020204030204" pitchFamily="34" charset="0"/>
              </a:rPr>
              <a:t>Teocracia:</a:t>
            </a:r>
            <a:r>
              <a:rPr lang="es-MX" sz="8000" dirty="0">
                <a:solidFill>
                  <a:srgbClr val="222222"/>
                </a:solidFill>
                <a:latin typeface="Calibri" panose="020F0502020204030204" pitchFamily="34" charset="0"/>
                <a:cs typeface="Calibri" panose="020F0502020204030204" pitchFamily="34" charset="0"/>
              </a:rPr>
              <a:t> es cuando la religión y la política actúan en conjunto para gobernar a </a:t>
            </a:r>
            <a:r>
              <a:rPr lang="es-MX" sz="8000" dirty="0" smtClean="0">
                <a:solidFill>
                  <a:srgbClr val="222222"/>
                </a:solidFill>
                <a:latin typeface="Calibri" panose="020F0502020204030204" pitchFamily="34" charset="0"/>
                <a:cs typeface="Calibri" panose="020F0502020204030204" pitchFamily="34" charset="0"/>
              </a:rPr>
              <a:t>una </a:t>
            </a:r>
            <a:r>
              <a:rPr lang="es-MX" sz="8000" dirty="0">
                <a:solidFill>
                  <a:srgbClr val="222222"/>
                </a:solidFill>
                <a:latin typeface="Calibri" panose="020F0502020204030204" pitchFamily="34" charset="0"/>
                <a:cs typeface="Calibri" panose="020F0502020204030204" pitchFamily="34" charset="0"/>
              </a:rPr>
              <a:t>nación, siendo la religión con carácter dominante la que se </a:t>
            </a:r>
            <a:r>
              <a:rPr lang="es-MX" sz="8000" dirty="0" smtClean="0">
                <a:solidFill>
                  <a:srgbClr val="222222"/>
                </a:solidFill>
                <a:latin typeface="Calibri" panose="020F0502020204030204" pitchFamily="34" charset="0"/>
                <a:cs typeface="Calibri" panose="020F0502020204030204" pitchFamily="34" charset="0"/>
              </a:rPr>
              <a:t>ve </a:t>
            </a:r>
            <a:r>
              <a:rPr lang="es-MX" sz="8000" dirty="0">
                <a:solidFill>
                  <a:srgbClr val="222222"/>
                </a:solidFill>
                <a:latin typeface="Calibri" panose="020F0502020204030204" pitchFamily="34" charset="0"/>
                <a:cs typeface="Calibri" panose="020F0502020204030204" pitchFamily="34" charset="0"/>
              </a:rPr>
              <a:t>involucrada.</a:t>
            </a:r>
          </a:p>
          <a:p>
            <a:pPr marL="382588" indent="-203200" algn="just">
              <a:buFont typeface="Arial" panose="020B0604020202020204" pitchFamily="34" charset="0"/>
              <a:buChar char="•"/>
            </a:pPr>
            <a:r>
              <a:rPr lang="es-MX" sz="8000" b="1" dirty="0">
                <a:solidFill>
                  <a:srgbClr val="222222"/>
                </a:solidFill>
                <a:latin typeface="Calibri" panose="020F0502020204030204" pitchFamily="34" charset="0"/>
                <a:cs typeface="Calibri" panose="020F0502020204030204" pitchFamily="34" charset="0"/>
              </a:rPr>
              <a:t>Fascismo:</a:t>
            </a:r>
            <a:r>
              <a:rPr lang="es-MX" sz="8000" dirty="0">
                <a:solidFill>
                  <a:srgbClr val="222222"/>
                </a:solidFill>
                <a:latin typeface="Calibri" panose="020F0502020204030204" pitchFamily="34" charset="0"/>
                <a:cs typeface="Calibri" panose="020F0502020204030204" pitchFamily="34" charset="0"/>
              </a:rPr>
              <a:t> es un movimiento en el cual los personajes en el poder </a:t>
            </a:r>
            <a:r>
              <a:rPr lang="es-MX" sz="8000" dirty="0" smtClean="0">
                <a:solidFill>
                  <a:srgbClr val="222222"/>
                </a:solidFill>
                <a:latin typeface="Calibri" panose="020F0502020204030204" pitchFamily="34" charset="0"/>
                <a:cs typeface="Calibri" panose="020F0502020204030204" pitchFamily="34" charset="0"/>
              </a:rPr>
              <a:t>producen </a:t>
            </a:r>
            <a:r>
              <a:rPr lang="es-MX" sz="8000" dirty="0">
                <a:solidFill>
                  <a:srgbClr val="222222"/>
                </a:solidFill>
                <a:latin typeface="Calibri" panose="020F0502020204030204" pitchFamily="34" charset="0"/>
                <a:cs typeface="Calibri" panose="020F0502020204030204" pitchFamily="34" charset="0"/>
              </a:rPr>
              <a:t>en la </a:t>
            </a:r>
            <a:r>
              <a:rPr lang="es-MX" sz="8000" dirty="0" smtClean="0">
                <a:solidFill>
                  <a:srgbClr val="222222"/>
                </a:solidFill>
                <a:latin typeface="Calibri" panose="020F0502020204030204" pitchFamily="34" charset="0"/>
                <a:cs typeface="Calibri" panose="020F0502020204030204" pitchFamily="34" charset="0"/>
              </a:rPr>
              <a:t>población, </a:t>
            </a:r>
            <a:r>
              <a:rPr lang="es-MX" sz="8000" dirty="0">
                <a:solidFill>
                  <a:srgbClr val="222222"/>
                </a:solidFill>
                <a:latin typeface="Calibri" panose="020F0502020204030204" pitchFamily="34" charset="0"/>
                <a:cs typeface="Calibri" panose="020F0502020204030204" pitchFamily="34" charset="0"/>
              </a:rPr>
              <a:t>mediante propagandas, sentimientos </a:t>
            </a:r>
            <a:r>
              <a:rPr lang="es-MX" sz="8000" dirty="0" smtClean="0">
                <a:solidFill>
                  <a:srgbClr val="222222"/>
                </a:solidFill>
                <a:latin typeface="Calibri" panose="020F0502020204030204" pitchFamily="34" charset="0"/>
                <a:cs typeface="Calibri" panose="020F0502020204030204" pitchFamily="34" charset="0"/>
              </a:rPr>
              <a:t>nacionalistas </a:t>
            </a:r>
            <a:r>
              <a:rPr lang="es-MX" sz="8000" dirty="0">
                <a:solidFill>
                  <a:srgbClr val="222222"/>
                </a:solidFill>
                <a:latin typeface="Calibri" panose="020F0502020204030204" pitchFamily="34" charset="0"/>
                <a:cs typeface="Calibri" panose="020F0502020204030204" pitchFamily="34" charset="0"/>
              </a:rPr>
              <a:t>y que a su vez son totalitarios, y centralizados.</a:t>
            </a:r>
          </a:p>
          <a:p>
            <a:pPr marL="382588" indent="-203200" algn="just">
              <a:buFont typeface="Arial" panose="020B0604020202020204" pitchFamily="34" charset="0"/>
              <a:buChar char="•"/>
            </a:pPr>
            <a:r>
              <a:rPr lang="es-MX" sz="8000" b="1" dirty="0">
                <a:solidFill>
                  <a:srgbClr val="222222"/>
                </a:solidFill>
                <a:latin typeface="Calibri" panose="020F0502020204030204" pitchFamily="34" charset="0"/>
                <a:cs typeface="Calibri" panose="020F0502020204030204" pitchFamily="34" charset="0"/>
              </a:rPr>
              <a:t>Dictadura:</a:t>
            </a:r>
            <a:r>
              <a:rPr lang="es-MX" sz="8000" dirty="0">
                <a:solidFill>
                  <a:srgbClr val="222222"/>
                </a:solidFill>
                <a:latin typeface="Calibri" panose="020F0502020204030204" pitchFamily="34" charset="0"/>
                <a:cs typeface="Calibri" panose="020F0502020204030204" pitchFamily="34" charset="0"/>
              </a:rPr>
              <a:t> se basa en que una persona o pequeño grupo de personas tenga el poder absoluto e irreprochable, pasando por encima de los derechos de la población, este tipo de gobierno es considerado hostil, ya que utilizan la fuerza del ejército para que la sociedad </a:t>
            </a:r>
            <a:r>
              <a:rPr lang="es-MX" sz="8000" dirty="0" smtClean="0">
                <a:solidFill>
                  <a:srgbClr val="222222"/>
                </a:solidFill>
                <a:latin typeface="Calibri" panose="020F0502020204030204" pitchFamily="34" charset="0"/>
                <a:cs typeface="Calibri" panose="020F0502020204030204" pitchFamily="34" charset="0"/>
              </a:rPr>
              <a:t>obedezca.</a:t>
            </a:r>
            <a:endParaRPr lang="es-MX" sz="8000" dirty="0">
              <a:solidFill>
                <a:srgbClr val="222222"/>
              </a:solidFill>
              <a:latin typeface="Calibri" panose="020F0502020204030204" pitchFamily="34" charset="0"/>
              <a:cs typeface="Calibri" panose="020F0502020204030204" pitchFamily="34" charset="0"/>
            </a:endParaRPr>
          </a:p>
          <a:p>
            <a:pPr marL="0" indent="0">
              <a:buNone/>
            </a:pPr>
            <a:endParaRPr lang="es-MX" dirty="0"/>
          </a:p>
          <a:p>
            <a:pPr algn="just">
              <a:buFont typeface="Franklin Gothic Book" panose="020B0503020102020204" pitchFamily="34" charset="0"/>
              <a:buNone/>
            </a:pPr>
            <a:r>
              <a:rPr lang="es-MX" sz="2600" dirty="0" smtClean="0">
                <a:latin typeface="Calibri" panose="020F0502020204030204" pitchFamily="34" charset="0"/>
                <a:cs typeface="Calibri" panose="020F0502020204030204" pitchFamily="34" charset="0"/>
              </a:rPr>
              <a:t>. </a:t>
            </a:r>
          </a:p>
          <a:p>
            <a:pPr algn="just">
              <a:buFont typeface="Franklin Gothic Book" panose="020B0503020102020204" pitchFamily="34" charset="0"/>
              <a:buNone/>
            </a:pPr>
            <a:endParaRPr lang="es-MX" sz="5100" dirty="0" smtClean="0"/>
          </a:p>
          <a:p>
            <a:endParaRPr lang="es-MX" dirty="0"/>
          </a:p>
        </p:txBody>
      </p:sp>
      <p:pic>
        <p:nvPicPr>
          <p:cNvPr id="3" name="Imagen 2"/>
          <p:cNvPicPr>
            <a:picLocks noChangeAspect="1"/>
          </p:cNvPicPr>
          <p:nvPr/>
        </p:nvPicPr>
        <p:blipFill>
          <a:blip r:embed="rId2"/>
          <a:stretch>
            <a:fillRect/>
          </a:stretch>
        </p:blipFill>
        <p:spPr>
          <a:xfrm>
            <a:off x="7981773" y="4670013"/>
            <a:ext cx="2575346" cy="1973260"/>
          </a:xfrm>
          <a:prstGeom prst="rect">
            <a:avLst/>
          </a:prstGeom>
        </p:spPr>
      </p:pic>
      <p:sp>
        <p:nvSpPr>
          <p:cNvPr id="4" name="2 Marcador de contenido"/>
          <p:cNvSpPr txBox="1">
            <a:spLocks/>
          </p:cNvSpPr>
          <p:nvPr/>
        </p:nvSpPr>
        <p:spPr>
          <a:xfrm>
            <a:off x="1371600" y="5079391"/>
            <a:ext cx="6541805" cy="894119"/>
          </a:xfrm>
          <a:prstGeom prst="rect">
            <a:avLst/>
          </a:prstGeom>
          <a:solidFill>
            <a:schemeClr val="accent2">
              <a:lumMod val="20000"/>
              <a:lumOff val="80000"/>
            </a:schemeClr>
          </a:solidFill>
          <a:ln>
            <a:solidFill>
              <a:schemeClr val="accent1">
                <a:lumMod val="50000"/>
              </a:schemeClr>
            </a:solidFill>
          </a:ln>
        </p:spPr>
        <p:txBody>
          <a:bodyPr>
            <a:normAutofit fontScale="32500" lnSpcReduction="20000"/>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just">
              <a:buNone/>
            </a:pPr>
            <a:r>
              <a:rPr lang="es-MX" sz="6200" dirty="0" smtClean="0">
                <a:solidFill>
                  <a:srgbClr val="222222"/>
                </a:solidFill>
                <a:latin typeface="Calibri" panose="020F0502020204030204" pitchFamily="34" charset="0"/>
                <a:cs typeface="Calibri" panose="020F0502020204030204" pitchFamily="34" charset="0"/>
              </a:rPr>
              <a:t>Existen </a:t>
            </a:r>
            <a:r>
              <a:rPr lang="es-MX" sz="6200" dirty="0">
                <a:solidFill>
                  <a:srgbClr val="222222"/>
                </a:solidFill>
                <a:latin typeface="Calibri" panose="020F0502020204030204" pitchFamily="34" charset="0"/>
                <a:cs typeface="Calibri" panose="020F0502020204030204" pitchFamily="34" charset="0"/>
              </a:rPr>
              <a:t>también otros tipos como la Monarquía, o la República, pero lo más relevante y comunes a nivel mundial son los cuatro mencionados anteriormente</a:t>
            </a:r>
            <a:r>
              <a:rPr lang="es-MX" sz="6200" dirty="0" smtClean="0">
                <a:solidFill>
                  <a:srgbClr val="222222"/>
                </a:solidFill>
                <a:latin typeface="Calibri" panose="020F0502020204030204" pitchFamily="34" charset="0"/>
                <a:cs typeface="Calibri" panose="020F0502020204030204" pitchFamily="34" charset="0"/>
              </a:rPr>
              <a:t>.</a:t>
            </a:r>
            <a:r>
              <a:rPr lang="es-MX" sz="2600" dirty="0" smtClean="0">
                <a:latin typeface="Calibri" panose="020F0502020204030204" pitchFamily="34" charset="0"/>
                <a:cs typeface="Calibri" panose="020F0502020204030204" pitchFamily="34" charset="0"/>
              </a:rPr>
              <a:t> </a:t>
            </a:r>
          </a:p>
          <a:p>
            <a:pPr algn="just">
              <a:buFont typeface="Franklin Gothic Book" panose="020B0503020102020204" pitchFamily="34" charset="0"/>
              <a:buNone/>
            </a:pPr>
            <a:endParaRPr lang="es-MX" sz="5100" dirty="0" smtClean="0"/>
          </a:p>
          <a:p>
            <a:endParaRPr lang="es-MX" dirty="0"/>
          </a:p>
        </p:txBody>
      </p:sp>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22</a:t>
            </a:fld>
            <a:endParaRPr lang="es-MX">
              <a:solidFill>
                <a:prstClr val="black">
                  <a:tint val="75000"/>
                </a:prstClr>
              </a:solidFill>
            </a:endParaRPr>
          </a:p>
        </p:txBody>
      </p:sp>
    </p:spTree>
    <p:extLst>
      <p:ext uri="{BB962C8B-B14F-4D97-AF65-F5344CB8AC3E}">
        <p14:creationId xmlns:p14="http://schemas.microsoft.com/office/powerpoint/2010/main" val="2998716389"/>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7264" y="572572"/>
            <a:ext cx="3250704" cy="714546"/>
          </a:xfrm>
          <a:solidFill>
            <a:schemeClr val="accent2"/>
          </a:solidFill>
          <a:ln>
            <a:solidFill>
              <a:schemeClr val="accent1">
                <a:lumMod val="75000"/>
              </a:schemeClr>
            </a:solidFill>
          </a:ln>
        </p:spPr>
        <p:txBody>
          <a:bodyPr>
            <a:noAutofit/>
          </a:bodyPr>
          <a:lstStyle/>
          <a:p>
            <a:pPr algn="ctr"/>
            <a:r>
              <a:rPr lang="es-MX" sz="3600" b="1" dirty="0" smtClean="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Soberanía</a:t>
            </a:r>
            <a:endParaRPr lang="es-MX"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5" name="1 Título"/>
          <p:cNvSpPr txBox="1">
            <a:spLocks/>
          </p:cNvSpPr>
          <p:nvPr/>
        </p:nvSpPr>
        <p:spPr>
          <a:xfrm>
            <a:off x="2031428" y="1409079"/>
            <a:ext cx="8136904" cy="2232248"/>
          </a:xfrm>
          <a:prstGeom prst="rect">
            <a:avLst/>
          </a:prstGeom>
          <a:solidFill>
            <a:schemeClr val="accent4">
              <a:lumMod val="40000"/>
              <a:lumOff val="60000"/>
            </a:schemeClr>
          </a:solidFill>
          <a:ln>
            <a:solidFill>
              <a:schemeClr val="accent1">
                <a:lumMod val="75000"/>
              </a:schemeClr>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ES" sz="2000" b="1" dirty="0">
                <a:solidFill>
                  <a:prstClr val="black"/>
                </a:solidFill>
                <a:latin typeface="Calibri" panose="020F0502020204030204" pitchFamily="34" charset="0"/>
                <a:cs typeface="Calibri" panose="020F0502020204030204" pitchFamily="34" charset="0"/>
              </a:rPr>
              <a:t>LA SOBERANÍA. (Elemento jurídico </a:t>
            </a:r>
            <a:r>
              <a:rPr lang="es-ES" sz="2000" dirty="0">
                <a:solidFill>
                  <a:prstClr val="black"/>
                </a:solidFill>
                <a:latin typeface="Calibri" panose="020F0502020204030204" pitchFamily="34" charset="0"/>
                <a:cs typeface="Calibri" panose="020F0502020204030204" pitchFamily="34" charset="0"/>
              </a:rPr>
              <a:t>pues, éste es un elemento de esencia en todo Estado. Tal elemento jurídico es tan importante que es el que coordina todos los demás elementos para darle unidad al Estado. Además, es el que define cómo se integra el elemento humano nacional, también determina como se integra el elemento geográfico, el que especifica cómo se forma el elemento político</a:t>
            </a:r>
            <a:r>
              <a:rPr lang="es-ES" sz="2000" b="1" dirty="0">
                <a:solidFill>
                  <a:prstClr val="black"/>
                </a:solidFill>
                <a:latin typeface="Calibri" panose="020F0502020204030204" pitchFamily="34" charset="0"/>
                <a:cs typeface="Calibri" panose="020F0502020204030204" pitchFamily="34" charset="0"/>
              </a:rPr>
              <a:t>). </a:t>
            </a:r>
            <a:endParaRPr lang="es-MX" sz="2000" dirty="0">
              <a:solidFill>
                <a:prstClr val="black"/>
              </a:solidFill>
              <a:latin typeface="Calibri" panose="020F0502020204030204" pitchFamily="34" charset="0"/>
              <a:cs typeface="Calibri" panose="020F0502020204030204" pitchFamily="34" charset="0"/>
            </a:endParaRPr>
          </a:p>
        </p:txBody>
      </p:sp>
      <p:sp>
        <p:nvSpPr>
          <p:cNvPr id="6" name="2 Marcador de contenido"/>
          <p:cNvSpPr txBox="1">
            <a:spLocks/>
          </p:cNvSpPr>
          <p:nvPr/>
        </p:nvSpPr>
        <p:spPr>
          <a:xfrm>
            <a:off x="2032835" y="3789040"/>
            <a:ext cx="8136904" cy="2078360"/>
          </a:xfrm>
          <a:prstGeom prst="rect">
            <a:avLst/>
          </a:prstGeom>
          <a:solidFill>
            <a:schemeClr val="accent4">
              <a:lumMod val="20000"/>
              <a:lumOff val="80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2000" dirty="0">
                <a:solidFill>
                  <a:prstClr val="black"/>
                </a:solidFill>
                <a:latin typeface="Calibri" panose="020F0502020204030204" pitchFamily="34" charset="0"/>
                <a:cs typeface="Calibri" panose="020F0502020204030204" pitchFamily="34" charset="0"/>
              </a:rPr>
              <a:t>El elemento jurídico del estado es el que organiza al Estado en todos sus elementos.</a:t>
            </a:r>
          </a:p>
          <a:p>
            <a:pPr marL="0" indent="0" algn="just">
              <a:buNone/>
            </a:pPr>
            <a:r>
              <a:rPr lang="es-MX" sz="2000" dirty="0">
                <a:solidFill>
                  <a:prstClr val="black"/>
                </a:solidFill>
                <a:latin typeface="Calibri" panose="020F0502020204030204" pitchFamily="34" charset="0"/>
                <a:cs typeface="Calibri" panose="020F0502020204030204" pitchFamily="34" charset="0"/>
              </a:rPr>
              <a:t>Es decir, es la manifestación que distingue y caracteriza al poder del Estado, por la cual se afirma su superioridad jurídica sobre cualquier otro poder, sin aceptar limitación ni subordinación que cercene sus facultades ni su independencia dentro de su territorio y posesiones</a:t>
            </a:r>
            <a:r>
              <a:rPr lang="es-MX" sz="2000" dirty="0">
                <a:solidFill>
                  <a:prstClr val="black"/>
                </a:solidFill>
                <a:latin typeface="Arial" pitchFamily="34" charset="0"/>
                <a:cs typeface="Arial" pitchFamily="34" charset="0"/>
              </a:rPr>
              <a:t>. </a:t>
            </a:r>
          </a:p>
        </p:txBody>
      </p:sp>
      <p:sp>
        <p:nvSpPr>
          <p:cNvPr id="3" name="Marcador de número de diapositiva 2"/>
          <p:cNvSpPr>
            <a:spLocks noGrp="1"/>
          </p:cNvSpPr>
          <p:nvPr>
            <p:ph type="sldNum" sz="quarter" idx="12"/>
          </p:nvPr>
        </p:nvSpPr>
        <p:spPr/>
        <p:txBody>
          <a:bodyPr/>
          <a:lstStyle/>
          <a:p>
            <a:fld id="{579D3D31-37EB-4C2E-B06E-64573489A9E5}" type="slidenum">
              <a:rPr lang="es-MX" smtClean="0">
                <a:solidFill>
                  <a:prstClr val="black">
                    <a:tint val="75000"/>
                  </a:prstClr>
                </a:solidFill>
              </a:rPr>
              <a:pPr/>
              <a:t>23</a:t>
            </a:fld>
            <a:endParaRPr lang="es-MX">
              <a:solidFill>
                <a:prstClr val="black">
                  <a:tint val="75000"/>
                </a:prstClr>
              </a:solidFill>
            </a:endParaRPr>
          </a:p>
        </p:txBody>
      </p:sp>
    </p:spTree>
    <p:extLst>
      <p:ext uri="{BB962C8B-B14F-4D97-AF65-F5344CB8AC3E}">
        <p14:creationId xmlns:p14="http://schemas.microsoft.com/office/powerpoint/2010/main" val="1043219435"/>
      </p:ext>
    </p:extLst>
  </p:cSld>
  <p:clrMapOvr>
    <a:masterClrMapping/>
  </p:clrMapOvr>
  <mc:AlternateContent xmlns:mc="http://schemas.openxmlformats.org/markup-compatibility/2006" xmlns:p14="http://schemas.microsoft.com/office/powerpoint/2010/main">
    <mc:Choice Requires="p14">
      <p:transition spd="slow" p14:dur="1500">
        <p14:pan dir="u"/>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299330" y="2369317"/>
            <a:ext cx="9588010" cy="2920529"/>
          </a:xfrm>
          <a:prstGeom prst="rect">
            <a:avLst/>
          </a:prstGeom>
          <a:solidFill>
            <a:schemeClr val="tx2">
              <a:lumMod val="25000"/>
              <a:lumOff val="75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15875" algn="just">
              <a:buNone/>
            </a:pPr>
            <a:r>
              <a:rPr lang="es-MX" sz="2200" dirty="0" smtClean="0">
                <a:latin typeface="Calibri" panose="020F0502020204030204" pitchFamily="34" charset="0"/>
                <a:cs typeface="Calibri" panose="020F0502020204030204" pitchFamily="34" charset="0"/>
              </a:rPr>
              <a:t>De </a:t>
            </a:r>
            <a:r>
              <a:rPr lang="es-MX" sz="2200" dirty="0">
                <a:latin typeface="Calibri" panose="020F0502020204030204" pitchFamily="34" charset="0"/>
                <a:cs typeface="Calibri" panose="020F0502020204030204" pitchFamily="34" charset="0"/>
              </a:rPr>
              <a:t>acuerdo con </a:t>
            </a:r>
            <a:r>
              <a:rPr lang="es-MX" sz="2200" b="1" dirty="0">
                <a:latin typeface="Calibri" panose="020F0502020204030204" pitchFamily="34" charset="0"/>
                <a:cs typeface="Calibri" panose="020F0502020204030204" pitchFamily="34" charset="0"/>
              </a:rPr>
              <a:t>Jean </a:t>
            </a:r>
            <a:r>
              <a:rPr lang="es-MX" sz="2200" b="1" dirty="0" err="1">
                <a:latin typeface="Calibri" panose="020F0502020204030204" pitchFamily="34" charset="0"/>
                <a:cs typeface="Calibri" panose="020F0502020204030204" pitchFamily="34" charset="0"/>
              </a:rPr>
              <a:t>Bodin</a:t>
            </a:r>
            <a:r>
              <a:rPr lang="es-MX" sz="2200" dirty="0">
                <a:latin typeface="Calibri" panose="020F0502020204030204" pitchFamily="34" charset="0"/>
                <a:cs typeface="Calibri" panose="020F0502020204030204" pitchFamily="34" charset="0"/>
              </a:rPr>
              <a:t>, político francés, la soberanía presenta dos aspectos: uno interno y uno externo.</a:t>
            </a:r>
          </a:p>
          <a:p>
            <a:pPr marL="358775" indent="-179388" algn="just"/>
            <a:r>
              <a:rPr lang="es-MX" sz="2200" dirty="0" smtClean="0">
                <a:latin typeface="Calibri" panose="020F0502020204030204" pitchFamily="34" charset="0"/>
                <a:cs typeface="Calibri" panose="020F0502020204030204" pitchFamily="34" charset="0"/>
              </a:rPr>
              <a:t>La </a:t>
            </a:r>
            <a:r>
              <a:rPr lang="es-MX" sz="2200" b="1" dirty="0">
                <a:latin typeface="Calibri" panose="020F0502020204030204" pitchFamily="34" charset="0"/>
                <a:cs typeface="Calibri" panose="020F0502020204030204" pitchFamily="34" charset="0"/>
              </a:rPr>
              <a:t>soberanía interna </a:t>
            </a:r>
            <a:r>
              <a:rPr lang="es-MX" sz="2200" dirty="0">
                <a:latin typeface="Calibri" panose="020F0502020204030204" pitchFamily="34" charset="0"/>
                <a:cs typeface="Calibri" panose="020F0502020204030204" pitchFamily="34" charset="0"/>
              </a:rPr>
              <a:t>quiere decir que el Estado tiene poder supremo sobre todos sus ciudadanos y asociaciones.</a:t>
            </a:r>
          </a:p>
          <a:p>
            <a:pPr marL="358775" indent="-179388" algn="just"/>
            <a:r>
              <a:rPr lang="es-MX" sz="2200" dirty="0" smtClean="0">
                <a:latin typeface="Calibri" panose="020F0502020204030204" pitchFamily="34" charset="0"/>
                <a:cs typeface="Calibri" panose="020F0502020204030204" pitchFamily="34" charset="0"/>
              </a:rPr>
              <a:t>La </a:t>
            </a:r>
            <a:r>
              <a:rPr lang="es-MX" sz="2200" b="1" dirty="0">
                <a:latin typeface="Calibri" panose="020F0502020204030204" pitchFamily="34" charset="0"/>
                <a:cs typeface="Calibri" panose="020F0502020204030204" pitchFamily="34" charset="0"/>
              </a:rPr>
              <a:t>soberanía externa </a:t>
            </a:r>
            <a:r>
              <a:rPr lang="es-MX" sz="2200" dirty="0">
                <a:latin typeface="Calibri" panose="020F0502020204030204" pitchFamily="34" charset="0"/>
                <a:cs typeface="Calibri" panose="020F0502020204030204" pitchFamily="34" charset="0"/>
              </a:rPr>
              <a:t>quiere decir que el Estado es independiente, por lo que tiene el derecho de no ser intervenido por otros Estados. Asimismo, la soberanía externa involucra la capacidad del Estado de establecer relaciones con otros Estados.</a:t>
            </a:r>
          </a:p>
        </p:txBody>
      </p:sp>
      <p:sp>
        <p:nvSpPr>
          <p:cNvPr id="3" name="2 Marcador de contenido"/>
          <p:cNvSpPr txBox="1">
            <a:spLocks/>
          </p:cNvSpPr>
          <p:nvPr/>
        </p:nvSpPr>
        <p:spPr>
          <a:xfrm>
            <a:off x="1303232" y="690427"/>
            <a:ext cx="9588010" cy="1562099"/>
          </a:xfrm>
          <a:prstGeom prst="rect">
            <a:avLst/>
          </a:prstGeom>
          <a:solidFill>
            <a:schemeClr val="tx2">
              <a:lumMod val="75000"/>
              <a:lumOff val="25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15875" algn="just">
              <a:buNone/>
            </a:pPr>
            <a:r>
              <a:rPr lang="es-MX" sz="2200" b="1" dirty="0">
                <a:solidFill>
                  <a:schemeClr val="bg1">
                    <a:lumMod val="95000"/>
                  </a:schemeClr>
                </a:solidFill>
                <a:latin typeface="Calibri" panose="020F0502020204030204" pitchFamily="34" charset="0"/>
                <a:cs typeface="Calibri" panose="020F0502020204030204" pitchFamily="34" charset="0"/>
              </a:rPr>
              <a:t>Harold J. </a:t>
            </a:r>
            <a:r>
              <a:rPr lang="es-MX" sz="2200" b="1" dirty="0" err="1">
                <a:solidFill>
                  <a:schemeClr val="bg1">
                    <a:lumMod val="95000"/>
                  </a:schemeClr>
                </a:solidFill>
                <a:latin typeface="Calibri" panose="020F0502020204030204" pitchFamily="34" charset="0"/>
                <a:cs typeface="Calibri" panose="020F0502020204030204" pitchFamily="34" charset="0"/>
              </a:rPr>
              <a:t>Laski</a:t>
            </a:r>
            <a:r>
              <a:rPr lang="es-MX" sz="2200" b="1" dirty="0">
                <a:solidFill>
                  <a:schemeClr val="bg1">
                    <a:lumMod val="95000"/>
                  </a:schemeClr>
                </a:solidFill>
                <a:latin typeface="Calibri" panose="020F0502020204030204" pitchFamily="34" charset="0"/>
                <a:cs typeface="Calibri" panose="020F0502020204030204" pitchFamily="34" charset="0"/>
              </a:rPr>
              <a:t> </a:t>
            </a:r>
            <a:r>
              <a:rPr lang="es-MX" sz="2200" dirty="0">
                <a:solidFill>
                  <a:schemeClr val="bg1">
                    <a:lumMod val="95000"/>
                  </a:schemeClr>
                </a:solidFill>
                <a:latin typeface="Calibri" panose="020F0502020204030204" pitchFamily="34" charset="0"/>
                <a:cs typeface="Calibri" panose="020F0502020204030204" pitchFamily="34" charset="0"/>
              </a:rPr>
              <a:t>señala que el hecho de que el Estado sea soberano es lo que lo diferencia de cualquier otra forma de organización humana. Algunas organizaciones pueden poseer los tres primeros </a:t>
            </a:r>
            <a:r>
              <a:rPr lang="es-MX" sz="2200" dirty="0" smtClean="0">
                <a:solidFill>
                  <a:schemeClr val="bg1">
                    <a:lumMod val="95000"/>
                  </a:schemeClr>
                </a:solidFill>
                <a:latin typeface="Calibri" panose="020F0502020204030204" pitchFamily="34" charset="0"/>
                <a:cs typeface="Calibri" panose="020F0502020204030204" pitchFamily="34" charset="0"/>
              </a:rPr>
              <a:t>elementos: población, territorio y gobierno, </a:t>
            </a:r>
            <a:r>
              <a:rPr lang="es-MX" sz="2200" dirty="0">
                <a:solidFill>
                  <a:schemeClr val="bg1">
                    <a:lumMod val="95000"/>
                  </a:schemeClr>
                </a:solidFill>
                <a:latin typeface="Calibri" panose="020F0502020204030204" pitchFamily="34" charset="0"/>
                <a:cs typeface="Calibri" panose="020F0502020204030204" pitchFamily="34" charset="0"/>
              </a:rPr>
              <a:t>pero sin </a:t>
            </a:r>
            <a:r>
              <a:rPr lang="es-MX" sz="2200" dirty="0" smtClean="0">
                <a:solidFill>
                  <a:schemeClr val="bg1">
                    <a:lumMod val="95000"/>
                  </a:schemeClr>
                </a:solidFill>
                <a:latin typeface="Calibri" panose="020F0502020204030204" pitchFamily="34" charset="0"/>
                <a:cs typeface="Calibri" panose="020F0502020204030204" pitchFamily="34" charset="0"/>
              </a:rPr>
              <a:t>soberanía no </a:t>
            </a:r>
            <a:r>
              <a:rPr lang="es-MX" sz="2200" dirty="0">
                <a:solidFill>
                  <a:schemeClr val="bg1">
                    <a:lumMod val="95000"/>
                  </a:schemeClr>
                </a:solidFill>
                <a:latin typeface="Calibri" panose="020F0502020204030204" pitchFamily="34" charset="0"/>
                <a:cs typeface="Calibri" panose="020F0502020204030204" pitchFamily="34" charset="0"/>
              </a:rPr>
              <a:t>se puede hablar de un Estado</a:t>
            </a:r>
            <a:r>
              <a:rPr lang="es-MX" sz="2200" dirty="0" smtClean="0">
                <a:solidFill>
                  <a:schemeClr val="bg1">
                    <a:lumMod val="95000"/>
                  </a:schemeClr>
                </a:solidFill>
                <a:latin typeface="Calibri" panose="020F0502020204030204" pitchFamily="34" charset="0"/>
                <a:cs typeface="Calibri" panose="020F0502020204030204" pitchFamily="34" charset="0"/>
              </a:rPr>
              <a:t>.</a:t>
            </a:r>
            <a:endParaRPr lang="es-MX" sz="2200" dirty="0">
              <a:solidFill>
                <a:schemeClr val="bg1">
                  <a:lumMod val="95000"/>
                </a:schemeClr>
              </a:solidFill>
              <a:latin typeface="Calibri" panose="020F0502020204030204" pitchFamily="34" charset="0"/>
              <a:cs typeface="Calibri" panose="020F0502020204030204" pitchFamily="34" charset="0"/>
            </a:endParaRPr>
          </a:p>
        </p:txBody>
      </p:sp>
      <p:pic>
        <p:nvPicPr>
          <p:cNvPr id="5" name="Imagen 4"/>
          <p:cNvPicPr>
            <a:picLocks noChangeAspect="1"/>
          </p:cNvPicPr>
          <p:nvPr/>
        </p:nvPicPr>
        <p:blipFill rotWithShape="1">
          <a:blip r:embed="rId2"/>
          <a:srcRect l="22940" t="38524" r="32201" b="19990"/>
          <a:stretch/>
        </p:blipFill>
        <p:spPr>
          <a:xfrm>
            <a:off x="6600201" y="4948013"/>
            <a:ext cx="3153087" cy="1640792"/>
          </a:xfrm>
          <a:prstGeom prst="rect">
            <a:avLst/>
          </a:prstGeom>
        </p:spPr>
      </p:pic>
      <p:sp>
        <p:nvSpPr>
          <p:cNvPr id="7" name="Marcador de número de diapositiva 6"/>
          <p:cNvSpPr>
            <a:spLocks noGrp="1"/>
          </p:cNvSpPr>
          <p:nvPr>
            <p:ph type="sldNum" sz="quarter" idx="12"/>
          </p:nvPr>
        </p:nvSpPr>
        <p:spPr/>
        <p:txBody>
          <a:bodyPr/>
          <a:lstStyle/>
          <a:p>
            <a:fld id="{579D3D31-37EB-4C2E-B06E-64573489A9E5}" type="slidenum">
              <a:rPr lang="es-MX" smtClean="0">
                <a:solidFill>
                  <a:prstClr val="black">
                    <a:tint val="75000"/>
                  </a:prstClr>
                </a:solidFill>
              </a:rPr>
              <a:pPr/>
              <a:t>24</a:t>
            </a:fld>
            <a:endParaRPr lang="es-MX">
              <a:solidFill>
                <a:prstClr val="black">
                  <a:tint val="75000"/>
                </a:prstClr>
              </a:solidFill>
            </a:endParaRPr>
          </a:p>
        </p:txBody>
      </p:sp>
    </p:spTree>
    <p:extLst>
      <p:ext uri="{BB962C8B-B14F-4D97-AF65-F5344CB8AC3E}">
        <p14:creationId xmlns:p14="http://schemas.microsoft.com/office/powerpoint/2010/main" val="3417557544"/>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5444246" y="1108372"/>
            <a:ext cx="5715000" cy="4248150"/>
          </a:xfrm>
          <a:prstGeom prst="rect">
            <a:avLst/>
          </a:prstGeom>
          <a:ln>
            <a:noFill/>
          </a:ln>
          <a:effectLst>
            <a:outerShdw blurRad="190500" algn="tl" rotWithShape="0">
              <a:srgbClr val="000000">
                <a:alpha val="70000"/>
              </a:srgbClr>
            </a:outerShdw>
          </a:effectLst>
        </p:spPr>
      </p:pic>
      <p:sp>
        <p:nvSpPr>
          <p:cNvPr id="4" name="2 Marcador de contenido"/>
          <p:cNvSpPr txBox="1">
            <a:spLocks/>
          </p:cNvSpPr>
          <p:nvPr/>
        </p:nvSpPr>
        <p:spPr>
          <a:xfrm>
            <a:off x="1371600" y="1544208"/>
            <a:ext cx="4097708" cy="3267075"/>
          </a:xfrm>
          <a:prstGeom prst="rect">
            <a:avLst/>
          </a:prstGeom>
          <a:solidFill>
            <a:schemeClr val="accent2"/>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15875" algn="just">
              <a:buNone/>
            </a:pPr>
            <a:r>
              <a:rPr lang="es-MX" sz="2200" dirty="0" smtClean="0">
                <a:latin typeface="Calibri" panose="020F0502020204030204" pitchFamily="34" charset="0"/>
                <a:cs typeface="Calibri" panose="020F0502020204030204" pitchFamily="34" charset="0"/>
              </a:rPr>
              <a:t>Dentro del ámbito de la política, la </a:t>
            </a:r>
            <a:r>
              <a:rPr lang="es-MX" sz="2200" dirty="0">
                <a:latin typeface="Calibri" panose="020F0502020204030204" pitchFamily="34" charset="0"/>
                <a:cs typeface="Calibri" panose="020F0502020204030204" pitchFamily="34" charset="0"/>
              </a:rPr>
              <a:t>s</a:t>
            </a:r>
            <a:r>
              <a:rPr lang="es-MX" sz="2200" dirty="0" smtClean="0">
                <a:latin typeface="Calibri" panose="020F0502020204030204" pitchFamily="34" charset="0"/>
                <a:cs typeface="Calibri" panose="020F0502020204030204" pitchFamily="34" charset="0"/>
              </a:rPr>
              <a:t>oberanía está asociada al hecho de ejercer la autoridad en un cierto territorio.</a:t>
            </a:r>
          </a:p>
          <a:p>
            <a:pPr marL="85725" indent="15875" algn="just">
              <a:buNone/>
            </a:pPr>
            <a:r>
              <a:rPr lang="es-MX" sz="2200" dirty="0" smtClean="0">
                <a:latin typeface="Calibri" panose="020F0502020204030204" pitchFamily="34" charset="0"/>
                <a:cs typeface="Calibri" panose="020F0502020204030204" pitchFamily="34" charset="0"/>
              </a:rPr>
              <a:t>Esta autoridad recae en el pueblo, aunque la gente no realiza un ejercicio directo de la misma sino que delega dicho poder en sus representantes.</a:t>
            </a:r>
            <a:endParaRPr lang="es-MX" sz="2200" dirty="0">
              <a:latin typeface="Calibri" panose="020F0502020204030204" pitchFamily="34" charset="0"/>
              <a:cs typeface="Calibri" panose="020F0502020204030204" pitchFamily="34" charset="0"/>
            </a:endParaRPr>
          </a:p>
        </p:txBody>
      </p:sp>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25</a:t>
            </a:fld>
            <a:endParaRPr lang="es-MX">
              <a:solidFill>
                <a:prstClr val="black">
                  <a:tint val="75000"/>
                </a:prstClr>
              </a:solidFill>
            </a:endParaRPr>
          </a:p>
        </p:txBody>
      </p:sp>
    </p:spTree>
    <p:extLst>
      <p:ext uri="{BB962C8B-B14F-4D97-AF65-F5344CB8AC3E}">
        <p14:creationId xmlns:p14="http://schemas.microsoft.com/office/powerpoint/2010/main" val="1870827909"/>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956987" y="2879934"/>
            <a:ext cx="7739413" cy="1008406"/>
          </a:xfrm>
          <a:solidFill>
            <a:schemeClr val="bg2">
              <a:lumMod val="50000"/>
            </a:schemeClr>
          </a:solidFill>
          <a:ln/>
        </p:spPr>
        <p:style>
          <a:lnRef idx="1">
            <a:schemeClr val="accent2"/>
          </a:lnRef>
          <a:fillRef idx="3">
            <a:schemeClr val="accent2"/>
          </a:fillRef>
          <a:effectRef idx="2">
            <a:schemeClr val="accent2"/>
          </a:effectRef>
          <a:fontRef idx="minor">
            <a:schemeClr val="lt1"/>
          </a:fontRef>
        </p:style>
        <p:txBody>
          <a:bodyPr>
            <a:normAutofit/>
          </a:bodyPr>
          <a:lstStyle/>
          <a:p>
            <a:pPr algn="ctr"/>
            <a:r>
              <a:rPr lang="es-MX" sz="5800" b="1" i="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Estado y nación</a:t>
            </a:r>
            <a:endParaRPr lang="es-MX" sz="5800" i="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Marcador de número de diapositiva 2"/>
          <p:cNvSpPr>
            <a:spLocks noGrp="1"/>
          </p:cNvSpPr>
          <p:nvPr>
            <p:ph type="sldNum" sz="quarter" idx="12"/>
          </p:nvPr>
        </p:nvSpPr>
        <p:spPr/>
        <p:txBody>
          <a:bodyPr/>
          <a:lstStyle/>
          <a:p>
            <a:fld id="{579D3D31-37EB-4C2E-B06E-64573489A9E5}" type="slidenum">
              <a:rPr lang="es-MX" smtClean="0">
                <a:solidFill>
                  <a:prstClr val="black">
                    <a:tint val="75000"/>
                  </a:prstClr>
                </a:solidFill>
              </a:rPr>
              <a:pPr/>
              <a:t>26</a:t>
            </a:fld>
            <a:endParaRPr lang="es-MX">
              <a:solidFill>
                <a:prstClr val="black">
                  <a:tint val="75000"/>
                </a:prstClr>
              </a:solidFill>
            </a:endParaRPr>
          </a:p>
        </p:txBody>
      </p:sp>
      <p:pic>
        <p:nvPicPr>
          <p:cNvPr id="4" name="Imagen 3"/>
          <p:cNvPicPr>
            <a:picLocks noChangeAspect="1"/>
          </p:cNvPicPr>
          <p:nvPr/>
        </p:nvPicPr>
        <p:blipFill>
          <a:blip r:embed="rId2"/>
          <a:stretch>
            <a:fillRect/>
          </a:stretch>
        </p:blipFill>
        <p:spPr>
          <a:xfrm>
            <a:off x="8653554" y="685800"/>
            <a:ext cx="1975275" cy="725487"/>
          </a:xfrm>
          <a:prstGeom prst="rect">
            <a:avLst/>
          </a:prstGeom>
        </p:spPr>
      </p:pic>
      <p:pic>
        <p:nvPicPr>
          <p:cNvPr id="5" name="Imagen 4"/>
          <p:cNvPicPr>
            <a:picLocks noChangeAspect="1"/>
          </p:cNvPicPr>
          <p:nvPr/>
        </p:nvPicPr>
        <p:blipFill>
          <a:blip r:embed="rId3"/>
          <a:stretch>
            <a:fillRect/>
          </a:stretch>
        </p:blipFill>
        <p:spPr>
          <a:xfrm>
            <a:off x="10817322" y="685800"/>
            <a:ext cx="609653" cy="670618"/>
          </a:xfrm>
          <a:prstGeom prst="rect">
            <a:avLst/>
          </a:prstGeom>
        </p:spPr>
      </p:pic>
    </p:spTree>
    <p:extLst>
      <p:ext uri="{BB962C8B-B14F-4D97-AF65-F5344CB8AC3E}">
        <p14:creationId xmlns:p14="http://schemas.microsoft.com/office/powerpoint/2010/main" val="4063553832"/>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71600" y="1216126"/>
            <a:ext cx="5465036" cy="4708981"/>
          </a:xfrm>
          <a:prstGeom prst="rect">
            <a:avLst/>
          </a:prstGeom>
          <a:solidFill>
            <a:schemeClr val="bg2">
              <a:lumMod val="90000"/>
            </a:schemeClr>
          </a:solidFill>
        </p:spPr>
        <p:txBody>
          <a:bodyPr wrap="square">
            <a:spAutoFit/>
          </a:bodyPr>
          <a:lstStyle/>
          <a:p>
            <a:r>
              <a:rPr lang="es-MX" sz="2000" b="1" dirty="0">
                <a:solidFill>
                  <a:srgbClr val="000000"/>
                </a:solidFill>
                <a:latin typeface="Calibri" panose="020F0502020204030204" pitchFamily="34" charset="0"/>
                <a:cs typeface="Calibri" panose="020F0502020204030204" pitchFamily="34" charset="0"/>
              </a:rPr>
              <a:t>La Nación:</a:t>
            </a:r>
            <a:endParaRPr lang="es-MX" sz="2000" dirty="0">
              <a:solidFill>
                <a:srgbClr val="000000"/>
              </a:solidFill>
              <a:latin typeface="Calibri" panose="020F0502020204030204" pitchFamily="34" charset="0"/>
              <a:cs typeface="Calibri" panose="020F0502020204030204" pitchFamily="34" charset="0"/>
            </a:endParaRPr>
          </a:p>
          <a:p>
            <a:pPr algn="just"/>
            <a:r>
              <a:rPr lang="es-MX" sz="2000" dirty="0">
                <a:solidFill>
                  <a:srgbClr val="000000"/>
                </a:solidFill>
                <a:latin typeface="Calibri" panose="020F0502020204030204" pitchFamily="34" charset="0"/>
                <a:cs typeface="Calibri" panose="020F0502020204030204" pitchFamily="34" charset="0"/>
              </a:rPr>
              <a:t>Es la población o grupo de personas que residen dentro de </a:t>
            </a:r>
            <a:r>
              <a:rPr lang="es-MX" sz="2000" dirty="0" smtClean="0">
                <a:solidFill>
                  <a:srgbClr val="000000"/>
                </a:solidFill>
                <a:latin typeface="Calibri" panose="020F0502020204030204" pitchFamily="34" charset="0"/>
                <a:cs typeface="Calibri" panose="020F0502020204030204" pitchFamily="34" charset="0"/>
              </a:rPr>
              <a:t>un espacio </a:t>
            </a:r>
            <a:r>
              <a:rPr lang="es-MX" sz="2000" dirty="0">
                <a:solidFill>
                  <a:srgbClr val="000000"/>
                </a:solidFill>
                <a:latin typeface="Calibri" panose="020F0502020204030204" pitchFamily="34" charset="0"/>
                <a:cs typeface="Calibri" panose="020F0502020204030204" pitchFamily="34" charset="0"/>
              </a:rPr>
              <a:t>geográfico determinado. Este grupo posee ciertos vínculos que </a:t>
            </a:r>
            <a:r>
              <a:rPr lang="es-MX" sz="2000" dirty="0" smtClean="0">
                <a:solidFill>
                  <a:srgbClr val="000000"/>
                </a:solidFill>
                <a:latin typeface="Calibri" panose="020F0502020204030204" pitchFamily="34" charset="0"/>
                <a:cs typeface="Calibri" panose="020F0502020204030204" pitchFamily="34" charset="0"/>
              </a:rPr>
              <a:t>los mantienen </a:t>
            </a:r>
            <a:r>
              <a:rPr lang="es-MX" sz="2000" dirty="0">
                <a:solidFill>
                  <a:srgbClr val="000000"/>
                </a:solidFill>
                <a:latin typeface="Calibri" panose="020F0502020204030204" pitchFamily="34" charset="0"/>
                <a:cs typeface="Calibri" panose="020F0502020204030204" pitchFamily="34" charset="0"/>
              </a:rPr>
              <a:t>unidos como por ejemplo: costumbres, su unidad idiomática, su </a:t>
            </a:r>
            <a:r>
              <a:rPr lang="es-MX" sz="2000" dirty="0" smtClean="0">
                <a:solidFill>
                  <a:srgbClr val="000000"/>
                </a:solidFill>
                <a:latin typeface="Calibri" panose="020F0502020204030204" pitchFamily="34" charset="0"/>
                <a:cs typeface="Calibri" panose="020F0502020204030204" pitchFamily="34" charset="0"/>
              </a:rPr>
              <a:t>fe religiosa</a:t>
            </a:r>
            <a:r>
              <a:rPr lang="es-MX" sz="2000" dirty="0">
                <a:solidFill>
                  <a:srgbClr val="000000"/>
                </a:solidFill>
                <a:latin typeface="Calibri" panose="020F0502020204030204" pitchFamily="34" charset="0"/>
                <a:cs typeface="Calibri" panose="020F0502020204030204" pitchFamily="34" charset="0"/>
              </a:rPr>
              <a:t>, su pasado, sus anhelos e ideales comunes</a:t>
            </a:r>
            <a:r>
              <a:rPr lang="es-MX" sz="2000" dirty="0" smtClean="0">
                <a:solidFill>
                  <a:srgbClr val="000000"/>
                </a:solidFill>
                <a:latin typeface="Calibri" panose="020F0502020204030204" pitchFamily="34" charset="0"/>
                <a:cs typeface="Calibri" panose="020F0502020204030204" pitchFamily="34" charset="0"/>
              </a:rPr>
              <a:t>.</a:t>
            </a:r>
          </a:p>
          <a:p>
            <a:pPr algn="just"/>
            <a:r>
              <a:rPr lang="es-MX" sz="2000" dirty="0">
                <a:latin typeface="Calibri" panose="020F0502020204030204" pitchFamily="34" charset="0"/>
                <a:cs typeface="Calibri" panose="020F0502020204030204" pitchFamily="34" charset="0"/>
              </a:rPr>
              <a:t>La nación es la comunidad más amplia que existe y su finalidad es generar entre las personas un vínculo de unión. La nación, además hace referencia a un conjunto de personas que se encuentran unidas por vínculos comunes como son la lengua, la raza, la cultura o la religión. En una nación también se comparten las costumbres y las tradiciones que van conformando su historia</a:t>
            </a:r>
            <a:r>
              <a:rPr lang="es-MX" sz="2000" dirty="0" smtClean="0">
                <a:latin typeface="Calibri" panose="020F0502020204030204" pitchFamily="34" charset="0"/>
                <a:cs typeface="Calibri" panose="020F0502020204030204" pitchFamily="34" charset="0"/>
              </a:rPr>
              <a:t>.</a:t>
            </a:r>
            <a:endParaRPr lang="es-MX" sz="2000" dirty="0">
              <a:latin typeface="Calibri" panose="020F0502020204030204" pitchFamily="34" charset="0"/>
              <a:cs typeface="Calibri" panose="020F0502020204030204" pitchFamily="34" charset="0"/>
            </a:endParaRPr>
          </a:p>
        </p:txBody>
      </p:sp>
      <p:sp>
        <p:nvSpPr>
          <p:cNvPr id="3" name="1 Título"/>
          <p:cNvSpPr txBox="1">
            <a:spLocks/>
          </p:cNvSpPr>
          <p:nvPr/>
        </p:nvSpPr>
        <p:spPr>
          <a:xfrm>
            <a:off x="1371505" y="600340"/>
            <a:ext cx="4994126" cy="542900"/>
          </a:xfrm>
          <a:prstGeom prst="rect">
            <a:avLst/>
          </a:prstGeom>
          <a:solidFill>
            <a:schemeClr val="accent2"/>
          </a:solidFill>
          <a:ln>
            <a:solidFill>
              <a:schemeClr val="accent1">
                <a:lumMod val="75000"/>
              </a:schemeClr>
            </a:solidFill>
          </a:ln>
        </p:spPr>
        <p:txBody>
          <a:bodyPr>
            <a:no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lvl="0">
              <a:lnSpc>
                <a:spcPct val="100000"/>
              </a:lnSpc>
              <a:spcBef>
                <a:spcPts val="0"/>
              </a:spcBef>
            </a:pPr>
            <a:r>
              <a:rPr lang="es-MX" sz="2200" b="1" dirty="0" smtClean="0">
                <a:solidFill>
                  <a:prstClr val="black"/>
                </a:solidFill>
                <a:latin typeface="Calibri" panose="020F0502020204030204" pitchFamily="34" charset="0"/>
                <a:ea typeface="+mn-ea"/>
                <a:cs typeface="Calibri" panose="020F0502020204030204" pitchFamily="34" charset="0"/>
              </a:rPr>
              <a:t>Estado y Nación </a:t>
            </a:r>
            <a:r>
              <a:rPr lang="es-MX" sz="2200" dirty="0" smtClean="0">
                <a:solidFill>
                  <a:prstClr val="black"/>
                </a:solidFill>
                <a:latin typeface="Calibri" panose="020F0502020204030204" pitchFamily="34" charset="0"/>
                <a:ea typeface="+mn-ea"/>
                <a:cs typeface="Calibri" panose="020F0502020204030204" pitchFamily="34" charset="0"/>
              </a:rPr>
              <a:t>(Conceptos y Diferencias)</a:t>
            </a:r>
            <a:endParaRPr lang="es-MX" sz="2200" dirty="0">
              <a:solidFill>
                <a:prstClr val="black"/>
              </a:solidFill>
              <a:latin typeface="Calibri" panose="020F0502020204030204" pitchFamily="34" charset="0"/>
              <a:ea typeface="+mn-ea"/>
              <a:cs typeface="Calibri" panose="020F0502020204030204" pitchFamily="34" charset="0"/>
            </a:endParaRPr>
          </a:p>
        </p:txBody>
      </p:sp>
      <p:pic>
        <p:nvPicPr>
          <p:cNvPr id="5" name="Imagen 4"/>
          <p:cNvPicPr>
            <a:picLocks noChangeAspect="1"/>
          </p:cNvPicPr>
          <p:nvPr/>
        </p:nvPicPr>
        <p:blipFill>
          <a:blip r:embed="rId2"/>
          <a:stretch>
            <a:fillRect/>
          </a:stretch>
        </p:blipFill>
        <p:spPr>
          <a:xfrm>
            <a:off x="7052681" y="1770046"/>
            <a:ext cx="3740658" cy="3316717"/>
          </a:xfrm>
          <a:prstGeom prst="rect">
            <a:avLst/>
          </a:prstGeom>
        </p:spPr>
      </p:pic>
      <p:sp>
        <p:nvSpPr>
          <p:cNvPr id="7" name="Marcador de número de diapositiva 6"/>
          <p:cNvSpPr>
            <a:spLocks noGrp="1"/>
          </p:cNvSpPr>
          <p:nvPr>
            <p:ph type="sldNum" sz="quarter" idx="12"/>
          </p:nvPr>
        </p:nvSpPr>
        <p:spPr/>
        <p:txBody>
          <a:bodyPr/>
          <a:lstStyle/>
          <a:p>
            <a:fld id="{579D3D31-37EB-4C2E-B06E-64573489A9E5}" type="slidenum">
              <a:rPr lang="es-MX" smtClean="0">
                <a:solidFill>
                  <a:prstClr val="black">
                    <a:tint val="75000"/>
                  </a:prstClr>
                </a:solidFill>
              </a:rPr>
              <a:pPr/>
              <a:t>27</a:t>
            </a:fld>
            <a:endParaRPr lang="es-MX">
              <a:solidFill>
                <a:prstClr val="black">
                  <a:tint val="75000"/>
                </a:prstClr>
              </a:solidFill>
            </a:endParaRPr>
          </a:p>
        </p:txBody>
      </p:sp>
    </p:spTree>
    <p:extLst>
      <p:ext uri="{BB962C8B-B14F-4D97-AF65-F5344CB8AC3E}">
        <p14:creationId xmlns:p14="http://schemas.microsoft.com/office/powerpoint/2010/main" val="854378108"/>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371505" y="685797"/>
            <a:ext cx="4994126" cy="542900"/>
          </a:xfrm>
          <a:prstGeom prst="rect">
            <a:avLst/>
          </a:prstGeom>
          <a:solidFill>
            <a:schemeClr val="accent2"/>
          </a:solidFill>
          <a:ln>
            <a:solidFill>
              <a:schemeClr val="accent1">
                <a:lumMod val="75000"/>
              </a:schemeClr>
            </a:solidFill>
          </a:ln>
        </p:spPr>
        <p:txBody>
          <a:bodyPr>
            <a:no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lvl="0">
              <a:lnSpc>
                <a:spcPct val="100000"/>
              </a:lnSpc>
              <a:spcBef>
                <a:spcPts val="0"/>
              </a:spcBef>
            </a:pPr>
            <a:r>
              <a:rPr lang="es-MX" sz="2200" b="1" dirty="0" smtClean="0">
                <a:solidFill>
                  <a:prstClr val="black"/>
                </a:solidFill>
                <a:latin typeface="Calibri" panose="020F0502020204030204" pitchFamily="34" charset="0"/>
                <a:ea typeface="+mn-ea"/>
                <a:cs typeface="Calibri" panose="020F0502020204030204" pitchFamily="34" charset="0"/>
              </a:rPr>
              <a:t>Estado y Nación </a:t>
            </a:r>
            <a:r>
              <a:rPr lang="es-MX" sz="2200" dirty="0" smtClean="0">
                <a:solidFill>
                  <a:prstClr val="black"/>
                </a:solidFill>
                <a:latin typeface="Calibri" panose="020F0502020204030204" pitchFamily="34" charset="0"/>
                <a:ea typeface="+mn-ea"/>
                <a:cs typeface="Calibri" panose="020F0502020204030204" pitchFamily="34" charset="0"/>
              </a:rPr>
              <a:t>(Conceptos y Diferencias)</a:t>
            </a:r>
            <a:endParaRPr lang="es-MX" sz="2200" dirty="0">
              <a:solidFill>
                <a:prstClr val="black"/>
              </a:solidFill>
              <a:latin typeface="Calibri" panose="020F0502020204030204" pitchFamily="34" charset="0"/>
              <a:ea typeface="+mn-ea"/>
              <a:cs typeface="Calibri" panose="020F0502020204030204" pitchFamily="34" charset="0"/>
            </a:endParaRPr>
          </a:p>
        </p:txBody>
      </p:sp>
      <p:sp>
        <p:nvSpPr>
          <p:cNvPr id="4" name="Rectángulo 3"/>
          <p:cNvSpPr/>
          <p:nvPr/>
        </p:nvSpPr>
        <p:spPr>
          <a:xfrm>
            <a:off x="1371600" y="1343824"/>
            <a:ext cx="9532834" cy="4093428"/>
          </a:xfrm>
          <a:prstGeom prst="rect">
            <a:avLst/>
          </a:prstGeom>
          <a:solidFill>
            <a:schemeClr val="accent1">
              <a:lumMod val="75000"/>
            </a:schemeClr>
          </a:solidFill>
        </p:spPr>
        <p:txBody>
          <a:bodyPr wrap="square">
            <a:spAutoFit/>
          </a:bodyPr>
          <a:lstStyle/>
          <a:p>
            <a:pPr marL="85725"/>
            <a:r>
              <a:rPr lang="es-MX" sz="2000" b="1" dirty="0" smtClean="0">
                <a:solidFill>
                  <a:schemeClr val="bg1">
                    <a:lumMod val="95000"/>
                  </a:schemeClr>
                </a:solidFill>
                <a:latin typeface="Calibri" panose="020F0502020204030204" pitchFamily="34" charset="0"/>
                <a:cs typeface="Calibri" panose="020F0502020204030204" pitchFamily="34" charset="0"/>
              </a:rPr>
              <a:t>El Estado:</a:t>
            </a:r>
          </a:p>
          <a:p>
            <a:pPr marL="85725"/>
            <a:endParaRPr lang="es-MX" sz="2000" b="1" dirty="0" smtClean="0">
              <a:solidFill>
                <a:schemeClr val="bg1">
                  <a:lumMod val="95000"/>
                </a:schemeClr>
              </a:solidFill>
              <a:latin typeface="Calibri" panose="020F0502020204030204" pitchFamily="34" charset="0"/>
              <a:cs typeface="Calibri" panose="020F0502020204030204" pitchFamily="34" charset="0"/>
            </a:endParaRPr>
          </a:p>
          <a:p>
            <a:pPr marL="85725" algn="just"/>
            <a:r>
              <a:rPr lang="es-MX" sz="2000" dirty="0" smtClean="0">
                <a:solidFill>
                  <a:schemeClr val="bg1">
                    <a:lumMod val="95000"/>
                  </a:schemeClr>
                </a:solidFill>
                <a:latin typeface="Calibri" panose="020F0502020204030204" pitchFamily="34" charset="0"/>
                <a:cs typeface="Calibri" panose="020F0502020204030204" pitchFamily="34" charset="0"/>
              </a:rPr>
              <a:t>El </a:t>
            </a:r>
            <a:r>
              <a:rPr lang="es-MX" sz="2000" dirty="0">
                <a:solidFill>
                  <a:schemeClr val="bg1">
                    <a:lumMod val="95000"/>
                  </a:schemeClr>
                </a:solidFill>
                <a:latin typeface="Calibri" panose="020F0502020204030204" pitchFamily="34" charset="0"/>
                <a:cs typeface="Calibri" panose="020F0502020204030204" pitchFamily="34" charset="0"/>
              </a:rPr>
              <a:t>Estado</a:t>
            </a:r>
            <a:r>
              <a:rPr lang="es-MX" sz="2000" dirty="0" smtClean="0">
                <a:solidFill>
                  <a:schemeClr val="bg1">
                    <a:lumMod val="95000"/>
                  </a:schemeClr>
                </a:solidFill>
                <a:latin typeface="Calibri" panose="020F0502020204030204" pitchFamily="34" charset="0"/>
                <a:cs typeface="Calibri" panose="020F0502020204030204" pitchFamily="34" charset="0"/>
              </a:rPr>
              <a:t>, </a:t>
            </a:r>
            <a:r>
              <a:rPr lang="es-MX" sz="2000" dirty="0">
                <a:solidFill>
                  <a:schemeClr val="bg1">
                    <a:lumMod val="95000"/>
                  </a:schemeClr>
                </a:solidFill>
                <a:latin typeface="Calibri" panose="020F0502020204030204" pitchFamily="34" charset="0"/>
                <a:cs typeface="Calibri" panose="020F0502020204030204" pitchFamily="34" charset="0"/>
              </a:rPr>
              <a:t>hace referencia a una agrupación humana que habita en un territorio común y que está asociada bajo una misma autoridad y bajo unas mismas normas que constituyen el gobierno. De acuerdo con la forma como cada gobierno ejerce el poder, existen varias clases de Estados:</a:t>
            </a:r>
          </a:p>
          <a:p>
            <a:pPr marL="342900" indent="-163513" algn="just">
              <a:buFont typeface="Arial" panose="020B0604020202020204" pitchFamily="34" charset="0"/>
              <a:buChar char="•"/>
            </a:pPr>
            <a:r>
              <a:rPr lang="es-MX" sz="2000" b="1" i="1" dirty="0">
                <a:solidFill>
                  <a:schemeClr val="bg1">
                    <a:lumMod val="95000"/>
                  </a:schemeClr>
                </a:solidFill>
                <a:latin typeface="Calibri" panose="020F0502020204030204" pitchFamily="34" charset="0"/>
                <a:cs typeface="Calibri" panose="020F0502020204030204" pitchFamily="34" charset="0"/>
              </a:rPr>
              <a:t>Estados </a:t>
            </a:r>
            <a:r>
              <a:rPr lang="es-MX" sz="2000" b="1" i="1" dirty="0" smtClean="0">
                <a:solidFill>
                  <a:schemeClr val="bg1">
                    <a:lumMod val="95000"/>
                  </a:schemeClr>
                </a:solidFill>
                <a:latin typeface="Calibri" panose="020F0502020204030204" pitchFamily="34" charset="0"/>
                <a:cs typeface="Calibri" panose="020F0502020204030204" pitchFamily="34" charset="0"/>
              </a:rPr>
              <a:t>soberanos</a:t>
            </a:r>
            <a:r>
              <a:rPr lang="es-MX" sz="2000" dirty="0" smtClean="0">
                <a:solidFill>
                  <a:schemeClr val="bg1">
                    <a:lumMod val="95000"/>
                  </a:schemeClr>
                </a:solidFill>
                <a:latin typeface="Calibri" panose="020F0502020204030204" pitchFamily="34" charset="0"/>
                <a:cs typeface="Calibri" panose="020F0502020204030204" pitchFamily="34" charset="0"/>
              </a:rPr>
              <a:t>, son </a:t>
            </a:r>
            <a:r>
              <a:rPr lang="es-MX" sz="2000" dirty="0">
                <a:solidFill>
                  <a:schemeClr val="bg1">
                    <a:lumMod val="95000"/>
                  </a:schemeClr>
                </a:solidFill>
                <a:latin typeface="Calibri" panose="020F0502020204030204" pitchFamily="34" charset="0"/>
                <a:cs typeface="Calibri" panose="020F0502020204030204" pitchFamily="34" charset="0"/>
              </a:rPr>
              <a:t>los que están capacitados para manejar sus asuntos internos y externos con plena autonomía. Así, pueden elegir su forma de gobierno y establecer sus propias leyes</a:t>
            </a:r>
            <a:r>
              <a:rPr lang="es-MX" sz="2000" dirty="0" smtClean="0">
                <a:solidFill>
                  <a:schemeClr val="bg1">
                    <a:lumMod val="95000"/>
                  </a:schemeClr>
                </a:solidFill>
                <a:latin typeface="Calibri" panose="020F0502020204030204" pitchFamily="34" charset="0"/>
                <a:cs typeface="Calibri" panose="020F0502020204030204" pitchFamily="34" charset="0"/>
              </a:rPr>
              <a:t>.</a:t>
            </a:r>
          </a:p>
          <a:p>
            <a:pPr marL="342900" indent="-163513" algn="just">
              <a:buFont typeface="Arial" panose="020B0604020202020204" pitchFamily="34" charset="0"/>
              <a:buChar char="•"/>
            </a:pPr>
            <a:r>
              <a:rPr lang="es-MX" sz="2000" b="1" i="1" dirty="0" smtClean="0">
                <a:solidFill>
                  <a:schemeClr val="bg1">
                    <a:lumMod val="95000"/>
                  </a:schemeClr>
                </a:solidFill>
                <a:latin typeface="Calibri" panose="020F0502020204030204" pitchFamily="34" charset="0"/>
                <a:cs typeface="Calibri" panose="020F0502020204030204" pitchFamily="34" charset="0"/>
              </a:rPr>
              <a:t>Estados</a:t>
            </a:r>
            <a:r>
              <a:rPr lang="es-MX" sz="2000" b="1" i="1" dirty="0">
                <a:solidFill>
                  <a:schemeClr val="bg1">
                    <a:lumMod val="95000"/>
                  </a:schemeClr>
                </a:solidFill>
                <a:latin typeface="Calibri" panose="020F0502020204030204" pitchFamily="34" charset="0"/>
                <a:cs typeface="Calibri" panose="020F0502020204030204" pitchFamily="34" charset="0"/>
              </a:rPr>
              <a:t> </a:t>
            </a:r>
            <a:r>
              <a:rPr lang="es-MX" sz="2000" b="1" i="1" dirty="0" err="1">
                <a:solidFill>
                  <a:schemeClr val="bg1">
                    <a:lumMod val="95000"/>
                  </a:schemeClr>
                </a:solidFill>
                <a:latin typeface="Calibri" panose="020F0502020204030204" pitchFamily="34" charset="0"/>
                <a:cs typeface="Calibri" panose="020F0502020204030204" pitchFamily="34" charset="0"/>
              </a:rPr>
              <a:t>semisoberanos</a:t>
            </a:r>
            <a:r>
              <a:rPr lang="es-MX" sz="2000" dirty="0">
                <a:solidFill>
                  <a:schemeClr val="bg1">
                    <a:lumMod val="95000"/>
                  </a:schemeClr>
                </a:solidFill>
                <a:latin typeface="Calibri" panose="020F0502020204030204" pitchFamily="34" charset="0"/>
                <a:cs typeface="Calibri" panose="020F0502020204030204" pitchFamily="34" charset="0"/>
              </a:rPr>
              <a:t>, </a:t>
            </a:r>
            <a:r>
              <a:rPr lang="es-MX" sz="2000" dirty="0" smtClean="0">
                <a:solidFill>
                  <a:schemeClr val="bg1">
                    <a:lumMod val="95000"/>
                  </a:schemeClr>
                </a:solidFill>
                <a:latin typeface="Calibri" panose="020F0502020204030204" pitchFamily="34" charset="0"/>
                <a:cs typeface="Calibri" panose="020F0502020204030204" pitchFamily="34" charset="0"/>
              </a:rPr>
              <a:t>sólo </a:t>
            </a:r>
            <a:r>
              <a:rPr lang="es-MX" sz="2000" dirty="0">
                <a:solidFill>
                  <a:schemeClr val="bg1">
                    <a:lumMod val="95000"/>
                  </a:schemeClr>
                </a:solidFill>
                <a:latin typeface="Calibri" panose="020F0502020204030204" pitchFamily="34" charset="0"/>
                <a:cs typeface="Calibri" panose="020F0502020204030204" pitchFamily="34" charset="0"/>
              </a:rPr>
              <a:t>pueden ejercer una soberanía interna, pero no externa, es decir que sus relaciones exteriores las dirigen otros estados; </a:t>
            </a:r>
            <a:r>
              <a:rPr lang="es-MX" sz="2000" dirty="0" smtClean="0">
                <a:solidFill>
                  <a:schemeClr val="bg1">
                    <a:lumMod val="95000"/>
                  </a:schemeClr>
                </a:solidFill>
                <a:latin typeface="Calibri" panose="020F0502020204030204" pitchFamily="34" charset="0"/>
                <a:cs typeface="Calibri" panose="020F0502020204030204" pitchFamily="34" charset="0"/>
              </a:rPr>
              <a:t>y</a:t>
            </a:r>
          </a:p>
          <a:p>
            <a:pPr marL="342900" indent="-163513" algn="just">
              <a:buFont typeface="Arial" panose="020B0604020202020204" pitchFamily="34" charset="0"/>
              <a:buChar char="•"/>
            </a:pPr>
            <a:r>
              <a:rPr lang="es-MX" sz="2000" b="1" i="1" dirty="0" smtClean="0">
                <a:solidFill>
                  <a:schemeClr val="bg1">
                    <a:lumMod val="95000"/>
                  </a:schemeClr>
                </a:solidFill>
                <a:latin typeface="Calibri" panose="020F0502020204030204" pitchFamily="34" charset="0"/>
                <a:cs typeface="Calibri" panose="020F0502020204030204" pitchFamily="34" charset="0"/>
              </a:rPr>
              <a:t>Estados</a:t>
            </a:r>
            <a:r>
              <a:rPr lang="es-MX" sz="2000" b="1" i="1" dirty="0">
                <a:solidFill>
                  <a:schemeClr val="bg1">
                    <a:lumMod val="95000"/>
                  </a:schemeClr>
                </a:solidFill>
                <a:latin typeface="Calibri" panose="020F0502020204030204" pitchFamily="34" charset="0"/>
                <a:cs typeface="Calibri" panose="020F0502020204030204" pitchFamily="34" charset="0"/>
              </a:rPr>
              <a:t> vasallos</a:t>
            </a:r>
            <a:r>
              <a:rPr lang="es-MX" sz="2000" dirty="0">
                <a:solidFill>
                  <a:schemeClr val="bg1">
                    <a:lumMod val="95000"/>
                  </a:schemeClr>
                </a:solidFill>
                <a:latin typeface="Calibri" panose="020F0502020204030204" pitchFamily="34" charset="0"/>
                <a:cs typeface="Calibri" panose="020F0502020204030204" pitchFamily="34" charset="0"/>
              </a:rPr>
              <a:t>, que no tienen soberanía interna ni externa, por tanto no tienen libertad de decisión.</a:t>
            </a:r>
          </a:p>
        </p:txBody>
      </p:sp>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28</a:t>
            </a:fld>
            <a:endParaRPr lang="es-MX">
              <a:solidFill>
                <a:prstClr val="black">
                  <a:tint val="75000"/>
                </a:prstClr>
              </a:solidFill>
            </a:endParaRPr>
          </a:p>
        </p:txBody>
      </p:sp>
    </p:spTree>
    <p:extLst>
      <p:ext uri="{BB962C8B-B14F-4D97-AF65-F5344CB8AC3E}">
        <p14:creationId xmlns:p14="http://schemas.microsoft.com/office/powerpoint/2010/main" val="889700954"/>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94687" y="596695"/>
            <a:ext cx="6020513" cy="5678478"/>
          </a:xfrm>
          <a:prstGeom prst="rect">
            <a:avLst/>
          </a:prstGeom>
          <a:solidFill>
            <a:schemeClr val="bg2">
              <a:lumMod val="90000"/>
            </a:schemeClr>
          </a:solidFill>
        </p:spPr>
        <p:txBody>
          <a:bodyPr wrap="square">
            <a:spAutoFit/>
          </a:bodyPr>
          <a:lstStyle/>
          <a:p>
            <a:pPr marL="87313" algn="just"/>
            <a:r>
              <a:rPr lang="es-MX" sz="2200" dirty="0" smtClean="0">
                <a:latin typeface="Calibri" panose="020F0502020204030204" pitchFamily="34" charset="0"/>
                <a:cs typeface="Calibri" panose="020F0502020204030204" pitchFamily="34" charset="0"/>
              </a:rPr>
              <a:t>En </a:t>
            </a:r>
            <a:r>
              <a:rPr lang="es-MX" sz="2200" dirty="0">
                <a:latin typeface="Calibri" panose="020F0502020204030204" pitchFamily="34" charset="0"/>
                <a:cs typeface="Calibri" panose="020F0502020204030204" pitchFamily="34" charset="0"/>
              </a:rPr>
              <a:t>síntesis, podemos decir que un Estado puede contener a varias naciones, como por ejemplo el Estado suizo, conformado por alemanes, franceses e </a:t>
            </a:r>
            <a:r>
              <a:rPr lang="es-MX" sz="2200" dirty="0" smtClean="0">
                <a:latin typeface="Calibri" panose="020F0502020204030204" pitchFamily="34" charset="0"/>
                <a:cs typeface="Calibri" panose="020F0502020204030204" pitchFamily="34" charset="0"/>
              </a:rPr>
              <a:t>italianos; </a:t>
            </a:r>
            <a:r>
              <a:rPr lang="es-MX" sz="2200" dirty="0">
                <a:latin typeface="Calibri" panose="020F0502020204030204" pitchFamily="34" charset="0"/>
                <a:cs typeface="Calibri" panose="020F0502020204030204" pitchFamily="34" charset="0"/>
              </a:rPr>
              <a:t>y que incluso algunas naciones carecen de territorio propio como sucede con los kurdos, que están repartidos entre Turquía, Irán, Irak y </a:t>
            </a:r>
            <a:r>
              <a:rPr lang="es-MX" sz="2200" dirty="0" smtClean="0">
                <a:latin typeface="Calibri" panose="020F0502020204030204" pitchFamily="34" charset="0"/>
                <a:cs typeface="Calibri" panose="020F0502020204030204" pitchFamily="34" charset="0"/>
              </a:rPr>
              <a:t>Siria.</a:t>
            </a:r>
          </a:p>
          <a:p>
            <a:pPr marL="85725" lvl="0" algn="just"/>
            <a:endParaRPr lang="es-MX" sz="1050" dirty="0" smtClean="0">
              <a:solidFill>
                <a:srgbClr val="010101"/>
              </a:solidFill>
              <a:latin typeface="Calibri" panose="020F0502020204030204" pitchFamily="34" charset="0"/>
              <a:cs typeface="Calibri" panose="020F0502020204030204" pitchFamily="34" charset="0"/>
            </a:endParaRPr>
          </a:p>
          <a:p>
            <a:pPr marL="85725" lvl="0" algn="just"/>
            <a:r>
              <a:rPr lang="es-MX" sz="2000" dirty="0" smtClean="0">
                <a:solidFill>
                  <a:srgbClr val="010101"/>
                </a:solidFill>
                <a:latin typeface="Calibri" panose="020F0502020204030204" pitchFamily="34" charset="0"/>
                <a:cs typeface="Calibri" panose="020F0502020204030204" pitchFamily="34" charset="0"/>
              </a:rPr>
              <a:t>Así </a:t>
            </a:r>
            <a:r>
              <a:rPr lang="es-MX" sz="2000" dirty="0">
                <a:solidFill>
                  <a:srgbClr val="010101"/>
                </a:solidFill>
                <a:latin typeface="Calibri" panose="020F0502020204030204" pitchFamily="34" charset="0"/>
                <a:cs typeface="Calibri" panose="020F0502020204030204" pitchFamily="34" charset="0"/>
              </a:rPr>
              <a:t>podríamos estar hablando de una </a:t>
            </a:r>
            <a:r>
              <a:rPr lang="es-MX" sz="2000" b="1" dirty="0">
                <a:solidFill>
                  <a:srgbClr val="010101"/>
                </a:solidFill>
                <a:latin typeface="Calibri" panose="020F0502020204030204" pitchFamily="34" charset="0"/>
                <a:cs typeface="Calibri" panose="020F0502020204030204" pitchFamily="34" charset="0"/>
              </a:rPr>
              <a:t>nación</a:t>
            </a:r>
            <a:r>
              <a:rPr lang="es-MX" sz="2000" dirty="0">
                <a:solidFill>
                  <a:srgbClr val="010101"/>
                </a:solidFill>
                <a:latin typeface="Calibri" panose="020F0502020204030204" pitchFamily="34" charset="0"/>
                <a:cs typeface="Calibri" panose="020F0502020204030204" pitchFamily="34" charset="0"/>
              </a:rPr>
              <a:t> que está presente en varios </a:t>
            </a:r>
            <a:r>
              <a:rPr lang="es-MX" sz="2000" b="1" dirty="0">
                <a:solidFill>
                  <a:srgbClr val="010101"/>
                </a:solidFill>
                <a:latin typeface="Calibri" panose="020F0502020204030204" pitchFamily="34" charset="0"/>
                <a:cs typeface="Calibri" panose="020F0502020204030204" pitchFamily="34" charset="0"/>
              </a:rPr>
              <a:t>estados</a:t>
            </a:r>
            <a:r>
              <a:rPr lang="es-MX" sz="2000" dirty="0">
                <a:solidFill>
                  <a:srgbClr val="010101"/>
                </a:solidFill>
                <a:latin typeface="Calibri" panose="020F0502020204030204" pitchFamily="34" charset="0"/>
                <a:cs typeface="Calibri" panose="020F0502020204030204" pitchFamily="34" charset="0"/>
              </a:rPr>
              <a:t>, así como un </a:t>
            </a:r>
            <a:r>
              <a:rPr lang="es-MX" sz="2000" b="1" dirty="0">
                <a:solidFill>
                  <a:srgbClr val="010101"/>
                </a:solidFill>
                <a:latin typeface="Calibri" panose="020F0502020204030204" pitchFamily="34" charset="0"/>
                <a:cs typeface="Calibri" panose="020F0502020204030204" pitchFamily="34" charset="0"/>
              </a:rPr>
              <a:t>estado</a:t>
            </a:r>
            <a:r>
              <a:rPr lang="es-MX" sz="2000" dirty="0">
                <a:solidFill>
                  <a:srgbClr val="010101"/>
                </a:solidFill>
                <a:latin typeface="Calibri" panose="020F0502020204030204" pitchFamily="34" charset="0"/>
                <a:cs typeface="Calibri" panose="020F0502020204030204" pitchFamily="34" charset="0"/>
              </a:rPr>
              <a:t> que está formado por varias </a:t>
            </a:r>
            <a:r>
              <a:rPr lang="es-MX" sz="2000" b="1" dirty="0">
                <a:solidFill>
                  <a:srgbClr val="010101"/>
                </a:solidFill>
                <a:latin typeface="Calibri" panose="020F0502020204030204" pitchFamily="34" charset="0"/>
                <a:cs typeface="Calibri" panose="020F0502020204030204" pitchFamily="34" charset="0"/>
              </a:rPr>
              <a:t>naciones</a:t>
            </a:r>
            <a:r>
              <a:rPr lang="es-MX" sz="2000" dirty="0">
                <a:solidFill>
                  <a:srgbClr val="010101"/>
                </a:solidFill>
                <a:latin typeface="Calibri" panose="020F0502020204030204" pitchFamily="34" charset="0"/>
                <a:cs typeface="Calibri" panose="020F0502020204030204" pitchFamily="34" charset="0"/>
              </a:rPr>
              <a:t>, entendidas éstas como habitantes que comparten una misma cultura y reconocen ese nexo de unión como tal.</a:t>
            </a:r>
          </a:p>
          <a:p>
            <a:pPr marL="87313" algn="just"/>
            <a:endParaRPr lang="es-MX" sz="1050" dirty="0" smtClean="0">
              <a:latin typeface="Calibri" panose="020F0502020204030204" pitchFamily="34" charset="0"/>
              <a:cs typeface="Calibri" panose="020F0502020204030204" pitchFamily="34" charset="0"/>
            </a:endParaRPr>
          </a:p>
          <a:p>
            <a:pPr marL="87313" algn="just"/>
            <a:r>
              <a:rPr lang="es-MX" sz="2200" dirty="0" smtClean="0">
                <a:latin typeface="Calibri" panose="020F0502020204030204" pitchFamily="34" charset="0"/>
                <a:cs typeface="Calibri" panose="020F0502020204030204" pitchFamily="34" charset="0"/>
              </a:rPr>
              <a:t>En </a:t>
            </a:r>
            <a:r>
              <a:rPr lang="es-MX" sz="2200" dirty="0">
                <a:latin typeface="Calibri" panose="020F0502020204030204" pitchFamily="34" charset="0"/>
                <a:cs typeface="Calibri" panose="020F0502020204030204" pitchFamily="34" charset="0"/>
              </a:rPr>
              <a:t>tanto que el “</a:t>
            </a:r>
            <a:r>
              <a:rPr lang="es-MX" sz="2200" b="1" dirty="0">
                <a:latin typeface="Calibri" panose="020F0502020204030204" pitchFamily="34" charset="0"/>
                <a:cs typeface="Calibri" panose="020F0502020204030204" pitchFamily="34" charset="0"/>
              </a:rPr>
              <a:t>Estado</a:t>
            </a:r>
            <a:r>
              <a:rPr lang="es-MX" sz="2200" dirty="0">
                <a:latin typeface="Calibri" panose="020F0502020204030204" pitchFamily="34" charset="0"/>
                <a:cs typeface="Calibri" panose="020F0502020204030204" pitchFamily="34" charset="0"/>
              </a:rPr>
              <a:t>” es una organización jurídica y política compuesta por </a:t>
            </a:r>
            <a:r>
              <a:rPr lang="es-MX" sz="2200" dirty="0" smtClean="0">
                <a:latin typeface="Calibri" panose="020F0502020204030204" pitchFamily="34" charset="0"/>
                <a:cs typeface="Calibri" panose="020F0502020204030204" pitchFamily="34" charset="0"/>
              </a:rPr>
              <a:t>elementos como: </a:t>
            </a:r>
            <a:r>
              <a:rPr lang="es-MX" sz="2200" dirty="0">
                <a:latin typeface="Calibri" panose="020F0502020204030204" pitchFamily="34" charset="0"/>
                <a:cs typeface="Calibri" panose="020F0502020204030204" pitchFamily="34" charset="0"/>
              </a:rPr>
              <a:t>Población, </a:t>
            </a:r>
            <a:r>
              <a:rPr lang="es-MX" sz="2200" dirty="0" smtClean="0">
                <a:latin typeface="Calibri" panose="020F0502020204030204" pitchFamily="34" charset="0"/>
                <a:cs typeface="Calibri" panose="020F0502020204030204" pitchFamily="34" charset="0"/>
              </a:rPr>
              <a:t>Territorio, Gobierno y Soberanía. La </a:t>
            </a:r>
            <a:r>
              <a:rPr lang="es-MX" sz="2200" b="1" dirty="0" smtClean="0">
                <a:latin typeface="Calibri" panose="020F0502020204030204" pitchFamily="34" charset="0"/>
                <a:cs typeface="Calibri" panose="020F0502020204030204" pitchFamily="34" charset="0"/>
              </a:rPr>
              <a:t>Nación</a:t>
            </a:r>
            <a:r>
              <a:rPr lang="es-MX" sz="2200" dirty="0">
                <a:latin typeface="Calibri" panose="020F0502020204030204" pitchFamily="34" charset="0"/>
                <a:cs typeface="Calibri" panose="020F0502020204030204" pitchFamily="34" charset="0"/>
              </a:rPr>
              <a:t> es un concepto </a:t>
            </a:r>
            <a:r>
              <a:rPr lang="es-MX" sz="2200" dirty="0" smtClean="0">
                <a:latin typeface="Calibri" panose="020F0502020204030204" pitchFamily="34" charset="0"/>
                <a:cs typeface="Calibri" panose="020F0502020204030204" pitchFamily="34" charset="0"/>
              </a:rPr>
              <a:t>sociológico.</a:t>
            </a:r>
            <a:endParaRPr lang="es-MX" sz="2200" b="0" i="0" dirty="0">
              <a:solidFill>
                <a:srgbClr val="000000"/>
              </a:solidFill>
              <a:effectLst/>
              <a:latin typeface="Calibri" panose="020F0502020204030204" pitchFamily="34" charset="0"/>
              <a:cs typeface="Calibri" panose="020F0502020204030204" pitchFamily="34" charset="0"/>
            </a:endParaRPr>
          </a:p>
        </p:txBody>
      </p:sp>
      <p:pic>
        <p:nvPicPr>
          <p:cNvPr id="3" name="Imagen 2"/>
          <p:cNvPicPr>
            <a:picLocks noChangeAspect="1"/>
          </p:cNvPicPr>
          <p:nvPr/>
        </p:nvPicPr>
        <p:blipFill>
          <a:blip r:embed="rId2"/>
          <a:stretch>
            <a:fillRect/>
          </a:stretch>
        </p:blipFill>
        <p:spPr>
          <a:xfrm>
            <a:off x="7392113" y="1716036"/>
            <a:ext cx="3772188" cy="3415720"/>
          </a:xfrm>
          <a:prstGeom prst="rect">
            <a:avLst/>
          </a:prstGeom>
        </p:spPr>
      </p:pic>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29</a:t>
            </a:fld>
            <a:endParaRPr lang="es-MX">
              <a:solidFill>
                <a:prstClr val="black">
                  <a:tint val="75000"/>
                </a:prstClr>
              </a:solidFill>
            </a:endParaRPr>
          </a:p>
        </p:txBody>
      </p:sp>
    </p:spTree>
    <p:extLst>
      <p:ext uri="{BB962C8B-B14F-4D97-AF65-F5344CB8AC3E}">
        <p14:creationId xmlns:p14="http://schemas.microsoft.com/office/powerpoint/2010/main" val="60995306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366475" y="611026"/>
            <a:ext cx="1928706" cy="720080"/>
          </a:xfrm>
        </p:spPr>
        <p:txBody>
          <a:bodyPr>
            <a:normAutofit/>
          </a:bodyPr>
          <a:lstStyle/>
          <a:p>
            <a:pPr algn="r"/>
            <a:r>
              <a:rPr lang="es-ES" sz="1200" dirty="0" smtClean="0">
                <a:latin typeface="Calibri" panose="020F0502020204030204" pitchFamily="34" charset="0"/>
                <a:cs typeface="Calibri" panose="020F0502020204030204" pitchFamily="34" charset="0"/>
              </a:rPr>
              <a:t>FACULTAD </a:t>
            </a:r>
            <a:r>
              <a:rPr lang="es-ES" sz="1200" dirty="0">
                <a:latin typeface="Calibri" panose="020F0502020204030204" pitchFamily="34" charset="0"/>
                <a:cs typeface="Calibri" panose="020F0502020204030204" pitchFamily="34" charset="0"/>
              </a:rPr>
              <a:t>DE ECONOMÍA</a:t>
            </a:r>
            <a:br>
              <a:rPr lang="es-ES" sz="1200" dirty="0">
                <a:latin typeface="Calibri" panose="020F0502020204030204" pitchFamily="34" charset="0"/>
                <a:cs typeface="Calibri" panose="020F0502020204030204" pitchFamily="34" charset="0"/>
              </a:rPr>
            </a:br>
            <a:r>
              <a:rPr lang="es-ES" sz="1200" dirty="0">
                <a:latin typeface="Calibri" panose="020F0502020204030204" pitchFamily="34" charset="0"/>
                <a:cs typeface="Calibri" panose="020F0502020204030204" pitchFamily="34" charset="0"/>
              </a:rPr>
              <a:t>RELACIONES ECONÓMICAS </a:t>
            </a:r>
            <a:r>
              <a:rPr lang="es-ES" sz="1200" dirty="0" smtClean="0">
                <a:latin typeface="Calibri" panose="020F0502020204030204" pitchFamily="34" charset="0"/>
                <a:cs typeface="Calibri" panose="020F0502020204030204" pitchFamily="34" charset="0"/>
              </a:rPr>
              <a:t>INTERNACIONALES</a:t>
            </a:r>
            <a:endParaRPr lang="es-MX" sz="1200" dirty="0">
              <a:latin typeface="Calibri" panose="020F0502020204030204" pitchFamily="34" charset="0"/>
              <a:cs typeface="Calibri" panose="020F0502020204030204" pitchFamily="34" charset="0"/>
            </a:endParaRPr>
          </a:p>
        </p:txBody>
      </p:sp>
      <p:pic>
        <p:nvPicPr>
          <p:cNvPr id="4" name="Picture 3"/>
          <p:cNvPicPr>
            <a:picLocks noChangeAspect="1" noChangeArrowheads="1"/>
          </p:cNvPicPr>
          <p:nvPr/>
        </p:nvPicPr>
        <p:blipFill>
          <a:blip r:embed="rId2"/>
          <a:srcRect/>
          <a:stretch>
            <a:fillRect/>
          </a:stretch>
        </p:blipFill>
        <p:spPr bwMode="auto">
          <a:xfrm>
            <a:off x="9326360" y="531415"/>
            <a:ext cx="861909" cy="772478"/>
          </a:xfrm>
          <a:prstGeom prst="rect">
            <a:avLst/>
          </a:prstGeom>
          <a:noFill/>
          <a:ln w="9525">
            <a:solidFill>
              <a:schemeClr val="accent1">
                <a:lumMod val="75000"/>
              </a:schemeClr>
            </a:solidFill>
            <a:miter lim="800000"/>
            <a:headEnd/>
            <a:tailEnd/>
          </a:ln>
        </p:spPr>
      </p:pic>
      <p:sp>
        <p:nvSpPr>
          <p:cNvPr id="5" name="4 CuadroTexto"/>
          <p:cNvSpPr txBox="1"/>
          <p:nvPr/>
        </p:nvSpPr>
        <p:spPr>
          <a:xfrm>
            <a:off x="2127902" y="657562"/>
            <a:ext cx="2880320" cy="646331"/>
          </a:xfrm>
          <a:prstGeom prst="rect">
            <a:avLst/>
          </a:prstGeom>
          <a:solidFill>
            <a:schemeClr val="accent1">
              <a:lumMod val="75000"/>
            </a:schemeClr>
          </a:solidFill>
          <a:ln>
            <a:solidFill>
              <a:schemeClr val="tx1"/>
            </a:solidFill>
          </a:ln>
        </p:spPr>
        <p:txBody>
          <a:bodyPr wrap="square" rtlCol="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endParaRPr>
          </a:p>
        </p:txBody>
      </p:sp>
      <p:graphicFrame>
        <p:nvGraphicFramePr>
          <p:cNvPr id="6" name="5 Tabla"/>
          <p:cNvGraphicFramePr>
            <a:graphicFrameLocks noGrp="1"/>
          </p:cNvGraphicFramePr>
          <p:nvPr>
            <p:extLst>
              <p:ext uri="{D42A27DB-BD31-4B8C-83A1-F6EECF244321}">
                <p14:modId xmlns:p14="http://schemas.microsoft.com/office/powerpoint/2010/main" val="4083196522"/>
              </p:ext>
            </p:extLst>
          </p:nvPr>
        </p:nvGraphicFramePr>
        <p:xfrm>
          <a:off x="2127902" y="1521155"/>
          <a:ext cx="8060367" cy="4554908"/>
        </p:xfrm>
        <a:graphic>
          <a:graphicData uri="http://schemas.openxmlformats.org/drawingml/2006/table">
            <a:tbl>
              <a:tblPr firstRow="1" bandRow="1">
                <a:tableStyleId>{EB344D84-9AFB-497E-A393-DC336BA19D2E}</a:tableStyleId>
              </a:tblPr>
              <a:tblGrid>
                <a:gridCol w="7494727">
                  <a:extLst>
                    <a:ext uri="{9D8B030D-6E8A-4147-A177-3AD203B41FA5}">
                      <a16:colId xmlns:a16="http://schemas.microsoft.com/office/drawing/2014/main" val="20000"/>
                    </a:ext>
                  </a:extLst>
                </a:gridCol>
                <a:gridCol w="565640">
                  <a:extLst>
                    <a:ext uri="{9D8B030D-6E8A-4147-A177-3AD203B41FA5}">
                      <a16:colId xmlns:a16="http://schemas.microsoft.com/office/drawing/2014/main" val="20001"/>
                    </a:ext>
                  </a:extLst>
                </a:gridCol>
              </a:tblGrid>
              <a:tr h="4554908">
                <a:tc>
                  <a:txBody>
                    <a:bodyPr/>
                    <a:lstStyle/>
                    <a:p>
                      <a:pPr algn="r"/>
                      <a:r>
                        <a:rPr lang="es-MX" sz="2200" dirty="0" smtClean="0">
                          <a:solidFill>
                            <a:schemeClr val="accent1">
                              <a:lumMod val="50000"/>
                            </a:schemeClr>
                          </a:solidFill>
                          <a:latin typeface="Calibri" panose="020F0502020204030204" pitchFamily="34" charset="0"/>
                          <a:cs typeface="Calibri" panose="020F0502020204030204" pitchFamily="34" charset="0"/>
                        </a:rPr>
                        <a:t>Guión</a:t>
                      </a:r>
                      <a:r>
                        <a:rPr lang="es-MX" sz="2200" baseline="0" dirty="0" smtClean="0">
                          <a:solidFill>
                            <a:schemeClr val="accent1">
                              <a:lumMod val="50000"/>
                            </a:schemeClr>
                          </a:solidFill>
                          <a:latin typeface="Calibri" panose="020F0502020204030204" pitchFamily="34" charset="0"/>
                          <a:cs typeface="Calibri" panose="020F0502020204030204" pitchFamily="34" charset="0"/>
                        </a:rPr>
                        <a:t> Explicativo</a:t>
                      </a:r>
                    </a:p>
                    <a:p>
                      <a:pPr algn="r"/>
                      <a:r>
                        <a:rPr lang="es-MX" sz="2200" baseline="0" dirty="0" smtClean="0">
                          <a:solidFill>
                            <a:schemeClr val="accent1">
                              <a:lumMod val="50000"/>
                            </a:schemeClr>
                          </a:solidFill>
                          <a:latin typeface="Calibri" panose="020F0502020204030204" pitchFamily="34" charset="0"/>
                          <a:cs typeface="Calibri" panose="020F0502020204030204" pitchFamily="34" charset="0"/>
                        </a:rPr>
                        <a:t>  </a:t>
                      </a:r>
                      <a:endParaRPr lang="es-MX" sz="2200" dirty="0" smtClean="0">
                        <a:solidFill>
                          <a:schemeClr val="accent1">
                            <a:lumMod val="50000"/>
                          </a:schemeClr>
                        </a:solidFill>
                        <a:latin typeface="Calibri" panose="020F0502020204030204" pitchFamily="34" charset="0"/>
                        <a:cs typeface="Calibri" panose="020F0502020204030204" pitchFamily="34" charset="0"/>
                      </a:endParaRPr>
                    </a:p>
                    <a:p>
                      <a:pPr algn="r"/>
                      <a:r>
                        <a:rPr lang="es-ES" sz="2200" dirty="0" smtClean="0">
                          <a:solidFill>
                            <a:schemeClr val="accent1">
                              <a:lumMod val="75000"/>
                            </a:schemeClr>
                          </a:solidFill>
                          <a:latin typeface="Calibri" panose="020F0502020204030204" pitchFamily="34" charset="0"/>
                          <a:cs typeface="Calibri" panose="020F0502020204030204" pitchFamily="34" charset="0"/>
                        </a:rPr>
                        <a:t>EL ESTADO</a:t>
                      </a:r>
                      <a:r>
                        <a:rPr lang="es-ES" sz="2200" baseline="0" dirty="0" smtClean="0">
                          <a:solidFill>
                            <a:schemeClr val="accent1">
                              <a:lumMod val="75000"/>
                            </a:schemeClr>
                          </a:solidFill>
                          <a:latin typeface="Calibri" panose="020F0502020204030204" pitchFamily="34" charset="0"/>
                          <a:cs typeface="Calibri" panose="020F0502020204030204" pitchFamily="34" charset="0"/>
                        </a:rPr>
                        <a:t> SOBERANO</a:t>
                      </a:r>
                    </a:p>
                    <a:p>
                      <a:pPr algn="r"/>
                      <a:r>
                        <a:rPr lang="es-ES" sz="2200" baseline="0" dirty="0" smtClean="0">
                          <a:solidFill>
                            <a:schemeClr val="accent1">
                              <a:lumMod val="75000"/>
                            </a:schemeClr>
                          </a:solidFill>
                          <a:latin typeface="Calibri" panose="020F0502020204030204" pitchFamily="34" charset="0"/>
                          <a:cs typeface="Calibri" panose="020F0502020204030204" pitchFamily="34" charset="0"/>
                        </a:rPr>
                        <a:t>ELEMENTOS DEL ESTADO</a:t>
                      </a:r>
                    </a:p>
                    <a:p>
                      <a:pPr algn="r"/>
                      <a:r>
                        <a:rPr lang="es-ES" sz="2200" baseline="0" dirty="0" smtClean="0">
                          <a:solidFill>
                            <a:schemeClr val="accent1">
                              <a:lumMod val="50000"/>
                            </a:schemeClr>
                          </a:solidFill>
                          <a:latin typeface="Calibri" panose="020F0502020204030204" pitchFamily="34" charset="0"/>
                          <a:cs typeface="Calibri" panose="020F0502020204030204" pitchFamily="34" charset="0"/>
                        </a:rPr>
                        <a:t>Población</a:t>
                      </a:r>
                    </a:p>
                    <a:p>
                      <a:pPr algn="r"/>
                      <a:r>
                        <a:rPr lang="es-ES" sz="2200" baseline="0" dirty="0" smtClean="0">
                          <a:solidFill>
                            <a:schemeClr val="accent1">
                              <a:lumMod val="50000"/>
                            </a:schemeClr>
                          </a:solidFill>
                          <a:latin typeface="Calibri" panose="020F0502020204030204" pitchFamily="34" charset="0"/>
                          <a:cs typeface="Calibri" panose="020F0502020204030204" pitchFamily="34" charset="0"/>
                        </a:rPr>
                        <a:t>Territorio</a:t>
                      </a:r>
                    </a:p>
                    <a:p>
                      <a:pPr algn="r"/>
                      <a:r>
                        <a:rPr lang="es-ES" sz="2200" baseline="0" dirty="0" smtClean="0">
                          <a:solidFill>
                            <a:schemeClr val="accent1">
                              <a:lumMod val="50000"/>
                            </a:schemeClr>
                          </a:solidFill>
                          <a:latin typeface="Calibri" panose="020F0502020204030204" pitchFamily="34" charset="0"/>
                          <a:cs typeface="Calibri" panose="020F0502020204030204" pitchFamily="34" charset="0"/>
                        </a:rPr>
                        <a:t>Gobierno</a:t>
                      </a:r>
                    </a:p>
                    <a:p>
                      <a:pPr algn="r"/>
                      <a:r>
                        <a:rPr lang="es-ES" sz="2200" baseline="0" dirty="0" smtClean="0">
                          <a:solidFill>
                            <a:schemeClr val="accent1">
                              <a:lumMod val="50000"/>
                            </a:schemeClr>
                          </a:solidFill>
                          <a:latin typeface="Calibri" panose="020F0502020204030204" pitchFamily="34" charset="0"/>
                          <a:cs typeface="Calibri" panose="020F0502020204030204" pitchFamily="34" charset="0"/>
                        </a:rPr>
                        <a:t>Soberanía</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ESTADO Y NACIÓN</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MÉXICO COMO ESTADO</a:t>
                      </a:r>
                    </a:p>
                    <a:p>
                      <a:pPr algn="r"/>
                      <a:endParaRPr lang="es-MX" sz="2200" dirty="0" smtClean="0">
                        <a:solidFill>
                          <a:schemeClr val="accent1">
                            <a:lumMod val="50000"/>
                          </a:schemeClr>
                        </a:solidFill>
                        <a:latin typeface="Calibri" panose="020F0502020204030204" pitchFamily="34" charset="0"/>
                        <a:cs typeface="Calibri" panose="020F0502020204030204" pitchFamily="34" charset="0"/>
                      </a:endParaRP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Conclusiones</a:t>
                      </a: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Referencias</a:t>
                      </a:r>
                      <a:endParaRPr lang="es-MX" sz="2200" dirty="0">
                        <a:solidFill>
                          <a:schemeClr val="accent1">
                            <a:lumMod val="50000"/>
                          </a:schemeClr>
                        </a:solidFill>
                        <a:latin typeface="Calibri" panose="020F0502020204030204" pitchFamily="34" charset="0"/>
                        <a:cs typeface="Calibri" panose="020F0502020204030204" pitchFamily="34" charset="0"/>
                      </a:endParaRPr>
                    </a:p>
                  </a:txBody>
                  <a:tcPr>
                    <a:solidFill>
                      <a:schemeClr val="tx2">
                        <a:lumMod val="20000"/>
                        <a:lumOff val="80000"/>
                      </a:schemeClr>
                    </a:solidFill>
                  </a:tcPr>
                </a:tc>
                <a:tc>
                  <a:txBody>
                    <a:bodyPr/>
                    <a:lstStyle/>
                    <a:p>
                      <a:pPr algn="r"/>
                      <a:r>
                        <a:rPr lang="es-MX" sz="2200" dirty="0" smtClean="0">
                          <a:solidFill>
                            <a:schemeClr val="accent1">
                              <a:lumMod val="50000"/>
                            </a:schemeClr>
                          </a:solidFill>
                          <a:latin typeface="Calibri" panose="020F0502020204030204" pitchFamily="34" charset="0"/>
                          <a:cs typeface="Calibri" panose="020F0502020204030204" pitchFamily="34" charset="0"/>
                        </a:rPr>
                        <a:t>4</a:t>
                      </a:r>
                    </a:p>
                    <a:p>
                      <a:pPr algn="r"/>
                      <a:endParaRPr lang="es-MX" sz="2200" dirty="0" smtClean="0">
                        <a:solidFill>
                          <a:schemeClr val="accent1">
                            <a:lumMod val="50000"/>
                          </a:schemeClr>
                        </a:solidFill>
                        <a:latin typeface="Calibri" panose="020F0502020204030204" pitchFamily="34" charset="0"/>
                        <a:cs typeface="Calibri" panose="020F0502020204030204" pitchFamily="34" charset="0"/>
                      </a:endParaRP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7</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11</a:t>
                      </a: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13</a:t>
                      </a: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17</a:t>
                      </a: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2023</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26</a:t>
                      </a:r>
                    </a:p>
                    <a:p>
                      <a:pPr algn="r"/>
                      <a:r>
                        <a:rPr lang="es-MX" sz="2200" dirty="0" smtClean="0">
                          <a:solidFill>
                            <a:schemeClr val="accent1">
                              <a:lumMod val="75000"/>
                            </a:schemeClr>
                          </a:solidFill>
                          <a:latin typeface="Calibri" panose="020F0502020204030204" pitchFamily="34" charset="0"/>
                          <a:cs typeface="Calibri" panose="020F0502020204030204" pitchFamily="34" charset="0"/>
                        </a:rPr>
                        <a:t>32</a:t>
                      </a:r>
                    </a:p>
                    <a:p>
                      <a:pPr algn="r"/>
                      <a:endParaRPr lang="es-MX" sz="2200" dirty="0" smtClean="0">
                        <a:solidFill>
                          <a:schemeClr val="accent1">
                            <a:lumMod val="50000"/>
                          </a:schemeClr>
                        </a:solidFill>
                        <a:latin typeface="Calibri" panose="020F0502020204030204" pitchFamily="34" charset="0"/>
                        <a:cs typeface="Calibri" panose="020F0502020204030204" pitchFamily="34" charset="0"/>
                      </a:endParaRP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42</a:t>
                      </a:r>
                    </a:p>
                    <a:p>
                      <a:pPr algn="r"/>
                      <a:r>
                        <a:rPr lang="es-MX" sz="2200" dirty="0" smtClean="0">
                          <a:solidFill>
                            <a:schemeClr val="accent1">
                              <a:lumMod val="50000"/>
                            </a:schemeClr>
                          </a:solidFill>
                          <a:latin typeface="Calibri" panose="020F0502020204030204" pitchFamily="34" charset="0"/>
                          <a:cs typeface="Calibri" panose="020F0502020204030204" pitchFamily="34" charset="0"/>
                        </a:rPr>
                        <a:t>43</a:t>
                      </a:r>
                      <a:endParaRPr lang="es-MX" sz="2200" dirty="0">
                        <a:solidFill>
                          <a:schemeClr val="accent1">
                            <a:lumMod val="50000"/>
                          </a:schemeClr>
                        </a:solidFill>
                        <a:latin typeface="Calibri" panose="020F0502020204030204" pitchFamily="34" charset="0"/>
                        <a:cs typeface="Calibri" panose="020F0502020204030204" pitchFamily="34" charset="0"/>
                      </a:endParaRPr>
                    </a:p>
                  </a:txBody>
                  <a:tcPr>
                    <a:solidFill>
                      <a:schemeClr val="tx2">
                        <a:lumMod val="20000"/>
                        <a:lumOff val="8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168217968"/>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71600" y="685800"/>
            <a:ext cx="9601200" cy="3854901"/>
          </a:xfrm>
          <a:prstGeom prst="rect">
            <a:avLst/>
          </a:prstGeom>
          <a:solidFill>
            <a:schemeClr val="tx2">
              <a:lumMod val="25000"/>
              <a:lumOff val="75000"/>
            </a:schemeClr>
          </a:solidFill>
        </p:spPr>
        <p:txBody>
          <a:bodyPr wrap="square">
            <a:spAutoFit/>
          </a:bodyPr>
          <a:lstStyle/>
          <a:p>
            <a:pPr algn="just"/>
            <a:endParaRPr lang="es-MX" sz="1050" b="0" i="0" dirty="0" smtClean="0">
              <a:solidFill>
                <a:srgbClr val="010101"/>
              </a:solidFill>
              <a:effectLst/>
              <a:latin typeface="Open Sans"/>
            </a:endParaRPr>
          </a:p>
          <a:p>
            <a:pPr algn="just"/>
            <a:r>
              <a:rPr lang="es-MX" sz="2000" b="0" i="0" dirty="0" smtClean="0">
                <a:solidFill>
                  <a:srgbClr val="010101"/>
                </a:solidFill>
                <a:effectLst/>
                <a:latin typeface="Calibri" panose="020F0502020204030204" pitchFamily="34" charset="0"/>
                <a:cs typeface="Calibri" panose="020F0502020204030204" pitchFamily="34" charset="0"/>
              </a:rPr>
              <a:t>El </a:t>
            </a:r>
            <a:r>
              <a:rPr lang="es-MX" sz="2000" b="1" i="0" dirty="0" smtClean="0">
                <a:solidFill>
                  <a:srgbClr val="010101"/>
                </a:solidFill>
                <a:effectLst/>
                <a:latin typeface="Calibri" panose="020F0502020204030204" pitchFamily="34" charset="0"/>
                <a:cs typeface="Calibri" panose="020F0502020204030204" pitchFamily="34" charset="0"/>
              </a:rPr>
              <a:t>Estado-nación</a:t>
            </a:r>
            <a:r>
              <a:rPr lang="es-MX" sz="2000" b="0" i="0" dirty="0" smtClean="0">
                <a:solidFill>
                  <a:srgbClr val="010101"/>
                </a:solidFill>
                <a:effectLst/>
                <a:latin typeface="Calibri" panose="020F0502020204030204" pitchFamily="34" charset="0"/>
                <a:cs typeface="Calibri" panose="020F0502020204030204" pitchFamily="34" charset="0"/>
              </a:rPr>
              <a:t> presupone la equivalencia de un Estado con una nación. Hoy en día se reconocen 200 Estados, cuyas tierras y mares abarcan prácticamente todo el planeta, pero también se reconoce la existencia de más de 6 mil naciones, entendidas estas, según el politólogo José Álvarez Junco, como “un grupo de individuos que creen compartir ciertos rasgos culturales y viven sobre un territorio que consideran propio.</a:t>
            </a:r>
          </a:p>
          <a:p>
            <a:pPr algn="just"/>
            <a:endParaRPr lang="es-MX" sz="1200" b="0" i="0" dirty="0" smtClean="0">
              <a:solidFill>
                <a:srgbClr val="010101"/>
              </a:solidFill>
              <a:effectLst/>
              <a:latin typeface="Calibri" panose="020F0502020204030204" pitchFamily="34" charset="0"/>
              <a:cs typeface="Calibri" panose="020F0502020204030204" pitchFamily="34" charset="0"/>
            </a:endParaRPr>
          </a:p>
          <a:p>
            <a:pPr algn="just"/>
            <a:r>
              <a:rPr lang="es-MX" sz="2000" dirty="0" smtClean="0">
                <a:solidFill>
                  <a:srgbClr val="010101"/>
                </a:solidFill>
                <a:latin typeface="Calibri" panose="020F0502020204030204" pitchFamily="34" charset="0"/>
                <a:cs typeface="Calibri" panose="020F0502020204030204" pitchFamily="34" charset="0"/>
              </a:rPr>
              <a:t>Aritméticamente no puede existir una coincidencia entre el número de Estados y el número de naciones, lo que obliga a la mayor parte de los Estados a ser multinacionales, multiculturales, políglotas e incluyentes, si no quieren desmembrarse. Los tiempos en que una sola raza, ideología o religión constituían el eje de cohesión de un Estado han quedado en el pasado.</a:t>
            </a:r>
          </a:p>
          <a:p>
            <a:pPr algn="just"/>
            <a:endParaRPr lang="es-MX" b="0" i="0" dirty="0">
              <a:solidFill>
                <a:srgbClr val="010101"/>
              </a:solidFill>
              <a:effectLst/>
              <a:latin typeface="Open Sans"/>
            </a:endParaRPr>
          </a:p>
        </p:txBody>
      </p:sp>
      <p:pic>
        <p:nvPicPr>
          <p:cNvPr id="3" name="Imagen 2"/>
          <p:cNvPicPr>
            <a:picLocks noChangeAspect="1"/>
          </p:cNvPicPr>
          <p:nvPr/>
        </p:nvPicPr>
        <p:blipFill rotWithShape="1">
          <a:blip r:embed="rId2"/>
          <a:srcRect l="17227" r="16791"/>
          <a:stretch/>
        </p:blipFill>
        <p:spPr>
          <a:xfrm>
            <a:off x="4757377" y="4016521"/>
            <a:ext cx="2677461" cy="2663478"/>
          </a:xfrm>
          <a:prstGeom prst="rect">
            <a:avLst/>
          </a:prstGeom>
        </p:spPr>
      </p:pic>
      <p:sp>
        <p:nvSpPr>
          <p:cNvPr id="5" name="Marcador de número de diapositiva 4"/>
          <p:cNvSpPr>
            <a:spLocks noGrp="1"/>
          </p:cNvSpPr>
          <p:nvPr>
            <p:ph type="sldNum" sz="quarter" idx="12"/>
          </p:nvPr>
        </p:nvSpPr>
        <p:spPr/>
        <p:txBody>
          <a:bodyPr/>
          <a:lstStyle/>
          <a:p>
            <a:fld id="{579D3D31-37EB-4C2E-B06E-64573489A9E5}" type="slidenum">
              <a:rPr lang="es-MX" smtClean="0">
                <a:solidFill>
                  <a:prstClr val="black">
                    <a:tint val="75000"/>
                  </a:prstClr>
                </a:solidFill>
              </a:rPr>
              <a:pPr/>
              <a:t>30</a:t>
            </a:fld>
            <a:endParaRPr lang="es-MX">
              <a:solidFill>
                <a:prstClr val="black">
                  <a:tint val="75000"/>
                </a:prstClr>
              </a:solidFill>
            </a:endParaRPr>
          </a:p>
        </p:txBody>
      </p:sp>
    </p:spTree>
    <p:extLst>
      <p:ext uri="{BB962C8B-B14F-4D97-AF65-F5344CB8AC3E}">
        <p14:creationId xmlns:p14="http://schemas.microsoft.com/office/powerpoint/2010/main" val="6444121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71600" y="941982"/>
            <a:ext cx="6096000" cy="1631216"/>
          </a:xfrm>
          <a:prstGeom prst="rect">
            <a:avLst/>
          </a:prstGeom>
          <a:solidFill>
            <a:schemeClr val="accent2"/>
          </a:solidFill>
        </p:spPr>
        <p:txBody>
          <a:bodyPr>
            <a:spAutoFit/>
          </a:bodyPr>
          <a:lstStyle/>
          <a:p>
            <a:pPr algn="just"/>
            <a:r>
              <a:rPr lang="es-MX" sz="2000" dirty="0">
                <a:solidFill>
                  <a:srgbClr val="333333"/>
                </a:solidFill>
                <a:latin typeface="Calibri" panose="020F0502020204030204" pitchFamily="34" charset="0"/>
                <a:cs typeface="Calibri" panose="020F0502020204030204" pitchFamily="34" charset="0"/>
              </a:rPr>
              <a:t>En la actualidad se entiende por país, frecuentemente el territorio controlado/reclamado por un estado y las gentes que habitan en él</a:t>
            </a:r>
            <a:r>
              <a:rPr lang="es-MX" sz="2000" dirty="0" smtClean="0">
                <a:solidFill>
                  <a:srgbClr val="333333"/>
                </a:solidFill>
                <a:latin typeface="Calibri" panose="020F0502020204030204" pitchFamily="34" charset="0"/>
                <a:cs typeface="Calibri" panose="020F0502020204030204" pitchFamily="34" charset="0"/>
              </a:rPr>
              <a:t>.</a:t>
            </a:r>
          </a:p>
          <a:p>
            <a:pPr algn="just"/>
            <a:r>
              <a:rPr lang="es-MX" sz="2000" b="1" dirty="0">
                <a:latin typeface="Calibri" panose="020F0502020204030204" pitchFamily="34" charset="0"/>
                <a:cs typeface="Calibri" panose="020F0502020204030204" pitchFamily="34" charset="0"/>
              </a:rPr>
              <a:t>El país</a:t>
            </a:r>
            <a:r>
              <a:rPr lang="es-MX" sz="2000" dirty="0">
                <a:latin typeface="Calibri" panose="020F0502020204030204" pitchFamily="34" charset="0"/>
                <a:cs typeface="Calibri" panose="020F0502020204030204" pitchFamily="34" charset="0"/>
              </a:rPr>
              <a:t> es el territorio y el suelo que controla un </a:t>
            </a:r>
            <a:r>
              <a:rPr lang="es-MX" sz="2000" b="1" dirty="0">
                <a:latin typeface="Calibri" panose="020F0502020204030204" pitchFamily="34" charset="0"/>
                <a:cs typeface="Calibri" panose="020F0502020204030204" pitchFamily="34" charset="0"/>
              </a:rPr>
              <a:t>estado</a:t>
            </a:r>
            <a:r>
              <a:rPr lang="es-MX" sz="2000" dirty="0">
                <a:latin typeface="Calibri" panose="020F0502020204030204" pitchFamily="34" charset="0"/>
                <a:cs typeface="Calibri" panose="020F0502020204030204" pitchFamily="34" charset="0"/>
              </a:rPr>
              <a:t>. No entras en un </a:t>
            </a:r>
            <a:r>
              <a:rPr lang="es-MX" sz="2000" b="1" dirty="0">
                <a:latin typeface="Calibri" panose="020F0502020204030204" pitchFamily="34" charset="0"/>
                <a:cs typeface="Calibri" panose="020F0502020204030204" pitchFamily="34" charset="0"/>
              </a:rPr>
              <a:t>estado</a:t>
            </a:r>
            <a:r>
              <a:rPr lang="es-MX" sz="2000" dirty="0">
                <a:latin typeface="Calibri" panose="020F0502020204030204" pitchFamily="34" charset="0"/>
                <a:cs typeface="Calibri" panose="020F0502020204030204" pitchFamily="34" charset="0"/>
              </a:rPr>
              <a:t>, sino un </a:t>
            </a:r>
            <a:r>
              <a:rPr lang="es-MX" sz="2000" b="1" dirty="0">
                <a:latin typeface="Calibri" panose="020F0502020204030204" pitchFamily="34" charset="0"/>
                <a:cs typeface="Calibri" panose="020F0502020204030204" pitchFamily="34" charset="0"/>
              </a:rPr>
              <a:t>país</a:t>
            </a:r>
            <a:r>
              <a:rPr lang="es-MX" sz="2000" dirty="0" smtClean="0">
                <a:latin typeface="Calibri" panose="020F0502020204030204" pitchFamily="34" charset="0"/>
                <a:cs typeface="Calibri" panose="020F0502020204030204" pitchFamily="34" charset="0"/>
              </a:rPr>
              <a:t>.</a:t>
            </a:r>
            <a:endParaRPr lang="es-MX" dirty="0"/>
          </a:p>
        </p:txBody>
      </p:sp>
      <p:pic>
        <p:nvPicPr>
          <p:cNvPr id="3" name="Imagen 2"/>
          <p:cNvPicPr>
            <a:picLocks noChangeAspect="1"/>
          </p:cNvPicPr>
          <p:nvPr/>
        </p:nvPicPr>
        <p:blipFill>
          <a:blip r:embed="rId2"/>
          <a:stretch>
            <a:fillRect/>
          </a:stretch>
        </p:blipFill>
        <p:spPr>
          <a:xfrm>
            <a:off x="4826511" y="2724591"/>
            <a:ext cx="6213231" cy="3456110"/>
          </a:xfrm>
          <a:prstGeom prst="rect">
            <a:avLst/>
          </a:prstGeom>
        </p:spPr>
      </p:pic>
      <p:sp>
        <p:nvSpPr>
          <p:cNvPr id="5" name="Marcador de número de diapositiva 4"/>
          <p:cNvSpPr>
            <a:spLocks noGrp="1"/>
          </p:cNvSpPr>
          <p:nvPr>
            <p:ph type="sldNum" sz="quarter" idx="12"/>
          </p:nvPr>
        </p:nvSpPr>
        <p:spPr/>
        <p:txBody>
          <a:bodyPr/>
          <a:lstStyle/>
          <a:p>
            <a:fld id="{579D3D31-37EB-4C2E-B06E-64573489A9E5}" type="slidenum">
              <a:rPr lang="es-MX" smtClean="0">
                <a:solidFill>
                  <a:prstClr val="black">
                    <a:tint val="75000"/>
                  </a:prstClr>
                </a:solidFill>
              </a:rPr>
              <a:pPr/>
              <a:t>31</a:t>
            </a:fld>
            <a:endParaRPr lang="es-MX">
              <a:solidFill>
                <a:prstClr val="black">
                  <a:tint val="75000"/>
                </a:prstClr>
              </a:solidFill>
            </a:endParaRPr>
          </a:p>
        </p:txBody>
      </p:sp>
    </p:spTree>
    <p:extLst>
      <p:ext uri="{BB962C8B-B14F-4D97-AF65-F5344CB8AC3E}">
        <p14:creationId xmlns:p14="http://schemas.microsoft.com/office/powerpoint/2010/main" val="2510692466"/>
      </p:ext>
    </p:extLst>
  </p:cSld>
  <p:clrMapOvr>
    <a:masterClrMapping/>
  </p:clrMapOvr>
  <mc:AlternateContent xmlns:mc="http://schemas.openxmlformats.org/markup-compatibility/2006" xmlns:p14="http://schemas.microsoft.com/office/powerpoint/2010/main">
    <mc:Choice Requires="p14">
      <p:transition spd="slow" p14:dur="1500">
        <p:circle/>
      </p:transition>
    </mc:Choice>
    <mc:Fallback xmlns="">
      <p:transition spd="slow">
        <p:circl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15128" y="2760292"/>
            <a:ext cx="8361229" cy="1126388"/>
          </a:xfrm>
          <a:solidFill>
            <a:schemeClr val="accent4"/>
          </a:solidFill>
        </p:spPr>
        <p:txBody>
          <a:bodyPr/>
          <a:lstStyle/>
          <a:p>
            <a:r>
              <a:rPr lang="es-MX" sz="6000" b="1" i="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MÉXICO COMO ESTADO</a:t>
            </a:r>
            <a:endParaRPr lang="es-MX" sz="6000" b="1" i="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4" name="Marcador de número de diapositiva 3"/>
          <p:cNvSpPr>
            <a:spLocks noGrp="1"/>
          </p:cNvSpPr>
          <p:nvPr>
            <p:ph type="sldNum" sz="quarter" idx="12"/>
          </p:nvPr>
        </p:nvSpPr>
        <p:spPr/>
        <p:txBody>
          <a:bodyPr/>
          <a:lstStyle/>
          <a:p>
            <a:fld id="{579D3D31-37EB-4C2E-B06E-64573489A9E5}" type="slidenum">
              <a:rPr lang="es-MX" smtClean="0">
                <a:solidFill>
                  <a:prstClr val="black">
                    <a:tint val="75000"/>
                  </a:prstClr>
                </a:solidFill>
              </a:rPr>
              <a:pPr/>
              <a:t>32</a:t>
            </a:fld>
            <a:endParaRPr lang="es-MX">
              <a:solidFill>
                <a:prstClr val="black">
                  <a:tint val="75000"/>
                </a:prstClr>
              </a:solidFill>
            </a:endParaRPr>
          </a:p>
        </p:txBody>
      </p:sp>
      <p:pic>
        <p:nvPicPr>
          <p:cNvPr id="3" name="Imagen 2"/>
          <p:cNvPicPr>
            <a:picLocks noChangeAspect="1"/>
          </p:cNvPicPr>
          <p:nvPr/>
        </p:nvPicPr>
        <p:blipFill>
          <a:blip r:embed="rId2"/>
          <a:stretch>
            <a:fillRect/>
          </a:stretch>
        </p:blipFill>
        <p:spPr>
          <a:xfrm>
            <a:off x="8765962" y="685800"/>
            <a:ext cx="1975275" cy="725487"/>
          </a:xfrm>
          <a:prstGeom prst="rect">
            <a:avLst/>
          </a:prstGeom>
        </p:spPr>
      </p:pic>
      <p:pic>
        <p:nvPicPr>
          <p:cNvPr id="5" name="Imagen 4"/>
          <p:cNvPicPr>
            <a:picLocks noChangeAspect="1"/>
          </p:cNvPicPr>
          <p:nvPr/>
        </p:nvPicPr>
        <p:blipFill>
          <a:blip r:embed="rId3"/>
          <a:stretch>
            <a:fillRect/>
          </a:stretch>
        </p:blipFill>
        <p:spPr>
          <a:xfrm>
            <a:off x="10817322" y="740669"/>
            <a:ext cx="609653" cy="670618"/>
          </a:xfrm>
          <a:prstGeom prst="rect">
            <a:avLst/>
          </a:prstGeom>
        </p:spPr>
      </p:pic>
    </p:spTree>
    <p:extLst>
      <p:ext uri="{BB962C8B-B14F-4D97-AF65-F5344CB8AC3E}">
        <p14:creationId xmlns:p14="http://schemas.microsoft.com/office/powerpoint/2010/main" val="4079114946"/>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4755976" y="950720"/>
            <a:ext cx="6216824" cy="5168264"/>
          </a:xfrm>
          <a:prstGeom prst="rect">
            <a:avLst/>
          </a:prstGeom>
          <a:solidFill>
            <a:schemeClr val="bg1">
              <a:lumMod val="85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0" algn="just">
              <a:buNone/>
            </a:pPr>
            <a:r>
              <a:rPr lang="es-MX" sz="2200" dirty="0">
                <a:latin typeface="Calibri" panose="020F0502020204030204" pitchFamily="34" charset="0"/>
                <a:cs typeface="Calibri" panose="020F0502020204030204" pitchFamily="34" charset="0"/>
              </a:rPr>
              <a:t>La población de México de acuerdo al censo realizado por el Instituto Nacional de Estadística y Geografía (INEGI), ascendía a los casi 130 millones de habitantes en el año 2015.</a:t>
            </a:r>
          </a:p>
          <a:p>
            <a:pPr marL="85725" indent="0" algn="just">
              <a:buNone/>
            </a:pPr>
            <a:r>
              <a:rPr lang="es-MX" sz="2200" dirty="0" smtClean="0">
                <a:latin typeface="Calibri" panose="020F0502020204030204" pitchFamily="34" charset="0"/>
                <a:cs typeface="Calibri" panose="020F0502020204030204" pitchFamily="34" charset="0"/>
              </a:rPr>
              <a:t>La </a:t>
            </a:r>
            <a:r>
              <a:rPr lang="es-MX" sz="2200" dirty="0">
                <a:latin typeface="Calibri" panose="020F0502020204030204" pitchFamily="34" charset="0"/>
                <a:cs typeface="Calibri" panose="020F0502020204030204" pitchFamily="34" charset="0"/>
              </a:rPr>
              <a:t>mayor parte de la población de México se encuentra localizada en el Estado de México. Allí habitan aproximadamente 15 millones de habitantes, divididos de manera proporcional entre hombres y mujeres (7.3 millones de hombres y 7.7 millones de mujeres).</a:t>
            </a:r>
          </a:p>
          <a:p>
            <a:pPr marL="85725" indent="0" algn="just">
              <a:buNone/>
            </a:pPr>
            <a:r>
              <a:rPr lang="es-MX" sz="2200" dirty="0" smtClean="0">
                <a:latin typeface="Calibri" panose="020F0502020204030204" pitchFamily="34" charset="0"/>
                <a:cs typeface="Calibri" panose="020F0502020204030204" pitchFamily="34" charset="0"/>
              </a:rPr>
              <a:t>Basándose </a:t>
            </a:r>
            <a:r>
              <a:rPr lang="es-MX" sz="2200" dirty="0">
                <a:latin typeface="Calibri" panose="020F0502020204030204" pitchFamily="34" charset="0"/>
                <a:cs typeface="Calibri" panose="020F0502020204030204" pitchFamily="34" charset="0"/>
              </a:rPr>
              <a:t>en los estudios llevados a cabo por el INEGI entre los años 2005 y 2011, la población mexicana tiene la tendencia a crecer un 1.6% cada año (INEGI, 2015</a:t>
            </a:r>
            <a:r>
              <a:rPr lang="es-MX" sz="2200" dirty="0" smtClean="0">
                <a:latin typeface="Calibri" panose="020F0502020204030204" pitchFamily="34" charset="0"/>
                <a:cs typeface="Calibri" panose="020F0502020204030204" pitchFamily="34" charset="0"/>
              </a:rPr>
              <a:t>).</a:t>
            </a:r>
            <a:endParaRPr lang="es-MX" sz="2200" dirty="0">
              <a:latin typeface="Calibri" panose="020F0502020204030204" pitchFamily="34" charset="0"/>
              <a:cs typeface="Calibri" panose="020F0502020204030204" pitchFamily="34" charset="0"/>
            </a:endParaRPr>
          </a:p>
        </p:txBody>
      </p:sp>
      <p:sp>
        <p:nvSpPr>
          <p:cNvPr id="3" name="1 Título"/>
          <p:cNvSpPr txBox="1">
            <a:spLocks/>
          </p:cNvSpPr>
          <p:nvPr/>
        </p:nvSpPr>
        <p:spPr>
          <a:xfrm>
            <a:off x="1371600" y="950720"/>
            <a:ext cx="3260221" cy="542900"/>
          </a:xfrm>
          <a:prstGeom prst="rect">
            <a:avLst/>
          </a:prstGeom>
          <a:solidFill>
            <a:schemeClr val="accent6"/>
          </a:solidFill>
          <a:ln>
            <a:solidFill>
              <a:schemeClr val="accent1">
                <a:lumMod val="75000"/>
              </a:schemeClr>
            </a:solidFill>
          </a:ln>
        </p:spPr>
        <p:txBody>
          <a:bodyPr>
            <a:no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algn="ctr"/>
            <a:r>
              <a:rPr lang="es-MX" sz="3600" b="1" smtClean="0">
                <a:solidFill>
                  <a:schemeClr val="bg1"/>
                </a:solidFill>
                <a:latin typeface="Calibri" panose="020F0502020204030204" pitchFamily="34" charset="0"/>
                <a:cs typeface="Calibri" panose="020F0502020204030204" pitchFamily="34" charset="0"/>
              </a:rPr>
              <a:t>Población</a:t>
            </a:r>
            <a:endParaRPr lang="es-MX" sz="4000" b="1" dirty="0">
              <a:solidFill>
                <a:schemeClr val="bg1"/>
              </a:solidFill>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stretch>
            <a:fillRect/>
          </a:stretch>
        </p:blipFill>
        <p:spPr>
          <a:xfrm>
            <a:off x="1371600" y="2338938"/>
            <a:ext cx="3328498" cy="2218999"/>
          </a:xfrm>
          <a:prstGeom prst="rect">
            <a:avLst/>
          </a:prstGeom>
        </p:spPr>
      </p:pic>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33</a:t>
            </a:fld>
            <a:endParaRPr lang="es-MX">
              <a:solidFill>
                <a:prstClr val="black">
                  <a:tint val="75000"/>
                </a:prstClr>
              </a:solidFill>
            </a:endParaRPr>
          </a:p>
        </p:txBody>
      </p:sp>
    </p:spTree>
    <p:extLst>
      <p:ext uri="{BB962C8B-B14F-4D97-AF65-F5344CB8AC3E}">
        <p14:creationId xmlns:p14="http://schemas.microsoft.com/office/powerpoint/2010/main" val="37354733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371600" y="685800"/>
            <a:ext cx="9259444" cy="1852301"/>
          </a:xfrm>
          <a:prstGeom prst="rect">
            <a:avLst/>
          </a:prstGeom>
          <a:solidFill>
            <a:schemeClr val="accent6">
              <a:lumMod val="75000"/>
            </a:schemeClr>
          </a:solidFill>
          <a:ln>
            <a:solidFill>
              <a:schemeClr val="accent1">
                <a:lumMod val="75000"/>
              </a:schemeClr>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0" algn="just">
              <a:buNone/>
            </a:pPr>
            <a:r>
              <a:rPr lang="es-MX" sz="2200" b="1" dirty="0" smtClean="0">
                <a:solidFill>
                  <a:schemeClr val="bg1"/>
                </a:solidFill>
                <a:latin typeface="Calibri" panose="020F0502020204030204" pitchFamily="34" charset="0"/>
                <a:cs typeface="Calibri" panose="020F0502020204030204" pitchFamily="34" charset="0"/>
              </a:rPr>
              <a:t>La nacionalidad</a:t>
            </a:r>
            <a:r>
              <a:rPr lang="es-MX" sz="2200" dirty="0" smtClean="0">
                <a:solidFill>
                  <a:schemeClr val="bg1"/>
                </a:solidFill>
                <a:latin typeface="Calibri" panose="020F0502020204030204" pitchFamily="34" charset="0"/>
                <a:cs typeface="Calibri" panose="020F0502020204030204" pitchFamily="34" charset="0"/>
              </a:rPr>
              <a:t> es un vínculo político porque implica una condición imprescindible de la ciudadanía. Para ser ciudadano es condición necesaria, pero no suficiente, ser mexicano.</a:t>
            </a:r>
          </a:p>
          <a:p>
            <a:pPr marL="85725" indent="0" algn="just">
              <a:buNone/>
            </a:pPr>
            <a:r>
              <a:rPr lang="es-MX" sz="2200" dirty="0" smtClean="0">
                <a:solidFill>
                  <a:schemeClr val="bg1"/>
                </a:solidFill>
                <a:latin typeface="Calibri" panose="020F0502020204030204" pitchFamily="34" charset="0"/>
                <a:cs typeface="Calibri" panose="020F0502020204030204" pitchFamily="34" charset="0"/>
              </a:rPr>
              <a:t>Existen mexicanos que no son ciudadanos: los menores de 18 años por ejemplo.</a:t>
            </a:r>
          </a:p>
        </p:txBody>
      </p:sp>
      <p:pic>
        <p:nvPicPr>
          <p:cNvPr id="3" name="Imagen 2"/>
          <p:cNvPicPr>
            <a:picLocks noChangeAspect="1"/>
          </p:cNvPicPr>
          <p:nvPr/>
        </p:nvPicPr>
        <p:blipFill>
          <a:blip r:embed="rId2"/>
          <a:stretch>
            <a:fillRect/>
          </a:stretch>
        </p:blipFill>
        <p:spPr>
          <a:xfrm>
            <a:off x="7639735" y="2171700"/>
            <a:ext cx="2939829" cy="2452978"/>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579D3D31-37EB-4C2E-B06E-64573489A9E5}" type="slidenum">
              <a:rPr lang="es-MX" smtClean="0">
                <a:solidFill>
                  <a:prstClr val="black">
                    <a:tint val="75000"/>
                  </a:prstClr>
                </a:solidFill>
              </a:rPr>
              <a:pPr/>
              <a:t>34</a:t>
            </a:fld>
            <a:endParaRPr lang="es-MX">
              <a:solidFill>
                <a:prstClr val="black">
                  <a:tint val="75000"/>
                </a:prstClr>
              </a:solidFill>
            </a:endParaRPr>
          </a:p>
        </p:txBody>
      </p:sp>
      <p:sp>
        <p:nvSpPr>
          <p:cNvPr id="6" name="2 Marcador de contenido"/>
          <p:cNvSpPr txBox="1">
            <a:spLocks/>
          </p:cNvSpPr>
          <p:nvPr/>
        </p:nvSpPr>
        <p:spPr>
          <a:xfrm>
            <a:off x="1371600" y="2652113"/>
            <a:ext cx="6216824" cy="1553773"/>
          </a:xfrm>
          <a:prstGeom prst="rect">
            <a:avLst/>
          </a:prstGeom>
          <a:solidFill>
            <a:schemeClr val="bg1">
              <a:lumMod val="85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0" algn="just">
              <a:buNone/>
            </a:pPr>
            <a:r>
              <a:rPr lang="es-MX" sz="1800" b="1" dirty="0">
                <a:latin typeface="Calibri" panose="020F0502020204030204" pitchFamily="34" charset="0"/>
                <a:cs typeface="Calibri" panose="020F0502020204030204" pitchFamily="34" charset="0"/>
              </a:rPr>
              <a:t>Artículo 34.</a:t>
            </a:r>
            <a:r>
              <a:rPr lang="es-MX" sz="1800" dirty="0">
                <a:latin typeface="Calibri" panose="020F0502020204030204" pitchFamily="34" charset="0"/>
                <a:cs typeface="Calibri" panose="020F0502020204030204" pitchFamily="34" charset="0"/>
              </a:rPr>
              <a:t> Son ciudadanos de la República los varones y mujeres que, teniendo la calidad de mexicanos, reúnan, además, los siguientes requisitos: </a:t>
            </a:r>
            <a:endParaRPr lang="es-MX" sz="1800" dirty="0" smtClean="0">
              <a:latin typeface="Calibri" panose="020F0502020204030204" pitchFamily="34" charset="0"/>
              <a:cs typeface="Calibri" panose="020F0502020204030204" pitchFamily="34" charset="0"/>
            </a:endParaRPr>
          </a:p>
          <a:p>
            <a:pPr marL="485775" indent="-400050" algn="just">
              <a:buAutoNum type="romanUcPeriod"/>
            </a:pPr>
            <a:r>
              <a:rPr lang="es-MX" sz="1800" dirty="0" smtClean="0">
                <a:latin typeface="Calibri" panose="020F0502020204030204" pitchFamily="34" charset="0"/>
                <a:cs typeface="Calibri" panose="020F0502020204030204" pitchFamily="34" charset="0"/>
              </a:rPr>
              <a:t>Haber </a:t>
            </a:r>
            <a:r>
              <a:rPr lang="es-MX" sz="1800" dirty="0">
                <a:latin typeface="Calibri" panose="020F0502020204030204" pitchFamily="34" charset="0"/>
                <a:cs typeface="Calibri" panose="020F0502020204030204" pitchFamily="34" charset="0"/>
              </a:rPr>
              <a:t>cumplido 18 años, y </a:t>
            </a:r>
            <a:endParaRPr lang="es-MX" sz="1800" dirty="0" smtClean="0">
              <a:latin typeface="Calibri" panose="020F0502020204030204" pitchFamily="34" charset="0"/>
              <a:cs typeface="Calibri" panose="020F0502020204030204" pitchFamily="34" charset="0"/>
            </a:endParaRPr>
          </a:p>
          <a:p>
            <a:pPr marL="485775" indent="-400050" algn="just">
              <a:buAutoNum type="romanUcPeriod"/>
            </a:pPr>
            <a:r>
              <a:rPr lang="es-MX" sz="1800" dirty="0" smtClean="0">
                <a:latin typeface="Calibri" panose="020F0502020204030204" pitchFamily="34" charset="0"/>
                <a:cs typeface="Calibri" panose="020F0502020204030204" pitchFamily="34" charset="0"/>
              </a:rPr>
              <a:t>Tener </a:t>
            </a:r>
            <a:r>
              <a:rPr lang="es-MX" sz="1800" dirty="0">
                <a:latin typeface="Calibri" panose="020F0502020204030204" pitchFamily="34" charset="0"/>
                <a:cs typeface="Calibri" panose="020F0502020204030204" pitchFamily="34" charset="0"/>
              </a:rPr>
              <a:t>un modo honesto de vivir.</a:t>
            </a:r>
            <a:r>
              <a:rPr lang="es-MX" sz="1800" dirty="0" smtClean="0">
                <a:latin typeface="Calibri" panose="020F0502020204030204" pitchFamily="34" charset="0"/>
                <a:cs typeface="Calibri" panose="020F0502020204030204" pitchFamily="34" charset="0"/>
              </a:rPr>
              <a:t>.</a:t>
            </a:r>
            <a:endParaRPr lang="es-MX" sz="1800" dirty="0">
              <a:latin typeface="Calibri" panose="020F0502020204030204" pitchFamily="34" charset="0"/>
              <a:cs typeface="Calibri" panose="020F0502020204030204" pitchFamily="34" charset="0"/>
            </a:endParaRPr>
          </a:p>
        </p:txBody>
      </p:sp>
      <p:sp>
        <p:nvSpPr>
          <p:cNvPr id="7" name="2 Marcador de contenido"/>
          <p:cNvSpPr txBox="1">
            <a:spLocks/>
          </p:cNvSpPr>
          <p:nvPr/>
        </p:nvSpPr>
        <p:spPr>
          <a:xfrm>
            <a:off x="1371600" y="4366809"/>
            <a:ext cx="9259444" cy="1896454"/>
          </a:xfrm>
          <a:prstGeom prst="rect">
            <a:avLst/>
          </a:prstGeom>
          <a:solidFill>
            <a:schemeClr val="bg1">
              <a:lumMod val="65000"/>
            </a:schemeClr>
          </a:solidFill>
          <a:ln>
            <a:solidFill>
              <a:schemeClr val="accent1">
                <a:lumMod val="75000"/>
              </a:schemeClr>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0" algn="just">
              <a:buNone/>
            </a:pPr>
            <a:r>
              <a:rPr lang="es-MX" sz="2200" dirty="0" smtClean="0">
                <a:solidFill>
                  <a:prstClr val="black"/>
                </a:solidFill>
                <a:latin typeface="Calibri" panose="020F0502020204030204" pitchFamily="34" charset="0"/>
                <a:cs typeface="Calibri" panose="020F0502020204030204" pitchFamily="34" charset="0"/>
              </a:rPr>
              <a:t>En México la constitución establece la nacionalidad mexicana no en términos conceptuales o abstractos, sino mediante el señalamiento de quienes tienen la calidad jurídica de mexicanos, cuáles son sus prerrogativas y obligaciones y cómo puede perderse esa calidad o relación jurídica. (Artículo 30 Constitucional)</a:t>
            </a:r>
            <a:endParaRPr lang="es-MX" sz="2200"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24459214"/>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5284941" y="685799"/>
            <a:ext cx="6431344" cy="5988465"/>
          </a:xfrm>
          <a:prstGeom prst="rect">
            <a:avLst/>
          </a:prstGeom>
          <a:solidFill>
            <a:schemeClr val="accent4">
              <a:lumMod val="20000"/>
              <a:lumOff val="80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s-MX" sz="2000" dirty="0">
                <a:latin typeface="Calibri" panose="020F0502020204030204" pitchFamily="34" charset="0"/>
                <a:cs typeface="Calibri" panose="020F0502020204030204" pitchFamily="34" charset="0"/>
              </a:rPr>
              <a:t>El territorio mexicano se encuentra compuesto tanto por área continental como área marítima.</a:t>
            </a:r>
          </a:p>
          <a:p>
            <a:pPr marL="1162050" indent="-179388" algn="just"/>
            <a:r>
              <a:rPr lang="es-MX" sz="2000" dirty="0">
                <a:latin typeface="Calibri" panose="020F0502020204030204" pitchFamily="34" charset="0"/>
                <a:cs typeface="Calibri" panose="020F0502020204030204" pitchFamily="34" charset="0"/>
              </a:rPr>
              <a:t>El área continental es la parte del territorio de México que se encuentra dentro del Continente Americano, más específicamente, al norte del mismo.</a:t>
            </a:r>
          </a:p>
          <a:p>
            <a:pPr marL="1162050" indent="-179388" algn="just"/>
            <a:r>
              <a:rPr lang="es-MX" sz="2000" dirty="0">
                <a:latin typeface="Calibri" panose="020F0502020204030204" pitchFamily="34" charset="0"/>
                <a:cs typeface="Calibri" panose="020F0502020204030204" pitchFamily="34" charset="0"/>
              </a:rPr>
              <a:t>Éste también comprende la superficie de las islas localizadas al interior del área marítima que pertenece al país. En total ocupa un área de 1,947,156 km2</a:t>
            </a:r>
          </a:p>
          <a:p>
            <a:pPr marL="1162050" indent="-179388" algn="just"/>
            <a:r>
              <a:rPr lang="es-MX" sz="2000" dirty="0">
                <a:latin typeface="Calibri" panose="020F0502020204030204" pitchFamily="34" charset="0"/>
                <a:cs typeface="Calibri" panose="020F0502020204030204" pitchFamily="34" charset="0"/>
              </a:rPr>
              <a:t>El área marítima, por su parte, se compone de la Zona Económica Exclusiva o ZEE, y el Mar Territorial. El territorio marítimo mexicano fue definido a través de tratados de índole internacional entre los </a:t>
            </a:r>
            <a:r>
              <a:rPr lang="es-MX" sz="2000" dirty="0" smtClean="0">
                <a:latin typeface="Calibri" panose="020F0502020204030204" pitchFamily="34" charset="0"/>
                <a:cs typeface="Calibri" panose="020F0502020204030204" pitchFamily="34" charset="0"/>
              </a:rPr>
              <a:t>estados de </a:t>
            </a:r>
            <a:r>
              <a:rPr lang="es-MX" sz="2000" dirty="0">
                <a:latin typeface="Calibri" panose="020F0502020204030204" pitchFamily="34" charset="0"/>
                <a:cs typeface="Calibri" panose="020F0502020204030204" pitchFamily="34" charset="0"/>
              </a:rPr>
              <a:t>centro </a:t>
            </a:r>
            <a:r>
              <a:rPr lang="es-MX" sz="2000" dirty="0" smtClean="0">
                <a:latin typeface="Calibri" panose="020F0502020204030204" pitchFamily="34" charset="0"/>
                <a:cs typeface="Calibri" panose="020F0502020204030204" pitchFamily="34" charset="0"/>
              </a:rPr>
              <a:t>américa </a:t>
            </a:r>
            <a:r>
              <a:rPr lang="es-MX" sz="2000" dirty="0">
                <a:latin typeface="Calibri" panose="020F0502020204030204" pitchFamily="34" charset="0"/>
                <a:cs typeface="Calibri" panose="020F0502020204030204" pitchFamily="34" charset="0"/>
              </a:rPr>
              <a:t>(Guatemala, Honduras, Cuba y Belice) y Estados Unidos. En total ocupa un área de 2,926,252 </a:t>
            </a:r>
            <a:r>
              <a:rPr lang="es-MX" sz="2000" dirty="0" smtClean="0">
                <a:latin typeface="Calibri" panose="020F0502020204030204" pitchFamily="34" charset="0"/>
                <a:cs typeface="Calibri" panose="020F0502020204030204" pitchFamily="34" charset="0"/>
              </a:rPr>
              <a:t>km2.</a:t>
            </a:r>
            <a:endParaRPr lang="es-MX" sz="2000" dirty="0">
              <a:latin typeface="Calibri" panose="020F0502020204030204" pitchFamily="34" charset="0"/>
              <a:cs typeface="Calibri" panose="020F0502020204030204" pitchFamily="34" charset="0"/>
            </a:endParaRPr>
          </a:p>
        </p:txBody>
      </p:sp>
      <p:sp>
        <p:nvSpPr>
          <p:cNvPr id="3" name="1 Título"/>
          <p:cNvSpPr txBox="1">
            <a:spLocks/>
          </p:cNvSpPr>
          <p:nvPr/>
        </p:nvSpPr>
        <p:spPr>
          <a:xfrm>
            <a:off x="1485900" y="685799"/>
            <a:ext cx="3466728" cy="659629"/>
          </a:xfrm>
          <a:prstGeom prst="rect">
            <a:avLst/>
          </a:prstGeom>
          <a:solidFill>
            <a:schemeClr val="accent5">
              <a:lumMod val="75000"/>
            </a:schemeClr>
          </a:solidFill>
          <a:ln>
            <a:solidFill>
              <a:schemeClr val="accent1">
                <a:lumMod val="75000"/>
              </a:schemeClr>
            </a:solidFill>
          </a:ln>
        </p:spPr>
        <p:txBody>
          <a:bodyPr>
            <a:no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algn="ctr"/>
            <a:r>
              <a:rPr lang="es-MX" sz="3600" b="1" smtClean="0">
                <a:solidFill>
                  <a:schemeClr val="bg1">
                    <a:lumMod val="95000"/>
                  </a:schemeClr>
                </a:solidFill>
                <a:latin typeface="Calibri" panose="020F0502020204030204" pitchFamily="34" charset="0"/>
                <a:cs typeface="Calibri" panose="020F0502020204030204" pitchFamily="34" charset="0"/>
              </a:rPr>
              <a:t>Territorio</a:t>
            </a:r>
            <a:endParaRPr lang="es-MX" sz="4800" dirty="0">
              <a:latin typeface="Calibri" panose="020F0502020204030204" pitchFamily="34" charset="0"/>
              <a:cs typeface="Calibri" panose="020F0502020204030204" pitchFamily="34" charset="0"/>
            </a:endParaRPr>
          </a:p>
        </p:txBody>
      </p:sp>
      <p:pic>
        <p:nvPicPr>
          <p:cNvPr id="5" name="Imagen 4"/>
          <p:cNvPicPr>
            <a:picLocks noChangeAspect="1"/>
          </p:cNvPicPr>
          <p:nvPr/>
        </p:nvPicPr>
        <p:blipFill rotWithShape="1">
          <a:blip r:embed="rId2"/>
          <a:srcRect l="5243" t="5854" r="3227" b="3731"/>
          <a:stretch/>
        </p:blipFill>
        <p:spPr>
          <a:xfrm>
            <a:off x="752030" y="1661385"/>
            <a:ext cx="5563312" cy="3819971"/>
          </a:xfrm>
          <a:prstGeom prst="rect">
            <a:avLst/>
          </a:prstGeom>
        </p:spPr>
      </p:pic>
      <p:sp>
        <p:nvSpPr>
          <p:cNvPr id="7" name="Marcador de número de diapositiva 6"/>
          <p:cNvSpPr>
            <a:spLocks noGrp="1"/>
          </p:cNvSpPr>
          <p:nvPr>
            <p:ph type="sldNum" sz="quarter" idx="12"/>
          </p:nvPr>
        </p:nvSpPr>
        <p:spPr/>
        <p:txBody>
          <a:bodyPr/>
          <a:lstStyle/>
          <a:p>
            <a:fld id="{579D3D31-37EB-4C2E-B06E-64573489A9E5}" type="slidenum">
              <a:rPr lang="es-MX" smtClean="0">
                <a:solidFill>
                  <a:prstClr val="black">
                    <a:tint val="75000"/>
                  </a:prstClr>
                </a:solidFill>
              </a:rPr>
              <a:pPr/>
              <a:t>35</a:t>
            </a:fld>
            <a:endParaRPr lang="es-MX">
              <a:solidFill>
                <a:prstClr val="black">
                  <a:tint val="75000"/>
                </a:prstClr>
              </a:solidFill>
            </a:endParaRPr>
          </a:p>
        </p:txBody>
      </p:sp>
      <p:sp>
        <p:nvSpPr>
          <p:cNvPr id="6" name="Rectángulo 5"/>
          <p:cNvSpPr/>
          <p:nvPr/>
        </p:nvSpPr>
        <p:spPr>
          <a:xfrm>
            <a:off x="2136324" y="5510095"/>
            <a:ext cx="2381678" cy="338554"/>
          </a:xfrm>
          <a:prstGeom prst="rect">
            <a:avLst/>
          </a:prstGeom>
          <a:solidFill>
            <a:schemeClr val="accent5"/>
          </a:solidFill>
        </p:spPr>
        <p:txBody>
          <a:bodyPr wrap="none">
            <a:spAutoFit/>
          </a:bodyPr>
          <a:lstStyle/>
          <a:p>
            <a:pPr algn="just"/>
            <a:r>
              <a:rPr lang="es-MX" sz="1600" b="1" dirty="0">
                <a:latin typeface="Calibri" panose="020F0502020204030204" pitchFamily="34" charset="0"/>
                <a:cs typeface="Calibri" panose="020F0502020204030204" pitchFamily="34" charset="0"/>
              </a:rPr>
              <a:t>Artículo 42 Constitucional</a:t>
            </a:r>
          </a:p>
        </p:txBody>
      </p:sp>
    </p:spTree>
    <p:extLst>
      <p:ext uri="{BB962C8B-B14F-4D97-AF65-F5344CB8AC3E}">
        <p14:creationId xmlns:p14="http://schemas.microsoft.com/office/powerpoint/2010/main" val="662652299"/>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371600" y="685800"/>
            <a:ext cx="5785825" cy="3987368"/>
          </a:xfrm>
          <a:prstGeom prst="rect">
            <a:avLst/>
          </a:prstGeom>
        </p:spPr>
      </p:pic>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36</a:t>
            </a:fld>
            <a:endParaRPr lang="es-MX">
              <a:solidFill>
                <a:prstClr val="black">
                  <a:tint val="75000"/>
                </a:prstClr>
              </a:solidFill>
            </a:endParaRPr>
          </a:p>
        </p:txBody>
      </p:sp>
      <p:sp>
        <p:nvSpPr>
          <p:cNvPr id="4" name="CuadroTexto 3"/>
          <p:cNvSpPr txBox="1"/>
          <p:nvPr/>
        </p:nvSpPr>
        <p:spPr>
          <a:xfrm>
            <a:off x="7157425" y="1456908"/>
            <a:ext cx="3815375" cy="1754326"/>
          </a:xfrm>
          <a:prstGeom prst="rect">
            <a:avLst/>
          </a:prstGeom>
          <a:solidFill>
            <a:schemeClr val="accent1">
              <a:lumMod val="40000"/>
              <a:lumOff val="60000"/>
            </a:schemeClr>
          </a:solidFill>
        </p:spPr>
        <p:txBody>
          <a:bodyPr wrap="square" rtlCol="0">
            <a:spAutoFit/>
          </a:bodyPr>
          <a:lstStyle/>
          <a:p>
            <a:pPr algn="just"/>
            <a:r>
              <a:rPr lang="es-MX" b="1" dirty="0" smtClean="0">
                <a:latin typeface="Calibri" panose="020F0502020204030204" pitchFamily="34" charset="0"/>
                <a:cs typeface="Calibri" panose="020F0502020204030204" pitchFamily="34" charset="0"/>
              </a:rPr>
              <a:t>Territorio continental: </a:t>
            </a:r>
            <a:r>
              <a:rPr lang="es-MX" dirty="0" smtClean="0">
                <a:latin typeface="Calibri" panose="020F0502020204030204" pitchFamily="34" charset="0"/>
                <a:cs typeface="Calibri" panose="020F0502020204030204" pitchFamily="34" charset="0"/>
              </a:rPr>
              <a:t>es </a:t>
            </a:r>
            <a:r>
              <a:rPr lang="es-MX" dirty="0">
                <a:latin typeface="Calibri" panose="020F0502020204030204" pitchFamily="34" charset="0"/>
                <a:cs typeface="Calibri" panose="020F0502020204030204" pitchFamily="34" charset="0"/>
              </a:rPr>
              <a:t>la parte de la superficie de un país ósea tierra firme.</a:t>
            </a:r>
            <a:endParaRPr lang="es-MX" dirty="0" smtClean="0">
              <a:latin typeface="Calibri" panose="020F0502020204030204" pitchFamily="34" charset="0"/>
              <a:cs typeface="Calibri" panose="020F0502020204030204" pitchFamily="34" charset="0"/>
            </a:endParaRPr>
          </a:p>
          <a:p>
            <a:pPr algn="just"/>
            <a:r>
              <a:rPr lang="es-MX" b="1" dirty="0" smtClean="0">
                <a:latin typeface="Calibri" panose="020F0502020204030204" pitchFamily="34" charset="0"/>
                <a:cs typeface="Calibri" panose="020F0502020204030204" pitchFamily="34" charset="0"/>
              </a:rPr>
              <a:t>Territorio insular: </a:t>
            </a:r>
            <a:r>
              <a:rPr lang="es-MX" dirty="0">
                <a:latin typeface="Calibri" panose="020F0502020204030204" pitchFamily="34" charset="0"/>
                <a:cs typeface="Calibri" panose="020F0502020204030204" pitchFamily="34" charset="0"/>
              </a:rPr>
              <a:t>está integrado por arrecifes, cayos</a:t>
            </a:r>
            <a:r>
              <a:rPr lang="es-MX" dirty="0" smtClean="0">
                <a:latin typeface="Calibri" panose="020F0502020204030204" pitchFamily="34" charset="0"/>
                <a:cs typeface="Calibri" panose="020F0502020204030204" pitchFamily="34" charset="0"/>
              </a:rPr>
              <a:t>, islas, islotes </a:t>
            </a:r>
            <a:r>
              <a:rPr lang="es-MX" dirty="0">
                <a:latin typeface="Calibri" panose="020F0502020204030204" pitchFamily="34" charset="0"/>
                <a:cs typeface="Calibri" panose="020F0502020204030204" pitchFamily="34" charset="0"/>
              </a:rPr>
              <a:t>y rocas, algunos sin nombre, que en conjunto suman una superficie de </a:t>
            </a:r>
            <a:r>
              <a:rPr lang="es-MX" dirty="0" smtClean="0">
                <a:latin typeface="Calibri" panose="020F0502020204030204" pitchFamily="34" charset="0"/>
                <a:cs typeface="Calibri" panose="020F0502020204030204" pitchFamily="34" charset="0"/>
              </a:rPr>
              <a:t>7,419.8 km2.</a:t>
            </a:r>
            <a:endParaRPr lang="es-MX" dirty="0"/>
          </a:p>
        </p:txBody>
      </p:sp>
      <p:sp>
        <p:nvSpPr>
          <p:cNvPr id="2" name="2 Marcador de contenido"/>
          <p:cNvSpPr txBox="1">
            <a:spLocks/>
          </p:cNvSpPr>
          <p:nvPr/>
        </p:nvSpPr>
        <p:spPr>
          <a:xfrm>
            <a:off x="1371600" y="4548653"/>
            <a:ext cx="9601200" cy="1905551"/>
          </a:xfrm>
          <a:prstGeom prst="rect">
            <a:avLst/>
          </a:prstGeom>
          <a:solidFill>
            <a:schemeClr val="bg2">
              <a:lumMod val="75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MX" sz="2200" dirty="0" smtClean="0">
                <a:latin typeface="Calibri" panose="020F0502020204030204" pitchFamily="34" charset="0"/>
                <a:cs typeface="Calibri" panose="020F0502020204030204" pitchFamily="34" charset="0"/>
              </a:rPr>
              <a:t>El </a:t>
            </a:r>
            <a:r>
              <a:rPr lang="es-MX" sz="2200" dirty="0">
                <a:latin typeface="Calibri" panose="020F0502020204030204" pitchFamily="34" charset="0"/>
                <a:cs typeface="Calibri" panose="020F0502020204030204" pitchFamily="34" charset="0"/>
              </a:rPr>
              <a:t>territorio de México se encuentra dividido en </a:t>
            </a:r>
            <a:r>
              <a:rPr lang="es-MX" sz="2200" dirty="0" smtClean="0">
                <a:latin typeface="Calibri" panose="020F0502020204030204" pitchFamily="34" charset="0"/>
                <a:cs typeface="Calibri" panose="020F0502020204030204" pitchFamily="34" charset="0"/>
              </a:rPr>
              <a:t>31 estados y la Ciudad de México. </a:t>
            </a:r>
            <a:r>
              <a:rPr lang="es-MX" sz="2200" dirty="0">
                <a:latin typeface="Calibri" panose="020F0502020204030204" pitchFamily="34" charset="0"/>
                <a:cs typeface="Calibri" panose="020F0502020204030204" pitchFamily="34" charset="0"/>
              </a:rPr>
              <a:t>Dentro de los 31 estados, 17 tienen litoral y 10 comparten frontera con otros estados.</a:t>
            </a:r>
          </a:p>
          <a:p>
            <a:pPr algn="just"/>
            <a:r>
              <a:rPr lang="es-MX" sz="2200" dirty="0">
                <a:latin typeface="Calibri" panose="020F0502020204030204" pitchFamily="34" charset="0"/>
                <a:cs typeface="Calibri" panose="020F0502020204030204" pitchFamily="34" charset="0"/>
              </a:rPr>
              <a:t>El territorio de cada estado se encuentra subdividido en municipios, cuyo tamaño puede oscilar entre los 4 y 5,500 </a:t>
            </a:r>
            <a:r>
              <a:rPr lang="es-MX" sz="2200" dirty="0" smtClean="0">
                <a:latin typeface="Calibri" panose="020F0502020204030204" pitchFamily="34" charset="0"/>
                <a:cs typeface="Calibri" panose="020F0502020204030204" pitchFamily="34" charset="0"/>
              </a:rPr>
              <a:t>km2. </a:t>
            </a:r>
          </a:p>
          <a:p>
            <a:pPr marL="0" indent="0">
              <a:buNone/>
            </a:pPr>
            <a:endParaRPr lang="es-MX" sz="2200" b="1" dirty="0">
              <a:latin typeface="Calibri" panose="020F0502020204030204" pitchFamily="34" charset="0"/>
              <a:cs typeface="Calibri" panose="020F0502020204030204" pitchFamily="34" charset="0"/>
            </a:endParaRPr>
          </a:p>
          <a:p>
            <a:endParaRPr lang="es-MX"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05946178"/>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371600" y="1325764"/>
            <a:ext cx="9601200" cy="1919382"/>
          </a:xfrm>
          <a:prstGeom prst="rect">
            <a:avLst/>
          </a:prstGeom>
          <a:solidFill>
            <a:schemeClr val="bg1">
              <a:lumMod val="85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9387" indent="0" algn="just">
              <a:buNone/>
            </a:pPr>
            <a:r>
              <a:rPr lang="es-MX" sz="2200" dirty="0" smtClean="0">
                <a:latin typeface="Calibri" panose="020F0502020204030204" pitchFamily="34" charset="0"/>
                <a:cs typeface="Calibri" panose="020F0502020204030204" pitchFamily="34" charset="0"/>
              </a:rPr>
              <a:t>Entre México y Cuba hubo un canje de notas que delimitó la ZEE de ambos países, de acuerdo al principio de la equidistancia, en el año de 1976. </a:t>
            </a:r>
          </a:p>
          <a:p>
            <a:pPr marL="179387" indent="0" algn="just">
              <a:buNone/>
            </a:pPr>
            <a:r>
              <a:rPr lang="es-MX" sz="2200" dirty="0" smtClean="0">
                <a:latin typeface="Calibri" panose="020F0502020204030204" pitchFamily="34" charset="0"/>
                <a:cs typeface="Calibri" panose="020F0502020204030204" pitchFamily="34" charset="0"/>
              </a:rPr>
              <a:t>El gobierno del Presidente James Carter de los Estados Unidos, y el gobierno de México, presidido por el Lic. José López Portillo firmaron un tratado sobre límites marinos en mayo de 1978.</a:t>
            </a:r>
          </a:p>
          <a:p>
            <a:endParaRPr lang="es-MX" sz="2200" b="1" dirty="0">
              <a:latin typeface="Calibri" panose="020F0502020204030204" pitchFamily="34" charset="0"/>
              <a:cs typeface="Calibri" panose="020F0502020204030204" pitchFamily="34" charset="0"/>
            </a:endParaRPr>
          </a:p>
          <a:p>
            <a:endParaRPr lang="es-MX" sz="2400" dirty="0">
              <a:latin typeface="Calibri" panose="020F0502020204030204" pitchFamily="34" charset="0"/>
              <a:cs typeface="Calibri" panose="020F0502020204030204" pitchFamily="34" charset="0"/>
            </a:endParaRPr>
          </a:p>
        </p:txBody>
      </p:sp>
      <p:sp>
        <p:nvSpPr>
          <p:cNvPr id="3" name="1 Título"/>
          <p:cNvSpPr txBox="1">
            <a:spLocks/>
          </p:cNvSpPr>
          <p:nvPr/>
        </p:nvSpPr>
        <p:spPr>
          <a:xfrm>
            <a:off x="1371599" y="673804"/>
            <a:ext cx="5363122" cy="542900"/>
          </a:xfrm>
          <a:prstGeom prst="rect">
            <a:avLst/>
          </a:prstGeom>
          <a:solidFill>
            <a:schemeClr val="accent5">
              <a:lumMod val="75000"/>
            </a:schemeClr>
          </a:solidFill>
          <a:ln>
            <a:solidFill>
              <a:schemeClr val="accent1">
                <a:lumMod val="75000"/>
              </a:schemeClr>
            </a:solidFill>
          </a:ln>
        </p:spPr>
        <p:txBody>
          <a:bodyPr>
            <a:no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lvl="0">
              <a:lnSpc>
                <a:spcPct val="100000"/>
              </a:lnSpc>
              <a:spcBef>
                <a:spcPts val="0"/>
              </a:spcBef>
            </a:pPr>
            <a:r>
              <a:rPr lang="es-MX" sz="2200" b="1" dirty="0">
                <a:solidFill>
                  <a:prstClr val="black"/>
                </a:solidFill>
                <a:latin typeface="Calibri" panose="020F0502020204030204" pitchFamily="34" charset="0"/>
                <a:ea typeface="+mn-ea"/>
                <a:cs typeface="Calibri" panose="020F0502020204030204" pitchFamily="34" charset="0"/>
              </a:rPr>
              <a:t>Reconocimiento de la ZEE por otros países</a:t>
            </a:r>
          </a:p>
        </p:txBody>
      </p:sp>
      <p:sp>
        <p:nvSpPr>
          <p:cNvPr id="4" name="1 Título"/>
          <p:cNvSpPr txBox="1">
            <a:spLocks/>
          </p:cNvSpPr>
          <p:nvPr/>
        </p:nvSpPr>
        <p:spPr>
          <a:xfrm>
            <a:off x="1371599" y="3388289"/>
            <a:ext cx="5363122" cy="542900"/>
          </a:xfrm>
          <a:prstGeom prst="rect">
            <a:avLst/>
          </a:prstGeom>
          <a:solidFill>
            <a:schemeClr val="accent5">
              <a:lumMod val="75000"/>
            </a:schemeClr>
          </a:solidFill>
          <a:ln>
            <a:solidFill>
              <a:schemeClr val="accent1">
                <a:lumMod val="75000"/>
              </a:schemeClr>
            </a:solidFill>
          </a:ln>
        </p:spPr>
        <p:txBody>
          <a:bodyPr>
            <a:no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lvl="0">
              <a:lnSpc>
                <a:spcPct val="100000"/>
              </a:lnSpc>
              <a:spcBef>
                <a:spcPts val="0"/>
              </a:spcBef>
            </a:pPr>
            <a:r>
              <a:rPr lang="es-MX" sz="2200" b="1" dirty="0">
                <a:solidFill>
                  <a:prstClr val="black"/>
                </a:solidFill>
                <a:latin typeface="Calibri" panose="020F0502020204030204" pitchFamily="34" charset="0"/>
                <a:ea typeface="+mn-ea"/>
                <a:cs typeface="Calibri" panose="020F0502020204030204" pitchFamily="34" charset="0"/>
              </a:rPr>
              <a:t>Espacio aéreo y espacio exterior</a:t>
            </a:r>
          </a:p>
        </p:txBody>
      </p:sp>
      <p:sp>
        <p:nvSpPr>
          <p:cNvPr id="5" name="2 Marcador de contenido"/>
          <p:cNvSpPr txBox="1">
            <a:spLocks/>
          </p:cNvSpPr>
          <p:nvPr/>
        </p:nvSpPr>
        <p:spPr>
          <a:xfrm>
            <a:off x="1379513" y="4030054"/>
            <a:ext cx="9593287" cy="2144997"/>
          </a:xfrm>
          <a:prstGeom prst="rect">
            <a:avLst/>
          </a:prstGeom>
          <a:solidFill>
            <a:schemeClr val="bg1">
              <a:lumMod val="85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9388" indent="0" algn="just">
              <a:buNone/>
            </a:pPr>
            <a:r>
              <a:rPr lang="es-MX" sz="2200" dirty="0" smtClean="0">
                <a:latin typeface="Calibri" panose="020F0502020204030204" pitchFamily="34" charset="0"/>
                <a:cs typeface="Calibri" panose="020F0502020204030204" pitchFamily="34" charset="0"/>
              </a:rPr>
              <a:t>La regla básica referente al régimen del espacio aéreo sobre el territorio y el mar territorial es que forma parte integrante del territorio y bajo la jurisdicción exclusiva del país subyacente. El régimen del espacio aéreo queda determinado por las leyes y regulaciones de la nación subyacentes, que se encuentra en completa libertad para permitir o prohibir el vuelo de aeronaves extranjeras sobre él.</a:t>
            </a:r>
          </a:p>
          <a:p>
            <a:endParaRPr lang="es-MX" sz="2400" b="1" dirty="0">
              <a:latin typeface="Calibri" panose="020F0502020204030204" pitchFamily="34" charset="0"/>
              <a:cs typeface="Calibri" panose="020F0502020204030204" pitchFamily="34" charset="0"/>
            </a:endParaRPr>
          </a:p>
          <a:p>
            <a:endParaRPr lang="es-MX" sz="2400" b="1" dirty="0">
              <a:latin typeface="Calibri" panose="020F0502020204030204" pitchFamily="34" charset="0"/>
              <a:cs typeface="Calibri" panose="020F0502020204030204" pitchFamily="34" charset="0"/>
            </a:endParaRPr>
          </a:p>
          <a:p>
            <a:endParaRPr lang="es-MX" sz="2400" dirty="0">
              <a:latin typeface="Calibri" panose="020F0502020204030204" pitchFamily="34" charset="0"/>
              <a:cs typeface="Calibri" panose="020F0502020204030204" pitchFamily="34" charset="0"/>
            </a:endParaRPr>
          </a:p>
        </p:txBody>
      </p:sp>
      <p:sp>
        <p:nvSpPr>
          <p:cNvPr id="7" name="Marcador de número de diapositiva 6"/>
          <p:cNvSpPr>
            <a:spLocks noGrp="1"/>
          </p:cNvSpPr>
          <p:nvPr>
            <p:ph type="sldNum" sz="quarter" idx="12"/>
          </p:nvPr>
        </p:nvSpPr>
        <p:spPr/>
        <p:txBody>
          <a:bodyPr/>
          <a:lstStyle/>
          <a:p>
            <a:fld id="{579D3D31-37EB-4C2E-B06E-64573489A9E5}" type="slidenum">
              <a:rPr lang="es-MX" smtClean="0">
                <a:solidFill>
                  <a:prstClr val="black">
                    <a:tint val="75000"/>
                  </a:prstClr>
                </a:solidFill>
              </a:rPr>
              <a:pPr/>
              <a:t>37</a:t>
            </a:fld>
            <a:endParaRPr lang="es-MX">
              <a:solidFill>
                <a:prstClr val="black">
                  <a:tint val="75000"/>
                </a:prstClr>
              </a:solidFill>
            </a:endParaRPr>
          </a:p>
        </p:txBody>
      </p:sp>
    </p:spTree>
    <p:extLst>
      <p:ext uri="{BB962C8B-B14F-4D97-AF65-F5344CB8AC3E}">
        <p14:creationId xmlns:p14="http://schemas.microsoft.com/office/powerpoint/2010/main" val="17531489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376247" y="1548927"/>
            <a:ext cx="6614071" cy="4655320"/>
          </a:xfrm>
          <a:prstGeom prst="rect">
            <a:avLst/>
          </a:prstGeom>
          <a:solidFill>
            <a:schemeClr val="tx2">
              <a:lumMod val="25000"/>
              <a:lumOff val="75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0" algn="just">
              <a:buNone/>
            </a:pPr>
            <a:r>
              <a:rPr lang="es-MX" sz="2200" dirty="0">
                <a:solidFill>
                  <a:srgbClr val="000000"/>
                </a:solidFill>
                <a:latin typeface="Calibri" panose="020F0502020204030204" pitchFamily="34" charset="0"/>
                <a:cs typeface="Calibri" panose="020F0502020204030204" pitchFamily="34" charset="0"/>
              </a:rPr>
              <a:t>México cuenta con un sistema de gobierno democrático y federal, compuesto por un Poder Supremo que a su vez se divide en tres poderes: legislativo, ejecutivo y judicial.</a:t>
            </a:r>
            <a:endParaRPr lang="es-MX" sz="2200" dirty="0">
              <a:solidFill>
                <a:srgbClr val="222222"/>
              </a:solidFill>
              <a:latin typeface="Calibri" panose="020F0502020204030204" pitchFamily="34" charset="0"/>
              <a:cs typeface="Calibri" panose="020F0502020204030204" pitchFamily="34" charset="0"/>
            </a:endParaRPr>
          </a:p>
          <a:p>
            <a:pPr marL="85725" indent="0" algn="just">
              <a:buNone/>
            </a:pPr>
            <a:r>
              <a:rPr lang="es-MX" sz="2200" b="1" dirty="0">
                <a:solidFill>
                  <a:srgbClr val="000000"/>
                </a:solidFill>
                <a:latin typeface="Calibri" panose="020F0502020204030204" pitchFamily="34" charset="0"/>
                <a:cs typeface="Calibri" panose="020F0502020204030204" pitchFamily="34" charset="0"/>
              </a:rPr>
              <a:t>El poder legislativo </a:t>
            </a:r>
            <a:r>
              <a:rPr lang="es-MX" sz="2200" dirty="0">
                <a:solidFill>
                  <a:srgbClr val="000000"/>
                </a:solidFill>
                <a:latin typeface="Calibri" panose="020F0502020204030204" pitchFamily="34" charset="0"/>
                <a:cs typeface="Calibri" panose="020F0502020204030204" pitchFamily="34" charset="0"/>
              </a:rPr>
              <a:t>se encarga de producir leyes. Es representado por el Congreso de la Unión, que a su vez está conformado por dos cámaras, la de Senadores y la de Diputados.</a:t>
            </a:r>
            <a:endParaRPr lang="es-MX" sz="2200" dirty="0">
              <a:solidFill>
                <a:srgbClr val="222222"/>
              </a:solidFill>
              <a:latin typeface="Calibri" panose="020F0502020204030204" pitchFamily="34" charset="0"/>
              <a:cs typeface="Calibri" panose="020F0502020204030204" pitchFamily="34" charset="0"/>
            </a:endParaRPr>
          </a:p>
          <a:p>
            <a:pPr marL="85725" indent="0" algn="just">
              <a:buNone/>
            </a:pPr>
            <a:r>
              <a:rPr lang="es-MX" sz="2200" dirty="0">
                <a:solidFill>
                  <a:srgbClr val="000000"/>
                </a:solidFill>
                <a:latin typeface="Calibri" panose="020F0502020204030204" pitchFamily="34" charset="0"/>
                <a:cs typeface="Calibri" panose="020F0502020204030204" pitchFamily="34" charset="0"/>
              </a:rPr>
              <a:t>Los diputados son elegidos mediante votación popular y pueden permanecer en el poder por tres años. También son elegidos por votación popular y permanecen en el poder por seis años. Los senadores son elegidos en duplas.</a:t>
            </a:r>
            <a:endParaRPr lang="es-MX" sz="2200" dirty="0">
              <a:solidFill>
                <a:srgbClr val="222222"/>
              </a:solidFill>
              <a:latin typeface="Calibri" panose="020F0502020204030204" pitchFamily="34" charset="0"/>
              <a:cs typeface="Calibri" panose="020F0502020204030204" pitchFamily="34" charset="0"/>
            </a:endParaRPr>
          </a:p>
          <a:p>
            <a:pPr marL="0" indent="0" algn="just">
              <a:buNone/>
            </a:pPr>
            <a:endParaRPr lang="es-MX" sz="2400" dirty="0">
              <a:latin typeface="Calibri" panose="020F0502020204030204" pitchFamily="34" charset="0"/>
              <a:cs typeface="Calibri" panose="020F0502020204030204" pitchFamily="34" charset="0"/>
            </a:endParaRPr>
          </a:p>
          <a:p>
            <a:endParaRPr lang="es-MX" sz="2400" dirty="0">
              <a:latin typeface="Calibri" panose="020F0502020204030204" pitchFamily="34" charset="0"/>
              <a:cs typeface="Calibri" panose="020F0502020204030204" pitchFamily="34" charset="0"/>
            </a:endParaRPr>
          </a:p>
        </p:txBody>
      </p:sp>
      <p:sp>
        <p:nvSpPr>
          <p:cNvPr id="3" name="3 Título"/>
          <p:cNvSpPr txBox="1">
            <a:spLocks/>
          </p:cNvSpPr>
          <p:nvPr/>
        </p:nvSpPr>
        <p:spPr>
          <a:xfrm>
            <a:off x="2135560" y="685800"/>
            <a:ext cx="3600400" cy="704176"/>
          </a:xfrm>
          <a:prstGeom prst="rect">
            <a:avLst/>
          </a:prstGeom>
          <a:solidFill>
            <a:schemeClr val="accent4"/>
          </a:solidFill>
          <a:ln>
            <a:solidFill>
              <a:schemeClr val="accent1">
                <a:lumMod val="75000"/>
              </a:schemeClr>
            </a:solidFill>
          </a:ln>
        </p:spPr>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s-MX" sz="3600" b="1" dirty="0">
                <a:solidFill>
                  <a:prstClr val="white"/>
                </a:solidFill>
                <a:latin typeface="Calibri" panose="020F0502020204030204" pitchFamily="34" charset="0"/>
                <a:cs typeface="Calibri" panose="020F0502020204030204" pitchFamily="34" charset="0"/>
              </a:rPr>
              <a:t>Gobierno</a:t>
            </a:r>
          </a:p>
        </p:txBody>
      </p:sp>
      <p:pic>
        <p:nvPicPr>
          <p:cNvPr id="6" name="Imagen 5"/>
          <p:cNvPicPr>
            <a:picLocks noChangeAspect="1"/>
          </p:cNvPicPr>
          <p:nvPr/>
        </p:nvPicPr>
        <p:blipFill>
          <a:blip r:embed="rId2"/>
          <a:stretch>
            <a:fillRect/>
          </a:stretch>
        </p:blipFill>
        <p:spPr>
          <a:xfrm>
            <a:off x="8075445" y="2400300"/>
            <a:ext cx="3334462" cy="2222975"/>
          </a:xfrm>
          <a:prstGeom prst="rect">
            <a:avLst/>
          </a:prstGeom>
        </p:spPr>
      </p:pic>
      <p:sp>
        <p:nvSpPr>
          <p:cNvPr id="8" name="Marcador de número de diapositiva 7"/>
          <p:cNvSpPr>
            <a:spLocks noGrp="1"/>
          </p:cNvSpPr>
          <p:nvPr>
            <p:ph type="sldNum" sz="quarter" idx="12"/>
          </p:nvPr>
        </p:nvSpPr>
        <p:spPr/>
        <p:txBody>
          <a:bodyPr/>
          <a:lstStyle/>
          <a:p>
            <a:fld id="{579D3D31-37EB-4C2E-B06E-64573489A9E5}" type="slidenum">
              <a:rPr lang="es-MX" smtClean="0">
                <a:solidFill>
                  <a:prstClr val="black">
                    <a:tint val="75000"/>
                  </a:prstClr>
                </a:solidFill>
              </a:rPr>
              <a:pPr/>
              <a:t>38</a:t>
            </a:fld>
            <a:endParaRPr lang="es-MX">
              <a:solidFill>
                <a:prstClr val="black">
                  <a:tint val="75000"/>
                </a:prstClr>
              </a:solidFill>
            </a:endParaRPr>
          </a:p>
        </p:txBody>
      </p:sp>
    </p:spTree>
    <p:extLst>
      <p:ext uri="{BB962C8B-B14F-4D97-AF65-F5344CB8AC3E}">
        <p14:creationId xmlns:p14="http://schemas.microsoft.com/office/powerpoint/2010/main" val="3762739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712194" y="685800"/>
            <a:ext cx="8767611" cy="3843471"/>
          </a:xfrm>
          <a:prstGeom prst="rect">
            <a:avLst/>
          </a:prstGeom>
          <a:solidFill>
            <a:schemeClr val="bg2">
              <a:lumMod val="90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0" algn="just">
              <a:buNone/>
            </a:pPr>
            <a:r>
              <a:rPr lang="es-MX" sz="2200" b="1" dirty="0">
                <a:solidFill>
                  <a:srgbClr val="000000"/>
                </a:solidFill>
                <a:latin typeface="Calibri" panose="020F0502020204030204" pitchFamily="34" charset="0"/>
                <a:cs typeface="Calibri" panose="020F0502020204030204" pitchFamily="34" charset="0"/>
              </a:rPr>
              <a:t>El poder ejecutivo </a:t>
            </a:r>
            <a:r>
              <a:rPr lang="es-MX" sz="2200" dirty="0">
                <a:solidFill>
                  <a:srgbClr val="000000"/>
                </a:solidFill>
                <a:latin typeface="Calibri" panose="020F0502020204030204" pitchFamily="34" charset="0"/>
                <a:cs typeface="Calibri" panose="020F0502020204030204" pitchFamily="34" charset="0"/>
              </a:rPr>
              <a:t>depende del Presidente de la República. Éste es elegido cada seis años por medio de votación popular. El Presidente es el jefe de estado, y se debe encargar de realizar todas las gestiones relevantes del gobierno, sin violar las leyes avaladas por el poder legislativo.</a:t>
            </a:r>
            <a:endParaRPr lang="es-MX" sz="2200" dirty="0">
              <a:solidFill>
                <a:srgbClr val="222222"/>
              </a:solidFill>
              <a:latin typeface="Calibri" panose="020F0502020204030204" pitchFamily="34" charset="0"/>
              <a:cs typeface="Calibri" panose="020F0502020204030204" pitchFamily="34" charset="0"/>
            </a:endParaRPr>
          </a:p>
          <a:p>
            <a:pPr marL="85725" indent="0" algn="just">
              <a:buNone/>
            </a:pPr>
            <a:r>
              <a:rPr lang="es-MX" sz="2200" dirty="0">
                <a:solidFill>
                  <a:srgbClr val="000000"/>
                </a:solidFill>
                <a:latin typeface="Calibri" panose="020F0502020204030204" pitchFamily="34" charset="0"/>
                <a:cs typeface="Calibri" panose="020F0502020204030204" pitchFamily="34" charset="0"/>
              </a:rPr>
              <a:t>El Presidente nombra a su gabinete de colaboradores, entre los que se encuentran 18 secretarios de </a:t>
            </a:r>
            <a:r>
              <a:rPr lang="es-MX" sz="2200" dirty="0" smtClean="0">
                <a:solidFill>
                  <a:srgbClr val="000000"/>
                </a:solidFill>
                <a:latin typeface="Calibri" panose="020F0502020204030204" pitchFamily="34" charset="0"/>
                <a:cs typeface="Calibri" panose="020F0502020204030204" pitchFamily="34" charset="0"/>
              </a:rPr>
              <a:t>estado. </a:t>
            </a:r>
            <a:r>
              <a:rPr lang="es-MX" sz="2200" dirty="0">
                <a:solidFill>
                  <a:srgbClr val="000000"/>
                </a:solidFill>
                <a:latin typeface="Calibri" panose="020F0502020204030204" pitchFamily="34" charset="0"/>
                <a:cs typeface="Calibri" panose="020F0502020204030204" pitchFamily="34" charset="0"/>
              </a:rPr>
              <a:t>Los secretarios son los responsables de administrar temas relacionados con la salud, turismo, educación, comercio, energía, ecología, entre otros</a:t>
            </a:r>
            <a:r>
              <a:rPr lang="es-MX" sz="2000" b="1" dirty="0" smtClean="0">
                <a:solidFill>
                  <a:srgbClr val="000000"/>
                </a:solidFill>
                <a:latin typeface="Calibri" panose="020F0502020204030204" pitchFamily="34" charset="0"/>
                <a:cs typeface="Calibri" panose="020F0502020204030204" pitchFamily="34" charset="0"/>
              </a:rPr>
              <a:t>. (Artículo 26 de la Ley Orgánica de la Administración Pública Federal)</a:t>
            </a:r>
            <a:endParaRPr lang="es-MX" sz="2000" b="1" dirty="0">
              <a:solidFill>
                <a:srgbClr val="222222"/>
              </a:solidFill>
              <a:latin typeface="Calibri" panose="020F0502020204030204" pitchFamily="34" charset="0"/>
              <a:cs typeface="Calibri" panose="020F0502020204030204" pitchFamily="34" charset="0"/>
            </a:endParaRPr>
          </a:p>
          <a:p>
            <a:pPr marL="0" indent="0">
              <a:buNone/>
            </a:pPr>
            <a:endParaRPr lang="es-MX" sz="2400" dirty="0">
              <a:latin typeface="Calibri" panose="020F0502020204030204" pitchFamily="34" charset="0"/>
              <a:cs typeface="Calibri" panose="020F0502020204030204" pitchFamily="34" charset="0"/>
            </a:endParaRPr>
          </a:p>
        </p:txBody>
      </p:sp>
      <p:pic>
        <p:nvPicPr>
          <p:cNvPr id="3" name="Imagen 2"/>
          <p:cNvPicPr>
            <a:picLocks noChangeAspect="1"/>
          </p:cNvPicPr>
          <p:nvPr/>
        </p:nvPicPr>
        <p:blipFill>
          <a:blip r:embed="rId2"/>
          <a:stretch>
            <a:fillRect/>
          </a:stretch>
        </p:blipFill>
        <p:spPr>
          <a:xfrm>
            <a:off x="3179124" y="3743271"/>
            <a:ext cx="5833749" cy="2912422"/>
          </a:xfrm>
          <a:prstGeom prst="rect">
            <a:avLst/>
          </a:prstGeom>
          <a:ln>
            <a:noFill/>
          </a:ln>
          <a:effectLst>
            <a:softEdge rad="112500"/>
          </a:effectLst>
        </p:spPr>
      </p:pic>
      <p:sp>
        <p:nvSpPr>
          <p:cNvPr id="5" name="Marcador de número de diapositiva 4"/>
          <p:cNvSpPr>
            <a:spLocks noGrp="1"/>
          </p:cNvSpPr>
          <p:nvPr>
            <p:ph type="sldNum" sz="quarter" idx="12"/>
          </p:nvPr>
        </p:nvSpPr>
        <p:spPr/>
        <p:txBody>
          <a:bodyPr/>
          <a:lstStyle/>
          <a:p>
            <a:fld id="{579D3D31-37EB-4C2E-B06E-64573489A9E5}" type="slidenum">
              <a:rPr lang="es-MX" smtClean="0">
                <a:solidFill>
                  <a:prstClr val="black">
                    <a:tint val="75000"/>
                  </a:prstClr>
                </a:solidFill>
              </a:rPr>
              <a:pPr/>
              <a:t>39</a:t>
            </a:fld>
            <a:endParaRPr lang="es-MX">
              <a:solidFill>
                <a:prstClr val="black">
                  <a:tint val="75000"/>
                </a:prstClr>
              </a:solidFill>
            </a:endParaRPr>
          </a:p>
        </p:txBody>
      </p:sp>
    </p:spTree>
    <p:extLst>
      <p:ext uri="{BB962C8B-B14F-4D97-AF65-F5344CB8AC3E}">
        <p14:creationId xmlns:p14="http://schemas.microsoft.com/office/powerpoint/2010/main" val="9614240"/>
      </p:ext>
    </p:extLst>
  </p:cSld>
  <p:clrMapOvr>
    <a:masterClrMapping/>
  </p:clrMapOvr>
  <mc:AlternateContent xmlns:mc="http://schemas.openxmlformats.org/markup-compatibility/2006" xmlns:p14="http://schemas.microsoft.com/office/powerpoint/2010/main">
    <mc:Choice Requires="p14">
      <p:transition spd="slow" p14:dur="1500">
        <p14:pan dir="u"/>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145630" y="2400300"/>
            <a:ext cx="6066735" cy="2188260"/>
          </a:xfrm>
          <a:solidFill>
            <a:schemeClr val="accent2"/>
          </a:solidFill>
          <a:ln w="38100">
            <a:solidFill>
              <a:schemeClr val="accent1"/>
            </a:solidFill>
          </a:ln>
        </p:spPr>
        <p:txBody>
          <a:bodyPr>
            <a:noAutofit/>
          </a:bodyPr>
          <a:lstStyle/>
          <a:p>
            <a:pPr algn="ctr" eaLnBrk="1" hangingPunct="1"/>
            <a:r>
              <a:rPr lang="es-ES" sz="4000" b="1" dirty="0">
                <a:solidFill>
                  <a:schemeClr val="bg1">
                    <a:lumMod val="95000"/>
                  </a:schemeClr>
                </a:solidFill>
                <a:effectLst>
                  <a:outerShdw blurRad="38100" dist="38100" dir="2700000" algn="tl">
                    <a:srgbClr val="000000">
                      <a:alpha val="43137"/>
                    </a:srgbClr>
                  </a:outerShdw>
                </a:effectLst>
              </a:rPr>
              <a:t>GUIÓN EXPLICATIVO</a:t>
            </a:r>
            <a:br>
              <a:rPr lang="es-ES" sz="4000" b="1" dirty="0">
                <a:solidFill>
                  <a:schemeClr val="bg1">
                    <a:lumMod val="95000"/>
                  </a:schemeClr>
                </a:solidFill>
                <a:effectLst>
                  <a:outerShdw blurRad="38100" dist="38100" dir="2700000" algn="tl">
                    <a:srgbClr val="000000">
                      <a:alpha val="43137"/>
                    </a:srgbClr>
                  </a:outerShdw>
                </a:effectLst>
              </a:rPr>
            </a:br>
            <a:r>
              <a:rPr lang="es-ES" sz="2400" b="1" dirty="0">
                <a:solidFill>
                  <a:schemeClr val="bg1">
                    <a:lumMod val="95000"/>
                  </a:schemeClr>
                </a:solidFill>
                <a:effectLst>
                  <a:outerShdw blurRad="38100" dist="38100" dir="2700000" algn="tl">
                    <a:srgbClr val="000000">
                      <a:alpha val="43137"/>
                    </a:srgbClr>
                  </a:outerShdw>
                </a:effectLst>
              </a:rPr>
              <a:t/>
            </a:r>
            <a:br>
              <a:rPr lang="es-ES" sz="2400" b="1" dirty="0">
                <a:solidFill>
                  <a:schemeClr val="bg1">
                    <a:lumMod val="95000"/>
                  </a:schemeClr>
                </a:solidFill>
                <a:effectLst>
                  <a:outerShdw blurRad="38100" dist="38100" dir="2700000" algn="tl">
                    <a:srgbClr val="000000">
                      <a:alpha val="43137"/>
                    </a:srgbClr>
                  </a:outerShdw>
                </a:effectLst>
              </a:rPr>
            </a:br>
            <a:r>
              <a:rPr lang="es-ES" sz="24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Propósito de la unidad de aprendizaje</a:t>
            </a:r>
            <a:br>
              <a:rPr lang="es-ES" sz="24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s-ES" sz="24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propósito de la unidad de competencia</a:t>
            </a:r>
            <a:r>
              <a:rPr lang="es-ES" sz="24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r>
            <a:br>
              <a:rPr lang="es-ES" sz="24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s-ES" sz="2400" b="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Estructura </a:t>
            </a:r>
            <a:r>
              <a:rPr lang="es-ES" sz="2400" b="1" dirty="0" smtClean="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Metodológica</a:t>
            </a:r>
            <a:r>
              <a:rPr lang="es-ES" sz="2400" b="1" dirty="0" smtClean="0">
                <a:solidFill>
                  <a:schemeClr val="bg1">
                    <a:lumMod val="95000"/>
                  </a:schemeClr>
                </a:solidFill>
                <a:effectLst>
                  <a:outerShdw blurRad="38100" dist="38100" dir="2700000" algn="tl">
                    <a:srgbClr val="000000">
                      <a:alpha val="43137"/>
                    </a:srgbClr>
                  </a:outerShdw>
                </a:effectLst>
              </a:rPr>
              <a:t> </a:t>
            </a:r>
            <a:endParaRPr lang="es-ES" sz="4000" b="1" dirty="0">
              <a:solidFill>
                <a:schemeClr val="bg1">
                  <a:lumMod val="95000"/>
                </a:schemeClr>
              </a:solidFill>
              <a:effectLst>
                <a:outerShdw blurRad="38100" dist="38100" dir="2700000" algn="tl">
                  <a:srgbClr val="000000">
                    <a:alpha val="43137"/>
                  </a:srgbClr>
                </a:outerShdw>
              </a:effectLst>
            </a:endParaRPr>
          </a:p>
        </p:txBody>
      </p:sp>
      <p:pic>
        <p:nvPicPr>
          <p:cNvPr id="5" name="Picture 3"/>
          <p:cNvPicPr>
            <a:picLocks noChangeAspect="1" noChangeArrowheads="1"/>
          </p:cNvPicPr>
          <p:nvPr/>
        </p:nvPicPr>
        <p:blipFill>
          <a:blip r:embed="rId2"/>
          <a:srcRect/>
          <a:stretch>
            <a:fillRect/>
          </a:stretch>
        </p:blipFill>
        <p:spPr bwMode="auto">
          <a:xfrm>
            <a:off x="10200196" y="685800"/>
            <a:ext cx="767078" cy="687487"/>
          </a:xfrm>
          <a:prstGeom prst="rect">
            <a:avLst/>
          </a:prstGeom>
          <a:noFill/>
          <a:ln w="9525">
            <a:solidFill>
              <a:schemeClr val="accent1">
                <a:lumMod val="75000"/>
              </a:schemeClr>
            </a:solidFill>
            <a:miter lim="800000"/>
            <a:headEnd/>
            <a:tailEnd/>
          </a:ln>
        </p:spPr>
      </p:pic>
      <p:sp>
        <p:nvSpPr>
          <p:cNvPr id="2" name="Marcador de número de diapositiva 1"/>
          <p:cNvSpPr>
            <a:spLocks noGrp="1"/>
          </p:cNvSpPr>
          <p:nvPr>
            <p:ph type="sldNum" sz="quarter" idx="12"/>
          </p:nvPr>
        </p:nvSpPr>
        <p:spPr/>
        <p:txBody>
          <a:bodyPr/>
          <a:lstStyle/>
          <a:p>
            <a:fld id="{579D3D31-37EB-4C2E-B06E-64573489A9E5}" type="slidenum">
              <a:rPr lang="es-MX" smtClean="0">
                <a:solidFill>
                  <a:prstClr val="black">
                    <a:tint val="75000"/>
                  </a:prstClr>
                </a:solidFill>
              </a:rPr>
              <a:pPr/>
              <a:t>4</a:t>
            </a:fld>
            <a:endParaRPr lang="es-MX">
              <a:solidFill>
                <a:prstClr val="black">
                  <a:tint val="75000"/>
                </a:prstClr>
              </a:solidFill>
            </a:endParaRPr>
          </a:p>
        </p:txBody>
      </p:sp>
      <p:sp>
        <p:nvSpPr>
          <p:cNvPr id="6" name="1 Título"/>
          <p:cNvSpPr txBox="1">
            <a:spLocks/>
          </p:cNvSpPr>
          <p:nvPr/>
        </p:nvSpPr>
        <p:spPr>
          <a:xfrm>
            <a:off x="8248012" y="653207"/>
            <a:ext cx="1928706" cy="720080"/>
          </a:xfrm>
          <a:prstGeom prst="rect">
            <a:avLst/>
          </a:prstGeom>
        </p:spPr>
        <p:txBody>
          <a:bodyPr vert="horz" lIns="91440" tIns="45720" rIns="91440" bIns="45720" rtlCol="0" anchor="b">
            <a:normAutofit/>
          </a:bodyPr>
          <a:lstStyle>
            <a:lvl1pPr algn="ctr" defTabSz="914400" rtl="0" eaLnBrk="1" latinLnBrk="0" hangingPunct="1">
              <a:lnSpc>
                <a:spcPct val="89000"/>
              </a:lnSpc>
              <a:spcBef>
                <a:spcPct val="0"/>
              </a:spcBef>
              <a:buNone/>
              <a:defRPr sz="7200" kern="1200" cap="all" baseline="0">
                <a:solidFill>
                  <a:schemeClr val="tx2"/>
                </a:solidFill>
                <a:latin typeface="+mj-lt"/>
                <a:ea typeface="+mj-ea"/>
                <a:cs typeface="+mj-cs"/>
              </a:defRPr>
            </a:lvl1pPr>
          </a:lstStyle>
          <a:p>
            <a:pPr algn="r"/>
            <a:r>
              <a:rPr lang="es-ES" sz="1200" dirty="0" smtClean="0">
                <a:latin typeface="Calibri" panose="020F0502020204030204" pitchFamily="34" charset="0"/>
                <a:cs typeface="Calibri" panose="020F0502020204030204" pitchFamily="34" charset="0"/>
              </a:rPr>
              <a:t>FACULTAD DE ECONOMÍA</a:t>
            </a:r>
            <a:br>
              <a:rPr lang="es-ES" sz="1200" dirty="0" smtClean="0">
                <a:latin typeface="Calibri" panose="020F0502020204030204" pitchFamily="34" charset="0"/>
                <a:cs typeface="Calibri" panose="020F0502020204030204" pitchFamily="34" charset="0"/>
              </a:rPr>
            </a:br>
            <a:r>
              <a:rPr lang="es-ES" sz="1200" dirty="0" smtClean="0">
                <a:latin typeface="Calibri" panose="020F0502020204030204" pitchFamily="34" charset="0"/>
                <a:cs typeface="Calibri" panose="020F0502020204030204" pitchFamily="34" charset="0"/>
              </a:rPr>
              <a:t>RELACIONES ECONÓMICAS INTERNACIONALES</a:t>
            </a:r>
            <a:endParaRPr lang="es-MX"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15644201"/>
      </p:ext>
    </p:extLst>
  </p:cSld>
  <p:clrMapOvr>
    <a:masterClrMapping/>
  </p:clrMapOvr>
  <mc:AlternateContent xmlns:mc="http://schemas.openxmlformats.org/markup-compatibility/2006" xmlns:p14="http://schemas.microsoft.com/office/powerpoint/2010/main">
    <mc:Choice Requires="p14">
      <p:transition spd="slow" p14:dur="1500">
        <p:blinds dir="vert"/>
      </p:transition>
    </mc:Choice>
    <mc:Fallback xmlns="">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991544" y="685800"/>
            <a:ext cx="8229226" cy="2023217"/>
          </a:xfrm>
          <a:prstGeom prst="rect">
            <a:avLst/>
          </a:prstGeom>
          <a:solidFill>
            <a:schemeClr val="accent4">
              <a:lumMod val="40000"/>
              <a:lumOff val="60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0" algn="just">
              <a:buNone/>
            </a:pPr>
            <a:r>
              <a:rPr lang="es-MX" sz="2200" b="1" dirty="0">
                <a:solidFill>
                  <a:srgbClr val="000000"/>
                </a:solidFill>
                <a:latin typeface="Calibri" panose="020F0502020204030204" pitchFamily="34" charset="0"/>
                <a:cs typeface="Calibri" panose="020F0502020204030204" pitchFamily="34" charset="0"/>
              </a:rPr>
              <a:t>El poder judicial</a:t>
            </a:r>
            <a:r>
              <a:rPr lang="es-MX" sz="2200" dirty="0">
                <a:solidFill>
                  <a:srgbClr val="000000"/>
                </a:solidFill>
                <a:latin typeface="Calibri" panose="020F0502020204030204" pitchFamily="34" charset="0"/>
                <a:cs typeface="Calibri" panose="020F0502020204030204" pitchFamily="34" charset="0"/>
              </a:rPr>
              <a:t>, por su parte, es el encargado de velar porque se cumpla con lo que está incluido en la constitución mexicana, sin miramiento de raza, sexo, nivel educativo, color, entre otros.</a:t>
            </a:r>
            <a:endParaRPr lang="es-MX" sz="2200" dirty="0">
              <a:solidFill>
                <a:srgbClr val="222222"/>
              </a:solidFill>
              <a:latin typeface="Calibri" panose="020F0502020204030204" pitchFamily="34" charset="0"/>
              <a:cs typeface="Calibri" panose="020F0502020204030204" pitchFamily="34" charset="0"/>
            </a:endParaRPr>
          </a:p>
          <a:p>
            <a:pPr marL="85725" indent="0" algn="just">
              <a:buNone/>
            </a:pPr>
            <a:r>
              <a:rPr lang="es-MX" sz="2200" dirty="0">
                <a:solidFill>
                  <a:srgbClr val="000000"/>
                </a:solidFill>
                <a:latin typeface="Calibri" panose="020F0502020204030204" pitchFamily="34" charset="0"/>
                <a:cs typeface="Calibri" panose="020F0502020204030204" pitchFamily="34" charset="0"/>
              </a:rPr>
              <a:t>Esta rama del poder es representada por la Suprema Corte de Justicia, los Tribunales y Juzgados</a:t>
            </a:r>
            <a:endParaRPr lang="es-MX" sz="2200" dirty="0">
              <a:solidFill>
                <a:srgbClr val="222222"/>
              </a:solidFill>
              <a:latin typeface="Calibri" panose="020F0502020204030204" pitchFamily="34" charset="0"/>
              <a:cs typeface="Calibri" panose="020F0502020204030204" pitchFamily="34" charset="0"/>
            </a:endParaRPr>
          </a:p>
          <a:p>
            <a:pPr marL="0" indent="0" algn="just">
              <a:buNone/>
            </a:pPr>
            <a:endParaRPr lang="es-MX" sz="2400" dirty="0">
              <a:latin typeface="Calibri" panose="020F0502020204030204" pitchFamily="34" charset="0"/>
              <a:cs typeface="Calibri" panose="020F0502020204030204" pitchFamily="34" charset="0"/>
            </a:endParaRPr>
          </a:p>
          <a:p>
            <a:endParaRPr lang="es-MX" sz="2400" dirty="0">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stretch>
            <a:fillRect/>
          </a:stretch>
        </p:blipFill>
        <p:spPr>
          <a:xfrm>
            <a:off x="2549493" y="2769903"/>
            <a:ext cx="7093014" cy="3989820"/>
          </a:xfrm>
          <a:prstGeom prst="rect">
            <a:avLst/>
          </a:prstGeom>
          <a:ln>
            <a:noFill/>
          </a:ln>
          <a:effectLst>
            <a:softEdge rad="112500"/>
          </a:effectLst>
        </p:spPr>
      </p:pic>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40</a:t>
            </a:fld>
            <a:endParaRPr lang="es-MX">
              <a:solidFill>
                <a:prstClr val="black">
                  <a:tint val="75000"/>
                </a:prstClr>
              </a:solidFill>
            </a:endParaRPr>
          </a:p>
        </p:txBody>
      </p:sp>
    </p:spTree>
    <p:extLst>
      <p:ext uri="{BB962C8B-B14F-4D97-AF65-F5344CB8AC3E}">
        <p14:creationId xmlns:p14="http://schemas.microsoft.com/office/powerpoint/2010/main" val="3204975182"/>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685593" y="1276235"/>
            <a:ext cx="8801795" cy="3834925"/>
          </a:xfrm>
          <a:prstGeom prst="rect">
            <a:avLst/>
          </a:prstGeom>
          <a:solidFill>
            <a:schemeClr val="accent2">
              <a:lumMod val="40000"/>
              <a:lumOff val="60000"/>
            </a:schemeClr>
          </a:solidFill>
          <a:ln>
            <a:solidFill>
              <a:schemeClr val="accent1">
                <a:lumMod val="75000"/>
              </a:schemeClr>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 indent="0" algn="just">
              <a:buNone/>
            </a:pPr>
            <a:r>
              <a:rPr lang="es-MX" sz="2200" dirty="0">
                <a:solidFill>
                  <a:srgbClr val="000000"/>
                </a:solidFill>
                <a:latin typeface="Calibri" panose="020F0502020204030204" pitchFamily="34" charset="0"/>
                <a:cs typeface="Calibri" panose="020F0502020204030204" pitchFamily="34" charset="0"/>
              </a:rPr>
              <a:t>La soberanía de México como estado se encuentra contemplada en los artículos </a:t>
            </a:r>
            <a:r>
              <a:rPr lang="es-MX" sz="2200" dirty="0" smtClean="0">
                <a:solidFill>
                  <a:srgbClr val="000000"/>
                </a:solidFill>
                <a:latin typeface="Calibri" panose="020F0502020204030204" pitchFamily="34" charset="0"/>
                <a:cs typeface="Calibri" panose="020F0502020204030204" pitchFamily="34" charset="0"/>
              </a:rPr>
              <a:t>39, </a:t>
            </a:r>
            <a:r>
              <a:rPr lang="es-MX" sz="2200" dirty="0">
                <a:solidFill>
                  <a:srgbClr val="000000"/>
                </a:solidFill>
                <a:latin typeface="Calibri" panose="020F0502020204030204" pitchFamily="34" charset="0"/>
                <a:cs typeface="Calibri" panose="020F0502020204030204" pitchFamily="34" charset="0"/>
              </a:rPr>
              <a:t>40 y 41 de su constitución política. En ellos se establece que la soberanía del país reside en su pueblo y que todo beneficio que se busque, deberá afectarlo positivamente.</a:t>
            </a:r>
            <a:endParaRPr lang="es-MX" sz="2200" dirty="0">
              <a:solidFill>
                <a:srgbClr val="222222"/>
              </a:solidFill>
              <a:latin typeface="Calibri" panose="020F0502020204030204" pitchFamily="34" charset="0"/>
              <a:cs typeface="Calibri" panose="020F0502020204030204" pitchFamily="34" charset="0"/>
            </a:endParaRPr>
          </a:p>
          <a:p>
            <a:pPr marL="85725" indent="0" algn="just">
              <a:buNone/>
            </a:pPr>
            <a:r>
              <a:rPr lang="es-MX" sz="2200" dirty="0">
                <a:solidFill>
                  <a:srgbClr val="000000"/>
                </a:solidFill>
                <a:latin typeface="Calibri" panose="020F0502020204030204" pitchFamily="34" charset="0"/>
                <a:cs typeface="Calibri" panose="020F0502020204030204" pitchFamily="34" charset="0"/>
              </a:rPr>
              <a:t>También se señala que el pueblo tiene el derecho a modificar su forma de gobierno, y que es voluntad de éste estar constituido como una República representativa, federal, democrática, compuesta por estados libres y </a:t>
            </a:r>
            <a:r>
              <a:rPr lang="es-MX" sz="2200" dirty="0" smtClean="0">
                <a:solidFill>
                  <a:srgbClr val="000000"/>
                </a:solidFill>
                <a:latin typeface="Calibri" panose="020F0502020204030204" pitchFamily="34" charset="0"/>
                <a:cs typeface="Calibri" panose="020F0502020204030204" pitchFamily="34" charset="0"/>
              </a:rPr>
              <a:t>soberanos. </a:t>
            </a:r>
            <a:r>
              <a:rPr lang="es-MX" sz="1800" b="1" dirty="0" smtClean="0">
                <a:solidFill>
                  <a:srgbClr val="000000"/>
                </a:solidFill>
                <a:latin typeface="Calibri" panose="020F0502020204030204" pitchFamily="34" charset="0"/>
                <a:cs typeface="Calibri" panose="020F0502020204030204" pitchFamily="34" charset="0"/>
              </a:rPr>
              <a:t>(Artículo </a:t>
            </a:r>
            <a:r>
              <a:rPr lang="es-MX" sz="1800" b="1" dirty="0">
                <a:solidFill>
                  <a:srgbClr val="000000"/>
                </a:solidFill>
                <a:latin typeface="Calibri" panose="020F0502020204030204" pitchFamily="34" charset="0"/>
                <a:cs typeface="Calibri" panose="020F0502020204030204" pitchFamily="34" charset="0"/>
              </a:rPr>
              <a:t>39 </a:t>
            </a:r>
            <a:r>
              <a:rPr lang="es-MX" sz="1800" b="1" dirty="0" smtClean="0">
                <a:solidFill>
                  <a:srgbClr val="000000"/>
                </a:solidFill>
                <a:latin typeface="Calibri" panose="020F0502020204030204" pitchFamily="34" charset="0"/>
                <a:cs typeface="Calibri" panose="020F0502020204030204" pitchFamily="34" charset="0"/>
              </a:rPr>
              <a:t>Constitucional)</a:t>
            </a:r>
            <a:endParaRPr lang="es-MX" sz="1800" b="1" dirty="0">
              <a:solidFill>
                <a:srgbClr val="222222"/>
              </a:solidFill>
              <a:latin typeface="Calibri" panose="020F0502020204030204" pitchFamily="34" charset="0"/>
              <a:cs typeface="Calibri" panose="020F0502020204030204" pitchFamily="34" charset="0"/>
            </a:endParaRPr>
          </a:p>
          <a:p>
            <a:pPr marL="85725" indent="0" algn="just">
              <a:buNone/>
            </a:pPr>
            <a:endParaRPr lang="es-MX" sz="2200" dirty="0" smtClean="0">
              <a:solidFill>
                <a:srgbClr val="000000"/>
              </a:solidFill>
              <a:latin typeface="Calibri" panose="020F0502020204030204" pitchFamily="34" charset="0"/>
              <a:cs typeface="Calibri" panose="020F0502020204030204" pitchFamily="34" charset="0"/>
            </a:endParaRPr>
          </a:p>
          <a:p>
            <a:pPr marL="85725" indent="0" algn="just">
              <a:buNone/>
            </a:pPr>
            <a:r>
              <a:rPr lang="es-MX" sz="2200" b="1" dirty="0" smtClean="0">
                <a:solidFill>
                  <a:srgbClr val="000000"/>
                </a:solidFill>
                <a:latin typeface="Calibri" panose="020F0502020204030204" pitchFamily="34" charset="0"/>
                <a:cs typeface="Calibri" panose="020F0502020204030204" pitchFamily="34" charset="0"/>
              </a:rPr>
              <a:t>(Felipe Tena Ramírez)</a:t>
            </a:r>
          </a:p>
          <a:p>
            <a:pPr marL="0" indent="0" algn="just">
              <a:buNone/>
            </a:pPr>
            <a:endParaRPr lang="es-MX" sz="2400" dirty="0">
              <a:latin typeface="Calibri" panose="020F0502020204030204" pitchFamily="34" charset="0"/>
              <a:cs typeface="Calibri" panose="020F0502020204030204" pitchFamily="34" charset="0"/>
            </a:endParaRPr>
          </a:p>
          <a:p>
            <a:endParaRPr lang="es-MX" sz="2400" dirty="0">
              <a:latin typeface="Calibri" panose="020F0502020204030204" pitchFamily="34" charset="0"/>
              <a:cs typeface="Calibri" panose="020F0502020204030204" pitchFamily="34" charset="0"/>
            </a:endParaRPr>
          </a:p>
        </p:txBody>
      </p:sp>
      <p:sp>
        <p:nvSpPr>
          <p:cNvPr id="3" name="1 Título"/>
          <p:cNvSpPr txBox="1">
            <a:spLocks/>
          </p:cNvSpPr>
          <p:nvPr/>
        </p:nvSpPr>
        <p:spPr>
          <a:xfrm>
            <a:off x="1685593" y="478564"/>
            <a:ext cx="3250704" cy="714546"/>
          </a:xfrm>
          <a:prstGeom prst="rect">
            <a:avLst/>
          </a:prstGeom>
          <a:solidFill>
            <a:schemeClr val="accent2"/>
          </a:solidFill>
          <a:ln>
            <a:solidFill>
              <a:schemeClr val="accent1">
                <a:lumMod val="75000"/>
              </a:schemeClr>
            </a:solidFill>
          </a:ln>
        </p:spPr>
        <p:txBody>
          <a:bodyPr>
            <a:no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algn="ctr"/>
            <a:r>
              <a:rPr lang="es-MX" sz="3600" b="1" smtClean="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Soberanía</a:t>
            </a:r>
            <a:endParaRPr lang="es-MX"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2"/>
          <a:stretch>
            <a:fillRect/>
          </a:stretch>
        </p:blipFill>
        <p:spPr>
          <a:xfrm>
            <a:off x="6543284" y="3938046"/>
            <a:ext cx="2852371" cy="2141130"/>
          </a:xfrm>
          <a:prstGeom prst="rect">
            <a:avLst/>
          </a:prstGeom>
          <a:ln>
            <a:noFill/>
          </a:ln>
          <a:effectLst>
            <a:softEdge rad="112500"/>
          </a:effectLst>
        </p:spPr>
      </p:pic>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41</a:t>
            </a:fld>
            <a:endParaRPr lang="es-MX">
              <a:solidFill>
                <a:prstClr val="black">
                  <a:tint val="75000"/>
                </a:prstClr>
              </a:solidFill>
            </a:endParaRPr>
          </a:p>
        </p:txBody>
      </p:sp>
    </p:spTree>
    <p:extLst>
      <p:ext uri="{BB962C8B-B14F-4D97-AF65-F5344CB8AC3E}">
        <p14:creationId xmlns:p14="http://schemas.microsoft.com/office/powerpoint/2010/main" val="3154080136"/>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595" y="659346"/>
            <a:ext cx="3661991" cy="613977"/>
          </a:xfrm>
          <a:solidFill>
            <a:schemeClr val="accent1">
              <a:lumMod val="75000"/>
            </a:schemeClr>
          </a:solidFill>
        </p:spPr>
        <p:txBody>
          <a:bodyPr>
            <a:normAutofit/>
          </a:bodyPr>
          <a:lstStyle/>
          <a:p>
            <a:r>
              <a:rPr lang="es-MX" sz="3200" b="1" dirty="0">
                <a:solidFill>
                  <a:schemeClr val="bg1"/>
                </a:solidFill>
                <a:latin typeface="Arial" pitchFamily="34" charset="0"/>
                <a:cs typeface="Arial" pitchFamily="34" charset="0"/>
              </a:rPr>
              <a:t>CONCLUSIONES</a:t>
            </a:r>
          </a:p>
        </p:txBody>
      </p:sp>
      <p:sp>
        <p:nvSpPr>
          <p:cNvPr id="3" name="2 Marcador de contenido"/>
          <p:cNvSpPr>
            <a:spLocks noGrp="1"/>
          </p:cNvSpPr>
          <p:nvPr>
            <p:ph idx="1"/>
          </p:nvPr>
        </p:nvSpPr>
        <p:spPr>
          <a:xfrm>
            <a:off x="1555335" y="1385874"/>
            <a:ext cx="8870534" cy="4752528"/>
          </a:xfrm>
          <a:ln w="38100">
            <a:solidFill>
              <a:schemeClr val="accent1">
                <a:lumMod val="75000"/>
              </a:schemeClr>
            </a:solidFill>
          </a:ln>
        </p:spPr>
        <p:txBody>
          <a:bodyPr>
            <a:normAutofit fontScale="92500" lnSpcReduction="20000"/>
          </a:bodyPr>
          <a:lstStyle/>
          <a:p>
            <a:pPr algn="just"/>
            <a:endParaRPr lang="es-ES" sz="2400" dirty="0">
              <a:latin typeface="Arial" pitchFamily="34" charset="0"/>
              <a:cs typeface="Arial" pitchFamily="34" charset="0"/>
            </a:endParaRPr>
          </a:p>
          <a:p>
            <a:pPr marL="0" indent="0" algn="just">
              <a:buNone/>
            </a:pPr>
            <a:r>
              <a:rPr lang="es-ES" sz="2400" dirty="0">
                <a:latin typeface="Calibri" panose="020F0502020204030204" pitchFamily="34" charset="0"/>
                <a:cs typeface="Calibri" panose="020F0502020204030204" pitchFamily="34" charset="0"/>
              </a:rPr>
              <a:t>El Estado, es el pueblo que se halla establecido en un territorio bajo su propio gobierno soberano.</a:t>
            </a:r>
          </a:p>
          <a:p>
            <a:pPr marL="0" indent="0" algn="just">
              <a:buNone/>
            </a:pPr>
            <a:r>
              <a:rPr lang="es-ES" sz="2400" dirty="0">
                <a:latin typeface="Calibri" panose="020F0502020204030204" pitchFamily="34" charset="0"/>
                <a:cs typeface="Calibri" panose="020F0502020204030204" pitchFamily="34" charset="0"/>
              </a:rPr>
              <a:t>Los elementos tradicionales del Estado son: la población, el territorio, el gobierno y la soberanía.</a:t>
            </a:r>
          </a:p>
          <a:p>
            <a:pPr marL="538163" indent="-273050" algn="just">
              <a:buFont typeface="Wingdings" panose="05000000000000000000" pitchFamily="2" charset="2"/>
              <a:buChar char="§"/>
            </a:pPr>
            <a:r>
              <a:rPr lang="es-ES" sz="2400" dirty="0">
                <a:latin typeface="Calibri" panose="020F0502020204030204" pitchFamily="34" charset="0"/>
                <a:cs typeface="Calibri" panose="020F0502020204030204" pitchFamily="34" charset="0"/>
              </a:rPr>
              <a:t>LA POBLACIÓN. (Elemento humano nacional).</a:t>
            </a:r>
          </a:p>
          <a:p>
            <a:pPr marL="538163" indent="-273050" algn="just">
              <a:buFont typeface="Wingdings" panose="05000000000000000000" pitchFamily="2" charset="2"/>
              <a:buChar char="§"/>
            </a:pPr>
            <a:r>
              <a:rPr lang="es-ES" sz="2400" dirty="0">
                <a:latin typeface="Calibri" panose="020F0502020204030204" pitchFamily="34" charset="0"/>
                <a:cs typeface="Calibri" panose="020F0502020204030204" pitchFamily="34" charset="0"/>
              </a:rPr>
              <a:t>EL TERRITORIO. (Elemento geográfico).</a:t>
            </a:r>
            <a:endParaRPr lang="es-MX" sz="2400" dirty="0">
              <a:latin typeface="Calibri" panose="020F0502020204030204" pitchFamily="34" charset="0"/>
              <a:cs typeface="Calibri" panose="020F0502020204030204" pitchFamily="34" charset="0"/>
            </a:endParaRPr>
          </a:p>
          <a:p>
            <a:pPr marL="538163" indent="-273050" algn="just">
              <a:buFont typeface="Wingdings" panose="05000000000000000000" pitchFamily="2" charset="2"/>
              <a:buChar char="§"/>
            </a:pPr>
            <a:r>
              <a:rPr lang="es-MX" sz="2400" dirty="0">
                <a:latin typeface="Calibri" panose="020F0502020204030204" pitchFamily="34" charset="0"/>
                <a:cs typeface="Calibri" panose="020F0502020204030204" pitchFamily="34" charset="0"/>
              </a:rPr>
              <a:t>EL GOBIERNO. (Elemento político).</a:t>
            </a:r>
          </a:p>
          <a:p>
            <a:pPr marL="538163" indent="-273050" algn="just">
              <a:buFont typeface="Wingdings" panose="05000000000000000000" pitchFamily="2" charset="2"/>
              <a:buChar char="§"/>
            </a:pPr>
            <a:r>
              <a:rPr lang="es-MX" sz="2400" dirty="0">
                <a:latin typeface="Calibri" panose="020F0502020204030204" pitchFamily="34" charset="0"/>
                <a:cs typeface="Calibri" panose="020F0502020204030204" pitchFamily="34" charset="0"/>
              </a:rPr>
              <a:t>LA SOBERANÍA. (Elemento jurídico).</a:t>
            </a:r>
          </a:p>
          <a:p>
            <a:pPr marL="0" indent="0" algn="just">
              <a:buNone/>
            </a:pPr>
            <a:r>
              <a:rPr lang="es-MX" sz="2400" dirty="0">
                <a:latin typeface="Calibri" panose="020F0502020204030204" pitchFamily="34" charset="0"/>
                <a:cs typeface="Calibri" panose="020F0502020204030204" pitchFamily="34" charset="0"/>
              </a:rPr>
              <a:t>Un Estado soberano es una comunidad humana perfecta y permanente que se gobierna plenamente a sí misma, está vinculada a un ordenamiento jurídico funcionando regularmente en un determinado territorio y en inmediata conexión con el Derecho Internacional, cuyas normas, en general, respeta.</a:t>
            </a:r>
          </a:p>
          <a:p>
            <a:pPr algn="just"/>
            <a:endParaRPr lang="es-MX" sz="2400" dirty="0">
              <a:latin typeface="Arial" pitchFamily="34" charset="0"/>
              <a:cs typeface="Arial" pitchFamily="34" charset="0"/>
            </a:endParaRPr>
          </a:p>
          <a:p>
            <a:pPr algn="just"/>
            <a:endParaRPr lang="es-MX"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42</a:t>
            </a:fld>
            <a:endParaRPr lang="es-MX"/>
          </a:p>
        </p:txBody>
      </p:sp>
      <p:pic>
        <p:nvPicPr>
          <p:cNvPr id="5" name="Imagen 4"/>
          <p:cNvPicPr>
            <a:picLocks noChangeAspect="1"/>
          </p:cNvPicPr>
          <p:nvPr/>
        </p:nvPicPr>
        <p:blipFill>
          <a:blip r:embed="rId2"/>
          <a:stretch>
            <a:fillRect/>
          </a:stretch>
        </p:blipFill>
        <p:spPr>
          <a:xfrm>
            <a:off x="8387872" y="603590"/>
            <a:ext cx="1975275" cy="725487"/>
          </a:xfrm>
          <a:prstGeom prst="rect">
            <a:avLst/>
          </a:prstGeom>
        </p:spPr>
      </p:pic>
      <p:pic>
        <p:nvPicPr>
          <p:cNvPr id="6" name="Imagen 5"/>
          <p:cNvPicPr>
            <a:picLocks noChangeAspect="1"/>
          </p:cNvPicPr>
          <p:nvPr/>
        </p:nvPicPr>
        <p:blipFill>
          <a:blip r:embed="rId3"/>
          <a:stretch>
            <a:fillRect/>
          </a:stretch>
        </p:blipFill>
        <p:spPr>
          <a:xfrm>
            <a:off x="10363147" y="631024"/>
            <a:ext cx="609653" cy="670618"/>
          </a:xfrm>
          <a:prstGeom prst="rect">
            <a:avLst/>
          </a:prstGeom>
        </p:spPr>
      </p:pic>
    </p:spTree>
    <p:extLst>
      <p:ext uri="{BB962C8B-B14F-4D97-AF65-F5344CB8AC3E}">
        <p14:creationId xmlns:p14="http://schemas.microsoft.com/office/powerpoint/2010/main" val="23295842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596" y="428604"/>
            <a:ext cx="3063284" cy="519979"/>
          </a:xfrm>
          <a:solidFill>
            <a:schemeClr val="accent1">
              <a:lumMod val="75000"/>
            </a:schemeClr>
          </a:solidFill>
        </p:spPr>
        <p:txBody>
          <a:bodyPr>
            <a:normAutofit fontScale="90000"/>
          </a:bodyPr>
          <a:lstStyle/>
          <a:p>
            <a:r>
              <a:rPr lang="es-MX" sz="3200" b="1" dirty="0">
                <a:solidFill>
                  <a:schemeClr val="bg1"/>
                </a:solidFill>
                <a:latin typeface="Arial" pitchFamily="34" charset="0"/>
                <a:cs typeface="Arial" pitchFamily="34" charset="0"/>
              </a:rPr>
              <a:t>REFERENCIAS</a:t>
            </a:r>
          </a:p>
        </p:txBody>
      </p:sp>
      <p:sp>
        <p:nvSpPr>
          <p:cNvPr id="3" name="2 Marcador de contenido"/>
          <p:cNvSpPr>
            <a:spLocks noGrp="1"/>
          </p:cNvSpPr>
          <p:nvPr>
            <p:ph idx="1"/>
          </p:nvPr>
        </p:nvSpPr>
        <p:spPr>
          <a:xfrm>
            <a:off x="1485900" y="1074585"/>
            <a:ext cx="9486900" cy="4992930"/>
          </a:xfrm>
          <a:ln w="38100">
            <a:solidFill>
              <a:schemeClr val="accent1">
                <a:lumMod val="75000"/>
              </a:schemeClr>
            </a:solidFill>
          </a:ln>
        </p:spPr>
        <p:txBody>
          <a:bodyPr>
            <a:noAutofit/>
          </a:bodyPr>
          <a:lstStyle/>
          <a:p>
            <a:pPr marL="358775" indent="-358775" algn="just">
              <a:buFont typeface="Wingdings" panose="05000000000000000000" pitchFamily="2" charset="2"/>
              <a:buChar char="§"/>
            </a:pPr>
            <a:r>
              <a:rPr lang="es-ES" sz="1600" dirty="0">
                <a:latin typeface="Calibri" panose="020F0502020204030204" pitchFamily="34" charset="0"/>
                <a:cs typeface="Calibri" panose="020F0502020204030204" pitchFamily="34" charset="0"/>
              </a:rPr>
              <a:t>Arellano, C. (2009). Primer curso de </a:t>
            </a:r>
            <a:r>
              <a:rPr lang="es-MX" sz="1600" dirty="0">
                <a:latin typeface="Calibri" panose="020F0502020204030204" pitchFamily="34" charset="0"/>
                <a:cs typeface="Calibri" panose="020F0502020204030204" pitchFamily="34" charset="0"/>
              </a:rPr>
              <a:t>derecho internacional público. 7ª. Edición. Editorial Porrúa. México.</a:t>
            </a:r>
          </a:p>
          <a:p>
            <a:pPr marL="358775" indent="-358775" algn="just">
              <a:buFont typeface="Wingdings" panose="05000000000000000000" pitchFamily="2" charset="2"/>
              <a:buChar char="§"/>
            </a:pPr>
            <a:r>
              <a:rPr lang="es-ES" sz="1600" dirty="0">
                <a:latin typeface="Calibri" panose="020F0502020204030204" pitchFamily="34" charset="0"/>
                <a:cs typeface="Calibri" panose="020F0502020204030204" pitchFamily="34" charset="0"/>
              </a:rPr>
              <a:t>Castro, J. y C. </a:t>
            </a:r>
            <a:r>
              <a:rPr lang="es-ES" sz="1600" dirty="0" err="1">
                <a:latin typeface="Calibri" panose="020F0502020204030204" pitchFamily="34" charset="0"/>
                <a:cs typeface="Calibri" panose="020F0502020204030204" pitchFamily="34" charset="0"/>
              </a:rPr>
              <a:t>Agramón</a:t>
            </a:r>
            <a:r>
              <a:rPr lang="es-ES" sz="1600" dirty="0">
                <a:latin typeface="Calibri" panose="020F0502020204030204" pitchFamily="34" charset="0"/>
                <a:cs typeface="Calibri" panose="020F0502020204030204" pitchFamily="34" charset="0"/>
              </a:rPr>
              <a:t> (2010). Diccionario de </a:t>
            </a:r>
            <a:r>
              <a:rPr lang="es-MX" sz="1600" dirty="0">
                <a:latin typeface="Calibri" panose="020F0502020204030204" pitchFamily="34" charset="0"/>
                <a:cs typeface="Calibri" panose="020F0502020204030204" pitchFamily="34" charset="0"/>
              </a:rPr>
              <a:t>Derecho Internacional Público. 2ª. Edición. Oxford </a:t>
            </a:r>
            <a:r>
              <a:rPr lang="es-MX" sz="1600" dirty="0" err="1">
                <a:latin typeface="Calibri" panose="020F0502020204030204" pitchFamily="34" charset="0"/>
                <a:cs typeface="Calibri" panose="020F0502020204030204" pitchFamily="34" charset="0"/>
              </a:rPr>
              <a:t>University</a:t>
            </a:r>
            <a:r>
              <a:rPr lang="es-MX" sz="1600" dirty="0">
                <a:latin typeface="Calibri" panose="020F0502020204030204" pitchFamily="34" charset="0"/>
                <a:cs typeface="Calibri" panose="020F0502020204030204" pitchFamily="34" charset="0"/>
              </a:rPr>
              <a:t> </a:t>
            </a:r>
            <a:r>
              <a:rPr lang="es-MX" sz="1600" dirty="0" err="1">
                <a:latin typeface="Calibri" panose="020F0502020204030204" pitchFamily="34" charset="0"/>
                <a:cs typeface="Calibri" panose="020F0502020204030204" pitchFamily="34" charset="0"/>
              </a:rPr>
              <a:t>Press</a:t>
            </a:r>
            <a:r>
              <a:rPr lang="es-MX" sz="1600" dirty="0">
                <a:latin typeface="Calibri" panose="020F0502020204030204" pitchFamily="34" charset="0"/>
                <a:cs typeface="Calibri" panose="020F0502020204030204" pitchFamily="34" charset="0"/>
              </a:rPr>
              <a:t>. </a:t>
            </a:r>
            <a:r>
              <a:rPr lang="es-MX" sz="1600" dirty="0" err="1">
                <a:latin typeface="Calibri" panose="020F0502020204030204" pitchFamily="34" charset="0"/>
                <a:cs typeface="Calibri" panose="020F0502020204030204" pitchFamily="34" charset="0"/>
              </a:rPr>
              <a:t>Méxcio</a:t>
            </a:r>
            <a:r>
              <a:rPr lang="es-MX" sz="1600" dirty="0">
                <a:latin typeface="Calibri" panose="020F0502020204030204" pitchFamily="34" charset="0"/>
                <a:cs typeface="Calibri" panose="020F0502020204030204" pitchFamily="34" charset="0"/>
              </a:rPr>
              <a:t>.</a:t>
            </a:r>
          </a:p>
          <a:p>
            <a:pPr marL="358775" indent="-358775" algn="just">
              <a:buFont typeface="Wingdings" panose="05000000000000000000" pitchFamily="2" charset="2"/>
              <a:buChar char="§"/>
            </a:pPr>
            <a:r>
              <a:rPr lang="es-ES" sz="1600" dirty="0">
                <a:latin typeface="Calibri" panose="020F0502020204030204" pitchFamily="34" charset="0"/>
                <a:cs typeface="Calibri" panose="020F0502020204030204" pitchFamily="34" charset="0"/>
              </a:rPr>
              <a:t>Constitución Política de los Estados Unidos Mexicanos.</a:t>
            </a:r>
            <a:endParaRPr lang="es-MX" sz="1600" dirty="0">
              <a:latin typeface="Calibri" panose="020F0502020204030204" pitchFamily="34" charset="0"/>
              <a:cs typeface="Calibri" panose="020F0502020204030204" pitchFamily="34" charset="0"/>
            </a:endParaRPr>
          </a:p>
          <a:p>
            <a:pPr marL="358775" indent="-358775" algn="just">
              <a:buFont typeface="Wingdings" panose="05000000000000000000" pitchFamily="2" charset="2"/>
              <a:buChar char="§"/>
            </a:pPr>
            <a:r>
              <a:rPr lang="es-ES" sz="1600" dirty="0">
                <a:latin typeface="Calibri" panose="020F0502020204030204" pitchFamily="34" charset="0"/>
                <a:cs typeface="Calibri" panose="020F0502020204030204" pitchFamily="34" charset="0"/>
              </a:rPr>
              <a:t>Corzo, V. y E. Corzo (2012). La aplicación del Derecho Internacional en México: una visión crítica. Instituto Nacional de Ciencias Penales: Instituto Matías Romero. 1ª. Edición México.</a:t>
            </a:r>
            <a:endParaRPr lang="es-MX" sz="1600" dirty="0">
              <a:latin typeface="Calibri" panose="020F0502020204030204" pitchFamily="34" charset="0"/>
              <a:cs typeface="Calibri" panose="020F0502020204030204" pitchFamily="34" charset="0"/>
            </a:endParaRPr>
          </a:p>
          <a:p>
            <a:pPr marL="358775" indent="-358775" algn="just">
              <a:buFont typeface="Wingdings" panose="05000000000000000000" pitchFamily="2" charset="2"/>
              <a:buChar char="§"/>
            </a:pPr>
            <a:r>
              <a:rPr lang="es-ES" sz="1600" dirty="0">
                <a:latin typeface="Calibri" panose="020F0502020204030204" pitchFamily="34" charset="0"/>
                <a:cs typeface="Calibri" panose="020F0502020204030204" pitchFamily="34" charset="0"/>
              </a:rPr>
              <a:t>Gómez-Robledo, A. (2008). </a:t>
            </a:r>
            <a:r>
              <a:rPr lang="es-MX" sz="1600" dirty="0">
                <a:latin typeface="Calibri" panose="020F0502020204030204" pitchFamily="34" charset="0"/>
                <a:cs typeface="Calibri" panose="020F0502020204030204" pitchFamily="34" charset="0"/>
              </a:rPr>
              <a:t>Derecho Internacional: temas selectos. 5ª. Edición. Universidad Nacional Autónoma de México. México</a:t>
            </a:r>
            <a:r>
              <a:rPr lang="es-MX" sz="1600" dirty="0" smtClean="0">
                <a:latin typeface="Calibri" panose="020F0502020204030204" pitchFamily="34" charset="0"/>
                <a:cs typeface="Calibri" panose="020F0502020204030204" pitchFamily="34" charset="0"/>
              </a:rPr>
              <a:t>.</a:t>
            </a:r>
          </a:p>
          <a:p>
            <a:pPr marL="358775" indent="-358775" algn="just">
              <a:buFont typeface="Wingdings" panose="05000000000000000000" pitchFamily="2" charset="2"/>
              <a:buChar char="§"/>
            </a:pPr>
            <a:r>
              <a:rPr lang="es-MX" sz="1600" dirty="0">
                <a:latin typeface="Calibri" panose="020F0502020204030204" pitchFamily="34" charset="0"/>
                <a:cs typeface="Calibri" panose="020F0502020204030204" pitchFamily="34" charset="0"/>
              </a:rPr>
              <a:t>Ley de la Administración Pública Federal.</a:t>
            </a:r>
          </a:p>
          <a:p>
            <a:pPr marL="358775" indent="-358775" algn="just">
              <a:buFont typeface="Wingdings" panose="05000000000000000000" pitchFamily="2" charset="2"/>
              <a:buChar char="§"/>
            </a:pPr>
            <a:r>
              <a:rPr lang="es-ES" sz="1600" dirty="0" smtClean="0">
                <a:latin typeface="Calibri" panose="020F0502020204030204" pitchFamily="34" charset="0"/>
                <a:cs typeface="Calibri" panose="020F0502020204030204" pitchFamily="34" charset="0"/>
              </a:rPr>
              <a:t>Moreno</a:t>
            </a:r>
            <a:r>
              <a:rPr lang="es-ES" sz="1600" dirty="0">
                <a:latin typeface="Calibri" panose="020F0502020204030204" pitchFamily="34" charset="0"/>
                <a:cs typeface="Calibri" panose="020F0502020204030204" pitchFamily="34" charset="0"/>
              </a:rPr>
              <a:t>, J. Barrena, G. y F. López (2011). </a:t>
            </a:r>
            <a:r>
              <a:rPr lang="es-MX" sz="1600" dirty="0">
                <a:latin typeface="Calibri" panose="020F0502020204030204" pitchFamily="34" charset="0"/>
                <a:cs typeface="Calibri" panose="020F0502020204030204" pitchFamily="34" charset="0"/>
              </a:rPr>
              <a:t>Derecho Internacional Público. 1ª. Edición. Oxford </a:t>
            </a:r>
            <a:r>
              <a:rPr lang="es-MX" sz="1600" dirty="0" err="1">
                <a:latin typeface="Calibri" panose="020F0502020204030204" pitchFamily="34" charset="0"/>
                <a:cs typeface="Calibri" panose="020F0502020204030204" pitchFamily="34" charset="0"/>
              </a:rPr>
              <a:t>University</a:t>
            </a:r>
            <a:r>
              <a:rPr lang="es-MX" sz="1600" dirty="0">
                <a:latin typeface="Calibri" panose="020F0502020204030204" pitchFamily="34" charset="0"/>
                <a:cs typeface="Calibri" panose="020F0502020204030204" pitchFamily="34" charset="0"/>
              </a:rPr>
              <a:t> </a:t>
            </a:r>
            <a:r>
              <a:rPr lang="es-MX" sz="1600" dirty="0" err="1">
                <a:latin typeface="Calibri" panose="020F0502020204030204" pitchFamily="34" charset="0"/>
                <a:cs typeface="Calibri" panose="020F0502020204030204" pitchFamily="34" charset="0"/>
              </a:rPr>
              <a:t>Press</a:t>
            </a:r>
            <a:r>
              <a:rPr lang="es-MX" sz="1600" dirty="0">
                <a:latin typeface="Calibri" panose="020F0502020204030204" pitchFamily="34" charset="0"/>
                <a:cs typeface="Calibri" panose="020F0502020204030204" pitchFamily="34" charset="0"/>
              </a:rPr>
              <a:t>. México.</a:t>
            </a:r>
          </a:p>
          <a:p>
            <a:pPr marL="358775" indent="-358775" algn="just">
              <a:buFont typeface="Wingdings" panose="05000000000000000000" pitchFamily="2" charset="2"/>
              <a:buChar char="§"/>
            </a:pPr>
            <a:r>
              <a:rPr lang="es-MX" sz="1600" dirty="0" smtClean="0">
                <a:latin typeface="Calibri" panose="020F0502020204030204" pitchFamily="34" charset="0"/>
                <a:cs typeface="Calibri" panose="020F0502020204030204" pitchFamily="34" charset="0"/>
              </a:rPr>
              <a:t>Pichardo </a:t>
            </a:r>
            <a:r>
              <a:rPr lang="es-MX" sz="1600" dirty="0">
                <a:latin typeface="Calibri" panose="020F0502020204030204" pitchFamily="34" charset="0"/>
                <a:cs typeface="Calibri" panose="020F0502020204030204" pitchFamily="34" charset="0"/>
              </a:rPr>
              <a:t>Pagaza I. Introducción a la nueva administración pública de México. Elementos del Estado mexicano. Archivos jurídicos. UNAM.. https://archivos.juridicas.unam.mx/www/bjv/libros/3/1425/4.pdf</a:t>
            </a:r>
          </a:p>
          <a:p>
            <a:pPr marL="358775" indent="-358775" algn="just">
              <a:buFont typeface="Wingdings" panose="05000000000000000000" pitchFamily="2" charset="2"/>
              <a:buChar char="§"/>
            </a:pPr>
            <a:r>
              <a:rPr lang="es-MX" sz="1600" dirty="0" smtClean="0">
                <a:latin typeface="Calibri" panose="020F0502020204030204" pitchFamily="34" charset="0"/>
                <a:cs typeface="Calibri" panose="020F0502020204030204" pitchFamily="34" charset="0"/>
              </a:rPr>
              <a:t>Sepúlveda</a:t>
            </a:r>
            <a:r>
              <a:rPr lang="es-MX" sz="1600" dirty="0">
                <a:latin typeface="Calibri" panose="020F0502020204030204" pitchFamily="34" charset="0"/>
                <a:cs typeface="Calibri" panose="020F0502020204030204" pitchFamily="34" charset="0"/>
              </a:rPr>
              <a:t>, C. (2009). Derecho Internacional. Editorial Porrúa. 26ª edición. México.</a:t>
            </a:r>
          </a:p>
          <a:p>
            <a:pPr marL="358775" indent="-358775" algn="just">
              <a:buFont typeface="Wingdings" panose="05000000000000000000" pitchFamily="2" charset="2"/>
              <a:buChar char="§"/>
            </a:pPr>
            <a:r>
              <a:rPr lang="es-MX" sz="1600" dirty="0" err="1">
                <a:latin typeface="Calibri" panose="020F0502020204030204" pitchFamily="34" charset="0"/>
                <a:cs typeface="Calibri" panose="020F0502020204030204" pitchFamily="34" charset="0"/>
              </a:rPr>
              <a:t>Seara</a:t>
            </a:r>
            <a:r>
              <a:rPr lang="es-MX" sz="1600" dirty="0">
                <a:latin typeface="Calibri" panose="020F0502020204030204" pitchFamily="34" charset="0"/>
                <a:cs typeface="Calibri" panose="020F0502020204030204" pitchFamily="34" charset="0"/>
              </a:rPr>
              <a:t>, M. (2012). Derecho Internacional Público. 24ª. Edición. Editorial Porrúa. México</a:t>
            </a:r>
            <a:r>
              <a:rPr lang="es-MX" sz="1600" dirty="0" smtClean="0">
                <a:latin typeface="Calibri" panose="020F0502020204030204" pitchFamily="34" charset="0"/>
                <a:cs typeface="Calibri" panose="020F0502020204030204" pitchFamily="34" charset="0"/>
              </a:rPr>
              <a:t>.</a:t>
            </a:r>
            <a:endParaRPr lang="es-MX" sz="1600" dirty="0">
              <a:latin typeface="Calibri" panose="020F0502020204030204" pitchFamily="34" charset="0"/>
              <a:cs typeface="Calibri" panose="020F050202020403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43</a:t>
            </a:fld>
            <a:endParaRPr lang="es-MX"/>
          </a:p>
        </p:txBody>
      </p:sp>
      <p:pic>
        <p:nvPicPr>
          <p:cNvPr id="5" name="Imagen 4"/>
          <p:cNvPicPr>
            <a:picLocks noChangeAspect="1"/>
          </p:cNvPicPr>
          <p:nvPr/>
        </p:nvPicPr>
        <p:blipFill>
          <a:blip r:embed="rId2"/>
          <a:stretch>
            <a:fillRect/>
          </a:stretch>
        </p:blipFill>
        <p:spPr>
          <a:xfrm>
            <a:off x="8295607" y="349098"/>
            <a:ext cx="1975275" cy="725487"/>
          </a:xfrm>
          <a:prstGeom prst="rect">
            <a:avLst/>
          </a:prstGeom>
        </p:spPr>
      </p:pic>
      <p:pic>
        <p:nvPicPr>
          <p:cNvPr id="6" name="Imagen 5"/>
          <p:cNvPicPr>
            <a:picLocks noChangeAspect="1"/>
          </p:cNvPicPr>
          <p:nvPr/>
        </p:nvPicPr>
        <p:blipFill>
          <a:blip r:embed="rId3"/>
          <a:stretch>
            <a:fillRect/>
          </a:stretch>
        </p:blipFill>
        <p:spPr>
          <a:xfrm>
            <a:off x="10363147" y="349076"/>
            <a:ext cx="609653" cy="670618"/>
          </a:xfrm>
          <a:prstGeom prst="rect">
            <a:avLst/>
          </a:prstGeom>
        </p:spPr>
      </p:pic>
    </p:spTree>
    <p:extLst>
      <p:ext uri="{BB962C8B-B14F-4D97-AF65-F5344CB8AC3E}">
        <p14:creationId xmlns:p14="http://schemas.microsoft.com/office/powerpoint/2010/main" val="342101385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721086" y="726390"/>
            <a:ext cx="3251714" cy="529342"/>
          </a:xfrm>
          <a:solidFill>
            <a:schemeClr val="bg1"/>
          </a:solidFill>
        </p:spPr>
        <p:txBody>
          <a:bodyPr>
            <a:normAutofit fontScale="90000"/>
          </a:bodyPr>
          <a:lstStyle/>
          <a:p>
            <a:pPr algn="r"/>
            <a:r>
              <a:rPr lang="es-ES" sz="1300" dirty="0" smtClean="0">
                <a:solidFill>
                  <a:schemeClr val="accent1">
                    <a:lumMod val="75000"/>
                  </a:schemeClr>
                </a:solidFill>
                <a:latin typeface="Calibri" panose="020F0502020204030204" pitchFamily="34" charset="0"/>
                <a:cs typeface="Calibri" panose="020F0502020204030204" pitchFamily="34" charset="0"/>
              </a:rPr>
              <a:t>FACULTAD </a:t>
            </a:r>
            <a:r>
              <a:rPr lang="es-ES" sz="1300" dirty="0">
                <a:solidFill>
                  <a:schemeClr val="accent1">
                    <a:lumMod val="75000"/>
                  </a:schemeClr>
                </a:solidFill>
                <a:latin typeface="Calibri" panose="020F0502020204030204" pitchFamily="34" charset="0"/>
                <a:cs typeface="Calibri" panose="020F0502020204030204" pitchFamily="34" charset="0"/>
              </a:rPr>
              <a:t>DE ECONOMÍA</a:t>
            </a:r>
            <a:br>
              <a:rPr lang="es-ES" sz="1300" dirty="0">
                <a:solidFill>
                  <a:schemeClr val="accent1">
                    <a:lumMod val="75000"/>
                  </a:schemeClr>
                </a:solidFill>
                <a:latin typeface="Calibri" panose="020F0502020204030204" pitchFamily="34" charset="0"/>
                <a:cs typeface="Calibri" panose="020F0502020204030204" pitchFamily="34" charset="0"/>
              </a:rPr>
            </a:br>
            <a:r>
              <a:rPr lang="es-ES" sz="1300" dirty="0">
                <a:solidFill>
                  <a:schemeClr val="accent1">
                    <a:lumMod val="75000"/>
                  </a:schemeClr>
                </a:solidFill>
                <a:latin typeface="Calibri" panose="020F0502020204030204" pitchFamily="34" charset="0"/>
                <a:cs typeface="Calibri" panose="020F0502020204030204" pitchFamily="34" charset="0"/>
              </a:rPr>
              <a:t>RELACIONES ECONÓMICAS INTERNACIONALES</a:t>
            </a:r>
            <a:endParaRPr lang="es-MX" sz="1300" dirty="0">
              <a:solidFill>
                <a:schemeClr val="accent3">
                  <a:lumMod val="50000"/>
                </a:schemeClr>
              </a:solidFill>
              <a:latin typeface="Calibri" panose="020F0502020204030204" pitchFamily="34" charset="0"/>
              <a:cs typeface="Calibri" panose="020F0502020204030204" pitchFamily="34" charset="0"/>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44</a:t>
            </a:fld>
            <a:endParaRPr lang="es-MX" dirty="0">
              <a:solidFill>
                <a:schemeClr val="bg1"/>
              </a:solidFill>
            </a:endParaRPr>
          </a:p>
        </p:txBody>
      </p:sp>
      <p:pic>
        <p:nvPicPr>
          <p:cNvPr id="5" name="Picture 2" descr="Uaemex"/>
          <p:cNvPicPr>
            <a:picLocks noChangeAspect="1" noChangeArrowheads="1"/>
          </p:cNvPicPr>
          <p:nvPr/>
        </p:nvPicPr>
        <p:blipFill>
          <a:blip r:embed="rId2"/>
          <a:srcRect/>
          <a:stretch>
            <a:fillRect/>
          </a:stretch>
        </p:blipFill>
        <p:spPr bwMode="auto">
          <a:xfrm>
            <a:off x="1371600" y="1298462"/>
            <a:ext cx="3240088" cy="2928938"/>
          </a:xfrm>
          <a:prstGeom prst="rect">
            <a:avLst/>
          </a:prstGeom>
          <a:noFill/>
          <a:ln w="28575">
            <a:solidFill>
              <a:schemeClr val="accent1">
                <a:lumMod val="75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7552426" y="2603845"/>
            <a:ext cx="3294126" cy="2952328"/>
          </a:xfrm>
          <a:prstGeom prst="rect">
            <a:avLst/>
          </a:prstGeom>
          <a:noFill/>
          <a:ln w="28575">
            <a:solidFill>
              <a:schemeClr val="accent1">
                <a:lumMod val="75000"/>
              </a:schemeClr>
            </a:solidFill>
            <a:miter lim="800000"/>
            <a:headEnd/>
            <a:tailEnd/>
          </a:ln>
        </p:spPr>
      </p:pic>
    </p:spTree>
    <p:extLst>
      <p:ext uri="{BB962C8B-B14F-4D97-AF65-F5344CB8AC3E}">
        <p14:creationId xmlns:p14="http://schemas.microsoft.com/office/powerpoint/2010/main" val="247200736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050138" y="398646"/>
            <a:ext cx="1934294" cy="648073"/>
          </a:xfrm>
        </p:spPr>
        <p:txBody>
          <a:bodyPr>
            <a:noAutofit/>
          </a:bodyPr>
          <a:lstStyle/>
          <a:p>
            <a:pPr algn="r"/>
            <a:r>
              <a:rPr lang="es-ES" sz="1600" dirty="0" smtClean="0">
                <a:latin typeface="Calibri" panose="020F0502020204030204" pitchFamily="34" charset="0"/>
                <a:cs typeface="Calibri" panose="020F0502020204030204" pitchFamily="34" charset="0"/>
              </a:rPr>
              <a:t>F</a:t>
            </a:r>
            <a:r>
              <a:rPr lang="es-ES" sz="1200" dirty="0" smtClean="0">
                <a:latin typeface="Calibri" panose="020F0502020204030204" pitchFamily="34" charset="0"/>
                <a:cs typeface="Calibri" panose="020F0502020204030204" pitchFamily="34" charset="0"/>
              </a:rPr>
              <a:t>ACULTAD </a:t>
            </a:r>
            <a:r>
              <a:rPr lang="es-ES" sz="1200" dirty="0">
                <a:latin typeface="Calibri" panose="020F0502020204030204" pitchFamily="34" charset="0"/>
                <a:cs typeface="Calibri" panose="020F0502020204030204" pitchFamily="34" charset="0"/>
              </a:rPr>
              <a:t>DE ECONOMÍA</a:t>
            </a:r>
            <a:br>
              <a:rPr lang="es-ES" sz="1200" dirty="0">
                <a:latin typeface="Calibri" panose="020F0502020204030204" pitchFamily="34" charset="0"/>
                <a:cs typeface="Calibri" panose="020F0502020204030204" pitchFamily="34" charset="0"/>
              </a:rPr>
            </a:br>
            <a:r>
              <a:rPr lang="es-ES" sz="1200" dirty="0">
                <a:latin typeface="Calibri" panose="020F0502020204030204" pitchFamily="34" charset="0"/>
                <a:cs typeface="Calibri" panose="020F0502020204030204" pitchFamily="34" charset="0"/>
              </a:rPr>
              <a:t>RELACIONES ECONÓMICAS INTERNACIONALES</a:t>
            </a:r>
            <a:r>
              <a:rPr lang="es-ES" sz="3600" dirty="0" smtClean="0">
                <a:latin typeface="Calibri" panose="020F0502020204030204" pitchFamily="34" charset="0"/>
                <a:cs typeface="Calibri" panose="020F0502020204030204" pitchFamily="34" charset="0"/>
              </a:rPr>
              <a:t/>
            </a:r>
            <a:br>
              <a:rPr lang="es-ES" sz="3600" dirty="0" smtClean="0">
                <a:latin typeface="Calibri" panose="020F0502020204030204" pitchFamily="34" charset="0"/>
                <a:cs typeface="Calibri" panose="020F0502020204030204" pitchFamily="34" charset="0"/>
              </a:rPr>
            </a:br>
            <a:endParaRPr lang="es-MX" sz="3600" dirty="0">
              <a:latin typeface="Calibri" panose="020F0502020204030204" pitchFamily="34" charset="0"/>
              <a:cs typeface="Calibri" panose="020F0502020204030204" pitchFamily="34" charset="0"/>
            </a:endParaRPr>
          </a:p>
        </p:txBody>
      </p:sp>
      <p:pic>
        <p:nvPicPr>
          <p:cNvPr id="4" name="Picture 3"/>
          <p:cNvPicPr>
            <a:picLocks noChangeAspect="1" noChangeArrowheads="1"/>
          </p:cNvPicPr>
          <p:nvPr/>
        </p:nvPicPr>
        <p:blipFill>
          <a:blip r:embed="rId3"/>
          <a:srcRect/>
          <a:stretch>
            <a:fillRect/>
          </a:stretch>
        </p:blipFill>
        <p:spPr bwMode="auto">
          <a:xfrm>
            <a:off x="10045428" y="398647"/>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2057665" y="1191818"/>
            <a:ext cx="7987763" cy="2831544"/>
          </a:xfrm>
          <a:prstGeom prst="rect">
            <a:avLst/>
          </a:prstGeom>
          <a:solidFill>
            <a:schemeClr val="accent1">
              <a:lumMod val="20000"/>
              <a:lumOff val="80000"/>
            </a:schemeClr>
          </a:solidFill>
          <a:ln>
            <a:solidFill>
              <a:schemeClr val="accent1">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a:solidFill>
                    <a:prstClr val="black">
                      <a:lumMod val="65000"/>
                      <a:lumOff val="35000"/>
                    </a:prstClr>
                  </a:solidFill>
                </a:ln>
                <a:solidFill>
                  <a:srgbClr val="D34817">
                    <a:lumMod val="75000"/>
                  </a:srgbClr>
                </a:solidFill>
                <a:latin typeface="Verdana" pitchFamily="34" charset="0"/>
                <a:ea typeface="Times New Roman" pitchFamily="18" charset="0"/>
                <a:cs typeface="Times New Roman" pitchFamily="18" charset="0"/>
              </a:rPr>
              <a:t>GUIÓN EXPLICATIVO.</a:t>
            </a:r>
          </a:p>
          <a:p>
            <a:pPr fontAlgn="base">
              <a:spcBef>
                <a:spcPct val="0"/>
              </a:spcBef>
              <a:spcAft>
                <a:spcPct val="0"/>
              </a:spcAft>
            </a:pPr>
            <a:endParaRPr lang="es-MX" sz="2400" b="1" dirty="0">
              <a:ln>
                <a:solidFill>
                  <a:prstClr val="black">
                    <a:lumMod val="65000"/>
                    <a:lumOff val="35000"/>
                  </a:prstClr>
                </a:solidFill>
              </a:ln>
              <a:solidFill>
                <a:srgbClr val="D34817">
                  <a:lumMod val="75000"/>
                </a:srgbClr>
              </a:solidFill>
              <a:latin typeface="Verdana" pitchFamily="34" charset="0"/>
              <a:ea typeface="Times New Roman" pitchFamily="18" charset="0"/>
              <a:cs typeface="Times New Roman" pitchFamily="18" charset="0"/>
            </a:endParaRPr>
          </a:p>
          <a:p>
            <a:pPr algn="just" fontAlgn="base">
              <a:spcBef>
                <a:spcPct val="0"/>
              </a:spcBef>
              <a:spcAft>
                <a:spcPct val="0"/>
              </a:spcAft>
            </a:pPr>
            <a:r>
              <a:rPr lang="es-MX" sz="2400" b="1" dirty="0">
                <a:ln>
                  <a:solidFill>
                    <a:prstClr val="black">
                      <a:lumMod val="65000"/>
                      <a:lumOff val="35000"/>
                    </a:prstClr>
                  </a:solidFill>
                </a:ln>
                <a:solidFill>
                  <a:srgbClr val="D34817">
                    <a:lumMod val="75000"/>
                  </a:srgbClr>
                </a:solidFill>
                <a:latin typeface="Verdana" pitchFamily="34" charset="0"/>
                <a:ea typeface="Times New Roman" pitchFamily="18" charset="0"/>
                <a:cs typeface="Times New Roman" pitchFamily="18" charset="0"/>
              </a:rPr>
              <a:t>Propósito de la Unidad de Aprendizaje.</a:t>
            </a:r>
            <a:endParaRPr lang="es-MX" sz="1600" b="1" dirty="0">
              <a:ln>
                <a:solidFill>
                  <a:prstClr val="black">
                    <a:lumMod val="65000"/>
                    <a:lumOff val="35000"/>
                  </a:prstClr>
                </a:solidFill>
              </a:ln>
              <a:solidFill>
                <a:srgbClr val="D34817">
                  <a:lumMod val="75000"/>
                </a:srgbClr>
              </a:solidFill>
              <a:latin typeface="Verdana" pitchFamily="34" charset="0"/>
              <a:ea typeface="Times New Roman" pitchFamily="18" charset="0"/>
              <a:cs typeface="Times New Roman" pitchFamily="18" charset="0"/>
            </a:endParaRPr>
          </a:p>
          <a:p>
            <a:pPr algn="just" fontAlgn="base">
              <a:spcBef>
                <a:spcPct val="0"/>
              </a:spcBef>
              <a:spcAft>
                <a:spcPct val="0"/>
              </a:spcAft>
            </a:pPr>
            <a:r>
              <a:rPr lang="es-MX" sz="1000" b="1" dirty="0">
                <a:solidFill>
                  <a:srgbClr val="D34817">
                    <a:lumMod val="50000"/>
                  </a:srgbClr>
                </a:solidFill>
                <a:latin typeface="Verdana" pitchFamily="34" charset="0"/>
                <a:ea typeface="Times New Roman" pitchFamily="18" charset="0"/>
                <a:cs typeface="Arial" pitchFamily="34" charset="0"/>
              </a:rPr>
              <a:t>.</a:t>
            </a:r>
            <a:r>
              <a:rPr lang="es-MX" sz="2400" b="1" dirty="0">
                <a:solidFill>
                  <a:srgbClr val="D34817">
                    <a:lumMod val="50000"/>
                  </a:srgbClr>
                </a:solidFill>
                <a:latin typeface="Verdana" pitchFamily="34" charset="0"/>
                <a:ea typeface="Times New Roman" pitchFamily="18" charset="0"/>
                <a:cs typeface="Arial" pitchFamily="34" charset="0"/>
              </a:rPr>
              <a:t/>
            </a:r>
            <a:br>
              <a:rPr lang="es-MX" sz="2400" b="1" dirty="0">
                <a:solidFill>
                  <a:srgbClr val="D34817">
                    <a:lumMod val="50000"/>
                  </a:srgbClr>
                </a:solidFill>
                <a:latin typeface="Verdana" pitchFamily="34" charset="0"/>
                <a:ea typeface="Times New Roman" pitchFamily="18" charset="0"/>
                <a:cs typeface="Arial" pitchFamily="34" charset="0"/>
              </a:rPr>
            </a:br>
            <a:r>
              <a:rPr lang="es-MX" sz="2400" dirty="0">
                <a:solidFill>
                  <a:prstClr val="black"/>
                </a:solidFill>
                <a:latin typeface="Calibri"/>
              </a:rPr>
              <a:t>Analizar las relaciones internacionales desde un punto de vista principalmente aplicable a los Estados y desplazándose hacia los otros sujetos de derecho internacional, identificando  su fundamento en la práctica legislativa internacional</a:t>
            </a:r>
            <a:r>
              <a:rPr lang="es-MX" sz="2400" dirty="0" smtClean="0">
                <a:solidFill>
                  <a:prstClr val="black"/>
                </a:solidFill>
                <a:latin typeface="Calibri"/>
              </a:rPr>
              <a:t>.</a:t>
            </a:r>
            <a:endParaRPr lang="es-MX" sz="2400" dirty="0">
              <a:solidFill>
                <a:prstClr val="black"/>
              </a:solidFill>
              <a:latin typeface="Arial" pitchFamily="34" charset="0"/>
              <a:cs typeface="Arial" pitchFamily="34" charset="0"/>
            </a:endParaRPr>
          </a:p>
        </p:txBody>
      </p:sp>
      <p:sp>
        <p:nvSpPr>
          <p:cNvPr id="7" name="6 Rectángulo"/>
          <p:cNvSpPr/>
          <p:nvPr/>
        </p:nvSpPr>
        <p:spPr>
          <a:xfrm>
            <a:off x="2057664" y="4293096"/>
            <a:ext cx="5766528" cy="2095789"/>
          </a:xfrm>
          <a:prstGeom prst="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solidFill>
                  <a:prstClr val="white"/>
                </a:solidFill>
                <a:latin typeface="Calibri"/>
              </a:rPr>
              <a:t>Este propósito hace referencia a la unidad de aprendizaje “Derecho Internacional Público” que se oferta en la licenciatura de Relaciones Económicas Internacionales, dentro del núcleo de formación sustantivo, con carácter obligatorio y un valor de 8 créditos.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2408" y="4221089"/>
            <a:ext cx="2232025"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Marcador de número de diapositiva 5"/>
          <p:cNvSpPr>
            <a:spLocks noGrp="1"/>
          </p:cNvSpPr>
          <p:nvPr>
            <p:ph type="sldNum" sz="quarter" idx="12"/>
          </p:nvPr>
        </p:nvSpPr>
        <p:spPr/>
        <p:txBody>
          <a:bodyPr/>
          <a:lstStyle/>
          <a:p>
            <a:fld id="{579D3D31-37EB-4C2E-B06E-64573489A9E5}" type="slidenum">
              <a:rPr lang="es-MX" smtClean="0">
                <a:solidFill>
                  <a:prstClr val="black">
                    <a:tint val="75000"/>
                  </a:prstClr>
                </a:solidFill>
              </a:rPr>
              <a:pPr/>
              <a:t>5</a:t>
            </a:fld>
            <a:endParaRPr lang="es-MX">
              <a:solidFill>
                <a:prstClr val="black">
                  <a:tint val="75000"/>
                </a:prstClr>
              </a:solidFill>
            </a:endParaRPr>
          </a:p>
        </p:txBody>
      </p:sp>
    </p:spTree>
    <p:extLst>
      <p:ext uri="{BB962C8B-B14F-4D97-AF65-F5344CB8AC3E}">
        <p14:creationId xmlns:p14="http://schemas.microsoft.com/office/powerpoint/2010/main" val="3881444999"/>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91544" y="1124744"/>
            <a:ext cx="8229600" cy="1780577"/>
          </a:xfrm>
          <a:solidFill>
            <a:schemeClr val="accent1">
              <a:lumMod val="60000"/>
              <a:lumOff val="40000"/>
            </a:schemeClr>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es-E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anose="020F0502020204030204" pitchFamily="34" charset="0"/>
                <a:cs typeface="Calibri" panose="020F0502020204030204" pitchFamily="34" charset="0"/>
              </a:rPr>
              <a:t>PROPÓSITO de la unidad de aprendizaje</a:t>
            </a:r>
            <a:endParaRPr lang="es-E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anose="020F0502020204030204" pitchFamily="34" charset="0"/>
              <a:cs typeface="Calibri" panose="020F0502020204030204" pitchFamily="34" charset="0"/>
            </a:endParaRPr>
          </a:p>
          <a:p>
            <a:pPr marL="0" indent="0" algn="just">
              <a:buNone/>
            </a:pPr>
            <a:r>
              <a:rPr lang="es-MX" sz="2200" dirty="0">
                <a:latin typeface="Calibri" panose="020F0502020204030204" pitchFamily="34" charset="0"/>
                <a:cs typeface="Calibri" panose="020F0502020204030204" pitchFamily="34" charset="0"/>
              </a:rPr>
              <a:t>Identificar las características, comportamiento, integración, evolución y desenvolvimiento efectivo de </a:t>
            </a:r>
            <a:r>
              <a:rPr lang="es-MX" sz="2200" b="1" dirty="0">
                <a:latin typeface="Calibri" panose="020F0502020204030204" pitchFamily="34" charset="0"/>
                <a:cs typeface="Calibri" panose="020F0502020204030204" pitchFamily="34" charset="0"/>
              </a:rPr>
              <a:t>los Estados</a:t>
            </a:r>
            <a:r>
              <a:rPr lang="es-MX" sz="2200" dirty="0">
                <a:latin typeface="Calibri" panose="020F0502020204030204" pitchFamily="34" charset="0"/>
                <a:cs typeface="Calibri" panose="020F0502020204030204" pitchFamily="34" charset="0"/>
              </a:rPr>
              <a:t>, para comprender porque son los sujetos clásicos del derecho internacional público.</a:t>
            </a:r>
          </a:p>
        </p:txBody>
      </p:sp>
      <p:sp>
        <p:nvSpPr>
          <p:cNvPr id="6" name="5 Rectángulo"/>
          <p:cNvSpPr/>
          <p:nvPr/>
        </p:nvSpPr>
        <p:spPr>
          <a:xfrm>
            <a:off x="3495229" y="4546944"/>
            <a:ext cx="6896457" cy="1700032"/>
          </a:xfrm>
          <a:prstGeom prst="rect">
            <a:avLst/>
          </a:prstGeom>
          <a:solidFill>
            <a:schemeClr val="accent3"/>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u="sng" dirty="0">
                <a:solidFill>
                  <a:schemeClr val="tx1"/>
                </a:solidFill>
                <a:latin typeface="Calibri"/>
              </a:rPr>
              <a:t>Estructura </a:t>
            </a:r>
            <a:r>
              <a:rPr lang="es-MX" sz="2000" b="1" u="sng" dirty="0" smtClean="0">
                <a:solidFill>
                  <a:schemeClr val="tx1"/>
                </a:solidFill>
                <a:latin typeface="Calibri"/>
              </a:rPr>
              <a:t>metodológica:</a:t>
            </a:r>
            <a:r>
              <a:rPr lang="es-MX" sz="2000" dirty="0">
                <a:solidFill>
                  <a:schemeClr val="tx1"/>
                </a:solidFill>
                <a:latin typeface="Calibri"/>
              </a:rPr>
              <a:t> </a:t>
            </a:r>
            <a:r>
              <a:rPr lang="es-MX" sz="2000" dirty="0" smtClean="0">
                <a:solidFill>
                  <a:schemeClr val="tx1">
                    <a:lumMod val="85000"/>
                    <a:lumOff val="15000"/>
                  </a:schemeClr>
                </a:solidFill>
                <a:latin typeface="Calibri"/>
              </a:rPr>
              <a:t>este </a:t>
            </a:r>
            <a:r>
              <a:rPr lang="es-MX" sz="2000" dirty="0">
                <a:solidFill>
                  <a:schemeClr val="tx1">
                    <a:lumMod val="85000"/>
                    <a:lumOff val="15000"/>
                  </a:schemeClr>
                </a:solidFill>
                <a:latin typeface="Calibri"/>
              </a:rPr>
              <a:t>material </a:t>
            </a:r>
            <a:r>
              <a:rPr lang="es-ES" sz="2000" dirty="0">
                <a:solidFill>
                  <a:schemeClr val="tx1">
                    <a:lumMod val="85000"/>
                    <a:lumOff val="15000"/>
                  </a:schemeClr>
                </a:solidFill>
                <a:latin typeface="Calibri"/>
              </a:rPr>
              <a:t>cuenta con un sistema de almacenaje con dimensiones y materiales adecuados: </a:t>
            </a:r>
            <a:r>
              <a:rPr lang="es-ES" sz="2000" b="1" dirty="0">
                <a:solidFill>
                  <a:schemeClr val="tx1"/>
                </a:solidFill>
                <a:latin typeface="Calibri"/>
              </a:rPr>
              <a:t>Microsoft PowerPoint </a:t>
            </a:r>
            <a:r>
              <a:rPr lang="es-ES" sz="2000" b="1" dirty="0" smtClean="0">
                <a:solidFill>
                  <a:schemeClr val="tx1"/>
                </a:solidFill>
                <a:latin typeface="Calibri"/>
              </a:rPr>
              <a:t>2016</a:t>
            </a:r>
            <a:r>
              <a:rPr lang="es-ES" sz="2000" b="1" dirty="0" smtClean="0">
                <a:solidFill>
                  <a:schemeClr val="tx1">
                    <a:lumMod val="75000"/>
                    <a:lumOff val="25000"/>
                  </a:schemeClr>
                </a:solidFill>
                <a:latin typeface="Calibri"/>
              </a:rPr>
              <a:t>. </a:t>
            </a:r>
            <a:r>
              <a:rPr lang="es-ES" sz="2000" dirty="0">
                <a:solidFill>
                  <a:schemeClr val="tx1">
                    <a:lumMod val="85000"/>
                    <a:lumOff val="15000"/>
                  </a:schemeClr>
                </a:solidFill>
                <a:latin typeface="Calibri"/>
              </a:rPr>
              <a:t>Está</a:t>
            </a:r>
            <a:r>
              <a:rPr lang="es-MX" sz="2000" dirty="0">
                <a:solidFill>
                  <a:schemeClr val="tx1">
                    <a:lumMod val="85000"/>
                    <a:lumOff val="15000"/>
                  </a:schemeClr>
                </a:solidFill>
                <a:latin typeface="Calibri"/>
              </a:rPr>
              <a:t> diseñado en forma clara y sencilla, y presenta lo más sobresaliente respecto </a:t>
            </a:r>
            <a:r>
              <a:rPr lang="es-MX" sz="2000" dirty="0" smtClean="0">
                <a:solidFill>
                  <a:schemeClr val="tx1">
                    <a:lumMod val="85000"/>
                    <a:lumOff val="15000"/>
                  </a:schemeClr>
                </a:solidFill>
                <a:latin typeface="Calibri"/>
              </a:rPr>
              <a:t>al propósito de la Unidad de Competencia 3</a:t>
            </a:r>
            <a:r>
              <a:rPr lang="es-MX" sz="2000" smtClean="0">
                <a:solidFill>
                  <a:schemeClr val="tx1">
                    <a:lumMod val="85000"/>
                    <a:lumOff val="15000"/>
                  </a:schemeClr>
                </a:solidFill>
                <a:latin typeface="Calibri"/>
              </a:rPr>
              <a:t>, tema </a:t>
            </a:r>
            <a:r>
              <a:rPr lang="es-MX" sz="2000" b="1" dirty="0" smtClean="0">
                <a:solidFill>
                  <a:schemeClr val="tx1"/>
                </a:solidFill>
                <a:latin typeface="Calibri"/>
              </a:rPr>
              <a:t>3.3</a:t>
            </a:r>
            <a:r>
              <a:rPr lang="es-MX" sz="2000" b="1" dirty="0">
                <a:solidFill>
                  <a:schemeClr val="tx1"/>
                </a:solidFill>
                <a:latin typeface="Calibri"/>
              </a:rPr>
              <a:t>. El Estado Soberano. </a:t>
            </a:r>
          </a:p>
        </p:txBody>
      </p:sp>
      <p:pic>
        <p:nvPicPr>
          <p:cNvPr id="7" name="Picture 3"/>
          <p:cNvPicPr>
            <a:picLocks noChangeAspect="1" noChangeArrowheads="1"/>
          </p:cNvPicPr>
          <p:nvPr/>
        </p:nvPicPr>
        <p:blipFill>
          <a:blip r:embed="rId2"/>
          <a:srcRect/>
          <a:stretch>
            <a:fillRect/>
          </a:stretch>
        </p:blipFill>
        <p:spPr bwMode="auto">
          <a:xfrm>
            <a:off x="10045428" y="347371"/>
            <a:ext cx="587077" cy="648072"/>
          </a:xfrm>
          <a:prstGeom prst="rect">
            <a:avLst/>
          </a:prstGeom>
          <a:noFill/>
          <a:ln w="9525">
            <a:solidFill>
              <a:schemeClr val="accent1">
                <a:lumMod val="75000"/>
              </a:schemeClr>
            </a:solidFill>
            <a:miter lim="800000"/>
            <a:headEnd/>
            <a:tailEnd/>
          </a:ln>
        </p:spPr>
      </p:pic>
      <p:sp>
        <p:nvSpPr>
          <p:cNvPr id="9" name="8 Rectángulo"/>
          <p:cNvSpPr/>
          <p:nvPr/>
        </p:nvSpPr>
        <p:spPr>
          <a:xfrm>
            <a:off x="2378763" y="3059149"/>
            <a:ext cx="5766528" cy="1368151"/>
          </a:xfrm>
          <a:prstGeom prst="rect">
            <a:avLst/>
          </a:prstGeom>
          <a:solidFill>
            <a:schemeClr val="accent4">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chemeClr val="bg2"/>
                </a:solidFill>
                <a:latin typeface="Calibri"/>
              </a:rPr>
              <a:t>Este es el propósito que refiere la </a:t>
            </a:r>
            <a:r>
              <a:rPr lang="es-ES" dirty="0" smtClean="0">
                <a:solidFill>
                  <a:schemeClr val="bg2"/>
                </a:solidFill>
                <a:latin typeface="Calibri"/>
              </a:rPr>
              <a:t>Unidad </a:t>
            </a:r>
            <a:r>
              <a:rPr lang="es-ES" dirty="0">
                <a:solidFill>
                  <a:schemeClr val="bg2"/>
                </a:solidFill>
                <a:latin typeface="Calibri"/>
              </a:rPr>
              <a:t>de </a:t>
            </a:r>
            <a:r>
              <a:rPr lang="es-ES" dirty="0" smtClean="0">
                <a:solidFill>
                  <a:schemeClr val="bg2"/>
                </a:solidFill>
                <a:latin typeface="Calibri"/>
              </a:rPr>
              <a:t>Competencia </a:t>
            </a:r>
            <a:r>
              <a:rPr lang="es-ES" dirty="0">
                <a:solidFill>
                  <a:schemeClr val="bg2"/>
                </a:solidFill>
                <a:latin typeface="Calibri"/>
              </a:rPr>
              <a:t>3</a:t>
            </a:r>
            <a:r>
              <a:rPr lang="es-MX" dirty="0">
                <a:solidFill>
                  <a:schemeClr val="bg2"/>
                </a:solidFill>
                <a:latin typeface="Calibri"/>
              </a:rPr>
              <a:t> “</a:t>
            </a:r>
            <a:r>
              <a:rPr lang="es-MX" b="1" dirty="0">
                <a:solidFill>
                  <a:schemeClr val="bg2"/>
                </a:solidFill>
                <a:latin typeface="Calibri"/>
              </a:rPr>
              <a:t>Sujetos del Derecho Internacional Público</a:t>
            </a:r>
            <a:r>
              <a:rPr lang="es-MX" dirty="0">
                <a:solidFill>
                  <a:schemeClr val="bg2"/>
                </a:solidFill>
                <a:latin typeface="Calibri"/>
              </a:rPr>
              <a:t>”</a:t>
            </a:r>
            <a:r>
              <a:rPr lang="es-MX" b="1" dirty="0">
                <a:solidFill>
                  <a:schemeClr val="bg2"/>
                </a:solidFill>
                <a:latin typeface="Calibri"/>
              </a:rPr>
              <a:t>. </a:t>
            </a:r>
            <a:r>
              <a:rPr lang="es-MX" dirty="0">
                <a:solidFill>
                  <a:schemeClr val="bg2"/>
                </a:solidFill>
                <a:latin typeface="Calibri"/>
              </a:rPr>
              <a:t> </a:t>
            </a:r>
            <a:endParaRPr lang="es-MX" dirty="0" smtClean="0">
              <a:solidFill>
                <a:schemeClr val="bg2"/>
              </a:solidFill>
              <a:latin typeface="Calibri"/>
            </a:endParaRPr>
          </a:p>
          <a:p>
            <a:pPr algn="just"/>
            <a:r>
              <a:rPr lang="es-MX" dirty="0" smtClean="0">
                <a:solidFill>
                  <a:schemeClr val="bg2"/>
                </a:solidFill>
                <a:latin typeface="Calibri"/>
              </a:rPr>
              <a:t>El </a:t>
            </a:r>
            <a:r>
              <a:rPr lang="es-MX" dirty="0">
                <a:solidFill>
                  <a:schemeClr val="bg2"/>
                </a:solidFill>
                <a:latin typeface="Calibri"/>
              </a:rPr>
              <a:t>tiempo destinado para desarrollar el presente tema en el aula es de 2 clases.</a:t>
            </a:r>
          </a:p>
        </p:txBody>
      </p:sp>
      <p:sp>
        <p:nvSpPr>
          <p:cNvPr id="5" name="4 CuadroTexto"/>
          <p:cNvSpPr txBox="1"/>
          <p:nvPr/>
        </p:nvSpPr>
        <p:spPr>
          <a:xfrm>
            <a:off x="2063552" y="283295"/>
            <a:ext cx="5090240" cy="707886"/>
          </a:xfrm>
          <a:prstGeom prst="rect">
            <a:avLst/>
          </a:prstGeom>
          <a:noFill/>
        </p:spPr>
        <p:txBody>
          <a:bodyPr wrap="none" rtlCol="0">
            <a:spAutoFit/>
          </a:bodyPr>
          <a:lstStyle/>
          <a:p>
            <a:r>
              <a:rPr lang="es-MX" sz="4000" dirty="0">
                <a:solidFill>
                  <a:srgbClr val="696464">
                    <a:lumMod val="50000"/>
                  </a:srgbClr>
                </a:solidFill>
                <a:latin typeface="Arial Black" pitchFamily="34" charset="0"/>
                <a:cs typeface="Aharoni" pitchFamily="2" charset="-79"/>
              </a:rPr>
              <a:t>Guión Explicativo</a:t>
            </a:r>
          </a:p>
        </p:txBody>
      </p:sp>
      <p:sp>
        <p:nvSpPr>
          <p:cNvPr id="2" name="Marcador de número de diapositiva 1"/>
          <p:cNvSpPr>
            <a:spLocks noGrp="1"/>
          </p:cNvSpPr>
          <p:nvPr>
            <p:ph type="sldNum" sz="quarter" idx="12"/>
          </p:nvPr>
        </p:nvSpPr>
        <p:spPr/>
        <p:txBody>
          <a:bodyPr/>
          <a:lstStyle/>
          <a:p>
            <a:fld id="{579D3D31-37EB-4C2E-B06E-64573489A9E5}" type="slidenum">
              <a:rPr lang="es-MX" smtClean="0">
                <a:solidFill>
                  <a:prstClr val="black">
                    <a:tint val="75000"/>
                  </a:prstClr>
                </a:solidFill>
              </a:rPr>
              <a:pPr/>
              <a:t>6</a:t>
            </a:fld>
            <a:endParaRPr lang="es-MX">
              <a:solidFill>
                <a:prstClr val="black">
                  <a:tint val="75000"/>
                </a:prstClr>
              </a:solidFill>
            </a:endParaRPr>
          </a:p>
        </p:txBody>
      </p:sp>
      <p:pic>
        <p:nvPicPr>
          <p:cNvPr id="10" name="Imagen 9"/>
          <p:cNvPicPr>
            <a:picLocks noChangeAspect="1"/>
          </p:cNvPicPr>
          <p:nvPr/>
        </p:nvPicPr>
        <p:blipFill>
          <a:blip r:embed="rId3"/>
          <a:stretch>
            <a:fillRect/>
          </a:stretch>
        </p:blipFill>
        <p:spPr>
          <a:xfrm>
            <a:off x="8070153" y="299878"/>
            <a:ext cx="1975275" cy="725487"/>
          </a:xfrm>
          <a:prstGeom prst="rect">
            <a:avLst/>
          </a:prstGeom>
        </p:spPr>
      </p:pic>
    </p:spTree>
    <p:extLst>
      <p:ext uri="{BB962C8B-B14F-4D97-AF65-F5344CB8AC3E}">
        <p14:creationId xmlns:p14="http://schemas.microsoft.com/office/powerpoint/2010/main" val="274205348"/>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95600" y="2801810"/>
            <a:ext cx="7200800" cy="1214716"/>
          </a:xfrm>
          <a:ln/>
        </p:spPr>
        <p:style>
          <a:lnRef idx="1">
            <a:schemeClr val="accent2"/>
          </a:lnRef>
          <a:fillRef idx="3">
            <a:schemeClr val="accent2"/>
          </a:fillRef>
          <a:effectRef idx="2">
            <a:schemeClr val="accent2"/>
          </a:effectRef>
          <a:fontRef idx="minor">
            <a:schemeClr val="lt1"/>
          </a:fontRef>
        </p:style>
        <p:txBody>
          <a:bodyPr>
            <a:normAutofit/>
          </a:bodyPr>
          <a:lstStyle/>
          <a:p>
            <a:pPr algn="ctr"/>
            <a:r>
              <a:rPr lang="es-MX" sz="5400" b="1" i="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El Estado Soberano</a:t>
            </a:r>
            <a:endParaRPr lang="es-MX" sz="4000" i="1" dirty="0">
              <a:solidFill>
                <a:schemeClr val="bg1">
                  <a:lumMod val="9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3" name="Marcador de número de diapositiva 2"/>
          <p:cNvSpPr>
            <a:spLocks noGrp="1"/>
          </p:cNvSpPr>
          <p:nvPr>
            <p:ph type="sldNum" sz="quarter" idx="12"/>
          </p:nvPr>
        </p:nvSpPr>
        <p:spPr/>
        <p:txBody>
          <a:bodyPr/>
          <a:lstStyle/>
          <a:p>
            <a:fld id="{579D3D31-37EB-4C2E-B06E-64573489A9E5}" type="slidenum">
              <a:rPr lang="es-MX" smtClean="0">
                <a:solidFill>
                  <a:prstClr val="black">
                    <a:tint val="75000"/>
                  </a:prstClr>
                </a:solidFill>
              </a:rPr>
              <a:pPr/>
              <a:t>7</a:t>
            </a:fld>
            <a:endParaRPr lang="es-MX">
              <a:solidFill>
                <a:prstClr val="black">
                  <a:tint val="75000"/>
                </a:prstClr>
              </a:solidFill>
            </a:endParaRPr>
          </a:p>
        </p:txBody>
      </p:sp>
      <p:pic>
        <p:nvPicPr>
          <p:cNvPr id="4" name="Imagen 3"/>
          <p:cNvPicPr>
            <a:picLocks noChangeAspect="1"/>
          </p:cNvPicPr>
          <p:nvPr/>
        </p:nvPicPr>
        <p:blipFill>
          <a:blip r:embed="rId2"/>
          <a:stretch>
            <a:fillRect/>
          </a:stretch>
        </p:blipFill>
        <p:spPr>
          <a:xfrm>
            <a:off x="8543771" y="685800"/>
            <a:ext cx="1975275" cy="725487"/>
          </a:xfrm>
          <a:prstGeom prst="rect">
            <a:avLst/>
          </a:prstGeom>
        </p:spPr>
      </p:pic>
      <p:pic>
        <p:nvPicPr>
          <p:cNvPr id="5" name="Imagen 4"/>
          <p:cNvPicPr>
            <a:picLocks noChangeAspect="1"/>
          </p:cNvPicPr>
          <p:nvPr/>
        </p:nvPicPr>
        <p:blipFill>
          <a:blip r:embed="rId3"/>
          <a:stretch>
            <a:fillRect/>
          </a:stretch>
        </p:blipFill>
        <p:spPr>
          <a:xfrm>
            <a:off x="10667973" y="713234"/>
            <a:ext cx="609653" cy="670618"/>
          </a:xfrm>
          <a:prstGeom prst="rect">
            <a:avLst/>
          </a:prstGeom>
        </p:spPr>
      </p:pic>
    </p:spTree>
    <p:extLst>
      <p:ext uri="{BB962C8B-B14F-4D97-AF65-F5344CB8AC3E}">
        <p14:creationId xmlns:p14="http://schemas.microsoft.com/office/powerpoint/2010/main" val="3844080341"/>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15680" y="685800"/>
            <a:ext cx="5760640" cy="654968"/>
          </a:xfrm>
          <a:solidFill>
            <a:schemeClr val="accent1">
              <a:lumMod val="75000"/>
            </a:schemeClr>
          </a:solidFill>
        </p:spPr>
        <p:txBody>
          <a:bodyPr>
            <a:normAutofit/>
          </a:bodyPr>
          <a:lstStyle/>
          <a:p>
            <a:pPr algn="ctr"/>
            <a:r>
              <a:rPr lang="es-MX" sz="4000" b="1" dirty="0">
                <a:solidFill>
                  <a:schemeClr val="bg1">
                    <a:lumMod val="95000"/>
                  </a:schemeClr>
                </a:solidFill>
                <a:latin typeface="Calibri" panose="020F0502020204030204" pitchFamily="34" charset="0"/>
                <a:cs typeface="Calibri" panose="020F0502020204030204" pitchFamily="34" charset="0"/>
              </a:rPr>
              <a:t>EL ESTADO SOBERANO</a:t>
            </a:r>
          </a:p>
        </p:txBody>
      </p:sp>
      <p:sp>
        <p:nvSpPr>
          <p:cNvPr id="3" name="2 Marcador de contenido"/>
          <p:cNvSpPr>
            <a:spLocks noGrp="1"/>
          </p:cNvSpPr>
          <p:nvPr>
            <p:ph idx="1"/>
          </p:nvPr>
        </p:nvSpPr>
        <p:spPr>
          <a:xfrm>
            <a:off x="1981200" y="1556792"/>
            <a:ext cx="8147248" cy="4680520"/>
          </a:xfrm>
          <a:solidFill>
            <a:schemeClr val="accent1">
              <a:lumMod val="20000"/>
              <a:lumOff val="80000"/>
            </a:schemeClr>
          </a:solidFill>
          <a:ln w="38100">
            <a:solidFill>
              <a:schemeClr val="accent1">
                <a:lumMod val="75000"/>
              </a:schemeClr>
            </a:solidFill>
          </a:ln>
        </p:spPr>
        <p:txBody>
          <a:bodyPr>
            <a:normAutofit/>
          </a:bodyPr>
          <a:lstStyle/>
          <a:p>
            <a:pPr marL="0" indent="0" algn="just">
              <a:buNone/>
            </a:pPr>
            <a:r>
              <a:rPr lang="es-ES" sz="2200" dirty="0">
                <a:latin typeface="Calibri" panose="020F0502020204030204" pitchFamily="34" charset="0"/>
                <a:cs typeface="Calibri" panose="020F0502020204030204" pitchFamily="34" charset="0"/>
              </a:rPr>
              <a:t>El Estado, conforme al criterio de </a:t>
            </a:r>
            <a:r>
              <a:rPr lang="es-ES" sz="2200" b="1" dirty="0" err="1">
                <a:latin typeface="Calibri" panose="020F0502020204030204" pitchFamily="34" charset="0"/>
                <a:cs typeface="Calibri" panose="020F0502020204030204" pitchFamily="34" charset="0"/>
              </a:rPr>
              <a:t>Oppenheim</a:t>
            </a:r>
            <a:r>
              <a:rPr lang="es-ES" sz="2200" dirty="0">
                <a:latin typeface="Calibri" panose="020F0502020204030204" pitchFamily="34" charset="0"/>
                <a:cs typeface="Calibri" panose="020F0502020204030204" pitchFamily="34" charset="0"/>
              </a:rPr>
              <a:t> es el pueblo que se halla establecido en un territorio bajo su propio gobierno soberano.</a:t>
            </a:r>
            <a:endParaRPr lang="es-MX" sz="2200" dirty="0">
              <a:latin typeface="Calibri" panose="020F0502020204030204" pitchFamily="34" charset="0"/>
              <a:cs typeface="Calibri" panose="020F0502020204030204" pitchFamily="34" charset="0"/>
            </a:endParaRPr>
          </a:p>
          <a:p>
            <a:pPr algn="just"/>
            <a:endParaRPr lang="es-MX" sz="2200" dirty="0">
              <a:latin typeface="Calibri" panose="020F0502020204030204" pitchFamily="34" charset="0"/>
              <a:cs typeface="Calibri" panose="020F0502020204030204" pitchFamily="34" charset="0"/>
            </a:endParaRPr>
          </a:p>
          <a:p>
            <a:pPr marL="0" indent="0" algn="just">
              <a:buNone/>
            </a:pPr>
            <a:r>
              <a:rPr lang="es-ES" sz="2200" dirty="0">
                <a:latin typeface="Calibri" panose="020F0502020204030204" pitchFamily="34" charset="0"/>
                <a:cs typeface="Calibri" panose="020F0502020204030204" pitchFamily="34" charset="0"/>
              </a:rPr>
              <a:t>Para </a:t>
            </a:r>
            <a:r>
              <a:rPr lang="es-ES" sz="2200" b="1" dirty="0">
                <a:latin typeface="Calibri" panose="020F0502020204030204" pitchFamily="34" charset="0"/>
                <a:cs typeface="Calibri" panose="020F0502020204030204" pitchFamily="34" charset="0"/>
              </a:rPr>
              <a:t>Francisco A. </a:t>
            </a:r>
            <a:r>
              <a:rPr lang="es-ES" sz="2200" b="1" dirty="0" err="1">
                <a:latin typeface="Calibri" panose="020F0502020204030204" pitchFamily="34" charset="0"/>
                <a:cs typeface="Calibri" panose="020F0502020204030204" pitchFamily="34" charset="0"/>
              </a:rPr>
              <a:t>Ursúa</a:t>
            </a:r>
            <a:r>
              <a:rPr lang="es-ES" sz="2200" dirty="0">
                <a:latin typeface="Calibri" panose="020F0502020204030204" pitchFamily="34" charset="0"/>
                <a:cs typeface="Calibri" panose="020F0502020204030204" pitchFamily="34" charset="0"/>
              </a:rPr>
              <a:t> que, un Estado es un agrupamiento humano con comunidad de origen y de tendencia social, que ocupa un determinado territorio permanente, y ha creado un gobierno supremo.</a:t>
            </a:r>
          </a:p>
          <a:p>
            <a:pPr marL="0" indent="0" algn="just">
              <a:buNone/>
            </a:pPr>
            <a:endParaRPr lang="es-ES" sz="2200" dirty="0">
              <a:latin typeface="Calibri" panose="020F0502020204030204" pitchFamily="34" charset="0"/>
              <a:cs typeface="Calibri" panose="020F0502020204030204" pitchFamily="34" charset="0"/>
            </a:endParaRPr>
          </a:p>
          <a:p>
            <a:pPr marL="0" indent="0" algn="just">
              <a:buNone/>
            </a:pPr>
            <a:r>
              <a:rPr lang="es-ES" sz="2400" dirty="0">
                <a:latin typeface="Calibri" panose="020F0502020204030204" pitchFamily="34" charset="0"/>
                <a:cs typeface="Calibri" panose="020F0502020204030204" pitchFamily="34" charset="0"/>
              </a:rPr>
              <a:t>El jurista mexicano Eduardo García </a:t>
            </a:r>
            <a:r>
              <a:rPr lang="es-ES" sz="2400" dirty="0" err="1">
                <a:latin typeface="Calibri" panose="020F0502020204030204" pitchFamily="34" charset="0"/>
                <a:cs typeface="Calibri" panose="020F0502020204030204" pitchFamily="34" charset="0"/>
              </a:rPr>
              <a:t>Maynez</a:t>
            </a:r>
            <a:r>
              <a:rPr lang="es-ES" sz="2400" dirty="0">
                <a:latin typeface="Calibri" panose="020F0502020204030204" pitchFamily="34" charset="0"/>
                <a:cs typeface="Calibri" panose="020F0502020204030204" pitchFamily="34" charset="0"/>
              </a:rPr>
              <a:t> cita que Estado “es la </a:t>
            </a:r>
            <a:r>
              <a:rPr lang="es-ES" sz="2400" dirty="0" smtClean="0">
                <a:latin typeface="Calibri" panose="020F0502020204030204" pitchFamily="34" charset="0"/>
                <a:cs typeface="Calibri" panose="020F0502020204030204" pitchFamily="34" charset="0"/>
              </a:rPr>
              <a:t>organización jurídica de una sociedad </a:t>
            </a:r>
            <a:r>
              <a:rPr lang="es-ES" sz="2400" dirty="0">
                <a:latin typeface="Calibri" panose="020F0502020204030204" pitchFamily="34" charset="0"/>
                <a:cs typeface="Calibri" panose="020F0502020204030204" pitchFamily="34" charset="0"/>
              </a:rPr>
              <a:t>bajo un poder de dominación que se ejerce en determinado territorio”.</a:t>
            </a:r>
            <a:endParaRPr lang="es-MX" dirty="0">
              <a:latin typeface="Calibri" panose="020F0502020204030204" pitchFamily="34" charset="0"/>
              <a:cs typeface="Calibri" panose="020F0502020204030204" pitchFamily="34" charset="0"/>
            </a:endParaRPr>
          </a:p>
        </p:txBody>
      </p:sp>
      <p:sp>
        <p:nvSpPr>
          <p:cNvPr id="5" name="Marcador de número de diapositiva 4"/>
          <p:cNvSpPr>
            <a:spLocks noGrp="1"/>
          </p:cNvSpPr>
          <p:nvPr>
            <p:ph type="sldNum" sz="quarter" idx="12"/>
          </p:nvPr>
        </p:nvSpPr>
        <p:spPr/>
        <p:txBody>
          <a:bodyPr/>
          <a:lstStyle/>
          <a:p>
            <a:fld id="{579D3D31-37EB-4C2E-B06E-64573489A9E5}" type="slidenum">
              <a:rPr lang="es-MX" smtClean="0">
                <a:solidFill>
                  <a:prstClr val="black">
                    <a:tint val="75000"/>
                  </a:prstClr>
                </a:solidFill>
              </a:rPr>
              <a:pPr/>
              <a:t>8</a:t>
            </a:fld>
            <a:endParaRPr lang="es-MX">
              <a:solidFill>
                <a:prstClr val="black">
                  <a:tint val="75000"/>
                </a:prstClr>
              </a:solidFill>
            </a:endParaRPr>
          </a:p>
        </p:txBody>
      </p:sp>
    </p:spTree>
    <p:extLst>
      <p:ext uri="{BB962C8B-B14F-4D97-AF65-F5344CB8AC3E}">
        <p14:creationId xmlns:p14="http://schemas.microsoft.com/office/powerpoint/2010/main" val="2587338951"/>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07568" y="548681"/>
            <a:ext cx="3096344" cy="792087"/>
          </a:xfrm>
          <a:solidFill>
            <a:schemeClr val="accent6"/>
          </a:solidFill>
          <a:ln>
            <a:solidFill>
              <a:schemeClr val="accent1">
                <a:lumMod val="75000"/>
              </a:schemeClr>
            </a:solidFill>
          </a:ln>
        </p:spPr>
        <p:txBody>
          <a:bodyPr>
            <a:normAutofit/>
          </a:bodyPr>
          <a:lstStyle/>
          <a:p>
            <a:r>
              <a:rPr lang="es-MX" sz="3600" b="1" dirty="0">
                <a:solidFill>
                  <a:schemeClr val="bg1"/>
                </a:solidFill>
                <a:latin typeface="Calibri" panose="020F0502020204030204" pitchFamily="34" charset="0"/>
                <a:cs typeface="Calibri" panose="020F0502020204030204" pitchFamily="34" charset="0"/>
              </a:rPr>
              <a:t>ESTADO</a:t>
            </a:r>
            <a:endParaRPr lang="es-MX" sz="4000" b="1" dirty="0">
              <a:solidFill>
                <a:schemeClr val="bg1"/>
              </a:solidFill>
              <a:latin typeface="Calibri" panose="020F0502020204030204" pitchFamily="34" charset="0"/>
              <a:cs typeface="Calibri" panose="020F0502020204030204" pitchFamily="34" charset="0"/>
            </a:endParaRPr>
          </a:p>
        </p:txBody>
      </p:sp>
      <p:sp>
        <p:nvSpPr>
          <p:cNvPr id="3" name="2 Subtítulo"/>
          <p:cNvSpPr>
            <a:spLocks noGrp="1"/>
          </p:cNvSpPr>
          <p:nvPr>
            <p:ph type="subTitle" idx="1"/>
          </p:nvPr>
        </p:nvSpPr>
        <p:spPr>
          <a:xfrm>
            <a:off x="1919536" y="1556792"/>
            <a:ext cx="5688632" cy="4608512"/>
          </a:xfrm>
          <a:solidFill>
            <a:schemeClr val="accent6">
              <a:lumMod val="20000"/>
              <a:lumOff val="80000"/>
            </a:schemeClr>
          </a:solidFill>
          <a:ln w="28575">
            <a:solidFill>
              <a:schemeClr val="accent1">
                <a:lumMod val="75000"/>
              </a:schemeClr>
            </a:solidFill>
          </a:ln>
        </p:spPr>
        <p:txBody>
          <a:bodyPr>
            <a:normAutofit lnSpcReduction="10000"/>
          </a:bodyPr>
          <a:lstStyle/>
          <a:p>
            <a:pPr indent="449580" algn="just">
              <a:lnSpc>
                <a:spcPct val="115000"/>
              </a:lnSpc>
            </a:pPr>
            <a:r>
              <a:rPr lang="es-ES" sz="2200" dirty="0">
                <a:solidFill>
                  <a:schemeClr val="tx1">
                    <a:lumMod val="75000"/>
                    <a:lumOff val="25000"/>
                  </a:schemeClr>
                </a:solidFill>
                <a:latin typeface="Calibri" panose="020F0502020204030204" pitchFamily="34" charset="0"/>
                <a:ea typeface="Times New Roman"/>
                <a:cs typeface="Calibri" panose="020F0502020204030204" pitchFamily="34" charset="0"/>
              </a:rPr>
              <a:t>Una definición más completa que toma en cuenta el elemento jurídico  es la que nos proporciona </a:t>
            </a:r>
            <a:r>
              <a:rPr lang="es-ES" sz="2200" b="1" dirty="0">
                <a:solidFill>
                  <a:schemeClr val="tx1">
                    <a:lumMod val="75000"/>
                    <a:lumOff val="25000"/>
                  </a:schemeClr>
                </a:solidFill>
                <a:latin typeface="Calibri" panose="020F0502020204030204" pitchFamily="34" charset="0"/>
                <a:ea typeface="Times New Roman"/>
                <a:cs typeface="Calibri" panose="020F0502020204030204" pitchFamily="34" charset="0"/>
              </a:rPr>
              <a:t>Alfred </a:t>
            </a:r>
            <a:r>
              <a:rPr lang="es-ES" sz="2200" b="1" dirty="0" err="1">
                <a:solidFill>
                  <a:schemeClr val="tx1">
                    <a:lumMod val="75000"/>
                    <a:lumOff val="25000"/>
                  </a:schemeClr>
                </a:solidFill>
                <a:latin typeface="Calibri" panose="020F0502020204030204" pitchFamily="34" charset="0"/>
                <a:ea typeface="Times New Roman"/>
                <a:cs typeface="Calibri" panose="020F0502020204030204" pitchFamily="34" charset="0"/>
              </a:rPr>
              <a:t>Verdros</a:t>
            </a:r>
            <a:r>
              <a:rPr lang="es-ES" sz="2200" dirty="0">
                <a:solidFill>
                  <a:schemeClr val="tx1">
                    <a:lumMod val="75000"/>
                    <a:lumOff val="25000"/>
                  </a:schemeClr>
                </a:solidFill>
                <a:latin typeface="Calibri" panose="020F0502020204030204" pitchFamily="34" charset="0"/>
                <a:ea typeface="Times New Roman"/>
                <a:cs typeface="Calibri" panose="020F0502020204030204" pitchFamily="34" charset="0"/>
              </a:rPr>
              <a:t>:</a:t>
            </a:r>
            <a:endParaRPr lang="es-MX" sz="2200" dirty="0">
              <a:solidFill>
                <a:schemeClr val="tx1">
                  <a:lumMod val="75000"/>
                  <a:lumOff val="25000"/>
                </a:schemeClr>
              </a:solidFill>
              <a:latin typeface="Calibri" panose="020F0502020204030204" pitchFamily="34" charset="0"/>
              <a:ea typeface="Calibri"/>
              <a:cs typeface="Calibri" panose="020F0502020204030204" pitchFamily="34" charset="0"/>
            </a:endParaRPr>
          </a:p>
          <a:p>
            <a:pPr indent="449580" algn="just">
              <a:lnSpc>
                <a:spcPct val="115000"/>
              </a:lnSpc>
            </a:pPr>
            <a:r>
              <a:rPr lang="es-ES" sz="2200" dirty="0">
                <a:solidFill>
                  <a:schemeClr val="tx1">
                    <a:lumMod val="75000"/>
                    <a:lumOff val="25000"/>
                  </a:schemeClr>
                </a:solidFill>
                <a:latin typeface="Calibri" panose="020F0502020204030204" pitchFamily="34" charset="0"/>
                <a:ea typeface="Times New Roman"/>
                <a:cs typeface="Calibri" panose="020F0502020204030204" pitchFamily="34" charset="0"/>
              </a:rPr>
              <a:t> </a:t>
            </a:r>
            <a:endParaRPr lang="es-MX" sz="2200" dirty="0">
              <a:solidFill>
                <a:schemeClr val="tx1">
                  <a:lumMod val="75000"/>
                  <a:lumOff val="25000"/>
                </a:schemeClr>
              </a:solidFill>
              <a:latin typeface="Calibri" panose="020F0502020204030204" pitchFamily="34" charset="0"/>
              <a:ea typeface="Calibri"/>
              <a:cs typeface="Calibri" panose="020F0502020204030204" pitchFamily="34" charset="0"/>
            </a:endParaRPr>
          </a:p>
          <a:p>
            <a:pPr indent="449580" algn="just">
              <a:lnSpc>
                <a:spcPct val="115000"/>
              </a:lnSpc>
            </a:pPr>
            <a:r>
              <a:rPr lang="es-ES" sz="2200" dirty="0">
                <a:solidFill>
                  <a:schemeClr val="tx1">
                    <a:lumMod val="75000"/>
                    <a:lumOff val="25000"/>
                  </a:schemeClr>
                </a:solidFill>
                <a:latin typeface="Calibri" panose="020F0502020204030204" pitchFamily="34" charset="0"/>
                <a:ea typeface="Times New Roman"/>
                <a:cs typeface="Calibri" panose="020F0502020204030204" pitchFamily="34" charset="0"/>
              </a:rPr>
              <a:t>“Un Estado soberano es una comunidad humana perfecta y permanente que se gobierna plenamente a sí misma, está vinculada a un ordenamiento jurídico funcionando regularmente en un determinado territorio y en inmediata conexión con el Derecho Internacional, cuyas normas, en general, respeta.”</a:t>
            </a:r>
            <a:endParaRPr lang="es-MX" sz="2200" dirty="0">
              <a:solidFill>
                <a:schemeClr val="tx1">
                  <a:lumMod val="75000"/>
                  <a:lumOff val="25000"/>
                </a:schemeClr>
              </a:solidFill>
              <a:latin typeface="Calibri" panose="020F0502020204030204" pitchFamily="34" charset="0"/>
              <a:ea typeface="Calibri"/>
              <a:cs typeface="Calibri" panose="020F0502020204030204" pitchFamily="34" charset="0"/>
            </a:endParaRPr>
          </a:p>
          <a:p>
            <a:pPr algn="just">
              <a:lnSpc>
                <a:spcPct val="150000"/>
              </a:lnSpc>
            </a:pPr>
            <a:endParaRPr lang="es-MX" sz="2800" dirty="0">
              <a:solidFill>
                <a:schemeClr val="tx1"/>
              </a:solidFill>
              <a:latin typeface="Arial" pitchFamily="34" charset="0"/>
              <a:cs typeface="Arial" pitchFamily="34"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72535" y="2289057"/>
            <a:ext cx="2561879" cy="2561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Marcador de número de diapositiva 3"/>
          <p:cNvSpPr>
            <a:spLocks noGrp="1"/>
          </p:cNvSpPr>
          <p:nvPr>
            <p:ph type="sldNum" sz="quarter" idx="12"/>
          </p:nvPr>
        </p:nvSpPr>
        <p:spPr/>
        <p:txBody>
          <a:bodyPr/>
          <a:lstStyle/>
          <a:p>
            <a:fld id="{579D3D31-37EB-4C2E-B06E-64573489A9E5}" type="slidenum">
              <a:rPr lang="es-MX" smtClean="0">
                <a:solidFill>
                  <a:prstClr val="black">
                    <a:tint val="75000"/>
                  </a:prstClr>
                </a:solidFill>
              </a:rPr>
              <a:pPr/>
              <a:t>9</a:t>
            </a:fld>
            <a:endParaRPr lang="es-MX">
              <a:solidFill>
                <a:prstClr val="black">
                  <a:tint val="75000"/>
                </a:prstClr>
              </a:solidFill>
            </a:endParaRPr>
          </a:p>
        </p:txBody>
      </p:sp>
    </p:spTree>
    <p:extLst>
      <p:ext uri="{BB962C8B-B14F-4D97-AF65-F5344CB8AC3E}">
        <p14:creationId xmlns:p14="http://schemas.microsoft.com/office/powerpoint/2010/main" val="31301101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Recorte</Template>
  <TotalTime>1071</TotalTime>
  <Words>3286</Words>
  <Application>Microsoft Office PowerPoint</Application>
  <PresentationFormat>Panorámica</PresentationFormat>
  <Paragraphs>256</Paragraphs>
  <Slides>44</Slides>
  <Notes>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44</vt:i4>
      </vt:variant>
    </vt:vector>
  </HeadingPairs>
  <TitlesOfParts>
    <vt:vector size="54" baseType="lpstr">
      <vt:lpstr>Aharoni</vt:lpstr>
      <vt:lpstr>Arial</vt:lpstr>
      <vt:lpstr>Arial Black</vt:lpstr>
      <vt:lpstr>Calibri</vt:lpstr>
      <vt:lpstr>Franklin Gothic Book</vt:lpstr>
      <vt:lpstr>Open Sans</vt:lpstr>
      <vt:lpstr>Times New Roman</vt:lpstr>
      <vt:lpstr>Verdana</vt:lpstr>
      <vt:lpstr>Wingdings</vt:lpstr>
      <vt:lpstr>Crop</vt:lpstr>
      <vt:lpstr>Presentación de PowerPoint</vt:lpstr>
      <vt:lpstr>Presentación de PowerPoint</vt:lpstr>
      <vt:lpstr>FACULTAD DE ECONOMÍA RELACIONES ECONÓMICAS INTERNACIONALES</vt:lpstr>
      <vt:lpstr>GUIÓN EXPLICATIVO  Propósito de la unidad de aprendizaje propósito de la unidad de competencia Estructura Metodológica </vt:lpstr>
      <vt:lpstr>FACULTAD DE ECONOMÍA RELACIONES ECONÓMICAS INTERNACIONALES </vt:lpstr>
      <vt:lpstr>Presentación de PowerPoint</vt:lpstr>
      <vt:lpstr>El Estado Soberano</vt:lpstr>
      <vt:lpstr>EL ESTADO SOBERANO</vt:lpstr>
      <vt:lpstr>ESTADO</vt:lpstr>
      <vt:lpstr>FINALIDAD DEL ESTADO </vt:lpstr>
      <vt:lpstr>Elementos del Estado</vt:lpstr>
      <vt:lpstr>ELEMENTOS DEL ESTADO </vt:lpstr>
      <vt:lpstr>Población</vt:lpstr>
      <vt:lpstr> Las personas que viven dentro de los límites de un Estado son llamados “ciudadanos”. A estos, les es conferido una serie de derechos por su calidad de ciudadanos, tales como libertad, derecho a la educación, entre otros.  A cambio, el Estado les pide a los ciudadanos el cumplimiento de ciertas acciones, denominadas deberes. </vt:lpstr>
      <vt:lpstr>Presentación de PowerPoint</vt:lpstr>
      <vt:lpstr>Presentación de PowerPoint</vt:lpstr>
      <vt:lpstr>Territorio</vt:lpstr>
      <vt:lpstr>Presentación de PowerPoint</vt:lpstr>
      <vt:lpstr>Presentación de PowerPoint</vt:lpstr>
      <vt:lpstr>EL GOBIERNO. (Elemento político, sobre la base de que es el ente que ejerce el poder dentro del Estado).  El gobierno es la acción por la cual la autoridad impone una línea de conducta, un precepto a individuos humanos; su misión principal es ordenar, ordenes que han de dirigirse hacia la consecución del bien público fin del Estado.      </vt:lpstr>
      <vt:lpstr>Presentación de PowerPoint</vt:lpstr>
      <vt:lpstr>Presentación de PowerPoint</vt:lpstr>
      <vt:lpstr>Soberanía</vt:lpstr>
      <vt:lpstr>Presentación de PowerPoint</vt:lpstr>
      <vt:lpstr>Presentación de PowerPoint</vt:lpstr>
      <vt:lpstr>Estado y nación</vt:lpstr>
      <vt:lpstr>Presentación de PowerPoint</vt:lpstr>
      <vt:lpstr>Presentación de PowerPoint</vt:lpstr>
      <vt:lpstr>Presentación de PowerPoint</vt:lpstr>
      <vt:lpstr>Presentación de PowerPoint</vt:lpstr>
      <vt:lpstr>Presentación de PowerPoint</vt:lpstr>
      <vt:lpstr>MÉXICO COMO ESTADO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CONCLUSIONES</vt:lpstr>
      <vt:lpstr>REFERENCIAS</vt:lpstr>
      <vt:lpstr>FACULTAD DE ECONOMÍA RELACIONES ECONÓMICAS INTERNACIONALES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Gabriela_Pc</dc:creator>
  <cp:lastModifiedBy>Gabriela_Pc</cp:lastModifiedBy>
  <cp:revision>69</cp:revision>
  <dcterms:created xsi:type="dcterms:W3CDTF">2018-09-07T00:25:14Z</dcterms:created>
  <dcterms:modified xsi:type="dcterms:W3CDTF">2018-09-16T20:32:21Z</dcterms:modified>
</cp:coreProperties>
</file>