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 id="2147483797" r:id="rId2"/>
  </p:sldMasterIdLst>
  <p:notesMasterIdLst>
    <p:notesMasterId r:id="rId58"/>
  </p:notesMasterIdLst>
  <p:handoutMasterIdLst>
    <p:handoutMasterId r:id="rId59"/>
  </p:handoutMasterIdLst>
  <p:sldIdLst>
    <p:sldId id="273" r:id="rId3"/>
    <p:sldId id="274" r:id="rId4"/>
    <p:sldId id="275" r:id="rId5"/>
    <p:sldId id="276" r:id="rId6"/>
    <p:sldId id="277" r:id="rId7"/>
    <p:sldId id="257" r:id="rId8"/>
    <p:sldId id="281" r:id="rId9"/>
    <p:sldId id="258" r:id="rId10"/>
    <p:sldId id="259" r:id="rId11"/>
    <p:sldId id="278" r:id="rId12"/>
    <p:sldId id="282" r:id="rId13"/>
    <p:sldId id="318" r:id="rId14"/>
    <p:sldId id="263" r:id="rId15"/>
    <p:sldId id="293" r:id="rId16"/>
    <p:sldId id="294" r:id="rId17"/>
    <p:sldId id="295" r:id="rId18"/>
    <p:sldId id="296" r:id="rId19"/>
    <p:sldId id="297" r:id="rId20"/>
    <p:sldId id="319" r:id="rId21"/>
    <p:sldId id="292" r:id="rId22"/>
    <p:sldId id="303" r:id="rId23"/>
    <p:sldId id="299" r:id="rId24"/>
    <p:sldId id="301" r:id="rId25"/>
    <p:sldId id="304" r:id="rId26"/>
    <p:sldId id="320" r:id="rId27"/>
    <p:sldId id="264" r:id="rId28"/>
    <p:sldId id="287" r:id="rId29"/>
    <p:sldId id="288" r:id="rId30"/>
    <p:sldId id="290" r:id="rId31"/>
    <p:sldId id="291" r:id="rId32"/>
    <p:sldId id="321" r:id="rId33"/>
    <p:sldId id="283" r:id="rId34"/>
    <p:sldId id="322" r:id="rId35"/>
    <p:sldId id="309" r:id="rId36"/>
    <p:sldId id="310" r:id="rId37"/>
    <p:sldId id="311" r:id="rId38"/>
    <p:sldId id="312" r:id="rId39"/>
    <p:sldId id="313" r:id="rId40"/>
    <p:sldId id="314" r:id="rId41"/>
    <p:sldId id="315" r:id="rId42"/>
    <p:sldId id="323" r:id="rId43"/>
    <p:sldId id="265" r:id="rId44"/>
    <p:sldId id="324" r:id="rId45"/>
    <p:sldId id="266" r:id="rId46"/>
    <p:sldId id="329" r:id="rId47"/>
    <p:sldId id="325" r:id="rId48"/>
    <p:sldId id="267" r:id="rId49"/>
    <p:sldId id="326" r:id="rId50"/>
    <p:sldId id="268" r:id="rId51"/>
    <p:sldId id="328" r:id="rId52"/>
    <p:sldId id="327" r:id="rId53"/>
    <p:sldId id="269" r:id="rId54"/>
    <p:sldId id="270" r:id="rId55"/>
    <p:sldId id="271" r:id="rId56"/>
    <p:sldId id="272" r:id="rId57"/>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7"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58" autoAdjust="0"/>
    <p:restoredTop sz="94660"/>
  </p:normalViewPr>
  <p:slideViewPr>
    <p:cSldViewPr snapToGrid="0" showGuides="1">
      <p:cViewPr varScale="1">
        <p:scale>
          <a:sx n="57" d="100"/>
          <a:sy n="57" d="100"/>
        </p:scale>
        <p:origin x="90" y="1002"/>
      </p:cViewPr>
      <p:guideLst>
        <p:guide orient="horz" pos="2137"/>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notesMaster" Target="notesMasters/notesMaster1.xml"/><Relationship Id="rId5" Type="http://schemas.openxmlformats.org/officeDocument/2006/relationships/slide" Target="slides/slide3.xml"/><Relationship Id="rId61" Type="http://schemas.openxmlformats.org/officeDocument/2006/relationships/viewProps" Target="viewProps.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handoutMaster" Target="handoutMasters/handoutMaster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s>
</file>

<file path=ppt/diagrams/_rels/data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image" Target="../media/image26.png"/></Relationships>
</file>

<file path=ppt/diagrams/_rels/drawing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image" Target="../media/image26.pn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1F11541-FEDD-4ABB-8A76-008B187C750F}" type="doc">
      <dgm:prSet loTypeId="urn:microsoft.com/office/officeart/2005/8/layout/vList4" loCatId="list" qsTypeId="urn:microsoft.com/office/officeart/2005/8/quickstyle/simple1" qsCatId="simple" csTypeId="urn:microsoft.com/office/officeart/2005/8/colors/colorful1" csCatId="colorful" phldr="1"/>
      <dgm:spPr/>
      <dgm:t>
        <a:bodyPr/>
        <a:lstStyle/>
        <a:p>
          <a:endParaRPr lang="es-MX"/>
        </a:p>
      </dgm:t>
    </dgm:pt>
    <dgm:pt modelId="{A627CCDA-3863-41AC-B27B-91E645B15D25}">
      <dgm:prSet phldrT="[Texto]"/>
      <dgm:spPr>
        <a:xfrm>
          <a:off x="0" y="0"/>
          <a:ext cx="7331208" cy="1516062"/>
        </a:xfrm>
        <a:prstGeom prst="roundRect">
          <a:avLst>
            <a:gd name="adj" fmla="val 10000"/>
          </a:avLst>
        </a:prstGeom>
        <a:solidFill>
          <a:srgbClr val="C0504D">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r>
            <a:rPr lang="es-MX" dirty="0" smtClean="0">
              <a:solidFill>
                <a:sysClr val="window" lastClr="FFFFFF"/>
              </a:solidFill>
              <a:latin typeface="Calibri" panose="020F0502020204030204" pitchFamily="34" charset="0"/>
              <a:ea typeface="+mn-ea"/>
              <a:cs typeface="Calibri" panose="020F0502020204030204" pitchFamily="34" charset="0"/>
            </a:rPr>
            <a:t>Póliza abierta o de declaración</a:t>
          </a:r>
          <a:endParaRPr lang="es-MX" dirty="0">
            <a:solidFill>
              <a:sysClr val="window" lastClr="FFFFFF"/>
            </a:solidFill>
            <a:latin typeface="Calibri" panose="020F0502020204030204" pitchFamily="34" charset="0"/>
            <a:ea typeface="+mn-ea"/>
            <a:cs typeface="Calibri" panose="020F0502020204030204" pitchFamily="34" charset="0"/>
          </a:endParaRPr>
        </a:p>
      </dgm:t>
    </dgm:pt>
    <dgm:pt modelId="{17A5ABC9-8374-4BE0-9B5C-8099D115ACCD}" type="parTrans" cxnId="{C59E5329-5576-49AD-9A17-DD41A9059CD4}">
      <dgm:prSet/>
      <dgm:spPr/>
      <dgm:t>
        <a:bodyPr/>
        <a:lstStyle/>
        <a:p>
          <a:endParaRPr lang="es-MX"/>
        </a:p>
      </dgm:t>
    </dgm:pt>
    <dgm:pt modelId="{FC38BBF1-6D34-4576-AA5D-6D02D3FFF2A6}" type="sibTrans" cxnId="{C59E5329-5576-49AD-9A17-DD41A9059CD4}">
      <dgm:prSet/>
      <dgm:spPr/>
      <dgm:t>
        <a:bodyPr/>
        <a:lstStyle/>
        <a:p>
          <a:endParaRPr lang="es-MX"/>
        </a:p>
      </dgm:t>
    </dgm:pt>
    <dgm:pt modelId="{3500CA94-CC12-4494-913C-77DE3EB769A7}">
      <dgm:prSet phldrT="[Texto]"/>
      <dgm:spPr>
        <a:xfrm>
          <a:off x="0" y="3335337"/>
          <a:ext cx="7331208" cy="1516062"/>
        </a:xfrm>
        <a:prstGeom prst="roundRect">
          <a:avLst>
            <a:gd name="adj" fmla="val 10000"/>
          </a:avLst>
        </a:prstGeom>
        <a:solidFill>
          <a:srgbClr val="8064A2">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r>
            <a:rPr lang="es-MX" dirty="0" smtClean="0">
              <a:solidFill>
                <a:sysClr val="window" lastClr="FFFFFF"/>
              </a:solidFill>
              <a:latin typeface="Calibri" panose="020F0502020204030204" pitchFamily="34" charset="0"/>
              <a:ea typeface="+mn-ea"/>
              <a:cs typeface="Calibri" panose="020F0502020204030204" pitchFamily="34" charset="0"/>
            </a:rPr>
            <a:t>Póliza especifica o por viaje</a:t>
          </a:r>
          <a:endParaRPr lang="es-MX" dirty="0">
            <a:solidFill>
              <a:sysClr val="window" lastClr="FFFFFF"/>
            </a:solidFill>
            <a:latin typeface="Calibri" panose="020F0502020204030204" pitchFamily="34" charset="0"/>
            <a:ea typeface="+mn-ea"/>
            <a:cs typeface="Calibri" panose="020F0502020204030204" pitchFamily="34" charset="0"/>
          </a:endParaRPr>
        </a:p>
      </dgm:t>
    </dgm:pt>
    <dgm:pt modelId="{2B441DD7-B385-4099-9854-4EB1862F8BBC}" type="parTrans" cxnId="{069FDF9A-663A-4E19-A8D7-75AC14AE431C}">
      <dgm:prSet/>
      <dgm:spPr/>
      <dgm:t>
        <a:bodyPr/>
        <a:lstStyle/>
        <a:p>
          <a:endParaRPr lang="es-MX"/>
        </a:p>
      </dgm:t>
    </dgm:pt>
    <dgm:pt modelId="{6C6AB02A-D5D9-4A4B-BE7F-4B3360A4B095}" type="sibTrans" cxnId="{069FDF9A-663A-4E19-A8D7-75AC14AE431C}">
      <dgm:prSet/>
      <dgm:spPr/>
      <dgm:t>
        <a:bodyPr/>
        <a:lstStyle/>
        <a:p>
          <a:endParaRPr lang="es-MX"/>
        </a:p>
      </dgm:t>
    </dgm:pt>
    <dgm:pt modelId="{005D992A-38F2-46A9-99D6-4867D76812CC}">
      <dgm:prSet phldrT="[Texto]"/>
      <dgm:spPr>
        <a:xfrm>
          <a:off x="0" y="1667668"/>
          <a:ext cx="7331208" cy="1516062"/>
        </a:xfrm>
        <a:prstGeom prst="roundRect">
          <a:avLst>
            <a:gd name="adj" fmla="val 10000"/>
          </a:avLst>
        </a:prstGeom>
        <a:solidFill>
          <a:srgbClr val="9BBB59">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r>
            <a:rPr lang="es-MX" dirty="0" smtClean="0">
              <a:solidFill>
                <a:sysClr val="window" lastClr="FFFFFF"/>
              </a:solidFill>
              <a:latin typeface="Calibri" panose="020F0502020204030204" pitchFamily="34" charset="0"/>
              <a:ea typeface="+mn-ea"/>
              <a:cs typeface="Calibri" panose="020F0502020204030204" pitchFamily="34" charset="0"/>
            </a:rPr>
            <a:t>Póliza al término o anual</a:t>
          </a:r>
          <a:endParaRPr lang="es-MX" dirty="0">
            <a:solidFill>
              <a:sysClr val="window" lastClr="FFFFFF"/>
            </a:solidFill>
            <a:latin typeface="Calibri" panose="020F0502020204030204" pitchFamily="34" charset="0"/>
            <a:ea typeface="+mn-ea"/>
            <a:cs typeface="Calibri" panose="020F0502020204030204" pitchFamily="34" charset="0"/>
          </a:endParaRPr>
        </a:p>
      </dgm:t>
    </dgm:pt>
    <dgm:pt modelId="{5A8FCD60-E968-4CA7-8203-03C2E79314CF}" type="parTrans" cxnId="{DCDE8233-7765-47AC-BEFB-29AE10455598}">
      <dgm:prSet/>
      <dgm:spPr/>
      <dgm:t>
        <a:bodyPr/>
        <a:lstStyle/>
        <a:p>
          <a:endParaRPr lang="es-MX"/>
        </a:p>
      </dgm:t>
    </dgm:pt>
    <dgm:pt modelId="{EF00417B-B63C-4349-A5D3-D43E39F04E97}" type="sibTrans" cxnId="{DCDE8233-7765-47AC-BEFB-29AE10455598}">
      <dgm:prSet/>
      <dgm:spPr/>
      <dgm:t>
        <a:bodyPr/>
        <a:lstStyle/>
        <a:p>
          <a:endParaRPr lang="es-MX"/>
        </a:p>
      </dgm:t>
    </dgm:pt>
    <dgm:pt modelId="{BCDB3659-6B9C-468D-912F-11A59CD82E33}">
      <dgm:prSet phldrT="[Texto]"/>
      <dgm:spPr>
        <a:xfrm>
          <a:off x="0" y="0"/>
          <a:ext cx="7331208" cy="1516062"/>
        </a:xfrm>
        <a:prstGeom prst="roundRect">
          <a:avLst>
            <a:gd name="adj" fmla="val 10000"/>
          </a:avLst>
        </a:prstGeom>
        <a:solidFill>
          <a:srgbClr val="C0504D">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r>
            <a:rPr lang="es-MX" dirty="0" smtClean="0">
              <a:solidFill>
                <a:sysClr val="window" lastClr="FFFFFF"/>
              </a:solidFill>
              <a:latin typeface="Calibri" panose="020F0502020204030204" pitchFamily="34" charset="0"/>
              <a:ea typeface="+mn-ea"/>
              <a:cs typeface="Calibri" panose="020F0502020204030204" pitchFamily="34" charset="0"/>
            </a:rPr>
            <a:t>Se otorga por tiempo indefinido a empresas que constantemente embarquen mercancías, ya sea de importación, exportación o locales, todos los embarques quedan cubiertos con o sin previo aviso, pero es obligación del asegurado reportar todos y cada uno de ellos mensualmente</a:t>
          </a:r>
          <a:r>
            <a:rPr lang="es-MX" dirty="0" smtClean="0">
              <a:solidFill>
                <a:sysClr val="window" lastClr="FFFFFF"/>
              </a:solidFill>
              <a:latin typeface="Calibri"/>
              <a:ea typeface="+mn-ea"/>
              <a:cs typeface="+mn-cs"/>
            </a:rPr>
            <a:t>.</a:t>
          </a:r>
          <a:endParaRPr lang="es-MX" dirty="0">
            <a:solidFill>
              <a:sysClr val="window" lastClr="FFFFFF"/>
            </a:solidFill>
            <a:latin typeface="Calibri" panose="020F0502020204030204" pitchFamily="34" charset="0"/>
            <a:ea typeface="+mn-ea"/>
            <a:cs typeface="Calibri" panose="020F0502020204030204" pitchFamily="34" charset="0"/>
          </a:endParaRPr>
        </a:p>
      </dgm:t>
    </dgm:pt>
    <dgm:pt modelId="{91C9ACFF-F6A4-4E49-AF9E-5588EAA19DAC}" type="parTrans" cxnId="{828F1881-2C14-46E9-83AB-30361E4986FB}">
      <dgm:prSet/>
      <dgm:spPr/>
      <dgm:t>
        <a:bodyPr/>
        <a:lstStyle/>
        <a:p>
          <a:endParaRPr lang="es-ES"/>
        </a:p>
      </dgm:t>
    </dgm:pt>
    <dgm:pt modelId="{9152BB7E-A58B-4322-B52B-DD2F93DAD456}" type="sibTrans" cxnId="{828F1881-2C14-46E9-83AB-30361E4986FB}">
      <dgm:prSet/>
      <dgm:spPr/>
      <dgm:t>
        <a:bodyPr/>
        <a:lstStyle/>
        <a:p>
          <a:endParaRPr lang="es-ES"/>
        </a:p>
      </dgm:t>
    </dgm:pt>
    <dgm:pt modelId="{4EE59C5C-92D5-4E30-834E-DE1DAFEC7D4D}">
      <dgm:prSet phldrT="[Texto]"/>
      <dgm:spPr>
        <a:xfrm>
          <a:off x="0" y="1667668"/>
          <a:ext cx="7331208" cy="1516062"/>
        </a:xfrm>
        <a:prstGeom prst="roundRect">
          <a:avLst>
            <a:gd name="adj" fmla="val 10000"/>
          </a:avLst>
        </a:prstGeom>
        <a:solidFill>
          <a:srgbClr val="9BBB59">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r>
            <a:rPr lang="es-MX" dirty="0" smtClean="0">
              <a:solidFill>
                <a:sysClr val="window" lastClr="FFFFFF"/>
              </a:solidFill>
              <a:latin typeface="Calibri" panose="020F0502020204030204" pitchFamily="34" charset="0"/>
              <a:ea typeface="+mn-ea"/>
              <a:cs typeface="Calibri" panose="020F0502020204030204" pitchFamily="34" charset="0"/>
            </a:rPr>
            <a:t>Este tipo de póliza está dirigido a los asegurados que realizan embarques con frecuencia, su vigencia puede ser 3 meses, 6 meses o a un año, en esta póliza se establece una prima mínima y en depósito y al final de su vigencia se ajusta de acuerdo a los datos reales.</a:t>
          </a:r>
          <a:endParaRPr lang="es-MX" dirty="0">
            <a:solidFill>
              <a:sysClr val="window" lastClr="FFFFFF"/>
            </a:solidFill>
            <a:latin typeface="Calibri" panose="020F0502020204030204" pitchFamily="34" charset="0"/>
            <a:ea typeface="+mn-ea"/>
            <a:cs typeface="Calibri" panose="020F0502020204030204" pitchFamily="34" charset="0"/>
          </a:endParaRPr>
        </a:p>
      </dgm:t>
    </dgm:pt>
    <dgm:pt modelId="{3AE1D80F-E4A5-4FE1-8F21-501CF6D7B326}" type="parTrans" cxnId="{0CE779B6-6E2F-4C02-AE78-71505508C58C}">
      <dgm:prSet/>
      <dgm:spPr/>
      <dgm:t>
        <a:bodyPr/>
        <a:lstStyle/>
        <a:p>
          <a:endParaRPr lang="es-ES"/>
        </a:p>
      </dgm:t>
    </dgm:pt>
    <dgm:pt modelId="{3C99BC5C-BD39-413E-9607-D4A153C548FA}" type="sibTrans" cxnId="{0CE779B6-6E2F-4C02-AE78-71505508C58C}">
      <dgm:prSet/>
      <dgm:spPr/>
      <dgm:t>
        <a:bodyPr/>
        <a:lstStyle/>
        <a:p>
          <a:endParaRPr lang="es-ES"/>
        </a:p>
      </dgm:t>
    </dgm:pt>
    <dgm:pt modelId="{AB24B4D2-0A9B-4CB6-A2BE-19C7B2A04A18}">
      <dgm:prSet phldrT="[Texto]"/>
      <dgm:spPr>
        <a:xfrm>
          <a:off x="0" y="3335337"/>
          <a:ext cx="7331208" cy="1516062"/>
        </a:xfrm>
        <a:prstGeom prst="roundRect">
          <a:avLst>
            <a:gd name="adj" fmla="val 10000"/>
          </a:avLst>
        </a:prstGeom>
        <a:solidFill>
          <a:srgbClr val="8064A2">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r>
            <a:rPr lang="es-MX" dirty="0" smtClean="0">
              <a:solidFill>
                <a:sysClr val="window" lastClr="FFFFFF"/>
              </a:solidFill>
              <a:latin typeface="Calibri" panose="020F0502020204030204" pitchFamily="34" charset="0"/>
              <a:ea typeface="+mn-ea"/>
              <a:cs typeface="Calibri" panose="020F0502020204030204" pitchFamily="34" charset="0"/>
            </a:rPr>
            <a:t>Esta póliza es para los asegurados que realizan en forma eventual algún traslado de sus bienes o mercancías a un determinado origen y destino, nacional o internacional por diferentes medios de conducción, y que podrán ser cubiertos contra los daños a los que están expuestos durante dicho traslado.</a:t>
          </a:r>
          <a:endParaRPr lang="es-MX" dirty="0">
            <a:solidFill>
              <a:sysClr val="window" lastClr="FFFFFF"/>
            </a:solidFill>
            <a:latin typeface="Calibri" panose="020F0502020204030204" pitchFamily="34" charset="0"/>
            <a:ea typeface="+mn-ea"/>
            <a:cs typeface="Calibri" panose="020F0502020204030204" pitchFamily="34" charset="0"/>
          </a:endParaRPr>
        </a:p>
      </dgm:t>
    </dgm:pt>
    <dgm:pt modelId="{A66264B3-0214-4FEF-9A47-1A5569677C30}" type="parTrans" cxnId="{1B632F60-E4EE-4816-A69B-4F7296D79B52}">
      <dgm:prSet/>
      <dgm:spPr/>
      <dgm:t>
        <a:bodyPr/>
        <a:lstStyle/>
        <a:p>
          <a:endParaRPr lang="es-ES"/>
        </a:p>
      </dgm:t>
    </dgm:pt>
    <dgm:pt modelId="{AE0253B1-56D7-4EF0-8A17-CC31DD3A10A7}" type="sibTrans" cxnId="{1B632F60-E4EE-4816-A69B-4F7296D79B52}">
      <dgm:prSet/>
      <dgm:spPr/>
      <dgm:t>
        <a:bodyPr/>
        <a:lstStyle/>
        <a:p>
          <a:endParaRPr lang="es-ES"/>
        </a:p>
      </dgm:t>
    </dgm:pt>
    <dgm:pt modelId="{1055AB5F-107C-45CD-A892-49B390C67581}" type="pres">
      <dgm:prSet presAssocID="{81F11541-FEDD-4ABB-8A76-008B187C750F}" presName="linear" presStyleCnt="0">
        <dgm:presLayoutVars>
          <dgm:dir/>
          <dgm:resizeHandles val="exact"/>
        </dgm:presLayoutVars>
      </dgm:prSet>
      <dgm:spPr/>
      <dgm:t>
        <a:bodyPr/>
        <a:lstStyle/>
        <a:p>
          <a:endParaRPr lang="es-ES"/>
        </a:p>
      </dgm:t>
    </dgm:pt>
    <dgm:pt modelId="{727DF7C5-8775-4498-917C-8EF0F927DDF8}" type="pres">
      <dgm:prSet presAssocID="{A627CCDA-3863-41AC-B27B-91E645B15D25}" presName="comp" presStyleCnt="0"/>
      <dgm:spPr/>
      <dgm:t>
        <a:bodyPr/>
        <a:lstStyle/>
        <a:p>
          <a:endParaRPr lang="es-ES"/>
        </a:p>
      </dgm:t>
    </dgm:pt>
    <dgm:pt modelId="{2FFA6F01-457E-4CBF-9064-84CA39C82786}" type="pres">
      <dgm:prSet presAssocID="{A627CCDA-3863-41AC-B27B-91E645B15D25}" presName="box" presStyleLbl="node1" presStyleIdx="0" presStyleCnt="3" custLinFactNeighborX="121"/>
      <dgm:spPr/>
      <dgm:t>
        <a:bodyPr/>
        <a:lstStyle/>
        <a:p>
          <a:endParaRPr lang="es-ES"/>
        </a:p>
      </dgm:t>
    </dgm:pt>
    <dgm:pt modelId="{8CA9E380-2E66-456F-ADF2-F798A1477722}" type="pres">
      <dgm:prSet presAssocID="{A627CCDA-3863-41AC-B27B-91E645B15D25}" presName="img" presStyleLbl="fgImgPlace1" presStyleIdx="0" presStyleCnt="3"/>
      <dgm:spPr>
        <a:xfrm>
          <a:off x="151606" y="151606"/>
          <a:ext cx="1466241" cy="1212850"/>
        </a:xfrm>
        <a:prstGeom prst="roundRect">
          <a:avLst>
            <a:gd name="adj" fmla="val 10000"/>
          </a:avLst>
        </a:prstGeom>
        <a:blipFill rotWithShape="1">
          <a:blip xmlns:r="http://schemas.openxmlformats.org/officeDocument/2006/relationships" r:embed="rId1"/>
          <a:stretch>
            <a:fillRect/>
          </a:stretch>
        </a:blipFill>
        <a:ln w="25400" cap="flat" cmpd="sng" algn="ctr">
          <a:solidFill>
            <a:sysClr val="window" lastClr="FFFFFF">
              <a:hueOff val="0"/>
              <a:satOff val="0"/>
              <a:lumOff val="0"/>
              <a:alphaOff val="0"/>
            </a:sysClr>
          </a:solidFill>
          <a:prstDash val="solid"/>
        </a:ln>
        <a:effectLst/>
      </dgm:spPr>
      <dgm:t>
        <a:bodyPr/>
        <a:lstStyle/>
        <a:p>
          <a:endParaRPr lang="es-ES"/>
        </a:p>
      </dgm:t>
    </dgm:pt>
    <dgm:pt modelId="{D82E165E-AE26-4779-BE33-1AAB7C3AA408}" type="pres">
      <dgm:prSet presAssocID="{A627CCDA-3863-41AC-B27B-91E645B15D25}" presName="text" presStyleLbl="node1" presStyleIdx="0" presStyleCnt="3">
        <dgm:presLayoutVars>
          <dgm:bulletEnabled val="1"/>
        </dgm:presLayoutVars>
      </dgm:prSet>
      <dgm:spPr/>
      <dgm:t>
        <a:bodyPr/>
        <a:lstStyle/>
        <a:p>
          <a:endParaRPr lang="es-ES"/>
        </a:p>
      </dgm:t>
    </dgm:pt>
    <dgm:pt modelId="{219C4EB5-03A1-4449-B1BC-7163BF02FC90}" type="pres">
      <dgm:prSet presAssocID="{FC38BBF1-6D34-4576-AA5D-6D02D3FFF2A6}" presName="spacer" presStyleCnt="0"/>
      <dgm:spPr/>
      <dgm:t>
        <a:bodyPr/>
        <a:lstStyle/>
        <a:p>
          <a:endParaRPr lang="es-ES"/>
        </a:p>
      </dgm:t>
    </dgm:pt>
    <dgm:pt modelId="{AAC7F50E-4292-497E-A75F-C1C8397A8F91}" type="pres">
      <dgm:prSet presAssocID="{005D992A-38F2-46A9-99D6-4867D76812CC}" presName="comp" presStyleCnt="0"/>
      <dgm:spPr/>
      <dgm:t>
        <a:bodyPr/>
        <a:lstStyle/>
        <a:p>
          <a:endParaRPr lang="es-ES"/>
        </a:p>
      </dgm:t>
    </dgm:pt>
    <dgm:pt modelId="{43CB15E8-5508-409F-87C2-2E80BC460B90}" type="pres">
      <dgm:prSet presAssocID="{005D992A-38F2-46A9-99D6-4867D76812CC}" presName="box" presStyleLbl="node1" presStyleIdx="1" presStyleCnt="3"/>
      <dgm:spPr/>
      <dgm:t>
        <a:bodyPr/>
        <a:lstStyle/>
        <a:p>
          <a:endParaRPr lang="es-ES"/>
        </a:p>
      </dgm:t>
    </dgm:pt>
    <dgm:pt modelId="{59477B67-D223-468C-8273-534842379DAB}" type="pres">
      <dgm:prSet presAssocID="{005D992A-38F2-46A9-99D6-4867D76812CC}" presName="img" presStyleLbl="fgImgPlace1" presStyleIdx="1" presStyleCnt="3"/>
      <dgm:spPr>
        <a:xfrm>
          <a:off x="151606" y="1819275"/>
          <a:ext cx="1466241" cy="1212850"/>
        </a:xfrm>
        <a:prstGeom prst="roundRect">
          <a:avLst>
            <a:gd name="adj" fmla="val 10000"/>
          </a:avLst>
        </a:prstGeom>
        <a:blipFill rotWithShape="1">
          <a:blip xmlns:r="http://schemas.openxmlformats.org/officeDocument/2006/relationships" r:embed="rId2"/>
          <a:stretch>
            <a:fillRect/>
          </a:stretch>
        </a:blipFill>
        <a:ln w="25400" cap="flat" cmpd="sng" algn="ctr">
          <a:solidFill>
            <a:sysClr val="window" lastClr="FFFFFF">
              <a:hueOff val="0"/>
              <a:satOff val="0"/>
              <a:lumOff val="0"/>
              <a:alphaOff val="0"/>
            </a:sysClr>
          </a:solidFill>
          <a:prstDash val="solid"/>
        </a:ln>
        <a:effectLst/>
      </dgm:spPr>
      <dgm:t>
        <a:bodyPr/>
        <a:lstStyle/>
        <a:p>
          <a:endParaRPr lang="es-ES"/>
        </a:p>
      </dgm:t>
    </dgm:pt>
    <dgm:pt modelId="{62A731AB-4195-4B79-9A96-9C066AD9E910}" type="pres">
      <dgm:prSet presAssocID="{005D992A-38F2-46A9-99D6-4867D76812CC}" presName="text" presStyleLbl="node1" presStyleIdx="1" presStyleCnt="3">
        <dgm:presLayoutVars>
          <dgm:bulletEnabled val="1"/>
        </dgm:presLayoutVars>
      </dgm:prSet>
      <dgm:spPr/>
      <dgm:t>
        <a:bodyPr/>
        <a:lstStyle/>
        <a:p>
          <a:endParaRPr lang="es-ES"/>
        </a:p>
      </dgm:t>
    </dgm:pt>
    <dgm:pt modelId="{EDFC2BAA-14C2-417E-8122-191BD3CEF7B2}" type="pres">
      <dgm:prSet presAssocID="{EF00417B-B63C-4349-A5D3-D43E39F04E97}" presName="spacer" presStyleCnt="0"/>
      <dgm:spPr/>
      <dgm:t>
        <a:bodyPr/>
        <a:lstStyle/>
        <a:p>
          <a:endParaRPr lang="es-ES"/>
        </a:p>
      </dgm:t>
    </dgm:pt>
    <dgm:pt modelId="{F07E88FF-8915-4E80-8B81-948AB96EEE6A}" type="pres">
      <dgm:prSet presAssocID="{3500CA94-CC12-4494-913C-77DE3EB769A7}" presName="comp" presStyleCnt="0"/>
      <dgm:spPr/>
      <dgm:t>
        <a:bodyPr/>
        <a:lstStyle/>
        <a:p>
          <a:endParaRPr lang="es-ES"/>
        </a:p>
      </dgm:t>
    </dgm:pt>
    <dgm:pt modelId="{351258E7-39F3-4A1D-B200-9706FEF2191C}" type="pres">
      <dgm:prSet presAssocID="{3500CA94-CC12-4494-913C-77DE3EB769A7}" presName="box" presStyleLbl="node1" presStyleIdx="2" presStyleCnt="3"/>
      <dgm:spPr/>
      <dgm:t>
        <a:bodyPr/>
        <a:lstStyle/>
        <a:p>
          <a:endParaRPr lang="es-ES"/>
        </a:p>
      </dgm:t>
    </dgm:pt>
    <dgm:pt modelId="{397BA918-693E-4D8D-8068-5AAA3A970969}" type="pres">
      <dgm:prSet presAssocID="{3500CA94-CC12-4494-913C-77DE3EB769A7}" presName="img" presStyleLbl="fgImgPlace1" presStyleIdx="2" presStyleCnt="3"/>
      <dgm:spPr>
        <a:xfrm>
          <a:off x="151606" y="3486943"/>
          <a:ext cx="1466241" cy="1212850"/>
        </a:xfrm>
        <a:prstGeom prst="roundRect">
          <a:avLst>
            <a:gd name="adj" fmla="val 10000"/>
          </a:avLst>
        </a:prstGeom>
        <a:blipFill rotWithShape="1">
          <a:blip xmlns:r="http://schemas.openxmlformats.org/officeDocument/2006/relationships" r:embed="rId3"/>
          <a:stretch>
            <a:fillRect/>
          </a:stretch>
        </a:blipFill>
        <a:ln w="25400" cap="flat" cmpd="sng" algn="ctr">
          <a:solidFill>
            <a:sysClr val="window" lastClr="FFFFFF">
              <a:hueOff val="0"/>
              <a:satOff val="0"/>
              <a:lumOff val="0"/>
              <a:alphaOff val="0"/>
            </a:sysClr>
          </a:solidFill>
          <a:prstDash val="solid"/>
        </a:ln>
        <a:effectLst/>
      </dgm:spPr>
      <dgm:t>
        <a:bodyPr/>
        <a:lstStyle/>
        <a:p>
          <a:endParaRPr lang="es-ES"/>
        </a:p>
      </dgm:t>
    </dgm:pt>
    <dgm:pt modelId="{E2EDCADE-EEF9-41E2-84AE-17FBBEB89726}" type="pres">
      <dgm:prSet presAssocID="{3500CA94-CC12-4494-913C-77DE3EB769A7}" presName="text" presStyleLbl="node1" presStyleIdx="2" presStyleCnt="3">
        <dgm:presLayoutVars>
          <dgm:bulletEnabled val="1"/>
        </dgm:presLayoutVars>
      </dgm:prSet>
      <dgm:spPr/>
      <dgm:t>
        <a:bodyPr/>
        <a:lstStyle/>
        <a:p>
          <a:endParaRPr lang="es-ES"/>
        </a:p>
      </dgm:t>
    </dgm:pt>
  </dgm:ptLst>
  <dgm:cxnLst>
    <dgm:cxn modelId="{44293DD7-84AE-4FB0-ACF0-41A68C57E69F}" type="presOf" srcId="{BCDB3659-6B9C-468D-912F-11A59CD82E33}" destId="{D82E165E-AE26-4779-BE33-1AAB7C3AA408}" srcOrd="1" destOrd="1" presId="urn:microsoft.com/office/officeart/2005/8/layout/vList4"/>
    <dgm:cxn modelId="{F5F77019-24EB-42A2-808E-B6E829DAE1E8}" type="presOf" srcId="{81F11541-FEDD-4ABB-8A76-008B187C750F}" destId="{1055AB5F-107C-45CD-A892-49B390C67581}" srcOrd="0" destOrd="0" presId="urn:microsoft.com/office/officeart/2005/8/layout/vList4"/>
    <dgm:cxn modelId="{549B503F-04CC-472B-9746-BC3CC995BE1B}" type="presOf" srcId="{AB24B4D2-0A9B-4CB6-A2BE-19C7B2A04A18}" destId="{E2EDCADE-EEF9-41E2-84AE-17FBBEB89726}" srcOrd="1" destOrd="1" presId="urn:microsoft.com/office/officeart/2005/8/layout/vList4"/>
    <dgm:cxn modelId="{FDAA23A9-8EFE-4057-A150-BC2DA34A1FA5}" type="presOf" srcId="{BCDB3659-6B9C-468D-912F-11A59CD82E33}" destId="{2FFA6F01-457E-4CBF-9064-84CA39C82786}" srcOrd="0" destOrd="1" presId="urn:microsoft.com/office/officeart/2005/8/layout/vList4"/>
    <dgm:cxn modelId="{A22EF9E8-1154-4F04-9C16-70C656658804}" type="presOf" srcId="{005D992A-38F2-46A9-99D6-4867D76812CC}" destId="{62A731AB-4195-4B79-9A96-9C066AD9E910}" srcOrd="1" destOrd="0" presId="urn:microsoft.com/office/officeart/2005/8/layout/vList4"/>
    <dgm:cxn modelId="{DCDE8233-7765-47AC-BEFB-29AE10455598}" srcId="{81F11541-FEDD-4ABB-8A76-008B187C750F}" destId="{005D992A-38F2-46A9-99D6-4867D76812CC}" srcOrd="1" destOrd="0" parTransId="{5A8FCD60-E968-4CA7-8203-03C2E79314CF}" sibTransId="{EF00417B-B63C-4349-A5D3-D43E39F04E97}"/>
    <dgm:cxn modelId="{E507B0DD-1B02-43F8-B227-8D71C48E98D4}" type="presOf" srcId="{A627CCDA-3863-41AC-B27B-91E645B15D25}" destId="{D82E165E-AE26-4779-BE33-1AAB7C3AA408}" srcOrd="1" destOrd="0" presId="urn:microsoft.com/office/officeart/2005/8/layout/vList4"/>
    <dgm:cxn modelId="{0F751017-5562-4830-8201-FA85D7B4796F}" type="presOf" srcId="{4EE59C5C-92D5-4E30-834E-DE1DAFEC7D4D}" destId="{43CB15E8-5508-409F-87C2-2E80BC460B90}" srcOrd="0" destOrd="1" presId="urn:microsoft.com/office/officeart/2005/8/layout/vList4"/>
    <dgm:cxn modelId="{C59E5329-5576-49AD-9A17-DD41A9059CD4}" srcId="{81F11541-FEDD-4ABB-8A76-008B187C750F}" destId="{A627CCDA-3863-41AC-B27B-91E645B15D25}" srcOrd="0" destOrd="0" parTransId="{17A5ABC9-8374-4BE0-9B5C-8099D115ACCD}" sibTransId="{FC38BBF1-6D34-4576-AA5D-6D02D3FFF2A6}"/>
    <dgm:cxn modelId="{069FDF9A-663A-4E19-A8D7-75AC14AE431C}" srcId="{81F11541-FEDD-4ABB-8A76-008B187C750F}" destId="{3500CA94-CC12-4494-913C-77DE3EB769A7}" srcOrd="2" destOrd="0" parTransId="{2B441DD7-B385-4099-9854-4EB1862F8BBC}" sibTransId="{6C6AB02A-D5D9-4A4B-BE7F-4B3360A4B095}"/>
    <dgm:cxn modelId="{507CBA69-F065-4261-97DB-D550EF0ED709}" type="presOf" srcId="{AB24B4D2-0A9B-4CB6-A2BE-19C7B2A04A18}" destId="{351258E7-39F3-4A1D-B200-9706FEF2191C}" srcOrd="0" destOrd="1" presId="urn:microsoft.com/office/officeart/2005/8/layout/vList4"/>
    <dgm:cxn modelId="{325802DC-5A59-45FC-8275-F25349723F35}" type="presOf" srcId="{005D992A-38F2-46A9-99D6-4867D76812CC}" destId="{43CB15E8-5508-409F-87C2-2E80BC460B90}" srcOrd="0" destOrd="0" presId="urn:microsoft.com/office/officeart/2005/8/layout/vList4"/>
    <dgm:cxn modelId="{7DA67F96-F2FB-4F8C-956C-5FB0A9426CEC}" type="presOf" srcId="{3500CA94-CC12-4494-913C-77DE3EB769A7}" destId="{351258E7-39F3-4A1D-B200-9706FEF2191C}" srcOrd="0" destOrd="0" presId="urn:microsoft.com/office/officeart/2005/8/layout/vList4"/>
    <dgm:cxn modelId="{82D48DC3-D0D5-4AFB-9465-7EED373F43A3}" type="presOf" srcId="{3500CA94-CC12-4494-913C-77DE3EB769A7}" destId="{E2EDCADE-EEF9-41E2-84AE-17FBBEB89726}" srcOrd="1" destOrd="0" presId="urn:microsoft.com/office/officeart/2005/8/layout/vList4"/>
    <dgm:cxn modelId="{6A6A9FC6-1C29-4135-9BBB-96FB7DA9BCCD}" type="presOf" srcId="{4EE59C5C-92D5-4E30-834E-DE1DAFEC7D4D}" destId="{62A731AB-4195-4B79-9A96-9C066AD9E910}" srcOrd="1" destOrd="1" presId="urn:microsoft.com/office/officeart/2005/8/layout/vList4"/>
    <dgm:cxn modelId="{1B632F60-E4EE-4816-A69B-4F7296D79B52}" srcId="{3500CA94-CC12-4494-913C-77DE3EB769A7}" destId="{AB24B4D2-0A9B-4CB6-A2BE-19C7B2A04A18}" srcOrd="0" destOrd="0" parTransId="{A66264B3-0214-4FEF-9A47-1A5569677C30}" sibTransId="{AE0253B1-56D7-4EF0-8A17-CC31DD3A10A7}"/>
    <dgm:cxn modelId="{828F1881-2C14-46E9-83AB-30361E4986FB}" srcId="{A627CCDA-3863-41AC-B27B-91E645B15D25}" destId="{BCDB3659-6B9C-468D-912F-11A59CD82E33}" srcOrd="0" destOrd="0" parTransId="{91C9ACFF-F6A4-4E49-AF9E-5588EAA19DAC}" sibTransId="{9152BB7E-A58B-4322-B52B-DD2F93DAD456}"/>
    <dgm:cxn modelId="{0CE779B6-6E2F-4C02-AE78-71505508C58C}" srcId="{005D992A-38F2-46A9-99D6-4867D76812CC}" destId="{4EE59C5C-92D5-4E30-834E-DE1DAFEC7D4D}" srcOrd="0" destOrd="0" parTransId="{3AE1D80F-E4A5-4FE1-8F21-501CF6D7B326}" sibTransId="{3C99BC5C-BD39-413E-9607-D4A153C548FA}"/>
    <dgm:cxn modelId="{AC725850-67FC-4C5E-9B65-E784ED419BDC}" type="presOf" srcId="{A627CCDA-3863-41AC-B27B-91E645B15D25}" destId="{2FFA6F01-457E-4CBF-9064-84CA39C82786}" srcOrd="0" destOrd="0" presId="urn:microsoft.com/office/officeart/2005/8/layout/vList4"/>
    <dgm:cxn modelId="{E9821D3F-CD90-43E3-8206-F2BD74AAECB2}" type="presParOf" srcId="{1055AB5F-107C-45CD-A892-49B390C67581}" destId="{727DF7C5-8775-4498-917C-8EF0F927DDF8}" srcOrd="0" destOrd="0" presId="urn:microsoft.com/office/officeart/2005/8/layout/vList4"/>
    <dgm:cxn modelId="{5D52F26E-7692-44A8-8395-A446F62A532C}" type="presParOf" srcId="{727DF7C5-8775-4498-917C-8EF0F927DDF8}" destId="{2FFA6F01-457E-4CBF-9064-84CA39C82786}" srcOrd="0" destOrd="0" presId="urn:microsoft.com/office/officeart/2005/8/layout/vList4"/>
    <dgm:cxn modelId="{D55AC023-63C5-43BF-9CF6-CDE5BC6EFD16}" type="presParOf" srcId="{727DF7C5-8775-4498-917C-8EF0F927DDF8}" destId="{8CA9E380-2E66-456F-ADF2-F798A1477722}" srcOrd="1" destOrd="0" presId="urn:microsoft.com/office/officeart/2005/8/layout/vList4"/>
    <dgm:cxn modelId="{FF990937-5197-4056-8CF2-0FE7B3D97969}" type="presParOf" srcId="{727DF7C5-8775-4498-917C-8EF0F927DDF8}" destId="{D82E165E-AE26-4779-BE33-1AAB7C3AA408}" srcOrd="2" destOrd="0" presId="urn:microsoft.com/office/officeart/2005/8/layout/vList4"/>
    <dgm:cxn modelId="{993BA41D-975A-433C-A979-4FCBBDD1915C}" type="presParOf" srcId="{1055AB5F-107C-45CD-A892-49B390C67581}" destId="{219C4EB5-03A1-4449-B1BC-7163BF02FC90}" srcOrd="1" destOrd="0" presId="urn:microsoft.com/office/officeart/2005/8/layout/vList4"/>
    <dgm:cxn modelId="{5E260619-D8A1-44FC-8D2D-CE6F8A40F225}" type="presParOf" srcId="{1055AB5F-107C-45CD-A892-49B390C67581}" destId="{AAC7F50E-4292-497E-A75F-C1C8397A8F91}" srcOrd="2" destOrd="0" presId="urn:microsoft.com/office/officeart/2005/8/layout/vList4"/>
    <dgm:cxn modelId="{A1D1636E-9F85-49BE-B162-BDA2F61F458C}" type="presParOf" srcId="{AAC7F50E-4292-497E-A75F-C1C8397A8F91}" destId="{43CB15E8-5508-409F-87C2-2E80BC460B90}" srcOrd="0" destOrd="0" presId="urn:microsoft.com/office/officeart/2005/8/layout/vList4"/>
    <dgm:cxn modelId="{05B5C645-204A-4885-AA67-C86314B58806}" type="presParOf" srcId="{AAC7F50E-4292-497E-A75F-C1C8397A8F91}" destId="{59477B67-D223-468C-8273-534842379DAB}" srcOrd="1" destOrd="0" presId="urn:microsoft.com/office/officeart/2005/8/layout/vList4"/>
    <dgm:cxn modelId="{8B413546-49FD-4625-B528-0C09C89A2043}" type="presParOf" srcId="{AAC7F50E-4292-497E-A75F-C1C8397A8F91}" destId="{62A731AB-4195-4B79-9A96-9C066AD9E910}" srcOrd="2" destOrd="0" presId="urn:microsoft.com/office/officeart/2005/8/layout/vList4"/>
    <dgm:cxn modelId="{A28C8FA1-DECF-4256-84AD-D43964E1AEC3}" type="presParOf" srcId="{1055AB5F-107C-45CD-A892-49B390C67581}" destId="{EDFC2BAA-14C2-417E-8122-191BD3CEF7B2}" srcOrd="3" destOrd="0" presId="urn:microsoft.com/office/officeart/2005/8/layout/vList4"/>
    <dgm:cxn modelId="{3E432579-7B16-46AF-A491-0F1ACCFFCFB2}" type="presParOf" srcId="{1055AB5F-107C-45CD-A892-49B390C67581}" destId="{F07E88FF-8915-4E80-8B81-948AB96EEE6A}" srcOrd="4" destOrd="0" presId="urn:microsoft.com/office/officeart/2005/8/layout/vList4"/>
    <dgm:cxn modelId="{1DB2A097-C95F-43A5-8BE8-42CF659BCC66}" type="presParOf" srcId="{F07E88FF-8915-4E80-8B81-948AB96EEE6A}" destId="{351258E7-39F3-4A1D-B200-9706FEF2191C}" srcOrd="0" destOrd="0" presId="urn:microsoft.com/office/officeart/2005/8/layout/vList4"/>
    <dgm:cxn modelId="{B8EDBFDE-8F07-4343-A64A-289E73BE4216}" type="presParOf" srcId="{F07E88FF-8915-4E80-8B81-948AB96EEE6A}" destId="{397BA918-693E-4D8D-8068-5AAA3A970969}" srcOrd="1" destOrd="0" presId="urn:microsoft.com/office/officeart/2005/8/layout/vList4"/>
    <dgm:cxn modelId="{F2470375-5BDF-409E-B248-FFD6DAFA498F}" type="presParOf" srcId="{F07E88FF-8915-4E80-8B81-948AB96EEE6A}" destId="{E2EDCADE-EEF9-41E2-84AE-17FBBEB89726}"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FA6F01-457E-4CBF-9064-84CA39C82786}">
      <dsp:nvSpPr>
        <dsp:cNvPr id="0" name=""/>
        <dsp:cNvSpPr/>
      </dsp:nvSpPr>
      <dsp:spPr>
        <a:xfrm>
          <a:off x="0" y="0"/>
          <a:ext cx="7753405" cy="1585668"/>
        </a:xfrm>
        <a:prstGeom prst="roundRect">
          <a:avLst>
            <a:gd name="adj" fmla="val 10000"/>
          </a:avLst>
        </a:prstGeom>
        <a:solidFill>
          <a:srgbClr val="C0504D">
            <a:hueOff val="0"/>
            <a:satOff val="0"/>
            <a:lumOff val="0"/>
            <a:alphaOff val="0"/>
          </a:srgbClr>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s-MX" sz="1800" kern="1200" dirty="0" smtClean="0">
              <a:solidFill>
                <a:sysClr val="window" lastClr="FFFFFF"/>
              </a:solidFill>
              <a:latin typeface="Calibri" panose="020F0502020204030204" pitchFamily="34" charset="0"/>
              <a:ea typeface="+mn-ea"/>
              <a:cs typeface="Calibri" panose="020F0502020204030204" pitchFamily="34" charset="0"/>
            </a:rPr>
            <a:t>Póliza abierta o de declaración</a:t>
          </a:r>
          <a:endParaRPr lang="es-MX" sz="1800" kern="1200" dirty="0">
            <a:solidFill>
              <a:sysClr val="window" lastClr="FFFFFF"/>
            </a:solidFill>
            <a:latin typeface="Calibri" panose="020F0502020204030204" pitchFamily="34" charset="0"/>
            <a:ea typeface="+mn-ea"/>
            <a:cs typeface="Calibri" panose="020F0502020204030204" pitchFamily="34" charset="0"/>
          </a:endParaRPr>
        </a:p>
        <a:p>
          <a:pPr marL="114300" lvl="1" indent="-114300" algn="l" defTabSz="622300">
            <a:lnSpc>
              <a:spcPct val="90000"/>
            </a:lnSpc>
            <a:spcBef>
              <a:spcPct val="0"/>
            </a:spcBef>
            <a:spcAft>
              <a:spcPct val="15000"/>
            </a:spcAft>
            <a:buChar char="••"/>
          </a:pPr>
          <a:r>
            <a:rPr lang="es-MX" sz="1400" kern="1200" dirty="0" smtClean="0">
              <a:solidFill>
                <a:sysClr val="window" lastClr="FFFFFF"/>
              </a:solidFill>
              <a:latin typeface="Calibri" panose="020F0502020204030204" pitchFamily="34" charset="0"/>
              <a:ea typeface="+mn-ea"/>
              <a:cs typeface="Calibri" panose="020F0502020204030204" pitchFamily="34" charset="0"/>
            </a:rPr>
            <a:t>Se otorga por tiempo indefinido a empresas que constantemente embarquen mercancías, ya sea de importación, exportación o locales, todos los embarques quedan cubiertos con o sin previo aviso, pero es obligación del asegurado reportar todos y cada uno de ellos mensualmente</a:t>
          </a:r>
          <a:r>
            <a:rPr lang="es-MX" sz="1400" kern="1200" dirty="0" smtClean="0">
              <a:solidFill>
                <a:sysClr val="window" lastClr="FFFFFF"/>
              </a:solidFill>
              <a:latin typeface="Calibri"/>
              <a:ea typeface="+mn-ea"/>
              <a:cs typeface="+mn-cs"/>
            </a:rPr>
            <a:t>.</a:t>
          </a:r>
          <a:endParaRPr lang="es-MX" sz="1400" kern="1200" dirty="0">
            <a:solidFill>
              <a:sysClr val="window" lastClr="FFFFFF"/>
            </a:solidFill>
            <a:latin typeface="Calibri" panose="020F0502020204030204" pitchFamily="34" charset="0"/>
            <a:ea typeface="+mn-ea"/>
            <a:cs typeface="Calibri" panose="020F0502020204030204" pitchFamily="34" charset="0"/>
          </a:endParaRPr>
        </a:p>
      </dsp:txBody>
      <dsp:txXfrm>
        <a:off x="1755690" y="46443"/>
        <a:ext cx="5951271" cy="1492782"/>
      </dsp:txXfrm>
    </dsp:sp>
    <dsp:sp modelId="{8CA9E380-2E66-456F-ADF2-F798A1477722}">
      <dsp:nvSpPr>
        <dsp:cNvPr id="0" name=""/>
        <dsp:cNvSpPr/>
      </dsp:nvSpPr>
      <dsp:spPr>
        <a:xfrm>
          <a:off x="158566" y="158566"/>
          <a:ext cx="1550681" cy="1268534"/>
        </a:xfrm>
        <a:prstGeom prst="roundRect">
          <a:avLst>
            <a:gd name="adj" fmla="val 10000"/>
          </a:avLst>
        </a:prstGeom>
        <a:blipFill rotWithShape="1">
          <a:blip xmlns:r="http://schemas.openxmlformats.org/officeDocument/2006/relationships" r:embed="rId1"/>
          <a:stretch>
            <a:fillRect/>
          </a:stretch>
        </a:blip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dsp:style>
    </dsp:sp>
    <dsp:sp modelId="{43CB15E8-5508-409F-87C2-2E80BC460B90}">
      <dsp:nvSpPr>
        <dsp:cNvPr id="0" name=""/>
        <dsp:cNvSpPr/>
      </dsp:nvSpPr>
      <dsp:spPr>
        <a:xfrm>
          <a:off x="0" y="1744234"/>
          <a:ext cx="7753405" cy="1585668"/>
        </a:xfrm>
        <a:prstGeom prst="roundRect">
          <a:avLst>
            <a:gd name="adj" fmla="val 10000"/>
          </a:avLst>
        </a:prstGeom>
        <a:solidFill>
          <a:srgbClr val="9BBB59">
            <a:hueOff val="0"/>
            <a:satOff val="0"/>
            <a:lumOff val="0"/>
            <a:alphaOff val="0"/>
          </a:srgbClr>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s-MX" sz="1800" kern="1200" dirty="0" smtClean="0">
              <a:solidFill>
                <a:sysClr val="window" lastClr="FFFFFF"/>
              </a:solidFill>
              <a:latin typeface="Calibri" panose="020F0502020204030204" pitchFamily="34" charset="0"/>
              <a:ea typeface="+mn-ea"/>
              <a:cs typeface="Calibri" panose="020F0502020204030204" pitchFamily="34" charset="0"/>
            </a:rPr>
            <a:t>Póliza al término o anual</a:t>
          </a:r>
          <a:endParaRPr lang="es-MX" sz="1800" kern="1200" dirty="0">
            <a:solidFill>
              <a:sysClr val="window" lastClr="FFFFFF"/>
            </a:solidFill>
            <a:latin typeface="Calibri" panose="020F0502020204030204" pitchFamily="34" charset="0"/>
            <a:ea typeface="+mn-ea"/>
            <a:cs typeface="Calibri" panose="020F0502020204030204" pitchFamily="34" charset="0"/>
          </a:endParaRPr>
        </a:p>
        <a:p>
          <a:pPr marL="114300" lvl="1" indent="-114300" algn="l" defTabSz="622300">
            <a:lnSpc>
              <a:spcPct val="90000"/>
            </a:lnSpc>
            <a:spcBef>
              <a:spcPct val="0"/>
            </a:spcBef>
            <a:spcAft>
              <a:spcPct val="15000"/>
            </a:spcAft>
            <a:buChar char="••"/>
          </a:pPr>
          <a:r>
            <a:rPr lang="es-MX" sz="1400" kern="1200" dirty="0" smtClean="0">
              <a:solidFill>
                <a:sysClr val="window" lastClr="FFFFFF"/>
              </a:solidFill>
              <a:latin typeface="Calibri" panose="020F0502020204030204" pitchFamily="34" charset="0"/>
              <a:ea typeface="+mn-ea"/>
              <a:cs typeface="Calibri" panose="020F0502020204030204" pitchFamily="34" charset="0"/>
            </a:rPr>
            <a:t>Este tipo de póliza está dirigido a los asegurados que realizan embarques con frecuencia, su vigencia puede ser 3 meses, 6 meses o a un año, en esta póliza se establece una prima mínima y en depósito y al final de su vigencia se ajusta de acuerdo a los datos reales.</a:t>
          </a:r>
          <a:endParaRPr lang="es-MX" sz="1400" kern="1200" dirty="0">
            <a:solidFill>
              <a:sysClr val="window" lastClr="FFFFFF"/>
            </a:solidFill>
            <a:latin typeface="Calibri" panose="020F0502020204030204" pitchFamily="34" charset="0"/>
            <a:ea typeface="+mn-ea"/>
            <a:cs typeface="Calibri" panose="020F0502020204030204" pitchFamily="34" charset="0"/>
          </a:endParaRPr>
        </a:p>
      </dsp:txBody>
      <dsp:txXfrm>
        <a:off x="1755690" y="1790677"/>
        <a:ext cx="5951271" cy="1492782"/>
      </dsp:txXfrm>
    </dsp:sp>
    <dsp:sp modelId="{59477B67-D223-468C-8273-534842379DAB}">
      <dsp:nvSpPr>
        <dsp:cNvPr id="0" name=""/>
        <dsp:cNvSpPr/>
      </dsp:nvSpPr>
      <dsp:spPr>
        <a:xfrm>
          <a:off x="158566" y="1902801"/>
          <a:ext cx="1550681" cy="1268534"/>
        </a:xfrm>
        <a:prstGeom prst="roundRect">
          <a:avLst>
            <a:gd name="adj" fmla="val 10000"/>
          </a:avLst>
        </a:prstGeom>
        <a:blipFill rotWithShape="1">
          <a:blip xmlns:r="http://schemas.openxmlformats.org/officeDocument/2006/relationships" r:embed="rId2"/>
          <a:stretch>
            <a:fillRect/>
          </a:stretch>
        </a:blip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dsp:style>
    </dsp:sp>
    <dsp:sp modelId="{351258E7-39F3-4A1D-B200-9706FEF2191C}">
      <dsp:nvSpPr>
        <dsp:cNvPr id="0" name=""/>
        <dsp:cNvSpPr/>
      </dsp:nvSpPr>
      <dsp:spPr>
        <a:xfrm>
          <a:off x="0" y="3488469"/>
          <a:ext cx="7753405" cy="1585668"/>
        </a:xfrm>
        <a:prstGeom prst="roundRect">
          <a:avLst>
            <a:gd name="adj" fmla="val 10000"/>
          </a:avLst>
        </a:prstGeom>
        <a:solidFill>
          <a:srgbClr val="8064A2">
            <a:hueOff val="0"/>
            <a:satOff val="0"/>
            <a:lumOff val="0"/>
            <a:alphaOff val="0"/>
          </a:srgbClr>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s-MX" sz="1800" kern="1200" dirty="0" smtClean="0">
              <a:solidFill>
                <a:sysClr val="window" lastClr="FFFFFF"/>
              </a:solidFill>
              <a:latin typeface="Calibri" panose="020F0502020204030204" pitchFamily="34" charset="0"/>
              <a:ea typeface="+mn-ea"/>
              <a:cs typeface="Calibri" panose="020F0502020204030204" pitchFamily="34" charset="0"/>
            </a:rPr>
            <a:t>Póliza especifica o por viaje</a:t>
          </a:r>
          <a:endParaRPr lang="es-MX" sz="1800" kern="1200" dirty="0">
            <a:solidFill>
              <a:sysClr val="window" lastClr="FFFFFF"/>
            </a:solidFill>
            <a:latin typeface="Calibri" panose="020F0502020204030204" pitchFamily="34" charset="0"/>
            <a:ea typeface="+mn-ea"/>
            <a:cs typeface="Calibri" panose="020F0502020204030204" pitchFamily="34" charset="0"/>
          </a:endParaRPr>
        </a:p>
        <a:p>
          <a:pPr marL="114300" lvl="1" indent="-114300" algn="l" defTabSz="622300">
            <a:lnSpc>
              <a:spcPct val="90000"/>
            </a:lnSpc>
            <a:spcBef>
              <a:spcPct val="0"/>
            </a:spcBef>
            <a:spcAft>
              <a:spcPct val="15000"/>
            </a:spcAft>
            <a:buChar char="••"/>
          </a:pPr>
          <a:r>
            <a:rPr lang="es-MX" sz="1400" kern="1200" dirty="0" smtClean="0">
              <a:solidFill>
                <a:sysClr val="window" lastClr="FFFFFF"/>
              </a:solidFill>
              <a:latin typeface="Calibri" panose="020F0502020204030204" pitchFamily="34" charset="0"/>
              <a:ea typeface="+mn-ea"/>
              <a:cs typeface="Calibri" panose="020F0502020204030204" pitchFamily="34" charset="0"/>
            </a:rPr>
            <a:t>Esta póliza es para los asegurados que realizan en forma eventual algún traslado de sus bienes o mercancías a un determinado origen y destino, nacional o internacional por diferentes medios de conducción, y que podrán ser cubiertos contra los daños a los que están expuestos durante dicho traslado.</a:t>
          </a:r>
          <a:endParaRPr lang="es-MX" sz="1400" kern="1200" dirty="0">
            <a:solidFill>
              <a:sysClr val="window" lastClr="FFFFFF"/>
            </a:solidFill>
            <a:latin typeface="Calibri" panose="020F0502020204030204" pitchFamily="34" charset="0"/>
            <a:ea typeface="+mn-ea"/>
            <a:cs typeface="Calibri" panose="020F0502020204030204" pitchFamily="34" charset="0"/>
          </a:endParaRPr>
        </a:p>
      </dsp:txBody>
      <dsp:txXfrm>
        <a:off x="1755690" y="3534912"/>
        <a:ext cx="5951271" cy="1492782"/>
      </dsp:txXfrm>
    </dsp:sp>
    <dsp:sp modelId="{397BA918-693E-4D8D-8068-5AAA3A970969}">
      <dsp:nvSpPr>
        <dsp:cNvPr id="0" name=""/>
        <dsp:cNvSpPr/>
      </dsp:nvSpPr>
      <dsp:spPr>
        <a:xfrm>
          <a:off x="158566" y="3647036"/>
          <a:ext cx="1550681" cy="1268534"/>
        </a:xfrm>
        <a:prstGeom prst="roundRect">
          <a:avLst>
            <a:gd name="adj" fmla="val 10000"/>
          </a:avLst>
        </a:prstGeom>
        <a:blipFill rotWithShape="1">
          <a:blip xmlns:r="http://schemas.openxmlformats.org/officeDocument/2006/relationships" r:embed="rId3"/>
          <a:stretch>
            <a:fillRect/>
          </a:stretch>
        </a:blip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es-MX" smtClean="0"/>
              <a:t>Licenciatura en Actuaría</a:t>
            </a:r>
            <a:endParaRPr lang="es-MX"/>
          </a:p>
        </p:txBody>
      </p:sp>
      <p:sp>
        <p:nvSpPr>
          <p:cNvPr id="3" name="Marcador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5BF41B0-319A-4CCA-9C42-20BCC9407D17}" type="datetimeFigureOut">
              <a:rPr lang="es-MX" smtClean="0"/>
              <a:t>16/09/2018</a:t>
            </a:fld>
            <a:endParaRPr lang="es-MX"/>
          </a:p>
        </p:txBody>
      </p:sp>
      <p:sp>
        <p:nvSpPr>
          <p:cNvPr id="4" name="Marcador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5" name="Marcador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FF10C50-FA55-4A3F-9804-B3A702B3CF84}" type="slidenum">
              <a:rPr lang="es-MX" smtClean="0"/>
              <a:t>‹Nº›</a:t>
            </a:fld>
            <a:endParaRPr lang="es-MX"/>
          </a:p>
        </p:txBody>
      </p:sp>
    </p:spTree>
    <p:extLst>
      <p:ext uri="{BB962C8B-B14F-4D97-AF65-F5344CB8AC3E}">
        <p14:creationId xmlns:p14="http://schemas.microsoft.com/office/powerpoint/2010/main" val="340863049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es-MX" smtClean="0"/>
              <a:t>Licenciatura en Actuaría</a:t>
            </a:r>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82E6BA2-10A4-40EF-BA3A-6F8E1F52DDC4}" type="datetimeFigureOut">
              <a:rPr lang="es-MX" smtClean="0"/>
              <a:t>16/09/2018</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69D258A-F41F-4EBA-AB71-1ECE7628604C}" type="slidenum">
              <a:rPr lang="es-MX" smtClean="0"/>
              <a:t>‹Nº›</a:t>
            </a:fld>
            <a:endParaRPr lang="es-MX"/>
          </a:p>
        </p:txBody>
      </p:sp>
    </p:spTree>
    <p:extLst>
      <p:ext uri="{BB962C8B-B14F-4D97-AF65-F5344CB8AC3E}">
        <p14:creationId xmlns:p14="http://schemas.microsoft.com/office/powerpoint/2010/main" val="318659872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4530"/>
            <a:ext cx="9144000" cy="2387600"/>
          </a:xfrm>
        </p:spPr>
        <p:txBody>
          <a:bodyPr anchor="b">
            <a:normAutofit/>
          </a:bodyPr>
          <a:lstStyle>
            <a:lvl1pPr algn="ctr">
              <a:defRPr sz="6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24000" y="3602038"/>
            <a:ext cx="9144000" cy="1655762"/>
          </a:xfrm>
        </p:spPr>
        <p:txBody>
          <a:bodyPr>
            <a:normAutofit/>
          </a:bodyPr>
          <a:lstStyle>
            <a:lvl1pPr marL="0" indent="0" algn="ctr">
              <a:buNone/>
              <a:defRPr sz="2400">
                <a:solidFill>
                  <a:schemeClr val="tx1">
                    <a:lumMod val="75000"/>
                    <a:lumOff val="25000"/>
                  </a:schemeClr>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editar el estilo de subtítulo del patrón</a:t>
            </a:r>
            <a:endParaRPr lang="en-US" dirty="0"/>
          </a:p>
        </p:txBody>
      </p:sp>
      <p:sp>
        <p:nvSpPr>
          <p:cNvPr id="4" name="Date Placeholder 3"/>
          <p:cNvSpPr>
            <a:spLocks noGrp="1"/>
          </p:cNvSpPr>
          <p:nvPr>
            <p:ph type="dt" sz="half" idx="10"/>
          </p:nvPr>
        </p:nvSpPr>
        <p:spPr/>
        <p:txBody>
          <a:bodyPr/>
          <a:lstStyle/>
          <a:p>
            <a:fld id="{8A62DD4E-A4FC-40FF-9F5C-FF5C12C96110}" type="datetime1">
              <a:rPr lang="es-MX" smtClean="0"/>
              <a:t>16/09/2018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715D2B4-031F-490B-93D4-EC7CDE0196C2}" type="slidenum">
              <a:rPr lang="es-MX" smtClean="0"/>
              <a:t>‹Nº›</a:t>
            </a:fld>
            <a:endParaRPr lang="es-MX"/>
          </a:p>
        </p:txBody>
      </p:sp>
    </p:spTree>
    <p:extLst>
      <p:ext uri="{BB962C8B-B14F-4D97-AF65-F5344CB8AC3E}">
        <p14:creationId xmlns:p14="http://schemas.microsoft.com/office/powerpoint/2010/main" val="30798076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E852165-4704-40F5-B6D9-4F88FBEF4B38}" type="datetime1">
              <a:rPr lang="es-MX" smtClean="0"/>
              <a:t>16/09/2018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715D2B4-031F-490B-93D4-EC7CDE0196C2}" type="slidenum">
              <a:rPr lang="es-MX" smtClean="0"/>
              <a:t>‹Nº›</a:t>
            </a:fld>
            <a:endParaRPr lang="es-MX"/>
          </a:p>
        </p:txBody>
      </p:sp>
    </p:spTree>
    <p:extLst>
      <p:ext uri="{BB962C8B-B14F-4D97-AF65-F5344CB8AC3E}">
        <p14:creationId xmlns:p14="http://schemas.microsoft.com/office/powerpoint/2010/main" val="32152405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0362"/>
            <a:ext cx="2628900" cy="5811838"/>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838200" y="360362"/>
            <a:ext cx="7734300" cy="5811837"/>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16300090-C102-4A2D-AD9A-780D69CA3924}" type="datetime1">
              <a:rPr lang="es-MX" smtClean="0"/>
              <a:t>16/09/2018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715D2B4-031F-490B-93D4-EC7CDE0196C2}" type="slidenum">
              <a:rPr lang="es-MX" smtClean="0"/>
              <a:t>‹Nº›</a:t>
            </a:fld>
            <a:endParaRPr lang="es-MX"/>
          </a:p>
        </p:txBody>
      </p:sp>
    </p:spTree>
    <p:extLst>
      <p:ext uri="{BB962C8B-B14F-4D97-AF65-F5344CB8AC3E}">
        <p14:creationId xmlns:p14="http://schemas.microsoft.com/office/powerpoint/2010/main" val="17178326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editar el estilo de subtítulo del patrón</a:t>
            </a:r>
            <a:endParaRPr lang="en-US" dirty="0"/>
          </a:p>
        </p:txBody>
      </p:sp>
      <p:sp>
        <p:nvSpPr>
          <p:cNvPr id="4" name="Date Placeholder 3"/>
          <p:cNvSpPr>
            <a:spLocks noGrp="1"/>
          </p:cNvSpPr>
          <p:nvPr>
            <p:ph type="dt" sz="half" idx="10"/>
          </p:nvPr>
        </p:nvSpPr>
        <p:spPr/>
        <p:txBody>
          <a:bodyPr/>
          <a:lstStyle/>
          <a:p>
            <a:fld id="{0CEA58A2-CD16-40B6-A2F1-27C807944B10}" type="datetime1">
              <a:rPr lang="es-MX" smtClean="0"/>
              <a:t>16/09/2018</a:t>
            </a:fld>
            <a:endParaRPr lang="es-MX"/>
          </a:p>
        </p:txBody>
      </p:sp>
      <p:sp>
        <p:nvSpPr>
          <p:cNvPr id="5" name="Footer Placeholder 4"/>
          <p:cNvSpPr>
            <a:spLocks noGrp="1"/>
          </p:cNvSpPr>
          <p:nvPr>
            <p:ph type="ftr" sz="quarter" idx="11"/>
          </p:nvPr>
        </p:nvSpPr>
        <p:spPr>
          <a:xfrm>
            <a:off x="5332412" y="5883275"/>
            <a:ext cx="4324044" cy="365125"/>
          </a:xfrm>
        </p:spPr>
        <p:txBody>
          <a:bodyPr/>
          <a:lstStyle/>
          <a:p>
            <a:endParaRPr lang="es-MX"/>
          </a:p>
        </p:txBody>
      </p:sp>
      <p:sp>
        <p:nvSpPr>
          <p:cNvPr id="6" name="Slide Number Placeholder 5"/>
          <p:cNvSpPr>
            <a:spLocks noGrp="1"/>
          </p:cNvSpPr>
          <p:nvPr>
            <p:ph type="sldNum" sz="quarter" idx="12"/>
          </p:nvPr>
        </p:nvSpPr>
        <p:spPr/>
        <p:txBody>
          <a:bodyPr/>
          <a:lstStyle/>
          <a:p>
            <a:fld id="{2715D2B4-031F-490B-93D4-EC7CDE0196C2}" type="slidenum">
              <a:rPr lang="es-MX" smtClean="0"/>
              <a:t>‹Nº›</a:t>
            </a:fld>
            <a:endParaRPr lang="es-MX"/>
          </a:p>
        </p:txBody>
      </p:sp>
    </p:spTree>
    <p:extLst>
      <p:ext uri="{BB962C8B-B14F-4D97-AF65-F5344CB8AC3E}">
        <p14:creationId xmlns:p14="http://schemas.microsoft.com/office/powerpoint/2010/main" val="13135219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B27D15C-655A-4691-A344-EBCDB951B811}" type="datetime1">
              <a:rPr lang="es-MX" smtClean="0"/>
              <a:t>16/09/2018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a:xfrm>
            <a:off x="10951856" y="5867131"/>
            <a:ext cx="551167" cy="365125"/>
          </a:xfrm>
        </p:spPr>
        <p:txBody>
          <a:bodyPr/>
          <a:lstStyle/>
          <a:p>
            <a:fld id="{2715D2B4-031F-490B-93D4-EC7CDE0196C2}" type="slidenum">
              <a:rPr lang="es-MX" smtClean="0"/>
              <a:t>‹Nº›</a:t>
            </a:fld>
            <a:endParaRPr lang="es-MX"/>
          </a:p>
        </p:txBody>
      </p:sp>
    </p:spTree>
    <p:extLst>
      <p:ext uri="{BB962C8B-B14F-4D97-AF65-F5344CB8AC3E}">
        <p14:creationId xmlns:p14="http://schemas.microsoft.com/office/powerpoint/2010/main" val="7843460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8CBAAF79-056D-451B-B7CD-9EC5DFBDB6B8}" type="datetime1">
              <a:rPr lang="es-MX" smtClean="0"/>
              <a:t>16/09/2018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715D2B4-031F-490B-93D4-EC7CDE0196C2}" type="slidenum">
              <a:rPr lang="es-MX" smtClean="0"/>
              <a:t>‹Nº›</a:t>
            </a:fld>
            <a:endParaRPr lang="es-MX"/>
          </a:p>
        </p:txBody>
      </p:sp>
    </p:spTree>
    <p:extLst>
      <p:ext uri="{BB962C8B-B14F-4D97-AF65-F5344CB8AC3E}">
        <p14:creationId xmlns:p14="http://schemas.microsoft.com/office/powerpoint/2010/main" val="39883604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4DAD181-E4D8-4571-9333-D4AC0F1C8679}" type="datetime1">
              <a:rPr lang="es-MX" smtClean="0"/>
              <a:t>16/09/2018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715D2B4-031F-490B-93D4-EC7CDE0196C2}" type="slidenum">
              <a:rPr lang="es-MX" smtClean="0"/>
              <a:t>‹Nº›</a:t>
            </a:fld>
            <a:endParaRPr lang="es-MX"/>
          </a:p>
        </p:txBody>
      </p:sp>
    </p:spTree>
    <p:extLst>
      <p:ext uri="{BB962C8B-B14F-4D97-AF65-F5344CB8AC3E}">
        <p14:creationId xmlns:p14="http://schemas.microsoft.com/office/powerpoint/2010/main" val="7526704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A29B6BE-45BE-4C65-A499-997BB7FC5828}" type="datetime1">
              <a:rPr lang="es-MX" smtClean="0"/>
              <a:t>16/09/2018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2715D2B4-031F-490B-93D4-EC7CDE0196C2}" type="slidenum">
              <a:rPr lang="es-MX" smtClean="0"/>
              <a:t>‹Nº›</a:t>
            </a:fld>
            <a:endParaRPr lang="es-MX"/>
          </a:p>
        </p:txBody>
      </p:sp>
    </p:spTree>
    <p:extLst>
      <p:ext uri="{BB962C8B-B14F-4D97-AF65-F5344CB8AC3E}">
        <p14:creationId xmlns:p14="http://schemas.microsoft.com/office/powerpoint/2010/main" val="26391175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1D49B773-B0C3-4882-A7A5-CE13CBA55AA4}" type="datetime1">
              <a:rPr lang="es-MX" smtClean="0"/>
              <a:t>16/09/2018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2715D2B4-031F-490B-93D4-EC7CDE0196C2}" type="slidenum">
              <a:rPr lang="es-MX" smtClean="0"/>
              <a:t>‹Nº›</a:t>
            </a:fld>
            <a:endParaRPr lang="es-MX"/>
          </a:p>
        </p:txBody>
      </p:sp>
    </p:spTree>
    <p:extLst>
      <p:ext uri="{BB962C8B-B14F-4D97-AF65-F5344CB8AC3E}">
        <p14:creationId xmlns:p14="http://schemas.microsoft.com/office/powerpoint/2010/main" val="88732507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37D187-E9A2-4A97-AA8C-3593B1F94AB7}" type="datetime1">
              <a:rPr lang="es-MX" smtClean="0"/>
              <a:t>16/09/2018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2715D2B4-031F-490B-93D4-EC7CDE0196C2}" type="slidenum">
              <a:rPr lang="es-MX" smtClean="0"/>
              <a:t>‹Nº›</a:t>
            </a:fld>
            <a:endParaRPr lang="es-MX"/>
          </a:p>
        </p:txBody>
      </p:sp>
    </p:spTree>
    <p:extLst>
      <p:ext uri="{BB962C8B-B14F-4D97-AF65-F5344CB8AC3E}">
        <p14:creationId xmlns:p14="http://schemas.microsoft.com/office/powerpoint/2010/main" val="222382802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A2178E08-CAF3-4F75-8506-34588674995A}" type="datetime1">
              <a:rPr lang="es-MX" smtClean="0"/>
              <a:t>16/09/2018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715D2B4-031F-490B-93D4-EC7CDE0196C2}" type="slidenum">
              <a:rPr lang="es-MX" smtClean="0"/>
              <a:t>‹Nº›</a:t>
            </a:fld>
            <a:endParaRPr lang="es-MX"/>
          </a:p>
        </p:txBody>
      </p:sp>
    </p:spTree>
    <p:extLst>
      <p:ext uri="{BB962C8B-B14F-4D97-AF65-F5344CB8AC3E}">
        <p14:creationId xmlns:p14="http://schemas.microsoft.com/office/powerpoint/2010/main" val="37027801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C8D2E9B-94B5-4765-9A67-89EA23917976}" type="datetime1">
              <a:rPr lang="es-MX" smtClean="0"/>
              <a:t>16/09/2018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715D2B4-031F-490B-93D4-EC7CDE0196C2}" type="slidenum">
              <a:rPr lang="es-MX" smtClean="0"/>
              <a:t>‹Nº›</a:t>
            </a:fld>
            <a:endParaRPr lang="es-MX"/>
          </a:p>
        </p:txBody>
      </p:sp>
    </p:spTree>
    <p:extLst>
      <p:ext uri="{BB962C8B-B14F-4D97-AF65-F5344CB8AC3E}">
        <p14:creationId xmlns:p14="http://schemas.microsoft.com/office/powerpoint/2010/main" val="394930232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s-ES" smtClean="0"/>
              <a:t>Haga clic para modificar el estilo de título del patrón</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D033789E-2C2C-45ED-97D2-55466FF86BB3}" type="datetime1">
              <a:rPr lang="es-MX" smtClean="0"/>
              <a:t>16/09/2018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715D2B4-031F-490B-93D4-EC7CDE0196C2}" type="slidenum">
              <a:rPr lang="es-MX" smtClean="0"/>
              <a:t>‹Nº›</a:t>
            </a:fld>
            <a:endParaRPr lang="es-MX"/>
          </a:p>
        </p:txBody>
      </p:sp>
    </p:spTree>
    <p:extLst>
      <p:ext uri="{BB962C8B-B14F-4D97-AF65-F5344CB8AC3E}">
        <p14:creationId xmlns:p14="http://schemas.microsoft.com/office/powerpoint/2010/main" val="214485644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85E62406-20F2-44D1-BF6F-B53C250CAA42}" type="datetime1">
              <a:rPr lang="es-MX" smtClean="0"/>
              <a:t>16/09/2018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715D2B4-031F-490B-93D4-EC7CDE0196C2}" type="slidenum">
              <a:rPr lang="es-MX" smtClean="0"/>
              <a:t>‹Nº›</a:t>
            </a:fld>
            <a:endParaRPr lang="es-MX"/>
          </a:p>
        </p:txBody>
      </p:sp>
    </p:spTree>
    <p:extLst>
      <p:ext uri="{BB962C8B-B14F-4D97-AF65-F5344CB8AC3E}">
        <p14:creationId xmlns:p14="http://schemas.microsoft.com/office/powerpoint/2010/main" val="38594526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331BA0B9-1760-492B-AC1C-8014EF32AC3E}" type="datetime1">
              <a:rPr lang="es-MX" smtClean="0"/>
              <a:t>16/09/2018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715D2B4-031F-490B-93D4-EC7CDE0196C2}" type="slidenum">
              <a:rPr lang="es-MX" smtClean="0"/>
              <a:t>‹Nº›</a:t>
            </a:fld>
            <a:endParaRPr lang="es-MX"/>
          </a:p>
        </p:txBody>
      </p:sp>
    </p:spTree>
    <p:extLst>
      <p:ext uri="{BB962C8B-B14F-4D97-AF65-F5344CB8AC3E}">
        <p14:creationId xmlns:p14="http://schemas.microsoft.com/office/powerpoint/2010/main" val="43617292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Editar el estilo de texto del patrón</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452AE646-1D83-41AB-8893-D528C2407E04}" type="datetime1">
              <a:rPr lang="es-MX" smtClean="0"/>
              <a:t>16/09/2018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715D2B4-031F-490B-93D4-EC7CDE0196C2}" type="slidenum">
              <a:rPr lang="es-MX" smtClean="0"/>
              <a:t>‹Nº›</a:t>
            </a:fld>
            <a:endParaRPr lang="es-MX"/>
          </a:p>
        </p:txBody>
      </p:sp>
    </p:spTree>
    <p:extLst>
      <p:ext uri="{BB962C8B-B14F-4D97-AF65-F5344CB8AC3E}">
        <p14:creationId xmlns:p14="http://schemas.microsoft.com/office/powerpoint/2010/main" val="29405876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AA2D825C-42B3-467C-B25D-C67DC379029C}" type="datetime1">
              <a:rPr lang="es-MX" smtClean="0"/>
              <a:t>16/09/2018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715D2B4-031F-490B-93D4-EC7CDE0196C2}" type="slidenum">
              <a:rPr lang="es-MX" smtClean="0"/>
              <a:t>‹Nº›</a:t>
            </a:fld>
            <a:endParaRPr lang="es-MX"/>
          </a:p>
        </p:txBody>
      </p:sp>
    </p:spTree>
    <p:extLst>
      <p:ext uri="{BB962C8B-B14F-4D97-AF65-F5344CB8AC3E}">
        <p14:creationId xmlns:p14="http://schemas.microsoft.com/office/powerpoint/2010/main" val="72908887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s-ES" smtClean="0"/>
              <a:t>Editar el estilo de texto del patrón</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70F4E551-3F71-41BC-9E36-7B10D33E17C4}" type="datetime1">
              <a:rPr lang="es-MX" smtClean="0"/>
              <a:t>16/09/2018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715D2B4-031F-490B-93D4-EC7CDE0196C2}" type="slidenum">
              <a:rPr lang="es-MX" smtClean="0"/>
              <a:t>‹Nº›</a:t>
            </a:fld>
            <a:endParaRPr lang="es-MX"/>
          </a:p>
        </p:txBody>
      </p:sp>
    </p:spTree>
    <p:extLst>
      <p:ext uri="{BB962C8B-B14F-4D97-AF65-F5344CB8AC3E}">
        <p14:creationId xmlns:p14="http://schemas.microsoft.com/office/powerpoint/2010/main" val="249681132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s-ES" smtClean="0"/>
              <a:t>Editar el estilo de texto del patrón</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1A27A048-1B00-4CB9-8CAC-1A4B6EA98897}" type="datetime1">
              <a:rPr lang="es-MX" smtClean="0"/>
              <a:t>16/09/2018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715D2B4-031F-490B-93D4-EC7CDE0196C2}" type="slidenum">
              <a:rPr lang="es-MX" smtClean="0"/>
              <a:t>‹Nº›</a:t>
            </a:fld>
            <a:endParaRPr lang="es-MX"/>
          </a:p>
        </p:txBody>
      </p:sp>
    </p:spTree>
    <p:extLst>
      <p:ext uri="{BB962C8B-B14F-4D97-AF65-F5344CB8AC3E}">
        <p14:creationId xmlns:p14="http://schemas.microsoft.com/office/powerpoint/2010/main" val="402850845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2E8A7AAF-FE94-42F3-BDDE-A88E010EB59F}" type="datetime1">
              <a:rPr lang="es-MX" smtClean="0"/>
              <a:t>16/09/2018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715D2B4-031F-490B-93D4-EC7CDE0196C2}" type="slidenum">
              <a:rPr lang="es-MX" smtClean="0"/>
              <a:t>‹Nº›</a:t>
            </a:fld>
            <a:endParaRPr lang="es-MX"/>
          </a:p>
        </p:txBody>
      </p:sp>
    </p:spTree>
    <p:extLst>
      <p:ext uri="{BB962C8B-B14F-4D97-AF65-F5344CB8AC3E}">
        <p14:creationId xmlns:p14="http://schemas.microsoft.com/office/powerpoint/2010/main" val="338055514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AF2148C-DF5A-42FD-97C9-0E082388E51D}" type="datetime1">
              <a:rPr lang="es-MX" smtClean="0"/>
              <a:t>16/09/2018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715D2B4-031F-490B-93D4-EC7CDE0196C2}" type="slidenum">
              <a:rPr lang="es-MX" smtClean="0"/>
              <a:t>‹Nº›</a:t>
            </a:fld>
            <a:endParaRPr lang="es-MX"/>
          </a:p>
        </p:txBody>
      </p:sp>
    </p:spTree>
    <p:extLst>
      <p:ext uri="{BB962C8B-B14F-4D97-AF65-F5344CB8AC3E}">
        <p14:creationId xmlns:p14="http://schemas.microsoft.com/office/powerpoint/2010/main" val="32920651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31850" y="1712423"/>
            <a:ext cx="10515600" cy="2851208"/>
          </a:xfrm>
        </p:spPr>
        <p:txBody>
          <a:bodyPr anchor="b">
            <a:normAutofit/>
          </a:bodyPr>
          <a:lstStyle>
            <a:lvl1pPr>
              <a:defRPr sz="6000" b="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31850" y="4552633"/>
            <a:ext cx="10515600" cy="1500187"/>
          </a:xfrm>
        </p:spPr>
        <p:txBody>
          <a:bodyPr anchor="t">
            <a:normAutofit/>
          </a:bodyPr>
          <a:lstStyle>
            <a:lvl1pPr marL="0" indent="0">
              <a:buNone/>
              <a:defRPr sz="24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1377DD37-5DA6-4910-A19C-9949CE7FDC00}" type="datetime1">
              <a:rPr lang="es-MX" smtClean="0"/>
              <a:t>16/09/2018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715D2B4-031F-490B-93D4-EC7CDE0196C2}" type="slidenum">
              <a:rPr lang="es-MX" smtClean="0"/>
              <a:t>‹Nº›</a:t>
            </a:fld>
            <a:endParaRPr lang="es-MX"/>
          </a:p>
        </p:txBody>
      </p:sp>
    </p:spTree>
    <p:extLst>
      <p:ext uri="{BB962C8B-B14F-4D97-AF65-F5344CB8AC3E}">
        <p14:creationId xmlns:p14="http://schemas.microsoft.com/office/powerpoint/2010/main" val="37431110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845127" y="1828800"/>
            <a:ext cx="5181600" cy="4351337"/>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72200" y="1828800"/>
            <a:ext cx="5181600" cy="4351337"/>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0FECAFA1-602F-47BD-8A2F-9B99AB05F8DE}" type="datetime1">
              <a:rPr lang="es-MX" smtClean="0"/>
              <a:t>16/09/2018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715D2B4-031F-490B-93D4-EC7CDE0196C2}" type="slidenum">
              <a:rPr lang="es-MX" smtClean="0"/>
              <a:t>‹Nº›</a:t>
            </a:fld>
            <a:endParaRPr lang="es-MX"/>
          </a:p>
        </p:txBody>
      </p:sp>
    </p:spTree>
    <p:extLst>
      <p:ext uri="{BB962C8B-B14F-4D97-AF65-F5344CB8AC3E}">
        <p14:creationId xmlns:p14="http://schemas.microsoft.com/office/powerpoint/2010/main" val="9491497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45127" y="1681850"/>
            <a:ext cx="5156200" cy="825699"/>
          </a:xfrm>
        </p:spPr>
        <p:txBody>
          <a:bodyPr anchor="b">
            <a:normAutofit/>
          </a:bodyP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Content Placeholder 3"/>
          <p:cNvSpPr>
            <a:spLocks noGrp="1"/>
          </p:cNvSpPr>
          <p:nvPr>
            <p:ph sz="half" idx="2"/>
          </p:nvPr>
        </p:nvSpPr>
        <p:spPr>
          <a:xfrm>
            <a:off x="845127" y="2507550"/>
            <a:ext cx="5156200" cy="3680525"/>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172200" y="1681851"/>
            <a:ext cx="5181601" cy="825698"/>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Content Placeholder 5"/>
          <p:cNvSpPr>
            <a:spLocks noGrp="1"/>
          </p:cNvSpPr>
          <p:nvPr>
            <p:ph sz="quarter" idx="4"/>
          </p:nvPr>
        </p:nvSpPr>
        <p:spPr>
          <a:xfrm>
            <a:off x="6172200" y="2507550"/>
            <a:ext cx="5181601" cy="3680525"/>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3741BAD7-69BB-4B7F-BEDC-B9C7D6CA9C45}" type="datetime1">
              <a:rPr lang="es-MX" smtClean="0"/>
              <a:t>16/09/2018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2715D2B4-031F-490B-93D4-EC7CDE0196C2}" type="slidenum">
              <a:rPr lang="es-MX" smtClean="0"/>
              <a:t>‹Nº›</a:t>
            </a:fld>
            <a:endParaRPr lang="es-MX"/>
          </a:p>
        </p:txBody>
      </p:sp>
      <p:sp>
        <p:nvSpPr>
          <p:cNvPr id="10" name="Title 9"/>
          <p:cNvSpPr>
            <a:spLocks noGrp="1"/>
          </p:cNvSpPr>
          <p:nvPr>
            <p:ph type="title"/>
          </p:nvPr>
        </p:nvSpPr>
        <p:spPr/>
        <p:txBody>
          <a:body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10950168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olo el títul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91CC8C96-4685-4749-AEBA-061884AC2A13}" type="datetime1">
              <a:rPr lang="es-MX" smtClean="0"/>
              <a:t>16/09/2018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2715D2B4-031F-490B-93D4-EC7CDE0196C2}" type="slidenum">
              <a:rPr lang="es-MX" smtClean="0"/>
              <a:t>‹Nº›</a:t>
            </a:fld>
            <a:endParaRPr lang="es-MX"/>
          </a:p>
        </p:txBody>
      </p:sp>
      <p:sp>
        <p:nvSpPr>
          <p:cNvPr id="6" name="Title 5"/>
          <p:cNvSpPr>
            <a:spLocks noGrp="1"/>
          </p:cNvSpPr>
          <p:nvPr>
            <p:ph type="title"/>
          </p:nvPr>
        </p:nvSpPr>
        <p:spPr/>
        <p:txBody>
          <a:bodyPr/>
          <a:lstStyle/>
          <a:p>
            <a:r>
              <a:rPr lang="es-ES" smtClean="0"/>
              <a:t>Haga clic para modificar el estilo de título del patrón</a:t>
            </a:r>
            <a:endParaRPr lang="en-US"/>
          </a:p>
        </p:txBody>
      </p:sp>
    </p:spTree>
    <p:extLst>
      <p:ext uri="{BB962C8B-B14F-4D97-AF65-F5344CB8AC3E}">
        <p14:creationId xmlns:p14="http://schemas.microsoft.com/office/powerpoint/2010/main" val="4071496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B0231B-702A-42BD-BCF1-12E4B4AD0B27}" type="datetime1">
              <a:rPr lang="es-MX" smtClean="0"/>
              <a:t>16/09/2018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2715D2B4-031F-490B-93D4-EC7CDE0196C2}" type="slidenum">
              <a:rPr lang="es-MX" smtClean="0"/>
              <a:t>‹Nº›</a:t>
            </a:fld>
            <a:endParaRPr lang="es-MX"/>
          </a:p>
        </p:txBody>
      </p:sp>
    </p:spTree>
    <p:extLst>
      <p:ext uri="{BB962C8B-B14F-4D97-AF65-F5344CB8AC3E}">
        <p14:creationId xmlns:p14="http://schemas.microsoft.com/office/powerpoint/2010/main" val="23439318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197"/>
          </a:xfrm>
        </p:spPr>
        <p:txBody>
          <a:bodyPr anchor="b">
            <a:normAutofit/>
          </a:bodyPr>
          <a:lstStyle>
            <a:lvl1pPr>
              <a:defRPr sz="32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181600" y="990600"/>
            <a:ext cx="6172200" cy="4876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841248" y="2057399"/>
            <a:ext cx="3931920" cy="3810001"/>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A18258BE-10C9-427D-BBA9-4CDEFD779CEF}" type="datetime1">
              <a:rPr lang="es-MX" smtClean="0"/>
              <a:t>16/09/2018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715D2B4-031F-490B-93D4-EC7CDE0196C2}" type="slidenum">
              <a:rPr lang="es-MX" smtClean="0"/>
              <a:t>‹Nº›</a:t>
            </a:fld>
            <a:endParaRPr lang="es-MX"/>
          </a:p>
        </p:txBody>
      </p:sp>
    </p:spTree>
    <p:extLst>
      <p:ext uri="{BB962C8B-B14F-4D97-AF65-F5344CB8AC3E}">
        <p14:creationId xmlns:p14="http://schemas.microsoft.com/office/powerpoint/2010/main" val="34394628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200"/>
          </a:xfrm>
        </p:spPr>
        <p:txBody>
          <a:bodyPr anchor="b">
            <a:normAutofit/>
          </a:bodyPr>
          <a:lstStyle>
            <a:lvl1pPr>
              <a:defRPr sz="32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5181600" y="990600"/>
            <a:ext cx="6172200" cy="4876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41248" y="2057400"/>
            <a:ext cx="3931920" cy="3810000"/>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EBE437E2-7E22-42A9-B290-75EB8E430252}" type="datetime1">
              <a:rPr lang="es-MX" smtClean="0"/>
              <a:t>16/09/2018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715D2B4-031F-490B-93D4-EC7CDE0196C2}" type="slidenum">
              <a:rPr lang="es-MX" smtClean="0"/>
              <a:t>‹Nº›</a:t>
            </a:fld>
            <a:endParaRPr lang="es-MX"/>
          </a:p>
        </p:txBody>
      </p:sp>
    </p:spTree>
    <p:extLst>
      <p:ext uri="{BB962C8B-B14F-4D97-AF65-F5344CB8AC3E}">
        <p14:creationId xmlns:p14="http://schemas.microsoft.com/office/powerpoint/2010/main" val="5756505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45127" y="365760"/>
            <a:ext cx="10515600" cy="1325562"/>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45127" y="1828800"/>
            <a:ext cx="10515600" cy="4351337"/>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fld id="{426C0C1D-CE24-4423-95BD-0A287C696F27}" type="datetime1">
              <a:rPr lang="es-MX" smtClean="0"/>
              <a:t>16/09/2018</a:t>
            </a:fld>
            <a:endParaRPr lang="es-MX"/>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100">
                <a:solidFill>
                  <a:schemeClr val="tx1">
                    <a:lumMod val="65000"/>
                    <a:lumOff val="35000"/>
                  </a:schemeClr>
                </a:solidFill>
              </a:defRPr>
            </a:lvl1pPr>
          </a:lstStyle>
          <a:p>
            <a:endParaRPr lang="es-MX"/>
          </a:p>
        </p:txBody>
      </p:sp>
      <p:sp>
        <p:nvSpPr>
          <p:cNvPr id="6" name="Slide Number Placeholder 5"/>
          <p:cNvSpPr>
            <a:spLocks noGrp="1"/>
          </p:cNvSpPr>
          <p:nvPr>
            <p:ph type="sldNum" sz="quarter" idx="4"/>
          </p:nvPr>
        </p:nvSpPr>
        <p:spPr>
          <a:xfrm>
            <a:off x="8617527" y="6356350"/>
            <a:ext cx="2743200"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2715D2B4-031F-490B-93D4-EC7CDE0196C2}" type="slidenum">
              <a:rPr lang="es-MX" smtClean="0"/>
              <a:t>‹Nº›</a:t>
            </a:fld>
            <a:endParaRPr lang="es-MX"/>
          </a:p>
        </p:txBody>
      </p:sp>
    </p:spTree>
    <p:extLst>
      <p:ext uri="{BB962C8B-B14F-4D97-AF65-F5344CB8AC3E}">
        <p14:creationId xmlns:p14="http://schemas.microsoft.com/office/powerpoint/2010/main" val="162957539"/>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2" pitchFamily="18" charset="2"/>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2" pitchFamily="18"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2" pitchFamily="18"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A43A2D90-5B4A-48AF-84D4-180B2C7D51EB}" type="datetime1">
              <a:rPr lang="es-MX" smtClean="0"/>
              <a:t>16/09/2018</a:t>
            </a:fld>
            <a:endParaRPr lang="es-MX"/>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s-MX"/>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2715D2B4-031F-490B-93D4-EC7CDE0196C2}" type="slidenum">
              <a:rPr lang="es-MX" smtClean="0"/>
              <a:t>‹Nº›</a:t>
            </a:fld>
            <a:endParaRPr lang="es-MX"/>
          </a:p>
        </p:txBody>
      </p:sp>
    </p:spTree>
    <p:extLst>
      <p:ext uri="{BB962C8B-B14F-4D97-AF65-F5344CB8AC3E}">
        <p14:creationId xmlns:p14="http://schemas.microsoft.com/office/powerpoint/2010/main" val="4157535238"/>
      </p:ext>
    </p:extLst>
  </p:cSld>
  <p:clrMap bg1="lt1" tx1="dk1" bg2="lt2" tx2="dk2" accent1="accent1" accent2="accent2" accent3="accent3" accent4="accent4" accent5="accent5" accent6="accent6" hlink="hlink" folHlink="folHlink"/>
  <p:sldLayoutIdLst>
    <p:sldLayoutId id="2147483798" r:id="rId1"/>
    <p:sldLayoutId id="2147483799" r:id="rId2"/>
    <p:sldLayoutId id="2147483800" r:id="rId3"/>
    <p:sldLayoutId id="2147483801" r:id="rId4"/>
    <p:sldLayoutId id="2147483802" r:id="rId5"/>
    <p:sldLayoutId id="2147483803" r:id="rId6"/>
    <p:sldLayoutId id="2147483804" r:id="rId7"/>
    <p:sldLayoutId id="2147483805" r:id="rId8"/>
    <p:sldLayoutId id="2147483806" r:id="rId9"/>
    <p:sldLayoutId id="2147483807" r:id="rId10"/>
    <p:sldLayoutId id="2147483808" r:id="rId11"/>
    <p:sldLayoutId id="2147483809" r:id="rId12"/>
    <p:sldLayoutId id="2147483810" r:id="rId13"/>
    <p:sldLayoutId id="2147483811" r:id="rId14"/>
    <p:sldLayoutId id="2147483812" r:id="rId15"/>
    <p:sldLayoutId id="2147483813" r:id="rId16"/>
    <p:sldLayoutId id="2147483814" r:id="rId17"/>
  </p:sldLayoutIdLst>
  <p:hf hdr="0" ftr="0" dt="0"/>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Layout" Target="../slideLayouts/slideLayout18.xml"/><Relationship Id="rId4" Type="http://schemas.openxmlformats.org/officeDocument/2006/relationships/image" Target="../media/image24.png"/></Relationships>
</file>

<file path=ppt/slides/_rels/slide2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7.xml"/></Relationships>
</file>

<file path=ppt/slides/_rels/slide3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7.xml"/></Relationships>
</file>

<file path=ppt/slides/_rels/slide35.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13.xml"/><Relationship Id="rId4" Type="http://schemas.openxmlformats.org/officeDocument/2006/relationships/image" Target="../media/image45.png"/></Relationships>
</file>

<file path=ppt/slides/_rels/slide3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13.xml"/><Relationship Id="rId4" Type="http://schemas.openxmlformats.org/officeDocument/2006/relationships/image" Target="../media/image50.png"/></Relationships>
</file>

<file path=ppt/slides/_rels/slide3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7.xml"/></Relationships>
</file>

<file path=ppt/slides/_rels/slide4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17.xml"/></Relationships>
</file>

<file path=ppt/slides/_rels/slide43.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17.xml"/></Relationships>
</file>

<file path=ppt/slides/_rels/slide45.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18.xml"/></Relationships>
</file>

<file path=ppt/slides/_rels/slide46.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18.xml"/></Relationships>
</file>

<file path=ppt/slides/_rels/slide48.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50.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18.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Uaemex"/>
          <p:cNvPicPr>
            <a:picLocks noChangeAspect="1" noChangeArrowheads="1"/>
          </p:cNvPicPr>
          <p:nvPr/>
        </p:nvPicPr>
        <p:blipFill>
          <a:blip r:embed="rId2"/>
          <a:srcRect/>
          <a:stretch>
            <a:fillRect/>
          </a:stretch>
        </p:blipFill>
        <p:spPr bwMode="auto">
          <a:xfrm>
            <a:off x="2279650" y="355600"/>
            <a:ext cx="3240088" cy="2928938"/>
          </a:xfrm>
          <a:prstGeom prst="rect">
            <a:avLst/>
          </a:prstGeom>
          <a:solidFill>
            <a:schemeClr val="accent2"/>
          </a:solidFill>
          <a:ln w="57150">
            <a:solidFill>
              <a:schemeClr val="accent1"/>
            </a:solidFill>
            <a:miter lim="800000"/>
            <a:headEnd/>
            <a:tailEnd/>
          </a:ln>
        </p:spPr>
      </p:pic>
      <p:pic>
        <p:nvPicPr>
          <p:cNvPr id="3" name="Picture 3"/>
          <p:cNvPicPr>
            <a:picLocks noChangeAspect="1" noChangeArrowheads="1"/>
          </p:cNvPicPr>
          <p:nvPr/>
        </p:nvPicPr>
        <p:blipFill>
          <a:blip r:embed="rId3"/>
          <a:srcRect/>
          <a:stretch>
            <a:fillRect/>
          </a:stretch>
        </p:blipFill>
        <p:spPr bwMode="auto">
          <a:xfrm>
            <a:off x="6839024" y="3212976"/>
            <a:ext cx="3073400" cy="3240088"/>
          </a:xfrm>
          <a:prstGeom prst="rect">
            <a:avLst/>
          </a:prstGeom>
          <a:noFill/>
          <a:ln w="57150">
            <a:solidFill>
              <a:schemeClr val="accent1"/>
            </a:solidFill>
            <a:miter lim="800000"/>
            <a:headEnd/>
            <a:tailEnd/>
          </a:ln>
        </p:spPr>
      </p:pic>
    </p:spTree>
    <p:extLst>
      <p:ext uri="{BB962C8B-B14F-4D97-AF65-F5344CB8AC3E}">
        <p14:creationId xmlns:p14="http://schemas.microsoft.com/office/powerpoint/2010/main" val="546970764"/>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1"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2000" fill="hold"/>
                                        <p:tgtEl>
                                          <p:spTgt spid="3"/>
                                        </p:tgtEl>
                                        <p:attrNameLst>
                                          <p:attrName>ppt_x</p:attrName>
                                        </p:attrNameLst>
                                      </p:cBhvr>
                                      <p:tavLst>
                                        <p:tav tm="0">
                                          <p:val>
                                            <p:strVal val="#ppt_x"/>
                                          </p:val>
                                        </p:tav>
                                        <p:tav tm="100000">
                                          <p:val>
                                            <p:strVal val="#ppt_x"/>
                                          </p:val>
                                        </p:tav>
                                      </p:tavLst>
                                    </p:anim>
                                    <p:anim calcmode="lin" valueType="num">
                                      <p:cBhvr additive="base">
                                        <p:cTn id="13" dur="20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Elipse"/>
          <p:cNvSpPr/>
          <p:nvPr/>
        </p:nvSpPr>
        <p:spPr>
          <a:xfrm>
            <a:off x="4738678" y="495278"/>
            <a:ext cx="5357850" cy="4000528"/>
          </a:xfrm>
          <a:prstGeom prst="ellipse">
            <a:avLst/>
          </a:prstGeom>
          <a:solidFill>
            <a:schemeClr val="bg1">
              <a:lumMod val="7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a:ln>
                <a:noFill/>
              </a:ln>
              <a:solidFill>
                <a:prstClr val="white"/>
              </a:solidFill>
              <a:effectLst/>
              <a:uLnTx/>
              <a:uFillTx/>
              <a:latin typeface="Calibri"/>
              <a:ea typeface="+mn-ea"/>
              <a:cs typeface="+mn-cs"/>
            </a:endParaRPr>
          </a:p>
        </p:txBody>
      </p:sp>
      <p:sp>
        <p:nvSpPr>
          <p:cNvPr id="3" name="2 Marcador de número de diapositiva"/>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B103DBDF-5D3C-4A1A-979A-A472FA1B96AE}" type="slidenum">
              <a:rPr kumimoji="0" lang="es-MX" sz="1200" b="1" i="0" u="none" strike="noStrike" kern="1200" cap="none" spc="0" normalizeH="0" baseline="0" noProof="0" smtClean="0">
                <a:ln>
                  <a:noFill/>
                </a:ln>
                <a:solidFill>
                  <a:schemeClr val="tx2"/>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10</a:t>
            </a:fld>
            <a:endParaRPr kumimoji="0" lang="es-MX" sz="1200" b="1" i="0" u="none" strike="noStrike" kern="1200" cap="none" spc="0" normalizeH="0" baseline="0" noProof="0" dirty="0">
              <a:ln>
                <a:noFill/>
              </a:ln>
              <a:solidFill>
                <a:schemeClr val="tx2"/>
              </a:solidFill>
              <a:effectLst/>
              <a:uLnTx/>
              <a:uFillTx/>
              <a:latin typeface="Calibri"/>
              <a:ea typeface="+mn-ea"/>
              <a:cs typeface="+mn-cs"/>
            </a:endParaRP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4310" y="723069"/>
            <a:ext cx="4986068" cy="3612683"/>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chemeClr val="accent1"/>
                </a:solidFill>
              </a14:hiddenFill>
            </a:ext>
          </a:extLst>
        </p:spPr>
      </p:pic>
      <p:sp>
        <p:nvSpPr>
          <p:cNvPr id="6" name="1 CuadroTexto">
            <a:extLst>
              <a:ext uri="{FF2B5EF4-FFF2-40B4-BE49-F238E27FC236}">
                <a16:creationId xmlns:a16="http://schemas.microsoft.com/office/drawing/2014/main" id="{8C9ADB9E-40C4-48EF-90A9-2F4FDFFAB0F7}"/>
              </a:ext>
            </a:extLst>
          </p:cNvPr>
          <p:cNvSpPr txBox="1"/>
          <p:nvPr/>
        </p:nvSpPr>
        <p:spPr>
          <a:xfrm>
            <a:off x="3751602" y="4700535"/>
            <a:ext cx="6742207" cy="1200329"/>
          </a:xfrm>
          <a:prstGeom prst="rect">
            <a:avLst/>
          </a:prstGeom>
          <a:solidFill>
            <a:schemeClr val="accent1"/>
          </a:solidFill>
        </p:spPr>
        <p:style>
          <a:lnRef idx="1">
            <a:schemeClr val="accent3"/>
          </a:lnRef>
          <a:fillRef idx="2">
            <a:schemeClr val="accent3"/>
          </a:fillRef>
          <a:effectRef idx="1">
            <a:schemeClr val="accent3"/>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sz="7200" b="1" dirty="0" smtClean="0">
                <a:ln>
                  <a:solidFill>
                    <a:srgbClr val="292934"/>
                  </a:solidFill>
                </a:ln>
                <a:solidFill>
                  <a:prstClr val="white">
                    <a:lumMod val="95000"/>
                  </a:prstClr>
                </a:solidFill>
                <a:latin typeface="Calibri"/>
              </a:rPr>
              <a:t>Ramo de Daños</a:t>
            </a:r>
            <a:r>
              <a:rPr kumimoji="0" lang="es-MX" sz="7200" b="1" i="0" u="none" strike="noStrike" kern="1200" cap="none" spc="0" normalizeH="0" baseline="0" noProof="0" dirty="0" smtClean="0">
                <a:ln>
                  <a:solidFill>
                    <a:srgbClr val="292934"/>
                  </a:solidFill>
                </a:ln>
                <a:solidFill>
                  <a:prstClr val="white">
                    <a:lumMod val="95000"/>
                  </a:prstClr>
                </a:solidFill>
                <a:effectLst/>
                <a:uLnTx/>
                <a:uFillTx/>
                <a:latin typeface="Calibri"/>
                <a:ea typeface="+mn-ea"/>
                <a:cs typeface="+mn-cs"/>
              </a:rPr>
              <a:t>  </a:t>
            </a:r>
            <a:endParaRPr kumimoji="0" lang="es-MX" sz="24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921203242"/>
      </p:ext>
    </p:extLst>
  </p:cSld>
  <p:clrMapOvr>
    <a:masterClrMapping/>
  </p:clrMapOvr>
  <mc:AlternateContent xmlns:mc="http://schemas.openxmlformats.org/markup-compatibility/2006" xmlns:p14="http://schemas.microsoft.com/office/powerpoint/2010/main">
    <mc:Choice Requires="p14">
      <p:transition spd="slow" p14:dur="1500">
        <p:wheel spokes="1"/>
      </p:transition>
    </mc:Choice>
    <mc:Fallback xmlns="">
      <p:transition spd="slow">
        <p:wheel spokes="1"/>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774594" y="690751"/>
            <a:ext cx="5121861" cy="584775"/>
          </a:xfrm>
          <a:prstGeom prst="rect">
            <a:avLst/>
          </a:prstGeom>
          <a:solidFill>
            <a:schemeClr val="tx2"/>
          </a:solidFill>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s-MX" sz="3200" b="1" dirty="0">
                <a:ln>
                  <a:solidFill>
                    <a:srgbClr val="292934"/>
                  </a:solidFill>
                </a:ln>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Ramo de Daños</a:t>
            </a:r>
            <a:endParaRPr lang="es-MX" sz="1000"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
        <p:nvSpPr>
          <p:cNvPr id="3" name="2 Marcador de número de diapositiva"/>
          <p:cNvSpPr>
            <a:spLocks noGrp="1"/>
          </p:cNvSpPr>
          <p:nvPr>
            <p:ph type="sldNum" sz="quarter" idx="12"/>
          </p:nvPr>
        </p:nvSpPr>
        <p:spPr/>
        <p:txBody>
          <a:bodyPr/>
          <a:lstStyle/>
          <a:p>
            <a:fld id="{04DD616C-082A-4F13-91DF-7CBC189FF21C}" type="slidenum">
              <a:rPr lang="es-MX" sz="1200" b="1" smtClean="0">
                <a:solidFill>
                  <a:schemeClr val="tx2"/>
                </a:solidFill>
              </a:rPr>
              <a:t>11</a:t>
            </a:fld>
            <a:endParaRPr lang="es-MX" sz="1200" b="1" dirty="0">
              <a:solidFill>
                <a:schemeClr val="tx2"/>
              </a:solidFill>
            </a:endParaRPr>
          </a:p>
        </p:txBody>
      </p:sp>
      <p:sp>
        <p:nvSpPr>
          <p:cNvPr id="6" name="Rectangle 1"/>
          <p:cNvSpPr>
            <a:spLocks noChangeArrowheads="1"/>
          </p:cNvSpPr>
          <p:nvPr/>
        </p:nvSpPr>
        <p:spPr bwMode="auto">
          <a:xfrm>
            <a:off x="1774593" y="1736229"/>
            <a:ext cx="8642729" cy="1446550"/>
          </a:xfrm>
          <a:prstGeom prst="rect">
            <a:avLst/>
          </a:prstGeom>
          <a:solidFill>
            <a:schemeClr val="accent3">
              <a:lumMod val="20000"/>
              <a:lumOff val="80000"/>
            </a:schemeClr>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s-MX" sz="2200" dirty="0">
                <a:solidFill>
                  <a:srgbClr val="292934"/>
                </a:solidFill>
                <a:latin typeface="Calibri" panose="020F0502020204030204" pitchFamily="34" charset="0"/>
                <a:ea typeface="Times New Roman"/>
                <a:cs typeface="Calibri" panose="020F0502020204030204" pitchFamily="34" charset="0"/>
              </a:rPr>
              <a:t>El seguro de daños protege el patrimonio, al resarcir una pérdida o el daño en un bien, mediante el simple procedimiento de coparticipar en una colectividad a través de un pago, para la formación de un fondo para el pago de siniestros ocurridos en cierto tiempo.</a:t>
            </a:r>
            <a:r>
              <a:rPr lang="es-MX" sz="2200" dirty="0">
                <a:solidFill>
                  <a:srgbClr val="000000"/>
                </a:solidFill>
                <a:latin typeface="Calibri" panose="020F0502020204030204" pitchFamily="34" charset="0"/>
                <a:ea typeface="Times New Roman" pitchFamily="18" charset="0"/>
                <a:cs typeface="Calibri" panose="020F0502020204030204" pitchFamily="34" charset="0"/>
              </a:rPr>
              <a:t> </a:t>
            </a:r>
            <a:endParaRPr lang="es-MX" sz="2200" dirty="0">
              <a:solidFill>
                <a:srgbClr val="292934"/>
              </a:solidFill>
              <a:latin typeface="Calibri" panose="020F0502020204030204" pitchFamily="34" charset="0"/>
              <a:cs typeface="Calibri" panose="020F0502020204030204" pitchFamily="34" charset="0"/>
            </a:endParaRPr>
          </a:p>
        </p:txBody>
      </p:sp>
      <p:pic>
        <p:nvPicPr>
          <p:cNvPr id="4" name="Imagen 3"/>
          <p:cNvPicPr>
            <a:picLocks noChangeAspect="1"/>
          </p:cNvPicPr>
          <p:nvPr/>
        </p:nvPicPr>
        <p:blipFill rotWithShape="1">
          <a:blip r:embed="rId2"/>
          <a:srcRect l="3850" r="3711"/>
          <a:stretch/>
        </p:blipFill>
        <p:spPr>
          <a:xfrm>
            <a:off x="3831321" y="3582432"/>
            <a:ext cx="4529271" cy="2369936"/>
          </a:xfrm>
          <a:prstGeom prst="rect">
            <a:avLst/>
          </a:prstGeom>
        </p:spPr>
      </p:pic>
    </p:spTree>
    <p:extLst>
      <p:ext uri="{BB962C8B-B14F-4D97-AF65-F5344CB8AC3E}">
        <p14:creationId xmlns:p14="http://schemas.microsoft.com/office/powerpoint/2010/main" val="19946412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p15:prstTrans prst="peelOff"/>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Elipse"/>
          <p:cNvSpPr/>
          <p:nvPr/>
        </p:nvSpPr>
        <p:spPr>
          <a:xfrm>
            <a:off x="4738678" y="495278"/>
            <a:ext cx="5357850" cy="4000528"/>
          </a:xfrm>
          <a:prstGeom prst="ellipse">
            <a:avLst/>
          </a:prstGeom>
          <a:solidFill>
            <a:schemeClr val="bg1">
              <a:lumMod val="7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a:ln>
                <a:noFill/>
              </a:ln>
              <a:solidFill>
                <a:prstClr val="white"/>
              </a:solidFill>
              <a:effectLst/>
              <a:uLnTx/>
              <a:uFillTx/>
              <a:latin typeface="Calibri"/>
              <a:ea typeface="+mn-ea"/>
              <a:cs typeface="+mn-cs"/>
            </a:endParaRPr>
          </a:p>
        </p:txBody>
      </p:sp>
      <p:sp>
        <p:nvSpPr>
          <p:cNvPr id="3" name="2 Marcador de número de diapositiva"/>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B103DBDF-5D3C-4A1A-979A-A472FA1B96AE}" type="slidenum">
              <a:rPr kumimoji="0" lang="es-MX" sz="1800" b="0" i="0" u="none" strike="noStrike" kern="1200" cap="none" spc="0" normalizeH="0" baseline="0" noProof="0" smtClean="0">
                <a:ln>
                  <a:noFill/>
                </a:ln>
                <a:solidFill>
                  <a:srgbClr val="FFFFFF"/>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12</a:t>
            </a:fld>
            <a:endParaRPr kumimoji="0" lang="es-MX" sz="1800" b="0" i="0" u="none" strike="noStrike" kern="1200" cap="none" spc="0" normalizeH="0" baseline="0" noProof="0">
              <a:ln>
                <a:noFill/>
              </a:ln>
              <a:solidFill>
                <a:srgbClr val="FFFFFF"/>
              </a:solidFill>
              <a:effectLst/>
              <a:uLnTx/>
              <a:uFillTx/>
              <a:latin typeface="Calibri"/>
              <a:ea typeface="+mn-ea"/>
              <a:cs typeface="+mn-cs"/>
            </a:endParaRPr>
          </a:p>
        </p:txBody>
      </p:sp>
      <p:sp>
        <p:nvSpPr>
          <p:cNvPr id="6" name="1 CuadroTexto">
            <a:extLst>
              <a:ext uri="{FF2B5EF4-FFF2-40B4-BE49-F238E27FC236}">
                <a16:creationId xmlns:a16="http://schemas.microsoft.com/office/drawing/2014/main" id="{8C9ADB9E-40C4-48EF-90A9-2F4FDFFAB0F7}"/>
              </a:ext>
            </a:extLst>
          </p:cNvPr>
          <p:cNvSpPr txBox="1"/>
          <p:nvPr/>
        </p:nvSpPr>
        <p:spPr>
          <a:xfrm>
            <a:off x="3725966" y="4572348"/>
            <a:ext cx="7674128" cy="1569660"/>
          </a:xfrm>
          <a:prstGeom prst="rect">
            <a:avLst/>
          </a:prstGeom>
          <a:solidFill>
            <a:schemeClr val="accent1"/>
          </a:solidFill>
          <a:ln w="19050">
            <a:solidFill>
              <a:schemeClr val="tx2"/>
            </a:solidFill>
          </a:ln>
        </p:spPr>
        <p:style>
          <a:lnRef idx="1">
            <a:schemeClr val="accent3"/>
          </a:lnRef>
          <a:fillRef idx="2">
            <a:schemeClr val="accent3"/>
          </a:fillRef>
          <a:effectRef idx="1">
            <a:schemeClr val="accent3"/>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sz="4800" b="1" dirty="0" smtClean="0">
                <a:ln>
                  <a:solidFill>
                    <a:srgbClr val="292934"/>
                  </a:solidFill>
                </a:ln>
                <a:solidFill>
                  <a:prstClr val="white">
                    <a:lumMod val="95000"/>
                  </a:prstClr>
                </a:solidFill>
                <a:latin typeface="Calibri"/>
              </a:rPr>
              <a:t>Ramo de responsabilidad civil y riesgos profesionales </a:t>
            </a:r>
            <a:r>
              <a:rPr kumimoji="0" lang="es-MX" sz="4800" b="1" i="0" u="none" strike="noStrike" kern="1200" cap="none" spc="0" normalizeH="0" baseline="0" noProof="0" dirty="0" smtClean="0">
                <a:ln>
                  <a:solidFill>
                    <a:srgbClr val="292934"/>
                  </a:solidFill>
                </a:ln>
                <a:solidFill>
                  <a:prstClr val="white">
                    <a:lumMod val="95000"/>
                  </a:prstClr>
                </a:solidFill>
                <a:effectLst/>
                <a:uLnTx/>
                <a:uFillTx/>
                <a:latin typeface="Calibri"/>
              </a:rPr>
              <a:t>  </a:t>
            </a:r>
            <a:endParaRPr kumimoji="0" lang="es-MX" sz="14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2" name="Imagen 1"/>
          <p:cNvPicPr>
            <a:picLocks noChangeAspect="1"/>
          </p:cNvPicPr>
          <p:nvPr/>
        </p:nvPicPr>
        <p:blipFill>
          <a:blip r:embed="rId2"/>
          <a:stretch>
            <a:fillRect/>
          </a:stretch>
        </p:blipFill>
        <p:spPr>
          <a:xfrm>
            <a:off x="5079004" y="668216"/>
            <a:ext cx="4718757" cy="3675185"/>
          </a:xfrm>
          <a:prstGeom prst="ellipse">
            <a:avLst/>
          </a:prstGeom>
          <a:ln>
            <a:noFill/>
          </a:ln>
          <a:effectLst>
            <a:softEdge rad="112500"/>
          </a:effectLst>
        </p:spPr>
      </p:pic>
    </p:spTree>
    <p:extLst>
      <p:ext uri="{BB962C8B-B14F-4D97-AF65-F5344CB8AC3E}">
        <p14:creationId xmlns:p14="http://schemas.microsoft.com/office/powerpoint/2010/main" val="3991974207"/>
      </p:ext>
    </p:extLst>
  </p:cSld>
  <p:clrMapOvr>
    <a:masterClrMapping/>
  </p:clrMapOvr>
  <mc:AlternateContent xmlns:mc="http://schemas.openxmlformats.org/markup-compatibility/2006" xmlns:p14="http://schemas.microsoft.com/office/powerpoint/2010/main">
    <mc:Choice Requires="p14">
      <p:transition spd="slow" p14:dur="1500">
        <p:wheel spokes="1"/>
      </p:transition>
    </mc:Choice>
    <mc:Fallback xmlns="">
      <p:transition spd="slow">
        <p:wheel spokes="1"/>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1461331" y="1667571"/>
            <a:ext cx="9263641" cy="2408352"/>
          </a:xfrm>
          <a:prstGeom prst="rect">
            <a:avLst/>
          </a:prstGeom>
          <a:solidFill>
            <a:schemeClr val="bg2">
              <a:lumMod val="40000"/>
              <a:lumOff val="60000"/>
            </a:schemeClr>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algn="just"/>
            <a:endParaRPr lang="es-MX" sz="1050" dirty="0">
              <a:latin typeface="Arial" pitchFamily="34" charset="0"/>
              <a:cs typeface="Arial" pitchFamily="34" charset="0"/>
            </a:endParaRPr>
          </a:p>
          <a:p>
            <a:pPr marL="180975" algn="just"/>
            <a:r>
              <a:rPr lang="es-MX" sz="2500" dirty="0">
                <a:latin typeface="Calibri" panose="020F0502020204030204" pitchFamily="34" charset="0"/>
                <a:cs typeface="Calibri" panose="020F0502020204030204" pitchFamily="34" charset="0"/>
              </a:rPr>
              <a:t>Para el </a:t>
            </a:r>
            <a:r>
              <a:rPr lang="es-MX" sz="2500" b="1" i="1" dirty="0">
                <a:solidFill>
                  <a:schemeClr val="accent3">
                    <a:lumMod val="75000"/>
                  </a:schemeClr>
                </a:solidFill>
                <a:latin typeface="Calibri" panose="020F0502020204030204" pitchFamily="34" charset="0"/>
                <a:cs typeface="Calibri" panose="020F0502020204030204" pitchFamily="34" charset="0"/>
              </a:rPr>
              <a:t>ramo de responsabilidad civil y riesgos profesionales, </a:t>
            </a:r>
            <a:r>
              <a:rPr lang="es-MX" sz="2500" dirty="0">
                <a:latin typeface="Calibri" panose="020F0502020204030204" pitchFamily="34" charset="0"/>
                <a:cs typeface="Calibri" panose="020F0502020204030204" pitchFamily="34" charset="0"/>
              </a:rPr>
              <a:t>el pago de la indemnización que el asegurado deba a un tercero a consecuencia de un hecho que cause un daño previsto en el contrato de seguro;</a:t>
            </a:r>
          </a:p>
          <a:p>
            <a:pPr marL="180975" algn="just"/>
            <a:r>
              <a:rPr lang="es-MX" sz="2000" dirty="0">
                <a:latin typeface="Calibri" panose="020F0502020204030204" pitchFamily="34" charset="0"/>
                <a:cs typeface="Calibri" panose="020F0502020204030204" pitchFamily="34" charset="0"/>
              </a:rPr>
              <a:t> </a:t>
            </a:r>
          </a:p>
          <a:p>
            <a:pPr algn="just"/>
            <a:endParaRPr lang="es-MX" sz="2000" dirty="0">
              <a:latin typeface="Arial" pitchFamily="34" charset="0"/>
              <a:cs typeface="Arial" pitchFamily="34" charset="0"/>
            </a:endParaRPr>
          </a:p>
        </p:txBody>
      </p:sp>
      <p:sp>
        <p:nvSpPr>
          <p:cNvPr id="2" name="1 Marcador de número de diapositiva"/>
          <p:cNvSpPr>
            <a:spLocks noGrp="1"/>
          </p:cNvSpPr>
          <p:nvPr>
            <p:ph type="sldNum" sz="quarter" idx="12"/>
          </p:nvPr>
        </p:nvSpPr>
        <p:spPr/>
        <p:txBody>
          <a:bodyPr>
            <a:normAutofit/>
          </a:bodyPr>
          <a:lstStyle/>
          <a:p>
            <a:fld id="{B103DBDF-5D3C-4A1A-979A-A472FA1B96AE}" type="slidenum">
              <a:rPr lang="es-MX" sz="1200" b="1" smtClean="0">
                <a:solidFill>
                  <a:schemeClr val="tx2"/>
                </a:solidFill>
              </a:rPr>
              <a:pPr/>
              <a:t>13</a:t>
            </a:fld>
            <a:endParaRPr lang="es-MX" sz="1200" b="1" dirty="0">
              <a:solidFill>
                <a:schemeClr val="tx2"/>
              </a:solidFill>
            </a:endParaRPr>
          </a:p>
        </p:txBody>
      </p:sp>
      <p:pic>
        <p:nvPicPr>
          <p:cNvPr id="3" name="Imagen 2"/>
          <p:cNvPicPr>
            <a:picLocks noChangeAspect="1"/>
          </p:cNvPicPr>
          <p:nvPr/>
        </p:nvPicPr>
        <p:blipFill rotWithShape="1">
          <a:blip r:embed="rId2"/>
          <a:srcRect l="11872" t="5634" r="11127" b="18916"/>
          <a:stretch/>
        </p:blipFill>
        <p:spPr>
          <a:xfrm>
            <a:off x="4386841" y="3221572"/>
            <a:ext cx="3418317" cy="3315778"/>
          </a:xfrm>
          <a:prstGeom prst="rect">
            <a:avLst/>
          </a:prstGeom>
          <a:ln>
            <a:noFill/>
          </a:ln>
          <a:effectLst>
            <a:softEdge rad="112500"/>
          </a:effectLst>
        </p:spPr>
      </p:pic>
    </p:spTree>
    <p:extLst>
      <p:ext uri="{BB962C8B-B14F-4D97-AF65-F5344CB8AC3E}">
        <p14:creationId xmlns:p14="http://schemas.microsoft.com/office/powerpoint/2010/main" val="1023215411"/>
      </p:ext>
    </p:extLst>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4C1F28A2-4A4E-4FA1-BC97-E5EAF3A82D55}" type="slidenum">
              <a:rPr lang="es-MX" sz="1200" b="1" smtClean="0">
                <a:solidFill>
                  <a:schemeClr val="tx2"/>
                </a:solidFill>
              </a:rPr>
              <a:t>14</a:t>
            </a:fld>
            <a:endParaRPr lang="es-MX" sz="1200" b="1" dirty="0">
              <a:solidFill>
                <a:schemeClr val="tx2"/>
              </a:solidFill>
            </a:endParaRPr>
          </a:p>
        </p:txBody>
      </p:sp>
      <p:sp>
        <p:nvSpPr>
          <p:cNvPr id="17410" name="Rectangle 3"/>
          <p:cNvSpPr>
            <a:spLocks noGrp="1" noChangeArrowheads="1"/>
          </p:cNvSpPr>
          <p:nvPr>
            <p:ph idx="4294967295"/>
          </p:nvPr>
        </p:nvSpPr>
        <p:spPr bwMode="auto">
          <a:xfrm>
            <a:off x="1787706" y="1484785"/>
            <a:ext cx="4968552" cy="3024336"/>
          </a:xfrm>
          <a:prstGeom prst="rect">
            <a:avLst/>
          </a:prstGeom>
          <a:gradFill rotWithShape="1">
            <a:gsLst>
              <a:gs pos="0">
                <a:schemeClr val="bg1">
                  <a:gamma/>
                  <a:shade val="63529"/>
                  <a:invGamma/>
                </a:schemeClr>
              </a:gs>
              <a:gs pos="100000">
                <a:schemeClr val="bg1">
                  <a:alpha val="44000"/>
                </a:schemeClr>
              </a:gs>
            </a:gsLst>
            <a:lin ang="0" scaled="1"/>
          </a:gradFill>
          <a:ln>
            <a:miter lim="800000"/>
            <a:headEnd/>
            <a:tailEnd/>
          </a:ln>
        </p:spPr>
        <p:txBody>
          <a:bodyPr>
            <a:normAutofit/>
          </a:bodyPr>
          <a:lstStyle/>
          <a:p>
            <a:pPr marL="0" indent="0" algn="just">
              <a:lnSpc>
                <a:spcPct val="80000"/>
              </a:lnSpc>
              <a:buNone/>
              <a:defRPr/>
            </a:pPr>
            <a:r>
              <a:rPr lang="es-MX" dirty="0">
                <a:solidFill>
                  <a:schemeClr val="tx2">
                    <a:lumMod val="75000"/>
                  </a:schemeClr>
                </a:solidFill>
                <a:latin typeface="Calibri" panose="020F0502020204030204" pitchFamily="34" charset="0"/>
                <a:cs typeface="Calibri" panose="020F0502020204030204" pitchFamily="34" charset="0"/>
              </a:rPr>
              <a:t>•	</a:t>
            </a:r>
            <a:r>
              <a:rPr lang="es-MX" sz="2000" dirty="0">
                <a:solidFill>
                  <a:schemeClr val="tx2">
                    <a:lumMod val="75000"/>
                  </a:schemeClr>
                </a:solidFill>
                <a:latin typeface="Calibri" panose="020F0502020204030204" pitchFamily="34" charset="0"/>
                <a:cs typeface="Calibri" panose="020F0502020204030204" pitchFamily="34" charset="0"/>
              </a:rPr>
              <a:t>Conducta culposa o negligente: Son actos lícitos que causan daños por no haberse tomado las precauciones debidas, es decir por haber actuado indiferentemente.</a:t>
            </a:r>
          </a:p>
          <a:p>
            <a:pPr marL="0" indent="0" algn="just">
              <a:lnSpc>
                <a:spcPct val="80000"/>
              </a:lnSpc>
              <a:buNone/>
              <a:defRPr/>
            </a:pPr>
            <a:endParaRPr lang="es-MX" sz="2000" dirty="0">
              <a:solidFill>
                <a:schemeClr val="tx2">
                  <a:lumMod val="75000"/>
                </a:schemeClr>
              </a:solidFill>
              <a:latin typeface="Calibri" panose="020F0502020204030204" pitchFamily="34" charset="0"/>
              <a:cs typeface="Calibri" panose="020F0502020204030204" pitchFamily="34" charset="0"/>
            </a:endParaRPr>
          </a:p>
          <a:p>
            <a:pPr marL="0" indent="0" algn="just">
              <a:lnSpc>
                <a:spcPct val="80000"/>
              </a:lnSpc>
              <a:buNone/>
              <a:defRPr/>
            </a:pPr>
            <a:r>
              <a:rPr lang="es-MX" sz="2000" dirty="0">
                <a:solidFill>
                  <a:schemeClr val="tx2">
                    <a:lumMod val="75000"/>
                  </a:schemeClr>
                </a:solidFill>
                <a:latin typeface="Calibri" panose="020F0502020204030204" pitchFamily="34" charset="0"/>
                <a:cs typeface="Calibri" panose="020F0502020204030204" pitchFamily="34" charset="0"/>
              </a:rPr>
              <a:t>•	Conducta dolosa: Son actos en los que el sujeto es consciente de que va a ocasionar un daño</a:t>
            </a:r>
            <a:r>
              <a:rPr lang="es-MX" sz="2000" dirty="0" smtClean="0">
                <a:solidFill>
                  <a:schemeClr val="tx2">
                    <a:lumMod val="75000"/>
                  </a:schemeClr>
                </a:solidFill>
                <a:latin typeface="Calibri" panose="020F0502020204030204" pitchFamily="34" charset="0"/>
                <a:cs typeface="Calibri" panose="020F0502020204030204" pitchFamily="34" charset="0"/>
              </a:rPr>
              <a:t>.</a:t>
            </a:r>
            <a:endParaRPr lang="es-ES" sz="2000" dirty="0" smtClean="0">
              <a:solidFill>
                <a:schemeClr val="tx1">
                  <a:lumMod val="65000"/>
                  <a:lumOff val="35000"/>
                </a:schemeClr>
              </a:solidFill>
              <a:latin typeface="Calibri" panose="020F0502020204030204" pitchFamily="34" charset="0"/>
              <a:cs typeface="Calibri" panose="020F0502020204030204" pitchFamily="34" charset="0"/>
            </a:endParaRPr>
          </a:p>
        </p:txBody>
      </p:sp>
      <p:sp>
        <p:nvSpPr>
          <p:cNvPr id="4" name="Rectangle 2"/>
          <p:cNvSpPr>
            <a:spLocks noChangeArrowheads="1"/>
          </p:cNvSpPr>
          <p:nvPr/>
        </p:nvSpPr>
        <p:spPr bwMode="auto">
          <a:xfrm>
            <a:off x="1782802" y="572412"/>
            <a:ext cx="8634520" cy="707886"/>
          </a:xfrm>
          <a:prstGeom prst="rect">
            <a:avLst/>
          </a:prstGeom>
          <a:solidFill>
            <a:schemeClr val="accent3"/>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s-MX" sz="2000" dirty="0">
                <a:latin typeface="Calibri" panose="020F0502020204030204" pitchFamily="34" charset="0"/>
                <a:ea typeface="Times New Roman"/>
                <a:cs typeface="Calibri" panose="020F0502020204030204" pitchFamily="34" charset="0"/>
              </a:rPr>
              <a:t>D</a:t>
            </a:r>
            <a:r>
              <a:rPr lang="es-MX" sz="2000" dirty="0" smtClean="0">
                <a:latin typeface="Calibri" panose="020F0502020204030204" pitchFamily="34" charset="0"/>
                <a:ea typeface="Times New Roman"/>
                <a:cs typeface="Calibri" panose="020F0502020204030204" pitchFamily="34" charset="0"/>
              </a:rPr>
              <a:t>esde </a:t>
            </a:r>
            <a:r>
              <a:rPr lang="es-MX" sz="2000" dirty="0">
                <a:latin typeface="Calibri" panose="020F0502020204030204" pitchFamily="34" charset="0"/>
                <a:ea typeface="Times New Roman"/>
                <a:cs typeface="Calibri" panose="020F0502020204030204" pitchFamily="34" charset="0"/>
              </a:rPr>
              <a:t>el punto de vista de la intencionalidad podemos distinguir dos tipos de conductas:</a:t>
            </a:r>
            <a:endParaRPr lang="es-MX" sz="2400" dirty="0">
              <a:latin typeface="Calibri" panose="020F0502020204030204" pitchFamily="34" charset="0"/>
              <a:ea typeface="Times New Roman"/>
              <a:cs typeface="Calibri" panose="020F0502020204030204" pitchFamily="34" charset="0"/>
            </a:endParaRPr>
          </a:p>
        </p:txBody>
      </p:sp>
      <p:sp>
        <p:nvSpPr>
          <p:cNvPr id="7" name="2 Marcador de contenido"/>
          <p:cNvSpPr txBox="1">
            <a:spLocks/>
          </p:cNvSpPr>
          <p:nvPr/>
        </p:nvSpPr>
        <p:spPr>
          <a:xfrm>
            <a:off x="1787705" y="4690960"/>
            <a:ext cx="8629617" cy="1453465"/>
          </a:xfrm>
          <a:prstGeom prst="rect">
            <a:avLst/>
          </a:prstGeom>
          <a:solidFill>
            <a:schemeClr val="tx2">
              <a:lumMod val="40000"/>
              <a:lumOff val="60000"/>
            </a:schemeClr>
          </a:solidFill>
          <a:ln>
            <a:solidFill>
              <a:schemeClr val="accent3">
                <a:lumMod val="50000"/>
              </a:schemeClr>
            </a:solidFill>
          </a:ln>
        </p:spPr>
        <p:txBody>
          <a:bodyPr>
            <a:no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0" indent="0" algn="just">
              <a:buNone/>
            </a:pPr>
            <a:r>
              <a:rPr lang="es-MX" sz="2000" dirty="0">
                <a:solidFill>
                  <a:schemeClr val="tx2">
                    <a:lumMod val="75000"/>
                  </a:schemeClr>
                </a:solidFill>
                <a:latin typeface="Calibri" panose="020F0502020204030204" pitchFamily="34" charset="0"/>
                <a:cs typeface="Calibri" panose="020F0502020204030204" pitchFamily="34" charset="0"/>
              </a:rPr>
              <a:t>El seguro cubre la responsabilidad civil, entendida como la obligación que tiene una persona de reparar los daños y perjuicios producidos a un tercero a consecuencia de una acción u omisión, propia o de otro por el que se deba responder, en la que haya habido algún tipo de culpa o negligencia. </a:t>
            </a:r>
            <a:endParaRPr lang="es-MX" sz="2000" dirty="0">
              <a:latin typeface="Calibri" panose="020F0502020204030204" pitchFamily="34" charset="0"/>
              <a:cs typeface="Calibri" panose="020F0502020204030204" pitchFamily="34" charset="0"/>
            </a:endParaRPr>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16080" y="1700808"/>
            <a:ext cx="3697488" cy="23663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87983867"/>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B103DBDF-5D3C-4A1A-979A-A472FA1B96AE}" type="slidenum">
              <a:rPr lang="es-MX" sz="1200" b="1" smtClean="0">
                <a:solidFill>
                  <a:schemeClr val="tx2"/>
                </a:solidFill>
              </a:rPr>
              <a:pPr/>
              <a:t>15</a:t>
            </a:fld>
            <a:endParaRPr lang="es-MX" b="1" dirty="0">
              <a:solidFill>
                <a:schemeClr val="tx2"/>
              </a:solidFill>
            </a:endParaRPr>
          </a:p>
        </p:txBody>
      </p:sp>
      <p:sp>
        <p:nvSpPr>
          <p:cNvPr id="5" name="Marcador de contenido 2"/>
          <p:cNvSpPr txBox="1">
            <a:spLocks/>
          </p:cNvSpPr>
          <p:nvPr/>
        </p:nvSpPr>
        <p:spPr>
          <a:xfrm>
            <a:off x="1820254" y="548680"/>
            <a:ext cx="5859922" cy="2880320"/>
          </a:xfrm>
          <a:prstGeom prst="rect">
            <a:avLst/>
          </a:prstGeom>
          <a:solidFill>
            <a:schemeClr val="accent3">
              <a:lumMod val="20000"/>
              <a:lumOff val="80000"/>
            </a:schemeClr>
          </a:solidFill>
          <a:ln w="38100">
            <a:solidFill>
              <a:schemeClr val="tx2">
                <a:lumMod val="75000"/>
              </a:schemeClr>
            </a:solidFill>
          </a:ln>
        </p:spPr>
        <p:txBody>
          <a:bodyPr vert="horz" lIns="91440" tIns="45720" rIns="91440" bIns="45720" rtlCol="0" anchor="ctr">
            <a:normAutofit fontScale="92500" lnSpcReduction="10000"/>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buClr>
                <a:srgbClr val="40BAD2"/>
              </a:buClr>
              <a:buNone/>
              <a:defRPr/>
            </a:pPr>
            <a:endParaRPr lang="es-MX" dirty="0">
              <a:solidFill>
                <a:srgbClr val="000000">
                  <a:lumMod val="65000"/>
                  <a:lumOff val="35000"/>
                </a:srgbClr>
              </a:solidFill>
              <a:latin typeface="Corbel"/>
            </a:endParaRPr>
          </a:p>
          <a:p>
            <a:pPr marL="0" indent="0" algn="just">
              <a:buClr>
                <a:srgbClr val="40BAD2"/>
              </a:buClr>
              <a:buNone/>
              <a:defRPr/>
            </a:pPr>
            <a:r>
              <a:rPr lang="es-MX" sz="2400" dirty="0">
                <a:solidFill>
                  <a:schemeClr val="tx1">
                    <a:lumMod val="90000"/>
                    <a:lumOff val="10000"/>
                  </a:schemeClr>
                </a:solidFill>
                <a:latin typeface="Calibri" panose="020F0502020204030204" pitchFamily="34" charset="0"/>
                <a:cs typeface="Calibri" panose="020F0502020204030204" pitchFamily="34" charset="0"/>
              </a:rPr>
              <a:t>Existen tres criterios para clasificar las pólizas  de Responsabilidad Civil:</a:t>
            </a:r>
          </a:p>
          <a:p>
            <a:pPr marL="0" indent="0" algn="just">
              <a:buClr>
                <a:srgbClr val="40BAD2"/>
              </a:buClr>
              <a:buNone/>
              <a:defRPr/>
            </a:pPr>
            <a:endParaRPr lang="es-MX" sz="2400" dirty="0">
              <a:solidFill>
                <a:schemeClr val="tx1">
                  <a:lumMod val="90000"/>
                  <a:lumOff val="10000"/>
                </a:schemeClr>
              </a:solidFill>
              <a:latin typeface="Calibri" panose="020F0502020204030204" pitchFamily="34" charset="0"/>
              <a:cs typeface="Calibri" panose="020F0502020204030204" pitchFamily="34" charset="0"/>
            </a:endParaRPr>
          </a:p>
          <a:p>
            <a:pPr marL="358775" indent="-179388" algn="just">
              <a:buClr>
                <a:schemeClr val="tx2"/>
              </a:buClr>
              <a:defRPr/>
            </a:pPr>
            <a:r>
              <a:rPr lang="es-MX" sz="2400" b="1" dirty="0">
                <a:solidFill>
                  <a:schemeClr val="tx1">
                    <a:lumMod val="90000"/>
                    <a:lumOff val="10000"/>
                  </a:schemeClr>
                </a:solidFill>
                <a:latin typeface="Calibri" panose="020F0502020204030204" pitchFamily="34" charset="0"/>
                <a:cs typeface="Calibri" panose="020F0502020204030204" pitchFamily="34" charset="0"/>
              </a:rPr>
              <a:t>Personal:</a:t>
            </a:r>
            <a:r>
              <a:rPr lang="es-MX" sz="2400" dirty="0">
                <a:solidFill>
                  <a:schemeClr val="tx1">
                    <a:lumMod val="90000"/>
                    <a:lumOff val="10000"/>
                  </a:schemeClr>
                </a:solidFill>
                <a:latin typeface="Calibri" panose="020F0502020204030204" pitchFamily="34" charset="0"/>
                <a:cs typeface="Calibri" panose="020F0502020204030204" pitchFamily="34" charset="0"/>
              </a:rPr>
              <a:t> dirigido a individuos o familias</a:t>
            </a:r>
          </a:p>
          <a:p>
            <a:pPr marL="358775" indent="-179388" algn="just">
              <a:buClr>
                <a:schemeClr val="tx2"/>
              </a:buClr>
              <a:defRPr/>
            </a:pPr>
            <a:r>
              <a:rPr lang="es-MX" sz="2400" b="1" dirty="0">
                <a:solidFill>
                  <a:schemeClr val="tx1">
                    <a:lumMod val="90000"/>
                    <a:lumOff val="10000"/>
                  </a:schemeClr>
                </a:solidFill>
                <a:latin typeface="Calibri" panose="020F0502020204030204" pitchFamily="34" charset="0"/>
                <a:cs typeface="Calibri" panose="020F0502020204030204" pitchFamily="34" charset="0"/>
              </a:rPr>
              <a:t>General:</a:t>
            </a:r>
            <a:r>
              <a:rPr lang="es-MX" sz="2400" dirty="0">
                <a:solidFill>
                  <a:schemeClr val="tx1">
                    <a:lumMod val="90000"/>
                    <a:lumOff val="10000"/>
                  </a:schemeClr>
                </a:solidFill>
                <a:latin typeface="Calibri" panose="020F0502020204030204" pitchFamily="34" charset="0"/>
                <a:cs typeface="Calibri" panose="020F0502020204030204" pitchFamily="34" charset="0"/>
              </a:rPr>
              <a:t> dirigido a comercios e industrias</a:t>
            </a:r>
          </a:p>
          <a:p>
            <a:pPr marL="358775" indent="-179388" algn="just">
              <a:buClr>
                <a:schemeClr val="tx2"/>
              </a:buClr>
              <a:defRPr/>
            </a:pPr>
            <a:r>
              <a:rPr lang="es-MX" sz="2400" b="1" dirty="0">
                <a:solidFill>
                  <a:schemeClr val="tx1">
                    <a:lumMod val="90000"/>
                    <a:lumOff val="10000"/>
                  </a:schemeClr>
                </a:solidFill>
                <a:latin typeface="Calibri" panose="020F0502020204030204" pitchFamily="34" charset="0"/>
                <a:cs typeface="Calibri" panose="020F0502020204030204" pitchFamily="34" charset="0"/>
              </a:rPr>
              <a:t>Profesional:</a:t>
            </a:r>
            <a:r>
              <a:rPr lang="es-MX" sz="2400" dirty="0">
                <a:solidFill>
                  <a:schemeClr val="tx1">
                    <a:lumMod val="90000"/>
                    <a:lumOff val="10000"/>
                  </a:schemeClr>
                </a:solidFill>
                <a:latin typeface="Calibri" panose="020F0502020204030204" pitchFamily="34" charset="0"/>
                <a:cs typeface="Calibri" panose="020F0502020204030204" pitchFamily="34" charset="0"/>
              </a:rPr>
              <a:t> dirigido a profesionales libres</a:t>
            </a:r>
          </a:p>
          <a:p>
            <a:pPr>
              <a:buClr>
                <a:srgbClr val="40BAD2"/>
              </a:buClr>
              <a:defRPr/>
            </a:pPr>
            <a:endParaRPr lang="es-MX" dirty="0">
              <a:solidFill>
                <a:srgbClr val="000000">
                  <a:lumMod val="65000"/>
                  <a:lumOff val="35000"/>
                </a:srgbClr>
              </a:solidFill>
              <a:latin typeface="Corbel"/>
            </a:endParaRPr>
          </a:p>
        </p:txBody>
      </p:sp>
      <p:pic>
        <p:nvPicPr>
          <p:cNvPr id="614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767" t="8479" b="9812"/>
          <a:stretch/>
        </p:blipFill>
        <p:spPr bwMode="auto">
          <a:xfrm>
            <a:off x="6212792" y="3896882"/>
            <a:ext cx="3771639" cy="2427006"/>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3254468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135560" y="548680"/>
            <a:ext cx="3571900" cy="646331"/>
          </a:xfrm>
          <a:prstGeom prst="rect">
            <a:avLst/>
          </a:prstGeom>
          <a:solidFill>
            <a:schemeClr val="accent1"/>
          </a:solidFill>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s-MX" sz="3600" b="1" dirty="0">
                <a:ln>
                  <a:solidFill>
                    <a:schemeClr val="tx1"/>
                  </a:solidFill>
                </a:ln>
                <a:solidFill>
                  <a:schemeClr val="bg1">
                    <a:lumMod val="95000"/>
                  </a:schemeClr>
                </a:solidFill>
                <a:latin typeface="Calibri" panose="020F0502020204030204" pitchFamily="34" charset="0"/>
                <a:cs typeface="Calibri" panose="020F0502020204030204" pitchFamily="34" charset="0"/>
              </a:rPr>
              <a:t>Personal</a:t>
            </a:r>
            <a:endParaRPr lang="es-MX" sz="1050" dirty="0">
              <a:solidFill>
                <a:schemeClr val="bg1">
                  <a:lumMod val="95000"/>
                </a:schemeClr>
              </a:solidFill>
              <a:latin typeface="Calibri" panose="020F0502020204030204" pitchFamily="34" charset="0"/>
              <a:cs typeface="Calibri" panose="020F0502020204030204" pitchFamily="34" charset="0"/>
            </a:endParaRPr>
          </a:p>
        </p:txBody>
      </p:sp>
      <p:sp>
        <p:nvSpPr>
          <p:cNvPr id="3" name="2 Marcador de número de diapositiva"/>
          <p:cNvSpPr>
            <a:spLocks noGrp="1"/>
          </p:cNvSpPr>
          <p:nvPr>
            <p:ph type="sldNum" sz="quarter" idx="12"/>
          </p:nvPr>
        </p:nvSpPr>
        <p:spPr/>
        <p:txBody>
          <a:bodyPr/>
          <a:lstStyle/>
          <a:p>
            <a:fld id="{B103DBDF-5D3C-4A1A-979A-A472FA1B96AE}" type="slidenum">
              <a:rPr lang="es-MX" sz="1200" b="1" smtClean="0">
                <a:solidFill>
                  <a:schemeClr val="tx2"/>
                </a:solidFill>
              </a:rPr>
              <a:pPr/>
              <a:t>16</a:t>
            </a:fld>
            <a:endParaRPr lang="es-MX" sz="1200" b="1" dirty="0">
              <a:solidFill>
                <a:schemeClr val="tx2"/>
              </a:solidFill>
            </a:endParaRPr>
          </a:p>
        </p:txBody>
      </p:sp>
      <p:sp>
        <p:nvSpPr>
          <p:cNvPr id="6" name="Rectangle 1"/>
          <p:cNvSpPr>
            <a:spLocks noChangeArrowheads="1"/>
          </p:cNvSpPr>
          <p:nvPr/>
        </p:nvSpPr>
        <p:spPr bwMode="auto">
          <a:xfrm>
            <a:off x="2040571" y="1401074"/>
            <a:ext cx="8111831" cy="1354217"/>
          </a:xfrm>
          <a:prstGeom prst="rect">
            <a:avLst/>
          </a:prstGeom>
          <a:solidFill>
            <a:schemeClr val="accent3">
              <a:lumMod val="20000"/>
              <a:lumOff val="80000"/>
            </a:schemeClr>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marL="182880" indent="-182880" algn="just">
              <a:lnSpc>
                <a:spcPct val="90000"/>
              </a:lnSpc>
              <a:spcBef>
                <a:spcPts val="1200"/>
              </a:spcBef>
              <a:buClr>
                <a:schemeClr val="tx2"/>
              </a:buClr>
              <a:buFont typeface="Wingdings 2" pitchFamily="18" charset="2"/>
              <a:buChar char=""/>
            </a:pPr>
            <a:r>
              <a:rPr lang="es-MX" sz="2000" dirty="0">
                <a:solidFill>
                  <a:schemeClr val="tx1">
                    <a:lumMod val="90000"/>
                    <a:lumOff val="10000"/>
                  </a:schemeClr>
                </a:solidFill>
                <a:latin typeface="Calibri" panose="020F0502020204030204" pitchFamily="34" charset="0"/>
                <a:cs typeface="Calibri" panose="020F0502020204030204" pitchFamily="34" charset="0"/>
              </a:rPr>
              <a:t>Cubre los riesgos derivados de la vida particular, así como la propiedad de viviendas, animales, etc.</a:t>
            </a:r>
          </a:p>
          <a:p>
            <a:pPr marL="182880" indent="-182880" algn="just">
              <a:lnSpc>
                <a:spcPct val="90000"/>
              </a:lnSpc>
              <a:spcBef>
                <a:spcPts val="1200"/>
              </a:spcBef>
              <a:buClr>
                <a:schemeClr val="tx2"/>
              </a:buClr>
              <a:buFont typeface="Wingdings 2" pitchFamily="18" charset="2"/>
              <a:buChar char=""/>
            </a:pPr>
            <a:r>
              <a:rPr lang="es-MX" sz="2000" dirty="0">
                <a:solidFill>
                  <a:schemeClr val="tx1">
                    <a:lumMod val="90000"/>
                    <a:lumOff val="10000"/>
                  </a:schemeClr>
                </a:solidFill>
                <a:latin typeface="Calibri" panose="020F0502020204030204" pitchFamily="34" charset="0"/>
                <a:cs typeface="Calibri" panose="020F0502020204030204" pitchFamily="34" charset="0"/>
              </a:rPr>
              <a:t>Son situaciones que, sin ser graves, producirán daños de los cuales debamos responder.</a:t>
            </a:r>
            <a:endParaRPr lang="es-MX" sz="2000" dirty="0">
              <a:solidFill>
                <a:srgbClr val="000000">
                  <a:lumMod val="65000"/>
                  <a:lumOff val="35000"/>
                </a:srgbClr>
              </a:solidFill>
              <a:latin typeface="Calibri" panose="020F0502020204030204" pitchFamily="34" charset="0"/>
              <a:cs typeface="Calibri" panose="020F0502020204030204" pitchFamily="34" charset="0"/>
            </a:endParaRPr>
          </a:p>
        </p:txBody>
      </p:sp>
      <p:sp>
        <p:nvSpPr>
          <p:cNvPr id="7" name="Rectángulo 7"/>
          <p:cNvSpPr/>
          <p:nvPr/>
        </p:nvSpPr>
        <p:spPr>
          <a:xfrm>
            <a:off x="2595771" y="3064257"/>
            <a:ext cx="4586009" cy="1200329"/>
          </a:xfrm>
          <a:prstGeom prst="rect">
            <a:avLst/>
          </a:prstGeom>
        </p:spPr>
        <p:txBody>
          <a:bodyPr wrap="square">
            <a:spAutoFit/>
          </a:bodyPr>
          <a:lstStyle/>
          <a:p>
            <a:pPr marL="285750" indent="-285750" algn="just">
              <a:buFont typeface="Arial" panose="020B0604020202020204" pitchFamily="34" charset="0"/>
              <a:buChar char="•"/>
            </a:pPr>
            <a:r>
              <a:rPr lang="es-MX" dirty="0">
                <a:solidFill>
                  <a:schemeClr val="accent5">
                    <a:lumMod val="50000"/>
                  </a:schemeClr>
                </a:solidFill>
                <a:latin typeface="Calibri" panose="020F0502020204030204" pitchFamily="34" charset="0"/>
                <a:cs typeface="Calibri" panose="020F0502020204030204" pitchFamily="34" charset="0"/>
              </a:rPr>
              <a:t>Daños producidos por la caída accidental a la vía pública de algún objeto procedente de nuestra vivienda y que pudiera provocar daños a personas o cosas.</a:t>
            </a:r>
          </a:p>
        </p:txBody>
      </p:sp>
      <p:pic>
        <p:nvPicPr>
          <p:cNvPr id="8" name="Imagen 9"/>
          <p:cNvPicPr>
            <a:picLocks noChangeAspect="1"/>
          </p:cNvPicPr>
          <p:nvPr/>
        </p:nvPicPr>
        <p:blipFill>
          <a:blip r:embed="rId2"/>
          <a:stretch>
            <a:fillRect/>
          </a:stretch>
        </p:blipFill>
        <p:spPr>
          <a:xfrm>
            <a:off x="7272082" y="2961354"/>
            <a:ext cx="2880320" cy="2156125"/>
          </a:xfrm>
          <a:prstGeom prst="rect">
            <a:avLst/>
          </a:prstGeom>
        </p:spPr>
      </p:pic>
      <p:sp>
        <p:nvSpPr>
          <p:cNvPr id="9" name="Rectángulo 8"/>
          <p:cNvSpPr/>
          <p:nvPr/>
        </p:nvSpPr>
        <p:spPr>
          <a:xfrm>
            <a:off x="5707460" y="5402280"/>
            <a:ext cx="4176464" cy="646331"/>
          </a:xfrm>
          <a:prstGeom prst="rect">
            <a:avLst/>
          </a:prstGeom>
        </p:spPr>
        <p:txBody>
          <a:bodyPr wrap="square">
            <a:spAutoFit/>
          </a:bodyPr>
          <a:lstStyle/>
          <a:p>
            <a:pPr marL="285750" indent="-285750" algn="just">
              <a:buFont typeface="Arial" panose="020B0604020202020204" pitchFamily="34" charset="0"/>
              <a:buChar char="•"/>
            </a:pPr>
            <a:r>
              <a:rPr lang="es-MX" dirty="0">
                <a:solidFill>
                  <a:schemeClr val="accent5">
                    <a:lumMod val="50000"/>
                  </a:schemeClr>
                </a:solidFill>
                <a:latin typeface="Calibri" panose="020F0502020204030204" pitchFamily="34" charset="0"/>
                <a:cs typeface="Calibri" panose="020F0502020204030204" pitchFamily="34" charset="0"/>
              </a:rPr>
              <a:t>Por hechos causados por tus animales domésticos</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5771" y="4438719"/>
            <a:ext cx="3028950" cy="2181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69889488"/>
      </p:ext>
    </p:extLst>
  </p:cSld>
  <p:clrMapOvr>
    <a:masterClrMapping/>
  </p:clrMapOvr>
  <mc:AlternateContent xmlns:mc="http://schemas.openxmlformats.org/markup-compatibility/2006" xmlns:p14="http://schemas.microsoft.com/office/powerpoint/2010/main">
    <mc:Choice Requires="p14">
      <p:transition spd="slow" p14:dur="1500">
        <p:circle/>
      </p:transition>
    </mc:Choice>
    <mc:Fallback xmlns="">
      <p:transition spd="slow">
        <p:circl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135560" y="617048"/>
            <a:ext cx="3571900" cy="646331"/>
          </a:xfrm>
          <a:prstGeom prst="rect">
            <a:avLst/>
          </a:prstGeom>
          <a:solidFill>
            <a:schemeClr val="accent1"/>
          </a:solidFill>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s-MX" sz="3600" b="1" dirty="0">
                <a:ln>
                  <a:solidFill>
                    <a:schemeClr val="tx1"/>
                  </a:solidFill>
                </a:ln>
                <a:solidFill>
                  <a:schemeClr val="bg1">
                    <a:lumMod val="95000"/>
                  </a:schemeClr>
                </a:solidFill>
                <a:latin typeface="Calibri" panose="020F0502020204030204" pitchFamily="34" charset="0"/>
                <a:cs typeface="Calibri" panose="020F0502020204030204" pitchFamily="34" charset="0"/>
              </a:rPr>
              <a:t>Profesional</a:t>
            </a:r>
            <a:endParaRPr lang="es-MX" sz="1050" dirty="0">
              <a:solidFill>
                <a:schemeClr val="bg1">
                  <a:lumMod val="95000"/>
                </a:schemeClr>
              </a:solidFill>
              <a:latin typeface="Calibri" panose="020F0502020204030204" pitchFamily="34" charset="0"/>
              <a:cs typeface="Calibri" panose="020F0502020204030204" pitchFamily="34" charset="0"/>
            </a:endParaRPr>
          </a:p>
        </p:txBody>
      </p:sp>
      <p:sp>
        <p:nvSpPr>
          <p:cNvPr id="3" name="2 Marcador de número de diapositiva"/>
          <p:cNvSpPr>
            <a:spLocks noGrp="1"/>
          </p:cNvSpPr>
          <p:nvPr>
            <p:ph type="sldNum" sz="quarter" idx="12"/>
          </p:nvPr>
        </p:nvSpPr>
        <p:spPr/>
        <p:txBody>
          <a:bodyPr/>
          <a:lstStyle/>
          <a:p>
            <a:fld id="{B103DBDF-5D3C-4A1A-979A-A472FA1B96AE}" type="slidenum">
              <a:rPr lang="es-MX" sz="1200" b="1" smtClean="0">
                <a:solidFill>
                  <a:schemeClr val="tx2"/>
                </a:solidFill>
              </a:rPr>
              <a:pPr/>
              <a:t>17</a:t>
            </a:fld>
            <a:endParaRPr lang="es-MX" sz="1200" b="1" dirty="0">
              <a:solidFill>
                <a:schemeClr val="tx2"/>
              </a:solidFill>
            </a:endParaRPr>
          </a:p>
        </p:txBody>
      </p:sp>
      <p:sp>
        <p:nvSpPr>
          <p:cNvPr id="6" name="Rectangle 1"/>
          <p:cNvSpPr>
            <a:spLocks noChangeArrowheads="1"/>
          </p:cNvSpPr>
          <p:nvPr/>
        </p:nvSpPr>
        <p:spPr bwMode="auto">
          <a:xfrm>
            <a:off x="2202946" y="1508600"/>
            <a:ext cx="7782752" cy="1908215"/>
          </a:xfrm>
          <a:prstGeom prst="rect">
            <a:avLst/>
          </a:prstGeom>
          <a:solidFill>
            <a:schemeClr val="accent3">
              <a:lumMod val="20000"/>
              <a:lumOff val="80000"/>
            </a:schemeClr>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marL="182880" indent="-182880" algn="just">
              <a:lnSpc>
                <a:spcPct val="90000"/>
              </a:lnSpc>
              <a:spcBef>
                <a:spcPts val="1200"/>
              </a:spcBef>
              <a:buClr>
                <a:schemeClr val="tx2"/>
              </a:buClr>
              <a:buFont typeface="Wingdings 2" pitchFamily="18" charset="2"/>
              <a:buChar char=""/>
            </a:pPr>
            <a:r>
              <a:rPr lang="es-MX" sz="2000" dirty="0">
                <a:latin typeface="Calibri" panose="020F0502020204030204" pitchFamily="34" charset="0"/>
                <a:cs typeface="Calibri" panose="020F0502020204030204" pitchFamily="34" charset="0"/>
              </a:rPr>
              <a:t>Se cubren los daños que puedan ocasionar los errores profesionales cometidos por personas que ejercen las actividades propias de la titulación que poseen. </a:t>
            </a:r>
          </a:p>
          <a:p>
            <a:pPr marL="182880" indent="-182880" algn="just">
              <a:lnSpc>
                <a:spcPct val="90000"/>
              </a:lnSpc>
              <a:spcBef>
                <a:spcPts val="1200"/>
              </a:spcBef>
              <a:buClr>
                <a:schemeClr val="tx2"/>
              </a:buClr>
              <a:buFont typeface="Wingdings 2" pitchFamily="18" charset="2"/>
              <a:buChar char=""/>
            </a:pPr>
            <a:r>
              <a:rPr lang="es-MX" sz="2000" dirty="0">
                <a:latin typeface="Calibri" panose="020F0502020204030204" pitchFamily="34" charset="0"/>
                <a:cs typeface="Calibri" panose="020F0502020204030204" pitchFamily="34" charset="0"/>
              </a:rPr>
              <a:t>Igualmente en el caso de una empresa, si fabricamos un determinado producto éste puede tener fallos en su funcionamiento y provocar daños a las personas o las cosas.</a:t>
            </a:r>
            <a:endParaRPr lang="es-MX" sz="2000" dirty="0">
              <a:solidFill>
                <a:srgbClr val="000000">
                  <a:lumMod val="65000"/>
                  <a:lumOff val="35000"/>
                </a:srgbClr>
              </a:solidFill>
              <a:latin typeface="Calibri" panose="020F0502020204030204" pitchFamily="34" charset="0"/>
              <a:cs typeface="Calibri" panose="020F0502020204030204" pitchFamily="34" charset="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17925" y="3662036"/>
            <a:ext cx="2378075" cy="2371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ángulo 8"/>
          <p:cNvSpPr/>
          <p:nvPr/>
        </p:nvSpPr>
        <p:spPr>
          <a:xfrm>
            <a:off x="6061914" y="4619472"/>
            <a:ext cx="2291973" cy="369332"/>
          </a:xfrm>
          <a:prstGeom prst="rect">
            <a:avLst/>
          </a:prstGeom>
        </p:spPr>
        <p:txBody>
          <a:bodyPr wrap="none">
            <a:spAutoFit/>
          </a:bodyPr>
          <a:lstStyle/>
          <a:p>
            <a:pPr marL="285750" indent="-285750" algn="ctr">
              <a:buFont typeface="Arial" panose="020B0604020202020204" pitchFamily="34" charset="0"/>
              <a:buChar char="•"/>
            </a:pPr>
            <a:r>
              <a:rPr lang="es-MX" dirty="0">
                <a:solidFill>
                  <a:schemeClr val="accent5">
                    <a:lumMod val="50000"/>
                  </a:schemeClr>
                </a:solidFill>
                <a:latin typeface="Calibri" panose="020F0502020204030204" pitchFamily="34" charset="0"/>
                <a:cs typeface="Arial" panose="020B0604020202020204" pitchFamily="34" charset="0"/>
              </a:rPr>
              <a:t>Negligencia médica</a:t>
            </a:r>
          </a:p>
        </p:txBody>
      </p:sp>
    </p:spTree>
    <p:extLst>
      <p:ext uri="{BB962C8B-B14F-4D97-AF65-F5344CB8AC3E}">
        <p14:creationId xmlns:p14="http://schemas.microsoft.com/office/powerpoint/2010/main" val="3879227810"/>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202946" y="659777"/>
            <a:ext cx="3571900" cy="646331"/>
          </a:xfrm>
          <a:prstGeom prst="rect">
            <a:avLst/>
          </a:prstGeom>
          <a:solidFill>
            <a:schemeClr val="accent1"/>
          </a:solidFill>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s-MX" sz="3600" b="1" dirty="0">
                <a:ln>
                  <a:solidFill>
                    <a:schemeClr val="tx1"/>
                  </a:solidFill>
                </a:ln>
                <a:solidFill>
                  <a:schemeClr val="bg1">
                    <a:lumMod val="95000"/>
                  </a:schemeClr>
                </a:solidFill>
                <a:latin typeface="Calibri" panose="020F0502020204030204" pitchFamily="34" charset="0"/>
                <a:cs typeface="Calibri" panose="020F0502020204030204" pitchFamily="34" charset="0"/>
              </a:rPr>
              <a:t>General</a:t>
            </a:r>
            <a:endParaRPr lang="es-MX" sz="1050" dirty="0">
              <a:solidFill>
                <a:schemeClr val="bg1">
                  <a:lumMod val="95000"/>
                </a:schemeClr>
              </a:solidFill>
              <a:latin typeface="Calibri" panose="020F0502020204030204" pitchFamily="34" charset="0"/>
              <a:cs typeface="Calibri" panose="020F0502020204030204" pitchFamily="34" charset="0"/>
            </a:endParaRPr>
          </a:p>
        </p:txBody>
      </p:sp>
      <p:sp>
        <p:nvSpPr>
          <p:cNvPr id="3" name="2 Marcador de número de diapositiva"/>
          <p:cNvSpPr>
            <a:spLocks noGrp="1"/>
          </p:cNvSpPr>
          <p:nvPr>
            <p:ph type="sldNum" sz="quarter" idx="12"/>
          </p:nvPr>
        </p:nvSpPr>
        <p:spPr/>
        <p:txBody>
          <a:bodyPr/>
          <a:lstStyle/>
          <a:p>
            <a:fld id="{B103DBDF-5D3C-4A1A-979A-A472FA1B96AE}" type="slidenum">
              <a:rPr lang="es-MX" sz="1200" b="1" smtClean="0">
                <a:solidFill>
                  <a:schemeClr val="tx2"/>
                </a:solidFill>
              </a:rPr>
              <a:pPr/>
              <a:t>18</a:t>
            </a:fld>
            <a:endParaRPr lang="es-MX" sz="1200" b="1" dirty="0">
              <a:solidFill>
                <a:schemeClr val="tx2"/>
              </a:solidFill>
            </a:endParaRPr>
          </a:p>
        </p:txBody>
      </p:sp>
      <p:sp>
        <p:nvSpPr>
          <p:cNvPr id="6" name="Rectangle 1"/>
          <p:cNvSpPr>
            <a:spLocks noChangeArrowheads="1"/>
          </p:cNvSpPr>
          <p:nvPr/>
        </p:nvSpPr>
        <p:spPr bwMode="auto">
          <a:xfrm>
            <a:off x="2202946" y="1664221"/>
            <a:ext cx="7782752" cy="1477328"/>
          </a:xfrm>
          <a:prstGeom prst="rect">
            <a:avLst/>
          </a:prstGeom>
          <a:solidFill>
            <a:schemeClr val="accent3">
              <a:lumMod val="20000"/>
              <a:lumOff val="80000"/>
            </a:schemeClr>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marL="182880" indent="-182880" algn="just">
              <a:lnSpc>
                <a:spcPct val="90000"/>
              </a:lnSpc>
              <a:spcBef>
                <a:spcPts val="1200"/>
              </a:spcBef>
              <a:buClr>
                <a:schemeClr val="tx2"/>
              </a:buClr>
              <a:buFont typeface="Wingdings 2" pitchFamily="18" charset="2"/>
              <a:buChar char=""/>
            </a:pPr>
            <a:r>
              <a:rPr lang="es-MX" sz="2000" dirty="0">
                <a:solidFill>
                  <a:schemeClr val="tx1">
                    <a:lumMod val="90000"/>
                    <a:lumOff val="10000"/>
                  </a:schemeClr>
                </a:solidFill>
                <a:latin typeface="Calibri" panose="020F0502020204030204" pitchFamily="34" charset="0"/>
                <a:cs typeface="Calibri" panose="020F0502020204030204" pitchFamily="34" charset="0"/>
              </a:rPr>
              <a:t>Mantiene indemne al asegurado por cuanto éste deba a un tercero como consecuencia de la Responsabilidad Civil en que incurra por el ejercicio de su actividad y por el uso y/o consumo de productos entregados a terceros, con los alcances y límites establecidos en el contrato de seguro.</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57689" y="3407095"/>
            <a:ext cx="3475037" cy="2633663"/>
          </a:xfrm>
          <a:prstGeom prst="rect">
            <a:avLst/>
          </a:prstGeom>
          <a:noFill/>
          <a:ln w="38100">
            <a:solidFill>
              <a:schemeClr val="accent3">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6531278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Elipse"/>
          <p:cNvSpPr/>
          <p:nvPr/>
        </p:nvSpPr>
        <p:spPr>
          <a:xfrm>
            <a:off x="4738678" y="495278"/>
            <a:ext cx="5357850" cy="4000528"/>
          </a:xfrm>
          <a:prstGeom prst="ellipse">
            <a:avLst/>
          </a:prstGeom>
          <a:solidFill>
            <a:schemeClr val="bg1">
              <a:lumMod val="7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a:ln>
                <a:noFill/>
              </a:ln>
              <a:solidFill>
                <a:prstClr val="white"/>
              </a:solidFill>
              <a:effectLst/>
              <a:uLnTx/>
              <a:uFillTx/>
              <a:latin typeface="Calibri"/>
              <a:ea typeface="+mn-ea"/>
              <a:cs typeface="+mn-cs"/>
            </a:endParaRPr>
          </a:p>
        </p:txBody>
      </p:sp>
      <p:sp>
        <p:nvSpPr>
          <p:cNvPr id="3" name="2 Marcador de número de diapositiva"/>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B103DBDF-5D3C-4A1A-979A-A472FA1B96AE}" type="slidenum">
              <a:rPr kumimoji="0" lang="es-MX" sz="1800" b="0" i="0" u="none" strike="noStrike" kern="1200" cap="none" spc="0" normalizeH="0" baseline="0" noProof="0" smtClean="0">
                <a:ln>
                  <a:noFill/>
                </a:ln>
                <a:solidFill>
                  <a:schemeClr val="accent1"/>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19</a:t>
            </a:fld>
            <a:endParaRPr kumimoji="0" lang="es-MX" sz="1800" b="0" i="0" u="none" strike="noStrike" kern="1200" cap="none" spc="0" normalizeH="0" baseline="0" noProof="0" dirty="0">
              <a:ln>
                <a:noFill/>
              </a:ln>
              <a:solidFill>
                <a:schemeClr val="accent1"/>
              </a:solidFill>
              <a:effectLst/>
              <a:uLnTx/>
              <a:uFillTx/>
              <a:latin typeface="Calibri"/>
              <a:ea typeface="+mn-ea"/>
              <a:cs typeface="+mn-cs"/>
            </a:endParaRPr>
          </a:p>
        </p:txBody>
      </p:sp>
      <p:sp>
        <p:nvSpPr>
          <p:cNvPr id="6" name="1 CuadroTexto">
            <a:extLst>
              <a:ext uri="{FF2B5EF4-FFF2-40B4-BE49-F238E27FC236}">
                <a16:creationId xmlns:a16="http://schemas.microsoft.com/office/drawing/2014/main" id="{8C9ADB9E-40C4-48EF-90A9-2F4FDFFAB0F7}"/>
              </a:ext>
            </a:extLst>
          </p:cNvPr>
          <p:cNvSpPr txBox="1"/>
          <p:nvPr/>
        </p:nvSpPr>
        <p:spPr>
          <a:xfrm>
            <a:off x="2585953" y="4743264"/>
            <a:ext cx="8365903" cy="1200329"/>
          </a:xfrm>
          <a:prstGeom prst="rect">
            <a:avLst/>
          </a:prstGeom>
          <a:solidFill>
            <a:schemeClr val="accent1"/>
          </a:solidFill>
          <a:ln w="19050">
            <a:solidFill>
              <a:schemeClr val="tx2"/>
            </a:solidFill>
          </a:ln>
        </p:spPr>
        <p:style>
          <a:lnRef idx="1">
            <a:schemeClr val="accent3"/>
          </a:lnRef>
          <a:fillRef idx="2">
            <a:schemeClr val="accent3"/>
          </a:fillRef>
          <a:effectRef idx="1">
            <a:schemeClr val="accent3"/>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sz="4800" b="1" dirty="0" smtClean="0">
                <a:ln>
                  <a:solidFill>
                    <a:srgbClr val="292934"/>
                  </a:solidFill>
                </a:ln>
                <a:solidFill>
                  <a:prstClr val="white">
                    <a:lumMod val="95000"/>
                  </a:prstClr>
                </a:solidFill>
                <a:latin typeface="Calibri" panose="020F0502020204030204" pitchFamily="34" charset="0"/>
                <a:cs typeface="Calibri" panose="020F0502020204030204" pitchFamily="34" charset="0"/>
              </a:rPr>
              <a:t>Ramo de marítimo y transporte</a:t>
            </a:r>
            <a:r>
              <a:rPr lang="es-MX" sz="7200" b="1" dirty="0" smtClean="0">
                <a:ln>
                  <a:solidFill>
                    <a:srgbClr val="292934"/>
                  </a:solidFill>
                </a:ln>
                <a:solidFill>
                  <a:prstClr val="white">
                    <a:lumMod val="95000"/>
                  </a:prstClr>
                </a:solidFill>
                <a:latin typeface="Calibri" panose="020F0502020204030204" pitchFamily="34" charset="0"/>
                <a:cs typeface="Calibri" panose="020F0502020204030204" pitchFamily="34" charset="0"/>
              </a:rPr>
              <a:t> </a:t>
            </a:r>
            <a:r>
              <a:rPr kumimoji="0" lang="es-MX" sz="7200" b="1" i="0" u="none" strike="noStrike" kern="1200" cap="none" spc="0" normalizeH="0" baseline="0" noProof="0" dirty="0" smtClean="0">
                <a:ln>
                  <a:solidFill>
                    <a:srgbClr val="292934"/>
                  </a:solidFill>
                </a:ln>
                <a:solidFill>
                  <a:prstClr val="white">
                    <a:lumMod val="95000"/>
                  </a:prstClr>
                </a:solidFill>
                <a:effectLst/>
                <a:uLnTx/>
                <a:uFillTx/>
                <a:latin typeface="Calibri" panose="020F0502020204030204" pitchFamily="34" charset="0"/>
                <a:cs typeface="Calibri" panose="020F0502020204030204" pitchFamily="34" charset="0"/>
              </a:rPr>
              <a:t>  </a:t>
            </a:r>
            <a:endParaRPr kumimoji="0" lang="es-MX" sz="24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p:pic>
        <p:nvPicPr>
          <p:cNvPr id="2" name="Imagen 1"/>
          <p:cNvPicPr>
            <a:picLocks noChangeAspect="1"/>
          </p:cNvPicPr>
          <p:nvPr/>
        </p:nvPicPr>
        <p:blipFill>
          <a:blip r:embed="rId2"/>
          <a:stretch>
            <a:fillRect/>
          </a:stretch>
        </p:blipFill>
        <p:spPr>
          <a:xfrm>
            <a:off x="5134708" y="834827"/>
            <a:ext cx="4536831" cy="3319122"/>
          </a:xfrm>
          <a:prstGeom prst="ellipse">
            <a:avLst/>
          </a:prstGeom>
          <a:ln>
            <a:noFill/>
          </a:ln>
          <a:effectLst>
            <a:softEdge rad="112500"/>
          </a:effectLst>
        </p:spPr>
      </p:pic>
    </p:spTree>
    <p:extLst>
      <p:ext uri="{BB962C8B-B14F-4D97-AF65-F5344CB8AC3E}">
        <p14:creationId xmlns:p14="http://schemas.microsoft.com/office/powerpoint/2010/main" val="2872031707"/>
      </p:ext>
    </p:extLst>
  </p:cSld>
  <p:clrMapOvr>
    <a:masterClrMapping/>
  </p:clrMapOvr>
  <mc:AlternateContent xmlns:mc="http://schemas.openxmlformats.org/markup-compatibility/2006" xmlns:p14="http://schemas.microsoft.com/office/powerpoint/2010/main">
    <mc:Choice Requires="p14">
      <p:transition spd="slow" p14:dur="1500">
        <p:wheel spokes="1"/>
      </p:transition>
    </mc:Choice>
    <mc:Fallback xmlns="">
      <p:transition spd="slow">
        <p:wheel spokes="1"/>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6 CuadroTexto"/>
          <p:cNvSpPr txBox="1">
            <a:spLocks noChangeArrowheads="1"/>
          </p:cNvSpPr>
          <p:nvPr/>
        </p:nvSpPr>
        <p:spPr bwMode="auto">
          <a:xfrm>
            <a:off x="1738313" y="468651"/>
            <a:ext cx="8697912" cy="1384995"/>
          </a:xfrm>
          <a:prstGeom prst="rect">
            <a:avLst/>
          </a:prstGeom>
          <a:solidFill>
            <a:schemeClr val="accent2">
              <a:lumMod val="60000"/>
              <a:lumOff val="40000"/>
            </a:schemeClr>
          </a:solidFill>
          <a:ln w="9525">
            <a:noFill/>
            <a:miter lim="800000"/>
            <a:headEnd/>
            <a:tailEnd/>
          </a:ln>
        </p:spPr>
        <p:txBody>
          <a:bodyPr wrap="square"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400" b="1" i="0" u="none" strike="noStrike" kern="1200" cap="none" spc="0" normalizeH="0" baseline="0" noProof="0" dirty="0">
                <a:ln>
                  <a:noFill/>
                </a:ln>
                <a:solidFill>
                  <a:srgbClr val="292934"/>
                </a:solidFill>
                <a:effectLst/>
                <a:uLnTx/>
                <a:uFillTx/>
                <a:latin typeface="Calibri"/>
                <a:ea typeface="+mn-ea"/>
                <a:cs typeface="+mn-cs"/>
              </a:rPr>
              <a:t>Universidad   Autónoma   del  Estado de México</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400" b="1" i="0" u="none" strike="noStrike" kern="1200" cap="none" spc="0" normalizeH="0" baseline="0" noProof="0" dirty="0">
                <a:ln>
                  <a:noFill/>
                </a:ln>
                <a:solidFill>
                  <a:srgbClr val="292934"/>
                </a:solidFill>
                <a:effectLst/>
                <a:uLnTx/>
                <a:uFillTx/>
                <a:latin typeface="Calibri"/>
                <a:ea typeface="+mn-ea"/>
                <a:cs typeface="+mn-cs"/>
              </a:rPr>
              <a:t>Facultad de Economía.</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100" b="1" i="0" u="none" strike="noStrike" kern="1200" cap="none" spc="0" normalizeH="0" baseline="0" noProof="0" dirty="0">
              <a:ln>
                <a:noFill/>
              </a:ln>
              <a:solidFill>
                <a:srgbClr val="292934"/>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400" b="1" i="0" u="none" strike="noStrike" kern="1200" cap="none" spc="0" normalizeH="0" baseline="0" noProof="0" dirty="0">
                <a:ln>
                  <a:noFill/>
                </a:ln>
                <a:solidFill>
                  <a:srgbClr val="292934"/>
                </a:solidFill>
                <a:effectLst/>
                <a:uLnTx/>
                <a:uFillTx/>
                <a:latin typeface="Calibri"/>
                <a:ea typeface="+mn-ea"/>
                <a:cs typeface="+mn-cs"/>
              </a:rPr>
              <a:t>Licenciatura en Actuaría </a:t>
            </a:r>
          </a:p>
        </p:txBody>
      </p:sp>
      <p:pic>
        <p:nvPicPr>
          <p:cNvPr id="2050" name="Picture 2" descr="Uaemex"/>
          <p:cNvPicPr>
            <a:picLocks noChangeAspect="1" noChangeArrowheads="1"/>
          </p:cNvPicPr>
          <p:nvPr/>
        </p:nvPicPr>
        <p:blipFill>
          <a:blip r:embed="rId2"/>
          <a:srcRect/>
          <a:stretch>
            <a:fillRect/>
          </a:stretch>
        </p:blipFill>
        <p:spPr bwMode="auto">
          <a:xfrm>
            <a:off x="1255712" y="502997"/>
            <a:ext cx="1571625" cy="1329194"/>
          </a:xfrm>
          <a:prstGeom prst="rect">
            <a:avLst/>
          </a:prstGeom>
          <a:noFill/>
          <a:ln w="38100">
            <a:solidFill>
              <a:schemeClr val="tx2">
                <a:lumMod val="75000"/>
              </a:schemeClr>
            </a:solidFill>
            <a:miter lim="800000"/>
            <a:headEnd/>
            <a:tailEnd/>
          </a:ln>
        </p:spPr>
      </p:pic>
      <p:pic>
        <p:nvPicPr>
          <p:cNvPr id="2051" name="Picture 3"/>
          <p:cNvPicPr>
            <a:picLocks noChangeAspect="1" noChangeArrowheads="1"/>
          </p:cNvPicPr>
          <p:nvPr/>
        </p:nvPicPr>
        <p:blipFill>
          <a:blip r:embed="rId3"/>
          <a:srcRect/>
          <a:stretch>
            <a:fillRect/>
          </a:stretch>
        </p:blipFill>
        <p:spPr bwMode="auto">
          <a:xfrm>
            <a:off x="9318109" y="496201"/>
            <a:ext cx="1490662" cy="1335991"/>
          </a:xfrm>
          <a:prstGeom prst="rect">
            <a:avLst/>
          </a:prstGeom>
          <a:noFill/>
          <a:ln w="38100">
            <a:solidFill>
              <a:schemeClr val="tx2">
                <a:lumMod val="75000"/>
              </a:schemeClr>
            </a:solidFill>
            <a:miter lim="800000"/>
            <a:headEnd/>
            <a:tailEnd/>
          </a:ln>
        </p:spPr>
      </p:pic>
      <p:sp>
        <p:nvSpPr>
          <p:cNvPr id="3" name="2 Rectángulo"/>
          <p:cNvSpPr/>
          <p:nvPr/>
        </p:nvSpPr>
        <p:spPr>
          <a:xfrm>
            <a:off x="2428499" y="2016803"/>
            <a:ext cx="7339310" cy="3597780"/>
          </a:xfrm>
          <a:prstGeom prst="rect">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800" b="1" i="1" u="none" strike="noStrike" kern="1200" cap="none" spc="0" normalizeH="0" baseline="0" noProof="0" dirty="0">
                <a:ln>
                  <a:noFill/>
                </a:ln>
                <a:solidFill>
                  <a:srgbClr val="4C5A6A">
                    <a:lumMod val="50000"/>
                  </a:srgbClr>
                </a:solidFill>
                <a:effectLst/>
                <a:uLnTx/>
                <a:uFillTx/>
                <a:latin typeface="Calibri"/>
                <a:ea typeface="+mn-ea"/>
                <a:cs typeface="+mn-cs"/>
              </a:rPr>
              <a:t>TEORIA DEL SEGURO</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400" b="1" i="1" u="none" strike="noStrike" kern="1200" cap="none" spc="0" normalizeH="0" baseline="0" noProof="0" dirty="0">
                <a:ln>
                  <a:noFill/>
                </a:ln>
                <a:solidFill>
                  <a:srgbClr val="4C5A6A">
                    <a:lumMod val="50000"/>
                  </a:srgbClr>
                </a:solidFill>
                <a:effectLst/>
                <a:uLnTx/>
                <a:uFillTx/>
                <a:latin typeface="Calibri"/>
                <a:ea typeface="+mn-ea"/>
                <a:cs typeface="+mn-cs"/>
              </a:rPr>
              <a:t>Núcleo Sustantivo (6 Créditos)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2400" b="1" i="1" u="none" strike="noStrike" kern="1200" cap="none" spc="0" normalizeH="0" baseline="0" noProof="0" dirty="0">
              <a:ln>
                <a:noFill/>
              </a:ln>
              <a:solidFill>
                <a:srgbClr val="FFFFFF"/>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3200" b="1" i="0" u="none" strike="noStrike" kern="1200" cap="none" spc="0" normalizeH="0" baseline="0" noProof="0" dirty="0">
                <a:ln>
                  <a:noFill/>
                </a:ln>
                <a:solidFill>
                  <a:srgbClr val="FFFFFF"/>
                </a:solidFill>
                <a:effectLst/>
                <a:uLnTx/>
                <a:uFillTx/>
                <a:latin typeface="Calibri"/>
                <a:ea typeface="+mn-ea"/>
                <a:cs typeface="+mn-cs"/>
              </a:rPr>
              <a:t>Tema:  </a:t>
            </a:r>
            <a:r>
              <a:rPr lang="es-MX" sz="3200" b="1" noProof="0" dirty="0" smtClean="0">
                <a:solidFill>
                  <a:srgbClr val="FFFFFF"/>
                </a:solidFill>
                <a:effectLst>
                  <a:outerShdw blurRad="38100" dist="38100" dir="2700000" algn="tl">
                    <a:srgbClr val="000000">
                      <a:alpha val="43137"/>
                    </a:srgbClr>
                  </a:outerShdw>
                </a:effectLst>
                <a:latin typeface="Calibri"/>
              </a:rPr>
              <a:t>RAMO DE DAÑOS</a:t>
            </a:r>
            <a:endParaRPr kumimoji="0" lang="es-MX" sz="1600" b="1" i="1"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srgbClr val="FFFFFF"/>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400" b="1" i="0" u="none" strike="noStrike" kern="1200" cap="none" spc="0" normalizeH="0" baseline="0" noProof="0" dirty="0">
                <a:ln>
                  <a:noFill/>
                </a:ln>
                <a:solidFill>
                  <a:srgbClr val="4C5A6A">
                    <a:lumMod val="50000"/>
                  </a:srgbClr>
                </a:solidFill>
                <a:effectLst/>
                <a:uLnTx/>
                <a:uFillTx/>
                <a:latin typeface="Calibri"/>
                <a:ea typeface="+mn-ea"/>
                <a:cs typeface="+mn-cs"/>
              </a:rPr>
              <a:t>Elaboró: </a:t>
            </a:r>
            <a:r>
              <a:rPr lang="es-MX" sz="2400" b="1" dirty="0" smtClean="0">
                <a:solidFill>
                  <a:srgbClr val="4C5A6A">
                    <a:lumMod val="50000"/>
                  </a:srgbClr>
                </a:solidFill>
                <a:latin typeface="Calibri"/>
              </a:rPr>
              <a:t>Dra. en C.E. </a:t>
            </a:r>
            <a:r>
              <a:rPr kumimoji="0" lang="es-MX" sz="2400" b="1" i="0" u="none" strike="noStrike" kern="1200" cap="none" spc="0" normalizeH="0" baseline="0" noProof="0" dirty="0" smtClean="0">
                <a:ln>
                  <a:noFill/>
                </a:ln>
                <a:solidFill>
                  <a:srgbClr val="4C5A6A">
                    <a:lumMod val="50000"/>
                  </a:srgbClr>
                </a:solidFill>
                <a:effectLst/>
                <a:uLnTx/>
                <a:uFillTx/>
                <a:latin typeface="Calibri"/>
                <a:ea typeface="+mn-ea"/>
                <a:cs typeface="+mn-cs"/>
              </a:rPr>
              <a:t>Gabriela </a:t>
            </a:r>
            <a:r>
              <a:rPr kumimoji="0" lang="es-MX" sz="2400" b="1" i="0" u="none" strike="noStrike" kern="1200" cap="none" spc="0" normalizeH="0" baseline="0" noProof="0" dirty="0">
                <a:ln>
                  <a:noFill/>
                </a:ln>
                <a:solidFill>
                  <a:srgbClr val="4C5A6A">
                    <a:lumMod val="50000"/>
                  </a:srgbClr>
                </a:solidFill>
                <a:effectLst/>
                <a:uLnTx/>
                <a:uFillTx/>
                <a:latin typeface="Calibri"/>
                <a:ea typeface="+mn-ea"/>
                <a:cs typeface="+mn-cs"/>
              </a:rPr>
              <a:t>Margarita Pérez Vargas.</a:t>
            </a:r>
          </a:p>
        </p:txBody>
      </p:sp>
      <p:sp>
        <p:nvSpPr>
          <p:cNvPr id="7" name="6 CuadroTexto"/>
          <p:cNvSpPr txBox="1"/>
          <p:nvPr/>
        </p:nvSpPr>
        <p:spPr>
          <a:xfrm>
            <a:off x="7799706" y="5863384"/>
            <a:ext cx="1968103" cy="369332"/>
          </a:xfrm>
          <a:prstGeom prst="rect">
            <a:avLst/>
          </a:prstGeom>
          <a:solidFill>
            <a:schemeClr val="tx1">
              <a:lumMod val="65000"/>
              <a:lumOff val="35000"/>
            </a:schemeClr>
          </a:solidFill>
          <a:ln>
            <a:solidFill>
              <a:schemeClr val="tx2">
                <a:lumMod val="75000"/>
              </a:schemeClr>
            </a:solid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b="1" dirty="0" smtClean="0">
                <a:solidFill>
                  <a:schemeClr val="bg1">
                    <a:lumMod val="95000"/>
                  </a:schemeClr>
                </a:solidFill>
                <a:latin typeface="Calibri"/>
              </a:rPr>
              <a:t>SEPTIEM</a:t>
            </a:r>
            <a:r>
              <a:rPr kumimoji="0" lang="es-MX" sz="1800" b="1" i="0" u="none" strike="noStrike" kern="1200" cap="none" spc="0" normalizeH="0" baseline="0" noProof="0" dirty="0" smtClean="0">
                <a:ln>
                  <a:noFill/>
                </a:ln>
                <a:solidFill>
                  <a:schemeClr val="bg1">
                    <a:lumMod val="95000"/>
                  </a:schemeClr>
                </a:solidFill>
                <a:effectLst/>
                <a:uLnTx/>
                <a:uFillTx/>
                <a:latin typeface="Calibri"/>
                <a:ea typeface="+mn-ea"/>
                <a:cs typeface="+mn-cs"/>
              </a:rPr>
              <a:t>BRE 2018</a:t>
            </a:r>
            <a:r>
              <a:rPr kumimoji="0" lang="es-MX" sz="1800" b="0" i="0" u="none" strike="noStrike" kern="1200" cap="none" spc="0" normalizeH="0" baseline="0" noProof="0" dirty="0" smtClean="0">
                <a:ln>
                  <a:noFill/>
                </a:ln>
                <a:solidFill>
                  <a:schemeClr val="bg1">
                    <a:lumMod val="95000"/>
                  </a:schemeClr>
                </a:solidFill>
                <a:effectLst/>
                <a:uLnTx/>
                <a:uFillTx/>
                <a:latin typeface="Calibri"/>
                <a:ea typeface="+mn-ea"/>
                <a:cs typeface="+mn-cs"/>
              </a:rPr>
              <a:t>.</a:t>
            </a:r>
            <a:endParaRPr kumimoji="0" lang="es-MX" sz="1800" b="0" i="0" u="none" strike="noStrike" kern="1200" cap="none" spc="0" normalizeH="0" baseline="0" noProof="0" dirty="0">
              <a:ln>
                <a:noFill/>
              </a:ln>
              <a:solidFill>
                <a:schemeClr val="bg1">
                  <a:lumMod val="95000"/>
                </a:schemeClr>
              </a:solidFill>
              <a:effectLst/>
              <a:uLnTx/>
              <a:uFillTx/>
              <a:latin typeface="Calibri"/>
              <a:ea typeface="+mn-ea"/>
              <a:cs typeface="+mn-cs"/>
            </a:endParaRPr>
          </a:p>
        </p:txBody>
      </p:sp>
    </p:spTree>
    <p:extLst>
      <p:ext uri="{BB962C8B-B14F-4D97-AF65-F5344CB8AC3E}">
        <p14:creationId xmlns:p14="http://schemas.microsoft.com/office/powerpoint/2010/main" val="379016909"/>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1632247" y="1071918"/>
            <a:ext cx="9284705" cy="3562514"/>
          </a:xfrm>
          <a:prstGeom prst="rect">
            <a:avLst/>
          </a:prstGeom>
          <a:solidFill>
            <a:schemeClr val="bg2">
              <a:lumMod val="40000"/>
              <a:lumOff val="60000"/>
            </a:schemeClr>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algn="just"/>
            <a:endParaRPr lang="es-MX" sz="1050" dirty="0">
              <a:latin typeface="Arial" pitchFamily="34" charset="0"/>
              <a:cs typeface="Arial" pitchFamily="34" charset="0"/>
            </a:endParaRPr>
          </a:p>
          <a:p>
            <a:pPr marL="180975" algn="just"/>
            <a:r>
              <a:rPr lang="es-MX" sz="2000" dirty="0" smtClean="0">
                <a:latin typeface="Calibri" panose="020F0502020204030204" pitchFamily="34" charset="0"/>
                <a:cs typeface="Calibri" panose="020F0502020204030204" pitchFamily="34" charset="0"/>
              </a:rPr>
              <a:t> </a:t>
            </a:r>
            <a:endParaRPr lang="es-MX" sz="2000" dirty="0">
              <a:latin typeface="Calibri" panose="020F0502020204030204" pitchFamily="34" charset="0"/>
              <a:cs typeface="Calibri" panose="020F0502020204030204" pitchFamily="34" charset="0"/>
            </a:endParaRPr>
          </a:p>
          <a:p>
            <a:pPr marL="180975" algn="just"/>
            <a:r>
              <a:rPr lang="es-MX" sz="2500" dirty="0">
                <a:solidFill>
                  <a:srgbClr val="000000"/>
                </a:solidFill>
                <a:latin typeface="Calibri" panose="020F0502020204030204" pitchFamily="34" charset="0"/>
                <a:cs typeface="Calibri" panose="020F0502020204030204" pitchFamily="34" charset="0"/>
              </a:rPr>
              <a:t>Para el </a:t>
            </a:r>
            <a:r>
              <a:rPr lang="es-MX" sz="2500" b="1" i="1" dirty="0">
                <a:solidFill>
                  <a:schemeClr val="accent3">
                    <a:lumMod val="75000"/>
                  </a:schemeClr>
                </a:solidFill>
                <a:latin typeface="Calibri" panose="020F0502020204030204" pitchFamily="34" charset="0"/>
                <a:cs typeface="Calibri" panose="020F0502020204030204" pitchFamily="34" charset="0"/>
              </a:rPr>
              <a:t>ramo de marítimo y transportes, </a:t>
            </a:r>
            <a:r>
              <a:rPr lang="es-MX" sz="2500" dirty="0">
                <a:solidFill>
                  <a:srgbClr val="000000"/>
                </a:solidFill>
                <a:latin typeface="Calibri" panose="020F0502020204030204" pitchFamily="34" charset="0"/>
                <a:cs typeface="Calibri" panose="020F0502020204030204" pitchFamily="34" charset="0"/>
              </a:rPr>
              <a:t>el pago de la indemnización por los daños y perjuicios que sufran los muebles y semovientes objeto del traslado. Pueden igualmente asegurarse los cascos de las embarcaciones y los aeroplanos, para obtener el pago de la indemnización que resulte por los daños o la pérdida de unos u otros, o por los daños o perjuicios causados a la propiedad ajena o a terceras personas con motivo de su funcionamiento.</a:t>
            </a:r>
            <a:endParaRPr lang="es-MX" sz="2500" dirty="0">
              <a:latin typeface="Calibri" panose="020F0502020204030204" pitchFamily="34" charset="0"/>
              <a:cs typeface="Calibri" panose="020F0502020204030204" pitchFamily="34" charset="0"/>
            </a:endParaRPr>
          </a:p>
          <a:p>
            <a:pPr algn="just"/>
            <a:endParaRPr lang="es-MX" sz="2000" dirty="0">
              <a:latin typeface="Arial" pitchFamily="34" charset="0"/>
              <a:cs typeface="Arial" pitchFamily="34" charset="0"/>
            </a:endParaRPr>
          </a:p>
        </p:txBody>
      </p:sp>
      <p:sp>
        <p:nvSpPr>
          <p:cNvPr id="2" name="1 Marcador de número de diapositiva"/>
          <p:cNvSpPr>
            <a:spLocks noGrp="1"/>
          </p:cNvSpPr>
          <p:nvPr>
            <p:ph type="sldNum" sz="quarter" idx="12"/>
          </p:nvPr>
        </p:nvSpPr>
        <p:spPr/>
        <p:txBody>
          <a:bodyPr>
            <a:normAutofit/>
          </a:bodyPr>
          <a:lstStyle/>
          <a:p>
            <a:fld id="{B103DBDF-5D3C-4A1A-979A-A472FA1B96AE}" type="slidenum">
              <a:rPr lang="es-MX" sz="1200" b="1" smtClean="0">
                <a:solidFill>
                  <a:schemeClr val="tx2"/>
                </a:solidFill>
              </a:rPr>
              <a:pPr/>
              <a:t>20</a:t>
            </a:fld>
            <a:endParaRPr lang="es-MX" sz="1200" b="1" dirty="0">
              <a:solidFill>
                <a:schemeClr val="tx2"/>
              </a:solidFill>
            </a:endParaRPr>
          </a:p>
        </p:txBody>
      </p:sp>
      <p:pic>
        <p:nvPicPr>
          <p:cNvPr id="3" name="Imagen 2">
            <a:extLst>
              <a:ext uri="{FF2B5EF4-FFF2-40B4-BE49-F238E27FC236}">
                <a16:creationId xmlns:a16="http://schemas.microsoft.com/office/drawing/2014/main" id="{D6347F75-1766-40A6-9BE9-A63FB2EC606B}"/>
              </a:ext>
            </a:extLst>
          </p:cNvPr>
          <p:cNvPicPr>
            <a:picLocks noChangeAspect="1"/>
          </p:cNvPicPr>
          <p:nvPr/>
        </p:nvPicPr>
        <p:blipFill>
          <a:blip r:embed="rId2"/>
          <a:stretch>
            <a:fillRect/>
          </a:stretch>
        </p:blipFill>
        <p:spPr>
          <a:xfrm>
            <a:off x="4315325" y="4467800"/>
            <a:ext cx="3561349" cy="2052374"/>
          </a:xfrm>
          <a:prstGeom prst="rect">
            <a:avLst/>
          </a:prstGeom>
        </p:spPr>
      </p:pic>
    </p:spTree>
    <p:extLst>
      <p:ext uri="{BB962C8B-B14F-4D97-AF65-F5344CB8AC3E}">
        <p14:creationId xmlns:p14="http://schemas.microsoft.com/office/powerpoint/2010/main" val="1659446898"/>
      </p:ext>
    </p:extLst>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http://eleconomista.com.mx/files/imagecache/nota_completa/2_5.jpg"/>
          <p:cNvPicPr/>
          <p:nvPr/>
        </p:nvPicPr>
        <p:blipFill>
          <a:blip r:embed="rId2">
            <a:duotone>
              <a:schemeClr val="bg2">
                <a:shade val="45000"/>
                <a:satMod val="135000"/>
              </a:schemeClr>
              <a:prstClr val="white"/>
            </a:duotone>
          </a:blip>
          <a:stretch>
            <a:fillRect/>
          </a:stretch>
        </p:blipFill>
        <p:spPr bwMode="auto">
          <a:xfrm>
            <a:off x="3738546" y="2214554"/>
            <a:ext cx="4305300" cy="2857500"/>
          </a:xfrm>
          <a:prstGeom prst="rect">
            <a:avLst/>
          </a:prstGeom>
          <a:noFill/>
          <a:ln>
            <a:noFill/>
          </a:ln>
        </p:spPr>
      </p:pic>
      <p:sp>
        <p:nvSpPr>
          <p:cNvPr id="2" name="1 Título"/>
          <p:cNvSpPr>
            <a:spLocks noGrp="1"/>
          </p:cNvSpPr>
          <p:nvPr>
            <p:ph type="title"/>
          </p:nvPr>
        </p:nvSpPr>
        <p:spPr>
          <a:xfrm>
            <a:off x="1981200" y="760576"/>
            <a:ext cx="8229600" cy="967934"/>
          </a:xfrm>
          <a:solidFill>
            <a:schemeClr val="accent3">
              <a:lumMod val="20000"/>
              <a:lumOff val="80000"/>
            </a:schemeClr>
          </a:solidFill>
          <a:ln w="12700">
            <a:solidFill>
              <a:schemeClr val="accent3">
                <a:lumMod val="50000"/>
              </a:schemeClr>
            </a:solidFill>
          </a:ln>
        </p:spPr>
        <p:txBody>
          <a:bodyPr>
            <a:normAutofit/>
          </a:bodyPr>
          <a:lstStyle/>
          <a:p>
            <a:r>
              <a:rPr lang="es-MX" sz="3200" b="1" dirty="0" smtClean="0">
                <a:ln w="0"/>
                <a:effectLst>
                  <a:outerShdw blurRad="38100" dist="19050" dir="2700000" algn="tl" rotWithShape="0">
                    <a:schemeClr val="dk1">
                      <a:alpha val="40000"/>
                    </a:schemeClr>
                  </a:outerShdw>
                </a:effectLst>
                <a:latin typeface="Calibri" panose="020F0502020204030204" pitchFamily="34" charset="0"/>
                <a:cs typeface="Calibri" panose="020F0502020204030204" pitchFamily="34" charset="0"/>
              </a:rPr>
              <a:t>Riesgos Ordinarios de Tránsito</a:t>
            </a:r>
            <a:endParaRPr lang="es-MX" sz="3200" b="1" dirty="0">
              <a:ln w="0"/>
              <a:effectLst>
                <a:outerShdw blurRad="38100" dist="19050" dir="2700000" algn="tl" rotWithShape="0">
                  <a:schemeClr val="dk1">
                    <a:alpha val="40000"/>
                  </a:schemeClr>
                </a:outerShdw>
              </a:effectLst>
              <a:latin typeface="Calibri" panose="020F0502020204030204" pitchFamily="34" charset="0"/>
              <a:cs typeface="Calibri" panose="020F0502020204030204" pitchFamily="34" charset="0"/>
            </a:endParaRPr>
          </a:p>
        </p:txBody>
      </p:sp>
      <p:sp>
        <p:nvSpPr>
          <p:cNvPr id="3" name="2 Marcador de contenido"/>
          <p:cNvSpPr>
            <a:spLocks noGrp="1"/>
          </p:cNvSpPr>
          <p:nvPr>
            <p:ph idx="1"/>
          </p:nvPr>
        </p:nvSpPr>
        <p:spPr>
          <a:xfrm>
            <a:off x="1613728" y="2070223"/>
            <a:ext cx="4114800" cy="3373451"/>
          </a:xfrm>
        </p:spPr>
        <p:txBody>
          <a:bodyPr>
            <a:normAutofit/>
          </a:bodyPr>
          <a:lstStyle/>
          <a:p>
            <a:pPr algn="just"/>
            <a:endParaRPr lang="es-MX" sz="2000" dirty="0" smtClean="0">
              <a:latin typeface="Calibri" panose="020F0502020204030204" pitchFamily="34" charset="0"/>
              <a:cs typeface="Calibri" panose="020F0502020204030204" pitchFamily="34" charset="0"/>
            </a:endParaRPr>
          </a:p>
          <a:p>
            <a:pPr marL="0" indent="0" algn="just">
              <a:buNone/>
            </a:pPr>
            <a:r>
              <a:rPr lang="es-MX" sz="2000" dirty="0" smtClean="0">
                <a:latin typeface="Calibri" panose="020F0502020204030204" pitchFamily="34" charset="0"/>
                <a:cs typeface="Calibri" panose="020F0502020204030204" pitchFamily="34" charset="0"/>
              </a:rPr>
              <a:t>En este seguro existe un paquete de riesgos básicos conocidos como RIESGOS ORDINARIOS DE TRANSITO (R.O.T.), los que se agrupan según se trate de Transporte Marítimo, de Terrestre, Aéreo y/o combinado, dichos riesgos se refieren a los daños que sufran los bienes durante su transporte. </a:t>
            </a:r>
            <a:endParaRPr lang="es-MX" sz="2000" dirty="0">
              <a:latin typeface="Arial" pitchFamily="34" charset="0"/>
              <a:cs typeface="Arial" pitchFamily="34" charset="0"/>
            </a:endParaRPr>
          </a:p>
          <a:p>
            <a:endParaRPr lang="es-MX" dirty="0"/>
          </a:p>
        </p:txBody>
      </p:sp>
      <p:sp>
        <p:nvSpPr>
          <p:cNvPr id="5" name="4 Marcador de número de diapositiva"/>
          <p:cNvSpPr>
            <a:spLocks noGrp="1"/>
          </p:cNvSpPr>
          <p:nvPr>
            <p:ph type="sldNum" sz="quarter" idx="12"/>
          </p:nvPr>
        </p:nvSpPr>
        <p:spPr/>
        <p:txBody>
          <a:bodyPr/>
          <a:lstStyle/>
          <a:p>
            <a:fld id="{B103DBDF-5D3C-4A1A-979A-A472FA1B96AE}" type="slidenum">
              <a:rPr lang="es-MX" sz="1200" b="1" smtClean="0">
                <a:solidFill>
                  <a:schemeClr val="tx2"/>
                </a:solidFill>
              </a:rPr>
              <a:pPr/>
              <a:t>21</a:t>
            </a:fld>
            <a:endParaRPr lang="es-MX" b="1" dirty="0">
              <a:solidFill>
                <a:schemeClr val="tx2"/>
              </a:solidFill>
            </a:endParaRPr>
          </a:p>
        </p:txBody>
      </p:sp>
      <p:pic>
        <p:nvPicPr>
          <p:cNvPr id="6" name="Imagen 5"/>
          <p:cNvPicPr>
            <a:picLocks noChangeAspect="1"/>
          </p:cNvPicPr>
          <p:nvPr/>
        </p:nvPicPr>
        <p:blipFill>
          <a:blip r:embed="rId3"/>
          <a:stretch>
            <a:fillRect/>
          </a:stretch>
        </p:blipFill>
        <p:spPr>
          <a:xfrm>
            <a:off x="6017766" y="1820848"/>
            <a:ext cx="5357296" cy="4046283"/>
          </a:xfrm>
          <a:prstGeom prst="rect">
            <a:avLst/>
          </a:prstGeom>
        </p:spPr>
      </p:pic>
    </p:spTree>
    <p:extLst>
      <p:ext uri="{BB962C8B-B14F-4D97-AF65-F5344CB8AC3E}">
        <p14:creationId xmlns:p14="http://schemas.microsoft.com/office/powerpoint/2010/main" val="1764715915"/>
      </p:ext>
    </p:extLst>
  </p:cSld>
  <p:clrMapOvr>
    <a:masterClrMapping/>
  </p:clrMapOvr>
  <mc:AlternateContent xmlns:mc="http://schemas.openxmlformats.org/markup-compatibility/2006" xmlns:p14="http://schemas.microsoft.com/office/powerpoint/2010/main">
    <mc:Choice Requires="p14">
      <p:transition spd="slow" p14:dur="1500">
        <p:split orient="vert" dir="in"/>
      </p:transition>
    </mc:Choice>
    <mc:Fallback xmlns="">
      <p:transition spd="slow">
        <p:split orient="vert" dir="in"/>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1555335" y="720885"/>
            <a:ext cx="5580403" cy="2308324"/>
          </a:xfrm>
          <a:prstGeom prst="rect">
            <a:avLst/>
          </a:prstGeom>
          <a:solidFill>
            <a:schemeClr val="accent3">
              <a:lumMod val="20000"/>
              <a:lumOff val="80000"/>
            </a:schemeClr>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es-MX" sz="2400" b="1" dirty="0">
                <a:ln w="0"/>
                <a:effectLst>
                  <a:outerShdw blurRad="38100" dist="19050" dir="2700000" algn="tl" rotWithShape="0">
                    <a:schemeClr val="dk1">
                      <a:alpha val="40000"/>
                    </a:schemeClr>
                  </a:outerShdw>
                </a:effectLst>
                <a:latin typeface="Calibri" panose="020F0502020204030204" pitchFamily="34" charset="0"/>
                <a:ea typeface="Times New Roman" pitchFamily="18" charset="0"/>
                <a:cs typeface="Calibri" panose="020F0502020204030204" pitchFamily="34" charset="0"/>
              </a:rPr>
              <a:t>Transporte Marítimo:</a:t>
            </a:r>
          </a:p>
          <a:p>
            <a:pPr algn="just" fontAlgn="base">
              <a:spcBef>
                <a:spcPct val="0"/>
              </a:spcBef>
              <a:spcAft>
                <a:spcPct val="0"/>
              </a:spcAft>
            </a:pPr>
            <a:r>
              <a:rPr lang="es-MX" sz="2000" b="1" dirty="0">
                <a:solidFill>
                  <a:srgbClr val="000000"/>
                </a:solidFill>
                <a:latin typeface="Calibri" panose="020F0502020204030204" pitchFamily="34" charset="0"/>
                <a:ea typeface="Times New Roman" pitchFamily="18" charset="0"/>
                <a:cs typeface="Calibri" panose="020F0502020204030204" pitchFamily="34" charset="0"/>
              </a:rPr>
              <a:t/>
            </a:r>
            <a:br>
              <a:rPr lang="es-MX" sz="2000" b="1" dirty="0">
                <a:solidFill>
                  <a:srgbClr val="000000"/>
                </a:solidFill>
                <a:latin typeface="Calibri" panose="020F0502020204030204" pitchFamily="34" charset="0"/>
                <a:ea typeface="Times New Roman" pitchFamily="18" charset="0"/>
                <a:cs typeface="Calibri" panose="020F0502020204030204" pitchFamily="34" charset="0"/>
              </a:rPr>
            </a:br>
            <a:r>
              <a:rPr lang="es-MX" sz="2000" dirty="0">
                <a:solidFill>
                  <a:srgbClr val="000000"/>
                </a:solidFill>
                <a:latin typeface="Calibri" panose="020F0502020204030204" pitchFamily="34" charset="0"/>
                <a:ea typeface="Times New Roman" pitchFamily="18" charset="0"/>
                <a:cs typeface="Calibri" panose="020F0502020204030204" pitchFamily="34" charset="0"/>
              </a:rPr>
              <a:t>Se deberá considerar el que se realiza en los propios litorales de un país por barco, chalanes o barcazas conocido como “Transporte de Cabotaje” o “Transporte Fluvial”; y el “Transito Internacional” o de “Altura”.</a:t>
            </a:r>
            <a:endParaRPr lang="es-MX" sz="2000" dirty="0">
              <a:latin typeface="Calibri" panose="020F0502020204030204" pitchFamily="34" charset="0"/>
              <a:cs typeface="Calibri" panose="020F0502020204030204" pitchFamily="34" charset="0"/>
            </a:endParaRPr>
          </a:p>
        </p:txBody>
      </p:sp>
      <p:grpSp>
        <p:nvGrpSpPr>
          <p:cNvPr id="9" name="Grupo 8"/>
          <p:cNvGrpSpPr/>
          <p:nvPr/>
        </p:nvGrpSpPr>
        <p:grpSpPr>
          <a:xfrm>
            <a:off x="7335139" y="556549"/>
            <a:ext cx="4214842" cy="2643206"/>
            <a:chOff x="7335139" y="556549"/>
            <a:chExt cx="4214842" cy="2643206"/>
          </a:xfrm>
        </p:grpSpPr>
        <p:sp>
          <p:nvSpPr>
            <p:cNvPr id="5" name="4 Rectángulo"/>
            <p:cNvSpPr/>
            <p:nvPr/>
          </p:nvSpPr>
          <p:spPr>
            <a:xfrm>
              <a:off x="7335139" y="556549"/>
              <a:ext cx="4214842" cy="2643206"/>
            </a:xfrm>
            <a:prstGeom prst="rect">
              <a:avLst/>
            </a:prstGeom>
            <a:solidFill>
              <a:schemeClr val="accent3"/>
            </a:solidFill>
            <a:ln>
              <a:solidFill>
                <a:schemeClr val="accent3">
                  <a:lumMod val="20000"/>
                  <a:lumOff val="8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MX"/>
            </a:p>
          </p:txBody>
        </p:sp>
        <p:pic>
          <p:nvPicPr>
            <p:cNvPr id="3" name="2 Imagen" descr="http://ixseguros.com/images/slide5.jpg"/>
            <p:cNvPicPr/>
            <p:nvPr/>
          </p:nvPicPr>
          <p:blipFill>
            <a:blip r:embed="rId2"/>
            <a:srcRect/>
            <a:stretch>
              <a:fillRect/>
            </a:stretch>
          </p:blipFill>
          <p:spPr bwMode="auto">
            <a:xfrm>
              <a:off x="7620907" y="720885"/>
              <a:ext cx="3643305" cy="2285992"/>
            </a:xfrm>
            <a:prstGeom prst="rect">
              <a:avLst/>
            </a:prstGeom>
            <a:noFill/>
            <a:ln w="9525">
              <a:solidFill>
                <a:schemeClr val="bg1">
                  <a:lumMod val="50000"/>
                </a:schemeClr>
              </a:solidFill>
              <a:miter lim="800000"/>
              <a:headEnd/>
              <a:tailEnd/>
            </a:ln>
          </p:spPr>
        </p:pic>
      </p:grpSp>
      <p:sp>
        <p:nvSpPr>
          <p:cNvPr id="2" name="1 Marcador de número de diapositiva"/>
          <p:cNvSpPr>
            <a:spLocks noGrp="1"/>
          </p:cNvSpPr>
          <p:nvPr>
            <p:ph type="sldNum" sz="quarter" idx="12"/>
          </p:nvPr>
        </p:nvSpPr>
        <p:spPr/>
        <p:txBody>
          <a:bodyPr/>
          <a:lstStyle/>
          <a:p>
            <a:fld id="{B103DBDF-5D3C-4A1A-979A-A472FA1B96AE}" type="slidenum">
              <a:rPr lang="es-MX" smtClean="0">
                <a:solidFill>
                  <a:schemeClr val="accent3">
                    <a:lumMod val="20000"/>
                    <a:lumOff val="80000"/>
                  </a:schemeClr>
                </a:solidFill>
              </a:rPr>
              <a:pPr/>
              <a:t>22</a:t>
            </a:fld>
            <a:endParaRPr lang="es-MX" dirty="0">
              <a:solidFill>
                <a:schemeClr val="accent3">
                  <a:lumMod val="20000"/>
                  <a:lumOff val="80000"/>
                </a:schemeClr>
              </a:solidFill>
            </a:endParaRPr>
          </a:p>
        </p:txBody>
      </p:sp>
      <p:sp>
        <p:nvSpPr>
          <p:cNvPr id="6" name="Rectangle 1"/>
          <p:cNvSpPr>
            <a:spLocks noChangeArrowheads="1"/>
          </p:cNvSpPr>
          <p:nvPr/>
        </p:nvSpPr>
        <p:spPr bwMode="auto">
          <a:xfrm>
            <a:off x="5487337" y="3286414"/>
            <a:ext cx="6062643" cy="2800767"/>
          </a:xfrm>
          <a:prstGeom prst="rect">
            <a:avLst/>
          </a:prstGeom>
          <a:solidFill>
            <a:schemeClr val="accent3">
              <a:lumMod val="20000"/>
              <a:lumOff val="80000"/>
            </a:schemeClr>
          </a:solidFill>
          <a:ln w="9525">
            <a:solidFill>
              <a:schemeClr val="accent3"/>
            </a:solid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es-MX" sz="2400" b="1" dirty="0">
                <a:ln w="0"/>
                <a:effectLst>
                  <a:outerShdw blurRad="38100" dist="19050" dir="2700000" algn="tl" rotWithShape="0">
                    <a:schemeClr val="dk1">
                      <a:alpha val="40000"/>
                    </a:schemeClr>
                  </a:outerShdw>
                </a:effectLst>
                <a:latin typeface="Calibri" panose="020F0502020204030204" pitchFamily="34" charset="0"/>
                <a:ea typeface="Times New Roman" pitchFamily="18" charset="0"/>
                <a:cs typeface="Calibri" panose="020F0502020204030204" pitchFamily="34" charset="0"/>
              </a:rPr>
              <a:t>Transporte </a:t>
            </a:r>
            <a:r>
              <a:rPr lang="es-MX" sz="2400" b="1" dirty="0">
                <a:ln w="0"/>
                <a:effectLst>
                  <a:outerShdw blurRad="38100" dist="19050" dir="2700000" algn="tl" rotWithShape="0">
                    <a:schemeClr val="dk1">
                      <a:alpha val="40000"/>
                    </a:schemeClr>
                  </a:outerShdw>
                </a:effectLst>
                <a:latin typeface="Calibri" panose="020F0502020204030204" pitchFamily="34" charset="0"/>
                <a:cs typeface="Calibri" panose="020F0502020204030204" pitchFamily="34" charset="0"/>
              </a:rPr>
              <a:t>Terrestre y/o Aéreo:</a:t>
            </a:r>
          </a:p>
          <a:p>
            <a:pPr algn="just" fontAlgn="base">
              <a:spcBef>
                <a:spcPct val="0"/>
              </a:spcBef>
              <a:spcAft>
                <a:spcPct val="0"/>
              </a:spcAft>
            </a:pPr>
            <a:r>
              <a:rPr lang="es-MX" sz="2400" b="1" dirty="0">
                <a:latin typeface="Calibri" panose="020F0502020204030204" pitchFamily="34" charset="0"/>
                <a:cs typeface="Calibri" panose="020F0502020204030204" pitchFamily="34" charset="0"/>
              </a:rPr>
              <a:t/>
            </a:r>
            <a:br>
              <a:rPr lang="es-MX" sz="2400" b="1" dirty="0">
                <a:latin typeface="Calibri" panose="020F0502020204030204" pitchFamily="34" charset="0"/>
                <a:cs typeface="Calibri" panose="020F0502020204030204" pitchFamily="34" charset="0"/>
              </a:rPr>
            </a:br>
            <a:r>
              <a:rPr lang="es-MX" sz="2000" dirty="0">
                <a:latin typeface="Calibri" panose="020F0502020204030204" pitchFamily="34" charset="0"/>
                <a:cs typeface="Calibri" panose="020F0502020204030204" pitchFamily="34" charset="0"/>
              </a:rPr>
              <a:t>Se considera el tránsito de bienes que se realiza sobre la tierra por medio de automóviles, camiones o ferrocarriles; así como el que se efectúa por aire-avión, y también se comprenderán los medios de conexión con que cuenta la línea aérea.</a:t>
            </a:r>
          </a:p>
          <a:p>
            <a:pPr algn="just" fontAlgn="base">
              <a:spcBef>
                <a:spcPct val="0"/>
              </a:spcBef>
              <a:spcAft>
                <a:spcPct val="0"/>
              </a:spcAft>
            </a:pPr>
            <a:endParaRPr lang="es-MX" sz="2800" dirty="0">
              <a:latin typeface="Arial" pitchFamily="34" charset="0"/>
              <a:cs typeface="Arial" pitchFamily="34" charset="0"/>
            </a:endParaRPr>
          </a:p>
        </p:txBody>
      </p:sp>
      <p:grpSp>
        <p:nvGrpSpPr>
          <p:cNvPr id="10" name="Grupo 9"/>
          <p:cNvGrpSpPr/>
          <p:nvPr/>
        </p:nvGrpSpPr>
        <p:grpSpPr>
          <a:xfrm>
            <a:off x="1555335" y="3354705"/>
            <a:ext cx="3885045" cy="2664183"/>
            <a:chOff x="1555335" y="3354705"/>
            <a:chExt cx="3885045" cy="2664183"/>
          </a:xfrm>
        </p:grpSpPr>
        <p:pic>
          <p:nvPicPr>
            <p:cNvPr id="7" name="Imagen 6"/>
            <p:cNvPicPr>
              <a:picLocks noChangeAspect="1"/>
            </p:cNvPicPr>
            <p:nvPr/>
          </p:nvPicPr>
          <p:blipFill>
            <a:blip r:embed="rId3"/>
            <a:stretch>
              <a:fillRect/>
            </a:stretch>
          </p:blipFill>
          <p:spPr>
            <a:xfrm>
              <a:off x="1555335" y="3354705"/>
              <a:ext cx="3885045" cy="2664183"/>
            </a:xfrm>
            <a:prstGeom prst="rect">
              <a:avLst/>
            </a:prstGeom>
          </p:spPr>
        </p:pic>
        <p:pic>
          <p:nvPicPr>
            <p:cNvPr id="8" name="Imagen 7"/>
            <p:cNvPicPr>
              <a:picLocks noChangeAspect="1"/>
            </p:cNvPicPr>
            <p:nvPr/>
          </p:nvPicPr>
          <p:blipFill>
            <a:blip r:embed="rId4"/>
            <a:stretch>
              <a:fillRect/>
            </a:stretch>
          </p:blipFill>
          <p:spPr>
            <a:xfrm>
              <a:off x="1757056" y="3603085"/>
              <a:ext cx="3470255" cy="2156782"/>
            </a:xfrm>
            <a:prstGeom prst="rect">
              <a:avLst/>
            </a:prstGeom>
          </p:spPr>
        </p:pic>
      </p:grpSp>
    </p:spTree>
    <p:extLst>
      <p:ext uri="{BB962C8B-B14F-4D97-AF65-F5344CB8AC3E}">
        <p14:creationId xmlns:p14="http://schemas.microsoft.com/office/powerpoint/2010/main" val="4202453090"/>
      </p:ext>
    </p:extLst>
  </p:cSld>
  <p:clrMapOvr>
    <a:masterClrMapping/>
  </p:clrMapOvr>
  <mc:AlternateContent xmlns:mc="http://schemas.openxmlformats.org/markup-compatibility/2006" xmlns:p14="http://schemas.microsoft.com/office/powerpoint/2010/main">
    <mc:Choice Requires="p14">
      <p:transition spd="slow" p14:dur="1500">
        <p:wipe dir="r"/>
      </p:transition>
    </mc:Choice>
    <mc:Fallback xmlns="">
      <p:transition spd="slow">
        <p:wipe dir="r"/>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2452662" y="856072"/>
            <a:ext cx="7643866" cy="2000548"/>
          </a:xfrm>
          <a:prstGeom prst="rect">
            <a:avLst/>
          </a:prstGeom>
          <a:solidFill>
            <a:schemeClr val="bg2"/>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es-MX" sz="2400" b="1" dirty="0">
                <a:ln w="0"/>
                <a:effectLst>
                  <a:outerShdw blurRad="38100" dist="19050" dir="2700000" algn="tl" rotWithShape="0">
                    <a:schemeClr val="dk1">
                      <a:alpha val="40000"/>
                    </a:schemeClr>
                  </a:outerShdw>
                </a:effectLst>
                <a:latin typeface="Calibri" panose="020F0502020204030204" pitchFamily="34" charset="0"/>
                <a:ea typeface="Times New Roman" pitchFamily="18" charset="0"/>
                <a:cs typeface="Calibri" panose="020F0502020204030204" pitchFamily="34" charset="0"/>
              </a:rPr>
              <a:t>Transporte Combinado</a:t>
            </a:r>
            <a:r>
              <a:rPr lang="es-ES" sz="2400" b="1" dirty="0">
                <a:ln w="0"/>
                <a:effectLst>
                  <a:outerShdw blurRad="38100" dist="19050" dir="2700000" algn="tl" rotWithShape="0">
                    <a:schemeClr val="dk1">
                      <a:alpha val="40000"/>
                    </a:schemeClr>
                  </a:outerShdw>
                </a:effectLst>
                <a:latin typeface="Calibri" panose="020F0502020204030204" pitchFamily="34" charset="0"/>
                <a:cs typeface="Calibri" panose="020F0502020204030204" pitchFamily="34" charset="0"/>
              </a:rPr>
              <a:t>:</a:t>
            </a:r>
          </a:p>
          <a:p>
            <a:pPr algn="just" fontAlgn="base">
              <a:spcBef>
                <a:spcPct val="0"/>
              </a:spcBef>
              <a:spcAft>
                <a:spcPct val="0"/>
              </a:spcAft>
            </a:pPr>
            <a:r>
              <a:rPr lang="es-ES" sz="2000" b="1" dirty="0">
                <a:latin typeface="Calibri" panose="020F0502020204030204" pitchFamily="34" charset="0"/>
                <a:cs typeface="Calibri" panose="020F0502020204030204" pitchFamily="34" charset="0"/>
              </a:rPr>
              <a:t/>
            </a:r>
            <a:br>
              <a:rPr lang="es-ES" sz="2000" b="1" dirty="0">
                <a:latin typeface="Calibri" panose="020F0502020204030204" pitchFamily="34" charset="0"/>
                <a:cs typeface="Calibri" panose="020F0502020204030204" pitchFamily="34" charset="0"/>
              </a:rPr>
            </a:br>
            <a:r>
              <a:rPr lang="es-ES" sz="2000" dirty="0">
                <a:latin typeface="Calibri" panose="020F0502020204030204" pitchFamily="34" charset="0"/>
                <a:cs typeface="Calibri" panose="020F0502020204030204" pitchFamily="34" charset="0"/>
              </a:rPr>
              <a:t>Como su nombre lo indica, comprende los medios de conducción mencionados anteriormente, es decir, se pueden utilizar los servicios de automóvil, camión, ferrocarril, barco y avión, indistintamente para el traslado de bienes.</a:t>
            </a:r>
            <a:endParaRPr lang="es-MX" sz="2000" dirty="0">
              <a:latin typeface="Calibri" panose="020F0502020204030204" pitchFamily="34" charset="0"/>
              <a:cs typeface="Calibri" panose="020F0502020204030204" pitchFamily="34" charset="0"/>
            </a:endParaRPr>
          </a:p>
        </p:txBody>
      </p:sp>
      <p:sp>
        <p:nvSpPr>
          <p:cNvPr id="2" name="1 Marcador de número de diapositiva"/>
          <p:cNvSpPr>
            <a:spLocks noGrp="1"/>
          </p:cNvSpPr>
          <p:nvPr>
            <p:ph type="sldNum" sz="quarter" idx="12"/>
          </p:nvPr>
        </p:nvSpPr>
        <p:spPr/>
        <p:txBody>
          <a:bodyPr/>
          <a:lstStyle/>
          <a:p>
            <a:fld id="{B103DBDF-5D3C-4A1A-979A-A472FA1B96AE}" type="slidenum">
              <a:rPr lang="es-MX" sz="1200" b="1" smtClean="0">
                <a:solidFill>
                  <a:schemeClr val="tx2"/>
                </a:solidFill>
              </a:rPr>
              <a:pPr/>
              <a:t>23</a:t>
            </a:fld>
            <a:endParaRPr lang="es-MX" b="1" dirty="0">
              <a:solidFill>
                <a:schemeClr val="tx2"/>
              </a:solidFill>
            </a:endParaRPr>
          </a:p>
        </p:txBody>
      </p:sp>
      <p:pic>
        <p:nvPicPr>
          <p:cNvPr id="4" name="Imagen 3"/>
          <p:cNvPicPr>
            <a:picLocks noChangeAspect="1"/>
          </p:cNvPicPr>
          <p:nvPr/>
        </p:nvPicPr>
        <p:blipFill>
          <a:blip r:embed="rId2"/>
          <a:stretch>
            <a:fillRect/>
          </a:stretch>
        </p:blipFill>
        <p:spPr>
          <a:xfrm>
            <a:off x="3468399" y="3346785"/>
            <a:ext cx="5255207" cy="2719052"/>
          </a:xfrm>
          <a:prstGeom prst="rect">
            <a:avLst/>
          </a:prstGeom>
        </p:spPr>
      </p:pic>
    </p:spTree>
    <p:extLst>
      <p:ext uri="{BB962C8B-B14F-4D97-AF65-F5344CB8AC3E}">
        <p14:creationId xmlns:p14="http://schemas.microsoft.com/office/powerpoint/2010/main" val="1117624502"/>
      </p:ext>
    </p:extLst>
  </p:cSld>
  <p:clrMapOvr>
    <a:masterClrMapping/>
  </p:clrMapOvr>
  <mc:AlternateContent xmlns:mc="http://schemas.openxmlformats.org/markup-compatibility/2006" xmlns:p14="http://schemas.microsoft.com/office/powerpoint/2010/main">
    <mc:Choice Requires="p14">
      <p:transition spd="slow" p14:dur="1500">
        <p:pull dir="u"/>
      </p:transition>
    </mc:Choice>
    <mc:Fallback xmlns="">
      <p:transition spd="slow">
        <p:pull dir="u"/>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3060756" y="605665"/>
            <a:ext cx="6079660" cy="461665"/>
          </a:xfrm>
          <a:prstGeom prst="rect">
            <a:avLst/>
          </a:prstGeom>
          <a:solidFill>
            <a:schemeClr val="accent3">
              <a:lumMod val="20000"/>
              <a:lumOff val="80000"/>
            </a:schemeClr>
          </a:solidFill>
          <a:ln>
            <a:solidFill>
              <a:schemeClr val="accent3"/>
            </a:solidFill>
          </a:ln>
        </p:spPr>
        <p:txBody>
          <a:bodyPr wrap="square" rtlCol="0">
            <a:spAutoFit/>
          </a:bodyPr>
          <a:lstStyle/>
          <a:p>
            <a:pPr algn="ctr"/>
            <a:r>
              <a:rPr lang="es-MX" sz="2400" b="1" dirty="0" smtClean="0">
                <a:latin typeface="Calibri" panose="020F0502020204030204" pitchFamily="34" charset="0"/>
                <a:cs typeface="Calibri" panose="020F0502020204030204" pitchFamily="34" charset="0"/>
              </a:rPr>
              <a:t>Modalidades de contratación</a:t>
            </a:r>
            <a:endParaRPr lang="es-MX" sz="2400" b="1" dirty="0">
              <a:latin typeface="Calibri" panose="020F0502020204030204" pitchFamily="34" charset="0"/>
              <a:cs typeface="Calibri" panose="020F0502020204030204" pitchFamily="34" charset="0"/>
            </a:endParaRPr>
          </a:p>
        </p:txBody>
      </p:sp>
      <p:graphicFrame>
        <p:nvGraphicFramePr>
          <p:cNvPr id="4" name="3 Diagrama"/>
          <p:cNvGraphicFramePr/>
          <p:nvPr>
            <p:extLst>
              <p:ext uri="{D42A27DB-BD31-4B8C-83A1-F6EECF244321}">
                <p14:modId xmlns:p14="http://schemas.microsoft.com/office/powerpoint/2010/main" val="733852989"/>
              </p:ext>
            </p:extLst>
          </p:nvPr>
        </p:nvGraphicFramePr>
        <p:xfrm>
          <a:off x="2217072" y="1291493"/>
          <a:ext cx="7753405" cy="50741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Marcador de número de diapositiva"/>
          <p:cNvSpPr>
            <a:spLocks noGrp="1"/>
          </p:cNvSpPr>
          <p:nvPr>
            <p:ph type="sldNum" sz="quarter" idx="12"/>
          </p:nvPr>
        </p:nvSpPr>
        <p:spPr/>
        <p:txBody>
          <a:bodyPr/>
          <a:lstStyle/>
          <a:p>
            <a:fld id="{B103DBDF-5D3C-4A1A-979A-A472FA1B96AE}" type="slidenum">
              <a:rPr lang="es-MX" smtClean="0">
                <a:solidFill>
                  <a:schemeClr val="accent3">
                    <a:lumMod val="20000"/>
                    <a:lumOff val="80000"/>
                  </a:schemeClr>
                </a:solidFill>
              </a:rPr>
              <a:pPr/>
              <a:t>24</a:t>
            </a:fld>
            <a:endParaRPr lang="es-MX" dirty="0">
              <a:solidFill>
                <a:schemeClr val="accent3">
                  <a:lumMod val="20000"/>
                  <a:lumOff val="80000"/>
                </a:schemeClr>
              </a:solidFill>
            </a:endParaRPr>
          </a:p>
        </p:txBody>
      </p:sp>
    </p:spTree>
    <p:extLst>
      <p:ext uri="{BB962C8B-B14F-4D97-AF65-F5344CB8AC3E}">
        <p14:creationId xmlns:p14="http://schemas.microsoft.com/office/powerpoint/2010/main" val="4145814911"/>
      </p:ext>
    </p:extLst>
  </p:cSld>
  <p:clrMapOvr>
    <a:masterClrMapping/>
  </p:clrMapOvr>
  <mc:AlternateContent xmlns:mc="http://schemas.openxmlformats.org/markup-compatibility/2006" xmlns:p14="http://schemas.microsoft.com/office/powerpoint/2010/main">
    <mc:Choice Requires="p14">
      <p:transition spd="slow" p14:dur="1500">
        <p:randomBar dir="vert"/>
      </p:transition>
    </mc:Choice>
    <mc:Fallback xmlns="">
      <p:transition spd="slow">
        <p:randomBar dir="vert"/>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Elipse"/>
          <p:cNvSpPr/>
          <p:nvPr/>
        </p:nvSpPr>
        <p:spPr>
          <a:xfrm>
            <a:off x="4738678" y="495278"/>
            <a:ext cx="5357850" cy="4000528"/>
          </a:xfrm>
          <a:prstGeom prst="ellipse">
            <a:avLst/>
          </a:prstGeom>
          <a:solidFill>
            <a:schemeClr val="bg1">
              <a:lumMod val="7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a:ln>
                <a:noFill/>
              </a:ln>
              <a:solidFill>
                <a:prstClr val="white"/>
              </a:solidFill>
              <a:effectLst/>
              <a:uLnTx/>
              <a:uFillTx/>
              <a:latin typeface="Calibri"/>
              <a:ea typeface="+mn-ea"/>
              <a:cs typeface="+mn-cs"/>
            </a:endParaRPr>
          </a:p>
        </p:txBody>
      </p:sp>
      <p:sp>
        <p:nvSpPr>
          <p:cNvPr id="3" name="2 Marcador de número de diapositiva"/>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B103DBDF-5D3C-4A1A-979A-A472FA1B96AE}" type="slidenum">
              <a:rPr kumimoji="0" lang="es-MX" sz="1200" b="1" i="0" u="none" strike="noStrike" kern="1200" cap="none" spc="0" normalizeH="0" baseline="0" noProof="0" smtClean="0">
                <a:ln>
                  <a:noFill/>
                </a:ln>
                <a:solidFill>
                  <a:schemeClr val="tx2"/>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25</a:t>
            </a:fld>
            <a:endParaRPr kumimoji="0" lang="es-MX" sz="1200" b="1" i="0" u="none" strike="noStrike" kern="1200" cap="none" spc="0" normalizeH="0" baseline="0" noProof="0" dirty="0">
              <a:ln>
                <a:noFill/>
              </a:ln>
              <a:solidFill>
                <a:schemeClr val="tx2"/>
              </a:solidFill>
              <a:effectLst/>
              <a:uLnTx/>
              <a:uFillTx/>
              <a:latin typeface="Calibri"/>
              <a:ea typeface="+mn-ea"/>
              <a:cs typeface="+mn-cs"/>
            </a:endParaRPr>
          </a:p>
        </p:txBody>
      </p:sp>
      <p:sp>
        <p:nvSpPr>
          <p:cNvPr id="6" name="1 CuadroTexto">
            <a:extLst>
              <a:ext uri="{FF2B5EF4-FFF2-40B4-BE49-F238E27FC236}">
                <a16:creationId xmlns:a16="http://schemas.microsoft.com/office/drawing/2014/main" id="{8C9ADB9E-40C4-48EF-90A9-2F4FDFFAB0F7}"/>
              </a:ext>
            </a:extLst>
          </p:cNvPr>
          <p:cNvSpPr txBox="1"/>
          <p:nvPr/>
        </p:nvSpPr>
        <p:spPr>
          <a:xfrm>
            <a:off x="3238856" y="4905639"/>
            <a:ext cx="6246546" cy="830997"/>
          </a:xfrm>
          <a:prstGeom prst="rect">
            <a:avLst/>
          </a:prstGeom>
          <a:solidFill>
            <a:schemeClr val="accent1"/>
          </a:solidFill>
          <a:ln w="19050">
            <a:solidFill>
              <a:schemeClr val="tx2"/>
            </a:solidFill>
          </a:ln>
        </p:spPr>
        <p:style>
          <a:lnRef idx="1">
            <a:schemeClr val="accent3"/>
          </a:lnRef>
          <a:fillRef idx="2">
            <a:schemeClr val="accent3"/>
          </a:fillRef>
          <a:effectRef idx="1">
            <a:schemeClr val="accent3"/>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sz="4800" b="1" dirty="0" smtClean="0">
                <a:ln>
                  <a:solidFill>
                    <a:srgbClr val="292934"/>
                  </a:solidFill>
                </a:ln>
                <a:solidFill>
                  <a:prstClr val="white">
                    <a:lumMod val="95000"/>
                  </a:prstClr>
                </a:solidFill>
                <a:latin typeface="Calibri"/>
              </a:rPr>
              <a:t>Ramo de Incendio </a:t>
            </a:r>
            <a:r>
              <a:rPr kumimoji="0" lang="es-MX" sz="4800" b="1" i="0" u="none" strike="noStrike" kern="1200" cap="none" spc="0" normalizeH="0" baseline="0" noProof="0" dirty="0" smtClean="0">
                <a:ln>
                  <a:solidFill>
                    <a:srgbClr val="292934"/>
                  </a:solidFill>
                </a:ln>
                <a:solidFill>
                  <a:prstClr val="white">
                    <a:lumMod val="95000"/>
                  </a:prstClr>
                </a:solidFill>
                <a:effectLst/>
                <a:uLnTx/>
                <a:uFillTx/>
                <a:latin typeface="Calibri"/>
              </a:rPr>
              <a:t>  </a:t>
            </a:r>
            <a:endParaRPr kumimoji="0" lang="es-MX" sz="4800" b="0" i="0" u="none" strike="noStrike" kern="1200" cap="none" spc="0" normalizeH="0" baseline="0" noProof="0" dirty="0">
              <a:ln>
                <a:noFill/>
              </a:ln>
              <a:solidFill>
                <a:prstClr val="black"/>
              </a:solidFill>
              <a:effectLst/>
              <a:uLnTx/>
              <a:uFillTx/>
              <a:latin typeface="Calibri"/>
            </a:endParaRPr>
          </a:p>
        </p:txBody>
      </p:sp>
      <p:pic>
        <p:nvPicPr>
          <p:cNvPr id="2" name="Imagen 1"/>
          <p:cNvPicPr>
            <a:picLocks noChangeAspect="1"/>
          </p:cNvPicPr>
          <p:nvPr/>
        </p:nvPicPr>
        <p:blipFill>
          <a:blip r:embed="rId2"/>
          <a:stretch>
            <a:fillRect/>
          </a:stretch>
        </p:blipFill>
        <p:spPr>
          <a:xfrm>
            <a:off x="5081955" y="758845"/>
            <a:ext cx="4671098" cy="3426294"/>
          </a:xfrm>
          <a:prstGeom prst="ellipse">
            <a:avLst/>
          </a:prstGeom>
          <a:ln>
            <a:noFill/>
          </a:ln>
          <a:effectLst>
            <a:softEdge rad="112500"/>
          </a:effectLst>
        </p:spPr>
      </p:pic>
    </p:spTree>
    <p:extLst>
      <p:ext uri="{BB962C8B-B14F-4D97-AF65-F5344CB8AC3E}">
        <p14:creationId xmlns:p14="http://schemas.microsoft.com/office/powerpoint/2010/main" val="486867257"/>
      </p:ext>
    </p:extLst>
  </p:cSld>
  <p:clrMapOvr>
    <a:masterClrMapping/>
  </p:clrMapOvr>
  <mc:AlternateContent xmlns:mc="http://schemas.openxmlformats.org/markup-compatibility/2006" xmlns:p14="http://schemas.microsoft.com/office/powerpoint/2010/main">
    <mc:Choice Requires="p14">
      <p:transition spd="slow" p14:dur="1500">
        <p:wheel spokes="1"/>
      </p:transition>
    </mc:Choice>
    <mc:Fallback xmlns="">
      <p:transition spd="slow">
        <p:wheel spokes="1"/>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a:bodyPr>
          <a:lstStyle/>
          <a:p>
            <a:fld id="{B103DBDF-5D3C-4A1A-979A-A472FA1B96AE}" type="slidenum">
              <a:rPr lang="es-MX" smtClean="0">
                <a:solidFill>
                  <a:schemeClr val="bg1">
                    <a:lumMod val="95000"/>
                  </a:schemeClr>
                </a:solidFill>
              </a:rPr>
              <a:pPr/>
              <a:t>26</a:t>
            </a:fld>
            <a:endParaRPr lang="es-MX" dirty="0">
              <a:solidFill>
                <a:schemeClr val="bg1">
                  <a:lumMod val="95000"/>
                </a:schemeClr>
              </a:solidFill>
            </a:endParaRPr>
          </a:p>
        </p:txBody>
      </p:sp>
      <p:sp>
        <p:nvSpPr>
          <p:cNvPr id="6" name="Rectangle 3"/>
          <p:cNvSpPr txBox="1">
            <a:spLocks noChangeArrowheads="1"/>
          </p:cNvSpPr>
          <p:nvPr/>
        </p:nvSpPr>
        <p:spPr bwMode="auto">
          <a:xfrm>
            <a:off x="1358781" y="1844770"/>
            <a:ext cx="5452218" cy="2214489"/>
          </a:xfrm>
          <a:prstGeom prst="rect">
            <a:avLst/>
          </a:prstGeom>
          <a:solidFill>
            <a:schemeClr val="accent6">
              <a:lumMod val="20000"/>
              <a:lumOff val="80000"/>
            </a:schemeClr>
          </a:solidFill>
          <a:ln>
            <a:solidFill>
              <a:schemeClr val="tx2"/>
            </a:solidFill>
            <a:miter lim="800000"/>
            <a:headEnd/>
            <a:tailEnd/>
          </a:ln>
        </p:spPr>
        <p:txBody>
          <a:bodyPr vert="horz" wrap="square" lIns="91440" tIns="45720" rIns="91440" bIns="45720" numCol="1" anchor="t" anchorCtr="0" compatLnSpc="1">
            <a:prstTxWarp prst="textNoShape">
              <a:avLst/>
            </a:prstTxWarp>
            <a:normAutofit lnSpcReduction="10000"/>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180975" indent="0" algn="just">
              <a:buNone/>
            </a:pPr>
            <a:r>
              <a:rPr lang="es-MX" sz="1700" dirty="0">
                <a:solidFill>
                  <a:schemeClr val="bg2"/>
                </a:solidFill>
                <a:latin typeface="+mn-lt"/>
                <a:cs typeface="Arial" pitchFamily="34" charset="0"/>
              </a:rPr>
              <a:t>.</a:t>
            </a:r>
          </a:p>
          <a:p>
            <a:pPr marL="180975" indent="0" algn="just">
              <a:buNone/>
            </a:pPr>
            <a:r>
              <a:rPr lang="es-MX" sz="2500" dirty="0">
                <a:solidFill>
                  <a:srgbClr val="000000"/>
                </a:solidFill>
                <a:latin typeface="Calibri" panose="020F0502020204030204" pitchFamily="34" charset="0"/>
                <a:cs typeface="Calibri" panose="020F0502020204030204" pitchFamily="34" charset="0"/>
              </a:rPr>
              <a:t>Para el </a:t>
            </a:r>
            <a:r>
              <a:rPr lang="es-MX" sz="2500" b="1" i="1" dirty="0">
                <a:solidFill>
                  <a:schemeClr val="accent3">
                    <a:lumMod val="75000"/>
                  </a:schemeClr>
                </a:solidFill>
                <a:latin typeface="Calibri" panose="020F0502020204030204" pitchFamily="34" charset="0"/>
                <a:cs typeface="Calibri" panose="020F0502020204030204" pitchFamily="34" charset="0"/>
              </a:rPr>
              <a:t>ramo de incendio, </a:t>
            </a:r>
            <a:r>
              <a:rPr lang="es-MX" sz="2500" dirty="0">
                <a:solidFill>
                  <a:srgbClr val="000000"/>
                </a:solidFill>
                <a:latin typeface="Calibri" panose="020F0502020204030204" pitchFamily="34" charset="0"/>
                <a:cs typeface="Calibri" panose="020F0502020204030204" pitchFamily="34" charset="0"/>
              </a:rPr>
              <a:t>los que tengan por base la indemnización de todos los daños y pérdidas causados por incendio, explosión, fulminación o accidentes de naturaleza semejante; </a:t>
            </a:r>
          </a:p>
          <a:p>
            <a:pPr marL="571500" indent="-571500" algn="just">
              <a:buFont typeface="Arial" pitchFamily="34" charset="0"/>
              <a:buAutoNum type="romanUcPeriod"/>
            </a:pPr>
            <a:endParaRPr lang="es-MX" sz="3000" dirty="0"/>
          </a:p>
          <a:p>
            <a:pPr marL="0" indent="0" algn="just">
              <a:lnSpc>
                <a:spcPct val="80000"/>
              </a:lnSpc>
              <a:buNone/>
            </a:pPr>
            <a:endParaRPr lang="es-MX" sz="2600" dirty="0"/>
          </a:p>
          <a:p>
            <a:pPr algn="just">
              <a:lnSpc>
                <a:spcPct val="80000"/>
              </a:lnSpc>
              <a:buFont typeface="Arial" pitchFamily="34" charset="0"/>
              <a:buNone/>
            </a:pPr>
            <a:endParaRPr lang="es-MX" sz="3600" dirty="0"/>
          </a:p>
          <a:p>
            <a:pPr algn="just">
              <a:lnSpc>
                <a:spcPct val="80000"/>
              </a:lnSpc>
              <a:buFontTx/>
              <a:buNone/>
            </a:pPr>
            <a:endParaRPr lang="es-ES" b="1"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91451" y="1961599"/>
            <a:ext cx="4153616" cy="2929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uadroTexto 4"/>
          <p:cNvSpPr txBox="1"/>
          <p:nvPr/>
        </p:nvSpPr>
        <p:spPr>
          <a:xfrm>
            <a:off x="1358780" y="4232625"/>
            <a:ext cx="5452217" cy="646331"/>
          </a:xfrm>
          <a:prstGeom prst="rect">
            <a:avLst/>
          </a:prstGeom>
          <a:solidFill>
            <a:schemeClr val="accent6">
              <a:lumMod val="20000"/>
              <a:lumOff val="80000"/>
            </a:schemeClr>
          </a:solidFill>
          <a:ln>
            <a:solidFill>
              <a:schemeClr val="tx2"/>
            </a:solidFill>
          </a:ln>
        </p:spPr>
        <p:txBody>
          <a:bodyPr wrap="square" rtlCol="0">
            <a:spAutoFit/>
          </a:bodyPr>
          <a:lstStyle/>
          <a:p>
            <a:pPr algn="just"/>
            <a:r>
              <a:rPr lang="es-MX" dirty="0" smtClean="0">
                <a:latin typeface="Calibri" panose="020F0502020204030204" pitchFamily="34" charset="0"/>
                <a:cs typeface="Calibri" panose="020F0502020204030204" pitchFamily="34" charset="0"/>
              </a:rPr>
              <a:t>Artículo 27, fracción VII de la Ley de Instituciones de Seguros y de Fianzas.</a:t>
            </a:r>
            <a:endParaRPr lang="es-MX"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448160082"/>
      </p:ext>
    </p:extLst>
  </p:cSld>
  <p:clrMapOvr>
    <a:masterClrMapping/>
  </p:clrMapOvr>
  <mc:AlternateContent xmlns:mc="http://schemas.openxmlformats.org/markup-compatibility/2006" xmlns:p14="http://schemas.microsoft.com/office/powerpoint/2010/main">
    <mc:Choice Requires="p14">
      <p:transition spd="slow" p14:dur="1500">
        <p:randomBar dir="vert"/>
      </p:transition>
    </mc:Choice>
    <mc:Fallback xmlns="">
      <p:transition spd="slow">
        <p:randomBar dir="vert"/>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a:spLocks noGrp="1" noChangeArrowheads="1"/>
          </p:cNvSpPr>
          <p:nvPr>
            <p:ph idx="4294967295"/>
          </p:nvPr>
        </p:nvSpPr>
        <p:spPr bwMode="auto">
          <a:xfrm>
            <a:off x="1444236" y="1452786"/>
            <a:ext cx="9310080" cy="1799113"/>
          </a:xfrm>
          <a:prstGeom prst="rect">
            <a:avLst/>
          </a:prstGeom>
          <a:solidFill>
            <a:schemeClr val="accent2">
              <a:lumMod val="20000"/>
              <a:lumOff val="80000"/>
            </a:schemeClr>
          </a:solidFill>
          <a:ln>
            <a:miter lim="800000"/>
            <a:headEnd/>
            <a:tailEnd/>
          </a:ln>
        </p:spPr>
        <p:txBody>
          <a:bodyPr>
            <a:normAutofit fontScale="32500" lnSpcReduction="20000"/>
          </a:bodyPr>
          <a:lstStyle/>
          <a:p>
            <a:pPr eaLnBrk="1" hangingPunct="1">
              <a:lnSpc>
                <a:spcPct val="80000"/>
              </a:lnSpc>
            </a:pPr>
            <a:endParaRPr lang="en-US" sz="1800" b="1" i="1" dirty="0"/>
          </a:p>
          <a:p>
            <a:pPr algn="just" eaLnBrk="1" hangingPunct="1">
              <a:lnSpc>
                <a:spcPct val="120000"/>
              </a:lnSpc>
            </a:pPr>
            <a:r>
              <a:rPr lang="es-ES" sz="6200" u="sng" dirty="0">
                <a:latin typeface="Calibri" panose="020F0502020204030204" pitchFamily="34" charset="0"/>
                <a:cs typeface="Calibri" panose="020F0502020204030204" pitchFamily="34" charset="0"/>
              </a:rPr>
              <a:t>Acción directa del fuego:</a:t>
            </a:r>
            <a:r>
              <a:rPr lang="es-ES" sz="6200" dirty="0">
                <a:latin typeface="Calibri" panose="020F0502020204030204" pitchFamily="34" charset="0"/>
                <a:cs typeface="Calibri" panose="020F0502020204030204" pitchFamily="34" charset="0"/>
              </a:rPr>
              <a:t> Bienes afectados la acción directa e inmediata del incendio. Se entiende por acción directa e inmediata del incendio, tanto la combustión con llama de los bienes asegurados, como la transformación de los mismos por el calor que dicha combustión produzca.</a:t>
            </a:r>
          </a:p>
          <a:p>
            <a:pPr algn="just" eaLnBrk="1" hangingPunct="1">
              <a:lnSpc>
                <a:spcPct val="80000"/>
              </a:lnSpc>
              <a:buFontTx/>
              <a:buNone/>
            </a:pPr>
            <a:endParaRPr lang="es-MX" sz="2400" dirty="0"/>
          </a:p>
          <a:p>
            <a:pPr eaLnBrk="1" hangingPunct="1">
              <a:lnSpc>
                <a:spcPct val="80000"/>
              </a:lnSpc>
              <a:buFontTx/>
              <a:buNone/>
            </a:pPr>
            <a:endParaRPr lang="es-ES" sz="1600" dirty="0"/>
          </a:p>
          <a:p>
            <a:pPr eaLnBrk="1" hangingPunct="1">
              <a:lnSpc>
                <a:spcPct val="80000"/>
              </a:lnSpc>
              <a:buFontTx/>
              <a:buNone/>
            </a:pPr>
            <a:endParaRPr lang="es-ES" sz="1800" dirty="0"/>
          </a:p>
          <a:p>
            <a:pPr eaLnBrk="1" hangingPunct="1">
              <a:lnSpc>
                <a:spcPct val="80000"/>
              </a:lnSpc>
            </a:pPr>
            <a:endParaRPr lang="es-ES" sz="1800" dirty="0"/>
          </a:p>
        </p:txBody>
      </p:sp>
      <p:pic>
        <p:nvPicPr>
          <p:cNvPr id="17411" name="Picture 5"/>
          <p:cNvPicPr>
            <a:picLocks noChangeAspect="1" noChangeArrowheads="1"/>
          </p:cNvPicPr>
          <p:nvPr/>
        </p:nvPicPr>
        <p:blipFill>
          <a:blip r:embed="rId2"/>
          <a:srcRect/>
          <a:stretch>
            <a:fillRect/>
          </a:stretch>
        </p:blipFill>
        <p:spPr bwMode="auto">
          <a:xfrm>
            <a:off x="8033046" y="2707758"/>
            <a:ext cx="2721270" cy="3467456"/>
          </a:xfrm>
          <a:prstGeom prst="rect">
            <a:avLst/>
          </a:prstGeom>
          <a:noFill/>
          <a:ln w="9525">
            <a:noFill/>
            <a:miter lim="800000"/>
            <a:headEnd/>
            <a:tailEnd/>
          </a:ln>
        </p:spPr>
      </p:pic>
      <p:sp>
        <p:nvSpPr>
          <p:cNvPr id="17412" name="Rectangle 3"/>
          <p:cNvSpPr>
            <a:spLocks noChangeArrowheads="1"/>
          </p:cNvSpPr>
          <p:nvPr/>
        </p:nvSpPr>
        <p:spPr bwMode="auto">
          <a:xfrm>
            <a:off x="1444236" y="3290133"/>
            <a:ext cx="6494807" cy="2367185"/>
          </a:xfrm>
          <a:prstGeom prst="rect">
            <a:avLst/>
          </a:prstGeom>
          <a:solidFill>
            <a:schemeClr val="accent1">
              <a:lumMod val="20000"/>
              <a:lumOff val="80000"/>
            </a:schemeClr>
          </a:solidFill>
          <a:ln w="9525">
            <a:noFill/>
            <a:miter lim="800000"/>
            <a:headEnd/>
            <a:tailEnd/>
          </a:ln>
        </p:spPr>
        <p:txBody>
          <a:bodyPr/>
          <a:lstStyle/>
          <a:p>
            <a:pPr marL="342900" indent="-342900">
              <a:lnSpc>
                <a:spcPct val="80000"/>
              </a:lnSpc>
              <a:spcBef>
                <a:spcPct val="20000"/>
              </a:spcBef>
              <a:buFont typeface="Arial" charset="0"/>
              <a:buChar char="•"/>
            </a:pPr>
            <a:endParaRPr lang="en-US" b="1" i="1" dirty="0">
              <a:latin typeface="Calibri" pitchFamily="34" charset="0"/>
            </a:endParaRPr>
          </a:p>
          <a:p>
            <a:pPr marL="342900" indent="-342900" algn="just">
              <a:lnSpc>
                <a:spcPct val="80000"/>
              </a:lnSpc>
              <a:spcBef>
                <a:spcPct val="20000"/>
              </a:spcBef>
              <a:buFont typeface="Arial" charset="0"/>
              <a:buChar char="•"/>
            </a:pPr>
            <a:r>
              <a:rPr lang="es-MX" sz="2000" u="sng" dirty="0">
                <a:latin typeface="Calibri" panose="020F0502020204030204" pitchFamily="34" charset="0"/>
                <a:cs typeface="Calibri" panose="020F0502020204030204" pitchFamily="34" charset="0"/>
              </a:rPr>
              <a:t>Daños ocasionados como consecuencia de un incendio </a:t>
            </a:r>
            <a:r>
              <a:rPr lang="es-MX" sz="2000" dirty="0">
                <a:latin typeface="Calibri" panose="020F0502020204030204" pitchFamily="34" charset="0"/>
                <a:cs typeface="Calibri" panose="020F0502020204030204" pitchFamily="34" charset="0"/>
              </a:rPr>
              <a:t>y los causados por el calor, humo, el vapor, o los medios para extinguir o contener el fuego.</a:t>
            </a:r>
          </a:p>
          <a:p>
            <a:pPr marL="342900" indent="-342900" algn="just">
              <a:lnSpc>
                <a:spcPct val="80000"/>
              </a:lnSpc>
              <a:spcBef>
                <a:spcPct val="20000"/>
              </a:spcBef>
              <a:buFont typeface="Arial" charset="0"/>
              <a:buChar char="•"/>
            </a:pPr>
            <a:endParaRPr lang="es-MX" sz="2000" dirty="0">
              <a:latin typeface="Calibri" panose="020F0502020204030204" pitchFamily="34" charset="0"/>
              <a:cs typeface="Calibri" panose="020F0502020204030204" pitchFamily="34" charset="0"/>
            </a:endParaRPr>
          </a:p>
          <a:p>
            <a:pPr marL="342900" indent="-342900" algn="just">
              <a:lnSpc>
                <a:spcPct val="80000"/>
              </a:lnSpc>
              <a:spcBef>
                <a:spcPct val="20000"/>
              </a:spcBef>
              <a:buFont typeface="Arial" charset="0"/>
              <a:buChar char="•"/>
            </a:pPr>
            <a:r>
              <a:rPr lang="es-MX" sz="2000" u="sng" dirty="0">
                <a:latin typeface="Calibri" panose="020F0502020204030204" pitchFamily="34" charset="0"/>
                <a:cs typeface="Calibri" panose="020F0502020204030204" pitchFamily="34" charset="0"/>
              </a:rPr>
              <a:t>Impacto de rayo</a:t>
            </a:r>
            <a:r>
              <a:rPr lang="es-MX" sz="2000" dirty="0">
                <a:latin typeface="Calibri" panose="020F0502020204030204" pitchFamily="34" charset="0"/>
                <a:cs typeface="Calibri" panose="020F0502020204030204" pitchFamily="34" charset="0"/>
              </a:rPr>
              <a:t>: Los deterioros que sufran los bienes asegurados por efecto de rayos que provengan de descargas atmosféricas.</a:t>
            </a:r>
            <a:endParaRPr lang="es-ES" sz="2000" dirty="0">
              <a:latin typeface="Calibri" panose="020F0502020204030204" pitchFamily="34" charset="0"/>
              <a:cs typeface="Calibri" panose="020F0502020204030204" pitchFamily="34" charset="0"/>
            </a:endParaRPr>
          </a:p>
        </p:txBody>
      </p:sp>
      <p:sp>
        <p:nvSpPr>
          <p:cNvPr id="2" name="Marcador de número de diapositiva 1"/>
          <p:cNvSpPr>
            <a:spLocks noGrp="1"/>
          </p:cNvSpPr>
          <p:nvPr>
            <p:ph type="sldNum" sz="quarter" idx="12"/>
          </p:nvPr>
        </p:nvSpPr>
        <p:spPr/>
        <p:txBody>
          <a:bodyPr/>
          <a:lstStyle/>
          <a:p>
            <a:fld id="{4F706B53-573E-4F29-AAE8-1E7739068B54}" type="slidenum">
              <a:rPr lang="es-MX" smtClean="0"/>
              <a:pPr/>
              <a:t>27</a:t>
            </a:fld>
            <a:endParaRPr lang="es-MX"/>
          </a:p>
        </p:txBody>
      </p:sp>
      <p:sp>
        <p:nvSpPr>
          <p:cNvPr id="6" name="Rectangle 2"/>
          <p:cNvSpPr txBox="1">
            <a:spLocks noChangeArrowheads="1"/>
          </p:cNvSpPr>
          <p:nvPr/>
        </p:nvSpPr>
        <p:spPr bwMode="auto">
          <a:xfrm>
            <a:off x="1784648" y="504205"/>
            <a:ext cx="5173579" cy="734938"/>
          </a:xfrm>
          <a:prstGeom prst="rect">
            <a:avLst/>
          </a:prstGeom>
          <a:solidFill>
            <a:schemeClr val="accent2"/>
          </a:solidFill>
          <a:ln>
            <a:solidFill>
              <a:schemeClr val="tx2"/>
            </a:solidFill>
            <a:miter lim="800000"/>
            <a:headEnd/>
            <a:tailEnd/>
          </a:ln>
        </p:spPr>
        <p:txBody>
          <a:bodyPr vert="horz" wrap="square" lIns="91440" tIns="45720" rIns="91440" bIns="45720" numCol="1" rtlCol="0" anchor="ctr" anchorCtr="0" compatLnSpc="1">
            <a:prstTxWarp prst="textNoShape">
              <a:avLst/>
            </a:prstTxWarp>
            <a:no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ES" smtClean="0">
                <a:solidFill>
                  <a:schemeClr val="bg1">
                    <a:lumMod val="95000"/>
                  </a:schemeClr>
                </a:solidFill>
                <a:latin typeface="Calibri" panose="020F0502020204030204" pitchFamily="34" charset="0"/>
                <a:cs typeface="Calibri" panose="020F0502020204030204" pitchFamily="34" charset="0"/>
              </a:rPr>
              <a:t>Coberturas Básicas</a:t>
            </a:r>
            <a:endParaRPr lang="es-ES" dirty="0" smtClean="0">
              <a:solidFill>
                <a:schemeClr val="bg1">
                  <a:lumMod val="95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387062457"/>
      </p:ext>
    </p:extLst>
  </p:cSld>
  <p:clrMapOvr>
    <a:masterClrMapping/>
  </p:clrMapOvr>
  <mc:AlternateContent xmlns:mc="http://schemas.openxmlformats.org/markup-compatibility/2006" xmlns:p14="http://schemas.microsoft.com/office/powerpoint/2010/main">
    <mc:Choice Requires="p14">
      <p:transition spd="slow" p14:dur="1500">
        <p:comb dir="vert"/>
      </p:transition>
    </mc:Choice>
    <mc:Fallback xmlns="">
      <p:transition spd="slow">
        <p:comb dir="vert"/>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idx="1"/>
          </p:nvPr>
        </p:nvSpPr>
        <p:spPr bwMode="auto">
          <a:xfrm>
            <a:off x="1777524" y="572566"/>
            <a:ext cx="4999291" cy="2572285"/>
          </a:xfrm>
          <a:prstGeom prst="rect">
            <a:avLst/>
          </a:prstGeom>
          <a:noFill/>
          <a:ln>
            <a:miter lim="800000"/>
            <a:headEnd/>
            <a:tailEnd/>
          </a:ln>
        </p:spPr>
        <p:txBody>
          <a:bodyPr vert="horz" wrap="square" lIns="91440" tIns="45720" rIns="91440" bIns="45720" numCol="1" rtlCol="0" anchor="t" anchorCtr="0" compatLnSpc="1">
            <a:prstTxWarp prst="textNoShape">
              <a:avLst/>
            </a:prstTxWarp>
            <a:normAutofit/>
          </a:bodyPr>
          <a:lstStyle/>
          <a:p>
            <a:pPr eaLnBrk="1" hangingPunct="1">
              <a:lnSpc>
                <a:spcPct val="80000"/>
              </a:lnSpc>
            </a:pPr>
            <a:endParaRPr lang="es-ES" sz="1200" dirty="0"/>
          </a:p>
          <a:p>
            <a:pPr algn="just" eaLnBrk="1" hangingPunct="1">
              <a:lnSpc>
                <a:spcPct val="80000"/>
              </a:lnSpc>
            </a:pPr>
            <a:r>
              <a:rPr lang="es-MX" sz="2000" u="sng" dirty="0" smtClean="0">
                <a:latin typeface="Calibri" panose="020F0502020204030204" pitchFamily="34" charset="0"/>
                <a:cs typeface="Calibri" panose="020F0502020204030204" pitchFamily="34" charset="0"/>
              </a:rPr>
              <a:t>Explosión</a:t>
            </a:r>
            <a:r>
              <a:rPr lang="es-MX" sz="2000" u="sng" dirty="0">
                <a:latin typeface="Calibri" panose="020F0502020204030204" pitchFamily="34" charset="0"/>
                <a:cs typeface="Calibri" panose="020F0502020204030204" pitchFamily="34" charset="0"/>
              </a:rPr>
              <a:t>:</a:t>
            </a:r>
            <a:r>
              <a:rPr lang="es-MX" sz="2000" dirty="0">
                <a:latin typeface="Calibri" panose="020F0502020204030204" pitchFamily="34" charset="0"/>
                <a:cs typeface="Calibri" panose="020F0502020204030204" pitchFamily="34" charset="0"/>
              </a:rPr>
              <a:t> Los deterioros que sufran los objetos asegurados por explosión, sólo en aquellos inmuebles cuyo único y exclusivo uso sea habitacional y siempre que la explosión haya tenido lugar en artefactos o elementos cuyo uso habitual, reconocido y único, sea el doméstico.</a:t>
            </a:r>
          </a:p>
          <a:p>
            <a:pPr algn="just" eaLnBrk="1" hangingPunct="1">
              <a:lnSpc>
                <a:spcPct val="80000"/>
              </a:lnSpc>
            </a:pPr>
            <a:endParaRPr lang="es-ES" sz="2800" dirty="0">
              <a:latin typeface="Arial" panose="020B0604020202020204" pitchFamily="34" charset="0"/>
              <a:cs typeface="Arial" panose="020B0604020202020204" pitchFamily="34" charset="0"/>
            </a:endParaRPr>
          </a:p>
          <a:p>
            <a:pPr eaLnBrk="1" hangingPunct="1">
              <a:lnSpc>
                <a:spcPct val="80000"/>
              </a:lnSpc>
            </a:pPr>
            <a:endParaRPr lang="es-MX" sz="2800" dirty="0">
              <a:latin typeface="Arial" panose="020B0604020202020204" pitchFamily="34" charset="0"/>
              <a:cs typeface="Arial" panose="020B0604020202020204" pitchFamily="34" charset="0"/>
            </a:endParaRPr>
          </a:p>
          <a:p>
            <a:pPr eaLnBrk="1" hangingPunct="1">
              <a:lnSpc>
                <a:spcPct val="80000"/>
              </a:lnSpc>
            </a:pPr>
            <a:endParaRPr lang="es-MX" sz="1200" dirty="0"/>
          </a:p>
        </p:txBody>
      </p:sp>
      <p:pic>
        <p:nvPicPr>
          <p:cNvPr id="18436" name="Picture 6"/>
          <p:cNvPicPr>
            <a:picLocks noChangeAspect="1" noChangeArrowheads="1"/>
          </p:cNvPicPr>
          <p:nvPr/>
        </p:nvPicPr>
        <p:blipFill>
          <a:blip r:embed="rId2"/>
          <a:srcRect/>
          <a:stretch>
            <a:fillRect/>
          </a:stretch>
        </p:blipFill>
        <p:spPr bwMode="auto">
          <a:xfrm>
            <a:off x="6966114" y="572566"/>
            <a:ext cx="3815268" cy="2572285"/>
          </a:xfrm>
          <a:prstGeom prst="rect">
            <a:avLst/>
          </a:prstGeom>
          <a:noFill/>
          <a:ln w="9525">
            <a:noFill/>
            <a:miter lim="800000"/>
            <a:headEnd/>
            <a:tailEnd/>
          </a:ln>
        </p:spPr>
      </p:pic>
      <p:sp>
        <p:nvSpPr>
          <p:cNvPr id="2" name="Marcador de número de diapositiva 1"/>
          <p:cNvSpPr>
            <a:spLocks noGrp="1"/>
          </p:cNvSpPr>
          <p:nvPr>
            <p:ph type="sldNum" sz="quarter" idx="12"/>
          </p:nvPr>
        </p:nvSpPr>
        <p:spPr/>
        <p:txBody>
          <a:bodyPr/>
          <a:lstStyle/>
          <a:p>
            <a:fld id="{4F706B53-573E-4F29-AAE8-1E7739068B54}" type="slidenum">
              <a:rPr lang="es-MX" smtClean="0"/>
              <a:pPr/>
              <a:t>28</a:t>
            </a:fld>
            <a:endParaRPr lang="es-MX"/>
          </a:p>
        </p:txBody>
      </p:sp>
      <p:sp>
        <p:nvSpPr>
          <p:cNvPr id="6" name="Rectangle 3"/>
          <p:cNvSpPr txBox="1">
            <a:spLocks noChangeArrowheads="1"/>
          </p:cNvSpPr>
          <p:nvPr/>
        </p:nvSpPr>
        <p:spPr bwMode="auto">
          <a:xfrm>
            <a:off x="5332576" y="3428999"/>
            <a:ext cx="5554766" cy="2606603"/>
          </a:xfrm>
          <a:prstGeom prst="rect">
            <a:avLst/>
          </a:prstGeom>
          <a:noFill/>
          <a:ln>
            <a:noFill/>
            <a:miter lim="800000"/>
            <a:headEnd/>
            <a:tailEnd/>
          </a:ln>
        </p:spPr>
        <p:txBody>
          <a:bodyPr vert="horz" wrap="square" lIns="91440" tIns="45720" rIns="91440" bIns="45720" numCol="1" rtlCol="0" anchor="t" anchorCtr="0" compatLnSpc="1">
            <a:prstTxWarp prst="textNoShape">
              <a:avLst/>
            </a:prstTxWarp>
            <a:normAutofit/>
          </a:bodyPr>
          <a:lst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a:lstStyle>
          <a:p>
            <a:pPr>
              <a:lnSpc>
                <a:spcPct val="80000"/>
              </a:lnSpc>
            </a:pPr>
            <a:endParaRPr lang="es-ES" sz="1200" dirty="0" smtClean="0"/>
          </a:p>
          <a:p>
            <a:pPr algn="just">
              <a:lnSpc>
                <a:spcPct val="80000"/>
              </a:lnSpc>
            </a:pPr>
            <a:endParaRPr lang="es-MX" sz="2000" u="sng" dirty="0" smtClean="0">
              <a:latin typeface="Calibri" panose="020F0502020204030204" pitchFamily="34" charset="0"/>
              <a:cs typeface="Calibri" panose="020F0502020204030204" pitchFamily="34" charset="0"/>
            </a:endParaRPr>
          </a:p>
          <a:p>
            <a:pPr algn="just">
              <a:lnSpc>
                <a:spcPct val="80000"/>
              </a:lnSpc>
            </a:pPr>
            <a:r>
              <a:rPr lang="es-MX" sz="2000" u="sng" dirty="0" smtClean="0">
                <a:latin typeface="Calibri" panose="020F0502020204030204" pitchFamily="34" charset="0"/>
                <a:cs typeface="Calibri" panose="020F0502020204030204" pitchFamily="34" charset="0"/>
              </a:rPr>
              <a:t>Terremoto, temblor y/o erupción volcánica</a:t>
            </a:r>
            <a:r>
              <a:rPr lang="es-MX" sz="2000" dirty="0" smtClean="0">
                <a:latin typeface="Calibri" panose="020F0502020204030204" pitchFamily="34" charset="0"/>
                <a:cs typeface="Calibri" panose="020F0502020204030204" pitchFamily="34" charset="0"/>
              </a:rPr>
              <a:t>: Incendios que directa o indirectamente tuvieren por origen o fueren una consecuencia de estos fenómenos o cualquier otra convulsión de la naturaleza y perturbación atmosférica.</a:t>
            </a:r>
          </a:p>
          <a:p>
            <a:pPr>
              <a:lnSpc>
                <a:spcPct val="80000"/>
              </a:lnSpc>
            </a:pPr>
            <a:endParaRPr lang="es-MX" sz="1200" dirty="0"/>
          </a:p>
        </p:txBody>
      </p:sp>
      <p:pic>
        <p:nvPicPr>
          <p:cNvPr id="3" name="Imagen 2"/>
          <p:cNvPicPr>
            <a:picLocks noChangeAspect="1"/>
          </p:cNvPicPr>
          <p:nvPr/>
        </p:nvPicPr>
        <p:blipFill>
          <a:blip r:embed="rId3"/>
          <a:stretch>
            <a:fillRect/>
          </a:stretch>
        </p:blipFill>
        <p:spPr>
          <a:xfrm>
            <a:off x="1777525" y="3429000"/>
            <a:ext cx="3008890" cy="2606603"/>
          </a:xfrm>
          <a:prstGeom prst="rect">
            <a:avLst/>
          </a:prstGeom>
        </p:spPr>
      </p:pic>
    </p:spTree>
    <p:extLst>
      <p:ext uri="{BB962C8B-B14F-4D97-AF65-F5344CB8AC3E}">
        <p14:creationId xmlns:p14="http://schemas.microsoft.com/office/powerpoint/2010/main" val="220111267"/>
      </p:ext>
    </p:extLst>
  </p:cSld>
  <p:clrMapOvr>
    <a:masterClrMapping/>
  </p:clrMapOvr>
  <mc:AlternateContent xmlns:mc="http://schemas.openxmlformats.org/markup-compatibility/2006" xmlns:p14="http://schemas.microsoft.com/office/powerpoint/2010/main">
    <mc:Choice Requires="p14">
      <p:transition spd="slow" p14:dur="1500">
        <p:cover dir="d"/>
      </p:transition>
    </mc:Choice>
    <mc:Fallback xmlns="">
      <p:transition spd="slow">
        <p:cover dir="d"/>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p:cNvSpPr>
            <a:spLocks noGrp="1" noChangeArrowheads="1"/>
          </p:cNvSpPr>
          <p:nvPr>
            <p:ph idx="1"/>
          </p:nvPr>
        </p:nvSpPr>
        <p:spPr bwMode="auto">
          <a:xfrm>
            <a:off x="1780373" y="957133"/>
            <a:ext cx="8631254" cy="4896741"/>
          </a:xfrm>
          <a:prstGeom prst="rect">
            <a:avLst/>
          </a:prstGeom>
          <a:solidFill>
            <a:schemeClr val="accent4">
              <a:lumMod val="20000"/>
              <a:lumOff val="80000"/>
            </a:schemeClr>
          </a:solidFill>
          <a:ln>
            <a:miter lim="800000"/>
            <a:headEnd/>
            <a:tailEnd/>
          </a:ln>
        </p:spPr>
        <p:txBody>
          <a:bodyPr vert="horz" wrap="square" lIns="91440" tIns="45720" rIns="91440" bIns="45720" numCol="1" rtlCol="0" anchor="t" anchorCtr="0" compatLnSpc="1">
            <a:prstTxWarp prst="textNoShape">
              <a:avLst/>
            </a:prstTxWarp>
            <a:normAutofit/>
          </a:bodyPr>
          <a:lstStyle/>
          <a:p>
            <a:pPr algn="just" eaLnBrk="1" hangingPunct="1">
              <a:lnSpc>
                <a:spcPct val="80000"/>
              </a:lnSpc>
            </a:pPr>
            <a:endParaRPr lang="es-MX" sz="2400" dirty="0"/>
          </a:p>
          <a:p>
            <a:pPr algn="just" eaLnBrk="1" hangingPunct="1">
              <a:lnSpc>
                <a:spcPct val="80000"/>
              </a:lnSpc>
            </a:pPr>
            <a:r>
              <a:rPr lang="es-MX" sz="2000" u="sng" dirty="0">
                <a:latin typeface="Calibri" panose="020F0502020204030204" pitchFamily="34" charset="0"/>
                <a:cs typeface="Calibri" panose="020F0502020204030204" pitchFamily="34" charset="0"/>
              </a:rPr>
              <a:t>Lluvia e inundación</a:t>
            </a:r>
            <a:r>
              <a:rPr lang="es-MX" sz="2000" dirty="0">
                <a:latin typeface="Calibri" panose="020F0502020204030204" pitchFamily="34" charset="0"/>
                <a:cs typeface="Calibri" panose="020F0502020204030204" pitchFamily="34" charset="0"/>
              </a:rPr>
              <a:t>: Los daños materiales a consecuencia de inundación o desbordamiento de cauces, siempre que éstos tengan su origen en fenómenos de la naturaleza causados por la acción directa e inmediata del agua proveniente de rotura de cañerías, de desagües o desbordamientos de estanques matrices, cualquiera sea su lugar de origen.</a:t>
            </a:r>
          </a:p>
          <a:p>
            <a:pPr algn="just" eaLnBrk="1" hangingPunct="1">
              <a:lnSpc>
                <a:spcPct val="80000"/>
              </a:lnSpc>
            </a:pPr>
            <a:endParaRPr lang="es-ES" sz="2000" dirty="0">
              <a:latin typeface="Calibri" panose="020F0502020204030204" pitchFamily="34" charset="0"/>
              <a:cs typeface="Calibri" panose="020F0502020204030204" pitchFamily="34" charset="0"/>
            </a:endParaRPr>
          </a:p>
          <a:p>
            <a:pPr algn="just" eaLnBrk="1" hangingPunct="1">
              <a:lnSpc>
                <a:spcPct val="80000"/>
              </a:lnSpc>
            </a:pPr>
            <a:r>
              <a:rPr lang="es-MX" sz="2000" u="sng" dirty="0">
                <a:latin typeface="Calibri" panose="020F0502020204030204" pitchFamily="34" charset="0"/>
                <a:cs typeface="Calibri" panose="020F0502020204030204" pitchFamily="34" charset="0"/>
              </a:rPr>
              <a:t>Daños por agua</a:t>
            </a:r>
            <a:r>
              <a:rPr lang="es-MX" sz="2000" dirty="0">
                <a:latin typeface="Calibri" panose="020F0502020204030204" pitchFamily="34" charset="0"/>
                <a:cs typeface="Calibri" panose="020F0502020204030204" pitchFamily="34" charset="0"/>
              </a:rPr>
              <a:t>: Desperfectos en la vivienda del asegurado o humedades provocadas por un vecino. </a:t>
            </a:r>
            <a:r>
              <a:rPr lang="en-US" sz="2000" dirty="0">
                <a:latin typeface="Calibri" panose="020F0502020204030204" pitchFamily="34" charset="0"/>
                <a:cs typeface="Calibri" panose="020F0502020204030204" pitchFamily="34" charset="0"/>
              </a:rPr>
              <a:t>El </a:t>
            </a:r>
            <a:r>
              <a:rPr lang="es-MX" sz="2000" dirty="0">
                <a:latin typeface="Calibri" panose="020F0502020204030204" pitchFamily="34" charset="0"/>
                <a:cs typeface="Calibri" panose="020F0502020204030204" pitchFamily="34" charset="0"/>
              </a:rPr>
              <a:t>seguro</a:t>
            </a:r>
            <a:r>
              <a:rPr lang="en-US" sz="2000" dirty="0">
                <a:latin typeface="Calibri" panose="020F0502020204030204" pitchFamily="34" charset="0"/>
                <a:cs typeface="Calibri" panose="020F0502020204030204" pitchFamily="34" charset="0"/>
              </a:rPr>
              <a:t> </a:t>
            </a:r>
            <a:r>
              <a:rPr lang="es-MX" sz="2000" dirty="0" smtClean="0">
                <a:latin typeface="Calibri" panose="020F0502020204030204" pitchFamily="34" charset="0"/>
                <a:cs typeface="Calibri" panose="020F0502020204030204" pitchFamily="34" charset="0"/>
              </a:rPr>
              <a:t>procederá a la localización de las averías y a la inmediata reparación</a:t>
            </a:r>
            <a:r>
              <a:rPr lang="en-US" sz="2000" dirty="0" smtClean="0">
                <a:latin typeface="Calibri" panose="020F0502020204030204" pitchFamily="34" charset="0"/>
                <a:cs typeface="Calibri" panose="020F0502020204030204" pitchFamily="34" charset="0"/>
              </a:rPr>
              <a:t>. </a:t>
            </a:r>
            <a:endParaRPr lang="es-ES" sz="2000" dirty="0">
              <a:latin typeface="Calibri" panose="020F0502020204030204" pitchFamily="34" charset="0"/>
              <a:cs typeface="Calibri" panose="020F0502020204030204" pitchFamily="34" charset="0"/>
            </a:endParaRPr>
          </a:p>
          <a:p>
            <a:pPr algn="just" eaLnBrk="1" hangingPunct="1">
              <a:lnSpc>
                <a:spcPct val="80000"/>
              </a:lnSpc>
            </a:pPr>
            <a:endParaRPr lang="es-ES" sz="2800" dirty="0">
              <a:latin typeface="Arial" panose="020B0604020202020204" pitchFamily="34" charset="0"/>
              <a:cs typeface="Arial" panose="020B0604020202020204" pitchFamily="34" charset="0"/>
            </a:endParaRPr>
          </a:p>
          <a:p>
            <a:pPr eaLnBrk="1" hangingPunct="1">
              <a:lnSpc>
                <a:spcPct val="80000"/>
              </a:lnSpc>
            </a:pPr>
            <a:endParaRPr lang="es-ES" sz="2800" dirty="0">
              <a:latin typeface="Arial" panose="020B0604020202020204" pitchFamily="34" charset="0"/>
              <a:cs typeface="Arial" panose="020B0604020202020204" pitchFamily="34" charset="0"/>
            </a:endParaRPr>
          </a:p>
          <a:p>
            <a:pPr eaLnBrk="1" hangingPunct="1">
              <a:lnSpc>
                <a:spcPct val="80000"/>
              </a:lnSpc>
            </a:pPr>
            <a:endParaRPr lang="es-ES" sz="1400" dirty="0"/>
          </a:p>
          <a:p>
            <a:pPr eaLnBrk="1" hangingPunct="1">
              <a:lnSpc>
                <a:spcPct val="80000"/>
              </a:lnSpc>
            </a:pPr>
            <a:endParaRPr lang="es-MX" sz="1200" dirty="0"/>
          </a:p>
          <a:p>
            <a:pPr eaLnBrk="1" hangingPunct="1">
              <a:lnSpc>
                <a:spcPct val="80000"/>
              </a:lnSpc>
            </a:pPr>
            <a:endParaRPr lang="es-MX" sz="1200" dirty="0"/>
          </a:p>
        </p:txBody>
      </p:sp>
      <p:pic>
        <p:nvPicPr>
          <p:cNvPr id="20483" name="Picture 5"/>
          <p:cNvPicPr>
            <a:picLocks noChangeAspect="1" noChangeArrowheads="1"/>
          </p:cNvPicPr>
          <p:nvPr/>
        </p:nvPicPr>
        <p:blipFill rotWithShape="1">
          <a:blip r:embed="rId2"/>
          <a:srcRect b="19539"/>
          <a:stretch/>
        </p:blipFill>
        <p:spPr bwMode="auto">
          <a:xfrm>
            <a:off x="6096000" y="3809095"/>
            <a:ext cx="3289300" cy="1984958"/>
          </a:xfrm>
          <a:prstGeom prst="rect">
            <a:avLst/>
          </a:prstGeom>
          <a:noFill/>
          <a:ln w="9525">
            <a:noFill/>
            <a:miter lim="800000"/>
            <a:headEnd/>
            <a:tailEnd/>
          </a:ln>
        </p:spPr>
      </p:pic>
      <p:sp>
        <p:nvSpPr>
          <p:cNvPr id="2" name="Marcador de número de diapositiva 1"/>
          <p:cNvSpPr>
            <a:spLocks noGrp="1"/>
          </p:cNvSpPr>
          <p:nvPr>
            <p:ph type="sldNum" sz="quarter" idx="12"/>
          </p:nvPr>
        </p:nvSpPr>
        <p:spPr/>
        <p:txBody>
          <a:bodyPr/>
          <a:lstStyle/>
          <a:p>
            <a:fld id="{4F706B53-573E-4F29-AAE8-1E7739068B54}" type="slidenum">
              <a:rPr lang="es-MX" smtClean="0"/>
              <a:pPr/>
              <a:t>29</a:t>
            </a:fld>
            <a:endParaRPr lang="es-MX"/>
          </a:p>
        </p:txBody>
      </p:sp>
    </p:spTree>
    <p:extLst>
      <p:ext uri="{BB962C8B-B14F-4D97-AF65-F5344CB8AC3E}">
        <p14:creationId xmlns:p14="http://schemas.microsoft.com/office/powerpoint/2010/main" val="3305521838"/>
      </p:ext>
    </p:extLst>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510809" y="133724"/>
            <a:ext cx="2857496" cy="936104"/>
          </a:xfrm>
        </p:spPr>
        <p:txBody>
          <a:bodyPr>
            <a:normAutofit fontScale="90000"/>
          </a:bodyPr>
          <a:lstStyle/>
          <a:p>
            <a:pPr algn="r"/>
            <a:r>
              <a:rPr lang="es-ES" sz="3100" dirty="0"/>
              <a:t/>
            </a:r>
            <a:br>
              <a:rPr lang="es-ES" sz="3100" dirty="0"/>
            </a:br>
            <a:r>
              <a:rPr lang="es-ES" sz="1800" dirty="0"/>
              <a:t>F</a:t>
            </a:r>
            <a:r>
              <a:rPr lang="es-ES" sz="1300" dirty="0"/>
              <a:t>ACULTAD DE ECONOMÍA</a:t>
            </a:r>
            <a:br>
              <a:rPr lang="es-ES" sz="1300" dirty="0"/>
            </a:br>
            <a:r>
              <a:rPr lang="es-ES" sz="1300" dirty="0"/>
              <a:t>LICENCIATURA EN ACTUARÍA</a:t>
            </a:r>
            <a:r>
              <a:rPr lang="es-ES" dirty="0"/>
              <a:t/>
            </a:r>
            <a:br>
              <a:rPr lang="es-ES" dirty="0"/>
            </a:br>
            <a:endParaRPr lang="es-MX" dirty="0"/>
          </a:p>
        </p:txBody>
      </p:sp>
      <p:sp>
        <p:nvSpPr>
          <p:cNvPr id="3" name="Marcador de número de diapositiva 2"/>
          <p:cNvSpPr>
            <a:spLocks noGrp="1"/>
          </p:cNvSpPr>
          <p:nvPr>
            <p:ph type="sldNum" sz="quarter" idx="12"/>
          </p:nvPr>
        </p:nvSpPr>
        <p:spPr>
          <a:xfrm>
            <a:off x="12061517" y="5999480"/>
            <a:ext cx="45719" cy="45719"/>
          </a:xfrm>
        </p:spPr>
        <p:txBody>
          <a:bodyPr>
            <a:normAutofit fontScale="25000" lnSpcReduction="20000"/>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F706B53-573E-4F29-AAE8-1E7739068B54}" type="slidenum">
              <a:rPr kumimoji="0" lang="es-MX" sz="1800" b="0" i="0" u="none" strike="noStrike" kern="1200" cap="none" spc="0" normalizeH="0" baseline="0" noProof="0" smtClean="0">
                <a:ln>
                  <a:noFill/>
                </a:ln>
                <a:solidFill>
                  <a:srgbClr val="A5300F"/>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a:t>
            </a:fld>
            <a:endParaRPr kumimoji="0" lang="es-MX" sz="1800" b="0" i="0" u="none" strike="noStrike" kern="1200" cap="none" spc="0" normalizeH="0" baseline="0" noProof="0" dirty="0">
              <a:ln>
                <a:noFill/>
              </a:ln>
              <a:solidFill>
                <a:srgbClr val="A5300F"/>
              </a:solidFill>
              <a:effectLst/>
              <a:uLnTx/>
              <a:uFillTx/>
              <a:latin typeface="Calibri"/>
              <a:ea typeface="+mn-ea"/>
              <a:cs typeface="+mn-cs"/>
            </a:endParaRPr>
          </a:p>
        </p:txBody>
      </p:sp>
      <p:pic>
        <p:nvPicPr>
          <p:cNvPr id="4" name="Picture 3"/>
          <p:cNvPicPr>
            <a:picLocks noChangeAspect="1" noChangeArrowheads="1"/>
          </p:cNvPicPr>
          <p:nvPr/>
        </p:nvPicPr>
        <p:blipFill>
          <a:blip r:embed="rId2"/>
          <a:srcRect/>
          <a:stretch>
            <a:fillRect/>
          </a:stretch>
        </p:blipFill>
        <p:spPr bwMode="auto">
          <a:xfrm>
            <a:off x="9508666" y="287545"/>
            <a:ext cx="701220" cy="628462"/>
          </a:xfrm>
          <a:prstGeom prst="rect">
            <a:avLst/>
          </a:prstGeom>
          <a:noFill/>
          <a:ln w="9525">
            <a:solidFill>
              <a:schemeClr val="accent3">
                <a:lumMod val="75000"/>
              </a:schemeClr>
            </a:solidFill>
            <a:miter lim="800000"/>
            <a:headEnd/>
            <a:tailEnd/>
          </a:ln>
        </p:spPr>
      </p:pic>
      <p:sp>
        <p:nvSpPr>
          <p:cNvPr id="5" name="4 CuadroTexto"/>
          <p:cNvSpPr txBox="1"/>
          <p:nvPr/>
        </p:nvSpPr>
        <p:spPr>
          <a:xfrm>
            <a:off x="1972811" y="532630"/>
            <a:ext cx="3606800" cy="646331"/>
          </a:xfrm>
          <a:prstGeom prst="rect">
            <a:avLst/>
          </a:prstGeom>
          <a:solidFill>
            <a:schemeClr val="tx2"/>
          </a:solidFill>
          <a:ln>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360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Calibri"/>
                <a:ea typeface="+mn-ea"/>
                <a:cs typeface="+mn-cs"/>
              </a:rPr>
              <a:t>CONTENIDO</a:t>
            </a:r>
            <a:endParaRPr kumimoji="0" lang="es-MX" sz="360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Calibri"/>
              <a:ea typeface="+mn-ea"/>
              <a:cs typeface="+mn-cs"/>
            </a:endParaRPr>
          </a:p>
        </p:txBody>
      </p:sp>
      <p:graphicFrame>
        <p:nvGraphicFramePr>
          <p:cNvPr id="6" name="5 Tabla"/>
          <p:cNvGraphicFramePr>
            <a:graphicFrameLocks noGrp="1"/>
          </p:cNvGraphicFramePr>
          <p:nvPr>
            <p:extLst>
              <p:ext uri="{D42A27DB-BD31-4B8C-83A1-F6EECF244321}">
                <p14:modId xmlns:p14="http://schemas.microsoft.com/office/powerpoint/2010/main" val="2316776962"/>
              </p:ext>
            </p:extLst>
          </p:nvPr>
        </p:nvGraphicFramePr>
        <p:xfrm>
          <a:off x="1995958" y="1238071"/>
          <a:ext cx="8213928" cy="5273040"/>
        </p:xfrm>
        <a:graphic>
          <a:graphicData uri="http://schemas.openxmlformats.org/drawingml/2006/table">
            <a:tbl>
              <a:tblPr firstRow="1" bandRow="1">
                <a:tableStyleId>{284E427A-3D55-4303-BF80-6455036E1DE7}</a:tableStyleId>
              </a:tblPr>
              <a:tblGrid>
                <a:gridCol w="7447414">
                  <a:extLst>
                    <a:ext uri="{9D8B030D-6E8A-4147-A177-3AD203B41FA5}">
                      <a16:colId xmlns:a16="http://schemas.microsoft.com/office/drawing/2014/main" val="20000"/>
                    </a:ext>
                  </a:extLst>
                </a:gridCol>
                <a:gridCol w="766514">
                  <a:extLst>
                    <a:ext uri="{9D8B030D-6E8A-4147-A177-3AD203B41FA5}">
                      <a16:colId xmlns:a16="http://schemas.microsoft.com/office/drawing/2014/main" val="20001"/>
                    </a:ext>
                  </a:extLst>
                </a:gridCol>
              </a:tblGrid>
              <a:tr h="3860651">
                <a:tc>
                  <a:txBody>
                    <a:bodyPr/>
                    <a:lstStyle/>
                    <a:p>
                      <a:pPr algn="r"/>
                      <a:r>
                        <a:rPr lang="es-MX" sz="2000" dirty="0" smtClean="0">
                          <a:latin typeface="Calibri" panose="020F0502020204030204" pitchFamily="34" charset="0"/>
                          <a:cs typeface="Calibri" panose="020F0502020204030204" pitchFamily="34" charset="0"/>
                        </a:rPr>
                        <a:t>Guion</a:t>
                      </a:r>
                      <a:r>
                        <a:rPr lang="es-MX" sz="2000" baseline="0" dirty="0" smtClean="0">
                          <a:latin typeface="Calibri" panose="020F0502020204030204" pitchFamily="34" charset="0"/>
                          <a:cs typeface="Calibri" panose="020F0502020204030204" pitchFamily="34" charset="0"/>
                        </a:rPr>
                        <a:t> Explicativo (</a:t>
                      </a:r>
                      <a:r>
                        <a:rPr lang="es-MX" sz="2000" baseline="0" smtClean="0">
                          <a:latin typeface="Calibri" panose="020F0502020204030204" pitchFamily="34" charset="0"/>
                          <a:cs typeface="Calibri" panose="020F0502020204030204" pitchFamily="34" charset="0"/>
                        </a:rPr>
                        <a:t>Justificación Académica)</a:t>
                      </a:r>
                      <a:endParaRPr lang="es-MX" sz="2000" baseline="0" dirty="0" smtClean="0">
                        <a:latin typeface="Calibri" panose="020F0502020204030204" pitchFamily="34" charset="0"/>
                        <a:cs typeface="Calibri" panose="020F0502020204030204" pitchFamily="34" charset="0"/>
                      </a:endParaRPr>
                    </a:p>
                    <a:p>
                      <a:pPr algn="r"/>
                      <a:endParaRPr lang="es-MX" sz="2000" baseline="0" dirty="0">
                        <a:latin typeface="Calibri" panose="020F0502020204030204" pitchFamily="34" charset="0"/>
                        <a:cs typeface="Calibri" panose="020F0502020204030204" pitchFamily="34" charset="0"/>
                      </a:endParaRPr>
                    </a:p>
                    <a:p>
                      <a:pPr algn="r"/>
                      <a:r>
                        <a:rPr lang="es-MX" sz="2000" dirty="0" smtClean="0">
                          <a:latin typeface="Calibri" panose="020F0502020204030204" pitchFamily="34" charset="0"/>
                          <a:cs typeface="Calibri" panose="020F0502020204030204" pitchFamily="34" charset="0"/>
                        </a:rPr>
                        <a:t>Ramos de seguros</a:t>
                      </a:r>
                    </a:p>
                    <a:p>
                      <a:pPr algn="r"/>
                      <a:r>
                        <a:rPr lang="es-MX" sz="2000" dirty="0" smtClean="0">
                          <a:latin typeface="Calibri" panose="020F0502020204030204" pitchFamily="34" charset="0"/>
                          <a:cs typeface="Calibri" panose="020F0502020204030204" pitchFamily="34" charset="0"/>
                        </a:rPr>
                        <a:t>Ramo de daños</a:t>
                      </a:r>
                      <a:endParaRPr lang="es-MX" sz="2000" dirty="0">
                        <a:latin typeface="Calibri" panose="020F0502020204030204" pitchFamily="34" charset="0"/>
                        <a:cs typeface="Calibri" panose="020F0502020204030204" pitchFamily="34" charset="0"/>
                      </a:endParaRPr>
                    </a:p>
                    <a:p>
                      <a:pPr marL="179388" marR="0" lvl="0" indent="0" algn="r" defTabSz="914400" rtl="0" eaLnBrk="1" fontAlgn="auto" latinLnBrk="0" hangingPunct="1">
                        <a:lnSpc>
                          <a:spcPct val="100000"/>
                        </a:lnSpc>
                        <a:spcBef>
                          <a:spcPts val="0"/>
                        </a:spcBef>
                        <a:spcAft>
                          <a:spcPts val="0"/>
                        </a:spcAft>
                        <a:buClrTx/>
                        <a:buSzTx/>
                        <a:buFontTx/>
                        <a:buNone/>
                        <a:tabLst/>
                        <a:defRPr/>
                      </a:pPr>
                      <a:r>
                        <a:rPr lang="es-MX" sz="2000" dirty="0" smtClean="0">
                          <a:latin typeface="Calibri" panose="020F0502020204030204" pitchFamily="34" charset="0"/>
                          <a:cs typeface="Calibri" panose="020F0502020204030204" pitchFamily="34" charset="0"/>
                        </a:rPr>
                        <a:t>Ramo </a:t>
                      </a:r>
                      <a:r>
                        <a:rPr kumimoji="0" lang="es-MX" sz="2000" b="1" i="0" u="none" strike="noStrike" kern="1200" cap="none" spc="0" normalizeH="0" baseline="0" noProof="0" dirty="0" smtClean="0">
                          <a:ln>
                            <a:noFill/>
                          </a:ln>
                          <a:solidFill>
                            <a:schemeClr val="bg1"/>
                          </a:solidFill>
                          <a:effectLst/>
                          <a:uLnTx/>
                          <a:uFillTx/>
                          <a:latin typeface="Calibri" panose="020F0502020204030204" pitchFamily="34" charset="0"/>
                          <a:ea typeface="+mn-ea"/>
                          <a:cs typeface="Calibri" panose="020F0502020204030204" pitchFamily="34" charset="0"/>
                        </a:rPr>
                        <a:t>Responsabilidad civil y riesgos profesionales</a:t>
                      </a:r>
                    </a:p>
                    <a:p>
                      <a:pPr marL="179388" marR="0" lvl="0" indent="0" algn="r" defTabSz="914400" rtl="0" eaLnBrk="1" fontAlgn="auto" latinLnBrk="0" hangingPunct="1">
                        <a:lnSpc>
                          <a:spcPct val="100000"/>
                        </a:lnSpc>
                        <a:spcBef>
                          <a:spcPts val="0"/>
                        </a:spcBef>
                        <a:spcAft>
                          <a:spcPts val="0"/>
                        </a:spcAft>
                        <a:buClrTx/>
                        <a:buSzTx/>
                        <a:buFontTx/>
                        <a:buNone/>
                        <a:tabLst/>
                        <a:defRPr/>
                      </a:pPr>
                      <a:r>
                        <a:rPr kumimoji="0" lang="es-MX" sz="2000" b="1" i="0" u="none" strike="noStrike" kern="1200" cap="none" spc="0" normalizeH="0" baseline="0" noProof="0" dirty="0" smtClean="0">
                          <a:ln>
                            <a:noFill/>
                          </a:ln>
                          <a:solidFill>
                            <a:schemeClr val="bg1"/>
                          </a:solidFill>
                          <a:effectLst/>
                          <a:uLnTx/>
                          <a:uFillTx/>
                          <a:latin typeface="Calibri" panose="020F0502020204030204" pitchFamily="34" charset="0"/>
                          <a:ea typeface="+mn-ea"/>
                          <a:cs typeface="Calibri" panose="020F0502020204030204" pitchFamily="34" charset="0"/>
                        </a:rPr>
                        <a:t> </a:t>
                      </a:r>
                      <a:r>
                        <a:rPr lang="es-MX" sz="2000" dirty="0" smtClean="0">
                          <a:latin typeface="Calibri" panose="020F0502020204030204" pitchFamily="34" charset="0"/>
                          <a:cs typeface="Calibri" panose="020F0502020204030204" pitchFamily="34" charset="0"/>
                        </a:rPr>
                        <a:t>Ramo </a:t>
                      </a:r>
                      <a:r>
                        <a:rPr kumimoji="0" lang="es-MX" sz="2000" b="1" i="0" u="none" strike="noStrike" kern="1200" cap="none" spc="0" normalizeH="0" baseline="0" noProof="0" dirty="0" smtClean="0">
                          <a:ln>
                            <a:noFill/>
                          </a:ln>
                          <a:solidFill>
                            <a:schemeClr val="bg1"/>
                          </a:solidFill>
                          <a:effectLst/>
                          <a:uLnTx/>
                          <a:uFillTx/>
                          <a:latin typeface="Calibri" panose="020F0502020204030204" pitchFamily="34" charset="0"/>
                          <a:ea typeface="+mn-ea"/>
                          <a:cs typeface="Calibri" panose="020F0502020204030204" pitchFamily="34" charset="0"/>
                        </a:rPr>
                        <a:t>Marítimo y transportes </a:t>
                      </a:r>
                    </a:p>
                    <a:p>
                      <a:pPr marL="179388" marR="0" lvl="0" indent="0" algn="r" defTabSz="914400" rtl="0" eaLnBrk="1" fontAlgn="auto" latinLnBrk="0" hangingPunct="1">
                        <a:lnSpc>
                          <a:spcPct val="100000"/>
                        </a:lnSpc>
                        <a:spcBef>
                          <a:spcPts val="0"/>
                        </a:spcBef>
                        <a:spcAft>
                          <a:spcPts val="0"/>
                        </a:spcAft>
                        <a:buClrTx/>
                        <a:buSzTx/>
                        <a:buFontTx/>
                        <a:buNone/>
                        <a:tabLst/>
                        <a:defRPr/>
                      </a:pPr>
                      <a:r>
                        <a:rPr lang="es-MX" sz="2000" dirty="0" smtClean="0">
                          <a:latin typeface="Calibri" panose="020F0502020204030204" pitchFamily="34" charset="0"/>
                          <a:cs typeface="Calibri" panose="020F0502020204030204" pitchFamily="34" charset="0"/>
                        </a:rPr>
                        <a:t>Ramo de </a:t>
                      </a:r>
                      <a:r>
                        <a:rPr kumimoji="0" lang="es-MX" sz="2000" b="1" i="0" u="none" strike="noStrike" kern="1200" cap="none" spc="0" normalizeH="0" baseline="0" noProof="0" dirty="0" smtClean="0">
                          <a:ln>
                            <a:noFill/>
                          </a:ln>
                          <a:solidFill>
                            <a:schemeClr val="bg1"/>
                          </a:solidFill>
                          <a:effectLst/>
                          <a:uLnTx/>
                          <a:uFillTx/>
                          <a:latin typeface="Calibri" panose="020F0502020204030204" pitchFamily="34" charset="0"/>
                          <a:ea typeface="+mn-ea"/>
                          <a:cs typeface="Calibri" panose="020F0502020204030204" pitchFamily="34" charset="0"/>
                        </a:rPr>
                        <a:t>Incendio </a:t>
                      </a:r>
                    </a:p>
                    <a:p>
                      <a:pPr marL="534988" marR="0" lvl="0" indent="-276225" algn="r" defTabSz="914400" rtl="0" eaLnBrk="1" fontAlgn="auto" latinLnBrk="0" hangingPunct="1">
                        <a:lnSpc>
                          <a:spcPct val="100000"/>
                        </a:lnSpc>
                        <a:spcBef>
                          <a:spcPts val="0"/>
                        </a:spcBef>
                        <a:spcAft>
                          <a:spcPts val="0"/>
                        </a:spcAft>
                        <a:buClrTx/>
                        <a:buSzTx/>
                        <a:buFontTx/>
                        <a:buNone/>
                        <a:tabLst/>
                        <a:defRPr/>
                      </a:pPr>
                      <a:r>
                        <a:rPr lang="es-MX" sz="2000" dirty="0" smtClean="0">
                          <a:latin typeface="Calibri" panose="020F0502020204030204" pitchFamily="34" charset="0"/>
                          <a:cs typeface="Calibri" panose="020F0502020204030204" pitchFamily="34" charset="0"/>
                        </a:rPr>
                        <a:t>Ramo de </a:t>
                      </a:r>
                      <a:r>
                        <a:rPr kumimoji="0" lang="es-MX" sz="2000" b="1" i="0" u="none" strike="noStrike" kern="1200" cap="none" spc="0" normalizeH="0" baseline="0" noProof="0" dirty="0" smtClean="0">
                          <a:ln>
                            <a:noFill/>
                          </a:ln>
                          <a:solidFill>
                            <a:schemeClr val="bg1"/>
                          </a:solidFill>
                          <a:effectLst/>
                          <a:uLnTx/>
                          <a:uFillTx/>
                          <a:latin typeface="Calibri" panose="020F0502020204030204" pitchFamily="34" charset="0"/>
                          <a:ea typeface="+mn-ea"/>
                          <a:cs typeface="Calibri" panose="020F0502020204030204" pitchFamily="34" charset="0"/>
                        </a:rPr>
                        <a:t>Agrícola y de animales </a:t>
                      </a:r>
                    </a:p>
                    <a:p>
                      <a:pPr marL="534988" marR="0" lvl="0" indent="-276225" algn="r" defTabSz="914400" rtl="0" eaLnBrk="1" fontAlgn="auto" latinLnBrk="0" hangingPunct="1">
                        <a:lnSpc>
                          <a:spcPct val="100000"/>
                        </a:lnSpc>
                        <a:spcBef>
                          <a:spcPts val="0"/>
                        </a:spcBef>
                        <a:spcAft>
                          <a:spcPts val="0"/>
                        </a:spcAft>
                        <a:buClrTx/>
                        <a:buSzTx/>
                        <a:buFontTx/>
                        <a:buNone/>
                        <a:tabLst/>
                        <a:defRPr/>
                      </a:pPr>
                      <a:r>
                        <a:rPr lang="es-MX" sz="2000" dirty="0" smtClean="0">
                          <a:latin typeface="Calibri" panose="020F0502020204030204" pitchFamily="34" charset="0"/>
                          <a:cs typeface="Calibri" panose="020F0502020204030204" pitchFamily="34" charset="0"/>
                        </a:rPr>
                        <a:t>Ramo de </a:t>
                      </a:r>
                      <a:r>
                        <a:rPr kumimoji="0" lang="es-MX" sz="2000" b="1" i="0" u="none" strike="noStrike" kern="1200" cap="none" spc="0" normalizeH="0" baseline="0" noProof="0" dirty="0" smtClean="0">
                          <a:ln>
                            <a:noFill/>
                          </a:ln>
                          <a:solidFill>
                            <a:schemeClr val="bg1"/>
                          </a:solidFill>
                          <a:effectLst/>
                          <a:uLnTx/>
                          <a:uFillTx/>
                          <a:latin typeface="Calibri" panose="020F0502020204030204" pitchFamily="34" charset="0"/>
                          <a:ea typeface="+mn-ea"/>
                          <a:cs typeface="Calibri" panose="020F0502020204030204" pitchFamily="34" charset="0"/>
                        </a:rPr>
                        <a:t>Automóviles </a:t>
                      </a:r>
                    </a:p>
                    <a:p>
                      <a:pPr marL="534988" marR="0" lvl="0" indent="-276225" algn="r" defTabSz="914400" rtl="0" eaLnBrk="1" fontAlgn="auto" latinLnBrk="0" hangingPunct="1">
                        <a:lnSpc>
                          <a:spcPct val="100000"/>
                        </a:lnSpc>
                        <a:spcBef>
                          <a:spcPts val="0"/>
                        </a:spcBef>
                        <a:spcAft>
                          <a:spcPts val="0"/>
                        </a:spcAft>
                        <a:buClrTx/>
                        <a:buSzTx/>
                        <a:buFontTx/>
                        <a:buNone/>
                        <a:tabLst/>
                        <a:defRPr/>
                      </a:pPr>
                      <a:r>
                        <a:rPr lang="es-MX" sz="2000" dirty="0" smtClean="0">
                          <a:latin typeface="Calibri" panose="020F0502020204030204" pitchFamily="34" charset="0"/>
                          <a:cs typeface="Calibri" panose="020F0502020204030204" pitchFamily="34" charset="0"/>
                        </a:rPr>
                        <a:t>Ramo de </a:t>
                      </a:r>
                      <a:r>
                        <a:rPr kumimoji="0" lang="es-MX" sz="2000" b="1" i="0" u="none" strike="noStrike" kern="1200" cap="none" spc="0" normalizeH="0" baseline="0" noProof="0" dirty="0" smtClean="0">
                          <a:ln>
                            <a:noFill/>
                          </a:ln>
                          <a:solidFill>
                            <a:schemeClr val="bg1"/>
                          </a:solidFill>
                          <a:effectLst/>
                          <a:uLnTx/>
                          <a:uFillTx/>
                          <a:latin typeface="Calibri" panose="020F0502020204030204" pitchFamily="34" charset="0"/>
                          <a:ea typeface="+mn-ea"/>
                          <a:cs typeface="Calibri" panose="020F0502020204030204" pitchFamily="34" charset="0"/>
                        </a:rPr>
                        <a:t>Crédito </a:t>
                      </a:r>
                    </a:p>
                    <a:p>
                      <a:pPr marL="534988" marR="0" lvl="0" indent="-276225" algn="r" defTabSz="914400" rtl="0" eaLnBrk="1" fontAlgn="auto" latinLnBrk="0" hangingPunct="1">
                        <a:lnSpc>
                          <a:spcPct val="100000"/>
                        </a:lnSpc>
                        <a:spcBef>
                          <a:spcPts val="0"/>
                        </a:spcBef>
                        <a:spcAft>
                          <a:spcPts val="0"/>
                        </a:spcAft>
                        <a:buClrTx/>
                        <a:buSzTx/>
                        <a:buFontTx/>
                        <a:buNone/>
                        <a:tabLst/>
                        <a:defRPr/>
                      </a:pPr>
                      <a:r>
                        <a:rPr lang="es-MX" sz="2000" dirty="0" smtClean="0">
                          <a:latin typeface="Calibri" panose="020F0502020204030204" pitchFamily="34" charset="0"/>
                          <a:cs typeface="Calibri" panose="020F0502020204030204" pitchFamily="34" charset="0"/>
                        </a:rPr>
                        <a:t>Ramo de </a:t>
                      </a:r>
                      <a:r>
                        <a:rPr kumimoji="0" lang="es-MX" sz="2000" b="1" i="0" u="none" strike="noStrike" kern="1200" cap="none" spc="0" normalizeH="0" baseline="0" noProof="0" dirty="0" smtClean="0">
                          <a:ln>
                            <a:noFill/>
                          </a:ln>
                          <a:solidFill>
                            <a:schemeClr val="bg1"/>
                          </a:solidFill>
                          <a:effectLst/>
                          <a:uLnTx/>
                          <a:uFillTx/>
                          <a:latin typeface="Calibri" panose="020F0502020204030204" pitchFamily="34" charset="0"/>
                          <a:ea typeface="+mn-ea"/>
                          <a:cs typeface="Calibri" panose="020F0502020204030204" pitchFamily="34" charset="0"/>
                        </a:rPr>
                        <a:t>Caución </a:t>
                      </a:r>
                    </a:p>
                    <a:p>
                      <a:pPr marL="534988" marR="0" lvl="0" indent="-276225" algn="r" defTabSz="914400" rtl="0" eaLnBrk="1" fontAlgn="auto" latinLnBrk="0" hangingPunct="1">
                        <a:lnSpc>
                          <a:spcPct val="100000"/>
                        </a:lnSpc>
                        <a:spcBef>
                          <a:spcPts val="0"/>
                        </a:spcBef>
                        <a:spcAft>
                          <a:spcPts val="0"/>
                        </a:spcAft>
                        <a:buClrTx/>
                        <a:buSzTx/>
                        <a:buFontTx/>
                        <a:buNone/>
                        <a:tabLst/>
                        <a:defRPr/>
                      </a:pPr>
                      <a:r>
                        <a:rPr lang="es-MX" sz="2000" dirty="0" smtClean="0">
                          <a:latin typeface="Calibri" panose="020F0502020204030204" pitchFamily="34" charset="0"/>
                          <a:cs typeface="Calibri" panose="020F0502020204030204" pitchFamily="34" charset="0"/>
                        </a:rPr>
                        <a:t>Ramo de </a:t>
                      </a:r>
                      <a:r>
                        <a:rPr kumimoji="0" lang="es-MX" sz="2000" b="1" i="0" u="none" strike="noStrike" kern="1200" cap="none" spc="0" normalizeH="0" baseline="0" noProof="0" dirty="0" smtClean="0">
                          <a:ln>
                            <a:noFill/>
                          </a:ln>
                          <a:solidFill>
                            <a:schemeClr val="bg1"/>
                          </a:solidFill>
                          <a:effectLst/>
                          <a:uLnTx/>
                          <a:uFillTx/>
                          <a:latin typeface="Calibri" panose="020F0502020204030204" pitchFamily="34" charset="0"/>
                          <a:ea typeface="+mn-ea"/>
                          <a:cs typeface="Calibri" panose="020F0502020204030204" pitchFamily="34" charset="0"/>
                        </a:rPr>
                        <a:t>Crédito a la vivienda y Garantía financiera </a:t>
                      </a:r>
                    </a:p>
                    <a:p>
                      <a:pPr marL="534988" marR="0" lvl="0" indent="-276225" algn="r" defTabSz="914400" rtl="0" eaLnBrk="1" fontAlgn="auto" latinLnBrk="0" hangingPunct="1">
                        <a:lnSpc>
                          <a:spcPct val="100000"/>
                        </a:lnSpc>
                        <a:spcBef>
                          <a:spcPts val="0"/>
                        </a:spcBef>
                        <a:spcAft>
                          <a:spcPts val="0"/>
                        </a:spcAft>
                        <a:buClrTx/>
                        <a:buSzTx/>
                        <a:buFontTx/>
                        <a:buNone/>
                        <a:tabLst/>
                        <a:defRPr/>
                      </a:pPr>
                      <a:r>
                        <a:rPr lang="es-MX" sz="2000" dirty="0" smtClean="0">
                          <a:latin typeface="Calibri" panose="020F0502020204030204" pitchFamily="34" charset="0"/>
                          <a:cs typeface="Calibri" panose="020F0502020204030204" pitchFamily="34" charset="0"/>
                        </a:rPr>
                        <a:t>Ramo de </a:t>
                      </a:r>
                      <a:r>
                        <a:rPr kumimoji="0" lang="es-MX" sz="2000" b="1" i="0" u="none" strike="noStrike" kern="1200" cap="none" spc="0" normalizeH="0" baseline="0" noProof="0" dirty="0" smtClean="0">
                          <a:ln>
                            <a:noFill/>
                          </a:ln>
                          <a:solidFill>
                            <a:schemeClr val="bg1"/>
                          </a:solidFill>
                          <a:effectLst/>
                          <a:uLnTx/>
                          <a:uFillTx/>
                          <a:latin typeface="Calibri" panose="020F0502020204030204" pitchFamily="34" charset="0"/>
                          <a:ea typeface="+mn-ea"/>
                          <a:cs typeface="Calibri" panose="020F0502020204030204" pitchFamily="34" charset="0"/>
                        </a:rPr>
                        <a:t>Riesgos catastróficos </a:t>
                      </a:r>
                    </a:p>
                    <a:p>
                      <a:pPr marL="534988" marR="0" lvl="0" indent="-276225" algn="r" defTabSz="914400" rtl="0" eaLnBrk="1" fontAlgn="auto" latinLnBrk="0" hangingPunct="1">
                        <a:lnSpc>
                          <a:spcPct val="100000"/>
                        </a:lnSpc>
                        <a:spcBef>
                          <a:spcPts val="0"/>
                        </a:spcBef>
                        <a:spcAft>
                          <a:spcPts val="0"/>
                        </a:spcAft>
                        <a:buClrTx/>
                        <a:buSzTx/>
                        <a:buFontTx/>
                        <a:buNone/>
                        <a:tabLst/>
                        <a:defRPr/>
                      </a:pPr>
                      <a:r>
                        <a:rPr lang="es-MX" sz="2000" dirty="0" smtClean="0">
                          <a:latin typeface="Calibri" panose="020F0502020204030204" pitchFamily="34" charset="0"/>
                          <a:cs typeface="Calibri" panose="020F0502020204030204" pitchFamily="34" charset="0"/>
                        </a:rPr>
                        <a:t>Ramo de </a:t>
                      </a:r>
                      <a:r>
                        <a:rPr kumimoji="0" lang="es-MX" sz="2000" b="1" i="0" u="none" strike="noStrike" kern="1200" cap="none" spc="0" normalizeH="0" baseline="0" noProof="0" dirty="0" smtClean="0">
                          <a:ln>
                            <a:noFill/>
                          </a:ln>
                          <a:solidFill>
                            <a:schemeClr val="bg1"/>
                          </a:solidFill>
                          <a:effectLst/>
                          <a:uLnTx/>
                          <a:uFillTx/>
                          <a:latin typeface="Calibri" panose="020F0502020204030204" pitchFamily="34" charset="0"/>
                          <a:ea typeface="+mn-ea"/>
                          <a:cs typeface="Calibri" panose="020F0502020204030204" pitchFamily="34" charset="0"/>
                        </a:rPr>
                        <a:t>Diversos</a:t>
                      </a:r>
                    </a:p>
                    <a:p>
                      <a:pPr marL="534988" marR="0" lvl="0" indent="-276225" algn="r" defTabSz="914400" rtl="0" eaLnBrk="1" fontAlgn="auto" latinLnBrk="0" hangingPunct="1">
                        <a:lnSpc>
                          <a:spcPct val="100000"/>
                        </a:lnSpc>
                        <a:spcBef>
                          <a:spcPts val="0"/>
                        </a:spcBef>
                        <a:spcAft>
                          <a:spcPts val="0"/>
                        </a:spcAft>
                        <a:buClrTx/>
                        <a:buSzTx/>
                        <a:buFontTx/>
                        <a:buNone/>
                        <a:tabLst/>
                        <a:defRPr/>
                      </a:pPr>
                      <a:endParaRPr lang="es-MX" sz="2000" dirty="0" smtClean="0">
                        <a:solidFill>
                          <a:schemeClr val="bg1"/>
                        </a:solidFill>
                        <a:latin typeface="Calibri" panose="020F0502020204030204" pitchFamily="34" charset="0"/>
                        <a:cs typeface="Calibri" panose="020F0502020204030204" pitchFamily="34" charset="0"/>
                      </a:endParaRPr>
                    </a:p>
                    <a:p>
                      <a:pPr algn="r"/>
                      <a:r>
                        <a:rPr lang="es-MX" sz="2000" dirty="0" smtClean="0">
                          <a:latin typeface="Calibri" panose="020F0502020204030204" pitchFamily="34" charset="0"/>
                          <a:cs typeface="Calibri" panose="020F0502020204030204" pitchFamily="34" charset="0"/>
                        </a:rPr>
                        <a:t>Conclusiones</a:t>
                      </a:r>
                      <a:endParaRPr lang="es-MX" sz="2000" dirty="0">
                        <a:latin typeface="Calibri" panose="020F0502020204030204" pitchFamily="34" charset="0"/>
                        <a:cs typeface="Calibri" panose="020F0502020204030204" pitchFamily="34" charset="0"/>
                      </a:endParaRPr>
                    </a:p>
                    <a:p>
                      <a:pPr algn="r"/>
                      <a:r>
                        <a:rPr lang="es-MX" sz="2000" dirty="0">
                          <a:latin typeface="Calibri" panose="020F0502020204030204" pitchFamily="34" charset="0"/>
                          <a:cs typeface="Calibri" panose="020F0502020204030204" pitchFamily="34" charset="0"/>
                        </a:rPr>
                        <a:t>Referencias</a:t>
                      </a:r>
                    </a:p>
                  </a:txBody>
                  <a:tcPr>
                    <a:solidFill>
                      <a:schemeClr val="accent2"/>
                    </a:solidFill>
                  </a:tcPr>
                </a:tc>
                <a:tc>
                  <a:txBody>
                    <a:bodyPr/>
                    <a:lstStyle/>
                    <a:p>
                      <a:pPr algn="r"/>
                      <a:r>
                        <a:rPr lang="es-MX" sz="2000" dirty="0">
                          <a:latin typeface="Calibri" panose="020F0502020204030204" pitchFamily="34" charset="0"/>
                          <a:cs typeface="Calibri" panose="020F0502020204030204" pitchFamily="34" charset="0"/>
                        </a:rPr>
                        <a:t>4</a:t>
                      </a:r>
                    </a:p>
                    <a:p>
                      <a:pPr algn="r"/>
                      <a:endParaRPr lang="es-MX" sz="2000" dirty="0" smtClean="0">
                        <a:latin typeface="Calibri" panose="020F0502020204030204" pitchFamily="34" charset="0"/>
                        <a:cs typeface="Calibri" panose="020F0502020204030204" pitchFamily="34" charset="0"/>
                      </a:endParaRPr>
                    </a:p>
                    <a:p>
                      <a:pPr algn="r"/>
                      <a:r>
                        <a:rPr lang="es-MX" sz="2000" dirty="0" smtClean="0">
                          <a:latin typeface="Calibri" panose="020F0502020204030204" pitchFamily="34" charset="0"/>
                          <a:cs typeface="Calibri" panose="020F0502020204030204" pitchFamily="34" charset="0"/>
                        </a:rPr>
                        <a:t>6</a:t>
                      </a:r>
                      <a:endParaRPr lang="es-MX" sz="2000" dirty="0">
                        <a:latin typeface="Calibri" panose="020F0502020204030204" pitchFamily="34" charset="0"/>
                        <a:cs typeface="Calibri" panose="020F0502020204030204" pitchFamily="34" charset="0"/>
                      </a:endParaRPr>
                    </a:p>
                    <a:p>
                      <a:pPr algn="r"/>
                      <a:r>
                        <a:rPr lang="es-MX" sz="2000" b="1" dirty="0" smtClean="0">
                          <a:latin typeface="Calibri" panose="020F0502020204030204" pitchFamily="34" charset="0"/>
                          <a:cs typeface="Calibri" panose="020F0502020204030204" pitchFamily="34" charset="0"/>
                        </a:rPr>
                        <a:t>10</a:t>
                      </a:r>
                    </a:p>
                    <a:p>
                      <a:pPr algn="r"/>
                      <a:r>
                        <a:rPr lang="es-MX" sz="2000" b="1" dirty="0" smtClean="0">
                          <a:latin typeface="Calibri" panose="020F0502020204030204" pitchFamily="34" charset="0"/>
                          <a:cs typeface="Calibri" panose="020F0502020204030204" pitchFamily="34" charset="0"/>
                        </a:rPr>
                        <a:t>12</a:t>
                      </a:r>
                      <a:endParaRPr lang="es-MX" sz="2000" b="1" dirty="0">
                        <a:latin typeface="Calibri" panose="020F0502020204030204" pitchFamily="34" charset="0"/>
                        <a:cs typeface="Calibri" panose="020F0502020204030204" pitchFamily="34" charset="0"/>
                      </a:endParaRPr>
                    </a:p>
                    <a:p>
                      <a:pPr algn="r"/>
                      <a:r>
                        <a:rPr lang="es-MX" sz="2000" b="1" dirty="0" smtClean="0">
                          <a:latin typeface="Calibri" panose="020F0502020204030204" pitchFamily="34" charset="0"/>
                          <a:cs typeface="Calibri" panose="020F0502020204030204" pitchFamily="34" charset="0"/>
                        </a:rPr>
                        <a:t>19</a:t>
                      </a:r>
                      <a:endParaRPr lang="es-MX" sz="2000" b="1" dirty="0">
                        <a:latin typeface="Calibri" panose="020F0502020204030204" pitchFamily="34" charset="0"/>
                        <a:cs typeface="Calibri" panose="020F0502020204030204" pitchFamily="34" charset="0"/>
                      </a:endParaRPr>
                    </a:p>
                    <a:p>
                      <a:pPr algn="r"/>
                      <a:r>
                        <a:rPr lang="es-MX" sz="2000" b="1" dirty="0" smtClean="0">
                          <a:latin typeface="Calibri" panose="020F0502020204030204" pitchFamily="34" charset="0"/>
                          <a:cs typeface="Calibri" panose="020F0502020204030204" pitchFamily="34" charset="0"/>
                        </a:rPr>
                        <a:t>25</a:t>
                      </a:r>
                    </a:p>
                    <a:p>
                      <a:pPr algn="r"/>
                      <a:r>
                        <a:rPr lang="es-MX" sz="2000" b="1" dirty="0" smtClean="0">
                          <a:latin typeface="Calibri" panose="020F0502020204030204" pitchFamily="34" charset="0"/>
                          <a:cs typeface="Calibri" panose="020F0502020204030204" pitchFamily="34" charset="0"/>
                        </a:rPr>
                        <a:t>31</a:t>
                      </a:r>
                      <a:endParaRPr lang="es-MX" sz="2000" b="1" dirty="0">
                        <a:latin typeface="Calibri" panose="020F0502020204030204" pitchFamily="34" charset="0"/>
                        <a:cs typeface="Calibri" panose="020F0502020204030204" pitchFamily="34" charset="0"/>
                      </a:endParaRPr>
                    </a:p>
                    <a:p>
                      <a:pPr algn="r"/>
                      <a:r>
                        <a:rPr lang="es-MX" sz="2000" b="1" dirty="0" smtClean="0">
                          <a:latin typeface="Calibri" panose="020F0502020204030204" pitchFamily="34" charset="0"/>
                          <a:cs typeface="Calibri" panose="020F0502020204030204" pitchFamily="34" charset="0"/>
                        </a:rPr>
                        <a:t>33</a:t>
                      </a:r>
                      <a:endParaRPr lang="es-MX" sz="2000" b="1" dirty="0">
                        <a:latin typeface="Calibri" panose="020F0502020204030204" pitchFamily="34" charset="0"/>
                        <a:cs typeface="Calibri" panose="020F0502020204030204" pitchFamily="34" charset="0"/>
                      </a:endParaRPr>
                    </a:p>
                    <a:p>
                      <a:pPr algn="r"/>
                      <a:r>
                        <a:rPr lang="es-MX" sz="2000" b="1" dirty="0" smtClean="0">
                          <a:latin typeface="Calibri" panose="020F0502020204030204" pitchFamily="34" charset="0"/>
                          <a:cs typeface="Calibri" panose="020F0502020204030204" pitchFamily="34" charset="0"/>
                        </a:rPr>
                        <a:t>41</a:t>
                      </a:r>
                    </a:p>
                    <a:p>
                      <a:pPr algn="r"/>
                      <a:r>
                        <a:rPr lang="es-MX" sz="2000" b="1" dirty="0" smtClean="0">
                          <a:latin typeface="Calibri" panose="020F0502020204030204" pitchFamily="34" charset="0"/>
                          <a:cs typeface="Calibri" panose="020F0502020204030204" pitchFamily="34" charset="0"/>
                        </a:rPr>
                        <a:t>43</a:t>
                      </a:r>
                      <a:endParaRPr lang="es-MX" sz="2000" b="1" dirty="0">
                        <a:latin typeface="Calibri" panose="020F0502020204030204" pitchFamily="34" charset="0"/>
                        <a:cs typeface="Calibri" panose="020F0502020204030204" pitchFamily="34" charset="0"/>
                      </a:endParaRPr>
                    </a:p>
                    <a:p>
                      <a:pPr algn="r"/>
                      <a:r>
                        <a:rPr lang="es-MX" sz="2000" dirty="0" smtClean="0">
                          <a:latin typeface="Calibri" panose="020F0502020204030204" pitchFamily="34" charset="0"/>
                          <a:cs typeface="Calibri" panose="020F0502020204030204" pitchFamily="34" charset="0"/>
                        </a:rPr>
                        <a:t>46</a:t>
                      </a:r>
                    </a:p>
                    <a:p>
                      <a:pPr algn="r"/>
                      <a:r>
                        <a:rPr lang="es-MX" sz="2000" dirty="0" smtClean="0">
                          <a:latin typeface="Calibri" panose="020F0502020204030204" pitchFamily="34" charset="0"/>
                          <a:cs typeface="Calibri" panose="020F0502020204030204" pitchFamily="34" charset="0"/>
                        </a:rPr>
                        <a:t>48</a:t>
                      </a:r>
                    </a:p>
                    <a:p>
                      <a:pPr algn="r"/>
                      <a:r>
                        <a:rPr lang="es-MX" sz="2000" dirty="0" smtClean="0">
                          <a:latin typeface="Calibri" panose="020F0502020204030204" pitchFamily="34" charset="0"/>
                          <a:cs typeface="Calibri" panose="020F0502020204030204" pitchFamily="34" charset="0"/>
                        </a:rPr>
                        <a:t>50</a:t>
                      </a:r>
                    </a:p>
                    <a:p>
                      <a:pPr algn="r"/>
                      <a:endParaRPr lang="es-MX" sz="2000" dirty="0" smtClean="0">
                        <a:latin typeface="Calibri" panose="020F0502020204030204" pitchFamily="34" charset="0"/>
                        <a:cs typeface="Calibri" panose="020F0502020204030204" pitchFamily="34" charset="0"/>
                      </a:endParaRPr>
                    </a:p>
                    <a:p>
                      <a:pPr algn="r"/>
                      <a:r>
                        <a:rPr lang="es-MX" sz="2000" dirty="0" smtClean="0">
                          <a:latin typeface="Calibri" panose="020F0502020204030204" pitchFamily="34" charset="0"/>
                          <a:cs typeface="Calibri" panose="020F0502020204030204" pitchFamily="34" charset="0"/>
                        </a:rPr>
                        <a:t>52</a:t>
                      </a:r>
                    </a:p>
                    <a:p>
                      <a:pPr algn="r"/>
                      <a:r>
                        <a:rPr lang="es-MX" sz="2000" dirty="0" smtClean="0">
                          <a:latin typeface="Calibri" panose="020F0502020204030204" pitchFamily="34" charset="0"/>
                          <a:cs typeface="Calibri" panose="020F0502020204030204" pitchFamily="34" charset="0"/>
                        </a:rPr>
                        <a:t>54</a:t>
                      </a:r>
                      <a:endParaRPr lang="es-MX" sz="2000" dirty="0">
                        <a:latin typeface="Calibri" panose="020F0502020204030204" pitchFamily="34" charset="0"/>
                        <a:cs typeface="Calibri" panose="020F0502020204030204" pitchFamily="34" charset="0"/>
                      </a:endParaRPr>
                    </a:p>
                  </a:txBody>
                  <a:tcPr>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0" scaled="1"/>
                      <a:tileRect/>
                    </a:gra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133729450"/>
      </p:ext>
    </p:extLst>
  </p:cSld>
  <p:clrMapOvr>
    <a:masterClrMapping/>
  </p:clrMapOvr>
  <mc:AlternateContent xmlns:mc="http://schemas.openxmlformats.org/markup-compatibility/2006" xmlns:p14="http://schemas.microsoft.com/office/powerpoint/2010/main">
    <mc:Choice Requires="p14">
      <p:transition spd="slow" p14:dur="1500">
        <p:wipe/>
      </p:transition>
    </mc:Choice>
    <mc:Fallback xmlns="">
      <p:transition spd="slow">
        <p:wip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Grp="1" noChangeArrowheads="1"/>
          </p:cNvSpPr>
          <p:nvPr>
            <p:ph idx="1"/>
          </p:nvPr>
        </p:nvSpPr>
        <p:spPr bwMode="auto">
          <a:xfrm>
            <a:off x="1768979" y="1076770"/>
            <a:ext cx="9075484" cy="4033615"/>
          </a:xfrm>
          <a:prstGeom prst="rect">
            <a:avLst/>
          </a:prstGeom>
          <a:noFill/>
          <a:ln>
            <a:miter lim="800000"/>
            <a:headEnd/>
            <a:tailEnd/>
          </a:ln>
        </p:spPr>
        <p:txBody>
          <a:bodyPr vert="horz" wrap="square" lIns="91440" tIns="45720" rIns="91440" bIns="45720" numCol="1" rtlCol="0" anchor="t" anchorCtr="0" compatLnSpc="1">
            <a:prstTxWarp prst="textNoShape">
              <a:avLst/>
            </a:prstTxWarp>
            <a:normAutofit/>
          </a:bodyPr>
          <a:lstStyle/>
          <a:p>
            <a:pPr eaLnBrk="1" hangingPunct="1">
              <a:lnSpc>
                <a:spcPct val="80000"/>
              </a:lnSpc>
              <a:defRPr/>
            </a:pPr>
            <a:endParaRPr lang="es-ES" sz="1200" dirty="0" smtClean="0"/>
          </a:p>
          <a:p>
            <a:pPr marL="514350" indent="-514350" algn="just">
              <a:lnSpc>
                <a:spcPct val="80000"/>
              </a:lnSpc>
              <a:defRPr/>
            </a:pPr>
            <a:r>
              <a:rPr lang="es-MX" sz="2000" u="sng" dirty="0" smtClean="0">
                <a:latin typeface="Calibri" panose="020F0502020204030204" pitchFamily="34" charset="0"/>
                <a:cs typeface="Calibri" panose="020F0502020204030204" pitchFamily="34" charset="0"/>
              </a:rPr>
              <a:t>Motín, alborotos populares, huelgas y disturbios laborales</a:t>
            </a:r>
            <a:r>
              <a:rPr lang="es-MX" sz="2000" dirty="0" smtClean="0">
                <a:latin typeface="Calibri" panose="020F0502020204030204" pitchFamily="34" charset="0"/>
                <a:cs typeface="Calibri" panose="020F0502020204030204" pitchFamily="34" charset="0"/>
              </a:rPr>
              <a:t>: Incendios que directa o indirectamente tuvieren por origen o fueren consecuencia de: </a:t>
            </a:r>
          </a:p>
          <a:p>
            <a:pPr marL="1074738" indent="-352425" algn="just">
              <a:lnSpc>
                <a:spcPct val="80000"/>
              </a:lnSpc>
              <a:buFont typeface="Wingdings" pitchFamily="2" charset="2"/>
              <a:buChar char="Ø"/>
              <a:defRPr/>
            </a:pPr>
            <a:r>
              <a:rPr lang="es-MX" sz="2000" dirty="0" smtClean="0">
                <a:latin typeface="Calibri" panose="020F0502020204030204" pitchFamily="34" charset="0"/>
                <a:cs typeface="Calibri" panose="020F0502020204030204" pitchFamily="34" charset="0"/>
              </a:rPr>
              <a:t>Huelga legal o ilegal;      </a:t>
            </a:r>
          </a:p>
          <a:p>
            <a:pPr marL="1074738" indent="-352425" algn="just">
              <a:lnSpc>
                <a:spcPct val="80000"/>
              </a:lnSpc>
              <a:buFont typeface="Wingdings" pitchFamily="2" charset="2"/>
              <a:buChar char="Ø"/>
              <a:defRPr/>
            </a:pPr>
            <a:r>
              <a:rPr lang="es-MX" sz="2000" dirty="0" smtClean="0">
                <a:latin typeface="Calibri" panose="020F0502020204030204" pitchFamily="34" charset="0"/>
                <a:cs typeface="Calibri" panose="020F0502020204030204" pitchFamily="34" charset="0"/>
              </a:rPr>
              <a:t>Atentados; </a:t>
            </a:r>
          </a:p>
          <a:p>
            <a:pPr marL="1074738" indent="-352425" algn="just">
              <a:lnSpc>
                <a:spcPct val="80000"/>
              </a:lnSpc>
              <a:buFont typeface="Wingdings" pitchFamily="2" charset="2"/>
              <a:buChar char="Ø"/>
              <a:defRPr/>
            </a:pPr>
            <a:r>
              <a:rPr lang="es-MX" sz="2000" dirty="0" smtClean="0">
                <a:latin typeface="Calibri" panose="020F0502020204030204" pitchFamily="34" charset="0"/>
                <a:cs typeface="Calibri" panose="020F0502020204030204" pitchFamily="34" charset="0"/>
              </a:rPr>
              <a:t>Desórdenes populares;  </a:t>
            </a:r>
          </a:p>
          <a:p>
            <a:pPr marL="1074738" indent="-352425" algn="just">
              <a:lnSpc>
                <a:spcPct val="80000"/>
              </a:lnSpc>
              <a:buFont typeface="Wingdings" pitchFamily="2" charset="2"/>
              <a:buChar char="Ø"/>
              <a:defRPr/>
            </a:pPr>
            <a:r>
              <a:rPr lang="es-MX" sz="2000" dirty="0" smtClean="0">
                <a:latin typeface="Calibri" panose="020F0502020204030204" pitchFamily="34" charset="0"/>
                <a:cs typeface="Calibri" panose="020F0502020204030204" pitchFamily="34" charset="0"/>
              </a:rPr>
              <a:t>Hechos que las leyes califican como delitos contra el orden público.</a:t>
            </a:r>
          </a:p>
          <a:p>
            <a:pPr marL="1074738" indent="-352425" algn="just">
              <a:lnSpc>
                <a:spcPct val="80000"/>
              </a:lnSpc>
              <a:buFont typeface="Wingdings" pitchFamily="2" charset="2"/>
              <a:buChar char="Ø"/>
              <a:defRPr/>
            </a:pPr>
            <a:r>
              <a:rPr lang="es-MX" sz="2000" dirty="0" smtClean="0">
                <a:latin typeface="Calibri" panose="020F0502020204030204" pitchFamily="34" charset="0"/>
                <a:cs typeface="Calibri" panose="020F0502020204030204" pitchFamily="34" charset="0"/>
              </a:rPr>
              <a:t>Acto malicioso y vandalismo: Actos de vandalismo, cometidos individual o colectivamente por personas distintas del asegurado, o que habiten la vivienda asegurada</a:t>
            </a:r>
            <a:endParaRPr lang="es-ES" sz="2000" dirty="0" smtClean="0">
              <a:latin typeface="Calibri" panose="020F0502020204030204" pitchFamily="34" charset="0"/>
              <a:cs typeface="Calibri" panose="020F0502020204030204" pitchFamily="34" charset="0"/>
            </a:endParaRPr>
          </a:p>
          <a:p>
            <a:pPr eaLnBrk="1" hangingPunct="1">
              <a:lnSpc>
                <a:spcPct val="80000"/>
              </a:lnSpc>
              <a:defRPr/>
            </a:pPr>
            <a:endParaRPr lang="es-ES" dirty="0">
              <a:latin typeface="Calibri" panose="020F0502020204030204" pitchFamily="34" charset="0"/>
              <a:cs typeface="Calibri" panose="020F0502020204030204" pitchFamily="34" charset="0"/>
            </a:endParaRPr>
          </a:p>
          <a:p>
            <a:pPr eaLnBrk="1" hangingPunct="1">
              <a:lnSpc>
                <a:spcPct val="80000"/>
              </a:lnSpc>
              <a:defRPr/>
            </a:pPr>
            <a:endParaRPr lang="es-MX" dirty="0">
              <a:latin typeface="Calibri" panose="020F0502020204030204" pitchFamily="34" charset="0"/>
              <a:cs typeface="Calibri" panose="020F0502020204030204" pitchFamily="34" charset="0"/>
            </a:endParaRPr>
          </a:p>
          <a:p>
            <a:pPr eaLnBrk="1" hangingPunct="1">
              <a:lnSpc>
                <a:spcPct val="80000"/>
              </a:lnSpc>
              <a:defRPr/>
            </a:pPr>
            <a:endParaRPr lang="es-MX" dirty="0">
              <a:latin typeface="Calibri" panose="020F0502020204030204" pitchFamily="34" charset="0"/>
              <a:cs typeface="Calibri" panose="020F0502020204030204" pitchFamily="34" charset="0"/>
            </a:endParaRPr>
          </a:p>
        </p:txBody>
      </p:sp>
      <p:pic>
        <p:nvPicPr>
          <p:cNvPr id="21507" name="Picture 5"/>
          <p:cNvPicPr>
            <a:picLocks noChangeAspect="1" noChangeArrowheads="1"/>
          </p:cNvPicPr>
          <p:nvPr/>
        </p:nvPicPr>
        <p:blipFill>
          <a:blip r:embed="rId2"/>
          <a:srcRect/>
          <a:stretch>
            <a:fillRect/>
          </a:stretch>
        </p:blipFill>
        <p:spPr bwMode="auto">
          <a:xfrm>
            <a:off x="5215779" y="4168768"/>
            <a:ext cx="2898775" cy="2173288"/>
          </a:xfrm>
          <a:prstGeom prst="rect">
            <a:avLst/>
          </a:prstGeom>
          <a:noFill/>
          <a:ln w="9525">
            <a:noFill/>
            <a:miter lim="800000"/>
            <a:headEnd/>
            <a:tailEnd/>
          </a:ln>
        </p:spPr>
      </p:pic>
      <p:sp>
        <p:nvSpPr>
          <p:cNvPr id="2" name="Marcador de número de diapositiva 1"/>
          <p:cNvSpPr>
            <a:spLocks noGrp="1"/>
          </p:cNvSpPr>
          <p:nvPr>
            <p:ph type="sldNum" sz="quarter" idx="12"/>
          </p:nvPr>
        </p:nvSpPr>
        <p:spPr/>
        <p:txBody>
          <a:bodyPr/>
          <a:lstStyle/>
          <a:p>
            <a:fld id="{4F706B53-573E-4F29-AAE8-1E7739068B54}" type="slidenum">
              <a:rPr lang="es-MX" smtClean="0"/>
              <a:pPr/>
              <a:t>30</a:t>
            </a:fld>
            <a:endParaRPr lang="es-MX"/>
          </a:p>
        </p:txBody>
      </p:sp>
      <p:pic>
        <p:nvPicPr>
          <p:cNvPr id="3" name="Imagen 2"/>
          <p:cNvPicPr>
            <a:picLocks noChangeAspect="1"/>
          </p:cNvPicPr>
          <p:nvPr/>
        </p:nvPicPr>
        <p:blipFill>
          <a:blip r:embed="rId3"/>
          <a:stretch>
            <a:fillRect/>
          </a:stretch>
        </p:blipFill>
        <p:spPr>
          <a:xfrm>
            <a:off x="8123100" y="4168768"/>
            <a:ext cx="1572327" cy="2173288"/>
          </a:xfrm>
          <a:prstGeom prst="rect">
            <a:avLst/>
          </a:prstGeom>
        </p:spPr>
      </p:pic>
    </p:spTree>
    <p:extLst>
      <p:ext uri="{BB962C8B-B14F-4D97-AF65-F5344CB8AC3E}">
        <p14:creationId xmlns:p14="http://schemas.microsoft.com/office/powerpoint/2010/main" val="1066352315"/>
      </p:ext>
    </p:extLst>
  </p:cSld>
  <p:clrMapOvr>
    <a:masterClrMapping/>
  </p:clrMapOvr>
  <mc:AlternateContent xmlns:mc="http://schemas.openxmlformats.org/markup-compatibility/2006" xmlns:p14="http://schemas.microsoft.com/office/powerpoint/2010/main">
    <mc:Choice Requires="p14">
      <p:transition spd="slow" p14:dur="1500">
        <p:wipe/>
      </p:transition>
    </mc:Choice>
    <mc:Fallback xmlns="">
      <p:transition spd="slow">
        <p:wip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Elipse"/>
          <p:cNvSpPr/>
          <p:nvPr/>
        </p:nvSpPr>
        <p:spPr>
          <a:xfrm>
            <a:off x="4202718" y="495278"/>
            <a:ext cx="5978769" cy="4000528"/>
          </a:xfrm>
          <a:prstGeom prst="ellipse">
            <a:avLst/>
          </a:prstGeom>
          <a:solidFill>
            <a:schemeClr val="bg1">
              <a:lumMod val="7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a:ln>
                <a:noFill/>
              </a:ln>
              <a:solidFill>
                <a:prstClr val="white"/>
              </a:solidFill>
              <a:effectLst/>
              <a:uLnTx/>
              <a:uFillTx/>
              <a:latin typeface="Calibri"/>
              <a:ea typeface="+mn-ea"/>
              <a:cs typeface="+mn-cs"/>
            </a:endParaRPr>
          </a:p>
        </p:txBody>
      </p:sp>
      <p:sp>
        <p:nvSpPr>
          <p:cNvPr id="3" name="2 Marcador de número de diapositiva"/>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B103DBDF-5D3C-4A1A-979A-A472FA1B96AE}" type="slidenum">
              <a:rPr kumimoji="0" lang="es-MX" sz="1200" b="1" i="0" u="none" strike="noStrike" kern="1200" cap="none" spc="0" normalizeH="0" baseline="0" noProof="0" smtClean="0">
                <a:ln>
                  <a:noFill/>
                </a:ln>
                <a:solidFill>
                  <a:schemeClr val="tx2"/>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31</a:t>
            </a:fld>
            <a:endParaRPr kumimoji="0" lang="es-MX" sz="1200" b="1" i="0" u="none" strike="noStrike" kern="1200" cap="none" spc="0" normalizeH="0" baseline="0" noProof="0" dirty="0">
              <a:ln>
                <a:noFill/>
              </a:ln>
              <a:solidFill>
                <a:schemeClr val="tx2"/>
              </a:solidFill>
              <a:effectLst/>
              <a:uLnTx/>
              <a:uFillTx/>
              <a:latin typeface="Calibri"/>
              <a:ea typeface="+mn-ea"/>
              <a:cs typeface="+mn-cs"/>
            </a:endParaRPr>
          </a:p>
        </p:txBody>
      </p:sp>
      <p:sp>
        <p:nvSpPr>
          <p:cNvPr id="6" name="1 CuadroTexto">
            <a:extLst>
              <a:ext uri="{FF2B5EF4-FFF2-40B4-BE49-F238E27FC236}">
                <a16:creationId xmlns:a16="http://schemas.microsoft.com/office/drawing/2014/main" id="{8C9ADB9E-40C4-48EF-90A9-2F4FDFFAB0F7}"/>
              </a:ext>
            </a:extLst>
          </p:cNvPr>
          <p:cNvSpPr txBox="1"/>
          <p:nvPr/>
        </p:nvSpPr>
        <p:spPr>
          <a:xfrm>
            <a:off x="3802879" y="4632167"/>
            <a:ext cx="6742207" cy="1569660"/>
          </a:xfrm>
          <a:prstGeom prst="rect">
            <a:avLst/>
          </a:prstGeom>
          <a:solidFill>
            <a:schemeClr val="accent1"/>
          </a:solidFill>
          <a:ln w="19050">
            <a:solidFill>
              <a:schemeClr val="tx2"/>
            </a:solidFill>
          </a:ln>
        </p:spPr>
        <p:style>
          <a:lnRef idx="1">
            <a:schemeClr val="accent3"/>
          </a:lnRef>
          <a:fillRef idx="2">
            <a:schemeClr val="accent3"/>
          </a:fillRef>
          <a:effectRef idx="1">
            <a:schemeClr val="accent3"/>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sz="4800" b="1" dirty="0" smtClean="0">
                <a:ln>
                  <a:solidFill>
                    <a:srgbClr val="292934"/>
                  </a:solidFill>
                </a:ln>
                <a:solidFill>
                  <a:prstClr val="white">
                    <a:lumMod val="95000"/>
                  </a:prstClr>
                </a:solidFill>
                <a:latin typeface="Calibri"/>
              </a:rPr>
              <a:t>Ramo de agrícola y de animales </a:t>
            </a:r>
            <a:r>
              <a:rPr kumimoji="0" lang="es-MX" sz="4800" b="1" i="0" u="none" strike="noStrike" kern="1200" cap="none" spc="0" normalizeH="0" baseline="0" noProof="0" dirty="0" smtClean="0">
                <a:ln>
                  <a:solidFill>
                    <a:srgbClr val="292934"/>
                  </a:solidFill>
                </a:ln>
                <a:solidFill>
                  <a:prstClr val="white">
                    <a:lumMod val="95000"/>
                  </a:prstClr>
                </a:solidFill>
                <a:effectLst/>
                <a:uLnTx/>
                <a:uFillTx/>
                <a:latin typeface="Calibri"/>
              </a:rPr>
              <a:t>  </a:t>
            </a:r>
            <a:endParaRPr kumimoji="0" lang="es-MX" sz="4800" b="0" i="0" u="none" strike="noStrike" kern="1200" cap="none" spc="0" normalizeH="0" baseline="0" noProof="0" dirty="0">
              <a:ln>
                <a:noFill/>
              </a:ln>
              <a:solidFill>
                <a:prstClr val="black"/>
              </a:solidFill>
              <a:effectLst/>
              <a:uLnTx/>
              <a:uFillTx/>
              <a:latin typeface="Calibri"/>
            </a:endParaRPr>
          </a:p>
        </p:txBody>
      </p:sp>
      <p:pic>
        <p:nvPicPr>
          <p:cNvPr id="5" name="Imagen 4"/>
          <p:cNvPicPr>
            <a:picLocks noChangeAspect="1"/>
          </p:cNvPicPr>
          <p:nvPr/>
        </p:nvPicPr>
        <p:blipFill rotWithShape="1">
          <a:blip r:embed="rId2"/>
          <a:srcRect r="9690"/>
          <a:stretch/>
        </p:blipFill>
        <p:spPr>
          <a:xfrm>
            <a:off x="4447998" y="798627"/>
            <a:ext cx="5522476" cy="3429000"/>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Tree>
    <p:extLst>
      <p:ext uri="{BB962C8B-B14F-4D97-AF65-F5344CB8AC3E}">
        <p14:creationId xmlns:p14="http://schemas.microsoft.com/office/powerpoint/2010/main" val="2683476855"/>
      </p:ext>
    </p:extLst>
  </p:cSld>
  <p:clrMapOvr>
    <a:masterClrMapping/>
  </p:clrMapOvr>
  <mc:AlternateContent xmlns:mc="http://schemas.openxmlformats.org/markup-compatibility/2006" xmlns:p14="http://schemas.microsoft.com/office/powerpoint/2010/main">
    <mc:Choice Requires="p14">
      <p:transition spd="slow" p14:dur="1500">
        <p:wheel spokes="1"/>
      </p:transition>
    </mc:Choice>
    <mc:Fallback xmlns="">
      <p:transition spd="slow">
        <p:wheel spokes="1"/>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a:bodyPr>
          <a:lstStyle/>
          <a:p>
            <a:fld id="{B103DBDF-5D3C-4A1A-979A-A472FA1B96AE}" type="slidenum">
              <a:rPr lang="es-MX" sz="1200" b="1" smtClean="0">
                <a:solidFill>
                  <a:schemeClr val="tx2"/>
                </a:solidFill>
              </a:rPr>
              <a:pPr/>
              <a:t>32</a:t>
            </a:fld>
            <a:endParaRPr lang="es-MX" sz="1200" b="1" dirty="0">
              <a:solidFill>
                <a:schemeClr val="tx2"/>
              </a:solidFill>
            </a:endParaRPr>
          </a:p>
        </p:txBody>
      </p:sp>
      <p:sp>
        <p:nvSpPr>
          <p:cNvPr id="6" name="Rectangle 3"/>
          <p:cNvSpPr txBox="1">
            <a:spLocks noChangeArrowheads="1"/>
          </p:cNvSpPr>
          <p:nvPr/>
        </p:nvSpPr>
        <p:spPr bwMode="auto">
          <a:xfrm>
            <a:off x="1908907" y="857396"/>
            <a:ext cx="5855861" cy="3385264"/>
          </a:xfrm>
          <a:prstGeom prst="rect">
            <a:avLst/>
          </a:prstGeom>
          <a:solidFill>
            <a:schemeClr val="bg1">
              <a:lumMod val="85000"/>
            </a:schemeClr>
          </a:solidFill>
          <a:ln>
            <a:solidFill>
              <a:schemeClr val="accent3">
                <a:lumMod val="50000"/>
              </a:schemeClr>
            </a:solidFill>
            <a:miter lim="800000"/>
            <a:headEnd/>
            <a:tailEnd/>
          </a:ln>
        </p:spPr>
        <p:txBody>
          <a:bodyPr vert="horz" wrap="square" lIns="91440" tIns="45720" rIns="91440" bIns="45720" numCol="1" anchor="t" anchorCtr="0" compatLnSpc="1">
            <a:prstTxWarp prst="textNoShape">
              <a:avLst/>
            </a:prstTxWarp>
            <a:normAutofit/>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180975" indent="0" algn="just">
              <a:buNone/>
            </a:pPr>
            <a:r>
              <a:rPr lang="es-MX" sz="1700" dirty="0">
                <a:solidFill>
                  <a:schemeClr val="bg2"/>
                </a:solidFill>
                <a:latin typeface="+mn-lt"/>
                <a:cs typeface="Arial" pitchFamily="34" charset="0"/>
              </a:rPr>
              <a:t>.</a:t>
            </a:r>
          </a:p>
          <a:p>
            <a:pPr marL="180975" indent="0" algn="just">
              <a:buNone/>
            </a:pPr>
            <a:r>
              <a:rPr lang="es-MX" sz="2500" dirty="0" smtClean="0">
                <a:solidFill>
                  <a:srgbClr val="000000"/>
                </a:solidFill>
                <a:latin typeface="Calibri" panose="020F0502020204030204" pitchFamily="34" charset="0"/>
                <a:cs typeface="Calibri" panose="020F0502020204030204" pitchFamily="34" charset="0"/>
              </a:rPr>
              <a:t>Para </a:t>
            </a:r>
            <a:r>
              <a:rPr lang="es-MX" sz="2500" dirty="0">
                <a:solidFill>
                  <a:srgbClr val="000000"/>
                </a:solidFill>
                <a:latin typeface="Calibri" panose="020F0502020204030204" pitchFamily="34" charset="0"/>
                <a:cs typeface="Calibri" panose="020F0502020204030204" pitchFamily="34" charset="0"/>
              </a:rPr>
              <a:t>el </a:t>
            </a:r>
            <a:r>
              <a:rPr lang="es-MX" sz="2500" b="1" i="1" dirty="0">
                <a:solidFill>
                  <a:schemeClr val="accent3">
                    <a:lumMod val="75000"/>
                  </a:schemeClr>
                </a:solidFill>
                <a:latin typeface="Calibri" panose="020F0502020204030204" pitchFamily="34" charset="0"/>
                <a:cs typeface="Calibri" panose="020F0502020204030204" pitchFamily="34" charset="0"/>
              </a:rPr>
              <a:t>ramo de agrícola y de animales, </a:t>
            </a:r>
            <a:r>
              <a:rPr lang="es-MX" sz="2500" dirty="0">
                <a:solidFill>
                  <a:srgbClr val="000000"/>
                </a:solidFill>
                <a:latin typeface="Calibri" panose="020F0502020204030204" pitchFamily="34" charset="0"/>
                <a:cs typeface="Calibri" panose="020F0502020204030204" pitchFamily="34" charset="0"/>
              </a:rPr>
              <a:t>el pago de indemnizaciones o resarcimiento de inversiones, por los daños o perjuicios que sufran los asegurados por pérdida parcial o total de los provechos esperados de la tierra o por muerte, pérdida o daños ocurridos a sus animales; </a:t>
            </a:r>
            <a:endParaRPr lang="es-MX" sz="3200" dirty="0">
              <a:solidFill>
                <a:srgbClr val="000000"/>
              </a:solidFill>
              <a:latin typeface="Arial"/>
            </a:endParaRPr>
          </a:p>
          <a:p>
            <a:pPr marL="571500" indent="-571500" algn="just">
              <a:buFont typeface="Arial" pitchFamily="34" charset="0"/>
              <a:buAutoNum type="romanUcPeriod"/>
            </a:pPr>
            <a:endParaRPr lang="es-MX" sz="3000" dirty="0"/>
          </a:p>
          <a:p>
            <a:pPr marL="0" indent="0" algn="just">
              <a:lnSpc>
                <a:spcPct val="80000"/>
              </a:lnSpc>
              <a:buNone/>
            </a:pPr>
            <a:endParaRPr lang="es-MX" sz="2600" dirty="0"/>
          </a:p>
          <a:p>
            <a:pPr algn="just">
              <a:lnSpc>
                <a:spcPct val="80000"/>
              </a:lnSpc>
              <a:buFont typeface="Arial" pitchFamily="34" charset="0"/>
              <a:buNone/>
            </a:pPr>
            <a:endParaRPr lang="es-MX" sz="3600" dirty="0"/>
          </a:p>
          <a:p>
            <a:pPr algn="just">
              <a:lnSpc>
                <a:spcPct val="80000"/>
              </a:lnSpc>
              <a:buFontTx/>
              <a:buNone/>
            </a:pPr>
            <a:endParaRPr lang="es-ES" b="1" dirty="0"/>
          </a:p>
        </p:txBody>
      </p:sp>
      <p:pic>
        <p:nvPicPr>
          <p:cNvPr id="3" name="Imagen 2"/>
          <p:cNvPicPr>
            <a:picLocks noChangeAspect="1"/>
          </p:cNvPicPr>
          <p:nvPr/>
        </p:nvPicPr>
        <p:blipFill>
          <a:blip r:embed="rId2"/>
          <a:stretch>
            <a:fillRect/>
          </a:stretch>
        </p:blipFill>
        <p:spPr>
          <a:xfrm>
            <a:off x="6404432" y="3569310"/>
            <a:ext cx="4547424" cy="2929427"/>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64696878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Elipse"/>
          <p:cNvSpPr/>
          <p:nvPr/>
        </p:nvSpPr>
        <p:spPr>
          <a:xfrm>
            <a:off x="4738678" y="495278"/>
            <a:ext cx="5357850" cy="4000528"/>
          </a:xfrm>
          <a:prstGeom prst="ellipse">
            <a:avLst/>
          </a:prstGeom>
          <a:solidFill>
            <a:schemeClr val="bg1">
              <a:lumMod val="7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a:ln>
                <a:noFill/>
              </a:ln>
              <a:solidFill>
                <a:prstClr val="white"/>
              </a:solidFill>
              <a:effectLst/>
              <a:uLnTx/>
              <a:uFillTx/>
              <a:latin typeface="Calibri"/>
              <a:ea typeface="+mn-ea"/>
              <a:cs typeface="+mn-cs"/>
            </a:endParaRPr>
          </a:p>
        </p:txBody>
      </p:sp>
      <p:sp>
        <p:nvSpPr>
          <p:cNvPr id="3" name="2 Marcador de número de diapositiva"/>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B103DBDF-5D3C-4A1A-979A-A472FA1B96AE}" type="slidenum">
              <a:rPr kumimoji="0" lang="es-MX" sz="1200" b="1" i="0" u="none" strike="noStrike" kern="1200" cap="none" spc="0" normalizeH="0" baseline="0" noProof="0" smtClean="0">
                <a:ln>
                  <a:noFill/>
                </a:ln>
                <a:solidFill>
                  <a:schemeClr val="tx2"/>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33</a:t>
            </a:fld>
            <a:endParaRPr kumimoji="0" lang="es-MX" sz="1200" b="1" i="0" u="none" strike="noStrike" kern="1200" cap="none" spc="0" normalizeH="0" baseline="0" noProof="0" dirty="0">
              <a:ln>
                <a:noFill/>
              </a:ln>
              <a:solidFill>
                <a:schemeClr val="tx2"/>
              </a:solidFill>
              <a:effectLst/>
              <a:uLnTx/>
              <a:uFillTx/>
              <a:latin typeface="Calibri"/>
              <a:ea typeface="+mn-ea"/>
              <a:cs typeface="+mn-cs"/>
            </a:endParaRPr>
          </a:p>
        </p:txBody>
      </p:sp>
      <p:sp>
        <p:nvSpPr>
          <p:cNvPr id="6" name="1 CuadroTexto">
            <a:extLst>
              <a:ext uri="{FF2B5EF4-FFF2-40B4-BE49-F238E27FC236}">
                <a16:creationId xmlns:a16="http://schemas.microsoft.com/office/drawing/2014/main" id="{8C9ADB9E-40C4-48EF-90A9-2F4FDFFAB0F7}"/>
              </a:ext>
            </a:extLst>
          </p:cNvPr>
          <p:cNvSpPr txBox="1"/>
          <p:nvPr/>
        </p:nvSpPr>
        <p:spPr>
          <a:xfrm>
            <a:off x="3469590" y="4888547"/>
            <a:ext cx="6742207" cy="830997"/>
          </a:xfrm>
          <a:prstGeom prst="rect">
            <a:avLst/>
          </a:prstGeom>
          <a:solidFill>
            <a:schemeClr val="accent1"/>
          </a:solidFill>
          <a:ln w="19050">
            <a:solidFill>
              <a:schemeClr val="tx2"/>
            </a:solidFill>
          </a:ln>
        </p:spPr>
        <p:style>
          <a:lnRef idx="1">
            <a:schemeClr val="accent3"/>
          </a:lnRef>
          <a:fillRef idx="2">
            <a:schemeClr val="accent3"/>
          </a:fillRef>
          <a:effectRef idx="1">
            <a:schemeClr val="accent3"/>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sz="4800" b="1" dirty="0" smtClean="0">
                <a:ln>
                  <a:solidFill>
                    <a:srgbClr val="292934"/>
                  </a:solidFill>
                </a:ln>
                <a:solidFill>
                  <a:prstClr val="white">
                    <a:lumMod val="95000"/>
                  </a:prstClr>
                </a:solidFill>
                <a:latin typeface="Calibri"/>
              </a:rPr>
              <a:t>Ramo de automóviles </a:t>
            </a:r>
            <a:r>
              <a:rPr kumimoji="0" lang="es-MX" sz="4800" b="1" i="0" u="none" strike="noStrike" kern="1200" cap="none" spc="0" normalizeH="0" baseline="0" noProof="0" dirty="0" smtClean="0">
                <a:ln>
                  <a:solidFill>
                    <a:srgbClr val="292934"/>
                  </a:solidFill>
                </a:ln>
                <a:solidFill>
                  <a:prstClr val="white">
                    <a:lumMod val="95000"/>
                  </a:prstClr>
                </a:solidFill>
                <a:effectLst/>
                <a:uLnTx/>
                <a:uFillTx/>
                <a:latin typeface="Calibri"/>
              </a:rPr>
              <a:t>  </a:t>
            </a:r>
            <a:endParaRPr kumimoji="0" lang="es-MX" sz="4800" b="0" i="0" u="none" strike="noStrike" kern="1200" cap="none" spc="0" normalizeH="0" baseline="0" noProof="0" dirty="0">
              <a:ln>
                <a:noFill/>
              </a:ln>
              <a:solidFill>
                <a:prstClr val="black"/>
              </a:solidFill>
              <a:effectLst/>
              <a:uLnTx/>
              <a:uFillTx/>
              <a:latin typeface="Calibri"/>
            </a:endParaRPr>
          </a:p>
        </p:txBody>
      </p:sp>
      <p:pic>
        <p:nvPicPr>
          <p:cNvPr id="2" name="Imagen 1"/>
          <p:cNvPicPr>
            <a:picLocks noChangeAspect="1"/>
          </p:cNvPicPr>
          <p:nvPr/>
        </p:nvPicPr>
        <p:blipFill>
          <a:blip r:embed="rId2"/>
          <a:stretch>
            <a:fillRect/>
          </a:stretch>
        </p:blipFill>
        <p:spPr>
          <a:xfrm>
            <a:off x="5134707" y="778198"/>
            <a:ext cx="4607169" cy="3465815"/>
          </a:xfrm>
          <a:prstGeom prst="ellipse">
            <a:avLst/>
          </a:prstGeom>
          <a:ln>
            <a:noFill/>
          </a:ln>
          <a:effectLst>
            <a:softEdge rad="112500"/>
          </a:effectLst>
        </p:spPr>
      </p:pic>
    </p:spTree>
    <p:extLst>
      <p:ext uri="{BB962C8B-B14F-4D97-AF65-F5344CB8AC3E}">
        <p14:creationId xmlns:p14="http://schemas.microsoft.com/office/powerpoint/2010/main" val="3852898877"/>
      </p:ext>
    </p:extLst>
  </p:cSld>
  <p:clrMapOvr>
    <a:masterClrMapping/>
  </p:clrMapOvr>
  <mc:AlternateContent xmlns:mc="http://schemas.openxmlformats.org/markup-compatibility/2006" xmlns:p14="http://schemas.microsoft.com/office/powerpoint/2010/main">
    <mc:Choice Requires="p14">
      <p:transition spd="slow" p14:dur="1500">
        <p:wheel spokes="1"/>
      </p:transition>
    </mc:Choice>
    <mc:Fallback xmlns="">
      <p:transition spd="slow">
        <p:wheel spokes="1"/>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5785503" y="2043449"/>
            <a:ext cx="5264923" cy="2708434"/>
          </a:xfrm>
          <a:prstGeom prst="rect">
            <a:avLst/>
          </a:prstGeom>
          <a:solidFill>
            <a:schemeClr val="accent3">
              <a:lumMod val="20000"/>
              <a:lumOff val="80000"/>
            </a:schemeClr>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marL="85725" algn="just"/>
            <a:r>
              <a:rPr lang="es-MX" sz="2500" dirty="0">
                <a:solidFill>
                  <a:srgbClr val="000000"/>
                </a:solidFill>
                <a:latin typeface="Calibri" panose="020F0502020204030204" pitchFamily="34" charset="0"/>
                <a:cs typeface="Calibri" panose="020F0502020204030204" pitchFamily="34" charset="0"/>
              </a:rPr>
              <a:t>Para el </a:t>
            </a:r>
            <a:r>
              <a:rPr lang="es-MX" sz="2500" b="1" i="1" dirty="0">
                <a:solidFill>
                  <a:schemeClr val="accent3">
                    <a:lumMod val="75000"/>
                  </a:schemeClr>
                </a:solidFill>
                <a:latin typeface="Calibri" panose="020F0502020204030204" pitchFamily="34" charset="0"/>
                <a:cs typeface="Calibri" panose="020F0502020204030204" pitchFamily="34" charset="0"/>
              </a:rPr>
              <a:t>ramo de automóviles</a:t>
            </a:r>
            <a:r>
              <a:rPr lang="es-MX" sz="2500" dirty="0">
                <a:solidFill>
                  <a:srgbClr val="000000"/>
                </a:solidFill>
                <a:latin typeface="Calibri" panose="020F0502020204030204" pitchFamily="34" charset="0"/>
                <a:cs typeface="Calibri" panose="020F0502020204030204" pitchFamily="34" charset="0"/>
              </a:rPr>
              <a:t>, el pago de la indemnización que corresponda a los daños o pérdida del automóvil, y a los daños o perjuicios causados a la propiedad ajena o a terceras personas con motivo del uso del automóvil. </a:t>
            </a:r>
            <a:endParaRPr lang="es-MX" sz="2500" dirty="0">
              <a:solidFill>
                <a:srgbClr val="000000"/>
              </a:solidFill>
            </a:endParaRPr>
          </a:p>
          <a:p>
            <a:pPr algn="just"/>
            <a:endParaRPr lang="es-MX" sz="2000" dirty="0">
              <a:solidFill>
                <a:srgbClr val="000000"/>
              </a:solidFill>
              <a:latin typeface="Arial"/>
            </a:endParaRPr>
          </a:p>
        </p:txBody>
      </p:sp>
      <p:sp>
        <p:nvSpPr>
          <p:cNvPr id="2" name="1 Marcador de número de diapositiva"/>
          <p:cNvSpPr>
            <a:spLocks noGrp="1"/>
          </p:cNvSpPr>
          <p:nvPr>
            <p:ph type="sldNum" sz="quarter" idx="12"/>
          </p:nvPr>
        </p:nvSpPr>
        <p:spPr/>
        <p:txBody>
          <a:bodyPr>
            <a:normAutofit/>
          </a:bodyPr>
          <a:lstStyle/>
          <a:p>
            <a:fld id="{B103DBDF-5D3C-4A1A-979A-A472FA1B96AE}" type="slidenum">
              <a:rPr lang="es-MX" sz="1200" b="1" smtClean="0">
                <a:solidFill>
                  <a:schemeClr val="tx2"/>
                </a:solidFill>
              </a:rPr>
              <a:pPr/>
              <a:t>34</a:t>
            </a:fld>
            <a:endParaRPr lang="es-MX" sz="1200" b="1" dirty="0">
              <a:solidFill>
                <a:schemeClr val="tx2"/>
              </a:solidFill>
            </a:endParaRPr>
          </a:p>
        </p:txBody>
      </p:sp>
      <p:pic>
        <p:nvPicPr>
          <p:cNvPr id="3" name="Imagen 2">
            <a:extLst>
              <a:ext uri="{FF2B5EF4-FFF2-40B4-BE49-F238E27FC236}">
                <a16:creationId xmlns:a16="http://schemas.microsoft.com/office/drawing/2014/main" id="{CAB3E9B8-7050-4B6C-9B6C-013F228E7454}"/>
              </a:ext>
            </a:extLst>
          </p:cNvPr>
          <p:cNvPicPr>
            <a:picLocks noChangeAspect="1"/>
          </p:cNvPicPr>
          <p:nvPr/>
        </p:nvPicPr>
        <p:blipFill>
          <a:blip r:embed="rId2"/>
          <a:stretch>
            <a:fillRect/>
          </a:stretch>
        </p:blipFill>
        <p:spPr>
          <a:xfrm>
            <a:off x="1245214" y="2143797"/>
            <a:ext cx="4286250" cy="246898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972226691"/>
      </p:ext>
    </p:extLst>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8"/>
          <p:cNvSpPr>
            <a:spLocks noChangeArrowheads="1"/>
          </p:cNvSpPr>
          <p:nvPr/>
        </p:nvSpPr>
        <p:spPr bwMode="auto">
          <a:xfrm>
            <a:off x="8040688" y="4292601"/>
            <a:ext cx="2519362" cy="2232025"/>
          </a:xfrm>
          <a:prstGeom prst="rect">
            <a:avLst/>
          </a:prstGeom>
          <a:solidFill>
            <a:schemeClr val="tx1"/>
          </a:solidFill>
          <a:ln w="38100">
            <a:solidFill>
              <a:schemeClr val="accent1"/>
            </a:solidFill>
            <a:miter lim="800000"/>
            <a:headEnd/>
            <a:tailEnd/>
          </a:ln>
        </p:spPr>
        <p:txBody>
          <a:bodyPr wrap="none" anchor="ctr"/>
          <a:lstStyle/>
          <a:p>
            <a:endParaRPr lang="es-MX"/>
          </a:p>
        </p:txBody>
      </p:sp>
      <p:sp>
        <p:nvSpPr>
          <p:cNvPr id="22531" name="Rectangle 7"/>
          <p:cNvSpPr>
            <a:spLocks noChangeArrowheads="1"/>
          </p:cNvSpPr>
          <p:nvPr/>
        </p:nvSpPr>
        <p:spPr bwMode="auto">
          <a:xfrm>
            <a:off x="4440239" y="3860800"/>
            <a:ext cx="3240087" cy="2160588"/>
          </a:xfrm>
          <a:prstGeom prst="rect">
            <a:avLst/>
          </a:prstGeom>
          <a:solidFill>
            <a:schemeClr val="accent1"/>
          </a:solidFill>
          <a:ln w="9525">
            <a:solidFill>
              <a:schemeClr val="accent1"/>
            </a:solidFill>
            <a:miter lim="800000"/>
            <a:headEnd/>
            <a:tailEnd/>
          </a:ln>
        </p:spPr>
        <p:txBody>
          <a:bodyPr wrap="none" anchor="ctr"/>
          <a:lstStyle/>
          <a:p>
            <a:endParaRPr lang="es-MX"/>
          </a:p>
        </p:txBody>
      </p:sp>
      <p:sp>
        <p:nvSpPr>
          <p:cNvPr id="22532" name="Rectangle 3"/>
          <p:cNvSpPr>
            <a:spLocks noGrp="1" noChangeArrowheads="1"/>
          </p:cNvSpPr>
          <p:nvPr>
            <p:ph type="body" idx="1"/>
          </p:nvPr>
        </p:nvSpPr>
        <p:spPr>
          <a:xfrm>
            <a:off x="1952625" y="871670"/>
            <a:ext cx="8229600" cy="1765167"/>
          </a:xfrm>
          <a:noFill/>
        </p:spPr>
        <p:txBody>
          <a:bodyPr>
            <a:normAutofit/>
          </a:bodyPr>
          <a:lstStyle/>
          <a:p>
            <a:pPr marL="352425" indent="0">
              <a:buSzPct val="100000"/>
              <a:buNone/>
            </a:pPr>
            <a:r>
              <a:rPr lang="es-ES" sz="2000" b="1" dirty="0" smtClean="0">
                <a:solidFill>
                  <a:schemeClr val="accent1"/>
                </a:solidFill>
                <a:latin typeface="Calibri" panose="020F0502020204030204" pitchFamily="34" charset="0"/>
                <a:cs typeface="Calibri" panose="020F0502020204030204" pitchFamily="34" charset="0"/>
              </a:rPr>
              <a:t>1. DAÑOS </a:t>
            </a:r>
            <a:r>
              <a:rPr lang="es-ES" sz="2000" b="1" dirty="0">
                <a:solidFill>
                  <a:schemeClr val="accent1"/>
                </a:solidFill>
                <a:latin typeface="Calibri" panose="020F0502020204030204" pitchFamily="34" charset="0"/>
                <a:cs typeface="Calibri" panose="020F0502020204030204" pitchFamily="34" charset="0"/>
              </a:rPr>
              <a:t>MATERIALES</a:t>
            </a:r>
          </a:p>
          <a:p>
            <a:pPr marL="352425" indent="4763" algn="just">
              <a:buNone/>
            </a:pPr>
            <a:r>
              <a:rPr lang="es-ES" sz="2000" dirty="0" smtClean="0">
                <a:latin typeface="Calibri" panose="020F0502020204030204" pitchFamily="34" charset="0"/>
                <a:cs typeface="Calibri" panose="020F0502020204030204" pitchFamily="34" charset="0"/>
              </a:rPr>
              <a:t>Esta </a:t>
            </a:r>
            <a:r>
              <a:rPr lang="es-ES" sz="2000" dirty="0">
                <a:latin typeface="Calibri" panose="020F0502020204030204" pitchFamily="34" charset="0"/>
                <a:cs typeface="Calibri" panose="020F0502020204030204" pitchFamily="34" charset="0"/>
              </a:rPr>
              <a:t>cobertura se extiende para cubrir los daños o pérdidas materiales, que sufra el vehículo asegurado a consecuencia de  los siguientes riesgos</a:t>
            </a:r>
            <a:r>
              <a:rPr lang="es-ES" sz="2000" dirty="0" smtClean="0">
                <a:latin typeface="Calibri" panose="020F0502020204030204" pitchFamily="34" charset="0"/>
                <a:cs typeface="Calibri" panose="020F0502020204030204" pitchFamily="34" charset="0"/>
              </a:rPr>
              <a:t>:</a:t>
            </a:r>
            <a:endParaRPr lang="es-ES" sz="2000" dirty="0">
              <a:latin typeface="Calibri" panose="020F0502020204030204" pitchFamily="34" charset="0"/>
              <a:cs typeface="Calibri" panose="020F0502020204030204" pitchFamily="34" charset="0"/>
            </a:endParaRPr>
          </a:p>
        </p:txBody>
      </p:sp>
      <p:pic>
        <p:nvPicPr>
          <p:cNvPr id="22533" name="Picture 5" descr="pic31101"/>
          <p:cNvPicPr>
            <a:picLocks noChangeAspect="1" noChangeArrowheads="1"/>
          </p:cNvPicPr>
          <p:nvPr/>
        </p:nvPicPr>
        <p:blipFill>
          <a:blip r:embed="rId2"/>
          <a:srcRect/>
          <a:stretch>
            <a:fillRect/>
          </a:stretch>
        </p:blipFill>
        <p:spPr bwMode="auto">
          <a:xfrm>
            <a:off x="2424113" y="2852739"/>
            <a:ext cx="3097212" cy="2168525"/>
          </a:xfrm>
          <a:prstGeom prst="rect">
            <a:avLst/>
          </a:prstGeom>
          <a:noFill/>
          <a:ln w="38100">
            <a:solidFill>
              <a:schemeClr val="tx1"/>
            </a:solidFill>
            <a:miter lim="800000"/>
            <a:headEnd/>
            <a:tailEnd/>
          </a:ln>
        </p:spPr>
      </p:pic>
      <p:pic>
        <p:nvPicPr>
          <p:cNvPr id="22534" name="Picture 6" descr="pic15006"/>
          <p:cNvPicPr>
            <a:picLocks noChangeAspect="1" noChangeArrowheads="1"/>
          </p:cNvPicPr>
          <p:nvPr/>
        </p:nvPicPr>
        <p:blipFill>
          <a:blip r:embed="rId3"/>
          <a:srcRect/>
          <a:stretch>
            <a:fillRect/>
          </a:stretch>
        </p:blipFill>
        <p:spPr bwMode="auto">
          <a:xfrm>
            <a:off x="6096000" y="3284538"/>
            <a:ext cx="4248150" cy="2971800"/>
          </a:xfrm>
          <a:prstGeom prst="rect">
            <a:avLst/>
          </a:prstGeom>
          <a:noFill/>
          <a:ln w="38100">
            <a:solidFill>
              <a:schemeClr val="accent1"/>
            </a:solidFill>
            <a:miter lim="800000"/>
            <a:headEnd/>
            <a:tailEnd/>
          </a:ln>
        </p:spPr>
      </p:pic>
    </p:spTree>
    <p:extLst>
      <p:ext uri="{BB962C8B-B14F-4D97-AF65-F5344CB8AC3E}">
        <p14:creationId xmlns:p14="http://schemas.microsoft.com/office/powerpoint/2010/main" val="1005611414"/>
      </p:ext>
    </p:extLst>
  </p:cSld>
  <p:clrMapOvr>
    <a:masterClrMapping/>
  </p:clrMapOvr>
  <mc:AlternateContent xmlns:mc="http://schemas.openxmlformats.org/markup-compatibility/2006" xmlns:p14="http://schemas.microsoft.com/office/powerpoint/2010/main">
    <mc:Choice Requires="p14">
      <p:transition spd="slow" p14:dur="1500">
        <p:strips dir="rd"/>
      </p:transition>
    </mc:Choice>
    <mc:Fallback xmlns="">
      <p:transition spd="slow">
        <p:strips dir="rd"/>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p:cNvSpPr>
            <a:spLocks noGrp="1" noChangeArrowheads="1"/>
          </p:cNvSpPr>
          <p:nvPr>
            <p:ph type="body" idx="1"/>
          </p:nvPr>
        </p:nvSpPr>
        <p:spPr>
          <a:xfrm>
            <a:off x="1939895" y="425555"/>
            <a:ext cx="8511612" cy="5867275"/>
          </a:xfrm>
          <a:solidFill>
            <a:schemeClr val="bg1">
              <a:lumMod val="85000"/>
            </a:schemeClr>
          </a:solidFill>
        </p:spPr>
        <p:txBody>
          <a:bodyPr>
            <a:normAutofit/>
          </a:bodyPr>
          <a:lstStyle/>
          <a:p>
            <a:pPr eaLnBrk="1" hangingPunct="1">
              <a:buFontTx/>
              <a:buNone/>
            </a:pPr>
            <a:endParaRPr lang="es-ES" sz="800" dirty="0"/>
          </a:p>
          <a:p>
            <a:pPr lvl="1" eaLnBrk="1" hangingPunct="1">
              <a:buFont typeface="Wingdings" pitchFamily="2" charset="2"/>
              <a:buChar char="Ø"/>
            </a:pPr>
            <a:endParaRPr lang="es-ES" b="1" dirty="0" smtClean="0">
              <a:latin typeface="Calibri" panose="020F0502020204030204" pitchFamily="34" charset="0"/>
              <a:cs typeface="Calibri" panose="020F0502020204030204" pitchFamily="34" charset="0"/>
            </a:endParaRPr>
          </a:p>
          <a:p>
            <a:pPr lvl="1" eaLnBrk="1" hangingPunct="1">
              <a:buFont typeface="Wingdings" pitchFamily="2" charset="2"/>
              <a:buChar char="Ø"/>
            </a:pPr>
            <a:r>
              <a:rPr lang="es-ES" b="1" dirty="0" smtClean="0">
                <a:latin typeface="Calibri" panose="020F0502020204030204" pitchFamily="34" charset="0"/>
                <a:cs typeface="Calibri" panose="020F0502020204030204" pitchFamily="34" charset="0"/>
              </a:rPr>
              <a:t>COLISIONES </a:t>
            </a:r>
            <a:r>
              <a:rPr lang="es-ES" b="1" dirty="0">
                <a:latin typeface="Calibri" panose="020F0502020204030204" pitchFamily="34" charset="0"/>
                <a:cs typeface="Calibri" panose="020F0502020204030204" pitchFamily="34" charset="0"/>
              </a:rPr>
              <a:t>Y VUELCOS</a:t>
            </a:r>
            <a:r>
              <a:rPr lang="es-ES" dirty="0">
                <a:latin typeface="Calibri" panose="020F0502020204030204" pitchFamily="34" charset="0"/>
                <a:cs typeface="Calibri" panose="020F0502020204030204" pitchFamily="34" charset="0"/>
              </a:rPr>
              <a:t>: Es el impacto del vehículo con uno o más objetos, inclusive del vehículo mismo y que como consecuencia cause daños materiales. </a:t>
            </a:r>
          </a:p>
          <a:p>
            <a:pPr eaLnBrk="1" hangingPunct="1"/>
            <a:endParaRPr lang="es-ES" sz="2000" dirty="0">
              <a:latin typeface="Calibri" panose="020F0502020204030204" pitchFamily="34" charset="0"/>
              <a:cs typeface="Calibri" panose="020F0502020204030204" pitchFamily="34" charset="0"/>
            </a:endParaRPr>
          </a:p>
          <a:p>
            <a:pPr eaLnBrk="1" hangingPunct="1"/>
            <a:endParaRPr lang="es-ES" sz="2000" dirty="0">
              <a:latin typeface="Calibri" panose="020F0502020204030204" pitchFamily="34" charset="0"/>
              <a:cs typeface="Calibri" panose="020F0502020204030204" pitchFamily="34" charset="0"/>
            </a:endParaRPr>
          </a:p>
          <a:p>
            <a:pPr eaLnBrk="1" hangingPunct="1"/>
            <a:endParaRPr lang="es-ES" sz="2000" dirty="0">
              <a:latin typeface="Calibri" panose="020F0502020204030204" pitchFamily="34" charset="0"/>
              <a:cs typeface="Calibri" panose="020F0502020204030204" pitchFamily="34" charset="0"/>
            </a:endParaRPr>
          </a:p>
          <a:p>
            <a:pPr eaLnBrk="1" hangingPunct="1"/>
            <a:endParaRPr lang="es-ES" sz="2000" dirty="0">
              <a:latin typeface="Calibri" panose="020F0502020204030204" pitchFamily="34" charset="0"/>
              <a:cs typeface="Calibri" panose="020F0502020204030204" pitchFamily="34" charset="0"/>
            </a:endParaRPr>
          </a:p>
          <a:p>
            <a:pPr eaLnBrk="1" hangingPunct="1"/>
            <a:endParaRPr lang="es-ES" sz="2000" dirty="0">
              <a:latin typeface="Calibri" panose="020F0502020204030204" pitchFamily="34" charset="0"/>
              <a:cs typeface="Calibri" panose="020F0502020204030204" pitchFamily="34" charset="0"/>
            </a:endParaRPr>
          </a:p>
          <a:p>
            <a:pPr lvl="1" eaLnBrk="1" hangingPunct="1">
              <a:buFont typeface="Wingdings" pitchFamily="2" charset="2"/>
              <a:buChar char="Ø"/>
            </a:pPr>
            <a:r>
              <a:rPr lang="es-ES" b="1" dirty="0" smtClean="0">
                <a:latin typeface="Calibri" panose="020F0502020204030204" pitchFamily="34" charset="0"/>
                <a:cs typeface="Calibri" panose="020F0502020204030204" pitchFamily="34" charset="0"/>
              </a:rPr>
              <a:t>ROTURA </a:t>
            </a:r>
            <a:r>
              <a:rPr lang="es-ES" b="1" dirty="0">
                <a:latin typeface="Calibri" panose="020F0502020204030204" pitchFamily="34" charset="0"/>
                <a:cs typeface="Calibri" panose="020F0502020204030204" pitchFamily="34" charset="0"/>
              </a:rPr>
              <a:t>DE CRISTALES</a:t>
            </a:r>
            <a:r>
              <a:rPr lang="es-ES" dirty="0">
                <a:latin typeface="Calibri" panose="020F0502020204030204" pitchFamily="34" charset="0"/>
                <a:cs typeface="Calibri" panose="020F0502020204030204" pitchFamily="34" charset="0"/>
              </a:rPr>
              <a:t>, como son parabrisas laterales, aletas, medallón, cristal del quemacocos con los que el fabricante adapta originalmente el vehículo asegurado.</a:t>
            </a:r>
          </a:p>
          <a:p>
            <a:pPr eaLnBrk="1" hangingPunct="1"/>
            <a:endParaRPr lang="es-ES" sz="2000" dirty="0"/>
          </a:p>
          <a:p>
            <a:pPr eaLnBrk="1" hangingPunct="1">
              <a:buFontTx/>
              <a:buNone/>
            </a:pPr>
            <a:endParaRPr lang="es-ES" dirty="0"/>
          </a:p>
          <a:p>
            <a:pPr eaLnBrk="1" hangingPunct="1"/>
            <a:endParaRPr lang="es-ES" dirty="0"/>
          </a:p>
        </p:txBody>
      </p:sp>
      <p:grpSp>
        <p:nvGrpSpPr>
          <p:cNvPr id="23555" name="Group 11"/>
          <p:cNvGrpSpPr>
            <a:grpSpLocks/>
          </p:cNvGrpSpPr>
          <p:nvPr/>
        </p:nvGrpSpPr>
        <p:grpSpPr bwMode="auto">
          <a:xfrm>
            <a:off x="6794945" y="1781175"/>
            <a:ext cx="2343150" cy="1647825"/>
            <a:chOff x="3218" y="954"/>
            <a:chExt cx="1476" cy="1038"/>
          </a:xfrm>
        </p:grpSpPr>
        <p:sp>
          <p:nvSpPr>
            <p:cNvPr id="23562" name="Rectangle 7"/>
            <p:cNvSpPr>
              <a:spLocks noChangeArrowheads="1"/>
            </p:cNvSpPr>
            <p:nvPr/>
          </p:nvSpPr>
          <p:spPr bwMode="auto">
            <a:xfrm rot="-1255150">
              <a:off x="3450" y="1029"/>
              <a:ext cx="1244" cy="963"/>
            </a:xfrm>
            <a:prstGeom prst="rect">
              <a:avLst/>
            </a:prstGeom>
            <a:solidFill>
              <a:schemeClr val="accent1"/>
            </a:solidFill>
            <a:ln w="28575">
              <a:solidFill>
                <a:srgbClr val="003399"/>
              </a:solidFill>
              <a:miter lim="800000"/>
              <a:headEnd/>
              <a:tailEnd/>
            </a:ln>
          </p:spPr>
          <p:txBody>
            <a:bodyPr wrap="none" anchor="ctr"/>
            <a:lstStyle/>
            <a:p>
              <a:endParaRPr lang="es-MX"/>
            </a:p>
          </p:txBody>
        </p:sp>
        <p:pic>
          <p:nvPicPr>
            <p:cNvPr id="23563" name="Picture 6"/>
            <p:cNvPicPr>
              <a:picLocks noChangeAspect="1" noChangeArrowheads="1"/>
            </p:cNvPicPr>
            <p:nvPr/>
          </p:nvPicPr>
          <p:blipFill>
            <a:blip r:embed="rId2"/>
            <a:srcRect/>
            <a:stretch>
              <a:fillRect/>
            </a:stretch>
          </p:blipFill>
          <p:spPr bwMode="auto">
            <a:xfrm rot="-1255150">
              <a:off x="3218" y="954"/>
              <a:ext cx="1278" cy="939"/>
            </a:xfrm>
            <a:prstGeom prst="rect">
              <a:avLst/>
            </a:prstGeom>
            <a:noFill/>
            <a:ln w="28575">
              <a:solidFill>
                <a:srgbClr val="003399"/>
              </a:solidFill>
              <a:miter lim="800000"/>
              <a:headEnd/>
              <a:tailEnd/>
            </a:ln>
          </p:spPr>
        </p:pic>
      </p:grpSp>
      <p:grpSp>
        <p:nvGrpSpPr>
          <p:cNvPr id="23556" name="Group 12"/>
          <p:cNvGrpSpPr>
            <a:grpSpLocks/>
          </p:cNvGrpSpPr>
          <p:nvPr/>
        </p:nvGrpSpPr>
        <p:grpSpPr bwMode="auto">
          <a:xfrm>
            <a:off x="2918093" y="1941845"/>
            <a:ext cx="2143125" cy="1643062"/>
            <a:chOff x="930" y="981"/>
            <a:chExt cx="1350" cy="1035"/>
          </a:xfrm>
        </p:grpSpPr>
        <p:sp>
          <p:nvSpPr>
            <p:cNvPr id="23560" name="Rectangle 10"/>
            <p:cNvSpPr>
              <a:spLocks noChangeArrowheads="1"/>
            </p:cNvSpPr>
            <p:nvPr/>
          </p:nvSpPr>
          <p:spPr bwMode="auto">
            <a:xfrm>
              <a:off x="930" y="981"/>
              <a:ext cx="1134" cy="907"/>
            </a:xfrm>
            <a:prstGeom prst="rect">
              <a:avLst/>
            </a:prstGeom>
            <a:solidFill>
              <a:schemeClr val="accent1"/>
            </a:solidFill>
            <a:ln w="38100">
              <a:solidFill>
                <a:srgbClr val="003399"/>
              </a:solidFill>
              <a:miter lim="800000"/>
              <a:headEnd/>
              <a:tailEnd/>
            </a:ln>
          </p:spPr>
          <p:txBody>
            <a:bodyPr wrap="none" anchor="ctr"/>
            <a:lstStyle/>
            <a:p>
              <a:endParaRPr lang="es-MX"/>
            </a:p>
          </p:txBody>
        </p:sp>
        <p:pic>
          <p:nvPicPr>
            <p:cNvPr id="23561" name="Picture 9"/>
            <p:cNvPicPr>
              <a:picLocks noChangeAspect="1" noChangeArrowheads="1"/>
            </p:cNvPicPr>
            <p:nvPr/>
          </p:nvPicPr>
          <p:blipFill>
            <a:blip r:embed="rId3"/>
            <a:srcRect/>
            <a:stretch>
              <a:fillRect/>
            </a:stretch>
          </p:blipFill>
          <p:spPr bwMode="auto">
            <a:xfrm>
              <a:off x="1111" y="1117"/>
              <a:ext cx="1169" cy="899"/>
            </a:xfrm>
            <a:prstGeom prst="rect">
              <a:avLst/>
            </a:prstGeom>
            <a:noFill/>
            <a:ln w="38100">
              <a:solidFill>
                <a:srgbClr val="003399"/>
              </a:solidFill>
              <a:miter lim="800000"/>
              <a:headEnd/>
              <a:tailEnd/>
            </a:ln>
          </p:spPr>
        </p:pic>
      </p:grpSp>
      <p:grpSp>
        <p:nvGrpSpPr>
          <p:cNvPr id="23557" name="Group 16"/>
          <p:cNvGrpSpPr>
            <a:grpSpLocks/>
          </p:cNvGrpSpPr>
          <p:nvPr/>
        </p:nvGrpSpPr>
        <p:grpSpPr bwMode="auto">
          <a:xfrm>
            <a:off x="7093008" y="4939469"/>
            <a:ext cx="3251141" cy="1678820"/>
            <a:chOff x="3152" y="2931"/>
            <a:chExt cx="2404" cy="1238"/>
          </a:xfrm>
        </p:grpSpPr>
        <p:sp>
          <p:nvSpPr>
            <p:cNvPr id="23558" name="Rectangle 15"/>
            <p:cNvSpPr>
              <a:spLocks noChangeArrowheads="1"/>
            </p:cNvSpPr>
            <p:nvPr/>
          </p:nvSpPr>
          <p:spPr bwMode="auto">
            <a:xfrm>
              <a:off x="3152" y="3203"/>
              <a:ext cx="2404" cy="726"/>
            </a:xfrm>
            <a:prstGeom prst="rect">
              <a:avLst/>
            </a:prstGeom>
            <a:solidFill>
              <a:schemeClr val="accent1"/>
            </a:solidFill>
            <a:ln w="38100">
              <a:solidFill>
                <a:srgbClr val="003399"/>
              </a:solidFill>
              <a:miter lim="800000"/>
              <a:headEnd/>
              <a:tailEnd/>
            </a:ln>
          </p:spPr>
          <p:txBody>
            <a:bodyPr wrap="none" anchor="ctr"/>
            <a:lstStyle/>
            <a:p>
              <a:endParaRPr lang="es-MX"/>
            </a:p>
          </p:txBody>
        </p:sp>
        <p:pic>
          <p:nvPicPr>
            <p:cNvPr id="23559" name="Picture 14"/>
            <p:cNvPicPr>
              <a:picLocks noChangeAspect="1" noChangeArrowheads="1"/>
            </p:cNvPicPr>
            <p:nvPr/>
          </p:nvPicPr>
          <p:blipFill>
            <a:blip r:embed="rId4"/>
            <a:srcRect l="36227" t="36111" r="36481" b="30759"/>
            <a:stretch>
              <a:fillRect/>
            </a:stretch>
          </p:blipFill>
          <p:spPr bwMode="auto">
            <a:xfrm>
              <a:off x="3560" y="2931"/>
              <a:ext cx="1632" cy="1238"/>
            </a:xfrm>
            <a:prstGeom prst="rect">
              <a:avLst/>
            </a:prstGeom>
            <a:noFill/>
            <a:ln w="38100">
              <a:solidFill>
                <a:srgbClr val="003399"/>
              </a:solidFill>
              <a:miter lim="800000"/>
              <a:headEnd/>
              <a:tailEnd/>
            </a:ln>
          </p:spPr>
        </p:pic>
      </p:grpSp>
    </p:spTree>
    <p:extLst>
      <p:ext uri="{BB962C8B-B14F-4D97-AF65-F5344CB8AC3E}">
        <p14:creationId xmlns:p14="http://schemas.microsoft.com/office/powerpoint/2010/main" val="1264633858"/>
      </p:ext>
    </p:extLst>
  </p:cSld>
  <p:clrMapOvr>
    <a:masterClrMapping/>
  </p:clrMapOvr>
  <mc:AlternateContent xmlns:mc="http://schemas.openxmlformats.org/markup-compatibility/2006" xmlns:p14="http://schemas.microsoft.com/office/powerpoint/2010/main">
    <mc:Choice Requires="p14">
      <p:transition spd="slow" p14:dur="1500">
        <p:blinds dir="vert"/>
      </p:transition>
    </mc:Choice>
    <mc:Fallback xmlns="">
      <p:transition spd="slow">
        <p:blinds dir="vert"/>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1 Marcador de contenido"/>
          <p:cNvSpPr>
            <a:spLocks noGrp="1"/>
          </p:cNvSpPr>
          <p:nvPr>
            <p:ph idx="1"/>
          </p:nvPr>
        </p:nvSpPr>
        <p:spPr>
          <a:xfrm>
            <a:off x="1952625" y="965673"/>
            <a:ext cx="8327966" cy="2999574"/>
          </a:xfrm>
          <a:solidFill>
            <a:schemeClr val="bg1">
              <a:lumMod val="85000"/>
            </a:schemeClr>
          </a:solidFill>
        </p:spPr>
        <p:txBody>
          <a:bodyPr/>
          <a:lstStyle/>
          <a:p>
            <a:pPr indent="0" algn="just">
              <a:buFont typeface="Wingdings" pitchFamily="2" charset="2"/>
              <a:buChar char="Ø"/>
            </a:pPr>
            <a:r>
              <a:rPr lang="es-ES" sz="2000" dirty="0">
                <a:latin typeface="Calibri" panose="020F0502020204030204" pitchFamily="34" charset="0"/>
                <a:cs typeface="Calibri" panose="020F0502020204030204" pitchFamily="34" charset="0"/>
              </a:rPr>
              <a:t> Incendio, rayo y explosión.</a:t>
            </a:r>
          </a:p>
          <a:p>
            <a:pPr lvl="1" indent="0" algn="just">
              <a:buNone/>
            </a:pPr>
            <a:endParaRPr lang="es-ES" dirty="0">
              <a:latin typeface="Calibri" panose="020F0502020204030204" pitchFamily="34" charset="0"/>
              <a:cs typeface="Calibri" panose="020F0502020204030204" pitchFamily="34" charset="0"/>
            </a:endParaRPr>
          </a:p>
          <a:p>
            <a:pPr indent="0" algn="just">
              <a:buFont typeface="Wingdings" pitchFamily="2" charset="2"/>
              <a:buChar char="Ø"/>
            </a:pPr>
            <a:r>
              <a:rPr lang="es-ES" sz="2000" dirty="0">
                <a:latin typeface="Calibri" panose="020F0502020204030204" pitchFamily="34" charset="0"/>
                <a:cs typeface="Calibri" panose="020F0502020204030204" pitchFamily="34" charset="0"/>
              </a:rPr>
              <a:t> Ciclón, huracán, granizo, inundación, hundimiento de tierra, terremoto, erupción volcánica, derrumbe de tierra o piedras, caída o derrumbe de construcciones o puentes, edificaciones, estructuras u otros objetos, caída de </a:t>
            </a:r>
            <a:r>
              <a:rPr lang="es-ES" sz="1900" dirty="0"/>
              <a:t>árboles o sus ramas</a:t>
            </a:r>
            <a:r>
              <a:rPr lang="es-ES" sz="1900" dirty="0" smtClean="0"/>
              <a:t>.</a:t>
            </a:r>
            <a:endParaRPr lang="es-ES" sz="1800" dirty="0"/>
          </a:p>
          <a:p>
            <a:pPr indent="0">
              <a:buNone/>
            </a:pPr>
            <a:endParaRPr lang="es-ES" dirty="0" smtClean="0"/>
          </a:p>
        </p:txBody>
      </p:sp>
      <p:grpSp>
        <p:nvGrpSpPr>
          <p:cNvPr id="2" name="Grupo 1"/>
          <p:cNvGrpSpPr/>
          <p:nvPr/>
        </p:nvGrpSpPr>
        <p:grpSpPr>
          <a:xfrm>
            <a:off x="3102123" y="3409777"/>
            <a:ext cx="6511896" cy="2845744"/>
            <a:chOff x="2711450" y="2636839"/>
            <a:chExt cx="6985000" cy="3301999"/>
          </a:xfrm>
        </p:grpSpPr>
        <p:sp>
          <p:nvSpPr>
            <p:cNvPr id="24578" name="Rectangle 7"/>
            <p:cNvSpPr>
              <a:spLocks noChangeArrowheads="1"/>
            </p:cNvSpPr>
            <p:nvPr/>
          </p:nvSpPr>
          <p:spPr bwMode="auto">
            <a:xfrm>
              <a:off x="4367214" y="3284539"/>
              <a:ext cx="2592387" cy="2160587"/>
            </a:xfrm>
            <a:prstGeom prst="rect">
              <a:avLst/>
            </a:prstGeom>
            <a:solidFill>
              <a:schemeClr val="accent1"/>
            </a:solidFill>
            <a:ln w="9525">
              <a:noFill/>
              <a:miter lim="800000"/>
              <a:headEnd/>
              <a:tailEnd/>
            </a:ln>
          </p:spPr>
          <p:txBody>
            <a:bodyPr wrap="none" anchor="ctr"/>
            <a:lstStyle/>
            <a:p>
              <a:endParaRPr lang="es-MX"/>
            </a:p>
          </p:txBody>
        </p:sp>
        <p:pic>
          <p:nvPicPr>
            <p:cNvPr id="24580" name="Picture 5"/>
            <p:cNvPicPr>
              <a:picLocks noChangeAspect="1" noChangeArrowheads="1"/>
            </p:cNvPicPr>
            <p:nvPr/>
          </p:nvPicPr>
          <p:blipFill>
            <a:blip r:embed="rId2"/>
            <a:srcRect/>
            <a:stretch>
              <a:fillRect/>
            </a:stretch>
          </p:blipFill>
          <p:spPr bwMode="auto">
            <a:xfrm>
              <a:off x="2711450" y="2636839"/>
              <a:ext cx="2698750" cy="1970087"/>
            </a:xfrm>
            <a:prstGeom prst="rect">
              <a:avLst/>
            </a:prstGeom>
            <a:noFill/>
            <a:ln w="38100">
              <a:solidFill>
                <a:srgbClr val="003399"/>
              </a:solidFill>
              <a:miter lim="800000"/>
              <a:headEnd/>
              <a:tailEnd/>
            </a:ln>
          </p:spPr>
        </p:pic>
        <p:pic>
          <p:nvPicPr>
            <p:cNvPr id="24581" name="Picture 6"/>
            <p:cNvPicPr>
              <a:picLocks noChangeAspect="1" noChangeArrowheads="1"/>
            </p:cNvPicPr>
            <p:nvPr/>
          </p:nvPicPr>
          <p:blipFill>
            <a:blip r:embed="rId3"/>
            <a:srcRect/>
            <a:stretch>
              <a:fillRect/>
            </a:stretch>
          </p:blipFill>
          <p:spPr bwMode="auto">
            <a:xfrm>
              <a:off x="5951538" y="3860800"/>
              <a:ext cx="3744912" cy="2078038"/>
            </a:xfrm>
            <a:prstGeom prst="rect">
              <a:avLst/>
            </a:prstGeom>
            <a:noFill/>
            <a:ln w="38100">
              <a:solidFill>
                <a:srgbClr val="003399"/>
              </a:solidFill>
              <a:miter lim="800000"/>
              <a:headEnd/>
              <a:tailEnd/>
            </a:ln>
          </p:spPr>
        </p:pic>
      </p:grpSp>
    </p:spTree>
    <p:extLst>
      <p:ext uri="{BB962C8B-B14F-4D97-AF65-F5344CB8AC3E}">
        <p14:creationId xmlns:p14="http://schemas.microsoft.com/office/powerpoint/2010/main" val="4233796314"/>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1 Marcador de contenido"/>
          <p:cNvSpPr>
            <a:spLocks noGrp="1"/>
          </p:cNvSpPr>
          <p:nvPr>
            <p:ph idx="1"/>
          </p:nvPr>
        </p:nvSpPr>
        <p:spPr>
          <a:xfrm>
            <a:off x="1854439" y="777666"/>
            <a:ext cx="8699619" cy="5229433"/>
          </a:xfrm>
          <a:solidFill>
            <a:schemeClr val="bg1">
              <a:lumMod val="85000"/>
            </a:schemeClr>
          </a:solidFill>
        </p:spPr>
        <p:txBody>
          <a:bodyPr>
            <a:normAutofit lnSpcReduction="10000"/>
          </a:bodyPr>
          <a:lstStyle/>
          <a:p>
            <a:pPr indent="0">
              <a:buNone/>
            </a:pPr>
            <a:endParaRPr lang="es-ES" sz="1900" dirty="0"/>
          </a:p>
          <a:p>
            <a:pPr indent="0" algn="just">
              <a:buFont typeface="Wingdings" pitchFamily="2" charset="2"/>
              <a:buChar char="Ø"/>
            </a:pPr>
            <a:r>
              <a:rPr lang="es-ES" sz="2000" dirty="0">
                <a:latin typeface="Calibri" panose="020F0502020204030204" pitchFamily="34" charset="0"/>
                <a:cs typeface="Calibri" panose="020F0502020204030204" pitchFamily="34" charset="0"/>
              </a:rPr>
              <a:t>Actos de personas que tomen parte en paros, huelgas, disturbios de carácter obrero, mítines, alborotos populares, motines, o actos de personas mal intencionadas durante la realización de tales eventos. </a:t>
            </a:r>
          </a:p>
          <a:p>
            <a:pPr lvl="1" indent="0" algn="just">
              <a:buNone/>
            </a:pPr>
            <a:endParaRPr lang="es-ES" dirty="0">
              <a:latin typeface="Calibri" panose="020F0502020204030204" pitchFamily="34" charset="0"/>
              <a:cs typeface="Calibri" panose="020F0502020204030204" pitchFamily="34" charset="0"/>
            </a:endParaRPr>
          </a:p>
          <a:p>
            <a:pPr lvl="1" indent="0" algn="just">
              <a:buNone/>
            </a:pPr>
            <a:endParaRPr lang="es-ES" dirty="0">
              <a:latin typeface="Calibri" panose="020F0502020204030204" pitchFamily="34" charset="0"/>
              <a:cs typeface="Calibri" panose="020F0502020204030204" pitchFamily="34" charset="0"/>
            </a:endParaRPr>
          </a:p>
          <a:p>
            <a:pPr lvl="1" indent="0" algn="just">
              <a:buNone/>
            </a:pPr>
            <a:endParaRPr lang="es-ES" dirty="0">
              <a:latin typeface="Calibri" panose="020F0502020204030204" pitchFamily="34" charset="0"/>
              <a:cs typeface="Calibri" panose="020F0502020204030204" pitchFamily="34" charset="0"/>
            </a:endParaRPr>
          </a:p>
          <a:p>
            <a:pPr lvl="1" indent="0" algn="just">
              <a:buNone/>
            </a:pPr>
            <a:endParaRPr lang="es-ES" dirty="0">
              <a:latin typeface="Calibri" panose="020F0502020204030204" pitchFamily="34" charset="0"/>
              <a:cs typeface="Calibri" panose="020F0502020204030204" pitchFamily="34" charset="0"/>
            </a:endParaRPr>
          </a:p>
          <a:p>
            <a:pPr lvl="1" indent="0" algn="just">
              <a:buNone/>
            </a:pPr>
            <a:endParaRPr lang="es-ES" dirty="0">
              <a:latin typeface="Calibri" panose="020F0502020204030204" pitchFamily="34" charset="0"/>
              <a:cs typeface="Calibri" panose="020F0502020204030204" pitchFamily="34" charset="0"/>
            </a:endParaRPr>
          </a:p>
          <a:p>
            <a:pPr indent="0" algn="just">
              <a:buFont typeface="Wingdings" pitchFamily="2" charset="2"/>
              <a:buChar char="Ø"/>
            </a:pPr>
            <a:r>
              <a:rPr lang="es-ES" sz="2000" dirty="0">
                <a:latin typeface="Calibri" panose="020F0502020204030204" pitchFamily="34" charset="0"/>
                <a:cs typeface="Calibri" panose="020F0502020204030204" pitchFamily="34" charset="0"/>
              </a:rPr>
              <a:t>Transportación,</a:t>
            </a:r>
            <a:r>
              <a:rPr lang="es-ES" sz="2000" b="1" dirty="0">
                <a:latin typeface="Calibri" panose="020F0502020204030204" pitchFamily="34" charset="0"/>
                <a:cs typeface="Calibri" panose="020F0502020204030204" pitchFamily="34" charset="0"/>
              </a:rPr>
              <a:t> </a:t>
            </a:r>
            <a:r>
              <a:rPr lang="es-ES" sz="2000" dirty="0">
                <a:latin typeface="Calibri" panose="020F0502020204030204" pitchFamily="34" charset="0"/>
                <a:cs typeface="Calibri" panose="020F0502020204030204" pitchFamily="34" charset="0"/>
              </a:rPr>
              <a:t>varadura, hundimiento, incendio, explosión, colisión o vuelco, descarrilamiento o caída del medio de transporte en que el vehículo sea conducido, caída del vehículo durante las maniobras de carga, trasbordo o descarga, así como la contribución por avería gruesa o por cargos de salvamento.</a:t>
            </a:r>
          </a:p>
          <a:p>
            <a:pPr lvl="1" indent="0" algn="just">
              <a:buFont typeface="Wingdings" pitchFamily="2" charset="2"/>
              <a:buChar char="Ø"/>
            </a:pPr>
            <a:endParaRPr lang="es-ES" sz="1800" dirty="0"/>
          </a:p>
          <a:p>
            <a:pPr indent="0">
              <a:buNone/>
            </a:pPr>
            <a:endParaRPr lang="es-ES" dirty="0" smtClean="0"/>
          </a:p>
        </p:txBody>
      </p:sp>
      <p:sp>
        <p:nvSpPr>
          <p:cNvPr id="25602" name="Rectangle 8"/>
          <p:cNvSpPr>
            <a:spLocks noChangeArrowheads="1"/>
          </p:cNvSpPr>
          <p:nvPr/>
        </p:nvSpPr>
        <p:spPr bwMode="auto">
          <a:xfrm>
            <a:off x="1941514" y="2565400"/>
            <a:ext cx="8569325" cy="287338"/>
          </a:xfrm>
          <a:prstGeom prst="rect">
            <a:avLst/>
          </a:prstGeom>
          <a:solidFill>
            <a:schemeClr val="accent1"/>
          </a:solidFill>
          <a:ln w="9525">
            <a:solidFill>
              <a:schemeClr val="tx1"/>
            </a:solidFill>
            <a:miter lim="800000"/>
            <a:headEnd/>
            <a:tailEnd/>
          </a:ln>
        </p:spPr>
        <p:txBody>
          <a:bodyPr wrap="none" anchor="ctr"/>
          <a:lstStyle/>
          <a:p>
            <a:endParaRPr lang="es-MX"/>
          </a:p>
        </p:txBody>
      </p:sp>
      <p:grpSp>
        <p:nvGrpSpPr>
          <p:cNvPr id="2" name="Grupo 1"/>
          <p:cNvGrpSpPr/>
          <p:nvPr/>
        </p:nvGrpSpPr>
        <p:grpSpPr>
          <a:xfrm>
            <a:off x="2566989" y="2102088"/>
            <a:ext cx="7561262" cy="1374776"/>
            <a:chOff x="2566989" y="2076450"/>
            <a:chExt cx="7561262" cy="1374776"/>
          </a:xfrm>
        </p:grpSpPr>
        <p:pic>
          <p:nvPicPr>
            <p:cNvPr id="25604" name="Picture 5"/>
            <p:cNvPicPr>
              <a:picLocks noChangeAspect="1" noChangeArrowheads="1"/>
            </p:cNvPicPr>
            <p:nvPr/>
          </p:nvPicPr>
          <p:blipFill>
            <a:blip r:embed="rId2"/>
            <a:srcRect/>
            <a:stretch>
              <a:fillRect/>
            </a:stretch>
          </p:blipFill>
          <p:spPr bwMode="auto">
            <a:xfrm>
              <a:off x="2566989" y="2100264"/>
              <a:ext cx="1944687" cy="1328737"/>
            </a:xfrm>
            <a:prstGeom prst="rect">
              <a:avLst/>
            </a:prstGeom>
            <a:noFill/>
            <a:ln w="9525">
              <a:noFill/>
              <a:miter lim="800000"/>
              <a:headEnd/>
              <a:tailEnd/>
            </a:ln>
          </p:spPr>
        </p:pic>
        <p:pic>
          <p:nvPicPr>
            <p:cNvPr id="25605" name="Picture 6"/>
            <p:cNvPicPr>
              <a:picLocks noChangeAspect="1" noChangeArrowheads="1"/>
            </p:cNvPicPr>
            <p:nvPr/>
          </p:nvPicPr>
          <p:blipFill>
            <a:blip r:embed="rId3"/>
            <a:srcRect/>
            <a:stretch>
              <a:fillRect/>
            </a:stretch>
          </p:blipFill>
          <p:spPr bwMode="auto">
            <a:xfrm>
              <a:off x="8183564" y="2082801"/>
              <a:ext cx="1944687" cy="1368425"/>
            </a:xfrm>
            <a:prstGeom prst="rect">
              <a:avLst/>
            </a:prstGeom>
            <a:noFill/>
            <a:ln w="9525">
              <a:noFill/>
              <a:miter lim="800000"/>
              <a:headEnd/>
              <a:tailEnd/>
            </a:ln>
          </p:spPr>
        </p:pic>
        <p:pic>
          <p:nvPicPr>
            <p:cNvPr id="25606" name="Picture 7"/>
            <p:cNvPicPr>
              <a:picLocks noChangeAspect="1" noChangeArrowheads="1"/>
            </p:cNvPicPr>
            <p:nvPr/>
          </p:nvPicPr>
          <p:blipFill>
            <a:blip r:embed="rId4"/>
            <a:srcRect/>
            <a:stretch>
              <a:fillRect/>
            </a:stretch>
          </p:blipFill>
          <p:spPr bwMode="auto">
            <a:xfrm>
              <a:off x="5343525" y="2076450"/>
              <a:ext cx="1905000" cy="1352550"/>
            </a:xfrm>
            <a:prstGeom prst="rect">
              <a:avLst/>
            </a:prstGeom>
            <a:noFill/>
            <a:ln w="9525">
              <a:noFill/>
              <a:miter lim="800000"/>
              <a:headEnd/>
              <a:tailEnd/>
            </a:ln>
          </p:spPr>
        </p:pic>
      </p:grpSp>
    </p:spTree>
    <p:extLst>
      <p:ext uri="{BB962C8B-B14F-4D97-AF65-F5344CB8AC3E}">
        <p14:creationId xmlns:p14="http://schemas.microsoft.com/office/powerpoint/2010/main" val="260588771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627" name="Group 8"/>
          <p:cNvGrpSpPr>
            <a:grpSpLocks/>
          </p:cNvGrpSpPr>
          <p:nvPr/>
        </p:nvGrpSpPr>
        <p:grpSpPr bwMode="auto">
          <a:xfrm>
            <a:off x="7375020" y="790921"/>
            <a:ext cx="3546505" cy="2505476"/>
            <a:chOff x="1791" y="1797"/>
            <a:chExt cx="2813" cy="2223"/>
          </a:xfrm>
        </p:grpSpPr>
        <p:sp>
          <p:nvSpPr>
            <p:cNvPr id="26628" name="Rectangle 7"/>
            <p:cNvSpPr>
              <a:spLocks noChangeArrowheads="1"/>
            </p:cNvSpPr>
            <p:nvPr/>
          </p:nvSpPr>
          <p:spPr bwMode="auto">
            <a:xfrm>
              <a:off x="3923" y="3430"/>
              <a:ext cx="681" cy="590"/>
            </a:xfrm>
            <a:prstGeom prst="rect">
              <a:avLst/>
            </a:prstGeom>
            <a:solidFill>
              <a:schemeClr val="accent1"/>
            </a:solidFill>
            <a:ln w="9525">
              <a:noFill/>
              <a:miter lim="800000"/>
              <a:headEnd/>
              <a:tailEnd/>
            </a:ln>
          </p:spPr>
          <p:txBody>
            <a:bodyPr wrap="none" anchor="ctr"/>
            <a:lstStyle/>
            <a:p>
              <a:endParaRPr lang="es-MX"/>
            </a:p>
          </p:txBody>
        </p:sp>
        <p:sp>
          <p:nvSpPr>
            <p:cNvPr id="26629" name="Rectangle 6"/>
            <p:cNvSpPr>
              <a:spLocks noChangeArrowheads="1"/>
            </p:cNvSpPr>
            <p:nvPr/>
          </p:nvSpPr>
          <p:spPr bwMode="auto">
            <a:xfrm>
              <a:off x="1791" y="1797"/>
              <a:ext cx="681" cy="590"/>
            </a:xfrm>
            <a:prstGeom prst="rect">
              <a:avLst/>
            </a:prstGeom>
            <a:solidFill>
              <a:schemeClr val="accent1"/>
            </a:solidFill>
            <a:ln w="9525">
              <a:noFill/>
              <a:miter lim="800000"/>
              <a:headEnd/>
              <a:tailEnd/>
            </a:ln>
          </p:spPr>
          <p:txBody>
            <a:bodyPr wrap="none" anchor="ctr"/>
            <a:lstStyle/>
            <a:p>
              <a:endParaRPr lang="es-MX"/>
            </a:p>
          </p:txBody>
        </p:sp>
        <p:pic>
          <p:nvPicPr>
            <p:cNvPr id="26630" name="Picture 5"/>
            <p:cNvPicPr>
              <a:picLocks noChangeAspect="1" noChangeArrowheads="1"/>
            </p:cNvPicPr>
            <p:nvPr/>
          </p:nvPicPr>
          <p:blipFill>
            <a:blip r:embed="rId2"/>
            <a:srcRect/>
            <a:stretch>
              <a:fillRect/>
            </a:stretch>
          </p:blipFill>
          <p:spPr bwMode="auto">
            <a:xfrm>
              <a:off x="1927" y="1888"/>
              <a:ext cx="2520" cy="2004"/>
            </a:xfrm>
            <a:prstGeom prst="rect">
              <a:avLst/>
            </a:prstGeom>
            <a:noFill/>
            <a:ln w="9525">
              <a:noFill/>
              <a:miter lim="800000"/>
              <a:headEnd/>
              <a:tailEnd/>
            </a:ln>
          </p:spPr>
        </p:pic>
      </p:grpSp>
      <p:sp>
        <p:nvSpPr>
          <p:cNvPr id="2" name="Rectángulo 1"/>
          <p:cNvSpPr/>
          <p:nvPr/>
        </p:nvSpPr>
        <p:spPr>
          <a:xfrm>
            <a:off x="5389552" y="3578276"/>
            <a:ext cx="5643068" cy="1631216"/>
          </a:xfrm>
          <a:prstGeom prst="rect">
            <a:avLst/>
          </a:prstGeom>
        </p:spPr>
        <p:txBody>
          <a:bodyPr wrap="square">
            <a:spAutoFit/>
          </a:bodyPr>
          <a:lstStyle/>
          <a:p>
            <a:pPr marL="107950" indent="0">
              <a:buSzPct val="100000"/>
              <a:buNone/>
            </a:pPr>
            <a:r>
              <a:rPr lang="es-ES" sz="2000" b="1" dirty="0">
                <a:solidFill>
                  <a:schemeClr val="accent1"/>
                </a:solidFill>
                <a:latin typeface="Calibri" panose="020F0502020204030204" pitchFamily="34" charset="0"/>
                <a:cs typeface="Calibri" panose="020F0502020204030204" pitchFamily="34" charset="0"/>
              </a:rPr>
              <a:t>3. GASTOS MÉDICOS A OCUPANTES</a:t>
            </a:r>
          </a:p>
          <a:p>
            <a:pPr marL="622300" indent="-514350">
              <a:buSzPct val="100000"/>
              <a:buNone/>
            </a:pPr>
            <a:endParaRPr lang="es-ES" sz="2000" dirty="0">
              <a:latin typeface="Calibri" panose="020F0502020204030204" pitchFamily="34" charset="0"/>
              <a:cs typeface="Calibri" panose="020F0502020204030204" pitchFamily="34" charset="0"/>
            </a:endParaRPr>
          </a:p>
          <a:p>
            <a:pPr marL="179388" indent="0" algn="just">
              <a:buSzPct val="100000"/>
              <a:buNone/>
            </a:pPr>
            <a:r>
              <a:rPr lang="es-ES" sz="2000" dirty="0">
                <a:latin typeface="Calibri" panose="020F0502020204030204" pitchFamily="34" charset="0"/>
                <a:cs typeface="Calibri" panose="020F0502020204030204" pitchFamily="34" charset="0"/>
              </a:rPr>
              <a:t>Paga los gastos por concepto de atención médica, originados por lesiones corporales que sufra el asegurado u ocupantes del vehículo asegurado</a:t>
            </a:r>
            <a:endParaRPr lang="es-MX" sz="2000" dirty="0"/>
          </a:p>
        </p:txBody>
      </p:sp>
      <p:pic>
        <p:nvPicPr>
          <p:cNvPr id="3" name="Imagen 2"/>
          <p:cNvPicPr>
            <a:picLocks noChangeAspect="1"/>
          </p:cNvPicPr>
          <p:nvPr/>
        </p:nvPicPr>
        <p:blipFill>
          <a:blip r:embed="rId3"/>
          <a:stretch>
            <a:fillRect/>
          </a:stretch>
        </p:blipFill>
        <p:spPr>
          <a:xfrm>
            <a:off x="1792791" y="3140286"/>
            <a:ext cx="3562305" cy="2399505"/>
          </a:xfrm>
          <a:prstGeom prst="rect">
            <a:avLst/>
          </a:prstGeom>
        </p:spPr>
      </p:pic>
      <p:sp>
        <p:nvSpPr>
          <p:cNvPr id="5" name="Rectángulo 4"/>
          <p:cNvSpPr/>
          <p:nvPr/>
        </p:nvSpPr>
        <p:spPr>
          <a:xfrm>
            <a:off x="1725398" y="954085"/>
            <a:ext cx="5538527" cy="1631216"/>
          </a:xfrm>
          <a:prstGeom prst="rect">
            <a:avLst/>
          </a:prstGeom>
        </p:spPr>
        <p:txBody>
          <a:bodyPr wrap="square">
            <a:spAutoFit/>
          </a:bodyPr>
          <a:lstStyle/>
          <a:p>
            <a:pPr marL="107950" indent="0">
              <a:buSzPct val="100000"/>
              <a:buNone/>
            </a:pPr>
            <a:r>
              <a:rPr lang="es-ES" b="1" dirty="0">
                <a:solidFill>
                  <a:schemeClr val="accent1"/>
                </a:solidFill>
                <a:latin typeface="Calibri" panose="020F0502020204030204" pitchFamily="34" charset="0"/>
                <a:cs typeface="Calibri" panose="020F0502020204030204" pitchFamily="34" charset="0"/>
              </a:rPr>
              <a:t>2. </a:t>
            </a:r>
            <a:r>
              <a:rPr lang="es-ES" sz="2000" b="1" dirty="0">
                <a:solidFill>
                  <a:schemeClr val="accent1"/>
                </a:solidFill>
                <a:latin typeface="Calibri" panose="020F0502020204030204" pitchFamily="34" charset="0"/>
                <a:cs typeface="Calibri" panose="020F0502020204030204" pitchFamily="34" charset="0"/>
              </a:rPr>
              <a:t>ROBO TOTAL</a:t>
            </a:r>
            <a:r>
              <a:rPr lang="es-ES" sz="2000" dirty="0">
                <a:solidFill>
                  <a:schemeClr val="accent1"/>
                </a:solidFill>
                <a:latin typeface="Calibri" panose="020F0502020204030204" pitchFamily="34" charset="0"/>
                <a:cs typeface="Calibri" panose="020F0502020204030204" pitchFamily="34" charset="0"/>
              </a:rPr>
              <a:t>.</a:t>
            </a:r>
          </a:p>
          <a:p>
            <a:pPr marL="622300" indent="-514350">
              <a:buSzPct val="100000"/>
              <a:buNone/>
            </a:pPr>
            <a:endParaRPr lang="es-ES" sz="2000" dirty="0">
              <a:latin typeface="Calibri" panose="020F0502020204030204" pitchFamily="34" charset="0"/>
              <a:cs typeface="Calibri" panose="020F0502020204030204" pitchFamily="34" charset="0"/>
            </a:endParaRPr>
          </a:p>
          <a:p>
            <a:pPr marL="265113" indent="0" algn="just">
              <a:buSzPct val="100000"/>
              <a:buNone/>
            </a:pPr>
            <a:r>
              <a:rPr lang="es-ES" sz="2000" dirty="0">
                <a:latin typeface="Calibri" panose="020F0502020204030204" pitchFamily="34" charset="0"/>
                <a:cs typeface="Calibri" panose="020F0502020204030204" pitchFamily="34" charset="0"/>
              </a:rPr>
              <a:t>Esta cobertura ampara el costo total del vehículo por robo, así como los daños materiales provocados por dicho acontecimiento.</a:t>
            </a:r>
          </a:p>
        </p:txBody>
      </p:sp>
    </p:spTree>
    <p:extLst>
      <p:ext uri="{BB962C8B-B14F-4D97-AF65-F5344CB8AC3E}">
        <p14:creationId xmlns:p14="http://schemas.microsoft.com/office/powerpoint/2010/main" val="3859464690"/>
      </p:ext>
    </p:extLst>
  </p:cSld>
  <p:clrMapOvr>
    <a:masterClrMapping/>
  </p:clrMapOvr>
  <mc:AlternateContent xmlns:mc="http://schemas.openxmlformats.org/markup-compatibility/2006" xmlns:p14="http://schemas.microsoft.com/office/powerpoint/2010/main">
    <mc:Choice Requires="p14">
      <p:transition spd="slow" p14:dur="1500">
        <p:wipe dir="u"/>
      </p:transition>
    </mc:Choice>
    <mc:Fallback xmlns="">
      <p:transition spd="slow">
        <p:wipe dir="u"/>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31680" y="389015"/>
            <a:ext cx="2857496" cy="639511"/>
          </a:xfrm>
        </p:spPr>
        <p:txBody>
          <a:bodyPr>
            <a:normAutofit fontScale="90000"/>
          </a:bodyPr>
          <a:lstStyle/>
          <a:p>
            <a:pPr algn="r"/>
            <a:r>
              <a:rPr lang="es-ES" sz="3100" dirty="0"/>
              <a:t/>
            </a:r>
            <a:br>
              <a:rPr lang="es-ES" sz="3100" dirty="0"/>
            </a:br>
            <a:r>
              <a:rPr lang="es-ES" sz="3100" dirty="0"/>
              <a:t/>
            </a:r>
            <a:br>
              <a:rPr lang="es-ES" sz="3100" dirty="0"/>
            </a:br>
            <a:r>
              <a:rPr lang="es-ES" sz="3100" dirty="0" smtClean="0"/>
              <a:t/>
            </a:r>
            <a:br>
              <a:rPr lang="es-ES" sz="3100" dirty="0" smtClean="0"/>
            </a:br>
            <a:r>
              <a:rPr lang="es-ES" sz="1800" dirty="0" smtClean="0"/>
              <a:t>F</a:t>
            </a:r>
            <a:r>
              <a:rPr lang="es-ES" sz="1300" dirty="0" smtClean="0"/>
              <a:t>ACULTAD </a:t>
            </a:r>
            <a:r>
              <a:rPr lang="es-ES" sz="1300" dirty="0"/>
              <a:t>DE ECONOMÍA</a:t>
            </a:r>
            <a:br>
              <a:rPr lang="es-ES" sz="1300" dirty="0"/>
            </a:br>
            <a:r>
              <a:rPr lang="es-ES" sz="1300" dirty="0"/>
              <a:t>LICENCIATURA EN ACTUARÍA</a:t>
            </a:r>
            <a:r>
              <a:rPr lang="es-ES" sz="1800" dirty="0"/>
              <a:t/>
            </a:r>
            <a:br>
              <a:rPr lang="es-ES" sz="1800" dirty="0"/>
            </a:br>
            <a:r>
              <a:rPr lang="es-ES" dirty="0"/>
              <a:t/>
            </a:r>
            <a:br>
              <a:rPr lang="es-ES" dirty="0"/>
            </a:br>
            <a:endParaRPr lang="es-MX" dirty="0"/>
          </a:p>
        </p:txBody>
      </p:sp>
      <p:sp>
        <p:nvSpPr>
          <p:cNvPr id="3" name="2 Marcador de número de diapositiva"/>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14F6E14-26B7-447F-A4C5-187AB6119613}" type="slidenum">
              <a:rPr kumimoji="0" lang="es-MX" sz="1800" b="0" i="0" u="none" strike="noStrike" kern="1200" cap="none" spc="0" normalizeH="0" baseline="0" noProof="0" smtClean="0">
                <a:ln>
                  <a:noFill/>
                </a:ln>
                <a:solidFill>
                  <a:schemeClr val="tx2"/>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a:t>
            </a:fld>
            <a:endParaRPr kumimoji="0" lang="es-MX" sz="1800" b="0" i="0" u="none" strike="noStrike" kern="1200" cap="none" spc="0" normalizeH="0" baseline="0" noProof="0" dirty="0">
              <a:ln>
                <a:noFill/>
              </a:ln>
              <a:solidFill>
                <a:schemeClr val="tx2"/>
              </a:solidFill>
              <a:effectLst/>
              <a:uLnTx/>
              <a:uFillTx/>
              <a:latin typeface="Calibri"/>
              <a:ea typeface="+mn-ea"/>
              <a:cs typeface="+mn-cs"/>
            </a:endParaRPr>
          </a:p>
        </p:txBody>
      </p:sp>
      <p:pic>
        <p:nvPicPr>
          <p:cNvPr id="4" name="Picture 3"/>
          <p:cNvPicPr>
            <a:picLocks noChangeAspect="1" noChangeArrowheads="1"/>
          </p:cNvPicPr>
          <p:nvPr/>
        </p:nvPicPr>
        <p:blipFill>
          <a:blip r:embed="rId2"/>
          <a:srcRect/>
          <a:stretch>
            <a:fillRect/>
          </a:stretch>
        </p:blipFill>
        <p:spPr bwMode="auto">
          <a:xfrm>
            <a:off x="10424866" y="515706"/>
            <a:ext cx="576064" cy="635915"/>
          </a:xfrm>
          <a:prstGeom prst="rect">
            <a:avLst/>
          </a:prstGeom>
          <a:noFill/>
          <a:ln w="9525">
            <a:solidFill>
              <a:schemeClr val="accent3">
                <a:lumMod val="75000"/>
              </a:schemeClr>
            </a:solidFill>
            <a:miter lim="800000"/>
            <a:headEnd/>
            <a:tailEnd/>
          </a:ln>
        </p:spPr>
      </p:pic>
      <p:pic>
        <p:nvPicPr>
          <p:cNvPr id="6" name="Picture 2" descr="http://www.multicomputos.com/empresa/images/stories/finanza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08599" y="4229769"/>
            <a:ext cx="2220077" cy="2064672"/>
          </a:xfrm>
          <a:prstGeom prst="rect">
            <a:avLst/>
          </a:prstGeom>
          <a:noFill/>
          <a:ln w="38100">
            <a:solidFill>
              <a:schemeClr val="accent3">
                <a:lumMod val="50000"/>
              </a:schemeClr>
            </a:solidFill>
          </a:ln>
          <a:extLst>
            <a:ext uri="{909E8E84-426E-40DD-AFC4-6F175D3DCCD1}">
              <a14:hiddenFill xmlns:a14="http://schemas.microsoft.com/office/drawing/2010/main">
                <a:solidFill>
                  <a:srgbClr val="FFFFFF"/>
                </a:solidFill>
              </a14:hiddenFill>
            </a:ext>
          </a:extLst>
        </p:spPr>
      </p:pic>
      <p:sp>
        <p:nvSpPr>
          <p:cNvPr id="5" name="Rectangle 1"/>
          <p:cNvSpPr>
            <a:spLocks noChangeArrowheads="1"/>
          </p:cNvSpPr>
          <p:nvPr/>
        </p:nvSpPr>
        <p:spPr bwMode="auto">
          <a:xfrm>
            <a:off x="1649115" y="1830755"/>
            <a:ext cx="8896397" cy="2308324"/>
          </a:xfrm>
          <a:prstGeom prst="rect">
            <a:avLst/>
          </a:prstGeom>
          <a:solidFill>
            <a:schemeClr val="accent3">
              <a:lumMod val="20000"/>
              <a:lumOff val="80000"/>
            </a:schemeClr>
          </a:solidFill>
          <a:ln>
            <a:solidFill>
              <a:schemeClr val="accent3">
                <a:lumMod val="75000"/>
              </a:schemeClr>
            </a:solidFill>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s-MX" sz="2400" b="1" i="0" u="none" strike="noStrike" kern="1200" cap="none" spc="0" normalizeH="0" baseline="0" noProof="0" dirty="0">
                <a:ln>
                  <a:solidFill>
                    <a:srgbClr val="292934">
                      <a:lumMod val="65000"/>
                      <a:lumOff val="35000"/>
                    </a:srgbClr>
                  </a:solidFill>
                </a:ln>
                <a:solidFill>
                  <a:srgbClr val="726056"/>
                </a:solidFill>
                <a:effectLst/>
                <a:uLnTx/>
                <a:uFillTx/>
                <a:latin typeface="Verdana" pitchFamily="34" charset="0"/>
                <a:ea typeface="Times New Roman" pitchFamily="18" charset="0"/>
                <a:cs typeface="Times New Roman" pitchFamily="18" charset="0"/>
              </a:rPr>
              <a:t>Propósito de la Unidad de Aprendizaje.</a:t>
            </a:r>
          </a:p>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s-ES" sz="2400" b="0" i="0" u="none" strike="noStrike" kern="1200" cap="none" spc="0" normalizeH="0" baseline="0" noProof="0" dirty="0">
                <a:ln>
                  <a:noFill/>
                </a:ln>
                <a:solidFill>
                  <a:srgbClr val="292934"/>
                </a:solidFill>
                <a:effectLst/>
                <a:uLnTx/>
                <a:uFillTx/>
                <a:latin typeface="Calibri"/>
                <a:ea typeface="+mn-ea"/>
                <a:cs typeface="+mn-cs"/>
              </a:rPr>
              <a:t>Desarrollar conocimientos en el área de seguros, desde un punto de vista teórico, identificando los principales aspectos técnicos - operacionales, con la finalidad de que el estudiante </a:t>
            </a:r>
            <a:r>
              <a:rPr kumimoji="0" lang="es-MX" sz="2400" b="0" i="0" u="none" strike="noStrike" kern="1200" cap="none" spc="0" normalizeH="0" baseline="0" noProof="0" dirty="0">
                <a:ln>
                  <a:noFill/>
                </a:ln>
                <a:solidFill>
                  <a:srgbClr val="292934"/>
                </a:solidFill>
                <a:effectLst/>
                <a:uLnTx/>
                <a:uFillTx/>
                <a:latin typeface="Calibri"/>
                <a:ea typeface="+mn-ea"/>
                <a:cs typeface="+mn-cs"/>
              </a:rPr>
              <a:t>tenga una fuerte formación en el manejo de riesgos futuros, para que pueda diseñar instrumentos financieros de cobertura como los seguros.</a:t>
            </a:r>
            <a:endParaRPr kumimoji="0" lang="es-MX" sz="2200" b="0" i="0" u="none" strike="noStrike" kern="1200" cap="none" spc="0" normalizeH="0" baseline="0" noProof="0" dirty="0">
              <a:ln>
                <a:noFill/>
              </a:ln>
              <a:solidFill>
                <a:srgbClr val="292934"/>
              </a:solidFill>
              <a:effectLst/>
              <a:uLnTx/>
              <a:uFillTx/>
              <a:latin typeface="Arial" pitchFamily="34" charset="0"/>
              <a:ea typeface="+mn-ea"/>
              <a:cs typeface="Arial" pitchFamily="34" charset="0"/>
            </a:endParaRPr>
          </a:p>
        </p:txBody>
      </p:sp>
      <p:sp>
        <p:nvSpPr>
          <p:cNvPr id="7" name="6 Rectángulo"/>
          <p:cNvSpPr/>
          <p:nvPr/>
        </p:nvSpPr>
        <p:spPr>
          <a:xfrm>
            <a:off x="2037028" y="4198650"/>
            <a:ext cx="5550504" cy="2095789"/>
          </a:xfrm>
          <a:prstGeom prst="rect">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solidFill>
                  <a:srgbClr val="FFFFFF"/>
                </a:solidFill>
                <a:effectLst/>
                <a:uLnTx/>
                <a:uFillTx/>
                <a:latin typeface="Calibri"/>
                <a:ea typeface="+mn-ea"/>
                <a:cs typeface="+mn-cs"/>
              </a:rPr>
              <a:t>Este propósito hace referencia a la unidad de aprendizaje </a:t>
            </a:r>
            <a:r>
              <a:rPr kumimoji="0" lang="es-MX" sz="2000" b="1" i="0" u="none" strike="noStrike" kern="1200" cap="none" spc="0" normalizeH="0" baseline="0" noProof="0" dirty="0">
                <a:ln>
                  <a:noFill/>
                </a:ln>
                <a:solidFill>
                  <a:srgbClr val="FFFFFF"/>
                </a:solidFill>
                <a:effectLst/>
                <a:uLnTx/>
                <a:uFillTx/>
                <a:latin typeface="Calibri"/>
                <a:ea typeface="+mn-ea"/>
                <a:cs typeface="+mn-cs"/>
              </a:rPr>
              <a:t>“Teoría del Seguro”</a:t>
            </a:r>
            <a:r>
              <a:rPr kumimoji="0" lang="es-MX" sz="2000" b="0" i="0" u="none" strike="noStrike" kern="1200" cap="none" spc="0" normalizeH="0" baseline="0" noProof="0" dirty="0">
                <a:ln>
                  <a:noFill/>
                </a:ln>
                <a:solidFill>
                  <a:srgbClr val="FFFFFF"/>
                </a:solidFill>
                <a:effectLst/>
                <a:uLnTx/>
                <a:uFillTx/>
                <a:latin typeface="Calibri"/>
                <a:ea typeface="+mn-ea"/>
                <a:cs typeface="+mn-cs"/>
              </a:rPr>
              <a:t> que se oferta en la licenciatura de Actuaría, UAEMEX, dentro del núcleo de formación sustantivo, con carácter obligatorio y un valor de 6 créditos. </a:t>
            </a:r>
          </a:p>
        </p:txBody>
      </p:sp>
      <p:sp>
        <p:nvSpPr>
          <p:cNvPr id="9" name="7 Rectángulo"/>
          <p:cNvSpPr/>
          <p:nvPr/>
        </p:nvSpPr>
        <p:spPr>
          <a:xfrm>
            <a:off x="1555109" y="474295"/>
            <a:ext cx="5499819" cy="1200329"/>
          </a:xfrm>
          <a:prstGeom prst="rect">
            <a:avLst/>
          </a:prstGeom>
          <a:solidFill>
            <a:schemeClr val="tx2"/>
          </a:solidFill>
        </p:spPr>
        <p:txBody>
          <a:bodyPr wrap="squar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3600" b="1" i="0" u="none" strike="noStrike" kern="1200" cap="none" spc="0" normalizeH="0" baseline="0" noProof="0" dirty="0" smtClean="0">
                <a:ln w="19050">
                  <a:solidFill>
                    <a:srgbClr val="726056">
                      <a:lumMod val="50000"/>
                    </a:srgbClr>
                  </a:solidFill>
                  <a:prstDash val="solid"/>
                </a:ln>
                <a:solidFill>
                  <a:schemeClr val="bg1">
                    <a:lumMod val="95000"/>
                  </a:schemeClr>
                </a:solidFill>
                <a:effectLst>
                  <a:outerShdw blurRad="50000" dist="50800" dir="7500000" algn="tl">
                    <a:srgbClr val="000000">
                      <a:shade val="5000"/>
                      <a:alpha val="35000"/>
                    </a:srgbClr>
                  </a:outerShdw>
                </a:effectLst>
                <a:uLnTx/>
                <a:uFillTx/>
                <a:latin typeface="Calibri"/>
              </a:rPr>
              <a:t>Guion Explicativo</a:t>
            </a:r>
          </a:p>
          <a:p>
            <a:pPr marL="0" marR="0" lvl="0" indent="0" algn="ctr" defTabSz="914400" rtl="0" eaLnBrk="1" fontAlgn="auto" latinLnBrk="0" hangingPunct="1">
              <a:lnSpc>
                <a:spcPct val="100000"/>
              </a:lnSpc>
              <a:spcBef>
                <a:spcPts val="0"/>
              </a:spcBef>
              <a:spcAft>
                <a:spcPts val="0"/>
              </a:spcAft>
              <a:buClrTx/>
              <a:buSzTx/>
              <a:buFontTx/>
              <a:buNone/>
              <a:tabLst/>
              <a:defRPr/>
            </a:pPr>
            <a:r>
              <a:rPr lang="es-ES" sz="3600" b="1" dirty="0" smtClean="0">
                <a:ln w="19050">
                  <a:solidFill>
                    <a:srgbClr val="726056">
                      <a:lumMod val="50000"/>
                    </a:srgbClr>
                  </a:solidFill>
                  <a:prstDash val="solid"/>
                </a:ln>
                <a:solidFill>
                  <a:schemeClr val="bg1">
                    <a:lumMod val="95000"/>
                  </a:schemeClr>
                </a:solidFill>
                <a:effectLst>
                  <a:outerShdw blurRad="50000" dist="50800" dir="7500000" algn="tl">
                    <a:srgbClr val="000000">
                      <a:shade val="5000"/>
                      <a:alpha val="35000"/>
                    </a:srgbClr>
                  </a:outerShdw>
                </a:effectLst>
                <a:latin typeface="Calibri"/>
              </a:rPr>
              <a:t>(Justificación Académica)</a:t>
            </a:r>
            <a:endParaRPr kumimoji="0" lang="es-MX" sz="3600" b="1" i="0" u="none" strike="noStrike" kern="1200" cap="none" spc="0" normalizeH="0" baseline="0" noProof="0" dirty="0">
              <a:ln w="19050">
                <a:solidFill>
                  <a:srgbClr val="726056">
                    <a:lumMod val="50000"/>
                  </a:srgbClr>
                </a:solidFill>
                <a:prstDash val="solid"/>
              </a:ln>
              <a:solidFill>
                <a:schemeClr val="bg1">
                  <a:lumMod val="95000"/>
                </a:schemeClr>
              </a:solidFill>
              <a:effectLst>
                <a:outerShdw blurRad="50000" dist="50800" dir="7500000" algn="tl">
                  <a:srgbClr val="000000">
                    <a:shade val="5000"/>
                    <a:alpha val="35000"/>
                  </a:srgbClr>
                </a:outerShdw>
              </a:effectLst>
              <a:uLnTx/>
              <a:uFillTx/>
              <a:latin typeface="Calibri"/>
            </a:endParaRPr>
          </a:p>
        </p:txBody>
      </p:sp>
    </p:spTree>
    <p:extLst>
      <p:ext uri="{BB962C8B-B14F-4D97-AF65-F5344CB8AC3E}">
        <p14:creationId xmlns:p14="http://schemas.microsoft.com/office/powerpoint/2010/main" val="469119612"/>
      </p:ext>
    </p:extLst>
  </p:cSld>
  <p:clrMapOvr>
    <a:masterClrMapping/>
  </p:clrMapOvr>
  <mc:AlternateContent xmlns:mc="http://schemas.openxmlformats.org/markup-compatibility/2006" xmlns:p14="http://schemas.microsoft.com/office/powerpoint/2010/main">
    <mc:Choice Requires="p14">
      <p:transition spd="slow" p14:dur="1500">
        <p:checker/>
      </p:transition>
    </mc:Choice>
    <mc:Fallback xmlns="">
      <p:transition spd="slow">
        <p:checker/>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1 Marcador de contenido"/>
          <p:cNvSpPr>
            <a:spLocks noGrp="1"/>
          </p:cNvSpPr>
          <p:nvPr>
            <p:ph idx="1"/>
          </p:nvPr>
        </p:nvSpPr>
        <p:spPr>
          <a:xfrm>
            <a:off x="1794617" y="863125"/>
            <a:ext cx="8459046" cy="2042445"/>
          </a:xfrm>
        </p:spPr>
        <p:txBody>
          <a:bodyPr>
            <a:normAutofit fontScale="55000" lnSpcReduction="20000"/>
          </a:bodyPr>
          <a:lstStyle/>
          <a:p>
            <a:pPr marL="622300" indent="-514350" algn="just">
              <a:buSzPct val="100000"/>
              <a:buFont typeface="Lucida Sans Unicode" pitchFamily="34" charset="0"/>
              <a:buAutoNum type="arabicPeriod" startAt="3"/>
            </a:pPr>
            <a:endParaRPr lang="es-ES" sz="2000" b="1" dirty="0" smtClean="0">
              <a:solidFill>
                <a:schemeClr val="accent1"/>
              </a:solidFill>
              <a:latin typeface="Calibri" panose="020F0502020204030204" pitchFamily="34" charset="0"/>
              <a:cs typeface="Calibri" panose="020F0502020204030204" pitchFamily="34" charset="0"/>
            </a:endParaRPr>
          </a:p>
          <a:p>
            <a:pPr marL="107950" indent="0" algn="just">
              <a:buSzPct val="100000"/>
              <a:buNone/>
            </a:pPr>
            <a:r>
              <a:rPr lang="es-ES" sz="3800" b="1" dirty="0" smtClean="0">
                <a:solidFill>
                  <a:schemeClr val="accent1"/>
                </a:solidFill>
                <a:latin typeface="Calibri" panose="020F0502020204030204" pitchFamily="34" charset="0"/>
                <a:cs typeface="Calibri" panose="020F0502020204030204" pitchFamily="34" charset="0"/>
              </a:rPr>
              <a:t>4. RESPONSABILIDAD CIVIL POR DAÑOS A TERCEROS.</a:t>
            </a:r>
          </a:p>
          <a:p>
            <a:pPr marL="358775" indent="-250825" algn="just">
              <a:buSzPct val="100000"/>
              <a:buNone/>
            </a:pPr>
            <a:r>
              <a:rPr lang="es-ES" sz="2800" dirty="0" smtClean="0"/>
              <a:t>	</a:t>
            </a:r>
            <a:r>
              <a:rPr lang="es-ES" sz="3600" dirty="0" smtClean="0">
                <a:latin typeface="Calibri" panose="020F0502020204030204" pitchFamily="34" charset="0"/>
                <a:cs typeface="Calibri" panose="020F0502020204030204" pitchFamily="34" charset="0"/>
              </a:rPr>
              <a:t>Responsabilidad civil por daños a terceros en sus personas. Ampara la responsabilidad civil en que incurra el asegurado, cuando a consecuencia del uso del vehículo cause lesiones corporales o la muerte a terceros</a:t>
            </a:r>
            <a:r>
              <a:rPr lang="es-ES" sz="3200" dirty="0" smtClean="0">
                <a:latin typeface="Calibri" panose="020F0502020204030204" pitchFamily="34" charset="0"/>
                <a:cs typeface="Calibri" panose="020F0502020204030204" pitchFamily="34" charset="0"/>
              </a:rPr>
              <a:t>.</a:t>
            </a:r>
          </a:p>
          <a:p>
            <a:pPr marL="622300" indent="-514350">
              <a:buSzPct val="100000"/>
              <a:buFont typeface="Lucida Sans Unicode" pitchFamily="34" charset="0"/>
              <a:buAutoNum type="arabicPeriod" startAt="3"/>
            </a:pPr>
            <a:endParaRPr lang="es-ES" sz="800" dirty="0"/>
          </a:p>
          <a:p>
            <a:pPr marL="622300" indent="-514350">
              <a:buSzPct val="100000"/>
              <a:buNone/>
            </a:pPr>
            <a:r>
              <a:rPr lang="es-ES" sz="2800" dirty="0"/>
              <a:t>    </a:t>
            </a:r>
            <a:r>
              <a:rPr lang="es-ES" dirty="0"/>
              <a:t> </a:t>
            </a:r>
            <a:endParaRPr lang="es-ES" sz="2800" dirty="0"/>
          </a:p>
          <a:p>
            <a:pPr marL="622300" indent="-514350">
              <a:buSzPct val="100000"/>
              <a:buNone/>
            </a:pPr>
            <a:endParaRPr lang="es-ES" sz="2800" dirty="0"/>
          </a:p>
        </p:txBody>
      </p:sp>
      <p:grpSp>
        <p:nvGrpSpPr>
          <p:cNvPr id="27651" name="Group 7"/>
          <p:cNvGrpSpPr>
            <a:grpSpLocks/>
          </p:cNvGrpSpPr>
          <p:nvPr/>
        </p:nvGrpSpPr>
        <p:grpSpPr bwMode="auto">
          <a:xfrm>
            <a:off x="2748779" y="2281949"/>
            <a:ext cx="2665413" cy="2447925"/>
            <a:chOff x="3560" y="2705"/>
            <a:chExt cx="1679" cy="1542"/>
          </a:xfrm>
        </p:grpSpPr>
        <p:sp>
          <p:nvSpPr>
            <p:cNvPr id="27652" name="Rectangle 6"/>
            <p:cNvSpPr>
              <a:spLocks noChangeArrowheads="1"/>
            </p:cNvSpPr>
            <p:nvPr/>
          </p:nvSpPr>
          <p:spPr bwMode="auto">
            <a:xfrm>
              <a:off x="4286" y="2705"/>
              <a:ext cx="227" cy="1542"/>
            </a:xfrm>
            <a:prstGeom prst="rect">
              <a:avLst/>
            </a:prstGeom>
            <a:solidFill>
              <a:schemeClr val="accent1"/>
            </a:solidFill>
            <a:ln w="9525">
              <a:noFill/>
              <a:miter lim="800000"/>
              <a:headEnd/>
              <a:tailEnd/>
            </a:ln>
          </p:spPr>
          <p:txBody>
            <a:bodyPr wrap="none" anchor="ctr"/>
            <a:lstStyle/>
            <a:p>
              <a:endParaRPr lang="es-MX"/>
            </a:p>
          </p:txBody>
        </p:sp>
        <p:pic>
          <p:nvPicPr>
            <p:cNvPr id="27653" name="Picture 5"/>
            <p:cNvPicPr>
              <a:picLocks noChangeAspect="1" noChangeArrowheads="1"/>
            </p:cNvPicPr>
            <p:nvPr/>
          </p:nvPicPr>
          <p:blipFill>
            <a:blip r:embed="rId2"/>
            <a:srcRect b="10551"/>
            <a:stretch>
              <a:fillRect/>
            </a:stretch>
          </p:blipFill>
          <p:spPr bwMode="auto">
            <a:xfrm>
              <a:off x="3560" y="2886"/>
              <a:ext cx="1679" cy="1153"/>
            </a:xfrm>
            <a:prstGeom prst="rect">
              <a:avLst/>
            </a:prstGeom>
            <a:noFill/>
            <a:ln w="9525">
              <a:noFill/>
              <a:miter lim="800000"/>
              <a:headEnd/>
              <a:tailEnd/>
            </a:ln>
          </p:spPr>
        </p:pic>
      </p:grpSp>
      <p:sp>
        <p:nvSpPr>
          <p:cNvPr id="6" name="1 Marcador de contenido"/>
          <p:cNvSpPr txBox="1">
            <a:spLocks/>
          </p:cNvSpPr>
          <p:nvPr/>
        </p:nvSpPr>
        <p:spPr>
          <a:xfrm>
            <a:off x="2024063" y="4435270"/>
            <a:ext cx="8229600" cy="2238998"/>
          </a:xfrm>
          <a:prstGeom prst="rect">
            <a:avLst/>
          </a:prstGeom>
        </p:spPr>
        <p:txBody>
          <a:bodyPr vert="horz" lIns="91440" tIns="45720" rIns="91440" bIns="45720" rtlCol="0" anchor="ctr">
            <a:normAutofit fontScale="92500" lnSpcReduction="10000"/>
          </a:bodyPr>
          <a:lst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a:lstStyle>
          <a:p>
            <a:pPr marL="622300" indent="-514350" algn="just">
              <a:buSzPct val="100000"/>
              <a:buFont typeface="Arial"/>
              <a:buNone/>
            </a:pPr>
            <a:r>
              <a:rPr lang="es-ES" sz="2800" dirty="0" smtClean="0"/>
              <a:t>	</a:t>
            </a:r>
          </a:p>
          <a:p>
            <a:pPr marL="85725" indent="0" algn="just">
              <a:buSzPct val="100000"/>
              <a:buFont typeface="Arial"/>
              <a:buNone/>
            </a:pPr>
            <a:r>
              <a:rPr lang="es-ES" sz="2000" dirty="0" smtClean="0">
                <a:latin typeface="Calibri" panose="020F0502020204030204" pitchFamily="34" charset="0"/>
                <a:cs typeface="Calibri" panose="020F0502020204030204" pitchFamily="34" charset="0"/>
              </a:rPr>
              <a:t>Responsabilidad civil por daños a terceros en sus bienes. Ampara la responsabilidad civil en que incurra el asegurado o cualquier persona que con su consentimiento expreso o tácito use el vehículo y que a consecuencia de dicho uso cause daños materiales a terceros en sus bienes.</a:t>
            </a:r>
          </a:p>
          <a:p>
            <a:pPr marL="622300" indent="-514350" algn="just">
              <a:buSzPct val="100000"/>
              <a:buFont typeface="Arial"/>
              <a:buNone/>
            </a:pPr>
            <a:r>
              <a:rPr lang="es-ES" sz="2800" dirty="0" smtClean="0"/>
              <a:t>    </a:t>
            </a:r>
            <a:r>
              <a:rPr lang="es-ES" dirty="0" smtClean="0"/>
              <a:t> </a:t>
            </a:r>
            <a:endParaRPr lang="es-ES" sz="2800" dirty="0" smtClean="0"/>
          </a:p>
          <a:p>
            <a:pPr marL="622300" indent="-514350">
              <a:buSzPct val="100000"/>
              <a:buFont typeface="Arial"/>
              <a:buNone/>
            </a:pPr>
            <a:endParaRPr lang="es-ES" sz="2800" dirty="0"/>
          </a:p>
        </p:txBody>
      </p:sp>
      <p:pic>
        <p:nvPicPr>
          <p:cNvPr id="2" name="Imagen 1"/>
          <p:cNvPicPr>
            <a:picLocks noChangeAspect="1"/>
          </p:cNvPicPr>
          <p:nvPr/>
        </p:nvPicPr>
        <p:blipFill>
          <a:blip r:embed="rId3"/>
          <a:stretch>
            <a:fillRect/>
          </a:stretch>
        </p:blipFill>
        <p:spPr>
          <a:xfrm>
            <a:off x="6812288" y="2447894"/>
            <a:ext cx="2806435" cy="2116034"/>
          </a:xfrm>
          <a:prstGeom prst="rect">
            <a:avLst/>
          </a:prstGeom>
        </p:spPr>
      </p:pic>
    </p:spTree>
    <p:extLst>
      <p:ext uri="{BB962C8B-B14F-4D97-AF65-F5344CB8AC3E}">
        <p14:creationId xmlns:p14="http://schemas.microsoft.com/office/powerpoint/2010/main" val="319913147"/>
      </p:ext>
    </p:extLst>
  </p:cSld>
  <p:clrMapOvr>
    <a:masterClrMapping/>
  </p:clrMapOvr>
  <mc:AlternateContent xmlns:mc="http://schemas.openxmlformats.org/markup-compatibility/2006" xmlns:p14="http://schemas.microsoft.com/office/powerpoint/2010/main">
    <mc:Choice Requires="p14">
      <p:transition spd="slow" p14:dur="1500">
        <p:fade thruBlk="1"/>
      </p:transition>
    </mc:Choice>
    <mc:Fallback xmlns="">
      <p:transition spd="slow">
        <p:fade thruBlk="1"/>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Elipse"/>
          <p:cNvSpPr/>
          <p:nvPr/>
        </p:nvSpPr>
        <p:spPr>
          <a:xfrm>
            <a:off x="4738678" y="495278"/>
            <a:ext cx="5357850" cy="4000528"/>
          </a:xfrm>
          <a:prstGeom prst="ellipse">
            <a:avLst/>
          </a:prstGeom>
          <a:solidFill>
            <a:schemeClr val="bg1">
              <a:lumMod val="7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a:ln>
                <a:noFill/>
              </a:ln>
              <a:solidFill>
                <a:prstClr val="white"/>
              </a:solidFill>
              <a:effectLst/>
              <a:uLnTx/>
              <a:uFillTx/>
              <a:latin typeface="Calibri"/>
              <a:ea typeface="+mn-ea"/>
              <a:cs typeface="+mn-cs"/>
            </a:endParaRPr>
          </a:p>
        </p:txBody>
      </p:sp>
      <p:sp>
        <p:nvSpPr>
          <p:cNvPr id="3" name="2 Marcador de número de diapositiva"/>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B103DBDF-5D3C-4A1A-979A-A472FA1B96AE}" type="slidenum">
              <a:rPr kumimoji="0" lang="es-MX" sz="1200" b="1" i="0" u="none" strike="noStrike" kern="1200" cap="none" spc="0" normalizeH="0" baseline="0" noProof="0" smtClean="0">
                <a:ln>
                  <a:noFill/>
                </a:ln>
                <a:solidFill>
                  <a:schemeClr val="tx2"/>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41</a:t>
            </a:fld>
            <a:endParaRPr kumimoji="0" lang="es-MX" sz="1200" b="1" i="0" u="none" strike="noStrike" kern="1200" cap="none" spc="0" normalizeH="0" baseline="0" noProof="0" dirty="0">
              <a:ln>
                <a:noFill/>
              </a:ln>
              <a:solidFill>
                <a:schemeClr val="tx2"/>
              </a:solidFill>
              <a:effectLst/>
              <a:uLnTx/>
              <a:uFillTx/>
              <a:latin typeface="Calibri"/>
              <a:ea typeface="+mn-ea"/>
              <a:cs typeface="+mn-cs"/>
            </a:endParaRPr>
          </a:p>
        </p:txBody>
      </p:sp>
      <p:sp>
        <p:nvSpPr>
          <p:cNvPr id="6" name="1 CuadroTexto">
            <a:extLst>
              <a:ext uri="{FF2B5EF4-FFF2-40B4-BE49-F238E27FC236}">
                <a16:creationId xmlns:a16="http://schemas.microsoft.com/office/drawing/2014/main" id="{8C9ADB9E-40C4-48EF-90A9-2F4FDFFAB0F7}"/>
              </a:ext>
            </a:extLst>
          </p:cNvPr>
          <p:cNvSpPr txBox="1"/>
          <p:nvPr/>
        </p:nvSpPr>
        <p:spPr>
          <a:xfrm>
            <a:off x="3785791" y="4700535"/>
            <a:ext cx="5904714" cy="1200329"/>
          </a:xfrm>
          <a:prstGeom prst="rect">
            <a:avLst/>
          </a:prstGeom>
          <a:solidFill>
            <a:schemeClr val="accent1"/>
          </a:solidFill>
          <a:ln w="19050">
            <a:solidFill>
              <a:schemeClr val="tx2"/>
            </a:solidFill>
          </a:ln>
        </p:spPr>
        <p:style>
          <a:lnRef idx="1">
            <a:schemeClr val="accent3"/>
          </a:lnRef>
          <a:fillRef idx="2">
            <a:schemeClr val="accent3"/>
          </a:fillRef>
          <a:effectRef idx="1">
            <a:schemeClr val="accent3"/>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sz="4800" b="1" dirty="0" smtClean="0">
                <a:ln>
                  <a:solidFill>
                    <a:srgbClr val="292934"/>
                  </a:solidFill>
                </a:ln>
                <a:solidFill>
                  <a:prstClr val="white">
                    <a:lumMod val="95000"/>
                  </a:prstClr>
                </a:solidFill>
                <a:latin typeface="Calibri"/>
              </a:rPr>
              <a:t>Ramo de crédito</a:t>
            </a:r>
            <a:r>
              <a:rPr lang="es-MX" sz="7200" b="1" dirty="0" smtClean="0">
                <a:ln>
                  <a:solidFill>
                    <a:srgbClr val="292934"/>
                  </a:solidFill>
                </a:ln>
                <a:solidFill>
                  <a:prstClr val="white">
                    <a:lumMod val="95000"/>
                  </a:prstClr>
                </a:solidFill>
                <a:latin typeface="Calibri"/>
              </a:rPr>
              <a:t> </a:t>
            </a:r>
            <a:r>
              <a:rPr kumimoji="0" lang="es-MX" sz="7200" b="1" i="0" u="none" strike="noStrike" kern="1200" cap="none" spc="0" normalizeH="0" baseline="0" noProof="0" dirty="0" smtClean="0">
                <a:ln>
                  <a:solidFill>
                    <a:srgbClr val="292934"/>
                  </a:solidFill>
                </a:ln>
                <a:solidFill>
                  <a:prstClr val="white">
                    <a:lumMod val="95000"/>
                  </a:prstClr>
                </a:solidFill>
                <a:effectLst/>
                <a:uLnTx/>
                <a:uFillTx/>
                <a:latin typeface="Calibri"/>
                <a:ea typeface="+mn-ea"/>
                <a:cs typeface="+mn-cs"/>
              </a:rPr>
              <a:t>  </a:t>
            </a:r>
            <a:endParaRPr kumimoji="0" lang="es-MX" sz="24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5" name="Imagen 4"/>
          <p:cNvPicPr>
            <a:picLocks noChangeAspect="1"/>
          </p:cNvPicPr>
          <p:nvPr/>
        </p:nvPicPr>
        <p:blipFill>
          <a:blip r:embed="rId2"/>
          <a:stretch>
            <a:fillRect/>
          </a:stretch>
        </p:blipFill>
        <p:spPr>
          <a:xfrm>
            <a:off x="5064369" y="932067"/>
            <a:ext cx="4712556" cy="3217902"/>
          </a:xfrm>
          <a:prstGeom prst="ellipse">
            <a:avLst/>
          </a:prstGeom>
          <a:ln>
            <a:noFill/>
          </a:ln>
          <a:effectLst>
            <a:softEdge rad="112500"/>
          </a:effectLst>
        </p:spPr>
      </p:pic>
    </p:spTree>
    <p:extLst>
      <p:ext uri="{BB962C8B-B14F-4D97-AF65-F5344CB8AC3E}">
        <p14:creationId xmlns:p14="http://schemas.microsoft.com/office/powerpoint/2010/main" val="2190417700"/>
      </p:ext>
    </p:extLst>
  </p:cSld>
  <p:clrMapOvr>
    <a:masterClrMapping/>
  </p:clrMapOvr>
  <mc:AlternateContent xmlns:mc="http://schemas.openxmlformats.org/markup-compatibility/2006" xmlns:p14="http://schemas.microsoft.com/office/powerpoint/2010/main">
    <mc:Choice Requires="p14">
      <p:transition spd="slow" p14:dur="1500">
        <p:wheel spokes="1"/>
      </p:transition>
    </mc:Choice>
    <mc:Fallback xmlns="">
      <p:transition spd="slow">
        <p:wheel spokes="1"/>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3081376" y="1277865"/>
            <a:ext cx="6029247" cy="3093154"/>
          </a:xfrm>
          <a:prstGeom prst="rect">
            <a:avLst/>
          </a:prstGeom>
          <a:solidFill>
            <a:schemeClr val="accent3">
              <a:lumMod val="20000"/>
              <a:lumOff val="80000"/>
            </a:schemeClr>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marL="85725" algn="just"/>
            <a:endParaRPr lang="es-MX" sz="2500" dirty="0">
              <a:solidFill>
                <a:srgbClr val="000000"/>
              </a:solidFill>
            </a:endParaRPr>
          </a:p>
          <a:p>
            <a:pPr marL="85725" algn="just"/>
            <a:r>
              <a:rPr lang="es-MX" sz="2500" dirty="0">
                <a:solidFill>
                  <a:srgbClr val="000000"/>
                </a:solidFill>
                <a:latin typeface="Calibri" panose="020F0502020204030204" pitchFamily="34" charset="0"/>
                <a:cs typeface="Calibri" panose="020F0502020204030204" pitchFamily="34" charset="0"/>
              </a:rPr>
              <a:t>Para el </a:t>
            </a:r>
            <a:r>
              <a:rPr lang="es-MX" sz="2500" b="1" i="1" dirty="0">
                <a:solidFill>
                  <a:schemeClr val="accent3">
                    <a:lumMod val="75000"/>
                  </a:schemeClr>
                </a:solidFill>
                <a:latin typeface="Calibri" panose="020F0502020204030204" pitchFamily="34" charset="0"/>
                <a:cs typeface="Calibri" panose="020F0502020204030204" pitchFamily="34" charset="0"/>
              </a:rPr>
              <a:t>ramo de crédito, </a:t>
            </a:r>
            <a:r>
              <a:rPr lang="es-MX" sz="2500" dirty="0">
                <a:solidFill>
                  <a:srgbClr val="000000"/>
                </a:solidFill>
                <a:latin typeface="Calibri" panose="020F0502020204030204" pitchFamily="34" charset="0"/>
                <a:cs typeface="Calibri" panose="020F0502020204030204" pitchFamily="34" charset="0"/>
              </a:rPr>
              <a:t>el pago de la indemnización de una parte proporcional de las pérdidas que sufra el asegurado como consecuencia de la insolvencia total o parcial de sus clientes deudores por créditos comerciales.</a:t>
            </a:r>
          </a:p>
          <a:p>
            <a:pPr algn="just"/>
            <a:endParaRPr lang="es-MX" sz="2000" dirty="0">
              <a:solidFill>
                <a:srgbClr val="000000"/>
              </a:solidFill>
              <a:latin typeface="Arial"/>
            </a:endParaRPr>
          </a:p>
        </p:txBody>
      </p:sp>
      <p:sp>
        <p:nvSpPr>
          <p:cNvPr id="2" name="1 Marcador de número de diapositiva"/>
          <p:cNvSpPr>
            <a:spLocks noGrp="1"/>
          </p:cNvSpPr>
          <p:nvPr>
            <p:ph type="sldNum" sz="quarter" idx="12"/>
          </p:nvPr>
        </p:nvSpPr>
        <p:spPr/>
        <p:txBody>
          <a:bodyPr>
            <a:normAutofit/>
          </a:bodyPr>
          <a:lstStyle/>
          <a:p>
            <a:fld id="{B103DBDF-5D3C-4A1A-979A-A472FA1B96AE}" type="slidenum">
              <a:rPr lang="es-MX" smtClean="0">
                <a:solidFill>
                  <a:schemeClr val="bg1">
                    <a:lumMod val="95000"/>
                  </a:schemeClr>
                </a:solidFill>
              </a:rPr>
              <a:pPr/>
              <a:t>42</a:t>
            </a:fld>
            <a:endParaRPr lang="es-MX" dirty="0">
              <a:solidFill>
                <a:schemeClr val="bg1">
                  <a:lumMod val="95000"/>
                </a:schemeClr>
              </a:solidFill>
            </a:endParaRPr>
          </a:p>
        </p:txBody>
      </p:sp>
      <p:pic>
        <p:nvPicPr>
          <p:cNvPr id="3" name="Imagen 2"/>
          <p:cNvPicPr>
            <a:picLocks noChangeAspect="1"/>
          </p:cNvPicPr>
          <p:nvPr/>
        </p:nvPicPr>
        <p:blipFill>
          <a:blip r:embed="rId2"/>
          <a:stretch>
            <a:fillRect/>
          </a:stretch>
        </p:blipFill>
        <p:spPr>
          <a:xfrm>
            <a:off x="3081376" y="4743450"/>
            <a:ext cx="6029247" cy="1360887"/>
          </a:xfrm>
          <a:prstGeom prst="rect">
            <a:avLst/>
          </a:prstGeom>
        </p:spPr>
      </p:pic>
    </p:spTree>
    <p:extLst>
      <p:ext uri="{BB962C8B-B14F-4D97-AF65-F5344CB8AC3E}">
        <p14:creationId xmlns:p14="http://schemas.microsoft.com/office/powerpoint/2010/main" val="4129268806"/>
      </p:ext>
    </p:extLst>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Elipse"/>
          <p:cNvSpPr/>
          <p:nvPr/>
        </p:nvSpPr>
        <p:spPr>
          <a:xfrm>
            <a:off x="4738678" y="357704"/>
            <a:ext cx="5357850" cy="4273624"/>
          </a:xfrm>
          <a:prstGeom prst="ellipse">
            <a:avLst/>
          </a:prstGeom>
          <a:solidFill>
            <a:schemeClr val="bg1">
              <a:lumMod val="7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a:ln>
                <a:noFill/>
              </a:ln>
              <a:solidFill>
                <a:prstClr val="white"/>
              </a:solidFill>
              <a:effectLst/>
              <a:uLnTx/>
              <a:uFillTx/>
              <a:latin typeface="Calibri"/>
              <a:ea typeface="+mn-ea"/>
              <a:cs typeface="+mn-cs"/>
            </a:endParaRPr>
          </a:p>
        </p:txBody>
      </p:sp>
      <p:sp>
        <p:nvSpPr>
          <p:cNvPr id="3" name="2 Marcador de número de diapositiva"/>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B103DBDF-5D3C-4A1A-979A-A472FA1B96AE}" type="slidenum">
              <a:rPr kumimoji="0" lang="es-MX" sz="1200" b="1" i="0" u="none" strike="noStrike" kern="1200" cap="none" spc="0" normalizeH="0" baseline="0" noProof="0" smtClean="0">
                <a:ln>
                  <a:noFill/>
                </a:ln>
                <a:solidFill>
                  <a:schemeClr val="tx2"/>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43</a:t>
            </a:fld>
            <a:endParaRPr kumimoji="0" lang="es-MX" sz="1200" b="1" i="0" u="none" strike="noStrike" kern="1200" cap="none" spc="0" normalizeH="0" baseline="0" noProof="0" dirty="0">
              <a:ln>
                <a:noFill/>
              </a:ln>
              <a:solidFill>
                <a:schemeClr val="tx2"/>
              </a:solidFill>
              <a:effectLst/>
              <a:uLnTx/>
              <a:uFillTx/>
              <a:latin typeface="Calibri"/>
              <a:ea typeface="+mn-ea"/>
              <a:cs typeface="+mn-cs"/>
            </a:endParaRPr>
          </a:p>
        </p:txBody>
      </p:sp>
      <p:sp>
        <p:nvSpPr>
          <p:cNvPr id="6" name="1 CuadroTexto">
            <a:extLst>
              <a:ext uri="{FF2B5EF4-FFF2-40B4-BE49-F238E27FC236}">
                <a16:creationId xmlns:a16="http://schemas.microsoft.com/office/drawing/2014/main" id="{8C9ADB9E-40C4-48EF-90A9-2F4FDFFAB0F7}"/>
              </a:ext>
            </a:extLst>
          </p:cNvPr>
          <p:cNvSpPr txBox="1"/>
          <p:nvPr/>
        </p:nvSpPr>
        <p:spPr>
          <a:xfrm>
            <a:off x="3555050" y="4768903"/>
            <a:ext cx="5930352" cy="830997"/>
          </a:xfrm>
          <a:prstGeom prst="rect">
            <a:avLst/>
          </a:prstGeom>
          <a:solidFill>
            <a:schemeClr val="accent1"/>
          </a:solidFill>
          <a:ln w="19050">
            <a:solidFill>
              <a:schemeClr val="tx2"/>
            </a:solidFill>
          </a:ln>
        </p:spPr>
        <p:style>
          <a:lnRef idx="1">
            <a:schemeClr val="accent3"/>
          </a:lnRef>
          <a:fillRef idx="2">
            <a:schemeClr val="accent3"/>
          </a:fillRef>
          <a:effectRef idx="1">
            <a:schemeClr val="accent3"/>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sz="4800" b="1" dirty="0" smtClean="0">
                <a:ln>
                  <a:solidFill>
                    <a:srgbClr val="292934"/>
                  </a:solidFill>
                </a:ln>
                <a:solidFill>
                  <a:prstClr val="white">
                    <a:lumMod val="95000"/>
                  </a:prstClr>
                </a:solidFill>
                <a:latin typeface="Calibri"/>
              </a:rPr>
              <a:t>Ramo de caución</a:t>
            </a:r>
            <a:r>
              <a:rPr kumimoji="0" lang="es-MX" sz="4800" b="1" i="0" u="none" strike="noStrike" kern="1200" cap="none" spc="0" normalizeH="0" baseline="0" noProof="0" dirty="0" smtClean="0">
                <a:ln>
                  <a:solidFill>
                    <a:srgbClr val="292934"/>
                  </a:solidFill>
                </a:ln>
                <a:solidFill>
                  <a:prstClr val="white">
                    <a:lumMod val="95000"/>
                  </a:prstClr>
                </a:solidFill>
                <a:effectLst/>
                <a:uLnTx/>
                <a:uFillTx/>
                <a:latin typeface="Calibri"/>
              </a:rPr>
              <a:t>  </a:t>
            </a:r>
            <a:endParaRPr kumimoji="0" lang="es-MX" sz="4800" b="0" i="0" u="none" strike="noStrike" kern="1200" cap="none" spc="0" normalizeH="0" baseline="0" noProof="0" dirty="0">
              <a:ln>
                <a:noFill/>
              </a:ln>
              <a:solidFill>
                <a:prstClr val="black"/>
              </a:solidFill>
              <a:effectLst/>
              <a:uLnTx/>
              <a:uFillTx/>
              <a:latin typeface="Calibri"/>
            </a:endParaRPr>
          </a:p>
        </p:txBody>
      </p:sp>
      <p:pic>
        <p:nvPicPr>
          <p:cNvPr id="5" name="Imagen 4"/>
          <p:cNvPicPr>
            <a:picLocks noChangeAspect="1"/>
          </p:cNvPicPr>
          <p:nvPr/>
        </p:nvPicPr>
        <p:blipFill>
          <a:blip r:embed="rId2"/>
          <a:stretch>
            <a:fillRect/>
          </a:stretch>
        </p:blipFill>
        <p:spPr>
          <a:xfrm>
            <a:off x="4926815" y="495278"/>
            <a:ext cx="4981575" cy="4048125"/>
          </a:xfrm>
          <a:prstGeom prst="ellipse">
            <a:avLst/>
          </a:prstGeom>
          <a:ln>
            <a:noFill/>
          </a:ln>
          <a:effectLst>
            <a:softEdge rad="112500"/>
          </a:effectLst>
        </p:spPr>
      </p:pic>
    </p:spTree>
    <p:extLst>
      <p:ext uri="{BB962C8B-B14F-4D97-AF65-F5344CB8AC3E}">
        <p14:creationId xmlns:p14="http://schemas.microsoft.com/office/powerpoint/2010/main" val="3339259493"/>
      </p:ext>
    </p:extLst>
  </p:cSld>
  <p:clrMapOvr>
    <a:masterClrMapping/>
  </p:clrMapOvr>
  <mc:AlternateContent xmlns:mc="http://schemas.openxmlformats.org/markup-compatibility/2006" xmlns:p14="http://schemas.microsoft.com/office/powerpoint/2010/main">
    <mc:Choice Requires="p14">
      <p:transition spd="slow" p14:dur="1500">
        <p:wheel spokes="1"/>
      </p:transition>
    </mc:Choice>
    <mc:Fallback xmlns="">
      <p:transition spd="slow">
        <p:wheel spokes="1"/>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3973794" y="1200230"/>
            <a:ext cx="6966088" cy="4462760"/>
          </a:xfrm>
          <a:prstGeom prst="rect">
            <a:avLst/>
          </a:prstGeom>
          <a:solidFill>
            <a:schemeClr val="accent1">
              <a:lumMod val="20000"/>
              <a:lumOff val="80000"/>
            </a:schemeClr>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algn="just"/>
            <a:endParaRPr lang="es-MX" sz="2000" dirty="0">
              <a:solidFill>
                <a:srgbClr val="000000"/>
              </a:solidFill>
              <a:latin typeface="Arial"/>
            </a:endParaRPr>
          </a:p>
          <a:p>
            <a:pPr algn="just"/>
            <a:r>
              <a:rPr lang="es-MX" sz="2200" dirty="0">
                <a:solidFill>
                  <a:srgbClr val="000000"/>
                </a:solidFill>
                <a:latin typeface="Calibri" panose="020F0502020204030204" pitchFamily="34" charset="0"/>
                <a:cs typeface="Calibri" panose="020F0502020204030204" pitchFamily="34" charset="0"/>
              </a:rPr>
              <a:t>Para el </a:t>
            </a:r>
            <a:r>
              <a:rPr lang="es-MX" sz="2200" b="1" i="1" dirty="0">
                <a:solidFill>
                  <a:schemeClr val="accent1"/>
                </a:solidFill>
                <a:latin typeface="Calibri" panose="020F0502020204030204" pitchFamily="34" charset="0"/>
                <a:cs typeface="Calibri" panose="020F0502020204030204" pitchFamily="34" charset="0"/>
              </a:rPr>
              <a:t>ramo de caución, </a:t>
            </a:r>
            <a:r>
              <a:rPr lang="es-MX" sz="2200" dirty="0">
                <a:solidFill>
                  <a:srgbClr val="000000"/>
                </a:solidFill>
                <a:latin typeface="Calibri" panose="020F0502020204030204" pitchFamily="34" charset="0"/>
                <a:cs typeface="Calibri" panose="020F0502020204030204" pitchFamily="34" charset="0"/>
              </a:rPr>
              <a:t>el pago de una indemnización al asegurado a título de resarcimiento o penalidad por los daños patrimoniales sufridos, dentro de los límites previstos en el contrato de seguro, al producirse las circunstancias acordadas en relación con el incumplimiento por el contratante del seguro de sus obligaciones legales o contractuales, excluyendo las obligaciones relacionadas con contratos de naturaleza financiera. En este ramo, todo pago hecho por la Institución de Seguros deberá serle reembolsado por el contratante del seguro, para lo cual la Institución de Seguros podrá solicitar las garantías de recuperación que considere convenientes; </a:t>
            </a:r>
            <a:endParaRPr lang="es-MX" sz="2200" dirty="0">
              <a:latin typeface="Calibri" panose="020F0502020204030204" pitchFamily="34" charset="0"/>
              <a:cs typeface="Calibri" panose="020F0502020204030204" pitchFamily="34" charset="0"/>
            </a:endParaRPr>
          </a:p>
        </p:txBody>
      </p:sp>
      <p:sp>
        <p:nvSpPr>
          <p:cNvPr id="2" name="1 Marcador de número de diapositiva"/>
          <p:cNvSpPr>
            <a:spLocks noGrp="1"/>
          </p:cNvSpPr>
          <p:nvPr>
            <p:ph type="sldNum" sz="quarter" idx="12"/>
          </p:nvPr>
        </p:nvSpPr>
        <p:spPr/>
        <p:txBody>
          <a:bodyPr>
            <a:normAutofit/>
          </a:bodyPr>
          <a:lstStyle/>
          <a:p>
            <a:fld id="{E039E087-B5DA-4356-9BF2-88D1BB2B29E9}" type="slidenum">
              <a:rPr lang="es-MX" smtClean="0">
                <a:solidFill>
                  <a:schemeClr val="bg1">
                    <a:lumMod val="95000"/>
                  </a:schemeClr>
                </a:solidFill>
              </a:rPr>
              <a:t>44</a:t>
            </a:fld>
            <a:endParaRPr lang="es-MX" dirty="0">
              <a:solidFill>
                <a:schemeClr val="bg1">
                  <a:lumMod val="95000"/>
                </a:schemeClr>
              </a:solidFill>
            </a:endParaRPr>
          </a:p>
        </p:txBody>
      </p:sp>
      <p:pic>
        <p:nvPicPr>
          <p:cNvPr id="5" name="Imagen 4">
            <a:extLst>
              <a:ext uri="{FF2B5EF4-FFF2-40B4-BE49-F238E27FC236}">
                <a16:creationId xmlns:a16="http://schemas.microsoft.com/office/drawing/2014/main" id="{57CE6B60-1C20-4941-AFCD-45C2CFB117C5}"/>
              </a:ext>
            </a:extLst>
          </p:cNvPr>
          <p:cNvPicPr>
            <a:picLocks noChangeAspect="1"/>
          </p:cNvPicPr>
          <p:nvPr/>
        </p:nvPicPr>
        <p:blipFill rotWithShape="1">
          <a:blip r:embed="rId2"/>
          <a:srcRect l="7601" r="12085"/>
          <a:stretch/>
        </p:blipFill>
        <p:spPr>
          <a:xfrm>
            <a:off x="1193481" y="2467187"/>
            <a:ext cx="2711946" cy="2114299"/>
          </a:xfrm>
          <a:prstGeom prst="rect">
            <a:avLst/>
          </a:prstGeom>
        </p:spPr>
      </p:pic>
    </p:spTree>
    <p:extLst>
      <p:ext uri="{BB962C8B-B14F-4D97-AF65-F5344CB8AC3E}">
        <p14:creationId xmlns:p14="http://schemas.microsoft.com/office/powerpoint/2010/main" val="2850431787"/>
      </p:ext>
    </p:extLst>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2715D2B4-031F-490B-93D4-EC7CDE0196C2}" type="slidenum">
              <a:rPr lang="es-MX" smtClean="0"/>
              <a:t>45</a:t>
            </a:fld>
            <a:endParaRPr lang="es-MX"/>
          </a:p>
        </p:txBody>
      </p:sp>
      <p:pic>
        <p:nvPicPr>
          <p:cNvPr id="3" name="Imagen 2"/>
          <p:cNvPicPr>
            <a:picLocks noChangeAspect="1"/>
          </p:cNvPicPr>
          <p:nvPr/>
        </p:nvPicPr>
        <p:blipFill>
          <a:blip r:embed="rId2"/>
          <a:stretch>
            <a:fillRect/>
          </a:stretch>
        </p:blipFill>
        <p:spPr>
          <a:xfrm>
            <a:off x="2127739" y="488213"/>
            <a:ext cx="7948247" cy="5865958"/>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497676346"/>
      </p:ext>
    </p:extLst>
  </p:cSld>
  <p:clrMapOvr>
    <a:masterClrMapping/>
  </p:clrMapOvr>
  <mc:AlternateContent xmlns:mc="http://schemas.openxmlformats.org/markup-compatibility/2006" xmlns:p14="http://schemas.microsoft.com/office/powerpoint/2010/main">
    <mc:Choice Requires="p14">
      <p:transition spd="slow" p14:dur="1500">
        <p:randomBar dir="vert"/>
      </p:transition>
    </mc:Choice>
    <mc:Fallback xmlns="">
      <p:transition spd="slow">
        <p:randomBar dir="vert"/>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número de diapositiva"/>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B103DBDF-5D3C-4A1A-979A-A472FA1B96AE}" type="slidenum">
              <a:rPr kumimoji="0" lang="es-MX" sz="1200" b="1" i="0" u="none" strike="noStrike" kern="1200" cap="none" spc="0" normalizeH="0" baseline="0" noProof="0" smtClean="0">
                <a:ln>
                  <a:noFill/>
                </a:ln>
                <a:solidFill>
                  <a:schemeClr val="tx2"/>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46</a:t>
            </a:fld>
            <a:endParaRPr kumimoji="0" lang="es-MX" sz="1200" b="1" i="0" u="none" strike="noStrike" kern="1200" cap="none" spc="0" normalizeH="0" baseline="0" noProof="0" dirty="0">
              <a:ln>
                <a:noFill/>
              </a:ln>
              <a:solidFill>
                <a:schemeClr val="tx2"/>
              </a:solidFill>
              <a:effectLst/>
              <a:uLnTx/>
              <a:uFillTx/>
              <a:latin typeface="Calibri"/>
              <a:ea typeface="+mn-ea"/>
              <a:cs typeface="+mn-cs"/>
            </a:endParaRPr>
          </a:p>
        </p:txBody>
      </p:sp>
      <p:sp>
        <p:nvSpPr>
          <p:cNvPr id="6" name="1 CuadroTexto">
            <a:extLst>
              <a:ext uri="{FF2B5EF4-FFF2-40B4-BE49-F238E27FC236}">
                <a16:creationId xmlns:a16="http://schemas.microsoft.com/office/drawing/2014/main" id="{8C9ADB9E-40C4-48EF-90A9-2F4FDFFAB0F7}"/>
              </a:ext>
            </a:extLst>
          </p:cNvPr>
          <p:cNvSpPr txBox="1"/>
          <p:nvPr/>
        </p:nvSpPr>
        <p:spPr>
          <a:xfrm>
            <a:off x="3179028" y="4213422"/>
            <a:ext cx="7733946" cy="1569660"/>
          </a:xfrm>
          <a:prstGeom prst="rect">
            <a:avLst/>
          </a:prstGeom>
          <a:solidFill>
            <a:schemeClr val="accent1"/>
          </a:solidFill>
          <a:ln w="19050">
            <a:solidFill>
              <a:schemeClr val="tx2"/>
            </a:solidFill>
          </a:ln>
        </p:spPr>
        <p:style>
          <a:lnRef idx="1">
            <a:schemeClr val="accent3"/>
          </a:lnRef>
          <a:fillRef idx="2">
            <a:schemeClr val="accent3"/>
          </a:fillRef>
          <a:effectRef idx="1">
            <a:schemeClr val="accent3"/>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sz="4800" b="1" dirty="0" smtClean="0">
                <a:ln>
                  <a:solidFill>
                    <a:srgbClr val="292934"/>
                  </a:solidFill>
                </a:ln>
                <a:solidFill>
                  <a:prstClr val="white">
                    <a:lumMod val="95000"/>
                  </a:prstClr>
                </a:solidFill>
                <a:latin typeface="Calibri"/>
              </a:rPr>
              <a:t>Ramo de crédito a la vivienda </a:t>
            </a:r>
            <a:r>
              <a:rPr kumimoji="0" lang="es-MX" sz="4800" b="1" i="0" u="none" strike="noStrike" kern="1200" cap="none" spc="0" normalizeH="0" baseline="0" noProof="0" dirty="0" smtClean="0">
                <a:ln>
                  <a:solidFill>
                    <a:srgbClr val="292934"/>
                  </a:solidFill>
                </a:ln>
                <a:solidFill>
                  <a:prstClr val="white">
                    <a:lumMod val="95000"/>
                  </a:prstClr>
                </a:solidFill>
                <a:effectLst/>
                <a:uLnTx/>
                <a:uFillTx/>
                <a:latin typeface="Calibri"/>
              </a:rPr>
              <a:t> y </a:t>
            </a:r>
            <a:r>
              <a:rPr lang="es-MX" sz="4800" b="1" noProof="0" dirty="0" smtClean="0">
                <a:ln>
                  <a:solidFill>
                    <a:srgbClr val="292934"/>
                  </a:solidFill>
                </a:ln>
                <a:solidFill>
                  <a:prstClr val="white">
                    <a:lumMod val="95000"/>
                  </a:prstClr>
                </a:solidFill>
                <a:latin typeface="Calibri"/>
              </a:rPr>
              <a:t>Ga</a:t>
            </a:r>
            <a:r>
              <a:rPr kumimoji="0" lang="es-MX" sz="4800" b="1" i="0" u="none" strike="noStrike" kern="1200" cap="none" spc="0" normalizeH="0" baseline="0" noProof="0" dirty="0" smtClean="0">
                <a:ln>
                  <a:solidFill>
                    <a:srgbClr val="292934"/>
                  </a:solidFill>
                </a:ln>
                <a:solidFill>
                  <a:prstClr val="white">
                    <a:lumMod val="95000"/>
                  </a:prstClr>
                </a:solidFill>
                <a:effectLst/>
                <a:uLnTx/>
                <a:uFillTx/>
                <a:latin typeface="Calibri"/>
              </a:rPr>
              <a:t>rantía financiera </a:t>
            </a:r>
            <a:endParaRPr kumimoji="0" lang="es-MX" sz="4800" b="0" i="0" u="none" strike="noStrike" kern="1200" cap="none" spc="0" normalizeH="0" baseline="0" noProof="0" dirty="0">
              <a:ln>
                <a:noFill/>
              </a:ln>
              <a:solidFill>
                <a:prstClr val="black"/>
              </a:solidFill>
              <a:effectLst/>
              <a:uLnTx/>
              <a:uFillTx/>
              <a:latin typeface="Calibri"/>
            </a:endParaRPr>
          </a:p>
        </p:txBody>
      </p:sp>
      <p:grpSp>
        <p:nvGrpSpPr>
          <p:cNvPr id="5" name="Grupo 4"/>
          <p:cNvGrpSpPr/>
          <p:nvPr/>
        </p:nvGrpSpPr>
        <p:grpSpPr>
          <a:xfrm>
            <a:off x="5494948" y="880219"/>
            <a:ext cx="4255805" cy="2794474"/>
            <a:chOff x="5161660" y="572568"/>
            <a:chExt cx="4255805" cy="2794474"/>
          </a:xfrm>
        </p:grpSpPr>
        <p:sp>
          <p:nvSpPr>
            <p:cNvPr id="4" name="3 Elipse"/>
            <p:cNvSpPr/>
            <p:nvPr/>
          </p:nvSpPr>
          <p:spPr>
            <a:xfrm>
              <a:off x="5161660" y="572568"/>
              <a:ext cx="4255805" cy="2794474"/>
            </a:xfrm>
            <a:prstGeom prst="ellipse">
              <a:avLst/>
            </a:prstGeom>
            <a:solidFill>
              <a:schemeClr val="bg1">
                <a:lumMod val="7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a:ln>
                  <a:noFill/>
                </a:ln>
                <a:solidFill>
                  <a:prstClr val="white"/>
                </a:solidFill>
                <a:effectLst/>
                <a:uLnTx/>
                <a:uFillTx/>
                <a:latin typeface="Calibri"/>
                <a:ea typeface="+mn-ea"/>
                <a:cs typeface="+mn-cs"/>
              </a:endParaRPr>
            </a:p>
          </p:txBody>
        </p:sp>
        <p:pic>
          <p:nvPicPr>
            <p:cNvPr id="2" name="Imagen 1"/>
            <p:cNvPicPr>
              <a:picLocks noChangeAspect="1"/>
            </p:cNvPicPr>
            <p:nvPr/>
          </p:nvPicPr>
          <p:blipFill rotWithShape="1">
            <a:blip r:embed="rId2"/>
            <a:srcRect l="15092" r="5617"/>
            <a:stretch/>
          </p:blipFill>
          <p:spPr>
            <a:xfrm>
              <a:off x="5237752" y="727568"/>
              <a:ext cx="4079632" cy="2442919"/>
            </a:xfrm>
            <a:prstGeom prst="ellipse">
              <a:avLst/>
            </a:prstGeom>
            <a:ln>
              <a:noFill/>
            </a:ln>
            <a:effectLst>
              <a:softEdge rad="112500"/>
            </a:effectLst>
          </p:spPr>
        </p:pic>
      </p:grpSp>
    </p:spTree>
    <p:extLst>
      <p:ext uri="{BB962C8B-B14F-4D97-AF65-F5344CB8AC3E}">
        <p14:creationId xmlns:p14="http://schemas.microsoft.com/office/powerpoint/2010/main" val="294539995"/>
      </p:ext>
    </p:extLst>
  </p:cSld>
  <p:clrMapOvr>
    <a:masterClrMapping/>
  </p:clrMapOvr>
  <mc:AlternateContent xmlns:mc="http://schemas.openxmlformats.org/markup-compatibility/2006" xmlns:p14="http://schemas.microsoft.com/office/powerpoint/2010/main">
    <mc:Choice Requires="p14">
      <p:transition spd="slow" p14:dur="1500">
        <p:wheel spokes="1"/>
      </p:transition>
    </mc:Choice>
    <mc:Fallback xmlns="">
      <p:transition spd="slow">
        <p:wheel spokes="1"/>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a:bodyPr>
          <a:lstStyle/>
          <a:p>
            <a:fld id="{B103DBDF-5D3C-4A1A-979A-A472FA1B96AE}" type="slidenum">
              <a:rPr lang="es-MX" smtClean="0">
                <a:solidFill>
                  <a:schemeClr val="bg1">
                    <a:lumMod val="95000"/>
                  </a:schemeClr>
                </a:solidFill>
              </a:rPr>
              <a:pPr/>
              <a:t>47</a:t>
            </a:fld>
            <a:endParaRPr lang="es-MX" dirty="0">
              <a:solidFill>
                <a:schemeClr val="bg1">
                  <a:lumMod val="95000"/>
                </a:schemeClr>
              </a:solidFill>
            </a:endParaRPr>
          </a:p>
        </p:txBody>
      </p:sp>
      <p:sp>
        <p:nvSpPr>
          <p:cNvPr id="6" name="Rectangle 3"/>
          <p:cNvSpPr txBox="1">
            <a:spLocks noChangeArrowheads="1"/>
          </p:cNvSpPr>
          <p:nvPr/>
        </p:nvSpPr>
        <p:spPr bwMode="auto">
          <a:xfrm>
            <a:off x="1351315" y="793623"/>
            <a:ext cx="6356188" cy="4934317"/>
          </a:xfrm>
          <a:prstGeom prst="rect">
            <a:avLst/>
          </a:prstGeom>
          <a:solidFill>
            <a:schemeClr val="accent3">
              <a:lumMod val="60000"/>
              <a:lumOff val="40000"/>
            </a:schemeClr>
          </a:solidFill>
          <a:ln>
            <a:solidFill>
              <a:schemeClr val="accent3">
                <a:lumMod val="50000"/>
              </a:schemeClr>
            </a:solidFill>
            <a:miter lim="800000"/>
            <a:headEnd/>
            <a:tailEnd/>
          </a:ln>
        </p:spPr>
        <p:txBody>
          <a:bodyPr vert="horz" wrap="square" lIns="91440" tIns="45720" rIns="91440" bIns="45720" numCol="1" anchor="t" anchorCtr="0" compatLnSpc="1">
            <a:prstTxWarp prst="textNoShape">
              <a:avLst/>
            </a:prstTxWarp>
            <a:normAutofit fontScale="70000" lnSpcReduction="20000"/>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0" indent="0" algn="just">
              <a:buNone/>
            </a:pPr>
            <a:endParaRPr lang="es-MX" sz="3200" dirty="0">
              <a:solidFill>
                <a:srgbClr val="000000"/>
              </a:solidFill>
              <a:latin typeface="Arial"/>
            </a:endParaRPr>
          </a:p>
          <a:p>
            <a:pPr marL="180975" indent="0" algn="just">
              <a:buNone/>
            </a:pPr>
            <a:r>
              <a:rPr lang="es-MX" sz="3600" dirty="0">
                <a:solidFill>
                  <a:srgbClr val="000000"/>
                </a:solidFill>
                <a:latin typeface="+mn-lt"/>
              </a:rPr>
              <a:t>Para el </a:t>
            </a:r>
            <a:r>
              <a:rPr lang="es-MX" sz="3600" b="1" i="1" dirty="0">
                <a:solidFill>
                  <a:schemeClr val="accent1"/>
                </a:solidFill>
                <a:latin typeface="+mn-lt"/>
              </a:rPr>
              <a:t>ramo de crédito a la vivienda,</a:t>
            </a:r>
            <a:r>
              <a:rPr lang="es-MX" sz="3600" b="1" i="1" dirty="0">
                <a:solidFill>
                  <a:schemeClr val="accent2">
                    <a:lumMod val="75000"/>
                  </a:schemeClr>
                </a:solidFill>
                <a:latin typeface="+mn-lt"/>
              </a:rPr>
              <a:t> </a:t>
            </a:r>
            <a:r>
              <a:rPr lang="es-MX" sz="3600" dirty="0">
                <a:solidFill>
                  <a:srgbClr val="000000"/>
                </a:solidFill>
                <a:latin typeface="+mn-lt"/>
              </a:rPr>
              <a:t>el pago por incumplimiento de los deudores de créditos a la vivienda otorgados por intermediarios financieros o por entidades dedicadas al financiamiento a la vivienda; </a:t>
            </a:r>
          </a:p>
          <a:p>
            <a:pPr marL="180975" indent="0" algn="just">
              <a:buNone/>
            </a:pPr>
            <a:endParaRPr lang="es-MX" sz="3600" dirty="0">
              <a:solidFill>
                <a:srgbClr val="000000"/>
              </a:solidFill>
              <a:latin typeface="+mn-lt"/>
            </a:endParaRPr>
          </a:p>
          <a:p>
            <a:pPr marL="180975" indent="0" algn="just">
              <a:buNone/>
            </a:pPr>
            <a:r>
              <a:rPr lang="es-MX" sz="3600" dirty="0">
                <a:solidFill>
                  <a:srgbClr val="000000"/>
                </a:solidFill>
                <a:latin typeface="+mn-lt"/>
              </a:rPr>
              <a:t>Para el </a:t>
            </a:r>
            <a:r>
              <a:rPr lang="es-MX" sz="3600" b="1" i="1" dirty="0">
                <a:solidFill>
                  <a:schemeClr val="accent1"/>
                </a:solidFill>
                <a:latin typeface="+mn-lt"/>
              </a:rPr>
              <a:t>ramo de garantía financiera,</a:t>
            </a:r>
            <a:r>
              <a:rPr lang="es-MX" sz="3600" dirty="0">
                <a:solidFill>
                  <a:schemeClr val="accent1"/>
                </a:solidFill>
                <a:latin typeface="+mn-lt"/>
              </a:rPr>
              <a:t> </a:t>
            </a:r>
            <a:r>
              <a:rPr lang="es-MX" sz="3600" dirty="0">
                <a:solidFill>
                  <a:srgbClr val="000000"/>
                </a:solidFill>
                <a:latin typeface="+mn-lt"/>
              </a:rPr>
              <a:t>el pago por incumplimiento de los emisores de valores, títulos de crédito o documentos que sean objeto de oferta pública o de intermediación en mercados de valores, en términos de lo previsto por la Ley del Mercado de Valores;</a:t>
            </a:r>
            <a:r>
              <a:rPr lang="es-MX" sz="3200" dirty="0">
                <a:solidFill>
                  <a:srgbClr val="000000"/>
                </a:solidFill>
                <a:latin typeface="Arial"/>
              </a:rPr>
              <a:t>  </a:t>
            </a:r>
            <a:endParaRPr lang="es-MX" sz="3600" dirty="0"/>
          </a:p>
          <a:p>
            <a:pPr algn="just">
              <a:lnSpc>
                <a:spcPct val="80000"/>
              </a:lnSpc>
              <a:buFontTx/>
              <a:buNone/>
            </a:pPr>
            <a:endParaRPr lang="es-ES" b="1" dirty="0"/>
          </a:p>
        </p:txBody>
      </p:sp>
      <p:pic>
        <p:nvPicPr>
          <p:cNvPr id="3" name="Imagen 2">
            <a:extLst>
              <a:ext uri="{FF2B5EF4-FFF2-40B4-BE49-F238E27FC236}">
                <a16:creationId xmlns:a16="http://schemas.microsoft.com/office/drawing/2014/main" id="{EC109ED5-CBF8-45DF-986F-8518180D367A}"/>
              </a:ext>
            </a:extLst>
          </p:cNvPr>
          <p:cNvPicPr>
            <a:picLocks noChangeAspect="1"/>
          </p:cNvPicPr>
          <p:nvPr/>
        </p:nvPicPr>
        <p:blipFill>
          <a:blip r:embed="rId2"/>
          <a:stretch>
            <a:fillRect/>
          </a:stretch>
        </p:blipFill>
        <p:spPr>
          <a:xfrm>
            <a:off x="8045241" y="1968166"/>
            <a:ext cx="2857500" cy="28575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3680259808"/>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Elipse"/>
          <p:cNvSpPr/>
          <p:nvPr/>
        </p:nvSpPr>
        <p:spPr>
          <a:xfrm>
            <a:off x="4738678" y="316523"/>
            <a:ext cx="5357850" cy="4179283"/>
          </a:xfrm>
          <a:prstGeom prst="ellipse">
            <a:avLst/>
          </a:prstGeom>
          <a:solidFill>
            <a:schemeClr val="bg1">
              <a:lumMod val="7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a:ln>
                <a:noFill/>
              </a:ln>
              <a:solidFill>
                <a:prstClr val="white"/>
              </a:solidFill>
              <a:effectLst/>
              <a:uLnTx/>
              <a:uFillTx/>
              <a:latin typeface="Calibri"/>
              <a:ea typeface="+mn-ea"/>
              <a:cs typeface="+mn-cs"/>
            </a:endParaRPr>
          </a:p>
        </p:txBody>
      </p:sp>
      <p:sp>
        <p:nvSpPr>
          <p:cNvPr id="3" name="2 Marcador de número de diapositiva"/>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B103DBDF-5D3C-4A1A-979A-A472FA1B96AE}" type="slidenum">
              <a:rPr kumimoji="0" lang="es-MX" sz="1200" b="1" i="0" u="none" strike="noStrike" kern="1200" cap="none" spc="0" normalizeH="0" baseline="0" noProof="0" smtClean="0">
                <a:ln>
                  <a:noFill/>
                </a:ln>
                <a:solidFill>
                  <a:schemeClr val="tx2"/>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48</a:t>
            </a:fld>
            <a:endParaRPr kumimoji="0" lang="es-MX" sz="1200" b="1" i="0" u="none" strike="noStrike" kern="1200" cap="none" spc="0" normalizeH="0" baseline="0" noProof="0" dirty="0">
              <a:ln>
                <a:noFill/>
              </a:ln>
              <a:solidFill>
                <a:schemeClr val="tx2"/>
              </a:solidFill>
              <a:effectLst/>
              <a:uLnTx/>
              <a:uFillTx/>
              <a:latin typeface="Calibri"/>
              <a:ea typeface="+mn-ea"/>
              <a:cs typeface="+mn-cs"/>
            </a:endParaRPr>
          </a:p>
        </p:txBody>
      </p:sp>
      <p:sp>
        <p:nvSpPr>
          <p:cNvPr id="6" name="1 CuadroTexto">
            <a:extLst>
              <a:ext uri="{FF2B5EF4-FFF2-40B4-BE49-F238E27FC236}">
                <a16:creationId xmlns:a16="http://schemas.microsoft.com/office/drawing/2014/main" id="{8C9ADB9E-40C4-48EF-90A9-2F4FDFFAB0F7}"/>
              </a:ext>
            </a:extLst>
          </p:cNvPr>
          <p:cNvSpPr txBox="1"/>
          <p:nvPr/>
        </p:nvSpPr>
        <p:spPr>
          <a:xfrm>
            <a:off x="3973796" y="4615075"/>
            <a:ext cx="5579974" cy="1569660"/>
          </a:xfrm>
          <a:prstGeom prst="rect">
            <a:avLst/>
          </a:prstGeom>
          <a:solidFill>
            <a:schemeClr val="accent1"/>
          </a:solidFill>
          <a:ln w="19050">
            <a:solidFill>
              <a:schemeClr val="tx2"/>
            </a:solidFill>
          </a:ln>
        </p:spPr>
        <p:style>
          <a:lnRef idx="1">
            <a:schemeClr val="accent3"/>
          </a:lnRef>
          <a:fillRef idx="2">
            <a:schemeClr val="accent3"/>
          </a:fillRef>
          <a:effectRef idx="1">
            <a:schemeClr val="accent3"/>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sz="4800" b="1" dirty="0" smtClean="0">
                <a:ln>
                  <a:solidFill>
                    <a:srgbClr val="292934"/>
                  </a:solidFill>
                </a:ln>
                <a:solidFill>
                  <a:prstClr val="white">
                    <a:lumMod val="95000"/>
                  </a:prstClr>
                </a:solidFill>
                <a:latin typeface="Calibri"/>
              </a:rPr>
              <a:t>Ramo de riesgos catastróficos </a:t>
            </a:r>
            <a:r>
              <a:rPr kumimoji="0" lang="es-MX" sz="4800" b="1" i="0" u="none" strike="noStrike" kern="1200" cap="none" spc="0" normalizeH="0" baseline="0" noProof="0" dirty="0" smtClean="0">
                <a:ln>
                  <a:solidFill>
                    <a:srgbClr val="292934"/>
                  </a:solidFill>
                </a:ln>
                <a:solidFill>
                  <a:prstClr val="white">
                    <a:lumMod val="95000"/>
                  </a:prstClr>
                </a:solidFill>
                <a:effectLst/>
                <a:uLnTx/>
                <a:uFillTx/>
                <a:latin typeface="Calibri"/>
              </a:rPr>
              <a:t>  </a:t>
            </a:r>
            <a:endParaRPr kumimoji="0" lang="es-MX" sz="4800" b="0" i="0" u="none" strike="noStrike" kern="1200" cap="none" spc="0" normalizeH="0" baseline="0" noProof="0" dirty="0">
              <a:ln>
                <a:noFill/>
              </a:ln>
              <a:solidFill>
                <a:prstClr val="black"/>
              </a:solidFill>
              <a:effectLst/>
              <a:uLnTx/>
              <a:uFillTx/>
              <a:latin typeface="Calibri"/>
            </a:endParaRPr>
          </a:p>
        </p:txBody>
      </p:sp>
      <p:pic>
        <p:nvPicPr>
          <p:cNvPr id="2" name="Imagen 1"/>
          <p:cNvPicPr>
            <a:picLocks noChangeAspect="1"/>
          </p:cNvPicPr>
          <p:nvPr/>
        </p:nvPicPr>
        <p:blipFill>
          <a:blip r:embed="rId2"/>
          <a:stretch>
            <a:fillRect/>
          </a:stretch>
        </p:blipFill>
        <p:spPr>
          <a:xfrm>
            <a:off x="5051007" y="597876"/>
            <a:ext cx="4733192" cy="3710354"/>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Tree>
    <p:extLst>
      <p:ext uri="{BB962C8B-B14F-4D97-AF65-F5344CB8AC3E}">
        <p14:creationId xmlns:p14="http://schemas.microsoft.com/office/powerpoint/2010/main" val="3576871960"/>
      </p:ext>
    </p:extLst>
  </p:cSld>
  <p:clrMapOvr>
    <a:masterClrMapping/>
  </p:clrMapOvr>
  <mc:AlternateContent xmlns:mc="http://schemas.openxmlformats.org/markup-compatibility/2006" xmlns:p14="http://schemas.microsoft.com/office/powerpoint/2010/main">
    <mc:Choice Requires="p14">
      <p:transition spd="slow" p14:dur="1500">
        <p:wheel spokes="1"/>
      </p:transition>
    </mc:Choice>
    <mc:Fallback xmlns="">
      <p:transition spd="slow">
        <p:wheel spokes="1"/>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a:bodyPr>
          <a:lstStyle/>
          <a:p>
            <a:fld id="{B103DBDF-5D3C-4A1A-979A-A472FA1B96AE}" type="slidenum">
              <a:rPr lang="es-MX" smtClean="0">
                <a:solidFill>
                  <a:schemeClr val="bg1">
                    <a:lumMod val="95000"/>
                  </a:schemeClr>
                </a:solidFill>
              </a:rPr>
              <a:pPr/>
              <a:t>49</a:t>
            </a:fld>
            <a:endParaRPr lang="es-MX" dirty="0">
              <a:solidFill>
                <a:schemeClr val="bg1">
                  <a:lumMod val="95000"/>
                </a:schemeClr>
              </a:solidFill>
            </a:endParaRPr>
          </a:p>
        </p:txBody>
      </p:sp>
      <p:sp>
        <p:nvSpPr>
          <p:cNvPr id="6" name="Rectangle 3"/>
          <p:cNvSpPr txBox="1">
            <a:spLocks noChangeArrowheads="1"/>
          </p:cNvSpPr>
          <p:nvPr/>
        </p:nvSpPr>
        <p:spPr bwMode="auto">
          <a:xfrm>
            <a:off x="4393288" y="1162228"/>
            <a:ext cx="6746073" cy="4721047"/>
          </a:xfrm>
          <a:prstGeom prst="rect">
            <a:avLst/>
          </a:prstGeom>
          <a:solidFill>
            <a:schemeClr val="bg1">
              <a:lumMod val="85000"/>
            </a:schemeClr>
          </a:solidFill>
          <a:ln>
            <a:solidFill>
              <a:schemeClr val="accent3">
                <a:lumMod val="50000"/>
              </a:schemeClr>
            </a:solidFill>
            <a:miter lim="800000"/>
            <a:headEnd/>
            <a:tailEnd/>
          </a:ln>
        </p:spPr>
        <p:txBody>
          <a:bodyPr vert="horz" wrap="square" lIns="91440" tIns="45720" rIns="91440" bIns="45720" numCol="1" anchor="t" anchorCtr="0" compatLnSpc="1">
            <a:prstTxWarp prst="textNoShape">
              <a:avLst/>
            </a:prstTxWarp>
            <a:normAutofit/>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85725" indent="0" algn="just">
              <a:buNone/>
            </a:pPr>
            <a:r>
              <a:rPr lang="es-MX" sz="2700" dirty="0" smtClean="0">
                <a:solidFill>
                  <a:srgbClr val="000000"/>
                </a:solidFill>
                <a:latin typeface="Calibri" panose="020F0502020204030204" pitchFamily="34" charset="0"/>
                <a:cs typeface="Calibri" panose="020F0502020204030204" pitchFamily="34" charset="0"/>
              </a:rPr>
              <a:t>Para </a:t>
            </a:r>
            <a:r>
              <a:rPr lang="es-MX" sz="2700" dirty="0">
                <a:solidFill>
                  <a:srgbClr val="000000"/>
                </a:solidFill>
                <a:latin typeface="Calibri" panose="020F0502020204030204" pitchFamily="34" charset="0"/>
                <a:cs typeface="Calibri" panose="020F0502020204030204" pitchFamily="34" charset="0"/>
              </a:rPr>
              <a:t>el </a:t>
            </a:r>
            <a:r>
              <a:rPr lang="es-MX" sz="2700" b="1" i="1" dirty="0">
                <a:solidFill>
                  <a:schemeClr val="accent1"/>
                </a:solidFill>
                <a:latin typeface="Calibri" panose="020F0502020204030204" pitchFamily="34" charset="0"/>
                <a:cs typeface="Calibri" panose="020F0502020204030204" pitchFamily="34" charset="0"/>
              </a:rPr>
              <a:t>ramo de riesgos catastróficos, </a:t>
            </a:r>
            <a:r>
              <a:rPr lang="es-MX" sz="2700" dirty="0">
                <a:solidFill>
                  <a:srgbClr val="000000"/>
                </a:solidFill>
                <a:latin typeface="Calibri" panose="020F0502020204030204" pitchFamily="34" charset="0"/>
                <a:cs typeface="Calibri" panose="020F0502020204030204" pitchFamily="34" charset="0"/>
              </a:rPr>
              <a:t>los contratos de seguro que amparen daños y perjuicios ocasionados a personas o cosas como consecuencia de eventos de periodicidad y severidad no predecibles que, al ocurrir, generalmente producen una acumulación de responsabilidades para las Instituciones de Seguros por su cobertura, dentro de los que se incluyen los riesgos de terremoto, erupción volcánica, huracán y otros de naturaleza </a:t>
            </a:r>
            <a:r>
              <a:rPr lang="es-MX" sz="2700" dirty="0" err="1" smtClean="0">
                <a:solidFill>
                  <a:srgbClr val="000000"/>
                </a:solidFill>
                <a:latin typeface="Calibri" panose="020F0502020204030204" pitchFamily="34" charset="0"/>
                <a:cs typeface="Calibri" panose="020F0502020204030204" pitchFamily="34" charset="0"/>
              </a:rPr>
              <a:t>hidrometeorológica</a:t>
            </a:r>
            <a:endParaRPr lang="es-MX" sz="2700" dirty="0">
              <a:solidFill>
                <a:srgbClr val="000000"/>
              </a:solidFill>
              <a:latin typeface="Calibri" panose="020F0502020204030204" pitchFamily="34" charset="0"/>
              <a:cs typeface="Calibri" panose="020F0502020204030204" pitchFamily="34" charset="0"/>
            </a:endParaRPr>
          </a:p>
          <a:p>
            <a:pPr marL="85725" indent="0" algn="just">
              <a:buNone/>
            </a:pPr>
            <a:endParaRPr lang="es-MX" sz="3200" dirty="0">
              <a:solidFill>
                <a:srgbClr val="000000"/>
              </a:solidFill>
              <a:latin typeface="+mn-lt"/>
            </a:endParaRPr>
          </a:p>
        </p:txBody>
      </p:sp>
      <p:pic>
        <p:nvPicPr>
          <p:cNvPr id="5" name="Imagen 4">
            <a:extLst>
              <a:ext uri="{FF2B5EF4-FFF2-40B4-BE49-F238E27FC236}">
                <a16:creationId xmlns:a16="http://schemas.microsoft.com/office/drawing/2014/main" id="{C4AEDED3-FF31-4C43-AF99-D8DF231898A5}"/>
              </a:ext>
            </a:extLst>
          </p:cNvPr>
          <p:cNvPicPr>
            <a:picLocks noChangeAspect="1"/>
          </p:cNvPicPr>
          <p:nvPr/>
        </p:nvPicPr>
        <p:blipFill>
          <a:blip r:embed="rId2"/>
          <a:stretch>
            <a:fillRect/>
          </a:stretch>
        </p:blipFill>
        <p:spPr>
          <a:xfrm>
            <a:off x="436337" y="2287431"/>
            <a:ext cx="3890725" cy="2582779"/>
          </a:xfrm>
          <a:prstGeom prst="rect">
            <a:avLst/>
          </a:prstGeom>
          <a:ln>
            <a:noFill/>
          </a:ln>
          <a:effectLst>
            <a:softEdge rad="112500"/>
          </a:effectLst>
        </p:spPr>
      </p:pic>
    </p:spTree>
    <p:extLst>
      <p:ext uri="{BB962C8B-B14F-4D97-AF65-F5344CB8AC3E}">
        <p14:creationId xmlns:p14="http://schemas.microsoft.com/office/powerpoint/2010/main" val="756476941"/>
      </p:ext>
    </p:extLst>
  </p:cSld>
  <p:clrMapOvr>
    <a:masterClrMapping/>
  </p:clrMapOvr>
  <mc:AlternateContent xmlns:mc="http://schemas.openxmlformats.org/markup-compatibility/2006" xmlns:p14="http://schemas.microsoft.com/office/powerpoint/2010/main">
    <mc:Choice Requires="p14">
      <p:transition spd="slow" p14:dur="1500">
        <p:randomBar dir="vert"/>
      </p:transition>
    </mc:Choice>
    <mc:Fallback xmlns="">
      <p:transition spd="slow">
        <p:randomBar dir="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3D775700-0F40-49DD-8493-9DEFC6761A88}" type="slidenum">
              <a:rPr kumimoji="0" lang="es-ES" sz="1800" b="0" i="0" u="none" strike="noStrike" kern="1200" cap="none" spc="0" normalizeH="0" baseline="0" noProof="0" smtClean="0">
                <a:ln>
                  <a:noFill/>
                </a:ln>
                <a:solidFill>
                  <a:schemeClr val="tx2"/>
                </a:solidFill>
                <a:effectLst/>
                <a:uLnTx/>
                <a:uFillTx/>
                <a:latin typeface="Calibri"/>
                <a:ea typeface="+mn-ea"/>
                <a:cs typeface="+mn-cs"/>
              </a:rPr>
              <a:t>5</a:t>
            </a:fld>
            <a:endParaRPr kumimoji="0" lang="es-ES" sz="1800" b="0" i="0" u="none" strike="noStrike" kern="1200" cap="none" spc="0" normalizeH="0" baseline="0" noProof="0" dirty="0">
              <a:ln>
                <a:noFill/>
              </a:ln>
              <a:solidFill>
                <a:schemeClr val="tx2"/>
              </a:solidFill>
              <a:effectLst/>
              <a:uLnTx/>
              <a:uFillTx/>
              <a:latin typeface="Calibri"/>
              <a:ea typeface="+mn-ea"/>
              <a:cs typeface="+mn-cs"/>
            </a:endParaRPr>
          </a:p>
        </p:txBody>
      </p:sp>
      <p:sp>
        <p:nvSpPr>
          <p:cNvPr id="8" name="1 Título"/>
          <p:cNvSpPr>
            <a:spLocks noGrp="1"/>
          </p:cNvSpPr>
          <p:nvPr>
            <p:ph type="title" idx="4294967295"/>
          </p:nvPr>
        </p:nvSpPr>
        <p:spPr>
          <a:xfrm>
            <a:off x="7692130" y="166091"/>
            <a:ext cx="2857500" cy="935038"/>
          </a:xfrm>
        </p:spPr>
        <p:txBody>
          <a:bodyPr>
            <a:normAutofit fontScale="90000"/>
          </a:bodyPr>
          <a:lstStyle/>
          <a:p>
            <a:pPr algn="r"/>
            <a:r>
              <a:rPr lang="es-ES" sz="3100" dirty="0"/>
              <a:t/>
            </a:r>
            <a:br>
              <a:rPr lang="es-ES" sz="3100" dirty="0"/>
            </a:br>
            <a:r>
              <a:rPr lang="es-ES" sz="2000" dirty="0"/>
              <a:t>F</a:t>
            </a:r>
            <a:r>
              <a:rPr lang="es-ES" sz="1600" dirty="0"/>
              <a:t>ACULTAD DE ECONOMÍA</a:t>
            </a:r>
            <a:br>
              <a:rPr lang="es-ES" sz="1600" dirty="0"/>
            </a:br>
            <a:r>
              <a:rPr lang="es-ES" sz="1600" dirty="0"/>
              <a:t>LICENCIATURA EN ACTUARÍA</a:t>
            </a:r>
            <a:r>
              <a:rPr lang="es-ES" dirty="0"/>
              <a:t/>
            </a:r>
            <a:br>
              <a:rPr lang="es-ES" dirty="0"/>
            </a:br>
            <a:endParaRPr lang="es-MX" dirty="0"/>
          </a:p>
        </p:txBody>
      </p:sp>
      <p:sp>
        <p:nvSpPr>
          <p:cNvPr id="3" name="2 Marcador de contenido"/>
          <p:cNvSpPr>
            <a:spLocks noGrp="1"/>
          </p:cNvSpPr>
          <p:nvPr>
            <p:ph idx="4294967295"/>
          </p:nvPr>
        </p:nvSpPr>
        <p:spPr>
          <a:xfrm>
            <a:off x="1683519" y="1213502"/>
            <a:ext cx="8820797" cy="1909896"/>
          </a:xfrm>
          <a:solidFill>
            <a:schemeClr val="accent3">
              <a:lumMod val="40000"/>
              <a:lumOff val="60000"/>
            </a:schemeClr>
          </a:solidFill>
          <a:ln>
            <a:solidFill>
              <a:schemeClr val="tx2"/>
            </a:solidFill>
          </a:ln>
        </p:spPr>
        <p:style>
          <a:lnRef idx="2">
            <a:schemeClr val="accent2"/>
          </a:lnRef>
          <a:fillRef idx="1">
            <a:schemeClr val="lt1"/>
          </a:fillRef>
          <a:effectRef idx="0">
            <a:schemeClr val="accent2"/>
          </a:effectRef>
          <a:fontRef idx="minor">
            <a:schemeClr val="dk1"/>
          </a:fontRef>
        </p:style>
        <p:txBody>
          <a:bodyPr>
            <a:normAutofit/>
          </a:bodyPr>
          <a:lstStyle/>
          <a:p>
            <a:pPr marL="0" indent="0" algn="just">
              <a:buNone/>
            </a:pPr>
            <a:r>
              <a:rPr lang="es-ES" sz="2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alibri" panose="020F0502020204030204" pitchFamily="34" charset="0"/>
                <a:cs typeface="Calibri" panose="020F0502020204030204" pitchFamily="34" charset="0"/>
              </a:rPr>
              <a:t>Propósito de la Unidad de </a:t>
            </a:r>
            <a:r>
              <a:rPr lang="es-ES"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alibri" panose="020F0502020204030204" pitchFamily="34" charset="0"/>
                <a:cs typeface="Calibri" panose="020F0502020204030204" pitchFamily="34" charset="0"/>
              </a:rPr>
              <a:t>Competencia</a:t>
            </a:r>
          </a:p>
          <a:p>
            <a:pPr marL="0" indent="0" algn="just">
              <a:buNone/>
            </a:pPr>
            <a:r>
              <a:rPr lang="es-MX" sz="2000" dirty="0">
                <a:latin typeface="Calibri" panose="020F0502020204030204" pitchFamily="34" charset="0"/>
                <a:cs typeface="Calibri" panose="020F0502020204030204" pitchFamily="34" charset="0"/>
              </a:rPr>
              <a:t>Describir las operaciones de seguros con base a la clasificación que aporta la Ley de Instituciones de Seguros y de Fianzas y la Ley sobre el Contrato de Seguros, aportando su objeto, clasificación y características particulares de cada operación para el diseño de productos</a:t>
            </a:r>
            <a:r>
              <a:rPr lang="es-MX" sz="2000" dirty="0" smtClean="0">
                <a:latin typeface="Calibri" panose="020F0502020204030204" pitchFamily="34" charset="0"/>
                <a:cs typeface="Calibri" panose="020F0502020204030204" pitchFamily="34" charset="0"/>
              </a:rPr>
              <a:t>.</a:t>
            </a:r>
            <a:endParaRPr lang="es-MX" sz="2000" dirty="0">
              <a:latin typeface="Calibri" panose="020F0502020204030204" pitchFamily="34" charset="0"/>
              <a:cs typeface="Calibri" panose="020F0502020204030204" pitchFamily="34" charset="0"/>
            </a:endParaRPr>
          </a:p>
        </p:txBody>
      </p:sp>
      <p:sp>
        <p:nvSpPr>
          <p:cNvPr id="6" name="5 Rectángulo"/>
          <p:cNvSpPr/>
          <p:nvPr/>
        </p:nvSpPr>
        <p:spPr>
          <a:xfrm>
            <a:off x="2312494" y="4437529"/>
            <a:ext cx="7557896" cy="1872208"/>
          </a:xfrm>
          <a:prstGeom prst="rect">
            <a:avLst/>
          </a:prstGeom>
          <a:solidFill>
            <a:schemeClr val="accent1">
              <a:lumMod val="40000"/>
              <a:lumOff val="6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defRPr/>
            </a:pPr>
            <a:r>
              <a:rPr lang="es-MX" sz="2000" b="1" u="sng" dirty="0">
                <a:solidFill>
                  <a:schemeClr val="tx1">
                    <a:lumMod val="85000"/>
                    <a:lumOff val="15000"/>
                  </a:schemeClr>
                </a:solidFill>
                <a:effectLst>
                  <a:outerShdw blurRad="38100" dist="38100" dir="2700000" algn="tl">
                    <a:srgbClr val="000000">
                      <a:alpha val="43137"/>
                    </a:srgbClr>
                  </a:outerShdw>
                </a:effectLst>
                <a:latin typeface="Calibri"/>
              </a:rPr>
              <a:t>Guía para el uso del presente </a:t>
            </a:r>
            <a:r>
              <a:rPr lang="es-MX" sz="2000" b="1" u="sng" dirty="0" smtClean="0">
                <a:solidFill>
                  <a:schemeClr val="tx1">
                    <a:lumMod val="85000"/>
                    <a:lumOff val="15000"/>
                  </a:schemeClr>
                </a:solidFill>
                <a:effectLst>
                  <a:outerShdw blurRad="38100" dist="38100" dir="2700000" algn="tl">
                    <a:srgbClr val="000000">
                      <a:alpha val="43137"/>
                    </a:srgbClr>
                  </a:outerShdw>
                </a:effectLst>
                <a:latin typeface="Calibri"/>
              </a:rPr>
              <a:t>material</a:t>
            </a:r>
            <a:r>
              <a:rPr kumimoji="0" lang="es-MX" sz="2000" b="1" i="0" u="sng" strike="noStrike" kern="1200" cap="none" spc="0" normalizeH="0" baseline="0" noProof="0" dirty="0" smtClean="0">
                <a:ln>
                  <a:noFill/>
                </a:ln>
                <a:solidFill>
                  <a:srgbClr val="726056">
                    <a:lumMod val="50000"/>
                  </a:srgbClr>
                </a:solidFill>
                <a:effectLst/>
                <a:uLnTx/>
                <a:uFillTx/>
                <a:latin typeface="Calibri"/>
                <a:ea typeface="+mn-ea"/>
                <a:cs typeface="+mn-cs"/>
              </a:rPr>
              <a:t>:</a:t>
            </a:r>
            <a:r>
              <a:rPr kumimoji="0" lang="es-MX" sz="2000" b="0" i="0" u="none" strike="noStrike" kern="1200" cap="none" spc="0" normalizeH="0" baseline="0" noProof="0" dirty="0" smtClean="0">
                <a:ln>
                  <a:noFill/>
                </a:ln>
                <a:solidFill>
                  <a:srgbClr val="726056">
                    <a:lumMod val="50000"/>
                  </a:srgbClr>
                </a:solidFill>
                <a:effectLst/>
                <a:uLnTx/>
                <a:uFillTx/>
                <a:latin typeface="Calibri"/>
                <a:ea typeface="+mn-ea"/>
                <a:cs typeface="+mn-cs"/>
              </a:rPr>
              <a:t> esta presentación </a:t>
            </a:r>
            <a:r>
              <a:rPr kumimoji="0" lang="es-ES" sz="2000" b="0" i="0" u="none" strike="noStrike" kern="1200" cap="none" spc="0" normalizeH="0" baseline="0" noProof="0" dirty="0">
                <a:ln>
                  <a:noFill/>
                </a:ln>
                <a:solidFill>
                  <a:srgbClr val="726056">
                    <a:lumMod val="50000"/>
                  </a:srgbClr>
                </a:solidFill>
                <a:effectLst/>
                <a:uLnTx/>
                <a:uFillTx/>
                <a:latin typeface="Calibri"/>
                <a:ea typeface="+mn-ea"/>
                <a:cs typeface="+mn-cs"/>
              </a:rPr>
              <a:t>cuenta con un sistema de almacenaje con dimensiones y materiales adecuados: </a:t>
            </a:r>
            <a:r>
              <a:rPr kumimoji="0" lang="es-ES" sz="2000" b="1" i="0" u="none" strike="noStrike" kern="1200" cap="none" spc="0" normalizeH="0" baseline="0" noProof="0" dirty="0">
                <a:ln>
                  <a:noFill/>
                </a:ln>
                <a:solidFill>
                  <a:schemeClr val="tx1">
                    <a:lumMod val="85000"/>
                    <a:lumOff val="15000"/>
                  </a:schemeClr>
                </a:solidFill>
                <a:effectLst/>
                <a:uLnTx/>
                <a:uFillTx/>
                <a:latin typeface="Calibri"/>
                <a:ea typeface="+mn-ea"/>
                <a:cs typeface="+mn-cs"/>
              </a:rPr>
              <a:t>Microsoft PowerPoint 2016.</a:t>
            </a:r>
            <a:r>
              <a:rPr kumimoji="0" lang="es-ES" sz="2000" b="1" i="0" u="none" strike="noStrike" kern="1200" cap="none" spc="0" normalizeH="0" baseline="0" noProof="0" dirty="0">
                <a:ln>
                  <a:noFill/>
                </a:ln>
                <a:solidFill>
                  <a:srgbClr val="726056">
                    <a:lumMod val="50000"/>
                  </a:srgbClr>
                </a:solidFill>
                <a:effectLst/>
                <a:uLnTx/>
                <a:uFillTx/>
                <a:latin typeface="Calibri"/>
                <a:ea typeface="+mn-ea"/>
                <a:cs typeface="+mn-cs"/>
              </a:rPr>
              <a:t> </a:t>
            </a:r>
            <a:r>
              <a:rPr kumimoji="0" lang="es-ES" sz="2000" b="0" i="0" u="none" strike="noStrike" kern="1200" cap="none" spc="0" normalizeH="0" baseline="0" noProof="0" dirty="0">
                <a:ln>
                  <a:noFill/>
                </a:ln>
                <a:solidFill>
                  <a:srgbClr val="726056">
                    <a:lumMod val="50000"/>
                  </a:srgbClr>
                </a:solidFill>
                <a:effectLst/>
                <a:uLnTx/>
                <a:uFillTx/>
                <a:latin typeface="Calibri"/>
                <a:ea typeface="+mn-ea"/>
                <a:cs typeface="+mn-cs"/>
              </a:rPr>
              <a:t>Está</a:t>
            </a:r>
            <a:r>
              <a:rPr kumimoji="0" lang="es-MX" sz="2000" b="0" i="0" u="none" strike="noStrike" kern="1200" cap="none" spc="0" normalizeH="0" baseline="0" noProof="0" dirty="0">
                <a:ln>
                  <a:noFill/>
                </a:ln>
                <a:solidFill>
                  <a:srgbClr val="726056">
                    <a:lumMod val="50000"/>
                  </a:srgbClr>
                </a:solidFill>
                <a:effectLst/>
                <a:uLnTx/>
                <a:uFillTx/>
                <a:latin typeface="Calibri"/>
                <a:ea typeface="+mn-ea"/>
                <a:cs typeface="+mn-cs"/>
              </a:rPr>
              <a:t> </a:t>
            </a:r>
            <a:r>
              <a:rPr kumimoji="0" lang="es-MX" sz="2000" b="0" i="0" u="none" strike="noStrike" kern="1200" cap="none" spc="0" normalizeH="0" baseline="0" noProof="0" dirty="0" smtClean="0">
                <a:ln>
                  <a:noFill/>
                </a:ln>
                <a:solidFill>
                  <a:srgbClr val="726056">
                    <a:lumMod val="50000"/>
                  </a:srgbClr>
                </a:solidFill>
                <a:effectLst/>
                <a:uLnTx/>
                <a:uFillTx/>
                <a:latin typeface="Calibri"/>
                <a:ea typeface="+mn-ea"/>
                <a:cs typeface="+mn-cs"/>
              </a:rPr>
              <a:t>diseñada </a:t>
            </a:r>
            <a:r>
              <a:rPr kumimoji="0" lang="es-MX" sz="2000" b="0" i="0" u="none" strike="noStrike" kern="1200" cap="none" spc="0" normalizeH="0" baseline="0" noProof="0" dirty="0">
                <a:ln>
                  <a:noFill/>
                </a:ln>
                <a:solidFill>
                  <a:srgbClr val="726056">
                    <a:lumMod val="50000"/>
                  </a:srgbClr>
                </a:solidFill>
                <a:effectLst/>
                <a:uLnTx/>
                <a:uFillTx/>
                <a:latin typeface="Calibri"/>
                <a:ea typeface="+mn-ea"/>
                <a:cs typeface="+mn-cs"/>
              </a:rPr>
              <a:t>en forma clara y sencilla, y presenta lo más sobresaliente respecto </a:t>
            </a:r>
            <a:r>
              <a:rPr kumimoji="0" lang="es-MX" sz="2000" b="0" i="0" u="none" strike="noStrike" kern="1200" cap="none" spc="0" normalizeH="0" baseline="0" noProof="0" dirty="0" smtClean="0">
                <a:ln>
                  <a:noFill/>
                </a:ln>
                <a:solidFill>
                  <a:srgbClr val="726056">
                    <a:lumMod val="50000"/>
                  </a:srgbClr>
                </a:solidFill>
                <a:effectLst/>
                <a:uLnTx/>
                <a:uFillTx/>
                <a:latin typeface="Calibri"/>
                <a:ea typeface="+mn-ea"/>
                <a:cs typeface="+mn-cs"/>
              </a:rPr>
              <a:t>al tema:</a:t>
            </a:r>
            <a:r>
              <a:rPr lang="es-MX" sz="2000" b="1" dirty="0">
                <a:solidFill>
                  <a:srgbClr val="726056">
                    <a:lumMod val="50000"/>
                  </a:srgbClr>
                </a:solidFill>
                <a:latin typeface="Calibri"/>
              </a:rPr>
              <a:t> </a:t>
            </a:r>
            <a:r>
              <a:rPr lang="es-MX" sz="2000" b="1" dirty="0" smtClean="0">
                <a:solidFill>
                  <a:srgbClr val="726056">
                    <a:lumMod val="50000"/>
                  </a:srgbClr>
                </a:solidFill>
                <a:latin typeface="Calibri"/>
              </a:rPr>
              <a:t>5.3. </a:t>
            </a:r>
            <a:r>
              <a:rPr lang="es-MX" sz="2000" b="1" dirty="0" smtClean="0">
                <a:solidFill>
                  <a:srgbClr val="726056">
                    <a:lumMod val="50000"/>
                  </a:srgbClr>
                </a:solidFill>
                <a:latin typeface="Calibri"/>
              </a:rPr>
              <a:t>Ramo</a:t>
            </a:r>
            <a:r>
              <a:rPr lang="es-MX" sz="2000" b="1" dirty="0" smtClean="0">
                <a:solidFill>
                  <a:srgbClr val="726056">
                    <a:lumMod val="50000"/>
                  </a:srgbClr>
                </a:solidFill>
                <a:latin typeface="Calibri"/>
              </a:rPr>
              <a:t> </a:t>
            </a:r>
            <a:r>
              <a:rPr lang="es-MX" sz="2000" b="1" dirty="0" smtClean="0">
                <a:solidFill>
                  <a:srgbClr val="726056">
                    <a:lumMod val="50000"/>
                  </a:srgbClr>
                </a:solidFill>
                <a:latin typeface="Calibri"/>
              </a:rPr>
              <a:t>de Daños, </a:t>
            </a:r>
            <a:r>
              <a:rPr lang="es-MX" sz="2000" dirty="0" smtClean="0">
                <a:solidFill>
                  <a:srgbClr val="726056">
                    <a:lumMod val="50000"/>
                  </a:srgbClr>
                </a:solidFill>
                <a:latin typeface="Calibri"/>
              </a:rPr>
              <a:t>contenido en </a:t>
            </a:r>
            <a:r>
              <a:rPr lang="es-MX" sz="2000" dirty="0">
                <a:solidFill>
                  <a:srgbClr val="726056">
                    <a:lumMod val="50000"/>
                  </a:srgbClr>
                </a:solidFill>
                <a:latin typeface="Calibri"/>
              </a:rPr>
              <a:t>la Unidad de Competencia </a:t>
            </a:r>
            <a:r>
              <a:rPr lang="es-MX" sz="2000" dirty="0" smtClean="0">
                <a:solidFill>
                  <a:srgbClr val="726056">
                    <a:lumMod val="50000"/>
                  </a:srgbClr>
                </a:solidFill>
                <a:latin typeface="Calibri"/>
              </a:rPr>
              <a:t>5</a:t>
            </a:r>
            <a:r>
              <a:rPr lang="es-MX" sz="2000" dirty="0">
                <a:solidFill>
                  <a:srgbClr val="726056">
                    <a:lumMod val="50000"/>
                  </a:srgbClr>
                </a:solidFill>
                <a:latin typeface="Calibri"/>
              </a:rPr>
              <a:t>.</a:t>
            </a:r>
            <a:endParaRPr kumimoji="0" lang="es-MX" sz="2000" b="1" i="0" u="none" strike="noStrike" kern="1200" cap="none" spc="0" normalizeH="0" baseline="0" noProof="0" dirty="0">
              <a:ln>
                <a:noFill/>
              </a:ln>
              <a:solidFill>
                <a:srgbClr val="726056">
                  <a:lumMod val="50000"/>
                </a:srgbClr>
              </a:solidFill>
              <a:effectLst/>
              <a:uLnTx/>
              <a:uFillTx/>
              <a:latin typeface="Calibri"/>
              <a:ea typeface="+mn-ea"/>
              <a:cs typeface="+mn-cs"/>
            </a:endParaRPr>
          </a:p>
        </p:txBody>
      </p:sp>
      <p:sp>
        <p:nvSpPr>
          <p:cNvPr id="2" name="1 Rectángulo"/>
          <p:cNvSpPr/>
          <p:nvPr/>
        </p:nvSpPr>
        <p:spPr>
          <a:xfrm>
            <a:off x="2268735" y="313403"/>
            <a:ext cx="4605171" cy="830997"/>
          </a:xfrm>
          <a:prstGeom prst="rect">
            <a:avLst/>
          </a:prstGeom>
          <a:noFill/>
        </p:spPr>
        <p:txBody>
          <a:bodyPr wrap="non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4800" b="1" i="0" u="none" strike="noStrike" kern="1200" cap="none" spc="0" normalizeH="0" baseline="0" noProof="0" dirty="0" smtClean="0">
                <a:ln w="19050">
                  <a:solidFill>
                    <a:srgbClr val="726056">
                      <a:lumMod val="50000"/>
                    </a:srgbClr>
                  </a:solidFill>
                  <a:prstDash val="solid"/>
                </a:ln>
                <a:solidFill>
                  <a:srgbClr val="D55816">
                    <a:lumMod val="75000"/>
                  </a:srgbClr>
                </a:solidFill>
                <a:effectLst>
                  <a:outerShdw blurRad="50000" dist="50800" dir="7500000" algn="tl">
                    <a:srgbClr val="000000">
                      <a:shade val="5000"/>
                      <a:alpha val="35000"/>
                    </a:srgbClr>
                  </a:outerShdw>
                </a:effectLst>
                <a:uLnTx/>
                <a:uFillTx/>
                <a:latin typeface="Calibri"/>
                <a:ea typeface="+mn-ea"/>
                <a:cs typeface="+mn-cs"/>
              </a:rPr>
              <a:t>Guion </a:t>
            </a:r>
            <a:r>
              <a:rPr kumimoji="0" lang="es-ES" sz="4800" b="1" i="0" u="none" strike="noStrike" kern="1200" cap="none" spc="0" normalizeH="0" baseline="0" noProof="0" dirty="0">
                <a:ln w="19050">
                  <a:solidFill>
                    <a:srgbClr val="726056">
                      <a:lumMod val="50000"/>
                    </a:srgbClr>
                  </a:solidFill>
                  <a:prstDash val="solid"/>
                </a:ln>
                <a:solidFill>
                  <a:srgbClr val="D55816">
                    <a:lumMod val="75000"/>
                  </a:srgbClr>
                </a:solidFill>
                <a:effectLst>
                  <a:outerShdw blurRad="50000" dist="50800" dir="7500000" algn="tl">
                    <a:srgbClr val="000000">
                      <a:shade val="5000"/>
                      <a:alpha val="35000"/>
                    </a:srgbClr>
                  </a:outerShdw>
                </a:effectLst>
                <a:uLnTx/>
                <a:uFillTx/>
                <a:latin typeface="Calibri"/>
                <a:ea typeface="+mn-ea"/>
                <a:cs typeface="+mn-cs"/>
              </a:rPr>
              <a:t>Explicativo</a:t>
            </a:r>
            <a:endParaRPr kumimoji="0" lang="es-MX" sz="4800" b="1" i="0" u="none" strike="noStrike" kern="1200" cap="none" spc="0" normalizeH="0" baseline="0" noProof="0" dirty="0">
              <a:ln w="19050">
                <a:solidFill>
                  <a:srgbClr val="726056">
                    <a:lumMod val="50000"/>
                  </a:srgbClr>
                </a:solidFill>
                <a:prstDash val="solid"/>
              </a:ln>
              <a:solidFill>
                <a:srgbClr val="D55816">
                  <a:lumMod val="75000"/>
                </a:srgbClr>
              </a:solidFill>
              <a:effectLst>
                <a:outerShdw blurRad="50000" dist="50800" dir="7500000" algn="tl">
                  <a:srgbClr val="000000">
                    <a:shade val="5000"/>
                    <a:alpha val="35000"/>
                  </a:srgbClr>
                </a:outerShdw>
              </a:effectLst>
              <a:uLnTx/>
              <a:uFillTx/>
              <a:latin typeface="Calibri"/>
              <a:ea typeface="+mn-ea"/>
              <a:cs typeface="+mn-cs"/>
            </a:endParaRPr>
          </a:p>
        </p:txBody>
      </p:sp>
      <p:pic>
        <p:nvPicPr>
          <p:cNvPr id="7" name="Picture 3"/>
          <p:cNvPicPr>
            <a:picLocks noChangeAspect="1" noChangeArrowheads="1"/>
          </p:cNvPicPr>
          <p:nvPr/>
        </p:nvPicPr>
        <p:blipFill>
          <a:blip r:embed="rId2"/>
          <a:srcRect/>
          <a:stretch>
            <a:fillRect/>
          </a:stretch>
        </p:blipFill>
        <p:spPr bwMode="auto">
          <a:xfrm>
            <a:off x="10549630" y="259978"/>
            <a:ext cx="587077" cy="648072"/>
          </a:xfrm>
          <a:prstGeom prst="rect">
            <a:avLst/>
          </a:prstGeom>
          <a:noFill/>
          <a:ln w="9525">
            <a:solidFill>
              <a:schemeClr val="accent3">
                <a:lumMod val="75000"/>
              </a:schemeClr>
            </a:solidFill>
            <a:miter lim="800000"/>
            <a:headEnd/>
            <a:tailEnd/>
          </a:ln>
        </p:spPr>
      </p:pic>
      <p:sp>
        <p:nvSpPr>
          <p:cNvPr id="9" name="8 Rectángulo"/>
          <p:cNvSpPr/>
          <p:nvPr/>
        </p:nvSpPr>
        <p:spPr>
          <a:xfrm>
            <a:off x="3224799" y="3054247"/>
            <a:ext cx="5766528" cy="1368151"/>
          </a:xfrm>
          <a:prstGeom prst="rect">
            <a:avLst/>
          </a:prstGeom>
          <a:solidFill>
            <a:schemeClr val="tx2"/>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ES" sz="2000" b="0" i="0" u="none" strike="noStrike" kern="1200" cap="none" spc="0" normalizeH="0" baseline="0" noProof="0" dirty="0">
                <a:ln>
                  <a:noFill/>
                </a:ln>
                <a:solidFill>
                  <a:srgbClr val="FFFFFF"/>
                </a:solidFill>
                <a:effectLst/>
                <a:uLnTx/>
                <a:uFillTx/>
                <a:latin typeface="Calibri"/>
                <a:ea typeface="+mn-ea"/>
                <a:cs typeface="+mn-cs"/>
              </a:rPr>
              <a:t>Este es el propósito se refiere la </a:t>
            </a:r>
            <a:r>
              <a:rPr kumimoji="0" lang="es-ES" sz="2000" b="1" i="0" u="none" strike="noStrike" kern="1200" cap="none" spc="0" normalizeH="0" baseline="0" noProof="0" dirty="0">
                <a:ln>
                  <a:noFill/>
                </a:ln>
                <a:solidFill>
                  <a:srgbClr val="FFFFFF"/>
                </a:solidFill>
                <a:effectLst/>
                <a:uLnTx/>
                <a:uFillTx/>
                <a:latin typeface="Calibri"/>
                <a:ea typeface="+mn-ea"/>
                <a:cs typeface="+mn-cs"/>
              </a:rPr>
              <a:t>Unidad de Competencia </a:t>
            </a:r>
            <a:r>
              <a:rPr kumimoji="0" lang="es-ES" sz="2000" b="1" i="0" u="none" strike="noStrike" kern="1200" cap="none" spc="0" normalizeH="0" baseline="0" noProof="0" dirty="0" smtClean="0">
                <a:ln>
                  <a:noFill/>
                </a:ln>
                <a:solidFill>
                  <a:srgbClr val="FFFFFF"/>
                </a:solidFill>
                <a:effectLst/>
                <a:uLnTx/>
                <a:uFillTx/>
                <a:latin typeface="Calibri"/>
                <a:ea typeface="+mn-ea"/>
                <a:cs typeface="+mn-cs"/>
              </a:rPr>
              <a:t>5: “Operaciones de seguros”. </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smtClean="0">
                <a:ln>
                  <a:noFill/>
                </a:ln>
                <a:solidFill>
                  <a:srgbClr val="FFFFFF"/>
                </a:solidFill>
                <a:effectLst/>
                <a:uLnTx/>
                <a:uFillTx/>
                <a:latin typeface="Calibri"/>
                <a:ea typeface="+mn-ea"/>
                <a:cs typeface="+mn-cs"/>
              </a:rPr>
              <a:t>El </a:t>
            </a:r>
            <a:r>
              <a:rPr kumimoji="0" lang="es-MX" sz="2000" b="0" i="0" u="none" strike="noStrike" kern="1200" cap="none" spc="0" normalizeH="0" baseline="0" noProof="0" dirty="0">
                <a:ln>
                  <a:noFill/>
                </a:ln>
                <a:solidFill>
                  <a:srgbClr val="FFFFFF"/>
                </a:solidFill>
                <a:effectLst/>
                <a:uLnTx/>
                <a:uFillTx/>
                <a:latin typeface="Calibri"/>
                <a:ea typeface="+mn-ea"/>
                <a:cs typeface="+mn-cs"/>
              </a:rPr>
              <a:t>tiempo destinado para desarrollar el presente tema en el aula es de 3 clases.</a:t>
            </a:r>
          </a:p>
        </p:txBody>
      </p:sp>
    </p:spTree>
    <p:extLst>
      <p:ext uri="{BB962C8B-B14F-4D97-AF65-F5344CB8AC3E}">
        <p14:creationId xmlns:p14="http://schemas.microsoft.com/office/powerpoint/2010/main" val="3647019229"/>
      </p:ext>
    </p:extLst>
  </p:cSld>
  <p:clrMapOvr>
    <a:masterClrMapping/>
  </p:clrMapOvr>
  <mc:AlternateContent xmlns:mc="http://schemas.openxmlformats.org/markup-compatibility/2006" xmlns:p14="http://schemas.microsoft.com/office/powerpoint/2010/main">
    <mc:Choice Requires="p14">
      <p:transition spd="slow" p14:dur="1500">
        <p:cover/>
      </p:transition>
    </mc:Choice>
    <mc:Fallback xmlns="">
      <p:transition spd="slow">
        <p:cover/>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Elipse"/>
          <p:cNvSpPr/>
          <p:nvPr/>
        </p:nvSpPr>
        <p:spPr>
          <a:xfrm>
            <a:off x="4738678" y="495278"/>
            <a:ext cx="5357850" cy="4000528"/>
          </a:xfrm>
          <a:prstGeom prst="ellipse">
            <a:avLst/>
          </a:prstGeom>
          <a:solidFill>
            <a:schemeClr val="bg1">
              <a:lumMod val="7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a:ln>
                <a:noFill/>
              </a:ln>
              <a:solidFill>
                <a:prstClr val="white"/>
              </a:solidFill>
              <a:effectLst/>
              <a:uLnTx/>
              <a:uFillTx/>
              <a:latin typeface="Calibri"/>
              <a:ea typeface="+mn-ea"/>
              <a:cs typeface="+mn-cs"/>
            </a:endParaRPr>
          </a:p>
        </p:txBody>
      </p:sp>
      <p:sp>
        <p:nvSpPr>
          <p:cNvPr id="3" name="2 Marcador de número de diapositiva"/>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B103DBDF-5D3C-4A1A-979A-A472FA1B96AE}" type="slidenum">
              <a:rPr kumimoji="0" lang="es-MX" sz="1200" b="1" i="0" u="none" strike="noStrike" kern="1200" cap="none" spc="0" normalizeH="0" baseline="0" noProof="0" smtClean="0">
                <a:ln>
                  <a:noFill/>
                </a:ln>
                <a:solidFill>
                  <a:schemeClr val="tx2"/>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50</a:t>
            </a:fld>
            <a:endParaRPr kumimoji="0" lang="es-MX" sz="1200" b="1" i="0" u="none" strike="noStrike" kern="1200" cap="none" spc="0" normalizeH="0" baseline="0" noProof="0" dirty="0">
              <a:ln>
                <a:noFill/>
              </a:ln>
              <a:solidFill>
                <a:schemeClr val="tx2"/>
              </a:solidFill>
              <a:effectLst/>
              <a:uLnTx/>
              <a:uFillTx/>
              <a:latin typeface="Calibri"/>
              <a:ea typeface="+mn-ea"/>
              <a:cs typeface="+mn-cs"/>
            </a:endParaRPr>
          </a:p>
        </p:txBody>
      </p:sp>
      <p:sp>
        <p:nvSpPr>
          <p:cNvPr id="6" name="1 CuadroTexto">
            <a:extLst>
              <a:ext uri="{FF2B5EF4-FFF2-40B4-BE49-F238E27FC236}">
                <a16:creationId xmlns:a16="http://schemas.microsoft.com/office/drawing/2014/main" id="{8C9ADB9E-40C4-48EF-90A9-2F4FDFFAB0F7}"/>
              </a:ext>
            </a:extLst>
          </p:cNvPr>
          <p:cNvSpPr txBox="1"/>
          <p:nvPr/>
        </p:nvSpPr>
        <p:spPr>
          <a:xfrm>
            <a:off x="3794333" y="4768903"/>
            <a:ext cx="5579974" cy="830997"/>
          </a:xfrm>
          <a:prstGeom prst="rect">
            <a:avLst/>
          </a:prstGeom>
          <a:solidFill>
            <a:schemeClr val="accent1"/>
          </a:solidFill>
          <a:ln w="19050">
            <a:solidFill>
              <a:schemeClr val="tx2"/>
            </a:solidFill>
          </a:ln>
        </p:spPr>
        <p:style>
          <a:lnRef idx="1">
            <a:schemeClr val="accent3"/>
          </a:lnRef>
          <a:fillRef idx="2">
            <a:schemeClr val="accent3"/>
          </a:fillRef>
          <a:effectRef idx="1">
            <a:schemeClr val="accent3"/>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sz="4800" b="1" dirty="0" smtClean="0">
                <a:ln>
                  <a:solidFill>
                    <a:srgbClr val="292934"/>
                  </a:solidFill>
                </a:ln>
                <a:solidFill>
                  <a:prstClr val="white">
                    <a:lumMod val="95000"/>
                  </a:prstClr>
                </a:solidFill>
                <a:latin typeface="Calibri"/>
              </a:rPr>
              <a:t>Ramo de diversos</a:t>
            </a:r>
            <a:endParaRPr kumimoji="0" lang="es-MX" sz="4800" b="0" i="0" u="none" strike="noStrike" kern="1200" cap="none" spc="0" normalizeH="0" baseline="0" noProof="0" dirty="0">
              <a:ln>
                <a:noFill/>
              </a:ln>
              <a:solidFill>
                <a:prstClr val="black"/>
              </a:solidFill>
              <a:effectLst/>
              <a:uLnTx/>
              <a:uFillTx/>
              <a:latin typeface="Calibri"/>
            </a:endParaRPr>
          </a:p>
        </p:txBody>
      </p:sp>
      <p:pic>
        <p:nvPicPr>
          <p:cNvPr id="2" name="Imagen 1"/>
          <p:cNvPicPr>
            <a:picLocks noChangeAspect="1"/>
          </p:cNvPicPr>
          <p:nvPr/>
        </p:nvPicPr>
        <p:blipFill>
          <a:blip r:embed="rId2"/>
          <a:stretch>
            <a:fillRect/>
          </a:stretch>
        </p:blipFill>
        <p:spPr>
          <a:xfrm>
            <a:off x="5468815" y="1137615"/>
            <a:ext cx="3905491" cy="2680521"/>
          </a:xfrm>
          <a:prstGeom prst="rect">
            <a:avLst/>
          </a:prstGeom>
          <a:ln>
            <a:noFill/>
          </a:ln>
          <a:effectLst>
            <a:softEdge rad="112500"/>
          </a:effectLst>
        </p:spPr>
      </p:pic>
    </p:spTree>
    <p:extLst>
      <p:ext uri="{BB962C8B-B14F-4D97-AF65-F5344CB8AC3E}">
        <p14:creationId xmlns:p14="http://schemas.microsoft.com/office/powerpoint/2010/main" val="660259312"/>
      </p:ext>
    </p:extLst>
  </p:cSld>
  <p:clrMapOvr>
    <a:masterClrMapping/>
  </p:clrMapOvr>
  <mc:AlternateContent xmlns:mc="http://schemas.openxmlformats.org/markup-compatibility/2006" xmlns:p14="http://schemas.microsoft.com/office/powerpoint/2010/main">
    <mc:Choice Requires="p14">
      <p:transition spd="slow" p14:dur="1500">
        <p:wheel spokes="1"/>
      </p:transition>
    </mc:Choice>
    <mc:Fallback xmlns="">
      <p:transition spd="slow">
        <p:wheel spokes="1"/>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a:bodyPr>
          <a:lstStyle/>
          <a:p>
            <a:fld id="{B103DBDF-5D3C-4A1A-979A-A472FA1B96AE}" type="slidenum">
              <a:rPr lang="es-MX" smtClean="0">
                <a:solidFill>
                  <a:schemeClr val="bg1">
                    <a:lumMod val="95000"/>
                  </a:schemeClr>
                </a:solidFill>
              </a:rPr>
              <a:pPr/>
              <a:t>51</a:t>
            </a:fld>
            <a:endParaRPr lang="es-MX" dirty="0">
              <a:solidFill>
                <a:schemeClr val="bg1">
                  <a:lumMod val="95000"/>
                </a:schemeClr>
              </a:solidFill>
            </a:endParaRPr>
          </a:p>
        </p:txBody>
      </p:sp>
      <p:sp>
        <p:nvSpPr>
          <p:cNvPr id="6" name="Rectangle 3"/>
          <p:cNvSpPr txBox="1">
            <a:spLocks noChangeArrowheads="1"/>
          </p:cNvSpPr>
          <p:nvPr/>
        </p:nvSpPr>
        <p:spPr bwMode="auto">
          <a:xfrm>
            <a:off x="2722963" y="2127739"/>
            <a:ext cx="6746073" cy="1757807"/>
          </a:xfrm>
          <a:prstGeom prst="rect">
            <a:avLst/>
          </a:prstGeom>
          <a:solidFill>
            <a:schemeClr val="bg1">
              <a:lumMod val="85000"/>
            </a:schemeClr>
          </a:solidFill>
          <a:ln>
            <a:solidFill>
              <a:schemeClr val="accent3">
                <a:lumMod val="50000"/>
              </a:schemeClr>
            </a:solidFill>
            <a:miter lim="800000"/>
            <a:headEnd/>
            <a:tailEnd/>
          </a:ln>
        </p:spPr>
        <p:txBody>
          <a:bodyPr vert="horz" wrap="square" lIns="91440" tIns="45720" rIns="91440" bIns="45720" numCol="1" anchor="t" anchorCtr="0" compatLnSpc="1">
            <a:prstTxWarp prst="textNoShape">
              <a:avLst/>
            </a:prstTxWarp>
            <a:normAutofit/>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85725" indent="0" algn="just">
              <a:buNone/>
            </a:pPr>
            <a:r>
              <a:rPr lang="es-MX" sz="2500" dirty="0" smtClean="0">
                <a:solidFill>
                  <a:srgbClr val="000000"/>
                </a:solidFill>
                <a:latin typeface="Calibri" panose="020F0502020204030204" pitchFamily="34" charset="0"/>
                <a:cs typeface="Calibri" panose="020F0502020204030204" pitchFamily="34" charset="0"/>
              </a:rPr>
              <a:t>Para </a:t>
            </a:r>
            <a:r>
              <a:rPr lang="es-MX" sz="2500" dirty="0">
                <a:solidFill>
                  <a:srgbClr val="000000"/>
                </a:solidFill>
                <a:latin typeface="Calibri" panose="020F0502020204030204" pitchFamily="34" charset="0"/>
                <a:cs typeface="Calibri" panose="020F0502020204030204" pitchFamily="34" charset="0"/>
              </a:rPr>
              <a:t>el </a:t>
            </a:r>
            <a:r>
              <a:rPr lang="es-MX" sz="2500" b="1" i="1" dirty="0">
                <a:solidFill>
                  <a:schemeClr val="accent1"/>
                </a:solidFill>
                <a:latin typeface="Calibri" panose="020F0502020204030204" pitchFamily="34" charset="0"/>
                <a:cs typeface="Calibri" panose="020F0502020204030204" pitchFamily="34" charset="0"/>
              </a:rPr>
              <a:t>ramo de diversos, </a:t>
            </a:r>
            <a:r>
              <a:rPr lang="es-MX" sz="2500" dirty="0">
                <a:solidFill>
                  <a:srgbClr val="000000"/>
                </a:solidFill>
                <a:latin typeface="Calibri" panose="020F0502020204030204" pitchFamily="34" charset="0"/>
                <a:cs typeface="Calibri" panose="020F0502020204030204" pitchFamily="34" charset="0"/>
              </a:rPr>
              <a:t>el pago de la indemnización debida por daños y perjuicios ocasionados a personas o cosas por cualquiera otra eventualidad.  </a:t>
            </a:r>
            <a:endParaRPr lang="es-ES" sz="2500" b="1" dirty="0">
              <a:latin typeface="Calibri" panose="020F0502020204030204" pitchFamily="34" charset="0"/>
              <a:cs typeface="Calibri" panose="020F0502020204030204" pitchFamily="34" charset="0"/>
            </a:endParaRPr>
          </a:p>
        </p:txBody>
      </p:sp>
      <p:pic>
        <p:nvPicPr>
          <p:cNvPr id="3" name="Imagen 2"/>
          <p:cNvPicPr>
            <a:picLocks noChangeAspect="1"/>
          </p:cNvPicPr>
          <p:nvPr/>
        </p:nvPicPr>
        <p:blipFill>
          <a:blip r:embed="rId2"/>
          <a:stretch>
            <a:fillRect/>
          </a:stretch>
        </p:blipFill>
        <p:spPr>
          <a:xfrm>
            <a:off x="4457699" y="4193686"/>
            <a:ext cx="3276600" cy="1390650"/>
          </a:xfrm>
          <a:prstGeom prst="rect">
            <a:avLst/>
          </a:prstGeom>
        </p:spPr>
      </p:pic>
    </p:spTree>
    <p:extLst>
      <p:ext uri="{BB962C8B-B14F-4D97-AF65-F5344CB8AC3E}">
        <p14:creationId xmlns:p14="http://schemas.microsoft.com/office/powerpoint/2010/main" val="282129755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ChangeArrowheads="1"/>
          </p:cNvSpPr>
          <p:nvPr/>
        </p:nvSpPr>
        <p:spPr bwMode="auto">
          <a:xfrm>
            <a:off x="3200400" y="895284"/>
            <a:ext cx="5779698" cy="523220"/>
          </a:xfrm>
          <a:prstGeom prst="rect">
            <a:avLst/>
          </a:prstGeom>
          <a:solidFill>
            <a:schemeClr val="accent3"/>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es-MX" sz="2800" b="1" dirty="0">
                <a:cs typeface="Arial" pitchFamily="34" charset="0"/>
              </a:rPr>
              <a:t>Conclusiones:</a:t>
            </a:r>
          </a:p>
        </p:txBody>
      </p:sp>
      <p:sp>
        <p:nvSpPr>
          <p:cNvPr id="6" name="5 CuadroTexto"/>
          <p:cNvSpPr txBox="1"/>
          <p:nvPr/>
        </p:nvSpPr>
        <p:spPr>
          <a:xfrm>
            <a:off x="1919536" y="1791047"/>
            <a:ext cx="8352928" cy="3785652"/>
          </a:xfrm>
          <a:prstGeom prst="rect">
            <a:avLst/>
          </a:prstGeom>
          <a:solidFill>
            <a:schemeClr val="bg1"/>
          </a:solidFill>
          <a:ln>
            <a:solidFill>
              <a:schemeClr val="accent3">
                <a:lumMod val="50000"/>
              </a:schemeClr>
            </a:solidFill>
          </a:ln>
        </p:spPr>
        <p:txBody>
          <a:bodyPr wrap="square" rtlCol="0">
            <a:spAutoFit/>
          </a:bodyPr>
          <a:lstStyle/>
          <a:p>
            <a:pPr algn="just"/>
            <a:r>
              <a:rPr lang="es-MX" sz="2000" dirty="0">
                <a:latin typeface="Calibri" panose="020F0502020204030204" pitchFamily="34" charset="0"/>
                <a:ea typeface="Times New Roman"/>
                <a:cs typeface="Calibri" panose="020F0502020204030204" pitchFamily="34" charset="0"/>
              </a:rPr>
              <a:t>La actividad aseguradora se desenvuelve para el mercado (terceros), a través de operaciones económico jurídicas (celebración continua o repetida de contratos de seguro), que presupone una organización empresarial que opera con carácter profesional (no ocasional), constituida para durar y cuya finalidad consiste en afrontar los compromisos contraídos con los asegurados, terceros y beneficiarios</a:t>
            </a:r>
            <a:r>
              <a:rPr lang="es-MX" sz="2000" dirty="0" smtClean="0">
                <a:latin typeface="Calibri" panose="020F0502020204030204" pitchFamily="34" charset="0"/>
                <a:ea typeface="Times New Roman"/>
                <a:cs typeface="Calibri" panose="020F0502020204030204" pitchFamily="34" charset="0"/>
              </a:rPr>
              <a:t>.</a:t>
            </a:r>
          </a:p>
          <a:p>
            <a:pPr algn="just"/>
            <a:endParaRPr lang="es-MX" sz="2000" dirty="0" smtClean="0">
              <a:latin typeface="Calibri" panose="020F0502020204030204" pitchFamily="34" charset="0"/>
              <a:ea typeface="Times New Roman"/>
              <a:cs typeface="Calibri" panose="020F0502020204030204" pitchFamily="34" charset="0"/>
            </a:endParaRPr>
          </a:p>
          <a:p>
            <a:pPr algn="just"/>
            <a:r>
              <a:rPr lang="es-MX" sz="2000" dirty="0" smtClean="0">
                <a:latin typeface="Calibri" panose="020F0502020204030204" pitchFamily="34" charset="0"/>
                <a:ea typeface="Times New Roman"/>
                <a:cs typeface="Calibri" panose="020F0502020204030204" pitchFamily="34" charset="0"/>
              </a:rPr>
              <a:t>El Ramo de Daños es el</a:t>
            </a:r>
            <a:r>
              <a:rPr lang="es-MX" sz="2000" dirty="0" smtClean="0">
                <a:latin typeface="Calibri" panose="020F0502020204030204" pitchFamily="34" charset="0"/>
                <a:cs typeface="Calibri" panose="020F0502020204030204" pitchFamily="34" charset="0"/>
              </a:rPr>
              <a:t> </a:t>
            </a:r>
            <a:r>
              <a:rPr lang="es-MX" sz="2000" dirty="0">
                <a:latin typeface="Calibri" panose="020F0502020204030204" pitchFamily="34" charset="0"/>
                <a:cs typeface="Calibri" panose="020F0502020204030204" pitchFamily="34" charset="0"/>
              </a:rPr>
              <a:t>que expresa como base del seguro el pago de indemnizaciones por daños o pérdidas ocasionadas a los bienes o patrimonio asegurado, por la ocurrencia directa de los riesgos cubiertos en el contrato o por razón de la responsabilidad civil en que incurriera el asegurado</a:t>
            </a:r>
            <a:endParaRPr lang="es-MX" sz="2000" dirty="0">
              <a:latin typeface="Calibri" panose="020F0502020204030204" pitchFamily="34" charset="0"/>
              <a:ea typeface="Times New Roman"/>
              <a:cs typeface="Calibri" panose="020F0502020204030204" pitchFamily="34" charset="0"/>
            </a:endParaRPr>
          </a:p>
          <a:p>
            <a:pPr algn="just"/>
            <a:r>
              <a:rPr lang="es-MX" sz="2000" dirty="0">
                <a:ea typeface="Times New Roman"/>
              </a:rPr>
              <a:t> </a:t>
            </a:r>
            <a:endParaRPr lang="es-MX" sz="2400" dirty="0">
              <a:ea typeface="Times New Roman"/>
            </a:endParaRPr>
          </a:p>
        </p:txBody>
      </p:sp>
      <p:sp>
        <p:nvSpPr>
          <p:cNvPr id="2" name="1 Marcador de número de diapositiva"/>
          <p:cNvSpPr>
            <a:spLocks noGrp="1"/>
          </p:cNvSpPr>
          <p:nvPr>
            <p:ph type="sldNum" sz="quarter" idx="12"/>
          </p:nvPr>
        </p:nvSpPr>
        <p:spPr/>
        <p:txBody>
          <a:bodyPr>
            <a:normAutofit/>
          </a:bodyPr>
          <a:lstStyle/>
          <a:p>
            <a:fld id="{B103DBDF-5D3C-4A1A-979A-A472FA1B96AE}" type="slidenum">
              <a:rPr lang="es-MX" sz="1200" b="1" smtClean="0">
                <a:solidFill>
                  <a:schemeClr val="tx2"/>
                </a:solidFill>
              </a:rPr>
              <a:pPr/>
              <a:t>52</a:t>
            </a:fld>
            <a:endParaRPr lang="es-MX" sz="1200" b="1" dirty="0">
              <a:solidFill>
                <a:schemeClr val="tx2"/>
              </a:solidFill>
            </a:endParaRPr>
          </a:p>
        </p:txBody>
      </p:sp>
    </p:spTree>
    <p:extLst>
      <p:ext uri="{BB962C8B-B14F-4D97-AF65-F5344CB8AC3E}">
        <p14:creationId xmlns:p14="http://schemas.microsoft.com/office/powerpoint/2010/main" val="1913590958"/>
      </p:ext>
    </p:extLst>
  </p:cSld>
  <p:clrMapOvr>
    <a:masterClrMapping/>
  </p:clrMapOvr>
  <mc:AlternateContent xmlns:mc="http://schemas.openxmlformats.org/markup-compatibility/2006" xmlns:p14="http://schemas.microsoft.com/office/powerpoint/2010/main">
    <mc:Choice Requires="p14">
      <p:transition spd="slow" p14:dur="1500">
        <p14:gallery dir="l"/>
      </p:transition>
    </mc:Choice>
    <mc:Fallback xmlns="">
      <p:transition spd="slow">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ChangeArrowheads="1"/>
          </p:cNvSpPr>
          <p:nvPr/>
        </p:nvSpPr>
        <p:spPr bwMode="auto">
          <a:xfrm>
            <a:off x="3217653" y="557281"/>
            <a:ext cx="5771072" cy="523220"/>
          </a:xfrm>
          <a:prstGeom prst="rect">
            <a:avLst/>
          </a:prstGeom>
          <a:solidFill>
            <a:schemeClr val="accent3"/>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es-MX" sz="2800" b="1" dirty="0">
                <a:cs typeface="Arial" pitchFamily="34" charset="0"/>
              </a:rPr>
              <a:t>Conclusiones:</a:t>
            </a:r>
          </a:p>
        </p:txBody>
      </p:sp>
      <p:sp>
        <p:nvSpPr>
          <p:cNvPr id="6" name="5 CuadroTexto"/>
          <p:cNvSpPr txBox="1"/>
          <p:nvPr/>
        </p:nvSpPr>
        <p:spPr>
          <a:xfrm>
            <a:off x="1919536" y="1195364"/>
            <a:ext cx="8352928" cy="5324535"/>
          </a:xfrm>
          <a:prstGeom prst="rect">
            <a:avLst/>
          </a:prstGeom>
          <a:solidFill>
            <a:schemeClr val="bg1"/>
          </a:solidFill>
          <a:ln>
            <a:solidFill>
              <a:schemeClr val="accent3">
                <a:lumMod val="50000"/>
              </a:schemeClr>
            </a:solidFill>
          </a:ln>
        </p:spPr>
        <p:txBody>
          <a:bodyPr wrap="square" rtlCol="0">
            <a:spAutoFit/>
          </a:bodyPr>
          <a:lstStyle/>
          <a:p>
            <a:pPr algn="just"/>
            <a:r>
              <a:rPr lang="es-MX" sz="2000" dirty="0" smtClean="0">
                <a:latin typeface="Calibri" panose="020F0502020204030204" pitchFamily="34" charset="0"/>
                <a:ea typeface="Times New Roman"/>
                <a:cs typeface="Calibri" panose="020F0502020204030204" pitchFamily="34" charset="0"/>
              </a:rPr>
              <a:t>El </a:t>
            </a:r>
            <a:r>
              <a:rPr lang="es-MX" sz="2000" dirty="0">
                <a:latin typeface="Calibri" panose="020F0502020204030204" pitchFamily="34" charset="0"/>
                <a:ea typeface="Times New Roman"/>
                <a:cs typeface="Calibri" panose="020F0502020204030204" pitchFamily="34" charset="0"/>
              </a:rPr>
              <a:t>objeto del contrato de seguro, difiere según la operación y ramo de que se trate, e</a:t>
            </a:r>
            <a:r>
              <a:rPr lang="es-ES" sz="2000" dirty="0">
                <a:latin typeface="Calibri" panose="020F0502020204030204" pitchFamily="34" charset="0"/>
                <a:ea typeface="Times New Roman" panose="02020603050405020304" pitchFamily="18" charset="0"/>
                <a:cs typeface="Calibri" panose="020F0502020204030204" pitchFamily="34" charset="0"/>
              </a:rPr>
              <a:t>l </a:t>
            </a:r>
            <a:r>
              <a:rPr lang="es-MX" sz="2000" dirty="0">
                <a:latin typeface="Calibri" panose="020F0502020204030204" pitchFamily="34" charset="0"/>
                <a:ea typeface="Times New Roman" panose="02020603050405020304" pitchFamily="18" charset="0"/>
                <a:cs typeface="Calibri" panose="020F0502020204030204" pitchFamily="34" charset="0"/>
              </a:rPr>
              <a:t>artículo 25 de la </a:t>
            </a:r>
            <a:r>
              <a:rPr lang="es-MX" sz="2000" dirty="0" smtClean="0">
                <a:latin typeface="Calibri" panose="020F0502020204030204" pitchFamily="34" charset="0"/>
                <a:ea typeface="Times New Roman" panose="02020603050405020304" pitchFamily="18" charset="0"/>
                <a:cs typeface="Calibri" panose="020F0502020204030204" pitchFamily="34" charset="0"/>
              </a:rPr>
              <a:t>LISF cita: las </a:t>
            </a:r>
            <a:r>
              <a:rPr lang="es-MX" sz="2000" dirty="0">
                <a:latin typeface="Calibri" panose="020F0502020204030204" pitchFamily="34" charset="0"/>
                <a:ea typeface="Times New Roman" panose="02020603050405020304" pitchFamily="18" charset="0"/>
                <a:cs typeface="Calibri" panose="020F0502020204030204" pitchFamily="34" charset="0"/>
              </a:rPr>
              <a:t>autorizaciones para organizarse, operar y funcionar como Institución de Seguros o Sociedad Mutualista, se referirán a las operaciones o ramos </a:t>
            </a:r>
            <a:r>
              <a:rPr lang="es-MX" sz="2000" dirty="0" smtClean="0">
                <a:latin typeface="Calibri" panose="020F0502020204030204" pitchFamily="34" charset="0"/>
                <a:ea typeface="Times New Roman" panose="02020603050405020304" pitchFamily="18" charset="0"/>
                <a:cs typeface="Calibri" panose="020F0502020204030204" pitchFamily="34" charset="0"/>
              </a:rPr>
              <a:t>siguientes:</a:t>
            </a:r>
          </a:p>
          <a:p>
            <a:pPr marL="444500"/>
            <a:r>
              <a:rPr lang="es-MX" sz="2000" b="1" dirty="0">
                <a:latin typeface="Calibri" panose="020F0502020204030204" pitchFamily="34" charset="0"/>
                <a:cs typeface="Calibri" panose="020F0502020204030204" pitchFamily="34" charset="0"/>
              </a:rPr>
              <a:t>a) Responsabilidad civil y riesgos profesionales;</a:t>
            </a:r>
            <a:endParaRPr lang="es-MX" sz="2000" dirty="0">
              <a:latin typeface="Calibri" panose="020F0502020204030204" pitchFamily="34" charset="0"/>
              <a:cs typeface="Calibri" panose="020F0502020204030204" pitchFamily="34" charset="0"/>
            </a:endParaRPr>
          </a:p>
          <a:p>
            <a:pPr marL="444500"/>
            <a:r>
              <a:rPr lang="es-MX" sz="2000" b="1" dirty="0">
                <a:latin typeface="Calibri" panose="020F0502020204030204" pitchFamily="34" charset="0"/>
                <a:cs typeface="Calibri" panose="020F0502020204030204" pitchFamily="34" charset="0"/>
              </a:rPr>
              <a:t>b) Marítimo y transportes;</a:t>
            </a:r>
            <a:endParaRPr lang="es-MX" sz="2000" dirty="0">
              <a:latin typeface="Calibri" panose="020F0502020204030204" pitchFamily="34" charset="0"/>
              <a:cs typeface="Calibri" panose="020F0502020204030204" pitchFamily="34" charset="0"/>
            </a:endParaRPr>
          </a:p>
          <a:p>
            <a:pPr marL="444500"/>
            <a:r>
              <a:rPr lang="es-MX" sz="2000" b="1" dirty="0">
                <a:latin typeface="Calibri" panose="020F0502020204030204" pitchFamily="34" charset="0"/>
                <a:cs typeface="Calibri" panose="020F0502020204030204" pitchFamily="34" charset="0"/>
              </a:rPr>
              <a:t>c) Incendio;</a:t>
            </a:r>
            <a:endParaRPr lang="es-MX" sz="2000" dirty="0">
              <a:latin typeface="Calibri" panose="020F0502020204030204" pitchFamily="34" charset="0"/>
              <a:cs typeface="Calibri" panose="020F0502020204030204" pitchFamily="34" charset="0"/>
            </a:endParaRPr>
          </a:p>
          <a:p>
            <a:pPr marL="444500"/>
            <a:r>
              <a:rPr lang="es-MX" sz="2000" b="1" dirty="0">
                <a:latin typeface="Calibri" panose="020F0502020204030204" pitchFamily="34" charset="0"/>
                <a:cs typeface="Calibri" panose="020F0502020204030204" pitchFamily="34" charset="0"/>
              </a:rPr>
              <a:t>d) Agrícola y de animales;</a:t>
            </a:r>
            <a:endParaRPr lang="es-MX" sz="2000" dirty="0">
              <a:latin typeface="Calibri" panose="020F0502020204030204" pitchFamily="34" charset="0"/>
              <a:cs typeface="Calibri" panose="020F0502020204030204" pitchFamily="34" charset="0"/>
            </a:endParaRPr>
          </a:p>
          <a:p>
            <a:pPr marL="444500"/>
            <a:r>
              <a:rPr lang="es-MX" sz="2000" b="1" dirty="0">
                <a:latin typeface="Calibri" panose="020F0502020204030204" pitchFamily="34" charset="0"/>
                <a:cs typeface="Calibri" panose="020F0502020204030204" pitchFamily="34" charset="0"/>
              </a:rPr>
              <a:t>e) Automóviles;</a:t>
            </a:r>
            <a:endParaRPr lang="es-MX" sz="2000" dirty="0">
              <a:latin typeface="Calibri" panose="020F0502020204030204" pitchFamily="34" charset="0"/>
              <a:cs typeface="Calibri" panose="020F0502020204030204" pitchFamily="34" charset="0"/>
            </a:endParaRPr>
          </a:p>
          <a:p>
            <a:pPr marL="444500"/>
            <a:r>
              <a:rPr lang="es-MX" sz="2000" b="1" dirty="0">
                <a:latin typeface="Calibri" panose="020F0502020204030204" pitchFamily="34" charset="0"/>
                <a:cs typeface="Calibri" panose="020F0502020204030204" pitchFamily="34" charset="0"/>
              </a:rPr>
              <a:t>f) Crédito;</a:t>
            </a:r>
            <a:endParaRPr lang="es-MX" sz="2000" dirty="0">
              <a:latin typeface="Calibri" panose="020F0502020204030204" pitchFamily="34" charset="0"/>
              <a:cs typeface="Calibri" panose="020F0502020204030204" pitchFamily="34" charset="0"/>
            </a:endParaRPr>
          </a:p>
          <a:p>
            <a:pPr marL="444500"/>
            <a:r>
              <a:rPr lang="es-MX" sz="2000" b="1" dirty="0">
                <a:latin typeface="Calibri" panose="020F0502020204030204" pitchFamily="34" charset="0"/>
                <a:cs typeface="Calibri" panose="020F0502020204030204" pitchFamily="34" charset="0"/>
              </a:rPr>
              <a:t>g) Caución;</a:t>
            </a:r>
            <a:endParaRPr lang="es-MX" sz="2000" dirty="0">
              <a:latin typeface="Calibri" panose="020F0502020204030204" pitchFamily="34" charset="0"/>
              <a:cs typeface="Calibri" panose="020F0502020204030204" pitchFamily="34" charset="0"/>
            </a:endParaRPr>
          </a:p>
          <a:p>
            <a:pPr marL="444500"/>
            <a:r>
              <a:rPr lang="es-MX" sz="2000" b="1" dirty="0">
                <a:latin typeface="Calibri" panose="020F0502020204030204" pitchFamily="34" charset="0"/>
                <a:cs typeface="Calibri" panose="020F0502020204030204" pitchFamily="34" charset="0"/>
              </a:rPr>
              <a:t>h) Crédito a la vivienda;</a:t>
            </a:r>
            <a:endParaRPr lang="es-MX" sz="2000" dirty="0">
              <a:latin typeface="Calibri" panose="020F0502020204030204" pitchFamily="34" charset="0"/>
              <a:cs typeface="Calibri" panose="020F0502020204030204" pitchFamily="34" charset="0"/>
            </a:endParaRPr>
          </a:p>
          <a:p>
            <a:pPr marL="444500"/>
            <a:r>
              <a:rPr lang="es-MX" sz="2000" b="1" dirty="0">
                <a:latin typeface="Calibri" panose="020F0502020204030204" pitchFamily="34" charset="0"/>
                <a:cs typeface="Calibri" panose="020F0502020204030204" pitchFamily="34" charset="0"/>
              </a:rPr>
              <a:t>i) Garantía financiera;</a:t>
            </a:r>
            <a:endParaRPr lang="es-MX" sz="2000" dirty="0">
              <a:latin typeface="Calibri" panose="020F0502020204030204" pitchFamily="34" charset="0"/>
              <a:cs typeface="Calibri" panose="020F0502020204030204" pitchFamily="34" charset="0"/>
            </a:endParaRPr>
          </a:p>
          <a:p>
            <a:pPr marL="444500"/>
            <a:r>
              <a:rPr lang="es-MX" sz="2000" b="1" dirty="0">
                <a:latin typeface="Calibri" panose="020F0502020204030204" pitchFamily="34" charset="0"/>
                <a:cs typeface="Calibri" panose="020F0502020204030204" pitchFamily="34" charset="0"/>
              </a:rPr>
              <a:t>j) Riesgos catastróficos;</a:t>
            </a:r>
            <a:endParaRPr lang="es-MX" sz="2000" dirty="0">
              <a:latin typeface="Calibri" panose="020F0502020204030204" pitchFamily="34" charset="0"/>
              <a:cs typeface="Calibri" panose="020F0502020204030204" pitchFamily="34" charset="0"/>
            </a:endParaRPr>
          </a:p>
          <a:p>
            <a:pPr marL="444500"/>
            <a:r>
              <a:rPr lang="es-MX" sz="2000" b="1" dirty="0">
                <a:latin typeface="Calibri" panose="020F0502020204030204" pitchFamily="34" charset="0"/>
                <a:cs typeface="Calibri" panose="020F0502020204030204" pitchFamily="34" charset="0"/>
              </a:rPr>
              <a:t>k) Diversos, y</a:t>
            </a:r>
            <a:endParaRPr lang="es-MX" sz="2000" dirty="0">
              <a:latin typeface="Calibri" panose="020F0502020204030204" pitchFamily="34" charset="0"/>
              <a:cs typeface="Calibri" panose="020F0502020204030204" pitchFamily="34" charset="0"/>
            </a:endParaRPr>
          </a:p>
          <a:p>
            <a:pPr marL="444500"/>
            <a:r>
              <a:rPr lang="es-MX" sz="2000" b="1" dirty="0">
                <a:latin typeface="Calibri" panose="020F0502020204030204" pitchFamily="34" charset="0"/>
                <a:cs typeface="Calibri" panose="020F0502020204030204" pitchFamily="34" charset="0"/>
              </a:rPr>
              <a:t>l) Los especiales que declare la Secretaría, conforme a lo dispuesto por el artículo 28 de esta Ley</a:t>
            </a:r>
            <a:r>
              <a:rPr lang="es-MX" sz="2000" b="1" dirty="0" smtClean="0">
                <a:latin typeface="Calibri" panose="020F0502020204030204" pitchFamily="34" charset="0"/>
                <a:cs typeface="Calibri" panose="020F0502020204030204" pitchFamily="34" charset="0"/>
              </a:rPr>
              <a:t>.</a:t>
            </a:r>
            <a:endParaRPr lang="es-MX" sz="2000" dirty="0">
              <a:solidFill>
                <a:schemeClr val="accent3">
                  <a:lumMod val="50000"/>
                </a:schemeClr>
              </a:solidFill>
              <a:latin typeface="Calibri" panose="020F0502020204030204" pitchFamily="34" charset="0"/>
              <a:cs typeface="Calibri" panose="020F0502020204030204" pitchFamily="34" charset="0"/>
            </a:endParaRPr>
          </a:p>
        </p:txBody>
      </p:sp>
      <p:sp>
        <p:nvSpPr>
          <p:cNvPr id="2" name="1 Marcador de número de diapositiva"/>
          <p:cNvSpPr>
            <a:spLocks noGrp="1"/>
          </p:cNvSpPr>
          <p:nvPr>
            <p:ph type="sldNum" sz="quarter" idx="12"/>
          </p:nvPr>
        </p:nvSpPr>
        <p:spPr/>
        <p:txBody>
          <a:bodyPr>
            <a:normAutofit/>
          </a:bodyPr>
          <a:lstStyle/>
          <a:p>
            <a:fld id="{B103DBDF-5D3C-4A1A-979A-A472FA1B96AE}" type="slidenum">
              <a:rPr lang="es-MX" sz="1200" b="1" smtClean="0">
                <a:solidFill>
                  <a:schemeClr val="tx2"/>
                </a:solidFill>
              </a:rPr>
              <a:pPr/>
              <a:t>53</a:t>
            </a:fld>
            <a:endParaRPr lang="es-MX" sz="1200" b="1" dirty="0">
              <a:solidFill>
                <a:schemeClr val="tx2"/>
              </a:solidFill>
            </a:endParaRPr>
          </a:p>
        </p:txBody>
      </p:sp>
    </p:spTree>
    <p:extLst>
      <p:ext uri="{BB962C8B-B14F-4D97-AF65-F5344CB8AC3E}">
        <p14:creationId xmlns:p14="http://schemas.microsoft.com/office/powerpoint/2010/main" val="862925067"/>
      </p:ext>
    </p:extLst>
  </p:cSld>
  <p:clrMapOvr>
    <a:masterClrMapping/>
  </p:clrMapOvr>
  <mc:AlternateContent xmlns:mc="http://schemas.openxmlformats.org/markup-compatibility/2006" xmlns:p14="http://schemas.microsoft.com/office/powerpoint/2010/main">
    <mc:Choice Requires="p14">
      <p:transition spd="slow" p14:dur="1500">
        <p14:gallery dir="l"/>
      </p:transition>
    </mc:Choice>
    <mc:Fallback xmlns="">
      <p:transition spd="slow">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1717985" y="1353061"/>
            <a:ext cx="9061384" cy="4832092"/>
          </a:xfrm>
          <a:prstGeom prst="rect">
            <a:avLst/>
          </a:prstGeom>
          <a:solidFill>
            <a:schemeClr val="accent3">
              <a:lumMod val="20000"/>
              <a:lumOff val="80000"/>
            </a:schemeClr>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marL="342900" indent="-342900" algn="just">
              <a:buFont typeface="Arial" pitchFamily="34" charset="0"/>
              <a:buChar char="•"/>
            </a:pPr>
            <a:r>
              <a:rPr lang="es-MX" sz="2200" dirty="0" err="1">
                <a:latin typeface="Calibri" panose="020F0502020204030204" pitchFamily="34" charset="0"/>
                <a:cs typeface="Calibri" panose="020F0502020204030204" pitchFamily="34" charset="0"/>
              </a:rPr>
              <a:t>Dopazo</a:t>
            </a:r>
            <a:r>
              <a:rPr lang="es-MX" sz="2200" dirty="0">
                <a:latin typeface="Calibri" panose="020F0502020204030204" pitchFamily="34" charset="0"/>
                <a:cs typeface="Calibri" panose="020F0502020204030204" pitchFamily="34" charset="0"/>
              </a:rPr>
              <a:t>, M. (2011). Gerencia de riesgos sostenibles y responsabilidad social empresarial en la entidad aseguradora. Fundación Mapfre. España.</a:t>
            </a:r>
          </a:p>
          <a:p>
            <a:pPr marL="342900" indent="-342900" algn="just">
              <a:buFont typeface="Arial" pitchFamily="34" charset="0"/>
              <a:buChar char="•"/>
            </a:pPr>
            <a:r>
              <a:rPr lang="es-MX" sz="2200" dirty="0">
                <a:latin typeface="Calibri" panose="020F0502020204030204" pitchFamily="34" charset="0"/>
                <a:cs typeface="Calibri" panose="020F0502020204030204" pitchFamily="34" charset="0"/>
              </a:rPr>
              <a:t>Fernández, R. (2011). Movilización y rescate de los compromisos por pensiones garantizados mediante contrato de seguro. Fundación Mapfre. España.</a:t>
            </a:r>
          </a:p>
          <a:p>
            <a:pPr marL="342900" indent="-342900" algn="just">
              <a:buFont typeface="Arial" pitchFamily="34" charset="0"/>
              <a:buChar char="•"/>
            </a:pPr>
            <a:r>
              <a:rPr lang="es-ES" sz="2200" dirty="0" smtClean="0">
                <a:latin typeface="Calibri" panose="020F0502020204030204" pitchFamily="34" charset="0"/>
                <a:cs typeface="Calibri" panose="020F0502020204030204" pitchFamily="34" charset="0"/>
              </a:rPr>
              <a:t>Ley </a:t>
            </a:r>
            <a:r>
              <a:rPr lang="es-ES" sz="2200" dirty="0">
                <a:latin typeface="Calibri" panose="020F0502020204030204" pitchFamily="34" charset="0"/>
                <a:cs typeface="Calibri" panose="020F0502020204030204" pitchFamily="34" charset="0"/>
              </a:rPr>
              <a:t>de Instituciones de Seguros y Fianzas. (</a:t>
            </a:r>
            <a:r>
              <a:rPr lang="es-MX" sz="2200" dirty="0">
                <a:solidFill>
                  <a:prstClr val="black"/>
                </a:solidFill>
                <a:latin typeface="Calibri" panose="020F0502020204030204" pitchFamily="34" charset="0"/>
                <a:cs typeface="Calibri" panose="020F0502020204030204" pitchFamily="34" charset="0"/>
              </a:rPr>
              <a:t>Nueva Ley publicada en el Diario Oficial de la Federación el 4 de abril de 2013. TEXTO VIGENTE a partir del 4 de abril de 2015).</a:t>
            </a:r>
          </a:p>
          <a:p>
            <a:pPr marL="342900" indent="-342900" algn="just">
              <a:buFont typeface="Arial" pitchFamily="34" charset="0"/>
              <a:buChar char="•"/>
            </a:pPr>
            <a:r>
              <a:rPr lang="es-ES" sz="2200" dirty="0">
                <a:latin typeface="Calibri" panose="020F0502020204030204" pitchFamily="34" charset="0"/>
                <a:cs typeface="Calibri" panose="020F0502020204030204" pitchFamily="34" charset="0"/>
              </a:rPr>
              <a:t>Ley sobre el Contrato del Seguro.</a:t>
            </a:r>
          </a:p>
          <a:p>
            <a:pPr marL="342900" indent="-342900" algn="just">
              <a:buFont typeface="Arial" pitchFamily="34" charset="0"/>
              <a:buChar char="•"/>
            </a:pPr>
            <a:r>
              <a:rPr lang="es-MX" sz="2200" dirty="0">
                <a:latin typeface="Calibri" panose="020F0502020204030204" pitchFamily="34" charset="0"/>
                <a:cs typeface="Calibri" panose="020F0502020204030204" pitchFamily="34" charset="0"/>
              </a:rPr>
              <a:t>Rendón, J. (2010). Normas y políticas del seguro de vida. 5ª. Edición. </a:t>
            </a:r>
            <a:r>
              <a:rPr lang="es-MX" sz="2200" dirty="0" err="1">
                <a:latin typeface="Calibri" panose="020F0502020204030204" pitchFamily="34" charset="0"/>
                <a:cs typeface="Calibri" panose="020F0502020204030204" pitchFamily="34" charset="0"/>
              </a:rPr>
              <a:t>Itam</a:t>
            </a:r>
            <a:r>
              <a:rPr lang="es-MX" sz="2200" dirty="0">
                <a:latin typeface="Calibri" panose="020F0502020204030204" pitchFamily="34" charset="0"/>
                <a:cs typeface="Calibri" panose="020F0502020204030204" pitchFamily="34" charset="0"/>
              </a:rPr>
              <a:t>. México, D.F.</a:t>
            </a:r>
          </a:p>
          <a:p>
            <a:pPr marL="342900" indent="-342900" algn="just">
              <a:buFont typeface="Arial" pitchFamily="34" charset="0"/>
              <a:buChar char="•"/>
            </a:pPr>
            <a:r>
              <a:rPr lang="es-ES" sz="2200" dirty="0">
                <a:latin typeface="Calibri" panose="020F0502020204030204" pitchFamily="34" charset="0"/>
                <a:cs typeface="Calibri" panose="020F0502020204030204" pitchFamily="34" charset="0"/>
              </a:rPr>
              <a:t>Ruíz, L. (2010). El Contrato de Seguro. 2ª. Edición. Editorial Porrúa. México.</a:t>
            </a:r>
            <a:endParaRPr lang="es-MX" sz="2200" dirty="0">
              <a:latin typeface="Calibri" panose="020F0502020204030204" pitchFamily="34" charset="0"/>
              <a:cs typeface="Calibri" panose="020F0502020204030204" pitchFamily="34" charset="0"/>
            </a:endParaRPr>
          </a:p>
          <a:p>
            <a:pPr marL="342900" indent="-342900" algn="just">
              <a:buFont typeface="Arial" pitchFamily="34" charset="0"/>
              <a:buChar char="•"/>
            </a:pPr>
            <a:r>
              <a:rPr lang="es-ES" sz="2200" dirty="0">
                <a:latin typeface="Calibri" panose="020F0502020204030204" pitchFamily="34" charset="0"/>
                <a:cs typeface="Calibri" panose="020F0502020204030204" pitchFamily="34" charset="0"/>
              </a:rPr>
              <a:t>Sánchez, O. (2007). La Institución del Seguro Privado en México. Tomo I. 2ª. Edición. Editorial Porrúa. México. </a:t>
            </a:r>
            <a:endParaRPr lang="es-MX" sz="2200" dirty="0">
              <a:latin typeface="Calibri" panose="020F0502020204030204" pitchFamily="34" charset="0"/>
              <a:cs typeface="Calibri" panose="020F0502020204030204" pitchFamily="34" charset="0"/>
            </a:endParaRPr>
          </a:p>
        </p:txBody>
      </p:sp>
      <p:sp>
        <p:nvSpPr>
          <p:cNvPr id="4" name="3 Título"/>
          <p:cNvSpPr>
            <a:spLocks noGrp="1"/>
          </p:cNvSpPr>
          <p:nvPr>
            <p:ph type="title"/>
          </p:nvPr>
        </p:nvSpPr>
        <p:spPr>
          <a:xfrm>
            <a:off x="3903784" y="540198"/>
            <a:ext cx="4378569" cy="762391"/>
          </a:xfrm>
          <a:solidFill>
            <a:schemeClr val="accent3">
              <a:lumMod val="50000"/>
            </a:schemeClr>
          </a:solidFill>
          <a:ln>
            <a:solidFill>
              <a:schemeClr val="bg1"/>
            </a:solidFill>
          </a:ln>
        </p:spPr>
        <p:txBody>
          <a:bodyPr>
            <a:normAutofit/>
          </a:bodyPr>
          <a:lstStyle/>
          <a:p>
            <a:pPr algn="ctr"/>
            <a:r>
              <a:rPr lang="es-MX" sz="3600" dirty="0">
                <a:solidFill>
                  <a:schemeClr val="bg1"/>
                </a:solidFill>
                <a:latin typeface="Calibri" panose="020F0502020204030204" pitchFamily="34" charset="0"/>
                <a:cs typeface="Calibri" panose="020F0502020204030204" pitchFamily="34" charset="0"/>
              </a:rPr>
              <a:t>Referencias</a:t>
            </a:r>
            <a:r>
              <a:rPr lang="es-MX" dirty="0">
                <a:solidFill>
                  <a:schemeClr val="bg1"/>
                </a:solidFill>
              </a:rPr>
              <a:t> </a:t>
            </a:r>
          </a:p>
        </p:txBody>
      </p:sp>
      <p:sp>
        <p:nvSpPr>
          <p:cNvPr id="2" name="1 Marcador de número de diapositiva"/>
          <p:cNvSpPr>
            <a:spLocks noGrp="1"/>
          </p:cNvSpPr>
          <p:nvPr>
            <p:ph type="sldNum" sz="quarter" idx="12"/>
          </p:nvPr>
        </p:nvSpPr>
        <p:spPr/>
        <p:txBody>
          <a:bodyPr>
            <a:normAutofit/>
          </a:bodyPr>
          <a:lstStyle/>
          <a:p>
            <a:fld id="{B103DBDF-5D3C-4A1A-979A-A472FA1B96AE}" type="slidenum">
              <a:rPr lang="es-MX" sz="1200" b="1" smtClean="0">
                <a:solidFill>
                  <a:schemeClr val="tx2"/>
                </a:solidFill>
              </a:rPr>
              <a:pPr/>
              <a:t>54</a:t>
            </a:fld>
            <a:endParaRPr lang="es-MX" sz="1200" b="1" dirty="0">
              <a:solidFill>
                <a:schemeClr val="tx2"/>
              </a:solidFill>
            </a:endParaRPr>
          </a:p>
        </p:txBody>
      </p:sp>
    </p:spTree>
    <p:extLst>
      <p:ext uri="{BB962C8B-B14F-4D97-AF65-F5344CB8AC3E}">
        <p14:creationId xmlns:p14="http://schemas.microsoft.com/office/powerpoint/2010/main" val="282969510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p15:prstTrans prst="fallOver"/>
      </p:transition>
    </mc:Choice>
    <mc:Fallback xmlns="">
      <p:transition spd="slow">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050" name="Picture 2" descr="Uaemex"/>
          <p:cNvPicPr>
            <a:picLocks noChangeAspect="1" noChangeArrowheads="1"/>
          </p:cNvPicPr>
          <p:nvPr/>
        </p:nvPicPr>
        <p:blipFill>
          <a:blip r:embed="rId2"/>
          <a:srcRect/>
          <a:stretch>
            <a:fillRect/>
          </a:stretch>
        </p:blipFill>
        <p:spPr bwMode="auto">
          <a:xfrm>
            <a:off x="2639888" y="500062"/>
            <a:ext cx="3240088" cy="2928938"/>
          </a:xfrm>
          <a:prstGeom prst="rect">
            <a:avLst/>
          </a:prstGeom>
          <a:noFill/>
          <a:ln w="28575">
            <a:solidFill>
              <a:schemeClr val="accent3">
                <a:lumMod val="50000"/>
              </a:schemeClr>
            </a:solidFill>
            <a:miter lim="800000"/>
            <a:headEnd/>
            <a:tailEnd/>
          </a:ln>
        </p:spPr>
      </p:pic>
      <p:pic>
        <p:nvPicPr>
          <p:cNvPr id="2051" name="Picture 3"/>
          <p:cNvPicPr>
            <a:picLocks noChangeAspect="1" noChangeArrowheads="1"/>
          </p:cNvPicPr>
          <p:nvPr/>
        </p:nvPicPr>
        <p:blipFill>
          <a:blip r:embed="rId3"/>
          <a:srcRect/>
          <a:stretch>
            <a:fillRect/>
          </a:stretch>
        </p:blipFill>
        <p:spPr bwMode="auto">
          <a:xfrm>
            <a:off x="6816080" y="3140968"/>
            <a:ext cx="3073400" cy="3240088"/>
          </a:xfrm>
          <a:prstGeom prst="rect">
            <a:avLst/>
          </a:prstGeom>
          <a:noFill/>
          <a:ln w="28575">
            <a:solidFill>
              <a:schemeClr val="accent3">
                <a:lumMod val="50000"/>
              </a:schemeClr>
            </a:solidFill>
            <a:miter lim="800000"/>
            <a:headEnd/>
            <a:tailEnd/>
          </a:ln>
        </p:spPr>
      </p:pic>
      <p:sp>
        <p:nvSpPr>
          <p:cNvPr id="2" name="1 Marcador de número de diapositiva"/>
          <p:cNvSpPr>
            <a:spLocks noGrp="1"/>
          </p:cNvSpPr>
          <p:nvPr>
            <p:ph type="sldNum" sz="quarter" idx="12"/>
          </p:nvPr>
        </p:nvSpPr>
        <p:spPr/>
        <p:txBody>
          <a:bodyPr>
            <a:normAutofit/>
          </a:bodyPr>
          <a:lstStyle/>
          <a:p>
            <a:fld id="{B103DBDF-5D3C-4A1A-979A-A472FA1B96AE}" type="slidenum">
              <a:rPr lang="es-MX" smtClean="0"/>
              <a:pPr/>
              <a:t>55</a:t>
            </a:fld>
            <a:endParaRPr lang="es-MX"/>
          </a:p>
        </p:txBody>
      </p:sp>
    </p:spTree>
    <p:extLst>
      <p:ext uri="{BB962C8B-B14F-4D97-AF65-F5344CB8AC3E}">
        <p14:creationId xmlns:p14="http://schemas.microsoft.com/office/powerpoint/2010/main" val="44341095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2000" fill="hold"/>
                                        <p:tgtEl>
                                          <p:spTgt spid="2050"/>
                                        </p:tgtEl>
                                        <p:attrNameLst>
                                          <p:attrName>ppt_x</p:attrName>
                                        </p:attrNameLst>
                                      </p:cBhvr>
                                      <p:tavLst>
                                        <p:tav tm="0">
                                          <p:val>
                                            <p:strVal val="#ppt_x"/>
                                          </p:val>
                                        </p:tav>
                                        <p:tav tm="100000">
                                          <p:val>
                                            <p:strVal val="#ppt_x"/>
                                          </p:val>
                                        </p:tav>
                                      </p:tavLst>
                                    </p:anim>
                                    <p:anim calcmode="lin" valueType="num">
                                      <p:cBhvr additive="base">
                                        <p:cTn id="8" dur="2000" fill="hold"/>
                                        <p:tgtEl>
                                          <p:spTgt spid="2050"/>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1" fill="hold" nodeType="afterEffect">
                                  <p:stCondLst>
                                    <p:cond delay="0"/>
                                  </p:stCondLst>
                                  <p:childTnLst>
                                    <p:set>
                                      <p:cBhvr>
                                        <p:cTn id="11" dur="1" fill="hold">
                                          <p:stCondLst>
                                            <p:cond delay="0"/>
                                          </p:stCondLst>
                                        </p:cTn>
                                        <p:tgtEl>
                                          <p:spTgt spid="2051"/>
                                        </p:tgtEl>
                                        <p:attrNameLst>
                                          <p:attrName>style.visibility</p:attrName>
                                        </p:attrNameLst>
                                      </p:cBhvr>
                                      <p:to>
                                        <p:strVal val="visible"/>
                                      </p:to>
                                    </p:set>
                                    <p:anim calcmode="lin" valueType="num">
                                      <p:cBhvr additive="base">
                                        <p:cTn id="12" dur="2000" fill="hold"/>
                                        <p:tgtEl>
                                          <p:spTgt spid="2051"/>
                                        </p:tgtEl>
                                        <p:attrNameLst>
                                          <p:attrName>ppt_x</p:attrName>
                                        </p:attrNameLst>
                                      </p:cBhvr>
                                      <p:tavLst>
                                        <p:tav tm="0">
                                          <p:val>
                                            <p:strVal val="#ppt_x"/>
                                          </p:val>
                                        </p:tav>
                                        <p:tav tm="100000">
                                          <p:val>
                                            <p:strVal val="#ppt_x"/>
                                          </p:val>
                                        </p:tav>
                                      </p:tavLst>
                                    </p:anim>
                                    <p:anim calcmode="lin" valueType="num">
                                      <p:cBhvr additive="base">
                                        <p:cTn id="13" dur="2000" fill="hold"/>
                                        <p:tgtEl>
                                          <p:spTgt spid="205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2843115" y="2424627"/>
            <a:ext cx="6505769" cy="2008745"/>
          </a:xfrm>
          <a:prstGeom prst="rect">
            <a:avLst/>
          </a:prstGeom>
          <a:solidFill>
            <a:schemeClr val="accent3">
              <a:lumMod val="40000"/>
              <a:lumOff val="60000"/>
            </a:schemeClr>
          </a:solidFill>
          <a:ln w="38100">
            <a:solidFill>
              <a:schemeClr val="accent1">
                <a:lumMod val="75000"/>
              </a:schemeClr>
            </a:solidFill>
          </a:ln>
        </p:spPr>
        <p:txBody>
          <a:bodyPr>
            <a:normAutofit fontScale="77500" lnSpcReduction="20000"/>
          </a:bodyPr>
          <a:lstStyle/>
          <a:p>
            <a:pPr algn="ctr">
              <a:spcBef>
                <a:spcPct val="0"/>
              </a:spcBef>
              <a:defRPr/>
            </a:pPr>
            <a:endParaRPr lang="es-MX" sz="3600" b="1" dirty="0">
              <a:solidFill>
                <a:schemeClr val="accent3">
                  <a:lumMod val="50000"/>
                </a:schemeClr>
              </a:solidFill>
              <a:latin typeface="+mj-lt"/>
              <a:ea typeface="+mj-ea"/>
              <a:cs typeface="+mj-cs"/>
            </a:endParaRPr>
          </a:p>
          <a:p>
            <a:pPr algn="ctr">
              <a:spcBef>
                <a:spcPct val="0"/>
              </a:spcBef>
              <a:defRPr/>
            </a:pPr>
            <a:r>
              <a:rPr lang="es-ES" sz="7700" b="1" dirty="0">
                <a:solidFill>
                  <a:schemeClr val="accent1"/>
                </a:solidFill>
                <a:latin typeface="Franklin Gothic Demi" panose="020B0703020102020204" pitchFamily="34" charset="0"/>
                <a:ea typeface="+mj-ea"/>
                <a:cs typeface="+mj-cs"/>
              </a:rPr>
              <a:t>RAMOS DE SEGUROS</a:t>
            </a:r>
            <a:endParaRPr lang="es-MX" sz="7700" b="1" dirty="0">
              <a:solidFill>
                <a:schemeClr val="accent1"/>
              </a:solidFill>
              <a:latin typeface="Franklin Gothic Demi" panose="020B0703020102020204" pitchFamily="34" charset="0"/>
              <a:ea typeface="+mj-ea"/>
              <a:cs typeface="+mj-cs"/>
            </a:endParaRPr>
          </a:p>
        </p:txBody>
      </p:sp>
      <p:sp>
        <p:nvSpPr>
          <p:cNvPr id="3" name="2 Marcador de número de diapositiva"/>
          <p:cNvSpPr>
            <a:spLocks noGrp="1"/>
          </p:cNvSpPr>
          <p:nvPr>
            <p:ph type="sldNum" sz="quarter" idx="12"/>
          </p:nvPr>
        </p:nvSpPr>
        <p:spPr/>
        <p:txBody>
          <a:bodyPr>
            <a:normAutofit/>
          </a:bodyPr>
          <a:lstStyle/>
          <a:p>
            <a:fld id="{B103DBDF-5D3C-4A1A-979A-A472FA1B96AE}" type="slidenum">
              <a:rPr lang="es-MX" sz="1200" b="1" smtClean="0">
                <a:solidFill>
                  <a:schemeClr val="tx2"/>
                </a:solidFill>
              </a:rPr>
              <a:pPr/>
              <a:t>6</a:t>
            </a:fld>
            <a:endParaRPr lang="es-MX" sz="1200" b="1" dirty="0">
              <a:solidFill>
                <a:schemeClr val="tx2"/>
              </a:solidFill>
            </a:endParaRPr>
          </a:p>
        </p:txBody>
      </p:sp>
    </p:spTree>
    <p:extLst>
      <p:ext uri="{BB962C8B-B14F-4D97-AF65-F5344CB8AC3E}">
        <p14:creationId xmlns:p14="http://schemas.microsoft.com/office/powerpoint/2010/main" val="3524615020"/>
      </p:ext>
    </p:extLst>
  </p:cSld>
  <p:clrMapOvr>
    <a:masterClrMapping/>
  </p:clrMapOvr>
  <mc:AlternateContent xmlns:mc="http://schemas.openxmlformats.org/markup-compatibility/2006" xmlns:p14="http://schemas.microsoft.com/office/powerpoint/2010/main">
    <mc:Choice Requires="p14">
      <p:transition spd="slow" p14:dur="1500">
        <p:checker/>
      </p:transition>
    </mc:Choice>
    <mc:Fallback xmlns="">
      <p:transition spd="slow">
        <p:checker/>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991544" y="543721"/>
            <a:ext cx="3571900" cy="707886"/>
          </a:xfrm>
          <a:prstGeom prst="rect">
            <a:avLst/>
          </a:prstGeom>
          <a:solidFill>
            <a:schemeClr val="tx2"/>
          </a:solidFill>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s-MX" sz="4000" b="1" dirty="0">
                <a:ln>
                  <a:solidFill>
                    <a:srgbClr val="292934"/>
                  </a:solidFill>
                </a:ln>
                <a:solidFill>
                  <a:schemeClr val="bg1"/>
                </a:solidFill>
                <a:latin typeface="Calibri" panose="020F0502020204030204" pitchFamily="34" charset="0"/>
                <a:cs typeface="Calibri" panose="020F0502020204030204" pitchFamily="34" charset="0"/>
              </a:rPr>
              <a:t>Introducción</a:t>
            </a:r>
            <a:endParaRPr lang="es-MX" sz="1100" dirty="0">
              <a:solidFill>
                <a:schemeClr val="bg1"/>
              </a:solidFill>
              <a:latin typeface="Calibri" panose="020F0502020204030204" pitchFamily="34" charset="0"/>
              <a:cs typeface="Calibri" panose="020F0502020204030204" pitchFamily="34" charset="0"/>
            </a:endParaRPr>
          </a:p>
        </p:txBody>
      </p:sp>
      <p:sp>
        <p:nvSpPr>
          <p:cNvPr id="3" name="2 Marcador de número de diapositiva"/>
          <p:cNvSpPr>
            <a:spLocks noGrp="1"/>
          </p:cNvSpPr>
          <p:nvPr>
            <p:ph type="sldNum" sz="quarter" idx="12"/>
          </p:nvPr>
        </p:nvSpPr>
        <p:spPr/>
        <p:txBody>
          <a:bodyPr/>
          <a:lstStyle/>
          <a:p>
            <a:fld id="{B103DBDF-5D3C-4A1A-979A-A472FA1B96AE}" type="slidenum">
              <a:rPr lang="es-MX" sz="1200" b="1" smtClean="0">
                <a:solidFill>
                  <a:schemeClr val="tx2"/>
                </a:solidFill>
              </a:rPr>
              <a:pPr/>
              <a:t>7</a:t>
            </a:fld>
            <a:endParaRPr lang="es-MX" sz="1200" b="1" dirty="0">
              <a:solidFill>
                <a:schemeClr val="tx2"/>
              </a:solidFill>
            </a:endParaRPr>
          </a:p>
        </p:txBody>
      </p:sp>
      <p:sp>
        <p:nvSpPr>
          <p:cNvPr id="6" name="Rectangle 1"/>
          <p:cNvSpPr>
            <a:spLocks noChangeArrowheads="1"/>
          </p:cNvSpPr>
          <p:nvPr/>
        </p:nvSpPr>
        <p:spPr bwMode="auto">
          <a:xfrm>
            <a:off x="1590305" y="1548488"/>
            <a:ext cx="9011389" cy="1323439"/>
          </a:xfrm>
          <a:prstGeom prst="rect">
            <a:avLst/>
          </a:prstGeom>
          <a:solidFill>
            <a:schemeClr val="accent3"/>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s-MX" sz="2000" dirty="0">
                <a:solidFill>
                  <a:srgbClr val="000000"/>
                </a:solidFill>
                <a:latin typeface="Calibri" panose="020F0502020204030204" pitchFamily="34" charset="0"/>
                <a:ea typeface="Times New Roman" pitchFamily="18" charset="0"/>
                <a:cs typeface="Calibri" panose="020F0502020204030204" pitchFamily="34" charset="0"/>
              </a:rPr>
              <a:t>La industria del seguro desarrolla 2 funciones, por una parte ofrece cobertura de riesgo para personas en la protección de su patrimonio, y por otra parte, a través de su operación, forma y administra recursos para la inversión canalizándolos al aparato productivo del país y al desarrollo económico nacional. </a:t>
            </a:r>
            <a:endParaRPr lang="es-MX" sz="2000" dirty="0">
              <a:solidFill>
                <a:srgbClr val="292934"/>
              </a:solidFill>
              <a:latin typeface="Calibri" panose="020F0502020204030204" pitchFamily="34" charset="0"/>
              <a:cs typeface="Calibri" panose="020F0502020204030204" pitchFamily="34" charset="0"/>
            </a:endParaRPr>
          </a:p>
        </p:txBody>
      </p:sp>
      <p:sp>
        <p:nvSpPr>
          <p:cNvPr id="7" name="Rectangle 1"/>
          <p:cNvSpPr>
            <a:spLocks noChangeArrowheads="1"/>
          </p:cNvSpPr>
          <p:nvPr/>
        </p:nvSpPr>
        <p:spPr bwMode="auto">
          <a:xfrm>
            <a:off x="1991544" y="3267174"/>
            <a:ext cx="4548483" cy="2616101"/>
          </a:xfrm>
          <a:prstGeom prst="rect">
            <a:avLst/>
          </a:prstGeom>
          <a:solidFill>
            <a:schemeClr val="accent1">
              <a:lumMod val="20000"/>
              <a:lumOff val="80000"/>
            </a:schemeClr>
          </a:solidFill>
          <a:ln w="19050">
            <a:solidFill>
              <a:schemeClr val="accent3">
                <a:lumMod val="50000"/>
              </a:schemeClr>
            </a:solidFill>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algn="just"/>
            <a:r>
              <a:rPr lang="es-ES" sz="2400" dirty="0">
                <a:solidFill>
                  <a:srgbClr val="292934"/>
                </a:solidFill>
              </a:rPr>
              <a:t> </a:t>
            </a:r>
            <a:r>
              <a:rPr lang="es-MX" sz="2000" dirty="0">
                <a:solidFill>
                  <a:srgbClr val="292934"/>
                </a:solidFill>
                <a:latin typeface="Calibri" panose="020F0502020204030204" pitchFamily="34" charset="0"/>
                <a:cs typeface="Calibri" panose="020F0502020204030204" pitchFamily="34" charset="0"/>
              </a:rPr>
              <a:t>Esta forma de comercializar, el resarcimiento de daños o perdidas ha creado una actividad muy importante a nivel mundial.  Si el seguro comercialmente hablando no existiera la economía de las naciones se desarrollaría con lentitud y los gobiernos </a:t>
            </a:r>
            <a:r>
              <a:rPr lang="es-MX" sz="2000" dirty="0">
                <a:solidFill>
                  <a:srgbClr val="292934"/>
                </a:solidFill>
                <a:latin typeface="Arial" pitchFamily="34" charset="0"/>
                <a:cs typeface="Arial" pitchFamily="34" charset="0"/>
              </a:rPr>
              <a:t>intervendrían de manera importante. </a:t>
            </a:r>
            <a:endParaRPr lang="es-MX" sz="2000" dirty="0">
              <a:solidFill>
                <a:srgbClr val="292934"/>
              </a:solidFill>
            </a:endParaRPr>
          </a:p>
        </p:txBody>
      </p:sp>
      <p:pic>
        <p:nvPicPr>
          <p:cNvPr id="5" name="Imagen 4"/>
          <p:cNvPicPr>
            <a:picLocks noChangeAspect="1"/>
          </p:cNvPicPr>
          <p:nvPr/>
        </p:nvPicPr>
        <p:blipFill>
          <a:blip r:embed="rId2"/>
          <a:stretch>
            <a:fillRect/>
          </a:stretch>
        </p:blipFill>
        <p:spPr>
          <a:xfrm>
            <a:off x="7206568" y="3213993"/>
            <a:ext cx="3078747" cy="3078747"/>
          </a:xfrm>
          <a:prstGeom prst="rect">
            <a:avLst/>
          </a:prstGeom>
        </p:spPr>
      </p:pic>
    </p:spTree>
    <p:extLst>
      <p:ext uri="{BB962C8B-B14F-4D97-AF65-F5344CB8AC3E}">
        <p14:creationId xmlns:p14="http://schemas.microsoft.com/office/powerpoint/2010/main" val="3082345969"/>
      </p:ext>
    </p:extLst>
  </p:cSld>
  <p:clrMapOvr>
    <a:masterClrMapping/>
  </p:clrMapOvr>
  <p:transition spd="slow">
    <p:wheel spokes="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1803163" y="431321"/>
            <a:ext cx="8945349" cy="667182"/>
          </a:xfrm>
          <a:prstGeom prst="rect">
            <a:avLst/>
          </a:prstGeom>
          <a:solidFill>
            <a:schemeClr val="bg1">
              <a:lumMod val="85000"/>
            </a:schemeClr>
          </a:solidFill>
          <a:ln>
            <a:solidFill>
              <a:schemeClr val="tx2"/>
            </a:solidFill>
            <a:miter lim="800000"/>
            <a:headEnd/>
            <a:tailEnd/>
          </a:ln>
        </p:spPr>
        <p:txBody>
          <a:bodyPr vert="horz" wrap="square" lIns="91440" tIns="45720" rIns="91440" bIns="45720" numCol="1" rtlCol="0" anchor="ctr" anchorCtr="0" compatLnSpc="1">
            <a:prstTxWarp prst="textNoShape">
              <a:avLst/>
            </a:prstTxWarp>
            <a:normAutofit/>
          </a:bodyPr>
          <a:lstStyle/>
          <a:p>
            <a:pPr lvl="0" algn="just">
              <a:lnSpc>
                <a:spcPct val="100000"/>
              </a:lnSpc>
            </a:pPr>
            <a:r>
              <a:rPr lang="es-MX" sz="2400" dirty="0">
                <a:ln w="0">
                  <a:noFill/>
                </a:ln>
                <a:effectLst>
                  <a:outerShdw blurRad="38100" dist="19050" dir="2700000" algn="tl" rotWithShape="0">
                    <a:schemeClr val="dk1">
                      <a:alpha val="40000"/>
                    </a:schemeClr>
                  </a:outerShdw>
                </a:effectLst>
                <a:latin typeface="Calibri" panose="020F0502020204030204" pitchFamily="34" charset="0"/>
                <a:ea typeface="Times New Roman" pitchFamily="18" charset="0"/>
                <a:cs typeface="Calibri" panose="020F0502020204030204" pitchFamily="34" charset="0"/>
              </a:rPr>
              <a:t>De acuerdo a la Ley de Instituciones de Seguros y de Fianzas:</a:t>
            </a:r>
            <a:endParaRPr lang="es-ES" sz="2400" dirty="0">
              <a:ln w="0">
                <a:noFill/>
              </a:ln>
              <a:effectLst>
                <a:outerShdw blurRad="38100" dist="19050" dir="2700000" algn="tl" rotWithShape="0">
                  <a:schemeClr val="dk1">
                    <a:alpha val="40000"/>
                  </a:schemeClr>
                </a:outerShdw>
              </a:effectLst>
              <a:latin typeface="Calibri" panose="020F0502020204030204" pitchFamily="34" charset="0"/>
              <a:cs typeface="Calibri" panose="020F0502020204030204" pitchFamily="34" charset="0"/>
            </a:endParaRPr>
          </a:p>
        </p:txBody>
      </p:sp>
      <p:sp>
        <p:nvSpPr>
          <p:cNvPr id="6147" name="Rectangle 3"/>
          <p:cNvSpPr>
            <a:spLocks noGrp="1" noChangeArrowheads="1"/>
          </p:cNvSpPr>
          <p:nvPr>
            <p:ph idx="1"/>
          </p:nvPr>
        </p:nvSpPr>
        <p:spPr bwMode="auto">
          <a:xfrm>
            <a:off x="1803163" y="1259459"/>
            <a:ext cx="8945350" cy="1398283"/>
          </a:xfrm>
          <a:prstGeom prst="rect">
            <a:avLst/>
          </a:prstGeom>
          <a:solidFill>
            <a:schemeClr val="accent3">
              <a:lumMod val="60000"/>
              <a:lumOff val="40000"/>
            </a:schemeClr>
          </a:solidFill>
          <a:ln>
            <a:solidFill>
              <a:schemeClr val="accent3">
                <a:lumMod val="50000"/>
              </a:schemeClr>
            </a:solidFill>
            <a:miter lim="800000"/>
            <a:headEnd/>
            <a:tailEnd/>
          </a:ln>
        </p:spPr>
        <p:txBody>
          <a:bodyPr vert="horz" wrap="square" lIns="91440" tIns="45720" rIns="91440" bIns="45720" numCol="1" rtlCol="0" anchor="t" anchorCtr="0" compatLnSpc="1">
            <a:prstTxWarp prst="textNoShape">
              <a:avLst/>
            </a:prstTxWarp>
            <a:normAutofit/>
          </a:bodyPr>
          <a:lstStyle/>
          <a:p>
            <a:pPr marL="0" indent="0" algn="just">
              <a:buNone/>
            </a:pPr>
            <a:r>
              <a:rPr lang="es-MX" sz="2200" b="1" dirty="0" smtClean="0">
                <a:solidFill>
                  <a:srgbClr val="000000"/>
                </a:solidFill>
                <a:latin typeface="Calibri" panose="020F0502020204030204" pitchFamily="34" charset="0"/>
                <a:cs typeface="Calibri" panose="020F0502020204030204" pitchFamily="34" charset="0"/>
              </a:rPr>
              <a:t>Artículo </a:t>
            </a:r>
            <a:r>
              <a:rPr lang="es-MX" sz="2200" b="1" dirty="0">
                <a:solidFill>
                  <a:srgbClr val="000000"/>
                </a:solidFill>
                <a:latin typeface="Calibri" panose="020F0502020204030204" pitchFamily="34" charset="0"/>
                <a:cs typeface="Calibri" panose="020F0502020204030204" pitchFamily="34" charset="0"/>
              </a:rPr>
              <a:t>25.- </a:t>
            </a:r>
            <a:r>
              <a:rPr lang="es-MX" sz="2200" dirty="0">
                <a:solidFill>
                  <a:srgbClr val="000000"/>
                </a:solidFill>
                <a:latin typeface="Calibri" panose="020F0502020204030204" pitchFamily="34" charset="0"/>
                <a:cs typeface="Calibri" panose="020F0502020204030204" pitchFamily="34" charset="0"/>
              </a:rPr>
              <a:t>Las autorizaciones para organizarse, operar y funcionar como Institución de Seguros o Sociedad Mutualista, se referirán a una o más de las siguientes operaciones y ramos de seguro: </a:t>
            </a:r>
            <a:endParaRPr lang="es-MX" sz="2200" dirty="0">
              <a:latin typeface="Calibri" panose="020F0502020204030204" pitchFamily="34" charset="0"/>
              <a:cs typeface="Calibri" panose="020F0502020204030204" pitchFamily="34" charset="0"/>
            </a:endParaRPr>
          </a:p>
          <a:p>
            <a:pPr marL="0" indent="0" algn="just">
              <a:buNone/>
            </a:pPr>
            <a:endParaRPr lang="es-MX" sz="3000" dirty="0"/>
          </a:p>
          <a:p>
            <a:pPr marL="0" indent="0" algn="just">
              <a:lnSpc>
                <a:spcPct val="80000"/>
              </a:lnSpc>
              <a:buNone/>
            </a:pPr>
            <a:endParaRPr lang="es-MX" sz="2600" dirty="0"/>
          </a:p>
          <a:p>
            <a:pPr algn="just" eaLnBrk="1" hangingPunct="1">
              <a:lnSpc>
                <a:spcPct val="80000"/>
              </a:lnSpc>
              <a:buNone/>
            </a:pPr>
            <a:endParaRPr lang="es-MX" sz="3600" dirty="0"/>
          </a:p>
          <a:p>
            <a:pPr algn="just" eaLnBrk="1" hangingPunct="1">
              <a:lnSpc>
                <a:spcPct val="80000"/>
              </a:lnSpc>
              <a:buFontTx/>
              <a:buNone/>
            </a:pPr>
            <a:endParaRPr lang="es-ES" sz="2400" b="1" dirty="0"/>
          </a:p>
        </p:txBody>
      </p:sp>
      <p:sp>
        <p:nvSpPr>
          <p:cNvPr id="2" name="1 Marcador de número de diapositiva"/>
          <p:cNvSpPr>
            <a:spLocks noGrp="1"/>
          </p:cNvSpPr>
          <p:nvPr>
            <p:ph type="sldNum" sz="quarter" idx="12"/>
          </p:nvPr>
        </p:nvSpPr>
        <p:spPr/>
        <p:txBody>
          <a:bodyPr>
            <a:normAutofit/>
          </a:bodyPr>
          <a:lstStyle/>
          <a:p>
            <a:fld id="{114F6E14-26B7-447F-A4C5-187AB6119613}" type="slidenum">
              <a:rPr lang="es-MX" sz="1200" b="1" smtClean="0">
                <a:solidFill>
                  <a:schemeClr val="tx2"/>
                </a:solidFill>
              </a:rPr>
              <a:t>8</a:t>
            </a:fld>
            <a:endParaRPr lang="es-MX" sz="1200" b="1" dirty="0">
              <a:solidFill>
                <a:schemeClr val="tx2"/>
              </a:solidFill>
            </a:endParaRPr>
          </a:p>
        </p:txBody>
      </p:sp>
      <p:sp>
        <p:nvSpPr>
          <p:cNvPr id="5" name="4 Rectángulo"/>
          <p:cNvSpPr/>
          <p:nvPr/>
        </p:nvSpPr>
        <p:spPr>
          <a:xfrm>
            <a:off x="1803162" y="2785925"/>
            <a:ext cx="4292837" cy="3111960"/>
          </a:xfrm>
          <a:prstGeom prst="rect">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9388" algn="just"/>
            <a:r>
              <a:rPr lang="es-MX" sz="2200" b="1" dirty="0">
                <a:solidFill>
                  <a:schemeClr val="bg1">
                    <a:lumMod val="95000"/>
                  </a:schemeClr>
                </a:solidFill>
                <a:latin typeface="Calibri" panose="020F0502020204030204" pitchFamily="34" charset="0"/>
                <a:cs typeface="Calibri" panose="020F0502020204030204" pitchFamily="34" charset="0"/>
              </a:rPr>
              <a:t>I. </a:t>
            </a:r>
            <a:r>
              <a:rPr lang="es-MX" sz="2200" dirty="0">
                <a:solidFill>
                  <a:schemeClr val="bg1">
                    <a:lumMod val="95000"/>
                  </a:schemeClr>
                </a:solidFill>
                <a:latin typeface="Calibri" panose="020F0502020204030204" pitchFamily="34" charset="0"/>
                <a:cs typeface="Calibri" panose="020F0502020204030204" pitchFamily="34" charset="0"/>
              </a:rPr>
              <a:t>Vida; </a:t>
            </a:r>
          </a:p>
          <a:p>
            <a:pPr marL="179388" algn="just"/>
            <a:r>
              <a:rPr lang="es-MX" sz="2200" b="1" dirty="0">
                <a:solidFill>
                  <a:schemeClr val="bg1">
                    <a:lumMod val="95000"/>
                  </a:schemeClr>
                </a:solidFill>
                <a:latin typeface="Calibri" panose="020F0502020204030204" pitchFamily="34" charset="0"/>
                <a:cs typeface="Calibri" panose="020F0502020204030204" pitchFamily="34" charset="0"/>
              </a:rPr>
              <a:t>II. </a:t>
            </a:r>
            <a:r>
              <a:rPr lang="es-MX" sz="2200" dirty="0">
                <a:solidFill>
                  <a:schemeClr val="bg1">
                    <a:lumMod val="95000"/>
                  </a:schemeClr>
                </a:solidFill>
                <a:latin typeface="Calibri" panose="020F0502020204030204" pitchFamily="34" charset="0"/>
                <a:cs typeface="Calibri" panose="020F0502020204030204" pitchFamily="34" charset="0"/>
              </a:rPr>
              <a:t>Accidentes y enfermedades, </a:t>
            </a:r>
            <a:r>
              <a:rPr lang="es-MX" sz="2200" dirty="0">
                <a:solidFill>
                  <a:srgbClr val="000000"/>
                </a:solidFill>
                <a:latin typeface="Calibri" panose="020F0502020204030204" pitchFamily="34" charset="0"/>
                <a:cs typeface="Calibri" panose="020F0502020204030204" pitchFamily="34" charset="0"/>
              </a:rPr>
              <a:t>en alguno o algunos de los ramos siguientes:</a:t>
            </a:r>
          </a:p>
          <a:p>
            <a:pPr marL="803275" indent="-366713" algn="just"/>
            <a:r>
              <a:rPr lang="es-MX" sz="2200" b="1" dirty="0">
                <a:solidFill>
                  <a:srgbClr val="000000"/>
                </a:solidFill>
                <a:latin typeface="Calibri" panose="020F0502020204030204" pitchFamily="34" charset="0"/>
                <a:cs typeface="Calibri" panose="020F0502020204030204" pitchFamily="34" charset="0"/>
              </a:rPr>
              <a:t>a) </a:t>
            </a:r>
            <a:r>
              <a:rPr lang="es-MX" sz="2200" dirty="0">
                <a:solidFill>
                  <a:srgbClr val="000000"/>
                </a:solidFill>
                <a:latin typeface="Calibri" panose="020F0502020204030204" pitchFamily="34" charset="0"/>
                <a:cs typeface="Calibri" panose="020F0502020204030204" pitchFamily="34" charset="0"/>
              </a:rPr>
              <a:t>Accidentes personales; </a:t>
            </a:r>
          </a:p>
          <a:p>
            <a:pPr marL="803275" indent="-366713" algn="just"/>
            <a:r>
              <a:rPr lang="es-MX" sz="2200" b="1" dirty="0">
                <a:solidFill>
                  <a:srgbClr val="000000"/>
                </a:solidFill>
                <a:latin typeface="Calibri" panose="020F0502020204030204" pitchFamily="34" charset="0"/>
                <a:cs typeface="Calibri" panose="020F0502020204030204" pitchFamily="34" charset="0"/>
              </a:rPr>
              <a:t>b) </a:t>
            </a:r>
            <a:r>
              <a:rPr lang="es-MX" sz="2200" dirty="0">
                <a:solidFill>
                  <a:srgbClr val="000000"/>
                </a:solidFill>
                <a:latin typeface="Calibri" panose="020F0502020204030204" pitchFamily="34" charset="0"/>
                <a:cs typeface="Calibri" panose="020F0502020204030204" pitchFamily="34" charset="0"/>
              </a:rPr>
              <a:t>Gastos médicos, y </a:t>
            </a:r>
          </a:p>
          <a:p>
            <a:pPr marL="803275" indent="-366713" algn="just"/>
            <a:r>
              <a:rPr lang="es-MX" sz="2200" b="1" dirty="0">
                <a:solidFill>
                  <a:srgbClr val="000000"/>
                </a:solidFill>
                <a:latin typeface="Calibri" panose="020F0502020204030204" pitchFamily="34" charset="0"/>
                <a:cs typeface="Calibri" panose="020F0502020204030204" pitchFamily="34" charset="0"/>
              </a:rPr>
              <a:t>c) </a:t>
            </a:r>
            <a:r>
              <a:rPr lang="es-MX" sz="2200" dirty="0">
                <a:solidFill>
                  <a:srgbClr val="000000"/>
                </a:solidFill>
                <a:latin typeface="Calibri" panose="020F0502020204030204" pitchFamily="34" charset="0"/>
                <a:cs typeface="Calibri" panose="020F0502020204030204" pitchFamily="34" charset="0"/>
              </a:rPr>
              <a:t>Salud, y </a:t>
            </a:r>
          </a:p>
          <a:p>
            <a:pPr algn="just"/>
            <a:endParaRPr lang="es-MX" sz="1700" dirty="0">
              <a:solidFill>
                <a:schemeClr val="tx1"/>
              </a:solidFill>
            </a:endParaRPr>
          </a:p>
        </p:txBody>
      </p:sp>
      <p:pic>
        <p:nvPicPr>
          <p:cNvPr id="4" name="Imagen 3"/>
          <p:cNvPicPr>
            <a:picLocks noChangeAspect="1"/>
          </p:cNvPicPr>
          <p:nvPr/>
        </p:nvPicPr>
        <p:blipFill>
          <a:blip r:embed="rId2"/>
          <a:stretch>
            <a:fillRect/>
          </a:stretch>
        </p:blipFill>
        <p:spPr>
          <a:xfrm>
            <a:off x="6275836" y="2818697"/>
            <a:ext cx="4481529" cy="3048433"/>
          </a:xfrm>
          <a:prstGeom prst="rect">
            <a:avLst/>
          </a:prstGeom>
        </p:spPr>
      </p:pic>
    </p:spTree>
    <p:extLst>
      <p:ext uri="{BB962C8B-B14F-4D97-AF65-F5344CB8AC3E}">
        <p14:creationId xmlns:p14="http://schemas.microsoft.com/office/powerpoint/2010/main" val="4134834084"/>
      </p:ext>
    </p:extLst>
  </p:cSld>
  <p:clrMapOvr>
    <a:masterClrMapping/>
  </p:clrMapOvr>
  <p:transition spd="slow">
    <p:zoom dir="in"/>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2">
            <a:extLst>
              <a:ext uri="{FF2B5EF4-FFF2-40B4-BE49-F238E27FC236}">
                <a16:creationId xmlns:a16="http://schemas.microsoft.com/office/drawing/2014/main" id="{9E88028E-2BBE-476B-8CA0-22B712E86142}"/>
              </a:ext>
            </a:extLst>
          </p:cNvPr>
          <p:cNvSpPr>
            <a:spLocks noGrp="1" noChangeArrowheads="1"/>
          </p:cNvSpPr>
          <p:nvPr>
            <p:ph type="title"/>
          </p:nvPr>
        </p:nvSpPr>
        <p:spPr bwMode="auto">
          <a:xfrm>
            <a:off x="1803163" y="550965"/>
            <a:ext cx="8962441" cy="667182"/>
          </a:xfrm>
          <a:prstGeom prst="rect">
            <a:avLst/>
          </a:prstGeom>
          <a:solidFill>
            <a:schemeClr val="bg1">
              <a:lumMod val="85000"/>
            </a:schemeClr>
          </a:solidFill>
          <a:ln>
            <a:solidFill>
              <a:schemeClr val="tx1"/>
            </a:solidFill>
            <a:miter lim="800000"/>
            <a:headEnd/>
            <a:tailEnd/>
          </a:ln>
        </p:spPr>
        <p:txBody>
          <a:bodyPr vert="horz" wrap="square" lIns="91440" tIns="45720" rIns="91440" bIns="45720" numCol="1" rtlCol="0" anchor="ctr" anchorCtr="0" compatLnSpc="1">
            <a:prstTxWarp prst="textNoShape">
              <a:avLst/>
            </a:prstTxWarp>
            <a:normAutofit/>
          </a:bodyPr>
          <a:lstStyle/>
          <a:p>
            <a:pPr lvl="0" algn="just">
              <a:lnSpc>
                <a:spcPct val="100000"/>
              </a:lnSpc>
            </a:pPr>
            <a:r>
              <a:rPr lang="es-MX" sz="2400" dirty="0">
                <a:ln w="0"/>
                <a:effectLst>
                  <a:outerShdw blurRad="38100" dist="19050" dir="2700000" algn="tl" rotWithShape="0">
                    <a:schemeClr val="dk1">
                      <a:alpha val="40000"/>
                    </a:schemeClr>
                  </a:outerShdw>
                </a:effectLst>
                <a:latin typeface="Calibri" panose="020F0502020204030204" pitchFamily="34" charset="0"/>
                <a:ea typeface="Times New Roman" pitchFamily="18" charset="0"/>
                <a:cs typeface="Calibri" panose="020F0502020204030204" pitchFamily="34" charset="0"/>
              </a:rPr>
              <a:t>De acuerdo a la Ley de Instituciones de Seguros y de Fianzas:</a:t>
            </a:r>
            <a:endParaRPr lang="es-ES" sz="2400" dirty="0">
              <a:ln w="0"/>
              <a:effectLst>
                <a:outerShdw blurRad="38100" dist="19050" dir="2700000" algn="tl" rotWithShape="0">
                  <a:schemeClr val="dk1">
                    <a:alpha val="40000"/>
                  </a:schemeClr>
                </a:outerShdw>
              </a:effectLst>
              <a:latin typeface="Calibri" panose="020F0502020204030204" pitchFamily="34" charset="0"/>
              <a:cs typeface="Calibri" panose="020F0502020204030204" pitchFamily="34" charset="0"/>
            </a:endParaRPr>
          </a:p>
        </p:txBody>
      </p:sp>
      <p:sp>
        <p:nvSpPr>
          <p:cNvPr id="2" name="1 Marcador de número de diapositiva"/>
          <p:cNvSpPr>
            <a:spLocks noGrp="1"/>
          </p:cNvSpPr>
          <p:nvPr>
            <p:ph type="sldNum" sz="quarter" idx="12"/>
          </p:nvPr>
        </p:nvSpPr>
        <p:spPr/>
        <p:txBody>
          <a:bodyPr>
            <a:normAutofit/>
          </a:bodyPr>
          <a:lstStyle/>
          <a:p>
            <a:fld id="{114F6E14-26B7-447F-A4C5-187AB6119613}" type="slidenum">
              <a:rPr lang="es-MX" sz="1200" b="1" smtClean="0">
                <a:solidFill>
                  <a:schemeClr val="tx2"/>
                </a:solidFill>
              </a:rPr>
              <a:t>9</a:t>
            </a:fld>
            <a:endParaRPr lang="es-MX" sz="1200" b="1" dirty="0">
              <a:solidFill>
                <a:schemeClr val="tx2"/>
              </a:solidFill>
            </a:endParaRPr>
          </a:p>
        </p:txBody>
      </p:sp>
      <p:sp>
        <p:nvSpPr>
          <p:cNvPr id="7" name="6 Rectángulo"/>
          <p:cNvSpPr/>
          <p:nvPr/>
        </p:nvSpPr>
        <p:spPr>
          <a:xfrm>
            <a:off x="4956521" y="1392965"/>
            <a:ext cx="5809084" cy="4922378"/>
          </a:xfrm>
          <a:prstGeom prst="rect">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200" b="1" dirty="0">
                <a:solidFill>
                  <a:schemeClr val="bg1">
                    <a:lumMod val="95000"/>
                  </a:schemeClr>
                </a:solidFill>
                <a:latin typeface="Calibri" panose="020F0502020204030204" pitchFamily="34" charset="0"/>
                <a:cs typeface="Calibri" panose="020F0502020204030204" pitchFamily="34" charset="0"/>
              </a:rPr>
              <a:t>III. Daños, </a:t>
            </a:r>
            <a:r>
              <a:rPr lang="es-MX" sz="2200" dirty="0">
                <a:solidFill>
                  <a:srgbClr val="000000"/>
                </a:solidFill>
                <a:latin typeface="Calibri" panose="020F0502020204030204" pitchFamily="34" charset="0"/>
                <a:cs typeface="Calibri" panose="020F0502020204030204" pitchFamily="34" charset="0"/>
              </a:rPr>
              <a:t>en los ramos siguientes: </a:t>
            </a:r>
          </a:p>
          <a:p>
            <a:pPr marL="179388" algn="just"/>
            <a:r>
              <a:rPr lang="es-MX" sz="2200" dirty="0" smtClean="0">
                <a:solidFill>
                  <a:schemeClr val="accent2"/>
                </a:solidFill>
                <a:latin typeface="Calibri" panose="020F0502020204030204" pitchFamily="34" charset="0"/>
                <a:cs typeface="Calibri" panose="020F0502020204030204" pitchFamily="34" charset="0"/>
              </a:rPr>
              <a:t>.</a:t>
            </a:r>
            <a:r>
              <a:rPr lang="es-MX" sz="2200" b="1" dirty="0" smtClean="0">
                <a:solidFill>
                  <a:srgbClr val="000000"/>
                </a:solidFill>
                <a:latin typeface="Calibri" panose="020F0502020204030204" pitchFamily="34" charset="0"/>
                <a:cs typeface="Calibri" panose="020F0502020204030204" pitchFamily="34" charset="0"/>
              </a:rPr>
              <a:t>a</a:t>
            </a:r>
            <a:r>
              <a:rPr lang="es-MX" sz="2200" b="1" dirty="0">
                <a:solidFill>
                  <a:srgbClr val="000000"/>
                </a:solidFill>
                <a:latin typeface="Calibri" panose="020F0502020204030204" pitchFamily="34" charset="0"/>
                <a:cs typeface="Calibri" panose="020F0502020204030204" pitchFamily="34" charset="0"/>
              </a:rPr>
              <a:t>) </a:t>
            </a:r>
            <a:r>
              <a:rPr lang="es-MX" sz="2200" dirty="0">
                <a:solidFill>
                  <a:srgbClr val="000000"/>
                </a:solidFill>
                <a:latin typeface="Calibri" panose="020F0502020204030204" pitchFamily="34" charset="0"/>
                <a:cs typeface="Calibri" panose="020F0502020204030204" pitchFamily="34" charset="0"/>
              </a:rPr>
              <a:t>Responsabilidad civil y riesgos profesionales; </a:t>
            </a:r>
          </a:p>
          <a:p>
            <a:pPr marL="534988" indent="-276225" algn="just"/>
            <a:r>
              <a:rPr lang="es-MX" sz="2200" b="1" dirty="0">
                <a:solidFill>
                  <a:srgbClr val="000000"/>
                </a:solidFill>
                <a:latin typeface="Calibri" panose="020F0502020204030204" pitchFamily="34" charset="0"/>
                <a:cs typeface="Calibri" panose="020F0502020204030204" pitchFamily="34" charset="0"/>
              </a:rPr>
              <a:t>b) </a:t>
            </a:r>
            <a:r>
              <a:rPr lang="es-MX" sz="2200" dirty="0">
                <a:solidFill>
                  <a:srgbClr val="000000"/>
                </a:solidFill>
                <a:latin typeface="Calibri" panose="020F0502020204030204" pitchFamily="34" charset="0"/>
                <a:cs typeface="Calibri" panose="020F0502020204030204" pitchFamily="34" charset="0"/>
              </a:rPr>
              <a:t>Marítimo y transportes; </a:t>
            </a:r>
          </a:p>
          <a:p>
            <a:pPr marL="534988" indent="-276225" algn="just"/>
            <a:r>
              <a:rPr lang="es-MX" sz="2200" b="1" dirty="0">
                <a:solidFill>
                  <a:srgbClr val="000000"/>
                </a:solidFill>
                <a:latin typeface="Calibri" panose="020F0502020204030204" pitchFamily="34" charset="0"/>
                <a:cs typeface="Calibri" panose="020F0502020204030204" pitchFamily="34" charset="0"/>
              </a:rPr>
              <a:t>c) </a:t>
            </a:r>
            <a:r>
              <a:rPr lang="es-MX" sz="2200" dirty="0">
                <a:solidFill>
                  <a:srgbClr val="000000"/>
                </a:solidFill>
                <a:latin typeface="Calibri" panose="020F0502020204030204" pitchFamily="34" charset="0"/>
                <a:cs typeface="Calibri" panose="020F0502020204030204" pitchFamily="34" charset="0"/>
              </a:rPr>
              <a:t>Incendio; </a:t>
            </a:r>
          </a:p>
          <a:p>
            <a:pPr marL="534988" indent="-276225" algn="just"/>
            <a:r>
              <a:rPr lang="es-MX" sz="2200" b="1" dirty="0">
                <a:solidFill>
                  <a:srgbClr val="000000"/>
                </a:solidFill>
                <a:latin typeface="Calibri" panose="020F0502020204030204" pitchFamily="34" charset="0"/>
                <a:cs typeface="Calibri" panose="020F0502020204030204" pitchFamily="34" charset="0"/>
              </a:rPr>
              <a:t>d) </a:t>
            </a:r>
            <a:r>
              <a:rPr lang="es-MX" sz="2200" dirty="0">
                <a:solidFill>
                  <a:srgbClr val="000000"/>
                </a:solidFill>
                <a:latin typeface="Calibri" panose="020F0502020204030204" pitchFamily="34" charset="0"/>
                <a:cs typeface="Calibri" panose="020F0502020204030204" pitchFamily="34" charset="0"/>
              </a:rPr>
              <a:t>Agrícola y de animales; </a:t>
            </a:r>
          </a:p>
          <a:p>
            <a:pPr marL="534988" indent="-276225" algn="just"/>
            <a:r>
              <a:rPr lang="es-MX" sz="2200" b="1" dirty="0">
                <a:solidFill>
                  <a:srgbClr val="000000"/>
                </a:solidFill>
                <a:latin typeface="Calibri" panose="020F0502020204030204" pitchFamily="34" charset="0"/>
                <a:cs typeface="Calibri" panose="020F0502020204030204" pitchFamily="34" charset="0"/>
              </a:rPr>
              <a:t>e) </a:t>
            </a:r>
            <a:r>
              <a:rPr lang="es-MX" sz="2200" dirty="0">
                <a:solidFill>
                  <a:srgbClr val="000000"/>
                </a:solidFill>
                <a:latin typeface="Calibri" panose="020F0502020204030204" pitchFamily="34" charset="0"/>
                <a:cs typeface="Calibri" panose="020F0502020204030204" pitchFamily="34" charset="0"/>
              </a:rPr>
              <a:t>Automóviles; </a:t>
            </a:r>
          </a:p>
          <a:p>
            <a:pPr marL="534988" indent="-276225" algn="just"/>
            <a:r>
              <a:rPr lang="es-MX" sz="2200" b="1" dirty="0">
                <a:solidFill>
                  <a:srgbClr val="000000"/>
                </a:solidFill>
                <a:latin typeface="Calibri" panose="020F0502020204030204" pitchFamily="34" charset="0"/>
                <a:cs typeface="Calibri" panose="020F0502020204030204" pitchFamily="34" charset="0"/>
              </a:rPr>
              <a:t>f) </a:t>
            </a:r>
            <a:r>
              <a:rPr lang="es-MX" sz="2200" dirty="0">
                <a:solidFill>
                  <a:srgbClr val="000000"/>
                </a:solidFill>
                <a:latin typeface="Calibri" panose="020F0502020204030204" pitchFamily="34" charset="0"/>
                <a:cs typeface="Calibri" panose="020F0502020204030204" pitchFamily="34" charset="0"/>
              </a:rPr>
              <a:t>Crédito; </a:t>
            </a:r>
          </a:p>
          <a:p>
            <a:pPr marL="534988" indent="-276225" algn="just"/>
            <a:r>
              <a:rPr lang="es-MX" sz="2200" b="1" dirty="0">
                <a:solidFill>
                  <a:srgbClr val="000000"/>
                </a:solidFill>
                <a:latin typeface="Calibri" panose="020F0502020204030204" pitchFamily="34" charset="0"/>
                <a:cs typeface="Calibri" panose="020F0502020204030204" pitchFamily="34" charset="0"/>
              </a:rPr>
              <a:t>g) </a:t>
            </a:r>
            <a:r>
              <a:rPr lang="es-MX" sz="2200" dirty="0">
                <a:solidFill>
                  <a:srgbClr val="000000"/>
                </a:solidFill>
                <a:latin typeface="Calibri" panose="020F0502020204030204" pitchFamily="34" charset="0"/>
                <a:cs typeface="Calibri" panose="020F0502020204030204" pitchFamily="34" charset="0"/>
              </a:rPr>
              <a:t>Caución; </a:t>
            </a:r>
          </a:p>
          <a:p>
            <a:pPr marL="534988" indent="-276225" algn="just"/>
            <a:r>
              <a:rPr lang="es-MX" sz="2200" b="1" dirty="0">
                <a:solidFill>
                  <a:srgbClr val="000000"/>
                </a:solidFill>
                <a:latin typeface="Calibri" panose="020F0502020204030204" pitchFamily="34" charset="0"/>
                <a:cs typeface="Calibri" panose="020F0502020204030204" pitchFamily="34" charset="0"/>
              </a:rPr>
              <a:t>h) </a:t>
            </a:r>
            <a:r>
              <a:rPr lang="es-MX" sz="2200" dirty="0">
                <a:solidFill>
                  <a:srgbClr val="000000"/>
                </a:solidFill>
                <a:latin typeface="Calibri" panose="020F0502020204030204" pitchFamily="34" charset="0"/>
                <a:cs typeface="Calibri" panose="020F0502020204030204" pitchFamily="34" charset="0"/>
              </a:rPr>
              <a:t>Crédito a la vivienda; </a:t>
            </a:r>
          </a:p>
          <a:p>
            <a:pPr marL="534988" indent="-276225" algn="just"/>
            <a:r>
              <a:rPr lang="es-MX" sz="2200" b="1" dirty="0">
                <a:solidFill>
                  <a:srgbClr val="000000"/>
                </a:solidFill>
                <a:latin typeface="Calibri" panose="020F0502020204030204" pitchFamily="34" charset="0"/>
                <a:cs typeface="Calibri" panose="020F0502020204030204" pitchFamily="34" charset="0"/>
              </a:rPr>
              <a:t>i) </a:t>
            </a:r>
            <a:r>
              <a:rPr lang="es-MX" sz="2200" dirty="0">
                <a:solidFill>
                  <a:srgbClr val="000000"/>
                </a:solidFill>
                <a:latin typeface="Calibri" panose="020F0502020204030204" pitchFamily="34" charset="0"/>
                <a:cs typeface="Calibri" panose="020F0502020204030204" pitchFamily="34" charset="0"/>
              </a:rPr>
              <a:t>Garantía financiera; </a:t>
            </a:r>
          </a:p>
          <a:p>
            <a:pPr marL="534988" indent="-276225" algn="just"/>
            <a:r>
              <a:rPr lang="es-MX" sz="2200" b="1" dirty="0">
                <a:solidFill>
                  <a:srgbClr val="000000"/>
                </a:solidFill>
                <a:latin typeface="Calibri" panose="020F0502020204030204" pitchFamily="34" charset="0"/>
                <a:cs typeface="Calibri" panose="020F0502020204030204" pitchFamily="34" charset="0"/>
              </a:rPr>
              <a:t>j) </a:t>
            </a:r>
            <a:r>
              <a:rPr lang="es-MX" sz="2200" dirty="0">
                <a:solidFill>
                  <a:srgbClr val="000000"/>
                </a:solidFill>
                <a:latin typeface="Calibri" panose="020F0502020204030204" pitchFamily="34" charset="0"/>
                <a:cs typeface="Calibri" panose="020F0502020204030204" pitchFamily="34" charset="0"/>
              </a:rPr>
              <a:t>Riesgos catastróficos; </a:t>
            </a:r>
          </a:p>
          <a:p>
            <a:pPr marL="534988" indent="-276225" algn="just"/>
            <a:r>
              <a:rPr lang="es-MX" sz="2200" b="1" dirty="0">
                <a:solidFill>
                  <a:srgbClr val="000000"/>
                </a:solidFill>
                <a:latin typeface="Calibri" panose="020F0502020204030204" pitchFamily="34" charset="0"/>
                <a:cs typeface="Calibri" panose="020F0502020204030204" pitchFamily="34" charset="0"/>
              </a:rPr>
              <a:t>k) </a:t>
            </a:r>
            <a:r>
              <a:rPr lang="es-MX" sz="2200" dirty="0">
                <a:solidFill>
                  <a:srgbClr val="000000"/>
                </a:solidFill>
                <a:latin typeface="Calibri" panose="020F0502020204030204" pitchFamily="34" charset="0"/>
                <a:cs typeface="Calibri" panose="020F0502020204030204" pitchFamily="34" charset="0"/>
              </a:rPr>
              <a:t>Diversos, y </a:t>
            </a:r>
          </a:p>
          <a:p>
            <a:pPr marL="534988" indent="-276225" algn="just"/>
            <a:r>
              <a:rPr lang="es-MX" sz="2200" b="1" dirty="0">
                <a:solidFill>
                  <a:srgbClr val="000000"/>
                </a:solidFill>
                <a:latin typeface="Calibri" panose="020F0502020204030204" pitchFamily="34" charset="0"/>
                <a:cs typeface="Calibri" panose="020F0502020204030204" pitchFamily="34" charset="0"/>
              </a:rPr>
              <a:t>l) </a:t>
            </a:r>
            <a:r>
              <a:rPr lang="es-MX" sz="2200" dirty="0">
                <a:solidFill>
                  <a:srgbClr val="000000"/>
                </a:solidFill>
                <a:latin typeface="Calibri" panose="020F0502020204030204" pitchFamily="34" charset="0"/>
                <a:cs typeface="Calibri" panose="020F0502020204030204" pitchFamily="34" charset="0"/>
              </a:rPr>
              <a:t>Los especiales . . . </a:t>
            </a:r>
            <a:endParaRPr lang="es-MX" sz="2200" dirty="0">
              <a:solidFill>
                <a:schemeClr val="tx1"/>
              </a:solidFill>
              <a:latin typeface="Calibri" panose="020F0502020204030204" pitchFamily="34" charset="0"/>
              <a:cs typeface="Calibri" panose="020F0502020204030204" pitchFamily="34" charset="0"/>
            </a:endParaRPr>
          </a:p>
        </p:txBody>
      </p:sp>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7476"/>
          <a:stretch/>
        </p:blipFill>
        <p:spPr bwMode="auto">
          <a:xfrm>
            <a:off x="1084675" y="2199173"/>
            <a:ext cx="3793643" cy="2915729"/>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51778272"/>
      </p:ext>
    </p:extLst>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Parallax">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93B4CCAC-FD5A-4D59-B1AC-EAF45910B5A9}"/>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TM02892315[[fn=Whisp]]</Template>
  <TotalTime>799</TotalTime>
  <Words>2924</Words>
  <Application>Microsoft Office PowerPoint</Application>
  <PresentationFormat>Panorámica</PresentationFormat>
  <Paragraphs>306</Paragraphs>
  <Slides>55</Slides>
  <Notes>0</Notes>
  <HiddenSlides>0</HiddenSlides>
  <MMClips>0</MMClips>
  <ScaleCrop>false</ScaleCrop>
  <HeadingPairs>
    <vt:vector size="6" baseType="variant">
      <vt:variant>
        <vt:lpstr>Fuentes usadas</vt:lpstr>
      </vt:variant>
      <vt:variant>
        <vt:i4>10</vt:i4>
      </vt:variant>
      <vt:variant>
        <vt:lpstr>Tema</vt:lpstr>
      </vt:variant>
      <vt:variant>
        <vt:i4>2</vt:i4>
      </vt:variant>
      <vt:variant>
        <vt:lpstr>Títulos de diapositiva</vt:lpstr>
      </vt:variant>
      <vt:variant>
        <vt:i4>55</vt:i4>
      </vt:variant>
    </vt:vector>
  </HeadingPairs>
  <TitlesOfParts>
    <vt:vector size="67" baseType="lpstr">
      <vt:lpstr>Arial</vt:lpstr>
      <vt:lpstr>Calibri</vt:lpstr>
      <vt:lpstr>Calibri Light</vt:lpstr>
      <vt:lpstr>Corbel</vt:lpstr>
      <vt:lpstr>Franklin Gothic Demi</vt:lpstr>
      <vt:lpstr>Lucida Sans Unicode</vt:lpstr>
      <vt:lpstr>Times New Roman</vt:lpstr>
      <vt:lpstr>Verdana</vt:lpstr>
      <vt:lpstr>Wingdings</vt:lpstr>
      <vt:lpstr>Wingdings 2</vt:lpstr>
      <vt:lpstr>HDOfficeLightV0</vt:lpstr>
      <vt:lpstr>Parallax</vt:lpstr>
      <vt:lpstr>Presentación de PowerPoint</vt:lpstr>
      <vt:lpstr>Presentación de PowerPoint</vt:lpstr>
      <vt:lpstr> FACULTAD DE ECONOMÍA LICENCIATURA EN ACTUARÍA </vt:lpstr>
      <vt:lpstr>   FACULTAD DE ECONOMÍA LICENCIATURA EN ACTUARÍA  </vt:lpstr>
      <vt:lpstr> FACULTAD DE ECONOMÍA LICENCIATURA EN ACTUARÍA </vt:lpstr>
      <vt:lpstr>Presentación de PowerPoint</vt:lpstr>
      <vt:lpstr>Presentación de PowerPoint</vt:lpstr>
      <vt:lpstr>De acuerdo a la Ley de Instituciones de Seguros y de Fianzas:</vt:lpstr>
      <vt:lpstr>De acuerdo a la Ley de Instituciones de Seguros y de Fianzas: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Riesgos Ordinarios de Tránsito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Referencias </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Gabriela_Pc</dc:creator>
  <cp:lastModifiedBy>Gabriela_Pc</cp:lastModifiedBy>
  <cp:revision>52</cp:revision>
  <dcterms:created xsi:type="dcterms:W3CDTF">2018-09-11T02:30:50Z</dcterms:created>
  <dcterms:modified xsi:type="dcterms:W3CDTF">2018-09-16T23:38:01Z</dcterms:modified>
</cp:coreProperties>
</file>