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2"/>
  </p:notesMasterIdLst>
  <p:sldIdLst>
    <p:sldId id="257" r:id="rId2"/>
    <p:sldId id="258" r:id="rId3"/>
    <p:sldId id="259" r:id="rId4"/>
    <p:sldId id="260" r:id="rId5"/>
    <p:sldId id="261" r:id="rId6"/>
    <p:sldId id="262" r:id="rId7"/>
    <p:sldId id="308" r:id="rId8"/>
    <p:sldId id="287" r:id="rId9"/>
    <p:sldId id="297" r:id="rId10"/>
    <p:sldId id="290" r:id="rId11"/>
    <p:sldId id="291" r:id="rId12"/>
    <p:sldId id="292" r:id="rId13"/>
    <p:sldId id="295" r:id="rId14"/>
    <p:sldId id="274" r:id="rId15"/>
    <p:sldId id="275" r:id="rId16"/>
    <p:sldId id="276" r:id="rId17"/>
    <p:sldId id="279" r:id="rId18"/>
    <p:sldId id="288" r:id="rId19"/>
    <p:sldId id="300" r:id="rId20"/>
    <p:sldId id="301" r:id="rId21"/>
    <p:sldId id="302" r:id="rId22"/>
    <p:sldId id="294" r:id="rId23"/>
    <p:sldId id="296" r:id="rId24"/>
    <p:sldId id="304" r:id="rId25"/>
    <p:sldId id="293" r:id="rId26"/>
    <p:sldId id="289" r:id="rId27"/>
    <p:sldId id="303" r:id="rId28"/>
    <p:sldId id="306" r:id="rId29"/>
    <p:sldId id="280" r:id="rId30"/>
    <p:sldId id="305" r:id="rId31"/>
    <p:sldId id="283" r:id="rId32"/>
    <p:sldId id="307" r:id="rId33"/>
    <p:sldId id="284" r:id="rId34"/>
    <p:sldId id="285" r:id="rId35"/>
    <p:sldId id="286" r:id="rId36"/>
    <p:sldId id="269" r:id="rId37"/>
    <p:sldId id="270" r:id="rId38"/>
    <p:sldId id="271" r:id="rId39"/>
    <p:sldId id="272" r:id="rId40"/>
    <p:sldId id="273" r:id="rId4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4660"/>
  </p:normalViewPr>
  <p:slideViewPr>
    <p:cSldViewPr snapToGrid="0" showGuides="1">
      <p:cViewPr varScale="1">
        <p:scale>
          <a:sx n="57" d="100"/>
          <a:sy n="57" d="100"/>
        </p:scale>
        <p:origin x="84" y="10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_rels/data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rawing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9482A1-E1CA-4449-B019-9284FAE01035}" type="doc">
      <dgm:prSet loTypeId="urn:microsoft.com/office/officeart/2005/8/layout/hProcess11" loCatId="process" qsTypeId="urn:microsoft.com/office/officeart/2005/8/quickstyle/simple2" qsCatId="simple" csTypeId="urn:microsoft.com/office/officeart/2005/8/colors/accent6_4" csCatId="accent6" phldr="1"/>
      <dgm:spPr/>
    </dgm:pt>
    <dgm:pt modelId="{F682977E-E7CF-4965-AC53-B805B2F23F3C}">
      <dgm:prSet phldrT="[Texto]" custT="1"/>
      <dgm:spPr/>
      <dgm:t>
        <a:bodyPr/>
        <a:lstStyle/>
        <a:p>
          <a:r>
            <a:rPr lang="es-MX" sz="1800" dirty="0" smtClean="0">
              <a:latin typeface="Calibri" panose="020F0502020204030204" pitchFamily="34" charset="0"/>
              <a:cs typeface="Calibri" panose="020F0502020204030204" pitchFamily="34" charset="0"/>
            </a:rPr>
            <a:t>Babilonia 600 A.C</a:t>
          </a:r>
          <a:endParaRPr lang="es-MX" sz="1800" dirty="0">
            <a:latin typeface="Calibri" panose="020F0502020204030204" pitchFamily="34" charset="0"/>
            <a:cs typeface="Calibri" panose="020F0502020204030204" pitchFamily="34" charset="0"/>
          </a:endParaRPr>
        </a:p>
      </dgm:t>
    </dgm:pt>
    <dgm:pt modelId="{5C3E1EFB-B0C5-4F82-AF06-E4CCD3C33846}" type="parTrans" cxnId="{8F9CC04C-820D-42C9-8992-19126BD90958}">
      <dgm:prSet/>
      <dgm:spPr/>
      <dgm:t>
        <a:bodyPr/>
        <a:lstStyle/>
        <a:p>
          <a:endParaRPr lang="es-MX"/>
        </a:p>
      </dgm:t>
    </dgm:pt>
    <dgm:pt modelId="{ADCD630A-E6DC-4AAF-8D3E-F5419F3F6DBC}" type="sibTrans" cxnId="{8F9CC04C-820D-42C9-8992-19126BD90958}">
      <dgm:prSet/>
      <dgm:spPr/>
      <dgm:t>
        <a:bodyPr/>
        <a:lstStyle/>
        <a:p>
          <a:endParaRPr lang="es-MX"/>
        </a:p>
      </dgm:t>
    </dgm:pt>
    <dgm:pt modelId="{151216FC-EB38-42DB-A82B-649FA8FB9070}">
      <dgm:prSet phldrT="[Texto]" custT="1"/>
      <dgm:spPr/>
      <dgm:t>
        <a:bodyPr/>
        <a:lstStyle/>
        <a:p>
          <a:r>
            <a:rPr lang="es-MX" sz="1800" dirty="0" smtClean="0">
              <a:latin typeface="Calibri" panose="020F0502020204030204" pitchFamily="34" charset="0"/>
              <a:cs typeface="Calibri" panose="020F0502020204030204" pitchFamily="34" charset="0"/>
            </a:rPr>
            <a:t>Chicago Illinois 1905</a:t>
          </a:r>
          <a:endParaRPr lang="es-MX" sz="1800" dirty="0">
            <a:latin typeface="Calibri" panose="020F0502020204030204" pitchFamily="34" charset="0"/>
            <a:cs typeface="Calibri" panose="020F0502020204030204" pitchFamily="34" charset="0"/>
          </a:endParaRPr>
        </a:p>
      </dgm:t>
    </dgm:pt>
    <dgm:pt modelId="{F2A7C2F9-4F14-48B2-9D4E-F7379D6E6340}" type="parTrans" cxnId="{1618677D-E9AA-469A-94D0-CA8026B7EBCA}">
      <dgm:prSet/>
      <dgm:spPr/>
      <dgm:t>
        <a:bodyPr/>
        <a:lstStyle/>
        <a:p>
          <a:endParaRPr lang="es-MX"/>
        </a:p>
      </dgm:t>
    </dgm:pt>
    <dgm:pt modelId="{4B882052-BBAD-46E5-86E8-5CB0B02DF61B}" type="sibTrans" cxnId="{1618677D-E9AA-469A-94D0-CA8026B7EBCA}">
      <dgm:prSet/>
      <dgm:spPr/>
      <dgm:t>
        <a:bodyPr/>
        <a:lstStyle/>
        <a:p>
          <a:endParaRPr lang="es-MX"/>
        </a:p>
      </dgm:t>
    </dgm:pt>
    <dgm:pt modelId="{F5C687D6-B7A6-4047-89F9-47EDD7AABF3E}">
      <dgm:prSet phldrT="[Texto]" custT="1"/>
      <dgm:spPr/>
      <dgm:t>
        <a:bodyPr/>
        <a:lstStyle/>
        <a:p>
          <a:r>
            <a:rPr lang="es-MX" sz="1800" dirty="0" smtClean="0">
              <a:latin typeface="Calibri" panose="020F0502020204030204" pitchFamily="34" charset="0"/>
              <a:cs typeface="Calibri" panose="020F0502020204030204" pitchFamily="34" charset="0"/>
            </a:rPr>
            <a:t>Aparecen en México 1960</a:t>
          </a:r>
          <a:endParaRPr lang="es-MX" sz="1800" dirty="0">
            <a:latin typeface="Calibri" panose="020F0502020204030204" pitchFamily="34" charset="0"/>
            <a:cs typeface="Calibri" panose="020F0502020204030204" pitchFamily="34" charset="0"/>
          </a:endParaRPr>
        </a:p>
      </dgm:t>
    </dgm:pt>
    <dgm:pt modelId="{E52666F9-B9AF-48B4-8D12-91F5521086A0}" type="parTrans" cxnId="{62B81E14-BF32-4214-9426-01F5ADB118AB}">
      <dgm:prSet/>
      <dgm:spPr/>
      <dgm:t>
        <a:bodyPr/>
        <a:lstStyle/>
        <a:p>
          <a:endParaRPr lang="es-MX"/>
        </a:p>
      </dgm:t>
    </dgm:pt>
    <dgm:pt modelId="{D7803071-D5DD-43C8-B1BE-49C013D366C3}" type="sibTrans" cxnId="{62B81E14-BF32-4214-9426-01F5ADB118AB}">
      <dgm:prSet/>
      <dgm:spPr/>
      <dgm:t>
        <a:bodyPr/>
        <a:lstStyle/>
        <a:p>
          <a:endParaRPr lang="es-MX"/>
        </a:p>
      </dgm:t>
    </dgm:pt>
    <dgm:pt modelId="{013861DC-4F1A-4DFB-9F7E-F50105189BAF}">
      <dgm:prSet phldrT="[Texto]" custT="1"/>
      <dgm:spPr/>
      <dgm:t>
        <a:bodyPr/>
        <a:lstStyle/>
        <a:p>
          <a:pPr algn="ctr"/>
          <a:r>
            <a:rPr lang="es-MX" sz="1800" dirty="0" smtClean="0">
              <a:latin typeface="Calibri" panose="020F0502020204030204" pitchFamily="34" charset="0"/>
              <a:cs typeface="Calibri" panose="020F0502020204030204" pitchFamily="34" charset="0"/>
            </a:rPr>
            <a:t>Roma  240 A.C </a:t>
          </a:r>
          <a:endParaRPr lang="es-MX" sz="1800" dirty="0">
            <a:latin typeface="Calibri" panose="020F0502020204030204" pitchFamily="34" charset="0"/>
            <a:cs typeface="Calibri" panose="020F0502020204030204" pitchFamily="34" charset="0"/>
          </a:endParaRPr>
        </a:p>
      </dgm:t>
    </dgm:pt>
    <dgm:pt modelId="{3D1E0907-5DAD-4AA2-9DE8-7AA650E6C0B1}" type="parTrans" cxnId="{AABD0FE9-4445-4E5C-B562-2358053C2C65}">
      <dgm:prSet/>
      <dgm:spPr/>
      <dgm:t>
        <a:bodyPr/>
        <a:lstStyle/>
        <a:p>
          <a:endParaRPr lang="es-MX"/>
        </a:p>
      </dgm:t>
    </dgm:pt>
    <dgm:pt modelId="{878D3C88-6B09-4E93-8A1F-BD7FE1D0085D}" type="sibTrans" cxnId="{AABD0FE9-4445-4E5C-B562-2358053C2C65}">
      <dgm:prSet/>
      <dgm:spPr/>
      <dgm:t>
        <a:bodyPr/>
        <a:lstStyle/>
        <a:p>
          <a:endParaRPr lang="es-MX"/>
        </a:p>
      </dgm:t>
    </dgm:pt>
    <dgm:pt modelId="{EB173695-4B82-43D5-A20B-776B4AC0C868}">
      <dgm:prSet phldrT="[Texto]" custT="1"/>
      <dgm:spPr/>
      <dgm:t>
        <a:bodyPr/>
        <a:lstStyle/>
        <a:p>
          <a:r>
            <a:rPr lang="es-MX" sz="1800" dirty="0" smtClean="0">
              <a:latin typeface="Calibri" panose="020F0502020204030204" pitchFamily="34" charset="0"/>
              <a:cs typeface="Calibri" panose="020F0502020204030204" pitchFamily="34" charset="0"/>
            </a:rPr>
            <a:t>Inglaterra 1600</a:t>
          </a:r>
          <a:endParaRPr lang="es-MX" sz="1800" dirty="0">
            <a:latin typeface="Calibri" panose="020F0502020204030204" pitchFamily="34" charset="0"/>
            <a:cs typeface="Calibri" panose="020F0502020204030204" pitchFamily="34" charset="0"/>
          </a:endParaRPr>
        </a:p>
      </dgm:t>
    </dgm:pt>
    <dgm:pt modelId="{4E8B60E1-E59D-43C4-B707-C87DF6CF844B}" type="parTrans" cxnId="{38189567-1519-46AB-8740-1D724AC4A31D}">
      <dgm:prSet/>
      <dgm:spPr/>
      <dgm:t>
        <a:bodyPr/>
        <a:lstStyle/>
        <a:p>
          <a:endParaRPr lang="es-MX"/>
        </a:p>
      </dgm:t>
    </dgm:pt>
    <dgm:pt modelId="{CA423247-309D-45F2-BEA9-41F72EEDDAC1}" type="sibTrans" cxnId="{38189567-1519-46AB-8740-1D724AC4A31D}">
      <dgm:prSet/>
      <dgm:spPr/>
      <dgm:t>
        <a:bodyPr/>
        <a:lstStyle/>
        <a:p>
          <a:endParaRPr lang="es-MX"/>
        </a:p>
      </dgm:t>
    </dgm:pt>
    <dgm:pt modelId="{7383311A-ACC3-49BA-9D88-73201A14412B}">
      <dgm:prSet phldrT="[Texto]" custT="1"/>
      <dgm:spPr/>
      <dgm:t>
        <a:bodyPr/>
        <a:lstStyle/>
        <a:p>
          <a:r>
            <a:rPr lang="es-MX" sz="1800" dirty="0" smtClean="0">
              <a:latin typeface="Calibri" panose="020F0502020204030204" pitchFamily="34" charset="0"/>
              <a:cs typeface="Calibri" panose="020F0502020204030204" pitchFamily="34" charset="0"/>
            </a:rPr>
            <a:t>América (Época colonial) 1898 </a:t>
          </a:r>
          <a:endParaRPr lang="es-MX" sz="1800" dirty="0">
            <a:latin typeface="Calibri" panose="020F0502020204030204" pitchFamily="34" charset="0"/>
            <a:cs typeface="Calibri" panose="020F0502020204030204" pitchFamily="34" charset="0"/>
          </a:endParaRPr>
        </a:p>
      </dgm:t>
    </dgm:pt>
    <dgm:pt modelId="{0A6CC212-6165-4B9D-B13C-ADB17C5FC25F}" type="parTrans" cxnId="{A962723D-A475-4895-8DD8-EB97DAE568D5}">
      <dgm:prSet/>
      <dgm:spPr/>
      <dgm:t>
        <a:bodyPr/>
        <a:lstStyle/>
        <a:p>
          <a:endParaRPr lang="es-MX"/>
        </a:p>
      </dgm:t>
    </dgm:pt>
    <dgm:pt modelId="{CB8A4A9A-B26F-4825-8EEA-D7A3A7A7E95B}" type="sibTrans" cxnId="{A962723D-A475-4895-8DD8-EB97DAE568D5}">
      <dgm:prSet/>
      <dgm:spPr/>
      <dgm:t>
        <a:bodyPr/>
        <a:lstStyle/>
        <a:p>
          <a:endParaRPr lang="es-MX"/>
        </a:p>
      </dgm:t>
    </dgm:pt>
    <dgm:pt modelId="{1736FCB6-B7BC-409B-A9DF-4A561C25150A}">
      <dgm:prSet phldrT="[Texto]" custT="1"/>
      <dgm:spPr/>
      <dgm:t>
        <a:bodyPr/>
        <a:lstStyle/>
        <a:p>
          <a:r>
            <a:rPr lang="es-MX" sz="1800" b="1" dirty="0" smtClean="0">
              <a:latin typeface="Calibri" panose="020F0502020204030204" pitchFamily="34" charset="0"/>
              <a:cs typeface="Calibri" panose="020F0502020204030204" pitchFamily="34" charset="0"/>
            </a:rPr>
            <a:t>SOFOMES</a:t>
          </a:r>
          <a:r>
            <a:rPr lang="es-MX" sz="1800" dirty="0" smtClean="0">
              <a:latin typeface="Calibri" panose="020F0502020204030204" pitchFamily="34" charset="0"/>
              <a:cs typeface="Calibri" panose="020F0502020204030204" pitchFamily="34" charset="0"/>
            </a:rPr>
            <a:t> </a:t>
          </a:r>
          <a:r>
            <a:rPr lang="es-MX" sz="1600" dirty="0" smtClean="0">
              <a:latin typeface="Calibri" panose="020F0502020204030204" pitchFamily="34" charset="0"/>
              <a:cs typeface="Calibri" panose="020F0502020204030204" pitchFamily="34" charset="0"/>
            </a:rPr>
            <a:t>2013</a:t>
          </a:r>
          <a:endParaRPr lang="es-MX" sz="1600" dirty="0">
            <a:latin typeface="Calibri" panose="020F0502020204030204" pitchFamily="34" charset="0"/>
            <a:cs typeface="Calibri" panose="020F0502020204030204" pitchFamily="34" charset="0"/>
          </a:endParaRPr>
        </a:p>
      </dgm:t>
    </dgm:pt>
    <dgm:pt modelId="{30DD854F-2D2E-4EFE-8A20-12F6E759C914}" type="parTrans" cxnId="{A1363346-4561-4103-8CE8-8808B30E74F8}">
      <dgm:prSet/>
      <dgm:spPr/>
      <dgm:t>
        <a:bodyPr/>
        <a:lstStyle/>
        <a:p>
          <a:endParaRPr lang="es-MX"/>
        </a:p>
      </dgm:t>
    </dgm:pt>
    <dgm:pt modelId="{FB9FF31E-51A6-4CF9-9F57-361283476EB5}" type="sibTrans" cxnId="{A1363346-4561-4103-8CE8-8808B30E74F8}">
      <dgm:prSet/>
      <dgm:spPr/>
      <dgm:t>
        <a:bodyPr/>
        <a:lstStyle/>
        <a:p>
          <a:endParaRPr lang="es-MX"/>
        </a:p>
      </dgm:t>
    </dgm:pt>
    <dgm:pt modelId="{3A439303-084A-40EB-B084-F113B92F4124}">
      <dgm:prSet phldrT="[Texto]" custT="1"/>
      <dgm:spPr/>
      <dgm:t>
        <a:bodyPr/>
        <a:lstStyle/>
        <a:p>
          <a:r>
            <a:rPr lang="es-MX" sz="1800" dirty="0" smtClean="0">
              <a:latin typeface="Calibri" panose="020F0502020204030204" pitchFamily="34" charset="0"/>
              <a:cs typeface="Calibri" panose="020F0502020204030204" pitchFamily="34" charset="0"/>
            </a:rPr>
            <a:t>Reglas de Operación 1990</a:t>
          </a:r>
          <a:endParaRPr lang="es-MX" sz="1800" dirty="0">
            <a:latin typeface="Calibri" panose="020F0502020204030204" pitchFamily="34" charset="0"/>
            <a:cs typeface="Calibri" panose="020F0502020204030204" pitchFamily="34" charset="0"/>
          </a:endParaRPr>
        </a:p>
      </dgm:t>
    </dgm:pt>
    <dgm:pt modelId="{E8EF0201-3247-4CCB-9EFE-646BD9EE6211}" type="parTrans" cxnId="{FB671D7E-E3B7-4012-B557-0D8299A4B889}">
      <dgm:prSet/>
      <dgm:spPr/>
      <dgm:t>
        <a:bodyPr/>
        <a:lstStyle/>
        <a:p>
          <a:endParaRPr lang="es-MX"/>
        </a:p>
      </dgm:t>
    </dgm:pt>
    <dgm:pt modelId="{F7E89BFF-078D-45CA-838F-2EAAC41BAC0F}" type="sibTrans" cxnId="{FB671D7E-E3B7-4012-B557-0D8299A4B889}">
      <dgm:prSet/>
      <dgm:spPr/>
      <dgm:t>
        <a:bodyPr/>
        <a:lstStyle/>
        <a:p>
          <a:endParaRPr lang="es-MX"/>
        </a:p>
      </dgm:t>
    </dgm:pt>
    <dgm:pt modelId="{C8FFE08E-5FEA-4B86-920E-B7780CCB2756}" type="pres">
      <dgm:prSet presAssocID="{919482A1-E1CA-4449-B019-9284FAE01035}" presName="Name0" presStyleCnt="0">
        <dgm:presLayoutVars>
          <dgm:dir/>
          <dgm:resizeHandles val="exact"/>
        </dgm:presLayoutVars>
      </dgm:prSet>
      <dgm:spPr/>
    </dgm:pt>
    <dgm:pt modelId="{B24BA9CD-7B40-4902-B613-6768CD56B4AA}" type="pres">
      <dgm:prSet presAssocID="{919482A1-E1CA-4449-B019-9284FAE01035}" presName="arrow" presStyleLbl="bgShp" presStyleIdx="0" presStyleCnt="1"/>
      <dgm:spPr/>
    </dgm:pt>
    <dgm:pt modelId="{A039B9EA-F484-427A-A6D6-FC31E5EE6847}" type="pres">
      <dgm:prSet presAssocID="{919482A1-E1CA-4449-B019-9284FAE01035}" presName="points" presStyleCnt="0"/>
      <dgm:spPr/>
    </dgm:pt>
    <dgm:pt modelId="{F6CFB3D5-683E-49BB-A08E-255931998C24}" type="pres">
      <dgm:prSet presAssocID="{F682977E-E7CF-4965-AC53-B805B2F23F3C}" presName="compositeA" presStyleCnt="0"/>
      <dgm:spPr/>
    </dgm:pt>
    <dgm:pt modelId="{5CF2C1CE-4A83-4C03-BD05-5D631E7F9D14}" type="pres">
      <dgm:prSet presAssocID="{F682977E-E7CF-4965-AC53-B805B2F23F3C}" presName="textA" presStyleLbl="revTx" presStyleIdx="0" presStyleCnt="8" custScaleX="193151">
        <dgm:presLayoutVars>
          <dgm:bulletEnabled val="1"/>
        </dgm:presLayoutVars>
      </dgm:prSet>
      <dgm:spPr/>
      <dgm:t>
        <a:bodyPr/>
        <a:lstStyle/>
        <a:p>
          <a:endParaRPr lang="es-MX"/>
        </a:p>
      </dgm:t>
    </dgm:pt>
    <dgm:pt modelId="{1FAE1035-D891-4752-BFF7-EC3769C81009}" type="pres">
      <dgm:prSet presAssocID="{F682977E-E7CF-4965-AC53-B805B2F23F3C}" presName="circleA" presStyleLbl="node1" presStyleIdx="0" presStyleCnt="8"/>
      <dgm:spPr/>
    </dgm:pt>
    <dgm:pt modelId="{276B0EEE-A971-4BDD-B726-971C476EA548}" type="pres">
      <dgm:prSet presAssocID="{F682977E-E7CF-4965-AC53-B805B2F23F3C}" presName="spaceA" presStyleCnt="0"/>
      <dgm:spPr/>
    </dgm:pt>
    <dgm:pt modelId="{5F39EF11-97B2-4C1E-BE76-0E9D907D4A9C}" type="pres">
      <dgm:prSet presAssocID="{ADCD630A-E6DC-4AAF-8D3E-F5419F3F6DBC}" presName="space" presStyleCnt="0"/>
      <dgm:spPr/>
    </dgm:pt>
    <dgm:pt modelId="{834A3006-E6AD-44C2-94D8-60D680714025}" type="pres">
      <dgm:prSet presAssocID="{013861DC-4F1A-4DFB-9F7E-F50105189BAF}" presName="compositeB" presStyleCnt="0"/>
      <dgm:spPr/>
    </dgm:pt>
    <dgm:pt modelId="{25EC96EF-97AD-4DB7-AFF4-711C751328F2}" type="pres">
      <dgm:prSet presAssocID="{013861DC-4F1A-4DFB-9F7E-F50105189BAF}" presName="textB" presStyleLbl="revTx" presStyleIdx="1" presStyleCnt="8" custScaleX="123086">
        <dgm:presLayoutVars>
          <dgm:bulletEnabled val="1"/>
        </dgm:presLayoutVars>
      </dgm:prSet>
      <dgm:spPr/>
      <dgm:t>
        <a:bodyPr/>
        <a:lstStyle/>
        <a:p>
          <a:endParaRPr lang="es-MX"/>
        </a:p>
      </dgm:t>
    </dgm:pt>
    <dgm:pt modelId="{19423B73-3738-4BAE-B3D2-F9B2CD3CACBC}" type="pres">
      <dgm:prSet presAssocID="{013861DC-4F1A-4DFB-9F7E-F50105189BAF}" presName="circleB" presStyleLbl="node1" presStyleIdx="1" presStyleCnt="8"/>
      <dgm:spPr/>
    </dgm:pt>
    <dgm:pt modelId="{DBB513F8-0FA9-420D-BFCF-DC5745623092}" type="pres">
      <dgm:prSet presAssocID="{013861DC-4F1A-4DFB-9F7E-F50105189BAF}" presName="spaceB" presStyleCnt="0"/>
      <dgm:spPr/>
    </dgm:pt>
    <dgm:pt modelId="{57648A6A-C36C-487E-8461-027061FBB8AD}" type="pres">
      <dgm:prSet presAssocID="{878D3C88-6B09-4E93-8A1F-BD7FE1D0085D}" presName="space" presStyleCnt="0"/>
      <dgm:spPr/>
    </dgm:pt>
    <dgm:pt modelId="{1ECD9E09-DD3B-4213-AA25-4621B203E75A}" type="pres">
      <dgm:prSet presAssocID="{EB173695-4B82-43D5-A20B-776B4AC0C868}" presName="compositeA" presStyleCnt="0"/>
      <dgm:spPr/>
    </dgm:pt>
    <dgm:pt modelId="{BAA99276-2163-45F2-973B-AB99915795AB}" type="pres">
      <dgm:prSet presAssocID="{EB173695-4B82-43D5-A20B-776B4AC0C868}" presName="textA" presStyleLbl="revTx" presStyleIdx="2" presStyleCnt="8" custScaleX="174029">
        <dgm:presLayoutVars>
          <dgm:bulletEnabled val="1"/>
        </dgm:presLayoutVars>
      </dgm:prSet>
      <dgm:spPr/>
      <dgm:t>
        <a:bodyPr/>
        <a:lstStyle/>
        <a:p>
          <a:endParaRPr lang="es-MX"/>
        </a:p>
      </dgm:t>
    </dgm:pt>
    <dgm:pt modelId="{CA682ACE-E19E-4454-83FF-6A6ABE7AE7A3}" type="pres">
      <dgm:prSet presAssocID="{EB173695-4B82-43D5-A20B-776B4AC0C868}" presName="circleA" presStyleLbl="node1" presStyleIdx="2" presStyleCnt="8"/>
      <dgm:spPr/>
    </dgm:pt>
    <dgm:pt modelId="{93CB6C2D-4F96-43D2-A917-3FB0B3D4C726}" type="pres">
      <dgm:prSet presAssocID="{EB173695-4B82-43D5-A20B-776B4AC0C868}" presName="spaceA" presStyleCnt="0"/>
      <dgm:spPr/>
    </dgm:pt>
    <dgm:pt modelId="{6DA6FD66-B1B0-4E9F-B381-381441617080}" type="pres">
      <dgm:prSet presAssocID="{CA423247-309D-45F2-BEA9-41F72EEDDAC1}" presName="space" presStyleCnt="0"/>
      <dgm:spPr/>
    </dgm:pt>
    <dgm:pt modelId="{364C4064-FD72-4EE5-840A-B5C5B7843A16}" type="pres">
      <dgm:prSet presAssocID="{7383311A-ACC3-49BA-9D88-73201A14412B}" presName="compositeB" presStyleCnt="0"/>
      <dgm:spPr/>
    </dgm:pt>
    <dgm:pt modelId="{E340AFC0-2E4A-4133-8F66-86580478C7AB}" type="pres">
      <dgm:prSet presAssocID="{7383311A-ACC3-49BA-9D88-73201A14412B}" presName="textB" presStyleLbl="revTx" presStyleIdx="3" presStyleCnt="8" custScaleX="165620">
        <dgm:presLayoutVars>
          <dgm:bulletEnabled val="1"/>
        </dgm:presLayoutVars>
      </dgm:prSet>
      <dgm:spPr/>
      <dgm:t>
        <a:bodyPr/>
        <a:lstStyle/>
        <a:p>
          <a:endParaRPr lang="es-MX"/>
        </a:p>
      </dgm:t>
    </dgm:pt>
    <dgm:pt modelId="{1933FFA0-1E12-4798-A665-0CFF655C6C8D}" type="pres">
      <dgm:prSet presAssocID="{7383311A-ACC3-49BA-9D88-73201A14412B}" presName="circleB" presStyleLbl="node1" presStyleIdx="3" presStyleCnt="8"/>
      <dgm:spPr/>
    </dgm:pt>
    <dgm:pt modelId="{1608CFA1-4A3E-40E6-8DF4-2C8D7CEBAE40}" type="pres">
      <dgm:prSet presAssocID="{7383311A-ACC3-49BA-9D88-73201A14412B}" presName="spaceB" presStyleCnt="0"/>
      <dgm:spPr/>
    </dgm:pt>
    <dgm:pt modelId="{7569A990-D087-477D-9841-113C44B047B1}" type="pres">
      <dgm:prSet presAssocID="{CB8A4A9A-B26F-4825-8EEA-D7A3A7A7E95B}" presName="space" presStyleCnt="0"/>
      <dgm:spPr/>
    </dgm:pt>
    <dgm:pt modelId="{9A729C7F-DC13-49F0-96F6-1083AC2270E1}" type="pres">
      <dgm:prSet presAssocID="{151216FC-EB38-42DB-A82B-649FA8FB9070}" presName="compositeA" presStyleCnt="0"/>
      <dgm:spPr/>
    </dgm:pt>
    <dgm:pt modelId="{E65C8C06-D1E1-4166-B8F8-42B6B31D2B8E}" type="pres">
      <dgm:prSet presAssocID="{151216FC-EB38-42DB-A82B-649FA8FB9070}" presName="textA" presStyleLbl="revTx" presStyleIdx="4" presStyleCnt="8" custScaleX="171003">
        <dgm:presLayoutVars>
          <dgm:bulletEnabled val="1"/>
        </dgm:presLayoutVars>
      </dgm:prSet>
      <dgm:spPr/>
      <dgm:t>
        <a:bodyPr/>
        <a:lstStyle/>
        <a:p>
          <a:endParaRPr lang="es-MX"/>
        </a:p>
      </dgm:t>
    </dgm:pt>
    <dgm:pt modelId="{3EBA8028-244C-4FA3-A8C8-0FA2714ACC06}" type="pres">
      <dgm:prSet presAssocID="{151216FC-EB38-42DB-A82B-649FA8FB9070}" presName="circleA" presStyleLbl="node1" presStyleIdx="4" presStyleCnt="8"/>
      <dgm:spPr/>
    </dgm:pt>
    <dgm:pt modelId="{D10F5975-4921-471F-B36F-EFBE7F8F0D98}" type="pres">
      <dgm:prSet presAssocID="{151216FC-EB38-42DB-A82B-649FA8FB9070}" presName="spaceA" presStyleCnt="0"/>
      <dgm:spPr/>
    </dgm:pt>
    <dgm:pt modelId="{E95DC1D8-BBE7-466E-A839-CC3256109C10}" type="pres">
      <dgm:prSet presAssocID="{4B882052-BBAD-46E5-86E8-5CB0B02DF61B}" presName="space" presStyleCnt="0"/>
      <dgm:spPr/>
    </dgm:pt>
    <dgm:pt modelId="{9492D1BD-4654-4252-A29B-8516972FC4E2}" type="pres">
      <dgm:prSet presAssocID="{F5C687D6-B7A6-4047-89F9-47EDD7AABF3E}" presName="compositeB" presStyleCnt="0"/>
      <dgm:spPr/>
    </dgm:pt>
    <dgm:pt modelId="{D5D42E8B-A5D9-47AB-AC9A-13056BCF33BD}" type="pres">
      <dgm:prSet presAssocID="{F5C687D6-B7A6-4047-89F9-47EDD7AABF3E}" presName="textB" presStyleLbl="revTx" presStyleIdx="5" presStyleCnt="8" custScaleX="167842">
        <dgm:presLayoutVars>
          <dgm:bulletEnabled val="1"/>
        </dgm:presLayoutVars>
      </dgm:prSet>
      <dgm:spPr/>
      <dgm:t>
        <a:bodyPr/>
        <a:lstStyle/>
        <a:p>
          <a:endParaRPr lang="es-MX"/>
        </a:p>
      </dgm:t>
    </dgm:pt>
    <dgm:pt modelId="{C56BA38E-B1D5-4D23-8207-3BC15DD5B606}" type="pres">
      <dgm:prSet presAssocID="{F5C687D6-B7A6-4047-89F9-47EDD7AABF3E}" presName="circleB" presStyleLbl="node1" presStyleIdx="5" presStyleCnt="8"/>
      <dgm:spPr/>
    </dgm:pt>
    <dgm:pt modelId="{A61A17D6-EC0A-4C1C-B1F8-271C6D26DBFC}" type="pres">
      <dgm:prSet presAssocID="{F5C687D6-B7A6-4047-89F9-47EDD7AABF3E}" presName="spaceB" presStyleCnt="0"/>
      <dgm:spPr/>
    </dgm:pt>
    <dgm:pt modelId="{79118EA8-A323-43C9-BEC3-7E763A34E985}" type="pres">
      <dgm:prSet presAssocID="{D7803071-D5DD-43C8-B1BE-49C013D366C3}" presName="space" presStyleCnt="0"/>
      <dgm:spPr/>
    </dgm:pt>
    <dgm:pt modelId="{41F57487-BA35-4929-8297-81676A42EAA2}" type="pres">
      <dgm:prSet presAssocID="{3A439303-084A-40EB-B084-F113B92F4124}" presName="compositeA" presStyleCnt="0"/>
      <dgm:spPr/>
    </dgm:pt>
    <dgm:pt modelId="{4742148F-6B5E-4820-AB5B-21F9C3F9108D}" type="pres">
      <dgm:prSet presAssocID="{3A439303-084A-40EB-B084-F113B92F4124}" presName="textA" presStyleLbl="revTx" presStyleIdx="6" presStyleCnt="8" custScaleX="198917">
        <dgm:presLayoutVars>
          <dgm:bulletEnabled val="1"/>
        </dgm:presLayoutVars>
      </dgm:prSet>
      <dgm:spPr/>
      <dgm:t>
        <a:bodyPr/>
        <a:lstStyle/>
        <a:p>
          <a:endParaRPr lang="es-MX"/>
        </a:p>
      </dgm:t>
    </dgm:pt>
    <dgm:pt modelId="{A9F9BFDD-2B6F-418E-AF8E-D73520BB54C0}" type="pres">
      <dgm:prSet presAssocID="{3A439303-084A-40EB-B084-F113B92F4124}" presName="circleA" presStyleLbl="node1" presStyleIdx="6" presStyleCnt="8"/>
      <dgm:spPr/>
    </dgm:pt>
    <dgm:pt modelId="{46FEFC9A-7866-4941-9FBD-59C85DD0790C}" type="pres">
      <dgm:prSet presAssocID="{3A439303-084A-40EB-B084-F113B92F4124}" presName="spaceA" presStyleCnt="0"/>
      <dgm:spPr/>
    </dgm:pt>
    <dgm:pt modelId="{C5548B8B-272E-4129-A902-189C8DEF986C}" type="pres">
      <dgm:prSet presAssocID="{F7E89BFF-078D-45CA-838F-2EAAC41BAC0F}" presName="space" presStyleCnt="0"/>
      <dgm:spPr/>
    </dgm:pt>
    <dgm:pt modelId="{1082C1E0-DF7C-4DFC-A750-FE1D6479104A}" type="pres">
      <dgm:prSet presAssocID="{1736FCB6-B7BC-409B-A9DF-4A561C25150A}" presName="compositeB" presStyleCnt="0"/>
      <dgm:spPr/>
    </dgm:pt>
    <dgm:pt modelId="{49F7B195-140A-41E5-9B8F-C3A613C58C39}" type="pres">
      <dgm:prSet presAssocID="{1736FCB6-B7BC-409B-A9DF-4A561C25150A}" presName="textB" presStyleLbl="revTx" presStyleIdx="7" presStyleCnt="8" custScaleX="201996">
        <dgm:presLayoutVars>
          <dgm:bulletEnabled val="1"/>
        </dgm:presLayoutVars>
      </dgm:prSet>
      <dgm:spPr/>
      <dgm:t>
        <a:bodyPr/>
        <a:lstStyle/>
        <a:p>
          <a:endParaRPr lang="es-MX"/>
        </a:p>
      </dgm:t>
    </dgm:pt>
    <dgm:pt modelId="{0CD08E9E-B7FE-499F-9056-C2F398370C50}" type="pres">
      <dgm:prSet presAssocID="{1736FCB6-B7BC-409B-A9DF-4A561C25150A}" presName="circleB" presStyleLbl="node1" presStyleIdx="7" presStyleCnt="8"/>
      <dgm:spPr/>
    </dgm:pt>
    <dgm:pt modelId="{A3F9077D-3358-40B9-9CCA-0D04E0CEA642}" type="pres">
      <dgm:prSet presAssocID="{1736FCB6-B7BC-409B-A9DF-4A561C25150A}" presName="spaceB" presStyleCnt="0"/>
      <dgm:spPr/>
    </dgm:pt>
  </dgm:ptLst>
  <dgm:cxnLst>
    <dgm:cxn modelId="{4D6BF747-2178-4AC4-A2BD-66C7A619B55F}" type="presOf" srcId="{F682977E-E7CF-4965-AC53-B805B2F23F3C}" destId="{5CF2C1CE-4A83-4C03-BD05-5D631E7F9D14}" srcOrd="0" destOrd="0" presId="urn:microsoft.com/office/officeart/2005/8/layout/hProcess11"/>
    <dgm:cxn modelId="{E922E7AB-BFD8-4D7D-AA9D-227A2C3E3588}" type="presOf" srcId="{919482A1-E1CA-4449-B019-9284FAE01035}" destId="{C8FFE08E-5FEA-4B86-920E-B7780CCB2756}" srcOrd="0" destOrd="0" presId="urn:microsoft.com/office/officeart/2005/8/layout/hProcess11"/>
    <dgm:cxn modelId="{27DD6198-2FC9-421F-9154-BD2C591CBA63}" type="presOf" srcId="{3A439303-084A-40EB-B084-F113B92F4124}" destId="{4742148F-6B5E-4820-AB5B-21F9C3F9108D}" srcOrd="0" destOrd="0" presId="urn:microsoft.com/office/officeart/2005/8/layout/hProcess11"/>
    <dgm:cxn modelId="{A962723D-A475-4895-8DD8-EB97DAE568D5}" srcId="{919482A1-E1CA-4449-B019-9284FAE01035}" destId="{7383311A-ACC3-49BA-9D88-73201A14412B}" srcOrd="3" destOrd="0" parTransId="{0A6CC212-6165-4B9D-B13C-ADB17C5FC25F}" sibTransId="{CB8A4A9A-B26F-4825-8EEA-D7A3A7A7E95B}"/>
    <dgm:cxn modelId="{1618677D-E9AA-469A-94D0-CA8026B7EBCA}" srcId="{919482A1-E1CA-4449-B019-9284FAE01035}" destId="{151216FC-EB38-42DB-A82B-649FA8FB9070}" srcOrd="4" destOrd="0" parTransId="{F2A7C2F9-4F14-48B2-9D4E-F7379D6E6340}" sibTransId="{4B882052-BBAD-46E5-86E8-5CB0B02DF61B}"/>
    <dgm:cxn modelId="{83FA5594-F6FD-490C-8A65-941ABB3B18DB}" type="presOf" srcId="{EB173695-4B82-43D5-A20B-776B4AC0C868}" destId="{BAA99276-2163-45F2-973B-AB99915795AB}" srcOrd="0" destOrd="0" presId="urn:microsoft.com/office/officeart/2005/8/layout/hProcess11"/>
    <dgm:cxn modelId="{7974978A-3D0B-4C94-B678-6836AF959B69}" type="presOf" srcId="{F5C687D6-B7A6-4047-89F9-47EDD7AABF3E}" destId="{D5D42E8B-A5D9-47AB-AC9A-13056BCF33BD}" srcOrd="0" destOrd="0" presId="urn:microsoft.com/office/officeart/2005/8/layout/hProcess11"/>
    <dgm:cxn modelId="{46D1A24B-50DE-487C-9869-B37B5C01527B}" type="presOf" srcId="{013861DC-4F1A-4DFB-9F7E-F50105189BAF}" destId="{25EC96EF-97AD-4DB7-AFF4-711C751328F2}" srcOrd="0" destOrd="0" presId="urn:microsoft.com/office/officeart/2005/8/layout/hProcess11"/>
    <dgm:cxn modelId="{AABD0FE9-4445-4E5C-B562-2358053C2C65}" srcId="{919482A1-E1CA-4449-B019-9284FAE01035}" destId="{013861DC-4F1A-4DFB-9F7E-F50105189BAF}" srcOrd="1" destOrd="0" parTransId="{3D1E0907-5DAD-4AA2-9DE8-7AA650E6C0B1}" sibTransId="{878D3C88-6B09-4E93-8A1F-BD7FE1D0085D}"/>
    <dgm:cxn modelId="{4E99E98A-3676-41AB-AFE7-0FEF119FE719}" type="presOf" srcId="{151216FC-EB38-42DB-A82B-649FA8FB9070}" destId="{E65C8C06-D1E1-4166-B8F8-42B6B31D2B8E}" srcOrd="0" destOrd="0" presId="urn:microsoft.com/office/officeart/2005/8/layout/hProcess11"/>
    <dgm:cxn modelId="{62B81E14-BF32-4214-9426-01F5ADB118AB}" srcId="{919482A1-E1CA-4449-B019-9284FAE01035}" destId="{F5C687D6-B7A6-4047-89F9-47EDD7AABF3E}" srcOrd="5" destOrd="0" parTransId="{E52666F9-B9AF-48B4-8D12-91F5521086A0}" sibTransId="{D7803071-D5DD-43C8-B1BE-49C013D366C3}"/>
    <dgm:cxn modelId="{D3F0DA36-E498-4F4A-9A66-65D7017EB362}" type="presOf" srcId="{7383311A-ACC3-49BA-9D88-73201A14412B}" destId="{E340AFC0-2E4A-4133-8F66-86580478C7AB}" srcOrd="0" destOrd="0" presId="urn:microsoft.com/office/officeart/2005/8/layout/hProcess11"/>
    <dgm:cxn modelId="{38189567-1519-46AB-8740-1D724AC4A31D}" srcId="{919482A1-E1CA-4449-B019-9284FAE01035}" destId="{EB173695-4B82-43D5-A20B-776B4AC0C868}" srcOrd="2" destOrd="0" parTransId="{4E8B60E1-E59D-43C4-B707-C87DF6CF844B}" sibTransId="{CA423247-309D-45F2-BEA9-41F72EEDDAC1}"/>
    <dgm:cxn modelId="{A1363346-4561-4103-8CE8-8808B30E74F8}" srcId="{919482A1-E1CA-4449-B019-9284FAE01035}" destId="{1736FCB6-B7BC-409B-A9DF-4A561C25150A}" srcOrd="7" destOrd="0" parTransId="{30DD854F-2D2E-4EFE-8A20-12F6E759C914}" sibTransId="{FB9FF31E-51A6-4CF9-9F57-361283476EB5}"/>
    <dgm:cxn modelId="{840EFF3E-94A5-4EA4-977F-60F9A09876F9}" type="presOf" srcId="{1736FCB6-B7BC-409B-A9DF-4A561C25150A}" destId="{49F7B195-140A-41E5-9B8F-C3A613C58C39}" srcOrd="0" destOrd="0" presId="urn:microsoft.com/office/officeart/2005/8/layout/hProcess11"/>
    <dgm:cxn modelId="{FB671D7E-E3B7-4012-B557-0D8299A4B889}" srcId="{919482A1-E1CA-4449-B019-9284FAE01035}" destId="{3A439303-084A-40EB-B084-F113B92F4124}" srcOrd="6" destOrd="0" parTransId="{E8EF0201-3247-4CCB-9EFE-646BD9EE6211}" sibTransId="{F7E89BFF-078D-45CA-838F-2EAAC41BAC0F}"/>
    <dgm:cxn modelId="{8F9CC04C-820D-42C9-8992-19126BD90958}" srcId="{919482A1-E1CA-4449-B019-9284FAE01035}" destId="{F682977E-E7CF-4965-AC53-B805B2F23F3C}" srcOrd="0" destOrd="0" parTransId="{5C3E1EFB-B0C5-4F82-AF06-E4CCD3C33846}" sibTransId="{ADCD630A-E6DC-4AAF-8D3E-F5419F3F6DBC}"/>
    <dgm:cxn modelId="{27897CCD-EAB5-42C3-BED5-8935AF7B778E}" type="presParOf" srcId="{C8FFE08E-5FEA-4B86-920E-B7780CCB2756}" destId="{B24BA9CD-7B40-4902-B613-6768CD56B4AA}" srcOrd="0" destOrd="0" presId="urn:microsoft.com/office/officeart/2005/8/layout/hProcess11"/>
    <dgm:cxn modelId="{A400BED3-ED64-4598-8803-A4251E0F2355}" type="presParOf" srcId="{C8FFE08E-5FEA-4B86-920E-B7780CCB2756}" destId="{A039B9EA-F484-427A-A6D6-FC31E5EE6847}" srcOrd="1" destOrd="0" presId="urn:microsoft.com/office/officeart/2005/8/layout/hProcess11"/>
    <dgm:cxn modelId="{08AA5BBB-C81A-4025-8EF5-B387A2F33773}" type="presParOf" srcId="{A039B9EA-F484-427A-A6D6-FC31E5EE6847}" destId="{F6CFB3D5-683E-49BB-A08E-255931998C24}" srcOrd="0" destOrd="0" presId="urn:microsoft.com/office/officeart/2005/8/layout/hProcess11"/>
    <dgm:cxn modelId="{06B51FD0-042E-4496-98EA-FE1552D75DA0}" type="presParOf" srcId="{F6CFB3D5-683E-49BB-A08E-255931998C24}" destId="{5CF2C1CE-4A83-4C03-BD05-5D631E7F9D14}" srcOrd="0" destOrd="0" presId="urn:microsoft.com/office/officeart/2005/8/layout/hProcess11"/>
    <dgm:cxn modelId="{5FCD32E5-DACF-4E40-AA0E-A3C8E747224D}" type="presParOf" srcId="{F6CFB3D5-683E-49BB-A08E-255931998C24}" destId="{1FAE1035-D891-4752-BFF7-EC3769C81009}" srcOrd="1" destOrd="0" presId="urn:microsoft.com/office/officeart/2005/8/layout/hProcess11"/>
    <dgm:cxn modelId="{15D4EFE7-148E-4EF7-ACA3-E1262CC2A2C8}" type="presParOf" srcId="{F6CFB3D5-683E-49BB-A08E-255931998C24}" destId="{276B0EEE-A971-4BDD-B726-971C476EA548}" srcOrd="2" destOrd="0" presId="urn:microsoft.com/office/officeart/2005/8/layout/hProcess11"/>
    <dgm:cxn modelId="{FE1405F4-C824-4957-BADB-A605E142BD58}" type="presParOf" srcId="{A039B9EA-F484-427A-A6D6-FC31E5EE6847}" destId="{5F39EF11-97B2-4C1E-BE76-0E9D907D4A9C}" srcOrd="1" destOrd="0" presId="urn:microsoft.com/office/officeart/2005/8/layout/hProcess11"/>
    <dgm:cxn modelId="{F042CAAE-B9E1-446B-883D-11FD449BAB16}" type="presParOf" srcId="{A039B9EA-F484-427A-A6D6-FC31E5EE6847}" destId="{834A3006-E6AD-44C2-94D8-60D680714025}" srcOrd="2" destOrd="0" presId="urn:microsoft.com/office/officeart/2005/8/layout/hProcess11"/>
    <dgm:cxn modelId="{5BE3E26B-6EDA-487D-893F-73C11192B03C}" type="presParOf" srcId="{834A3006-E6AD-44C2-94D8-60D680714025}" destId="{25EC96EF-97AD-4DB7-AFF4-711C751328F2}" srcOrd="0" destOrd="0" presId="urn:microsoft.com/office/officeart/2005/8/layout/hProcess11"/>
    <dgm:cxn modelId="{B00C3F16-770B-4BC7-AE21-97CA6ED736B6}" type="presParOf" srcId="{834A3006-E6AD-44C2-94D8-60D680714025}" destId="{19423B73-3738-4BAE-B3D2-F9B2CD3CACBC}" srcOrd="1" destOrd="0" presId="urn:microsoft.com/office/officeart/2005/8/layout/hProcess11"/>
    <dgm:cxn modelId="{AB0D0BB7-B774-4803-9C0E-7A190CACE497}" type="presParOf" srcId="{834A3006-E6AD-44C2-94D8-60D680714025}" destId="{DBB513F8-0FA9-420D-BFCF-DC5745623092}" srcOrd="2" destOrd="0" presId="urn:microsoft.com/office/officeart/2005/8/layout/hProcess11"/>
    <dgm:cxn modelId="{94239439-670E-4EE9-B573-966ABBA33822}" type="presParOf" srcId="{A039B9EA-F484-427A-A6D6-FC31E5EE6847}" destId="{57648A6A-C36C-487E-8461-027061FBB8AD}" srcOrd="3" destOrd="0" presId="urn:microsoft.com/office/officeart/2005/8/layout/hProcess11"/>
    <dgm:cxn modelId="{AF1B193D-30C4-4908-9718-B68ABFF711A2}" type="presParOf" srcId="{A039B9EA-F484-427A-A6D6-FC31E5EE6847}" destId="{1ECD9E09-DD3B-4213-AA25-4621B203E75A}" srcOrd="4" destOrd="0" presId="urn:microsoft.com/office/officeart/2005/8/layout/hProcess11"/>
    <dgm:cxn modelId="{B4632F33-0865-45E6-A355-A6C30CF73A2D}" type="presParOf" srcId="{1ECD9E09-DD3B-4213-AA25-4621B203E75A}" destId="{BAA99276-2163-45F2-973B-AB99915795AB}" srcOrd="0" destOrd="0" presId="urn:microsoft.com/office/officeart/2005/8/layout/hProcess11"/>
    <dgm:cxn modelId="{466C3610-35AE-402C-BF5D-C1D456E26E5E}" type="presParOf" srcId="{1ECD9E09-DD3B-4213-AA25-4621B203E75A}" destId="{CA682ACE-E19E-4454-83FF-6A6ABE7AE7A3}" srcOrd="1" destOrd="0" presId="urn:microsoft.com/office/officeart/2005/8/layout/hProcess11"/>
    <dgm:cxn modelId="{4ABC6AC4-927D-4590-A135-41D310B19A96}" type="presParOf" srcId="{1ECD9E09-DD3B-4213-AA25-4621B203E75A}" destId="{93CB6C2D-4F96-43D2-A917-3FB0B3D4C726}" srcOrd="2" destOrd="0" presId="urn:microsoft.com/office/officeart/2005/8/layout/hProcess11"/>
    <dgm:cxn modelId="{BC1E8B8B-E529-401C-933B-C81E164A9493}" type="presParOf" srcId="{A039B9EA-F484-427A-A6D6-FC31E5EE6847}" destId="{6DA6FD66-B1B0-4E9F-B381-381441617080}" srcOrd="5" destOrd="0" presId="urn:microsoft.com/office/officeart/2005/8/layout/hProcess11"/>
    <dgm:cxn modelId="{868435BA-9FCD-4A35-8978-983590D5B236}" type="presParOf" srcId="{A039B9EA-F484-427A-A6D6-FC31E5EE6847}" destId="{364C4064-FD72-4EE5-840A-B5C5B7843A16}" srcOrd="6" destOrd="0" presId="urn:microsoft.com/office/officeart/2005/8/layout/hProcess11"/>
    <dgm:cxn modelId="{A0789A96-8E9E-4930-9843-BAB235CF0C2A}" type="presParOf" srcId="{364C4064-FD72-4EE5-840A-B5C5B7843A16}" destId="{E340AFC0-2E4A-4133-8F66-86580478C7AB}" srcOrd="0" destOrd="0" presId="urn:microsoft.com/office/officeart/2005/8/layout/hProcess11"/>
    <dgm:cxn modelId="{C05EDCAD-4197-47F0-A23F-41E36F526F57}" type="presParOf" srcId="{364C4064-FD72-4EE5-840A-B5C5B7843A16}" destId="{1933FFA0-1E12-4798-A665-0CFF655C6C8D}" srcOrd="1" destOrd="0" presId="urn:microsoft.com/office/officeart/2005/8/layout/hProcess11"/>
    <dgm:cxn modelId="{4468405F-A0D6-498F-9347-FA949C6A6499}" type="presParOf" srcId="{364C4064-FD72-4EE5-840A-B5C5B7843A16}" destId="{1608CFA1-4A3E-40E6-8DF4-2C8D7CEBAE40}" srcOrd="2" destOrd="0" presId="urn:microsoft.com/office/officeart/2005/8/layout/hProcess11"/>
    <dgm:cxn modelId="{6924093C-2441-4E2B-8372-2937AD45929C}" type="presParOf" srcId="{A039B9EA-F484-427A-A6D6-FC31E5EE6847}" destId="{7569A990-D087-477D-9841-113C44B047B1}" srcOrd="7" destOrd="0" presId="urn:microsoft.com/office/officeart/2005/8/layout/hProcess11"/>
    <dgm:cxn modelId="{0F1CA661-4724-4B44-91D6-D42438E845B5}" type="presParOf" srcId="{A039B9EA-F484-427A-A6D6-FC31E5EE6847}" destId="{9A729C7F-DC13-49F0-96F6-1083AC2270E1}" srcOrd="8" destOrd="0" presId="urn:microsoft.com/office/officeart/2005/8/layout/hProcess11"/>
    <dgm:cxn modelId="{9239A107-CF14-49B3-A7C7-069375AF190B}" type="presParOf" srcId="{9A729C7F-DC13-49F0-96F6-1083AC2270E1}" destId="{E65C8C06-D1E1-4166-B8F8-42B6B31D2B8E}" srcOrd="0" destOrd="0" presId="urn:microsoft.com/office/officeart/2005/8/layout/hProcess11"/>
    <dgm:cxn modelId="{C4954C20-487B-447B-8BA6-F384F2B3F22C}" type="presParOf" srcId="{9A729C7F-DC13-49F0-96F6-1083AC2270E1}" destId="{3EBA8028-244C-4FA3-A8C8-0FA2714ACC06}" srcOrd="1" destOrd="0" presId="urn:microsoft.com/office/officeart/2005/8/layout/hProcess11"/>
    <dgm:cxn modelId="{579224CD-C8AC-47AC-AC4D-CE6E4C944241}" type="presParOf" srcId="{9A729C7F-DC13-49F0-96F6-1083AC2270E1}" destId="{D10F5975-4921-471F-B36F-EFBE7F8F0D98}" srcOrd="2" destOrd="0" presId="urn:microsoft.com/office/officeart/2005/8/layout/hProcess11"/>
    <dgm:cxn modelId="{E3DAE804-0475-4422-9DDD-E40281B0AACB}" type="presParOf" srcId="{A039B9EA-F484-427A-A6D6-FC31E5EE6847}" destId="{E95DC1D8-BBE7-466E-A839-CC3256109C10}" srcOrd="9" destOrd="0" presId="urn:microsoft.com/office/officeart/2005/8/layout/hProcess11"/>
    <dgm:cxn modelId="{3110ABC5-4B76-4A70-BEA4-9F9148E5610E}" type="presParOf" srcId="{A039B9EA-F484-427A-A6D6-FC31E5EE6847}" destId="{9492D1BD-4654-4252-A29B-8516972FC4E2}" srcOrd="10" destOrd="0" presId="urn:microsoft.com/office/officeart/2005/8/layout/hProcess11"/>
    <dgm:cxn modelId="{83DFBFBA-A427-4DC8-926B-E783D6F568CE}" type="presParOf" srcId="{9492D1BD-4654-4252-A29B-8516972FC4E2}" destId="{D5D42E8B-A5D9-47AB-AC9A-13056BCF33BD}" srcOrd="0" destOrd="0" presId="urn:microsoft.com/office/officeart/2005/8/layout/hProcess11"/>
    <dgm:cxn modelId="{7FCDE47F-89CB-4EF3-865B-59976D5E9FDE}" type="presParOf" srcId="{9492D1BD-4654-4252-A29B-8516972FC4E2}" destId="{C56BA38E-B1D5-4D23-8207-3BC15DD5B606}" srcOrd="1" destOrd="0" presId="urn:microsoft.com/office/officeart/2005/8/layout/hProcess11"/>
    <dgm:cxn modelId="{B6AD90D9-EBC9-4CD4-B06D-1931109C5E12}" type="presParOf" srcId="{9492D1BD-4654-4252-A29B-8516972FC4E2}" destId="{A61A17D6-EC0A-4C1C-B1F8-271C6D26DBFC}" srcOrd="2" destOrd="0" presId="urn:microsoft.com/office/officeart/2005/8/layout/hProcess11"/>
    <dgm:cxn modelId="{5CA6E436-C117-40AD-B820-C6046E7108FB}" type="presParOf" srcId="{A039B9EA-F484-427A-A6D6-FC31E5EE6847}" destId="{79118EA8-A323-43C9-BEC3-7E763A34E985}" srcOrd="11" destOrd="0" presId="urn:microsoft.com/office/officeart/2005/8/layout/hProcess11"/>
    <dgm:cxn modelId="{EF9A4F05-CB5D-480E-9DAE-3FB00A49468B}" type="presParOf" srcId="{A039B9EA-F484-427A-A6D6-FC31E5EE6847}" destId="{41F57487-BA35-4929-8297-81676A42EAA2}" srcOrd="12" destOrd="0" presId="urn:microsoft.com/office/officeart/2005/8/layout/hProcess11"/>
    <dgm:cxn modelId="{B2B34505-4BCD-4097-AF49-EACC11FF54AE}" type="presParOf" srcId="{41F57487-BA35-4929-8297-81676A42EAA2}" destId="{4742148F-6B5E-4820-AB5B-21F9C3F9108D}" srcOrd="0" destOrd="0" presId="urn:microsoft.com/office/officeart/2005/8/layout/hProcess11"/>
    <dgm:cxn modelId="{31DD1A01-D87B-4810-8307-C444CD8068A5}" type="presParOf" srcId="{41F57487-BA35-4929-8297-81676A42EAA2}" destId="{A9F9BFDD-2B6F-418E-AF8E-D73520BB54C0}" srcOrd="1" destOrd="0" presId="urn:microsoft.com/office/officeart/2005/8/layout/hProcess11"/>
    <dgm:cxn modelId="{942A899D-5848-4348-B7D0-98E2DA83C422}" type="presParOf" srcId="{41F57487-BA35-4929-8297-81676A42EAA2}" destId="{46FEFC9A-7866-4941-9FBD-59C85DD0790C}" srcOrd="2" destOrd="0" presId="urn:microsoft.com/office/officeart/2005/8/layout/hProcess11"/>
    <dgm:cxn modelId="{6C576BAC-9696-4D39-92A3-46B635DAED34}" type="presParOf" srcId="{A039B9EA-F484-427A-A6D6-FC31E5EE6847}" destId="{C5548B8B-272E-4129-A902-189C8DEF986C}" srcOrd="13" destOrd="0" presId="urn:microsoft.com/office/officeart/2005/8/layout/hProcess11"/>
    <dgm:cxn modelId="{1FF1A9EA-C627-40CE-BCA2-514611E4B6C2}" type="presParOf" srcId="{A039B9EA-F484-427A-A6D6-FC31E5EE6847}" destId="{1082C1E0-DF7C-4DFC-A750-FE1D6479104A}" srcOrd="14" destOrd="0" presId="urn:microsoft.com/office/officeart/2005/8/layout/hProcess11"/>
    <dgm:cxn modelId="{6AB1CA9B-10F1-4838-93D6-8B5FCBC91BA7}" type="presParOf" srcId="{1082C1E0-DF7C-4DFC-A750-FE1D6479104A}" destId="{49F7B195-140A-41E5-9B8F-C3A613C58C39}" srcOrd="0" destOrd="0" presId="urn:microsoft.com/office/officeart/2005/8/layout/hProcess11"/>
    <dgm:cxn modelId="{C3033E23-008C-4C6C-A657-45F084E87323}" type="presParOf" srcId="{1082C1E0-DF7C-4DFC-A750-FE1D6479104A}" destId="{0CD08E9E-B7FE-499F-9056-C2F398370C50}" srcOrd="1" destOrd="0" presId="urn:microsoft.com/office/officeart/2005/8/layout/hProcess11"/>
    <dgm:cxn modelId="{BC2B65E4-42D8-420C-AC1A-F2EAD01CFFF4}" type="presParOf" srcId="{1082C1E0-DF7C-4DFC-A750-FE1D6479104A}" destId="{A3F9077D-3358-40B9-9CCA-0D04E0CEA642}"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017C19-632B-ED48-9B11-0EBFD580D23E}" type="doc">
      <dgm:prSet loTypeId="urn:microsoft.com/office/officeart/2005/8/layout/radial4" loCatId="" qsTypeId="urn:microsoft.com/office/officeart/2005/8/quickstyle/simple3" qsCatId="simple" csTypeId="urn:microsoft.com/office/officeart/2005/8/colors/colorful5" csCatId="colorful" phldr="1"/>
      <dgm:spPr/>
      <dgm:t>
        <a:bodyPr/>
        <a:lstStyle/>
        <a:p>
          <a:endParaRPr lang="es-ES"/>
        </a:p>
      </dgm:t>
    </dgm:pt>
    <dgm:pt modelId="{02B3A32D-145A-E849-B49E-FCD457067EA1}">
      <dgm:prSet phldrT="[Texto]"/>
      <dgm:spPr/>
      <dgm:t>
        <a:bodyPr/>
        <a:lstStyle/>
        <a:p>
          <a:r>
            <a:rPr lang="x-none" dirty="0" smtClean="0">
              <a:latin typeface="Calibri" panose="020F0502020204030204" pitchFamily="34" charset="0"/>
              <a:cs typeface="Calibri" panose="020F0502020204030204" pitchFamily="34" charset="0"/>
            </a:rPr>
            <a:t>Tipos de Factoraje </a:t>
          </a:r>
          <a:endParaRPr lang="es-ES" dirty="0">
            <a:latin typeface="Calibri" panose="020F0502020204030204" pitchFamily="34" charset="0"/>
            <a:cs typeface="Calibri" panose="020F0502020204030204" pitchFamily="34" charset="0"/>
          </a:endParaRPr>
        </a:p>
      </dgm:t>
    </dgm:pt>
    <dgm:pt modelId="{C306CED3-CDA2-494B-A2D9-39B00BA4D657}" type="parTrans" cxnId="{64BFD360-FDDA-8344-97F6-01F0F484E96B}">
      <dgm:prSet/>
      <dgm:spPr/>
      <dgm:t>
        <a:bodyPr/>
        <a:lstStyle/>
        <a:p>
          <a:endParaRPr lang="es-ES"/>
        </a:p>
      </dgm:t>
    </dgm:pt>
    <dgm:pt modelId="{F892DD3E-BE98-8A49-8EA9-D73A3571F5BE}" type="sibTrans" cxnId="{64BFD360-FDDA-8344-97F6-01F0F484E96B}">
      <dgm:prSet/>
      <dgm:spPr/>
      <dgm:t>
        <a:bodyPr/>
        <a:lstStyle/>
        <a:p>
          <a:endParaRPr lang="es-ES"/>
        </a:p>
      </dgm:t>
    </dgm:pt>
    <dgm:pt modelId="{085F413C-3B6C-9F4A-B387-27FD92DB6F25}">
      <dgm:prSet phldrT="[Texto]" custT="1"/>
      <dgm:spPr/>
      <dgm:t>
        <a:bodyPr/>
        <a:lstStyle/>
        <a:p>
          <a:r>
            <a:rPr lang="es-ES_tradnl" sz="2000" b="1" dirty="0" smtClean="0">
              <a:latin typeface="Calibri" panose="020F0502020204030204" pitchFamily="34" charset="0"/>
              <a:cs typeface="Calibri" panose="020F0502020204030204" pitchFamily="34" charset="0"/>
            </a:rPr>
            <a:t>SIN RECURSO</a:t>
          </a:r>
        </a:p>
        <a:p>
          <a:r>
            <a:rPr lang="es-ES_tradnl" sz="1600" b="1" dirty="0" smtClean="0">
              <a:latin typeface="Calibri" panose="020F0502020204030204" pitchFamily="34" charset="0"/>
              <a:cs typeface="Calibri" panose="020F0502020204030204" pitchFamily="34" charset="0"/>
            </a:rPr>
            <a:t>El cliente no tendrá ninguna responsabilidad acerca de la posible insolvencia de su deudor, y por tanto es la empresa de factoraje la que asume todo el riesgo de la operación efectuada entre cliente y el deudor.</a:t>
          </a:r>
          <a:endParaRPr lang="es-ES" sz="1600" b="1" dirty="0">
            <a:latin typeface="Calibri" panose="020F0502020204030204" pitchFamily="34" charset="0"/>
            <a:cs typeface="Calibri" panose="020F0502020204030204" pitchFamily="34" charset="0"/>
          </a:endParaRPr>
        </a:p>
      </dgm:t>
    </dgm:pt>
    <dgm:pt modelId="{6867A351-3C15-7848-9224-29B19E8099B3}" type="parTrans" cxnId="{73A5EAC4-F6AE-2746-A4EF-F0736C942947}">
      <dgm:prSet/>
      <dgm:spPr/>
      <dgm:t>
        <a:bodyPr/>
        <a:lstStyle/>
        <a:p>
          <a:endParaRPr lang="es-ES"/>
        </a:p>
      </dgm:t>
    </dgm:pt>
    <dgm:pt modelId="{403ACCD3-AFB1-4F48-A484-BD683A66D68A}" type="sibTrans" cxnId="{73A5EAC4-F6AE-2746-A4EF-F0736C942947}">
      <dgm:prSet/>
      <dgm:spPr/>
      <dgm:t>
        <a:bodyPr/>
        <a:lstStyle/>
        <a:p>
          <a:endParaRPr lang="es-ES"/>
        </a:p>
      </dgm:t>
    </dgm:pt>
    <dgm:pt modelId="{67588BEB-B304-6C46-AF9F-27CB42B5C623}">
      <dgm:prSet phldrT="[Texto]" custT="1"/>
      <dgm:spPr/>
      <dgm:t>
        <a:bodyPr/>
        <a:lstStyle/>
        <a:p>
          <a:r>
            <a:rPr lang="es-ES" sz="1800" b="1" dirty="0" smtClean="0">
              <a:latin typeface="Calibri" panose="020F0502020204030204" pitchFamily="34" charset="0"/>
              <a:cs typeface="Calibri" panose="020F0502020204030204" pitchFamily="34" charset="0"/>
            </a:rPr>
            <a:t>CON RECURSO</a:t>
          </a:r>
        </a:p>
        <a:p>
          <a:r>
            <a:rPr lang="es-ES" sz="1600" b="1" dirty="0" smtClean="0">
              <a:latin typeface="Calibri" panose="020F0502020204030204" pitchFamily="34" charset="0"/>
              <a:cs typeface="Calibri" panose="020F0502020204030204" pitchFamily="34" charset="0"/>
            </a:rPr>
            <a:t>L</a:t>
          </a:r>
          <a:r>
            <a:rPr lang="es-ES_tradnl" sz="1600" b="1" dirty="0" smtClean="0">
              <a:latin typeface="Calibri" panose="020F0502020204030204" pitchFamily="34" charset="0"/>
              <a:cs typeface="Calibri" panose="020F0502020204030204" pitchFamily="34" charset="0"/>
            </a:rPr>
            <a:t>a empresa de factoraje no responderá en caso de impago de los derechos de cobro de éste, es decir, </a:t>
          </a:r>
          <a:r>
            <a:rPr lang="es-ES_tradnl" sz="1600" b="1" u="sng" dirty="0" smtClean="0">
              <a:latin typeface="Calibri" panose="020F0502020204030204" pitchFamily="34" charset="0"/>
              <a:cs typeface="Calibri" panose="020F0502020204030204" pitchFamily="34" charset="0"/>
            </a:rPr>
            <a:t>no</a:t>
          </a:r>
          <a:r>
            <a:rPr lang="es-ES_tradnl" sz="1600" b="1" dirty="0" smtClean="0">
              <a:latin typeface="Calibri" panose="020F0502020204030204" pitchFamily="34" charset="0"/>
              <a:cs typeface="Calibri" panose="020F0502020204030204" pitchFamily="34" charset="0"/>
            </a:rPr>
            <a:t> asume el riesgo de la transacción comercial.</a:t>
          </a:r>
          <a:endParaRPr lang="es-ES" sz="1600" b="1" dirty="0">
            <a:latin typeface="Calibri" panose="020F0502020204030204" pitchFamily="34" charset="0"/>
            <a:cs typeface="Calibri" panose="020F0502020204030204" pitchFamily="34" charset="0"/>
          </a:endParaRPr>
        </a:p>
      </dgm:t>
    </dgm:pt>
    <dgm:pt modelId="{6A04A87F-6FC0-1C41-8D74-AEEC9D1B8D7C}" type="parTrans" cxnId="{AD8EC9CE-E25D-864B-AB50-4F7D06118027}">
      <dgm:prSet/>
      <dgm:spPr/>
      <dgm:t>
        <a:bodyPr/>
        <a:lstStyle/>
        <a:p>
          <a:endParaRPr lang="es-ES"/>
        </a:p>
      </dgm:t>
    </dgm:pt>
    <dgm:pt modelId="{16F959C2-EA16-7748-BD89-E206E9DBAE81}" type="sibTrans" cxnId="{AD8EC9CE-E25D-864B-AB50-4F7D06118027}">
      <dgm:prSet/>
      <dgm:spPr/>
      <dgm:t>
        <a:bodyPr/>
        <a:lstStyle/>
        <a:p>
          <a:endParaRPr lang="es-ES"/>
        </a:p>
      </dgm:t>
    </dgm:pt>
    <dgm:pt modelId="{78B2E5E0-BDCA-2740-AA88-089C56BF0B47}">
      <dgm:prSet phldrT="[Texto]" phldr="1"/>
      <dgm:spPr/>
      <dgm:t>
        <a:bodyPr/>
        <a:lstStyle/>
        <a:p>
          <a:endParaRPr lang="es-ES" dirty="0"/>
        </a:p>
      </dgm:t>
    </dgm:pt>
    <dgm:pt modelId="{E09FF54F-602C-114F-97B8-BCCE295A4072}" type="parTrans" cxnId="{AF9E3FB2-EA0C-F740-A0B6-93512ECC2769}">
      <dgm:prSet/>
      <dgm:spPr/>
      <dgm:t>
        <a:bodyPr/>
        <a:lstStyle/>
        <a:p>
          <a:endParaRPr lang="es-ES"/>
        </a:p>
      </dgm:t>
    </dgm:pt>
    <dgm:pt modelId="{0800920F-3F62-2C4F-A6EC-17B7E6F919C2}" type="sibTrans" cxnId="{AF9E3FB2-EA0C-F740-A0B6-93512ECC2769}">
      <dgm:prSet/>
      <dgm:spPr/>
      <dgm:t>
        <a:bodyPr/>
        <a:lstStyle/>
        <a:p>
          <a:endParaRPr lang="es-ES"/>
        </a:p>
      </dgm:t>
    </dgm:pt>
    <dgm:pt modelId="{F8B5FC0F-5025-844B-A693-DEC08411302B}">
      <dgm:prSet phldrT="[Texto]" phldr="1"/>
      <dgm:spPr/>
      <dgm:t>
        <a:bodyPr/>
        <a:lstStyle/>
        <a:p>
          <a:endParaRPr lang="es-ES"/>
        </a:p>
      </dgm:t>
    </dgm:pt>
    <dgm:pt modelId="{32E36EB1-DEC5-464D-96A5-591E465C4385}" type="parTrans" cxnId="{17EA54F3-3FBD-3F4E-AD5E-229C90209BE5}">
      <dgm:prSet/>
      <dgm:spPr/>
      <dgm:t>
        <a:bodyPr/>
        <a:lstStyle/>
        <a:p>
          <a:endParaRPr lang="es-ES"/>
        </a:p>
      </dgm:t>
    </dgm:pt>
    <dgm:pt modelId="{D3905C02-4BF7-D749-AE4E-3AC426BC6CE3}" type="sibTrans" cxnId="{17EA54F3-3FBD-3F4E-AD5E-229C90209BE5}">
      <dgm:prSet/>
      <dgm:spPr/>
      <dgm:t>
        <a:bodyPr/>
        <a:lstStyle/>
        <a:p>
          <a:endParaRPr lang="es-ES"/>
        </a:p>
      </dgm:t>
    </dgm:pt>
    <dgm:pt modelId="{EDA1A5FC-E60E-BB43-B01D-B59E1EC97F54}">
      <dgm:prSet phldrT="[Texto]" phldr="1"/>
      <dgm:spPr/>
      <dgm:t>
        <a:bodyPr/>
        <a:lstStyle/>
        <a:p>
          <a:endParaRPr lang="es-ES" dirty="0"/>
        </a:p>
      </dgm:t>
    </dgm:pt>
    <dgm:pt modelId="{1D213223-DEFA-F749-9FA4-C28FF84CC647}" type="parTrans" cxnId="{8DE94F5B-5825-C444-8032-698984D2985E}">
      <dgm:prSet/>
      <dgm:spPr/>
      <dgm:t>
        <a:bodyPr/>
        <a:lstStyle/>
        <a:p>
          <a:endParaRPr lang="es-ES"/>
        </a:p>
      </dgm:t>
    </dgm:pt>
    <dgm:pt modelId="{FDDEA083-D798-214A-B99C-4720F946F184}" type="sibTrans" cxnId="{8DE94F5B-5825-C444-8032-698984D2985E}">
      <dgm:prSet/>
      <dgm:spPr/>
      <dgm:t>
        <a:bodyPr/>
        <a:lstStyle/>
        <a:p>
          <a:endParaRPr lang="es-ES"/>
        </a:p>
      </dgm:t>
    </dgm:pt>
    <dgm:pt modelId="{589403CF-B2EF-8848-82E7-2B9E2B6567EC}" type="pres">
      <dgm:prSet presAssocID="{DA017C19-632B-ED48-9B11-0EBFD580D23E}" presName="cycle" presStyleCnt="0">
        <dgm:presLayoutVars>
          <dgm:chMax val="1"/>
          <dgm:dir/>
          <dgm:animLvl val="ctr"/>
          <dgm:resizeHandles val="exact"/>
        </dgm:presLayoutVars>
      </dgm:prSet>
      <dgm:spPr/>
      <dgm:t>
        <a:bodyPr/>
        <a:lstStyle/>
        <a:p>
          <a:endParaRPr lang="es-ES"/>
        </a:p>
      </dgm:t>
    </dgm:pt>
    <dgm:pt modelId="{C887B7B5-8824-414F-B6E2-DD366F542DB8}" type="pres">
      <dgm:prSet presAssocID="{02B3A32D-145A-E849-B49E-FCD457067EA1}" presName="centerShape" presStyleLbl="node0" presStyleIdx="0" presStyleCnt="1"/>
      <dgm:spPr/>
      <dgm:t>
        <a:bodyPr/>
        <a:lstStyle/>
        <a:p>
          <a:endParaRPr lang="es-ES"/>
        </a:p>
      </dgm:t>
    </dgm:pt>
    <dgm:pt modelId="{3DEBE28A-DAF3-8843-B1CE-1FCE3BB495D3}" type="pres">
      <dgm:prSet presAssocID="{6867A351-3C15-7848-9224-29B19E8099B3}" presName="parTrans" presStyleLbl="bgSibTrans2D1" presStyleIdx="0" presStyleCnt="2"/>
      <dgm:spPr/>
      <dgm:t>
        <a:bodyPr/>
        <a:lstStyle/>
        <a:p>
          <a:endParaRPr lang="es-ES"/>
        </a:p>
      </dgm:t>
    </dgm:pt>
    <dgm:pt modelId="{D2490F92-2246-0348-8614-B37F57D580FC}" type="pres">
      <dgm:prSet presAssocID="{085F413C-3B6C-9F4A-B387-27FD92DB6F25}" presName="node" presStyleLbl="node1" presStyleIdx="0" presStyleCnt="2" custScaleY="122627">
        <dgm:presLayoutVars>
          <dgm:bulletEnabled val="1"/>
        </dgm:presLayoutVars>
      </dgm:prSet>
      <dgm:spPr/>
      <dgm:t>
        <a:bodyPr/>
        <a:lstStyle/>
        <a:p>
          <a:endParaRPr lang="es-ES"/>
        </a:p>
      </dgm:t>
    </dgm:pt>
    <dgm:pt modelId="{DE0AF113-696E-D341-B5B6-5B89C42DAD63}" type="pres">
      <dgm:prSet presAssocID="{6A04A87F-6FC0-1C41-8D74-AEEC9D1B8D7C}" presName="parTrans" presStyleLbl="bgSibTrans2D1" presStyleIdx="1" presStyleCnt="2"/>
      <dgm:spPr/>
      <dgm:t>
        <a:bodyPr/>
        <a:lstStyle/>
        <a:p>
          <a:endParaRPr lang="es-ES"/>
        </a:p>
      </dgm:t>
    </dgm:pt>
    <dgm:pt modelId="{77D16C94-9209-5C42-B369-DC4E760DC62A}" type="pres">
      <dgm:prSet presAssocID="{67588BEB-B304-6C46-AF9F-27CB42B5C623}" presName="node" presStyleLbl="node1" presStyleIdx="1" presStyleCnt="2" custScaleY="124999">
        <dgm:presLayoutVars>
          <dgm:bulletEnabled val="1"/>
        </dgm:presLayoutVars>
      </dgm:prSet>
      <dgm:spPr/>
      <dgm:t>
        <a:bodyPr/>
        <a:lstStyle/>
        <a:p>
          <a:endParaRPr lang="es-ES"/>
        </a:p>
      </dgm:t>
    </dgm:pt>
  </dgm:ptLst>
  <dgm:cxnLst>
    <dgm:cxn modelId="{A6374782-0459-F246-B574-1369D3318AEC}" type="presOf" srcId="{DA017C19-632B-ED48-9B11-0EBFD580D23E}" destId="{589403CF-B2EF-8848-82E7-2B9E2B6567EC}" srcOrd="0" destOrd="0" presId="urn:microsoft.com/office/officeart/2005/8/layout/radial4"/>
    <dgm:cxn modelId="{AD8EC9CE-E25D-864B-AB50-4F7D06118027}" srcId="{02B3A32D-145A-E849-B49E-FCD457067EA1}" destId="{67588BEB-B304-6C46-AF9F-27CB42B5C623}" srcOrd="1" destOrd="0" parTransId="{6A04A87F-6FC0-1C41-8D74-AEEC9D1B8D7C}" sibTransId="{16F959C2-EA16-7748-BD89-E206E9DBAE81}"/>
    <dgm:cxn modelId="{AF9E3FB2-EA0C-F740-A0B6-93512ECC2769}" srcId="{DA017C19-632B-ED48-9B11-0EBFD580D23E}" destId="{78B2E5E0-BDCA-2740-AA88-089C56BF0B47}" srcOrd="1" destOrd="0" parTransId="{E09FF54F-602C-114F-97B8-BCCE295A4072}" sibTransId="{0800920F-3F62-2C4F-A6EC-17B7E6F919C2}"/>
    <dgm:cxn modelId="{7E51FAFC-95C2-8F40-9D71-5F39697DC0FA}" type="presOf" srcId="{085F413C-3B6C-9F4A-B387-27FD92DB6F25}" destId="{D2490F92-2246-0348-8614-B37F57D580FC}" srcOrd="0" destOrd="0" presId="urn:microsoft.com/office/officeart/2005/8/layout/radial4"/>
    <dgm:cxn modelId="{17EA54F3-3FBD-3F4E-AD5E-229C90209BE5}" srcId="{78B2E5E0-BDCA-2740-AA88-089C56BF0B47}" destId="{F8B5FC0F-5025-844B-A693-DEC08411302B}" srcOrd="0" destOrd="0" parTransId="{32E36EB1-DEC5-464D-96A5-591E465C4385}" sibTransId="{D3905C02-4BF7-D749-AE4E-3AC426BC6CE3}"/>
    <dgm:cxn modelId="{64BFD360-FDDA-8344-97F6-01F0F484E96B}" srcId="{DA017C19-632B-ED48-9B11-0EBFD580D23E}" destId="{02B3A32D-145A-E849-B49E-FCD457067EA1}" srcOrd="0" destOrd="0" parTransId="{C306CED3-CDA2-494B-A2D9-39B00BA4D657}" sibTransId="{F892DD3E-BE98-8A49-8EA9-D73A3571F5BE}"/>
    <dgm:cxn modelId="{0BD370BB-E903-3047-89EC-95C9110C3D91}" type="presOf" srcId="{6867A351-3C15-7848-9224-29B19E8099B3}" destId="{3DEBE28A-DAF3-8843-B1CE-1FCE3BB495D3}" srcOrd="0" destOrd="0" presId="urn:microsoft.com/office/officeart/2005/8/layout/radial4"/>
    <dgm:cxn modelId="{8DE94F5B-5825-C444-8032-698984D2985E}" srcId="{78B2E5E0-BDCA-2740-AA88-089C56BF0B47}" destId="{EDA1A5FC-E60E-BB43-B01D-B59E1EC97F54}" srcOrd="1" destOrd="0" parTransId="{1D213223-DEFA-F749-9FA4-C28FF84CC647}" sibTransId="{FDDEA083-D798-214A-B99C-4720F946F184}"/>
    <dgm:cxn modelId="{580F9E27-5907-0647-AF8A-186894F63F68}" type="presOf" srcId="{67588BEB-B304-6C46-AF9F-27CB42B5C623}" destId="{77D16C94-9209-5C42-B369-DC4E760DC62A}" srcOrd="0" destOrd="0" presId="urn:microsoft.com/office/officeart/2005/8/layout/radial4"/>
    <dgm:cxn modelId="{FADD72BF-5CDD-F04C-8172-85D48BC8FC39}" type="presOf" srcId="{02B3A32D-145A-E849-B49E-FCD457067EA1}" destId="{C887B7B5-8824-414F-B6E2-DD366F542DB8}" srcOrd="0" destOrd="0" presId="urn:microsoft.com/office/officeart/2005/8/layout/radial4"/>
    <dgm:cxn modelId="{73A5EAC4-F6AE-2746-A4EF-F0736C942947}" srcId="{02B3A32D-145A-E849-B49E-FCD457067EA1}" destId="{085F413C-3B6C-9F4A-B387-27FD92DB6F25}" srcOrd="0" destOrd="0" parTransId="{6867A351-3C15-7848-9224-29B19E8099B3}" sibTransId="{403ACCD3-AFB1-4F48-A484-BD683A66D68A}"/>
    <dgm:cxn modelId="{8043D66F-F380-2F45-8662-11EA491D5EDA}" type="presOf" srcId="{6A04A87F-6FC0-1C41-8D74-AEEC9D1B8D7C}" destId="{DE0AF113-696E-D341-B5B6-5B89C42DAD63}" srcOrd="0" destOrd="0" presId="urn:microsoft.com/office/officeart/2005/8/layout/radial4"/>
    <dgm:cxn modelId="{EE74226A-34B9-344B-BE10-1884BD073562}" type="presParOf" srcId="{589403CF-B2EF-8848-82E7-2B9E2B6567EC}" destId="{C887B7B5-8824-414F-B6E2-DD366F542DB8}" srcOrd="0" destOrd="0" presId="urn:microsoft.com/office/officeart/2005/8/layout/radial4"/>
    <dgm:cxn modelId="{A807576C-7230-024E-ADC6-B156FDD833F7}" type="presParOf" srcId="{589403CF-B2EF-8848-82E7-2B9E2B6567EC}" destId="{3DEBE28A-DAF3-8843-B1CE-1FCE3BB495D3}" srcOrd="1" destOrd="0" presId="urn:microsoft.com/office/officeart/2005/8/layout/radial4"/>
    <dgm:cxn modelId="{701F9E00-89B8-5B4A-B491-9EE96EEA8B02}" type="presParOf" srcId="{589403CF-B2EF-8848-82E7-2B9E2B6567EC}" destId="{D2490F92-2246-0348-8614-B37F57D580FC}" srcOrd="2" destOrd="0" presId="urn:microsoft.com/office/officeart/2005/8/layout/radial4"/>
    <dgm:cxn modelId="{2D7099BA-07BB-9A41-82FA-9F52B8C5912D}" type="presParOf" srcId="{589403CF-B2EF-8848-82E7-2B9E2B6567EC}" destId="{DE0AF113-696E-D341-B5B6-5B89C42DAD63}" srcOrd="3" destOrd="0" presId="urn:microsoft.com/office/officeart/2005/8/layout/radial4"/>
    <dgm:cxn modelId="{43792322-6703-D649-855D-FC31BC807503}" type="presParOf" srcId="{589403CF-B2EF-8848-82E7-2B9E2B6567EC}" destId="{77D16C94-9209-5C42-B369-DC4E760DC62A}"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0DE9AA-33DD-3A46-BC76-FA3FCE576AE8}" type="doc">
      <dgm:prSet loTypeId="urn:microsoft.com/office/officeart/2005/8/layout/vList3" loCatId="" qsTypeId="urn:microsoft.com/office/officeart/2005/8/quickstyle/simple4" qsCatId="simple" csTypeId="urn:microsoft.com/office/officeart/2005/8/colors/colorful4" csCatId="colorful" phldr="1"/>
      <dgm:spPr/>
      <dgm:t>
        <a:bodyPr/>
        <a:lstStyle/>
        <a:p>
          <a:endParaRPr lang="es-ES"/>
        </a:p>
      </dgm:t>
    </dgm:pt>
    <dgm:pt modelId="{23C161B9-E1EE-CA49-A8E6-242479AACD23}">
      <dgm:prSet phldrT="[Texto]"/>
      <dgm:spPr/>
      <dgm:t>
        <a:bodyPr/>
        <a:lstStyle/>
        <a:p>
          <a:r>
            <a:rPr lang="es-ES_tradnl" dirty="0" smtClean="0"/>
            <a:t>Se solicita una Línea de Factoraje a una Institución de Crédito o Empresa de Factoraje.</a:t>
          </a:r>
          <a:endParaRPr lang="es-ES" dirty="0"/>
        </a:p>
      </dgm:t>
    </dgm:pt>
    <dgm:pt modelId="{DC0AE544-45F0-4842-B338-4A730769DC13}" type="parTrans" cxnId="{97CB79C7-CD73-244D-AFDF-BD3E6AC76418}">
      <dgm:prSet/>
      <dgm:spPr/>
      <dgm:t>
        <a:bodyPr/>
        <a:lstStyle/>
        <a:p>
          <a:endParaRPr lang="es-ES"/>
        </a:p>
      </dgm:t>
    </dgm:pt>
    <dgm:pt modelId="{27CA787A-E68B-D743-AE76-56750D732F92}" type="sibTrans" cxnId="{97CB79C7-CD73-244D-AFDF-BD3E6AC76418}">
      <dgm:prSet/>
      <dgm:spPr/>
      <dgm:t>
        <a:bodyPr/>
        <a:lstStyle/>
        <a:p>
          <a:endParaRPr lang="es-ES"/>
        </a:p>
      </dgm:t>
    </dgm:pt>
    <dgm:pt modelId="{6E198A48-A774-B443-A34B-10F642523157}">
      <dgm:prSet phldrT="[Texto]"/>
      <dgm:spPr/>
      <dgm:t>
        <a:bodyPr/>
        <a:lstStyle/>
        <a:p>
          <a:pPr algn="ctr"/>
          <a:r>
            <a:rPr lang="es-ES_tradnl" dirty="0" smtClean="0"/>
            <a:t>Se acuerdan las condiciones de la Operación:</a:t>
          </a:r>
          <a:endParaRPr lang="es-ES" dirty="0"/>
        </a:p>
      </dgm:t>
    </dgm:pt>
    <dgm:pt modelId="{13267F14-7D53-4240-B76D-3C04A0C61A71}" type="parTrans" cxnId="{17B53FB0-182C-D84B-A7EA-A7FD08E97CEE}">
      <dgm:prSet/>
      <dgm:spPr/>
      <dgm:t>
        <a:bodyPr/>
        <a:lstStyle/>
        <a:p>
          <a:endParaRPr lang="es-ES"/>
        </a:p>
      </dgm:t>
    </dgm:pt>
    <dgm:pt modelId="{95A4C6B0-A9C3-F842-9592-96AFD94AAEFA}" type="sibTrans" cxnId="{17B53FB0-182C-D84B-A7EA-A7FD08E97CEE}">
      <dgm:prSet/>
      <dgm:spPr/>
      <dgm:t>
        <a:bodyPr/>
        <a:lstStyle/>
        <a:p>
          <a:endParaRPr lang="es-ES"/>
        </a:p>
      </dgm:t>
    </dgm:pt>
    <dgm:pt modelId="{FD7E210A-790C-304A-A1AA-2F4E5449C1DA}">
      <dgm:prSet phldrT="[Texto]"/>
      <dgm:spPr/>
      <dgm:t>
        <a:bodyPr/>
        <a:lstStyle/>
        <a:p>
          <a:pPr algn="l"/>
          <a:r>
            <a:rPr lang="es-ES_tradnl" dirty="0" smtClean="0"/>
            <a:t>Cuentas por Cobrar a transmitir.</a:t>
          </a:r>
          <a:endParaRPr lang="es-ES" dirty="0"/>
        </a:p>
      </dgm:t>
    </dgm:pt>
    <dgm:pt modelId="{E161FE25-FD6C-0E4A-BA06-3728D70288DD}" type="parTrans" cxnId="{1920464F-4C6B-D544-B4FC-38847FE97CF9}">
      <dgm:prSet/>
      <dgm:spPr/>
      <dgm:t>
        <a:bodyPr/>
        <a:lstStyle/>
        <a:p>
          <a:endParaRPr lang="es-ES"/>
        </a:p>
      </dgm:t>
    </dgm:pt>
    <dgm:pt modelId="{83D3784D-8C1B-1E45-8CD6-EFB6184CA4DD}" type="sibTrans" cxnId="{1920464F-4C6B-D544-B4FC-38847FE97CF9}">
      <dgm:prSet/>
      <dgm:spPr/>
      <dgm:t>
        <a:bodyPr/>
        <a:lstStyle/>
        <a:p>
          <a:endParaRPr lang="es-ES"/>
        </a:p>
      </dgm:t>
    </dgm:pt>
    <dgm:pt modelId="{5B308C62-DD7A-9B42-AA14-269562494176}">
      <dgm:prSet phldrT="[Texto]"/>
      <dgm:spPr/>
      <dgm:t>
        <a:bodyPr/>
        <a:lstStyle/>
        <a:p>
          <a:pPr algn="l"/>
          <a:r>
            <a:rPr lang="es-ES_tradnl" dirty="0" smtClean="0"/>
            <a:t>Plazos Comerciales máximos.</a:t>
          </a:r>
          <a:endParaRPr lang="es-ES" dirty="0"/>
        </a:p>
      </dgm:t>
    </dgm:pt>
    <dgm:pt modelId="{83C13A87-0CB6-B84A-86D1-A318554F8425}" type="parTrans" cxnId="{22741523-09E3-7D44-957E-0B3A8744DB94}">
      <dgm:prSet/>
      <dgm:spPr/>
      <dgm:t>
        <a:bodyPr/>
        <a:lstStyle/>
        <a:p>
          <a:endParaRPr lang="es-ES"/>
        </a:p>
      </dgm:t>
    </dgm:pt>
    <dgm:pt modelId="{9262F1FD-9985-654C-A731-78F99D8C552F}" type="sibTrans" cxnId="{22741523-09E3-7D44-957E-0B3A8744DB94}">
      <dgm:prSet/>
      <dgm:spPr/>
      <dgm:t>
        <a:bodyPr/>
        <a:lstStyle/>
        <a:p>
          <a:endParaRPr lang="es-ES"/>
        </a:p>
      </dgm:t>
    </dgm:pt>
    <dgm:pt modelId="{20BD8BDB-D926-B640-8D82-9E9C929F2A16}">
      <dgm:prSet phldrT="[Texto]"/>
      <dgm:spPr/>
      <dgm:t>
        <a:bodyPr/>
        <a:lstStyle/>
        <a:p>
          <a:pPr algn="l"/>
          <a:r>
            <a:rPr lang="es-ES_tradnl" dirty="0" smtClean="0"/>
            <a:t>Tipo de Factoraje</a:t>
          </a:r>
          <a:endParaRPr lang="es-ES" dirty="0"/>
        </a:p>
      </dgm:t>
    </dgm:pt>
    <dgm:pt modelId="{6A16B4D4-762A-4E4D-9DF8-A1DBEB08FA8C}" type="parTrans" cxnId="{5B42F4C9-F629-3F4B-8341-1B44B3F29E39}">
      <dgm:prSet/>
      <dgm:spPr/>
      <dgm:t>
        <a:bodyPr/>
        <a:lstStyle/>
        <a:p>
          <a:endParaRPr lang="es-ES"/>
        </a:p>
      </dgm:t>
    </dgm:pt>
    <dgm:pt modelId="{345CE466-62C7-7D4C-BB1D-45E066D17E73}" type="sibTrans" cxnId="{5B42F4C9-F629-3F4B-8341-1B44B3F29E39}">
      <dgm:prSet/>
      <dgm:spPr/>
      <dgm:t>
        <a:bodyPr/>
        <a:lstStyle/>
        <a:p>
          <a:endParaRPr lang="es-ES"/>
        </a:p>
      </dgm:t>
    </dgm:pt>
    <dgm:pt modelId="{35424712-32BB-5B4D-A721-B503079CFBCD}">
      <dgm:prSet phldrT="[Texto]"/>
      <dgm:spPr/>
      <dgm:t>
        <a:bodyPr/>
        <a:lstStyle/>
        <a:p>
          <a:pPr algn="l"/>
          <a:r>
            <a:rPr lang="es-ES_tradnl" dirty="0" smtClean="0"/>
            <a:t>Documentación o mecanismos de transmisión. </a:t>
          </a:r>
          <a:endParaRPr lang="es-ES" dirty="0"/>
        </a:p>
      </dgm:t>
    </dgm:pt>
    <dgm:pt modelId="{B1858798-81C1-1C43-BC21-F9B4BC3CA7A9}" type="parTrans" cxnId="{069753A9-C830-7343-9D91-788D92293588}">
      <dgm:prSet/>
      <dgm:spPr/>
      <dgm:t>
        <a:bodyPr/>
        <a:lstStyle/>
        <a:p>
          <a:endParaRPr lang="es-ES"/>
        </a:p>
      </dgm:t>
    </dgm:pt>
    <dgm:pt modelId="{3731E385-0EC4-4442-B7DA-45E018A8F9DF}" type="sibTrans" cxnId="{069753A9-C830-7343-9D91-788D92293588}">
      <dgm:prSet/>
      <dgm:spPr/>
      <dgm:t>
        <a:bodyPr/>
        <a:lstStyle/>
        <a:p>
          <a:endParaRPr lang="es-ES"/>
        </a:p>
      </dgm:t>
    </dgm:pt>
    <dgm:pt modelId="{09902455-F7FD-3D4F-B0B8-C8A7BE849458}">
      <dgm:prSet phldrT="[Texto]"/>
      <dgm:spPr/>
      <dgm:t>
        <a:bodyPr/>
        <a:lstStyle/>
        <a:p>
          <a:pPr algn="l"/>
          <a:r>
            <a:rPr lang="es-ES_tradnl" dirty="0" smtClean="0"/>
            <a:t>Registro de apoderados que firmaran.</a:t>
          </a:r>
          <a:endParaRPr lang="es-ES" dirty="0"/>
        </a:p>
      </dgm:t>
    </dgm:pt>
    <dgm:pt modelId="{B1F190D0-2C7F-0941-B09C-0C870B8A6C62}" type="parTrans" cxnId="{7F0FE90E-995E-3242-9ACD-4B33A8B44EA2}">
      <dgm:prSet/>
      <dgm:spPr/>
      <dgm:t>
        <a:bodyPr/>
        <a:lstStyle/>
        <a:p>
          <a:endParaRPr lang="es-ES"/>
        </a:p>
      </dgm:t>
    </dgm:pt>
    <dgm:pt modelId="{A3A226DA-545B-1D4F-8882-F8E25F414772}" type="sibTrans" cxnId="{7F0FE90E-995E-3242-9ACD-4B33A8B44EA2}">
      <dgm:prSet/>
      <dgm:spPr/>
      <dgm:t>
        <a:bodyPr/>
        <a:lstStyle/>
        <a:p>
          <a:endParaRPr lang="es-ES"/>
        </a:p>
      </dgm:t>
    </dgm:pt>
    <dgm:pt modelId="{D85818B1-70E6-44BF-91B3-522AC59989FA}">
      <dgm:prSet phldrT="[Texto]"/>
      <dgm:spPr/>
      <dgm:t>
        <a:bodyPr/>
        <a:lstStyle/>
        <a:p>
          <a:pPr algn="l"/>
          <a:r>
            <a:rPr lang="es-ES_tradnl" dirty="0" smtClean="0"/>
            <a:t>Responsabilidades de ambas partes. </a:t>
          </a:r>
          <a:endParaRPr lang="es-ES" dirty="0"/>
        </a:p>
      </dgm:t>
    </dgm:pt>
    <dgm:pt modelId="{3528BD0D-525A-4AC5-A966-B3A862BD4307}" type="parTrans" cxnId="{389B4225-1245-4BB5-B6EE-7AB5616F1A7B}">
      <dgm:prSet/>
      <dgm:spPr/>
    </dgm:pt>
    <dgm:pt modelId="{8A9B5657-6C97-4580-9588-E6851F84F090}" type="sibTrans" cxnId="{389B4225-1245-4BB5-B6EE-7AB5616F1A7B}">
      <dgm:prSet/>
      <dgm:spPr/>
    </dgm:pt>
    <dgm:pt modelId="{E1A91FD7-CB4D-5A45-9EB3-D8E043BB8626}" type="pres">
      <dgm:prSet presAssocID="{E10DE9AA-33DD-3A46-BC76-FA3FCE576AE8}" presName="linearFlow" presStyleCnt="0">
        <dgm:presLayoutVars>
          <dgm:dir/>
          <dgm:resizeHandles val="exact"/>
        </dgm:presLayoutVars>
      </dgm:prSet>
      <dgm:spPr/>
      <dgm:t>
        <a:bodyPr/>
        <a:lstStyle/>
        <a:p>
          <a:endParaRPr lang="es-ES"/>
        </a:p>
      </dgm:t>
    </dgm:pt>
    <dgm:pt modelId="{671496D1-5C6A-E54A-B856-E20EB5646C1F}" type="pres">
      <dgm:prSet presAssocID="{23C161B9-E1EE-CA49-A8E6-242479AACD23}" presName="composite" presStyleCnt="0"/>
      <dgm:spPr/>
      <dgm:t>
        <a:bodyPr/>
        <a:lstStyle/>
        <a:p>
          <a:endParaRPr lang="es-ES"/>
        </a:p>
      </dgm:t>
    </dgm:pt>
    <dgm:pt modelId="{B3425F75-E436-C24A-904A-166175780B3E}" type="pres">
      <dgm:prSet presAssocID="{23C161B9-E1EE-CA49-A8E6-242479AACD23}" presName="imgShp" presStyleLbl="fgImgPlace1" presStyleIdx="0" presStyleCnt="2" custScaleX="106240" custScaleY="109184" custLinFactNeighborX="-10724"/>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s-ES"/>
        </a:p>
      </dgm:t>
    </dgm:pt>
    <dgm:pt modelId="{1B31CCA8-1D9E-C549-B6D4-85FEC40BFAD1}" type="pres">
      <dgm:prSet presAssocID="{23C161B9-E1EE-CA49-A8E6-242479AACD23}" presName="txShp" presStyleLbl="node1" presStyleIdx="0" presStyleCnt="2">
        <dgm:presLayoutVars>
          <dgm:bulletEnabled val="1"/>
        </dgm:presLayoutVars>
      </dgm:prSet>
      <dgm:spPr/>
      <dgm:t>
        <a:bodyPr/>
        <a:lstStyle/>
        <a:p>
          <a:endParaRPr lang="es-ES"/>
        </a:p>
      </dgm:t>
    </dgm:pt>
    <dgm:pt modelId="{DD5452EA-D63F-F643-BF66-DD006206002D}" type="pres">
      <dgm:prSet presAssocID="{27CA787A-E68B-D743-AE76-56750D732F92}" presName="spacing" presStyleCnt="0"/>
      <dgm:spPr/>
      <dgm:t>
        <a:bodyPr/>
        <a:lstStyle/>
        <a:p>
          <a:endParaRPr lang="es-ES"/>
        </a:p>
      </dgm:t>
    </dgm:pt>
    <dgm:pt modelId="{07987857-1E90-E547-9076-212E1715DEA2}" type="pres">
      <dgm:prSet presAssocID="{6E198A48-A774-B443-A34B-10F642523157}" presName="composite" presStyleCnt="0"/>
      <dgm:spPr/>
      <dgm:t>
        <a:bodyPr/>
        <a:lstStyle/>
        <a:p>
          <a:endParaRPr lang="es-ES"/>
        </a:p>
      </dgm:t>
    </dgm:pt>
    <dgm:pt modelId="{58BF4CE8-C3C0-8F4D-99FA-F964816D84E2}" type="pres">
      <dgm:prSet presAssocID="{6E198A48-A774-B443-A34B-10F642523157}" presName="imgShp" presStyleLbl="fgImgPlace1" presStyleIdx="1" presStyleCnt="2" custScaleX="112417" custScaleY="110631"/>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t>
        <a:bodyPr/>
        <a:lstStyle/>
        <a:p>
          <a:endParaRPr lang="es-ES"/>
        </a:p>
      </dgm:t>
    </dgm:pt>
    <dgm:pt modelId="{338BF902-AA4E-D949-8D35-943966BB2201}" type="pres">
      <dgm:prSet presAssocID="{6E198A48-A774-B443-A34B-10F642523157}" presName="txShp" presStyleLbl="node1" presStyleIdx="1" presStyleCnt="2">
        <dgm:presLayoutVars>
          <dgm:bulletEnabled val="1"/>
        </dgm:presLayoutVars>
      </dgm:prSet>
      <dgm:spPr/>
      <dgm:t>
        <a:bodyPr/>
        <a:lstStyle/>
        <a:p>
          <a:endParaRPr lang="es-ES"/>
        </a:p>
      </dgm:t>
    </dgm:pt>
  </dgm:ptLst>
  <dgm:cxnLst>
    <dgm:cxn modelId="{069753A9-C830-7343-9D91-788D92293588}" srcId="{6E198A48-A774-B443-A34B-10F642523157}" destId="{35424712-32BB-5B4D-A721-B503079CFBCD}" srcOrd="3" destOrd="0" parTransId="{B1858798-81C1-1C43-BC21-F9B4BC3CA7A9}" sibTransId="{3731E385-0EC4-4442-B7DA-45E018A8F9DF}"/>
    <dgm:cxn modelId="{49DDD5AE-D8B2-D24F-895E-E20D6AC86B17}" type="presOf" srcId="{E10DE9AA-33DD-3A46-BC76-FA3FCE576AE8}" destId="{E1A91FD7-CB4D-5A45-9EB3-D8E043BB8626}" srcOrd="0" destOrd="0" presId="urn:microsoft.com/office/officeart/2005/8/layout/vList3"/>
    <dgm:cxn modelId="{7F0FE90E-995E-3242-9ACD-4B33A8B44EA2}" srcId="{6E198A48-A774-B443-A34B-10F642523157}" destId="{09902455-F7FD-3D4F-B0B8-C8A7BE849458}" srcOrd="4" destOrd="0" parTransId="{B1F190D0-2C7F-0941-B09C-0C870B8A6C62}" sibTransId="{A3A226DA-545B-1D4F-8882-F8E25F414772}"/>
    <dgm:cxn modelId="{22741523-09E3-7D44-957E-0B3A8744DB94}" srcId="{6E198A48-A774-B443-A34B-10F642523157}" destId="{5B308C62-DD7A-9B42-AA14-269562494176}" srcOrd="1" destOrd="0" parTransId="{83C13A87-0CB6-B84A-86D1-A318554F8425}" sibTransId="{9262F1FD-9985-654C-A731-78F99D8C552F}"/>
    <dgm:cxn modelId="{0480C7C5-0EE1-E74A-B876-D75D51B4E72F}" type="presOf" srcId="{09902455-F7FD-3D4F-B0B8-C8A7BE849458}" destId="{338BF902-AA4E-D949-8D35-943966BB2201}" srcOrd="0" destOrd="5" presId="urn:microsoft.com/office/officeart/2005/8/layout/vList3"/>
    <dgm:cxn modelId="{973D5E62-31BC-3C44-A4B0-AB01DE132498}" type="presOf" srcId="{FD7E210A-790C-304A-A1AA-2F4E5449C1DA}" destId="{338BF902-AA4E-D949-8D35-943966BB2201}" srcOrd="0" destOrd="1" presId="urn:microsoft.com/office/officeart/2005/8/layout/vList3"/>
    <dgm:cxn modelId="{5B42F4C9-F629-3F4B-8341-1B44B3F29E39}" srcId="{6E198A48-A774-B443-A34B-10F642523157}" destId="{20BD8BDB-D926-B640-8D82-9E9C929F2A16}" srcOrd="2" destOrd="0" parTransId="{6A16B4D4-762A-4E4D-9DF8-A1DBEB08FA8C}" sibTransId="{345CE466-62C7-7D4C-BB1D-45E066D17E73}"/>
    <dgm:cxn modelId="{3AFBB494-94A8-4A42-924E-BE0CB5D5F27B}" type="presOf" srcId="{5B308C62-DD7A-9B42-AA14-269562494176}" destId="{338BF902-AA4E-D949-8D35-943966BB2201}" srcOrd="0" destOrd="2" presId="urn:microsoft.com/office/officeart/2005/8/layout/vList3"/>
    <dgm:cxn modelId="{11867750-9F22-445D-B8BE-04F40B31BAA4}" type="presOf" srcId="{D85818B1-70E6-44BF-91B3-522AC59989FA}" destId="{338BF902-AA4E-D949-8D35-943966BB2201}" srcOrd="0" destOrd="6" presId="urn:microsoft.com/office/officeart/2005/8/layout/vList3"/>
    <dgm:cxn modelId="{036963D9-CD12-3D4C-8BBD-331569C74EBA}" type="presOf" srcId="{6E198A48-A774-B443-A34B-10F642523157}" destId="{338BF902-AA4E-D949-8D35-943966BB2201}" srcOrd="0" destOrd="0" presId="urn:microsoft.com/office/officeart/2005/8/layout/vList3"/>
    <dgm:cxn modelId="{F39A092A-29A9-AB4D-A812-CE9A0724FC44}" type="presOf" srcId="{20BD8BDB-D926-B640-8D82-9E9C929F2A16}" destId="{338BF902-AA4E-D949-8D35-943966BB2201}" srcOrd="0" destOrd="3" presId="urn:microsoft.com/office/officeart/2005/8/layout/vList3"/>
    <dgm:cxn modelId="{17B53FB0-182C-D84B-A7EA-A7FD08E97CEE}" srcId="{E10DE9AA-33DD-3A46-BC76-FA3FCE576AE8}" destId="{6E198A48-A774-B443-A34B-10F642523157}" srcOrd="1" destOrd="0" parTransId="{13267F14-7D53-4240-B76D-3C04A0C61A71}" sibTransId="{95A4C6B0-A9C3-F842-9592-96AFD94AAEFA}"/>
    <dgm:cxn modelId="{C19E0F46-3E2B-5D4A-BD3E-6F0A666EC134}" type="presOf" srcId="{35424712-32BB-5B4D-A721-B503079CFBCD}" destId="{338BF902-AA4E-D949-8D35-943966BB2201}" srcOrd="0" destOrd="4" presId="urn:microsoft.com/office/officeart/2005/8/layout/vList3"/>
    <dgm:cxn modelId="{97CB79C7-CD73-244D-AFDF-BD3E6AC76418}" srcId="{E10DE9AA-33DD-3A46-BC76-FA3FCE576AE8}" destId="{23C161B9-E1EE-CA49-A8E6-242479AACD23}" srcOrd="0" destOrd="0" parTransId="{DC0AE544-45F0-4842-B338-4A730769DC13}" sibTransId="{27CA787A-E68B-D743-AE76-56750D732F92}"/>
    <dgm:cxn modelId="{EDA19C07-F3FE-4848-9DAE-FE5C053D20EA}" type="presOf" srcId="{23C161B9-E1EE-CA49-A8E6-242479AACD23}" destId="{1B31CCA8-1D9E-C549-B6D4-85FEC40BFAD1}" srcOrd="0" destOrd="0" presId="urn:microsoft.com/office/officeart/2005/8/layout/vList3"/>
    <dgm:cxn modelId="{389B4225-1245-4BB5-B6EE-7AB5616F1A7B}" srcId="{6E198A48-A774-B443-A34B-10F642523157}" destId="{D85818B1-70E6-44BF-91B3-522AC59989FA}" srcOrd="5" destOrd="0" parTransId="{3528BD0D-525A-4AC5-A966-B3A862BD4307}" sibTransId="{8A9B5657-6C97-4580-9588-E6851F84F090}"/>
    <dgm:cxn modelId="{1920464F-4C6B-D544-B4FC-38847FE97CF9}" srcId="{6E198A48-A774-B443-A34B-10F642523157}" destId="{FD7E210A-790C-304A-A1AA-2F4E5449C1DA}" srcOrd="0" destOrd="0" parTransId="{E161FE25-FD6C-0E4A-BA06-3728D70288DD}" sibTransId="{83D3784D-8C1B-1E45-8CD6-EFB6184CA4DD}"/>
    <dgm:cxn modelId="{AB0267F9-AFC0-EF47-9464-CEEDD1425F1F}" type="presParOf" srcId="{E1A91FD7-CB4D-5A45-9EB3-D8E043BB8626}" destId="{671496D1-5C6A-E54A-B856-E20EB5646C1F}" srcOrd="0" destOrd="0" presId="urn:microsoft.com/office/officeart/2005/8/layout/vList3"/>
    <dgm:cxn modelId="{68E61984-24E2-0C40-B235-9E8199366D93}" type="presParOf" srcId="{671496D1-5C6A-E54A-B856-E20EB5646C1F}" destId="{B3425F75-E436-C24A-904A-166175780B3E}" srcOrd="0" destOrd="0" presId="urn:microsoft.com/office/officeart/2005/8/layout/vList3"/>
    <dgm:cxn modelId="{13FEF43C-646D-E048-A2C4-E3BDEE2D012A}" type="presParOf" srcId="{671496D1-5C6A-E54A-B856-E20EB5646C1F}" destId="{1B31CCA8-1D9E-C549-B6D4-85FEC40BFAD1}" srcOrd="1" destOrd="0" presId="urn:microsoft.com/office/officeart/2005/8/layout/vList3"/>
    <dgm:cxn modelId="{9B9AFD1C-953C-0D43-AB9A-6F5FF46F4B8A}" type="presParOf" srcId="{E1A91FD7-CB4D-5A45-9EB3-D8E043BB8626}" destId="{DD5452EA-D63F-F643-BF66-DD006206002D}" srcOrd="1" destOrd="0" presId="urn:microsoft.com/office/officeart/2005/8/layout/vList3"/>
    <dgm:cxn modelId="{D35A06B2-29A6-DE41-AFDB-DB261CF6A448}" type="presParOf" srcId="{E1A91FD7-CB4D-5A45-9EB3-D8E043BB8626}" destId="{07987857-1E90-E547-9076-212E1715DEA2}" srcOrd="2" destOrd="0" presId="urn:microsoft.com/office/officeart/2005/8/layout/vList3"/>
    <dgm:cxn modelId="{1B2C83C1-A3F6-2643-BFDD-E028D472EFF8}" type="presParOf" srcId="{07987857-1E90-E547-9076-212E1715DEA2}" destId="{58BF4CE8-C3C0-8F4D-99FA-F964816D84E2}" srcOrd="0" destOrd="0" presId="urn:microsoft.com/office/officeart/2005/8/layout/vList3"/>
    <dgm:cxn modelId="{3B24F5C1-84D9-294E-A675-22D3218A6144}" type="presParOf" srcId="{07987857-1E90-E547-9076-212E1715DEA2}" destId="{338BF902-AA4E-D949-8D35-943966BB220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4BA9CD-7B40-4902-B613-6768CD56B4AA}">
      <dsp:nvSpPr>
        <dsp:cNvPr id="0" name=""/>
        <dsp:cNvSpPr/>
      </dsp:nvSpPr>
      <dsp:spPr>
        <a:xfrm>
          <a:off x="0" y="1298998"/>
          <a:ext cx="10664760" cy="1731997"/>
        </a:xfrm>
        <a:prstGeom prst="notchedRightArrow">
          <a:avLst/>
        </a:prstGeom>
        <a:solidFill>
          <a:schemeClr val="accent6">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F2C1CE-4A83-4C03-BD05-5D631E7F9D14}">
      <dsp:nvSpPr>
        <dsp:cNvPr id="0" name=""/>
        <dsp:cNvSpPr/>
      </dsp:nvSpPr>
      <dsp:spPr>
        <a:xfrm>
          <a:off x="5106" y="0"/>
          <a:ext cx="1294483" cy="1731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a:lnSpc>
              <a:spcPct val="90000"/>
            </a:lnSpc>
            <a:spcBef>
              <a:spcPct val="0"/>
            </a:spcBef>
            <a:spcAft>
              <a:spcPct val="35000"/>
            </a:spcAft>
          </a:pPr>
          <a:r>
            <a:rPr lang="es-MX" sz="1800" kern="1200" dirty="0" smtClean="0">
              <a:latin typeface="Calibri" panose="020F0502020204030204" pitchFamily="34" charset="0"/>
              <a:cs typeface="Calibri" panose="020F0502020204030204" pitchFamily="34" charset="0"/>
            </a:rPr>
            <a:t>Babilonia 600 A.C</a:t>
          </a:r>
          <a:endParaRPr lang="es-MX" sz="1800" kern="1200" dirty="0">
            <a:latin typeface="Calibri" panose="020F0502020204030204" pitchFamily="34" charset="0"/>
            <a:cs typeface="Calibri" panose="020F0502020204030204" pitchFamily="34" charset="0"/>
          </a:endParaRPr>
        </a:p>
      </dsp:txBody>
      <dsp:txXfrm>
        <a:off x="5106" y="0"/>
        <a:ext cx="1294483" cy="1731997"/>
      </dsp:txXfrm>
    </dsp:sp>
    <dsp:sp modelId="{1FAE1035-D891-4752-BFF7-EC3769C81009}">
      <dsp:nvSpPr>
        <dsp:cNvPr id="0" name=""/>
        <dsp:cNvSpPr/>
      </dsp:nvSpPr>
      <dsp:spPr>
        <a:xfrm>
          <a:off x="435848" y="1948497"/>
          <a:ext cx="432999" cy="432999"/>
        </a:xfrm>
        <a:prstGeom prst="ellipse">
          <a:avLst/>
        </a:prstGeom>
        <a:solidFill>
          <a:schemeClr val="accent6">
            <a:shade val="50000"/>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25EC96EF-97AD-4DB7-AFF4-711C751328F2}">
      <dsp:nvSpPr>
        <dsp:cNvPr id="0" name=""/>
        <dsp:cNvSpPr/>
      </dsp:nvSpPr>
      <dsp:spPr>
        <a:xfrm>
          <a:off x="1333099" y="2597996"/>
          <a:ext cx="824913" cy="1731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kern="1200" dirty="0" smtClean="0">
              <a:latin typeface="Calibri" panose="020F0502020204030204" pitchFamily="34" charset="0"/>
              <a:cs typeface="Calibri" panose="020F0502020204030204" pitchFamily="34" charset="0"/>
            </a:rPr>
            <a:t>Roma  240 A.C </a:t>
          </a:r>
          <a:endParaRPr lang="es-MX" sz="1800" kern="1200" dirty="0">
            <a:latin typeface="Calibri" panose="020F0502020204030204" pitchFamily="34" charset="0"/>
            <a:cs typeface="Calibri" panose="020F0502020204030204" pitchFamily="34" charset="0"/>
          </a:endParaRPr>
        </a:p>
      </dsp:txBody>
      <dsp:txXfrm>
        <a:off x="1333099" y="2597996"/>
        <a:ext cx="824913" cy="1731997"/>
      </dsp:txXfrm>
    </dsp:sp>
    <dsp:sp modelId="{19423B73-3738-4BAE-B3D2-F9B2CD3CACBC}">
      <dsp:nvSpPr>
        <dsp:cNvPr id="0" name=""/>
        <dsp:cNvSpPr/>
      </dsp:nvSpPr>
      <dsp:spPr>
        <a:xfrm>
          <a:off x="1529056" y="1948497"/>
          <a:ext cx="432999" cy="432999"/>
        </a:xfrm>
        <a:prstGeom prst="ellipse">
          <a:avLst/>
        </a:prstGeom>
        <a:solidFill>
          <a:schemeClr val="accent6">
            <a:shade val="50000"/>
            <a:hueOff val="31115"/>
            <a:satOff val="7014"/>
            <a:lumOff val="8764"/>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AA99276-2163-45F2-973B-AB99915795AB}">
      <dsp:nvSpPr>
        <dsp:cNvPr id="0" name=""/>
        <dsp:cNvSpPr/>
      </dsp:nvSpPr>
      <dsp:spPr>
        <a:xfrm>
          <a:off x="2191522" y="0"/>
          <a:ext cx="1166329" cy="1731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a:lnSpc>
              <a:spcPct val="90000"/>
            </a:lnSpc>
            <a:spcBef>
              <a:spcPct val="0"/>
            </a:spcBef>
            <a:spcAft>
              <a:spcPct val="35000"/>
            </a:spcAft>
          </a:pPr>
          <a:r>
            <a:rPr lang="es-MX" sz="1800" kern="1200" dirty="0" smtClean="0">
              <a:latin typeface="Calibri" panose="020F0502020204030204" pitchFamily="34" charset="0"/>
              <a:cs typeface="Calibri" panose="020F0502020204030204" pitchFamily="34" charset="0"/>
            </a:rPr>
            <a:t>Inglaterra 1600</a:t>
          </a:r>
          <a:endParaRPr lang="es-MX" sz="1800" kern="1200" dirty="0">
            <a:latin typeface="Calibri" panose="020F0502020204030204" pitchFamily="34" charset="0"/>
            <a:cs typeface="Calibri" panose="020F0502020204030204" pitchFamily="34" charset="0"/>
          </a:endParaRPr>
        </a:p>
      </dsp:txBody>
      <dsp:txXfrm>
        <a:off x="2191522" y="0"/>
        <a:ext cx="1166329" cy="1731997"/>
      </dsp:txXfrm>
    </dsp:sp>
    <dsp:sp modelId="{CA682ACE-E19E-4454-83FF-6A6ABE7AE7A3}">
      <dsp:nvSpPr>
        <dsp:cNvPr id="0" name=""/>
        <dsp:cNvSpPr/>
      </dsp:nvSpPr>
      <dsp:spPr>
        <a:xfrm>
          <a:off x="2558187" y="1948497"/>
          <a:ext cx="432999" cy="432999"/>
        </a:xfrm>
        <a:prstGeom prst="ellipse">
          <a:avLst/>
        </a:prstGeom>
        <a:solidFill>
          <a:schemeClr val="accent6">
            <a:shade val="50000"/>
            <a:hueOff val="62230"/>
            <a:satOff val="14028"/>
            <a:lumOff val="17528"/>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E340AFC0-2E4A-4133-8F66-86580478C7AB}">
      <dsp:nvSpPr>
        <dsp:cNvPr id="0" name=""/>
        <dsp:cNvSpPr/>
      </dsp:nvSpPr>
      <dsp:spPr>
        <a:xfrm>
          <a:off x="3391362" y="2597996"/>
          <a:ext cx="1109973" cy="1731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kern="1200" dirty="0" smtClean="0">
              <a:latin typeface="Calibri" panose="020F0502020204030204" pitchFamily="34" charset="0"/>
              <a:cs typeface="Calibri" panose="020F0502020204030204" pitchFamily="34" charset="0"/>
            </a:rPr>
            <a:t>América (Época colonial) 1898 </a:t>
          </a:r>
          <a:endParaRPr lang="es-MX" sz="1800" kern="1200" dirty="0">
            <a:latin typeface="Calibri" panose="020F0502020204030204" pitchFamily="34" charset="0"/>
            <a:cs typeface="Calibri" panose="020F0502020204030204" pitchFamily="34" charset="0"/>
          </a:endParaRPr>
        </a:p>
      </dsp:txBody>
      <dsp:txXfrm>
        <a:off x="3391362" y="2597996"/>
        <a:ext cx="1109973" cy="1731997"/>
      </dsp:txXfrm>
    </dsp:sp>
    <dsp:sp modelId="{1933FFA0-1E12-4798-A665-0CFF655C6C8D}">
      <dsp:nvSpPr>
        <dsp:cNvPr id="0" name=""/>
        <dsp:cNvSpPr/>
      </dsp:nvSpPr>
      <dsp:spPr>
        <a:xfrm>
          <a:off x="3729848" y="1948497"/>
          <a:ext cx="432999" cy="432999"/>
        </a:xfrm>
        <a:prstGeom prst="ellipse">
          <a:avLst/>
        </a:prstGeom>
        <a:solidFill>
          <a:schemeClr val="accent6">
            <a:shade val="50000"/>
            <a:hueOff val="93345"/>
            <a:satOff val="21042"/>
            <a:lumOff val="26292"/>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E65C8C06-D1E1-4166-B8F8-42B6B31D2B8E}">
      <dsp:nvSpPr>
        <dsp:cNvPr id="0" name=""/>
        <dsp:cNvSpPr/>
      </dsp:nvSpPr>
      <dsp:spPr>
        <a:xfrm>
          <a:off x="4534844" y="0"/>
          <a:ext cx="1146049" cy="1731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a:lnSpc>
              <a:spcPct val="90000"/>
            </a:lnSpc>
            <a:spcBef>
              <a:spcPct val="0"/>
            </a:spcBef>
            <a:spcAft>
              <a:spcPct val="35000"/>
            </a:spcAft>
          </a:pPr>
          <a:r>
            <a:rPr lang="es-MX" sz="1800" kern="1200" dirty="0" smtClean="0">
              <a:latin typeface="Calibri" panose="020F0502020204030204" pitchFamily="34" charset="0"/>
              <a:cs typeface="Calibri" panose="020F0502020204030204" pitchFamily="34" charset="0"/>
            </a:rPr>
            <a:t>Chicago Illinois 1905</a:t>
          </a:r>
          <a:endParaRPr lang="es-MX" sz="1800" kern="1200" dirty="0">
            <a:latin typeface="Calibri" panose="020F0502020204030204" pitchFamily="34" charset="0"/>
            <a:cs typeface="Calibri" panose="020F0502020204030204" pitchFamily="34" charset="0"/>
          </a:endParaRPr>
        </a:p>
      </dsp:txBody>
      <dsp:txXfrm>
        <a:off x="4534844" y="0"/>
        <a:ext cx="1146049" cy="1731997"/>
      </dsp:txXfrm>
    </dsp:sp>
    <dsp:sp modelId="{3EBA8028-244C-4FA3-A8C8-0FA2714ACC06}">
      <dsp:nvSpPr>
        <dsp:cNvPr id="0" name=""/>
        <dsp:cNvSpPr/>
      </dsp:nvSpPr>
      <dsp:spPr>
        <a:xfrm>
          <a:off x="4891369" y="1948497"/>
          <a:ext cx="432999" cy="432999"/>
        </a:xfrm>
        <a:prstGeom prst="ellipse">
          <a:avLst/>
        </a:prstGeom>
        <a:solidFill>
          <a:schemeClr val="accent6">
            <a:shade val="50000"/>
            <a:hueOff val="124460"/>
            <a:satOff val="28056"/>
            <a:lumOff val="35056"/>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5D42E8B-A5D9-47AB-AC9A-13056BCF33BD}">
      <dsp:nvSpPr>
        <dsp:cNvPr id="0" name=""/>
        <dsp:cNvSpPr/>
      </dsp:nvSpPr>
      <dsp:spPr>
        <a:xfrm>
          <a:off x="5714404" y="2597996"/>
          <a:ext cx="1124864" cy="1731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kern="1200" dirty="0" smtClean="0">
              <a:latin typeface="Calibri" panose="020F0502020204030204" pitchFamily="34" charset="0"/>
              <a:cs typeface="Calibri" panose="020F0502020204030204" pitchFamily="34" charset="0"/>
            </a:rPr>
            <a:t>Aparecen en México 1960</a:t>
          </a:r>
          <a:endParaRPr lang="es-MX" sz="1800" kern="1200" dirty="0">
            <a:latin typeface="Calibri" panose="020F0502020204030204" pitchFamily="34" charset="0"/>
            <a:cs typeface="Calibri" panose="020F0502020204030204" pitchFamily="34" charset="0"/>
          </a:endParaRPr>
        </a:p>
      </dsp:txBody>
      <dsp:txXfrm>
        <a:off x="5714404" y="2597996"/>
        <a:ext cx="1124864" cy="1731997"/>
      </dsp:txXfrm>
    </dsp:sp>
    <dsp:sp modelId="{C56BA38E-B1D5-4D23-8207-3BC15DD5B606}">
      <dsp:nvSpPr>
        <dsp:cNvPr id="0" name=""/>
        <dsp:cNvSpPr/>
      </dsp:nvSpPr>
      <dsp:spPr>
        <a:xfrm>
          <a:off x="6060336" y="1948497"/>
          <a:ext cx="432999" cy="432999"/>
        </a:xfrm>
        <a:prstGeom prst="ellipse">
          <a:avLst/>
        </a:prstGeom>
        <a:solidFill>
          <a:schemeClr val="accent6">
            <a:shade val="50000"/>
            <a:hueOff val="93345"/>
            <a:satOff val="21042"/>
            <a:lumOff val="26292"/>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742148F-6B5E-4820-AB5B-21F9C3F9108D}">
      <dsp:nvSpPr>
        <dsp:cNvPr id="0" name=""/>
        <dsp:cNvSpPr/>
      </dsp:nvSpPr>
      <dsp:spPr>
        <a:xfrm>
          <a:off x="6872778" y="0"/>
          <a:ext cx="1333127" cy="1731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a:lnSpc>
              <a:spcPct val="90000"/>
            </a:lnSpc>
            <a:spcBef>
              <a:spcPct val="0"/>
            </a:spcBef>
            <a:spcAft>
              <a:spcPct val="35000"/>
            </a:spcAft>
          </a:pPr>
          <a:r>
            <a:rPr lang="es-MX" sz="1800" kern="1200" dirty="0" smtClean="0">
              <a:latin typeface="Calibri" panose="020F0502020204030204" pitchFamily="34" charset="0"/>
              <a:cs typeface="Calibri" panose="020F0502020204030204" pitchFamily="34" charset="0"/>
            </a:rPr>
            <a:t>Reglas de Operación 1990</a:t>
          </a:r>
          <a:endParaRPr lang="es-MX" sz="1800" kern="1200" dirty="0">
            <a:latin typeface="Calibri" panose="020F0502020204030204" pitchFamily="34" charset="0"/>
            <a:cs typeface="Calibri" panose="020F0502020204030204" pitchFamily="34" charset="0"/>
          </a:endParaRPr>
        </a:p>
      </dsp:txBody>
      <dsp:txXfrm>
        <a:off x="6872778" y="0"/>
        <a:ext cx="1333127" cy="1731997"/>
      </dsp:txXfrm>
    </dsp:sp>
    <dsp:sp modelId="{A9F9BFDD-2B6F-418E-AF8E-D73520BB54C0}">
      <dsp:nvSpPr>
        <dsp:cNvPr id="0" name=""/>
        <dsp:cNvSpPr/>
      </dsp:nvSpPr>
      <dsp:spPr>
        <a:xfrm>
          <a:off x="7322842" y="1948497"/>
          <a:ext cx="432999" cy="432999"/>
        </a:xfrm>
        <a:prstGeom prst="ellipse">
          <a:avLst/>
        </a:prstGeom>
        <a:solidFill>
          <a:schemeClr val="accent6">
            <a:shade val="50000"/>
            <a:hueOff val="62230"/>
            <a:satOff val="14028"/>
            <a:lumOff val="17528"/>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9F7B195-140A-41E5-9B8F-C3A613C58C39}">
      <dsp:nvSpPr>
        <dsp:cNvPr id="0" name=""/>
        <dsp:cNvSpPr/>
      </dsp:nvSpPr>
      <dsp:spPr>
        <a:xfrm>
          <a:off x="8239415" y="2597996"/>
          <a:ext cx="1353762" cy="1731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b="1" kern="1200" dirty="0" smtClean="0">
              <a:latin typeface="Calibri" panose="020F0502020204030204" pitchFamily="34" charset="0"/>
              <a:cs typeface="Calibri" panose="020F0502020204030204" pitchFamily="34" charset="0"/>
            </a:rPr>
            <a:t>SOFOMES</a:t>
          </a:r>
          <a:r>
            <a:rPr lang="es-MX" sz="1800" kern="1200" dirty="0" smtClean="0">
              <a:latin typeface="Calibri" panose="020F0502020204030204" pitchFamily="34" charset="0"/>
              <a:cs typeface="Calibri" panose="020F0502020204030204" pitchFamily="34" charset="0"/>
            </a:rPr>
            <a:t> </a:t>
          </a:r>
          <a:r>
            <a:rPr lang="es-MX" sz="1600" kern="1200" dirty="0" smtClean="0">
              <a:latin typeface="Calibri" panose="020F0502020204030204" pitchFamily="34" charset="0"/>
              <a:cs typeface="Calibri" panose="020F0502020204030204" pitchFamily="34" charset="0"/>
            </a:rPr>
            <a:t>2013</a:t>
          </a:r>
          <a:endParaRPr lang="es-MX" sz="1600" kern="1200" dirty="0">
            <a:latin typeface="Calibri" panose="020F0502020204030204" pitchFamily="34" charset="0"/>
            <a:cs typeface="Calibri" panose="020F0502020204030204" pitchFamily="34" charset="0"/>
          </a:endParaRPr>
        </a:p>
      </dsp:txBody>
      <dsp:txXfrm>
        <a:off x="8239415" y="2597996"/>
        <a:ext cx="1353762" cy="1731997"/>
      </dsp:txXfrm>
    </dsp:sp>
    <dsp:sp modelId="{0CD08E9E-B7FE-499F-9056-C2F398370C50}">
      <dsp:nvSpPr>
        <dsp:cNvPr id="0" name=""/>
        <dsp:cNvSpPr/>
      </dsp:nvSpPr>
      <dsp:spPr>
        <a:xfrm>
          <a:off x="8699796" y="1948497"/>
          <a:ext cx="432999" cy="432999"/>
        </a:xfrm>
        <a:prstGeom prst="ellipse">
          <a:avLst/>
        </a:prstGeom>
        <a:solidFill>
          <a:schemeClr val="accent6">
            <a:shade val="50000"/>
            <a:hueOff val="31115"/>
            <a:satOff val="7014"/>
            <a:lumOff val="8764"/>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7B7B5-8824-414F-B6E2-DD366F542DB8}">
      <dsp:nvSpPr>
        <dsp:cNvPr id="0" name=""/>
        <dsp:cNvSpPr/>
      </dsp:nvSpPr>
      <dsp:spPr>
        <a:xfrm>
          <a:off x="3530902" y="2019837"/>
          <a:ext cx="2923955" cy="2923955"/>
        </a:xfrm>
        <a:prstGeom prst="ellipse">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x-none" sz="4200" kern="1200" dirty="0" smtClean="0">
              <a:latin typeface="Calibri" panose="020F0502020204030204" pitchFamily="34" charset="0"/>
              <a:cs typeface="Calibri" panose="020F0502020204030204" pitchFamily="34" charset="0"/>
            </a:rPr>
            <a:t>Tipos de Factoraje </a:t>
          </a:r>
          <a:endParaRPr lang="es-ES" sz="4200" kern="1200" dirty="0">
            <a:latin typeface="Calibri" panose="020F0502020204030204" pitchFamily="34" charset="0"/>
            <a:cs typeface="Calibri" panose="020F0502020204030204" pitchFamily="34" charset="0"/>
          </a:endParaRPr>
        </a:p>
      </dsp:txBody>
      <dsp:txXfrm>
        <a:off x="3959105" y="2448040"/>
        <a:ext cx="2067549" cy="2067549"/>
      </dsp:txXfrm>
    </dsp:sp>
    <dsp:sp modelId="{3DEBE28A-DAF3-8843-B1CE-1FCE3BB495D3}">
      <dsp:nvSpPr>
        <dsp:cNvPr id="0" name=""/>
        <dsp:cNvSpPr/>
      </dsp:nvSpPr>
      <dsp:spPr>
        <a:xfrm rot="12900000">
          <a:off x="1602360" y="1493126"/>
          <a:ext cx="2290869" cy="833327"/>
        </a:xfrm>
        <a:prstGeom prst="leftArrow">
          <a:avLst>
            <a:gd name="adj1" fmla="val 60000"/>
            <a:gd name="adj2" fmla="val 50000"/>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D2490F92-2246-0348-8614-B37F57D580FC}">
      <dsp:nvSpPr>
        <dsp:cNvPr id="0" name=""/>
        <dsp:cNvSpPr/>
      </dsp:nvSpPr>
      <dsp:spPr>
        <a:xfrm>
          <a:off x="420630" y="-109717"/>
          <a:ext cx="2777757" cy="2725024"/>
        </a:xfrm>
        <a:prstGeom prst="roundRect">
          <a:avLst>
            <a:gd name="adj" fmla="val 10000"/>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_tradnl" sz="2000" b="1" kern="1200" dirty="0" smtClean="0">
              <a:latin typeface="Calibri" panose="020F0502020204030204" pitchFamily="34" charset="0"/>
              <a:cs typeface="Calibri" panose="020F0502020204030204" pitchFamily="34" charset="0"/>
            </a:rPr>
            <a:t>SIN RECURSO</a:t>
          </a:r>
        </a:p>
        <a:p>
          <a:pPr lvl="0" algn="ctr" defTabSz="889000">
            <a:lnSpc>
              <a:spcPct val="90000"/>
            </a:lnSpc>
            <a:spcBef>
              <a:spcPct val="0"/>
            </a:spcBef>
            <a:spcAft>
              <a:spcPct val="35000"/>
            </a:spcAft>
          </a:pPr>
          <a:r>
            <a:rPr lang="es-ES_tradnl" sz="1600" b="1" kern="1200" dirty="0" smtClean="0">
              <a:latin typeface="Calibri" panose="020F0502020204030204" pitchFamily="34" charset="0"/>
              <a:cs typeface="Calibri" panose="020F0502020204030204" pitchFamily="34" charset="0"/>
            </a:rPr>
            <a:t>El cliente no tendrá ninguna responsabilidad acerca de la posible insolvencia de su deudor, y por tanto es la empresa de factoraje la que asume todo el riesgo de la operación efectuada entre cliente y el deudor.</a:t>
          </a:r>
          <a:endParaRPr lang="es-ES" sz="1600" b="1" kern="1200" dirty="0">
            <a:latin typeface="Calibri" panose="020F0502020204030204" pitchFamily="34" charset="0"/>
            <a:cs typeface="Calibri" panose="020F0502020204030204" pitchFamily="34" charset="0"/>
          </a:endParaRPr>
        </a:p>
      </dsp:txBody>
      <dsp:txXfrm>
        <a:off x="500443" y="-29904"/>
        <a:ext cx="2618131" cy="2565398"/>
      </dsp:txXfrm>
    </dsp:sp>
    <dsp:sp modelId="{DE0AF113-696E-D341-B5B6-5B89C42DAD63}">
      <dsp:nvSpPr>
        <dsp:cNvPr id="0" name=""/>
        <dsp:cNvSpPr/>
      </dsp:nvSpPr>
      <dsp:spPr>
        <a:xfrm rot="19500000">
          <a:off x="6092531" y="1493126"/>
          <a:ext cx="2290869" cy="833327"/>
        </a:xfrm>
        <a:prstGeom prst="leftArrow">
          <a:avLst>
            <a:gd name="adj1" fmla="val 60000"/>
            <a:gd name="adj2" fmla="val 50000"/>
          </a:avLst>
        </a:prstGeom>
        <a:gradFill rotWithShape="0">
          <a:gsLst>
            <a:gs pos="0">
              <a:schemeClr val="accent5">
                <a:hueOff val="8832355"/>
                <a:satOff val="28758"/>
                <a:lumOff val="10000"/>
                <a:alphaOff val="0"/>
                <a:tint val="67000"/>
                <a:satMod val="105000"/>
                <a:lumMod val="110000"/>
              </a:schemeClr>
            </a:gs>
            <a:gs pos="50000">
              <a:schemeClr val="accent5">
                <a:hueOff val="8832355"/>
                <a:satOff val="28758"/>
                <a:lumOff val="10000"/>
                <a:alphaOff val="0"/>
                <a:tint val="73000"/>
                <a:satMod val="103000"/>
                <a:lumMod val="105000"/>
              </a:schemeClr>
            </a:gs>
            <a:gs pos="100000">
              <a:schemeClr val="accent5">
                <a:hueOff val="8832355"/>
                <a:satOff val="28758"/>
                <a:lumOff val="1000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77D16C94-9209-5C42-B369-DC4E760DC62A}">
      <dsp:nvSpPr>
        <dsp:cNvPr id="0" name=""/>
        <dsp:cNvSpPr/>
      </dsp:nvSpPr>
      <dsp:spPr>
        <a:xfrm>
          <a:off x="6787372" y="-136072"/>
          <a:ext cx="2777757" cy="2777735"/>
        </a:xfrm>
        <a:prstGeom prst="roundRect">
          <a:avLst>
            <a:gd name="adj" fmla="val 10000"/>
          </a:avLst>
        </a:prstGeom>
        <a:gradFill rotWithShape="0">
          <a:gsLst>
            <a:gs pos="0">
              <a:schemeClr val="accent5">
                <a:hueOff val="8832355"/>
                <a:satOff val="28758"/>
                <a:lumOff val="10000"/>
                <a:alphaOff val="0"/>
                <a:tint val="67000"/>
                <a:satMod val="105000"/>
                <a:lumMod val="110000"/>
              </a:schemeClr>
            </a:gs>
            <a:gs pos="50000">
              <a:schemeClr val="accent5">
                <a:hueOff val="8832355"/>
                <a:satOff val="28758"/>
                <a:lumOff val="10000"/>
                <a:alphaOff val="0"/>
                <a:tint val="73000"/>
                <a:satMod val="103000"/>
                <a:lumMod val="105000"/>
              </a:schemeClr>
            </a:gs>
            <a:gs pos="100000">
              <a:schemeClr val="accent5">
                <a:hueOff val="8832355"/>
                <a:satOff val="28758"/>
                <a:lumOff val="1000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S" sz="1800" b="1" kern="1200" dirty="0" smtClean="0">
              <a:latin typeface="Calibri" panose="020F0502020204030204" pitchFamily="34" charset="0"/>
              <a:cs typeface="Calibri" panose="020F0502020204030204" pitchFamily="34" charset="0"/>
            </a:rPr>
            <a:t>CON RECURSO</a:t>
          </a:r>
        </a:p>
        <a:p>
          <a:pPr lvl="0" algn="ctr" defTabSz="800100">
            <a:lnSpc>
              <a:spcPct val="90000"/>
            </a:lnSpc>
            <a:spcBef>
              <a:spcPct val="0"/>
            </a:spcBef>
            <a:spcAft>
              <a:spcPct val="35000"/>
            </a:spcAft>
          </a:pPr>
          <a:r>
            <a:rPr lang="es-ES" sz="1600" b="1" kern="1200" dirty="0" smtClean="0">
              <a:latin typeface="Calibri" panose="020F0502020204030204" pitchFamily="34" charset="0"/>
              <a:cs typeface="Calibri" panose="020F0502020204030204" pitchFamily="34" charset="0"/>
            </a:rPr>
            <a:t>L</a:t>
          </a:r>
          <a:r>
            <a:rPr lang="es-ES_tradnl" sz="1600" b="1" kern="1200" dirty="0" smtClean="0">
              <a:latin typeface="Calibri" panose="020F0502020204030204" pitchFamily="34" charset="0"/>
              <a:cs typeface="Calibri" panose="020F0502020204030204" pitchFamily="34" charset="0"/>
            </a:rPr>
            <a:t>a empresa de factoraje no responderá en caso de impago de los derechos de cobro de éste, es decir, </a:t>
          </a:r>
          <a:r>
            <a:rPr lang="es-ES_tradnl" sz="1600" b="1" u="sng" kern="1200" dirty="0" smtClean="0">
              <a:latin typeface="Calibri" panose="020F0502020204030204" pitchFamily="34" charset="0"/>
              <a:cs typeface="Calibri" panose="020F0502020204030204" pitchFamily="34" charset="0"/>
            </a:rPr>
            <a:t>no</a:t>
          </a:r>
          <a:r>
            <a:rPr lang="es-ES_tradnl" sz="1600" b="1" kern="1200" dirty="0" smtClean="0">
              <a:latin typeface="Calibri" panose="020F0502020204030204" pitchFamily="34" charset="0"/>
              <a:cs typeface="Calibri" panose="020F0502020204030204" pitchFamily="34" charset="0"/>
            </a:rPr>
            <a:t> asume el riesgo de la transacción comercial.</a:t>
          </a:r>
          <a:endParaRPr lang="es-ES" sz="1600" b="1" kern="1200" dirty="0">
            <a:latin typeface="Calibri" panose="020F0502020204030204" pitchFamily="34" charset="0"/>
            <a:cs typeface="Calibri" panose="020F0502020204030204" pitchFamily="34" charset="0"/>
          </a:endParaRPr>
        </a:p>
      </dsp:txBody>
      <dsp:txXfrm>
        <a:off x="6868729" y="-54715"/>
        <a:ext cx="2615043" cy="26150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1CCA8-1D9E-C549-B6D4-85FEC40BFAD1}">
      <dsp:nvSpPr>
        <dsp:cNvPr id="0" name=""/>
        <dsp:cNvSpPr/>
      </dsp:nvSpPr>
      <dsp:spPr>
        <a:xfrm rot="10800000">
          <a:off x="1937737" y="100353"/>
          <a:ext cx="5405120" cy="2169795"/>
        </a:xfrm>
        <a:prstGeom prst="homePlate">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6819" tIns="68580" rIns="128016" bIns="68580" numCol="1" spcCol="1270" anchor="ctr" anchorCtr="0">
          <a:noAutofit/>
        </a:bodyPr>
        <a:lstStyle/>
        <a:p>
          <a:pPr lvl="0" algn="ctr" defTabSz="800100">
            <a:lnSpc>
              <a:spcPct val="90000"/>
            </a:lnSpc>
            <a:spcBef>
              <a:spcPct val="0"/>
            </a:spcBef>
            <a:spcAft>
              <a:spcPct val="35000"/>
            </a:spcAft>
          </a:pPr>
          <a:r>
            <a:rPr lang="es-ES_tradnl" sz="1800" kern="1200" dirty="0" smtClean="0"/>
            <a:t>Se solicita una Línea de Factoraje a una Institución de Crédito o Empresa de Factoraje.</a:t>
          </a:r>
          <a:endParaRPr lang="es-ES" sz="1800" kern="1200" dirty="0"/>
        </a:p>
      </dsp:txBody>
      <dsp:txXfrm rot="10800000">
        <a:off x="2480186" y="100353"/>
        <a:ext cx="4862671" cy="2169795"/>
      </dsp:txXfrm>
    </dsp:sp>
    <dsp:sp modelId="{B3425F75-E436-C24A-904A-166175780B3E}">
      <dsp:nvSpPr>
        <dsp:cNvPr id="0" name=""/>
        <dsp:cNvSpPr/>
      </dsp:nvSpPr>
      <dsp:spPr>
        <a:xfrm>
          <a:off x="552453" y="716"/>
          <a:ext cx="2305190" cy="2369068"/>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dsp:spPr>
      <dsp:style>
        <a:lnRef idx="0">
          <a:scrgbClr r="0" g="0" b="0"/>
        </a:lnRef>
        <a:fillRef idx="1">
          <a:scrgbClr r="0" g="0" b="0"/>
        </a:fillRef>
        <a:effectRef idx="2">
          <a:scrgbClr r="0" g="0" b="0"/>
        </a:effectRef>
        <a:fontRef idx="minor"/>
      </dsp:style>
    </dsp:sp>
    <dsp:sp modelId="{338BF902-AA4E-D949-8D35-943966BB2201}">
      <dsp:nvSpPr>
        <dsp:cNvPr id="0" name=""/>
        <dsp:cNvSpPr/>
      </dsp:nvSpPr>
      <dsp:spPr>
        <a:xfrm rot="10800000">
          <a:off x="1971244" y="3132820"/>
          <a:ext cx="5405120" cy="2169795"/>
        </a:xfrm>
        <a:prstGeom prst="homePlate">
          <a:avLst/>
        </a:prstGeom>
        <a:gradFill rotWithShape="0">
          <a:gsLst>
            <a:gs pos="0">
              <a:schemeClr val="accent4">
                <a:hueOff val="4803510"/>
                <a:satOff val="18182"/>
                <a:lumOff val="-1177"/>
                <a:alphaOff val="0"/>
                <a:tint val="94000"/>
                <a:satMod val="103000"/>
                <a:lumMod val="102000"/>
              </a:schemeClr>
            </a:gs>
            <a:gs pos="50000">
              <a:schemeClr val="accent4">
                <a:hueOff val="4803510"/>
                <a:satOff val="18182"/>
                <a:lumOff val="-1177"/>
                <a:alphaOff val="0"/>
                <a:shade val="100000"/>
                <a:satMod val="110000"/>
                <a:lumMod val="100000"/>
              </a:schemeClr>
            </a:gs>
            <a:gs pos="100000">
              <a:schemeClr val="accent4">
                <a:hueOff val="4803510"/>
                <a:satOff val="18182"/>
                <a:lumOff val="-1177"/>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6819" tIns="68580" rIns="128016" bIns="68580" numCol="1" spcCol="1270" anchor="t" anchorCtr="0">
          <a:noAutofit/>
        </a:bodyPr>
        <a:lstStyle/>
        <a:p>
          <a:pPr lvl="0" algn="ctr" defTabSz="800100">
            <a:lnSpc>
              <a:spcPct val="90000"/>
            </a:lnSpc>
            <a:spcBef>
              <a:spcPct val="0"/>
            </a:spcBef>
            <a:spcAft>
              <a:spcPct val="35000"/>
            </a:spcAft>
          </a:pPr>
          <a:r>
            <a:rPr lang="es-ES_tradnl" sz="1800" kern="1200" dirty="0" smtClean="0"/>
            <a:t>Se acuerdan las condiciones de la Operación:</a:t>
          </a:r>
          <a:endParaRPr lang="es-ES" sz="1800" kern="1200" dirty="0"/>
        </a:p>
        <a:p>
          <a:pPr marL="114300" lvl="1" indent="-114300" algn="l" defTabSz="622300">
            <a:lnSpc>
              <a:spcPct val="90000"/>
            </a:lnSpc>
            <a:spcBef>
              <a:spcPct val="0"/>
            </a:spcBef>
            <a:spcAft>
              <a:spcPct val="15000"/>
            </a:spcAft>
            <a:buChar char="••"/>
          </a:pPr>
          <a:r>
            <a:rPr lang="es-ES_tradnl" sz="1400" kern="1200" dirty="0" smtClean="0"/>
            <a:t>Cuentas por Cobrar a transmitir.</a:t>
          </a:r>
          <a:endParaRPr lang="es-ES" sz="1400" kern="1200" dirty="0"/>
        </a:p>
        <a:p>
          <a:pPr marL="114300" lvl="1" indent="-114300" algn="l" defTabSz="622300">
            <a:lnSpc>
              <a:spcPct val="90000"/>
            </a:lnSpc>
            <a:spcBef>
              <a:spcPct val="0"/>
            </a:spcBef>
            <a:spcAft>
              <a:spcPct val="15000"/>
            </a:spcAft>
            <a:buChar char="••"/>
          </a:pPr>
          <a:r>
            <a:rPr lang="es-ES_tradnl" sz="1400" kern="1200" dirty="0" smtClean="0"/>
            <a:t>Plazos Comerciales máximos.</a:t>
          </a:r>
          <a:endParaRPr lang="es-ES" sz="1400" kern="1200" dirty="0"/>
        </a:p>
        <a:p>
          <a:pPr marL="114300" lvl="1" indent="-114300" algn="l" defTabSz="622300">
            <a:lnSpc>
              <a:spcPct val="90000"/>
            </a:lnSpc>
            <a:spcBef>
              <a:spcPct val="0"/>
            </a:spcBef>
            <a:spcAft>
              <a:spcPct val="15000"/>
            </a:spcAft>
            <a:buChar char="••"/>
          </a:pPr>
          <a:r>
            <a:rPr lang="es-ES_tradnl" sz="1400" kern="1200" dirty="0" smtClean="0"/>
            <a:t>Tipo de Factoraje</a:t>
          </a:r>
          <a:endParaRPr lang="es-ES" sz="1400" kern="1200" dirty="0"/>
        </a:p>
        <a:p>
          <a:pPr marL="114300" lvl="1" indent="-114300" algn="l" defTabSz="622300">
            <a:lnSpc>
              <a:spcPct val="90000"/>
            </a:lnSpc>
            <a:spcBef>
              <a:spcPct val="0"/>
            </a:spcBef>
            <a:spcAft>
              <a:spcPct val="15000"/>
            </a:spcAft>
            <a:buChar char="••"/>
          </a:pPr>
          <a:r>
            <a:rPr lang="es-ES_tradnl" sz="1400" kern="1200" dirty="0" smtClean="0"/>
            <a:t>Documentación o mecanismos de transmisión. </a:t>
          </a:r>
          <a:endParaRPr lang="es-ES" sz="1400" kern="1200" dirty="0"/>
        </a:p>
        <a:p>
          <a:pPr marL="114300" lvl="1" indent="-114300" algn="l" defTabSz="622300">
            <a:lnSpc>
              <a:spcPct val="90000"/>
            </a:lnSpc>
            <a:spcBef>
              <a:spcPct val="0"/>
            </a:spcBef>
            <a:spcAft>
              <a:spcPct val="15000"/>
            </a:spcAft>
            <a:buChar char="••"/>
          </a:pPr>
          <a:r>
            <a:rPr lang="es-ES_tradnl" sz="1400" kern="1200" dirty="0" smtClean="0"/>
            <a:t>Registro de apoderados que firmaran.</a:t>
          </a:r>
          <a:endParaRPr lang="es-ES" sz="1400" kern="1200" dirty="0"/>
        </a:p>
        <a:p>
          <a:pPr marL="114300" lvl="1" indent="-114300" algn="l" defTabSz="622300">
            <a:lnSpc>
              <a:spcPct val="90000"/>
            </a:lnSpc>
            <a:spcBef>
              <a:spcPct val="0"/>
            </a:spcBef>
            <a:spcAft>
              <a:spcPct val="15000"/>
            </a:spcAft>
            <a:buChar char="••"/>
          </a:pPr>
          <a:r>
            <a:rPr lang="es-ES_tradnl" sz="1400" kern="1200" dirty="0" smtClean="0"/>
            <a:t>Responsabilidades de ambas partes. </a:t>
          </a:r>
          <a:endParaRPr lang="es-ES" sz="1400" kern="1200" dirty="0"/>
        </a:p>
      </dsp:txBody>
      <dsp:txXfrm rot="10800000">
        <a:off x="2513693" y="3132820"/>
        <a:ext cx="4862671" cy="2169795"/>
      </dsp:txXfrm>
    </dsp:sp>
    <dsp:sp modelId="{58BF4CE8-C3C0-8F4D-99FA-F964816D84E2}">
      <dsp:nvSpPr>
        <dsp:cNvPr id="0" name=""/>
        <dsp:cNvSpPr/>
      </dsp:nvSpPr>
      <dsp:spPr>
        <a:xfrm>
          <a:off x="751635" y="3017485"/>
          <a:ext cx="2439218" cy="2400465"/>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a:noFill/>
        </a:ln>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815166-E76E-4FD6-8868-89A20F90A25C}" type="datetimeFigureOut">
              <a:rPr lang="es-MX" smtClean="0"/>
              <a:t>16/09/2018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8B7B1C-2F66-4A17-B504-4F412B2F2748}" type="slidenum">
              <a:rPr lang="es-MX" smtClean="0"/>
              <a:t>‹Nº›</a:t>
            </a:fld>
            <a:endParaRPr lang="es-MX"/>
          </a:p>
        </p:txBody>
      </p:sp>
    </p:spTree>
    <p:extLst>
      <p:ext uri="{BB962C8B-B14F-4D97-AF65-F5344CB8AC3E}">
        <p14:creationId xmlns:p14="http://schemas.microsoft.com/office/powerpoint/2010/main" val="3773505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A37CFBC1-890D-4A3F-8B3D-A2E053D29C4B}" type="slidenum">
              <a:rPr lang="es-MX" smtClean="0"/>
              <a:t>23</a:t>
            </a:fld>
            <a:endParaRPr lang="es-MX"/>
          </a:p>
        </p:txBody>
      </p:sp>
    </p:spTree>
    <p:extLst>
      <p:ext uri="{BB962C8B-B14F-4D97-AF65-F5344CB8AC3E}">
        <p14:creationId xmlns:p14="http://schemas.microsoft.com/office/powerpoint/2010/main" val="4104061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4902ABB9-CD00-4D13-9F18-9B95652FB7C5}" type="datetime1">
              <a:rPr lang="es-MX" smtClean="0"/>
              <a:t>16/09/2018</a:t>
            </a:fld>
            <a:endParaRPr lang="es-MX"/>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275F5097-BDCE-4875-8E27-20A17372858A}" type="slidenum">
              <a:rPr lang="es-MX" smtClean="0"/>
              <a:t>‹Nº›</a:t>
            </a:fld>
            <a:endParaRPr lang="es-MX"/>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04995542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94B2E2-3B4A-4FA6-A90C-16880FA87B46}"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5F5097-BDCE-4875-8E27-20A17372858A}" type="slidenum">
              <a:rPr lang="es-MX" smtClean="0"/>
              <a:t>‹Nº›</a:t>
            </a:fld>
            <a:endParaRPr lang="es-MX"/>
          </a:p>
        </p:txBody>
      </p:sp>
    </p:spTree>
    <p:extLst>
      <p:ext uri="{BB962C8B-B14F-4D97-AF65-F5344CB8AC3E}">
        <p14:creationId xmlns:p14="http://schemas.microsoft.com/office/powerpoint/2010/main" val="76644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6F0F081-FA5B-49BE-A801-A5DF32529DB9}"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5F5097-BDCE-4875-8E27-20A17372858A}" type="slidenum">
              <a:rPr lang="es-MX" smtClean="0"/>
              <a:t>‹Nº›</a:t>
            </a:fld>
            <a:endParaRPr lang="es-MX"/>
          </a:p>
        </p:txBody>
      </p:sp>
    </p:spTree>
    <p:extLst>
      <p:ext uri="{BB962C8B-B14F-4D97-AF65-F5344CB8AC3E}">
        <p14:creationId xmlns:p14="http://schemas.microsoft.com/office/powerpoint/2010/main" val="3636889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0E2A810-349A-4E34-B696-563568038C45}"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5F5097-BDCE-4875-8E27-20A17372858A}" type="slidenum">
              <a:rPr lang="es-MX" smtClean="0"/>
              <a:t>‹Nº›</a:t>
            </a:fld>
            <a:endParaRPr lang="es-MX"/>
          </a:p>
        </p:txBody>
      </p:sp>
    </p:spTree>
    <p:extLst>
      <p:ext uri="{BB962C8B-B14F-4D97-AF65-F5344CB8AC3E}">
        <p14:creationId xmlns:p14="http://schemas.microsoft.com/office/powerpoint/2010/main" val="2576370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D19DCC0E-3352-4687-988F-B29FF6AFB507}" type="datetime1">
              <a:rPr lang="es-MX" smtClean="0"/>
              <a:t>16/09/2018</a:t>
            </a:fld>
            <a:endParaRPr lang="es-MX"/>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275F5097-BDCE-4875-8E27-20A17372858A}" type="slidenum">
              <a:rPr lang="es-MX" smtClean="0"/>
              <a:t>‹Nº›</a:t>
            </a:fld>
            <a:endParaRPr lang="es-MX"/>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11667068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6BB3F62-7434-4F99-9219-B959D8E8236C}" type="datetime1">
              <a:rPr lang="es-MX" smtClean="0"/>
              <a:t>16/09/2018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5F5097-BDCE-4875-8E27-20A17372858A}" type="slidenum">
              <a:rPr lang="es-MX" smtClean="0"/>
              <a:t>‹Nº›</a:t>
            </a:fld>
            <a:endParaRPr lang="es-MX"/>
          </a:p>
        </p:txBody>
      </p:sp>
    </p:spTree>
    <p:extLst>
      <p:ext uri="{BB962C8B-B14F-4D97-AF65-F5344CB8AC3E}">
        <p14:creationId xmlns:p14="http://schemas.microsoft.com/office/powerpoint/2010/main" val="187102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0BFE96E-17B2-4661-91F3-ED54EB11AEA4}" type="datetime1">
              <a:rPr lang="es-MX" smtClean="0"/>
              <a:t>16/09/2018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75F5097-BDCE-4875-8E27-20A17372858A}" type="slidenum">
              <a:rPr lang="es-MX" smtClean="0"/>
              <a:t>‹Nº›</a:t>
            </a:fld>
            <a:endParaRPr lang="es-MX"/>
          </a:p>
        </p:txBody>
      </p:sp>
    </p:spTree>
    <p:extLst>
      <p:ext uri="{BB962C8B-B14F-4D97-AF65-F5344CB8AC3E}">
        <p14:creationId xmlns:p14="http://schemas.microsoft.com/office/powerpoint/2010/main" val="3821553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12F1E1E-7332-4AE8-96EC-899BB721B6AC}" type="datetime1">
              <a:rPr lang="es-MX" smtClean="0"/>
              <a:t>16/09/2018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75F5097-BDCE-4875-8E27-20A17372858A}" type="slidenum">
              <a:rPr lang="es-MX" smtClean="0"/>
              <a:t>‹Nº›</a:t>
            </a:fld>
            <a:endParaRPr lang="es-MX"/>
          </a:p>
        </p:txBody>
      </p:sp>
    </p:spTree>
    <p:extLst>
      <p:ext uri="{BB962C8B-B14F-4D97-AF65-F5344CB8AC3E}">
        <p14:creationId xmlns:p14="http://schemas.microsoft.com/office/powerpoint/2010/main" val="3459018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AF269A-35AF-4AA3-91D4-C3FC37F613F0}" type="datetime1">
              <a:rPr lang="es-MX" smtClean="0"/>
              <a:t>16/09/2018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75F5097-BDCE-4875-8E27-20A17372858A}" type="slidenum">
              <a:rPr lang="es-MX" smtClean="0"/>
              <a:t>‹Nº›</a:t>
            </a:fld>
            <a:endParaRPr lang="es-MX"/>
          </a:p>
        </p:txBody>
      </p:sp>
    </p:spTree>
    <p:extLst>
      <p:ext uri="{BB962C8B-B14F-4D97-AF65-F5344CB8AC3E}">
        <p14:creationId xmlns:p14="http://schemas.microsoft.com/office/powerpoint/2010/main" val="132127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2BF6D197-CCFA-478B-9D43-D01FF76E340A}" type="datetime1">
              <a:rPr lang="es-MX" smtClean="0"/>
              <a:t>16/09/2018</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75F5097-BDCE-4875-8E27-20A17372858A}" type="slidenum">
              <a:rPr lang="es-MX" smtClean="0"/>
              <a:t>‹Nº›</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60169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C1EAC3C-3DFD-4AFE-9BC9-1CDCCAF68902}" type="datetime1">
              <a:rPr lang="es-MX" smtClean="0"/>
              <a:t>16/09/2018</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75F5097-BDCE-4875-8E27-20A17372858A}" type="slidenum">
              <a:rPr lang="es-MX" smtClean="0"/>
              <a:t>‹Nº›</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62436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1FE400AE-8F04-40AC-B726-F06D7B76576A}" type="datetime1">
              <a:rPr lang="es-MX" smtClean="0"/>
              <a:t>16/09/2018</a:t>
            </a:fld>
            <a:endParaRPr lang="es-MX"/>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s-MX"/>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275F5097-BDCE-4875-8E27-20A17372858A}" type="slidenum">
              <a:rPr lang="es-MX" smtClean="0"/>
              <a:t>‹Nº›</a:t>
            </a:fld>
            <a:endParaRPr lang="es-MX"/>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30643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2.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1390884" y="1338369"/>
            <a:ext cx="3078566" cy="2782927"/>
          </a:xfrm>
          <a:prstGeom prst="rect">
            <a:avLst/>
          </a:prstGeom>
          <a:solidFill>
            <a:schemeClr val="accent2"/>
          </a:solidFill>
          <a:ln w="57150">
            <a:solidFill>
              <a:schemeClr val="accent2"/>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7614303" y="2442348"/>
            <a:ext cx="3221066" cy="3083740"/>
          </a:xfrm>
          <a:prstGeom prst="rect">
            <a:avLst/>
          </a:prstGeom>
          <a:noFill/>
          <a:ln w="57150">
            <a:solidFill>
              <a:schemeClr val="accent2"/>
            </a:solidFill>
            <a:miter lim="800000"/>
            <a:headEnd/>
            <a:tailEnd/>
          </a:ln>
        </p:spPr>
      </p:pic>
      <p:sp>
        <p:nvSpPr>
          <p:cNvPr id="2" name="Marcador de número de diapositiva 1"/>
          <p:cNvSpPr>
            <a:spLocks noGrp="1"/>
          </p:cNvSpPr>
          <p:nvPr>
            <p:ph type="sldNum" sz="quarter" idx="12"/>
          </p:nvPr>
        </p:nvSpPr>
        <p:spPr/>
        <p:txBody>
          <a:bodyPr/>
          <a:lstStyle/>
          <a:p>
            <a:fld id="{275F5097-BDCE-4875-8E27-20A17372858A}" type="slidenum">
              <a:rPr lang="es-MX" smtClean="0"/>
              <a:t>1</a:t>
            </a:fld>
            <a:endParaRPr lang="es-MX"/>
          </a:p>
        </p:txBody>
      </p:sp>
    </p:spTree>
    <p:extLst>
      <p:ext uri="{BB962C8B-B14F-4D97-AF65-F5344CB8AC3E}">
        <p14:creationId xmlns:p14="http://schemas.microsoft.com/office/powerpoint/2010/main" val="3164866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12946" y="721488"/>
            <a:ext cx="4108825" cy="798900"/>
          </a:xfrm>
          <a:solidFill>
            <a:schemeClr val="accent2"/>
          </a:solidFill>
          <a:ln w="19050">
            <a:solidFill>
              <a:schemeClr val="tx1"/>
            </a:solidFill>
          </a:ln>
        </p:spPr>
        <p:style>
          <a:lnRef idx="1">
            <a:schemeClr val="accent2"/>
          </a:lnRef>
          <a:fillRef idx="2">
            <a:schemeClr val="accent2"/>
          </a:fillRef>
          <a:effectRef idx="1">
            <a:schemeClr val="accent2"/>
          </a:effectRef>
          <a:fontRef idx="minor">
            <a:schemeClr val="dk1"/>
          </a:fontRef>
        </p:style>
        <p:txBody>
          <a:bodyPr>
            <a:noAutofit/>
          </a:bodyPr>
          <a:lstStyle/>
          <a:p>
            <a:pPr algn="ctr"/>
            <a:r>
              <a:rPr lang="es-ES" sz="3600" b="1" dirty="0">
                <a:solidFill>
                  <a:schemeClr val="bg1">
                    <a:lumMod val="95000"/>
                  </a:schemeClr>
                </a:solidFill>
                <a:latin typeface="Calibri" panose="020F0502020204030204" pitchFamily="34" charset="0"/>
                <a:cs typeface="Calibri" panose="020F0502020204030204" pitchFamily="34" charset="0"/>
              </a:rPr>
              <a:t>Antecedentes</a:t>
            </a:r>
            <a:endParaRPr lang="es-MX" sz="3600" b="1" dirty="0">
              <a:solidFill>
                <a:schemeClr val="bg1">
                  <a:lumMod val="95000"/>
                </a:schemeClr>
              </a:solidFill>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10</a:t>
            </a:fld>
            <a:endParaRPr lang="es-MX"/>
          </a:p>
        </p:txBody>
      </p:sp>
      <p:sp>
        <p:nvSpPr>
          <p:cNvPr id="4" name="3 CuadroTexto"/>
          <p:cNvSpPr txBox="1"/>
          <p:nvPr/>
        </p:nvSpPr>
        <p:spPr>
          <a:xfrm>
            <a:off x="1009934" y="1614533"/>
            <a:ext cx="6619165" cy="3985706"/>
          </a:xfrm>
          <a:prstGeom prst="rect">
            <a:avLst/>
          </a:prstGeom>
          <a:solidFill>
            <a:schemeClr val="accent1">
              <a:lumMod val="40000"/>
              <a:lumOff val="60000"/>
            </a:schemeClr>
          </a:solidFill>
        </p:spPr>
        <p:txBody>
          <a:bodyPr wrap="square" rtlCol="0">
            <a:spAutoFit/>
          </a:bodyPr>
          <a:lstStyle/>
          <a:p>
            <a:pPr marL="177800" marR="494665" indent="-177800" algn="just" defTabSz="1074738">
              <a:lnSpc>
                <a:spcPct val="115000"/>
              </a:lnSpc>
              <a:buFont typeface="Symbol" panose="05050102010706020507" pitchFamily="18" charset="2"/>
              <a:buChar char=""/>
            </a:pPr>
            <a:r>
              <a:rPr lang="es-MX" sz="2200" dirty="0">
                <a:latin typeface="Calibri" panose="020F0502020204030204" pitchFamily="34" charset="0"/>
                <a:cs typeface="Calibri" panose="020F0502020204030204" pitchFamily="34" charset="0"/>
              </a:rPr>
              <a:t>En el Decreto que reforma varias disposiciones de diversas leyes financieras, publicado en el Diario Oficial de la Federación el 18 de julio de 2006, se establece que las autorizaciones otorgadas por la Secretaría de Hacienda y Crédito Público para la constitución y operación de las Sociedades Financieras de Objeto Limitado (Sofoles), de Arrendadoras Financieras y </a:t>
            </a:r>
            <a:r>
              <a:rPr lang="es-MX" sz="2200" b="1" dirty="0">
                <a:latin typeface="Calibri" panose="020F0502020204030204" pitchFamily="34" charset="0"/>
                <a:cs typeface="Calibri" panose="020F0502020204030204" pitchFamily="34" charset="0"/>
              </a:rPr>
              <a:t>Empresas de Factoraje Financiero</a:t>
            </a:r>
            <a:r>
              <a:rPr lang="es-MX" sz="2200" dirty="0">
                <a:latin typeface="Calibri" panose="020F0502020204030204" pitchFamily="34" charset="0"/>
                <a:cs typeface="Calibri" panose="020F0502020204030204" pitchFamily="34" charset="0"/>
              </a:rPr>
              <a:t>, continuaría en vigor </a:t>
            </a:r>
            <a:r>
              <a:rPr lang="es-MX" sz="2200" dirty="0" smtClean="0">
                <a:latin typeface="Calibri" panose="020F0502020204030204" pitchFamily="34" charset="0"/>
                <a:cs typeface="Calibri" panose="020F0502020204030204" pitchFamily="34" charset="0"/>
              </a:rPr>
              <a:t>hasta </a:t>
            </a:r>
            <a:r>
              <a:rPr lang="es-MX" sz="2200" dirty="0">
                <a:latin typeface="Calibri" panose="020F0502020204030204" pitchFamily="34" charset="0"/>
                <a:cs typeface="Calibri" panose="020F0502020204030204" pitchFamily="34" charset="0"/>
              </a:rPr>
              <a:t>el 17 de julio de 2013.</a:t>
            </a:r>
            <a:endParaRPr lang="es-MX" sz="2200" dirty="0">
              <a:latin typeface="Calibri" panose="020F0502020204030204" pitchFamily="34" charset="0"/>
              <a:ea typeface="Calibri"/>
              <a:cs typeface="Calibri" panose="020F0502020204030204" pitchFamily="34" charset="0"/>
            </a:endParaRPr>
          </a:p>
        </p:txBody>
      </p:sp>
      <p:sp>
        <p:nvSpPr>
          <p:cNvPr id="7" name="3 CuadroTexto"/>
          <p:cNvSpPr txBox="1"/>
          <p:nvPr/>
        </p:nvSpPr>
        <p:spPr>
          <a:xfrm>
            <a:off x="7332291" y="1785710"/>
            <a:ext cx="3956703" cy="3610989"/>
          </a:xfrm>
          <a:prstGeom prst="rect">
            <a:avLst/>
          </a:prstGeom>
          <a:solidFill>
            <a:schemeClr val="accent4">
              <a:lumMod val="60000"/>
              <a:lumOff val="40000"/>
            </a:schemeClr>
          </a:solidFill>
        </p:spPr>
        <p:txBody>
          <a:bodyPr wrap="square" rtlCol="0">
            <a:spAutoFit/>
          </a:bodyPr>
          <a:lstStyle/>
          <a:p>
            <a:pPr marL="265113" marR="494665" indent="-265113" algn="just" defTabSz="3495675">
              <a:lnSpc>
                <a:spcPct val="115000"/>
              </a:lnSpc>
              <a:buFont typeface="Symbol" panose="05050102010706020507" pitchFamily="18" charset="2"/>
              <a:buChar char=""/>
            </a:pPr>
            <a:r>
              <a:rPr lang="es-MX" sz="2000" dirty="0">
                <a:latin typeface="Calibri" panose="020F0502020204030204" pitchFamily="34" charset="0"/>
                <a:cs typeface="Calibri" panose="020F0502020204030204" pitchFamily="34" charset="0"/>
              </a:rPr>
              <a:t>A partir de esa fecha, a las sofoles, arrendadoras y </a:t>
            </a:r>
            <a:r>
              <a:rPr lang="es-MX" sz="2000" b="1" dirty="0">
                <a:latin typeface="Calibri" panose="020F0502020204030204" pitchFamily="34" charset="0"/>
                <a:cs typeface="Calibri" panose="020F0502020204030204" pitchFamily="34" charset="0"/>
              </a:rPr>
              <a:t>empresas de factoraje</a:t>
            </a:r>
            <a:r>
              <a:rPr lang="es-MX" sz="2000" dirty="0" smtClean="0">
                <a:latin typeface="Calibri" panose="020F0502020204030204" pitchFamily="34" charset="0"/>
                <a:cs typeface="Calibri" panose="020F0502020204030204" pitchFamily="34" charset="0"/>
              </a:rPr>
              <a:t>,</a:t>
            </a:r>
            <a:r>
              <a:rPr lang="es-MX" sz="2000" dirty="0" smtClean="0"/>
              <a:t> dejaron de operar como tales, para convertirse, al cabo de un proceso de transformación previsto en la propia ley en </a:t>
            </a:r>
            <a:r>
              <a:rPr lang="es-MX" sz="2000" dirty="0" smtClean="0">
                <a:latin typeface="Calibri" panose="020F0502020204030204" pitchFamily="34" charset="0"/>
                <a:cs typeface="Calibri" panose="020F0502020204030204" pitchFamily="34" charset="0"/>
              </a:rPr>
              <a:t>Sociedades </a:t>
            </a:r>
            <a:r>
              <a:rPr lang="es-MX" sz="2000" dirty="0">
                <a:latin typeface="Calibri" panose="020F0502020204030204" pitchFamily="34" charset="0"/>
                <a:cs typeface="Calibri" panose="020F0502020204030204" pitchFamily="34" charset="0"/>
              </a:rPr>
              <a:t>Financieras de Objeto Múltiple (</a:t>
            </a:r>
            <a:r>
              <a:rPr lang="es-MX" sz="2000" b="1" dirty="0">
                <a:latin typeface="Calibri" panose="020F0502020204030204" pitchFamily="34" charset="0"/>
                <a:cs typeface="Calibri" panose="020F0502020204030204" pitchFamily="34" charset="0"/>
              </a:rPr>
              <a:t>SOFOMES</a:t>
            </a:r>
            <a:r>
              <a:rPr lang="es-MX" sz="2000" dirty="0">
                <a:latin typeface="Calibri" panose="020F0502020204030204" pitchFamily="34" charset="0"/>
                <a:cs typeface="Calibri" panose="020F0502020204030204" pitchFamily="34" charset="0"/>
              </a:rPr>
              <a:t>).</a:t>
            </a:r>
            <a:endParaRPr lang="es-MX" sz="2000" b="1" dirty="0">
              <a:solidFill>
                <a:schemeClr val="bg2">
                  <a:lumMod val="20000"/>
                  <a:lumOff val="8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655385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07040"/>
            <a:ext cx="5341122" cy="914401"/>
          </a:xfrm>
          <a:solidFill>
            <a:schemeClr val="tx1">
              <a:lumMod val="75000"/>
              <a:lumOff val="25000"/>
            </a:schemeClr>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pPr algn="ctr">
              <a:defRPr/>
            </a:pPr>
            <a:r>
              <a:rPr lang="es-ES" sz="4000" b="1" dirty="0">
                <a:ln w="0"/>
                <a:solidFill>
                  <a:schemeClr val="bg1"/>
                </a:solidFill>
                <a:latin typeface="Calibri" panose="020F0502020204030204" pitchFamily="34" charset="0"/>
                <a:cs typeface="Calibri" panose="020F0502020204030204" pitchFamily="34" charset="0"/>
              </a:rPr>
              <a:t>SOFOMES</a:t>
            </a:r>
            <a:endParaRPr lang="es-MX" sz="4800" dirty="0">
              <a:solidFill>
                <a:schemeClr val="accent1"/>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371599" y="1540766"/>
            <a:ext cx="9601201" cy="3483302"/>
          </a:xfrm>
          <a:solidFill>
            <a:schemeClr val="accent5">
              <a:lumMod val="20000"/>
              <a:lumOff val="80000"/>
            </a:schemeClr>
          </a:solidFill>
        </p:spPr>
        <p:txBody>
          <a:bodyPr>
            <a:noAutofit/>
          </a:bodyPr>
          <a:lstStyle/>
          <a:p>
            <a:pPr marL="114300" indent="0" algn="just">
              <a:buNone/>
            </a:pPr>
            <a:r>
              <a:rPr lang="es-MX" sz="2400" dirty="0">
                <a:latin typeface="Calibri" panose="020F0502020204030204" pitchFamily="34" charset="0"/>
                <a:cs typeface="Calibri" panose="020F0502020204030204" pitchFamily="34" charset="0"/>
              </a:rPr>
              <a:t>Las </a:t>
            </a:r>
            <a:r>
              <a:rPr lang="es-MX" sz="2400" b="1" dirty="0">
                <a:latin typeface="Calibri" panose="020F0502020204030204" pitchFamily="34" charset="0"/>
                <a:cs typeface="Calibri" panose="020F0502020204030204" pitchFamily="34" charset="0"/>
              </a:rPr>
              <a:t>SOFOMES</a:t>
            </a:r>
            <a:r>
              <a:rPr lang="es-MX" sz="2400" dirty="0">
                <a:latin typeface="Calibri" panose="020F0502020204030204" pitchFamily="34" charset="0"/>
                <a:cs typeface="Calibri" panose="020F0502020204030204" pitchFamily="34" charset="0"/>
              </a:rPr>
              <a:t> son consideradas como actividades auxiliares del crédito, constituidas como sociedades anónimas que no requieren autorización del Gobierno Federal para el otorgamiento de créditos, así como para llevar a cabo operaciones de arrendamiento financiero (dar bienes en arrendamiento) y de </a:t>
            </a:r>
            <a:r>
              <a:rPr lang="es-MX" sz="2400" b="1" dirty="0">
                <a:latin typeface="Calibri" panose="020F0502020204030204" pitchFamily="34" charset="0"/>
                <a:cs typeface="Calibri" panose="020F0502020204030204" pitchFamily="34" charset="0"/>
              </a:rPr>
              <a:t>factoraje financiero </a:t>
            </a:r>
            <a:r>
              <a:rPr lang="es-MX" sz="2400" dirty="0">
                <a:latin typeface="Calibri" panose="020F0502020204030204" pitchFamily="34" charset="0"/>
                <a:cs typeface="Calibri" panose="020F0502020204030204" pitchFamily="34" charset="0"/>
              </a:rPr>
              <a:t>(adquirir derechos de crédito), sin captar recursos del público.</a:t>
            </a:r>
          </a:p>
          <a:p>
            <a:pPr marL="114300" indent="0" algn="just">
              <a:buNone/>
            </a:pPr>
            <a:r>
              <a:rPr lang="es-MX" sz="2400" dirty="0">
                <a:latin typeface="Calibri" panose="020F0502020204030204" pitchFamily="34" charset="0"/>
                <a:cs typeface="Calibri" panose="020F0502020204030204" pitchFamily="34" charset="0"/>
              </a:rPr>
              <a:t>Las </a:t>
            </a:r>
            <a:r>
              <a:rPr lang="es-MX" sz="2400" b="1" dirty="0">
                <a:latin typeface="Calibri" panose="020F0502020204030204" pitchFamily="34" charset="0"/>
                <a:cs typeface="Calibri" panose="020F0502020204030204" pitchFamily="34" charset="0"/>
              </a:rPr>
              <a:t>SOFOMES</a:t>
            </a:r>
            <a:r>
              <a:rPr lang="es-MX" sz="2400" dirty="0">
                <a:latin typeface="Calibri" panose="020F0502020204030204" pitchFamily="34" charset="0"/>
                <a:cs typeface="Calibri" panose="020F0502020204030204" pitchFamily="34" charset="0"/>
              </a:rPr>
              <a:t> están reguladas por la Ley General de Organizaciones y Actividades </a:t>
            </a:r>
            <a:r>
              <a:rPr lang="es-MX" sz="2400" dirty="0" smtClean="0">
                <a:latin typeface="Calibri" panose="020F0502020204030204" pitchFamily="34" charset="0"/>
                <a:cs typeface="Calibri" panose="020F0502020204030204" pitchFamily="34" charset="0"/>
              </a:rPr>
              <a:t>Auxiliares de </a:t>
            </a:r>
            <a:r>
              <a:rPr lang="es-MX" sz="2400" dirty="0">
                <a:latin typeface="Calibri" panose="020F0502020204030204" pitchFamily="34" charset="0"/>
                <a:cs typeface="Calibri" panose="020F0502020204030204" pitchFamily="34" charset="0"/>
              </a:rPr>
              <a:t>Crédito (LGOAAC) y deben contar con un registro vigente ante la CONDUSEF. </a:t>
            </a:r>
            <a:endParaRPr lang="es-ES" sz="2400" dirty="0">
              <a:latin typeface="Calibri" panose="020F0502020204030204" pitchFamily="34" charset="0"/>
              <a:cs typeface="Calibri" panose="020F0502020204030204" pitchFamily="34" charset="0"/>
            </a:endParaRPr>
          </a:p>
          <a:p>
            <a:pPr marL="114300" indent="0" algn="just">
              <a:buNone/>
            </a:pPr>
            <a:endParaRPr lang="es-MX" dirty="0">
              <a:latin typeface="Arial" pitchFamily="34" charset="0"/>
              <a:cs typeface="Arial"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11</a:t>
            </a:fld>
            <a:endParaRPr lang="es-MX"/>
          </a:p>
        </p:txBody>
      </p:sp>
      <p:sp>
        <p:nvSpPr>
          <p:cNvPr id="7" name="2 Marcador de contenido"/>
          <p:cNvSpPr txBox="1">
            <a:spLocks/>
          </p:cNvSpPr>
          <p:nvPr/>
        </p:nvSpPr>
        <p:spPr>
          <a:xfrm>
            <a:off x="1371599" y="5024068"/>
            <a:ext cx="9601201" cy="1483295"/>
          </a:xfrm>
          <a:prstGeom prst="rect">
            <a:avLst/>
          </a:prstGeom>
          <a:solidFill>
            <a:schemeClr val="accent4">
              <a:lumMod val="40000"/>
              <a:lumOff val="60000"/>
            </a:schemeClr>
          </a:solidFill>
        </p:spPr>
        <p:txBody>
          <a:bodyPr vert="horz" lIns="91440" tIns="45720" rIns="91440" bIns="45720" rtlCol="0">
            <a:normAutofit fontScale="925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s-MX" sz="2400" dirty="0"/>
              <a:t>De acuerdo con la LOAAC, las </a:t>
            </a:r>
            <a:r>
              <a:rPr lang="es-MX" sz="2400" b="1" dirty="0"/>
              <a:t>SOFOMES</a:t>
            </a:r>
            <a:r>
              <a:rPr lang="es-MX" sz="2400" dirty="0"/>
              <a:t> podrán ser:</a:t>
            </a:r>
          </a:p>
          <a:p>
            <a:pPr lvl="0"/>
            <a:r>
              <a:rPr lang="es-MX" sz="2400" dirty="0"/>
              <a:t>Sociedades Financieras de Objeto Múltiple, Entidades Reguladas (ER)</a:t>
            </a:r>
          </a:p>
          <a:p>
            <a:pPr lvl="0"/>
            <a:r>
              <a:rPr lang="es-MX" sz="2400" dirty="0"/>
              <a:t>Sociedades Financieras de Objeto Múltiple, Entidades No Reguladas (ENR)</a:t>
            </a:r>
          </a:p>
          <a:p>
            <a:pPr marL="114300" indent="0" algn="just">
              <a:buNone/>
            </a:pPr>
            <a:endParaRPr lang="es-MX" sz="2000" dirty="0">
              <a:latin typeface="Arial" pitchFamily="34" charset="0"/>
              <a:cs typeface="Arial" pitchFamily="34" charset="0"/>
            </a:endParaRPr>
          </a:p>
        </p:txBody>
      </p:sp>
      <p:pic>
        <p:nvPicPr>
          <p:cNvPr id="4" name="Imagen 3"/>
          <p:cNvPicPr>
            <a:picLocks noChangeAspect="1"/>
          </p:cNvPicPr>
          <p:nvPr/>
        </p:nvPicPr>
        <p:blipFill>
          <a:blip r:embed="rId2"/>
          <a:stretch>
            <a:fillRect/>
          </a:stretch>
        </p:blipFill>
        <p:spPr>
          <a:xfrm>
            <a:off x="7619709" y="594919"/>
            <a:ext cx="3353091" cy="707197"/>
          </a:xfrm>
          <a:prstGeom prst="rect">
            <a:avLst/>
          </a:prstGeom>
        </p:spPr>
      </p:pic>
    </p:spTree>
    <p:extLst>
      <p:ext uri="{BB962C8B-B14F-4D97-AF65-F5344CB8AC3E}">
        <p14:creationId xmlns:p14="http://schemas.microsoft.com/office/powerpoint/2010/main" val="724666176"/>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2463" y="2962518"/>
            <a:ext cx="7187013" cy="923330"/>
          </a:xfrm>
          <a:prstGeom prst="rect">
            <a:avLst/>
          </a:prstGeom>
          <a:solidFill>
            <a:schemeClr val="accent3">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smtClean="0">
                <a:ln w="0"/>
                <a:solidFill>
                  <a:schemeClr val="bg1"/>
                </a:solidFill>
                <a:latin typeface="Calibri" panose="020F0502020204030204" pitchFamily="34" charset="0"/>
                <a:cs typeface="Calibri" panose="020F0502020204030204" pitchFamily="34" charset="0"/>
              </a:rPr>
              <a:t>Factoraje Financiero</a:t>
            </a:r>
            <a:endParaRPr lang="es-ES" sz="5400" b="1" dirty="0">
              <a:ln w="0"/>
              <a:solidFill>
                <a:schemeClr val="bg1"/>
              </a:solidFill>
              <a:latin typeface="Calibri" panose="020F0502020204030204" pitchFamily="34" charset="0"/>
              <a:cs typeface="Calibri" panose="020F0502020204030204" pitchFamily="34" charset="0"/>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12</a:t>
            </a:fld>
            <a:endParaRPr lang="es-MX"/>
          </a:p>
        </p:txBody>
      </p:sp>
    </p:spTree>
    <p:extLst>
      <p:ext uri="{BB962C8B-B14F-4D97-AF65-F5344CB8AC3E}">
        <p14:creationId xmlns:p14="http://schemas.microsoft.com/office/powerpoint/2010/main" val="27107835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eelOff"/>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21224" y="512704"/>
            <a:ext cx="8740588" cy="772218"/>
          </a:xfrm>
          <a:solidFill>
            <a:schemeClr val="accent6">
              <a:lumMod val="50000"/>
            </a:schemeClr>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000" b="1" dirty="0" smtClean="0">
                <a:solidFill>
                  <a:schemeClr val="bg1"/>
                </a:solidFill>
                <a:latin typeface="Calibri" panose="020F0502020204030204" pitchFamily="34" charset="0"/>
                <a:cs typeface="Calibri" panose="020F0502020204030204" pitchFamily="34" charset="0"/>
              </a:rPr>
              <a:t>Factoraje Financiero</a:t>
            </a:r>
            <a:endParaRPr lang="es-MX" sz="4000" dirty="0">
              <a:solidFill>
                <a:schemeClr val="bg1"/>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412948" y="4412165"/>
            <a:ext cx="9311765" cy="2039907"/>
          </a:xfrm>
          <a:solidFill>
            <a:schemeClr val="accent6">
              <a:lumMod val="40000"/>
              <a:lumOff val="60000"/>
            </a:schemeClr>
          </a:solidFill>
        </p:spPr>
        <p:txBody>
          <a:bodyPr>
            <a:normAutofit fontScale="55000" lnSpcReduction="20000"/>
          </a:bodyPr>
          <a:lstStyle/>
          <a:p>
            <a:pPr marL="0" indent="0" algn="just">
              <a:lnSpc>
                <a:spcPct val="170000"/>
              </a:lnSpc>
              <a:buNone/>
            </a:pPr>
            <a:r>
              <a:rPr lang="es-MX" sz="3600" dirty="0">
                <a:latin typeface="Calibri" panose="020F0502020204030204" pitchFamily="34" charset="0"/>
                <a:cs typeface="Calibri" panose="020F0502020204030204" pitchFamily="34" charset="0"/>
              </a:rPr>
              <a:t>La operación del factoraje inicia cuando el cliente, persona física o moral que tiene a su favor derechos de crédito vigentes, derivados de operaciones comerciales, acude a la empresa de factoraje, la que adquiere estos derechos de crédito y paga por ellos un precio que las partes convienen</a:t>
            </a:r>
            <a:r>
              <a:rPr lang="es-MX" sz="3600" dirty="0" smtClean="0">
                <a:latin typeface="Calibri" panose="020F0502020204030204" pitchFamily="34" charset="0"/>
                <a:cs typeface="Calibri" panose="020F0502020204030204" pitchFamily="34" charset="0"/>
              </a:rPr>
              <a:t>.</a:t>
            </a:r>
            <a:endParaRPr lang="es-MX" sz="3600" b="1" dirty="0">
              <a:latin typeface="Calibri" panose="020F0502020204030204" pitchFamily="34" charset="0"/>
              <a:cs typeface="Calibri" panose="020F0502020204030204" pitchFamily="34" charset="0"/>
            </a:endParaRPr>
          </a:p>
          <a:p>
            <a:pPr algn="just"/>
            <a:endParaRPr lang="es-MX" sz="1800" b="1" dirty="0">
              <a:latin typeface="Arial" pitchFamily="34" charset="0"/>
              <a:cs typeface="Arial" pitchFamily="34" charset="0"/>
            </a:endParaRPr>
          </a:p>
        </p:txBody>
      </p:sp>
      <p:sp>
        <p:nvSpPr>
          <p:cNvPr id="4" name="3 CuadroTexto"/>
          <p:cNvSpPr txBox="1"/>
          <p:nvPr/>
        </p:nvSpPr>
        <p:spPr>
          <a:xfrm>
            <a:off x="1404403" y="1473089"/>
            <a:ext cx="5573558" cy="2862322"/>
          </a:xfrm>
          <a:prstGeom prst="rect">
            <a:avLst/>
          </a:prstGeom>
          <a:solidFill>
            <a:schemeClr val="accent6">
              <a:lumMod val="75000"/>
            </a:schemeClr>
          </a:solidFill>
        </p:spPr>
        <p:txBody>
          <a:bodyPr wrap="square" rtlCol="0">
            <a:spAutoFit/>
          </a:bodyPr>
          <a:lstStyle/>
          <a:p>
            <a:pPr algn="just"/>
            <a:r>
              <a:rPr lang="es-MX" sz="2000" b="1" dirty="0">
                <a:solidFill>
                  <a:schemeClr val="bg2">
                    <a:lumMod val="20000"/>
                    <a:lumOff val="80000"/>
                  </a:schemeClr>
                </a:solidFill>
                <a:latin typeface="Calibri" panose="020F0502020204030204" pitchFamily="34" charset="0"/>
                <a:cs typeface="Calibri" panose="020F0502020204030204" pitchFamily="34" charset="0"/>
              </a:rPr>
              <a:t>La CONDUSEF lo define:</a:t>
            </a:r>
          </a:p>
          <a:p>
            <a:pPr algn="just"/>
            <a:r>
              <a:rPr lang="es-MX" sz="2000" b="1" dirty="0">
                <a:solidFill>
                  <a:schemeClr val="bg2">
                    <a:lumMod val="20000"/>
                    <a:lumOff val="80000"/>
                  </a:schemeClr>
                </a:solidFill>
                <a:latin typeface="Calibri" panose="020F0502020204030204" pitchFamily="34" charset="0"/>
                <a:cs typeface="Calibri" panose="020F0502020204030204" pitchFamily="34" charset="0"/>
              </a:rPr>
              <a:t>Es una alternativa financiera que permite al que la contrata, disponer anticipadamente del importe de cuentas por cobrar. Mediante este contrato, una empresa de factoraje o un banco, pacta con el cliente para adquirir derechos de crédito que éste tenga a su favor por un precio determinado, dependiendo de las condiciones en que se hayan formalizado los documentos de cobro.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9517" y="1692589"/>
            <a:ext cx="3676650" cy="2384425"/>
          </a:xfrm>
          <a:prstGeom prst="rect">
            <a:avLst/>
          </a:prstGeom>
          <a:solidFill>
            <a:schemeClr val="accent6">
              <a:lumMod val="50000"/>
            </a:schemeClr>
          </a:solidFill>
          <a:ln w="12700">
            <a:solidFill>
              <a:schemeClr val="accent6">
                <a:lumMod val="50000"/>
              </a:schemeClr>
            </a:solidFill>
            <a:miter lim="800000"/>
            <a:headEnd/>
            <a:tailEnd/>
          </a:ln>
          <a:effectLst/>
          <a:extLst/>
        </p:spPr>
      </p:pic>
      <p:sp>
        <p:nvSpPr>
          <p:cNvPr id="6" name="Marcador de número de diapositiva 5"/>
          <p:cNvSpPr>
            <a:spLocks noGrp="1"/>
          </p:cNvSpPr>
          <p:nvPr>
            <p:ph type="sldNum" sz="quarter" idx="12"/>
          </p:nvPr>
        </p:nvSpPr>
        <p:spPr/>
        <p:txBody>
          <a:bodyPr/>
          <a:lstStyle/>
          <a:p>
            <a:fld id="{559A74B9-CAFF-4650-A221-91685748E060}" type="slidenum">
              <a:rPr lang="es-MX" smtClean="0"/>
              <a:pPr/>
              <a:t>13</a:t>
            </a:fld>
            <a:endParaRPr lang="es-MX"/>
          </a:p>
        </p:txBody>
      </p:sp>
    </p:spTree>
    <p:extLst>
      <p:ext uri="{BB962C8B-B14F-4D97-AF65-F5344CB8AC3E}">
        <p14:creationId xmlns:p14="http://schemas.microsoft.com/office/powerpoint/2010/main" val="725691311"/>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912264"/>
          </a:xfrm>
          <a:solidFill>
            <a:schemeClr val="accent4"/>
          </a:solidFill>
        </p:spPr>
        <p:txBody>
          <a:bodyPr/>
          <a:lstStyle/>
          <a:p>
            <a:pPr algn="ctr"/>
            <a:r>
              <a:rPr lang="es-MX" b="1" dirty="0" smtClean="0">
                <a:latin typeface="Calibri" panose="020F0502020204030204" pitchFamily="34" charset="0"/>
                <a:cs typeface="Calibri" panose="020F0502020204030204" pitchFamily="34" charset="0"/>
              </a:rPr>
              <a:t>¿Qué es el factoraje financiero?</a:t>
            </a:r>
            <a:endParaRPr lang="es-MX" b="1" dirty="0">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1371600" y="1794617"/>
            <a:ext cx="9601200" cy="4072783"/>
          </a:xfrm>
          <a:solidFill>
            <a:schemeClr val="accent4">
              <a:lumMod val="40000"/>
              <a:lumOff val="60000"/>
            </a:schemeClr>
          </a:solidFill>
        </p:spPr>
        <p:txBody>
          <a:bodyPr>
            <a:normAutofit/>
          </a:bodyPr>
          <a:lstStyle/>
          <a:p>
            <a:pPr marL="0" indent="0" algn="just">
              <a:lnSpc>
                <a:spcPct val="150000"/>
              </a:lnSpc>
              <a:buNone/>
            </a:pPr>
            <a:r>
              <a:rPr lang="es-MX" sz="2200" b="1" dirty="0">
                <a:latin typeface="Calibri" panose="020F0502020204030204" pitchFamily="34" charset="0"/>
                <a:cs typeface="Calibri" panose="020F0502020204030204" pitchFamily="34" charset="0"/>
              </a:rPr>
              <a:t>El</a:t>
            </a:r>
            <a:r>
              <a:rPr lang="es-MX" sz="2400" b="1" dirty="0">
                <a:latin typeface="Calibri" panose="020F0502020204030204" pitchFamily="34" charset="0"/>
                <a:cs typeface="Calibri" panose="020F0502020204030204" pitchFamily="34" charset="0"/>
              </a:rPr>
              <a:t> </a:t>
            </a:r>
            <a:r>
              <a:rPr lang="es-MX" sz="2200" b="1" dirty="0">
                <a:latin typeface="Calibri" panose="020F0502020204030204" pitchFamily="34" charset="0"/>
                <a:cs typeface="Calibri" panose="020F0502020204030204" pitchFamily="34" charset="0"/>
              </a:rPr>
              <a:t>Factoraje Financiero consiste en la adquisición por parte de la empresa de factoraje de derechos de crédito provenientes de ventas de bienes inmuebles, de prestación de servicios o de realización de obras que el cliente o empresa tenga a su favor por un precio determinado</a:t>
            </a:r>
            <a:r>
              <a:rPr lang="es-MX" sz="2400" b="1" dirty="0">
                <a:latin typeface="Calibri" panose="020F0502020204030204" pitchFamily="34" charset="0"/>
                <a:cs typeface="Calibri" panose="020F0502020204030204" pitchFamily="34" charset="0"/>
              </a:rPr>
              <a:t>.</a:t>
            </a:r>
          </a:p>
        </p:txBody>
      </p:sp>
      <p:sp>
        <p:nvSpPr>
          <p:cNvPr id="4" name="Marcador de número de diapositiva 3"/>
          <p:cNvSpPr>
            <a:spLocks noGrp="1"/>
          </p:cNvSpPr>
          <p:nvPr>
            <p:ph type="sldNum" sz="quarter" idx="12"/>
          </p:nvPr>
        </p:nvSpPr>
        <p:spPr/>
        <p:txBody>
          <a:bodyPr/>
          <a:lstStyle/>
          <a:p>
            <a:fld id="{275F5097-BDCE-4875-8E27-20A17372858A}" type="slidenum">
              <a:rPr lang="es-MX" smtClean="0"/>
              <a:t>14</a:t>
            </a:fld>
            <a:endParaRPr lang="es-MX"/>
          </a:p>
        </p:txBody>
      </p:sp>
      <p:pic>
        <p:nvPicPr>
          <p:cNvPr id="5" name="Imagen 4"/>
          <p:cNvPicPr>
            <a:picLocks noChangeAspect="1"/>
          </p:cNvPicPr>
          <p:nvPr/>
        </p:nvPicPr>
        <p:blipFill>
          <a:blip r:embed="rId2"/>
          <a:stretch>
            <a:fillRect/>
          </a:stretch>
        </p:blipFill>
        <p:spPr>
          <a:xfrm>
            <a:off x="6258373" y="3497368"/>
            <a:ext cx="4503140" cy="2262499"/>
          </a:xfrm>
          <a:prstGeom prst="rect">
            <a:avLst/>
          </a:prstGeom>
        </p:spPr>
      </p:pic>
    </p:spTree>
    <p:extLst>
      <p:ext uri="{BB962C8B-B14F-4D97-AF65-F5344CB8AC3E}">
        <p14:creationId xmlns:p14="http://schemas.microsoft.com/office/powerpoint/2010/main" val="3779349762"/>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886626"/>
          </a:xfrm>
          <a:solidFill>
            <a:schemeClr val="tx2">
              <a:lumMod val="50000"/>
              <a:lumOff val="50000"/>
            </a:schemeClr>
          </a:solidFill>
        </p:spPr>
        <p:txBody>
          <a:bodyPr>
            <a:normAutofit/>
          </a:bodyPr>
          <a:lstStyle/>
          <a:p>
            <a:pPr algn="ctr"/>
            <a:r>
              <a:rPr lang="es-MX" b="1" dirty="0">
                <a:latin typeface="Calibri" panose="020F0502020204030204" pitchFamily="34" charset="0"/>
                <a:cs typeface="Calibri" panose="020F0502020204030204" pitchFamily="34" charset="0"/>
              </a:rPr>
              <a:t>¿Para qué sirve el Factoraje Financiero?</a:t>
            </a:r>
            <a:r>
              <a:rPr lang="es-MX" dirty="0"/>
              <a:t>	</a:t>
            </a:r>
          </a:p>
        </p:txBody>
      </p:sp>
      <p:sp>
        <p:nvSpPr>
          <p:cNvPr id="3" name="Marcador de contenido 2"/>
          <p:cNvSpPr>
            <a:spLocks noGrp="1"/>
          </p:cNvSpPr>
          <p:nvPr>
            <p:ph idx="1"/>
          </p:nvPr>
        </p:nvSpPr>
        <p:spPr>
          <a:xfrm>
            <a:off x="1546788" y="1978352"/>
            <a:ext cx="9426011" cy="3581400"/>
          </a:xfrm>
          <a:solidFill>
            <a:schemeClr val="bg2">
              <a:lumMod val="90000"/>
            </a:schemeClr>
          </a:solidFill>
        </p:spPr>
        <p:txBody>
          <a:bodyPr>
            <a:normAutofit fontScale="92500"/>
          </a:bodyPr>
          <a:lstStyle/>
          <a:p>
            <a:pPr marL="0" indent="0" algn="just">
              <a:lnSpc>
                <a:spcPct val="150000"/>
              </a:lnSpc>
              <a:buNone/>
            </a:pPr>
            <a:r>
              <a:rPr lang="es-MX" sz="2200" b="1" dirty="0">
                <a:latin typeface="Calibri" panose="020F0502020204030204" pitchFamily="34" charset="0"/>
                <a:cs typeface="Calibri" panose="020F0502020204030204" pitchFamily="34" charset="0"/>
              </a:rPr>
              <a:t>El Factoraje Financiero se puede utilizar como un medio para obtener capital de trabajo, inclusive este puede ser de manera recurrente. Se agiliza la recuperación de las cuentas por cobrar, reduciendo el apalancamiento financiero, recortando el ciclo operativo de la empresa e impulsando y haciendo más eficiente las áreas de crédito y cobranza de las empresas. Pero se recomienda no utilizar los recursos obtenidos del Factoraje Financiero para financiar proyectos u operaciones de largo plazo u otras actividades de inversión.</a:t>
            </a:r>
          </a:p>
          <a:p>
            <a:pPr algn="just">
              <a:lnSpc>
                <a:spcPct val="150000"/>
              </a:lnSpc>
            </a:pPr>
            <a:endParaRPr lang="es-MX" sz="2000" dirty="0"/>
          </a:p>
        </p:txBody>
      </p:sp>
      <p:sp>
        <p:nvSpPr>
          <p:cNvPr id="4" name="Marcador de número de diapositiva 3"/>
          <p:cNvSpPr>
            <a:spLocks noGrp="1"/>
          </p:cNvSpPr>
          <p:nvPr>
            <p:ph type="sldNum" sz="quarter" idx="12"/>
          </p:nvPr>
        </p:nvSpPr>
        <p:spPr/>
        <p:txBody>
          <a:bodyPr/>
          <a:lstStyle/>
          <a:p>
            <a:fld id="{275F5097-BDCE-4875-8E27-20A17372858A}" type="slidenum">
              <a:rPr lang="es-MX" smtClean="0"/>
              <a:t>15</a:t>
            </a:fld>
            <a:endParaRPr lang="es-MX"/>
          </a:p>
        </p:txBody>
      </p:sp>
    </p:spTree>
    <p:extLst>
      <p:ext uri="{BB962C8B-B14F-4D97-AF65-F5344CB8AC3E}">
        <p14:creationId xmlns:p14="http://schemas.microsoft.com/office/powerpoint/2010/main" val="2414942861"/>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75F5097-BDCE-4875-8E27-20A17372858A}" type="slidenum">
              <a:rPr lang="es-MX" smtClean="0"/>
              <a:t>16</a:t>
            </a:fld>
            <a:endParaRPr lang="es-MX"/>
          </a:p>
        </p:txBody>
      </p:sp>
      <p:pic>
        <p:nvPicPr>
          <p:cNvPr id="4" name="Imagen 3"/>
          <p:cNvPicPr>
            <a:picLocks noChangeAspect="1"/>
          </p:cNvPicPr>
          <p:nvPr/>
        </p:nvPicPr>
        <p:blipFill>
          <a:blip r:embed="rId2"/>
          <a:stretch>
            <a:fillRect/>
          </a:stretch>
        </p:blipFill>
        <p:spPr>
          <a:xfrm>
            <a:off x="803295" y="1001270"/>
            <a:ext cx="6555648" cy="4783164"/>
          </a:xfrm>
          <a:prstGeom prst="rect">
            <a:avLst/>
          </a:prstGeom>
        </p:spPr>
      </p:pic>
      <p:sp>
        <p:nvSpPr>
          <p:cNvPr id="3" name="Marcador de contenido 2"/>
          <p:cNvSpPr>
            <a:spLocks noGrp="1"/>
          </p:cNvSpPr>
          <p:nvPr>
            <p:ph idx="1"/>
          </p:nvPr>
        </p:nvSpPr>
        <p:spPr>
          <a:xfrm>
            <a:off x="6896454" y="1742255"/>
            <a:ext cx="4289992" cy="3402317"/>
          </a:xfrm>
          <a:solidFill>
            <a:schemeClr val="accent3">
              <a:lumMod val="40000"/>
              <a:lumOff val="60000"/>
            </a:schemeClr>
          </a:solidFill>
        </p:spPr>
        <p:txBody>
          <a:bodyPr>
            <a:normAutofit fontScale="92500" lnSpcReduction="10000"/>
          </a:bodyPr>
          <a:lstStyle/>
          <a:p>
            <a:pPr marL="0" indent="0" algn="just">
              <a:lnSpc>
                <a:spcPct val="150000"/>
              </a:lnSpc>
              <a:buNone/>
            </a:pPr>
            <a:r>
              <a:rPr lang="es-MX" sz="2000" b="1" dirty="0">
                <a:latin typeface="Calibri" panose="020F0502020204030204" pitchFamily="34" charset="0"/>
                <a:cs typeface="Calibri" panose="020F0502020204030204" pitchFamily="34" charset="0"/>
              </a:rPr>
              <a:t>El Factoraje Financiero permite al cliente convertir las cuentas por cobrar en efectivo inmediato. Está orientado a satisfacer las necesidades de capital de trabajo de las empresas, proporcionándoles mayor liquidez y apoyándolas en su flujo de efectivo y su ciclo productivo.</a:t>
            </a:r>
          </a:p>
        </p:txBody>
      </p:sp>
    </p:spTree>
    <p:extLst>
      <p:ext uri="{BB962C8B-B14F-4D97-AF65-F5344CB8AC3E}">
        <p14:creationId xmlns:p14="http://schemas.microsoft.com/office/powerpoint/2010/main" val="3519599501"/>
      </p:ext>
    </p:extLst>
  </p:cSld>
  <p:clrMapOvr>
    <a:masterClrMapping/>
  </p:clrMapOvr>
  <mc:AlternateContent xmlns:mc="http://schemas.openxmlformats.org/markup-compatibility/2006" xmlns:p14="http://schemas.microsoft.com/office/powerpoint/2010/main">
    <mc:Choice Requires="p14">
      <p:transition spd="slow" p14:dur="175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5900" y="719984"/>
            <a:ext cx="9375805" cy="835351"/>
          </a:xfrm>
          <a:solidFill>
            <a:schemeClr val="accent2">
              <a:lumMod val="60000"/>
              <a:lumOff val="40000"/>
            </a:schemeClr>
          </a:solidFill>
        </p:spPr>
        <p:txBody>
          <a:bodyPr>
            <a:noAutofit/>
          </a:bodyPr>
          <a:lstStyle/>
          <a:p>
            <a:r>
              <a:rPr lang="es-MX" b="1" dirty="0">
                <a:latin typeface="Calibri" panose="020F0502020204030204" pitchFamily="34" charset="0"/>
                <a:cs typeface="Calibri" panose="020F0502020204030204" pitchFamily="34" charset="0"/>
              </a:rPr>
              <a:t>Participantes en el Factoraje Financiero</a:t>
            </a:r>
            <a:r>
              <a:rPr lang="es-MX" dirty="0">
                <a:latin typeface="Calibri" panose="020F0502020204030204" pitchFamily="34" charset="0"/>
                <a:cs typeface="Calibri" panose="020F0502020204030204" pitchFamily="34" charset="0"/>
              </a:rPr>
              <a:t/>
            </a:r>
            <a:br>
              <a:rPr lang="es-MX" dirty="0">
                <a:latin typeface="Calibri" panose="020F0502020204030204" pitchFamily="34" charset="0"/>
                <a:cs typeface="Calibri" panose="020F0502020204030204" pitchFamily="34" charset="0"/>
              </a:rPr>
            </a:br>
            <a:endParaRPr lang="es-MX" dirty="0">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1491244" y="1961255"/>
            <a:ext cx="9370461" cy="3581400"/>
          </a:xfrm>
          <a:solidFill>
            <a:schemeClr val="accent3">
              <a:lumMod val="40000"/>
              <a:lumOff val="60000"/>
            </a:schemeClr>
          </a:solidFill>
        </p:spPr>
        <p:txBody>
          <a:bodyPr>
            <a:normAutofit fontScale="92500" lnSpcReduction="20000"/>
          </a:bodyPr>
          <a:lstStyle/>
          <a:p>
            <a:pPr marL="0" indent="0" algn="just">
              <a:lnSpc>
                <a:spcPct val="150000"/>
              </a:lnSpc>
              <a:buNone/>
            </a:pPr>
            <a:r>
              <a:rPr lang="es-MX" sz="2200" dirty="0" smtClean="0">
                <a:latin typeface="Calibri" panose="020F0502020204030204" pitchFamily="34" charset="0"/>
                <a:cs typeface="Calibri" panose="020F0502020204030204" pitchFamily="34" charset="0"/>
              </a:rPr>
              <a:t>En </a:t>
            </a:r>
            <a:r>
              <a:rPr lang="es-MX" sz="2200" dirty="0">
                <a:latin typeface="Calibri" panose="020F0502020204030204" pitchFamily="34" charset="0"/>
                <a:cs typeface="Calibri" panose="020F0502020204030204" pitchFamily="34" charset="0"/>
              </a:rPr>
              <a:t>el factoraje suelen participar tres partes:</a:t>
            </a:r>
          </a:p>
          <a:p>
            <a:pPr algn="just">
              <a:lnSpc>
                <a:spcPct val="150000"/>
              </a:lnSpc>
            </a:pPr>
            <a:r>
              <a:rPr lang="es-MX" sz="2200" b="1" dirty="0">
                <a:latin typeface="Calibri" panose="020F0502020204030204" pitchFamily="34" charset="0"/>
                <a:cs typeface="Calibri" panose="020F0502020204030204" pitchFamily="34" charset="0"/>
              </a:rPr>
              <a:t>Vendedor, cliente o cedente</a:t>
            </a:r>
          </a:p>
          <a:p>
            <a:pPr algn="just">
              <a:lnSpc>
                <a:spcPct val="150000"/>
              </a:lnSpc>
            </a:pPr>
            <a:r>
              <a:rPr lang="es-MX" sz="2200" b="1" dirty="0">
                <a:latin typeface="Calibri" panose="020F0502020204030204" pitchFamily="34" charset="0"/>
                <a:cs typeface="Calibri" panose="020F0502020204030204" pitchFamily="34" charset="0"/>
              </a:rPr>
              <a:t>Empresa de factoraje, factor o cesionario</a:t>
            </a:r>
          </a:p>
          <a:p>
            <a:pPr algn="just">
              <a:lnSpc>
                <a:spcPct val="150000"/>
              </a:lnSpc>
            </a:pPr>
            <a:r>
              <a:rPr lang="es-MX" sz="2200" b="1" dirty="0">
                <a:latin typeface="Calibri" panose="020F0502020204030204" pitchFamily="34" charset="0"/>
                <a:cs typeface="Calibri" panose="020F0502020204030204" pitchFamily="34" charset="0"/>
              </a:rPr>
              <a:t>Deudor o </a:t>
            </a:r>
            <a:r>
              <a:rPr lang="es-MX" sz="2200" b="1" dirty="0" smtClean="0">
                <a:latin typeface="Calibri" panose="020F0502020204030204" pitchFamily="34" charset="0"/>
                <a:cs typeface="Calibri" panose="020F0502020204030204" pitchFamily="34" charset="0"/>
              </a:rPr>
              <a:t>cedido (cliente de la empresa–vendedor)</a:t>
            </a:r>
            <a:endParaRPr lang="es-MX" sz="2200" b="1" dirty="0">
              <a:latin typeface="Calibri" panose="020F0502020204030204" pitchFamily="34" charset="0"/>
              <a:cs typeface="Calibri" panose="020F0502020204030204" pitchFamily="34" charset="0"/>
            </a:endParaRPr>
          </a:p>
          <a:p>
            <a:pPr marL="0" indent="0" algn="just">
              <a:lnSpc>
                <a:spcPct val="150000"/>
              </a:lnSpc>
              <a:buNone/>
            </a:pPr>
            <a:r>
              <a:rPr lang="es-MX" sz="2200" dirty="0">
                <a:latin typeface="Calibri" panose="020F0502020204030204" pitchFamily="34" charset="0"/>
                <a:cs typeface="Calibri" panose="020F0502020204030204" pitchFamily="34" charset="0"/>
              </a:rPr>
              <a:t>En algunas modalidades de factoraje (sobre todo en el factoraje de exportación) pueden participar también otras partes, como las compañías aseguradoras o terceros encargados de gestiones de cobranza.</a:t>
            </a:r>
          </a:p>
        </p:txBody>
      </p:sp>
      <p:sp>
        <p:nvSpPr>
          <p:cNvPr id="4" name="Marcador de número de diapositiva 3"/>
          <p:cNvSpPr>
            <a:spLocks noGrp="1"/>
          </p:cNvSpPr>
          <p:nvPr>
            <p:ph type="sldNum" sz="quarter" idx="12"/>
          </p:nvPr>
        </p:nvSpPr>
        <p:spPr/>
        <p:txBody>
          <a:bodyPr/>
          <a:lstStyle/>
          <a:p>
            <a:fld id="{275F5097-BDCE-4875-8E27-20A17372858A}" type="slidenum">
              <a:rPr lang="es-MX" smtClean="0"/>
              <a:t>17</a:t>
            </a:fld>
            <a:endParaRPr lang="es-MX"/>
          </a:p>
        </p:txBody>
      </p:sp>
    </p:spTree>
    <p:extLst>
      <p:ext uri="{BB962C8B-B14F-4D97-AF65-F5344CB8AC3E}">
        <p14:creationId xmlns:p14="http://schemas.microsoft.com/office/powerpoint/2010/main" val="2909915548"/>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58432" y="685801"/>
            <a:ext cx="4482269" cy="724256"/>
          </a:xfrm>
          <a:solidFill>
            <a:schemeClr val="accent6">
              <a:lumMod val="50000"/>
            </a:schemeClr>
          </a:solidFill>
        </p:spPr>
        <p:txBody>
          <a:bodyPr/>
          <a:lstStyle/>
          <a:p>
            <a:pPr algn="ctr"/>
            <a:r>
              <a:rPr lang="x-none" dirty="0" smtClean="0">
                <a:solidFill>
                  <a:schemeClr val="bg1"/>
                </a:solidFill>
              </a:rPr>
              <a:t>¿Cómo funciona?</a:t>
            </a:r>
            <a:endParaRPr lang="es-ES" dirty="0">
              <a:solidFill>
                <a:schemeClr val="bg1"/>
              </a:solidFill>
            </a:endParaRPr>
          </a:p>
        </p:txBody>
      </p:sp>
      <p:pic>
        <p:nvPicPr>
          <p:cNvPr id="2050" name="Picture 2" descr="Resultado de imagen para factoraj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0948" y="1695796"/>
            <a:ext cx="7898123" cy="4605251"/>
          </a:xfrm>
          <a:prstGeom prst="rect">
            <a:avLst/>
          </a:prstGeom>
          <a:noFill/>
          <a:ln w="76200">
            <a:solidFill>
              <a:schemeClr val="accent5">
                <a:lumMod val="50000"/>
              </a:schemeClr>
            </a:solidFill>
          </a:ln>
          <a:extLst>
            <a:ext uri="{909E8E84-426E-40dd-AFC4-6F175D3DCCD1}">
              <a14:hiddenFill xmlns:a14="http://schemas.microsoft.com/office/drawing/2010/main" xmlns="">
                <a:solidFill>
                  <a:srgbClr val="FFFFFF"/>
                </a:solidFill>
              </a14:hiddenFill>
            </a:ext>
          </a:extLst>
        </p:spPr>
      </p:pic>
      <p:sp>
        <p:nvSpPr>
          <p:cNvPr id="4" name="Rectángulo 3"/>
          <p:cNvSpPr/>
          <p:nvPr/>
        </p:nvSpPr>
        <p:spPr>
          <a:xfrm>
            <a:off x="4417454" y="3939321"/>
            <a:ext cx="321971" cy="169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p:cNvPicPr>
            <a:picLocks noChangeAspect="1"/>
          </p:cNvPicPr>
          <p:nvPr/>
        </p:nvPicPr>
        <p:blipFill>
          <a:blip r:embed="rId3"/>
          <a:stretch>
            <a:fillRect/>
          </a:stretch>
        </p:blipFill>
        <p:spPr>
          <a:xfrm>
            <a:off x="7682379" y="4201538"/>
            <a:ext cx="1994414" cy="1430141"/>
          </a:xfrm>
          <a:prstGeom prst="rect">
            <a:avLst/>
          </a:prstGeom>
        </p:spPr>
      </p:pic>
      <p:sp>
        <p:nvSpPr>
          <p:cNvPr id="5" name="Rectángulo 4"/>
          <p:cNvSpPr/>
          <p:nvPr/>
        </p:nvSpPr>
        <p:spPr>
          <a:xfrm>
            <a:off x="8190964" y="3939321"/>
            <a:ext cx="579550" cy="169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Marcador de número de diapositiva 2"/>
          <p:cNvSpPr>
            <a:spLocks noGrp="1"/>
          </p:cNvSpPr>
          <p:nvPr>
            <p:ph type="sldNum" sz="quarter" idx="12"/>
          </p:nvPr>
        </p:nvSpPr>
        <p:spPr/>
        <p:txBody>
          <a:bodyPr/>
          <a:lstStyle/>
          <a:p>
            <a:fld id="{275F5097-BDCE-4875-8E27-20A17372858A}" type="slidenum">
              <a:rPr lang="es-MX" smtClean="0"/>
              <a:t>18</a:t>
            </a:fld>
            <a:endParaRPr lang="es-MX"/>
          </a:p>
        </p:txBody>
      </p:sp>
    </p:spTree>
    <p:extLst>
      <p:ext uri="{BB962C8B-B14F-4D97-AF65-F5344CB8AC3E}">
        <p14:creationId xmlns:p14="http://schemas.microsoft.com/office/powerpoint/2010/main" val="38270181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95371" y="2518132"/>
            <a:ext cx="7229743" cy="1754326"/>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smtClean="0">
                <a:ln w="0"/>
                <a:solidFill>
                  <a:schemeClr val="tx1"/>
                </a:solidFill>
                <a:latin typeface="Calibri" panose="020F0502020204030204" pitchFamily="34" charset="0"/>
                <a:cs typeface="Calibri" panose="020F0502020204030204" pitchFamily="34" charset="0"/>
              </a:rPr>
              <a:t>Empresas de Factoraje Financiero</a:t>
            </a:r>
            <a:endParaRPr lang="es-ES" sz="5400" b="1" dirty="0">
              <a:ln w="0"/>
              <a:solidFill>
                <a:schemeClr val="tx1"/>
              </a:solidFill>
              <a:latin typeface="Calibri" panose="020F0502020204030204" pitchFamily="34" charset="0"/>
              <a:cs typeface="Calibri" panose="020F0502020204030204" pitchFamily="34" charset="0"/>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19</a:t>
            </a:fld>
            <a:endParaRPr lang="es-MX"/>
          </a:p>
        </p:txBody>
      </p:sp>
    </p:spTree>
    <p:extLst>
      <p:ext uri="{BB962C8B-B14F-4D97-AF65-F5344CB8AC3E}">
        <p14:creationId xmlns:p14="http://schemas.microsoft.com/office/powerpoint/2010/main" val="13901701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eelOff"/>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8313" y="285751"/>
            <a:ext cx="8697912" cy="1446550"/>
          </a:xfrm>
          <a:prstGeom prst="rect">
            <a:avLst/>
          </a:prstGeom>
          <a:solidFill>
            <a:schemeClr val="bg1">
              <a:lumMod val="75000"/>
            </a:schemeClr>
          </a:solid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F2B20"/>
                </a:solidFill>
                <a:effectLst/>
                <a:uLnTx/>
                <a:uFillTx/>
                <a:latin typeface="Calibri"/>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F2B20"/>
                </a:solidFill>
                <a:effectLst/>
                <a:uLnTx/>
                <a:uFillTx/>
                <a:latin typeface="Calibri"/>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b="1" i="0" u="none" strike="noStrike" kern="1200" cap="none" spc="0" normalizeH="0" baseline="0" noProof="0" dirty="0">
              <a:ln>
                <a:noFill/>
              </a:ln>
              <a:solidFill>
                <a:srgbClr val="2F2B2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200" b="1" i="0" u="none" strike="noStrike" kern="1200" cap="none" spc="0" normalizeH="0" baseline="0" noProof="0" dirty="0">
                <a:ln>
                  <a:noFill/>
                </a:ln>
                <a:solidFill>
                  <a:srgbClr val="2F2B20"/>
                </a:solidFill>
                <a:effectLst/>
                <a:uLnTx/>
                <a:uFillTx/>
                <a:latin typeface="Calibri"/>
                <a:ea typeface="+mn-ea"/>
                <a:cs typeface="+mn-cs"/>
              </a:rPr>
              <a:t>Licenciatura en Actuaría </a:t>
            </a:r>
          </a:p>
        </p:txBody>
      </p:sp>
      <p:pic>
        <p:nvPicPr>
          <p:cNvPr id="2050" name="Picture 2" descr="Uaemex"/>
          <p:cNvPicPr>
            <a:picLocks noChangeAspect="1" noChangeArrowheads="1"/>
          </p:cNvPicPr>
          <p:nvPr/>
        </p:nvPicPr>
        <p:blipFill>
          <a:blip r:embed="rId2"/>
          <a:srcRect/>
          <a:stretch>
            <a:fillRect/>
          </a:stretch>
        </p:blipFill>
        <p:spPr bwMode="auto">
          <a:xfrm>
            <a:off x="1002301" y="279995"/>
            <a:ext cx="1717190" cy="1452305"/>
          </a:xfrm>
          <a:prstGeom prst="rect">
            <a:avLst/>
          </a:prstGeom>
          <a:noFill/>
          <a:ln w="9525">
            <a:solidFill>
              <a:schemeClr val="accent3">
                <a:lumMod val="75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413220" y="260322"/>
            <a:ext cx="1642393" cy="1471978"/>
          </a:xfrm>
          <a:prstGeom prst="rect">
            <a:avLst/>
          </a:prstGeom>
          <a:noFill/>
          <a:ln w="9525">
            <a:solidFill>
              <a:schemeClr val="accent3">
                <a:lumMod val="75000"/>
              </a:schemeClr>
            </a:solidFill>
            <a:miter lim="800000"/>
            <a:headEnd/>
            <a:tailEnd/>
          </a:ln>
        </p:spPr>
      </p:pic>
      <p:sp>
        <p:nvSpPr>
          <p:cNvPr id="3" name="2 Rectángulo"/>
          <p:cNvSpPr/>
          <p:nvPr/>
        </p:nvSpPr>
        <p:spPr>
          <a:xfrm>
            <a:off x="2480734" y="1998132"/>
            <a:ext cx="7255934" cy="3589867"/>
          </a:xfrm>
          <a:prstGeom prst="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DERECHO DEL SEGURO, BANCARIO Y BURSÁTIL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(6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1" i="0" u="none" strike="noStrike" kern="1200" cap="none" spc="0" normalizeH="0" baseline="0" noProof="0" dirty="0">
                <a:ln>
                  <a:noFill/>
                </a:ln>
                <a:solidFill>
                  <a:srgbClr val="FFFFFF"/>
                </a:solidFill>
                <a:effectLst/>
                <a:uLnTx/>
                <a:uFillTx/>
                <a:latin typeface="Calibri"/>
                <a:ea typeface="+mn-ea"/>
                <a:cs typeface="+mn-cs"/>
              </a:rPr>
              <a:t>Tema: </a:t>
            </a:r>
            <a:r>
              <a:rPr lang="es-MX" sz="2800" b="1" noProof="0" dirty="0" smtClean="0">
                <a:solidFill>
                  <a:srgbClr val="FFFFFF"/>
                </a:solidFill>
                <a:latin typeface="Calibri"/>
              </a:rPr>
              <a:t>Empresas de Factoraje</a:t>
            </a:r>
            <a:r>
              <a:rPr lang="es-MX" sz="2800" b="1" dirty="0" smtClean="0">
                <a:solidFill>
                  <a:srgbClr val="FFFFFF"/>
                </a:solidFill>
                <a:latin typeface="Calibri"/>
              </a:rPr>
              <a:t> Financiero</a:t>
            </a:r>
            <a:endParaRPr kumimoji="0" lang="es-MX" sz="3200" b="1"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Elaboró: </a:t>
            </a:r>
            <a:r>
              <a:rPr kumimoji="0" lang="es-MX" sz="2400" b="1" i="0" u="none" strike="noStrike" kern="1200" cap="none" spc="0" normalizeH="0" baseline="0" noProof="0" dirty="0" smtClean="0">
                <a:ln>
                  <a:noFill/>
                </a:ln>
                <a:solidFill>
                  <a:srgbClr val="FFFFFF"/>
                </a:solidFill>
                <a:effectLst/>
                <a:uLnTx/>
                <a:uFillTx/>
                <a:latin typeface="Calibri"/>
                <a:ea typeface="+mn-ea"/>
                <a:cs typeface="+mn-cs"/>
              </a:rPr>
              <a:t>Dra. en C.E. </a:t>
            </a:r>
            <a:r>
              <a:rPr kumimoji="0" lang="es-MX" sz="2400" b="1" i="0" u="none" strike="noStrike" kern="1200" cap="none" spc="0" normalizeH="0" baseline="0" noProof="0" dirty="0">
                <a:ln>
                  <a:noFill/>
                </a:ln>
                <a:solidFill>
                  <a:srgbClr val="FFFFFF"/>
                </a:solidFill>
                <a:effectLst/>
                <a:uLnTx/>
                <a:uFillTx/>
                <a:latin typeface="Calibri"/>
                <a:ea typeface="+mn-ea"/>
                <a:cs typeface="+mn-cs"/>
              </a:rPr>
              <a:t>Gabriela Margarita Pérez Vargas</a:t>
            </a:r>
          </a:p>
        </p:txBody>
      </p:sp>
      <p:sp>
        <p:nvSpPr>
          <p:cNvPr id="7" name="6 Rectángulo"/>
          <p:cNvSpPr/>
          <p:nvPr/>
        </p:nvSpPr>
        <p:spPr>
          <a:xfrm>
            <a:off x="7315200" y="5727494"/>
            <a:ext cx="2423460" cy="560365"/>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2000" b="1" dirty="0" smtClean="0">
                <a:solidFill>
                  <a:schemeClr val="tx1"/>
                </a:solidFill>
                <a:latin typeface="Calibri"/>
              </a:rPr>
              <a:t>Septiembre</a:t>
            </a:r>
            <a:r>
              <a:rPr kumimoji="0" lang="es-ES" sz="2000" b="1" i="0" u="none" strike="noStrike" kern="1200" cap="none" spc="0" normalizeH="0" baseline="0" noProof="0" dirty="0" smtClean="0">
                <a:ln>
                  <a:noFill/>
                </a:ln>
                <a:solidFill>
                  <a:schemeClr val="tx1"/>
                </a:solidFill>
                <a:effectLst/>
                <a:uLnTx/>
                <a:uFillTx/>
                <a:latin typeface="Calibri"/>
                <a:ea typeface="+mn-ea"/>
                <a:cs typeface="+mn-cs"/>
              </a:rPr>
              <a:t> </a:t>
            </a:r>
            <a:r>
              <a:rPr kumimoji="0" lang="es-ES" sz="2000" b="1" i="0" u="none" strike="noStrike" kern="1200" cap="none" spc="0" normalizeH="0" baseline="0" noProof="0" dirty="0">
                <a:ln>
                  <a:noFill/>
                </a:ln>
                <a:solidFill>
                  <a:schemeClr val="tx1"/>
                </a:solidFill>
                <a:effectLst/>
                <a:uLnTx/>
                <a:uFillTx/>
                <a:latin typeface="Calibri"/>
                <a:ea typeface="+mn-ea"/>
                <a:cs typeface="+mn-cs"/>
              </a:rPr>
              <a:t>de </a:t>
            </a:r>
            <a:r>
              <a:rPr kumimoji="0" lang="es-ES" sz="2000" b="1" i="0" u="none" strike="noStrike" kern="1200" cap="none" spc="0" normalizeH="0" baseline="0" noProof="0" dirty="0" smtClean="0">
                <a:ln>
                  <a:noFill/>
                </a:ln>
                <a:solidFill>
                  <a:schemeClr val="tx1"/>
                </a:solidFill>
                <a:effectLst/>
                <a:uLnTx/>
                <a:uFillTx/>
                <a:latin typeface="Calibri"/>
                <a:ea typeface="+mn-ea"/>
                <a:cs typeface="+mn-cs"/>
              </a:rPr>
              <a:t>2018</a:t>
            </a:r>
            <a:endParaRPr kumimoji="0" lang="es-MX" sz="1800" b="1" i="0" u="none" strike="noStrike" kern="1200" cap="none" spc="0" normalizeH="0" baseline="0" noProof="0" dirty="0">
              <a:ln>
                <a:noFill/>
              </a:ln>
              <a:solidFill>
                <a:schemeClr val="tx1"/>
              </a:solidFill>
              <a:effectLst/>
              <a:uLnTx/>
              <a:uFillTx/>
              <a:latin typeface="Calibri"/>
              <a:ea typeface="+mn-ea"/>
              <a:cs typeface="+mn-cs"/>
            </a:endParaRPr>
          </a:p>
        </p:txBody>
      </p:sp>
      <p:sp>
        <p:nvSpPr>
          <p:cNvPr id="2" name="Marcador de número de diapositiva 1"/>
          <p:cNvSpPr>
            <a:spLocks noGrp="1"/>
          </p:cNvSpPr>
          <p:nvPr>
            <p:ph type="sldNum" sz="quarter" idx="12"/>
          </p:nvPr>
        </p:nvSpPr>
        <p:spPr/>
        <p:txBody>
          <a:bodyPr/>
          <a:lstStyle/>
          <a:p>
            <a:fld id="{275F5097-BDCE-4875-8E27-20A17372858A}" type="slidenum">
              <a:rPr lang="es-MX" smtClean="0"/>
              <a:t>2</a:t>
            </a:fld>
            <a:endParaRPr lang="es-MX"/>
          </a:p>
        </p:txBody>
      </p:sp>
    </p:spTree>
    <p:extLst>
      <p:ext uri="{BB962C8B-B14F-4D97-AF65-F5344CB8AC3E}">
        <p14:creationId xmlns:p14="http://schemas.microsoft.com/office/powerpoint/2010/main" val="2599751738"/>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9891" y="685800"/>
            <a:ext cx="9024524" cy="1485900"/>
          </a:xfrm>
          <a:solidFill>
            <a:schemeClr val="accent3">
              <a:lumMod val="40000"/>
              <a:lumOff val="60000"/>
            </a:schemeClr>
          </a:solidFill>
        </p:spPr>
        <p:txBody>
          <a:bodyPr/>
          <a:lstStyle/>
          <a:p>
            <a:pPr algn="ctr"/>
            <a:r>
              <a:rPr lang="es-MX" b="1" dirty="0">
                <a:latin typeface="Calibri" panose="020F0502020204030204" pitchFamily="34" charset="0"/>
                <a:cs typeface="Calibri" panose="020F0502020204030204" pitchFamily="34" charset="0"/>
              </a:rPr>
              <a:t>¿Cuáles son las funciones de la empresa de Factoraje?</a:t>
            </a:r>
          </a:p>
        </p:txBody>
      </p:sp>
      <p:sp>
        <p:nvSpPr>
          <p:cNvPr id="3" name="Marcador de contenido 2"/>
          <p:cNvSpPr>
            <a:spLocks noGrp="1"/>
          </p:cNvSpPr>
          <p:nvPr>
            <p:ph idx="1"/>
          </p:nvPr>
        </p:nvSpPr>
        <p:spPr>
          <a:xfrm>
            <a:off x="1409891" y="2292359"/>
            <a:ext cx="9024524" cy="3777622"/>
          </a:xfrm>
          <a:solidFill>
            <a:schemeClr val="accent2"/>
          </a:solidFill>
        </p:spPr>
        <p:txBody>
          <a:bodyPr>
            <a:normAutofit/>
          </a:bodyPr>
          <a:lstStyle/>
          <a:p>
            <a:pPr lvl="1" algn="just" fontAlgn="base">
              <a:lnSpc>
                <a:spcPct val="150000"/>
              </a:lnSpc>
            </a:pPr>
            <a:r>
              <a:rPr lang="es-MX" b="1" i="0" dirty="0">
                <a:latin typeface="Calibri" panose="020F0502020204030204" pitchFamily="34" charset="0"/>
                <a:cs typeface="Calibri" panose="020F0502020204030204" pitchFamily="34" charset="0"/>
              </a:rPr>
              <a:t>Asumir el riesgo crediticio</a:t>
            </a:r>
          </a:p>
          <a:p>
            <a:pPr lvl="1" algn="just" fontAlgn="base">
              <a:lnSpc>
                <a:spcPct val="150000"/>
              </a:lnSpc>
            </a:pPr>
            <a:r>
              <a:rPr lang="es-MX" b="1" i="0" dirty="0">
                <a:latin typeface="Calibri" panose="020F0502020204030204" pitchFamily="34" charset="0"/>
                <a:cs typeface="Calibri" panose="020F0502020204030204" pitchFamily="34" charset="0"/>
              </a:rPr>
              <a:t>Asumir el riesgo de cambio (si la factura es en moneda extranjera)</a:t>
            </a:r>
          </a:p>
          <a:p>
            <a:pPr lvl="1" algn="just" fontAlgn="base">
              <a:lnSpc>
                <a:spcPct val="150000"/>
              </a:lnSpc>
            </a:pPr>
            <a:r>
              <a:rPr lang="es-MX" b="1" i="0" dirty="0">
                <a:latin typeface="Calibri" panose="020F0502020204030204" pitchFamily="34" charset="0"/>
                <a:cs typeface="Calibri" panose="020F0502020204030204" pitchFamily="34" charset="0"/>
              </a:rPr>
              <a:t>Realizar la gestión de cobranza</a:t>
            </a:r>
          </a:p>
          <a:p>
            <a:pPr lvl="1" algn="just" fontAlgn="base">
              <a:lnSpc>
                <a:spcPct val="150000"/>
              </a:lnSpc>
            </a:pPr>
            <a:r>
              <a:rPr lang="es-MX" b="1" i="0" dirty="0">
                <a:latin typeface="Calibri" panose="020F0502020204030204" pitchFamily="34" charset="0"/>
                <a:cs typeface="Calibri" panose="020F0502020204030204" pitchFamily="34" charset="0"/>
              </a:rPr>
              <a:t>Realizar el cobro efectivo del crédito y asesorar a su propia compañía aseguradora.</a:t>
            </a:r>
          </a:p>
          <a:p>
            <a:pPr lvl="1" algn="just" fontAlgn="base">
              <a:lnSpc>
                <a:spcPct val="150000"/>
              </a:lnSpc>
            </a:pPr>
            <a:r>
              <a:rPr lang="es-MX" b="1" i="0" dirty="0">
                <a:latin typeface="Calibri" panose="020F0502020204030204" pitchFamily="34" charset="0"/>
                <a:cs typeface="Calibri" panose="020F0502020204030204" pitchFamily="34" charset="0"/>
              </a:rPr>
              <a:t>Asesorar al cliente sobre la salud financiera de los deudores (morosos).</a:t>
            </a:r>
          </a:p>
          <a:p>
            <a:pPr marL="400050" lvl="1" indent="0">
              <a:buNone/>
            </a:pPr>
            <a:endParaRPr lang="es-MX" sz="1800" dirty="0"/>
          </a:p>
        </p:txBody>
      </p:sp>
      <p:sp>
        <p:nvSpPr>
          <p:cNvPr id="4" name="Marcador de número de diapositiva 3"/>
          <p:cNvSpPr>
            <a:spLocks noGrp="1"/>
          </p:cNvSpPr>
          <p:nvPr>
            <p:ph type="sldNum" sz="quarter" idx="12"/>
          </p:nvPr>
        </p:nvSpPr>
        <p:spPr/>
        <p:txBody>
          <a:bodyPr/>
          <a:lstStyle/>
          <a:p>
            <a:fld id="{275F5097-BDCE-4875-8E27-20A17372858A}" type="slidenum">
              <a:rPr lang="es-MX" smtClean="0"/>
              <a:t>20</a:t>
            </a:fld>
            <a:endParaRPr lang="es-MX"/>
          </a:p>
        </p:txBody>
      </p:sp>
    </p:spTree>
    <p:extLst>
      <p:ext uri="{BB962C8B-B14F-4D97-AF65-F5344CB8AC3E}">
        <p14:creationId xmlns:p14="http://schemas.microsoft.com/office/powerpoint/2010/main" val="1509934202"/>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32085" y="458996"/>
            <a:ext cx="8915400" cy="5994390"/>
          </a:xfrm>
          <a:solidFill>
            <a:schemeClr val="tx2">
              <a:lumMod val="25000"/>
              <a:lumOff val="75000"/>
            </a:schemeClr>
          </a:solidFill>
        </p:spPr>
        <p:txBody>
          <a:bodyPr>
            <a:normAutofit/>
          </a:bodyPr>
          <a:lstStyle/>
          <a:p>
            <a:pPr algn="just">
              <a:lnSpc>
                <a:spcPct val="100000"/>
              </a:lnSpc>
            </a:pPr>
            <a:endParaRPr lang="es-MX" sz="800" b="1" dirty="0" smtClean="0">
              <a:latin typeface="Calibri" panose="020F0502020204030204" pitchFamily="34" charset="0"/>
              <a:cs typeface="Calibri" panose="020F0502020204030204" pitchFamily="34" charset="0"/>
            </a:endParaRPr>
          </a:p>
          <a:p>
            <a:pPr algn="just">
              <a:lnSpc>
                <a:spcPct val="100000"/>
              </a:lnSpc>
            </a:pPr>
            <a:r>
              <a:rPr lang="es-MX" sz="2000" b="1" dirty="0" smtClean="0">
                <a:latin typeface="Calibri" panose="020F0502020204030204" pitchFamily="34" charset="0"/>
                <a:cs typeface="Calibri" panose="020F0502020204030204" pitchFamily="34" charset="0"/>
              </a:rPr>
              <a:t>La </a:t>
            </a:r>
            <a:r>
              <a:rPr lang="es-MX" sz="2000" b="1" dirty="0">
                <a:latin typeface="Calibri" panose="020F0502020204030204" pitchFamily="34" charset="0"/>
                <a:cs typeface="Calibri" panose="020F0502020204030204" pitchFamily="34" charset="0"/>
              </a:rPr>
              <a:t>operación del factoraje comienza cuando el cliente, persona física o moral que mantiene a su favor derechos de crédito vigentes, derivados de operaciones comerciales, acude a la empresa de factoraje, la que adquiere estos derechos de crédito y paga por ellos un precio que las partes convienen.</a:t>
            </a:r>
          </a:p>
          <a:p>
            <a:pPr algn="just">
              <a:lnSpc>
                <a:spcPct val="150000"/>
              </a:lnSpc>
            </a:pPr>
            <a:endParaRPr lang="es-MX" sz="2000" dirty="0">
              <a:latin typeface="Calibri" panose="020F0502020204030204" pitchFamily="34" charset="0"/>
              <a:cs typeface="Calibri" panose="020F0502020204030204" pitchFamily="34" charset="0"/>
            </a:endParaRPr>
          </a:p>
        </p:txBody>
      </p:sp>
      <p:sp>
        <p:nvSpPr>
          <p:cNvPr id="2" name="Marcador de número de diapositiva 1"/>
          <p:cNvSpPr>
            <a:spLocks noGrp="1"/>
          </p:cNvSpPr>
          <p:nvPr>
            <p:ph type="sldNum" sz="quarter" idx="12"/>
          </p:nvPr>
        </p:nvSpPr>
        <p:spPr/>
        <p:txBody>
          <a:bodyPr/>
          <a:lstStyle/>
          <a:p>
            <a:fld id="{275F5097-BDCE-4875-8E27-20A17372858A}" type="slidenum">
              <a:rPr lang="es-MX" smtClean="0"/>
              <a:t>21</a:t>
            </a:fld>
            <a:endParaRPr lang="es-MX"/>
          </a:p>
        </p:txBody>
      </p:sp>
      <p:pic>
        <p:nvPicPr>
          <p:cNvPr id="5" name="Imagen 4"/>
          <p:cNvPicPr>
            <a:picLocks noChangeAspect="1"/>
          </p:cNvPicPr>
          <p:nvPr/>
        </p:nvPicPr>
        <p:blipFill>
          <a:blip r:embed="rId2"/>
          <a:stretch>
            <a:fillRect/>
          </a:stretch>
        </p:blipFill>
        <p:spPr>
          <a:xfrm>
            <a:off x="3190875" y="2055125"/>
            <a:ext cx="5810250" cy="4200525"/>
          </a:xfrm>
          <a:prstGeom prst="rect">
            <a:avLst/>
          </a:prstGeom>
        </p:spPr>
      </p:pic>
    </p:spTree>
    <p:extLst>
      <p:ext uri="{BB962C8B-B14F-4D97-AF65-F5344CB8AC3E}">
        <p14:creationId xmlns:p14="http://schemas.microsoft.com/office/powerpoint/2010/main" val="268952772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5900" y="685800"/>
            <a:ext cx="9486900" cy="843897"/>
          </a:xfrm>
          <a:solidFill>
            <a:schemeClr val="accent4">
              <a:lumMod val="50000"/>
            </a:schemeClr>
          </a:solidFill>
        </p:spPr>
        <p:txBody>
          <a:bodyPr/>
          <a:lstStyle/>
          <a:p>
            <a:pPr algn="ctr"/>
            <a:r>
              <a:rPr lang="es-MX" b="1" dirty="0">
                <a:solidFill>
                  <a:schemeClr val="bg1"/>
                </a:solidFill>
                <a:latin typeface="Calibri" panose="020F0502020204030204" pitchFamily="34" charset="0"/>
                <a:cs typeface="Calibri" panose="020F0502020204030204" pitchFamily="34" charset="0"/>
              </a:rPr>
              <a:t>Empresas de Factoraje Financiero</a:t>
            </a:r>
          </a:p>
        </p:txBody>
      </p:sp>
      <p:sp>
        <p:nvSpPr>
          <p:cNvPr id="3" name="Marcador de contenido 2"/>
          <p:cNvSpPr>
            <a:spLocks noGrp="1"/>
          </p:cNvSpPr>
          <p:nvPr>
            <p:ph idx="1"/>
          </p:nvPr>
        </p:nvSpPr>
        <p:spPr>
          <a:xfrm>
            <a:off x="1760433" y="1869743"/>
            <a:ext cx="8795593" cy="3997657"/>
          </a:xfrm>
          <a:solidFill>
            <a:schemeClr val="bg2">
              <a:lumMod val="90000"/>
            </a:schemeClr>
          </a:solidFill>
        </p:spPr>
        <p:txBody>
          <a:bodyPr>
            <a:normAutofit/>
          </a:bodyPr>
          <a:lstStyle/>
          <a:p>
            <a:pPr marL="0" indent="0" algn="just">
              <a:lnSpc>
                <a:spcPct val="150000"/>
              </a:lnSpc>
              <a:buNone/>
            </a:pPr>
            <a:r>
              <a:rPr lang="es-MX" dirty="0" smtClean="0">
                <a:latin typeface="Calibri" panose="020F0502020204030204" pitchFamily="34" charset="0"/>
                <a:cs typeface="Calibri" panose="020F0502020204030204" pitchFamily="34" charset="0"/>
              </a:rPr>
              <a:t>Las empresas de factoraje financiero pueden pactar mediante cualquiera de </a:t>
            </a:r>
            <a:r>
              <a:rPr lang="es-MX" dirty="0">
                <a:latin typeface="Calibri" panose="020F0502020204030204" pitchFamily="34" charset="0"/>
                <a:cs typeface="Calibri" panose="020F0502020204030204" pitchFamily="34" charset="0"/>
              </a:rPr>
              <a:t>las modalidades siguientes:</a:t>
            </a:r>
          </a:p>
          <a:p>
            <a:pPr algn="just">
              <a:lnSpc>
                <a:spcPct val="150000"/>
              </a:lnSpc>
            </a:pPr>
            <a:r>
              <a:rPr lang="es-MX" dirty="0">
                <a:latin typeface="Calibri" panose="020F0502020204030204" pitchFamily="34" charset="0"/>
                <a:cs typeface="Calibri" panose="020F0502020204030204" pitchFamily="34" charset="0"/>
              </a:rPr>
              <a:t>Que el cliente no quede obligado a responder por el pago de los derechos de crédito transmitidos a la Empresa de Factoraje Financiero; o</a:t>
            </a:r>
          </a:p>
          <a:p>
            <a:pPr algn="just">
              <a:lnSpc>
                <a:spcPct val="150000"/>
              </a:lnSpc>
            </a:pPr>
            <a:r>
              <a:rPr lang="es-MX" dirty="0">
                <a:latin typeface="Calibri" panose="020F0502020204030204" pitchFamily="34" charset="0"/>
                <a:cs typeface="Calibri" panose="020F0502020204030204" pitchFamily="34" charset="0"/>
              </a:rPr>
              <a:t>Que el cliente quede obligado solidariamente con el deudor, a responder del pago puntual y oportuno de los derechos de crédito transmitidos a la Empresa de Factoraje Financiero</a:t>
            </a:r>
            <a:r>
              <a:rPr lang="es-MX" dirty="0" smtClean="0">
                <a:latin typeface="Calibri" panose="020F0502020204030204" pitchFamily="34" charset="0"/>
                <a:cs typeface="Calibri" panose="020F0502020204030204" pitchFamily="34" charset="0"/>
              </a:rPr>
              <a:t>.</a:t>
            </a:r>
            <a:endParaRPr lang="es-MX" dirty="0">
              <a:latin typeface="Calibri" panose="020F0502020204030204" pitchFamily="34" charset="0"/>
              <a:cs typeface="Calibri" panose="020F0502020204030204" pitchFamily="34" charset="0"/>
            </a:endParaRPr>
          </a:p>
        </p:txBody>
      </p:sp>
      <p:sp>
        <p:nvSpPr>
          <p:cNvPr id="4" name="Marcador de número de diapositiva 3"/>
          <p:cNvSpPr>
            <a:spLocks noGrp="1"/>
          </p:cNvSpPr>
          <p:nvPr>
            <p:ph type="sldNum" sz="quarter" idx="12"/>
          </p:nvPr>
        </p:nvSpPr>
        <p:spPr/>
        <p:txBody>
          <a:bodyPr/>
          <a:lstStyle/>
          <a:p>
            <a:fld id="{275F5097-BDCE-4875-8E27-20A17372858A}" type="slidenum">
              <a:rPr lang="es-MX" smtClean="0"/>
              <a:t>22</a:t>
            </a:fld>
            <a:endParaRPr lang="es-MX"/>
          </a:p>
        </p:txBody>
      </p:sp>
    </p:spTree>
    <p:extLst>
      <p:ext uri="{BB962C8B-B14F-4D97-AF65-F5344CB8AC3E}">
        <p14:creationId xmlns:p14="http://schemas.microsoft.com/office/powerpoint/2010/main" val="163110259"/>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7769" y="341784"/>
            <a:ext cx="8229600" cy="782960"/>
          </a:xfrm>
          <a:solidFill>
            <a:schemeClr val="accent3"/>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000" dirty="0" smtClean="0">
                <a:solidFill>
                  <a:schemeClr val="bg1"/>
                </a:solidFill>
              </a:rPr>
              <a:t>Empresas de Factoraje Financiero</a:t>
            </a:r>
            <a:endParaRPr lang="es-MX" sz="4000" dirty="0">
              <a:solidFill>
                <a:schemeClr val="bg1"/>
              </a:solidFill>
            </a:endParaRPr>
          </a:p>
        </p:txBody>
      </p:sp>
      <p:sp>
        <p:nvSpPr>
          <p:cNvPr id="3" name="2 Marcador de contenido"/>
          <p:cNvSpPr>
            <a:spLocks noGrp="1"/>
          </p:cNvSpPr>
          <p:nvPr>
            <p:ph idx="1"/>
          </p:nvPr>
        </p:nvSpPr>
        <p:spPr>
          <a:xfrm>
            <a:off x="1800473" y="1296536"/>
            <a:ext cx="8208912" cy="5259871"/>
          </a:xfrm>
          <a:solidFill>
            <a:schemeClr val="accent3">
              <a:lumMod val="40000"/>
              <a:lumOff val="60000"/>
            </a:schemeClr>
          </a:solidFill>
        </p:spPr>
        <p:txBody>
          <a:bodyPr>
            <a:normAutofit/>
          </a:bodyPr>
          <a:lstStyle/>
          <a:p>
            <a:pPr marL="114300" indent="0">
              <a:buNone/>
            </a:pPr>
            <a:r>
              <a:rPr lang="es-ES" b="1" dirty="0"/>
              <a:t>Tipos de factoraje. </a:t>
            </a:r>
            <a:r>
              <a:rPr lang="es-MX" dirty="0"/>
              <a:t>Existen dos modalidades de factoraje financiero:</a:t>
            </a:r>
          </a:p>
          <a:p>
            <a:pPr marL="355600" indent="0">
              <a:buNone/>
            </a:pPr>
            <a:r>
              <a:rPr lang="es-MX" b="1" dirty="0" smtClean="0">
                <a:latin typeface="Calibri" panose="020F0502020204030204" pitchFamily="34" charset="0"/>
                <a:cs typeface="Calibri" panose="020F0502020204030204" pitchFamily="34" charset="0"/>
              </a:rPr>
              <a:t>Factoraje </a:t>
            </a:r>
            <a:r>
              <a:rPr lang="es-MX" b="1" dirty="0">
                <a:latin typeface="Calibri" panose="020F0502020204030204" pitchFamily="34" charset="0"/>
                <a:cs typeface="Calibri" panose="020F0502020204030204" pitchFamily="34" charset="0"/>
              </a:rPr>
              <a:t>con recurso</a:t>
            </a:r>
            <a:r>
              <a:rPr lang="es-MX" dirty="0">
                <a:latin typeface="Calibri" panose="020F0502020204030204" pitchFamily="34" charset="0"/>
                <a:cs typeface="Calibri" panose="020F0502020204030204" pitchFamily="34" charset="0"/>
              </a:rPr>
              <a:t> que consiste en que si la Institución Financiera no logra cobrar los documentos por cobrar no vencidos (facturas, pagarés, etc.) que el cliente le cede, puede recurrir al mismo cliente que se los cedió para cobrárselos. E</a:t>
            </a:r>
            <a:r>
              <a:rPr lang="es-ES" dirty="0">
                <a:latin typeface="Calibri" panose="020F0502020204030204" pitchFamily="34" charset="0"/>
                <a:cs typeface="Calibri" panose="020F0502020204030204" pitchFamily="34" charset="0"/>
              </a:rPr>
              <a:t>n este tipo de factoraje el cliente queda obligado a responder por el pago de los derechos de crédito.</a:t>
            </a:r>
            <a:endParaRPr lang="es-MX" dirty="0">
              <a:latin typeface="Calibri" panose="020F0502020204030204" pitchFamily="34" charset="0"/>
              <a:cs typeface="Calibri" panose="020F0502020204030204" pitchFamily="34" charset="0"/>
            </a:endParaRPr>
          </a:p>
          <a:p>
            <a:pPr marL="355600" indent="0" algn="just">
              <a:buClr>
                <a:schemeClr val="tx1"/>
              </a:buClr>
              <a:buNone/>
            </a:pPr>
            <a:endParaRPr lang="es-MX" dirty="0">
              <a:latin typeface="Calibri" panose="020F0502020204030204" pitchFamily="34" charset="0"/>
              <a:cs typeface="Calibri" panose="020F0502020204030204" pitchFamily="34" charset="0"/>
            </a:endParaRPr>
          </a:p>
          <a:p>
            <a:pPr marL="355600" lvl="0" indent="0" algn="just">
              <a:buClr>
                <a:schemeClr val="tx1"/>
              </a:buClr>
              <a:buNone/>
            </a:pPr>
            <a:r>
              <a:rPr lang="es-MX" b="1" dirty="0">
                <a:latin typeface="Calibri" panose="020F0502020204030204" pitchFamily="34" charset="0"/>
                <a:cs typeface="Calibri" panose="020F0502020204030204" pitchFamily="34" charset="0"/>
              </a:rPr>
              <a:t>Factoraje </a:t>
            </a:r>
            <a:r>
              <a:rPr lang="es-ES" b="1" dirty="0">
                <a:latin typeface="Calibri" panose="020F0502020204030204" pitchFamily="34" charset="0"/>
                <a:cs typeface="Calibri" panose="020F0502020204030204" pitchFamily="34" charset="0"/>
              </a:rPr>
              <a:t>“puro” </a:t>
            </a:r>
            <a:r>
              <a:rPr lang="es-MX" b="1" dirty="0">
                <a:latin typeface="Calibri" panose="020F0502020204030204" pitchFamily="34" charset="0"/>
                <a:cs typeface="Calibri" panose="020F0502020204030204" pitchFamily="34" charset="0"/>
              </a:rPr>
              <a:t>sin recurso</a:t>
            </a:r>
            <a:r>
              <a:rPr lang="es-MX" dirty="0">
                <a:latin typeface="Calibri" panose="020F0502020204030204" pitchFamily="34" charset="0"/>
                <a:cs typeface="Calibri" panose="020F0502020204030204" pitchFamily="34" charset="0"/>
              </a:rPr>
              <a:t> es en el que la Entidad Financiera asume completamente el riesgo del cobro de los documentos, y el cliente no se compromete a pagar por el deudor. </a:t>
            </a:r>
            <a:r>
              <a:rPr lang="es-ES" dirty="0">
                <a:latin typeface="Calibri" panose="020F0502020204030204" pitchFamily="34" charset="0"/>
                <a:cs typeface="Calibri" panose="020F0502020204030204" pitchFamily="34" charset="0"/>
              </a:rPr>
              <a:t>El tipo de factoraje puro ya casi no se usa en México por que la entidad factor asume riesgos de incobrabilidad y la decisión sobre el riesgo tendrá que evaluarse respecto a los documentos.</a:t>
            </a:r>
            <a:endParaRPr lang="es-MX" dirty="0">
              <a:latin typeface="Calibri" panose="020F0502020204030204" pitchFamily="34" charset="0"/>
              <a:cs typeface="Calibri" panose="020F0502020204030204" pitchFamily="34" charset="0"/>
            </a:endParaRPr>
          </a:p>
          <a:p>
            <a:pPr marL="355600" indent="0" algn="just">
              <a:lnSpc>
                <a:spcPct val="100000"/>
              </a:lnSpc>
              <a:buClr>
                <a:schemeClr val="tx1"/>
              </a:buClr>
              <a:buNone/>
            </a:pPr>
            <a:r>
              <a:rPr lang="es-ES" dirty="0">
                <a:latin typeface="Calibri" panose="020F0502020204030204" pitchFamily="34" charset="0"/>
                <a:cs typeface="Calibri" panose="020F0502020204030204" pitchFamily="34" charset="0"/>
              </a:rPr>
              <a:t>En este tipo de factoraje el cliente no queda </a:t>
            </a:r>
            <a:r>
              <a:rPr lang="es-ES" dirty="0" smtClean="0">
                <a:latin typeface="Calibri" panose="020F0502020204030204" pitchFamily="34" charset="0"/>
                <a:cs typeface="Calibri" panose="020F0502020204030204" pitchFamily="34" charset="0"/>
              </a:rPr>
              <a:t>obligado a </a:t>
            </a:r>
            <a:r>
              <a:rPr lang="es-ES" dirty="0">
                <a:latin typeface="Calibri" panose="020F0502020204030204" pitchFamily="34" charset="0"/>
                <a:cs typeface="Calibri" panose="020F0502020204030204" pitchFamily="34" charset="0"/>
              </a:rPr>
              <a:t>responder por el pago de los derechos de crédito. </a:t>
            </a:r>
            <a:endParaRPr lang="es-MX" dirty="0">
              <a:latin typeface="Calibri" panose="020F0502020204030204" pitchFamily="34" charset="0"/>
              <a:cs typeface="Calibri" panose="020F0502020204030204" pitchFamily="34" charset="0"/>
            </a:endParaRPr>
          </a:p>
          <a:p>
            <a:pPr marL="0" indent="0">
              <a:buNone/>
            </a:pPr>
            <a:endParaRPr lang="es-MX" dirty="0">
              <a:solidFill>
                <a:schemeClr val="accent1">
                  <a:lumMod val="75000"/>
                </a:schemeClr>
              </a:solidFill>
              <a:latin typeface="Arial" pitchFamily="34" charset="0"/>
              <a:cs typeface="Arial" pitchFamily="34" charset="0"/>
            </a:endParaRPr>
          </a:p>
          <a:p>
            <a:endParaRPr lang="es-MX" dirty="0">
              <a:solidFill>
                <a:schemeClr val="accent1">
                  <a:lumMod val="75000"/>
                </a:schemeClr>
              </a:solidFill>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23</a:t>
            </a:fld>
            <a:endParaRPr lang="es-MX"/>
          </a:p>
        </p:txBody>
      </p:sp>
    </p:spTree>
    <p:extLst>
      <p:ext uri="{BB962C8B-B14F-4D97-AF65-F5344CB8AC3E}">
        <p14:creationId xmlns:p14="http://schemas.microsoft.com/office/powerpoint/2010/main" val="2233450128"/>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75F5097-BDCE-4875-8E27-20A17372858A}" type="slidenum">
              <a:rPr lang="es-MX" smtClean="0"/>
              <a:t>24</a:t>
            </a:fld>
            <a:endParaRPr lang="es-MX"/>
          </a:p>
        </p:txBody>
      </p:sp>
      <p:pic>
        <p:nvPicPr>
          <p:cNvPr id="3" name="Imagen 2"/>
          <p:cNvPicPr>
            <a:picLocks noChangeAspect="1"/>
          </p:cNvPicPr>
          <p:nvPr/>
        </p:nvPicPr>
        <p:blipFill>
          <a:blip r:embed="rId2"/>
          <a:stretch>
            <a:fillRect/>
          </a:stretch>
        </p:blipFill>
        <p:spPr>
          <a:xfrm>
            <a:off x="2033896" y="230932"/>
            <a:ext cx="8118505" cy="650383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2775000545"/>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3560944575"/>
              </p:ext>
            </p:extLst>
          </p:nvPr>
        </p:nvGraphicFramePr>
        <p:xfrm>
          <a:off x="1371600" y="957127"/>
          <a:ext cx="9985761" cy="48077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5029449" y="954717"/>
            <a:ext cx="2636131" cy="1838504"/>
          </a:xfrm>
          <a:prstGeom prst="rect">
            <a:avLst/>
          </a:prstGeom>
        </p:spPr>
      </p:pic>
    </p:spTree>
    <p:extLst>
      <p:ext uri="{BB962C8B-B14F-4D97-AF65-F5344CB8AC3E}">
        <p14:creationId xmlns:p14="http://schemas.microsoft.com/office/powerpoint/2010/main" val="96935935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616648040"/>
              </p:ext>
            </p:extLst>
          </p:nvPr>
        </p:nvGraphicFramePr>
        <p:xfrm>
          <a:off x="3500783" y="63131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571068" y="2022758"/>
            <a:ext cx="4041914" cy="2123658"/>
          </a:xfrm>
          <a:prstGeom prst="rect">
            <a:avLst/>
          </a:prstGeom>
          <a:noFill/>
        </p:spPr>
        <p:txBody>
          <a:bodyPr wrap="square" rtlCol="0">
            <a:spAutoFit/>
          </a:bodyPr>
          <a:lstStyle/>
          <a:p>
            <a:pPr algn="ctr"/>
            <a:r>
              <a:rPr lang="x-none" sz="4400" b="1" dirty="0">
                <a:solidFill>
                  <a:schemeClr val="accent6">
                    <a:lumMod val="50000"/>
                  </a:schemeClr>
                </a:solidFill>
                <a:latin typeface="Calibri"/>
                <a:cs typeface="Calibri"/>
              </a:rPr>
              <a:t>¿C</a:t>
            </a:r>
            <a:r>
              <a:rPr lang="es-ES" sz="4400" b="1" dirty="0">
                <a:solidFill>
                  <a:schemeClr val="accent6">
                    <a:lumMod val="50000"/>
                  </a:schemeClr>
                </a:solidFill>
                <a:latin typeface="Calibri"/>
                <a:cs typeface="Calibri"/>
              </a:rPr>
              <a:t>ó</a:t>
            </a:r>
            <a:r>
              <a:rPr lang="x-none" sz="4400" b="1" dirty="0">
                <a:solidFill>
                  <a:schemeClr val="accent6">
                    <a:lumMod val="50000"/>
                  </a:schemeClr>
                </a:solidFill>
                <a:latin typeface="Calibri"/>
                <a:cs typeface="Calibri"/>
              </a:rPr>
              <a:t>mo lo contratas? </a:t>
            </a:r>
            <a:r>
              <a:rPr lang="x-none" sz="4400" dirty="0">
                <a:solidFill>
                  <a:schemeClr val="accent2">
                    <a:lumMod val="75000"/>
                  </a:schemeClr>
                </a:solidFill>
                <a:latin typeface="Calibri"/>
                <a:cs typeface="Calibri"/>
              </a:rPr>
              <a:t>(generalmente)</a:t>
            </a:r>
            <a:endParaRPr lang="es-ES" sz="4400" dirty="0">
              <a:solidFill>
                <a:schemeClr val="accent2">
                  <a:lumMod val="75000"/>
                </a:schemeClr>
              </a:solidFill>
              <a:latin typeface="Calibri"/>
              <a:cs typeface="Calibri"/>
            </a:endParaRPr>
          </a:p>
        </p:txBody>
      </p:sp>
      <p:sp>
        <p:nvSpPr>
          <p:cNvPr id="3" name="Marcador de número de diapositiva 2"/>
          <p:cNvSpPr>
            <a:spLocks noGrp="1"/>
          </p:cNvSpPr>
          <p:nvPr>
            <p:ph type="sldNum" sz="quarter" idx="12"/>
          </p:nvPr>
        </p:nvSpPr>
        <p:spPr/>
        <p:txBody>
          <a:bodyPr/>
          <a:lstStyle/>
          <a:p>
            <a:fld id="{275F5097-BDCE-4875-8E27-20A17372858A}" type="slidenum">
              <a:rPr lang="es-MX" smtClean="0"/>
              <a:t>26</a:t>
            </a:fld>
            <a:endParaRPr lang="es-MX"/>
          </a:p>
        </p:txBody>
      </p:sp>
    </p:spTree>
    <p:extLst>
      <p:ext uri="{BB962C8B-B14F-4D97-AF65-F5344CB8AC3E}">
        <p14:creationId xmlns:p14="http://schemas.microsoft.com/office/powerpoint/2010/main" val="35772193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75F5097-BDCE-4875-8E27-20A17372858A}" type="slidenum">
              <a:rPr lang="es-MX" smtClean="0"/>
              <a:t>27</a:t>
            </a:fld>
            <a:endParaRPr lang="es-MX"/>
          </a:p>
        </p:txBody>
      </p:sp>
      <p:pic>
        <p:nvPicPr>
          <p:cNvPr id="3" name="Imagen 2"/>
          <p:cNvPicPr>
            <a:picLocks noChangeAspect="1"/>
          </p:cNvPicPr>
          <p:nvPr/>
        </p:nvPicPr>
        <p:blipFill>
          <a:blip r:embed="rId2"/>
          <a:stretch>
            <a:fillRect/>
          </a:stretch>
        </p:blipFill>
        <p:spPr>
          <a:xfrm>
            <a:off x="2392822" y="646973"/>
            <a:ext cx="7469025" cy="5611133"/>
          </a:xfrm>
          <a:prstGeom prst="rect">
            <a:avLst/>
          </a:prstGeom>
        </p:spPr>
      </p:pic>
    </p:spTree>
    <p:extLst>
      <p:ext uri="{BB962C8B-B14F-4D97-AF65-F5344CB8AC3E}">
        <p14:creationId xmlns:p14="http://schemas.microsoft.com/office/powerpoint/2010/main" val="4218738087"/>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2463" y="2962518"/>
            <a:ext cx="7187013" cy="923330"/>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a:ln w="0"/>
                <a:solidFill>
                  <a:schemeClr val="bg1"/>
                </a:solidFill>
                <a:latin typeface="Calibri" panose="020F0502020204030204" pitchFamily="34" charset="0"/>
                <a:cs typeface="Calibri" panose="020F0502020204030204" pitchFamily="34" charset="0"/>
              </a:rPr>
              <a:t>Asociaciones G</a:t>
            </a:r>
            <a:r>
              <a:rPr lang="es-ES" sz="5400" b="1" dirty="0" smtClean="0">
                <a:ln w="0"/>
                <a:solidFill>
                  <a:schemeClr val="bg1"/>
                </a:solidFill>
                <a:latin typeface="Calibri" panose="020F0502020204030204" pitchFamily="34" charset="0"/>
                <a:cs typeface="Calibri" panose="020F0502020204030204" pitchFamily="34" charset="0"/>
              </a:rPr>
              <a:t>remiales</a:t>
            </a:r>
            <a:endParaRPr lang="es-ES" sz="5400" b="1" dirty="0">
              <a:ln w="0"/>
              <a:solidFill>
                <a:schemeClr val="bg1"/>
              </a:solidFill>
              <a:latin typeface="Calibri" panose="020F0502020204030204" pitchFamily="34" charset="0"/>
              <a:cs typeface="Calibri" panose="020F0502020204030204" pitchFamily="34" charset="0"/>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28</a:t>
            </a:fld>
            <a:endParaRPr lang="es-MX"/>
          </a:p>
        </p:txBody>
      </p:sp>
    </p:spTree>
    <p:extLst>
      <p:ext uri="{BB962C8B-B14F-4D97-AF65-F5344CB8AC3E}">
        <p14:creationId xmlns:p14="http://schemas.microsoft.com/office/powerpoint/2010/main" val="37033674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eelOff"/>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5900" y="702892"/>
            <a:ext cx="9486900" cy="818260"/>
          </a:xfrm>
          <a:solidFill>
            <a:schemeClr val="tx2">
              <a:lumMod val="50000"/>
              <a:lumOff val="50000"/>
            </a:schemeClr>
          </a:solidFill>
        </p:spPr>
        <p:txBody>
          <a:bodyPr>
            <a:normAutofit fontScale="90000"/>
          </a:bodyPr>
          <a:lstStyle/>
          <a:p>
            <a:pPr marR="494665" algn="ctr">
              <a:lnSpc>
                <a:spcPct val="115000"/>
              </a:lnSpc>
              <a:spcAft>
                <a:spcPts val="1000"/>
              </a:spcAft>
            </a:pPr>
            <a:r>
              <a:rPr lang="es-MX" b="1" dirty="0" smtClean="0">
                <a:latin typeface="Arial" panose="020B0604020202020204" pitchFamily="34" charset="0"/>
                <a:ea typeface="Calibri" panose="020F0502020204030204" pitchFamily="34" charset="0"/>
                <a:cs typeface="Times New Roman" panose="02020603050405020304" pitchFamily="18" charset="0"/>
              </a:rPr>
              <a:t>Asociaciones Gremiales</a:t>
            </a:r>
            <a:r>
              <a:rPr lang="es-MX" dirty="0">
                <a:latin typeface="Calibri" panose="020F0502020204030204" pitchFamily="34" charset="0"/>
                <a:ea typeface="Calibri" panose="020F0502020204030204" pitchFamily="34" charset="0"/>
                <a:cs typeface="Times New Roman" panose="02020603050405020304" pitchFamily="18" charset="0"/>
              </a:rPr>
              <a:t/>
            </a:r>
            <a:br>
              <a:rPr lang="es-MX" dirty="0">
                <a:latin typeface="Calibri" panose="020F0502020204030204" pitchFamily="34" charset="0"/>
                <a:ea typeface="Calibri" panose="020F0502020204030204" pitchFamily="34" charset="0"/>
                <a:cs typeface="Times New Roman" panose="02020603050405020304" pitchFamily="18" charset="0"/>
              </a:rPr>
            </a:br>
            <a:endParaRPr lang="es-MX" dirty="0"/>
          </a:p>
        </p:txBody>
      </p:sp>
      <p:sp>
        <p:nvSpPr>
          <p:cNvPr id="3" name="Marcador de contenido 2"/>
          <p:cNvSpPr>
            <a:spLocks noGrp="1"/>
          </p:cNvSpPr>
          <p:nvPr>
            <p:ph idx="1"/>
          </p:nvPr>
        </p:nvSpPr>
        <p:spPr>
          <a:xfrm>
            <a:off x="1485900" y="1704883"/>
            <a:ext cx="9486900" cy="3581400"/>
          </a:xfrm>
        </p:spPr>
        <p:txBody>
          <a:bodyPr>
            <a:normAutofit/>
          </a:bodyPr>
          <a:lstStyle/>
          <a:p>
            <a:pPr marL="179388" lvl="0" indent="0" algn="just">
              <a:lnSpc>
                <a:spcPct val="100000"/>
              </a:lnSpc>
              <a:buNone/>
            </a:pPr>
            <a:r>
              <a:rPr lang="es-MX" dirty="0">
                <a:solidFill>
                  <a:srgbClr val="191B0E"/>
                </a:solidFill>
                <a:latin typeface="Calibri" panose="020F0502020204030204" pitchFamily="34" charset="0"/>
                <a:cs typeface="Calibri" panose="020F0502020204030204" pitchFamily="34" charset="0"/>
              </a:rPr>
              <a:t>Las empresas de factoraje en México se encuentran agrupadas en la Asociación Mexicana de Factoraje Financiero y Actividades Similares A.C., creada en 1988 con el fin de difundir la actividad del factoraje y representar a los asociados ante las diferentes autoridades.</a:t>
            </a:r>
          </a:p>
          <a:p>
            <a:pPr marL="717550" indent="-382588"/>
            <a:r>
              <a:rPr lang="es-MX" b="1" dirty="0">
                <a:latin typeface="Calibri" panose="020F0502020204030204" pitchFamily="34" charset="0"/>
                <a:cs typeface="Calibri" panose="020F0502020204030204" pitchFamily="34" charset="0"/>
              </a:rPr>
              <a:t>AMEFAC</a:t>
            </a:r>
            <a:r>
              <a:rPr lang="es-MX" dirty="0">
                <a:latin typeface="Calibri" panose="020F0502020204030204" pitchFamily="34" charset="0"/>
                <a:cs typeface="Calibri" panose="020F0502020204030204" pitchFamily="34" charset="0"/>
              </a:rPr>
              <a:t>: Asociación Mexicana de Factoraje Financiero y Actividades Similares, Asociación Civil.</a:t>
            </a:r>
          </a:p>
          <a:p>
            <a:pPr marL="717550" lvl="0" indent="-382588"/>
            <a:r>
              <a:rPr lang="es-MX" b="1" dirty="0" smtClean="0">
                <a:latin typeface="Calibri" panose="020F0502020204030204" pitchFamily="34" charset="0"/>
                <a:cs typeface="Calibri" panose="020F0502020204030204" pitchFamily="34" charset="0"/>
              </a:rPr>
              <a:t>AMSOFAC</a:t>
            </a:r>
            <a:r>
              <a:rPr lang="es-MX" dirty="0">
                <a:latin typeface="Calibri" panose="020F0502020204030204" pitchFamily="34" charset="0"/>
                <a:cs typeface="Calibri" panose="020F0502020204030204" pitchFamily="34" charset="0"/>
              </a:rPr>
              <a:t>: Asociación Mexicana de Sociedades Financieras de Arrendamiento, Crédito y Factoraje, Asociación </a:t>
            </a:r>
            <a:r>
              <a:rPr lang="es-MX" dirty="0" smtClean="0">
                <a:latin typeface="Calibri" panose="020F0502020204030204" pitchFamily="34" charset="0"/>
                <a:cs typeface="Calibri" panose="020F0502020204030204" pitchFamily="34" charset="0"/>
              </a:rPr>
              <a:t>Civil.</a:t>
            </a:r>
          </a:p>
        </p:txBody>
      </p:sp>
      <p:sp>
        <p:nvSpPr>
          <p:cNvPr id="4" name="Marcador de número de diapositiva 3"/>
          <p:cNvSpPr>
            <a:spLocks noGrp="1"/>
          </p:cNvSpPr>
          <p:nvPr>
            <p:ph type="sldNum" sz="quarter" idx="12"/>
          </p:nvPr>
        </p:nvSpPr>
        <p:spPr/>
        <p:txBody>
          <a:bodyPr/>
          <a:lstStyle/>
          <a:p>
            <a:fld id="{275F5097-BDCE-4875-8E27-20A17372858A}" type="slidenum">
              <a:rPr lang="es-MX" smtClean="0"/>
              <a:t>29</a:t>
            </a:fld>
            <a:endParaRPr lang="es-MX"/>
          </a:p>
        </p:txBody>
      </p:sp>
      <p:pic>
        <p:nvPicPr>
          <p:cNvPr id="8" name="Imagen 7"/>
          <p:cNvPicPr>
            <a:picLocks noChangeAspect="1"/>
          </p:cNvPicPr>
          <p:nvPr/>
        </p:nvPicPr>
        <p:blipFill>
          <a:blip r:embed="rId2"/>
          <a:stretch>
            <a:fillRect/>
          </a:stretch>
        </p:blipFill>
        <p:spPr>
          <a:xfrm>
            <a:off x="6848033" y="4167410"/>
            <a:ext cx="2150692" cy="2150692"/>
          </a:xfrm>
          <a:prstGeom prst="rect">
            <a:avLst/>
          </a:prstGeom>
        </p:spPr>
      </p:pic>
    </p:spTree>
    <p:extLst>
      <p:ext uri="{BB962C8B-B14F-4D97-AF65-F5344CB8AC3E}">
        <p14:creationId xmlns:p14="http://schemas.microsoft.com/office/powerpoint/2010/main" val="3806434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fallOve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978986" y="546699"/>
            <a:ext cx="2857496" cy="676829"/>
          </a:xfrm>
        </p:spPr>
        <p:txBody>
          <a:bodyPr>
            <a:normAutofit fontScale="90000"/>
          </a:bodyPr>
          <a:lstStyle/>
          <a:p>
            <a:pPr algn="r"/>
            <a:r>
              <a:rPr lang="es-ES" sz="1600" dirty="0" smtClean="0">
                <a:latin typeface="Calibri" panose="020F0502020204030204" pitchFamily="34" charset="0"/>
                <a:cs typeface="Calibri" panose="020F0502020204030204" pitchFamily="34" charset="0"/>
              </a:rPr>
              <a:t>FACULTAD </a:t>
            </a:r>
            <a:r>
              <a:rPr lang="es-ES" sz="1600" dirty="0">
                <a:latin typeface="Calibri" panose="020F0502020204030204" pitchFamily="34" charset="0"/>
                <a:cs typeface="Calibri" panose="020F0502020204030204" pitchFamily="34" charset="0"/>
              </a:rPr>
              <a:t>DE ECONOMÍA</a:t>
            </a:r>
            <a:br>
              <a:rPr lang="es-ES" sz="1600" dirty="0">
                <a:latin typeface="Calibri" panose="020F0502020204030204" pitchFamily="34" charset="0"/>
                <a:cs typeface="Calibri" panose="020F0502020204030204" pitchFamily="34" charset="0"/>
              </a:rPr>
            </a:br>
            <a:r>
              <a:rPr lang="es-ES" sz="1600" dirty="0">
                <a:latin typeface="Calibri" panose="020F0502020204030204" pitchFamily="34" charset="0"/>
                <a:cs typeface="Calibri" panose="020F0502020204030204" pitchFamily="34" charset="0"/>
              </a:rPr>
              <a:t>LICENCIATURA EN ACTUARÍA</a:t>
            </a:r>
            <a:r>
              <a:rPr lang="es-ES" dirty="0"/>
              <a:t/>
            </a:r>
            <a:br>
              <a:rPr lang="es-ES" dirty="0"/>
            </a:br>
            <a:endParaRPr lang="es-MX" dirty="0"/>
          </a:p>
        </p:txBody>
      </p:sp>
      <p:pic>
        <p:nvPicPr>
          <p:cNvPr id="4" name="Picture 3"/>
          <p:cNvPicPr>
            <a:picLocks noChangeAspect="1" noChangeArrowheads="1"/>
          </p:cNvPicPr>
          <p:nvPr/>
        </p:nvPicPr>
        <p:blipFill>
          <a:blip r:embed="rId2"/>
          <a:srcRect/>
          <a:stretch>
            <a:fillRect/>
          </a:stretch>
        </p:blipFill>
        <p:spPr bwMode="auto">
          <a:xfrm>
            <a:off x="9836482" y="498875"/>
            <a:ext cx="861909" cy="772478"/>
          </a:xfrm>
          <a:prstGeom prst="rect">
            <a:avLst/>
          </a:prstGeom>
          <a:noFill/>
          <a:ln w="9525">
            <a:solidFill>
              <a:schemeClr val="accent3">
                <a:lumMod val="75000"/>
              </a:schemeClr>
            </a:solidFill>
            <a:miter lim="800000"/>
            <a:headEnd/>
            <a:tailEnd/>
          </a:ln>
        </p:spPr>
      </p:pic>
      <p:sp>
        <p:nvSpPr>
          <p:cNvPr id="5" name="4 CuadroTexto"/>
          <p:cNvSpPr txBox="1"/>
          <p:nvPr/>
        </p:nvSpPr>
        <p:spPr>
          <a:xfrm>
            <a:off x="1939263" y="712667"/>
            <a:ext cx="3108146" cy="646331"/>
          </a:xfrm>
          <a:prstGeom prst="rect">
            <a:avLst/>
          </a:prstGeom>
          <a:solidFill>
            <a:schemeClr val="bg1">
              <a:lumMod val="50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2319568752"/>
              </p:ext>
            </p:extLst>
          </p:nvPr>
        </p:nvGraphicFramePr>
        <p:xfrm>
          <a:off x="1914255" y="1598064"/>
          <a:ext cx="8353182" cy="4269336"/>
        </p:xfrm>
        <a:graphic>
          <a:graphicData uri="http://schemas.openxmlformats.org/drawingml/2006/table">
            <a:tbl>
              <a:tblPr firstRow="1" bandRow="1">
                <a:tableStyleId>{69C7853C-536D-4A76-A0AE-DD22124D55A5}</a:tableStyleId>
              </a:tblPr>
              <a:tblGrid>
                <a:gridCol w="7592549">
                  <a:extLst>
                    <a:ext uri="{9D8B030D-6E8A-4147-A177-3AD203B41FA5}">
                      <a16:colId xmlns:a16="http://schemas.microsoft.com/office/drawing/2014/main" val="20000"/>
                    </a:ext>
                  </a:extLst>
                </a:gridCol>
                <a:gridCol w="760633">
                  <a:extLst>
                    <a:ext uri="{9D8B030D-6E8A-4147-A177-3AD203B41FA5}">
                      <a16:colId xmlns:a16="http://schemas.microsoft.com/office/drawing/2014/main" val="20001"/>
                    </a:ext>
                  </a:extLst>
                </a:gridCol>
              </a:tblGrid>
              <a:tr h="4269336">
                <a:tc>
                  <a:txBody>
                    <a:bodyPr/>
                    <a:lstStyle/>
                    <a:p>
                      <a:pPr algn="r"/>
                      <a:r>
                        <a:rPr lang="es-MX" sz="2400" dirty="0" smtClean="0">
                          <a:solidFill>
                            <a:schemeClr val="bg1"/>
                          </a:solidFill>
                          <a:latin typeface="Calibri" panose="020F0502020204030204" pitchFamily="34" charset="0"/>
                          <a:cs typeface="Calibri" panose="020F0502020204030204" pitchFamily="34" charset="0"/>
                        </a:rPr>
                        <a:t>Guion</a:t>
                      </a:r>
                      <a:r>
                        <a:rPr lang="es-MX" sz="2400" baseline="0" dirty="0" smtClean="0">
                          <a:solidFill>
                            <a:schemeClr val="bg1"/>
                          </a:solidFill>
                          <a:latin typeface="Calibri" panose="020F0502020204030204" pitchFamily="34" charset="0"/>
                          <a:cs typeface="Calibri" panose="020F0502020204030204" pitchFamily="34" charset="0"/>
                        </a:rPr>
                        <a:t> Explicativo</a:t>
                      </a:r>
                    </a:p>
                    <a:p>
                      <a:pPr algn="r"/>
                      <a:r>
                        <a:rPr lang="es-MX" sz="2400" baseline="0" dirty="0" smtClean="0">
                          <a:solidFill>
                            <a:schemeClr val="bg1"/>
                          </a:solidFill>
                          <a:latin typeface="Calibri" panose="020F0502020204030204" pitchFamily="34" charset="0"/>
                          <a:cs typeface="Calibri" panose="020F0502020204030204" pitchFamily="34" charset="0"/>
                        </a:rPr>
                        <a:t>(Justificación Académica)</a:t>
                      </a:r>
                      <a:endParaRPr lang="es-MX" sz="2400" baseline="0" dirty="0">
                        <a:solidFill>
                          <a:schemeClr val="bg1"/>
                        </a:solidFill>
                        <a:latin typeface="Calibri" panose="020F0502020204030204" pitchFamily="34" charset="0"/>
                        <a:cs typeface="Calibri" panose="020F0502020204030204" pitchFamily="34" charset="0"/>
                      </a:endParaRPr>
                    </a:p>
                    <a:p>
                      <a:pPr algn="r"/>
                      <a:endParaRPr lang="es-MX" sz="2400" dirty="0">
                        <a:solidFill>
                          <a:schemeClr val="bg1"/>
                        </a:solidFill>
                        <a:latin typeface="Calibri" panose="020F0502020204030204" pitchFamily="34" charset="0"/>
                        <a:cs typeface="Calibri" panose="020F0502020204030204" pitchFamily="34" charset="0"/>
                      </a:endParaRPr>
                    </a:p>
                    <a:p>
                      <a:pPr algn="r"/>
                      <a:r>
                        <a:rPr lang="es-MX" sz="2400" dirty="0">
                          <a:solidFill>
                            <a:schemeClr val="bg1"/>
                          </a:solidFill>
                          <a:latin typeface="Calibri" panose="020F0502020204030204" pitchFamily="34" charset="0"/>
                          <a:cs typeface="Calibri" panose="020F0502020204030204" pitchFamily="34" charset="0"/>
                        </a:rPr>
                        <a:t>Antecedentes</a:t>
                      </a:r>
                    </a:p>
                    <a:p>
                      <a:pPr algn="r"/>
                      <a:r>
                        <a:rPr lang="es-MX" sz="2400" dirty="0" smtClean="0">
                          <a:solidFill>
                            <a:schemeClr val="bg1"/>
                          </a:solidFill>
                          <a:latin typeface="Calibri" panose="020F0502020204030204" pitchFamily="34" charset="0"/>
                          <a:cs typeface="Calibri" panose="020F0502020204030204" pitchFamily="34" charset="0"/>
                        </a:rPr>
                        <a:t>Factoraje Financiero </a:t>
                      </a:r>
                      <a:endParaRPr lang="es-MX" sz="2400" dirty="0">
                        <a:solidFill>
                          <a:schemeClr val="bg1"/>
                        </a:solidFill>
                        <a:latin typeface="Calibri" panose="020F0502020204030204" pitchFamily="34" charset="0"/>
                        <a:cs typeface="Calibri" panose="020F0502020204030204" pitchFamily="34" charset="0"/>
                      </a:endParaRPr>
                    </a:p>
                    <a:p>
                      <a:pPr algn="r"/>
                      <a:r>
                        <a:rPr lang="es-MX" sz="2400" baseline="0" dirty="0" smtClean="0">
                          <a:solidFill>
                            <a:schemeClr val="bg1"/>
                          </a:solidFill>
                          <a:latin typeface="Calibri" panose="020F0502020204030204" pitchFamily="34" charset="0"/>
                          <a:cs typeface="Calibri" panose="020F0502020204030204" pitchFamily="34" charset="0"/>
                        </a:rPr>
                        <a:t>Empresas de Factoraje Financiero</a:t>
                      </a:r>
                      <a:endParaRPr lang="es-MX" sz="2400" baseline="0" dirty="0">
                        <a:solidFill>
                          <a:schemeClr val="bg1"/>
                        </a:solidFill>
                        <a:latin typeface="Calibri" panose="020F0502020204030204" pitchFamily="34" charset="0"/>
                        <a:cs typeface="Calibri" panose="020F0502020204030204" pitchFamily="34" charset="0"/>
                      </a:endParaRPr>
                    </a:p>
                    <a:p>
                      <a:pPr algn="r"/>
                      <a:r>
                        <a:rPr lang="es-MX" sz="2400" baseline="0" dirty="0" smtClean="0">
                          <a:solidFill>
                            <a:schemeClr val="bg1"/>
                          </a:solidFill>
                          <a:latin typeface="Calibri" panose="020F0502020204030204" pitchFamily="34" charset="0"/>
                          <a:cs typeface="Calibri" panose="020F0502020204030204" pitchFamily="34" charset="0"/>
                        </a:rPr>
                        <a:t>Asociaciones gremiales</a:t>
                      </a:r>
                      <a:endParaRPr lang="es-MX" sz="2400" baseline="0" dirty="0">
                        <a:solidFill>
                          <a:schemeClr val="bg1"/>
                        </a:solidFill>
                        <a:latin typeface="Calibri" panose="020F0502020204030204" pitchFamily="34" charset="0"/>
                        <a:cs typeface="Calibri" panose="020F0502020204030204" pitchFamily="34" charset="0"/>
                      </a:endParaRPr>
                    </a:p>
                    <a:p>
                      <a:pPr algn="r"/>
                      <a:r>
                        <a:rPr lang="es-MX" sz="2400" baseline="0" dirty="0">
                          <a:solidFill>
                            <a:schemeClr val="bg1"/>
                          </a:solidFill>
                          <a:latin typeface="Calibri" panose="020F0502020204030204" pitchFamily="34" charset="0"/>
                          <a:cs typeface="Calibri" panose="020F0502020204030204" pitchFamily="34" charset="0"/>
                        </a:rPr>
                        <a:t>Ventajas </a:t>
                      </a:r>
                      <a:r>
                        <a:rPr lang="es-MX" sz="2400" baseline="0" dirty="0" smtClean="0">
                          <a:solidFill>
                            <a:schemeClr val="bg1"/>
                          </a:solidFill>
                          <a:latin typeface="Calibri" panose="020F0502020204030204" pitchFamily="34" charset="0"/>
                          <a:cs typeface="Calibri" panose="020F0502020204030204" pitchFamily="34" charset="0"/>
                        </a:rPr>
                        <a:t>y Desventajas del Factoraje Financiero</a:t>
                      </a:r>
                      <a:endParaRPr lang="es-MX" sz="2400" baseline="0" dirty="0">
                        <a:solidFill>
                          <a:schemeClr val="bg1"/>
                        </a:solidFill>
                        <a:latin typeface="Calibri" panose="020F0502020204030204" pitchFamily="34" charset="0"/>
                        <a:cs typeface="Calibri" panose="020F0502020204030204" pitchFamily="34" charset="0"/>
                      </a:endParaRPr>
                    </a:p>
                    <a:p>
                      <a:pPr algn="r"/>
                      <a:endParaRPr lang="es-MX" sz="2400" baseline="0" dirty="0">
                        <a:solidFill>
                          <a:schemeClr val="bg1"/>
                        </a:solidFill>
                        <a:latin typeface="Calibri" panose="020F0502020204030204" pitchFamily="34" charset="0"/>
                        <a:cs typeface="Calibri" panose="020F0502020204030204" pitchFamily="34" charset="0"/>
                      </a:endParaRPr>
                    </a:p>
                    <a:p>
                      <a:pPr algn="r"/>
                      <a:r>
                        <a:rPr lang="es-MX" sz="2400" dirty="0" smtClean="0">
                          <a:solidFill>
                            <a:schemeClr val="bg1"/>
                          </a:solidFill>
                          <a:latin typeface="Calibri" panose="020F0502020204030204" pitchFamily="34" charset="0"/>
                          <a:cs typeface="Calibri" panose="020F0502020204030204" pitchFamily="34" charset="0"/>
                        </a:rPr>
                        <a:t>Conclusiones</a:t>
                      </a:r>
                      <a:endParaRPr lang="es-MX" sz="2400" dirty="0">
                        <a:solidFill>
                          <a:schemeClr val="bg1"/>
                        </a:solidFill>
                        <a:latin typeface="Calibri" panose="020F0502020204030204" pitchFamily="34" charset="0"/>
                        <a:cs typeface="Calibri" panose="020F0502020204030204" pitchFamily="34" charset="0"/>
                      </a:endParaRPr>
                    </a:p>
                    <a:p>
                      <a:pPr algn="r"/>
                      <a:r>
                        <a:rPr lang="es-MX" sz="2400" dirty="0">
                          <a:solidFill>
                            <a:schemeClr val="bg1"/>
                          </a:solidFill>
                          <a:latin typeface="Calibri" panose="020F0502020204030204" pitchFamily="34" charset="0"/>
                          <a:cs typeface="Calibri" panose="020F0502020204030204" pitchFamily="34" charset="0"/>
                        </a:rPr>
                        <a:t>Referencias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tcPr>
                </a:tc>
                <a:tc>
                  <a:txBody>
                    <a:bodyPr/>
                    <a:lstStyle/>
                    <a:p>
                      <a:pPr algn="r"/>
                      <a:r>
                        <a:rPr lang="es-MX" sz="2400" dirty="0">
                          <a:solidFill>
                            <a:schemeClr val="bg1"/>
                          </a:solidFill>
                          <a:latin typeface="Calibri" panose="020F0502020204030204" pitchFamily="34" charset="0"/>
                          <a:cs typeface="Calibri" panose="020F0502020204030204" pitchFamily="34" charset="0"/>
                        </a:rPr>
                        <a:t>4</a:t>
                      </a:r>
                    </a:p>
                    <a:p>
                      <a:pPr algn="r"/>
                      <a:endParaRPr lang="es-MX" sz="2400" dirty="0">
                        <a:solidFill>
                          <a:schemeClr val="bg1"/>
                        </a:solidFill>
                        <a:latin typeface="Calibri" panose="020F0502020204030204" pitchFamily="34" charset="0"/>
                        <a:cs typeface="Calibri" panose="020F0502020204030204" pitchFamily="34" charset="0"/>
                      </a:endParaRPr>
                    </a:p>
                    <a:p>
                      <a:pPr algn="r"/>
                      <a:endParaRPr lang="es-MX" sz="2400" dirty="0" smtClean="0">
                        <a:solidFill>
                          <a:schemeClr val="bg1"/>
                        </a:solidFill>
                        <a:latin typeface="Calibri" panose="020F0502020204030204" pitchFamily="34" charset="0"/>
                        <a:cs typeface="Calibri" panose="020F0502020204030204" pitchFamily="34" charset="0"/>
                      </a:endParaRPr>
                    </a:p>
                    <a:p>
                      <a:pPr algn="r"/>
                      <a:r>
                        <a:rPr lang="es-MX" sz="2400" dirty="0" smtClean="0">
                          <a:solidFill>
                            <a:schemeClr val="bg1"/>
                          </a:solidFill>
                          <a:latin typeface="Calibri" panose="020F0502020204030204" pitchFamily="34" charset="0"/>
                          <a:cs typeface="Calibri" panose="020F0502020204030204" pitchFamily="34" charset="0"/>
                        </a:rPr>
                        <a:t>7</a:t>
                      </a:r>
                      <a:endParaRPr lang="es-MX" sz="2400" dirty="0">
                        <a:solidFill>
                          <a:schemeClr val="bg1"/>
                        </a:solidFill>
                        <a:latin typeface="Calibri" panose="020F0502020204030204" pitchFamily="34" charset="0"/>
                        <a:cs typeface="Calibri" panose="020F0502020204030204" pitchFamily="34" charset="0"/>
                      </a:endParaRPr>
                    </a:p>
                    <a:p>
                      <a:pPr algn="r"/>
                      <a:r>
                        <a:rPr lang="es-MX" sz="2400" dirty="0" smtClean="0">
                          <a:solidFill>
                            <a:schemeClr val="bg1"/>
                          </a:solidFill>
                          <a:latin typeface="Calibri" panose="020F0502020204030204" pitchFamily="34" charset="0"/>
                          <a:cs typeface="Calibri" panose="020F0502020204030204" pitchFamily="34" charset="0"/>
                        </a:rPr>
                        <a:t>12</a:t>
                      </a:r>
                      <a:endParaRPr lang="es-MX" sz="2400" dirty="0">
                        <a:solidFill>
                          <a:schemeClr val="bg1"/>
                        </a:solidFill>
                        <a:latin typeface="Calibri" panose="020F0502020204030204" pitchFamily="34" charset="0"/>
                        <a:cs typeface="Calibri" panose="020F0502020204030204" pitchFamily="34" charset="0"/>
                      </a:endParaRPr>
                    </a:p>
                    <a:p>
                      <a:pPr algn="r"/>
                      <a:r>
                        <a:rPr lang="es-MX" sz="2400" dirty="0" smtClean="0">
                          <a:solidFill>
                            <a:schemeClr val="bg1"/>
                          </a:solidFill>
                          <a:latin typeface="Calibri" panose="020F0502020204030204" pitchFamily="34" charset="0"/>
                          <a:cs typeface="Calibri" panose="020F0502020204030204" pitchFamily="34" charset="0"/>
                        </a:rPr>
                        <a:t>19</a:t>
                      </a:r>
                    </a:p>
                    <a:p>
                      <a:pPr algn="r"/>
                      <a:r>
                        <a:rPr lang="es-MX" sz="2400" dirty="0" smtClean="0">
                          <a:solidFill>
                            <a:schemeClr val="bg1"/>
                          </a:solidFill>
                          <a:latin typeface="Calibri" panose="020F0502020204030204" pitchFamily="34" charset="0"/>
                          <a:cs typeface="Calibri" panose="020F0502020204030204" pitchFamily="34" charset="0"/>
                        </a:rPr>
                        <a:t>28</a:t>
                      </a:r>
                      <a:endParaRPr lang="es-MX" sz="2400" dirty="0">
                        <a:solidFill>
                          <a:schemeClr val="bg1"/>
                        </a:solidFill>
                        <a:latin typeface="Calibri" panose="020F0502020204030204" pitchFamily="34" charset="0"/>
                        <a:cs typeface="Calibri" panose="020F0502020204030204" pitchFamily="34" charset="0"/>
                      </a:endParaRPr>
                    </a:p>
                    <a:p>
                      <a:pPr algn="r"/>
                      <a:r>
                        <a:rPr lang="es-MX" sz="2400" dirty="0" smtClean="0">
                          <a:solidFill>
                            <a:schemeClr val="bg1"/>
                          </a:solidFill>
                          <a:latin typeface="Calibri" panose="020F0502020204030204" pitchFamily="34" charset="0"/>
                          <a:cs typeface="Calibri" panose="020F0502020204030204" pitchFamily="34" charset="0"/>
                        </a:rPr>
                        <a:t>32</a:t>
                      </a:r>
                      <a:endParaRPr lang="es-MX" sz="2400" dirty="0">
                        <a:solidFill>
                          <a:schemeClr val="bg1"/>
                        </a:solidFill>
                        <a:latin typeface="Calibri" panose="020F0502020204030204" pitchFamily="34" charset="0"/>
                        <a:cs typeface="Calibri" panose="020F0502020204030204" pitchFamily="34" charset="0"/>
                      </a:endParaRPr>
                    </a:p>
                    <a:p>
                      <a:pPr algn="r"/>
                      <a:endParaRPr lang="es-MX" sz="2400" dirty="0">
                        <a:solidFill>
                          <a:schemeClr val="bg1"/>
                        </a:solidFill>
                        <a:latin typeface="Calibri" panose="020F0502020204030204" pitchFamily="34" charset="0"/>
                        <a:cs typeface="Calibri" panose="020F0502020204030204" pitchFamily="34" charset="0"/>
                      </a:endParaRPr>
                    </a:p>
                    <a:p>
                      <a:pPr algn="r"/>
                      <a:r>
                        <a:rPr lang="es-MX" sz="2400" dirty="0" smtClean="0">
                          <a:solidFill>
                            <a:schemeClr val="bg1"/>
                          </a:solidFill>
                          <a:latin typeface="Calibri" panose="020F0502020204030204" pitchFamily="34" charset="0"/>
                          <a:cs typeface="Calibri" panose="020F0502020204030204" pitchFamily="34" charset="0"/>
                        </a:rPr>
                        <a:t>36</a:t>
                      </a:r>
                      <a:endParaRPr lang="es-MX" sz="2400" dirty="0">
                        <a:solidFill>
                          <a:schemeClr val="bg1"/>
                        </a:solidFill>
                        <a:latin typeface="Calibri" panose="020F0502020204030204" pitchFamily="34" charset="0"/>
                        <a:cs typeface="Calibri" panose="020F0502020204030204" pitchFamily="34" charset="0"/>
                      </a:endParaRPr>
                    </a:p>
                    <a:p>
                      <a:pPr algn="r"/>
                      <a:r>
                        <a:rPr lang="es-MX" sz="2400" dirty="0" smtClean="0">
                          <a:solidFill>
                            <a:schemeClr val="bg1"/>
                          </a:solidFill>
                          <a:latin typeface="Calibri" panose="020F0502020204030204" pitchFamily="34" charset="0"/>
                          <a:cs typeface="Calibri" panose="020F0502020204030204" pitchFamily="34" charset="0"/>
                        </a:rPr>
                        <a:t>38</a:t>
                      </a:r>
                      <a:endParaRPr lang="es-MX" sz="2400" dirty="0">
                        <a:solidFill>
                          <a:schemeClr val="bg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8900000" scaled="1"/>
                      <a:tileRect/>
                    </a:gradFill>
                  </a:tcPr>
                </a:tc>
                <a:extLst>
                  <a:ext uri="{0D108BD9-81ED-4DB2-BD59-A6C34878D82A}">
                    <a16:rowId xmlns:a16="http://schemas.microsoft.com/office/drawing/2014/main" val="10000"/>
                  </a:ext>
                </a:extLst>
              </a:tr>
            </a:tbl>
          </a:graphicData>
        </a:graphic>
      </p:graphicFrame>
      <p:sp>
        <p:nvSpPr>
          <p:cNvPr id="3" name="Marcador de número de diapositiva 2"/>
          <p:cNvSpPr>
            <a:spLocks noGrp="1"/>
          </p:cNvSpPr>
          <p:nvPr>
            <p:ph type="sldNum" sz="quarter" idx="12"/>
          </p:nvPr>
        </p:nvSpPr>
        <p:spPr/>
        <p:txBody>
          <a:bodyPr/>
          <a:lstStyle/>
          <a:p>
            <a:fld id="{275F5097-BDCE-4875-8E27-20A17372858A}" type="slidenum">
              <a:rPr lang="es-MX" smtClean="0"/>
              <a:t>3</a:t>
            </a:fld>
            <a:endParaRPr lang="es-MX"/>
          </a:p>
        </p:txBody>
      </p:sp>
    </p:spTree>
    <p:extLst>
      <p:ext uri="{BB962C8B-B14F-4D97-AF65-F5344CB8AC3E}">
        <p14:creationId xmlns:p14="http://schemas.microsoft.com/office/powerpoint/2010/main" val="3580720382"/>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60262" y="557610"/>
            <a:ext cx="9486900" cy="1160091"/>
          </a:xfrm>
          <a:solidFill>
            <a:schemeClr val="tx2">
              <a:lumMod val="50000"/>
              <a:lumOff val="50000"/>
            </a:schemeClr>
          </a:solidFill>
        </p:spPr>
        <p:txBody>
          <a:bodyPr>
            <a:noAutofit/>
          </a:bodyPr>
          <a:lstStyle/>
          <a:p>
            <a:pPr marR="494665" algn="ctr">
              <a:lnSpc>
                <a:spcPct val="115000"/>
              </a:lnSpc>
              <a:spcAft>
                <a:spcPts val="1000"/>
              </a:spcAft>
            </a:pPr>
            <a:r>
              <a:rPr lang="es-MX" sz="3200" b="1" dirty="0">
                <a:latin typeface="Arial" panose="020B0604020202020204" pitchFamily="34" charset="0"/>
                <a:ea typeface="Calibri" panose="020F0502020204030204" pitchFamily="34" charset="0"/>
                <a:cs typeface="Times New Roman" panose="02020603050405020304" pitchFamily="18" charset="0"/>
              </a:rPr>
              <a:t>Asociación Mexicana de Factoraje Financiero y Actividades Similares A.C</a:t>
            </a:r>
            <a:r>
              <a:rPr lang="es-MX" sz="3200" b="1" dirty="0" smtClean="0">
                <a:latin typeface="Arial" panose="020B0604020202020204" pitchFamily="34" charset="0"/>
                <a:ea typeface="Calibri" panose="020F0502020204030204" pitchFamily="34" charset="0"/>
                <a:cs typeface="Times New Roman" panose="02020603050405020304" pitchFamily="18" charset="0"/>
              </a:rPr>
              <a:t>.</a:t>
            </a:r>
            <a:r>
              <a:rPr lang="es-MX" sz="3200" dirty="0">
                <a:latin typeface="Calibri" panose="020F0502020204030204" pitchFamily="34" charset="0"/>
                <a:ea typeface="Calibri" panose="020F0502020204030204" pitchFamily="34" charset="0"/>
                <a:cs typeface="Times New Roman" panose="02020603050405020304" pitchFamily="18" charset="0"/>
              </a:rPr>
              <a:t/>
            </a:r>
            <a:br>
              <a:rPr lang="es-MX" sz="3200" dirty="0">
                <a:latin typeface="Calibri" panose="020F0502020204030204" pitchFamily="34" charset="0"/>
                <a:ea typeface="Calibri" panose="020F0502020204030204" pitchFamily="34" charset="0"/>
                <a:cs typeface="Times New Roman" panose="02020603050405020304" pitchFamily="18" charset="0"/>
              </a:rPr>
            </a:br>
            <a:endParaRPr lang="es-MX" sz="3200" dirty="0"/>
          </a:p>
        </p:txBody>
      </p:sp>
      <p:sp>
        <p:nvSpPr>
          <p:cNvPr id="3" name="Marcador de contenido 2"/>
          <p:cNvSpPr>
            <a:spLocks noGrp="1"/>
          </p:cNvSpPr>
          <p:nvPr>
            <p:ph idx="1"/>
          </p:nvPr>
        </p:nvSpPr>
        <p:spPr>
          <a:xfrm>
            <a:off x="1460262" y="1858700"/>
            <a:ext cx="9486900" cy="3581400"/>
          </a:xfrm>
          <a:solidFill>
            <a:schemeClr val="accent2">
              <a:lumMod val="40000"/>
              <a:lumOff val="60000"/>
            </a:schemeClr>
          </a:solidFill>
        </p:spPr>
        <p:txBody>
          <a:bodyPr>
            <a:normAutofit/>
          </a:bodyPr>
          <a:lstStyle/>
          <a:p>
            <a:pPr marL="0" marR="494665" indent="0" algn="just">
              <a:lnSpc>
                <a:spcPct val="115000"/>
              </a:lnSpc>
              <a:spcAft>
                <a:spcPts val="1000"/>
              </a:spcAft>
              <a:buNone/>
            </a:pPr>
            <a:r>
              <a:rPr lang="es-MX" b="1" dirty="0">
                <a:latin typeface="Arial" panose="020B0604020202020204" pitchFamily="34" charset="0"/>
                <a:ea typeface="Calibri" panose="020F0502020204030204" pitchFamily="34" charset="0"/>
                <a:cs typeface="Times New Roman" panose="02020603050405020304" pitchFamily="18" charset="0"/>
              </a:rPr>
              <a:t>La AMSOFAC hace lo siguiente:</a:t>
            </a:r>
            <a:endParaRPr lang="es-MX" b="1" dirty="0">
              <a:latin typeface="Calibri" panose="020F0502020204030204" pitchFamily="34" charset="0"/>
              <a:ea typeface="Calibri" panose="020F0502020204030204" pitchFamily="34" charset="0"/>
              <a:cs typeface="Times New Roman" panose="02020603050405020304" pitchFamily="18" charset="0"/>
            </a:endParaRPr>
          </a:p>
          <a:p>
            <a:pPr marL="444500" marR="494665" lvl="0" indent="-342900" algn="just">
              <a:lnSpc>
                <a:spcPct val="115000"/>
              </a:lnSpc>
              <a:spcAft>
                <a:spcPts val="1200"/>
              </a:spcAft>
              <a:buFont typeface="Symbol" panose="05050102010706020507" pitchFamily="18" charset="2"/>
              <a:buChar char=""/>
              <a:tabLst>
                <a:tab pos="457200" algn="l"/>
              </a:tabLst>
            </a:pPr>
            <a:r>
              <a:rPr lang="es-MX" b="1" dirty="0">
                <a:latin typeface="Arial" panose="020B0604020202020204" pitchFamily="34" charset="0"/>
                <a:ea typeface="Calibri" panose="020F0502020204030204" pitchFamily="34" charset="0"/>
                <a:cs typeface="Times New Roman" panose="02020603050405020304" pitchFamily="18" charset="0"/>
              </a:rPr>
              <a:t>Establece y mantiene entre todos sus miembros los más altos estándares de servicio al cliente, transparencia y control financiero.</a:t>
            </a:r>
            <a:endParaRPr lang="es-MX" b="1" dirty="0">
              <a:latin typeface="Calibri" panose="020F0502020204030204" pitchFamily="34" charset="0"/>
              <a:ea typeface="Calibri" panose="020F0502020204030204" pitchFamily="34" charset="0"/>
              <a:cs typeface="Times New Roman" panose="02020603050405020304" pitchFamily="18" charset="0"/>
            </a:endParaRPr>
          </a:p>
          <a:p>
            <a:pPr marL="444500" marR="494665" lvl="0" indent="-342900" algn="just">
              <a:lnSpc>
                <a:spcPct val="115000"/>
              </a:lnSpc>
              <a:spcAft>
                <a:spcPts val="1200"/>
              </a:spcAft>
              <a:buFont typeface="Symbol" panose="05050102010706020507" pitchFamily="18" charset="2"/>
              <a:buChar char=""/>
              <a:tabLst>
                <a:tab pos="457200" algn="l"/>
              </a:tabLst>
            </a:pPr>
            <a:r>
              <a:rPr lang="es-MX" b="1" dirty="0">
                <a:latin typeface="Arial" panose="020B0604020202020204" pitchFamily="34" charset="0"/>
                <a:ea typeface="Calibri" panose="020F0502020204030204" pitchFamily="34" charset="0"/>
                <a:cs typeface="Times New Roman" panose="02020603050405020304" pitchFamily="18" charset="0"/>
              </a:rPr>
              <a:t>Implementa medidas preventivas que eviten apoyar actividades ilícitas.</a:t>
            </a:r>
            <a:endParaRPr lang="es-MX" b="1" dirty="0">
              <a:latin typeface="Calibri" panose="020F0502020204030204" pitchFamily="34" charset="0"/>
              <a:ea typeface="Calibri" panose="020F0502020204030204" pitchFamily="34" charset="0"/>
              <a:cs typeface="Times New Roman" panose="02020603050405020304" pitchFamily="18" charset="0"/>
            </a:endParaRPr>
          </a:p>
          <a:p>
            <a:pPr marL="444500" marR="494665" lvl="0" indent="-342900" algn="just">
              <a:lnSpc>
                <a:spcPct val="115000"/>
              </a:lnSpc>
              <a:spcAft>
                <a:spcPts val="1200"/>
              </a:spcAft>
              <a:buFont typeface="Symbol" panose="05050102010706020507" pitchFamily="18" charset="2"/>
              <a:buChar char=""/>
              <a:tabLst>
                <a:tab pos="457200" algn="l"/>
              </a:tabLst>
            </a:pPr>
            <a:r>
              <a:rPr lang="es-MX" b="1" dirty="0">
                <a:latin typeface="Arial" panose="020B0604020202020204" pitchFamily="34" charset="0"/>
                <a:ea typeface="Calibri" panose="020F0502020204030204" pitchFamily="34" charset="0"/>
                <a:cs typeface="Times New Roman" panose="02020603050405020304" pitchFamily="18" charset="0"/>
              </a:rPr>
              <a:t>Representa al sector ante diversas autoridades en defensa del interés común y para su propio fortalecimiento y crecimiento. </a:t>
            </a:r>
            <a:endParaRPr lang="es-MX"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Marcador de número de diapositiva 3"/>
          <p:cNvSpPr>
            <a:spLocks noGrp="1"/>
          </p:cNvSpPr>
          <p:nvPr>
            <p:ph type="sldNum" sz="quarter" idx="12"/>
          </p:nvPr>
        </p:nvSpPr>
        <p:spPr/>
        <p:txBody>
          <a:bodyPr/>
          <a:lstStyle/>
          <a:p>
            <a:fld id="{275F5097-BDCE-4875-8E27-20A17372858A}" type="slidenum">
              <a:rPr lang="es-MX" smtClean="0"/>
              <a:t>30</a:t>
            </a:fld>
            <a:endParaRPr lang="es-MX"/>
          </a:p>
        </p:txBody>
      </p:sp>
      <p:pic>
        <p:nvPicPr>
          <p:cNvPr id="6" name="Imagen 5"/>
          <p:cNvPicPr>
            <a:picLocks noChangeAspect="1"/>
          </p:cNvPicPr>
          <p:nvPr/>
        </p:nvPicPr>
        <p:blipFill>
          <a:blip r:embed="rId2"/>
          <a:stretch>
            <a:fillRect/>
          </a:stretch>
        </p:blipFill>
        <p:spPr>
          <a:xfrm>
            <a:off x="4298525" y="5207468"/>
            <a:ext cx="3589634" cy="1280792"/>
          </a:xfrm>
          <a:prstGeom prst="rect">
            <a:avLst/>
          </a:prstGeom>
        </p:spPr>
      </p:pic>
    </p:spTree>
    <p:extLst>
      <p:ext uri="{BB962C8B-B14F-4D97-AF65-F5344CB8AC3E}">
        <p14:creationId xmlns:p14="http://schemas.microsoft.com/office/powerpoint/2010/main" val="305603948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63880" y="685800"/>
            <a:ext cx="9203821" cy="818260"/>
          </a:xfrm>
          <a:solidFill>
            <a:schemeClr val="accent6">
              <a:lumMod val="75000"/>
            </a:schemeClr>
          </a:solidFill>
        </p:spPr>
        <p:txBody>
          <a:bodyPr/>
          <a:lstStyle/>
          <a:p>
            <a:r>
              <a:rPr lang="es-MX" b="1" dirty="0" smtClean="0">
                <a:solidFill>
                  <a:schemeClr val="bg1"/>
                </a:solidFill>
                <a:latin typeface="Calibri" panose="020F0502020204030204" pitchFamily="34" charset="0"/>
                <a:cs typeface="Calibri" panose="020F0502020204030204" pitchFamily="34" charset="0"/>
              </a:rPr>
              <a:t>	Regulación	</a:t>
            </a:r>
            <a:endParaRPr lang="es-MX" b="1" dirty="0">
              <a:solidFill>
                <a:schemeClr val="bg1"/>
              </a:solidFill>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1786070" y="1648496"/>
            <a:ext cx="8710129" cy="3721994"/>
          </a:xfrm>
          <a:solidFill>
            <a:schemeClr val="accent1">
              <a:lumMod val="40000"/>
              <a:lumOff val="60000"/>
            </a:schemeClr>
          </a:solidFill>
        </p:spPr>
        <p:txBody>
          <a:bodyPr>
            <a:noAutofit/>
          </a:bodyPr>
          <a:lstStyle/>
          <a:p>
            <a:pPr algn="just">
              <a:lnSpc>
                <a:spcPct val="150000"/>
              </a:lnSpc>
            </a:pPr>
            <a:r>
              <a:rPr lang="es-MX" sz="1900" dirty="0" smtClean="0">
                <a:latin typeface="Calibri" panose="020F0502020204030204" pitchFamily="34" charset="0"/>
                <a:cs typeface="Calibri" panose="020F0502020204030204" pitchFamily="34" charset="0"/>
              </a:rPr>
              <a:t>Es importante señalar que a partir del 18 de julio de 2013, debido a la derogación de los apartados de la Ley que les dio origen, las Empresas de Factoraje Financiero dejaron de ser consideradas como Organizaciones </a:t>
            </a:r>
            <a:r>
              <a:rPr lang="es-MX" sz="1900" dirty="0">
                <a:latin typeface="Calibri" panose="020F0502020204030204" pitchFamily="34" charset="0"/>
                <a:cs typeface="Calibri" panose="020F0502020204030204" pitchFamily="34" charset="0"/>
              </a:rPr>
              <a:t>A</a:t>
            </a:r>
            <a:r>
              <a:rPr lang="es-MX" sz="1900" dirty="0" smtClean="0">
                <a:latin typeface="Calibri" panose="020F0502020204030204" pitchFamily="34" charset="0"/>
                <a:cs typeface="Calibri" panose="020F0502020204030204" pitchFamily="34" charset="0"/>
              </a:rPr>
              <a:t>uxiliares de Crédito y en consecuencia dejaron de ser supervisadas por la CNBV.</a:t>
            </a:r>
          </a:p>
          <a:p>
            <a:pPr algn="just">
              <a:lnSpc>
                <a:spcPct val="150000"/>
              </a:lnSpc>
            </a:pPr>
            <a:r>
              <a:rPr lang="es-MX" sz="1900" dirty="0" smtClean="0">
                <a:latin typeface="Calibri" panose="020F0502020204030204" pitchFamily="34" charset="0"/>
                <a:cs typeface="Calibri" panose="020F0502020204030204" pitchFamily="34" charset="0"/>
              </a:rPr>
              <a:t>Aquellas Empresas de Factoraje Financiero que continuaron en operación reformaron sus estatutos sociales para reputarse como Sociedades Financieras de Objeto Múltiple (SOFOMES).</a:t>
            </a:r>
            <a:endParaRPr lang="es-MX" sz="1900" dirty="0">
              <a:latin typeface="Calibri" panose="020F0502020204030204" pitchFamily="34" charset="0"/>
              <a:cs typeface="Calibri" panose="020F0502020204030204" pitchFamily="34" charset="0"/>
            </a:endParaRPr>
          </a:p>
        </p:txBody>
      </p:sp>
      <p:sp>
        <p:nvSpPr>
          <p:cNvPr id="4" name="Marcador de número de diapositiva 3"/>
          <p:cNvSpPr>
            <a:spLocks noGrp="1"/>
          </p:cNvSpPr>
          <p:nvPr>
            <p:ph type="sldNum" sz="quarter" idx="12"/>
          </p:nvPr>
        </p:nvSpPr>
        <p:spPr/>
        <p:txBody>
          <a:bodyPr/>
          <a:lstStyle/>
          <a:p>
            <a:fld id="{275F5097-BDCE-4875-8E27-20A17372858A}" type="slidenum">
              <a:rPr lang="es-MX" smtClean="0"/>
              <a:t>31</a:t>
            </a:fld>
            <a:endParaRPr lang="es-MX"/>
          </a:p>
        </p:txBody>
      </p:sp>
    </p:spTree>
    <p:extLst>
      <p:ext uri="{BB962C8B-B14F-4D97-AF65-F5344CB8AC3E}">
        <p14:creationId xmlns:p14="http://schemas.microsoft.com/office/powerpoint/2010/main" val="3492681321"/>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95371" y="2518132"/>
            <a:ext cx="7229743" cy="1754326"/>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smtClean="0">
                <a:ln w="0"/>
                <a:solidFill>
                  <a:schemeClr val="tx1"/>
                </a:solidFill>
                <a:latin typeface="Calibri" panose="020F0502020204030204" pitchFamily="34" charset="0"/>
                <a:cs typeface="Calibri" panose="020F0502020204030204" pitchFamily="34" charset="0"/>
              </a:rPr>
              <a:t>Ventajas y Desventajas del Factoraje Financiero</a:t>
            </a:r>
            <a:endParaRPr lang="es-ES" sz="5400" b="1" dirty="0">
              <a:ln w="0"/>
              <a:solidFill>
                <a:schemeClr val="tx1"/>
              </a:solidFill>
              <a:latin typeface="Calibri" panose="020F0502020204030204" pitchFamily="34" charset="0"/>
              <a:cs typeface="Calibri" panose="020F0502020204030204" pitchFamily="34" charset="0"/>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32</a:t>
            </a:fld>
            <a:endParaRPr lang="es-MX"/>
          </a:p>
        </p:txBody>
      </p:sp>
    </p:spTree>
    <p:extLst>
      <p:ext uri="{BB962C8B-B14F-4D97-AF65-F5344CB8AC3E}">
        <p14:creationId xmlns:p14="http://schemas.microsoft.com/office/powerpoint/2010/main" val="20773887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eelOff"/>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5900" y="685800"/>
            <a:ext cx="9486900" cy="821028"/>
          </a:xfrm>
          <a:solidFill>
            <a:schemeClr val="bg1">
              <a:lumMod val="65000"/>
            </a:schemeClr>
          </a:solidFill>
        </p:spPr>
        <p:txBody>
          <a:bodyPr/>
          <a:lstStyle/>
          <a:p>
            <a:r>
              <a:rPr lang="es-MX" b="1" dirty="0" smtClean="0">
                <a:solidFill>
                  <a:schemeClr val="bg1"/>
                </a:solidFill>
                <a:latin typeface="Calibri" panose="020F0502020204030204" pitchFamily="34" charset="0"/>
                <a:cs typeface="Calibri" panose="020F0502020204030204" pitchFamily="34" charset="0"/>
              </a:rPr>
              <a:t>   Ventajas</a:t>
            </a:r>
            <a:r>
              <a:rPr lang="es-MX" b="1" dirty="0" smtClean="0">
                <a:latin typeface="Calibri" panose="020F0502020204030204" pitchFamily="34" charset="0"/>
                <a:cs typeface="Calibri" panose="020F0502020204030204" pitchFamily="34" charset="0"/>
              </a:rPr>
              <a:t> </a:t>
            </a:r>
            <a:r>
              <a:rPr lang="es-MX" dirty="0" smtClean="0"/>
              <a:t>	</a:t>
            </a:r>
            <a:endParaRPr lang="es-MX" dirty="0"/>
          </a:p>
        </p:txBody>
      </p:sp>
      <p:sp>
        <p:nvSpPr>
          <p:cNvPr id="3" name="Marcador de contenido 2"/>
          <p:cNvSpPr>
            <a:spLocks noGrp="1"/>
          </p:cNvSpPr>
          <p:nvPr>
            <p:ph idx="1"/>
          </p:nvPr>
        </p:nvSpPr>
        <p:spPr>
          <a:xfrm>
            <a:off x="1811541" y="1598064"/>
            <a:ext cx="8819427" cy="4313158"/>
          </a:xfrm>
          <a:solidFill>
            <a:schemeClr val="accent2">
              <a:lumMod val="60000"/>
              <a:lumOff val="40000"/>
            </a:schemeClr>
          </a:solidFill>
        </p:spPr>
        <p:txBody>
          <a:bodyPr>
            <a:normAutofit/>
          </a:bodyPr>
          <a:lstStyle/>
          <a:p>
            <a:pPr algn="just" fontAlgn="base">
              <a:lnSpc>
                <a:spcPct val="100000"/>
              </a:lnSpc>
            </a:pPr>
            <a:endParaRPr lang="es-MX" sz="2000" dirty="0" smtClean="0">
              <a:latin typeface="Calibri" panose="020F0502020204030204" pitchFamily="34" charset="0"/>
              <a:cs typeface="Calibri" panose="020F0502020204030204" pitchFamily="34" charset="0"/>
            </a:endParaRPr>
          </a:p>
          <a:p>
            <a:pPr algn="just" fontAlgn="base">
              <a:lnSpc>
                <a:spcPct val="100000"/>
              </a:lnSpc>
            </a:pPr>
            <a:r>
              <a:rPr lang="es-MX" sz="2000" dirty="0" smtClean="0">
                <a:latin typeface="Calibri" panose="020F0502020204030204" pitchFamily="34" charset="0"/>
                <a:cs typeface="Calibri" panose="020F0502020204030204" pitchFamily="34" charset="0"/>
              </a:rPr>
              <a:t>Ahorro </a:t>
            </a:r>
            <a:r>
              <a:rPr lang="es-MX" sz="2000" dirty="0">
                <a:latin typeface="Calibri" panose="020F0502020204030204" pitchFamily="34" charset="0"/>
                <a:cs typeface="Calibri" panose="020F0502020204030204" pitchFamily="34" charset="0"/>
              </a:rPr>
              <a:t>de tiempo, ahorro de gastos, y precisión de la obtención de informes.</a:t>
            </a:r>
          </a:p>
          <a:p>
            <a:pPr algn="just" fontAlgn="base">
              <a:lnSpc>
                <a:spcPct val="100000"/>
              </a:lnSpc>
            </a:pPr>
            <a:r>
              <a:rPr lang="es-MX" sz="2000" dirty="0">
                <a:latin typeface="Calibri" panose="020F0502020204030204" pitchFamily="34" charset="0"/>
                <a:cs typeface="Calibri" panose="020F0502020204030204" pitchFamily="34" charset="0"/>
              </a:rPr>
              <a:t>Permite la máxima movilización de la cartera de deudores y garantiza el cobro de todos ellos.</a:t>
            </a:r>
          </a:p>
          <a:p>
            <a:pPr algn="just" fontAlgn="base">
              <a:lnSpc>
                <a:spcPct val="100000"/>
              </a:lnSpc>
            </a:pPr>
            <a:r>
              <a:rPr lang="es-MX" sz="2000" dirty="0">
                <a:latin typeface="Calibri" panose="020F0502020204030204" pitchFamily="34" charset="0"/>
                <a:cs typeface="Calibri" panose="020F0502020204030204" pitchFamily="34" charset="0"/>
              </a:rPr>
              <a:t>Permite recibir anticipos de los créditos cedidos.</a:t>
            </a:r>
          </a:p>
          <a:p>
            <a:pPr algn="just" fontAlgn="base">
              <a:lnSpc>
                <a:spcPct val="100000"/>
              </a:lnSpc>
            </a:pPr>
            <a:r>
              <a:rPr lang="es-MX" sz="2000" dirty="0">
                <a:latin typeface="Calibri" panose="020F0502020204030204" pitchFamily="34" charset="0"/>
                <a:cs typeface="Calibri" panose="020F0502020204030204" pitchFamily="34" charset="0"/>
              </a:rPr>
              <a:t>Reduce el endeudamiento de la empresa contratante. No endeudamiento: Compra en firme y sin recurso.</a:t>
            </a:r>
          </a:p>
          <a:p>
            <a:pPr algn="just" fontAlgn="base">
              <a:lnSpc>
                <a:spcPct val="100000"/>
              </a:lnSpc>
            </a:pPr>
            <a:r>
              <a:rPr lang="es-MX" sz="2000" dirty="0">
                <a:latin typeface="Calibri" panose="020F0502020204030204" pitchFamily="34" charset="0"/>
                <a:cs typeface="Calibri" panose="020F0502020204030204" pitchFamily="34" charset="0"/>
              </a:rPr>
              <a:t>Simplifica la contabilidad, mediante el contrato de </a:t>
            </a:r>
            <a:r>
              <a:rPr lang="es-MX" sz="2000" dirty="0" err="1">
                <a:latin typeface="Calibri" panose="020F0502020204030204" pitchFamily="34" charset="0"/>
                <a:cs typeface="Calibri" panose="020F0502020204030204" pitchFamily="34" charset="0"/>
              </a:rPr>
              <a:t>factoring</a:t>
            </a:r>
            <a:r>
              <a:rPr lang="es-MX" sz="2000" dirty="0">
                <a:latin typeface="Calibri" panose="020F0502020204030204" pitchFamily="34" charset="0"/>
                <a:cs typeface="Calibri" panose="020F0502020204030204" pitchFamily="34" charset="0"/>
              </a:rPr>
              <a:t> el usuario pasa a tener un solo cliente, que paga al contado.</a:t>
            </a:r>
          </a:p>
          <a:p>
            <a:endParaRPr lang="es-MX" dirty="0"/>
          </a:p>
        </p:txBody>
      </p:sp>
      <p:sp>
        <p:nvSpPr>
          <p:cNvPr id="4" name="Marcador de número de diapositiva 3"/>
          <p:cNvSpPr>
            <a:spLocks noGrp="1"/>
          </p:cNvSpPr>
          <p:nvPr>
            <p:ph type="sldNum" sz="quarter" idx="12"/>
          </p:nvPr>
        </p:nvSpPr>
        <p:spPr/>
        <p:txBody>
          <a:bodyPr/>
          <a:lstStyle/>
          <a:p>
            <a:fld id="{275F5097-BDCE-4875-8E27-20A17372858A}" type="slidenum">
              <a:rPr lang="es-MX" smtClean="0"/>
              <a:t>33</a:t>
            </a:fld>
            <a:endParaRPr lang="es-MX"/>
          </a:p>
        </p:txBody>
      </p:sp>
    </p:spTree>
    <p:extLst>
      <p:ext uri="{BB962C8B-B14F-4D97-AF65-F5344CB8AC3E}">
        <p14:creationId xmlns:p14="http://schemas.microsoft.com/office/powerpoint/2010/main" val="161178214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90000" y="1547917"/>
            <a:ext cx="8915400" cy="1955864"/>
          </a:xfrm>
          <a:solidFill>
            <a:schemeClr val="accent2">
              <a:lumMod val="60000"/>
              <a:lumOff val="40000"/>
            </a:schemeClr>
          </a:solidFill>
        </p:spPr>
        <p:txBody>
          <a:bodyPr/>
          <a:lstStyle/>
          <a:p>
            <a:pPr algn="just" fontAlgn="base">
              <a:lnSpc>
                <a:spcPct val="150000"/>
              </a:lnSpc>
            </a:pPr>
            <a:r>
              <a:rPr lang="es-MX" sz="2000" dirty="0"/>
              <a:t>Saneamiento de la cartera de clientes.</a:t>
            </a:r>
          </a:p>
          <a:p>
            <a:pPr algn="just" fontAlgn="base">
              <a:lnSpc>
                <a:spcPct val="150000"/>
              </a:lnSpc>
            </a:pPr>
            <a:r>
              <a:rPr lang="es-MX" sz="2000" dirty="0" smtClean="0"/>
              <a:t>Las </a:t>
            </a:r>
            <a:r>
              <a:rPr lang="es-MX" sz="2000" dirty="0"/>
              <a:t>facturas proporcionan garantía para un préstamo que de otro modo la empresa no sería capaz de obtener.</a:t>
            </a:r>
          </a:p>
          <a:p>
            <a:endParaRPr lang="es-MX" dirty="0"/>
          </a:p>
        </p:txBody>
      </p:sp>
      <p:sp>
        <p:nvSpPr>
          <p:cNvPr id="2" name="Marcador de número de diapositiva 1"/>
          <p:cNvSpPr>
            <a:spLocks noGrp="1"/>
          </p:cNvSpPr>
          <p:nvPr>
            <p:ph type="sldNum" sz="quarter" idx="12"/>
          </p:nvPr>
        </p:nvSpPr>
        <p:spPr/>
        <p:txBody>
          <a:bodyPr/>
          <a:lstStyle/>
          <a:p>
            <a:fld id="{275F5097-BDCE-4875-8E27-20A17372858A}" type="slidenum">
              <a:rPr lang="es-MX" smtClean="0"/>
              <a:t>34</a:t>
            </a:fld>
            <a:endParaRPr lang="es-MX"/>
          </a:p>
        </p:txBody>
      </p:sp>
      <p:pic>
        <p:nvPicPr>
          <p:cNvPr id="5" name="Imagen 4"/>
          <p:cNvPicPr>
            <a:picLocks noChangeAspect="1"/>
          </p:cNvPicPr>
          <p:nvPr/>
        </p:nvPicPr>
        <p:blipFill>
          <a:blip r:embed="rId2"/>
          <a:stretch>
            <a:fillRect/>
          </a:stretch>
        </p:blipFill>
        <p:spPr>
          <a:xfrm>
            <a:off x="3414803" y="3655204"/>
            <a:ext cx="5379810" cy="2352496"/>
          </a:xfrm>
          <a:prstGeom prst="rect">
            <a:avLst/>
          </a:prstGeom>
          <a:ln w="19050">
            <a:solidFill>
              <a:schemeClr val="tx1"/>
            </a:solidFill>
          </a:ln>
        </p:spPr>
      </p:pic>
      <p:sp>
        <p:nvSpPr>
          <p:cNvPr id="6" name="Título 1"/>
          <p:cNvSpPr>
            <a:spLocks noGrp="1"/>
          </p:cNvSpPr>
          <p:nvPr>
            <p:ph type="title"/>
          </p:nvPr>
        </p:nvSpPr>
        <p:spPr>
          <a:xfrm>
            <a:off x="1485900" y="685800"/>
            <a:ext cx="9486900" cy="821028"/>
          </a:xfrm>
          <a:solidFill>
            <a:schemeClr val="bg1">
              <a:lumMod val="65000"/>
            </a:schemeClr>
          </a:solidFill>
        </p:spPr>
        <p:txBody>
          <a:bodyPr/>
          <a:lstStyle/>
          <a:p>
            <a:r>
              <a:rPr lang="es-MX" b="1" dirty="0" smtClean="0">
                <a:solidFill>
                  <a:schemeClr val="bg1"/>
                </a:solidFill>
                <a:latin typeface="Calibri" panose="020F0502020204030204" pitchFamily="34" charset="0"/>
                <a:cs typeface="Calibri" panose="020F0502020204030204" pitchFamily="34" charset="0"/>
              </a:rPr>
              <a:t>   Ventajas</a:t>
            </a:r>
            <a:r>
              <a:rPr lang="es-MX" b="1" dirty="0" smtClean="0">
                <a:latin typeface="Calibri" panose="020F0502020204030204" pitchFamily="34" charset="0"/>
                <a:cs typeface="Calibri" panose="020F0502020204030204" pitchFamily="34" charset="0"/>
              </a:rPr>
              <a:t> </a:t>
            </a:r>
            <a:r>
              <a:rPr lang="es-MX" dirty="0" smtClean="0"/>
              <a:t>	</a:t>
            </a:r>
            <a:endParaRPr lang="es-MX" dirty="0"/>
          </a:p>
        </p:txBody>
      </p:sp>
    </p:spTree>
    <p:extLst>
      <p:ext uri="{BB962C8B-B14F-4D97-AF65-F5344CB8AC3E}">
        <p14:creationId xmlns:p14="http://schemas.microsoft.com/office/powerpoint/2010/main" val="4485566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790084"/>
          </a:xfrm>
          <a:solidFill>
            <a:schemeClr val="accent2">
              <a:lumMod val="50000"/>
            </a:schemeClr>
          </a:solidFill>
        </p:spPr>
        <p:txBody>
          <a:bodyPr/>
          <a:lstStyle/>
          <a:p>
            <a:r>
              <a:rPr lang="es-MX" b="1" dirty="0" smtClean="0">
                <a:solidFill>
                  <a:schemeClr val="bg1"/>
                </a:solidFill>
                <a:latin typeface="Calibri" panose="020F0502020204030204" pitchFamily="34" charset="0"/>
                <a:cs typeface="Calibri" panose="020F0502020204030204" pitchFamily="34" charset="0"/>
              </a:rPr>
              <a:t>   Desventajas</a:t>
            </a:r>
            <a:r>
              <a:rPr lang="es-MX" dirty="0" smtClean="0"/>
              <a:t> 	</a:t>
            </a:r>
            <a:endParaRPr lang="es-MX" dirty="0"/>
          </a:p>
        </p:txBody>
      </p:sp>
      <p:sp>
        <p:nvSpPr>
          <p:cNvPr id="3" name="Marcador de contenido 2"/>
          <p:cNvSpPr>
            <a:spLocks noGrp="1"/>
          </p:cNvSpPr>
          <p:nvPr>
            <p:ph idx="1"/>
          </p:nvPr>
        </p:nvSpPr>
        <p:spPr>
          <a:xfrm>
            <a:off x="1640629" y="1555334"/>
            <a:ext cx="8915400" cy="3698171"/>
          </a:xfrm>
          <a:solidFill>
            <a:schemeClr val="bg2">
              <a:lumMod val="75000"/>
            </a:schemeClr>
          </a:solidFill>
        </p:spPr>
        <p:txBody>
          <a:bodyPr/>
          <a:lstStyle/>
          <a:p>
            <a:pPr algn="just">
              <a:lnSpc>
                <a:spcPct val="100000"/>
              </a:lnSpc>
            </a:pPr>
            <a:endParaRPr lang="es-MX" dirty="0" smtClean="0">
              <a:latin typeface="Calibri" panose="020F0502020204030204" pitchFamily="34" charset="0"/>
              <a:cs typeface="Calibri" panose="020F0502020204030204" pitchFamily="34" charset="0"/>
            </a:endParaRPr>
          </a:p>
          <a:p>
            <a:pPr algn="just">
              <a:lnSpc>
                <a:spcPct val="100000"/>
              </a:lnSpc>
            </a:pPr>
            <a:r>
              <a:rPr lang="es-MX" dirty="0" smtClean="0">
                <a:latin typeface="Calibri" panose="020F0502020204030204" pitchFamily="34" charset="0"/>
                <a:cs typeface="Calibri" panose="020F0502020204030204" pitchFamily="34" charset="0"/>
              </a:rPr>
              <a:t>El </a:t>
            </a:r>
            <a:r>
              <a:rPr lang="es-MX" dirty="0">
                <a:latin typeface="Calibri" panose="020F0502020204030204" pitchFamily="34" charset="0"/>
                <a:cs typeface="Calibri" panose="020F0502020204030204" pitchFamily="34" charset="0"/>
              </a:rPr>
              <a:t>factor puede no aceptar algunos de los documentos de su cliente.</a:t>
            </a:r>
          </a:p>
          <a:p>
            <a:pPr algn="just">
              <a:lnSpc>
                <a:spcPct val="100000"/>
              </a:lnSpc>
            </a:pPr>
            <a:r>
              <a:rPr lang="es-MX" dirty="0">
                <a:latin typeface="Calibri" panose="020F0502020204030204" pitchFamily="34" charset="0"/>
                <a:cs typeface="Calibri" panose="020F0502020204030204" pitchFamily="34" charset="0"/>
              </a:rPr>
              <a:t>No es una forma de financiamiento de largo plazo.</a:t>
            </a:r>
          </a:p>
          <a:p>
            <a:pPr algn="just">
              <a:lnSpc>
                <a:spcPct val="100000"/>
              </a:lnSpc>
            </a:pPr>
            <a:r>
              <a:rPr lang="es-MX" dirty="0">
                <a:latin typeface="Calibri" panose="020F0502020204030204" pitchFamily="34" charset="0"/>
                <a:cs typeface="Calibri" panose="020F0502020204030204" pitchFamily="34" charset="0"/>
              </a:rPr>
              <a:t>El factor sólo comprará la Cuentas por Cobrar que quiera, por lo que la selección dependerá de la calidad de las mismas, es decir, de su plazo, importe y posibilidad de recuperación.</a:t>
            </a:r>
          </a:p>
          <a:p>
            <a:pPr algn="just">
              <a:lnSpc>
                <a:spcPct val="100000"/>
              </a:lnSpc>
            </a:pPr>
            <a:r>
              <a:rPr lang="es-MX" dirty="0">
                <a:latin typeface="Calibri" panose="020F0502020204030204" pitchFamily="34" charset="0"/>
                <a:cs typeface="Calibri" panose="020F0502020204030204" pitchFamily="34" charset="0"/>
              </a:rPr>
              <a:t>El cliente queda sujeto al criterio de la sociedad factor para evaluar el riesgo de los distintos compradores.</a:t>
            </a:r>
          </a:p>
          <a:p>
            <a:pPr marL="0" indent="0">
              <a:buNone/>
            </a:pPr>
            <a:endParaRPr lang="es-MX" dirty="0"/>
          </a:p>
        </p:txBody>
      </p:sp>
      <p:sp>
        <p:nvSpPr>
          <p:cNvPr id="4" name="Marcador de número de diapositiva 3"/>
          <p:cNvSpPr>
            <a:spLocks noGrp="1"/>
          </p:cNvSpPr>
          <p:nvPr>
            <p:ph type="sldNum" sz="quarter" idx="12"/>
          </p:nvPr>
        </p:nvSpPr>
        <p:spPr/>
        <p:txBody>
          <a:bodyPr/>
          <a:lstStyle/>
          <a:p>
            <a:fld id="{275F5097-BDCE-4875-8E27-20A17372858A}" type="slidenum">
              <a:rPr lang="es-MX" smtClean="0"/>
              <a:t>35</a:t>
            </a:fld>
            <a:endParaRPr lang="es-MX"/>
          </a:p>
        </p:txBody>
      </p:sp>
      <p:pic>
        <p:nvPicPr>
          <p:cNvPr id="5" name="Imagen 4"/>
          <p:cNvPicPr>
            <a:picLocks noChangeAspect="1"/>
          </p:cNvPicPr>
          <p:nvPr/>
        </p:nvPicPr>
        <p:blipFill>
          <a:blip r:embed="rId2"/>
          <a:stretch>
            <a:fillRect/>
          </a:stretch>
        </p:blipFill>
        <p:spPr>
          <a:xfrm>
            <a:off x="5481666" y="4523598"/>
            <a:ext cx="5057271" cy="1996887"/>
          </a:xfrm>
          <a:prstGeom prst="rect">
            <a:avLst/>
          </a:prstGeom>
        </p:spPr>
      </p:pic>
    </p:spTree>
    <p:extLst>
      <p:ext uri="{BB962C8B-B14F-4D97-AF65-F5344CB8AC3E}">
        <p14:creationId xmlns:p14="http://schemas.microsoft.com/office/powerpoint/2010/main" val="13674376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7441869" y="339370"/>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S" sz="3100" dirty="0">
                <a:solidFill>
                  <a:srgbClr val="2F2B20"/>
                </a:solidFill>
              </a:rPr>
              <a:t/>
            </a:r>
            <a:br>
              <a:rPr lang="es-ES" sz="3100" dirty="0">
                <a:solidFill>
                  <a:srgbClr val="2F2B20"/>
                </a:solidFill>
              </a:rPr>
            </a:br>
            <a:r>
              <a:rPr lang="es-ES" sz="5600" dirty="0">
                <a:solidFill>
                  <a:schemeClr val="accent3">
                    <a:lumMod val="50000"/>
                  </a:schemeClr>
                </a:solidFill>
                <a:latin typeface="Calibri" panose="020F0502020204030204" pitchFamily="34" charset="0"/>
                <a:cs typeface="Calibri" panose="020F0502020204030204" pitchFamily="34" charset="0"/>
              </a:rPr>
              <a:t>FACULTAD DE ECONOMÍA</a:t>
            </a:r>
            <a:br>
              <a:rPr lang="es-ES" sz="5600" dirty="0">
                <a:solidFill>
                  <a:schemeClr val="accent3">
                    <a:lumMod val="50000"/>
                  </a:schemeClr>
                </a:solidFill>
                <a:latin typeface="Calibri" panose="020F0502020204030204" pitchFamily="34" charset="0"/>
                <a:cs typeface="Calibri" panose="020F0502020204030204" pitchFamily="34" charset="0"/>
              </a:rPr>
            </a:br>
            <a:r>
              <a:rPr lang="es-ES" sz="5600" dirty="0">
                <a:solidFill>
                  <a:schemeClr val="accent3">
                    <a:lumMod val="50000"/>
                  </a:schemeClr>
                </a:solidFill>
                <a:latin typeface="Calibri" panose="020F0502020204030204" pitchFamily="34" charset="0"/>
                <a:cs typeface="Calibri" panose="020F0502020204030204" pitchFamily="34" charset="0"/>
              </a:rPr>
              <a:t>LICENCIATURA EN ACTUARÍA</a:t>
            </a:r>
            <a:endParaRPr lang="es-MX" sz="5600" dirty="0">
              <a:solidFill>
                <a:schemeClr val="accent3">
                  <a:lumMod val="50000"/>
                </a:schemeClr>
              </a:solidFill>
              <a:latin typeface="Calibri" panose="020F0502020204030204" pitchFamily="34" charset="0"/>
              <a:cs typeface="Calibri" panose="020F0502020204030204" pitchFamily="34" charset="0"/>
            </a:endParaRPr>
          </a:p>
        </p:txBody>
      </p:sp>
      <p:sp>
        <p:nvSpPr>
          <p:cNvPr id="10" name="Rectangle 1"/>
          <p:cNvSpPr>
            <a:spLocks noChangeArrowheads="1"/>
          </p:cNvSpPr>
          <p:nvPr/>
        </p:nvSpPr>
        <p:spPr bwMode="auto">
          <a:xfrm>
            <a:off x="1376220" y="1216502"/>
            <a:ext cx="9596580" cy="5016758"/>
          </a:xfrm>
          <a:prstGeom prst="rect">
            <a:avLst/>
          </a:prstGeom>
          <a:solidFill>
            <a:schemeClr val="bg2"/>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000" dirty="0">
                <a:latin typeface="Calibri" panose="020F0502020204030204" pitchFamily="34" charset="0"/>
                <a:cs typeface="Calibri" panose="020F0502020204030204" pitchFamily="34" charset="0"/>
              </a:rPr>
              <a:t>El Sector de los Intermediarios Financieros no Bancarios está constituido por las Instituciones que prestan servicios financieros sin ser bancos </a:t>
            </a:r>
            <a:r>
              <a:rPr lang="es-ES" sz="2000" dirty="0">
                <a:latin typeface="Calibri" panose="020F0502020204030204" pitchFamily="34" charset="0"/>
                <a:cs typeface="Calibri" panose="020F0502020204030204" pitchFamily="34" charset="0"/>
              </a:rPr>
              <a:t>Las Organizaciones y Actividades Auxiliares de Crédito son intermediarios financieros no bancarios que constituyen todo un sector que coadyuva al desarrollo de la actividad crediticia.</a:t>
            </a:r>
            <a:endParaRPr lang="es-MX" sz="2000" dirty="0">
              <a:latin typeface="Calibri" panose="020F0502020204030204" pitchFamily="34" charset="0"/>
              <a:cs typeface="Calibri" panose="020F0502020204030204" pitchFamily="34" charset="0"/>
            </a:endParaRPr>
          </a:p>
          <a:p>
            <a:pPr algn="just"/>
            <a:r>
              <a:rPr lang="es-ES" sz="2000" dirty="0">
                <a:latin typeface="Calibri" panose="020F0502020204030204" pitchFamily="34" charset="0"/>
                <a:cs typeface="Calibri" panose="020F0502020204030204" pitchFamily="34" charset="0"/>
              </a:rPr>
              <a:t> </a:t>
            </a:r>
            <a:endParaRPr lang="es-MX" sz="2000" dirty="0">
              <a:latin typeface="Calibri" panose="020F0502020204030204" pitchFamily="34" charset="0"/>
              <a:cs typeface="Calibri" panose="020F0502020204030204" pitchFamily="34" charset="0"/>
            </a:endParaRPr>
          </a:p>
          <a:p>
            <a:pPr algn="just"/>
            <a:r>
              <a:rPr lang="es-ES" sz="2000" dirty="0">
                <a:latin typeface="Calibri" panose="020F0502020204030204" pitchFamily="34" charset="0"/>
                <a:cs typeface="Calibri" panose="020F0502020204030204" pitchFamily="34" charset="0"/>
              </a:rPr>
              <a:t>Dentro de esta categoría, actualmente la Ley General de Organizaciones y Actividades Auxiliares de Crédito considera las siguientes:</a:t>
            </a:r>
            <a:endParaRPr lang="es-MX" sz="2000" dirty="0">
              <a:latin typeface="Calibri" panose="020F0502020204030204" pitchFamily="34" charset="0"/>
              <a:cs typeface="Calibri" panose="020F0502020204030204" pitchFamily="34" charset="0"/>
            </a:endParaRPr>
          </a:p>
          <a:p>
            <a:pPr algn="just"/>
            <a:r>
              <a:rPr lang="es-ES" sz="2000" dirty="0">
                <a:latin typeface="Calibri" panose="020F0502020204030204" pitchFamily="34" charset="0"/>
                <a:cs typeface="Calibri" panose="020F0502020204030204" pitchFamily="34" charset="0"/>
              </a:rPr>
              <a:t> </a:t>
            </a:r>
            <a:endParaRPr lang="es-MX" sz="2000" dirty="0">
              <a:latin typeface="Calibri" panose="020F0502020204030204" pitchFamily="34" charset="0"/>
              <a:cs typeface="Calibri" panose="020F0502020204030204" pitchFamily="34" charset="0"/>
            </a:endParaRPr>
          </a:p>
          <a:p>
            <a:pPr algn="just"/>
            <a:r>
              <a:rPr lang="es-ES" sz="2000" b="1" dirty="0">
                <a:latin typeface="Calibri" panose="020F0502020204030204" pitchFamily="34" charset="0"/>
                <a:cs typeface="Calibri" panose="020F0502020204030204" pitchFamily="34" charset="0"/>
              </a:rPr>
              <a:t>a</a:t>
            </a:r>
            <a:r>
              <a:rPr lang="es-ES"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Organizaciones Auxiliares del Crédito integrado por:</a:t>
            </a:r>
            <a:endParaRPr lang="es-MX" sz="2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627063" indent="-285750" algn="just">
              <a:buFont typeface="Arial" panose="020B0604020202020204" pitchFamily="34" charset="0"/>
              <a:buChar char="•"/>
            </a:pPr>
            <a:r>
              <a:rPr lang="es-ES" sz="2000" b="1" dirty="0">
                <a:latin typeface="Calibri" panose="020F0502020204030204" pitchFamily="34" charset="0"/>
                <a:cs typeface="Calibri" panose="020F0502020204030204" pitchFamily="34" charset="0"/>
              </a:rPr>
              <a:t> </a:t>
            </a:r>
            <a:r>
              <a:rPr lang="es-ES" sz="2000" dirty="0">
                <a:latin typeface="Calibri" panose="020F0502020204030204" pitchFamily="34" charset="0"/>
                <a:cs typeface="Calibri" panose="020F0502020204030204" pitchFamily="34" charset="0"/>
              </a:rPr>
              <a:t>Almacenes Generales de Depósito.</a:t>
            </a:r>
            <a:endParaRPr lang="es-MX" sz="2000" dirty="0">
              <a:latin typeface="Calibri" panose="020F0502020204030204" pitchFamily="34" charset="0"/>
              <a:cs typeface="Calibri" panose="020F0502020204030204" pitchFamily="34" charset="0"/>
            </a:endParaRPr>
          </a:p>
          <a:p>
            <a:pPr algn="just"/>
            <a:r>
              <a:rPr lang="es-ES" sz="2000" dirty="0">
                <a:latin typeface="Calibri" panose="020F0502020204030204" pitchFamily="34" charset="0"/>
                <a:cs typeface="Calibri" panose="020F0502020204030204" pitchFamily="34" charset="0"/>
              </a:rPr>
              <a:t> </a:t>
            </a:r>
            <a:endParaRPr lang="es-MX" sz="2000" dirty="0">
              <a:latin typeface="Calibri" panose="020F0502020204030204" pitchFamily="34" charset="0"/>
              <a:cs typeface="Calibri" panose="020F0502020204030204" pitchFamily="34" charset="0"/>
            </a:endParaRPr>
          </a:p>
          <a:p>
            <a:pPr algn="just"/>
            <a:r>
              <a:rPr lang="es-MX" sz="2000" b="1" dirty="0">
                <a:latin typeface="Calibri" panose="020F0502020204030204" pitchFamily="34" charset="0"/>
                <a:cs typeface="Calibri" panose="020F0502020204030204" pitchFamily="34" charset="0"/>
              </a:rPr>
              <a:t>b.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Actividades Auxiliares del Crédito, integrado por:</a:t>
            </a:r>
            <a:endParaRPr lang="es-MX" sz="2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531813" indent="-285750" algn="just">
              <a:buFont typeface="Arial" panose="020B0604020202020204" pitchFamily="34" charset="0"/>
              <a:buChar char="•"/>
            </a:pPr>
            <a:r>
              <a:rPr lang="es-MX" sz="2000" b="1" dirty="0">
                <a:latin typeface="Calibri" panose="020F0502020204030204" pitchFamily="34" charset="0"/>
                <a:cs typeface="Calibri" panose="020F0502020204030204" pitchFamily="34" charset="0"/>
              </a:rPr>
              <a:t> </a:t>
            </a:r>
            <a:r>
              <a:rPr lang="es-MX" sz="2000" dirty="0">
                <a:latin typeface="Calibri" panose="020F0502020204030204" pitchFamily="34" charset="0"/>
                <a:cs typeface="Calibri" panose="020F0502020204030204" pitchFamily="34" charset="0"/>
              </a:rPr>
              <a:t>La compra-venta profesional y habitual de divisas (</a:t>
            </a:r>
            <a:r>
              <a:rPr lang="es-MX" sz="2000" b="1" dirty="0">
                <a:latin typeface="Calibri" panose="020F0502020204030204" pitchFamily="34" charset="0"/>
                <a:cs typeface="Calibri" panose="020F0502020204030204" pitchFamily="34" charset="0"/>
              </a:rPr>
              <a:t>Casas de Cambio</a:t>
            </a:r>
            <a:r>
              <a:rPr lang="es-MX" sz="2000" dirty="0">
                <a:latin typeface="Calibri" panose="020F0502020204030204" pitchFamily="34" charset="0"/>
                <a:cs typeface="Calibri" panose="020F0502020204030204" pitchFamily="34" charset="0"/>
              </a:rPr>
              <a:t>)</a:t>
            </a:r>
          </a:p>
          <a:p>
            <a:pPr marL="627063" lvl="0" indent="-354013" algn="just">
              <a:buFont typeface="Arial" panose="020B0604020202020204" pitchFamily="34" charset="0"/>
              <a:buChar char="•"/>
            </a:pPr>
            <a:r>
              <a:rPr lang="es-MX" sz="2000" dirty="0">
                <a:latin typeface="Calibri" panose="020F0502020204030204" pitchFamily="34" charset="0"/>
                <a:cs typeface="Calibri" panose="020F0502020204030204" pitchFamily="34" charset="0"/>
              </a:rPr>
              <a:t>La realización habitual y profesional de operaciones de crédito, arrendamiento financiero o </a:t>
            </a:r>
            <a:r>
              <a:rPr lang="es-MX" sz="2000" b="1" dirty="0">
                <a:latin typeface="Calibri" panose="020F0502020204030204" pitchFamily="34" charset="0"/>
                <a:cs typeface="Calibri" panose="020F0502020204030204" pitchFamily="34" charset="0"/>
              </a:rPr>
              <a:t>factoraje financiero</a:t>
            </a:r>
            <a:endParaRPr lang="es-MX" sz="2000" dirty="0">
              <a:latin typeface="Calibri" panose="020F0502020204030204" pitchFamily="34" charset="0"/>
              <a:cs typeface="Calibri" panose="020F0502020204030204" pitchFamily="34" charset="0"/>
            </a:endParaRPr>
          </a:p>
          <a:p>
            <a:pPr marL="627063" lvl="0" indent="-354013" algn="just">
              <a:buFont typeface="Arial" panose="020B0604020202020204" pitchFamily="34" charset="0"/>
              <a:buChar char="•"/>
            </a:pPr>
            <a:r>
              <a:rPr lang="es-MX" sz="2000" dirty="0">
                <a:latin typeface="Calibri" panose="020F0502020204030204" pitchFamily="34" charset="0"/>
                <a:cs typeface="Calibri" panose="020F0502020204030204" pitchFamily="34" charset="0"/>
              </a:rPr>
              <a:t>La transmisión de fondos.</a:t>
            </a:r>
          </a:p>
        </p:txBody>
      </p:sp>
      <p:pic>
        <p:nvPicPr>
          <p:cNvPr id="9" name="Picture 3"/>
          <p:cNvPicPr>
            <a:picLocks noChangeAspect="1" noChangeArrowheads="1"/>
          </p:cNvPicPr>
          <p:nvPr/>
        </p:nvPicPr>
        <p:blipFill>
          <a:blip r:embed="rId2"/>
          <a:srcRect/>
          <a:stretch>
            <a:fillRect/>
          </a:stretch>
        </p:blipFill>
        <p:spPr bwMode="auto">
          <a:xfrm>
            <a:off x="10309179" y="330279"/>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396397" y="379666"/>
            <a:ext cx="3600400" cy="702246"/>
          </a:xfrm>
          <a:prstGeom prst="rect">
            <a:avLst/>
          </a:prstGeom>
          <a:solidFill>
            <a:schemeClr val="accent1">
              <a:lumMod val="75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latin typeface="Calibri" panose="020F0502020204030204" pitchFamily="34" charset="0"/>
                <a:cs typeface="Calibri" panose="020F0502020204030204" pitchFamily="34" charset="0"/>
              </a:rPr>
              <a:t>Conclusiones</a:t>
            </a:r>
            <a:r>
              <a:rPr lang="es-MX" sz="3200" b="1" dirty="0">
                <a:solidFill>
                  <a:schemeClr val="tx2">
                    <a:lumMod val="75000"/>
                  </a:schemeClr>
                </a:solidFill>
                <a:latin typeface="Calibri" panose="020F0502020204030204" pitchFamily="34" charset="0"/>
                <a:cs typeface="Calibri" panose="020F0502020204030204" pitchFamily="34" charset="0"/>
              </a:rPr>
              <a:t> </a:t>
            </a:r>
            <a:endParaRPr lang="es-MX" sz="2000" b="1" dirty="0">
              <a:solidFill>
                <a:schemeClr val="tx2">
                  <a:lumMod val="75000"/>
                </a:schemeClr>
              </a:solidFill>
              <a:latin typeface="Calibri" panose="020F0502020204030204" pitchFamily="34" charset="0"/>
              <a:cs typeface="Calibri" panose="020F0502020204030204" pitchFamily="34" charset="0"/>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36</a:t>
            </a:fld>
            <a:endParaRPr lang="es-MX"/>
          </a:p>
        </p:txBody>
      </p:sp>
    </p:spTree>
    <p:extLst>
      <p:ext uri="{BB962C8B-B14F-4D97-AF65-F5344CB8AC3E}">
        <p14:creationId xmlns:p14="http://schemas.microsoft.com/office/powerpoint/2010/main" val="2482791191"/>
      </p:ext>
    </p:extLst>
  </p:cSld>
  <p:clrMapOvr>
    <a:masterClrMapping/>
  </p:clrMapOvr>
  <p:transition spd="slow">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p:cNvSpPr>
            <a:spLocks noChangeArrowheads="1"/>
          </p:cNvSpPr>
          <p:nvPr/>
        </p:nvSpPr>
        <p:spPr bwMode="auto">
          <a:xfrm>
            <a:off x="1403512" y="796551"/>
            <a:ext cx="9569288" cy="5606663"/>
          </a:xfrm>
          <a:prstGeom prst="rect">
            <a:avLst/>
          </a:prstGeom>
          <a:solidFill>
            <a:schemeClr val="bg2"/>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R="494665" algn="just">
              <a:lnSpc>
                <a:spcPct val="115000"/>
              </a:lnSpc>
              <a:spcAft>
                <a:spcPts val="600"/>
              </a:spcAft>
            </a:pPr>
            <a:r>
              <a:rPr lang="es-MX" sz="2000" dirty="0">
                <a:latin typeface="Calibri" panose="020F0502020204030204" pitchFamily="34" charset="0"/>
                <a:cs typeface="Calibri" panose="020F0502020204030204" pitchFamily="34" charset="0"/>
              </a:rPr>
              <a:t>El </a:t>
            </a:r>
            <a:r>
              <a:rPr lang="es-MX" sz="2000" b="1" dirty="0" smtClean="0">
                <a:latin typeface="Calibri" panose="020F0502020204030204" pitchFamily="34" charset="0"/>
                <a:cs typeface="Calibri" panose="020F0502020204030204" pitchFamily="34" charset="0"/>
              </a:rPr>
              <a:t>Factoraje Financiero</a:t>
            </a:r>
            <a:r>
              <a:rPr lang="es-ES_tradnl" sz="2000" b="1" dirty="0">
                <a:latin typeface="Calibri" panose="020F0502020204030204" pitchFamily="34" charset="0"/>
                <a:ea typeface="Times New Roman" panose="02020603050405020304" pitchFamily="18" charset="0"/>
                <a:cs typeface="Calibri" panose="020F0502020204030204" pitchFamily="34" charset="0"/>
              </a:rPr>
              <a:t> </a:t>
            </a:r>
            <a:r>
              <a:rPr lang="es-ES_tradnl" sz="2000" dirty="0" smtClean="0">
                <a:latin typeface="Calibri" panose="020F0502020204030204" pitchFamily="34" charset="0"/>
                <a:ea typeface="Times New Roman" panose="02020603050405020304" pitchFamily="18" charset="0"/>
                <a:cs typeface="Calibri" panose="020F0502020204030204" pitchFamily="34" charset="0"/>
              </a:rPr>
              <a:t>e</a:t>
            </a:r>
            <a:r>
              <a:rPr lang="es-ES" sz="2000" dirty="0" smtClean="0">
                <a:latin typeface="Calibri" panose="020F0502020204030204" pitchFamily="34" charset="0"/>
                <a:ea typeface="Times New Roman" panose="02020603050405020304" pitchFamily="18" charset="0"/>
                <a:cs typeface="Calibri" panose="020F0502020204030204" pitchFamily="34" charset="0"/>
              </a:rPr>
              <a:t>s </a:t>
            </a:r>
            <a:r>
              <a:rPr lang="es-ES" sz="2000" dirty="0">
                <a:latin typeface="Calibri" panose="020F0502020204030204" pitchFamily="34" charset="0"/>
                <a:ea typeface="Times New Roman" panose="02020603050405020304" pitchFamily="18" charset="0"/>
                <a:cs typeface="Calibri" panose="020F0502020204030204" pitchFamily="34" charset="0"/>
              </a:rPr>
              <a:t>una operación de fuentes de financiamiento a corto plazo, en la que una Institución Financiera adquiere documentos por cobrar no vencidos de una empresa (facturas o derechos de cobro) a cambio de efectivo, mediante el cobro de una comisión</a:t>
            </a:r>
            <a:r>
              <a:rPr lang="es-ES" sz="2000" dirty="0" smtClean="0">
                <a:latin typeface="Calibri" panose="020F0502020204030204" pitchFamily="34" charset="0"/>
                <a:ea typeface="Times New Roman" panose="02020603050405020304" pitchFamily="18" charset="0"/>
                <a:cs typeface="Calibri" panose="020F0502020204030204" pitchFamily="34" charset="0"/>
              </a:rPr>
              <a:t>. </a:t>
            </a:r>
            <a:r>
              <a:rPr lang="es-MX" sz="2000" dirty="0" smtClean="0">
                <a:latin typeface="Calibri" panose="020F0502020204030204" pitchFamily="34" charset="0"/>
                <a:ea typeface="Calibri" panose="020F0502020204030204" pitchFamily="34" charset="0"/>
                <a:cs typeface="Calibri" panose="020F0502020204030204" pitchFamily="34" charset="0"/>
              </a:rPr>
              <a:t>Su </a:t>
            </a:r>
            <a:r>
              <a:rPr lang="es-MX" sz="2000" dirty="0">
                <a:latin typeface="Calibri" panose="020F0502020204030204" pitchFamily="34" charset="0"/>
                <a:ea typeface="Calibri" panose="020F0502020204030204" pitchFamily="34" charset="0"/>
                <a:cs typeface="Calibri" panose="020F0502020204030204" pitchFamily="34" charset="0"/>
              </a:rPr>
              <a:t>principal utilidad es proporcionar liquidez a sus clientes quienes utilizan esos recursos en oportunidades, tales como:</a:t>
            </a:r>
          </a:p>
          <a:p>
            <a:pPr marL="717550" marR="494665" lvl="0" indent="-342900" algn="just">
              <a:lnSpc>
                <a:spcPct val="115000"/>
              </a:lnSpc>
              <a:spcAft>
                <a:spcPts val="0"/>
              </a:spcAft>
              <a:buFont typeface="Symbol" panose="05050102010706020507" pitchFamily="18" charset="2"/>
              <a:buChar char=""/>
            </a:pPr>
            <a:r>
              <a:rPr lang="es-MX" sz="2000" dirty="0">
                <a:latin typeface="Calibri" panose="020F0502020204030204" pitchFamily="34" charset="0"/>
                <a:ea typeface="Calibri" panose="020F0502020204030204" pitchFamily="34" charset="0"/>
                <a:cs typeface="Calibri" panose="020F0502020204030204" pitchFamily="34" charset="0"/>
              </a:rPr>
              <a:t>La compra de materias primas de bajo costo</a:t>
            </a:r>
          </a:p>
          <a:p>
            <a:pPr marL="717550" marR="494665" lvl="0" indent="-342900" algn="just">
              <a:lnSpc>
                <a:spcPct val="115000"/>
              </a:lnSpc>
              <a:spcAft>
                <a:spcPts val="0"/>
              </a:spcAft>
              <a:buFont typeface="Symbol" panose="05050102010706020507" pitchFamily="18" charset="2"/>
              <a:buChar char=""/>
            </a:pPr>
            <a:r>
              <a:rPr lang="es-MX" sz="2000" dirty="0">
                <a:latin typeface="Calibri" panose="020F0502020204030204" pitchFamily="34" charset="0"/>
                <a:ea typeface="Calibri" panose="020F0502020204030204" pitchFamily="34" charset="0"/>
                <a:cs typeface="Calibri" panose="020F0502020204030204" pitchFamily="34" charset="0"/>
              </a:rPr>
              <a:t>Gastos operativos (nómina, fletes, etc</a:t>
            </a:r>
            <a:r>
              <a:rPr lang="es-MX" sz="2000" dirty="0" smtClean="0">
                <a:latin typeface="Calibri" panose="020F0502020204030204" pitchFamily="34" charset="0"/>
                <a:ea typeface="Calibri" panose="020F0502020204030204" pitchFamily="34" charset="0"/>
                <a:cs typeface="Calibri" panose="020F0502020204030204" pitchFamily="34" charset="0"/>
              </a:rPr>
              <a:t>.)</a:t>
            </a:r>
          </a:p>
          <a:p>
            <a:pPr marR="494665" algn="just">
              <a:lnSpc>
                <a:spcPct val="115000"/>
              </a:lnSpc>
              <a:spcAft>
                <a:spcPts val="1000"/>
              </a:spcAft>
            </a:pPr>
            <a:r>
              <a:rPr lang="es-MX" sz="2000" dirty="0" smtClean="0">
                <a:latin typeface="Calibri" panose="020F0502020204030204" pitchFamily="34" charset="0"/>
                <a:ea typeface="Calibri" panose="020F0502020204030204" pitchFamily="34" charset="0"/>
                <a:cs typeface="Calibri" panose="020F0502020204030204" pitchFamily="34" charset="0"/>
              </a:rPr>
              <a:t>Existen </a:t>
            </a:r>
            <a:r>
              <a:rPr lang="es-MX" sz="2000" dirty="0">
                <a:latin typeface="Calibri" panose="020F0502020204030204" pitchFamily="34" charset="0"/>
                <a:ea typeface="Calibri" panose="020F0502020204030204" pitchFamily="34" charset="0"/>
                <a:cs typeface="Calibri" panose="020F0502020204030204" pitchFamily="34" charset="0"/>
              </a:rPr>
              <a:t>dos modalidades de factoraje financiero:</a:t>
            </a:r>
          </a:p>
          <a:p>
            <a:pPr marL="717550" marR="494665" lvl="0" indent="-342900" algn="just">
              <a:lnSpc>
                <a:spcPct val="115000"/>
              </a:lnSpc>
              <a:spcAft>
                <a:spcPts val="0"/>
              </a:spcAft>
              <a:buFont typeface="Symbol" panose="05050102010706020507" pitchFamily="18" charset="2"/>
              <a:buChar char=""/>
            </a:pPr>
            <a:r>
              <a:rPr lang="es-MX" sz="2000" b="1" dirty="0">
                <a:latin typeface="Calibri" panose="020F0502020204030204" pitchFamily="34" charset="0"/>
                <a:ea typeface="Calibri" panose="020F0502020204030204" pitchFamily="34" charset="0"/>
                <a:cs typeface="Calibri" panose="020F0502020204030204" pitchFamily="34" charset="0"/>
              </a:rPr>
              <a:t>Factoraje con recurso </a:t>
            </a:r>
            <a:r>
              <a:rPr lang="es-MX" sz="2000" dirty="0">
                <a:latin typeface="Calibri" panose="020F0502020204030204" pitchFamily="34" charset="0"/>
                <a:ea typeface="Calibri" panose="020F0502020204030204" pitchFamily="34" charset="0"/>
                <a:cs typeface="Calibri" panose="020F0502020204030204" pitchFamily="34" charset="0"/>
              </a:rPr>
              <a:t>que consiste en que si la Institución Financiera no logra cobrar los documentos por cobrar no vencidos (facturas, pagarés, etc.) que el cliente le cede, puede recurrir al mismo cliente que se los cedió para cobrárselos.   </a:t>
            </a:r>
          </a:p>
          <a:p>
            <a:pPr marL="717550" marR="494665" lvl="0" indent="-342900" algn="just">
              <a:lnSpc>
                <a:spcPct val="115000"/>
              </a:lnSpc>
              <a:spcAft>
                <a:spcPts val="0"/>
              </a:spcAft>
              <a:buFont typeface="Symbol" panose="05050102010706020507" pitchFamily="18" charset="2"/>
              <a:buChar char=""/>
            </a:pPr>
            <a:r>
              <a:rPr lang="es-MX" sz="2000" b="1" dirty="0">
                <a:latin typeface="Calibri" panose="020F0502020204030204" pitchFamily="34" charset="0"/>
                <a:ea typeface="Calibri" panose="020F0502020204030204" pitchFamily="34" charset="0"/>
                <a:cs typeface="Calibri" panose="020F0502020204030204" pitchFamily="34" charset="0"/>
              </a:rPr>
              <a:t>Factoraje sin recurso </a:t>
            </a:r>
            <a:r>
              <a:rPr lang="es-MX" sz="2000" dirty="0">
                <a:latin typeface="Calibri" panose="020F0502020204030204" pitchFamily="34" charset="0"/>
                <a:ea typeface="Calibri" panose="020F0502020204030204" pitchFamily="34" charset="0"/>
                <a:cs typeface="Calibri" panose="020F0502020204030204" pitchFamily="34" charset="0"/>
              </a:rPr>
              <a:t>es en el que la Entidad Financiera asume completamente el riesgo del cobro de los documentos, y el cliente no se compromete a pagar por el deudor</a:t>
            </a:r>
            <a:r>
              <a:rPr lang="es-MX" sz="2000" dirty="0" smtClean="0">
                <a:latin typeface="Calibri" panose="020F0502020204030204" pitchFamily="34" charset="0"/>
                <a:ea typeface="Calibri" panose="020F0502020204030204" pitchFamily="34" charset="0"/>
                <a:cs typeface="Calibri" panose="020F0502020204030204" pitchFamily="34" charset="0"/>
              </a:rPr>
              <a:t>.</a:t>
            </a:r>
            <a:r>
              <a:rPr lang="es-MX" sz="2000" dirty="0" smtClean="0">
                <a:latin typeface="Calibri" panose="020F0502020204030204" pitchFamily="34" charset="0"/>
                <a:cs typeface="Calibri" panose="020F0502020204030204" pitchFamily="34" charset="0"/>
              </a:rPr>
              <a:t>  </a:t>
            </a:r>
            <a:endParaRPr lang="es-MX" sz="2000" dirty="0">
              <a:latin typeface="Calibri" panose="020F0502020204030204" pitchFamily="34" charset="0"/>
              <a:cs typeface="Calibri" panose="020F0502020204030204" pitchFamily="34" charset="0"/>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37</a:t>
            </a:fld>
            <a:endParaRPr lang="es-MX"/>
          </a:p>
        </p:txBody>
      </p:sp>
      <p:pic>
        <p:nvPicPr>
          <p:cNvPr id="2" name="Imagen 1"/>
          <p:cNvPicPr>
            <a:picLocks noChangeAspect="1"/>
          </p:cNvPicPr>
          <p:nvPr/>
        </p:nvPicPr>
        <p:blipFill>
          <a:blip r:embed="rId2"/>
          <a:stretch>
            <a:fillRect/>
          </a:stretch>
        </p:blipFill>
        <p:spPr>
          <a:xfrm>
            <a:off x="7945125" y="288167"/>
            <a:ext cx="2371550" cy="573074"/>
          </a:xfrm>
          <a:prstGeom prst="rect">
            <a:avLst/>
          </a:prstGeom>
        </p:spPr>
      </p:pic>
      <p:pic>
        <p:nvPicPr>
          <p:cNvPr id="4" name="Imagen 3"/>
          <p:cNvPicPr>
            <a:picLocks noChangeAspect="1"/>
          </p:cNvPicPr>
          <p:nvPr/>
        </p:nvPicPr>
        <p:blipFill>
          <a:blip r:embed="rId3"/>
          <a:stretch>
            <a:fillRect/>
          </a:stretch>
        </p:blipFill>
        <p:spPr>
          <a:xfrm>
            <a:off x="10275870" y="168609"/>
            <a:ext cx="695004" cy="627942"/>
          </a:xfrm>
          <a:prstGeom prst="rect">
            <a:avLst/>
          </a:prstGeom>
        </p:spPr>
      </p:pic>
    </p:spTree>
    <p:extLst>
      <p:ext uri="{BB962C8B-B14F-4D97-AF65-F5344CB8AC3E}">
        <p14:creationId xmlns:p14="http://schemas.microsoft.com/office/powerpoint/2010/main" val="314196711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13386" y="442125"/>
            <a:ext cx="2857496" cy="641176"/>
          </a:xfrm>
        </p:spPr>
        <p:txBody>
          <a:bodyPr>
            <a:normAutofit fontScale="90000"/>
          </a:bodyPr>
          <a:lstStyle/>
          <a:p>
            <a:pPr algn="r"/>
            <a:r>
              <a:rPr lang="es-ES" sz="1600" dirty="0" smtClean="0">
                <a:solidFill>
                  <a:schemeClr val="accent3">
                    <a:lumMod val="50000"/>
                  </a:schemeClr>
                </a:solidFill>
                <a:latin typeface="Calibri" panose="020F0502020204030204" pitchFamily="34" charset="0"/>
                <a:cs typeface="Calibri" panose="020F0502020204030204" pitchFamily="34" charset="0"/>
              </a:rPr>
              <a:t>FACULTAD </a:t>
            </a:r>
            <a:r>
              <a:rPr lang="es-ES" sz="1600" dirty="0">
                <a:solidFill>
                  <a:schemeClr val="accent3">
                    <a:lumMod val="50000"/>
                  </a:schemeClr>
                </a:solidFill>
                <a:latin typeface="Calibri" panose="020F0502020204030204" pitchFamily="34" charset="0"/>
                <a:cs typeface="Calibri" panose="020F0502020204030204" pitchFamily="34" charset="0"/>
              </a:rPr>
              <a:t>DE ECONOMÍA</a:t>
            </a:r>
            <a:br>
              <a:rPr lang="es-ES" sz="1600" dirty="0">
                <a:solidFill>
                  <a:schemeClr val="accent3">
                    <a:lumMod val="50000"/>
                  </a:schemeClr>
                </a:solidFill>
                <a:latin typeface="Calibri" panose="020F0502020204030204" pitchFamily="34" charset="0"/>
                <a:cs typeface="Calibri" panose="020F0502020204030204" pitchFamily="34" charset="0"/>
              </a:rPr>
            </a:br>
            <a:r>
              <a:rPr lang="es-ES" sz="1600" dirty="0">
                <a:solidFill>
                  <a:schemeClr val="accent3">
                    <a:lumMod val="50000"/>
                  </a:schemeClr>
                </a:solidFill>
                <a:latin typeface="Calibri" panose="020F0502020204030204" pitchFamily="34" charset="0"/>
                <a:cs typeface="Calibri" panose="020F0502020204030204" pitchFamily="34" charset="0"/>
              </a:rPr>
              <a:t>LICENCIATURA EN ACTUARÍA</a:t>
            </a:r>
            <a:r>
              <a:rPr lang="es-ES" dirty="0"/>
              <a:t/>
            </a:r>
            <a:br>
              <a:rPr lang="es-ES" dirty="0"/>
            </a:br>
            <a:endParaRPr lang="es-MX" dirty="0"/>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38</a:t>
            </a:fld>
            <a:endParaRPr lang="es-MX"/>
          </a:p>
        </p:txBody>
      </p:sp>
      <p:sp>
        <p:nvSpPr>
          <p:cNvPr id="5" name="4 Rectángulo"/>
          <p:cNvSpPr/>
          <p:nvPr/>
        </p:nvSpPr>
        <p:spPr>
          <a:xfrm>
            <a:off x="1607997" y="1524254"/>
            <a:ext cx="8812910" cy="4708981"/>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ES" sz="2000" dirty="0">
                <a:solidFill>
                  <a:prstClr val="black"/>
                </a:solidFill>
                <a:latin typeface="Calibri" panose="020F0502020204030204" pitchFamily="34" charset="0"/>
                <a:cs typeface="Calibri" panose="020F0502020204030204" pitchFamily="34" charset="0"/>
              </a:rPr>
              <a:t>Acosta, M. (2007) “Nuevo Derecho Bancario”. Editorial Porrúa. México. </a:t>
            </a:r>
          </a:p>
          <a:p>
            <a:pPr marL="342900" indent="-342900" algn="just">
              <a:buFont typeface="Arial" pitchFamily="34" charset="0"/>
              <a:buChar char="•"/>
            </a:pPr>
            <a:endParaRPr lang="es-ES"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ES" sz="2000" dirty="0">
                <a:solidFill>
                  <a:srgbClr val="2F2B20"/>
                </a:solidFill>
                <a:latin typeface="Calibri" panose="020F0502020204030204" pitchFamily="34" charset="0"/>
                <a:cs typeface="Calibri" panose="020F0502020204030204" pitchFamily="34" charset="0"/>
              </a:rPr>
              <a:t>Carvallo, E. (2010). Nuevo derecho bancario y bursátil mexicano: teoría y práctica jurídica de las agrupaciones financieras, las instituciones de crédito y las casas de bolsa. 8ª. Edición. Editorial Porrúa. México.</a:t>
            </a:r>
            <a:endParaRPr lang="es-MX"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endParaRPr lang="es-ES"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ES" sz="2000" dirty="0">
                <a:solidFill>
                  <a:srgbClr val="2F2B20"/>
                </a:solidFill>
                <a:latin typeface="Calibri" panose="020F0502020204030204" pitchFamily="34" charset="0"/>
                <a:cs typeface="Calibri" panose="020F0502020204030204" pitchFamily="34" charset="0"/>
              </a:rPr>
              <a:t>Circulares de la Comisión Nacional Bancaria y de Valores.</a:t>
            </a:r>
            <a:endParaRPr lang="es-MX"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endParaRPr lang="es-ES"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ES" sz="2000" dirty="0">
                <a:solidFill>
                  <a:srgbClr val="2F2B20"/>
                </a:solidFill>
                <a:latin typeface="Calibri" panose="020F0502020204030204" pitchFamily="34" charset="0"/>
                <a:cs typeface="Calibri" panose="020F0502020204030204" pitchFamily="34" charset="0"/>
              </a:rPr>
              <a:t>Fuente de la, J. (2010). Tratado de derecho bancario y bursátil: seguros, fianzas, organizaciones y actividades auxiliares del crédito, ahorro y crédito popular, grupos financieros. 6ª. Edición. Editorial Porrúa. México.</a:t>
            </a:r>
          </a:p>
          <a:p>
            <a:pPr marL="342900" indent="-342900" algn="just">
              <a:buFont typeface="Arial" pitchFamily="34" charset="0"/>
              <a:buChar char="•"/>
            </a:pPr>
            <a:endParaRPr lang="es-ES"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MX" sz="2000" dirty="0">
                <a:solidFill>
                  <a:srgbClr val="2F2B20"/>
                </a:solidFill>
                <a:latin typeface="Calibri" panose="020F0502020204030204" pitchFamily="34" charset="0"/>
                <a:cs typeface="Calibri" panose="020F0502020204030204" pitchFamily="34" charset="0"/>
              </a:rPr>
              <a:t>Garza de la, S. (2008). Derecho financiero mexicano. 28ª. Edición. Editorial Porrúa. México.</a:t>
            </a:r>
          </a:p>
          <a:p>
            <a:pPr marL="342900" indent="-342900" algn="just">
              <a:buFont typeface="Arial" pitchFamily="34" charset="0"/>
              <a:buChar char="•"/>
            </a:pPr>
            <a:endParaRPr lang="es-MX" sz="2000" dirty="0">
              <a:solidFill>
                <a:srgbClr val="2F2B20"/>
              </a:solidFill>
            </a:endParaRPr>
          </a:p>
        </p:txBody>
      </p:sp>
      <p:sp>
        <p:nvSpPr>
          <p:cNvPr id="6" name="Rectangle 2"/>
          <p:cNvSpPr>
            <a:spLocks noChangeArrowheads="1"/>
          </p:cNvSpPr>
          <p:nvPr/>
        </p:nvSpPr>
        <p:spPr bwMode="auto">
          <a:xfrm>
            <a:off x="1702007" y="528355"/>
            <a:ext cx="4393993" cy="646331"/>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3600" b="1" dirty="0">
                <a:solidFill>
                  <a:srgbClr val="FFFFFF"/>
                </a:solidFill>
                <a:latin typeface="Calibri" panose="020F0502020204030204" pitchFamily="34" charset="0"/>
                <a:cs typeface="Calibri" panose="020F0502020204030204" pitchFamily="34" charset="0"/>
              </a:rPr>
              <a:t>Referencias:</a:t>
            </a:r>
            <a:endParaRPr lang="es-MX" sz="3600" dirty="0">
              <a:solidFill>
                <a:srgbClr val="FFFFFF"/>
              </a:solidFill>
              <a:latin typeface="Calibri" panose="020F0502020204030204" pitchFamily="34" charset="0"/>
              <a:cs typeface="Calibri" panose="020F0502020204030204" pitchFamily="34" charset="0"/>
            </a:endParaRPr>
          </a:p>
        </p:txBody>
      </p:sp>
      <p:pic>
        <p:nvPicPr>
          <p:cNvPr id="7" name="Picture 3"/>
          <p:cNvPicPr>
            <a:picLocks noChangeAspect="1" noChangeArrowheads="1"/>
          </p:cNvPicPr>
          <p:nvPr/>
        </p:nvPicPr>
        <p:blipFill>
          <a:blip r:embed="rId2"/>
          <a:srcRect/>
          <a:stretch>
            <a:fillRect/>
          </a:stretch>
        </p:blipFill>
        <p:spPr bwMode="auto">
          <a:xfrm>
            <a:off x="10301905" y="385158"/>
            <a:ext cx="670895" cy="601283"/>
          </a:xfrm>
          <a:prstGeom prst="rect">
            <a:avLst/>
          </a:prstGeom>
          <a:noFill/>
          <a:ln w="9525">
            <a:solidFill>
              <a:schemeClr val="accent3">
                <a:lumMod val="75000"/>
              </a:schemeClr>
            </a:solidFill>
            <a:miter lim="800000"/>
            <a:headEnd/>
            <a:tailEnd/>
          </a:ln>
        </p:spPr>
      </p:pic>
    </p:spTree>
    <p:extLst>
      <p:ext uri="{BB962C8B-B14F-4D97-AF65-F5344CB8AC3E}">
        <p14:creationId xmlns:p14="http://schemas.microsoft.com/office/powerpoint/2010/main" val="1887261987"/>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921953" y="417519"/>
            <a:ext cx="2353041" cy="536559"/>
          </a:xfrm>
        </p:spPr>
        <p:txBody>
          <a:bodyPr>
            <a:normAutofit fontScale="90000"/>
          </a:bodyPr>
          <a:lstStyle/>
          <a:p>
            <a:pPr algn="r"/>
            <a:r>
              <a:rPr lang="es-ES" sz="1600" dirty="0" smtClean="0">
                <a:solidFill>
                  <a:schemeClr val="accent3">
                    <a:lumMod val="50000"/>
                  </a:schemeClr>
                </a:solidFill>
                <a:latin typeface="Calibri" panose="020F0502020204030204" pitchFamily="34" charset="0"/>
                <a:cs typeface="Calibri" panose="020F0502020204030204" pitchFamily="34" charset="0"/>
              </a:rPr>
              <a:t>FACULTAD </a:t>
            </a:r>
            <a:r>
              <a:rPr lang="es-ES" sz="1600" dirty="0">
                <a:solidFill>
                  <a:schemeClr val="accent3">
                    <a:lumMod val="50000"/>
                  </a:schemeClr>
                </a:solidFill>
                <a:latin typeface="Calibri" panose="020F0502020204030204" pitchFamily="34" charset="0"/>
                <a:cs typeface="Calibri" panose="020F0502020204030204" pitchFamily="34" charset="0"/>
              </a:rPr>
              <a:t>DE ECONOMÍA</a:t>
            </a:r>
            <a:br>
              <a:rPr lang="es-ES" sz="1600" dirty="0">
                <a:solidFill>
                  <a:schemeClr val="accent3">
                    <a:lumMod val="50000"/>
                  </a:schemeClr>
                </a:solidFill>
                <a:latin typeface="Calibri" panose="020F0502020204030204" pitchFamily="34" charset="0"/>
                <a:cs typeface="Calibri" panose="020F0502020204030204" pitchFamily="34" charset="0"/>
              </a:rPr>
            </a:br>
            <a:r>
              <a:rPr lang="es-ES" sz="1600" dirty="0">
                <a:solidFill>
                  <a:schemeClr val="accent3">
                    <a:lumMod val="50000"/>
                  </a:schemeClr>
                </a:solidFill>
                <a:latin typeface="Calibri" panose="020F0502020204030204" pitchFamily="34" charset="0"/>
                <a:cs typeface="Calibri" panose="020F0502020204030204" pitchFamily="34" charset="0"/>
              </a:rPr>
              <a:t>LICENCIATURA EN ACTUARÍA</a:t>
            </a:r>
            <a:r>
              <a:rPr lang="es-ES" dirty="0">
                <a:solidFill>
                  <a:schemeClr val="accent3">
                    <a:lumMod val="50000"/>
                  </a:schemeClr>
                </a:solidFill>
              </a:rPr>
              <a:t/>
            </a:r>
            <a:br>
              <a:rPr lang="es-ES" dirty="0">
                <a:solidFill>
                  <a:schemeClr val="accent3">
                    <a:lumMod val="50000"/>
                  </a:schemeClr>
                </a:solidFill>
              </a:rPr>
            </a:br>
            <a:endParaRPr lang="es-MX" dirty="0">
              <a:solidFill>
                <a:schemeClr val="accent3">
                  <a:lumMod val="50000"/>
                </a:schemeClr>
              </a:solidFill>
            </a:endParaRPr>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39</a:t>
            </a:fld>
            <a:endParaRPr lang="es-MX"/>
          </a:p>
        </p:txBody>
      </p:sp>
      <p:sp>
        <p:nvSpPr>
          <p:cNvPr id="5" name="4 Rectángulo"/>
          <p:cNvSpPr/>
          <p:nvPr/>
        </p:nvSpPr>
        <p:spPr>
          <a:xfrm>
            <a:off x="1557976" y="1490842"/>
            <a:ext cx="8778099" cy="4708981"/>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MX" sz="2000" dirty="0">
                <a:solidFill>
                  <a:srgbClr val="2F2B20"/>
                </a:solidFill>
                <a:latin typeface="Calibri" panose="020F0502020204030204" pitchFamily="34" charset="0"/>
                <a:cs typeface="Calibri" panose="020F0502020204030204" pitchFamily="34" charset="0"/>
              </a:rPr>
              <a:t>Ibarra, A. (2007). Diccionario bancario y bursátil. 3ª. Edición. Editorial Porrúa. México.</a:t>
            </a:r>
          </a:p>
          <a:p>
            <a:pPr marL="342900" indent="-342900" algn="just">
              <a:buFont typeface="Arial" pitchFamily="34" charset="0"/>
              <a:buChar char="•"/>
            </a:pPr>
            <a:endParaRPr lang="es-MX"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MX" sz="2000" dirty="0">
                <a:solidFill>
                  <a:srgbClr val="2F2B20"/>
                </a:solidFill>
                <a:latin typeface="Calibri" panose="020F0502020204030204" pitchFamily="34" charset="0"/>
                <a:cs typeface="Calibri" panose="020F0502020204030204" pitchFamily="34" charset="0"/>
              </a:rPr>
              <a:t>ITAM. (2008). Derecho bursátil contemporáneo: temas selectos. 1ª. Edición. Editorial Porrúa. México</a:t>
            </a:r>
            <a:r>
              <a:rPr lang="es-MX" sz="2000" dirty="0" smtClean="0">
                <a:solidFill>
                  <a:srgbClr val="2F2B20"/>
                </a:solidFill>
                <a:latin typeface="Calibri" panose="020F0502020204030204" pitchFamily="34" charset="0"/>
                <a:cs typeface="Calibri" panose="020F0502020204030204" pitchFamily="34" charset="0"/>
              </a:rPr>
              <a:t>.</a:t>
            </a:r>
          </a:p>
          <a:p>
            <a:pPr marL="342900" indent="-342900" algn="just">
              <a:buFont typeface="Arial" pitchFamily="34" charset="0"/>
              <a:buChar char="•"/>
            </a:pPr>
            <a:endParaRPr lang="es-MX" sz="2000" dirty="0" smtClean="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MX" sz="2000" dirty="0" smtClean="0">
                <a:solidFill>
                  <a:srgbClr val="2F2B20"/>
                </a:solidFill>
                <a:latin typeface="Calibri" panose="020F0502020204030204" pitchFamily="34" charset="0"/>
                <a:cs typeface="Calibri" panose="020F0502020204030204" pitchFamily="34" charset="0"/>
              </a:rPr>
              <a:t>Ley General de Organizaciones y Actividades Auxiliares de Crédito.</a:t>
            </a:r>
            <a:endParaRPr lang="es-MX"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endParaRPr lang="es-MX"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MX" sz="2000" dirty="0">
                <a:solidFill>
                  <a:srgbClr val="2F2B20"/>
                </a:solidFill>
                <a:latin typeface="Calibri" panose="020F0502020204030204" pitchFamily="34" charset="0"/>
                <a:cs typeface="Calibri" panose="020F0502020204030204" pitchFamily="34" charset="0"/>
              </a:rPr>
              <a:t>Méndez, J. (2009). Introducción al derecho financiero. 2ª. Edición. Editorial Trillas. México.</a:t>
            </a:r>
          </a:p>
          <a:p>
            <a:pPr marL="342900" indent="-342900" algn="just">
              <a:buFont typeface="Arial" pitchFamily="34" charset="0"/>
              <a:buChar char="•"/>
            </a:pPr>
            <a:endParaRPr lang="es-MX"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ES" sz="2000" dirty="0" smtClean="0">
                <a:solidFill>
                  <a:srgbClr val="2F2B20"/>
                </a:solidFill>
                <a:latin typeface="Calibri" panose="020F0502020204030204" pitchFamily="34" charset="0"/>
                <a:cs typeface="Calibri" panose="020F0502020204030204" pitchFamily="34" charset="0"/>
              </a:rPr>
              <a:t>Ley </a:t>
            </a:r>
            <a:r>
              <a:rPr lang="es-ES" sz="2000" dirty="0">
                <a:solidFill>
                  <a:srgbClr val="2F2B20"/>
                </a:solidFill>
                <a:latin typeface="Calibri" panose="020F0502020204030204" pitchFamily="34" charset="0"/>
                <a:cs typeface="Calibri" panose="020F0502020204030204" pitchFamily="34" charset="0"/>
              </a:rPr>
              <a:t>de la Comisión Nacional Bancaria y de Valores.</a:t>
            </a:r>
          </a:p>
          <a:p>
            <a:pPr marL="342900" indent="-342900" algn="just">
              <a:buFont typeface="Arial" pitchFamily="34" charset="0"/>
              <a:buChar char="•"/>
            </a:pPr>
            <a:endParaRPr lang="es-MX" sz="20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MX" sz="2000" dirty="0">
                <a:solidFill>
                  <a:srgbClr val="2F2B20"/>
                </a:solidFill>
                <a:latin typeface="Calibri" panose="020F0502020204030204" pitchFamily="34" charset="0"/>
                <a:cs typeface="Calibri" panose="020F0502020204030204" pitchFamily="34" charset="0"/>
              </a:rPr>
              <a:t>Quesada, J. y E. Gómez (2011). Normatividad Bancaria. 1ª. Edición. Pearson Educación. México.</a:t>
            </a:r>
          </a:p>
        </p:txBody>
      </p:sp>
      <p:pic>
        <p:nvPicPr>
          <p:cNvPr id="7" name="Picture 3"/>
          <p:cNvPicPr>
            <a:picLocks noChangeAspect="1" noChangeArrowheads="1"/>
          </p:cNvPicPr>
          <p:nvPr/>
        </p:nvPicPr>
        <p:blipFill>
          <a:blip r:embed="rId2"/>
          <a:srcRect/>
          <a:stretch>
            <a:fillRect/>
          </a:stretch>
        </p:blipFill>
        <p:spPr bwMode="auto">
          <a:xfrm>
            <a:off x="10301905" y="385158"/>
            <a:ext cx="670895" cy="601283"/>
          </a:xfrm>
          <a:prstGeom prst="rect">
            <a:avLst/>
          </a:prstGeom>
          <a:noFill/>
          <a:ln w="9525">
            <a:solidFill>
              <a:schemeClr val="accent3">
                <a:lumMod val="75000"/>
              </a:schemeClr>
            </a:solidFill>
            <a:miter lim="800000"/>
            <a:headEnd/>
            <a:tailEnd/>
          </a:ln>
        </p:spPr>
      </p:pic>
      <p:sp>
        <p:nvSpPr>
          <p:cNvPr id="6" name="Rectangle 2"/>
          <p:cNvSpPr>
            <a:spLocks noChangeArrowheads="1"/>
          </p:cNvSpPr>
          <p:nvPr/>
        </p:nvSpPr>
        <p:spPr bwMode="auto">
          <a:xfrm>
            <a:off x="1565266" y="528355"/>
            <a:ext cx="5185914" cy="646331"/>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3600" b="1" dirty="0">
                <a:solidFill>
                  <a:srgbClr val="FFFFFF"/>
                </a:solidFill>
                <a:latin typeface="Calibri" panose="020F0502020204030204" pitchFamily="34" charset="0"/>
                <a:cs typeface="Calibri" panose="020F0502020204030204" pitchFamily="34" charset="0"/>
              </a:rPr>
              <a:t>Referencias:</a:t>
            </a:r>
            <a:endParaRPr lang="es-MX" sz="3600" dirty="0">
              <a:solidFill>
                <a:srgbClr val="FFFF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01606584"/>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016158" y="2030214"/>
            <a:ext cx="6180339" cy="2422914"/>
          </a:xfrm>
          <a:solidFill>
            <a:schemeClr val="accent1"/>
          </a:solidFill>
          <a:ln w="38100">
            <a:solidFill>
              <a:schemeClr val="tx1">
                <a:lumMod val="50000"/>
                <a:lumOff val="50000"/>
              </a:schemeClr>
            </a:solidFill>
          </a:ln>
        </p:spPr>
        <p:txBody>
          <a:bodyPr>
            <a:noAutofit/>
          </a:bodyPr>
          <a:lstStyle/>
          <a:p>
            <a:pPr algn="ctr" eaLnBrk="1" hangingPunct="1"/>
            <a:r>
              <a:rPr lang="es-ES" sz="4000" b="1" dirty="0" smtClean="0">
                <a:solidFill>
                  <a:schemeClr val="bg1">
                    <a:lumMod val="95000"/>
                  </a:schemeClr>
                </a:solidFill>
                <a:effectLst>
                  <a:outerShdw blurRad="38100" dist="38100" dir="2700000" algn="tl">
                    <a:srgbClr val="000000">
                      <a:alpha val="43137"/>
                    </a:srgbClr>
                  </a:outerShdw>
                </a:effectLst>
              </a:rPr>
              <a:t>Guion </a:t>
            </a:r>
            <a:r>
              <a:rPr lang="es-ES" sz="4000" b="1" dirty="0">
                <a:solidFill>
                  <a:schemeClr val="bg1">
                    <a:lumMod val="95000"/>
                  </a:schemeClr>
                </a:solidFill>
                <a:effectLst>
                  <a:outerShdw blurRad="38100" dist="38100" dir="2700000" algn="tl">
                    <a:srgbClr val="000000">
                      <a:alpha val="43137"/>
                    </a:srgbClr>
                  </a:outerShdw>
                </a:effectLst>
              </a:rPr>
              <a:t>EXPLICATIVO</a:t>
            </a:r>
            <a:br>
              <a:rPr lang="es-ES" sz="4000" b="1" dirty="0">
                <a:solidFill>
                  <a:schemeClr val="bg1">
                    <a:lumMod val="95000"/>
                  </a:schemeClr>
                </a:solidFill>
                <a:effectLst>
                  <a:outerShdw blurRad="38100" dist="38100" dir="2700000" algn="tl">
                    <a:srgbClr val="000000">
                      <a:alpha val="43137"/>
                    </a:srgbClr>
                  </a:outerShdw>
                </a:effectLst>
              </a:rPr>
            </a:br>
            <a:r>
              <a:rPr lang="es-ES" sz="2400" b="1" dirty="0" smtClean="0">
                <a:solidFill>
                  <a:schemeClr val="bg1">
                    <a:lumMod val="95000"/>
                  </a:schemeClr>
                </a:solidFill>
                <a:effectLst>
                  <a:outerShdw blurRad="38100" dist="38100" dir="2700000" algn="tl">
                    <a:srgbClr val="000000">
                      <a:alpha val="43137"/>
                    </a:srgbClr>
                  </a:outerShdw>
                </a:effectLst>
              </a:rPr>
              <a:t>(Justificación Académica)</a:t>
            </a:r>
            <a:br>
              <a:rPr lang="es-ES" sz="2400" b="1" dirty="0" smtClean="0">
                <a:solidFill>
                  <a:schemeClr val="bg1">
                    <a:lumMod val="95000"/>
                  </a:schemeClr>
                </a:solidFill>
                <a:effectLst>
                  <a:outerShdw blurRad="38100" dist="38100" dir="2700000" algn="tl">
                    <a:srgbClr val="000000">
                      <a:alpha val="43137"/>
                    </a:srgbClr>
                  </a:outerShdw>
                </a:effectLst>
              </a:rPr>
            </a:br>
            <a:r>
              <a:rPr lang="es-ES" sz="2400" b="1" dirty="0" smtClean="0">
                <a:solidFill>
                  <a:schemeClr val="bg1">
                    <a:lumMod val="95000"/>
                  </a:schemeClr>
                </a:solidFill>
                <a:effectLst>
                  <a:outerShdw blurRad="38100" dist="38100" dir="2700000" algn="tl">
                    <a:srgbClr val="000000">
                      <a:alpha val="43137"/>
                    </a:srgbClr>
                  </a:outerShdw>
                </a:effectLst>
              </a:rPr>
              <a:t/>
            </a:r>
            <a:br>
              <a:rPr lang="es-ES" sz="2400" b="1" dirty="0" smtClean="0">
                <a:solidFill>
                  <a:schemeClr val="bg1">
                    <a:lumMod val="95000"/>
                  </a:schemeClr>
                </a:solidFill>
                <a:effectLst>
                  <a:outerShdw blurRad="38100" dist="38100" dir="2700000" algn="tl">
                    <a:srgbClr val="000000">
                      <a:alpha val="43137"/>
                    </a:srgbClr>
                  </a:outerShdw>
                </a:effectLst>
              </a:rPr>
            </a:br>
            <a:r>
              <a:rPr lang="es-ES" sz="2400" b="1" dirty="0" smtClean="0">
                <a:solidFill>
                  <a:schemeClr val="bg1">
                    <a:lumMod val="95000"/>
                  </a:schemeClr>
                </a:solidFill>
                <a:effectLst>
                  <a:outerShdw blurRad="38100" dist="38100" dir="2700000" algn="tl">
                    <a:srgbClr val="000000">
                      <a:alpha val="43137"/>
                    </a:srgbClr>
                  </a:outerShdw>
                </a:effectLst>
              </a:rPr>
              <a:t>Propósito </a:t>
            </a:r>
            <a:r>
              <a:rPr lang="es-ES" sz="2400" b="1" dirty="0">
                <a:solidFill>
                  <a:schemeClr val="bg1">
                    <a:lumMod val="95000"/>
                  </a:schemeClr>
                </a:solidFill>
                <a:effectLst>
                  <a:outerShdw blurRad="38100" dist="38100" dir="2700000" algn="tl">
                    <a:srgbClr val="000000">
                      <a:alpha val="43137"/>
                    </a:srgbClr>
                  </a:outerShdw>
                </a:effectLst>
              </a:rPr>
              <a:t>de la Unidad de Aprendizaje</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Propósito de la Unidad de Competencia</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smtClean="0">
                <a:solidFill>
                  <a:schemeClr val="bg1">
                    <a:lumMod val="95000"/>
                  </a:schemeClr>
                </a:solidFill>
                <a:effectLst>
                  <a:outerShdw blurRad="38100" dist="38100" dir="2700000" algn="tl">
                    <a:srgbClr val="000000">
                      <a:alpha val="43137"/>
                    </a:srgbClr>
                  </a:outerShdw>
                </a:effectLst>
              </a:rPr>
              <a:t>guía para el uso del Material</a:t>
            </a:r>
            <a:endParaRPr lang="es-ES" sz="4000" b="1" dirty="0">
              <a:solidFill>
                <a:schemeClr val="bg1">
                  <a:lumMod val="95000"/>
                </a:schemeClr>
              </a:solidFill>
              <a:effectLst>
                <a:outerShdw blurRad="38100" dist="38100" dir="2700000" algn="tl">
                  <a:srgbClr val="000000">
                    <a:alpha val="43137"/>
                  </a:srgbClr>
                </a:outerShdw>
              </a:effectLst>
            </a:endParaRPr>
          </a:p>
        </p:txBody>
      </p:sp>
      <p:pic>
        <p:nvPicPr>
          <p:cNvPr id="5" name="Picture 3"/>
          <p:cNvPicPr>
            <a:picLocks noChangeAspect="1" noChangeArrowheads="1"/>
          </p:cNvPicPr>
          <p:nvPr/>
        </p:nvPicPr>
        <p:blipFill>
          <a:blip r:embed="rId2"/>
          <a:srcRect/>
          <a:stretch>
            <a:fillRect/>
          </a:stretch>
        </p:blipFill>
        <p:spPr bwMode="auto">
          <a:xfrm>
            <a:off x="10547772" y="685800"/>
            <a:ext cx="850055" cy="761854"/>
          </a:xfrm>
          <a:prstGeom prst="rect">
            <a:avLst/>
          </a:prstGeom>
          <a:noFill/>
          <a:ln w="9525">
            <a:solidFill>
              <a:schemeClr val="accent1">
                <a:lumMod val="75000"/>
              </a:schemeClr>
            </a:solidFill>
            <a:miter lim="800000"/>
            <a:headEnd/>
            <a:tailEnd/>
          </a:ln>
        </p:spPr>
      </p:pic>
    </p:spTree>
    <p:extLst>
      <p:ext uri="{BB962C8B-B14F-4D97-AF65-F5344CB8AC3E}">
        <p14:creationId xmlns:p14="http://schemas.microsoft.com/office/powerpoint/2010/main" val="2872213644"/>
      </p:ext>
    </p:extLst>
  </p:cSld>
  <p:clrMapOvr>
    <a:masterClrMapping/>
  </p:clrMapOvr>
  <p:transition spd="slow">
    <p:blinds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1371600" y="1261454"/>
            <a:ext cx="3240088" cy="2928938"/>
          </a:xfrm>
          <a:prstGeom prst="rect">
            <a:avLst/>
          </a:prstGeom>
          <a:solidFill>
            <a:schemeClr val="accent2"/>
          </a:solidFill>
          <a:ln w="57150">
            <a:solidFill>
              <a:schemeClr val="accent3">
                <a:lumMod val="75000"/>
              </a:schemeClr>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7770515" y="2837204"/>
            <a:ext cx="3073400" cy="2688884"/>
          </a:xfrm>
          <a:prstGeom prst="rect">
            <a:avLst/>
          </a:prstGeom>
          <a:noFill/>
          <a:ln w="57150">
            <a:solidFill>
              <a:schemeClr val="accent3">
                <a:lumMod val="75000"/>
              </a:schemeClr>
            </a:solidFill>
            <a:miter lim="800000"/>
            <a:headEnd/>
            <a:tailEnd/>
          </a:ln>
        </p:spPr>
      </p:pic>
      <p:sp>
        <p:nvSpPr>
          <p:cNvPr id="3" name="Marcador de número de diapositiva 2"/>
          <p:cNvSpPr>
            <a:spLocks noGrp="1"/>
          </p:cNvSpPr>
          <p:nvPr>
            <p:ph type="sldNum" sz="quarter" idx="12"/>
          </p:nvPr>
        </p:nvSpPr>
        <p:spPr/>
        <p:txBody>
          <a:bodyPr/>
          <a:lstStyle/>
          <a:p>
            <a:fld id="{559A74B9-CAFF-4650-A221-91685748E060}" type="slidenum">
              <a:rPr lang="es-MX" smtClean="0"/>
              <a:pPr/>
              <a:t>40</a:t>
            </a:fld>
            <a:endParaRPr lang="es-MX"/>
          </a:p>
        </p:txBody>
      </p:sp>
      <p:pic>
        <p:nvPicPr>
          <p:cNvPr id="5" name="Imagen 4"/>
          <p:cNvPicPr>
            <a:picLocks noChangeAspect="1"/>
          </p:cNvPicPr>
          <p:nvPr/>
        </p:nvPicPr>
        <p:blipFill>
          <a:blip r:embed="rId4"/>
          <a:stretch>
            <a:fillRect/>
          </a:stretch>
        </p:blipFill>
        <p:spPr>
          <a:xfrm>
            <a:off x="9055425" y="688380"/>
            <a:ext cx="2371550" cy="573074"/>
          </a:xfrm>
          <a:prstGeom prst="rect">
            <a:avLst/>
          </a:prstGeom>
        </p:spPr>
      </p:pic>
    </p:spTree>
    <p:extLst>
      <p:ext uri="{BB962C8B-B14F-4D97-AF65-F5344CB8AC3E}">
        <p14:creationId xmlns:p14="http://schemas.microsoft.com/office/powerpoint/2010/main" val="14089984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07486" y="442076"/>
            <a:ext cx="2857496" cy="600511"/>
          </a:xfrm>
        </p:spPr>
        <p:txBody>
          <a:bodyPr>
            <a:normAutofit/>
          </a:bodyPr>
          <a:lstStyle/>
          <a:p>
            <a:pPr algn="r"/>
            <a:r>
              <a:rPr lang="es-ES" sz="1400" dirty="0" smtClean="0">
                <a:latin typeface="Calibri" panose="020F0502020204030204" pitchFamily="34" charset="0"/>
                <a:cs typeface="Calibri" panose="020F0502020204030204" pitchFamily="34" charset="0"/>
              </a:rPr>
              <a:t>FACULTAD </a:t>
            </a:r>
            <a:r>
              <a:rPr lang="es-ES" sz="1400" dirty="0">
                <a:latin typeface="Calibri" panose="020F0502020204030204" pitchFamily="34" charset="0"/>
                <a:cs typeface="Calibri" panose="020F0502020204030204" pitchFamily="34" charset="0"/>
              </a:rPr>
              <a:t>DE ECONOMÍA</a:t>
            </a:r>
            <a:br>
              <a:rPr lang="es-ES" sz="1400" dirty="0">
                <a:latin typeface="Calibri" panose="020F0502020204030204" pitchFamily="34" charset="0"/>
                <a:cs typeface="Calibri" panose="020F0502020204030204" pitchFamily="34" charset="0"/>
              </a:rPr>
            </a:br>
            <a:r>
              <a:rPr lang="es-ES" sz="1400" dirty="0">
                <a:latin typeface="Calibri" panose="020F0502020204030204" pitchFamily="34" charset="0"/>
                <a:cs typeface="Calibri" panose="020F0502020204030204" pitchFamily="34" charset="0"/>
              </a:rPr>
              <a:t>LICENCIATURA EN </a:t>
            </a:r>
            <a:r>
              <a:rPr lang="es-ES" sz="1400" dirty="0" smtClean="0">
                <a:latin typeface="Calibri" panose="020F0502020204030204" pitchFamily="34" charset="0"/>
                <a:cs typeface="Calibri" panose="020F0502020204030204" pitchFamily="34" charset="0"/>
              </a:rPr>
              <a:t>ACTUARÍA</a:t>
            </a:r>
            <a:endParaRPr lang="es-MX" sz="4000" dirty="0"/>
          </a:p>
        </p:txBody>
      </p:sp>
      <p:sp>
        <p:nvSpPr>
          <p:cNvPr id="8" name="Marcador de número de diapositiva 7"/>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10270882" y="393981"/>
            <a:ext cx="746898" cy="719279"/>
          </a:xfrm>
          <a:prstGeom prst="rect">
            <a:avLst/>
          </a:prstGeom>
          <a:noFill/>
          <a:ln w="9525">
            <a:solidFill>
              <a:schemeClr val="accent3">
                <a:lumMod val="75000"/>
              </a:schemeClr>
            </a:solidFill>
            <a:miter lim="800000"/>
            <a:headEnd/>
            <a:tailEnd/>
          </a:ln>
        </p:spPr>
      </p:pic>
      <p:sp>
        <p:nvSpPr>
          <p:cNvPr id="5" name="Rectangle 1"/>
          <p:cNvSpPr>
            <a:spLocks noChangeArrowheads="1"/>
          </p:cNvSpPr>
          <p:nvPr/>
        </p:nvSpPr>
        <p:spPr bwMode="auto">
          <a:xfrm>
            <a:off x="1524055" y="1760732"/>
            <a:ext cx="9176988" cy="2616101"/>
          </a:xfrm>
          <a:prstGeom prst="rect">
            <a:avLst/>
          </a:prstGeom>
          <a:solidFill>
            <a:schemeClr val="bg2">
              <a:lumMod val="9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84138" marR="0" lvl="0" algn="just" defTabSz="914400" rtl="0" eaLnBrk="1" fontAlgn="auto" latinLnBrk="0" hangingPunct="1">
              <a:lnSpc>
                <a:spcPct val="100000"/>
              </a:lnSpc>
              <a:spcBef>
                <a:spcPts val="0"/>
              </a:spcBef>
              <a:spcAft>
                <a:spcPts val="0"/>
              </a:spcAft>
              <a:buClrTx/>
              <a:buSzTx/>
              <a:buFontTx/>
              <a:buNone/>
              <a:tabLst/>
              <a:defRPr/>
            </a:pPr>
            <a:r>
              <a:rPr kumimoji="0" lang="es-MX" sz="2800" b="1" i="0" u="none" strike="noStrike" kern="1200" cap="none" spc="0" normalizeH="0" baseline="0" noProof="0" dirty="0">
                <a:ln>
                  <a:solidFill>
                    <a:srgbClr val="2F2B20">
                      <a:lumMod val="65000"/>
                      <a:lumOff val="35000"/>
                    </a:srgbClr>
                  </a:solidFill>
                </a:ln>
                <a:solidFill>
                  <a:schemeClr val="accent2">
                    <a:lumMod val="75000"/>
                  </a:schemeClr>
                </a:solidFill>
                <a:effectLst/>
                <a:uLnTx/>
                <a:uFillTx/>
                <a:latin typeface="Calibri" panose="020F0502020204030204" pitchFamily="34" charset="0"/>
                <a:ea typeface="Times New Roman" pitchFamily="18" charset="0"/>
                <a:cs typeface="Calibri" panose="020F0502020204030204" pitchFamily="34" charset="0"/>
              </a:rPr>
              <a:t>Propósito  General de la Unidad de Aprendizaje </a:t>
            </a:r>
          </a:p>
          <a:p>
            <a:pPr marL="84138" marR="0" lvl="0" algn="just" defTabSz="914400" rtl="0" eaLnBrk="1" fontAlgn="auto" latinLnBrk="0" hangingPunct="1">
              <a:lnSpc>
                <a:spcPct val="100000"/>
              </a:lnSpc>
              <a:spcBef>
                <a:spcPts val="0"/>
              </a:spcBef>
              <a:spcAft>
                <a:spcPts val="0"/>
              </a:spcAft>
              <a:buClrTx/>
              <a:buSzTx/>
              <a:buFontTx/>
              <a:buNone/>
              <a:tabLst/>
              <a:defRPr/>
            </a:pPr>
            <a:r>
              <a:rPr kumimoji="0" lang="es-MX" sz="1600" b="1" i="0" u="none" strike="noStrike" kern="1200" cap="none" spc="0" normalizeH="0" baseline="0" noProof="0" dirty="0">
                <a:ln>
                  <a:noFill/>
                </a:ln>
                <a:solidFill>
                  <a:schemeClr val="bg2">
                    <a:lumMod val="75000"/>
                  </a:schemeClr>
                </a:solidFill>
                <a:effectLst/>
                <a:uLnTx/>
                <a:uFillTx/>
                <a:latin typeface="Calibri" panose="020F0502020204030204" pitchFamily="34" charset="0"/>
                <a:ea typeface="Times New Roman" pitchFamily="18" charset="0"/>
                <a:cs typeface="Calibri" panose="020F0502020204030204" pitchFamily="34" charset="0"/>
              </a:rPr>
              <a:t>.</a:t>
            </a:r>
            <a:r>
              <a:rPr kumimoji="0" lang="es-MX" sz="2400" b="1" i="0" u="none" strike="noStrike" kern="1200" cap="none" spc="0" normalizeH="0" baseline="0" noProof="0" dirty="0">
                <a:ln>
                  <a:noFill/>
                </a:ln>
                <a:solidFill>
                  <a:prstClr val="white"/>
                </a:solidFill>
                <a:effectLst/>
                <a:uLnTx/>
                <a:uFillTx/>
                <a:latin typeface="Calibri" panose="020F0502020204030204" pitchFamily="34" charset="0"/>
                <a:ea typeface="Times New Roman" pitchFamily="18" charset="0"/>
                <a:cs typeface="Calibri" panose="020F0502020204030204" pitchFamily="34" charset="0"/>
              </a:rPr>
              <a:t/>
            </a:r>
            <a:br>
              <a:rPr kumimoji="0" lang="es-MX" sz="2400" b="1" i="0" u="none" strike="noStrike" kern="1200" cap="none" spc="0" normalizeH="0" baseline="0" noProof="0" dirty="0">
                <a:ln>
                  <a:noFill/>
                </a:ln>
                <a:solidFill>
                  <a:prstClr val="white"/>
                </a:solidFill>
                <a:effectLst/>
                <a:uLnTx/>
                <a:uFillTx/>
                <a:latin typeface="Calibri" panose="020F0502020204030204" pitchFamily="34" charset="0"/>
                <a:ea typeface="Times New Roman" pitchFamily="18" charset="0"/>
                <a:cs typeface="Calibri" panose="020F0502020204030204" pitchFamily="34" charset="0"/>
              </a:rPr>
            </a:br>
            <a:r>
              <a:rPr kumimoji="0" lang="es-MX" sz="24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Analizar la operación del sector asegurador, bancario y bursátil, desde un punto de vista legal, con fundamento en la práctica legislativa vigente, identificando los aspectos operacionales del sistema financiero mexicano, para entender el quehacer de las entidades financieras, segmentos y autoridades que en él participan de manera destacada. </a:t>
            </a:r>
            <a:endParaRPr kumimoji="0" lang="es-MX" sz="2400" b="0" i="0" u="none" strike="noStrike" kern="1200" cap="none" spc="0" normalizeH="0" baseline="0" noProof="0" dirty="0">
              <a:ln>
                <a:noFill/>
              </a:ln>
              <a:solidFill>
                <a:srgbClr val="2F2B20"/>
              </a:solidFill>
              <a:effectLst/>
              <a:uLnTx/>
              <a:uFillTx/>
              <a:latin typeface="Calibri" panose="020F0502020204030204" pitchFamily="34" charset="0"/>
              <a:cs typeface="Calibri" panose="020F0502020204030204" pitchFamily="34" charset="0"/>
            </a:endParaRPr>
          </a:p>
        </p:txBody>
      </p:sp>
      <p:sp>
        <p:nvSpPr>
          <p:cNvPr id="7" name="6 Rectángulo"/>
          <p:cNvSpPr/>
          <p:nvPr/>
        </p:nvSpPr>
        <p:spPr>
          <a:xfrm>
            <a:off x="1260974" y="4435522"/>
            <a:ext cx="6842724" cy="1895342"/>
          </a:xfrm>
          <a:prstGeom prst="rect">
            <a:avLst/>
          </a:prstGeom>
          <a:solidFill>
            <a:schemeClr val="accent6">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Este propósito hace referencia a la unidad de aprendizaje “</a:t>
            </a:r>
            <a:r>
              <a:rPr kumimoji="0" lang="es-MX" sz="2000" b="1"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Derecho del Seguro, Bancario y Bursátil</a:t>
            </a:r>
            <a:r>
              <a:rPr kumimoji="0" lang="es-MX" sz="20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 que se oferta en la Licenciatura de Actuaría, dentro del núcleo de formación sustantivo, con carácter obligatorio y un valor de 6 créditos. </a:t>
            </a:r>
          </a:p>
        </p:txBody>
      </p:sp>
      <p:pic>
        <p:nvPicPr>
          <p:cNvPr id="3" name="Imagen 2">
            <a:extLst>
              <a:ext uri="{FF2B5EF4-FFF2-40B4-BE49-F238E27FC236}">
                <a16:creationId xmlns:a16="http://schemas.microsoft.com/office/drawing/2014/main" id="{25833199-AA3A-439B-B1FA-475D8918F190}"/>
              </a:ext>
            </a:extLst>
          </p:cNvPr>
          <p:cNvPicPr>
            <a:picLocks noChangeAspect="1"/>
          </p:cNvPicPr>
          <p:nvPr/>
        </p:nvPicPr>
        <p:blipFill>
          <a:blip r:embed="rId3"/>
          <a:stretch>
            <a:fillRect/>
          </a:stretch>
        </p:blipFill>
        <p:spPr>
          <a:xfrm>
            <a:off x="8103698" y="4435521"/>
            <a:ext cx="2752725" cy="1927751"/>
          </a:xfrm>
          <a:prstGeom prst="rect">
            <a:avLst/>
          </a:prstGeom>
        </p:spPr>
      </p:pic>
      <p:sp>
        <p:nvSpPr>
          <p:cNvPr id="10" name="7 Rectángulo"/>
          <p:cNvSpPr/>
          <p:nvPr/>
        </p:nvSpPr>
        <p:spPr>
          <a:xfrm>
            <a:off x="1555109" y="474295"/>
            <a:ext cx="5499819" cy="1200329"/>
          </a:xfrm>
          <a:prstGeom prst="rect">
            <a:avLst/>
          </a:prstGeom>
          <a:solidFill>
            <a:schemeClr val="tx2"/>
          </a:solid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0" normalizeH="0" baseline="0" noProof="0" dirty="0" smtClean="0">
                <a:ln w="19050">
                  <a:solidFill>
                    <a:srgbClr val="726056">
                      <a:lumMod val="50000"/>
                    </a:srgbClr>
                  </a:solidFill>
                  <a:prstDash val="solid"/>
                </a:ln>
                <a:solidFill>
                  <a:schemeClr val="bg1">
                    <a:lumMod val="95000"/>
                  </a:schemeClr>
                </a:solidFill>
                <a:effectLst>
                  <a:outerShdw blurRad="50000" dist="50800" dir="7500000" algn="tl">
                    <a:srgbClr val="000000">
                      <a:shade val="5000"/>
                      <a:alpha val="35000"/>
                    </a:srgbClr>
                  </a:outerShdw>
                </a:effectLst>
                <a:uLnTx/>
                <a:uFillTx/>
                <a:latin typeface="Calibri"/>
              </a:rPr>
              <a:t>Guion Explicativo</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3600" b="1" dirty="0" smtClean="0">
                <a:ln w="19050">
                  <a:solidFill>
                    <a:srgbClr val="726056">
                      <a:lumMod val="50000"/>
                    </a:srgbClr>
                  </a:solidFill>
                  <a:prstDash val="solid"/>
                </a:ln>
                <a:solidFill>
                  <a:schemeClr val="bg1">
                    <a:lumMod val="95000"/>
                  </a:schemeClr>
                </a:solidFill>
                <a:effectLst>
                  <a:outerShdw blurRad="50000" dist="50800" dir="7500000" algn="tl">
                    <a:srgbClr val="000000">
                      <a:shade val="5000"/>
                      <a:alpha val="35000"/>
                    </a:srgbClr>
                  </a:outerShdw>
                </a:effectLst>
                <a:latin typeface="Calibri"/>
              </a:rPr>
              <a:t>(Justificación Académica)</a:t>
            </a:r>
            <a:endParaRPr kumimoji="0" lang="es-MX" sz="3600" b="1" i="0" u="none" strike="noStrike" kern="1200" cap="none" spc="0" normalizeH="0" baseline="0" noProof="0" dirty="0">
              <a:ln w="19050">
                <a:solidFill>
                  <a:srgbClr val="726056">
                    <a:lumMod val="50000"/>
                  </a:srgbClr>
                </a:solidFill>
                <a:prstDash val="solid"/>
              </a:ln>
              <a:solidFill>
                <a:schemeClr val="bg1">
                  <a:lumMod val="95000"/>
                </a:schemeClr>
              </a:solidFill>
              <a:effectLst>
                <a:outerShdw blurRad="50000" dist="50800" dir="7500000" algn="tl">
                  <a:srgbClr val="000000">
                    <a:shade val="5000"/>
                    <a:alpha val="35000"/>
                  </a:srgbClr>
                </a:outerShdw>
              </a:effectLst>
              <a:uLnTx/>
              <a:uFillTx/>
              <a:latin typeface="Calibri"/>
            </a:endParaRPr>
          </a:p>
        </p:txBody>
      </p:sp>
    </p:spTree>
    <p:extLst>
      <p:ext uri="{BB962C8B-B14F-4D97-AF65-F5344CB8AC3E}">
        <p14:creationId xmlns:p14="http://schemas.microsoft.com/office/powerpoint/2010/main" val="3309512717"/>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7913406" y="235010"/>
            <a:ext cx="2407240" cy="534112"/>
          </a:xfrm>
        </p:spPr>
        <p:txBody>
          <a:bodyPr>
            <a:normAutofit fontScale="90000"/>
          </a:bodyPr>
          <a:lstStyle/>
          <a:p>
            <a:pPr algn="r"/>
            <a:r>
              <a:rPr lang="es-ES" sz="2000" dirty="0" smtClean="0">
                <a:latin typeface="Calibri" panose="020F0502020204030204" pitchFamily="34" charset="0"/>
                <a:cs typeface="Calibri" panose="020F0502020204030204" pitchFamily="34" charset="0"/>
              </a:rPr>
              <a:t>F</a:t>
            </a:r>
            <a:r>
              <a:rPr lang="es-ES" sz="1600" dirty="0" smtClean="0">
                <a:latin typeface="Calibri" panose="020F0502020204030204" pitchFamily="34" charset="0"/>
                <a:cs typeface="Calibri" panose="020F0502020204030204" pitchFamily="34" charset="0"/>
              </a:rPr>
              <a:t>ACULTAD </a:t>
            </a:r>
            <a:r>
              <a:rPr lang="es-ES" sz="1600" dirty="0">
                <a:latin typeface="Calibri" panose="020F0502020204030204" pitchFamily="34" charset="0"/>
                <a:cs typeface="Calibri" panose="020F0502020204030204" pitchFamily="34" charset="0"/>
              </a:rPr>
              <a:t>DE ECONOMÍA</a:t>
            </a:r>
            <a:br>
              <a:rPr lang="es-ES" sz="1600" dirty="0">
                <a:latin typeface="Calibri" panose="020F0502020204030204" pitchFamily="34" charset="0"/>
                <a:cs typeface="Calibri" panose="020F0502020204030204" pitchFamily="34" charset="0"/>
              </a:rPr>
            </a:br>
            <a:r>
              <a:rPr lang="es-ES" sz="1600" dirty="0">
                <a:latin typeface="Calibri" panose="020F0502020204030204" pitchFamily="34" charset="0"/>
                <a:cs typeface="Calibri" panose="020F0502020204030204" pitchFamily="34" charset="0"/>
              </a:rPr>
              <a:t>LICENCIATURA EN ACTUARÍA</a:t>
            </a:r>
            <a:r>
              <a:rPr lang="es-ES" dirty="0"/>
              <a:t/>
            </a:r>
            <a:br>
              <a:rPr lang="es-ES" dirty="0"/>
            </a:br>
            <a:endParaRPr lang="es-MX" dirty="0"/>
          </a:p>
        </p:txBody>
      </p:sp>
      <p:sp>
        <p:nvSpPr>
          <p:cNvPr id="3" name="2 Marcador de contenido"/>
          <p:cNvSpPr>
            <a:spLocks noGrp="1"/>
          </p:cNvSpPr>
          <p:nvPr>
            <p:ph idx="1"/>
          </p:nvPr>
        </p:nvSpPr>
        <p:spPr>
          <a:xfrm>
            <a:off x="1479628" y="1183978"/>
            <a:ext cx="9233264" cy="1856093"/>
          </a:xfrm>
          <a:solidFill>
            <a:schemeClr val="bg2"/>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95250" indent="0" algn="just">
              <a:buNone/>
            </a:pPr>
            <a:endParaRPr lang="es-ES" sz="1300" b="1" dirty="0">
              <a:ln w="12700">
                <a:solidFill>
                  <a:schemeClr val="accent3">
                    <a:lumMod val="50000"/>
                  </a:schemeClr>
                </a:solidFill>
                <a:prstDash val="solid"/>
              </a:ln>
              <a:solidFill>
                <a:schemeClr val="accent3">
                  <a:lumMod val="75000"/>
                </a:schemeClr>
              </a:solidFill>
              <a:effectLst>
                <a:outerShdw blurRad="41275" dist="20320" dir="1800000" algn="tl" rotWithShape="0">
                  <a:srgbClr val="000000">
                    <a:alpha val="40000"/>
                  </a:srgbClr>
                </a:outerShdw>
              </a:effectLst>
              <a:latin typeface="Arial" pitchFamily="34" charset="0"/>
              <a:cs typeface="Arial" pitchFamily="34" charset="0"/>
            </a:endParaRPr>
          </a:p>
          <a:p>
            <a:pPr marL="95250" indent="0" algn="just">
              <a:buNone/>
            </a:pPr>
            <a:r>
              <a:rPr lang="es-ES" sz="2400" b="1" dirty="0">
                <a:ln w="12700">
                  <a:solidFill>
                    <a:schemeClr val="accent3">
                      <a:lumMod val="50000"/>
                    </a:schemeClr>
                  </a:solidFill>
                  <a:prstDash val="solid"/>
                </a:ln>
                <a:solidFill>
                  <a:schemeClr val="accent3">
                    <a:lumMod val="75000"/>
                  </a:schemeClr>
                </a:solidFill>
                <a:effectLst>
                  <a:outerShdw blurRad="41275" dist="20320" dir="1800000" algn="tl" rotWithShape="0">
                    <a:srgbClr val="000000">
                      <a:alpha val="40000"/>
                    </a:srgbClr>
                  </a:outerShdw>
                </a:effectLst>
                <a:latin typeface="Calibri" panose="020F0502020204030204" pitchFamily="34" charset="0"/>
                <a:cs typeface="Calibri" panose="020F0502020204030204" pitchFamily="34" charset="0"/>
              </a:rPr>
              <a:t>Propósito de la Unidad de Competencia</a:t>
            </a:r>
          </a:p>
          <a:p>
            <a:pPr marL="95250" indent="0" algn="just">
              <a:buNone/>
            </a:pPr>
            <a:r>
              <a:rPr lang="es-MX" sz="2400" dirty="0">
                <a:latin typeface="Calibri" panose="020F0502020204030204" pitchFamily="34" charset="0"/>
                <a:cs typeface="Calibri" panose="020F0502020204030204" pitchFamily="34" charset="0"/>
              </a:rPr>
              <a:t>Interpretar las disposiciones legales que regulan el quehacer de las instituciones que participan en la intermediación financiera no bancaria y detallar las condiciones en que operan y los servicios que ofrecen, a partir de las funciones que el orden jurídico aplicable les determina.</a:t>
            </a:r>
            <a:r>
              <a:rPr lang="es-MX" sz="2400" dirty="0"/>
              <a:t>	</a:t>
            </a:r>
          </a:p>
          <a:p>
            <a:pPr marL="0" indent="0" algn="just">
              <a:buNone/>
            </a:pPr>
            <a:endParaRPr lang="es-ES" sz="2400" dirty="0"/>
          </a:p>
        </p:txBody>
      </p:sp>
      <p:sp>
        <p:nvSpPr>
          <p:cNvPr id="5" name="Marcador de número de diapositiva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sp>
        <p:nvSpPr>
          <p:cNvPr id="2" name="1 Rectángulo"/>
          <p:cNvSpPr/>
          <p:nvPr/>
        </p:nvSpPr>
        <p:spPr>
          <a:xfrm>
            <a:off x="1991544" y="260648"/>
            <a:ext cx="5159554" cy="92333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9050">
                  <a:solidFill>
                    <a:srgbClr val="D2CB6C">
                      <a:lumMod val="50000"/>
                    </a:srgbClr>
                  </a:solidFill>
                  <a:prstDash val="solid"/>
                </a:ln>
                <a:solidFill>
                  <a:schemeClr val="accent5">
                    <a:lumMod val="50000"/>
                  </a:schemeClr>
                </a:solidFill>
                <a:effectLst>
                  <a:outerShdw blurRad="50000" dist="50800" dir="7500000" algn="tl">
                    <a:srgbClr val="000000">
                      <a:shade val="5000"/>
                      <a:alpha val="35000"/>
                    </a:srgbClr>
                  </a:outerShdw>
                </a:effectLst>
                <a:uLnTx/>
                <a:uFillTx/>
                <a:latin typeface="Calibri"/>
                <a:ea typeface="+mn-ea"/>
                <a:cs typeface="+mn-cs"/>
              </a:rPr>
              <a:t>Guión Explicativo</a:t>
            </a:r>
            <a:endParaRPr kumimoji="0" lang="es-MX" sz="5400" b="1" i="0" u="none" strike="noStrike" kern="1200" cap="none" spc="0" normalizeH="0" baseline="0" noProof="0" dirty="0">
              <a:ln w="19050">
                <a:solidFill>
                  <a:srgbClr val="D2CB6C">
                    <a:lumMod val="50000"/>
                  </a:srgbClr>
                </a:solidFill>
                <a:prstDash val="solid"/>
              </a:ln>
              <a:solidFill>
                <a:schemeClr val="accent5">
                  <a:lumMod val="50000"/>
                </a:schemeClr>
              </a:solidFill>
              <a:effectLst>
                <a:outerShdw blurRad="50000" dist="50800" dir="7500000" algn="tl">
                  <a:srgbClr val="000000">
                    <a:shade val="5000"/>
                    <a:alpha val="35000"/>
                  </a:srgbClr>
                </a:outerShdw>
              </a:effectLst>
              <a:uLnTx/>
              <a:uFillTx/>
              <a:latin typeface="Calibri"/>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344199" y="140696"/>
            <a:ext cx="628601" cy="654064"/>
          </a:xfrm>
          <a:prstGeom prst="rect">
            <a:avLst/>
          </a:prstGeom>
          <a:noFill/>
          <a:ln w="9525">
            <a:solidFill>
              <a:schemeClr val="accent3">
                <a:lumMod val="75000"/>
              </a:schemeClr>
            </a:solidFill>
            <a:miter lim="800000"/>
            <a:headEnd/>
            <a:tailEnd/>
          </a:ln>
        </p:spPr>
      </p:pic>
      <p:sp>
        <p:nvSpPr>
          <p:cNvPr id="9" name="8 Rectángulo"/>
          <p:cNvSpPr/>
          <p:nvPr/>
        </p:nvSpPr>
        <p:spPr>
          <a:xfrm>
            <a:off x="3153399" y="3014433"/>
            <a:ext cx="5870961" cy="1660265"/>
          </a:xfrm>
          <a:prstGeom prst="rect">
            <a:avLst/>
          </a:prstGeom>
          <a:solidFill>
            <a:schemeClr val="accent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5250" marR="0" lvl="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chemeClr val="accent3">
                    <a:lumMod val="50000"/>
                  </a:schemeClr>
                </a:solidFill>
                <a:effectLst/>
                <a:uLnTx/>
                <a:uFillTx/>
                <a:latin typeface="Calibri"/>
                <a:ea typeface="+mn-ea"/>
                <a:cs typeface="+mn-cs"/>
              </a:rPr>
              <a:t>Este propósito se refiere la </a:t>
            </a:r>
            <a:r>
              <a:rPr kumimoji="0" lang="es-ES" sz="2000" b="0" i="0" u="none" strike="noStrike" kern="1200" cap="none" spc="0" normalizeH="0" baseline="0" noProof="0" dirty="0" smtClean="0">
                <a:ln>
                  <a:noFill/>
                </a:ln>
                <a:solidFill>
                  <a:schemeClr val="accent3">
                    <a:lumMod val="50000"/>
                  </a:schemeClr>
                </a:solidFill>
                <a:effectLst/>
                <a:uLnTx/>
                <a:uFillTx/>
                <a:latin typeface="Calibri"/>
                <a:ea typeface="+mn-ea"/>
                <a:cs typeface="+mn-cs"/>
              </a:rPr>
              <a:t>Unidad </a:t>
            </a:r>
            <a:r>
              <a:rPr kumimoji="0" lang="es-ES" sz="2000" b="0" i="0" u="none" strike="noStrike" kern="1200" cap="none" spc="0" normalizeH="0" baseline="0" noProof="0" dirty="0">
                <a:ln>
                  <a:noFill/>
                </a:ln>
                <a:solidFill>
                  <a:schemeClr val="accent3">
                    <a:lumMod val="50000"/>
                  </a:schemeClr>
                </a:solidFill>
                <a:effectLst/>
                <a:uLnTx/>
                <a:uFillTx/>
                <a:latin typeface="Calibri"/>
                <a:ea typeface="+mn-ea"/>
                <a:cs typeface="+mn-cs"/>
              </a:rPr>
              <a:t>de </a:t>
            </a:r>
            <a:r>
              <a:rPr kumimoji="0" lang="es-ES" sz="2000" b="0" i="0" u="none" strike="noStrike" kern="1200" cap="none" spc="0" normalizeH="0" baseline="0" noProof="0" dirty="0" smtClean="0">
                <a:ln>
                  <a:noFill/>
                </a:ln>
                <a:solidFill>
                  <a:schemeClr val="accent3">
                    <a:lumMod val="50000"/>
                  </a:schemeClr>
                </a:solidFill>
                <a:effectLst/>
                <a:uLnTx/>
                <a:uFillTx/>
                <a:latin typeface="Calibri"/>
                <a:ea typeface="+mn-ea"/>
                <a:cs typeface="+mn-cs"/>
              </a:rPr>
              <a:t>Competencia 4: </a:t>
            </a:r>
          </a:p>
          <a:p>
            <a:pPr marL="95250" marR="0" lvl="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chemeClr val="accent3">
                    <a:lumMod val="50000"/>
                  </a:schemeClr>
                </a:solidFill>
                <a:effectLst/>
                <a:uLnTx/>
                <a:uFillTx/>
                <a:latin typeface="Calibri"/>
                <a:ea typeface="+mn-ea"/>
                <a:cs typeface="+mn-cs"/>
              </a:rPr>
              <a:t>“</a:t>
            </a:r>
            <a:r>
              <a:rPr kumimoji="0" lang="es-MX" sz="2000" b="1" i="0" u="none" strike="noStrike" kern="1200" cap="none" spc="0" normalizeH="0" baseline="0" noProof="0" dirty="0">
                <a:ln>
                  <a:noFill/>
                </a:ln>
                <a:solidFill>
                  <a:schemeClr val="accent3">
                    <a:lumMod val="50000"/>
                  </a:schemeClr>
                </a:solidFill>
                <a:effectLst/>
                <a:uLnTx/>
                <a:uFillTx/>
                <a:latin typeface="Calibri"/>
                <a:ea typeface="+mn-ea"/>
                <a:cs typeface="+mn-cs"/>
              </a:rPr>
              <a:t>Intermediación financiera no bancaria”. </a:t>
            </a:r>
          </a:p>
          <a:p>
            <a:pPr marL="95250" lvl="0" algn="just">
              <a:defRPr/>
            </a:pPr>
            <a:r>
              <a:rPr kumimoji="0" lang="es-MX" sz="2000" b="0" i="0" u="none" strike="noStrike" kern="1200" cap="none" spc="0" normalizeH="0" baseline="0" noProof="0" dirty="0">
                <a:ln>
                  <a:noFill/>
                </a:ln>
                <a:solidFill>
                  <a:schemeClr val="accent3">
                    <a:lumMod val="50000"/>
                  </a:schemeClr>
                </a:solidFill>
                <a:effectLst/>
                <a:uLnTx/>
                <a:uFillTx/>
                <a:latin typeface="Calibri"/>
                <a:ea typeface="+mn-ea"/>
                <a:cs typeface="+mn-cs"/>
              </a:rPr>
              <a:t> El tema a desarrollar en el presente material es el</a:t>
            </a:r>
            <a:r>
              <a:rPr lang="es-MX" sz="2000" b="1" dirty="0">
                <a:solidFill>
                  <a:schemeClr val="accent3">
                    <a:lumMod val="50000"/>
                  </a:schemeClr>
                </a:solidFill>
                <a:latin typeface="Calibri"/>
              </a:rPr>
              <a:t> </a:t>
            </a:r>
            <a:r>
              <a:rPr lang="es-MX" sz="2000" b="1" dirty="0" smtClean="0">
                <a:solidFill>
                  <a:schemeClr val="accent3">
                    <a:lumMod val="50000"/>
                  </a:schemeClr>
                </a:solidFill>
                <a:latin typeface="Calibri"/>
              </a:rPr>
              <a:t>4.1. Empresas de Factoraje Financiero,</a:t>
            </a:r>
            <a:r>
              <a:rPr kumimoji="0" lang="es-MX" sz="2000" b="0" i="0" u="none" strike="noStrike" kern="1200" cap="none" spc="0" normalizeH="0" baseline="0" noProof="0" dirty="0" smtClean="0">
                <a:ln>
                  <a:noFill/>
                </a:ln>
                <a:solidFill>
                  <a:schemeClr val="accent3">
                    <a:lumMod val="50000"/>
                  </a:schemeClr>
                </a:solidFill>
                <a:effectLst/>
                <a:uLnTx/>
                <a:uFillTx/>
                <a:latin typeface="Calibri"/>
                <a:ea typeface="+mn-ea"/>
                <a:cs typeface="+mn-cs"/>
              </a:rPr>
              <a:t> </a:t>
            </a:r>
            <a:r>
              <a:rPr kumimoji="0" lang="es-MX" sz="2000" b="0" i="0" u="none" strike="noStrike" kern="1200" cap="none" spc="0" normalizeH="0" baseline="0" noProof="0" dirty="0">
                <a:ln>
                  <a:noFill/>
                </a:ln>
                <a:solidFill>
                  <a:schemeClr val="accent3">
                    <a:lumMod val="50000"/>
                  </a:schemeClr>
                </a:solidFill>
                <a:effectLst/>
                <a:uLnTx/>
                <a:uFillTx/>
                <a:latin typeface="Calibri"/>
                <a:ea typeface="+mn-ea"/>
                <a:cs typeface="+mn-cs"/>
              </a:rPr>
              <a:t>y el tiempo destinado para su desarrollo es de 2 clases.</a:t>
            </a:r>
          </a:p>
        </p:txBody>
      </p:sp>
      <p:sp>
        <p:nvSpPr>
          <p:cNvPr id="6" name="5 Rectángulo"/>
          <p:cNvSpPr/>
          <p:nvPr/>
        </p:nvSpPr>
        <p:spPr>
          <a:xfrm>
            <a:off x="2099712" y="4673714"/>
            <a:ext cx="7981649" cy="1720341"/>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5250" lvl="0" algn="just">
              <a:defRPr/>
            </a:pPr>
            <a:r>
              <a:rPr lang="es-MX" sz="2000" b="1" u="sng" dirty="0">
                <a:solidFill>
                  <a:schemeClr val="bg1">
                    <a:lumMod val="95000"/>
                  </a:schemeClr>
                </a:solidFill>
                <a:effectLst>
                  <a:outerShdw blurRad="38100" dist="38100" dir="2700000" algn="tl">
                    <a:srgbClr val="000000">
                      <a:alpha val="43137"/>
                    </a:srgbClr>
                  </a:outerShdw>
                </a:effectLst>
                <a:latin typeface="Calibri"/>
              </a:rPr>
              <a:t>Guía para el uso del presente material:</a:t>
            </a:r>
            <a:r>
              <a:rPr kumimoji="0" lang="es-MX" sz="2000" b="1" i="1" u="none" strike="noStrike" kern="1200" cap="none" spc="0" normalizeH="0" baseline="0" noProof="0" dirty="0" smtClean="0">
                <a:ln>
                  <a:noFill/>
                </a:ln>
                <a:solidFill>
                  <a:schemeClr val="bg1">
                    <a:lumMod val="95000"/>
                  </a:schemeClr>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rPr>
              <a:t> </a:t>
            </a:r>
            <a:r>
              <a:rPr kumimoji="0" lang="es-MX" sz="2000" b="0" i="0" u="none" strike="noStrike" kern="1200" cap="none" spc="0" normalizeH="0" baseline="0" noProof="0" dirty="0" smtClean="0">
                <a:ln>
                  <a:noFill/>
                </a:ln>
                <a:solidFill>
                  <a:srgbClr val="FFFFFF"/>
                </a:solidFill>
                <a:effectLst/>
                <a:uLnTx/>
                <a:uFillTx/>
                <a:latin typeface="Calibri" panose="020F0502020204030204" pitchFamily="34" charset="0"/>
                <a:cs typeface="Calibri" panose="020F0502020204030204" pitchFamily="34" charset="0"/>
              </a:rPr>
              <a:t>Esta presentación </a:t>
            </a:r>
            <a:r>
              <a:rPr kumimoji="0" lang="es-ES" sz="20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cuenta con un sistema de almacenaje con dimensiones y materiales adecuados: </a:t>
            </a:r>
            <a:r>
              <a:rPr kumimoji="0" lang="es-ES" sz="2000" b="1"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rPr>
              <a:t>Microsoft PowerPoint 2016.</a:t>
            </a:r>
            <a:r>
              <a:rPr kumimoji="0" lang="es-ES" sz="2000" b="1"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 </a:t>
            </a:r>
            <a:r>
              <a:rPr kumimoji="0" lang="es-ES" sz="20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Está</a:t>
            </a:r>
            <a:r>
              <a:rPr kumimoji="0" lang="es-MX" sz="20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 </a:t>
            </a:r>
            <a:r>
              <a:rPr kumimoji="0" lang="es-MX" sz="2000" b="0" i="0" u="none" strike="noStrike" kern="1200" cap="none" spc="0" normalizeH="0" baseline="0" noProof="0" dirty="0" smtClean="0">
                <a:ln>
                  <a:noFill/>
                </a:ln>
                <a:solidFill>
                  <a:srgbClr val="FFFFFF"/>
                </a:solidFill>
                <a:effectLst/>
                <a:uLnTx/>
                <a:uFillTx/>
                <a:latin typeface="Calibri" panose="020F0502020204030204" pitchFamily="34" charset="0"/>
                <a:cs typeface="Calibri" panose="020F0502020204030204" pitchFamily="34" charset="0"/>
              </a:rPr>
              <a:t>diseñada </a:t>
            </a:r>
            <a:r>
              <a:rPr kumimoji="0" lang="es-MX" sz="20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en forma clara y sencilla, y presenta lo más sobresaliente respecto al </a:t>
            </a:r>
            <a:r>
              <a:rPr lang="es-MX" sz="2000" dirty="0" smtClean="0">
                <a:solidFill>
                  <a:srgbClr val="FFFFFF"/>
                </a:solidFill>
                <a:latin typeface="Calibri" panose="020F0502020204030204" pitchFamily="34" charset="0"/>
                <a:cs typeface="Calibri" panose="020F0502020204030204" pitchFamily="34" charset="0"/>
              </a:rPr>
              <a:t>tema </a:t>
            </a:r>
            <a:r>
              <a:rPr kumimoji="0" lang="es-MX" sz="2000" b="1" i="1"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rPr>
              <a:t>4.1. Empresas de Factoraje Financiero, </a:t>
            </a:r>
            <a:r>
              <a:rPr kumimoji="0" lang="es-MX" sz="200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rPr>
              <a:t>comprendido </a:t>
            </a:r>
            <a:r>
              <a:rPr kumimoji="0" lang="es-MX" sz="200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rPr>
              <a:t>en</a:t>
            </a:r>
            <a:r>
              <a:rPr lang="es-MX" sz="2000" dirty="0" smtClean="0">
                <a:solidFill>
                  <a:srgbClr val="FFFFFF"/>
                </a:solidFill>
                <a:latin typeface="Calibri" panose="020F0502020204030204" pitchFamily="34" charset="0"/>
                <a:cs typeface="Calibri" panose="020F0502020204030204" pitchFamily="34" charset="0"/>
              </a:rPr>
              <a:t> </a:t>
            </a:r>
            <a:r>
              <a:rPr lang="es-MX" sz="2000" dirty="0">
                <a:solidFill>
                  <a:srgbClr val="FFFFFF"/>
                </a:solidFill>
                <a:latin typeface="Calibri" panose="020F0502020204030204" pitchFamily="34" charset="0"/>
                <a:cs typeface="Calibri" panose="020F0502020204030204" pitchFamily="34" charset="0"/>
              </a:rPr>
              <a:t>la Unidad de Competencia </a:t>
            </a:r>
            <a:r>
              <a:rPr lang="es-MX" sz="2000" dirty="0" smtClean="0">
                <a:solidFill>
                  <a:srgbClr val="FFFFFF"/>
                </a:solidFill>
                <a:latin typeface="Calibri" panose="020F0502020204030204" pitchFamily="34" charset="0"/>
                <a:cs typeface="Calibri" panose="020F0502020204030204" pitchFamily="34" charset="0"/>
              </a:rPr>
              <a:t>4.</a:t>
            </a:r>
            <a:endParaRPr kumimoji="0" lang="es-MX" sz="2000" b="1"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587474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CuadroTexto"/>
          <p:cNvSpPr txBox="1">
            <a:spLocks noGrp="1"/>
          </p:cNvSpPr>
          <p:nvPr>
            <p:ph type="subTitle" idx="1"/>
          </p:nvPr>
        </p:nvSpPr>
        <p:spPr>
          <a:xfrm>
            <a:off x="2679906" y="2674408"/>
            <a:ext cx="6831673" cy="1086237"/>
          </a:xfrm>
          <a:prstGeom prst="rect">
            <a:avLst/>
          </a:prstGeom>
          <a:solidFill>
            <a:schemeClr val="accent2"/>
          </a:solidFill>
          <a:ln w="28575">
            <a:solidFill>
              <a:schemeClr val="tx1"/>
            </a:solidFill>
          </a:ln>
        </p:spPr>
        <p:txBody>
          <a:bodyPr wrap="square" rtlCol="0">
            <a:spAutoFit/>
          </a:bodyPr>
          <a:lstStyle/>
          <a:p>
            <a:pPr algn="ctr"/>
            <a:r>
              <a:rPr lang="es-ES" sz="5400" b="1" dirty="0">
                <a:solidFill>
                  <a:schemeClr val="bg2">
                    <a:lumMod val="20000"/>
                    <a:lumOff val="80000"/>
                  </a:schemeClr>
                </a:solidFill>
                <a:latin typeface="+mj-lt"/>
              </a:rPr>
              <a:t>ANTECEDENTES</a:t>
            </a:r>
            <a:endParaRPr lang="es-MX" sz="5400" b="1" dirty="0">
              <a:solidFill>
                <a:schemeClr val="bg2">
                  <a:lumMod val="20000"/>
                  <a:lumOff val="80000"/>
                </a:schemeClr>
              </a:solidFill>
              <a:latin typeface="+mj-lt"/>
            </a:endParaRPr>
          </a:p>
        </p:txBody>
      </p:sp>
    </p:spTree>
    <p:extLst>
      <p:ext uri="{BB962C8B-B14F-4D97-AF65-F5344CB8AC3E}">
        <p14:creationId xmlns:p14="http://schemas.microsoft.com/office/powerpoint/2010/main" val="17555765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eelOff"/>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5428" y="685800"/>
            <a:ext cx="3226037" cy="604615"/>
          </a:xfrm>
          <a:solidFill>
            <a:schemeClr val="accent2">
              <a:lumMod val="60000"/>
              <a:lumOff val="40000"/>
            </a:schemeClr>
          </a:solidFill>
          <a:ln w="19050">
            <a:solidFill>
              <a:schemeClr val="tx1"/>
            </a:solidFill>
          </a:ln>
        </p:spPr>
        <p:txBody>
          <a:bodyPr>
            <a:normAutofit fontScale="90000"/>
          </a:bodyPr>
          <a:lstStyle/>
          <a:p>
            <a:r>
              <a:rPr lang="es-MX" b="1" dirty="0" smtClean="0">
                <a:latin typeface="Calibri" panose="020F0502020204030204" pitchFamily="34" charset="0"/>
                <a:cs typeface="Calibri" panose="020F0502020204030204" pitchFamily="34" charset="0"/>
              </a:rPr>
              <a:t>Antecedentes</a:t>
            </a:r>
            <a:r>
              <a:rPr lang="es-MX" dirty="0" smtClean="0"/>
              <a:t>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39116447"/>
              </p:ext>
            </p:extLst>
          </p:nvPr>
        </p:nvGraphicFramePr>
        <p:xfrm>
          <a:off x="726784" y="1156407"/>
          <a:ext cx="10664760" cy="43299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275F5097-BDCE-4875-8E27-20A17372858A}" type="slidenum">
              <a:rPr lang="es-MX" smtClean="0"/>
              <a:t>8</a:t>
            </a:fld>
            <a:endParaRPr lang="es-MX"/>
          </a:p>
        </p:txBody>
      </p:sp>
    </p:spTree>
    <p:extLst>
      <p:ext uri="{BB962C8B-B14F-4D97-AF65-F5344CB8AC3E}">
        <p14:creationId xmlns:p14="http://schemas.microsoft.com/office/powerpoint/2010/main" val="41063140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12946" y="627482"/>
            <a:ext cx="4108825" cy="748389"/>
          </a:xfrm>
          <a:solidFill>
            <a:schemeClr val="accent2"/>
          </a:solidFill>
          <a:ln w="12700">
            <a:solidFill>
              <a:schemeClr val="tx1"/>
            </a:solidFill>
          </a:ln>
        </p:spPr>
        <p:style>
          <a:lnRef idx="1">
            <a:schemeClr val="accent2"/>
          </a:lnRef>
          <a:fillRef idx="2">
            <a:schemeClr val="accent2"/>
          </a:fillRef>
          <a:effectRef idx="1">
            <a:schemeClr val="accent2"/>
          </a:effectRef>
          <a:fontRef idx="minor">
            <a:schemeClr val="dk1"/>
          </a:fontRef>
        </p:style>
        <p:txBody>
          <a:bodyPr>
            <a:noAutofit/>
          </a:bodyPr>
          <a:lstStyle/>
          <a:p>
            <a:pPr algn="ctr"/>
            <a:r>
              <a:rPr lang="es-ES" sz="3600" b="1" dirty="0">
                <a:solidFill>
                  <a:schemeClr val="bg1">
                    <a:lumMod val="95000"/>
                  </a:schemeClr>
                </a:solidFill>
                <a:latin typeface="Calibri" panose="020F0502020204030204" pitchFamily="34" charset="0"/>
                <a:cs typeface="Calibri" panose="020F0502020204030204" pitchFamily="34" charset="0"/>
              </a:rPr>
              <a:t>Antecedentes</a:t>
            </a:r>
            <a:endParaRPr lang="es-MX" sz="3600" b="1" dirty="0">
              <a:solidFill>
                <a:schemeClr val="bg1">
                  <a:lumMod val="95000"/>
                </a:schemeClr>
              </a:solidFill>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9</a:t>
            </a:fld>
            <a:endParaRPr lang="es-MX"/>
          </a:p>
        </p:txBody>
      </p:sp>
      <p:sp>
        <p:nvSpPr>
          <p:cNvPr id="4" name="3 CuadroTexto"/>
          <p:cNvSpPr txBox="1"/>
          <p:nvPr/>
        </p:nvSpPr>
        <p:spPr>
          <a:xfrm>
            <a:off x="1394499" y="1511981"/>
            <a:ext cx="5997617" cy="3785652"/>
          </a:xfrm>
          <a:prstGeom prst="rect">
            <a:avLst/>
          </a:prstGeom>
          <a:solidFill>
            <a:schemeClr val="accent3">
              <a:lumMod val="40000"/>
              <a:lumOff val="60000"/>
            </a:schemeClr>
          </a:solidFill>
        </p:spPr>
        <p:txBody>
          <a:bodyPr wrap="square" rtlCol="0">
            <a:spAutoFit/>
          </a:bodyPr>
          <a:lstStyle/>
          <a:p>
            <a:pPr algn="just">
              <a:spcAft>
                <a:spcPts val="0"/>
              </a:spcAft>
            </a:pPr>
            <a:r>
              <a:rPr lang="es-MX" sz="2000" dirty="0" smtClean="0">
                <a:effectLst/>
                <a:latin typeface="Calibri" panose="020F0502020204030204" pitchFamily="34" charset="0"/>
                <a:ea typeface="Times New Roman" panose="02020603050405020304" pitchFamily="18" charset="0"/>
                <a:cs typeface="Calibri" panose="020F0502020204030204" pitchFamily="34" charset="0"/>
              </a:rPr>
              <a:t>En general la doctrina considera que el último tercio del siglo XIV y el principio del XV constituyen la época en que nació la actividad del factoraje.</a:t>
            </a:r>
          </a:p>
          <a:p>
            <a:pPr algn="just">
              <a:spcAft>
                <a:spcPts val="0"/>
              </a:spcAft>
            </a:pPr>
            <a:endParaRPr lang="es-MX" sz="2000" dirty="0" smtClean="0">
              <a:effectLst/>
              <a:latin typeface="Calibri" panose="020F0502020204030204" pitchFamily="34" charset="0"/>
              <a:ea typeface="Times New Roman" panose="02020603050405020304" pitchFamily="18" charset="0"/>
              <a:cs typeface="Calibri" panose="020F0502020204030204" pitchFamily="34" charset="0"/>
            </a:endParaRPr>
          </a:p>
          <a:p>
            <a:pPr marR="494665" algn="just" defTabSz="1074738"/>
            <a:r>
              <a:rPr lang="es-MX" sz="2000" dirty="0" smtClean="0">
                <a:latin typeface="Calibri" panose="020F0502020204030204" pitchFamily="34" charset="0"/>
                <a:cs typeface="Calibri" panose="020F0502020204030204" pitchFamily="34" charset="0"/>
              </a:rPr>
              <a:t>Esta figura en México es relativamente reciente, pues no había legislación que la contemplara, no estaba sujeta a autorización de la Secretaría de Hacienda y Crédito Público. La legislación y la práctica mercantil se han ido integrando al paso del tiempo, (no hubo legislación hasta el 3 de enero de 1990 en esta materia y tampoco existen precedentes   jurisprudenciales). </a:t>
            </a:r>
            <a:endParaRPr lang="es-MX" sz="2000" dirty="0">
              <a:latin typeface="Calibri" panose="020F0502020204030204" pitchFamily="34" charset="0"/>
              <a:ea typeface="Calibri"/>
              <a:cs typeface="Calibri" panose="020F0502020204030204" pitchFamily="34" charset="0"/>
            </a:endParaRPr>
          </a:p>
        </p:txBody>
      </p:sp>
      <p:sp>
        <p:nvSpPr>
          <p:cNvPr id="7" name="3 CuadroTexto"/>
          <p:cNvSpPr txBox="1"/>
          <p:nvPr/>
        </p:nvSpPr>
        <p:spPr>
          <a:xfrm>
            <a:off x="6922091" y="2307007"/>
            <a:ext cx="4674552" cy="3785652"/>
          </a:xfrm>
          <a:prstGeom prst="rect">
            <a:avLst/>
          </a:prstGeom>
          <a:solidFill>
            <a:schemeClr val="accent5">
              <a:lumMod val="75000"/>
            </a:schemeClr>
          </a:solidFill>
        </p:spPr>
        <p:txBody>
          <a:bodyPr wrap="square" rIns="0" rtlCol="0" anchor="t" anchorCtr="0">
            <a:spAutoFit/>
          </a:bodyPr>
          <a:lstStyle/>
          <a:p>
            <a:pPr marL="85725" marR="494665" algn="just" defTabSz="4127500"/>
            <a:r>
              <a:rPr lang="es-MX" sz="2000" b="1" dirty="0" smtClean="0">
                <a:solidFill>
                  <a:schemeClr val="bg2">
                    <a:lumMod val="20000"/>
                    <a:lumOff val="80000"/>
                  </a:schemeClr>
                </a:solidFill>
                <a:latin typeface="Calibri" panose="020F0502020204030204" pitchFamily="34" charset="0"/>
                <a:cs typeface="Calibri" panose="020F0502020204030204" pitchFamily="34" charset="0"/>
              </a:rPr>
              <a:t>Sin embargo, su operación en México ha sido cada día más importante, de ser una actividad no regulada por las leyes y no sujeta a ninguna autorización previa, el Gobierno Federal consideró su inclusión en la Ley General de Organizaciones y Actividades Auxiliares de Crédito y reformó este ordenamiento el 3 de enero de 1990, para agregar el capítulo III-bis: "De las empresas de factoraje financiero".</a:t>
            </a:r>
            <a:endParaRPr lang="es-MX" sz="2000" b="1" dirty="0">
              <a:solidFill>
                <a:schemeClr val="bg2">
                  <a:lumMod val="20000"/>
                  <a:lumOff val="8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346386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TotalTime>
  <Words>2563</Words>
  <Application>Microsoft Office PowerPoint</Application>
  <PresentationFormat>Panorámica</PresentationFormat>
  <Paragraphs>238</Paragraphs>
  <Slides>40</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40</vt:i4>
      </vt:variant>
    </vt:vector>
  </HeadingPairs>
  <TitlesOfParts>
    <vt:vector size="46" baseType="lpstr">
      <vt:lpstr>Arial</vt:lpstr>
      <vt:lpstr>Calibri</vt:lpstr>
      <vt:lpstr>Franklin Gothic Book</vt:lpstr>
      <vt:lpstr>Symbol</vt:lpstr>
      <vt:lpstr>Times New Roman</vt:lpstr>
      <vt:lpstr>Crop</vt:lpstr>
      <vt:lpstr>Presentación de PowerPoint</vt:lpstr>
      <vt:lpstr>Presentación de PowerPoint</vt:lpstr>
      <vt:lpstr>FACULTAD DE ECONOMÍA LICENCIATURA EN ACTUARÍA </vt:lpstr>
      <vt:lpstr>Guion EXPLICATIVO (Justificación Académica)  Propósito de la Unidad de Aprendizaje Propósito de la Unidad de Competencia guía para el uso del Material</vt:lpstr>
      <vt:lpstr>FACULTAD DE ECONOMÍA LICENCIATURA EN ACTUARÍA</vt:lpstr>
      <vt:lpstr>FACULTAD DE ECONOMÍA LICENCIATURA EN ACTUARÍA </vt:lpstr>
      <vt:lpstr>Presentación de PowerPoint</vt:lpstr>
      <vt:lpstr>Antecedentes </vt:lpstr>
      <vt:lpstr>Antecedentes</vt:lpstr>
      <vt:lpstr>Antecedentes</vt:lpstr>
      <vt:lpstr>SOFOMES</vt:lpstr>
      <vt:lpstr>Presentación de PowerPoint</vt:lpstr>
      <vt:lpstr>Factoraje Financiero</vt:lpstr>
      <vt:lpstr>¿Qué es el factoraje financiero?</vt:lpstr>
      <vt:lpstr>¿Para qué sirve el Factoraje Financiero? </vt:lpstr>
      <vt:lpstr>Presentación de PowerPoint</vt:lpstr>
      <vt:lpstr>Participantes en el Factoraje Financiero </vt:lpstr>
      <vt:lpstr>¿Cómo funciona?</vt:lpstr>
      <vt:lpstr>Presentación de PowerPoint</vt:lpstr>
      <vt:lpstr>¿Cuáles son las funciones de la empresa de Factoraje?</vt:lpstr>
      <vt:lpstr>Presentación de PowerPoint</vt:lpstr>
      <vt:lpstr>Empresas de Factoraje Financiero</vt:lpstr>
      <vt:lpstr>Empresas de Factoraje Financiero</vt:lpstr>
      <vt:lpstr>Presentación de PowerPoint</vt:lpstr>
      <vt:lpstr>Presentación de PowerPoint</vt:lpstr>
      <vt:lpstr>Presentación de PowerPoint</vt:lpstr>
      <vt:lpstr>Presentación de PowerPoint</vt:lpstr>
      <vt:lpstr>Presentación de PowerPoint</vt:lpstr>
      <vt:lpstr>Asociaciones Gremiales </vt:lpstr>
      <vt:lpstr>Asociación Mexicana de Factoraje Financiero y Actividades Similares A.C. </vt:lpstr>
      <vt:lpstr> Regulación </vt:lpstr>
      <vt:lpstr>Presentación de PowerPoint</vt:lpstr>
      <vt:lpstr>   Ventajas  </vt:lpstr>
      <vt:lpstr>   Ventajas  </vt:lpstr>
      <vt:lpstr>   Desventajas  </vt:lpstr>
      <vt:lpstr>Presentación de PowerPoint</vt:lpstr>
      <vt:lpstr>Presentación de PowerPoint</vt:lpstr>
      <vt:lpstr>FACULTAD DE ECONOMÍA LICENCIATURA EN ACTUARÍA </vt:lpstr>
      <vt:lpstr>FACULTAD DE ECONOMÍA LICENCIATURA EN ACTUARÍA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Gabriela_Pc</dc:creator>
  <cp:lastModifiedBy>Gabriela_Pc</cp:lastModifiedBy>
  <cp:revision>40</cp:revision>
  <dcterms:created xsi:type="dcterms:W3CDTF">2018-09-04T00:22:41Z</dcterms:created>
  <dcterms:modified xsi:type="dcterms:W3CDTF">2018-09-16T23:46:53Z</dcterms:modified>
</cp:coreProperties>
</file>