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8" r:id="rId1"/>
  </p:sldMasterIdLst>
  <p:notesMasterIdLst>
    <p:notesMasterId r:id="rId46"/>
  </p:notesMasterIdLst>
  <p:sldIdLst>
    <p:sldId id="257" r:id="rId2"/>
    <p:sldId id="258" r:id="rId3"/>
    <p:sldId id="259" r:id="rId4"/>
    <p:sldId id="260" r:id="rId5"/>
    <p:sldId id="261" r:id="rId6"/>
    <p:sldId id="262" r:id="rId7"/>
    <p:sldId id="281" r:id="rId8"/>
    <p:sldId id="275" r:id="rId9"/>
    <p:sldId id="276" r:id="rId10"/>
    <p:sldId id="283" r:id="rId11"/>
    <p:sldId id="263" r:id="rId12"/>
    <p:sldId id="284" r:id="rId13"/>
    <p:sldId id="264" r:id="rId14"/>
    <p:sldId id="265" r:id="rId15"/>
    <p:sldId id="266" r:id="rId16"/>
    <p:sldId id="267" r:id="rId17"/>
    <p:sldId id="268" r:id="rId18"/>
    <p:sldId id="269" r:id="rId19"/>
    <p:sldId id="280" r:id="rId20"/>
    <p:sldId id="272" r:id="rId21"/>
    <p:sldId id="302" r:id="rId22"/>
    <p:sldId id="303" r:id="rId23"/>
    <p:sldId id="273" r:id="rId24"/>
    <p:sldId id="304" r:id="rId25"/>
    <p:sldId id="286" r:id="rId26"/>
    <p:sldId id="288" r:id="rId27"/>
    <p:sldId id="289" r:id="rId28"/>
    <p:sldId id="282" r:id="rId29"/>
    <p:sldId id="290" r:id="rId30"/>
    <p:sldId id="301" r:id="rId31"/>
    <p:sldId id="291" r:id="rId32"/>
    <p:sldId id="299" r:id="rId33"/>
    <p:sldId id="294" r:id="rId34"/>
    <p:sldId id="300" r:id="rId35"/>
    <p:sldId id="292" r:id="rId36"/>
    <p:sldId id="297" r:id="rId37"/>
    <p:sldId id="293" r:id="rId38"/>
    <p:sldId id="295" r:id="rId39"/>
    <p:sldId id="298" r:id="rId40"/>
    <p:sldId id="296" r:id="rId41"/>
    <p:sldId id="305" r:id="rId42"/>
    <p:sldId id="307" r:id="rId43"/>
    <p:sldId id="308" r:id="rId44"/>
    <p:sldId id="310" r:id="rId4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0" autoAdjust="0"/>
    <p:restoredTop sz="94660"/>
  </p:normalViewPr>
  <p:slideViewPr>
    <p:cSldViewPr snapToGrid="0" showGuides="1">
      <p:cViewPr varScale="1">
        <p:scale>
          <a:sx n="115" d="100"/>
          <a:sy n="115" d="100"/>
        </p:scale>
        <p:origin x="144" y="114"/>
      </p:cViewPr>
      <p:guideLst>
        <p:guide orient="horz" pos="211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png"/></Relationships>
</file>

<file path=ppt/diagrams/_rels/data10.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image" Target="../media/image23.png"/><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diagrams/_rels/data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png"/></Relationships>
</file>

<file path=ppt/diagrams/_rels/drawing10.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image" Target="../media/image23.png"/><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diagrams/_rels/drawing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6FEA59-A6E4-49D6-B44C-0CDC8E8C3838}" type="doc">
      <dgm:prSet loTypeId="urn:microsoft.com/office/officeart/2008/layout/PictureStrips" loCatId="list" qsTypeId="urn:microsoft.com/office/officeart/2005/8/quickstyle/simple1" qsCatId="simple" csTypeId="urn:microsoft.com/office/officeart/2005/8/colors/colorful1" csCatId="colorful" phldr="1"/>
      <dgm:spPr/>
      <dgm:t>
        <a:bodyPr/>
        <a:lstStyle/>
        <a:p>
          <a:endParaRPr lang="es-ES"/>
        </a:p>
      </dgm:t>
    </dgm:pt>
    <dgm:pt modelId="{E7BE8C16-1681-47EA-BED5-3CB950BBCDED}">
      <dgm:prSet phldrT="[Texto]"/>
      <dgm:spPr/>
      <dgm:t>
        <a:bodyPr/>
        <a:lstStyle/>
        <a:p>
          <a:r>
            <a:rPr lang="es-MX" dirty="0" smtClean="0">
              <a:latin typeface="Arial"/>
              <a:ea typeface="Calibri"/>
              <a:cs typeface="Arial"/>
            </a:rPr>
            <a:t> Instituciones de Banca Múltiple</a:t>
          </a:r>
          <a:endParaRPr lang="es-ES" dirty="0"/>
        </a:p>
      </dgm:t>
    </dgm:pt>
    <dgm:pt modelId="{86A859D5-EDFB-40E5-8CC9-D56241A50A90}" type="parTrans" cxnId="{F6E66727-9008-4B6E-8AA1-B1A719531135}">
      <dgm:prSet/>
      <dgm:spPr/>
      <dgm:t>
        <a:bodyPr/>
        <a:lstStyle/>
        <a:p>
          <a:endParaRPr lang="es-ES"/>
        </a:p>
      </dgm:t>
    </dgm:pt>
    <dgm:pt modelId="{3FEC199E-11C2-4613-81D6-8F7153694DC8}" type="sibTrans" cxnId="{F6E66727-9008-4B6E-8AA1-B1A719531135}">
      <dgm:prSet/>
      <dgm:spPr/>
      <dgm:t>
        <a:bodyPr/>
        <a:lstStyle/>
        <a:p>
          <a:endParaRPr lang="es-ES"/>
        </a:p>
      </dgm:t>
    </dgm:pt>
    <dgm:pt modelId="{1DD61722-9A66-4EBB-A75A-A4388CB4BE6F}">
      <dgm:prSet phldrT="[Texto]"/>
      <dgm:spPr/>
      <dgm:t>
        <a:bodyPr/>
        <a:lstStyle/>
        <a:p>
          <a:r>
            <a:rPr lang="es-MX" dirty="0" smtClean="0">
              <a:latin typeface="Arial"/>
              <a:ea typeface="Calibri"/>
              <a:cs typeface="Arial"/>
            </a:rPr>
            <a:t> Instituciones de Banca de Desarrollo</a:t>
          </a:r>
          <a:endParaRPr lang="es-ES" dirty="0"/>
        </a:p>
      </dgm:t>
    </dgm:pt>
    <dgm:pt modelId="{E5B5D54E-FCAA-4087-999D-10FF6B024BB7}" type="parTrans" cxnId="{373B14F0-C62F-40DE-9984-FA4BFAC0A0D9}">
      <dgm:prSet/>
      <dgm:spPr/>
      <dgm:t>
        <a:bodyPr/>
        <a:lstStyle/>
        <a:p>
          <a:endParaRPr lang="es-ES"/>
        </a:p>
      </dgm:t>
    </dgm:pt>
    <dgm:pt modelId="{C1C75959-701A-49A8-9DCC-ED126A328A5B}" type="sibTrans" cxnId="{373B14F0-C62F-40DE-9984-FA4BFAC0A0D9}">
      <dgm:prSet/>
      <dgm:spPr/>
      <dgm:t>
        <a:bodyPr/>
        <a:lstStyle/>
        <a:p>
          <a:endParaRPr lang="es-ES"/>
        </a:p>
      </dgm:t>
    </dgm:pt>
    <dgm:pt modelId="{93E74959-19CF-434F-92D1-D9799AC7C4D5}" type="pres">
      <dgm:prSet presAssocID="{246FEA59-A6E4-49D6-B44C-0CDC8E8C3838}" presName="Name0" presStyleCnt="0">
        <dgm:presLayoutVars>
          <dgm:dir/>
          <dgm:resizeHandles val="exact"/>
        </dgm:presLayoutVars>
      </dgm:prSet>
      <dgm:spPr/>
      <dgm:t>
        <a:bodyPr/>
        <a:lstStyle/>
        <a:p>
          <a:endParaRPr lang="es-ES"/>
        </a:p>
      </dgm:t>
    </dgm:pt>
    <dgm:pt modelId="{B84A68B0-4C67-4D8F-9F79-23550D69348D}" type="pres">
      <dgm:prSet presAssocID="{E7BE8C16-1681-47EA-BED5-3CB950BBCDED}" presName="composite" presStyleCnt="0"/>
      <dgm:spPr/>
    </dgm:pt>
    <dgm:pt modelId="{30B4B688-BF1B-4619-A6B0-6D07DAD646C2}" type="pres">
      <dgm:prSet presAssocID="{E7BE8C16-1681-47EA-BED5-3CB950BBCDED}" presName="rect1" presStyleLbl="trAlignAcc1" presStyleIdx="0" presStyleCnt="2">
        <dgm:presLayoutVars>
          <dgm:bulletEnabled val="1"/>
        </dgm:presLayoutVars>
      </dgm:prSet>
      <dgm:spPr/>
      <dgm:t>
        <a:bodyPr/>
        <a:lstStyle/>
        <a:p>
          <a:endParaRPr lang="es-ES"/>
        </a:p>
      </dgm:t>
    </dgm:pt>
    <dgm:pt modelId="{CCC74CD2-97A5-42B6-B155-81BAA54249E3}" type="pres">
      <dgm:prSet presAssocID="{E7BE8C16-1681-47EA-BED5-3CB950BBCDED}" presName="rect2" presStyleLbl="fgImgPlace1" presStyleIdx="0" presStyleCnt="2" custScaleX="122868"/>
      <dgm:spPr>
        <a:blipFill rotWithShape="1">
          <a:blip xmlns:r="http://schemas.openxmlformats.org/officeDocument/2006/relationships" r:embed="rId1"/>
          <a:stretch>
            <a:fillRect/>
          </a:stretch>
        </a:blipFill>
      </dgm:spPr>
      <dgm:t>
        <a:bodyPr/>
        <a:lstStyle/>
        <a:p>
          <a:endParaRPr lang="es-ES"/>
        </a:p>
      </dgm:t>
    </dgm:pt>
    <dgm:pt modelId="{06E2195E-A2CC-4468-A7B2-7CB3A41EB3CC}" type="pres">
      <dgm:prSet presAssocID="{3FEC199E-11C2-4613-81D6-8F7153694DC8}" presName="sibTrans" presStyleCnt="0"/>
      <dgm:spPr/>
    </dgm:pt>
    <dgm:pt modelId="{0231D381-D318-4AC0-96B4-F1C7F57F59C8}" type="pres">
      <dgm:prSet presAssocID="{1DD61722-9A66-4EBB-A75A-A4388CB4BE6F}" presName="composite" presStyleCnt="0"/>
      <dgm:spPr/>
    </dgm:pt>
    <dgm:pt modelId="{437B6D0C-E443-4B1A-A1EB-671E8475549B}" type="pres">
      <dgm:prSet presAssocID="{1DD61722-9A66-4EBB-A75A-A4388CB4BE6F}" presName="rect1" presStyleLbl="trAlignAcc1" presStyleIdx="1" presStyleCnt="2">
        <dgm:presLayoutVars>
          <dgm:bulletEnabled val="1"/>
        </dgm:presLayoutVars>
      </dgm:prSet>
      <dgm:spPr/>
      <dgm:t>
        <a:bodyPr/>
        <a:lstStyle/>
        <a:p>
          <a:endParaRPr lang="es-ES"/>
        </a:p>
      </dgm:t>
    </dgm:pt>
    <dgm:pt modelId="{A49DF395-A03B-4641-AC56-6E2B5E142C45}" type="pres">
      <dgm:prSet presAssocID="{1DD61722-9A66-4EBB-A75A-A4388CB4BE6F}" presName="rect2" presStyleLbl="fgImgPlace1" presStyleIdx="1" presStyleCnt="2" custScaleX="123323"/>
      <dgm:spPr>
        <a:blipFill rotWithShape="1">
          <a:blip xmlns:r="http://schemas.openxmlformats.org/officeDocument/2006/relationships" r:embed="rId2"/>
          <a:stretch>
            <a:fillRect/>
          </a:stretch>
        </a:blipFill>
      </dgm:spPr>
      <dgm:t>
        <a:bodyPr/>
        <a:lstStyle/>
        <a:p>
          <a:endParaRPr lang="es-ES"/>
        </a:p>
      </dgm:t>
    </dgm:pt>
  </dgm:ptLst>
  <dgm:cxnLst>
    <dgm:cxn modelId="{EB85E45C-22CD-4321-81B3-6855D4752EED}" type="presOf" srcId="{E7BE8C16-1681-47EA-BED5-3CB950BBCDED}" destId="{30B4B688-BF1B-4619-A6B0-6D07DAD646C2}" srcOrd="0" destOrd="0" presId="urn:microsoft.com/office/officeart/2008/layout/PictureStrips"/>
    <dgm:cxn modelId="{F6E66727-9008-4B6E-8AA1-B1A719531135}" srcId="{246FEA59-A6E4-49D6-B44C-0CDC8E8C3838}" destId="{E7BE8C16-1681-47EA-BED5-3CB950BBCDED}" srcOrd="0" destOrd="0" parTransId="{86A859D5-EDFB-40E5-8CC9-D56241A50A90}" sibTransId="{3FEC199E-11C2-4613-81D6-8F7153694DC8}"/>
    <dgm:cxn modelId="{69E874A6-F36A-42F7-A17F-490542504A23}" type="presOf" srcId="{1DD61722-9A66-4EBB-A75A-A4388CB4BE6F}" destId="{437B6D0C-E443-4B1A-A1EB-671E8475549B}" srcOrd="0" destOrd="0" presId="urn:microsoft.com/office/officeart/2008/layout/PictureStrips"/>
    <dgm:cxn modelId="{373B14F0-C62F-40DE-9984-FA4BFAC0A0D9}" srcId="{246FEA59-A6E4-49D6-B44C-0CDC8E8C3838}" destId="{1DD61722-9A66-4EBB-A75A-A4388CB4BE6F}" srcOrd="1" destOrd="0" parTransId="{E5B5D54E-FCAA-4087-999D-10FF6B024BB7}" sibTransId="{C1C75959-701A-49A8-9DCC-ED126A328A5B}"/>
    <dgm:cxn modelId="{77130F35-E7EB-4425-85BE-B71789F6F60F}" type="presOf" srcId="{246FEA59-A6E4-49D6-B44C-0CDC8E8C3838}" destId="{93E74959-19CF-434F-92D1-D9799AC7C4D5}" srcOrd="0" destOrd="0" presId="urn:microsoft.com/office/officeart/2008/layout/PictureStrips"/>
    <dgm:cxn modelId="{0D4E189C-44A6-4D1D-9A2B-5D9A1134723D}" type="presParOf" srcId="{93E74959-19CF-434F-92D1-D9799AC7C4D5}" destId="{B84A68B0-4C67-4D8F-9F79-23550D69348D}" srcOrd="0" destOrd="0" presId="urn:microsoft.com/office/officeart/2008/layout/PictureStrips"/>
    <dgm:cxn modelId="{120BB673-73E3-4484-B88D-447DE7F664BD}" type="presParOf" srcId="{B84A68B0-4C67-4D8F-9F79-23550D69348D}" destId="{30B4B688-BF1B-4619-A6B0-6D07DAD646C2}" srcOrd="0" destOrd="0" presId="urn:microsoft.com/office/officeart/2008/layout/PictureStrips"/>
    <dgm:cxn modelId="{835F4004-AB09-4282-A7A4-7F557CAD40BC}" type="presParOf" srcId="{B84A68B0-4C67-4D8F-9F79-23550D69348D}" destId="{CCC74CD2-97A5-42B6-B155-81BAA54249E3}" srcOrd="1" destOrd="0" presId="urn:microsoft.com/office/officeart/2008/layout/PictureStrips"/>
    <dgm:cxn modelId="{9EFA8C67-A07A-4250-BA80-62017E228D33}" type="presParOf" srcId="{93E74959-19CF-434F-92D1-D9799AC7C4D5}" destId="{06E2195E-A2CC-4468-A7B2-7CB3A41EB3CC}" srcOrd="1" destOrd="0" presId="urn:microsoft.com/office/officeart/2008/layout/PictureStrips"/>
    <dgm:cxn modelId="{6E95AA59-A74C-4BD2-BB9C-800CDC5EDC3F}" type="presParOf" srcId="{93E74959-19CF-434F-92D1-D9799AC7C4D5}" destId="{0231D381-D318-4AC0-96B4-F1C7F57F59C8}" srcOrd="2" destOrd="0" presId="urn:microsoft.com/office/officeart/2008/layout/PictureStrips"/>
    <dgm:cxn modelId="{F9F2C86F-C59F-431A-AEE4-60B528FD32A6}" type="presParOf" srcId="{0231D381-D318-4AC0-96B4-F1C7F57F59C8}" destId="{437B6D0C-E443-4B1A-A1EB-671E8475549B}" srcOrd="0" destOrd="0" presId="urn:microsoft.com/office/officeart/2008/layout/PictureStrips"/>
    <dgm:cxn modelId="{2B4CAD79-909F-4529-9FCF-C325A8A7CF2F}" type="presParOf" srcId="{0231D381-D318-4AC0-96B4-F1C7F57F59C8}" destId="{A49DF395-A03B-4641-AC56-6E2B5E142C45}"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5D71BB0-6777-40E5-8598-50C90D983325}" type="doc">
      <dgm:prSet loTypeId="urn:microsoft.com/office/officeart/2008/layout/PictureStrips" loCatId="list" qsTypeId="urn:microsoft.com/office/officeart/2005/8/quickstyle/simple1" qsCatId="simple" csTypeId="urn:microsoft.com/office/officeart/2005/8/colors/accent1_2" csCatId="accent1" phldr="1"/>
      <dgm:spPr/>
    </dgm:pt>
    <dgm:pt modelId="{6C50DCF5-1A22-4050-9364-B6BC4155D28F}">
      <dgm:prSet phldrT="[Texto]"/>
      <dgm:spPr/>
      <dgm:t>
        <a:bodyPr/>
        <a:lstStyle/>
        <a:p>
          <a:r>
            <a:rPr lang="es-MX" dirty="0" smtClean="0"/>
            <a:t>Programas de apoyo </a:t>
          </a:r>
          <a:endParaRPr lang="es-ES" dirty="0"/>
        </a:p>
      </dgm:t>
    </dgm:pt>
    <dgm:pt modelId="{AEE92F76-1AD2-4B25-B7F4-899A30632990}" type="parTrans" cxnId="{21149141-1103-4065-89C6-D820ADC69E1B}">
      <dgm:prSet/>
      <dgm:spPr/>
      <dgm:t>
        <a:bodyPr/>
        <a:lstStyle/>
        <a:p>
          <a:endParaRPr lang="es-ES"/>
        </a:p>
      </dgm:t>
    </dgm:pt>
    <dgm:pt modelId="{ADA9B044-44D6-4D22-8F3B-56BB67691D5B}" type="sibTrans" cxnId="{21149141-1103-4065-89C6-D820ADC69E1B}">
      <dgm:prSet/>
      <dgm:spPr/>
      <dgm:t>
        <a:bodyPr/>
        <a:lstStyle/>
        <a:p>
          <a:endParaRPr lang="es-ES"/>
        </a:p>
      </dgm:t>
    </dgm:pt>
    <dgm:pt modelId="{4C3024DA-A14B-49B9-83C1-051C0140681F}">
      <dgm:prSet phldrT="[Texto]"/>
      <dgm:spPr/>
      <dgm:t>
        <a:bodyPr/>
        <a:lstStyle/>
        <a:p>
          <a:r>
            <a:rPr lang="es-MX" dirty="0" smtClean="0"/>
            <a:t>Asesorar proyectos</a:t>
          </a:r>
          <a:endParaRPr lang="es-ES" dirty="0"/>
        </a:p>
      </dgm:t>
    </dgm:pt>
    <dgm:pt modelId="{9E1632F0-59F9-484C-A553-D610CC13EAC8}" type="parTrans" cxnId="{F32ABC48-716D-4192-9BA6-0FACD729DA13}">
      <dgm:prSet/>
      <dgm:spPr/>
      <dgm:t>
        <a:bodyPr/>
        <a:lstStyle/>
        <a:p>
          <a:endParaRPr lang="es-ES"/>
        </a:p>
      </dgm:t>
    </dgm:pt>
    <dgm:pt modelId="{8C75B374-0055-479A-A726-C293E33E454D}" type="sibTrans" cxnId="{F32ABC48-716D-4192-9BA6-0FACD729DA13}">
      <dgm:prSet/>
      <dgm:spPr/>
      <dgm:t>
        <a:bodyPr/>
        <a:lstStyle/>
        <a:p>
          <a:endParaRPr lang="es-ES"/>
        </a:p>
      </dgm:t>
    </dgm:pt>
    <dgm:pt modelId="{4576BA44-CEA9-41C6-A17D-3760E9098FF5}">
      <dgm:prSet phldrT="[Texto]"/>
      <dgm:spPr/>
      <dgm:t>
        <a:bodyPr/>
        <a:lstStyle/>
        <a:p>
          <a:r>
            <a:rPr lang="es-MX" dirty="0" smtClean="0"/>
            <a:t>Promover el ahorro, el financiamiento y la inversión</a:t>
          </a:r>
          <a:endParaRPr lang="es-ES" dirty="0"/>
        </a:p>
      </dgm:t>
    </dgm:pt>
    <dgm:pt modelId="{0345A71F-6202-42EE-AF4F-9E1567670B91}" type="parTrans" cxnId="{4D654C13-CF0B-4560-8FB1-46759ED96136}">
      <dgm:prSet/>
      <dgm:spPr/>
      <dgm:t>
        <a:bodyPr/>
        <a:lstStyle/>
        <a:p>
          <a:endParaRPr lang="es-ES"/>
        </a:p>
      </dgm:t>
    </dgm:pt>
    <dgm:pt modelId="{A6EC7985-8CAE-4568-953C-2513098C6478}" type="sibTrans" cxnId="{4D654C13-CF0B-4560-8FB1-46759ED96136}">
      <dgm:prSet/>
      <dgm:spPr/>
      <dgm:t>
        <a:bodyPr/>
        <a:lstStyle/>
        <a:p>
          <a:endParaRPr lang="es-ES"/>
        </a:p>
      </dgm:t>
    </dgm:pt>
    <dgm:pt modelId="{A5C34656-B4A0-4C55-8088-21899BE5CDFA}">
      <dgm:prSet/>
      <dgm:spPr/>
      <dgm:t>
        <a:bodyPr/>
        <a:lstStyle/>
        <a:p>
          <a:r>
            <a:rPr lang="es-MX" smtClean="0"/>
            <a:t>Líneas de financiamiento</a:t>
          </a:r>
          <a:endParaRPr lang="es-MX"/>
        </a:p>
      </dgm:t>
    </dgm:pt>
    <dgm:pt modelId="{E5AA71F5-6F5A-44B3-BCC0-C502814D3AAE}" type="parTrans" cxnId="{3FC48529-297A-4EB8-BE77-F9074853B31F}">
      <dgm:prSet/>
      <dgm:spPr/>
      <dgm:t>
        <a:bodyPr/>
        <a:lstStyle/>
        <a:p>
          <a:endParaRPr lang="es-ES"/>
        </a:p>
      </dgm:t>
    </dgm:pt>
    <dgm:pt modelId="{09821972-ACAE-4F62-8203-E0CA4A41D073}" type="sibTrans" cxnId="{3FC48529-297A-4EB8-BE77-F9074853B31F}">
      <dgm:prSet/>
      <dgm:spPr/>
      <dgm:t>
        <a:bodyPr/>
        <a:lstStyle/>
        <a:p>
          <a:endParaRPr lang="es-ES"/>
        </a:p>
      </dgm:t>
    </dgm:pt>
    <dgm:pt modelId="{C6ADBED9-DD06-47E3-8183-71F95EB993AD}">
      <dgm:prSet phldrT="[Texto]"/>
      <dgm:spPr/>
      <dgm:t>
        <a:bodyPr/>
        <a:lstStyle/>
        <a:p>
          <a:r>
            <a:rPr lang="es-MX" dirty="0" smtClean="0"/>
            <a:t>Actuar como agente financiero del sector público en la negociación, contratación y manejo de créditos del exterior</a:t>
          </a:r>
          <a:endParaRPr lang="es-ES" dirty="0"/>
        </a:p>
      </dgm:t>
    </dgm:pt>
    <dgm:pt modelId="{941399C4-8EAA-45A3-9F7F-1A7B7729EA4F}" type="parTrans" cxnId="{0C475363-A6E9-4501-918B-CDA3345C28E6}">
      <dgm:prSet/>
      <dgm:spPr/>
      <dgm:t>
        <a:bodyPr/>
        <a:lstStyle/>
        <a:p>
          <a:endParaRPr lang="es-ES"/>
        </a:p>
      </dgm:t>
    </dgm:pt>
    <dgm:pt modelId="{CED9B88B-5352-4288-9046-7D2DA439DE8B}" type="sibTrans" cxnId="{0C475363-A6E9-4501-918B-CDA3345C28E6}">
      <dgm:prSet/>
      <dgm:spPr/>
      <dgm:t>
        <a:bodyPr/>
        <a:lstStyle/>
        <a:p>
          <a:endParaRPr lang="es-ES"/>
        </a:p>
      </dgm:t>
    </dgm:pt>
    <dgm:pt modelId="{9B94CC1A-F8F5-488A-A1B0-54F3F56E7183}">
      <dgm:prSet phldrT="[Texto]"/>
      <dgm:spPr/>
      <dgm:t>
        <a:bodyPr/>
        <a:lstStyle/>
        <a:p>
          <a:r>
            <a:rPr lang="es-MX" dirty="0" smtClean="0"/>
            <a:t>Proveer el mercado de valores para canalizar recursos al sector industrial</a:t>
          </a:r>
          <a:endParaRPr lang="es-ES" dirty="0"/>
        </a:p>
      </dgm:t>
    </dgm:pt>
    <dgm:pt modelId="{4325B48D-9D12-4A76-B8DC-EFC05D523CDC}" type="parTrans" cxnId="{165D63A5-0FE0-4432-909B-03452CFC7B11}">
      <dgm:prSet/>
      <dgm:spPr/>
      <dgm:t>
        <a:bodyPr/>
        <a:lstStyle/>
        <a:p>
          <a:endParaRPr lang="es-ES"/>
        </a:p>
      </dgm:t>
    </dgm:pt>
    <dgm:pt modelId="{65A5E846-2878-4EF2-ACD1-9B1142850A43}" type="sibTrans" cxnId="{165D63A5-0FE0-4432-909B-03452CFC7B11}">
      <dgm:prSet/>
      <dgm:spPr/>
      <dgm:t>
        <a:bodyPr/>
        <a:lstStyle/>
        <a:p>
          <a:endParaRPr lang="es-ES"/>
        </a:p>
      </dgm:t>
    </dgm:pt>
    <dgm:pt modelId="{FEFD6AD1-8CDC-417D-AB6B-E1C78A2AF54C}">
      <dgm:prSet/>
      <dgm:spPr/>
      <dgm:t>
        <a:bodyPr/>
        <a:lstStyle/>
        <a:p>
          <a:r>
            <a:rPr lang="es-MX" smtClean="0"/>
            <a:t>Brindar asistencia técnica como un servicio complementario a los financiamientos que otorgan</a:t>
          </a:r>
          <a:endParaRPr lang="es-MX"/>
        </a:p>
      </dgm:t>
    </dgm:pt>
    <dgm:pt modelId="{07DC683D-9408-4119-B5D6-615810E19F57}" type="parTrans" cxnId="{0797B000-851F-4E18-8AF7-490C531C0D7B}">
      <dgm:prSet/>
      <dgm:spPr/>
      <dgm:t>
        <a:bodyPr/>
        <a:lstStyle/>
        <a:p>
          <a:endParaRPr lang="es-ES"/>
        </a:p>
      </dgm:t>
    </dgm:pt>
    <dgm:pt modelId="{D5D1A004-65F1-480C-803A-67A642421E86}" type="sibTrans" cxnId="{0797B000-851F-4E18-8AF7-490C531C0D7B}">
      <dgm:prSet/>
      <dgm:spPr/>
      <dgm:t>
        <a:bodyPr/>
        <a:lstStyle/>
        <a:p>
          <a:endParaRPr lang="es-ES"/>
        </a:p>
      </dgm:t>
    </dgm:pt>
    <dgm:pt modelId="{3B688C90-A235-4924-B764-A969622A3EF5}" type="pres">
      <dgm:prSet presAssocID="{95D71BB0-6777-40E5-8598-50C90D983325}" presName="Name0" presStyleCnt="0">
        <dgm:presLayoutVars>
          <dgm:dir/>
          <dgm:resizeHandles val="exact"/>
        </dgm:presLayoutVars>
      </dgm:prSet>
      <dgm:spPr/>
    </dgm:pt>
    <dgm:pt modelId="{A8AC11ED-4850-46EE-B92E-C9DACADDC4CC}" type="pres">
      <dgm:prSet presAssocID="{6C50DCF5-1A22-4050-9364-B6BC4155D28F}" presName="composite" presStyleCnt="0"/>
      <dgm:spPr/>
    </dgm:pt>
    <dgm:pt modelId="{DF198339-36A0-4882-8C52-4238813DF46C}" type="pres">
      <dgm:prSet presAssocID="{6C50DCF5-1A22-4050-9364-B6BC4155D28F}" presName="rect1" presStyleLbl="trAlignAcc1" presStyleIdx="0" presStyleCnt="7">
        <dgm:presLayoutVars>
          <dgm:bulletEnabled val="1"/>
        </dgm:presLayoutVars>
      </dgm:prSet>
      <dgm:spPr/>
      <dgm:t>
        <a:bodyPr/>
        <a:lstStyle/>
        <a:p>
          <a:endParaRPr lang="es-ES"/>
        </a:p>
      </dgm:t>
    </dgm:pt>
    <dgm:pt modelId="{D4CA1887-D8E7-4F3D-9D3E-D3D2F5A79211}" type="pres">
      <dgm:prSet presAssocID="{6C50DCF5-1A22-4050-9364-B6BC4155D28F}" presName="rect2" presStyleLbl="fgImgPlace1" presStyleIdx="0" presStyleCnt="7"/>
      <dgm:spPr>
        <a:blipFill rotWithShape="1">
          <a:blip xmlns:r="http://schemas.openxmlformats.org/officeDocument/2006/relationships" r:embed="rId1"/>
          <a:stretch>
            <a:fillRect/>
          </a:stretch>
        </a:blipFill>
      </dgm:spPr>
    </dgm:pt>
    <dgm:pt modelId="{C2099279-F76B-4F7B-A52B-E8EA0E3F691A}" type="pres">
      <dgm:prSet presAssocID="{ADA9B044-44D6-4D22-8F3B-56BB67691D5B}" presName="sibTrans" presStyleCnt="0"/>
      <dgm:spPr/>
    </dgm:pt>
    <dgm:pt modelId="{ACE350DF-7727-48E9-8488-03E576A49371}" type="pres">
      <dgm:prSet presAssocID="{A5C34656-B4A0-4C55-8088-21899BE5CDFA}" presName="composite" presStyleCnt="0"/>
      <dgm:spPr/>
    </dgm:pt>
    <dgm:pt modelId="{7F42D33A-17CA-45CA-9CEC-C633B3CDD991}" type="pres">
      <dgm:prSet presAssocID="{A5C34656-B4A0-4C55-8088-21899BE5CDFA}" presName="rect1" presStyleLbl="trAlignAcc1" presStyleIdx="1" presStyleCnt="7">
        <dgm:presLayoutVars>
          <dgm:bulletEnabled val="1"/>
        </dgm:presLayoutVars>
      </dgm:prSet>
      <dgm:spPr/>
      <dgm:t>
        <a:bodyPr/>
        <a:lstStyle/>
        <a:p>
          <a:endParaRPr lang="es-ES"/>
        </a:p>
      </dgm:t>
    </dgm:pt>
    <dgm:pt modelId="{8222EBEC-0963-4E9B-9977-93A55F6FD443}" type="pres">
      <dgm:prSet presAssocID="{A5C34656-B4A0-4C55-8088-21899BE5CDFA}" presName="rect2" presStyleLbl="fgImgPlace1" presStyleIdx="1" presStyleCnt="7" custLinFactNeighborY="2860"/>
      <dgm:spPr>
        <a:blipFill rotWithShape="1">
          <a:blip xmlns:r="http://schemas.openxmlformats.org/officeDocument/2006/relationships" r:embed="rId2"/>
          <a:stretch>
            <a:fillRect/>
          </a:stretch>
        </a:blipFill>
      </dgm:spPr>
    </dgm:pt>
    <dgm:pt modelId="{6A8B5593-A8EC-424E-B401-FCB4C72E63BD}" type="pres">
      <dgm:prSet presAssocID="{09821972-ACAE-4F62-8203-E0CA4A41D073}" presName="sibTrans" presStyleCnt="0"/>
      <dgm:spPr/>
    </dgm:pt>
    <dgm:pt modelId="{542D8452-37A9-41D4-9E30-DA8C7BF577B2}" type="pres">
      <dgm:prSet presAssocID="{4C3024DA-A14B-49B9-83C1-051C0140681F}" presName="composite" presStyleCnt="0"/>
      <dgm:spPr/>
    </dgm:pt>
    <dgm:pt modelId="{A2D99CC1-6517-4A83-B009-4BB363F422A1}" type="pres">
      <dgm:prSet presAssocID="{4C3024DA-A14B-49B9-83C1-051C0140681F}" presName="rect1" presStyleLbl="trAlignAcc1" presStyleIdx="2" presStyleCnt="7">
        <dgm:presLayoutVars>
          <dgm:bulletEnabled val="1"/>
        </dgm:presLayoutVars>
      </dgm:prSet>
      <dgm:spPr/>
      <dgm:t>
        <a:bodyPr/>
        <a:lstStyle/>
        <a:p>
          <a:endParaRPr lang="es-ES"/>
        </a:p>
      </dgm:t>
    </dgm:pt>
    <dgm:pt modelId="{CF319661-BC1C-4A89-B406-47C6DAA739DC}" type="pres">
      <dgm:prSet presAssocID="{4C3024DA-A14B-49B9-83C1-051C0140681F}" presName="rect2" presStyleLbl="fgImgPlace1" presStyleIdx="2" presStyleCnt="7"/>
      <dgm:spPr>
        <a:blipFill rotWithShape="1">
          <a:blip xmlns:r="http://schemas.openxmlformats.org/officeDocument/2006/relationships" r:embed="rId3"/>
          <a:stretch>
            <a:fillRect/>
          </a:stretch>
        </a:blipFill>
      </dgm:spPr>
    </dgm:pt>
    <dgm:pt modelId="{4817AE78-0FB9-471A-8150-55B614B3C2BF}" type="pres">
      <dgm:prSet presAssocID="{8C75B374-0055-479A-A726-C293E33E454D}" presName="sibTrans" presStyleCnt="0"/>
      <dgm:spPr/>
    </dgm:pt>
    <dgm:pt modelId="{C582952F-78AE-46BE-A481-F8ED23B162E1}" type="pres">
      <dgm:prSet presAssocID="{4576BA44-CEA9-41C6-A17D-3760E9098FF5}" presName="composite" presStyleCnt="0"/>
      <dgm:spPr/>
    </dgm:pt>
    <dgm:pt modelId="{6EDF6EA1-C716-49F3-80C2-37BC3251955B}" type="pres">
      <dgm:prSet presAssocID="{4576BA44-CEA9-41C6-A17D-3760E9098FF5}" presName="rect1" presStyleLbl="trAlignAcc1" presStyleIdx="3" presStyleCnt="7">
        <dgm:presLayoutVars>
          <dgm:bulletEnabled val="1"/>
        </dgm:presLayoutVars>
      </dgm:prSet>
      <dgm:spPr/>
      <dgm:t>
        <a:bodyPr/>
        <a:lstStyle/>
        <a:p>
          <a:endParaRPr lang="es-ES"/>
        </a:p>
      </dgm:t>
    </dgm:pt>
    <dgm:pt modelId="{D4D938B6-B6F7-4976-ADA4-139ABCD5E5AA}" type="pres">
      <dgm:prSet presAssocID="{4576BA44-CEA9-41C6-A17D-3760E9098FF5}" presName="rect2" presStyleLbl="fgImgPlace1" presStyleIdx="3" presStyleCnt="7"/>
      <dgm:spPr>
        <a:blipFill rotWithShape="1">
          <a:blip xmlns:r="http://schemas.openxmlformats.org/officeDocument/2006/relationships" r:embed="rId4"/>
          <a:stretch>
            <a:fillRect/>
          </a:stretch>
        </a:blipFill>
      </dgm:spPr>
    </dgm:pt>
    <dgm:pt modelId="{B48C286D-EEF3-4521-85FA-07E04DB54889}" type="pres">
      <dgm:prSet presAssocID="{A6EC7985-8CAE-4568-953C-2513098C6478}" presName="sibTrans" presStyleCnt="0"/>
      <dgm:spPr/>
    </dgm:pt>
    <dgm:pt modelId="{B4BCE203-B1B0-4C35-A95C-82A4AEE40B74}" type="pres">
      <dgm:prSet presAssocID="{C6ADBED9-DD06-47E3-8183-71F95EB993AD}" presName="composite" presStyleCnt="0"/>
      <dgm:spPr/>
    </dgm:pt>
    <dgm:pt modelId="{274D5682-EA24-4CF0-8B33-8D43B39B0B89}" type="pres">
      <dgm:prSet presAssocID="{C6ADBED9-DD06-47E3-8183-71F95EB993AD}" presName="rect1" presStyleLbl="trAlignAcc1" presStyleIdx="4" presStyleCnt="7">
        <dgm:presLayoutVars>
          <dgm:bulletEnabled val="1"/>
        </dgm:presLayoutVars>
      </dgm:prSet>
      <dgm:spPr/>
      <dgm:t>
        <a:bodyPr/>
        <a:lstStyle/>
        <a:p>
          <a:endParaRPr lang="es-ES"/>
        </a:p>
      </dgm:t>
    </dgm:pt>
    <dgm:pt modelId="{401A70DE-0986-4A3D-8707-0C49F9E048CB}" type="pres">
      <dgm:prSet presAssocID="{C6ADBED9-DD06-47E3-8183-71F95EB993AD}" presName="rect2" presStyleLbl="fgImgPlace1" presStyleIdx="4" presStyleCnt="7"/>
      <dgm:spPr>
        <a:blipFill rotWithShape="1">
          <a:blip xmlns:r="http://schemas.openxmlformats.org/officeDocument/2006/relationships" r:embed="rId5"/>
          <a:stretch>
            <a:fillRect/>
          </a:stretch>
        </a:blipFill>
      </dgm:spPr>
    </dgm:pt>
    <dgm:pt modelId="{ABAFB88E-6451-46B5-902F-5FCD34A04FFD}" type="pres">
      <dgm:prSet presAssocID="{CED9B88B-5352-4288-9046-7D2DA439DE8B}" presName="sibTrans" presStyleCnt="0"/>
      <dgm:spPr/>
    </dgm:pt>
    <dgm:pt modelId="{0CD4FEED-BD0F-436A-983A-3C24DD1E0C41}" type="pres">
      <dgm:prSet presAssocID="{9B94CC1A-F8F5-488A-A1B0-54F3F56E7183}" presName="composite" presStyleCnt="0"/>
      <dgm:spPr/>
    </dgm:pt>
    <dgm:pt modelId="{457B418C-F03D-4389-9D3F-43B665A6CD1D}" type="pres">
      <dgm:prSet presAssocID="{9B94CC1A-F8F5-488A-A1B0-54F3F56E7183}" presName="rect1" presStyleLbl="trAlignAcc1" presStyleIdx="5" presStyleCnt="7">
        <dgm:presLayoutVars>
          <dgm:bulletEnabled val="1"/>
        </dgm:presLayoutVars>
      </dgm:prSet>
      <dgm:spPr/>
      <dgm:t>
        <a:bodyPr/>
        <a:lstStyle/>
        <a:p>
          <a:endParaRPr lang="es-ES"/>
        </a:p>
      </dgm:t>
    </dgm:pt>
    <dgm:pt modelId="{B29C6DAB-AB14-4316-8FE3-94A32385308E}" type="pres">
      <dgm:prSet presAssocID="{9B94CC1A-F8F5-488A-A1B0-54F3F56E7183}" presName="rect2" presStyleLbl="fgImgPlace1" presStyleIdx="5" presStyleCnt="7"/>
      <dgm:spPr>
        <a:blipFill rotWithShape="1">
          <a:blip xmlns:r="http://schemas.openxmlformats.org/officeDocument/2006/relationships" r:embed="rId6"/>
          <a:stretch>
            <a:fillRect/>
          </a:stretch>
        </a:blipFill>
      </dgm:spPr>
    </dgm:pt>
    <dgm:pt modelId="{DA3F7332-85FD-48A4-96D4-86CE6AD148D2}" type="pres">
      <dgm:prSet presAssocID="{65A5E846-2878-4EF2-ACD1-9B1142850A43}" presName="sibTrans" presStyleCnt="0"/>
      <dgm:spPr/>
    </dgm:pt>
    <dgm:pt modelId="{3C3634FF-4FB8-4D82-815D-72662FF149AB}" type="pres">
      <dgm:prSet presAssocID="{FEFD6AD1-8CDC-417D-AB6B-E1C78A2AF54C}" presName="composite" presStyleCnt="0"/>
      <dgm:spPr/>
    </dgm:pt>
    <dgm:pt modelId="{9CAE5AD4-2B71-46DF-BBA3-5C36FF8D833E}" type="pres">
      <dgm:prSet presAssocID="{FEFD6AD1-8CDC-417D-AB6B-E1C78A2AF54C}" presName="rect1" presStyleLbl="trAlignAcc1" presStyleIdx="6" presStyleCnt="7">
        <dgm:presLayoutVars>
          <dgm:bulletEnabled val="1"/>
        </dgm:presLayoutVars>
      </dgm:prSet>
      <dgm:spPr/>
      <dgm:t>
        <a:bodyPr/>
        <a:lstStyle/>
        <a:p>
          <a:endParaRPr lang="es-ES"/>
        </a:p>
      </dgm:t>
    </dgm:pt>
    <dgm:pt modelId="{D97F5E03-065B-495C-A083-4749D5FE0292}" type="pres">
      <dgm:prSet presAssocID="{FEFD6AD1-8CDC-417D-AB6B-E1C78A2AF54C}" presName="rect2" presStyleLbl="fgImgPlace1" presStyleIdx="6" presStyleCnt="7"/>
      <dgm:spPr>
        <a:blipFill rotWithShape="1">
          <a:blip xmlns:r="http://schemas.openxmlformats.org/officeDocument/2006/relationships" r:embed="rId7"/>
          <a:stretch>
            <a:fillRect/>
          </a:stretch>
        </a:blipFill>
      </dgm:spPr>
    </dgm:pt>
  </dgm:ptLst>
  <dgm:cxnLst>
    <dgm:cxn modelId="{54F18944-604D-4BBD-A57E-40A25ADF4DDF}" type="presOf" srcId="{4576BA44-CEA9-41C6-A17D-3760E9098FF5}" destId="{6EDF6EA1-C716-49F3-80C2-37BC3251955B}" srcOrd="0" destOrd="0" presId="urn:microsoft.com/office/officeart/2008/layout/PictureStrips"/>
    <dgm:cxn modelId="{ECFDA1D4-5C3E-4B14-87F4-AFA5F24F848A}" type="presOf" srcId="{A5C34656-B4A0-4C55-8088-21899BE5CDFA}" destId="{7F42D33A-17CA-45CA-9CEC-C633B3CDD991}" srcOrd="0" destOrd="0" presId="urn:microsoft.com/office/officeart/2008/layout/PictureStrips"/>
    <dgm:cxn modelId="{5D07E364-0758-4F7B-BC1C-8DCA5AF2EC66}" type="presOf" srcId="{6C50DCF5-1A22-4050-9364-B6BC4155D28F}" destId="{DF198339-36A0-4882-8C52-4238813DF46C}" srcOrd="0" destOrd="0" presId="urn:microsoft.com/office/officeart/2008/layout/PictureStrips"/>
    <dgm:cxn modelId="{4017A546-EA35-4FEF-9D17-1E88C5C3C82E}" type="presOf" srcId="{C6ADBED9-DD06-47E3-8183-71F95EB993AD}" destId="{274D5682-EA24-4CF0-8B33-8D43B39B0B89}" srcOrd="0" destOrd="0" presId="urn:microsoft.com/office/officeart/2008/layout/PictureStrips"/>
    <dgm:cxn modelId="{3FC48529-297A-4EB8-BE77-F9074853B31F}" srcId="{95D71BB0-6777-40E5-8598-50C90D983325}" destId="{A5C34656-B4A0-4C55-8088-21899BE5CDFA}" srcOrd="1" destOrd="0" parTransId="{E5AA71F5-6F5A-44B3-BCC0-C502814D3AAE}" sibTransId="{09821972-ACAE-4F62-8203-E0CA4A41D073}"/>
    <dgm:cxn modelId="{5FF96A4E-B0CA-495C-876D-1A98FDEA42B3}" type="presOf" srcId="{FEFD6AD1-8CDC-417D-AB6B-E1C78A2AF54C}" destId="{9CAE5AD4-2B71-46DF-BBA3-5C36FF8D833E}" srcOrd="0" destOrd="0" presId="urn:microsoft.com/office/officeart/2008/layout/PictureStrips"/>
    <dgm:cxn modelId="{21149141-1103-4065-89C6-D820ADC69E1B}" srcId="{95D71BB0-6777-40E5-8598-50C90D983325}" destId="{6C50DCF5-1A22-4050-9364-B6BC4155D28F}" srcOrd="0" destOrd="0" parTransId="{AEE92F76-1AD2-4B25-B7F4-899A30632990}" sibTransId="{ADA9B044-44D6-4D22-8F3B-56BB67691D5B}"/>
    <dgm:cxn modelId="{0797B000-851F-4E18-8AF7-490C531C0D7B}" srcId="{95D71BB0-6777-40E5-8598-50C90D983325}" destId="{FEFD6AD1-8CDC-417D-AB6B-E1C78A2AF54C}" srcOrd="6" destOrd="0" parTransId="{07DC683D-9408-4119-B5D6-615810E19F57}" sibTransId="{D5D1A004-65F1-480C-803A-67A642421E86}"/>
    <dgm:cxn modelId="{F32ABC48-716D-4192-9BA6-0FACD729DA13}" srcId="{95D71BB0-6777-40E5-8598-50C90D983325}" destId="{4C3024DA-A14B-49B9-83C1-051C0140681F}" srcOrd="2" destOrd="0" parTransId="{9E1632F0-59F9-484C-A553-D610CC13EAC8}" sibTransId="{8C75B374-0055-479A-A726-C293E33E454D}"/>
    <dgm:cxn modelId="{01E810AE-6D95-43F8-B066-3B78276CE75A}" type="presOf" srcId="{9B94CC1A-F8F5-488A-A1B0-54F3F56E7183}" destId="{457B418C-F03D-4389-9D3F-43B665A6CD1D}" srcOrd="0" destOrd="0" presId="urn:microsoft.com/office/officeart/2008/layout/PictureStrips"/>
    <dgm:cxn modelId="{165D63A5-0FE0-4432-909B-03452CFC7B11}" srcId="{95D71BB0-6777-40E5-8598-50C90D983325}" destId="{9B94CC1A-F8F5-488A-A1B0-54F3F56E7183}" srcOrd="5" destOrd="0" parTransId="{4325B48D-9D12-4A76-B8DC-EFC05D523CDC}" sibTransId="{65A5E846-2878-4EF2-ACD1-9B1142850A43}"/>
    <dgm:cxn modelId="{0C475363-A6E9-4501-918B-CDA3345C28E6}" srcId="{95D71BB0-6777-40E5-8598-50C90D983325}" destId="{C6ADBED9-DD06-47E3-8183-71F95EB993AD}" srcOrd="4" destOrd="0" parTransId="{941399C4-8EAA-45A3-9F7F-1A7B7729EA4F}" sibTransId="{CED9B88B-5352-4288-9046-7D2DA439DE8B}"/>
    <dgm:cxn modelId="{C19FAC01-B928-47A8-8AF8-CBFA08B66E1A}" type="presOf" srcId="{95D71BB0-6777-40E5-8598-50C90D983325}" destId="{3B688C90-A235-4924-B764-A969622A3EF5}" srcOrd="0" destOrd="0" presId="urn:microsoft.com/office/officeart/2008/layout/PictureStrips"/>
    <dgm:cxn modelId="{39F93ADA-CF3B-41DA-9598-7C3A470DE423}" type="presOf" srcId="{4C3024DA-A14B-49B9-83C1-051C0140681F}" destId="{A2D99CC1-6517-4A83-B009-4BB363F422A1}" srcOrd="0" destOrd="0" presId="urn:microsoft.com/office/officeart/2008/layout/PictureStrips"/>
    <dgm:cxn modelId="{4D654C13-CF0B-4560-8FB1-46759ED96136}" srcId="{95D71BB0-6777-40E5-8598-50C90D983325}" destId="{4576BA44-CEA9-41C6-A17D-3760E9098FF5}" srcOrd="3" destOrd="0" parTransId="{0345A71F-6202-42EE-AF4F-9E1567670B91}" sibTransId="{A6EC7985-8CAE-4568-953C-2513098C6478}"/>
    <dgm:cxn modelId="{42CA2F5C-0E5E-47F0-BB96-B8EB84AD0936}" type="presParOf" srcId="{3B688C90-A235-4924-B764-A969622A3EF5}" destId="{A8AC11ED-4850-46EE-B92E-C9DACADDC4CC}" srcOrd="0" destOrd="0" presId="urn:microsoft.com/office/officeart/2008/layout/PictureStrips"/>
    <dgm:cxn modelId="{CEC93F4B-D913-42E9-B95D-6DE4E895C387}" type="presParOf" srcId="{A8AC11ED-4850-46EE-B92E-C9DACADDC4CC}" destId="{DF198339-36A0-4882-8C52-4238813DF46C}" srcOrd="0" destOrd="0" presId="urn:microsoft.com/office/officeart/2008/layout/PictureStrips"/>
    <dgm:cxn modelId="{21A26347-5071-48EA-B427-61A6EFFEE4A1}" type="presParOf" srcId="{A8AC11ED-4850-46EE-B92E-C9DACADDC4CC}" destId="{D4CA1887-D8E7-4F3D-9D3E-D3D2F5A79211}" srcOrd="1" destOrd="0" presId="urn:microsoft.com/office/officeart/2008/layout/PictureStrips"/>
    <dgm:cxn modelId="{4F38BFE7-6027-413F-A5D4-B0F65F1A29BB}" type="presParOf" srcId="{3B688C90-A235-4924-B764-A969622A3EF5}" destId="{C2099279-F76B-4F7B-A52B-E8EA0E3F691A}" srcOrd="1" destOrd="0" presId="urn:microsoft.com/office/officeart/2008/layout/PictureStrips"/>
    <dgm:cxn modelId="{808DD0FA-0407-46F2-80ED-06B525C4B10C}" type="presParOf" srcId="{3B688C90-A235-4924-B764-A969622A3EF5}" destId="{ACE350DF-7727-48E9-8488-03E576A49371}" srcOrd="2" destOrd="0" presId="urn:microsoft.com/office/officeart/2008/layout/PictureStrips"/>
    <dgm:cxn modelId="{11920FD3-2E54-465B-93B4-B4A2F8ED7A0E}" type="presParOf" srcId="{ACE350DF-7727-48E9-8488-03E576A49371}" destId="{7F42D33A-17CA-45CA-9CEC-C633B3CDD991}" srcOrd="0" destOrd="0" presId="urn:microsoft.com/office/officeart/2008/layout/PictureStrips"/>
    <dgm:cxn modelId="{47EFA077-C017-458D-B871-0F81ED220588}" type="presParOf" srcId="{ACE350DF-7727-48E9-8488-03E576A49371}" destId="{8222EBEC-0963-4E9B-9977-93A55F6FD443}" srcOrd="1" destOrd="0" presId="urn:microsoft.com/office/officeart/2008/layout/PictureStrips"/>
    <dgm:cxn modelId="{BAFC1338-6B5F-4069-8F2B-91FFF5389698}" type="presParOf" srcId="{3B688C90-A235-4924-B764-A969622A3EF5}" destId="{6A8B5593-A8EC-424E-B401-FCB4C72E63BD}" srcOrd="3" destOrd="0" presId="urn:microsoft.com/office/officeart/2008/layout/PictureStrips"/>
    <dgm:cxn modelId="{A214FCDC-E245-4164-AF3F-B86F6864773A}" type="presParOf" srcId="{3B688C90-A235-4924-B764-A969622A3EF5}" destId="{542D8452-37A9-41D4-9E30-DA8C7BF577B2}" srcOrd="4" destOrd="0" presId="urn:microsoft.com/office/officeart/2008/layout/PictureStrips"/>
    <dgm:cxn modelId="{F1D87974-4533-444C-839E-EA95F8505E5E}" type="presParOf" srcId="{542D8452-37A9-41D4-9E30-DA8C7BF577B2}" destId="{A2D99CC1-6517-4A83-B009-4BB363F422A1}" srcOrd="0" destOrd="0" presId="urn:microsoft.com/office/officeart/2008/layout/PictureStrips"/>
    <dgm:cxn modelId="{E13751D2-DBA3-4D9F-B201-39CEB04FE339}" type="presParOf" srcId="{542D8452-37A9-41D4-9E30-DA8C7BF577B2}" destId="{CF319661-BC1C-4A89-B406-47C6DAA739DC}" srcOrd="1" destOrd="0" presId="urn:microsoft.com/office/officeart/2008/layout/PictureStrips"/>
    <dgm:cxn modelId="{134887D7-655F-4E02-AC8E-4E947C2A0288}" type="presParOf" srcId="{3B688C90-A235-4924-B764-A969622A3EF5}" destId="{4817AE78-0FB9-471A-8150-55B614B3C2BF}" srcOrd="5" destOrd="0" presId="urn:microsoft.com/office/officeart/2008/layout/PictureStrips"/>
    <dgm:cxn modelId="{E8ECCB28-FFEB-4096-B283-81AAB90EAE96}" type="presParOf" srcId="{3B688C90-A235-4924-B764-A969622A3EF5}" destId="{C582952F-78AE-46BE-A481-F8ED23B162E1}" srcOrd="6" destOrd="0" presId="urn:microsoft.com/office/officeart/2008/layout/PictureStrips"/>
    <dgm:cxn modelId="{CEDDDC44-743B-4794-A361-8064AE04BC8A}" type="presParOf" srcId="{C582952F-78AE-46BE-A481-F8ED23B162E1}" destId="{6EDF6EA1-C716-49F3-80C2-37BC3251955B}" srcOrd="0" destOrd="0" presId="urn:microsoft.com/office/officeart/2008/layout/PictureStrips"/>
    <dgm:cxn modelId="{D62D96FC-5996-4616-8E28-F5A66726D3D1}" type="presParOf" srcId="{C582952F-78AE-46BE-A481-F8ED23B162E1}" destId="{D4D938B6-B6F7-4976-ADA4-139ABCD5E5AA}" srcOrd="1" destOrd="0" presId="urn:microsoft.com/office/officeart/2008/layout/PictureStrips"/>
    <dgm:cxn modelId="{00AA2997-2C83-440A-9208-2C3FCBF45DA1}" type="presParOf" srcId="{3B688C90-A235-4924-B764-A969622A3EF5}" destId="{B48C286D-EEF3-4521-85FA-07E04DB54889}" srcOrd="7" destOrd="0" presId="urn:microsoft.com/office/officeart/2008/layout/PictureStrips"/>
    <dgm:cxn modelId="{03AFD14C-E576-45CF-B3CA-E3587FFDE98E}" type="presParOf" srcId="{3B688C90-A235-4924-B764-A969622A3EF5}" destId="{B4BCE203-B1B0-4C35-A95C-82A4AEE40B74}" srcOrd="8" destOrd="0" presId="urn:microsoft.com/office/officeart/2008/layout/PictureStrips"/>
    <dgm:cxn modelId="{BA38D8F0-FC95-4CAD-BD8C-C4CDE9BD4F6B}" type="presParOf" srcId="{B4BCE203-B1B0-4C35-A95C-82A4AEE40B74}" destId="{274D5682-EA24-4CF0-8B33-8D43B39B0B89}" srcOrd="0" destOrd="0" presId="urn:microsoft.com/office/officeart/2008/layout/PictureStrips"/>
    <dgm:cxn modelId="{D097EBA2-B1F2-490C-B438-91409461ACE3}" type="presParOf" srcId="{B4BCE203-B1B0-4C35-A95C-82A4AEE40B74}" destId="{401A70DE-0986-4A3D-8707-0C49F9E048CB}" srcOrd="1" destOrd="0" presId="urn:microsoft.com/office/officeart/2008/layout/PictureStrips"/>
    <dgm:cxn modelId="{582BA92B-6581-4219-B555-05ADF0A6A95A}" type="presParOf" srcId="{3B688C90-A235-4924-B764-A969622A3EF5}" destId="{ABAFB88E-6451-46B5-902F-5FCD34A04FFD}" srcOrd="9" destOrd="0" presId="urn:microsoft.com/office/officeart/2008/layout/PictureStrips"/>
    <dgm:cxn modelId="{41E42531-88C1-40F2-BD89-8E757B0105B2}" type="presParOf" srcId="{3B688C90-A235-4924-B764-A969622A3EF5}" destId="{0CD4FEED-BD0F-436A-983A-3C24DD1E0C41}" srcOrd="10" destOrd="0" presId="urn:microsoft.com/office/officeart/2008/layout/PictureStrips"/>
    <dgm:cxn modelId="{CFD0988F-72A1-4CD0-9A35-0651482FB45E}" type="presParOf" srcId="{0CD4FEED-BD0F-436A-983A-3C24DD1E0C41}" destId="{457B418C-F03D-4389-9D3F-43B665A6CD1D}" srcOrd="0" destOrd="0" presId="urn:microsoft.com/office/officeart/2008/layout/PictureStrips"/>
    <dgm:cxn modelId="{256F0E2F-A82F-486C-8C4C-7186DD60AEAF}" type="presParOf" srcId="{0CD4FEED-BD0F-436A-983A-3C24DD1E0C41}" destId="{B29C6DAB-AB14-4316-8FE3-94A32385308E}" srcOrd="1" destOrd="0" presId="urn:microsoft.com/office/officeart/2008/layout/PictureStrips"/>
    <dgm:cxn modelId="{366BAFCB-E79C-47DC-8A20-13FD008E5D5E}" type="presParOf" srcId="{3B688C90-A235-4924-B764-A969622A3EF5}" destId="{DA3F7332-85FD-48A4-96D4-86CE6AD148D2}" srcOrd="11" destOrd="0" presId="urn:microsoft.com/office/officeart/2008/layout/PictureStrips"/>
    <dgm:cxn modelId="{F1A8210F-BFCB-480B-9766-E9AB48F2714A}" type="presParOf" srcId="{3B688C90-A235-4924-B764-A969622A3EF5}" destId="{3C3634FF-4FB8-4D82-815D-72662FF149AB}" srcOrd="12" destOrd="0" presId="urn:microsoft.com/office/officeart/2008/layout/PictureStrips"/>
    <dgm:cxn modelId="{40F8056D-B4B7-4E63-990E-DFF0C81A7103}" type="presParOf" srcId="{3C3634FF-4FB8-4D82-815D-72662FF149AB}" destId="{9CAE5AD4-2B71-46DF-BBA3-5C36FF8D833E}" srcOrd="0" destOrd="0" presId="urn:microsoft.com/office/officeart/2008/layout/PictureStrips"/>
    <dgm:cxn modelId="{A9F0D432-6406-4540-8054-348D7A74BAC9}" type="presParOf" srcId="{3C3634FF-4FB8-4D82-815D-72662FF149AB}" destId="{D97F5E03-065B-495C-A083-4749D5FE0292}"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F9752A4-FB2A-4B2C-A931-8D6BC72BB46B}"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ES"/>
        </a:p>
      </dgm:t>
    </dgm:pt>
    <dgm:pt modelId="{DF2ACE4C-C60C-4BF2-8260-9BA30594D269}">
      <dgm:prSet phldrT="[Texto]"/>
      <dgm:spPr/>
      <dgm:t>
        <a:bodyPr/>
        <a:lstStyle/>
        <a:p>
          <a:r>
            <a:rPr lang="es-MX" b="1" dirty="0" smtClean="0"/>
            <a:t>¿Qué es?</a:t>
          </a:r>
        </a:p>
        <a:p>
          <a:r>
            <a:rPr lang="es-MX" dirty="0" smtClean="0"/>
            <a:t>La Financiera Nacional de Desarrollo Agropecuario, Rural, Forestal y Pesquero es la Institución encargada de impulsar el desarrollo de las actividades agropecuarias, forestales, pesqueras y todas las demás actividades económicas vinculadas al medio rural.</a:t>
          </a:r>
          <a:endParaRPr lang="es-ES" dirty="0"/>
        </a:p>
      </dgm:t>
    </dgm:pt>
    <dgm:pt modelId="{0B8DB98D-1A6E-4217-84A5-17255CF6E060}" type="parTrans" cxnId="{A2372E8F-997D-43D2-B10A-0FF4FDD2633E}">
      <dgm:prSet/>
      <dgm:spPr/>
      <dgm:t>
        <a:bodyPr/>
        <a:lstStyle/>
        <a:p>
          <a:endParaRPr lang="es-ES"/>
        </a:p>
      </dgm:t>
    </dgm:pt>
    <dgm:pt modelId="{9131D27E-6A3E-46DF-A38A-DBD21DE2D1E0}" type="sibTrans" cxnId="{A2372E8F-997D-43D2-B10A-0FF4FDD2633E}">
      <dgm:prSet/>
      <dgm:spPr/>
      <dgm:t>
        <a:bodyPr/>
        <a:lstStyle/>
        <a:p>
          <a:endParaRPr lang="es-ES"/>
        </a:p>
      </dgm:t>
    </dgm:pt>
    <dgm:pt modelId="{2F6E0D76-1712-4061-B750-CA3882606510}">
      <dgm:prSet phldrT="[Texto]"/>
      <dgm:spPr/>
      <dgm:t>
        <a:bodyPr/>
        <a:lstStyle/>
        <a:p>
          <a:r>
            <a:rPr lang="es-MX" b="1" dirty="0" smtClean="0"/>
            <a:t>¿Qué hace?</a:t>
          </a:r>
        </a:p>
        <a:p>
          <a:r>
            <a:rPr lang="es-MX" dirty="0" smtClean="0"/>
            <a:t>Esta Institución apoya, a través de una serie de programas y productos, las actividades del sector rural enfocando su atención en los pequeños y medianos productores.</a:t>
          </a:r>
          <a:endParaRPr lang="es-ES" dirty="0"/>
        </a:p>
      </dgm:t>
    </dgm:pt>
    <dgm:pt modelId="{82CFD07E-DAEB-4357-8F22-463C75A2D00B}" type="parTrans" cxnId="{6BA5D879-A2EE-4FBA-9F5D-9A9DD736BF2E}">
      <dgm:prSet/>
      <dgm:spPr/>
      <dgm:t>
        <a:bodyPr/>
        <a:lstStyle/>
        <a:p>
          <a:endParaRPr lang="es-ES"/>
        </a:p>
      </dgm:t>
    </dgm:pt>
    <dgm:pt modelId="{787C99A8-B060-48A1-8BCE-7FE63C16D43F}" type="sibTrans" cxnId="{6BA5D879-A2EE-4FBA-9F5D-9A9DD736BF2E}">
      <dgm:prSet/>
      <dgm:spPr/>
      <dgm:t>
        <a:bodyPr/>
        <a:lstStyle/>
        <a:p>
          <a:endParaRPr lang="es-ES"/>
        </a:p>
      </dgm:t>
    </dgm:pt>
    <dgm:pt modelId="{FD1B3FFF-C1F4-40BD-8535-9000837A8CFD}" type="pres">
      <dgm:prSet presAssocID="{6F9752A4-FB2A-4B2C-A931-8D6BC72BB46B}" presName="Name0" presStyleCnt="0">
        <dgm:presLayoutVars>
          <dgm:dir/>
          <dgm:animLvl val="lvl"/>
          <dgm:resizeHandles val="exact"/>
        </dgm:presLayoutVars>
      </dgm:prSet>
      <dgm:spPr/>
      <dgm:t>
        <a:bodyPr/>
        <a:lstStyle/>
        <a:p>
          <a:endParaRPr lang="es-ES"/>
        </a:p>
      </dgm:t>
    </dgm:pt>
    <dgm:pt modelId="{ED0808E6-FBE4-4CAF-B614-A0DA0FF02E46}" type="pres">
      <dgm:prSet presAssocID="{DF2ACE4C-C60C-4BF2-8260-9BA30594D269}" presName="composite" presStyleCnt="0"/>
      <dgm:spPr/>
    </dgm:pt>
    <dgm:pt modelId="{9B49B03B-67C5-4DE0-8399-D1EEDA701FD8}" type="pres">
      <dgm:prSet presAssocID="{DF2ACE4C-C60C-4BF2-8260-9BA30594D269}" presName="parTx" presStyleLbl="alignNode1" presStyleIdx="0" presStyleCnt="2">
        <dgm:presLayoutVars>
          <dgm:chMax val="0"/>
          <dgm:chPref val="0"/>
          <dgm:bulletEnabled val="1"/>
        </dgm:presLayoutVars>
      </dgm:prSet>
      <dgm:spPr/>
      <dgm:t>
        <a:bodyPr/>
        <a:lstStyle/>
        <a:p>
          <a:endParaRPr lang="es-ES"/>
        </a:p>
      </dgm:t>
    </dgm:pt>
    <dgm:pt modelId="{CC6D0FE5-1442-44DA-B5F6-3ADE2977226A}" type="pres">
      <dgm:prSet presAssocID="{DF2ACE4C-C60C-4BF2-8260-9BA30594D269}" presName="desTx" presStyleLbl="alignAccFollowNode1" presStyleIdx="0" presStyleCnt="2">
        <dgm:presLayoutVars>
          <dgm:bulletEnabled val="1"/>
        </dgm:presLayoutVars>
      </dgm:prSet>
      <dgm:spPr/>
    </dgm:pt>
    <dgm:pt modelId="{868CB65A-8966-42C6-B4F6-8052D1625003}" type="pres">
      <dgm:prSet presAssocID="{9131D27E-6A3E-46DF-A38A-DBD21DE2D1E0}" presName="space" presStyleCnt="0"/>
      <dgm:spPr/>
    </dgm:pt>
    <dgm:pt modelId="{15522A81-885E-4EEF-8AAE-6059901A74FB}" type="pres">
      <dgm:prSet presAssocID="{2F6E0D76-1712-4061-B750-CA3882606510}" presName="composite" presStyleCnt="0"/>
      <dgm:spPr/>
    </dgm:pt>
    <dgm:pt modelId="{4C9AA4E4-CD54-491A-AA35-249FAB311A20}" type="pres">
      <dgm:prSet presAssocID="{2F6E0D76-1712-4061-B750-CA3882606510}" presName="parTx" presStyleLbl="alignNode1" presStyleIdx="1" presStyleCnt="2">
        <dgm:presLayoutVars>
          <dgm:chMax val="0"/>
          <dgm:chPref val="0"/>
          <dgm:bulletEnabled val="1"/>
        </dgm:presLayoutVars>
      </dgm:prSet>
      <dgm:spPr/>
      <dgm:t>
        <a:bodyPr/>
        <a:lstStyle/>
        <a:p>
          <a:endParaRPr lang="es-ES"/>
        </a:p>
      </dgm:t>
    </dgm:pt>
    <dgm:pt modelId="{AF17A1BE-4F6E-4340-8C33-DBCBC261CED3}" type="pres">
      <dgm:prSet presAssocID="{2F6E0D76-1712-4061-B750-CA3882606510}" presName="desTx" presStyleLbl="alignAccFollowNode1" presStyleIdx="1" presStyleCnt="2">
        <dgm:presLayoutVars>
          <dgm:bulletEnabled val="1"/>
        </dgm:presLayoutVars>
      </dgm:prSet>
      <dgm:spPr/>
    </dgm:pt>
  </dgm:ptLst>
  <dgm:cxnLst>
    <dgm:cxn modelId="{2FE5F3B0-FF6E-492F-9CC9-DB8D0142017F}" type="presOf" srcId="{DF2ACE4C-C60C-4BF2-8260-9BA30594D269}" destId="{9B49B03B-67C5-4DE0-8399-D1EEDA701FD8}" srcOrd="0" destOrd="0" presId="urn:microsoft.com/office/officeart/2005/8/layout/hList1"/>
    <dgm:cxn modelId="{A2372E8F-997D-43D2-B10A-0FF4FDD2633E}" srcId="{6F9752A4-FB2A-4B2C-A931-8D6BC72BB46B}" destId="{DF2ACE4C-C60C-4BF2-8260-9BA30594D269}" srcOrd="0" destOrd="0" parTransId="{0B8DB98D-1A6E-4217-84A5-17255CF6E060}" sibTransId="{9131D27E-6A3E-46DF-A38A-DBD21DE2D1E0}"/>
    <dgm:cxn modelId="{11AB8605-69BD-49AA-A339-B60FE3F91F29}" type="presOf" srcId="{6F9752A4-FB2A-4B2C-A931-8D6BC72BB46B}" destId="{FD1B3FFF-C1F4-40BD-8535-9000837A8CFD}" srcOrd="0" destOrd="0" presId="urn:microsoft.com/office/officeart/2005/8/layout/hList1"/>
    <dgm:cxn modelId="{3D07CC9C-2382-4C29-80EB-400ED8AD9BB1}" type="presOf" srcId="{2F6E0D76-1712-4061-B750-CA3882606510}" destId="{4C9AA4E4-CD54-491A-AA35-249FAB311A20}" srcOrd="0" destOrd="0" presId="urn:microsoft.com/office/officeart/2005/8/layout/hList1"/>
    <dgm:cxn modelId="{6BA5D879-A2EE-4FBA-9F5D-9A9DD736BF2E}" srcId="{6F9752A4-FB2A-4B2C-A931-8D6BC72BB46B}" destId="{2F6E0D76-1712-4061-B750-CA3882606510}" srcOrd="1" destOrd="0" parTransId="{82CFD07E-DAEB-4357-8F22-463C75A2D00B}" sibTransId="{787C99A8-B060-48A1-8BCE-7FE63C16D43F}"/>
    <dgm:cxn modelId="{5E403FCD-AFFD-4735-9254-34349B429545}" type="presParOf" srcId="{FD1B3FFF-C1F4-40BD-8535-9000837A8CFD}" destId="{ED0808E6-FBE4-4CAF-B614-A0DA0FF02E46}" srcOrd="0" destOrd="0" presId="urn:microsoft.com/office/officeart/2005/8/layout/hList1"/>
    <dgm:cxn modelId="{EE4296F3-42B6-4E4B-B68A-D9DBFEDDB4AB}" type="presParOf" srcId="{ED0808E6-FBE4-4CAF-B614-A0DA0FF02E46}" destId="{9B49B03B-67C5-4DE0-8399-D1EEDA701FD8}" srcOrd="0" destOrd="0" presId="urn:microsoft.com/office/officeart/2005/8/layout/hList1"/>
    <dgm:cxn modelId="{E2D8522C-D238-47D1-BE6F-3AD6D0365762}" type="presParOf" srcId="{ED0808E6-FBE4-4CAF-B614-A0DA0FF02E46}" destId="{CC6D0FE5-1442-44DA-B5F6-3ADE2977226A}" srcOrd="1" destOrd="0" presId="urn:microsoft.com/office/officeart/2005/8/layout/hList1"/>
    <dgm:cxn modelId="{581EE13A-4A45-437B-8A56-CCDE2126A13B}" type="presParOf" srcId="{FD1B3FFF-C1F4-40BD-8535-9000837A8CFD}" destId="{868CB65A-8966-42C6-B4F6-8052D1625003}" srcOrd="1" destOrd="0" presId="urn:microsoft.com/office/officeart/2005/8/layout/hList1"/>
    <dgm:cxn modelId="{2E6437E4-50DA-4F77-9E6B-A8CE2C41D05E}" type="presParOf" srcId="{FD1B3FFF-C1F4-40BD-8535-9000837A8CFD}" destId="{15522A81-885E-4EEF-8AAE-6059901A74FB}" srcOrd="2" destOrd="0" presId="urn:microsoft.com/office/officeart/2005/8/layout/hList1"/>
    <dgm:cxn modelId="{34F22C11-5DF1-4A42-AB6B-FDAFAC593F60}" type="presParOf" srcId="{15522A81-885E-4EEF-8AAE-6059901A74FB}" destId="{4C9AA4E4-CD54-491A-AA35-249FAB311A20}" srcOrd="0" destOrd="0" presId="urn:microsoft.com/office/officeart/2005/8/layout/hList1"/>
    <dgm:cxn modelId="{7103A62B-79F5-4A25-A6B7-6237A0D3892D}" type="presParOf" srcId="{15522A81-885E-4EEF-8AAE-6059901A74FB}" destId="{AF17A1BE-4F6E-4340-8C33-DBCBC261CED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8392B7A-4B61-4F7E-84F3-3D0F777D7977}"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s-ES"/>
        </a:p>
      </dgm:t>
    </dgm:pt>
    <dgm:pt modelId="{8FFD24EC-A1C9-4921-B1F7-3F98A5EF9EC0}">
      <dgm:prSet phldrT="[Texto]"/>
      <dgm:spPr/>
      <dgm:t>
        <a:bodyPr/>
        <a:lstStyle/>
        <a:p>
          <a:r>
            <a:rPr lang="es-MX" b="1" dirty="0" smtClean="0"/>
            <a:t>¿Qué es?</a:t>
          </a:r>
        </a:p>
        <a:p>
          <a:r>
            <a:rPr lang="es-MX" b="1" dirty="0" smtClean="0"/>
            <a:t>Nacional Financiera (NAFIN) </a:t>
          </a:r>
          <a:r>
            <a:rPr lang="es-MX" dirty="0" smtClean="0"/>
            <a:t>es la Institución encargada de apoyar el desarrollo de la pequeña y mediana empresa (PYMES) para lograr el crecimiento regional y la creación de empleos. </a:t>
          </a:r>
          <a:endParaRPr lang="es-ES" dirty="0"/>
        </a:p>
      </dgm:t>
    </dgm:pt>
    <dgm:pt modelId="{AE1400AE-4BE3-473D-A611-411812689032}" type="parTrans" cxnId="{0148C877-0E58-4AFA-9214-162E45FAF827}">
      <dgm:prSet/>
      <dgm:spPr/>
      <dgm:t>
        <a:bodyPr/>
        <a:lstStyle/>
        <a:p>
          <a:endParaRPr lang="es-ES"/>
        </a:p>
      </dgm:t>
    </dgm:pt>
    <dgm:pt modelId="{BC813022-C4D7-4B2D-8A38-69C2FD28E656}" type="sibTrans" cxnId="{0148C877-0E58-4AFA-9214-162E45FAF827}">
      <dgm:prSet/>
      <dgm:spPr/>
      <dgm:t>
        <a:bodyPr/>
        <a:lstStyle/>
        <a:p>
          <a:endParaRPr lang="es-ES"/>
        </a:p>
      </dgm:t>
    </dgm:pt>
    <dgm:pt modelId="{1D9A84A5-738B-4D73-B0AD-06E4F184172B}">
      <dgm:prSet phldrT="[Texto]"/>
      <dgm:spPr/>
      <dgm:t>
        <a:bodyPr/>
        <a:lstStyle/>
        <a:p>
          <a:r>
            <a:rPr lang="es-MX" b="1" dirty="0" smtClean="0"/>
            <a:t>¿Qué hace?</a:t>
          </a:r>
        </a:p>
        <a:p>
          <a:r>
            <a:rPr lang="es-MX" dirty="0" smtClean="0"/>
            <a:t>Entre otras cosas</a:t>
          </a:r>
          <a:r>
            <a:rPr lang="es-MX" b="1" dirty="0" smtClean="0"/>
            <a:t>, NAFIN </a:t>
          </a:r>
          <a:r>
            <a:rPr lang="es-MX" dirty="0" smtClean="0"/>
            <a:t>proporciona financiamiento, asistencia técnica, capacitación, información, apoya a pequeñas y medianas empresas y forma consejos consultivos, todo esto con el fin de brindar apoyo para el desarrollo.</a:t>
          </a:r>
          <a:endParaRPr lang="es-ES" dirty="0"/>
        </a:p>
      </dgm:t>
    </dgm:pt>
    <dgm:pt modelId="{0B2B147F-76E4-445A-A91B-C9D270BBF172}" type="parTrans" cxnId="{0E589971-F954-41AB-90FB-12B4CE168EEC}">
      <dgm:prSet/>
      <dgm:spPr/>
      <dgm:t>
        <a:bodyPr/>
        <a:lstStyle/>
        <a:p>
          <a:endParaRPr lang="es-ES"/>
        </a:p>
      </dgm:t>
    </dgm:pt>
    <dgm:pt modelId="{4ECDD23D-85F9-4320-8809-F59E0316767F}" type="sibTrans" cxnId="{0E589971-F954-41AB-90FB-12B4CE168EEC}">
      <dgm:prSet/>
      <dgm:spPr/>
      <dgm:t>
        <a:bodyPr/>
        <a:lstStyle/>
        <a:p>
          <a:endParaRPr lang="es-ES"/>
        </a:p>
      </dgm:t>
    </dgm:pt>
    <dgm:pt modelId="{AC0DF797-AC41-40BB-8AA0-D13566DDA45B}">
      <dgm:prSet phldrT="[Texto]"/>
      <dgm:spPr/>
      <dgm:t>
        <a:bodyPr/>
        <a:lstStyle/>
        <a:p>
          <a:r>
            <a:rPr lang="es-MX" b="1" dirty="0" smtClean="0"/>
            <a:t>¿Qué programas ofrece?</a:t>
          </a:r>
        </a:p>
        <a:p>
          <a:r>
            <a:rPr lang="es-MX" dirty="0" smtClean="0"/>
            <a:t>NAFIN cuenta con una serie de programas para brindar el apoyo citado. El siguiente esquema te muestra cuáles son sus programas y funciones:</a:t>
          </a:r>
          <a:endParaRPr lang="es-ES" dirty="0"/>
        </a:p>
      </dgm:t>
    </dgm:pt>
    <dgm:pt modelId="{9933C60D-006E-4A2D-8765-89C6BAD44415}" type="parTrans" cxnId="{0E6199D7-089F-4487-BD9B-52976628E13D}">
      <dgm:prSet/>
      <dgm:spPr/>
      <dgm:t>
        <a:bodyPr/>
        <a:lstStyle/>
        <a:p>
          <a:endParaRPr lang="es-ES"/>
        </a:p>
      </dgm:t>
    </dgm:pt>
    <dgm:pt modelId="{FDFA603E-44B9-4F90-A65B-6DEBBE0B78F5}" type="sibTrans" cxnId="{0E6199D7-089F-4487-BD9B-52976628E13D}">
      <dgm:prSet/>
      <dgm:spPr/>
      <dgm:t>
        <a:bodyPr/>
        <a:lstStyle/>
        <a:p>
          <a:endParaRPr lang="es-ES"/>
        </a:p>
      </dgm:t>
    </dgm:pt>
    <dgm:pt modelId="{36F0D338-5E54-40EB-8BC7-1E08E7FD620F}" type="pres">
      <dgm:prSet presAssocID="{C8392B7A-4B61-4F7E-84F3-3D0F777D7977}" presName="rootnode" presStyleCnt="0">
        <dgm:presLayoutVars>
          <dgm:chMax/>
          <dgm:chPref/>
          <dgm:dir/>
          <dgm:animLvl val="lvl"/>
        </dgm:presLayoutVars>
      </dgm:prSet>
      <dgm:spPr/>
      <dgm:t>
        <a:bodyPr/>
        <a:lstStyle/>
        <a:p>
          <a:endParaRPr lang="es-ES"/>
        </a:p>
      </dgm:t>
    </dgm:pt>
    <dgm:pt modelId="{501127D4-FF35-40DE-847D-814EE8926CEC}" type="pres">
      <dgm:prSet presAssocID="{8FFD24EC-A1C9-4921-B1F7-3F98A5EF9EC0}" presName="composite" presStyleCnt="0"/>
      <dgm:spPr/>
    </dgm:pt>
    <dgm:pt modelId="{7FABDA6B-E211-4809-ADBB-9CFEE15E586C}" type="pres">
      <dgm:prSet presAssocID="{8FFD24EC-A1C9-4921-B1F7-3F98A5EF9EC0}" presName="LShape" presStyleLbl="alignNode1" presStyleIdx="0" presStyleCnt="5"/>
      <dgm:spPr/>
    </dgm:pt>
    <dgm:pt modelId="{75F2E5B2-B397-4AFF-8D2E-A5269495183C}" type="pres">
      <dgm:prSet presAssocID="{8FFD24EC-A1C9-4921-B1F7-3F98A5EF9EC0}" presName="ParentText" presStyleLbl="revTx" presStyleIdx="0" presStyleCnt="3">
        <dgm:presLayoutVars>
          <dgm:chMax val="0"/>
          <dgm:chPref val="0"/>
          <dgm:bulletEnabled val="1"/>
        </dgm:presLayoutVars>
      </dgm:prSet>
      <dgm:spPr/>
      <dgm:t>
        <a:bodyPr/>
        <a:lstStyle/>
        <a:p>
          <a:endParaRPr lang="es-ES"/>
        </a:p>
      </dgm:t>
    </dgm:pt>
    <dgm:pt modelId="{2E1CB5AE-526F-4B22-B7D3-EA6518C94B12}" type="pres">
      <dgm:prSet presAssocID="{8FFD24EC-A1C9-4921-B1F7-3F98A5EF9EC0}" presName="Triangle" presStyleLbl="alignNode1" presStyleIdx="1" presStyleCnt="5"/>
      <dgm:spPr/>
    </dgm:pt>
    <dgm:pt modelId="{BF78DF02-151B-44EF-B410-A8CA97D002F7}" type="pres">
      <dgm:prSet presAssocID="{BC813022-C4D7-4B2D-8A38-69C2FD28E656}" presName="sibTrans" presStyleCnt="0"/>
      <dgm:spPr/>
    </dgm:pt>
    <dgm:pt modelId="{86D60E4E-AED5-4AA5-97FE-30E4FF8FED20}" type="pres">
      <dgm:prSet presAssocID="{BC813022-C4D7-4B2D-8A38-69C2FD28E656}" presName="space" presStyleCnt="0"/>
      <dgm:spPr/>
    </dgm:pt>
    <dgm:pt modelId="{F5AFED23-3F0C-4189-9FA0-352115B6248A}" type="pres">
      <dgm:prSet presAssocID="{1D9A84A5-738B-4D73-B0AD-06E4F184172B}" presName="composite" presStyleCnt="0"/>
      <dgm:spPr/>
    </dgm:pt>
    <dgm:pt modelId="{AE3C915C-00FC-439E-A863-A2327313FB66}" type="pres">
      <dgm:prSet presAssocID="{1D9A84A5-738B-4D73-B0AD-06E4F184172B}" presName="LShape" presStyleLbl="alignNode1" presStyleIdx="2" presStyleCnt="5"/>
      <dgm:spPr/>
    </dgm:pt>
    <dgm:pt modelId="{8C9BC42C-153A-4743-A076-CA7078F68B10}" type="pres">
      <dgm:prSet presAssocID="{1D9A84A5-738B-4D73-B0AD-06E4F184172B}" presName="ParentText" presStyleLbl="revTx" presStyleIdx="1" presStyleCnt="3">
        <dgm:presLayoutVars>
          <dgm:chMax val="0"/>
          <dgm:chPref val="0"/>
          <dgm:bulletEnabled val="1"/>
        </dgm:presLayoutVars>
      </dgm:prSet>
      <dgm:spPr/>
      <dgm:t>
        <a:bodyPr/>
        <a:lstStyle/>
        <a:p>
          <a:endParaRPr lang="es-ES"/>
        </a:p>
      </dgm:t>
    </dgm:pt>
    <dgm:pt modelId="{F38B307B-1370-4EB7-BF0F-7CEAC0D391B9}" type="pres">
      <dgm:prSet presAssocID="{1D9A84A5-738B-4D73-B0AD-06E4F184172B}" presName="Triangle" presStyleLbl="alignNode1" presStyleIdx="3" presStyleCnt="5"/>
      <dgm:spPr/>
    </dgm:pt>
    <dgm:pt modelId="{4CA14989-B797-4BD8-A9A6-1873F0FA792C}" type="pres">
      <dgm:prSet presAssocID="{4ECDD23D-85F9-4320-8809-F59E0316767F}" presName="sibTrans" presStyleCnt="0"/>
      <dgm:spPr/>
    </dgm:pt>
    <dgm:pt modelId="{C5BC8AB4-6CF4-42BF-AD92-28080F09B07F}" type="pres">
      <dgm:prSet presAssocID="{4ECDD23D-85F9-4320-8809-F59E0316767F}" presName="space" presStyleCnt="0"/>
      <dgm:spPr/>
    </dgm:pt>
    <dgm:pt modelId="{F219A6ED-4ED9-471F-B9A6-728ACC1BB84A}" type="pres">
      <dgm:prSet presAssocID="{AC0DF797-AC41-40BB-8AA0-D13566DDA45B}" presName="composite" presStyleCnt="0"/>
      <dgm:spPr/>
    </dgm:pt>
    <dgm:pt modelId="{F98E947D-88D2-4891-A5DA-13D5C2F41CA2}" type="pres">
      <dgm:prSet presAssocID="{AC0DF797-AC41-40BB-8AA0-D13566DDA45B}" presName="LShape" presStyleLbl="alignNode1" presStyleIdx="4" presStyleCnt="5"/>
      <dgm:spPr/>
    </dgm:pt>
    <dgm:pt modelId="{33E4C42E-5D63-433E-A9EE-E928DEDC3A9A}" type="pres">
      <dgm:prSet presAssocID="{AC0DF797-AC41-40BB-8AA0-D13566DDA45B}" presName="ParentText" presStyleLbl="revTx" presStyleIdx="2" presStyleCnt="3">
        <dgm:presLayoutVars>
          <dgm:chMax val="0"/>
          <dgm:chPref val="0"/>
          <dgm:bulletEnabled val="1"/>
        </dgm:presLayoutVars>
      </dgm:prSet>
      <dgm:spPr/>
      <dgm:t>
        <a:bodyPr/>
        <a:lstStyle/>
        <a:p>
          <a:endParaRPr lang="es-ES"/>
        </a:p>
      </dgm:t>
    </dgm:pt>
  </dgm:ptLst>
  <dgm:cxnLst>
    <dgm:cxn modelId="{D4D0723F-D3FD-4AF9-9EF8-38F62B99AAA7}" type="presOf" srcId="{C8392B7A-4B61-4F7E-84F3-3D0F777D7977}" destId="{36F0D338-5E54-40EB-8BC7-1E08E7FD620F}" srcOrd="0" destOrd="0" presId="urn:microsoft.com/office/officeart/2009/3/layout/StepUpProcess"/>
    <dgm:cxn modelId="{0E589971-F954-41AB-90FB-12B4CE168EEC}" srcId="{C8392B7A-4B61-4F7E-84F3-3D0F777D7977}" destId="{1D9A84A5-738B-4D73-B0AD-06E4F184172B}" srcOrd="1" destOrd="0" parTransId="{0B2B147F-76E4-445A-A91B-C9D270BBF172}" sibTransId="{4ECDD23D-85F9-4320-8809-F59E0316767F}"/>
    <dgm:cxn modelId="{0E6199D7-089F-4487-BD9B-52976628E13D}" srcId="{C8392B7A-4B61-4F7E-84F3-3D0F777D7977}" destId="{AC0DF797-AC41-40BB-8AA0-D13566DDA45B}" srcOrd="2" destOrd="0" parTransId="{9933C60D-006E-4A2D-8765-89C6BAD44415}" sibTransId="{FDFA603E-44B9-4F90-A65B-6DEBBE0B78F5}"/>
    <dgm:cxn modelId="{637B100E-1305-48D1-8B0B-0C46F1317BB4}" type="presOf" srcId="{1D9A84A5-738B-4D73-B0AD-06E4F184172B}" destId="{8C9BC42C-153A-4743-A076-CA7078F68B10}" srcOrd="0" destOrd="0" presId="urn:microsoft.com/office/officeart/2009/3/layout/StepUpProcess"/>
    <dgm:cxn modelId="{B5D36CA1-1EB6-46FE-974C-BBA05ACDCAA9}" type="presOf" srcId="{8FFD24EC-A1C9-4921-B1F7-3F98A5EF9EC0}" destId="{75F2E5B2-B397-4AFF-8D2E-A5269495183C}" srcOrd="0" destOrd="0" presId="urn:microsoft.com/office/officeart/2009/3/layout/StepUpProcess"/>
    <dgm:cxn modelId="{0CC59CAB-23BD-458F-B8AA-EC9C37CEC19C}" type="presOf" srcId="{AC0DF797-AC41-40BB-8AA0-D13566DDA45B}" destId="{33E4C42E-5D63-433E-A9EE-E928DEDC3A9A}" srcOrd="0" destOrd="0" presId="urn:microsoft.com/office/officeart/2009/3/layout/StepUpProcess"/>
    <dgm:cxn modelId="{0148C877-0E58-4AFA-9214-162E45FAF827}" srcId="{C8392B7A-4B61-4F7E-84F3-3D0F777D7977}" destId="{8FFD24EC-A1C9-4921-B1F7-3F98A5EF9EC0}" srcOrd="0" destOrd="0" parTransId="{AE1400AE-4BE3-473D-A611-411812689032}" sibTransId="{BC813022-C4D7-4B2D-8A38-69C2FD28E656}"/>
    <dgm:cxn modelId="{B612BC8C-68EC-4165-B30C-61455AD177F4}" type="presParOf" srcId="{36F0D338-5E54-40EB-8BC7-1E08E7FD620F}" destId="{501127D4-FF35-40DE-847D-814EE8926CEC}" srcOrd="0" destOrd="0" presId="urn:microsoft.com/office/officeart/2009/3/layout/StepUpProcess"/>
    <dgm:cxn modelId="{68663821-2FD0-4852-B6D9-B5343B742BB1}" type="presParOf" srcId="{501127D4-FF35-40DE-847D-814EE8926CEC}" destId="{7FABDA6B-E211-4809-ADBB-9CFEE15E586C}" srcOrd="0" destOrd="0" presId="urn:microsoft.com/office/officeart/2009/3/layout/StepUpProcess"/>
    <dgm:cxn modelId="{D27AF502-AEDE-4934-8829-C8AA62895B48}" type="presParOf" srcId="{501127D4-FF35-40DE-847D-814EE8926CEC}" destId="{75F2E5B2-B397-4AFF-8D2E-A5269495183C}" srcOrd="1" destOrd="0" presId="urn:microsoft.com/office/officeart/2009/3/layout/StepUpProcess"/>
    <dgm:cxn modelId="{CC60332F-6252-4C4E-AC9C-C06FEE83AADB}" type="presParOf" srcId="{501127D4-FF35-40DE-847D-814EE8926CEC}" destId="{2E1CB5AE-526F-4B22-B7D3-EA6518C94B12}" srcOrd="2" destOrd="0" presId="urn:microsoft.com/office/officeart/2009/3/layout/StepUpProcess"/>
    <dgm:cxn modelId="{441AE6AA-7808-41F8-8F59-8C496BE375B9}" type="presParOf" srcId="{36F0D338-5E54-40EB-8BC7-1E08E7FD620F}" destId="{BF78DF02-151B-44EF-B410-A8CA97D002F7}" srcOrd="1" destOrd="0" presId="urn:microsoft.com/office/officeart/2009/3/layout/StepUpProcess"/>
    <dgm:cxn modelId="{B0FEF77E-2CCB-4BDA-9307-83F78B7166EA}" type="presParOf" srcId="{BF78DF02-151B-44EF-B410-A8CA97D002F7}" destId="{86D60E4E-AED5-4AA5-97FE-30E4FF8FED20}" srcOrd="0" destOrd="0" presId="urn:microsoft.com/office/officeart/2009/3/layout/StepUpProcess"/>
    <dgm:cxn modelId="{7D06A79F-31D7-4CA5-BAB9-E3F3685803F5}" type="presParOf" srcId="{36F0D338-5E54-40EB-8BC7-1E08E7FD620F}" destId="{F5AFED23-3F0C-4189-9FA0-352115B6248A}" srcOrd="2" destOrd="0" presId="urn:microsoft.com/office/officeart/2009/3/layout/StepUpProcess"/>
    <dgm:cxn modelId="{6A3FF9D6-788B-4205-AE5D-7F219509830C}" type="presParOf" srcId="{F5AFED23-3F0C-4189-9FA0-352115B6248A}" destId="{AE3C915C-00FC-439E-A863-A2327313FB66}" srcOrd="0" destOrd="0" presId="urn:microsoft.com/office/officeart/2009/3/layout/StepUpProcess"/>
    <dgm:cxn modelId="{EE377148-54DB-4994-B201-1F24E9050B1F}" type="presParOf" srcId="{F5AFED23-3F0C-4189-9FA0-352115B6248A}" destId="{8C9BC42C-153A-4743-A076-CA7078F68B10}" srcOrd="1" destOrd="0" presId="urn:microsoft.com/office/officeart/2009/3/layout/StepUpProcess"/>
    <dgm:cxn modelId="{47AD7FB9-CA09-4D44-90B3-B20C288BEC8F}" type="presParOf" srcId="{F5AFED23-3F0C-4189-9FA0-352115B6248A}" destId="{F38B307B-1370-4EB7-BF0F-7CEAC0D391B9}" srcOrd="2" destOrd="0" presId="urn:microsoft.com/office/officeart/2009/3/layout/StepUpProcess"/>
    <dgm:cxn modelId="{717CD378-F02B-4568-B2DC-B0638A79D39F}" type="presParOf" srcId="{36F0D338-5E54-40EB-8BC7-1E08E7FD620F}" destId="{4CA14989-B797-4BD8-A9A6-1873F0FA792C}" srcOrd="3" destOrd="0" presId="urn:microsoft.com/office/officeart/2009/3/layout/StepUpProcess"/>
    <dgm:cxn modelId="{159DDDD4-A42A-43B1-A906-5068FDB36F2A}" type="presParOf" srcId="{4CA14989-B797-4BD8-A9A6-1873F0FA792C}" destId="{C5BC8AB4-6CF4-42BF-AD92-28080F09B07F}" srcOrd="0" destOrd="0" presId="urn:microsoft.com/office/officeart/2009/3/layout/StepUpProcess"/>
    <dgm:cxn modelId="{0F93E37C-080F-4A6D-B5FC-C4A0438608C5}" type="presParOf" srcId="{36F0D338-5E54-40EB-8BC7-1E08E7FD620F}" destId="{F219A6ED-4ED9-471F-B9A6-728ACC1BB84A}" srcOrd="4" destOrd="0" presId="urn:microsoft.com/office/officeart/2009/3/layout/StepUpProcess"/>
    <dgm:cxn modelId="{7DE487D4-26E0-4AD0-9573-32F2F3014226}" type="presParOf" srcId="{F219A6ED-4ED9-471F-B9A6-728ACC1BB84A}" destId="{F98E947D-88D2-4891-A5DA-13D5C2F41CA2}" srcOrd="0" destOrd="0" presId="urn:microsoft.com/office/officeart/2009/3/layout/StepUpProcess"/>
    <dgm:cxn modelId="{765676E6-3ACD-4B13-889B-1D3A6AFA44AA}" type="presParOf" srcId="{F219A6ED-4ED9-471F-B9A6-728ACC1BB84A}" destId="{33E4C42E-5D63-433E-A9EE-E928DEDC3A9A}"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9C3298D-4B21-469B-A08E-A8547D33614B}" type="doc">
      <dgm:prSet loTypeId="urn:microsoft.com/office/officeart/2005/8/layout/vProcess5" loCatId="process" qsTypeId="urn:microsoft.com/office/officeart/2005/8/quickstyle/simple1" qsCatId="simple" csTypeId="urn:microsoft.com/office/officeart/2005/8/colors/colorful4" csCatId="colorful" phldr="1"/>
      <dgm:spPr/>
      <dgm:t>
        <a:bodyPr/>
        <a:lstStyle/>
        <a:p>
          <a:endParaRPr lang="es-ES"/>
        </a:p>
      </dgm:t>
    </dgm:pt>
    <dgm:pt modelId="{294428EA-0B04-42E8-ABB6-0A5C5DA7E5B4}">
      <dgm:prSet phldrT="[Texto]"/>
      <dgm:spPr/>
      <dgm:t>
        <a:bodyPr/>
        <a:lstStyle/>
        <a:p>
          <a:r>
            <a:rPr lang="es-MX" b="1" dirty="0" smtClean="0"/>
            <a:t>¿Qué es?</a:t>
          </a:r>
          <a:r>
            <a:rPr lang="es-MX" dirty="0" smtClean="0"/>
            <a:t> El Banco Nacional de Comercio Exterior (BANCOMEXT) es la Institución que impulsa el crecimiento de las empresas mexicanas, principalmente pequeñas y medianas, para incrementar su participación en los mercados globales</a:t>
          </a:r>
          <a:endParaRPr lang="es-ES" dirty="0"/>
        </a:p>
      </dgm:t>
    </dgm:pt>
    <dgm:pt modelId="{A4A86CA0-547A-4D64-8D8E-D48A820795B5}" type="parTrans" cxnId="{740AA271-6380-4E67-BFC7-6C85E3A63251}">
      <dgm:prSet/>
      <dgm:spPr/>
      <dgm:t>
        <a:bodyPr/>
        <a:lstStyle/>
        <a:p>
          <a:endParaRPr lang="es-ES"/>
        </a:p>
      </dgm:t>
    </dgm:pt>
    <dgm:pt modelId="{FDAF2A1E-9C46-49F9-80DF-5A04FBCB3E0E}" type="sibTrans" cxnId="{740AA271-6380-4E67-BFC7-6C85E3A63251}">
      <dgm:prSet/>
      <dgm:spPr/>
      <dgm:t>
        <a:bodyPr/>
        <a:lstStyle/>
        <a:p>
          <a:endParaRPr lang="es-ES"/>
        </a:p>
      </dgm:t>
    </dgm:pt>
    <dgm:pt modelId="{E21B6715-4062-4A88-BB2E-B3EAA71570B3}">
      <dgm:prSet phldrT="[Texto]"/>
      <dgm:spPr/>
      <dgm:t>
        <a:bodyPr/>
        <a:lstStyle/>
        <a:p>
          <a:r>
            <a:rPr lang="es-MX" b="1" dirty="0" smtClean="0"/>
            <a:t>¿Qué hace? </a:t>
          </a:r>
          <a:r>
            <a:rPr lang="es-MX" dirty="0" smtClean="0"/>
            <a:t>Bancomext encamina todos sus programas hacia fortalecer la economía mexicana a través del apoyo directo a la actividad comercial con el exterior; es decir, ofrece soluciones integrales para fortalecer la competitividad de las empresas mexicanas, la inversión, las exportaciones y la captación de inversión extranjera. </a:t>
          </a:r>
          <a:endParaRPr lang="es-ES" dirty="0"/>
        </a:p>
      </dgm:t>
    </dgm:pt>
    <dgm:pt modelId="{BA6C4164-3CF2-49B4-985D-C331E4F00EDB}" type="parTrans" cxnId="{8BFDB15A-C140-4542-A591-8D0CB0BFED04}">
      <dgm:prSet/>
      <dgm:spPr/>
      <dgm:t>
        <a:bodyPr/>
        <a:lstStyle/>
        <a:p>
          <a:endParaRPr lang="es-ES"/>
        </a:p>
      </dgm:t>
    </dgm:pt>
    <dgm:pt modelId="{E8CEE84C-FEA4-45E7-8D5A-1E5B331206F1}" type="sibTrans" cxnId="{8BFDB15A-C140-4542-A591-8D0CB0BFED04}">
      <dgm:prSet/>
      <dgm:spPr/>
      <dgm:t>
        <a:bodyPr/>
        <a:lstStyle/>
        <a:p>
          <a:endParaRPr lang="es-ES"/>
        </a:p>
      </dgm:t>
    </dgm:pt>
    <dgm:pt modelId="{1A050207-18E4-47DC-8D0D-594C92A8CC98}">
      <dgm:prSet phldrT="[Texto]"/>
      <dgm:spPr/>
      <dgm:t>
        <a:bodyPr/>
        <a:lstStyle/>
        <a:p>
          <a:r>
            <a:rPr lang="es-MX" dirty="0" smtClean="0"/>
            <a:t>Bancomext encamina todos sus programas hacia fortalecer la economía mexicana a través del apoyo directo a la actividad comercial con el exterior; es decir, ofrece soluciones integrales para fortalecer la competitividad de las empresas mexicanas, la inversión, las exportaciones y la captación de inversión extranjera. </a:t>
          </a:r>
          <a:endParaRPr lang="es-ES" dirty="0"/>
        </a:p>
      </dgm:t>
    </dgm:pt>
    <dgm:pt modelId="{E527E4F7-0E71-4BFB-880D-8619F5F60DDE}" type="parTrans" cxnId="{088E1A05-BE2A-4949-8FC6-359966B4D776}">
      <dgm:prSet/>
      <dgm:spPr/>
      <dgm:t>
        <a:bodyPr/>
        <a:lstStyle/>
        <a:p>
          <a:endParaRPr lang="es-ES"/>
        </a:p>
      </dgm:t>
    </dgm:pt>
    <dgm:pt modelId="{62066D3D-B67C-4BD2-8D9A-116842720642}" type="sibTrans" cxnId="{088E1A05-BE2A-4949-8FC6-359966B4D776}">
      <dgm:prSet/>
      <dgm:spPr/>
      <dgm:t>
        <a:bodyPr/>
        <a:lstStyle/>
        <a:p>
          <a:endParaRPr lang="es-ES"/>
        </a:p>
      </dgm:t>
    </dgm:pt>
    <dgm:pt modelId="{7FD2D458-EC98-4CCF-9DBA-B477D6A21F90}" type="pres">
      <dgm:prSet presAssocID="{09C3298D-4B21-469B-A08E-A8547D33614B}" presName="outerComposite" presStyleCnt="0">
        <dgm:presLayoutVars>
          <dgm:chMax val="5"/>
          <dgm:dir/>
          <dgm:resizeHandles val="exact"/>
        </dgm:presLayoutVars>
      </dgm:prSet>
      <dgm:spPr/>
      <dgm:t>
        <a:bodyPr/>
        <a:lstStyle/>
        <a:p>
          <a:endParaRPr lang="es-ES"/>
        </a:p>
      </dgm:t>
    </dgm:pt>
    <dgm:pt modelId="{896ADB0E-8A80-4B25-A990-8F517911037B}" type="pres">
      <dgm:prSet presAssocID="{09C3298D-4B21-469B-A08E-A8547D33614B}" presName="dummyMaxCanvas" presStyleCnt="0">
        <dgm:presLayoutVars/>
      </dgm:prSet>
      <dgm:spPr/>
    </dgm:pt>
    <dgm:pt modelId="{8AF29F25-7F79-44B7-8963-542A259A5904}" type="pres">
      <dgm:prSet presAssocID="{09C3298D-4B21-469B-A08E-A8547D33614B}" presName="ThreeNodes_1" presStyleLbl="node1" presStyleIdx="0" presStyleCnt="3">
        <dgm:presLayoutVars>
          <dgm:bulletEnabled val="1"/>
        </dgm:presLayoutVars>
      </dgm:prSet>
      <dgm:spPr/>
      <dgm:t>
        <a:bodyPr/>
        <a:lstStyle/>
        <a:p>
          <a:endParaRPr lang="es-ES"/>
        </a:p>
      </dgm:t>
    </dgm:pt>
    <dgm:pt modelId="{F7831690-1070-4A68-975C-AFBA6940B825}" type="pres">
      <dgm:prSet presAssocID="{09C3298D-4B21-469B-A08E-A8547D33614B}" presName="ThreeNodes_2" presStyleLbl="node1" presStyleIdx="1" presStyleCnt="3">
        <dgm:presLayoutVars>
          <dgm:bulletEnabled val="1"/>
        </dgm:presLayoutVars>
      </dgm:prSet>
      <dgm:spPr/>
      <dgm:t>
        <a:bodyPr/>
        <a:lstStyle/>
        <a:p>
          <a:endParaRPr lang="es-ES"/>
        </a:p>
      </dgm:t>
    </dgm:pt>
    <dgm:pt modelId="{6D8404E4-E55E-49A2-BEA0-4AF9CDFAB0E9}" type="pres">
      <dgm:prSet presAssocID="{09C3298D-4B21-469B-A08E-A8547D33614B}" presName="ThreeNodes_3" presStyleLbl="node1" presStyleIdx="2" presStyleCnt="3">
        <dgm:presLayoutVars>
          <dgm:bulletEnabled val="1"/>
        </dgm:presLayoutVars>
      </dgm:prSet>
      <dgm:spPr/>
      <dgm:t>
        <a:bodyPr/>
        <a:lstStyle/>
        <a:p>
          <a:endParaRPr lang="es-ES"/>
        </a:p>
      </dgm:t>
    </dgm:pt>
    <dgm:pt modelId="{82D1A636-8D17-4AB3-BD71-0D839BC9579F}" type="pres">
      <dgm:prSet presAssocID="{09C3298D-4B21-469B-A08E-A8547D33614B}" presName="ThreeConn_1-2" presStyleLbl="fgAccFollowNode1" presStyleIdx="0" presStyleCnt="2">
        <dgm:presLayoutVars>
          <dgm:bulletEnabled val="1"/>
        </dgm:presLayoutVars>
      </dgm:prSet>
      <dgm:spPr/>
      <dgm:t>
        <a:bodyPr/>
        <a:lstStyle/>
        <a:p>
          <a:endParaRPr lang="es-ES"/>
        </a:p>
      </dgm:t>
    </dgm:pt>
    <dgm:pt modelId="{5157AD7F-D5D2-449F-B859-9E2F9E3D6EC9}" type="pres">
      <dgm:prSet presAssocID="{09C3298D-4B21-469B-A08E-A8547D33614B}" presName="ThreeConn_2-3" presStyleLbl="fgAccFollowNode1" presStyleIdx="1" presStyleCnt="2">
        <dgm:presLayoutVars>
          <dgm:bulletEnabled val="1"/>
        </dgm:presLayoutVars>
      </dgm:prSet>
      <dgm:spPr/>
      <dgm:t>
        <a:bodyPr/>
        <a:lstStyle/>
        <a:p>
          <a:endParaRPr lang="es-ES"/>
        </a:p>
      </dgm:t>
    </dgm:pt>
    <dgm:pt modelId="{80329E9C-14C7-4647-B985-693C28B562CD}" type="pres">
      <dgm:prSet presAssocID="{09C3298D-4B21-469B-A08E-A8547D33614B}" presName="ThreeNodes_1_text" presStyleLbl="node1" presStyleIdx="2" presStyleCnt="3">
        <dgm:presLayoutVars>
          <dgm:bulletEnabled val="1"/>
        </dgm:presLayoutVars>
      </dgm:prSet>
      <dgm:spPr/>
      <dgm:t>
        <a:bodyPr/>
        <a:lstStyle/>
        <a:p>
          <a:endParaRPr lang="es-ES"/>
        </a:p>
      </dgm:t>
    </dgm:pt>
    <dgm:pt modelId="{957E3552-91F5-4A2F-AB67-DDFEB09474C1}" type="pres">
      <dgm:prSet presAssocID="{09C3298D-4B21-469B-A08E-A8547D33614B}" presName="ThreeNodes_2_text" presStyleLbl="node1" presStyleIdx="2" presStyleCnt="3">
        <dgm:presLayoutVars>
          <dgm:bulletEnabled val="1"/>
        </dgm:presLayoutVars>
      </dgm:prSet>
      <dgm:spPr/>
      <dgm:t>
        <a:bodyPr/>
        <a:lstStyle/>
        <a:p>
          <a:endParaRPr lang="es-ES"/>
        </a:p>
      </dgm:t>
    </dgm:pt>
    <dgm:pt modelId="{118EF6E9-2D4A-4D62-B2F9-358F5FD5E20F}" type="pres">
      <dgm:prSet presAssocID="{09C3298D-4B21-469B-A08E-A8547D33614B}" presName="ThreeNodes_3_text" presStyleLbl="node1" presStyleIdx="2" presStyleCnt="3">
        <dgm:presLayoutVars>
          <dgm:bulletEnabled val="1"/>
        </dgm:presLayoutVars>
      </dgm:prSet>
      <dgm:spPr/>
      <dgm:t>
        <a:bodyPr/>
        <a:lstStyle/>
        <a:p>
          <a:endParaRPr lang="es-ES"/>
        </a:p>
      </dgm:t>
    </dgm:pt>
  </dgm:ptLst>
  <dgm:cxnLst>
    <dgm:cxn modelId="{7083F765-87DC-4348-92A3-CE60FF6E8B1F}" type="presOf" srcId="{294428EA-0B04-42E8-ABB6-0A5C5DA7E5B4}" destId="{8AF29F25-7F79-44B7-8963-542A259A5904}" srcOrd="0" destOrd="0" presId="urn:microsoft.com/office/officeart/2005/8/layout/vProcess5"/>
    <dgm:cxn modelId="{35FF47CE-6891-4E00-B8F5-DF505DA8970F}" type="presOf" srcId="{294428EA-0B04-42E8-ABB6-0A5C5DA7E5B4}" destId="{80329E9C-14C7-4647-B985-693C28B562CD}" srcOrd="1" destOrd="0" presId="urn:microsoft.com/office/officeart/2005/8/layout/vProcess5"/>
    <dgm:cxn modelId="{54D1DC23-6608-4C47-93D6-163D4794995C}" type="presOf" srcId="{E8CEE84C-FEA4-45E7-8D5A-1E5B331206F1}" destId="{5157AD7F-D5D2-449F-B859-9E2F9E3D6EC9}" srcOrd="0" destOrd="0" presId="urn:microsoft.com/office/officeart/2005/8/layout/vProcess5"/>
    <dgm:cxn modelId="{740AA271-6380-4E67-BFC7-6C85E3A63251}" srcId="{09C3298D-4B21-469B-A08E-A8547D33614B}" destId="{294428EA-0B04-42E8-ABB6-0A5C5DA7E5B4}" srcOrd="0" destOrd="0" parTransId="{A4A86CA0-547A-4D64-8D8E-D48A820795B5}" sibTransId="{FDAF2A1E-9C46-49F9-80DF-5A04FBCB3E0E}"/>
    <dgm:cxn modelId="{8BFDB15A-C140-4542-A591-8D0CB0BFED04}" srcId="{09C3298D-4B21-469B-A08E-A8547D33614B}" destId="{E21B6715-4062-4A88-BB2E-B3EAA71570B3}" srcOrd="1" destOrd="0" parTransId="{BA6C4164-3CF2-49B4-985D-C331E4F00EDB}" sibTransId="{E8CEE84C-FEA4-45E7-8D5A-1E5B331206F1}"/>
    <dgm:cxn modelId="{9359CDDF-4CA8-4B29-B37F-F00DFBDD56B6}" type="presOf" srcId="{FDAF2A1E-9C46-49F9-80DF-5A04FBCB3E0E}" destId="{82D1A636-8D17-4AB3-BD71-0D839BC9579F}" srcOrd="0" destOrd="0" presId="urn:microsoft.com/office/officeart/2005/8/layout/vProcess5"/>
    <dgm:cxn modelId="{4A0877DE-A516-4893-B629-EC99BCC4C188}" type="presOf" srcId="{E21B6715-4062-4A88-BB2E-B3EAA71570B3}" destId="{957E3552-91F5-4A2F-AB67-DDFEB09474C1}" srcOrd="1" destOrd="0" presId="urn:microsoft.com/office/officeart/2005/8/layout/vProcess5"/>
    <dgm:cxn modelId="{088E1A05-BE2A-4949-8FC6-359966B4D776}" srcId="{09C3298D-4B21-469B-A08E-A8547D33614B}" destId="{1A050207-18E4-47DC-8D0D-594C92A8CC98}" srcOrd="2" destOrd="0" parTransId="{E527E4F7-0E71-4BFB-880D-8619F5F60DDE}" sibTransId="{62066D3D-B67C-4BD2-8D9A-116842720642}"/>
    <dgm:cxn modelId="{294175F4-64AE-4E76-81F3-A939D2FD760E}" type="presOf" srcId="{09C3298D-4B21-469B-A08E-A8547D33614B}" destId="{7FD2D458-EC98-4CCF-9DBA-B477D6A21F90}" srcOrd="0" destOrd="0" presId="urn:microsoft.com/office/officeart/2005/8/layout/vProcess5"/>
    <dgm:cxn modelId="{13427572-5A3A-4D28-87EC-AE05D00EC4F9}" type="presOf" srcId="{1A050207-18E4-47DC-8D0D-594C92A8CC98}" destId="{118EF6E9-2D4A-4D62-B2F9-358F5FD5E20F}" srcOrd="1" destOrd="0" presId="urn:microsoft.com/office/officeart/2005/8/layout/vProcess5"/>
    <dgm:cxn modelId="{F4E8C375-8ADE-4A99-9632-19B6E1391218}" type="presOf" srcId="{E21B6715-4062-4A88-BB2E-B3EAA71570B3}" destId="{F7831690-1070-4A68-975C-AFBA6940B825}" srcOrd="0" destOrd="0" presId="urn:microsoft.com/office/officeart/2005/8/layout/vProcess5"/>
    <dgm:cxn modelId="{C838261B-4378-47BA-A826-0658EC0CB737}" type="presOf" srcId="{1A050207-18E4-47DC-8D0D-594C92A8CC98}" destId="{6D8404E4-E55E-49A2-BEA0-4AF9CDFAB0E9}" srcOrd="0" destOrd="0" presId="urn:microsoft.com/office/officeart/2005/8/layout/vProcess5"/>
    <dgm:cxn modelId="{8AE88036-ADD8-485B-9596-D1A228932242}" type="presParOf" srcId="{7FD2D458-EC98-4CCF-9DBA-B477D6A21F90}" destId="{896ADB0E-8A80-4B25-A990-8F517911037B}" srcOrd="0" destOrd="0" presId="urn:microsoft.com/office/officeart/2005/8/layout/vProcess5"/>
    <dgm:cxn modelId="{B5F74A9A-6B12-45DC-99F1-1F1BD7C06D0F}" type="presParOf" srcId="{7FD2D458-EC98-4CCF-9DBA-B477D6A21F90}" destId="{8AF29F25-7F79-44B7-8963-542A259A5904}" srcOrd="1" destOrd="0" presId="urn:microsoft.com/office/officeart/2005/8/layout/vProcess5"/>
    <dgm:cxn modelId="{28D12F3D-9EAD-4EC5-8861-AF41A1D983ED}" type="presParOf" srcId="{7FD2D458-EC98-4CCF-9DBA-B477D6A21F90}" destId="{F7831690-1070-4A68-975C-AFBA6940B825}" srcOrd="2" destOrd="0" presId="urn:microsoft.com/office/officeart/2005/8/layout/vProcess5"/>
    <dgm:cxn modelId="{2992C4EE-C6DD-4A91-B05D-113B774C9B73}" type="presParOf" srcId="{7FD2D458-EC98-4CCF-9DBA-B477D6A21F90}" destId="{6D8404E4-E55E-49A2-BEA0-4AF9CDFAB0E9}" srcOrd="3" destOrd="0" presId="urn:microsoft.com/office/officeart/2005/8/layout/vProcess5"/>
    <dgm:cxn modelId="{5C350A52-4BBE-4F06-BAFB-8102C7C4E226}" type="presParOf" srcId="{7FD2D458-EC98-4CCF-9DBA-B477D6A21F90}" destId="{82D1A636-8D17-4AB3-BD71-0D839BC9579F}" srcOrd="4" destOrd="0" presId="urn:microsoft.com/office/officeart/2005/8/layout/vProcess5"/>
    <dgm:cxn modelId="{509EEFAC-C9B7-4BD0-A8E1-2F9560C195D6}" type="presParOf" srcId="{7FD2D458-EC98-4CCF-9DBA-B477D6A21F90}" destId="{5157AD7F-D5D2-449F-B859-9E2F9E3D6EC9}" srcOrd="5" destOrd="0" presId="urn:microsoft.com/office/officeart/2005/8/layout/vProcess5"/>
    <dgm:cxn modelId="{D3ED8822-071E-4EA3-9011-26B689008849}" type="presParOf" srcId="{7FD2D458-EC98-4CCF-9DBA-B477D6A21F90}" destId="{80329E9C-14C7-4647-B985-693C28B562CD}" srcOrd="6" destOrd="0" presId="urn:microsoft.com/office/officeart/2005/8/layout/vProcess5"/>
    <dgm:cxn modelId="{E570D4EF-37B5-4F57-9311-ACACBF8C0DCA}" type="presParOf" srcId="{7FD2D458-EC98-4CCF-9DBA-B477D6A21F90}" destId="{957E3552-91F5-4A2F-AB67-DDFEB09474C1}" srcOrd="7" destOrd="0" presId="urn:microsoft.com/office/officeart/2005/8/layout/vProcess5"/>
    <dgm:cxn modelId="{26BFF8E1-301A-423C-957B-151BB1A69641}" type="presParOf" srcId="{7FD2D458-EC98-4CCF-9DBA-B477D6A21F90}" destId="{118EF6E9-2D4A-4D62-B2F9-358F5FD5E20F}"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A5A1F86-CDAB-4F53-A72B-11938860C583}" type="doc">
      <dgm:prSet loTypeId="urn:microsoft.com/office/officeart/2009/3/layout/HorizontalOrganizationChart" loCatId="hierarchy" qsTypeId="urn:microsoft.com/office/officeart/2005/8/quickstyle/simple1" qsCatId="simple" csTypeId="urn:microsoft.com/office/officeart/2005/8/colors/colorful4" csCatId="colorful" phldr="1"/>
      <dgm:spPr/>
      <dgm:t>
        <a:bodyPr/>
        <a:lstStyle/>
        <a:p>
          <a:endParaRPr lang="es-ES"/>
        </a:p>
      </dgm:t>
    </dgm:pt>
    <dgm:pt modelId="{F6D3C765-DBFA-480A-90FE-342F05A925E0}">
      <dgm:prSet phldrT="[Texto]" custT="1"/>
      <dgm:spPr/>
      <dgm:t>
        <a:bodyPr/>
        <a:lstStyle/>
        <a:p>
          <a:r>
            <a:rPr lang="es-MX" sz="1800" b="1" dirty="0" smtClean="0">
              <a:latin typeface="+mj-lt"/>
            </a:rPr>
            <a:t>¿Qué es?</a:t>
          </a:r>
          <a:endParaRPr lang="es-ES" sz="1800" dirty="0">
            <a:latin typeface="+mj-lt"/>
          </a:endParaRPr>
        </a:p>
      </dgm:t>
    </dgm:pt>
    <dgm:pt modelId="{D648D698-1AE8-4D07-B113-E223837A73C2}" type="parTrans" cxnId="{6DED7B06-4F87-4B36-822A-2012BE87EC98}">
      <dgm:prSet/>
      <dgm:spPr/>
      <dgm:t>
        <a:bodyPr/>
        <a:lstStyle/>
        <a:p>
          <a:endParaRPr lang="es-ES"/>
        </a:p>
      </dgm:t>
    </dgm:pt>
    <dgm:pt modelId="{0FF19F0D-AFFE-4530-A7D3-4B3FA82F9D07}" type="sibTrans" cxnId="{6DED7B06-4F87-4B36-822A-2012BE87EC98}">
      <dgm:prSet/>
      <dgm:spPr/>
      <dgm:t>
        <a:bodyPr/>
        <a:lstStyle/>
        <a:p>
          <a:endParaRPr lang="es-ES"/>
        </a:p>
      </dgm:t>
    </dgm:pt>
    <dgm:pt modelId="{613FAD77-BF8A-4DD2-94E7-BBC9C9CC57B6}" type="asst">
      <dgm:prSet phldrT="[Texto]" custT="1"/>
      <dgm:spPr/>
      <dgm:t>
        <a:bodyPr/>
        <a:lstStyle/>
        <a:p>
          <a:r>
            <a:rPr lang="es-MX" sz="1600" b="1" dirty="0" smtClean="0">
              <a:latin typeface="+mj-lt"/>
            </a:rPr>
            <a:t>¿Qué hace?</a:t>
          </a:r>
        </a:p>
        <a:p>
          <a:r>
            <a:rPr lang="es-MX" sz="1400" b="0" dirty="0" smtClean="0">
              <a:latin typeface="+mj-lt"/>
            </a:rPr>
            <a:t>BANOBRAS hace lo siguiente:</a:t>
          </a:r>
          <a:endParaRPr lang="es-ES" sz="1400" b="0" dirty="0">
            <a:latin typeface="+mj-lt"/>
          </a:endParaRPr>
        </a:p>
      </dgm:t>
    </dgm:pt>
    <dgm:pt modelId="{C8F848F6-E3D7-4BBF-8901-907999308560}" type="parTrans" cxnId="{F8000B9E-A1C9-41C6-9314-9009B65B236D}">
      <dgm:prSet/>
      <dgm:spPr/>
      <dgm:t>
        <a:bodyPr/>
        <a:lstStyle/>
        <a:p>
          <a:endParaRPr lang="es-ES"/>
        </a:p>
      </dgm:t>
    </dgm:pt>
    <dgm:pt modelId="{EAF93F52-D7F9-4F3B-A061-246F6C0080D2}" type="sibTrans" cxnId="{F8000B9E-A1C9-41C6-9314-9009B65B236D}">
      <dgm:prSet/>
      <dgm:spPr/>
      <dgm:t>
        <a:bodyPr/>
        <a:lstStyle/>
        <a:p>
          <a:endParaRPr lang="es-ES"/>
        </a:p>
      </dgm:t>
    </dgm:pt>
    <dgm:pt modelId="{1AB8F566-868C-423D-B2FD-37D4C3FE1122}">
      <dgm:prSet phldrT="[Texto]" custT="1"/>
      <dgm:spPr/>
      <dgm:t>
        <a:bodyPr/>
        <a:lstStyle/>
        <a:p>
          <a:r>
            <a:rPr lang="es-MX" sz="1200" b="1" dirty="0" smtClean="0">
              <a:latin typeface="+mj-lt"/>
            </a:rPr>
            <a:t>Contribuye al desarrollo social y económico del país. </a:t>
          </a:r>
          <a:endParaRPr lang="es-ES" sz="1200" b="1" dirty="0">
            <a:latin typeface="+mj-lt"/>
          </a:endParaRPr>
        </a:p>
      </dgm:t>
    </dgm:pt>
    <dgm:pt modelId="{13A762F8-C150-4E02-8106-3BCBF4968E38}" type="parTrans" cxnId="{7B7F94A2-FD24-4071-AA9B-34C0B745F350}">
      <dgm:prSet/>
      <dgm:spPr/>
      <dgm:t>
        <a:bodyPr/>
        <a:lstStyle/>
        <a:p>
          <a:endParaRPr lang="es-ES"/>
        </a:p>
      </dgm:t>
    </dgm:pt>
    <dgm:pt modelId="{5E1EDE1E-33AF-4979-A49C-A4FDCBD6BC76}" type="sibTrans" cxnId="{7B7F94A2-FD24-4071-AA9B-34C0B745F350}">
      <dgm:prSet/>
      <dgm:spPr/>
      <dgm:t>
        <a:bodyPr/>
        <a:lstStyle/>
        <a:p>
          <a:endParaRPr lang="es-ES"/>
        </a:p>
      </dgm:t>
    </dgm:pt>
    <dgm:pt modelId="{A9FDE400-E2A4-47BB-9F01-CBEA706C4A36}">
      <dgm:prSet custT="1"/>
      <dgm:spPr/>
      <dgm:t>
        <a:bodyPr/>
        <a:lstStyle/>
        <a:p>
          <a:r>
            <a:rPr lang="es-MX" sz="1050" b="1" dirty="0" smtClean="0">
              <a:latin typeface="+mj-lt"/>
            </a:rPr>
            <a:t>BANOBRAS es la Institución que financia proyectos de inversión pública o privada en infraestructura y servicios públicos.</a:t>
          </a:r>
          <a:endParaRPr lang="es-MX" sz="1000" b="1" dirty="0">
            <a:latin typeface="+mj-lt"/>
          </a:endParaRPr>
        </a:p>
      </dgm:t>
    </dgm:pt>
    <dgm:pt modelId="{80D75075-185E-47ED-B053-95EA5B3F9A6E}" type="parTrans" cxnId="{4C0470FD-BB7A-4BB4-A314-0035FD544302}">
      <dgm:prSet/>
      <dgm:spPr/>
      <dgm:t>
        <a:bodyPr/>
        <a:lstStyle/>
        <a:p>
          <a:endParaRPr lang="es-ES"/>
        </a:p>
      </dgm:t>
    </dgm:pt>
    <dgm:pt modelId="{74FAA698-0872-41DD-8CCB-531D878FE679}" type="sibTrans" cxnId="{4C0470FD-BB7A-4BB4-A314-0035FD544302}">
      <dgm:prSet/>
      <dgm:spPr/>
      <dgm:t>
        <a:bodyPr/>
        <a:lstStyle/>
        <a:p>
          <a:endParaRPr lang="es-ES"/>
        </a:p>
      </dgm:t>
    </dgm:pt>
    <dgm:pt modelId="{C84BC62C-47A7-47A4-9B09-57F9A2C30728}">
      <dgm:prSet custT="1"/>
      <dgm:spPr/>
      <dgm:t>
        <a:bodyPr/>
        <a:lstStyle/>
        <a:p>
          <a:r>
            <a:rPr lang="es-MX" sz="1100" b="1" dirty="0" smtClean="0">
              <a:latin typeface="+mj-lt"/>
            </a:rPr>
            <a:t>Ayuda a fortalecer la institucionalidad del Gobierno Federal, y de los gobiernos estatales y municipales</a:t>
          </a:r>
          <a:r>
            <a:rPr lang="es-MX" sz="1100" dirty="0" smtClean="0">
              <a:latin typeface="+mj-lt"/>
            </a:rPr>
            <a:t>. </a:t>
          </a:r>
          <a:endParaRPr lang="es-MX" sz="1100" dirty="0">
            <a:latin typeface="+mj-lt"/>
          </a:endParaRPr>
        </a:p>
      </dgm:t>
    </dgm:pt>
    <dgm:pt modelId="{D64DDD24-4B83-48C0-8393-C5A8054A8192}" type="parTrans" cxnId="{BC07F2FE-6B07-489D-B76E-816FED0587C0}">
      <dgm:prSet/>
      <dgm:spPr/>
      <dgm:t>
        <a:bodyPr/>
        <a:lstStyle/>
        <a:p>
          <a:endParaRPr lang="es-ES"/>
        </a:p>
      </dgm:t>
    </dgm:pt>
    <dgm:pt modelId="{568BBB34-8936-470B-A0FC-871E64E2C1F1}" type="sibTrans" cxnId="{BC07F2FE-6B07-489D-B76E-816FED0587C0}">
      <dgm:prSet/>
      <dgm:spPr/>
      <dgm:t>
        <a:bodyPr/>
        <a:lstStyle/>
        <a:p>
          <a:endParaRPr lang="es-ES"/>
        </a:p>
      </dgm:t>
    </dgm:pt>
    <dgm:pt modelId="{8DFC1809-A9EA-4056-9E8D-26686F53D722}">
      <dgm:prSet/>
      <dgm:spPr/>
      <dgm:t>
        <a:bodyPr/>
        <a:lstStyle/>
        <a:p>
          <a:r>
            <a:rPr lang="es-MX" b="1" dirty="0" smtClean="0">
              <a:latin typeface="+mj-lt"/>
            </a:rPr>
            <a:t>Permite que los gobiernos locales cuenten con las instituciones e instrumentos necesarios para evaluar y financiar sus proyectos de inversión mediante la asistencia técnica y financiamiento. </a:t>
          </a:r>
          <a:endParaRPr lang="es-MX" b="1" dirty="0">
            <a:latin typeface="+mj-lt"/>
          </a:endParaRPr>
        </a:p>
      </dgm:t>
    </dgm:pt>
    <dgm:pt modelId="{14CB38A4-FA9B-4537-9D83-6F4EF02BD970}" type="parTrans" cxnId="{8437F933-A735-4201-9500-9B6B6DC2ED0A}">
      <dgm:prSet/>
      <dgm:spPr/>
      <dgm:t>
        <a:bodyPr/>
        <a:lstStyle/>
        <a:p>
          <a:endParaRPr lang="es-ES"/>
        </a:p>
      </dgm:t>
    </dgm:pt>
    <dgm:pt modelId="{82B430B9-F5DA-48D3-91EF-D130E07BB6A4}" type="sibTrans" cxnId="{8437F933-A735-4201-9500-9B6B6DC2ED0A}">
      <dgm:prSet/>
      <dgm:spPr/>
      <dgm:t>
        <a:bodyPr/>
        <a:lstStyle/>
        <a:p>
          <a:endParaRPr lang="es-ES"/>
        </a:p>
      </dgm:t>
    </dgm:pt>
    <dgm:pt modelId="{00899D3C-83EC-42C9-83FB-8CD2F7A7E029}">
      <dgm:prSet/>
      <dgm:spPr/>
      <dgm:t>
        <a:bodyPr/>
        <a:lstStyle/>
        <a:p>
          <a:r>
            <a:rPr lang="es-MX" b="1" dirty="0" smtClean="0">
              <a:latin typeface="+mj-lt"/>
            </a:rPr>
            <a:t>Coadyuva a que México pueda contar con una red de infraestructura económica comparable a la de sus socios comerciales, la cual permite una alta competitividad y un crecimiento económico sostenido</a:t>
          </a:r>
          <a:r>
            <a:rPr lang="es-MX" dirty="0" smtClean="0"/>
            <a:t>. </a:t>
          </a:r>
          <a:endParaRPr lang="es-MX" dirty="0"/>
        </a:p>
      </dgm:t>
    </dgm:pt>
    <dgm:pt modelId="{AF05D816-9186-436B-A6D5-D1F95B204373}" type="parTrans" cxnId="{9BD4EC75-4A6E-47BF-8358-59EA211A5161}">
      <dgm:prSet/>
      <dgm:spPr/>
      <dgm:t>
        <a:bodyPr/>
        <a:lstStyle/>
        <a:p>
          <a:endParaRPr lang="es-ES"/>
        </a:p>
      </dgm:t>
    </dgm:pt>
    <dgm:pt modelId="{62E83C78-87BE-4C37-944E-513BD56E8397}" type="sibTrans" cxnId="{9BD4EC75-4A6E-47BF-8358-59EA211A5161}">
      <dgm:prSet/>
      <dgm:spPr/>
      <dgm:t>
        <a:bodyPr/>
        <a:lstStyle/>
        <a:p>
          <a:endParaRPr lang="es-ES"/>
        </a:p>
      </dgm:t>
    </dgm:pt>
    <dgm:pt modelId="{51452EFF-F38C-4DCF-B3D4-06ACEB7FBC81}" type="pres">
      <dgm:prSet presAssocID="{FA5A1F86-CDAB-4F53-A72B-11938860C583}" presName="hierChild1" presStyleCnt="0">
        <dgm:presLayoutVars>
          <dgm:orgChart val="1"/>
          <dgm:chPref val="1"/>
          <dgm:dir/>
          <dgm:animOne val="branch"/>
          <dgm:animLvl val="lvl"/>
          <dgm:resizeHandles/>
        </dgm:presLayoutVars>
      </dgm:prSet>
      <dgm:spPr/>
      <dgm:t>
        <a:bodyPr/>
        <a:lstStyle/>
        <a:p>
          <a:endParaRPr lang="es-ES"/>
        </a:p>
      </dgm:t>
    </dgm:pt>
    <dgm:pt modelId="{EBF07149-A04C-44D6-A0F8-FF773E46D368}" type="pres">
      <dgm:prSet presAssocID="{F6D3C765-DBFA-480A-90FE-342F05A925E0}" presName="hierRoot1" presStyleCnt="0">
        <dgm:presLayoutVars>
          <dgm:hierBranch val="init"/>
        </dgm:presLayoutVars>
      </dgm:prSet>
      <dgm:spPr/>
    </dgm:pt>
    <dgm:pt modelId="{A5AF1DCB-520C-4928-BD47-36579B0252C3}" type="pres">
      <dgm:prSet presAssocID="{F6D3C765-DBFA-480A-90FE-342F05A925E0}" presName="rootComposite1" presStyleCnt="0"/>
      <dgm:spPr/>
    </dgm:pt>
    <dgm:pt modelId="{F7975B0C-5CFE-4C51-814A-83654AD10BED}" type="pres">
      <dgm:prSet presAssocID="{F6D3C765-DBFA-480A-90FE-342F05A925E0}" presName="rootText1" presStyleLbl="node0" presStyleIdx="0" presStyleCnt="2">
        <dgm:presLayoutVars>
          <dgm:chPref val="3"/>
        </dgm:presLayoutVars>
      </dgm:prSet>
      <dgm:spPr/>
      <dgm:t>
        <a:bodyPr/>
        <a:lstStyle/>
        <a:p>
          <a:endParaRPr lang="es-ES"/>
        </a:p>
      </dgm:t>
    </dgm:pt>
    <dgm:pt modelId="{DC6C692D-1600-4F58-BAE0-C4D050572866}" type="pres">
      <dgm:prSet presAssocID="{F6D3C765-DBFA-480A-90FE-342F05A925E0}" presName="rootConnector1" presStyleLbl="node1" presStyleIdx="0" presStyleCnt="0"/>
      <dgm:spPr/>
      <dgm:t>
        <a:bodyPr/>
        <a:lstStyle/>
        <a:p>
          <a:endParaRPr lang="es-ES"/>
        </a:p>
      </dgm:t>
    </dgm:pt>
    <dgm:pt modelId="{AE1F180D-9D4C-48EB-8A70-B9E75204BFF0}" type="pres">
      <dgm:prSet presAssocID="{F6D3C765-DBFA-480A-90FE-342F05A925E0}" presName="hierChild2" presStyleCnt="0"/>
      <dgm:spPr/>
    </dgm:pt>
    <dgm:pt modelId="{EAC26675-E092-4C17-8B50-8CEC985F815B}" type="pres">
      <dgm:prSet presAssocID="{F6D3C765-DBFA-480A-90FE-342F05A925E0}" presName="hierChild3" presStyleCnt="0"/>
      <dgm:spPr/>
    </dgm:pt>
    <dgm:pt modelId="{4B73C0C6-D6C4-4C64-94F0-D47440C5F556}" type="pres">
      <dgm:prSet presAssocID="{A9FDE400-E2A4-47BB-9F01-CBEA706C4A36}" presName="hierRoot1" presStyleCnt="0">
        <dgm:presLayoutVars>
          <dgm:hierBranch val="init"/>
        </dgm:presLayoutVars>
      </dgm:prSet>
      <dgm:spPr/>
    </dgm:pt>
    <dgm:pt modelId="{7E4802BE-ED49-42BF-BBAF-00894899ECA2}" type="pres">
      <dgm:prSet presAssocID="{A9FDE400-E2A4-47BB-9F01-CBEA706C4A36}" presName="rootComposite1" presStyleCnt="0"/>
      <dgm:spPr/>
    </dgm:pt>
    <dgm:pt modelId="{BB17D3D7-191F-48C9-9957-ED2680F0346F}" type="pres">
      <dgm:prSet presAssocID="{A9FDE400-E2A4-47BB-9F01-CBEA706C4A36}" presName="rootText1" presStyleLbl="node0" presStyleIdx="1" presStyleCnt="2">
        <dgm:presLayoutVars>
          <dgm:chPref val="3"/>
        </dgm:presLayoutVars>
      </dgm:prSet>
      <dgm:spPr/>
      <dgm:t>
        <a:bodyPr/>
        <a:lstStyle/>
        <a:p>
          <a:endParaRPr lang="es-ES"/>
        </a:p>
      </dgm:t>
    </dgm:pt>
    <dgm:pt modelId="{049C75EA-1E81-442B-B691-62042160298B}" type="pres">
      <dgm:prSet presAssocID="{A9FDE400-E2A4-47BB-9F01-CBEA706C4A36}" presName="rootConnector1" presStyleLbl="node1" presStyleIdx="0" presStyleCnt="0"/>
      <dgm:spPr/>
      <dgm:t>
        <a:bodyPr/>
        <a:lstStyle/>
        <a:p>
          <a:endParaRPr lang="es-ES"/>
        </a:p>
      </dgm:t>
    </dgm:pt>
    <dgm:pt modelId="{23681632-DF9B-4E04-AB0B-237CB1E0AC3F}" type="pres">
      <dgm:prSet presAssocID="{A9FDE400-E2A4-47BB-9F01-CBEA706C4A36}" presName="hierChild2" presStyleCnt="0"/>
      <dgm:spPr/>
    </dgm:pt>
    <dgm:pt modelId="{0FF48432-C704-4684-8BB7-271848FCA426}" type="pres">
      <dgm:prSet presAssocID="{13A762F8-C150-4E02-8106-3BCBF4968E38}" presName="Name64" presStyleLbl="parChTrans1D2" presStyleIdx="0" presStyleCnt="5"/>
      <dgm:spPr/>
      <dgm:t>
        <a:bodyPr/>
        <a:lstStyle/>
        <a:p>
          <a:endParaRPr lang="es-ES"/>
        </a:p>
      </dgm:t>
    </dgm:pt>
    <dgm:pt modelId="{918EE11D-4D6F-48A2-BC55-9B613CB2985E}" type="pres">
      <dgm:prSet presAssocID="{1AB8F566-868C-423D-B2FD-37D4C3FE1122}" presName="hierRoot2" presStyleCnt="0">
        <dgm:presLayoutVars>
          <dgm:hierBranch val="init"/>
        </dgm:presLayoutVars>
      </dgm:prSet>
      <dgm:spPr/>
    </dgm:pt>
    <dgm:pt modelId="{C31B3FBF-6349-465A-9E11-F010C94D375D}" type="pres">
      <dgm:prSet presAssocID="{1AB8F566-868C-423D-B2FD-37D4C3FE1122}" presName="rootComposite" presStyleCnt="0"/>
      <dgm:spPr/>
    </dgm:pt>
    <dgm:pt modelId="{D5A6C542-9D6A-4A91-ABC8-60C0FEB2FB22}" type="pres">
      <dgm:prSet presAssocID="{1AB8F566-868C-423D-B2FD-37D4C3FE1122}" presName="rootText" presStyleLbl="node2" presStyleIdx="0" presStyleCnt="4">
        <dgm:presLayoutVars>
          <dgm:chPref val="3"/>
        </dgm:presLayoutVars>
      </dgm:prSet>
      <dgm:spPr/>
      <dgm:t>
        <a:bodyPr/>
        <a:lstStyle/>
        <a:p>
          <a:endParaRPr lang="es-ES"/>
        </a:p>
      </dgm:t>
    </dgm:pt>
    <dgm:pt modelId="{D43D5F0D-28F3-4E53-9B8B-F9D37A95E114}" type="pres">
      <dgm:prSet presAssocID="{1AB8F566-868C-423D-B2FD-37D4C3FE1122}" presName="rootConnector" presStyleLbl="node2" presStyleIdx="0" presStyleCnt="4"/>
      <dgm:spPr/>
      <dgm:t>
        <a:bodyPr/>
        <a:lstStyle/>
        <a:p>
          <a:endParaRPr lang="es-ES"/>
        </a:p>
      </dgm:t>
    </dgm:pt>
    <dgm:pt modelId="{98B95164-761C-48B9-86D5-43F8BF595AC3}" type="pres">
      <dgm:prSet presAssocID="{1AB8F566-868C-423D-B2FD-37D4C3FE1122}" presName="hierChild4" presStyleCnt="0"/>
      <dgm:spPr/>
    </dgm:pt>
    <dgm:pt modelId="{10DC6147-E8D8-4897-9601-80AC7661490F}" type="pres">
      <dgm:prSet presAssocID="{1AB8F566-868C-423D-B2FD-37D4C3FE1122}" presName="hierChild5" presStyleCnt="0"/>
      <dgm:spPr/>
    </dgm:pt>
    <dgm:pt modelId="{648E354B-E121-4628-82E2-F745374E4CF4}" type="pres">
      <dgm:prSet presAssocID="{D64DDD24-4B83-48C0-8393-C5A8054A8192}" presName="Name64" presStyleLbl="parChTrans1D2" presStyleIdx="1" presStyleCnt="5"/>
      <dgm:spPr/>
      <dgm:t>
        <a:bodyPr/>
        <a:lstStyle/>
        <a:p>
          <a:endParaRPr lang="es-ES"/>
        </a:p>
      </dgm:t>
    </dgm:pt>
    <dgm:pt modelId="{B05A8EC1-10CE-4D10-8300-074923BE5542}" type="pres">
      <dgm:prSet presAssocID="{C84BC62C-47A7-47A4-9B09-57F9A2C30728}" presName="hierRoot2" presStyleCnt="0">
        <dgm:presLayoutVars>
          <dgm:hierBranch val="init"/>
        </dgm:presLayoutVars>
      </dgm:prSet>
      <dgm:spPr/>
    </dgm:pt>
    <dgm:pt modelId="{2396B966-D78F-4DE1-98F4-CCC7FD8CAD93}" type="pres">
      <dgm:prSet presAssocID="{C84BC62C-47A7-47A4-9B09-57F9A2C30728}" presName="rootComposite" presStyleCnt="0"/>
      <dgm:spPr/>
    </dgm:pt>
    <dgm:pt modelId="{39AA3D55-E7C2-40C7-883E-C1EB03676D53}" type="pres">
      <dgm:prSet presAssocID="{C84BC62C-47A7-47A4-9B09-57F9A2C30728}" presName="rootText" presStyleLbl="node2" presStyleIdx="1" presStyleCnt="4">
        <dgm:presLayoutVars>
          <dgm:chPref val="3"/>
        </dgm:presLayoutVars>
      </dgm:prSet>
      <dgm:spPr/>
      <dgm:t>
        <a:bodyPr/>
        <a:lstStyle/>
        <a:p>
          <a:endParaRPr lang="es-ES"/>
        </a:p>
      </dgm:t>
    </dgm:pt>
    <dgm:pt modelId="{9687D286-FB85-4397-A531-1B033002A8A7}" type="pres">
      <dgm:prSet presAssocID="{C84BC62C-47A7-47A4-9B09-57F9A2C30728}" presName="rootConnector" presStyleLbl="node2" presStyleIdx="1" presStyleCnt="4"/>
      <dgm:spPr/>
      <dgm:t>
        <a:bodyPr/>
        <a:lstStyle/>
        <a:p>
          <a:endParaRPr lang="es-ES"/>
        </a:p>
      </dgm:t>
    </dgm:pt>
    <dgm:pt modelId="{6F25EEEF-F71C-404B-824E-87F84D038C11}" type="pres">
      <dgm:prSet presAssocID="{C84BC62C-47A7-47A4-9B09-57F9A2C30728}" presName="hierChild4" presStyleCnt="0"/>
      <dgm:spPr/>
    </dgm:pt>
    <dgm:pt modelId="{A29AEC65-FE44-4EDB-B713-DCC46C4A9DDB}" type="pres">
      <dgm:prSet presAssocID="{C84BC62C-47A7-47A4-9B09-57F9A2C30728}" presName="hierChild5" presStyleCnt="0"/>
      <dgm:spPr/>
    </dgm:pt>
    <dgm:pt modelId="{BDBE4B77-54A9-44E3-94C6-E2937CB13808}" type="pres">
      <dgm:prSet presAssocID="{14CB38A4-FA9B-4537-9D83-6F4EF02BD970}" presName="Name64" presStyleLbl="parChTrans1D2" presStyleIdx="2" presStyleCnt="5"/>
      <dgm:spPr/>
      <dgm:t>
        <a:bodyPr/>
        <a:lstStyle/>
        <a:p>
          <a:endParaRPr lang="es-ES"/>
        </a:p>
      </dgm:t>
    </dgm:pt>
    <dgm:pt modelId="{BD73D37F-C837-4376-A005-19365A535281}" type="pres">
      <dgm:prSet presAssocID="{8DFC1809-A9EA-4056-9E8D-26686F53D722}" presName="hierRoot2" presStyleCnt="0">
        <dgm:presLayoutVars>
          <dgm:hierBranch val="init"/>
        </dgm:presLayoutVars>
      </dgm:prSet>
      <dgm:spPr/>
    </dgm:pt>
    <dgm:pt modelId="{39F6E48E-F93C-401F-ACA8-798E370E3F6B}" type="pres">
      <dgm:prSet presAssocID="{8DFC1809-A9EA-4056-9E8D-26686F53D722}" presName="rootComposite" presStyleCnt="0"/>
      <dgm:spPr/>
    </dgm:pt>
    <dgm:pt modelId="{BE99231D-EEF3-4525-B30F-8A5F804C3828}" type="pres">
      <dgm:prSet presAssocID="{8DFC1809-A9EA-4056-9E8D-26686F53D722}" presName="rootText" presStyleLbl="node2" presStyleIdx="2" presStyleCnt="4">
        <dgm:presLayoutVars>
          <dgm:chPref val="3"/>
        </dgm:presLayoutVars>
      </dgm:prSet>
      <dgm:spPr/>
      <dgm:t>
        <a:bodyPr/>
        <a:lstStyle/>
        <a:p>
          <a:endParaRPr lang="es-ES"/>
        </a:p>
      </dgm:t>
    </dgm:pt>
    <dgm:pt modelId="{6BD66A57-5A15-4F71-849A-EB70A760D8E9}" type="pres">
      <dgm:prSet presAssocID="{8DFC1809-A9EA-4056-9E8D-26686F53D722}" presName="rootConnector" presStyleLbl="node2" presStyleIdx="2" presStyleCnt="4"/>
      <dgm:spPr/>
      <dgm:t>
        <a:bodyPr/>
        <a:lstStyle/>
        <a:p>
          <a:endParaRPr lang="es-ES"/>
        </a:p>
      </dgm:t>
    </dgm:pt>
    <dgm:pt modelId="{4B473229-39B1-4EA5-9713-BC8EFF6716FE}" type="pres">
      <dgm:prSet presAssocID="{8DFC1809-A9EA-4056-9E8D-26686F53D722}" presName="hierChild4" presStyleCnt="0"/>
      <dgm:spPr/>
    </dgm:pt>
    <dgm:pt modelId="{942529B1-FE6E-4654-941C-D7362B675C3D}" type="pres">
      <dgm:prSet presAssocID="{8DFC1809-A9EA-4056-9E8D-26686F53D722}" presName="hierChild5" presStyleCnt="0"/>
      <dgm:spPr/>
    </dgm:pt>
    <dgm:pt modelId="{AD485C81-F13A-4AD8-A5B4-71B29DBFEB88}" type="pres">
      <dgm:prSet presAssocID="{AF05D816-9186-436B-A6D5-D1F95B204373}" presName="Name64" presStyleLbl="parChTrans1D2" presStyleIdx="3" presStyleCnt="5"/>
      <dgm:spPr/>
      <dgm:t>
        <a:bodyPr/>
        <a:lstStyle/>
        <a:p>
          <a:endParaRPr lang="es-ES"/>
        </a:p>
      </dgm:t>
    </dgm:pt>
    <dgm:pt modelId="{A4C9DC87-C495-486C-A672-5D0772F5635A}" type="pres">
      <dgm:prSet presAssocID="{00899D3C-83EC-42C9-83FB-8CD2F7A7E029}" presName="hierRoot2" presStyleCnt="0">
        <dgm:presLayoutVars>
          <dgm:hierBranch val="init"/>
        </dgm:presLayoutVars>
      </dgm:prSet>
      <dgm:spPr/>
    </dgm:pt>
    <dgm:pt modelId="{4A44E4A9-DC74-4433-8092-7411672FC69F}" type="pres">
      <dgm:prSet presAssocID="{00899D3C-83EC-42C9-83FB-8CD2F7A7E029}" presName="rootComposite" presStyleCnt="0"/>
      <dgm:spPr/>
    </dgm:pt>
    <dgm:pt modelId="{0CE79A6F-BAB0-46AA-9A2C-A265DDA8BE7F}" type="pres">
      <dgm:prSet presAssocID="{00899D3C-83EC-42C9-83FB-8CD2F7A7E029}" presName="rootText" presStyleLbl="node2" presStyleIdx="3" presStyleCnt="4">
        <dgm:presLayoutVars>
          <dgm:chPref val="3"/>
        </dgm:presLayoutVars>
      </dgm:prSet>
      <dgm:spPr/>
      <dgm:t>
        <a:bodyPr/>
        <a:lstStyle/>
        <a:p>
          <a:endParaRPr lang="es-ES"/>
        </a:p>
      </dgm:t>
    </dgm:pt>
    <dgm:pt modelId="{2DBF1DAA-206E-4CC6-9D10-FB70CEAE41BB}" type="pres">
      <dgm:prSet presAssocID="{00899D3C-83EC-42C9-83FB-8CD2F7A7E029}" presName="rootConnector" presStyleLbl="node2" presStyleIdx="3" presStyleCnt="4"/>
      <dgm:spPr/>
      <dgm:t>
        <a:bodyPr/>
        <a:lstStyle/>
        <a:p>
          <a:endParaRPr lang="es-ES"/>
        </a:p>
      </dgm:t>
    </dgm:pt>
    <dgm:pt modelId="{6F94D36B-0C1F-4845-B6BC-E0AFF17B23B1}" type="pres">
      <dgm:prSet presAssocID="{00899D3C-83EC-42C9-83FB-8CD2F7A7E029}" presName="hierChild4" presStyleCnt="0"/>
      <dgm:spPr/>
    </dgm:pt>
    <dgm:pt modelId="{EF6AE4FE-A865-4A55-95B6-EF9818A0A967}" type="pres">
      <dgm:prSet presAssocID="{00899D3C-83EC-42C9-83FB-8CD2F7A7E029}" presName="hierChild5" presStyleCnt="0"/>
      <dgm:spPr/>
    </dgm:pt>
    <dgm:pt modelId="{83BE3D6C-1805-4CA6-A5BF-CB7951BEE49A}" type="pres">
      <dgm:prSet presAssocID="{A9FDE400-E2A4-47BB-9F01-CBEA706C4A36}" presName="hierChild3" presStyleCnt="0"/>
      <dgm:spPr/>
    </dgm:pt>
    <dgm:pt modelId="{9641C04D-7405-4B83-BF3F-C298821B5876}" type="pres">
      <dgm:prSet presAssocID="{C8F848F6-E3D7-4BBF-8901-907999308560}" presName="Name115" presStyleLbl="parChTrans1D2" presStyleIdx="4" presStyleCnt="5"/>
      <dgm:spPr/>
      <dgm:t>
        <a:bodyPr/>
        <a:lstStyle/>
        <a:p>
          <a:endParaRPr lang="es-ES"/>
        </a:p>
      </dgm:t>
    </dgm:pt>
    <dgm:pt modelId="{075AB34F-2B76-4CD1-A850-7B78FE80E2B8}" type="pres">
      <dgm:prSet presAssocID="{613FAD77-BF8A-4DD2-94E7-BBC9C9CC57B6}" presName="hierRoot3" presStyleCnt="0">
        <dgm:presLayoutVars>
          <dgm:hierBranch val="init"/>
        </dgm:presLayoutVars>
      </dgm:prSet>
      <dgm:spPr/>
    </dgm:pt>
    <dgm:pt modelId="{C94252A3-E0D8-45A5-97AC-DDE4A778C04F}" type="pres">
      <dgm:prSet presAssocID="{613FAD77-BF8A-4DD2-94E7-BBC9C9CC57B6}" presName="rootComposite3" presStyleCnt="0"/>
      <dgm:spPr/>
    </dgm:pt>
    <dgm:pt modelId="{8342B069-F340-4B76-9564-1CA7FB3B8F1C}" type="pres">
      <dgm:prSet presAssocID="{613FAD77-BF8A-4DD2-94E7-BBC9C9CC57B6}" presName="rootText3" presStyleLbl="asst1" presStyleIdx="0" presStyleCnt="1">
        <dgm:presLayoutVars>
          <dgm:chPref val="3"/>
        </dgm:presLayoutVars>
      </dgm:prSet>
      <dgm:spPr/>
      <dgm:t>
        <a:bodyPr/>
        <a:lstStyle/>
        <a:p>
          <a:endParaRPr lang="es-ES"/>
        </a:p>
      </dgm:t>
    </dgm:pt>
    <dgm:pt modelId="{B6F74D4F-CA34-4133-9DA7-79B426DFF15B}" type="pres">
      <dgm:prSet presAssocID="{613FAD77-BF8A-4DD2-94E7-BBC9C9CC57B6}" presName="rootConnector3" presStyleLbl="asst1" presStyleIdx="0" presStyleCnt="1"/>
      <dgm:spPr/>
      <dgm:t>
        <a:bodyPr/>
        <a:lstStyle/>
        <a:p>
          <a:endParaRPr lang="es-ES"/>
        </a:p>
      </dgm:t>
    </dgm:pt>
    <dgm:pt modelId="{D8282742-C786-4CAD-921D-AB511521118D}" type="pres">
      <dgm:prSet presAssocID="{613FAD77-BF8A-4DD2-94E7-BBC9C9CC57B6}" presName="hierChild6" presStyleCnt="0"/>
      <dgm:spPr/>
    </dgm:pt>
    <dgm:pt modelId="{2FB45BCD-DA3C-4D7B-9C83-F8A414D5B42C}" type="pres">
      <dgm:prSet presAssocID="{613FAD77-BF8A-4DD2-94E7-BBC9C9CC57B6}" presName="hierChild7" presStyleCnt="0"/>
      <dgm:spPr/>
    </dgm:pt>
  </dgm:ptLst>
  <dgm:cxnLst>
    <dgm:cxn modelId="{C779E0A1-EB38-48B3-85BA-812CC9B2C2B3}" type="presOf" srcId="{C84BC62C-47A7-47A4-9B09-57F9A2C30728}" destId="{39AA3D55-E7C2-40C7-883E-C1EB03676D53}" srcOrd="0" destOrd="0" presId="urn:microsoft.com/office/officeart/2009/3/layout/HorizontalOrganizationChart"/>
    <dgm:cxn modelId="{BC07F2FE-6B07-489D-B76E-816FED0587C0}" srcId="{A9FDE400-E2A4-47BB-9F01-CBEA706C4A36}" destId="{C84BC62C-47A7-47A4-9B09-57F9A2C30728}" srcOrd="2" destOrd="0" parTransId="{D64DDD24-4B83-48C0-8393-C5A8054A8192}" sibTransId="{568BBB34-8936-470B-A0FC-871E64E2C1F1}"/>
    <dgm:cxn modelId="{3DD33622-570F-4A8B-8114-839E04B0C1CA}" type="presOf" srcId="{613FAD77-BF8A-4DD2-94E7-BBC9C9CC57B6}" destId="{8342B069-F340-4B76-9564-1CA7FB3B8F1C}" srcOrd="0" destOrd="0" presId="urn:microsoft.com/office/officeart/2009/3/layout/HorizontalOrganizationChart"/>
    <dgm:cxn modelId="{9507C36C-7000-4E3D-B0E9-8356C1D03913}" type="presOf" srcId="{F6D3C765-DBFA-480A-90FE-342F05A925E0}" destId="{DC6C692D-1600-4F58-BAE0-C4D050572866}" srcOrd="1" destOrd="0" presId="urn:microsoft.com/office/officeart/2009/3/layout/HorizontalOrganizationChart"/>
    <dgm:cxn modelId="{8437F933-A735-4201-9500-9B6B6DC2ED0A}" srcId="{A9FDE400-E2A4-47BB-9F01-CBEA706C4A36}" destId="{8DFC1809-A9EA-4056-9E8D-26686F53D722}" srcOrd="3" destOrd="0" parTransId="{14CB38A4-FA9B-4537-9D83-6F4EF02BD970}" sibTransId="{82B430B9-F5DA-48D3-91EF-D130E07BB6A4}"/>
    <dgm:cxn modelId="{3E4C1E72-55F8-4F7D-A6EF-CD0493654468}" type="presOf" srcId="{A9FDE400-E2A4-47BB-9F01-CBEA706C4A36}" destId="{049C75EA-1E81-442B-B691-62042160298B}" srcOrd="1" destOrd="0" presId="urn:microsoft.com/office/officeart/2009/3/layout/HorizontalOrganizationChart"/>
    <dgm:cxn modelId="{AECF61DF-2A37-4953-A1D7-B2860C42C32C}" type="presOf" srcId="{613FAD77-BF8A-4DD2-94E7-BBC9C9CC57B6}" destId="{B6F74D4F-CA34-4133-9DA7-79B426DFF15B}" srcOrd="1" destOrd="0" presId="urn:microsoft.com/office/officeart/2009/3/layout/HorizontalOrganizationChart"/>
    <dgm:cxn modelId="{6DED7B06-4F87-4B36-822A-2012BE87EC98}" srcId="{FA5A1F86-CDAB-4F53-A72B-11938860C583}" destId="{F6D3C765-DBFA-480A-90FE-342F05A925E0}" srcOrd="0" destOrd="0" parTransId="{D648D698-1AE8-4D07-B113-E223837A73C2}" sibTransId="{0FF19F0D-AFFE-4530-A7D3-4B3FA82F9D07}"/>
    <dgm:cxn modelId="{9BD4EC75-4A6E-47BF-8358-59EA211A5161}" srcId="{A9FDE400-E2A4-47BB-9F01-CBEA706C4A36}" destId="{00899D3C-83EC-42C9-83FB-8CD2F7A7E029}" srcOrd="4" destOrd="0" parTransId="{AF05D816-9186-436B-A6D5-D1F95B204373}" sibTransId="{62E83C78-87BE-4C37-944E-513BD56E8397}"/>
    <dgm:cxn modelId="{4C0470FD-BB7A-4BB4-A314-0035FD544302}" srcId="{FA5A1F86-CDAB-4F53-A72B-11938860C583}" destId="{A9FDE400-E2A4-47BB-9F01-CBEA706C4A36}" srcOrd="1" destOrd="0" parTransId="{80D75075-185E-47ED-B053-95EA5B3F9A6E}" sibTransId="{74FAA698-0872-41DD-8CCB-531D878FE679}"/>
    <dgm:cxn modelId="{1578235A-AB0E-4A3F-A2F9-4C956A068827}" type="presOf" srcId="{C84BC62C-47A7-47A4-9B09-57F9A2C30728}" destId="{9687D286-FB85-4397-A531-1B033002A8A7}" srcOrd="1" destOrd="0" presId="urn:microsoft.com/office/officeart/2009/3/layout/HorizontalOrganizationChart"/>
    <dgm:cxn modelId="{0BF0F5ED-F6A9-49F2-B673-D8EF2C969DA3}" type="presOf" srcId="{1AB8F566-868C-423D-B2FD-37D4C3FE1122}" destId="{D5A6C542-9D6A-4A91-ABC8-60C0FEB2FB22}" srcOrd="0" destOrd="0" presId="urn:microsoft.com/office/officeart/2009/3/layout/HorizontalOrganizationChart"/>
    <dgm:cxn modelId="{DAC0D85B-DD2A-47EB-B22B-FD34A8202647}" type="presOf" srcId="{14CB38A4-FA9B-4537-9D83-6F4EF02BD970}" destId="{BDBE4B77-54A9-44E3-94C6-E2937CB13808}" srcOrd="0" destOrd="0" presId="urn:microsoft.com/office/officeart/2009/3/layout/HorizontalOrganizationChart"/>
    <dgm:cxn modelId="{101ACF0D-4938-4B3E-9519-658CD7FF2083}" type="presOf" srcId="{8DFC1809-A9EA-4056-9E8D-26686F53D722}" destId="{6BD66A57-5A15-4F71-849A-EB70A760D8E9}" srcOrd="1" destOrd="0" presId="urn:microsoft.com/office/officeart/2009/3/layout/HorizontalOrganizationChart"/>
    <dgm:cxn modelId="{448EC6D5-0CB7-4CD4-A1F5-040409ADF8FD}" type="presOf" srcId="{00899D3C-83EC-42C9-83FB-8CD2F7A7E029}" destId="{0CE79A6F-BAB0-46AA-9A2C-A265DDA8BE7F}" srcOrd="0" destOrd="0" presId="urn:microsoft.com/office/officeart/2009/3/layout/HorizontalOrganizationChart"/>
    <dgm:cxn modelId="{6CC2F195-7367-4ADF-995C-DDB3B9C421B7}" type="presOf" srcId="{C8F848F6-E3D7-4BBF-8901-907999308560}" destId="{9641C04D-7405-4B83-BF3F-C298821B5876}" srcOrd="0" destOrd="0" presId="urn:microsoft.com/office/officeart/2009/3/layout/HorizontalOrganizationChart"/>
    <dgm:cxn modelId="{17A8FD8E-684C-4C1E-ACE4-930C959B1A24}" type="presOf" srcId="{8DFC1809-A9EA-4056-9E8D-26686F53D722}" destId="{BE99231D-EEF3-4525-B30F-8A5F804C3828}" srcOrd="0" destOrd="0" presId="urn:microsoft.com/office/officeart/2009/3/layout/HorizontalOrganizationChart"/>
    <dgm:cxn modelId="{C077A0EA-CB4B-40B7-8C11-1661577D26D6}" type="presOf" srcId="{D64DDD24-4B83-48C0-8393-C5A8054A8192}" destId="{648E354B-E121-4628-82E2-F745374E4CF4}" srcOrd="0" destOrd="0" presId="urn:microsoft.com/office/officeart/2009/3/layout/HorizontalOrganizationChart"/>
    <dgm:cxn modelId="{F8000B9E-A1C9-41C6-9314-9009B65B236D}" srcId="{A9FDE400-E2A4-47BB-9F01-CBEA706C4A36}" destId="{613FAD77-BF8A-4DD2-94E7-BBC9C9CC57B6}" srcOrd="0" destOrd="0" parTransId="{C8F848F6-E3D7-4BBF-8901-907999308560}" sibTransId="{EAF93F52-D7F9-4F3B-A061-246F6C0080D2}"/>
    <dgm:cxn modelId="{62AC8910-0C32-4498-B6A0-562F7BEC5EC1}" type="presOf" srcId="{1AB8F566-868C-423D-B2FD-37D4C3FE1122}" destId="{D43D5F0D-28F3-4E53-9B8B-F9D37A95E114}" srcOrd="1" destOrd="0" presId="urn:microsoft.com/office/officeart/2009/3/layout/HorizontalOrganizationChart"/>
    <dgm:cxn modelId="{7324D7B5-02CD-42F7-B492-1E3DD0AF065C}" type="presOf" srcId="{A9FDE400-E2A4-47BB-9F01-CBEA706C4A36}" destId="{BB17D3D7-191F-48C9-9957-ED2680F0346F}" srcOrd="0" destOrd="0" presId="urn:microsoft.com/office/officeart/2009/3/layout/HorizontalOrganizationChart"/>
    <dgm:cxn modelId="{E2CB0E55-C86E-4E3B-89F7-442750D1A0E2}" type="presOf" srcId="{FA5A1F86-CDAB-4F53-A72B-11938860C583}" destId="{51452EFF-F38C-4DCF-B3D4-06ACEB7FBC81}" srcOrd="0" destOrd="0" presId="urn:microsoft.com/office/officeart/2009/3/layout/HorizontalOrganizationChart"/>
    <dgm:cxn modelId="{74745098-4259-4C69-8961-BF8B73FA0024}" type="presOf" srcId="{13A762F8-C150-4E02-8106-3BCBF4968E38}" destId="{0FF48432-C704-4684-8BB7-271848FCA426}" srcOrd="0" destOrd="0" presId="urn:microsoft.com/office/officeart/2009/3/layout/HorizontalOrganizationChart"/>
    <dgm:cxn modelId="{7B7F94A2-FD24-4071-AA9B-34C0B745F350}" srcId="{A9FDE400-E2A4-47BB-9F01-CBEA706C4A36}" destId="{1AB8F566-868C-423D-B2FD-37D4C3FE1122}" srcOrd="1" destOrd="0" parTransId="{13A762F8-C150-4E02-8106-3BCBF4968E38}" sibTransId="{5E1EDE1E-33AF-4979-A49C-A4FDCBD6BC76}"/>
    <dgm:cxn modelId="{6B5A9BFA-423E-4878-9CD5-08513192719E}" type="presOf" srcId="{AF05D816-9186-436B-A6D5-D1F95B204373}" destId="{AD485C81-F13A-4AD8-A5B4-71B29DBFEB88}" srcOrd="0" destOrd="0" presId="urn:microsoft.com/office/officeart/2009/3/layout/HorizontalOrganizationChart"/>
    <dgm:cxn modelId="{46F5CA59-C29B-4269-AAD5-6BC75C7708EB}" type="presOf" srcId="{F6D3C765-DBFA-480A-90FE-342F05A925E0}" destId="{F7975B0C-5CFE-4C51-814A-83654AD10BED}" srcOrd="0" destOrd="0" presId="urn:microsoft.com/office/officeart/2009/3/layout/HorizontalOrganizationChart"/>
    <dgm:cxn modelId="{82B510F5-8B82-4C15-8D1E-ECCDEE7F3E9F}" type="presOf" srcId="{00899D3C-83EC-42C9-83FB-8CD2F7A7E029}" destId="{2DBF1DAA-206E-4CC6-9D10-FB70CEAE41BB}" srcOrd="1" destOrd="0" presId="urn:microsoft.com/office/officeart/2009/3/layout/HorizontalOrganizationChart"/>
    <dgm:cxn modelId="{3C611DCE-C13E-4988-8725-AC7EBD8172C8}" type="presParOf" srcId="{51452EFF-F38C-4DCF-B3D4-06ACEB7FBC81}" destId="{EBF07149-A04C-44D6-A0F8-FF773E46D368}" srcOrd="0" destOrd="0" presId="urn:microsoft.com/office/officeart/2009/3/layout/HorizontalOrganizationChart"/>
    <dgm:cxn modelId="{575249D5-A260-4AB9-B47F-7833F35A0229}" type="presParOf" srcId="{EBF07149-A04C-44D6-A0F8-FF773E46D368}" destId="{A5AF1DCB-520C-4928-BD47-36579B0252C3}" srcOrd="0" destOrd="0" presId="urn:microsoft.com/office/officeart/2009/3/layout/HorizontalOrganizationChart"/>
    <dgm:cxn modelId="{4995B63F-5B2F-4B62-B48A-CE3469480CE8}" type="presParOf" srcId="{A5AF1DCB-520C-4928-BD47-36579B0252C3}" destId="{F7975B0C-5CFE-4C51-814A-83654AD10BED}" srcOrd="0" destOrd="0" presId="urn:microsoft.com/office/officeart/2009/3/layout/HorizontalOrganizationChart"/>
    <dgm:cxn modelId="{BEBEEBC2-36FE-4074-9D5F-D588E8B736B2}" type="presParOf" srcId="{A5AF1DCB-520C-4928-BD47-36579B0252C3}" destId="{DC6C692D-1600-4F58-BAE0-C4D050572866}" srcOrd="1" destOrd="0" presId="urn:microsoft.com/office/officeart/2009/3/layout/HorizontalOrganizationChart"/>
    <dgm:cxn modelId="{3946ADBA-1A96-4E97-8A78-BD8E205A6AF9}" type="presParOf" srcId="{EBF07149-A04C-44D6-A0F8-FF773E46D368}" destId="{AE1F180D-9D4C-48EB-8A70-B9E75204BFF0}" srcOrd="1" destOrd="0" presId="urn:microsoft.com/office/officeart/2009/3/layout/HorizontalOrganizationChart"/>
    <dgm:cxn modelId="{C8B6152F-BB61-4F8D-9580-21F4468C7E22}" type="presParOf" srcId="{EBF07149-A04C-44D6-A0F8-FF773E46D368}" destId="{EAC26675-E092-4C17-8B50-8CEC985F815B}" srcOrd="2" destOrd="0" presId="urn:microsoft.com/office/officeart/2009/3/layout/HorizontalOrganizationChart"/>
    <dgm:cxn modelId="{22F93930-8A59-4E1F-8109-75C2806508C6}" type="presParOf" srcId="{51452EFF-F38C-4DCF-B3D4-06ACEB7FBC81}" destId="{4B73C0C6-D6C4-4C64-94F0-D47440C5F556}" srcOrd="1" destOrd="0" presId="urn:microsoft.com/office/officeart/2009/3/layout/HorizontalOrganizationChart"/>
    <dgm:cxn modelId="{4ED704DC-CADD-435F-B473-E64C1C84B68A}" type="presParOf" srcId="{4B73C0C6-D6C4-4C64-94F0-D47440C5F556}" destId="{7E4802BE-ED49-42BF-BBAF-00894899ECA2}" srcOrd="0" destOrd="0" presId="urn:microsoft.com/office/officeart/2009/3/layout/HorizontalOrganizationChart"/>
    <dgm:cxn modelId="{C9ECEEE8-4859-4F25-B070-0A5B603F2950}" type="presParOf" srcId="{7E4802BE-ED49-42BF-BBAF-00894899ECA2}" destId="{BB17D3D7-191F-48C9-9957-ED2680F0346F}" srcOrd="0" destOrd="0" presId="urn:microsoft.com/office/officeart/2009/3/layout/HorizontalOrganizationChart"/>
    <dgm:cxn modelId="{C88F1E29-3D46-4905-914E-7434BD750DB1}" type="presParOf" srcId="{7E4802BE-ED49-42BF-BBAF-00894899ECA2}" destId="{049C75EA-1E81-442B-B691-62042160298B}" srcOrd="1" destOrd="0" presId="urn:microsoft.com/office/officeart/2009/3/layout/HorizontalOrganizationChart"/>
    <dgm:cxn modelId="{4CC34A96-1EB0-401D-8C7F-2A498207BF54}" type="presParOf" srcId="{4B73C0C6-D6C4-4C64-94F0-D47440C5F556}" destId="{23681632-DF9B-4E04-AB0B-237CB1E0AC3F}" srcOrd="1" destOrd="0" presId="urn:microsoft.com/office/officeart/2009/3/layout/HorizontalOrganizationChart"/>
    <dgm:cxn modelId="{E77F0CF7-7430-44F6-A396-9F97F118A03C}" type="presParOf" srcId="{23681632-DF9B-4E04-AB0B-237CB1E0AC3F}" destId="{0FF48432-C704-4684-8BB7-271848FCA426}" srcOrd="0" destOrd="0" presId="urn:microsoft.com/office/officeart/2009/3/layout/HorizontalOrganizationChart"/>
    <dgm:cxn modelId="{3F8B71AB-8E8E-4BAD-A8EF-E6F086AC061D}" type="presParOf" srcId="{23681632-DF9B-4E04-AB0B-237CB1E0AC3F}" destId="{918EE11D-4D6F-48A2-BC55-9B613CB2985E}" srcOrd="1" destOrd="0" presId="urn:microsoft.com/office/officeart/2009/3/layout/HorizontalOrganizationChart"/>
    <dgm:cxn modelId="{2DBDD6F9-DC18-427D-9B40-2BC231B753E6}" type="presParOf" srcId="{918EE11D-4D6F-48A2-BC55-9B613CB2985E}" destId="{C31B3FBF-6349-465A-9E11-F010C94D375D}" srcOrd="0" destOrd="0" presId="urn:microsoft.com/office/officeart/2009/3/layout/HorizontalOrganizationChart"/>
    <dgm:cxn modelId="{690F5BBC-BB8A-49C5-9731-616DFE5F3192}" type="presParOf" srcId="{C31B3FBF-6349-465A-9E11-F010C94D375D}" destId="{D5A6C542-9D6A-4A91-ABC8-60C0FEB2FB22}" srcOrd="0" destOrd="0" presId="urn:microsoft.com/office/officeart/2009/3/layout/HorizontalOrganizationChart"/>
    <dgm:cxn modelId="{818AE983-F66F-4104-AC07-DEBAC998A40F}" type="presParOf" srcId="{C31B3FBF-6349-465A-9E11-F010C94D375D}" destId="{D43D5F0D-28F3-4E53-9B8B-F9D37A95E114}" srcOrd="1" destOrd="0" presId="urn:microsoft.com/office/officeart/2009/3/layout/HorizontalOrganizationChart"/>
    <dgm:cxn modelId="{B0132176-3646-49A5-965D-CA0F6C06A8C4}" type="presParOf" srcId="{918EE11D-4D6F-48A2-BC55-9B613CB2985E}" destId="{98B95164-761C-48B9-86D5-43F8BF595AC3}" srcOrd="1" destOrd="0" presId="urn:microsoft.com/office/officeart/2009/3/layout/HorizontalOrganizationChart"/>
    <dgm:cxn modelId="{246DC139-F7B2-47AF-AA72-B0E6811EA2DE}" type="presParOf" srcId="{918EE11D-4D6F-48A2-BC55-9B613CB2985E}" destId="{10DC6147-E8D8-4897-9601-80AC7661490F}" srcOrd="2" destOrd="0" presId="urn:microsoft.com/office/officeart/2009/3/layout/HorizontalOrganizationChart"/>
    <dgm:cxn modelId="{2AECAD28-68C8-4673-8A64-64C48F791174}" type="presParOf" srcId="{23681632-DF9B-4E04-AB0B-237CB1E0AC3F}" destId="{648E354B-E121-4628-82E2-F745374E4CF4}" srcOrd="2" destOrd="0" presId="urn:microsoft.com/office/officeart/2009/3/layout/HorizontalOrganizationChart"/>
    <dgm:cxn modelId="{4E5FCC68-19CA-45EE-8D00-41B7DD452BC5}" type="presParOf" srcId="{23681632-DF9B-4E04-AB0B-237CB1E0AC3F}" destId="{B05A8EC1-10CE-4D10-8300-074923BE5542}" srcOrd="3" destOrd="0" presId="urn:microsoft.com/office/officeart/2009/3/layout/HorizontalOrganizationChart"/>
    <dgm:cxn modelId="{A203F75A-B29B-425F-8E40-71984D0FF017}" type="presParOf" srcId="{B05A8EC1-10CE-4D10-8300-074923BE5542}" destId="{2396B966-D78F-4DE1-98F4-CCC7FD8CAD93}" srcOrd="0" destOrd="0" presId="urn:microsoft.com/office/officeart/2009/3/layout/HorizontalOrganizationChart"/>
    <dgm:cxn modelId="{6324A3CA-C739-4350-A3D8-50F4620AC962}" type="presParOf" srcId="{2396B966-D78F-4DE1-98F4-CCC7FD8CAD93}" destId="{39AA3D55-E7C2-40C7-883E-C1EB03676D53}" srcOrd="0" destOrd="0" presId="urn:microsoft.com/office/officeart/2009/3/layout/HorizontalOrganizationChart"/>
    <dgm:cxn modelId="{8C562523-D7F2-47EA-BBC5-8D8BAE606E9D}" type="presParOf" srcId="{2396B966-D78F-4DE1-98F4-CCC7FD8CAD93}" destId="{9687D286-FB85-4397-A531-1B033002A8A7}" srcOrd="1" destOrd="0" presId="urn:microsoft.com/office/officeart/2009/3/layout/HorizontalOrganizationChart"/>
    <dgm:cxn modelId="{BC2983A0-F0B3-4963-800A-044BCCD78DCC}" type="presParOf" srcId="{B05A8EC1-10CE-4D10-8300-074923BE5542}" destId="{6F25EEEF-F71C-404B-824E-87F84D038C11}" srcOrd="1" destOrd="0" presId="urn:microsoft.com/office/officeart/2009/3/layout/HorizontalOrganizationChart"/>
    <dgm:cxn modelId="{52EC2E32-B0E1-4424-B04B-0F7F0DF221BD}" type="presParOf" srcId="{B05A8EC1-10CE-4D10-8300-074923BE5542}" destId="{A29AEC65-FE44-4EDB-B713-DCC46C4A9DDB}" srcOrd="2" destOrd="0" presId="urn:microsoft.com/office/officeart/2009/3/layout/HorizontalOrganizationChart"/>
    <dgm:cxn modelId="{421D5EA1-A89D-428D-A5CF-30D6BB799D0A}" type="presParOf" srcId="{23681632-DF9B-4E04-AB0B-237CB1E0AC3F}" destId="{BDBE4B77-54A9-44E3-94C6-E2937CB13808}" srcOrd="4" destOrd="0" presId="urn:microsoft.com/office/officeart/2009/3/layout/HorizontalOrganizationChart"/>
    <dgm:cxn modelId="{F357647D-7C0E-4660-A4A1-C26DCFE99CE0}" type="presParOf" srcId="{23681632-DF9B-4E04-AB0B-237CB1E0AC3F}" destId="{BD73D37F-C837-4376-A005-19365A535281}" srcOrd="5" destOrd="0" presId="urn:microsoft.com/office/officeart/2009/3/layout/HorizontalOrganizationChart"/>
    <dgm:cxn modelId="{60B5AC82-7B9A-4D67-96C5-FBD69DADE544}" type="presParOf" srcId="{BD73D37F-C837-4376-A005-19365A535281}" destId="{39F6E48E-F93C-401F-ACA8-798E370E3F6B}" srcOrd="0" destOrd="0" presId="urn:microsoft.com/office/officeart/2009/3/layout/HorizontalOrganizationChart"/>
    <dgm:cxn modelId="{BC128CC0-219D-4143-818B-016E1DCE6513}" type="presParOf" srcId="{39F6E48E-F93C-401F-ACA8-798E370E3F6B}" destId="{BE99231D-EEF3-4525-B30F-8A5F804C3828}" srcOrd="0" destOrd="0" presId="urn:microsoft.com/office/officeart/2009/3/layout/HorizontalOrganizationChart"/>
    <dgm:cxn modelId="{05D6007B-D0B9-4D31-A6A8-87B6244A42BB}" type="presParOf" srcId="{39F6E48E-F93C-401F-ACA8-798E370E3F6B}" destId="{6BD66A57-5A15-4F71-849A-EB70A760D8E9}" srcOrd="1" destOrd="0" presId="urn:microsoft.com/office/officeart/2009/3/layout/HorizontalOrganizationChart"/>
    <dgm:cxn modelId="{D22B1CBF-A8B7-46C0-B4A4-9D38BA57B506}" type="presParOf" srcId="{BD73D37F-C837-4376-A005-19365A535281}" destId="{4B473229-39B1-4EA5-9713-BC8EFF6716FE}" srcOrd="1" destOrd="0" presId="urn:microsoft.com/office/officeart/2009/3/layout/HorizontalOrganizationChart"/>
    <dgm:cxn modelId="{3576B072-DBF5-4C08-BECF-101D1A79EE44}" type="presParOf" srcId="{BD73D37F-C837-4376-A005-19365A535281}" destId="{942529B1-FE6E-4654-941C-D7362B675C3D}" srcOrd="2" destOrd="0" presId="urn:microsoft.com/office/officeart/2009/3/layout/HorizontalOrganizationChart"/>
    <dgm:cxn modelId="{18B2725F-37EC-41F3-97CC-B46B6442D5EC}" type="presParOf" srcId="{23681632-DF9B-4E04-AB0B-237CB1E0AC3F}" destId="{AD485C81-F13A-4AD8-A5B4-71B29DBFEB88}" srcOrd="6" destOrd="0" presId="urn:microsoft.com/office/officeart/2009/3/layout/HorizontalOrganizationChart"/>
    <dgm:cxn modelId="{0420B996-C77C-4FEB-AC27-576862D3C15F}" type="presParOf" srcId="{23681632-DF9B-4E04-AB0B-237CB1E0AC3F}" destId="{A4C9DC87-C495-486C-A672-5D0772F5635A}" srcOrd="7" destOrd="0" presId="urn:microsoft.com/office/officeart/2009/3/layout/HorizontalOrganizationChart"/>
    <dgm:cxn modelId="{DDDB88A7-76C6-4778-9FC7-A314FFDAC57C}" type="presParOf" srcId="{A4C9DC87-C495-486C-A672-5D0772F5635A}" destId="{4A44E4A9-DC74-4433-8092-7411672FC69F}" srcOrd="0" destOrd="0" presId="urn:microsoft.com/office/officeart/2009/3/layout/HorizontalOrganizationChart"/>
    <dgm:cxn modelId="{296793BE-917E-4D5E-9626-AED2DBFDA43D}" type="presParOf" srcId="{4A44E4A9-DC74-4433-8092-7411672FC69F}" destId="{0CE79A6F-BAB0-46AA-9A2C-A265DDA8BE7F}" srcOrd="0" destOrd="0" presId="urn:microsoft.com/office/officeart/2009/3/layout/HorizontalOrganizationChart"/>
    <dgm:cxn modelId="{53884852-F117-4C25-BE1B-0542898A443F}" type="presParOf" srcId="{4A44E4A9-DC74-4433-8092-7411672FC69F}" destId="{2DBF1DAA-206E-4CC6-9D10-FB70CEAE41BB}" srcOrd="1" destOrd="0" presId="urn:microsoft.com/office/officeart/2009/3/layout/HorizontalOrganizationChart"/>
    <dgm:cxn modelId="{A1DDBB9A-AEAC-480D-AC18-2B5E7589307B}" type="presParOf" srcId="{A4C9DC87-C495-486C-A672-5D0772F5635A}" destId="{6F94D36B-0C1F-4845-B6BC-E0AFF17B23B1}" srcOrd="1" destOrd="0" presId="urn:microsoft.com/office/officeart/2009/3/layout/HorizontalOrganizationChart"/>
    <dgm:cxn modelId="{E9EF38FA-D2D3-46F8-8839-0E62F1E3FCD4}" type="presParOf" srcId="{A4C9DC87-C495-486C-A672-5D0772F5635A}" destId="{EF6AE4FE-A865-4A55-95B6-EF9818A0A967}" srcOrd="2" destOrd="0" presId="urn:microsoft.com/office/officeart/2009/3/layout/HorizontalOrganizationChart"/>
    <dgm:cxn modelId="{505D0314-7EFE-4CD7-961D-64538E340258}" type="presParOf" srcId="{4B73C0C6-D6C4-4C64-94F0-D47440C5F556}" destId="{83BE3D6C-1805-4CA6-A5BF-CB7951BEE49A}" srcOrd="2" destOrd="0" presId="urn:microsoft.com/office/officeart/2009/3/layout/HorizontalOrganizationChart"/>
    <dgm:cxn modelId="{DBB9A507-9EBB-4234-84FD-34022952E24B}" type="presParOf" srcId="{83BE3D6C-1805-4CA6-A5BF-CB7951BEE49A}" destId="{9641C04D-7405-4B83-BF3F-C298821B5876}" srcOrd="0" destOrd="0" presId="urn:microsoft.com/office/officeart/2009/3/layout/HorizontalOrganizationChart"/>
    <dgm:cxn modelId="{8C17A39B-6B2D-494D-8554-AD1FBC19CC58}" type="presParOf" srcId="{83BE3D6C-1805-4CA6-A5BF-CB7951BEE49A}" destId="{075AB34F-2B76-4CD1-A850-7B78FE80E2B8}" srcOrd="1" destOrd="0" presId="urn:microsoft.com/office/officeart/2009/3/layout/HorizontalOrganizationChart"/>
    <dgm:cxn modelId="{6883FAD6-7827-465A-8659-BDE5AB615751}" type="presParOf" srcId="{075AB34F-2B76-4CD1-A850-7B78FE80E2B8}" destId="{C94252A3-E0D8-45A5-97AC-DDE4A778C04F}" srcOrd="0" destOrd="0" presId="urn:microsoft.com/office/officeart/2009/3/layout/HorizontalOrganizationChart"/>
    <dgm:cxn modelId="{5345BA6A-80F7-4C79-9449-5D0700FB5BC1}" type="presParOf" srcId="{C94252A3-E0D8-45A5-97AC-DDE4A778C04F}" destId="{8342B069-F340-4B76-9564-1CA7FB3B8F1C}" srcOrd="0" destOrd="0" presId="urn:microsoft.com/office/officeart/2009/3/layout/HorizontalOrganizationChart"/>
    <dgm:cxn modelId="{85600F12-E490-45F7-83DA-548018D9962D}" type="presParOf" srcId="{C94252A3-E0D8-45A5-97AC-DDE4A778C04F}" destId="{B6F74D4F-CA34-4133-9DA7-79B426DFF15B}" srcOrd="1" destOrd="0" presId="urn:microsoft.com/office/officeart/2009/3/layout/HorizontalOrganizationChart"/>
    <dgm:cxn modelId="{5D1797EB-3A46-45A5-A6C3-0282B0E06C0E}" type="presParOf" srcId="{075AB34F-2B76-4CD1-A850-7B78FE80E2B8}" destId="{D8282742-C786-4CAD-921D-AB511521118D}" srcOrd="1" destOrd="0" presId="urn:microsoft.com/office/officeart/2009/3/layout/HorizontalOrganizationChart"/>
    <dgm:cxn modelId="{06C02336-A73F-409F-B73E-B21C08E0E97C}" type="presParOf" srcId="{075AB34F-2B76-4CD1-A850-7B78FE80E2B8}" destId="{2FB45BCD-DA3C-4D7B-9C83-F8A414D5B42C}"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DA069C1-62D9-42DE-954B-804584FFC1E6}"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ES"/>
        </a:p>
      </dgm:t>
    </dgm:pt>
    <dgm:pt modelId="{69331B72-BF23-450A-896B-04C18065DE53}">
      <dgm:prSet phldrT="[Texto]" custT="1"/>
      <dgm:spPr/>
      <dgm:t>
        <a:bodyPr/>
        <a:lstStyle/>
        <a:p>
          <a:r>
            <a:rPr lang="es-MX" sz="2000" b="1" dirty="0" smtClean="0">
              <a:latin typeface="+mj-lt"/>
            </a:rPr>
            <a:t>¿Qué es?</a:t>
          </a:r>
          <a:endParaRPr lang="es-ES" sz="2000" dirty="0">
            <a:latin typeface="+mj-lt"/>
          </a:endParaRPr>
        </a:p>
      </dgm:t>
    </dgm:pt>
    <dgm:pt modelId="{B34CA18F-1E4E-4923-84E7-511956AE8B0C}" type="parTrans" cxnId="{CA1A2F45-D3F9-4C9B-831D-B9B776C2EA12}">
      <dgm:prSet/>
      <dgm:spPr/>
      <dgm:t>
        <a:bodyPr/>
        <a:lstStyle/>
        <a:p>
          <a:endParaRPr lang="es-ES"/>
        </a:p>
      </dgm:t>
    </dgm:pt>
    <dgm:pt modelId="{C420E279-D49D-437B-B401-8DEB2EB7E622}" type="sibTrans" cxnId="{CA1A2F45-D3F9-4C9B-831D-B9B776C2EA12}">
      <dgm:prSet/>
      <dgm:spPr/>
      <dgm:t>
        <a:bodyPr/>
        <a:lstStyle/>
        <a:p>
          <a:endParaRPr lang="es-ES"/>
        </a:p>
      </dgm:t>
    </dgm:pt>
    <dgm:pt modelId="{2974BC7A-9B49-45F7-8257-587284632687}">
      <dgm:prSet phldrT="[Texto]"/>
      <dgm:spPr/>
      <dgm:t>
        <a:bodyPr/>
        <a:lstStyle/>
        <a:p>
          <a:r>
            <a:rPr lang="es-MX" b="1" dirty="0" smtClean="0">
              <a:latin typeface="+mj-lt"/>
            </a:rPr>
            <a:t>El Banco del Ahorro Nacional y Servicios Financieros (BANSEFI) </a:t>
          </a:r>
          <a:r>
            <a:rPr lang="es-MX" dirty="0" smtClean="0">
              <a:latin typeface="+mj-lt"/>
            </a:rPr>
            <a:t>es la Institución que tiene la encomienda de promover el ahorro y el sano desarrollo del crédito popular, lo cual contribuye al desarrollo económico del país. </a:t>
          </a:r>
          <a:endParaRPr lang="es-ES" dirty="0">
            <a:latin typeface="+mj-lt"/>
          </a:endParaRPr>
        </a:p>
      </dgm:t>
    </dgm:pt>
    <dgm:pt modelId="{12A75F9B-16BB-49CB-A164-27C0C766AE55}" type="parTrans" cxnId="{DD224624-0771-4D15-A7A7-A21E6AD4AD4A}">
      <dgm:prSet/>
      <dgm:spPr/>
      <dgm:t>
        <a:bodyPr/>
        <a:lstStyle/>
        <a:p>
          <a:endParaRPr lang="es-ES"/>
        </a:p>
      </dgm:t>
    </dgm:pt>
    <dgm:pt modelId="{DD581EC9-6C7B-4FCF-BFDD-2E0DA74E4A45}" type="sibTrans" cxnId="{DD224624-0771-4D15-A7A7-A21E6AD4AD4A}">
      <dgm:prSet/>
      <dgm:spPr/>
      <dgm:t>
        <a:bodyPr/>
        <a:lstStyle/>
        <a:p>
          <a:endParaRPr lang="es-ES"/>
        </a:p>
      </dgm:t>
    </dgm:pt>
    <dgm:pt modelId="{CEC6DBF1-EEE2-4D7A-8244-8F209095E886}">
      <dgm:prSet phldrT="[Texto]"/>
      <dgm:spPr/>
      <dgm:t>
        <a:bodyPr/>
        <a:lstStyle/>
        <a:p>
          <a:r>
            <a:rPr lang="es-MX" dirty="0" smtClean="0">
              <a:latin typeface="+mj-lt"/>
            </a:rPr>
            <a:t>Opera con autosuficiencia financiera y los servicios que presta están dirigidos al sector de la población mexicana que no tiene acceso a los servicios financieros de la banca comercial; por eso, la mayoría de sus sucursales se encuentran en lugares donde los bancos comerciales no tienen presencia. </a:t>
          </a:r>
          <a:endParaRPr lang="es-ES" dirty="0">
            <a:latin typeface="+mj-lt"/>
          </a:endParaRPr>
        </a:p>
      </dgm:t>
    </dgm:pt>
    <dgm:pt modelId="{C2062CF9-1B25-4E0A-B016-2DFC02F59786}" type="parTrans" cxnId="{B3213070-3163-4F96-93A3-CB3EF27AB221}">
      <dgm:prSet/>
      <dgm:spPr/>
      <dgm:t>
        <a:bodyPr/>
        <a:lstStyle/>
        <a:p>
          <a:endParaRPr lang="es-ES"/>
        </a:p>
      </dgm:t>
    </dgm:pt>
    <dgm:pt modelId="{05B8F4D1-9038-4455-8C68-0B20676D352B}" type="sibTrans" cxnId="{B3213070-3163-4F96-93A3-CB3EF27AB221}">
      <dgm:prSet/>
      <dgm:spPr/>
      <dgm:t>
        <a:bodyPr/>
        <a:lstStyle/>
        <a:p>
          <a:endParaRPr lang="es-ES"/>
        </a:p>
      </dgm:t>
    </dgm:pt>
    <dgm:pt modelId="{D2A7D6BE-A3D6-4E26-8551-28CDFA712EEE}">
      <dgm:prSet phldrT="[Texto]" custT="1"/>
      <dgm:spPr/>
      <dgm:t>
        <a:bodyPr/>
        <a:lstStyle/>
        <a:p>
          <a:r>
            <a:rPr lang="es-MX" sz="2000" b="1" dirty="0" smtClean="0">
              <a:latin typeface="+mj-lt"/>
            </a:rPr>
            <a:t>¿Qué hace?</a:t>
          </a:r>
          <a:endParaRPr lang="es-ES" sz="2000" dirty="0">
            <a:latin typeface="+mj-lt"/>
          </a:endParaRPr>
        </a:p>
      </dgm:t>
    </dgm:pt>
    <dgm:pt modelId="{613BB6D2-2AA9-4DF2-B3F1-1BCA941CE1AC}" type="parTrans" cxnId="{1C66DD79-8693-445F-8FC2-2A7A1A904C71}">
      <dgm:prSet/>
      <dgm:spPr/>
      <dgm:t>
        <a:bodyPr/>
        <a:lstStyle/>
        <a:p>
          <a:endParaRPr lang="es-ES"/>
        </a:p>
      </dgm:t>
    </dgm:pt>
    <dgm:pt modelId="{0ACDB781-C280-4AA5-8CFD-51D977690DEC}" type="sibTrans" cxnId="{1C66DD79-8693-445F-8FC2-2A7A1A904C71}">
      <dgm:prSet/>
      <dgm:spPr/>
      <dgm:t>
        <a:bodyPr/>
        <a:lstStyle/>
        <a:p>
          <a:endParaRPr lang="es-ES"/>
        </a:p>
      </dgm:t>
    </dgm:pt>
    <dgm:pt modelId="{C1D78BF0-E8CF-4761-9B94-451AD036F444}">
      <dgm:prSet phldrT="[Texto]"/>
      <dgm:spPr/>
      <dgm:t>
        <a:bodyPr/>
        <a:lstStyle/>
        <a:p>
          <a:r>
            <a:rPr lang="es-MX" dirty="0" smtClean="0">
              <a:latin typeface="+mj-lt"/>
            </a:rPr>
            <a:t>Promueve la cultura del ahorro, labor heredada del Patronato del Ahorro Nacional </a:t>
          </a:r>
          <a:endParaRPr lang="es-ES" dirty="0">
            <a:latin typeface="+mj-lt"/>
          </a:endParaRPr>
        </a:p>
      </dgm:t>
    </dgm:pt>
    <dgm:pt modelId="{3EB145B6-C007-4E21-9FEF-8EED01AFF304}" type="parTrans" cxnId="{FBA32608-E7E3-4E16-9BC1-532D554706A6}">
      <dgm:prSet/>
      <dgm:spPr/>
      <dgm:t>
        <a:bodyPr/>
        <a:lstStyle/>
        <a:p>
          <a:endParaRPr lang="es-ES"/>
        </a:p>
      </dgm:t>
    </dgm:pt>
    <dgm:pt modelId="{EC9F45C3-23B6-4FFC-B393-BDC66995C36F}" type="sibTrans" cxnId="{FBA32608-E7E3-4E16-9BC1-532D554706A6}">
      <dgm:prSet/>
      <dgm:spPr/>
      <dgm:t>
        <a:bodyPr/>
        <a:lstStyle/>
        <a:p>
          <a:endParaRPr lang="es-ES"/>
        </a:p>
      </dgm:t>
    </dgm:pt>
    <dgm:pt modelId="{9021E27F-5C75-4085-B5BA-66C33198F1B0}">
      <dgm:prSet/>
      <dgm:spPr/>
      <dgm:t>
        <a:bodyPr/>
        <a:lstStyle/>
        <a:p>
          <a:r>
            <a:rPr lang="es-MX" dirty="0" smtClean="0">
              <a:latin typeface="+mj-lt"/>
            </a:rPr>
            <a:t>Ofrece productos de captación (cuentas de ahorro) </a:t>
          </a:r>
          <a:endParaRPr lang="es-MX" dirty="0">
            <a:latin typeface="+mj-lt"/>
          </a:endParaRPr>
        </a:p>
      </dgm:t>
    </dgm:pt>
    <dgm:pt modelId="{B368367C-9D51-4585-A8AB-7B034FF02600}" type="parTrans" cxnId="{BCC09CD7-978A-4E58-801E-5855B98186C8}">
      <dgm:prSet/>
      <dgm:spPr/>
      <dgm:t>
        <a:bodyPr/>
        <a:lstStyle/>
        <a:p>
          <a:endParaRPr lang="es-ES"/>
        </a:p>
      </dgm:t>
    </dgm:pt>
    <dgm:pt modelId="{43F8D8BC-108B-4A7C-A7FC-D84882CFBBE3}" type="sibTrans" cxnId="{BCC09CD7-978A-4E58-801E-5855B98186C8}">
      <dgm:prSet/>
      <dgm:spPr/>
      <dgm:t>
        <a:bodyPr/>
        <a:lstStyle/>
        <a:p>
          <a:endParaRPr lang="es-ES"/>
        </a:p>
      </dgm:t>
    </dgm:pt>
    <dgm:pt modelId="{636FF119-0E66-4D49-BDBE-7D8BF8F499F6}">
      <dgm:prSet/>
      <dgm:spPr/>
      <dgm:t>
        <a:bodyPr/>
        <a:lstStyle/>
        <a:p>
          <a:r>
            <a:rPr lang="es-MX" smtClean="0">
              <a:latin typeface="+mj-lt"/>
            </a:rPr>
            <a:t>Satisface las necesidades de los ahorradores </a:t>
          </a:r>
          <a:endParaRPr lang="es-MX">
            <a:latin typeface="+mj-lt"/>
          </a:endParaRPr>
        </a:p>
      </dgm:t>
    </dgm:pt>
    <dgm:pt modelId="{72986C3C-31C0-42E8-B295-29A498EC41FB}" type="parTrans" cxnId="{FE2FDC8B-696F-46E9-A2A4-7CC159C0CE14}">
      <dgm:prSet/>
      <dgm:spPr/>
      <dgm:t>
        <a:bodyPr/>
        <a:lstStyle/>
        <a:p>
          <a:endParaRPr lang="es-ES"/>
        </a:p>
      </dgm:t>
    </dgm:pt>
    <dgm:pt modelId="{809BB240-7A2E-4B62-A28B-BC44B6C2BBE4}" type="sibTrans" cxnId="{FE2FDC8B-696F-46E9-A2A4-7CC159C0CE14}">
      <dgm:prSet/>
      <dgm:spPr/>
      <dgm:t>
        <a:bodyPr/>
        <a:lstStyle/>
        <a:p>
          <a:endParaRPr lang="es-ES"/>
        </a:p>
      </dgm:t>
    </dgm:pt>
    <dgm:pt modelId="{181F161B-9472-4464-B019-1CEB30968DFD}">
      <dgm:prSet/>
      <dgm:spPr/>
      <dgm:t>
        <a:bodyPr/>
        <a:lstStyle/>
        <a:p>
          <a:r>
            <a:rPr lang="es-MX" dirty="0" smtClean="0">
              <a:latin typeface="+mj-lt"/>
            </a:rPr>
            <a:t>Genera lealtad y rentabilidad en el sector </a:t>
          </a:r>
          <a:endParaRPr lang="es-MX" dirty="0">
            <a:latin typeface="+mj-lt"/>
          </a:endParaRPr>
        </a:p>
      </dgm:t>
    </dgm:pt>
    <dgm:pt modelId="{5EF958C4-A36A-43BD-B140-E4E9BE5B5F2C}" type="parTrans" cxnId="{A82FE934-E1B0-4738-AA5B-68CE8F3D46E7}">
      <dgm:prSet/>
      <dgm:spPr/>
      <dgm:t>
        <a:bodyPr/>
        <a:lstStyle/>
        <a:p>
          <a:endParaRPr lang="es-ES"/>
        </a:p>
      </dgm:t>
    </dgm:pt>
    <dgm:pt modelId="{66A8781F-E5BB-4CC2-9162-A1319DF96030}" type="sibTrans" cxnId="{A82FE934-E1B0-4738-AA5B-68CE8F3D46E7}">
      <dgm:prSet/>
      <dgm:spPr/>
      <dgm:t>
        <a:bodyPr/>
        <a:lstStyle/>
        <a:p>
          <a:endParaRPr lang="es-ES"/>
        </a:p>
      </dgm:t>
    </dgm:pt>
    <dgm:pt modelId="{7812534D-8ECD-49CF-81FA-7A27740DC17A}">
      <dgm:prSet/>
      <dgm:spPr/>
      <dgm:t>
        <a:bodyPr/>
        <a:lstStyle/>
        <a:p>
          <a:r>
            <a:rPr lang="es-MX" dirty="0" smtClean="0">
              <a:latin typeface="+mj-lt"/>
            </a:rPr>
            <a:t>Coordina, temporalmente, los apoyos del gobierno para el sector de ahorro y crédito popular, y </a:t>
          </a:r>
          <a:endParaRPr lang="es-MX" dirty="0">
            <a:latin typeface="+mj-lt"/>
          </a:endParaRPr>
        </a:p>
      </dgm:t>
    </dgm:pt>
    <dgm:pt modelId="{F1FD7049-F7EF-4EEF-9FCB-E0812C31849C}" type="parTrans" cxnId="{95C3AB3F-8D28-4AC4-82DF-DB135201884E}">
      <dgm:prSet/>
      <dgm:spPr/>
      <dgm:t>
        <a:bodyPr/>
        <a:lstStyle/>
        <a:p>
          <a:endParaRPr lang="es-ES"/>
        </a:p>
      </dgm:t>
    </dgm:pt>
    <dgm:pt modelId="{2D3F1FDF-4B96-433C-A52C-BC70350B2988}" type="sibTrans" cxnId="{95C3AB3F-8D28-4AC4-82DF-DB135201884E}">
      <dgm:prSet/>
      <dgm:spPr/>
      <dgm:t>
        <a:bodyPr/>
        <a:lstStyle/>
        <a:p>
          <a:endParaRPr lang="es-ES"/>
        </a:p>
      </dgm:t>
    </dgm:pt>
    <dgm:pt modelId="{037D92E1-182C-45BE-80BE-F63F01C11F4D}">
      <dgm:prSet/>
      <dgm:spPr/>
      <dgm:t>
        <a:bodyPr/>
        <a:lstStyle/>
        <a:p>
          <a:r>
            <a:rPr lang="es-MX" dirty="0" smtClean="0">
              <a:latin typeface="+mj-lt"/>
            </a:rPr>
            <a:t>Ofrece esquemas de ahorro para la vivienda, por medio de los cuales se canaliza al ahorrador hacia las instituciones gubernamentales que sí otorgan créditos para adquirir, remodelar o construir una vivienda co</a:t>
          </a:r>
          <a:r>
            <a:rPr lang="es-MX" dirty="0" smtClean="0"/>
            <a:t>n las que el organismo tiene convenios. </a:t>
          </a:r>
          <a:endParaRPr lang="es-MX" dirty="0"/>
        </a:p>
      </dgm:t>
    </dgm:pt>
    <dgm:pt modelId="{A56DF47D-528B-4C59-92B9-4BF8B9F05AF6}" type="parTrans" cxnId="{685624E7-44D4-474F-BA1B-FE2D104372D6}">
      <dgm:prSet/>
      <dgm:spPr/>
      <dgm:t>
        <a:bodyPr/>
        <a:lstStyle/>
        <a:p>
          <a:endParaRPr lang="es-ES"/>
        </a:p>
      </dgm:t>
    </dgm:pt>
    <dgm:pt modelId="{AD5B2CA3-EA07-4EAA-95FA-36BD1B7EE2AE}" type="sibTrans" cxnId="{685624E7-44D4-474F-BA1B-FE2D104372D6}">
      <dgm:prSet/>
      <dgm:spPr/>
      <dgm:t>
        <a:bodyPr/>
        <a:lstStyle/>
        <a:p>
          <a:endParaRPr lang="es-ES"/>
        </a:p>
      </dgm:t>
    </dgm:pt>
    <dgm:pt modelId="{D35192E5-94B2-405D-98EA-1D7CC09A65CD}" type="pres">
      <dgm:prSet presAssocID="{6DA069C1-62D9-42DE-954B-804584FFC1E6}" presName="Name0" presStyleCnt="0">
        <dgm:presLayoutVars>
          <dgm:dir/>
          <dgm:animLvl val="lvl"/>
          <dgm:resizeHandles val="exact"/>
        </dgm:presLayoutVars>
      </dgm:prSet>
      <dgm:spPr/>
      <dgm:t>
        <a:bodyPr/>
        <a:lstStyle/>
        <a:p>
          <a:endParaRPr lang="es-ES"/>
        </a:p>
      </dgm:t>
    </dgm:pt>
    <dgm:pt modelId="{51ABEDCE-3A14-4E86-AF68-C83232E35E2D}" type="pres">
      <dgm:prSet presAssocID="{69331B72-BF23-450A-896B-04C18065DE53}" presName="composite" presStyleCnt="0"/>
      <dgm:spPr/>
    </dgm:pt>
    <dgm:pt modelId="{9871DDFF-12F2-4393-BC43-06F85F19607C}" type="pres">
      <dgm:prSet presAssocID="{69331B72-BF23-450A-896B-04C18065DE53}" presName="parTx" presStyleLbl="alignNode1" presStyleIdx="0" presStyleCnt="2">
        <dgm:presLayoutVars>
          <dgm:chMax val="0"/>
          <dgm:chPref val="0"/>
          <dgm:bulletEnabled val="1"/>
        </dgm:presLayoutVars>
      </dgm:prSet>
      <dgm:spPr/>
      <dgm:t>
        <a:bodyPr/>
        <a:lstStyle/>
        <a:p>
          <a:endParaRPr lang="es-ES"/>
        </a:p>
      </dgm:t>
    </dgm:pt>
    <dgm:pt modelId="{9906D313-E1AC-4726-A6FC-123BC8CC1435}" type="pres">
      <dgm:prSet presAssocID="{69331B72-BF23-450A-896B-04C18065DE53}" presName="desTx" presStyleLbl="alignAccFollowNode1" presStyleIdx="0" presStyleCnt="2">
        <dgm:presLayoutVars>
          <dgm:bulletEnabled val="1"/>
        </dgm:presLayoutVars>
      </dgm:prSet>
      <dgm:spPr/>
      <dgm:t>
        <a:bodyPr/>
        <a:lstStyle/>
        <a:p>
          <a:endParaRPr lang="es-ES"/>
        </a:p>
      </dgm:t>
    </dgm:pt>
    <dgm:pt modelId="{B609723F-5298-40F1-95DE-83D2A5CE8D09}" type="pres">
      <dgm:prSet presAssocID="{C420E279-D49D-437B-B401-8DEB2EB7E622}" presName="space" presStyleCnt="0"/>
      <dgm:spPr/>
    </dgm:pt>
    <dgm:pt modelId="{FD05EF23-D61A-4668-81E4-0016D46FEF28}" type="pres">
      <dgm:prSet presAssocID="{D2A7D6BE-A3D6-4E26-8551-28CDFA712EEE}" presName="composite" presStyleCnt="0"/>
      <dgm:spPr/>
    </dgm:pt>
    <dgm:pt modelId="{2ABCC1C2-75CD-4D88-8E9B-A0094EED351A}" type="pres">
      <dgm:prSet presAssocID="{D2A7D6BE-A3D6-4E26-8551-28CDFA712EEE}" presName="parTx" presStyleLbl="alignNode1" presStyleIdx="1" presStyleCnt="2">
        <dgm:presLayoutVars>
          <dgm:chMax val="0"/>
          <dgm:chPref val="0"/>
          <dgm:bulletEnabled val="1"/>
        </dgm:presLayoutVars>
      </dgm:prSet>
      <dgm:spPr/>
      <dgm:t>
        <a:bodyPr/>
        <a:lstStyle/>
        <a:p>
          <a:endParaRPr lang="es-ES"/>
        </a:p>
      </dgm:t>
    </dgm:pt>
    <dgm:pt modelId="{110CB265-EBF1-4F26-9CAC-4ADDF8E6EBDD}" type="pres">
      <dgm:prSet presAssocID="{D2A7D6BE-A3D6-4E26-8551-28CDFA712EEE}" presName="desTx" presStyleLbl="alignAccFollowNode1" presStyleIdx="1" presStyleCnt="2">
        <dgm:presLayoutVars>
          <dgm:bulletEnabled val="1"/>
        </dgm:presLayoutVars>
      </dgm:prSet>
      <dgm:spPr/>
      <dgm:t>
        <a:bodyPr/>
        <a:lstStyle/>
        <a:p>
          <a:endParaRPr lang="es-ES"/>
        </a:p>
      </dgm:t>
    </dgm:pt>
  </dgm:ptLst>
  <dgm:cxnLst>
    <dgm:cxn modelId="{D9612AE4-03D7-478B-9DE4-D5FE86FAE26C}" type="presOf" srcId="{636FF119-0E66-4D49-BDBE-7D8BF8F499F6}" destId="{110CB265-EBF1-4F26-9CAC-4ADDF8E6EBDD}" srcOrd="0" destOrd="2" presId="urn:microsoft.com/office/officeart/2005/8/layout/hList1"/>
    <dgm:cxn modelId="{0A3FA170-5A90-4325-B12F-AB1709017BC0}" type="presOf" srcId="{9021E27F-5C75-4085-B5BA-66C33198F1B0}" destId="{110CB265-EBF1-4F26-9CAC-4ADDF8E6EBDD}" srcOrd="0" destOrd="1" presId="urn:microsoft.com/office/officeart/2005/8/layout/hList1"/>
    <dgm:cxn modelId="{4E53888B-C2E0-4C21-8C83-DEBDDAFD8818}" type="presOf" srcId="{181F161B-9472-4464-B019-1CEB30968DFD}" destId="{110CB265-EBF1-4F26-9CAC-4ADDF8E6EBDD}" srcOrd="0" destOrd="3" presId="urn:microsoft.com/office/officeart/2005/8/layout/hList1"/>
    <dgm:cxn modelId="{FE2FDC8B-696F-46E9-A2A4-7CC159C0CE14}" srcId="{D2A7D6BE-A3D6-4E26-8551-28CDFA712EEE}" destId="{636FF119-0E66-4D49-BDBE-7D8BF8F499F6}" srcOrd="2" destOrd="0" parTransId="{72986C3C-31C0-42E8-B295-29A498EC41FB}" sibTransId="{809BB240-7A2E-4B62-A28B-BC44B6C2BBE4}"/>
    <dgm:cxn modelId="{B3213070-3163-4F96-93A3-CB3EF27AB221}" srcId="{69331B72-BF23-450A-896B-04C18065DE53}" destId="{CEC6DBF1-EEE2-4D7A-8244-8F209095E886}" srcOrd="1" destOrd="0" parTransId="{C2062CF9-1B25-4E0A-B016-2DFC02F59786}" sibTransId="{05B8F4D1-9038-4455-8C68-0B20676D352B}"/>
    <dgm:cxn modelId="{4015010A-3C7B-4EA0-B57C-10DB6102BC67}" type="presOf" srcId="{D2A7D6BE-A3D6-4E26-8551-28CDFA712EEE}" destId="{2ABCC1C2-75CD-4D88-8E9B-A0094EED351A}" srcOrd="0" destOrd="0" presId="urn:microsoft.com/office/officeart/2005/8/layout/hList1"/>
    <dgm:cxn modelId="{CA1A2F45-D3F9-4C9B-831D-B9B776C2EA12}" srcId="{6DA069C1-62D9-42DE-954B-804584FFC1E6}" destId="{69331B72-BF23-450A-896B-04C18065DE53}" srcOrd="0" destOrd="0" parTransId="{B34CA18F-1E4E-4923-84E7-511956AE8B0C}" sibTransId="{C420E279-D49D-437B-B401-8DEB2EB7E622}"/>
    <dgm:cxn modelId="{685624E7-44D4-474F-BA1B-FE2D104372D6}" srcId="{D2A7D6BE-A3D6-4E26-8551-28CDFA712EEE}" destId="{037D92E1-182C-45BE-80BE-F63F01C11F4D}" srcOrd="5" destOrd="0" parTransId="{A56DF47D-528B-4C59-92B9-4BF8B9F05AF6}" sibTransId="{AD5B2CA3-EA07-4EAA-95FA-36BD1B7EE2AE}"/>
    <dgm:cxn modelId="{C9F346C0-17D0-4624-A09B-2DC91307F330}" type="presOf" srcId="{C1D78BF0-E8CF-4761-9B94-451AD036F444}" destId="{110CB265-EBF1-4F26-9CAC-4ADDF8E6EBDD}" srcOrd="0" destOrd="0" presId="urn:microsoft.com/office/officeart/2005/8/layout/hList1"/>
    <dgm:cxn modelId="{A82FE934-E1B0-4738-AA5B-68CE8F3D46E7}" srcId="{D2A7D6BE-A3D6-4E26-8551-28CDFA712EEE}" destId="{181F161B-9472-4464-B019-1CEB30968DFD}" srcOrd="3" destOrd="0" parTransId="{5EF958C4-A36A-43BD-B140-E4E9BE5B5F2C}" sibTransId="{66A8781F-E5BB-4CC2-9162-A1319DF96030}"/>
    <dgm:cxn modelId="{CF672D6C-6167-46B7-93B6-1B429F3B1257}" type="presOf" srcId="{CEC6DBF1-EEE2-4D7A-8244-8F209095E886}" destId="{9906D313-E1AC-4726-A6FC-123BC8CC1435}" srcOrd="0" destOrd="1" presId="urn:microsoft.com/office/officeart/2005/8/layout/hList1"/>
    <dgm:cxn modelId="{251CFEC6-21DB-45CE-8636-091C7BBFC406}" type="presOf" srcId="{6DA069C1-62D9-42DE-954B-804584FFC1E6}" destId="{D35192E5-94B2-405D-98EA-1D7CC09A65CD}" srcOrd="0" destOrd="0" presId="urn:microsoft.com/office/officeart/2005/8/layout/hList1"/>
    <dgm:cxn modelId="{8AEFCA14-1EDD-42DE-A57E-3A7885137101}" type="presOf" srcId="{7812534D-8ECD-49CF-81FA-7A27740DC17A}" destId="{110CB265-EBF1-4F26-9CAC-4ADDF8E6EBDD}" srcOrd="0" destOrd="4" presId="urn:microsoft.com/office/officeart/2005/8/layout/hList1"/>
    <dgm:cxn modelId="{DD224624-0771-4D15-A7A7-A21E6AD4AD4A}" srcId="{69331B72-BF23-450A-896B-04C18065DE53}" destId="{2974BC7A-9B49-45F7-8257-587284632687}" srcOrd="0" destOrd="0" parTransId="{12A75F9B-16BB-49CB-A164-27C0C766AE55}" sibTransId="{DD581EC9-6C7B-4FCF-BFDD-2E0DA74E4A45}"/>
    <dgm:cxn modelId="{BCC09CD7-978A-4E58-801E-5855B98186C8}" srcId="{D2A7D6BE-A3D6-4E26-8551-28CDFA712EEE}" destId="{9021E27F-5C75-4085-B5BA-66C33198F1B0}" srcOrd="1" destOrd="0" parTransId="{B368367C-9D51-4585-A8AB-7B034FF02600}" sibTransId="{43F8D8BC-108B-4A7C-A7FC-D84882CFBBE3}"/>
    <dgm:cxn modelId="{9E018058-26C1-4196-A7CC-316FCE0355B3}" type="presOf" srcId="{69331B72-BF23-450A-896B-04C18065DE53}" destId="{9871DDFF-12F2-4393-BC43-06F85F19607C}" srcOrd="0" destOrd="0" presId="urn:microsoft.com/office/officeart/2005/8/layout/hList1"/>
    <dgm:cxn modelId="{1C66DD79-8693-445F-8FC2-2A7A1A904C71}" srcId="{6DA069C1-62D9-42DE-954B-804584FFC1E6}" destId="{D2A7D6BE-A3D6-4E26-8551-28CDFA712EEE}" srcOrd="1" destOrd="0" parTransId="{613BB6D2-2AA9-4DF2-B3F1-1BCA941CE1AC}" sibTransId="{0ACDB781-C280-4AA5-8CFD-51D977690DEC}"/>
    <dgm:cxn modelId="{4D19FBC2-E7E7-486E-8189-985ED7C42529}" type="presOf" srcId="{2974BC7A-9B49-45F7-8257-587284632687}" destId="{9906D313-E1AC-4726-A6FC-123BC8CC1435}" srcOrd="0" destOrd="0" presId="urn:microsoft.com/office/officeart/2005/8/layout/hList1"/>
    <dgm:cxn modelId="{386F8FF1-1E30-46BE-B183-1072EB041E5A}" type="presOf" srcId="{037D92E1-182C-45BE-80BE-F63F01C11F4D}" destId="{110CB265-EBF1-4F26-9CAC-4ADDF8E6EBDD}" srcOrd="0" destOrd="5" presId="urn:microsoft.com/office/officeart/2005/8/layout/hList1"/>
    <dgm:cxn modelId="{FBA32608-E7E3-4E16-9BC1-532D554706A6}" srcId="{D2A7D6BE-A3D6-4E26-8551-28CDFA712EEE}" destId="{C1D78BF0-E8CF-4761-9B94-451AD036F444}" srcOrd="0" destOrd="0" parTransId="{3EB145B6-C007-4E21-9FEF-8EED01AFF304}" sibTransId="{EC9F45C3-23B6-4FFC-B393-BDC66995C36F}"/>
    <dgm:cxn modelId="{95C3AB3F-8D28-4AC4-82DF-DB135201884E}" srcId="{D2A7D6BE-A3D6-4E26-8551-28CDFA712EEE}" destId="{7812534D-8ECD-49CF-81FA-7A27740DC17A}" srcOrd="4" destOrd="0" parTransId="{F1FD7049-F7EF-4EEF-9FCB-E0812C31849C}" sibTransId="{2D3F1FDF-4B96-433C-A52C-BC70350B2988}"/>
    <dgm:cxn modelId="{7A02D8C3-12A7-4B12-BCE2-8C5A6A787F9D}" type="presParOf" srcId="{D35192E5-94B2-405D-98EA-1D7CC09A65CD}" destId="{51ABEDCE-3A14-4E86-AF68-C83232E35E2D}" srcOrd="0" destOrd="0" presId="urn:microsoft.com/office/officeart/2005/8/layout/hList1"/>
    <dgm:cxn modelId="{77A7CE7E-0366-41F6-A37A-0B7D6EC1D026}" type="presParOf" srcId="{51ABEDCE-3A14-4E86-AF68-C83232E35E2D}" destId="{9871DDFF-12F2-4393-BC43-06F85F19607C}" srcOrd="0" destOrd="0" presId="urn:microsoft.com/office/officeart/2005/8/layout/hList1"/>
    <dgm:cxn modelId="{73EFECE7-067D-4FB4-B5F0-48E3F2421715}" type="presParOf" srcId="{51ABEDCE-3A14-4E86-AF68-C83232E35E2D}" destId="{9906D313-E1AC-4726-A6FC-123BC8CC1435}" srcOrd="1" destOrd="0" presId="urn:microsoft.com/office/officeart/2005/8/layout/hList1"/>
    <dgm:cxn modelId="{B0CD6B5A-38AE-47A7-9ED9-E44A2DA42EB3}" type="presParOf" srcId="{D35192E5-94B2-405D-98EA-1D7CC09A65CD}" destId="{B609723F-5298-40F1-95DE-83D2A5CE8D09}" srcOrd="1" destOrd="0" presId="urn:microsoft.com/office/officeart/2005/8/layout/hList1"/>
    <dgm:cxn modelId="{5B28C47F-8FD7-4953-859A-8A09DC190228}" type="presParOf" srcId="{D35192E5-94B2-405D-98EA-1D7CC09A65CD}" destId="{FD05EF23-D61A-4668-81E4-0016D46FEF28}" srcOrd="2" destOrd="0" presId="urn:microsoft.com/office/officeart/2005/8/layout/hList1"/>
    <dgm:cxn modelId="{08C5921B-9598-455E-910C-2E366F551D15}" type="presParOf" srcId="{FD05EF23-D61A-4668-81E4-0016D46FEF28}" destId="{2ABCC1C2-75CD-4D88-8E9B-A0094EED351A}" srcOrd="0" destOrd="0" presId="urn:microsoft.com/office/officeart/2005/8/layout/hList1"/>
    <dgm:cxn modelId="{43E1A5FF-7BAB-4068-B506-9B1B6E32F644}" type="presParOf" srcId="{FD05EF23-D61A-4668-81E4-0016D46FEF28}" destId="{110CB265-EBF1-4F26-9CAC-4ADDF8E6EBD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C19E890-281B-48AC-BCBA-FE6B72886393}"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s-ES"/>
        </a:p>
      </dgm:t>
    </dgm:pt>
    <dgm:pt modelId="{8348F279-8507-495D-9503-50416DA64CE0}">
      <dgm:prSet phldrT="[Texto]" custT="1"/>
      <dgm:spPr/>
      <dgm:t>
        <a:bodyPr/>
        <a:lstStyle/>
        <a:p>
          <a:r>
            <a:rPr lang="es-MX" sz="2400" b="1" dirty="0" smtClean="0">
              <a:latin typeface="+mj-lt"/>
            </a:rPr>
            <a:t>¿Qué es?</a:t>
          </a:r>
          <a:endParaRPr lang="es-ES" sz="2400" dirty="0">
            <a:latin typeface="+mj-lt"/>
          </a:endParaRPr>
        </a:p>
      </dgm:t>
    </dgm:pt>
    <dgm:pt modelId="{1E3B5691-FF3F-44B1-8731-7EE5C69F5E45}" type="parTrans" cxnId="{CB3C1D91-4484-4519-817E-DBE1C910BAF2}">
      <dgm:prSet/>
      <dgm:spPr/>
      <dgm:t>
        <a:bodyPr/>
        <a:lstStyle/>
        <a:p>
          <a:endParaRPr lang="es-ES"/>
        </a:p>
      </dgm:t>
    </dgm:pt>
    <dgm:pt modelId="{680E5187-68F9-4FCC-ADB8-93B1AD85E4BC}" type="sibTrans" cxnId="{CB3C1D91-4484-4519-817E-DBE1C910BAF2}">
      <dgm:prSet/>
      <dgm:spPr/>
      <dgm:t>
        <a:bodyPr/>
        <a:lstStyle/>
        <a:p>
          <a:endParaRPr lang="es-ES"/>
        </a:p>
      </dgm:t>
    </dgm:pt>
    <dgm:pt modelId="{7CEB7C4C-7DAF-492B-A1EE-C040C1CB06F6}">
      <dgm:prSet phldrT="[Texto]" custT="1"/>
      <dgm:spPr/>
      <dgm:t>
        <a:bodyPr/>
        <a:lstStyle/>
        <a:p>
          <a:r>
            <a:rPr lang="es-MX" sz="1600" b="1" dirty="0" smtClean="0">
              <a:latin typeface="+mj-lt"/>
            </a:rPr>
            <a:t>El BANJERCITO es la Institución Financiera del Ejército, Fuerza Aérea y Armada de México. </a:t>
          </a:r>
          <a:endParaRPr lang="es-ES" sz="1600" b="1" dirty="0">
            <a:latin typeface="+mj-lt"/>
          </a:endParaRPr>
        </a:p>
      </dgm:t>
    </dgm:pt>
    <dgm:pt modelId="{59E518CA-B731-4166-BC0B-F489A4B99457}" type="parTrans" cxnId="{8ABD52D7-3F74-4094-BF28-0E494F38B9E8}">
      <dgm:prSet/>
      <dgm:spPr/>
      <dgm:t>
        <a:bodyPr/>
        <a:lstStyle/>
        <a:p>
          <a:endParaRPr lang="es-ES"/>
        </a:p>
      </dgm:t>
    </dgm:pt>
    <dgm:pt modelId="{CD92D103-1921-4613-BFE1-D98889720DC3}" type="sibTrans" cxnId="{8ABD52D7-3F74-4094-BF28-0E494F38B9E8}">
      <dgm:prSet/>
      <dgm:spPr/>
      <dgm:t>
        <a:bodyPr/>
        <a:lstStyle/>
        <a:p>
          <a:endParaRPr lang="es-ES"/>
        </a:p>
      </dgm:t>
    </dgm:pt>
    <dgm:pt modelId="{EB177B63-4A94-445B-B389-3621BE725D11}">
      <dgm:prSet phldrT="[Texto]" custT="1"/>
      <dgm:spPr/>
      <dgm:t>
        <a:bodyPr/>
        <a:lstStyle/>
        <a:p>
          <a:r>
            <a:rPr lang="es-MX" sz="2400" b="1" dirty="0" smtClean="0">
              <a:latin typeface="+mj-lt"/>
            </a:rPr>
            <a:t>¿Qué hace?</a:t>
          </a:r>
          <a:endParaRPr lang="es-ES" sz="2400" dirty="0">
            <a:latin typeface="+mj-lt"/>
          </a:endParaRPr>
        </a:p>
      </dgm:t>
    </dgm:pt>
    <dgm:pt modelId="{5F9522F6-8046-42F0-AB4F-B4FACC3F3542}" type="parTrans" cxnId="{CFE8948B-B1E0-480F-AF1F-E5691DC3E6A9}">
      <dgm:prSet/>
      <dgm:spPr/>
      <dgm:t>
        <a:bodyPr/>
        <a:lstStyle/>
        <a:p>
          <a:endParaRPr lang="es-ES"/>
        </a:p>
      </dgm:t>
    </dgm:pt>
    <dgm:pt modelId="{E89A1F9D-2CF7-4CAB-A2D1-FE49E74B0C05}" type="sibTrans" cxnId="{CFE8948B-B1E0-480F-AF1F-E5691DC3E6A9}">
      <dgm:prSet/>
      <dgm:spPr/>
      <dgm:t>
        <a:bodyPr/>
        <a:lstStyle/>
        <a:p>
          <a:endParaRPr lang="es-ES"/>
        </a:p>
      </dgm:t>
    </dgm:pt>
    <dgm:pt modelId="{B65AC3E7-6B3C-4B66-A19D-649A2556BA08}">
      <dgm:prSet phldrT="[Texto]" custT="1"/>
      <dgm:spPr/>
      <dgm:t>
        <a:bodyPr/>
        <a:lstStyle/>
        <a:p>
          <a:r>
            <a:rPr lang="es-MX" sz="1600" b="1" dirty="0" smtClean="0">
              <a:latin typeface="+mj-lt"/>
            </a:rPr>
            <a:t>BANJERCITO hace lo siguiente:</a:t>
          </a:r>
          <a:endParaRPr lang="es-ES" sz="1600" b="1" dirty="0">
            <a:latin typeface="+mj-lt"/>
          </a:endParaRPr>
        </a:p>
      </dgm:t>
    </dgm:pt>
    <dgm:pt modelId="{6EE8C1E0-22D6-4D18-8351-A21CB0CC25D3}" type="parTrans" cxnId="{A69A824D-1805-4956-975A-D7797DEBBD9E}">
      <dgm:prSet/>
      <dgm:spPr/>
      <dgm:t>
        <a:bodyPr/>
        <a:lstStyle/>
        <a:p>
          <a:endParaRPr lang="es-ES"/>
        </a:p>
      </dgm:t>
    </dgm:pt>
    <dgm:pt modelId="{460C5217-CBF8-4969-878A-27B5BF0A41F8}" type="sibTrans" cxnId="{A69A824D-1805-4956-975A-D7797DEBBD9E}">
      <dgm:prSet/>
      <dgm:spPr/>
      <dgm:t>
        <a:bodyPr/>
        <a:lstStyle/>
        <a:p>
          <a:endParaRPr lang="es-ES"/>
        </a:p>
      </dgm:t>
    </dgm:pt>
    <dgm:pt modelId="{91AB1932-9E49-4138-8CC9-4E7DAC76F77F}">
      <dgm:prSet phldrT="[Texto]" custT="1"/>
      <dgm:spPr/>
      <dgm:t>
        <a:bodyPr/>
        <a:lstStyle/>
        <a:p>
          <a:r>
            <a:rPr lang="es-MX" sz="2400" b="1" dirty="0" smtClean="0">
              <a:latin typeface="+mj-lt"/>
            </a:rPr>
            <a:t>¿Qué productos ofrece?</a:t>
          </a:r>
          <a:endParaRPr lang="es-ES" sz="2400" dirty="0">
            <a:latin typeface="+mj-lt"/>
          </a:endParaRPr>
        </a:p>
      </dgm:t>
    </dgm:pt>
    <dgm:pt modelId="{1F04FDCC-E92E-4EEE-AD54-CFB44890DDF9}" type="parTrans" cxnId="{38F45884-3175-4B4A-8370-E9DC57616C5E}">
      <dgm:prSet/>
      <dgm:spPr/>
      <dgm:t>
        <a:bodyPr/>
        <a:lstStyle/>
        <a:p>
          <a:endParaRPr lang="es-ES"/>
        </a:p>
      </dgm:t>
    </dgm:pt>
    <dgm:pt modelId="{8A9EBBDF-E4F4-4B87-8461-21A15A225D9B}" type="sibTrans" cxnId="{38F45884-3175-4B4A-8370-E9DC57616C5E}">
      <dgm:prSet/>
      <dgm:spPr/>
      <dgm:t>
        <a:bodyPr/>
        <a:lstStyle/>
        <a:p>
          <a:endParaRPr lang="es-ES"/>
        </a:p>
      </dgm:t>
    </dgm:pt>
    <dgm:pt modelId="{10B3F908-D50B-4D24-B393-50F45CE55A1F}">
      <dgm:prSet phldrT="[Texto]" custT="1"/>
      <dgm:spPr/>
      <dgm:t>
        <a:bodyPr/>
        <a:lstStyle/>
        <a:p>
          <a:r>
            <a:rPr lang="es-MX" sz="1600" b="1" dirty="0" smtClean="0">
              <a:latin typeface="+mj-lt"/>
            </a:rPr>
            <a:t>Ahorro (chequeras, tarjetas de débito, inversiones, etc.)</a:t>
          </a:r>
          <a:endParaRPr lang="es-ES" sz="1600" b="1" dirty="0">
            <a:latin typeface="+mj-lt"/>
          </a:endParaRPr>
        </a:p>
      </dgm:t>
    </dgm:pt>
    <dgm:pt modelId="{7B25D963-4954-4942-8A31-CCB87D9F1F92}" type="parTrans" cxnId="{E979A1F8-6D42-4C6D-9DDF-88B7CB49B6F2}">
      <dgm:prSet/>
      <dgm:spPr/>
      <dgm:t>
        <a:bodyPr/>
        <a:lstStyle/>
        <a:p>
          <a:endParaRPr lang="es-ES"/>
        </a:p>
      </dgm:t>
    </dgm:pt>
    <dgm:pt modelId="{545365FF-B07D-49DD-B7E2-72D6F66F5725}" type="sibTrans" cxnId="{E979A1F8-6D42-4C6D-9DDF-88B7CB49B6F2}">
      <dgm:prSet/>
      <dgm:spPr/>
      <dgm:t>
        <a:bodyPr/>
        <a:lstStyle/>
        <a:p>
          <a:endParaRPr lang="es-ES"/>
        </a:p>
      </dgm:t>
    </dgm:pt>
    <dgm:pt modelId="{803F258B-A562-43E0-B12A-437C843C263F}">
      <dgm:prSet custT="1"/>
      <dgm:spPr/>
      <dgm:t>
        <a:bodyPr/>
        <a:lstStyle/>
        <a:p>
          <a:r>
            <a:rPr lang="es-MX" sz="1600" b="1" dirty="0" smtClean="0">
              <a:latin typeface="+mj-lt"/>
            </a:rPr>
            <a:t>Proporciona servicio de banca múltiple, y </a:t>
          </a:r>
          <a:endParaRPr lang="es-MX" sz="1600" b="1" dirty="0">
            <a:latin typeface="+mj-lt"/>
          </a:endParaRPr>
        </a:p>
      </dgm:t>
    </dgm:pt>
    <dgm:pt modelId="{61DEF7A1-B017-48A5-BE69-2C99BF394256}" type="parTrans" cxnId="{D95C0292-8933-4417-A82C-E83C4A60BE10}">
      <dgm:prSet/>
      <dgm:spPr/>
      <dgm:t>
        <a:bodyPr/>
        <a:lstStyle/>
        <a:p>
          <a:endParaRPr lang="es-ES"/>
        </a:p>
      </dgm:t>
    </dgm:pt>
    <dgm:pt modelId="{AC053DFD-0FA4-4493-A9C6-E31C4E7180C6}" type="sibTrans" cxnId="{D95C0292-8933-4417-A82C-E83C4A60BE10}">
      <dgm:prSet/>
      <dgm:spPr/>
      <dgm:t>
        <a:bodyPr/>
        <a:lstStyle/>
        <a:p>
          <a:endParaRPr lang="es-ES"/>
        </a:p>
      </dgm:t>
    </dgm:pt>
    <dgm:pt modelId="{3EE8577F-43B4-43AA-9833-96297812B0DA}">
      <dgm:prSet custT="1"/>
      <dgm:spPr/>
      <dgm:t>
        <a:bodyPr/>
        <a:lstStyle/>
        <a:p>
          <a:r>
            <a:rPr lang="es-MX" sz="1600" b="1" dirty="0" smtClean="0">
              <a:latin typeface="+mj-lt"/>
            </a:rPr>
            <a:t>Otorga crédito a los miembros de las Fuerzas Armadas.</a:t>
          </a:r>
          <a:endParaRPr lang="es-MX" sz="1600" b="1" dirty="0">
            <a:latin typeface="+mj-lt"/>
          </a:endParaRPr>
        </a:p>
      </dgm:t>
    </dgm:pt>
    <dgm:pt modelId="{7C20A572-91F6-4407-A339-B17B7D246664}" type="parTrans" cxnId="{74FE43F1-7ABF-431E-AC82-B2E6C9AAE1D8}">
      <dgm:prSet/>
      <dgm:spPr/>
      <dgm:t>
        <a:bodyPr/>
        <a:lstStyle/>
        <a:p>
          <a:endParaRPr lang="es-ES"/>
        </a:p>
      </dgm:t>
    </dgm:pt>
    <dgm:pt modelId="{7AE62EC7-F338-428A-B424-EF0E4D36A435}" type="sibTrans" cxnId="{74FE43F1-7ABF-431E-AC82-B2E6C9AAE1D8}">
      <dgm:prSet/>
      <dgm:spPr/>
      <dgm:t>
        <a:bodyPr/>
        <a:lstStyle/>
        <a:p>
          <a:endParaRPr lang="es-ES"/>
        </a:p>
      </dgm:t>
    </dgm:pt>
    <dgm:pt modelId="{FCB740FE-91DB-45EA-B1A2-52FED9A13A6C}">
      <dgm:prSet custT="1"/>
      <dgm:spPr/>
      <dgm:t>
        <a:bodyPr/>
        <a:lstStyle/>
        <a:p>
          <a:r>
            <a:rPr lang="es-MX" sz="1600" b="1" dirty="0" smtClean="0">
              <a:latin typeface="+mj-lt"/>
            </a:rPr>
            <a:t>Crédito (préstamos quirografarios, personales, hipotecarios, ABCD* y tarjeta de crédito).</a:t>
          </a:r>
          <a:endParaRPr lang="es-MX" sz="1600" b="1" dirty="0">
            <a:latin typeface="+mj-lt"/>
          </a:endParaRPr>
        </a:p>
      </dgm:t>
    </dgm:pt>
    <dgm:pt modelId="{BC3CC7FF-AD87-427E-BE87-A4470302CC98}" type="parTrans" cxnId="{9B8A7940-1CA7-46A2-9E96-F18080B2D2DF}">
      <dgm:prSet/>
      <dgm:spPr/>
      <dgm:t>
        <a:bodyPr/>
        <a:lstStyle/>
        <a:p>
          <a:endParaRPr lang="es-ES"/>
        </a:p>
      </dgm:t>
    </dgm:pt>
    <dgm:pt modelId="{931CFACC-5860-4CEB-A51A-F263954E3A76}" type="sibTrans" cxnId="{9B8A7940-1CA7-46A2-9E96-F18080B2D2DF}">
      <dgm:prSet/>
      <dgm:spPr/>
      <dgm:t>
        <a:bodyPr/>
        <a:lstStyle/>
        <a:p>
          <a:endParaRPr lang="es-ES"/>
        </a:p>
      </dgm:t>
    </dgm:pt>
    <dgm:pt modelId="{4B5DA90C-7828-4250-B137-52F7A0A24437}" type="pres">
      <dgm:prSet presAssocID="{BC19E890-281B-48AC-BCBA-FE6B72886393}" presName="Name0" presStyleCnt="0">
        <dgm:presLayoutVars>
          <dgm:dir/>
          <dgm:animLvl val="lvl"/>
          <dgm:resizeHandles val="exact"/>
        </dgm:presLayoutVars>
      </dgm:prSet>
      <dgm:spPr/>
      <dgm:t>
        <a:bodyPr/>
        <a:lstStyle/>
        <a:p>
          <a:endParaRPr lang="es-ES"/>
        </a:p>
      </dgm:t>
    </dgm:pt>
    <dgm:pt modelId="{5A049A70-DB5C-4130-8662-48789845D835}" type="pres">
      <dgm:prSet presAssocID="{8348F279-8507-495D-9503-50416DA64CE0}" presName="linNode" presStyleCnt="0"/>
      <dgm:spPr/>
    </dgm:pt>
    <dgm:pt modelId="{DFF6C522-EE29-47E7-A715-320D3CBE3EEB}" type="pres">
      <dgm:prSet presAssocID="{8348F279-8507-495D-9503-50416DA64CE0}" presName="parentText" presStyleLbl="node1" presStyleIdx="0" presStyleCnt="3">
        <dgm:presLayoutVars>
          <dgm:chMax val="1"/>
          <dgm:bulletEnabled val="1"/>
        </dgm:presLayoutVars>
      </dgm:prSet>
      <dgm:spPr/>
      <dgm:t>
        <a:bodyPr/>
        <a:lstStyle/>
        <a:p>
          <a:endParaRPr lang="es-ES"/>
        </a:p>
      </dgm:t>
    </dgm:pt>
    <dgm:pt modelId="{33E9FF3A-A77D-48BC-8CC1-2DECF822D644}" type="pres">
      <dgm:prSet presAssocID="{8348F279-8507-495D-9503-50416DA64CE0}" presName="descendantText" presStyleLbl="alignAccFollowNode1" presStyleIdx="0" presStyleCnt="3">
        <dgm:presLayoutVars>
          <dgm:bulletEnabled val="1"/>
        </dgm:presLayoutVars>
      </dgm:prSet>
      <dgm:spPr/>
      <dgm:t>
        <a:bodyPr/>
        <a:lstStyle/>
        <a:p>
          <a:endParaRPr lang="es-ES"/>
        </a:p>
      </dgm:t>
    </dgm:pt>
    <dgm:pt modelId="{B301FD8E-8831-4AF8-A707-43175CBD1106}" type="pres">
      <dgm:prSet presAssocID="{680E5187-68F9-4FCC-ADB8-93B1AD85E4BC}" presName="sp" presStyleCnt="0"/>
      <dgm:spPr/>
    </dgm:pt>
    <dgm:pt modelId="{4BBBD385-6F99-4DD2-BCDE-06D8579DEBA5}" type="pres">
      <dgm:prSet presAssocID="{EB177B63-4A94-445B-B389-3621BE725D11}" presName="linNode" presStyleCnt="0"/>
      <dgm:spPr/>
    </dgm:pt>
    <dgm:pt modelId="{19FE8BEC-74FA-4D1D-9D1D-2E21532F140C}" type="pres">
      <dgm:prSet presAssocID="{EB177B63-4A94-445B-B389-3621BE725D11}" presName="parentText" presStyleLbl="node1" presStyleIdx="1" presStyleCnt="3">
        <dgm:presLayoutVars>
          <dgm:chMax val="1"/>
          <dgm:bulletEnabled val="1"/>
        </dgm:presLayoutVars>
      </dgm:prSet>
      <dgm:spPr/>
      <dgm:t>
        <a:bodyPr/>
        <a:lstStyle/>
        <a:p>
          <a:endParaRPr lang="es-ES"/>
        </a:p>
      </dgm:t>
    </dgm:pt>
    <dgm:pt modelId="{A077A13D-37C0-4900-ABEA-8CD94123FD59}" type="pres">
      <dgm:prSet presAssocID="{EB177B63-4A94-445B-B389-3621BE725D11}" presName="descendantText" presStyleLbl="alignAccFollowNode1" presStyleIdx="1" presStyleCnt="3">
        <dgm:presLayoutVars>
          <dgm:bulletEnabled val="1"/>
        </dgm:presLayoutVars>
      </dgm:prSet>
      <dgm:spPr/>
      <dgm:t>
        <a:bodyPr/>
        <a:lstStyle/>
        <a:p>
          <a:endParaRPr lang="es-ES"/>
        </a:p>
      </dgm:t>
    </dgm:pt>
    <dgm:pt modelId="{C727BEE0-7783-40B2-9698-A4C717796B38}" type="pres">
      <dgm:prSet presAssocID="{E89A1F9D-2CF7-4CAB-A2D1-FE49E74B0C05}" presName="sp" presStyleCnt="0"/>
      <dgm:spPr/>
    </dgm:pt>
    <dgm:pt modelId="{59AC08E4-154E-400B-BBF4-96AF81E0D9AD}" type="pres">
      <dgm:prSet presAssocID="{91AB1932-9E49-4138-8CC9-4E7DAC76F77F}" presName="linNode" presStyleCnt="0"/>
      <dgm:spPr/>
    </dgm:pt>
    <dgm:pt modelId="{52496479-CB6A-4A5C-B777-BD102860C75F}" type="pres">
      <dgm:prSet presAssocID="{91AB1932-9E49-4138-8CC9-4E7DAC76F77F}" presName="parentText" presStyleLbl="node1" presStyleIdx="2" presStyleCnt="3">
        <dgm:presLayoutVars>
          <dgm:chMax val="1"/>
          <dgm:bulletEnabled val="1"/>
        </dgm:presLayoutVars>
      </dgm:prSet>
      <dgm:spPr/>
      <dgm:t>
        <a:bodyPr/>
        <a:lstStyle/>
        <a:p>
          <a:endParaRPr lang="es-ES"/>
        </a:p>
      </dgm:t>
    </dgm:pt>
    <dgm:pt modelId="{5400FF00-E89F-4223-98EE-341A75B08856}" type="pres">
      <dgm:prSet presAssocID="{91AB1932-9E49-4138-8CC9-4E7DAC76F77F}" presName="descendantText" presStyleLbl="alignAccFollowNode1" presStyleIdx="2" presStyleCnt="3">
        <dgm:presLayoutVars>
          <dgm:bulletEnabled val="1"/>
        </dgm:presLayoutVars>
      </dgm:prSet>
      <dgm:spPr/>
      <dgm:t>
        <a:bodyPr/>
        <a:lstStyle/>
        <a:p>
          <a:endParaRPr lang="es-ES"/>
        </a:p>
      </dgm:t>
    </dgm:pt>
  </dgm:ptLst>
  <dgm:cxnLst>
    <dgm:cxn modelId="{3F7F8F70-C1D7-418D-9CF9-75C7B778C706}" type="presOf" srcId="{803F258B-A562-43E0-B12A-437C843C263F}" destId="{A077A13D-37C0-4900-ABEA-8CD94123FD59}" srcOrd="0" destOrd="1" presId="urn:microsoft.com/office/officeart/2005/8/layout/vList5"/>
    <dgm:cxn modelId="{99257C4F-9C25-48E3-9200-007A568D6DDA}" type="presOf" srcId="{B65AC3E7-6B3C-4B66-A19D-649A2556BA08}" destId="{A077A13D-37C0-4900-ABEA-8CD94123FD59}" srcOrd="0" destOrd="0" presId="urn:microsoft.com/office/officeart/2005/8/layout/vList5"/>
    <dgm:cxn modelId="{8ABD52D7-3F74-4094-BF28-0E494F38B9E8}" srcId="{8348F279-8507-495D-9503-50416DA64CE0}" destId="{7CEB7C4C-7DAF-492B-A1EE-C040C1CB06F6}" srcOrd="0" destOrd="0" parTransId="{59E518CA-B731-4166-BC0B-F489A4B99457}" sibTransId="{CD92D103-1921-4613-BFE1-D98889720DC3}"/>
    <dgm:cxn modelId="{98FF6CCA-19A5-4EDB-83D5-3CED4C07E126}" type="presOf" srcId="{7CEB7C4C-7DAF-492B-A1EE-C040C1CB06F6}" destId="{33E9FF3A-A77D-48BC-8CC1-2DECF822D644}" srcOrd="0" destOrd="0" presId="urn:microsoft.com/office/officeart/2005/8/layout/vList5"/>
    <dgm:cxn modelId="{A69A824D-1805-4956-975A-D7797DEBBD9E}" srcId="{EB177B63-4A94-445B-B389-3621BE725D11}" destId="{B65AC3E7-6B3C-4B66-A19D-649A2556BA08}" srcOrd="0" destOrd="0" parTransId="{6EE8C1E0-22D6-4D18-8351-A21CB0CC25D3}" sibTransId="{460C5217-CBF8-4969-878A-27B5BF0A41F8}"/>
    <dgm:cxn modelId="{E979A1F8-6D42-4C6D-9DDF-88B7CB49B6F2}" srcId="{91AB1932-9E49-4138-8CC9-4E7DAC76F77F}" destId="{10B3F908-D50B-4D24-B393-50F45CE55A1F}" srcOrd="0" destOrd="0" parTransId="{7B25D963-4954-4942-8A31-CCB87D9F1F92}" sibTransId="{545365FF-B07D-49DD-B7E2-72D6F66F5725}"/>
    <dgm:cxn modelId="{38F45884-3175-4B4A-8370-E9DC57616C5E}" srcId="{BC19E890-281B-48AC-BCBA-FE6B72886393}" destId="{91AB1932-9E49-4138-8CC9-4E7DAC76F77F}" srcOrd="2" destOrd="0" parTransId="{1F04FDCC-E92E-4EEE-AD54-CFB44890DDF9}" sibTransId="{8A9EBBDF-E4F4-4B87-8461-21A15A225D9B}"/>
    <dgm:cxn modelId="{34AFE086-55B6-4890-A372-A7F06AAE4B6B}" type="presOf" srcId="{3EE8577F-43B4-43AA-9833-96297812B0DA}" destId="{A077A13D-37C0-4900-ABEA-8CD94123FD59}" srcOrd="0" destOrd="2" presId="urn:microsoft.com/office/officeart/2005/8/layout/vList5"/>
    <dgm:cxn modelId="{869F08A5-B48F-4164-8806-1D1CF3DE0922}" type="presOf" srcId="{8348F279-8507-495D-9503-50416DA64CE0}" destId="{DFF6C522-EE29-47E7-A715-320D3CBE3EEB}" srcOrd="0" destOrd="0" presId="urn:microsoft.com/office/officeart/2005/8/layout/vList5"/>
    <dgm:cxn modelId="{9EFC3954-894D-454F-B38A-7A106F8F4BBF}" type="presOf" srcId="{10B3F908-D50B-4D24-B393-50F45CE55A1F}" destId="{5400FF00-E89F-4223-98EE-341A75B08856}" srcOrd="0" destOrd="0" presId="urn:microsoft.com/office/officeart/2005/8/layout/vList5"/>
    <dgm:cxn modelId="{CFE8948B-B1E0-480F-AF1F-E5691DC3E6A9}" srcId="{BC19E890-281B-48AC-BCBA-FE6B72886393}" destId="{EB177B63-4A94-445B-B389-3621BE725D11}" srcOrd="1" destOrd="0" parTransId="{5F9522F6-8046-42F0-AB4F-B4FACC3F3542}" sibTransId="{E89A1F9D-2CF7-4CAB-A2D1-FE49E74B0C05}"/>
    <dgm:cxn modelId="{A4EB3416-BDF0-4B9C-8291-A3622D936B82}" type="presOf" srcId="{BC19E890-281B-48AC-BCBA-FE6B72886393}" destId="{4B5DA90C-7828-4250-B137-52F7A0A24437}" srcOrd="0" destOrd="0" presId="urn:microsoft.com/office/officeart/2005/8/layout/vList5"/>
    <dgm:cxn modelId="{D95C0292-8933-4417-A82C-E83C4A60BE10}" srcId="{B65AC3E7-6B3C-4B66-A19D-649A2556BA08}" destId="{803F258B-A562-43E0-B12A-437C843C263F}" srcOrd="0" destOrd="0" parTransId="{61DEF7A1-B017-48A5-BE69-2C99BF394256}" sibTransId="{AC053DFD-0FA4-4493-A9C6-E31C4E7180C6}"/>
    <dgm:cxn modelId="{74FE43F1-7ABF-431E-AC82-B2E6C9AAE1D8}" srcId="{B65AC3E7-6B3C-4B66-A19D-649A2556BA08}" destId="{3EE8577F-43B4-43AA-9833-96297812B0DA}" srcOrd="1" destOrd="0" parTransId="{7C20A572-91F6-4407-A339-B17B7D246664}" sibTransId="{7AE62EC7-F338-428A-B424-EF0E4D36A435}"/>
    <dgm:cxn modelId="{3ED4E731-5C02-46F4-BF4E-7C09F326384C}" type="presOf" srcId="{91AB1932-9E49-4138-8CC9-4E7DAC76F77F}" destId="{52496479-CB6A-4A5C-B777-BD102860C75F}" srcOrd="0" destOrd="0" presId="urn:microsoft.com/office/officeart/2005/8/layout/vList5"/>
    <dgm:cxn modelId="{F5933079-F97A-4257-8020-93022DC1B5C5}" type="presOf" srcId="{FCB740FE-91DB-45EA-B1A2-52FED9A13A6C}" destId="{5400FF00-E89F-4223-98EE-341A75B08856}" srcOrd="0" destOrd="1" presId="urn:microsoft.com/office/officeart/2005/8/layout/vList5"/>
    <dgm:cxn modelId="{2B322B03-1500-4EEB-88E0-7697EF1ED0BA}" type="presOf" srcId="{EB177B63-4A94-445B-B389-3621BE725D11}" destId="{19FE8BEC-74FA-4D1D-9D1D-2E21532F140C}" srcOrd="0" destOrd="0" presId="urn:microsoft.com/office/officeart/2005/8/layout/vList5"/>
    <dgm:cxn modelId="{CB3C1D91-4484-4519-817E-DBE1C910BAF2}" srcId="{BC19E890-281B-48AC-BCBA-FE6B72886393}" destId="{8348F279-8507-495D-9503-50416DA64CE0}" srcOrd="0" destOrd="0" parTransId="{1E3B5691-FF3F-44B1-8731-7EE5C69F5E45}" sibTransId="{680E5187-68F9-4FCC-ADB8-93B1AD85E4BC}"/>
    <dgm:cxn modelId="{9B8A7940-1CA7-46A2-9E96-F18080B2D2DF}" srcId="{91AB1932-9E49-4138-8CC9-4E7DAC76F77F}" destId="{FCB740FE-91DB-45EA-B1A2-52FED9A13A6C}" srcOrd="1" destOrd="0" parTransId="{BC3CC7FF-AD87-427E-BE87-A4470302CC98}" sibTransId="{931CFACC-5860-4CEB-A51A-F263954E3A76}"/>
    <dgm:cxn modelId="{187BEA07-103F-4F2B-BF79-969A944A0F95}" type="presParOf" srcId="{4B5DA90C-7828-4250-B137-52F7A0A24437}" destId="{5A049A70-DB5C-4130-8662-48789845D835}" srcOrd="0" destOrd="0" presId="urn:microsoft.com/office/officeart/2005/8/layout/vList5"/>
    <dgm:cxn modelId="{1DB1BB9C-4A64-4DEE-9934-1E16F9012924}" type="presParOf" srcId="{5A049A70-DB5C-4130-8662-48789845D835}" destId="{DFF6C522-EE29-47E7-A715-320D3CBE3EEB}" srcOrd="0" destOrd="0" presId="urn:microsoft.com/office/officeart/2005/8/layout/vList5"/>
    <dgm:cxn modelId="{B982B718-D059-4F5A-B8D8-A643907CB0FA}" type="presParOf" srcId="{5A049A70-DB5C-4130-8662-48789845D835}" destId="{33E9FF3A-A77D-48BC-8CC1-2DECF822D644}" srcOrd="1" destOrd="0" presId="urn:microsoft.com/office/officeart/2005/8/layout/vList5"/>
    <dgm:cxn modelId="{7C7CE5B0-A50A-419E-8164-A53EDD4F60C0}" type="presParOf" srcId="{4B5DA90C-7828-4250-B137-52F7A0A24437}" destId="{B301FD8E-8831-4AF8-A707-43175CBD1106}" srcOrd="1" destOrd="0" presId="urn:microsoft.com/office/officeart/2005/8/layout/vList5"/>
    <dgm:cxn modelId="{EB2B58CD-68C4-43F1-B237-23EBC5831F23}" type="presParOf" srcId="{4B5DA90C-7828-4250-B137-52F7A0A24437}" destId="{4BBBD385-6F99-4DD2-BCDE-06D8579DEBA5}" srcOrd="2" destOrd="0" presId="urn:microsoft.com/office/officeart/2005/8/layout/vList5"/>
    <dgm:cxn modelId="{255F2B04-B6F7-485F-B2CB-E41A258A4977}" type="presParOf" srcId="{4BBBD385-6F99-4DD2-BCDE-06D8579DEBA5}" destId="{19FE8BEC-74FA-4D1D-9D1D-2E21532F140C}" srcOrd="0" destOrd="0" presId="urn:microsoft.com/office/officeart/2005/8/layout/vList5"/>
    <dgm:cxn modelId="{47324852-FED4-40AA-B888-5BDE6593C24F}" type="presParOf" srcId="{4BBBD385-6F99-4DD2-BCDE-06D8579DEBA5}" destId="{A077A13D-37C0-4900-ABEA-8CD94123FD59}" srcOrd="1" destOrd="0" presId="urn:microsoft.com/office/officeart/2005/8/layout/vList5"/>
    <dgm:cxn modelId="{421ACD8F-2012-40D5-97B3-566B766C1505}" type="presParOf" srcId="{4B5DA90C-7828-4250-B137-52F7A0A24437}" destId="{C727BEE0-7783-40B2-9698-A4C717796B38}" srcOrd="3" destOrd="0" presId="urn:microsoft.com/office/officeart/2005/8/layout/vList5"/>
    <dgm:cxn modelId="{FB4A42DE-61D8-4A19-A194-A5890B4E9F1E}" type="presParOf" srcId="{4B5DA90C-7828-4250-B137-52F7A0A24437}" destId="{59AC08E4-154E-400B-BBF4-96AF81E0D9AD}" srcOrd="4" destOrd="0" presId="urn:microsoft.com/office/officeart/2005/8/layout/vList5"/>
    <dgm:cxn modelId="{F729A284-0466-4177-B5BE-D66B9381345C}" type="presParOf" srcId="{59AC08E4-154E-400B-BBF4-96AF81E0D9AD}" destId="{52496479-CB6A-4A5C-B777-BD102860C75F}" srcOrd="0" destOrd="0" presId="urn:microsoft.com/office/officeart/2005/8/layout/vList5"/>
    <dgm:cxn modelId="{A641B0AF-D2C6-42B9-B0A0-EE266FB4CC5A}" type="presParOf" srcId="{59AC08E4-154E-400B-BBF4-96AF81E0D9AD}" destId="{5400FF00-E89F-4223-98EE-341A75B0885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60F29C-FB27-4AEC-8078-9385623A44EA}"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ES"/>
        </a:p>
      </dgm:t>
    </dgm:pt>
    <dgm:pt modelId="{E883ED13-C7B8-49C5-BCE3-920ABED45097}">
      <dgm:prSet phldrT="[Texto]" custT="1"/>
      <dgm:spPr/>
      <dgm:t>
        <a:bodyPr/>
        <a:lstStyle/>
        <a:p>
          <a:pPr algn="just"/>
          <a:r>
            <a:rPr lang="es-ES" sz="2200" dirty="0" smtClean="0">
              <a:latin typeface="+mj-lt"/>
            </a:rPr>
            <a:t>La </a:t>
          </a:r>
          <a:r>
            <a:rPr lang="es-ES" sz="2200" b="1" dirty="0" smtClean="0">
              <a:latin typeface="+mj-lt"/>
            </a:rPr>
            <a:t>captación </a:t>
          </a:r>
          <a:r>
            <a:rPr lang="es-ES" sz="2200" dirty="0" smtClean="0">
              <a:latin typeface="+mj-lt"/>
            </a:rPr>
            <a:t>de recursos conlleva la existencia de pasivos (adeudos) para el intermediario y la obligación de éste de devolver al ahorrador el principal, así como los accesorios financieros de los recursos captados (fundamentalmente intereses).</a:t>
          </a:r>
          <a:endParaRPr lang="es-ES" sz="2200" dirty="0"/>
        </a:p>
      </dgm:t>
    </dgm:pt>
    <dgm:pt modelId="{B99D6876-F99C-4847-AB2E-79B74C5E5803}" type="parTrans" cxnId="{8BE78579-8172-477C-B85D-B95CDB90BB4D}">
      <dgm:prSet/>
      <dgm:spPr/>
      <dgm:t>
        <a:bodyPr/>
        <a:lstStyle/>
        <a:p>
          <a:endParaRPr lang="es-ES"/>
        </a:p>
      </dgm:t>
    </dgm:pt>
    <dgm:pt modelId="{16FD7879-CADF-4CDC-B925-B9D300CF0445}" type="sibTrans" cxnId="{8BE78579-8172-477C-B85D-B95CDB90BB4D}">
      <dgm:prSet/>
      <dgm:spPr/>
      <dgm:t>
        <a:bodyPr/>
        <a:lstStyle/>
        <a:p>
          <a:endParaRPr lang="es-ES"/>
        </a:p>
      </dgm:t>
    </dgm:pt>
    <dgm:pt modelId="{10464511-F823-4FBC-8F71-67A57F8F57B2}">
      <dgm:prSet phldrT="[Texto]" custT="1"/>
      <dgm:spPr/>
      <dgm:t>
        <a:bodyPr/>
        <a:lstStyle/>
        <a:p>
          <a:pPr algn="just"/>
          <a:r>
            <a:rPr lang="es-ES" sz="2200" dirty="0" smtClean="0">
              <a:latin typeface="+mj-lt"/>
            </a:rPr>
            <a:t>La </a:t>
          </a:r>
          <a:r>
            <a:rPr lang="es-ES" sz="2200" b="1" dirty="0" smtClean="0">
              <a:latin typeface="+mj-lt"/>
            </a:rPr>
            <a:t>colocación,</a:t>
          </a:r>
          <a:r>
            <a:rPr lang="es-ES" sz="2200" dirty="0" smtClean="0">
              <a:latin typeface="+mj-lt"/>
            </a:rPr>
            <a:t> es decir, la canalización de recursos hacia el público que los necesita, genera para el intermediario activos (créditos a su favor).</a:t>
          </a:r>
          <a:endParaRPr lang="es-ES" sz="2200" dirty="0"/>
        </a:p>
      </dgm:t>
    </dgm:pt>
    <dgm:pt modelId="{EFD7916C-45D8-4730-98AB-EB7E74B44B74}" type="parTrans" cxnId="{53D44E8D-125D-4875-81A1-F0FAAE81430C}">
      <dgm:prSet/>
      <dgm:spPr/>
      <dgm:t>
        <a:bodyPr/>
        <a:lstStyle/>
        <a:p>
          <a:endParaRPr lang="es-ES"/>
        </a:p>
      </dgm:t>
    </dgm:pt>
    <dgm:pt modelId="{E3072DC8-C96C-4816-8759-3BFF3CF1C39A}" type="sibTrans" cxnId="{53D44E8D-125D-4875-81A1-F0FAAE81430C}">
      <dgm:prSet/>
      <dgm:spPr/>
      <dgm:t>
        <a:bodyPr/>
        <a:lstStyle/>
        <a:p>
          <a:endParaRPr lang="es-ES"/>
        </a:p>
      </dgm:t>
    </dgm:pt>
    <dgm:pt modelId="{881BE65F-7906-47DB-948F-31FB18D14B14}" type="pres">
      <dgm:prSet presAssocID="{6C60F29C-FB27-4AEC-8078-9385623A44EA}" presName="linear" presStyleCnt="0">
        <dgm:presLayoutVars>
          <dgm:animLvl val="lvl"/>
          <dgm:resizeHandles val="exact"/>
        </dgm:presLayoutVars>
      </dgm:prSet>
      <dgm:spPr/>
      <dgm:t>
        <a:bodyPr/>
        <a:lstStyle/>
        <a:p>
          <a:endParaRPr lang="es-ES"/>
        </a:p>
      </dgm:t>
    </dgm:pt>
    <dgm:pt modelId="{6553C896-91D5-4F64-B46E-F4DC49A2740F}" type="pres">
      <dgm:prSet presAssocID="{E883ED13-C7B8-49C5-BCE3-920ABED45097}" presName="parentText" presStyleLbl="node1" presStyleIdx="0" presStyleCnt="2">
        <dgm:presLayoutVars>
          <dgm:chMax val="0"/>
          <dgm:bulletEnabled val="1"/>
        </dgm:presLayoutVars>
      </dgm:prSet>
      <dgm:spPr/>
      <dgm:t>
        <a:bodyPr/>
        <a:lstStyle/>
        <a:p>
          <a:endParaRPr lang="es-ES"/>
        </a:p>
      </dgm:t>
    </dgm:pt>
    <dgm:pt modelId="{FFE3BD98-6C0F-4749-BAAF-AEC2E55A15D3}" type="pres">
      <dgm:prSet presAssocID="{16FD7879-CADF-4CDC-B925-B9D300CF0445}" presName="spacer" presStyleCnt="0"/>
      <dgm:spPr/>
    </dgm:pt>
    <dgm:pt modelId="{627F60E8-ECBD-4A56-8700-C07D4B13D890}" type="pres">
      <dgm:prSet presAssocID="{10464511-F823-4FBC-8F71-67A57F8F57B2}" presName="parentText" presStyleLbl="node1" presStyleIdx="1" presStyleCnt="2">
        <dgm:presLayoutVars>
          <dgm:chMax val="0"/>
          <dgm:bulletEnabled val="1"/>
        </dgm:presLayoutVars>
      </dgm:prSet>
      <dgm:spPr/>
      <dgm:t>
        <a:bodyPr/>
        <a:lstStyle/>
        <a:p>
          <a:endParaRPr lang="es-ES"/>
        </a:p>
      </dgm:t>
    </dgm:pt>
  </dgm:ptLst>
  <dgm:cxnLst>
    <dgm:cxn modelId="{F6516014-2A76-4F5D-8453-0D9359082B4B}" type="presOf" srcId="{E883ED13-C7B8-49C5-BCE3-920ABED45097}" destId="{6553C896-91D5-4F64-B46E-F4DC49A2740F}" srcOrd="0" destOrd="0" presId="urn:microsoft.com/office/officeart/2005/8/layout/vList2"/>
    <dgm:cxn modelId="{53D44E8D-125D-4875-81A1-F0FAAE81430C}" srcId="{6C60F29C-FB27-4AEC-8078-9385623A44EA}" destId="{10464511-F823-4FBC-8F71-67A57F8F57B2}" srcOrd="1" destOrd="0" parTransId="{EFD7916C-45D8-4730-98AB-EB7E74B44B74}" sibTransId="{E3072DC8-C96C-4816-8759-3BFF3CF1C39A}"/>
    <dgm:cxn modelId="{8BE78579-8172-477C-B85D-B95CDB90BB4D}" srcId="{6C60F29C-FB27-4AEC-8078-9385623A44EA}" destId="{E883ED13-C7B8-49C5-BCE3-920ABED45097}" srcOrd="0" destOrd="0" parTransId="{B99D6876-F99C-4847-AB2E-79B74C5E5803}" sibTransId="{16FD7879-CADF-4CDC-B925-B9D300CF0445}"/>
    <dgm:cxn modelId="{B72B37A5-FD69-429D-A038-E38A2159AC1E}" type="presOf" srcId="{10464511-F823-4FBC-8F71-67A57F8F57B2}" destId="{627F60E8-ECBD-4A56-8700-C07D4B13D890}" srcOrd="0" destOrd="0" presId="urn:microsoft.com/office/officeart/2005/8/layout/vList2"/>
    <dgm:cxn modelId="{BC5BB86D-E485-4F91-9004-7187616F2349}" type="presOf" srcId="{6C60F29C-FB27-4AEC-8078-9385623A44EA}" destId="{881BE65F-7906-47DB-948F-31FB18D14B14}" srcOrd="0" destOrd="0" presId="urn:microsoft.com/office/officeart/2005/8/layout/vList2"/>
    <dgm:cxn modelId="{ED0B8063-BA43-4A51-A1D2-881310B07D13}" type="presParOf" srcId="{881BE65F-7906-47DB-948F-31FB18D14B14}" destId="{6553C896-91D5-4F64-B46E-F4DC49A2740F}" srcOrd="0" destOrd="0" presId="urn:microsoft.com/office/officeart/2005/8/layout/vList2"/>
    <dgm:cxn modelId="{9F72EF6F-86AC-4ACF-94FD-4F33C3826AB6}" type="presParOf" srcId="{881BE65F-7906-47DB-948F-31FB18D14B14}" destId="{FFE3BD98-6C0F-4749-BAAF-AEC2E55A15D3}" srcOrd="1" destOrd="0" presId="urn:microsoft.com/office/officeart/2005/8/layout/vList2"/>
    <dgm:cxn modelId="{4CAA60D3-D47F-4B85-A24D-ED171003CBC3}" type="presParOf" srcId="{881BE65F-7906-47DB-948F-31FB18D14B14}" destId="{627F60E8-ECBD-4A56-8700-C07D4B13D890}"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7E3C53-E9F0-4AEE-8E05-2217AAB218AD}" type="doc">
      <dgm:prSet loTypeId="urn:microsoft.com/office/officeart/2005/8/layout/vList3" loCatId="list" qsTypeId="urn:microsoft.com/office/officeart/2005/8/quickstyle/simple1" qsCatId="simple" csTypeId="urn:microsoft.com/office/officeart/2005/8/colors/colorful1" csCatId="colorful" phldr="1"/>
      <dgm:spPr/>
    </dgm:pt>
    <dgm:pt modelId="{61E7D4B8-157D-49F8-BB1F-F9A256122709}">
      <dgm:prSet phldrT="[Texto]" custT="1"/>
      <dgm:spPr/>
      <dgm:t>
        <a:bodyPr/>
        <a:lstStyle/>
        <a:p>
          <a:r>
            <a:rPr lang="es-ES" sz="2200" b="0" dirty="0" smtClean="0">
              <a:latin typeface="+mj-lt"/>
              <a:ea typeface="Calibri"/>
              <a:cs typeface="Times New Roman"/>
            </a:rPr>
            <a:t>1. Establecer las normas para la organización y funcionamiento de la banca múltiple y la banca de desarrollo.</a:t>
          </a:r>
          <a:endParaRPr lang="es-ES" sz="2200" b="0" dirty="0"/>
        </a:p>
      </dgm:t>
    </dgm:pt>
    <dgm:pt modelId="{14D8B2CA-1E61-46BE-8F94-D591DD642F3F}" type="parTrans" cxnId="{2EA7B1D8-9D38-493F-8917-35A01286BA8E}">
      <dgm:prSet/>
      <dgm:spPr/>
      <dgm:t>
        <a:bodyPr/>
        <a:lstStyle/>
        <a:p>
          <a:endParaRPr lang="es-ES"/>
        </a:p>
      </dgm:t>
    </dgm:pt>
    <dgm:pt modelId="{361B342C-0327-42FB-9CFC-A7E2A052206A}" type="sibTrans" cxnId="{2EA7B1D8-9D38-493F-8917-35A01286BA8E}">
      <dgm:prSet/>
      <dgm:spPr/>
      <dgm:t>
        <a:bodyPr/>
        <a:lstStyle/>
        <a:p>
          <a:endParaRPr lang="es-ES"/>
        </a:p>
      </dgm:t>
    </dgm:pt>
    <dgm:pt modelId="{436E1F81-EE61-4E29-B6F1-109E7472F2AF}">
      <dgm:prSet phldrT="[Texto]" custT="1"/>
      <dgm:spPr/>
      <dgm:t>
        <a:bodyPr/>
        <a:lstStyle/>
        <a:p>
          <a:r>
            <a:rPr lang="es-ES" sz="2200" b="0" dirty="0" smtClean="0">
              <a:latin typeface="+mj-lt"/>
              <a:ea typeface="Calibri"/>
              <a:cs typeface="Times New Roman"/>
            </a:rPr>
            <a:t>2. Establecer los términos en los que el estado ejercerá la rectoría financiera del sistema bancario.</a:t>
          </a:r>
          <a:endParaRPr lang="es-ES" sz="2200" b="0" dirty="0"/>
        </a:p>
      </dgm:t>
    </dgm:pt>
    <dgm:pt modelId="{640E91E9-76E2-4814-BBCF-A9675902D8C8}" type="parTrans" cxnId="{568EA135-5B20-4324-B23A-9588A77CF3A1}">
      <dgm:prSet/>
      <dgm:spPr/>
      <dgm:t>
        <a:bodyPr/>
        <a:lstStyle/>
        <a:p>
          <a:endParaRPr lang="es-ES"/>
        </a:p>
      </dgm:t>
    </dgm:pt>
    <dgm:pt modelId="{21B7F763-A10C-45E8-8142-9A441BAEA085}" type="sibTrans" cxnId="{568EA135-5B20-4324-B23A-9588A77CF3A1}">
      <dgm:prSet/>
      <dgm:spPr/>
      <dgm:t>
        <a:bodyPr/>
        <a:lstStyle/>
        <a:p>
          <a:endParaRPr lang="es-ES"/>
        </a:p>
      </dgm:t>
    </dgm:pt>
    <dgm:pt modelId="{815F05E4-E051-4AB0-AE33-C4ED3CEBB538}" type="pres">
      <dgm:prSet presAssocID="{797E3C53-E9F0-4AEE-8E05-2217AAB218AD}" presName="linearFlow" presStyleCnt="0">
        <dgm:presLayoutVars>
          <dgm:dir/>
          <dgm:resizeHandles val="exact"/>
        </dgm:presLayoutVars>
      </dgm:prSet>
      <dgm:spPr/>
    </dgm:pt>
    <dgm:pt modelId="{D90D8704-B15C-4B3F-B208-8F39FEFB1B34}" type="pres">
      <dgm:prSet presAssocID="{61E7D4B8-157D-49F8-BB1F-F9A256122709}" presName="composite" presStyleCnt="0"/>
      <dgm:spPr/>
    </dgm:pt>
    <dgm:pt modelId="{37DEFEF4-C0B5-4626-9C84-812678855C38}" type="pres">
      <dgm:prSet presAssocID="{61E7D4B8-157D-49F8-BB1F-F9A256122709}" presName="imgShp" presStyleLbl="fgImgPlace1" presStyleIdx="0" presStyleCnt="2"/>
      <dgm:spPr>
        <a:blipFill rotWithShape="1">
          <a:blip xmlns:r="http://schemas.openxmlformats.org/officeDocument/2006/relationships" r:embed="rId1"/>
          <a:stretch>
            <a:fillRect/>
          </a:stretch>
        </a:blipFill>
      </dgm:spPr>
    </dgm:pt>
    <dgm:pt modelId="{285C4580-CB3E-4CA2-9D57-7F36A221BA6E}" type="pres">
      <dgm:prSet presAssocID="{61E7D4B8-157D-49F8-BB1F-F9A256122709}" presName="txShp" presStyleLbl="node1" presStyleIdx="0" presStyleCnt="2">
        <dgm:presLayoutVars>
          <dgm:bulletEnabled val="1"/>
        </dgm:presLayoutVars>
      </dgm:prSet>
      <dgm:spPr/>
      <dgm:t>
        <a:bodyPr/>
        <a:lstStyle/>
        <a:p>
          <a:endParaRPr lang="es-ES"/>
        </a:p>
      </dgm:t>
    </dgm:pt>
    <dgm:pt modelId="{8D59E73B-F4C8-4646-8193-6E97181467AE}" type="pres">
      <dgm:prSet presAssocID="{361B342C-0327-42FB-9CFC-A7E2A052206A}" presName="spacing" presStyleCnt="0"/>
      <dgm:spPr/>
    </dgm:pt>
    <dgm:pt modelId="{96526348-643B-49C3-A4F6-71C61E6E8B68}" type="pres">
      <dgm:prSet presAssocID="{436E1F81-EE61-4E29-B6F1-109E7472F2AF}" presName="composite" presStyleCnt="0"/>
      <dgm:spPr/>
    </dgm:pt>
    <dgm:pt modelId="{AF622A04-2683-4781-8E55-D66C3CBAA77C}" type="pres">
      <dgm:prSet presAssocID="{436E1F81-EE61-4E29-B6F1-109E7472F2AF}" presName="imgShp" presStyleLbl="fgImgPlace1" presStyleIdx="1" presStyleCnt="2"/>
      <dgm:spPr>
        <a:blipFill rotWithShape="1">
          <a:blip xmlns:r="http://schemas.openxmlformats.org/officeDocument/2006/relationships" r:embed="rId2"/>
          <a:stretch>
            <a:fillRect/>
          </a:stretch>
        </a:blipFill>
      </dgm:spPr>
    </dgm:pt>
    <dgm:pt modelId="{45593F3E-E0CD-4DB0-813D-447C45D481AD}" type="pres">
      <dgm:prSet presAssocID="{436E1F81-EE61-4E29-B6F1-109E7472F2AF}" presName="txShp" presStyleLbl="node1" presStyleIdx="1" presStyleCnt="2">
        <dgm:presLayoutVars>
          <dgm:bulletEnabled val="1"/>
        </dgm:presLayoutVars>
      </dgm:prSet>
      <dgm:spPr/>
      <dgm:t>
        <a:bodyPr/>
        <a:lstStyle/>
        <a:p>
          <a:endParaRPr lang="es-ES"/>
        </a:p>
      </dgm:t>
    </dgm:pt>
  </dgm:ptLst>
  <dgm:cxnLst>
    <dgm:cxn modelId="{F281556C-8696-4F45-9E6A-8301CC1D4F33}" type="presOf" srcId="{797E3C53-E9F0-4AEE-8E05-2217AAB218AD}" destId="{815F05E4-E051-4AB0-AE33-C4ED3CEBB538}" srcOrd="0" destOrd="0" presId="urn:microsoft.com/office/officeart/2005/8/layout/vList3"/>
    <dgm:cxn modelId="{E85D3B7D-380D-4602-99CA-ECED70F0794D}" type="presOf" srcId="{436E1F81-EE61-4E29-B6F1-109E7472F2AF}" destId="{45593F3E-E0CD-4DB0-813D-447C45D481AD}" srcOrd="0" destOrd="0" presId="urn:microsoft.com/office/officeart/2005/8/layout/vList3"/>
    <dgm:cxn modelId="{538BC890-FC98-4D9C-8704-007303DB805A}" type="presOf" srcId="{61E7D4B8-157D-49F8-BB1F-F9A256122709}" destId="{285C4580-CB3E-4CA2-9D57-7F36A221BA6E}" srcOrd="0" destOrd="0" presId="urn:microsoft.com/office/officeart/2005/8/layout/vList3"/>
    <dgm:cxn modelId="{2EA7B1D8-9D38-493F-8917-35A01286BA8E}" srcId="{797E3C53-E9F0-4AEE-8E05-2217AAB218AD}" destId="{61E7D4B8-157D-49F8-BB1F-F9A256122709}" srcOrd="0" destOrd="0" parTransId="{14D8B2CA-1E61-46BE-8F94-D591DD642F3F}" sibTransId="{361B342C-0327-42FB-9CFC-A7E2A052206A}"/>
    <dgm:cxn modelId="{568EA135-5B20-4324-B23A-9588A77CF3A1}" srcId="{797E3C53-E9F0-4AEE-8E05-2217AAB218AD}" destId="{436E1F81-EE61-4E29-B6F1-109E7472F2AF}" srcOrd="1" destOrd="0" parTransId="{640E91E9-76E2-4814-BBCF-A9675902D8C8}" sibTransId="{21B7F763-A10C-45E8-8142-9A441BAEA085}"/>
    <dgm:cxn modelId="{912F78BA-48D9-469F-8E37-317C3553742F}" type="presParOf" srcId="{815F05E4-E051-4AB0-AE33-C4ED3CEBB538}" destId="{D90D8704-B15C-4B3F-B208-8F39FEFB1B34}" srcOrd="0" destOrd="0" presId="urn:microsoft.com/office/officeart/2005/8/layout/vList3"/>
    <dgm:cxn modelId="{EB097A8A-F451-4AA8-80C1-191631F9AB99}" type="presParOf" srcId="{D90D8704-B15C-4B3F-B208-8F39FEFB1B34}" destId="{37DEFEF4-C0B5-4626-9C84-812678855C38}" srcOrd="0" destOrd="0" presId="urn:microsoft.com/office/officeart/2005/8/layout/vList3"/>
    <dgm:cxn modelId="{6F1E6FC7-5F9A-44C2-BAC9-C460B78F5AFF}" type="presParOf" srcId="{D90D8704-B15C-4B3F-B208-8F39FEFB1B34}" destId="{285C4580-CB3E-4CA2-9D57-7F36A221BA6E}" srcOrd="1" destOrd="0" presId="urn:microsoft.com/office/officeart/2005/8/layout/vList3"/>
    <dgm:cxn modelId="{6F4FA412-4BEF-4955-8A98-C407AB48FDD2}" type="presParOf" srcId="{815F05E4-E051-4AB0-AE33-C4ED3CEBB538}" destId="{8D59E73B-F4C8-4646-8193-6E97181467AE}" srcOrd="1" destOrd="0" presId="urn:microsoft.com/office/officeart/2005/8/layout/vList3"/>
    <dgm:cxn modelId="{65054E2D-E9B6-418E-AE99-D18E8A82CC6B}" type="presParOf" srcId="{815F05E4-E051-4AB0-AE33-C4ED3CEBB538}" destId="{96526348-643B-49C3-A4F6-71C61E6E8B68}" srcOrd="2" destOrd="0" presId="urn:microsoft.com/office/officeart/2005/8/layout/vList3"/>
    <dgm:cxn modelId="{615F176D-92F9-4FB0-A6BA-403861EDF6CD}" type="presParOf" srcId="{96526348-643B-49C3-A4F6-71C61E6E8B68}" destId="{AF622A04-2683-4781-8E55-D66C3CBAA77C}" srcOrd="0" destOrd="0" presId="urn:microsoft.com/office/officeart/2005/8/layout/vList3"/>
    <dgm:cxn modelId="{32BC5B06-4BFF-4E1E-9B13-C9B5BB0CA296}" type="presParOf" srcId="{96526348-643B-49C3-A4F6-71C61E6E8B68}" destId="{45593F3E-E0CD-4DB0-813D-447C45D481AD}"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BED05DE-1B79-4C13-8FAC-F87B87176461}"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es-ES"/>
        </a:p>
      </dgm:t>
    </dgm:pt>
    <dgm:pt modelId="{8E9FA73C-C2E4-4E55-8422-45D958204EE7}">
      <dgm:prSet phldrT="[Texto]"/>
      <dgm:spPr/>
      <dgm:t>
        <a:bodyPr/>
        <a:lstStyle/>
        <a:p>
          <a:r>
            <a:rPr lang="es-ES" dirty="0" smtClean="0"/>
            <a:t>Rectoría Económica del Sistema Bancario</a:t>
          </a:r>
          <a:endParaRPr lang="es-ES" dirty="0"/>
        </a:p>
      </dgm:t>
    </dgm:pt>
    <dgm:pt modelId="{85464371-0017-4801-8E96-BEE026CA977A}" type="parTrans" cxnId="{CEB01F1D-B3AB-42B1-8DED-29903C276BD4}">
      <dgm:prSet/>
      <dgm:spPr/>
      <dgm:t>
        <a:bodyPr/>
        <a:lstStyle/>
        <a:p>
          <a:endParaRPr lang="es-ES"/>
        </a:p>
      </dgm:t>
    </dgm:pt>
    <dgm:pt modelId="{9F476F46-2B7C-4359-A0D4-5886E7E92518}" type="sibTrans" cxnId="{CEB01F1D-B3AB-42B1-8DED-29903C276BD4}">
      <dgm:prSet/>
      <dgm:spPr/>
      <dgm:t>
        <a:bodyPr/>
        <a:lstStyle/>
        <a:p>
          <a:endParaRPr lang="es-ES"/>
        </a:p>
      </dgm:t>
    </dgm:pt>
    <dgm:pt modelId="{A650D10A-3A3B-4CB3-972C-4D93CC795A77}">
      <dgm:prSet phldrT="[Texto]"/>
      <dgm:spPr/>
      <dgm:t>
        <a:bodyPr/>
        <a:lstStyle/>
        <a:p>
          <a:r>
            <a:rPr lang="es-ES" dirty="0" smtClean="0"/>
            <a:t>I. El estado buscará que el sistema bancario oriente sus actividades a apoyar y promover: </a:t>
          </a:r>
          <a:endParaRPr lang="es-ES" dirty="0"/>
        </a:p>
      </dgm:t>
    </dgm:pt>
    <dgm:pt modelId="{E9FF8FD8-723C-4792-A479-EC730BF99D83}" type="parTrans" cxnId="{7D6E0838-66EF-4C21-AF17-7197E90754D6}">
      <dgm:prSet/>
      <dgm:spPr/>
      <dgm:t>
        <a:bodyPr/>
        <a:lstStyle/>
        <a:p>
          <a:endParaRPr lang="es-ES"/>
        </a:p>
      </dgm:t>
    </dgm:pt>
    <dgm:pt modelId="{840A929A-FA1A-4FDB-A67E-0AE5266706E1}" type="sibTrans" cxnId="{7D6E0838-66EF-4C21-AF17-7197E90754D6}">
      <dgm:prSet/>
      <dgm:spPr/>
      <dgm:t>
        <a:bodyPr/>
        <a:lstStyle/>
        <a:p>
          <a:endParaRPr lang="es-ES"/>
        </a:p>
      </dgm:t>
    </dgm:pt>
    <dgm:pt modelId="{1B142624-B2D8-487C-87AA-53E50BF8347D}">
      <dgm:prSet phldrT="[Texto]"/>
      <dgm:spPr/>
      <dgm:t>
        <a:bodyPr/>
        <a:lstStyle/>
        <a:p>
          <a:r>
            <a:rPr lang="es-ES" smtClean="0"/>
            <a:t>El desarrollo de las fuerzas productivas del país. </a:t>
          </a:r>
          <a:endParaRPr lang="es-ES" dirty="0"/>
        </a:p>
      </dgm:t>
    </dgm:pt>
    <dgm:pt modelId="{92E20A65-E598-484B-A4B3-9D9FFC80B0A3}" type="parTrans" cxnId="{171E2915-A1A4-4E63-A157-B43E7278EC36}">
      <dgm:prSet/>
      <dgm:spPr/>
      <dgm:t>
        <a:bodyPr/>
        <a:lstStyle/>
        <a:p>
          <a:endParaRPr lang="es-ES"/>
        </a:p>
      </dgm:t>
    </dgm:pt>
    <dgm:pt modelId="{0C2EEB65-E34D-40B2-BF73-E9511729AB28}" type="sibTrans" cxnId="{171E2915-A1A4-4E63-A157-B43E7278EC36}">
      <dgm:prSet/>
      <dgm:spPr/>
      <dgm:t>
        <a:bodyPr/>
        <a:lstStyle/>
        <a:p>
          <a:endParaRPr lang="es-ES"/>
        </a:p>
      </dgm:t>
    </dgm:pt>
    <dgm:pt modelId="{1A5C9D1F-65C7-4681-B30E-D30D6C803372}">
      <dgm:prSet phldrT="[Texto]"/>
      <dgm:spPr/>
      <dgm:t>
        <a:bodyPr/>
        <a:lstStyle/>
        <a:p>
          <a:r>
            <a:rPr lang="es-ES" smtClean="0"/>
            <a:t>II. El sistema bancario fomente el ahorro.</a:t>
          </a:r>
          <a:endParaRPr lang="es-ES" dirty="0"/>
        </a:p>
      </dgm:t>
    </dgm:pt>
    <dgm:pt modelId="{C2BF73AB-25B7-47F1-8350-7A0697F3512E}" type="parTrans" cxnId="{E5DE2438-35B6-47D5-9FF7-E8C415104D3C}">
      <dgm:prSet/>
      <dgm:spPr/>
      <dgm:t>
        <a:bodyPr/>
        <a:lstStyle/>
        <a:p>
          <a:endParaRPr lang="es-ES"/>
        </a:p>
      </dgm:t>
    </dgm:pt>
    <dgm:pt modelId="{5ABAC9C1-D4F7-4F12-8E4B-C78C4BDA886A}" type="sibTrans" cxnId="{E5DE2438-35B6-47D5-9FF7-E8C415104D3C}">
      <dgm:prSet/>
      <dgm:spPr/>
      <dgm:t>
        <a:bodyPr/>
        <a:lstStyle/>
        <a:p>
          <a:endParaRPr lang="es-ES"/>
        </a:p>
      </dgm:t>
    </dgm:pt>
    <dgm:pt modelId="{D717F712-9758-4A78-9524-9169D2C04C82}">
      <dgm:prSet phldrT="[Texto]"/>
      <dgm:spPr/>
      <dgm:t>
        <a:bodyPr/>
        <a:lstStyle/>
        <a:p>
          <a:r>
            <a:rPr lang="es-ES" dirty="0" smtClean="0"/>
            <a:t>III. El sistema bancario procure la adecuada canalización de recursos hacia las diversas regiones del país con apego a: sanas prácticas y usos bancarios.</a:t>
          </a:r>
          <a:endParaRPr lang="es-ES" dirty="0"/>
        </a:p>
      </dgm:t>
    </dgm:pt>
    <dgm:pt modelId="{4EE191F8-D3A3-4F04-ABE8-F357D0F4272D}" type="parTrans" cxnId="{1E1A5FFD-0216-43EE-83D4-486D1CC4FE23}">
      <dgm:prSet/>
      <dgm:spPr/>
      <dgm:t>
        <a:bodyPr/>
        <a:lstStyle/>
        <a:p>
          <a:endParaRPr lang="es-ES"/>
        </a:p>
      </dgm:t>
    </dgm:pt>
    <dgm:pt modelId="{87CD1043-BA33-4537-A296-A1CF0F2675E4}" type="sibTrans" cxnId="{1E1A5FFD-0216-43EE-83D4-486D1CC4FE23}">
      <dgm:prSet/>
      <dgm:spPr/>
      <dgm:t>
        <a:bodyPr/>
        <a:lstStyle/>
        <a:p>
          <a:endParaRPr lang="es-ES"/>
        </a:p>
      </dgm:t>
    </dgm:pt>
    <dgm:pt modelId="{298E95D8-629C-4AD2-ABE9-C8A758601731}">
      <dgm:prSet/>
      <dgm:spPr/>
      <dgm:t>
        <a:bodyPr/>
        <a:lstStyle/>
        <a:p>
          <a:r>
            <a:rPr lang="es-ES" smtClean="0"/>
            <a:t>El crecimiento de la economía nacional.</a:t>
          </a:r>
          <a:endParaRPr lang="es-MX" dirty="0"/>
        </a:p>
      </dgm:t>
    </dgm:pt>
    <dgm:pt modelId="{BFF71024-C9F1-43F9-B164-47CFF6F240B9}" type="parTrans" cxnId="{B92A324D-C6FD-4CD5-B542-35AE734A78FD}">
      <dgm:prSet/>
      <dgm:spPr/>
      <dgm:t>
        <a:bodyPr/>
        <a:lstStyle/>
        <a:p>
          <a:endParaRPr lang="es-ES"/>
        </a:p>
      </dgm:t>
    </dgm:pt>
    <dgm:pt modelId="{77A5410F-74B7-4594-ADCF-409A7C26617A}" type="sibTrans" cxnId="{B92A324D-C6FD-4CD5-B542-35AE734A78FD}">
      <dgm:prSet/>
      <dgm:spPr/>
      <dgm:t>
        <a:bodyPr/>
        <a:lstStyle/>
        <a:p>
          <a:endParaRPr lang="es-ES"/>
        </a:p>
      </dgm:t>
    </dgm:pt>
    <dgm:pt modelId="{7607D28A-7323-4F3E-BC89-62A3FCE3B5AE}" type="pres">
      <dgm:prSet presAssocID="{6BED05DE-1B79-4C13-8FAC-F87B87176461}" presName="diagram" presStyleCnt="0">
        <dgm:presLayoutVars>
          <dgm:chPref val="1"/>
          <dgm:dir/>
          <dgm:animOne val="branch"/>
          <dgm:animLvl val="lvl"/>
          <dgm:resizeHandles val="exact"/>
        </dgm:presLayoutVars>
      </dgm:prSet>
      <dgm:spPr/>
      <dgm:t>
        <a:bodyPr/>
        <a:lstStyle/>
        <a:p>
          <a:endParaRPr lang="es-ES"/>
        </a:p>
      </dgm:t>
    </dgm:pt>
    <dgm:pt modelId="{39BF108F-466B-4622-B51D-87925AEFA2BA}" type="pres">
      <dgm:prSet presAssocID="{8E9FA73C-C2E4-4E55-8422-45D958204EE7}" presName="root1" presStyleCnt="0"/>
      <dgm:spPr/>
      <dgm:t>
        <a:bodyPr/>
        <a:lstStyle/>
        <a:p>
          <a:endParaRPr lang="es-ES"/>
        </a:p>
      </dgm:t>
    </dgm:pt>
    <dgm:pt modelId="{F281108C-A469-4F7C-A7EE-08DDB2E1A7A9}" type="pres">
      <dgm:prSet presAssocID="{8E9FA73C-C2E4-4E55-8422-45D958204EE7}" presName="LevelOneTextNode" presStyleLbl="node0" presStyleIdx="0" presStyleCnt="1">
        <dgm:presLayoutVars>
          <dgm:chPref val="3"/>
        </dgm:presLayoutVars>
      </dgm:prSet>
      <dgm:spPr/>
      <dgm:t>
        <a:bodyPr/>
        <a:lstStyle/>
        <a:p>
          <a:endParaRPr lang="es-ES"/>
        </a:p>
      </dgm:t>
    </dgm:pt>
    <dgm:pt modelId="{FC63E94D-A152-4252-B022-81F15D00BD38}" type="pres">
      <dgm:prSet presAssocID="{8E9FA73C-C2E4-4E55-8422-45D958204EE7}" presName="level2hierChild" presStyleCnt="0"/>
      <dgm:spPr/>
      <dgm:t>
        <a:bodyPr/>
        <a:lstStyle/>
        <a:p>
          <a:endParaRPr lang="es-ES"/>
        </a:p>
      </dgm:t>
    </dgm:pt>
    <dgm:pt modelId="{F9C14AF7-CC1F-4F65-88B0-DC2C75AA990C}" type="pres">
      <dgm:prSet presAssocID="{E9FF8FD8-723C-4792-A479-EC730BF99D83}" presName="conn2-1" presStyleLbl="parChTrans1D2" presStyleIdx="0" presStyleCnt="3"/>
      <dgm:spPr/>
      <dgm:t>
        <a:bodyPr/>
        <a:lstStyle/>
        <a:p>
          <a:endParaRPr lang="es-ES"/>
        </a:p>
      </dgm:t>
    </dgm:pt>
    <dgm:pt modelId="{9495C0E5-A9C8-4D2A-9B84-8279FA68F621}" type="pres">
      <dgm:prSet presAssocID="{E9FF8FD8-723C-4792-A479-EC730BF99D83}" presName="connTx" presStyleLbl="parChTrans1D2" presStyleIdx="0" presStyleCnt="3"/>
      <dgm:spPr/>
      <dgm:t>
        <a:bodyPr/>
        <a:lstStyle/>
        <a:p>
          <a:endParaRPr lang="es-ES"/>
        </a:p>
      </dgm:t>
    </dgm:pt>
    <dgm:pt modelId="{BB6D70EB-B8F7-4621-AB25-B17BB2147D46}" type="pres">
      <dgm:prSet presAssocID="{A650D10A-3A3B-4CB3-972C-4D93CC795A77}" presName="root2" presStyleCnt="0"/>
      <dgm:spPr/>
      <dgm:t>
        <a:bodyPr/>
        <a:lstStyle/>
        <a:p>
          <a:endParaRPr lang="es-ES"/>
        </a:p>
      </dgm:t>
    </dgm:pt>
    <dgm:pt modelId="{56C639A1-9A80-4285-9E62-C932D40568E1}" type="pres">
      <dgm:prSet presAssocID="{A650D10A-3A3B-4CB3-972C-4D93CC795A77}" presName="LevelTwoTextNode" presStyleLbl="node2" presStyleIdx="0" presStyleCnt="3">
        <dgm:presLayoutVars>
          <dgm:chPref val="3"/>
        </dgm:presLayoutVars>
      </dgm:prSet>
      <dgm:spPr/>
      <dgm:t>
        <a:bodyPr/>
        <a:lstStyle/>
        <a:p>
          <a:endParaRPr lang="es-ES"/>
        </a:p>
      </dgm:t>
    </dgm:pt>
    <dgm:pt modelId="{45C0ADE4-C113-4291-8690-B1D6ECCDE783}" type="pres">
      <dgm:prSet presAssocID="{A650D10A-3A3B-4CB3-972C-4D93CC795A77}" presName="level3hierChild" presStyleCnt="0"/>
      <dgm:spPr/>
      <dgm:t>
        <a:bodyPr/>
        <a:lstStyle/>
        <a:p>
          <a:endParaRPr lang="es-ES"/>
        </a:p>
      </dgm:t>
    </dgm:pt>
    <dgm:pt modelId="{208FDAFB-D18E-445D-94DE-0E02DECABA4B}" type="pres">
      <dgm:prSet presAssocID="{92E20A65-E598-484B-A4B3-9D9FFC80B0A3}" presName="conn2-1" presStyleLbl="parChTrans1D3" presStyleIdx="0" presStyleCnt="2"/>
      <dgm:spPr/>
      <dgm:t>
        <a:bodyPr/>
        <a:lstStyle/>
        <a:p>
          <a:endParaRPr lang="es-ES"/>
        </a:p>
      </dgm:t>
    </dgm:pt>
    <dgm:pt modelId="{464A4563-8FD3-4D76-805C-5D211152AB11}" type="pres">
      <dgm:prSet presAssocID="{92E20A65-E598-484B-A4B3-9D9FFC80B0A3}" presName="connTx" presStyleLbl="parChTrans1D3" presStyleIdx="0" presStyleCnt="2"/>
      <dgm:spPr/>
      <dgm:t>
        <a:bodyPr/>
        <a:lstStyle/>
        <a:p>
          <a:endParaRPr lang="es-ES"/>
        </a:p>
      </dgm:t>
    </dgm:pt>
    <dgm:pt modelId="{50678AD0-AB91-4B4A-936F-C633F70A4C6F}" type="pres">
      <dgm:prSet presAssocID="{1B142624-B2D8-487C-87AA-53E50BF8347D}" presName="root2" presStyleCnt="0"/>
      <dgm:spPr/>
      <dgm:t>
        <a:bodyPr/>
        <a:lstStyle/>
        <a:p>
          <a:endParaRPr lang="es-ES"/>
        </a:p>
      </dgm:t>
    </dgm:pt>
    <dgm:pt modelId="{44C4EA3B-11AA-46F9-88B3-2851D47AF053}" type="pres">
      <dgm:prSet presAssocID="{1B142624-B2D8-487C-87AA-53E50BF8347D}" presName="LevelTwoTextNode" presStyleLbl="node3" presStyleIdx="0" presStyleCnt="2">
        <dgm:presLayoutVars>
          <dgm:chPref val="3"/>
        </dgm:presLayoutVars>
      </dgm:prSet>
      <dgm:spPr/>
      <dgm:t>
        <a:bodyPr/>
        <a:lstStyle/>
        <a:p>
          <a:endParaRPr lang="es-ES"/>
        </a:p>
      </dgm:t>
    </dgm:pt>
    <dgm:pt modelId="{6AA5F44D-836D-423B-B945-41CC096A85C6}" type="pres">
      <dgm:prSet presAssocID="{1B142624-B2D8-487C-87AA-53E50BF8347D}" presName="level3hierChild" presStyleCnt="0"/>
      <dgm:spPr/>
      <dgm:t>
        <a:bodyPr/>
        <a:lstStyle/>
        <a:p>
          <a:endParaRPr lang="es-ES"/>
        </a:p>
      </dgm:t>
    </dgm:pt>
    <dgm:pt modelId="{4C460B16-3238-48EF-9026-46423A90CA5D}" type="pres">
      <dgm:prSet presAssocID="{BFF71024-C9F1-43F9-B164-47CFF6F240B9}" presName="conn2-1" presStyleLbl="parChTrans1D3" presStyleIdx="1" presStyleCnt="2"/>
      <dgm:spPr/>
      <dgm:t>
        <a:bodyPr/>
        <a:lstStyle/>
        <a:p>
          <a:endParaRPr lang="es-ES"/>
        </a:p>
      </dgm:t>
    </dgm:pt>
    <dgm:pt modelId="{EA36467D-26E2-4684-8C72-EB161BD8EA14}" type="pres">
      <dgm:prSet presAssocID="{BFF71024-C9F1-43F9-B164-47CFF6F240B9}" presName="connTx" presStyleLbl="parChTrans1D3" presStyleIdx="1" presStyleCnt="2"/>
      <dgm:spPr/>
      <dgm:t>
        <a:bodyPr/>
        <a:lstStyle/>
        <a:p>
          <a:endParaRPr lang="es-ES"/>
        </a:p>
      </dgm:t>
    </dgm:pt>
    <dgm:pt modelId="{9D19E29A-3966-4BD8-ADE0-09F53CCFA6AB}" type="pres">
      <dgm:prSet presAssocID="{298E95D8-629C-4AD2-ABE9-C8A758601731}" presName="root2" presStyleCnt="0"/>
      <dgm:spPr/>
      <dgm:t>
        <a:bodyPr/>
        <a:lstStyle/>
        <a:p>
          <a:endParaRPr lang="es-ES"/>
        </a:p>
      </dgm:t>
    </dgm:pt>
    <dgm:pt modelId="{B477CD0A-F3EE-4DE7-8703-E74693FE1F85}" type="pres">
      <dgm:prSet presAssocID="{298E95D8-629C-4AD2-ABE9-C8A758601731}" presName="LevelTwoTextNode" presStyleLbl="node3" presStyleIdx="1" presStyleCnt="2">
        <dgm:presLayoutVars>
          <dgm:chPref val="3"/>
        </dgm:presLayoutVars>
      </dgm:prSet>
      <dgm:spPr/>
      <dgm:t>
        <a:bodyPr/>
        <a:lstStyle/>
        <a:p>
          <a:endParaRPr lang="es-ES"/>
        </a:p>
      </dgm:t>
    </dgm:pt>
    <dgm:pt modelId="{20A0748A-F73A-421D-98CD-2B8B216A0DFA}" type="pres">
      <dgm:prSet presAssocID="{298E95D8-629C-4AD2-ABE9-C8A758601731}" presName="level3hierChild" presStyleCnt="0"/>
      <dgm:spPr/>
      <dgm:t>
        <a:bodyPr/>
        <a:lstStyle/>
        <a:p>
          <a:endParaRPr lang="es-ES"/>
        </a:p>
      </dgm:t>
    </dgm:pt>
    <dgm:pt modelId="{604C86AD-C19E-47B7-97EF-175C11C0476F}" type="pres">
      <dgm:prSet presAssocID="{C2BF73AB-25B7-47F1-8350-7A0697F3512E}" presName="conn2-1" presStyleLbl="parChTrans1D2" presStyleIdx="1" presStyleCnt="3"/>
      <dgm:spPr/>
      <dgm:t>
        <a:bodyPr/>
        <a:lstStyle/>
        <a:p>
          <a:endParaRPr lang="es-ES"/>
        </a:p>
      </dgm:t>
    </dgm:pt>
    <dgm:pt modelId="{35329D32-5643-4988-81CC-37D53E4A39D5}" type="pres">
      <dgm:prSet presAssocID="{C2BF73AB-25B7-47F1-8350-7A0697F3512E}" presName="connTx" presStyleLbl="parChTrans1D2" presStyleIdx="1" presStyleCnt="3"/>
      <dgm:spPr/>
      <dgm:t>
        <a:bodyPr/>
        <a:lstStyle/>
        <a:p>
          <a:endParaRPr lang="es-ES"/>
        </a:p>
      </dgm:t>
    </dgm:pt>
    <dgm:pt modelId="{0E5B9400-1070-4113-A298-11F610FD97C2}" type="pres">
      <dgm:prSet presAssocID="{1A5C9D1F-65C7-4681-B30E-D30D6C803372}" presName="root2" presStyleCnt="0"/>
      <dgm:spPr/>
      <dgm:t>
        <a:bodyPr/>
        <a:lstStyle/>
        <a:p>
          <a:endParaRPr lang="es-ES"/>
        </a:p>
      </dgm:t>
    </dgm:pt>
    <dgm:pt modelId="{3E7E3E9A-1948-410F-A0A0-5CCFF76C070A}" type="pres">
      <dgm:prSet presAssocID="{1A5C9D1F-65C7-4681-B30E-D30D6C803372}" presName="LevelTwoTextNode" presStyleLbl="node2" presStyleIdx="1" presStyleCnt="3">
        <dgm:presLayoutVars>
          <dgm:chPref val="3"/>
        </dgm:presLayoutVars>
      </dgm:prSet>
      <dgm:spPr/>
      <dgm:t>
        <a:bodyPr/>
        <a:lstStyle/>
        <a:p>
          <a:endParaRPr lang="es-ES"/>
        </a:p>
      </dgm:t>
    </dgm:pt>
    <dgm:pt modelId="{80F0368E-2405-46B6-9910-71E07BDEB2AA}" type="pres">
      <dgm:prSet presAssocID="{1A5C9D1F-65C7-4681-B30E-D30D6C803372}" presName="level3hierChild" presStyleCnt="0"/>
      <dgm:spPr/>
      <dgm:t>
        <a:bodyPr/>
        <a:lstStyle/>
        <a:p>
          <a:endParaRPr lang="es-ES"/>
        </a:p>
      </dgm:t>
    </dgm:pt>
    <dgm:pt modelId="{585B0861-C8D5-4938-AE72-2493E06DE4B5}" type="pres">
      <dgm:prSet presAssocID="{4EE191F8-D3A3-4F04-ABE8-F357D0F4272D}" presName="conn2-1" presStyleLbl="parChTrans1D2" presStyleIdx="2" presStyleCnt="3"/>
      <dgm:spPr/>
      <dgm:t>
        <a:bodyPr/>
        <a:lstStyle/>
        <a:p>
          <a:endParaRPr lang="es-ES"/>
        </a:p>
      </dgm:t>
    </dgm:pt>
    <dgm:pt modelId="{196F0184-1B83-4A56-97F0-D7E11563402B}" type="pres">
      <dgm:prSet presAssocID="{4EE191F8-D3A3-4F04-ABE8-F357D0F4272D}" presName="connTx" presStyleLbl="parChTrans1D2" presStyleIdx="2" presStyleCnt="3"/>
      <dgm:spPr/>
      <dgm:t>
        <a:bodyPr/>
        <a:lstStyle/>
        <a:p>
          <a:endParaRPr lang="es-ES"/>
        </a:p>
      </dgm:t>
    </dgm:pt>
    <dgm:pt modelId="{1B788301-D272-4AB8-93CF-B7E09214F5F0}" type="pres">
      <dgm:prSet presAssocID="{D717F712-9758-4A78-9524-9169D2C04C82}" presName="root2" presStyleCnt="0"/>
      <dgm:spPr/>
      <dgm:t>
        <a:bodyPr/>
        <a:lstStyle/>
        <a:p>
          <a:endParaRPr lang="es-ES"/>
        </a:p>
      </dgm:t>
    </dgm:pt>
    <dgm:pt modelId="{FD1D88FB-B9BF-41F0-8DB7-2B13AF36A5BE}" type="pres">
      <dgm:prSet presAssocID="{D717F712-9758-4A78-9524-9169D2C04C82}" presName="LevelTwoTextNode" presStyleLbl="node2" presStyleIdx="2" presStyleCnt="3">
        <dgm:presLayoutVars>
          <dgm:chPref val="3"/>
        </dgm:presLayoutVars>
      </dgm:prSet>
      <dgm:spPr/>
      <dgm:t>
        <a:bodyPr/>
        <a:lstStyle/>
        <a:p>
          <a:endParaRPr lang="es-ES"/>
        </a:p>
      </dgm:t>
    </dgm:pt>
    <dgm:pt modelId="{E33454EE-25E6-44EC-9AA7-8CE5E19A9506}" type="pres">
      <dgm:prSet presAssocID="{D717F712-9758-4A78-9524-9169D2C04C82}" presName="level3hierChild" presStyleCnt="0"/>
      <dgm:spPr/>
      <dgm:t>
        <a:bodyPr/>
        <a:lstStyle/>
        <a:p>
          <a:endParaRPr lang="es-ES"/>
        </a:p>
      </dgm:t>
    </dgm:pt>
  </dgm:ptLst>
  <dgm:cxnLst>
    <dgm:cxn modelId="{E1A36B6C-962E-4EE6-8C91-BE8E5E238872}" type="presOf" srcId="{1B142624-B2D8-487C-87AA-53E50BF8347D}" destId="{44C4EA3B-11AA-46F9-88B3-2851D47AF053}" srcOrd="0" destOrd="0" presId="urn:microsoft.com/office/officeart/2005/8/layout/hierarchy2"/>
    <dgm:cxn modelId="{E5DE2438-35B6-47D5-9FF7-E8C415104D3C}" srcId="{8E9FA73C-C2E4-4E55-8422-45D958204EE7}" destId="{1A5C9D1F-65C7-4681-B30E-D30D6C803372}" srcOrd="1" destOrd="0" parTransId="{C2BF73AB-25B7-47F1-8350-7A0697F3512E}" sibTransId="{5ABAC9C1-D4F7-4F12-8E4B-C78C4BDA886A}"/>
    <dgm:cxn modelId="{171E2915-A1A4-4E63-A157-B43E7278EC36}" srcId="{A650D10A-3A3B-4CB3-972C-4D93CC795A77}" destId="{1B142624-B2D8-487C-87AA-53E50BF8347D}" srcOrd="0" destOrd="0" parTransId="{92E20A65-E598-484B-A4B3-9D9FFC80B0A3}" sibTransId="{0C2EEB65-E34D-40B2-BF73-E9511729AB28}"/>
    <dgm:cxn modelId="{6D64A500-5A9F-4F88-B723-527BC0253B53}" type="presOf" srcId="{BFF71024-C9F1-43F9-B164-47CFF6F240B9}" destId="{EA36467D-26E2-4684-8C72-EB161BD8EA14}" srcOrd="1" destOrd="0" presId="urn:microsoft.com/office/officeart/2005/8/layout/hierarchy2"/>
    <dgm:cxn modelId="{7A318779-0794-48DD-AB92-AD401D85E924}" type="presOf" srcId="{92E20A65-E598-484B-A4B3-9D9FFC80B0A3}" destId="{464A4563-8FD3-4D76-805C-5D211152AB11}" srcOrd="1" destOrd="0" presId="urn:microsoft.com/office/officeart/2005/8/layout/hierarchy2"/>
    <dgm:cxn modelId="{556A2233-5F3D-42FC-89EA-3AA38B7E8422}" type="presOf" srcId="{1A5C9D1F-65C7-4681-B30E-D30D6C803372}" destId="{3E7E3E9A-1948-410F-A0A0-5CCFF76C070A}" srcOrd="0" destOrd="0" presId="urn:microsoft.com/office/officeart/2005/8/layout/hierarchy2"/>
    <dgm:cxn modelId="{C3FB0AEB-A5C7-4D3A-AA1B-B88A8010A044}" type="presOf" srcId="{6BED05DE-1B79-4C13-8FAC-F87B87176461}" destId="{7607D28A-7323-4F3E-BC89-62A3FCE3B5AE}" srcOrd="0" destOrd="0" presId="urn:microsoft.com/office/officeart/2005/8/layout/hierarchy2"/>
    <dgm:cxn modelId="{B92A324D-C6FD-4CD5-B542-35AE734A78FD}" srcId="{A650D10A-3A3B-4CB3-972C-4D93CC795A77}" destId="{298E95D8-629C-4AD2-ABE9-C8A758601731}" srcOrd="1" destOrd="0" parTransId="{BFF71024-C9F1-43F9-B164-47CFF6F240B9}" sibTransId="{77A5410F-74B7-4594-ADCF-409A7C26617A}"/>
    <dgm:cxn modelId="{4CA528D5-E646-470C-8847-125DF5737392}" type="presOf" srcId="{92E20A65-E598-484B-A4B3-9D9FFC80B0A3}" destId="{208FDAFB-D18E-445D-94DE-0E02DECABA4B}" srcOrd="0" destOrd="0" presId="urn:microsoft.com/office/officeart/2005/8/layout/hierarchy2"/>
    <dgm:cxn modelId="{A5872A63-D36E-416D-89B8-94F1587C39BC}" type="presOf" srcId="{C2BF73AB-25B7-47F1-8350-7A0697F3512E}" destId="{35329D32-5643-4988-81CC-37D53E4A39D5}" srcOrd="1" destOrd="0" presId="urn:microsoft.com/office/officeart/2005/8/layout/hierarchy2"/>
    <dgm:cxn modelId="{7D6E0838-66EF-4C21-AF17-7197E90754D6}" srcId="{8E9FA73C-C2E4-4E55-8422-45D958204EE7}" destId="{A650D10A-3A3B-4CB3-972C-4D93CC795A77}" srcOrd="0" destOrd="0" parTransId="{E9FF8FD8-723C-4792-A479-EC730BF99D83}" sibTransId="{840A929A-FA1A-4FDB-A67E-0AE5266706E1}"/>
    <dgm:cxn modelId="{12BC4288-39AD-4B78-BB02-2C5BC22E858B}" type="presOf" srcId="{C2BF73AB-25B7-47F1-8350-7A0697F3512E}" destId="{604C86AD-C19E-47B7-97EF-175C11C0476F}" srcOrd="0" destOrd="0" presId="urn:microsoft.com/office/officeart/2005/8/layout/hierarchy2"/>
    <dgm:cxn modelId="{10BF1694-DAB3-44E6-9BCE-525FA140EF7C}" type="presOf" srcId="{E9FF8FD8-723C-4792-A479-EC730BF99D83}" destId="{F9C14AF7-CC1F-4F65-88B0-DC2C75AA990C}" srcOrd="0" destOrd="0" presId="urn:microsoft.com/office/officeart/2005/8/layout/hierarchy2"/>
    <dgm:cxn modelId="{7F06E65A-C1D8-4C86-8B8A-89E5ED708209}" type="presOf" srcId="{4EE191F8-D3A3-4F04-ABE8-F357D0F4272D}" destId="{196F0184-1B83-4A56-97F0-D7E11563402B}" srcOrd="1" destOrd="0" presId="urn:microsoft.com/office/officeart/2005/8/layout/hierarchy2"/>
    <dgm:cxn modelId="{4C04B5C0-A2CF-432E-A9B0-CBC2F983B5E6}" type="presOf" srcId="{A650D10A-3A3B-4CB3-972C-4D93CC795A77}" destId="{56C639A1-9A80-4285-9E62-C932D40568E1}" srcOrd="0" destOrd="0" presId="urn:microsoft.com/office/officeart/2005/8/layout/hierarchy2"/>
    <dgm:cxn modelId="{554F3843-84C0-4777-9551-9F523B820AA9}" type="presOf" srcId="{8E9FA73C-C2E4-4E55-8422-45D958204EE7}" destId="{F281108C-A469-4F7C-A7EE-08DDB2E1A7A9}" srcOrd="0" destOrd="0" presId="urn:microsoft.com/office/officeart/2005/8/layout/hierarchy2"/>
    <dgm:cxn modelId="{454BF2B5-ADB2-4F1B-9165-D93DFFDEBD39}" type="presOf" srcId="{BFF71024-C9F1-43F9-B164-47CFF6F240B9}" destId="{4C460B16-3238-48EF-9026-46423A90CA5D}" srcOrd="0" destOrd="0" presId="urn:microsoft.com/office/officeart/2005/8/layout/hierarchy2"/>
    <dgm:cxn modelId="{93EE07A3-FA3E-4B0A-95B5-C47E7EEE924F}" type="presOf" srcId="{D717F712-9758-4A78-9524-9169D2C04C82}" destId="{FD1D88FB-B9BF-41F0-8DB7-2B13AF36A5BE}" srcOrd="0" destOrd="0" presId="urn:microsoft.com/office/officeart/2005/8/layout/hierarchy2"/>
    <dgm:cxn modelId="{1E1A5FFD-0216-43EE-83D4-486D1CC4FE23}" srcId="{8E9FA73C-C2E4-4E55-8422-45D958204EE7}" destId="{D717F712-9758-4A78-9524-9169D2C04C82}" srcOrd="2" destOrd="0" parTransId="{4EE191F8-D3A3-4F04-ABE8-F357D0F4272D}" sibTransId="{87CD1043-BA33-4537-A296-A1CF0F2675E4}"/>
    <dgm:cxn modelId="{9A15F034-028E-4090-98DC-7BF7A8A68A2D}" type="presOf" srcId="{298E95D8-629C-4AD2-ABE9-C8A758601731}" destId="{B477CD0A-F3EE-4DE7-8703-E74693FE1F85}" srcOrd="0" destOrd="0" presId="urn:microsoft.com/office/officeart/2005/8/layout/hierarchy2"/>
    <dgm:cxn modelId="{8A6B1F3E-FFDD-48F4-ABA4-4AFD3A9396ED}" type="presOf" srcId="{4EE191F8-D3A3-4F04-ABE8-F357D0F4272D}" destId="{585B0861-C8D5-4938-AE72-2493E06DE4B5}" srcOrd="0" destOrd="0" presId="urn:microsoft.com/office/officeart/2005/8/layout/hierarchy2"/>
    <dgm:cxn modelId="{CEB01F1D-B3AB-42B1-8DED-29903C276BD4}" srcId="{6BED05DE-1B79-4C13-8FAC-F87B87176461}" destId="{8E9FA73C-C2E4-4E55-8422-45D958204EE7}" srcOrd="0" destOrd="0" parTransId="{85464371-0017-4801-8E96-BEE026CA977A}" sibTransId="{9F476F46-2B7C-4359-A0D4-5886E7E92518}"/>
    <dgm:cxn modelId="{F9E18B3C-59B8-4A00-B263-11866142FC18}" type="presOf" srcId="{E9FF8FD8-723C-4792-A479-EC730BF99D83}" destId="{9495C0E5-A9C8-4D2A-9B84-8279FA68F621}" srcOrd="1" destOrd="0" presId="urn:microsoft.com/office/officeart/2005/8/layout/hierarchy2"/>
    <dgm:cxn modelId="{6EBA5DDD-4D6C-4C03-A1C3-5A0AA5003230}" type="presParOf" srcId="{7607D28A-7323-4F3E-BC89-62A3FCE3B5AE}" destId="{39BF108F-466B-4622-B51D-87925AEFA2BA}" srcOrd="0" destOrd="0" presId="urn:microsoft.com/office/officeart/2005/8/layout/hierarchy2"/>
    <dgm:cxn modelId="{DE61B694-D0E7-4296-9F5D-122BBB9CE54F}" type="presParOf" srcId="{39BF108F-466B-4622-B51D-87925AEFA2BA}" destId="{F281108C-A469-4F7C-A7EE-08DDB2E1A7A9}" srcOrd="0" destOrd="0" presId="urn:microsoft.com/office/officeart/2005/8/layout/hierarchy2"/>
    <dgm:cxn modelId="{3471EE3C-207F-4706-9DFE-0D7173DE1C20}" type="presParOf" srcId="{39BF108F-466B-4622-B51D-87925AEFA2BA}" destId="{FC63E94D-A152-4252-B022-81F15D00BD38}" srcOrd="1" destOrd="0" presId="urn:microsoft.com/office/officeart/2005/8/layout/hierarchy2"/>
    <dgm:cxn modelId="{9F347DF7-2499-4845-98FF-151C65E5E2FD}" type="presParOf" srcId="{FC63E94D-A152-4252-B022-81F15D00BD38}" destId="{F9C14AF7-CC1F-4F65-88B0-DC2C75AA990C}" srcOrd="0" destOrd="0" presId="urn:microsoft.com/office/officeart/2005/8/layout/hierarchy2"/>
    <dgm:cxn modelId="{4089473C-4A58-403C-935D-B4FC92EBC2B9}" type="presParOf" srcId="{F9C14AF7-CC1F-4F65-88B0-DC2C75AA990C}" destId="{9495C0E5-A9C8-4D2A-9B84-8279FA68F621}" srcOrd="0" destOrd="0" presId="urn:microsoft.com/office/officeart/2005/8/layout/hierarchy2"/>
    <dgm:cxn modelId="{0FC37637-F087-4A58-8687-CB2A69C463A4}" type="presParOf" srcId="{FC63E94D-A152-4252-B022-81F15D00BD38}" destId="{BB6D70EB-B8F7-4621-AB25-B17BB2147D46}" srcOrd="1" destOrd="0" presId="urn:microsoft.com/office/officeart/2005/8/layout/hierarchy2"/>
    <dgm:cxn modelId="{D8E43B22-5ED2-45B6-A7B1-ABE372C12DBE}" type="presParOf" srcId="{BB6D70EB-B8F7-4621-AB25-B17BB2147D46}" destId="{56C639A1-9A80-4285-9E62-C932D40568E1}" srcOrd="0" destOrd="0" presId="urn:microsoft.com/office/officeart/2005/8/layout/hierarchy2"/>
    <dgm:cxn modelId="{E6A8DACB-153A-4CC3-AB7B-243FC8E2A24D}" type="presParOf" srcId="{BB6D70EB-B8F7-4621-AB25-B17BB2147D46}" destId="{45C0ADE4-C113-4291-8690-B1D6ECCDE783}" srcOrd="1" destOrd="0" presId="urn:microsoft.com/office/officeart/2005/8/layout/hierarchy2"/>
    <dgm:cxn modelId="{A1B3D020-E5BC-4680-AD25-18C9C34A8C14}" type="presParOf" srcId="{45C0ADE4-C113-4291-8690-B1D6ECCDE783}" destId="{208FDAFB-D18E-445D-94DE-0E02DECABA4B}" srcOrd="0" destOrd="0" presId="urn:microsoft.com/office/officeart/2005/8/layout/hierarchy2"/>
    <dgm:cxn modelId="{C968F332-3A8F-48E7-A029-CA650373D946}" type="presParOf" srcId="{208FDAFB-D18E-445D-94DE-0E02DECABA4B}" destId="{464A4563-8FD3-4D76-805C-5D211152AB11}" srcOrd="0" destOrd="0" presId="urn:microsoft.com/office/officeart/2005/8/layout/hierarchy2"/>
    <dgm:cxn modelId="{6DF3C07C-6BA9-4CEA-BDB8-2D45B617AF24}" type="presParOf" srcId="{45C0ADE4-C113-4291-8690-B1D6ECCDE783}" destId="{50678AD0-AB91-4B4A-936F-C633F70A4C6F}" srcOrd="1" destOrd="0" presId="urn:microsoft.com/office/officeart/2005/8/layout/hierarchy2"/>
    <dgm:cxn modelId="{3F053930-F01E-4F52-A161-A06D06771A98}" type="presParOf" srcId="{50678AD0-AB91-4B4A-936F-C633F70A4C6F}" destId="{44C4EA3B-11AA-46F9-88B3-2851D47AF053}" srcOrd="0" destOrd="0" presId="urn:microsoft.com/office/officeart/2005/8/layout/hierarchy2"/>
    <dgm:cxn modelId="{F1F025D1-A5CF-4141-8801-A8B4664DF93E}" type="presParOf" srcId="{50678AD0-AB91-4B4A-936F-C633F70A4C6F}" destId="{6AA5F44D-836D-423B-B945-41CC096A85C6}" srcOrd="1" destOrd="0" presId="urn:microsoft.com/office/officeart/2005/8/layout/hierarchy2"/>
    <dgm:cxn modelId="{650EA822-68CA-4776-A3F8-EA925152DFD9}" type="presParOf" srcId="{45C0ADE4-C113-4291-8690-B1D6ECCDE783}" destId="{4C460B16-3238-48EF-9026-46423A90CA5D}" srcOrd="2" destOrd="0" presId="urn:microsoft.com/office/officeart/2005/8/layout/hierarchy2"/>
    <dgm:cxn modelId="{BA1CA891-A772-4082-91E9-4B2C74CB9CC1}" type="presParOf" srcId="{4C460B16-3238-48EF-9026-46423A90CA5D}" destId="{EA36467D-26E2-4684-8C72-EB161BD8EA14}" srcOrd="0" destOrd="0" presId="urn:microsoft.com/office/officeart/2005/8/layout/hierarchy2"/>
    <dgm:cxn modelId="{3782A90C-590C-4DBD-A165-C1B37D0D6449}" type="presParOf" srcId="{45C0ADE4-C113-4291-8690-B1D6ECCDE783}" destId="{9D19E29A-3966-4BD8-ADE0-09F53CCFA6AB}" srcOrd="3" destOrd="0" presId="urn:microsoft.com/office/officeart/2005/8/layout/hierarchy2"/>
    <dgm:cxn modelId="{96E3E76E-7388-44F4-8AAC-DA546355B7BE}" type="presParOf" srcId="{9D19E29A-3966-4BD8-ADE0-09F53CCFA6AB}" destId="{B477CD0A-F3EE-4DE7-8703-E74693FE1F85}" srcOrd="0" destOrd="0" presId="urn:microsoft.com/office/officeart/2005/8/layout/hierarchy2"/>
    <dgm:cxn modelId="{DD186B2E-3F96-420B-B71F-E8495213A240}" type="presParOf" srcId="{9D19E29A-3966-4BD8-ADE0-09F53CCFA6AB}" destId="{20A0748A-F73A-421D-98CD-2B8B216A0DFA}" srcOrd="1" destOrd="0" presId="urn:microsoft.com/office/officeart/2005/8/layout/hierarchy2"/>
    <dgm:cxn modelId="{AD59859A-3135-492B-AA67-3E63E443F225}" type="presParOf" srcId="{FC63E94D-A152-4252-B022-81F15D00BD38}" destId="{604C86AD-C19E-47B7-97EF-175C11C0476F}" srcOrd="2" destOrd="0" presId="urn:microsoft.com/office/officeart/2005/8/layout/hierarchy2"/>
    <dgm:cxn modelId="{670D772B-C0BB-4DB5-AFC5-DC8DE0570BFA}" type="presParOf" srcId="{604C86AD-C19E-47B7-97EF-175C11C0476F}" destId="{35329D32-5643-4988-81CC-37D53E4A39D5}" srcOrd="0" destOrd="0" presId="urn:microsoft.com/office/officeart/2005/8/layout/hierarchy2"/>
    <dgm:cxn modelId="{421107F6-B8FB-46B0-8C29-06F3C17B1601}" type="presParOf" srcId="{FC63E94D-A152-4252-B022-81F15D00BD38}" destId="{0E5B9400-1070-4113-A298-11F610FD97C2}" srcOrd="3" destOrd="0" presId="urn:microsoft.com/office/officeart/2005/8/layout/hierarchy2"/>
    <dgm:cxn modelId="{C06FEE60-C4D0-4261-A6F0-E4F2C8EB1B2F}" type="presParOf" srcId="{0E5B9400-1070-4113-A298-11F610FD97C2}" destId="{3E7E3E9A-1948-410F-A0A0-5CCFF76C070A}" srcOrd="0" destOrd="0" presId="urn:microsoft.com/office/officeart/2005/8/layout/hierarchy2"/>
    <dgm:cxn modelId="{F744FBFB-ACBB-46F6-98FC-FC84000E2084}" type="presParOf" srcId="{0E5B9400-1070-4113-A298-11F610FD97C2}" destId="{80F0368E-2405-46B6-9910-71E07BDEB2AA}" srcOrd="1" destOrd="0" presId="urn:microsoft.com/office/officeart/2005/8/layout/hierarchy2"/>
    <dgm:cxn modelId="{D81C63F2-82F1-49A0-8FD0-97D8CD0655AE}" type="presParOf" srcId="{FC63E94D-A152-4252-B022-81F15D00BD38}" destId="{585B0861-C8D5-4938-AE72-2493E06DE4B5}" srcOrd="4" destOrd="0" presId="urn:microsoft.com/office/officeart/2005/8/layout/hierarchy2"/>
    <dgm:cxn modelId="{10B9183B-0D14-41AF-83F1-48D64FC909F0}" type="presParOf" srcId="{585B0861-C8D5-4938-AE72-2493E06DE4B5}" destId="{196F0184-1B83-4A56-97F0-D7E11563402B}" srcOrd="0" destOrd="0" presId="urn:microsoft.com/office/officeart/2005/8/layout/hierarchy2"/>
    <dgm:cxn modelId="{8B383A6E-7476-4545-998B-5B7BE10FD281}" type="presParOf" srcId="{FC63E94D-A152-4252-B022-81F15D00BD38}" destId="{1B788301-D272-4AB8-93CF-B7E09214F5F0}" srcOrd="5" destOrd="0" presId="urn:microsoft.com/office/officeart/2005/8/layout/hierarchy2"/>
    <dgm:cxn modelId="{7465EFE2-7F22-4910-9A06-8541D2D4241A}" type="presParOf" srcId="{1B788301-D272-4AB8-93CF-B7E09214F5F0}" destId="{FD1D88FB-B9BF-41F0-8DB7-2B13AF36A5BE}" srcOrd="0" destOrd="0" presId="urn:microsoft.com/office/officeart/2005/8/layout/hierarchy2"/>
    <dgm:cxn modelId="{E24A3667-30F1-4D8E-A9BE-8345796A55AC}" type="presParOf" srcId="{1B788301-D272-4AB8-93CF-B7E09214F5F0}" destId="{E33454EE-25E6-44EC-9AA7-8CE5E19A9506}"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2350B13-12BC-4577-B285-CF06DE315469}" type="doc">
      <dgm:prSet loTypeId="urn:microsoft.com/office/officeart/2005/8/layout/arrow5" loCatId="process" qsTypeId="urn:microsoft.com/office/officeart/2005/8/quickstyle/3d1" qsCatId="3D" csTypeId="urn:microsoft.com/office/officeart/2005/8/colors/colorful4" csCatId="colorful" phldr="1"/>
      <dgm:spPr/>
      <dgm:t>
        <a:bodyPr/>
        <a:lstStyle/>
        <a:p>
          <a:endParaRPr lang="es-MX"/>
        </a:p>
      </dgm:t>
    </dgm:pt>
    <dgm:pt modelId="{A3EE9058-7B65-45AB-B193-0EA258B4F3DA}">
      <dgm:prSet phldrT="[Texto]"/>
      <dgm:spPr/>
      <dgm:t>
        <a:bodyPr/>
        <a:lstStyle/>
        <a:p>
          <a:r>
            <a:rPr lang="es-ES" dirty="0" smtClean="0"/>
            <a:t>Instituciones de Banca Múltiple</a:t>
          </a:r>
          <a:endParaRPr lang="es-MX" dirty="0"/>
        </a:p>
      </dgm:t>
    </dgm:pt>
    <dgm:pt modelId="{D3EB9730-9D13-4044-8DB3-C221EB6CE930}" type="parTrans" cxnId="{E155AA9C-BCD1-40E9-8CE1-7B2F1AC88E4F}">
      <dgm:prSet/>
      <dgm:spPr/>
      <dgm:t>
        <a:bodyPr/>
        <a:lstStyle/>
        <a:p>
          <a:endParaRPr lang="es-MX"/>
        </a:p>
      </dgm:t>
    </dgm:pt>
    <dgm:pt modelId="{39CE85CD-87B5-4C58-8920-AED103209433}" type="sibTrans" cxnId="{E155AA9C-BCD1-40E9-8CE1-7B2F1AC88E4F}">
      <dgm:prSet/>
      <dgm:spPr/>
      <dgm:t>
        <a:bodyPr/>
        <a:lstStyle/>
        <a:p>
          <a:endParaRPr lang="es-MX"/>
        </a:p>
      </dgm:t>
    </dgm:pt>
    <dgm:pt modelId="{2F71FC56-244A-4CF3-96AC-8B2E8A0F6A4E}">
      <dgm:prSet phldrT="[Texto]"/>
      <dgm:spPr/>
      <dgm:t>
        <a:bodyPr/>
        <a:lstStyle/>
        <a:p>
          <a:r>
            <a:rPr lang="es-ES" dirty="0" smtClean="0"/>
            <a:t>Instituciones de Banca de Desarrollo</a:t>
          </a:r>
          <a:endParaRPr lang="es-MX" dirty="0"/>
        </a:p>
      </dgm:t>
    </dgm:pt>
    <dgm:pt modelId="{2B71A88E-9D8B-4725-B3A6-3BB50834B9E7}" type="parTrans" cxnId="{8700948B-83BE-4286-9B49-3A59D5B7E127}">
      <dgm:prSet/>
      <dgm:spPr/>
      <dgm:t>
        <a:bodyPr/>
        <a:lstStyle/>
        <a:p>
          <a:endParaRPr lang="es-MX"/>
        </a:p>
      </dgm:t>
    </dgm:pt>
    <dgm:pt modelId="{74CD7FC9-CB30-4675-943E-518438D2445D}" type="sibTrans" cxnId="{8700948B-83BE-4286-9B49-3A59D5B7E127}">
      <dgm:prSet/>
      <dgm:spPr/>
      <dgm:t>
        <a:bodyPr/>
        <a:lstStyle/>
        <a:p>
          <a:endParaRPr lang="es-MX"/>
        </a:p>
      </dgm:t>
    </dgm:pt>
    <dgm:pt modelId="{17AF23B9-9718-404A-A4FE-CA5B8EDCC1DE}" type="pres">
      <dgm:prSet presAssocID="{12350B13-12BC-4577-B285-CF06DE315469}" presName="diagram" presStyleCnt="0">
        <dgm:presLayoutVars>
          <dgm:dir/>
          <dgm:resizeHandles val="exact"/>
        </dgm:presLayoutVars>
      </dgm:prSet>
      <dgm:spPr/>
      <dgm:t>
        <a:bodyPr/>
        <a:lstStyle/>
        <a:p>
          <a:endParaRPr lang="es-MX"/>
        </a:p>
      </dgm:t>
    </dgm:pt>
    <dgm:pt modelId="{7D0D2B85-BB4A-45BA-B205-F0C98F260DEA}" type="pres">
      <dgm:prSet presAssocID="{A3EE9058-7B65-45AB-B193-0EA258B4F3DA}" presName="arrow" presStyleLbl="node1" presStyleIdx="0" presStyleCnt="2">
        <dgm:presLayoutVars>
          <dgm:bulletEnabled val="1"/>
        </dgm:presLayoutVars>
      </dgm:prSet>
      <dgm:spPr/>
      <dgm:t>
        <a:bodyPr/>
        <a:lstStyle/>
        <a:p>
          <a:endParaRPr lang="es-MX"/>
        </a:p>
      </dgm:t>
    </dgm:pt>
    <dgm:pt modelId="{72755F9D-BD5C-4D5E-814F-CC3130CFE8E9}" type="pres">
      <dgm:prSet presAssocID="{2F71FC56-244A-4CF3-96AC-8B2E8A0F6A4E}" presName="arrow" presStyleLbl="node1" presStyleIdx="1" presStyleCnt="2">
        <dgm:presLayoutVars>
          <dgm:bulletEnabled val="1"/>
        </dgm:presLayoutVars>
      </dgm:prSet>
      <dgm:spPr/>
      <dgm:t>
        <a:bodyPr/>
        <a:lstStyle/>
        <a:p>
          <a:endParaRPr lang="es-MX"/>
        </a:p>
      </dgm:t>
    </dgm:pt>
  </dgm:ptLst>
  <dgm:cxnLst>
    <dgm:cxn modelId="{82C78DCC-1D50-42ED-8AE5-19C68F5BEF8E}" type="presOf" srcId="{A3EE9058-7B65-45AB-B193-0EA258B4F3DA}" destId="{7D0D2B85-BB4A-45BA-B205-F0C98F260DEA}" srcOrd="0" destOrd="0" presId="urn:microsoft.com/office/officeart/2005/8/layout/arrow5"/>
    <dgm:cxn modelId="{8700948B-83BE-4286-9B49-3A59D5B7E127}" srcId="{12350B13-12BC-4577-B285-CF06DE315469}" destId="{2F71FC56-244A-4CF3-96AC-8B2E8A0F6A4E}" srcOrd="1" destOrd="0" parTransId="{2B71A88E-9D8B-4725-B3A6-3BB50834B9E7}" sibTransId="{74CD7FC9-CB30-4675-943E-518438D2445D}"/>
    <dgm:cxn modelId="{580C3CE3-3961-4BAE-AC60-162BDF1E0451}" type="presOf" srcId="{2F71FC56-244A-4CF3-96AC-8B2E8A0F6A4E}" destId="{72755F9D-BD5C-4D5E-814F-CC3130CFE8E9}" srcOrd="0" destOrd="0" presId="urn:microsoft.com/office/officeart/2005/8/layout/arrow5"/>
    <dgm:cxn modelId="{E836555F-85A5-4F09-A249-C998A57CA8D0}" type="presOf" srcId="{12350B13-12BC-4577-B285-CF06DE315469}" destId="{17AF23B9-9718-404A-A4FE-CA5B8EDCC1DE}" srcOrd="0" destOrd="0" presId="urn:microsoft.com/office/officeart/2005/8/layout/arrow5"/>
    <dgm:cxn modelId="{E155AA9C-BCD1-40E9-8CE1-7B2F1AC88E4F}" srcId="{12350B13-12BC-4577-B285-CF06DE315469}" destId="{A3EE9058-7B65-45AB-B193-0EA258B4F3DA}" srcOrd="0" destOrd="0" parTransId="{D3EB9730-9D13-4044-8DB3-C221EB6CE930}" sibTransId="{39CE85CD-87B5-4C58-8920-AED103209433}"/>
    <dgm:cxn modelId="{06B5E5AA-668C-468A-883B-10E04C25CF7C}" type="presParOf" srcId="{17AF23B9-9718-404A-A4FE-CA5B8EDCC1DE}" destId="{7D0D2B85-BB4A-45BA-B205-F0C98F260DEA}" srcOrd="0" destOrd="0" presId="urn:microsoft.com/office/officeart/2005/8/layout/arrow5"/>
    <dgm:cxn modelId="{AF7CEFA3-98E4-44D4-8E0C-17A17C98ECAA}" type="presParOf" srcId="{17AF23B9-9718-404A-A4FE-CA5B8EDCC1DE}" destId="{72755F9D-BD5C-4D5E-814F-CC3130CFE8E9}"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91448DD-4A10-4337-A4C4-4C02B78E9A4E}" type="doc">
      <dgm:prSet loTypeId="urn:microsoft.com/office/officeart/2005/8/layout/vList2" loCatId="list" qsTypeId="urn:microsoft.com/office/officeart/2005/8/quickstyle/3d4" qsCatId="3D" csTypeId="urn:microsoft.com/office/officeart/2005/8/colors/colorful1" csCatId="colorful" phldr="1"/>
      <dgm:spPr/>
      <dgm:t>
        <a:bodyPr/>
        <a:lstStyle/>
        <a:p>
          <a:endParaRPr lang="es-ES"/>
        </a:p>
      </dgm:t>
    </dgm:pt>
    <dgm:pt modelId="{45699FAB-4B90-4311-B2BC-449B8102F666}">
      <dgm:prSet custT="1"/>
      <dgm:spPr/>
      <dgm:t>
        <a:bodyPr/>
        <a:lstStyle/>
        <a:p>
          <a:r>
            <a:rPr lang="es-MX" sz="1700" b="1" dirty="0" smtClean="0">
              <a:latin typeface="+mj-lt"/>
              <a:ea typeface="Calibri" panose="020F0502020204030204" pitchFamily="34" charset="0"/>
            </a:rPr>
            <a:t>Financiera Nacional de Desarrollo Agropecuario, Rural, Forestal y Pesquero</a:t>
          </a:r>
          <a:endParaRPr lang="es-MX" sz="1700" b="1" dirty="0">
            <a:latin typeface="+mj-lt"/>
          </a:endParaRPr>
        </a:p>
      </dgm:t>
    </dgm:pt>
    <dgm:pt modelId="{643DCDD4-C153-4836-BE4D-C9CA23347EAB}" type="parTrans" cxnId="{B31DE3B1-C9CE-4992-BE2B-8DB9900F9B0F}">
      <dgm:prSet/>
      <dgm:spPr/>
      <dgm:t>
        <a:bodyPr/>
        <a:lstStyle/>
        <a:p>
          <a:endParaRPr lang="es-ES"/>
        </a:p>
      </dgm:t>
    </dgm:pt>
    <dgm:pt modelId="{D1B55E24-E47B-4BCD-937B-4B861AEA6A95}" type="sibTrans" cxnId="{B31DE3B1-C9CE-4992-BE2B-8DB9900F9B0F}">
      <dgm:prSet/>
      <dgm:spPr/>
      <dgm:t>
        <a:bodyPr/>
        <a:lstStyle/>
        <a:p>
          <a:endParaRPr lang="es-ES"/>
        </a:p>
      </dgm:t>
    </dgm:pt>
    <dgm:pt modelId="{88DFC295-39F6-4996-8E50-AABDD2032AB2}">
      <dgm:prSet custT="1"/>
      <dgm:spPr/>
      <dgm:t>
        <a:bodyPr/>
        <a:lstStyle/>
        <a:p>
          <a:r>
            <a:rPr lang="es-MX" sz="1700" b="1" dirty="0" smtClean="0">
              <a:latin typeface="+mj-lt"/>
            </a:rPr>
            <a:t>Banco Nacional del Ejército, Fuerza Aérea y Armada (BANJERCITO) </a:t>
          </a:r>
          <a:endParaRPr lang="es-MX" sz="1700" b="1" dirty="0">
            <a:latin typeface="+mj-lt"/>
          </a:endParaRPr>
        </a:p>
      </dgm:t>
    </dgm:pt>
    <dgm:pt modelId="{24D8646A-8ECB-4C14-B646-1CC0503FF42F}" type="parTrans" cxnId="{5C253DE3-FA23-4D48-AD48-C21D2D9E957E}">
      <dgm:prSet/>
      <dgm:spPr/>
      <dgm:t>
        <a:bodyPr/>
        <a:lstStyle/>
        <a:p>
          <a:endParaRPr lang="es-ES"/>
        </a:p>
      </dgm:t>
    </dgm:pt>
    <dgm:pt modelId="{0EA57218-F595-47CA-8E36-480E3E99958E}" type="sibTrans" cxnId="{5C253DE3-FA23-4D48-AD48-C21D2D9E957E}">
      <dgm:prSet/>
      <dgm:spPr/>
      <dgm:t>
        <a:bodyPr/>
        <a:lstStyle/>
        <a:p>
          <a:endParaRPr lang="es-ES"/>
        </a:p>
      </dgm:t>
    </dgm:pt>
    <dgm:pt modelId="{8F59A548-510F-4F2F-B174-0F61D3480B05}">
      <dgm:prSet custT="1"/>
      <dgm:spPr/>
      <dgm:t>
        <a:bodyPr/>
        <a:lstStyle/>
        <a:p>
          <a:r>
            <a:rPr lang="es-MX" sz="1700" b="1" dirty="0" smtClean="0">
              <a:latin typeface="+mj-lt"/>
            </a:rPr>
            <a:t>Banco Nacional de Obras y Servicios Públicos (BANOBRAS)</a:t>
          </a:r>
          <a:endParaRPr lang="es-MX" sz="1700" b="1" dirty="0">
            <a:latin typeface="+mj-lt"/>
          </a:endParaRPr>
        </a:p>
      </dgm:t>
    </dgm:pt>
    <dgm:pt modelId="{F5768E97-D176-406E-8732-E4FC6AD15520}" type="parTrans" cxnId="{DB3546A6-617A-4967-A813-5420FE384F03}">
      <dgm:prSet/>
      <dgm:spPr/>
      <dgm:t>
        <a:bodyPr/>
        <a:lstStyle/>
        <a:p>
          <a:endParaRPr lang="es-ES"/>
        </a:p>
      </dgm:t>
    </dgm:pt>
    <dgm:pt modelId="{1BC3CAAF-2B97-454C-B542-E5482A18DF39}" type="sibTrans" cxnId="{DB3546A6-617A-4967-A813-5420FE384F03}">
      <dgm:prSet/>
      <dgm:spPr/>
      <dgm:t>
        <a:bodyPr/>
        <a:lstStyle/>
        <a:p>
          <a:endParaRPr lang="es-ES"/>
        </a:p>
      </dgm:t>
    </dgm:pt>
    <dgm:pt modelId="{BCC29438-3AA2-431D-9231-E751DB7BD67A}">
      <dgm:prSet custT="1"/>
      <dgm:spPr/>
      <dgm:t>
        <a:bodyPr/>
        <a:lstStyle/>
        <a:p>
          <a:r>
            <a:rPr lang="es-MX" sz="1700" b="1" dirty="0" smtClean="0">
              <a:latin typeface="+mj-lt"/>
            </a:rPr>
            <a:t>Banco del Ahorro Nacional y Servicios Financieros (BANSEFI) </a:t>
          </a:r>
          <a:endParaRPr lang="es-MX" sz="1700" b="1" dirty="0">
            <a:latin typeface="+mj-lt"/>
          </a:endParaRPr>
        </a:p>
      </dgm:t>
    </dgm:pt>
    <dgm:pt modelId="{F9738C3D-C60B-429F-96A1-A2394F9556AE}" type="parTrans" cxnId="{BD7D554B-4FA8-4228-B51C-97902FED6839}">
      <dgm:prSet/>
      <dgm:spPr/>
      <dgm:t>
        <a:bodyPr/>
        <a:lstStyle/>
        <a:p>
          <a:endParaRPr lang="es-ES"/>
        </a:p>
      </dgm:t>
    </dgm:pt>
    <dgm:pt modelId="{E40A2033-19DA-4641-8C17-48FB14DA417A}" type="sibTrans" cxnId="{BD7D554B-4FA8-4228-B51C-97902FED6839}">
      <dgm:prSet/>
      <dgm:spPr/>
      <dgm:t>
        <a:bodyPr/>
        <a:lstStyle/>
        <a:p>
          <a:endParaRPr lang="es-ES"/>
        </a:p>
      </dgm:t>
    </dgm:pt>
    <dgm:pt modelId="{DAFC43D5-010E-4D7C-923D-986D6593CA79}">
      <dgm:prSet custT="1"/>
      <dgm:spPr/>
      <dgm:t>
        <a:bodyPr/>
        <a:lstStyle/>
        <a:p>
          <a:r>
            <a:rPr lang="es-MX" sz="1700" b="1" dirty="0" smtClean="0">
              <a:latin typeface="+mj-lt"/>
            </a:rPr>
            <a:t>Banco Nacional de Comercio Exterior (BANCOMEXT)</a:t>
          </a:r>
          <a:endParaRPr lang="es-MX" sz="1700" b="1" dirty="0">
            <a:latin typeface="+mj-lt"/>
          </a:endParaRPr>
        </a:p>
      </dgm:t>
    </dgm:pt>
    <dgm:pt modelId="{5A2AA951-3DA4-462C-9554-05E25192AC24}" type="parTrans" cxnId="{E8353A25-4D22-4374-8E52-C4D95F18BC97}">
      <dgm:prSet/>
      <dgm:spPr/>
      <dgm:t>
        <a:bodyPr/>
        <a:lstStyle/>
        <a:p>
          <a:endParaRPr lang="es-ES"/>
        </a:p>
      </dgm:t>
    </dgm:pt>
    <dgm:pt modelId="{7BB414CB-37E3-494D-88EA-ADF128331319}" type="sibTrans" cxnId="{E8353A25-4D22-4374-8E52-C4D95F18BC97}">
      <dgm:prSet/>
      <dgm:spPr/>
      <dgm:t>
        <a:bodyPr/>
        <a:lstStyle/>
        <a:p>
          <a:endParaRPr lang="es-ES"/>
        </a:p>
      </dgm:t>
    </dgm:pt>
    <dgm:pt modelId="{04AA8A4E-1E83-4CE2-AC44-F7803CBC9929}">
      <dgm:prSet custT="1"/>
      <dgm:spPr/>
      <dgm:t>
        <a:bodyPr/>
        <a:lstStyle/>
        <a:p>
          <a:r>
            <a:rPr lang="es-MX" sz="1700" b="1" dirty="0" smtClean="0">
              <a:latin typeface="+mj-lt"/>
            </a:rPr>
            <a:t>Sociedad Hipotecaria Federal (SHF)</a:t>
          </a:r>
          <a:endParaRPr lang="es-MX" sz="1700" b="1" dirty="0">
            <a:latin typeface="+mj-lt"/>
          </a:endParaRPr>
        </a:p>
      </dgm:t>
    </dgm:pt>
    <dgm:pt modelId="{A07BF6F9-9675-4241-8472-93896D2803A4}" type="parTrans" cxnId="{9804F04F-5DC6-48B0-9992-CAD0C27FD453}">
      <dgm:prSet/>
      <dgm:spPr/>
      <dgm:t>
        <a:bodyPr/>
        <a:lstStyle/>
        <a:p>
          <a:endParaRPr lang="es-ES"/>
        </a:p>
      </dgm:t>
    </dgm:pt>
    <dgm:pt modelId="{1E99CDA9-FD8D-4679-90C5-378C0173D740}" type="sibTrans" cxnId="{9804F04F-5DC6-48B0-9992-CAD0C27FD453}">
      <dgm:prSet/>
      <dgm:spPr/>
      <dgm:t>
        <a:bodyPr/>
        <a:lstStyle/>
        <a:p>
          <a:endParaRPr lang="es-ES"/>
        </a:p>
      </dgm:t>
    </dgm:pt>
    <dgm:pt modelId="{0AC985A4-4E7D-4B4A-83D3-84E7C7EC024C}">
      <dgm:prSet phldrT="[Texto]" custT="1"/>
      <dgm:spPr/>
      <dgm:t>
        <a:bodyPr/>
        <a:lstStyle/>
        <a:p>
          <a:r>
            <a:rPr lang="es-MX" sz="1700" b="1" dirty="0" smtClean="0">
              <a:latin typeface="+mj-lt"/>
            </a:rPr>
            <a:t>Nacional Financiera (NAFIN) </a:t>
          </a:r>
          <a:endParaRPr lang="es-MX" sz="1700" b="1" dirty="0">
            <a:latin typeface="+mj-lt"/>
          </a:endParaRPr>
        </a:p>
      </dgm:t>
    </dgm:pt>
    <dgm:pt modelId="{7EA2C1E8-5B23-469F-8503-93BF3C0B45FD}" type="parTrans" cxnId="{0579322D-AD3B-4A5A-B6CB-89B1CE87A4A6}">
      <dgm:prSet/>
      <dgm:spPr/>
      <dgm:t>
        <a:bodyPr/>
        <a:lstStyle/>
        <a:p>
          <a:endParaRPr lang="es-ES"/>
        </a:p>
      </dgm:t>
    </dgm:pt>
    <dgm:pt modelId="{CB7E2B1A-0880-46D9-BA3B-A6B2A4F9C5D2}" type="sibTrans" cxnId="{0579322D-AD3B-4A5A-B6CB-89B1CE87A4A6}">
      <dgm:prSet/>
      <dgm:spPr/>
      <dgm:t>
        <a:bodyPr/>
        <a:lstStyle/>
        <a:p>
          <a:endParaRPr lang="es-ES"/>
        </a:p>
      </dgm:t>
    </dgm:pt>
    <dgm:pt modelId="{0BCE2878-A78E-4F90-A093-1FF24231EC6E}" type="pres">
      <dgm:prSet presAssocID="{D91448DD-4A10-4337-A4C4-4C02B78E9A4E}" presName="linear" presStyleCnt="0">
        <dgm:presLayoutVars>
          <dgm:animLvl val="lvl"/>
          <dgm:resizeHandles val="exact"/>
        </dgm:presLayoutVars>
      </dgm:prSet>
      <dgm:spPr/>
      <dgm:t>
        <a:bodyPr/>
        <a:lstStyle/>
        <a:p>
          <a:endParaRPr lang="es-ES"/>
        </a:p>
      </dgm:t>
    </dgm:pt>
    <dgm:pt modelId="{C91EF49C-514D-471A-94A9-EEE0EECEA21F}" type="pres">
      <dgm:prSet presAssocID="{45699FAB-4B90-4311-B2BC-449B8102F666}" presName="parentText" presStyleLbl="node1" presStyleIdx="0" presStyleCnt="7">
        <dgm:presLayoutVars>
          <dgm:chMax val="0"/>
          <dgm:bulletEnabled val="1"/>
        </dgm:presLayoutVars>
      </dgm:prSet>
      <dgm:spPr/>
      <dgm:t>
        <a:bodyPr/>
        <a:lstStyle/>
        <a:p>
          <a:endParaRPr lang="es-ES"/>
        </a:p>
      </dgm:t>
    </dgm:pt>
    <dgm:pt modelId="{A78A72DB-9C99-4581-88BF-62639609A218}" type="pres">
      <dgm:prSet presAssocID="{D1B55E24-E47B-4BCD-937B-4B861AEA6A95}" presName="spacer" presStyleCnt="0"/>
      <dgm:spPr/>
      <dgm:t>
        <a:bodyPr/>
        <a:lstStyle/>
        <a:p>
          <a:endParaRPr lang="es-ES"/>
        </a:p>
      </dgm:t>
    </dgm:pt>
    <dgm:pt modelId="{DB6EBE06-D31C-4CF6-A544-5B2A70DD1F1F}" type="pres">
      <dgm:prSet presAssocID="{0AC985A4-4E7D-4B4A-83D3-84E7C7EC024C}" presName="parentText" presStyleLbl="node1" presStyleIdx="1" presStyleCnt="7">
        <dgm:presLayoutVars>
          <dgm:chMax val="0"/>
          <dgm:bulletEnabled val="1"/>
        </dgm:presLayoutVars>
      </dgm:prSet>
      <dgm:spPr/>
      <dgm:t>
        <a:bodyPr/>
        <a:lstStyle/>
        <a:p>
          <a:endParaRPr lang="es-ES"/>
        </a:p>
      </dgm:t>
    </dgm:pt>
    <dgm:pt modelId="{0F415E35-81F1-420C-9293-CEC2580F1C0F}" type="pres">
      <dgm:prSet presAssocID="{CB7E2B1A-0880-46D9-BA3B-A6B2A4F9C5D2}" presName="spacer" presStyleCnt="0"/>
      <dgm:spPr/>
      <dgm:t>
        <a:bodyPr/>
        <a:lstStyle/>
        <a:p>
          <a:endParaRPr lang="es-ES"/>
        </a:p>
      </dgm:t>
    </dgm:pt>
    <dgm:pt modelId="{A87EA866-45C6-4B5F-B951-7FDB6775B42B}" type="pres">
      <dgm:prSet presAssocID="{88DFC295-39F6-4996-8E50-AABDD2032AB2}" presName="parentText" presStyleLbl="node1" presStyleIdx="2" presStyleCnt="7">
        <dgm:presLayoutVars>
          <dgm:chMax val="0"/>
          <dgm:bulletEnabled val="1"/>
        </dgm:presLayoutVars>
      </dgm:prSet>
      <dgm:spPr/>
      <dgm:t>
        <a:bodyPr/>
        <a:lstStyle/>
        <a:p>
          <a:endParaRPr lang="es-ES"/>
        </a:p>
      </dgm:t>
    </dgm:pt>
    <dgm:pt modelId="{F1D25393-8995-449D-88C4-E4D263C78FAD}" type="pres">
      <dgm:prSet presAssocID="{0EA57218-F595-47CA-8E36-480E3E99958E}" presName="spacer" presStyleCnt="0"/>
      <dgm:spPr/>
      <dgm:t>
        <a:bodyPr/>
        <a:lstStyle/>
        <a:p>
          <a:endParaRPr lang="es-ES"/>
        </a:p>
      </dgm:t>
    </dgm:pt>
    <dgm:pt modelId="{D475CB68-B677-40BF-AAD2-486BC12C9703}" type="pres">
      <dgm:prSet presAssocID="{8F59A548-510F-4F2F-B174-0F61D3480B05}" presName="parentText" presStyleLbl="node1" presStyleIdx="3" presStyleCnt="7">
        <dgm:presLayoutVars>
          <dgm:chMax val="0"/>
          <dgm:bulletEnabled val="1"/>
        </dgm:presLayoutVars>
      </dgm:prSet>
      <dgm:spPr/>
      <dgm:t>
        <a:bodyPr/>
        <a:lstStyle/>
        <a:p>
          <a:endParaRPr lang="es-ES"/>
        </a:p>
      </dgm:t>
    </dgm:pt>
    <dgm:pt modelId="{2F911ED8-BF99-4CE0-8371-EBF35E1BA235}" type="pres">
      <dgm:prSet presAssocID="{1BC3CAAF-2B97-454C-B542-E5482A18DF39}" presName="spacer" presStyleCnt="0"/>
      <dgm:spPr/>
      <dgm:t>
        <a:bodyPr/>
        <a:lstStyle/>
        <a:p>
          <a:endParaRPr lang="es-ES"/>
        </a:p>
      </dgm:t>
    </dgm:pt>
    <dgm:pt modelId="{2818463B-3889-4138-8DF2-B8E7868E7ADD}" type="pres">
      <dgm:prSet presAssocID="{BCC29438-3AA2-431D-9231-E751DB7BD67A}" presName="parentText" presStyleLbl="node1" presStyleIdx="4" presStyleCnt="7">
        <dgm:presLayoutVars>
          <dgm:chMax val="0"/>
          <dgm:bulletEnabled val="1"/>
        </dgm:presLayoutVars>
      </dgm:prSet>
      <dgm:spPr/>
      <dgm:t>
        <a:bodyPr/>
        <a:lstStyle/>
        <a:p>
          <a:endParaRPr lang="es-ES"/>
        </a:p>
      </dgm:t>
    </dgm:pt>
    <dgm:pt modelId="{51FED5A9-3B1A-4324-9680-E1EA0667E0CE}" type="pres">
      <dgm:prSet presAssocID="{E40A2033-19DA-4641-8C17-48FB14DA417A}" presName="spacer" presStyleCnt="0"/>
      <dgm:spPr/>
      <dgm:t>
        <a:bodyPr/>
        <a:lstStyle/>
        <a:p>
          <a:endParaRPr lang="es-ES"/>
        </a:p>
      </dgm:t>
    </dgm:pt>
    <dgm:pt modelId="{56806B86-A9E6-436B-AC2E-1B13D7D60233}" type="pres">
      <dgm:prSet presAssocID="{DAFC43D5-010E-4D7C-923D-986D6593CA79}" presName="parentText" presStyleLbl="node1" presStyleIdx="5" presStyleCnt="7">
        <dgm:presLayoutVars>
          <dgm:chMax val="0"/>
          <dgm:bulletEnabled val="1"/>
        </dgm:presLayoutVars>
      </dgm:prSet>
      <dgm:spPr/>
      <dgm:t>
        <a:bodyPr/>
        <a:lstStyle/>
        <a:p>
          <a:endParaRPr lang="es-ES"/>
        </a:p>
      </dgm:t>
    </dgm:pt>
    <dgm:pt modelId="{3C8C3FE9-8CD4-4708-9F1C-AA14BB7EFCDF}" type="pres">
      <dgm:prSet presAssocID="{7BB414CB-37E3-494D-88EA-ADF128331319}" presName="spacer" presStyleCnt="0"/>
      <dgm:spPr/>
      <dgm:t>
        <a:bodyPr/>
        <a:lstStyle/>
        <a:p>
          <a:endParaRPr lang="es-ES"/>
        </a:p>
      </dgm:t>
    </dgm:pt>
    <dgm:pt modelId="{C3DFBEB3-A7CC-415F-BA05-A043C8A4A7ED}" type="pres">
      <dgm:prSet presAssocID="{04AA8A4E-1E83-4CE2-AC44-F7803CBC9929}" presName="parentText" presStyleLbl="node1" presStyleIdx="6" presStyleCnt="7">
        <dgm:presLayoutVars>
          <dgm:chMax val="0"/>
          <dgm:bulletEnabled val="1"/>
        </dgm:presLayoutVars>
      </dgm:prSet>
      <dgm:spPr/>
      <dgm:t>
        <a:bodyPr/>
        <a:lstStyle/>
        <a:p>
          <a:endParaRPr lang="es-ES"/>
        </a:p>
      </dgm:t>
    </dgm:pt>
  </dgm:ptLst>
  <dgm:cxnLst>
    <dgm:cxn modelId="{835A7CCD-6847-4432-8470-FA11B5463236}" type="presOf" srcId="{DAFC43D5-010E-4D7C-923D-986D6593CA79}" destId="{56806B86-A9E6-436B-AC2E-1B13D7D60233}" srcOrd="0" destOrd="0" presId="urn:microsoft.com/office/officeart/2005/8/layout/vList2"/>
    <dgm:cxn modelId="{0579322D-AD3B-4A5A-B6CB-89B1CE87A4A6}" srcId="{D91448DD-4A10-4337-A4C4-4C02B78E9A4E}" destId="{0AC985A4-4E7D-4B4A-83D3-84E7C7EC024C}" srcOrd="1" destOrd="0" parTransId="{7EA2C1E8-5B23-469F-8503-93BF3C0B45FD}" sibTransId="{CB7E2B1A-0880-46D9-BA3B-A6B2A4F9C5D2}"/>
    <dgm:cxn modelId="{17E71529-7145-4447-91AF-1183F258A1BB}" type="presOf" srcId="{BCC29438-3AA2-431D-9231-E751DB7BD67A}" destId="{2818463B-3889-4138-8DF2-B8E7868E7ADD}" srcOrd="0" destOrd="0" presId="urn:microsoft.com/office/officeart/2005/8/layout/vList2"/>
    <dgm:cxn modelId="{BD7D554B-4FA8-4228-B51C-97902FED6839}" srcId="{D91448DD-4A10-4337-A4C4-4C02B78E9A4E}" destId="{BCC29438-3AA2-431D-9231-E751DB7BD67A}" srcOrd="4" destOrd="0" parTransId="{F9738C3D-C60B-429F-96A1-A2394F9556AE}" sibTransId="{E40A2033-19DA-4641-8C17-48FB14DA417A}"/>
    <dgm:cxn modelId="{7D83094C-E1E0-4BEF-BC3D-7AE80984CF2A}" type="presOf" srcId="{04AA8A4E-1E83-4CE2-AC44-F7803CBC9929}" destId="{C3DFBEB3-A7CC-415F-BA05-A043C8A4A7ED}" srcOrd="0" destOrd="0" presId="urn:microsoft.com/office/officeart/2005/8/layout/vList2"/>
    <dgm:cxn modelId="{8ACB36F4-BBF6-45E0-B438-F3513E50DA0C}" type="presOf" srcId="{88DFC295-39F6-4996-8E50-AABDD2032AB2}" destId="{A87EA866-45C6-4B5F-B951-7FDB6775B42B}" srcOrd="0" destOrd="0" presId="urn:microsoft.com/office/officeart/2005/8/layout/vList2"/>
    <dgm:cxn modelId="{2688C462-F759-4C9C-AE17-6476147B786D}" type="presOf" srcId="{D91448DD-4A10-4337-A4C4-4C02B78E9A4E}" destId="{0BCE2878-A78E-4F90-A093-1FF24231EC6E}" srcOrd="0" destOrd="0" presId="urn:microsoft.com/office/officeart/2005/8/layout/vList2"/>
    <dgm:cxn modelId="{9804F04F-5DC6-48B0-9992-CAD0C27FD453}" srcId="{D91448DD-4A10-4337-A4C4-4C02B78E9A4E}" destId="{04AA8A4E-1E83-4CE2-AC44-F7803CBC9929}" srcOrd="6" destOrd="0" parTransId="{A07BF6F9-9675-4241-8472-93896D2803A4}" sibTransId="{1E99CDA9-FD8D-4679-90C5-378C0173D740}"/>
    <dgm:cxn modelId="{5C253DE3-FA23-4D48-AD48-C21D2D9E957E}" srcId="{D91448DD-4A10-4337-A4C4-4C02B78E9A4E}" destId="{88DFC295-39F6-4996-8E50-AABDD2032AB2}" srcOrd="2" destOrd="0" parTransId="{24D8646A-8ECB-4C14-B646-1CC0503FF42F}" sibTransId="{0EA57218-F595-47CA-8E36-480E3E99958E}"/>
    <dgm:cxn modelId="{DB3546A6-617A-4967-A813-5420FE384F03}" srcId="{D91448DD-4A10-4337-A4C4-4C02B78E9A4E}" destId="{8F59A548-510F-4F2F-B174-0F61D3480B05}" srcOrd="3" destOrd="0" parTransId="{F5768E97-D176-406E-8732-E4FC6AD15520}" sibTransId="{1BC3CAAF-2B97-454C-B542-E5482A18DF39}"/>
    <dgm:cxn modelId="{CE18CC40-16B9-4F81-9C84-495F2D38C3EA}" type="presOf" srcId="{8F59A548-510F-4F2F-B174-0F61D3480B05}" destId="{D475CB68-B677-40BF-AAD2-486BC12C9703}" srcOrd="0" destOrd="0" presId="urn:microsoft.com/office/officeart/2005/8/layout/vList2"/>
    <dgm:cxn modelId="{38E19F79-109E-4521-83C7-0C2909BA5ABD}" type="presOf" srcId="{0AC985A4-4E7D-4B4A-83D3-84E7C7EC024C}" destId="{DB6EBE06-D31C-4CF6-A544-5B2A70DD1F1F}" srcOrd="0" destOrd="0" presId="urn:microsoft.com/office/officeart/2005/8/layout/vList2"/>
    <dgm:cxn modelId="{E8353A25-4D22-4374-8E52-C4D95F18BC97}" srcId="{D91448DD-4A10-4337-A4C4-4C02B78E9A4E}" destId="{DAFC43D5-010E-4D7C-923D-986D6593CA79}" srcOrd="5" destOrd="0" parTransId="{5A2AA951-3DA4-462C-9554-05E25192AC24}" sibTransId="{7BB414CB-37E3-494D-88EA-ADF128331319}"/>
    <dgm:cxn modelId="{21BE9D1E-D402-426D-85DF-CE9ED4C7AA85}" type="presOf" srcId="{45699FAB-4B90-4311-B2BC-449B8102F666}" destId="{C91EF49C-514D-471A-94A9-EEE0EECEA21F}" srcOrd="0" destOrd="0" presId="urn:microsoft.com/office/officeart/2005/8/layout/vList2"/>
    <dgm:cxn modelId="{B31DE3B1-C9CE-4992-BE2B-8DB9900F9B0F}" srcId="{D91448DD-4A10-4337-A4C4-4C02B78E9A4E}" destId="{45699FAB-4B90-4311-B2BC-449B8102F666}" srcOrd="0" destOrd="0" parTransId="{643DCDD4-C153-4836-BE4D-C9CA23347EAB}" sibTransId="{D1B55E24-E47B-4BCD-937B-4B861AEA6A95}"/>
    <dgm:cxn modelId="{493D3228-A528-40E2-BA75-03786A347DA8}" type="presParOf" srcId="{0BCE2878-A78E-4F90-A093-1FF24231EC6E}" destId="{C91EF49C-514D-471A-94A9-EEE0EECEA21F}" srcOrd="0" destOrd="0" presId="urn:microsoft.com/office/officeart/2005/8/layout/vList2"/>
    <dgm:cxn modelId="{51B588A6-4B9C-4B0C-8228-D79B5AF79666}" type="presParOf" srcId="{0BCE2878-A78E-4F90-A093-1FF24231EC6E}" destId="{A78A72DB-9C99-4581-88BF-62639609A218}" srcOrd="1" destOrd="0" presId="urn:microsoft.com/office/officeart/2005/8/layout/vList2"/>
    <dgm:cxn modelId="{BCB74FED-1A41-419C-9AB5-6CA564403A47}" type="presParOf" srcId="{0BCE2878-A78E-4F90-A093-1FF24231EC6E}" destId="{DB6EBE06-D31C-4CF6-A544-5B2A70DD1F1F}" srcOrd="2" destOrd="0" presId="urn:microsoft.com/office/officeart/2005/8/layout/vList2"/>
    <dgm:cxn modelId="{2C9D92BD-2FFE-4E72-8195-B989D006C76C}" type="presParOf" srcId="{0BCE2878-A78E-4F90-A093-1FF24231EC6E}" destId="{0F415E35-81F1-420C-9293-CEC2580F1C0F}" srcOrd="3" destOrd="0" presId="urn:microsoft.com/office/officeart/2005/8/layout/vList2"/>
    <dgm:cxn modelId="{BF556555-832C-4B26-803E-C1FD19FC7B88}" type="presParOf" srcId="{0BCE2878-A78E-4F90-A093-1FF24231EC6E}" destId="{A87EA866-45C6-4B5F-B951-7FDB6775B42B}" srcOrd="4" destOrd="0" presId="urn:microsoft.com/office/officeart/2005/8/layout/vList2"/>
    <dgm:cxn modelId="{39928AEE-2AF5-4954-ADF6-9D072B3A7A62}" type="presParOf" srcId="{0BCE2878-A78E-4F90-A093-1FF24231EC6E}" destId="{F1D25393-8995-449D-88C4-E4D263C78FAD}" srcOrd="5" destOrd="0" presId="urn:microsoft.com/office/officeart/2005/8/layout/vList2"/>
    <dgm:cxn modelId="{64F45234-8103-40F2-9D0E-81AE7DCB9176}" type="presParOf" srcId="{0BCE2878-A78E-4F90-A093-1FF24231EC6E}" destId="{D475CB68-B677-40BF-AAD2-486BC12C9703}" srcOrd="6" destOrd="0" presId="urn:microsoft.com/office/officeart/2005/8/layout/vList2"/>
    <dgm:cxn modelId="{2F70809A-ED9E-4AEC-9E2E-5CAE87DF01C0}" type="presParOf" srcId="{0BCE2878-A78E-4F90-A093-1FF24231EC6E}" destId="{2F911ED8-BF99-4CE0-8371-EBF35E1BA235}" srcOrd="7" destOrd="0" presId="urn:microsoft.com/office/officeart/2005/8/layout/vList2"/>
    <dgm:cxn modelId="{DCB79B01-151B-4539-940F-10B166AEAC2E}" type="presParOf" srcId="{0BCE2878-A78E-4F90-A093-1FF24231EC6E}" destId="{2818463B-3889-4138-8DF2-B8E7868E7ADD}" srcOrd="8" destOrd="0" presId="urn:microsoft.com/office/officeart/2005/8/layout/vList2"/>
    <dgm:cxn modelId="{3B2E3F89-49B6-4419-B125-7ECCEAF37050}" type="presParOf" srcId="{0BCE2878-A78E-4F90-A093-1FF24231EC6E}" destId="{51FED5A9-3B1A-4324-9680-E1EA0667E0CE}" srcOrd="9" destOrd="0" presId="urn:microsoft.com/office/officeart/2005/8/layout/vList2"/>
    <dgm:cxn modelId="{0989D90D-D9FD-4878-A138-1E40F2DFB675}" type="presParOf" srcId="{0BCE2878-A78E-4F90-A093-1FF24231EC6E}" destId="{56806B86-A9E6-436B-AC2E-1B13D7D60233}" srcOrd="10" destOrd="0" presId="urn:microsoft.com/office/officeart/2005/8/layout/vList2"/>
    <dgm:cxn modelId="{0DF45BBB-0E1A-400C-B374-2F9914456927}" type="presParOf" srcId="{0BCE2878-A78E-4F90-A093-1FF24231EC6E}" destId="{3C8C3FE9-8CD4-4708-9F1C-AA14BB7EFCDF}" srcOrd="11" destOrd="0" presId="urn:microsoft.com/office/officeart/2005/8/layout/vList2"/>
    <dgm:cxn modelId="{0CF888F6-C773-4D7C-B165-893A3CFC0582}" type="presParOf" srcId="{0BCE2878-A78E-4F90-A093-1FF24231EC6E}" destId="{C3DFBEB3-A7CC-415F-BA05-A043C8A4A7ED}"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44F601B-1BD4-4095-9B47-61E22A7FBA47}"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s-ES"/>
        </a:p>
      </dgm:t>
    </dgm:pt>
    <dgm:pt modelId="{EF85D0E8-2E26-4E4E-8548-465B74FC4B89}">
      <dgm:prSet phldrT="[Texto]"/>
      <dgm:spPr/>
      <dgm:t>
        <a:bodyPr/>
        <a:lstStyle/>
        <a:p>
          <a:r>
            <a:rPr lang="es-ES" dirty="0" smtClean="0"/>
            <a:t>La serie “A” que constituye el 66% del capital de la sociedad, que sólo podrá ser suscrita por el Gobierno Federal</a:t>
          </a:r>
          <a:endParaRPr lang="es-ES" dirty="0"/>
        </a:p>
      </dgm:t>
    </dgm:pt>
    <dgm:pt modelId="{A38ACAB7-A075-4AEF-AB8A-D4980B9CF133}" type="parTrans" cxnId="{0519AEA6-6147-4BBD-BD6D-401A4C8B1BC4}">
      <dgm:prSet/>
      <dgm:spPr/>
      <dgm:t>
        <a:bodyPr/>
        <a:lstStyle/>
        <a:p>
          <a:endParaRPr lang="es-ES"/>
        </a:p>
      </dgm:t>
    </dgm:pt>
    <dgm:pt modelId="{11E1B8DA-368A-476C-9350-8C07A87788A6}" type="sibTrans" cxnId="{0519AEA6-6147-4BBD-BD6D-401A4C8B1BC4}">
      <dgm:prSet/>
      <dgm:spPr/>
      <dgm:t>
        <a:bodyPr/>
        <a:lstStyle/>
        <a:p>
          <a:endParaRPr lang="es-ES"/>
        </a:p>
      </dgm:t>
    </dgm:pt>
    <dgm:pt modelId="{BB5E546E-57B9-4487-B704-9D2161AE5CCF}">
      <dgm:prSet phldrT="[Texto]"/>
      <dgm:spPr/>
      <dgm:t>
        <a:bodyPr/>
        <a:lstStyle/>
        <a:p>
          <a:r>
            <a:rPr lang="es-ES" dirty="0" smtClean="0"/>
            <a:t>La serie "B'' que constituye el 34% restante y que solo podrá ser suscrita por cualquier persona física o moral nacional.</a:t>
          </a:r>
          <a:endParaRPr lang="es-ES" dirty="0"/>
        </a:p>
      </dgm:t>
    </dgm:pt>
    <dgm:pt modelId="{0B565AEC-B39A-445E-A84F-AC93289A0160}" type="parTrans" cxnId="{D7C80CA6-6F2A-43F7-AC50-86879506593E}">
      <dgm:prSet/>
      <dgm:spPr/>
      <dgm:t>
        <a:bodyPr/>
        <a:lstStyle/>
        <a:p>
          <a:endParaRPr lang="es-ES"/>
        </a:p>
      </dgm:t>
    </dgm:pt>
    <dgm:pt modelId="{9BE3286C-3AC2-40E2-9F42-4D2E199F6C35}" type="sibTrans" cxnId="{D7C80CA6-6F2A-43F7-AC50-86879506593E}">
      <dgm:prSet/>
      <dgm:spPr/>
      <dgm:t>
        <a:bodyPr/>
        <a:lstStyle/>
        <a:p>
          <a:endParaRPr lang="es-ES"/>
        </a:p>
      </dgm:t>
    </dgm:pt>
    <dgm:pt modelId="{59293304-FA69-4C12-B7F7-3CFFB0070DD4}" type="pres">
      <dgm:prSet presAssocID="{544F601B-1BD4-4095-9B47-61E22A7FBA47}" presName="outerComposite" presStyleCnt="0">
        <dgm:presLayoutVars>
          <dgm:chMax val="5"/>
          <dgm:dir/>
          <dgm:resizeHandles val="exact"/>
        </dgm:presLayoutVars>
      </dgm:prSet>
      <dgm:spPr/>
      <dgm:t>
        <a:bodyPr/>
        <a:lstStyle/>
        <a:p>
          <a:endParaRPr lang="es-ES"/>
        </a:p>
      </dgm:t>
    </dgm:pt>
    <dgm:pt modelId="{BCD6065E-7BF6-46D2-B611-25A282184CB3}" type="pres">
      <dgm:prSet presAssocID="{544F601B-1BD4-4095-9B47-61E22A7FBA47}" presName="dummyMaxCanvas" presStyleCnt="0">
        <dgm:presLayoutVars/>
      </dgm:prSet>
      <dgm:spPr/>
    </dgm:pt>
    <dgm:pt modelId="{E50A9244-1CB9-436F-A3EC-0CF111B13DFC}" type="pres">
      <dgm:prSet presAssocID="{544F601B-1BD4-4095-9B47-61E22A7FBA47}" presName="TwoNodes_1" presStyleLbl="node1" presStyleIdx="0" presStyleCnt="2">
        <dgm:presLayoutVars>
          <dgm:bulletEnabled val="1"/>
        </dgm:presLayoutVars>
      </dgm:prSet>
      <dgm:spPr/>
      <dgm:t>
        <a:bodyPr/>
        <a:lstStyle/>
        <a:p>
          <a:endParaRPr lang="es-ES"/>
        </a:p>
      </dgm:t>
    </dgm:pt>
    <dgm:pt modelId="{05C2AEA5-72D8-4305-AE1E-DE0296F773D1}" type="pres">
      <dgm:prSet presAssocID="{544F601B-1BD4-4095-9B47-61E22A7FBA47}" presName="TwoNodes_2" presStyleLbl="node1" presStyleIdx="1" presStyleCnt="2">
        <dgm:presLayoutVars>
          <dgm:bulletEnabled val="1"/>
        </dgm:presLayoutVars>
      </dgm:prSet>
      <dgm:spPr/>
      <dgm:t>
        <a:bodyPr/>
        <a:lstStyle/>
        <a:p>
          <a:endParaRPr lang="es-ES"/>
        </a:p>
      </dgm:t>
    </dgm:pt>
    <dgm:pt modelId="{997638BE-3166-4F33-A09F-C72CB556FEFD}" type="pres">
      <dgm:prSet presAssocID="{544F601B-1BD4-4095-9B47-61E22A7FBA47}" presName="TwoConn_1-2" presStyleLbl="fgAccFollowNode1" presStyleIdx="0" presStyleCnt="1">
        <dgm:presLayoutVars>
          <dgm:bulletEnabled val="1"/>
        </dgm:presLayoutVars>
      </dgm:prSet>
      <dgm:spPr/>
      <dgm:t>
        <a:bodyPr/>
        <a:lstStyle/>
        <a:p>
          <a:endParaRPr lang="es-ES"/>
        </a:p>
      </dgm:t>
    </dgm:pt>
    <dgm:pt modelId="{68AB00DE-8588-471C-BE7D-D7A746490395}" type="pres">
      <dgm:prSet presAssocID="{544F601B-1BD4-4095-9B47-61E22A7FBA47}" presName="TwoNodes_1_text" presStyleLbl="node1" presStyleIdx="1" presStyleCnt="2">
        <dgm:presLayoutVars>
          <dgm:bulletEnabled val="1"/>
        </dgm:presLayoutVars>
      </dgm:prSet>
      <dgm:spPr/>
      <dgm:t>
        <a:bodyPr/>
        <a:lstStyle/>
        <a:p>
          <a:endParaRPr lang="es-ES"/>
        </a:p>
      </dgm:t>
    </dgm:pt>
    <dgm:pt modelId="{4D23FDD7-44D6-4822-B0E6-3BBDBB677231}" type="pres">
      <dgm:prSet presAssocID="{544F601B-1BD4-4095-9B47-61E22A7FBA47}" presName="TwoNodes_2_text" presStyleLbl="node1" presStyleIdx="1" presStyleCnt="2">
        <dgm:presLayoutVars>
          <dgm:bulletEnabled val="1"/>
        </dgm:presLayoutVars>
      </dgm:prSet>
      <dgm:spPr/>
      <dgm:t>
        <a:bodyPr/>
        <a:lstStyle/>
        <a:p>
          <a:endParaRPr lang="es-ES"/>
        </a:p>
      </dgm:t>
    </dgm:pt>
  </dgm:ptLst>
  <dgm:cxnLst>
    <dgm:cxn modelId="{E5E3CBDC-E50B-49BD-A821-D32AF096475D}" type="presOf" srcId="{BB5E546E-57B9-4487-B704-9D2161AE5CCF}" destId="{05C2AEA5-72D8-4305-AE1E-DE0296F773D1}" srcOrd="0" destOrd="0" presId="urn:microsoft.com/office/officeart/2005/8/layout/vProcess5"/>
    <dgm:cxn modelId="{D7C80CA6-6F2A-43F7-AC50-86879506593E}" srcId="{544F601B-1BD4-4095-9B47-61E22A7FBA47}" destId="{BB5E546E-57B9-4487-B704-9D2161AE5CCF}" srcOrd="1" destOrd="0" parTransId="{0B565AEC-B39A-445E-A84F-AC93289A0160}" sibTransId="{9BE3286C-3AC2-40E2-9F42-4D2E199F6C35}"/>
    <dgm:cxn modelId="{097D857E-759E-4388-99F9-9EDEBE8A71E6}" type="presOf" srcId="{BB5E546E-57B9-4487-B704-9D2161AE5CCF}" destId="{4D23FDD7-44D6-4822-B0E6-3BBDBB677231}" srcOrd="1" destOrd="0" presId="urn:microsoft.com/office/officeart/2005/8/layout/vProcess5"/>
    <dgm:cxn modelId="{A579E77A-4BAD-434A-86B3-5B3A79FACE19}" type="presOf" srcId="{544F601B-1BD4-4095-9B47-61E22A7FBA47}" destId="{59293304-FA69-4C12-B7F7-3CFFB0070DD4}" srcOrd="0" destOrd="0" presId="urn:microsoft.com/office/officeart/2005/8/layout/vProcess5"/>
    <dgm:cxn modelId="{8397A2C9-4853-4393-8993-034A3BC945E6}" type="presOf" srcId="{EF85D0E8-2E26-4E4E-8548-465B74FC4B89}" destId="{E50A9244-1CB9-436F-A3EC-0CF111B13DFC}" srcOrd="0" destOrd="0" presId="urn:microsoft.com/office/officeart/2005/8/layout/vProcess5"/>
    <dgm:cxn modelId="{9195E6FF-A537-43F0-8038-DAA075CBC35E}" type="presOf" srcId="{11E1B8DA-368A-476C-9350-8C07A87788A6}" destId="{997638BE-3166-4F33-A09F-C72CB556FEFD}" srcOrd="0" destOrd="0" presId="urn:microsoft.com/office/officeart/2005/8/layout/vProcess5"/>
    <dgm:cxn modelId="{FB6628BE-E704-4CF5-BA45-50CF299FD2D8}" type="presOf" srcId="{EF85D0E8-2E26-4E4E-8548-465B74FC4B89}" destId="{68AB00DE-8588-471C-BE7D-D7A746490395}" srcOrd="1" destOrd="0" presId="urn:microsoft.com/office/officeart/2005/8/layout/vProcess5"/>
    <dgm:cxn modelId="{0519AEA6-6147-4BBD-BD6D-401A4C8B1BC4}" srcId="{544F601B-1BD4-4095-9B47-61E22A7FBA47}" destId="{EF85D0E8-2E26-4E4E-8548-465B74FC4B89}" srcOrd="0" destOrd="0" parTransId="{A38ACAB7-A075-4AEF-AB8A-D4980B9CF133}" sibTransId="{11E1B8DA-368A-476C-9350-8C07A87788A6}"/>
    <dgm:cxn modelId="{2FE88A99-FBCD-465B-9264-7ECF1517442D}" type="presParOf" srcId="{59293304-FA69-4C12-B7F7-3CFFB0070DD4}" destId="{BCD6065E-7BF6-46D2-B611-25A282184CB3}" srcOrd="0" destOrd="0" presId="urn:microsoft.com/office/officeart/2005/8/layout/vProcess5"/>
    <dgm:cxn modelId="{1A255A12-A4F6-48B6-98CC-E5E38DBB86AF}" type="presParOf" srcId="{59293304-FA69-4C12-B7F7-3CFFB0070DD4}" destId="{E50A9244-1CB9-436F-A3EC-0CF111B13DFC}" srcOrd="1" destOrd="0" presId="urn:microsoft.com/office/officeart/2005/8/layout/vProcess5"/>
    <dgm:cxn modelId="{E978F3B8-9E58-46FB-97A3-5B42B348F385}" type="presParOf" srcId="{59293304-FA69-4C12-B7F7-3CFFB0070DD4}" destId="{05C2AEA5-72D8-4305-AE1E-DE0296F773D1}" srcOrd="2" destOrd="0" presId="urn:microsoft.com/office/officeart/2005/8/layout/vProcess5"/>
    <dgm:cxn modelId="{C0FD287B-5555-4F8A-8907-3FC20EA6894E}" type="presParOf" srcId="{59293304-FA69-4C12-B7F7-3CFFB0070DD4}" destId="{997638BE-3166-4F33-A09F-C72CB556FEFD}" srcOrd="3" destOrd="0" presId="urn:microsoft.com/office/officeart/2005/8/layout/vProcess5"/>
    <dgm:cxn modelId="{D85228AB-4343-49F5-9FEF-EB98F72D79FB}" type="presParOf" srcId="{59293304-FA69-4C12-B7F7-3CFFB0070DD4}" destId="{68AB00DE-8588-471C-BE7D-D7A746490395}" srcOrd="4" destOrd="0" presId="urn:microsoft.com/office/officeart/2005/8/layout/vProcess5"/>
    <dgm:cxn modelId="{A653D46B-E62D-4A68-B1F8-43B2BC61EC13}" type="presParOf" srcId="{59293304-FA69-4C12-B7F7-3CFFB0070DD4}" destId="{4D23FDD7-44D6-4822-B0E6-3BBDBB677231}" srcOrd="5"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942561A-93D2-46CE-9903-B342E9AC6DAD}" type="doc">
      <dgm:prSet loTypeId="urn:microsoft.com/office/officeart/2005/8/layout/process4" loCatId="list" qsTypeId="urn:microsoft.com/office/officeart/2005/8/quickstyle/simple1" qsCatId="simple" csTypeId="urn:microsoft.com/office/officeart/2005/8/colors/accent0_3" csCatId="mainScheme" phldr="1"/>
      <dgm:spPr/>
      <dgm:t>
        <a:bodyPr/>
        <a:lstStyle/>
        <a:p>
          <a:endParaRPr lang="es-ES"/>
        </a:p>
      </dgm:t>
    </dgm:pt>
    <dgm:pt modelId="{93E6FDCA-5038-4BDA-882D-AB0102243E32}">
      <dgm:prSet phldrT="[Texto]"/>
      <dgm:spPr/>
      <dgm:t>
        <a:bodyPr/>
        <a:lstStyle/>
        <a:p>
          <a:r>
            <a:rPr lang="es-MX" dirty="0" smtClean="0">
              <a:latin typeface="+mj-lt"/>
              <a:ea typeface="Calibri" panose="020F0502020204030204" pitchFamily="34" charset="0"/>
              <a:cs typeface="Times New Roman" panose="02020603050405020304" pitchFamily="18" charset="0"/>
            </a:rPr>
            <a:t>Desarrollar sectores productivos específicos </a:t>
          </a:r>
          <a:endParaRPr lang="es-ES" dirty="0"/>
        </a:p>
      </dgm:t>
    </dgm:pt>
    <dgm:pt modelId="{13988AAC-181E-4797-BFF3-757719574F08}" type="parTrans" cxnId="{4371CE9E-AE67-4A5D-8B77-B27B2991ACDD}">
      <dgm:prSet/>
      <dgm:spPr/>
      <dgm:t>
        <a:bodyPr/>
        <a:lstStyle/>
        <a:p>
          <a:endParaRPr lang="es-ES"/>
        </a:p>
      </dgm:t>
    </dgm:pt>
    <dgm:pt modelId="{75E2FD7D-C2D5-49F2-AA00-20FCA938E8DB}" type="sibTrans" cxnId="{4371CE9E-AE67-4A5D-8B77-B27B2991ACDD}">
      <dgm:prSet/>
      <dgm:spPr/>
      <dgm:t>
        <a:bodyPr/>
        <a:lstStyle/>
        <a:p>
          <a:endParaRPr lang="es-ES"/>
        </a:p>
      </dgm:t>
    </dgm:pt>
    <dgm:pt modelId="{86C7FCF0-FE34-4E7B-9472-01523A12B50F}">
      <dgm:prSet/>
      <dgm:spPr/>
      <dgm:t>
        <a:bodyPr/>
        <a:lstStyle/>
        <a:p>
          <a:r>
            <a:rPr lang="es-MX" dirty="0" smtClean="0">
              <a:latin typeface="+mj-lt"/>
              <a:ea typeface="Calibri" panose="020F0502020204030204" pitchFamily="34" charset="0"/>
              <a:cs typeface="Times New Roman" panose="02020603050405020304" pitchFamily="18" charset="0"/>
            </a:rPr>
            <a:t>Atender y solucionar problemas de financiamientos regionales o municipales </a:t>
          </a:r>
        </a:p>
      </dgm:t>
    </dgm:pt>
    <dgm:pt modelId="{11E58798-9671-42C8-9D79-E76316540D69}" type="parTrans" cxnId="{03084971-3928-4E39-B689-B08A31BC5729}">
      <dgm:prSet/>
      <dgm:spPr/>
      <dgm:t>
        <a:bodyPr/>
        <a:lstStyle/>
        <a:p>
          <a:endParaRPr lang="es-ES"/>
        </a:p>
      </dgm:t>
    </dgm:pt>
    <dgm:pt modelId="{B0E94D56-2620-4B42-939E-CA06B321F1DC}" type="sibTrans" cxnId="{03084971-3928-4E39-B689-B08A31BC5729}">
      <dgm:prSet/>
      <dgm:spPr/>
      <dgm:t>
        <a:bodyPr/>
        <a:lstStyle/>
        <a:p>
          <a:endParaRPr lang="es-ES"/>
        </a:p>
      </dgm:t>
    </dgm:pt>
    <dgm:pt modelId="{85ED972B-4515-4927-B72A-5D3A2AC8AC9B}">
      <dgm:prSet/>
      <dgm:spPr/>
      <dgm:t>
        <a:bodyPr/>
        <a:lstStyle/>
        <a:p>
          <a:r>
            <a:rPr lang="es-MX" dirty="0" smtClean="0">
              <a:latin typeface="+mj-lt"/>
              <a:ea typeface="Calibri" panose="020F0502020204030204" pitchFamily="34" charset="0"/>
              <a:cs typeface="Times New Roman" panose="02020603050405020304" pitchFamily="18" charset="0"/>
            </a:rPr>
            <a:t>Fomentar algunas actividades de exportación </a:t>
          </a:r>
          <a:endParaRPr lang="es-MX" dirty="0">
            <a:latin typeface="+mj-lt"/>
            <a:ea typeface="Calibri" panose="020F0502020204030204" pitchFamily="34" charset="0"/>
            <a:cs typeface="Times New Roman" panose="02020603050405020304" pitchFamily="18" charset="0"/>
          </a:endParaRPr>
        </a:p>
      </dgm:t>
    </dgm:pt>
    <dgm:pt modelId="{97B6D23A-0158-4D9B-B89A-590612D18206}" type="parTrans" cxnId="{6A31C41F-6031-4358-949B-4AC066591AB7}">
      <dgm:prSet/>
      <dgm:spPr/>
      <dgm:t>
        <a:bodyPr/>
        <a:lstStyle/>
        <a:p>
          <a:endParaRPr lang="es-ES"/>
        </a:p>
      </dgm:t>
    </dgm:pt>
    <dgm:pt modelId="{285D552B-EDD5-4C83-B93F-F7FC169417BF}" type="sibTrans" cxnId="{6A31C41F-6031-4358-949B-4AC066591AB7}">
      <dgm:prSet/>
      <dgm:spPr/>
      <dgm:t>
        <a:bodyPr/>
        <a:lstStyle/>
        <a:p>
          <a:endParaRPr lang="es-ES"/>
        </a:p>
      </dgm:t>
    </dgm:pt>
    <dgm:pt modelId="{50A7C48F-5491-4F1C-9A67-8AAE7D1F70D3}">
      <dgm:prSet/>
      <dgm:spPr/>
      <dgm:t>
        <a:bodyPr/>
        <a:lstStyle/>
        <a:p>
          <a:r>
            <a:rPr lang="es-MX" dirty="0" smtClean="0">
              <a:latin typeface="+mj-lt"/>
              <a:ea typeface="Calibri" panose="020F0502020204030204" pitchFamily="34" charset="0"/>
              <a:cs typeface="Times New Roman" panose="02020603050405020304" pitchFamily="18" charset="0"/>
            </a:rPr>
            <a:t>Crear nuevas empresas</a:t>
          </a:r>
          <a:endParaRPr lang="es-MX" dirty="0">
            <a:latin typeface="+mj-lt"/>
            <a:ea typeface="Calibri" panose="020F0502020204030204" pitchFamily="34" charset="0"/>
            <a:cs typeface="Times New Roman" panose="02020603050405020304" pitchFamily="18" charset="0"/>
          </a:endParaRPr>
        </a:p>
      </dgm:t>
    </dgm:pt>
    <dgm:pt modelId="{2444A409-8CE9-43E3-AEB4-A84D6809094A}" type="parTrans" cxnId="{0B090CC1-6DD1-4102-900B-BCB242F8EA78}">
      <dgm:prSet/>
      <dgm:spPr/>
      <dgm:t>
        <a:bodyPr/>
        <a:lstStyle/>
        <a:p>
          <a:endParaRPr lang="es-ES"/>
        </a:p>
      </dgm:t>
    </dgm:pt>
    <dgm:pt modelId="{5F94B1A7-F035-48F1-A1F2-A7878B70CE88}" type="sibTrans" cxnId="{0B090CC1-6DD1-4102-900B-BCB242F8EA78}">
      <dgm:prSet/>
      <dgm:spPr/>
      <dgm:t>
        <a:bodyPr/>
        <a:lstStyle/>
        <a:p>
          <a:endParaRPr lang="es-ES"/>
        </a:p>
      </dgm:t>
    </dgm:pt>
    <dgm:pt modelId="{768FB045-2729-4AD4-A382-B8E868ABAF0F}">
      <dgm:prSet/>
      <dgm:spPr/>
      <dgm:t>
        <a:bodyPr/>
        <a:lstStyle/>
        <a:p>
          <a:r>
            <a:rPr lang="es-MX" dirty="0" smtClean="0">
              <a:latin typeface="+mj-lt"/>
              <a:ea typeface="Calibri" panose="020F0502020204030204" pitchFamily="34" charset="0"/>
              <a:cs typeface="Times New Roman" panose="02020603050405020304" pitchFamily="18" charset="0"/>
            </a:rPr>
            <a:t>Apoyar a la pequeña y mediana empresa</a:t>
          </a:r>
          <a:endParaRPr lang="es-MX" dirty="0">
            <a:latin typeface="+mj-lt"/>
            <a:ea typeface="Calibri" panose="020F0502020204030204" pitchFamily="34" charset="0"/>
            <a:cs typeface="Times New Roman" panose="02020603050405020304" pitchFamily="18" charset="0"/>
          </a:endParaRPr>
        </a:p>
      </dgm:t>
    </dgm:pt>
    <dgm:pt modelId="{5C4D6F11-D22F-48C3-A1A2-A4376B2874CF}" type="parTrans" cxnId="{07D97CD9-0740-45CE-96EE-A865BC63C0C7}">
      <dgm:prSet/>
      <dgm:spPr/>
      <dgm:t>
        <a:bodyPr/>
        <a:lstStyle/>
        <a:p>
          <a:endParaRPr lang="es-ES"/>
        </a:p>
      </dgm:t>
    </dgm:pt>
    <dgm:pt modelId="{02AF3217-0E67-4C08-8224-C76C08117AF4}" type="sibTrans" cxnId="{07D97CD9-0740-45CE-96EE-A865BC63C0C7}">
      <dgm:prSet/>
      <dgm:spPr/>
      <dgm:t>
        <a:bodyPr/>
        <a:lstStyle/>
        <a:p>
          <a:endParaRPr lang="es-ES"/>
        </a:p>
      </dgm:t>
    </dgm:pt>
    <dgm:pt modelId="{B22DC9A5-7859-49B1-8673-C39D84336198}">
      <dgm:prSet/>
      <dgm:spPr/>
      <dgm:t>
        <a:bodyPr/>
        <a:lstStyle/>
        <a:p>
          <a:r>
            <a:rPr lang="es-MX" dirty="0" smtClean="0">
              <a:latin typeface="+mj-lt"/>
              <a:ea typeface="Calibri" panose="020F0502020204030204" pitchFamily="34" charset="0"/>
              <a:cs typeface="Times New Roman" panose="02020603050405020304" pitchFamily="18" charset="0"/>
            </a:rPr>
            <a:t>Impulsar los mercados de crédito a la vivienda</a:t>
          </a:r>
          <a:endParaRPr lang="es-MX" dirty="0">
            <a:latin typeface="+mj-lt"/>
            <a:ea typeface="Calibri" panose="020F0502020204030204" pitchFamily="34" charset="0"/>
            <a:cs typeface="Times New Roman" panose="02020603050405020304" pitchFamily="18" charset="0"/>
          </a:endParaRPr>
        </a:p>
      </dgm:t>
    </dgm:pt>
    <dgm:pt modelId="{72057264-4CD6-46CB-B4A6-F48C04FF8C24}" type="parTrans" cxnId="{F9417976-7EE7-4F5D-A0C9-7FEB6D24C7DE}">
      <dgm:prSet/>
      <dgm:spPr/>
      <dgm:t>
        <a:bodyPr/>
        <a:lstStyle/>
        <a:p>
          <a:endParaRPr lang="es-ES"/>
        </a:p>
      </dgm:t>
    </dgm:pt>
    <dgm:pt modelId="{EA2F0BCC-5CD5-44B9-B391-29ADE8D51DB1}" type="sibTrans" cxnId="{F9417976-7EE7-4F5D-A0C9-7FEB6D24C7DE}">
      <dgm:prSet/>
      <dgm:spPr/>
      <dgm:t>
        <a:bodyPr/>
        <a:lstStyle/>
        <a:p>
          <a:endParaRPr lang="es-ES"/>
        </a:p>
      </dgm:t>
    </dgm:pt>
    <dgm:pt modelId="{13D4E8B8-E950-4824-8FA0-3F5A63D936F3}">
      <dgm:prSet/>
      <dgm:spPr/>
      <dgm:t>
        <a:bodyPr/>
        <a:lstStyle/>
        <a:p>
          <a:r>
            <a:rPr lang="es-MX" dirty="0" smtClean="0">
              <a:latin typeface="+mj-lt"/>
              <a:ea typeface="Calibri" panose="020F0502020204030204" pitchFamily="34" charset="0"/>
              <a:cs typeface="Times New Roman" panose="02020603050405020304" pitchFamily="18" charset="0"/>
            </a:rPr>
            <a:t>Desarrollar programas de fomento especiales</a:t>
          </a:r>
          <a:endParaRPr lang="es-MX" dirty="0">
            <a:latin typeface="+mj-lt"/>
            <a:ea typeface="Calibri" panose="020F0502020204030204" pitchFamily="34" charset="0"/>
            <a:cs typeface="Times New Roman" panose="02020603050405020304" pitchFamily="18" charset="0"/>
          </a:endParaRPr>
        </a:p>
      </dgm:t>
    </dgm:pt>
    <dgm:pt modelId="{3E0094EE-7B19-41E5-AD98-A39C11314928}" type="parTrans" cxnId="{36AB79C5-D567-4870-B2B9-CE336EE849BA}">
      <dgm:prSet/>
      <dgm:spPr/>
      <dgm:t>
        <a:bodyPr/>
        <a:lstStyle/>
        <a:p>
          <a:endParaRPr lang="es-ES"/>
        </a:p>
      </dgm:t>
    </dgm:pt>
    <dgm:pt modelId="{24259E61-4811-4E03-BDA2-7FCC3D8D8D72}" type="sibTrans" cxnId="{36AB79C5-D567-4870-B2B9-CE336EE849BA}">
      <dgm:prSet/>
      <dgm:spPr/>
      <dgm:t>
        <a:bodyPr/>
        <a:lstStyle/>
        <a:p>
          <a:endParaRPr lang="es-ES"/>
        </a:p>
      </dgm:t>
    </dgm:pt>
    <dgm:pt modelId="{E21DDF4E-2C86-4A66-B1CB-248573F63A48}" type="pres">
      <dgm:prSet presAssocID="{9942561A-93D2-46CE-9903-B342E9AC6DAD}" presName="Name0" presStyleCnt="0">
        <dgm:presLayoutVars>
          <dgm:dir/>
          <dgm:animLvl val="lvl"/>
          <dgm:resizeHandles val="exact"/>
        </dgm:presLayoutVars>
      </dgm:prSet>
      <dgm:spPr/>
      <dgm:t>
        <a:bodyPr/>
        <a:lstStyle/>
        <a:p>
          <a:endParaRPr lang="es-ES"/>
        </a:p>
      </dgm:t>
    </dgm:pt>
    <dgm:pt modelId="{A5FDDFCB-6BD7-4BE9-B2FD-FC6A13137845}" type="pres">
      <dgm:prSet presAssocID="{13D4E8B8-E950-4824-8FA0-3F5A63D936F3}" presName="boxAndChildren" presStyleCnt="0"/>
      <dgm:spPr/>
    </dgm:pt>
    <dgm:pt modelId="{21612258-7050-43B4-AA64-40DA4BD7A321}" type="pres">
      <dgm:prSet presAssocID="{13D4E8B8-E950-4824-8FA0-3F5A63D936F3}" presName="parentTextBox" presStyleLbl="node1" presStyleIdx="0" presStyleCnt="7"/>
      <dgm:spPr/>
      <dgm:t>
        <a:bodyPr/>
        <a:lstStyle/>
        <a:p>
          <a:endParaRPr lang="es-ES"/>
        </a:p>
      </dgm:t>
    </dgm:pt>
    <dgm:pt modelId="{751194EC-A11F-4AA7-BD15-98A8E3CC0BDE}" type="pres">
      <dgm:prSet presAssocID="{EA2F0BCC-5CD5-44B9-B391-29ADE8D51DB1}" presName="sp" presStyleCnt="0"/>
      <dgm:spPr/>
    </dgm:pt>
    <dgm:pt modelId="{5B1066B4-6168-4640-8D15-94CBD680F990}" type="pres">
      <dgm:prSet presAssocID="{B22DC9A5-7859-49B1-8673-C39D84336198}" presName="arrowAndChildren" presStyleCnt="0"/>
      <dgm:spPr/>
    </dgm:pt>
    <dgm:pt modelId="{4F5DCCE7-369B-40D4-8DC5-A53810A9E73B}" type="pres">
      <dgm:prSet presAssocID="{B22DC9A5-7859-49B1-8673-C39D84336198}" presName="parentTextArrow" presStyleLbl="node1" presStyleIdx="1" presStyleCnt="7"/>
      <dgm:spPr/>
      <dgm:t>
        <a:bodyPr/>
        <a:lstStyle/>
        <a:p>
          <a:endParaRPr lang="es-ES"/>
        </a:p>
      </dgm:t>
    </dgm:pt>
    <dgm:pt modelId="{2AC9DF1B-AB2E-4C1D-8961-8D6E02EF83ED}" type="pres">
      <dgm:prSet presAssocID="{02AF3217-0E67-4C08-8224-C76C08117AF4}" presName="sp" presStyleCnt="0"/>
      <dgm:spPr/>
    </dgm:pt>
    <dgm:pt modelId="{79FD060D-6AE6-4AC8-9591-05F01F4A1B8C}" type="pres">
      <dgm:prSet presAssocID="{768FB045-2729-4AD4-A382-B8E868ABAF0F}" presName="arrowAndChildren" presStyleCnt="0"/>
      <dgm:spPr/>
    </dgm:pt>
    <dgm:pt modelId="{B6D10BAF-56E5-4498-A301-64C4EC7E119E}" type="pres">
      <dgm:prSet presAssocID="{768FB045-2729-4AD4-A382-B8E868ABAF0F}" presName="parentTextArrow" presStyleLbl="node1" presStyleIdx="2" presStyleCnt="7"/>
      <dgm:spPr/>
      <dgm:t>
        <a:bodyPr/>
        <a:lstStyle/>
        <a:p>
          <a:endParaRPr lang="es-ES"/>
        </a:p>
      </dgm:t>
    </dgm:pt>
    <dgm:pt modelId="{B531BF0E-F835-450F-A190-D9F03C6A16A1}" type="pres">
      <dgm:prSet presAssocID="{5F94B1A7-F035-48F1-A1F2-A7878B70CE88}" presName="sp" presStyleCnt="0"/>
      <dgm:spPr/>
    </dgm:pt>
    <dgm:pt modelId="{171F6BD5-0D82-42DE-A92A-0F066A267652}" type="pres">
      <dgm:prSet presAssocID="{50A7C48F-5491-4F1C-9A67-8AAE7D1F70D3}" presName="arrowAndChildren" presStyleCnt="0"/>
      <dgm:spPr/>
    </dgm:pt>
    <dgm:pt modelId="{8E3CE130-D1CF-4BDF-8816-07B6286756EB}" type="pres">
      <dgm:prSet presAssocID="{50A7C48F-5491-4F1C-9A67-8AAE7D1F70D3}" presName="parentTextArrow" presStyleLbl="node1" presStyleIdx="3" presStyleCnt="7"/>
      <dgm:spPr/>
      <dgm:t>
        <a:bodyPr/>
        <a:lstStyle/>
        <a:p>
          <a:endParaRPr lang="es-ES"/>
        </a:p>
      </dgm:t>
    </dgm:pt>
    <dgm:pt modelId="{B59FD20C-66E8-47A3-9CCB-2B896642FEA5}" type="pres">
      <dgm:prSet presAssocID="{285D552B-EDD5-4C83-B93F-F7FC169417BF}" presName="sp" presStyleCnt="0"/>
      <dgm:spPr/>
    </dgm:pt>
    <dgm:pt modelId="{C87A1188-24AA-44EC-A4D8-F719E9C05D36}" type="pres">
      <dgm:prSet presAssocID="{85ED972B-4515-4927-B72A-5D3A2AC8AC9B}" presName="arrowAndChildren" presStyleCnt="0"/>
      <dgm:spPr/>
    </dgm:pt>
    <dgm:pt modelId="{86DA21A5-6D39-440F-AA03-CFE64628CB21}" type="pres">
      <dgm:prSet presAssocID="{85ED972B-4515-4927-B72A-5D3A2AC8AC9B}" presName="parentTextArrow" presStyleLbl="node1" presStyleIdx="4" presStyleCnt="7"/>
      <dgm:spPr/>
      <dgm:t>
        <a:bodyPr/>
        <a:lstStyle/>
        <a:p>
          <a:endParaRPr lang="es-ES"/>
        </a:p>
      </dgm:t>
    </dgm:pt>
    <dgm:pt modelId="{0E3099CE-5233-4757-B761-B4AB2729D7A4}" type="pres">
      <dgm:prSet presAssocID="{B0E94D56-2620-4B42-939E-CA06B321F1DC}" presName="sp" presStyleCnt="0"/>
      <dgm:spPr/>
    </dgm:pt>
    <dgm:pt modelId="{E9DB1B29-7F23-41E6-948B-FE5736129FD1}" type="pres">
      <dgm:prSet presAssocID="{86C7FCF0-FE34-4E7B-9472-01523A12B50F}" presName="arrowAndChildren" presStyleCnt="0"/>
      <dgm:spPr/>
    </dgm:pt>
    <dgm:pt modelId="{3F9082FE-74B0-43EC-B026-BD54DB4ACD14}" type="pres">
      <dgm:prSet presAssocID="{86C7FCF0-FE34-4E7B-9472-01523A12B50F}" presName="parentTextArrow" presStyleLbl="node1" presStyleIdx="5" presStyleCnt="7"/>
      <dgm:spPr/>
      <dgm:t>
        <a:bodyPr/>
        <a:lstStyle/>
        <a:p>
          <a:endParaRPr lang="es-ES"/>
        </a:p>
      </dgm:t>
    </dgm:pt>
    <dgm:pt modelId="{F6A22BF4-C2CC-40DC-9FB6-69CD2F65EF6D}" type="pres">
      <dgm:prSet presAssocID="{75E2FD7D-C2D5-49F2-AA00-20FCA938E8DB}" presName="sp" presStyleCnt="0"/>
      <dgm:spPr/>
    </dgm:pt>
    <dgm:pt modelId="{C3E90758-F300-412A-996A-B1C6819C08EA}" type="pres">
      <dgm:prSet presAssocID="{93E6FDCA-5038-4BDA-882D-AB0102243E32}" presName="arrowAndChildren" presStyleCnt="0"/>
      <dgm:spPr/>
    </dgm:pt>
    <dgm:pt modelId="{8D5A01B0-9375-4D34-BBF9-CEED3D918F61}" type="pres">
      <dgm:prSet presAssocID="{93E6FDCA-5038-4BDA-882D-AB0102243E32}" presName="parentTextArrow" presStyleLbl="node1" presStyleIdx="6" presStyleCnt="7"/>
      <dgm:spPr/>
      <dgm:t>
        <a:bodyPr/>
        <a:lstStyle/>
        <a:p>
          <a:endParaRPr lang="es-ES"/>
        </a:p>
      </dgm:t>
    </dgm:pt>
  </dgm:ptLst>
  <dgm:cxnLst>
    <dgm:cxn modelId="{4371CE9E-AE67-4A5D-8B77-B27B2991ACDD}" srcId="{9942561A-93D2-46CE-9903-B342E9AC6DAD}" destId="{93E6FDCA-5038-4BDA-882D-AB0102243E32}" srcOrd="0" destOrd="0" parTransId="{13988AAC-181E-4797-BFF3-757719574F08}" sibTransId="{75E2FD7D-C2D5-49F2-AA00-20FCA938E8DB}"/>
    <dgm:cxn modelId="{07D97CD9-0740-45CE-96EE-A865BC63C0C7}" srcId="{9942561A-93D2-46CE-9903-B342E9AC6DAD}" destId="{768FB045-2729-4AD4-A382-B8E868ABAF0F}" srcOrd="4" destOrd="0" parTransId="{5C4D6F11-D22F-48C3-A1A2-A4376B2874CF}" sibTransId="{02AF3217-0E67-4C08-8224-C76C08117AF4}"/>
    <dgm:cxn modelId="{03084971-3928-4E39-B689-B08A31BC5729}" srcId="{9942561A-93D2-46CE-9903-B342E9AC6DAD}" destId="{86C7FCF0-FE34-4E7B-9472-01523A12B50F}" srcOrd="1" destOrd="0" parTransId="{11E58798-9671-42C8-9D79-E76316540D69}" sibTransId="{B0E94D56-2620-4B42-939E-CA06B321F1DC}"/>
    <dgm:cxn modelId="{6A31C41F-6031-4358-949B-4AC066591AB7}" srcId="{9942561A-93D2-46CE-9903-B342E9AC6DAD}" destId="{85ED972B-4515-4927-B72A-5D3A2AC8AC9B}" srcOrd="2" destOrd="0" parTransId="{97B6D23A-0158-4D9B-B89A-590612D18206}" sibTransId="{285D552B-EDD5-4C83-B93F-F7FC169417BF}"/>
    <dgm:cxn modelId="{442C2097-245F-43B1-8AF2-FF4962BC5A0E}" type="presOf" srcId="{86C7FCF0-FE34-4E7B-9472-01523A12B50F}" destId="{3F9082FE-74B0-43EC-B026-BD54DB4ACD14}" srcOrd="0" destOrd="0" presId="urn:microsoft.com/office/officeart/2005/8/layout/process4"/>
    <dgm:cxn modelId="{F3AB2BF9-D463-4DF4-98BF-3029A38707C5}" type="presOf" srcId="{85ED972B-4515-4927-B72A-5D3A2AC8AC9B}" destId="{86DA21A5-6D39-440F-AA03-CFE64628CB21}" srcOrd="0" destOrd="0" presId="urn:microsoft.com/office/officeart/2005/8/layout/process4"/>
    <dgm:cxn modelId="{EC601846-550E-4333-A66C-06D1481EA9BE}" type="presOf" srcId="{50A7C48F-5491-4F1C-9A67-8AAE7D1F70D3}" destId="{8E3CE130-D1CF-4BDF-8816-07B6286756EB}" srcOrd="0" destOrd="0" presId="urn:microsoft.com/office/officeart/2005/8/layout/process4"/>
    <dgm:cxn modelId="{1B18DB42-B2CF-4FD7-A7FC-9888E1C049B8}" type="presOf" srcId="{13D4E8B8-E950-4824-8FA0-3F5A63D936F3}" destId="{21612258-7050-43B4-AA64-40DA4BD7A321}" srcOrd="0" destOrd="0" presId="urn:microsoft.com/office/officeart/2005/8/layout/process4"/>
    <dgm:cxn modelId="{36C7EB32-A8C2-402A-8F6B-3E8373766685}" type="presOf" srcId="{768FB045-2729-4AD4-A382-B8E868ABAF0F}" destId="{B6D10BAF-56E5-4498-A301-64C4EC7E119E}" srcOrd="0" destOrd="0" presId="urn:microsoft.com/office/officeart/2005/8/layout/process4"/>
    <dgm:cxn modelId="{0B090CC1-6DD1-4102-900B-BCB242F8EA78}" srcId="{9942561A-93D2-46CE-9903-B342E9AC6DAD}" destId="{50A7C48F-5491-4F1C-9A67-8AAE7D1F70D3}" srcOrd="3" destOrd="0" parTransId="{2444A409-8CE9-43E3-AEB4-A84D6809094A}" sibTransId="{5F94B1A7-F035-48F1-A1F2-A7878B70CE88}"/>
    <dgm:cxn modelId="{BBF99A19-6599-401F-9B46-4FF4F1DD1294}" type="presOf" srcId="{9942561A-93D2-46CE-9903-B342E9AC6DAD}" destId="{E21DDF4E-2C86-4A66-B1CB-248573F63A48}" srcOrd="0" destOrd="0" presId="urn:microsoft.com/office/officeart/2005/8/layout/process4"/>
    <dgm:cxn modelId="{36AB79C5-D567-4870-B2B9-CE336EE849BA}" srcId="{9942561A-93D2-46CE-9903-B342E9AC6DAD}" destId="{13D4E8B8-E950-4824-8FA0-3F5A63D936F3}" srcOrd="6" destOrd="0" parTransId="{3E0094EE-7B19-41E5-AD98-A39C11314928}" sibTransId="{24259E61-4811-4E03-BDA2-7FCC3D8D8D72}"/>
    <dgm:cxn modelId="{F9417976-7EE7-4F5D-A0C9-7FEB6D24C7DE}" srcId="{9942561A-93D2-46CE-9903-B342E9AC6DAD}" destId="{B22DC9A5-7859-49B1-8673-C39D84336198}" srcOrd="5" destOrd="0" parTransId="{72057264-4CD6-46CB-B4A6-F48C04FF8C24}" sibTransId="{EA2F0BCC-5CD5-44B9-B391-29ADE8D51DB1}"/>
    <dgm:cxn modelId="{10CC0BE8-D8BA-4AF0-A70A-82A8758EC913}" type="presOf" srcId="{B22DC9A5-7859-49B1-8673-C39D84336198}" destId="{4F5DCCE7-369B-40D4-8DC5-A53810A9E73B}" srcOrd="0" destOrd="0" presId="urn:microsoft.com/office/officeart/2005/8/layout/process4"/>
    <dgm:cxn modelId="{6D4B00E1-51BC-416F-B57A-A4FACCD3D558}" type="presOf" srcId="{93E6FDCA-5038-4BDA-882D-AB0102243E32}" destId="{8D5A01B0-9375-4D34-BBF9-CEED3D918F61}" srcOrd="0" destOrd="0" presId="urn:microsoft.com/office/officeart/2005/8/layout/process4"/>
    <dgm:cxn modelId="{D2C07702-F1E1-4CD0-8241-6B6D318C4C84}" type="presParOf" srcId="{E21DDF4E-2C86-4A66-B1CB-248573F63A48}" destId="{A5FDDFCB-6BD7-4BE9-B2FD-FC6A13137845}" srcOrd="0" destOrd="0" presId="urn:microsoft.com/office/officeart/2005/8/layout/process4"/>
    <dgm:cxn modelId="{3269BAFF-303B-4030-970A-C1020BFA5868}" type="presParOf" srcId="{A5FDDFCB-6BD7-4BE9-B2FD-FC6A13137845}" destId="{21612258-7050-43B4-AA64-40DA4BD7A321}" srcOrd="0" destOrd="0" presId="urn:microsoft.com/office/officeart/2005/8/layout/process4"/>
    <dgm:cxn modelId="{32DE5520-D673-4DD7-AE54-1DBC64F97348}" type="presParOf" srcId="{E21DDF4E-2C86-4A66-B1CB-248573F63A48}" destId="{751194EC-A11F-4AA7-BD15-98A8E3CC0BDE}" srcOrd="1" destOrd="0" presId="urn:microsoft.com/office/officeart/2005/8/layout/process4"/>
    <dgm:cxn modelId="{6898FE1F-779B-44F0-9C8A-A8B8E3E7DCC4}" type="presParOf" srcId="{E21DDF4E-2C86-4A66-B1CB-248573F63A48}" destId="{5B1066B4-6168-4640-8D15-94CBD680F990}" srcOrd="2" destOrd="0" presId="urn:microsoft.com/office/officeart/2005/8/layout/process4"/>
    <dgm:cxn modelId="{4706B9D1-0C98-4D73-BA01-FF48C818EB83}" type="presParOf" srcId="{5B1066B4-6168-4640-8D15-94CBD680F990}" destId="{4F5DCCE7-369B-40D4-8DC5-A53810A9E73B}" srcOrd="0" destOrd="0" presId="urn:microsoft.com/office/officeart/2005/8/layout/process4"/>
    <dgm:cxn modelId="{B1A9686A-3B14-42BF-91E3-77EA237166D5}" type="presParOf" srcId="{E21DDF4E-2C86-4A66-B1CB-248573F63A48}" destId="{2AC9DF1B-AB2E-4C1D-8961-8D6E02EF83ED}" srcOrd="3" destOrd="0" presId="urn:microsoft.com/office/officeart/2005/8/layout/process4"/>
    <dgm:cxn modelId="{CF62A749-D4B5-4FBD-8D78-690467437F0B}" type="presParOf" srcId="{E21DDF4E-2C86-4A66-B1CB-248573F63A48}" destId="{79FD060D-6AE6-4AC8-9591-05F01F4A1B8C}" srcOrd="4" destOrd="0" presId="urn:microsoft.com/office/officeart/2005/8/layout/process4"/>
    <dgm:cxn modelId="{FFAF0873-155F-454D-8387-36AC94124B4E}" type="presParOf" srcId="{79FD060D-6AE6-4AC8-9591-05F01F4A1B8C}" destId="{B6D10BAF-56E5-4498-A301-64C4EC7E119E}" srcOrd="0" destOrd="0" presId="urn:microsoft.com/office/officeart/2005/8/layout/process4"/>
    <dgm:cxn modelId="{ADF83F20-B026-4CD2-BC76-9747083CBB4F}" type="presParOf" srcId="{E21DDF4E-2C86-4A66-B1CB-248573F63A48}" destId="{B531BF0E-F835-450F-A190-D9F03C6A16A1}" srcOrd="5" destOrd="0" presId="urn:microsoft.com/office/officeart/2005/8/layout/process4"/>
    <dgm:cxn modelId="{45AAC25A-0178-4C9A-87C2-595DF46C60DB}" type="presParOf" srcId="{E21DDF4E-2C86-4A66-B1CB-248573F63A48}" destId="{171F6BD5-0D82-42DE-A92A-0F066A267652}" srcOrd="6" destOrd="0" presId="urn:microsoft.com/office/officeart/2005/8/layout/process4"/>
    <dgm:cxn modelId="{00A9DD95-C336-41F8-8A21-77ABC77BC6AA}" type="presParOf" srcId="{171F6BD5-0D82-42DE-A92A-0F066A267652}" destId="{8E3CE130-D1CF-4BDF-8816-07B6286756EB}" srcOrd="0" destOrd="0" presId="urn:microsoft.com/office/officeart/2005/8/layout/process4"/>
    <dgm:cxn modelId="{96153DBC-B602-4710-B5AB-C9A2003F91B6}" type="presParOf" srcId="{E21DDF4E-2C86-4A66-B1CB-248573F63A48}" destId="{B59FD20C-66E8-47A3-9CCB-2B896642FEA5}" srcOrd="7" destOrd="0" presId="urn:microsoft.com/office/officeart/2005/8/layout/process4"/>
    <dgm:cxn modelId="{412BB992-43A3-48BC-B639-7203AF6889EA}" type="presParOf" srcId="{E21DDF4E-2C86-4A66-B1CB-248573F63A48}" destId="{C87A1188-24AA-44EC-A4D8-F719E9C05D36}" srcOrd="8" destOrd="0" presId="urn:microsoft.com/office/officeart/2005/8/layout/process4"/>
    <dgm:cxn modelId="{BA5EC5EB-0134-45AC-BCCF-3DE7197539D7}" type="presParOf" srcId="{C87A1188-24AA-44EC-A4D8-F719E9C05D36}" destId="{86DA21A5-6D39-440F-AA03-CFE64628CB21}" srcOrd="0" destOrd="0" presId="urn:microsoft.com/office/officeart/2005/8/layout/process4"/>
    <dgm:cxn modelId="{28D4EB3D-0C48-4CB4-AFE2-6090DD048706}" type="presParOf" srcId="{E21DDF4E-2C86-4A66-B1CB-248573F63A48}" destId="{0E3099CE-5233-4757-B761-B4AB2729D7A4}" srcOrd="9" destOrd="0" presId="urn:microsoft.com/office/officeart/2005/8/layout/process4"/>
    <dgm:cxn modelId="{DB6F669A-4F99-4AF8-8679-20BB3F661876}" type="presParOf" srcId="{E21DDF4E-2C86-4A66-B1CB-248573F63A48}" destId="{E9DB1B29-7F23-41E6-948B-FE5736129FD1}" srcOrd="10" destOrd="0" presId="urn:microsoft.com/office/officeart/2005/8/layout/process4"/>
    <dgm:cxn modelId="{D6B2606D-8C5A-4D96-990D-83700CE6FE34}" type="presParOf" srcId="{E9DB1B29-7F23-41E6-948B-FE5736129FD1}" destId="{3F9082FE-74B0-43EC-B026-BD54DB4ACD14}" srcOrd="0" destOrd="0" presId="urn:microsoft.com/office/officeart/2005/8/layout/process4"/>
    <dgm:cxn modelId="{713F85FA-C61B-45E1-B0FB-E2142D14684C}" type="presParOf" srcId="{E21DDF4E-2C86-4A66-B1CB-248573F63A48}" destId="{F6A22BF4-C2CC-40DC-9FB6-69CD2F65EF6D}" srcOrd="11" destOrd="0" presId="urn:microsoft.com/office/officeart/2005/8/layout/process4"/>
    <dgm:cxn modelId="{E3BD5433-DC78-4DAC-94C4-0026F2657B72}" type="presParOf" srcId="{E21DDF4E-2C86-4A66-B1CB-248573F63A48}" destId="{C3E90758-F300-412A-996A-B1C6819C08EA}" srcOrd="12" destOrd="0" presId="urn:microsoft.com/office/officeart/2005/8/layout/process4"/>
    <dgm:cxn modelId="{9171F8E0-C0B6-42BB-A974-71EF4317A43A}" type="presParOf" srcId="{C3E90758-F300-412A-996A-B1C6819C08EA}" destId="{8D5A01B0-9375-4D34-BBF9-CEED3D918F61}"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B116FDC-B528-445D-A7B8-B46752AB79B9}"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ES"/>
        </a:p>
      </dgm:t>
    </dgm:pt>
    <dgm:pt modelId="{7272250B-B2FD-440C-8298-CED655CBA766}">
      <dgm:prSet phldrT="[Texto]" custT="1"/>
      <dgm:spPr/>
      <dgm:t>
        <a:bodyPr/>
        <a:lstStyle/>
        <a:p>
          <a:r>
            <a:rPr lang="es-MX" sz="2400" b="1" dirty="0" smtClean="0">
              <a:latin typeface="+mj-lt"/>
            </a:rPr>
            <a:t>¿Qué operaciones realizan?</a:t>
          </a:r>
          <a:endParaRPr lang="es-ES" sz="2400" dirty="0">
            <a:latin typeface="+mj-lt"/>
          </a:endParaRPr>
        </a:p>
      </dgm:t>
    </dgm:pt>
    <dgm:pt modelId="{0FBFC29A-D5A2-4D83-8CF7-A4C1E7151280}" type="parTrans" cxnId="{B2C8CE38-3075-4BE6-A914-1581394539F4}">
      <dgm:prSet/>
      <dgm:spPr/>
      <dgm:t>
        <a:bodyPr/>
        <a:lstStyle/>
        <a:p>
          <a:endParaRPr lang="es-ES"/>
        </a:p>
      </dgm:t>
    </dgm:pt>
    <dgm:pt modelId="{17678EC2-1D03-481E-93D8-066AE1161AF3}" type="sibTrans" cxnId="{B2C8CE38-3075-4BE6-A914-1581394539F4}">
      <dgm:prSet/>
      <dgm:spPr/>
      <dgm:t>
        <a:bodyPr/>
        <a:lstStyle/>
        <a:p>
          <a:endParaRPr lang="es-ES"/>
        </a:p>
      </dgm:t>
    </dgm:pt>
    <dgm:pt modelId="{DE4E017D-6B9D-41F6-ABCC-097F87DE23A7}">
      <dgm:prSet phldrT="[Texto]" custT="1"/>
      <dgm:spPr/>
      <dgm:t>
        <a:bodyPr/>
        <a:lstStyle/>
        <a:p>
          <a:pPr algn="just"/>
          <a:r>
            <a:rPr lang="es-MX" sz="2000" dirty="0" smtClean="0">
              <a:latin typeface="+mj-lt"/>
            </a:rPr>
            <a:t>Además de las operaciones que lleva a cabo la Banca Múltiple, y de acuerdo con la LIC, los Bancos de Desarrollo pueden realizar las operaciones que sean necesarias para la adecuada atención del sector de la economía que atienden, conforme lo que determinen sus Leyes Orgánicas, así como actuar como bancos de “segundo piso”. </a:t>
          </a:r>
          <a:endParaRPr lang="es-ES" sz="2000" dirty="0">
            <a:latin typeface="+mj-lt"/>
          </a:endParaRPr>
        </a:p>
      </dgm:t>
    </dgm:pt>
    <dgm:pt modelId="{710B7D0F-D692-494E-AF9E-6329D5FC296F}" type="parTrans" cxnId="{0C0D987E-F555-4909-8691-256D0C04C2E3}">
      <dgm:prSet/>
      <dgm:spPr/>
      <dgm:t>
        <a:bodyPr/>
        <a:lstStyle/>
        <a:p>
          <a:endParaRPr lang="es-ES"/>
        </a:p>
      </dgm:t>
    </dgm:pt>
    <dgm:pt modelId="{F1FACA2A-97BC-4505-8EA3-78C0ABDD44FA}" type="sibTrans" cxnId="{0C0D987E-F555-4909-8691-256D0C04C2E3}">
      <dgm:prSet/>
      <dgm:spPr/>
      <dgm:t>
        <a:bodyPr/>
        <a:lstStyle/>
        <a:p>
          <a:endParaRPr lang="es-ES"/>
        </a:p>
      </dgm:t>
    </dgm:pt>
    <dgm:pt modelId="{914006F7-F02D-4B49-939A-D541F7BF288B}">
      <dgm:prSet phldrT="[Texto]" custT="1"/>
      <dgm:spPr/>
      <dgm:t>
        <a:bodyPr/>
        <a:lstStyle/>
        <a:p>
          <a:r>
            <a:rPr lang="es-MX" sz="2400" b="1" dirty="0" smtClean="0">
              <a:latin typeface="+mj-lt"/>
            </a:rPr>
            <a:t>¿Por qué se les dice bancos de segundo piso?</a:t>
          </a:r>
          <a:endParaRPr lang="es-ES" sz="2400" dirty="0">
            <a:latin typeface="+mj-lt"/>
          </a:endParaRPr>
        </a:p>
      </dgm:t>
    </dgm:pt>
    <dgm:pt modelId="{753E9918-8A76-45F2-9067-628402F35833}" type="parTrans" cxnId="{3A2D3D95-361D-46C5-99BF-782033C74F33}">
      <dgm:prSet/>
      <dgm:spPr/>
      <dgm:t>
        <a:bodyPr/>
        <a:lstStyle/>
        <a:p>
          <a:endParaRPr lang="es-ES"/>
        </a:p>
      </dgm:t>
    </dgm:pt>
    <dgm:pt modelId="{5D6C0A87-066A-4BFC-B42C-F85ACF13C86D}" type="sibTrans" cxnId="{3A2D3D95-361D-46C5-99BF-782033C74F33}">
      <dgm:prSet/>
      <dgm:spPr/>
      <dgm:t>
        <a:bodyPr/>
        <a:lstStyle/>
        <a:p>
          <a:endParaRPr lang="es-ES"/>
        </a:p>
      </dgm:t>
    </dgm:pt>
    <dgm:pt modelId="{4DB5EB26-A5D2-4577-8928-AF0040556B05}">
      <dgm:prSet phldrT="[Texto]" custT="1"/>
      <dgm:spPr/>
      <dgm:t>
        <a:bodyPr/>
        <a:lstStyle/>
        <a:p>
          <a:pPr algn="just">
            <a:tabLst>
              <a:tab pos="3146425" algn="l"/>
            </a:tabLst>
          </a:pPr>
          <a:r>
            <a:rPr lang="es-MX" sz="2000" dirty="0" smtClean="0">
              <a:latin typeface="+mj-lt"/>
            </a:rPr>
            <a:t>Porque los servicios que ofrece la Banca de Desarrollo pueden ser proporcionados a través de la Banca Múltiple o bancos comerciales, así como de otros intermediarios financieros no bancarios, que quedan en primer lugar ante las empresas o usuarios que solicitan un crédito o un préstamo. </a:t>
          </a:r>
          <a:endParaRPr lang="es-ES" sz="2000" dirty="0">
            <a:latin typeface="+mj-lt"/>
          </a:endParaRPr>
        </a:p>
      </dgm:t>
    </dgm:pt>
    <dgm:pt modelId="{B4E8FE5D-0549-4C95-AC7F-B7CB0A60E461}" type="parTrans" cxnId="{D0A89A01-651F-4BC9-B1DB-F21EE1350DA9}">
      <dgm:prSet/>
      <dgm:spPr/>
      <dgm:t>
        <a:bodyPr/>
        <a:lstStyle/>
        <a:p>
          <a:endParaRPr lang="es-ES"/>
        </a:p>
      </dgm:t>
    </dgm:pt>
    <dgm:pt modelId="{FE6E93C9-E666-403B-A16C-DE5CDCFDE96F}" type="sibTrans" cxnId="{D0A89A01-651F-4BC9-B1DB-F21EE1350DA9}">
      <dgm:prSet/>
      <dgm:spPr/>
      <dgm:t>
        <a:bodyPr/>
        <a:lstStyle/>
        <a:p>
          <a:endParaRPr lang="es-ES"/>
        </a:p>
      </dgm:t>
    </dgm:pt>
    <dgm:pt modelId="{5DC79D59-3DF7-40BC-A13D-182F96D20F76}" type="pres">
      <dgm:prSet presAssocID="{7B116FDC-B528-445D-A7B8-B46752AB79B9}" presName="linear" presStyleCnt="0">
        <dgm:presLayoutVars>
          <dgm:animLvl val="lvl"/>
          <dgm:resizeHandles val="exact"/>
        </dgm:presLayoutVars>
      </dgm:prSet>
      <dgm:spPr/>
      <dgm:t>
        <a:bodyPr/>
        <a:lstStyle/>
        <a:p>
          <a:endParaRPr lang="es-ES"/>
        </a:p>
      </dgm:t>
    </dgm:pt>
    <dgm:pt modelId="{9FD42AAB-BF68-4B13-922A-49A8E2DC3A4A}" type="pres">
      <dgm:prSet presAssocID="{7272250B-B2FD-440C-8298-CED655CBA766}" presName="parentText" presStyleLbl="node1" presStyleIdx="0" presStyleCnt="2">
        <dgm:presLayoutVars>
          <dgm:chMax val="0"/>
          <dgm:bulletEnabled val="1"/>
        </dgm:presLayoutVars>
      </dgm:prSet>
      <dgm:spPr/>
      <dgm:t>
        <a:bodyPr/>
        <a:lstStyle/>
        <a:p>
          <a:endParaRPr lang="es-ES"/>
        </a:p>
      </dgm:t>
    </dgm:pt>
    <dgm:pt modelId="{680B5C58-6EB5-44B7-BDE6-F44AD3D88BA5}" type="pres">
      <dgm:prSet presAssocID="{7272250B-B2FD-440C-8298-CED655CBA766}" presName="childText" presStyleLbl="revTx" presStyleIdx="0" presStyleCnt="2">
        <dgm:presLayoutVars>
          <dgm:bulletEnabled val="1"/>
        </dgm:presLayoutVars>
      </dgm:prSet>
      <dgm:spPr/>
      <dgm:t>
        <a:bodyPr/>
        <a:lstStyle/>
        <a:p>
          <a:endParaRPr lang="es-ES"/>
        </a:p>
      </dgm:t>
    </dgm:pt>
    <dgm:pt modelId="{AD184874-903D-4183-84A5-B396751A71C0}" type="pres">
      <dgm:prSet presAssocID="{914006F7-F02D-4B49-939A-D541F7BF288B}" presName="parentText" presStyleLbl="node1" presStyleIdx="1" presStyleCnt="2">
        <dgm:presLayoutVars>
          <dgm:chMax val="0"/>
          <dgm:bulletEnabled val="1"/>
        </dgm:presLayoutVars>
      </dgm:prSet>
      <dgm:spPr/>
      <dgm:t>
        <a:bodyPr/>
        <a:lstStyle/>
        <a:p>
          <a:endParaRPr lang="es-ES"/>
        </a:p>
      </dgm:t>
    </dgm:pt>
    <dgm:pt modelId="{0C491D24-0395-462D-A27B-A5BB257DF756}" type="pres">
      <dgm:prSet presAssocID="{914006F7-F02D-4B49-939A-D541F7BF288B}" presName="childText" presStyleLbl="revTx" presStyleIdx="1" presStyleCnt="2">
        <dgm:presLayoutVars>
          <dgm:bulletEnabled val="1"/>
        </dgm:presLayoutVars>
      </dgm:prSet>
      <dgm:spPr/>
      <dgm:t>
        <a:bodyPr/>
        <a:lstStyle/>
        <a:p>
          <a:endParaRPr lang="es-ES"/>
        </a:p>
      </dgm:t>
    </dgm:pt>
  </dgm:ptLst>
  <dgm:cxnLst>
    <dgm:cxn modelId="{F1D434F0-CA3A-4CEC-B48E-DFF1F1AF8387}" type="presOf" srcId="{7B116FDC-B528-445D-A7B8-B46752AB79B9}" destId="{5DC79D59-3DF7-40BC-A13D-182F96D20F76}" srcOrd="0" destOrd="0" presId="urn:microsoft.com/office/officeart/2005/8/layout/vList2"/>
    <dgm:cxn modelId="{3A2D3D95-361D-46C5-99BF-782033C74F33}" srcId="{7B116FDC-B528-445D-A7B8-B46752AB79B9}" destId="{914006F7-F02D-4B49-939A-D541F7BF288B}" srcOrd="1" destOrd="0" parTransId="{753E9918-8A76-45F2-9067-628402F35833}" sibTransId="{5D6C0A87-066A-4BFC-B42C-F85ACF13C86D}"/>
    <dgm:cxn modelId="{1616FC53-6B89-4551-8DEE-09869755386A}" type="presOf" srcId="{914006F7-F02D-4B49-939A-D541F7BF288B}" destId="{AD184874-903D-4183-84A5-B396751A71C0}" srcOrd="0" destOrd="0" presId="urn:microsoft.com/office/officeart/2005/8/layout/vList2"/>
    <dgm:cxn modelId="{B2C8CE38-3075-4BE6-A914-1581394539F4}" srcId="{7B116FDC-B528-445D-A7B8-B46752AB79B9}" destId="{7272250B-B2FD-440C-8298-CED655CBA766}" srcOrd="0" destOrd="0" parTransId="{0FBFC29A-D5A2-4D83-8CF7-A4C1E7151280}" sibTransId="{17678EC2-1D03-481E-93D8-066AE1161AF3}"/>
    <dgm:cxn modelId="{0C0D987E-F555-4909-8691-256D0C04C2E3}" srcId="{7272250B-B2FD-440C-8298-CED655CBA766}" destId="{DE4E017D-6B9D-41F6-ABCC-097F87DE23A7}" srcOrd="0" destOrd="0" parTransId="{710B7D0F-D692-494E-AF9E-6329D5FC296F}" sibTransId="{F1FACA2A-97BC-4505-8EA3-78C0ABDD44FA}"/>
    <dgm:cxn modelId="{3027058B-39B7-46F1-9275-A87B829AEE44}" type="presOf" srcId="{7272250B-B2FD-440C-8298-CED655CBA766}" destId="{9FD42AAB-BF68-4B13-922A-49A8E2DC3A4A}" srcOrd="0" destOrd="0" presId="urn:microsoft.com/office/officeart/2005/8/layout/vList2"/>
    <dgm:cxn modelId="{08484B3A-15D0-4616-9C9B-B06C621A0C3D}" type="presOf" srcId="{4DB5EB26-A5D2-4577-8928-AF0040556B05}" destId="{0C491D24-0395-462D-A27B-A5BB257DF756}" srcOrd="0" destOrd="0" presId="urn:microsoft.com/office/officeart/2005/8/layout/vList2"/>
    <dgm:cxn modelId="{D0A89A01-651F-4BC9-B1DB-F21EE1350DA9}" srcId="{914006F7-F02D-4B49-939A-D541F7BF288B}" destId="{4DB5EB26-A5D2-4577-8928-AF0040556B05}" srcOrd="0" destOrd="0" parTransId="{B4E8FE5D-0549-4C95-AC7F-B7CB0A60E461}" sibTransId="{FE6E93C9-E666-403B-A16C-DE5CDCFDE96F}"/>
    <dgm:cxn modelId="{731AEA68-3614-43AA-BDC4-87D5B754208B}" type="presOf" srcId="{DE4E017D-6B9D-41F6-ABCC-097F87DE23A7}" destId="{680B5C58-6EB5-44B7-BDE6-F44AD3D88BA5}" srcOrd="0" destOrd="0" presId="urn:microsoft.com/office/officeart/2005/8/layout/vList2"/>
    <dgm:cxn modelId="{F7B6C6BA-8D2C-48F7-9102-EFD3AB840704}" type="presParOf" srcId="{5DC79D59-3DF7-40BC-A13D-182F96D20F76}" destId="{9FD42AAB-BF68-4B13-922A-49A8E2DC3A4A}" srcOrd="0" destOrd="0" presId="urn:microsoft.com/office/officeart/2005/8/layout/vList2"/>
    <dgm:cxn modelId="{B4F2FF13-E2C5-43F0-A7E8-1EA2E3280160}" type="presParOf" srcId="{5DC79D59-3DF7-40BC-A13D-182F96D20F76}" destId="{680B5C58-6EB5-44B7-BDE6-F44AD3D88BA5}" srcOrd="1" destOrd="0" presId="urn:microsoft.com/office/officeart/2005/8/layout/vList2"/>
    <dgm:cxn modelId="{BE11FF43-BD70-4D63-BD09-F387F8B3DE1F}" type="presParOf" srcId="{5DC79D59-3DF7-40BC-A13D-182F96D20F76}" destId="{AD184874-903D-4183-84A5-B396751A71C0}" srcOrd="2" destOrd="0" presId="urn:microsoft.com/office/officeart/2005/8/layout/vList2"/>
    <dgm:cxn modelId="{1B783B51-4185-43BC-88A8-81BB20AF8890}" type="presParOf" srcId="{5DC79D59-3DF7-40BC-A13D-182F96D20F76}" destId="{0C491D24-0395-462D-A27B-A5BB257DF756}"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4B688-BF1B-4619-A6B0-6D07DAD646C2}">
      <dsp:nvSpPr>
        <dsp:cNvPr id="0" name=""/>
        <dsp:cNvSpPr/>
      </dsp:nvSpPr>
      <dsp:spPr>
        <a:xfrm>
          <a:off x="877975" y="249801"/>
          <a:ext cx="4317429" cy="1349196"/>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3856"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latin typeface="Arial"/>
              <a:ea typeface="Calibri"/>
              <a:cs typeface="Arial"/>
            </a:rPr>
            <a:t> Instituciones de Banca Múltiple</a:t>
          </a:r>
          <a:endParaRPr lang="es-ES" sz="2800" kern="1200" dirty="0"/>
        </a:p>
      </dsp:txBody>
      <dsp:txXfrm>
        <a:off x="877975" y="249801"/>
        <a:ext cx="4317429" cy="1349196"/>
      </dsp:txXfrm>
    </dsp:sp>
    <dsp:sp modelId="{CCC74CD2-97A5-42B6-B155-81BAA54249E3}">
      <dsp:nvSpPr>
        <dsp:cNvPr id="0" name=""/>
        <dsp:cNvSpPr/>
      </dsp:nvSpPr>
      <dsp:spPr>
        <a:xfrm>
          <a:off x="590095" y="54917"/>
          <a:ext cx="1160411" cy="1416656"/>
        </a:xfrm>
        <a:prstGeom prst="rect">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7B6D0C-E443-4B1A-A1EB-671E8475549B}">
      <dsp:nvSpPr>
        <dsp:cNvPr id="0" name=""/>
        <dsp:cNvSpPr/>
      </dsp:nvSpPr>
      <dsp:spPr>
        <a:xfrm>
          <a:off x="879049" y="1948289"/>
          <a:ext cx="4317429" cy="1349196"/>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3856"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latin typeface="Arial"/>
              <a:ea typeface="Calibri"/>
              <a:cs typeface="Arial"/>
            </a:rPr>
            <a:t> Instituciones de Banca de Desarrollo</a:t>
          </a:r>
          <a:endParaRPr lang="es-ES" sz="2800" kern="1200" dirty="0"/>
        </a:p>
      </dsp:txBody>
      <dsp:txXfrm>
        <a:off x="879049" y="1948289"/>
        <a:ext cx="4317429" cy="1349196"/>
      </dsp:txXfrm>
    </dsp:sp>
    <dsp:sp modelId="{A49DF395-A03B-4641-AC56-6E2B5E142C45}">
      <dsp:nvSpPr>
        <dsp:cNvPr id="0" name=""/>
        <dsp:cNvSpPr/>
      </dsp:nvSpPr>
      <dsp:spPr>
        <a:xfrm>
          <a:off x="589021" y="1753406"/>
          <a:ext cx="1164708" cy="1416656"/>
        </a:xfrm>
        <a:prstGeom prst="rect">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198339-36A0-4882-8C52-4238813DF46C}">
      <dsp:nvSpPr>
        <dsp:cNvPr id="0" name=""/>
        <dsp:cNvSpPr/>
      </dsp:nvSpPr>
      <dsp:spPr>
        <a:xfrm>
          <a:off x="915278" y="298454"/>
          <a:ext cx="3330934" cy="1040916"/>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048"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Programas de apoyo </a:t>
          </a:r>
          <a:endParaRPr lang="es-ES" sz="1300" kern="1200" dirty="0"/>
        </a:p>
      </dsp:txBody>
      <dsp:txXfrm>
        <a:off x="915278" y="298454"/>
        <a:ext cx="3330934" cy="1040916"/>
      </dsp:txXfrm>
    </dsp:sp>
    <dsp:sp modelId="{D4CA1887-D8E7-4F3D-9D3E-D3D2F5A79211}">
      <dsp:nvSpPr>
        <dsp:cNvPr id="0" name=""/>
        <dsp:cNvSpPr/>
      </dsp:nvSpPr>
      <dsp:spPr>
        <a:xfrm>
          <a:off x="776489" y="148099"/>
          <a:ext cx="728641" cy="1092962"/>
        </a:xfrm>
        <a:prstGeom prst="rect">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42D33A-17CA-45CA-9CEC-C633B3CDD991}">
      <dsp:nvSpPr>
        <dsp:cNvPr id="0" name=""/>
        <dsp:cNvSpPr/>
      </dsp:nvSpPr>
      <dsp:spPr>
        <a:xfrm>
          <a:off x="4600901" y="298454"/>
          <a:ext cx="3330934" cy="1040916"/>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048" tIns="49530" rIns="49530" bIns="49530" numCol="1" spcCol="1270" anchor="ctr" anchorCtr="0">
          <a:noAutofit/>
        </a:bodyPr>
        <a:lstStyle/>
        <a:p>
          <a:pPr lvl="0" algn="l" defTabSz="577850">
            <a:lnSpc>
              <a:spcPct val="90000"/>
            </a:lnSpc>
            <a:spcBef>
              <a:spcPct val="0"/>
            </a:spcBef>
            <a:spcAft>
              <a:spcPct val="35000"/>
            </a:spcAft>
          </a:pPr>
          <a:r>
            <a:rPr lang="es-MX" sz="1300" kern="1200" smtClean="0"/>
            <a:t>Líneas de financiamiento</a:t>
          </a:r>
          <a:endParaRPr lang="es-MX" sz="1300" kern="1200"/>
        </a:p>
      </dsp:txBody>
      <dsp:txXfrm>
        <a:off x="4600901" y="298454"/>
        <a:ext cx="3330934" cy="1040916"/>
      </dsp:txXfrm>
    </dsp:sp>
    <dsp:sp modelId="{8222EBEC-0963-4E9B-9977-93A55F6FD443}">
      <dsp:nvSpPr>
        <dsp:cNvPr id="0" name=""/>
        <dsp:cNvSpPr/>
      </dsp:nvSpPr>
      <dsp:spPr>
        <a:xfrm>
          <a:off x="4462112" y="179358"/>
          <a:ext cx="728641" cy="1092962"/>
        </a:xfrm>
        <a:prstGeom prst="rect">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D99CC1-6517-4A83-B009-4BB363F422A1}">
      <dsp:nvSpPr>
        <dsp:cNvPr id="0" name=""/>
        <dsp:cNvSpPr/>
      </dsp:nvSpPr>
      <dsp:spPr>
        <a:xfrm>
          <a:off x="915278" y="1608852"/>
          <a:ext cx="3330934" cy="1040916"/>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048"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Asesorar proyectos</a:t>
          </a:r>
          <a:endParaRPr lang="es-ES" sz="1300" kern="1200" dirty="0"/>
        </a:p>
      </dsp:txBody>
      <dsp:txXfrm>
        <a:off x="915278" y="1608852"/>
        <a:ext cx="3330934" cy="1040916"/>
      </dsp:txXfrm>
    </dsp:sp>
    <dsp:sp modelId="{CF319661-BC1C-4A89-B406-47C6DAA739DC}">
      <dsp:nvSpPr>
        <dsp:cNvPr id="0" name=""/>
        <dsp:cNvSpPr/>
      </dsp:nvSpPr>
      <dsp:spPr>
        <a:xfrm>
          <a:off x="776489" y="1458498"/>
          <a:ext cx="728641" cy="1092962"/>
        </a:xfrm>
        <a:prstGeom prst="rect">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DF6EA1-C716-49F3-80C2-37BC3251955B}">
      <dsp:nvSpPr>
        <dsp:cNvPr id="0" name=""/>
        <dsp:cNvSpPr/>
      </dsp:nvSpPr>
      <dsp:spPr>
        <a:xfrm>
          <a:off x="4600901" y="1608852"/>
          <a:ext cx="3330934" cy="1040916"/>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048"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Promover el ahorro, el financiamiento y la inversión</a:t>
          </a:r>
          <a:endParaRPr lang="es-ES" sz="1300" kern="1200" dirty="0"/>
        </a:p>
      </dsp:txBody>
      <dsp:txXfrm>
        <a:off x="4600901" y="1608852"/>
        <a:ext cx="3330934" cy="1040916"/>
      </dsp:txXfrm>
    </dsp:sp>
    <dsp:sp modelId="{D4D938B6-B6F7-4976-ADA4-139ABCD5E5AA}">
      <dsp:nvSpPr>
        <dsp:cNvPr id="0" name=""/>
        <dsp:cNvSpPr/>
      </dsp:nvSpPr>
      <dsp:spPr>
        <a:xfrm>
          <a:off x="4462112" y="1458498"/>
          <a:ext cx="728641" cy="1092962"/>
        </a:xfrm>
        <a:prstGeom prst="rect">
          <a:avLst/>
        </a:prstGeom>
        <a:blipFill rotWithShape="1">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4D5682-EA24-4CF0-8B33-8D43B39B0B89}">
      <dsp:nvSpPr>
        <dsp:cNvPr id="0" name=""/>
        <dsp:cNvSpPr/>
      </dsp:nvSpPr>
      <dsp:spPr>
        <a:xfrm>
          <a:off x="915278" y="2919251"/>
          <a:ext cx="3330934" cy="1040916"/>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048"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Actuar como agente financiero del sector público en la negociación, contratación y manejo de créditos del exterior</a:t>
          </a:r>
          <a:endParaRPr lang="es-ES" sz="1300" kern="1200" dirty="0"/>
        </a:p>
      </dsp:txBody>
      <dsp:txXfrm>
        <a:off x="915278" y="2919251"/>
        <a:ext cx="3330934" cy="1040916"/>
      </dsp:txXfrm>
    </dsp:sp>
    <dsp:sp modelId="{401A70DE-0986-4A3D-8707-0C49F9E048CB}">
      <dsp:nvSpPr>
        <dsp:cNvPr id="0" name=""/>
        <dsp:cNvSpPr/>
      </dsp:nvSpPr>
      <dsp:spPr>
        <a:xfrm>
          <a:off x="776489" y="2768897"/>
          <a:ext cx="728641" cy="1092962"/>
        </a:xfrm>
        <a:prstGeom prst="rect">
          <a:avLst/>
        </a:prstGeom>
        <a:blipFill rotWithShape="1">
          <a:blip xmlns:r="http://schemas.openxmlformats.org/officeDocument/2006/relationships" r:embed="rId5"/>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7B418C-F03D-4389-9D3F-43B665A6CD1D}">
      <dsp:nvSpPr>
        <dsp:cNvPr id="0" name=""/>
        <dsp:cNvSpPr/>
      </dsp:nvSpPr>
      <dsp:spPr>
        <a:xfrm>
          <a:off x="4600901" y="2919251"/>
          <a:ext cx="3330934" cy="1040916"/>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048"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Proveer el mercado de valores para canalizar recursos al sector industrial</a:t>
          </a:r>
          <a:endParaRPr lang="es-ES" sz="1300" kern="1200" dirty="0"/>
        </a:p>
      </dsp:txBody>
      <dsp:txXfrm>
        <a:off x="4600901" y="2919251"/>
        <a:ext cx="3330934" cy="1040916"/>
      </dsp:txXfrm>
    </dsp:sp>
    <dsp:sp modelId="{B29C6DAB-AB14-4316-8FE3-94A32385308E}">
      <dsp:nvSpPr>
        <dsp:cNvPr id="0" name=""/>
        <dsp:cNvSpPr/>
      </dsp:nvSpPr>
      <dsp:spPr>
        <a:xfrm>
          <a:off x="4462112" y="2768897"/>
          <a:ext cx="728641" cy="1092962"/>
        </a:xfrm>
        <a:prstGeom prst="rect">
          <a:avLst/>
        </a:prstGeom>
        <a:blipFill rotWithShape="1">
          <a:blip xmlns:r="http://schemas.openxmlformats.org/officeDocument/2006/relationships" r:embed="rId6"/>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AE5AD4-2B71-46DF-BBA3-5C36FF8D833E}">
      <dsp:nvSpPr>
        <dsp:cNvPr id="0" name=""/>
        <dsp:cNvSpPr/>
      </dsp:nvSpPr>
      <dsp:spPr>
        <a:xfrm>
          <a:off x="2758089" y="4229650"/>
          <a:ext cx="3330934" cy="1040916"/>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5048" tIns="49530" rIns="49530" bIns="49530" numCol="1" spcCol="1270" anchor="ctr" anchorCtr="0">
          <a:noAutofit/>
        </a:bodyPr>
        <a:lstStyle/>
        <a:p>
          <a:pPr lvl="0" algn="l" defTabSz="577850">
            <a:lnSpc>
              <a:spcPct val="90000"/>
            </a:lnSpc>
            <a:spcBef>
              <a:spcPct val="0"/>
            </a:spcBef>
            <a:spcAft>
              <a:spcPct val="35000"/>
            </a:spcAft>
          </a:pPr>
          <a:r>
            <a:rPr lang="es-MX" sz="1300" kern="1200" smtClean="0"/>
            <a:t>Brindar asistencia técnica como un servicio complementario a los financiamientos que otorgan</a:t>
          </a:r>
          <a:endParaRPr lang="es-MX" sz="1300" kern="1200"/>
        </a:p>
      </dsp:txBody>
      <dsp:txXfrm>
        <a:off x="2758089" y="4229650"/>
        <a:ext cx="3330934" cy="1040916"/>
      </dsp:txXfrm>
    </dsp:sp>
    <dsp:sp modelId="{D97F5E03-065B-495C-A083-4749D5FE0292}">
      <dsp:nvSpPr>
        <dsp:cNvPr id="0" name=""/>
        <dsp:cNvSpPr/>
      </dsp:nvSpPr>
      <dsp:spPr>
        <a:xfrm>
          <a:off x="2619300" y="4079295"/>
          <a:ext cx="728641" cy="1092962"/>
        </a:xfrm>
        <a:prstGeom prst="rect">
          <a:avLst/>
        </a:prstGeom>
        <a:blipFill rotWithShape="1">
          <a:blip xmlns:r="http://schemas.openxmlformats.org/officeDocument/2006/relationships" r:embed="rId7"/>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49B03B-67C5-4DE0-8399-D1EEDA701FD8}">
      <dsp:nvSpPr>
        <dsp:cNvPr id="0" name=""/>
        <dsp:cNvSpPr/>
      </dsp:nvSpPr>
      <dsp:spPr>
        <a:xfrm>
          <a:off x="47" y="1354753"/>
          <a:ext cx="4568978" cy="1653142"/>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b="1" kern="1200" dirty="0" smtClean="0"/>
            <a:t>¿Qué es?</a:t>
          </a:r>
        </a:p>
        <a:p>
          <a:pPr lvl="0" algn="ctr" defTabSz="666750">
            <a:lnSpc>
              <a:spcPct val="90000"/>
            </a:lnSpc>
            <a:spcBef>
              <a:spcPct val="0"/>
            </a:spcBef>
            <a:spcAft>
              <a:spcPct val="35000"/>
            </a:spcAft>
          </a:pPr>
          <a:r>
            <a:rPr lang="es-MX" sz="1500" kern="1200" dirty="0" smtClean="0"/>
            <a:t>La Financiera Nacional de Desarrollo Agropecuario, Rural, Forestal y Pesquero es la Institución encargada de impulsar el desarrollo de las actividades agropecuarias, forestales, pesqueras y todas las demás actividades económicas vinculadas al medio rural.</a:t>
          </a:r>
          <a:endParaRPr lang="es-ES" sz="1500" kern="1200" dirty="0"/>
        </a:p>
      </dsp:txBody>
      <dsp:txXfrm>
        <a:off x="47" y="1354753"/>
        <a:ext cx="4568978" cy="1653142"/>
      </dsp:txXfrm>
    </dsp:sp>
    <dsp:sp modelId="{CC6D0FE5-1442-44DA-B5F6-3ADE2977226A}">
      <dsp:nvSpPr>
        <dsp:cNvPr id="0" name=""/>
        <dsp:cNvSpPr/>
      </dsp:nvSpPr>
      <dsp:spPr>
        <a:xfrm>
          <a:off x="47" y="3007896"/>
          <a:ext cx="4568978" cy="658800"/>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9AA4E4-CD54-491A-AA35-249FAB311A20}">
      <dsp:nvSpPr>
        <dsp:cNvPr id="0" name=""/>
        <dsp:cNvSpPr/>
      </dsp:nvSpPr>
      <dsp:spPr>
        <a:xfrm>
          <a:off x="5208682" y="1354753"/>
          <a:ext cx="4568978" cy="1653142"/>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b="1" kern="1200" dirty="0" smtClean="0"/>
            <a:t>¿Qué hace?</a:t>
          </a:r>
        </a:p>
        <a:p>
          <a:pPr lvl="0" algn="ctr" defTabSz="666750">
            <a:lnSpc>
              <a:spcPct val="90000"/>
            </a:lnSpc>
            <a:spcBef>
              <a:spcPct val="0"/>
            </a:spcBef>
            <a:spcAft>
              <a:spcPct val="35000"/>
            </a:spcAft>
          </a:pPr>
          <a:r>
            <a:rPr lang="es-MX" sz="1500" kern="1200" dirty="0" smtClean="0"/>
            <a:t>Esta Institución apoya, a través de una serie de programas y productos, las actividades del sector rural enfocando su atención en los pequeños y medianos productores.</a:t>
          </a:r>
          <a:endParaRPr lang="es-ES" sz="1500" kern="1200" dirty="0"/>
        </a:p>
      </dsp:txBody>
      <dsp:txXfrm>
        <a:off x="5208682" y="1354753"/>
        <a:ext cx="4568978" cy="1653142"/>
      </dsp:txXfrm>
    </dsp:sp>
    <dsp:sp modelId="{AF17A1BE-4F6E-4340-8C33-DBCBC261CED3}">
      <dsp:nvSpPr>
        <dsp:cNvPr id="0" name=""/>
        <dsp:cNvSpPr/>
      </dsp:nvSpPr>
      <dsp:spPr>
        <a:xfrm>
          <a:off x="5208682" y="3007896"/>
          <a:ext cx="4568978" cy="658800"/>
        </a:xfrm>
        <a:prstGeom prst="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ABDA6B-E211-4809-ADBB-9CFEE15E586C}">
      <dsp:nvSpPr>
        <dsp:cNvPr id="0" name=""/>
        <dsp:cNvSpPr/>
      </dsp:nvSpPr>
      <dsp:spPr>
        <a:xfrm rot="5400000">
          <a:off x="620756" y="2132327"/>
          <a:ext cx="1860202" cy="3095335"/>
        </a:xfrm>
        <a:prstGeom prst="corner">
          <a:avLst>
            <a:gd name="adj1" fmla="val 16120"/>
            <a:gd name="adj2" fmla="val 16110"/>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F2E5B2-B397-4AFF-8D2E-A5269495183C}">
      <dsp:nvSpPr>
        <dsp:cNvPr id="0" name=""/>
        <dsp:cNvSpPr/>
      </dsp:nvSpPr>
      <dsp:spPr>
        <a:xfrm>
          <a:off x="310242" y="3057165"/>
          <a:ext cx="2794485" cy="2449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b="1" kern="1200" dirty="0" smtClean="0"/>
            <a:t>¿Qué es?</a:t>
          </a:r>
        </a:p>
        <a:p>
          <a:pPr lvl="0" algn="l" defTabSz="711200">
            <a:lnSpc>
              <a:spcPct val="90000"/>
            </a:lnSpc>
            <a:spcBef>
              <a:spcPct val="0"/>
            </a:spcBef>
            <a:spcAft>
              <a:spcPct val="35000"/>
            </a:spcAft>
          </a:pPr>
          <a:r>
            <a:rPr lang="es-MX" sz="1600" b="1" kern="1200" dirty="0" smtClean="0"/>
            <a:t>Nacional Financiera (NAFIN) </a:t>
          </a:r>
          <a:r>
            <a:rPr lang="es-MX" sz="1600" kern="1200" dirty="0" smtClean="0"/>
            <a:t>es la Institución encargada de apoyar el desarrollo de la pequeña y mediana empresa (PYMES) para lograr el crecimiento regional y la creación de empleos. </a:t>
          </a:r>
          <a:endParaRPr lang="es-ES" sz="1600" kern="1200" dirty="0"/>
        </a:p>
      </dsp:txBody>
      <dsp:txXfrm>
        <a:off x="310242" y="3057165"/>
        <a:ext cx="2794485" cy="2449530"/>
      </dsp:txXfrm>
    </dsp:sp>
    <dsp:sp modelId="{2E1CB5AE-526F-4B22-B7D3-EA6518C94B12}">
      <dsp:nvSpPr>
        <dsp:cNvPr id="0" name=""/>
        <dsp:cNvSpPr/>
      </dsp:nvSpPr>
      <dsp:spPr>
        <a:xfrm>
          <a:off x="2577467" y="1904445"/>
          <a:ext cx="527261" cy="527261"/>
        </a:xfrm>
        <a:prstGeom prst="triangle">
          <a:avLst>
            <a:gd name="adj" fmla="val 100000"/>
          </a:avLst>
        </a:prstGeom>
        <a:solidFill>
          <a:schemeClr val="accent5">
            <a:hueOff val="-4607364"/>
            <a:satOff val="5156"/>
            <a:lumOff val="294"/>
            <a:alphaOff val="0"/>
          </a:schemeClr>
        </a:solidFill>
        <a:ln w="19050" cap="flat" cmpd="sng" algn="ctr">
          <a:solidFill>
            <a:schemeClr val="accent5">
              <a:hueOff val="-4607364"/>
              <a:satOff val="5156"/>
              <a:lumOff val="29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3C915C-00FC-439E-A863-A2327313FB66}">
      <dsp:nvSpPr>
        <dsp:cNvPr id="0" name=""/>
        <dsp:cNvSpPr/>
      </dsp:nvSpPr>
      <dsp:spPr>
        <a:xfrm rot="5400000">
          <a:off x="4041753" y="1285798"/>
          <a:ext cx="1860202" cy="3095335"/>
        </a:xfrm>
        <a:prstGeom prst="corner">
          <a:avLst>
            <a:gd name="adj1" fmla="val 16120"/>
            <a:gd name="adj2" fmla="val 16110"/>
          </a:avLst>
        </a:prstGeom>
        <a:solidFill>
          <a:schemeClr val="accent5">
            <a:hueOff val="-9214729"/>
            <a:satOff val="10313"/>
            <a:lumOff val="589"/>
            <a:alphaOff val="0"/>
          </a:schemeClr>
        </a:solidFill>
        <a:ln w="19050" cap="flat" cmpd="sng" algn="ctr">
          <a:solidFill>
            <a:schemeClr val="accent5">
              <a:hueOff val="-9214729"/>
              <a:satOff val="10313"/>
              <a:lumOff val="58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9BC42C-153A-4743-A076-CA7078F68B10}">
      <dsp:nvSpPr>
        <dsp:cNvPr id="0" name=""/>
        <dsp:cNvSpPr/>
      </dsp:nvSpPr>
      <dsp:spPr>
        <a:xfrm>
          <a:off x="3731239" y="2210636"/>
          <a:ext cx="2794485" cy="2449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b="1" kern="1200" dirty="0" smtClean="0"/>
            <a:t>¿Qué hace?</a:t>
          </a:r>
        </a:p>
        <a:p>
          <a:pPr lvl="0" algn="l" defTabSz="711200">
            <a:lnSpc>
              <a:spcPct val="90000"/>
            </a:lnSpc>
            <a:spcBef>
              <a:spcPct val="0"/>
            </a:spcBef>
            <a:spcAft>
              <a:spcPct val="35000"/>
            </a:spcAft>
          </a:pPr>
          <a:r>
            <a:rPr lang="es-MX" sz="1600" kern="1200" dirty="0" smtClean="0"/>
            <a:t>Entre otras cosas</a:t>
          </a:r>
          <a:r>
            <a:rPr lang="es-MX" sz="1600" b="1" kern="1200" dirty="0" smtClean="0"/>
            <a:t>, NAFIN </a:t>
          </a:r>
          <a:r>
            <a:rPr lang="es-MX" sz="1600" kern="1200" dirty="0" smtClean="0"/>
            <a:t>proporciona financiamiento, asistencia técnica, capacitación, información, apoya a pequeñas y medianas empresas y forma consejos consultivos, todo esto con el fin de brindar apoyo para el desarrollo.</a:t>
          </a:r>
          <a:endParaRPr lang="es-ES" sz="1600" kern="1200" dirty="0"/>
        </a:p>
      </dsp:txBody>
      <dsp:txXfrm>
        <a:off x="3731239" y="2210636"/>
        <a:ext cx="2794485" cy="2449530"/>
      </dsp:txXfrm>
    </dsp:sp>
    <dsp:sp modelId="{F38B307B-1370-4EB7-BF0F-7CEAC0D391B9}">
      <dsp:nvSpPr>
        <dsp:cNvPr id="0" name=""/>
        <dsp:cNvSpPr/>
      </dsp:nvSpPr>
      <dsp:spPr>
        <a:xfrm>
          <a:off x="5998463" y="1057916"/>
          <a:ext cx="527261" cy="527261"/>
        </a:xfrm>
        <a:prstGeom prst="triangle">
          <a:avLst>
            <a:gd name="adj" fmla="val 100000"/>
          </a:avLst>
        </a:prstGeom>
        <a:solidFill>
          <a:schemeClr val="accent5">
            <a:hueOff val="-13822094"/>
            <a:satOff val="15469"/>
            <a:lumOff val="883"/>
            <a:alphaOff val="0"/>
          </a:schemeClr>
        </a:solidFill>
        <a:ln w="19050" cap="flat" cmpd="sng" algn="ctr">
          <a:solidFill>
            <a:schemeClr val="accent5">
              <a:hueOff val="-13822094"/>
              <a:satOff val="15469"/>
              <a:lumOff val="8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8E947D-88D2-4891-A5DA-13D5C2F41CA2}">
      <dsp:nvSpPr>
        <dsp:cNvPr id="0" name=""/>
        <dsp:cNvSpPr/>
      </dsp:nvSpPr>
      <dsp:spPr>
        <a:xfrm rot="5400000">
          <a:off x="7462749" y="439269"/>
          <a:ext cx="1860202" cy="3095335"/>
        </a:xfrm>
        <a:prstGeom prst="corner">
          <a:avLst>
            <a:gd name="adj1" fmla="val 16120"/>
            <a:gd name="adj2" fmla="val 16110"/>
          </a:avLst>
        </a:prstGeom>
        <a:solidFill>
          <a:schemeClr val="accent5">
            <a:hueOff val="-18429457"/>
            <a:satOff val="20625"/>
            <a:lumOff val="1177"/>
            <a:alphaOff val="0"/>
          </a:schemeClr>
        </a:solidFill>
        <a:ln w="19050" cap="flat" cmpd="sng" algn="ctr">
          <a:solidFill>
            <a:schemeClr val="accent5">
              <a:hueOff val="-18429457"/>
              <a:satOff val="20625"/>
              <a:lumOff val="117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E4C42E-5D63-433E-A9EE-E928DEDC3A9A}">
      <dsp:nvSpPr>
        <dsp:cNvPr id="0" name=""/>
        <dsp:cNvSpPr/>
      </dsp:nvSpPr>
      <dsp:spPr>
        <a:xfrm>
          <a:off x="7152235" y="1364107"/>
          <a:ext cx="2794485" cy="2449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b="1" kern="1200" dirty="0" smtClean="0"/>
            <a:t>¿Qué programas ofrece?</a:t>
          </a:r>
        </a:p>
        <a:p>
          <a:pPr lvl="0" algn="l" defTabSz="711200">
            <a:lnSpc>
              <a:spcPct val="90000"/>
            </a:lnSpc>
            <a:spcBef>
              <a:spcPct val="0"/>
            </a:spcBef>
            <a:spcAft>
              <a:spcPct val="35000"/>
            </a:spcAft>
          </a:pPr>
          <a:r>
            <a:rPr lang="es-MX" sz="1600" kern="1200" dirty="0" smtClean="0"/>
            <a:t>NAFIN cuenta con una serie de programas para brindar el apoyo citado. El siguiente esquema te muestra cuáles son sus programas y funciones:</a:t>
          </a:r>
          <a:endParaRPr lang="es-ES" sz="1600" kern="1200" dirty="0"/>
        </a:p>
      </dsp:txBody>
      <dsp:txXfrm>
        <a:off x="7152235" y="1364107"/>
        <a:ext cx="2794485" cy="244953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F29F25-7F79-44B7-8963-542A259A5904}">
      <dsp:nvSpPr>
        <dsp:cNvPr id="0" name=""/>
        <dsp:cNvSpPr/>
      </dsp:nvSpPr>
      <dsp:spPr>
        <a:xfrm>
          <a:off x="0" y="0"/>
          <a:ext cx="7994884" cy="1418095"/>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b="1" kern="1200" dirty="0" smtClean="0"/>
            <a:t>¿Qué es?</a:t>
          </a:r>
          <a:r>
            <a:rPr lang="es-MX" sz="1500" kern="1200" dirty="0" smtClean="0"/>
            <a:t> El Banco Nacional de Comercio Exterior (BANCOMEXT) es la Institución que impulsa el crecimiento de las empresas mexicanas, principalmente pequeñas y medianas, para incrementar su participación en los mercados globales</a:t>
          </a:r>
          <a:endParaRPr lang="es-ES" sz="1500" kern="1200" dirty="0"/>
        </a:p>
      </dsp:txBody>
      <dsp:txXfrm>
        <a:off x="41535" y="41535"/>
        <a:ext cx="6464647" cy="1335025"/>
      </dsp:txXfrm>
    </dsp:sp>
    <dsp:sp modelId="{F7831690-1070-4A68-975C-AFBA6940B825}">
      <dsp:nvSpPr>
        <dsp:cNvPr id="0" name=""/>
        <dsp:cNvSpPr/>
      </dsp:nvSpPr>
      <dsp:spPr>
        <a:xfrm>
          <a:off x="705430" y="1654444"/>
          <a:ext cx="7994884" cy="1418095"/>
        </a:xfrm>
        <a:prstGeom prst="roundRect">
          <a:avLst>
            <a:gd name="adj" fmla="val 10000"/>
          </a:avLst>
        </a:prstGeom>
        <a:solidFill>
          <a:schemeClr val="accent4">
            <a:hueOff val="2145400"/>
            <a:satOff val="942"/>
            <a:lumOff val="-274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b="1" kern="1200" dirty="0" smtClean="0"/>
            <a:t>¿Qué hace? </a:t>
          </a:r>
          <a:r>
            <a:rPr lang="es-MX" sz="1500" kern="1200" dirty="0" smtClean="0"/>
            <a:t>Bancomext encamina todos sus programas hacia fortalecer la economía mexicana a través del apoyo directo a la actividad comercial con el exterior; es decir, ofrece soluciones integrales para fortalecer la competitividad de las empresas mexicanas, la inversión, las exportaciones y la captación de inversión extranjera. </a:t>
          </a:r>
          <a:endParaRPr lang="es-ES" sz="1500" kern="1200" dirty="0"/>
        </a:p>
      </dsp:txBody>
      <dsp:txXfrm>
        <a:off x="746965" y="1695979"/>
        <a:ext cx="6284621" cy="1335025"/>
      </dsp:txXfrm>
    </dsp:sp>
    <dsp:sp modelId="{6D8404E4-E55E-49A2-BEA0-4AF9CDFAB0E9}">
      <dsp:nvSpPr>
        <dsp:cNvPr id="0" name=""/>
        <dsp:cNvSpPr/>
      </dsp:nvSpPr>
      <dsp:spPr>
        <a:xfrm>
          <a:off x="1410861" y="3308889"/>
          <a:ext cx="7994884" cy="1418095"/>
        </a:xfrm>
        <a:prstGeom prst="roundRect">
          <a:avLst>
            <a:gd name="adj" fmla="val 10000"/>
          </a:avLst>
        </a:prstGeom>
        <a:solidFill>
          <a:schemeClr val="accent4">
            <a:hueOff val="4290800"/>
            <a:satOff val="1883"/>
            <a:lumOff val="-549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kern="1200" dirty="0" smtClean="0"/>
            <a:t>Bancomext encamina todos sus programas hacia fortalecer la economía mexicana a través del apoyo directo a la actividad comercial con el exterior; es decir, ofrece soluciones integrales para fortalecer la competitividad de las empresas mexicanas, la inversión, las exportaciones y la captación de inversión extranjera. </a:t>
          </a:r>
          <a:endParaRPr lang="es-ES" sz="1500" kern="1200" dirty="0"/>
        </a:p>
      </dsp:txBody>
      <dsp:txXfrm>
        <a:off x="1452396" y="3350424"/>
        <a:ext cx="6284621" cy="1335025"/>
      </dsp:txXfrm>
    </dsp:sp>
    <dsp:sp modelId="{82D1A636-8D17-4AB3-BD71-0D839BC9579F}">
      <dsp:nvSpPr>
        <dsp:cNvPr id="0" name=""/>
        <dsp:cNvSpPr/>
      </dsp:nvSpPr>
      <dsp:spPr>
        <a:xfrm>
          <a:off x="7073122" y="1075389"/>
          <a:ext cx="921762" cy="921762"/>
        </a:xfrm>
        <a:prstGeom prst="downArrow">
          <a:avLst>
            <a:gd name="adj1" fmla="val 55000"/>
            <a:gd name="adj2" fmla="val 45000"/>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ES" sz="3600" kern="1200"/>
        </a:p>
      </dsp:txBody>
      <dsp:txXfrm>
        <a:off x="7280518" y="1075389"/>
        <a:ext cx="506970" cy="693626"/>
      </dsp:txXfrm>
    </dsp:sp>
    <dsp:sp modelId="{5157AD7F-D5D2-449F-B859-9E2F9E3D6EC9}">
      <dsp:nvSpPr>
        <dsp:cNvPr id="0" name=""/>
        <dsp:cNvSpPr/>
      </dsp:nvSpPr>
      <dsp:spPr>
        <a:xfrm>
          <a:off x="7778552" y="2720379"/>
          <a:ext cx="921762" cy="921762"/>
        </a:xfrm>
        <a:prstGeom prst="downArrow">
          <a:avLst>
            <a:gd name="adj1" fmla="val 55000"/>
            <a:gd name="adj2" fmla="val 45000"/>
          </a:avLst>
        </a:prstGeom>
        <a:solidFill>
          <a:schemeClr val="accent4">
            <a:tint val="40000"/>
            <a:alpha val="90000"/>
            <a:hueOff val="4945067"/>
            <a:satOff val="-434"/>
            <a:lumOff val="-939"/>
            <a:alphaOff val="0"/>
          </a:schemeClr>
        </a:solidFill>
        <a:ln w="19050" cap="flat" cmpd="sng" algn="ctr">
          <a:solidFill>
            <a:schemeClr val="accent4">
              <a:tint val="40000"/>
              <a:alpha val="90000"/>
              <a:hueOff val="4945067"/>
              <a:satOff val="-434"/>
              <a:lumOff val="-9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ES" sz="3600" kern="1200"/>
        </a:p>
      </dsp:txBody>
      <dsp:txXfrm>
        <a:off x="7985948" y="2720379"/>
        <a:ext cx="506970" cy="69362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41C04D-7405-4B83-BF3F-C298821B5876}">
      <dsp:nvSpPr>
        <dsp:cNvPr id="0" name=""/>
        <dsp:cNvSpPr/>
      </dsp:nvSpPr>
      <dsp:spPr>
        <a:xfrm>
          <a:off x="2695466" y="4109295"/>
          <a:ext cx="1884282" cy="168239"/>
        </a:xfrm>
        <a:custGeom>
          <a:avLst/>
          <a:gdLst/>
          <a:ahLst/>
          <a:cxnLst/>
          <a:rect l="0" t="0" r="0" b="0"/>
          <a:pathLst>
            <a:path>
              <a:moveTo>
                <a:pt x="0" y="168239"/>
              </a:moveTo>
              <a:lnTo>
                <a:pt x="1884282" y="168239"/>
              </a:lnTo>
              <a:lnTo>
                <a:pt x="1884282" y="0"/>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485C81-F13A-4AD8-A5B4-71B29DBFEB88}">
      <dsp:nvSpPr>
        <dsp:cNvPr id="0" name=""/>
        <dsp:cNvSpPr/>
      </dsp:nvSpPr>
      <dsp:spPr>
        <a:xfrm>
          <a:off x="2695466" y="4277535"/>
          <a:ext cx="3768565" cy="1736232"/>
        </a:xfrm>
        <a:custGeom>
          <a:avLst/>
          <a:gdLst/>
          <a:ahLst/>
          <a:cxnLst/>
          <a:rect l="0" t="0" r="0" b="0"/>
          <a:pathLst>
            <a:path>
              <a:moveTo>
                <a:pt x="0" y="0"/>
              </a:moveTo>
              <a:lnTo>
                <a:pt x="3499382" y="0"/>
              </a:lnTo>
              <a:lnTo>
                <a:pt x="3499382" y="1736232"/>
              </a:lnTo>
              <a:lnTo>
                <a:pt x="3768565" y="1736232"/>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BE4B77-54A9-44E3-94C6-E2937CB13808}">
      <dsp:nvSpPr>
        <dsp:cNvPr id="0" name=""/>
        <dsp:cNvSpPr/>
      </dsp:nvSpPr>
      <dsp:spPr>
        <a:xfrm>
          <a:off x="2695466" y="4277535"/>
          <a:ext cx="3768565" cy="578744"/>
        </a:xfrm>
        <a:custGeom>
          <a:avLst/>
          <a:gdLst/>
          <a:ahLst/>
          <a:cxnLst/>
          <a:rect l="0" t="0" r="0" b="0"/>
          <a:pathLst>
            <a:path>
              <a:moveTo>
                <a:pt x="0" y="0"/>
              </a:moveTo>
              <a:lnTo>
                <a:pt x="3499382" y="0"/>
              </a:lnTo>
              <a:lnTo>
                <a:pt x="3499382" y="578744"/>
              </a:lnTo>
              <a:lnTo>
                <a:pt x="3768565" y="578744"/>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8E354B-E121-4628-82E2-F745374E4CF4}">
      <dsp:nvSpPr>
        <dsp:cNvPr id="0" name=""/>
        <dsp:cNvSpPr/>
      </dsp:nvSpPr>
      <dsp:spPr>
        <a:xfrm>
          <a:off x="2695466" y="3698790"/>
          <a:ext cx="3768565" cy="578744"/>
        </a:xfrm>
        <a:custGeom>
          <a:avLst/>
          <a:gdLst/>
          <a:ahLst/>
          <a:cxnLst/>
          <a:rect l="0" t="0" r="0" b="0"/>
          <a:pathLst>
            <a:path>
              <a:moveTo>
                <a:pt x="0" y="578744"/>
              </a:moveTo>
              <a:lnTo>
                <a:pt x="3499382" y="578744"/>
              </a:lnTo>
              <a:lnTo>
                <a:pt x="3499382" y="0"/>
              </a:lnTo>
              <a:lnTo>
                <a:pt x="3768565" y="0"/>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F48432-C704-4684-8BB7-271848FCA426}">
      <dsp:nvSpPr>
        <dsp:cNvPr id="0" name=""/>
        <dsp:cNvSpPr/>
      </dsp:nvSpPr>
      <dsp:spPr>
        <a:xfrm>
          <a:off x="2695466" y="2541302"/>
          <a:ext cx="3768565" cy="1736232"/>
        </a:xfrm>
        <a:custGeom>
          <a:avLst/>
          <a:gdLst/>
          <a:ahLst/>
          <a:cxnLst/>
          <a:rect l="0" t="0" r="0" b="0"/>
          <a:pathLst>
            <a:path>
              <a:moveTo>
                <a:pt x="0" y="1736232"/>
              </a:moveTo>
              <a:lnTo>
                <a:pt x="3499382" y="1736232"/>
              </a:lnTo>
              <a:lnTo>
                <a:pt x="3499382" y="0"/>
              </a:lnTo>
              <a:lnTo>
                <a:pt x="3768565" y="0"/>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975B0C-5CFE-4C51-814A-83654AD10BED}">
      <dsp:nvSpPr>
        <dsp:cNvPr id="0" name=""/>
        <dsp:cNvSpPr/>
      </dsp:nvSpPr>
      <dsp:spPr>
        <a:xfrm>
          <a:off x="3633" y="2709542"/>
          <a:ext cx="2691832" cy="821008"/>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dirty="0" smtClean="0">
              <a:latin typeface="+mj-lt"/>
            </a:rPr>
            <a:t>¿Qué es?</a:t>
          </a:r>
          <a:endParaRPr lang="es-ES" sz="1800" kern="1200" dirty="0">
            <a:latin typeface="+mj-lt"/>
          </a:endParaRPr>
        </a:p>
      </dsp:txBody>
      <dsp:txXfrm>
        <a:off x="3633" y="2709542"/>
        <a:ext cx="2691832" cy="821008"/>
      </dsp:txXfrm>
    </dsp:sp>
    <dsp:sp modelId="{BB17D3D7-191F-48C9-9957-ED2680F0346F}">
      <dsp:nvSpPr>
        <dsp:cNvPr id="0" name=""/>
        <dsp:cNvSpPr/>
      </dsp:nvSpPr>
      <dsp:spPr>
        <a:xfrm>
          <a:off x="3633" y="3867030"/>
          <a:ext cx="2691832" cy="821008"/>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s-MX" sz="1050" b="1" kern="1200" dirty="0" smtClean="0">
              <a:latin typeface="+mj-lt"/>
            </a:rPr>
            <a:t>BANOBRAS es la Institución que financia proyectos de inversión pública o privada en infraestructura y servicios públicos.</a:t>
          </a:r>
          <a:endParaRPr lang="es-MX" sz="1000" b="1" kern="1200" dirty="0">
            <a:latin typeface="+mj-lt"/>
          </a:endParaRPr>
        </a:p>
      </dsp:txBody>
      <dsp:txXfrm>
        <a:off x="3633" y="3867030"/>
        <a:ext cx="2691832" cy="821008"/>
      </dsp:txXfrm>
    </dsp:sp>
    <dsp:sp modelId="{D5A6C542-9D6A-4A91-ABC8-60C0FEB2FB22}">
      <dsp:nvSpPr>
        <dsp:cNvPr id="0" name=""/>
        <dsp:cNvSpPr/>
      </dsp:nvSpPr>
      <dsp:spPr>
        <a:xfrm>
          <a:off x="6464032" y="2130798"/>
          <a:ext cx="2691832" cy="821008"/>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latin typeface="+mj-lt"/>
            </a:rPr>
            <a:t>Contribuye al desarrollo social y económico del país. </a:t>
          </a:r>
          <a:endParaRPr lang="es-ES" sz="1200" b="1" kern="1200" dirty="0">
            <a:latin typeface="+mj-lt"/>
          </a:endParaRPr>
        </a:p>
      </dsp:txBody>
      <dsp:txXfrm>
        <a:off x="6464032" y="2130798"/>
        <a:ext cx="2691832" cy="821008"/>
      </dsp:txXfrm>
    </dsp:sp>
    <dsp:sp modelId="{39AA3D55-E7C2-40C7-883E-C1EB03676D53}">
      <dsp:nvSpPr>
        <dsp:cNvPr id="0" name=""/>
        <dsp:cNvSpPr/>
      </dsp:nvSpPr>
      <dsp:spPr>
        <a:xfrm>
          <a:off x="6464032" y="3288286"/>
          <a:ext cx="2691832" cy="821008"/>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smtClean="0">
              <a:latin typeface="+mj-lt"/>
            </a:rPr>
            <a:t>Ayuda a fortalecer la institucionalidad del Gobierno Federal, y de los gobiernos estatales y municipales</a:t>
          </a:r>
          <a:r>
            <a:rPr lang="es-MX" sz="1100" kern="1200" dirty="0" smtClean="0">
              <a:latin typeface="+mj-lt"/>
            </a:rPr>
            <a:t>. </a:t>
          </a:r>
          <a:endParaRPr lang="es-MX" sz="1100" kern="1200" dirty="0">
            <a:latin typeface="+mj-lt"/>
          </a:endParaRPr>
        </a:p>
      </dsp:txBody>
      <dsp:txXfrm>
        <a:off x="6464032" y="3288286"/>
        <a:ext cx="2691832" cy="821008"/>
      </dsp:txXfrm>
    </dsp:sp>
    <dsp:sp modelId="{BE99231D-EEF3-4525-B30F-8A5F804C3828}">
      <dsp:nvSpPr>
        <dsp:cNvPr id="0" name=""/>
        <dsp:cNvSpPr/>
      </dsp:nvSpPr>
      <dsp:spPr>
        <a:xfrm>
          <a:off x="6464032" y="4445774"/>
          <a:ext cx="2691832" cy="821008"/>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b="1" kern="1200" dirty="0" smtClean="0">
              <a:latin typeface="+mj-lt"/>
            </a:rPr>
            <a:t>Permite que los gobiernos locales cuenten con las instituciones e instrumentos necesarios para evaluar y financiar sus proyectos de inversión mediante la asistencia técnica y financiamiento. </a:t>
          </a:r>
          <a:endParaRPr lang="es-MX" sz="1000" b="1" kern="1200" dirty="0">
            <a:latin typeface="+mj-lt"/>
          </a:endParaRPr>
        </a:p>
      </dsp:txBody>
      <dsp:txXfrm>
        <a:off x="6464032" y="4445774"/>
        <a:ext cx="2691832" cy="821008"/>
      </dsp:txXfrm>
    </dsp:sp>
    <dsp:sp modelId="{0CE79A6F-BAB0-46AA-9A2C-A265DDA8BE7F}">
      <dsp:nvSpPr>
        <dsp:cNvPr id="0" name=""/>
        <dsp:cNvSpPr/>
      </dsp:nvSpPr>
      <dsp:spPr>
        <a:xfrm>
          <a:off x="6464032" y="5603262"/>
          <a:ext cx="2691832" cy="821008"/>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b="1" kern="1200" dirty="0" smtClean="0">
              <a:latin typeface="+mj-lt"/>
            </a:rPr>
            <a:t>Coadyuva a que México pueda contar con una red de infraestructura económica comparable a la de sus socios comerciales, la cual permite una alta competitividad y un crecimiento económico sostenido</a:t>
          </a:r>
          <a:r>
            <a:rPr lang="es-MX" sz="1000" kern="1200" dirty="0" smtClean="0"/>
            <a:t>. </a:t>
          </a:r>
          <a:endParaRPr lang="es-MX" sz="1000" kern="1200" dirty="0"/>
        </a:p>
      </dsp:txBody>
      <dsp:txXfrm>
        <a:off x="6464032" y="5603262"/>
        <a:ext cx="2691832" cy="821008"/>
      </dsp:txXfrm>
    </dsp:sp>
    <dsp:sp modelId="{8342B069-F340-4B76-9564-1CA7FB3B8F1C}">
      <dsp:nvSpPr>
        <dsp:cNvPr id="0" name=""/>
        <dsp:cNvSpPr/>
      </dsp:nvSpPr>
      <dsp:spPr>
        <a:xfrm>
          <a:off x="3233833" y="3288286"/>
          <a:ext cx="2691832" cy="821008"/>
        </a:xfrm>
        <a:prstGeom prst="rect">
          <a:avLst/>
        </a:prstGeom>
        <a:solidFill>
          <a:schemeClr val="accent5">
            <a:hueOff val="0"/>
            <a:satOff val="0"/>
            <a:lumOff val="0"/>
            <a:alphaOff val="0"/>
          </a:schemeClr>
        </a:solidFill>
        <a:ln w="19050"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latin typeface="+mj-lt"/>
            </a:rPr>
            <a:t>¿Qué hace?</a:t>
          </a:r>
        </a:p>
        <a:p>
          <a:pPr lvl="0" algn="ctr" defTabSz="711200">
            <a:lnSpc>
              <a:spcPct val="90000"/>
            </a:lnSpc>
            <a:spcBef>
              <a:spcPct val="0"/>
            </a:spcBef>
            <a:spcAft>
              <a:spcPct val="35000"/>
            </a:spcAft>
          </a:pPr>
          <a:r>
            <a:rPr lang="es-MX" sz="1400" b="0" kern="1200" dirty="0" smtClean="0">
              <a:latin typeface="+mj-lt"/>
            </a:rPr>
            <a:t>BANOBRAS hace lo siguiente:</a:t>
          </a:r>
          <a:endParaRPr lang="es-ES" sz="1400" b="0" kern="1200" dirty="0">
            <a:latin typeface="+mj-lt"/>
          </a:endParaRPr>
        </a:p>
      </dsp:txBody>
      <dsp:txXfrm>
        <a:off x="3233833" y="3288286"/>
        <a:ext cx="2691832" cy="82100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1DDFF-12F2-4393-BC43-06F85F19607C}">
      <dsp:nvSpPr>
        <dsp:cNvPr id="0" name=""/>
        <dsp:cNvSpPr/>
      </dsp:nvSpPr>
      <dsp:spPr>
        <a:xfrm>
          <a:off x="47" y="72952"/>
          <a:ext cx="4576220" cy="489600"/>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MX" sz="2000" b="1" kern="1200" dirty="0" smtClean="0">
              <a:latin typeface="+mj-lt"/>
            </a:rPr>
            <a:t>¿Qué es?</a:t>
          </a:r>
          <a:endParaRPr lang="es-ES" sz="2000" kern="1200" dirty="0">
            <a:latin typeface="+mj-lt"/>
          </a:endParaRPr>
        </a:p>
      </dsp:txBody>
      <dsp:txXfrm>
        <a:off x="47" y="72952"/>
        <a:ext cx="4576220" cy="489600"/>
      </dsp:txXfrm>
    </dsp:sp>
    <dsp:sp modelId="{9906D313-E1AC-4726-A6FC-123BC8CC1435}">
      <dsp:nvSpPr>
        <dsp:cNvPr id="0" name=""/>
        <dsp:cNvSpPr/>
      </dsp:nvSpPr>
      <dsp:spPr>
        <a:xfrm>
          <a:off x="47" y="562552"/>
          <a:ext cx="4576220" cy="4783162"/>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s-MX" sz="1700" b="1" kern="1200" dirty="0" smtClean="0">
              <a:latin typeface="+mj-lt"/>
            </a:rPr>
            <a:t>El Banco del Ahorro Nacional y Servicios Financieros (BANSEFI) </a:t>
          </a:r>
          <a:r>
            <a:rPr lang="es-MX" sz="1700" kern="1200" dirty="0" smtClean="0">
              <a:latin typeface="+mj-lt"/>
            </a:rPr>
            <a:t>es la Institución que tiene la encomienda de promover el ahorro y el sano desarrollo del crédito popular, lo cual contribuye al desarrollo económico del país. </a:t>
          </a:r>
          <a:endParaRPr lang="es-ES" sz="1700" kern="1200" dirty="0">
            <a:latin typeface="+mj-lt"/>
          </a:endParaRPr>
        </a:p>
        <a:p>
          <a:pPr marL="171450" lvl="1" indent="-171450" algn="l" defTabSz="755650">
            <a:lnSpc>
              <a:spcPct val="90000"/>
            </a:lnSpc>
            <a:spcBef>
              <a:spcPct val="0"/>
            </a:spcBef>
            <a:spcAft>
              <a:spcPct val="15000"/>
            </a:spcAft>
            <a:buChar char="••"/>
          </a:pPr>
          <a:r>
            <a:rPr lang="es-MX" sz="1700" kern="1200" dirty="0" smtClean="0">
              <a:latin typeface="+mj-lt"/>
            </a:rPr>
            <a:t>Opera con autosuficiencia financiera y los servicios que presta están dirigidos al sector de la población mexicana que no tiene acceso a los servicios financieros de la banca comercial; por eso, la mayoría de sus sucursales se encuentran en lugares donde los bancos comerciales no tienen presencia. </a:t>
          </a:r>
          <a:endParaRPr lang="es-ES" sz="1700" kern="1200" dirty="0">
            <a:latin typeface="+mj-lt"/>
          </a:endParaRPr>
        </a:p>
      </dsp:txBody>
      <dsp:txXfrm>
        <a:off x="47" y="562552"/>
        <a:ext cx="4576220" cy="4783162"/>
      </dsp:txXfrm>
    </dsp:sp>
    <dsp:sp modelId="{2ABCC1C2-75CD-4D88-8E9B-A0094EED351A}">
      <dsp:nvSpPr>
        <dsp:cNvPr id="0" name=""/>
        <dsp:cNvSpPr/>
      </dsp:nvSpPr>
      <dsp:spPr>
        <a:xfrm>
          <a:off x="5216938" y="72952"/>
          <a:ext cx="4576220" cy="489600"/>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MX" sz="2000" b="1" kern="1200" dirty="0" smtClean="0">
              <a:latin typeface="+mj-lt"/>
            </a:rPr>
            <a:t>¿Qué hace?</a:t>
          </a:r>
          <a:endParaRPr lang="es-ES" sz="2000" kern="1200" dirty="0">
            <a:latin typeface="+mj-lt"/>
          </a:endParaRPr>
        </a:p>
      </dsp:txBody>
      <dsp:txXfrm>
        <a:off x="5216938" y="72952"/>
        <a:ext cx="4576220" cy="489600"/>
      </dsp:txXfrm>
    </dsp:sp>
    <dsp:sp modelId="{110CB265-EBF1-4F26-9CAC-4ADDF8E6EBDD}">
      <dsp:nvSpPr>
        <dsp:cNvPr id="0" name=""/>
        <dsp:cNvSpPr/>
      </dsp:nvSpPr>
      <dsp:spPr>
        <a:xfrm>
          <a:off x="5216938" y="562552"/>
          <a:ext cx="4576220" cy="4783162"/>
        </a:xfrm>
        <a:prstGeom prst="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s-MX" sz="1700" kern="1200" dirty="0" smtClean="0">
              <a:latin typeface="+mj-lt"/>
            </a:rPr>
            <a:t>Promueve la cultura del ahorro, labor heredada del Patronato del Ahorro Nacional </a:t>
          </a:r>
          <a:endParaRPr lang="es-ES" sz="1700" kern="1200" dirty="0">
            <a:latin typeface="+mj-lt"/>
          </a:endParaRPr>
        </a:p>
        <a:p>
          <a:pPr marL="171450" lvl="1" indent="-171450" algn="l" defTabSz="755650">
            <a:lnSpc>
              <a:spcPct val="90000"/>
            </a:lnSpc>
            <a:spcBef>
              <a:spcPct val="0"/>
            </a:spcBef>
            <a:spcAft>
              <a:spcPct val="15000"/>
            </a:spcAft>
            <a:buChar char="••"/>
          </a:pPr>
          <a:r>
            <a:rPr lang="es-MX" sz="1700" kern="1200" dirty="0" smtClean="0">
              <a:latin typeface="+mj-lt"/>
            </a:rPr>
            <a:t>Ofrece productos de captación (cuentas de ahorro) </a:t>
          </a:r>
          <a:endParaRPr lang="es-MX" sz="1700" kern="1200" dirty="0">
            <a:latin typeface="+mj-lt"/>
          </a:endParaRPr>
        </a:p>
        <a:p>
          <a:pPr marL="171450" lvl="1" indent="-171450" algn="l" defTabSz="755650">
            <a:lnSpc>
              <a:spcPct val="90000"/>
            </a:lnSpc>
            <a:spcBef>
              <a:spcPct val="0"/>
            </a:spcBef>
            <a:spcAft>
              <a:spcPct val="15000"/>
            </a:spcAft>
            <a:buChar char="••"/>
          </a:pPr>
          <a:r>
            <a:rPr lang="es-MX" sz="1700" kern="1200" smtClean="0">
              <a:latin typeface="+mj-lt"/>
            </a:rPr>
            <a:t>Satisface las necesidades de los ahorradores </a:t>
          </a:r>
          <a:endParaRPr lang="es-MX" sz="1700" kern="1200">
            <a:latin typeface="+mj-lt"/>
          </a:endParaRPr>
        </a:p>
        <a:p>
          <a:pPr marL="171450" lvl="1" indent="-171450" algn="l" defTabSz="755650">
            <a:lnSpc>
              <a:spcPct val="90000"/>
            </a:lnSpc>
            <a:spcBef>
              <a:spcPct val="0"/>
            </a:spcBef>
            <a:spcAft>
              <a:spcPct val="15000"/>
            </a:spcAft>
            <a:buChar char="••"/>
          </a:pPr>
          <a:r>
            <a:rPr lang="es-MX" sz="1700" kern="1200" dirty="0" smtClean="0">
              <a:latin typeface="+mj-lt"/>
            </a:rPr>
            <a:t>Genera lealtad y rentabilidad en el sector </a:t>
          </a:r>
          <a:endParaRPr lang="es-MX" sz="1700" kern="1200" dirty="0">
            <a:latin typeface="+mj-lt"/>
          </a:endParaRPr>
        </a:p>
        <a:p>
          <a:pPr marL="171450" lvl="1" indent="-171450" algn="l" defTabSz="755650">
            <a:lnSpc>
              <a:spcPct val="90000"/>
            </a:lnSpc>
            <a:spcBef>
              <a:spcPct val="0"/>
            </a:spcBef>
            <a:spcAft>
              <a:spcPct val="15000"/>
            </a:spcAft>
            <a:buChar char="••"/>
          </a:pPr>
          <a:r>
            <a:rPr lang="es-MX" sz="1700" kern="1200" dirty="0" smtClean="0">
              <a:latin typeface="+mj-lt"/>
            </a:rPr>
            <a:t>Coordina, temporalmente, los apoyos del gobierno para el sector de ahorro y crédito popular, y </a:t>
          </a:r>
          <a:endParaRPr lang="es-MX" sz="1700" kern="1200" dirty="0">
            <a:latin typeface="+mj-lt"/>
          </a:endParaRPr>
        </a:p>
        <a:p>
          <a:pPr marL="171450" lvl="1" indent="-171450" algn="l" defTabSz="755650">
            <a:lnSpc>
              <a:spcPct val="90000"/>
            </a:lnSpc>
            <a:spcBef>
              <a:spcPct val="0"/>
            </a:spcBef>
            <a:spcAft>
              <a:spcPct val="15000"/>
            </a:spcAft>
            <a:buChar char="••"/>
          </a:pPr>
          <a:r>
            <a:rPr lang="es-MX" sz="1700" kern="1200" dirty="0" smtClean="0">
              <a:latin typeface="+mj-lt"/>
            </a:rPr>
            <a:t>Ofrece esquemas de ahorro para la vivienda, por medio de los cuales se canaliza al ahorrador hacia las instituciones gubernamentales que sí otorgan créditos para adquirir, remodelar o construir una vivienda co</a:t>
          </a:r>
          <a:r>
            <a:rPr lang="es-MX" sz="1700" kern="1200" dirty="0" smtClean="0"/>
            <a:t>n las que el organismo tiene convenios. </a:t>
          </a:r>
          <a:endParaRPr lang="es-MX" sz="1700" kern="1200" dirty="0"/>
        </a:p>
      </dsp:txBody>
      <dsp:txXfrm>
        <a:off x="5216938" y="562552"/>
        <a:ext cx="4576220" cy="478316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E9FF3A-A77D-48BC-8CC1-2DECF822D644}">
      <dsp:nvSpPr>
        <dsp:cNvPr id="0" name=""/>
        <dsp:cNvSpPr/>
      </dsp:nvSpPr>
      <dsp:spPr>
        <a:xfrm rot="5400000">
          <a:off x="5637045" y="-2198704"/>
          <a:ext cx="1159406" cy="5851057"/>
        </a:xfrm>
        <a:prstGeom prst="round2SameRect">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MX" sz="1600" b="1" kern="1200" dirty="0" smtClean="0">
              <a:latin typeface="+mj-lt"/>
            </a:rPr>
            <a:t>El BANJERCITO es la Institución Financiera del Ejército, Fuerza Aérea y Armada de México. </a:t>
          </a:r>
          <a:endParaRPr lang="es-ES" sz="1600" b="1" kern="1200" dirty="0">
            <a:latin typeface="+mj-lt"/>
          </a:endParaRPr>
        </a:p>
      </dsp:txBody>
      <dsp:txXfrm rot="-5400000">
        <a:off x="3291220" y="203719"/>
        <a:ext cx="5794459" cy="1046210"/>
      </dsp:txXfrm>
    </dsp:sp>
    <dsp:sp modelId="{DFF6C522-EE29-47E7-A715-320D3CBE3EEB}">
      <dsp:nvSpPr>
        <dsp:cNvPr id="0" name=""/>
        <dsp:cNvSpPr/>
      </dsp:nvSpPr>
      <dsp:spPr>
        <a:xfrm>
          <a:off x="0" y="2195"/>
          <a:ext cx="3291220" cy="1449258"/>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b="1" kern="1200" dirty="0" smtClean="0">
              <a:latin typeface="+mj-lt"/>
            </a:rPr>
            <a:t>¿Qué es?</a:t>
          </a:r>
          <a:endParaRPr lang="es-ES" sz="2400" kern="1200" dirty="0">
            <a:latin typeface="+mj-lt"/>
          </a:endParaRPr>
        </a:p>
      </dsp:txBody>
      <dsp:txXfrm>
        <a:off x="70747" y="72942"/>
        <a:ext cx="3149726" cy="1307764"/>
      </dsp:txXfrm>
    </dsp:sp>
    <dsp:sp modelId="{A077A13D-37C0-4900-ABEA-8CD94123FD59}">
      <dsp:nvSpPr>
        <dsp:cNvPr id="0" name=""/>
        <dsp:cNvSpPr/>
      </dsp:nvSpPr>
      <dsp:spPr>
        <a:xfrm rot="5400000">
          <a:off x="5637045" y="-676982"/>
          <a:ext cx="1159406" cy="5851057"/>
        </a:xfrm>
        <a:prstGeom prst="round2SameRect">
          <a:avLst/>
        </a:prstGeom>
        <a:solidFill>
          <a:schemeClr val="accent5">
            <a:tint val="40000"/>
            <a:alpha val="90000"/>
            <a:hueOff val="-9650572"/>
            <a:satOff val="10493"/>
            <a:lumOff val="637"/>
            <a:alphaOff val="0"/>
          </a:schemeClr>
        </a:solidFill>
        <a:ln w="19050" cap="flat" cmpd="sng" algn="ctr">
          <a:solidFill>
            <a:schemeClr val="accent5">
              <a:tint val="40000"/>
              <a:alpha val="90000"/>
              <a:hueOff val="-9650572"/>
              <a:satOff val="10493"/>
              <a:lumOff val="6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MX" sz="1600" b="1" kern="1200" dirty="0" smtClean="0">
              <a:latin typeface="+mj-lt"/>
            </a:rPr>
            <a:t>BANJERCITO hace lo siguiente:</a:t>
          </a:r>
          <a:endParaRPr lang="es-ES" sz="1600" b="1" kern="1200" dirty="0">
            <a:latin typeface="+mj-lt"/>
          </a:endParaRPr>
        </a:p>
        <a:p>
          <a:pPr marL="342900" lvl="2" indent="-171450" algn="l" defTabSz="711200">
            <a:lnSpc>
              <a:spcPct val="90000"/>
            </a:lnSpc>
            <a:spcBef>
              <a:spcPct val="0"/>
            </a:spcBef>
            <a:spcAft>
              <a:spcPct val="15000"/>
            </a:spcAft>
            <a:buChar char="••"/>
          </a:pPr>
          <a:r>
            <a:rPr lang="es-MX" sz="1600" b="1" kern="1200" dirty="0" smtClean="0">
              <a:latin typeface="+mj-lt"/>
            </a:rPr>
            <a:t>Proporciona servicio de banca múltiple, y </a:t>
          </a:r>
          <a:endParaRPr lang="es-MX" sz="1600" b="1" kern="1200" dirty="0">
            <a:latin typeface="+mj-lt"/>
          </a:endParaRPr>
        </a:p>
        <a:p>
          <a:pPr marL="342900" lvl="2" indent="-171450" algn="l" defTabSz="711200">
            <a:lnSpc>
              <a:spcPct val="90000"/>
            </a:lnSpc>
            <a:spcBef>
              <a:spcPct val="0"/>
            </a:spcBef>
            <a:spcAft>
              <a:spcPct val="15000"/>
            </a:spcAft>
            <a:buChar char="••"/>
          </a:pPr>
          <a:r>
            <a:rPr lang="es-MX" sz="1600" b="1" kern="1200" dirty="0" smtClean="0">
              <a:latin typeface="+mj-lt"/>
            </a:rPr>
            <a:t>Otorga crédito a los miembros de las Fuerzas Armadas.</a:t>
          </a:r>
          <a:endParaRPr lang="es-MX" sz="1600" b="1" kern="1200" dirty="0">
            <a:latin typeface="+mj-lt"/>
          </a:endParaRPr>
        </a:p>
      </dsp:txBody>
      <dsp:txXfrm rot="-5400000">
        <a:off x="3291220" y="1725441"/>
        <a:ext cx="5794459" cy="1046210"/>
      </dsp:txXfrm>
    </dsp:sp>
    <dsp:sp modelId="{19FE8BEC-74FA-4D1D-9D1D-2E21532F140C}">
      <dsp:nvSpPr>
        <dsp:cNvPr id="0" name=""/>
        <dsp:cNvSpPr/>
      </dsp:nvSpPr>
      <dsp:spPr>
        <a:xfrm>
          <a:off x="0" y="1523916"/>
          <a:ext cx="3291220" cy="1449258"/>
        </a:xfrm>
        <a:prstGeom prst="roundRect">
          <a:avLst/>
        </a:prstGeom>
        <a:solidFill>
          <a:schemeClr val="accent5">
            <a:hueOff val="-9214729"/>
            <a:satOff val="10313"/>
            <a:lumOff val="58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b="1" kern="1200" dirty="0" smtClean="0">
              <a:latin typeface="+mj-lt"/>
            </a:rPr>
            <a:t>¿Qué hace?</a:t>
          </a:r>
          <a:endParaRPr lang="es-ES" sz="2400" kern="1200" dirty="0">
            <a:latin typeface="+mj-lt"/>
          </a:endParaRPr>
        </a:p>
      </dsp:txBody>
      <dsp:txXfrm>
        <a:off x="70747" y="1594663"/>
        <a:ext cx="3149726" cy="1307764"/>
      </dsp:txXfrm>
    </dsp:sp>
    <dsp:sp modelId="{5400FF00-E89F-4223-98EE-341A75B08856}">
      <dsp:nvSpPr>
        <dsp:cNvPr id="0" name=""/>
        <dsp:cNvSpPr/>
      </dsp:nvSpPr>
      <dsp:spPr>
        <a:xfrm rot="5400000">
          <a:off x="5637045" y="844738"/>
          <a:ext cx="1159406" cy="5851057"/>
        </a:xfrm>
        <a:prstGeom prst="round2SameRect">
          <a:avLst/>
        </a:prstGeom>
        <a:solidFill>
          <a:schemeClr val="accent5">
            <a:tint val="40000"/>
            <a:alpha val="90000"/>
            <a:hueOff val="-19301144"/>
            <a:satOff val="20985"/>
            <a:lumOff val="1274"/>
            <a:alphaOff val="0"/>
          </a:schemeClr>
        </a:solidFill>
        <a:ln w="19050" cap="flat" cmpd="sng" algn="ctr">
          <a:solidFill>
            <a:schemeClr val="accent5">
              <a:tint val="40000"/>
              <a:alpha val="90000"/>
              <a:hueOff val="-19301144"/>
              <a:satOff val="20985"/>
              <a:lumOff val="127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s-MX" sz="1600" b="1" kern="1200" dirty="0" smtClean="0">
              <a:latin typeface="+mj-lt"/>
            </a:rPr>
            <a:t>Ahorro (chequeras, tarjetas de débito, inversiones, etc.)</a:t>
          </a:r>
          <a:endParaRPr lang="es-ES" sz="1600" b="1" kern="1200" dirty="0">
            <a:latin typeface="+mj-lt"/>
          </a:endParaRPr>
        </a:p>
        <a:p>
          <a:pPr marL="171450" lvl="1" indent="-171450" algn="l" defTabSz="711200">
            <a:lnSpc>
              <a:spcPct val="90000"/>
            </a:lnSpc>
            <a:spcBef>
              <a:spcPct val="0"/>
            </a:spcBef>
            <a:spcAft>
              <a:spcPct val="15000"/>
            </a:spcAft>
            <a:buChar char="••"/>
          </a:pPr>
          <a:r>
            <a:rPr lang="es-MX" sz="1600" b="1" kern="1200" dirty="0" smtClean="0">
              <a:latin typeface="+mj-lt"/>
            </a:rPr>
            <a:t>Crédito (préstamos quirografarios, personales, hipotecarios, ABCD* y tarjeta de crédito).</a:t>
          </a:r>
          <a:endParaRPr lang="es-MX" sz="1600" b="1" kern="1200" dirty="0">
            <a:latin typeface="+mj-lt"/>
          </a:endParaRPr>
        </a:p>
      </dsp:txBody>
      <dsp:txXfrm rot="-5400000">
        <a:off x="3291220" y="3247161"/>
        <a:ext cx="5794459" cy="1046210"/>
      </dsp:txXfrm>
    </dsp:sp>
    <dsp:sp modelId="{52496479-CB6A-4A5C-B777-BD102860C75F}">
      <dsp:nvSpPr>
        <dsp:cNvPr id="0" name=""/>
        <dsp:cNvSpPr/>
      </dsp:nvSpPr>
      <dsp:spPr>
        <a:xfrm>
          <a:off x="0" y="3045637"/>
          <a:ext cx="3291220" cy="1449258"/>
        </a:xfrm>
        <a:prstGeom prst="roundRect">
          <a:avLst/>
        </a:prstGeom>
        <a:solidFill>
          <a:schemeClr val="accent5">
            <a:hueOff val="-18429457"/>
            <a:satOff val="20625"/>
            <a:lumOff val="117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b="1" kern="1200" dirty="0" smtClean="0">
              <a:latin typeface="+mj-lt"/>
            </a:rPr>
            <a:t>¿Qué productos ofrece?</a:t>
          </a:r>
          <a:endParaRPr lang="es-ES" sz="2400" kern="1200" dirty="0">
            <a:latin typeface="+mj-lt"/>
          </a:endParaRPr>
        </a:p>
      </dsp:txBody>
      <dsp:txXfrm>
        <a:off x="70747" y="3116384"/>
        <a:ext cx="3149726" cy="13077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53C896-91D5-4F64-B46E-F4DC49A2740F}">
      <dsp:nvSpPr>
        <dsp:cNvPr id="0" name=""/>
        <dsp:cNvSpPr/>
      </dsp:nvSpPr>
      <dsp:spPr>
        <a:xfrm>
          <a:off x="0" y="534555"/>
          <a:ext cx="8128000" cy="182520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es-ES" sz="2200" kern="1200" dirty="0" smtClean="0">
              <a:latin typeface="+mj-lt"/>
            </a:rPr>
            <a:t>La </a:t>
          </a:r>
          <a:r>
            <a:rPr lang="es-ES" sz="2200" b="1" kern="1200" dirty="0" smtClean="0">
              <a:latin typeface="+mj-lt"/>
            </a:rPr>
            <a:t>captación </a:t>
          </a:r>
          <a:r>
            <a:rPr lang="es-ES" sz="2200" kern="1200" dirty="0" smtClean="0">
              <a:latin typeface="+mj-lt"/>
            </a:rPr>
            <a:t>de recursos conlleva la existencia de pasivos (adeudos) para el intermediario y la obligación de éste de devolver al ahorrador el principal, así como los accesorios financieros de los recursos captados (fundamentalmente intereses).</a:t>
          </a:r>
          <a:endParaRPr lang="es-ES" sz="2200" kern="1200" dirty="0"/>
        </a:p>
      </dsp:txBody>
      <dsp:txXfrm>
        <a:off x="89099" y="623654"/>
        <a:ext cx="7949802" cy="1647002"/>
      </dsp:txXfrm>
    </dsp:sp>
    <dsp:sp modelId="{627F60E8-ECBD-4A56-8700-C07D4B13D890}">
      <dsp:nvSpPr>
        <dsp:cNvPr id="0" name=""/>
        <dsp:cNvSpPr/>
      </dsp:nvSpPr>
      <dsp:spPr>
        <a:xfrm>
          <a:off x="0" y="2546955"/>
          <a:ext cx="8128000" cy="1825200"/>
        </a:xfrm>
        <a:prstGeom prst="roundRect">
          <a:avLst/>
        </a:prstGeom>
        <a:solidFill>
          <a:schemeClr val="accent5">
            <a:hueOff val="-18429457"/>
            <a:satOff val="20625"/>
            <a:lumOff val="117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es-ES" sz="2200" kern="1200" dirty="0" smtClean="0">
              <a:latin typeface="+mj-lt"/>
            </a:rPr>
            <a:t>La </a:t>
          </a:r>
          <a:r>
            <a:rPr lang="es-ES" sz="2200" b="1" kern="1200" dirty="0" smtClean="0">
              <a:latin typeface="+mj-lt"/>
            </a:rPr>
            <a:t>colocación,</a:t>
          </a:r>
          <a:r>
            <a:rPr lang="es-ES" sz="2200" kern="1200" dirty="0" smtClean="0">
              <a:latin typeface="+mj-lt"/>
            </a:rPr>
            <a:t> es decir, la canalización de recursos hacia el público que los necesita, genera para el intermediario activos (créditos a su favor).</a:t>
          </a:r>
          <a:endParaRPr lang="es-ES" sz="2200" kern="1200" dirty="0"/>
        </a:p>
      </dsp:txBody>
      <dsp:txXfrm>
        <a:off x="89099" y="2636054"/>
        <a:ext cx="7949802" cy="16470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C4580-CB3E-4CA2-9D57-7F36A221BA6E}">
      <dsp:nvSpPr>
        <dsp:cNvPr id="0" name=""/>
        <dsp:cNvSpPr/>
      </dsp:nvSpPr>
      <dsp:spPr>
        <a:xfrm rot="10800000">
          <a:off x="1778047" y="665"/>
          <a:ext cx="5735793" cy="1333271"/>
        </a:xfrm>
        <a:prstGeom prst="homePlat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7936" tIns="83820" rIns="156464" bIns="83820" numCol="1" spcCol="1270" anchor="ctr" anchorCtr="0">
          <a:noAutofit/>
        </a:bodyPr>
        <a:lstStyle/>
        <a:p>
          <a:pPr lvl="0" algn="ctr" defTabSz="977900">
            <a:lnSpc>
              <a:spcPct val="90000"/>
            </a:lnSpc>
            <a:spcBef>
              <a:spcPct val="0"/>
            </a:spcBef>
            <a:spcAft>
              <a:spcPct val="35000"/>
            </a:spcAft>
          </a:pPr>
          <a:r>
            <a:rPr lang="es-ES" sz="2200" b="0" kern="1200" dirty="0" smtClean="0">
              <a:latin typeface="+mj-lt"/>
              <a:ea typeface="Calibri"/>
              <a:cs typeface="Times New Roman"/>
            </a:rPr>
            <a:t>1. Establecer las normas para la organización y funcionamiento de la banca múltiple y la banca de desarrollo.</a:t>
          </a:r>
          <a:endParaRPr lang="es-ES" sz="2200" b="0" kern="1200" dirty="0"/>
        </a:p>
      </dsp:txBody>
      <dsp:txXfrm rot="10800000">
        <a:off x="2111365" y="665"/>
        <a:ext cx="5402475" cy="1333271"/>
      </dsp:txXfrm>
    </dsp:sp>
    <dsp:sp modelId="{37DEFEF4-C0B5-4626-9C84-812678855C38}">
      <dsp:nvSpPr>
        <dsp:cNvPr id="0" name=""/>
        <dsp:cNvSpPr/>
      </dsp:nvSpPr>
      <dsp:spPr>
        <a:xfrm>
          <a:off x="1111412" y="665"/>
          <a:ext cx="1333271" cy="1333271"/>
        </a:xfrm>
        <a:prstGeom prst="ellipse">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593F3E-E0CD-4DB0-813D-447C45D481AD}">
      <dsp:nvSpPr>
        <dsp:cNvPr id="0" name=""/>
        <dsp:cNvSpPr/>
      </dsp:nvSpPr>
      <dsp:spPr>
        <a:xfrm rot="10800000">
          <a:off x="1778047" y="1681824"/>
          <a:ext cx="5735793" cy="1333271"/>
        </a:xfrm>
        <a:prstGeom prst="homePlat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7936" tIns="83820" rIns="156464" bIns="83820" numCol="1" spcCol="1270" anchor="ctr" anchorCtr="0">
          <a:noAutofit/>
        </a:bodyPr>
        <a:lstStyle/>
        <a:p>
          <a:pPr lvl="0" algn="ctr" defTabSz="977900">
            <a:lnSpc>
              <a:spcPct val="90000"/>
            </a:lnSpc>
            <a:spcBef>
              <a:spcPct val="0"/>
            </a:spcBef>
            <a:spcAft>
              <a:spcPct val="35000"/>
            </a:spcAft>
          </a:pPr>
          <a:r>
            <a:rPr lang="es-ES" sz="2200" b="0" kern="1200" dirty="0" smtClean="0">
              <a:latin typeface="+mj-lt"/>
              <a:ea typeface="Calibri"/>
              <a:cs typeface="Times New Roman"/>
            </a:rPr>
            <a:t>2. Establecer los términos en los que el estado ejercerá la rectoría financiera del sistema bancario.</a:t>
          </a:r>
          <a:endParaRPr lang="es-ES" sz="2200" b="0" kern="1200" dirty="0"/>
        </a:p>
      </dsp:txBody>
      <dsp:txXfrm rot="10800000">
        <a:off x="2111365" y="1681824"/>
        <a:ext cx="5402475" cy="1333271"/>
      </dsp:txXfrm>
    </dsp:sp>
    <dsp:sp modelId="{AF622A04-2683-4781-8E55-D66C3CBAA77C}">
      <dsp:nvSpPr>
        <dsp:cNvPr id="0" name=""/>
        <dsp:cNvSpPr/>
      </dsp:nvSpPr>
      <dsp:spPr>
        <a:xfrm>
          <a:off x="1111412" y="1681824"/>
          <a:ext cx="1333271" cy="1333271"/>
        </a:xfrm>
        <a:prstGeom prst="ellipse">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81108C-A469-4F7C-A7EE-08DDB2E1A7A9}">
      <dsp:nvSpPr>
        <dsp:cNvPr id="0" name=""/>
        <dsp:cNvSpPr/>
      </dsp:nvSpPr>
      <dsp:spPr>
        <a:xfrm>
          <a:off x="329" y="2481345"/>
          <a:ext cx="2145770" cy="1072885"/>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smtClean="0"/>
            <a:t>Rectoría Económica del Sistema Bancario</a:t>
          </a:r>
          <a:endParaRPr lang="es-ES" sz="1200" kern="1200" dirty="0"/>
        </a:p>
      </dsp:txBody>
      <dsp:txXfrm>
        <a:off x="31753" y="2512769"/>
        <a:ext cx="2082922" cy="1010037"/>
      </dsp:txXfrm>
    </dsp:sp>
    <dsp:sp modelId="{F9C14AF7-CC1F-4F65-88B0-DC2C75AA990C}">
      <dsp:nvSpPr>
        <dsp:cNvPr id="0" name=""/>
        <dsp:cNvSpPr/>
      </dsp:nvSpPr>
      <dsp:spPr>
        <a:xfrm rot="18289469">
          <a:off x="1823755" y="2383059"/>
          <a:ext cx="1502997" cy="35639"/>
        </a:xfrm>
        <a:custGeom>
          <a:avLst/>
          <a:gdLst/>
          <a:ahLst/>
          <a:cxnLst/>
          <a:rect l="0" t="0" r="0" b="0"/>
          <a:pathLst>
            <a:path>
              <a:moveTo>
                <a:pt x="0" y="17819"/>
              </a:moveTo>
              <a:lnTo>
                <a:pt x="1502997" y="17819"/>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537679" y="2363303"/>
        <a:ext cx="75149" cy="75149"/>
      </dsp:txXfrm>
    </dsp:sp>
    <dsp:sp modelId="{56C639A1-9A80-4285-9E62-C932D40568E1}">
      <dsp:nvSpPr>
        <dsp:cNvPr id="0" name=""/>
        <dsp:cNvSpPr/>
      </dsp:nvSpPr>
      <dsp:spPr>
        <a:xfrm>
          <a:off x="3004408" y="1247527"/>
          <a:ext cx="2145770" cy="1072885"/>
        </a:xfrm>
        <a:prstGeom prst="roundRect">
          <a:avLst>
            <a:gd name="adj" fmla="val 10000"/>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smtClean="0"/>
            <a:t>I. El estado buscará que el sistema bancario oriente sus actividades a apoyar y promover: </a:t>
          </a:r>
          <a:endParaRPr lang="es-ES" sz="1200" kern="1200" dirty="0"/>
        </a:p>
      </dsp:txBody>
      <dsp:txXfrm>
        <a:off x="3035832" y="1278951"/>
        <a:ext cx="2082922" cy="1010037"/>
      </dsp:txXfrm>
    </dsp:sp>
    <dsp:sp modelId="{208FDAFB-D18E-445D-94DE-0E02DECABA4B}">
      <dsp:nvSpPr>
        <dsp:cNvPr id="0" name=""/>
        <dsp:cNvSpPr/>
      </dsp:nvSpPr>
      <dsp:spPr>
        <a:xfrm rot="19457599">
          <a:off x="5050828" y="1457695"/>
          <a:ext cx="1057010" cy="35639"/>
        </a:xfrm>
        <a:custGeom>
          <a:avLst/>
          <a:gdLst/>
          <a:ahLst/>
          <a:cxnLst/>
          <a:rect l="0" t="0" r="0" b="0"/>
          <a:pathLst>
            <a:path>
              <a:moveTo>
                <a:pt x="0" y="17819"/>
              </a:moveTo>
              <a:lnTo>
                <a:pt x="1057010" y="17819"/>
              </a:lnTo>
            </a:path>
          </a:pathLst>
        </a:custGeom>
        <a:noFill/>
        <a:ln w="1905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5552908" y="1449089"/>
        <a:ext cx="52850" cy="52850"/>
      </dsp:txXfrm>
    </dsp:sp>
    <dsp:sp modelId="{44C4EA3B-11AA-46F9-88B3-2851D47AF053}">
      <dsp:nvSpPr>
        <dsp:cNvPr id="0" name=""/>
        <dsp:cNvSpPr/>
      </dsp:nvSpPr>
      <dsp:spPr>
        <a:xfrm>
          <a:off x="6008487" y="630617"/>
          <a:ext cx="2145770" cy="107288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smtClean="0"/>
            <a:t>El desarrollo de las fuerzas productivas del país. </a:t>
          </a:r>
          <a:endParaRPr lang="es-ES" sz="1200" kern="1200" dirty="0"/>
        </a:p>
      </dsp:txBody>
      <dsp:txXfrm>
        <a:off x="6039911" y="662041"/>
        <a:ext cx="2082922" cy="1010037"/>
      </dsp:txXfrm>
    </dsp:sp>
    <dsp:sp modelId="{4C460B16-3238-48EF-9026-46423A90CA5D}">
      <dsp:nvSpPr>
        <dsp:cNvPr id="0" name=""/>
        <dsp:cNvSpPr/>
      </dsp:nvSpPr>
      <dsp:spPr>
        <a:xfrm rot="2142401">
          <a:off x="5050828" y="2074604"/>
          <a:ext cx="1057010" cy="35639"/>
        </a:xfrm>
        <a:custGeom>
          <a:avLst/>
          <a:gdLst/>
          <a:ahLst/>
          <a:cxnLst/>
          <a:rect l="0" t="0" r="0" b="0"/>
          <a:pathLst>
            <a:path>
              <a:moveTo>
                <a:pt x="0" y="17819"/>
              </a:moveTo>
              <a:lnTo>
                <a:pt x="1057010" y="17819"/>
              </a:lnTo>
            </a:path>
          </a:pathLst>
        </a:custGeom>
        <a:noFill/>
        <a:ln w="1905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5552908" y="2065999"/>
        <a:ext cx="52850" cy="52850"/>
      </dsp:txXfrm>
    </dsp:sp>
    <dsp:sp modelId="{B477CD0A-F3EE-4DE7-8703-E74693FE1F85}">
      <dsp:nvSpPr>
        <dsp:cNvPr id="0" name=""/>
        <dsp:cNvSpPr/>
      </dsp:nvSpPr>
      <dsp:spPr>
        <a:xfrm>
          <a:off x="6008487" y="1864436"/>
          <a:ext cx="2145770" cy="107288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smtClean="0"/>
            <a:t>El crecimiento de la economía nacional.</a:t>
          </a:r>
          <a:endParaRPr lang="es-MX" sz="1200" kern="1200" dirty="0"/>
        </a:p>
      </dsp:txBody>
      <dsp:txXfrm>
        <a:off x="6039911" y="1895860"/>
        <a:ext cx="2082922" cy="1010037"/>
      </dsp:txXfrm>
    </dsp:sp>
    <dsp:sp modelId="{604C86AD-C19E-47B7-97EF-175C11C0476F}">
      <dsp:nvSpPr>
        <dsp:cNvPr id="0" name=""/>
        <dsp:cNvSpPr/>
      </dsp:nvSpPr>
      <dsp:spPr>
        <a:xfrm>
          <a:off x="2146100" y="2999968"/>
          <a:ext cx="858308" cy="35639"/>
        </a:xfrm>
        <a:custGeom>
          <a:avLst/>
          <a:gdLst/>
          <a:ahLst/>
          <a:cxnLst/>
          <a:rect l="0" t="0" r="0" b="0"/>
          <a:pathLst>
            <a:path>
              <a:moveTo>
                <a:pt x="0" y="17819"/>
              </a:moveTo>
              <a:lnTo>
                <a:pt x="858308" y="17819"/>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553796" y="2996330"/>
        <a:ext cx="42915" cy="42915"/>
      </dsp:txXfrm>
    </dsp:sp>
    <dsp:sp modelId="{3E7E3E9A-1948-410F-A0A0-5CCFF76C070A}">
      <dsp:nvSpPr>
        <dsp:cNvPr id="0" name=""/>
        <dsp:cNvSpPr/>
      </dsp:nvSpPr>
      <dsp:spPr>
        <a:xfrm>
          <a:off x="3004408" y="2481345"/>
          <a:ext cx="2145770" cy="1072885"/>
        </a:xfrm>
        <a:prstGeom prst="roundRect">
          <a:avLst>
            <a:gd name="adj" fmla="val 10000"/>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smtClean="0"/>
            <a:t>II. El sistema bancario fomente el ahorro.</a:t>
          </a:r>
          <a:endParaRPr lang="es-ES" sz="1200" kern="1200" dirty="0"/>
        </a:p>
      </dsp:txBody>
      <dsp:txXfrm>
        <a:off x="3035832" y="2512769"/>
        <a:ext cx="2082922" cy="1010037"/>
      </dsp:txXfrm>
    </dsp:sp>
    <dsp:sp modelId="{585B0861-C8D5-4938-AE72-2493E06DE4B5}">
      <dsp:nvSpPr>
        <dsp:cNvPr id="0" name=""/>
        <dsp:cNvSpPr/>
      </dsp:nvSpPr>
      <dsp:spPr>
        <a:xfrm rot="3310531">
          <a:off x="1823755" y="3616877"/>
          <a:ext cx="1502997" cy="35639"/>
        </a:xfrm>
        <a:custGeom>
          <a:avLst/>
          <a:gdLst/>
          <a:ahLst/>
          <a:cxnLst/>
          <a:rect l="0" t="0" r="0" b="0"/>
          <a:pathLst>
            <a:path>
              <a:moveTo>
                <a:pt x="0" y="17819"/>
              </a:moveTo>
              <a:lnTo>
                <a:pt x="1502997" y="17819"/>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537679" y="3597122"/>
        <a:ext cx="75149" cy="75149"/>
      </dsp:txXfrm>
    </dsp:sp>
    <dsp:sp modelId="{FD1D88FB-B9BF-41F0-8DB7-2B13AF36A5BE}">
      <dsp:nvSpPr>
        <dsp:cNvPr id="0" name=""/>
        <dsp:cNvSpPr/>
      </dsp:nvSpPr>
      <dsp:spPr>
        <a:xfrm>
          <a:off x="3004408" y="3715163"/>
          <a:ext cx="2145770" cy="1072885"/>
        </a:xfrm>
        <a:prstGeom prst="roundRect">
          <a:avLst>
            <a:gd name="adj" fmla="val 10000"/>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 sz="1200" kern="1200" dirty="0" smtClean="0"/>
            <a:t>III. El sistema bancario procure la adecuada canalización de recursos hacia las diversas regiones del país con apego a: sanas prácticas y usos bancarios.</a:t>
          </a:r>
          <a:endParaRPr lang="es-ES" sz="1200" kern="1200" dirty="0"/>
        </a:p>
      </dsp:txBody>
      <dsp:txXfrm>
        <a:off x="3035832" y="3746587"/>
        <a:ext cx="2082922" cy="101003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D2B85-BB4A-45BA-B205-F0C98F260DEA}">
      <dsp:nvSpPr>
        <dsp:cNvPr id="0" name=""/>
        <dsp:cNvSpPr/>
      </dsp:nvSpPr>
      <dsp:spPr>
        <a:xfrm rot="16200000">
          <a:off x="389" y="187591"/>
          <a:ext cx="2448904" cy="2448904"/>
        </a:xfrm>
        <a:prstGeom prst="downArrow">
          <a:avLst>
            <a:gd name="adj1" fmla="val 50000"/>
            <a:gd name="adj2" fmla="val 35000"/>
          </a:avLst>
        </a:prstGeom>
        <a:gradFill rotWithShape="0">
          <a:gsLst>
            <a:gs pos="0">
              <a:schemeClr val="accent4">
                <a:hueOff val="0"/>
                <a:satOff val="0"/>
                <a:lumOff val="0"/>
                <a:alphaOff val="0"/>
                <a:tint val="94000"/>
                <a:satMod val="100000"/>
                <a:lumMod val="104000"/>
              </a:schemeClr>
            </a:gs>
            <a:gs pos="69000">
              <a:schemeClr val="accent4">
                <a:hueOff val="0"/>
                <a:satOff val="0"/>
                <a:lumOff val="0"/>
                <a:alphaOff val="0"/>
                <a:shade val="86000"/>
                <a:satMod val="130000"/>
                <a:lumMod val="102000"/>
              </a:schemeClr>
            </a:gs>
            <a:gs pos="100000">
              <a:schemeClr val="accent4">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ES" sz="2200" kern="1200" dirty="0" smtClean="0"/>
            <a:t>Instituciones de Banca Múltiple</a:t>
          </a:r>
          <a:endParaRPr lang="es-MX" sz="2200" kern="1200" dirty="0"/>
        </a:p>
      </dsp:txBody>
      <dsp:txXfrm rot="5400000">
        <a:off x="389" y="799817"/>
        <a:ext cx="2020346" cy="1224452"/>
      </dsp:txXfrm>
    </dsp:sp>
    <dsp:sp modelId="{72755F9D-BD5C-4D5E-814F-CC3130CFE8E9}">
      <dsp:nvSpPr>
        <dsp:cNvPr id="0" name=""/>
        <dsp:cNvSpPr/>
      </dsp:nvSpPr>
      <dsp:spPr>
        <a:xfrm rot="5400000">
          <a:off x="2591265" y="187591"/>
          <a:ext cx="2448904" cy="2448904"/>
        </a:xfrm>
        <a:prstGeom prst="downArrow">
          <a:avLst>
            <a:gd name="adj1" fmla="val 50000"/>
            <a:gd name="adj2" fmla="val 35000"/>
          </a:avLst>
        </a:prstGeom>
        <a:gradFill rotWithShape="0">
          <a:gsLst>
            <a:gs pos="0">
              <a:schemeClr val="accent4">
                <a:hueOff val="4290800"/>
                <a:satOff val="1883"/>
                <a:lumOff val="-5490"/>
                <a:alphaOff val="0"/>
                <a:tint val="94000"/>
                <a:satMod val="100000"/>
                <a:lumMod val="104000"/>
              </a:schemeClr>
            </a:gs>
            <a:gs pos="69000">
              <a:schemeClr val="accent4">
                <a:hueOff val="4290800"/>
                <a:satOff val="1883"/>
                <a:lumOff val="-5490"/>
                <a:alphaOff val="0"/>
                <a:shade val="86000"/>
                <a:satMod val="130000"/>
                <a:lumMod val="102000"/>
              </a:schemeClr>
            </a:gs>
            <a:gs pos="100000">
              <a:schemeClr val="accent4">
                <a:hueOff val="4290800"/>
                <a:satOff val="1883"/>
                <a:lumOff val="-549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ES" sz="2200" kern="1200" dirty="0" smtClean="0"/>
            <a:t>Instituciones de Banca de Desarrollo</a:t>
          </a:r>
          <a:endParaRPr lang="es-MX" sz="2200" kern="1200" dirty="0"/>
        </a:p>
      </dsp:txBody>
      <dsp:txXfrm rot="-5400000">
        <a:off x="3019823" y="799817"/>
        <a:ext cx="2020346" cy="122445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1EF49C-514D-471A-94A9-EEE0EECEA21F}">
      <dsp:nvSpPr>
        <dsp:cNvPr id="0" name=""/>
        <dsp:cNvSpPr/>
      </dsp:nvSpPr>
      <dsp:spPr>
        <a:xfrm>
          <a:off x="0" y="40360"/>
          <a:ext cx="8792850" cy="505440"/>
        </a:xfrm>
        <a:prstGeom prst="round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b="1" kern="1200" dirty="0" smtClean="0">
              <a:latin typeface="+mj-lt"/>
              <a:ea typeface="Calibri" panose="020F0502020204030204" pitchFamily="34" charset="0"/>
            </a:rPr>
            <a:t>Financiera Nacional de Desarrollo Agropecuario, Rural, Forestal y Pesquero</a:t>
          </a:r>
          <a:endParaRPr lang="es-MX" sz="1700" b="1" kern="1200" dirty="0">
            <a:latin typeface="+mj-lt"/>
          </a:endParaRPr>
        </a:p>
      </dsp:txBody>
      <dsp:txXfrm>
        <a:off x="24674" y="65034"/>
        <a:ext cx="8743502" cy="456092"/>
      </dsp:txXfrm>
    </dsp:sp>
    <dsp:sp modelId="{DB6EBE06-D31C-4CF6-A544-5B2A70DD1F1F}">
      <dsp:nvSpPr>
        <dsp:cNvPr id="0" name=""/>
        <dsp:cNvSpPr/>
      </dsp:nvSpPr>
      <dsp:spPr>
        <a:xfrm>
          <a:off x="0" y="623560"/>
          <a:ext cx="8792850" cy="505440"/>
        </a:xfrm>
        <a:prstGeom prst="round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b="1" kern="1200" dirty="0" smtClean="0">
              <a:latin typeface="+mj-lt"/>
            </a:rPr>
            <a:t>Nacional Financiera (NAFIN) </a:t>
          </a:r>
          <a:endParaRPr lang="es-MX" sz="1700" b="1" kern="1200" dirty="0">
            <a:latin typeface="+mj-lt"/>
          </a:endParaRPr>
        </a:p>
      </dsp:txBody>
      <dsp:txXfrm>
        <a:off x="24674" y="648234"/>
        <a:ext cx="8743502" cy="456092"/>
      </dsp:txXfrm>
    </dsp:sp>
    <dsp:sp modelId="{A87EA866-45C6-4B5F-B951-7FDB6775B42B}">
      <dsp:nvSpPr>
        <dsp:cNvPr id="0" name=""/>
        <dsp:cNvSpPr/>
      </dsp:nvSpPr>
      <dsp:spPr>
        <a:xfrm>
          <a:off x="0" y="1206760"/>
          <a:ext cx="8792850" cy="505440"/>
        </a:xfrm>
        <a:prstGeom prst="roundRect">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b="1" kern="1200" dirty="0" smtClean="0">
              <a:latin typeface="+mj-lt"/>
            </a:rPr>
            <a:t>Banco Nacional del Ejército, Fuerza Aérea y Armada (BANJERCITO) </a:t>
          </a:r>
          <a:endParaRPr lang="es-MX" sz="1700" b="1" kern="1200" dirty="0">
            <a:latin typeface="+mj-lt"/>
          </a:endParaRPr>
        </a:p>
      </dsp:txBody>
      <dsp:txXfrm>
        <a:off x="24674" y="1231434"/>
        <a:ext cx="8743502" cy="456092"/>
      </dsp:txXfrm>
    </dsp:sp>
    <dsp:sp modelId="{D475CB68-B677-40BF-AAD2-486BC12C9703}">
      <dsp:nvSpPr>
        <dsp:cNvPr id="0" name=""/>
        <dsp:cNvSpPr/>
      </dsp:nvSpPr>
      <dsp:spPr>
        <a:xfrm>
          <a:off x="0" y="1789961"/>
          <a:ext cx="8792850" cy="505440"/>
        </a:xfrm>
        <a:prstGeom prst="round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b="1" kern="1200" dirty="0" smtClean="0">
              <a:latin typeface="+mj-lt"/>
            </a:rPr>
            <a:t>Banco Nacional de Obras y Servicios Públicos (BANOBRAS)</a:t>
          </a:r>
          <a:endParaRPr lang="es-MX" sz="1700" b="1" kern="1200" dirty="0">
            <a:latin typeface="+mj-lt"/>
          </a:endParaRPr>
        </a:p>
      </dsp:txBody>
      <dsp:txXfrm>
        <a:off x="24674" y="1814635"/>
        <a:ext cx="8743502" cy="456092"/>
      </dsp:txXfrm>
    </dsp:sp>
    <dsp:sp modelId="{2818463B-3889-4138-8DF2-B8E7868E7ADD}">
      <dsp:nvSpPr>
        <dsp:cNvPr id="0" name=""/>
        <dsp:cNvSpPr/>
      </dsp:nvSpPr>
      <dsp:spPr>
        <a:xfrm>
          <a:off x="0" y="2373161"/>
          <a:ext cx="8792850" cy="505440"/>
        </a:xfrm>
        <a:prstGeom prst="roundRect">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b="1" kern="1200" dirty="0" smtClean="0">
              <a:latin typeface="+mj-lt"/>
            </a:rPr>
            <a:t>Banco del Ahorro Nacional y Servicios Financieros (BANSEFI) </a:t>
          </a:r>
          <a:endParaRPr lang="es-MX" sz="1700" b="1" kern="1200" dirty="0">
            <a:latin typeface="+mj-lt"/>
          </a:endParaRPr>
        </a:p>
      </dsp:txBody>
      <dsp:txXfrm>
        <a:off x="24674" y="2397835"/>
        <a:ext cx="8743502" cy="456092"/>
      </dsp:txXfrm>
    </dsp:sp>
    <dsp:sp modelId="{56806B86-A9E6-436B-AC2E-1B13D7D60233}">
      <dsp:nvSpPr>
        <dsp:cNvPr id="0" name=""/>
        <dsp:cNvSpPr/>
      </dsp:nvSpPr>
      <dsp:spPr>
        <a:xfrm>
          <a:off x="0" y="2956361"/>
          <a:ext cx="8792850" cy="505440"/>
        </a:xfrm>
        <a:prstGeom prst="round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b="1" kern="1200" dirty="0" smtClean="0">
              <a:latin typeface="+mj-lt"/>
            </a:rPr>
            <a:t>Banco Nacional de Comercio Exterior (BANCOMEXT)</a:t>
          </a:r>
          <a:endParaRPr lang="es-MX" sz="1700" b="1" kern="1200" dirty="0">
            <a:latin typeface="+mj-lt"/>
          </a:endParaRPr>
        </a:p>
      </dsp:txBody>
      <dsp:txXfrm>
        <a:off x="24674" y="2981035"/>
        <a:ext cx="8743502" cy="456092"/>
      </dsp:txXfrm>
    </dsp:sp>
    <dsp:sp modelId="{C3DFBEB3-A7CC-415F-BA05-A043C8A4A7ED}">
      <dsp:nvSpPr>
        <dsp:cNvPr id="0" name=""/>
        <dsp:cNvSpPr/>
      </dsp:nvSpPr>
      <dsp:spPr>
        <a:xfrm>
          <a:off x="0" y="3539561"/>
          <a:ext cx="8792850" cy="505440"/>
        </a:xfrm>
        <a:prstGeom prst="round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b="1" kern="1200" dirty="0" smtClean="0">
              <a:latin typeface="+mj-lt"/>
            </a:rPr>
            <a:t>Sociedad Hipotecaria Federal (SHF)</a:t>
          </a:r>
          <a:endParaRPr lang="es-MX" sz="1700" b="1" kern="1200" dirty="0">
            <a:latin typeface="+mj-lt"/>
          </a:endParaRPr>
        </a:p>
      </dsp:txBody>
      <dsp:txXfrm>
        <a:off x="24674" y="3564235"/>
        <a:ext cx="8743502" cy="45609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A9244-1CB9-436F-A3EC-0CF111B13DFC}">
      <dsp:nvSpPr>
        <dsp:cNvPr id="0" name=""/>
        <dsp:cNvSpPr/>
      </dsp:nvSpPr>
      <dsp:spPr>
        <a:xfrm>
          <a:off x="0" y="0"/>
          <a:ext cx="6342123" cy="1353002"/>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t>La serie “A” que constituye el 66% del capital de la sociedad, que sólo podrá ser suscrita por el Gobierno Federal</a:t>
          </a:r>
          <a:endParaRPr lang="es-ES" sz="2000" kern="1200" dirty="0"/>
        </a:p>
      </dsp:txBody>
      <dsp:txXfrm>
        <a:off x="39628" y="39628"/>
        <a:ext cx="4943690" cy="1273746"/>
      </dsp:txXfrm>
    </dsp:sp>
    <dsp:sp modelId="{05C2AEA5-72D8-4305-AE1E-DE0296F773D1}">
      <dsp:nvSpPr>
        <dsp:cNvPr id="0" name=""/>
        <dsp:cNvSpPr/>
      </dsp:nvSpPr>
      <dsp:spPr>
        <a:xfrm>
          <a:off x="1119198" y="1653669"/>
          <a:ext cx="6342123" cy="1353002"/>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t>La serie "B'' que constituye el 34% restante y que solo podrá ser suscrita por cualquier persona física o moral nacional.</a:t>
          </a:r>
          <a:endParaRPr lang="es-ES" sz="2000" kern="1200" dirty="0"/>
        </a:p>
      </dsp:txBody>
      <dsp:txXfrm>
        <a:off x="1158826" y="1693297"/>
        <a:ext cx="4264217" cy="1273746"/>
      </dsp:txXfrm>
    </dsp:sp>
    <dsp:sp modelId="{997638BE-3166-4F33-A09F-C72CB556FEFD}">
      <dsp:nvSpPr>
        <dsp:cNvPr id="0" name=""/>
        <dsp:cNvSpPr/>
      </dsp:nvSpPr>
      <dsp:spPr>
        <a:xfrm>
          <a:off x="5462672" y="1063610"/>
          <a:ext cx="879451" cy="879451"/>
        </a:xfrm>
        <a:prstGeom prst="downArrow">
          <a:avLst>
            <a:gd name="adj1" fmla="val 55000"/>
            <a:gd name="adj2" fmla="val 45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ES" sz="3600" kern="1200"/>
        </a:p>
      </dsp:txBody>
      <dsp:txXfrm>
        <a:off x="5660548" y="1063610"/>
        <a:ext cx="483699" cy="66178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612258-7050-43B4-AA64-40DA4BD7A321}">
      <dsp:nvSpPr>
        <dsp:cNvPr id="0" name=""/>
        <dsp:cNvSpPr/>
      </dsp:nvSpPr>
      <dsp:spPr>
        <a:xfrm>
          <a:off x="0" y="4652293"/>
          <a:ext cx="9434100" cy="509097"/>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latin typeface="+mj-lt"/>
              <a:ea typeface="Calibri" panose="020F0502020204030204" pitchFamily="34" charset="0"/>
              <a:cs typeface="Times New Roman" panose="02020603050405020304" pitchFamily="18" charset="0"/>
            </a:rPr>
            <a:t>Desarrollar programas de fomento especiales</a:t>
          </a:r>
          <a:endParaRPr lang="es-MX" sz="1800" kern="1200" dirty="0">
            <a:latin typeface="+mj-lt"/>
            <a:ea typeface="Calibri" panose="020F0502020204030204" pitchFamily="34" charset="0"/>
            <a:cs typeface="Times New Roman" panose="02020603050405020304" pitchFamily="18" charset="0"/>
          </a:endParaRPr>
        </a:p>
      </dsp:txBody>
      <dsp:txXfrm>
        <a:off x="0" y="4652293"/>
        <a:ext cx="9434100" cy="509097"/>
      </dsp:txXfrm>
    </dsp:sp>
    <dsp:sp modelId="{4F5DCCE7-369B-40D4-8DC5-A53810A9E73B}">
      <dsp:nvSpPr>
        <dsp:cNvPr id="0" name=""/>
        <dsp:cNvSpPr/>
      </dsp:nvSpPr>
      <dsp:spPr>
        <a:xfrm rot="10800000">
          <a:off x="0" y="3876937"/>
          <a:ext cx="9434100" cy="782992"/>
        </a:xfrm>
        <a:prstGeom prst="upArrowCallou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latin typeface="+mj-lt"/>
              <a:ea typeface="Calibri" panose="020F0502020204030204" pitchFamily="34" charset="0"/>
              <a:cs typeface="Times New Roman" panose="02020603050405020304" pitchFamily="18" charset="0"/>
            </a:rPr>
            <a:t>Impulsar los mercados de crédito a la vivienda</a:t>
          </a:r>
          <a:endParaRPr lang="es-MX" sz="1800" kern="1200" dirty="0">
            <a:latin typeface="+mj-lt"/>
            <a:ea typeface="Calibri" panose="020F0502020204030204" pitchFamily="34" charset="0"/>
            <a:cs typeface="Times New Roman" panose="02020603050405020304" pitchFamily="18" charset="0"/>
          </a:endParaRPr>
        </a:p>
      </dsp:txBody>
      <dsp:txXfrm rot="10800000">
        <a:off x="0" y="3876937"/>
        <a:ext cx="9434100" cy="508765"/>
      </dsp:txXfrm>
    </dsp:sp>
    <dsp:sp modelId="{B6D10BAF-56E5-4498-A301-64C4EC7E119E}">
      <dsp:nvSpPr>
        <dsp:cNvPr id="0" name=""/>
        <dsp:cNvSpPr/>
      </dsp:nvSpPr>
      <dsp:spPr>
        <a:xfrm rot="10800000">
          <a:off x="0" y="3101581"/>
          <a:ext cx="9434100" cy="782992"/>
        </a:xfrm>
        <a:prstGeom prst="upArrowCallou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latin typeface="+mj-lt"/>
              <a:ea typeface="Calibri" panose="020F0502020204030204" pitchFamily="34" charset="0"/>
              <a:cs typeface="Times New Roman" panose="02020603050405020304" pitchFamily="18" charset="0"/>
            </a:rPr>
            <a:t>Apoyar a la pequeña y mediana empresa</a:t>
          </a:r>
          <a:endParaRPr lang="es-MX" sz="1800" kern="1200" dirty="0">
            <a:latin typeface="+mj-lt"/>
            <a:ea typeface="Calibri" panose="020F0502020204030204" pitchFamily="34" charset="0"/>
            <a:cs typeface="Times New Roman" panose="02020603050405020304" pitchFamily="18" charset="0"/>
          </a:endParaRPr>
        </a:p>
      </dsp:txBody>
      <dsp:txXfrm rot="10800000">
        <a:off x="0" y="3101581"/>
        <a:ext cx="9434100" cy="508765"/>
      </dsp:txXfrm>
    </dsp:sp>
    <dsp:sp modelId="{8E3CE130-D1CF-4BDF-8816-07B6286756EB}">
      <dsp:nvSpPr>
        <dsp:cNvPr id="0" name=""/>
        <dsp:cNvSpPr/>
      </dsp:nvSpPr>
      <dsp:spPr>
        <a:xfrm rot="10800000">
          <a:off x="0" y="2326225"/>
          <a:ext cx="9434100" cy="782992"/>
        </a:xfrm>
        <a:prstGeom prst="upArrowCallou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latin typeface="+mj-lt"/>
              <a:ea typeface="Calibri" panose="020F0502020204030204" pitchFamily="34" charset="0"/>
              <a:cs typeface="Times New Roman" panose="02020603050405020304" pitchFamily="18" charset="0"/>
            </a:rPr>
            <a:t>Crear nuevas empresas</a:t>
          </a:r>
          <a:endParaRPr lang="es-MX" sz="1800" kern="1200" dirty="0">
            <a:latin typeface="+mj-lt"/>
            <a:ea typeface="Calibri" panose="020F0502020204030204" pitchFamily="34" charset="0"/>
            <a:cs typeface="Times New Roman" panose="02020603050405020304" pitchFamily="18" charset="0"/>
          </a:endParaRPr>
        </a:p>
      </dsp:txBody>
      <dsp:txXfrm rot="10800000">
        <a:off x="0" y="2326225"/>
        <a:ext cx="9434100" cy="508765"/>
      </dsp:txXfrm>
    </dsp:sp>
    <dsp:sp modelId="{86DA21A5-6D39-440F-AA03-CFE64628CB21}">
      <dsp:nvSpPr>
        <dsp:cNvPr id="0" name=""/>
        <dsp:cNvSpPr/>
      </dsp:nvSpPr>
      <dsp:spPr>
        <a:xfrm rot="10800000">
          <a:off x="0" y="1550868"/>
          <a:ext cx="9434100" cy="782992"/>
        </a:xfrm>
        <a:prstGeom prst="upArrowCallou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latin typeface="+mj-lt"/>
              <a:ea typeface="Calibri" panose="020F0502020204030204" pitchFamily="34" charset="0"/>
              <a:cs typeface="Times New Roman" panose="02020603050405020304" pitchFamily="18" charset="0"/>
            </a:rPr>
            <a:t>Fomentar algunas actividades de exportación </a:t>
          </a:r>
          <a:endParaRPr lang="es-MX" sz="1800" kern="1200" dirty="0">
            <a:latin typeface="+mj-lt"/>
            <a:ea typeface="Calibri" panose="020F0502020204030204" pitchFamily="34" charset="0"/>
            <a:cs typeface="Times New Roman" panose="02020603050405020304" pitchFamily="18" charset="0"/>
          </a:endParaRPr>
        </a:p>
      </dsp:txBody>
      <dsp:txXfrm rot="10800000">
        <a:off x="0" y="1550868"/>
        <a:ext cx="9434100" cy="508765"/>
      </dsp:txXfrm>
    </dsp:sp>
    <dsp:sp modelId="{3F9082FE-74B0-43EC-B026-BD54DB4ACD14}">
      <dsp:nvSpPr>
        <dsp:cNvPr id="0" name=""/>
        <dsp:cNvSpPr/>
      </dsp:nvSpPr>
      <dsp:spPr>
        <a:xfrm rot="10800000">
          <a:off x="0" y="775512"/>
          <a:ext cx="9434100" cy="782992"/>
        </a:xfrm>
        <a:prstGeom prst="upArrowCallou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latin typeface="+mj-lt"/>
              <a:ea typeface="Calibri" panose="020F0502020204030204" pitchFamily="34" charset="0"/>
              <a:cs typeface="Times New Roman" panose="02020603050405020304" pitchFamily="18" charset="0"/>
            </a:rPr>
            <a:t>Atender y solucionar problemas de financiamientos regionales o municipales </a:t>
          </a:r>
        </a:p>
      </dsp:txBody>
      <dsp:txXfrm rot="10800000">
        <a:off x="0" y="775512"/>
        <a:ext cx="9434100" cy="508765"/>
      </dsp:txXfrm>
    </dsp:sp>
    <dsp:sp modelId="{8D5A01B0-9375-4D34-BBF9-CEED3D918F61}">
      <dsp:nvSpPr>
        <dsp:cNvPr id="0" name=""/>
        <dsp:cNvSpPr/>
      </dsp:nvSpPr>
      <dsp:spPr>
        <a:xfrm rot="10800000">
          <a:off x="0" y="156"/>
          <a:ext cx="9434100" cy="782992"/>
        </a:xfrm>
        <a:prstGeom prst="upArrowCallou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latin typeface="+mj-lt"/>
              <a:ea typeface="Calibri" panose="020F0502020204030204" pitchFamily="34" charset="0"/>
              <a:cs typeface="Times New Roman" panose="02020603050405020304" pitchFamily="18" charset="0"/>
            </a:rPr>
            <a:t>Desarrollar sectores productivos específicos </a:t>
          </a:r>
          <a:endParaRPr lang="es-ES" sz="1800" kern="1200" dirty="0"/>
        </a:p>
      </dsp:txBody>
      <dsp:txXfrm rot="10800000">
        <a:off x="0" y="156"/>
        <a:ext cx="9434100" cy="50876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D42AAB-BF68-4B13-922A-49A8E2DC3A4A}">
      <dsp:nvSpPr>
        <dsp:cNvPr id="0" name=""/>
        <dsp:cNvSpPr/>
      </dsp:nvSpPr>
      <dsp:spPr>
        <a:xfrm>
          <a:off x="0" y="32594"/>
          <a:ext cx="8964457" cy="91728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b="1" kern="1200" dirty="0" smtClean="0">
              <a:latin typeface="+mj-lt"/>
            </a:rPr>
            <a:t>¿Qué operaciones realizan?</a:t>
          </a:r>
          <a:endParaRPr lang="es-ES" sz="2400" kern="1200" dirty="0">
            <a:latin typeface="+mj-lt"/>
          </a:endParaRPr>
        </a:p>
      </dsp:txBody>
      <dsp:txXfrm>
        <a:off x="44778" y="77372"/>
        <a:ext cx="8874901" cy="827724"/>
      </dsp:txXfrm>
    </dsp:sp>
    <dsp:sp modelId="{680B5C58-6EB5-44B7-BDE6-F44AD3D88BA5}">
      <dsp:nvSpPr>
        <dsp:cNvPr id="0" name=""/>
        <dsp:cNvSpPr/>
      </dsp:nvSpPr>
      <dsp:spPr>
        <a:xfrm>
          <a:off x="0" y="949874"/>
          <a:ext cx="8964457" cy="16735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4622" tIns="25400" rIns="142240" bIns="25400" numCol="1" spcCol="1270" anchor="t" anchorCtr="0">
          <a:noAutofit/>
        </a:bodyPr>
        <a:lstStyle/>
        <a:p>
          <a:pPr marL="228600" lvl="1" indent="-228600" algn="just" defTabSz="889000">
            <a:lnSpc>
              <a:spcPct val="90000"/>
            </a:lnSpc>
            <a:spcBef>
              <a:spcPct val="0"/>
            </a:spcBef>
            <a:spcAft>
              <a:spcPct val="20000"/>
            </a:spcAft>
            <a:buChar char="••"/>
          </a:pPr>
          <a:r>
            <a:rPr lang="es-MX" sz="2000" kern="1200" dirty="0" smtClean="0">
              <a:latin typeface="+mj-lt"/>
            </a:rPr>
            <a:t>Además de las operaciones que lleva a cabo la Banca Múltiple, y de acuerdo con la LIC, los Bancos de Desarrollo pueden realizar las operaciones que sean necesarias para la adecuada atención del sector de la economía que atienden, conforme lo que determinen sus Leyes Orgánicas, así como actuar como bancos de “segundo piso”. </a:t>
          </a:r>
          <a:endParaRPr lang="es-ES" sz="2000" kern="1200" dirty="0">
            <a:latin typeface="+mj-lt"/>
          </a:endParaRPr>
        </a:p>
      </dsp:txBody>
      <dsp:txXfrm>
        <a:off x="0" y="949874"/>
        <a:ext cx="8964457" cy="1673595"/>
      </dsp:txXfrm>
    </dsp:sp>
    <dsp:sp modelId="{AD184874-903D-4183-84A5-B396751A71C0}">
      <dsp:nvSpPr>
        <dsp:cNvPr id="0" name=""/>
        <dsp:cNvSpPr/>
      </dsp:nvSpPr>
      <dsp:spPr>
        <a:xfrm>
          <a:off x="0" y="2623469"/>
          <a:ext cx="8964457" cy="917280"/>
        </a:xfrm>
        <a:prstGeom prst="roundRect">
          <a:avLst/>
        </a:prstGeom>
        <a:solidFill>
          <a:schemeClr val="accent5">
            <a:hueOff val="-18429457"/>
            <a:satOff val="20625"/>
            <a:lumOff val="117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b="1" kern="1200" dirty="0" smtClean="0">
              <a:latin typeface="+mj-lt"/>
            </a:rPr>
            <a:t>¿Por qué se les dice bancos de segundo piso?</a:t>
          </a:r>
          <a:endParaRPr lang="es-ES" sz="2400" kern="1200" dirty="0">
            <a:latin typeface="+mj-lt"/>
          </a:endParaRPr>
        </a:p>
      </dsp:txBody>
      <dsp:txXfrm>
        <a:off x="44778" y="2668247"/>
        <a:ext cx="8874901" cy="827724"/>
      </dsp:txXfrm>
    </dsp:sp>
    <dsp:sp modelId="{0C491D24-0395-462D-A27B-A5BB257DF756}">
      <dsp:nvSpPr>
        <dsp:cNvPr id="0" name=""/>
        <dsp:cNvSpPr/>
      </dsp:nvSpPr>
      <dsp:spPr>
        <a:xfrm>
          <a:off x="0" y="3540749"/>
          <a:ext cx="8964457" cy="1394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4622" tIns="25400" rIns="142240" bIns="25400" numCol="1" spcCol="1270" anchor="t" anchorCtr="0">
          <a:noAutofit/>
        </a:bodyPr>
        <a:lstStyle/>
        <a:p>
          <a:pPr marL="228600" lvl="1" indent="-228600" algn="just" defTabSz="889000">
            <a:lnSpc>
              <a:spcPct val="90000"/>
            </a:lnSpc>
            <a:spcBef>
              <a:spcPct val="0"/>
            </a:spcBef>
            <a:spcAft>
              <a:spcPct val="20000"/>
            </a:spcAft>
            <a:buChar char="••"/>
            <a:tabLst>
              <a:tab pos="3146425" algn="l"/>
            </a:tabLst>
          </a:pPr>
          <a:r>
            <a:rPr lang="es-MX" sz="2000" kern="1200" dirty="0" smtClean="0">
              <a:latin typeface="+mj-lt"/>
            </a:rPr>
            <a:t>Porque los servicios que ofrece la Banca de Desarrollo pueden ser proporcionados a través de la Banca Múltiple o bancos comerciales, así como de otros intermediarios financieros no bancarios, que quedan en primer lugar ante las empresas o usuarios que solicitan un crédito o un préstamo. </a:t>
          </a:r>
          <a:endParaRPr lang="es-ES" sz="2000" kern="1200" dirty="0">
            <a:latin typeface="+mj-lt"/>
          </a:endParaRPr>
        </a:p>
      </dsp:txBody>
      <dsp:txXfrm>
        <a:off x="0" y="3540749"/>
        <a:ext cx="8964457" cy="1394662"/>
      </dsp:txXfrm>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E940AE-06F9-4E1A-A3F3-71CF68F4B3D3}" type="datetimeFigureOut">
              <a:rPr lang="es-MX" smtClean="0"/>
              <a:t>27/09/2018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DAABCC-0E7E-4791-A1C5-BFEE66D930F5}" type="slidenum">
              <a:rPr lang="es-MX" smtClean="0"/>
              <a:t>‹Nº›</a:t>
            </a:fld>
            <a:endParaRPr lang="es-MX"/>
          </a:p>
        </p:txBody>
      </p:sp>
    </p:spTree>
    <p:extLst>
      <p:ext uri="{BB962C8B-B14F-4D97-AF65-F5344CB8AC3E}">
        <p14:creationId xmlns:p14="http://schemas.microsoft.com/office/powerpoint/2010/main" val="42121430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FE8FF3B0-C4DD-4634-A821-F65010B02FEC}" type="datetime1">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3036806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FEDFEFDB-4A05-4179-9BC7-18F67C6E861F}"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3103648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D1E8AFA-9767-49E0-B270-4DA9A4BC07FA}"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3508760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C34C11B1-7D40-4E89-9AF6-6830D8D4AA17}"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B5E9673-668A-4278-918F-710DC416776E}" type="slidenum">
              <a:rPr lang="es-MX" smtClean="0"/>
              <a:t>‹Nº›</a:t>
            </a:fld>
            <a:endParaRPr lang="es-MX"/>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085598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3293C725-16CE-494B-83E1-D067CA91AC00}"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2619359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F63DE95D-9FC1-40A7-8A6C-1887F5F113A4}" type="datetime1">
              <a:rPr lang="es-MX" smtClean="0"/>
              <a:t>27/09/2018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2208456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5D2423E2-A3A9-4636-A8D6-F23F6945DC97}" type="datetime1">
              <a:rPr lang="es-MX" smtClean="0"/>
              <a:t>27/09/2018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836473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4FD91FB-06D1-4C42-8CA4-1917E01D7818}" type="datetime1">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33180047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FF7B7B2-F681-41E4-B51C-DDFF9E15290D}" type="datetime1">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2524269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EC28831-E9DF-4E2A-8280-9443E879BD9D}" type="datetime1">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2074890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A44C3A2C-0A99-4AA7-9BB8-4E79F237C5B6}" type="datetime1">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486772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64394E3-7919-4FE5-B2A1-D47D56C477B4}"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2108626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913795" y="2912232"/>
            <a:ext cx="5107208" cy="287896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172200" y="2912232"/>
            <a:ext cx="5095357" cy="287896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C123A87-2CA3-479D-A0FD-865B5C74535A}" type="datetime1">
              <a:rPr lang="es-MX" smtClean="0"/>
              <a:t>27/09/2018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150614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CD0A8F1-F11D-4053-BC6B-F820AFF35C91}" type="datetime1">
              <a:rPr lang="es-MX" smtClean="0"/>
              <a:t>27/09/2018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4060624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9F4C44-DDE5-4811-A3C0-8C247641E645}" type="datetime1">
              <a:rPr lang="es-MX" smtClean="0"/>
              <a:t>27/09/2018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3759772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FFE1019-281C-404D-8C7F-77E33AA685AC}"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852508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5E2BFD51-B79A-495F-A1A9-F0D4FC099081}"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B5E9673-668A-4278-918F-710DC416776E}" type="slidenum">
              <a:rPr lang="es-MX" smtClean="0"/>
              <a:t>‹Nº›</a:t>
            </a:fld>
            <a:endParaRPr lang="es-MX"/>
          </a:p>
        </p:txBody>
      </p:sp>
    </p:spTree>
    <p:extLst>
      <p:ext uri="{BB962C8B-B14F-4D97-AF65-F5344CB8AC3E}">
        <p14:creationId xmlns:p14="http://schemas.microsoft.com/office/powerpoint/2010/main" val="3109412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A7DCA9D-6288-4299-8C1A-8B9F327B4173}" type="datetime1">
              <a:rPr lang="es-MX" smtClean="0"/>
              <a:t>27/09/2018</a:t>
            </a:fld>
            <a:endParaRPr lang="es-MX"/>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DB5E9673-668A-4278-918F-710DC416776E}" type="slidenum">
              <a:rPr lang="es-MX" smtClean="0"/>
              <a:t>‹Nº›</a:t>
            </a:fld>
            <a:endParaRPr lang="es-MX"/>
          </a:p>
        </p:txBody>
      </p:sp>
    </p:spTree>
    <p:extLst>
      <p:ext uri="{BB962C8B-B14F-4D97-AF65-F5344CB8AC3E}">
        <p14:creationId xmlns:p14="http://schemas.microsoft.com/office/powerpoint/2010/main" val="1820616253"/>
      </p:ext>
    </p:extLst>
  </p:cSld>
  <p:clrMap bg1="dk1" tx1="lt1" bg2="dk2" tx2="lt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 id="2147483930" r:id="rId12"/>
    <p:sldLayoutId id="2147483931" r:id="rId13"/>
    <p:sldLayoutId id="2147483932" r:id="rId14"/>
    <p:sldLayoutId id="2147483933" r:id="rId15"/>
    <p:sldLayoutId id="2147483934" r:id="rId16"/>
    <p:sldLayoutId id="2147483935" r:id="rId17"/>
  </p:sldLayoutIdLst>
  <p:hf hdr="0" ftr="0" dt="0"/>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20.png"/><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32.png"/><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34.png"/><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36.png"/><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38.png"/><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2"/>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6528048" y="3212976"/>
            <a:ext cx="3384376" cy="3240088"/>
          </a:xfrm>
          <a:prstGeom prst="rect">
            <a:avLst/>
          </a:prstGeom>
          <a:noFill/>
          <a:ln w="57150">
            <a:solidFill>
              <a:schemeClr val="accent2"/>
            </a:solidFill>
            <a:miter lim="800000"/>
            <a:headEnd/>
            <a:tailEnd/>
          </a:ln>
        </p:spPr>
      </p:pic>
    </p:spTree>
    <p:extLst>
      <p:ext uri="{BB962C8B-B14F-4D97-AF65-F5344CB8AC3E}">
        <p14:creationId xmlns:p14="http://schemas.microsoft.com/office/powerpoint/2010/main" val="2658379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Effect>
                      <a14:brightnessContrast bright="-40000" contrast="-40000"/>
                    </a14:imgEffect>
                  </a14:imgLayer>
                </a14:imgProps>
              </a:ext>
            </a:extLst>
          </a:blip>
          <a:srcRect t="6675" b="17756"/>
          <a:stretch/>
        </p:blipFill>
        <p:spPr>
          <a:xfrm>
            <a:off x="0" y="1"/>
            <a:ext cx="12192000" cy="68639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pic>
      <p:sp>
        <p:nvSpPr>
          <p:cNvPr id="3" name="Título 1"/>
          <p:cNvSpPr txBox="1">
            <a:spLocks/>
          </p:cNvSpPr>
          <p:nvPr/>
        </p:nvSpPr>
        <p:spPr>
          <a:xfrm>
            <a:off x="2295578" y="2600696"/>
            <a:ext cx="7600864" cy="1520042"/>
          </a:xfrm>
          <a:prstGeom prst="rect">
            <a:avLst/>
          </a:prstGeom>
        </p:spPr>
        <p:txBody>
          <a:bodyPr anchor="ctr">
            <a:noAutofit/>
          </a:bodyPr>
          <a:lst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s-MX" sz="4000" dirty="0" smtClean="0"/>
              <a:t>Intermediación financiera bancaria</a:t>
            </a:r>
            <a:endParaRPr lang="es-MX" sz="4000" dirty="0"/>
          </a:p>
        </p:txBody>
      </p:sp>
      <p:sp>
        <p:nvSpPr>
          <p:cNvPr id="4" name="Marcador de número de diapositiva 3"/>
          <p:cNvSpPr>
            <a:spLocks noGrp="1"/>
          </p:cNvSpPr>
          <p:nvPr>
            <p:ph type="sldNum" sz="quarter" idx="12"/>
          </p:nvPr>
        </p:nvSpPr>
        <p:spPr/>
        <p:txBody>
          <a:bodyPr/>
          <a:lstStyle/>
          <a:p>
            <a:fld id="{DB5E9673-668A-4278-918F-710DC416776E}" type="slidenum">
              <a:rPr lang="es-MX" smtClean="0"/>
              <a:t>10</a:t>
            </a:fld>
            <a:endParaRPr lang="es-MX"/>
          </a:p>
        </p:txBody>
      </p:sp>
    </p:spTree>
    <p:extLst>
      <p:ext uri="{BB962C8B-B14F-4D97-AF65-F5344CB8AC3E}">
        <p14:creationId xmlns:p14="http://schemas.microsoft.com/office/powerpoint/2010/main" val="207722850"/>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947117FE-164B-477D-AB5A-1F6BE3EADE4A}" type="slidenum">
              <a:rPr lang="es-MX" smtClean="0"/>
              <a:t>11</a:t>
            </a:fld>
            <a:endParaRPr lang="es-MX" dirty="0"/>
          </a:p>
        </p:txBody>
      </p:sp>
      <p:sp>
        <p:nvSpPr>
          <p:cNvPr id="3" name="2 CuadroTexto"/>
          <p:cNvSpPr txBox="1"/>
          <p:nvPr/>
        </p:nvSpPr>
        <p:spPr>
          <a:xfrm>
            <a:off x="2550488" y="404664"/>
            <a:ext cx="7289928" cy="1200329"/>
          </a:xfrm>
          <a:prstGeom prst="rect">
            <a:avLst/>
          </a:prstGeom>
          <a:solidFill>
            <a:schemeClr val="accent5"/>
          </a:solidFill>
          <a:ln>
            <a:solidFill>
              <a:schemeClr val="tx1"/>
            </a:solidFill>
          </a:ln>
        </p:spPr>
        <p:txBody>
          <a:bodyPr wrap="square" rtlCol="0">
            <a:spAutoFit/>
          </a:bodyPr>
          <a:lstStyle/>
          <a:p>
            <a:pPr algn="ctr"/>
            <a:r>
              <a:rPr lang="es-ES" sz="3600" b="1" dirty="0">
                <a:solidFill>
                  <a:schemeClr val="bg2">
                    <a:lumMod val="20000"/>
                    <a:lumOff val="80000"/>
                  </a:schemeClr>
                </a:solidFill>
                <a:latin typeface="+mj-lt"/>
              </a:rPr>
              <a:t>INTERMEDIACIÓN FINANCIERA BANCARIA</a:t>
            </a:r>
            <a:endParaRPr lang="es-MX" sz="3600" b="1" dirty="0">
              <a:solidFill>
                <a:schemeClr val="bg2">
                  <a:lumMod val="20000"/>
                  <a:lumOff val="80000"/>
                </a:schemeClr>
              </a:solidFill>
              <a:latin typeface="+mj-lt"/>
            </a:endParaRPr>
          </a:p>
        </p:txBody>
      </p:sp>
      <p:sp>
        <p:nvSpPr>
          <p:cNvPr id="4" name="3 Rectángulo"/>
          <p:cNvSpPr/>
          <p:nvPr/>
        </p:nvSpPr>
        <p:spPr>
          <a:xfrm>
            <a:off x="905854" y="3486875"/>
            <a:ext cx="5053718" cy="17758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15000"/>
              </a:lnSpc>
            </a:pPr>
            <a:r>
              <a:rPr lang="es-MX" sz="2000" kern="1400" dirty="0" smtClean="0">
                <a:solidFill>
                  <a:schemeClr val="tx1"/>
                </a:solidFill>
                <a:latin typeface="+mj-lt"/>
                <a:ea typeface="Calibri"/>
              </a:rPr>
              <a:t>De </a:t>
            </a:r>
            <a:r>
              <a:rPr lang="es-MX" sz="2000" kern="1400" dirty="0">
                <a:solidFill>
                  <a:schemeClr val="tx1"/>
                </a:solidFill>
                <a:latin typeface="+mj-lt"/>
                <a:ea typeface="Calibri"/>
              </a:rPr>
              <a:t>acuerdo a la Ley de Instituciones de Crédito, los servicios de banca y crédito solo podrán ser prestados por instituciones de crédito</a:t>
            </a:r>
            <a:r>
              <a:rPr lang="es-MX" sz="2000" kern="1400" dirty="0" smtClean="0">
                <a:solidFill>
                  <a:schemeClr val="tx1"/>
                </a:solidFill>
                <a:latin typeface="+mj-lt"/>
                <a:ea typeface="Calibri"/>
              </a:rPr>
              <a:t>:</a:t>
            </a:r>
            <a:endParaRPr lang="es-MX" sz="2000" kern="1400" dirty="0">
              <a:solidFill>
                <a:schemeClr val="tx1"/>
              </a:solidFill>
              <a:latin typeface="+mj-lt"/>
              <a:ea typeface="Calibri"/>
            </a:endParaRPr>
          </a:p>
        </p:txBody>
      </p:sp>
      <p:sp>
        <p:nvSpPr>
          <p:cNvPr id="5" name="4 Rectángulo"/>
          <p:cNvSpPr/>
          <p:nvPr/>
        </p:nvSpPr>
        <p:spPr>
          <a:xfrm>
            <a:off x="2067307" y="2025305"/>
            <a:ext cx="8064896" cy="615553"/>
          </a:xfrm>
          <a:prstGeom prst="rect">
            <a:avLst/>
          </a:prstGeom>
          <a:solidFill>
            <a:schemeClr val="accent1"/>
          </a:solidFill>
          <a:ln>
            <a:solidFill>
              <a:schemeClr val="accent2">
                <a:lumMod val="60000"/>
                <a:lumOff val="40000"/>
              </a:schemeClr>
            </a:solidFill>
          </a:ln>
        </p:spPr>
        <p:txBody>
          <a:bodyPr wrap="square">
            <a:spAutoFit/>
          </a:bodyPr>
          <a:lstStyle/>
          <a:p>
            <a:pPr algn="ctr">
              <a:defRPr/>
            </a:pPr>
            <a:r>
              <a:rPr lang="es-ES" sz="3400" b="1" dirty="0">
                <a:ln w="0"/>
                <a:effectLst>
                  <a:outerShdw blurRad="38100" dist="19050" dir="2700000" algn="tl" rotWithShape="0">
                    <a:schemeClr val="dk1">
                      <a:alpha val="40000"/>
                    </a:schemeClr>
                  </a:outerShdw>
                </a:effectLst>
                <a:latin typeface="+mj-lt"/>
                <a:cs typeface="Arial" pitchFamily="34" charset="0"/>
              </a:rPr>
              <a:t>Ley de Instituciones de Crédito</a:t>
            </a:r>
          </a:p>
        </p:txBody>
      </p:sp>
      <p:graphicFrame>
        <p:nvGraphicFramePr>
          <p:cNvPr id="6" name="Diagrama 5"/>
          <p:cNvGraphicFramePr/>
          <p:nvPr>
            <p:extLst>
              <p:ext uri="{D42A27DB-BD31-4B8C-83A1-F6EECF244321}">
                <p14:modId xmlns:p14="http://schemas.microsoft.com/office/powerpoint/2010/main" val="1282361272"/>
              </p:ext>
            </p:extLst>
          </p:nvPr>
        </p:nvGraphicFramePr>
        <p:xfrm>
          <a:off x="5477858" y="2785929"/>
          <a:ext cx="5785500" cy="3352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09092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Effect>
                      <a14:brightnessContrast bright="-40000" contrast="-40000"/>
                    </a14:imgEffect>
                  </a14:imgLayer>
                </a14:imgProps>
              </a:ext>
            </a:extLst>
          </a:blip>
          <a:srcRect t="6675" b="17756"/>
          <a:stretch/>
        </p:blipFill>
        <p:spPr>
          <a:xfrm>
            <a:off x="0" y="1"/>
            <a:ext cx="12192000" cy="68639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pic>
      <p:sp>
        <p:nvSpPr>
          <p:cNvPr id="3" name="Título 1"/>
          <p:cNvSpPr txBox="1">
            <a:spLocks/>
          </p:cNvSpPr>
          <p:nvPr/>
        </p:nvSpPr>
        <p:spPr>
          <a:xfrm>
            <a:off x="2295578" y="2565071"/>
            <a:ext cx="7600864" cy="1520042"/>
          </a:xfrm>
          <a:prstGeom prst="rect">
            <a:avLst/>
          </a:prstGeom>
        </p:spPr>
        <p:txBody>
          <a:bodyPr anchor="ctr">
            <a:noAutofit/>
          </a:bodyPr>
          <a:lst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s-MX" sz="4000" dirty="0" smtClean="0"/>
              <a:t>Ley de instituciones de crédito</a:t>
            </a:r>
            <a:endParaRPr lang="es-MX" sz="4000" dirty="0"/>
          </a:p>
        </p:txBody>
      </p:sp>
      <p:sp>
        <p:nvSpPr>
          <p:cNvPr id="4" name="Marcador de número de diapositiva 3"/>
          <p:cNvSpPr>
            <a:spLocks noGrp="1"/>
          </p:cNvSpPr>
          <p:nvPr>
            <p:ph type="sldNum" sz="quarter" idx="12"/>
          </p:nvPr>
        </p:nvSpPr>
        <p:spPr/>
        <p:txBody>
          <a:bodyPr/>
          <a:lstStyle/>
          <a:p>
            <a:fld id="{DB5E9673-668A-4278-918F-710DC416776E}" type="slidenum">
              <a:rPr lang="es-MX" smtClean="0"/>
              <a:t>12</a:t>
            </a:fld>
            <a:endParaRPr lang="es-MX"/>
          </a:p>
        </p:txBody>
      </p:sp>
    </p:spTree>
    <p:extLst>
      <p:ext uri="{BB962C8B-B14F-4D97-AF65-F5344CB8AC3E}">
        <p14:creationId xmlns:p14="http://schemas.microsoft.com/office/powerpoint/2010/main" val="3773704445"/>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964785" y="1589521"/>
            <a:ext cx="7341727" cy="4161802"/>
          </a:xfrm>
          <a:ln>
            <a:noFill/>
          </a:ln>
        </p:spPr>
        <p:txBody>
          <a:bodyPr>
            <a:normAutofit fontScale="92500" lnSpcReduction="20000"/>
          </a:bodyPr>
          <a:lstStyle/>
          <a:p>
            <a:pPr marL="0" indent="0" algn="just">
              <a:lnSpc>
                <a:spcPct val="115000"/>
              </a:lnSpc>
              <a:spcAft>
                <a:spcPts val="1000"/>
              </a:spcAft>
              <a:buNone/>
            </a:pPr>
            <a:r>
              <a:rPr lang="es-ES" sz="2600" dirty="0" smtClean="0">
                <a:latin typeface="+mj-lt"/>
                <a:ea typeface="Calibri"/>
                <a:cs typeface="Times New Roman"/>
              </a:rPr>
              <a:t>El </a:t>
            </a:r>
            <a:r>
              <a:rPr lang="es-ES" sz="2600" dirty="0">
                <a:latin typeface="+mj-lt"/>
                <a:ea typeface="Calibri"/>
                <a:cs typeface="Times New Roman"/>
              </a:rPr>
              <a:t>funcionamiento de la banca múltiple y la </a:t>
            </a:r>
            <a:r>
              <a:rPr lang="es-ES" sz="2600" b="1" dirty="0">
                <a:latin typeface="+mj-lt"/>
                <a:ea typeface="Calibri"/>
                <a:cs typeface="Times New Roman"/>
              </a:rPr>
              <a:t>banca de desarrollo </a:t>
            </a:r>
            <a:r>
              <a:rPr lang="es-ES" sz="2600" dirty="0">
                <a:latin typeface="+mj-lt"/>
                <a:ea typeface="Calibri"/>
                <a:cs typeface="Times New Roman"/>
              </a:rPr>
              <a:t>se da a través del servicio de banca y crédito y éste, a su vez, implica necesariamente el fenómeno de la </a:t>
            </a:r>
            <a:r>
              <a:rPr lang="es-ES" sz="2600" b="1" i="1" dirty="0">
                <a:latin typeface="+mj-lt"/>
                <a:ea typeface="Calibri"/>
                <a:cs typeface="Times New Roman"/>
              </a:rPr>
              <a:t>intermediación</a:t>
            </a:r>
            <a:r>
              <a:rPr lang="es-ES" sz="2600" dirty="0">
                <a:latin typeface="+mj-lt"/>
                <a:ea typeface="Calibri"/>
                <a:cs typeface="Times New Roman"/>
              </a:rPr>
              <a:t>.</a:t>
            </a:r>
            <a:endParaRPr lang="es-MX" sz="2600" dirty="0">
              <a:latin typeface="+mj-lt"/>
              <a:ea typeface="Calibri"/>
              <a:cs typeface="Times New Roman"/>
            </a:endParaRPr>
          </a:p>
          <a:p>
            <a:pPr marL="0" indent="0" algn="just">
              <a:buNone/>
            </a:pPr>
            <a:r>
              <a:rPr lang="es-ES" sz="2600" dirty="0">
                <a:latin typeface="+mj-lt"/>
                <a:ea typeface="Calibri"/>
              </a:rPr>
              <a:t>De este modo, los bancos captan depósitos, préstamos y créditos del público en el mercado nacional y colocan los recursos así obtenidos entre el público que necesita créditos y financiamientos.</a:t>
            </a:r>
            <a:endParaRPr lang="es-MX" sz="2600" dirty="0">
              <a:latin typeface="+mj-lt"/>
              <a:cs typeface="Arial" charset="0"/>
            </a:endParaRPr>
          </a:p>
          <a:p>
            <a:pPr algn="just"/>
            <a:endParaRPr lang="es-MX" sz="2700" dirty="0">
              <a:latin typeface="Arial" charset="0"/>
              <a:cs typeface="Arial" charset="0"/>
            </a:endParaRPr>
          </a:p>
          <a:p>
            <a:pPr algn="just"/>
            <a:endParaRPr lang="es-MX" sz="2700" dirty="0">
              <a:latin typeface="Arial" charset="0"/>
              <a:cs typeface="Arial" charset="0"/>
            </a:endParaRPr>
          </a:p>
          <a:p>
            <a:pPr algn="just"/>
            <a:endParaRPr lang="es-MX" sz="2700" dirty="0">
              <a:latin typeface="Arial" charset="0"/>
              <a:cs typeface="Arial" charset="0"/>
            </a:endParaRPr>
          </a:p>
          <a:p>
            <a:pPr algn="just">
              <a:buNone/>
            </a:pPr>
            <a:endParaRPr lang="es-ES" dirty="0" smtClean="0">
              <a:latin typeface="Bernard MT Condensed" pitchFamily="18" charset="0"/>
            </a:endParaRPr>
          </a:p>
        </p:txBody>
      </p:sp>
      <p:sp>
        <p:nvSpPr>
          <p:cNvPr id="4" name="3 Rectángulo"/>
          <p:cNvSpPr/>
          <p:nvPr/>
        </p:nvSpPr>
        <p:spPr>
          <a:xfrm>
            <a:off x="935667" y="522402"/>
            <a:ext cx="7709606" cy="646331"/>
          </a:xfrm>
          <a:prstGeom prst="rect">
            <a:avLst/>
          </a:prstGeom>
          <a:noFill/>
          <a:ln>
            <a:noFill/>
          </a:ln>
        </p:spPr>
        <p:txBody>
          <a:bodyPr wrap="square">
            <a:spAutoFit/>
          </a:bodyPr>
          <a:lstStyle/>
          <a:p>
            <a:pPr algn="ctr">
              <a:defRPr/>
            </a:pPr>
            <a:r>
              <a:rPr lang="es-ES" sz="3600" b="1" dirty="0">
                <a:ln w="0"/>
                <a:effectLst>
                  <a:outerShdw blurRad="38100" dist="19050" dir="2700000" algn="tl" rotWithShape="0">
                    <a:schemeClr val="dk1">
                      <a:alpha val="40000"/>
                    </a:schemeClr>
                  </a:outerShdw>
                </a:effectLst>
                <a:latin typeface="+mj-lt"/>
                <a:cs typeface="Arial" pitchFamily="34" charset="0"/>
              </a:rPr>
              <a:t>Ley de Instituciones de Crédito</a:t>
            </a:r>
          </a:p>
        </p:txBody>
      </p:sp>
      <p:sp>
        <p:nvSpPr>
          <p:cNvPr id="8" name="7 Marcador de número de diapositiva"/>
          <p:cNvSpPr>
            <a:spLocks noGrp="1"/>
          </p:cNvSpPr>
          <p:nvPr>
            <p:ph type="sldNum" sz="quarter" idx="12"/>
          </p:nvPr>
        </p:nvSpPr>
        <p:spPr/>
        <p:txBody>
          <a:bodyPr/>
          <a:lstStyle/>
          <a:p>
            <a:pPr>
              <a:defRPr/>
            </a:pPr>
            <a:fld id="{EFDB1771-758D-4649-9555-E69A7FCC230D}" type="slidenum">
              <a:rPr lang="es-ES" smtClean="0"/>
              <a:pPr>
                <a:defRPr/>
              </a:pPr>
              <a:t>13</a:t>
            </a:fld>
            <a:endParaRPr lang="es-ES" dirty="0"/>
          </a:p>
        </p:txBody>
      </p:sp>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228" r="11756" b="7228"/>
          <a:stretch/>
        </p:blipFill>
        <p:spPr bwMode="auto">
          <a:xfrm>
            <a:off x="8399408" y="-203"/>
            <a:ext cx="3785509" cy="3069045"/>
          </a:xfrm>
          <a:prstGeom prst="teardrop">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Imagen 2"/>
          <p:cNvPicPr>
            <a:picLocks noChangeAspect="1"/>
          </p:cNvPicPr>
          <p:nvPr/>
        </p:nvPicPr>
        <p:blipFill rotWithShape="1">
          <a:blip r:embed="rId3"/>
          <a:srcRect l="29249" t="1418" r="-37165" b="-15163"/>
          <a:stretch/>
        </p:blipFill>
        <p:spPr>
          <a:xfrm>
            <a:off x="8399408" y="3120808"/>
            <a:ext cx="5833957" cy="4320009"/>
          </a:xfrm>
          <a:prstGeom prst="flowChartOr">
            <a:avLst/>
          </a:prstGeom>
        </p:spPr>
      </p:pic>
    </p:spTree>
    <p:extLst>
      <p:ext uri="{BB962C8B-B14F-4D97-AF65-F5344CB8AC3E}">
        <p14:creationId xmlns:p14="http://schemas.microsoft.com/office/powerpoint/2010/main" val="2993381628"/>
      </p:ext>
    </p:extLst>
  </p:cSld>
  <p:clrMapOvr>
    <a:masterClrMapping/>
  </p:clrMapOvr>
  <mc:AlternateContent xmlns:mc="http://schemas.openxmlformats.org/markup-compatibility/2006" xmlns:p14="http://schemas.microsoft.com/office/powerpoint/2010/main">
    <mc:Choice Requires="p14">
      <p:transition spd="slow" p14:dur="1500">
        <p:plus/>
      </p:transition>
    </mc:Choice>
    <mc:Fallback xmlns="">
      <p:transition spd="slow">
        <p:plu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r="20966"/>
          <a:stretch/>
        </p:blipFill>
        <p:spPr>
          <a:xfrm>
            <a:off x="35283" y="0"/>
            <a:ext cx="5435620" cy="6857999"/>
          </a:xfrm>
          <a:prstGeom prst="flowChartDelay">
            <a:avLst/>
          </a:prstGeom>
        </p:spPr>
      </p:pic>
      <p:graphicFrame>
        <p:nvGraphicFramePr>
          <p:cNvPr id="2" name="Diagrama 1"/>
          <p:cNvGraphicFramePr/>
          <p:nvPr>
            <p:extLst>
              <p:ext uri="{D42A27DB-BD31-4B8C-83A1-F6EECF244321}">
                <p14:modId xmlns:p14="http://schemas.microsoft.com/office/powerpoint/2010/main" val="3027563722"/>
              </p:ext>
            </p:extLst>
          </p:nvPr>
        </p:nvGraphicFramePr>
        <p:xfrm>
          <a:off x="2510066" y="1192835"/>
          <a:ext cx="8128000" cy="490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Marcador de número de diapositiva"/>
          <p:cNvSpPr>
            <a:spLocks noGrp="1"/>
          </p:cNvSpPr>
          <p:nvPr>
            <p:ph type="sldNum" sz="quarter" idx="12"/>
          </p:nvPr>
        </p:nvSpPr>
        <p:spPr/>
        <p:txBody>
          <a:bodyPr/>
          <a:lstStyle/>
          <a:p>
            <a:pPr>
              <a:defRPr/>
            </a:pPr>
            <a:fld id="{EFDB1771-758D-4649-9555-E69A7FCC230D}" type="slidenum">
              <a:rPr lang="es-ES" smtClean="0"/>
              <a:pPr>
                <a:defRPr/>
              </a:pPr>
              <a:t>14</a:t>
            </a:fld>
            <a:endParaRPr lang="es-ES" dirty="0"/>
          </a:p>
        </p:txBody>
      </p:sp>
      <p:sp>
        <p:nvSpPr>
          <p:cNvPr id="6" name="3 Rectángulo"/>
          <p:cNvSpPr/>
          <p:nvPr/>
        </p:nvSpPr>
        <p:spPr>
          <a:xfrm>
            <a:off x="2528672" y="558500"/>
            <a:ext cx="8064896" cy="646331"/>
          </a:xfrm>
          <a:prstGeom prst="rect">
            <a:avLst/>
          </a:prstGeom>
          <a:noFill/>
          <a:ln>
            <a:noFill/>
          </a:ln>
        </p:spPr>
        <p:txBody>
          <a:bodyPr wrap="square">
            <a:spAutoFit/>
          </a:bodyPr>
          <a:lstStyle/>
          <a:p>
            <a:pPr algn="ctr">
              <a:defRPr/>
            </a:pPr>
            <a:r>
              <a:rPr lang="es-ES" sz="3600" b="1" dirty="0">
                <a:ln w="0"/>
                <a:effectLst>
                  <a:outerShdw blurRad="38100" dist="19050" dir="2700000" algn="tl" rotWithShape="0">
                    <a:schemeClr val="dk1">
                      <a:alpha val="40000"/>
                    </a:schemeClr>
                  </a:outerShdw>
                </a:effectLst>
                <a:latin typeface="+mj-lt"/>
                <a:cs typeface="Arial" pitchFamily="34" charset="0"/>
              </a:rPr>
              <a:t>Ley de Instituciones de Crédito</a:t>
            </a:r>
          </a:p>
        </p:txBody>
      </p:sp>
    </p:spTree>
    <p:extLst>
      <p:ext uri="{BB962C8B-B14F-4D97-AF65-F5344CB8AC3E}">
        <p14:creationId xmlns:p14="http://schemas.microsoft.com/office/powerpoint/2010/main" val="3032895610"/>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número de diapositiva"/>
          <p:cNvSpPr>
            <a:spLocks noGrp="1"/>
          </p:cNvSpPr>
          <p:nvPr>
            <p:ph type="sldNum" sz="quarter" idx="12"/>
          </p:nvPr>
        </p:nvSpPr>
        <p:spPr/>
        <p:txBody>
          <a:bodyPr/>
          <a:lstStyle/>
          <a:p>
            <a:pPr>
              <a:defRPr/>
            </a:pPr>
            <a:fld id="{EFDB1771-758D-4649-9555-E69A7FCC230D}" type="slidenum">
              <a:rPr lang="es-ES" smtClean="0"/>
              <a:pPr>
                <a:defRPr/>
              </a:pPr>
              <a:t>15</a:t>
            </a:fld>
            <a:endParaRPr lang="es-ES" dirty="0"/>
          </a:p>
        </p:txBody>
      </p:sp>
      <p:sp>
        <p:nvSpPr>
          <p:cNvPr id="18" name="3 Rectángulo"/>
          <p:cNvSpPr/>
          <p:nvPr/>
        </p:nvSpPr>
        <p:spPr>
          <a:xfrm>
            <a:off x="2067192" y="558500"/>
            <a:ext cx="8064896" cy="646331"/>
          </a:xfrm>
          <a:prstGeom prst="rect">
            <a:avLst/>
          </a:prstGeom>
          <a:noFill/>
          <a:ln>
            <a:noFill/>
          </a:ln>
        </p:spPr>
        <p:txBody>
          <a:bodyPr wrap="square">
            <a:spAutoFit/>
          </a:bodyPr>
          <a:lstStyle/>
          <a:p>
            <a:pPr algn="ctr">
              <a:defRPr/>
            </a:pPr>
            <a:r>
              <a:rPr lang="es-ES" sz="3600" b="1" dirty="0">
                <a:ln w="0"/>
                <a:effectLst>
                  <a:outerShdw blurRad="38100" dist="19050" dir="2700000" algn="tl" rotWithShape="0">
                    <a:schemeClr val="dk1">
                      <a:alpha val="40000"/>
                    </a:schemeClr>
                  </a:outerShdw>
                </a:effectLst>
                <a:latin typeface="+mj-lt"/>
                <a:cs typeface="Arial" pitchFamily="34" charset="0"/>
              </a:rPr>
              <a:t>Ley de Instituciones de Crédito</a:t>
            </a:r>
          </a:p>
        </p:txBody>
      </p:sp>
      <p:grpSp>
        <p:nvGrpSpPr>
          <p:cNvPr id="20" name="Grupo 19"/>
          <p:cNvGrpSpPr/>
          <p:nvPr/>
        </p:nvGrpSpPr>
        <p:grpSpPr>
          <a:xfrm>
            <a:off x="1797093" y="1921790"/>
            <a:ext cx="8590830" cy="1286359"/>
            <a:chOff x="1933829" y="2304887"/>
            <a:chExt cx="8590830" cy="811010"/>
          </a:xfrm>
        </p:grpSpPr>
        <p:sp>
          <p:nvSpPr>
            <p:cNvPr id="2" name="1 Flecha derecha"/>
            <p:cNvSpPr/>
            <p:nvPr/>
          </p:nvSpPr>
          <p:spPr>
            <a:xfrm>
              <a:off x="3452439" y="2313433"/>
              <a:ext cx="1440160"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a:t>Captación de recursos</a:t>
              </a:r>
              <a:endParaRPr lang="es-MX" sz="1100" dirty="0"/>
            </a:p>
          </p:txBody>
        </p:sp>
        <p:sp>
          <p:nvSpPr>
            <p:cNvPr id="9" name="8 Flecha derecha"/>
            <p:cNvSpPr/>
            <p:nvPr/>
          </p:nvSpPr>
          <p:spPr>
            <a:xfrm>
              <a:off x="7310751" y="2304887"/>
              <a:ext cx="1266440" cy="8110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a:t>Colocación de recursos</a:t>
              </a:r>
              <a:endParaRPr lang="es-MX" sz="1100" dirty="0"/>
            </a:p>
          </p:txBody>
        </p:sp>
        <p:sp>
          <p:nvSpPr>
            <p:cNvPr id="12" name="Rectángulo 11"/>
            <p:cNvSpPr/>
            <p:nvPr/>
          </p:nvSpPr>
          <p:spPr>
            <a:xfrm>
              <a:off x="8748212" y="2531760"/>
              <a:ext cx="1776447" cy="407492"/>
            </a:xfrm>
            <a:prstGeom prst="rect">
              <a:avLst/>
            </a:prstGeom>
            <a:solidFill>
              <a:schemeClr val="tx1">
                <a:lumMod val="95000"/>
              </a:schemeClr>
            </a:solidFill>
          </p:spPr>
          <p:txBody>
            <a:bodyPr wrap="none" anchor="ctr">
              <a:spAutoFit/>
            </a:bodyPr>
            <a:lstStyle/>
            <a:p>
              <a:pPr algn="ctr"/>
              <a:r>
                <a:rPr lang="es-ES" b="1" dirty="0">
                  <a:solidFill>
                    <a:schemeClr val="accent1">
                      <a:lumMod val="75000"/>
                    </a:schemeClr>
                  </a:solidFill>
                </a:rPr>
                <a:t>Púbico sujeto </a:t>
              </a:r>
              <a:endParaRPr lang="es-ES" b="1" dirty="0" smtClean="0">
                <a:solidFill>
                  <a:schemeClr val="accent1">
                    <a:lumMod val="75000"/>
                  </a:schemeClr>
                </a:solidFill>
              </a:endParaRPr>
            </a:p>
            <a:p>
              <a:pPr algn="ctr"/>
              <a:r>
                <a:rPr lang="es-ES" b="1" dirty="0" smtClean="0">
                  <a:solidFill>
                    <a:schemeClr val="accent1">
                      <a:lumMod val="75000"/>
                    </a:schemeClr>
                  </a:solidFill>
                </a:rPr>
                <a:t>a </a:t>
              </a:r>
              <a:r>
                <a:rPr lang="es-ES" b="1" dirty="0">
                  <a:solidFill>
                    <a:schemeClr val="accent1">
                      <a:lumMod val="75000"/>
                    </a:schemeClr>
                  </a:solidFill>
                </a:rPr>
                <a:t>crédito</a:t>
              </a:r>
              <a:endParaRPr lang="es-MX" b="1" dirty="0">
                <a:solidFill>
                  <a:schemeClr val="accent1">
                    <a:lumMod val="75000"/>
                  </a:schemeClr>
                </a:solidFill>
              </a:endParaRPr>
            </a:p>
          </p:txBody>
        </p:sp>
        <p:sp>
          <p:nvSpPr>
            <p:cNvPr id="15" name="Rectángulo 14"/>
            <p:cNvSpPr/>
            <p:nvPr/>
          </p:nvSpPr>
          <p:spPr>
            <a:xfrm>
              <a:off x="1933829" y="2522784"/>
              <a:ext cx="1328056" cy="407492"/>
            </a:xfrm>
            <a:prstGeom prst="rect">
              <a:avLst/>
            </a:prstGeom>
            <a:solidFill>
              <a:schemeClr val="tx1">
                <a:lumMod val="95000"/>
              </a:schemeClr>
            </a:solidFill>
          </p:spPr>
          <p:txBody>
            <a:bodyPr wrap="none" anchor="ctr">
              <a:spAutoFit/>
            </a:bodyPr>
            <a:lstStyle/>
            <a:p>
              <a:pPr algn="ctr"/>
              <a:r>
                <a:rPr lang="es-ES" b="1" dirty="0">
                  <a:solidFill>
                    <a:schemeClr val="accent1">
                      <a:lumMod val="75000"/>
                    </a:schemeClr>
                  </a:solidFill>
                </a:rPr>
                <a:t>Público </a:t>
              </a:r>
              <a:endParaRPr lang="es-ES" b="1" dirty="0" smtClean="0">
                <a:solidFill>
                  <a:schemeClr val="accent1">
                    <a:lumMod val="75000"/>
                  </a:schemeClr>
                </a:solidFill>
              </a:endParaRPr>
            </a:p>
            <a:p>
              <a:pPr algn="ctr"/>
              <a:r>
                <a:rPr lang="es-ES" b="1" dirty="0" smtClean="0">
                  <a:solidFill>
                    <a:schemeClr val="accent1">
                      <a:lumMod val="75000"/>
                    </a:schemeClr>
                  </a:solidFill>
                </a:rPr>
                <a:t>ahorrador</a:t>
              </a:r>
              <a:endParaRPr lang="es-MX" b="1" dirty="0">
                <a:solidFill>
                  <a:schemeClr val="accent1">
                    <a:lumMod val="75000"/>
                  </a:schemeClr>
                </a:solidFill>
              </a:endParaRPr>
            </a:p>
          </p:txBody>
        </p:sp>
        <p:sp>
          <p:nvSpPr>
            <p:cNvPr id="19" name="Rectángulo 18"/>
            <p:cNvSpPr/>
            <p:nvPr/>
          </p:nvSpPr>
          <p:spPr>
            <a:xfrm>
              <a:off x="5074726" y="2492079"/>
              <a:ext cx="2042547" cy="407492"/>
            </a:xfrm>
            <a:prstGeom prst="rect">
              <a:avLst/>
            </a:prstGeom>
            <a:solidFill>
              <a:schemeClr val="accent6">
                <a:lumMod val="75000"/>
              </a:schemeClr>
            </a:solidFill>
            <a:ln>
              <a:solidFill>
                <a:schemeClr val="tx1"/>
              </a:solidFill>
            </a:ln>
          </p:spPr>
          <p:txBody>
            <a:bodyPr wrap="none" anchor="ctr">
              <a:spAutoFit/>
            </a:bodyPr>
            <a:lstStyle/>
            <a:p>
              <a:pPr algn="ctr"/>
              <a:r>
                <a:rPr lang="es-ES" dirty="0"/>
                <a:t>INTERMEDIARIO </a:t>
              </a:r>
              <a:endParaRPr lang="es-ES" dirty="0" smtClean="0"/>
            </a:p>
            <a:p>
              <a:pPr algn="ctr"/>
              <a:r>
                <a:rPr lang="es-ES" dirty="0" smtClean="0"/>
                <a:t>(</a:t>
              </a:r>
              <a:r>
                <a:rPr lang="es-ES" dirty="0"/>
                <a:t>Banco)</a:t>
              </a:r>
              <a:endParaRPr lang="es-MX" dirty="0"/>
            </a:p>
          </p:txBody>
        </p:sp>
      </p:grpSp>
      <p:pic>
        <p:nvPicPr>
          <p:cNvPr id="3" name="Imagen 2"/>
          <p:cNvPicPr>
            <a:picLocks noChangeAspect="1"/>
          </p:cNvPicPr>
          <p:nvPr/>
        </p:nvPicPr>
        <p:blipFill>
          <a:blip r:embed="rId2"/>
          <a:stretch>
            <a:fillRect/>
          </a:stretch>
        </p:blipFill>
        <p:spPr>
          <a:xfrm>
            <a:off x="3238500" y="3548519"/>
            <a:ext cx="5715000" cy="23812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537219904"/>
      </p:ext>
    </p:extLst>
  </p:cSld>
  <p:clrMapOvr>
    <a:masterClrMapping/>
  </p:clrMapOvr>
  <mc:AlternateContent xmlns:mc="http://schemas.openxmlformats.org/markup-compatibility/2006" xmlns:p14="http://schemas.microsoft.com/office/powerpoint/2010/main">
    <mc:Choice Requires="p14">
      <p:transition spd="slow" p14:dur="1500">
        <p:plus/>
      </p:transition>
    </mc:Choice>
    <mc:Fallback xmlns="">
      <p:transition spd="slow">
        <p:plu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521149" y="1424845"/>
            <a:ext cx="9161092" cy="1274393"/>
          </a:xfrm>
          <a:solidFill>
            <a:schemeClr val="accent5"/>
          </a:solidFill>
          <a:ln>
            <a:solidFill>
              <a:schemeClr val="bg2">
                <a:lumMod val="40000"/>
                <a:lumOff val="60000"/>
              </a:schemeClr>
            </a:solidFill>
          </a:ln>
        </p:spPr>
        <p:txBody>
          <a:bodyPr>
            <a:normAutofit fontScale="62500" lnSpcReduction="20000"/>
          </a:bodyPr>
          <a:lstStyle/>
          <a:p>
            <a:pPr marL="0" indent="0" algn="just">
              <a:buNone/>
            </a:pPr>
            <a:r>
              <a:rPr lang="es-MX" sz="4400" b="1" dirty="0">
                <a:latin typeface="+mj-lt"/>
                <a:cs typeface="Arial" charset="0"/>
              </a:rPr>
              <a:t>Objeto:</a:t>
            </a:r>
          </a:p>
          <a:p>
            <a:pPr marL="0" indent="0" algn="just">
              <a:lnSpc>
                <a:spcPct val="115000"/>
              </a:lnSpc>
              <a:spcAft>
                <a:spcPts val="1000"/>
              </a:spcAft>
              <a:buNone/>
            </a:pPr>
            <a:r>
              <a:rPr lang="es-ES" sz="3400" dirty="0">
                <a:latin typeface="+mj-lt"/>
                <a:ea typeface="Calibri"/>
                <a:cs typeface="Times New Roman"/>
              </a:rPr>
              <a:t>La Ley de Instituciones de </a:t>
            </a:r>
            <a:r>
              <a:rPr lang="es-ES" sz="3400" dirty="0" smtClean="0">
                <a:latin typeface="+mj-lt"/>
                <a:ea typeface="Calibri"/>
                <a:cs typeface="Times New Roman"/>
              </a:rPr>
              <a:t>Crédito LIC </a:t>
            </a:r>
            <a:r>
              <a:rPr lang="es-ES" sz="3400" dirty="0">
                <a:latin typeface="+mj-lt"/>
                <a:ea typeface="Calibri"/>
                <a:cs typeface="Times New Roman"/>
              </a:rPr>
              <a:t>tiene dos objetivos esenciales:</a:t>
            </a:r>
            <a:endParaRPr lang="es-MX" sz="3400" dirty="0">
              <a:latin typeface="+mj-lt"/>
              <a:ea typeface="Calibri"/>
              <a:cs typeface="Times New Roman"/>
            </a:endParaRPr>
          </a:p>
          <a:p>
            <a:pPr marL="0" indent="0" algn="just">
              <a:lnSpc>
                <a:spcPct val="115000"/>
              </a:lnSpc>
              <a:buNone/>
            </a:pPr>
            <a:endParaRPr lang="es-MX" sz="2600" dirty="0">
              <a:solidFill>
                <a:schemeClr val="accent1">
                  <a:lumMod val="60000"/>
                  <a:lumOff val="40000"/>
                </a:schemeClr>
              </a:solidFill>
              <a:latin typeface="+mj-lt"/>
              <a:ea typeface="Calibri"/>
              <a:cs typeface="Times New Roman"/>
            </a:endParaRPr>
          </a:p>
          <a:p>
            <a:pPr algn="just"/>
            <a:endParaRPr lang="es-MX" sz="2700" dirty="0">
              <a:solidFill>
                <a:schemeClr val="bg2">
                  <a:lumMod val="20000"/>
                  <a:lumOff val="80000"/>
                </a:schemeClr>
              </a:solidFill>
              <a:latin typeface="Arial" charset="0"/>
              <a:cs typeface="Arial" charset="0"/>
            </a:endParaRPr>
          </a:p>
          <a:p>
            <a:pPr algn="just"/>
            <a:endParaRPr lang="es-MX" sz="2700" dirty="0">
              <a:solidFill>
                <a:schemeClr val="bg2">
                  <a:lumMod val="20000"/>
                  <a:lumOff val="80000"/>
                </a:schemeClr>
              </a:solidFill>
              <a:latin typeface="Arial" charset="0"/>
              <a:cs typeface="Arial" charset="0"/>
            </a:endParaRPr>
          </a:p>
          <a:p>
            <a:pPr algn="just"/>
            <a:endParaRPr lang="es-MX" sz="2700" dirty="0">
              <a:solidFill>
                <a:schemeClr val="bg2">
                  <a:lumMod val="20000"/>
                  <a:lumOff val="80000"/>
                </a:schemeClr>
              </a:solidFill>
              <a:latin typeface="Arial" charset="0"/>
              <a:cs typeface="Arial" charset="0"/>
            </a:endParaRPr>
          </a:p>
          <a:p>
            <a:pPr algn="just"/>
            <a:endParaRPr lang="es-MX" sz="2700" dirty="0">
              <a:solidFill>
                <a:schemeClr val="bg2">
                  <a:lumMod val="20000"/>
                  <a:lumOff val="80000"/>
                </a:schemeClr>
              </a:solidFill>
              <a:latin typeface="Arial" charset="0"/>
              <a:cs typeface="Arial" charset="0"/>
            </a:endParaRPr>
          </a:p>
          <a:p>
            <a:pPr algn="just">
              <a:buNone/>
            </a:pPr>
            <a:endParaRPr lang="es-ES" dirty="0" smtClean="0">
              <a:solidFill>
                <a:schemeClr val="bg2">
                  <a:lumMod val="20000"/>
                  <a:lumOff val="80000"/>
                </a:schemeClr>
              </a:solidFill>
              <a:latin typeface="Bernard MT Condensed" pitchFamily="18" charset="0"/>
            </a:endParaRPr>
          </a:p>
        </p:txBody>
      </p:sp>
      <p:sp>
        <p:nvSpPr>
          <p:cNvPr id="8" name="7 Marcador de número de diapositiva"/>
          <p:cNvSpPr>
            <a:spLocks noGrp="1"/>
          </p:cNvSpPr>
          <p:nvPr>
            <p:ph type="sldNum" sz="quarter" idx="12"/>
          </p:nvPr>
        </p:nvSpPr>
        <p:spPr/>
        <p:txBody>
          <a:bodyPr/>
          <a:lstStyle/>
          <a:p>
            <a:pPr>
              <a:defRPr/>
            </a:pPr>
            <a:fld id="{EFDB1771-758D-4649-9555-E69A7FCC230D}" type="slidenum">
              <a:rPr lang="es-ES" smtClean="0"/>
              <a:pPr>
                <a:defRPr/>
              </a:pPr>
              <a:t>16</a:t>
            </a:fld>
            <a:endParaRPr lang="es-ES" dirty="0"/>
          </a:p>
        </p:txBody>
      </p:sp>
      <p:sp>
        <p:nvSpPr>
          <p:cNvPr id="6" name="3 Rectángulo"/>
          <p:cNvSpPr/>
          <p:nvPr/>
        </p:nvSpPr>
        <p:spPr>
          <a:xfrm>
            <a:off x="2067192" y="558500"/>
            <a:ext cx="8064896" cy="646331"/>
          </a:xfrm>
          <a:prstGeom prst="rect">
            <a:avLst/>
          </a:prstGeom>
          <a:noFill/>
          <a:ln>
            <a:noFill/>
          </a:ln>
        </p:spPr>
        <p:txBody>
          <a:bodyPr wrap="square">
            <a:spAutoFit/>
          </a:bodyPr>
          <a:lstStyle/>
          <a:p>
            <a:pPr algn="ctr">
              <a:defRPr/>
            </a:pPr>
            <a:r>
              <a:rPr lang="es-ES" sz="3600" b="1" dirty="0">
                <a:ln w="0"/>
                <a:effectLst>
                  <a:outerShdw blurRad="38100" dist="19050" dir="2700000" algn="tl" rotWithShape="0">
                    <a:schemeClr val="dk1">
                      <a:alpha val="40000"/>
                    </a:schemeClr>
                  </a:outerShdw>
                </a:effectLst>
                <a:latin typeface="+mj-lt"/>
                <a:cs typeface="Arial" pitchFamily="34" charset="0"/>
              </a:rPr>
              <a:t>Ley de Instituciones de Crédito</a:t>
            </a:r>
          </a:p>
        </p:txBody>
      </p:sp>
      <p:graphicFrame>
        <p:nvGraphicFramePr>
          <p:cNvPr id="2" name="Diagrama 1"/>
          <p:cNvGraphicFramePr/>
          <p:nvPr>
            <p:extLst>
              <p:ext uri="{D42A27DB-BD31-4B8C-83A1-F6EECF244321}">
                <p14:modId xmlns:p14="http://schemas.microsoft.com/office/powerpoint/2010/main" val="3604521901"/>
              </p:ext>
            </p:extLst>
          </p:nvPr>
        </p:nvGraphicFramePr>
        <p:xfrm>
          <a:off x="1784839" y="3050075"/>
          <a:ext cx="8625254" cy="301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6595397"/>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666572" y="2433439"/>
            <a:ext cx="2785930" cy="2600037"/>
          </a:xfrm>
          <a:noFill/>
          <a:ln>
            <a:noFill/>
          </a:ln>
        </p:spPr>
        <p:style>
          <a:lnRef idx="3">
            <a:schemeClr val="lt1"/>
          </a:lnRef>
          <a:fillRef idx="1">
            <a:schemeClr val="accent1"/>
          </a:fillRef>
          <a:effectRef idx="1">
            <a:schemeClr val="accent1"/>
          </a:effectRef>
          <a:fontRef idx="minor">
            <a:schemeClr val="lt1"/>
          </a:fontRef>
        </p:style>
        <p:txBody>
          <a:bodyPr>
            <a:normAutofit fontScale="55000" lnSpcReduction="20000"/>
          </a:bodyPr>
          <a:lstStyle/>
          <a:p>
            <a:pPr marL="0" indent="0" algn="just">
              <a:buNone/>
            </a:pPr>
            <a:r>
              <a:rPr lang="es-ES" sz="2900" b="1" dirty="0">
                <a:solidFill>
                  <a:schemeClr val="tx1"/>
                </a:solidFill>
                <a:effectLst/>
                <a:latin typeface="+mj-lt"/>
              </a:rPr>
              <a:t>En cuanto al segundo objetivo de la </a:t>
            </a:r>
            <a:r>
              <a:rPr lang="es-ES" sz="2900" b="1" dirty="0" smtClean="0">
                <a:solidFill>
                  <a:schemeClr val="tx1"/>
                </a:solidFill>
                <a:effectLst/>
                <a:latin typeface="+mj-lt"/>
              </a:rPr>
              <a:t>LCI, </a:t>
            </a:r>
            <a:r>
              <a:rPr lang="es-ES" sz="2900" b="1" dirty="0">
                <a:solidFill>
                  <a:schemeClr val="tx1"/>
                </a:solidFill>
                <a:effectLst/>
                <a:latin typeface="+mj-lt"/>
              </a:rPr>
              <a:t>el establecer la forma en que el estado ejercerá la rectoría económica del sistema bancario, el artículo 4° de la Ley determina que en ejercicio de esa rectoría:</a:t>
            </a:r>
            <a:endParaRPr lang="es-MX" sz="2900" b="1" dirty="0">
              <a:solidFill>
                <a:schemeClr val="tx1"/>
              </a:solidFill>
              <a:effectLst/>
              <a:latin typeface="+mj-lt"/>
            </a:endParaRPr>
          </a:p>
          <a:p>
            <a:pPr marL="0" indent="0" algn="just">
              <a:buNone/>
            </a:pPr>
            <a:endParaRPr lang="es-MX" sz="2700" dirty="0">
              <a:latin typeface="Arial" charset="0"/>
              <a:cs typeface="Arial" charset="0"/>
            </a:endParaRPr>
          </a:p>
          <a:p>
            <a:pPr algn="just"/>
            <a:endParaRPr lang="es-MX" sz="2700" dirty="0">
              <a:latin typeface="Arial" charset="0"/>
              <a:cs typeface="Arial" charset="0"/>
            </a:endParaRPr>
          </a:p>
          <a:p>
            <a:pPr algn="just"/>
            <a:endParaRPr lang="es-MX" sz="2700" dirty="0">
              <a:latin typeface="Arial" charset="0"/>
              <a:cs typeface="Arial" charset="0"/>
            </a:endParaRPr>
          </a:p>
          <a:p>
            <a:pPr algn="just">
              <a:buNone/>
            </a:pPr>
            <a:endParaRPr lang="es-ES" dirty="0" smtClean="0">
              <a:latin typeface="Bernard MT Condensed" pitchFamily="18" charset="0"/>
            </a:endParaRPr>
          </a:p>
        </p:txBody>
      </p:sp>
      <p:sp>
        <p:nvSpPr>
          <p:cNvPr id="8" name="7 Marcador de número de diapositiva"/>
          <p:cNvSpPr>
            <a:spLocks noGrp="1"/>
          </p:cNvSpPr>
          <p:nvPr>
            <p:ph type="sldNum" sz="quarter" idx="12"/>
          </p:nvPr>
        </p:nvSpPr>
        <p:spPr/>
        <p:txBody>
          <a:bodyPr/>
          <a:lstStyle/>
          <a:p>
            <a:pPr>
              <a:defRPr/>
            </a:pPr>
            <a:fld id="{EFDB1771-758D-4649-9555-E69A7FCC230D}" type="slidenum">
              <a:rPr lang="es-ES" smtClean="0"/>
              <a:pPr>
                <a:defRPr/>
              </a:pPr>
              <a:t>17</a:t>
            </a:fld>
            <a:endParaRPr lang="es-E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39693" y="4033320"/>
            <a:ext cx="2613475" cy="2304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3 Rectángulo"/>
          <p:cNvSpPr/>
          <p:nvPr/>
        </p:nvSpPr>
        <p:spPr>
          <a:xfrm>
            <a:off x="2067192" y="558500"/>
            <a:ext cx="8064896" cy="646331"/>
          </a:xfrm>
          <a:prstGeom prst="rect">
            <a:avLst/>
          </a:prstGeom>
          <a:noFill/>
          <a:ln>
            <a:noFill/>
          </a:ln>
        </p:spPr>
        <p:txBody>
          <a:bodyPr wrap="square">
            <a:spAutoFit/>
          </a:bodyPr>
          <a:lstStyle/>
          <a:p>
            <a:pPr algn="ctr">
              <a:defRPr/>
            </a:pPr>
            <a:r>
              <a:rPr lang="es-ES" sz="3600" b="1" dirty="0">
                <a:ln w="0"/>
                <a:effectLst>
                  <a:outerShdw blurRad="38100" dist="19050" dir="2700000" algn="tl" rotWithShape="0">
                    <a:schemeClr val="dk1">
                      <a:alpha val="40000"/>
                    </a:schemeClr>
                  </a:outerShdw>
                </a:effectLst>
                <a:latin typeface="+mj-lt"/>
                <a:cs typeface="Arial" pitchFamily="34" charset="0"/>
              </a:rPr>
              <a:t>Ley de Instituciones de Crédito</a:t>
            </a:r>
          </a:p>
        </p:txBody>
      </p:sp>
      <p:graphicFrame>
        <p:nvGraphicFramePr>
          <p:cNvPr id="2" name="Diagrama 1"/>
          <p:cNvGraphicFramePr/>
          <p:nvPr>
            <p:extLst>
              <p:ext uri="{D42A27DB-BD31-4B8C-83A1-F6EECF244321}">
                <p14:modId xmlns:p14="http://schemas.microsoft.com/office/powerpoint/2010/main" val="112012962"/>
              </p:ext>
            </p:extLst>
          </p:nvPr>
        </p:nvGraphicFramePr>
        <p:xfrm>
          <a:off x="3587333" y="689900"/>
          <a:ext cx="8154588"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53682072"/>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813303" y="1350339"/>
            <a:ext cx="8586060" cy="4849287"/>
          </a:xfrm>
          <a:solidFill>
            <a:schemeClr val="tx1">
              <a:lumMod val="65000"/>
            </a:schemeClr>
          </a:solidFill>
          <a:ln>
            <a:solidFill>
              <a:schemeClr val="tx1"/>
            </a:solidFill>
          </a:ln>
        </p:spPr>
        <p:txBody>
          <a:bodyPr>
            <a:normAutofit/>
          </a:bodyPr>
          <a:lstStyle/>
          <a:p>
            <a:pPr marL="0" indent="0">
              <a:buNone/>
            </a:pPr>
            <a:r>
              <a:rPr lang="es-ES" sz="2400" b="1" dirty="0" smtClean="0">
                <a:solidFill>
                  <a:schemeClr val="tx2">
                    <a:lumMod val="25000"/>
                  </a:schemeClr>
                </a:solidFill>
                <a:latin typeface="+mj-lt"/>
              </a:rPr>
              <a:t>Sujetos de la Ley de Instituciones de Crédito</a:t>
            </a:r>
            <a:r>
              <a:rPr lang="es-ES" sz="2400" dirty="0" smtClean="0">
                <a:solidFill>
                  <a:schemeClr val="tx2">
                    <a:lumMod val="25000"/>
                  </a:schemeClr>
                </a:solidFill>
                <a:latin typeface="+mj-lt"/>
              </a:rPr>
              <a:t>.</a:t>
            </a:r>
            <a:endParaRPr lang="es-MX" sz="2400" dirty="0" smtClean="0">
              <a:solidFill>
                <a:schemeClr val="tx2">
                  <a:lumMod val="25000"/>
                </a:schemeClr>
              </a:solidFill>
              <a:latin typeface="+mj-lt"/>
            </a:endParaRPr>
          </a:p>
          <a:p>
            <a:pPr marL="0" indent="0" algn="just">
              <a:buNone/>
            </a:pPr>
            <a:r>
              <a:rPr lang="es-ES" sz="2400" dirty="0" smtClean="0">
                <a:latin typeface="+mj-lt"/>
              </a:rPr>
              <a:t>De </a:t>
            </a:r>
            <a:r>
              <a:rPr lang="es-ES" sz="2400" dirty="0">
                <a:latin typeface="+mj-lt"/>
              </a:rPr>
              <a:t>acuerdo al artículo 2° de la LIC, el servicio de banca y crédito sólo podrá ser prestado por instituciones de crédito, las que podrán ser:</a:t>
            </a:r>
            <a:endParaRPr lang="es-MX" sz="2400" dirty="0">
              <a:latin typeface="+mj-lt"/>
              <a:cs typeface="Arial" charset="0"/>
            </a:endParaRPr>
          </a:p>
          <a:p>
            <a:pPr algn="just"/>
            <a:endParaRPr lang="es-MX" sz="2700" dirty="0">
              <a:latin typeface="Arial" charset="0"/>
              <a:cs typeface="Arial" charset="0"/>
            </a:endParaRPr>
          </a:p>
          <a:p>
            <a:pPr algn="just"/>
            <a:endParaRPr lang="es-MX" sz="2700" dirty="0">
              <a:latin typeface="Arial" charset="0"/>
              <a:cs typeface="Arial" charset="0"/>
            </a:endParaRPr>
          </a:p>
          <a:p>
            <a:pPr algn="just">
              <a:buNone/>
            </a:pPr>
            <a:endParaRPr lang="es-ES" dirty="0" smtClean="0">
              <a:latin typeface="Bernard MT Condensed" pitchFamily="18" charset="0"/>
            </a:endParaRPr>
          </a:p>
        </p:txBody>
      </p:sp>
      <p:sp>
        <p:nvSpPr>
          <p:cNvPr id="8" name="7 Marcador de número de diapositiva"/>
          <p:cNvSpPr>
            <a:spLocks noGrp="1"/>
          </p:cNvSpPr>
          <p:nvPr>
            <p:ph type="sldNum" sz="quarter" idx="12"/>
          </p:nvPr>
        </p:nvSpPr>
        <p:spPr/>
        <p:txBody>
          <a:bodyPr/>
          <a:lstStyle/>
          <a:p>
            <a:pPr>
              <a:defRPr/>
            </a:pPr>
            <a:fld id="{EFDB1771-758D-4649-9555-E69A7FCC230D}" type="slidenum">
              <a:rPr lang="es-ES" smtClean="0"/>
              <a:pPr>
                <a:defRPr/>
              </a:pPr>
              <a:t>18</a:t>
            </a:fld>
            <a:endParaRPr lang="es-ES" dirty="0"/>
          </a:p>
        </p:txBody>
      </p:sp>
      <p:graphicFrame>
        <p:nvGraphicFramePr>
          <p:cNvPr id="2" name="1 Diagrama"/>
          <p:cNvGraphicFramePr/>
          <p:nvPr>
            <p:extLst>
              <p:ext uri="{D42A27DB-BD31-4B8C-83A1-F6EECF244321}">
                <p14:modId xmlns:p14="http://schemas.microsoft.com/office/powerpoint/2010/main" val="1713825071"/>
              </p:ext>
            </p:extLst>
          </p:nvPr>
        </p:nvGraphicFramePr>
        <p:xfrm>
          <a:off x="3719736" y="3282660"/>
          <a:ext cx="5040560" cy="2824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3 Rectángulo"/>
          <p:cNvSpPr/>
          <p:nvPr/>
        </p:nvSpPr>
        <p:spPr>
          <a:xfrm>
            <a:off x="2067192" y="558500"/>
            <a:ext cx="8064896" cy="707886"/>
          </a:xfrm>
          <a:prstGeom prst="rect">
            <a:avLst/>
          </a:prstGeom>
          <a:noFill/>
          <a:ln>
            <a:noFill/>
          </a:ln>
        </p:spPr>
        <p:txBody>
          <a:bodyPr wrap="square">
            <a:spAutoFit/>
          </a:bodyPr>
          <a:lstStyle/>
          <a:p>
            <a:pPr algn="ctr">
              <a:defRPr/>
            </a:pPr>
            <a:r>
              <a:rPr lang="es-ES" sz="3600" b="1" dirty="0">
                <a:ln w="0"/>
                <a:effectLst>
                  <a:outerShdw blurRad="38100" dist="19050" dir="2700000" algn="tl" rotWithShape="0">
                    <a:schemeClr val="dk1">
                      <a:alpha val="40000"/>
                    </a:schemeClr>
                  </a:outerShdw>
                </a:effectLst>
                <a:latin typeface="+mj-lt"/>
                <a:cs typeface="Arial" pitchFamily="34" charset="0"/>
              </a:rPr>
              <a:t>Ley de Instituciones de Crédi</a:t>
            </a:r>
            <a:r>
              <a:rPr lang="es-ES" sz="4000" dirty="0">
                <a:ln w="0"/>
                <a:effectLst>
                  <a:outerShdw blurRad="38100" dist="19050" dir="2700000" algn="tl" rotWithShape="0">
                    <a:schemeClr val="dk1">
                      <a:alpha val="40000"/>
                    </a:schemeClr>
                  </a:outerShdw>
                </a:effectLst>
                <a:latin typeface="+mj-lt"/>
                <a:cs typeface="Arial" pitchFamily="34" charset="0"/>
              </a:rPr>
              <a:t>to</a:t>
            </a:r>
          </a:p>
        </p:txBody>
      </p:sp>
    </p:spTree>
    <p:extLst>
      <p:ext uri="{BB962C8B-B14F-4D97-AF65-F5344CB8AC3E}">
        <p14:creationId xmlns:p14="http://schemas.microsoft.com/office/powerpoint/2010/main" val="11367762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Effect>
                      <a14:brightnessContrast bright="-40000" contrast="-40000"/>
                    </a14:imgEffect>
                  </a14:imgLayer>
                </a14:imgProps>
              </a:ext>
            </a:extLst>
          </a:blip>
          <a:srcRect t="6675" b="17756"/>
          <a:stretch/>
        </p:blipFill>
        <p:spPr>
          <a:xfrm>
            <a:off x="0" y="1"/>
            <a:ext cx="12192000" cy="68639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pic>
      <p:sp>
        <p:nvSpPr>
          <p:cNvPr id="3" name="Título 1"/>
          <p:cNvSpPr txBox="1">
            <a:spLocks/>
          </p:cNvSpPr>
          <p:nvPr/>
        </p:nvSpPr>
        <p:spPr>
          <a:xfrm>
            <a:off x="2295578" y="2600696"/>
            <a:ext cx="7600864" cy="1520042"/>
          </a:xfrm>
          <a:prstGeom prst="rect">
            <a:avLst/>
          </a:prstGeom>
        </p:spPr>
        <p:txBody>
          <a:bodyPr anchor="ctr">
            <a:noAutofit/>
          </a:bodyPr>
          <a:lst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s-MX" sz="4000" dirty="0" smtClean="0"/>
              <a:t>INSTITUCIONES DE BANCA DE DESARROLLO </a:t>
            </a:r>
            <a:endParaRPr lang="es-MX" sz="4000" dirty="0"/>
          </a:p>
        </p:txBody>
      </p:sp>
      <p:sp>
        <p:nvSpPr>
          <p:cNvPr id="4" name="Marcador de número de diapositiva 3"/>
          <p:cNvSpPr>
            <a:spLocks noGrp="1"/>
          </p:cNvSpPr>
          <p:nvPr>
            <p:ph type="sldNum" sz="quarter" idx="12"/>
          </p:nvPr>
        </p:nvSpPr>
        <p:spPr/>
        <p:txBody>
          <a:bodyPr/>
          <a:lstStyle/>
          <a:p>
            <a:fld id="{DB5E9673-668A-4278-918F-710DC416776E}" type="slidenum">
              <a:rPr lang="es-MX" smtClean="0"/>
              <a:t>19</a:t>
            </a:fld>
            <a:endParaRPr lang="es-MX"/>
          </a:p>
        </p:txBody>
      </p:sp>
    </p:spTree>
    <p:extLst>
      <p:ext uri="{BB962C8B-B14F-4D97-AF65-F5344CB8AC3E}">
        <p14:creationId xmlns:p14="http://schemas.microsoft.com/office/powerpoint/2010/main" val="3251758880"/>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2220688" y="285751"/>
            <a:ext cx="7754588" cy="1384995"/>
          </a:xfrm>
          <a:prstGeom prst="rect">
            <a:avLst/>
          </a:prstGeom>
          <a:solidFill>
            <a:schemeClr val="accent5">
              <a:lumMod val="75000"/>
            </a:schemeClr>
          </a:solidFill>
          <a:ln w="9525">
            <a:solidFill>
              <a:schemeClr val="tx1">
                <a:lumMod val="95000"/>
              </a:schemeClr>
            </a:solid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chemeClr val="tx1">
                    <a:lumMod val="95000"/>
                  </a:schemeClr>
                </a:solidFill>
                <a:effectLst/>
                <a:uLnTx/>
                <a:uFillTx/>
                <a:latin typeface="+mj-lt"/>
                <a:ea typeface="+mn-ea"/>
                <a:cs typeface="+mn-cs"/>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chemeClr val="tx1">
                    <a:lumMod val="95000"/>
                  </a:schemeClr>
                </a:solidFill>
                <a:effectLst/>
                <a:uLnTx/>
                <a:uFillTx/>
                <a:latin typeface="+mj-lt"/>
                <a:ea typeface="+mn-ea"/>
                <a:cs typeface="+mn-cs"/>
              </a:rPr>
              <a:t>Facultad de </a:t>
            </a:r>
            <a:r>
              <a:rPr kumimoji="0" lang="es-MX" sz="2000" b="1" i="0" u="none" strike="noStrike" kern="1200" cap="none" spc="0" normalizeH="0" baseline="0" noProof="0" dirty="0" smtClean="0">
                <a:ln>
                  <a:noFill/>
                </a:ln>
                <a:solidFill>
                  <a:schemeClr val="tx1">
                    <a:lumMod val="95000"/>
                  </a:schemeClr>
                </a:solidFill>
                <a:effectLst/>
                <a:uLnTx/>
                <a:uFillTx/>
                <a:latin typeface="+mj-lt"/>
                <a:ea typeface="+mn-ea"/>
                <a:cs typeface="+mn-cs"/>
              </a:rPr>
              <a:t>Economía</a:t>
            </a:r>
            <a:endParaRPr kumimoji="0" lang="es-MX" sz="2000" b="1" i="0" u="none" strike="noStrike" kern="1200" cap="none" spc="0" normalizeH="0" baseline="0" noProof="0" dirty="0">
              <a:ln>
                <a:noFill/>
              </a:ln>
              <a:solidFill>
                <a:schemeClr val="tx1">
                  <a:lumMod val="95000"/>
                </a:schemeClr>
              </a:solidFill>
              <a:effectLst/>
              <a:uLnTx/>
              <a:uFillTx/>
              <a:latin typeface="+mj-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000" b="1" i="0" u="none" strike="noStrike" kern="1200" cap="none" spc="0" normalizeH="0" baseline="0" noProof="0" dirty="0">
              <a:ln>
                <a:noFill/>
              </a:ln>
              <a:solidFill>
                <a:schemeClr val="tx1">
                  <a:lumMod val="95000"/>
                </a:schemeClr>
              </a:solidFill>
              <a:effectLst/>
              <a:uLnTx/>
              <a:uFillTx/>
              <a:latin typeface="+mj-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chemeClr val="tx1">
                    <a:lumMod val="95000"/>
                  </a:schemeClr>
                </a:solidFill>
                <a:effectLst/>
                <a:uLnTx/>
                <a:uFillTx/>
                <a:latin typeface="+mj-lt"/>
                <a:ea typeface="+mn-ea"/>
                <a:cs typeface="+mn-cs"/>
              </a:rPr>
              <a:t>Licenciatura en Actuaría </a:t>
            </a:r>
          </a:p>
        </p:txBody>
      </p:sp>
      <p:pic>
        <p:nvPicPr>
          <p:cNvPr id="2050" name="Picture 2" descr="Uaemex"/>
          <p:cNvPicPr>
            <a:picLocks noChangeAspect="1" noChangeArrowheads="1"/>
          </p:cNvPicPr>
          <p:nvPr/>
        </p:nvPicPr>
        <p:blipFill>
          <a:blip r:embed="rId2"/>
          <a:srcRect/>
          <a:stretch>
            <a:fillRect/>
          </a:stretch>
        </p:blipFill>
        <p:spPr bwMode="auto">
          <a:xfrm>
            <a:off x="1002301" y="279995"/>
            <a:ext cx="1717190" cy="1390751"/>
          </a:xfrm>
          <a:prstGeom prst="rect">
            <a:avLst/>
          </a:prstGeom>
          <a:noFill/>
          <a:ln w="9525">
            <a:solidFill>
              <a:schemeClr val="accent3">
                <a:lumMod val="75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413220" y="279995"/>
            <a:ext cx="1642393" cy="1390752"/>
          </a:xfrm>
          <a:prstGeom prst="rect">
            <a:avLst/>
          </a:prstGeom>
          <a:noFill/>
          <a:ln w="9525">
            <a:solidFill>
              <a:schemeClr val="accent3">
                <a:lumMod val="75000"/>
              </a:schemeClr>
            </a:solidFill>
            <a:miter lim="800000"/>
            <a:headEnd/>
            <a:tailEnd/>
          </a:ln>
        </p:spPr>
      </p:pic>
      <p:sp>
        <p:nvSpPr>
          <p:cNvPr id="3" name="2 Rectángulo"/>
          <p:cNvSpPr/>
          <p:nvPr/>
        </p:nvSpPr>
        <p:spPr>
          <a:xfrm>
            <a:off x="2095720" y="1948254"/>
            <a:ext cx="8022834" cy="3589867"/>
          </a:xfrm>
          <a:prstGeom prst="rect">
            <a:avLst/>
          </a:prstGeom>
          <a:solidFill>
            <a:schemeClr val="tx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chemeClr val="tx2">
                    <a:lumMod val="10000"/>
                  </a:schemeClr>
                </a:solidFill>
                <a:effectLst/>
                <a:uLnTx/>
                <a:uFillTx/>
                <a:latin typeface="+mj-lt"/>
              </a:rPr>
              <a:t>DERECHO DEL SEGURO, BANCARIO Y BURSÁTIL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chemeClr val="tx2">
                    <a:lumMod val="10000"/>
                  </a:schemeClr>
                </a:solidFill>
                <a:effectLst/>
                <a:uLnTx/>
                <a:uFillTx/>
                <a:latin typeface="+mj-lt"/>
              </a:rPr>
              <a:t>(6 Créditos)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000" b="1" i="0" u="none" strike="noStrike" kern="1200" cap="none" spc="0" normalizeH="0" baseline="0" noProof="0" dirty="0">
              <a:ln>
                <a:noFill/>
              </a:ln>
              <a:solidFill>
                <a:schemeClr val="tx2">
                  <a:lumMod val="10000"/>
                </a:schemeClr>
              </a:solidFill>
              <a:effectLst/>
              <a:uLnTx/>
              <a:uFillTx/>
              <a:latin typeface="+mj-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chemeClr val="tx2">
                    <a:lumMod val="10000"/>
                  </a:schemeClr>
                </a:solidFill>
                <a:effectLst/>
                <a:uLnTx/>
                <a:uFillTx/>
                <a:latin typeface="+mj-lt"/>
              </a:rPr>
              <a:t>Tema: </a:t>
            </a:r>
            <a:r>
              <a:rPr lang="es-MX" sz="2400" b="1" dirty="0" smtClean="0">
                <a:solidFill>
                  <a:schemeClr val="tx2">
                    <a:lumMod val="10000"/>
                  </a:schemeClr>
                </a:solidFill>
                <a:effectLst>
                  <a:outerShdw blurRad="38100" dist="38100" dir="2700000" algn="tl">
                    <a:srgbClr val="000000">
                      <a:alpha val="43137"/>
                    </a:srgbClr>
                  </a:outerShdw>
                </a:effectLst>
                <a:latin typeface="+mj-lt"/>
              </a:rPr>
              <a:t>Instituciones de Banca de Desarrollo</a:t>
            </a:r>
            <a:endParaRPr kumimoji="0" lang="es-MX" sz="2400" b="1" i="0" u="none" strike="noStrike" kern="1200" cap="none" spc="0" normalizeH="0" baseline="0" noProof="0" dirty="0">
              <a:ln>
                <a:noFill/>
              </a:ln>
              <a:solidFill>
                <a:schemeClr val="tx2">
                  <a:lumMod val="10000"/>
                </a:schemeClr>
              </a:solidFill>
              <a:effectLst>
                <a:outerShdw blurRad="38100" dist="38100" dir="2700000" algn="tl">
                  <a:srgbClr val="000000">
                    <a:alpha val="43137"/>
                  </a:srgbClr>
                </a:outerShdw>
              </a:effectLst>
              <a:uLnTx/>
              <a:uFillTx/>
              <a:latin typeface="+mj-lt"/>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solidFill>
                <a:schemeClr val="tx2">
                  <a:lumMod val="10000"/>
                </a:schemeClr>
              </a:solidFill>
              <a:effectLst/>
              <a:uLnTx/>
              <a:uFillTx/>
              <a:latin typeface="+mj-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chemeClr val="tx2">
                    <a:lumMod val="10000"/>
                  </a:schemeClr>
                </a:solidFill>
                <a:effectLst/>
                <a:uLnTx/>
                <a:uFillTx/>
                <a:latin typeface="+mj-lt"/>
              </a:rPr>
              <a:t>Elaboró: </a:t>
            </a:r>
            <a:r>
              <a:rPr kumimoji="0" lang="es-MX" sz="2000" b="1" i="0" u="none" strike="noStrike" kern="1200" cap="none" spc="0" normalizeH="0" baseline="0" noProof="0" dirty="0" smtClean="0">
                <a:ln>
                  <a:noFill/>
                </a:ln>
                <a:solidFill>
                  <a:schemeClr val="tx2">
                    <a:lumMod val="10000"/>
                  </a:schemeClr>
                </a:solidFill>
                <a:effectLst/>
                <a:uLnTx/>
                <a:uFillTx/>
                <a:latin typeface="+mj-lt"/>
              </a:rPr>
              <a:t>Dra. en C. E. </a:t>
            </a:r>
            <a:r>
              <a:rPr kumimoji="0" lang="es-MX" sz="2000" b="1" i="0" u="none" strike="noStrike" kern="1200" cap="none" spc="0" normalizeH="0" baseline="0" noProof="0" dirty="0">
                <a:ln>
                  <a:noFill/>
                </a:ln>
                <a:solidFill>
                  <a:schemeClr val="tx2">
                    <a:lumMod val="10000"/>
                  </a:schemeClr>
                </a:solidFill>
                <a:effectLst/>
                <a:uLnTx/>
                <a:uFillTx/>
                <a:latin typeface="+mj-lt"/>
              </a:rPr>
              <a:t>Gabriela Margarita Pérez Vargas</a:t>
            </a:r>
          </a:p>
        </p:txBody>
      </p:sp>
      <p:sp>
        <p:nvSpPr>
          <p:cNvPr id="7" name="6 Rectángulo"/>
          <p:cNvSpPr/>
          <p:nvPr/>
        </p:nvSpPr>
        <p:spPr>
          <a:xfrm>
            <a:off x="7386336" y="5744119"/>
            <a:ext cx="2732218" cy="560365"/>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b="1" dirty="0" smtClean="0">
                <a:solidFill>
                  <a:srgbClr val="FFFFFF"/>
                </a:solidFill>
                <a:latin typeface="+mj-lt"/>
              </a:rPr>
              <a:t>Septiembre</a:t>
            </a:r>
            <a:r>
              <a:rPr kumimoji="0" lang="es-ES" b="1" i="0" u="none" strike="noStrike" kern="1200" cap="none" spc="0" normalizeH="0" baseline="0" noProof="0" dirty="0" smtClean="0">
                <a:ln>
                  <a:noFill/>
                </a:ln>
                <a:solidFill>
                  <a:srgbClr val="FFFFFF"/>
                </a:solidFill>
                <a:effectLst/>
                <a:uLnTx/>
                <a:uFillTx/>
                <a:latin typeface="+mj-lt"/>
              </a:rPr>
              <a:t> </a:t>
            </a:r>
            <a:r>
              <a:rPr kumimoji="0" lang="es-ES" b="1" i="0" u="none" strike="noStrike" kern="1200" cap="none" spc="0" normalizeH="0" baseline="0" noProof="0" dirty="0">
                <a:ln>
                  <a:noFill/>
                </a:ln>
                <a:solidFill>
                  <a:srgbClr val="FFFFFF"/>
                </a:solidFill>
                <a:effectLst/>
                <a:uLnTx/>
                <a:uFillTx/>
                <a:latin typeface="+mj-lt"/>
              </a:rPr>
              <a:t>de </a:t>
            </a:r>
            <a:r>
              <a:rPr kumimoji="0" lang="es-ES" b="1" i="0" u="none" strike="noStrike" kern="1200" cap="none" spc="0" normalizeH="0" baseline="0" noProof="0" dirty="0" smtClean="0">
                <a:ln>
                  <a:noFill/>
                </a:ln>
                <a:solidFill>
                  <a:srgbClr val="FFFFFF"/>
                </a:solidFill>
                <a:effectLst/>
                <a:uLnTx/>
                <a:uFillTx/>
                <a:latin typeface="+mj-lt"/>
              </a:rPr>
              <a:t>2018</a:t>
            </a:r>
            <a:endParaRPr kumimoji="0" lang="es-MX" b="1" i="0" u="none" strike="noStrike" kern="1200" cap="none" spc="0" normalizeH="0" baseline="0" noProof="0" dirty="0">
              <a:ln>
                <a:noFill/>
              </a:ln>
              <a:solidFill>
                <a:srgbClr val="FFFFFF"/>
              </a:solidFill>
              <a:effectLst/>
              <a:uLnTx/>
              <a:uFillTx/>
              <a:latin typeface="+mj-lt"/>
            </a:endParaRPr>
          </a:p>
        </p:txBody>
      </p:sp>
    </p:spTree>
    <p:extLst>
      <p:ext uri="{BB962C8B-B14F-4D97-AF65-F5344CB8AC3E}">
        <p14:creationId xmlns:p14="http://schemas.microsoft.com/office/powerpoint/2010/main" val="777910843"/>
      </p:ext>
    </p:extLst>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36728" r="25608"/>
          <a:stretch/>
        </p:blipFill>
        <p:spPr>
          <a:xfrm>
            <a:off x="-1354362" y="1624266"/>
            <a:ext cx="4097553" cy="3946358"/>
          </a:xfrm>
          <a:prstGeom prst="flowChartOr">
            <a:avLst/>
          </a:prstGeom>
        </p:spPr>
      </p:pic>
      <p:sp>
        <p:nvSpPr>
          <p:cNvPr id="16386" name="2 Marcador de contenido"/>
          <p:cNvSpPr>
            <a:spLocks noGrp="1"/>
          </p:cNvSpPr>
          <p:nvPr>
            <p:ph idx="1"/>
          </p:nvPr>
        </p:nvSpPr>
        <p:spPr>
          <a:xfrm>
            <a:off x="2485208" y="1268268"/>
            <a:ext cx="8424936" cy="4811729"/>
          </a:xfrm>
          <a:solidFill>
            <a:schemeClr val="accent5">
              <a:lumMod val="75000"/>
            </a:schemeClr>
          </a:solidFill>
        </p:spPr>
        <p:txBody>
          <a:bodyPr>
            <a:normAutofit lnSpcReduction="10000"/>
          </a:bodyPr>
          <a:lstStyle/>
          <a:p>
            <a:pPr marL="0" indent="0" algn="just">
              <a:buNone/>
            </a:pPr>
            <a:r>
              <a:rPr lang="es-ES" b="1" dirty="0" smtClean="0">
                <a:latin typeface="+mj-lt"/>
                <a:cs typeface="Arial" pitchFamily="34" charset="0"/>
              </a:rPr>
              <a:t>Concepto:</a:t>
            </a:r>
            <a:endParaRPr lang="es-MX" b="1" dirty="0" smtClean="0">
              <a:latin typeface="+mj-lt"/>
              <a:cs typeface="Arial" pitchFamily="34" charset="0"/>
            </a:endParaRPr>
          </a:p>
          <a:p>
            <a:pPr marL="0" indent="0" algn="just">
              <a:buNone/>
            </a:pPr>
            <a:r>
              <a:rPr lang="es-MX" dirty="0" smtClean="0">
                <a:latin typeface="+mj-lt"/>
                <a:cs typeface="Arial" pitchFamily="34" charset="0"/>
              </a:rPr>
              <a:t>Las </a:t>
            </a:r>
            <a:r>
              <a:rPr lang="es-MX" b="1" dirty="0">
                <a:latin typeface="+mj-lt"/>
                <a:cs typeface="Arial" pitchFamily="34" charset="0"/>
              </a:rPr>
              <a:t>I</a:t>
            </a:r>
            <a:r>
              <a:rPr lang="es-MX" b="1" dirty="0" smtClean="0">
                <a:latin typeface="+mj-lt"/>
                <a:cs typeface="Arial" pitchFamily="34" charset="0"/>
              </a:rPr>
              <a:t>nstituciones </a:t>
            </a:r>
            <a:r>
              <a:rPr lang="es-MX" b="1" dirty="0">
                <a:latin typeface="+mj-lt"/>
                <a:cs typeface="Arial" pitchFamily="34" charset="0"/>
              </a:rPr>
              <a:t>de </a:t>
            </a:r>
            <a:r>
              <a:rPr lang="es-MX" b="1" dirty="0" smtClean="0">
                <a:latin typeface="+mj-lt"/>
                <a:cs typeface="Arial" pitchFamily="34" charset="0"/>
              </a:rPr>
              <a:t>Banca </a:t>
            </a:r>
            <a:r>
              <a:rPr lang="es-MX" b="1" dirty="0">
                <a:latin typeface="+mj-lt"/>
                <a:cs typeface="Arial" pitchFamily="34" charset="0"/>
              </a:rPr>
              <a:t>de </a:t>
            </a:r>
            <a:r>
              <a:rPr lang="es-MX" b="1" dirty="0" smtClean="0">
                <a:latin typeface="+mj-lt"/>
                <a:cs typeface="Arial" pitchFamily="34" charset="0"/>
              </a:rPr>
              <a:t>Desarrollo </a:t>
            </a:r>
            <a:r>
              <a:rPr lang="es-MX" dirty="0">
                <a:latin typeface="+mj-lt"/>
                <a:cs typeface="Arial" pitchFamily="34" charset="0"/>
              </a:rPr>
              <a:t>son entidades de la </a:t>
            </a:r>
            <a:r>
              <a:rPr lang="es-MX" dirty="0" smtClean="0">
                <a:latin typeface="+mj-lt"/>
                <a:cs typeface="Arial" pitchFamily="34" charset="0"/>
              </a:rPr>
              <a:t>Administración Pública Federal, </a:t>
            </a:r>
            <a:r>
              <a:rPr lang="es-MX" dirty="0">
                <a:effectLst/>
              </a:rPr>
              <a:t>creadas por Decreto Presidencial,</a:t>
            </a:r>
            <a:r>
              <a:rPr lang="es-MX" dirty="0" smtClean="0">
                <a:latin typeface="+mj-lt"/>
                <a:cs typeface="Arial" pitchFamily="34" charset="0"/>
              </a:rPr>
              <a:t> </a:t>
            </a:r>
            <a:r>
              <a:rPr lang="es-MX" dirty="0">
                <a:latin typeface="+mj-lt"/>
                <a:cs typeface="Arial" pitchFamily="34" charset="0"/>
              </a:rPr>
              <a:t>con personalidad jurídica y patrimonio </a:t>
            </a:r>
            <a:r>
              <a:rPr lang="es-MX" dirty="0" smtClean="0">
                <a:latin typeface="+mj-lt"/>
                <a:cs typeface="Arial" pitchFamily="34" charset="0"/>
              </a:rPr>
              <a:t>propio, constituidos </a:t>
            </a:r>
            <a:r>
              <a:rPr lang="es-MX" dirty="0">
                <a:latin typeface="+mj-lt"/>
                <a:cs typeface="Arial" pitchFamily="34" charset="0"/>
              </a:rPr>
              <a:t>con el carácter de Sociedad Nacionales de Crédito SNC, en los términos de sus correspondientes leyes orgánicas y de la Ley de Instituciones de Crédito</a:t>
            </a:r>
            <a:r>
              <a:rPr lang="es-MX" dirty="0" smtClean="0">
                <a:latin typeface="+mj-lt"/>
                <a:cs typeface="Arial" pitchFamily="34" charset="0"/>
              </a:rPr>
              <a:t>.</a:t>
            </a:r>
          </a:p>
          <a:p>
            <a:pPr marL="0" indent="0" algn="just">
              <a:buNone/>
            </a:pPr>
            <a:endParaRPr lang="es-MX" dirty="0">
              <a:latin typeface="+mj-lt"/>
              <a:cs typeface="Arial" pitchFamily="34" charset="0"/>
            </a:endParaRPr>
          </a:p>
          <a:p>
            <a:pPr marL="0" indent="0" algn="just">
              <a:buNone/>
            </a:pPr>
            <a:r>
              <a:rPr lang="es-MX" dirty="0" smtClean="0">
                <a:latin typeface="+mj-lt"/>
                <a:cs typeface="Arial" pitchFamily="34" charset="0"/>
              </a:rPr>
              <a:t>La </a:t>
            </a:r>
            <a:r>
              <a:rPr lang="es-MX" dirty="0">
                <a:latin typeface="+mj-lt"/>
                <a:cs typeface="Arial" pitchFamily="34" charset="0"/>
              </a:rPr>
              <a:t>Secretaria de Hacienda y Crédito Público expedirá el reglamento orgánico de cada institución en el que se establecerá las bases conforme a las cuales se regirá la organización y funcionamiento de sus órganos.</a:t>
            </a:r>
          </a:p>
          <a:p>
            <a:pPr marL="0" indent="0" algn="just">
              <a:buNone/>
            </a:pPr>
            <a:endParaRPr lang="es-ES" sz="2800" dirty="0">
              <a:solidFill>
                <a:schemeClr val="accent1"/>
              </a:solidFill>
              <a:latin typeface="Arial" pitchFamily="34" charset="0"/>
              <a:cs typeface="Arial" pitchFamily="34" charset="0"/>
            </a:endParaRPr>
          </a:p>
        </p:txBody>
      </p:sp>
      <p:sp>
        <p:nvSpPr>
          <p:cNvPr id="5" name="4 Marcador de número de diapositiva"/>
          <p:cNvSpPr>
            <a:spLocks noGrp="1"/>
          </p:cNvSpPr>
          <p:nvPr>
            <p:ph type="sldNum" sz="quarter" idx="12"/>
          </p:nvPr>
        </p:nvSpPr>
        <p:spPr/>
        <p:txBody>
          <a:bodyPr/>
          <a:lstStyle/>
          <a:p>
            <a:pPr>
              <a:defRPr/>
            </a:pPr>
            <a:fld id="{EFDB1771-758D-4649-9555-E69A7FCC230D}" type="slidenum">
              <a:rPr lang="es-ES" smtClean="0"/>
              <a:pPr>
                <a:defRPr/>
              </a:pPr>
              <a:t>20</a:t>
            </a:fld>
            <a:endParaRPr lang="es-ES" dirty="0"/>
          </a:p>
        </p:txBody>
      </p:sp>
      <p:sp>
        <p:nvSpPr>
          <p:cNvPr id="6" name="3 Rectángulo"/>
          <p:cNvSpPr/>
          <p:nvPr/>
        </p:nvSpPr>
        <p:spPr>
          <a:xfrm>
            <a:off x="2159055" y="598056"/>
            <a:ext cx="8656891" cy="584775"/>
          </a:xfrm>
          <a:prstGeom prst="rect">
            <a:avLst/>
          </a:prstGeom>
          <a:noFill/>
          <a:ln>
            <a:noFill/>
          </a:ln>
        </p:spPr>
        <p:txBody>
          <a:bodyPr wrap="square">
            <a:spAutoFit/>
          </a:bodyPr>
          <a:lstStyle/>
          <a:p>
            <a:pPr algn="ctr">
              <a:defRPr/>
            </a:pPr>
            <a:r>
              <a:rPr lang="es-ES" sz="3200" b="1" dirty="0" smtClean="0">
                <a:ln w="0"/>
                <a:effectLst>
                  <a:outerShdw blurRad="38100" dist="38100" dir="2700000" algn="tl">
                    <a:srgbClr val="000000">
                      <a:alpha val="43137"/>
                    </a:srgbClr>
                  </a:outerShdw>
                </a:effectLst>
                <a:latin typeface="+mj-lt"/>
                <a:cs typeface="Arial" pitchFamily="34" charset="0"/>
              </a:rPr>
              <a:t>Instituciones de Banca de Desarrollo  </a:t>
            </a:r>
            <a:endParaRPr lang="es-ES" sz="4800" b="1" dirty="0">
              <a:ln w="0"/>
              <a:effectLst>
                <a:outerShdw blurRad="38100" dist="38100" dir="2700000" algn="tl">
                  <a:srgbClr val="000000">
                    <a:alpha val="43137"/>
                  </a:srgbClr>
                </a:outerShdw>
              </a:effectLst>
              <a:latin typeface="+mj-lt"/>
              <a:cs typeface="Arial" pitchFamily="34" charset="0"/>
            </a:endParaRPr>
          </a:p>
        </p:txBody>
      </p:sp>
    </p:spTree>
    <p:extLst>
      <p:ext uri="{BB962C8B-B14F-4D97-AF65-F5344CB8AC3E}">
        <p14:creationId xmlns:p14="http://schemas.microsoft.com/office/powerpoint/2010/main" val="3252504330"/>
      </p:ext>
    </p:extLst>
  </p:cSld>
  <p:clrMapOvr>
    <a:masterClrMapping/>
  </p:clrMapOvr>
  <mc:AlternateContent xmlns:mc="http://schemas.openxmlformats.org/markup-compatibility/2006" xmlns:p14="http://schemas.microsoft.com/office/powerpoint/2010/main">
    <mc:Choice Requires="p14">
      <p:transition spd="slow" p14:dur="1500">
        <p:checker/>
      </p:transition>
    </mc:Choice>
    <mc:Fallback xmlns="">
      <p:transition spd="slow">
        <p:checker/>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40798" y="631782"/>
            <a:ext cx="6096000" cy="5376215"/>
          </a:xfrm>
          <a:prstGeom prst="rect">
            <a:avLst/>
          </a:prstGeom>
        </p:spPr>
        <p:txBody>
          <a:bodyPr>
            <a:spAutoFit/>
          </a:bodyPr>
          <a:lstStyle/>
          <a:p>
            <a:pPr marR="31115" algn="just">
              <a:lnSpc>
                <a:spcPct val="115000"/>
              </a:lnSpc>
              <a:spcAft>
                <a:spcPts val="0"/>
              </a:spcAft>
            </a:pPr>
            <a:r>
              <a:rPr lang="es-MX" sz="2000" dirty="0">
                <a:latin typeface="+mj-lt"/>
                <a:ea typeface="Calibri" panose="020F0502020204030204" pitchFamily="34" charset="0"/>
                <a:cs typeface="Times New Roman" panose="02020603050405020304" pitchFamily="18" charset="0"/>
              </a:rPr>
              <a:t>En efecto, y de acuerdo con el artículo 47 de la LIC, las Instituciones de Banca de Desarrollo, además de las señaladas en el artículo 46 de la Ley de Instituciones de Crédito, realizarán las operaciones necesarias para la adecuada atención del sector de la economía nacional y objetivos que les sean propios, conforme lo determinen sus Leyes Orgánicas. </a:t>
            </a:r>
          </a:p>
          <a:p>
            <a:pPr marL="179705" marR="31115" algn="just">
              <a:lnSpc>
                <a:spcPct val="115000"/>
              </a:lnSpc>
              <a:spcAft>
                <a:spcPts val="0"/>
              </a:spcAft>
            </a:pPr>
            <a:r>
              <a:rPr lang="es-MX" sz="2000" dirty="0">
                <a:latin typeface="+mj-lt"/>
                <a:ea typeface="Calibri" panose="020F0502020204030204" pitchFamily="34" charset="0"/>
                <a:cs typeface="Times New Roman" panose="02020603050405020304" pitchFamily="18" charset="0"/>
              </a:rPr>
              <a:t> </a:t>
            </a:r>
          </a:p>
          <a:p>
            <a:pPr marR="31115" algn="just">
              <a:lnSpc>
                <a:spcPct val="115000"/>
              </a:lnSpc>
              <a:spcAft>
                <a:spcPts val="0"/>
              </a:spcAft>
            </a:pPr>
            <a:r>
              <a:rPr lang="es-MX" sz="2000" dirty="0">
                <a:latin typeface="+mj-lt"/>
                <a:ea typeface="Calibri" panose="020F0502020204030204" pitchFamily="34" charset="0"/>
                <a:cs typeface="Times New Roman" panose="02020603050405020304" pitchFamily="18" charset="0"/>
              </a:rPr>
              <a:t>En dicha Ley también se señala que Instituciones de Banca de Desarrollo atenderán las actividades productivas que el Congreso de la Unión determine como especialidad de cada una de ellas, en sus respectivas Leyes Orgánicas.</a:t>
            </a:r>
            <a:endParaRPr lang="es-MX" sz="2000" dirty="0">
              <a:effectLst/>
              <a:latin typeface="+mj-lt"/>
              <a:ea typeface="Calibri" panose="020F0502020204030204" pitchFamily="34" charset="0"/>
              <a:cs typeface="Times New Roman" panose="02020603050405020304" pitchFamily="18" charset="0"/>
            </a:endParaRPr>
          </a:p>
        </p:txBody>
      </p:sp>
      <p:sp>
        <p:nvSpPr>
          <p:cNvPr id="3" name="Marcador de número de diapositiva 2"/>
          <p:cNvSpPr>
            <a:spLocks noGrp="1"/>
          </p:cNvSpPr>
          <p:nvPr>
            <p:ph type="sldNum" sz="quarter" idx="12"/>
          </p:nvPr>
        </p:nvSpPr>
        <p:spPr/>
        <p:txBody>
          <a:bodyPr/>
          <a:lstStyle/>
          <a:p>
            <a:fld id="{DB5E9673-668A-4278-918F-710DC416776E}" type="slidenum">
              <a:rPr lang="es-MX" smtClean="0"/>
              <a:t>21</a:t>
            </a:fld>
            <a:endParaRPr lang="es-MX"/>
          </a:p>
        </p:txBody>
      </p:sp>
      <p:pic>
        <p:nvPicPr>
          <p:cNvPr id="4" name="Imagen 3"/>
          <p:cNvPicPr>
            <a:picLocks noChangeAspect="1"/>
          </p:cNvPicPr>
          <p:nvPr/>
        </p:nvPicPr>
        <p:blipFill rotWithShape="1">
          <a:blip r:embed="rId2"/>
          <a:srcRect l="1" r="423"/>
          <a:stretch/>
        </p:blipFill>
        <p:spPr>
          <a:xfrm>
            <a:off x="7645079" y="1308882"/>
            <a:ext cx="4254153" cy="4083181"/>
          </a:xfrm>
          <a:prstGeom prst="ellipse">
            <a:avLst/>
          </a:prstGeom>
        </p:spPr>
      </p:pic>
    </p:spTree>
    <p:extLst>
      <p:ext uri="{BB962C8B-B14F-4D97-AF65-F5344CB8AC3E}">
        <p14:creationId xmlns:p14="http://schemas.microsoft.com/office/powerpoint/2010/main" val="2989136261"/>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22887" y="566567"/>
            <a:ext cx="10151390" cy="1685077"/>
          </a:xfrm>
          <a:prstGeom prst="rect">
            <a:avLst/>
          </a:prstGeom>
        </p:spPr>
        <p:txBody>
          <a:bodyPr wrap="square">
            <a:spAutoFit/>
          </a:bodyPr>
          <a:lstStyle/>
          <a:p>
            <a:pPr marL="179705" marR="31115" algn="just">
              <a:lnSpc>
                <a:spcPct val="115000"/>
              </a:lnSpc>
              <a:spcAft>
                <a:spcPts val="0"/>
              </a:spcAft>
            </a:pPr>
            <a:r>
              <a:rPr lang="es-MX" b="1" dirty="0">
                <a:latin typeface="+mj-lt"/>
                <a:ea typeface="Calibri" panose="020F0502020204030204" pitchFamily="34" charset="0"/>
                <a:cs typeface="Times New Roman" panose="02020603050405020304" pitchFamily="18" charset="0"/>
              </a:rPr>
              <a:t>Los Bancos de Desarrollo </a:t>
            </a:r>
            <a:r>
              <a:rPr lang="es-MX" dirty="0" smtClean="0">
                <a:latin typeface="+mj-lt"/>
                <a:ea typeface="Calibri" panose="020F0502020204030204" pitchFamily="34" charset="0"/>
                <a:cs typeface="Times New Roman" panose="02020603050405020304" pitchFamily="18" charset="0"/>
              </a:rPr>
              <a:t>tienen </a:t>
            </a:r>
            <a:r>
              <a:rPr lang="es-MX" dirty="0">
                <a:latin typeface="+mj-lt"/>
                <a:ea typeface="Calibri" panose="020F0502020204030204" pitchFamily="34" charset="0"/>
                <a:cs typeface="Times New Roman" panose="02020603050405020304" pitchFamily="18" charset="0"/>
              </a:rPr>
              <a:t>el objetivo fundamental de facilitar el acceso al crédito y a los servicios financieros a personas físicas o morales, así como proporcionarles asistencia técnica y capacitación, a fin de fomentar actividades de interés prioritario para el Estado, de acuerdo a la especialidad de cada una de ellas establecida en sus respectivas Leyes Orgánicas.</a:t>
            </a:r>
            <a:endParaRPr lang="es-MX" sz="1100" dirty="0">
              <a:effectLst/>
              <a:latin typeface="+mj-lt"/>
              <a:ea typeface="Calibri" panose="020F0502020204030204" pitchFamily="34" charset="0"/>
              <a:cs typeface="Times New Roman" panose="02020603050405020304" pitchFamily="18" charset="0"/>
            </a:endParaRPr>
          </a:p>
        </p:txBody>
      </p:sp>
      <p:graphicFrame>
        <p:nvGraphicFramePr>
          <p:cNvPr id="3" name="Diagrama 2"/>
          <p:cNvGraphicFramePr/>
          <p:nvPr>
            <p:extLst>
              <p:ext uri="{D42A27DB-BD31-4B8C-83A1-F6EECF244321}">
                <p14:modId xmlns:p14="http://schemas.microsoft.com/office/powerpoint/2010/main" val="1312626683"/>
              </p:ext>
            </p:extLst>
          </p:nvPr>
        </p:nvGraphicFramePr>
        <p:xfrm>
          <a:off x="1829075" y="2315439"/>
          <a:ext cx="8792850" cy="4085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DB5E9673-668A-4278-918F-710DC416776E}" type="slidenum">
              <a:rPr lang="es-MX" smtClean="0"/>
              <a:t>22</a:t>
            </a:fld>
            <a:endParaRPr lang="es-MX"/>
          </a:p>
        </p:txBody>
      </p:sp>
    </p:spTree>
    <p:extLst>
      <p:ext uri="{BB962C8B-B14F-4D97-AF65-F5344CB8AC3E}">
        <p14:creationId xmlns:p14="http://schemas.microsoft.com/office/powerpoint/2010/main" val="2523264635"/>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a:spLocks noGrp="1"/>
          </p:cNvSpPr>
          <p:nvPr>
            <p:ph type="sldNum" sz="quarter" idx="12"/>
          </p:nvPr>
        </p:nvSpPr>
        <p:spPr/>
        <p:txBody>
          <a:bodyPr/>
          <a:lstStyle/>
          <a:p>
            <a:pPr>
              <a:defRPr/>
            </a:pPr>
            <a:fld id="{EFDB1771-758D-4649-9555-E69A7FCC230D}" type="slidenum">
              <a:rPr lang="es-ES" smtClean="0"/>
              <a:pPr>
                <a:defRPr/>
              </a:pPr>
              <a:t>23</a:t>
            </a:fld>
            <a:endParaRPr lang="es-ES" dirty="0"/>
          </a:p>
        </p:txBody>
      </p:sp>
      <p:pic>
        <p:nvPicPr>
          <p:cNvPr id="2" name="Imagen 1"/>
          <p:cNvPicPr>
            <a:picLocks noChangeAspect="1"/>
          </p:cNvPicPr>
          <p:nvPr/>
        </p:nvPicPr>
        <p:blipFill>
          <a:blip r:embed="rId2"/>
          <a:stretch>
            <a:fillRect/>
          </a:stretch>
        </p:blipFill>
        <p:spPr>
          <a:xfrm>
            <a:off x="8749066" y="0"/>
            <a:ext cx="3529890" cy="2462997"/>
          </a:xfrm>
          <a:prstGeom prst="rect">
            <a:avLst/>
          </a:prstGeom>
        </p:spPr>
      </p:pic>
      <p:sp>
        <p:nvSpPr>
          <p:cNvPr id="3" name="Rectángulo 2"/>
          <p:cNvSpPr/>
          <p:nvPr/>
        </p:nvSpPr>
        <p:spPr>
          <a:xfrm>
            <a:off x="1667613" y="563128"/>
            <a:ext cx="4810932" cy="461665"/>
          </a:xfrm>
          <a:prstGeom prst="rect">
            <a:avLst/>
          </a:prstGeom>
        </p:spPr>
        <p:txBody>
          <a:bodyPr wrap="none">
            <a:spAutoFit/>
          </a:bodyPr>
          <a:lstStyle/>
          <a:p>
            <a:r>
              <a:rPr lang="es-ES" sz="2400" b="1" dirty="0">
                <a:ln w="0"/>
                <a:effectLst>
                  <a:outerShdw blurRad="38100" dist="19050" dir="2700000" algn="tl" rotWithShape="0">
                    <a:schemeClr val="dk1">
                      <a:alpha val="40000"/>
                    </a:schemeClr>
                  </a:outerShdw>
                </a:effectLst>
                <a:latin typeface="+mj-lt"/>
                <a:cs typeface="Arial" pitchFamily="34" charset="0"/>
              </a:rPr>
              <a:t>Constitución y organización </a:t>
            </a:r>
          </a:p>
        </p:txBody>
      </p:sp>
      <p:sp>
        <p:nvSpPr>
          <p:cNvPr id="4" name="Rectángulo 3"/>
          <p:cNvSpPr/>
          <p:nvPr/>
        </p:nvSpPr>
        <p:spPr>
          <a:xfrm>
            <a:off x="883407" y="1255366"/>
            <a:ext cx="8136608" cy="2246769"/>
          </a:xfrm>
          <a:prstGeom prst="rect">
            <a:avLst/>
          </a:prstGeom>
        </p:spPr>
        <p:txBody>
          <a:bodyPr wrap="square">
            <a:spAutoFit/>
          </a:bodyPr>
          <a:lstStyle/>
          <a:p>
            <a:pPr algn="just"/>
            <a:r>
              <a:rPr lang="es-MX" sz="2000" dirty="0">
                <a:latin typeface="+mj-lt"/>
                <a:ea typeface="Calibri" panose="020F0502020204030204" pitchFamily="34" charset="0"/>
                <a:cs typeface="Times New Roman" panose="02020603050405020304" pitchFamily="18" charset="0"/>
              </a:rPr>
              <a:t>Los Bancos de Desarrollo son propiedad del Estado.</a:t>
            </a:r>
          </a:p>
          <a:p>
            <a:pPr algn="just"/>
            <a:r>
              <a:rPr lang="es-ES" sz="2000" dirty="0" smtClean="0">
                <a:latin typeface="+mj-lt"/>
              </a:rPr>
              <a:t>El </a:t>
            </a:r>
            <a:r>
              <a:rPr lang="es-ES" sz="2000" dirty="0">
                <a:latin typeface="+mj-lt"/>
              </a:rPr>
              <a:t>capital social de las instituciones de Banca de Desarrollo está representado por certificados de aportación patrimonial; estos certificados son títulos de crédito que representan el derecho a una parte proporcional sobre la propiedad de la sociedad nacional de crédito,  deberán ser nominativos y se dividirán en dos series</a:t>
            </a:r>
            <a:r>
              <a:rPr lang="es-ES" sz="2000" dirty="0" smtClean="0">
                <a:latin typeface="+mj-lt"/>
              </a:rPr>
              <a:t>:</a:t>
            </a:r>
            <a:endParaRPr lang="es-ES" sz="2000" dirty="0">
              <a:latin typeface="+mj-lt"/>
            </a:endParaRPr>
          </a:p>
        </p:txBody>
      </p:sp>
      <p:graphicFrame>
        <p:nvGraphicFramePr>
          <p:cNvPr id="5" name="Diagrama 4"/>
          <p:cNvGraphicFramePr/>
          <p:nvPr>
            <p:extLst>
              <p:ext uri="{D42A27DB-BD31-4B8C-83A1-F6EECF244321}">
                <p14:modId xmlns:p14="http://schemas.microsoft.com/office/powerpoint/2010/main" val="1675253878"/>
              </p:ext>
            </p:extLst>
          </p:nvPr>
        </p:nvGraphicFramePr>
        <p:xfrm>
          <a:off x="3976427" y="3316639"/>
          <a:ext cx="7461322" cy="3006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586425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DB5E9673-668A-4278-918F-710DC416776E}" type="slidenum">
              <a:rPr lang="es-MX" smtClean="0"/>
              <a:t>24</a:t>
            </a:fld>
            <a:endParaRPr lang="es-MX"/>
          </a:p>
        </p:txBody>
      </p:sp>
      <p:graphicFrame>
        <p:nvGraphicFramePr>
          <p:cNvPr id="7" name="Diagrama 6"/>
          <p:cNvGraphicFramePr/>
          <p:nvPr>
            <p:extLst>
              <p:ext uri="{D42A27DB-BD31-4B8C-83A1-F6EECF244321}">
                <p14:modId xmlns:p14="http://schemas.microsoft.com/office/powerpoint/2010/main" val="2408712443"/>
              </p:ext>
            </p:extLst>
          </p:nvPr>
        </p:nvGraphicFramePr>
        <p:xfrm>
          <a:off x="756646" y="1215190"/>
          <a:ext cx="9434100" cy="51615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rotWithShape="1">
          <a:blip r:embed="rId7"/>
          <a:srcRect l="59934" t="5308" r="-6127" b="-5308"/>
          <a:stretch/>
        </p:blipFill>
        <p:spPr>
          <a:xfrm>
            <a:off x="8024319" y="2549094"/>
            <a:ext cx="4921660" cy="4533649"/>
          </a:xfrm>
          <a:prstGeom prst="flowChartOr">
            <a:avLst/>
          </a:prstGeom>
        </p:spPr>
      </p:pic>
      <p:sp>
        <p:nvSpPr>
          <p:cNvPr id="8" name="Rectángulo 7"/>
          <p:cNvSpPr/>
          <p:nvPr/>
        </p:nvSpPr>
        <p:spPr>
          <a:xfrm>
            <a:off x="2731838" y="492698"/>
            <a:ext cx="5621411" cy="551689"/>
          </a:xfrm>
          <a:prstGeom prst="rect">
            <a:avLst/>
          </a:prstGeom>
        </p:spPr>
        <p:txBody>
          <a:bodyPr wrap="none">
            <a:spAutoFit/>
          </a:bodyPr>
          <a:lstStyle/>
          <a:p>
            <a:pPr marR="31115" algn="just">
              <a:lnSpc>
                <a:spcPct val="115000"/>
              </a:lnSpc>
              <a:spcAft>
                <a:spcPts val="0"/>
              </a:spcAft>
            </a:pPr>
            <a:r>
              <a:rPr lang="es-MX" sz="2800" b="1" dirty="0">
                <a:latin typeface="+mj-lt"/>
                <a:ea typeface="Calibri" panose="020F0502020204030204" pitchFamily="34" charset="0"/>
                <a:cs typeface="Times New Roman" panose="02020603050405020304" pitchFamily="18" charset="0"/>
              </a:rPr>
              <a:t>Principalmente</a:t>
            </a:r>
            <a:r>
              <a:rPr lang="en-US" sz="2800" b="1" dirty="0">
                <a:latin typeface="+mj-lt"/>
                <a:ea typeface="Calibri" panose="020F0502020204030204" pitchFamily="34" charset="0"/>
                <a:cs typeface="Times New Roman" panose="02020603050405020304" pitchFamily="18" charset="0"/>
              </a:rPr>
              <a:t> se </a:t>
            </a:r>
            <a:r>
              <a:rPr lang="es-MX" sz="2800" b="1" dirty="0">
                <a:latin typeface="+mj-lt"/>
                <a:ea typeface="Calibri" panose="020F0502020204030204" pitchFamily="34" charset="0"/>
                <a:cs typeface="Times New Roman" panose="02020603050405020304" pitchFamily="18" charset="0"/>
              </a:rPr>
              <a:t>dedican</a:t>
            </a:r>
            <a:r>
              <a:rPr lang="en-US" sz="2800" b="1" dirty="0">
                <a:latin typeface="+mj-lt"/>
                <a:ea typeface="Calibri" panose="020F0502020204030204" pitchFamily="34" charset="0"/>
                <a:cs typeface="Times New Roman" panose="02020603050405020304" pitchFamily="18" charset="0"/>
              </a:rPr>
              <a:t> a:</a:t>
            </a:r>
            <a:endParaRPr lang="es-MX" sz="2800" dirty="0">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86937352"/>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395980" y="871671"/>
            <a:ext cx="7392692" cy="56221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tángulo 2"/>
          <p:cNvSpPr/>
          <p:nvPr/>
        </p:nvSpPr>
        <p:spPr>
          <a:xfrm>
            <a:off x="2461339" y="359563"/>
            <a:ext cx="7279557" cy="400110"/>
          </a:xfrm>
          <a:prstGeom prst="rect">
            <a:avLst/>
          </a:prstGeom>
        </p:spPr>
        <p:txBody>
          <a:bodyPr wrap="none">
            <a:spAutoFit/>
          </a:bodyPr>
          <a:lstStyle/>
          <a:p>
            <a:r>
              <a:rPr lang="es-ES_tradnl" sz="2000" b="1" dirty="0">
                <a:latin typeface="+mj-lt"/>
                <a:ea typeface="Times New Roman" panose="02020603050405020304" pitchFamily="18" charset="0"/>
              </a:rPr>
              <a:t>C</a:t>
            </a:r>
            <a:r>
              <a:rPr lang="es-ES_tradnl" sz="2000" b="1" dirty="0" smtClean="0">
                <a:latin typeface="+mj-lt"/>
                <a:ea typeface="Times New Roman" panose="02020603050405020304" pitchFamily="18" charset="0"/>
              </a:rPr>
              <a:t>lasificación </a:t>
            </a:r>
            <a:r>
              <a:rPr lang="es-ES_tradnl" sz="2000" b="1" dirty="0">
                <a:latin typeface="+mj-lt"/>
                <a:ea typeface="Times New Roman" panose="02020603050405020304" pitchFamily="18" charset="0"/>
              </a:rPr>
              <a:t>de los sectores que atiende esta banca: </a:t>
            </a:r>
            <a:endParaRPr lang="es-MX" sz="2000" b="1" dirty="0">
              <a:latin typeface="+mj-lt"/>
            </a:endParaRPr>
          </a:p>
        </p:txBody>
      </p:sp>
      <p:sp>
        <p:nvSpPr>
          <p:cNvPr id="4" name="Marcador de número de diapositiva 3"/>
          <p:cNvSpPr>
            <a:spLocks noGrp="1"/>
          </p:cNvSpPr>
          <p:nvPr>
            <p:ph type="sldNum" sz="quarter" idx="12"/>
          </p:nvPr>
        </p:nvSpPr>
        <p:spPr/>
        <p:txBody>
          <a:bodyPr/>
          <a:lstStyle/>
          <a:p>
            <a:fld id="{DB5E9673-668A-4278-918F-710DC416776E}" type="slidenum">
              <a:rPr lang="es-MX" smtClean="0"/>
              <a:t>25</a:t>
            </a:fld>
            <a:endParaRPr lang="es-MX"/>
          </a:p>
        </p:txBody>
      </p:sp>
    </p:spTree>
    <p:extLst>
      <p:ext uri="{BB962C8B-B14F-4D97-AF65-F5344CB8AC3E}">
        <p14:creationId xmlns:p14="http://schemas.microsoft.com/office/powerpoint/2010/main" val="28267960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30362" t="-842" r="29156" b="842"/>
          <a:stretch/>
        </p:blipFill>
        <p:spPr>
          <a:xfrm>
            <a:off x="-866286" y="1937081"/>
            <a:ext cx="2887579" cy="2859272"/>
          </a:xfrm>
          <a:prstGeom prst="flowChartOr">
            <a:avLst/>
          </a:prstGeom>
        </p:spPr>
      </p:pic>
      <p:graphicFrame>
        <p:nvGraphicFramePr>
          <p:cNvPr id="2" name="Diagrama 1"/>
          <p:cNvGraphicFramePr/>
          <p:nvPr>
            <p:extLst>
              <p:ext uri="{D42A27DB-BD31-4B8C-83A1-F6EECF244321}">
                <p14:modId xmlns:p14="http://schemas.microsoft.com/office/powerpoint/2010/main" val="1818177278"/>
              </p:ext>
            </p:extLst>
          </p:nvPr>
        </p:nvGraphicFramePr>
        <p:xfrm>
          <a:off x="1839901" y="1070812"/>
          <a:ext cx="8964457" cy="49680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fld id="{DB5E9673-668A-4278-918F-710DC416776E}" type="slidenum">
              <a:rPr lang="es-MX" smtClean="0"/>
              <a:t>26</a:t>
            </a:fld>
            <a:endParaRPr lang="es-MX"/>
          </a:p>
        </p:txBody>
      </p:sp>
    </p:spTree>
    <p:extLst>
      <p:ext uri="{BB962C8B-B14F-4D97-AF65-F5344CB8AC3E}">
        <p14:creationId xmlns:p14="http://schemas.microsoft.com/office/powerpoint/2010/main" val="121832745"/>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29174" y="565436"/>
            <a:ext cx="6338807" cy="517065"/>
          </a:xfrm>
          <a:prstGeom prst="rect">
            <a:avLst/>
          </a:prstGeom>
        </p:spPr>
        <p:txBody>
          <a:bodyPr wrap="square">
            <a:spAutoFit/>
          </a:bodyPr>
          <a:lstStyle/>
          <a:p>
            <a:pPr marL="179705" marR="31115" algn="just">
              <a:lnSpc>
                <a:spcPct val="115000"/>
              </a:lnSpc>
              <a:spcAft>
                <a:spcPts val="0"/>
              </a:spcAft>
            </a:pPr>
            <a:r>
              <a:rPr lang="es-MX" sz="2400" b="1" dirty="0">
                <a:latin typeface="+mj-lt"/>
                <a:ea typeface="Calibri" panose="020F0502020204030204" pitchFamily="34" charset="0"/>
                <a:cs typeface="Times New Roman" panose="02020603050405020304" pitchFamily="18" charset="0"/>
              </a:rPr>
              <a:t>¿Qué </a:t>
            </a:r>
            <a:r>
              <a:rPr lang="es-MX" sz="2400" b="1" dirty="0" smtClean="0">
                <a:latin typeface="+mj-lt"/>
                <a:ea typeface="Calibri" panose="020F0502020204030204" pitchFamily="34" charset="0"/>
                <a:cs typeface="Times New Roman" panose="02020603050405020304" pitchFamily="18" charset="0"/>
              </a:rPr>
              <a:t>ofrece la Banca de Desarrollo?</a:t>
            </a:r>
            <a:endParaRPr lang="es-MX" sz="2400" dirty="0">
              <a:latin typeface="+mj-lt"/>
              <a:ea typeface="Calibri" panose="020F0502020204030204" pitchFamily="34" charset="0"/>
              <a:cs typeface="Times New Roman" panose="02020603050405020304" pitchFamily="18" charset="0"/>
            </a:endParaRPr>
          </a:p>
        </p:txBody>
      </p:sp>
      <p:graphicFrame>
        <p:nvGraphicFramePr>
          <p:cNvPr id="3" name="Diagrama 2"/>
          <p:cNvGraphicFramePr/>
          <p:nvPr>
            <p:extLst>
              <p:ext uri="{D42A27DB-BD31-4B8C-83A1-F6EECF244321}">
                <p14:modId xmlns:p14="http://schemas.microsoft.com/office/powerpoint/2010/main" val="2321026799"/>
              </p:ext>
            </p:extLst>
          </p:nvPr>
        </p:nvGraphicFramePr>
        <p:xfrm>
          <a:off x="1722031" y="1060631"/>
          <a:ext cx="8708325"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DB5E9673-668A-4278-918F-710DC416776E}" type="slidenum">
              <a:rPr lang="es-MX" smtClean="0"/>
              <a:t>27</a:t>
            </a:fld>
            <a:endParaRPr lang="es-MX"/>
          </a:p>
        </p:txBody>
      </p:sp>
    </p:spTree>
    <p:extLst>
      <p:ext uri="{BB962C8B-B14F-4D97-AF65-F5344CB8AC3E}">
        <p14:creationId xmlns:p14="http://schemas.microsoft.com/office/powerpoint/2010/main" val="3617803515"/>
      </p:ext>
    </p:extLst>
  </p:cSld>
  <p:clrMapOvr>
    <a:masterClrMapping/>
  </p:clrMapOvr>
  <p:transition spd="slow">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Effect>
                      <a14:brightnessContrast bright="-40000" contrast="-40000"/>
                    </a14:imgEffect>
                  </a14:imgLayer>
                </a14:imgProps>
              </a:ext>
            </a:extLst>
          </a:blip>
          <a:srcRect t="6675" b="17756"/>
          <a:stretch/>
        </p:blipFill>
        <p:spPr>
          <a:xfrm>
            <a:off x="0" y="1"/>
            <a:ext cx="12192000" cy="68639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pic>
      <p:sp>
        <p:nvSpPr>
          <p:cNvPr id="3" name="Título 1"/>
          <p:cNvSpPr txBox="1">
            <a:spLocks/>
          </p:cNvSpPr>
          <p:nvPr/>
        </p:nvSpPr>
        <p:spPr>
          <a:xfrm>
            <a:off x="2065972" y="2154262"/>
            <a:ext cx="8083140" cy="2090460"/>
          </a:xfrm>
          <a:prstGeom prst="rect">
            <a:avLst/>
          </a:prstGeom>
        </p:spPr>
        <p:txBody>
          <a:bodyPr anchor="ctr">
            <a:noAutofit/>
          </a:bodyPr>
          <a:lst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s-MX" sz="3800" dirty="0" smtClean="0">
                <a:effectLst/>
              </a:rPr>
              <a:t>¿qué </a:t>
            </a:r>
            <a:r>
              <a:rPr lang="es-MX" sz="3800" dirty="0">
                <a:effectLst/>
              </a:rPr>
              <a:t>hace cada una de las Instituciones que conforman la Banca </a:t>
            </a:r>
            <a:r>
              <a:rPr lang="es-MX" sz="3800" dirty="0" smtClean="0">
                <a:effectLst/>
              </a:rPr>
              <a:t>de desarrollo?</a:t>
            </a:r>
            <a:endParaRPr lang="es-MX" sz="3800" dirty="0"/>
          </a:p>
        </p:txBody>
      </p:sp>
      <p:sp>
        <p:nvSpPr>
          <p:cNvPr id="4" name="Marcador de número de diapositiva 3"/>
          <p:cNvSpPr>
            <a:spLocks noGrp="1"/>
          </p:cNvSpPr>
          <p:nvPr>
            <p:ph type="sldNum" sz="quarter" idx="12"/>
          </p:nvPr>
        </p:nvSpPr>
        <p:spPr/>
        <p:txBody>
          <a:bodyPr/>
          <a:lstStyle/>
          <a:p>
            <a:fld id="{DB5E9673-668A-4278-918F-710DC416776E}" type="slidenum">
              <a:rPr lang="es-MX" smtClean="0"/>
              <a:t>28</a:t>
            </a:fld>
            <a:endParaRPr lang="es-MX"/>
          </a:p>
        </p:txBody>
      </p:sp>
    </p:spTree>
    <p:extLst>
      <p:ext uri="{BB962C8B-B14F-4D97-AF65-F5344CB8AC3E}">
        <p14:creationId xmlns:p14="http://schemas.microsoft.com/office/powerpoint/2010/main" val="2006162523"/>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902857" y="4497078"/>
            <a:ext cx="8386285" cy="2360922"/>
          </a:xfrm>
          <a:prstGeom prst="rect">
            <a:avLst/>
          </a:prstGeom>
        </p:spPr>
      </p:pic>
      <p:graphicFrame>
        <p:nvGraphicFramePr>
          <p:cNvPr id="4" name="Diagrama 3"/>
          <p:cNvGraphicFramePr/>
          <p:nvPr>
            <p:extLst>
              <p:ext uri="{D42A27DB-BD31-4B8C-83A1-F6EECF244321}">
                <p14:modId xmlns:p14="http://schemas.microsoft.com/office/powerpoint/2010/main" val="2205058406"/>
              </p:ext>
            </p:extLst>
          </p:nvPr>
        </p:nvGraphicFramePr>
        <p:xfrm>
          <a:off x="1226088" y="588932"/>
          <a:ext cx="9777709" cy="50214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1765089" y="626104"/>
            <a:ext cx="8661820" cy="830997"/>
          </a:xfrm>
          <a:prstGeom prst="rect">
            <a:avLst/>
          </a:prstGeom>
        </p:spPr>
        <p:txBody>
          <a:bodyPr wrap="square">
            <a:spAutoFit/>
          </a:bodyPr>
          <a:lstStyle/>
          <a:p>
            <a:pPr algn="ctr"/>
            <a:r>
              <a:rPr lang="es-MX" sz="2400" b="1" dirty="0">
                <a:latin typeface="+mj-lt"/>
                <a:ea typeface="Calibri" panose="020F0502020204030204" pitchFamily="34" charset="0"/>
              </a:rPr>
              <a:t>Financiera Nacional de Desarrollo Agropecuario, Rural, Forestal y Pesquero</a:t>
            </a:r>
            <a:endParaRPr lang="es-MX" sz="2400" dirty="0">
              <a:latin typeface="+mj-lt"/>
            </a:endParaRPr>
          </a:p>
        </p:txBody>
      </p:sp>
      <p:sp>
        <p:nvSpPr>
          <p:cNvPr id="3" name="Marcador de número de diapositiva 2"/>
          <p:cNvSpPr>
            <a:spLocks noGrp="1"/>
          </p:cNvSpPr>
          <p:nvPr>
            <p:ph type="sldNum" sz="quarter" idx="12"/>
          </p:nvPr>
        </p:nvSpPr>
        <p:spPr/>
        <p:txBody>
          <a:bodyPr/>
          <a:lstStyle/>
          <a:p>
            <a:fld id="{DB5E9673-668A-4278-918F-710DC416776E}" type="slidenum">
              <a:rPr lang="es-MX" smtClean="0"/>
              <a:t>29</a:t>
            </a:fld>
            <a:endParaRPr lang="es-MX"/>
          </a:p>
        </p:txBody>
      </p:sp>
    </p:spTree>
    <p:extLst>
      <p:ext uri="{BB962C8B-B14F-4D97-AF65-F5344CB8AC3E}">
        <p14:creationId xmlns:p14="http://schemas.microsoft.com/office/powerpoint/2010/main" val="40987700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4120" y="417062"/>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a:t/>
            </a:r>
            <a:br>
              <a:rPr lang="es-ES" dirty="0"/>
            </a:br>
            <a:endParaRPr lang="es-MX" dirty="0"/>
          </a:p>
        </p:txBody>
      </p:sp>
      <p:pic>
        <p:nvPicPr>
          <p:cNvPr id="4" name="Picture 3"/>
          <p:cNvPicPr>
            <a:picLocks noChangeAspect="1" noChangeArrowheads="1"/>
          </p:cNvPicPr>
          <p:nvPr/>
        </p:nvPicPr>
        <p:blipFill>
          <a:blip r:embed="rId2"/>
          <a:srcRect/>
          <a:stretch>
            <a:fillRect/>
          </a:stretch>
        </p:blipFill>
        <p:spPr bwMode="auto">
          <a:xfrm>
            <a:off x="9529746" y="412789"/>
            <a:ext cx="861909" cy="772478"/>
          </a:xfrm>
          <a:prstGeom prst="rect">
            <a:avLst/>
          </a:prstGeom>
          <a:noFill/>
          <a:ln w="9525">
            <a:solidFill>
              <a:schemeClr val="accent3">
                <a:lumMod val="75000"/>
              </a:schemeClr>
            </a:solidFill>
            <a:miter lim="800000"/>
            <a:headEnd/>
            <a:tailEnd/>
          </a:ln>
        </p:spPr>
      </p:pic>
      <p:sp>
        <p:nvSpPr>
          <p:cNvPr id="5" name="4 CuadroTexto"/>
          <p:cNvSpPr txBox="1"/>
          <p:nvPr/>
        </p:nvSpPr>
        <p:spPr>
          <a:xfrm>
            <a:off x="1793983" y="618661"/>
            <a:ext cx="3108146" cy="646331"/>
          </a:xfrm>
          <a:prstGeom prst="rect">
            <a:avLst/>
          </a:prstGeom>
          <a:solidFill>
            <a:schemeClr val="tx2">
              <a:lumMod val="25000"/>
            </a:schemeClr>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n-ea"/>
                <a:cs typeface="+mn-cs"/>
              </a:rPr>
              <a:t>CONTENIDO</a:t>
            </a:r>
            <a:endParaRPr kumimoji="0" lang="es-MX"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4126675465"/>
              </p:ext>
            </p:extLst>
          </p:nvPr>
        </p:nvGraphicFramePr>
        <p:xfrm>
          <a:off x="1786467" y="1452099"/>
          <a:ext cx="8583522" cy="4761795"/>
        </p:xfrm>
        <a:graphic>
          <a:graphicData uri="http://schemas.openxmlformats.org/drawingml/2006/table">
            <a:tbl>
              <a:tblPr firstRow="1" bandRow="1">
                <a:tableStyleId>{69C7853C-536D-4A76-A0AE-DD22124D55A5}</a:tableStyleId>
              </a:tblPr>
              <a:tblGrid>
                <a:gridCol w="7981169">
                  <a:extLst>
                    <a:ext uri="{9D8B030D-6E8A-4147-A177-3AD203B41FA5}">
                      <a16:colId xmlns:a16="http://schemas.microsoft.com/office/drawing/2014/main" val="20000"/>
                    </a:ext>
                  </a:extLst>
                </a:gridCol>
                <a:gridCol w="602353">
                  <a:extLst>
                    <a:ext uri="{9D8B030D-6E8A-4147-A177-3AD203B41FA5}">
                      <a16:colId xmlns:a16="http://schemas.microsoft.com/office/drawing/2014/main" val="20001"/>
                    </a:ext>
                  </a:extLst>
                </a:gridCol>
              </a:tblGrid>
              <a:tr h="4761795">
                <a:tc>
                  <a:txBody>
                    <a:bodyPr/>
                    <a:lstStyle/>
                    <a:p>
                      <a:pPr algn="r"/>
                      <a:r>
                        <a:rPr lang="es-MX" sz="2400" dirty="0" smtClean="0">
                          <a:latin typeface="+mj-lt"/>
                          <a:cs typeface="Calibri" panose="020F0502020204030204" pitchFamily="34" charset="0"/>
                        </a:rPr>
                        <a:t>Guion</a:t>
                      </a:r>
                      <a:r>
                        <a:rPr lang="es-MX" sz="2400" baseline="0" dirty="0" smtClean="0">
                          <a:latin typeface="+mj-lt"/>
                          <a:cs typeface="Calibri" panose="020F0502020204030204" pitchFamily="34" charset="0"/>
                        </a:rPr>
                        <a:t> Explicativo</a:t>
                      </a:r>
                    </a:p>
                    <a:p>
                      <a:pPr algn="r"/>
                      <a:r>
                        <a:rPr lang="es-MX" sz="1800" baseline="0" dirty="0" smtClean="0">
                          <a:latin typeface="+mj-lt"/>
                          <a:cs typeface="Calibri" panose="020F0502020204030204" pitchFamily="34" charset="0"/>
                        </a:rPr>
                        <a:t>(Justificación Académica)</a:t>
                      </a:r>
                      <a:endParaRPr lang="es-MX" sz="1800" baseline="0" dirty="0">
                        <a:latin typeface="+mj-lt"/>
                        <a:cs typeface="Calibri" panose="020F0502020204030204" pitchFamily="34" charset="0"/>
                      </a:endParaRPr>
                    </a:p>
                    <a:p>
                      <a:pPr algn="r"/>
                      <a:endParaRPr lang="es-MX" sz="2400" dirty="0">
                        <a:latin typeface="+mj-lt"/>
                        <a:cs typeface="Calibri" panose="020F0502020204030204" pitchFamily="34" charset="0"/>
                      </a:endParaRPr>
                    </a:p>
                    <a:p>
                      <a:pPr algn="r"/>
                      <a:r>
                        <a:rPr lang="es-MX" sz="2400" dirty="0" smtClean="0">
                          <a:latin typeface="+mj-lt"/>
                          <a:cs typeface="Calibri" panose="020F0502020204030204" pitchFamily="34" charset="0"/>
                        </a:rPr>
                        <a:t>Intermediación</a:t>
                      </a:r>
                      <a:r>
                        <a:rPr lang="es-MX" sz="2400" baseline="0" dirty="0" smtClean="0">
                          <a:latin typeface="+mj-lt"/>
                          <a:cs typeface="Calibri" panose="020F0502020204030204" pitchFamily="34" charset="0"/>
                        </a:rPr>
                        <a:t> Financiera</a:t>
                      </a:r>
                      <a:endParaRPr lang="es-MX" sz="2400" dirty="0" smtClean="0">
                        <a:latin typeface="+mj-lt"/>
                        <a:cs typeface="Calibri" panose="020F0502020204030204" pitchFamily="34" charset="0"/>
                      </a:endParaRPr>
                    </a:p>
                    <a:p>
                      <a:pPr marL="0" marR="0" indent="0" algn="r" defTabSz="914400" rtl="0" eaLnBrk="1" fontAlgn="auto" latinLnBrk="0" hangingPunct="1">
                        <a:lnSpc>
                          <a:spcPct val="100000"/>
                        </a:lnSpc>
                        <a:spcBef>
                          <a:spcPts val="0"/>
                        </a:spcBef>
                        <a:spcAft>
                          <a:spcPts val="0"/>
                        </a:spcAft>
                        <a:buClrTx/>
                        <a:buSzTx/>
                        <a:buFontTx/>
                        <a:buNone/>
                        <a:tabLst/>
                        <a:defRPr/>
                      </a:pPr>
                      <a:r>
                        <a:rPr lang="es-MX" sz="2400" b="1" kern="1200" dirty="0" smtClean="0">
                          <a:solidFill>
                            <a:schemeClr val="lt1"/>
                          </a:solidFill>
                          <a:latin typeface="+mn-lt"/>
                          <a:ea typeface="+mn-ea"/>
                          <a:cs typeface="Calibri" panose="020F0502020204030204" pitchFamily="34" charset="0"/>
                        </a:rPr>
                        <a:t>Intermediación</a:t>
                      </a:r>
                      <a:r>
                        <a:rPr lang="es-MX" sz="2400" b="1" kern="1200" baseline="0" dirty="0" smtClean="0">
                          <a:solidFill>
                            <a:schemeClr val="lt1"/>
                          </a:solidFill>
                          <a:latin typeface="+mn-lt"/>
                          <a:ea typeface="+mn-ea"/>
                          <a:cs typeface="Calibri" panose="020F0502020204030204" pitchFamily="34" charset="0"/>
                        </a:rPr>
                        <a:t> Financiera Bancaria</a:t>
                      </a:r>
                      <a:endParaRPr lang="es-MX" sz="2400" b="1" kern="1200" dirty="0" smtClean="0">
                        <a:solidFill>
                          <a:schemeClr val="lt1"/>
                        </a:solidFill>
                        <a:latin typeface="+mn-lt"/>
                        <a:ea typeface="+mn-ea"/>
                        <a:cs typeface="Calibri" panose="020F0502020204030204" pitchFamily="34" charset="0"/>
                      </a:endParaRPr>
                    </a:p>
                    <a:p>
                      <a:pPr algn="r"/>
                      <a:r>
                        <a:rPr lang="es-MX" sz="2400" baseline="0" dirty="0" smtClean="0">
                          <a:latin typeface="+mj-lt"/>
                          <a:cs typeface="Calibri" panose="020F0502020204030204" pitchFamily="34" charset="0"/>
                        </a:rPr>
                        <a:t>Ley de Instituciones de Crédito</a:t>
                      </a:r>
                      <a:endParaRPr lang="es-MX" sz="2400" baseline="0" dirty="0">
                        <a:latin typeface="+mj-lt"/>
                        <a:cs typeface="Calibri" panose="020F0502020204030204" pitchFamily="34" charset="0"/>
                      </a:endParaRPr>
                    </a:p>
                    <a:p>
                      <a:pPr algn="r"/>
                      <a:r>
                        <a:rPr lang="es-MX" sz="2400" dirty="0" smtClean="0">
                          <a:latin typeface="+mj-lt"/>
                          <a:cs typeface="Calibri" panose="020F0502020204030204" pitchFamily="34" charset="0"/>
                        </a:rPr>
                        <a:t>Instituciones de Banca de Desarrollo</a:t>
                      </a:r>
                      <a:endParaRPr lang="es-MX" sz="2400" dirty="0">
                        <a:latin typeface="+mj-lt"/>
                        <a:cs typeface="Calibri" panose="020F0502020204030204" pitchFamily="34" charset="0"/>
                      </a:endParaRPr>
                    </a:p>
                    <a:p>
                      <a:pPr algn="r"/>
                      <a:r>
                        <a:rPr lang="es-MX" sz="2400" dirty="0" smtClean="0">
                          <a:latin typeface="+mj-lt"/>
                          <a:cs typeface="Calibri" panose="020F0502020204030204" pitchFamily="34" charset="0"/>
                        </a:rPr>
                        <a:t>¿Qué hacen las Instituciones que conforman la Banca de Desarrollo?</a:t>
                      </a:r>
                    </a:p>
                    <a:p>
                      <a:pPr algn="r"/>
                      <a:endParaRPr lang="es-MX" sz="2400" dirty="0" smtClean="0">
                        <a:latin typeface="+mj-lt"/>
                        <a:cs typeface="Calibri" panose="020F0502020204030204" pitchFamily="34" charset="0"/>
                      </a:endParaRPr>
                    </a:p>
                    <a:p>
                      <a:pPr algn="r"/>
                      <a:r>
                        <a:rPr lang="es-MX" sz="2400" dirty="0" smtClean="0">
                          <a:latin typeface="+mj-lt"/>
                          <a:cs typeface="Calibri" panose="020F0502020204030204" pitchFamily="34" charset="0"/>
                        </a:rPr>
                        <a:t>Conclusiones</a:t>
                      </a:r>
                      <a:endParaRPr lang="es-MX" sz="2400" dirty="0">
                        <a:latin typeface="+mj-lt"/>
                        <a:cs typeface="Calibri" panose="020F0502020204030204" pitchFamily="34" charset="0"/>
                      </a:endParaRPr>
                    </a:p>
                    <a:p>
                      <a:pPr algn="r"/>
                      <a:r>
                        <a:rPr lang="es-MX" sz="2400" dirty="0">
                          <a:latin typeface="+mj-lt"/>
                          <a:cs typeface="Calibri" panose="020F0502020204030204" pitchFamily="34" charset="0"/>
                        </a:rPr>
                        <a:t>Referencias</a:t>
                      </a:r>
                    </a:p>
                  </a:txBody>
                  <a:tcPr>
                    <a:solidFill>
                      <a:schemeClr val="accent5">
                        <a:lumMod val="75000"/>
                      </a:schemeClr>
                    </a:solidFill>
                  </a:tcPr>
                </a:tc>
                <a:tc>
                  <a:txBody>
                    <a:bodyPr/>
                    <a:lstStyle/>
                    <a:p>
                      <a:pPr algn="r"/>
                      <a:r>
                        <a:rPr lang="es-MX" sz="2400" dirty="0">
                          <a:latin typeface="+mj-lt"/>
                          <a:cs typeface="Calibri" panose="020F0502020204030204" pitchFamily="34" charset="0"/>
                        </a:rPr>
                        <a:t>4</a:t>
                      </a:r>
                    </a:p>
                    <a:p>
                      <a:pPr algn="r"/>
                      <a:endParaRPr lang="es-MX" sz="1800" dirty="0">
                        <a:latin typeface="+mj-lt"/>
                        <a:cs typeface="Calibri" panose="020F0502020204030204" pitchFamily="34" charset="0"/>
                      </a:endParaRPr>
                    </a:p>
                    <a:p>
                      <a:pPr algn="r"/>
                      <a:endParaRPr lang="es-MX" sz="2400" dirty="0" smtClean="0">
                        <a:latin typeface="+mj-lt"/>
                        <a:cs typeface="Calibri" panose="020F0502020204030204" pitchFamily="34" charset="0"/>
                      </a:endParaRPr>
                    </a:p>
                    <a:p>
                      <a:pPr algn="r"/>
                      <a:r>
                        <a:rPr lang="es-MX" sz="2400" dirty="0" smtClean="0">
                          <a:latin typeface="+mj-lt"/>
                          <a:cs typeface="Calibri" panose="020F0502020204030204" pitchFamily="34" charset="0"/>
                        </a:rPr>
                        <a:t>7</a:t>
                      </a:r>
                      <a:endParaRPr lang="es-MX" sz="2400" dirty="0">
                        <a:latin typeface="+mj-lt"/>
                        <a:cs typeface="Calibri" panose="020F0502020204030204" pitchFamily="34" charset="0"/>
                      </a:endParaRPr>
                    </a:p>
                    <a:p>
                      <a:pPr algn="r"/>
                      <a:r>
                        <a:rPr lang="es-MX" sz="2400" dirty="0" smtClean="0">
                          <a:latin typeface="+mj-lt"/>
                          <a:cs typeface="Calibri" panose="020F0502020204030204" pitchFamily="34" charset="0"/>
                        </a:rPr>
                        <a:t>10</a:t>
                      </a:r>
                      <a:endParaRPr lang="es-MX" sz="2400" dirty="0">
                        <a:latin typeface="+mj-lt"/>
                        <a:cs typeface="Calibri" panose="020F0502020204030204" pitchFamily="34" charset="0"/>
                      </a:endParaRPr>
                    </a:p>
                    <a:p>
                      <a:pPr algn="r"/>
                      <a:r>
                        <a:rPr lang="es-MX" sz="2400" dirty="0" smtClean="0">
                          <a:latin typeface="+mj-lt"/>
                          <a:cs typeface="Calibri" panose="020F0502020204030204" pitchFamily="34" charset="0"/>
                        </a:rPr>
                        <a:t>1219</a:t>
                      </a:r>
                      <a:endParaRPr lang="es-MX" sz="2400" dirty="0">
                        <a:latin typeface="+mj-lt"/>
                        <a:cs typeface="Calibri" panose="020F0502020204030204" pitchFamily="34" charset="0"/>
                      </a:endParaRPr>
                    </a:p>
                    <a:p>
                      <a:pPr algn="r"/>
                      <a:r>
                        <a:rPr lang="es-MX" sz="2400" dirty="0" smtClean="0">
                          <a:latin typeface="+mj-lt"/>
                          <a:cs typeface="Calibri" panose="020F0502020204030204" pitchFamily="34" charset="0"/>
                        </a:rPr>
                        <a:t>28</a:t>
                      </a:r>
                      <a:endParaRPr lang="es-MX" sz="2400" dirty="0">
                        <a:latin typeface="+mj-lt"/>
                        <a:cs typeface="Calibri" panose="020F0502020204030204" pitchFamily="34" charset="0"/>
                      </a:endParaRPr>
                    </a:p>
                    <a:p>
                      <a:pPr algn="r"/>
                      <a:endParaRPr lang="es-MX" sz="2400" dirty="0">
                        <a:latin typeface="+mj-lt"/>
                        <a:cs typeface="Calibri" panose="020F0502020204030204" pitchFamily="34" charset="0"/>
                      </a:endParaRPr>
                    </a:p>
                    <a:p>
                      <a:pPr algn="r"/>
                      <a:endParaRPr lang="es-MX" sz="2400" dirty="0" smtClean="0">
                        <a:latin typeface="+mj-lt"/>
                        <a:cs typeface="Calibri" panose="020F0502020204030204" pitchFamily="34" charset="0"/>
                      </a:endParaRPr>
                    </a:p>
                    <a:p>
                      <a:pPr algn="r"/>
                      <a:r>
                        <a:rPr lang="es-MX" sz="2400" dirty="0" smtClean="0">
                          <a:latin typeface="+mj-lt"/>
                          <a:cs typeface="Calibri" panose="020F0502020204030204" pitchFamily="34" charset="0"/>
                        </a:rPr>
                        <a:t>41</a:t>
                      </a:r>
                    </a:p>
                    <a:p>
                      <a:pPr algn="r"/>
                      <a:r>
                        <a:rPr lang="es-MX" sz="2400" dirty="0" smtClean="0">
                          <a:latin typeface="+mj-lt"/>
                          <a:cs typeface="Calibri" panose="020F0502020204030204" pitchFamily="34" charset="0"/>
                        </a:rPr>
                        <a:t>43</a:t>
                      </a:r>
                      <a:endParaRPr lang="es-MX" sz="2400" dirty="0">
                        <a:latin typeface="+mj-lt"/>
                        <a:cs typeface="Calibri" panose="020F0502020204030204" pitchFamily="34" charset="0"/>
                      </a:endParaRPr>
                    </a:p>
                  </a:txBody>
                  <a:tcPr>
                    <a:solidFill>
                      <a:schemeClr val="accent5">
                        <a:lumMod val="75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311060025"/>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764541" y="1999282"/>
            <a:ext cx="8662917" cy="364210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Rectángulo 2"/>
          <p:cNvSpPr/>
          <p:nvPr/>
        </p:nvSpPr>
        <p:spPr>
          <a:xfrm>
            <a:off x="1765089" y="595108"/>
            <a:ext cx="8661820" cy="830997"/>
          </a:xfrm>
          <a:prstGeom prst="rect">
            <a:avLst/>
          </a:prstGeom>
        </p:spPr>
        <p:txBody>
          <a:bodyPr wrap="square">
            <a:spAutoFit/>
          </a:bodyPr>
          <a:lstStyle/>
          <a:p>
            <a:pPr algn="ctr"/>
            <a:r>
              <a:rPr lang="es-MX" sz="2400" b="1" dirty="0">
                <a:latin typeface="+mj-lt"/>
                <a:ea typeface="Calibri" panose="020F0502020204030204" pitchFamily="34" charset="0"/>
              </a:rPr>
              <a:t>Financiera Nacional de Desarrollo Agropecuario, Rural, Forestal y Pesquero</a:t>
            </a:r>
            <a:endParaRPr lang="es-MX" sz="2400" dirty="0">
              <a:latin typeface="+mj-lt"/>
            </a:endParaRPr>
          </a:p>
        </p:txBody>
      </p:sp>
      <p:sp>
        <p:nvSpPr>
          <p:cNvPr id="4" name="Marcador de número de diapositiva 3"/>
          <p:cNvSpPr>
            <a:spLocks noGrp="1"/>
          </p:cNvSpPr>
          <p:nvPr>
            <p:ph type="sldNum" sz="quarter" idx="12"/>
          </p:nvPr>
        </p:nvSpPr>
        <p:spPr/>
        <p:txBody>
          <a:bodyPr/>
          <a:lstStyle/>
          <a:p>
            <a:fld id="{DB5E9673-668A-4278-918F-710DC416776E}" type="slidenum">
              <a:rPr lang="es-MX" smtClean="0"/>
              <a:t>30</a:t>
            </a:fld>
            <a:endParaRPr lang="es-MX"/>
          </a:p>
        </p:txBody>
      </p:sp>
    </p:spTree>
    <p:extLst>
      <p:ext uri="{BB962C8B-B14F-4D97-AF65-F5344CB8AC3E}">
        <p14:creationId xmlns:p14="http://schemas.microsoft.com/office/powerpoint/2010/main" val="1818276158"/>
      </p:ext>
    </p:extLst>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965568070"/>
              </p:ext>
            </p:extLst>
          </p:nvPr>
        </p:nvGraphicFramePr>
        <p:xfrm>
          <a:off x="1131378" y="170478"/>
          <a:ext cx="9949912" cy="65635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4128216" y="594127"/>
            <a:ext cx="3474028" cy="830997"/>
          </a:xfrm>
          <a:prstGeom prst="rect">
            <a:avLst/>
          </a:prstGeom>
        </p:spPr>
        <p:txBody>
          <a:bodyPr wrap="none">
            <a:spAutoFit/>
          </a:bodyPr>
          <a:lstStyle/>
          <a:p>
            <a:pPr algn="ctr"/>
            <a:r>
              <a:rPr lang="es-MX" sz="2400" b="1" dirty="0">
                <a:latin typeface="+mj-lt"/>
                <a:ea typeface="Calibri" panose="020F0502020204030204" pitchFamily="34" charset="0"/>
              </a:rPr>
              <a:t>Nacional Financiera </a:t>
            </a:r>
            <a:endParaRPr lang="es-MX" sz="2400" b="1" dirty="0" smtClean="0">
              <a:latin typeface="+mj-lt"/>
              <a:ea typeface="Calibri" panose="020F0502020204030204" pitchFamily="34" charset="0"/>
            </a:endParaRPr>
          </a:p>
          <a:p>
            <a:pPr algn="ctr"/>
            <a:r>
              <a:rPr lang="es-MX" sz="2400" b="1" dirty="0" smtClean="0">
                <a:latin typeface="+mj-lt"/>
                <a:ea typeface="Calibri" panose="020F0502020204030204" pitchFamily="34" charset="0"/>
              </a:rPr>
              <a:t>(</a:t>
            </a:r>
            <a:r>
              <a:rPr lang="es-MX" sz="2400" b="1" dirty="0">
                <a:latin typeface="+mj-lt"/>
                <a:ea typeface="Calibri" panose="020F0502020204030204" pitchFamily="34" charset="0"/>
              </a:rPr>
              <a:t>NAFIN)</a:t>
            </a:r>
            <a:endParaRPr lang="es-MX" sz="2400" dirty="0">
              <a:latin typeface="+mj-lt"/>
            </a:endParaRPr>
          </a:p>
        </p:txBody>
      </p:sp>
      <p:pic>
        <p:nvPicPr>
          <p:cNvPr id="6" name="Imagen 5"/>
          <p:cNvPicPr>
            <a:picLocks noChangeAspect="1"/>
          </p:cNvPicPr>
          <p:nvPr/>
        </p:nvPicPr>
        <p:blipFill>
          <a:blip r:embed="rId7"/>
          <a:stretch>
            <a:fillRect/>
          </a:stretch>
        </p:blipFill>
        <p:spPr>
          <a:xfrm>
            <a:off x="2238875" y="5641383"/>
            <a:ext cx="7733704" cy="1177595"/>
          </a:xfrm>
          <a:prstGeom prst="rect">
            <a:avLst/>
          </a:prstGeom>
        </p:spPr>
      </p:pic>
      <p:sp>
        <p:nvSpPr>
          <p:cNvPr id="2" name="Marcador de número de diapositiva 1"/>
          <p:cNvSpPr>
            <a:spLocks noGrp="1"/>
          </p:cNvSpPr>
          <p:nvPr>
            <p:ph type="sldNum" sz="quarter" idx="12"/>
          </p:nvPr>
        </p:nvSpPr>
        <p:spPr/>
        <p:txBody>
          <a:bodyPr/>
          <a:lstStyle/>
          <a:p>
            <a:fld id="{DB5E9673-668A-4278-918F-710DC416776E}" type="slidenum">
              <a:rPr lang="es-MX" smtClean="0"/>
              <a:t>31</a:t>
            </a:fld>
            <a:endParaRPr lang="es-MX"/>
          </a:p>
        </p:txBody>
      </p:sp>
    </p:spTree>
    <p:extLst>
      <p:ext uri="{BB962C8B-B14F-4D97-AF65-F5344CB8AC3E}">
        <p14:creationId xmlns:p14="http://schemas.microsoft.com/office/powerpoint/2010/main" val="2568390175"/>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104609" y="1704815"/>
            <a:ext cx="9994058" cy="433952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Rectángulo 2"/>
          <p:cNvSpPr/>
          <p:nvPr/>
        </p:nvSpPr>
        <p:spPr>
          <a:xfrm>
            <a:off x="4360686" y="594127"/>
            <a:ext cx="3474028" cy="830997"/>
          </a:xfrm>
          <a:prstGeom prst="rect">
            <a:avLst/>
          </a:prstGeom>
        </p:spPr>
        <p:txBody>
          <a:bodyPr wrap="none">
            <a:spAutoFit/>
          </a:bodyPr>
          <a:lstStyle/>
          <a:p>
            <a:pPr algn="ctr"/>
            <a:r>
              <a:rPr lang="es-MX" sz="2400" b="1" dirty="0">
                <a:latin typeface="+mj-lt"/>
                <a:ea typeface="Calibri" panose="020F0502020204030204" pitchFamily="34" charset="0"/>
              </a:rPr>
              <a:t>Nacional Financiera </a:t>
            </a:r>
            <a:endParaRPr lang="es-MX" sz="2400" b="1" dirty="0" smtClean="0">
              <a:latin typeface="+mj-lt"/>
              <a:ea typeface="Calibri" panose="020F0502020204030204" pitchFamily="34" charset="0"/>
            </a:endParaRPr>
          </a:p>
          <a:p>
            <a:pPr algn="ctr"/>
            <a:r>
              <a:rPr lang="es-MX" sz="2400" b="1" dirty="0" smtClean="0">
                <a:latin typeface="+mj-lt"/>
                <a:ea typeface="Calibri" panose="020F0502020204030204" pitchFamily="34" charset="0"/>
              </a:rPr>
              <a:t>(</a:t>
            </a:r>
            <a:r>
              <a:rPr lang="es-MX" sz="2400" b="1" dirty="0">
                <a:latin typeface="+mj-lt"/>
                <a:ea typeface="Calibri" panose="020F0502020204030204" pitchFamily="34" charset="0"/>
              </a:rPr>
              <a:t>NAFIN)</a:t>
            </a:r>
            <a:endParaRPr lang="es-MX" sz="2400" dirty="0">
              <a:latin typeface="+mj-lt"/>
            </a:endParaRPr>
          </a:p>
        </p:txBody>
      </p:sp>
      <p:sp>
        <p:nvSpPr>
          <p:cNvPr id="4" name="Marcador de número de diapositiva 3"/>
          <p:cNvSpPr>
            <a:spLocks noGrp="1"/>
          </p:cNvSpPr>
          <p:nvPr>
            <p:ph type="sldNum" sz="quarter" idx="12"/>
          </p:nvPr>
        </p:nvSpPr>
        <p:spPr/>
        <p:txBody>
          <a:bodyPr/>
          <a:lstStyle/>
          <a:p>
            <a:fld id="{DB5E9673-668A-4278-918F-710DC416776E}" type="slidenum">
              <a:rPr lang="es-MX" smtClean="0"/>
              <a:t>32</a:t>
            </a:fld>
            <a:endParaRPr lang="es-MX"/>
          </a:p>
        </p:txBody>
      </p:sp>
    </p:spTree>
    <p:extLst>
      <p:ext uri="{BB962C8B-B14F-4D97-AF65-F5344CB8AC3E}">
        <p14:creationId xmlns:p14="http://schemas.microsoft.com/office/powerpoint/2010/main" val="2138515516"/>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28352" y="561222"/>
            <a:ext cx="8573181" cy="461665"/>
          </a:xfrm>
          <a:prstGeom prst="rect">
            <a:avLst/>
          </a:prstGeom>
        </p:spPr>
        <p:txBody>
          <a:bodyPr wrap="none">
            <a:spAutoFit/>
          </a:bodyPr>
          <a:lstStyle/>
          <a:p>
            <a:r>
              <a:rPr lang="es-MX" sz="2400" b="1" dirty="0">
                <a:latin typeface="+mj-lt"/>
                <a:ea typeface="Calibri" panose="020F0502020204030204" pitchFamily="34" charset="0"/>
              </a:rPr>
              <a:t>Banco Nacional de Comercio Exterior (BANCOMEXT)</a:t>
            </a:r>
            <a:endParaRPr lang="es-MX" sz="2400" dirty="0">
              <a:latin typeface="+mj-lt"/>
            </a:endParaRPr>
          </a:p>
        </p:txBody>
      </p:sp>
      <p:graphicFrame>
        <p:nvGraphicFramePr>
          <p:cNvPr id="3" name="Diagrama 2"/>
          <p:cNvGraphicFramePr/>
          <p:nvPr>
            <p:extLst>
              <p:ext uri="{D42A27DB-BD31-4B8C-83A1-F6EECF244321}">
                <p14:modId xmlns:p14="http://schemas.microsoft.com/office/powerpoint/2010/main" val="3192581308"/>
              </p:ext>
            </p:extLst>
          </p:nvPr>
        </p:nvGraphicFramePr>
        <p:xfrm>
          <a:off x="1381074" y="1084879"/>
          <a:ext cx="9405746" cy="47269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p:nvPr/>
        </p:nvPicPr>
        <p:blipFill>
          <a:blip r:embed="rId7">
            <a:extLst>
              <a:ext uri="{28A0092B-C50C-407E-A947-70E740481C1C}">
                <a14:useLocalDpi xmlns:a14="http://schemas.microsoft.com/office/drawing/2010/main" val="0"/>
              </a:ext>
            </a:extLst>
          </a:blip>
          <a:srcRect/>
          <a:stretch>
            <a:fillRect/>
          </a:stretch>
        </p:blipFill>
        <p:spPr bwMode="auto">
          <a:xfrm>
            <a:off x="3240087" y="5978208"/>
            <a:ext cx="5711825" cy="883920"/>
          </a:xfrm>
          <a:prstGeom prst="rect">
            <a:avLst/>
          </a:prstGeom>
          <a:noFill/>
        </p:spPr>
      </p:pic>
      <p:sp>
        <p:nvSpPr>
          <p:cNvPr id="5" name="Marcador de número de diapositiva 4"/>
          <p:cNvSpPr>
            <a:spLocks noGrp="1"/>
          </p:cNvSpPr>
          <p:nvPr>
            <p:ph type="sldNum" sz="quarter" idx="12"/>
          </p:nvPr>
        </p:nvSpPr>
        <p:spPr/>
        <p:txBody>
          <a:bodyPr/>
          <a:lstStyle/>
          <a:p>
            <a:fld id="{DB5E9673-668A-4278-918F-710DC416776E}" type="slidenum">
              <a:rPr lang="es-MX" smtClean="0"/>
              <a:t>33</a:t>
            </a:fld>
            <a:endParaRPr lang="es-MX"/>
          </a:p>
        </p:txBody>
      </p:sp>
    </p:spTree>
    <p:extLst>
      <p:ext uri="{BB962C8B-B14F-4D97-AF65-F5344CB8AC3E}">
        <p14:creationId xmlns:p14="http://schemas.microsoft.com/office/powerpoint/2010/main" val="92164266"/>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61968" y="530225"/>
            <a:ext cx="6268063" cy="830997"/>
          </a:xfrm>
          <a:prstGeom prst="rect">
            <a:avLst/>
          </a:prstGeom>
        </p:spPr>
        <p:txBody>
          <a:bodyPr wrap="none">
            <a:spAutoFit/>
          </a:bodyPr>
          <a:lstStyle/>
          <a:p>
            <a:pPr algn="ctr"/>
            <a:r>
              <a:rPr lang="es-MX" sz="2400" b="1" dirty="0">
                <a:latin typeface="+mj-lt"/>
                <a:ea typeface="Calibri" panose="020F0502020204030204" pitchFamily="34" charset="0"/>
              </a:rPr>
              <a:t>Banco Nacional de Comercio Exterior </a:t>
            </a:r>
            <a:endParaRPr lang="es-MX" sz="2400" b="1" dirty="0" smtClean="0">
              <a:latin typeface="+mj-lt"/>
              <a:ea typeface="Calibri" panose="020F0502020204030204" pitchFamily="34" charset="0"/>
            </a:endParaRPr>
          </a:p>
          <a:p>
            <a:pPr algn="ctr"/>
            <a:r>
              <a:rPr lang="es-MX" sz="2400" b="1" dirty="0" smtClean="0">
                <a:latin typeface="+mj-lt"/>
                <a:ea typeface="Calibri" panose="020F0502020204030204" pitchFamily="34" charset="0"/>
              </a:rPr>
              <a:t>(</a:t>
            </a:r>
            <a:r>
              <a:rPr lang="es-MX" sz="2400" b="1" dirty="0">
                <a:latin typeface="+mj-lt"/>
                <a:ea typeface="Calibri" panose="020F0502020204030204" pitchFamily="34" charset="0"/>
              </a:rPr>
              <a:t>BANCOMEXT)</a:t>
            </a:r>
            <a:endParaRPr lang="es-MX" sz="2400" dirty="0">
              <a:latin typeface="+mj-lt"/>
            </a:endParaRPr>
          </a:p>
        </p:txBody>
      </p:sp>
      <p:pic>
        <p:nvPicPr>
          <p:cNvPr id="3" name="Imagen 2"/>
          <p:cNvPicPr>
            <a:picLocks noChangeAspect="1"/>
          </p:cNvPicPr>
          <p:nvPr/>
        </p:nvPicPr>
        <p:blipFill>
          <a:blip r:embed="rId2"/>
          <a:stretch>
            <a:fillRect/>
          </a:stretch>
        </p:blipFill>
        <p:spPr>
          <a:xfrm>
            <a:off x="1414290" y="1624692"/>
            <a:ext cx="9377371" cy="440414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4" name="Marcador de número de diapositiva 3"/>
          <p:cNvSpPr>
            <a:spLocks noGrp="1"/>
          </p:cNvSpPr>
          <p:nvPr>
            <p:ph type="sldNum" sz="quarter" idx="12"/>
          </p:nvPr>
        </p:nvSpPr>
        <p:spPr/>
        <p:txBody>
          <a:bodyPr/>
          <a:lstStyle/>
          <a:p>
            <a:fld id="{DB5E9673-668A-4278-918F-710DC416776E}" type="slidenum">
              <a:rPr lang="es-MX" smtClean="0"/>
              <a:t>34</a:t>
            </a:fld>
            <a:endParaRPr lang="es-MX"/>
          </a:p>
        </p:txBody>
      </p:sp>
    </p:spTree>
    <p:extLst>
      <p:ext uri="{BB962C8B-B14F-4D97-AF65-F5344CB8AC3E}">
        <p14:creationId xmlns:p14="http://schemas.microsoft.com/office/powerpoint/2010/main" val="1804342075"/>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771215218"/>
              </p:ext>
            </p:extLst>
          </p:nvPr>
        </p:nvGraphicFramePr>
        <p:xfrm>
          <a:off x="1545458" y="-511452"/>
          <a:ext cx="9159499" cy="85550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2412570" y="548614"/>
            <a:ext cx="7382359" cy="830997"/>
          </a:xfrm>
          <a:prstGeom prst="rect">
            <a:avLst/>
          </a:prstGeom>
        </p:spPr>
        <p:txBody>
          <a:bodyPr wrap="square">
            <a:spAutoFit/>
          </a:bodyPr>
          <a:lstStyle/>
          <a:p>
            <a:pPr algn="ctr"/>
            <a:r>
              <a:rPr lang="es-MX" sz="2400" b="1" dirty="0">
                <a:latin typeface="+mj-lt"/>
                <a:ea typeface="Calibri" panose="020F0502020204030204" pitchFamily="34" charset="0"/>
              </a:rPr>
              <a:t>Banco Nacional de Obras y Servicios Públicos (BANOBRAS)</a:t>
            </a:r>
            <a:endParaRPr lang="es-MX" sz="2400" dirty="0">
              <a:latin typeface="+mj-lt"/>
            </a:endParaRPr>
          </a:p>
        </p:txBody>
      </p:sp>
      <p:pic>
        <p:nvPicPr>
          <p:cNvPr id="5" name="Imagen 4"/>
          <p:cNvPicPr>
            <a:picLocks noChangeAspect="1"/>
          </p:cNvPicPr>
          <p:nvPr/>
        </p:nvPicPr>
        <p:blipFill>
          <a:blip r:embed="rId7"/>
          <a:stretch>
            <a:fillRect/>
          </a:stretch>
        </p:blipFill>
        <p:spPr>
          <a:xfrm>
            <a:off x="1555789" y="4437267"/>
            <a:ext cx="5608806" cy="1207113"/>
          </a:xfrm>
          <a:prstGeom prst="rect">
            <a:avLst/>
          </a:prstGeom>
        </p:spPr>
      </p:pic>
      <p:sp>
        <p:nvSpPr>
          <p:cNvPr id="2" name="Marcador de número de diapositiva 1"/>
          <p:cNvSpPr>
            <a:spLocks noGrp="1"/>
          </p:cNvSpPr>
          <p:nvPr>
            <p:ph type="sldNum" sz="quarter" idx="12"/>
          </p:nvPr>
        </p:nvSpPr>
        <p:spPr/>
        <p:txBody>
          <a:bodyPr/>
          <a:lstStyle/>
          <a:p>
            <a:fld id="{DB5E9673-668A-4278-918F-710DC416776E}" type="slidenum">
              <a:rPr lang="es-MX" smtClean="0"/>
              <a:t>35</a:t>
            </a:fld>
            <a:endParaRPr lang="es-MX"/>
          </a:p>
        </p:txBody>
      </p:sp>
    </p:spTree>
    <p:extLst>
      <p:ext uri="{BB962C8B-B14F-4D97-AF65-F5344CB8AC3E}">
        <p14:creationId xmlns:p14="http://schemas.microsoft.com/office/powerpoint/2010/main" val="335345108"/>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12570" y="548614"/>
            <a:ext cx="7382359" cy="830997"/>
          </a:xfrm>
          <a:prstGeom prst="rect">
            <a:avLst/>
          </a:prstGeom>
        </p:spPr>
        <p:txBody>
          <a:bodyPr wrap="square">
            <a:spAutoFit/>
          </a:bodyPr>
          <a:lstStyle/>
          <a:p>
            <a:pPr algn="ctr"/>
            <a:r>
              <a:rPr lang="es-MX" sz="2400" b="1" dirty="0">
                <a:latin typeface="+mj-lt"/>
                <a:ea typeface="Calibri" panose="020F0502020204030204" pitchFamily="34" charset="0"/>
              </a:rPr>
              <a:t>Banco Nacional de Obras y Servicios Públicos (BANOBRAS)</a:t>
            </a:r>
            <a:endParaRPr lang="es-MX" sz="2400" dirty="0">
              <a:latin typeface="+mj-lt"/>
            </a:endParaRPr>
          </a:p>
        </p:txBody>
      </p:sp>
      <p:pic>
        <p:nvPicPr>
          <p:cNvPr id="2" name="Imagen 1"/>
          <p:cNvPicPr>
            <a:picLocks noChangeAspect="1"/>
          </p:cNvPicPr>
          <p:nvPr/>
        </p:nvPicPr>
        <p:blipFill>
          <a:blip r:embed="rId2"/>
          <a:stretch>
            <a:fillRect/>
          </a:stretch>
        </p:blipFill>
        <p:spPr>
          <a:xfrm>
            <a:off x="755202" y="1720311"/>
            <a:ext cx="10677504" cy="358010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Marcador de número de diapositiva 2"/>
          <p:cNvSpPr>
            <a:spLocks noGrp="1"/>
          </p:cNvSpPr>
          <p:nvPr>
            <p:ph type="sldNum" sz="quarter" idx="12"/>
          </p:nvPr>
        </p:nvSpPr>
        <p:spPr/>
        <p:txBody>
          <a:bodyPr/>
          <a:lstStyle/>
          <a:p>
            <a:fld id="{DB5E9673-668A-4278-918F-710DC416776E}" type="slidenum">
              <a:rPr lang="es-MX" smtClean="0"/>
              <a:t>36</a:t>
            </a:fld>
            <a:endParaRPr lang="es-MX"/>
          </a:p>
        </p:txBody>
      </p:sp>
    </p:spTree>
    <p:extLst>
      <p:ext uri="{BB962C8B-B14F-4D97-AF65-F5344CB8AC3E}">
        <p14:creationId xmlns:p14="http://schemas.microsoft.com/office/powerpoint/2010/main" val="1770526846"/>
      </p:ext>
    </p:extLst>
  </p:cSld>
  <p:clrMapOvr>
    <a:masterClrMapping/>
  </p:clrMapOvr>
  <mc:AlternateContent xmlns:mc="http://schemas.openxmlformats.org/markup-compatibility/2006" xmlns:p14="http://schemas.microsoft.com/office/powerpoint/2010/main">
    <mc:Choice Requires="p14">
      <p:transition spd="slow" p14:dur="1500">
        <p:cover/>
      </p:transition>
    </mc:Choice>
    <mc:Fallback xmlns="">
      <p:transition spd="slow">
        <p:cover/>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10349" y="522561"/>
            <a:ext cx="9376474" cy="941796"/>
          </a:xfrm>
          <a:prstGeom prst="rect">
            <a:avLst/>
          </a:prstGeom>
        </p:spPr>
        <p:txBody>
          <a:bodyPr wrap="square">
            <a:spAutoFit/>
          </a:bodyPr>
          <a:lstStyle/>
          <a:p>
            <a:pPr marR="494665" algn="ctr">
              <a:lnSpc>
                <a:spcPct val="115000"/>
              </a:lnSpc>
              <a:spcAft>
                <a:spcPts val="1000"/>
              </a:spcAft>
            </a:pPr>
            <a:r>
              <a:rPr lang="es-MX" sz="2400" b="1" dirty="0">
                <a:latin typeface="+mj-lt"/>
                <a:ea typeface="Calibri" panose="020F0502020204030204" pitchFamily="34" charset="0"/>
                <a:cs typeface="Times New Roman" panose="02020603050405020304" pitchFamily="18" charset="0"/>
              </a:rPr>
              <a:t>Banco del Ahorro Nacional y Servicios Financieros (BANSEFI)</a:t>
            </a:r>
            <a:endParaRPr lang="es-MX" sz="2400" dirty="0">
              <a:latin typeface="+mj-lt"/>
              <a:ea typeface="Calibri" panose="020F0502020204030204" pitchFamily="34" charset="0"/>
              <a:cs typeface="Times New Roman" panose="02020603050405020304" pitchFamily="18" charset="0"/>
            </a:endParaRPr>
          </a:p>
        </p:txBody>
      </p:sp>
      <p:graphicFrame>
        <p:nvGraphicFramePr>
          <p:cNvPr id="4" name="Diagrama 3"/>
          <p:cNvGraphicFramePr/>
          <p:nvPr>
            <p:extLst>
              <p:ext uri="{D42A27DB-BD31-4B8C-83A1-F6EECF244321}">
                <p14:modId xmlns:p14="http://schemas.microsoft.com/office/powerpoint/2010/main" val="2829462661"/>
              </p:ext>
            </p:extLst>
          </p:nvPr>
        </p:nvGraphicFramePr>
        <p:xfrm>
          <a:off x="1210584" y="1339606"/>
          <a:ext cx="9793207"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68843" y="5532894"/>
            <a:ext cx="4675712" cy="1387631"/>
          </a:xfrm>
          <a:prstGeom prst="rect">
            <a:avLst/>
          </a:prstGeom>
        </p:spPr>
      </p:pic>
      <p:sp>
        <p:nvSpPr>
          <p:cNvPr id="3" name="Marcador de número de diapositiva 2"/>
          <p:cNvSpPr>
            <a:spLocks noGrp="1"/>
          </p:cNvSpPr>
          <p:nvPr>
            <p:ph type="sldNum" sz="quarter" idx="12"/>
          </p:nvPr>
        </p:nvSpPr>
        <p:spPr/>
        <p:txBody>
          <a:bodyPr/>
          <a:lstStyle/>
          <a:p>
            <a:fld id="{DB5E9673-668A-4278-918F-710DC416776E}" type="slidenum">
              <a:rPr lang="es-MX" smtClean="0"/>
              <a:t>37</a:t>
            </a:fld>
            <a:endParaRPr lang="es-MX"/>
          </a:p>
        </p:txBody>
      </p:sp>
    </p:spTree>
    <p:extLst>
      <p:ext uri="{BB962C8B-B14F-4D97-AF65-F5344CB8AC3E}">
        <p14:creationId xmlns:p14="http://schemas.microsoft.com/office/powerpoint/2010/main" val="37229061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316636" y="530543"/>
            <a:ext cx="5687878" cy="941796"/>
          </a:xfrm>
          <a:prstGeom prst="rect">
            <a:avLst/>
          </a:prstGeom>
        </p:spPr>
        <p:txBody>
          <a:bodyPr wrap="square">
            <a:spAutoFit/>
          </a:bodyPr>
          <a:lstStyle/>
          <a:p>
            <a:pPr marR="494665" algn="ctr">
              <a:lnSpc>
                <a:spcPct val="115000"/>
              </a:lnSpc>
              <a:spcAft>
                <a:spcPts val="1000"/>
              </a:spcAft>
            </a:pPr>
            <a:r>
              <a:rPr lang="es-MX" sz="2400" b="1" dirty="0">
                <a:latin typeface="+mj-lt"/>
                <a:ea typeface="Calibri" panose="020F0502020204030204" pitchFamily="34" charset="0"/>
                <a:cs typeface="Times New Roman" panose="02020603050405020304" pitchFamily="18" charset="0"/>
              </a:rPr>
              <a:t>Sociedad Hipotecaria Federal (SHF)</a:t>
            </a:r>
            <a:endParaRPr lang="es-MX" sz="2400" dirty="0">
              <a:latin typeface="+mj-lt"/>
              <a:ea typeface="Calibri" panose="020F0502020204030204" pitchFamily="34" charset="0"/>
              <a:cs typeface="Times New Roman" panose="02020603050405020304" pitchFamily="18" charset="0"/>
            </a:endParaRPr>
          </a:p>
        </p:txBody>
      </p:sp>
      <p:pic>
        <p:nvPicPr>
          <p:cNvPr id="3" name="Imagen 2"/>
          <p:cNvPicPr/>
          <p:nvPr/>
        </p:nvPicPr>
        <p:blipFill>
          <a:blip r:embed="rId2">
            <a:extLst>
              <a:ext uri="{28A0092B-C50C-407E-A947-70E740481C1C}">
                <a14:useLocalDpi xmlns:a14="http://schemas.microsoft.com/office/drawing/2010/main" val="0"/>
              </a:ext>
            </a:extLst>
          </a:blip>
          <a:srcRect/>
          <a:stretch>
            <a:fillRect/>
          </a:stretch>
        </p:blipFill>
        <p:spPr bwMode="auto">
          <a:xfrm>
            <a:off x="1425845" y="1472339"/>
            <a:ext cx="9345478" cy="480447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Marcador de número de diapositiva 3"/>
          <p:cNvSpPr>
            <a:spLocks noGrp="1"/>
          </p:cNvSpPr>
          <p:nvPr>
            <p:ph type="sldNum" sz="quarter" idx="12"/>
          </p:nvPr>
        </p:nvSpPr>
        <p:spPr/>
        <p:txBody>
          <a:bodyPr/>
          <a:lstStyle/>
          <a:p>
            <a:fld id="{DB5E9673-668A-4278-918F-710DC416776E}" type="slidenum">
              <a:rPr lang="es-MX" smtClean="0"/>
              <a:t>38</a:t>
            </a:fld>
            <a:endParaRPr lang="es-MX"/>
          </a:p>
        </p:txBody>
      </p:sp>
    </p:spTree>
    <p:extLst>
      <p:ext uri="{BB962C8B-B14F-4D97-AF65-F5344CB8AC3E}">
        <p14:creationId xmlns:p14="http://schemas.microsoft.com/office/powerpoint/2010/main" val="3254905362"/>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42824" y="569056"/>
            <a:ext cx="9143996" cy="941796"/>
          </a:xfrm>
          <a:prstGeom prst="rect">
            <a:avLst/>
          </a:prstGeom>
        </p:spPr>
        <p:txBody>
          <a:bodyPr wrap="square">
            <a:spAutoFit/>
          </a:bodyPr>
          <a:lstStyle/>
          <a:p>
            <a:pPr marR="494665" algn="ctr">
              <a:lnSpc>
                <a:spcPct val="115000"/>
              </a:lnSpc>
              <a:spcAft>
                <a:spcPts val="1000"/>
              </a:spcAft>
            </a:pPr>
            <a:r>
              <a:rPr lang="es-MX" sz="2400" b="1" dirty="0">
                <a:latin typeface="+mj-lt"/>
                <a:ea typeface="Calibri" panose="020F0502020204030204" pitchFamily="34" charset="0"/>
                <a:cs typeface="Times New Roman" panose="02020603050405020304" pitchFamily="18" charset="0"/>
              </a:rPr>
              <a:t>Banco Nacional del Ejército, Fuerza Aérea y Armada (BANJERCITO)</a:t>
            </a:r>
          </a:p>
        </p:txBody>
      </p:sp>
      <p:graphicFrame>
        <p:nvGraphicFramePr>
          <p:cNvPr id="4" name="Diagrama 3"/>
          <p:cNvGraphicFramePr/>
          <p:nvPr>
            <p:extLst>
              <p:ext uri="{D42A27DB-BD31-4B8C-83A1-F6EECF244321}">
                <p14:modId xmlns:p14="http://schemas.microsoft.com/office/powerpoint/2010/main" val="3828984954"/>
              </p:ext>
            </p:extLst>
          </p:nvPr>
        </p:nvGraphicFramePr>
        <p:xfrm>
          <a:off x="1520550" y="1751308"/>
          <a:ext cx="9142278" cy="44970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DB5E9673-668A-4278-918F-710DC416776E}" type="slidenum">
              <a:rPr lang="es-MX" smtClean="0"/>
              <a:t>39</a:t>
            </a:fld>
            <a:endParaRPr lang="es-MX"/>
          </a:p>
        </p:txBody>
      </p:sp>
    </p:spTree>
    <p:extLst>
      <p:ext uri="{BB962C8B-B14F-4D97-AF65-F5344CB8AC3E}">
        <p14:creationId xmlns:p14="http://schemas.microsoft.com/office/powerpoint/2010/main" val="2518315634"/>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559A74B9-CAFF-4650-A221-91685748E060}" type="slidenum">
              <a:rPr kumimoji="0" lang="es-MX" sz="18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s-MX"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1266" name="Rectangle 2"/>
          <p:cNvSpPr>
            <a:spLocks noGrp="1" noChangeArrowheads="1"/>
          </p:cNvSpPr>
          <p:nvPr>
            <p:ph type="ctrTitle" idx="4294967295"/>
          </p:nvPr>
        </p:nvSpPr>
        <p:spPr>
          <a:xfrm>
            <a:off x="2478280" y="2004776"/>
            <a:ext cx="7263925" cy="2422525"/>
          </a:xfrm>
          <a:solidFill>
            <a:schemeClr val="accent1">
              <a:lumMod val="75000"/>
            </a:schemeClr>
          </a:solidFill>
          <a:ln w="38100">
            <a:solidFill>
              <a:schemeClr val="tx1">
                <a:lumMod val="50000"/>
                <a:lumOff val="50000"/>
              </a:schemeClr>
            </a:solidFill>
          </a:ln>
        </p:spPr>
        <p:txBody>
          <a:bodyPr>
            <a:noAutofit/>
          </a:bodyPr>
          <a:lstStyle/>
          <a:p>
            <a:r>
              <a:rPr lang="es-ES" sz="3600" b="1" dirty="0">
                <a:effectLst>
                  <a:outerShdw blurRad="38100" dist="38100" dir="2700000" algn="tl">
                    <a:srgbClr val="000000">
                      <a:alpha val="43137"/>
                    </a:srgbClr>
                  </a:outerShdw>
                </a:effectLst>
              </a:rPr>
              <a:t>GUIÓN EXPLICATIVO</a:t>
            </a:r>
            <a:br>
              <a:rPr lang="es-ES" sz="3600" b="1" dirty="0">
                <a:effectLst>
                  <a:outerShdw blurRad="38100" dist="38100" dir="2700000" algn="tl">
                    <a:srgbClr val="000000">
                      <a:alpha val="43137"/>
                    </a:srgbClr>
                  </a:outerShdw>
                </a:effectLst>
              </a:rPr>
            </a:br>
            <a:r>
              <a:rPr lang="es-ES" sz="2000" b="1" dirty="0" smtClean="0">
                <a:effectLst>
                  <a:outerShdw blurRad="38100" dist="38100" dir="2700000" algn="tl">
                    <a:srgbClr val="000000">
                      <a:alpha val="43137"/>
                    </a:srgbClr>
                  </a:outerShdw>
                </a:effectLst>
              </a:rPr>
              <a:t>(Justificación Académica)</a:t>
            </a:r>
            <a:br>
              <a:rPr lang="es-ES" sz="2000" b="1" dirty="0" smtClean="0">
                <a:effectLst>
                  <a:outerShdw blurRad="38100" dist="38100" dir="2700000" algn="tl">
                    <a:srgbClr val="000000">
                      <a:alpha val="43137"/>
                    </a:srgbClr>
                  </a:outerShdw>
                </a:effectLst>
              </a:rPr>
            </a:br>
            <a:r>
              <a:rPr lang="es-ES" sz="2000" b="1" dirty="0" smtClean="0">
                <a:effectLst>
                  <a:outerShdw blurRad="38100" dist="38100" dir="2700000" algn="tl">
                    <a:srgbClr val="000000">
                      <a:alpha val="43137"/>
                    </a:srgbClr>
                  </a:outerShdw>
                </a:effectLst>
              </a:rPr>
              <a:t/>
            </a:r>
            <a:br>
              <a:rPr lang="es-ES" sz="2000" b="1" dirty="0" smtClean="0">
                <a:effectLst>
                  <a:outerShdw blurRad="38100" dist="38100" dir="2700000" algn="tl">
                    <a:srgbClr val="000000">
                      <a:alpha val="43137"/>
                    </a:srgbClr>
                  </a:outerShdw>
                </a:effectLst>
              </a:rPr>
            </a:br>
            <a:r>
              <a:rPr lang="es-ES" sz="2000" b="1" dirty="0" smtClean="0">
                <a:effectLst>
                  <a:outerShdw blurRad="38100" dist="38100" dir="2700000" algn="tl">
                    <a:srgbClr val="000000">
                      <a:alpha val="43137"/>
                    </a:srgbClr>
                  </a:outerShdw>
                </a:effectLst>
              </a:rPr>
              <a:t>Propósito </a:t>
            </a:r>
            <a:r>
              <a:rPr lang="es-ES" sz="2000" b="1" dirty="0">
                <a:effectLst>
                  <a:outerShdw blurRad="38100" dist="38100" dir="2700000" algn="tl">
                    <a:srgbClr val="000000">
                      <a:alpha val="43137"/>
                    </a:srgbClr>
                  </a:outerShdw>
                </a:effectLst>
              </a:rPr>
              <a:t>de la Unidad de Aprendizaje</a:t>
            </a:r>
            <a:br>
              <a:rPr lang="es-ES" sz="2000" b="1" dirty="0">
                <a:effectLst>
                  <a:outerShdw blurRad="38100" dist="38100" dir="2700000" algn="tl">
                    <a:srgbClr val="000000">
                      <a:alpha val="43137"/>
                    </a:srgbClr>
                  </a:outerShdw>
                </a:effectLst>
              </a:rPr>
            </a:br>
            <a:r>
              <a:rPr lang="es-ES" sz="2000" b="1" dirty="0">
                <a:effectLst>
                  <a:outerShdw blurRad="38100" dist="38100" dir="2700000" algn="tl">
                    <a:srgbClr val="000000">
                      <a:alpha val="43137"/>
                    </a:srgbClr>
                  </a:outerShdw>
                </a:effectLst>
              </a:rPr>
              <a:t>Propósito de la Unidad de Competencia</a:t>
            </a:r>
            <a:br>
              <a:rPr lang="es-ES" sz="2000" b="1" dirty="0">
                <a:effectLst>
                  <a:outerShdw blurRad="38100" dist="38100" dir="2700000" algn="tl">
                    <a:srgbClr val="000000">
                      <a:alpha val="43137"/>
                    </a:srgbClr>
                  </a:outerShdw>
                </a:effectLst>
              </a:rPr>
            </a:br>
            <a:r>
              <a:rPr lang="es-ES" sz="2000" b="1" dirty="0" smtClean="0">
                <a:effectLst>
                  <a:outerShdw blurRad="38100" dist="38100" dir="2700000" algn="tl">
                    <a:srgbClr val="000000">
                      <a:alpha val="43137"/>
                    </a:srgbClr>
                  </a:outerShdw>
                </a:effectLst>
              </a:rPr>
              <a:t> </a:t>
            </a:r>
            <a:r>
              <a:rPr lang="es-MX" sz="2000" dirty="0">
                <a:effectLst>
                  <a:outerShdw blurRad="38100" dist="38100" dir="2700000" algn="tl">
                    <a:srgbClr val="000000">
                      <a:alpha val="43137"/>
                    </a:srgbClr>
                  </a:outerShdw>
                </a:effectLst>
              </a:rPr>
              <a:t>Guía </a:t>
            </a:r>
            <a:r>
              <a:rPr lang="es-MX" sz="2000" dirty="0" smtClean="0">
                <a:effectLst>
                  <a:outerShdw blurRad="38100" dist="38100" dir="2700000" algn="tl">
                    <a:srgbClr val="000000">
                      <a:alpha val="43137"/>
                    </a:srgbClr>
                  </a:outerShdw>
                </a:effectLst>
              </a:rPr>
              <a:t>de uso </a:t>
            </a:r>
            <a:r>
              <a:rPr lang="es-MX" sz="2000" dirty="0">
                <a:effectLst>
                  <a:outerShdw blurRad="38100" dist="38100" dir="2700000" algn="tl">
                    <a:srgbClr val="000000">
                      <a:alpha val="43137"/>
                    </a:srgbClr>
                  </a:outerShdw>
                </a:effectLst>
              </a:rPr>
              <a:t>del presente material</a:t>
            </a:r>
            <a:endParaRPr lang="es-ES" sz="2000" b="1" dirty="0">
              <a:effectLst>
                <a:outerShdw blurRad="38100" dist="38100" dir="2700000" algn="tl">
                  <a:srgbClr val="000000">
                    <a:alpha val="43137"/>
                  </a:srgbClr>
                </a:outerShdw>
              </a:effectLst>
            </a:endParaRPr>
          </a:p>
        </p:txBody>
      </p:sp>
      <p:pic>
        <p:nvPicPr>
          <p:cNvPr id="5" name="Picture 3"/>
          <p:cNvPicPr>
            <a:picLocks noChangeAspect="1" noChangeArrowheads="1"/>
          </p:cNvPicPr>
          <p:nvPr/>
        </p:nvPicPr>
        <p:blipFill>
          <a:blip r:embed="rId2"/>
          <a:srcRect/>
          <a:stretch>
            <a:fillRect/>
          </a:stretch>
        </p:blipFill>
        <p:spPr bwMode="auto">
          <a:xfrm>
            <a:off x="9991164" y="224266"/>
            <a:ext cx="850055" cy="761854"/>
          </a:xfrm>
          <a:prstGeom prst="rect">
            <a:avLst/>
          </a:prstGeom>
          <a:noFill/>
          <a:ln w="9525">
            <a:solidFill>
              <a:schemeClr val="accent1">
                <a:lumMod val="75000"/>
              </a:schemeClr>
            </a:solidFill>
            <a:miter lim="800000"/>
            <a:headEnd/>
            <a:tailEnd/>
          </a:ln>
        </p:spPr>
      </p:pic>
      <p:pic>
        <p:nvPicPr>
          <p:cNvPr id="3" name="Imagen 2"/>
          <p:cNvPicPr>
            <a:picLocks noChangeAspect="1"/>
          </p:cNvPicPr>
          <p:nvPr/>
        </p:nvPicPr>
        <p:blipFill>
          <a:blip r:embed="rId3"/>
          <a:stretch>
            <a:fillRect/>
          </a:stretch>
        </p:blipFill>
        <p:spPr>
          <a:xfrm>
            <a:off x="7162191" y="168236"/>
            <a:ext cx="2969009" cy="938865"/>
          </a:xfrm>
          <a:prstGeom prst="rect">
            <a:avLst/>
          </a:prstGeom>
        </p:spPr>
      </p:pic>
    </p:spTree>
    <p:extLst>
      <p:ext uri="{BB962C8B-B14F-4D97-AF65-F5344CB8AC3E}">
        <p14:creationId xmlns:p14="http://schemas.microsoft.com/office/powerpoint/2010/main" val="1792399919"/>
      </p:ext>
    </p:extLst>
  </p:cSld>
  <p:clrMapOvr>
    <a:masterClrMapping/>
  </p:clrMapOvr>
  <mc:AlternateContent xmlns:mc="http://schemas.openxmlformats.org/markup-compatibility/2006" xmlns:p14="http://schemas.microsoft.com/office/powerpoint/2010/main">
    <mc:Choice Requires="p14">
      <p:transition spd="slow" p14:dur="1500">
        <p:blinds dir="vert"/>
      </p:transition>
    </mc:Choice>
    <mc:Fallback xmlns="">
      <p:transition spd="slow">
        <p:blinds dir="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http://portalif.condusef.gob.mx/diplomado/material/esquemas/modulo1b/pagina%2020.gif"/>
          <p:cNvPicPr/>
          <p:nvPr/>
        </p:nvPicPr>
        <p:blipFill>
          <a:blip r:embed="rId2">
            <a:extLst>
              <a:ext uri="{28A0092B-C50C-407E-A947-70E740481C1C}">
                <a14:useLocalDpi xmlns:a14="http://schemas.microsoft.com/office/drawing/2010/main" val="0"/>
              </a:ext>
            </a:extLst>
          </a:blip>
          <a:srcRect/>
          <a:stretch>
            <a:fillRect/>
          </a:stretch>
        </p:blipFill>
        <p:spPr bwMode="auto">
          <a:xfrm>
            <a:off x="1811364" y="681925"/>
            <a:ext cx="8541503" cy="4510007"/>
          </a:xfrm>
          <a:prstGeom prst="rect">
            <a:avLst/>
          </a:prstGeom>
          <a:ln>
            <a:noFill/>
          </a:ln>
          <a:effectLst>
            <a:softEdge rad="112500"/>
          </a:effectLst>
        </p:spPr>
      </p:pic>
      <p:pic>
        <p:nvPicPr>
          <p:cNvPr id="4" name="Imagen 3"/>
          <p:cNvPicPr>
            <a:picLocks noChangeAspect="1"/>
          </p:cNvPicPr>
          <p:nvPr/>
        </p:nvPicPr>
        <p:blipFill>
          <a:blip r:embed="rId3"/>
          <a:stretch>
            <a:fillRect/>
          </a:stretch>
        </p:blipFill>
        <p:spPr>
          <a:xfrm>
            <a:off x="1733873" y="5036952"/>
            <a:ext cx="8718637" cy="1952784"/>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DB5E9673-668A-4278-918F-710DC416776E}" type="slidenum">
              <a:rPr lang="es-MX" smtClean="0"/>
              <a:t>40</a:t>
            </a:fld>
            <a:endParaRPr lang="es-MX"/>
          </a:p>
        </p:txBody>
      </p:sp>
    </p:spTree>
    <p:extLst>
      <p:ext uri="{BB962C8B-B14F-4D97-AF65-F5344CB8AC3E}">
        <p14:creationId xmlns:p14="http://schemas.microsoft.com/office/powerpoint/2010/main" val="1060065327"/>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41</a:t>
            </a:fld>
            <a:endParaRPr lang="es-MX"/>
          </a:p>
        </p:txBody>
      </p:sp>
      <p:sp>
        <p:nvSpPr>
          <p:cNvPr id="10" name="Rectangle 1"/>
          <p:cNvSpPr>
            <a:spLocks noChangeArrowheads="1"/>
          </p:cNvSpPr>
          <p:nvPr/>
        </p:nvSpPr>
        <p:spPr bwMode="auto">
          <a:xfrm>
            <a:off x="1136580" y="1162854"/>
            <a:ext cx="9820721" cy="5186035"/>
          </a:xfrm>
          <a:prstGeom prst="rect">
            <a:avLst/>
          </a:prstGeom>
          <a:solidFill>
            <a:schemeClr val="tx1">
              <a:lumMod val="5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spcAft>
                <a:spcPts val="1000"/>
              </a:spcAft>
            </a:pPr>
            <a:r>
              <a:rPr lang="es-ES" dirty="0">
                <a:latin typeface="+mj-lt"/>
                <a:ea typeface="Calibri"/>
                <a:cs typeface="Times New Roman" panose="02020603050405020304" pitchFamily="18" charset="0"/>
              </a:rPr>
              <a:t>Las instituciones de crédito son de vital importancia para el desarrollo económico de una sociedad, ya que fungen como grandes receptoras y canalizadoras de recursos. Por una parte, reciben créditos del público ahorrador y, por otra, colocan esos recursos mediante el otorgamiento de créditos a las personas físicas, a las empresas o al gobierno.</a:t>
            </a:r>
            <a:endParaRPr lang="es-MX" dirty="0">
              <a:latin typeface="+mj-lt"/>
              <a:ea typeface="Calibri"/>
              <a:cs typeface="Times New Roman" panose="02020603050405020304" pitchFamily="18" charset="0"/>
            </a:endParaRPr>
          </a:p>
          <a:p>
            <a:pPr algn="just">
              <a:spcAft>
                <a:spcPts val="1000"/>
              </a:spcAft>
            </a:pPr>
            <a:r>
              <a:rPr lang="es-MX" dirty="0">
                <a:latin typeface="+mj-lt"/>
                <a:ea typeface="Calibri"/>
                <a:cs typeface="Times New Roman" panose="02020603050405020304" pitchFamily="18" charset="0"/>
              </a:rPr>
              <a:t>De acuerdo a la Ley de Instituciones de </a:t>
            </a:r>
            <a:r>
              <a:rPr lang="es-MX" dirty="0" smtClean="0">
                <a:latin typeface="+mj-lt"/>
                <a:ea typeface="Calibri"/>
                <a:cs typeface="Times New Roman" panose="02020603050405020304" pitchFamily="18" charset="0"/>
              </a:rPr>
              <a:t>Crédito, </a:t>
            </a:r>
            <a:r>
              <a:rPr lang="es-MX" dirty="0">
                <a:latin typeface="+mj-lt"/>
                <a:ea typeface="Calibri"/>
                <a:cs typeface="Times New Roman" panose="02020603050405020304" pitchFamily="18" charset="0"/>
              </a:rPr>
              <a:t>los servicios de banca y crédito solo podrán ser prestados por instituciones de </a:t>
            </a:r>
            <a:r>
              <a:rPr lang="es-MX" dirty="0" smtClean="0">
                <a:latin typeface="+mj-lt"/>
                <a:ea typeface="Calibri"/>
                <a:cs typeface="Times New Roman" panose="02020603050405020304" pitchFamily="18" charset="0"/>
              </a:rPr>
              <a:t>crédito:</a:t>
            </a:r>
            <a:endParaRPr lang="es-MX" dirty="0">
              <a:latin typeface="+mj-lt"/>
              <a:ea typeface="Calibri"/>
              <a:cs typeface="Times New Roman" panose="02020603050405020304" pitchFamily="18" charset="0"/>
            </a:endParaRPr>
          </a:p>
          <a:p>
            <a:pPr marL="898525" lvl="0" indent="-361950" algn="just">
              <a:spcAft>
                <a:spcPts val="0"/>
              </a:spcAft>
              <a:buFont typeface="Wingdings 3" panose="05040102010807070707" pitchFamily="18" charset="2"/>
              <a:buChar char=""/>
            </a:pPr>
            <a:r>
              <a:rPr lang="es-MX" dirty="0">
                <a:latin typeface="+mj-lt"/>
                <a:ea typeface="Calibri"/>
                <a:cs typeface="Times New Roman" panose="02020603050405020304" pitchFamily="18" charset="0"/>
              </a:rPr>
              <a:t>Instituciones de Banca Múltiple</a:t>
            </a:r>
          </a:p>
          <a:p>
            <a:pPr marL="898525" lvl="0" indent="-361950" algn="just">
              <a:spcAft>
                <a:spcPts val="1000"/>
              </a:spcAft>
              <a:buFont typeface="Wingdings 3" panose="05040102010807070707" pitchFamily="18" charset="2"/>
              <a:buChar char=""/>
            </a:pPr>
            <a:r>
              <a:rPr lang="es-MX" dirty="0">
                <a:latin typeface="+mj-lt"/>
                <a:ea typeface="Calibri"/>
                <a:cs typeface="Times New Roman" panose="02020603050405020304" pitchFamily="18" charset="0"/>
              </a:rPr>
              <a:t>Instituciones de Banca de Desarrollo</a:t>
            </a:r>
          </a:p>
          <a:p>
            <a:pPr algn="just"/>
            <a:r>
              <a:rPr lang="es-MX" dirty="0">
                <a:latin typeface="+mj-lt"/>
              </a:rPr>
              <a:t>Las instituciones de banca de desarrollo son entidades de la administración pública federal con personalidad jurídica y patrimonio propio. Constituidos con el carácter de Sociedad Nacionales de Crédito SNC, en los términos de sus correspondientes leyes orgánicas y de la Ley de Instituciones de Crédito.</a:t>
            </a:r>
          </a:p>
          <a:p>
            <a:pPr algn="just"/>
            <a:r>
              <a:rPr lang="es-MX" dirty="0">
                <a:latin typeface="+mj-lt"/>
              </a:rPr>
              <a:t> </a:t>
            </a:r>
          </a:p>
          <a:p>
            <a:pPr algn="just"/>
            <a:r>
              <a:rPr lang="es-MX" dirty="0">
                <a:latin typeface="+mj-lt"/>
              </a:rPr>
              <a:t>La Secretaria de Hacienda y Crédito Público expedirá el reglamento orgánico de cada institución en el que se establecerá las bases conforme a las cuales se regirá la organización y funcionamiento de sus órganos</a:t>
            </a:r>
            <a:r>
              <a:rPr lang="es-MX" dirty="0" smtClean="0">
                <a:latin typeface="+mj-lt"/>
              </a:rPr>
              <a:t>.</a:t>
            </a:r>
            <a:endParaRPr lang="es-MX" dirty="0">
              <a:latin typeface="+mj-lt"/>
            </a:endParaRPr>
          </a:p>
        </p:txBody>
      </p:sp>
      <p:pic>
        <p:nvPicPr>
          <p:cNvPr id="9" name="Picture 3"/>
          <p:cNvPicPr>
            <a:picLocks noChangeAspect="1" noChangeArrowheads="1"/>
          </p:cNvPicPr>
          <p:nvPr/>
        </p:nvPicPr>
        <p:blipFill>
          <a:blip r:embed="rId2"/>
          <a:srcRect/>
          <a:stretch>
            <a:fillRect/>
          </a:stretch>
        </p:blipFill>
        <p:spPr bwMode="auto">
          <a:xfrm>
            <a:off x="9906479" y="194123"/>
            <a:ext cx="872834" cy="782269"/>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1136581" y="378495"/>
            <a:ext cx="3600400" cy="702246"/>
          </a:xfrm>
          <a:prstGeom prst="rect">
            <a:avLst/>
          </a:prstGeom>
          <a:solidFill>
            <a:schemeClr val="accent3">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cs typeface="Arial" panose="020B0604020202020204" pitchFamily="34" charset="0"/>
              </a:rPr>
              <a:t>Conclusiones</a:t>
            </a:r>
            <a:r>
              <a:rPr lang="es-MX" sz="3200" b="1" dirty="0">
                <a:solidFill>
                  <a:schemeClr val="bg1"/>
                </a:solidFill>
              </a:rPr>
              <a:t> </a:t>
            </a:r>
            <a:endParaRPr lang="es-MX" sz="2000" b="1" dirty="0">
              <a:solidFill>
                <a:schemeClr val="bg1"/>
              </a:solidFill>
            </a:endParaRPr>
          </a:p>
        </p:txBody>
      </p:sp>
      <p:pic>
        <p:nvPicPr>
          <p:cNvPr id="7" name="Imagen 6"/>
          <p:cNvPicPr>
            <a:picLocks noChangeAspect="1"/>
          </p:cNvPicPr>
          <p:nvPr/>
        </p:nvPicPr>
        <p:blipFill>
          <a:blip r:embed="rId3"/>
          <a:stretch>
            <a:fillRect/>
          </a:stretch>
        </p:blipFill>
        <p:spPr>
          <a:xfrm>
            <a:off x="6937470" y="182932"/>
            <a:ext cx="2969009" cy="938865"/>
          </a:xfrm>
          <a:prstGeom prst="rect">
            <a:avLst/>
          </a:prstGeom>
        </p:spPr>
      </p:pic>
    </p:spTree>
    <p:extLst>
      <p:ext uri="{BB962C8B-B14F-4D97-AF65-F5344CB8AC3E}">
        <p14:creationId xmlns:p14="http://schemas.microsoft.com/office/powerpoint/2010/main" val="330401965"/>
      </p:ext>
    </p:extLst>
  </p:cSld>
  <p:clrMapOvr>
    <a:masterClrMapping/>
  </p:clrMapOvr>
  <mc:AlternateContent xmlns:mc="http://schemas.openxmlformats.org/markup-compatibility/2006" xmlns:p14="http://schemas.microsoft.com/office/powerpoint/2010/main">
    <mc:Choice Requires="p14">
      <p:transition spd="slow" p14:dur="1500">
        <p14:switch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42</a:t>
            </a:fld>
            <a:endParaRPr lang="es-MX"/>
          </a:p>
        </p:txBody>
      </p:sp>
      <p:pic>
        <p:nvPicPr>
          <p:cNvPr id="9" name="Picture 3"/>
          <p:cNvPicPr>
            <a:picLocks noChangeAspect="1" noChangeArrowheads="1"/>
          </p:cNvPicPr>
          <p:nvPr/>
        </p:nvPicPr>
        <p:blipFill>
          <a:blip r:embed="rId2"/>
          <a:srcRect/>
          <a:stretch>
            <a:fillRect/>
          </a:stretch>
        </p:blipFill>
        <p:spPr bwMode="auto">
          <a:xfrm>
            <a:off x="9906479" y="194123"/>
            <a:ext cx="872834" cy="782269"/>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1508539" y="486981"/>
            <a:ext cx="3600400" cy="702246"/>
          </a:xfrm>
          <a:prstGeom prst="rect">
            <a:avLst/>
          </a:prstGeom>
          <a:solidFill>
            <a:schemeClr val="accent3">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cs typeface="Arial" panose="020B0604020202020204" pitchFamily="34" charset="0"/>
              </a:rPr>
              <a:t>Conclusiones</a:t>
            </a:r>
            <a:r>
              <a:rPr lang="es-MX" sz="3200" b="1" dirty="0">
                <a:solidFill>
                  <a:schemeClr val="bg1"/>
                </a:solidFill>
              </a:rPr>
              <a:t> </a:t>
            </a:r>
            <a:endParaRPr lang="es-MX" sz="2000" b="1" dirty="0">
              <a:solidFill>
                <a:schemeClr val="bg1"/>
              </a:solidFill>
            </a:endParaRPr>
          </a:p>
        </p:txBody>
      </p:sp>
      <p:sp>
        <p:nvSpPr>
          <p:cNvPr id="3" name="Rectángulo 2"/>
          <p:cNvSpPr/>
          <p:nvPr/>
        </p:nvSpPr>
        <p:spPr>
          <a:xfrm>
            <a:off x="1425843" y="1393571"/>
            <a:ext cx="9345478" cy="5223994"/>
          </a:xfrm>
          <a:prstGeom prst="rect">
            <a:avLst/>
          </a:prstGeom>
          <a:solidFill>
            <a:schemeClr val="tx1">
              <a:lumMod val="50000"/>
            </a:schemeClr>
          </a:solidFill>
        </p:spPr>
        <p:txBody>
          <a:bodyPr wrap="square">
            <a:spAutoFit/>
          </a:bodyPr>
          <a:lstStyle/>
          <a:p>
            <a:pPr algn="just">
              <a:spcAft>
                <a:spcPts val="0"/>
              </a:spcAft>
            </a:pPr>
            <a:r>
              <a:rPr lang="es-ES" kern="1400" dirty="0">
                <a:latin typeface="+mj-lt"/>
                <a:ea typeface="Calibri" panose="020F0502020204030204" pitchFamily="34" charset="0"/>
              </a:rPr>
              <a:t>El capital social de las instituciones de Banca de Desarrollo está representado por </a:t>
            </a:r>
            <a:r>
              <a:rPr lang="es-ES" b="1" kern="1400" dirty="0">
                <a:latin typeface="+mj-lt"/>
                <a:ea typeface="Calibri" panose="020F0502020204030204" pitchFamily="34" charset="0"/>
              </a:rPr>
              <a:t>certificados de aportación patrimonial; </a:t>
            </a:r>
            <a:r>
              <a:rPr lang="es-ES" kern="1400" dirty="0">
                <a:latin typeface="+mj-lt"/>
                <a:ea typeface="Calibri" panose="020F0502020204030204" pitchFamily="34" charset="0"/>
              </a:rPr>
              <a:t>estos certificados son títulos de crédito que representan el derecho a una parte proporcional sobre la propiedad de la sociedad nacional de crédito,  deberán ser nominativos y se dividirán en dos series: </a:t>
            </a:r>
            <a:endParaRPr lang="es-MX" sz="2000" dirty="0">
              <a:latin typeface="+mj-lt"/>
              <a:ea typeface="Times New Roman" panose="02020603050405020304" pitchFamily="18" charset="0"/>
            </a:endParaRPr>
          </a:p>
          <a:p>
            <a:pPr marL="342900" lvl="0" indent="-342900" algn="just">
              <a:lnSpc>
                <a:spcPct val="115000"/>
              </a:lnSpc>
              <a:spcAft>
                <a:spcPts val="1000"/>
              </a:spcAft>
              <a:buFont typeface="Wingdings 3" panose="05040102010807070707" pitchFamily="18" charset="2"/>
              <a:buChar char=""/>
            </a:pPr>
            <a:r>
              <a:rPr lang="es-ES" kern="1400" dirty="0">
                <a:latin typeface="+mj-lt"/>
                <a:ea typeface="Calibri" panose="020F0502020204030204" pitchFamily="34" charset="0"/>
              </a:rPr>
              <a:t>la serie “A” que constituye el 66% del capital de la sociedad, que sólo podrá ser suscrita por el Gobierno Federal, y </a:t>
            </a:r>
            <a:endParaRPr lang="es-MX" dirty="0">
              <a:latin typeface="+mj-lt"/>
            </a:endParaRPr>
          </a:p>
          <a:p>
            <a:pPr marL="342900" lvl="0" indent="-342900" algn="just">
              <a:lnSpc>
                <a:spcPct val="115000"/>
              </a:lnSpc>
              <a:spcAft>
                <a:spcPts val="1000"/>
              </a:spcAft>
              <a:buFont typeface="Wingdings 3" panose="05040102010807070707" pitchFamily="18" charset="2"/>
              <a:buChar char=""/>
            </a:pPr>
            <a:r>
              <a:rPr lang="es-ES" kern="1400" dirty="0">
                <a:latin typeface="+mj-lt"/>
                <a:ea typeface="Calibri" panose="020F0502020204030204" pitchFamily="34" charset="0"/>
              </a:rPr>
              <a:t>la serie "B'' que constituye el 34% restante y que solo podrá ser suscrita por cualquier persona física o moral nacional</a:t>
            </a:r>
            <a:r>
              <a:rPr lang="es-ES" kern="1400" dirty="0" smtClean="0">
                <a:latin typeface="+mj-lt"/>
                <a:ea typeface="Calibri" panose="020F0502020204030204" pitchFamily="34" charset="0"/>
              </a:rPr>
              <a:t>.</a:t>
            </a:r>
          </a:p>
          <a:p>
            <a:r>
              <a:rPr lang="es-MX" b="1" dirty="0" smtClean="0">
                <a:latin typeface="+mj-lt"/>
              </a:rPr>
              <a:t>Las Instituciones </a:t>
            </a:r>
            <a:r>
              <a:rPr lang="es-MX" b="1" dirty="0">
                <a:latin typeface="+mj-lt"/>
              </a:rPr>
              <a:t>que pertenecen a la Banca de Desarrollo son:</a:t>
            </a:r>
            <a:endParaRPr lang="es-MX" dirty="0">
              <a:latin typeface="+mj-lt"/>
            </a:endParaRPr>
          </a:p>
          <a:p>
            <a:pPr marL="449263" lvl="0" indent="-377825">
              <a:buFont typeface="Wingdings" panose="05000000000000000000" pitchFamily="2" charset="2"/>
              <a:buChar char="Ø"/>
            </a:pPr>
            <a:r>
              <a:rPr lang="es-MX" dirty="0">
                <a:latin typeface="+mj-lt"/>
              </a:rPr>
              <a:t>Nacional Financiera (NAFIN) </a:t>
            </a:r>
          </a:p>
          <a:p>
            <a:pPr marL="449263" lvl="0" indent="-377825">
              <a:buFont typeface="Wingdings" panose="05000000000000000000" pitchFamily="2" charset="2"/>
              <a:buChar char="Ø"/>
            </a:pPr>
            <a:r>
              <a:rPr lang="es-MX" dirty="0">
                <a:latin typeface="+mj-lt"/>
              </a:rPr>
              <a:t>Financiera Rural </a:t>
            </a:r>
          </a:p>
          <a:p>
            <a:pPr marL="449263" lvl="0" indent="-377825">
              <a:buFont typeface="Wingdings" panose="05000000000000000000" pitchFamily="2" charset="2"/>
              <a:buChar char="Ø"/>
            </a:pPr>
            <a:r>
              <a:rPr lang="es-MX" dirty="0">
                <a:latin typeface="+mj-lt"/>
              </a:rPr>
              <a:t>Banco Nacional del Ejército, Fuerza Aérea y Armada (BANJERCITO) </a:t>
            </a:r>
          </a:p>
          <a:p>
            <a:pPr marL="449263" lvl="0" indent="-377825">
              <a:buFont typeface="Wingdings" panose="05000000000000000000" pitchFamily="2" charset="2"/>
              <a:buChar char="Ø"/>
            </a:pPr>
            <a:r>
              <a:rPr lang="es-MX" dirty="0">
                <a:latin typeface="+mj-lt"/>
              </a:rPr>
              <a:t>Banco Nacional de Obras y Servicios Públicos (BANOBRAS)</a:t>
            </a:r>
          </a:p>
          <a:p>
            <a:pPr marL="449263" lvl="0" indent="-377825">
              <a:buFont typeface="Wingdings" panose="05000000000000000000" pitchFamily="2" charset="2"/>
              <a:buChar char="Ø"/>
            </a:pPr>
            <a:r>
              <a:rPr lang="es-MX" dirty="0">
                <a:latin typeface="+mj-lt"/>
              </a:rPr>
              <a:t>Banco del Ahorro Nacional y Servicios Financieros (BANSEFI) </a:t>
            </a:r>
          </a:p>
          <a:p>
            <a:pPr marL="449263" lvl="0" indent="-377825">
              <a:buFont typeface="Wingdings" panose="05000000000000000000" pitchFamily="2" charset="2"/>
              <a:buChar char="Ø"/>
            </a:pPr>
            <a:r>
              <a:rPr lang="es-MX" dirty="0">
                <a:latin typeface="+mj-lt"/>
              </a:rPr>
              <a:t>Banco Nacional de Comercio Exterior (BANCOMEXT)</a:t>
            </a:r>
          </a:p>
          <a:p>
            <a:pPr marL="449263" lvl="0" indent="-377825">
              <a:buFont typeface="Wingdings" panose="05000000000000000000" pitchFamily="2" charset="2"/>
              <a:buChar char="Ø"/>
            </a:pPr>
            <a:r>
              <a:rPr lang="es-MX" dirty="0">
                <a:latin typeface="+mj-lt"/>
              </a:rPr>
              <a:t>Sociedad Hipotecaria Federal (SHF</a:t>
            </a:r>
            <a:r>
              <a:rPr lang="es-MX" dirty="0" smtClean="0">
                <a:latin typeface="+mj-lt"/>
              </a:rPr>
              <a:t>)</a:t>
            </a:r>
            <a:endParaRPr lang="es-MX" dirty="0">
              <a:effectLst/>
            </a:endParaRPr>
          </a:p>
        </p:txBody>
      </p:sp>
      <p:pic>
        <p:nvPicPr>
          <p:cNvPr id="5" name="Imagen 4"/>
          <p:cNvPicPr>
            <a:picLocks noChangeAspect="1"/>
          </p:cNvPicPr>
          <p:nvPr/>
        </p:nvPicPr>
        <p:blipFill>
          <a:blip r:embed="rId3"/>
          <a:stretch>
            <a:fillRect/>
          </a:stretch>
        </p:blipFill>
        <p:spPr>
          <a:xfrm>
            <a:off x="7029231" y="115824"/>
            <a:ext cx="2969009" cy="938865"/>
          </a:xfrm>
          <a:prstGeom prst="rect">
            <a:avLst/>
          </a:prstGeom>
        </p:spPr>
      </p:pic>
    </p:spTree>
    <p:extLst>
      <p:ext uri="{BB962C8B-B14F-4D97-AF65-F5344CB8AC3E}">
        <p14:creationId xmlns:p14="http://schemas.microsoft.com/office/powerpoint/2010/main" val="2283411608"/>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559A74B9-CAFF-4650-A221-91685748E060}" type="slidenum">
              <a:rPr lang="es-MX" smtClean="0"/>
              <a:pPr/>
              <a:t>43</a:t>
            </a:fld>
            <a:endParaRPr lang="es-MX"/>
          </a:p>
        </p:txBody>
      </p:sp>
      <p:sp>
        <p:nvSpPr>
          <p:cNvPr id="5" name="4 Rectángulo"/>
          <p:cNvSpPr/>
          <p:nvPr/>
        </p:nvSpPr>
        <p:spPr>
          <a:xfrm>
            <a:off x="1022888" y="1177936"/>
            <a:ext cx="9992641" cy="5324535"/>
          </a:xfrm>
          <a:prstGeom prst="rect">
            <a:avLst/>
          </a:prstGeom>
          <a:solidFill>
            <a:schemeClr val="accent3">
              <a:lumMod val="20000"/>
              <a:lumOff val="80000"/>
            </a:schemeClr>
          </a:solidFill>
          <a:ln>
            <a:solidFill>
              <a:schemeClr val="accent3"/>
            </a:solidFill>
          </a:ln>
        </p:spPr>
        <p:txBody>
          <a:bodyPr wrap="square">
            <a:spAutoFit/>
          </a:bodyPr>
          <a:lstStyle/>
          <a:p>
            <a:pPr marL="185738" indent="-185738" algn="just">
              <a:buFont typeface="Arial" pitchFamily="34" charset="0"/>
              <a:buChar char="•"/>
            </a:pPr>
            <a:r>
              <a:rPr lang="es-ES" sz="1700" dirty="0">
                <a:solidFill>
                  <a:schemeClr val="tx2">
                    <a:lumMod val="25000"/>
                  </a:schemeClr>
                </a:solidFill>
                <a:latin typeface="+mj-lt"/>
                <a:cs typeface="Calibri" panose="020F0502020204030204" pitchFamily="34" charset="0"/>
              </a:rPr>
              <a:t>Acosta, M. (2007) “Nuevo Derecho Bancario”. Editorial Porrúa. México. </a:t>
            </a:r>
          </a:p>
          <a:p>
            <a:pPr marL="185738" indent="-185738" algn="just">
              <a:buFont typeface="Arial" pitchFamily="34" charset="0"/>
              <a:buChar char="•"/>
            </a:pPr>
            <a:endParaRPr lang="es-ES" sz="1700" dirty="0">
              <a:solidFill>
                <a:schemeClr val="tx2">
                  <a:lumMod val="25000"/>
                </a:schemeClr>
              </a:solidFill>
              <a:latin typeface="+mj-lt"/>
              <a:cs typeface="Calibri" panose="020F0502020204030204" pitchFamily="34" charset="0"/>
            </a:endParaRPr>
          </a:p>
          <a:p>
            <a:pPr marL="185738" indent="-185738" algn="just">
              <a:buFont typeface="Arial" pitchFamily="34" charset="0"/>
              <a:buChar char="•"/>
            </a:pPr>
            <a:r>
              <a:rPr lang="es-ES" sz="1700" dirty="0">
                <a:solidFill>
                  <a:schemeClr val="tx2">
                    <a:lumMod val="25000"/>
                  </a:schemeClr>
                </a:solidFill>
                <a:latin typeface="+mj-lt"/>
                <a:cs typeface="Calibri" panose="020F0502020204030204" pitchFamily="34" charset="0"/>
              </a:rPr>
              <a:t>Carvallo, E. (2010). Nuevo derecho bancario y bursátil mexicano: teoría y práctica jurídica de las agrupaciones financieras, las instituciones de crédito y las casas de bolsa. 8ª. Edición. Editorial Porrúa. México.</a:t>
            </a:r>
            <a:endParaRPr lang="es-MX" sz="1700" dirty="0">
              <a:solidFill>
                <a:schemeClr val="tx2">
                  <a:lumMod val="25000"/>
                </a:schemeClr>
              </a:solidFill>
              <a:latin typeface="+mj-lt"/>
              <a:cs typeface="Calibri" panose="020F0502020204030204" pitchFamily="34" charset="0"/>
            </a:endParaRPr>
          </a:p>
          <a:p>
            <a:pPr marL="185738" indent="-185738" algn="just">
              <a:buFont typeface="Arial" pitchFamily="34" charset="0"/>
              <a:buChar char="•"/>
            </a:pPr>
            <a:endParaRPr lang="es-ES" sz="1700" dirty="0">
              <a:solidFill>
                <a:schemeClr val="tx2">
                  <a:lumMod val="25000"/>
                </a:schemeClr>
              </a:solidFill>
              <a:latin typeface="+mj-lt"/>
              <a:cs typeface="Calibri" panose="020F0502020204030204" pitchFamily="34" charset="0"/>
            </a:endParaRPr>
          </a:p>
          <a:p>
            <a:pPr marL="185738" indent="-185738" algn="just">
              <a:buFont typeface="Arial" pitchFamily="34" charset="0"/>
              <a:buChar char="•"/>
            </a:pPr>
            <a:r>
              <a:rPr lang="es-ES" sz="1700" dirty="0" smtClean="0">
                <a:solidFill>
                  <a:schemeClr val="tx2">
                    <a:lumMod val="25000"/>
                  </a:schemeClr>
                </a:solidFill>
                <a:latin typeface="+mj-lt"/>
                <a:cs typeface="Calibri" panose="020F0502020204030204" pitchFamily="34" charset="0"/>
              </a:rPr>
              <a:t>Fuente </a:t>
            </a:r>
            <a:r>
              <a:rPr lang="es-ES" sz="1700" dirty="0">
                <a:solidFill>
                  <a:schemeClr val="tx2">
                    <a:lumMod val="25000"/>
                  </a:schemeClr>
                </a:solidFill>
                <a:latin typeface="+mj-lt"/>
                <a:cs typeface="Calibri" panose="020F0502020204030204" pitchFamily="34" charset="0"/>
              </a:rPr>
              <a:t>de la, J. (2010). Tratado de derecho bancario y bursátil: seguros, fianzas, organizaciones y actividades auxiliares del crédito, ahorro y crédito popular, grupos financieros. 6ª. Edición. Editorial Porrúa. México.</a:t>
            </a:r>
          </a:p>
          <a:p>
            <a:pPr marL="185738" indent="-185738" algn="just">
              <a:buFont typeface="Arial" pitchFamily="34" charset="0"/>
              <a:buChar char="•"/>
            </a:pPr>
            <a:endParaRPr lang="es-ES" sz="1700" dirty="0">
              <a:solidFill>
                <a:schemeClr val="tx2">
                  <a:lumMod val="25000"/>
                </a:schemeClr>
              </a:solidFill>
              <a:latin typeface="+mj-lt"/>
              <a:cs typeface="Calibri" panose="020F0502020204030204" pitchFamily="34" charset="0"/>
            </a:endParaRPr>
          </a:p>
          <a:p>
            <a:pPr marL="185738" indent="-185738" algn="just">
              <a:buFont typeface="Arial" pitchFamily="34" charset="0"/>
              <a:buChar char="•"/>
            </a:pPr>
            <a:r>
              <a:rPr lang="es-MX" sz="1700" dirty="0">
                <a:solidFill>
                  <a:schemeClr val="tx2">
                    <a:lumMod val="25000"/>
                  </a:schemeClr>
                </a:solidFill>
                <a:latin typeface="+mj-lt"/>
                <a:cs typeface="Calibri" panose="020F0502020204030204" pitchFamily="34" charset="0"/>
              </a:rPr>
              <a:t>Garza de la, S. (2008). Derecho financiero mexicano. 28ª. Edición. Editorial Porrúa. México</a:t>
            </a:r>
            <a:r>
              <a:rPr lang="es-MX" sz="1700" dirty="0" smtClean="0">
                <a:solidFill>
                  <a:schemeClr val="tx2">
                    <a:lumMod val="25000"/>
                  </a:schemeClr>
                </a:solidFill>
                <a:latin typeface="+mj-lt"/>
                <a:cs typeface="Calibri" panose="020F0502020204030204" pitchFamily="34" charset="0"/>
              </a:rPr>
              <a:t>.</a:t>
            </a:r>
          </a:p>
          <a:p>
            <a:pPr marL="185738" indent="-185738" algn="just">
              <a:buFont typeface="Arial" pitchFamily="34" charset="0"/>
              <a:buChar char="•"/>
            </a:pPr>
            <a:endParaRPr lang="es-MX" sz="1700" dirty="0" smtClean="0">
              <a:solidFill>
                <a:schemeClr val="tx2">
                  <a:lumMod val="25000"/>
                </a:schemeClr>
              </a:solidFill>
              <a:latin typeface="+mj-lt"/>
              <a:cs typeface="Calibri" panose="020F0502020204030204" pitchFamily="34" charset="0"/>
            </a:endParaRPr>
          </a:p>
          <a:p>
            <a:pPr marL="185738" indent="-185738" algn="just">
              <a:buFont typeface="Arial" pitchFamily="34" charset="0"/>
              <a:buChar char="•"/>
            </a:pPr>
            <a:r>
              <a:rPr lang="es-MX" sz="1700" dirty="0">
                <a:solidFill>
                  <a:schemeClr val="tx2">
                    <a:lumMod val="25000"/>
                  </a:schemeClr>
                </a:solidFill>
                <a:latin typeface="+mj-lt"/>
                <a:cs typeface="Calibri" panose="020F0502020204030204" pitchFamily="34" charset="0"/>
              </a:rPr>
              <a:t>Méndez, J. (2009). Introducción al derecho financiero. 2ª. </a:t>
            </a:r>
            <a:r>
              <a:rPr lang="es-MX" sz="1700" dirty="0" smtClean="0">
                <a:solidFill>
                  <a:schemeClr val="tx2">
                    <a:lumMod val="25000"/>
                  </a:schemeClr>
                </a:solidFill>
                <a:latin typeface="+mj-lt"/>
                <a:cs typeface="Calibri" panose="020F0502020204030204" pitchFamily="34" charset="0"/>
              </a:rPr>
              <a:t>Edición. </a:t>
            </a:r>
            <a:r>
              <a:rPr lang="es-MX" sz="1700" dirty="0">
                <a:solidFill>
                  <a:schemeClr val="tx2">
                    <a:lumMod val="25000"/>
                  </a:schemeClr>
                </a:solidFill>
                <a:latin typeface="+mj-lt"/>
                <a:cs typeface="Calibri" panose="020F0502020204030204" pitchFamily="34" charset="0"/>
              </a:rPr>
              <a:t>Editorial Trillas. México.</a:t>
            </a:r>
          </a:p>
          <a:p>
            <a:pPr marL="185738" indent="-185738" algn="just">
              <a:buFont typeface="Arial" pitchFamily="34" charset="0"/>
              <a:buChar char="•"/>
            </a:pPr>
            <a:endParaRPr lang="es-MX" sz="1700" dirty="0">
              <a:solidFill>
                <a:schemeClr val="tx2">
                  <a:lumMod val="25000"/>
                </a:schemeClr>
              </a:solidFill>
              <a:latin typeface="+mj-lt"/>
              <a:cs typeface="Calibri" panose="020F0502020204030204" pitchFamily="34" charset="0"/>
            </a:endParaRPr>
          </a:p>
          <a:p>
            <a:pPr marL="185738" indent="-185738" algn="just">
              <a:buFont typeface="Arial" pitchFamily="34" charset="0"/>
              <a:buChar char="•"/>
            </a:pPr>
            <a:r>
              <a:rPr lang="es-ES" sz="1700" dirty="0">
                <a:solidFill>
                  <a:schemeClr val="tx2">
                    <a:lumMod val="25000"/>
                  </a:schemeClr>
                </a:solidFill>
                <a:latin typeface="+mj-lt"/>
                <a:cs typeface="Calibri" panose="020F0502020204030204" pitchFamily="34" charset="0"/>
              </a:rPr>
              <a:t>Ley de Instituciones de Crédito</a:t>
            </a:r>
          </a:p>
          <a:p>
            <a:pPr marL="185738" indent="-185738" algn="just">
              <a:buFont typeface="Arial" pitchFamily="34" charset="0"/>
              <a:buChar char="•"/>
            </a:pPr>
            <a:endParaRPr lang="es-MX" sz="1700" dirty="0">
              <a:solidFill>
                <a:schemeClr val="tx2">
                  <a:lumMod val="25000"/>
                </a:schemeClr>
              </a:solidFill>
              <a:latin typeface="+mj-lt"/>
              <a:cs typeface="Calibri" panose="020F0502020204030204" pitchFamily="34" charset="0"/>
            </a:endParaRPr>
          </a:p>
          <a:p>
            <a:pPr marL="185738" indent="-185738" algn="just">
              <a:buFont typeface="Arial" pitchFamily="34" charset="0"/>
              <a:buChar char="•"/>
            </a:pPr>
            <a:r>
              <a:rPr lang="es-MX" sz="1700" dirty="0">
                <a:solidFill>
                  <a:schemeClr val="tx2">
                    <a:lumMod val="25000"/>
                  </a:schemeClr>
                </a:solidFill>
                <a:latin typeface="+mj-lt"/>
                <a:cs typeface="Calibri" panose="020F0502020204030204" pitchFamily="34" charset="0"/>
              </a:rPr>
              <a:t>Quesada, J. y E. Gómez (2011). Normatividad Bancaria. 1ª. Edición. Pearson Educación. México</a:t>
            </a:r>
            <a:r>
              <a:rPr lang="es-MX" sz="1700" dirty="0" smtClean="0">
                <a:solidFill>
                  <a:schemeClr val="tx2">
                    <a:lumMod val="25000"/>
                  </a:schemeClr>
                </a:solidFill>
                <a:latin typeface="+mj-lt"/>
                <a:cs typeface="Calibri" panose="020F0502020204030204" pitchFamily="34" charset="0"/>
              </a:rPr>
              <a:t>.</a:t>
            </a:r>
            <a:endParaRPr lang="es-MX" sz="1700" dirty="0">
              <a:solidFill>
                <a:srgbClr val="2F2B20"/>
              </a:solidFill>
              <a:latin typeface="+mj-lt"/>
            </a:endParaRPr>
          </a:p>
        </p:txBody>
      </p:sp>
      <p:sp>
        <p:nvSpPr>
          <p:cNvPr id="6" name="Rectangle 2"/>
          <p:cNvSpPr>
            <a:spLocks noChangeArrowheads="1"/>
          </p:cNvSpPr>
          <p:nvPr/>
        </p:nvSpPr>
        <p:spPr bwMode="auto">
          <a:xfrm>
            <a:off x="1049486" y="471145"/>
            <a:ext cx="4393993" cy="646331"/>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MX" sz="3600" b="1" dirty="0">
                <a:solidFill>
                  <a:srgbClr val="FFFFFF"/>
                </a:solidFill>
                <a:latin typeface="Calibri" panose="020F0502020204030204" pitchFamily="34" charset="0"/>
                <a:cs typeface="Calibri" panose="020F0502020204030204" pitchFamily="34" charset="0"/>
              </a:rPr>
              <a:t>Referencias:</a:t>
            </a:r>
            <a:endParaRPr lang="es-MX" sz="3600" dirty="0">
              <a:solidFill>
                <a:srgbClr val="FFFFFF"/>
              </a:solidFill>
              <a:latin typeface="Calibri" panose="020F0502020204030204" pitchFamily="34" charset="0"/>
              <a:cs typeface="Calibri" panose="020F0502020204030204" pitchFamily="34" charset="0"/>
            </a:endParaRPr>
          </a:p>
        </p:txBody>
      </p:sp>
      <p:pic>
        <p:nvPicPr>
          <p:cNvPr id="7" name="Picture 3"/>
          <p:cNvPicPr>
            <a:picLocks noChangeAspect="1" noChangeArrowheads="1"/>
          </p:cNvPicPr>
          <p:nvPr/>
        </p:nvPicPr>
        <p:blipFill>
          <a:blip r:embed="rId2"/>
          <a:srcRect/>
          <a:stretch>
            <a:fillRect/>
          </a:stretch>
        </p:blipFill>
        <p:spPr bwMode="auto">
          <a:xfrm>
            <a:off x="10472384" y="385158"/>
            <a:ext cx="670895" cy="601283"/>
          </a:xfrm>
          <a:prstGeom prst="rect">
            <a:avLst/>
          </a:prstGeom>
          <a:noFill/>
          <a:ln w="9525">
            <a:solidFill>
              <a:schemeClr val="accent3">
                <a:lumMod val="75000"/>
              </a:schemeClr>
            </a:solidFill>
            <a:miter lim="800000"/>
            <a:headEnd/>
            <a:tailEnd/>
          </a:ln>
        </p:spPr>
      </p:pic>
      <p:pic>
        <p:nvPicPr>
          <p:cNvPr id="8" name="Imagen 7"/>
          <p:cNvPicPr>
            <a:picLocks noChangeAspect="1"/>
          </p:cNvPicPr>
          <p:nvPr/>
        </p:nvPicPr>
        <p:blipFill>
          <a:blip r:embed="rId3"/>
          <a:stretch>
            <a:fillRect/>
          </a:stretch>
        </p:blipFill>
        <p:spPr>
          <a:xfrm>
            <a:off x="7811143" y="259928"/>
            <a:ext cx="2723234" cy="861146"/>
          </a:xfrm>
          <a:prstGeom prst="rect">
            <a:avLst/>
          </a:prstGeom>
        </p:spPr>
      </p:pic>
    </p:spTree>
    <p:extLst>
      <p:ext uri="{BB962C8B-B14F-4D97-AF65-F5344CB8AC3E}">
        <p14:creationId xmlns:p14="http://schemas.microsoft.com/office/powerpoint/2010/main" val="214736328"/>
      </p:ext>
    </p:extLst>
  </p:cSld>
  <p:clrMapOvr>
    <a:masterClrMapping/>
  </p:clrMapOvr>
  <mc:AlternateContent xmlns:mc="http://schemas.openxmlformats.org/markup-compatibility/2006" xmlns:p14="http://schemas.microsoft.com/office/powerpoint/2010/main">
    <mc:Choice Requires="p14">
      <p:transition spd="slow" p14:dur="1500">
        <p14:warp dir="in"/>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1371600" y="1261454"/>
            <a:ext cx="3240088" cy="2928938"/>
          </a:xfrm>
          <a:prstGeom prst="rect">
            <a:avLst/>
          </a:prstGeom>
          <a:solidFill>
            <a:schemeClr val="accent2"/>
          </a:solidFill>
          <a:ln w="57150">
            <a:solidFill>
              <a:schemeClr val="accent3">
                <a:lumMod val="75000"/>
              </a:schemeClr>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7770515" y="2837204"/>
            <a:ext cx="3073400" cy="2688884"/>
          </a:xfrm>
          <a:prstGeom prst="rect">
            <a:avLst/>
          </a:prstGeom>
          <a:noFill/>
          <a:ln w="57150">
            <a:solidFill>
              <a:schemeClr val="accent3">
                <a:lumMod val="75000"/>
              </a:schemeClr>
            </a:solidFill>
            <a:miter lim="800000"/>
            <a:headEnd/>
            <a:tailEnd/>
          </a:ln>
        </p:spPr>
      </p:pic>
      <p:sp>
        <p:nvSpPr>
          <p:cNvPr id="3" name="Marcador de número de diapositiva 2"/>
          <p:cNvSpPr>
            <a:spLocks noGrp="1"/>
          </p:cNvSpPr>
          <p:nvPr>
            <p:ph type="sldNum" sz="quarter" idx="12"/>
          </p:nvPr>
        </p:nvSpPr>
        <p:spPr/>
        <p:txBody>
          <a:bodyPr/>
          <a:lstStyle/>
          <a:p>
            <a:fld id="{559A74B9-CAFF-4650-A221-91685748E060}" type="slidenum">
              <a:rPr lang="es-MX" smtClean="0"/>
              <a:pPr/>
              <a:t>44</a:t>
            </a:fld>
            <a:endParaRPr lang="es-MX"/>
          </a:p>
        </p:txBody>
      </p:sp>
      <p:pic>
        <p:nvPicPr>
          <p:cNvPr id="2" name="Imagen 1"/>
          <p:cNvPicPr>
            <a:picLocks noChangeAspect="1"/>
          </p:cNvPicPr>
          <p:nvPr/>
        </p:nvPicPr>
        <p:blipFill>
          <a:blip r:embed="rId4"/>
          <a:stretch>
            <a:fillRect/>
          </a:stretch>
        </p:blipFill>
        <p:spPr>
          <a:xfrm>
            <a:off x="7921774" y="557325"/>
            <a:ext cx="2969009" cy="938865"/>
          </a:xfrm>
          <a:prstGeom prst="rect">
            <a:avLst/>
          </a:prstGeom>
        </p:spPr>
      </p:pic>
    </p:spTree>
    <p:extLst>
      <p:ext uri="{BB962C8B-B14F-4D97-AF65-F5344CB8AC3E}">
        <p14:creationId xmlns:p14="http://schemas.microsoft.com/office/powerpoint/2010/main" val="32457307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75854" y="177156"/>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a:t/>
            </a:r>
            <a:br>
              <a:rPr lang="es-ES" dirty="0"/>
            </a:br>
            <a:endParaRPr lang="es-MX" dirty="0"/>
          </a:p>
        </p:txBody>
      </p:sp>
      <p:sp>
        <p:nvSpPr>
          <p:cNvPr id="8" name="Marcador de número de diapositiva 7"/>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10382315" y="176792"/>
            <a:ext cx="746898" cy="824498"/>
          </a:xfrm>
          <a:prstGeom prst="rect">
            <a:avLst/>
          </a:prstGeom>
          <a:noFill/>
          <a:ln w="9525">
            <a:solidFill>
              <a:schemeClr val="accent3">
                <a:lumMod val="75000"/>
              </a:schemeClr>
            </a:solidFill>
            <a:miter lim="800000"/>
            <a:headEnd/>
            <a:tailEnd/>
          </a:ln>
        </p:spPr>
      </p:pic>
      <p:sp>
        <p:nvSpPr>
          <p:cNvPr id="5" name="Rectangle 1"/>
          <p:cNvSpPr>
            <a:spLocks noChangeArrowheads="1"/>
          </p:cNvSpPr>
          <p:nvPr/>
        </p:nvSpPr>
        <p:spPr bwMode="auto">
          <a:xfrm>
            <a:off x="1537703" y="1587068"/>
            <a:ext cx="9176988" cy="2308324"/>
          </a:xfrm>
          <a:prstGeom prst="rect">
            <a:avLst/>
          </a:prstGeom>
          <a:solidFill>
            <a:schemeClr val="bg2">
              <a:lumMod val="90000"/>
            </a:schemeClr>
          </a:solidFill>
          <a:ln>
            <a:solidFill>
              <a:schemeClr val="tx1"/>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84138" marR="0" lvl="0" algn="just" defTabSz="914400" rtl="0" eaLnBrk="1" fontAlgn="auto" latinLnBrk="0" hangingPunct="1">
              <a:lnSpc>
                <a:spcPct val="100000"/>
              </a:lnSpc>
              <a:spcBef>
                <a:spcPts val="0"/>
              </a:spcBef>
              <a:spcAft>
                <a:spcPts val="0"/>
              </a:spcAft>
              <a:buClrTx/>
              <a:buSzTx/>
              <a:buFontTx/>
              <a:buNone/>
              <a:tabLst/>
              <a:defRPr/>
            </a:pPr>
            <a:r>
              <a:rPr kumimoji="0" lang="es-MX" sz="2800" b="1" i="0" u="none" strike="noStrike" kern="1200" cap="none" spc="0" normalizeH="0" baseline="0" noProof="0" dirty="0">
                <a:ln>
                  <a:solidFill>
                    <a:srgbClr val="2F2B20">
                      <a:lumMod val="65000"/>
                      <a:lumOff val="35000"/>
                    </a:srgbClr>
                  </a:solidFill>
                </a:ln>
                <a:solidFill>
                  <a:schemeClr val="tx1"/>
                </a:solidFill>
                <a:effectLst/>
                <a:uLnTx/>
                <a:uFillTx/>
                <a:latin typeface="+mj-lt"/>
                <a:ea typeface="Times New Roman" pitchFamily="18" charset="0"/>
                <a:cs typeface="Calibri" panose="020F0502020204030204" pitchFamily="34" charset="0"/>
              </a:rPr>
              <a:t>Propósito  General de la Unidad de Aprendizaje </a:t>
            </a:r>
          </a:p>
          <a:p>
            <a:pPr marL="84138" marR="0" lvl="0" algn="just" defTabSz="914400" rtl="0" eaLnBrk="1" fontAlgn="auto" latinLnBrk="0" hangingPunct="1">
              <a:lnSpc>
                <a:spcPct val="100000"/>
              </a:lnSpc>
              <a:spcBef>
                <a:spcPts val="0"/>
              </a:spcBef>
              <a:spcAft>
                <a:spcPts val="0"/>
              </a:spcAft>
              <a:buClrTx/>
              <a:buSzTx/>
              <a:buFontTx/>
              <a:buNone/>
              <a:tabLst/>
              <a:defRPr/>
            </a:pPr>
            <a:r>
              <a:rPr kumimoji="0" lang="es-MX" sz="1600" b="1" i="0" u="none" strike="noStrike" kern="1200" cap="none" spc="0" normalizeH="0" baseline="0" noProof="0" dirty="0">
                <a:ln>
                  <a:noFill/>
                </a:ln>
                <a:solidFill>
                  <a:schemeClr val="bg2">
                    <a:lumMod val="75000"/>
                  </a:schemeClr>
                </a:solidFill>
                <a:effectLst/>
                <a:uLnTx/>
                <a:uFillTx/>
                <a:latin typeface="+mj-lt"/>
                <a:ea typeface="Times New Roman" pitchFamily="18" charset="0"/>
                <a:cs typeface="Calibri" panose="020F0502020204030204" pitchFamily="34" charset="0"/>
              </a:rPr>
              <a:t>.</a:t>
            </a:r>
            <a:r>
              <a:rPr kumimoji="0" lang="es-MX" sz="2400" b="1" i="0" u="none" strike="noStrike" kern="1200" cap="none" spc="0" normalizeH="0" baseline="0" noProof="0" dirty="0">
                <a:ln>
                  <a:noFill/>
                </a:ln>
                <a:solidFill>
                  <a:prstClr val="white"/>
                </a:solidFill>
                <a:effectLst/>
                <a:uLnTx/>
                <a:uFillTx/>
                <a:latin typeface="+mj-lt"/>
                <a:ea typeface="Times New Roman" pitchFamily="18" charset="0"/>
                <a:cs typeface="Calibri" panose="020F0502020204030204" pitchFamily="34" charset="0"/>
              </a:rPr>
              <a:t/>
            </a:r>
            <a:br>
              <a:rPr kumimoji="0" lang="es-MX" sz="2400" b="1" i="0" u="none" strike="noStrike" kern="1200" cap="none" spc="0" normalizeH="0" baseline="0" noProof="0" dirty="0">
                <a:ln>
                  <a:noFill/>
                </a:ln>
                <a:solidFill>
                  <a:prstClr val="white"/>
                </a:solidFill>
                <a:effectLst/>
                <a:uLnTx/>
                <a:uFillTx/>
                <a:latin typeface="+mj-lt"/>
                <a:ea typeface="Times New Roman" pitchFamily="18" charset="0"/>
                <a:cs typeface="Calibri" panose="020F0502020204030204" pitchFamily="34" charset="0"/>
              </a:rPr>
            </a:br>
            <a:r>
              <a:rPr kumimoji="0" lang="es-MX" sz="2000" b="0" i="0" u="none" strike="noStrike" kern="1200" cap="none" spc="0" normalizeH="0" baseline="0" noProof="0" dirty="0">
                <a:ln>
                  <a:noFill/>
                </a:ln>
                <a:solidFill>
                  <a:schemeClr val="tx1">
                    <a:lumMod val="95000"/>
                  </a:schemeClr>
                </a:solidFill>
                <a:effectLst/>
                <a:uLnTx/>
                <a:uFillTx/>
                <a:latin typeface="+mj-lt"/>
                <a:cs typeface="Calibri" panose="020F0502020204030204" pitchFamily="34" charset="0"/>
              </a:rPr>
              <a:t>Analizar la operación del sector asegurador, bancario y bursátil, desde un punto de vista legal, con fundamento en la práctica legislativa vigente, identificando los aspectos operacionales del sistema financiero mexicano, para entender el quehacer de las entidades financieras, segmentos y autoridades que en él participan de manera destacada. </a:t>
            </a:r>
          </a:p>
        </p:txBody>
      </p:sp>
      <p:sp>
        <p:nvSpPr>
          <p:cNvPr id="7" name="6 Rectángulo"/>
          <p:cNvSpPr/>
          <p:nvPr/>
        </p:nvSpPr>
        <p:spPr>
          <a:xfrm>
            <a:off x="1260974" y="4180483"/>
            <a:ext cx="6842724" cy="2095789"/>
          </a:xfrm>
          <a:prstGeom prst="rect">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mj-lt"/>
                <a:cs typeface="Calibri" panose="020F0502020204030204" pitchFamily="34" charset="0"/>
              </a:rPr>
              <a:t>Este propósito hace referencia a la unidad de aprendizaje “</a:t>
            </a:r>
            <a:r>
              <a:rPr kumimoji="0" lang="es-MX" sz="2000" b="1" i="0" u="none" strike="noStrike" kern="1200" cap="none" spc="0" normalizeH="0" baseline="0" noProof="0" dirty="0">
                <a:ln>
                  <a:noFill/>
                </a:ln>
                <a:solidFill>
                  <a:srgbClr val="FFFFFF"/>
                </a:solidFill>
                <a:effectLst/>
                <a:uLnTx/>
                <a:uFillTx/>
                <a:latin typeface="+mj-lt"/>
                <a:cs typeface="Calibri" panose="020F0502020204030204" pitchFamily="34" charset="0"/>
              </a:rPr>
              <a:t>Derecho del Seguro, Bancario y Bursátil</a:t>
            </a:r>
            <a:r>
              <a:rPr kumimoji="0" lang="es-MX" sz="2000" b="0" i="0" u="none" strike="noStrike" kern="1200" cap="none" spc="0" normalizeH="0" baseline="0" noProof="0" dirty="0">
                <a:ln>
                  <a:noFill/>
                </a:ln>
                <a:solidFill>
                  <a:srgbClr val="FFFFFF"/>
                </a:solidFill>
                <a:effectLst/>
                <a:uLnTx/>
                <a:uFillTx/>
                <a:latin typeface="+mj-lt"/>
                <a:cs typeface="Calibri" panose="020F0502020204030204" pitchFamily="34" charset="0"/>
              </a:rPr>
              <a:t>” que se oferta en la Licenciatura de Actuaría, dentro del núcleo de formación sustantivo, con carácter obligatorio y un valor de 6 créditos. </a:t>
            </a:r>
          </a:p>
        </p:txBody>
      </p:sp>
      <p:sp>
        <p:nvSpPr>
          <p:cNvPr id="9" name="1 Rectángulo">
            <a:extLst>
              <a:ext uri="{FF2B5EF4-FFF2-40B4-BE49-F238E27FC236}">
                <a16:creationId xmlns:a16="http://schemas.microsoft.com/office/drawing/2014/main" id="{5F107077-A171-426D-8A5A-D95BB8FA5A9F}"/>
              </a:ext>
            </a:extLst>
          </p:cNvPr>
          <p:cNvSpPr/>
          <p:nvPr/>
        </p:nvSpPr>
        <p:spPr>
          <a:xfrm>
            <a:off x="1718407" y="547510"/>
            <a:ext cx="5555848" cy="76944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4400" b="1" i="0" u="none" strike="noStrike" kern="1200" cap="none" spc="0" normalizeH="0" baseline="0" noProof="0" dirty="0">
                <a:ln w="19050">
                  <a:solidFill>
                    <a:srgbClr val="D2CB6C">
                      <a:lumMod val="50000"/>
                    </a:srgbClr>
                  </a:solidFill>
                  <a:prstDash val="solid"/>
                </a:ln>
                <a:solidFill>
                  <a:schemeClr val="accent6">
                    <a:lumMod val="60000"/>
                    <a:lumOff val="40000"/>
                  </a:schemeClr>
                </a:solidFill>
                <a:effectLst>
                  <a:outerShdw blurRad="50000" dist="50800" dir="7500000" algn="tl">
                    <a:srgbClr val="000000">
                      <a:shade val="5000"/>
                      <a:alpha val="35000"/>
                    </a:srgbClr>
                  </a:outerShdw>
                </a:effectLst>
                <a:uLnTx/>
                <a:uFillTx/>
                <a:latin typeface="+mj-lt"/>
                <a:ea typeface="+mn-ea"/>
                <a:cs typeface="+mn-cs"/>
              </a:rPr>
              <a:t>Guión Explicativo</a:t>
            </a:r>
            <a:endParaRPr kumimoji="0" lang="es-MX" sz="4400" b="1" i="0" u="none" strike="noStrike" kern="1200" cap="none" spc="0" normalizeH="0" baseline="0" noProof="0" dirty="0">
              <a:ln w="19050">
                <a:solidFill>
                  <a:srgbClr val="D2CB6C">
                    <a:lumMod val="50000"/>
                  </a:srgbClr>
                </a:solidFill>
                <a:prstDash val="solid"/>
              </a:ln>
              <a:solidFill>
                <a:schemeClr val="accent6">
                  <a:lumMod val="60000"/>
                  <a:lumOff val="40000"/>
                </a:schemeClr>
              </a:solidFill>
              <a:effectLst>
                <a:outerShdw blurRad="50000" dist="50800" dir="7500000" algn="tl">
                  <a:srgbClr val="000000">
                    <a:shade val="5000"/>
                    <a:alpha val="35000"/>
                  </a:srgbClr>
                </a:outerShdw>
              </a:effectLst>
              <a:uLnTx/>
              <a:uFillTx/>
              <a:latin typeface="+mj-lt"/>
              <a:ea typeface="+mn-ea"/>
              <a:cs typeface="+mn-cs"/>
            </a:endParaRPr>
          </a:p>
        </p:txBody>
      </p:sp>
      <p:pic>
        <p:nvPicPr>
          <p:cNvPr id="6" name="Imagen 5"/>
          <p:cNvPicPr>
            <a:picLocks noChangeAspect="1"/>
          </p:cNvPicPr>
          <p:nvPr/>
        </p:nvPicPr>
        <p:blipFill>
          <a:blip r:embed="rId3"/>
          <a:stretch>
            <a:fillRect/>
          </a:stretch>
        </p:blipFill>
        <p:spPr>
          <a:xfrm>
            <a:off x="8114331" y="4091078"/>
            <a:ext cx="3549586" cy="2296189"/>
          </a:xfrm>
          <a:prstGeom prst="rect">
            <a:avLst/>
          </a:prstGeom>
        </p:spPr>
      </p:pic>
    </p:spTree>
    <p:extLst>
      <p:ext uri="{BB962C8B-B14F-4D97-AF65-F5344CB8AC3E}">
        <p14:creationId xmlns:p14="http://schemas.microsoft.com/office/powerpoint/2010/main" val="609118460"/>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sp>
        <p:nvSpPr>
          <p:cNvPr id="8" name="1 Título"/>
          <p:cNvSpPr>
            <a:spLocks noGrp="1"/>
          </p:cNvSpPr>
          <p:nvPr>
            <p:ph type="title" idx="4294967295"/>
          </p:nvPr>
        </p:nvSpPr>
        <p:spPr>
          <a:xfrm>
            <a:off x="7713518" y="80963"/>
            <a:ext cx="2857500" cy="936625"/>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a:t/>
            </a:r>
            <a:br>
              <a:rPr lang="es-ES" dirty="0"/>
            </a:br>
            <a:endParaRPr lang="es-MX" dirty="0"/>
          </a:p>
        </p:txBody>
      </p:sp>
      <p:sp>
        <p:nvSpPr>
          <p:cNvPr id="3" name="2 Marcador de contenido"/>
          <p:cNvSpPr>
            <a:spLocks noGrp="1"/>
          </p:cNvSpPr>
          <p:nvPr>
            <p:ph idx="4294967295"/>
          </p:nvPr>
        </p:nvSpPr>
        <p:spPr>
          <a:xfrm>
            <a:off x="1378127" y="1435100"/>
            <a:ext cx="9232900" cy="1509713"/>
          </a:xfrm>
          <a:solidFill>
            <a:schemeClr val="bg2"/>
          </a:solidFill>
          <a:ln>
            <a:solidFill>
              <a:schemeClr val="tx1"/>
            </a:solidFill>
          </a:ln>
        </p:spPr>
        <p:style>
          <a:lnRef idx="2">
            <a:schemeClr val="accent2"/>
          </a:lnRef>
          <a:fillRef idx="1">
            <a:schemeClr val="lt1"/>
          </a:fillRef>
          <a:effectRef idx="0">
            <a:schemeClr val="accent2"/>
          </a:effectRef>
          <a:fontRef idx="minor">
            <a:schemeClr val="dk1"/>
          </a:fontRef>
        </p:style>
        <p:txBody>
          <a:bodyPr>
            <a:normAutofit fontScale="55000" lnSpcReduction="20000"/>
          </a:bodyPr>
          <a:lstStyle/>
          <a:p>
            <a:pPr marL="95250" indent="0" algn="just">
              <a:buNone/>
            </a:pPr>
            <a:r>
              <a:rPr lang="es-ES" sz="3800" b="1" dirty="0" smtClean="0">
                <a:ln w="12700">
                  <a:solidFill>
                    <a:schemeClr val="accent3">
                      <a:lumMod val="50000"/>
                    </a:schemeClr>
                  </a:solidFill>
                  <a:prstDash val="solid"/>
                </a:ln>
                <a:solidFill>
                  <a:schemeClr val="tx1"/>
                </a:solidFill>
                <a:effectLst/>
                <a:latin typeface="+mj-lt"/>
                <a:cs typeface="Arial" pitchFamily="34" charset="0"/>
              </a:rPr>
              <a:t>Propósito </a:t>
            </a:r>
            <a:r>
              <a:rPr lang="es-ES" sz="3800" b="1" dirty="0">
                <a:ln w="12700">
                  <a:solidFill>
                    <a:schemeClr val="accent3">
                      <a:lumMod val="50000"/>
                    </a:schemeClr>
                  </a:solidFill>
                  <a:prstDash val="solid"/>
                </a:ln>
                <a:solidFill>
                  <a:schemeClr val="tx1"/>
                </a:solidFill>
                <a:effectLst/>
                <a:latin typeface="+mj-lt"/>
                <a:cs typeface="Arial" pitchFamily="34" charset="0"/>
              </a:rPr>
              <a:t>de la Unidad de Competencia</a:t>
            </a:r>
          </a:p>
          <a:p>
            <a:pPr marL="95250" indent="0" algn="just">
              <a:buNone/>
            </a:pPr>
            <a:r>
              <a:rPr lang="es-MX" sz="3200" dirty="0" smtClean="0">
                <a:solidFill>
                  <a:schemeClr val="tx1"/>
                </a:solidFill>
                <a:effectLst/>
                <a:latin typeface="+mj-lt"/>
              </a:rPr>
              <a:t>Identificar </a:t>
            </a:r>
            <a:r>
              <a:rPr lang="es-MX" sz="3200" dirty="0">
                <a:solidFill>
                  <a:schemeClr val="tx1"/>
                </a:solidFill>
                <a:effectLst/>
                <a:latin typeface="+mj-lt"/>
              </a:rPr>
              <a:t>a las Instituciones de crédito, como los grandes intermediarios financieros, encargados de captar y colocar recursos, para </a:t>
            </a:r>
            <a:r>
              <a:rPr lang="es-MX" sz="3200" dirty="0" smtClean="0">
                <a:solidFill>
                  <a:schemeClr val="tx1"/>
                </a:solidFill>
                <a:effectLst/>
                <a:latin typeface="+mj-lt"/>
              </a:rPr>
              <a:t>impulsar las </a:t>
            </a:r>
            <a:r>
              <a:rPr lang="es-MX" sz="3200" dirty="0">
                <a:solidFill>
                  <a:schemeClr val="tx1"/>
                </a:solidFill>
                <a:effectLst/>
                <a:latin typeface="+mj-lt"/>
              </a:rPr>
              <a:t>fuerzas productivas del país al crecimiento de la economía nacional</a:t>
            </a:r>
            <a:r>
              <a:rPr lang="es-MX" sz="3200" dirty="0" smtClean="0">
                <a:solidFill>
                  <a:schemeClr val="tx1"/>
                </a:solidFill>
                <a:effectLst/>
                <a:latin typeface="+mj-lt"/>
              </a:rPr>
              <a:t>.</a:t>
            </a:r>
            <a:endParaRPr lang="es-MX" sz="2400" dirty="0">
              <a:effectLst/>
            </a:endParaRPr>
          </a:p>
          <a:p>
            <a:pPr marL="0" indent="0" algn="just">
              <a:buNone/>
            </a:pPr>
            <a:endParaRPr lang="es-ES" sz="2400" dirty="0"/>
          </a:p>
        </p:txBody>
      </p:sp>
      <p:sp>
        <p:nvSpPr>
          <p:cNvPr id="2" name="1 Rectángulo"/>
          <p:cNvSpPr/>
          <p:nvPr/>
        </p:nvSpPr>
        <p:spPr>
          <a:xfrm>
            <a:off x="1855673" y="517025"/>
            <a:ext cx="5431295" cy="769441"/>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4400" b="1" i="0" u="none" strike="noStrike" kern="1200" cap="none" spc="0" normalizeH="0" baseline="0" noProof="0" dirty="0">
                <a:ln w="19050">
                  <a:solidFill>
                    <a:srgbClr val="D2CB6C">
                      <a:lumMod val="50000"/>
                    </a:srgbClr>
                  </a:solidFill>
                  <a:prstDash val="solid"/>
                </a:ln>
                <a:solidFill>
                  <a:schemeClr val="accent6">
                    <a:lumMod val="60000"/>
                    <a:lumOff val="40000"/>
                  </a:schemeClr>
                </a:solidFill>
                <a:effectLst>
                  <a:outerShdw blurRad="50000" dist="50800" dir="7500000" algn="tl">
                    <a:srgbClr val="000000">
                      <a:shade val="5000"/>
                      <a:alpha val="35000"/>
                    </a:srgbClr>
                  </a:outerShdw>
                </a:effectLst>
                <a:uLnTx/>
                <a:uFillTx/>
                <a:latin typeface="+mj-lt"/>
                <a:ea typeface="+mn-ea"/>
                <a:cs typeface="+mn-cs"/>
              </a:rPr>
              <a:t>Guión Explicativo</a:t>
            </a:r>
            <a:endParaRPr kumimoji="0" lang="es-MX" sz="4400" b="1" i="0" u="none" strike="noStrike" kern="1200" cap="none" spc="0" normalizeH="0" baseline="0" noProof="0" dirty="0">
              <a:ln w="19050">
                <a:solidFill>
                  <a:srgbClr val="D2CB6C">
                    <a:lumMod val="50000"/>
                  </a:srgbClr>
                </a:solidFill>
                <a:prstDash val="solid"/>
              </a:ln>
              <a:solidFill>
                <a:schemeClr val="accent6">
                  <a:lumMod val="60000"/>
                  <a:lumOff val="40000"/>
                </a:schemeClr>
              </a:solidFill>
              <a:effectLst>
                <a:outerShdw blurRad="50000" dist="50800" dir="7500000" algn="tl">
                  <a:srgbClr val="000000">
                    <a:shade val="5000"/>
                    <a:alpha val="35000"/>
                  </a:srgbClr>
                </a:outerShdw>
              </a:effectLst>
              <a:uLnTx/>
              <a:uFillTx/>
              <a:latin typeface="+mj-lt"/>
              <a:ea typeface="+mn-ea"/>
              <a:cs typeface="+mn-cs"/>
            </a:endParaRPr>
          </a:p>
        </p:txBody>
      </p:sp>
      <p:pic>
        <p:nvPicPr>
          <p:cNvPr id="7" name="Picture 3"/>
          <p:cNvPicPr>
            <a:picLocks noChangeAspect="1" noChangeArrowheads="1"/>
          </p:cNvPicPr>
          <p:nvPr/>
        </p:nvPicPr>
        <p:blipFill>
          <a:blip r:embed="rId2"/>
          <a:srcRect/>
          <a:stretch>
            <a:fillRect/>
          </a:stretch>
        </p:blipFill>
        <p:spPr bwMode="auto">
          <a:xfrm>
            <a:off x="10599100" y="140696"/>
            <a:ext cx="686740" cy="758090"/>
          </a:xfrm>
          <a:prstGeom prst="rect">
            <a:avLst/>
          </a:prstGeom>
          <a:noFill/>
          <a:ln w="9525">
            <a:solidFill>
              <a:schemeClr val="accent3">
                <a:lumMod val="75000"/>
              </a:schemeClr>
            </a:solidFill>
            <a:miter lim="800000"/>
            <a:headEnd/>
            <a:tailEnd/>
          </a:ln>
        </p:spPr>
      </p:pic>
      <p:sp>
        <p:nvSpPr>
          <p:cNvPr id="9" name="8 Rectángulo"/>
          <p:cNvSpPr/>
          <p:nvPr/>
        </p:nvSpPr>
        <p:spPr>
          <a:xfrm>
            <a:off x="2503918" y="3040071"/>
            <a:ext cx="6901338" cy="1660265"/>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5250" marR="0" lvl="0" algn="just" defTabSz="914400" rtl="0" eaLnBrk="1" fontAlgn="auto" latinLnBrk="0" hangingPunct="1">
              <a:lnSpc>
                <a:spcPct val="100000"/>
              </a:lnSpc>
              <a:spcBef>
                <a:spcPts val="0"/>
              </a:spcBef>
              <a:spcAft>
                <a:spcPts val="0"/>
              </a:spcAft>
              <a:buClrTx/>
              <a:buSzTx/>
              <a:buFontTx/>
              <a:buNone/>
              <a:tabLst/>
              <a:defRPr/>
            </a:pPr>
            <a:r>
              <a:rPr kumimoji="0" lang="es-ES" b="0" i="0" u="none" strike="noStrike" kern="1200" cap="none" spc="0" normalizeH="0" baseline="0" noProof="0" dirty="0">
                <a:ln>
                  <a:noFill/>
                </a:ln>
                <a:solidFill>
                  <a:schemeClr val="tx1"/>
                </a:solidFill>
                <a:effectLst/>
                <a:uLnTx/>
                <a:uFillTx/>
                <a:latin typeface="+mj-lt"/>
              </a:rPr>
              <a:t>Este propósito se refiere la </a:t>
            </a:r>
            <a:r>
              <a:rPr kumimoji="0" lang="es-ES" b="1" i="0" u="none" strike="noStrike" kern="1200" cap="none" spc="0" normalizeH="0" baseline="0" noProof="0" dirty="0" smtClean="0">
                <a:ln>
                  <a:noFill/>
                </a:ln>
                <a:solidFill>
                  <a:schemeClr val="tx1"/>
                </a:solidFill>
                <a:effectLst/>
                <a:uLnTx/>
                <a:uFillTx/>
                <a:latin typeface="+mj-lt"/>
              </a:rPr>
              <a:t>Unidad </a:t>
            </a:r>
            <a:r>
              <a:rPr kumimoji="0" lang="es-ES" b="1" i="0" u="none" strike="noStrike" kern="1200" cap="none" spc="0" normalizeH="0" baseline="0" noProof="0" dirty="0">
                <a:ln>
                  <a:noFill/>
                </a:ln>
                <a:solidFill>
                  <a:schemeClr val="tx1"/>
                </a:solidFill>
                <a:effectLst/>
                <a:uLnTx/>
                <a:uFillTx/>
                <a:latin typeface="+mj-lt"/>
              </a:rPr>
              <a:t>de </a:t>
            </a:r>
            <a:r>
              <a:rPr kumimoji="0" lang="es-ES" b="1" i="0" u="none" strike="noStrike" kern="1200" cap="none" spc="0" normalizeH="0" baseline="0" noProof="0" dirty="0" smtClean="0">
                <a:ln>
                  <a:noFill/>
                </a:ln>
                <a:solidFill>
                  <a:schemeClr val="tx1"/>
                </a:solidFill>
                <a:effectLst/>
                <a:uLnTx/>
                <a:uFillTx/>
                <a:latin typeface="+mj-lt"/>
              </a:rPr>
              <a:t>Competencia 3: </a:t>
            </a:r>
            <a:r>
              <a:rPr kumimoji="0" lang="es-MX" b="1" i="0" u="none" strike="noStrike" kern="1200" cap="none" spc="0" normalizeH="0" baseline="0" noProof="0" dirty="0" smtClean="0">
                <a:ln>
                  <a:noFill/>
                </a:ln>
                <a:solidFill>
                  <a:schemeClr val="tx1"/>
                </a:solidFill>
                <a:effectLst/>
                <a:uLnTx/>
                <a:uFillTx/>
                <a:latin typeface="+mj-lt"/>
              </a:rPr>
              <a:t>Intermediación </a:t>
            </a:r>
            <a:r>
              <a:rPr kumimoji="0" lang="es-MX" b="1" i="0" u="none" strike="noStrike" kern="1200" cap="none" spc="0" normalizeH="0" baseline="0" noProof="0" dirty="0">
                <a:ln>
                  <a:noFill/>
                </a:ln>
                <a:solidFill>
                  <a:schemeClr val="tx1"/>
                </a:solidFill>
                <a:effectLst/>
                <a:uLnTx/>
                <a:uFillTx/>
                <a:latin typeface="+mj-lt"/>
              </a:rPr>
              <a:t>financiera </a:t>
            </a:r>
            <a:r>
              <a:rPr kumimoji="0" lang="es-MX" b="1" i="0" u="none" strike="noStrike" kern="1200" cap="none" spc="0" normalizeH="0" baseline="0" noProof="0" dirty="0" smtClean="0">
                <a:ln>
                  <a:noFill/>
                </a:ln>
                <a:solidFill>
                  <a:schemeClr val="tx1"/>
                </a:solidFill>
                <a:effectLst/>
                <a:uLnTx/>
                <a:uFillTx/>
                <a:latin typeface="+mj-lt"/>
              </a:rPr>
              <a:t>bancaria. </a:t>
            </a:r>
            <a:endParaRPr kumimoji="0" lang="es-MX" b="1" i="0" u="none" strike="noStrike" kern="1200" cap="none" spc="0" normalizeH="0" baseline="0" noProof="0" dirty="0">
              <a:ln>
                <a:noFill/>
              </a:ln>
              <a:solidFill>
                <a:schemeClr val="tx1"/>
              </a:solidFill>
              <a:effectLst/>
              <a:uLnTx/>
              <a:uFillTx/>
              <a:latin typeface="+mj-lt"/>
            </a:endParaRPr>
          </a:p>
          <a:p>
            <a:pPr marL="95250" lvl="0" algn="just">
              <a:defRPr/>
            </a:pPr>
            <a:r>
              <a:rPr kumimoji="0" lang="es-MX" b="0" i="0" u="none" strike="noStrike" kern="1200" cap="none" spc="0" normalizeH="0" baseline="0" noProof="0" dirty="0">
                <a:ln>
                  <a:noFill/>
                </a:ln>
                <a:solidFill>
                  <a:schemeClr val="tx1"/>
                </a:solidFill>
                <a:effectLst/>
                <a:uLnTx/>
                <a:uFillTx/>
                <a:latin typeface="+mj-lt"/>
              </a:rPr>
              <a:t> El tema a desarrollar en el presente material es el</a:t>
            </a:r>
            <a:r>
              <a:rPr lang="es-MX" b="1" dirty="0">
                <a:solidFill>
                  <a:schemeClr val="tx1"/>
                </a:solidFill>
                <a:latin typeface="+mj-lt"/>
              </a:rPr>
              <a:t> </a:t>
            </a:r>
            <a:r>
              <a:rPr lang="es-MX" b="1" dirty="0" smtClean="0">
                <a:solidFill>
                  <a:schemeClr val="tx1"/>
                </a:solidFill>
                <a:latin typeface="+mj-lt"/>
              </a:rPr>
              <a:t>3.3. Instituciones de Banca de Desarrollo,</a:t>
            </a:r>
            <a:r>
              <a:rPr kumimoji="0" lang="es-MX" b="0" i="0" u="none" strike="noStrike" kern="1200" cap="none" spc="0" normalizeH="0" baseline="0" noProof="0" dirty="0" smtClean="0">
                <a:ln>
                  <a:noFill/>
                </a:ln>
                <a:solidFill>
                  <a:schemeClr val="tx1"/>
                </a:solidFill>
                <a:effectLst/>
                <a:uLnTx/>
                <a:uFillTx/>
                <a:latin typeface="+mj-lt"/>
              </a:rPr>
              <a:t> </a:t>
            </a:r>
            <a:r>
              <a:rPr kumimoji="0" lang="es-MX" b="0" i="0" u="none" strike="noStrike" kern="1200" cap="none" spc="0" normalizeH="0" baseline="0" noProof="0" dirty="0">
                <a:ln>
                  <a:noFill/>
                </a:ln>
                <a:solidFill>
                  <a:schemeClr val="tx1"/>
                </a:solidFill>
                <a:effectLst/>
                <a:uLnTx/>
                <a:uFillTx/>
                <a:latin typeface="+mj-lt"/>
              </a:rPr>
              <a:t>y el tiempo destinado para su desarrollo es de 2 clases.</a:t>
            </a:r>
          </a:p>
        </p:txBody>
      </p:sp>
      <p:sp>
        <p:nvSpPr>
          <p:cNvPr id="6" name="5 Rectángulo"/>
          <p:cNvSpPr/>
          <p:nvPr/>
        </p:nvSpPr>
        <p:spPr>
          <a:xfrm>
            <a:off x="2423591" y="4815545"/>
            <a:ext cx="7981649" cy="1720341"/>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5250" lvl="0" algn="just">
              <a:defRPr/>
            </a:pPr>
            <a:r>
              <a:rPr lang="es-MX" b="1" u="sng" dirty="0">
                <a:solidFill>
                  <a:schemeClr val="tx1"/>
                </a:solidFill>
                <a:effectLst>
                  <a:outerShdw blurRad="38100" dist="38100" dir="2700000" algn="tl">
                    <a:srgbClr val="000000">
                      <a:alpha val="43137"/>
                    </a:srgbClr>
                  </a:outerShdw>
                </a:effectLst>
                <a:latin typeface="+mj-lt"/>
              </a:rPr>
              <a:t>Guía para el uso del presente material:</a:t>
            </a:r>
            <a:r>
              <a:rPr kumimoji="0" lang="es-MX" b="0" i="0" u="none" strike="noStrike" kern="1200" cap="none" spc="0" normalizeH="0" baseline="0" noProof="0" dirty="0" smtClean="0">
                <a:ln>
                  <a:noFill/>
                </a:ln>
                <a:solidFill>
                  <a:schemeClr val="tx1"/>
                </a:solidFill>
                <a:effectLst/>
                <a:uLnTx/>
                <a:uFillTx/>
                <a:latin typeface="+mj-lt"/>
              </a:rPr>
              <a:t> Esta presentación </a:t>
            </a:r>
            <a:r>
              <a:rPr kumimoji="0" lang="es-ES" b="0" i="0" u="none" strike="noStrike" kern="1200" cap="none" spc="0" normalizeH="0" baseline="0" noProof="0" dirty="0">
                <a:ln>
                  <a:noFill/>
                </a:ln>
                <a:solidFill>
                  <a:schemeClr val="tx1"/>
                </a:solidFill>
                <a:effectLst/>
                <a:uLnTx/>
                <a:uFillTx/>
                <a:latin typeface="+mj-lt"/>
              </a:rPr>
              <a:t>cuenta con un sistema de almacenaje con dimensiones y materiales adecuados: </a:t>
            </a:r>
            <a:r>
              <a:rPr kumimoji="0" lang="es-ES" b="1" i="0" u="none" strike="noStrike" kern="1200" cap="none" spc="0" normalizeH="0" baseline="0" noProof="0" dirty="0">
                <a:ln>
                  <a:noFill/>
                </a:ln>
                <a:solidFill>
                  <a:schemeClr val="tx1"/>
                </a:solidFill>
                <a:effectLst/>
                <a:uLnTx/>
                <a:uFillTx/>
                <a:latin typeface="+mj-lt"/>
              </a:rPr>
              <a:t>Microsoft PowerPoint 2016. </a:t>
            </a:r>
            <a:r>
              <a:rPr kumimoji="0" lang="es-ES" b="0" i="0" u="none" strike="noStrike" kern="1200" cap="none" spc="0" normalizeH="0" baseline="0" noProof="0" dirty="0">
                <a:ln>
                  <a:noFill/>
                </a:ln>
                <a:solidFill>
                  <a:schemeClr val="tx1"/>
                </a:solidFill>
                <a:effectLst/>
                <a:uLnTx/>
                <a:uFillTx/>
                <a:latin typeface="+mj-lt"/>
              </a:rPr>
              <a:t>Está</a:t>
            </a:r>
            <a:r>
              <a:rPr kumimoji="0" lang="es-MX" b="0" i="0" u="none" strike="noStrike" kern="1200" cap="none" spc="0" normalizeH="0" baseline="0" noProof="0" dirty="0">
                <a:ln>
                  <a:noFill/>
                </a:ln>
                <a:solidFill>
                  <a:schemeClr val="tx1"/>
                </a:solidFill>
                <a:effectLst/>
                <a:uLnTx/>
                <a:uFillTx/>
                <a:latin typeface="+mj-lt"/>
              </a:rPr>
              <a:t> </a:t>
            </a:r>
            <a:r>
              <a:rPr kumimoji="0" lang="es-MX" b="0" i="0" u="none" strike="noStrike" kern="1200" cap="none" spc="0" normalizeH="0" baseline="0" noProof="0" dirty="0" smtClean="0">
                <a:ln>
                  <a:noFill/>
                </a:ln>
                <a:solidFill>
                  <a:schemeClr val="tx1"/>
                </a:solidFill>
                <a:effectLst/>
                <a:uLnTx/>
                <a:uFillTx/>
                <a:latin typeface="+mj-lt"/>
              </a:rPr>
              <a:t>diseñada </a:t>
            </a:r>
            <a:r>
              <a:rPr kumimoji="0" lang="es-MX" b="0" i="0" u="none" strike="noStrike" kern="1200" cap="none" spc="0" normalizeH="0" baseline="0" noProof="0" dirty="0">
                <a:ln>
                  <a:noFill/>
                </a:ln>
                <a:solidFill>
                  <a:schemeClr val="tx1"/>
                </a:solidFill>
                <a:effectLst/>
                <a:uLnTx/>
                <a:uFillTx/>
                <a:latin typeface="+mj-lt"/>
              </a:rPr>
              <a:t>en forma clara y sencilla, y presenta lo más sobresaliente respecto al tema </a:t>
            </a:r>
            <a:r>
              <a:rPr kumimoji="0" lang="es-MX" b="1" i="0" u="none" strike="noStrike" kern="1200" cap="none" spc="0" normalizeH="0" baseline="0" noProof="0" dirty="0" smtClean="0">
                <a:ln>
                  <a:noFill/>
                </a:ln>
                <a:solidFill>
                  <a:schemeClr val="tx1"/>
                </a:solidFill>
                <a:effectLst/>
                <a:uLnTx/>
                <a:uFillTx/>
                <a:latin typeface="+mj-lt"/>
              </a:rPr>
              <a:t>3.3. </a:t>
            </a:r>
            <a:r>
              <a:rPr lang="es-MX" b="1" dirty="0">
                <a:solidFill>
                  <a:schemeClr val="tx1"/>
                </a:solidFill>
                <a:latin typeface="+mj-lt"/>
              </a:rPr>
              <a:t>Instituciones de Banca de </a:t>
            </a:r>
            <a:r>
              <a:rPr lang="es-MX" b="1" dirty="0" smtClean="0">
                <a:solidFill>
                  <a:schemeClr val="tx1"/>
                </a:solidFill>
                <a:latin typeface="+mj-lt"/>
              </a:rPr>
              <a:t>Desarrollo, </a:t>
            </a:r>
            <a:r>
              <a:rPr lang="es-MX" dirty="0" smtClean="0">
                <a:solidFill>
                  <a:schemeClr val="tx1"/>
                </a:solidFill>
                <a:latin typeface="+mj-lt"/>
                <a:cs typeface="Calibri" panose="020F0502020204030204" pitchFamily="34" charset="0"/>
              </a:rPr>
              <a:t>contemplado </a:t>
            </a:r>
            <a:r>
              <a:rPr lang="es-MX" dirty="0">
                <a:solidFill>
                  <a:schemeClr val="tx1"/>
                </a:solidFill>
                <a:latin typeface="+mj-lt"/>
                <a:cs typeface="Calibri" panose="020F0502020204030204" pitchFamily="34" charset="0"/>
              </a:rPr>
              <a:t>en la Unidad de </a:t>
            </a:r>
            <a:r>
              <a:rPr lang="es-MX" dirty="0" smtClean="0">
                <a:solidFill>
                  <a:schemeClr val="tx1"/>
                </a:solidFill>
                <a:latin typeface="+mj-lt"/>
                <a:cs typeface="Calibri" panose="020F0502020204030204" pitchFamily="34" charset="0"/>
              </a:rPr>
              <a:t>Competencia </a:t>
            </a:r>
            <a:r>
              <a:rPr lang="es-MX" dirty="0" smtClean="0">
                <a:solidFill>
                  <a:schemeClr val="tx1"/>
                </a:solidFill>
                <a:latin typeface="+mj-lt"/>
                <a:cs typeface="Calibri" panose="020F0502020204030204" pitchFamily="34" charset="0"/>
              </a:rPr>
              <a:t>3.</a:t>
            </a:r>
            <a:endParaRPr kumimoji="0" lang="es-MX" b="1" i="0" u="none" strike="noStrike" kern="1200" cap="none" spc="0" normalizeH="0" baseline="0" noProof="0" dirty="0">
              <a:ln>
                <a:noFill/>
              </a:ln>
              <a:solidFill>
                <a:schemeClr val="tx1"/>
              </a:solidFill>
              <a:uLnTx/>
              <a:uFillTx/>
              <a:latin typeface="+mj-lt"/>
            </a:endParaRPr>
          </a:p>
        </p:txBody>
      </p:sp>
    </p:spTree>
    <p:extLst>
      <p:ext uri="{BB962C8B-B14F-4D97-AF65-F5344CB8AC3E}">
        <p14:creationId xmlns:p14="http://schemas.microsoft.com/office/powerpoint/2010/main" val="11849709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Effect>
                      <a14:brightnessContrast bright="-40000" contrast="-40000"/>
                    </a14:imgEffect>
                  </a14:imgLayer>
                </a14:imgProps>
              </a:ext>
            </a:extLst>
          </a:blip>
          <a:srcRect t="6675" b="17756"/>
          <a:stretch/>
        </p:blipFill>
        <p:spPr>
          <a:xfrm>
            <a:off x="0" y="1"/>
            <a:ext cx="12192000" cy="68639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pic>
      <p:sp>
        <p:nvSpPr>
          <p:cNvPr id="3" name="Título 1"/>
          <p:cNvSpPr txBox="1">
            <a:spLocks/>
          </p:cNvSpPr>
          <p:nvPr/>
        </p:nvSpPr>
        <p:spPr>
          <a:xfrm>
            <a:off x="2295578" y="2600696"/>
            <a:ext cx="7600864" cy="1520042"/>
          </a:xfrm>
          <a:prstGeom prst="rect">
            <a:avLst/>
          </a:prstGeom>
        </p:spPr>
        <p:txBody>
          <a:bodyPr anchor="ctr">
            <a:noAutofit/>
          </a:bodyPr>
          <a:lst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a:lstStyle>
          <a:p>
            <a:r>
              <a:rPr lang="es-MX" sz="4000" dirty="0" smtClean="0"/>
              <a:t>Intermediación financiera</a:t>
            </a:r>
            <a:endParaRPr lang="es-MX" sz="4000" dirty="0"/>
          </a:p>
        </p:txBody>
      </p:sp>
      <p:sp>
        <p:nvSpPr>
          <p:cNvPr id="4" name="Marcador de número de diapositiva 3"/>
          <p:cNvSpPr>
            <a:spLocks noGrp="1"/>
          </p:cNvSpPr>
          <p:nvPr>
            <p:ph type="sldNum" sz="quarter" idx="12"/>
          </p:nvPr>
        </p:nvSpPr>
        <p:spPr/>
        <p:txBody>
          <a:bodyPr/>
          <a:lstStyle/>
          <a:p>
            <a:fld id="{DB5E9673-668A-4278-918F-710DC416776E}" type="slidenum">
              <a:rPr lang="es-MX" smtClean="0"/>
              <a:t>7</a:t>
            </a:fld>
            <a:endParaRPr lang="es-MX"/>
          </a:p>
        </p:txBody>
      </p:sp>
    </p:spTree>
    <p:extLst>
      <p:ext uri="{BB962C8B-B14F-4D97-AF65-F5344CB8AC3E}">
        <p14:creationId xmlns:p14="http://schemas.microsoft.com/office/powerpoint/2010/main" val="3369521848"/>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371" name="AutoShape 18"/>
          <p:cNvCxnSpPr>
            <a:cxnSpLocks noChangeShapeType="1"/>
          </p:cNvCxnSpPr>
          <p:nvPr/>
        </p:nvCxnSpPr>
        <p:spPr bwMode="auto">
          <a:xfrm>
            <a:off x="3575720" y="2709863"/>
            <a:ext cx="0" cy="359568"/>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 name="1 Marcador de número de diapositiva"/>
          <p:cNvSpPr>
            <a:spLocks noGrp="1"/>
          </p:cNvSpPr>
          <p:nvPr>
            <p:ph type="sldNum" sz="quarter" idx="12"/>
          </p:nvPr>
        </p:nvSpPr>
        <p:spPr/>
        <p:txBody>
          <a:bodyPr/>
          <a:lstStyle/>
          <a:p>
            <a:pPr>
              <a:defRPr/>
            </a:pPr>
            <a:fld id="{5DF25B40-7E07-4C41-AFAB-23F0DCC00C4A}" type="slidenum">
              <a:rPr lang="es-ES" smtClean="0">
                <a:solidFill>
                  <a:schemeClr val="bg2">
                    <a:lumMod val="40000"/>
                    <a:lumOff val="60000"/>
                  </a:schemeClr>
                </a:solidFill>
              </a:rPr>
              <a:pPr>
                <a:defRPr/>
              </a:pPr>
              <a:t>8</a:t>
            </a:fld>
            <a:endParaRPr lang="es-ES" dirty="0">
              <a:solidFill>
                <a:schemeClr val="bg2">
                  <a:lumMod val="40000"/>
                  <a:lumOff val="60000"/>
                </a:schemeClr>
              </a:solidFill>
            </a:endParaRPr>
          </a:p>
        </p:txBody>
      </p:sp>
      <p:grpSp>
        <p:nvGrpSpPr>
          <p:cNvPr id="3" name="Grupo 2"/>
          <p:cNvGrpSpPr/>
          <p:nvPr/>
        </p:nvGrpSpPr>
        <p:grpSpPr>
          <a:xfrm>
            <a:off x="1775636" y="559250"/>
            <a:ext cx="8645049" cy="5884079"/>
            <a:chOff x="2063751" y="428626"/>
            <a:chExt cx="8378200" cy="5592662"/>
          </a:xfrm>
        </p:grpSpPr>
        <p:sp>
          <p:nvSpPr>
            <p:cNvPr id="15362" name="1 CuadroTexto"/>
            <p:cNvSpPr txBox="1">
              <a:spLocks noChangeArrowheads="1"/>
            </p:cNvSpPr>
            <p:nvPr/>
          </p:nvSpPr>
          <p:spPr bwMode="auto">
            <a:xfrm>
              <a:off x="2063751" y="1557339"/>
              <a:ext cx="2879725" cy="1152525"/>
            </a:xfrm>
            <a:prstGeom prst="rect">
              <a:avLst/>
            </a:prstGeom>
            <a:solidFill>
              <a:schemeClr val="accent1">
                <a:lumMod val="75000"/>
              </a:schemeClr>
            </a:solidFill>
            <a:ln w="9525">
              <a:solidFill>
                <a:schemeClr val="tx1"/>
              </a:solidFill>
              <a:miter lim="800000"/>
              <a:headEnd/>
              <a:tailEnd/>
            </a:ln>
            <a:extLst/>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_tradnl" sz="2000" dirty="0">
                  <a:latin typeface="Calibri" pitchFamily="34" charset="0"/>
                </a:rPr>
                <a:t>BANCARIA</a:t>
              </a:r>
              <a:endParaRPr lang="es-MX" sz="2000" dirty="0">
                <a:latin typeface="Calibri" pitchFamily="34" charset="0"/>
              </a:endParaRPr>
            </a:p>
          </p:txBody>
        </p:sp>
        <p:sp>
          <p:nvSpPr>
            <p:cNvPr id="15363" name="2 CuadroTexto"/>
            <p:cNvSpPr txBox="1">
              <a:spLocks noChangeArrowheads="1"/>
            </p:cNvSpPr>
            <p:nvPr/>
          </p:nvSpPr>
          <p:spPr bwMode="auto">
            <a:xfrm>
              <a:off x="4035425" y="428626"/>
              <a:ext cx="4376738" cy="461665"/>
            </a:xfrm>
            <a:prstGeom prst="rect">
              <a:avLst/>
            </a:prstGeom>
            <a:solidFill>
              <a:schemeClr val="accent1">
                <a:lumMod val="75000"/>
              </a:schemeClr>
            </a:solidFill>
            <a:ln w="38100">
              <a:solidFill>
                <a:schemeClr val="tx1"/>
              </a:solidFill>
              <a:miter lim="800000"/>
              <a:headEnd/>
              <a:tailEnd/>
            </a:ln>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_tradnl" sz="2400" dirty="0">
                  <a:latin typeface="Calibri" pitchFamily="34" charset="0"/>
                </a:rPr>
                <a:t>INTERMEDIACIÓN FINANCIERA</a:t>
              </a:r>
              <a:endParaRPr lang="es-MX" sz="2400" dirty="0">
                <a:latin typeface="Calibri" pitchFamily="34" charset="0"/>
              </a:endParaRPr>
            </a:p>
          </p:txBody>
        </p:sp>
        <p:sp>
          <p:nvSpPr>
            <p:cNvPr id="15364" name="3 CuadroTexto"/>
            <p:cNvSpPr txBox="1">
              <a:spLocks noChangeArrowheads="1"/>
            </p:cNvSpPr>
            <p:nvPr/>
          </p:nvSpPr>
          <p:spPr bwMode="auto">
            <a:xfrm>
              <a:off x="7464426" y="1557339"/>
              <a:ext cx="2879725" cy="1152525"/>
            </a:xfrm>
            <a:prstGeom prst="rect">
              <a:avLst/>
            </a:prstGeom>
            <a:solidFill>
              <a:schemeClr val="accent1">
                <a:lumMod val="75000"/>
              </a:schemeClr>
            </a:solidFill>
            <a:ln>
              <a:solidFill>
                <a:schemeClr val="tx1"/>
              </a:solidFill>
            </a:ln>
            <a:extLst/>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_tradnl" sz="2000" dirty="0">
                  <a:latin typeface="Calibri" pitchFamily="34" charset="0"/>
                </a:rPr>
                <a:t>NO BANCARIA</a:t>
              </a:r>
              <a:endParaRPr lang="es-MX" sz="2000" dirty="0">
                <a:latin typeface="Calibri" pitchFamily="34" charset="0"/>
              </a:endParaRPr>
            </a:p>
          </p:txBody>
        </p:sp>
        <p:sp>
          <p:nvSpPr>
            <p:cNvPr id="15365" name="4 CuadroTexto"/>
            <p:cNvSpPr txBox="1">
              <a:spLocks noChangeArrowheads="1"/>
            </p:cNvSpPr>
            <p:nvPr/>
          </p:nvSpPr>
          <p:spPr bwMode="auto">
            <a:xfrm>
              <a:off x="7345607" y="3325018"/>
              <a:ext cx="3096344" cy="2696270"/>
            </a:xfrm>
            <a:prstGeom prst="rect">
              <a:avLst/>
            </a:prstGeom>
            <a:solidFill>
              <a:schemeClr val="accent6">
                <a:lumMod val="75000"/>
              </a:schemeClr>
            </a:solidFill>
            <a:ln>
              <a:solidFill>
                <a:schemeClr val="tx1"/>
              </a:solidFill>
            </a:ln>
            <a:extLst/>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endParaRPr lang="es-ES" sz="1600" dirty="0">
                <a:latin typeface="Calibri" pitchFamily="34" charset="0"/>
              </a:endParaRPr>
            </a:p>
            <a:p>
              <a:pPr algn="ctr" eaLnBrk="1" hangingPunct="1"/>
              <a:endParaRPr lang="es-ES" sz="1600" dirty="0">
                <a:latin typeface="Calibri" pitchFamily="34" charset="0"/>
              </a:endParaRPr>
            </a:p>
            <a:p>
              <a:pPr algn="ctr" eaLnBrk="1" hangingPunct="1"/>
              <a:r>
                <a:rPr lang="es-ES" sz="1600" dirty="0">
                  <a:latin typeface="Calibri" pitchFamily="34" charset="0"/>
                </a:rPr>
                <a:t>Empresas de Factoraje Financiero</a:t>
              </a:r>
            </a:p>
            <a:p>
              <a:pPr algn="ctr" eaLnBrk="1" hangingPunct="1"/>
              <a:r>
                <a:rPr lang="es-ES" sz="1600" dirty="0">
                  <a:latin typeface="Calibri" pitchFamily="34" charset="0"/>
                </a:rPr>
                <a:t>Arrendadoras Financieras</a:t>
              </a:r>
            </a:p>
            <a:p>
              <a:pPr algn="ctr" eaLnBrk="1" hangingPunct="1"/>
              <a:r>
                <a:rPr lang="es-ES" sz="1600" dirty="0">
                  <a:latin typeface="Calibri" pitchFamily="34" charset="0"/>
                </a:rPr>
                <a:t>Uniones de Crédito</a:t>
              </a:r>
            </a:p>
            <a:p>
              <a:pPr algn="ctr" eaLnBrk="1" hangingPunct="1"/>
              <a:r>
                <a:rPr lang="es-ES" sz="1600" dirty="0">
                  <a:latin typeface="Calibri" pitchFamily="34" charset="0"/>
                </a:rPr>
                <a:t>Sociedades de Ahorro y Préstamo</a:t>
              </a:r>
            </a:p>
            <a:p>
              <a:pPr algn="ctr" eaLnBrk="1" hangingPunct="1"/>
              <a:r>
                <a:rPr lang="es-ES" sz="1600" dirty="0">
                  <a:latin typeface="Calibri" pitchFamily="34" charset="0"/>
                </a:rPr>
                <a:t>Almacenes Generales de Depósito</a:t>
              </a:r>
            </a:p>
            <a:p>
              <a:pPr algn="ctr" eaLnBrk="1" hangingPunct="1"/>
              <a:r>
                <a:rPr lang="es-ES" sz="1600" dirty="0">
                  <a:latin typeface="Calibri" pitchFamily="34" charset="0"/>
                </a:rPr>
                <a:t>Casas de Cambio</a:t>
              </a:r>
            </a:p>
            <a:p>
              <a:pPr algn="ctr" eaLnBrk="1" hangingPunct="1"/>
              <a:r>
                <a:rPr lang="es-ES" sz="1600" dirty="0">
                  <a:latin typeface="Calibri" pitchFamily="34" charset="0"/>
                </a:rPr>
                <a:t>Casas de Bolsa</a:t>
              </a:r>
            </a:p>
            <a:p>
              <a:pPr algn="ctr" eaLnBrk="1" hangingPunct="1"/>
              <a:r>
                <a:rPr lang="es-ES" sz="1600" dirty="0">
                  <a:latin typeface="Calibri" pitchFamily="34" charset="0"/>
                </a:rPr>
                <a:t>Instituciones de Seguros</a:t>
              </a:r>
            </a:p>
            <a:p>
              <a:pPr algn="ctr" eaLnBrk="1" hangingPunct="1"/>
              <a:r>
                <a:rPr lang="es-ES" sz="1600" dirty="0">
                  <a:latin typeface="Calibri" pitchFamily="34" charset="0"/>
                </a:rPr>
                <a:t>Instituciones de Fianzas</a:t>
              </a:r>
            </a:p>
            <a:p>
              <a:pPr algn="ctr" eaLnBrk="1" hangingPunct="1"/>
              <a:endParaRPr lang="es-MX" sz="1600" dirty="0">
                <a:latin typeface="Calibri" pitchFamily="34" charset="0"/>
              </a:endParaRPr>
            </a:p>
            <a:p>
              <a:pPr algn="ctr" eaLnBrk="1" hangingPunct="1"/>
              <a:endParaRPr lang="es-MX" sz="1600" dirty="0">
                <a:latin typeface="Calibri" pitchFamily="34" charset="0"/>
              </a:endParaRPr>
            </a:p>
          </p:txBody>
        </p:sp>
        <p:sp>
          <p:nvSpPr>
            <p:cNvPr id="15367" name="6 CuadroTexto"/>
            <p:cNvSpPr txBox="1">
              <a:spLocks noChangeArrowheads="1"/>
            </p:cNvSpPr>
            <p:nvPr/>
          </p:nvSpPr>
          <p:spPr bwMode="auto">
            <a:xfrm>
              <a:off x="2136156" y="3997946"/>
              <a:ext cx="2879725" cy="511175"/>
            </a:xfrm>
            <a:prstGeom prst="rect">
              <a:avLst/>
            </a:prstGeom>
            <a:solidFill>
              <a:schemeClr val="accent6">
                <a:lumMod val="75000"/>
              </a:schemeClr>
            </a:solidFill>
            <a:ln>
              <a:solidFill>
                <a:schemeClr val="tx1"/>
              </a:solidFill>
            </a:ln>
            <a:extLst/>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dirty="0">
                  <a:effectLst>
                    <a:outerShdw blurRad="38100" dist="38100" dir="2700000" algn="tl">
                      <a:srgbClr val="000000">
                        <a:alpha val="43137"/>
                      </a:srgbClr>
                    </a:outerShdw>
                  </a:effectLst>
                  <a:latin typeface="Calibri" pitchFamily="34" charset="0"/>
                </a:rPr>
                <a:t>Instituciones de Banca de Desarrollo</a:t>
              </a:r>
              <a:endParaRPr lang="es-MX" dirty="0">
                <a:effectLst>
                  <a:outerShdw blurRad="38100" dist="38100" dir="2700000" algn="tl">
                    <a:srgbClr val="000000">
                      <a:alpha val="43137"/>
                    </a:srgbClr>
                  </a:outerShdw>
                </a:effectLst>
                <a:latin typeface="Calibri" pitchFamily="34" charset="0"/>
              </a:endParaRPr>
            </a:p>
          </p:txBody>
        </p:sp>
        <p:sp>
          <p:nvSpPr>
            <p:cNvPr id="15368" name="7 CuadroTexto"/>
            <p:cNvSpPr txBox="1">
              <a:spLocks noChangeArrowheads="1"/>
            </p:cNvSpPr>
            <p:nvPr/>
          </p:nvSpPr>
          <p:spPr bwMode="auto">
            <a:xfrm>
              <a:off x="2136156" y="5013177"/>
              <a:ext cx="2879725" cy="684212"/>
            </a:xfrm>
            <a:prstGeom prst="rect">
              <a:avLst/>
            </a:prstGeom>
            <a:solidFill>
              <a:schemeClr val="accent1">
                <a:lumMod val="75000"/>
              </a:schemeClr>
            </a:solidFill>
            <a:ln>
              <a:solidFill>
                <a:schemeClr val="tx1"/>
              </a:solidFill>
            </a:ln>
            <a:extLst/>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sz="2000" dirty="0">
                  <a:effectLst>
                    <a:outerShdw blurRad="38100" dist="38100" dir="2700000" algn="tl">
                      <a:srgbClr val="000000">
                        <a:alpha val="43137"/>
                      </a:srgbClr>
                    </a:outerShdw>
                  </a:effectLst>
                  <a:latin typeface="Calibri" pitchFamily="34" charset="0"/>
                </a:rPr>
                <a:t>LEY DE INSTITUCIONES DE CRÉDITO.</a:t>
              </a:r>
              <a:endParaRPr lang="es-MX" sz="2000" dirty="0">
                <a:effectLst>
                  <a:outerShdw blurRad="38100" dist="38100" dir="2700000" algn="tl">
                    <a:srgbClr val="000000">
                      <a:alpha val="43137"/>
                    </a:srgbClr>
                  </a:outerShdw>
                </a:effectLst>
                <a:latin typeface="Calibri" pitchFamily="34" charset="0"/>
              </a:endParaRPr>
            </a:p>
          </p:txBody>
        </p:sp>
        <p:cxnSp>
          <p:nvCxnSpPr>
            <p:cNvPr id="15369" name="AutoShape 16"/>
            <p:cNvCxnSpPr>
              <a:cxnSpLocks noChangeShapeType="1"/>
              <a:stCxn id="15363" idx="1"/>
              <a:endCxn id="15362" idx="0"/>
            </p:cNvCxnSpPr>
            <p:nvPr/>
          </p:nvCxnSpPr>
          <p:spPr bwMode="auto">
            <a:xfrm rot="10800000" flipV="1">
              <a:off x="3503613" y="659458"/>
              <a:ext cx="531812" cy="897880"/>
            </a:xfrm>
            <a:prstGeom prst="bentConnector2">
              <a:avLst/>
            </a:prstGeom>
            <a:noFill/>
            <a:ln w="38100">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5370" name="AutoShape 17"/>
            <p:cNvCxnSpPr>
              <a:cxnSpLocks noChangeShapeType="1"/>
              <a:stCxn id="15363" idx="3"/>
              <a:endCxn id="15364" idx="0"/>
            </p:cNvCxnSpPr>
            <p:nvPr/>
          </p:nvCxnSpPr>
          <p:spPr bwMode="auto">
            <a:xfrm>
              <a:off x="8412164" y="659458"/>
              <a:ext cx="492125" cy="897880"/>
            </a:xfrm>
            <a:prstGeom prst="bentConnector2">
              <a:avLst/>
            </a:prstGeom>
            <a:noFill/>
            <a:ln w="38100">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5372" name="AutoShape 19"/>
            <p:cNvCxnSpPr>
              <a:cxnSpLocks noChangeShapeType="1"/>
            </p:cNvCxnSpPr>
            <p:nvPr/>
          </p:nvCxnSpPr>
          <p:spPr bwMode="auto">
            <a:xfrm>
              <a:off x="3575720" y="4509121"/>
              <a:ext cx="1" cy="504057"/>
            </a:xfrm>
            <a:prstGeom prst="straightConnector1">
              <a:avLst/>
            </a:prstGeom>
            <a:noFill/>
            <a:ln w="38100">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5373" name="AutoShape 20"/>
            <p:cNvCxnSpPr>
              <a:cxnSpLocks noChangeShapeType="1"/>
            </p:cNvCxnSpPr>
            <p:nvPr/>
          </p:nvCxnSpPr>
          <p:spPr bwMode="auto">
            <a:xfrm flipH="1">
              <a:off x="8904288" y="2708276"/>
              <a:ext cx="1" cy="616743"/>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6" name="6 CuadroTexto"/>
            <p:cNvSpPr txBox="1">
              <a:spLocks noChangeArrowheads="1"/>
            </p:cNvSpPr>
            <p:nvPr/>
          </p:nvSpPr>
          <p:spPr bwMode="auto">
            <a:xfrm>
              <a:off x="2132185" y="3069432"/>
              <a:ext cx="2879725" cy="511175"/>
            </a:xfrm>
            <a:prstGeom prst="rect">
              <a:avLst/>
            </a:prstGeom>
            <a:solidFill>
              <a:schemeClr val="accent6">
                <a:lumMod val="75000"/>
              </a:schemeClr>
            </a:solidFill>
            <a:ln>
              <a:solidFill>
                <a:schemeClr val="tx1"/>
              </a:solidFill>
            </a:ln>
            <a:extLst/>
          </p:spPr>
          <p:txBody>
            <a:bodyPr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s-ES" sz="1600" dirty="0">
                  <a:latin typeface="Calibri" pitchFamily="34" charset="0"/>
                </a:rPr>
                <a:t>Instituciones de Banca Múltiple</a:t>
              </a:r>
              <a:endParaRPr lang="es-MX" sz="1600" dirty="0">
                <a:latin typeface="Calibri" pitchFamily="34" charset="0"/>
              </a:endParaRPr>
            </a:p>
          </p:txBody>
        </p:sp>
        <p:cxnSp>
          <p:nvCxnSpPr>
            <p:cNvPr id="20" name="AutoShape 18"/>
            <p:cNvCxnSpPr>
              <a:cxnSpLocks noChangeShapeType="1"/>
            </p:cNvCxnSpPr>
            <p:nvPr/>
          </p:nvCxnSpPr>
          <p:spPr bwMode="auto">
            <a:xfrm>
              <a:off x="3575720" y="3645496"/>
              <a:ext cx="0" cy="359568"/>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516556536"/>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81943" y="628780"/>
            <a:ext cx="7208322" cy="634082"/>
          </a:xfrm>
          <a:noFill/>
          <a:ln>
            <a:noFill/>
          </a:ln>
        </p:spPr>
        <p:txBody>
          <a:bodyPr>
            <a:normAutofit/>
          </a:bodyPr>
          <a:lstStyle/>
          <a:p>
            <a:pPr algn="ctr"/>
            <a:r>
              <a:rPr lang="es-MX" sz="3600" cap="none" dirty="0">
                <a:ln w="0"/>
                <a:effectLst>
                  <a:outerShdw blurRad="38100" dist="19050" dir="2700000" algn="tl" rotWithShape="0">
                    <a:schemeClr val="dk1">
                      <a:alpha val="40000"/>
                    </a:schemeClr>
                  </a:outerShdw>
                </a:effectLst>
              </a:rPr>
              <a:t>I</a:t>
            </a:r>
            <a:r>
              <a:rPr lang="es-MX" sz="3600" cap="none" dirty="0" smtClean="0">
                <a:ln w="0"/>
                <a:effectLst>
                  <a:outerShdw blurRad="38100" dist="19050" dir="2700000" algn="tl" rotWithShape="0">
                    <a:schemeClr val="dk1">
                      <a:alpha val="40000"/>
                    </a:schemeClr>
                  </a:outerShdw>
                </a:effectLst>
              </a:rPr>
              <a:t>ntermediación </a:t>
            </a:r>
            <a:r>
              <a:rPr lang="es-MX" sz="3600" cap="none" dirty="0">
                <a:ln w="0"/>
                <a:effectLst>
                  <a:outerShdw blurRad="38100" dist="19050" dir="2700000" algn="tl" rotWithShape="0">
                    <a:schemeClr val="dk1">
                      <a:alpha val="40000"/>
                    </a:schemeClr>
                  </a:outerShdw>
                </a:effectLst>
              </a:rPr>
              <a:t>F</a:t>
            </a:r>
            <a:r>
              <a:rPr lang="es-MX" sz="3600" cap="none" dirty="0" smtClean="0">
                <a:ln w="0"/>
                <a:effectLst>
                  <a:outerShdw blurRad="38100" dist="19050" dir="2700000" algn="tl" rotWithShape="0">
                    <a:schemeClr val="dk1">
                      <a:alpha val="40000"/>
                    </a:schemeClr>
                  </a:outerShdw>
                </a:effectLst>
              </a:rPr>
              <a:t>inanciera  </a:t>
            </a:r>
            <a:endParaRPr lang="es-MX" sz="3600" cap="none" dirty="0">
              <a:ln w="0"/>
              <a:effectLst>
                <a:outerShdw blurRad="38100" dist="19050" dir="2700000" algn="tl" rotWithShape="0">
                  <a:schemeClr val="dk1">
                    <a:alpha val="40000"/>
                  </a:schemeClr>
                </a:outerShdw>
              </a:effectLst>
            </a:endParaRPr>
          </a:p>
        </p:txBody>
      </p:sp>
      <p:sp>
        <p:nvSpPr>
          <p:cNvPr id="3" name="2 Marcador de contenido"/>
          <p:cNvSpPr>
            <a:spLocks noGrp="1"/>
          </p:cNvSpPr>
          <p:nvPr>
            <p:ph idx="1"/>
          </p:nvPr>
        </p:nvSpPr>
        <p:spPr>
          <a:xfrm>
            <a:off x="1552353" y="1388843"/>
            <a:ext cx="9303489" cy="4525963"/>
          </a:xfrm>
          <a:solidFill>
            <a:schemeClr val="bg2">
              <a:lumMod val="60000"/>
              <a:lumOff val="40000"/>
            </a:schemeClr>
          </a:solidFill>
          <a:ln>
            <a:solidFill>
              <a:schemeClr val="tx1"/>
            </a:solidFill>
          </a:ln>
        </p:spPr>
        <p:style>
          <a:lnRef idx="2">
            <a:schemeClr val="accent2"/>
          </a:lnRef>
          <a:fillRef idx="1">
            <a:schemeClr val="lt1"/>
          </a:fillRef>
          <a:effectRef idx="0">
            <a:schemeClr val="accent2"/>
          </a:effectRef>
          <a:fontRef idx="minor">
            <a:schemeClr val="dk1"/>
          </a:fontRef>
        </p:style>
        <p:txBody>
          <a:bodyPr>
            <a:normAutofit/>
          </a:bodyPr>
          <a:lstStyle/>
          <a:p>
            <a:pPr marL="177800" indent="0" algn="just">
              <a:buNone/>
            </a:pPr>
            <a:r>
              <a:rPr lang="es-MX" sz="2400" dirty="0">
                <a:solidFill>
                  <a:schemeClr val="tx1"/>
                </a:solidFill>
                <a:latin typeface="+mj-lt"/>
                <a:cs typeface="Arial" charset="0"/>
              </a:rPr>
              <a:t>Las instituciones de crédito son de vital importancia para el desarrollo económico de una sociedad, ya que fungen como grandes receptoras y canalizadoras de recursos. Por una parte, reciben créditos del público ahorrador y, por otra, colocan esos recursos mediante el otorgamiento de créditos a las personas físicas, a las empresas o al gobierno.</a:t>
            </a:r>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pPr>
                <a:defRPr/>
              </a:pPr>
              <a:t>9</a:t>
            </a:fld>
            <a:endParaRPr lang="es-ES" dirty="0"/>
          </a:p>
        </p:txBody>
      </p:sp>
      <p:pic>
        <p:nvPicPr>
          <p:cNvPr id="5" name="Imagen 4"/>
          <p:cNvPicPr>
            <a:picLocks noChangeAspect="1"/>
          </p:cNvPicPr>
          <p:nvPr/>
        </p:nvPicPr>
        <p:blipFill>
          <a:blip r:embed="rId2"/>
          <a:stretch>
            <a:fillRect/>
          </a:stretch>
        </p:blipFill>
        <p:spPr>
          <a:xfrm>
            <a:off x="2052075" y="4348227"/>
            <a:ext cx="8084267" cy="2499118"/>
          </a:xfrm>
          <a:prstGeom prst="rect">
            <a:avLst/>
          </a:prstGeom>
          <a:ln>
            <a:noFill/>
          </a:ln>
          <a:effectLst>
            <a:softEdge rad="112500"/>
          </a:effectLst>
        </p:spPr>
      </p:pic>
    </p:spTree>
    <p:extLst>
      <p:ext uri="{BB962C8B-B14F-4D97-AF65-F5344CB8AC3E}">
        <p14:creationId xmlns:p14="http://schemas.microsoft.com/office/powerpoint/2010/main" val="2382686248"/>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TM04033921[[fn=Damasco]]</Template>
  <TotalTime>1088</TotalTime>
  <Words>2827</Words>
  <Application>Microsoft Office PowerPoint</Application>
  <PresentationFormat>Panorámica</PresentationFormat>
  <Paragraphs>290</Paragraphs>
  <Slides>44</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44</vt:i4>
      </vt:variant>
    </vt:vector>
  </HeadingPairs>
  <TitlesOfParts>
    <vt:vector size="53" baseType="lpstr">
      <vt:lpstr>Arial</vt:lpstr>
      <vt:lpstr>Bernard MT Condensed</vt:lpstr>
      <vt:lpstr>Bookman Old Style</vt:lpstr>
      <vt:lpstr>Calibri</vt:lpstr>
      <vt:lpstr>Rockwell</vt:lpstr>
      <vt:lpstr>Times New Roman</vt:lpstr>
      <vt:lpstr>Wingdings</vt:lpstr>
      <vt:lpstr>Wingdings 3</vt:lpstr>
      <vt:lpstr>Damask</vt:lpstr>
      <vt:lpstr>Presentación de PowerPoint</vt:lpstr>
      <vt:lpstr>Presentación de PowerPoint</vt:lpstr>
      <vt:lpstr> FACULTAD DE ECONOMÍA LICENCIATURA EN ACTUARÍA </vt:lpstr>
      <vt:lpstr>GUIÓN EXPLICATIVO (Justificación Académica)  Propósito de la Unidad de Aprendizaje Propósito de la Unidad de Competencia  Guía de uso del presente material</vt:lpstr>
      <vt:lpstr> FACULTAD DE ECONOMÍA LICENCIATURA EN ACTUARÍA </vt:lpstr>
      <vt:lpstr> FACULTAD DE ECONOMÍA LICENCIATURA EN ACTUARÍA </vt:lpstr>
      <vt:lpstr>Presentación de PowerPoint</vt:lpstr>
      <vt:lpstr>Presentación de PowerPoint</vt:lpstr>
      <vt:lpstr>Intermediación Financiera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Gabriela_Pc</dc:creator>
  <cp:lastModifiedBy>Gabriela_Pc</cp:lastModifiedBy>
  <cp:revision>72</cp:revision>
  <dcterms:created xsi:type="dcterms:W3CDTF">2018-09-23T17:50:30Z</dcterms:created>
  <dcterms:modified xsi:type="dcterms:W3CDTF">2018-09-28T02:11:53Z</dcterms:modified>
</cp:coreProperties>
</file>