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92" d="100"/>
          <a:sy n="92" d="100"/>
        </p:scale>
        <p:origin x="25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p:txBody>
          <a:bodyPr/>
          <a:lstStyle/>
          <a:p>
            <a:fld id="{1A66EA84-1364-40C7-888C-FE023A187EB1}" type="datetimeFigureOut">
              <a:rPr lang="en-US" smtClean="0"/>
              <a:t>9/28/2018</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5A7DCF4-BEF5-45EF-986F-6C6C1A0FD46C}" type="slidenum">
              <a:rPr lang="en-US" smtClean="0"/>
              <a:t>‹Nº›</a:t>
            </a:fld>
            <a:endParaRPr lang="en-US"/>
          </a:p>
        </p:txBody>
      </p:sp>
    </p:spTree>
    <p:extLst>
      <p:ext uri="{BB962C8B-B14F-4D97-AF65-F5344CB8AC3E}">
        <p14:creationId xmlns:p14="http://schemas.microsoft.com/office/powerpoint/2010/main" val="1100171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1A66EA84-1364-40C7-888C-FE023A187EB1}" type="datetimeFigureOut">
              <a:rPr lang="en-US" smtClean="0"/>
              <a:t>9/28/2018</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5A7DCF4-BEF5-45EF-986F-6C6C1A0FD46C}" type="slidenum">
              <a:rPr lang="en-US" smtClean="0"/>
              <a:t>‹Nº›</a:t>
            </a:fld>
            <a:endParaRPr lang="en-US"/>
          </a:p>
        </p:txBody>
      </p:sp>
    </p:spTree>
    <p:extLst>
      <p:ext uri="{BB962C8B-B14F-4D97-AF65-F5344CB8AC3E}">
        <p14:creationId xmlns:p14="http://schemas.microsoft.com/office/powerpoint/2010/main" val="2259286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1A66EA84-1364-40C7-888C-FE023A187EB1}" type="datetimeFigureOut">
              <a:rPr lang="en-US" smtClean="0"/>
              <a:t>9/28/2018</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5A7DCF4-BEF5-45EF-986F-6C6C1A0FD46C}" type="slidenum">
              <a:rPr lang="en-US" smtClean="0"/>
              <a:t>‹Nº›</a:t>
            </a:fld>
            <a:endParaRPr lang="en-US"/>
          </a:p>
        </p:txBody>
      </p:sp>
    </p:spTree>
    <p:extLst>
      <p:ext uri="{BB962C8B-B14F-4D97-AF65-F5344CB8AC3E}">
        <p14:creationId xmlns:p14="http://schemas.microsoft.com/office/powerpoint/2010/main" val="624828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1A66EA84-1364-40C7-888C-FE023A187EB1}" type="datetimeFigureOut">
              <a:rPr lang="en-US" smtClean="0"/>
              <a:t>9/28/2018</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5A7DCF4-BEF5-45EF-986F-6C6C1A0FD46C}" type="slidenum">
              <a:rPr lang="en-US" smtClean="0"/>
              <a:t>‹Nº›</a:t>
            </a:fld>
            <a:endParaRPr lang="en-US"/>
          </a:p>
        </p:txBody>
      </p:sp>
    </p:spTree>
    <p:extLst>
      <p:ext uri="{BB962C8B-B14F-4D97-AF65-F5344CB8AC3E}">
        <p14:creationId xmlns:p14="http://schemas.microsoft.com/office/powerpoint/2010/main" val="2823639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1A66EA84-1364-40C7-888C-FE023A187EB1}" type="datetimeFigureOut">
              <a:rPr lang="en-US" smtClean="0"/>
              <a:t>9/28/2018</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D5A7DCF4-BEF5-45EF-986F-6C6C1A0FD46C}" type="slidenum">
              <a:rPr lang="en-US" smtClean="0"/>
              <a:t>‹Nº›</a:t>
            </a:fld>
            <a:endParaRPr lang="en-US"/>
          </a:p>
        </p:txBody>
      </p:sp>
    </p:spTree>
    <p:extLst>
      <p:ext uri="{BB962C8B-B14F-4D97-AF65-F5344CB8AC3E}">
        <p14:creationId xmlns:p14="http://schemas.microsoft.com/office/powerpoint/2010/main" val="470454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1A66EA84-1364-40C7-888C-FE023A187EB1}" type="datetimeFigureOut">
              <a:rPr lang="en-US" smtClean="0"/>
              <a:t>9/28/2018</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D5A7DCF4-BEF5-45EF-986F-6C6C1A0FD46C}" type="slidenum">
              <a:rPr lang="en-US" smtClean="0"/>
              <a:t>‹Nº›</a:t>
            </a:fld>
            <a:endParaRPr lang="en-US"/>
          </a:p>
        </p:txBody>
      </p:sp>
    </p:spTree>
    <p:extLst>
      <p:ext uri="{BB962C8B-B14F-4D97-AF65-F5344CB8AC3E}">
        <p14:creationId xmlns:p14="http://schemas.microsoft.com/office/powerpoint/2010/main" val="2619381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1A66EA84-1364-40C7-888C-FE023A187EB1}" type="datetimeFigureOut">
              <a:rPr lang="en-US" smtClean="0"/>
              <a:t>9/28/2018</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D5A7DCF4-BEF5-45EF-986F-6C6C1A0FD46C}" type="slidenum">
              <a:rPr lang="en-US" smtClean="0"/>
              <a:t>‹Nº›</a:t>
            </a:fld>
            <a:endParaRPr lang="en-US"/>
          </a:p>
        </p:txBody>
      </p:sp>
    </p:spTree>
    <p:extLst>
      <p:ext uri="{BB962C8B-B14F-4D97-AF65-F5344CB8AC3E}">
        <p14:creationId xmlns:p14="http://schemas.microsoft.com/office/powerpoint/2010/main" val="4257204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1A66EA84-1364-40C7-888C-FE023A187EB1}" type="datetimeFigureOut">
              <a:rPr lang="en-US" smtClean="0"/>
              <a:t>9/28/2018</a:t>
            </a:fld>
            <a:endParaRPr lang="en-US"/>
          </a:p>
        </p:txBody>
      </p:sp>
      <p:sp>
        <p:nvSpPr>
          <p:cNvPr id="4" name="Marcador de pie de página 3"/>
          <p:cNvSpPr>
            <a:spLocks noGrp="1"/>
          </p:cNvSpPr>
          <p:nvPr>
            <p:ph type="ftr" sz="quarter" idx="11"/>
          </p:nvPr>
        </p:nvSpPr>
        <p:spPr/>
        <p:txBody>
          <a:bodyPr/>
          <a:lstStyle/>
          <a:p>
            <a:endParaRPr lang="en-US"/>
          </a:p>
        </p:txBody>
      </p:sp>
      <p:sp>
        <p:nvSpPr>
          <p:cNvPr id="5" name="Marcador de número de diapositiva 4"/>
          <p:cNvSpPr>
            <a:spLocks noGrp="1"/>
          </p:cNvSpPr>
          <p:nvPr>
            <p:ph type="sldNum" sz="quarter" idx="12"/>
          </p:nvPr>
        </p:nvSpPr>
        <p:spPr/>
        <p:txBody>
          <a:bodyPr/>
          <a:lstStyle/>
          <a:p>
            <a:fld id="{D5A7DCF4-BEF5-45EF-986F-6C6C1A0FD46C}" type="slidenum">
              <a:rPr lang="en-US" smtClean="0"/>
              <a:t>‹Nº›</a:t>
            </a:fld>
            <a:endParaRPr lang="en-US"/>
          </a:p>
        </p:txBody>
      </p:sp>
    </p:spTree>
    <p:extLst>
      <p:ext uri="{BB962C8B-B14F-4D97-AF65-F5344CB8AC3E}">
        <p14:creationId xmlns:p14="http://schemas.microsoft.com/office/powerpoint/2010/main" val="781824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A66EA84-1364-40C7-888C-FE023A187EB1}" type="datetimeFigureOut">
              <a:rPr lang="en-US" smtClean="0"/>
              <a:t>9/28/2018</a:t>
            </a:fld>
            <a:endParaRPr lang="en-US"/>
          </a:p>
        </p:txBody>
      </p:sp>
      <p:sp>
        <p:nvSpPr>
          <p:cNvPr id="3" name="Marcador de pie de página 2"/>
          <p:cNvSpPr>
            <a:spLocks noGrp="1"/>
          </p:cNvSpPr>
          <p:nvPr>
            <p:ph type="ftr" sz="quarter" idx="11"/>
          </p:nvPr>
        </p:nvSpPr>
        <p:spPr/>
        <p:txBody>
          <a:bodyPr/>
          <a:lstStyle/>
          <a:p>
            <a:endParaRPr lang="en-US"/>
          </a:p>
        </p:txBody>
      </p:sp>
      <p:sp>
        <p:nvSpPr>
          <p:cNvPr id="4" name="Marcador de número de diapositiva 3"/>
          <p:cNvSpPr>
            <a:spLocks noGrp="1"/>
          </p:cNvSpPr>
          <p:nvPr>
            <p:ph type="sldNum" sz="quarter" idx="12"/>
          </p:nvPr>
        </p:nvSpPr>
        <p:spPr/>
        <p:txBody>
          <a:bodyPr/>
          <a:lstStyle/>
          <a:p>
            <a:fld id="{D5A7DCF4-BEF5-45EF-986F-6C6C1A0FD46C}" type="slidenum">
              <a:rPr lang="en-US" smtClean="0"/>
              <a:t>‹Nº›</a:t>
            </a:fld>
            <a:endParaRPr lang="en-US"/>
          </a:p>
        </p:txBody>
      </p:sp>
    </p:spTree>
    <p:extLst>
      <p:ext uri="{BB962C8B-B14F-4D97-AF65-F5344CB8AC3E}">
        <p14:creationId xmlns:p14="http://schemas.microsoft.com/office/powerpoint/2010/main" val="3756845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1A66EA84-1364-40C7-888C-FE023A187EB1}" type="datetimeFigureOut">
              <a:rPr lang="en-US" smtClean="0"/>
              <a:t>9/28/2018</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D5A7DCF4-BEF5-45EF-986F-6C6C1A0FD46C}" type="slidenum">
              <a:rPr lang="en-US" smtClean="0"/>
              <a:t>‹Nº›</a:t>
            </a:fld>
            <a:endParaRPr lang="en-US"/>
          </a:p>
        </p:txBody>
      </p:sp>
    </p:spTree>
    <p:extLst>
      <p:ext uri="{BB962C8B-B14F-4D97-AF65-F5344CB8AC3E}">
        <p14:creationId xmlns:p14="http://schemas.microsoft.com/office/powerpoint/2010/main" val="2479940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1A66EA84-1364-40C7-888C-FE023A187EB1}" type="datetimeFigureOut">
              <a:rPr lang="en-US" smtClean="0"/>
              <a:t>9/28/2018</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D5A7DCF4-BEF5-45EF-986F-6C6C1A0FD46C}" type="slidenum">
              <a:rPr lang="en-US" smtClean="0"/>
              <a:t>‹Nº›</a:t>
            </a:fld>
            <a:endParaRPr lang="en-US"/>
          </a:p>
        </p:txBody>
      </p:sp>
    </p:spTree>
    <p:extLst>
      <p:ext uri="{BB962C8B-B14F-4D97-AF65-F5344CB8AC3E}">
        <p14:creationId xmlns:p14="http://schemas.microsoft.com/office/powerpoint/2010/main" val="255662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66EA84-1364-40C7-888C-FE023A187EB1}" type="datetimeFigureOut">
              <a:rPr lang="en-US" smtClean="0"/>
              <a:t>9/28/2018</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A7DCF4-BEF5-45EF-986F-6C6C1A0FD46C}" type="slidenum">
              <a:rPr lang="en-US" smtClean="0"/>
              <a:t>‹Nº›</a:t>
            </a:fld>
            <a:endParaRPr lang="en-US"/>
          </a:p>
        </p:txBody>
      </p:sp>
    </p:spTree>
    <p:extLst>
      <p:ext uri="{BB962C8B-B14F-4D97-AF65-F5344CB8AC3E}">
        <p14:creationId xmlns:p14="http://schemas.microsoft.com/office/powerpoint/2010/main" val="2413855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38300" y="3852863"/>
            <a:ext cx="9144000" cy="2387600"/>
          </a:xfrm>
        </p:spPr>
        <p:txBody>
          <a:bodyPr>
            <a:noAutofit/>
          </a:bodyPr>
          <a:lstStyle/>
          <a:p>
            <a:r>
              <a:rPr lang="es-MX" sz="2400" b="1" dirty="0"/>
              <a:t>UNIDAD ACADÉMICA PROFESIONAL TIANGUISTENCO</a:t>
            </a:r>
            <a:br>
              <a:rPr lang="es-MX" sz="2400" b="1" dirty="0"/>
            </a:br>
            <a:r>
              <a:rPr lang="es-MX" sz="2400" dirty="0"/>
              <a:t/>
            </a:r>
            <a:br>
              <a:rPr lang="es-MX" sz="2400" dirty="0"/>
            </a:br>
            <a:r>
              <a:rPr lang="es-MX" sz="2400" b="1" dirty="0">
                <a:latin typeface="Times New Roman" panose="02020603050405020304" pitchFamily="18" charset="0"/>
                <a:cs typeface="Times New Roman" panose="02020603050405020304" pitchFamily="18" charset="0"/>
              </a:rPr>
              <a:t>LICENCIATURA EN SEGURIDAD CIUDADANA</a:t>
            </a:r>
            <a:br>
              <a:rPr lang="es-MX" sz="2400" b="1" dirty="0">
                <a:latin typeface="Times New Roman" panose="02020603050405020304" pitchFamily="18" charset="0"/>
                <a:cs typeface="Times New Roman" panose="02020603050405020304" pitchFamily="18" charset="0"/>
              </a:rPr>
            </a:br>
            <a:r>
              <a:rPr lang="es-MX" sz="2400" b="1" dirty="0">
                <a:latin typeface="Times New Roman" panose="02020603050405020304" pitchFamily="18" charset="0"/>
                <a:cs typeface="Times New Roman" panose="02020603050405020304" pitchFamily="18" charset="0"/>
              </a:rPr>
              <a:t/>
            </a:r>
            <a:br>
              <a:rPr lang="es-MX" sz="2400" b="1" dirty="0">
                <a:latin typeface="Times New Roman" panose="02020603050405020304" pitchFamily="18" charset="0"/>
                <a:cs typeface="Times New Roman" panose="02020603050405020304" pitchFamily="18" charset="0"/>
              </a:rPr>
            </a:br>
            <a:r>
              <a:rPr lang="es-MX" sz="2400" b="1" dirty="0">
                <a:latin typeface="Times New Roman" panose="02020603050405020304" pitchFamily="18" charset="0"/>
                <a:cs typeface="Times New Roman" panose="02020603050405020304" pitchFamily="18" charset="0"/>
              </a:rPr>
              <a:t>UNIDAD DE </a:t>
            </a:r>
            <a:r>
              <a:rPr lang="es-MX" sz="2400" b="1" dirty="0" smtClean="0">
                <a:latin typeface="Times New Roman" panose="02020603050405020304" pitchFamily="18" charset="0"/>
                <a:cs typeface="Times New Roman" panose="02020603050405020304" pitchFamily="18" charset="0"/>
              </a:rPr>
              <a:t>APRENDIZAJE:COMUNICACIÓN PROFESIONAL </a:t>
            </a:r>
            <a:r>
              <a:rPr lang="es-MX" sz="2400" b="1" dirty="0">
                <a:latin typeface="Times New Roman" panose="02020603050405020304" pitchFamily="18" charset="0"/>
                <a:cs typeface="Times New Roman" panose="02020603050405020304" pitchFamily="18" charset="0"/>
              </a:rPr>
              <a:t/>
            </a:r>
            <a:br>
              <a:rPr lang="es-MX" sz="2400" b="1" dirty="0">
                <a:latin typeface="Times New Roman" panose="02020603050405020304" pitchFamily="18" charset="0"/>
                <a:cs typeface="Times New Roman" panose="02020603050405020304" pitchFamily="18" charset="0"/>
              </a:rPr>
            </a:br>
            <a:r>
              <a:rPr lang="es-MX" sz="2400" dirty="0"/>
              <a:t/>
            </a:r>
            <a:br>
              <a:rPr lang="es-MX" sz="2400" dirty="0"/>
            </a:br>
            <a:r>
              <a:rPr lang="es-MX" sz="2400" b="1" dirty="0">
                <a:latin typeface="Times New Roman" panose="02020603050405020304" pitchFamily="18" charset="0"/>
                <a:cs typeface="Times New Roman" panose="02020603050405020304" pitchFamily="18" charset="0"/>
              </a:rPr>
              <a:t>Créditos institucionales de la UA: </a:t>
            </a:r>
            <a:r>
              <a:rPr lang="es-MX" sz="2400" b="1" dirty="0" smtClean="0">
                <a:latin typeface="Times New Roman" panose="02020603050405020304" pitchFamily="18" charset="0"/>
                <a:cs typeface="Times New Roman" panose="02020603050405020304" pitchFamily="18" charset="0"/>
              </a:rPr>
              <a:t>5</a:t>
            </a:r>
            <a:r>
              <a:rPr lang="es-MX" sz="2400" b="1" dirty="0">
                <a:latin typeface="Times New Roman" panose="02020603050405020304" pitchFamily="18" charset="0"/>
                <a:cs typeface="Times New Roman" panose="02020603050405020304" pitchFamily="18" charset="0"/>
              </a:rPr>
              <a:t/>
            </a:r>
            <a:br>
              <a:rPr lang="es-MX" sz="2400" b="1" dirty="0">
                <a:latin typeface="Times New Roman" panose="02020603050405020304" pitchFamily="18" charset="0"/>
                <a:cs typeface="Times New Roman" panose="02020603050405020304" pitchFamily="18" charset="0"/>
              </a:rPr>
            </a:br>
            <a:r>
              <a:rPr lang="es-MX" sz="2400" b="1" dirty="0">
                <a:latin typeface="Times New Roman" panose="02020603050405020304" pitchFamily="18" charset="0"/>
                <a:cs typeface="Times New Roman" panose="02020603050405020304" pitchFamily="18" charset="0"/>
              </a:rPr>
              <a:t>Material visual: Diapositivas</a:t>
            </a:r>
            <a:br>
              <a:rPr lang="es-MX" sz="2400" b="1" dirty="0">
                <a:latin typeface="Times New Roman" panose="02020603050405020304" pitchFamily="18" charset="0"/>
                <a:cs typeface="Times New Roman" panose="02020603050405020304" pitchFamily="18" charset="0"/>
              </a:rPr>
            </a:br>
            <a:r>
              <a:rPr lang="es-MX" sz="2400" dirty="0">
                <a:latin typeface="Times New Roman" panose="02020603050405020304" pitchFamily="18" charset="0"/>
                <a:cs typeface="Times New Roman" panose="02020603050405020304" pitchFamily="18" charset="0"/>
              </a:rPr>
              <a:t/>
            </a:r>
            <a:br>
              <a:rPr lang="es-MX" sz="2400" dirty="0">
                <a:latin typeface="Times New Roman" panose="02020603050405020304" pitchFamily="18" charset="0"/>
                <a:cs typeface="Times New Roman" panose="02020603050405020304" pitchFamily="18" charset="0"/>
              </a:rPr>
            </a:br>
            <a:r>
              <a:rPr lang="es-MX" sz="2400" dirty="0">
                <a:latin typeface="Times New Roman" panose="02020603050405020304" pitchFamily="18" charset="0"/>
                <a:cs typeface="Times New Roman" panose="02020603050405020304" pitchFamily="18" charset="0"/>
              </a:rPr>
              <a:t>Unidad </a:t>
            </a:r>
            <a:r>
              <a:rPr lang="es-MX" sz="2400" dirty="0" smtClean="0">
                <a:latin typeface="Times New Roman" panose="02020603050405020304" pitchFamily="18" charset="0"/>
                <a:cs typeface="Times New Roman" panose="02020603050405020304" pitchFamily="18" charset="0"/>
              </a:rPr>
              <a:t>6. </a:t>
            </a:r>
            <a:br>
              <a:rPr lang="es-MX" sz="2400" dirty="0" smtClean="0">
                <a:latin typeface="Times New Roman" panose="02020603050405020304" pitchFamily="18" charset="0"/>
                <a:cs typeface="Times New Roman" panose="02020603050405020304" pitchFamily="18" charset="0"/>
              </a:rPr>
            </a:br>
            <a:r>
              <a:rPr lang="es-MX" sz="2400" dirty="0" smtClean="0">
                <a:latin typeface="Times New Roman" panose="02020603050405020304" pitchFamily="18" charset="0"/>
                <a:cs typeface="Times New Roman" panose="02020603050405020304" pitchFamily="18" charset="0"/>
              </a:rPr>
              <a:t>Gramática de la argumentación</a:t>
            </a:r>
            <a:r>
              <a:rPr lang="es-MX" sz="2400" dirty="0">
                <a:latin typeface="Times New Roman" panose="02020603050405020304" pitchFamily="18" charset="0"/>
                <a:cs typeface="Times New Roman" panose="02020603050405020304" pitchFamily="18" charset="0"/>
              </a:rPr>
              <a:t/>
            </a:r>
            <a:br>
              <a:rPr lang="es-MX" sz="2400" dirty="0">
                <a:latin typeface="Times New Roman" panose="02020603050405020304" pitchFamily="18" charset="0"/>
                <a:cs typeface="Times New Roman" panose="02020603050405020304" pitchFamily="18" charset="0"/>
              </a:rPr>
            </a:br>
            <a:r>
              <a:rPr lang="es-MX" sz="2400" dirty="0" smtClean="0">
                <a:latin typeface="Times New Roman" panose="02020603050405020304" pitchFamily="18" charset="0"/>
                <a:cs typeface="Times New Roman" panose="02020603050405020304" pitchFamily="18" charset="0"/>
              </a:rPr>
              <a:t>6.3 Lógica de la argumentación y persuasión</a:t>
            </a:r>
            <a:r>
              <a:rPr lang="es-MX" sz="2400" dirty="0">
                <a:latin typeface="Times New Roman" panose="02020603050405020304" pitchFamily="18" charset="0"/>
                <a:cs typeface="Times New Roman" panose="02020603050405020304" pitchFamily="18" charset="0"/>
              </a:rPr>
              <a:t/>
            </a:r>
            <a:br>
              <a:rPr lang="es-MX" sz="2400" dirty="0">
                <a:latin typeface="Times New Roman" panose="02020603050405020304" pitchFamily="18" charset="0"/>
                <a:cs typeface="Times New Roman" panose="02020603050405020304" pitchFamily="18" charset="0"/>
              </a:rPr>
            </a:br>
            <a:r>
              <a:rPr lang="es-MX" sz="2400" u="sng" dirty="0">
                <a:latin typeface="Times New Roman" panose="02020603050405020304" pitchFamily="18" charset="0"/>
                <a:cs typeface="Times New Roman" panose="02020603050405020304" pitchFamily="18" charset="0"/>
              </a:rPr>
              <a:t/>
            </a:r>
            <a:br>
              <a:rPr lang="es-MX" sz="2400" u="sng" dirty="0">
                <a:latin typeface="Times New Roman" panose="02020603050405020304" pitchFamily="18" charset="0"/>
                <a:cs typeface="Times New Roman" panose="02020603050405020304" pitchFamily="18" charset="0"/>
              </a:rPr>
            </a:br>
            <a:r>
              <a:rPr lang="es-MX" sz="2400" dirty="0">
                <a:latin typeface="Times New Roman" panose="02020603050405020304" pitchFamily="18" charset="0"/>
                <a:cs typeface="Times New Roman" panose="02020603050405020304" pitchFamily="18" charset="0"/>
              </a:rPr>
              <a:t>Elaborado por M. en C.E.F: Patricia Vilchis Esquivel</a:t>
            </a:r>
            <a:br>
              <a:rPr lang="es-MX" sz="2400" dirty="0">
                <a:latin typeface="Times New Roman" panose="02020603050405020304" pitchFamily="18" charset="0"/>
                <a:cs typeface="Times New Roman" panose="02020603050405020304" pitchFamily="18" charset="0"/>
              </a:rPr>
            </a:br>
            <a:r>
              <a:rPr lang="es-MX" sz="2400" dirty="0">
                <a:latin typeface="Times New Roman" panose="02020603050405020304" pitchFamily="18" charset="0"/>
                <a:cs typeface="Times New Roman" panose="02020603050405020304" pitchFamily="18" charset="0"/>
              </a:rPr>
              <a:t>Semestre 2018-B</a:t>
            </a:r>
            <a:endParaRPr lang="en-US" sz="2400" dirty="0"/>
          </a:p>
        </p:txBody>
      </p:sp>
    </p:spTree>
    <p:extLst>
      <p:ext uri="{BB962C8B-B14F-4D97-AF65-F5344CB8AC3E}">
        <p14:creationId xmlns:p14="http://schemas.microsoft.com/office/powerpoint/2010/main" val="3551968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La segunda forma, llamada “ruta periférica”, es un acceso directo que se basa en las señales simples, tales como una rápida evaluación de la competencia del orador, la credibilidad, y el carácter o una comprobación visceral sobre lo que sentimos acerca del mensaje.</a:t>
            </a:r>
          </a:p>
          <a:p>
            <a:pPr algn="just"/>
            <a:r>
              <a:rPr lang="es-ES" dirty="0" smtClean="0"/>
              <a:t>Elegimos una ruta basada en la importancia que percibimos el tema para nosotros.</a:t>
            </a:r>
          </a:p>
          <a:p>
            <a:pPr algn="just"/>
            <a:r>
              <a:rPr lang="es-ES" dirty="0" smtClean="0"/>
              <a:t>Cuando creemos que el tema es importante, ampliamos la energía necesaria para procesarlo por la ruta central. </a:t>
            </a:r>
            <a:endParaRPr lang="en-US" dirty="0"/>
          </a:p>
        </p:txBody>
      </p:sp>
    </p:spTree>
    <p:extLst>
      <p:ext uri="{BB962C8B-B14F-4D97-AF65-F5344CB8AC3E}">
        <p14:creationId xmlns:p14="http://schemas.microsoft.com/office/powerpoint/2010/main" val="1028319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Cuando no lo hacemos, tomamos la ruta periférica.</a:t>
            </a:r>
          </a:p>
          <a:p>
            <a:pPr marL="0" indent="0" algn="just">
              <a:buNone/>
            </a:pPr>
            <a:r>
              <a:rPr lang="es-ES" dirty="0" smtClean="0"/>
              <a:t>Ejemplo: Si usted tiene una enfermedad crónica grave que es costosa de tratar, es mas propenso a prestar atención y a evaluar cuidadosamente las propuestas para cambiar los beneficios de atención de la salud.</a:t>
            </a:r>
            <a:endParaRPr lang="es-ES" dirty="0"/>
          </a:p>
          <a:p>
            <a:pPr marL="0" indent="0" algn="just">
              <a:buNone/>
            </a:pPr>
            <a:r>
              <a:rPr lang="es-ES" dirty="0" smtClean="0"/>
              <a:t>Si usted esta sano, es </a:t>
            </a:r>
            <a:r>
              <a:rPr lang="es-ES" dirty="0" smtClean="0"/>
              <a:t>más </a:t>
            </a:r>
            <a:r>
              <a:rPr lang="es-ES" dirty="0" smtClean="0"/>
              <a:t>probable que concuerde rápidamente con las sugerencias de alguien que percibe como creíble o con una propuesta que parece compasiva.</a:t>
            </a:r>
            <a:endParaRPr lang="en-US" dirty="0" smtClean="0"/>
          </a:p>
        </p:txBody>
      </p:sp>
    </p:spTree>
    <p:extLst>
      <p:ext uri="{BB962C8B-B14F-4D97-AF65-F5344CB8AC3E}">
        <p14:creationId xmlns:p14="http://schemas.microsoft.com/office/powerpoint/2010/main" val="3115273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El MPE también sugiere que cuando formemos actitudes como resultado del procesamiento central, somos menos propensos a cambiar nuestras decisiones a que si las basamos en las señales periféricas.</a:t>
            </a:r>
          </a:p>
          <a:p>
            <a:pPr algn="just"/>
            <a:r>
              <a:rPr lang="es-ES" dirty="0" smtClean="0"/>
              <a:t>Cuando usted prepare un discurso persuasivo, usted tendrá que usar estrategias que aborden las rutas centrales y las </a:t>
            </a:r>
            <a:r>
              <a:rPr lang="es-ES" dirty="0" smtClean="0"/>
              <a:t>periféricas.</a:t>
            </a:r>
            <a:endParaRPr lang="es-ES" dirty="0" smtClean="0"/>
          </a:p>
          <a:p>
            <a:pPr algn="just"/>
            <a:r>
              <a:rPr lang="es-ES" dirty="0" smtClean="0"/>
              <a:t>Para ello, asegúrese de integrar las estrategias de logos que serán influyentes para los miembros del publico que utilizan la ruta de procesamiento central.</a:t>
            </a:r>
            <a:endParaRPr lang="en-US" dirty="0"/>
          </a:p>
        </p:txBody>
      </p:sp>
    </p:spTree>
    <p:extLst>
      <p:ext uri="{BB962C8B-B14F-4D97-AF65-F5344CB8AC3E}">
        <p14:creationId xmlns:p14="http://schemas.microsoft.com/office/powerpoint/2010/main" val="3859788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a:t>A</a:t>
            </a:r>
            <a:r>
              <a:rPr lang="es-ES" dirty="0" smtClean="0"/>
              <a:t>demás, integre las estrategias de ethos y pathos para apelar a aquellas que hacen que su publico decida basándose en la ruta periférica.</a:t>
            </a:r>
          </a:p>
          <a:p>
            <a:pPr algn="just"/>
            <a:r>
              <a:rPr lang="es-ES" dirty="0" smtClean="0"/>
              <a:t>En </a:t>
            </a:r>
            <a:r>
              <a:rPr lang="es-ES" dirty="0" smtClean="0"/>
              <a:t>última </a:t>
            </a:r>
            <a:r>
              <a:rPr lang="es-ES" dirty="0" smtClean="0"/>
              <a:t>instancia, los mensajes persuasivos </a:t>
            </a:r>
            <a:r>
              <a:rPr lang="es-ES" dirty="0" smtClean="0"/>
              <a:t>más </a:t>
            </a:r>
            <a:r>
              <a:rPr lang="es-ES" dirty="0" smtClean="0"/>
              <a:t>convincentes ofrecen un llamamiento a las tres: logos, ethos y pathos.</a:t>
            </a:r>
          </a:p>
          <a:p>
            <a:pPr marL="0" indent="0">
              <a:buNone/>
            </a:pPr>
            <a:r>
              <a:rPr lang="es-ES" b="1" dirty="0" smtClean="0"/>
              <a:t>LA ESTRATEGIA </a:t>
            </a:r>
            <a:r>
              <a:rPr lang="es-ES" b="1" dirty="0" smtClean="0"/>
              <a:t>RETÓRICA </a:t>
            </a:r>
            <a:r>
              <a:rPr lang="es-ES" b="1" dirty="0" smtClean="0"/>
              <a:t>DE LOS LOGOS.</a:t>
            </a:r>
          </a:p>
          <a:p>
            <a:pPr algn="just"/>
            <a:r>
              <a:rPr lang="es-ES" dirty="0" smtClean="0"/>
              <a:t>La estrategia logos son </a:t>
            </a:r>
            <a:r>
              <a:rPr lang="es-ES" b="1" dirty="0" smtClean="0">
                <a:solidFill>
                  <a:srgbClr val="00B050"/>
                </a:solidFill>
              </a:rPr>
              <a:t>argumentos construidos en la lógica </a:t>
            </a:r>
            <a:r>
              <a:rPr lang="es-ES" dirty="0" smtClean="0"/>
              <a:t>y el razonamiento.</a:t>
            </a:r>
            <a:endParaRPr lang="en-US" dirty="0"/>
          </a:p>
        </p:txBody>
      </p:sp>
    </p:spTree>
    <p:extLst>
      <p:ext uri="{BB962C8B-B14F-4D97-AF65-F5344CB8AC3E}">
        <p14:creationId xmlns:p14="http://schemas.microsoft.com/office/powerpoint/2010/main" val="3052314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Stephen </a:t>
            </a:r>
            <a:r>
              <a:rPr lang="es-ES" dirty="0" err="1" smtClean="0"/>
              <a:t>Toulmin</a:t>
            </a:r>
            <a:r>
              <a:rPr lang="es-ES" dirty="0" smtClean="0"/>
              <a:t> </a:t>
            </a:r>
            <a:r>
              <a:rPr lang="es-ES" dirty="0" smtClean="0"/>
              <a:t>desarrolló </a:t>
            </a:r>
            <a:r>
              <a:rPr lang="es-ES" dirty="0" smtClean="0"/>
              <a:t>un modelo para explicar la forma de argumentos cotidianos que ha resistido la prueba del tiempo. </a:t>
            </a:r>
            <a:endParaRPr lang="es-ES" dirty="0"/>
          </a:p>
          <a:p>
            <a:pPr marL="0" indent="0" algn="just">
              <a:buNone/>
            </a:pPr>
            <a:r>
              <a:rPr lang="es-ES" dirty="0" smtClean="0"/>
              <a:t>	Su </a:t>
            </a:r>
            <a:r>
              <a:rPr lang="es-ES" dirty="0" smtClean="0"/>
              <a:t>modelo tiene tres elementos principales:</a:t>
            </a:r>
          </a:p>
          <a:p>
            <a:pPr marL="514350" indent="-514350" algn="just">
              <a:buFont typeface="+mj-lt"/>
              <a:buAutoNum type="arabicPeriod"/>
            </a:pPr>
            <a:r>
              <a:rPr lang="es-ES" dirty="0" smtClean="0"/>
              <a:t>Afirmación</a:t>
            </a:r>
          </a:p>
          <a:p>
            <a:pPr marL="514350" indent="-514350" algn="just">
              <a:buFont typeface="+mj-lt"/>
              <a:buAutoNum type="arabicPeriod"/>
            </a:pPr>
            <a:r>
              <a:rPr lang="es-ES" dirty="0" smtClean="0"/>
              <a:t>Apoyo</a:t>
            </a:r>
          </a:p>
          <a:p>
            <a:pPr marL="514350" indent="-514350" algn="just">
              <a:buFont typeface="+mj-lt"/>
              <a:buAutoNum type="arabicPeriod"/>
            </a:pPr>
            <a:r>
              <a:rPr lang="es-ES" dirty="0" smtClean="0"/>
              <a:t>Orden</a:t>
            </a:r>
          </a:p>
          <a:p>
            <a:pPr marL="0" indent="0" algn="just">
              <a:buNone/>
            </a:pPr>
            <a:r>
              <a:rPr lang="es-ES" dirty="0" smtClean="0"/>
              <a:t> </a:t>
            </a:r>
            <a:endParaRPr lang="en-US" dirty="0"/>
          </a:p>
        </p:txBody>
      </p:sp>
    </p:spTree>
    <p:extLst>
      <p:ext uri="{BB962C8B-B14F-4D97-AF65-F5344CB8AC3E}">
        <p14:creationId xmlns:p14="http://schemas.microsoft.com/office/powerpoint/2010/main" val="16890889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La afirmación es la conclusión con la que el persuasor quiere que otros estén de acuerdo.</a:t>
            </a:r>
          </a:p>
          <a:p>
            <a:pPr marL="0" indent="0" algn="just">
              <a:buNone/>
            </a:pPr>
            <a:r>
              <a:rPr lang="es-ES" dirty="0" smtClean="0"/>
              <a:t>Ejemplo, es posible que afirme: “el auto de Jim necesita un buen </a:t>
            </a:r>
            <a:r>
              <a:rPr lang="es-ES" dirty="0" smtClean="0"/>
              <a:t>servicio“. El </a:t>
            </a:r>
            <a:r>
              <a:rPr lang="es-ES" dirty="0" smtClean="0"/>
              <a:t>apoyo es la prueba ofrecida como motivo para aceptar/ estar de acuerdo con la afirmación.</a:t>
            </a:r>
          </a:p>
          <a:p>
            <a:pPr marL="0" indent="0" algn="just">
              <a:buNone/>
            </a:pPr>
            <a:r>
              <a:rPr lang="es-ES" dirty="0" smtClean="0"/>
              <a:t>Se puede </a:t>
            </a:r>
            <a:r>
              <a:rPr lang="es-ES" dirty="0" smtClean="0"/>
              <a:t>apoyar una afirmación  con varios tipos de evidencia, como hechos, opiniones, experiencias y </a:t>
            </a:r>
            <a:r>
              <a:rPr lang="es-ES" dirty="0" smtClean="0"/>
              <a:t>observaciones.</a:t>
            </a:r>
          </a:p>
          <a:p>
            <a:pPr marL="0" indent="0" algn="just">
              <a:buNone/>
            </a:pPr>
            <a:r>
              <a:rPr lang="es-ES" dirty="0"/>
              <a:t>E</a:t>
            </a:r>
            <a:r>
              <a:rPr lang="es-ES" dirty="0" smtClean="0"/>
              <a:t>n </a:t>
            </a:r>
            <a:r>
              <a:rPr lang="es-ES" dirty="0" smtClean="0"/>
              <a:t>el ejemplo del automóvil, podríamos notar como prueba de que “el auto falla a baja velocidad” y “se apaga en los semáforos”.</a:t>
            </a:r>
          </a:p>
          <a:p>
            <a:endParaRPr lang="en-US" dirty="0"/>
          </a:p>
        </p:txBody>
      </p:sp>
    </p:spTree>
    <p:extLst>
      <p:ext uri="{BB962C8B-B14F-4D97-AF65-F5344CB8AC3E}">
        <p14:creationId xmlns:p14="http://schemas.microsoft.com/office/powerpoint/2010/main" val="3221812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El orden es el proceso de razonamiento que conecta el apoyo a la afirmación.</a:t>
            </a:r>
          </a:p>
          <a:p>
            <a:pPr algn="just"/>
            <a:r>
              <a:rPr lang="es-ES" dirty="0" smtClean="0"/>
              <a:t>A veces el orden se verbaliza </a:t>
            </a:r>
            <a:r>
              <a:rPr lang="es-ES" dirty="0" smtClean="0"/>
              <a:t>y, </a:t>
            </a:r>
            <a:r>
              <a:rPr lang="es-ES" dirty="0" smtClean="0"/>
              <a:t>a </a:t>
            </a:r>
            <a:r>
              <a:rPr lang="es-ES" dirty="0" smtClean="0"/>
              <a:t>veces, </a:t>
            </a:r>
            <a:r>
              <a:rPr lang="es-ES" dirty="0" smtClean="0"/>
              <a:t>se da a entender. En el ejemplo del auto, es posible ofrecer un orden como “fallas a bajas velocidades y se apaga en los semáforos como indicaciones comunes de que un vehículo necesita servicio”.</a:t>
            </a:r>
          </a:p>
          <a:p>
            <a:pPr algn="just"/>
            <a:r>
              <a:rPr lang="es-ES" dirty="0" smtClean="0"/>
              <a:t>Puede conectar la evidencia de apoyo a la afirmación utilizando uno de los dos tipos diferentes de ordenes de razonamiento.</a:t>
            </a:r>
            <a:endParaRPr lang="en-US" dirty="0"/>
          </a:p>
        </p:txBody>
      </p:sp>
    </p:spTree>
    <p:extLst>
      <p:ext uri="{BB962C8B-B14F-4D97-AF65-F5344CB8AC3E}">
        <p14:creationId xmlns:p14="http://schemas.microsoft.com/office/powerpoint/2010/main" val="2906977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Puede hacerlo de forma inductiva o deductiva.</a:t>
            </a:r>
          </a:p>
          <a:p>
            <a:pPr algn="just"/>
            <a:r>
              <a:rPr lang="es-ES" dirty="0" smtClean="0"/>
              <a:t>El </a:t>
            </a:r>
            <a:r>
              <a:rPr lang="es-ES" b="1" dirty="0" smtClean="0">
                <a:solidFill>
                  <a:srgbClr val="00B050"/>
                </a:solidFill>
              </a:rPr>
              <a:t>razonamiento inductivo </a:t>
            </a:r>
            <a:r>
              <a:rPr lang="es-ES" dirty="0" smtClean="0"/>
              <a:t>es llegar a una conclusión general sobre la base de varias piezas de evidencia especifica.</a:t>
            </a:r>
          </a:p>
          <a:p>
            <a:pPr algn="just"/>
            <a:r>
              <a:rPr lang="es-ES" dirty="0" smtClean="0"/>
              <a:t>Cuando razonamos inductivamente, que tanta de nuestra audiencia esta de acuerdo con nuestra conclusión de pende de la cantidad, calidad y lo típico de cada pieza de evidencia que ofrecemos.</a:t>
            </a:r>
          </a:p>
          <a:p>
            <a:pPr algn="just"/>
            <a:r>
              <a:rPr lang="es-ES" dirty="0" smtClean="0"/>
              <a:t>El </a:t>
            </a:r>
            <a:r>
              <a:rPr lang="es-ES" b="1" dirty="0" smtClean="0">
                <a:solidFill>
                  <a:srgbClr val="0070C0"/>
                </a:solidFill>
              </a:rPr>
              <a:t>razonamiento deductivo </a:t>
            </a:r>
            <a:r>
              <a:rPr lang="es-ES" dirty="0" smtClean="0"/>
              <a:t>esta argumentado que si algo es cierto para todo lo que pertenece a una clase determinada y una instancia especifica es parte de esa clase, entonces debemos concluir que -</a:t>
            </a:r>
            <a:endParaRPr lang="en-US" dirty="0"/>
          </a:p>
        </p:txBody>
      </p:sp>
    </p:spTree>
    <p:extLst>
      <p:ext uri="{BB962C8B-B14F-4D97-AF65-F5344CB8AC3E}">
        <p14:creationId xmlns:p14="http://schemas.microsoft.com/office/powerpoint/2010/main" val="36322244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lgn="just">
              <a:buNone/>
            </a:pPr>
            <a:r>
              <a:rPr lang="es-ES" dirty="0" smtClean="0"/>
              <a:t>Lo que es cierto para todos los miembros de la clase debe ser cierto en el caso </a:t>
            </a:r>
            <a:r>
              <a:rPr lang="es-ES" dirty="0" smtClean="0"/>
              <a:t>específico </a:t>
            </a:r>
            <a:r>
              <a:rPr lang="es-ES" dirty="0" smtClean="0"/>
              <a:t>.</a:t>
            </a:r>
          </a:p>
          <a:p>
            <a:pPr marL="0" indent="0" algn="just">
              <a:buNone/>
            </a:pPr>
            <a:r>
              <a:rPr lang="es-ES" dirty="0" smtClean="0"/>
              <a:t>Esta forma de tres partes de razonamiento deductivo se llama </a:t>
            </a:r>
            <a:r>
              <a:rPr lang="es-ES" b="1" dirty="0" smtClean="0">
                <a:solidFill>
                  <a:srgbClr val="C00000"/>
                </a:solidFill>
              </a:rPr>
              <a:t>silogismo</a:t>
            </a:r>
            <a:r>
              <a:rPr lang="es-ES" dirty="0" smtClean="0"/>
              <a:t>.</a:t>
            </a:r>
          </a:p>
          <a:p>
            <a:pPr marL="0" indent="0" algn="just">
              <a:buNone/>
            </a:pPr>
            <a:r>
              <a:rPr lang="es-ES" b="1" dirty="0" smtClean="0"/>
              <a:t>TIPOS DE ARGUMENTOS LOGICOS.</a:t>
            </a:r>
          </a:p>
          <a:p>
            <a:pPr algn="just"/>
            <a:r>
              <a:rPr lang="es-ES" dirty="0" smtClean="0"/>
              <a:t>Aunque </a:t>
            </a:r>
            <a:r>
              <a:rPr lang="es-ES" dirty="0" smtClean="0"/>
              <a:t>un argumento siempre incluye una información y apoyo, se pueden usar diferentes tipos de ordenes para ilustrar la relación entre la afirmación y e soporte sobre el que se basa.</a:t>
            </a:r>
            <a:endParaRPr lang="en-US" dirty="0"/>
          </a:p>
        </p:txBody>
      </p:sp>
    </p:spTree>
    <p:extLst>
      <p:ext uri="{BB962C8B-B14F-4D97-AF65-F5344CB8AC3E}">
        <p14:creationId xmlns:p14="http://schemas.microsoft.com/office/powerpoint/2010/main" val="1424441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normAutofit/>
          </a:bodyPr>
          <a:lstStyle/>
          <a:p>
            <a:pPr marL="0" indent="0" algn="just">
              <a:buNone/>
            </a:pPr>
            <a:r>
              <a:rPr lang="es-ES" b="1" dirty="0" smtClean="0"/>
              <a:t>ARGUMENTO APARTIR DE UNA SEÑAL</a:t>
            </a:r>
            <a:r>
              <a:rPr lang="es-ES" dirty="0" smtClean="0"/>
              <a:t>.</a:t>
            </a:r>
          </a:p>
          <a:p>
            <a:pPr algn="just"/>
            <a:r>
              <a:rPr lang="es-ES" dirty="0" smtClean="0"/>
              <a:t>Si ciertos eventos, características o situaciones generalmente o siempre acompañan a lago, esos acontecimientos, características o situaciones son señales.</a:t>
            </a:r>
          </a:p>
          <a:p>
            <a:pPr algn="just"/>
            <a:r>
              <a:rPr lang="es-ES" dirty="0" smtClean="0"/>
              <a:t>Se argumenta </a:t>
            </a:r>
            <a:r>
              <a:rPr lang="es-ES" dirty="0" smtClean="0"/>
              <a:t>a partir de una señal cuando se sustenta una declaración al proporcionar evidencia de que se ha producido los eventos que señala la declaración.</a:t>
            </a:r>
          </a:p>
          <a:p>
            <a:pPr algn="just"/>
            <a:r>
              <a:rPr lang="es-ES" dirty="0" smtClean="0"/>
              <a:t>El orden general para el razonamiento a partir de una señal puede enunciarse como sigue: Cuando se producen fenómenos que generalmente o siempre acompañan a una situación </a:t>
            </a:r>
            <a:r>
              <a:rPr lang="es-ES" dirty="0" smtClean="0"/>
              <a:t>específica</a:t>
            </a:r>
            <a:r>
              <a:rPr lang="es-ES" dirty="0" smtClean="0"/>
              <a:t>.</a:t>
            </a:r>
            <a:endParaRPr lang="en-US" dirty="0"/>
          </a:p>
        </p:txBody>
      </p:sp>
    </p:spTree>
    <p:extLst>
      <p:ext uri="{BB962C8B-B14F-4D97-AF65-F5344CB8AC3E}">
        <p14:creationId xmlns:p14="http://schemas.microsoft.com/office/powerpoint/2010/main" val="2035890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normAutofit fontScale="92500" lnSpcReduction="10000"/>
          </a:bodyPr>
          <a:lstStyle/>
          <a:p>
            <a:pPr marL="0" indent="0" algn="just">
              <a:buNone/>
            </a:pPr>
            <a:r>
              <a:rPr lang="es-MX" b="1" dirty="0">
                <a:solidFill>
                  <a:srgbClr val="92D050"/>
                </a:solidFill>
              </a:rPr>
              <a:t>¿Cómo emplear este material?</a:t>
            </a:r>
          </a:p>
          <a:p>
            <a:pPr marL="0" indent="0" algn="just">
              <a:buNone/>
            </a:pPr>
            <a:endParaRPr lang="es-MX" b="1" dirty="0">
              <a:solidFill>
                <a:srgbClr val="FF0000"/>
              </a:solidFill>
            </a:endParaRPr>
          </a:p>
          <a:p>
            <a:pPr algn="just"/>
            <a:r>
              <a:rPr lang="es-ES" dirty="0"/>
              <a:t>El presente material tiene como cometido facilitar la exposición gráfica del tema </a:t>
            </a:r>
            <a:r>
              <a:rPr lang="es-ES" dirty="0" smtClean="0"/>
              <a:t>“</a:t>
            </a:r>
            <a:r>
              <a:rPr lang="es-MX" dirty="0">
                <a:latin typeface="Times New Roman" panose="02020603050405020304" pitchFamily="18" charset="0"/>
                <a:cs typeface="Times New Roman" panose="02020603050405020304" pitchFamily="18" charset="0"/>
              </a:rPr>
              <a:t>Lógica de la argumentación y persuasión</a:t>
            </a:r>
            <a:r>
              <a:rPr lang="es-ES" dirty="0" smtClean="0"/>
              <a:t>” </a:t>
            </a:r>
            <a:r>
              <a:rPr lang="es-ES" dirty="0"/>
              <a:t>que se aborda en la unidad de aprendizaje </a:t>
            </a:r>
            <a:r>
              <a:rPr lang="es-ES" dirty="0" smtClean="0"/>
              <a:t>“Comunicación profesional”  </a:t>
            </a:r>
            <a:r>
              <a:rPr lang="es-ES" dirty="0"/>
              <a:t>que corresponde al </a:t>
            </a:r>
            <a:r>
              <a:rPr lang="es-ES" dirty="0" smtClean="0"/>
              <a:t>primer</a:t>
            </a:r>
            <a:r>
              <a:rPr lang="es-ES" dirty="0" smtClean="0"/>
              <a:t> </a:t>
            </a:r>
            <a:r>
              <a:rPr lang="es-ES" dirty="0"/>
              <a:t>semestre de la Licenciatura en Seguridad Ciudadana. </a:t>
            </a:r>
            <a:endParaRPr lang="es-MX" dirty="0"/>
          </a:p>
          <a:p>
            <a:pPr algn="just"/>
            <a:r>
              <a:rPr lang="es-ES" dirty="0"/>
              <a:t>La presentación deberá ir acompañada de una explicación oral del catedrático, ya que la aportación que pueda hacer mediante ejemplos y situaciones cotidianas brindará la oportunidad de que los </a:t>
            </a:r>
            <a:r>
              <a:rPr lang="es-ES" dirty="0" smtClean="0"/>
              <a:t>estudiantes describan la importancia de la </a:t>
            </a:r>
            <a:r>
              <a:rPr lang="es-ES" dirty="0" smtClean="0"/>
              <a:t>argumentación, su lógica y la persuasión implicada en ella. </a:t>
            </a:r>
            <a:endParaRPr lang="en-US" dirty="0"/>
          </a:p>
        </p:txBody>
      </p:sp>
    </p:spTree>
    <p:extLst>
      <p:ext uri="{BB962C8B-B14F-4D97-AF65-F5344CB8AC3E}">
        <p14:creationId xmlns:p14="http://schemas.microsoft.com/office/powerpoint/2010/main" val="33130121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lgn="just">
              <a:buNone/>
            </a:pPr>
            <a:r>
              <a:rPr lang="es-ES" dirty="0" smtClean="0"/>
              <a:t>Cuando </a:t>
            </a:r>
            <a:r>
              <a:rPr lang="es-ES" dirty="0" smtClean="0"/>
              <a:t>se argumenta </a:t>
            </a:r>
            <a:r>
              <a:rPr lang="es-ES" dirty="0" smtClean="0"/>
              <a:t>a partir de una señal, puede asegurarse </a:t>
            </a:r>
            <a:r>
              <a:rPr lang="es-ES" dirty="0" smtClean="0"/>
              <a:t>que el </a:t>
            </a:r>
            <a:r>
              <a:rPr lang="es-ES" dirty="0" smtClean="0"/>
              <a:t>argumento es </a:t>
            </a:r>
            <a:r>
              <a:rPr lang="es-ES" dirty="0" smtClean="0"/>
              <a:t>válido </a:t>
            </a:r>
            <a:r>
              <a:rPr lang="es-ES" dirty="0" smtClean="0"/>
              <a:t>si responde a las siguientes preguntas:</a:t>
            </a:r>
          </a:p>
          <a:p>
            <a:pPr marL="0" indent="0" algn="just">
              <a:buNone/>
            </a:pPr>
            <a:endParaRPr lang="es-ES" dirty="0" smtClean="0"/>
          </a:p>
          <a:p>
            <a:pPr marL="514350" indent="-514350" algn="just">
              <a:buFont typeface="+mj-lt"/>
              <a:buAutoNum type="arabicPeriod"/>
            </a:pPr>
            <a:r>
              <a:rPr lang="es-ES" dirty="0" smtClean="0"/>
              <a:t>¿Las señales citadas generalmente o siempre indican la conclusión tomada?</a:t>
            </a:r>
          </a:p>
          <a:p>
            <a:pPr marL="514350" indent="-514350" algn="just">
              <a:buFont typeface="+mj-lt"/>
              <a:buAutoNum type="arabicPeriod"/>
            </a:pPr>
            <a:r>
              <a:rPr lang="es-ES" dirty="0" smtClean="0"/>
              <a:t>¿Hay un </a:t>
            </a:r>
            <a:r>
              <a:rPr lang="es-ES" dirty="0" smtClean="0"/>
              <a:t>número </a:t>
            </a:r>
            <a:r>
              <a:rPr lang="es-ES" dirty="0" smtClean="0"/>
              <a:t>suficiente de señales presentes?</a:t>
            </a:r>
          </a:p>
          <a:p>
            <a:pPr marL="514350" indent="-514350" algn="just">
              <a:buFont typeface="+mj-lt"/>
              <a:buAutoNum type="arabicPeriod"/>
            </a:pPr>
            <a:r>
              <a:rPr lang="es-ES" dirty="0" smtClean="0"/>
              <a:t>¿Hay señales contradictorias en la evidencia?</a:t>
            </a:r>
          </a:p>
          <a:p>
            <a:pPr marL="0" indent="0" algn="just">
              <a:buNone/>
            </a:pPr>
            <a:endParaRPr lang="en-US" dirty="0"/>
          </a:p>
        </p:txBody>
      </p:sp>
    </p:spTree>
    <p:extLst>
      <p:ext uri="{BB962C8B-B14F-4D97-AF65-F5344CB8AC3E}">
        <p14:creationId xmlns:p14="http://schemas.microsoft.com/office/powerpoint/2010/main" val="2063668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buNone/>
            </a:pPr>
            <a:r>
              <a:rPr lang="es-ES" b="1" dirty="0" smtClean="0"/>
              <a:t>ARGUMENTO A PARTIR DE UN EJEMPLO.</a:t>
            </a:r>
          </a:p>
          <a:p>
            <a:pPr algn="just"/>
            <a:r>
              <a:rPr lang="es-ES" dirty="0" smtClean="0"/>
              <a:t>Se </a:t>
            </a:r>
            <a:r>
              <a:rPr lang="es-ES" dirty="0" smtClean="0"/>
              <a:t>argumenta a partir de un ejemplo, cuando las evidencias utilizadas como soporte, son ejemplos de la afirmación que usted esta haciendo.</a:t>
            </a:r>
          </a:p>
          <a:p>
            <a:pPr algn="just"/>
            <a:r>
              <a:rPr lang="es-ES" dirty="0" smtClean="0"/>
              <a:t>Para casi cualquier tema, es fácil encontrar ejemplos. Así es que es probable que utilice la argumentación de un ejemplo-subyacente lógica es: “ lo que es cierto en los ejemplos proporcionados es cierto en general o en otras instancias”.</a:t>
            </a:r>
          </a:p>
          <a:p>
            <a:pPr algn="just"/>
            <a:endParaRPr lang="en-US" dirty="0"/>
          </a:p>
        </p:txBody>
      </p:sp>
    </p:spTree>
    <p:extLst>
      <p:ext uri="{BB962C8B-B14F-4D97-AF65-F5344CB8AC3E}">
        <p14:creationId xmlns:p14="http://schemas.microsoft.com/office/powerpoint/2010/main" val="2213704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Cuando argumenta a </a:t>
            </a:r>
            <a:r>
              <a:rPr lang="es-ES" dirty="0"/>
              <a:t>p</a:t>
            </a:r>
            <a:r>
              <a:rPr lang="es-ES" dirty="0" smtClean="0"/>
              <a:t>artir de un ejemplo, puede asegurarse de que su argumento es </a:t>
            </a:r>
            <a:r>
              <a:rPr lang="es-ES" dirty="0" smtClean="0"/>
              <a:t>válido </a:t>
            </a:r>
            <a:r>
              <a:rPr lang="es-ES" dirty="0" smtClean="0"/>
              <a:t>al responder las siguientes preguntas:</a:t>
            </a:r>
          </a:p>
          <a:p>
            <a:pPr algn="just"/>
            <a:endParaRPr lang="es-ES" dirty="0" smtClean="0"/>
          </a:p>
          <a:p>
            <a:pPr marL="514350" indent="-514350" algn="just">
              <a:buFont typeface="+mj-lt"/>
              <a:buAutoNum type="arabicPeriod"/>
            </a:pPr>
            <a:r>
              <a:rPr lang="es-ES" dirty="0" smtClean="0"/>
              <a:t>¿Se citan ejemplos suficientes?</a:t>
            </a:r>
          </a:p>
          <a:p>
            <a:pPr marL="514350" indent="-514350" algn="just">
              <a:buFont typeface="+mj-lt"/>
              <a:buAutoNum type="arabicPeriod"/>
            </a:pPr>
            <a:r>
              <a:rPr lang="es-ES" dirty="0" smtClean="0"/>
              <a:t>¿Los ejemplos son típicos?</a:t>
            </a:r>
          </a:p>
          <a:p>
            <a:pPr marL="514350" indent="-514350" algn="just">
              <a:buFont typeface="+mj-lt"/>
              <a:buAutoNum type="arabicPeriod"/>
            </a:pPr>
            <a:r>
              <a:rPr lang="es-ES" dirty="0" smtClean="0"/>
              <a:t>¿Los ejemplos representados son negativos?</a:t>
            </a:r>
            <a:endParaRPr lang="en-US" dirty="0"/>
          </a:p>
        </p:txBody>
      </p:sp>
    </p:spTree>
    <p:extLst>
      <p:ext uri="{BB962C8B-B14F-4D97-AF65-F5344CB8AC3E}">
        <p14:creationId xmlns:p14="http://schemas.microsoft.com/office/powerpoint/2010/main" val="7384414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lgn="just">
              <a:buNone/>
            </a:pPr>
            <a:r>
              <a:rPr lang="es-ES" dirty="0" smtClean="0"/>
              <a:t>ARGUMENTO  PARTIR DE UNA ANALOGIA.</a:t>
            </a:r>
          </a:p>
          <a:p>
            <a:pPr algn="just"/>
            <a:r>
              <a:rPr lang="es-ES" dirty="0" smtClean="0"/>
              <a:t>Se argumenta </a:t>
            </a:r>
            <a:r>
              <a:rPr lang="es-ES" dirty="0" smtClean="0"/>
              <a:t>a partir de una analogía cuando sustenta una declaración con único ejemplo comparable que es tan significablemente similar al objeto de la reclamación que es una prueba fuerte.</a:t>
            </a:r>
          </a:p>
          <a:p>
            <a:pPr algn="just"/>
            <a:r>
              <a:rPr lang="es-ES" dirty="0" smtClean="0"/>
              <a:t>Suponga que desea argumentar que el departamento de bomberos voluntarios de Cherry Fork debe llevar una rifa para recaudar fondos para tres unidades de desfibriladores portátiles.</a:t>
            </a:r>
            <a:endParaRPr lang="en-US" dirty="0"/>
          </a:p>
        </p:txBody>
      </p:sp>
    </p:spTree>
    <p:extLst>
      <p:ext uri="{BB962C8B-B14F-4D97-AF65-F5344CB8AC3E}">
        <p14:creationId xmlns:p14="http://schemas.microsoft.com/office/powerpoint/2010/main" val="17038301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Se puede apoyar </a:t>
            </a:r>
            <a:r>
              <a:rPr lang="es-ES" dirty="0" smtClean="0"/>
              <a:t>la afirmación por analogía con un solo ejemplo: El departamento de </a:t>
            </a:r>
            <a:r>
              <a:rPr lang="es-ES" dirty="0" smtClean="0"/>
              <a:t>bomberos de Jefferson City, </a:t>
            </a:r>
            <a:r>
              <a:rPr lang="es-ES" dirty="0" smtClean="0"/>
              <a:t>que es muy similar al de Cherry Fork, </a:t>
            </a:r>
            <a:r>
              <a:rPr lang="es-ES" dirty="0" smtClean="0"/>
              <a:t>llevó </a:t>
            </a:r>
            <a:r>
              <a:rPr lang="es-ES" dirty="0" smtClean="0"/>
              <a:t>a cabo una rifa y </a:t>
            </a:r>
            <a:r>
              <a:rPr lang="es-ES" dirty="0" smtClean="0"/>
              <a:t>recaudó </a:t>
            </a:r>
            <a:r>
              <a:rPr lang="es-ES" dirty="0" smtClean="0"/>
              <a:t>suficiente dinero para comprar cuatro unidades.</a:t>
            </a:r>
          </a:p>
          <a:p>
            <a:pPr algn="just"/>
            <a:r>
              <a:rPr lang="es-ES" dirty="0" smtClean="0"/>
              <a:t>Cuando argumentar a partir de una analogía, </a:t>
            </a:r>
            <a:r>
              <a:rPr lang="es-ES" dirty="0" smtClean="0"/>
              <a:t>se puede asegurar que el </a:t>
            </a:r>
            <a:r>
              <a:rPr lang="es-ES" dirty="0" smtClean="0"/>
              <a:t>argumento es </a:t>
            </a:r>
            <a:r>
              <a:rPr lang="es-ES" dirty="0" smtClean="0"/>
              <a:t>válido </a:t>
            </a:r>
            <a:r>
              <a:rPr lang="es-ES" dirty="0" smtClean="0"/>
              <a:t>al responder las siguientes preguntas:</a:t>
            </a:r>
          </a:p>
          <a:p>
            <a:pPr marL="514350" indent="-514350" algn="just">
              <a:buFont typeface="+mj-lt"/>
              <a:buAutoNum type="arabicPeriod"/>
            </a:pPr>
            <a:r>
              <a:rPr lang="es-ES" dirty="0" smtClean="0"/>
              <a:t>¿Los temas que se comparan son similares en todos los sentidos importantes?</a:t>
            </a:r>
          </a:p>
          <a:p>
            <a:pPr marL="514350" indent="-514350" algn="just">
              <a:buFont typeface="+mj-lt"/>
              <a:buAutoNum type="arabicPeriod"/>
            </a:pPr>
            <a:r>
              <a:rPr lang="es-ES" dirty="0" smtClean="0"/>
              <a:t>¿Alguna de las formas en que los sujetos son disimiles es importante para la declaración?</a:t>
            </a:r>
            <a:endParaRPr lang="en-US" dirty="0"/>
          </a:p>
        </p:txBody>
      </p:sp>
    </p:spTree>
    <p:extLst>
      <p:ext uri="{BB962C8B-B14F-4D97-AF65-F5344CB8AC3E}">
        <p14:creationId xmlns:p14="http://schemas.microsoft.com/office/powerpoint/2010/main" val="21823142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lgn="just">
              <a:buNone/>
            </a:pPr>
            <a:r>
              <a:rPr lang="es-ES" b="1" dirty="0" smtClean="0"/>
              <a:t>ARGUMENTO A PARTIR DE LA CASUALIDAD.</a:t>
            </a:r>
          </a:p>
          <a:p>
            <a:pPr algn="just"/>
            <a:r>
              <a:rPr lang="es-ES" dirty="0" smtClean="0"/>
              <a:t>Se argumenta </a:t>
            </a:r>
            <a:r>
              <a:rPr lang="es-ES" dirty="0" smtClean="0"/>
              <a:t>a partir de la casualidad cuando sustenta una declaración citando acontecimientos que han producido ese resultado en la declaración.</a:t>
            </a:r>
          </a:p>
          <a:p>
            <a:pPr algn="just"/>
            <a:r>
              <a:rPr lang="es-ES" dirty="0" smtClean="0"/>
              <a:t>El razonamiento de la casualidad dice que uno de los eventos citados siempre produce, conduce, crea, o impide un efecto predecible o un conjunto de efectos.</a:t>
            </a:r>
          </a:p>
          <a:p>
            <a:pPr algn="just"/>
            <a:r>
              <a:rPr lang="es-ES" dirty="0" smtClean="0"/>
              <a:t>Cuando </a:t>
            </a:r>
            <a:r>
              <a:rPr lang="es-ES" dirty="0" smtClean="0"/>
              <a:t>se argumenta </a:t>
            </a:r>
            <a:r>
              <a:rPr lang="es-ES" dirty="0" smtClean="0"/>
              <a:t>a partir de la casualidad, puede asegurarse </a:t>
            </a:r>
            <a:r>
              <a:rPr lang="es-ES" dirty="0" smtClean="0"/>
              <a:t>que el </a:t>
            </a:r>
            <a:r>
              <a:rPr lang="es-ES" dirty="0" smtClean="0"/>
              <a:t>argumento es </a:t>
            </a:r>
            <a:r>
              <a:rPr lang="es-ES" dirty="0" smtClean="0"/>
              <a:t>válido </a:t>
            </a:r>
            <a:r>
              <a:rPr lang="es-ES" dirty="0" smtClean="0"/>
              <a:t>al responder a las siguientes preguntas:  </a:t>
            </a:r>
            <a:endParaRPr lang="en-US" dirty="0"/>
          </a:p>
        </p:txBody>
      </p:sp>
    </p:spTree>
    <p:extLst>
      <p:ext uri="{BB962C8B-B14F-4D97-AF65-F5344CB8AC3E}">
        <p14:creationId xmlns:p14="http://schemas.microsoft.com/office/powerpoint/2010/main" val="9724757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514350" indent="-514350" algn="just">
              <a:buFont typeface="+mj-lt"/>
              <a:buAutoNum type="arabicPeriod"/>
            </a:pPr>
            <a:r>
              <a:rPr lang="es-ES" dirty="0" smtClean="0"/>
              <a:t>¿Los hechos por si solos son suficientes para causar el efecto declarado?</a:t>
            </a:r>
          </a:p>
          <a:p>
            <a:pPr marL="514350" indent="-514350" algn="just">
              <a:buFont typeface="+mj-lt"/>
              <a:buAutoNum type="arabicPeriod"/>
            </a:pPr>
            <a:r>
              <a:rPr lang="es-ES" dirty="0" smtClean="0"/>
              <a:t>¿Otros eventos que acompañan a los eventos citados en realidad causan el efecto?</a:t>
            </a:r>
          </a:p>
          <a:p>
            <a:pPr marL="514350" indent="-514350" algn="just">
              <a:buFont typeface="+mj-lt"/>
              <a:buAutoNum type="arabicPeriod"/>
            </a:pPr>
            <a:r>
              <a:rPr lang="es-ES" dirty="0" smtClean="0"/>
              <a:t>¿La relación entre los eventos causales y el efecto es consistente?</a:t>
            </a:r>
            <a:endParaRPr lang="en-US" dirty="0" smtClean="0"/>
          </a:p>
          <a:p>
            <a:pPr marL="0" indent="0" algn="just">
              <a:buNone/>
            </a:pPr>
            <a:r>
              <a:rPr lang="es-ES" b="1" dirty="0" smtClean="0"/>
              <a:t>COMBINANDO ARGUMENTOS EN UN </a:t>
            </a:r>
            <a:r>
              <a:rPr lang="es-ES" b="1" dirty="0" smtClean="0"/>
              <a:t>DISCURSO </a:t>
            </a:r>
            <a:r>
              <a:rPr lang="es-ES" b="1" dirty="0" smtClean="0"/>
              <a:t>PERSUASIVO.</a:t>
            </a:r>
          </a:p>
          <a:p>
            <a:pPr algn="just"/>
            <a:r>
              <a:rPr lang="es-ES" dirty="0" smtClean="0"/>
              <a:t>Un discurso es persuasivo eficaz suele usar varios tipos de </a:t>
            </a:r>
            <a:r>
              <a:rPr lang="es-ES" b="1" dirty="0" smtClean="0">
                <a:solidFill>
                  <a:srgbClr val="C00000"/>
                </a:solidFill>
              </a:rPr>
              <a:t>argumentos lógicos</a:t>
            </a:r>
            <a:r>
              <a:rPr lang="es-ES" dirty="0" smtClean="0"/>
              <a:t>. Por ejemplo, para convencer.</a:t>
            </a:r>
          </a:p>
        </p:txBody>
      </p:sp>
    </p:spTree>
    <p:extLst>
      <p:ext uri="{BB962C8B-B14F-4D97-AF65-F5344CB8AC3E}">
        <p14:creationId xmlns:p14="http://schemas.microsoft.com/office/powerpoint/2010/main" val="4185906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buNone/>
            </a:pPr>
            <a:r>
              <a:rPr lang="es-ES" b="1" dirty="0" smtClean="0"/>
              <a:t>FALACIAS DE RAZONAMIENTO</a:t>
            </a:r>
            <a:r>
              <a:rPr lang="es-ES" dirty="0" smtClean="0"/>
              <a:t>.</a:t>
            </a:r>
          </a:p>
          <a:p>
            <a:pPr algn="just"/>
            <a:r>
              <a:rPr lang="es-ES" dirty="0" smtClean="0"/>
              <a:t>Al aprobar la </a:t>
            </a:r>
            <a:r>
              <a:rPr lang="es-ES" dirty="0" smtClean="0"/>
              <a:t>validez </a:t>
            </a:r>
            <a:r>
              <a:rPr lang="es-ES" dirty="0" smtClean="0"/>
              <a:t>de </a:t>
            </a:r>
            <a:r>
              <a:rPr lang="es-ES" dirty="0" smtClean="0"/>
              <a:t>lo</a:t>
            </a:r>
            <a:r>
              <a:rPr lang="es-ES" dirty="0" smtClean="0"/>
              <a:t>s </a:t>
            </a:r>
            <a:r>
              <a:rPr lang="es-ES" dirty="0" smtClean="0"/>
              <a:t>argumentos de señal, ejemplo, analogía y causalidad, </a:t>
            </a:r>
            <a:r>
              <a:rPr lang="es-ES" dirty="0" smtClean="0"/>
              <a:t>se </a:t>
            </a:r>
            <a:r>
              <a:rPr lang="es-ES" dirty="0" smtClean="0"/>
              <a:t>debe verificar para asegurarse de que </a:t>
            </a:r>
            <a:r>
              <a:rPr lang="es-ES" dirty="0" smtClean="0"/>
              <a:t>el</a:t>
            </a:r>
            <a:r>
              <a:rPr lang="es-ES" dirty="0" smtClean="0"/>
              <a:t> </a:t>
            </a:r>
            <a:r>
              <a:rPr lang="es-ES" dirty="0" smtClean="0"/>
              <a:t>razonamiento es </a:t>
            </a:r>
            <a:r>
              <a:rPr lang="es-ES" dirty="0" smtClean="0"/>
              <a:t>sólido</a:t>
            </a:r>
            <a:r>
              <a:rPr lang="es-ES" dirty="0" smtClean="0"/>
              <a:t>.</a:t>
            </a:r>
          </a:p>
          <a:p>
            <a:pPr algn="just"/>
            <a:r>
              <a:rPr lang="es-ES" dirty="0" smtClean="0"/>
              <a:t>Es decir, en relación a los </a:t>
            </a:r>
            <a:r>
              <a:rPr lang="es-ES" dirty="0" smtClean="0"/>
              <a:t>errores en el razonamiento como falacias de razonamiento.</a:t>
            </a:r>
          </a:p>
          <a:p>
            <a:pPr algn="just"/>
            <a:r>
              <a:rPr lang="es-ES" dirty="0" smtClean="0"/>
              <a:t>Las cinco falacias de razonamiento a evitar son generalización apresurada, causa falsa, o cualquiera, el hombre de paja y los argumentos ad hominem.</a:t>
            </a:r>
          </a:p>
          <a:p>
            <a:pPr algn="just"/>
            <a:endParaRPr lang="en-US" dirty="0"/>
          </a:p>
        </p:txBody>
      </p:sp>
    </p:spTree>
    <p:extLst>
      <p:ext uri="{BB962C8B-B14F-4D97-AF65-F5344CB8AC3E}">
        <p14:creationId xmlns:p14="http://schemas.microsoft.com/office/powerpoint/2010/main" val="32143624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514350" indent="-514350" algn="just">
              <a:buFont typeface="+mj-lt"/>
              <a:buAutoNum type="arabicPeriod"/>
            </a:pPr>
            <a:r>
              <a:rPr lang="es-ES" b="1" dirty="0" smtClean="0"/>
              <a:t>UNA GENERALIZACION APRESURADA: </a:t>
            </a:r>
            <a:r>
              <a:rPr lang="es-ES" dirty="0" smtClean="0"/>
              <a:t>Ocurre cuando una reclamación es o no compatible con las pruebas o se admite con solo un ejemplo débil. Debido a que el apoyo de material que se cita debe ser presentado para satisfacer a la audiencia y que los casos no sean aislados o cosechados a mano.</a:t>
            </a:r>
          </a:p>
          <a:p>
            <a:pPr marL="514350" indent="-514350" algn="just">
              <a:buFont typeface="+mj-lt"/>
              <a:buAutoNum type="arabicPeriod"/>
            </a:pPr>
            <a:r>
              <a:rPr lang="es-ES" b="1" dirty="0" smtClean="0"/>
              <a:t>UNA CAUSA FALSA: </a:t>
            </a:r>
            <a:r>
              <a:rPr lang="es-ES" dirty="0" smtClean="0"/>
              <a:t>Se produce cuando la causa alegada no puede estar relacionada con,  o producir el efecto.</a:t>
            </a:r>
          </a:p>
          <a:p>
            <a:pPr algn="just"/>
            <a:r>
              <a:rPr lang="es-ES" dirty="0" smtClean="0"/>
              <a:t>El </a:t>
            </a:r>
            <a:r>
              <a:rPr lang="es-ES" dirty="0" smtClean="0"/>
              <a:t>término </a:t>
            </a:r>
            <a:r>
              <a:rPr lang="es-ES" dirty="0" smtClean="0"/>
              <a:t>latín para esta falacia es post hoc, ergo propter hoc, que significa “ después de esto, por lo tanto, debido a esto”.</a:t>
            </a:r>
            <a:endParaRPr lang="en-US" dirty="0"/>
          </a:p>
        </p:txBody>
      </p:sp>
    </p:spTree>
    <p:extLst>
      <p:ext uri="{BB962C8B-B14F-4D97-AF65-F5344CB8AC3E}">
        <p14:creationId xmlns:p14="http://schemas.microsoft.com/office/powerpoint/2010/main" val="1717553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El hecho de que dos cosas sucedan una tras otra no quiere decir que la primera necesariamente causo la segunda </a:t>
            </a:r>
          </a:p>
          <a:p>
            <a:pPr marL="514350" indent="-514350" algn="just">
              <a:buAutoNum type="arabicPeriod" startAt="3"/>
            </a:pPr>
            <a:r>
              <a:rPr lang="es-ES" b="1" dirty="0" smtClean="0"/>
              <a:t>UNA FALACIA DE UNA U OTRA: </a:t>
            </a:r>
            <a:r>
              <a:rPr lang="es-ES" dirty="0" smtClean="0"/>
              <a:t>Ocurre al sugerir que solo hay dos alternativas cuando, de hecho, existen varias.</a:t>
            </a:r>
            <a:endParaRPr lang="es-ES" dirty="0"/>
          </a:p>
          <a:p>
            <a:pPr algn="just"/>
            <a:r>
              <a:rPr lang="es-ES" dirty="0" smtClean="0"/>
              <a:t>Muchos de estos caos son una simplificación excesiva de un complejo problema.</a:t>
            </a:r>
          </a:p>
          <a:p>
            <a:pPr marL="0" indent="0" algn="just">
              <a:buNone/>
            </a:pPr>
            <a:r>
              <a:rPr lang="es-ES" b="1" dirty="0" smtClean="0"/>
              <a:t>4.  UNA FALACIA DE UN HOMBRE DE PAJA: </a:t>
            </a:r>
            <a:r>
              <a:rPr lang="es-ES" dirty="0" smtClean="0"/>
              <a:t>Un orador debilita la posición contraria tergiversándola de alguna manera y después atacando esa posición mas débil.</a:t>
            </a:r>
            <a:endParaRPr lang="en-US" b="1" dirty="0" smtClean="0"/>
          </a:p>
        </p:txBody>
      </p:sp>
    </p:spTree>
    <p:extLst>
      <p:ext uri="{BB962C8B-B14F-4D97-AF65-F5344CB8AC3E}">
        <p14:creationId xmlns:p14="http://schemas.microsoft.com/office/powerpoint/2010/main" val="4155814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buNone/>
            </a:pPr>
            <a:r>
              <a:rPr lang="es-ES" b="1" dirty="0" smtClean="0"/>
              <a:t>LA </a:t>
            </a:r>
            <a:r>
              <a:rPr lang="es-ES" b="1" dirty="0" smtClean="0"/>
              <a:t>LÓGICA DE LA DE </a:t>
            </a:r>
            <a:r>
              <a:rPr lang="es-ES" b="1" dirty="0" smtClean="0"/>
              <a:t>LA PERSUASION.</a:t>
            </a:r>
          </a:p>
          <a:p>
            <a:pPr algn="just"/>
            <a:r>
              <a:rPr lang="es-ES" dirty="0" smtClean="0"/>
              <a:t>Los mensajes persuasivos son fundamentalmente diferentes de los informativos. Considerando que el objetivo de un mensaje informativo es señalar, el objetivo de un mensaje persuasivo es conducir.</a:t>
            </a:r>
          </a:p>
          <a:p>
            <a:pPr algn="just"/>
            <a:r>
              <a:rPr lang="es-ES" dirty="0" smtClean="0"/>
              <a:t>Así los oradores persuasivos solo tienen éxito cuando su audiencia esta convencida de estar de acuerdo, cambiar su comportamiento, o tomar medidas.</a:t>
            </a:r>
          </a:p>
          <a:p>
            <a:pPr marL="0" indent="0" algn="just">
              <a:buNone/>
            </a:pPr>
            <a:endParaRPr lang="en-US" dirty="0"/>
          </a:p>
        </p:txBody>
      </p:sp>
    </p:spTree>
    <p:extLst>
      <p:ext uri="{BB962C8B-B14F-4D97-AF65-F5344CB8AC3E}">
        <p14:creationId xmlns:p14="http://schemas.microsoft.com/office/powerpoint/2010/main" val="40486225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514350" indent="-514350" algn="just">
              <a:buAutoNum type="arabicPeriod" startAt="5"/>
            </a:pPr>
            <a:r>
              <a:rPr lang="es-ES" dirty="0" smtClean="0"/>
              <a:t>UNA FALACIA DE AD HOMINEM: Ataca o elogia a la persona que plantea un argumento, en lugar de abordar el argumento mismo.</a:t>
            </a:r>
          </a:p>
          <a:p>
            <a:pPr algn="just"/>
            <a:r>
              <a:rPr lang="es-ES" dirty="0" smtClean="0"/>
              <a:t>Ad hominem significa literalmente “al hombre”.</a:t>
            </a:r>
          </a:p>
          <a:p>
            <a:pPr marL="0" indent="0" algn="just">
              <a:buNone/>
            </a:pPr>
            <a:r>
              <a:rPr lang="es-ES" b="1" dirty="0" smtClean="0"/>
              <a:t>EVALUACION DE EVIDENCIA DE FUENTES.</a:t>
            </a:r>
          </a:p>
          <a:p>
            <a:pPr algn="just"/>
            <a:r>
              <a:rPr lang="es-ES" dirty="0"/>
              <a:t>M</a:t>
            </a:r>
            <a:r>
              <a:rPr lang="es-ES" dirty="0" smtClean="0"/>
              <a:t>ientras </a:t>
            </a:r>
            <a:r>
              <a:rPr lang="es-ES" dirty="0" smtClean="0"/>
              <a:t>se investiga </a:t>
            </a:r>
            <a:r>
              <a:rPr lang="es-ES" dirty="0" smtClean="0"/>
              <a:t>un tema es probable que </a:t>
            </a:r>
            <a:r>
              <a:rPr lang="es-ES" dirty="0" smtClean="0"/>
              <a:t>se encuentren </a:t>
            </a:r>
            <a:r>
              <a:rPr lang="es-ES" dirty="0" smtClean="0"/>
              <a:t>muchas </a:t>
            </a:r>
            <a:r>
              <a:rPr lang="es-ES" dirty="0" smtClean="0"/>
              <a:t>más </a:t>
            </a:r>
            <a:r>
              <a:rPr lang="es-ES" dirty="0" smtClean="0"/>
              <a:t>pruebas de lo que será capaz de utilizar en el tiempo asignado para su discurso.</a:t>
            </a:r>
          </a:p>
          <a:p>
            <a:pPr algn="just"/>
            <a:endParaRPr lang="en-US" dirty="0"/>
          </a:p>
        </p:txBody>
      </p:sp>
    </p:spTree>
    <p:extLst>
      <p:ext uri="{BB962C8B-B14F-4D97-AF65-F5344CB8AC3E}">
        <p14:creationId xmlns:p14="http://schemas.microsoft.com/office/powerpoint/2010/main" val="2685460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Puede usar las respuestas a las siguientes preguntas para guiar su decisión.</a:t>
            </a:r>
          </a:p>
          <a:p>
            <a:pPr marL="514350" indent="-514350" algn="just">
              <a:buFont typeface="+mj-lt"/>
              <a:buAutoNum type="arabicPeriod"/>
            </a:pPr>
            <a:r>
              <a:rPr lang="es-ES" dirty="0" smtClean="0"/>
              <a:t>¿La evidencias provienen de una fuente reconocida?</a:t>
            </a:r>
          </a:p>
          <a:p>
            <a:pPr marL="514350" indent="-514350" algn="just">
              <a:buFont typeface="+mj-lt"/>
              <a:buAutoNum type="arabicPeriod"/>
            </a:pPr>
            <a:r>
              <a:rPr lang="es-ES" dirty="0" smtClean="0"/>
              <a:t>¿Las evidencias son recientes y, si no lo son, todavía son validas?</a:t>
            </a:r>
          </a:p>
          <a:p>
            <a:pPr marL="514350" indent="-514350" algn="just">
              <a:buFont typeface="+mj-lt"/>
              <a:buAutoNum type="arabicPeriod"/>
            </a:pPr>
            <a:r>
              <a:rPr lang="es-ES" dirty="0" smtClean="0"/>
              <a:t>¿Las evidencias en verdad soportan la afirmación?</a:t>
            </a:r>
          </a:p>
          <a:p>
            <a:pPr marL="514350" indent="-514350" algn="just">
              <a:buFont typeface="+mj-lt"/>
              <a:buAutoNum type="arabicPeriod"/>
            </a:pPr>
            <a:r>
              <a:rPr lang="es-ES" dirty="0" smtClean="0"/>
              <a:t>¿Estas evidencias serán persuasivas para esta audiencia?</a:t>
            </a:r>
          </a:p>
          <a:p>
            <a:pPr marL="0" indent="0" algn="just">
              <a:buNone/>
            </a:pPr>
            <a:endParaRPr lang="en-US" dirty="0"/>
          </a:p>
        </p:txBody>
      </p:sp>
    </p:spTree>
    <p:extLst>
      <p:ext uri="{BB962C8B-B14F-4D97-AF65-F5344CB8AC3E}">
        <p14:creationId xmlns:p14="http://schemas.microsoft.com/office/powerpoint/2010/main" val="35858367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buNone/>
            </a:pPr>
            <a:r>
              <a:rPr lang="es-ES" b="1" dirty="0" smtClean="0"/>
              <a:t>LA ESTRATEGIA RETORICA DE ETHOS.</a:t>
            </a:r>
          </a:p>
          <a:p>
            <a:pPr algn="just"/>
            <a:r>
              <a:rPr lang="es-ES" dirty="0" smtClean="0"/>
              <a:t>No todo el mundo va a elegir la ruta de procesamiento central para tomar una decisión con respecto a un mensaje persuasivo.</a:t>
            </a:r>
          </a:p>
          <a:p>
            <a:pPr algn="just"/>
            <a:r>
              <a:rPr lang="es-ES" dirty="0" smtClean="0"/>
              <a:t>Una señal importante que la gente usa cuando procesa información por vía periférica es el </a:t>
            </a:r>
            <a:r>
              <a:rPr lang="es-ES" dirty="0" err="1" smtClean="0"/>
              <a:t>ethos</a:t>
            </a:r>
            <a:r>
              <a:rPr lang="es-ES" dirty="0" smtClean="0"/>
              <a:t>, </a:t>
            </a:r>
            <a:r>
              <a:rPr lang="en-US" dirty="0" err="1" smtClean="0"/>
              <a:t>por</a:t>
            </a:r>
            <a:r>
              <a:rPr lang="en-US" dirty="0" smtClean="0"/>
              <a:t> </a:t>
            </a:r>
            <a:r>
              <a:rPr lang="en-US" dirty="0" smtClean="0"/>
              <a:t>lo tanto, </a:t>
            </a:r>
            <a:r>
              <a:rPr lang="en-US" dirty="0" err="1" smtClean="0"/>
              <a:t>tendrá</a:t>
            </a:r>
            <a:r>
              <a:rPr lang="en-US" dirty="0" smtClean="0"/>
              <a:t> </a:t>
            </a:r>
            <a:r>
              <a:rPr lang="en-US" dirty="0" smtClean="0"/>
              <a:t>que demostrar </a:t>
            </a:r>
            <a:r>
              <a:rPr lang="en-US" dirty="0" err="1" smtClean="0"/>
              <a:t>buen</a:t>
            </a:r>
            <a:r>
              <a:rPr lang="en-US" dirty="0" smtClean="0"/>
              <a:t> </a:t>
            </a:r>
            <a:r>
              <a:rPr lang="en-US" dirty="0" err="1" smtClean="0"/>
              <a:t>carácter</a:t>
            </a:r>
            <a:r>
              <a:rPr lang="en-US" dirty="0" smtClean="0"/>
              <a:t>, </a:t>
            </a:r>
            <a:r>
              <a:rPr lang="en-US" dirty="0" err="1" smtClean="0"/>
              <a:t>así</a:t>
            </a:r>
            <a:r>
              <a:rPr lang="en-US" dirty="0" smtClean="0"/>
              <a:t> </a:t>
            </a:r>
            <a:r>
              <a:rPr lang="en-US" dirty="0" smtClean="0"/>
              <a:t>como decir y hacer cosas para transmitir competencia y credibilidad.</a:t>
            </a:r>
          </a:p>
          <a:p>
            <a:pPr algn="just"/>
            <a:endParaRPr lang="es-ES" dirty="0" smtClean="0"/>
          </a:p>
        </p:txBody>
      </p:sp>
    </p:spTree>
    <p:extLst>
      <p:ext uri="{BB962C8B-B14F-4D97-AF65-F5344CB8AC3E}">
        <p14:creationId xmlns:p14="http://schemas.microsoft.com/office/powerpoint/2010/main" val="39347138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buNone/>
            </a:pPr>
            <a:r>
              <a:rPr lang="es-ES" b="1" dirty="0" smtClean="0"/>
              <a:t>TRANSMITIR</a:t>
            </a:r>
            <a:r>
              <a:rPr lang="es-ES" dirty="0" smtClean="0"/>
              <a:t> </a:t>
            </a:r>
            <a:r>
              <a:rPr lang="es-ES" b="1" dirty="0" smtClean="0"/>
              <a:t>BUEN CARÁCTER.</a:t>
            </a:r>
          </a:p>
          <a:p>
            <a:r>
              <a:rPr lang="es-ES" dirty="0" smtClean="0"/>
              <a:t>Nos referimos de nuevo al antiguo filosofo Aristóteles (384-322 A.C), quien primero </a:t>
            </a:r>
            <a:r>
              <a:rPr lang="es-ES" dirty="0" smtClean="0"/>
              <a:t>observó </a:t>
            </a:r>
            <a:r>
              <a:rPr lang="es-ES" dirty="0" smtClean="0"/>
              <a:t>que la credibilidad del orador depende de la percepción que tiene </a:t>
            </a:r>
            <a:r>
              <a:rPr lang="es-ES" dirty="0" smtClean="0"/>
              <a:t>el público </a:t>
            </a:r>
            <a:r>
              <a:rPr lang="es-ES" dirty="0" smtClean="0"/>
              <a:t>de la buena voluntad de </a:t>
            </a:r>
            <a:r>
              <a:rPr lang="es-ES" dirty="0" smtClean="0"/>
              <a:t>éste</a:t>
            </a:r>
            <a:r>
              <a:rPr lang="es-ES" dirty="0" smtClean="0"/>
              <a:t>.</a:t>
            </a:r>
          </a:p>
          <a:p>
            <a:r>
              <a:rPr lang="es-ES" dirty="0" smtClean="0"/>
              <a:t>Hoy en </a:t>
            </a:r>
            <a:r>
              <a:rPr lang="es-ES" dirty="0" smtClean="0"/>
              <a:t>día, </a:t>
            </a:r>
            <a:r>
              <a:rPr lang="es-ES" dirty="0" smtClean="0"/>
              <a:t>se define la buena voluntad como una percepción de </a:t>
            </a:r>
            <a:r>
              <a:rPr lang="es-ES" dirty="0" smtClean="0"/>
              <a:t>las </a:t>
            </a:r>
            <a:r>
              <a:rPr lang="es-ES" dirty="0" smtClean="0"/>
              <a:t>formas de la audiencia de un orador que cree que los entiende, empatiza con ellos, y es sensible a ellos.</a:t>
            </a:r>
          </a:p>
          <a:p>
            <a:r>
              <a:rPr lang="es-ES" dirty="0" smtClean="0"/>
              <a:t>Cuando los miembros del </a:t>
            </a:r>
            <a:r>
              <a:rPr lang="es-ES" dirty="0" smtClean="0"/>
              <a:t>público </a:t>
            </a:r>
            <a:r>
              <a:rPr lang="es-ES" dirty="0" smtClean="0"/>
              <a:t>creen en la buena voluntad del orador, están dispuestos a creer lo que </a:t>
            </a:r>
            <a:r>
              <a:rPr lang="es-ES" dirty="0" smtClean="0"/>
              <a:t>éste </a:t>
            </a:r>
            <a:r>
              <a:rPr lang="es-ES" dirty="0" smtClean="0"/>
              <a:t>dice.</a:t>
            </a:r>
          </a:p>
          <a:p>
            <a:endParaRPr lang="es-ES" dirty="0" smtClean="0"/>
          </a:p>
          <a:p>
            <a:pPr marL="0" indent="0">
              <a:buNone/>
            </a:pPr>
            <a:endParaRPr lang="en-US" dirty="0"/>
          </a:p>
        </p:txBody>
      </p:sp>
    </p:spTree>
    <p:extLst>
      <p:ext uri="{BB962C8B-B14F-4D97-AF65-F5344CB8AC3E}">
        <p14:creationId xmlns:p14="http://schemas.microsoft.com/office/powerpoint/2010/main" val="3553074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lgn="just">
              <a:buNone/>
            </a:pPr>
            <a:r>
              <a:rPr lang="es-ES" b="1" dirty="0" smtClean="0"/>
              <a:t>TRANSMITIR COMPETENCIA Y CREDIBILIDAD.</a:t>
            </a:r>
          </a:p>
          <a:p>
            <a:pPr algn="just"/>
            <a:r>
              <a:rPr lang="es-ES" dirty="0" smtClean="0"/>
              <a:t>No en vano, somos </a:t>
            </a:r>
            <a:r>
              <a:rPr lang="es-ES" dirty="0" smtClean="0"/>
              <a:t>más </a:t>
            </a:r>
            <a:r>
              <a:rPr lang="es-ES" dirty="0" smtClean="0"/>
              <a:t>propensos a ser persuadidos cuando percibimos un orador como competente y creíble, es decir cuando percibimos que </a:t>
            </a:r>
            <a:r>
              <a:rPr lang="es-ES" dirty="0" smtClean="0"/>
              <a:t>está </a:t>
            </a:r>
            <a:r>
              <a:rPr lang="es-ES" dirty="0" smtClean="0"/>
              <a:t>bien informado sobre el tema.</a:t>
            </a:r>
          </a:p>
          <a:p>
            <a:pPr algn="just"/>
            <a:r>
              <a:rPr lang="es-ES" dirty="0" smtClean="0"/>
              <a:t>La propuesta es sobre las </a:t>
            </a:r>
            <a:r>
              <a:rPr lang="es-ES" dirty="0" smtClean="0"/>
              <a:t>siguientes estrategias para que </a:t>
            </a:r>
            <a:r>
              <a:rPr lang="es-ES" dirty="0" smtClean="0"/>
              <a:t>se consiga la credibilidad terminal y </a:t>
            </a:r>
            <a:r>
              <a:rPr lang="es-ES" dirty="0" smtClean="0"/>
              <a:t>la percepción que tiene el </a:t>
            </a:r>
            <a:r>
              <a:rPr lang="es-ES" dirty="0" smtClean="0"/>
              <a:t>público </a:t>
            </a:r>
            <a:r>
              <a:rPr lang="es-ES" dirty="0" smtClean="0"/>
              <a:t>de su experiencia al comienzo </a:t>
            </a:r>
            <a:r>
              <a:rPr lang="es-ES" dirty="0" smtClean="0"/>
              <a:t>del </a:t>
            </a:r>
            <a:r>
              <a:rPr lang="es-ES" dirty="0" smtClean="0"/>
              <a:t>discurso.</a:t>
            </a:r>
          </a:p>
          <a:p>
            <a:pPr algn="just"/>
            <a:endParaRPr lang="es-ES" dirty="0" smtClean="0"/>
          </a:p>
          <a:p>
            <a:pPr marL="0" indent="0" algn="just">
              <a:buNone/>
            </a:pPr>
            <a:endParaRPr lang="en-US" dirty="0"/>
          </a:p>
        </p:txBody>
      </p:sp>
    </p:spTree>
    <p:extLst>
      <p:ext uri="{BB962C8B-B14F-4D97-AF65-F5344CB8AC3E}">
        <p14:creationId xmlns:p14="http://schemas.microsoft.com/office/powerpoint/2010/main" val="37985347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514350" indent="-514350" algn="just">
              <a:buFont typeface="+mj-lt"/>
              <a:buAutoNum type="arabicPeriod"/>
            </a:pPr>
            <a:r>
              <a:rPr lang="es-ES" b="1" dirty="0" smtClean="0"/>
              <a:t>Explique su competencia.</a:t>
            </a:r>
            <a:r>
              <a:rPr lang="es-ES" dirty="0"/>
              <a:t> </a:t>
            </a:r>
            <a:r>
              <a:rPr lang="es-ES" dirty="0" smtClean="0"/>
              <a:t>A menos que alguien lo haya presentado formalmente a usted y sus calificaciones a su </a:t>
            </a:r>
            <a:r>
              <a:rPr lang="es-ES" dirty="0" smtClean="0"/>
              <a:t>público</a:t>
            </a:r>
            <a:r>
              <a:rPr lang="es-ES" dirty="0" smtClean="0"/>
              <a:t>, su credibilidad inicial será baja, y mientras habla, tendrá que decirle a su </a:t>
            </a:r>
            <a:r>
              <a:rPr lang="es-ES" dirty="0" smtClean="0"/>
              <a:t>público </a:t>
            </a:r>
            <a:r>
              <a:rPr lang="es-ES" dirty="0" smtClean="0"/>
              <a:t>acerca de su experiencia.</a:t>
            </a:r>
          </a:p>
          <a:p>
            <a:pPr algn="just"/>
            <a:r>
              <a:rPr lang="es-ES" dirty="0" smtClean="0"/>
              <a:t>El </a:t>
            </a:r>
            <a:r>
              <a:rPr lang="es-ES" dirty="0" smtClean="0"/>
              <a:t>envío </a:t>
            </a:r>
            <a:r>
              <a:rPr lang="es-ES" dirty="0" smtClean="0"/>
              <a:t>de este tipo de mensaje durante el discurso resulta en su logro de un nivel de credibilidad derivada con su </a:t>
            </a:r>
            <a:r>
              <a:rPr lang="es-ES" dirty="0" smtClean="0"/>
              <a:t>público</a:t>
            </a:r>
            <a:r>
              <a:rPr lang="es-ES" dirty="0" smtClean="0"/>
              <a:t>.</a:t>
            </a:r>
          </a:p>
          <a:p>
            <a:pPr marL="0" indent="0" algn="just">
              <a:buNone/>
            </a:pPr>
            <a:r>
              <a:rPr lang="es-ES" b="1" dirty="0" smtClean="0"/>
              <a:t>2. </a:t>
            </a:r>
            <a:r>
              <a:rPr lang="es-ES" b="1" dirty="0" smtClean="0"/>
              <a:t>Utilice evidencias de fuentes respetables. </a:t>
            </a:r>
            <a:r>
              <a:rPr lang="es-ES" dirty="0" smtClean="0"/>
              <a:t>También puede aumentar su credibilidad mediante el uso de material de apoyo de fuentes bien reconocidas y respetadas.</a:t>
            </a:r>
            <a:endParaRPr lang="en-US" b="1" dirty="0"/>
          </a:p>
        </p:txBody>
      </p:sp>
    </p:spTree>
    <p:extLst>
      <p:ext uri="{BB962C8B-B14F-4D97-AF65-F5344CB8AC3E}">
        <p14:creationId xmlns:p14="http://schemas.microsoft.com/office/powerpoint/2010/main" val="16531962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Por lo tanto, si usted tiene una opción entre usar una estadística de una organización partidista conocida o de una asociación profesional desapasionada, elija la asociación profesional.</a:t>
            </a:r>
          </a:p>
          <a:p>
            <a:pPr marL="514350" indent="-514350" algn="just">
              <a:buAutoNum type="arabicPeriod" startAt="3"/>
            </a:pPr>
            <a:r>
              <a:rPr lang="es-ES" b="1" dirty="0" smtClean="0"/>
              <a:t>Use la entrega no verbal para mejorar su credibilidad.</a:t>
            </a:r>
            <a:endParaRPr lang="es-ES" b="1" dirty="0" smtClean="0"/>
          </a:p>
          <a:p>
            <a:pPr algn="just"/>
            <a:r>
              <a:rPr lang="es-ES" dirty="0" smtClean="0"/>
              <a:t>Su </a:t>
            </a:r>
            <a:r>
              <a:rPr lang="es-ES" dirty="0" smtClean="0"/>
              <a:t>público </a:t>
            </a:r>
            <a:r>
              <a:rPr lang="es-ES" dirty="0" smtClean="0"/>
              <a:t>evalúa su credibilidad no solo de lo que oye acerca de usted antes de empezar a hablar, sino también de lo que observa al mirarlo.</a:t>
            </a:r>
          </a:p>
          <a:p>
            <a:pPr algn="just"/>
            <a:r>
              <a:rPr lang="es-ES" dirty="0" smtClean="0"/>
              <a:t>Aunque la vestimenta profesional aumenta la credibilidad al hablar en cualquier situación, es particularmente importante para los </a:t>
            </a:r>
            <a:r>
              <a:rPr lang="es-ES" dirty="0" smtClean="0"/>
              <a:t>discursos </a:t>
            </a:r>
            <a:r>
              <a:rPr lang="es-ES" dirty="0" smtClean="0"/>
              <a:t>persuasivos.</a:t>
            </a:r>
            <a:endParaRPr lang="en-US" dirty="0"/>
          </a:p>
        </p:txBody>
      </p:sp>
    </p:spTree>
    <p:extLst>
      <p:ext uri="{BB962C8B-B14F-4D97-AF65-F5344CB8AC3E}">
        <p14:creationId xmlns:p14="http://schemas.microsoft.com/office/powerpoint/2010/main" val="41010538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lgn="just">
              <a:buNone/>
            </a:pPr>
            <a:r>
              <a:rPr lang="es-ES" b="1" dirty="0" smtClean="0"/>
              <a:t>LA ESTRATEGIA RETORICA DE PATHOS.</a:t>
            </a:r>
          </a:p>
          <a:p>
            <a:pPr algn="just"/>
            <a:r>
              <a:rPr lang="es-ES" dirty="0" smtClean="0"/>
              <a:t>Somos </a:t>
            </a:r>
            <a:r>
              <a:rPr lang="es-ES" dirty="0" smtClean="0"/>
              <a:t>más </a:t>
            </a:r>
            <a:r>
              <a:rPr lang="es-ES" dirty="0" smtClean="0"/>
              <a:t>propensos a estar involucrados con un tema cuando tenemos una participación emocional en </a:t>
            </a:r>
            <a:r>
              <a:rPr lang="es-ES" dirty="0" smtClean="0"/>
              <a:t>él</a:t>
            </a:r>
            <a:r>
              <a:rPr lang="es-ES" dirty="0" smtClean="0"/>
              <a:t>.</a:t>
            </a:r>
          </a:p>
          <a:p>
            <a:pPr algn="just"/>
            <a:r>
              <a:rPr lang="es-ES" dirty="0" smtClean="0"/>
              <a:t>Las emociones son acumulaciones de energía </a:t>
            </a:r>
            <a:r>
              <a:rPr lang="es-ES" dirty="0" smtClean="0"/>
              <a:t>específica </a:t>
            </a:r>
            <a:r>
              <a:rPr lang="es-ES" dirty="0" smtClean="0"/>
              <a:t>de acción.</a:t>
            </a:r>
          </a:p>
          <a:p>
            <a:pPr algn="just"/>
            <a:r>
              <a:rPr lang="es-ES" dirty="0" smtClean="0"/>
              <a:t>Cuando experimentamos la tensión asociada con cualquier emoción, buscamos una manera de liberar la energía.</a:t>
            </a:r>
          </a:p>
          <a:p>
            <a:pPr marL="0" indent="0" algn="just">
              <a:buNone/>
            </a:pPr>
            <a:endParaRPr lang="en-US" dirty="0"/>
          </a:p>
        </p:txBody>
      </p:sp>
    </p:spTree>
    <p:extLst>
      <p:ext uri="{BB962C8B-B14F-4D97-AF65-F5344CB8AC3E}">
        <p14:creationId xmlns:p14="http://schemas.microsoft.com/office/powerpoint/2010/main" val="42583493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lgn="just">
              <a:buNone/>
            </a:pPr>
            <a:r>
              <a:rPr lang="es-ES" b="1" dirty="0" smtClean="0"/>
              <a:t>MIEDO.</a:t>
            </a:r>
            <a:endParaRPr lang="en-US" dirty="0" smtClean="0"/>
          </a:p>
          <a:p>
            <a:pPr algn="just"/>
            <a:r>
              <a:rPr lang="es-ES" dirty="0" smtClean="0"/>
              <a:t>Experimentamos </a:t>
            </a:r>
            <a:r>
              <a:rPr lang="es-ES" dirty="0" smtClean="0"/>
              <a:t>miedo cuando percibimos que no tenemos control sobre una situación que nos amenaza, podemos temer daño físico o daño psicológico.</a:t>
            </a:r>
          </a:p>
          <a:p>
            <a:pPr algn="just"/>
            <a:r>
              <a:rPr lang="es-ES" dirty="0" smtClean="0"/>
              <a:t>El miedo se reduce cuando la amenazase elimina o cuando nos escapamos.</a:t>
            </a:r>
          </a:p>
          <a:p>
            <a:pPr marL="0" indent="0" algn="just">
              <a:buNone/>
            </a:pPr>
            <a:r>
              <a:rPr lang="es-ES" b="1" dirty="0" smtClean="0"/>
              <a:t>CULPA.</a:t>
            </a:r>
          </a:p>
          <a:p>
            <a:pPr algn="just"/>
            <a:r>
              <a:rPr lang="es-ES" dirty="0" smtClean="0"/>
              <a:t>Nos sentimos culpables cuando personalmente violamos un código moral, ético o religioso que no </a:t>
            </a:r>
            <a:r>
              <a:rPr lang="es-ES" dirty="0" smtClean="0"/>
              <a:t>es entrañable</a:t>
            </a:r>
            <a:r>
              <a:rPr lang="es-ES" dirty="0" smtClean="0"/>
              <a:t>.</a:t>
            </a:r>
          </a:p>
          <a:p>
            <a:pPr algn="just"/>
            <a:endParaRPr lang="es-ES" b="1" dirty="0" smtClean="0"/>
          </a:p>
          <a:p>
            <a:pPr marL="0" indent="0">
              <a:buNone/>
            </a:pPr>
            <a:endParaRPr lang="es-ES" dirty="0" smtClean="0"/>
          </a:p>
        </p:txBody>
      </p:sp>
    </p:spTree>
    <p:extLst>
      <p:ext uri="{BB962C8B-B14F-4D97-AF65-F5344CB8AC3E}">
        <p14:creationId xmlns:p14="http://schemas.microsoft.com/office/powerpoint/2010/main" val="41895652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Experimentamos culpa como una sensación punzante de que hemos hecho algo mal.</a:t>
            </a:r>
          </a:p>
          <a:p>
            <a:pPr marL="0" indent="0" algn="just">
              <a:buNone/>
            </a:pPr>
            <a:r>
              <a:rPr lang="es-ES" b="1" dirty="0" smtClean="0"/>
              <a:t>VERGÜENZA.</a:t>
            </a:r>
          </a:p>
          <a:p>
            <a:pPr algn="just"/>
            <a:r>
              <a:rPr lang="es-ES" dirty="0" smtClean="0"/>
              <a:t>Sentimos vergüenza cuando un código moral que hemos violado y se afecta a alguien que respetamos.</a:t>
            </a:r>
          </a:p>
          <a:p>
            <a:pPr algn="just"/>
            <a:r>
              <a:rPr lang="es-ES" dirty="0" smtClean="0"/>
              <a:t>Entre </a:t>
            </a:r>
            <a:r>
              <a:rPr lang="es-ES" dirty="0" smtClean="0"/>
              <a:t>más </a:t>
            </a:r>
            <a:r>
              <a:rPr lang="es-ES" dirty="0" smtClean="0"/>
              <a:t>notorio de nuestro comportamiento o mas admiramos a la persona que se entera, es mas la vergüenza que experimentamos.</a:t>
            </a:r>
          </a:p>
          <a:p>
            <a:pPr algn="just"/>
            <a:r>
              <a:rPr lang="es-ES" dirty="0" smtClean="0"/>
              <a:t>Cuando sentimos vergüenza, estamos motivados a redimirnos ante los ojos de esa persona.</a:t>
            </a:r>
          </a:p>
          <a:p>
            <a:pPr marL="0" indent="0">
              <a:buNone/>
            </a:pPr>
            <a:endParaRPr lang="en-US" b="1" dirty="0"/>
          </a:p>
        </p:txBody>
      </p:sp>
    </p:spTree>
    <p:extLst>
      <p:ext uri="{BB962C8B-B14F-4D97-AF65-F5344CB8AC3E}">
        <p14:creationId xmlns:p14="http://schemas.microsoft.com/office/powerpoint/2010/main" val="2464659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Como orador, puede desarrollar discursos informativos y persuasivos sobre el mismo tema en función de su objetivo final.</a:t>
            </a:r>
          </a:p>
          <a:p>
            <a:pPr marL="0" indent="0" algn="just">
              <a:buNone/>
            </a:pPr>
            <a:r>
              <a:rPr lang="es-ES" b="1" dirty="0" smtClean="0">
                <a:solidFill>
                  <a:srgbClr val="0070C0"/>
                </a:solidFill>
              </a:rPr>
              <a:t>Ejemplo: Susan es un estudiante de ingeniería petroquímica que toma el curso de oratoria. El semestre pasado, completo un proyecto a largo plazo sobre el derrame de petróleo de Deep Wáter </a:t>
            </a:r>
            <a:r>
              <a:rPr lang="es-ES" b="1" dirty="0" err="1" smtClean="0">
                <a:solidFill>
                  <a:srgbClr val="0070C0"/>
                </a:solidFill>
              </a:rPr>
              <a:t>Horizon</a:t>
            </a:r>
            <a:r>
              <a:rPr lang="es-ES" b="1" dirty="0" smtClean="0">
                <a:solidFill>
                  <a:srgbClr val="0070C0"/>
                </a:solidFill>
              </a:rPr>
              <a:t>. </a:t>
            </a:r>
            <a:r>
              <a:rPr lang="es-ES" b="1" dirty="0" err="1" smtClean="0">
                <a:solidFill>
                  <a:srgbClr val="0070C0"/>
                </a:solidFill>
              </a:rPr>
              <a:t>AsÍ</a:t>
            </a:r>
            <a:r>
              <a:rPr lang="es-ES" b="1" dirty="0" smtClean="0">
                <a:solidFill>
                  <a:srgbClr val="0070C0"/>
                </a:solidFill>
              </a:rPr>
              <a:t> </a:t>
            </a:r>
            <a:r>
              <a:rPr lang="es-ES" b="1" dirty="0" smtClean="0">
                <a:solidFill>
                  <a:srgbClr val="0070C0"/>
                </a:solidFill>
              </a:rPr>
              <a:t>que decidió utilizar sus conocimientos sobre este tema para sus tres discursos requeridos .</a:t>
            </a:r>
          </a:p>
          <a:p>
            <a:pPr marL="0" indent="0" algn="just">
              <a:buNone/>
            </a:pPr>
            <a:r>
              <a:rPr lang="es-ES" dirty="0" smtClean="0"/>
              <a:t>Por su discurso informativo su objetivo era explicar los errores que condujeron a la explosión posterior derrame de petróleo.</a:t>
            </a:r>
          </a:p>
          <a:p>
            <a:pPr marL="0" indent="0" algn="just">
              <a:buNone/>
            </a:pPr>
            <a:endParaRPr lang="en-US" dirty="0"/>
          </a:p>
        </p:txBody>
      </p:sp>
    </p:spTree>
    <p:extLst>
      <p:ext uri="{BB962C8B-B14F-4D97-AF65-F5344CB8AC3E}">
        <p14:creationId xmlns:p14="http://schemas.microsoft.com/office/powerpoint/2010/main" val="2510717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buNone/>
            </a:pPr>
            <a:r>
              <a:rPr lang="es-ES" b="1" dirty="0" smtClean="0"/>
              <a:t>IRA.</a:t>
            </a:r>
          </a:p>
          <a:p>
            <a:pPr algn="just"/>
            <a:r>
              <a:rPr lang="es-ES" dirty="0" smtClean="0"/>
              <a:t>Cuando se enfrenta a un obstáculo que se interpone en el camino de algo que queremos, sentimos ira.</a:t>
            </a:r>
          </a:p>
          <a:p>
            <a:pPr algn="just"/>
            <a:r>
              <a:rPr lang="es-ES" dirty="0" smtClean="0"/>
              <a:t>También podemos experimentar ira cuando algo o alguien a quien amamos nos degrada.</a:t>
            </a:r>
          </a:p>
          <a:p>
            <a:pPr algn="just"/>
            <a:r>
              <a:rPr lang="es-ES" dirty="0" smtClean="0"/>
              <a:t>Al igual que todas la emociones, la intensidad de lo que sentimos puede variar de leve molestia hasta rabia ciega.</a:t>
            </a:r>
          </a:p>
          <a:p>
            <a:pPr marL="0" indent="0">
              <a:buNone/>
            </a:pPr>
            <a:endParaRPr lang="en-US" dirty="0"/>
          </a:p>
        </p:txBody>
      </p:sp>
    </p:spTree>
    <p:extLst>
      <p:ext uri="{BB962C8B-B14F-4D97-AF65-F5344CB8AC3E}">
        <p14:creationId xmlns:p14="http://schemas.microsoft.com/office/powerpoint/2010/main" val="20538006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buNone/>
            </a:pPr>
            <a:r>
              <a:rPr lang="es-ES" b="1" dirty="0" smtClean="0"/>
              <a:t>TRISTEZA.</a:t>
            </a:r>
          </a:p>
          <a:p>
            <a:pPr algn="just"/>
            <a:r>
              <a:rPr lang="es-ES" dirty="0" smtClean="0"/>
              <a:t>Cuando no somos capaces de alcanzar un objetivo o experimentar una perdida o separación, experimentamos tristeza.</a:t>
            </a:r>
          </a:p>
          <a:p>
            <a:pPr algn="just"/>
            <a:r>
              <a:rPr lang="es-ES" dirty="0" smtClean="0"/>
              <a:t>A diferencia de otra emociones negativas cuya energía se proyecta hacia el exterior, tenemos la tendencia a retirarnos y aislarnos cuando nos sentimos tristes. Debido a que la tristeza es un sentimiento desagradable, buscamos formas para acabar con ella.</a:t>
            </a:r>
            <a:endParaRPr lang="en-US" dirty="0"/>
          </a:p>
        </p:txBody>
      </p:sp>
    </p:spTree>
    <p:extLst>
      <p:ext uri="{BB962C8B-B14F-4D97-AF65-F5344CB8AC3E}">
        <p14:creationId xmlns:p14="http://schemas.microsoft.com/office/powerpoint/2010/main" val="22407751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buNone/>
            </a:pPr>
            <a:r>
              <a:rPr lang="es-ES" b="1" dirty="0" smtClean="0"/>
              <a:t>EVOCAR EMOCIONES POSITIVAS.</a:t>
            </a:r>
          </a:p>
          <a:p>
            <a:pPr algn="just"/>
            <a:r>
              <a:rPr lang="es-ES" dirty="0" smtClean="0"/>
              <a:t>Así como evocar emociones negativas puede causar que los miembros de la audiencia interioricen sus argumentos, también puede aprovecharse las emociones positivas, que son los sentimientos que la gente disfruta experimentando.</a:t>
            </a:r>
          </a:p>
          <a:p>
            <a:pPr marL="0" indent="0" algn="just">
              <a:buNone/>
            </a:pPr>
            <a:r>
              <a:rPr lang="es-ES" b="1" dirty="0" smtClean="0"/>
              <a:t>FELICIDAD y ALEGRIA.</a:t>
            </a:r>
          </a:p>
          <a:p>
            <a:pPr algn="just"/>
            <a:r>
              <a:rPr lang="es-ES" dirty="0" smtClean="0"/>
              <a:t>Felicidad o alegría es la acumulación de energía positiva que experimentamos cuando logramos algo. Cuando tenemos una interacción o relación satisfactoria, cuando vemos o poseemos objetos que nos atraen.</a:t>
            </a:r>
          </a:p>
        </p:txBody>
      </p:sp>
    </p:spTree>
    <p:extLst>
      <p:ext uri="{BB962C8B-B14F-4D97-AF65-F5344CB8AC3E}">
        <p14:creationId xmlns:p14="http://schemas.microsoft.com/office/powerpoint/2010/main" val="20510272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a:xfrm>
            <a:off x="749300" y="1825625"/>
            <a:ext cx="10515600" cy="4351338"/>
          </a:xfrm>
        </p:spPr>
        <p:txBody>
          <a:bodyPr/>
          <a:lstStyle/>
          <a:p>
            <a:pPr marL="0" indent="0">
              <a:buNone/>
            </a:pPr>
            <a:r>
              <a:rPr lang="es-ES" b="1" dirty="0" smtClean="0"/>
              <a:t>ORGULLO.</a:t>
            </a:r>
          </a:p>
          <a:p>
            <a:pPr algn="just"/>
            <a:r>
              <a:rPr lang="es-ES" dirty="0"/>
              <a:t>C</a:t>
            </a:r>
            <a:r>
              <a:rPr lang="es-ES" dirty="0" smtClean="0"/>
              <a:t>uando experimentamos la satisfacción de algo o alguien que nos preocupamos por cómplices, sentimos orgullo.</a:t>
            </a:r>
          </a:p>
          <a:p>
            <a:pPr marL="0" indent="0" algn="just">
              <a:buNone/>
            </a:pPr>
            <a:r>
              <a:rPr lang="es-ES" b="1" dirty="0" smtClean="0"/>
              <a:t>ALIVIO.</a:t>
            </a:r>
          </a:p>
          <a:p>
            <a:pPr algn="just"/>
            <a:r>
              <a:rPr lang="es-ES" dirty="0" smtClean="0"/>
              <a:t>Cuando una situación de amenaza se ha aliviado, sentimos la emoción positiva de alivio.</a:t>
            </a:r>
          </a:p>
          <a:p>
            <a:pPr algn="just"/>
            <a:r>
              <a:rPr lang="es-ES" dirty="0" smtClean="0"/>
              <a:t>Como orador, se utiliza un alivio para motivar a los miembros del publico mediante la combinación con la emoción negativa del miedo.</a:t>
            </a:r>
          </a:p>
          <a:p>
            <a:pPr algn="just"/>
            <a:endParaRPr lang="es-ES" dirty="0" smtClean="0"/>
          </a:p>
          <a:p>
            <a:pPr marL="0" indent="0" algn="just">
              <a:buNone/>
            </a:pPr>
            <a:endParaRPr lang="es-ES" dirty="0" smtClean="0"/>
          </a:p>
          <a:p>
            <a:pPr marL="0" indent="0">
              <a:buNone/>
            </a:pPr>
            <a:endParaRPr lang="en-US" dirty="0"/>
          </a:p>
        </p:txBody>
      </p:sp>
    </p:spTree>
    <p:extLst>
      <p:ext uri="{BB962C8B-B14F-4D97-AF65-F5344CB8AC3E}">
        <p14:creationId xmlns:p14="http://schemas.microsoft.com/office/powerpoint/2010/main" val="29179633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buNone/>
            </a:pPr>
            <a:r>
              <a:rPr lang="es-ES" b="1" dirty="0" smtClean="0"/>
              <a:t>ESPERANZA.</a:t>
            </a:r>
          </a:p>
          <a:p>
            <a:pPr algn="just"/>
            <a:r>
              <a:rPr lang="es-ES" dirty="0" smtClean="0"/>
              <a:t>La energía emocional que se deriva de creer en algo deseable que es probable que suceda se llama esperanza.</a:t>
            </a:r>
          </a:p>
          <a:p>
            <a:pPr algn="just"/>
            <a:r>
              <a:rPr lang="es-ES" dirty="0" smtClean="0"/>
              <a:t>Al igual que el alivio, la esperanza es una emoción positiva que </a:t>
            </a:r>
            <a:r>
              <a:rPr lang="es-ES" dirty="0" err="1" smtClean="0"/>
              <a:t>tien</a:t>
            </a:r>
            <a:r>
              <a:rPr lang="es-ES" dirty="0" smtClean="0"/>
              <a:t> sus raíces en una situación difícil.</a:t>
            </a:r>
          </a:p>
          <a:p>
            <a:pPr algn="just"/>
            <a:r>
              <a:rPr lang="es-ES" dirty="0" smtClean="0"/>
              <a:t>Mientras que el alivio nos hace relajarnos la esperanza nos da energía para tomar medidas para superar la situación.</a:t>
            </a:r>
          </a:p>
          <a:p>
            <a:pPr marL="0" indent="0">
              <a:buNone/>
            </a:pPr>
            <a:endParaRPr lang="en-US" dirty="0"/>
          </a:p>
        </p:txBody>
      </p:sp>
    </p:spTree>
    <p:extLst>
      <p:ext uri="{BB962C8B-B14F-4D97-AF65-F5344CB8AC3E}">
        <p14:creationId xmlns:p14="http://schemas.microsoft.com/office/powerpoint/2010/main" val="29661501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buNone/>
            </a:pPr>
            <a:r>
              <a:rPr lang="es-ES" b="1" dirty="0" smtClean="0"/>
              <a:t>COMPASION.</a:t>
            </a:r>
            <a:endParaRPr lang="en-US" dirty="0" smtClean="0"/>
          </a:p>
          <a:p>
            <a:pPr algn="just"/>
            <a:r>
              <a:rPr lang="es-ES" dirty="0" smtClean="0"/>
              <a:t>Cuando sentimos preocupación desinteresada por el sufrimiento de otra persona y la preocupación nos da energía para tratar de aliviar ese sufrimiento, sentimos compasión.</a:t>
            </a:r>
          </a:p>
          <a:p>
            <a:pPr algn="just"/>
            <a:r>
              <a:rPr lang="es-ES" dirty="0" smtClean="0"/>
              <a:t>Los oradores pueden evocar sentimientos de compasión en los miembros de la audiencia al describir vívidamente el sufrimiento de alguien. </a:t>
            </a:r>
          </a:p>
          <a:p>
            <a:pPr algn="just"/>
            <a:r>
              <a:rPr lang="es-ES" dirty="0" smtClean="0"/>
              <a:t>Los oradores pueden evocar sentimientos de compasión por los miembros de la audiencia describir vívidamente el sufrimiento de alguien.</a:t>
            </a:r>
          </a:p>
        </p:txBody>
      </p:sp>
    </p:spTree>
    <p:extLst>
      <p:ext uri="{BB962C8B-B14F-4D97-AF65-F5344CB8AC3E}">
        <p14:creationId xmlns:p14="http://schemas.microsoft.com/office/powerpoint/2010/main" val="40979154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r>
              <a:rPr lang="es-MX" sz="2000" dirty="0" smtClean="0"/>
              <a:t>Referencias</a:t>
            </a:r>
          </a:p>
          <a:p>
            <a:pPr marL="0" indent="0">
              <a:buNone/>
            </a:pPr>
            <a:endParaRPr lang="es-MX" sz="2000" dirty="0"/>
          </a:p>
          <a:p>
            <a:pPr marL="0" indent="0">
              <a:buNone/>
            </a:pPr>
            <a:r>
              <a:rPr lang="es-MX" sz="2000" dirty="0" err="1" smtClean="0"/>
              <a:t>Verderber</a:t>
            </a:r>
            <a:r>
              <a:rPr lang="es-MX" sz="2000" dirty="0" smtClean="0"/>
              <a:t>, R. (2016). Comunicación oral efectiva en la era digital, México, </a:t>
            </a:r>
            <a:r>
              <a:rPr lang="es-MX" sz="2000" dirty="0" err="1" smtClean="0"/>
              <a:t>Cengage</a:t>
            </a:r>
            <a:r>
              <a:rPr lang="es-MX" sz="2000" dirty="0" smtClean="0"/>
              <a:t> </a:t>
            </a:r>
            <a:r>
              <a:rPr lang="es-MX" sz="2000" dirty="0" err="1" smtClean="0"/>
              <a:t>Learning</a:t>
            </a:r>
            <a:r>
              <a:rPr lang="es-MX" sz="2000" dirty="0" smtClean="0"/>
              <a:t>.</a:t>
            </a:r>
          </a:p>
          <a:p>
            <a:pPr marL="0" indent="0">
              <a:buNone/>
            </a:pPr>
            <a:endParaRPr lang="es-MX" sz="2000" dirty="0"/>
          </a:p>
          <a:p>
            <a:pPr marL="0" indent="0">
              <a:buNone/>
            </a:pPr>
            <a:r>
              <a:rPr lang="es-MX" sz="2000" dirty="0" smtClean="0"/>
              <a:t>Fonseca, S. (2005). Comunicación oral</a:t>
            </a:r>
            <a:r>
              <a:rPr lang="es-MX" sz="2000" dirty="0"/>
              <a:t>:</a:t>
            </a:r>
            <a:r>
              <a:rPr lang="es-MX" sz="2000" dirty="0" smtClean="0"/>
              <a:t> Fundamentos y práctica estratégica, México, Pearson Prentice Hall.</a:t>
            </a:r>
            <a:endParaRPr lang="es-MX" sz="2000" dirty="0"/>
          </a:p>
        </p:txBody>
      </p:sp>
    </p:spTree>
    <p:extLst>
      <p:ext uri="{BB962C8B-B14F-4D97-AF65-F5344CB8AC3E}">
        <p14:creationId xmlns:p14="http://schemas.microsoft.com/office/powerpoint/2010/main" val="2073638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lgn="just">
              <a:buNone/>
            </a:pPr>
            <a:r>
              <a:rPr lang="es-ES" dirty="0" smtClean="0"/>
              <a:t>El objetivo de su primer discurso persuasivo era convencer a su </a:t>
            </a:r>
            <a:r>
              <a:rPr lang="es-ES" dirty="0" smtClean="0"/>
              <a:t>público </a:t>
            </a:r>
            <a:r>
              <a:rPr lang="es-ES" dirty="0" smtClean="0"/>
              <a:t>para estar de acuerdo con su posición.</a:t>
            </a:r>
          </a:p>
          <a:p>
            <a:pPr marL="0" indent="0" algn="just">
              <a:buNone/>
            </a:pPr>
            <a:r>
              <a:rPr lang="es-ES" dirty="0" smtClean="0"/>
              <a:t>Así que ella se </a:t>
            </a:r>
            <a:r>
              <a:rPr lang="es-ES" dirty="0" smtClean="0"/>
              <a:t>enfocó </a:t>
            </a:r>
            <a:r>
              <a:rPr lang="es-ES" dirty="0" smtClean="0"/>
              <a:t>en persuadirlos a estar de acuerdo en que la secuencia de eventos que conducen al derrame de aguas profundas </a:t>
            </a:r>
            <a:r>
              <a:rPr lang="es-ES" dirty="0" err="1" smtClean="0"/>
              <a:t>Horizon</a:t>
            </a:r>
            <a:r>
              <a:rPr lang="es-ES" dirty="0" smtClean="0"/>
              <a:t> no podría suceder de nuevo y que la extracción de petróleo en alta mar en aguas profundas es segura.</a:t>
            </a:r>
            <a:endParaRPr lang="en-US" dirty="0" smtClean="0"/>
          </a:p>
          <a:p>
            <a:pPr marL="0" indent="0" algn="just">
              <a:buNone/>
            </a:pPr>
            <a:r>
              <a:rPr lang="es-ES" dirty="0" smtClean="0"/>
              <a:t>En su segundo discurso persuasivo, su objetivo era motivar a sus compañeros de clase a tomar medidas.</a:t>
            </a:r>
          </a:p>
        </p:txBody>
      </p:sp>
    </p:spTree>
    <p:extLst>
      <p:ext uri="{BB962C8B-B14F-4D97-AF65-F5344CB8AC3E}">
        <p14:creationId xmlns:p14="http://schemas.microsoft.com/office/powerpoint/2010/main" val="914330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lgn="just">
              <a:buNone/>
            </a:pPr>
            <a:r>
              <a:rPr lang="es-ES" dirty="0" smtClean="0"/>
              <a:t>Así que ella se centro en persuadirlos para reducir su dependencia del petróleo mediante el reciclaje de los plásticos que utilizan y limitar las bebidas en botellas de plástico.</a:t>
            </a:r>
          </a:p>
          <a:p>
            <a:pPr algn="just"/>
            <a:r>
              <a:rPr lang="es-ES" dirty="0" smtClean="0"/>
              <a:t>Para explicar mejor la naturaleza de la persuasión, nos basamos en el trabajo de los antiguos griegos y romanos, que describe la persuasión como argumentos lógicos y bien apoyados desarrollados a través de apelaciones retoricas del razonamiento, la personalidad y la intensidad.</a:t>
            </a:r>
            <a:endParaRPr lang="en-US" dirty="0"/>
          </a:p>
        </p:txBody>
      </p:sp>
    </p:spTree>
    <p:extLst>
      <p:ext uri="{BB962C8B-B14F-4D97-AF65-F5344CB8AC3E}">
        <p14:creationId xmlns:p14="http://schemas.microsoft.com/office/powerpoint/2010/main" val="463464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Argumentar, en este contexto, no es sinónimo de “pelea” como a veces lo definimos hoy. Más bien </a:t>
            </a:r>
            <a:r>
              <a:rPr lang="es-ES" dirty="0" smtClean="0">
                <a:solidFill>
                  <a:srgbClr val="FF0000"/>
                </a:solidFill>
              </a:rPr>
              <a:t>argumentar </a:t>
            </a:r>
            <a:r>
              <a:rPr lang="es-ES" dirty="0" smtClean="0"/>
              <a:t>significa articular una posición con el apoyo de logos, ethos y pathos.</a:t>
            </a:r>
          </a:p>
          <a:p>
            <a:pPr algn="just"/>
            <a:r>
              <a:rPr lang="es-ES" dirty="0" smtClean="0"/>
              <a:t>Logos, es una estrategia persuasiva con la que construcción de </a:t>
            </a:r>
            <a:r>
              <a:rPr lang="es-ES" b="1" dirty="0" smtClean="0">
                <a:solidFill>
                  <a:srgbClr val="00B050"/>
                </a:solidFill>
              </a:rPr>
              <a:t>argumentos lógicos </a:t>
            </a:r>
            <a:r>
              <a:rPr lang="es-ES" dirty="0" smtClean="0"/>
              <a:t>que apoyan su punto de vista.</a:t>
            </a:r>
          </a:p>
          <a:p>
            <a:pPr algn="just"/>
            <a:r>
              <a:rPr lang="es-ES" dirty="0" smtClean="0"/>
              <a:t>Ethos es una estrategia persuasiva que resalta su competencia, su credibilidad y su buen carácter como medio para convencer a los demás a aceptar su punto de vista.</a:t>
            </a:r>
            <a:endParaRPr lang="en-US" dirty="0"/>
          </a:p>
        </p:txBody>
      </p:sp>
    </p:spTree>
    <p:extLst>
      <p:ext uri="{BB962C8B-B14F-4D97-AF65-F5344CB8AC3E}">
        <p14:creationId xmlns:p14="http://schemas.microsoft.com/office/powerpoint/2010/main" val="2377753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algn="just"/>
            <a:r>
              <a:rPr lang="es-ES" dirty="0" smtClean="0"/>
              <a:t>Pathos es una estrategia persuasiva que apela las emociones con el fin de convencer a los demás para apoyar su decisión.</a:t>
            </a:r>
          </a:p>
          <a:p>
            <a:pPr algn="just"/>
            <a:r>
              <a:rPr lang="es-ES" dirty="0" smtClean="0"/>
              <a:t>Aunque </a:t>
            </a:r>
            <a:r>
              <a:rPr lang="es-ES" dirty="0" smtClean="0"/>
              <a:t>se espera que todos los oradores se comporten éticamente, los oradores persuasivos tiene una carga adicional para demostrar que lo que esta defendiendo es en el mejor interés de la audiencia.</a:t>
            </a:r>
          </a:p>
          <a:p>
            <a:pPr algn="just"/>
            <a:r>
              <a:rPr lang="es-ES" dirty="0" smtClean="0"/>
              <a:t>Así, </a:t>
            </a:r>
            <a:r>
              <a:rPr lang="es-ES" dirty="0" smtClean="0"/>
              <a:t>los oradores persuasivos deben evaluar sus estrategias de mensajes y eliminar a los que violan los principios éticos de veracidad, integridad, justicia, respeto y responsabilidad.</a:t>
            </a:r>
            <a:endParaRPr lang="en-US" dirty="0"/>
          </a:p>
        </p:txBody>
      </p:sp>
    </p:spTree>
    <p:extLst>
      <p:ext uri="{BB962C8B-B14F-4D97-AF65-F5344CB8AC3E}">
        <p14:creationId xmlns:p14="http://schemas.microsoft.com/office/powerpoint/2010/main" val="3091498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pPr marL="0" indent="0" algn="just">
              <a:buNone/>
            </a:pPr>
            <a:r>
              <a:rPr lang="es-ES" b="1" dirty="0" smtClean="0"/>
              <a:t>PROCESAMIENTO </a:t>
            </a:r>
            <a:r>
              <a:rPr lang="es-ES" b="1" dirty="0" smtClean="0"/>
              <a:t>LÓGICO DE </a:t>
            </a:r>
            <a:r>
              <a:rPr lang="es-ES" b="1" dirty="0" smtClean="0"/>
              <a:t>MENSAJES PERSUASIVOS.</a:t>
            </a:r>
          </a:p>
          <a:p>
            <a:pPr algn="just"/>
            <a:r>
              <a:rPr lang="es-ES" dirty="0" smtClean="0"/>
              <a:t>El modelo sugiere que las personas procesan la información en una de dos maneras.</a:t>
            </a:r>
          </a:p>
          <a:p>
            <a:pPr algn="just"/>
            <a:r>
              <a:rPr lang="es-ES" dirty="0" smtClean="0"/>
              <a:t>A veces usamos la “la ruta central” y escuchamos con atención, reflexionamos cuidadosamente, e incluso podremos elaborar mentalmente el mensaje antes de tomar una decisión.</a:t>
            </a:r>
          </a:p>
          <a:p>
            <a:pPr algn="just"/>
            <a:r>
              <a:rPr lang="es-ES" dirty="0" smtClean="0"/>
              <a:t>Al hacerlo, basamos nuestra decisión principalmente en apelaciones a la lógica y el razonamiento.	</a:t>
            </a:r>
            <a:endParaRPr lang="en-US" dirty="0"/>
          </a:p>
        </p:txBody>
      </p:sp>
    </p:spTree>
    <p:extLst>
      <p:ext uri="{BB962C8B-B14F-4D97-AF65-F5344CB8AC3E}">
        <p14:creationId xmlns:p14="http://schemas.microsoft.com/office/powerpoint/2010/main" val="1245087632"/>
      </p:ext>
    </p:extLst>
  </p:cSld>
  <p:clrMapOvr>
    <a:masterClrMapping/>
  </p:clrMapOvr>
</p:sld>
</file>

<file path=ppt/theme/theme1.xml><?xml version="1.0" encoding="utf-8"?>
<a:theme xmlns:a="http://schemas.openxmlformats.org/drawingml/2006/main" name="LEY VÍAS GRALES COM_2017B">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DUPLICADO DE TU CERTIFICADO DE ESTUDIOS DEL NIVEL</Template>
  <TotalTime>315</TotalTime>
  <Words>3299</Words>
  <Application>Microsoft Office PowerPoint</Application>
  <PresentationFormat>Panorámica</PresentationFormat>
  <Paragraphs>174</Paragraphs>
  <Slides>46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46</vt:i4>
      </vt:variant>
    </vt:vector>
  </HeadingPairs>
  <TitlesOfParts>
    <vt:vector size="51" baseType="lpstr">
      <vt:lpstr>Arial</vt:lpstr>
      <vt:lpstr>Calibri</vt:lpstr>
      <vt:lpstr>Calibri Light</vt:lpstr>
      <vt:lpstr>Times New Roman</vt:lpstr>
      <vt:lpstr>LEY VÍAS GRALES COM_2017B</vt:lpstr>
      <vt:lpstr>UNIDAD ACADÉMICA PROFESIONAL TIANGUISTENCO  LICENCIATURA EN SEGURIDAD CIUDADANA  UNIDAD DE APRENDIZAJE:COMUNICACIÓN PROFESIONAL   Créditos institucionales de la UA: 5 Material visual: Diapositivas  Unidad 6.  Gramática de la argumentación 6.3 Lógica de la argumentación y persuasión  Elaborado por M. en C.E.F: Patricia Vilchis Esquivel Semestre 2018-B</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Windows</dc:creator>
  <cp:lastModifiedBy>USUARIO</cp:lastModifiedBy>
  <cp:revision>24</cp:revision>
  <dcterms:created xsi:type="dcterms:W3CDTF">2018-09-24T21:04:55Z</dcterms:created>
  <dcterms:modified xsi:type="dcterms:W3CDTF">2018-09-28T22:06:10Z</dcterms:modified>
</cp:coreProperties>
</file>