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3" r:id="rId7"/>
    <p:sldId id="265" r:id="rId8"/>
    <p:sldId id="264" r:id="rId9"/>
    <p:sldId id="266" r:id="rId10"/>
    <p:sldId id="267" r:id="rId11"/>
    <p:sldId id="268" r:id="rId12"/>
    <p:sldId id="269" r:id="rId13"/>
    <p:sldId id="271" r:id="rId14"/>
    <p:sldId id="270" r:id="rId15"/>
    <p:sldId id="272" r:id="rId16"/>
    <p:sldId id="273" r:id="rId17"/>
    <p:sldId id="274" r:id="rId18"/>
    <p:sldId id="275" r:id="rId19"/>
    <p:sldId id="276" r:id="rId20"/>
    <p:sldId id="278" r:id="rId21"/>
    <p:sldId id="279" r:id="rId22"/>
    <p:sldId id="280" r:id="rId23"/>
    <p:sldId id="281" r:id="rId24"/>
    <p:sldId id="282" r:id="rId25"/>
    <p:sldId id="283" r:id="rId26"/>
    <p:sldId id="284" r:id="rId27"/>
    <p:sldId id="285" r:id="rId28"/>
    <p:sldId id="287" r:id="rId29"/>
    <p:sldId id="288" r:id="rId30"/>
    <p:sldId id="290" r:id="rId31"/>
    <p:sldId id="289" r:id="rId32"/>
    <p:sldId id="291" r:id="rId33"/>
    <p:sldId id="260" r:id="rId34"/>
    <p:sldId id="261" r:id="rId35"/>
    <p:sldId id="28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365"/>
    <a:srgbClr val="FFB27D"/>
    <a:srgbClr val="FFFFD9"/>
    <a:srgbClr val="FFFFE5"/>
    <a:srgbClr val="C8E7F4"/>
    <a:srgbClr val="FFE4D1"/>
    <a:srgbClr val="FFFFCC"/>
    <a:srgbClr val="009999"/>
    <a:srgbClr val="FF8F43"/>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12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18D749-CCF1-4C44-A0C0-BA91B471FFDA}" type="doc">
      <dgm:prSet loTypeId="urn:microsoft.com/office/officeart/2008/layout/HorizontalMultiLevelHierarchy" loCatId="hierarchy" qsTypeId="urn:microsoft.com/office/officeart/2005/8/quickstyle/simple1" qsCatId="simple" csTypeId="urn:microsoft.com/office/officeart/2005/8/colors/accent2_5" csCatId="accent2" phldr="1"/>
      <dgm:spPr/>
      <dgm:t>
        <a:bodyPr/>
        <a:lstStyle/>
        <a:p>
          <a:endParaRPr lang="es-ES"/>
        </a:p>
      </dgm:t>
    </dgm:pt>
    <dgm:pt modelId="{D077C526-64E4-406D-B6D7-5F1876DC339D}">
      <dgm:prSet phldrT="[Texto]" custT="1"/>
      <dgm:spPr>
        <a:solidFill>
          <a:srgbClr val="FFDBC9">
            <a:alpha val="80000"/>
          </a:srgbClr>
        </a:solidFill>
        <a:ln>
          <a:solidFill>
            <a:srgbClr val="FF8F43"/>
          </a:solidFill>
        </a:ln>
      </dgm:spPr>
      <dgm:t>
        <a:bodyPr/>
        <a:lstStyle/>
        <a:p>
          <a:r>
            <a:rPr lang="es-ES" sz="3200" dirty="0">
              <a:solidFill>
                <a:srgbClr val="FF66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INVESTIGACIÓN DE CAMPO</a:t>
          </a:r>
        </a:p>
      </dgm:t>
    </dgm:pt>
    <dgm:pt modelId="{38C8A86C-27CC-4F2C-8441-9CB4D6C3344A}" type="parTrans" cxnId="{1FEE699A-F8EA-4518-8DF6-CFC856DE0F79}">
      <dgm:prSet/>
      <dgm:spPr/>
      <dgm:t>
        <a:bodyPr/>
        <a:lstStyle/>
        <a:p>
          <a:endParaRPr lang="es-ES"/>
        </a:p>
      </dgm:t>
    </dgm:pt>
    <dgm:pt modelId="{FBB39B9C-30E3-428C-B647-3D161864E8BA}" type="sibTrans" cxnId="{1FEE699A-F8EA-4518-8DF6-CFC856DE0F79}">
      <dgm:prSet/>
      <dgm:spPr/>
      <dgm:t>
        <a:bodyPr/>
        <a:lstStyle/>
        <a:p>
          <a:endParaRPr lang="es-ES"/>
        </a:p>
      </dgm:t>
    </dgm:pt>
    <dgm:pt modelId="{B54A0FB3-FD59-4695-BA01-860880E75BA5}">
      <dgm:prSet phldrT="[Texto]"/>
      <dgm:spPr>
        <a:solidFill>
          <a:srgbClr val="99CC00">
            <a:alpha val="69804"/>
          </a:srgbClr>
        </a:solidFill>
        <a:ln>
          <a:solidFill>
            <a:srgbClr val="9A9600"/>
          </a:solidFill>
        </a:ln>
      </dgm:spPr>
      <dgm:t>
        <a:bodyPr/>
        <a:lstStyle/>
        <a:p>
          <a:r>
            <a:rPr lang="es-ES" b="1" dirty="0">
              <a:solidFill>
                <a:srgbClr val="CCFFCC"/>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ENFOQUE CUANTITATIVO DE LA INVESTIGACIÓN </a:t>
          </a:r>
        </a:p>
      </dgm:t>
    </dgm:pt>
    <dgm:pt modelId="{7DDF5422-6FE4-429D-8EDE-4A59FE03EF79}" type="parTrans" cxnId="{F94B0758-FB6D-4844-BB2E-E7C1345DC7ED}">
      <dgm:prSet/>
      <dgm:spPr/>
      <dgm:t>
        <a:bodyPr/>
        <a:lstStyle/>
        <a:p>
          <a:endParaRPr lang="es-ES"/>
        </a:p>
      </dgm:t>
    </dgm:pt>
    <dgm:pt modelId="{E68012D0-196A-43BB-88B8-E3EF97F9C26D}" type="sibTrans" cxnId="{F94B0758-FB6D-4844-BB2E-E7C1345DC7ED}">
      <dgm:prSet/>
      <dgm:spPr/>
      <dgm:t>
        <a:bodyPr/>
        <a:lstStyle/>
        <a:p>
          <a:endParaRPr lang="es-ES"/>
        </a:p>
      </dgm:t>
    </dgm:pt>
    <dgm:pt modelId="{5D1E533A-35B9-4BD9-93CB-67CCC7A9E167}">
      <dgm:prSet phldrT="[Texto]"/>
      <dgm:spPr>
        <a:solidFill>
          <a:srgbClr val="FFFFCC">
            <a:alpha val="69804"/>
          </a:srgbClr>
        </a:solidFill>
        <a:ln>
          <a:solidFill>
            <a:srgbClr val="FFFFCC"/>
          </a:solidFill>
        </a:ln>
      </dgm:spPr>
      <dgm:t>
        <a:bodyPr/>
        <a:lstStyle/>
        <a:p>
          <a:r>
            <a:rPr lang="es-ES" b="1" dirty="0">
              <a:solidFill>
                <a:srgbClr val="FFCC66"/>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ACTIVIDADES DE LA INVESTIGACIÓN DE CAMPO</a:t>
          </a:r>
        </a:p>
      </dgm:t>
    </dgm:pt>
    <dgm:pt modelId="{37162945-0E2D-449D-B247-DD59D563D7DB}" type="parTrans" cxnId="{E975187F-3220-46CC-9BFB-B7DF66E3EA0D}">
      <dgm:prSet/>
      <dgm:spPr/>
      <dgm:t>
        <a:bodyPr/>
        <a:lstStyle/>
        <a:p>
          <a:endParaRPr lang="es-ES"/>
        </a:p>
      </dgm:t>
    </dgm:pt>
    <dgm:pt modelId="{E1774602-03AF-49C6-9829-2A12708408BB}" type="sibTrans" cxnId="{E975187F-3220-46CC-9BFB-B7DF66E3EA0D}">
      <dgm:prSet/>
      <dgm:spPr/>
      <dgm:t>
        <a:bodyPr/>
        <a:lstStyle/>
        <a:p>
          <a:endParaRPr lang="es-ES"/>
        </a:p>
      </dgm:t>
    </dgm:pt>
    <dgm:pt modelId="{4DC3CFC7-8488-4500-83D5-C4DCE75EC3FD}">
      <dgm:prSet phldrT="[Texto]"/>
      <dgm:spPr>
        <a:solidFill>
          <a:schemeClr val="accent2">
            <a:lumMod val="60000"/>
            <a:lumOff val="40000"/>
            <a:alpha val="70000"/>
          </a:schemeClr>
        </a:solidFill>
        <a:ln>
          <a:solidFill>
            <a:srgbClr val="80D0F0"/>
          </a:solidFill>
        </a:ln>
      </dgm:spPr>
      <dgm:t>
        <a:bodyPr/>
        <a:lstStyle/>
        <a:p>
          <a:r>
            <a:rPr lang="es-ES" b="1" dirty="0">
              <a:solidFill>
                <a:srgbClr val="FFCCCC"/>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OPERACIONALIZACIÓN DE LA HIPÓTESIS</a:t>
          </a:r>
        </a:p>
      </dgm:t>
    </dgm:pt>
    <dgm:pt modelId="{02D6DA40-C09A-479F-86AA-DE37AC890726}" type="parTrans" cxnId="{31656E41-4880-4B40-8403-1453BF2DE7D4}">
      <dgm:prSet/>
      <dgm:spPr/>
      <dgm:t>
        <a:bodyPr/>
        <a:lstStyle/>
        <a:p>
          <a:endParaRPr lang="es-ES"/>
        </a:p>
      </dgm:t>
    </dgm:pt>
    <dgm:pt modelId="{39051CF0-F267-4499-9A5B-E3BA601905D2}" type="sibTrans" cxnId="{31656E41-4880-4B40-8403-1453BF2DE7D4}">
      <dgm:prSet/>
      <dgm:spPr/>
      <dgm:t>
        <a:bodyPr/>
        <a:lstStyle/>
        <a:p>
          <a:endParaRPr lang="es-ES"/>
        </a:p>
      </dgm:t>
    </dgm:pt>
    <dgm:pt modelId="{3B9DC60E-F969-4F1A-9022-19DE9BBB2D12}" type="pres">
      <dgm:prSet presAssocID="{9718D749-CCF1-4C44-A0C0-BA91B471FFDA}" presName="Name0" presStyleCnt="0">
        <dgm:presLayoutVars>
          <dgm:chPref val="1"/>
          <dgm:dir/>
          <dgm:animOne val="branch"/>
          <dgm:animLvl val="lvl"/>
          <dgm:resizeHandles val="exact"/>
        </dgm:presLayoutVars>
      </dgm:prSet>
      <dgm:spPr/>
    </dgm:pt>
    <dgm:pt modelId="{E7A6E1EC-3286-4793-9A9B-50C64487B378}" type="pres">
      <dgm:prSet presAssocID="{D077C526-64E4-406D-B6D7-5F1876DC339D}" presName="root1" presStyleCnt="0"/>
      <dgm:spPr/>
    </dgm:pt>
    <dgm:pt modelId="{66A18E8B-1BF8-457A-9450-1A71BADFA597}" type="pres">
      <dgm:prSet presAssocID="{D077C526-64E4-406D-B6D7-5F1876DC339D}" presName="LevelOneTextNode" presStyleLbl="node0" presStyleIdx="0" presStyleCnt="1">
        <dgm:presLayoutVars>
          <dgm:chPref val="3"/>
        </dgm:presLayoutVars>
      </dgm:prSet>
      <dgm:spPr/>
    </dgm:pt>
    <dgm:pt modelId="{B52D5EDF-D44C-4DA5-8609-5BE2F800E0E9}" type="pres">
      <dgm:prSet presAssocID="{D077C526-64E4-406D-B6D7-5F1876DC339D}" presName="level2hierChild" presStyleCnt="0"/>
      <dgm:spPr/>
    </dgm:pt>
    <dgm:pt modelId="{1F6EE06F-AB47-4AF1-886C-D95D86DCB9F5}" type="pres">
      <dgm:prSet presAssocID="{7DDF5422-6FE4-429D-8EDE-4A59FE03EF79}" presName="conn2-1" presStyleLbl="parChTrans1D2" presStyleIdx="0" presStyleCnt="3"/>
      <dgm:spPr/>
    </dgm:pt>
    <dgm:pt modelId="{D517ECC2-EA77-427E-9CA3-DC331BBEB601}" type="pres">
      <dgm:prSet presAssocID="{7DDF5422-6FE4-429D-8EDE-4A59FE03EF79}" presName="connTx" presStyleLbl="parChTrans1D2" presStyleIdx="0" presStyleCnt="3"/>
      <dgm:spPr/>
    </dgm:pt>
    <dgm:pt modelId="{DB895824-E74F-49EA-BFDA-893FF7188BF7}" type="pres">
      <dgm:prSet presAssocID="{B54A0FB3-FD59-4695-BA01-860880E75BA5}" presName="root2" presStyleCnt="0"/>
      <dgm:spPr/>
    </dgm:pt>
    <dgm:pt modelId="{D1AD9716-10F7-4530-B8C0-E04E877C6CF4}" type="pres">
      <dgm:prSet presAssocID="{B54A0FB3-FD59-4695-BA01-860880E75BA5}" presName="LevelTwoTextNode" presStyleLbl="node2" presStyleIdx="0" presStyleCnt="3">
        <dgm:presLayoutVars>
          <dgm:chPref val="3"/>
        </dgm:presLayoutVars>
      </dgm:prSet>
      <dgm:spPr/>
    </dgm:pt>
    <dgm:pt modelId="{ACD98F3A-49BE-481E-AEC7-E1425FEF87A2}" type="pres">
      <dgm:prSet presAssocID="{B54A0FB3-FD59-4695-BA01-860880E75BA5}" presName="level3hierChild" presStyleCnt="0"/>
      <dgm:spPr/>
    </dgm:pt>
    <dgm:pt modelId="{1789ADCC-75C1-4BD3-866C-1A7DD97E5AFE}" type="pres">
      <dgm:prSet presAssocID="{37162945-0E2D-449D-B247-DD59D563D7DB}" presName="conn2-1" presStyleLbl="parChTrans1D2" presStyleIdx="1" presStyleCnt="3"/>
      <dgm:spPr/>
    </dgm:pt>
    <dgm:pt modelId="{28A3B5D6-8C3C-48BA-A777-F69407A6A3D5}" type="pres">
      <dgm:prSet presAssocID="{37162945-0E2D-449D-B247-DD59D563D7DB}" presName="connTx" presStyleLbl="parChTrans1D2" presStyleIdx="1" presStyleCnt="3"/>
      <dgm:spPr/>
    </dgm:pt>
    <dgm:pt modelId="{2593F877-9DF9-472F-A513-1D68953DE787}" type="pres">
      <dgm:prSet presAssocID="{5D1E533A-35B9-4BD9-93CB-67CCC7A9E167}" presName="root2" presStyleCnt="0"/>
      <dgm:spPr/>
    </dgm:pt>
    <dgm:pt modelId="{9E8F9779-A6BB-4CAD-A3D8-019024AC816F}" type="pres">
      <dgm:prSet presAssocID="{5D1E533A-35B9-4BD9-93CB-67CCC7A9E167}" presName="LevelTwoTextNode" presStyleLbl="node2" presStyleIdx="1" presStyleCnt="3">
        <dgm:presLayoutVars>
          <dgm:chPref val="3"/>
        </dgm:presLayoutVars>
      </dgm:prSet>
      <dgm:spPr/>
    </dgm:pt>
    <dgm:pt modelId="{D03CE9A4-BF9F-4530-AC17-479237BDF6B0}" type="pres">
      <dgm:prSet presAssocID="{5D1E533A-35B9-4BD9-93CB-67CCC7A9E167}" presName="level3hierChild" presStyleCnt="0"/>
      <dgm:spPr/>
    </dgm:pt>
    <dgm:pt modelId="{DC852560-E79D-4E2B-912A-CC167A1054C8}" type="pres">
      <dgm:prSet presAssocID="{02D6DA40-C09A-479F-86AA-DE37AC890726}" presName="conn2-1" presStyleLbl="parChTrans1D2" presStyleIdx="2" presStyleCnt="3"/>
      <dgm:spPr/>
    </dgm:pt>
    <dgm:pt modelId="{48932092-2263-453C-AF50-A5A80D06BF1F}" type="pres">
      <dgm:prSet presAssocID="{02D6DA40-C09A-479F-86AA-DE37AC890726}" presName="connTx" presStyleLbl="parChTrans1D2" presStyleIdx="2" presStyleCnt="3"/>
      <dgm:spPr/>
    </dgm:pt>
    <dgm:pt modelId="{0F4412E3-F079-4B20-ABCA-F71D33CF9E92}" type="pres">
      <dgm:prSet presAssocID="{4DC3CFC7-8488-4500-83D5-C4DCE75EC3FD}" presName="root2" presStyleCnt="0"/>
      <dgm:spPr/>
    </dgm:pt>
    <dgm:pt modelId="{5FF2086B-CA2E-4E45-8E78-D4C7C00F3A5E}" type="pres">
      <dgm:prSet presAssocID="{4DC3CFC7-8488-4500-83D5-C4DCE75EC3FD}" presName="LevelTwoTextNode" presStyleLbl="node2" presStyleIdx="2" presStyleCnt="3">
        <dgm:presLayoutVars>
          <dgm:chPref val="3"/>
        </dgm:presLayoutVars>
      </dgm:prSet>
      <dgm:spPr/>
    </dgm:pt>
    <dgm:pt modelId="{BEA4E076-9DB2-46A8-B4F2-85A542EA2313}" type="pres">
      <dgm:prSet presAssocID="{4DC3CFC7-8488-4500-83D5-C4DCE75EC3FD}" presName="level3hierChild" presStyleCnt="0"/>
      <dgm:spPr/>
    </dgm:pt>
  </dgm:ptLst>
  <dgm:cxnLst>
    <dgm:cxn modelId="{07D4A603-A6D9-45BE-82AC-F72B2ADC3F06}" type="presOf" srcId="{D077C526-64E4-406D-B6D7-5F1876DC339D}" destId="{66A18E8B-1BF8-457A-9450-1A71BADFA597}" srcOrd="0" destOrd="0" presId="urn:microsoft.com/office/officeart/2008/layout/HorizontalMultiLevelHierarchy"/>
    <dgm:cxn modelId="{9D22AB04-0965-4D80-AE9C-5F7921AF7AE1}" type="presOf" srcId="{9718D749-CCF1-4C44-A0C0-BA91B471FFDA}" destId="{3B9DC60E-F969-4F1A-9022-19DE9BBB2D12}" srcOrd="0" destOrd="0" presId="urn:microsoft.com/office/officeart/2008/layout/HorizontalMultiLevelHierarchy"/>
    <dgm:cxn modelId="{E0442C05-9916-4C5A-AEFB-9C248F492A55}" type="presOf" srcId="{B54A0FB3-FD59-4695-BA01-860880E75BA5}" destId="{D1AD9716-10F7-4530-B8C0-E04E877C6CF4}" srcOrd="0" destOrd="0" presId="urn:microsoft.com/office/officeart/2008/layout/HorizontalMultiLevelHierarchy"/>
    <dgm:cxn modelId="{DACFEF07-5926-4EA9-B882-F1C8483C584B}" type="presOf" srcId="{02D6DA40-C09A-479F-86AA-DE37AC890726}" destId="{DC852560-E79D-4E2B-912A-CC167A1054C8}" srcOrd="0" destOrd="0" presId="urn:microsoft.com/office/officeart/2008/layout/HorizontalMultiLevelHierarchy"/>
    <dgm:cxn modelId="{31656E41-4880-4B40-8403-1453BF2DE7D4}" srcId="{D077C526-64E4-406D-B6D7-5F1876DC339D}" destId="{4DC3CFC7-8488-4500-83D5-C4DCE75EC3FD}" srcOrd="2" destOrd="0" parTransId="{02D6DA40-C09A-479F-86AA-DE37AC890726}" sibTransId="{39051CF0-F267-4499-9A5B-E3BA601905D2}"/>
    <dgm:cxn modelId="{6663B271-A6B4-4C7D-AD98-48855A5F8A9D}" type="presOf" srcId="{4DC3CFC7-8488-4500-83D5-C4DCE75EC3FD}" destId="{5FF2086B-CA2E-4E45-8E78-D4C7C00F3A5E}" srcOrd="0" destOrd="0" presId="urn:microsoft.com/office/officeart/2008/layout/HorizontalMultiLevelHierarchy"/>
    <dgm:cxn modelId="{F9349156-ED4A-4268-8BBF-D71E530E659C}" type="presOf" srcId="{7DDF5422-6FE4-429D-8EDE-4A59FE03EF79}" destId="{1F6EE06F-AB47-4AF1-886C-D95D86DCB9F5}" srcOrd="0" destOrd="0" presId="urn:microsoft.com/office/officeart/2008/layout/HorizontalMultiLevelHierarchy"/>
    <dgm:cxn modelId="{F94B0758-FB6D-4844-BB2E-E7C1345DC7ED}" srcId="{D077C526-64E4-406D-B6D7-5F1876DC339D}" destId="{B54A0FB3-FD59-4695-BA01-860880E75BA5}" srcOrd="0" destOrd="0" parTransId="{7DDF5422-6FE4-429D-8EDE-4A59FE03EF79}" sibTransId="{E68012D0-196A-43BB-88B8-E3EF97F9C26D}"/>
    <dgm:cxn modelId="{E975187F-3220-46CC-9BFB-B7DF66E3EA0D}" srcId="{D077C526-64E4-406D-B6D7-5F1876DC339D}" destId="{5D1E533A-35B9-4BD9-93CB-67CCC7A9E167}" srcOrd="1" destOrd="0" parTransId="{37162945-0E2D-449D-B247-DD59D563D7DB}" sibTransId="{E1774602-03AF-49C6-9829-2A12708408BB}"/>
    <dgm:cxn modelId="{1FEE699A-F8EA-4518-8DF6-CFC856DE0F79}" srcId="{9718D749-CCF1-4C44-A0C0-BA91B471FFDA}" destId="{D077C526-64E4-406D-B6D7-5F1876DC339D}" srcOrd="0" destOrd="0" parTransId="{38C8A86C-27CC-4F2C-8441-9CB4D6C3344A}" sibTransId="{FBB39B9C-30E3-428C-B647-3D161864E8BA}"/>
    <dgm:cxn modelId="{8F5D01A4-6DA3-4359-9C42-EC0EF2A8068C}" type="presOf" srcId="{02D6DA40-C09A-479F-86AA-DE37AC890726}" destId="{48932092-2263-453C-AF50-A5A80D06BF1F}" srcOrd="1" destOrd="0" presId="urn:microsoft.com/office/officeart/2008/layout/HorizontalMultiLevelHierarchy"/>
    <dgm:cxn modelId="{537F6BAC-AFAC-41E1-BCBE-877446A64E59}" type="presOf" srcId="{5D1E533A-35B9-4BD9-93CB-67CCC7A9E167}" destId="{9E8F9779-A6BB-4CAD-A3D8-019024AC816F}" srcOrd="0" destOrd="0" presId="urn:microsoft.com/office/officeart/2008/layout/HorizontalMultiLevelHierarchy"/>
    <dgm:cxn modelId="{C4032DCD-473E-4E0F-ADA8-25A3BCE75968}" type="presOf" srcId="{37162945-0E2D-449D-B247-DD59D563D7DB}" destId="{28A3B5D6-8C3C-48BA-A777-F69407A6A3D5}" srcOrd="1" destOrd="0" presId="urn:microsoft.com/office/officeart/2008/layout/HorizontalMultiLevelHierarchy"/>
    <dgm:cxn modelId="{58FFB2D9-6A8B-4E76-AC44-B80213065EA3}" type="presOf" srcId="{7DDF5422-6FE4-429D-8EDE-4A59FE03EF79}" destId="{D517ECC2-EA77-427E-9CA3-DC331BBEB601}" srcOrd="1" destOrd="0" presId="urn:microsoft.com/office/officeart/2008/layout/HorizontalMultiLevelHierarchy"/>
    <dgm:cxn modelId="{BE8F25FF-0B28-4D9D-A9DB-1886A23AEED6}" type="presOf" srcId="{37162945-0E2D-449D-B247-DD59D563D7DB}" destId="{1789ADCC-75C1-4BD3-866C-1A7DD97E5AFE}" srcOrd="0" destOrd="0" presId="urn:microsoft.com/office/officeart/2008/layout/HorizontalMultiLevelHierarchy"/>
    <dgm:cxn modelId="{E8F15972-9549-40EB-9569-1097AE5309B3}" type="presParOf" srcId="{3B9DC60E-F969-4F1A-9022-19DE9BBB2D12}" destId="{E7A6E1EC-3286-4793-9A9B-50C64487B378}" srcOrd="0" destOrd="0" presId="urn:microsoft.com/office/officeart/2008/layout/HorizontalMultiLevelHierarchy"/>
    <dgm:cxn modelId="{63F4976D-ADE8-48B6-B174-D0621ACD77FC}" type="presParOf" srcId="{E7A6E1EC-3286-4793-9A9B-50C64487B378}" destId="{66A18E8B-1BF8-457A-9450-1A71BADFA597}" srcOrd="0" destOrd="0" presId="urn:microsoft.com/office/officeart/2008/layout/HorizontalMultiLevelHierarchy"/>
    <dgm:cxn modelId="{2C8BB88D-3D7A-4F45-A957-3C87357A15F7}" type="presParOf" srcId="{E7A6E1EC-3286-4793-9A9B-50C64487B378}" destId="{B52D5EDF-D44C-4DA5-8609-5BE2F800E0E9}" srcOrd="1" destOrd="0" presId="urn:microsoft.com/office/officeart/2008/layout/HorizontalMultiLevelHierarchy"/>
    <dgm:cxn modelId="{1E891BE6-E07C-4AC3-ABB0-DDDB7996F7D3}" type="presParOf" srcId="{B52D5EDF-D44C-4DA5-8609-5BE2F800E0E9}" destId="{1F6EE06F-AB47-4AF1-886C-D95D86DCB9F5}" srcOrd="0" destOrd="0" presId="urn:microsoft.com/office/officeart/2008/layout/HorizontalMultiLevelHierarchy"/>
    <dgm:cxn modelId="{83E22CCF-FF6F-4152-A928-B7D9734C3CB2}" type="presParOf" srcId="{1F6EE06F-AB47-4AF1-886C-D95D86DCB9F5}" destId="{D517ECC2-EA77-427E-9CA3-DC331BBEB601}" srcOrd="0" destOrd="0" presId="urn:microsoft.com/office/officeart/2008/layout/HorizontalMultiLevelHierarchy"/>
    <dgm:cxn modelId="{07151864-186F-4E30-B28D-984B665FF752}" type="presParOf" srcId="{B52D5EDF-D44C-4DA5-8609-5BE2F800E0E9}" destId="{DB895824-E74F-49EA-BFDA-893FF7188BF7}" srcOrd="1" destOrd="0" presId="urn:microsoft.com/office/officeart/2008/layout/HorizontalMultiLevelHierarchy"/>
    <dgm:cxn modelId="{F903F280-FADA-47C4-A1C1-4FEA27764CCF}" type="presParOf" srcId="{DB895824-E74F-49EA-BFDA-893FF7188BF7}" destId="{D1AD9716-10F7-4530-B8C0-E04E877C6CF4}" srcOrd="0" destOrd="0" presId="urn:microsoft.com/office/officeart/2008/layout/HorizontalMultiLevelHierarchy"/>
    <dgm:cxn modelId="{7EB4F76A-D04C-4F34-A207-CAB399B19ABB}" type="presParOf" srcId="{DB895824-E74F-49EA-BFDA-893FF7188BF7}" destId="{ACD98F3A-49BE-481E-AEC7-E1425FEF87A2}" srcOrd="1" destOrd="0" presId="urn:microsoft.com/office/officeart/2008/layout/HorizontalMultiLevelHierarchy"/>
    <dgm:cxn modelId="{FCA57EC0-841B-4B2B-8485-5A9A3B95961D}" type="presParOf" srcId="{B52D5EDF-D44C-4DA5-8609-5BE2F800E0E9}" destId="{1789ADCC-75C1-4BD3-866C-1A7DD97E5AFE}" srcOrd="2" destOrd="0" presId="urn:microsoft.com/office/officeart/2008/layout/HorizontalMultiLevelHierarchy"/>
    <dgm:cxn modelId="{E7389852-1C78-4DA7-92F5-E76B13E1DE5B}" type="presParOf" srcId="{1789ADCC-75C1-4BD3-866C-1A7DD97E5AFE}" destId="{28A3B5D6-8C3C-48BA-A777-F69407A6A3D5}" srcOrd="0" destOrd="0" presId="urn:microsoft.com/office/officeart/2008/layout/HorizontalMultiLevelHierarchy"/>
    <dgm:cxn modelId="{DEC71DF1-BE40-4ACB-84ED-2C2E420BA1B3}" type="presParOf" srcId="{B52D5EDF-D44C-4DA5-8609-5BE2F800E0E9}" destId="{2593F877-9DF9-472F-A513-1D68953DE787}" srcOrd="3" destOrd="0" presId="urn:microsoft.com/office/officeart/2008/layout/HorizontalMultiLevelHierarchy"/>
    <dgm:cxn modelId="{A3BC27DB-5A69-4354-AA52-BA0C4139AC1C}" type="presParOf" srcId="{2593F877-9DF9-472F-A513-1D68953DE787}" destId="{9E8F9779-A6BB-4CAD-A3D8-019024AC816F}" srcOrd="0" destOrd="0" presId="urn:microsoft.com/office/officeart/2008/layout/HorizontalMultiLevelHierarchy"/>
    <dgm:cxn modelId="{0EB65DE0-B302-4BF6-A17D-2E04E3F9AD7A}" type="presParOf" srcId="{2593F877-9DF9-472F-A513-1D68953DE787}" destId="{D03CE9A4-BF9F-4530-AC17-479237BDF6B0}" srcOrd="1" destOrd="0" presId="urn:microsoft.com/office/officeart/2008/layout/HorizontalMultiLevelHierarchy"/>
    <dgm:cxn modelId="{9B109264-B873-4D28-8390-B456396BDFDD}" type="presParOf" srcId="{B52D5EDF-D44C-4DA5-8609-5BE2F800E0E9}" destId="{DC852560-E79D-4E2B-912A-CC167A1054C8}" srcOrd="4" destOrd="0" presId="urn:microsoft.com/office/officeart/2008/layout/HorizontalMultiLevelHierarchy"/>
    <dgm:cxn modelId="{10862CF5-A182-4C77-9D3A-FED1657DCBC1}" type="presParOf" srcId="{DC852560-E79D-4E2B-912A-CC167A1054C8}" destId="{48932092-2263-453C-AF50-A5A80D06BF1F}" srcOrd="0" destOrd="0" presId="urn:microsoft.com/office/officeart/2008/layout/HorizontalMultiLevelHierarchy"/>
    <dgm:cxn modelId="{C7657752-D9F1-4241-9646-DB7392FD4FB3}" type="presParOf" srcId="{B52D5EDF-D44C-4DA5-8609-5BE2F800E0E9}" destId="{0F4412E3-F079-4B20-ABCA-F71D33CF9E92}" srcOrd="5" destOrd="0" presId="urn:microsoft.com/office/officeart/2008/layout/HorizontalMultiLevelHierarchy"/>
    <dgm:cxn modelId="{5D854C8F-246F-4A11-9C35-DAB2211D4091}" type="presParOf" srcId="{0F4412E3-F079-4B20-ABCA-F71D33CF9E92}" destId="{5FF2086B-CA2E-4E45-8E78-D4C7C00F3A5E}" srcOrd="0" destOrd="0" presId="urn:microsoft.com/office/officeart/2008/layout/HorizontalMultiLevelHierarchy"/>
    <dgm:cxn modelId="{E7C6AE18-CFEC-4F03-BDCA-8E0D3A176E63}" type="presParOf" srcId="{0F4412E3-F079-4B20-ABCA-F71D33CF9E92}" destId="{BEA4E076-9DB2-46A8-B4F2-85A542EA231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5D174-7EA9-4189-86AF-FF5EF679CD86}" type="doc">
      <dgm:prSet loTypeId="urn:microsoft.com/office/officeart/2005/8/layout/vProcess5" loCatId="process" qsTypeId="urn:microsoft.com/office/officeart/2005/8/quickstyle/simple1" qsCatId="simple" csTypeId="urn:microsoft.com/office/officeart/2005/8/colors/accent2_4" csCatId="accent2" phldr="1"/>
      <dgm:spPr/>
      <dgm:t>
        <a:bodyPr/>
        <a:lstStyle/>
        <a:p>
          <a:endParaRPr lang="es-ES"/>
        </a:p>
      </dgm:t>
    </dgm:pt>
    <dgm:pt modelId="{9BB16C54-3BD0-4D94-A193-3E7C7A8D2ADC}">
      <dgm:prSet phldrT="[Texto]" custT="1"/>
      <dgm:spPr>
        <a:solidFill>
          <a:srgbClr val="C8E7F4"/>
        </a:solidFill>
        <a:ln>
          <a:solidFill>
            <a:srgbClr val="1A9CD0"/>
          </a:solidFill>
        </a:ln>
      </dgm:spPr>
      <dgm:t>
        <a:bodyPr/>
        <a:lstStyle/>
        <a:p>
          <a:pPr algn="just">
            <a:buNone/>
          </a:pPr>
          <a:r>
            <a:rPr lang="es-MX" sz="1800" b="1" dirty="0">
              <a:solidFill>
                <a:srgbClr val="336699"/>
              </a:solidFill>
            </a:rPr>
            <a:t>La operacionalización de hipótesis </a:t>
          </a:r>
          <a:r>
            <a:rPr lang="es-MX" sz="1800" dirty="0">
              <a:solidFill>
                <a:srgbClr val="336699"/>
              </a:solidFill>
            </a:rPr>
            <a:t>es un medio para acercarnos al conocimiento preciso de los fenómenos que se estudian, ya que permite traducir  las variables a indicadores que son aspectos o situaciones específicas de los fenómenos.</a:t>
          </a:r>
          <a:endParaRPr lang="es-ES" sz="1800" dirty="0">
            <a:solidFill>
              <a:srgbClr val="336699"/>
            </a:solidFill>
          </a:endParaRPr>
        </a:p>
      </dgm:t>
    </dgm:pt>
    <dgm:pt modelId="{D55B739E-7FE1-406B-B219-AC57CF2B4D99}" type="parTrans" cxnId="{625826E1-A42E-4FF6-B1CD-968B854D7D7F}">
      <dgm:prSet/>
      <dgm:spPr/>
      <dgm:t>
        <a:bodyPr/>
        <a:lstStyle/>
        <a:p>
          <a:endParaRPr lang="es-ES"/>
        </a:p>
      </dgm:t>
    </dgm:pt>
    <dgm:pt modelId="{CFE6455D-65C7-4A51-BA02-B114D1FF9F3A}" type="sibTrans" cxnId="{625826E1-A42E-4FF6-B1CD-968B854D7D7F}">
      <dgm:prSet/>
      <dgm:spPr>
        <a:solidFill>
          <a:srgbClr val="FF822D">
            <a:alpha val="90000"/>
          </a:srgbClr>
        </a:solidFill>
        <a:ln>
          <a:solidFill>
            <a:srgbClr val="FF822D">
              <a:alpha val="90000"/>
            </a:srgbClr>
          </a:solidFill>
        </a:ln>
      </dgm:spPr>
      <dgm:t>
        <a:bodyPr/>
        <a:lstStyle/>
        <a:p>
          <a:endParaRPr lang="es-ES"/>
        </a:p>
      </dgm:t>
    </dgm:pt>
    <dgm:pt modelId="{1955CE5C-52BA-4A6C-A7FD-4CDDEA3537FB}">
      <dgm:prSet phldrT="[Texto]" custT="1"/>
      <dgm:spPr>
        <a:solidFill>
          <a:srgbClr val="FFFFD9"/>
        </a:solidFill>
        <a:ln>
          <a:solidFill>
            <a:srgbClr val="9A9600"/>
          </a:solidFill>
        </a:ln>
      </dgm:spPr>
      <dgm:t>
        <a:bodyPr/>
        <a:lstStyle/>
        <a:p>
          <a:pPr algn="just">
            <a:buNone/>
          </a:pPr>
          <a:r>
            <a:rPr lang="es-MX" sz="1800" b="1" dirty="0">
              <a:solidFill>
                <a:srgbClr val="666633"/>
              </a:solidFill>
            </a:rPr>
            <a:t>Un indicador </a:t>
          </a:r>
          <a:r>
            <a:rPr lang="es-MX" sz="1800" dirty="0">
              <a:solidFill>
                <a:srgbClr val="666633"/>
              </a:solidFill>
            </a:rPr>
            <a:t>es un elemento concreto de la realidad a partir del cual se podrán observar y/o medir los distintos aspectos del fenómeno que se estudia.</a:t>
          </a:r>
          <a:endParaRPr lang="es-ES" sz="1800" dirty="0">
            <a:solidFill>
              <a:srgbClr val="666633"/>
            </a:solidFill>
          </a:endParaRPr>
        </a:p>
      </dgm:t>
    </dgm:pt>
    <dgm:pt modelId="{4F8E7ED1-676D-4B0F-880D-5FDE8A996322}" type="parTrans" cxnId="{82D841FB-46AB-4E3F-832C-EE657AA9541D}">
      <dgm:prSet/>
      <dgm:spPr/>
      <dgm:t>
        <a:bodyPr/>
        <a:lstStyle/>
        <a:p>
          <a:endParaRPr lang="es-ES"/>
        </a:p>
      </dgm:t>
    </dgm:pt>
    <dgm:pt modelId="{8AB68C3E-DF26-4C50-9853-59259CD12E4A}" type="sibTrans" cxnId="{82D841FB-46AB-4E3F-832C-EE657AA9541D}">
      <dgm:prSet/>
      <dgm:spPr>
        <a:solidFill>
          <a:srgbClr val="FF822D">
            <a:alpha val="90000"/>
          </a:srgbClr>
        </a:solidFill>
        <a:ln>
          <a:solidFill>
            <a:srgbClr val="FF822D">
              <a:alpha val="90000"/>
            </a:srgbClr>
          </a:solidFill>
        </a:ln>
      </dgm:spPr>
      <dgm:t>
        <a:bodyPr/>
        <a:lstStyle/>
        <a:p>
          <a:endParaRPr lang="es-ES"/>
        </a:p>
      </dgm:t>
    </dgm:pt>
    <dgm:pt modelId="{58A25952-667F-4777-810E-283FD83F93B0}">
      <dgm:prSet phldrT="[Texto]" custT="1"/>
      <dgm:spPr>
        <a:solidFill>
          <a:srgbClr val="FFE4D1"/>
        </a:solidFill>
        <a:ln>
          <a:solidFill>
            <a:srgbClr val="FF8F43"/>
          </a:solidFill>
        </a:ln>
      </dgm:spPr>
      <dgm:t>
        <a:bodyPr/>
        <a:lstStyle/>
        <a:p>
          <a:pPr algn="just">
            <a:buNone/>
          </a:pPr>
          <a:r>
            <a:rPr lang="es-MX" sz="1800" b="1" dirty="0">
              <a:solidFill>
                <a:srgbClr val="FF6600"/>
              </a:solidFill>
            </a:rPr>
            <a:t>La operacionalización de las variables </a:t>
          </a:r>
          <a:r>
            <a:rPr lang="es-MX" sz="1800" dirty="0">
              <a:solidFill>
                <a:srgbClr val="FF6600"/>
              </a:solidFill>
            </a:rPr>
            <a:t>permitirá diseñar los instrumentos para recopilar la información que se utilizará en la prueba de la hipótesis.</a:t>
          </a:r>
          <a:endParaRPr lang="es-ES" sz="1800" dirty="0">
            <a:solidFill>
              <a:srgbClr val="FF6600"/>
            </a:solidFill>
          </a:endParaRPr>
        </a:p>
      </dgm:t>
    </dgm:pt>
    <dgm:pt modelId="{73040DAC-800C-4AF3-98F7-7E83A962698B}" type="parTrans" cxnId="{2378FE87-5978-4FB3-90F3-9FAF402F8D9D}">
      <dgm:prSet/>
      <dgm:spPr/>
      <dgm:t>
        <a:bodyPr/>
        <a:lstStyle/>
        <a:p>
          <a:endParaRPr lang="es-ES"/>
        </a:p>
      </dgm:t>
    </dgm:pt>
    <dgm:pt modelId="{FF8A87CA-E968-4DE8-AC50-F4B90F863997}" type="sibTrans" cxnId="{2378FE87-5978-4FB3-90F3-9FAF402F8D9D}">
      <dgm:prSet/>
      <dgm:spPr/>
      <dgm:t>
        <a:bodyPr/>
        <a:lstStyle/>
        <a:p>
          <a:endParaRPr lang="es-ES"/>
        </a:p>
      </dgm:t>
    </dgm:pt>
    <dgm:pt modelId="{33644B9D-73BD-4BD9-AC50-E014627E09E6}" type="pres">
      <dgm:prSet presAssocID="{86F5D174-7EA9-4189-86AF-FF5EF679CD86}" presName="outerComposite" presStyleCnt="0">
        <dgm:presLayoutVars>
          <dgm:chMax val="5"/>
          <dgm:dir/>
          <dgm:resizeHandles val="exact"/>
        </dgm:presLayoutVars>
      </dgm:prSet>
      <dgm:spPr/>
    </dgm:pt>
    <dgm:pt modelId="{BD1C7CE8-16D9-493A-899A-527486176C0E}" type="pres">
      <dgm:prSet presAssocID="{86F5D174-7EA9-4189-86AF-FF5EF679CD86}" presName="dummyMaxCanvas" presStyleCnt="0">
        <dgm:presLayoutVars/>
      </dgm:prSet>
      <dgm:spPr/>
    </dgm:pt>
    <dgm:pt modelId="{2D07954F-6304-406D-8DA2-0FFA88786688}" type="pres">
      <dgm:prSet presAssocID="{86F5D174-7EA9-4189-86AF-FF5EF679CD86}" presName="ThreeNodes_1" presStyleLbl="node1" presStyleIdx="0" presStyleCnt="3">
        <dgm:presLayoutVars>
          <dgm:bulletEnabled val="1"/>
        </dgm:presLayoutVars>
      </dgm:prSet>
      <dgm:spPr/>
    </dgm:pt>
    <dgm:pt modelId="{49B1A23E-0781-4C50-B16D-2D041444F7FE}" type="pres">
      <dgm:prSet presAssocID="{86F5D174-7EA9-4189-86AF-FF5EF679CD86}" presName="ThreeNodes_2" presStyleLbl="node1" presStyleIdx="1" presStyleCnt="3">
        <dgm:presLayoutVars>
          <dgm:bulletEnabled val="1"/>
        </dgm:presLayoutVars>
      </dgm:prSet>
      <dgm:spPr/>
    </dgm:pt>
    <dgm:pt modelId="{A16DED7C-C44C-4FA7-8B3D-282C2E14218F}" type="pres">
      <dgm:prSet presAssocID="{86F5D174-7EA9-4189-86AF-FF5EF679CD86}" presName="ThreeNodes_3" presStyleLbl="node1" presStyleIdx="2" presStyleCnt="3">
        <dgm:presLayoutVars>
          <dgm:bulletEnabled val="1"/>
        </dgm:presLayoutVars>
      </dgm:prSet>
      <dgm:spPr/>
    </dgm:pt>
    <dgm:pt modelId="{E8978A7F-62BC-44DC-81CE-AB4D71E99149}" type="pres">
      <dgm:prSet presAssocID="{86F5D174-7EA9-4189-86AF-FF5EF679CD86}" presName="ThreeConn_1-2" presStyleLbl="fgAccFollowNode1" presStyleIdx="0" presStyleCnt="2">
        <dgm:presLayoutVars>
          <dgm:bulletEnabled val="1"/>
        </dgm:presLayoutVars>
      </dgm:prSet>
      <dgm:spPr/>
    </dgm:pt>
    <dgm:pt modelId="{C9D4D3D9-D4D8-4B9A-BD3C-02AEC455C74E}" type="pres">
      <dgm:prSet presAssocID="{86F5D174-7EA9-4189-86AF-FF5EF679CD86}" presName="ThreeConn_2-3" presStyleLbl="fgAccFollowNode1" presStyleIdx="1" presStyleCnt="2">
        <dgm:presLayoutVars>
          <dgm:bulletEnabled val="1"/>
        </dgm:presLayoutVars>
      </dgm:prSet>
      <dgm:spPr/>
    </dgm:pt>
    <dgm:pt modelId="{223A1760-9709-48FF-88CE-93CF3E15AD90}" type="pres">
      <dgm:prSet presAssocID="{86F5D174-7EA9-4189-86AF-FF5EF679CD86}" presName="ThreeNodes_1_text" presStyleLbl="node1" presStyleIdx="2" presStyleCnt="3">
        <dgm:presLayoutVars>
          <dgm:bulletEnabled val="1"/>
        </dgm:presLayoutVars>
      </dgm:prSet>
      <dgm:spPr/>
    </dgm:pt>
    <dgm:pt modelId="{3313F98B-6FC9-41BC-AF3E-D8E6FC94EA36}" type="pres">
      <dgm:prSet presAssocID="{86F5D174-7EA9-4189-86AF-FF5EF679CD86}" presName="ThreeNodes_2_text" presStyleLbl="node1" presStyleIdx="2" presStyleCnt="3">
        <dgm:presLayoutVars>
          <dgm:bulletEnabled val="1"/>
        </dgm:presLayoutVars>
      </dgm:prSet>
      <dgm:spPr/>
    </dgm:pt>
    <dgm:pt modelId="{AA744D52-C886-43EA-818C-3821A21DC036}" type="pres">
      <dgm:prSet presAssocID="{86F5D174-7EA9-4189-86AF-FF5EF679CD86}" presName="ThreeNodes_3_text" presStyleLbl="node1" presStyleIdx="2" presStyleCnt="3">
        <dgm:presLayoutVars>
          <dgm:bulletEnabled val="1"/>
        </dgm:presLayoutVars>
      </dgm:prSet>
      <dgm:spPr/>
    </dgm:pt>
  </dgm:ptLst>
  <dgm:cxnLst>
    <dgm:cxn modelId="{8EF4DC23-BDF0-4F05-A32E-F4F2940B7431}" type="presOf" srcId="{9BB16C54-3BD0-4D94-A193-3E7C7A8D2ADC}" destId="{2D07954F-6304-406D-8DA2-0FFA88786688}" srcOrd="0" destOrd="0" presId="urn:microsoft.com/office/officeart/2005/8/layout/vProcess5"/>
    <dgm:cxn modelId="{7C25205D-1AD7-4C28-8CF4-C84E35C58EB7}" type="presOf" srcId="{8AB68C3E-DF26-4C50-9853-59259CD12E4A}" destId="{C9D4D3D9-D4D8-4B9A-BD3C-02AEC455C74E}" srcOrd="0" destOrd="0" presId="urn:microsoft.com/office/officeart/2005/8/layout/vProcess5"/>
    <dgm:cxn modelId="{52D56141-51DB-4262-97A6-EF1A82E90D13}" type="presOf" srcId="{9BB16C54-3BD0-4D94-A193-3E7C7A8D2ADC}" destId="{223A1760-9709-48FF-88CE-93CF3E15AD90}" srcOrd="1" destOrd="0" presId="urn:microsoft.com/office/officeart/2005/8/layout/vProcess5"/>
    <dgm:cxn modelId="{D58DC044-576E-485D-A5CE-A4970E384A21}" type="presOf" srcId="{86F5D174-7EA9-4189-86AF-FF5EF679CD86}" destId="{33644B9D-73BD-4BD9-AC50-E014627E09E6}" srcOrd="0" destOrd="0" presId="urn:microsoft.com/office/officeart/2005/8/layout/vProcess5"/>
    <dgm:cxn modelId="{FE713978-7EF6-42F8-89EE-6FAB72BB8C41}" type="presOf" srcId="{1955CE5C-52BA-4A6C-A7FD-4CDDEA3537FB}" destId="{3313F98B-6FC9-41BC-AF3E-D8E6FC94EA36}" srcOrd="1" destOrd="0" presId="urn:microsoft.com/office/officeart/2005/8/layout/vProcess5"/>
    <dgm:cxn modelId="{2378FE87-5978-4FB3-90F3-9FAF402F8D9D}" srcId="{86F5D174-7EA9-4189-86AF-FF5EF679CD86}" destId="{58A25952-667F-4777-810E-283FD83F93B0}" srcOrd="2" destOrd="0" parTransId="{73040DAC-800C-4AF3-98F7-7E83A962698B}" sibTransId="{FF8A87CA-E968-4DE8-AC50-F4B90F863997}"/>
    <dgm:cxn modelId="{BF0325B1-90B5-4C68-AF1B-8BDA12CF24AE}" type="presOf" srcId="{CFE6455D-65C7-4A51-BA02-B114D1FF9F3A}" destId="{E8978A7F-62BC-44DC-81CE-AB4D71E99149}" srcOrd="0" destOrd="0" presId="urn:microsoft.com/office/officeart/2005/8/layout/vProcess5"/>
    <dgm:cxn modelId="{C6E3F7E0-5B60-4C26-B04A-8465541771FD}" type="presOf" srcId="{58A25952-667F-4777-810E-283FD83F93B0}" destId="{AA744D52-C886-43EA-818C-3821A21DC036}" srcOrd="1" destOrd="0" presId="urn:microsoft.com/office/officeart/2005/8/layout/vProcess5"/>
    <dgm:cxn modelId="{625826E1-A42E-4FF6-B1CD-968B854D7D7F}" srcId="{86F5D174-7EA9-4189-86AF-FF5EF679CD86}" destId="{9BB16C54-3BD0-4D94-A193-3E7C7A8D2ADC}" srcOrd="0" destOrd="0" parTransId="{D55B739E-7FE1-406B-B219-AC57CF2B4D99}" sibTransId="{CFE6455D-65C7-4A51-BA02-B114D1FF9F3A}"/>
    <dgm:cxn modelId="{60F860E3-69C5-466F-86B3-C5ABB043B929}" type="presOf" srcId="{58A25952-667F-4777-810E-283FD83F93B0}" destId="{A16DED7C-C44C-4FA7-8B3D-282C2E14218F}" srcOrd="0" destOrd="0" presId="urn:microsoft.com/office/officeart/2005/8/layout/vProcess5"/>
    <dgm:cxn modelId="{CBEAE4F4-FB26-40E8-B333-53CCD12203A1}" type="presOf" srcId="{1955CE5C-52BA-4A6C-A7FD-4CDDEA3537FB}" destId="{49B1A23E-0781-4C50-B16D-2D041444F7FE}" srcOrd="0" destOrd="0" presId="urn:microsoft.com/office/officeart/2005/8/layout/vProcess5"/>
    <dgm:cxn modelId="{82D841FB-46AB-4E3F-832C-EE657AA9541D}" srcId="{86F5D174-7EA9-4189-86AF-FF5EF679CD86}" destId="{1955CE5C-52BA-4A6C-A7FD-4CDDEA3537FB}" srcOrd="1" destOrd="0" parTransId="{4F8E7ED1-676D-4B0F-880D-5FDE8A996322}" sibTransId="{8AB68C3E-DF26-4C50-9853-59259CD12E4A}"/>
    <dgm:cxn modelId="{EB80BF99-BDCC-4D79-8203-869A94B89838}" type="presParOf" srcId="{33644B9D-73BD-4BD9-AC50-E014627E09E6}" destId="{BD1C7CE8-16D9-493A-899A-527486176C0E}" srcOrd="0" destOrd="0" presId="urn:microsoft.com/office/officeart/2005/8/layout/vProcess5"/>
    <dgm:cxn modelId="{938C70CD-2689-4CE7-B4B1-51F4F35E73B5}" type="presParOf" srcId="{33644B9D-73BD-4BD9-AC50-E014627E09E6}" destId="{2D07954F-6304-406D-8DA2-0FFA88786688}" srcOrd="1" destOrd="0" presId="urn:microsoft.com/office/officeart/2005/8/layout/vProcess5"/>
    <dgm:cxn modelId="{5F83D49F-050F-4461-AE50-F6D0AE4D2D82}" type="presParOf" srcId="{33644B9D-73BD-4BD9-AC50-E014627E09E6}" destId="{49B1A23E-0781-4C50-B16D-2D041444F7FE}" srcOrd="2" destOrd="0" presId="urn:microsoft.com/office/officeart/2005/8/layout/vProcess5"/>
    <dgm:cxn modelId="{846E4502-2A5A-4459-87A0-96568AD92CD8}" type="presParOf" srcId="{33644B9D-73BD-4BD9-AC50-E014627E09E6}" destId="{A16DED7C-C44C-4FA7-8B3D-282C2E14218F}" srcOrd="3" destOrd="0" presId="urn:microsoft.com/office/officeart/2005/8/layout/vProcess5"/>
    <dgm:cxn modelId="{5CE4ACBC-DF3D-476F-A3C5-A6CB87264B4E}" type="presParOf" srcId="{33644B9D-73BD-4BD9-AC50-E014627E09E6}" destId="{E8978A7F-62BC-44DC-81CE-AB4D71E99149}" srcOrd="4" destOrd="0" presId="urn:microsoft.com/office/officeart/2005/8/layout/vProcess5"/>
    <dgm:cxn modelId="{58D637F2-65AE-4502-8B64-1714ADFAE1B3}" type="presParOf" srcId="{33644B9D-73BD-4BD9-AC50-E014627E09E6}" destId="{C9D4D3D9-D4D8-4B9A-BD3C-02AEC455C74E}" srcOrd="5" destOrd="0" presId="urn:microsoft.com/office/officeart/2005/8/layout/vProcess5"/>
    <dgm:cxn modelId="{CCA00D29-FB96-4768-AD9A-89254C7420B6}" type="presParOf" srcId="{33644B9D-73BD-4BD9-AC50-E014627E09E6}" destId="{223A1760-9709-48FF-88CE-93CF3E15AD90}" srcOrd="6" destOrd="0" presId="urn:microsoft.com/office/officeart/2005/8/layout/vProcess5"/>
    <dgm:cxn modelId="{E9CE5735-BB56-4EC7-9279-6273BD683F7F}" type="presParOf" srcId="{33644B9D-73BD-4BD9-AC50-E014627E09E6}" destId="{3313F98B-6FC9-41BC-AF3E-D8E6FC94EA36}" srcOrd="7" destOrd="0" presId="urn:microsoft.com/office/officeart/2005/8/layout/vProcess5"/>
    <dgm:cxn modelId="{DA08B07E-F90E-49AE-95DB-569D0988F284}" type="presParOf" srcId="{33644B9D-73BD-4BD9-AC50-E014627E09E6}" destId="{AA744D52-C886-43EA-818C-3821A21DC036}"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852560-E79D-4E2B-912A-CC167A1054C8}">
      <dsp:nvSpPr>
        <dsp:cNvPr id="0" name=""/>
        <dsp:cNvSpPr/>
      </dsp:nvSpPr>
      <dsp:spPr>
        <a:xfrm>
          <a:off x="2552625" y="2709333"/>
          <a:ext cx="675382" cy="1286933"/>
        </a:xfrm>
        <a:custGeom>
          <a:avLst/>
          <a:gdLst/>
          <a:ahLst/>
          <a:cxnLst/>
          <a:rect l="0" t="0" r="0" b="0"/>
          <a:pathLst>
            <a:path>
              <a:moveTo>
                <a:pt x="0" y="0"/>
              </a:moveTo>
              <a:lnTo>
                <a:pt x="337691" y="0"/>
              </a:lnTo>
              <a:lnTo>
                <a:pt x="337691" y="1286933"/>
              </a:lnTo>
              <a:lnTo>
                <a:pt x="675382" y="1286933"/>
              </a:lnTo>
            </a:path>
          </a:pathLst>
        </a:custGeom>
        <a:noFill/>
        <a:ln w="15875" cap="rnd"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2853982" y="3316465"/>
        <a:ext cx="72669" cy="72669"/>
      </dsp:txXfrm>
    </dsp:sp>
    <dsp:sp modelId="{1789ADCC-75C1-4BD3-866C-1A7DD97E5AFE}">
      <dsp:nvSpPr>
        <dsp:cNvPr id="0" name=""/>
        <dsp:cNvSpPr/>
      </dsp:nvSpPr>
      <dsp:spPr>
        <a:xfrm>
          <a:off x="2552625" y="2663613"/>
          <a:ext cx="675382" cy="91440"/>
        </a:xfrm>
        <a:custGeom>
          <a:avLst/>
          <a:gdLst/>
          <a:ahLst/>
          <a:cxnLst/>
          <a:rect l="0" t="0" r="0" b="0"/>
          <a:pathLst>
            <a:path>
              <a:moveTo>
                <a:pt x="0" y="45720"/>
              </a:moveTo>
              <a:lnTo>
                <a:pt x="675382" y="45720"/>
              </a:lnTo>
            </a:path>
          </a:pathLst>
        </a:custGeom>
        <a:noFill/>
        <a:ln w="15875" cap="rnd"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2873432" y="2692448"/>
        <a:ext cx="33769" cy="33769"/>
      </dsp:txXfrm>
    </dsp:sp>
    <dsp:sp modelId="{1F6EE06F-AB47-4AF1-886C-D95D86DCB9F5}">
      <dsp:nvSpPr>
        <dsp:cNvPr id="0" name=""/>
        <dsp:cNvSpPr/>
      </dsp:nvSpPr>
      <dsp:spPr>
        <a:xfrm>
          <a:off x="2552625" y="1422400"/>
          <a:ext cx="675382" cy="1286933"/>
        </a:xfrm>
        <a:custGeom>
          <a:avLst/>
          <a:gdLst/>
          <a:ahLst/>
          <a:cxnLst/>
          <a:rect l="0" t="0" r="0" b="0"/>
          <a:pathLst>
            <a:path>
              <a:moveTo>
                <a:pt x="0" y="1286933"/>
              </a:moveTo>
              <a:lnTo>
                <a:pt x="337691" y="1286933"/>
              </a:lnTo>
              <a:lnTo>
                <a:pt x="337691" y="0"/>
              </a:lnTo>
              <a:lnTo>
                <a:pt x="675382" y="0"/>
              </a:lnTo>
            </a:path>
          </a:pathLst>
        </a:custGeom>
        <a:noFill/>
        <a:ln w="15875" cap="rnd"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2853982" y="2029532"/>
        <a:ext cx="72669" cy="72669"/>
      </dsp:txXfrm>
    </dsp:sp>
    <dsp:sp modelId="{66A18E8B-1BF8-457A-9450-1A71BADFA597}">
      <dsp:nvSpPr>
        <dsp:cNvPr id="0" name=""/>
        <dsp:cNvSpPr/>
      </dsp:nvSpPr>
      <dsp:spPr>
        <a:xfrm rot="16200000">
          <a:off x="-671481" y="2194560"/>
          <a:ext cx="5418667" cy="1029546"/>
        </a:xfrm>
        <a:prstGeom prst="rect">
          <a:avLst/>
        </a:prstGeom>
        <a:solidFill>
          <a:srgbClr val="FFDBC9">
            <a:alpha val="80000"/>
          </a:srgbClr>
        </a:solidFill>
        <a:ln w="15875" cap="rnd" cmpd="sng" algn="ctr">
          <a:solidFill>
            <a:srgbClr val="FF8F4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ES" sz="3200" kern="1200" dirty="0">
              <a:solidFill>
                <a:srgbClr val="FF66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INVESTIGACIÓN DE CAMPO</a:t>
          </a:r>
        </a:p>
      </dsp:txBody>
      <dsp:txXfrm>
        <a:off x="-671481" y="2194560"/>
        <a:ext cx="5418667" cy="1029546"/>
      </dsp:txXfrm>
    </dsp:sp>
    <dsp:sp modelId="{D1AD9716-10F7-4530-B8C0-E04E877C6CF4}">
      <dsp:nvSpPr>
        <dsp:cNvPr id="0" name=""/>
        <dsp:cNvSpPr/>
      </dsp:nvSpPr>
      <dsp:spPr>
        <a:xfrm>
          <a:off x="3228008" y="907626"/>
          <a:ext cx="3376913" cy="1029546"/>
        </a:xfrm>
        <a:prstGeom prst="rect">
          <a:avLst/>
        </a:prstGeom>
        <a:solidFill>
          <a:srgbClr val="99CC00">
            <a:alpha val="69804"/>
          </a:srgbClr>
        </a:solidFill>
        <a:ln w="15875" cap="rnd" cmpd="sng" algn="ctr">
          <a:solidFill>
            <a:srgbClr val="9A96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b="1" kern="1200" dirty="0">
              <a:solidFill>
                <a:srgbClr val="CCFFCC"/>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ENFOQUE CUANTITATIVO DE LA INVESTIGACIÓN </a:t>
          </a:r>
        </a:p>
      </dsp:txBody>
      <dsp:txXfrm>
        <a:off x="3228008" y="907626"/>
        <a:ext cx="3376913" cy="1029546"/>
      </dsp:txXfrm>
    </dsp:sp>
    <dsp:sp modelId="{9E8F9779-A6BB-4CAD-A3D8-019024AC816F}">
      <dsp:nvSpPr>
        <dsp:cNvPr id="0" name=""/>
        <dsp:cNvSpPr/>
      </dsp:nvSpPr>
      <dsp:spPr>
        <a:xfrm>
          <a:off x="3228008" y="2194560"/>
          <a:ext cx="3376913" cy="1029546"/>
        </a:xfrm>
        <a:prstGeom prst="rect">
          <a:avLst/>
        </a:prstGeom>
        <a:solidFill>
          <a:srgbClr val="FFFFCC">
            <a:alpha val="69804"/>
          </a:srgbClr>
        </a:solidFill>
        <a:ln w="15875" cap="rnd" cmpd="sng" algn="ctr">
          <a:solidFill>
            <a:srgbClr val="FFFFC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b="1" kern="1200" dirty="0">
              <a:solidFill>
                <a:srgbClr val="FFCC66"/>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ACTIVIDADES DE LA INVESTIGACIÓN DE CAMPO</a:t>
          </a:r>
        </a:p>
      </dsp:txBody>
      <dsp:txXfrm>
        <a:off x="3228008" y="2194560"/>
        <a:ext cx="3376913" cy="1029546"/>
      </dsp:txXfrm>
    </dsp:sp>
    <dsp:sp modelId="{5FF2086B-CA2E-4E45-8E78-D4C7C00F3A5E}">
      <dsp:nvSpPr>
        <dsp:cNvPr id="0" name=""/>
        <dsp:cNvSpPr/>
      </dsp:nvSpPr>
      <dsp:spPr>
        <a:xfrm>
          <a:off x="3228008" y="3481493"/>
          <a:ext cx="3376913" cy="1029546"/>
        </a:xfrm>
        <a:prstGeom prst="rect">
          <a:avLst/>
        </a:prstGeom>
        <a:solidFill>
          <a:schemeClr val="accent2">
            <a:lumMod val="60000"/>
            <a:lumOff val="40000"/>
            <a:alpha val="70000"/>
          </a:schemeClr>
        </a:solidFill>
        <a:ln w="15875" cap="rnd" cmpd="sng" algn="ctr">
          <a:solidFill>
            <a:srgbClr val="80D0F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s-ES" sz="2300" b="1" kern="1200" dirty="0">
              <a:solidFill>
                <a:srgbClr val="FFCCCC"/>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OPERACIONALIZACIÓN DE LA HIPÓTESIS</a:t>
          </a:r>
        </a:p>
      </dsp:txBody>
      <dsp:txXfrm>
        <a:off x="3228008" y="3481493"/>
        <a:ext cx="3376913" cy="10295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07954F-6304-406D-8DA2-0FFA88786688}">
      <dsp:nvSpPr>
        <dsp:cNvPr id="0" name=""/>
        <dsp:cNvSpPr/>
      </dsp:nvSpPr>
      <dsp:spPr>
        <a:xfrm>
          <a:off x="0" y="0"/>
          <a:ext cx="6908800" cy="1625600"/>
        </a:xfrm>
        <a:prstGeom prst="roundRect">
          <a:avLst>
            <a:gd name="adj" fmla="val 10000"/>
          </a:avLst>
        </a:prstGeom>
        <a:solidFill>
          <a:srgbClr val="C8E7F4"/>
        </a:solidFill>
        <a:ln w="15875" cap="rnd" cmpd="sng" algn="ctr">
          <a:solidFill>
            <a:srgbClr val="1A9CD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solidFill>
                <a:srgbClr val="336699"/>
              </a:solidFill>
            </a:rPr>
            <a:t>La operacionalización de hipótesis </a:t>
          </a:r>
          <a:r>
            <a:rPr lang="es-MX" sz="1800" kern="1200" dirty="0">
              <a:solidFill>
                <a:srgbClr val="336699"/>
              </a:solidFill>
            </a:rPr>
            <a:t>es un medio para acercarnos al conocimiento preciso de los fenómenos que se estudian, ya que permite traducir  las variables a indicadores que son aspectos o situaciones específicas de los fenómenos.</a:t>
          </a:r>
          <a:endParaRPr lang="es-ES" sz="1800" kern="1200" dirty="0">
            <a:solidFill>
              <a:srgbClr val="336699"/>
            </a:solidFill>
          </a:endParaRPr>
        </a:p>
      </dsp:txBody>
      <dsp:txXfrm>
        <a:off x="47612" y="47612"/>
        <a:ext cx="5154651" cy="1530376"/>
      </dsp:txXfrm>
    </dsp:sp>
    <dsp:sp modelId="{49B1A23E-0781-4C50-B16D-2D041444F7FE}">
      <dsp:nvSpPr>
        <dsp:cNvPr id="0" name=""/>
        <dsp:cNvSpPr/>
      </dsp:nvSpPr>
      <dsp:spPr>
        <a:xfrm>
          <a:off x="609599" y="1896533"/>
          <a:ext cx="6908800" cy="1625600"/>
        </a:xfrm>
        <a:prstGeom prst="roundRect">
          <a:avLst>
            <a:gd name="adj" fmla="val 10000"/>
          </a:avLst>
        </a:prstGeom>
        <a:solidFill>
          <a:srgbClr val="FFFFD9"/>
        </a:solidFill>
        <a:ln w="15875" cap="rnd" cmpd="sng" algn="ctr">
          <a:solidFill>
            <a:srgbClr val="9A96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solidFill>
                <a:srgbClr val="666633"/>
              </a:solidFill>
            </a:rPr>
            <a:t>Un indicador </a:t>
          </a:r>
          <a:r>
            <a:rPr lang="es-MX" sz="1800" kern="1200" dirty="0">
              <a:solidFill>
                <a:srgbClr val="666633"/>
              </a:solidFill>
            </a:rPr>
            <a:t>es un elemento concreto de la realidad a partir del cual se podrán observar y/o medir los distintos aspectos del fenómeno que se estudia.</a:t>
          </a:r>
          <a:endParaRPr lang="es-ES" sz="1800" kern="1200" dirty="0">
            <a:solidFill>
              <a:srgbClr val="666633"/>
            </a:solidFill>
          </a:endParaRPr>
        </a:p>
      </dsp:txBody>
      <dsp:txXfrm>
        <a:off x="657211" y="1944145"/>
        <a:ext cx="5147335" cy="1530376"/>
      </dsp:txXfrm>
    </dsp:sp>
    <dsp:sp modelId="{A16DED7C-C44C-4FA7-8B3D-282C2E14218F}">
      <dsp:nvSpPr>
        <dsp:cNvPr id="0" name=""/>
        <dsp:cNvSpPr/>
      </dsp:nvSpPr>
      <dsp:spPr>
        <a:xfrm>
          <a:off x="1219199" y="3793066"/>
          <a:ext cx="6908800" cy="1625600"/>
        </a:xfrm>
        <a:prstGeom prst="roundRect">
          <a:avLst>
            <a:gd name="adj" fmla="val 10000"/>
          </a:avLst>
        </a:prstGeom>
        <a:solidFill>
          <a:srgbClr val="FFE4D1"/>
        </a:solidFill>
        <a:ln w="15875" cap="rnd" cmpd="sng" algn="ctr">
          <a:solidFill>
            <a:srgbClr val="FF8F4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MX" sz="1800" b="1" kern="1200" dirty="0">
              <a:solidFill>
                <a:srgbClr val="FF6600"/>
              </a:solidFill>
            </a:rPr>
            <a:t>La operacionalización de las variables </a:t>
          </a:r>
          <a:r>
            <a:rPr lang="es-MX" sz="1800" kern="1200" dirty="0">
              <a:solidFill>
                <a:srgbClr val="FF6600"/>
              </a:solidFill>
            </a:rPr>
            <a:t>permitirá diseñar los instrumentos para recopilar la información que se utilizará en la prueba de la hipótesis.</a:t>
          </a:r>
          <a:endParaRPr lang="es-ES" sz="1800" kern="1200" dirty="0">
            <a:solidFill>
              <a:srgbClr val="FF6600"/>
            </a:solidFill>
          </a:endParaRPr>
        </a:p>
      </dsp:txBody>
      <dsp:txXfrm>
        <a:off x="1266811" y="3840678"/>
        <a:ext cx="5147335" cy="1530376"/>
      </dsp:txXfrm>
    </dsp:sp>
    <dsp:sp modelId="{E8978A7F-62BC-44DC-81CE-AB4D71E99149}">
      <dsp:nvSpPr>
        <dsp:cNvPr id="0" name=""/>
        <dsp:cNvSpPr/>
      </dsp:nvSpPr>
      <dsp:spPr>
        <a:xfrm>
          <a:off x="5852159" y="1232746"/>
          <a:ext cx="1056640" cy="1056640"/>
        </a:xfrm>
        <a:prstGeom prst="downArrow">
          <a:avLst>
            <a:gd name="adj1" fmla="val 55000"/>
            <a:gd name="adj2" fmla="val 45000"/>
          </a:avLst>
        </a:prstGeom>
        <a:solidFill>
          <a:srgbClr val="FF822D">
            <a:alpha val="90000"/>
          </a:srgbClr>
        </a:solidFill>
        <a:ln w="15875" cap="rnd" cmpd="sng" algn="ctr">
          <a:solidFill>
            <a:srgbClr val="FF822D">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ES" sz="3600" kern="1200"/>
        </a:p>
      </dsp:txBody>
      <dsp:txXfrm>
        <a:off x="6089903" y="1232746"/>
        <a:ext cx="581152" cy="795122"/>
      </dsp:txXfrm>
    </dsp:sp>
    <dsp:sp modelId="{C9D4D3D9-D4D8-4B9A-BD3C-02AEC455C74E}">
      <dsp:nvSpPr>
        <dsp:cNvPr id="0" name=""/>
        <dsp:cNvSpPr/>
      </dsp:nvSpPr>
      <dsp:spPr>
        <a:xfrm>
          <a:off x="6461759" y="3118442"/>
          <a:ext cx="1056640" cy="1056640"/>
        </a:xfrm>
        <a:prstGeom prst="downArrow">
          <a:avLst>
            <a:gd name="adj1" fmla="val 55000"/>
            <a:gd name="adj2" fmla="val 45000"/>
          </a:avLst>
        </a:prstGeom>
        <a:solidFill>
          <a:srgbClr val="FF822D">
            <a:alpha val="90000"/>
          </a:srgbClr>
        </a:solidFill>
        <a:ln w="15875" cap="rnd" cmpd="sng" algn="ctr">
          <a:solidFill>
            <a:srgbClr val="FF822D">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ES" sz="3600" kern="1200"/>
        </a:p>
      </dsp:txBody>
      <dsp:txXfrm>
        <a:off x="6699503" y="3118442"/>
        <a:ext cx="581152" cy="79512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9/18/2018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8.xml"/><Relationship Id="rId4" Type="http://schemas.openxmlformats.org/officeDocument/2006/relationships/image" Target="../media/image37.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3.png"/><Relationship Id="rId1" Type="http://schemas.openxmlformats.org/officeDocument/2006/relationships/slideLayout" Target="../slideLayouts/slideLayout12.xml"/><Relationship Id="rId4" Type="http://schemas.openxmlformats.org/officeDocument/2006/relationships/image" Target="../media/image4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gif"/><Relationship Id="rId9"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0D091D-DEF1-4387-B027-A821892B5130}"/>
              </a:ext>
            </a:extLst>
          </p:cNvPr>
          <p:cNvSpPr>
            <a:spLocks noGrp="1"/>
          </p:cNvSpPr>
          <p:nvPr>
            <p:ph type="ctrTitle"/>
          </p:nvPr>
        </p:nvSpPr>
        <p:spPr>
          <a:xfrm>
            <a:off x="2589213" y="1258924"/>
            <a:ext cx="8915399" cy="3101409"/>
          </a:xfrm>
        </p:spPr>
        <p:txBody>
          <a:bodyPr>
            <a:normAutofit fontScale="90000"/>
          </a:bodyPr>
          <a:lstStyle/>
          <a:p>
            <a:pPr algn="ctr"/>
            <a:br>
              <a:rPr lang="es-MX" sz="2700" dirty="0">
                <a:solidFill>
                  <a:schemeClr val="accent2">
                    <a:lumMod val="50000"/>
                  </a:schemeClr>
                </a:solidFill>
              </a:rPr>
            </a:br>
            <a:br>
              <a:rPr lang="es-MX" sz="2700" dirty="0">
                <a:solidFill>
                  <a:schemeClr val="accent2">
                    <a:lumMod val="50000"/>
                  </a:schemeClr>
                </a:solidFill>
              </a:rPr>
            </a:br>
            <a:br>
              <a:rPr lang="es-MX" sz="2700" dirty="0">
                <a:solidFill>
                  <a:schemeClr val="accent2">
                    <a:lumMod val="50000"/>
                  </a:schemeClr>
                </a:solidFill>
              </a:rPr>
            </a:br>
            <a:br>
              <a:rPr lang="es-MX" sz="2700" dirty="0">
                <a:solidFill>
                  <a:schemeClr val="accent2">
                    <a:lumMod val="50000"/>
                  </a:schemeClr>
                </a:solidFill>
              </a:rPr>
            </a:br>
            <a: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UNIVERSIDAD AUTÓNOMA DEL ESTADO DE MÉXICO</a:t>
            </a:r>
            <a:b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br>
            <a: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PLANTEL “LIC. ADOLFO LÓPEZ MATEOS” DE LA ESCUELA PREPARATORIA</a:t>
            </a:r>
            <a:b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br>
            <a:b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br>
            <a:r>
              <a:rPr lang="es-MX" sz="27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METODOLOGÍA DE LA INVESTIGACIÓN II</a:t>
            </a:r>
            <a:br>
              <a:rPr lang="es-MX" sz="2700" dirty="0">
                <a:solidFill>
                  <a:schemeClr val="accent2">
                    <a:lumMod val="50000"/>
                  </a:schemeClr>
                </a:solidFill>
              </a:rPr>
            </a:br>
            <a:br>
              <a:rPr lang="es-MX" sz="2700" dirty="0">
                <a:solidFill>
                  <a:schemeClr val="accent2">
                    <a:lumMod val="50000"/>
                  </a:schemeClr>
                </a:solidFill>
              </a:rPr>
            </a:br>
            <a:br>
              <a:rPr lang="es-MX" sz="2700" dirty="0">
                <a:solidFill>
                  <a:schemeClr val="accent2">
                    <a:lumMod val="50000"/>
                  </a:schemeClr>
                </a:solidFill>
              </a:rPr>
            </a:br>
            <a:r>
              <a:rPr lang="es-MX" sz="3100" dirty="0">
                <a:solidFill>
                  <a:srgbClr val="FF6600"/>
                </a:solidFill>
                <a:latin typeface="Lucida Handwriting" panose="03010101010101010101" pitchFamily="66" charset="0"/>
              </a:rPr>
              <a:t>DISEÑO DE LA INVESTIGACIÓN DE CAMPO</a:t>
            </a:r>
          </a:p>
        </p:txBody>
      </p:sp>
      <p:sp>
        <p:nvSpPr>
          <p:cNvPr id="3" name="Subtítulo 2">
            <a:extLst>
              <a:ext uri="{FF2B5EF4-FFF2-40B4-BE49-F238E27FC236}">
                <a16:creationId xmlns:a16="http://schemas.microsoft.com/office/drawing/2014/main" id="{D0BC23FE-6E09-45C7-B888-C279EC9FB129}"/>
              </a:ext>
            </a:extLst>
          </p:cNvPr>
          <p:cNvSpPr>
            <a:spLocks noGrp="1"/>
          </p:cNvSpPr>
          <p:nvPr>
            <p:ph type="subTitle" idx="1"/>
          </p:nvPr>
        </p:nvSpPr>
        <p:spPr>
          <a:xfrm>
            <a:off x="2589213" y="4777379"/>
            <a:ext cx="8915399" cy="1295617"/>
          </a:xfrm>
        </p:spPr>
        <p:txBody>
          <a:bodyPr>
            <a:normAutofit/>
          </a:bodyPr>
          <a:lstStyle/>
          <a:p>
            <a:pPr algn="ctr"/>
            <a:r>
              <a:rPr lang="es-MX" sz="2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M. EN ED. SANDRA ARACELI DÍAZ VÁZQUEZ</a:t>
            </a:r>
          </a:p>
          <a:p>
            <a:pPr algn="ctr"/>
            <a:r>
              <a:rPr lang="es-MX" sz="200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SEPTIEMBRE </a:t>
            </a:r>
            <a:r>
              <a:rPr lang="es-MX" sz="2000" dirty="0">
                <a:solidFill>
                  <a:schemeClr val="accent2">
                    <a:lumMod val="50000"/>
                  </a:schemeClr>
                </a:solidFill>
                <a:latin typeface="Verdana" panose="020B0604030504040204" pitchFamily="34" charset="0"/>
                <a:ea typeface="Verdana" panose="020B0604030504040204" pitchFamily="34" charset="0"/>
                <a:cs typeface="Verdana" panose="020B0604030504040204" pitchFamily="34" charset="0"/>
              </a:rPr>
              <a:t>2018</a:t>
            </a:r>
          </a:p>
        </p:txBody>
      </p:sp>
      <p:pic>
        <p:nvPicPr>
          <p:cNvPr id="6" name="10 Marcador de contenido" descr="uaem1.jpg">
            <a:extLst>
              <a:ext uri="{FF2B5EF4-FFF2-40B4-BE49-F238E27FC236}">
                <a16:creationId xmlns:a16="http://schemas.microsoft.com/office/drawing/2014/main" id="{A88A821E-FE4D-4DE2-8856-35CB6ECC6D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0069" y="397282"/>
            <a:ext cx="963012" cy="86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10 Imagen" descr="prepa 1.jpg">
            <a:extLst>
              <a:ext uri="{FF2B5EF4-FFF2-40B4-BE49-F238E27FC236}">
                <a16:creationId xmlns:a16="http://schemas.microsoft.com/office/drawing/2014/main" id="{8517DB01-ED41-41CF-87B7-502CCC2192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43381" y="415224"/>
            <a:ext cx="967186" cy="8653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1608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FFE5E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290591-492F-4836-B546-D5E7766AF6B7}"/>
              </a:ext>
            </a:extLst>
          </p:cNvPr>
          <p:cNvSpPr>
            <a:spLocks noGrp="1"/>
          </p:cNvSpPr>
          <p:nvPr>
            <p:ph type="title"/>
          </p:nvPr>
        </p:nvSpPr>
        <p:spPr>
          <a:xfrm rot="16200000">
            <a:off x="-1519232" y="2911065"/>
            <a:ext cx="5905594" cy="1090390"/>
          </a:xfrm>
        </p:spPr>
        <p:txBody>
          <a:bodyPr>
            <a:normAutofit/>
          </a:bodyPr>
          <a:lstStyle/>
          <a:p>
            <a:pPr algn="ctr"/>
            <a:r>
              <a:rPr lang="es-MX" sz="2800" dirty="0">
                <a:effectLst>
                  <a:outerShdw blurRad="38100" dist="38100" dir="2700000" algn="tl">
                    <a:srgbClr val="000000">
                      <a:alpha val="43137"/>
                    </a:srgbClr>
                  </a:outerShdw>
                </a:effectLst>
              </a:rPr>
              <a:t>¿Qué es el enfoque cuantitativo de la investigación</a:t>
            </a:r>
            <a:r>
              <a:rPr lang="es-MX" sz="3200" dirty="0">
                <a:effectLst>
                  <a:outerShdw blurRad="38100" dist="38100" dir="2700000" algn="tl">
                    <a:srgbClr val="000000">
                      <a:alpha val="43137"/>
                    </a:srgbClr>
                  </a:outerShdw>
                </a:effectLst>
              </a:rPr>
              <a:t>?</a:t>
            </a:r>
          </a:p>
        </p:txBody>
      </p:sp>
      <p:graphicFrame>
        <p:nvGraphicFramePr>
          <p:cNvPr id="4" name="Tabla 3">
            <a:extLst>
              <a:ext uri="{FF2B5EF4-FFF2-40B4-BE49-F238E27FC236}">
                <a16:creationId xmlns:a16="http://schemas.microsoft.com/office/drawing/2014/main" id="{B5E3CA22-82DA-49E8-977B-D177CEDC34D6}"/>
              </a:ext>
            </a:extLst>
          </p:cNvPr>
          <p:cNvGraphicFramePr>
            <a:graphicFrameLocks noGrp="1"/>
          </p:cNvGraphicFramePr>
          <p:nvPr>
            <p:extLst>
              <p:ext uri="{D42A27DB-BD31-4B8C-83A1-F6EECF244321}">
                <p14:modId xmlns:p14="http://schemas.microsoft.com/office/powerpoint/2010/main" val="1020782138"/>
              </p:ext>
            </p:extLst>
          </p:nvPr>
        </p:nvGraphicFramePr>
        <p:xfrm>
          <a:off x="2438400" y="751160"/>
          <a:ext cx="8120062" cy="5410200"/>
        </p:xfrm>
        <a:graphic>
          <a:graphicData uri="http://schemas.openxmlformats.org/drawingml/2006/table">
            <a:tbl>
              <a:tblPr firstRow="1" bandRow="1">
                <a:tableStyleId>{F5AB1C69-6EDB-4FF4-983F-18BD219EF322}</a:tableStyleId>
              </a:tblPr>
              <a:tblGrid>
                <a:gridCol w="2024062">
                  <a:extLst>
                    <a:ext uri="{9D8B030D-6E8A-4147-A177-3AD203B41FA5}">
                      <a16:colId xmlns:a16="http://schemas.microsoft.com/office/drawing/2014/main" val="2874469062"/>
                    </a:ext>
                  </a:extLst>
                </a:gridCol>
                <a:gridCol w="2032000">
                  <a:extLst>
                    <a:ext uri="{9D8B030D-6E8A-4147-A177-3AD203B41FA5}">
                      <a16:colId xmlns:a16="http://schemas.microsoft.com/office/drawing/2014/main" val="1477068043"/>
                    </a:ext>
                  </a:extLst>
                </a:gridCol>
                <a:gridCol w="2032000">
                  <a:extLst>
                    <a:ext uri="{9D8B030D-6E8A-4147-A177-3AD203B41FA5}">
                      <a16:colId xmlns:a16="http://schemas.microsoft.com/office/drawing/2014/main" val="2171668754"/>
                    </a:ext>
                  </a:extLst>
                </a:gridCol>
                <a:gridCol w="2032000">
                  <a:extLst>
                    <a:ext uri="{9D8B030D-6E8A-4147-A177-3AD203B41FA5}">
                      <a16:colId xmlns:a16="http://schemas.microsoft.com/office/drawing/2014/main" val="89765394"/>
                    </a:ext>
                  </a:extLst>
                </a:gridCol>
              </a:tblGrid>
              <a:tr h="370840">
                <a:tc>
                  <a:txBody>
                    <a:bodyPr/>
                    <a:lstStyle/>
                    <a:p>
                      <a:pPr algn="ctr"/>
                      <a:r>
                        <a:rPr lang="es-MX" sz="2000" dirty="0">
                          <a:solidFill>
                            <a:srgbClr val="00FFFF"/>
                          </a:solidFill>
                        </a:rPr>
                        <a:t>Su propósito</a:t>
                      </a:r>
                    </a:p>
                  </a:txBody>
                  <a:tcPr/>
                </a:tc>
                <a:tc>
                  <a:txBody>
                    <a:bodyPr/>
                    <a:lstStyle/>
                    <a:p>
                      <a:pPr algn="ctr"/>
                      <a:r>
                        <a:rPr lang="es-MX" sz="2000" dirty="0">
                          <a:solidFill>
                            <a:srgbClr val="00FFFF"/>
                          </a:solidFill>
                        </a:rPr>
                        <a:t>Se caracteriza</a:t>
                      </a:r>
                    </a:p>
                  </a:txBody>
                  <a:tcPr/>
                </a:tc>
                <a:tc>
                  <a:txBody>
                    <a:bodyPr/>
                    <a:lstStyle/>
                    <a:p>
                      <a:pPr algn="ctr"/>
                      <a:r>
                        <a:rPr lang="es-MX" sz="2000" dirty="0">
                          <a:solidFill>
                            <a:srgbClr val="00FFFF"/>
                          </a:solidFill>
                        </a:rPr>
                        <a:t>Describe</a:t>
                      </a:r>
                    </a:p>
                  </a:txBody>
                  <a:tcPr/>
                </a:tc>
                <a:tc>
                  <a:txBody>
                    <a:bodyPr/>
                    <a:lstStyle/>
                    <a:p>
                      <a:pPr algn="ctr"/>
                      <a:r>
                        <a:rPr lang="es-MX" sz="2000" dirty="0">
                          <a:solidFill>
                            <a:srgbClr val="00FFFF"/>
                          </a:solidFill>
                        </a:rPr>
                        <a:t>El investigador</a:t>
                      </a:r>
                    </a:p>
                  </a:txBody>
                  <a:tcPr/>
                </a:tc>
                <a:extLst>
                  <a:ext uri="{0D108BD9-81ED-4DB2-BD59-A6C34878D82A}">
                    <a16:rowId xmlns:a16="http://schemas.microsoft.com/office/drawing/2014/main" val="802929698"/>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1900" dirty="0">
                          <a:solidFill>
                            <a:schemeClr val="accent2">
                              <a:lumMod val="50000"/>
                            </a:schemeClr>
                          </a:solidFill>
                        </a:rPr>
                        <a:t>Es encontrar las causas de un fenómeno o problema. </a:t>
                      </a:r>
                    </a:p>
                    <a:p>
                      <a:pPr algn="ctr"/>
                      <a:endParaRPr lang="es-MX" sz="1900" dirty="0"/>
                    </a:p>
                  </a:txBody>
                  <a:tcPr>
                    <a:solidFill>
                      <a:srgbClr val="FFD1D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1900" dirty="0">
                          <a:solidFill>
                            <a:schemeClr val="accent2">
                              <a:lumMod val="50000"/>
                            </a:schemeClr>
                          </a:solidFill>
                        </a:rPr>
                        <a:t>Por emplear métodos probados y con rigor científico, tanto en el acopio como en el procesamiento estadístico de la información con la finalidad de resolver problemas y generar conocimientos nuevos. </a:t>
                      </a:r>
                    </a:p>
                    <a:p>
                      <a:pPr algn="ctr"/>
                      <a:endParaRPr lang="es-MX" sz="1900" dirty="0"/>
                    </a:p>
                  </a:txBody>
                  <a:tcPr>
                    <a:solidFill>
                      <a:srgbClr val="FFD1D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1900" dirty="0">
                          <a:solidFill>
                            <a:schemeClr val="accent2">
                              <a:lumMod val="50000"/>
                            </a:schemeClr>
                          </a:solidFill>
                        </a:rPr>
                        <a:t>En forma reflexiva y numérica los datos obtenidos con el fin de comprobar la hipótesis; además es explicativa porque plantea sus problemas bajo los principios de causa – efecto.</a:t>
                      </a:r>
                    </a:p>
                    <a:p>
                      <a:pPr algn="ctr"/>
                      <a:endParaRPr lang="es-MX" sz="1900" dirty="0"/>
                    </a:p>
                  </a:txBody>
                  <a:tcPr>
                    <a:solidFill>
                      <a:srgbClr val="FFD1D1"/>
                    </a:solidFill>
                  </a:tcPr>
                </a:tc>
                <a:tc>
                  <a:txBody>
                    <a:bodyPr/>
                    <a:lstStyle/>
                    <a:p>
                      <a:pPr algn="ctr"/>
                      <a:r>
                        <a:rPr lang="es-MX" sz="1900" dirty="0">
                          <a:solidFill>
                            <a:schemeClr val="accent2">
                              <a:lumMod val="50000"/>
                            </a:schemeClr>
                          </a:solidFill>
                        </a:rPr>
                        <a:t>Se considera un elemento externo y no contaminado por el objeto que investiga.</a:t>
                      </a:r>
                    </a:p>
                  </a:txBody>
                  <a:tcPr>
                    <a:solidFill>
                      <a:srgbClr val="FFD1D1"/>
                    </a:solidFill>
                  </a:tcPr>
                </a:tc>
                <a:extLst>
                  <a:ext uri="{0D108BD9-81ED-4DB2-BD59-A6C34878D82A}">
                    <a16:rowId xmlns:a16="http://schemas.microsoft.com/office/drawing/2014/main" val="698312325"/>
                  </a:ext>
                </a:extLst>
              </a:tr>
            </a:tbl>
          </a:graphicData>
        </a:graphic>
      </p:graphicFrame>
    </p:spTree>
    <p:extLst>
      <p:ext uri="{BB962C8B-B14F-4D97-AF65-F5344CB8AC3E}">
        <p14:creationId xmlns:p14="http://schemas.microsoft.com/office/powerpoint/2010/main" val="3924321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358D6-00A7-4F68-8CB7-93510BD6E61C}"/>
              </a:ext>
            </a:extLst>
          </p:cNvPr>
          <p:cNvSpPr>
            <a:spLocks noGrp="1"/>
          </p:cNvSpPr>
          <p:nvPr>
            <p:ph type="title"/>
          </p:nvPr>
        </p:nvSpPr>
        <p:spPr>
          <a:xfrm>
            <a:off x="1954750" y="586010"/>
            <a:ext cx="8911687" cy="730237"/>
          </a:xfrm>
        </p:spPr>
        <p:txBody>
          <a:bodyPr>
            <a:normAutofit/>
          </a:bodyPr>
          <a:lstStyle/>
          <a:p>
            <a:pPr algn="ctr"/>
            <a:r>
              <a:rPr lang="es-MX" sz="3200" dirty="0">
                <a:solidFill>
                  <a:srgbClr val="FF9933"/>
                </a:solidFill>
                <a:effectLst>
                  <a:outerShdw blurRad="38100" dist="38100" dir="2700000" algn="tl">
                    <a:srgbClr val="000000">
                      <a:alpha val="43137"/>
                    </a:srgbClr>
                  </a:outerShdw>
                </a:effectLst>
              </a:rPr>
              <a:t>Características del enfoque cuantitativo</a:t>
            </a:r>
          </a:p>
        </p:txBody>
      </p:sp>
      <p:sp>
        <p:nvSpPr>
          <p:cNvPr id="3" name="Marcador de contenido 2">
            <a:extLst>
              <a:ext uri="{FF2B5EF4-FFF2-40B4-BE49-F238E27FC236}">
                <a16:creationId xmlns:a16="http://schemas.microsoft.com/office/drawing/2014/main" id="{15331DDD-CA9A-4589-AD9F-DCD7E34D8C04}"/>
              </a:ext>
            </a:extLst>
          </p:cNvPr>
          <p:cNvSpPr>
            <a:spLocks noGrp="1"/>
          </p:cNvSpPr>
          <p:nvPr>
            <p:ph idx="1"/>
          </p:nvPr>
        </p:nvSpPr>
        <p:spPr>
          <a:xfrm>
            <a:off x="1951037" y="1597684"/>
            <a:ext cx="8915400" cy="4332588"/>
          </a:xfrm>
          <a:noFill/>
        </p:spPr>
        <p:txBody>
          <a:bodyPr>
            <a:normAutofit/>
          </a:bodyPr>
          <a:lstStyle/>
          <a:p>
            <a:pPr algn="just">
              <a:buClr>
                <a:srgbClr val="FF9933"/>
              </a:buClr>
              <a:buFont typeface="Courier New" panose="02070309020205020404" pitchFamily="49" charset="0"/>
              <a:buChar char="o"/>
            </a:pPr>
            <a:r>
              <a:rPr lang="es-MX" sz="2400" dirty="0">
                <a:solidFill>
                  <a:srgbClr val="009999"/>
                </a:solidFill>
              </a:rPr>
              <a:t>El investigador observa, descubre, explica y predice la realidad.</a:t>
            </a:r>
          </a:p>
          <a:p>
            <a:pPr algn="just">
              <a:buClr>
                <a:srgbClr val="FF9933"/>
              </a:buClr>
              <a:buFont typeface="Courier New" panose="02070309020205020404" pitchFamily="49" charset="0"/>
              <a:buChar char="o"/>
            </a:pPr>
            <a:r>
              <a:rPr lang="es-MX" sz="2400" dirty="0">
                <a:solidFill>
                  <a:srgbClr val="009999"/>
                </a:solidFill>
              </a:rPr>
              <a:t>Su punto de partida es la realidad.</a:t>
            </a:r>
          </a:p>
          <a:p>
            <a:pPr algn="just">
              <a:buClr>
                <a:srgbClr val="FF9933"/>
              </a:buClr>
              <a:buFont typeface="Courier New" panose="02070309020205020404" pitchFamily="49" charset="0"/>
              <a:buChar char="o"/>
            </a:pPr>
            <a:r>
              <a:rPr lang="es-MX" sz="2400" dirty="0">
                <a:solidFill>
                  <a:srgbClr val="009999"/>
                </a:solidFill>
              </a:rPr>
              <a:t>El hecho o fenómeno se examina en términos de cantidad.</a:t>
            </a:r>
          </a:p>
          <a:p>
            <a:pPr algn="just">
              <a:buClr>
                <a:srgbClr val="FF9933"/>
              </a:buClr>
              <a:buFont typeface="Courier New" panose="02070309020205020404" pitchFamily="49" charset="0"/>
              <a:buChar char="o"/>
            </a:pPr>
            <a:r>
              <a:rPr lang="es-MX" sz="2400" dirty="0">
                <a:solidFill>
                  <a:srgbClr val="009999"/>
                </a:solidFill>
              </a:rPr>
              <a:t>El investigador tiene que ser objetivo.</a:t>
            </a:r>
          </a:p>
          <a:p>
            <a:pPr algn="just">
              <a:buClr>
                <a:srgbClr val="FF9933"/>
              </a:buClr>
              <a:buFont typeface="Courier New" panose="02070309020205020404" pitchFamily="49" charset="0"/>
              <a:buChar char="o"/>
            </a:pPr>
            <a:r>
              <a:rPr lang="es-MX" sz="2400" dirty="0">
                <a:solidFill>
                  <a:srgbClr val="009999"/>
                </a:solidFill>
              </a:rPr>
              <a:t> Es deductiva.</a:t>
            </a:r>
          </a:p>
          <a:p>
            <a:pPr algn="just">
              <a:buClr>
                <a:srgbClr val="FF9933"/>
              </a:buClr>
              <a:buFont typeface="Courier New" panose="02070309020205020404" pitchFamily="49" charset="0"/>
              <a:buChar char="o"/>
            </a:pPr>
            <a:r>
              <a:rPr lang="es-MX" sz="2400" dirty="0">
                <a:solidFill>
                  <a:srgbClr val="009999"/>
                </a:solidFill>
              </a:rPr>
              <a:t>Plantea hipótesis.</a:t>
            </a:r>
          </a:p>
          <a:p>
            <a:pPr algn="just">
              <a:buClr>
                <a:srgbClr val="FF9933"/>
              </a:buClr>
              <a:buFont typeface="Courier New" panose="02070309020205020404" pitchFamily="49" charset="0"/>
              <a:buChar char="o"/>
            </a:pPr>
            <a:r>
              <a:rPr lang="es-MX" sz="2400" dirty="0">
                <a:solidFill>
                  <a:srgbClr val="009999"/>
                </a:solidFill>
              </a:rPr>
              <a:t>Medición penetrante y controlada.</a:t>
            </a:r>
          </a:p>
          <a:p>
            <a:pPr marL="0" indent="0">
              <a:buNone/>
            </a:pPr>
            <a:endParaRPr lang="es-MX" sz="2400" dirty="0"/>
          </a:p>
          <a:p>
            <a:pPr marL="0" indent="0">
              <a:buNone/>
            </a:pPr>
            <a:endParaRPr lang="es-MX" dirty="0"/>
          </a:p>
          <a:p>
            <a:endParaRPr lang="es-MX" dirty="0"/>
          </a:p>
        </p:txBody>
      </p:sp>
      <p:pic>
        <p:nvPicPr>
          <p:cNvPr id="6" name="Picture 2" descr="https://image.slidesharecdn.com/enfoquecuantitativo-160323035752/95/enfoque-cuantitativo-6-638.jpg?cb=1458705660">
            <a:extLst>
              <a:ext uri="{FF2B5EF4-FFF2-40B4-BE49-F238E27FC236}">
                <a16:creationId xmlns:a16="http://schemas.microsoft.com/office/drawing/2014/main" id="{D05B0B41-4D57-4DB2-9D70-C15FBF3012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2425" y="3567475"/>
            <a:ext cx="3724275" cy="2796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870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600ECC-7F92-4818-9B72-A9502F670ABD}"/>
              </a:ext>
            </a:extLst>
          </p:cNvPr>
          <p:cNvSpPr>
            <a:spLocks noGrp="1"/>
          </p:cNvSpPr>
          <p:nvPr>
            <p:ph type="title"/>
          </p:nvPr>
        </p:nvSpPr>
        <p:spPr>
          <a:xfrm>
            <a:off x="1903412" y="633635"/>
            <a:ext cx="8911687" cy="730237"/>
          </a:xfrm>
        </p:spPr>
        <p:txBody>
          <a:bodyPr>
            <a:normAutofit/>
          </a:bodyPr>
          <a:lstStyle/>
          <a:p>
            <a:pPr algn="ctr"/>
            <a:r>
              <a:rPr lang="es-MX" sz="3200" dirty="0">
                <a:solidFill>
                  <a:srgbClr val="FF9933"/>
                </a:solidFill>
                <a:effectLst>
                  <a:outerShdw blurRad="38100" dist="38100" dir="2700000" algn="tl">
                    <a:srgbClr val="000000">
                      <a:alpha val="43137"/>
                    </a:srgbClr>
                  </a:outerShdw>
                </a:effectLst>
              </a:rPr>
              <a:t>Características del enfoque cuantitativo</a:t>
            </a:r>
          </a:p>
        </p:txBody>
      </p:sp>
      <p:sp>
        <p:nvSpPr>
          <p:cNvPr id="3" name="Marcador de contenido 2">
            <a:extLst>
              <a:ext uri="{FF2B5EF4-FFF2-40B4-BE49-F238E27FC236}">
                <a16:creationId xmlns:a16="http://schemas.microsoft.com/office/drawing/2014/main" id="{547771A2-CE2D-4037-9258-790E8EB67BC4}"/>
              </a:ext>
            </a:extLst>
          </p:cNvPr>
          <p:cNvSpPr>
            <a:spLocks noGrp="1"/>
          </p:cNvSpPr>
          <p:nvPr>
            <p:ph idx="1"/>
          </p:nvPr>
        </p:nvSpPr>
        <p:spPr>
          <a:xfrm>
            <a:off x="1903412" y="1673525"/>
            <a:ext cx="8915400" cy="4261449"/>
          </a:xfrm>
        </p:spPr>
        <p:txBody>
          <a:bodyPr>
            <a:normAutofit/>
          </a:bodyPr>
          <a:lstStyle/>
          <a:p>
            <a:pPr algn="just">
              <a:buClr>
                <a:srgbClr val="FF9933"/>
              </a:buClr>
              <a:buFont typeface="Courier New" panose="02070309020205020404" pitchFamily="49" charset="0"/>
              <a:buChar char="o"/>
            </a:pPr>
            <a:r>
              <a:rPr lang="es-MX" sz="2400" dirty="0">
                <a:solidFill>
                  <a:srgbClr val="009999"/>
                </a:solidFill>
              </a:rPr>
              <a:t>La recolección de datos tiene como fin comprobar hipótesis con base en medición numérica, aplicando fundamentalmente el análisis estadístico.</a:t>
            </a:r>
          </a:p>
          <a:p>
            <a:pPr algn="just">
              <a:buClr>
                <a:srgbClr val="FF9933"/>
              </a:buClr>
              <a:buFont typeface="Courier New" panose="02070309020205020404" pitchFamily="49" charset="0"/>
              <a:buChar char="o"/>
            </a:pPr>
            <a:r>
              <a:rPr lang="es-MX" sz="2400" dirty="0">
                <a:solidFill>
                  <a:srgbClr val="009999"/>
                </a:solidFill>
              </a:rPr>
              <a:t>La realidad se concibe como estática.</a:t>
            </a:r>
          </a:p>
          <a:p>
            <a:pPr algn="just">
              <a:buClr>
                <a:srgbClr val="FF9933"/>
              </a:buClr>
              <a:buFont typeface="Courier New" panose="02070309020205020404" pitchFamily="49" charset="0"/>
              <a:buChar char="o"/>
            </a:pPr>
            <a:r>
              <a:rPr lang="es-MX" sz="2400" dirty="0">
                <a:solidFill>
                  <a:srgbClr val="009999"/>
                </a:solidFill>
              </a:rPr>
              <a:t>Es objetiva.</a:t>
            </a:r>
          </a:p>
          <a:p>
            <a:pPr algn="just">
              <a:buClr>
                <a:srgbClr val="FF9933"/>
              </a:buClr>
              <a:buFont typeface="Courier New" panose="02070309020205020404" pitchFamily="49" charset="0"/>
              <a:buChar char="o"/>
            </a:pPr>
            <a:r>
              <a:rPr lang="es-MX" sz="2400" dirty="0">
                <a:solidFill>
                  <a:srgbClr val="009999"/>
                </a:solidFill>
              </a:rPr>
              <a:t>Orienta al resultado.</a:t>
            </a:r>
          </a:p>
          <a:p>
            <a:pPr algn="just">
              <a:buClr>
                <a:srgbClr val="FF9933"/>
              </a:buClr>
              <a:buFont typeface="Courier New" panose="02070309020205020404" pitchFamily="49" charset="0"/>
              <a:buChar char="o"/>
            </a:pPr>
            <a:r>
              <a:rPr lang="es-MX" sz="2400" dirty="0">
                <a:solidFill>
                  <a:srgbClr val="009999"/>
                </a:solidFill>
              </a:rPr>
              <a:t>Datos solidos y repetibles.</a:t>
            </a:r>
          </a:p>
          <a:p>
            <a:pPr algn="just">
              <a:buClr>
                <a:srgbClr val="FF9933"/>
              </a:buClr>
              <a:buFont typeface="Courier New" panose="02070309020205020404" pitchFamily="49" charset="0"/>
              <a:buChar char="o"/>
            </a:pPr>
            <a:r>
              <a:rPr lang="es-MX" sz="2400" dirty="0">
                <a:solidFill>
                  <a:srgbClr val="009999"/>
                </a:solidFill>
              </a:rPr>
              <a:t>Resultados generalizables.</a:t>
            </a:r>
          </a:p>
          <a:p>
            <a:pPr algn="just">
              <a:buClr>
                <a:srgbClr val="FF9933"/>
              </a:buClr>
              <a:buFont typeface="Courier New" panose="02070309020205020404" pitchFamily="49" charset="0"/>
              <a:buChar char="o"/>
            </a:pPr>
            <a:endParaRPr lang="es-MX" sz="2400" dirty="0">
              <a:solidFill>
                <a:srgbClr val="009999"/>
              </a:solidFill>
            </a:endParaRPr>
          </a:p>
          <a:p>
            <a:pPr marL="0" indent="0">
              <a:buNone/>
            </a:pPr>
            <a:endParaRPr lang="es-MX" dirty="0">
              <a:solidFill>
                <a:srgbClr val="009999"/>
              </a:solidFill>
            </a:endParaRPr>
          </a:p>
          <a:p>
            <a:pPr marL="0" indent="0">
              <a:buNone/>
            </a:pPr>
            <a:endParaRPr lang="es-MX" dirty="0"/>
          </a:p>
        </p:txBody>
      </p:sp>
      <p:pic>
        <p:nvPicPr>
          <p:cNvPr id="5" name="Picture 4" descr="https://image.slidesharecdn.com/enfoquecuantitativoycualitativo-100922000548-phpapp02/95/enfoque-cuantitativo-y-cualitativo-5-728.jpg?cb=1285114018">
            <a:extLst>
              <a:ext uri="{FF2B5EF4-FFF2-40B4-BE49-F238E27FC236}">
                <a16:creationId xmlns:a16="http://schemas.microsoft.com/office/drawing/2014/main" id="{471DD844-DA13-4CCE-9D4A-8252EB6095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4000" y="3395753"/>
            <a:ext cx="3887399" cy="2915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451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1B7FA1-E453-4E4A-AB1D-967B3756DA4F}"/>
              </a:ext>
            </a:extLst>
          </p:cNvPr>
          <p:cNvSpPr>
            <a:spLocks noGrp="1"/>
          </p:cNvSpPr>
          <p:nvPr>
            <p:ph type="title"/>
          </p:nvPr>
        </p:nvSpPr>
        <p:spPr>
          <a:xfrm>
            <a:off x="1834638" y="615315"/>
            <a:ext cx="8911687" cy="669852"/>
          </a:xfrm>
        </p:spPr>
        <p:txBody>
          <a:bodyPr/>
          <a:lstStyle/>
          <a:p>
            <a:pPr algn="ctr"/>
            <a:r>
              <a:rPr lang="es-MX" dirty="0">
                <a:solidFill>
                  <a:srgbClr val="FF0000"/>
                </a:solidFill>
                <a:effectLst>
                  <a:outerShdw blurRad="38100" dist="38100" dir="2700000" algn="tl">
                    <a:srgbClr val="000000">
                      <a:alpha val="43137"/>
                    </a:srgbClr>
                  </a:outerShdw>
                </a:effectLst>
              </a:rPr>
              <a:t>Estudio de campo</a:t>
            </a:r>
          </a:p>
        </p:txBody>
      </p:sp>
      <p:sp>
        <p:nvSpPr>
          <p:cNvPr id="3" name="Marcador de contenido 2">
            <a:extLst>
              <a:ext uri="{FF2B5EF4-FFF2-40B4-BE49-F238E27FC236}">
                <a16:creationId xmlns:a16="http://schemas.microsoft.com/office/drawing/2014/main" id="{AD17A9CF-8981-4791-BE8B-F5DEEF0031AE}"/>
              </a:ext>
            </a:extLst>
          </p:cNvPr>
          <p:cNvSpPr>
            <a:spLocks noGrp="1"/>
          </p:cNvSpPr>
          <p:nvPr>
            <p:ph idx="1"/>
          </p:nvPr>
        </p:nvSpPr>
        <p:spPr>
          <a:xfrm>
            <a:off x="1830925" y="1567353"/>
            <a:ext cx="8915400" cy="2419350"/>
          </a:xfrm>
        </p:spPr>
        <p:txBody>
          <a:bodyPr>
            <a:normAutofit/>
          </a:bodyPr>
          <a:lstStyle/>
          <a:p>
            <a:pPr marL="0" indent="0" algn="just">
              <a:buNone/>
            </a:pPr>
            <a:r>
              <a:rPr lang="es-MX" sz="2400" dirty="0">
                <a:solidFill>
                  <a:schemeClr val="accent2">
                    <a:lumMod val="75000"/>
                  </a:schemeClr>
                </a:solidFill>
              </a:rPr>
              <a:t>Se realiza en el lugar donde ocurre el fenómeno, se basa en la recolección de información, directamente de las personas afectadas por el problema sus herramientas de estudio son la</a:t>
            </a:r>
            <a:r>
              <a:rPr lang="es-MX" sz="2400" b="1" dirty="0">
                <a:solidFill>
                  <a:schemeClr val="accent2">
                    <a:lumMod val="75000"/>
                  </a:schemeClr>
                </a:solidFill>
              </a:rPr>
              <a:t> encuesta</a:t>
            </a:r>
            <a:r>
              <a:rPr lang="es-MX" sz="2400" dirty="0">
                <a:solidFill>
                  <a:schemeClr val="accent2">
                    <a:lumMod val="75000"/>
                  </a:schemeClr>
                </a:solidFill>
              </a:rPr>
              <a:t>, la </a:t>
            </a:r>
            <a:r>
              <a:rPr lang="es-MX" sz="2400" b="1" dirty="0">
                <a:solidFill>
                  <a:schemeClr val="accent2">
                    <a:lumMod val="75000"/>
                  </a:schemeClr>
                </a:solidFill>
              </a:rPr>
              <a:t>observación</a:t>
            </a:r>
            <a:r>
              <a:rPr lang="es-MX" sz="2400" dirty="0">
                <a:solidFill>
                  <a:schemeClr val="accent2">
                    <a:lumMod val="75000"/>
                  </a:schemeClr>
                </a:solidFill>
              </a:rPr>
              <a:t>, la </a:t>
            </a:r>
            <a:r>
              <a:rPr lang="es-MX" sz="2400" b="1" dirty="0">
                <a:solidFill>
                  <a:schemeClr val="accent2">
                    <a:lumMod val="75000"/>
                  </a:schemeClr>
                </a:solidFill>
              </a:rPr>
              <a:t>estadística</a:t>
            </a:r>
            <a:r>
              <a:rPr lang="es-MX" sz="2400" dirty="0">
                <a:solidFill>
                  <a:schemeClr val="accent2">
                    <a:lumMod val="75000"/>
                  </a:schemeClr>
                </a:solidFill>
              </a:rPr>
              <a:t> y el </a:t>
            </a:r>
            <a:r>
              <a:rPr lang="es-MX" sz="2400" b="1" dirty="0">
                <a:solidFill>
                  <a:schemeClr val="accent2">
                    <a:lumMod val="75000"/>
                  </a:schemeClr>
                </a:solidFill>
              </a:rPr>
              <a:t>análisis de resultados</a:t>
            </a:r>
            <a:r>
              <a:rPr lang="es-MX" sz="2400" dirty="0">
                <a:solidFill>
                  <a:schemeClr val="accent2">
                    <a:lumMod val="75000"/>
                  </a:schemeClr>
                </a:solidFill>
              </a:rPr>
              <a:t>. Su objetivo esta en conseguir una situación lo más real que se pueda.</a:t>
            </a:r>
          </a:p>
        </p:txBody>
      </p:sp>
      <p:pic>
        <p:nvPicPr>
          <p:cNvPr id="4098" name="Picture 2" descr="http://aceclifehealthtrust.com/wp-content/uploads/2014/04/Survey.jpg">
            <a:extLst>
              <a:ext uri="{FF2B5EF4-FFF2-40B4-BE49-F238E27FC236}">
                <a16:creationId xmlns:a16="http://schemas.microsoft.com/office/drawing/2014/main" id="{BD3BFECF-39E3-48BD-84CA-70B77FEC21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13" y="4268887"/>
            <a:ext cx="2926966" cy="194786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amazoncruiser.com.bo/uploads/activities/selva/02.jpg">
            <a:extLst>
              <a:ext uri="{FF2B5EF4-FFF2-40B4-BE49-F238E27FC236}">
                <a16:creationId xmlns:a16="http://schemas.microsoft.com/office/drawing/2014/main" id="{4E5FAE52-E306-4C7D-AF72-2CE22C62F1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7879" y="4268888"/>
            <a:ext cx="2598071" cy="194855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tiposde.info/wp-content/uploads/2013/12/Tipos-de-estadisticas.jpg">
            <a:extLst>
              <a:ext uri="{FF2B5EF4-FFF2-40B4-BE49-F238E27FC236}">
                <a16:creationId xmlns:a16="http://schemas.microsoft.com/office/drawing/2014/main" id="{2A595CAE-0059-4AC9-9AFB-B563FD74A1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5950" y="4287375"/>
            <a:ext cx="3667128" cy="193006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c.asstatic.com/images/1648864_634946354078780000-180_135.jpg">
            <a:extLst>
              <a:ext uri="{FF2B5EF4-FFF2-40B4-BE49-F238E27FC236}">
                <a16:creationId xmlns:a16="http://schemas.microsoft.com/office/drawing/2014/main" id="{1B88E443-D20F-4DF8-94A5-50953F3EE5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63078" y="4268889"/>
            <a:ext cx="2598071" cy="1948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505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B027476-A519-4263-9CFC-9166EA5E3EB9}"/>
              </a:ext>
            </a:extLst>
          </p:cNvPr>
          <p:cNvSpPr>
            <a:spLocks noGrp="1"/>
          </p:cNvSpPr>
          <p:nvPr>
            <p:ph type="title"/>
          </p:nvPr>
        </p:nvSpPr>
        <p:spPr>
          <a:xfrm>
            <a:off x="2106432" y="534373"/>
            <a:ext cx="8911687" cy="1280890"/>
          </a:xfrm>
        </p:spPr>
        <p:txBody>
          <a:bodyPr>
            <a:normAutofit/>
          </a:bodyPr>
          <a:lstStyle/>
          <a:p>
            <a:pPr algn="ctr"/>
            <a:r>
              <a:rPr lang="es-MX" sz="3200" dirty="0">
                <a:solidFill>
                  <a:srgbClr val="FF6600"/>
                </a:solidFill>
                <a:effectLst>
                  <a:outerShdw blurRad="38100" dist="38100" dir="2700000" algn="tl">
                    <a:srgbClr val="000000">
                      <a:alpha val="43137"/>
                    </a:srgbClr>
                  </a:outerShdw>
                </a:effectLst>
              </a:rPr>
              <a:t>Ejemplos del enfoque cuantitativo de la investigación</a:t>
            </a:r>
          </a:p>
        </p:txBody>
      </p:sp>
      <p:sp>
        <p:nvSpPr>
          <p:cNvPr id="5" name="Marcador de contenido 4">
            <a:extLst>
              <a:ext uri="{FF2B5EF4-FFF2-40B4-BE49-F238E27FC236}">
                <a16:creationId xmlns:a16="http://schemas.microsoft.com/office/drawing/2014/main" id="{D6392AE0-77EB-433B-AF71-EBA54108472A}"/>
              </a:ext>
            </a:extLst>
          </p:cNvPr>
          <p:cNvSpPr>
            <a:spLocks noGrp="1"/>
          </p:cNvSpPr>
          <p:nvPr>
            <p:ph sz="half" idx="1"/>
          </p:nvPr>
        </p:nvSpPr>
        <p:spPr>
          <a:xfrm>
            <a:off x="1770411" y="1863585"/>
            <a:ext cx="4313864" cy="1291087"/>
          </a:xfrm>
        </p:spPr>
        <p:txBody>
          <a:bodyPr>
            <a:noAutofit/>
          </a:bodyPr>
          <a:lstStyle/>
          <a:p>
            <a:pPr marL="0" indent="0" algn="ctr">
              <a:buNone/>
            </a:pPr>
            <a:r>
              <a:rPr lang="es-MX" sz="2400" dirty="0">
                <a:solidFill>
                  <a:srgbClr val="FF9900"/>
                </a:solidFill>
              </a:rPr>
              <a:t>Las </a:t>
            </a:r>
            <a:r>
              <a:rPr lang="es-MX" sz="2400" b="1" dirty="0">
                <a:solidFill>
                  <a:srgbClr val="FF9900"/>
                </a:solidFill>
              </a:rPr>
              <a:t>encuestas de opinión pública</a:t>
            </a:r>
            <a:r>
              <a:rPr lang="es-MX" sz="2400" dirty="0">
                <a:solidFill>
                  <a:srgbClr val="FF9900"/>
                </a:solidFill>
              </a:rPr>
              <a:t> en una campaña electoral.</a:t>
            </a:r>
          </a:p>
        </p:txBody>
      </p:sp>
      <p:sp>
        <p:nvSpPr>
          <p:cNvPr id="6" name="Marcador de contenido 5">
            <a:extLst>
              <a:ext uri="{FF2B5EF4-FFF2-40B4-BE49-F238E27FC236}">
                <a16:creationId xmlns:a16="http://schemas.microsoft.com/office/drawing/2014/main" id="{BDE31C6F-E3FF-401A-9E62-845C2B3BA0B9}"/>
              </a:ext>
            </a:extLst>
          </p:cNvPr>
          <p:cNvSpPr>
            <a:spLocks noGrp="1"/>
          </p:cNvSpPr>
          <p:nvPr>
            <p:ph sz="half" idx="2"/>
          </p:nvPr>
        </p:nvSpPr>
        <p:spPr>
          <a:xfrm>
            <a:off x="6704255" y="1815263"/>
            <a:ext cx="4313864" cy="2289157"/>
          </a:xfrm>
        </p:spPr>
        <p:txBody>
          <a:bodyPr>
            <a:noAutofit/>
          </a:bodyPr>
          <a:lstStyle/>
          <a:p>
            <a:pPr marL="0" indent="0" algn="ctr">
              <a:buNone/>
            </a:pPr>
            <a:r>
              <a:rPr lang="es-MX" sz="2400" dirty="0">
                <a:solidFill>
                  <a:srgbClr val="FF9900"/>
                </a:solidFill>
              </a:rPr>
              <a:t>Un estudio que analice la relación entre la </a:t>
            </a:r>
            <a:r>
              <a:rPr lang="es-MX" sz="2400" b="1" dirty="0">
                <a:solidFill>
                  <a:srgbClr val="FF9900"/>
                </a:solidFill>
              </a:rPr>
              <a:t>presión</a:t>
            </a:r>
            <a:r>
              <a:rPr lang="es-MX" sz="2400" dirty="0">
                <a:solidFill>
                  <a:srgbClr val="FF9900"/>
                </a:solidFill>
              </a:rPr>
              <a:t> </a:t>
            </a:r>
            <a:r>
              <a:rPr lang="es-MX" sz="2400" b="1" dirty="0">
                <a:solidFill>
                  <a:srgbClr val="FF9900"/>
                </a:solidFill>
              </a:rPr>
              <a:t>arterial</a:t>
            </a:r>
            <a:r>
              <a:rPr lang="es-MX" sz="2400" dirty="0">
                <a:solidFill>
                  <a:srgbClr val="FF9900"/>
                </a:solidFill>
              </a:rPr>
              <a:t> y el </a:t>
            </a:r>
            <a:r>
              <a:rPr lang="es-MX" sz="2400" b="1" dirty="0">
                <a:solidFill>
                  <a:srgbClr val="FF9900"/>
                </a:solidFill>
              </a:rPr>
              <a:t>consumo de bebidas alcohólicas</a:t>
            </a:r>
            <a:r>
              <a:rPr lang="es-MX" sz="2400" dirty="0">
                <a:solidFill>
                  <a:srgbClr val="FF9900"/>
                </a:solidFill>
              </a:rPr>
              <a:t>, por peso, edad y el género de los individuos.</a:t>
            </a:r>
          </a:p>
        </p:txBody>
      </p:sp>
      <p:pic>
        <p:nvPicPr>
          <p:cNvPr id="1026" name="Picture 2" descr="http://www.noticiasdetampico.mx/wp-content/uploads/2015/03/Encuestas-Valoracion-de-datos-e1405448787921.jpg">
            <a:extLst>
              <a:ext uri="{FF2B5EF4-FFF2-40B4-BE49-F238E27FC236}">
                <a16:creationId xmlns:a16="http://schemas.microsoft.com/office/drawing/2014/main" id="{57F92B33-34C1-4A50-87ED-65BFFFE133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7465" y="3202994"/>
            <a:ext cx="3536830" cy="31838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age.jimcdn.com/app/cms/image/transf/dimension=697x10000:format=png/path/scba37cc5d6c386f9/image/i098bfb41809be6a6/version/1440437435/el-exceso-en-el-consumo-de-alcohol-puede-aumentar-la-presi%C3%B3n-arterial-en-los-hombres-j%C3%B3venes.png">
            <a:extLst>
              <a:ext uri="{FF2B5EF4-FFF2-40B4-BE49-F238E27FC236}">
                <a16:creationId xmlns:a16="http://schemas.microsoft.com/office/drawing/2014/main" id="{E0FB1AFA-181D-473A-8BDD-5928C0C50A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0889" y="4297708"/>
            <a:ext cx="4327230" cy="2166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485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FFF2E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047C73-CE14-4998-8171-6630FA717459}"/>
              </a:ext>
            </a:extLst>
          </p:cNvPr>
          <p:cNvSpPr>
            <a:spLocks noGrp="1"/>
          </p:cNvSpPr>
          <p:nvPr>
            <p:ph type="title"/>
          </p:nvPr>
        </p:nvSpPr>
        <p:spPr>
          <a:xfrm>
            <a:off x="1676526" y="538049"/>
            <a:ext cx="8911687" cy="1280890"/>
          </a:xfrm>
        </p:spPr>
        <p:txBody>
          <a:bodyPr>
            <a:normAutofit/>
          </a:bodyPr>
          <a:lstStyle/>
          <a:p>
            <a:pPr algn="ctr"/>
            <a:r>
              <a:rPr lang="es-MX" sz="3200" dirty="0">
                <a:solidFill>
                  <a:srgbClr val="92D050"/>
                </a:solidFill>
                <a:effectLst>
                  <a:outerShdw blurRad="38100" dist="38100" dir="2700000" algn="tl">
                    <a:srgbClr val="000000">
                      <a:alpha val="43137"/>
                    </a:srgbClr>
                  </a:outerShdw>
                </a:effectLst>
              </a:rPr>
              <a:t>¿Qué recursos utiliza la investigación de campo?</a:t>
            </a:r>
          </a:p>
        </p:txBody>
      </p:sp>
      <p:pic>
        <p:nvPicPr>
          <p:cNvPr id="1026" name="Picture 2" descr="http://3.bp.blogspot.com/-nr8SR4TvipA/URLbXEsz4_I/AAAAAAAAADg/wPfehETOf5E/s400/15390472.jpg">
            <a:extLst>
              <a:ext uri="{FF2B5EF4-FFF2-40B4-BE49-F238E27FC236}">
                <a16:creationId xmlns:a16="http://schemas.microsoft.com/office/drawing/2014/main" id="{5EEF22EA-5F3B-40E6-BE98-781D61F448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7069" y="1253523"/>
            <a:ext cx="2756199" cy="206715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www.granvalparaiso.cl/wp-content/uploads/2015/03/encuesta.jpg">
            <a:extLst>
              <a:ext uri="{FF2B5EF4-FFF2-40B4-BE49-F238E27FC236}">
                <a16:creationId xmlns:a16="http://schemas.microsoft.com/office/drawing/2014/main" id="{462FE9CD-54EA-4439-982B-708C29863E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6771" y="4066476"/>
            <a:ext cx="3109823" cy="207321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http://blog.tiching.com/wp-content/uploads/2013/12/tests-y-cuestionarios.jpg">
            <a:extLst>
              <a:ext uri="{FF2B5EF4-FFF2-40B4-BE49-F238E27FC236}">
                <a16:creationId xmlns:a16="http://schemas.microsoft.com/office/drawing/2014/main" id="{E6FB1AD4-058B-4701-BF06-530FE10C3B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3503" y="3784327"/>
            <a:ext cx="2835122" cy="207321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6" name="Picture 12" descr="http://www.definicionabc.com/wp-content/uploads/Entrevista.jpg">
            <a:extLst>
              <a:ext uri="{FF2B5EF4-FFF2-40B4-BE49-F238E27FC236}">
                <a16:creationId xmlns:a16="http://schemas.microsoft.com/office/drawing/2014/main" id="{4A37129B-CA94-45C4-9B41-D53F20B8CF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3828" y="3876397"/>
            <a:ext cx="2336591" cy="233659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8" name="Picture 14" descr="http://4.bp.blogspot.com/-1GoqmEO2wJo/UrKVWuiu4HI/AAAAAAAAABY/qlL2_tK4CWc/s1600/investig..png">
            <a:extLst>
              <a:ext uri="{FF2B5EF4-FFF2-40B4-BE49-F238E27FC236}">
                <a16:creationId xmlns:a16="http://schemas.microsoft.com/office/drawing/2014/main" id="{D57F16B6-9314-48D0-8A30-C016BFCA36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0679" y="1559997"/>
            <a:ext cx="3046853" cy="191838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61B8908E-3508-41DB-9430-C96C4B8E5183}"/>
              </a:ext>
            </a:extLst>
          </p:cNvPr>
          <p:cNvSpPr/>
          <p:nvPr/>
        </p:nvSpPr>
        <p:spPr>
          <a:xfrm>
            <a:off x="8769374" y="3465143"/>
            <a:ext cx="2171591" cy="410193"/>
          </a:xfrm>
          <a:prstGeom prst="rect">
            <a:avLst/>
          </a:prstGeom>
          <a:solidFill>
            <a:srgbClr val="FFCC66"/>
          </a:solidFill>
          <a:ln>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70C0"/>
                </a:solidFill>
              </a:rPr>
              <a:t>LA OBSERVACIÓN</a:t>
            </a:r>
          </a:p>
        </p:txBody>
      </p:sp>
      <p:sp>
        <p:nvSpPr>
          <p:cNvPr id="14" name="Rectángulo 13">
            <a:extLst>
              <a:ext uri="{FF2B5EF4-FFF2-40B4-BE49-F238E27FC236}">
                <a16:creationId xmlns:a16="http://schemas.microsoft.com/office/drawing/2014/main" id="{6F1B0C15-0BF0-4F6C-8F79-E8DEEEEF450B}"/>
              </a:ext>
            </a:extLst>
          </p:cNvPr>
          <p:cNvSpPr/>
          <p:nvPr/>
        </p:nvSpPr>
        <p:spPr>
          <a:xfrm>
            <a:off x="9605128" y="6066283"/>
            <a:ext cx="1700541" cy="410193"/>
          </a:xfrm>
          <a:prstGeom prst="rect">
            <a:avLst/>
          </a:prstGeom>
          <a:solidFill>
            <a:srgbClr val="FFCC66"/>
          </a:solidFill>
          <a:ln>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70C0"/>
                </a:solidFill>
              </a:rPr>
              <a:t>LA ENCUESTA</a:t>
            </a:r>
          </a:p>
        </p:txBody>
      </p:sp>
      <p:sp>
        <p:nvSpPr>
          <p:cNvPr id="15" name="Rectángulo 14">
            <a:extLst>
              <a:ext uri="{FF2B5EF4-FFF2-40B4-BE49-F238E27FC236}">
                <a16:creationId xmlns:a16="http://schemas.microsoft.com/office/drawing/2014/main" id="{C4688B9E-B1FC-469A-B2BA-0A1D8E4FBBC7}"/>
              </a:ext>
            </a:extLst>
          </p:cNvPr>
          <p:cNvSpPr/>
          <p:nvPr/>
        </p:nvSpPr>
        <p:spPr>
          <a:xfrm>
            <a:off x="5133379" y="6060565"/>
            <a:ext cx="2225246" cy="410193"/>
          </a:xfrm>
          <a:prstGeom prst="rect">
            <a:avLst/>
          </a:prstGeom>
          <a:solidFill>
            <a:srgbClr val="FFCC66"/>
          </a:solidFill>
          <a:ln>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70C0"/>
                </a:solidFill>
              </a:rPr>
              <a:t>EL CUESTIONARIO</a:t>
            </a:r>
          </a:p>
        </p:txBody>
      </p:sp>
      <p:sp>
        <p:nvSpPr>
          <p:cNvPr id="16" name="Rectángulo 15">
            <a:extLst>
              <a:ext uri="{FF2B5EF4-FFF2-40B4-BE49-F238E27FC236}">
                <a16:creationId xmlns:a16="http://schemas.microsoft.com/office/drawing/2014/main" id="{DC6DF437-333D-4EB9-924D-2476A79FE34A}"/>
              </a:ext>
            </a:extLst>
          </p:cNvPr>
          <p:cNvSpPr/>
          <p:nvPr/>
        </p:nvSpPr>
        <p:spPr>
          <a:xfrm>
            <a:off x="870831" y="6060565"/>
            <a:ext cx="1985235" cy="410193"/>
          </a:xfrm>
          <a:prstGeom prst="rect">
            <a:avLst/>
          </a:prstGeom>
          <a:solidFill>
            <a:srgbClr val="FFCC66"/>
          </a:solidFill>
          <a:ln>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70C0"/>
                </a:solidFill>
              </a:rPr>
              <a:t>LA ENTREVISTA</a:t>
            </a:r>
          </a:p>
        </p:txBody>
      </p:sp>
      <p:sp>
        <p:nvSpPr>
          <p:cNvPr id="17" name="Rectángulo 16">
            <a:extLst>
              <a:ext uri="{FF2B5EF4-FFF2-40B4-BE49-F238E27FC236}">
                <a16:creationId xmlns:a16="http://schemas.microsoft.com/office/drawing/2014/main" id="{547A60E7-D94D-4FEC-82E6-DD51020F9EF5}"/>
              </a:ext>
            </a:extLst>
          </p:cNvPr>
          <p:cNvSpPr/>
          <p:nvPr/>
        </p:nvSpPr>
        <p:spPr>
          <a:xfrm>
            <a:off x="710679" y="3374134"/>
            <a:ext cx="2970386" cy="410193"/>
          </a:xfrm>
          <a:prstGeom prst="rect">
            <a:avLst/>
          </a:prstGeom>
          <a:solidFill>
            <a:srgbClr val="FFCC66"/>
          </a:solidFill>
          <a:ln>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70C0"/>
                </a:solidFill>
              </a:rPr>
              <a:t>EL MÉTODO ESTADÍSTICO </a:t>
            </a:r>
          </a:p>
        </p:txBody>
      </p:sp>
      <p:sp>
        <p:nvSpPr>
          <p:cNvPr id="6" name="Rectángulo: esquinas redondeadas 5">
            <a:extLst>
              <a:ext uri="{FF2B5EF4-FFF2-40B4-BE49-F238E27FC236}">
                <a16:creationId xmlns:a16="http://schemas.microsoft.com/office/drawing/2014/main" id="{82894134-E160-481C-AAD9-9D3D6AE7C377}"/>
              </a:ext>
            </a:extLst>
          </p:cNvPr>
          <p:cNvSpPr/>
          <p:nvPr/>
        </p:nvSpPr>
        <p:spPr>
          <a:xfrm>
            <a:off x="4214734" y="1814520"/>
            <a:ext cx="4020971" cy="1756647"/>
          </a:xfrm>
          <a:prstGeom prst="roundRect">
            <a:avLst/>
          </a:prstGeom>
          <a:solidFill>
            <a:srgbClr val="FFE4C9"/>
          </a:solidFill>
          <a:ln>
            <a:solidFill>
              <a:srgbClr val="FF9933"/>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s-MX" sz="2200" dirty="0">
                <a:solidFill>
                  <a:srgbClr val="FF9900"/>
                </a:solidFill>
              </a:rPr>
              <a:t>Los datos se obtienen directamente por observación y registro de los fenómenos que se estudian.</a:t>
            </a:r>
          </a:p>
        </p:txBody>
      </p:sp>
    </p:spTree>
    <p:extLst>
      <p:ext uri="{BB962C8B-B14F-4D97-AF65-F5344CB8AC3E}">
        <p14:creationId xmlns:p14="http://schemas.microsoft.com/office/powerpoint/2010/main" val="2105209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F2E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0DABAA-EFB5-49FF-AFA8-BAE2B5ABF8D7}"/>
              </a:ext>
            </a:extLst>
          </p:cNvPr>
          <p:cNvSpPr>
            <a:spLocks noGrp="1"/>
          </p:cNvSpPr>
          <p:nvPr>
            <p:ph type="title"/>
          </p:nvPr>
        </p:nvSpPr>
        <p:spPr>
          <a:xfrm>
            <a:off x="399551" y="5374247"/>
            <a:ext cx="5963971" cy="1280890"/>
          </a:xfrm>
        </p:spPr>
        <p:txBody>
          <a:bodyPr>
            <a:normAutofit/>
          </a:bodyPr>
          <a:lstStyle/>
          <a:p>
            <a:pPr algn="ctr"/>
            <a:r>
              <a:rPr lang="es-MX" sz="3200" dirty="0">
                <a:solidFill>
                  <a:srgbClr val="FF6600"/>
                </a:solidFill>
                <a:effectLst>
                  <a:outerShdw blurRad="38100" dist="38100" dir="2700000" algn="tl">
                    <a:srgbClr val="000000">
                      <a:alpha val="43137"/>
                    </a:srgbClr>
                  </a:outerShdw>
                </a:effectLst>
              </a:rPr>
              <a:t>Ejemplos de la investigación de campo</a:t>
            </a:r>
          </a:p>
        </p:txBody>
      </p:sp>
      <p:sp>
        <p:nvSpPr>
          <p:cNvPr id="4" name="Marcador de contenido 3">
            <a:extLst>
              <a:ext uri="{FF2B5EF4-FFF2-40B4-BE49-F238E27FC236}">
                <a16:creationId xmlns:a16="http://schemas.microsoft.com/office/drawing/2014/main" id="{AC7B6F99-322A-4432-B4BB-19E339AA0901}"/>
              </a:ext>
            </a:extLst>
          </p:cNvPr>
          <p:cNvSpPr>
            <a:spLocks noGrp="1"/>
          </p:cNvSpPr>
          <p:nvPr>
            <p:ph sz="half" idx="1"/>
          </p:nvPr>
        </p:nvSpPr>
        <p:spPr>
          <a:xfrm>
            <a:off x="1224605" y="3935972"/>
            <a:ext cx="4313864" cy="1438275"/>
          </a:xfrm>
        </p:spPr>
        <p:txBody>
          <a:bodyPr>
            <a:normAutofit/>
          </a:bodyPr>
          <a:lstStyle/>
          <a:p>
            <a:pPr marL="0" indent="0" algn="ctr">
              <a:buNone/>
            </a:pPr>
            <a:r>
              <a:rPr lang="es-MX" sz="2000" dirty="0">
                <a:solidFill>
                  <a:srgbClr val="339933"/>
                </a:solidFill>
              </a:rPr>
              <a:t>El examen directo que hace un antropólogo social de las pautas de conducta en comunidades indígenas de nuestro país. </a:t>
            </a:r>
          </a:p>
        </p:txBody>
      </p:sp>
      <p:sp>
        <p:nvSpPr>
          <p:cNvPr id="5" name="Marcador de contenido 4">
            <a:extLst>
              <a:ext uri="{FF2B5EF4-FFF2-40B4-BE49-F238E27FC236}">
                <a16:creationId xmlns:a16="http://schemas.microsoft.com/office/drawing/2014/main" id="{B726FF55-19A1-4854-BC99-9C8E84E40963}"/>
              </a:ext>
            </a:extLst>
          </p:cNvPr>
          <p:cNvSpPr>
            <a:spLocks noGrp="1"/>
          </p:cNvSpPr>
          <p:nvPr>
            <p:ph sz="half" idx="2"/>
          </p:nvPr>
        </p:nvSpPr>
        <p:spPr>
          <a:xfrm>
            <a:off x="7063268" y="986910"/>
            <a:ext cx="4313864" cy="1731403"/>
          </a:xfrm>
        </p:spPr>
        <p:txBody>
          <a:bodyPr>
            <a:normAutofit/>
          </a:bodyPr>
          <a:lstStyle/>
          <a:p>
            <a:pPr marL="0" indent="0" algn="ctr">
              <a:buNone/>
            </a:pPr>
            <a:r>
              <a:rPr lang="es-MX" sz="2000" dirty="0">
                <a:solidFill>
                  <a:srgbClr val="009999"/>
                </a:solidFill>
              </a:rPr>
              <a:t>Recolección y análisis de muestras del agua del río Lerma (en Toluca, Estado de México) para descubrir sus principales contaminantes.</a:t>
            </a:r>
          </a:p>
        </p:txBody>
      </p:sp>
      <p:sp>
        <p:nvSpPr>
          <p:cNvPr id="3" name="AutoShape 2" descr="http://sipse.com/cont/muestras-agua-contaminada-brasil.jpg">
            <a:extLst>
              <a:ext uri="{FF2B5EF4-FFF2-40B4-BE49-F238E27FC236}">
                <a16:creationId xmlns:a16="http://schemas.microsoft.com/office/drawing/2014/main" id="{2E253673-61AC-466C-B288-132E3C3A54F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http://2.bp.blogspot.com/_-YBMJDLzFm4/TB2BGLlKoCI/AAAAAAAAAAc/htupKVZTZk4/s1600/IMG_0774.jpg">
            <a:extLst>
              <a:ext uri="{FF2B5EF4-FFF2-40B4-BE49-F238E27FC236}">
                <a16:creationId xmlns:a16="http://schemas.microsoft.com/office/drawing/2014/main" id="{3655BE83-7E4A-4B23-9F3B-EE9944EA5F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7988" y="3164681"/>
            <a:ext cx="4924425" cy="369331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notiindigena.files.wordpress.com/2013/04/collage_exposicion_fotos1.jpg">
            <a:extLst>
              <a:ext uri="{FF2B5EF4-FFF2-40B4-BE49-F238E27FC236}">
                <a16:creationId xmlns:a16="http://schemas.microsoft.com/office/drawing/2014/main" id="{FB1CCCB7-44AD-49D3-A5BC-7F2DEB14A8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138" y="0"/>
            <a:ext cx="6038850" cy="370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998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FFF0E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8E0848-4CD6-49F3-BC0B-C41B0472AB39}"/>
              </a:ext>
            </a:extLst>
          </p:cNvPr>
          <p:cNvSpPr>
            <a:spLocks noGrp="1"/>
          </p:cNvSpPr>
          <p:nvPr>
            <p:ph type="title"/>
          </p:nvPr>
        </p:nvSpPr>
        <p:spPr>
          <a:xfrm>
            <a:off x="7086458" y="856982"/>
            <a:ext cx="3873594" cy="1581150"/>
          </a:xfrm>
        </p:spPr>
        <p:txBody>
          <a:bodyPr>
            <a:noAutofit/>
          </a:bodyPr>
          <a:lstStyle/>
          <a:p>
            <a:pPr algn="ctr"/>
            <a:r>
              <a:rPr lang="es-MX" sz="3200" dirty="0">
                <a:solidFill>
                  <a:srgbClr val="339933"/>
                </a:solidFill>
                <a:effectLst>
                  <a:outerShdw blurRad="38100" dist="38100" dir="2700000" algn="tl">
                    <a:srgbClr val="000000">
                      <a:alpha val="43137"/>
                    </a:srgbClr>
                  </a:outerShdw>
                </a:effectLst>
              </a:rPr>
              <a:t>Descripción del espacio del objeto de estudio</a:t>
            </a:r>
          </a:p>
        </p:txBody>
      </p:sp>
      <p:sp>
        <p:nvSpPr>
          <p:cNvPr id="3" name="Marcador de contenido 2">
            <a:extLst>
              <a:ext uri="{FF2B5EF4-FFF2-40B4-BE49-F238E27FC236}">
                <a16:creationId xmlns:a16="http://schemas.microsoft.com/office/drawing/2014/main" id="{C345858B-BD54-4DD8-A336-7EB0C58650E7}"/>
              </a:ext>
            </a:extLst>
          </p:cNvPr>
          <p:cNvSpPr>
            <a:spLocks noGrp="1"/>
          </p:cNvSpPr>
          <p:nvPr>
            <p:ph idx="1"/>
          </p:nvPr>
        </p:nvSpPr>
        <p:spPr>
          <a:xfrm>
            <a:off x="6432455" y="2760663"/>
            <a:ext cx="5181600" cy="3506787"/>
          </a:xfrm>
        </p:spPr>
        <p:txBody>
          <a:bodyPr>
            <a:normAutofit/>
          </a:bodyPr>
          <a:lstStyle/>
          <a:p>
            <a:pPr marL="0" indent="0" algn="ctr">
              <a:buNone/>
            </a:pPr>
            <a:r>
              <a:rPr lang="es-MX" sz="2100" dirty="0">
                <a:solidFill>
                  <a:srgbClr val="CC6600"/>
                </a:solidFill>
              </a:rPr>
              <a:t> Para estudiar un fenómeno social se debe señalar el </a:t>
            </a:r>
            <a:r>
              <a:rPr lang="es-MX" sz="2100" b="1" dirty="0">
                <a:solidFill>
                  <a:srgbClr val="CC6600"/>
                </a:solidFill>
              </a:rPr>
              <a:t>área geográfica </a:t>
            </a:r>
            <a:r>
              <a:rPr lang="es-MX" sz="2100" dirty="0">
                <a:solidFill>
                  <a:srgbClr val="CC6600"/>
                </a:solidFill>
              </a:rPr>
              <a:t>(región, zona, territorio) que comprenderá la investigación. Posteriormente se seleccionará </a:t>
            </a:r>
            <a:r>
              <a:rPr lang="es-MX" sz="2100" b="1" dirty="0">
                <a:solidFill>
                  <a:srgbClr val="CC6600"/>
                </a:solidFill>
              </a:rPr>
              <a:t>una parte de las unidades de observación </a:t>
            </a:r>
            <a:r>
              <a:rPr lang="es-MX" sz="2100" dirty="0">
                <a:solidFill>
                  <a:srgbClr val="CC6600"/>
                </a:solidFill>
              </a:rPr>
              <a:t>(muestra) sobre las cuales se realizará el estudio y los resultados de aquélla se generalizarán para la población de la que se extrajo.</a:t>
            </a:r>
          </a:p>
        </p:txBody>
      </p:sp>
      <p:pic>
        <p:nvPicPr>
          <p:cNvPr id="3074" name="Picture 2" descr="http://realidadoaxaca.com/wp-content/uploads/2016/10/MAPA_CARRETERO_MIXTECA_OAXACA.jpg">
            <a:extLst>
              <a:ext uri="{FF2B5EF4-FFF2-40B4-BE49-F238E27FC236}">
                <a16:creationId xmlns:a16="http://schemas.microsoft.com/office/drawing/2014/main" id="{9DF2B0F0-B09F-46C8-8B12-27B1374933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1"/>
            <a:ext cx="4360676" cy="329683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ref.pemex.com/octanaje/o66/ima/28a.JPG">
            <a:extLst>
              <a:ext uri="{FF2B5EF4-FFF2-40B4-BE49-F238E27FC236}">
                <a16:creationId xmlns:a16="http://schemas.microsoft.com/office/drawing/2014/main" id="{6C61D0E4-73E5-4472-98A4-0704A26298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95975"/>
            <a:ext cx="4360676" cy="356202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mexicoquerido.com.mx/images/1152930288">
            <a:extLst>
              <a:ext uri="{FF2B5EF4-FFF2-40B4-BE49-F238E27FC236}">
                <a16:creationId xmlns:a16="http://schemas.microsoft.com/office/drawing/2014/main" id="{CBFFE943-90D2-41F9-B134-A1BE2598DB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0676" y="0"/>
            <a:ext cx="2205129" cy="329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156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F3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406BB1-4352-4BAB-AD0A-6F7CC10FFA3C}"/>
              </a:ext>
            </a:extLst>
          </p:cNvPr>
          <p:cNvSpPr>
            <a:spLocks noGrp="1"/>
          </p:cNvSpPr>
          <p:nvPr>
            <p:ph type="title"/>
          </p:nvPr>
        </p:nvSpPr>
        <p:spPr>
          <a:xfrm>
            <a:off x="1811875" y="576485"/>
            <a:ext cx="8911687" cy="1280890"/>
          </a:xfrm>
        </p:spPr>
        <p:txBody>
          <a:bodyPr>
            <a:normAutofit/>
          </a:bodyPr>
          <a:lstStyle/>
          <a:p>
            <a:pPr algn="ctr"/>
            <a:r>
              <a:rPr lang="es-MX" sz="2400" dirty="0">
                <a:solidFill>
                  <a:srgbClr val="F187DA"/>
                </a:solidFill>
              </a:rPr>
              <a:t>Para describir geográficamente la zona seleccionada que puede ser una colonia, un centro educativo, cines, parques, etc., se necesita:</a:t>
            </a:r>
          </a:p>
        </p:txBody>
      </p:sp>
      <p:sp>
        <p:nvSpPr>
          <p:cNvPr id="3" name="Marcador de contenido 2">
            <a:extLst>
              <a:ext uri="{FF2B5EF4-FFF2-40B4-BE49-F238E27FC236}">
                <a16:creationId xmlns:a16="http://schemas.microsoft.com/office/drawing/2014/main" id="{48F3BA59-F6BF-4088-9A71-6CFACF7B5E01}"/>
              </a:ext>
            </a:extLst>
          </p:cNvPr>
          <p:cNvSpPr>
            <a:spLocks noGrp="1"/>
          </p:cNvSpPr>
          <p:nvPr>
            <p:ph idx="1"/>
          </p:nvPr>
        </p:nvSpPr>
        <p:spPr>
          <a:xfrm>
            <a:off x="1811875" y="1943099"/>
            <a:ext cx="8915400" cy="4200525"/>
          </a:xfrm>
        </p:spPr>
        <p:txBody>
          <a:bodyPr>
            <a:noAutofit/>
          </a:bodyPr>
          <a:lstStyle/>
          <a:p>
            <a:pPr algn="just">
              <a:buClr>
                <a:srgbClr val="F187DA"/>
              </a:buClr>
              <a:buFont typeface="Courier New" panose="02070309020205020404" pitchFamily="49" charset="0"/>
              <a:buChar char="o"/>
            </a:pPr>
            <a:r>
              <a:rPr lang="es-MX" sz="2200" b="1" dirty="0">
                <a:solidFill>
                  <a:srgbClr val="009999"/>
                </a:solidFill>
              </a:rPr>
              <a:t>Indicar </a:t>
            </a:r>
            <a:r>
              <a:rPr lang="es-MX" sz="2200" dirty="0">
                <a:solidFill>
                  <a:srgbClr val="009999"/>
                </a:solidFill>
              </a:rPr>
              <a:t>la forma de </a:t>
            </a:r>
            <a:r>
              <a:rPr lang="es-MX" sz="2200" b="1" dirty="0">
                <a:solidFill>
                  <a:srgbClr val="009999"/>
                </a:solidFill>
              </a:rPr>
              <a:t>llegar al lugar</a:t>
            </a:r>
            <a:r>
              <a:rPr lang="es-MX" sz="2200" dirty="0">
                <a:solidFill>
                  <a:srgbClr val="009999"/>
                </a:solidFill>
              </a:rPr>
              <a:t>.</a:t>
            </a:r>
          </a:p>
          <a:p>
            <a:pPr algn="just">
              <a:buClr>
                <a:srgbClr val="F187DA"/>
              </a:buClr>
              <a:buFont typeface="Courier New" panose="02070309020205020404" pitchFamily="49" charset="0"/>
              <a:buChar char="o"/>
            </a:pPr>
            <a:r>
              <a:rPr lang="es-MX" sz="2200" dirty="0">
                <a:solidFill>
                  <a:srgbClr val="009999"/>
                </a:solidFill>
              </a:rPr>
              <a:t>El tipo de </a:t>
            </a:r>
            <a:r>
              <a:rPr lang="es-MX" sz="2200" b="1" dirty="0">
                <a:solidFill>
                  <a:srgbClr val="009999"/>
                </a:solidFill>
              </a:rPr>
              <a:t>transporte público </a:t>
            </a:r>
            <a:r>
              <a:rPr lang="es-MX" sz="2200" dirty="0">
                <a:solidFill>
                  <a:srgbClr val="009999"/>
                </a:solidFill>
              </a:rPr>
              <a:t>que presenta servicios en la zona.</a:t>
            </a:r>
          </a:p>
          <a:p>
            <a:pPr algn="just">
              <a:buClr>
                <a:srgbClr val="F187DA"/>
              </a:buClr>
              <a:buFont typeface="Courier New" panose="02070309020205020404" pitchFamily="49" charset="0"/>
              <a:buChar char="o"/>
            </a:pPr>
            <a:r>
              <a:rPr lang="es-MX" sz="2200" dirty="0">
                <a:solidFill>
                  <a:srgbClr val="009999"/>
                </a:solidFill>
              </a:rPr>
              <a:t>Las diferentes </a:t>
            </a:r>
            <a:r>
              <a:rPr lang="es-MX" sz="2200" b="1" dirty="0">
                <a:solidFill>
                  <a:srgbClr val="009999"/>
                </a:solidFill>
              </a:rPr>
              <a:t>vías de acceso</a:t>
            </a:r>
            <a:r>
              <a:rPr lang="es-MX" sz="2200" dirty="0">
                <a:solidFill>
                  <a:srgbClr val="009999"/>
                </a:solidFill>
              </a:rPr>
              <a:t>.</a:t>
            </a:r>
          </a:p>
          <a:p>
            <a:pPr algn="just">
              <a:buClr>
                <a:srgbClr val="F187DA"/>
              </a:buClr>
              <a:buFont typeface="Courier New" panose="02070309020205020404" pitchFamily="49" charset="0"/>
              <a:buChar char="o"/>
            </a:pPr>
            <a:r>
              <a:rPr lang="es-MX" sz="2200" dirty="0">
                <a:solidFill>
                  <a:srgbClr val="009999"/>
                </a:solidFill>
              </a:rPr>
              <a:t>Los </a:t>
            </a:r>
            <a:r>
              <a:rPr lang="es-MX" sz="2200" b="1" dirty="0">
                <a:solidFill>
                  <a:srgbClr val="009999"/>
                </a:solidFill>
              </a:rPr>
              <a:t>límites geográficos </a:t>
            </a:r>
            <a:r>
              <a:rPr lang="es-MX" sz="2200" dirty="0">
                <a:solidFill>
                  <a:srgbClr val="009999"/>
                </a:solidFill>
              </a:rPr>
              <a:t>que lo rodean.</a:t>
            </a:r>
          </a:p>
          <a:p>
            <a:pPr algn="just">
              <a:buClr>
                <a:srgbClr val="F187DA"/>
              </a:buClr>
              <a:buFont typeface="Courier New" panose="02070309020205020404" pitchFamily="49" charset="0"/>
              <a:buChar char="o"/>
            </a:pPr>
            <a:r>
              <a:rPr lang="es-MX" sz="2200" b="1" dirty="0">
                <a:solidFill>
                  <a:srgbClr val="009999"/>
                </a:solidFill>
              </a:rPr>
              <a:t>Puntos de referencia </a:t>
            </a:r>
            <a:r>
              <a:rPr lang="es-MX" sz="2200" dirty="0">
                <a:solidFill>
                  <a:srgbClr val="009999"/>
                </a:solidFill>
              </a:rPr>
              <a:t>importantes que lo identifiquen como iglesias, parques, centros culturales, escuelas, mercados, etc.</a:t>
            </a:r>
          </a:p>
          <a:p>
            <a:pPr algn="just">
              <a:buClr>
                <a:srgbClr val="F187DA"/>
              </a:buClr>
              <a:buFont typeface="Courier New" panose="02070309020205020404" pitchFamily="49" charset="0"/>
              <a:buChar char="o"/>
            </a:pPr>
            <a:r>
              <a:rPr lang="es-MX" sz="2200" dirty="0">
                <a:solidFill>
                  <a:srgbClr val="009999"/>
                </a:solidFill>
              </a:rPr>
              <a:t>Se puede especificar el tipo, </a:t>
            </a:r>
            <a:r>
              <a:rPr lang="es-MX" sz="2200" b="1" dirty="0">
                <a:solidFill>
                  <a:srgbClr val="009999"/>
                </a:solidFill>
              </a:rPr>
              <a:t>materiales y dimensiones </a:t>
            </a:r>
            <a:r>
              <a:rPr lang="es-MX" sz="2200" dirty="0">
                <a:solidFill>
                  <a:srgbClr val="009999"/>
                </a:solidFill>
              </a:rPr>
              <a:t>de las casas habitación y de otras construcciones con usos públicos.</a:t>
            </a:r>
          </a:p>
        </p:txBody>
      </p:sp>
    </p:spTree>
    <p:extLst>
      <p:ext uri="{BB962C8B-B14F-4D97-AF65-F5344CB8AC3E}">
        <p14:creationId xmlns:p14="http://schemas.microsoft.com/office/powerpoint/2010/main" val="3627755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s://karlasvz.files.wordpress.com/2014/04/croquis.jpg">
            <a:extLst>
              <a:ext uri="{FF2B5EF4-FFF2-40B4-BE49-F238E27FC236}">
                <a16:creationId xmlns:a16="http://schemas.microsoft.com/office/drawing/2014/main" id="{0AD47342-6720-4801-B714-EC2C2C8640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3550" y="0"/>
            <a:ext cx="88757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92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CD97F039-84EC-44EC-BF6A-45AEC2E5CF60}"/>
              </a:ext>
            </a:extLst>
          </p:cNvPr>
          <p:cNvSpPr>
            <a:spLocks noGrp="1"/>
          </p:cNvSpPr>
          <p:nvPr>
            <p:ph type="title"/>
          </p:nvPr>
        </p:nvSpPr>
        <p:spPr>
          <a:xfrm>
            <a:off x="2419394" y="2950233"/>
            <a:ext cx="8915399" cy="2560567"/>
          </a:xfrm>
        </p:spPr>
        <p:txBody>
          <a:bodyPr>
            <a:normAutofit fontScale="90000"/>
          </a:bodyPr>
          <a:lstStyle/>
          <a:p>
            <a:r>
              <a:rPr lang="es-MX" sz="3200" dirty="0">
                <a:solidFill>
                  <a:srgbClr val="336699"/>
                </a:solidFill>
                <a:ea typeface="Verdana" panose="020B0604030504040204" pitchFamily="34" charset="0"/>
                <a:cs typeface="Verdana" panose="020B0604030504040204" pitchFamily="34" charset="0"/>
              </a:rPr>
              <a:t>PROPÓSITO DEL MÓDULO</a:t>
            </a:r>
            <a:br>
              <a:rPr lang="es-MX" sz="3200" dirty="0">
                <a:solidFill>
                  <a:srgbClr val="336699"/>
                </a:solidFill>
                <a:ea typeface="Verdana" panose="020B0604030504040204" pitchFamily="34" charset="0"/>
                <a:cs typeface="Verdana" panose="020B0604030504040204" pitchFamily="34" charset="0"/>
              </a:rPr>
            </a:br>
            <a:br>
              <a:rPr lang="es-MX" sz="3200" dirty="0">
                <a:solidFill>
                  <a:srgbClr val="336699"/>
                </a:solidFill>
                <a:ea typeface="Verdana" panose="020B0604030504040204" pitchFamily="34" charset="0"/>
                <a:cs typeface="Verdana" panose="020B0604030504040204" pitchFamily="34" charset="0"/>
              </a:rPr>
            </a:br>
            <a:r>
              <a:rPr lang="es-MX" sz="2700" dirty="0">
                <a:ea typeface="Verdana" panose="020B0604030504040204" pitchFamily="34" charset="0"/>
                <a:cs typeface="Verdana" panose="020B0604030504040204" pitchFamily="34" charset="0"/>
              </a:rPr>
              <a:t>Elabora la descripción temporal y espacial, la descripción de la muestra, del muestreo y la operacionalización de su hipótesis para diseñar su investigación de campo.</a:t>
            </a:r>
            <a:br>
              <a:rPr lang="es-MX" sz="2700" dirty="0">
                <a:ea typeface="Verdana" panose="020B0604030504040204" pitchFamily="34" charset="0"/>
                <a:cs typeface="Verdana" panose="020B0604030504040204" pitchFamily="34" charset="0"/>
              </a:rPr>
            </a:br>
            <a:endParaRPr lang="es-MX" sz="2700" dirty="0">
              <a:ea typeface="Verdana" panose="020B0604030504040204" pitchFamily="34" charset="0"/>
              <a:cs typeface="Verdana" panose="020B0604030504040204" pitchFamily="34" charset="0"/>
            </a:endParaRPr>
          </a:p>
        </p:txBody>
      </p:sp>
      <p:sp>
        <p:nvSpPr>
          <p:cNvPr id="6" name="Marcador de texto 5">
            <a:extLst>
              <a:ext uri="{FF2B5EF4-FFF2-40B4-BE49-F238E27FC236}">
                <a16:creationId xmlns:a16="http://schemas.microsoft.com/office/drawing/2014/main" id="{60BD461A-6431-4D51-8658-F9EFDA85A031}"/>
              </a:ext>
            </a:extLst>
          </p:cNvPr>
          <p:cNvSpPr>
            <a:spLocks noGrp="1"/>
          </p:cNvSpPr>
          <p:nvPr>
            <p:ph type="body" idx="1"/>
          </p:nvPr>
        </p:nvSpPr>
        <p:spPr>
          <a:xfrm>
            <a:off x="2419394" y="1740517"/>
            <a:ext cx="8915399" cy="597734"/>
          </a:xfrm>
        </p:spPr>
        <p:txBody>
          <a:bodyPr>
            <a:normAutofit/>
          </a:bodyPr>
          <a:lstStyle/>
          <a:p>
            <a:pPr algn="ctr"/>
            <a:r>
              <a:rPr lang="es-MX" sz="2800" dirty="0">
                <a:solidFill>
                  <a:srgbClr val="FF6600"/>
                </a:solidFill>
                <a:latin typeface="Lucida Handwriting" panose="03010101010101010101" pitchFamily="66" charset="0"/>
              </a:rPr>
              <a:t>DISEÑO DE LA INVESTIGACIÓN DE CAMPO</a:t>
            </a:r>
            <a:endParaRPr lang="es-MX" sz="2800" dirty="0"/>
          </a:p>
        </p:txBody>
      </p:sp>
    </p:spTree>
    <p:extLst>
      <p:ext uri="{BB962C8B-B14F-4D97-AF65-F5344CB8AC3E}">
        <p14:creationId xmlns:p14="http://schemas.microsoft.com/office/powerpoint/2010/main" val="3223666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FFFFE1"/>
            </a:gs>
            <a:gs pos="99000">
              <a:srgbClr val="FFFFE1"/>
            </a:gs>
          </a:gsLst>
          <a:lin ang="5400000" scaled="0"/>
        </a:gradFill>
        <a:effectLst/>
      </p:bgPr>
    </p:bg>
    <p:spTree>
      <p:nvGrpSpPr>
        <p:cNvPr id="1" name=""/>
        <p:cNvGrpSpPr/>
        <p:nvPr/>
      </p:nvGrpSpPr>
      <p:grpSpPr>
        <a:xfrm>
          <a:off x="0" y="0"/>
          <a:ext cx="0" cy="0"/>
          <a:chOff x="0" y="0"/>
          <a:chExt cx="0" cy="0"/>
        </a:xfrm>
      </p:grpSpPr>
      <p:pic>
        <p:nvPicPr>
          <p:cNvPr id="1026" name="Picture 2" descr="http://w0.fast-meteo.com/locationmaps/Toluca.10.gif">
            <a:extLst>
              <a:ext uri="{FF2B5EF4-FFF2-40B4-BE49-F238E27FC236}">
                <a16:creationId xmlns:a16="http://schemas.microsoft.com/office/drawing/2014/main" id="{B39B6193-DFB8-41AA-80B4-8B7A4D08B0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713" y="633044"/>
            <a:ext cx="8638638" cy="5341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838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C9F13B-3F9F-4207-9E9A-2AABFB8BD122}"/>
              </a:ext>
            </a:extLst>
          </p:cNvPr>
          <p:cNvSpPr>
            <a:spLocks noGrp="1"/>
          </p:cNvSpPr>
          <p:nvPr>
            <p:ph type="title"/>
          </p:nvPr>
        </p:nvSpPr>
        <p:spPr>
          <a:xfrm>
            <a:off x="2592924" y="624110"/>
            <a:ext cx="8911687" cy="718915"/>
          </a:xfrm>
        </p:spPr>
        <p:txBody>
          <a:bodyPr>
            <a:normAutofit/>
          </a:bodyPr>
          <a:lstStyle/>
          <a:p>
            <a:pPr algn="ctr"/>
            <a:r>
              <a:rPr lang="es-MX" sz="3200" dirty="0">
                <a:solidFill>
                  <a:srgbClr val="FF0000"/>
                </a:solidFill>
                <a:effectLst>
                  <a:outerShdw blurRad="38100" dist="38100" dir="2700000" algn="tl">
                    <a:srgbClr val="000000">
                      <a:alpha val="43137"/>
                    </a:srgbClr>
                  </a:outerShdw>
                </a:effectLst>
              </a:rPr>
              <a:t>Población o Universo</a:t>
            </a:r>
          </a:p>
        </p:txBody>
      </p:sp>
      <p:sp>
        <p:nvSpPr>
          <p:cNvPr id="3" name="Marcador de contenido 2">
            <a:extLst>
              <a:ext uri="{FF2B5EF4-FFF2-40B4-BE49-F238E27FC236}">
                <a16:creationId xmlns:a16="http://schemas.microsoft.com/office/drawing/2014/main" id="{3661E0C6-B600-451F-BEA8-3805AAD1A7AC}"/>
              </a:ext>
            </a:extLst>
          </p:cNvPr>
          <p:cNvSpPr>
            <a:spLocks noGrp="1"/>
          </p:cNvSpPr>
          <p:nvPr>
            <p:ph sz="half" idx="1"/>
          </p:nvPr>
        </p:nvSpPr>
        <p:spPr>
          <a:xfrm>
            <a:off x="1762391" y="1633453"/>
            <a:ext cx="4571733" cy="3455197"/>
          </a:xfrm>
        </p:spPr>
        <p:txBody>
          <a:bodyPr>
            <a:normAutofit/>
          </a:bodyPr>
          <a:lstStyle/>
          <a:p>
            <a:pPr marL="0" indent="0" algn="just">
              <a:buNone/>
            </a:pPr>
            <a:r>
              <a:rPr lang="es-MX" sz="2200" b="1" dirty="0">
                <a:solidFill>
                  <a:srgbClr val="0070C0"/>
                </a:solidFill>
              </a:rPr>
              <a:t>Población o Universo.- </a:t>
            </a:r>
            <a:r>
              <a:rPr lang="es-MX" sz="2200" dirty="0">
                <a:solidFill>
                  <a:srgbClr val="0070C0"/>
                </a:solidFill>
              </a:rPr>
              <a:t>Conjunto de todos los casos que concuerdan con determinadas especificaciones, que son el centro del interés de la investigación y el cual se pretenden generalizar los resultados.</a:t>
            </a:r>
          </a:p>
          <a:p>
            <a:pPr marL="0" indent="0">
              <a:buNone/>
            </a:pPr>
            <a:endParaRPr lang="es-MX" dirty="0"/>
          </a:p>
        </p:txBody>
      </p:sp>
      <p:pic>
        <p:nvPicPr>
          <p:cNvPr id="2052" name="Picture 4" descr="http://3.bp.blogspot.com/-3uc977-4iqk/UfR7ZkRlUzI/AAAAAAAAARI/DkMV3YwZPwc/s1600/Poblaci_n-Muestra.png">
            <a:extLst>
              <a:ext uri="{FF2B5EF4-FFF2-40B4-BE49-F238E27FC236}">
                <a16:creationId xmlns:a16="http://schemas.microsoft.com/office/drawing/2014/main" id="{9B86C78C-F8F3-4F41-8D85-F2B66625B5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3062" y="1766803"/>
            <a:ext cx="4641549" cy="250983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6B3FC82E-D99F-4008-805E-2436FC7A4975}"/>
              </a:ext>
            </a:extLst>
          </p:cNvPr>
          <p:cNvSpPr/>
          <p:nvPr/>
        </p:nvSpPr>
        <p:spPr>
          <a:xfrm>
            <a:off x="5408611" y="4819561"/>
            <a:ext cx="6096000" cy="1323439"/>
          </a:xfrm>
          <a:prstGeom prst="rect">
            <a:avLst/>
          </a:prstGeom>
        </p:spPr>
        <p:txBody>
          <a:bodyPr>
            <a:spAutoFit/>
          </a:bodyPr>
          <a:lstStyle/>
          <a:p>
            <a:pPr algn="just"/>
            <a:r>
              <a:rPr lang="es-MX" sz="2000" b="1" dirty="0">
                <a:solidFill>
                  <a:srgbClr val="CC6600"/>
                </a:solidFill>
              </a:rPr>
              <a:t>Universo.- </a:t>
            </a:r>
            <a:r>
              <a:rPr lang="es-MX" sz="2000" dirty="0">
                <a:solidFill>
                  <a:srgbClr val="CC6600"/>
                </a:solidFill>
              </a:rPr>
              <a:t>Cuando para un estudio se toma la totalidad de la población, por ello, no es necesario realizar un muestreo para el estudio o investigación que se proyecta.</a:t>
            </a:r>
          </a:p>
        </p:txBody>
      </p:sp>
    </p:spTree>
    <p:extLst>
      <p:ext uri="{BB962C8B-B14F-4D97-AF65-F5344CB8AC3E}">
        <p14:creationId xmlns:p14="http://schemas.microsoft.com/office/powerpoint/2010/main" val="2676639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F3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A0675B-8819-46AF-8F2F-00B689B36A04}"/>
              </a:ext>
            </a:extLst>
          </p:cNvPr>
          <p:cNvSpPr>
            <a:spLocks noGrp="1"/>
          </p:cNvSpPr>
          <p:nvPr>
            <p:ph type="title"/>
          </p:nvPr>
        </p:nvSpPr>
        <p:spPr>
          <a:xfrm>
            <a:off x="1971582" y="444130"/>
            <a:ext cx="8911687" cy="746316"/>
          </a:xfrm>
        </p:spPr>
        <p:txBody>
          <a:bodyPr>
            <a:normAutofit/>
          </a:bodyPr>
          <a:lstStyle/>
          <a:p>
            <a:pPr algn="ctr"/>
            <a:r>
              <a:rPr lang="es-MX" sz="3200" dirty="0">
                <a:solidFill>
                  <a:srgbClr val="FF6600"/>
                </a:solidFill>
                <a:effectLst>
                  <a:outerShdw blurRad="38100" dist="38100" dir="2700000" algn="tl">
                    <a:srgbClr val="000000">
                      <a:alpha val="43137"/>
                    </a:srgbClr>
                  </a:outerShdw>
                </a:effectLst>
              </a:rPr>
              <a:t>¿Qué es una muestra?</a:t>
            </a:r>
          </a:p>
        </p:txBody>
      </p:sp>
      <p:sp>
        <p:nvSpPr>
          <p:cNvPr id="3" name="Marcador de contenido 2">
            <a:extLst>
              <a:ext uri="{FF2B5EF4-FFF2-40B4-BE49-F238E27FC236}">
                <a16:creationId xmlns:a16="http://schemas.microsoft.com/office/drawing/2014/main" id="{010DC612-5F2C-4BA5-9DFF-B628516D7B45}"/>
              </a:ext>
            </a:extLst>
          </p:cNvPr>
          <p:cNvSpPr>
            <a:spLocks noGrp="1"/>
          </p:cNvSpPr>
          <p:nvPr>
            <p:ph sz="half" idx="1"/>
          </p:nvPr>
        </p:nvSpPr>
        <p:spPr>
          <a:xfrm>
            <a:off x="1247774" y="1427946"/>
            <a:ext cx="4505325" cy="4429929"/>
          </a:xfrm>
        </p:spPr>
        <p:txBody>
          <a:bodyPr>
            <a:noAutofit/>
          </a:bodyPr>
          <a:lstStyle/>
          <a:p>
            <a:pPr marL="0" indent="0" algn="just">
              <a:buNone/>
            </a:pPr>
            <a:r>
              <a:rPr lang="es-MX" sz="2200" b="1" dirty="0">
                <a:solidFill>
                  <a:schemeClr val="accent2">
                    <a:lumMod val="50000"/>
                  </a:schemeClr>
                </a:solidFill>
              </a:rPr>
              <a:t>Es un subgrupo de la población o universo</a:t>
            </a:r>
            <a:r>
              <a:rPr lang="es-MX" sz="2200" dirty="0">
                <a:solidFill>
                  <a:schemeClr val="accent2">
                    <a:lumMod val="50000"/>
                  </a:schemeClr>
                </a:solidFill>
              </a:rPr>
              <a:t> </a:t>
            </a:r>
            <a:r>
              <a:rPr lang="es-MX" sz="2200" b="1" dirty="0">
                <a:solidFill>
                  <a:schemeClr val="accent2">
                    <a:lumMod val="50000"/>
                  </a:schemeClr>
                </a:solidFill>
              </a:rPr>
              <a:t>que nos interesa </a:t>
            </a:r>
            <a:r>
              <a:rPr lang="es-MX" sz="2200" dirty="0">
                <a:solidFill>
                  <a:schemeClr val="accent2">
                    <a:lumMod val="50000"/>
                  </a:schemeClr>
                </a:solidFill>
              </a:rPr>
              <a:t>y del cual se recolectan los datos pertinentes, por lo que debe ser representativo de dicha población (de manera probabilística), para que podamos generalizar los resultados o cualitativamente para comenzar a conocer la población, misma que se define desde el planteamiento del problema.</a:t>
            </a:r>
          </a:p>
        </p:txBody>
      </p:sp>
      <p:pic>
        <p:nvPicPr>
          <p:cNvPr id="1028" name="Picture 4" descr="http://www.questionpro.com/qp_userimages/sub-3/2800039/Opt-0004-Tamao-de-muestra.jpg">
            <a:extLst>
              <a:ext uri="{FF2B5EF4-FFF2-40B4-BE49-F238E27FC236}">
                <a16:creationId xmlns:a16="http://schemas.microsoft.com/office/drawing/2014/main" id="{CD0F9574-AC36-4A0F-A6F9-D70E87CFCC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8518" y="2019300"/>
            <a:ext cx="4992344" cy="3357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962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1">
          <a:gsLst>
            <a:gs pos="92000">
              <a:schemeClr val="bg1"/>
            </a:gs>
            <a:gs pos="0">
              <a:schemeClr val="bg1"/>
            </a:gs>
            <a:gs pos="100000">
              <a:schemeClr val="bg1"/>
            </a:gs>
          </a:gsLst>
          <a:lin ang="5400000" scaled="0"/>
        </a:gradFill>
        <a:effectLst/>
      </p:bgPr>
    </p:bg>
    <p:spTree>
      <p:nvGrpSpPr>
        <p:cNvPr id="1" name=""/>
        <p:cNvGrpSpPr/>
        <p:nvPr/>
      </p:nvGrpSpPr>
      <p:grpSpPr>
        <a:xfrm>
          <a:off x="0" y="0"/>
          <a:ext cx="0" cy="0"/>
          <a:chOff x="0" y="0"/>
          <a:chExt cx="0" cy="0"/>
        </a:xfrm>
      </p:grpSpPr>
      <p:pic>
        <p:nvPicPr>
          <p:cNvPr id="5" name="Picture 2" descr="https://image.slidesharecdn.com/estadistica-140419145345-phpapp02/95/estadistica-poblacion-muestra-y-variables-7-638.jpg?cb=1397919258">
            <a:extLst>
              <a:ext uri="{FF2B5EF4-FFF2-40B4-BE49-F238E27FC236}">
                <a16:creationId xmlns:a16="http://schemas.microsoft.com/office/drawing/2014/main" id="{40899EC1-36F9-4DB0-BFEA-B3DA5AA81A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8389" y="609600"/>
            <a:ext cx="8301486" cy="5751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995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026B5F-B7F3-4846-BDB8-910405C0960F}"/>
              </a:ext>
            </a:extLst>
          </p:cNvPr>
          <p:cNvSpPr>
            <a:spLocks noGrp="1"/>
          </p:cNvSpPr>
          <p:nvPr>
            <p:ph type="title"/>
          </p:nvPr>
        </p:nvSpPr>
        <p:spPr>
          <a:xfrm>
            <a:off x="1602055" y="478258"/>
            <a:ext cx="8911687" cy="1085629"/>
          </a:xfrm>
        </p:spPr>
        <p:txBody>
          <a:bodyPr>
            <a:normAutofit/>
          </a:bodyPr>
          <a:lstStyle/>
          <a:p>
            <a:pPr algn="ctr"/>
            <a:r>
              <a:rPr lang="es-MX" sz="3200" dirty="0">
                <a:solidFill>
                  <a:schemeClr val="accent6"/>
                </a:solidFill>
                <a:effectLst>
                  <a:outerShdw blurRad="38100" dist="38100" dir="2700000" algn="tl">
                    <a:srgbClr val="000000">
                      <a:alpha val="43137"/>
                    </a:srgbClr>
                  </a:outerShdw>
                </a:effectLst>
              </a:rPr>
              <a:t>¿Cuál es el proceso para seleccionar una muestra?</a:t>
            </a:r>
          </a:p>
        </p:txBody>
      </p:sp>
      <p:sp>
        <p:nvSpPr>
          <p:cNvPr id="3" name="Rectángulo 2">
            <a:extLst>
              <a:ext uri="{FF2B5EF4-FFF2-40B4-BE49-F238E27FC236}">
                <a16:creationId xmlns:a16="http://schemas.microsoft.com/office/drawing/2014/main" id="{2DE56BED-7CA1-42B1-BA8B-02B02C834623}"/>
              </a:ext>
            </a:extLst>
          </p:cNvPr>
          <p:cNvSpPr/>
          <p:nvPr/>
        </p:nvSpPr>
        <p:spPr>
          <a:xfrm>
            <a:off x="1604962" y="1852613"/>
            <a:ext cx="3143250" cy="15049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2060"/>
                </a:solidFill>
              </a:rPr>
              <a:t>Determinar</a:t>
            </a:r>
            <a:r>
              <a:rPr lang="es-MX" dirty="0">
                <a:solidFill>
                  <a:srgbClr val="002060"/>
                </a:solidFill>
              </a:rPr>
              <a:t> </a:t>
            </a:r>
            <a:r>
              <a:rPr lang="es-MX" b="1" dirty="0">
                <a:solidFill>
                  <a:srgbClr val="002060"/>
                </a:solidFill>
              </a:rPr>
              <a:t>la unidad de análisis</a:t>
            </a:r>
            <a:r>
              <a:rPr lang="es-MX" dirty="0">
                <a:solidFill>
                  <a:srgbClr val="002060"/>
                </a:solidFill>
              </a:rPr>
              <a:t> </a:t>
            </a:r>
            <a:r>
              <a:rPr lang="es-MX" b="1" dirty="0">
                <a:solidFill>
                  <a:srgbClr val="002060"/>
                </a:solidFill>
              </a:rPr>
              <a:t>y/o</a:t>
            </a:r>
            <a:r>
              <a:rPr lang="es-MX" dirty="0">
                <a:solidFill>
                  <a:srgbClr val="002060"/>
                </a:solidFill>
              </a:rPr>
              <a:t> </a:t>
            </a:r>
            <a:r>
              <a:rPr lang="es-MX" b="1" dirty="0">
                <a:solidFill>
                  <a:srgbClr val="002060"/>
                </a:solidFill>
              </a:rPr>
              <a:t>muestreo</a:t>
            </a:r>
            <a:r>
              <a:rPr lang="es-MX" dirty="0">
                <a:solidFill>
                  <a:srgbClr val="002060"/>
                </a:solidFill>
              </a:rPr>
              <a:t> (¿sobre qué o quiénes se recolectarán los datos?</a:t>
            </a:r>
          </a:p>
        </p:txBody>
      </p:sp>
      <p:sp>
        <p:nvSpPr>
          <p:cNvPr id="4" name="Rectángulo 3">
            <a:extLst>
              <a:ext uri="{FF2B5EF4-FFF2-40B4-BE49-F238E27FC236}">
                <a16:creationId xmlns:a16="http://schemas.microsoft.com/office/drawing/2014/main" id="{7F63A22E-CC87-4035-8E3A-5BC0294A2520}"/>
              </a:ext>
            </a:extLst>
          </p:cNvPr>
          <p:cNvSpPr/>
          <p:nvPr/>
        </p:nvSpPr>
        <p:spPr>
          <a:xfrm>
            <a:off x="6057899" y="5474491"/>
            <a:ext cx="4114799" cy="6905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chemeClr val="accent6">
                    <a:lumMod val="75000"/>
                  </a:schemeClr>
                </a:solidFill>
              </a:rPr>
              <a:t>Seleccionar las unidades de muestreo y/o análisis</a:t>
            </a:r>
            <a:r>
              <a:rPr lang="es-MX" dirty="0">
                <a:solidFill>
                  <a:schemeClr val="accent6">
                    <a:lumMod val="75000"/>
                  </a:schemeClr>
                </a:solidFill>
              </a:rPr>
              <a:t>.</a:t>
            </a:r>
          </a:p>
        </p:txBody>
      </p:sp>
      <p:sp>
        <p:nvSpPr>
          <p:cNvPr id="5" name="Rectángulo 4">
            <a:extLst>
              <a:ext uri="{FF2B5EF4-FFF2-40B4-BE49-F238E27FC236}">
                <a16:creationId xmlns:a16="http://schemas.microsoft.com/office/drawing/2014/main" id="{0669F5CE-13DF-4652-8E1C-5A81C2B36C0E}"/>
              </a:ext>
            </a:extLst>
          </p:cNvPr>
          <p:cNvSpPr/>
          <p:nvPr/>
        </p:nvSpPr>
        <p:spPr>
          <a:xfrm>
            <a:off x="6038849" y="3307557"/>
            <a:ext cx="4133849" cy="184546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rgbClr val="002060"/>
                </a:solidFill>
              </a:rPr>
              <a:t>Elegir la estrategia de muestreo </a:t>
            </a:r>
            <a:r>
              <a:rPr lang="es-MX" dirty="0">
                <a:solidFill>
                  <a:srgbClr val="002060"/>
                </a:solidFill>
              </a:rPr>
              <a:t>adecuada para seleccionar las unidades de muestreo y/o análisis y mantener su representatividad: probabilística o no probabilística.</a:t>
            </a:r>
          </a:p>
        </p:txBody>
      </p:sp>
      <p:sp>
        <p:nvSpPr>
          <p:cNvPr id="6" name="Rectángulo 5">
            <a:extLst>
              <a:ext uri="{FF2B5EF4-FFF2-40B4-BE49-F238E27FC236}">
                <a16:creationId xmlns:a16="http://schemas.microsoft.com/office/drawing/2014/main" id="{CD866D6D-2A93-4FB0-B355-87525AEF922D}"/>
              </a:ext>
            </a:extLst>
          </p:cNvPr>
          <p:cNvSpPr/>
          <p:nvPr/>
        </p:nvSpPr>
        <p:spPr>
          <a:xfrm>
            <a:off x="1681162" y="3540921"/>
            <a:ext cx="2957513" cy="154542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chemeClr val="accent6">
                    <a:lumMod val="75000"/>
                  </a:schemeClr>
                </a:solidFill>
              </a:rPr>
              <a:t>Calcular el tamaño </a:t>
            </a:r>
            <a:r>
              <a:rPr lang="es-MX" dirty="0">
                <a:solidFill>
                  <a:schemeClr val="accent6">
                    <a:lumMod val="75000"/>
                  </a:schemeClr>
                </a:solidFill>
              </a:rPr>
              <a:t>apropiado de </a:t>
            </a:r>
            <a:r>
              <a:rPr lang="es-MX" b="1" dirty="0">
                <a:solidFill>
                  <a:schemeClr val="accent6">
                    <a:lumMod val="75000"/>
                  </a:schemeClr>
                </a:solidFill>
              </a:rPr>
              <a:t>muestra </a:t>
            </a:r>
            <a:r>
              <a:rPr lang="es-MX" dirty="0">
                <a:solidFill>
                  <a:schemeClr val="accent6">
                    <a:lumMod val="75000"/>
                  </a:schemeClr>
                </a:solidFill>
              </a:rPr>
              <a:t>para que sea representativa de la población.</a:t>
            </a:r>
          </a:p>
        </p:txBody>
      </p:sp>
      <p:sp>
        <p:nvSpPr>
          <p:cNvPr id="7" name="Rectángulo 6">
            <a:extLst>
              <a:ext uri="{FF2B5EF4-FFF2-40B4-BE49-F238E27FC236}">
                <a16:creationId xmlns:a16="http://schemas.microsoft.com/office/drawing/2014/main" id="{12014EF6-75D0-4198-A71E-417BDBB55D88}"/>
              </a:ext>
            </a:extLst>
          </p:cNvPr>
          <p:cNvSpPr/>
          <p:nvPr/>
        </p:nvSpPr>
        <p:spPr>
          <a:xfrm>
            <a:off x="5886449" y="2376488"/>
            <a:ext cx="4438651" cy="457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chemeClr val="accent6">
                    <a:lumMod val="75000"/>
                  </a:schemeClr>
                </a:solidFill>
              </a:rPr>
              <a:t>Determinar</a:t>
            </a:r>
            <a:r>
              <a:rPr lang="es-MX" dirty="0">
                <a:solidFill>
                  <a:schemeClr val="accent6">
                    <a:lumMod val="75000"/>
                  </a:schemeClr>
                </a:solidFill>
              </a:rPr>
              <a:t> </a:t>
            </a:r>
            <a:r>
              <a:rPr lang="es-MX" b="1" dirty="0">
                <a:solidFill>
                  <a:schemeClr val="accent6">
                    <a:lumMod val="75000"/>
                  </a:schemeClr>
                </a:solidFill>
              </a:rPr>
              <a:t>la población </a:t>
            </a:r>
            <a:r>
              <a:rPr lang="es-MX" dirty="0">
                <a:solidFill>
                  <a:schemeClr val="accent6">
                    <a:lumMod val="75000"/>
                  </a:schemeClr>
                </a:solidFill>
              </a:rPr>
              <a:t>o universo.</a:t>
            </a:r>
          </a:p>
        </p:txBody>
      </p:sp>
      <p:cxnSp>
        <p:nvCxnSpPr>
          <p:cNvPr id="9" name="Conector recto de flecha 8">
            <a:extLst>
              <a:ext uri="{FF2B5EF4-FFF2-40B4-BE49-F238E27FC236}">
                <a16:creationId xmlns:a16="http://schemas.microsoft.com/office/drawing/2014/main" id="{0E4E9955-93B6-4FF5-8B2B-9E436833DF49}"/>
              </a:ext>
            </a:extLst>
          </p:cNvPr>
          <p:cNvCxnSpPr>
            <a:cxnSpLocks/>
            <a:endCxn id="7" idx="1"/>
          </p:cNvCxnSpPr>
          <p:nvPr/>
        </p:nvCxnSpPr>
        <p:spPr>
          <a:xfrm>
            <a:off x="4748212" y="2605088"/>
            <a:ext cx="1138237"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72C94107-F524-4FBC-814C-4EDC29467500}"/>
              </a:ext>
            </a:extLst>
          </p:cNvPr>
          <p:cNvCxnSpPr>
            <a:stCxn id="7" idx="2"/>
            <a:endCxn id="5" idx="0"/>
          </p:cNvCxnSpPr>
          <p:nvPr/>
        </p:nvCxnSpPr>
        <p:spPr>
          <a:xfrm flipH="1">
            <a:off x="8105774" y="2833688"/>
            <a:ext cx="1" cy="473869"/>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8A2BD1CF-AADC-498F-9608-97B1B54034E4}"/>
              </a:ext>
            </a:extLst>
          </p:cNvPr>
          <p:cNvCxnSpPr>
            <a:stCxn id="5" idx="1"/>
          </p:cNvCxnSpPr>
          <p:nvPr/>
        </p:nvCxnSpPr>
        <p:spPr>
          <a:xfrm flipH="1">
            <a:off x="4638675" y="4230291"/>
            <a:ext cx="1400174"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angular 21">
            <a:extLst>
              <a:ext uri="{FF2B5EF4-FFF2-40B4-BE49-F238E27FC236}">
                <a16:creationId xmlns:a16="http://schemas.microsoft.com/office/drawing/2014/main" id="{5B494631-271A-4B29-818C-ECC0C566A595}"/>
              </a:ext>
            </a:extLst>
          </p:cNvPr>
          <p:cNvCxnSpPr>
            <a:cxnSpLocks/>
          </p:cNvCxnSpPr>
          <p:nvPr/>
        </p:nvCxnSpPr>
        <p:spPr>
          <a:xfrm rot="16200000" flipH="1">
            <a:off x="4224338" y="4008834"/>
            <a:ext cx="769143" cy="2897979"/>
          </a:xfrm>
          <a:prstGeom prst="bentConnector2">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0135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ítulo 1">
                <a:extLst>
                  <a:ext uri="{FF2B5EF4-FFF2-40B4-BE49-F238E27FC236}">
                    <a16:creationId xmlns:a16="http://schemas.microsoft.com/office/drawing/2014/main" id="{2708FC9E-544D-49EF-BBAA-D344ED51C335}"/>
                  </a:ext>
                </a:extLst>
              </p:cNvPr>
              <p:cNvSpPr>
                <a:spLocks noGrp="1"/>
              </p:cNvSpPr>
              <p:nvPr>
                <p:ph type="title"/>
              </p:nvPr>
            </p:nvSpPr>
            <p:spPr>
              <a:xfrm>
                <a:off x="1780007" y="2430985"/>
                <a:ext cx="8915400" cy="2724845"/>
              </a:xfrm>
            </p:spPr>
            <p:txBody>
              <a:bodyPr>
                <a:normAutofit fontScale="90000"/>
              </a:bodyPr>
              <a:lstStyle/>
              <a:p>
                <a:pPr algn="ctr"/>
                <a:r>
                  <a:rPr lang="es-MX" sz="3600" dirty="0">
                    <a:solidFill>
                      <a:srgbClr val="FF0000"/>
                    </a:solidFill>
                  </a:rPr>
                  <a:t>n=</a:t>
                </a:r>
                <a14:m>
                  <m:oMath xmlns:m="http://schemas.openxmlformats.org/officeDocument/2006/math">
                    <m:f>
                      <m:fPr>
                        <m:ctrlPr>
                          <a:rPr lang="es-MX" sz="3600" i="1" smtClean="0">
                            <a:solidFill>
                              <a:srgbClr val="FF0000"/>
                            </a:solidFill>
                            <a:latin typeface="Cambria Math" panose="02040503050406030204" pitchFamily="18" charset="0"/>
                          </a:rPr>
                        </m:ctrlPr>
                      </m:fPr>
                      <m:num>
                        <m:r>
                          <a:rPr lang="es-MX" sz="3600" b="0" i="1" smtClean="0">
                            <a:solidFill>
                              <a:srgbClr val="FF0000"/>
                            </a:solidFill>
                            <a:latin typeface="Cambria Math" panose="02040503050406030204" pitchFamily="18" charset="0"/>
                          </a:rPr>
                          <m:t>𝑁</m:t>
                        </m:r>
                      </m:num>
                      <m:den>
                        <m:r>
                          <a:rPr lang="es-MX" sz="3600" b="0" i="1" smtClean="0">
                            <a:solidFill>
                              <a:srgbClr val="FF0000"/>
                            </a:solidFill>
                            <a:latin typeface="Cambria Math" panose="02040503050406030204" pitchFamily="18" charset="0"/>
                          </a:rPr>
                          <m:t>1+</m:t>
                        </m:r>
                        <m:r>
                          <a:rPr lang="es-MX" sz="3600" b="0" i="1" smtClean="0">
                            <a:solidFill>
                              <a:srgbClr val="FF0000"/>
                            </a:solidFill>
                            <a:latin typeface="Cambria Math" panose="02040503050406030204" pitchFamily="18" charset="0"/>
                          </a:rPr>
                          <m:t>𝑁</m:t>
                        </m:r>
                        <m:r>
                          <a:rPr lang="es-MX" sz="3600" b="0" i="1" smtClean="0">
                            <a:solidFill>
                              <a:srgbClr val="FF0000"/>
                            </a:solidFill>
                            <a:latin typeface="Cambria Math" panose="02040503050406030204" pitchFamily="18" charset="0"/>
                          </a:rPr>
                          <m:t> </m:t>
                        </m:r>
                        <m:sSup>
                          <m:sSupPr>
                            <m:ctrlPr>
                              <a:rPr lang="es-MX" sz="3600" b="0" i="1" smtClean="0">
                                <a:solidFill>
                                  <a:srgbClr val="FF0000"/>
                                </a:solidFill>
                                <a:latin typeface="Cambria Math" panose="02040503050406030204" pitchFamily="18" charset="0"/>
                              </a:rPr>
                            </m:ctrlPr>
                          </m:sSupPr>
                          <m:e>
                            <m:r>
                              <a:rPr lang="es-MX" sz="3600" i="1">
                                <a:solidFill>
                                  <a:srgbClr val="FF0000"/>
                                </a:solidFill>
                                <a:latin typeface="Cambria Math" panose="02040503050406030204" pitchFamily="18" charset="0"/>
                              </a:rPr>
                              <m:t>(</m:t>
                            </m:r>
                            <m:r>
                              <a:rPr lang="es-MX" sz="3600" i="1">
                                <a:solidFill>
                                  <a:srgbClr val="FF0000"/>
                                </a:solidFill>
                                <a:latin typeface="Cambria Math" panose="02040503050406030204" pitchFamily="18" charset="0"/>
                              </a:rPr>
                              <m:t>𝑒</m:t>
                            </m:r>
                            <m:r>
                              <a:rPr lang="es-MX" sz="3600" i="1">
                                <a:solidFill>
                                  <a:srgbClr val="FF0000"/>
                                </a:solidFill>
                                <a:latin typeface="Cambria Math" panose="02040503050406030204" pitchFamily="18" charset="0"/>
                              </a:rPr>
                              <m:t>)</m:t>
                            </m:r>
                          </m:e>
                          <m:sup>
                            <m:r>
                              <a:rPr lang="es-MX" sz="3600" b="0" i="1" smtClean="0">
                                <a:solidFill>
                                  <a:srgbClr val="FF0000"/>
                                </a:solidFill>
                                <a:latin typeface="Cambria Math" panose="02040503050406030204" pitchFamily="18" charset="0"/>
                              </a:rPr>
                              <m:t>2</m:t>
                            </m:r>
                          </m:sup>
                        </m:sSup>
                      </m:den>
                    </m:f>
                  </m:oMath>
                </a14:m>
                <a:br>
                  <a:rPr lang="es-MX" sz="3200" dirty="0">
                    <a:solidFill>
                      <a:srgbClr val="FF0000"/>
                    </a:solidFill>
                  </a:rPr>
                </a:br>
                <a:br>
                  <a:rPr lang="es-MX" sz="3200" dirty="0">
                    <a:solidFill>
                      <a:srgbClr val="FF0000"/>
                    </a:solidFill>
                  </a:rPr>
                </a:br>
                <a:r>
                  <a:rPr lang="es-MX" sz="3200" dirty="0"/>
                  <a:t>n= muestra</a:t>
                </a:r>
                <a:br>
                  <a:rPr lang="es-MX" sz="3200" dirty="0"/>
                </a:br>
                <a:r>
                  <a:rPr lang="es-MX" sz="3200" dirty="0"/>
                  <a:t>e= error 0.05</a:t>
                </a:r>
                <a:br>
                  <a:rPr lang="es-MX" sz="3200" dirty="0"/>
                </a:br>
                <a:r>
                  <a:rPr lang="es-MX" sz="3200" dirty="0"/>
                  <a:t>N= población total</a:t>
                </a:r>
                <a:br>
                  <a:rPr lang="es-MX" sz="3200" dirty="0"/>
                </a:br>
                <a:br>
                  <a:rPr lang="es-MX" sz="3200" dirty="0"/>
                </a:br>
                <a:br>
                  <a:rPr lang="es-MX" sz="3200" dirty="0"/>
                </a:br>
                <a:r>
                  <a:rPr lang="es-MX" sz="3200" dirty="0">
                    <a:solidFill>
                      <a:srgbClr val="FF0000"/>
                    </a:solidFill>
                    <a:effectLst>
                      <a:outerShdw blurRad="38100" dist="38100" dir="2700000" algn="tl">
                        <a:srgbClr val="000000">
                          <a:alpha val="43137"/>
                        </a:srgbClr>
                      </a:outerShdw>
                    </a:effectLst>
                  </a:rPr>
                  <a:t>Determinación del tamaño de la muestra</a:t>
                </a:r>
                <a:br>
                  <a:rPr lang="es-MX" sz="3200" dirty="0">
                    <a:effectLst>
                      <a:outerShdw blurRad="38100" dist="38100" dir="2700000" algn="tl">
                        <a:srgbClr val="000000">
                          <a:alpha val="43137"/>
                        </a:srgbClr>
                      </a:outerShdw>
                    </a:effectLst>
                  </a:rPr>
                </a:br>
                <a:endParaRPr lang="es-MX" sz="3200" dirty="0">
                  <a:effectLst>
                    <a:outerShdw blurRad="38100" dist="38100" dir="2700000" algn="tl">
                      <a:srgbClr val="000000">
                        <a:alpha val="43137"/>
                      </a:srgbClr>
                    </a:outerShdw>
                  </a:effectLst>
                </a:endParaRPr>
              </a:p>
            </p:txBody>
          </p:sp>
        </mc:Choice>
        <mc:Fallback xmlns="">
          <p:sp>
            <p:nvSpPr>
              <p:cNvPr id="2" name="Título 1">
                <a:extLst>
                  <a:ext uri="{FF2B5EF4-FFF2-40B4-BE49-F238E27FC236}">
                    <a16:creationId xmlns="" xmlns:a16="http://schemas.microsoft.com/office/drawing/2014/main" xmlns:a14="http://schemas.microsoft.com/office/drawing/2010/main" id="{2708FC9E-544D-49EF-BBAA-D344ED51C335}"/>
                  </a:ext>
                </a:extLst>
              </p:cNvPr>
              <p:cNvSpPr>
                <a:spLocks noGrp="1" noRot="1" noChangeAspect="1" noMove="1" noResize="1" noEditPoints="1" noAdjustHandles="1" noChangeArrowheads="1" noChangeShapeType="1" noTextEdit="1"/>
              </p:cNvSpPr>
              <p:nvPr>
                <p:ph type="title"/>
              </p:nvPr>
            </p:nvSpPr>
            <p:spPr>
              <a:xfrm>
                <a:off x="1780007" y="2430985"/>
                <a:ext cx="8915400" cy="2724845"/>
              </a:xfrm>
              <a:blipFill rotWithShape="0">
                <a:blip r:embed="rId2"/>
                <a:stretch>
                  <a:fillRect t="-60403"/>
                </a:stretch>
              </a:blipFill>
            </p:spPr>
            <p:txBody>
              <a:bodyPr/>
              <a:lstStyle/>
              <a:p>
                <a:r>
                  <a:rPr lang="es-MX">
                    <a:noFill/>
                  </a:rPr>
                  <a:t> </a:t>
                </a:r>
              </a:p>
            </p:txBody>
          </p:sp>
        </mc:Fallback>
      </mc:AlternateContent>
      <p:sp>
        <p:nvSpPr>
          <p:cNvPr id="6" name="Marcador de texto 5">
            <a:extLst>
              <a:ext uri="{FF2B5EF4-FFF2-40B4-BE49-F238E27FC236}">
                <a16:creationId xmlns:a16="http://schemas.microsoft.com/office/drawing/2014/main" id="{8AB05410-DB75-4DF8-9A75-FF3B88D8DB46}"/>
              </a:ext>
            </a:extLst>
          </p:cNvPr>
          <p:cNvSpPr>
            <a:spLocks noGrp="1"/>
          </p:cNvSpPr>
          <p:nvPr>
            <p:ph type="body" sz="half" idx="2"/>
          </p:nvPr>
        </p:nvSpPr>
        <p:spPr>
          <a:xfrm>
            <a:off x="1780007" y="4908883"/>
            <a:ext cx="8915400" cy="1359569"/>
          </a:xfrm>
        </p:spPr>
        <p:txBody>
          <a:bodyPr>
            <a:noAutofit/>
          </a:bodyPr>
          <a:lstStyle/>
          <a:p>
            <a:pPr algn="just"/>
            <a:r>
              <a:rPr lang="es-MX" sz="2200" dirty="0">
                <a:solidFill>
                  <a:schemeClr val="accent2">
                    <a:lumMod val="75000"/>
                  </a:schemeClr>
                </a:solidFill>
              </a:rPr>
              <a:t>El </a:t>
            </a:r>
            <a:r>
              <a:rPr lang="es-MX" sz="2200" b="1" dirty="0">
                <a:solidFill>
                  <a:schemeClr val="accent2">
                    <a:lumMod val="75000"/>
                  </a:schemeClr>
                </a:solidFill>
              </a:rPr>
              <a:t>tamaño de la muestra </a:t>
            </a:r>
            <a:r>
              <a:rPr lang="es-MX" sz="2200" dirty="0">
                <a:solidFill>
                  <a:schemeClr val="accent2">
                    <a:lumMod val="75000"/>
                  </a:schemeClr>
                </a:solidFill>
              </a:rPr>
              <a:t>estará determinado por los objetivos del estudio y las características de la población, además de los recursos y el tiempo de que se dispone.</a:t>
            </a:r>
          </a:p>
        </p:txBody>
      </p:sp>
      <p:pic>
        <p:nvPicPr>
          <p:cNvPr id="1026" name="Picture 2" descr="http://image.slidesharecdn.com/determinacindelamuestra-141005161935-conversion-gate02/95/determinacin-de-la-muestra-1-638.jpg?cb=1412525995">
            <a:extLst>
              <a:ext uri="{FF2B5EF4-FFF2-40B4-BE49-F238E27FC236}">
                <a16:creationId xmlns:a16="http://schemas.microsoft.com/office/drawing/2014/main" id="{60E66A57-FB9F-459C-959B-EAF555A839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791"/>
            <a:ext cx="4070076" cy="30557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bibliotecadeinvestigaciones.files.wordpress.com/2012/02/estadistica-inferencial.jpg">
            <a:extLst>
              <a:ext uri="{FF2B5EF4-FFF2-40B4-BE49-F238E27FC236}">
                <a16:creationId xmlns:a16="http://schemas.microsoft.com/office/drawing/2014/main" id="{9438158C-6041-4126-90B7-CE32846DE0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5338" y="0"/>
            <a:ext cx="3786662" cy="3058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1174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E8F8F0"/>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0EBA89-1D37-4912-A0D6-C8682B3AA447}"/>
              </a:ext>
            </a:extLst>
          </p:cNvPr>
          <p:cNvSpPr>
            <a:spLocks noGrp="1"/>
          </p:cNvSpPr>
          <p:nvPr>
            <p:ph type="title"/>
          </p:nvPr>
        </p:nvSpPr>
        <p:spPr>
          <a:xfrm>
            <a:off x="1707424" y="446088"/>
            <a:ext cx="3873110" cy="976312"/>
          </a:xfrm>
        </p:spPr>
        <p:txBody>
          <a:bodyPr>
            <a:noAutofit/>
          </a:bodyPr>
          <a:lstStyle/>
          <a:p>
            <a:pPr algn="ctr"/>
            <a:r>
              <a:rPr lang="es-MX" sz="2800" dirty="0">
                <a:solidFill>
                  <a:srgbClr val="FF6600"/>
                </a:solidFill>
                <a:effectLst>
                  <a:outerShdw blurRad="38100" dist="38100" dir="2700000" algn="tl">
                    <a:srgbClr val="000000">
                      <a:alpha val="43137"/>
                    </a:srgbClr>
                  </a:outerShdw>
                </a:effectLst>
              </a:rPr>
              <a:t>Estrategia de muestreo adecuada</a:t>
            </a:r>
          </a:p>
        </p:txBody>
      </p:sp>
      <p:sp>
        <p:nvSpPr>
          <p:cNvPr id="5" name="Marcador de contenido 4">
            <a:extLst>
              <a:ext uri="{FF2B5EF4-FFF2-40B4-BE49-F238E27FC236}">
                <a16:creationId xmlns:a16="http://schemas.microsoft.com/office/drawing/2014/main" id="{C1661D2B-E109-4FCB-8FBD-A98812730473}"/>
              </a:ext>
            </a:extLst>
          </p:cNvPr>
          <p:cNvSpPr>
            <a:spLocks noGrp="1"/>
          </p:cNvSpPr>
          <p:nvPr>
            <p:ph idx="1"/>
          </p:nvPr>
        </p:nvSpPr>
        <p:spPr>
          <a:xfrm>
            <a:off x="6193616" y="722133"/>
            <a:ext cx="5181600" cy="5414963"/>
          </a:xfrm>
        </p:spPr>
        <p:txBody>
          <a:bodyPr>
            <a:normAutofit lnSpcReduction="10000"/>
          </a:bodyPr>
          <a:lstStyle/>
          <a:p>
            <a:pPr algn="just">
              <a:buClr>
                <a:srgbClr val="FF6600"/>
              </a:buClr>
              <a:buFont typeface="Wingdings" panose="05000000000000000000" pitchFamily="2" charset="2"/>
              <a:buChar char="§"/>
            </a:pPr>
            <a:r>
              <a:rPr lang="es-MX" dirty="0">
                <a:solidFill>
                  <a:srgbClr val="808000"/>
                </a:solidFill>
              </a:rPr>
              <a:t>Existen dos tipos de muestreo, </a:t>
            </a:r>
            <a:r>
              <a:rPr lang="es-MX" b="1" dirty="0">
                <a:solidFill>
                  <a:srgbClr val="FF822D"/>
                </a:solidFill>
              </a:rPr>
              <a:t>el</a:t>
            </a:r>
            <a:r>
              <a:rPr lang="es-MX" dirty="0">
                <a:solidFill>
                  <a:srgbClr val="FF822D"/>
                </a:solidFill>
              </a:rPr>
              <a:t> </a:t>
            </a:r>
            <a:r>
              <a:rPr lang="es-MX" b="1" dirty="0">
                <a:solidFill>
                  <a:srgbClr val="FF822D"/>
                </a:solidFill>
              </a:rPr>
              <a:t>probabilístico y el no probabilístico:</a:t>
            </a:r>
          </a:p>
          <a:p>
            <a:pPr algn="just">
              <a:buClr>
                <a:srgbClr val="FF6600"/>
              </a:buClr>
              <a:buFont typeface="Wingdings" panose="05000000000000000000" pitchFamily="2" charset="2"/>
              <a:buChar char="§"/>
            </a:pPr>
            <a:endParaRPr lang="es-MX" dirty="0">
              <a:solidFill>
                <a:srgbClr val="808000"/>
              </a:solidFill>
            </a:endParaRPr>
          </a:p>
          <a:p>
            <a:pPr marL="0" indent="0" algn="just">
              <a:buNone/>
            </a:pPr>
            <a:r>
              <a:rPr lang="es-MX" b="1" dirty="0">
                <a:solidFill>
                  <a:srgbClr val="FF822D"/>
                </a:solidFill>
              </a:rPr>
              <a:t>Muestras probabilísticas</a:t>
            </a:r>
          </a:p>
          <a:p>
            <a:pPr algn="just">
              <a:buClr>
                <a:srgbClr val="FF6600"/>
              </a:buClr>
              <a:buFont typeface="Wingdings" panose="05000000000000000000" pitchFamily="2" charset="2"/>
              <a:buChar char="ü"/>
            </a:pPr>
            <a:r>
              <a:rPr lang="es-MX" dirty="0">
                <a:solidFill>
                  <a:srgbClr val="808000"/>
                </a:solidFill>
              </a:rPr>
              <a:t>Todas las unidades, casos o elementos de la población tienen al inicio la misma probabilidad de ser escogidos.</a:t>
            </a:r>
          </a:p>
          <a:p>
            <a:pPr algn="just">
              <a:buClr>
                <a:srgbClr val="FF6600"/>
              </a:buClr>
              <a:buFont typeface="Wingdings" panose="05000000000000000000" pitchFamily="2" charset="2"/>
              <a:buChar char="ü"/>
            </a:pPr>
            <a:r>
              <a:rPr lang="es-MX" dirty="0">
                <a:solidFill>
                  <a:srgbClr val="808000"/>
                </a:solidFill>
              </a:rPr>
              <a:t>Se generalizan a la población los resultados encontrados en la muestra.</a:t>
            </a:r>
          </a:p>
          <a:p>
            <a:pPr marL="0" indent="0">
              <a:buClr>
                <a:srgbClr val="FF6600"/>
              </a:buClr>
              <a:buNone/>
            </a:pPr>
            <a:r>
              <a:rPr lang="es-MX" b="1" dirty="0">
                <a:solidFill>
                  <a:srgbClr val="FF822D"/>
                </a:solidFill>
              </a:rPr>
              <a:t>Muestras no probabilísticas</a:t>
            </a:r>
          </a:p>
          <a:p>
            <a:pPr algn="just">
              <a:buClr>
                <a:srgbClr val="FF6600"/>
              </a:buClr>
              <a:buFont typeface="Wingdings" panose="05000000000000000000" pitchFamily="2" charset="2"/>
              <a:buChar char="ü"/>
            </a:pPr>
            <a:r>
              <a:rPr lang="es-MX" dirty="0">
                <a:solidFill>
                  <a:srgbClr val="808000"/>
                </a:solidFill>
              </a:rPr>
              <a:t>Se eligen casos que son de interés para el estudio y que cumplen con ciertos criterios.</a:t>
            </a:r>
          </a:p>
          <a:p>
            <a:pPr algn="just">
              <a:buClr>
                <a:srgbClr val="FF6600"/>
              </a:buClr>
              <a:buFont typeface="Wingdings" panose="05000000000000000000" pitchFamily="2" charset="2"/>
              <a:buChar char="ü"/>
            </a:pPr>
            <a:r>
              <a:rPr lang="es-MX" dirty="0">
                <a:solidFill>
                  <a:srgbClr val="808000"/>
                </a:solidFill>
              </a:rPr>
              <a:t>No se generalizan a la población los resultados encontrados en la muestra.</a:t>
            </a:r>
            <a:br>
              <a:rPr lang="es-MX" b="1" dirty="0">
                <a:solidFill>
                  <a:srgbClr val="808000"/>
                </a:solidFill>
              </a:rPr>
            </a:br>
            <a:br>
              <a:rPr lang="es-MX" b="1" dirty="0">
                <a:solidFill>
                  <a:srgbClr val="808000"/>
                </a:solidFill>
              </a:rPr>
            </a:br>
            <a:endParaRPr lang="es-MX" b="1" dirty="0">
              <a:solidFill>
                <a:srgbClr val="808000"/>
              </a:solidFill>
            </a:endParaRPr>
          </a:p>
        </p:txBody>
      </p:sp>
      <p:sp>
        <p:nvSpPr>
          <p:cNvPr id="4" name="Marcador de texto 3">
            <a:extLst>
              <a:ext uri="{FF2B5EF4-FFF2-40B4-BE49-F238E27FC236}">
                <a16:creationId xmlns:a16="http://schemas.microsoft.com/office/drawing/2014/main" id="{0190BF53-EB84-4FBD-A655-557FC94BA77E}"/>
              </a:ext>
            </a:extLst>
          </p:cNvPr>
          <p:cNvSpPr>
            <a:spLocks noGrp="1"/>
          </p:cNvSpPr>
          <p:nvPr>
            <p:ph type="body" sz="half" idx="2"/>
          </p:nvPr>
        </p:nvSpPr>
        <p:spPr>
          <a:xfrm>
            <a:off x="1891380" y="1598615"/>
            <a:ext cx="3505199" cy="4262436"/>
          </a:xfrm>
        </p:spPr>
        <p:txBody>
          <a:bodyPr>
            <a:normAutofit/>
          </a:bodyPr>
          <a:lstStyle/>
          <a:p>
            <a:pPr algn="ctr"/>
            <a:r>
              <a:rPr lang="es-MX" sz="2000" b="1" dirty="0">
                <a:solidFill>
                  <a:srgbClr val="FF822D"/>
                </a:solidFill>
              </a:rPr>
              <a:t>MUESTREO</a:t>
            </a:r>
            <a:r>
              <a:rPr lang="es-MX" sz="2000" dirty="0">
                <a:solidFill>
                  <a:srgbClr val="808000"/>
                </a:solidFill>
              </a:rPr>
              <a:t>.-  Lo podemos definir como el conjunto de observaciones necesarias para estudiar la distribución de determinadas características en la totalidad de una población, a partir de la observación de una parte o subconjunto de una población, denominada muestra.</a:t>
            </a:r>
          </a:p>
        </p:txBody>
      </p:sp>
    </p:spTree>
    <p:extLst>
      <p:ext uri="{BB962C8B-B14F-4D97-AF65-F5344CB8AC3E}">
        <p14:creationId xmlns:p14="http://schemas.microsoft.com/office/powerpoint/2010/main" val="2912540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FFCCCC"/>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7FD7063D-0AE0-4A61-8982-1B974D6571ED}"/>
              </a:ext>
            </a:extLst>
          </p:cNvPr>
          <p:cNvSpPr>
            <a:spLocks noGrp="1"/>
          </p:cNvSpPr>
          <p:nvPr>
            <p:ph type="title"/>
          </p:nvPr>
        </p:nvSpPr>
        <p:spPr>
          <a:xfrm>
            <a:off x="2592924" y="624111"/>
            <a:ext cx="8911687" cy="712984"/>
          </a:xfrm>
        </p:spPr>
        <p:txBody>
          <a:bodyPr>
            <a:normAutofit/>
          </a:bodyPr>
          <a:lstStyle/>
          <a:p>
            <a:pPr algn="ctr"/>
            <a:r>
              <a:rPr lang="es-MX" sz="3200" dirty="0">
                <a:solidFill>
                  <a:srgbClr val="0070C0"/>
                </a:solidFill>
                <a:effectLst>
                  <a:outerShdw blurRad="38100" dist="38100" dir="2700000" algn="tl">
                    <a:srgbClr val="000000">
                      <a:alpha val="43137"/>
                    </a:srgbClr>
                  </a:outerShdw>
                </a:effectLst>
              </a:rPr>
              <a:t>Tipos de muestreo</a:t>
            </a:r>
          </a:p>
        </p:txBody>
      </p:sp>
      <p:sp>
        <p:nvSpPr>
          <p:cNvPr id="8" name="Marcador de texto 7">
            <a:extLst>
              <a:ext uri="{FF2B5EF4-FFF2-40B4-BE49-F238E27FC236}">
                <a16:creationId xmlns:a16="http://schemas.microsoft.com/office/drawing/2014/main" id="{61ADC6D1-9951-4ED2-9C18-39953A9FE947}"/>
              </a:ext>
            </a:extLst>
          </p:cNvPr>
          <p:cNvSpPr>
            <a:spLocks noGrp="1"/>
          </p:cNvSpPr>
          <p:nvPr>
            <p:ph type="body" idx="1"/>
          </p:nvPr>
        </p:nvSpPr>
        <p:spPr>
          <a:xfrm>
            <a:off x="2589212" y="1476977"/>
            <a:ext cx="3992732" cy="576262"/>
          </a:xfrm>
        </p:spPr>
        <p:txBody>
          <a:bodyPr/>
          <a:lstStyle/>
          <a:p>
            <a:pPr algn="ctr"/>
            <a:r>
              <a:rPr lang="es-MX" sz="2200" dirty="0">
                <a:solidFill>
                  <a:srgbClr val="FF0000"/>
                </a:solidFill>
                <a:effectLst>
                  <a:outerShdw blurRad="38100" dist="38100" dir="2700000" algn="tl">
                    <a:srgbClr val="000000">
                      <a:alpha val="43137"/>
                    </a:srgbClr>
                  </a:outerShdw>
                </a:effectLst>
              </a:rPr>
              <a:t>MUESTREO PROBABILÍSTICO</a:t>
            </a:r>
          </a:p>
        </p:txBody>
      </p:sp>
      <p:sp>
        <p:nvSpPr>
          <p:cNvPr id="9" name="Marcador de contenido 8">
            <a:extLst>
              <a:ext uri="{FF2B5EF4-FFF2-40B4-BE49-F238E27FC236}">
                <a16:creationId xmlns:a16="http://schemas.microsoft.com/office/drawing/2014/main" id="{06BA4A03-4256-43C2-BC77-325EEAF26A3E}"/>
              </a:ext>
            </a:extLst>
          </p:cNvPr>
          <p:cNvSpPr>
            <a:spLocks noGrp="1"/>
          </p:cNvSpPr>
          <p:nvPr>
            <p:ph sz="half" idx="2"/>
          </p:nvPr>
        </p:nvSpPr>
        <p:spPr>
          <a:xfrm>
            <a:off x="2589212" y="2193122"/>
            <a:ext cx="4342893" cy="2008482"/>
          </a:xfrm>
        </p:spPr>
        <p:txBody>
          <a:bodyPr>
            <a:normAutofit/>
          </a:bodyPr>
          <a:lstStyle/>
          <a:p>
            <a:pPr marL="457200" indent="-457200">
              <a:buClr>
                <a:srgbClr val="FF0000"/>
              </a:buClr>
              <a:buFont typeface="+mj-lt"/>
              <a:buAutoNum type="alphaLcParenR"/>
            </a:pPr>
            <a:r>
              <a:rPr lang="es-MX" sz="2200" dirty="0">
                <a:solidFill>
                  <a:schemeClr val="accent3">
                    <a:lumMod val="75000"/>
                  </a:schemeClr>
                </a:solidFill>
              </a:rPr>
              <a:t>Aleatorio  simple</a:t>
            </a:r>
          </a:p>
          <a:p>
            <a:pPr marL="457200" indent="-457200">
              <a:buClr>
                <a:srgbClr val="FF0000"/>
              </a:buClr>
              <a:buFont typeface="+mj-lt"/>
              <a:buAutoNum type="alphaLcParenR"/>
            </a:pPr>
            <a:r>
              <a:rPr lang="es-MX" sz="2200" dirty="0">
                <a:solidFill>
                  <a:schemeClr val="accent3">
                    <a:lumMod val="75000"/>
                  </a:schemeClr>
                </a:solidFill>
              </a:rPr>
              <a:t>Aleatorio sistemático</a:t>
            </a:r>
          </a:p>
          <a:p>
            <a:pPr marL="457200" indent="-457200">
              <a:buClr>
                <a:srgbClr val="FF0000"/>
              </a:buClr>
              <a:buFont typeface="+mj-lt"/>
              <a:buAutoNum type="alphaLcParenR"/>
            </a:pPr>
            <a:r>
              <a:rPr lang="es-MX" sz="2200" dirty="0">
                <a:solidFill>
                  <a:schemeClr val="accent3">
                    <a:lumMod val="75000"/>
                  </a:schemeClr>
                </a:solidFill>
              </a:rPr>
              <a:t>Aleatorio estratificado</a:t>
            </a:r>
          </a:p>
          <a:p>
            <a:pPr marL="457200" indent="-457200">
              <a:buClr>
                <a:srgbClr val="FF0000"/>
              </a:buClr>
              <a:buFont typeface="+mj-lt"/>
              <a:buAutoNum type="alphaLcParenR"/>
            </a:pPr>
            <a:r>
              <a:rPr lang="es-MX" sz="2200" dirty="0">
                <a:solidFill>
                  <a:schemeClr val="accent3">
                    <a:lumMod val="75000"/>
                  </a:schemeClr>
                </a:solidFill>
              </a:rPr>
              <a:t>Por conglomerados</a:t>
            </a:r>
          </a:p>
          <a:p>
            <a:pPr marL="0" indent="0">
              <a:buNone/>
            </a:pPr>
            <a:endParaRPr lang="es-MX" sz="2400" dirty="0"/>
          </a:p>
        </p:txBody>
      </p:sp>
      <p:sp>
        <p:nvSpPr>
          <p:cNvPr id="10" name="Marcador de texto 9">
            <a:extLst>
              <a:ext uri="{FF2B5EF4-FFF2-40B4-BE49-F238E27FC236}">
                <a16:creationId xmlns:a16="http://schemas.microsoft.com/office/drawing/2014/main" id="{029E4E39-5DAE-4418-BD93-17C29AD82BD1}"/>
              </a:ext>
            </a:extLst>
          </p:cNvPr>
          <p:cNvSpPr>
            <a:spLocks noGrp="1"/>
          </p:cNvSpPr>
          <p:nvPr>
            <p:ph type="body" sz="quarter" idx="3"/>
          </p:nvPr>
        </p:nvSpPr>
        <p:spPr>
          <a:xfrm>
            <a:off x="6932105" y="1476977"/>
            <a:ext cx="4572506" cy="576262"/>
          </a:xfrm>
        </p:spPr>
        <p:txBody>
          <a:bodyPr/>
          <a:lstStyle/>
          <a:p>
            <a:pPr algn="ctr"/>
            <a:r>
              <a:rPr lang="es-MX" sz="2200" dirty="0">
                <a:solidFill>
                  <a:srgbClr val="FF0000"/>
                </a:solidFill>
                <a:effectLst>
                  <a:outerShdw blurRad="38100" dist="38100" dir="2700000" algn="tl">
                    <a:srgbClr val="000000">
                      <a:alpha val="43137"/>
                    </a:srgbClr>
                  </a:outerShdw>
                </a:effectLst>
              </a:rPr>
              <a:t>MUESTREO NO PROBABILÍSTICO</a:t>
            </a:r>
          </a:p>
        </p:txBody>
      </p:sp>
      <p:sp>
        <p:nvSpPr>
          <p:cNvPr id="11" name="Marcador de contenido 10">
            <a:extLst>
              <a:ext uri="{FF2B5EF4-FFF2-40B4-BE49-F238E27FC236}">
                <a16:creationId xmlns:a16="http://schemas.microsoft.com/office/drawing/2014/main" id="{35955100-1947-4457-ADC4-626BE4FFF265}"/>
              </a:ext>
            </a:extLst>
          </p:cNvPr>
          <p:cNvSpPr>
            <a:spLocks noGrp="1"/>
          </p:cNvSpPr>
          <p:nvPr>
            <p:ph sz="quarter" idx="4"/>
          </p:nvPr>
        </p:nvSpPr>
        <p:spPr>
          <a:xfrm>
            <a:off x="6932105" y="2263788"/>
            <a:ext cx="4338674" cy="1937816"/>
          </a:xfrm>
        </p:spPr>
        <p:txBody>
          <a:bodyPr>
            <a:normAutofit/>
          </a:bodyPr>
          <a:lstStyle/>
          <a:p>
            <a:pPr>
              <a:buClr>
                <a:srgbClr val="FF0000"/>
              </a:buClr>
              <a:buFont typeface="+mj-lt"/>
              <a:buAutoNum type="alphaLcParenR"/>
            </a:pPr>
            <a:r>
              <a:rPr lang="es-MX" sz="2200" dirty="0">
                <a:solidFill>
                  <a:schemeClr val="accent3">
                    <a:lumMod val="75000"/>
                  </a:schemeClr>
                </a:solidFill>
              </a:rPr>
              <a:t>Por cuotas</a:t>
            </a:r>
          </a:p>
          <a:p>
            <a:pPr>
              <a:buClr>
                <a:srgbClr val="FF0000"/>
              </a:buClr>
              <a:buFont typeface="+mj-lt"/>
              <a:buAutoNum type="alphaLcParenR"/>
            </a:pPr>
            <a:r>
              <a:rPr lang="es-MX" sz="2200" dirty="0">
                <a:solidFill>
                  <a:schemeClr val="accent3">
                    <a:lumMod val="75000"/>
                  </a:schemeClr>
                </a:solidFill>
              </a:rPr>
              <a:t>Intencional o de conveniencia</a:t>
            </a:r>
          </a:p>
          <a:p>
            <a:pPr>
              <a:buClr>
                <a:srgbClr val="FF0000"/>
              </a:buClr>
              <a:buFont typeface="+mj-lt"/>
              <a:buAutoNum type="alphaLcParenR"/>
            </a:pPr>
            <a:r>
              <a:rPr lang="es-MX" sz="2200" dirty="0">
                <a:solidFill>
                  <a:schemeClr val="accent3">
                    <a:lumMod val="75000"/>
                  </a:schemeClr>
                </a:solidFill>
              </a:rPr>
              <a:t>Propositivo</a:t>
            </a:r>
          </a:p>
          <a:p>
            <a:pPr marL="0" indent="0">
              <a:buNone/>
            </a:pPr>
            <a:endParaRPr lang="es-MX" sz="2400" dirty="0"/>
          </a:p>
        </p:txBody>
      </p:sp>
      <p:pic>
        <p:nvPicPr>
          <p:cNvPr id="1030" name="Picture 6" descr="https://tse3.mm.bing.net/th?id=OIP.0Yf8HwO2rZXL1NX7AOI43AEsCN&amp;pid=15.1&amp;P=0&amp;w=375&amp;h=178">
            <a:extLst>
              <a:ext uri="{FF2B5EF4-FFF2-40B4-BE49-F238E27FC236}">
                <a16:creationId xmlns:a16="http://schemas.microsoft.com/office/drawing/2014/main" id="{D16AF833-056E-49A0-8EE7-85292ABCBB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767" y="4350804"/>
            <a:ext cx="3492231" cy="164134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tse4.mm.bing.net/th?id=OIP.vEz2uycmnK3qDz8CEOQ8EwEsCN&amp;pid=15.1&amp;P=0&amp;w=354&amp;h=168">
            <a:extLst>
              <a:ext uri="{FF2B5EF4-FFF2-40B4-BE49-F238E27FC236}">
                <a16:creationId xmlns:a16="http://schemas.microsoft.com/office/drawing/2014/main" id="{C87668C3-16A5-4525-AC0E-48F848EABD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3394" y="4350805"/>
            <a:ext cx="3492231" cy="1641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095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701398"/>
          </a:xfrm>
        </p:spPr>
        <p:txBody>
          <a:bodyPr>
            <a:normAutofit/>
          </a:bodyPr>
          <a:lstStyle/>
          <a:p>
            <a:pPr algn="ctr"/>
            <a:r>
              <a:rPr lang="es-MX" sz="3200" dirty="0">
                <a:solidFill>
                  <a:srgbClr val="CC3300"/>
                </a:solidFill>
                <a:effectLst>
                  <a:outerShdw blurRad="38100" dist="38100" dir="2700000" algn="tl">
                    <a:srgbClr val="000000">
                      <a:alpha val="43137"/>
                    </a:srgbClr>
                  </a:outerShdw>
                </a:effectLst>
              </a:rPr>
              <a:t>MUESTREO PROBABILÍSTICO </a:t>
            </a:r>
          </a:p>
        </p:txBody>
      </p:sp>
      <p:sp>
        <p:nvSpPr>
          <p:cNvPr id="3" name="Marcador de texto 2"/>
          <p:cNvSpPr>
            <a:spLocks noGrp="1"/>
          </p:cNvSpPr>
          <p:nvPr>
            <p:ph type="body" idx="1"/>
          </p:nvPr>
        </p:nvSpPr>
        <p:spPr>
          <a:xfrm>
            <a:off x="2764292" y="1403259"/>
            <a:ext cx="3992732" cy="576262"/>
          </a:xfrm>
        </p:spPr>
        <p:txBody>
          <a:bodyPr/>
          <a:lstStyle/>
          <a:p>
            <a:pPr algn="ctr"/>
            <a:r>
              <a:rPr lang="es-MX" sz="2800" dirty="0">
                <a:solidFill>
                  <a:srgbClr val="009999"/>
                </a:solidFill>
              </a:rPr>
              <a:t>Aleatorio simple</a:t>
            </a:r>
          </a:p>
        </p:txBody>
      </p:sp>
      <p:sp>
        <p:nvSpPr>
          <p:cNvPr id="4" name="Marcador de contenido 3"/>
          <p:cNvSpPr>
            <a:spLocks noGrp="1"/>
          </p:cNvSpPr>
          <p:nvPr>
            <p:ph sz="half" idx="2"/>
          </p:nvPr>
        </p:nvSpPr>
        <p:spPr>
          <a:xfrm>
            <a:off x="2589212" y="2144486"/>
            <a:ext cx="4342893" cy="2079172"/>
          </a:xfrm>
        </p:spPr>
        <p:txBody>
          <a:bodyPr>
            <a:normAutofit/>
          </a:bodyPr>
          <a:lstStyle/>
          <a:p>
            <a:pPr marL="0" indent="0" algn="ctr">
              <a:buNone/>
            </a:pPr>
            <a:r>
              <a:rPr lang="es-MX" sz="2000" dirty="0">
                <a:solidFill>
                  <a:schemeClr val="accent2">
                    <a:lumMod val="75000"/>
                  </a:schemeClr>
                </a:solidFill>
              </a:rPr>
              <a:t>Que cada uno de los individuos de una población tiene la misma probabilidad de ser elegidos. </a:t>
            </a:r>
          </a:p>
          <a:p>
            <a:pPr marL="0" indent="0" algn="ctr">
              <a:buNone/>
            </a:pPr>
            <a:r>
              <a:rPr lang="es-MX" sz="2000" dirty="0">
                <a:solidFill>
                  <a:schemeClr val="accent2">
                    <a:lumMod val="75000"/>
                  </a:schemeClr>
                </a:solidFill>
              </a:rPr>
              <a:t>Debe emplearse para su constitución una tabla de números aleatorios.</a:t>
            </a:r>
          </a:p>
        </p:txBody>
      </p:sp>
      <p:sp>
        <p:nvSpPr>
          <p:cNvPr id="5" name="Marcador de texto 4"/>
          <p:cNvSpPr>
            <a:spLocks noGrp="1"/>
          </p:cNvSpPr>
          <p:nvPr>
            <p:ph type="body" sz="quarter" idx="3"/>
          </p:nvPr>
        </p:nvSpPr>
        <p:spPr>
          <a:xfrm>
            <a:off x="7505610" y="1403259"/>
            <a:ext cx="3999001" cy="576262"/>
          </a:xfrm>
        </p:spPr>
        <p:txBody>
          <a:bodyPr/>
          <a:lstStyle/>
          <a:p>
            <a:pPr algn="ctr"/>
            <a:r>
              <a:rPr lang="es-MX" sz="2800" dirty="0">
                <a:solidFill>
                  <a:srgbClr val="808000"/>
                </a:solidFill>
              </a:rPr>
              <a:t>Aleatorio sistemático</a:t>
            </a:r>
          </a:p>
        </p:txBody>
      </p:sp>
      <p:sp>
        <p:nvSpPr>
          <p:cNvPr id="6" name="Marcador de contenido 5"/>
          <p:cNvSpPr>
            <a:spLocks noGrp="1"/>
          </p:cNvSpPr>
          <p:nvPr>
            <p:ph sz="quarter" idx="4"/>
          </p:nvPr>
        </p:nvSpPr>
        <p:spPr>
          <a:xfrm>
            <a:off x="7166957" y="2144485"/>
            <a:ext cx="4338674" cy="4082143"/>
          </a:xfrm>
        </p:spPr>
        <p:txBody>
          <a:bodyPr>
            <a:noAutofit/>
          </a:bodyPr>
          <a:lstStyle/>
          <a:p>
            <a:pPr marL="0" indent="0" algn="ctr">
              <a:buNone/>
            </a:pPr>
            <a:r>
              <a:rPr lang="es-MX" sz="2000" dirty="0">
                <a:solidFill>
                  <a:srgbClr val="CC3300"/>
                </a:solidFill>
              </a:rPr>
              <a:t>Si vamos a seleccionar por ejemplo la quinta parte de la población como muestra, primero escogemos un número aleatorio que está entre 1 y 5, para señalar la primera unidad seleccionada de la muestra. Supongamos que primero seleccionamos un número aleatorio, digamos el 2, la muestra consta de las unidades con el número seriado, 2, 7, 12, 17, 22, 27, 32, etc.</a:t>
            </a:r>
          </a:p>
        </p:txBody>
      </p:sp>
      <p:pic>
        <p:nvPicPr>
          <p:cNvPr id="2050" name="Picture 2" descr="Tabla de números aleatorios&#10;columna&#10;fila&#10;1 10480 15011 01536 02011 81647 91646 69179 14194 62590 36207 20969 99570 91291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6491" y="4299858"/>
            <a:ext cx="2978495" cy="2301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34436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2681953" y="884132"/>
            <a:ext cx="4157408" cy="576262"/>
          </a:xfrm>
        </p:spPr>
        <p:txBody>
          <a:bodyPr/>
          <a:lstStyle/>
          <a:p>
            <a:pPr algn="ctr"/>
            <a:r>
              <a:rPr lang="es-MX" sz="2800" dirty="0">
                <a:solidFill>
                  <a:srgbClr val="FF0000"/>
                </a:solidFill>
              </a:rPr>
              <a:t>Aleatorio estratificado</a:t>
            </a:r>
          </a:p>
        </p:txBody>
      </p:sp>
      <p:sp>
        <p:nvSpPr>
          <p:cNvPr id="4" name="Marcador de contenido 3"/>
          <p:cNvSpPr>
            <a:spLocks noGrp="1"/>
          </p:cNvSpPr>
          <p:nvPr>
            <p:ph sz="half" idx="2"/>
          </p:nvPr>
        </p:nvSpPr>
        <p:spPr>
          <a:xfrm>
            <a:off x="2589212" y="1672388"/>
            <a:ext cx="4342893" cy="4492875"/>
          </a:xfrm>
        </p:spPr>
        <p:txBody>
          <a:bodyPr>
            <a:normAutofit/>
          </a:bodyPr>
          <a:lstStyle/>
          <a:p>
            <a:pPr marL="0" indent="0" algn="ctr">
              <a:buNone/>
            </a:pPr>
            <a:r>
              <a:rPr lang="es-MX" sz="2000" dirty="0">
                <a:solidFill>
                  <a:schemeClr val="accent2">
                    <a:lumMod val="75000"/>
                  </a:schemeClr>
                </a:solidFill>
              </a:rPr>
              <a:t>La población por estudiar se clasifica primero en sus estratos o grupos naturales y después se selecciona aleatoriamente sacando una muestra separada para cada estrato, reduciéndose así el posible error de la muestra.</a:t>
            </a:r>
          </a:p>
        </p:txBody>
      </p:sp>
      <p:sp>
        <p:nvSpPr>
          <p:cNvPr id="5" name="Marcador de texto 4"/>
          <p:cNvSpPr>
            <a:spLocks noGrp="1"/>
          </p:cNvSpPr>
          <p:nvPr>
            <p:ph type="body" sz="quarter" idx="3"/>
          </p:nvPr>
        </p:nvSpPr>
        <p:spPr>
          <a:xfrm>
            <a:off x="7336793" y="884132"/>
            <a:ext cx="3999001" cy="576262"/>
          </a:xfrm>
        </p:spPr>
        <p:txBody>
          <a:bodyPr/>
          <a:lstStyle/>
          <a:p>
            <a:pPr algn="ctr"/>
            <a:r>
              <a:rPr lang="es-MX" sz="2800" dirty="0">
                <a:solidFill>
                  <a:srgbClr val="FF822D"/>
                </a:solidFill>
              </a:rPr>
              <a:t>Por conglomerados</a:t>
            </a:r>
          </a:p>
        </p:txBody>
      </p:sp>
      <p:sp>
        <p:nvSpPr>
          <p:cNvPr id="6" name="Marcador de contenido 5"/>
          <p:cNvSpPr>
            <a:spLocks noGrp="1"/>
          </p:cNvSpPr>
          <p:nvPr>
            <p:ph sz="quarter" idx="4"/>
          </p:nvPr>
        </p:nvSpPr>
        <p:spPr>
          <a:xfrm>
            <a:off x="7166955" y="1746187"/>
            <a:ext cx="4371902" cy="4080523"/>
          </a:xfrm>
          <a:noFill/>
        </p:spPr>
        <p:txBody>
          <a:bodyPr>
            <a:normAutofit/>
          </a:bodyPr>
          <a:lstStyle/>
          <a:p>
            <a:pPr marL="0" indent="0" algn="ctr">
              <a:buNone/>
            </a:pPr>
            <a:r>
              <a:rPr lang="es-MX" sz="2000" dirty="0">
                <a:solidFill>
                  <a:srgbClr val="7030A0"/>
                </a:solidFill>
              </a:rPr>
              <a:t>Se obtiene estratificando primero el marco de muestreo y seleccionando después todos los elementos de algunos estratos. </a:t>
            </a:r>
          </a:p>
        </p:txBody>
      </p:sp>
      <p:pic>
        <p:nvPicPr>
          <p:cNvPr id="1026" name="Picture 2" descr="Resultado de imagen para muestreo aleatorio sim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2838" y="4138611"/>
            <a:ext cx="3971925" cy="20266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bujo del muestreo por conglomerad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5280" y="3365960"/>
            <a:ext cx="3502025" cy="2414095"/>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7585280" y="5784910"/>
            <a:ext cx="3750514" cy="338554"/>
          </a:xfrm>
          <a:prstGeom prst="rect">
            <a:avLst/>
          </a:prstGeom>
        </p:spPr>
        <p:txBody>
          <a:bodyPr wrap="square">
            <a:spAutoFit/>
          </a:bodyPr>
          <a:lstStyle/>
          <a:p>
            <a:r>
              <a:rPr lang="es-MX" sz="800" dirty="0"/>
              <a:t>http://www.universoformulas.com/estadistica/inferencia/muestreo-conglomerados/</a:t>
            </a:r>
          </a:p>
        </p:txBody>
      </p:sp>
    </p:spTree>
    <p:extLst>
      <p:ext uri="{BB962C8B-B14F-4D97-AF65-F5344CB8AC3E}">
        <p14:creationId xmlns:p14="http://schemas.microsoft.com/office/powerpoint/2010/main" val="2306822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D6C1"/>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C0724834-88E2-4536-A4EE-F2A0E5144291}"/>
              </a:ext>
            </a:extLst>
          </p:cNvPr>
          <p:cNvGraphicFramePr/>
          <p:nvPr>
            <p:extLst>
              <p:ext uri="{D42A27DB-BD31-4B8C-83A1-F6EECF244321}">
                <p14:modId xmlns:p14="http://schemas.microsoft.com/office/powerpoint/2010/main" val="140285407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s://tse1.mm.bing.net/th?id=OIP.xbO4fkH9l8XDYEq5ZLiXCwEsDH&amp;pid=15.1&amp;P=0&amp;w=243&amp;h=162">
            <a:extLst>
              <a:ext uri="{FF2B5EF4-FFF2-40B4-BE49-F238E27FC236}">
                <a16:creationId xmlns:a16="http://schemas.microsoft.com/office/drawing/2014/main" id="{4CBB5007-AA77-494D-B3C0-26C63B4743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80038" y="439318"/>
            <a:ext cx="2754305" cy="18362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ejidocrea.com/wp-content/uploads/2013/03/Tejido-creativo-investigacion1.png">
            <a:extLst>
              <a:ext uri="{FF2B5EF4-FFF2-40B4-BE49-F238E27FC236}">
                <a16:creationId xmlns:a16="http://schemas.microsoft.com/office/drawing/2014/main" id="{D439C3F1-8DA4-4B10-BD24-ECA6AC151A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55103" y="4163892"/>
            <a:ext cx="3204174" cy="2254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7830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09"/>
            <a:ext cx="8911687" cy="771553"/>
          </a:xfrm>
        </p:spPr>
        <p:txBody>
          <a:bodyPr>
            <a:normAutofit/>
          </a:bodyPr>
          <a:lstStyle/>
          <a:p>
            <a:pPr algn="ctr"/>
            <a:r>
              <a:rPr lang="es-MX" sz="3200" dirty="0">
                <a:effectLst>
                  <a:outerShdw blurRad="38100" dist="38100" dir="2700000" algn="tl">
                    <a:srgbClr val="000000">
                      <a:alpha val="43137"/>
                    </a:srgbClr>
                  </a:outerShdw>
                </a:effectLst>
              </a:rPr>
              <a:t>MUESTREO NO PROBABILÍSTICO</a:t>
            </a:r>
          </a:p>
        </p:txBody>
      </p:sp>
      <p:sp>
        <p:nvSpPr>
          <p:cNvPr id="3" name="Marcador de texto 2"/>
          <p:cNvSpPr>
            <a:spLocks noGrp="1"/>
          </p:cNvSpPr>
          <p:nvPr>
            <p:ph type="body" idx="1"/>
          </p:nvPr>
        </p:nvSpPr>
        <p:spPr>
          <a:xfrm>
            <a:off x="2764292" y="1393213"/>
            <a:ext cx="3992732" cy="576262"/>
          </a:xfrm>
        </p:spPr>
        <p:txBody>
          <a:bodyPr/>
          <a:lstStyle/>
          <a:p>
            <a:pPr algn="ctr"/>
            <a:r>
              <a:rPr lang="es-MX" sz="2800" dirty="0">
                <a:solidFill>
                  <a:srgbClr val="FF8F43"/>
                </a:solidFill>
              </a:rPr>
              <a:t>Por cuotas</a:t>
            </a:r>
          </a:p>
        </p:txBody>
      </p:sp>
      <p:sp>
        <p:nvSpPr>
          <p:cNvPr id="4" name="Marcador de contenido 3"/>
          <p:cNvSpPr>
            <a:spLocks noGrp="1"/>
          </p:cNvSpPr>
          <p:nvPr>
            <p:ph sz="half" idx="2"/>
          </p:nvPr>
        </p:nvSpPr>
        <p:spPr>
          <a:xfrm>
            <a:off x="2619097" y="2164766"/>
            <a:ext cx="4342893" cy="3354060"/>
          </a:xfrm>
        </p:spPr>
        <p:txBody>
          <a:bodyPr>
            <a:normAutofit/>
          </a:bodyPr>
          <a:lstStyle/>
          <a:p>
            <a:pPr marL="0" indent="0" algn="ctr">
              <a:buNone/>
            </a:pPr>
            <a:r>
              <a:rPr lang="es-MX" sz="2000" dirty="0">
                <a:solidFill>
                  <a:srgbClr val="808000"/>
                </a:solidFill>
              </a:rPr>
              <a:t>Es un procedimiento no aleatorio en el cual la población se divide en subgrupos con características comunes.</a:t>
            </a:r>
          </a:p>
        </p:txBody>
      </p:sp>
      <p:sp>
        <p:nvSpPr>
          <p:cNvPr id="5" name="Marcador de texto 4"/>
          <p:cNvSpPr>
            <a:spLocks noGrp="1"/>
          </p:cNvSpPr>
          <p:nvPr>
            <p:ph type="body" sz="quarter" idx="3"/>
          </p:nvPr>
        </p:nvSpPr>
        <p:spPr>
          <a:xfrm>
            <a:off x="7166957" y="1104900"/>
            <a:ext cx="4539769" cy="1064781"/>
          </a:xfrm>
        </p:spPr>
        <p:txBody>
          <a:bodyPr/>
          <a:lstStyle/>
          <a:p>
            <a:pPr algn="ctr">
              <a:spcBef>
                <a:spcPts val="0"/>
              </a:spcBef>
            </a:pPr>
            <a:r>
              <a:rPr lang="es-MX" sz="2800" dirty="0">
                <a:solidFill>
                  <a:schemeClr val="accent4"/>
                </a:solidFill>
              </a:rPr>
              <a:t>Intencional o </a:t>
            </a:r>
          </a:p>
          <a:p>
            <a:pPr algn="ctr">
              <a:spcBef>
                <a:spcPts val="0"/>
              </a:spcBef>
            </a:pPr>
            <a:r>
              <a:rPr lang="es-MX" sz="2800" dirty="0">
                <a:solidFill>
                  <a:schemeClr val="accent4"/>
                </a:solidFill>
              </a:rPr>
              <a:t>de conveniencia</a:t>
            </a:r>
          </a:p>
        </p:txBody>
      </p:sp>
      <p:sp>
        <p:nvSpPr>
          <p:cNvPr id="10" name="Marcador de contenido 5"/>
          <p:cNvSpPr>
            <a:spLocks noGrp="1"/>
          </p:cNvSpPr>
          <p:nvPr>
            <p:ph sz="quarter" idx="4"/>
          </p:nvPr>
        </p:nvSpPr>
        <p:spPr>
          <a:xfrm>
            <a:off x="7251175" y="2257303"/>
            <a:ext cx="4338674" cy="1398956"/>
          </a:xfrm>
        </p:spPr>
        <p:txBody>
          <a:bodyPr>
            <a:normAutofit/>
          </a:bodyPr>
          <a:lstStyle/>
          <a:p>
            <a:pPr marL="0" indent="0" algn="ctr">
              <a:buNone/>
            </a:pPr>
            <a:r>
              <a:rPr lang="es-MX" sz="2000" dirty="0">
                <a:solidFill>
                  <a:schemeClr val="accent2">
                    <a:lumMod val="50000"/>
                  </a:schemeClr>
                </a:solidFill>
              </a:rPr>
              <a:t>Consiste en escoger de la población aquellas unidades que pueden proporcionar información esencial.</a:t>
            </a:r>
          </a:p>
          <a:p>
            <a:pPr algn="ctr"/>
            <a:endParaRPr lang="es-MX" sz="2000" dirty="0"/>
          </a:p>
          <a:p>
            <a:pPr marL="0" indent="0">
              <a:buNone/>
            </a:pPr>
            <a:endParaRPr lang="es-MX" dirty="0"/>
          </a:p>
          <a:p>
            <a:endParaRPr lang="es-MX" dirty="0"/>
          </a:p>
          <a:p>
            <a:pPr marL="0" indent="0">
              <a:buNone/>
            </a:pPr>
            <a:endParaRPr lang="es-MX" dirty="0"/>
          </a:p>
          <a:p>
            <a:endParaRPr lang="es-MX" dirty="0"/>
          </a:p>
          <a:p>
            <a:endParaRPr lang="es-MX" dirty="0"/>
          </a:p>
          <a:p>
            <a:pPr marL="0" indent="0">
              <a:buNone/>
            </a:pPr>
            <a:endParaRPr lang="es-MX" dirty="0"/>
          </a:p>
          <a:p>
            <a:pPr marL="0" indent="0">
              <a:buNone/>
            </a:pPr>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pic>
        <p:nvPicPr>
          <p:cNvPr id="1030" name="Picture 6" descr="Resultado de imagen para muestreo por conveni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1127" y="3743881"/>
            <a:ext cx="2898770" cy="2235987"/>
          </a:xfrm>
          <a:prstGeom prst="rect">
            <a:avLst/>
          </a:prstGeom>
          <a:noFill/>
          <a:extLst>
            <a:ext uri="{909E8E84-426E-40DD-AFC4-6F175D3DCCD1}">
              <a14:hiddenFill xmlns:a14="http://schemas.microsoft.com/office/drawing/2010/main">
                <a:solidFill>
                  <a:srgbClr val="FFFFFF"/>
                </a:solidFill>
              </a14:hiddenFill>
            </a:ext>
          </a:extLst>
        </p:spPr>
      </p:pic>
      <p:sp>
        <p:nvSpPr>
          <p:cNvPr id="17" name="Rectángulo 16"/>
          <p:cNvSpPr/>
          <p:nvPr/>
        </p:nvSpPr>
        <p:spPr>
          <a:xfrm>
            <a:off x="7803470" y="5979868"/>
            <a:ext cx="3614056" cy="338554"/>
          </a:xfrm>
          <a:prstGeom prst="rect">
            <a:avLst/>
          </a:prstGeom>
        </p:spPr>
        <p:txBody>
          <a:bodyPr wrap="square">
            <a:spAutoFit/>
          </a:bodyPr>
          <a:lstStyle/>
          <a:p>
            <a:r>
              <a:rPr lang="es-MX" sz="800" dirty="0"/>
              <a:t>http://www.universoformulas.com/estadistica/inferencia/muestreo-conveniencia/</a:t>
            </a:r>
          </a:p>
        </p:txBody>
      </p:sp>
      <p:pic>
        <p:nvPicPr>
          <p:cNvPr id="6"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0571" y="3656259"/>
            <a:ext cx="3460174" cy="2210481"/>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3030571" y="5866740"/>
            <a:ext cx="3542304" cy="338554"/>
          </a:xfrm>
          <a:prstGeom prst="rect">
            <a:avLst/>
          </a:prstGeom>
        </p:spPr>
        <p:txBody>
          <a:bodyPr wrap="square">
            <a:spAutoFit/>
          </a:bodyPr>
          <a:lstStyle/>
          <a:p>
            <a:r>
              <a:rPr lang="es-MX" sz="800" dirty="0"/>
              <a:t>http://www.universoformulas.com/estadistica/inferencia/muestreo-cuotas/</a:t>
            </a:r>
          </a:p>
        </p:txBody>
      </p:sp>
    </p:spTree>
    <p:extLst>
      <p:ext uri="{BB962C8B-B14F-4D97-AF65-F5344CB8AC3E}">
        <p14:creationId xmlns:p14="http://schemas.microsoft.com/office/powerpoint/2010/main" val="1283925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8575875" y="1721048"/>
            <a:ext cx="3310506" cy="2740886"/>
          </a:xfrm>
        </p:spPr>
        <p:txBody>
          <a:bodyPr>
            <a:normAutofit/>
          </a:bodyPr>
          <a:lstStyle/>
          <a:p>
            <a:pPr marL="0" indent="0" algn="ctr">
              <a:buNone/>
            </a:pPr>
            <a:r>
              <a:rPr lang="es-MX" sz="2000" dirty="0">
                <a:solidFill>
                  <a:schemeClr val="tx1"/>
                </a:solidFill>
              </a:rPr>
              <a:t>Se emplea cuando no es necesario que la muestra realmente represente a toda la población y sólo se desea realizar un estudio en una población específica.</a:t>
            </a:r>
          </a:p>
        </p:txBody>
      </p:sp>
      <p:pic>
        <p:nvPicPr>
          <p:cNvPr id="1026" name="Picture 2" descr="Resultado de imagen para muestreo propositivo">
            <a:extLst>
              <a:ext uri="{FF2B5EF4-FFF2-40B4-BE49-F238E27FC236}">
                <a16:creationId xmlns:a16="http://schemas.microsoft.com/office/drawing/2014/main" id="{04C264C3-C34F-40F3-9AA9-4362BE197E3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45"/>
          <a:stretch/>
        </p:blipFill>
        <p:spPr bwMode="auto">
          <a:xfrm>
            <a:off x="-955874"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CA414911-CBB4-4BAD-ACC5-37825E91913D}"/>
              </a:ext>
            </a:extLst>
          </p:cNvPr>
          <p:cNvSpPr/>
          <p:nvPr/>
        </p:nvSpPr>
        <p:spPr>
          <a:xfrm>
            <a:off x="4172075" y="6298343"/>
            <a:ext cx="1923925" cy="215444"/>
          </a:xfrm>
          <a:prstGeom prst="rect">
            <a:avLst/>
          </a:prstGeom>
        </p:spPr>
        <p:txBody>
          <a:bodyPr wrap="none">
            <a:spAutoFit/>
          </a:bodyPr>
          <a:lstStyle/>
          <a:p>
            <a:r>
              <a:rPr lang="es-MX" sz="800" dirty="0"/>
              <a:t>http://slideplayer.es/slide/4898716/</a:t>
            </a:r>
          </a:p>
        </p:txBody>
      </p:sp>
    </p:spTree>
    <p:extLst>
      <p:ext uri="{BB962C8B-B14F-4D97-AF65-F5344CB8AC3E}">
        <p14:creationId xmlns:p14="http://schemas.microsoft.com/office/powerpoint/2010/main" val="754668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FFD6C1"/>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9" name="Título 8"/>
          <p:cNvSpPr>
            <a:spLocks noGrp="1"/>
          </p:cNvSpPr>
          <p:nvPr>
            <p:ph type="title"/>
          </p:nvPr>
        </p:nvSpPr>
        <p:spPr>
          <a:xfrm rot="17958573">
            <a:off x="-615295" y="2915662"/>
            <a:ext cx="5150649" cy="1604005"/>
          </a:xfrm>
        </p:spPr>
        <p:txBody>
          <a:bodyPr>
            <a:noAutofit/>
          </a:bodyPr>
          <a:lstStyle/>
          <a:p>
            <a:pPr algn="ctr"/>
            <a:r>
              <a:rPr lang="es-MX" sz="2800" dirty="0">
                <a:solidFill>
                  <a:srgbClr val="FF822D"/>
                </a:solidFill>
                <a:effectLst>
                  <a:outerShdw blurRad="38100" dist="38100" dir="2700000" algn="tl">
                    <a:srgbClr val="000000">
                      <a:alpha val="43137"/>
                    </a:srgbClr>
                  </a:outerShdw>
                </a:effectLst>
              </a:rPr>
              <a:t>¿Qué es la operacionalización</a:t>
            </a:r>
            <a:br>
              <a:rPr lang="es-MX" sz="2800" dirty="0">
                <a:solidFill>
                  <a:srgbClr val="FF822D"/>
                </a:solidFill>
                <a:effectLst>
                  <a:outerShdw blurRad="38100" dist="38100" dir="2700000" algn="tl">
                    <a:srgbClr val="000000">
                      <a:alpha val="43137"/>
                    </a:srgbClr>
                  </a:outerShdw>
                </a:effectLst>
              </a:rPr>
            </a:br>
            <a:r>
              <a:rPr lang="es-MX" sz="2800" dirty="0">
                <a:solidFill>
                  <a:srgbClr val="FF822D"/>
                </a:solidFill>
                <a:effectLst>
                  <a:outerShdw blurRad="38100" dist="38100" dir="2700000" algn="tl">
                    <a:srgbClr val="000000">
                      <a:alpha val="43137"/>
                    </a:srgbClr>
                  </a:outerShdw>
                </a:effectLst>
              </a:rPr>
              <a:t> de la hipótesis ?</a:t>
            </a:r>
          </a:p>
        </p:txBody>
      </p:sp>
      <p:graphicFrame>
        <p:nvGraphicFramePr>
          <p:cNvPr id="2" name="Diagrama 1">
            <a:extLst>
              <a:ext uri="{FF2B5EF4-FFF2-40B4-BE49-F238E27FC236}">
                <a16:creationId xmlns:a16="http://schemas.microsoft.com/office/drawing/2014/main" id="{11EC6DCA-9473-49B0-84F1-8C2E99025123}"/>
              </a:ext>
            </a:extLst>
          </p:cNvPr>
          <p:cNvGraphicFramePr/>
          <p:nvPr>
            <p:extLst>
              <p:ext uri="{D42A27DB-BD31-4B8C-83A1-F6EECF244321}">
                <p14:modId xmlns:p14="http://schemas.microsoft.com/office/powerpoint/2010/main" val="4272545514"/>
              </p:ext>
            </p:extLst>
          </p:nvPr>
        </p:nvGraphicFramePr>
        <p:xfrm>
          <a:off x="3108325" y="56923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7629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F30F56-8993-4652-B369-7EC7EE348ADE}"/>
              </a:ext>
            </a:extLst>
          </p:cNvPr>
          <p:cNvSpPr>
            <a:spLocks noGrp="1"/>
          </p:cNvSpPr>
          <p:nvPr>
            <p:ph type="title"/>
          </p:nvPr>
        </p:nvSpPr>
        <p:spPr>
          <a:xfrm>
            <a:off x="2592925" y="624110"/>
            <a:ext cx="8911687" cy="738864"/>
          </a:xfrm>
        </p:spPr>
        <p:txBody>
          <a:bodyPr>
            <a:normAutofit/>
          </a:bodyPr>
          <a:lstStyle/>
          <a:p>
            <a:pPr algn="ctr"/>
            <a:r>
              <a:rPr lang="es-MX" sz="3200" dirty="0">
                <a:solidFill>
                  <a:srgbClr val="FF6600"/>
                </a:solidFill>
              </a:rPr>
              <a:t>BIBLIOGRAFÍA</a:t>
            </a:r>
          </a:p>
        </p:txBody>
      </p:sp>
      <p:sp>
        <p:nvSpPr>
          <p:cNvPr id="3" name="Marcador de contenido 2">
            <a:extLst>
              <a:ext uri="{FF2B5EF4-FFF2-40B4-BE49-F238E27FC236}">
                <a16:creationId xmlns:a16="http://schemas.microsoft.com/office/drawing/2014/main" id="{B8816503-F175-4F68-B61B-51ECE1252474}"/>
              </a:ext>
            </a:extLst>
          </p:cNvPr>
          <p:cNvSpPr>
            <a:spLocks noGrp="1"/>
          </p:cNvSpPr>
          <p:nvPr>
            <p:ph idx="1"/>
          </p:nvPr>
        </p:nvSpPr>
        <p:spPr>
          <a:xfrm>
            <a:off x="2589212" y="1500996"/>
            <a:ext cx="8915400" cy="4410226"/>
          </a:xfrm>
        </p:spPr>
        <p:txBody>
          <a:bodyPr>
            <a:normAutofit/>
          </a:bodyPr>
          <a:lstStyle/>
          <a:p>
            <a:pPr algn="just">
              <a:buClr>
                <a:srgbClr val="FF6600"/>
              </a:buClr>
              <a:buFont typeface="Courier New" panose="02070309020205020404" pitchFamily="49" charset="0"/>
              <a:buChar char="o"/>
            </a:pPr>
            <a:r>
              <a:rPr lang="es-MX" sz="2000" dirty="0">
                <a:solidFill>
                  <a:schemeClr val="accent3">
                    <a:lumMod val="75000"/>
                  </a:schemeClr>
                </a:solidFill>
              </a:rPr>
              <a:t>Baena Paz, Guillermina. (2003). </a:t>
            </a:r>
            <a:r>
              <a:rPr lang="es-MX" sz="2000" i="1" dirty="0">
                <a:solidFill>
                  <a:schemeClr val="accent3">
                    <a:lumMod val="75000"/>
                  </a:schemeClr>
                </a:solidFill>
              </a:rPr>
              <a:t>Metodología de la investigación. </a:t>
            </a:r>
            <a:r>
              <a:rPr lang="es-MX" sz="2000" dirty="0">
                <a:solidFill>
                  <a:schemeClr val="accent3">
                    <a:lumMod val="75000"/>
                  </a:schemeClr>
                </a:solidFill>
              </a:rPr>
              <a:t>México: Publicaciones Cultural.</a:t>
            </a:r>
          </a:p>
          <a:p>
            <a:pPr algn="just">
              <a:buClr>
                <a:srgbClr val="FF6600"/>
              </a:buClr>
              <a:buFont typeface="Courier New" panose="02070309020205020404" pitchFamily="49" charset="0"/>
              <a:buChar char="o"/>
            </a:pPr>
            <a:r>
              <a:rPr lang="es-MX" sz="2000" dirty="0">
                <a:solidFill>
                  <a:schemeClr val="accent3">
                    <a:lumMod val="75000"/>
                  </a:schemeClr>
                </a:solidFill>
              </a:rPr>
              <a:t>Castro Reséndiz, José Jaime y otros. (2012). </a:t>
            </a:r>
            <a:r>
              <a:rPr lang="es-MX" sz="2000" i="1" dirty="0">
                <a:solidFill>
                  <a:schemeClr val="accent3">
                    <a:lumMod val="75000"/>
                  </a:schemeClr>
                </a:solidFill>
              </a:rPr>
              <a:t>Medios y recursos para la investigación. Libro de texto. </a:t>
            </a:r>
            <a:r>
              <a:rPr lang="es-MX" sz="2000" dirty="0">
                <a:solidFill>
                  <a:schemeClr val="accent3">
                    <a:lumMod val="75000"/>
                  </a:schemeClr>
                </a:solidFill>
              </a:rPr>
              <a:t>Toluca, Estado de México: UAEM.</a:t>
            </a:r>
          </a:p>
          <a:p>
            <a:pPr algn="just">
              <a:buClr>
                <a:srgbClr val="FF6600"/>
              </a:buClr>
              <a:buFont typeface="Courier New" panose="02070309020205020404" pitchFamily="49" charset="0"/>
              <a:buChar char="o"/>
            </a:pPr>
            <a:r>
              <a:rPr lang="es-MX" sz="2000" dirty="0">
                <a:solidFill>
                  <a:schemeClr val="accent3">
                    <a:lumMod val="75000"/>
                  </a:schemeClr>
                </a:solidFill>
              </a:rPr>
              <a:t>Contreras Burgos, Ana Eugenia. (2009). </a:t>
            </a:r>
            <a:r>
              <a:rPr lang="es-MX" sz="2000" i="1" dirty="0">
                <a:solidFill>
                  <a:schemeClr val="accent3">
                    <a:lumMod val="75000"/>
                  </a:schemeClr>
                </a:solidFill>
              </a:rPr>
              <a:t>Metodología de la investigación. Bachillerato.</a:t>
            </a:r>
            <a:r>
              <a:rPr lang="es-MX" sz="2000" dirty="0">
                <a:solidFill>
                  <a:schemeClr val="accent3">
                    <a:lumMod val="75000"/>
                  </a:schemeClr>
                </a:solidFill>
              </a:rPr>
              <a:t> México: ST Editorial.</a:t>
            </a:r>
          </a:p>
          <a:p>
            <a:pPr algn="just">
              <a:buClr>
                <a:srgbClr val="FF6600"/>
              </a:buClr>
              <a:buFont typeface="Courier New" panose="02070309020205020404" pitchFamily="49" charset="0"/>
              <a:buChar char="o"/>
            </a:pPr>
            <a:r>
              <a:rPr lang="es-MX" sz="2000" dirty="0">
                <a:solidFill>
                  <a:schemeClr val="accent3">
                    <a:lumMod val="75000"/>
                  </a:schemeClr>
                </a:solidFill>
              </a:rPr>
              <a:t>Chong Campuzano, Martín José. (2016). </a:t>
            </a:r>
            <a:r>
              <a:rPr lang="es-MX" sz="2000" i="1" dirty="0">
                <a:solidFill>
                  <a:schemeClr val="accent3">
                    <a:lumMod val="75000"/>
                  </a:schemeClr>
                </a:solidFill>
              </a:rPr>
              <a:t>Metodología de la investigación I. Libro de texto basado en competencias.</a:t>
            </a:r>
            <a:r>
              <a:rPr lang="es-MX" sz="2000" dirty="0">
                <a:solidFill>
                  <a:schemeClr val="accent3">
                    <a:lumMod val="75000"/>
                  </a:schemeClr>
                </a:solidFill>
              </a:rPr>
              <a:t> Toluca, Estado de México: UAEM.</a:t>
            </a:r>
          </a:p>
          <a:p>
            <a:pPr algn="just">
              <a:buClr>
                <a:srgbClr val="FF6600"/>
              </a:buClr>
              <a:buFont typeface="Courier New" panose="02070309020205020404" pitchFamily="49" charset="0"/>
              <a:buChar char="o"/>
            </a:pPr>
            <a:r>
              <a:rPr lang="es-MX" sz="2000" dirty="0">
                <a:solidFill>
                  <a:schemeClr val="accent3">
                    <a:lumMod val="75000"/>
                  </a:schemeClr>
                </a:solidFill>
              </a:rPr>
              <a:t>Hernández Sampieri, Roberto y otros. (2013). </a:t>
            </a:r>
            <a:r>
              <a:rPr lang="es-MX" sz="2000" i="1" dirty="0">
                <a:solidFill>
                  <a:schemeClr val="accent3">
                    <a:lumMod val="75000"/>
                  </a:schemeClr>
                </a:solidFill>
              </a:rPr>
              <a:t>Metodología de la investigación para bachillerato. Enfoque por competencias</a:t>
            </a:r>
            <a:r>
              <a:rPr lang="es-MX" sz="2000" dirty="0">
                <a:solidFill>
                  <a:schemeClr val="accent3">
                    <a:lumMod val="75000"/>
                  </a:schemeClr>
                </a:solidFill>
              </a:rPr>
              <a:t>. México: McGraw Hill.</a:t>
            </a:r>
          </a:p>
        </p:txBody>
      </p:sp>
    </p:spTree>
    <p:extLst>
      <p:ext uri="{BB962C8B-B14F-4D97-AF65-F5344CB8AC3E}">
        <p14:creationId xmlns:p14="http://schemas.microsoft.com/office/powerpoint/2010/main" val="1144684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7D5840-7AFF-409D-88A9-C4BD18AF8254}"/>
              </a:ext>
            </a:extLst>
          </p:cNvPr>
          <p:cNvSpPr>
            <a:spLocks noGrp="1"/>
          </p:cNvSpPr>
          <p:nvPr>
            <p:ph type="title"/>
          </p:nvPr>
        </p:nvSpPr>
        <p:spPr>
          <a:xfrm>
            <a:off x="2592925" y="624110"/>
            <a:ext cx="8911687" cy="687105"/>
          </a:xfrm>
        </p:spPr>
        <p:txBody>
          <a:bodyPr>
            <a:normAutofit/>
          </a:bodyPr>
          <a:lstStyle/>
          <a:p>
            <a:pPr algn="ctr"/>
            <a:r>
              <a:rPr lang="es-MX" sz="3200" dirty="0">
                <a:solidFill>
                  <a:srgbClr val="FF6600"/>
                </a:solidFill>
              </a:rPr>
              <a:t>BIBLIOGRAFÍA</a:t>
            </a:r>
          </a:p>
        </p:txBody>
      </p:sp>
      <p:sp>
        <p:nvSpPr>
          <p:cNvPr id="3" name="Marcador de contenido 2">
            <a:extLst>
              <a:ext uri="{FF2B5EF4-FFF2-40B4-BE49-F238E27FC236}">
                <a16:creationId xmlns:a16="http://schemas.microsoft.com/office/drawing/2014/main" id="{E3671F74-C6C9-4CB2-A63B-28032D037DC4}"/>
              </a:ext>
            </a:extLst>
          </p:cNvPr>
          <p:cNvSpPr>
            <a:spLocks noGrp="1"/>
          </p:cNvSpPr>
          <p:nvPr>
            <p:ph idx="1"/>
          </p:nvPr>
        </p:nvSpPr>
        <p:spPr>
          <a:xfrm>
            <a:off x="2589212" y="1673525"/>
            <a:ext cx="8915400" cy="4237697"/>
          </a:xfrm>
        </p:spPr>
        <p:txBody>
          <a:bodyPr>
            <a:normAutofit/>
          </a:bodyPr>
          <a:lstStyle/>
          <a:p>
            <a:pPr algn="just">
              <a:buClr>
                <a:srgbClr val="FF6600"/>
              </a:buClr>
              <a:buFont typeface="Courier New" panose="02070309020205020404" pitchFamily="49" charset="0"/>
              <a:buChar char="o"/>
            </a:pPr>
            <a:r>
              <a:rPr lang="es-MX" sz="2000" dirty="0">
                <a:solidFill>
                  <a:schemeClr val="accent3">
                    <a:lumMod val="75000"/>
                  </a:schemeClr>
                </a:solidFill>
              </a:rPr>
              <a:t>Pichardo Cedeño, Barbara y otros. (2000). </a:t>
            </a:r>
            <a:r>
              <a:rPr lang="es-MX" sz="2000" i="1" dirty="0">
                <a:solidFill>
                  <a:schemeClr val="accent3">
                    <a:lumMod val="75000"/>
                  </a:schemeClr>
                </a:solidFill>
              </a:rPr>
              <a:t>Métodos y técnicas de investigación II. Libro de texto.</a:t>
            </a:r>
            <a:r>
              <a:rPr lang="es-MX" sz="2000" dirty="0">
                <a:solidFill>
                  <a:schemeClr val="accent3">
                    <a:lumMod val="75000"/>
                  </a:schemeClr>
                </a:solidFill>
              </a:rPr>
              <a:t> Toluca, Estado de México: UAEM.</a:t>
            </a:r>
          </a:p>
          <a:p>
            <a:pPr algn="just">
              <a:buClr>
                <a:srgbClr val="FF6600"/>
              </a:buClr>
              <a:buFont typeface="Courier New" panose="02070309020205020404" pitchFamily="49" charset="0"/>
              <a:buChar char="o"/>
            </a:pPr>
            <a:r>
              <a:rPr lang="es-MX" sz="2000" dirty="0">
                <a:solidFill>
                  <a:schemeClr val="accent3">
                    <a:lumMod val="75000"/>
                  </a:schemeClr>
                </a:solidFill>
              </a:rPr>
              <a:t>Pichardo Cedeño, Barbara y otros. (2005). </a:t>
            </a:r>
            <a:r>
              <a:rPr lang="es-MX" sz="2000" i="1" dirty="0">
                <a:solidFill>
                  <a:schemeClr val="accent3">
                    <a:lumMod val="75000"/>
                  </a:schemeClr>
                </a:solidFill>
              </a:rPr>
              <a:t>Medios y recursos para la investigación. Libro de texto. </a:t>
            </a:r>
            <a:r>
              <a:rPr lang="es-MX" sz="2000" dirty="0">
                <a:solidFill>
                  <a:schemeClr val="accent3">
                    <a:lumMod val="75000"/>
                  </a:schemeClr>
                </a:solidFill>
              </a:rPr>
              <a:t>Toluca, Estado de México: UAEM.</a:t>
            </a:r>
          </a:p>
          <a:p>
            <a:pPr algn="just">
              <a:buClr>
                <a:srgbClr val="FF6600"/>
              </a:buClr>
              <a:buFont typeface="Courier New" panose="02070309020205020404" pitchFamily="49" charset="0"/>
              <a:buChar char="o"/>
            </a:pPr>
            <a:r>
              <a:rPr lang="es-MX" sz="2000" dirty="0">
                <a:solidFill>
                  <a:schemeClr val="accent3">
                    <a:lumMod val="75000"/>
                  </a:schemeClr>
                </a:solidFill>
              </a:rPr>
              <a:t>Rojas Soriano, Raúl. (1996). </a:t>
            </a:r>
            <a:r>
              <a:rPr lang="es-MX" sz="2000" i="1" dirty="0">
                <a:solidFill>
                  <a:schemeClr val="accent3">
                    <a:lumMod val="75000"/>
                  </a:schemeClr>
                </a:solidFill>
              </a:rPr>
              <a:t>Guía para realizar investigaciones sociales.</a:t>
            </a:r>
            <a:r>
              <a:rPr lang="es-MX" sz="2000" dirty="0">
                <a:solidFill>
                  <a:schemeClr val="accent3">
                    <a:lumMod val="75000"/>
                  </a:schemeClr>
                </a:solidFill>
              </a:rPr>
              <a:t> México: Plaza y Valdés Editores.</a:t>
            </a:r>
          </a:p>
          <a:p>
            <a:pPr algn="just">
              <a:buClr>
                <a:srgbClr val="FF6600"/>
              </a:buClr>
              <a:buFont typeface="Courier New" panose="02070309020205020404" pitchFamily="49" charset="0"/>
              <a:buChar char="o"/>
            </a:pPr>
            <a:r>
              <a:rPr lang="es-MX" sz="2000" dirty="0">
                <a:solidFill>
                  <a:schemeClr val="accent3">
                    <a:lumMod val="75000"/>
                  </a:schemeClr>
                </a:solidFill>
              </a:rPr>
              <a:t>Tamayo y Tamayo, Mario. (2011). </a:t>
            </a:r>
            <a:r>
              <a:rPr lang="es-MX" sz="2000" i="1" dirty="0">
                <a:solidFill>
                  <a:schemeClr val="accent3">
                    <a:lumMod val="75000"/>
                  </a:schemeClr>
                </a:solidFill>
              </a:rPr>
              <a:t>El proceso de la investigación científica</a:t>
            </a:r>
            <a:r>
              <a:rPr lang="es-MX" sz="2000" dirty="0">
                <a:solidFill>
                  <a:schemeClr val="accent3">
                    <a:lumMod val="75000"/>
                  </a:schemeClr>
                </a:solidFill>
              </a:rPr>
              <a:t>. México: Limusa.</a:t>
            </a:r>
          </a:p>
        </p:txBody>
      </p:sp>
    </p:spTree>
    <p:extLst>
      <p:ext uri="{BB962C8B-B14F-4D97-AF65-F5344CB8AC3E}">
        <p14:creationId xmlns:p14="http://schemas.microsoft.com/office/powerpoint/2010/main" val="40476050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D577BB-94B4-4C94-BFA0-0405094E94E1}"/>
              </a:ext>
            </a:extLst>
          </p:cNvPr>
          <p:cNvSpPr>
            <a:spLocks noGrp="1"/>
          </p:cNvSpPr>
          <p:nvPr>
            <p:ph type="title"/>
          </p:nvPr>
        </p:nvSpPr>
        <p:spPr/>
        <p:txBody>
          <a:bodyPr>
            <a:normAutofit/>
          </a:bodyPr>
          <a:lstStyle/>
          <a:p>
            <a:pPr algn="ctr"/>
            <a:r>
              <a:rPr lang="es-MX" sz="3200" dirty="0">
                <a:solidFill>
                  <a:srgbClr val="FF6600"/>
                </a:solidFill>
              </a:rPr>
              <a:t>MESOGRAFÍA</a:t>
            </a:r>
            <a:endParaRPr lang="es-MX" sz="3200" dirty="0"/>
          </a:p>
        </p:txBody>
      </p:sp>
      <p:sp>
        <p:nvSpPr>
          <p:cNvPr id="3" name="Marcador de contenido 2">
            <a:extLst>
              <a:ext uri="{FF2B5EF4-FFF2-40B4-BE49-F238E27FC236}">
                <a16:creationId xmlns:a16="http://schemas.microsoft.com/office/drawing/2014/main" id="{471E5A81-5F78-4760-BF7B-3FB43881837F}"/>
              </a:ext>
            </a:extLst>
          </p:cNvPr>
          <p:cNvSpPr>
            <a:spLocks noGrp="1"/>
          </p:cNvSpPr>
          <p:nvPr>
            <p:ph idx="1"/>
          </p:nvPr>
        </p:nvSpPr>
        <p:spPr>
          <a:xfrm>
            <a:off x="2589211" y="2133600"/>
            <a:ext cx="8625129" cy="3777622"/>
          </a:xfrm>
        </p:spPr>
        <p:txBody>
          <a:bodyPr>
            <a:normAutofit/>
          </a:bodyPr>
          <a:lstStyle/>
          <a:p>
            <a:pPr>
              <a:buClr>
                <a:srgbClr val="FF6600"/>
              </a:buClr>
              <a:buFont typeface="Courier New" panose="02070309020205020404" pitchFamily="49" charset="0"/>
              <a:buChar char="o"/>
            </a:pPr>
            <a:r>
              <a:rPr lang="es-MX" sz="2000" dirty="0">
                <a:solidFill>
                  <a:schemeClr val="accent3">
                    <a:lumMod val="75000"/>
                  </a:schemeClr>
                </a:solidFill>
              </a:rPr>
              <a:t>http://www.monografias.com/trabajos60/tamano-muestra-archivistica/tamano-muestra-archivistica.shtml</a:t>
            </a:r>
          </a:p>
        </p:txBody>
      </p:sp>
      <p:sp>
        <p:nvSpPr>
          <p:cNvPr id="4" name="4 Rectángulo">
            <a:extLst>
              <a:ext uri="{FF2B5EF4-FFF2-40B4-BE49-F238E27FC236}">
                <a16:creationId xmlns:a16="http://schemas.microsoft.com/office/drawing/2014/main" id="{C0EA2B19-8060-4C8B-A5AA-D716E1A61356}"/>
              </a:ext>
            </a:extLst>
          </p:cNvPr>
          <p:cNvSpPr/>
          <p:nvPr/>
        </p:nvSpPr>
        <p:spPr>
          <a:xfrm>
            <a:off x="3693292" y="3765228"/>
            <a:ext cx="6710951" cy="1844997"/>
          </a:xfrm>
          <a:prstGeom prst="rect">
            <a:avLst/>
          </a:prstGeom>
          <a:solidFill>
            <a:srgbClr val="FFA3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2550" algn="just" fontAlgn="base">
              <a:spcBef>
                <a:spcPct val="0"/>
              </a:spcBef>
              <a:spcAft>
                <a:spcPct val="0"/>
              </a:spcAft>
              <a:defRPr/>
            </a:pPr>
            <a:r>
              <a:rPr lang="es-AR" sz="1900" dirty="0">
                <a:solidFill>
                  <a:schemeClr val="accent2">
                    <a:lumMod val="50000"/>
                  </a:schemeClr>
                </a:solidFill>
                <a:latin typeface="Tahoma" pitchFamily="34" charset="0"/>
                <a:cs typeface="Tahoma" pitchFamily="34" charset="0"/>
              </a:rPr>
              <a:t>Nota: El contenido de este material es únicamente con fines educativos y se reconoce que pertenece a sus autores legales y/o intelectuales. </a:t>
            </a:r>
          </a:p>
          <a:p>
            <a:pPr marL="82550" algn="just" fontAlgn="base">
              <a:spcBef>
                <a:spcPct val="0"/>
              </a:spcBef>
              <a:spcAft>
                <a:spcPct val="0"/>
              </a:spcAft>
              <a:defRPr/>
            </a:pPr>
            <a:endParaRPr lang="es-AR" sz="1900" dirty="0">
              <a:solidFill>
                <a:schemeClr val="accent2">
                  <a:lumMod val="50000"/>
                </a:schemeClr>
              </a:solidFill>
              <a:latin typeface="Tahoma" pitchFamily="34" charset="0"/>
              <a:cs typeface="Tahoma" pitchFamily="34" charset="0"/>
            </a:endParaRPr>
          </a:p>
          <a:p>
            <a:pPr marL="82550" algn="just" fontAlgn="base">
              <a:spcBef>
                <a:spcPct val="0"/>
              </a:spcBef>
              <a:spcAft>
                <a:spcPct val="0"/>
              </a:spcAft>
              <a:defRPr/>
            </a:pPr>
            <a:r>
              <a:rPr lang="es-AR" sz="1900" dirty="0">
                <a:solidFill>
                  <a:schemeClr val="accent2">
                    <a:lumMod val="50000"/>
                  </a:schemeClr>
                </a:solidFill>
                <a:latin typeface="Tahoma" pitchFamily="34" charset="0"/>
                <a:cs typeface="Tahoma" pitchFamily="34" charset="0"/>
              </a:rPr>
              <a:t>Las imágenes de este material fueron tomadas de Google.</a:t>
            </a:r>
          </a:p>
        </p:txBody>
      </p:sp>
    </p:spTree>
    <p:extLst>
      <p:ext uri="{BB962C8B-B14F-4D97-AF65-F5344CB8AC3E}">
        <p14:creationId xmlns:p14="http://schemas.microsoft.com/office/powerpoint/2010/main" val="161860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CCCC"/>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7DBEC10B-56C4-4255-B1AA-DB49D532B5BE}"/>
              </a:ext>
            </a:extLst>
          </p:cNvPr>
          <p:cNvGraphicFramePr>
            <a:graphicFrameLocks noGrp="1"/>
          </p:cNvGraphicFramePr>
          <p:nvPr>
            <p:extLst>
              <p:ext uri="{D42A27DB-BD31-4B8C-83A1-F6EECF244321}">
                <p14:modId xmlns:p14="http://schemas.microsoft.com/office/powerpoint/2010/main" val="534622586"/>
              </p:ext>
            </p:extLst>
          </p:nvPr>
        </p:nvGraphicFramePr>
        <p:xfrm>
          <a:off x="2876550" y="729192"/>
          <a:ext cx="7591425" cy="5547360"/>
        </p:xfrm>
        <a:graphic>
          <a:graphicData uri="http://schemas.openxmlformats.org/drawingml/2006/table">
            <a:tbl>
              <a:tblPr firstRow="1" bandRow="1">
                <a:tableStyleId>{F5AB1C69-6EDB-4FF4-983F-18BD219EF322}</a:tableStyleId>
              </a:tblPr>
              <a:tblGrid>
                <a:gridCol w="3745851">
                  <a:extLst>
                    <a:ext uri="{9D8B030D-6E8A-4147-A177-3AD203B41FA5}">
                      <a16:colId xmlns:a16="http://schemas.microsoft.com/office/drawing/2014/main" val="1202428189"/>
                    </a:ext>
                  </a:extLst>
                </a:gridCol>
                <a:gridCol w="3845574">
                  <a:extLst>
                    <a:ext uri="{9D8B030D-6E8A-4147-A177-3AD203B41FA5}">
                      <a16:colId xmlns:a16="http://schemas.microsoft.com/office/drawing/2014/main" val="2672541476"/>
                    </a:ext>
                  </a:extLst>
                </a:gridCol>
              </a:tblGrid>
              <a:tr h="317889">
                <a:tc>
                  <a:txBody>
                    <a:bodyPr/>
                    <a:lstStyle/>
                    <a:p>
                      <a:pPr algn="ctr"/>
                      <a:r>
                        <a:rPr lang="es-MX" sz="2000" dirty="0">
                          <a:solidFill>
                            <a:srgbClr val="0099CC"/>
                          </a:solidFill>
                        </a:rPr>
                        <a:t>COMPETENCIAS DISCIPLINARES</a:t>
                      </a:r>
                    </a:p>
                  </a:txBody>
                  <a:tcPr>
                    <a:solidFill>
                      <a:srgbClr val="FFCCCC"/>
                    </a:solidFill>
                  </a:tcPr>
                </a:tc>
                <a:tc>
                  <a:txBody>
                    <a:bodyPr/>
                    <a:lstStyle/>
                    <a:p>
                      <a:pPr algn="ctr"/>
                      <a:r>
                        <a:rPr lang="es-MX" sz="2000" dirty="0">
                          <a:solidFill>
                            <a:srgbClr val="0099CC"/>
                          </a:solidFill>
                        </a:rPr>
                        <a:t>COMPETENCIAS </a:t>
                      </a:r>
                    </a:p>
                    <a:p>
                      <a:pPr algn="ctr"/>
                      <a:r>
                        <a:rPr lang="es-MX" sz="2000" dirty="0">
                          <a:solidFill>
                            <a:srgbClr val="0099CC"/>
                          </a:solidFill>
                        </a:rPr>
                        <a:t>GENÉRICAS</a:t>
                      </a:r>
                    </a:p>
                  </a:txBody>
                  <a:tcPr>
                    <a:solidFill>
                      <a:srgbClr val="FFCCCC"/>
                    </a:solidFill>
                  </a:tcPr>
                </a:tc>
                <a:extLst>
                  <a:ext uri="{0D108BD9-81ED-4DB2-BD59-A6C34878D82A}">
                    <a16:rowId xmlns:a16="http://schemas.microsoft.com/office/drawing/2014/main" val="3105867756"/>
                  </a:ext>
                </a:extLst>
              </a:tr>
              <a:tr h="3121307">
                <a:tc>
                  <a:txBody>
                    <a:bodyPr/>
                    <a:lstStyle/>
                    <a:p>
                      <a:pPr algn="just"/>
                      <a:r>
                        <a:rPr lang="es-MX" sz="1800" b="1" dirty="0">
                          <a:solidFill>
                            <a:srgbClr val="336699"/>
                          </a:solidFill>
                          <a:latin typeface="+mn-lt"/>
                          <a:ea typeface="Verdana" panose="020B0604030504040204" pitchFamily="34" charset="0"/>
                          <a:cs typeface="Verdana" panose="020B0604030504040204" pitchFamily="34" charset="0"/>
                        </a:rPr>
                        <a:t>3. </a:t>
                      </a:r>
                      <a:r>
                        <a:rPr lang="es-MX" sz="1800" dirty="0">
                          <a:solidFill>
                            <a:srgbClr val="336699"/>
                          </a:solidFill>
                          <a:latin typeface="+mn-lt"/>
                          <a:ea typeface="Verdana" panose="020B0604030504040204" pitchFamily="34" charset="0"/>
                          <a:cs typeface="Verdana" panose="020B0604030504040204" pitchFamily="34" charset="0"/>
                        </a:rPr>
                        <a:t>Interpreta su realidad social a partir de los procesos históricos locales, nacionales e internacionales que la han configurado.</a:t>
                      </a:r>
                    </a:p>
                    <a:p>
                      <a:pPr algn="just"/>
                      <a:r>
                        <a:rPr lang="es-MX" sz="1800" b="1" dirty="0">
                          <a:solidFill>
                            <a:srgbClr val="336699"/>
                          </a:solidFill>
                          <a:latin typeface="+mn-lt"/>
                          <a:ea typeface="Verdana" panose="020B0604030504040204" pitchFamily="34" charset="0"/>
                          <a:cs typeface="Verdana" panose="020B0604030504040204" pitchFamily="34" charset="0"/>
                        </a:rPr>
                        <a:t>4. </a:t>
                      </a:r>
                      <a:r>
                        <a:rPr lang="es-MX" sz="1800" dirty="0">
                          <a:solidFill>
                            <a:srgbClr val="336699"/>
                          </a:solidFill>
                          <a:latin typeface="+mn-lt"/>
                          <a:ea typeface="Verdana" panose="020B0604030504040204" pitchFamily="34" charset="0"/>
                          <a:cs typeface="Verdana" panose="020B0604030504040204" pitchFamily="34" charset="0"/>
                        </a:rPr>
                        <a:t>Valora las diferencias sociales, políticas, económicas, étnicas, culturales y de género y las desigualdades que inducen.</a:t>
                      </a:r>
                    </a:p>
                    <a:p>
                      <a:endParaRPr lang="es-MX" dirty="0"/>
                    </a:p>
                  </a:txBody>
                  <a:tcPr>
                    <a:solidFill>
                      <a:srgbClr val="DFE2E9"/>
                    </a:solidFill>
                  </a:tcPr>
                </a:tc>
                <a:tc>
                  <a:txBody>
                    <a:bodyPr/>
                    <a:lstStyle/>
                    <a:p>
                      <a:pPr algn="just"/>
                      <a:r>
                        <a:rPr lang="es-MX" sz="1800" b="1" dirty="0">
                          <a:solidFill>
                            <a:srgbClr val="336699"/>
                          </a:solidFill>
                        </a:rPr>
                        <a:t>5. </a:t>
                      </a:r>
                      <a:r>
                        <a:rPr lang="es-MX" sz="1800" dirty="0">
                          <a:solidFill>
                            <a:srgbClr val="336699"/>
                          </a:solidFill>
                        </a:rPr>
                        <a:t>Desarrolla innovaciones y propone soluciones a problemas a partir de métodos establecidos.</a:t>
                      </a:r>
                    </a:p>
                    <a:p>
                      <a:pPr algn="just"/>
                      <a:r>
                        <a:rPr lang="es-MX" sz="1800" b="1" dirty="0">
                          <a:solidFill>
                            <a:srgbClr val="336699"/>
                          </a:solidFill>
                        </a:rPr>
                        <a:t>5.1</a:t>
                      </a:r>
                      <a:r>
                        <a:rPr lang="es-MX" sz="1800" dirty="0">
                          <a:solidFill>
                            <a:srgbClr val="336699"/>
                          </a:solidFill>
                        </a:rPr>
                        <a:t> Sigue instrucciones y procedimientos de manera reflexiva, comprendiendo como cada uno de sus pasos contribuye al alcance de un objetivo.</a:t>
                      </a:r>
                    </a:p>
                    <a:p>
                      <a:pPr algn="just"/>
                      <a:r>
                        <a:rPr lang="es-MX" sz="1800" b="1" dirty="0">
                          <a:solidFill>
                            <a:srgbClr val="336699"/>
                          </a:solidFill>
                        </a:rPr>
                        <a:t>5.4</a:t>
                      </a:r>
                      <a:r>
                        <a:rPr lang="es-MX" sz="1800" dirty="0">
                          <a:solidFill>
                            <a:srgbClr val="336699"/>
                          </a:solidFill>
                        </a:rPr>
                        <a:t> Construye hipótesis y diseña y aplica modelos para probar su validez.</a:t>
                      </a:r>
                    </a:p>
                    <a:p>
                      <a:pPr algn="just"/>
                      <a:r>
                        <a:rPr lang="es-MX" sz="1800" b="1" dirty="0">
                          <a:solidFill>
                            <a:srgbClr val="336699"/>
                          </a:solidFill>
                        </a:rPr>
                        <a:t>8. </a:t>
                      </a:r>
                      <a:r>
                        <a:rPr lang="es-MX" sz="1800" dirty="0">
                          <a:solidFill>
                            <a:srgbClr val="336699"/>
                          </a:solidFill>
                        </a:rPr>
                        <a:t>Participa y colabora de manera efectiva en equipos diversos.</a:t>
                      </a:r>
                    </a:p>
                  </a:txBody>
                  <a:tcPr>
                    <a:solidFill>
                      <a:srgbClr val="DFE2E9"/>
                    </a:solidFill>
                  </a:tcPr>
                </a:tc>
                <a:extLst>
                  <a:ext uri="{0D108BD9-81ED-4DB2-BD59-A6C34878D82A}">
                    <a16:rowId xmlns:a16="http://schemas.microsoft.com/office/drawing/2014/main" val="1786508088"/>
                  </a:ext>
                </a:extLst>
              </a:tr>
              <a:tr h="317889">
                <a:tc>
                  <a:txBody>
                    <a:bodyPr/>
                    <a:lstStyle/>
                    <a:p>
                      <a:endParaRPr lang="es-MX" dirty="0"/>
                    </a:p>
                  </a:txBody>
                  <a:tcPr>
                    <a:solidFill>
                      <a:srgbClr val="FFCCCC"/>
                    </a:solidFill>
                  </a:tcPr>
                </a:tc>
                <a:tc>
                  <a:txBody>
                    <a:bodyPr/>
                    <a:lstStyle/>
                    <a:p>
                      <a:endParaRPr lang="es-MX" dirty="0"/>
                    </a:p>
                  </a:txBody>
                  <a:tcPr>
                    <a:solidFill>
                      <a:srgbClr val="FFCCCC"/>
                    </a:solidFill>
                  </a:tcPr>
                </a:tc>
                <a:extLst>
                  <a:ext uri="{0D108BD9-81ED-4DB2-BD59-A6C34878D82A}">
                    <a16:rowId xmlns:a16="http://schemas.microsoft.com/office/drawing/2014/main" val="852382125"/>
                  </a:ext>
                </a:extLst>
              </a:tr>
            </a:tbl>
          </a:graphicData>
        </a:graphic>
      </p:graphicFrame>
    </p:spTree>
    <p:extLst>
      <p:ext uri="{BB962C8B-B14F-4D97-AF65-F5344CB8AC3E}">
        <p14:creationId xmlns:p14="http://schemas.microsoft.com/office/powerpoint/2010/main" val="48396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100000">
              <a:schemeClr val="accent1">
                <a:lumMod val="20000"/>
                <a:lumOff val="80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80BD07-61EC-45C8-874D-AC85A74FAC55}"/>
              </a:ext>
            </a:extLst>
          </p:cNvPr>
          <p:cNvSpPr>
            <a:spLocks noGrp="1"/>
          </p:cNvSpPr>
          <p:nvPr>
            <p:ph type="title"/>
          </p:nvPr>
        </p:nvSpPr>
        <p:spPr>
          <a:xfrm>
            <a:off x="2267605" y="671735"/>
            <a:ext cx="8911687" cy="718915"/>
          </a:xfrm>
        </p:spPr>
        <p:txBody>
          <a:bodyPr>
            <a:normAutofit/>
          </a:bodyPr>
          <a:lstStyle/>
          <a:p>
            <a:pPr algn="ctr"/>
            <a:r>
              <a:rPr lang="es-MX" sz="3200" dirty="0">
                <a:solidFill>
                  <a:schemeClr val="accent6">
                    <a:lumMod val="75000"/>
                  </a:schemeClr>
                </a:solidFill>
                <a:effectLst>
                  <a:outerShdw blurRad="38100" dist="38100" dir="2700000" algn="tl">
                    <a:srgbClr val="000000">
                      <a:alpha val="43137"/>
                    </a:srgbClr>
                  </a:outerShdw>
                </a:effectLst>
              </a:rPr>
              <a:t>¿Qué es la investigación?</a:t>
            </a:r>
          </a:p>
        </p:txBody>
      </p:sp>
      <p:sp>
        <p:nvSpPr>
          <p:cNvPr id="3" name="Marcador de contenido 2">
            <a:extLst>
              <a:ext uri="{FF2B5EF4-FFF2-40B4-BE49-F238E27FC236}">
                <a16:creationId xmlns:a16="http://schemas.microsoft.com/office/drawing/2014/main" id="{7B6B7FF4-F59A-4133-99D1-4D0EA22128C9}"/>
              </a:ext>
            </a:extLst>
          </p:cNvPr>
          <p:cNvSpPr>
            <a:spLocks noGrp="1"/>
          </p:cNvSpPr>
          <p:nvPr>
            <p:ph sz="half" idx="1"/>
          </p:nvPr>
        </p:nvSpPr>
        <p:spPr>
          <a:xfrm>
            <a:off x="1789110" y="2183257"/>
            <a:ext cx="4313864" cy="2407202"/>
          </a:xfrm>
        </p:spPr>
        <p:txBody>
          <a:bodyPr>
            <a:normAutofit/>
          </a:bodyPr>
          <a:lstStyle/>
          <a:p>
            <a:pPr marL="0" indent="0" algn="just">
              <a:buNone/>
            </a:pPr>
            <a:r>
              <a:rPr lang="es-MX" sz="2400" dirty="0">
                <a:solidFill>
                  <a:schemeClr val="accent3"/>
                </a:solidFill>
              </a:rPr>
              <a:t>La palabra “</a:t>
            </a:r>
            <a:r>
              <a:rPr lang="es-MX" sz="2400" b="1" dirty="0">
                <a:solidFill>
                  <a:schemeClr val="accent3"/>
                </a:solidFill>
              </a:rPr>
              <a:t>investigación</a:t>
            </a:r>
            <a:r>
              <a:rPr lang="es-MX" sz="2400" dirty="0">
                <a:solidFill>
                  <a:schemeClr val="accent3"/>
                </a:solidFill>
              </a:rPr>
              <a:t>” viene del latín investigatio (preguntar o interrogar) y la palabra “</a:t>
            </a:r>
            <a:r>
              <a:rPr lang="es-MX" sz="2400" b="1" dirty="0">
                <a:solidFill>
                  <a:schemeClr val="accent3"/>
                </a:solidFill>
              </a:rPr>
              <a:t>ciencia</a:t>
            </a:r>
            <a:r>
              <a:rPr lang="es-MX" sz="2400" dirty="0">
                <a:solidFill>
                  <a:schemeClr val="accent3"/>
                </a:solidFill>
              </a:rPr>
              <a:t>” viene del latín scientia (saber demostrado).</a:t>
            </a:r>
          </a:p>
        </p:txBody>
      </p:sp>
      <p:pic>
        <p:nvPicPr>
          <p:cNvPr id="1026" name="Picture 2" descr="Resultado de imagen para investigación">
            <a:extLst>
              <a:ext uri="{FF2B5EF4-FFF2-40B4-BE49-F238E27FC236}">
                <a16:creationId xmlns:a16="http://schemas.microsoft.com/office/drawing/2014/main" id="{2E974307-CFBE-4A3E-BDF2-1389DEC467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8174" y="1892744"/>
            <a:ext cx="5085962" cy="3178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586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chemeClr val="accent2">
                <a:lumMod val="20000"/>
                <a:lumOff val="80000"/>
              </a:schemeClr>
            </a:gs>
            <a:gs pos="98000">
              <a:srgbClr val="DDF2FB"/>
            </a:gs>
          </a:gsLst>
          <a:lin ang="5400000" scaled="0"/>
        </a:gradFill>
        <a:effectLst/>
      </p:bgPr>
    </p:bg>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CB259514-E013-4CBE-ADEE-867F0B8CA563}"/>
              </a:ext>
            </a:extLst>
          </p:cNvPr>
          <p:cNvGraphicFramePr>
            <a:graphicFrameLocks noGrp="1"/>
          </p:cNvGraphicFramePr>
          <p:nvPr>
            <p:extLst>
              <p:ext uri="{D42A27DB-BD31-4B8C-83A1-F6EECF244321}">
                <p14:modId xmlns:p14="http://schemas.microsoft.com/office/powerpoint/2010/main" val="3856576663"/>
              </p:ext>
            </p:extLst>
          </p:nvPr>
        </p:nvGraphicFramePr>
        <p:xfrm>
          <a:off x="1828800" y="631345"/>
          <a:ext cx="8594246" cy="5498280"/>
        </p:xfrm>
        <a:graphic>
          <a:graphicData uri="http://schemas.openxmlformats.org/drawingml/2006/table">
            <a:tbl>
              <a:tblPr firstRow="1" bandRow="1">
                <a:tableStyleId>{8A107856-5554-42FB-B03E-39F5DBC370BA}</a:tableStyleId>
              </a:tblPr>
              <a:tblGrid>
                <a:gridCol w="2837818">
                  <a:extLst>
                    <a:ext uri="{9D8B030D-6E8A-4147-A177-3AD203B41FA5}">
                      <a16:colId xmlns:a16="http://schemas.microsoft.com/office/drawing/2014/main" val="1428180553"/>
                    </a:ext>
                  </a:extLst>
                </a:gridCol>
                <a:gridCol w="5756428">
                  <a:extLst>
                    <a:ext uri="{9D8B030D-6E8A-4147-A177-3AD203B41FA5}">
                      <a16:colId xmlns:a16="http://schemas.microsoft.com/office/drawing/2014/main" val="3349284090"/>
                    </a:ext>
                  </a:extLst>
                </a:gridCol>
              </a:tblGrid>
              <a:tr h="413788">
                <a:tc gridSpan="2">
                  <a:txBody>
                    <a:bodyPr/>
                    <a:lstStyle/>
                    <a:p>
                      <a:pPr algn="ctr"/>
                      <a:r>
                        <a:rPr lang="es-MX" sz="2000" dirty="0">
                          <a:solidFill>
                            <a:srgbClr val="FF9999"/>
                          </a:solidFill>
                        </a:rPr>
                        <a:t>INVESTIGACIÓN CIENTÍFICA</a:t>
                      </a:r>
                    </a:p>
                  </a:txBody>
                  <a:tcPr>
                    <a:solidFill>
                      <a:srgbClr val="FFE5E5"/>
                    </a:solidFill>
                  </a:tcPr>
                </a:tc>
                <a:tc hMerge="1">
                  <a:txBody>
                    <a:bodyPr/>
                    <a:lstStyle/>
                    <a:p>
                      <a:endParaRPr lang="es-MX" dirty="0"/>
                    </a:p>
                  </a:txBody>
                  <a:tcPr/>
                </a:tc>
                <a:extLst>
                  <a:ext uri="{0D108BD9-81ED-4DB2-BD59-A6C34878D82A}">
                    <a16:rowId xmlns:a16="http://schemas.microsoft.com/office/drawing/2014/main" val="2905969668"/>
                  </a:ext>
                </a:extLst>
              </a:tr>
              <a:tr h="41378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1700" b="0" dirty="0">
                          <a:solidFill>
                            <a:srgbClr val="33CCCC"/>
                          </a:solidFill>
                          <a:effectLst>
                            <a:outerShdw blurRad="38100" dist="38100" dir="2700000" algn="tl">
                              <a:srgbClr val="000000">
                                <a:alpha val="43137"/>
                              </a:srgbClr>
                            </a:outerShdw>
                          </a:effectLst>
                        </a:rPr>
                        <a:t>AUTOR</a:t>
                      </a:r>
                    </a:p>
                  </a:txBody>
                  <a:tcPr/>
                </a:tc>
                <a:tc>
                  <a:txBody>
                    <a:bodyPr/>
                    <a:lstStyle/>
                    <a:p>
                      <a:pPr algn="ctr"/>
                      <a:r>
                        <a:rPr lang="es-MX" sz="1700" b="0" dirty="0">
                          <a:solidFill>
                            <a:srgbClr val="33CCCC"/>
                          </a:solidFill>
                          <a:effectLst>
                            <a:outerShdw blurRad="38100" dist="38100" dir="2700000" algn="tl">
                              <a:srgbClr val="000000">
                                <a:alpha val="43137"/>
                              </a:srgbClr>
                            </a:outerShdw>
                          </a:effectLst>
                        </a:rPr>
                        <a:t>DEFINICIÓN</a:t>
                      </a:r>
                    </a:p>
                  </a:txBody>
                  <a:tcPr/>
                </a:tc>
                <a:extLst>
                  <a:ext uri="{0D108BD9-81ED-4DB2-BD59-A6C34878D82A}">
                    <a16:rowId xmlns:a16="http://schemas.microsoft.com/office/drawing/2014/main" val="2300837586"/>
                  </a:ext>
                </a:extLst>
              </a:tr>
              <a:tr h="918269">
                <a:tc>
                  <a:txBody>
                    <a:bodyPr/>
                    <a:lstStyle/>
                    <a:p>
                      <a:r>
                        <a:rPr lang="es-MX" sz="2000" dirty="0">
                          <a:solidFill>
                            <a:srgbClr val="FF9999"/>
                          </a:solidFill>
                          <a:effectLst>
                            <a:outerShdw blurRad="38100" dist="38100" dir="2700000" algn="tl">
                              <a:srgbClr val="000000">
                                <a:alpha val="43137"/>
                              </a:srgbClr>
                            </a:outerShdw>
                          </a:effectLst>
                        </a:rPr>
                        <a:t>Hernández Sampieri Roberto</a:t>
                      </a:r>
                    </a:p>
                  </a:txBody>
                  <a:tcPr>
                    <a:solidFill>
                      <a:schemeClr val="accent2">
                        <a:lumMod val="20000"/>
                        <a:lumOff val="80000"/>
                      </a:schemeClr>
                    </a:solidFill>
                  </a:tcPr>
                </a:tc>
                <a:tc>
                  <a:txBody>
                    <a:bodyPr/>
                    <a:lstStyle/>
                    <a:p>
                      <a:pPr marL="285750" indent="-285750" algn="just">
                        <a:buFont typeface="Arial" panose="020B0604020202020204" pitchFamily="34" charset="0"/>
                        <a:buChar char="•"/>
                      </a:pPr>
                      <a:r>
                        <a:rPr lang="es-MX" sz="1700" dirty="0">
                          <a:solidFill>
                            <a:srgbClr val="009999"/>
                          </a:solidFill>
                        </a:rPr>
                        <a:t>Es una </a:t>
                      </a:r>
                      <a:r>
                        <a:rPr lang="es-MX" sz="1700" b="1" dirty="0">
                          <a:solidFill>
                            <a:srgbClr val="009999"/>
                          </a:solidFill>
                        </a:rPr>
                        <a:t>indagación</a:t>
                      </a:r>
                      <a:r>
                        <a:rPr lang="es-MX" sz="1700" dirty="0">
                          <a:solidFill>
                            <a:srgbClr val="009999"/>
                          </a:solidFill>
                        </a:rPr>
                        <a:t> o </a:t>
                      </a:r>
                      <a:r>
                        <a:rPr lang="es-MX" sz="1700" b="1" dirty="0">
                          <a:solidFill>
                            <a:srgbClr val="009999"/>
                          </a:solidFill>
                        </a:rPr>
                        <a:t>búsqueda sistemática </a:t>
                      </a:r>
                      <a:r>
                        <a:rPr lang="es-MX" sz="1700" dirty="0">
                          <a:solidFill>
                            <a:srgbClr val="009999"/>
                          </a:solidFill>
                        </a:rPr>
                        <a:t>de conocimientos que pueden ser comprobados y que tienen que ver con todo lo que sucede.</a:t>
                      </a:r>
                    </a:p>
                  </a:txBody>
                  <a:tcPr>
                    <a:solidFill>
                      <a:schemeClr val="accent2">
                        <a:lumMod val="20000"/>
                        <a:lumOff val="80000"/>
                      </a:schemeClr>
                    </a:solidFill>
                  </a:tcPr>
                </a:tc>
                <a:extLst>
                  <a:ext uri="{0D108BD9-81ED-4DB2-BD59-A6C34878D82A}">
                    <a16:rowId xmlns:a16="http://schemas.microsoft.com/office/drawing/2014/main" val="2599887766"/>
                  </a:ext>
                </a:extLst>
              </a:tr>
              <a:tr h="413788">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937986490"/>
                  </a:ext>
                </a:extLst>
              </a:tr>
              <a:tr h="1190350">
                <a:tc>
                  <a:txBody>
                    <a:bodyPr/>
                    <a:lstStyle/>
                    <a:p>
                      <a:r>
                        <a:rPr lang="es-MX" sz="2000" dirty="0">
                          <a:solidFill>
                            <a:srgbClr val="FF9999"/>
                          </a:solidFill>
                          <a:effectLst>
                            <a:outerShdw blurRad="38100" dist="38100" dir="2700000" algn="tl">
                              <a:srgbClr val="000000">
                                <a:alpha val="43137"/>
                              </a:srgbClr>
                            </a:outerShdw>
                          </a:effectLst>
                        </a:rPr>
                        <a:t>Tamayo y Tamayo Mario</a:t>
                      </a:r>
                    </a:p>
                  </a:txBody>
                  <a:tcPr>
                    <a:solidFill>
                      <a:schemeClr val="accent2">
                        <a:lumMod val="20000"/>
                        <a:lumOff val="80000"/>
                      </a:schemeClr>
                    </a:solidFill>
                  </a:tcPr>
                </a:tc>
                <a:tc>
                  <a:txBody>
                    <a:bodyPr/>
                    <a:lstStyle/>
                    <a:p>
                      <a:pPr marL="285750" indent="-285750" algn="just">
                        <a:buFont typeface="Arial" panose="020B0604020202020204" pitchFamily="34" charset="0"/>
                        <a:buChar char="•"/>
                      </a:pPr>
                      <a:r>
                        <a:rPr lang="es-MX" sz="1700" dirty="0">
                          <a:solidFill>
                            <a:srgbClr val="009999"/>
                          </a:solidFill>
                        </a:rPr>
                        <a:t>Es un proceso que, mediante la </a:t>
                      </a:r>
                      <a:r>
                        <a:rPr lang="es-MX" sz="1700" b="1" dirty="0">
                          <a:solidFill>
                            <a:srgbClr val="009999"/>
                          </a:solidFill>
                        </a:rPr>
                        <a:t>aplicación del método científico</a:t>
                      </a:r>
                      <a:r>
                        <a:rPr lang="es-MX" sz="1700" dirty="0">
                          <a:solidFill>
                            <a:srgbClr val="009999"/>
                          </a:solidFill>
                        </a:rPr>
                        <a:t>, procura obtener información relevante y fidedigna </a:t>
                      </a:r>
                      <a:r>
                        <a:rPr lang="es-MX" sz="1700" b="1" dirty="0">
                          <a:solidFill>
                            <a:srgbClr val="009999"/>
                          </a:solidFill>
                        </a:rPr>
                        <a:t>para entender</a:t>
                      </a:r>
                      <a:r>
                        <a:rPr lang="es-MX" sz="1700" dirty="0">
                          <a:solidFill>
                            <a:srgbClr val="009999"/>
                          </a:solidFill>
                        </a:rPr>
                        <a:t>, </a:t>
                      </a:r>
                      <a:r>
                        <a:rPr lang="es-MX" sz="1700" b="1" dirty="0">
                          <a:solidFill>
                            <a:srgbClr val="009999"/>
                          </a:solidFill>
                        </a:rPr>
                        <a:t>verificar</a:t>
                      </a:r>
                      <a:r>
                        <a:rPr lang="es-MX" sz="1700" dirty="0">
                          <a:solidFill>
                            <a:srgbClr val="009999"/>
                          </a:solidFill>
                        </a:rPr>
                        <a:t>, </a:t>
                      </a:r>
                      <a:r>
                        <a:rPr lang="es-MX" sz="1700" b="1" dirty="0">
                          <a:solidFill>
                            <a:srgbClr val="009999"/>
                          </a:solidFill>
                        </a:rPr>
                        <a:t>corregir o aplicar el conocimiento</a:t>
                      </a:r>
                      <a:r>
                        <a:rPr lang="es-MX" sz="1700" dirty="0">
                          <a:solidFill>
                            <a:srgbClr val="009999"/>
                          </a:solidFill>
                        </a:rPr>
                        <a:t>.</a:t>
                      </a:r>
                    </a:p>
                  </a:txBody>
                  <a:tcPr>
                    <a:solidFill>
                      <a:schemeClr val="accent2">
                        <a:lumMod val="20000"/>
                        <a:lumOff val="80000"/>
                      </a:schemeClr>
                    </a:solidFill>
                  </a:tcPr>
                </a:tc>
                <a:extLst>
                  <a:ext uri="{0D108BD9-81ED-4DB2-BD59-A6C34878D82A}">
                    <a16:rowId xmlns:a16="http://schemas.microsoft.com/office/drawing/2014/main" val="1476713883"/>
                  </a:ext>
                </a:extLst>
              </a:tr>
              <a:tr h="413788">
                <a:tc>
                  <a:txBody>
                    <a:bodyPr/>
                    <a:lstStyle/>
                    <a:p>
                      <a:endParaRPr lang="es-MX" sz="1600" dirty="0"/>
                    </a:p>
                  </a:txBody>
                  <a:tcPr/>
                </a:tc>
                <a:tc>
                  <a:txBody>
                    <a:bodyPr/>
                    <a:lstStyle/>
                    <a:p>
                      <a:endParaRPr lang="es-MX" sz="1600" dirty="0">
                        <a:solidFill>
                          <a:schemeClr val="accent3"/>
                        </a:solidFill>
                      </a:endParaRPr>
                    </a:p>
                  </a:txBody>
                  <a:tcPr/>
                </a:tc>
                <a:extLst>
                  <a:ext uri="{0D108BD9-81ED-4DB2-BD59-A6C34878D82A}">
                    <a16:rowId xmlns:a16="http://schemas.microsoft.com/office/drawing/2014/main" val="3340086310"/>
                  </a:ext>
                </a:extLst>
              </a:tr>
              <a:tr h="1734509">
                <a:tc>
                  <a:txBody>
                    <a:bodyPr/>
                    <a:lstStyle/>
                    <a:p>
                      <a:r>
                        <a:rPr lang="es-MX" sz="2000" dirty="0">
                          <a:solidFill>
                            <a:srgbClr val="FF9999"/>
                          </a:solidFill>
                          <a:effectLst>
                            <a:outerShdw blurRad="38100" dist="38100" dir="2700000" algn="tl">
                              <a:srgbClr val="000000">
                                <a:alpha val="43137"/>
                              </a:srgbClr>
                            </a:outerShdw>
                          </a:effectLst>
                        </a:rPr>
                        <a:t>Booth y Williams</a:t>
                      </a:r>
                    </a:p>
                  </a:txBody>
                  <a:tcPr>
                    <a:solidFill>
                      <a:schemeClr val="accent2">
                        <a:lumMod val="20000"/>
                        <a:lumOff val="80000"/>
                      </a:schemeClr>
                    </a:solidFill>
                  </a:tcPr>
                </a:tc>
                <a:tc>
                  <a:txBody>
                    <a:bodyPr/>
                    <a:lstStyle/>
                    <a:p>
                      <a:pPr marL="285750" indent="-285750" algn="just">
                        <a:buFont typeface="Arial" panose="020B0604020202020204" pitchFamily="34" charset="0"/>
                        <a:buChar char="•"/>
                      </a:pPr>
                      <a:r>
                        <a:rPr lang="es-MX" sz="1700" dirty="0">
                          <a:solidFill>
                            <a:srgbClr val="009999"/>
                          </a:solidFill>
                        </a:rPr>
                        <a:t>Es un proceso riguroso que </a:t>
                      </a:r>
                      <a:r>
                        <a:rPr lang="es-MX" sz="1700" b="1" dirty="0">
                          <a:solidFill>
                            <a:srgbClr val="009999"/>
                          </a:solidFill>
                        </a:rPr>
                        <a:t>emplea métodos y técnicas</a:t>
                      </a:r>
                      <a:r>
                        <a:rPr lang="es-MX" sz="1700" dirty="0">
                          <a:solidFill>
                            <a:srgbClr val="009999"/>
                          </a:solidFill>
                        </a:rPr>
                        <a:t> para obtener un conocimiento verdadero que </a:t>
                      </a:r>
                      <a:r>
                        <a:rPr lang="es-MX" sz="1700" b="1" dirty="0">
                          <a:solidFill>
                            <a:srgbClr val="009999"/>
                          </a:solidFill>
                        </a:rPr>
                        <a:t>dé respuestas a las problemáticas de origen social o natural</a:t>
                      </a:r>
                      <a:r>
                        <a:rPr lang="es-MX" sz="1700" dirty="0">
                          <a:solidFill>
                            <a:srgbClr val="009999"/>
                          </a:solidFill>
                        </a:rPr>
                        <a:t>, que a su vez surgió de una necesidad o dificultad no resuelta inmediatamente por el ser humano.</a:t>
                      </a:r>
                    </a:p>
                  </a:txBody>
                  <a:tcPr>
                    <a:solidFill>
                      <a:schemeClr val="accent2">
                        <a:lumMod val="20000"/>
                        <a:lumOff val="80000"/>
                      </a:schemeClr>
                    </a:solidFill>
                  </a:tcPr>
                </a:tc>
                <a:extLst>
                  <a:ext uri="{0D108BD9-81ED-4DB2-BD59-A6C34878D82A}">
                    <a16:rowId xmlns:a16="http://schemas.microsoft.com/office/drawing/2014/main" val="209880955"/>
                  </a:ext>
                </a:extLst>
              </a:tr>
            </a:tbl>
          </a:graphicData>
        </a:graphic>
      </p:graphicFrame>
    </p:spTree>
    <p:extLst>
      <p:ext uri="{BB962C8B-B14F-4D97-AF65-F5344CB8AC3E}">
        <p14:creationId xmlns:p14="http://schemas.microsoft.com/office/powerpoint/2010/main" val="2086675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698973-A345-46CA-B524-AB6C5E2343A6}"/>
              </a:ext>
            </a:extLst>
          </p:cNvPr>
          <p:cNvSpPr>
            <a:spLocks noGrp="1"/>
          </p:cNvSpPr>
          <p:nvPr>
            <p:ph type="title"/>
          </p:nvPr>
        </p:nvSpPr>
        <p:spPr>
          <a:xfrm>
            <a:off x="1531728" y="409979"/>
            <a:ext cx="8911687" cy="699865"/>
          </a:xfrm>
        </p:spPr>
        <p:txBody>
          <a:bodyPr>
            <a:normAutofit/>
          </a:bodyPr>
          <a:lstStyle/>
          <a:p>
            <a:pPr algn="ctr"/>
            <a:r>
              <a:rPr lang="es-MX" sz="3200" dirty="0">
                <a:solidFill>
                  <a:srgbClr val="99CC00"/>
                </a:solidFill>
                <a:effectLst>
                  <a:outerShdw blurRad="38100" dist="38100" dir="2700000" algn="tl">
                    <a:srgbClr val="000000">
                      <a:alpha val="43137"/>
                    </a:srgbClr>
                  </a:outerShdw>
                </a:effectLst>
              </a:rPr>
              <a:t>¿Qué se investiga?</a:t>
            </a:r>
          </a:p>
        </p:txBody>
      </p:sp>
      <p:sp>
        <p:nvSpPr>
          <p:cNvPr id="4" name="Marcador de contenido 3">
            <a:extLst>
              <a:ext uri="{FF2B5EF4-FFF2-40B4-BE49-F238E27FC236}">
                <a16:creationId xmlns:a16="http://schemas.microsoft.com/office/drawing/2014/main" id="{407A948C-26EE-4C47-A329-77BD5646CE7D}"/>
              </a:ext>
            </a:extLst>
          </p:cNvPr>
          <p:cNvSpPr>
            <a:spLocks noGrp="1"/>
          </p:cNvSpPr>
          <p:nvPr>
            <p:ph sz="half" idx="1"/>
          </p:nvPr>
        </p:nvSpPr>
        <p:spPr>
          <a:xfrm>
            <a:off x="1029928" y="1228721"/>
            <a:ext cx="4313864" cy="1295400"/>
          </a:xfrm>
        </p:spPr>
        <p:txBody>
          <a:bodyPr>
            <a:normAutofit/>
          </a:bodyPr>
          <a:lstStyle/>
          <a:p>
            <a:pPr marL="0" indent="0" algn="ctr">
              <a:buNone/>
            </a:pPr>
            <a:r>
              <a:rPr lang="es-MX" sz="2400" dirty="0">
                <a:solidFill>
                  <a:schemeClr val="accent2">
                    <a:lumMod val="75000"/>
                  </a:schemeClr>
                </a:solidFill>
              </a:rPr>
              <a:t>Los distintos tipos de </a:t>
            </a:r>
            <a:r>
              <a:rPr lang="es-MX" sz="2400" b="1" dirty="0">
                <a:solidFill>
                  <a:schemeClr val="accent2">
                    <a:lumMod val="75000"/>
                  </a:schemeClr>
                </a:solidFill>
              </a:rPr>
              <a:t>problemas</a:t>
            </a:r>
            <a:r>
              <a:rPr lang="es-MX" sz="2400" dirty="0">
                <a:solidFill>
                  <a:schemeClr val="accent2">
                    <a:lumMod val="75000"/>
                  </a:schemeClr>
                </a:solidFill>
              </a:rPr>
              <a:t> tanto </a:t>
            </a:r>
            <a:r>
              <a:rPr lang="es-MX" sz="2400" b="1" dirty="0">
                <a:solidFill>
                  <a:schemeClr val="accent2">
                    <a:lumMod val="75000"/>
                  </a:schemeClr>
                </a:solidFill>
              </a:rPr>
              <a:t>naturales</a:t>
            </a:r>
            <a:r>
              <a:rPr lang="es-MX" sz="2400" dirty="0">
                <a:solidFill>
                  <a:schemeClr val="accent2">
                    <a:lumMod val="75000"/>
                  </a:schemeClr>
                </a:solidFill>
              </a:rPr>
              <a:t> como </a:t>
            </a:r>
            <a:r>
              <a:rPr lang="es-MX" sz="2400" b="1" dirty="0">
                <a:solidFill>
                  <a:schemeClr val="accent2">
                    <a:lumMod val="75000"/>
                  </a:schemeClr>
                </a:solidFill>
              </a:rPr>
              <a:t>sociales</a:t>
            </a:r>
            <a:r>
              <a:rPr lang="es-MX" sz="2400" dirty="0">
                <a:solidFill>
                  <a:schemeClr val="accent2">
                    <a:lumMod val="75000"/>
                  </a:schemeClr>
                </a:solidFill>
              </a:rPr>
              <a:t>.</a:t>
            </a:r>
          </a:p>
        </p:txBody>
      </p:sp>
      <p:pic>
        <p:nvPicPr>
          <p:cNvPr id="1026" name="Picture 2" descr="https://sustempo.com/wp-content/uploads/2017/04/google_parques.jpg">
            <a:extLst>
              <a:ext uri="{FF2B5EF4-FFF2-40B4-BE49-F238E27FC236}">
                <a16:creationId xmlns:a16="http://schemas.microsoft.com/office/drawing/2014/main" id="{84C876D6-2B0B-4A24-8223-F9AB6F2AF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09862"/>
            <a:ext cx="428625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edia.televicentro.hn/portadas/contaminacion-atmoferica1.jpg?mtime=20160610062259">
            <a:extLst>
              <a:ext uri="{FF2B5EF4-FFF2-40B4-BE49-F238E27FC236}">
                <a16:creationId xmlns:a16="http://schemas.microsoft.com/office/drawing/2014/main" id="{49B44455-9623-433E-9142-72BE188956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5771" y="2707380"/>
            <a:ext cx="3763602" cy="214560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2.bp.blogspot.com/-h4K0pYcXKfk/Tl77VGaRyuI/AAAAAAAAADU/Sf0zj56q75Q/s300/mundo.gif">
            <a:extLst>
              <a:ext uri="{FF2B5EF4-FFF2-40B4-BE49-F238E27FC236}">
                <a16:creationId xmlns:a16="http://schemas.microsoft.com/office/drawing/2014/main" id="{63741A21-5F2C-41FF-926F-DC052359E8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3500" y="5036244"/>
            <a:ext cx="1973020" cy="182175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4.bp.blogspot.com/-KYHxk10X1vU/VEmS9OgZdqI/AAAAAAAABmQ/wmHDHManrpI/s1600/tires.jpeg">
            <a:extLst>
              <a:ext uri="{FF2B5EF4-FFF2-40B4-BE49-F238E27FC236}">
                <a16:creationId xmlns:a16="http://schemas.microsoft.com/office/drawing/2014/main" id="{B6369A84-E3D5-4E81-A8E5-FCCCF879F6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852987"/>
            <a:ext cx="2513373" cy="201069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cdn.proceso.com.mx/media/2015/05/10e7c824e1fb04e096-0470223-pobreza-em-20-d-1024x680.jpg">
            <a:extLst>
              <a:ext uri="{FF2B5EF4-FFF2-40B4-BE49-F238E27FC236}">
                <a16:creationId xmlns:a16="http://schemas.microsoft.com/office/drawing/2014/main" id="{FAFDD61B-DA36-4A53-BF34-A14D8CE74F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72687" y="4852986"/>
            <a:ext cx="3019313" cy="200501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digitalmomblog.com/wp-content/uploads/2010/10/bullying.jpg">
            <a:extLst>
              <a:ext uri="{FF2B5EF4-FFF2-40B4-BE49-F238E27FC236}">
                <a16:creationId xmlns:a16="http://schemas.microsoft.com/office/drawing/2014/main" id="{C7AAC74D-1D22-4C41-8419-F852525E17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20002" y="4852987"/>
            <a:ext cx="4052685" cy="200501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diaz45157.files.wordpress.com/2014/11/m221076412_thumb.jpg">
            <a:extLst>
              <a:ext uri="{FF2B5EF4-FFF2-40B4-BE49-F238E27FC236}">
                <a16:creationId xmlns:a16="http://schemas.microsoft.com/office/drawing/2014/main" id="{AA22142E-D94A-473E-967B-CF97DDA937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95465" y="2707381"/>
            <a:ext cx="2893223" cy="214560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i0.wp.com/img4.wikia.nocookie.net/__cb20141007200708/la-escuela-ante-las-drogas/es/images/3/33/Logo-cero-drogas.jpg">
            <a:extLst>
              <a:ext uri="{FF2B5EF4-FFF2-40B4-BE49-F238E27FC236}">
                <a16:creationId xmlns:a16="http://schemas.microsoft.com/office/drawing/2014/main" id="{6BE50973-A4FE-4CC4-BEE5-8A6D6A56678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43488" y="1483026"/>
            <a:ext cx="1797176" cy="124340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i.ytimg.com/vi/2WV9IzQiMNQ/hqdefault.jpg">
            <a:extLst>
              <a:ext uri="{FF2B5EF4-FFF2-40B4-BE49-F238E27FC236}">
                <a16:creationId xmlns:a16="http://schemas.microsoft.com/office/drawing/2014/main" id="{B6FCA274-E346-48C7-AB1A-F25CDF4B4DC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87331" y="3690217"/>
            <a:ext cx="1512953" cy="113471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48" name="Picture 24" descr="http://imagenesnoticias.com/wp-content/uploads/2015/05/violencia-2.jpg">
            <a:extLst>
              <a:ext uri="{FF2B5EF4-FFF2-40B4-BE49-F238E27FC236}">
                <a16:creationId xmlns:a16="http://schemas.microsoft.com/office/drawing/2014/main" id="{9066B686-58BC-42B6-8E93-1D2229FC2F2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69373" y="2707378"/>
            <a:ext cx="1416017" cy="92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814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468424-0629-4367-8696-8750812C1626}"/>
              </a:ext>
            </a:extLst>
          </p:cNvPr>
          <p:cNvSpPr>
            <a:spLocks noGrp="1"/>
          </p:cNvSpPr>
          <p:nvPr>
            <p:ph type="title"/>
          </p:nvPr>
        </p:nvSpPr>
        <p:spPr>
          <a:xfrm rot="16200000">
            <a:off x="-1295966" y="3108556"/>
            <a:ext cx="6053722" cy="704358"/>
          </a:xfrm>
        </p:spPr>
        <p:txBody>
          <a:bodyPr>
            <a:normAutofit/>
          </a:bodyPr>
          <a:lstStyle/>
          <a:p>
            <a:pPr algn="ctr"/>
            <a:r>
              <a:rPr lang="es-MX" sz="2800" dirty="0">
                <a:solidFill>
                  <a:srgbClr val="009999"/>
                </a:solidFill>
                <a:effectLst>
                  <a:outerShdw blurRad="38100" dist="38100" dir="2700000" algn="tl">
                    <a:srgbClr val="000000">
                      <a:alpha val="43137"/>
                    </a:srgbClr>
                  </a:outerShdw>
                </a:effectLst>
              </a:rPr>
              <a:t>¿Para qué sirve la investigación?</a:t>
            </a:r>
          </a:p>
        </p:txBody>
      </p:sp>
      <p:sp>
        <p:nvSpPr>
          <p:cNvPr id="9" name="Rectángulo 8">
            <a:extLst>
              <a:ext uri="{FF2B5EF4-FFF2-40B4-BE49-F238E27FC236}">
                <a16:creationId xmlns:a16="http://schemas.microsoft.com/office/drawing/2014/main" id="{C6AB53C3-6337-48CC-B6E4-95D2DE08249C}"/>
              </a:ext>
            </a:extLst>
          </p:cNvPr>
          <p:cNvSpPr/>
          <p:nvPr/>
        </p:nvSpPr>
        <p:spPr>
          <a:xfrm>
            <a:off x="2600322" y="767334"/>
            <a:ext cx="7810504" cy="914400"/>
          </a:xfrm>
          <a:prstGeom prst="rect">
            <a:avLst/>
          </a:prstGeom>
          <a:solidFill>
            <a:srgbClr val="BDE0F5"/>
          </a:solidFill>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000" dirty="0">
                <a:solidFill>
                  <a:srgbClr val="FF8585"/>
                </a:solidFill>
              </a:rPr>
              <a:t>Se ha convertido en una actividad preponderante para el progreso científico y social, e incluso económico.</a:t>
            </a:r>
            <a:endParaRPr lang="es-ES" sz="2000" dirty="0">
              <a:solidFill>
                <a:srgbClr val="FF8585"/>
              </a:solidFill>
            </a:endParaRPr>
          </a:p>
        </p:txBody>
      </p:sp>
      <p:sp>
        <p:nvSpPr>
          <p:cNvPr id="10" name="Rectángulo 9">
            <a:extLst>
              <a:ext uri="{FF2B5EF4-FFF2-40B4-BE49-F238E27FC236}">
                <a16:creationId xmlns:a16="http://schemas.microsoft.com/office/drawing/2014/main" id="{1F65108D-A3AA-4425-9AF3-A13A9111E016}"/>
              </a:ext>
            </a:extLst>
          </p:cNvPr>
          <p:cNvSpPr/>
          <p:nvPr/>
        </p:nvSpPr>
        <p:spPr>
          <a:xfrm>
            <a:off x="2600323" y="2131504"/>
            <a:ext cx="7810504" cy="914400"/>
          </a:xfrm>
          <a:prstGeom prst="rect">
            <a:avLst/>
          </a:prstGeom>
          <a:solidFill>
            <a:srgbClr val="95E7E5"/>
          </a:solidFill>
          <a:ln>
            <a:solidFill>
              <a:srgbClr val="009999"/>
            </a:solidFill>
          </a:ln>
        </p:spPr>
        <p:style>
          <a:lnRef idx="1">
            <a:schemeClr val="accent2"/>
          </a:lnRef>
          <a:fillRef idx="2">
            <a:schemeClr val="accent2"/>
          </a:fillRef>
          <a:effectRef idx="1">
            <a:schemeClr val="accent2"/>
          </a:effectRef>
          <a:fontRef idx="minor">
            <a:schemeClr val="dk1"/>
          </a:fontRef>
        </p:style>
        <p:txBody>
          <a:bodyPr rtlCol="0" anchor="ctr"/>
          <a:lstStyle/>
          <a:p>
            <a:pPr lvl="0" algn="just"/>
            <a:r>
              <a:rPr lang="es-MX" sz="2000" dirty="0">
                <a:solidFill>
                  <a:srgbClr val="0070C0"/>
                </a:solidFill>
              </a:rPr>
              <a:t>Nos sirve para hallar la solución a los problemas y satisfacer las necesidades humanas.</a:t>
            </a:r>
            <a:endParaRPr lang="es-ES" sz="2000" dirty="0">
              <a:solidFill>
                <a:srgbClr val="0070C0"/>
              </a:solidFill>
            </a:endParaRPr>
          </a:p>
        </p:txBody>
      </p:sp>
      <p:sp>
        <p:nvSpPr>
          <p:cNvPr id="11" name="Rectángulo 10">
            <a:extLst>
              <a:ext uri="{FF2B5EF4-FFF2-40B4-BE49-F238E27FC236}">
                <a16:creationId xmlns:a16="http://schemas.microsoft.com/office/drawing/2014/main" id="{2A3068D1-AD92-48EA-A4BB-26CEE3575DCA}"/>
              </a:ext>
            </a:extLst>
          </p:cNvPr>
          <p:cNvSpPr/>
          <p:nvPr/>
        </p:nvSpPr>
        <p:spPr>
          <a:xfrm>
            <a:off x="2600321" y="3536441"/>
            <a:ext cx="7810506" cy="914400"/>
          </a:xfrm>
          <a:prstGeom prst="rect">
            <a:avLst/>
          </a:prstGeom>
          <a:solidFill>
            <a:srgbClr val="FFCDCD"/>
          </a:solidFill>
          <a:ln>
            <a:solidFill>
              <a:srgbClr val="FFBDBD"/>
            </a:solidFill>
          </a:ln>
        </p:spPr>
        <p:style>
          <a:lnRef idx="1">
            <a:schemeClr val="accent2"/>
          </a:lnRef>
          <a:fillRef idx="2">
            <a:schemeClr val="accent2"/>
          </a:fillRef>
          <a:effectRef idx="1">
            <a:schemeClr val="accent2"/>
          </a:effectRef>
          <a:fontRef idx="minor">
            <a:schemeClr val="dk1"/>
          </a:fontRef>
        </p:style>
        <p:txBody>
          <a:bodyPr rtlCol="0" anchor="ctr"/>
          <a:lstStyle/>
          <a:p>
            <a:pPr lvl="0" algn="just"/>
            <a:r>
              <a:rPr lang="es-MX" sz="2000" dirty="0">
                <a:solidFill>
                  <a:srgbClr val="009999"/>
                </a:solidFill>
              </a:rPr>
              <a:t>A través de los avances tecnológicos han hecho nuestra vida más cómoda, han contribuido a mejorar nuestra salud así como también ayudar a preservar el ambiente.</a:t>
            </a:r>
            <a:endParaRPr lang="es-ES" sz="2000" dirty="0">
              <a:solidFill>
                <a:srgbClr val="009999"/>
              </a:solidFill>
            </a:endParaRPr>
          </a:p>
        </p:txBody>
      </p:sp>
      <p:sp>
        <p:nvSpPr>
          <p:cNvPr id="12" name="Rectángulo 11">
            <a:extLst>
              <a:ext uri="{FF2B5EF4-FFF2-40B4-BE49-F238E27FC236}">
                <a16:creationId xmlns:a16="http://schemas.microsoft.com/office/drawing/2014/main" id="{E01F765C-5566-4C5F-AF39-E5B2AAB2BD08}"/>
              </a:ext>
            </a:extLst>
          </p:cNvPr>
          <p:cNvSpPr/>
          <p:nvPr/>
        </p:nvSpPr>
        <p:spPr>
          <a:xfrm>
            <a:off x="2600321" y="4941379"/>
            <a:ext cx="7810506" cy="914400"/>
          </a:xfrm>
          <a:prstGeom prst="rect">
            <a:avLst/>
          </a:prstGeom>
          <a:solidFill>
            <a:srgbClr val="FFC8A3"/>
          </a:solidFill>
          <a:ln>
            <a:solidFill>
              <a:srgbClr val="FF8F43"/>
            </a:solidFill>
          </a:ln>
        </p:spPr>
        <p:style>
          <a:lnRef idx="1">
            <a:schemeClr val="accent2"/>
          </a:lnRef>
          <a:fillRef idx="2">
            <a:schemeClr val="accent2"/>
          </a:fillRef>
          <a:effectRef idx="1">
            <a:schemeClr val="accent2"/>
          </a:effectRef>
          <a:fontRef idx="minor">
            <a:schemeClr val="dk1"/>
          </a:fontRef>
        </p:style>
        <p:txBody>
          <a:bodyPr rtlCol="0" anchor="ctr"/>
          <a:lstStyle/>
          <a:p>
            <a:pPr lvl="0" algn="just"/>
            <a:r>
              <a:rPr lang="es-MX" sz="2000" dirty="0">
                <a:solidFill>
                  <a:srgbClr val="CC6600"/>
                </a:solidFill>
              </a:rPr>
              <a:t>Es una práctica necesaria para alcanzar un fin – conocimiento científico – mediante los procedimientos más rigurosos y las técnicas disponibles.</a:t>
            </a:r>
            <a:endParaRPr lang="es-ES" sz="2000" dirty="0">
              <a:solidFill>
                <a:srgbClr val="CC6600"/>
              </a:solidFill>
            </a:endParaRPr>
          </a:p>
        </p:txBody>
      </p:sp>
    </p:spTree>
    <p:extLst>
      <p:ext uri="{BB962C8B-B14F-4D97-AF65-F5344CB8AC3E}">
        <p14:creationId xmlns:p14="http://schemas.microsoft.com/office/powerpoint/2010/main" val="3252790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BA781E-0022-4D45-B5C9-AC553F6EDE73}"/>
              </a:ext>
            </a:extLst>
          </p:cNvPr>
          <p:cNvSpPr>
            <a:spLocks noGrp="1"/>
          </p:cNvSpPr>
          <p:nvPr>
            <p:ph type="title"/>
          </p:nvPr>
        </p:nvSpPr>
        <p:spPr>
          <a:xfrm>
            <a:off x="1833800" y="518111"/>
            <a:ext cx="8911687" cy="604615"/>
          </a:xfrm>
        </p:spPr>
        <p:txBody>
          <a:bodyPr>
            <a:normAutofit/>
          </a:bodyPr>
          <a:lstStyle/>
          <a:p>
            <a:pPr algn="ctr"/>
            <a:r>
              <a:rPr lang="es-MX" sz="3200" dirty="0">
                <a:solidFill>
                  <a:srgbClr val="CC3300"/>
                </a:solidFill>
                <a:effectLst>
                  <a:outerShdw blurRad="38100" dist="38100" dir="2700000" algn="tl">
                    <a:srgbClr val="000000">
                      <a:alpha val="43137"/>
                    </a:srgbClr>
                  </a:outerShdw>
                </a:effectLst>
              </a:rPr>
              <a:t>¿Cómo se investiga?</a:t>
            </a:r>
          </a:p>
        </p:txBody>
      </p:sp>
      <p:sp>
        <p:nvSpPr>
          <p:cNvPr id="5" name="Marcador de contenido 4">
            <a:extLst>
              <a:ext uri="{FF2B5EF4-FFF2-40B4-BE49-F238E27FC236}">
                <a16:creationId xmlns:a16="http://schemas.microsoft.com/office/drawing/2014/main" id="{972AE169-20B1-4AF4-861E-186ECBBDFA53}"/>
              </a:ext>
            </a:extLst>
          </p:cNvPr>
          <p:cNvSpPr>
            <a:spLocks noGrp="1"/>
          </p:cNvSpPr>
          <p:nvPr>
            <p:ph sz="half" idx="2"/>
          </p:nvPr>
        </p:nvSpPr>
        <p:spPr>
          <a:xfrm>
            <a:off x="6428987" y="1429119"/>
            <a:ext cx="4313864" cy="2696456"/>
          </a:xfrm>
        </p:spPr>
        <p:txBody>
          <a:bodyPr>
            <a:normAutofit/>
          </a:bodyPr>
          <a:lstStyle/>
          <a:p>
            <a:pPr marL="0" indent="0" algn="just">
              <a:buNone/>
            </a:pPr>
            <a:r>
              <a:rPr lang="es-MX" sz="2400" dirty="0">
                <a:solidFill>
                  <a:srgbClr val="CC6600"/>
                </a:solidFill>
              </a:rPr>
              <a:t>Utilizar </a:t>
            </a:r>
            <a:r>
              <a:rPr lang="es-MX" sz="2400" b="1" dirty="0">
                <a:solidFill>
                  <a:srgbClr val="CC6600"/>
                </a:solidFill>
              </a:rPr>
              <a:t>rigurosos métodos </a:t>
            </a:r>
            <a:r>
              <a:rPr lang="es-MX" sz="2400" dirty="0">
                <a:solidFill>
                  <a:srgbClr val="CC6600"/>
                </a:solidFill>
              </a:rPr>
              <a:t>y </a:t>
            </a:r>
            <a:r>
              <a:rPr lang="es-MX" sz="2400" b="1" dirty="0">
                <a:solidFill>
                  <a:srgbClr val="CC6600"/>
                </a:solidFill>
              </a:rPr>
              <a:t>técnicas</a:t>
            </a:r>
            <a:r>
              <a:rPr lang="es-MX" sz="2400" dirty="0">
                <a:solidFill>
                  <a:srgbClr val="CC6600"/>
                </a:solidFill>
              </a:rPr>
              <a:t> para buscar la respuesta y alternativas de solución a los problemas y/o preguntas que el investigador identifica de su contexto. </a:t>
            </a:r>
          </a:p>
        </p:txBody>
      </p:sp>
      <p:pic>
        <p:nvPicPr>
          <p:cNvPr id="1026" name="Picture 2" descr="ciencias sociales">
            <a:extLst>
              <a:ext uri="{FF2B5EF4-FFF2-40B4-BE49-F238E27FC236}">
                <a16:creationId xmlns:a16="http://schemas.microsoft.com/office/drawing/2014/main" id="{AB152F5C-070D-4A57-BF45-F38973D0B2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612" y="3982700"/>
            <a:ext cx="3970117" cy="18149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imagenes cómo se investiga en ciencias sociales">
            <a:extLst>
              <a:ext uri="{FF2B5EF4-FFF2-40B4-BE49-F238E27FC236}">
                <a16:creationId xmlns:a16="http://schemas.microsoft.com/office/drawing/2014/main" id="{B8B2DCD9-18BF-4E71-BF60-027FE16AC5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4645" y="4201210"/>
            <a:ext cx="3462548" cy="233721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Cjt0IxeT9z8/Vhx8FLswrpI/AAAAAAAAAAk/pZsyzRjKGhw/s320/ciencias-sociales.png">
            <a:extLst>
              <a:ext uri="{FF2B5EF4-FFF2-40B4-BE49-F238E27FC236}">
                <a16:creationId xmlns:a16="http://schemas.microsoft.com/office/drawing/2014/main" id="{DE50CBC3-382B-4376-B47B-C584717B24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0612" y="1494544"/>
            <a:ext cx="3970117" cy="2034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705879"/>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2019</TotalTime>
  <Words>2057</Words>
  <Application>Microsoft Office PowerPoint</Application>
  <PresentationFormat>Panorámica</PresentationFormat>
  <Paragraphs>221</Paragraphs>
  <Slides>35</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35</vt:i4>
      </vt:variant>
    </vt:vector>
  </HeadingPairs>
  <TitlesOfParts>
    <vt:vector size="46" baseType="lpstr">
      <vt:lpstr>Arial</vt:lpstr>
      <vt:lpstr>Calibri</vt:lpstr>
      <vt:lpstr>Cambria Math</vt:lpstr>
      <vt:lpstr>Century Gothic</vt:lpstr>
      <vt:lpstr>Courier New</vt:lpstr>
      <vt:lpstr>Lucida Handwriting</vt:lpstr>
      <vt:lpstr>Tahoma</vt:lpstr>
      <vt:lpstr>Verdana</vt:lpstr>
      <vt:lpstr>Wingdings</vt:lpstr>
      <vt:lpstr>Wingdings 3</vt:lpstr>
      <vt:lpstr>Espiral</vt:lpstr>
      <vt:lpstr>    UNIVERSIDAD AUTÓNOMA DEL ESTADO DE MÉXICO PLANTEL “LIC. ADOLFO LÓPEZ MATEOS” DE LA ESCUELA PREPARATORIA  METODOLOGÍA DE LA INVESTIGACIÓN II   DISEÑO DE LA INVESTIGACIÓN DE CAMPO</vt:lpstr>
      <vt:lpstr>PROPÓSITO DEL MÓDULO  Elabora la descripción temporal y espacial, la descripción de la muestra, del muestreo y la operacionalización de su hipótesis para diseñar su investigación de campo. </vt:lpstr>
      <vt:lpstr>Presentación de PowerPoint</vt:lpstr>
      <vt:lpstr>Presentación de PowerPoint</vt:lpstr>
      <vt:lpstr>¿Qué es la investigación?</vt:lpstr>
      <vt:lpstr>Presentación de PowerPoint</vt:lpstr>
      <vt:lpstr>¿Qué se investiga?</vt:lpstr>
      <vt:lpstr>¿Para qué sirve la investigación?</vt:lpstr>
      <vt:lpstr>¿Cómo se investiga?</vt:lpstr>
      <vt:lpstr>¿Qué es el enfoque cuantitativo de la investigación?</vt:lpstr>
      <vt:lpstr>Características del enfoque cuantitativo</vt:lpstr>
      <vt:lpstr>Características del enfoque cuantitativo</vt:lpstr>
      <vt:lpstr>Estudio de campo</vt:lpstr>
      <vt:lpstr>Ejemplos del enfoque cuantitativo de la investigación</vt:lpstr>
      <vt:lpstr>¿Qué recursos utiliza la investigación de campo?</vt:lpstr>
      <vt:lpstr>Ejemplos de la investigación de campo</vt:lpstr>
      <vt:lpstr>Descripción del espacio del objeto de estudio</vt:lpstr>
      <vt:lpstr>Para describir geográficamente la zona seleccionada que puede ser una colonia, un centro educativo, cines, parques, etc., se necesita:</vt:lpstr>
      <vt:lpstr>Presentación de PowerPoint</vt:lpstr>
      <vt:lpstr>Presentación de PowerPoint</vt:lpstr>
      <vt:lpstr>Población o Universo</vt:lpstr>
      <vt:lpstr>¿Qué es una muestra?</vt:lpstr>
      <vt:lpstr>Presentación de PowerPoint</vt:lpstr>
      <vt:lpstr>¿Cuál es el proceso para seleccionar una muestra?</vt:lpstr>
      <vt:lpstr>n=N/(1+N 〖(e)〗^2 )  n= muestra e= error 0.05 N= población total   Determinación del tamaño de la muestra </vt:lpstr>
      <vt:lpstr>Estrategia de muestreo adecuada</vt:lpstr>
      <vt:lpstr>Tipos de muestreo</vt:lpstr>
      <vt:lpstr>MUESTREO PROBABILÍSTICO </vt:lpstr>
      <vt:lpstr>Presentación de PowerPoint</vt:lpstr>
      <vt:lpstr>MUESTREO NO PROBABILÍSTICO</vt:lpstr>
      <vt:lpstr>Presentación de PowerPoint</vt:lpstr>
      <vt:lpstr>¿Qué es la operacionalización  de la hipótesis ?</vt:lpstr>
      <vt:lpstr>BIBLIOGRAFÍA</vt:lpstr>
      <vt:lpstr>BIBLIOGRAFÍA</vt:lpstr>
      <vt:lpstr>MESOGRAFÍA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LA INVESTIGACIÓN DE CAMPO</dc:title>
  <dc:creator>SANDRA</dc:creator>
  <cp:lastModifiedBy>SANDRA</cp:lastModifiedBy>
  <cp:revision>248</cp:revision>
  <dcterms:created xsi:type="dcterms:W3CDTF">2017-09-03T01:50:10Z</dcterms:created>
  <dcterms:modified xsi:type="dcterms:W3CDTF">2018-09-19T00:32:02Z</dcterms:modified>
</cp:coreProperties>
</file>