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672" r:id="rId2"/>
  </p:sldMasterIdLst>
  <p:notesMasterIdLst>
    <p:notesMasterId r:id="rId50"/>
  </p:notesMasterIdLst>
  <p:sldIdLst>
    <p:sldId id="261" r:id="rId3"/>
    <p:sldId id="276" r:id="rId4"/>
    <p:sldId id="287" r:id="rId5"/>
    <p:sldId id="288" r:id="rId6"/>
    <p:sldId id="286" r:id="rId7"/>
    <p:sldId id="441" r:id="rId8"/>
    <p:sldId id="289" r:id="rId9"/>
    <p:sldId id="260" r:id="rId10"/>
    <p:sldId id="398" r:id="rId11"/>
    <p:sldId id="399" r:id="rId12"/>
    <p:sldId id="400" r:id="rId13"/>
    <p:sldId id="401" r:id="rId14"/>
    <p:sldId id="402" r:id="rId15"/>
    <p:sldId id="403" r:id="rId16"/>
    <p:sldId id="404" r:id="rId17"/>
    <p:sldId id="405" r:id="rId18"/>
    <p:sldId id="406" r:id="rId19"/>
    <p:sldId id="421" r:id="rId20"/>
    <p:sldId id="422" r:id="rId21"/>
    <p:sldId id="423" r:id="rId22"/>
    <p:sldId id="424" r:id="rId23"/>
    <p:sldId id="425" r:id="rId24"/>
    <p:sldId id="426" r:id="rId25"/>
    <p:sldId id="427" r:id="rId26"/>
    <p:sldId id="428" r:id="rId27"/>
    <p:sldId id="429" r:id="rId28"/>
    <p:sldId id="430" r:id="rId29"/>
    <p:sldId id="442" r:id="rId30"/>
    <p:sldId id="444" r:id="rId31"/>
    <p:sldId id="443" r:id="rId32"/>
    <p:sldId id="445" r:id="rId33"/>
    <p:sldId id="446" r:id="rId34"/>
    <p:sldId id="410" r:id="rId35"/>
    <p:sldId id="419" r:id="rId36"/>
    <p:sldId id="420" r:id="rId37"/>
    <p:sldId id="408" r:id="rId38"/>
    <p:sldId id="431" r:id="rId39"/>
    <p:sldId id="432" r:id="rId40"/>
    <p:sldId id="433" r:id="rId41"/>
    <p:sldId id="434" r:id="rId42"/>
    <p:sldId id="436" r:id="rId43"/>
    <p:sldId id="411" r:id="rId44"/>
    <p:sldId id="437" r:id="rId45"/>
    <p:sldId id="439" r:id="rId46"/>
    <p:sldId id="438" r:id="rId47"/>
    <p:sldId id="440" r:id="rId48"/>
    <p:sldId id="259" r:id="rId49"/>
  </p:sldIdLst>
  <p:sldSz cx="9144000" cy="6858000" type="screen4x3"/>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D5335"/>
    <a:srgbClr val="2D53FE"/>
    <a:srgbClr val="988034"/>
    <a:srgbClr val="9D8536"/>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Estilo medio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81" d="100"/>
          <a:sy n="81" d="100"/>
        </p:scale>
        <p:origin x="1674"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notesMaster" Target="notesMasters/notesMaster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theme" Target="theme/theme1.xml"/><Relationship Id="rId5" Type="http://schemas.openxmlformats.org/officeDocument/2006/relationships/slide" Target="slides/slide3.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8" Type="http://schemas.openxmlformats.org/officeDocument/2006/relationships/slide" Target="slides/slide6.xml"/><Relationship Id="rId51" Type="http://schemas.openxmlformats.org/officeDocument/2006/relationships/presProps" Target="pres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DA0C084-25D1-48FD-9853-9F02CFBD54AF}" type="doc">
      <dgm:prSet loTypeId="urn:microsoft.com/office/officeart/2005/8/layout/StepDownProcess" loCatId="process" qsTypeId="urn:microsoft.com/office/officeart/2005/8/quickstyle/simple1" qsCatId="simple" csTypeId="urn:microsoft.com/office/officeart/2005/8/colors/accent1_2" csCatId="accent1" phldr="1"/>
      <dgm:spPr/>
      <dgm:t>
        <a:bodyPr/>
        <a:lstStyle/>
        <a:p>
          <a:endParaRPr lang="es-MX"/>
        </a:p>
      </dgm:t>
    </dgm:pt>
    <dgm:pt modelId="{5BBA7749-9D76-4AA7-BA51-5A9278C0FF36}">
      <dgm:prSet phldrT="[Texto]" custT="1"/>
      <dgm:spPr/>
      <dgm:t>
        <a:bodyPr/>
        <a:lstStyle/>
        <a:p>
          <a:r>
            <a:rPr lang="es-MX" sz="1000" dirty="0">
              <a:solidFill>
                <a:schemeClr val="tx1"/>
              </a:solidFill>
            </a:rPr>
            <a:t>Unidad 2. Métodos de análisis y teoremas de circuitos eléctricos de C.D </a:t>
          </a:r>
        </a:p>
      </dgm:t>
    </dgm:pt>
    <dgm:pt modelId="{D74CEDF3-73E7-49D3-8A07-C98E2C78DB8D}" type="parTrans" cxnId="{4E25FC62-7FCF-4DDA-98B9-C818DD4E6BB6}">
      <dgm:prSet/>
      <dgm:spPr/>
      <dgm:t>
        <a:bodyPr/>
        <a:lstStyle/>
        <a:p>
          <a:endParaRPr lang="es-MX" sz="2800">
            <a:solidFill>
              <a:schemeClr val="tx1"/>
            </a:solidFill>
          </a:endParaRPr>
        </a:p>
      </dgm:t>
    </dgm:pt>
    <dgm:pt modelId="{42D29114-BD86-41A3-982C-FCED8FD8A0FE}" type="sibTrans" cxnId="{4E25FC62-7FCF-4DDA-98B9-C818DD4E6BB6}">
      <dgm:prSet/>
      <dgm:spPr/>
      <dgm:t>
        <a:bodyPr/>
        <a:lstStyle/>
        <a:p>
          <a:endParaRPr lang="es-MX" sz="2800">
            <a:solidFill>
              <a:schemeClr val="tx1"/>
            </a:solidFill>
          </a:endParaRPr>
        </a:p>
      </dgm:t>
    </dgm:pt>
    <dgm:pt modelId="{5C48AD7E-6485-48E3-92CE-418A53C50646}">
      <dgm:prSet phldrT="[Texto]" custT="1"/>
      <dgm:spPr/>
      <dgm:t>
        <a:bodyPr/>
        <a:lstStyle/>
        <a:p>
          <a:r>
            <a:rPr lang="es-MX" sz="1000" dirty="0">
              <a:solidFill>
                <a:schemeClr val="tx1"/>
              </a:solidFill>
            </a:rPr>
            <a:t>2.1 Fuentes dependientes e independientes</a:t>
          </a:r>
        </a:p>
        <a:p>
          <a:r>
            <a:rPr lang="es-MX" sz="1000" dirty="0">
              <a:solidFill>
                <a:schemeClr val="tx1"/>
              </a:solidFill>
            </a:rPr>
            <a:t>2.2 Transformación de fuentes</a:t>
          </a:r>
        </a:p>
        <a:p>
          <a:r>
            <a:rPr lang="es-MX" sz="1000" dirty="0">
              <a:solidFill>
                <a:schemeClr val="tx1"/>
              </a:solidFill>
            </a:rPr>
            <a:t>2.3 Análisis de nodos </a:t>
          </a:r>
        </a:p>
        <a:p>
          <a:r>
            <a:rPr lang="es-MX" sz="1000" dirty="0">
              <a:solidFill>
                <a:schemeClr val="tx1"/>
              </a:solidFill>
            </a:rPr>
            <a:t>2.4 Análisis de mallas </a:t>
          </a:r>
        </a:p>
        <a:p>
          <a:r>
            <a:rPr lang="es-MX" sz="1000" dirty="0">
              <a:solidFill>
                <a:schemeClr val="tx1"/>
              </a:solidFill>
            </a:rPr>
            <a:t>2.5 Linealidad y superposición </a:t>
          </a:r>
        </a:p>
        <a:p>
          <a:r>
            <a:rPr lang="es-MX" sz="1000" dirty="0">
              <a:solidFill>
                <a:schemeClr val="tx1"/>
              </a:solidFill>
            </a:rPr>
            <a:t>2.6 Teorema de </a:t>
          </a:r>
          <a:r>
            <a:rPr lang="es-MX" sz="1000" dirty="0" err="1">
              <a:solidFill>
                <a:schemeClr val="tx1"/>
              </a:solidFill>
            </a:rPr>
            <a:t>Thevenin</a:t>
          </a:r>
          <a:endParaRPr lang="es-MX" sz="1000" dirty="0">
            <a:solidFill>
              <a:schemeClr val="tx1"/>
            </a:solidFill>
          </a:endParaRPr>
        </a:p>
        <a:p>
          <a:r>
            <a:rPr lang="es-MX" sz="1000" dirty="0">
              <a:solidFill>
                <a:schemeClr val="tx1"/>
              </a:solidFill>
            </a:rPr>
            <a:t>2.7 Teorema de Norton</a:t>
          </a:r>
        </a:p>
        <a:p>
          <a:r>
            <a:rPr lang="es-MX" sz="1000" dirty="0">
              <a:solidFill>
                <a:schemeClr val="tx1"/>
              </a:solidFill>
            </a:rPr>
            <a:t>2.8 Máxima transferencia de potencia</a:t>
          </a:r>
        </a:p>
        <a:p>
          <a:r>
            <a:rPr lang="es-MX" sz="1000" dirty="0">
              <a:solidFill>
                <a:schemeClr val="tx1"/>
              </a:solidFill>
            </a:rPr>
            <a:t>2.9 Capacitancia e Inductancia.</a:t>
          </a:r>
        </a:p>
      </dgm:t>
    </dgm:pt>
    <dgm:pt modelId="{F192074E-4996-4EB3-9686-ED421AF9BE9B}" type="parTrans" cxnId="{AD8CC59E-3160-4EAF-9728-32763F850DA5}">
      <dgm:prSet/>
      <dgm:spPr/>
      <dgm:t>
        <a:bodyPr/>
        <a:lstStyle/>
        <a:p>
          <a:endParaRPr lang="es-MX" sz="2800">
            <a:solidFill>
              <a:schemeClr val="tx1"/>
            </a:solidFill>
          </a:endParaRPr>
        </a:p>
      </dgm:t>
    </dgm:pt>
    <dgm:pt modelId="{3EEBFCE2-BAE8-4779-98B2-7BF2A84F5A22}" type="sibTrans" cxnId="{AD8CC59E-3160-4EAF-9728-32763F850DA5}">
      <dgm:prSet/>
      <dgm:spPr/>
      <dgm:t>
        <a:bodyPr/>
        <a:lstStyle/>
        <a:p>
          <a:endParaRPr lang="es-MX" sz="2800">
            <a:solidFill>
              <a:schemeClr val="tx1"/>
            </a:solidFill>
          </a:endParaRPr>
        </a:p>
      </dgm:t>
    </dgm:pt>
    <dgm:pt modelId="{E547D2E6-4CEB-4454-B9E5-FF9B94E81176}">
      <dgm:prSet phldrT="[Texto]" custT="1"/>
      <dgm:spPr/>
      <dgm:t>
        <a:bodyPr/>
        <a:lstStyle/>
        <a:p>
          <a:r>
            <a:rPr lang="es-MX" sz="1000" b="1" kern="1200" dirty="0">
              <a:solidFill>
                <a:schemeClr val="tx1"/>
              </a:solidFill>
            </a:rPr>
            <a:t>2.1 Fuentes dependientes e independientes</a:t>
          </a:r>
        </a:p>
        <a:p>
          <a:r>
            <a:rPr lang="es-MX" sz="1000" b="1" kern="1200" dirty="0">
              <a:solidFill>
                <a:schemeClr val="tx1"/>
              </a:solidFill>
            </a:rPr>
            <a:t>2.2 Transformación de fuentes</a:t>
          </a:r>
        </a:p>
        <a:p>
          <a:r>
            <a:rPr lang="es-MX" sz="1000" b="1" kern="1200" dirty="0">
              <a:solidFill>
                <a:prstClr val="black"/>
              </a:solidFill>
              <a:latin typeface="Calibri" panose="020F0502020204030204"/>
              <a:ea typeface="+mn-ea"/>
              <a:cs typeface="+mn-cs"/>
            </a:rPr>
            <a:t>2.3 Análisis de nodos </a:t>
          </a:r>
        </a:p>
        <a:p>
          <a:r>
            <a:rPr lang="es-MX" sz="1000" b="1" kern="1200" dirty="0">
              <a:solidFill>
                <a:prstClr val="black"/>
              </a:solidFill>
              <a:latin typeface="Calibri" panose="020F0502020204030204"/>
              <a:ea typeface="+mn-ea"/>
              <a:cs typeface="+mn-cs"/>
            </a:rPr>
            <a:t>2.4 Análisis de mallas </a:t>
          </a:r>
        </a:p>
        <a:p>
          <a:r>
            <a:rPr lang="es-MX" sz="1000" b="1" kern="1200" dirty="0">
              <a:solidFill>
                <a:schemeClr val="tx1"/>
              </a:solidFill>
            </a:rPr>
            <a:t>2.5 Linealidad y superposición </a:t>
          </a:r>
        </a:p>
        <a:p>
          <a:r>
            <a:rPr lang="es-MX" sz="1000" b="1" kern="1200" dirty="0">
              <a:solidFill>
                <a:schemeClr val="tx1"/>
              </a:solidFill>
            </a:rPr>
            <a:t>2.6 Teorema de Thévenin</a:t>
          </a:r>
        </a:p>
      </dgm:t>
    </dgm:pt>
    <dgm:pt modelId="{0027AC53-F8E6-4BFC-830C-3E4C43687608}" type="parTrans" cxnId="{76CF658B-8086-473E-885E-5AFEA02309AB}">
      <dgm:prSet/>
      <dgm:spPr/>
      <dgm:t>
        <a:bodyPr/>
        <a:lstStyle/>
        <a:p>
          <a:endParaRPr lang="es-MX" sz="2800">
            <a:solidFill>
              <a:schemeClr val="tx1"/>
            </a:solidFill>
          </a:endParaRPr>
        </a:p>
      </dgm:t>
    </dgm:pt>
    <dgm:pt modelId="{268CACDA-CC24-46EB-8E97-8549B74F816A}" type="sibTrans" cxnId="{76CF658B-8086-473E-885E-5AFEA02309AB}">
      <dgm:prSet/>
      <dgm:spPr/>
      <dgm:t>
        <a:bodyPr/>
        <a:lstStyle/>
        <a:p>
          <a:endParaRPr lang="es-MX" sz="2800">
            <a:solidFill>
              <a:schemeClr val="tx1"/>
            </a:solidFill>
          </a:endParaRPr>
        </a:p>
      </dgm:t>
    </dgm:pt>
    <dgm:pt modelId="{90C34A0F-9395-4480-B848-21252E64BC7F}" type="pres">
      <dgm:prSet presAssocID="{2DA0C084-25D1-48FD-9853-9F02CFBD54AF}" presName="rootnode" presStyleCnt="0">
        <dgm:presLayoutVars>
          <dgm:chMax/>
          <dgm:chPref/>
          <dgm:dir/>
          <dgm:animLvl val="lvl"/>
        </dgm:presLayoutVars>
      </dgm:prSet>
      <dgm:spPr/>
    </dgm:pt>
    <dgm:pt modelId="{FAA68EA5-87D4-4BEA-8AB4-BD831DDFBD02}" type="pres">
      <dgm:prSet presAssocID="{5BBA7749-9D76-4AA7-BA51-5A9278C0FF36}" presName="composite" presStyleCnt="0"/>
      <dgm:spPr/>
    </dgm:pt>
    <dgm:pt modelId="{2BAE583C-6440-43AC-B6F9-98F7972FA2EA}" type="pres">
      <dgm:prSet presAssocID="{5BBA7749-9D76-4AA7-BA51-5A9278C0FF36}" presName="bentUpArrow1" presStyleLbl="alignImgPlace1" presStyleIdx="0" presStyleCnt="2"/>
      <dgm:spPr/>
    </dgm:pt>
    <dgm:pt modelId="{F60EBE75-CE18-43D3-AA5E-9800B67265F1}" type="pres">
      <dgm:prSet presAssocID="{5BBA7749-9D76-4AA7-BA51-5A9278C0FF36}" presName="ParentText" presStyleLbl="node1" presStyleIdx="0" presStyleCnt="3" custScaleX="128633" custLinFactNeighborX="-23109" custLinFactNeighborY="-1751">
        <dgm:presLayoutVars>
          <dgm:chMax val="1"/>
          <dgm:chPref val="1"/>
          <dgm:bulletEnabled val="1"/>
        </dgm:presLayoutVars>
      </dgm:prSet>
      <dgm:spPr/>
    </dgm:pt>
    <dgm:pt modelId="{A185FC1B-A616-4737-B029-F6EBD5D7184F}" type="pres">
      <dgm:prSet presAssocID="{5BBA7749-9D76-4AA7-BA51-5A9278C0FF36}" presName="ChildText" presStyleLbl="revTx" presStyleIdx="0" presStyleCnt="2">
        <dgm:presLayoutVars>
          <dgm:chMax val="0"/>
          <dgm:chPref val="0"/>
          <dgm:bulletEnabled val="1"/>
        </dgm:presLayoutVars>
      </dgm:prSet>
      <dgm:spPr/>
    </dgm:pt>
    <dgm:pt modelId="{CEF015A1-8FE9-444F-9D93-51B251EF1AFB}" type="pres">
      <dgm:prSet presAssocID="{42D29114-BD86-41A3-982C-FCED8FD8A0FE}" presName="sibTrans" presStyleCnt="0"/>
      <dgm:spPr/>
    </dgm:pt>
    <dgm:pt modelId="{4572D6CC-ACA5-4CD3-A137-261EB7144CC3}" type="pres">
      <dgm:prSet presAssocID="{5C48AD7E-6485-48E3-92CE-418A53C50646}" presName="composite" presStyleCnt="0"/>
      <dgm:spPr/>
    </dgm:pt>
    <dgm:pt modelId="{94E37965-3CD5-4376-B88B-ACF35FCEAA1F}" type="pres">
      <dgm:prSet presAssocID="{5C48AD7E-6485-48E3-92CE-418A53C50646}" presName="bentUpArrow1" presStyleLbl="alignImgPlace1" presStyleIdx="1" presStyleCnt="2"/>
      <dgm:spPr/>
    </dgm:pt>
    <dgm:pt modelId="{5B7F7894-28CC-48FE-BD29-3F5FAE432D51}" type="pres">
      <dgm:prSet presAssocID="{5C48AD7E-6485-48E3-92CE-418A53C50646}" presName="ParentText" presStyleLbl="node1" presStyleIdx="1" presStyleCnt="3" custScaleX="170822" custScaleY="123174" custLinFactNeighborX="-2277" custLinFactNeighborY="-3904">
        <dgm:presLayoutVars>
          <dgm:chMax val="1"/>
          <dgm:chPref val="1"/>
          <dgm:bulletEnabled val="1"/>
        </dgm:presLayoutVars>
      </dgm:prSet>
      <dgm:spPr/>
    </dgm:pt>
    <dgm:pt modelId="{A87F0824-BABE-4EE4-8B82-0019D4BACCDC}" type="pres">
      <dgm:prSet presAssocID="{5C48AD7E-6485-48E3-92CE-418A53C50646}" presName="ChildText" presStyleLbl="revTx" presStyleIdx="1" presStyleCnt="2">
        <dgm:presLayoutVars>
          <dgm:chMax val="0"/>
          <dgm:chPref val="0"/>
          <dgm:bulletEnabled val="1"/>
        </dgm:presLayoutVars>
      </dgm:prSet>
      <dgm:spPr/>
    </dgm:pt>
    <dgm:pt modelId="{285C8317-435D-4ED7-9540-EC8128456AAA}" type="pres">
      <dgm:prSet presAssocID="{3EEBFCE2-BAE8-4779-98B2-7BF2A84F5A22}" presName="sibTrans" presStyleCnt="0"/>
      <dgm:spPr/>
    </dgm:pt>
    <dgm:pt modelId="{8ECEECC4-E014-4A83-8D58-7F8D7524228F}" type="pres">
      <dgm:prSet presAssocID="{E547D2E6-4CEB-4454-B9E5-FF9B94E81176}" presName="composite" presStyleCnt="0"/>
      <dgm:spPr/>
    </dgm:pt>
    <dgm:pt modelId="{658E7F59-9CB7-48FC-9D21-35ECD27620B2}" type="pres">
      <dgm:prSet presAssocID="{E547D2E6-4CEB-4454-B9E5-FF9B94E81176}" presName="ParentText" presStyleLbl="node1" presStyleIdx="2" presStyleCnt="3" custScaleX="147761" custLinFactNeighborX="69625" custLinFactNeighborY="1751">
        <dgm:presLayoutVars>
          <dgm:chMax val="1"/>
          <dgm:chPref val="1"/>
          <dgm:bulletEnabled val="1"/>
        </dgm:presLayoutVars>
      </dgm:prSet>
      <dgm:spPr/>
    </dgm:pt>
  </dgm:ptLst>
  <dgm:cxnLst>
    <dgm:cxn modelId="{B44A4140-54D4-4FFB-86D9-36E156288A79}" type="presOf" srcId="{5BBA7749-9D76-4AA7-BA51-5A9278C0FF36}" destId="{F60EBE75-CE18-43D3-AA5E-9800B67265F1}" srcOrd="0" destOrd="0" presId="urn:microsoft.com/office/officeart/2005/8/layout/StepDownProcess"/>
    <dgm:cxn modelId="{4E25FC62-7FCF-4DDA-98B9-C818DD4E6BB6}" srcId="{2DA0C084-25D1-48FD-9853-9F02CFBD54AF}" destId="{5BBA7749-9D76-4AA7-BA51-5A9278C0FF36}" srcOrd="0" destOrd="0" parTransId="{D74CEDF3-73E7-49D3-8A07-C98E2C78DB8D}" sibTransId="{42D29114-BD86-41A3-982C-FCED8FD8A0FE}"/>
    <dgm:cxn modelId="{27D1CF52-9CA4-41A7-98D7-56F6C8D665F6}" type="presOf" srcId="{2DA0C084-25D1-48FD-9853-9F02CFBD54AF}" destId="{90C34A0F-9395-4480-B848-21252E64BC7F}" srcOrd="0" destOrd="0" presId="urn:microsoft.com/office/officeart/2005/8/layout/StepDownProcess"/>
    <dgm:cxn modelId="{02454C7E-73B6-4FC5-B51B-27AEF4F09157}" type="presOf" srcId="{5C48AD7E-6485-48E3-92CE-418A53C50646}" destId="{5B7F7894-28CC-48FE-BD29-3F5FAE432D51}" srcOrd="0" destOrd="0" presId="urn:microsoft.com/office/officeart/2005/8/layout/StepDownProcess"/>
    <dgm:cxn modelId="{76CF658B-8086-473E-885E-5AFEA02309AB}" srcId="{2DA0C084-25D1-48FD-9853-9F02CFBD54AF}" destId="{E547D2E6-4CEB-4454-B9E5-FF9B94E81176}" srcOrd="2" destOrd="0" parTransId="{0027AC53-F8E6-4BFC-830C-3E4C43687608}" sibTransId="{268CACDA-CC24-46EB-8E97-8549B74F816A}"/>
    <dgm:cxn modelId="{AD8CC59E-3160-4EAF-9728-32763F850DA5}" srcId="{2DA0C084-25D1-48FD-9853-9F02CFBD54AF}" destId="{5C48AD7E-6485-48E3-92CE-418A53C50646}" srcOrd="1" destOrd="0" parTransId="{F192074E-4996-4EB3-9686-ED421AF9BE9B}" sibTransId="{3EEBFCE2-BAE8-4779-98B2-7BF2A84F5A22}"/>
    <dgm:cxn modelId="{DDECE3C7-986B-4CC6-8032-48B972F1F902}" type="presOf" srcId="{E547D2E6-4CEB-4454-B9E5-FF9B94E81176}" destId="{658E7F59-9CB7-48FC-9D21-35ECD27620B2}" srcOrd="0" destOrd="0" presId="urn:microsoft.com/office/officeart/2005/8/layout/StepDownProcess"/>
    <dgm:cxn modelId="{E115254C-07C7-4477-A734-BE6FE3D79600}" type="presParOf" srcId="{90C34A0F-9395-4480-B848-21252E64BC7F}" destId="{FAA68EA5-87D4-4BEA-8AB4-BD831DDFBD02}" srcOrd="0" destOrd="0" presId="urn:microsoft.com/office/officeart/2005/8/layout/StepDownProcess"/>
    <dgm:cxn modelId="{A57DAAC2-606F-4104-89E1-C730C0B8FA35}" type="presParOf" srcId="{FAA68EA5-87D4-4BEA-8AB4-BD831DDFBD02}" destId="{2BAE583C-6440-43AC-B6F9-98F7972FA2EA}" srcOrd="0" destOrd="0" presId="urn:microsoft.com/office/officeart/2005/8/layout/StepDownProcess"/>
    <dgm:cxn modelId="{2B2BCC07-423D-40C7-B19B-5A8F4B9A04EF}" type="presParOf" srcId="{FAA68EA5-87D4-4BEA-8AB4-BD831DDFBD02}" destId="{F60EBE75-CE18-43D3-AA5E-9800B67265F1}" srcOrd="1" destOrd="0" presId="urn:microsoft.com/office/officeart/2005/8/layout/StepDownProcess"/>
    <dgm:cxn modelId="{2157DE51-2D74-4511-9627-09334B510814}" type="presParOf" srcId="{FAA68EA5-87D4-4BEA-8AB4-BD831DDFBD02}" destId="{A185FC1B-A616-4737-B029-F6EBD5D7184F}" srcOrd="2" destOrd="0" presId="urn:microsoft.com/office/officeart/2005/8/layout/StepDownProcess"/>
    <dgm:cxn modelId="{0FA419F0-45D8-4F95-B209-680CBDD6CA19}" type="presParOf" srcId="{90C34A0F-9395-4480-B848-21252E64BC7F}" destId="{CEF015A1-8FE9-444F-9D93-51B251EF1AFB}" srcOrd="1" destOrd="0" presId="urn:microsoft.com/office/officeart/2005/8/layout/StepDownProcess"/>
    <dgm:cxn modelId="{40BFA4ED-6791-4E8A-A044-BCDCA3C67D44}" type="presParOf" srcId="{90C34A0F-9395-4480-B848-21252E64BC7F}" destId="{4572D6CC-ACA5-4CD3-A137-261EB7144CC3}" srcOrd="2" destOrd="0" presId="urn:microsoft.com/office/officeart/2005/8/layout/StepDownProcess"/>
    <dgm:cxn modelId="{D4E93263-0D34-4945-9ACA-9956FF12E9AA}" type="presParOf" srcId="{4572D6CC-ACA5-4CD3-A137-261EB7144CC3}" destId="{94E37965-3CD5-4376-B88B-ACF35FCEAA1F}" srcOrd="0" destOrd="0" presId="urn:microsoft.com/office/officeart/2005/8/layout/StepDownProcess"/>
    <dgm:cxn modelId="{008F4034-A944-444B-8B81-685876F227FB}" type="presParOf" srcId="{4572D6CC-ACA5-4CD3-A137-261EB7144CC3}" destId="{5B7F7894-28CC-48FE-BD29-3F5FAE432D51}" srcOrd="1" destOrd="0" presId="urn:microsoft.com/office/officeart/2005/8/layout/StepDownProcess"/>
    <dgm:cxn modelId="{EC3A8A2A-9C70-4DE2-930C-F8CD088036C4}" type="presParOf" srcId="{4572D6CC-ACA5-4CD3-A137-261EB7144CC3}" destId="{A87F0824-BABE-4EE4-8B82-0019D4BACCDC}" srcOrd="2" destOrd="0" presId="urn:microsoft.com/office/officeart/2005/8/layout/StepDownProcess"/>
    <dgm:cxn modelId="{F488DC38-31F7-4B76-BE47-8CB6C968C4DD}" type="presParOf" srcId="{90C34A0F-9395-4480-B848-21252E64BC7F}" destId="{285C8317-435D-4ED7-9540-EC8128456AAA}" srcOrd="3" destOrd="0" presId="urn:microsoft.com/office/officeart/2005/8/layout/StepDownProcess"/>
    <dgm:cxn modelId="{DC75EE43-76D5-452F-8936-4B76F2383198}" type="presParOf" srcId="{90C34A0F-9395-4480-B848-21252E64BC7F}" destId="{8ECEECC4-E014-4A83-8D58-7F8D7524228F}" srcOrd="4" destOrd="0" presId="urn:microsoft.com/office/officeart/2005/8/layout/StepDownProcess"/>
    <dgm:cxn modelId="{B3C44BBC-07BA-47F5-97AB-7025C6A586EF}" type="presParOf" srcId="{8ECEECC4-E014-4A83-8D58-7F8D7524228F}" destId="{658E7F59-9CB7-48FC-9D21-35ECD27620B2}" srcOrd="0" destOrd="0" presId="urn:microsoft.com/office/officeart/2005/8/layout/StepDown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AE583C-6440-43AC-B6F9-98F7972FA2EA}">
      <dsp:nvSpPr>
        <dsp:cNvPr id="0" name=""/>
        <dsp:cNvSpPr/>
      </dsp:nvSpPr>
      <dsp:spPr>
        <a:xfrm rot="5400000">
          <a:off x="1108404" y="1320271"/>
          <a:ext cx="1169262" cy="1331163"/>
        </a:xfrm>
        <a:prstGeom prst="bentUpArrow">
          <a:avLst>
            <a:gd name="adj1" fmla="val 32840"/>
            <a:gd name="adj2" fmla="val 25000"/>
            <a:gd name="adj3" fmla="val 35780"/>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60EBE75-CE18-43D3-AA5E-9800B67265F1}">
      <dsp:nvSpPr>
        <dsp:cNvPr id="0" name=""/>
        <dsp:cNvSpPr/>
      </dsp:nvSpPr>
      <dsp:spPr>
        <a:xfrm>
          <a:off x="61956" y="0"/>
          <a:ext cx="2531946" cy="1377780"/>
        </a:xfrm>
        <a:prstGeom prst="roundRect">
          <a:avLst>
            <a:gd name="adj" fmla="val 166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s-MX" sz="1000" kern="1200" dirty="0">
              <a:solidFill>
                <a:schemeClr val="tx1"/>
              </a:solidFill>
            </a:rPr>
            <a:t>Unidad 2. Métodos de análisis y teoremas de circuitos eléctricos de C.D </a:t>
          </a:r>
        </a:p>
      </dsp:txBody>
      <dsp:txXfrm>
        <a:off x="129226" y="67270"/>
        <a:ext cx="2397406" cy="1243240"/>
      </dsp:txXfrm>
    </dsp:sp>
    <dsp:sp modelId="{A185FC1B-A616-4737-B029-F6EBD5D7184F}">
      <dsp:nvSpPr>
        <dsp:cNvPr id="0" name=""/>
        <dsp:cNvSpPr/>
      </dsp:nvSpPr>
      <dsp:spPr>
        <a:xfrm>
          <a:off x="2766970" y="155524"/>
          <a:ext cx="1431589" cy="1113582"/>
        </a:xfrm>
        <a:prstGeom prst="rect">
          <a:avLst/>
        </a:prstGeom>
        <a:noFill/>
        <a:ln>
          <a:noFill/>
        </a:ln>
        <a:effectLst/>
      </dsp:spPr>
      <dsp:style>
        <a:lnRef idx="0">
          <a:scrgbClr r="0" g="0" b="0"/>
        </a:lnRef>
        <a:fillRef idx="0">
          <a:scrgbClr r="0" g="0" b="0"/>
        </a:fillRef>
        <a:effectRef idx="0">
          <a:scrgbClr r="0" g="0" b="0"/>
        </a:effectRef>
        <a:fontRef idx="minor"/>
      </dsp:style>
    </dsp:sp>
    <dsp:sp modelId="{94E37965-3CD5-4376-B88B-ACF35FCEAA1F}">
      <dsp:nvSpPr>
        <dsp:cNvPr id="0" name=""/>
        <dsp:cNvSpPr/>
      </dsp:nvSpPr>
      <dsp:spPr>
        <a:xfrm rot="5400000">
          <a:off x="3290851" y="3027617"/>
          <a:ext cx="1169262" cy="1331163"/>
        </a:xfrm>
        <a:prstGeom prst="bentUpArrow">
          <a:avLst>
            <a:gd name="adj1" fmla="val 32840"/>
            <a:gd name="adj2" fmla="val 25000"/>
            <a:gd name="adj3" fmla="val 35780"/>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B7F7894-28CC-48FE-BD29-3F5FAE432D51}">
      <dsp:nvSpPr>
        <dsp:cNvPr id="0" name=""/>
        <dsp:cNvSpPr/>
      </dsp:nvSpPr>
      <dsp:spPr>
        <a:xfrm>
          <a:off x="2239237" y="1518035"/>
          <a:ext cx="3362373" cy="1697067"/>
        </a:xfrm>
        <a:prstGeom prst="roundRect">
          <a:avLst>
            <a:gd name="adj" fmla="val 166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s-MX" sz="1000" kern="1200" dirty="0">
              <a:solidFill>
                <a:schemeClr val="tx1"/>
              </a:solidFill>
            </a:rPr>
            <a:t>2.1 Fuentes dependientes e independientes</a:t>
          </a:r>
        </a:p>
        <a:p>
          <a:pPr marL="0" lvl="0" indent="0" algn="ctr" defTabSz="444500">
            <a:lnSpc>
              <a:spcPct val="90000"/>
            </a:lnSpc>
            <a:spcBef>
              <a:spcPct val="0"/>
            </a:spcBef>
            <a:spcAft>
              <a:spcPct val="35000"/>
            </a:spcAft>
            <a:buNone/>
          </a:pPr>
          <a:r>
            <a:rPr lang="es-MX" sz="1000" kern="1200" dirty="0">
              <a:solidFill>
                <a:schemeClr val="tx1"/>
              </a:solidFill>
            </a:rPr>
            <a:t>2.2 Transformación de fuentes</a:t>
          </a:r>
        </a:p>
        <a:p>
          <a:pPr marL="0" lvl="0" indent="0" algn="ctr" defTabSz="444500">
            <a:lnSpc>
              <a:spcPct val="90000"/>
            </a:lnSpc>
            <a:spcBef>
              <a:spcPct val="0"/>
            </a:spcBef>
            <a:spcAft>
              <a:spcPct val="35000"/>
            </a:spcAft>
            <a:buNone/>
          </a:pPr>
          <a:r>
            <a:rPr lang="es-MX" sz="1000" kern="1200" dirty="0">
              <a:solidFill>
                <a:schemeClr val="tx1"/>
              </a:solidFill>
            </a:rPr>
            <a:t>2.3 Análisis de nodos </a:t>
          </a:r>
        </a:p>
        <a:p>
          <a:pPr marL="0" lvl="0" indent="0" algn="ctr" defTabSz="444500">
            <a:lnSpc>
              <a:spcPct val="90000"/>
            </a:lnSpc>
            <a:spcBef>
              <a:spcPct val="0"/>
            </a:spcBef>
            <a:spcAft>
              <a:spcPct val="35000"/>
            </a:spcAft>
            <a:buNone/>
          </a:pPr>
          <a:r>
            <a:rPr lang="es-MX" sz="1000" kern="1200" dirty="0">
              <a:solidFill>
                <a:schemeClr val="tx1"/>
              </a:solidFill>
            </a:rPr>
            <a:t>2.4 Análisis de mallas </a:t>
          </a:r>
        </a:p>
        <a:p>
          <a:pPr marL="0" lvl="0" indent="0" algn="ctr" defTabSz="444500">
            <a:lnSpc>
              <a:spcPct val="90000"/>
            </a:lnSpc>
            <a:spcBef>
              <a:spcPct val="0"/>
            </a:spcBef>
            <a:spcAft>
              <a:spcPct val="35000"/>
            </a:spcAft>
            <a:buNone/>
          </a:pPr>
          <a:r>
            <a:rPr lang="es-MX" sz="1000" kern="1200" dirty="0">
              <a:solidFill>
                <a:schemeClr val="tx1"/>
              </a:solidFill>
            </a:rPr>
            <a:t>2.5 Linealidad y superposición </a:t>
          </a:r>
        </a:p>
        <a:p>
          <a:pPr marL="0" lvl="0" indent="0" algn="ctr" defTabSz="444500">
            <a:lnSpc>
              <a:spcPct val="90000"/>
            </a:lnSpc>
            <a:spcBef>
              <a:spcPct val="0"/>
            </a:spcBef>
            <a:spcAft>
              <a:spcPct val="35000"/>
            </a:spcAft>
            <a:buNone/>
          </a:pPr>
          <a:r>
            <a:rPr lang="es-MX" sz="1000" kern="1200" dirty="0">
              <a:solidFill>
                <a:schemeClr val="tx1"/>
              </a:solidFill>
            </a:rPr>
            <a:t>2.6 Teorema de </a:t>
          </a:r>
          <a:r>
            <a:rPr lang="es-MX" sz="1000" kern="1200" dirty="0" err="1">
              <a:solidFill>
                <a:schemeClr val="tx1"/>
              </a:solidFill>
            </a:rPr>
            <a:t>Thevenin</a:t>
          </a:r>
          <a:endParaRPr lang="es-MX" sz="1000" kern="1200" dirty="0">
            <a:solidFill>
              <a:schemeClr val="tx1"/>
            </a:solidFill>
          </a:endParaRPr>
        </a:p>
        <a:p>
          <a:pPr marL="0" lvl="0" indent="0" algn="ctr" defTabSz="444500">
            <a:lnSpc>
              <a:spcPct val="90000"/>
            </a:lnSpc>
            <a:spcBef>
              <a:spcPct val="0"/>
            </a:spcBef>
            <a:spcAft>
              <a:spcPct val="35000"/>
            </a:spcAft>
            <a:buNone/>
          </a:pPr>
          <a:r>
            <a:rPr lang="es-MX" sz="1000" kern="1200" dirty="0">
              <a:solidFill>
                <a:schemeClr val="tx1"/>
              </a:solidFill>
            </a:rPr>
            <a:t>2.7 Teorema de Norton</a:t>
          </a:r>
        </a:p>
        <a:p>
          <a:pPr marL="0" lvl="0" indent="0" algn="ctr" defTabSz="444500">
            <a:lnSpc>
              <a:spcPct val="90000"/>
            </a:lnSpc>
            <a:spcBef>
              <a:spcPct val="0"/>
            </a:spcBef>
            <a:spcAft>
              <a:spcPct val="35000"/>
            </a:spcAft>
            <a:buNone/>
          </a:pPr>
          <a:r>
            <a:rPr lang="es-MX" sz="1000" kern="1200" dirty="0">
              <a:solidFill>
                <a:schemeClr val="tx1"/>
              </a:solidFill>
            </a:rPr>
            <a:t>2.8 Máxima transferencia de potencia</a:t>
          </a:r>
        </a:p>
        <a:p>
          <a:pPr marL="0" lvl="0" indent="0" algn="ctr" defTabSz="444500">
            <a:lnSpc>
              <a:spcPct val="90000"/>
            </a:lnSpc>
            <a:spcBef>
              <a:spcPct val="0"/>
            </a:spcBef>
            <a:spcAft>
              <a:spcPct val="35000"/>
            </a:spcAft>
            <a:buNone/>
          </a:pPr>
          <a:r>
            <a:rPr lang="es-MX" sz="1000" kern="1200" dirty="0">
              <a:solidFill>
                <a:schemeClr val="tx1"/>
              </a:solidFill>
            </a:rPr>
            <a:t>2.9 Capacitancia e Inductancia.</a:t>
          </a:r>
        </a:p>
      </dsp:txBody>
      <dsp:txXfrm>
        <a:off x="2322096" y="1600894"/>
        <a:ext cx="3196655" cy="1531349"/>
      </dsp:txXfrm>
    </dsp:sp>
    <dsp:sp modelId="{A87F0824-BABE-4EE4-8B82-0019D4BACCDC}">
      <dsp:nvSpPr>
        <dsp:cNvPr id="0" name=""/>
        <dsp:cNvSpPr/>
      </dsp:nvSpPr>
      <dsp:spPr>
        <a:xfrm>
          <a:off x="4949417" y="1862869"/>
          <a:ext cx="1431589" cy="1113582"/>
        </a:xfrm>
        <a:prstGeom prst="rect">
          <a:avLst/>
        </a:prstGeom>
        <a:noFill/>
        <a:ln>
          <a:noFill/>
        </a:ln>
        <a:effectLst/>
      </dsp:spPr>
      <dsp:style>
        <a:lnRef idx="0">
          <a:scrgbClr r="0" g="0" b="0"/>
        </a:lnRef>
        <a:fillRef idx="0">
          <a:scrgbClr r="0" g="0" b="0"/>
        </a:fillRef>
        <a:effectRef idx="0">
          <a:scrgbClr r="0" g="0" b="0"/>
        </a:effectRef>
        <a:fontRef idx="minor"/>
      </dsp:style>
    </dsp:sp>
    <dsp:sp modelId="{658E7F59-9CB7-48FC-9D21-35ECD27620B2}">
      <dsp:nvSpPr>
        <dsp:cNvPr id="0" name=""/>
        <dsp:cNvSpPr/>
      </dsp:nvSpPr>
      <dsp:spPr>
        <a:xfrm>
          <a:off x="4568112" y="3303290"/>
          <a:ext cx="2908452" cy="1377780"/>
        </a:xfrm>
        <a:prstGeom prst="roundRect">
          <a:avLst>
            <a:gd name="adj" fmla="val 166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s-MX" sz="1000" b="1" kern="1200" dirty="0">
              <a:solidFill>
                <a:schemeClr val="tx1"/>
              </a:solidFill>
            </a:rPr>
            <a:t>2.1 Fuentes dependientes e independientes</a:t>
          </a:r>
        </a:p>
        <a:p>
          <a:pPr marL="0" lvl="0" indent="0" algn="ctr" defTabSz="444500">
            <a:lnSpc>
              <a:spcPct val="90000"/>
            </a:lnSpc>
            <a:spcBef>
              <a:spcPct val="0"/>
            </a:spcBef>
            <a:spcAft>
              <a:spcPct val="35000"/>
            </a:spcAft>
            <a:buNone/>
          </a:pPr>
          <a:r>
            <a:rPr lang="es-MX" sz="1000" b="1" kern="1200" dirty="0">
              <a:solidFill>
                <a:schemeClr val="tx1"/>
              </a:solidFill>
            </a:rPr>
            <a:t>2.2 Transformación de fuentes</a:t>
          </a:r>
        </a:p>
        <a:p>
          <a:pPr marL="0" lvl="0" indent="0" algn="ctr" defTabSz="444500">
            <a:lnSpc>
              <a:spcPct val="90000"/>
            </a:lnSpc>
            <a:spcBef>
              <a:spcPct val="0"/>
            </a:spcBef>
            <a:spcAft>
              <a:spcPct val="35000"/>
            </a:spcAft>
            <a:buNone/>
          </a:pPr>
          <a:r>
            <a:rPr lang="es-MX" sz="1000" b="1" kern="1200" dirty="0">
              <a:solidFill>
                <a:prstClr val="black"/>
              </a:solidFill>
              <a:latin typeface="Calibri" panose="020F0502020204030204"/>
              <a:ea typeface="+mn-ea"/>
              <a:cs typeface="+mn-cs"/>
            </a:rPr>
            <a:t>2.3 Análisis de nodos </a:t>
          </a:r>
        </a:p>
        <a:p>
          <a:pPr marL="0" lvl="0" indent="0" algn="ctr" defTabSz="444500">
            <a:lnSpc>
              <a:spcPct val="90000"/>
            </a:lnSpc>
            <a:spcBef>
              <a:spcPct val="0"/>
            </a:spcBef>
            <a:spcAft>
              <a:spcPct val="35000"/>
            </a:spcAft>
            <a:buNone/>
          </a:pPr>
          <a:r>
            <a:rPr lang="es-MX" sz="1000" b="1" kern="1200" dirty="0">
              <a:solidFill>
                <a:prstClr val="black"/>
              </a:solidFill>
              <a:latin typeface="Calibri" panose="020F0502020204030204"/>
              <a:ea typeface="+mn-ea"/>
              <a:cs typeface="+mn-cs"/>
            </a:rPr>
            <a:t>2.4 Análisis de mallas </a:t>
          </a:r>
        </a:p>
        <a:p>
          <a:pPr marL="0" lvl="0" indent="0" algn="ctr" defTabSz="444500">
            <a:lnSpc>
              <a:spcPct val="90000"/>
            </a:lnSpc>
            <a:spcBef>
              <a:spcPct val="0"/>
            </a:spcBef>
            <a:spcAft>
              <a:spcPct val="35000"/>
            </a:spcAft>
            <a:buNone/>
          </a:pPr>
          <a:r>
            <a:rPr lang="es-MX" sz="1000" b="1" kern="1200" dirty="0">
              <a:solidFill>
                <a:schemeClr val="tx1"/>
              </a:solidFill>
            </a:rPr>
            <a:t>2.5 Linealidad y superposición </a:t>
          </a:r>
        </a:p>
        <a:p>
          <a:pPr marL="0" lvl="0" indent="0" algn="ctr" defTabSz="444500">
            <a:lnSpc>
              <a:spcPct val="90000"/>
            </a:lnSpc>
            <a:spcBef>
              <a:spcPct val="0"/>
            </a:spcBef>
            <a:spcAft>
              <a:spcPct val="35000"/>
            </a:spcAft>
            <a:buNone/>
          </a:pPr>
          <a:r>
            <a:rPr lang="es-MX" sz="1000" b="1" kern="1200" dirty="0">
              <a:solidFill>
                <a:schemeClr val="tx1"/>
              </a:solidFill>
            </a:rPr>
            <a:t>2.6 Teorema de Thévenin</a:t>
          </a:r>
        </a:p>
      </dsp:txBody>
      <dsp:txXfrm>
        <a:off x="4635382" y="3370560"/>
        <a:ext cx="2773912" cy="1243240"/>
      </dsp:txXfrm>
    </dsp:sp>
  </dsp:spTree>
</dsp:drawing>
</file>

<file path=ppt/diagrams/layout1.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985E40E-2D36-6B40-B94C-E1D7C50DE4D0}" type="datetimeFigureOut">
              <a:rPr lang="es-ES" smtClean="0"/>
              <a:t>27/09/2018</a:t>
            </a:fld>
            <a:endParaRPr lang="es-ES"/>
          </a:p>
        </p:txBody>
      </p:sp>
      <p:sp>
        <p:nvSpPr>
          <p:cNvPr id="4" name="Marcador de imagen d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6" name="Marcador de pie de pá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9E6F0D6-6552-DF4D-A969-BD0CE982FE06}" type="slidenum">
              <a:rPr lang="es-ES" smtClean="0"/>
              <a:t>‹Nº›</a:t>
            </a:fld>
            <a:endParaRPr lang="es-ES"/>
          </a:p>
        </p:txBody>
      </p:sp>
    </p:spTree>
    <p:extLst>
      <p:ext uri="{BB962C8B-B14F-4D97-AF65-F5344CB8AC3E}">
        <p14:creationId xmlns:p14="http://schemas.microsoft.com/office/powerpoint/2010/main" val="141492545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PORTADA</a:t>
            </a:r>
            <a:r>
              <a:rPr lang="es-ES" baseline="0" dirty="0"/>
              <a:t> 2 </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a:t>
            </a:fld>
            <a:endParaRPr lang="es-ES"/>
          </a:p>
        </p:txBody>
      </p:sp>
    </p:spTree>
    <p:extLst>
      <p:ext uri="{BB962C8B-B14F-4D97-AF65-F5344CB8AC3E}">
        <p14:creationId xmlns:p14="http://schemas.microsoft.com/office/powerpoint/2010/main" val="16569884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a:t>
            </a:fld>
            <a:endParaRPr lang="es-ES"/>
          </a:p>
        </p:txBody>
      </p:sp>
    </p:spTree>
    <p:extLst>
      <p:ext uri="{BB962C8B-B14F-4D97-AF65-F5344CB8AC3E}">
        <p14:creationId xmlns:p14="http://schemas.microsoft.com/office/powerpoint/2010/main" val="31557608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a:t>
            </a:fld>
            <a:endParaRPr lang="es-ES"/>
          </a:p>
        </p:txBody>
      </p:sp>
    </p:spTree>
    <p:extLst>
      <p:ext uri="{BB962C8B-B14F-4D97-AF65-F5344CB8AC3E}">
        <p14:creationId xmlns:p14="http://schemas.microsoft.com/office/powerpoint/2010/main" val="13972865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4</a:t>
            </a:fld>
            <a:endParaRPr lang="es-ES"/>
          </a:p>
        </p:txBody>
      </p:sp>
    </p:spTree>
    <p:extLst>
      <p:ext uri="{BB962C8B-B14F-4D97-AF65-F5344CB8AC3E}">
        <p14:creationId xmlns:p14="http://schemas.microsoft.com/office/powerpoint/2010/main" val="10336627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5</a:t>
            </a:fld>
            <a:endParaRPr lang="es-ES"/>
          </a:p>
        </p:txBody>
      </p:sp>
    </p:spTree>
    <p:extLst>
      <p:ext uri="{BB962C8B-B14F-4D97-AF65-F5344CB8AC3E}">
        <p14:creationId xmlns:p14="http://schemas.microsoft.com/office/powerpoint/2010/main" val="19060017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7</a:t>
            </a:fld>
            <a:endParaRPr lang="es-ES"/>
          </a:p>
        </p:txBody>
      </p:sp>
    </p:spTree>
    <p:extLst>
      <p:ext uri="{BB962C8B-B14F-4D97-AF65-F5344CB8AC3E}">
        <p14:creationId xmlns:p14="http://schemas.microsoft.com/office/powerpoint/2010/main" val="23815149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8</a:t>
            </a:fld>
            <a:endParaRPr lang="es-ES"/>
          </a:p>
        </p:txBody>
      </p:sp>
    </p:spTree>
    <p:extLst>
      <p:ext uri="{BB962C8B-B14F-4D97-AF65-F5344CB8AC3E}">
        <p14:creationId xmlns:p14="http://schemas.microsoft.com/office/powerpoint/2010/main" val="34180072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CONTRAPORTADA</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47</a:t>
            </a:fld>
            <a:endParaRPr lang="es-ES"/>
          </a:p>
        </p:txBody>
      </p:sp>
    </p:spTree>
    <p:extLst>
      <p:ext uri="{BB962C8B-B14F-4D97-AF65-F5344CB8AC3E}">
        <p14:creationId xmlns:p14="http://schemas.microsoft.com/office/powerpoint/2010/main" val="20783409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143000" y="1122363"/>
            <a:ext cx="6858000" cy="2387600"/>
          </a:xfrm>
        </p:spPr>
        <p:txBody>
          <a:bodyPr anchor="b"/>
          <a:lstStyle>
            <a:lvl1pPr algn="ctr">
              <a:defRPr sz="4500"/>
            </a:lvl1pPr>
          </a:lstStyle>
          <a:p>
            <a:r>
              <a:rPr lang="es-ES"/>
              <a:t>Haga clic para modificar el estilo de título del patrón</a:t>
            </a:r>
            <a:endParaRPr lang="es-MX"/>
          </a:p>
        </p:txBody>
      </p:sp>
      <p:sp>
        <p:nvSpPr>
          <p:cNvPr id="3" name="Subtítulo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s-ES"/>
              <a:t>Haga clic para modificar el estilo de subtítulo del patrón</a:t>
            </a:r>
            <a:endParaRPr lang="es-MX"/>
          </a:p>
        </p:txBody>
      </p:sp>
      <p:sp>
        <p:nvSpPr>
          <p:cNvPr id="4" name="Marcador de fecha 3"/>
          <p:cNvSpPr>
            <a:spLocks noGrp="1"/>
          </p:cNvSpPr>
          <p:nvPr>
            <p:ph type="dt" sz="half" idx="10"/>
          </p:nvPr>
        </p:nvSpPr>
        <p:spPr/>
        <p:txBody>
          <a:bodyPr/>
          <a:lstStyle/>
          <a:p>
            <a:fld id="{068DA5DE-CB02-F146-B8B0-A4C7E19A4A49}" type="datetimeFigureOut">
              <a:rPr lang="es-ES" smtClean="0"/>
              <a:t>27/09/2018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6296436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10"/>
          </p:nvPr>
        </p:nvSpPr>
        <p:spPr/>
        <p:txBody>
          <a:bodyPr/>
          <a:lstStyle/>
          <a:p>
            <a:fld id="{068DA5DE-CB02-F146-B8B0-A4C7E19A4A49}" type="datetimeFigureOut">
              <a:rPr lang="es-ES" smtClean="0"/>
              <a:t>27/09/2018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7574553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543675" y="365125"/>
            <a:ext cx="1971675" cy="5811838"/>
          </a:xfrm>
        </p:spPr>
        <p:txBody>
          <a:bodyPr vert="eaVert"/>
          <a:lstStyle/>
          <a:p>
            <a:r>
              <a:rPr lang="es-ES"/>
              <a:t>Haga clic para modificar el estilo de título del patrón</a:t>
            </a:r>
            <a:endParaRPr lang="es-MX"/>
          </a:p>
        </p:txBody>
      </p:sp>
      <p:sp>
        <p:nvSpPr>
          <p:cNvPr id="3" name="Marcador de texto vertical 2"/>
          <p:cNvSpPr>
            <a:spLocks noGrp="1"/>
          </p:cNvSpPr>
          <p:nvPr>
            <p:ph type="body" orient="vert" idx="1"/>
          </p:nvPr>
        </p:nvSpPr>
        <p:spPr>
          <a:xfrm>
            <a:off x="628650" y="365125"/>
            <a:ext cx="5800725" cy="5811838"/>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10"/>
          </p:nvPr>
        </p:nvSpPr>
        <p:spPr/>
        <p:txBody>
          <a:bodyPr/>
          <a:lstStyle/>
          <a:p>
            <a:fld id="{068DA5DE-CB02-F146-B8B0-A4C7E19A4A49}" type="datetimeFigureOut">
              <a:rPr lang="es-ES" smtClean="0"/>
              <a:t>27/09/2018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23011291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143000" y="1122363"/>
            <a:ext cx="6858000" cy="2387600"/>
          </a:xfrm>
        </p:spPr>
        <p:txBody>
          <a:bodyPr anchor="b"/>
          <a:lstStyle>
            <a:lvl1pPr algn="ctr">
              <a:defRPr sz="4500"/>
            </a:lvl1pPr>
          </a:lstStyle>
          <a:p>
            <a:r>
              <a:rPr lang="es-ES"/>
              <a:t>Haga clic para modificar el estilo de título del patrón</a:t>
            </a:r>
            <a:endParaRPr lang="es-MX"/>
          </a:p>
        </p:txBody>
      </p:sp>
      <p:sp>
        <p:nvSpPr>
          <p:cNvPr id="3" name="Subtítulo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s-ES"/>
              <a:t>Haga clic para modificar el estilo de subtítulo del patrón</a:t>
            </a:r>
            <a:endParaRPr lang="es-MX"/>
          </a:p>
        </p:txBody>
      </p:sp>
      <p:sp>
        <p:nvSpPr>
          <p:cNvPr id="4" name="Marcador de fecha 3"/>
          <p:cNvSpPr>
            <a:spLocks noGrp="1"/>
          </p:cNvSpPr>
          <p:nvPr>
            <p:ph type="dt" sz="half" idx="10"/>
          </p:nvPr>
        </p:nvSpPr>
        <p:spPr/>
        <p:txBody>
          <a:bodyPr/>
          <a:lstStyle/>
          <a:p>
            <a:fld id="{068DA5DE-CB02-F146-B8B0-A4C7E19A4A49}" type="datetimeFigureOut">
              <a:rPr lang="es-ES" smtClean="0"/>
              <a:t>27/09/2018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1266728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10"/>
          </p:nvPr>
        </p:nvSpPr>
        <p:spPr/>
        <p:txBody>
          <a:bodyPr/>
          <a:lstStyle/>
          <a:p>
            <a:fld id="{068DA5DE-CB02-F146-B8B0-A4C7E19A4A49}" type="datetimeFigureOut">
              <a:rPr lang="es-ES" smtClean="0"/>
              <a:t>27/09/2018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16878816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623888" y="1709739"/>
            <a:ext cx="7886700" cy="2852737"/>
          </a:xfrm>
        </p:spPr>
        <p:txBody>
          <a:bodyPr anchor="b"/>
          <a:lstStyle>
            <a:lvl1pPr>
              <a:defRPr sz="4500"/>
            </a:lvl1pPr>
          </a:lstStyle>
          <a:p>
            <a:r>
              <a:rPr lang="es-ES"/>
              <a:t>Haga clic para modificar el estilo de título del patrón</a:t>
            </a:r>
            <a:endParaRPr lang="es-MX"/>
          </a:p>
        </p:txBody>
      </p:sp>
      <p:sp>
        <p:nvSpPr>
          <p:cNvPr id="3" name="Marcador de texto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s-ES"/>
              <a:t>Haga clic para modificar el estilo de texto del patrón</a:t>
            </a:r>
          </a:p>
        </p:txBody>
      </p:sp>
      <p:sp>
        <p:nvSpPr>
          <p:cNvPr id="4" name="Marcador de fecha 3"/>
          <p:cNvSpPr>
            <a:spLocks noGrp="1"/>
          </p:cNvSpPr>
          <p:nvPr>
            <p:ph type="dt" sz="half" idx="10"/>
          </p:nvPr>
        </p:nvSpPr>
        <p:spPr/>
        <p:txBody>
          <a:bodyPr/>
          <a:lstStyle/>
          <a:p>
            <a:fld id="{068DA5DE-CB02-F146-B8B0-A4C7E19A4A49}" type="datetimeFigureOut">
              <a:rPr lang="es-ES" smtClean="0"/>
              <a:t>27/09/2018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10792863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contenido 2"/>
          <p:cNvSpPr>
            <a:spLocks noGrp="1"/>
          </p:cNvSpPr>
          <p:nvPr>
            <p:ph sz="half" idx="1"/>
          </p:nvPr>
        </p:nvSpPr>
        <p:spPr>
          <a:xfrm>
            <a:off x="628650" y="1825625"/>
            <a:ext cx="38862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contenido 3"/>
          <p:cNvSpPr>
            <a:spLocks noGrp="1"/>
          </p:cNvSpPr>
          <p:nvPr>
            <p:ph sz="half" idx="2"/>
          </p:nvPr>
        </p:nvSpPr>
        <p:spPr>
          <a:xfrm>
            <a:off x="4629150" y="1825625"/>
            <a:ext cx="38862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fecha 4"/>
          <p:cNvSpPr>
            <a:spLocks noGrp="1"/>
          </p:cNvSpPr>
          <p:nvPr>
            <p:ph type="dt" sz="half" idx="10"/>
          </p:nvPr>
        </p:nvSpPr>
        <p:spPr/>
        <p:txBody>
          <a:bodyPr/>
          <a:lstStyle/>
          <a:p>
            <a:fld id="{068DA5DE-CB02-F146-B8B0-A4C7E19A4A49}" type="datetimeFigureOut">
              <a:rPr lang="es-ES" smtClean="0"/>
              <a:t>27/09/2018</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267614600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629841" y="365126"/>
            <a:ext cx="7886700" cy="1325563"/>
          </a:xfrm>
        </p:spPr>
        <p:txBody>
          <a:bodyPr/>
          <a:lstStyle/>
          <a:p>
            <a:r>
              <a:rPr lang="es-ES"/>
              <a:t>Haga clic para modificar el estilo de título del patrón</a:t>
            </a:r>
            <a:endParaRPr lang="es-MX"/>
          </a:p>
        </p:txBody>
      </p:sp>
      <p:sp>
        <p:nvSpPr>
          <p:cNvPr id="3" name="Marcador de texto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el estilo de texto del patrón</a:t>
            </a:r>
          </a:p>
        </p:txBody>
      </p:sp>
      <p:sp>
        <p:nvSpPr>
          <p:cNvPr id="4" name="Marcador de contenido 3"/>
          <p:cNvSpPr>
            <a:spLocks noGrp="1"/>
          </p:cNvSpPr>
          <p:nvPr>
            <p:ph sz="half" idx="2"/>
          </p:nvPr>
        </p:nvSpPr>
        <p:spPr>
          <a:xfrm>
            <a:off x="629842" y="2505075"/>
            <a:ext cx="3868340"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texto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el estilo de texto del patrón</a:t>
            </a:r>
          </a:p>
        </p:txBody>
      </p:sp>
      <p:sp>
        <p:nvSpPr>
          <p:cNvPr id="6" name="Marcador de contenido 5"/>
          <p:cNvSpPr>
            <a:spLocks noGrp="1"/>
          </p:cNvSpPr>
          <p:nvPr>
            <p:ph sz="quarter" idx="4"/>
          </p:nvPr>
        </p:nvSpPr>
        <p:spPr>
          <a:xfrm>
            <a:off x="4629150" y="2505075"/>
            <a:ext cx="3887391"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Marcador de fecha 6"/>
          <p:cNvSpPr>
            <a:spLocks noGrp="1"/>
          </p:cNvSpPr>
          <p:nvPr>
            <p:ph type="dt" sz="half" idx="10"/>
          </p:nvPr>
        </p:nvSpPr>
        <p:spPr/>
        <p:txBody>
          <a:bodyPr/>
          <a:lstStyle/>
          <a:p>
            <a:fld id="{068DA5DE-CB02-F146-B8B0-A4C7E19A4A49}" type="datetimeFigureOut">
              <a:rPr lang="es-ES" smtClean="0"/>
              <a:t>27/09/2018</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103094538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fecha 2"/>
          <p:cNvSpPr>
            <a:spLocks noGrp="1"/>
          </p:cNvSpPr>
          <p:nvPr>
            <p:ph type="dt" sz="half" idx="10"/>
          </p:nvPr>
        </p:nvSpPr>
        <p:spPr/>
        <p:txBody>
          <a:bodyPr/>
          <a:lstStyle/>
          <a:p>
            <a:fld id="{068DA5DE-CB02-F146-B8B0-A4C7E19A4A49}" type="datetimeFigureOut">
              <a:rPr lang="es-ES" smtClean="0"/>
              <a:t>27/09/2018</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64933968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068DA5DE-CB02-F146-B8B0-A4C7E19A4A49}" type="datetimeFigureOut">
              <a:rPr lang="es-ES" smtClean="0"/>
              <a:t>27/09/2018</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51402315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29841" y="457200"/>
            <a:ext cx="2949178" cy="1600200"/>
          </a:xfrm>
        </p:spPr>
        <p:txBody>
          <a:bodyPr anchor="b"/>
          <a:lstStyle>
            <a:lvl1pPr>
              <a:defRPr sz="2400"/>
            </a:lvl1pPr>
          </a:lstStyle>
          <a:p>
            <a:r>
              <a:rPr lang="es-ES"/>
              <a:t>Haga clic para modificar el estilo de título del patrón</a:t>
            </a:r>
            <a:endParaRPr lang="es-MX"/>
          </a:p>
        </p:txBody>
      </p:sp>
      <p:sp>
        <p:nvSpPr>
          <p:cNvPr id="3" name="Marcador de contenido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texto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068DA5DE-CB02-F146-B8B0-A4C7E19A4A49}" type="datetimeFigureOut">
              <a:rPr lang="es-ES" smtClean="0"/>
              <a:t>27/09/2018</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1521298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10"/>
          </p:nvPr>
        </p:nvSpPr>
        <p:spPr/>
        <p:txBody>
          <a:bodyPr/>
          <a:lstStyle/>
          <a:p>
            <a:fld id="{068DA5DE-CB02-F146-B8B0-A4C7E19A4A49}" type="datetimeFigureOut">
              <a:rPr lang="es-ES" smtClean="0"/>
              <a:t>27/09/2018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221726599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29841" y="457200"/>
            <a:ext cx="2949178" cy="1600200"/>
          </a:xfrm>
        </p:spPr>
        <p:txBody>
          <a:bodyPr anchor="b"/>
          <a:lstStyle>
            <a:lvl1pPr>
              <a:defRPr sz="2400"/>
            </a:lvl1pPr>
          </a:lstStyle>
          <a:p>
            <a:r>
              <a:rPr lang="es-ES"/>
              <a:t>Haga clic para modificar el estilo de título del patrón</a:t>
            </a:r>
            <a:endParaRPr lang="es-MX"/>
          </a:p>
        </p:txBody>
      </p:sp>
      <p:sp>
        <p:nvSpPr>
          <p:cNvPr id="3" name="Marcador de posición de imagen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s-MX"/>
          </a:p>
        </p:txBody>
      </p:sp>
      <p:sp>
        <p:nvSpPr>
          <p:cNvPr id="4" name="Marcador de texto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068DA5DE-CB02-F146-B8B0-A4C7E19A4A49}" type="datetimeFigureOut">
              <a:rPr lang="es-ES" smtClean="0"/>
              <a:t>27/09/2018</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79032693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10"/>
          </p:nvPr>
        </p:nvSpPr>
        <p:spPr/>
        <p:txBody>
          <a:bodyPr/>
          <a:lstStyle/>
          <a:p>
            <a:fld id="{068DA5DE-CB02-F146-B8B0-A4C7E19A4A49}" type="datetimeFigureOut">
              <a:rPr lang="es-ES" smtClean="0"/>
              <a:t>27/09/2018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72460986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543675" y="365125"/>
            <a:ext cx="1971675" cy="5811838"/>
          </a:xfrm>
        </p:spPr>
        <p:txBody>
          <a:bodyPr vert="eaVert"/>
          <a:lstStyle/>
          <a:p>
            <a:r>
              <a:rPr lang="es-ES"/>
              <a:t>Haga clic para modificar el estilo de título del patrón</a:t>
            </a:r>
            <a:endParaRPr lang="es-MX"/>
          </a:p>
        </p:txBody>
      </p:sp>
      <p:sp>
        <p:nvSpPr>
          <p:cNvPr id="3" name="Marcador de texto vertical 2"/>
          <p:cNvSpPr>
            <a:spLocks noGrp="1"/>
          </p:cNvSpPr>
          <p:nvPr>
            <p:ph type="body" orient="vert" idx="1"/>
          </p:nvPr>
        </p:nvSpPr>
        <p:spPr>
          <a:xfrm>
            <a:off x="628650" y="365125"/>
            <a:ext cx="5800725" cy="5811838"/>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10"/>
          </p:nvPr>
        </p:nvSpPr>
        <p:spPr/>
        <p:txBody>
          <a:bodyPr/>
          <a:lstStyle/>
          <a:p>
            <a:fld id="{068DA5DE-CB02-F146-B8B0-A4C7E19A4A49}" type="datetimeFigureOut">
              <a:rPr lang="es-ES" smtClean="0"/>
              <a:t>27/09/2018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1268167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623888" y="1709739"/>
            <a:ext cx="7886700" cy="2852737"/>
          </a:xfrm>
        </p:spPr>
        <p:txBody>
          <a:bodyPr anchor="b"/>
          <a:lstStyle>
            <a:lvl1pPr>
              <a:defRPr sz="4500"/>
            </a:lvl1pPr>
          </a:lstStyle>
          <a:p>
            <a:r>
              <a:rPr lang="es-ES"/>
              <a:t>Haga clic para modificar el estilo de título del patrón</a:t>
            </a:r>
            <a:endParaRPr lang="es-MX"/>
          </a:p>
        </p:txBody>
      </p:sp>
      <p:sp>
        <p:nvSpPr>
          <p:cNvPr id="3" name="Marcador de texto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s-ES"/>
              <a:t>Haga clic para modificar el estilo de texto del patrón</a:t>
            </a:r>
          </a:p>
        </p:txBody>
      </p:sp>
      <p:sp>
        <p:nvSpPr>
          <p:cNvPr id="4" name="Marcador de fecha 3"/>
          <p:cNvSpPr>
            <a:spLocks noGrp="1"/>
          </p:cNvSpPr>
          <p:nvPr>
            <p:ph type="dt" sz="half" idx="10"/>
          </p:nvPr>
        </p:nvSpPr>
        <p:spPr/>
        <p:txBody>
          <a:bodyPr/>
          <a:lstStyle/>
          <a:p>
            <a:fld id="{068DA5DE-CB02-F146-B8B0-A4C7E19A4A49}" type="datetimeFigureOut">
              <a:rPr lang="es-ES" smtClean="0"/>
              <a:t>27/09/2018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28124672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contenido 2"/>
          <p:cNvSpPr>
            <a:spLocks noGrp="1"/>
          </p:cNvSpPr>
          <p:nvPr>
            <p:ph sz="half" idx="1"/>
          </p:nvPr>
        </p:nvSpPr>
        <p:spPr>
          <a:xfrm>
            <a:off x="628650" y="1825625"/>
            <a:ext cx="38862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contenido 3"/>
          <p:cNvSpPr>
            <a:spLocks noGrp="1"/>
          </p:cNvSpPr>
          <p:nvPr>
            <p:ph sz="half" idx="2"/>
          </p:nvPr>
        </p:nvSpPr>
        <p:spPr>
          <a:xfrm>
            <a:off x="4629150" y="1825625"/>
            <a:ext cx="38862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fecha 4"/>
          <p:cNvSpPr>
            <a:spLocks noGrp="1"/>
          </p:cNvSpPr>
          <p:nvPr>
            <p:ph type="dt" sz="half" idx="10"/>
          </p:nvPr>
        </p:nvSpPr>
        <p:spPr/>
        <p:txBody>
          <a:bodyPr/>
          <a:lstStyle/>
          <a:p>
            <a:fld id="{068DA5DE-CB02-F146-B8B0-A4C7E19A4A49}" type="datetimeFigureOut">
              <a:rPr lang="es-ES" smtClean="0"/>
              <a:t>27/09/2018</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6922012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629841" y="365126"/>
            <a:ext cx="7886700" cy="1325563"/>
          </a:xfrm>
        </p:spPr>
        <p:txBody>
          <a:bodyPr/>
          <a:lstStyle/>
          <a:p>
            <a:r>
              <a:rPr lang="es-ES"/>
              <a:t>Haga clic para modificar el estilo de título del patrón</a:t>
            </a:r>
            <a:endParaRPr lang="es-MX"/>
          </a:p>
        </p:txBody>
      </p:sp>
      <p:sp>
        <p:nvSpPr>
          <p:cNvPr id="3" name="Marcador de texto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el estilo de texto del patrón</a:t>
            </a:r>
          </a:p>
        </p:txBody>
      </p:sp>
      <p:sp>
        <p:nvSpPr>
          <p:cNvPr id="4" name="Marcador de contenido 3"/>
          <p:cNvSpPr>
            <a:spLocks noGrp="1"/>
          </p:cNvSpPr>
          <p:nvPr>
            <p:ph sz="half" idx="2"/>
          </p:nvPr>
        </p:nvSpPr>
        <p:spPr>
          <a:xfrm>
            <a:off x="629842" y="2505075"/>
            <a:ext cx="3868340"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texto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el estilo de texto del patrón</a:t>
            </a:r>
          </a:p>
        </p:txBody>
      </p:sp>
      <p:sp>
        <p:nvSpPr>
          <p:cNvPr id="6" name="Marcador de contenido 5"/>
          <p:cNvSpPr>
            <a:spLocks noGrp="1"/>
          </p:cNvSpPr>
          <p:nvPr>
            <p:ph sz="quarter" idx="4"/>
          </p:nvPr>
        </p:nvSpPr>
        <p:spPr>
          <a:xfrm>
            <a:off x="4629150" y="2505075"/>
            <a:ext cx="3887391"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Marcador de fecha 6"/>
          <p:cNvSpPr>
            <a:spLocks noGrp="1"/>
          </p:cNvSpPr>
          <p:nvPr>
            <p:ph type="dt" sz="half" idx="10"/>
          </p:nvPr>
        </p:nvSpPr>
        <p:spPr/>
        <p:txBody>
          <a:bodyPr/>
          <a:lstStyle/>
          <a:p>
            <a:fld id="{068DA5DE-CB02-F146-B8B0-A4C7E19A4A49}" type="datetimeFigureOut">
              <a:rPr lang="es-ES" smtClean="0"/>
              <a:t>27/09/2018</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8059104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fecha 2"/>
          <p:cNvSpPr>
            <a:spLocks noGrp="1"/>
          </p:cNvSpPr>
          <p:nvPr>
            <p:ph type="dt" sz="half" idx="10"/>
          </p:nvPr>
        </p:nvSpPr>
        <p:spPr/>
        <p:txBody>
          <a:bodyPr/>
          <a:lstStyle/>
          <a:p>
            <a:fld id="{068DA5DE-CB02-F146-B8B0-A4C7E19A4A49}" type="datetimeFigureOut">
              <a:rPr lang="es-ES" smtClean="0"/>
              <a:t>27/09/2018</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29660301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068DA5DE-CB02-F146-B8B0-A4C7E19A4A49}" type="datetimeFigureOut">
              <a:rPr lang="es-ES" smtClean="0"/>
              <a:t>27/09/2018</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7068398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29841" y="457200"/>
            <a:ext cx="2949178" cy="1600200"/>
          </a:xfrm>
        </p:spPr>
        <p:txBody>
          <a:bodyPr anchor="b"/>
          <a:lstStyle>
            <a:lvl1pPr>
              <a:defRPr sz="2400"/>
            </a:lvl1pPr>
          </a:lstStyle>
          <a:p>
            <a:r>
              <a:rPr lang="es-ES"/>
              <a:t>Haga clic para modificar el estilo de título del patrón</a:t>
            </a:r>
            <a:endParaRPr lang="es-MX"/>
          </a:p>
        </p:txBody>
      </p:sp>
      <p:sp>
        <p:nvSpPr>
          <p:cNvPr id="3" name="Marcador de contenido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texto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068DA5DE-CB02-F146-B8B0-A4C7E19A4A49}" type="datetimeFigureOut">
              <a:rPr lang="es-ES" smtClean="0"/>
              <a:t>27/09/2018</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1606367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29841" y="457200"/>
            <a:ext cx="2949178" cy="1600200"/>
          </a:xfrm>
        </p:spPr>
        <p:txBody>
          <a:bodyPr anchor="b"/>
          <a:lstStyle>
            <a:lvl1pPr>
              <a:defRPr sz="2400"/>
            </a:lvl1pPr>
          </a:lstStyle>
          <a:p>
            <a:r>
              <a:rPr lang="es-ES"/>
              <a:t>Haga clic para modificar el estilo de título del patrón</a:t>
            </a:r>
            <a:endParaRPr lang="es-MX"/>
          </a:p>
        </p:txBody>
      </p:sp>
      <p:sp>
        <p:nvSpPr>
          <p:cNvPr id="3" name="Marcador de posición de imagen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s-MX"/>
          </a:p>
        </p:txBody>
      </p:sp>
      <p:sp>
        <p:nvSpPr>
          <p:cNvPr id="4" name="Marcador de texto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068DA5DE-CB02-F146-B8B0-A4C7E19A4A49}" type="datetimeFigureOut">
              <a:rPr lang="es-ES" smtClean="0"/>
              <a:t>27/09/2018</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25023185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s-ES"/>
              <a:t>Haga clic para modificar el estilo de título del patrón</a:t>
            </a:r>
            <a:endParaRPr lang="es-MX"/>
          </a:p>
        </p:txBody>
      </p:sp>
      <p:sp>
        <p:nvSpPr>
          <p:cNvPr id="3" name="Marcador de texto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068DA5DE-CB02-F146-B8B0-A4C7E19A4A49}" type="datetimeFigureOut">
              <a:rPr lang="es-ES" smtClean="0"/>
              <a:t>27/09/2018</a:t>
            </a:fld>
            <a:endParaRPr lang="es-ES"/>
          </a:p>
        </p:txBody>
      </p:sp>
      <p:sp>
        <p:nvSpPr>
          <p:cNvPr id="5" name="Marcador de pie de página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8FDBAE8-0AD5-4C4A-B0F5-4BBC06F38D92}" type="slidenum">
              <a:rPr lang="es-ES" smtClean="0"/>
              <a:t>‹Nº›</a:t>
            </a:fld>
            <a:endParaRPr lang="es-ES"/>
          </a:p>
        </p:txBody>
      </p:sp>
    </p:spTree>
    <p:extLst>
      <p:ext uri="{BB962C8B-B14F-4D97-AF65-F5344CB8AC3E}">
        <p14:creationId xmlns:p14="http://schemas.microsoft.com/office/powerpoint/2010/main" val="56045798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s-MX"/>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s-ES"/>
              <a:t>Haga clic para modificar el estilo de título del patrón</a:t>
            </a:r>
            <a:endParaRPr lang="es-MX"/>
          </a:p>
        </p:txBody>
      </p:sp>
      <p:sp>
        <p:nvSpPr>
          <p:cNvPr id="3" name="Marcador de texto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068DA5DE-CB02-F146-B8B0-A4C7E19A4A49}" type="datetimeFigureOut">
              <a:rPr lang="es-ES" smtClean="0"/>
              <a:t>27/09/2018</a:t>
            </a:fld>
            <a:endParaRPr lang="es-ES"/>
          </a:p>
        </p:txBody>
      </p:sp>
      <p:sp>
        <p:nvSpPr>
          <p:cNvPr id="5" name="Marcador de pie de página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8FDBAE8-0AD5-4C4A-B0F5-4BBC06F38D92}" type="slidenum">
              <a:rPr lang="es-ES" smtClean="0"/>
              <a:t>‹Nº›</a:t>
            </a:fld>
            <a:endParaRPr lang="es-ES"/>
          </a:p>
        </p:txBody>
      </p:sp>
    </p:spTree>
    <p:extLst>
      <p:ext uri="{BB962C8B-B14F-4D97-AF65-F5344CB8AC3E}">
        <p14:creationId xmlns:p14="http://schemas.microsoft.com/office/powerpoint/2010/main" val="273312967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s-MX"/>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3.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3.xml"/><Relationship Id="rId5" Type="http://schemas.openxmlformats.org/officeDocument/2006/relationships/image" Target="../media/image24.png"/><Relationship Id="rId4" Type="http://schemas.openxmlformats.org/officeDocument/2006/relationships/image" Target="../media/image23.png"/></Relationships>
</file>

<file path=ppt/slides/_rels/slide2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3.xml"/><Relationship Id="rId5" Type="http://schemas.openxmlformats.org/officeDocument/2006/relationships/image" Target="../media/image31.png"/><Relationship Id="rId4" Type="http://schemas.openxmlformats.org/officeDocument/2006/relationships/image" Target="../media/image30.png"/></Relationships>
</file>

<file path=ppt/slides/_rels/slide26.xml.rels><?xml version="1.0" encoding="UTF-8" standalone="yes"?>
<Relationships xmlns="http://schemas.openxmlformats.org/package/2006/relationships"><Relationship Id="rId3" Type="http://schemas.openxmlformats.org/officeDocument/2006/relationships/image" Target="../media/image31.png"/><Relationship Id="rId7" Type="http://schemas.openxmlformats.org/officeDocument/2006/relationships/image" Target="../media/image36.png"/><Relationship Id="rId2" Type="http://schemas.openxmlformats.org/officeDocument/2006/relationships/image" Target="../media/image32.png"/><Relationship Id="rId1" Type="http://schemas.openxmlformats.org/officeDocument/2006/relationships/slideLayout" Target="../slideLayouts/slideLayout13.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2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1.png"/><Relationship Id="rId1" Type="http://schemas.openxmlformats.org/officeDocument/2006/relationships/slideLayout" Target="../slideLayouts/slideLayout13.xml"/><Relationship Id="rId4" Type="http://schemas.openxmlformats.org/officeDocument/2006/relationships/image" Target="../media/image38.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0.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8.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4038600" y="4466629"/>
            <a:ext cx="5105400" cy="2186654"/>
          </a:xfrm>
        </p:spPr>
        <p:txBody>
          <a:bodyPr>
            <a:normAutofit/>
          </a:bodyPr>
          <a:lstStyle/>
          <a:p>
            <a:pPr>
              <a:lnSpc>
                <a:spcPct val="110000"/>
              </a:lnSpc>
            </a:pPr>
            <a:r>
              <a:rPr lang="es-ES" sz="3600" b="1" dirty="0">
                <a:latin typeface="Avenir Book"/>
                <a:cs typeface="Avenir Book"/>
              </a:rPr>
              <a:t>Circuitos Eléctricos</a:t>
            </a:r>
            <a:br>
              <a:rPr lang="es-ES" sz="1700" dirty="0">
                <a:latin typeface="Avenir Book"/>
                <a:cs typeface="Avenir Book"/>
              </a:rPr>
            </a:br>
            <a:r>
              <a:rPr lang="es-MX" sz="1200" b="1" dirty="0">
                <a:latin typeface="Avenir Book"/>
                <a:cs typeface="Times New Roman" pitchFamily="18" charset="0"/>
              </a:rPr>
              <a:t>Dr. Ricardo Rico Molina</a:t>
            </a:r>
            <a:br>
              <a:rPr lang="es-MX" sz="1600" b="1" dirty="0">
                <a:latin typeface="Avenir Book"/>
                <a:cs typeface="Times New Roman" pitchFamily="18" charset="0"/>
              </a:rPr>
            </a:br>
            <a:r>
              <a:rPr lang="es-MX" sz="1400" b="1" dirty="0">
                <a:latin typeface="Avenir Book"/>
                <a:cs typeface="Times New Roman" pitchFamily="18" charset="0"/>
              </a:rPr>
              <a:t>rricom@uaemex.mx</a:t>
            </a:r>
            <a:endParaRPr lang="es-ES" sz="1400" dirty="0">
              <a:latin typeface="Avenir Book"/>
              <a:cs typeface="Avenir Book"/>
            </a:endParaRPr>
          </a:p>
        </p:txBody>
      </p:sp>
      <p:sp>
        <p:nvSpPr>
          <p:cNvPr id="11" name="Rectángulo 10"/>
          <p:cNvSpPr/>
          <p:nvPr/>
        </p:nvSpPr>
        <p:spPr>
          <a:xfrm>
            <a:off x="3708400" y="0"/>
            <a:ext cx="342900" cy="6858000"/>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3" name="Rectángulo 12"/>
          <p:cNvSpPr/>
          <p:nvPr/>
        </p:nvSpPr>
        <p:spPr>
          <a:xfrm>
            <a:off x="4025900" y="0"/>
            <a:ext cx="45719" cy="6858000"/>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7" name="Imagen 16" descr="Sin títul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30699" y="469900"/>
            <a:ext cx="4081707" cy="787400"/>
          </a:xfrm>
          <a:prstGeom prst="rect">
            <a:avLst/>
          </a:prstGeom>
        </p:spPr>
      </p:pic>
      <p:sp>
        <p:nvSpPr>
          <p:cNvPr id="18" name="Rectángulo 17"/>
          <p:cNvSpPr/>
          <p:nvPr/>
        </p:nvSpPr>
        <p:spPr>
          <a:xfrm>
            <a:off x="5114664" y="780534"/>
            <a:ext cx="3982300" cy="307777"/>
          </a:xfrm>
          <a:prstGeom prst="rect">
            <a:avLst/>
          </a:prstGeom>
        </p:spPr>
        <p:txBody>
          <a:bodyPr wrap="square">
            <a:spAutoFit/>
          </a:bodyPr>
          <a:lstStyle/>
          <a:p>
            <a:r>
              <a:rPr lang="es-ES" sz="1400" dirty="0">
                <a:latin typeface="Avenir Book"/>
                <a:cs typeface="Avenir Book"/>
              </a:rPr>
              <a:t>Centro Universitario UAEM Nezahualcóyotl</a:t>
            </a:r>
          </a:p>
        </p:txBody>
      </p:sp>
      <p:sp>
        <p:nvSpPr>
          <p:cNvPr id="4" name="Rectángulo 3"/>
          <p:cNvSpPr/>
          <p:nvPr/>
        </p:nvSpPr>
        <p:spPr>
          <a:xfrm>
            <a:off x="0" y="0"/>
            <a:ext cx="3809878" cy="6858000"/>
          </a:xfrm>
          <a:prstGeom prst="rect">
            <a:avLst/>
          </a:prstGeom>
          <a:solidFill>
            <a:schemeClr val="bg1">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s-MX" b="1" dirty="0">
                <a:solidFill>
                  <a:schemeClr val="tx1"/>
                </a:solidFill>
                <a:latin typeface="Times New Roman" pitchFamily="18" charset="0"/>
                <a:cs typeface="Times New Roman" pitchFamily="18" charset="0"/>
              </a:rPr>
              <a:t> </a:t>
            </a:r>
            <a:endParaRPr lang="es-ES" dirty="0">
              <a:solidFill>
                <a:schemeClr val="tx1"/>
              </a:solidFill>
            </a:endParaRPr>
          </a:p>
        </p:txBody>
      </p:sp>
      <p:pic>
        <p:nvPicPr>
          <p:cNvPr id="3" name="Imagen 2"/>
          <p:cNvPicPr>
            <a:picLocks noChangeAspect="1"/>
          </p:cNvPicPr>
          <p:nvPr/>
        </p:nvPicPr>
        <p:blipFill>
          <a:blip r:embed="rId4"/>
          <a:stretch>
            <a:fillRect/>
          </a:stretch>
        </p:blipFill>
        <p:spPr>
          <a:xfrm>
            <a:off x="293511" y="5486471"/>
            <a:ext cx="976312" cy="1166812"/>
          </a:xfrm>
          <a:prstGeom prst="rect">
            <a:avLst/>
          </a:prstGeom>
        </p:spPr>
      </p:pic>
    </p:spTree>
    <p:extLst>
      <p:ext uri="{BB962C8B-B14F-4D97-AF65-F5344CB8AC3E}">
        <p14:creationId xmlns:p14="http://schemas.microsoft.com/office/powerpoint/2010/main" val="11811998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FB9771FB-51DB-4DAF-B35B-5E9B142193A4}"/>
              </a:ext>
            </a:extLst>
          </p:cNvPr>
          <p:cNvSpPr>
            <a:spLocks noGrp="1"/>
          </p:cNvSpPr>
          <p:nvPr>
            <p:ph idx="1"/>
          </p:nvPr>
        </p:nvSpPr>
        <p:spPr>
          <a:xfrm>
            <a:off x="539440" y="1669508"/>
            <a:ext cx="7886700" cy="4351338"/>
          </a:xfrm>
        </p:spPr>
        <p:txBody>
          <a:bodyPr/>
          <a:lstStyle/>
          <a:p>
            <a:pPr marL="0" indent="0">
              <a:buNone/>
            </a:pPr>
            <a:r>
              <a:rPr lang="es-MX" dirty="0"/>
              <a:t>Fuente independiente	 de	 corriente	 provee una	 corriente	ambos independientes de cualquier otro voltaje	o corriente</a:t>
            </a:r>
            <a:endParaRPr lang="es-ES" dirty="0"/>
          </a:p>
        </p:txBody>
      </p:sp>
      <p:pic>
        <p:nvPicPr>
          <p:cNvPr id="4" name="Imagen 3">
            <a:extLst>
              <a:ext uri="{FF2B5EF4-FFF2-40B4-BE49-F238E27FC236}">
                <a16:creationId xmlns:a16="http://schemas.microsoft.com/office/drawing/2014/main" id="{1C9BB7E3-5431-4355-B6B1-C76FB526F6B3}"/>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1331640" y="3212976"/>
            <a:ext cx="6768752" cy="3232770"/>
          </a:xfrm>
          <a:prstGeom prst="rect">
            <a:avLst/>
          </a:prstGeom>
        </p:spPr>
      </p:pic>
      <p:sp>
        <p:nvSpPr>
          <p:cNvPr id="5" name="Título 1">
            <a:extLst>
              <a:ext uri="{FF2B5EF4-FFF2-40B4-BE49-F238E27FC236}">
                <a16:creationId xmlns:a16="http://schemas.microsoft.com/office/drawing/2014/main" id="{B234F9C5-B5A2-4A66-B138-3045DA832A8F}"/>
              </a:ext>
            </a:extLst>
          </p:cNvPr>
          <p:cNvSpPr>
            <a:spLocks noGrp="1"/>
          </p:cNvSpPr>
          <p:nvPr>
            <p:ph type="title"/>
          </p:nvPr>
        </p:nvSpPr>
        <p:spPr>
          <a:xfrm>
            <a:off x="0" y="18255"/>
            <a:ext cx="7203688" cy="985355"/>
          </a:xfrm>
        </p:spPr>
        <p:txBody>
          <a:bodyPr>
            <a:normAutofit/>
          </a:bodyPr>
          <a:lstStyle/>
          <a:p>
            <a:r>
              <a:rPr lang="es-MX" b="1" dirty="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2.1 Fuentes independientes</a:t>
            </a:r>
            <a:endParaRPr lang="es-ES" dirty="0"/>
          </a:p>
        </p:txBody>
      </p:sp>
    </p:spTree>
    <p:extLst>
      <p:ext uri="{BB962C8B-B14F-4D97-AF65-F5344CB8AC3E}">
        <p14:creationId xmlns:p14="http://schemas.microsoft.com/office/powerpoint/2010/main" val="34840335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7D343F7-D834-41F1-8814-41D30BF94772}"/>
              </a:ext>
            </a:extLst>
          </p:cNvPr>
          <p:cNvSpPr>
            <a:spLocks noGrp="1"/>
          </p:cNvSpPr>
          <p:nvPr>
            <p:ph type="title"/>
          </p:nvPr>
        </p:nvSpPr>
        <p:spPr>
          <a:xfrm>
            <a:off x="628650" y="365127"/>
            <a:ext cx="6641945" cy="638484"/>
          </a:xfrm>
        </p:spPr>
        <p:txBody>
          <a:bodyPr>
            <a:normAutofit/>
          </a:bodyPr>
          <a:lstStyle/>
          <a:p>
            <a:r>
              <a:rPr lang="es-MX" b="1" dirty="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2.1 Fuentes dependientes</a:t>
            </a:r>
            <a:endParaRPr lang="es-ES" dirty="0"/>
          </a:p>
        </p:txBody>
      </p:sp>
      <p:sp>
        <p:nvSpPr>
          <p:cNvPr id="3" name="Marcador de contenido 2">
            <a:extLst>
              <a:ext uri="{FF2B5EF4-FFF2-40B4-BE49-F238E27FC236}">
                <a16:creationId xmlns:a16="http://schemas.microsoft.com/office/drawing/2014/main" id="{B0054263-6F0D-44AC-BEA5-16C317A116E3}"/>
              </a:ext>
            </a:extLst>
          </p:cNvPr>
          <p:cNvSpPr>
            <a:spLocks noGrp="1"/>
          </p:cNvSpPr>
          <p:nvPr>
            <p:ph idx="1"/>
          </p:nvPr>
        </p:nvSpPr>
        <p:spPr/>
        <p:txBody>
          <a:bodyPr>
            <a:normAutofit/>
          </a:bodyPr>
          <a:lstStyle/>
          <a:p>
            <a:pPr marL="0" indent="0">
              <a:buNone/>
            </a:pPr>
            <a:r>
              <a:rPr lang="es-MX" dirty="0"/>
              <a:t>En contraste una fuente dependiente (también llamada fuente controlada) provee un voltaje o una corriente que depende de un voltaje o una corriente en otra parte del circuito</a:t>
            </a:r>
            <a:endParaRPr lang="es-ES" dirty="0"/>
          </a:p>
        </p:txBody>
      </p:sp>
      <p:pic>
        <p:nvPicPr>
          <p:cNvPr id="4" name="Imagen 3">
            <a:extLst>
              <a:ext uri="{FF2B5EF4-FFF2-40B4-BE49-F238E27FC236}">
                <a16:creationId xmlns:a16="http://schemas.microsoft.com/office/drawing/2014/main" id="{CA5334FE-E607-4E5A-ADBC-11C370CCEC1D}"/>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347474" y="2970040"/>
            <a:ext cx="8167876" cy="2759089"/>
          </a:xfrm>
          <a:prstGeom prst="rect">
            <a:avLst/>
          </a:prstGeom>
        </p:spPr>
      </p:pic>
    </p:spTree>
    <p:extLst>
      <p:ext uri="{BB962C8B-B14F-4D97-AF65-F5344CB8AC3E}">
        <p14:creationId xmlns:p14="http://schemas.microsoft.com/office/powerpoint/2010/main" val="35951795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3703C55-C82B-4F11-8C84-08DFFD344260}"/>
              </a:ext>
            </a:extLst>
          </p:cNvPr>
          <p:cNvSpPr>
            <a:spLocks noGrp="1"/>
          </p:cNvSpPr>
          <p:nvPr>
            <p:ph type="title"/>
          </p:nvPr>
        </p:nvSpPr>
        <p:spPr>
          <a:xfrm>
            <a:off x="628650" y="223883"/>
            <a:ext cx="7248293" cy="914307"/>
          </a:xfrm>
        </p:spPr>
        <p:txBody>
          <a:bodyPr/>
          <a:lstStyle/>
          <a:p>
            <a:r>
              <a:rPr lang="es-MX" b="1" dirty="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2.1 Fuentes dependientes</a:t>
            </a:r>
            <a:endParaRPr lang="es-ES" dirty="0"/>
          </a:p>
        </p:txBody>
      </p:sp>
      <p:sp>
        <p:nvSpPr>
          <p:cNvPr id="3" name="Marcador de contenido 2">
            <a:extLst>
              <a:ext uri="{FF2B5EF4-FFF2-40B4-BE49-F238E27FC236}">
                <a16:creationId xmlns:a16="http://schemas.microsoft.com/office/drawing/2014/main" id="{6DB3ED10-5CFB-4D70-BD55-D491CB9A9D93}"/>
              </a:ext>
            </a:extLst>
          </p:cNvPr>
          <p:cNvSpPr>
            <a:spLocks noGrp="1"/>
          </p:cNvSpPr>
          <p:nvPr>
            <p:ph idx="1"/>
          </p:nvPr>
        </p:nvSpPr>
        <p:spPr/>
        <p:txBody>
          <a:bodyPr/>
          <a:lstStyle/>
          <a:p>
            <a:pPr marL="0" indent="0">
              <a:buNone/>
            </a:pPr>
            <a:r>
              <a:rPr lang="es-ES" dirty="0"/>
              <a:t>Fuente dependiente de corriente</a:t>
            </a:r>
          </a:p>
        </p:txBody>
      </p:sp>
      <p:pic>
        <p:nvPicPr>
          <p:cNvPr id="4" name="Imagen 3">
            <a:extLst>
              <a:ext uri="{FF2B5EF4-FFF2-40B4-BE49-F238E27FC236}">
                <a16:creationId xmlns:a16="http://schemas.microsoft.com/office/drawing/2014/main" id="{51141B79-3443-4BCD-A58D-F6312B543BDA}"/>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113696" y="2492896"/>
            <a:ext cx="8778783" cy="3420208"/>
          </a:xfrm>
          <a:prstGeom prst="rect">
            <a:avLst/>
          </a:prstGeom>
        </p:spPr>
      </p:pic>
    </p:spTree>
    <p:extLst>
      <p:ext uri="{BB962C8B-B14F-4D97-AF65-F5344CB8AC3E}">
        <p14:creationId xmlns:p14="http://schemas.microsoft.com/office/powerpoint/2010/main" val="38237686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3703C55-C82B-4F11-8C84-08DFFD344260}"/>
              </a:ext>
            </a:extLst>
          </p:cNvPr>
          <p:cNvSpPr>
            <a:spLocks noGrp="1"/>
          </p:cNvSpPr>
          <p:nvPr>
            <p:ph type="title"/>
          </p:nvPr>
        </p:nvSpPr>
        <p:spPr>
          <a:xfrm>
            <a:off x="628650" y="365126"/>
            <a:ext cx="6619643" cy="627333"/>
          </a:xfrm>
        </p:spPr>
        <p:txBody>
          <a:bodyPr/>
          <a:lstStyle/>
          <a:p>
            <a:r>
              <a:rPr lang="es-MX" b="1" dirty="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2.2 Transformación de fuentes</a:t>
            </a:r>
          </a:p>
        </p:txBody>
      </p:sp>
      <p:sp>
        <p:nvSpPr>
          <p:cNvPr id="3" name="Marcador de contenido 2">
            <a:extLst>
              <a:ext uri="{FF2B5EF4-FFF2-40B4-BE49-F238E27FC236}">
                <a16:creationId xmlns:a16="http://schemas.microsoft.com/office/drawing/2014/main" id="{6DB3ED10-5CFB-4D70-BD55-D491CB9A9D93}"/>
              </a:ext>
            </a:extLst>
          </p:cNvPr>
          <p:cNvSpPr>
            <a:spLocks noGrp="1"/>
          </p:cNvSpPr>
          <p:nvPr>
            <p:ph idx="1"/>
          </p:nvPr>
        </p:nvSpPr>
        <p:spPr/>
        <p:txBody>
          <a:bodyPr/>
          <a:lstStyle/>
          <a:p>
            <a:pPr marL="0" indent="0">
              <a:buNone/>
            </a:pPr>
            <a:r>
              <a:rPr lang="es-MX" dirty="0"/>
              <a:t>Es el proceso de remplazar una fuente de tensión Vs en serie con un resistor R por una fuente de corriente </a:t>
            </a:r>
            <a:r>
              <a:rPr lang="es-MX" dirty="0" err="1"/>
              <a:t>Is</a:t>
            </a:r>
            <a:r>
              <a:rPr lang="es-MX" dirty="0"/>
              <a:t> en paralelo con un resistor R o viceversa.</a:t>
            </a:r>
          </a:p>
          <a:p>
            <a:endParaRPr lang="es-MX" dirty="0"/>
          </a:p>
          <a:p>
            <a:pPr marL="0" indent="0">
              <a:buNone/>
            </a:pPr>
            <a:r>
              <a:rPr lang="es-MX" dirty="0"/>
              <a:t>Para lo anterior se considera que se pueden intercambiar fuentes prácticas de voltaje o corriente sin afectar al resto del circuito</a:t>
            </a:r>
            <a:endParaRPr lang="es-ES" dirty="0"/>
          </a:p>
        </p:txBody>
      </p:sp>
    </p:spTree>
    <p:extLst>
      <p:ext uri="{BB962C8B-B14F-4D97-AF65-F5344CB8AC3E}">
        <p14:creationId xmlns:p14="http://schemas.microsoft.com/office/powerpoint/2010/main" val="1082649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3703C55-C82B-4F11-8C84-08DFFD344260}"/>
              </a:ext>
            </a:extLst>
          </p:cNvPr>
          <p:cNvSpPr>
            <a:spLocks noGrp="1"/>
          </p:cNvSpPr>
          <p:nvPr>
            <p:ph type="title"/>
          </p:nvPr>
        </p:nvSpPr>
        <p:spPr>
          <a:xfrm>
            <a:off x="628650" y="365126"/>
            <a:ext cx="6630794" cy="649635"/>
          </a:xfrm>
        </p:spPr>
        <p:txBody>
          <a:bodyPr/>
          <a:lstStyle/>
          <a:p>
            <a:r>
              <a:rPr lang="es-MX" b="1" dirty="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2.2 Transformación de fuentes</a:t>
            </a:r>
          </a:p>
        </p:txBody>
      </p:sp>
      <p:sp>
        <p:nvSpPr>
          <p:cNvPr id="3" name="Marcador de contenido 2">
            <a:extLst>
              <a:ext uri="{FF2B5EF4-FFF2-40B4-BE49-F238E27FC236}">
                <a16:creationId xmlns:a16="http://schemas.microsoft.com/office/drawing/2014/main" id="{6DB3ED10-5CFB-4D70-BD55-D491CB9A9D93}"/>
              </a:ext>
            </a:extLst>
          </p:cNvPr>
          <p:cNvSpPr>
            <a:spLocks noGrp="1"/>
          </p:cNvSpPr>
          <p:nvPr>
            <p:ph idx="1"/>
          </p:nvPr>
        </p:nvSpPr>
        <p:spPr/>
        <p:txBody>
          <a:bodyPr/>
          <a:lstStyle/>
          <a:p>
            <a:pPr marL="0" indent="0">
              <a:buNone/>
            </a:pPr>
            <a:r>
              <a:rPr lang="es-MX" dirty="0"/>
              <a:t>Se cumple que ambos circuitos son equivalentes</a:t>
            </a:r>
            <a:endParaRPr lang="es-ES" dirty="0"/>
          </a:p>
        </p:txBody>
      </p:sp>
      <p:pic>
        <p:nvPicPr>
          <p:cNvPr id="4" name="Imagen 3">
            <a:extLst>
              <a:ext uri="{FF2B5EF4-FFF2-40B4-BE49-F238E27FC236}">
                <a16:creationId xmlns:a16="http://schemas.microsoft.com/office/drawing/2014/main" id="{EF59C8AD-EB41-4231-84ED-F6C1B3910995}"/>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584330" y="2276872"/>
            <a:ext cx="8010716" cy="2978985"/>
          </a:xfrm>
          <a:prstGeom prst="rect">
            <a:avLst/>
          </a:prstGeom>
        </p:spPr>
      </p:pic>
    </p:spTree>
    <p:extLst>
      <p:ext uri="{BB962C8B-B14F-4D97-AF65-F5344CB8AC3E}">
        <p14:creationId xmlns:p14="http://schemas.microsoft.com/office/powerpoint/2010/main" val="16267984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3703C55-C82B-4F11-8C84-08DFFD344260}"/>
              </a:ext>
            </a:extLst>
          </p:cNvPr>
          <p:cNvSpPr>
            <a:spLocks noGrp="1"/>
          </p:cNvSpPr>
          <p:nvPr>
            <p:ph type="title"/>
          </p:nvPr>
        </p:nvSpPr>
        <p:spPr>
          <a:xfrm>
            <a:off x="628650" y="365126"/>
            <a:ext cx="6619643" cy="627333"/>
          </a:xfrm>
        </p:spPr>
        <p:txBody>
          <a:bodyPr/>
          <a:lstStyle/>
          <a:p>
            <a:r>
              <a:rPr lang="es-MX" b="1" dirty="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2.2 Transformación de fuentes</a:t>
            </a:r>
          </a:p>
        </p:txBody>
      </p:sp>
      <p:pic>
        <p:nvPicPr>
          <p:cNvPr id="1026" name="Picture 2" descr="https://4.bp.blogspot.com/-K9kNpCjrwXI/WNMdt7zXERI/AAAAAAAAAC0/4QiB0xDO3aYKfJM7Tc4-cqJ0iDinKVdGwCK4B/s640/2.2.jpg">
            <a:extLst>
              <a:ext uri="{FF2B5EF4-FFF2-40B4-BE49-F238E27FC236}">
                <a16:creationId xmlns:a16="http://schemas.microsoft.com/office/drawing/2014/main" id="{7B2F3C68-C440-4FE7-A4ED-C94F6B841DD2}"/>
              </a:ext>
            </a:extLst>
          </p:cNvPr>
          <p:cNvPicPr>
            <a:picLocks noGrp="1" noChangeAspect="1" noChangeArrowheads="1"/>
          </p:cNvPicPr>
          <p:nvPr>
            <p:ph idx="1"/>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19091" y="1124744"/>
            <a:ext cx="8712610" cy="54726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431189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3703C55-C82B-4F11-8C84-08DFFD344260}"/>
              </a:ext>
            </a:extLst>
          </p:cNvPr>
          <p:cNvSpPr>
            <a:spLocks noGrp="1"/>
          </p:cNvSpPr>
          <p:nvPr>
            <p:ph type="title"/>
          </p:nvPr>
        </p:nvSpPr>
        <p:spPr>
          <a:xfrm>
            <a:off x="628650" y="365126"/>
            <a:ext cx="6608491" cy="622897"/>
          </a:xfrm>
        </p:spPr>
        <p:txBody>
          <a:bodyPr/>
          <a:lstStyle/>
          <a:p>
            <a:r>
              <a:rPr lang="es-MX" b="1" dirty="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2.2 Transformación de fuentes</a:t>
            </a:r>
          </a:p>
        </p:txBody>
      </p:sp>
      <p:sp>
        <p:nvSpPr>
          <p:cNvPr id="3" name="Marcador de contenido 2">
            <a:extLst>
              <a:ext uri="{FF2B5EF4-FFF2-40B4-BE49-F238E27FC236}">
                <a16:creationId xmlns:a16="http://schemas.microsoft.com/office/drawing/2014/main" id="{6DB3ED10-5CFB-4D70-BD55-D491CB9A9D93}"/>
              </a:ext>
            </a:extLst>
          </p:cNvPr>
          <p:cNvSpPr>
            <a:spLocks noGrp="1"/>
          </p:cNvSpPr>
          <p:nvPr>
            <p:ph idx="1"/>
          </p:nvPr>
        </p:nvSpPr>
        <p:spPr>
          <a:xfrm>
            <a:off x="457200" y="1315196"/>
            <a:ext cx="8026893" cy="4810967"/>
          </a:xfrm>
        </p:spPr>
        <p:txBody>
          <a:bodyPr/>
          <a:lstStyle/>
          <a:p>
            <a:pPr marL="0" indent="0">
              <a:buNone/>
            </a:pPr>
            <a:r>
              <a:rPr lang="es-ES" dirty="0"/>
              <a:t>Aplicando transformación de fuentes obtenga Vo.</a:t>
            </a:r>
          </a:p>
        </p:txBody>
      </p:sp>
      <p:pic>
        <p:nvPicPr>
          <p:cNvPr id="2050" name="Picture 2" descr="https://1.bp.blogspot.com/-OkOMF5GYb0g/WNMhTE_LeZI/AAAAAAAAADU/4E8fNQW7v_cZuWHN2MPq05zY6bvCZ1OxwCK4B/s1600/2.2.jpg">
            <a:extLst>
              <a:ext uri="{FF2B5EF4-FFF2-40B4-BE49-F238E27FC236}">
                <a16:creationId xmlns:a16="http://schemas.microsoft.com/office/drawing/2014/main" id="{174C62AE-88EB-42AE-BD57-A15CC2709811}"/>
              </a:ext>
            </a:extLst>
          </p:cNvPr>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691680" y="1916832"/>
            <a:ext cx="5369184" cy="2047478"/>
          </a:xfrm>
          <a:prstGeom prst="rect">
            <a:avLst/>
          </a:prstGeom>
          <a:noFill/>
          <a:extLst>
            <a:ext uri="{909E8E84-426E-40DD-AFC4-6F175D3DCCD1}">
              <a14:hiddenFill xmlns:a14="http://schemas.microsoft.com/office/drawing/2010/main">
                <a:solidFill>
                  <a:srgbClr val="FFFFFF"/>
                </a:solidFill>
              </a14:hiddenFill>
            </a:ext>
          </a:extLst>
        </p:spPr>
      </p:pic>
      <p:pic>
        <p:nvPicPr>
          <p:cNvPr id="4" name="Imagen 3">
            <a:extLst>
              <a:ext uri="{FF2B5EF4-FFF2-40B4-BE49-F238E27FC236}">
                <a16:creationId xmlns:a16="http://schemas.microsoft.com/office/drawing/2014/main" id="{AFC707E0-8C8C-41F9-AB86-A9347A10FFAF}"/>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5670213" y="5883275"/>
            <a:ext cx="3263879" cy="570061"/>
          </a:xfrm>
          <a:prstGeom prst="rect">
            <a:avLst/>
          </a:prstGeom>
        </p:spPr>
      </p:pic>
      <p:sp>
        <p:nvSpPr>
          <p:cNvPr id="5" name="CuadroTexto 4">
            <a:extLst>
              <a:ext uri="{FF2B5EF4-FFF2-40B4-BE49-F238E27FC236}">
                <a16:creationId xmlns:a16="http://schemas.microsoft.com/office/drawing/2014/main" id="{9C72C9A1-C0C3-4944-964A-5F44412A1EAA}"/>
              </a:ext>
            </a:extLst>
          </p:cNvPr>
          <p:cNvSpPr txBox="1"/>
          <p:nvPr/>
        </p:nvSpPr>
        <p:spPr>
          <a:xfrm>
            <a:off x="5796136" y="5661248"/>
            <a:ext cx="1141851"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rPr>
              <a:t>Respuesta</a:t>
            </a:r>
            <a:endParaRPr kumimoji="0" lang="es-E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18862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3703C55-C82B-4F11-8C84-08DFFD344260}"/>
              </a:ext>
            </a:extLst>
          </p:cNvPr>
          <p:cNvSpPr>
            <a:spLocks noGrp="1"/>
          </p:cNvSpPr>
          <p:nvPr>
            <p:ph type="title"/>
          </p:nvPr>
        </p:nvSpPr>
        <p:spPr>
          <a:xfrm>
            <a:off x="628650" y="365126"/>
            <a:ext cx="6608491" cy="627333"/>
          </a:xfrm>
        </p:spPr>
        <p:txBody>
          <a:bodyPr/>
          <a:lstStyle/>
          <a:p>
            <a:r>
              <a:rPr lang="es-MX" b="1" dirty="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2.2 Transformación de fuentes</a:t>
            </a:r>
          </a:p>
        </p:txBody>
      </p:sp>
      <p:sp>
        <p:nvSpPr>
          <p:cNvPr id="3" name="Marcador de contenido 2">
            <a:extLst>
              <a:ext uri="{FF2B5EF4-FFF2-40B4-BE49-F238E27FC236}">
                <a16:creationId xmlns:a16="http://schemas.microsoft.com/office/drawing/2014/main" id="{6DB3ED10-5CFB-4D70-BD55-D491CB9A9D93}"/>
              </a:ext>
            </a:extLst>
          </p:cNvPr>
          <p:cNvSpPr>
            <a:spLocks noGrp="1"/>
          </p:cNvSpPr>
          <p:nvPr>
            <p:ph idx="1"/>
          </p:nvPr>
        </p:nvSpPr>
        <p:spPr/>
        <p:txBody>
          <a:bodyPr/>
          <a:lstStyle/>
          <a:p>
            <a:pPr marL="0" indent="0">
              <a:buNone/>
            </a:pPr>
            <a:r>
              <a:rPr lang="es-MX" dirty="0"/>
              <a:t>Ejemplo 2. Calcular V</a:t>
            </a:r>
            <a:r>
              <a:rPr lang="es-MX" baseline="-25000" dirty="0"/>
              <a:t>B</a:t>
            </a:r>
            <a:r>
              <a:rPr lang="es-MX" dirty="0"/>
              <a:t> usando la transformación de fuentes</a:t>
            </a:r>
            <a:endParaRPr lang="es-ES" dirty="0"/>
          </a:p>
        </p:txBody>
      </p:sp>
      <p:pic>
        <p:nvPicPr>
          <p:cNvPr id="4" name="Imagen 3">
            <a:extLst>
              <a:ext uri="{FF2B5EF4-FFF2-40B4-BE49-F238E27FC236}">
                <a16:creationId xmlns:a16="http://schemas.microsoft.com/office/drawing/2014/main" id="{C57234CD-B516-43E1-9E44-5E921A951BEB}"/>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299831" y="2348880"/>
            <a:ext cx="5146094" cy="3391744"/>
          </a:xfrm>
          <a:prstGeom prst="rect">
            <a:avLst/>
          </a:prstGeom>
        </p:spPr>
      </p:pic>
      <p:pic>
        <p:nvPicPr>
          <p:cNvPr id="5" name="Imagen 4">
            <a:extLst>
              <a:ext uri="{FF2B5EF4-FFF2-40B4-BE49-F238E27FC236}">
                <a16:creationId xmlns:a16="http://schemas.microsoft.com/office/drawing/2014/main" id="{A7D59A3A-BB0B-4CAB-8E0B-C16D6B0434A4}"/>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3805484" y="5085184"/>
            <a:ext cx="4605463" cy="1223541"/>
          </a:xfrm>
          <a:prstGeom prst="rect">
            <a:avLst/>
          </a:prstGeom>
        </p:spPr>
      </p:pic>
      <p:sp>
        <p:nvSpPr>
          <p:cNvPr id="6" name="CuadroTexto 5">
            <a:extLst>
              <a:ext uri="{FF2B5EF4-FFF2-40B4-BE49-F238E27FC236}">
                <a16:creationId xmlns:a16="http://schemas.microsoft.com/office/drawing/2014/main" id="{4B7494AB-D3E7-489C-9CD4-890B1DCFAC1F}"/>
              </a:ext>
            </a:extLst>
          </p:cNvPr>
          <p:cNvSpPr txBox="1"/>
          <p:nvPr/>
        </p:nvSpPr>
        <p:spPr>
          <a:xfrm>
            <a:off x="5254314" y="4717956"/>
            <a:ext cx="1141851"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rPr>
              <a:t>Respuesta</a:t>
            </a:r>
            <a:endParaRPr kumimoji="0" lang="es-E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64610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3703C55-C82B-4F11-8C84-08DFFD344260}"/>
              </a:ext>
            </a:extLst>
          </p:cNvPr>
          <p:cNvSpPr>
            <a:spLocks noGrp="1"/>
          </p:cNvSpPr>
          <p:nvPr>
            <p:ph type="title"/>
          </p:nvPr>
        </p:nvSpPr>
        <p:spPr>
          <a:xfrm>
            <a:off x="628650" y="365127"/>
            <a:ext cx="6619643" cy="638484"/>
          </a:xfrm>
        </p:spPr>
        <p:txBody>
          <a:bodyPr/>
          <a:lstStyle/>
          <a:p>
            <a:r>
              <a:rPr lang="es-MX" b="1" dirty="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2.2 Transformación de fuentes</a:t>
            </a:r>
          </a:p>
        </p:txBody>
      </p:sp>
      <p:sp>
        <p:nvSpPr>
          <p:cNvPr id="3" name="Marcador de contenido 2">
            <a:extLst>
              <a:ext uri="{FF2B5EF4-FFF2-40B4-BE49-F238E27FC236}">
                <a16:creationId xmlns:a16="http://schemas.microsoft.com/office/drawing/2014/main" id="{6DB3ED10-5CFB-4D70-BD55-D491CB9A9D93}"/>
              </a:ext>
            </a:extLst>
          </p:cNvPr>
          <p:cNvSpPr>
            <a:spLocks noGrp="1"/>
          </p:cNvSpPr>
          <p:nvPr>
            <p:ph idx="1"/>
          </p:nvPr>
        </p:nvSpPr>
        <p:spPr/>
        <p:txBody>
          <a:bodyPr/>
          <a:lstStyle/>
          <a:p>
            <a:pPr marL="0" indent="0">
              <a:buNone/>
            </a:pPr>
            <a:r>
              <a:rPr lang="es-MX" dirty="0"/>
              <a:t>DIVISORES DE CORRIENTE</a:t>
            </a:r>
          </a:p>
          <a:p>
            <a:pPr marL="0" indent="0">
              <a:buNone/>
            </a:pPr>
            <a:r>
              <a:rPr lang="es-MX" dirty="0"/>
              <a:t>Un circuito en paralelo actúa como divisor de corriente porque la corriente que entra a la unión de ramas dispuestas en paralelo “se divide” en varias corrientes individuales. </a:t>
            </a:r>
            <a:endParaRPr lang="es-ES" dirty="0"/>
          </a:p>
        </p:txBody>
      </p:sp>
      <p:pic>
        <p:nvPicPr>
          <p:cNvPr id="7" name="Imagen 6">
            <a:extLst>
              <a:ext uri="{FF2B5EF4-FFF2-40B4-BE49-F238E27FC236}">
                <a16:creationId xmlns:a16="http://schemas.microsoft.com/office/drawing/2014/main" id="{D653B354-81EB-44E8-B983-81CABE85BF65}"/>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1489348" y="3753687"/>
            <a:ext cx="6165304" cy="2628900"/>
          </a:xfrm>
          <a:prstGeom prst="rect">
            <a:avLst/>
          </a:prstGeom>
        </p:spPr>
      </p:pic>
    </p:spTree>
    <p:extLst>
      <p:ext uri="{BB962C8B-B14F-4D97-AF65-F5344CB8AC3E}">
        <p14:creationId xmlns:p14="http://schemas.microsoft.com/office/powerpoint/2010/main" val="28948843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3703C55-C82B-4F11-8C84-08DFFD344260}"/>
              </a:ext>
            </a:extLst>
          </p:cNvPr>
          <p:cNvSpPr>
            <a:spLocks noGrp="1"/>
          </p:cNvSpPr>
          <p:nvPr>
            <p:ph type="title"/>
          </p:nvPr>
        </p:nvSpPr>
        <p:spPr>
          <a:xfrm>
            <a:off x="628650" y="365127"/>
            <a:ext cx="6619643" cy="638484"/>
          </a:xfrm>
        </p:spPr>
        <p:txBody>
          <a:bodyPr/>
          <a:lstStyle/>
          <a:p>
            <a:r>
              <a:rPr lang="es-MX" b="1" dirty="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2.2 Transformación de fuentes</a:t>
            </a:r>
          </a:p>
        </p:txBody>
      </p:sp>
      <p:sp>
        <p:nvSpPr>
          <p:cNvPr id="3" name="Marcador de contenido 2">
            <a:extLst>
              <a:ext uri="{FF2B5EF4-FFF2-40B4-BE49-F238E27FC236}">
                <a16:creationId xmlns:a16="http://schemas.microsoft.com/office/drawing/2014/main" id="{6DB3ED10-5CFB-4D70-BD55-D491CB9A9D93}"/>
              </a:ext>
            </a:extLst>
          </p:cNvPr>
          <p:cNvSpPr>
            <a:spLocks noGrp="1"/>
          </p:cNvSpPr>
          <p:nvPr>
            <p:ph idx="1"/>
          </p:nvPr>
        </p:nvSpPr>
        <p:spPr>
          <a:xfrm>
            <a:off x="611560" y="1268760"/>
            <a:ext cx="8229600" cy="4674841"/>
          </a:xfrm>
        </p:spPr>
        <p:txBody>
          <a:bodyPr/>
          <a:lstStyle/>
          <a:p>
            <a:pPr marL="0" indent="0">
              <a:buNone/>
            </a:pPr>
            <a:r>
              <a:rPr lang="es-MX" dirty="0"/>
              <a:t>DIVISORES DE CORRIENTE</a:t>
            </a:r>
          </a:p>
          <a:p>
            <a:pPr marL="0" indent="0">
              <a:buNone/>
            </a:pPr>
            <a:r>
              <a:rPr lang="es-MX" dirty="0"/>
              <a:t>Entre los resistores en paralelo, la corriente total se divide en corrientes con valores que son inversamente proporcionales a los valores de resistencia.</a:t>
            </a:r>
            <a:endParaRPr lang="es-ES" dirty="0"/>
          </a:p>
        </p:txBody>
      </p:sp>
      <p:pic>
        <p:nvPicPr>
          <p:cNvPr id="4" name="Imagen 3">
            <a:extLst>
              <a:ext uri="{FF2B5EF4-FFF2-40B4-BE49-F238E27FC236}">
                <a16:creationId xmlns:a16="http://schemas.microsoft.com/office/drawing/2014/main" id="{C2B11630-94DD-4971-9969-5FDA80C5A449}"/>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3203848" y="3356992"/>
            <a:ext cx="4924425" cy="3702082"/>
          </a:xfrm>
          <a:prstGeom prst="rect">
            <a:avLst/>
          </a:prstGeom>
        </p:spPr>
      </p:pic>
    </p:spTree>
    <p:extLst>
      <p:ext uri="{BB962C8B-B14F-4D97-AF65-F5344CB8AC3E}">
        <p14:creationId xmlns:p14="http://schemas.microsoft.com/office/powerpoint/2010/main" val="22558489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5008221" y="-3161691"/>
            <a:ext cx="1012190" cy="7266989"/>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434313" y="-468607"/>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s-ES" dirty="0"/>
              <a:t>Directorio</a:t>
            </a: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0" y="5551822"/>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ángulo 7">
            <a:extLst>
              <a:ext uri="{FF2B5EF4-FFF2-40B4-BE49-F238E27FC236}">
                <a16:creationId xmlns:a16="http://schemas.microsoft.com/office/drawing/2014/main" id="{AB52817D-8EAA-4887-BD39-1B24FD3B5731}"/>
              </a:ext>
            </a:extLst>
          </p:cNvPr>
          <p:cNvSpPr/>
          <p:nvPr/>
        </p:nvSpPr>
        <p:spPr>
          <a:xfrm>
            <a:off x="1509925" y="1049719"/>
            <a:ext cx="7562676" cy="5269648"/>
          </a:xfrm>
          <a:prstGeom prst="rect">
            <a:avLst/>
          </a:prstGeom>
        </p:spPr>
        <p:txBody>
          <a:bodyPr wrap="square">
            <a:spAutoFit/>
          </a:bodyPr>
          <a:lstStyle/>
          <a:p>
            <a:pPr algn="ctr">
              <a:lnSpc>
                <a:spcPct val="107000"/>
              </a:lnSpc>
            </a:pPr>
            <a:r>
              <a:rPr lang="es-MX" sz="1050" b="1" dirty="0">
                <a:latin typeface="Arial" panose="020B0604020202020204" pitchFamily="34" charset="0"/>
                <a:ea typeface="Calibri" panose="020F0502020204030204" pitchFamily="34" charset="0"/>
                <a:cs typeface="Times New Roman" panose="02020603050405020304" pitchFamily="18" charset="0"/>
              </a:rPr>
              <a:t>Rector</a:t>
            </a:r>
            <a:endParaRPr lang="es-ES" sz="1050" dirty="0">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0"/>
              </a:spcAft>
            </a:pPr>
            <a:r>
              <a:rPr lang="es-MX" sz="1050" dirty="0">
                <a:latin typeface="Arial" panose="020B0604020202020204" pitchFamily="34" charset="0"/>
                <a:ea typeface="Calibri" panose="020F0502020204030204" pitchFamily="34" charset="0"/>
                <a:cs typeface="Times New Roman" panose="02020603050405020304" pitchFamily="18" charset="0"/>
              </a:rPr>
              <a:t>                        Doctor en Educación </a:t>
            </a:r>
            <a:r>
              <a:rPr lang="es-MX" sz="1050" b="1" dirty="0">
                <a:latin typeface="Arial" panose="020B0604020202020204" pitchFamily="34" charset="0"/>
                <a:ea typeface="Calibri" panose="020F0502020204030204" pitchFamily="34" charset="0"/>
                <a:cs typeface="Times New Roman" panose="02020603050405020304" pitchFamily="18" charset="0"/>
              </a:rPr>
              <a:t> Alfredo Barrera Baca 		</a:t>
            </a:r>
            <a:r>
              <a:rPr lang="es-MX" sz="1050" dirty="0">
                <a:latin typeface="Arial" panose="020B0604020202020204" pitchFamily="34" charset="0"/>
                <a:ea typeface="Calibri" panose="020F0502020204030204" pitchFamily="34" charset="0"/>
                <a:cs typeface="Times New Roman" panose="02020603050405020304" pitchFamily="18" charset="0"/>
              </a:rPr>
              <a:t> </a:t>
            </a:r>
            <a:endParaRPr lang="es-ES" sz="105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s-MX" sz="1050" dirty="0">
                <a:latin typeface="Arial" panose="020B0604020202020204" pitchFamily="34" charset="0"/>
                <a:ea typeface="Calibri" panose="020F0502020204030204" pitchFamily="34" charset="0"/>
                <a:cs typeface="Times New Roman" panose="02020603050405020304" pitchFamily="18" charset="0"/>
              </a:rPr>
              <a:t> </a:t>
            </a:r>
            <a:endParaRPr lang="es-ES" sz="105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s-MX" sz="1050" dirty="0">
                <a:latin typeface="Arial" panose="020B0604020202020204" pitchFamily="34" charset="0"/>
                <a:ea typeface="Calibri" panose="020F0502020204030204" pitchFamily="34" charset="0"/>
                <a:cs typeface="Times New Roman" panose="02020603050405020304" pitchFamily="18" charset="0"/>
              </a:rPr>
              <a:t>Maestra en Salud Pública</a:t>
            </a:r>
            <a:endParaRPr lang="es-ES" sz="1050" dirty="0">
              <a:latin typeface="Calibri" panose="020F0502020204030204" pitchFamily="34" charset="0"/>
              <a:ea typeface="Calibri" panose="020F0502020204030204" pitchFamily="34" charset="0"/>
              <a:cs typeface="Times New Roman" panose="02020603050405020304" pitchFamily="18" charset="0"/>
            </a:endParaRPr>
          </a:p>
          <a:p>
            <a:pPr indent="457200">
              <a:lnSpc>
                <a:spcPct val="107000"/>
              </a:lnSpc>
              <a:spcAft>
                <a:spcPts val="0"/>
              </a:spcAft>
            </a:pPr>
            <a:r>
              <a:rPr lang="es-MX" sz="1050" b="1" dirty="0">
                <a:latin typeface="Arial" panose="020B0604020202020204" pitchFamily="34" charset="0"/>
                <a:ea typeface="Calibri" panose="020F0502020204030204" pitchFamily="34" charset="0"/>
                <a:cs typeface="Times New Roman" panose="02020603050405020304" pitchFamily="18" charset="0"/>
              </a:rPr>
              <a:t>María Estela Delgado Maya 		</a:t>
            </a:r>
            <a:r>
              <a:rPr lang="es-MX" sz="1050" dirty="0">
                <a:latin typeface="Arial" panose="020B0604020202020204" pitchFamily="34" charset="0"/>
                <a:ea typeface="Calibri" panose="020F0502020204030204" pitchFamily="34" charset="0"/>
                <a:cs typeface="Times New Roman" panose="02020603050405020304" pitchFamily="18" charset="0"/>
              </a:rPr>
              <a:t>Secretaria de Docencia</a:t>
            </a:r>
            <a:endParaRPr lang="es-ES" sz="105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s-MX" sz="1050" b="1" dirty="0">
                <a:latin typeface="Arial" panose="020B0604020202020204" pitchFamily="34" charset="0"/>
                <a:ea typeface="Calibri" panose="020F0502020204030204" pitchFamily="34" charset="0"/>
                <a:cs typeface="Times New Roman" panose="02020603050405020304" pitchFamily="18" charset="0"/>
              </a:rPr>
              <a:t> </a:t>
            </a:r>
            <a:r>
              <a:rPr lang="es-MX" sz="1050" dirty="0">
                <a:latin typeface="Arial" panose="020B0604020202020204" pitchFamily="34" charset="0"/>
                <a:ea typeface="Calibri" panose="020F0502020204030204" pitchFamily="34" charset="0"/>
                <a:cs typeface="Times New Roman" panose="02020603050405020304" pitchFamily="18" charset="0"/>
              </a:rPr>
              <a:t>Doctor en Ciencias e Ingeniería</a:t>
            </a:r>
            <a:endParaRPr lang="es-ES" sz="1050" dirty="0">
              <a:latin typeface="Calibri" panose="020F0502020204030204" pitchFamily="34" charset="0"/>
              <a:ea typeface="Calibri" panose="020F0502020204030204" pitchFamily="34" charset="0"/>
              <a:cs typeface="Times New Roman" panose="02020603050405020304" pitchFamily="18" charset="0"/>
            </a:endParaRPr>
          </a:p>
          <a:p>
            <a:pPr indent="457200">
              <a:lnSpc>
                <a:spcPct val="107000"/>
              </a:lnSpc>
              <a:spcAft>
                <a:spcPts val="0"/>
              </a:spcAft>
            </a:pPr>
            <a:r>
              <a:rPr lang="es-MX" sz="1050" b="1" dirty="0">
                <a:latin typeface="Arial" panose="020B0604020202020204" pitchFamily="34" charset="0"/>
                <a:ea typeface="Calibri" panose="020F0502020204030204" pitchFamily="34" charset="0"/>
                <a:cs typeface="Times New Roman" panose="02020603050405020304" pitchFamily="18" charset="0"/>
              </a:rPr>
              <a:t>Carlos Eduardo Barrera Díaz		</a:t>
            </a:r>
            <a:r>
              <a:rPr lang="es-MX" sz="1050" dirty="0">
                <a:latin typeface="Arial" panose="020B0604020202020204" pitchFamily="34" charset="0"/>
                <a:ea typeface="Calibri" panose="020F0502020204030204" pitchFamily="34" charset="0"/>
                <a:cs typeface="Times New Roman" panose="02020603050405020304" pitchFamily="18" charset="0"/>
              </a:rPr>
              <a:t>Secretario de Investigación y Estudios Avanzados</a:t>
            </a:r>
            <a:endParaRPr lang="es-ES" sz="105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s-MX" sz="1050" b="1" dirty="0">
                <a:latin typeface="Arial" panose="020B0604020202020204" pitchFamily="34" charset="0"/>
                <a:ea typeface="Calibri" panose="020F0502020204030204" pitchFamily="34" charset="0"/>
                <a:cs typeface="Times New Roman" panose="02020603050405020304" pitchFamily="18" charset="0"/>
              </a:rPr>
              <a:t> </a:t>
            </a:r>
            <a:r>
              <a:rPr lang="es-MX" sz="1050" dirty="0">
                <a:latin typeface="Arial" panose="020B0604020202020204" pitchFamily="34" charset="0"/>
                <a:ea typeface="Calibri" panose="020F0502020204030204" pitchFamily="34" charset="0"/>
                <a:cs typeface="Times New Roman" panose="02020603050405020304" pitchFamily="18" charset="0"/>
              </a:rPr>
              <a:t>Doctor en Ciencias Sociales</a:t>
            </a:r>
            <a:endParaRPr lang="es-ES" sz="1050" dirty="0">
              <a:latin typeface="Calibri" panose="020F0502020204030204" pitchFamily="34" charset="0"/>
              <a:ea typeface="Calibri" panose="020F0502020204030204" pitchFamily="34" charset="0"/>
              <a:cs typeface="Times New Roman" panose="02020603050405020304" pitchFamily="18" charset="0"/>
            </a:endParaRPr>
          </a:p>
          <a:p>
            <a:pPr indent="457200">
              <a:lnSpc>
                <a:spcPct val="107000"/>
              </a:lnSpc>
              <a:spcAft>
                <a:spcPts val="0"/>
              </a:spcAft>
            </a:pPr>
            <a:r>
              <a:rPr lang="es-MX" sz="1050" b="1" dirty="0">
                <a:latin typeface="Arial" panose="020B0604020202020204" pitchFamily="34" charset="0"/>
                <a:ea typeface="Calibri" panose="020F0502020204030204" pitchFamily="34" charset="0"/>
                <a:cs typeface="Times New Roman" panose="02020603050405020304" pitchFamily="18" charset="0"/>
              </a:rPr>
              <a:t>Luis Raúl Ortiz Ramírez 		</a:t>
            </a:r>
            <a:r>
              <a:rPr lang="es-MX" sz="1050" dirty="0">
                <a:latin typeface="Arial" panose="020B0604020202020204" pitchFamily="34" charset="0"/>
                <a:ea typeface="Calibri" panose="020F0502020204030204" pitchFamily="34" charset="0"/>
                <a:cs typeface="Times New Roman" panose="02020603050405020304" pitchFamily="18" charset="0"/>
              </a:rPr>
              <a:t>Secretario de Rectoría</a:t>
            </a:r>
            <a:endParaRPr lang="es-ES" sz="105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s-MX" sz="1050" b="1" dirty="0">
                <a:latin typeface="Arial" panose="020B0604020202020204" pitchFamily="34" charset="0"/>
                <a:ea typeface="Calibri" panose="020F0502020204030204" pitchFamily="34" charset="0"/>
                <a:cs typeface="Times New Roman" panose="02020603050405020304" pitchFamily="18" charset="0"/>
              </a:rPr>
              <a:t> </a:t>
            </a:r>
            <a:r>
              <a:rPr lang="es-MX" sz="1050" dirty="0">
                <a:latin typeface="Arial" panose="020B0604020202020204" pitchFamily="34" charset="0"/>
                <a:ea typeface="Calibri" panose="020F0502020204030204" pitchFamily="34" charset="0"/>
                <a:cs typeface="Times New Roman" panose="02020603050405020304" pitchFamily="18" charset="0"/>
              </a:rPr>
              <a:t>Doctor en Arte</a:t>
            </a:r>
            <a:endParaRPr lang="es-ES" sz="1050" dirty="0">
              <a:latin typeface="Calibri" panose="020F0502020204030204" pitchFamily="34" charset="0"/>
              <a:ea typeface="Calibri" panose="020F0502020204030204" pitchFamily="34" charset="0"/>
              <a:cs typeface="Times New Roman" panose="02020603050405020304" pitchFamily="18" charset="0"/>
            </a:endParaRPr>
          </a:p>
          <a:p>
            <a:pPr indent="457200">
              <a:lnSpc>
                <a:spcPct val="107000"/>
              </a:lnSpc>
              <a:spcAft>
                <a:spcPts val="0"/>
              </a:spcAft>
            </a:pPr>
            <a:r>
              <a:rPr lang="es-MX" sz="1050" b="1" dirty="0">
                <a:latin typeface="Arial" panose="020B0604020202020204" pitchFamily="34" charset="0"/>
                <a:ea typeface="Calibri" panose="020F0502020204030204" pitchFamily="34" charset="0"/>
                <a:cs typeface="Times New Roman" panose="02020603050405020304" pitchFamily="18" charset="0"/>
              </a:rPr>
              <a:t>José Édgar Miranda Ortiz 		</a:t>
            </a:r>
            <a:r>
              <a:rPr lang="es-MX" sz="1050" dirty="0">
                <a:latin typeface="Arial" panose="020B0604020202020204" pitchFamily="34" charset="0"/>
                <a:ea typeface="Calibri" panose="020F0502020204030204" pitchFamily="34" charset="0"/>
                <a:cs typeface="Times New Roman" panose="02020603050405020304" pitchFamily="18" charset="0"/>
              </a:rPr>
              <a:t>Secretario de Difusión Cultural</a:t>
            </a:r>
            <a:endParaRPr lang="es-ES" sz="105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s-MX" sz="1050" b="1" dirty="0">
                <a:latin typeface="Arial" panose="020B0604020202020204" pitchFamily="34" charset="0"/>
                <a:ea typeface="Calibri" panose="020F0502020204030204" pitchFamily="34" charset="0"/>
                <a:cs typeface="Times New Roman" panose="02020603050405020304" pitchFamily="18" charset="0"/>
              </a:rPr>
              <a:t> </a:t>
            </a:r>
            <a:r>
              <a:rPr lang="es-MX" sz="1050" dirty="0">
                <a:latin typeface="Arial" panose="020B0604020202020204" pitchFamily="34" charset="0"/>
                <a:ea typeface="Calibri" panose="020F0502020204030204" pitchFamily="34" charset="0"/>
                <a:cs typeface="Times New Roman" panose="02020603050405020304" pitchFamily="18" charset="0"/>
              </a:rPr>
              <a:t>Maestra en Comunicación</a:t>
            </a:r>
            <a:endParaRPr lang="es-ES" sz="1050" dirty="0">
              <a:latin typeface="Calibri" panose="020F0502020204030204" pitchFamily="34" charset="0"/>
              <a:ea typeface="Calibri" panose="020F0502020204030204" pitchFamily="34" charset="0"/>
              <a:cs typeface="Times New Roman" panose="02020603050405020304" pitchFamily="18" charset="0"/>
            </a:endParaRPr>
          </a:p>
          <a:p>
            <a:pPr indent="457200">
              <a:lnSpc>
                <a:spcPct val="107000"/>
              </a:lnSpc>
              <a:spcAft>
                <a:spcPts val="0"/>
              </a:spcAft>
            </a:pPr>
            <a:r>
              <a:rPr lang="es-MX" sz="1050" b="1" dirty="0">
                <a:latin typeface="Arial" panose="020B0604020202020204" pitchFamily="34" charset="0"/>
                <a:ea typeface="Calibri" panose="020F0502020204030204" pitchFamily="34" charset="0"/>
                <a:cs typeface="Times New Roman" panose="02020603050405020304" pitchFamily="18" charset="0"/>
              </a:rPr>
              <a:t>Jannet Valero Vilchis		</a:t>
            </a:r>
            <a:r>
              <a:rPr lang="es-MX" sz="1050" dirty="0">
                <a:latin typeface="Arial" panose="020B0604020202020204" pitchFamily="34" charset="0"/>
                <a:ea typeface="Calibri" panose="020F0502020204030204" pitchFamily="34" charset="0"/>
                <a:cs typeface="Times New Roman" panose="02020603050405020304" pitchFamily="18" charset="0"/>
              </a:rPr>
              <a:t>Secretaria de Extensión y Vinculación</a:t>
            </a:r>
            <a:endParaRPr lang="es-ES" sz="105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s-MX" sz="1050" b="1" dirty="0">
                <a:latin typeface="Arial" panose="020B0604020202020204" pitchFamily="34" charset="0"/>
                <a:ea typeface="Calibri" panose="020F0502020204030204" pitchFamily="34" charset="0"/>
                <a:cs typeface="Times New Roman" panose="02020603050405020304" pitchFamily="18" charset="0"/>
              </a:rPr>
              <a:t> </a:t>
            </a:r>
            <a:r>
              <a:rPr lang="es-MX" sz="1050" dirty="0">
                <a:latin typeface="Arial" panose="020B0604020202020204" pitchFamily="34" charset="0"/>
                <a:ea typeface="Calibri" panose="020F0502020204030204" pitchFamily="34" charset="0"/>
                <a:cs typeface="Times New Roman" panose="02020603050405020304" pitchFamily="18" charset="0"/>
              </a:rPr>
              <a:t>Maestro en Economía</a:t>
            </a:r>
            <a:endParaRPr lang="es-ES" sz="1050" dirty="0">
              <a:latin typeface="Calibri" panose="020F0502020204030204" pitchFamily="34" charset="0"/>
              <a:ea typeface="Calibri" panose="020F0502020204030204" pitchFamily="34" charset="0"/>
              <a:cs typeface="Times New Roman" panose="02020603050405020304" pitchFamily="18" charset="0"/>
            </a:endParaRPr>
          </a:p>
          <a:p>
            <a:pPr indent="457200">
              <a:lnSpc>
                <a:spcPct val="107000"/>
              </a:lnSpc>
              <a:spcAft>
                <a:spcPts val="0"/>
              </a:spcAft>
            </a:pPr>
            <a:r>
              <a:rPr lang="es-MX" sz="1050" b="1" dirty="0">
                <a:latin typeface="Arial" panose="020B0604020202020204" pitchFamily="34" charset="0"/>
                <a:ea typeface="Calibri" panose="020F0502020204030204" pitchFamily="34" charset="0"/>
                <a:cs typeface="Times New Roman" panose="02020603050405020304" pitchFamily="18" charset="0"/>
              </a:rPr>
              <a:t>Javier González Martínez		</a:t>
            </a:r>
            <a:r>
              <a:rPr lang="es-MX" sz="1050" dirty="0">
                <a:latin typeface="Arial" panose="020B0604020202020204" pitchFamily="34" charset="0"/>
                <a:ea typeface="Calibri" panose="020F0502020204030204" pitchFamily="34" charset="0"/>
                <a:cs typeface="Times New Roman" panose="02020603050405020304" pitchFamily="18" charset="0"/>
              </a:rPr>
              <a:t>Secretario de Administración</a:t>
            </a:r>
            <a:endParaRPr lang="es-ES" sz="105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s-MX" sz="1050" b="1" dirty="0">
                <a:latin typeface="Arial" panose="020B0604020202020204" pitchFamily="34" charset="0"/>
                <a:ea typeface="Calibri" panose="020F0502020204030204" pitchFamily="34" charset="0"/>
                <a:cs typeface="Times New Roman" panose="02020603050405020304" pitchFamily="18" charset="0"/>
              </a:rPr>
              <a:t> </a:t>
            </a:r>
            <a:r>
              <a:rPr lang="es-MX" sz="1050" dirty="0">
                <a:latin typeface="Arial" panose="020B0604020202020204" pitchFamily="34" charset="0"/>
                <a:ea typeface="Calibri" panose="020F0502020204030204" pitchFamily="34" charset="0"/>
                <a:cs typeface="Times New Roman" panose="02020603050405020304" pitchFamily="18" charset="0"/>
              </a:rPr>
              <a:t>Doctor en Ciencias de la Computación</a:t>
            </a:r>
            <a:endParaRPr lang="es-ES" sz="1050" dirty="0">
              <a:latin typeface="Calibri" panose="020F0502020204030204" pitchFamily="34" charset="0"/>
              <a:ea typeface="Calibri" panose="020F0502020204030204" pitchFamily="34" charset="0"/>
              <a:cs typeface="Times New Roman" panose="02020603050405020304" pitchFamily="18" charset="0"/>
            </a:endParaRPr>
          </a:p>
          <a:p>
            <a:pPr indent="457200">
              <a:lnSpc>
                <a:spcPct val="107000"/>
              </a:lnSpc>
              <a:spcAft>
                <a:spcPts val="0"/>
              </a:spcAft>
            </a:pPr>
            <a:r>
              <a:rPr lang="es-MX" sz="1050" b="1" dirty="0">
                <a:latin typeface="Arial" panose="020B0604020202020204" pitchFamily="34" charset="0"/>
                <a:ea typeface="Calibri" panose="020F0502020204030204" pitchFamily="34" charset="0"/>
                <a:cs typeface="Times New Roman" panose="02020603050405020304" pitchFamily="18" charset="0"/>
              </a:rPr>
              <a:t>José Raymundo Marcial Romero	</a:t>
            </a:r>
            <a:r>
              <a:rPr lang="es-MX" sz="1050" dirty="0">
                <a:latin typeface="Arial" panose="020B0604020202020204" pitchFamily="34" charset="0"/>
                <a:ea typeface="Calibri" panose="020F0502020204030204" pitchFamily="34" charset="0"/>
                <a:cs typeface="Times New Roman" panose="02020603050405020304" pitchFamily="18" charset="0"/>
              </a:rPr>
              <a:t>Secretario de Planeación y Desarrollo Institucional</a:t>
            </a:r>
            <a:endParaRPr lang="es-ES" sz="105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s-MX" sz="1050" b="1" dirty="0">
                <a:latin typeface="Arial" panose="020B0604020202020204" pitchFamily="34" charset="0"/>
                <a:ea typeface="Calibri" panose="020F0502020204030204" pitchFamily="34" charset="0"/>
                <a:cs typeface="Times New Roman" panose="02020603050405020304" pitchFamily="18" charset="0"/>
              </a:rPr>
              <a:t> </a:t>
            </a:r>
            <a:r>
              <a:rPr lang="es-MX" sz="1050" dirty="0">
                <a:latin typeface="Arial" panose="020B0604020202020204" pitchFamily="34" charset="0"/>
                <a:ea typeface="Calibri" panose="020F0502020204030204" pitchFamily="34" charset="0"/>
                <a:cs typeface="Times New Roman" panose="02020603050405020304" pitchFamily="18" charset="0"/>
              </a:rPr>
              <a:t>Maestra en Lingüística Aplicada</a:t>
            </a:r>
            <a:endParaRPr lang="es-ES" sz="1050" dirty="0">
              <a:latin typeface="Calibri" panose="020F0502020204030204" pitchFamily="34" charset="0"/>
              <a:ea typeface="Calibri" panose="020F0502020204030204" pitchFamily="34" charset="0"/>
              <a:cs typeface="Times New Roman" panose="02020603050405020304" pitchFamily="18" charset="0"/>
            </a:endParaRPr>
          </a:p>
          <a:p>
            <a:pPr indent="457200">
              <a:lnSpc>
                <a:spcPct val="107000"/>
              </a:lnSpc>
              <a:spcAft>
                <a:spcPts val="0"/>
              </a:spcAft>
            </a:pPr>
            <a:r>
              <a:rPr lang="es-MX" sz="1050" b="1" dirty="0">
                <a:latin typeface="Arial" panose="020B0604020202020204" pitchFamily="34" charset="0"/>
                <a:ea typeface="Calibri" panose="020F0502020204030204" pitchFamily="34" charset="0"/>
                <a:cs typeface="Times New Roman" panose="02020603050405020304" pitchFamily="18" charset="0"/>
              </a:rPr>
              <a:t>María del Pilar Ampudia García 		</a:t>
            </a:r>
            <a:r>
              <a:rPr lang="es-MX" sz="1050" dirty="0">
                <a:latin typeface="Arial" panose="020B0604020202020204" pitchFamily="34" charset="0"/>
                <a:ea typeface="Calibri" panose="020F0502020204030204" pitchFamily="34" charset="0"/>
                <a:cs typeface="Times New Roman" panose="02020603050405020304" pitchFamily="18" charset="0"/>
              </a:rPr>
              <a:t>Secretaria de Cooperación Internacional</a:t>
            </a:r>
            <a:endParaRPr lang="es-ES" sz="105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s-MX" sz="1050" b="1" dirty="0">
                <a:latin typeface="Arial" panose="020B0604020202020204" pitchFamily="34" charset="0"/>
                <a:ea typeface="Calibri" panose="020F0502020204030204" pitchFamily="34" charset="0"/>
                <a:cs typeface="Times New Roman" panose="02020603050405020304" pitchFamily="18" charset="0"/>
              </a:rPr>
              <a:t> </a:t>
            </a:r>
            <a:r>
              <a:rPr lang="es-MX" sz="1050" dirty="0">
                <a:latin typeface="Arial" panose="020B0604020202020204" pitchFamily="34" charset="0"/>
                <a:ea typeface="Calibri" panose="020F0502020204030204" pitchFamily="34" charset="0"/>
                <a:cs typeface="Times New Roman" panose="02020603050405020304" pitchFamily="18" charset="0"/>
              </a:rPr>
              <a:t>Doctora en Ciencias Sociales y Políticas</a:t>
            </a:r>
            <a:endParaRPr lang="es-ES" sz="1050" dirty="0">
              <a:latin typeface="Calibri" panose="020F0502020204030204" pitchFamily="34" charset="0"/>
              <a:ea typeface="Calibri" panose="020F0502020204030204" pitchFamily="34" charset="0"/>
              <a:cs typeface="Times New Roman" panose="02020603050405020304" pitchFamily="18" charset="0"/>
            </a:endParaRPr>
          </a:p>
          <a:p>
            <a:pPr indent="457200">
              <a:lnSpc>
                <a:spcPct val="107000"/>
              </a:lnSpc>
              <a:spcAft>
                <a:spcPts val="0"/>
              </a:spcAft>
            </a:pPr>
            <a:r>
              <a:rPr lang="es-MX" sz="1050" b="1" dirty="0">
                <a:latin typeface="Arial" panose="020B0604020202020204" pitchFamily="34" charset="0"/>
                <a:ea typeface="Calibri" panose="020F0502020204030204" pitchFamily="34" charset="0"/>
                <a:cs typeface="Times New Roman" panose="02020603050405020304" pitchFamily="18" charset="0"/>
              </a:rPr>
              <a:t>Gabriela Fuentes Reyes		</a:t>
            </a:r>
            <a:r>
              <a:rPr lang="es-MX" sz="1050" dirty="0">
                <a:latin typeface="Arial" panose="020B0604020202020204" pitchFamily="34" charset="0"/>
                <a:ea typeface="Calibri" panose="020F0502020204030204" pitchFamily="34" charset="0"/>
                <a:cs typeface="Times New Roman" panose="02020603050405020304" pitchFamily="18" charset="0"/>
              </a:rPr>
              <a:t>Abogada General</a:t>
            </a:r>
            <a:endParaRPr lang="es-ES" sz="105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s-MX" sz="1050" b="1" dirty="0">
                <a:latin typeface="Arial" panose="020B0604020202020204" pitchFamily="34" charset="0"/>
                <a:ea typeface="Calibri" panose="020F0502020204030204" pitchFamily="34" charset="0"/>
                <a:cs typeface="Times New Roman" panose="02020603050405020304" pitchFamily="18" charset="0"/>
              </a:rPr>
              <a:t> </a:t>
            </a:r>
            <a:r>
              <a:rPr lang="es-MX" sz="1050" dirty="0">
                <a:latin typeface="Arial" panose="020B0604020202020204" pitchFamily="34" charset="0"/>
                <a:ea typeface="Calibri" panose="020F0502020204030204" pitchFamily="34" charset="0"/>
                <a:cs typeface="Times New Roman" panose="02020603050405020304" pitchFamily="18" charset="0"/>
              </a:rPr>
              <a:t>Licenciado en Comunicación</a:t>
            </a:r>
            <a:endParaRPr lang="es-ES" sz="1050" dirty="0">
              <a:latin typeface="Calibri" panose="020F0502020204030204" pitchFamily="34" charset="0"/>
              <a:ea typeface="Calibri" panose="020F0502020204030204" pitchFamily="34" charset="0"/>
              <a:cs typeface="Times New Roman" panose="02020603050405020304" pitchFamily="18" charset="0"/>
            </a:endParaRPr>
          </a:p>
          <a:p>
            <a:pPr indent="457200">
              <a:lnSpc>
                <a:spcPct val="107000"/>
              </a:lnSpc>
              <a:spcAft>
                <a:spcPts val="0"/>
              </a:spcAft>
            </a:pPr>
            <a:r>
              <a:rPr lang="es-MX" sz="1050" b="1" dirty="0">
                <a:latin typeface="Arial" panose="020B0604020202020204" pitchFamily="34" charset="0"/>
                <a:ea typeface="Calibri" panose="020F0502020204030204" pitchFamily="34" charset="0"/>
                <a:cs typeface="Times New Roman" panose="02020603050405020304" pitchFamily="18" charset="0"/>
              </a:rPr>
              <a:t>Gastón Pedraza Muñoz		</a:t>
            </a:r>
            <a:r>
              <a:rPr lang="es-MX" sz="1050" dirty="0">
                <a:latin typeface="Arial" panose="020B0604020202020204" pitchFamily="34" charset="0"/>
                <a:ea typeface="Calibri" panose="020F0502020204030204" pitchFamily="34" charset="0"/>
                <a:cs typeface="Times New Roman" panose="02020603050405020304" pitchFamily="18" charset="0"/>
              </a:rPr>
              <a:t>Director General de Comunicación Universitaria</a:t>
            </a:r>
            <a:endParaRPr lang="es-ES" sz="105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s-MX" sz="1050" b="1" dirty="0">
                <a:latin typeface="Arial" panose="020B0604020202020204" pitchFamily="34" charset="0"/>
                <a:ea typeface="Calibri" panose="020F0502020204030204" pitchFamily="34" charset="0"/>
                <a:cs typeface="Times New Roman" panose="02020603050405020304" pitchFamily="18" charset="0"/>
              </a:rPr>
              <a:t> </a:t>
            </a:r>
            <a:r>
              <a:rPr lang="es-MX" sz="1050" dirty="0">
                <a:latin typeface="Arial" panose="020B0604020202020204" pitchFamily="34" charset="0"/>
                <a:ea typeface="Calibri" panose="020F0502020204030204" pitchFamily="34" charset="0"/>
                <a:cs typeface="Times New Roman" panose="02020603050405020304" pitchFamily="18" charset="0"/>
              </a:rPr>
              <a:t>Maestro en Relaciones Interinstitucionales</a:t>
            </a:r>
            <a:endParaRPr lang="es-ES" sz="1050" dirty="0">
              <a:latin typeface="Calibri" panose="020F0502020204030204" pitchFamily="34" charset="0"/>
              <a:ea typeface="Calibri" panose="020F0502020204030204" pitchFamily="34" charset="0"/>
              <a:cs typeface="Times New Roman" panose="02020603050405020304" pitchFamily="18" charset="0"/>
            </a:endParaRPr>
          </a:p>
          <a:p>
            <a:pPr indent="457200">
              <a:lnSpc>
                <a:spcPct val="107000"/>
              </a:lnSpc>
              <a:spcAft>
                <a:spcPts val="0"/>
              </a:spcAft>
            </a:pPr>
            <a:r>
              <a:rPr lang="es-MX" sz="1050" b="1" dirty="0">
                <a:latin typeface="Arial" panose="020B0604020202020204" pitchFamily="34" charset="0"/>
                <a:ea typeface="Calibri" panose="020F0502020204030204" pitchFamily="34" charset="0"/>
                <a:cs typeface="Times New Roman" panose="02020603050405020304" pitchFamily="18" charset="0"/>
              </a:rPr>
              <a:t>Jorge Bernáldez García		</a:t>
            </a:r>
            <a:r>
              <a:rPr lang="es-MX" sz="1050" dirty="0">
                <a:latin typeface="Arial" panose="020B0604020202020204" pitchFamily="34" charset="0"/>
                <a:ea typeface="Calibri" panose="020F0502020204030204" pitchFamily="34" charset="0"/>
                <a:cs typeface="Times New Roman" panose="02020603050405020304" pitchFamily="18" charset="0"/>
              </a:rPr>
              <a:t>Secretario Técnico de la Rectoría</a:t>
            </a:r>
            <a:endParaRPr lang="es-ES" sz="105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s-MX" sz="1050" b="1" dirty="0">
                <a:latin typeface="Arial" panose="020B0604020202020204" pitchFamily="34" charset="0"/>
                <a:ea typeface="Calibri" panose="020F0502020204030204" pitchFamily="34" charset="0"/>
                <a:cs typeface="Times New Roman" panose="02020603050405020304" pitchFamily="18" charset="0"/>
              </a:rPr>
              <a:t> </a:t>
            </a:r>
            <a:r>
              <a:rPr lang="es-MX" sz="1050" dirty="0">
                <a:latin typeface="Arial" panose="020B0604020202020204" pitchFamily="34" charset="0"/>
                <a:ea typeface="Calibri" panose="020F0502020204030204" pitchFamily="34" charset="0"/>
                <a:cs typeface="Times New Roman" panose="02020603050405020304" pitchFamily="18" charset="0"/>
              </a:rPr>
              <a:t>Maestra en Administración Publica</a:t>
            </a:r>
            <a:endParaRPr lang="es-ES" sz="1050" dirty="0">
              <a:latin typeface="Calibri" panose="020F0502020204030204" pitchFamily="34" charset="0"/>
              <a:ea typeface="Calibri" panose="020F0502020204030204" pitchFamily="34" charset="0"/>
              <a:cs typeface="Times New Roman" panose="02020603050405020304" pitchFamily="18" charset="0"/>
            </a:endParaRPr>
          </a:p>
          <a:p>
            <a:pPr indent="457200">
              <a:lnSpc>
                <a:spcPct val="107000"/>
              </a:lnSpc>
              <a:spcAft>
                <a:spcPts val="0"/>
              </a:spcAft>
            </a:pPr>
            <a:r>
              <a:rPr lang="es-MX" sz="1050" b="1" dirty="0">
                <a:latin typeface="Arial" panose="020B0604020202020204" pitchFamily="34" charset="0"/>
                <a:ea typeface="Calibri" panose="020F0502020204030204" pitchFamily="34" charset="0"/>
                <a:cs typeface="Times New Roman" panose="02020603050405020304" pitchFamily="18" charset="0"/>
              </a:rPr>
              <a:t>Guadalupe Ofelia                                            </a:t>
            </a:r>
            <a:r>
              <a:rPr lang="es-MX" sz="1050" dirty="0">
                <a:latin typeface="Arial" panose="020B0604020202020204" pitchFamily="34" charset="0"/>
                <a:ea typeface="Calibri" panose="020F0502020204030204" pitchFamily="34" charset="0"/>
                <a:cs typeface="Times New Roman" panose="02020603050405020304" pitchFamily="18" charset="0"/>
              </a:rPr>
              <a:t> Directora General de Centros Universitarios </a:t>
            </a:r>
          </a:p>
          <a:p>
            <a:pPr indent="457200">
              <a:lnSpc>
                <a:spcPct val="107000"/>
              </a:lnSpc>
              <a:spcAft>
                <a:spcPts val="0"/>
              </a:spcAft>
            </a:pPr>
            <a:r>
              <a:rPr lang="es-MX" sz="1050" b="1" dirty="0">
                <a:latin typeface="Arial" panose="020B0604020202020204" pitchFamily="34" charset="0"/>
                <a:ea typeface="Calibri" panose="020F0502020204030204" pitchFamily="34" charset="0"/>
                <a:cs typeface="Times New Roman" panose="02020603050405020304" pitchFamily="18" charset="0"/>
              </a:rPr>
              <a:t>Santamaría González</a:t>
            </a:r>
            <a:r>
              <a:rPr lang="es-MX" sz="1050" dirty="0">
                <a:latin typeface="Arial" panose="020B0604020202020204" pitchFamily="34" charset="0"/>
                <a:ea typeface="Calibri" panose="020F0502020204030204" pitchFamily="34" charset="0"/>
                <a:cs typeface="Times New Roman" panose="02020603050405020304" pitchFamily="18" charset="0"/>
              </a:rPr>
              <a:t>		y Unidades profesionales</a:t>
            </a:r>
          </a:p>
          <a:p>
            <a:pPr indent="457200">
              <a:lnSpc>
                <a:spcPct val="107000"/>
              </a:lnSpc>
              <a:spcAft>
                <a:spcPts val="0"/>
              </a:spcAft>
            </a:pPr>
            <a:r>
              <a:rPr lang="es-MX" sz="1050" dirty="0">
                <a:latin typeface="Arial" panose="020B0604020202020204" pitchFamily="34" charset="0"/>
                <a:ea typeface="Calibri" panose="020F0502020204030204" pitchFamily="34" charset="0"/>
                <a:cs typeface="Times New Roman" panose="02020603050405020304" pitchFamily="18" charset="0"/>
              </a:rPr>
              <a:t>Maestro en Administración</a:t>
            </a:r>
            <a:endParaRPr lang="es-ES" sz="1050" dirty="0">
              <a:latin typeface="Calibri" panose="020F0502020204030204" pitchFamily="34" charset="0"/>
              <a:ea typeface="Calibri" panose="020F0502020204030204" pitchFamily="34" charset="0"/>
              <a:cs typeface="Times New Roman" panose="02020603050405020304" pitchFamily="18" charset="0"/>
            </a:endParaRPr>
          </a:p>
          <a:p>
            <a:pPr indent="457200">
              <a:lnSpc>
                <a:spcPct val="107000"/>
              </a:lnSpc>
              <a:spcAft>
                <a:spcPts val="0"/>
              </a:spcAft>
            </a:pPr>
            <a:r>
              <a:rPr lang="es-MX" sz="1050" b="1" dirty="0">
                <a:latin typeface="Arial" panose="020B0604020202020204" pitchFamily="34" charset="0"/>
                <a:ea typeface="Calibri" panose="020F0502020204030204" pitchFamily="34" charset="0"/>
                <a:cs typeface="Times New Roman" panose="02020603050405020304" pitchFamily="18" charset="0"/>
              </a:rPr>
              <a:t>Ignacio Gutiérrez Padilla		</a:t>
            </a:r>
            <a:r>
              <a:rPr lang="es-MX" sz="1050" dirty="0">
                <a:latin typeface="Arial" panose="020B0604020202020204" pitchFamily="34" charset="0"/>
                <a:ea typeface="Calibri" panose="020F0502020204030204" pitchFamily="34" charset="0"/>
                <a:cs typeface="Times New Roman" panose="02020603050405020304" pitchFamily="18" charset="0"/>
              </a:rPr>
              <a:t>Contralor</a:t>
            </a:r>
            <a:endParaRPr lang="es-ES"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826326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3703C55-C82B-4F11-8C84-08DFFD344260}"/>
              </a:ext>
            </a:extLst>
          </p:cNvPr>
          <p:cNvSpPr>
            <a:spLocks noGrp="1"/>
          </p:cNvSpPr>
          <p:nvPr>
            <p:ph type="title"/>
          </p:nvPr>
        </p:nvSpPr>
        <p:spPr>
          <a:xfrm>
            <a:off x="628650" y="365127"/>
            <a:ext cx="6619643" cy="638484"/>
          </a:xfrm>
        </p:spPr>
        <p:txBody>
          <a:bodyPr/>
          <a:lstStyle/>
          <a:p>
            <a:r>
              <a:rPr lang="es-MX" b="1" dirty="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2.2 Transformación de fuentes</a:t>
            </a:r>
          </a:p>
        </p:txBody>
      </p:sp>
      <p:sp>
        <p:nvSpPr>
          <p:cNvPr id="3" name="Marcador de contenido 2">
            <a:extLst>
              <a:ext uri="{FF2B5EF4-FFF2-40B4-BE49-F238E27FC236}">
                <a16:creationId xmlns:a16="http://schemas.microsoft.com/office/drawing/2014/main" id="{6DB3ED10-5CFB-4D70-BD55-D491CB9A9D93}"/>
              </a:ext>
            </a:extLst>
          </p:cNvPr>
          <p:cNvSpPr>
            <a:spLocks noGrp="1"/>
          </p:cNvSpPr>
          <p:nvPr>
            <p:ph idx="1"/>
          </p:nvPr>
        </p:nvSpPr>
        <p:spPr>
          <a:xfrm>
            <a:off x="611560" y="1268760"/>
            <a:ext cx="8229600" cy="4674841"/>
          </a:xfrm>
        </p:spPr>
        <p:txBody>
          <a:bodyPr>
            <a:normAutofit/>
          </a:bodyPr>
          <a:lstStyle/>
          <a:p>
            <a:pPr marL="0" indent="0">
              <a:buNone/>
            </a:pPr>
            <a:r>
              <a:rPr lang="es-MX" sz="2800" dirty="0"/>
              <a:t>DIVISORES DE CORRIENTE</a:t>
            </a:r>
          </a:p>
          <a:p>
            <a:pPr marL="0" indent="0">
              <a:buNone/>
            </a:pPr>
            <a:r>
              <a:rPr lang="es-MX" sz="2800" dirty="0"/>
              <a:t>La corriente a través de cualquiera de los resistores en paralelo es </a:t>
            </a:r>
            <a:r>
              <a:rPr lang="es-MX" sz="2800" dirty="0" err="1"/>
              <a:t>Ix</a:t>
            </a:r>
            <a:r>
              <a:rPr lang="es-MX" sz="2800" dirty="0"/>
              <a:t>, donde x representa el número de un resistor en particular (1, 2, 3, y así sucesivamente). </a:t>
            </a:r>
          </a:p>
        </p:txBody>
      </p:sp>
      <p:pic>
        <p:nvPicPr>
          <p:cNvPr id="5" name="Imagen 4">
            <a:extLst>
              <a:ext uri="{FF2B5EF4-FFF2-40B4-BE49-F238E27FC236}">
                <a16:creationId xmlns:a16="http://schemas.microsoft.com/office/drawing/2014/main" id="{C17EB1DF-E5B2-4FC4-B6A4-C9AB329B0684}"/>
              </a:ext>
            </a:extLst>
          </p:cNvPr>
          <p:cNvPicPr>
            <a:picLocks noChangeAspect="1"/>
          </p:cNvPicPr>
          <p:nvPr/>
        </p:nvPicPr>
        <p:blipFill>
          <a:blip r:embed="rId2"/>
          <a:stretch>
            <a:fillRect/>
          </a:stretch>
        </p:blipFill>
        <p:spPr>
          <a:xfrm>
            <a:off x="755576" y="3323432"/>
            <a:ext cx="885825" cy="714375"/>
          </a:xfrm>
          <a:prstGeom prst="rect">
            <a:avLst/>
          </a:prstGeom>
        </p:spPr>
      </p:pic>
      <p:pic>
        <p:nvPicPr>
          <p:cNvPr id="6" name="Imagen 5">
            <a:extLst>
              <a:ext uri="{FF2B5EF4-FFF2-40B4-BE49-F238E27FC236}">
                <a16:creationId xmlns:a16="http://schemas.microsoft.com/office/drawing/2014/main" id="{EF008950-7650-4A54-9886-5C08D08C9BBF}"/>
              </a:ext>
            </a:extLst>
          </p:cNvPr>
          <p:cNvPicPr>
            <a:picLocks noChangeAspect="1"/>
          </p:cNvPicPr>
          <p:nvPr/>
        </p:nvPicPr>
        <p:blipFill>
          <a:blip r:embed="rId3"/>
          <a:stretch>
            <a:fillRect/>
          </a:stretch>
        </p:blipFill>
        <p:spPr>
          <a:xfrm>
            <a:off x="4112069" y="4414229"/>
            <a:ext cx="4883451" cy="1794521"/>
          </a:xfrm>
          <a:prstGeom prst="rect">
            <a:avLst/>
          </a:prstGeom>
        </p:spPr>
      </p:pic>
    </p:spTree>
    <p:extLst>
      <p:ext uri="{BB962C8B-B14F-4D97-AF65-F5344CB8AC3E}">
        <p14:creationId xmlns:p14="http://schemas.microsoft.com/office/powerpoint/2010/main" val="282861896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3703C55-C82B-4F11-8C84-08DFFD344260}"/>
              </a:ext>
            </a:extLst>
          </p:cNvPr>
          <p:cNvSpPr>
            <a:spLocks noGrp="1"/>
          </p:cNvSpPr>
          <p:nvPr>
            <p:ph type="title"/>
          </p:nvPr>
        </p:nvSpPr>
        <p:spPr>
          <a:xfrm>
            <a:off x="628650" y="365126"/>
            <a:ext cx="6619643" cy="627333"/>
          </a:xfrm>
        </p:spPr>
        <p:txBody>
          <a:bodyPr/>
          <a:lstStyle/>
          <a:p>
            <a:r>
              <a:rPr lang="es-MX" b="1" dirty="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2.2 Transformación de fuentes</a:t>
            </a:r>
          </a:p>
        </p:txBody>
      </p:sp>
      <p:sp>
        <p:nvSpPr>
          <p:cNvPr id="3" name="Marcador de contenido 2">
            <a:extLst>
              <a:ext uri="{FF2B5EF4-FFF2-40B4-BE49-F238E27FC236}">
                <a16:creationId xmlns:a16="http://schemas.microsoft.com/office/drawing/2014/main" id="{6DB3ED10-5CFB-4D70-BD55-D491CB9A9D93}"/>
              </a:ext>
            </a:extLst>
          </p:cNvPr>
          <p:cNvSpPr>
            <a:spLocks noGrp="1"/>
          </p:cNvSpPr>
          <p:nvPr>
            <p:ph idx="1"/>
          </p:nvPr>
        </p:nvSpPr>
        <p:spPr>
          <a:xfrm>
            <a:off x="611560" y="1268760"/>
            <a:ext cx="8229600" cy="4674841"/>
          </a:xfrm>
        </p:spPr>
        <p:txBody>
          <a:bodyPr>
            <a:normAutofit/>
          </a:bodyPr>
          <a:lstStyle/>
          <a:p>
            <a:pPr marL="0" indent="0">
              <a:buNone/>
            </a:pPr>
            <a:r>
              <a:rPr lang="es-MX" sz="2400" dirty="0"/>
              <a:t>DIVISORES DE CORRIENTE</a:t>
            </a:r>
          </a:p>
          <a:p>
            <a:pPr marL="0" indent="0">
              <a:buNone/>
            </a:pPr>
            <a:r>
              <a:rPr lang="es-MX" sz="2400" dirty="0"/>
              <a:t>El voltaje de fuente, VS, aparece a través de cada uno de los resistores en paralelo, y </a:t>
            </a:r>
            <a:r>
              <a:rPr lang="es-MX" sz="2400" dirty="0" err="1"/>
              <a:t>Rx</a:t>
            </a:r>
            <a:r>
              <a:rPr lang="es-MX" sz="2400" dirty="0"/>
              <a:t> representa cualquiera de estos resistores. El voltaje total de la fuente, VS, es igual a la corriente total multiplicada por la resistencia total en paralelo.</a:t>
            </a:r>
          </a:p>
          <a:p>
            <a:pPr marL="0" indent="0">
              <a:buNone/>
            </a:pPr>
            <a:endParaRPr lang="es-MX" sz="2400" dirty="0"/>
          </a:p>
          <a:p>
            <a:pPr marL="0" indent="0">
              <a:buNone/>
            </a:pPr>
            <a:endParaRPr lang="es-MX" sz="2400" dirty="0"/>
          </a:p>
          <a:p>
            <a:pPr marL="0" indent="0">
              <a:buNone/>
            </a:pPr>
            <a:r>
              <a:rPr lang="es-MX" sz="2400" dirty="0"/>
              <a:t>Sustituir VS por I</a:t>
            </a:r>
            <a:r>
              <a:rPr lang="es-MX" sz="2400" baseline="-25000" dirty="0"/>
              <a:t>T</a:t>
            </a:r>
            <a:r>
              <a:rPr lang="es-MX" sz="2400" dirty="0"/>
              <a:t>R</a:t>
            </a:r>
            <a:r>
              <a:rPr lang="es-MX" sz="2400" baseline="-25000" dirty="0"/>
              <a:t>T</a:t>
            </a:r>
          </a:p>
          <a:p>
            <a:pPr marL="0" indent="0">
              <a:buNone/>
            </a:pPr>
            <a:endParaRPr lang="es-MX" sz="2400" baseline="-25000" dirty="0"/>
          </a:p>
          <a:p>
            <a:pPr marL="0" indent="0">
              <a:buNone/>
            </a:pPr>
            <a:endParaRPr lang="es-MX" sz="2400" baseline="-25000" dirty="0"/>
          </a:p>
          <a:p>
            <a:pPr marL="0" indent="0">
              <a:buNone/>
            </a:pPr>
            <a:r>
              <a:rPr lang="es-MX" sz="2400" dirty="0"/>
              <a:t>se obtiene</a:t>
            </a:r>
          </a:p>
        </p:txBody>
      </p:sp>
      <p:pic>
        <p:nvPicPr>
          <p:cNvPr id="5" name="Imagen 4">
            <a:extLst>
              <a:ext uri="{FF2B5EF4-FFF2-40B4-BE49-F238E27FC236}">
                <a16:creationId xmlns:a16="http://schemas.microsoft.com/office/drawing/2014/main" id="{C17EB1DF-E5B2-4FC4-B6A4-C9AB329B0684}"/>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755576" y="3323432"/>
            <a:ext cx="885825" cy="714375"/>
          </a:xfrm>
          <a:prstGeom prst="rect">
            <a:avLst/>
          </a:prstGeom>
        </p:spPr>
      </p:pic>
      <p:pic>
        <p:nvPicPr>
          <p:cNvPr id="6" name="Imagen 5">
            <a:extLst>
              <a:ext uri="{FF2B5EF4-FFF2-40B4-BE49-F238E27FC236}">
                <a16:creationId xmlns:a16="http://schemas.microsoft.com/office/drawing/2014/main" id="{EF008950-7650-4A54-9886-5C08D08C9BBF}"/>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4427984" y="5057257"/>
            <a:ext cx="4567536" cy="1678432"/>
          </a:xfrm>
          <a:prstGeom prst="rect">
            <a:avLst/>
          </a:prstGeom>
        </p:spPr>
      </p:pic>
      <p:pic>
        <p:nvPicPr>
          <p:cNvPr id="7" name="Imagen 6">
            <a:extLst>
              <a:ext uri="{FF2B5EF4-FFF2-40B4-BE49-F238E27FC236}">
                <a16:creationId xmlns:a16="http://schemas.microsoft.com/office/drawing/2014/main" id="{2CDBA714-03B2-4C4E-9BF8-58BD217F7A8A}"/>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2195736" y="3490620"/>
            <a:ext cx="1028700" cy="361950"/>
          </a:xfrm>
          <a:prstGeom prst="rect">
            <a:avLst/>
          </a:prstGeom>
        </p:spPr>
      </p:pic>
      <p:pic>
        <p:nvPicPr>
          <p:cNvPr id="4" name="Imagen 3">
            <a:extLst>
              <a:ext uri="{FF2B5EF4-FFF2-40B4-BE49-F238E27FC236}">
                <a16:creationId xmlns:a16="http://schemas.microsoft.com/office/drawing/2014/main" id="{07E8B130-59F2-4363-A512-602F44F378CE}"/>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679375" y="4581128"/>
            <a:ext cx="1038225" cy="657225"/>
          </a:xfrm>
          <a:prstGeom prst="rect">
            <a:avLst/>
          </a:prstGeom>
        </p:spPr>
      </p:pic>
      <p:pic>
        <p:nvPicPr>
          <p:cNvPr id="8" name="Imagen 7">
            <a:extLst>
              <a:ext uri="{FF2B5EF4-FFF2-40B4-BE49-F238E27FC236}">
                <a16:creationId xmlns:a16="http://schemas.microsoft.com/office/drawing/2014/main" id="{814F7776-EDD0-4B4F-9E66-1F4487C3BB7B}"/>
              </a:ext>
            </a:extLst>
          </p:cNvPr>
          <p:cNvPicPr>
            <a:picLocks noChangeAspect="1"/>
          </p:cNvPicPr>
          <p:nvPr/>
        </p:nvPicPr>
        <p:blipFill>
          <a:blip r:embed="rId6">
            <a:clrChange>
              <a:clrFrom>
                <a:srgbClr val="FFFFFF"/>
              </a:clrFrom>
              <a:clrTo>
                <a:srgbClr val="FFFFFF">
                  <a:alpha val="0"/>
                </a:srgbClr>
              </a:clrTo>
            </a:clrChange>
          </a:blip>
          <a:stretch>
            <a:fillRect/>
          </a:stretch>
        </p:blipFill>
        <p:spPr>
          <a:xfrm>
            <a:off x="679375" y="5757446"/>
            <a:ext cx="1428750" cy="723900"/>
          </a:xfrm>
          <a:prstGeom prst="rect">
            <a:avLst/>
          </a:prstGeom>
        </p:spPr>
      </p:pic>
      <p:sp>
        <p:nvSpPr>
          <p:cNvPr id="9" name="CuadroTexto 8">
            <a:extLst>
              <a:ext uri="{FF2B5EF4-FFF2-40B4-BE49-F238E27FC236}">
                <a16:creationId xmlns:a16="http://schemas.microsoft.com/office/drawing/2014/main" id="{50AD8D4D-F582-43F4-883E-84B3ED307B79}"/>
              </a:ext>
            </a:extLst>
          </p:cNvPr>
          <p:cNvSpPr txBox="1"/>
          <p:nvPr/>
        </p:nvSpPr>
        <p:spPr>
          <a:xfrm>
            <a:off x="4561655" y="3323432"/>
            <a:ext cx="4423521" cy="1754326"/>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rPr>
              <a:t>La corriente (</a:t>
            </a:r>
            <a:r>
              <a:rPr kumimoji="0" lang="es-MX" sz="1800" b="0" i="0" u="none" strike="noStrike" kern="1200" cap="none" spc="0" normalizeH="0" baseline="0" noProof="0" dirty="0" err="1">
                <a:ln>
                  <a:noFill/>
                </a:ln>
                <a:solidFill>
                  <a:prstClr val="black"/>
                </a:solidFill>
                <a:effectLst/>
                <a:uLnTx/>
                <a:uFillTx/>
                <a:latin typeface="Calibri" panose="020F0502020204030204"/>
                <a:ea typeface="+mn-ea"/>
                <a:cs typeface="+mn-cs"/>
              </a:rPr>
              <a:t>Ix</a:t>
            </a:r>
            <a:r>
              <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rPr>
              <a:t>) a través de cualquier rama es igual a la resistencia total en paralelo (R</a:t>
            </a:r>
            <a:r>
              <a:rPr kumimoji="0" lang="es-MX" sz="1800" b="0" i="0" u="none" strike="noStrike" kern="1200" cap="none" spc="0" normalizeH="0" baseline="-25000" noProof="0" dirty="0">
                <a:ln>
                  <a:noFill/>
                </a:ln>
                <a:solidFill>
                  <a:prstClr val="black"/>
                </a:solidFill>
                <a:effectLst/>
                <a:uLnTx/>
                <a:uFillTx/>
                <a:latin typeface="Calibri" panose="020F0502020204030204"/>
                <a:ea typeface="+mn-ea"/>
                <a:cs typeface="+mn-cs"/>
              </a:rPr>
              <a:t>T</a:t>
            </a:r>
            <a:r>
              <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rPr>
              <a:t>) dividida entre la resistencia (</a:t>
            </a:r>
            <a:r>
              <a:rPr kumimoji="0" lang="es-MX" sz="1800" b="0" i="0" u="none" strike="noStrike" kern="1200" cap="none" spc="0" normalizeH="0" baseline="0" noProof="0" dirty="0" err="1">
                <a:ln>
                  <a:noFill/>
                </a:ln>
                <a:solidFill>
                  <a:prstClr val="black"/>
                </a:solidFill>
                <a:effectLst/>
                <a:uLnTx/>
                <a:uFillTx/>
                <a:latin typeface="Calibri" panose="020F0502020204030204"/>
                <a:ea typeface="+mn-ea"/>
                <a:cs typeface="+mn-cs"/>
              </a:rPr>
              <a:t>Rx</a:t>
            </a:r>
            <a:r>
              <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rPr>
              <a:t>) de dicha rama, y multiplicada entonces por la corriente total (I</a:t>
            </a:r>
            <a:r>
              <a:rPr kumimoji="0" lang="es-MX" sz="1800" b="0" i="0" u="none" strike="noStrike" kern="1200" cap="none" spc="0" normalizeH="0" baseline="-25000" noProof="0" dirty="0">
                <a:ln>
                  <a:noFill/>
                </a:ln>
                <a:solidFill>
                  <a:prstClr val="black"/>
                </a:solidFill>
                <a:effectLst/>
                <a:uLnTx/>
                <a:uFillTx/>
                <a:latin typeface="Calibri" panose="020F0502020204030204"/>
                <a:ea typeface="+mn-ea"/>
                <a:cs typeface="+mn-cs"/>
              </a:rPr>
              <a:t>T</a:t>
            </a:r>
            <a:r>
              <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rPr>
              <a:t>) que entra a la unión de ramas en paralelo.</a:t>
            </a:r>
          </a:p>
        </p:txBody>
      </p:sp>
    </p:spTree>
    <p:extLst>
      <p:ext uri="{BB962C8B-B14F-4D97-AF65-F5344CB8AC3E}">
        <p14:creationId xmlns:p14="http://schemas.microsoft.com/office/powerpoint/2010/main" val="16324320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3703C55-C82B-4F11-8C84-08DFFD344260}"/>
              </a:ext>
            </a:extLst>
          </p:cNvPr>
          <p:cNvSpPr>
            <a:spLocks noGrp="1"/>
          </p:cNvSpPr>
          <p:nvPr>
            <p:ph type="title"/>
          </p:nvPr>
        </p:nvSpPr>
        <p:spPr>
          <a:xfrm>
            <a:off x="628650" y="365127"/>
            <a:ext cx="6597340" cy="701030"/>
          </a:xfrm>
        </p:spPr>
        <p:txBody>
          <a:bodyPr/>
          <a:lstStyle/>
          <a:p>
            <a:r>
              <a:rPr lang="es-MX" b="1" dirty="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2.2 Transformación de fuentes</a:t>
            </a:r>
          </a:p>
        </p:txBody>
      </p:sp>
      <p:sp>
        <p:nvSpPr>
          <p:cNvPr id="3" name="Marcador de contenido 2">
            <a:extLst>
              <a:ext uri="{FF2B5EF4-FFF2-40B4-BE49-F238E27FC236}">
                <a16:creationId xmlns:a16="http://schemas.microsoft.com/office/drawing/2014/main" id="{6DB3ED10-5CFB-4D70-BD55-D491CB9A9D93}"/>
              </a:ext>
            </a:extLst>
          </p:cNvPr>
          <p:cNvSpPr>
            <a:spLocks noGrp="1"/>
          </p:cNvSpPr>
          <p:nvPr>
            <p:ph idx="1"/>
          </p:nvPr>
        </p:nvSpPr>
        <p:spPr>
          <a:xfrm>
            <a:off x="611560" y="1268760"/>
            <a:ext cx="8229600" cy="4674841"/>
          </a:xfrm>
        </p:spPr>
        <p:txBody>
          <a:bodyPr>
            <a:normAutofit/>
          </a:bodyPr>
          <a:lstStyle/>
          <a:p>
            <a:pPr marL="0" indent="0">
              <a:buNone/>
            </a:pPr>
            <a:r>
              <a:rPr lang="es-MX" sz="2400" dirty="0"/>
              <a:t>DIVISORES DE CORRIENTE</a:t>
            </a:r>
          </a:p>
          <a:p>
            <a:pPr marL="0" indent="0">
              <a:buNone/>
            </a:pPr>
            <a:r>
              <a:rPr lang="es-MX" sz="2400" dirty="0"/>
              <a:t>Determine la corriente que circula por cada resistor en el circuito</a:t>
            </a:r>
          </a:p>
          <a:p>
            <a:pPr marL="0" indent="0">
              <a:buNone/>
            </a:pPr>
            <a:endParaRPr lang="es-MX" sz="2400" dirty="0"/>
          </a:p>
        </p:txBody>
      </p:sp>
      <p:pic>
        <p:nvPicPr>
          <p:cNvPr id="8" name="Imagen 7">
            <a:extLst>
              <a:ext uri="{FF2B5EF4-FFF2-40B4-BE49-F238E27FC236}">
                <a16:creationId xmlns:a16="http://schemas.microsoft.com/office/drawing/2014/main" id="{814F7776-EDD0-4B4F-9E66-1F4487C3BB7B}"/>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7103690" y="2275483"/>
            <a:ext cx="1428750" cy="723900"/>
          </a:xfrm>
          <a:prstGeom prst="rect">
            <a:avLst/>
          </a:prstGeom>
        </p:spPr>
      </p:pic>
      <p:pic>
        <p:nvPicPr>
          <p:cNvPr id="10" name="Imagen 9">
            <a:extLst>
              <a:ext uri="{FF2B5EF4-FFF2-40B4-BE49-F238E27FC236}">
                <a16:creationId xmlns:a16="http://schemas.microsoft.com/office/drawing/2014/main" id="{3BD090E4-6432-41FD-899E-5A45AB369EC7}"/>
              </a:ext>
            </a:extLst>
          </p:cNvPr>
          <p:cNvPicPr>
            <a:picLocks noChangeAspect="1"/>
          </p:cNvPicPr>
          <p:nvPr/>
        </p:nvPicPr>
        <p:blipFill>
          <a:blip r:embed="rId3">
            <a:clrChange>
              <a:clrFrom>
                <a:srgbClr val="FFFEFD"/>
              </a:clrFrom>
              <a:clrTo>
                <a:srgbClr val="FFFEFD">
                  <a:alpha val="0"/>
                </a:srgbClr>
              </a:clrTo>
            </a:clrChange>
          </a:blip>
          <a:stretch>
            <a:fillRect/>
          </a:stretch>
        </p:blipFill>
        <p:spPr>
          <a:xfrm>
            <a:off x="5972175" y="3201987"/>
            <a:ext cx="2714625" cy="3381375"/>
          </a:xfrm>
          <a:prstGeom prst="rect">
            <a:avLst/>
          </a:prstGeom>
        </p:spPr>
      </p:pic>
      <p:pic>
        <p:nvPicPr>
          <p:cNvPr id="11" name="Imagen 10">
            <a:extLst>
              <a:ext uri="{FF2B5EF4-FFF2-40B4-BE49-F238E27FC236}">
                <a16:creationId xmlns:a16="http://schemas.microsoft.com/office/drawing/2014/main" id="{6433D263-59FD-49BB-85EF-44FCD36CBBAC}"/>
              </a:ext>
            </a:extLst>
          </p:cNvPr>
          <p:cNvPicPr>
            <a:picLocks noChangeAspect="1"/>
          </p:cNvPicPr>
          <p:nvPr/>
        </p:nvPicPr>
        <p:blipFill>
          <a:blip r:embed="rId4"/>
          <a:stretch>
            <a:fillRect/>
          </a:stretch>
        </p:blipFill>
        <p:spPr>
          <a:xfrm>
            <a:off x="179512" y="2242319"/>
            <a:ext cx="6475471" cy="79022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2" name="Imagen 11">
            <a:extLst>
              <a:ext uri="{FF2B5EF4-FFF2-40B4-BE49-F238E27FC236}">
                <a16:creationId xmlns:a16="http://schemas.microsoft.com/office/drawing/2014/main" id="{12FA0944-BBB8-48DB-AAB4-EA1F4332329F}"/>
              </a:ext>
            </a:extLst>
          </p:cNvPr>
          <p:cNvPicPr>
            <a:picLocks noChangeAspect="1"/>
          </p:cNvPicPr>
          <p:nvPr/>
        </p:nvPicPr>
        <p:blipFill>
          <a:blip r:embed="rId5"/>
          <a:stretch>
            <a:fillRect/>
          </a:stretch>
        </p:blipFill>
        <p:spPr>
          <a:xfrm>
            <a:off x="611560" y="3825455"/>
            <a:ext cx="4724400" cy="221932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27695733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3703C55-C82B-4F11-8C84-08DFFD344260}"/>
              </a:ext>
            </a:extLst>
          </p:cNvPr>
          <p:cNvSpPr>
            <a:spLocks noGrp="1"/>
          </p:cNvSpPr>
          <p:nvPr>
            <p:ph type="title"/>
          </p:nvPr>
        </p:nvSpPr>
        <p:spPr>
          <a:xfrm>
            <a:off x="628650" y="365127"/>
            <a:ext cx="6597340" cy="638484"/>
          </a:xfrm>
        </p:spPr>
        <p:txBody>
          <a:bodyPr/>
          <a:lstStyle/>
          <a:p>
            <a:r>
              <a:rPr lang="es-MX" b="1" dirty="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2.2 Transformación de fuentes</a:t>
            </a:r>
          </a:p>
        </p:txBody>
      </p:sp>
      <p:sp>
        <p:nvSpPr>
          <p:cNvPr id="3" name="Marcador de contenido 2">
            <a:extLst>
              <a:ext uri="{FF2B5EF4-FFF2-40B4-BE49-F238E27FC236}">
                <a16:creationId xmlns:a16="http://schemas.microsoft.com/office/drawing/2014/main" id="{6DB3ED10-5CFB-4D70-BD55-D491CB9A9D93}"/>
              </a:ext>
            </a:extLst>
          </p:cNvPr>
          <p:cNvSpPr>
            <a:spLocks noGrp="1"/>
          </p:cNvSpPr>
          <p:nvPr>
            <p:ph idx="1"/>
          </p:nvPr>
        </p:nvSpPr>
        <p:spPr>
          <a:xfrm>
            <a:off x="611560" y="1268760"/>
            <a:ext cx="8229600" cy="4674841"/>
          </a:xfrm>
        </p:spPr>
        <p:txBody>
          <a:bodyPr>
            <a:normAutofit/>
          </a:bodyPr>
          <a:lstStyle/>
          <a:p>
            <a:pPr marL="0" indent="0">
              <a:buNone/>
            </a:pPr>
            <a:r>
              <a:rPr lang="es-MX" sz="2400" dirty="0"/>
              <a:t>DIVISORES DE CORRIENTE</a:t>
            </a:r>
          </a:p>
          <a:p>
            <a:pPr marL="0" indent="0">
              <a:buNone/>
            </a:pPr>
            <a:r>
              <a:rPr lang="es-MX" sz="2400" dirty="0"/>
              <a:t>Ecuación para  dos ramas</a:t>
            </a:r>
          </a:p>
        </p:txBody>
      </p:sp>
      <p:pic>
        <p:nvPicPr>
          <p:cNvPr id="4" name="Imagen 3">
            <a:extLst>
              <a:ext uri="{FF2B5EF4-FFF2-40B4-BE49-F238E27FC236}">
                <a16:creationId xmlns:a16="http://schemas.microsoft.com/office/drawing/2014/main" id="{8284AC55-3D1B-4B44-A647-141BB9E01D76}"/>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5915984" y="4653136"/>
            <a:ext cx="2905125" cy="1724025"/>
          </a:xfrm>
          <a:prstGeom prst="rect">
            <a:avLst/>
          </a:prstGeom>
        </p:spPr>
      </p:pic>
      <p:pic>
        <p:nvPicPr>
          <p:cNvPr id="5" name="Imagen 4">
            <a:extLst>
              <a:ext uri="{FF2B5EF4-FFF2-40B4-BE49-F238E27FC236}">
                <a16:creationId xmlns:a16="http://schemas.microsoft.com/office/drawing/2014/main" id="{B88B25D7-4B64-458D-B042-F0F8F15E1F47}"/>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1115616" y="2918619"/>
            <a:ext cx="2190750" cy="1524000"/>
          </a:xfrm>
          <a:prstGeom prst="rect">
            <a:avLst/>
          </a:prstGeom>
        </p:spPr>
      </p:pic>
    </p:spTree>
    <p:extLst>
      <p:ext uri="{BB962C8B-B14F-4D97-AF65-F5344CB8AC3E}">
        <p14:creationId xmlns:p14="http://schemas.microsoft.com/office/powerpoint/2010/main" val="381914543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3703C55-C82B-4F11-8C84-08DFFD344260}"/>
              </a:ext>
            </a:extLst>
          </p:cNvPr>
          <p:cNvSpPr>
            <a:spLocks noGrp="1"/>
          </p:cNvSpPr>
          <p:nvPr>
            <p:ph type="title"/>
          </p:nvPr>
        </p:nvSpPr>
        <p:spPr>
          <a:xfrm>
            <a:off x="628650" y="365127"/>
            <a:ext cx="6608491" cy="638484"/>
          </a:xfrm>
        </p:spPr>
        <p:txBody>
          <a:bodyPr/>
          <a:lstStyle/>
          <a:p>
            <a:r>
              <a:rPr lang="es-MX" b="1" dirty="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2.2 Transformación de fuentes</a:t>
            </a:r>
          </a:p>
        </p:txBody>
      </p:sp>
      <p:sp>
        <p:nvSpPr>
          <p:cNvPr id="3" name="Marcador de contenido 2">
            <a:extLst>
              <a:ext uri="{FF2B5EF4-FFF2-40B4-BE49-F238E27FC236}">
                <a16:creationId xmlns:a16="http://schemas.microsoft.com/office/drawing/2014/main" id="{6DB3ED10-5CFB-4D70-BD55-D491CB9A9D93}"/>
              </a:ext>
            </a:extLst>
          </p:cNvPr>
          <p:cNvSpPr>
            <a:spLocks noGrp="1"/>
          </p:cNvSpPr>
          <p:nvPr>
            <p:ph idx="1"/>
          </p:nvPr>
        </p:nvSpPr>
        <p:spPr>
          <a:xfrm>
            <a:off x="611560" y="1268760"/>
            <a:ext cx="8229600" cy="4674841"/>
          </a:xfrm>
        </p:spPr>
        <p:txBody>
          <a:bodyPr>
            <a:normAutofit/>
          </a:bodyPr>
          <a:lstStyle/>
          <a:p>
            <a:pPr marL="0" indent="0">
              <a:buNone/>
            </a:pPr>
            <a:r>
              <a:rPr lang="es-MX" sz="2400" dirty="0"/>
              <a:t>DIVISORES DE CORRIENTE</a:t>
            </a:r>
          </a:p>
          <a:p>
            <a:pPr marL="0" indent="0">
              <a:buNone/>
            </a:pPr>
            <a:r>
              <a:rPr lang="es-MX" sz="2400" dirty="0"/>
              <a:t>Encuentre I</a:t>
            </a:r>
            <a:r>
              <a:rPr lang="es-MX" sz="2400" baseline="-25000" dirty="0"/>
              <a:t>1</a:t>
            </a:r>
            <a:r>
              <a:rPr lang="es-MX" sz="2400" dirty="0"/>
              <a:t> e I</a:t>
            </a:r>
            <a:r>
              <a:rPr lang="es-MX" sz="2400" baseline="-25000" dirty="0"/>
              <a:t>2</a:t>
            </a:r>
          </a:p>
        </p:txBody>
      </p:sp>
      <p:pic>
        <p:nvPicPr>
          <p:cNvPr id="5" name="Imagen 4">
            <a:extLst>
              <a:ext uri="{FF2B5EF4-FFF2-40B4-BE49-F238E27FC236}">
                <a16:creationId xmlns:a16="http://schemas.microsoft.com/office/drawing/2014/main" id="{B88B25D7-4B64-458D-B042-F0F8F15E1F47}"/>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6650410" y="1556792"/>
            <a:ext cx="2190750" cy="1524000"/>
          </a:xfrm>
          <a:prstGeom prst="rect">
            <a:avLst/>
          </a:prstGeom>
        </p:spPr>
      </p:pic>
      <p:pic>
        <p:nvPicPr>
          <p:cNvPr id="6" name="Imagen 5">
            <a:extLst>
              <a:ext uri="{FF2B5EF4-FFF2-40B4-BE49-F238E27FC236}">
                <a16:creationId xmlns:a16="http://schemas.microsoft.com/office/drawing/2014/main" id="{3BB30AE7-57E7-441B-A631-8C442CF977F2}"/>
              </a:ext>
            </a:extLst>
          </p:cNvPr>
          <p:cNvPicPr>
            <a:picLocks noChangeAspect="1"/>
          </p:cNvPicPr>
          <p:nvPr/>
        </p:nvPicPr>
        <p:blipFill>
          <a:blip r:embed="rId3">
            <a:clrChange>
              <a:clrFrom>
                <a:srgbClr val="FFFEFD"/>
              </a:clrFrom>
              <a:clrTo>
                <a:srgbClr val="FFFEFD">
                  <a:alpha val="0"/>
                </a:srgbClr>
              </a:clrTo>
            </a:clrChange>
          </a:blip>
          <a:stretch>
            <a:fillRect/>
          </a:stretch>
        </p:blipFill>
        <p:spPr>
          <a:xfrm>
            <a:off x="3833333" y="4144501"/>
            <a:ext cx="5314950" cy="2695575"/>
          </a:xfrm>
          <a:prstGeom prst="rect">
            <a:avLst/>
          </a:prstGeom>
        </p:spPr>
      </p:pic>
      <p:sp>
        <p:nvSpPr>
          <p:cNvPr id="7" name="CuadroTexto 6">
            <a:extLst>
              <a:ext uri="{FF2B5EF4-FFF2-40B4-BE49-F238E27FC236}">
                <a16:creationId xmlns:a16="http://schemas.microsoft.com/office/drawing/2014/main" id="{DB02CD22-BC82-402E-A310-5F6D86E7130C}"/>
              </a:ext>
            </a:extLst>
          </p:cNvPr>
          <p:cNvSpPr txBox="1"/>
          <p:nvPr/>
        </p:nvSpPr>
        <p:spPr>
          <a:xfrm>
            <a:off x="971600" y="4077072"/>
            <a:ext cx="1728192" cy="83099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s-MX" sz="2400" b="0" i="0" u="none" strike="noStrike" kern="1200" cap="none" spc="0" normalizeH="0" baseline="0" noProof="0" dirty="0">
                <a:ln>
                  <a:noFill/>
                </a:ln>
                <a:solidFill>
                  <a:prstClr val="black"/>
                </a:solidFill>
                <a:effectLst/>
                <a:uLnTx/>
                <a:uFillTx/>
                <a:latin typeface="Calibri" panose="020F0502020204030204"/>
                <a:ea typeface="+mn-ea"/>
                <a:cs typeface="+mn-cs"/>
              </a:rPr>
              <a:t>I</a:t>
            </a:r>
            <a:r>
              <a:rPr kumimoji="0" lang="es-MX" sz="2400" b="0" i="0" u="none" strike="noStrike" kern="1200" cap="none" spc="0" normalizeH="0" baseline="-25000" noProof="0" dirty="0">
                <a:ln>
                  <a:noFill/>
                </a:ln>
                <a:solidFill>
                  <a:prstClr val="black"/>
                </a:solidFill>
                <a:effectLst/>
                <a:uLnTx/>
                <a:uFillTx/>
                <a:latin typeface="Calibri" panose="020F0502020204030204"/>
                <a:ea typeface="+mn-ea"/>
                <a:cs typeface="+mn-cs"/>
              </a:rPr>
              <a:t>1 </a:t>
            </a:r>
            <a:r>
              <a:rPr kumimoji="0" lang="es-MX" sz="2400" b="0" i="0" u="none" strike="noStrike" kern="1200" cap="none" spc="0" normalizeH="0" baseline="0" noProof="0" dirty="0">
                <a:ln>
                  <a:noFill/>
                </a:ln>
                <a:solidFill>
                  <a:prstClr val="black"/>
                </a:solidFill>
                <a:effectLst/>
                <a:uLnTx/>
                <a:uFillTx/>
                <a:latin typeface="Calibri" panose="020F0502020204030204"/>
                <a:ea typeface="+mn-ea"/>
                <a:cs typeface="+mn-cs"/>
              </a:rPr>
              <a:t>= 32 mA</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s-MX" sz="2400" b="0" i="0" u="none" strike="noStrike" kern="1200" cap="none" spc="0" normalizeH="0" baseline="0" noProof="0" dirty="0">
                <a:ln>
                  <a:noFill/>
                </a:ln>
                <a:solidFill>
                  <a:prstClr val="black"/>
                </a:solidFill>
                <a:effectLst/>
                <a:uLnTx/>
                <a:uFillTx/>
                <a:latin typeface="Calibri" panose="020F0502020204030204"/>
                <a:ea typeface="+mn-ea"/>
                <a:cs typeface="+mn-cs"/>
              </a:rPr>
              <a:t>I</a:t>
            </a:r>
            <a:r>
              <a:rPr kumimoji="0" lang="es-MX" sz="2400" b="0" i="0" u="none" strike="noStrike" kern="1200" cap="none" spc="0" normalizeH="0" baseline="-25000" noProof="0" dirty="0">
                <a:ln>
                  <a:noFill/>
                </a:ln>
                <a:solidFill>
                  <a:prstClr val="black"/>
                </a:solidFill>
                <a:effectLst/>
                <a:uLnTx/>
                <a:uFillTx/>
                <a:latin typeface="Calibri" panose="020F0502020204030204"/>
                <a:ea typeface="+mn-ea"/>
                <a:cs typeface="+mn-cs"/>
              </a:rPr>
              <a:t>2 </a:t>
            </a:r>
            <a:r>
              <a:rPr kumimoji="0" lang="es-MX" sz="2400" b="0" i="0" u="none" strike="noStrike" kern="1200" cap="none" spc="0" normalizeH="0" baseline="0" noProof="0" dirty="0">
                <a:ln>
                  <a:noFill/>
                </a:ln>
                <a:solidFill>
                  <a:prstClr val="black"/>
                </a:solidFill>
                <a:effectLst/>
                <a:uLnTx/>
                <a:uFillTx/>
                <a:latin typeface="Calibri" panose="020F0502020204030204"/>
                <a:ea typeface="+mn-ea"/>
                <a:cs typeface="+mn-cs"/>
              </a:rPr>
              <a:t>= 68 mA</a:t>
            </a:r>
            <a:endParaRPr kumimoji="0" lang="es-ES" sz="2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249907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3703C55-C82B-4F11-8C84-08DFFD344260}"/>
              </a:ext>
            </a:extLst>
          </p:cNvPr>
          <p:cNvSpPr>
            <a:spLocks noGrp="1"/>
          </p:cNvSpPr>
          <p:nvPr>
            <p:ph type="title"/>
          </p:nvPr>
        </p:nvSpPr>
        <p:spPr>
          <a:xfrm>
            <a:off x="628650" y="365127"/>
            <a:ext cx="6619643" cy="645292"/>
          </a:xfrm>
        </p:spPr>
        <p:txBody>
          <a:bodyPr/>
          <a:lstStyle/>
          <a:p>
            <a:r>
              <a:rPr lang="es-MX" b="1" dirty="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2.2 Transformación de fuentes</a:t>
            </a:r>
          </a:p>
        </p:txBody>
      </p:sp>
      <p:sp>
        <p:nvSpPr>
          <p:cNvPr id="3" name="Marcador de contenido 2">
            <a:extLst>
              <a:ext uri="{FF2B5EF4-FFF2-40B4-BE49-F238E27FC236}">
                <a16:creationId xmlns:a16="http://schemas.microsoft.com/office/drawing/2014/main" id="{6DB3ED10-5CFB-4D70-BD55-D491CB9A9D93}"/>
              </a:ext>
            </a:extLst>
          </p:cNvPr>
          <p:cNvSpPr>
            <a:spLocks noGrp="1"/>
          </p:cNvSpPr>
          <p:nvPr>
            <p:ph idx="1"/>
          </p:nvPr>
        </p:nvSpPr>
        <p:spPr>
          <a:xfrm>
            <a:off x="611560" y="1268760"/>
            <a:ext cx="8229600" cy="4674841"/>
          </a:xfrm>
        </p:spPr>
        <p:txBody>
          <a:bodyPr>
            <a:normAutofit/>
          </a:bodyPr>
          <a:lstStyle/>
          <a:p>
            <a:pPr marL="0" indent="0">
              <a:buNone/>
            </a:pPr>
            <a:r>
              <a:rPr lang="es-MX" sz="2400" dirty="0"/>
              <a:t>DIVISORES DE VOLTAJE</a:t>
            </a:r>
          </a:p>
          <a:p>
            <a:pPr marL="0" indent="0">
              <a:buNone/>
            </a:pPr>
            <a:r>
              <a:rPr lang="es-MX" sz="2400" dirty="0"/>
              <a:t>Sean </a:t>
            </a:r>
            <a:r>
              <a:rPr lang="es-MX" sz="2400" dirty="0" err="1"/>
              <a:t>Vx</a:t>
            </a:r>
            <a:r>
              <a:rPr lang="es-MX" sz="2400" dirty="0"/>
              <a:t> la caída de voltaje a través de cualquiera de los resistores y </a:t>
            </a:r>
            <a:r>
              <a:rPr lang="es-MX" sz="2400" dirty="0" err="1"/>
              <a:t>Rx</a:t>
            </a:r>
            <a:r>
              <a:rPr lang="es-MX" sz="2400" dirty="0"/>
              <a:t> el número de un </a:t>
            </a:r>
            <a:r>
              <a:rPr lang="es-MX" sz="2400" dirty="0" err="1"/>
              <a:t>resistoren</a:t>
            </a:r>
            <a:r>
              <a:rPr lang="es-MX" sz="2400" dirty="0"/>
              <a:t> particular o de una combinación de resistores. Con la ley de Ohm, se puede expresar la caída de voltaje en </a:t>
            </a:r>
            <a:r>
              <a:rPr lang="es-MX" sz="2400" dirty="0" err="1"/>
              <a:t>Rx</a:t>
            </a:r>
            <a:r>
              <a:rPr lang="es-MX" sz="2400" dirty="0"/>
              <a:t> como sigue:</a:t>
            </a:r>
          </a:p>
        </p:txBody>
      </p:sp>
      <p:pic>
        <p:nvPicPr>
          <p:cNvPr id="4" name="Imagen 3">
            <a:extLst>
              <a:ext uri="{FF2B5EF4-FFF2-40B4-BE49-F238E27FC236}">
                <a16:creationId xmlns:a16="http://schemas.microsoft.com/office/drawing/2014/main" id="{8988E805-D806-4BD5-9018-4934D3AFCEF6}"/>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5468996" y="3789040"/>
            <a:ext cx="3546224" cy="2945879"/>
          </a:xfrm>
          <a:prstGeom prst="rect">
            <a:avLst/>
          </a:prstGeom>
        </p:spPr>
      </p:pic>
      <p:pic>
        <p:nvPicPr>
          <p:cNvPr id="8" name="Imagen 7">
            <a:extLst>
              <a:ext uri="{FF2B5EF4-FFF2-40B4-BE49-F238E27FC236}">
                <a16:creationId xmlns:a16="http://schemas.microsoft.com/office/drawing/2014/main" id="{76BCAEB1-22D0-4680-9067-46ED5E429EEF}"/>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827584" y="3408387"/>
            <a:ext cx="1224136" cy="448446"/>
          </a:xfrm>
          <a:prstGeom prst="rect">
            <a:avLst/>
          </a:prstGeom>
        </p:spPr>
      </p:pic>
      <p:sp>
        <p:nvSpPr>
          <p:cNvPr id="9" name="Rectángulo 8">
            <a:extLst>
              <a:ext uri="{FF2B5EF4-FFF2-40B4-BE49-F238E27FC236}">
                <a16:creationId xmlns:a16="http://schemas.microsoft.com/office/drawing/2014/main" id="{3F95CB06-80CC-466E-9FE9-609AA3786C27}"/>
              </a:ext>
            </a:extLst>
          </p:cNvPr>
          <p:cNvSpPr/>
          <p:nvPr/>
        </p:nvSpPr>
        <p:spPr>
          <a:xfrm>
            <a:off x="611560" y="4077072"/>
            <a:ext cx="4752528" cy="923330"/>
          </a:xfrm>
          <a:prstGeom prst="rect">
            <a:avLst/>
          </a:prstGeom>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rPr>
              <a:t>La corriente que circula por el circuito es igual al voltaje de la fuente dividido entre la resistencia total (I = V</a:t>
            </a:r>
            <a:r>
              <a:rPr kumimoji="0" lang="es-MX" sz="1800" b="0" i="0" u="none" strike="noStrike" kern="1200" cap="none" spc="0" normalizeH="0" baseline="-25000" noProof="0" dirty="0">
                <a:ln>
                  <a:noFill/>
                </a:ln>
                <a:solidFill>
                  <a:prstClr val="black"/>
                </a:solidFill>
                <a:effectLst/>
                <a:uLnTx/>
                <a:uFillTx/>
                <a:latin typeface="Calibri" panose="020F0502020204030204"/>
                <a:ea typeface="+mn-ea"/>
                <a:cs typeface="+mn-cs"/>
              </a:rPr>
              <a:t>S</a:t>
            </a:r>
            <a:r>
              <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rPr>
              <a:t>/R</a:t>
            </a:r>
            <a:r>
              <a:rPr kumimoji="0" lang="es-MX" sz="1800" b="0" i="0" u="none" strike="noStrike" kern="1200" cap="none" spc="0" normalizeH="0" baseline="-25000" noProof="0" dirty="0">
                <a:ln>
                  <a:noFill/>
                </a:ln>
                <a:solidFill>
                  <a:prstClr val="black"/>
                </a:solidFill>
                <a:effectLst/>
                <a:uLnTx/>
                <a:uFillTx/>
                <a:latin typeface="Calibri" panose="020F0502020204030204"/>
                <a:ea typeface="+mn-ea"/>
                <a:cs typeface="+mn-cs"/>
              </a:rPr>
              <a:t>T</a:t>
            </a:r>
            <a:r>
              <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rPr>
              <a:t>)</a:t>
            </a:r>
            <a:endParaRPr kumimoji="0" lang="es-E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10" name="Imagen 9">
            <a:extLst>
              <a:ext uri="{FF2B5EF4-FFF2-40B4-BE49-F238E27FC236}">
                <a16:creationId xmlns:a16="http://schemas.microsoft.com/office/drawing/2014/main" id="{67216204-ECC3-4639-B347-362588077505}"/>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611560" y="5085582"/>
            <a:ext cx="1504950" cy="762000"/>
          </a:xfrm>
          <a:prstGeom prst="rect">
            <a:avLst/>
          </a:prstGeom>
        </p:spPr>
      </p:pic>
      <p:pic>
        <p:nvPicPr>
          <p:cNvPr id="11" name="Imagen 10">
            <a:extLst>
              <a:ext uri="{FF2B5EF4-FFF2-40B4-BE49-F238E27FC236}">
                <a16:creationId xmlns:a16="http://schemas.microsoft.com/office/drawing/2014/main" id="{1AD2019E-6034-4A9F-8F4A-563E0A5920EA}"/>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2965392" y="5091878"/>
            <a:ext cx="1419225" cy="752475"/>
          </a:xfrm>
          <a:prstGeom prst="rect">
            <a:avLst/>
          </a:prstGeom>
        </p:spPr>
      </p:pic>
    </p:spTree>
    <p:extLst>
      <p:ext uri="{BB962C8B-B14F-4D97-AF65-F5344CB8AC3E}">
        <p14:creationId xmlns:p14="http://schemas.microsoft.com/office/powerpoint/2010/main" val="410927715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3703C55-C82B-4F11-8C84-08DFFD344260}"/>
              </a:ext>
            </a:extLst>
          </p:cNvPr>
          <p:cNvSpPr>
            <a:spLocks noGrp="1"/>
          </p:cNvSpPr>
          <p:nvPr>
            <p:ph type="title"/>
          </p:nvPr>
        </p:nvSpPr>
        <p:spPr>
          <a:xfrm>
            <a:off x="628650" y="365127"/>
            <a:ext cx="6597340" cy="655958"/>
          </a:xfrm>
        </p:spPr>
        <p:txBody>
          <a:bodyPr/>
          <a:lstStyle/>
          <a:p>
            <a:r>
              <a:rPr lang="es-MX" b="1" dirty="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2.2 Transformación de fuentes</a:t>
            </a:r>
          </a:p>
        </p:txBody>
      </p:sp>
      <p:sp>
        <p:nvSpPr>
          <p:cNvPr id="3" name="Marcador de contenido 2">
            <a:extLst>
              <a:ext uri="{FF2B5EF4-FFF2-40B4-BE49-F238E27FC236}">
                <a16:creationId xmlns:a16="http://schemas.microsoft.com/office/drawing/2014/main" id="{6DB3ED10-5CFB-4D70-BD55-D491CB9A9D93}"/>
              </a:ext>
            </a:extLst>
          </p:cNvPr>
          <p:cNvSpPr>
            <a:spLocks noGrp="1"/>
          </p:cNvSpPr>
          <p:nvPr>
            <p:ph idx="1"/>
          </p:nvPr>
        </p:nvSpPr>
        <p:spPr>
          <a:xfrm>
            <a:off x="611560" y="1268760"/>
            <a:ext cx="8229600" cy="4674841"/>
          </a:xfrm>
        </p:spPr>
        <p:txBody>
          <a:bodyPr>
            <a:normAutofit/>
          </a:bodyPr>
          <a:lstStyle/>
          <a:p>
            <a:pPr marL="0" indent="0">
              <a:buNone/>
            </a:pPr>
            <a:r>
              <a:rPr lang="es-MX" sz="2400" dirty="0"/>
              <a:t>DIVISORES DE VOLTAJE</a:t>
            </a:r>
          </a:p>
          <a:p>
            <a:pPr marL="0" indent="0">
              <a:buNone/>
            </a:pPr>
            <a:r>
              <a:rPr lang="es-MX" sz="2400" dirty="0"/>
              <a:t>Determine V</a:t>
            </a:r>
            <a:r>
              <a:rPr lang="es-MX" sz="2400" baseline="-25000" dirty="0"/>
              <a:t>1</a:t>
            </a:r>
            <a:r>
              <a:rPr lang="es-MX" sz="2400" dirty="0"/>
              <a:t> Y V</a:t>
            </a:r>
            <a:r>
              <a:rPr lang="es-MX" sz="2400" baseline="-25000" dirty="0"/>
              <a:t>2</a:t>
            </a:r>
          </a:p>
          <a:p>
            <a:pPr marL="0" indent="0">
              <a:buNone/>
            </a:pPr>
            <a:endParaRPr lang="es-MX" sz="2400" dirty="0"/>
          </a:p>
          <a:p>
            <a:pPr marL="0" indent="0">
              <a:buNone/>
            </a:pPr>
            <a:endParaRPr lang="es-MX" sz="2400" dirty="0"/>
          </a:p>
          <a:p>
            <a:pPr marL="0" indent="0">
              <a:buNone/>
            </a:pPr>
            <a:endParaRPr lang="es-MX" sz="2400" dirty="0"/>
          </a:p>
        </p:txBody>
      </p:sp>
      <p:pic>
        <p:nvPicPr>
          <p:cNvPr id="5" name="Imagen 4">
            <a:extLst>
              <a:ext uri="{FF2B5EF4-FFF2-40B4-BE49-F238E27FC236}">
                <a16:creationId xmlns:a16="http://schemas.microsoft.com/office/drawing/2014/main" id="{F1F9A921-F3D4-4A53-8C82-CF0814A5772C}"/>
              </a:ext>
            </a:extLst>
          </p:cNvPr>
          <p:cNvPicPr>
            <a:picLocks noChangeAspect="1"/>
          </p:cNvPicPr>
          <p:nvPr/>
        </p:nvPicPr>
        <p:blipFill>
          <a:blip r:embed="rId2">
            <a:clrChange>
              <a:clrFrom>
                <a:srgbClr val="FFFEFD"/>
              </a:clrFrom>
              <a:clrTo>
                <a:srgbClr val="FFFEFD">
                  <a:alpha val="0"/>
                </a:srgbClr>
              </a:clrTo>
            </a:clrChange>
          </a:blip>
          <a:stretch>
            <a:fillRect/>
          </a:stretch>
        </p:blipFill>
        <p:spPr>
          <a:xfrm>
            <a:off x="5482695" y="4234018"/>
            <a:ext cx="3514725" cy="2085975"/>
          </a:xfrm>
          <a:prstGeom prst="rect">
            <a:avLst/>
          </a:prstGeom>
        </p:spPr>
      </p:pic>
      <p:pic>
        <p:nvPicPr>
          <p:cNvPr id="12" name="Imagen 11">
            <a:extLst>
              <a:ext uri="{FF2B5EF4-FFF2-40B4-BE49-F238E27FC236}">
                <a16:creationId xmlns:a16="http://schemas.microsoft.com/office/drawing/2014/main" id="{D970F9A6-F685-4D1A-A6EA-732F96B32E05}"/>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7113215" y="1592005"/>
            <a:ext cx="1419225" cy="752475"/>
          </a:xfrm>
          <a:prstGeom prst="rect">
            <a:avLst/>
          </a:prstGeom>
        </p:spPr>
      </p:pic>
      <p:pic>
        <p:nvPicPr>
          <p:cNvPr id="6" name="Imagen 5">
            <a:extLst>
              <a:ext uri="{FF2B5EF4-FFF2-40B4-BE49-F238E27FC236}">
                <a16:creationId xmlns:a16="http://schemas.microsoft.com/office/drawing/2014/main" id="{784862BE-9E68-4C9D-8D73-5DBBA2B8F04F}"/>
              </a:ext>
            </a:extLst>
          </p:cNvPr>
          <p:cNvPicPr>
            <a:picLocks noChangeAspect="1"/>
          </p:cNvPicPr>
          <p:nvPr/>
        </p:nvPicPr>
        <p:blipFill>
          <a:blip r:embed="rId4"/>
          <a:stretch>
            <a:fillRect/>
          </a:stretch>
        </p:blipFill>
        <p:spPr>
          <a:xfrm>
            <a:off x="700955" y="2270666"/>
            <a:ext cx="4457700" cy="40005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7" name="Imagen 6">
            <a:extLst>
              <a:ext uri="{FF2B5EF4-FFF2-40B4-BE49-F238E27FC236}">
                <a16:creationId xmlns:a16="http://schemas.microsoft.com/office/drawing/2014/main" id="{C9636347-02F5-4257-A6A5-2F5575A330CB}"/>
              </a:ext>
            </a:extLst>
          </p:cNvPr>
          <p:cNvPicPr>
            <a:picLocks noChangeAspect="1"/>
          </p:cNvPicPr>
          <p:nvPr/>
        </p:nvPicPr>
        <p:blipFill>
          <a:blip r:embed="rId5"/>
          <a:stretch>
            <a:fillRect/>
          </a:stretch>
        </p:blipFill>
        <p:spPr>
          <a:xfrm>
            <a:off x="758105" y="3299630"/>
            <a:ext cx="4343400" cy="828675"/>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13" name="Imagen 12">
            <a:extLst>
              <a:ext uri="{FF2B5EF4-FFF2-40B4-BE49-F238E27FC236}">
                <a16:creationId xmlns:a16="http://schemas.microsoft.com/office/drawing/2014/main" id="{B3C79C65-AFF4-4176-8AD5-0B78A76ECB38}"/>
              </a:ext>
            </a:extLst>
          </p:cNvPr>
          <p:cNvPicPr>
            <a:picLocks noChangeAspect="1"/>
          </p:cNvPicPr>
          <p:nvPr/>
        </p:nvPicPr>
        <p:blipFill>
          <a:blip r:embed="rId6"/>
          <a:stretch>
            <a:fillRect/>
          </a:stretch>
        </p:blipFill>
        <p:spPr>
          <a:xfrm>
            <a:off x="758105" y="4370557"/>
            <a:ext cx="4352925" cy="466725"/>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14" name="Imagen 13">
            <a:extLst>
              <a:ext uri="{FF2B5EF4-FFF2-40B4-BE49-F238E27FC236}">
                <a16:creationId xmlns:a16="http://schemas.microsoft.com/office/drawing/2014/main" id="{13939B97-0DFB-4DD3-AEA6-8348BF889B82}"/>
              </a:ext>
            </a:extLst>
          </p:cNvPr>
          <p:cNvPicPr>
            <a:picLocks noChangeAspect="1"/>
          </p:cNvPicPr>
          <p:nvPr/>
        </p:nvPicPr>
        <p:blipFill>
          <a:blip r:embed="rId7"/>
          <a:stretch>
            <a:fillRect/>
          </a:stretch>
        </p:blipFill>
        <p:spPr>
          <a:xfrm>
            <a:off x="758105" y="5084958"/>
            <a:ext cx="4229100" cy="74295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152302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3703C55-C82B-4F11-8C84-08DFFD344260}"/>
              </a:ext>
            </a:extLst>
          </p:cNvPr>
          <p:cNvSpPr>
            <a:spLocks noGrp="1"/>
          </p:cNvSpPr>
          <p:nvPr>
            <p:ph type="title"/>
          </p:nvPr>
        </p:nvSpPr>
        <p:spPr>
          <a:xfrm>
            <a:off x="628650" y="365126"/>
            <a:ext cx="6597340" cy="627333"/>
          </a:xfrm>
        </p:spPr>
        <p:txBody>
          <a:bodyPr/>
          <a:lstStyle/>
          <a:p>
            <a:r>
              <a:rPr lang="es-MX" b="1" dirty="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2.2 Transformación de fuentes</a:t>
            </a:r>
          </a:p>
        </p:txBody>
      </p:sp>
      <p:sp>
        <p:nvSpPr>
          <p:cNvPr id="3" name="Marcador de contenido 2">
            <a:extLst>
              <a:ext uri="{FF2B5EF4-FFF2-40B4-BE49-F238E27FC236}">
                <a16:creationId xmlns:a16="http://schemas.microsoft.com/office/drawing/2014/main" id="{6DB3ED10-5CFB-4D70-BD55-D491CB9A9D93}"/>
              </a:ext>
            </a:extLst>
          </p:cNvPr>
          <p:cNvSpPr>
            <a:spLocks noGrp="1"/>
          </p:cNvSpPr>
          <p:nvPr>
            <p:ph idx="1"/>
          </p:nvPr>
        </p:nvSpPr>
        <p:spPr>
          <a:xfrm>
            <a:off x="611560" y="1268760"/>
            <a:ext cx="8229600" cy="4674841"/>
          </a:xfrm>
        </p:spPr>
        <p:txBody>
          <a:bodyPr>
            <a:normAutofit/>
          </a:bodyPr>
          <a:lstStyle/>
          <a:p>
            <a:pPr marL="0" indent="0">
              <a:buNone/>
            </a:pPr>
            <a:r>
              <a:rPr lang="es-MX" sz="2400" dirty="0"/>
              <a:t>DIVISORES DE VOLTAJE</a:t>
            </a:r>
          </a:p>
          <a:p>
            <a:pPr marL="0" indent="0">
              <a:buNone/>
            </a:pPr>
            <a:r>
              <a:rPr lang="es-MX" sz="2400" dirty="0"/>
              <a:t>Determine V</a:t>
            </a:r>
            <a:r>
              <a:rPr lang="es-MX" sz="2400" baseline="-25000" dirty="0"/>
              <a:t>1</a:t>
            </a:r>
            <a:r>
              <a:rPr lang="es-MX" sz="2400" dirty="0"/>
              <a:t> Y V</a:t>
            </a:r>
            <a:r>
              <a:rPr lang="es-MX" sz="2400" baseline="-25000" dirty="0"/>
              <a:t>2</a:t>
            </a:r>
          </a:p>
          <a:p>
            <a:pPr marL="0" indent="0">
              <a:buNone/>
            </a:pPr>
            <a:endParaRPr lang="es-MX" sz="2400" dirty="0"/>
          </a:p>
          <a:p>
            <a:pPr marL="0" indent="0">
              <a:buNone/>
            </a:pPr>
            <a:endParaRPr lang="es-MX" sz="2400" dirty="0"/>
          </a:p>
          <a:p>
            <a:pPr marL="0" indent="0">
              <a:buNone/>
            </a:pPr>
            <a:endParaRPr lang="es-MX" sz="2400" dirty="0"/>
          </a:p>
        </p:txBody>
      </p:sp>
      <p:pic>
        <p:nvPicPr>
          <p:cNvPr id="12" name="Imagen 11">
            <a:extLst>
              <a:ext uri="{FF2B5EF4-FFF2-40B4-BE49-F238E27FC236}">
                <a16:creationId xmlns:a16="http://schemas.microsoft.com/office/drawing/2014/main" id="{D970F9A6-F685-4D1A-A6EA-732F96B32E05}"/>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7113215" y="1592005"/>
            <a:ext cx="1419225" cy="752475"/>
          </a:xfrm>
          <a:prstGeom prst="rect">
            <a:avLst/>
          </a:prstGeom>
        </p:spPr>
      </p:pic>
      <p:pic>
        <p:nvPicPr>
          <p:cNvPr id="4" name="Imagen 3">
            <a:extLst>
              <a:ext uri="{FF2B5EF4-FFF2-40B4-BE49-F238E27FC236}">
                <a16:creationId xmlns:a16="http://schemas.microsoft.com/office/drawing/2014/main" id="{6FA103B8-1476-451F-A700-69A012141D12}"/>
              </a:ext>
            </a:extLst>
          </p:cNvPr>
          <p:cNvPicPr>
            <a:picLocks noChangeAspect="1"/>
          </p:cNvPicPr>
          <p:nvPr/>
        </p:nvPicPr>
        <p:blipFill>
          <a:blip r:embed="rId3">
            <a:clrChange>
              <a:clrFrom>
                <a:srgbClr val="FFFEFD"/>
              </a:clrFrom>
              <a:clrTo>
                <a:srgbClr val="FFFEFD">
                  <a:alpha val="0"/>
                </a:srgbClr>
              </a:clrTo>
            </a:clrChange>
          </a:blip>
          <a:stretch>
            <a:fillRect/>
          </a:stretch>
        </p:blipFill>
        <p:spPr>
          <a:xfrm>
            <a:off x="5505575" y="4017853"/>
            <a:ext cx="3505200" cy="2676525"/>
          </a:xfrm>
          <a:prstGeom prst="rect">
            <a:avLst/>
          </a:prstGeom>
        </p:spPr>
      </p:pic>
      <p:pic>
        <p:nvPicPr>
          <p:cNvPr id="8" name="Imagen 7">
            <a:extLst>
              <a:ext uri="{FF2B5EF4-FFF2-40B4-BE49-F238E27FC236}">
                <a16:creationId xmlns:a16="http://schemas.microsoft.com/office/drawing/2014/main" id="{EE2134E2-1860-4A0E-98A8-99EBFA3A90C6}"/>
              </a:ext>
            </a:extLst>
          </p:cNvPr>
          <p:cNvPicPr>
            <a:picLocks noChangeAspect="1"/>
          </p:cNvPicPr>
          <p:nvPr/>
        </p:nvPicPr>
        <p:blipFill>
          <a:blip r:embed="rId4"/>
          <a:stretch>
            <a:fillRect/>
          </a:stretch>
        </p:blipFill>
        <p:spPr>
          <a:xfrm>
            <a:off x="848768" y="3212976"/>
            <a:ext cx="4419600" cy="2266950"/>
          </a:xfrm>
          <a:prstGeom prst="rect">
            <a:avLst/>
          </a:prstGeom>
        </p:spPr>
      </p:pic>
    </p:spTree>
    <p:extLst>
      <p:ext uri="{BB962C8B-B14F-4D97-AF65-F5344CB8AC3E}">
        <p14:creationId xmlns:p14="http://schemas.microsoft.com/office/powerpoint/2010/main" val="10800674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8FA0AA3-222B-4B03-B279-7C1EF4E8688A}"/>
              </a:ext>
            </a:extLst>
          </p:cNvPr>
          <p:cNvSpPr>
            <a:spLocks noGrp="1"/>
          </p:cNvSpPr>
          <p:nvPr>
            <p:ph type="title"/>
          </p:nvPr>
        </p:nvSpPr>
        <p:spPr>
          <a:xfrm>
            <a:off x="628650" y="365127"/>
            <a:ext cx="6662799" cy="620526"/>
          </a:xfrm>
        </p:spPr>
        <p:txBody>
          <a:bodyPr>
            <a:normAutofit fontScale="90000"/>
          </a:bodyPr>
          <a:lstStyle/>
          <a:p>
            <a:r>
              <a:rPr lang="es-ES" sz="3700" b="1" dirty="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2.3 Análisis de nodos </a:t>
            </a:r>
            <a:br>
              <a:rPr lang="es-ES" dirty="0"/>
            </a:br>
            <a:endParaRPr lang="es-ES" dirty="0"/>
          </a:p>
        </p:txBody>
      </p:sp>
      <p:sp>
        <p:nvSpPr>
          <p:cNvPr id="3" name="Marcador de contenido 2">
            <a:extLst>
              <a:ext uri="{FF2B5EF4-FFF2-40B4-BE49-F238E27FC236}">
                <a16:creationId xmlns:a16="http://schemas.microsoft.com/office/drawing/2014/main" id="{8E36C929-2555-4E76-973C-743807254DFD}"/>
              </a:ext>
            </a:extLst>
          </p:cNvPr>
          <p:cNvSpPr>
            <a:spLocks noGrp="1"/>
          </p:cNvSpPr>
          <p:nvPr>
            <p:ph idx="1"/>
          </p:nvPr>
        </p:nvSpPr>
        <p:spPr/>
        <p:txBody>
          <a:bodyPr/>
          <a:lstStyle/>
          <a:p>
            <a:r>
              <a:rPr lang="es-MX" dirty="0"/>
              <a:t>En el análisis por nodos se parte de la aplicación de KCL a cada nodo del circuito para encontrar al final todos los voltajes de nodo del circuito. Para que el sistema de ecuaciones sea consistente debe haber una ecuación por cada nodo. Así el número de incógnitas (voltajes de nodo) es igual al número de ecuaciones (una por nodo)</a:t>
            </a:r>
            <a:endParaRPr lang="es-ES" dirty="0"/>
          </a:p>
        </p:txBody>
      </p:sp>
    </p:spTree>
    <p:extLst>
      <p:ext uri="{BB962C8B-B14F-4D97-AF65-F5344CB8AC3E}">
        <p14:creationId xmlns:p14="http://schemas.microsoft.com/office/powerpoint/2010/main" val="33954746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8FA0AA3-222B-4B03-B279-7C1EF4E8688A}"/>
              </a:ext>
            </a:extLst>
          </p:cNvPr>
          <p:cNvSpPr>
            <a:spLocks noGrp="1"/>
          </p:cNvSpPr>
          <p:nvPr>
            <p:ph type="title"/>
          </p:nvPr>
        </p:nvSpPr>
        <p:spPr>
          <a:xfrm>
            <a:off x="628650" y="365127"/>
            <a:ext cx="6662799" cy="620526"/>
          </a:xfrm>
        </p:spPr>
        <p:txBody>
          <a:bodyPr>
            <a:normAutofit fontScale="90000"/>
          </a:bodyPr>
          <a:lstStyle/>
          <a:p>
            <a:r>
              <a:rPr lang="es-ES" sz="3700" b="1" dirty="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2.3 Análisis de nodos </a:t>
            </a:r>
            <a:br>
              <a:rPr lang="es-ES" dirty="0"/>
            </a:br>
            <a:endParaRPr lang="es-ES" dirty="0"/>
          </a:p>
        </p:txBody>
      </p:sp>
      <p:sp>
        <p:nvSpPr>
          <p:cNvPr id="3" name="Marcador de contenido 2">
            <a:extLst>
              <a:ext uri="{FF2B5EF4-FFF2-40B4-BE49-F238E27FC236}">
                <a16:creationId xmlns:a16="http://schemas.microsoft.com/office/drawing/2014/main" id="{8E36C929-2555-4E76-973C-743807254DFD}"/>
              </a:ext>
            </a:extLst>
          </p:cNvPr>
          <p:cNvSpPr>
            <a:spLocks noGrp="1"/>
          </p:cNvSpPr>
          <p:nvPr>
            <p:ph idx="1"/>
          </p:nvPr>
        </p:nvSpPr>
        <p:spPr/>
        <p:txBody>
          <a:bodyPr/>
          <a:lstStyle/>
          <a:p>
            <a:pPr marL="0" indent="0">
              <a:buNone/>
            </a:pPr>
            <a:r>
              <a:rPr lang="es-MX" dirty="0"/>
              <a:t>De acuerdo al tipo de circuito y la forma en que se seleccione el nodo de referencia se pueden tener distintas posibilidades de conexión de las fuentes:</a:t>
            </a:r>
          </a:p>
          <a:p>
            <a:pPr marL="0" indent="0">
              <a:buNone/>
            </a:pPr>
            <a:r>
              <a:rPr lang="es-ES" dirty="0"/>
              <a:t>• Fuentes de corriente independientes </a:t>
            </a:r>
          </a:p>
          <a:p>
            <a:pPr marL="0" indent="0">
              <a:buNone/>
            </a:pPr>
            <a:r>
              <a:rPr lang="es-ES" dirty="0"/>
              <a:t>• Fuentes de corriente controladas </a:t>
            </a:r>
          </a:p>
          <a:p>
            <a:pPr marL="0" indent="0">
              <a:buNone/>
            </a:pPr>
            <a:r>
              <a:rPr lang="es-ES" dirty="0"/>
              <a:t>• Fuentes de voltaje independientes a tierra </a:t>
            </a:r>
          </a:p>
          <a:p>
            <a:pPr marL="0" indent="0">
              <a:buNone/>
            </a:pPr>
            <a:r>
              <a:rPr lang="es-ES" dirty="0"/>
              <a:t>• Fuentes de voltaje independientes flotantes </a:t>
            </a:r>
          </a:p>
          <a:p>
            <a:pPr marL="0" indent="0">
              <a:buNone/>
            </a:pPr>
            <a:r>
              <a:rPr lang="es-ES" dirty="0"/>
              <a:t>• Fuentes de voltaje controladas a tierra </a:t>
            </a:r>
          </a:p>
          <a:p>
            <a:pPr marL="0" indent="0">
              <a:buNone/>
            </a:pPr>
            <a:r>
              <a:rPr lang="es-ES" dirty="0"/>
              <a:t>• Fuentes de voltaje controladas flotantes</a:t>
            </a:r>
          </a:p>
        </p:txBody>
      </p:sp>
    </p:spTree>
    <p:extLst>
      <p:ext uri="{BB962C8B-B14F-4D97-AF65-F5344CB8AC3E}">
        <p14:creationId xmlns:p14="http://schemas.microsoft.com/office/powerpoint/2010/main" val="710613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5008221" y="-3161691"/>
            <a:ext cx="1012190" cy="7266989"/>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434313" y="-468607"/>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s-ES" dirty="0"/>
              <a:t>Directorio </a:t>
            </a:r>
          </a:p>
          <a:p>
            <a:pPr algn="ctr"/>
            <a:r>
              <a:rPr lang="es-ES" dirty="0"/>
              <a:t>Nezahualcóyotl</a:t>
            </a: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0" y="5551822"/>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ángulo 7">
            <a:extLst>
              <a:ext uri="{FF2B5EF4-FFF2-40B4-BE49-F238E27FC236}">
                <a16:creationId xmlns:a16="http://schemas.microsoft.com/office/drawing/2014/main" id="{E415AD7D-1944-4E4E-B779-59D11112D073}"/>
              </a:ext>
            </a:extLst>
          </p:cNvPr>
          <p:cNvSpPr/>
          <p:nvPr/>
        </p:nvSpPr>
        <p:spPr>
          <a:xfrm>
            <a:off x="1451376" y="927273"/>
            <a:ext cx="7696435" cy="5456045"/>
          </a:xfrm>
          <a:prstGeom prst="rect">
            <a:avLst/>
          </a:prstGeom>
        </p:spPr>
        <p:txBody>
          <a:bodyPr wrap="square">
            <a:spAutoFit/>
          </a:bodyPr>
          <a:lstStyle/>
          <a:p>
            <a:pPr algn="ctr">
              <a:lnSpc>
                <a:spcPts val="2000"/>
              </a:lnSpc>
              <a:spcAft>
                <a:spcPts val="0"/>
              </a:spcAft>
            </a:pPr>
            <a:r>
              <a:rPr lang="es-MX" sz="1100" dirty="0">
                <a:latin typeface="Arial" panose="020B0604020202020204" pitchFamily="34" charset="0"/>
                <a:ea typeface="Calibri" panose="020F0502020204030204" pitchFamily="34" charset="0"/>
                <a:cs typeface="Arial" panose="020B0604020202020204" pitchFamily="34" charset="0"/>
              </a:rPr>
              <a:t>Maestro en Derecho </a:t>
            </a:r>
            <a:r>
              <a:rPr lang="es-MX" sz="1100" b="1" dirty="0">
                <a:latin typeface="Arial" panose="020B0604020202020204" pitchFamily="34" charset="0"/>
                <a:ea typeface="Calibri" panose="020F0502020204030204" pitchFamily="34" charset="0"/>
                <a:cs typeface="Arial" panose="020B0604020202020204" pitchFamily="34" charset="0"/>
              </a:rPr>
              <a:t>Juan Carlos Medina Huicochea  </a:t>
            </a:r>
          </a:p>
          <a:p>
            <a:pPr marL="3200400" indent="-2743200" algn="ctr">
              <a:lnSpc>
                <a:spcPts val="2000"/>
              </a:lnSpc>
              <a:spcAft>
                <a:spcPts val="0"/>
              </a:spcAft>
            </a:pPr>
            <a:r>
              <a:rPr lang="es-MX" sz="1100" dirty="0">
                <a:latin typeface="Arial" panose="020B0604020202020204" pitchFamily="34" charset="0"/>
                <a:ea typeface="Calibri" panose="020F0502020204030204" pitchFamily="34" charset="0"/>
                <a:cs typeface="Arial" panose="020B0604020202020204" pitchFamily="34" charset="0"/>
              </a:rPr>
              <a:t>Encargado del Despacho de la Dirección del Centro Universitario UAEM Nezahualcóyotl </a:t>
            </a:r>
          </a:p>
          <a:p>
            <a:pPr marL="3200400" indent="-2743200" algn="ctr">
              <a:lnSpc>
                <a:spcPts val="2000"/>
              </a:lnSpc>
              <a:spcAft>
                <a:spcPts val="0"/>
              </a:spcAft>
            </a:pPr>
            <a:endParaRPr lang="es-MX" sz="1100" dirty="0">
              <a:latin typeface="Arial" panose="020B0604020202020204" pitchFamily="34" charset="0"/>
              <a:ea typeface="Calibri" panose="020F0502020204030204" pitchFamily="34" charset="0"/>
              <a:cs typeface="Arial" panose="020B0604020202020204" pitchFamily="34" charset="0"/>
            </a:endParaRPr>
          </a:p>
          <a:p>
            <a:pPr marL="3200400" indent="-2743200" algn="ctr">
              <a:lnSpc>
                <a:spcPts val="2000"/>
              </a:lnSpc>
              <a:spcAft>
                <a:spcPts val="0"/>
              </a:spcAft>
            </a:pPr>
            <a:endParaRPr lang="es-ES" sz="1100" dirty="0">
              <a:latin typeface="Arial" panose="020B0604020202020204" pitchFamily="34" charset="0"/>
              <a:ea typeface="Calibri" panose="020F0502020204030204" pitchFamily="34" charset="0"/>
              <a:cs typeface="Arial" panose="020B0604020202020204" pitchFamily="34" charset="0"/>
            </a:endParaRPr>
          </a:p>
          <a:p>
            <a:pPr>
              <a:lnSpc>
                <a:spcPts val="1700"/>
              </a:lnSpc>
              <a:spcAft>
                <a:spcPts val="0"/>
              </a:spcAft>
            </a:pPr>
            <a:r>
              <a:rPr lang="es-MX" sz="1100" dirty="0">
                <a:latin typeface="Arial" panose="020B0604020202020204" pitchFamily="34" charset="0"/>
                <a:ea typeface="Calibri" panose="020F0502020204030204" pitchFamily="34" charset="0"/>
                <a:cs typeface="Arial" panose="020B0604020202020204" pitchFamily="34" charset="0"/>
              </a:rPr>
              <a:t>Maestro en Ciencias </a:t>
            </a:r>
            <a:endParaRPr lang="es-ES" sz="1100" dirty="0">
              <a:latin typeface="Arial" panose="020B0604020202020204" pitchFamily="34" charset="0"/>
              <a:ea typeface="Calibri" panose="020F0502020204030204" pitchFamily="34" charset="0"/>
              <a:cs typeface="Arial" panose="020B0604020202020204" pitchFamily="34" charset="0"/>
            </a:endParaRPr>
          </a:p>
          <a:p>
            <a:pPr indent="457200">
              <a:lnSpc>
                <a:spcPts val="1700"/>
              </a:lnSpc>
              <a:spcAft>
                <a:spcPts val="0"/>
              </a:spcAft>
            </a:pPr>
            <a:r>
              <a:rPr lang="es-MX" sz="1100" b="1" dirty="0">
                <a:latin typeface="Arial" panose="020B0604020202020204" pitchFamily="34" charset="0"/>
                <a:ea typeface="Calibri" panose="020F0502020204030204" pitchFamily="34" charset="0"/>
                <a:cs typeface="Arial" panose="020B0604020202020204" pitchFamily="34" charset="0"/>
              </a:rPr>
              <a:t>José Antonio Castillo Jiménez      </a:t>
            </a:r>
            <a:r>
              <a:rPr lang="es-MX" sz="1100" dirty="0">
                <a:latin typeface="Arial" panose="020B0604020202020204" pitchFamily="34" charset="0"/>
                <a:ea typeface="Calibri" panose="020F0502020204030204" pitchFamily="34" charset="0"/>
                <a:cs typeface="Arial" panose="020B0604020202020204" pitchFamily="34" charset="0"/>
              </a:rPr>
              <a:t>Subdirector Académico</a:t>
            </a:r>
            <a:endParaRPr lang="es-ES" sz="1100" dirty="0">
              <a:latin typeface="Arial" panose="020B0604020202020204" pitchFamily="34" charset="0"/>
              <a:ea typeface="Calibri" panose="020F0502020204030204" pitchFamily="34" charset="0"/>
              <a:cs typeface="Arial" panose="020B0604020202020204" pitchFamily="34" charset="0"/>
            </a:endParaRPr>
          </a:p>
          <a:p>
            <a:pPr>
              <a:lnSpc>
                <a:spcPts val="1700"/>
              </a:lnSpc>
              <a:spcAft>
                <a:spcPts val="0"/>
              </a:spcAft>
            </a:pPr>
            <a:r>
              <a:rPr lang="es-MX" sz="1100" dirty="0">
                <a:latin typeface="Arial" panose="020B0604020202020204" pitchFamily="34" charset="0"/>
                <a:ea typeface="Calibri" panose="020F0502020204030204" pitchFamily="34" charset="0"/>
                <a:cs typeface="Arial" panose="020B0604020202020204" pitchFamily="34" charset="0"/>
              </a:rPr>
              <a:t>Licenciado en Economía</a:t>
            </a:r>
            <a:endParaRPr lang="es-ES" sz="1100" dirty="0">
              <a:latin typeface="Arial" panose="020B0604020202020204" pitchFamily="34" charset="0"/>
              <a:ea typeface="Calibri" panose="020F0502020204030204" pitchFamily="34" charset="0"/>
              <a:cs typeface="Arial" panose="020B0604020202020204" pitchFamily="34" charset="0"/>
            </a:endParaRPr>
          </a:p>
          <a:p>
            <a:pPr indent="457200">
              <a:lnSpc>
                <a:spcPts val="1700"/>
              </a:lnSpc>
              <a:spcAft>
                <a:spcPts val="0"/>
              </a:spcAft>
            </a:pPr>
            <a:r>
              <a:rPr lang="es-MX" sz="1100" b="1" dirty="0">
                <a:latin typeface="Arial" panose="020B0604020202020204" pitchFamily="34" charset="0"/>
                <a:ea typeface="Calibri" panose="020F0502020204030204" pitchFamily="34" charset="0"/>
                <a:cs typeface="Arial" panose="020B0604020202020204" pitchFamily="34" charset="0"/>
              </a:rPr>
              <a:t>Ramón Vital Hernández	           </a:t>
            </a:r>
            <a:r>
              <a:rPr lang="es-MX" sz="1100" dirty="0">
                <a:latin typeface="Arial" panose="020B0604020202020204" pitchFamily="34" charset="0"/>
                <a:ea typeface="Calibri" panose="020F0502020204030204" pitchFamily="34" charset="0"/>
                <a:cs typeface="Arial" panose="020B0604020202020204" pitchFamily="34" charset="0"/>
              </a:rPr>
              <a:t>Subdirector Administrativo</a:t>
            </a:r>
            <a:endParaRPr lang="es-ES" sz="1100" dirty="0">
              <a:latin typeface="Arial" panose="020B0604020202020204" pitchFamily="34" charset="0"/>
              <a:ea typeface="Calibri" panose="020F0502020204030204" pitchFamily="34" charset="0"/>
              <a:cs typeface="Arial" panose="020B0604020202020204" pitchFamily="34" charset="0"/>
            </a:endParaRPr>
          </a:p>
          <a:p>
            <a:pPr>
              <a:lnSpc>
                <a:spcPts val="1700"/>
              </a:lnSpc>
              <a:spcAft>
                <a:spcPts val="0"/>
              </a:spcAft>
            </a:pPr>
            <a:r>
              <a:rPr lang="es-MX" sz="1100" dirty="0">
                <a:latin typeface="Arial" panose="020B0604020202020204" pitchFamily="34" charset="0"/>
                <a:ea typeface="Calibri" panose="020F0502020204030204" pitchFamily="34" charset="0"/>
                <a:cs typeface="Arial" panose="020B0604020202020204" pitchFamily="34" charset="0"/>
              </a:rPr>
              <a:t>  Doctora en Ciencias Sociales </a:t>
            </a:r>
            <a:endParaRPr lang="es-ES" sz="1100" dirty="0">
              <a:latin typeface="Arial" panose="020B0604020202020204" pitchFamily="34" charset="0"/>
              <a:ea typeface="Calibri" panose="020F0502020204030204" pitchFamily="34" charset="0"/>
              <a:cs typeface="Arial" panose="020B0604020202020204" pitchFamily="34" charset="0"/>
            </a:endParaRPr>
          </a:p>
          <a:p>
            <a:pPr marL="3200400" indent="-2743200">
              <a:lnSpc>
                <a:spcPts val="1700"/>
              </a:lnSpc>
              <a:spcAft>
                <a:spcPts val="0"/>
              </a:spcAft>
            </a:pPr>
            <a:r>
              <a:rPr lang="es-MX" sz="1100" b="1" dirty="0">
                <a:latin typeface="Arial" panose="020B0604020202020204" pitchFamily="34" charset="0"/>
                <a:ea typeface="Calibri" panose="020F0502020204030204" pitchFamily="34" charset="0"/>
                <a:cs typeface="Arial" panose="020B0604020202020204" pitchFamily="34" charset="0"/>
              </a:rPr>
              <a:t>María Luisa Quintero Soto	</a:t>
            </a:r>
            <a:r>
              <a:rPr lang="es-MX" sz="1100" dirty="0">
                <a:latin typeface="Arial" panose="020B0604020202020204" pitchFamily="34" charset="0"/>
                <a:ea typeface="Calibri" panose="020F0502020204030204" pitchFamily="34" charset="0"/>
                <a:cs typeface="Arial" panose="020B0604020202020204" pitchFamily="34" charset="0"/>
              </a:rPr>
              <a:t>Coordinadora de Investigación y Estudios Avanzados</a:t>
            </a:r>
            <a:endParaRPr lang="es-ES" sz="1100" dirty="0">
              <a:latin typeface="Arial" panose="020B0604020202020204" pitchFamily="34" charset="0"/>
              <a:ea typeface="Calibri" panose="020F0502020204030204" pitchFamily="34" charset="0"/>
              <a:cs typeface="Arial" panose="020B0604020202020204" pitchFamily="34" charset="0"/>
            </a:endParaRPr>
          </a:p>
          <a:p>
            <a:pPr>
              <a:lnSpc>
                <a:spcPts val="1700"/>
              </a:lnSpc>
              <a:spcAft>
                <a:spcPts val="0"/>
              </a:spcAft>
            </a:pPr>
            <a:r>
              <a:rPr lang="es-MX" sz="1100" dirty="0">
                <a:latin typeface="Arial" panose="020B0604020202020204" pitchFamily="34" charset="0"/>
                <a:ea typeface="Calibri" panose="020F0502020204030204" pitchFamily="34" charset="0"/>
                <a:cs typeface="Arial" panose="020B0604020202020204" pitchFamily="34" charset="0"/>
              </a:rPr>
              <a:t>Licenciado en Administración de Empresas</a:t>
            </a:r>
            <a:endParaRPr lang="es-ES" sz="1100" dirty="0">
              <a:latin typeface="Arial" panose="020B0604020202020204" pitchFamily="34" charset="0"/>
              <a:ea typeface="Calibri" panose="020F0502020204030204" pitchFamily="34" charset="0"/>
              <a:cs typeface="Arial" panose="020B0604020202020204" pitchFamily="34" charset="0"/>
            </a:endParaRPr>
          </a:p>
          <a:p>
            <a:pPr marL="3200400" indent="-2743200">
              <a:lnSpc>
                <a:spcPts val="1700"/>
              </a:lnSpc>
              <a:spcAft>
                <a:spcPts val="0"/>
              </a:spcAft>
            </a:pPr>
            <a:r>
              <a:rPr lang="es-MX" sz="1100" b="1" dirty="0">
                <a:latin typeface="Arial" panose="020B0604020202020204" pitchFamily="34" charset="0"/>
                <a:ea typeface="Calibri" panose="020F0502020204030204" pitchFamily="34" charset="0"/>
                <a:cs typeface="Arial" panose="020B0604020202020204" pitchFamily="34" charset="0"/>
              </a:rPr>
              <a:t>Víctor Manuel Durán López	</a:t>
            </a:r>
            <a:r>
              <a:rPr lang="es-MX" sz="1100" dirty="0">
                <a:latin typeface="Arial" panose="020B0604020202020204" pitchFamily="34" charset="0"/>
                <a:ea typeface="Calibri" panose="020F0502020204030204" pitchFamily="34" charset="0"/>
                <a:cs typeface="Arial" panose="020B0604020202020204" pitchFamily="34" charset="0"/>
              </a:rPr>
              <a:t>Coordinador de Planeación y Desarrollo Institucional</a:t>
            </a:r>
            <a:endParaRPr lang="es-ES" sz="1100" dirty="0">
              <a:latin typeface="Arial" panose="020B0604020202020204" pitchFamily="34" charset="0"/>
              <a:ea typeface="Calibri" panose="020F0502020204030204" pitchFamily="34" charset="0"/>
              <a:cs typeface="Arial" panose="020B0604020202020204" pitchFamily="34" charset="0"/>
            </a:endParaRPr>
          </a:p>
          <a:p>
            <a:pPr>
              <a:lnSpc>
                <a:spcPts val="1700"/>
              </a:lnSpc>
              <a:spcAft>
                <a:spcPts val="0"/>
              </a:spcAft>
            </a:pPr>
            <a:r>
              <a:rPr lang="es-MX" sz="1100" dirty="0">
                <a:latin typeface="Arial" panose="020B0604020202020204" pitchFamily="34" charset="0"/>
                <a:ea typeface="Calibri" panose="020F0502020204030204" pitchFamily="34" charset="0"/>
                <a:cs typeface="Arial" panose="020B0604020202020204" pitchFamily="34" charset="0"/>
              </a:rPr>
              <a:t> Doctor en Relaciones Internacionales </a:t>
            </a:r>
            <a:endParaRPr lang="es-ES" sz="1100" dirty="0">
              <a:latin typeface="Arial" panose="020B0604020202020204" pitchFamily="34" charset="0"/>
              <a:ea typeface="Calibri" panose="020F0502020204030204" pitchFamily="34" charset="0"/>
              <a:cs typeface="Arial" panose="020B0604020202020204" pitchFamily="34" charset="0"/>
            </a:endParaRPr>
          </a:p>
          <a:p>
            <a:pPr marL="3200400" indent="-2743200">
              <a:lnSpc>
                <a:spcPts val="1700"/>
              </a:lnSpc>
              <a:spcAft>
                <a:spcPts val="0"/>
              </a:spcAft>
            </a:pPr>
            <a:r>
              <a:rPr lang="es-MX" sz="1100" b="1" dirty="0">
                <a:latin typeface="Arial" panose="020B0604020202020204" pitchFamily="34" charset="0"/>
                <a:ea typeface="Calibri" panose="020F0502020204030204" pitchFamily="34" charset="0"/>
                <a:cs typeface="Arial" panose="020B0604020202020204" pitchFamily="34" charset="0"/>
              </a:rPr>
              <a:t>Rafael Alberto Durán Gómez	</a:t>
            </a:r>
            <a:r>
              <a:rPr lang="es-MX" sz="1100" dirty="0">
                <a:latin typeface="Arial" panose="020B0604020202020204" pitchFamily="34" charset="0"/>
                <a:ea typeface="Calibri" panose="020F0502020204030204" pitchFamily="34" charset="0"/>
                <a:cs typeface="Arial" panose="020B0604020202020204" pitchFamily="34" charset="0"/>
              </a:rPr>
              <a:t>Coordinador de la Licenciatura en Comercio Internacional</a:t>
            </a:r>
            <a:endParaRPr lang="es-ES" sz="1100" dirty="0">
              <a:latin typeface="Arial" panose="020B0604020202020204" pitchFamily="34" charset="0"/>
              <a:ea typeface="Calibri" panose="020F0502020204030204" pitchFamily="34" charset="0"/>
              <a:cs typeface="Arial" panose="020B0604020202020204" pitchFamily="34" charset="0"/>
            </a:endParaRPr>
          </a:p>
          <a:p>
            <a:pPr>
              <a:lnSpc>
                <a:spcPts val="1700"/>
              </a:lnSpc>
              <a:spcAft>
                <a:spcPts val="0"/>
              </a:spcAft>
            </a:pPr>
            <a:r>
              <a:rPr lang="es-MX" sz="1100" dirty="0">
                <a:latin typeface="Arial" panose="020B0604020202020204" pitchFamily="34" charset="0"/>
                <a:ea typeface="Calibri" panose="020F0502020204030204" pitchFamily="34" charset="0"/>
                <a:cs typeface="Arial" panose="020B0604020202020204" pitchFamily="34" charset="0"/>
              </a:rPr>
              <a:t>Maestra en </a:t>
            </a:r>
            <a:r>
              <a:rPr lang="es-ES" sz="1100" dirty="0">
                <a:latin typeface="Arial" panose="020B0604020202020204" pitchFamily="34" charset="0"/>
                <a:ea typeface="Calibri" panose="020F0502020204030204" pitchFamily="34" charset="0"/>
                <a:cs typeface="Arial" panose="020B0604020202020204" pitchFamily="34" charset="0"/>
              </a:rPr>
              <a:t>Ciencias </a:t>
            </a:r>
          </a:p>
          <a:p>
            <a:pPr marL="3200400" indent="-2743200">
              <a:lnSpc>
                <a:spcPts val="1700"/>
              </a:lnSpc>
              <a:spcAft>
                <a:spcPts val="0"/>
              </a:spcAft>
            </a:pPr>
            <a:r>
              <a:rPr lang="es-MX" sz="1100" b="1" dirty="0">
                <a:latin typeface="Arial" panose="020B0604020202020204" pitchFamily="34" charset="0"/>
                <a:ea typeface="Calibri" panose="020F0502020204030204" pitchFamily="34" charset="0"/>
                <a:cs typeface="Arial" panose="020B0604020202020204" pitchFamily="34" charset="0"/>
              </a:rPr>
              <a:t>Gabriela Kramer Bustos 	</a:t>
            </a:r>
            <a:r>
              <a:rPr lang="es-MX" sz="1100" dirty="0">
                <a:latin typeface="Arial" panose="020B0604020202020204" pitchFamily="34" charset="0"/>
                <a:ea typeface="Calibri" panose="020F0502020204030204" pitchFamily="34" charset="0"/>
                <a:cs typeface="Arial" panose="020B0604020202020204" pitchFamily="34" charset="0"/>
              </a:rPr>
              <a:t>Coordinadora de la Licenciatura en Educación para la Salud</a:t>
            </a:r>
            <a:endParaRPr lang="es-ES" sz="1100" dirty="0">
              <a:latin typeface="Arial" panose="020B0604020202020204" pitchFamily="34" charset="0"/>
              <a:ea typeface="Calibri" panose="020F0502020204030204" pitchFamily="34" charset="0"/>
              <a:cs typeface="Arial" panose="020B0604020202020204" pitchFamily="34" charset="0"/>
            </a:endParaRPr>
          </a:p>
          <a:p>
            <a:pPr>
              <a:lnSpc>
                <a:spcPts val="1700"/>
              </a:lnSpc>
              <a:spcAft>
                <a:spcPts val="0"/>
              </a:spcAft>
            </a:pPr>
            <a:r>
              <a:rPr lang="es-MX" sz="1100" dirty="0">
                <a:latin typeface="Arial" panose="020B0604020202020204" pitchFamily="34" charset="0"/>
                <a:ea typeface="Calibri" panose="020F0502020204030204" pitchFamily="34" charset="0"/>
                <a:cs typeface="Arial" panose="020B0604020202020204" pitchFamily="34" charset="0"/>
              </a:rPr>
              <a:t> Doctor en Ingeniería de los Sistemas</a:t>
            </a:r>
            <a:endParaRPr lang="es-ES" sz="1100" dirty="0">
              <a:latin typeface="Arial" panose="020B0604020202020204" pitchFamily="34" charset="0"/>
              <a:ea typeface="Calibri" panose="020F0502020204030204" pitchFamily="34" charset="0"/>
              <a:cs typeface="Arial" panose="020B0604020202020204" pitchFamily="34" charset="0"/>
            </a:endParaRPr>
          </a:p>
          <a:p>
            <a:pPr marL="3200400" indent="-2743200">
              <a:lnSpc>
                <a:spcPts val="1700"/>
              </a:lnSpc>
              <a:spcAft>
                <a:spcPts val="0"/>
              </a:spcAft>
            </a:pPr>
            <a:r>
              <a:rPr lang="es-MX" sz="1100" b="1" dirty="0">
                <a:latin typeface="Arial" panose="020B0604020202020204" pitchFamily="34" charset="0"/>
                <a:ea typeface="Calibri" panose="020F0502020204030204" pitchFamily="34" charset="0"/>
                <a:cs typeface="Arial" panose="020B0604020202020204" pitchFamily="34" charset="0"/>
              </a:rPr>
              <a:t>Ricardo Rico Molina 	</a:t>
            </a:r>
            <a:r>
              <a:rPr lang="es-MX" sz="1100" dirty="0">
                <a:latin typeface="Arial" panose="020B0604020202020204" pitchFamily="34" charset="0"/>
                <a:ea typeface="Calibri" panose="020F0502020204030204" pitchFamily="34" charset="0"/>
                <a:cs typeface="Arial" panose="020B0604020202020204" pitchFamily="34" charset="0"/>
              </a:rPr>
              <a:t>Coordinador de la Licenciatura en Ingeniería en Sistemas Inteligentes</a:t>
            </a:r>
            <a:endParaRPr lang="es-ES" sz="1100" dirty="0">
              <a:latin typeface="Arial" panose="020B0604020202020204" pitchFamily="34" charset="0"/>
              <a:ea typeface="Calibri" panose="020F0502020204030204" pitchFamily="34" charset="0"/>
              <a:cs typeface="Arial" panose="020B0604020202020204" pitchFamily="34" charset="0"/>
            </a:endParaRPr>
          </a:p>
          <a:p>
            <a:pPr>
              <a:lnSpc>
                <a:spcPts val="1700"/>
              </a:lnSpc>
              <a:spcAft>
                <a:spcPts val="0"/>
              </a:spcAft>
            </a:pPr>
            <a:r>
              <a:rPr lang="es-MX" sz="1100" dirty="0">
                <a:latin typeface="Arial" panose="020B0604020202020204" pitchFamily="34" charset="0"/>
                <a:ea typeface="Calibri" panose="020F0502020204030204" pitchFamily="34" charset="0"/>
                <a:cs typeface="Arial" panose="020B0604020202020204" pitchFamily="34" charset="0"/>
              </a:rPr>
              <a:t> Doctor en Urbanismo </a:t>
            </a:r>
            <a:endParaRPr lang="es-ES" sz="1100" dirty="0">
              <a:latin typeface="Arial" panose="020B0604020202020204" pitchFamily="34" charset="0"/>
              <a:ea typeface="Calibri" panose="020F0502020204030204" pitchFamily="34" charset="0"/>
              <a:cs typeface="Arial" panose="020B0604020202020204" pitchFamily="34" charset="0"/>
            </a:endParaRPr>
          </a:p>
          <a:p>
            <a:pPr marL="3200400" indent="-2743200">
              <a:lnSpc>
                <a:spcPts val="1700"/>
              </a:lnSpc>
              <a:spcAft>
                <a:spcPts val="0"/>
              </a:spcAft>
            </a:pPr>
            <a:r>
              <a:rPr lang="es-MX" sz="1100" b="1" dirty="0">
                <a:latin typeface="Arial" panose="020B0604020202020204" pitchFamily="34" charset="0"/>
                <a:ea typeface="Calibri" panose="020F0502020204030204" pitchFamily="34" charset="0"/>
                <a:cs typeface="Arial" panose="020B0604020202020204" pitchFamily="34" charset="0"/>
              </a:rPr>
              <a:t>Noé Gaspar Sánchez	</a:t>
            </a:r>
            <a:r>
              <a:rPr lang="es-MX" sz="1100" dirty="0">
                <a:latin typeface="Arial" panose="020B0604020202020204" pitchFamily="34" charset="0"/>
                <a:ea typeface="Calibri" panose="020F0502020204030204" pitchFamily="34" charset="0"/>
                <a:cs typeface="Arial" panose="020B0604020202020204" pitchFamily="34" charset="0"/>
              </a:rPr>
              <a:t>Coordinador de la Licenciatura en Ingeniería en Transporte</a:t>
            </a:r>
            <a:endParaRPr lang="es-ES" sz="1100" dirty="0">
              <a:latin typeface="Arial" panose="020B0604020202020204" pitchFamily="34" charset="0"/>
              <a:ea typeface="Calibri" panose="020F0502020204030204" pitchFamily="34" charset="0"/>
              <a:cs typeface="Arial" panose="020B0604020202020204" pitchFamily="34" charset="0"/>
            </a:endParaRPr>
          </a:p>
          <a:p>
            <a:pPr>
              <a:lnSpc>
                <a:spcPts val="1700"/>
              </a:lnSpc>
              <a:spcAft>
                <a:spcPts val="0"/>
              </a:spcAft>
            </a:pPr>
            <a:r>
              <a:rPr lang="es-MX" sz="1100" dirty="0">
                <a:latin typeface="Arial" panose="020B0604020202020204" pitchFamily="34" charset="0"/>
                <a:ea typeface="Calibri" panose="020F0502020204030204" pitchFamily="34" charset="0"/>
                <a:cs typeface="Arial" panose="020B0604020202020204" pitchFamily="34" charset="0"/>
              </a:rPr>
              <a:t> Maestro en Ciencias de la Computación </a:t>
            </a:r>
            <a:endParaRPr lang="es-ES" sz="1100" dirty="0">
              <a:latin typeface="Arial" panose="020B0604020202020204" pitchFamily="34" charset="0"/>
              <a:ea typeface="Calibri" panose="020F0502020204030204" pitchFamily="34" charset="0"/>
              <a:cs typeface="Arial" panose="020B0604020202020204" pitchFamily="34" charset="0"/>
            </a:endParaRPr>
          </a:p>
          <a:p>
            <a:pPr marL="3200400" indent="-2743200">
              <a:lnSpc>
                <a:spcPts val="1700"/>
              </a:lnSpc>
              <a:spcAft>
                <a:spcPts val="0"/>
              </a:spcAft>
            </a:pPr>
            <a:r>
              <a:rPr lang="es-MX" sz="1100" b="1" dirty="0">
                <a:latin typeface="Arial" panose="020B0604020202020204" pitchFamily="34" charset="0"/>
                <a:ea typeface="Calibri" panose="020F0502020204030204" pitchFamily="34" charset="0"/>
                <a:cs typeface="Arial" panose="020B0604020202020204" pitchFamily="34" charset="0"/>
              </a:rPr>
              <a:t>Erick </a:t>
            </a:r>
            <a:r>
              <a:rPr lang="es-MX" sz="1100" b="1" dirty="0" err="1">
                <a:latin typeface="Arial" panose="020B0604020202020204" pitchFamily="34" charset="0"/>
                <a:ea typeface="Calibri" panose="020F0502020204030204" pitchFamily="34" charset="0"/>
                <a:cs typeface="Arial" panose="020B0604020202020204" pitchFamily="34" charset="0"/>
              </a:rPr>
              <a:t>Nicólas</a:t>
            </a:r>
            <a:r>
              <a:rPr lang="es-MX" sz="1100" b="1" dirty="0">
                <a:latin typeface="Arial" panose="020B0604020202020204" pitchFamily="34" charset="0"/>
                <a:ea typeface="Calibri" panose="020F0502020204030204" pitchFamily="34" charset="0"/>
                <a:cs typeface="Arial" panose="020B0604020202020204" pitchFamily="34" charset="0"/>
              </a:rPr>
              <a:t> Cabrera Álvarez	</a:t>
            </a:r>
            <a:r>
              <a:rPr lang="es-MX" sz="1100" dirty="0">
                <a:latin typeface="Arial" panose="020B0604020202020204" pitchFamily="34" charset="0"/>
                <a:ea typeface="Calibri" panose="020F0502020204030204" pitchFamily="34" charset="0"/>
                <a:cs typeface="Arial" panose="020B0604020202020204" pitchFamily="34" charset="0"/>
              </a:rPr>
              <a:t>Coordinador de la Licenciatura en Seguridad Ciudadana</a:t>
            </a:r>
            <a:endParaRPr lang="es-ES" sz="1100" dirty="0">
              <a:latin typeface="Arial" panose="020B0604020202020204" pitchFamily="34" charset="0"/>
              <a:ea typeface="Calibri" panose="020F0502020204030204" pitchFamily="34" charset="0"/>
              <a:cs typeface="Arial" panose="020B0604020202020204" pitchFamily="34" charset="0"/>
            </a:endParaRPr>
          </a:p>
          <a:p>
            <a:pPr>
              <a:lnSpc>
                <a:spcPts val="1700"/>
              </a:lnSpc>
              <a:spcAft>
                <a:spcPts val="800"/>
              </a:spcAft>
            </a:pPr>
            <a:r>
              <a:rPr lang="es-MX" sz="1100" dirty="0">
                <a:latin typeface="Arial" panose="020B0604020202020204" pitchFamily="34" charset="0"/>
                <a:ea typeface="Calibri" panose="020F0502020204030204" pitchFamily="34" charset="0"/>
                <a:cs typeface="Arial" panose="020B0604020202020204" pitchFamily="34" charset="0"/>
              </a:rPr>
              <a:t> </a:t>
            </a:r>
            <a:endParaRPr lang="es-ES" sz="11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8533311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EB5DDDE-6878-4533-A6EF-64A698E96730}"/>
              </a:ext>
            </a:extLst>
          </p:cNvPr>
          <p:cNvSpPr>
            <a:spLocks noGrp="1"/>
          </p:cNvSpPr>
          <p:nvPr>
            <p:ph type="title"/>
          </p:nvPr>
        </p:nvSpPr>
        <p:spPr>
          <a:xfrm>
            <a:off x="628650" y="365126"/>
            <a:ext cx="6591547" cy="596775"/>
          </a:xfrm>
        </p:spPr>
        <p:txBody>
          <a:bodyPr/>
          <a:lstStyle/>
          <a:p>
            <a:r>
              <a:rPr lang="es-ES" sz="3600" b="1" dirty="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2.4 Análisis de mallas</a:t>
            </a:r>
            <a:endParaRPr lang="es-ES" dirty="0"/>
          </a:p>
        </p:txBody>
      </p:sp>
      <p:sp>
        <p:nvSpPr>
          <p:cNvPr id="3" name="Marcador de contenido 2">
            <a:extLst>
              <a:ext uri="{FF2B5EF4-FFF2-40B4-BE49-F238E27FC236}">
                <a16:creationId xmlns:a16="http://schemas.microsoft.com/office/drawing/2014/main" id="{39D5B01A-5EC5-4E48-A787-B45CEB843193}"/>
              </a:ext>
            </a:extLst>
          </p:cNvPr>
          <p:cNvSpPr>
            <a:spLocks noGrp="1"/>
          </p:cNvSpPr>
          <p:nvPr>
            <p:ph idx="1"/>
          </p:nvPr>
        </p:nvSpPr>
        <p:spPr/>
        <p:txBody>
          <a:bodyPr/>
          <a:lstStyle/>
          <a:p>
            <a:r>
              <a:rPr lang="es-MX" dirty="0"/>
              <a:t>En el análisis de mallas se parte de la aplicación de KVL a un conjunto mínimo de lazos para encontrar al final todas las corrientes de lazo. A partir de las corrientes de lazo es posible encontrar todas las corrientes de rama. El número de lazos que se pueden plantear en un circuito puede ser muy grande, pero lo importante es que el sistema de ecuaciones represente un conjunto mínimo de lazos independientes. </a:t>
            </a:r>
          </a:p>
          <a:p>
            <a:r>
              <a:rPr lang="es-MX" dirty="0"/>
              <a:t>Este conjunto mínimo es cualquiera en el cual todos los elementos (ramas) hayan sido tenidos en cuenta en al menos una malla. Las otras posibles mallas serán entonces redundantes. Aquí también el número de incógnitas (corrientes de lazo) debe ser igual al número de ecuaciones (una por malla del conjunto mínimo).</a:t>
            </a:r>
            <a:endParaRPr lang="es-ES" dirty="0"/>
          </a:p>
        </p:txBody>
      </p:sp>
    </p:spTree>
    <p:extLst>
      <p:ext uri="{BB962C8B-B14F-4D97-AF65-F5344CB8AC3E}">
        <p14:creationId xmlns:p14="http://schemas.microsoft.com/office/powerpoint/2010/main" val="294236353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EB5DDDE-6878-4533-A6EF-64A698E96730}"/>
              </a:ext>
            </a:extLst>
          </p:cNvPr>
          <p:cNvSpPr>
            <a:spLocks noGrp="1"/>
          </p:cNvSpPr>
          <p:nvPr>
            <p:ph type="title"/>
          </p:nvPr>
        </p:nvSpPr>
        <p:spPr>
          <a:xfrm>
            <a:off x="628650" y="365126"/>
            <a:ext cx="6591547" cy="596775"/>
          </a:xfrm>
        </p:spPr>
        <p:txBody>
          <a:bodyPr/>
          <a:lstStyle/>
          <a:p>
            <a:r>
              <a:rPr lang="es-ES" sz="3600" b="1" dirty="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2.4 Análisis de mallas</a:t>
            </a:r>
            <a:endParaRPr lang="es-ES" dirty="0"/>
          </a:p>
        </p:txBody>
      </p:sp>
      <p:sp>
        <p:nvSpPr>
          <p:cNvPr id="3" name="Marcador de contenido 2">
            <a:extLst>
              <a:ext uri="{FF2B5EF4-FFF2-40B4-BE49-F238E27FC236}">
                <a16:creationId xmlns:a16="http://schemas.microsoft.com/office/drawing/2014/main" id="{39D5B01A-5EC5-4E48-A787-B45CEB843193}"/>
              </a:ext>
            </a:extLst>
          </p:cNvPr>
          <p:cNvSpPr>
            <a:spLocks noGrp="1"/>
          </p:cNvSpPr>
          <p:nvPr>
            <p:ph idx="1"/>
          </p:nvPr>
        </p:nvSpPr>
        <p:spPr/>
        <p:txBody>
          <a:bodyPr/>
          <a:lstStyle/>
          <a:p>
            <a:r>
              <a:rPr lang="es-MX" dirty="0"/>
              <a:t>En el análisis de mallas se parte de la aplicación de KVL a un conjunto mínimo de lazos para encontrar al final todas las corrientes de lazo. A partir de las corrientes de lazo es posible encontrar todas las corrientes de rama. El número de lazos que se pueden plantear en un circuito puede ser muy grande, pero lo importante es que el sistema de ecuaciones represente un conjunto mínimo de lazos independientes. </a:t>
            </a:r>
          </a:p>
          <a:p>
            <a:r>
              <a:rPr lang="es-MX" dirty="0"/>
              <a:t>Este conjunto mínimo es cualquiera en el cual todos los elementos (ramas) hayan sido tenidos en cuenta en al menos una malla. Las otras posibles mallas serán entonces redundantes. </a:t>
            </a:r>
            <a:r>
              <a:rPr lang="es-MX"/>
              <a:t>Aquí también el número de incógnitas (corrientes de lazo) debe ser igual al número de ecuaciones (una por malla del conjunto mínimo).</a:t>
            </a:r>
            <a:endParaRPr lang="es-ES"/>
          </a:p>
        </p:txBody>
      </p:sp>
    </p:spTree>
    <p:extLst>
      <p:ext uri="{BB962C8B-B14F-4D97-AF65-F5344CB8AC3E}">
        <p14:creationId xmlns:p14="http://schemas.microsoft.com/office/powerpoint/2010/main" val="146408697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EB5DDDE-6878-4533-A6EF-64A698E96730}"/>
              </a:ext>
            </a:extLst>
          </p:cNvPr>
          <p:cNvSpPr>
            <a:spLocks noGrp="1"/>
          </p:cNvSpPr>
          <p:nvPr>
            <p:ph type="title"/>
          </p:nvPr>
        </p:nvSpPr>
        <p:spPr>
          <a:xfrm>
            <a:off x="628650" y="365126"/>
            <a:ext cx="6591547" cy="596775"/>
          </a:xfrm>
        </p:spPr>
        <p:txBody>
          <a:bodyPr/>
          <a:lstStyle/>
          <a:p>
            <a:r>
              <a:rPr lang="es-ES" sz="3600" b="1" dirty="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2.4 Análisis de mallas</a:t>
            </a:r>
            <a:endParaRPr lang="es-ES" dirty="0"/>
          </a:p>
        </p:txBody>
      </p:sp>
      <p:sp>
        <p:nvSpPr>
          <p:cNvPr id="3" name="Marcador de contenido 2">
            <a:extLst>
              <a:ext uri="{FF2B5EF4-FFF2-40B4-BE49-F238E27FC236}">
                <a16:creationId xmlns:a16="http://schemas.microsoft.com/office/drawing/2014/main" id="{39D5B01A-5EC5-4E48-A787-B45CEB843193}"/>
              </a:ext>
            </a:extLst>
          </p:cNvPr>
          <p:cNvSpPr>
            <a:spLocks noGrp="1"/>
          </p:cNvSpPr>
          <p:nvPr>
            <p:ph idx="1"/>
          </p:nvPr>
        </p:nvSpPr>
        <p:spPr/>
        <p:txBody>
          <a:bodyPr/>
          <a:lstStyle/>
          <a:p>
            <a:pPr marL="0" indent="0">
              <a:buNone/>
            </a:pPr>
            <a:r>
              <a:rPr lang="es-MX" dirty="0"/>
              <a:t>De acuerdo al tipo de circuito y la forma en que se seleccionen las mallas se pueden tener distintas posibilidades de conexión de las fuentes: </a:t>
            </a:r>
          </a:p>
          <a:p>
            <a:pPr marL="0" indent="0">
              <a:buNone/>
            </a:pPr>
            <a:r>
              <a:rPr lang="es-MX" dirty="0"/>
              <a:t>• Fuentes de corriente controladas </a:t>
            </a:r>
          </a:p>
          <a:p>
            <a:pPr marL="0" indent="0">
              <a:buNone/>
            </a:pPr>
            <a:r>
              <a:rPr lang="es-MX" dirty="0"/>
              <a:t>• Fuentes de voltaje independientes </a:t>
            </a:r>
          </a:p>
          <a:p>
            <a:pPr marL="0" indent="0">
              <a:buNone/>
            </a:pPr>
            <a:r>
              <a:rPr lang="es-MX" dirty="0"/>
              <a:t>• Fuentes de voltaje controladas </a:t>
            </a:r>
          </a:p>
          <a:p>
            <a:pPr marL="0" indent="0">
              <a:buNone/>
            </a:pPr>
            <a:r>
              <a:rPr lang="es-MX" dirty="0"/>
              <a:t>• Fuentes de corriente independientes no compartidas por varias mallas </a:t>
            </a:r>
          </a:p>
          <a:p>
            <a:pPr marL="0" indent="0">
              <a:buNone/>
            </a:pPr>
            <a:r>
              <a:rPr lang="es-MX" dirty="0"/>
              <a:t>• Fuentes de corriente independientes compartidas por varias mallas</a:t>
            </a:r>
            <a:endParaRPr lang="es-ES" dirty="0"/>
          </a:p>
        </p:txBody>
      </p:sp>
    </p:spTree>
    <p:extLst>
      <p:ext uri="{BB962C8B-B14F-4D97-AF65-F5344CB8AC3E}">
        <p14:creationId xmlns:p14="http://schemas.microsoft.com/office/powerpoint/2010/main" val="393784989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3703C55-C82B-4F11-8C84-08DFFD344260}"/>
              </a:ext>
            </a:extLst>
          </p:cNvPr>
          <p:cNvSpPr>
            <a:spLocks noGrp="1"/>
          </p:cNvSpPr>
          <p:nvPr>
            <p:ph type="title"/>
          </p:nvPr>
        </p:nvSpPr>
        <p:spPr>
          <a:xfrm>
            <a:off x="628650" y="365126"/>
            <a:ext cx="6586189" cy="616181"/>
          </a:xfrm>
        </p:spPr>
        <p:txBody>
          <a:bodyPr/>
          <a:lstStyle/>
          <a:p>
            <a:r>
              <a:rPr lang="es-MX" b="1" dirty="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2.5 Linealidad y superposición </a:t>
            </a:r>
          </a:p>
        </p:txBody>
      </p:sp>
      <p:sp>
        <p:nvSpPr>
          <p:cNvPr id="3" name="Marcador de contenido 2">
            <a:extLst>
              <a:ext uri="{FF2B5EF4-FFF2-40B4-BE49-F238E27FC236}">
                <a16:creationId xmlns:a16="http://schemas.microsoft.com/office/drawing/2014/main" id="{6DB3ED10-5CFB-4D70-BD55-D491CB9A9D93}"/>
              </a:ext>
            </a:extLst>
          </p:cNvPr>
          <p:cNvSpPr>
            <a:spLocks noGrp="1"/>
          </p:cNvSpPr>
          <p:nvPr>
            <p:ph idx="1"/>
          </p:nvPr>
        </p:nvSpPr>
        <p:spPr>
          <a:xfrm>
            <a:off x="457200" y="1600200"/>
            <a:ext cx="8229600" cy="4983162"/>
          </a:xfrm>
        </p:spPr>
        <p:txBody>
          <a:bodyPr>
            <a:normAutofit/>
          </a:bodyPr>
          <a:lstStyle/>
          <a:p>
            <a:pPr marL="0" indent="0">
              <a:buNone/>
            </a:pPr>
            <a:r>
              <a:rPr lang="es-MX" dirty="0"/>
              <a:t>En cualquier rama dada de un circuito con múltiples fuentes, la corriente puede calcularse al determinaren esa rama particular las corrientes producidas por cada fuente que actúa sola, con todas las demás fuentes reemplazadas por sus resistencias internas. La corriente total en la rama es la suma algebraica de las corrientes individuales presentes en dicha rama.</a:t>
            </a:r>
          </a:p>
          <a:p>
            <a:pPr marL="0" indent="0">
              <a:buNone/>
            </a:pPr>
            <a:r>
              <a:rPr lang="es-MX" dirty="0"/>
              <a:t>Nota: Una fuente de voltaje ideal tiene resistencia interna de cero y una fuente de corriente ideal tiene resistencia interna infinita </a:t>
            </a:r>
            <a:endParaRPr lang="es-ES" dirty="0"/>
          </a:p>
        </p:txBody>
      </p:sp>
    </p:spTree>
    <p:extLst>
      <p:ext uri="{BB962C8B-B14F-4D97-AF65-F5344CB8AC3E}">
        <p14:creationId xmlns:p14="http://schemas.microsoft.com/office/powerpoint/2010/main" val="256135060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3703C55-C82B-4F11-8C84-08DFFD344260}"/>
              </a:ext>
            </a:extLst>
          </p:cNvPr>
          <p:cNvSpPr>
            <a:spLocks noGrp="1"/>
          </p:cNvSpPr>
          <p:nvPr>
            <p:ph type="title"/>
          </p:nvPr>
        </p:nvSpPr>
        <p:spPr>
          <a:xfrm>
            <a:off x="628650" y="365126"/>
            <a:ext cx="6619643" cy="627333"/>
          </a:xfrm>
        </p:spPr>
        <p:txBody>
          <a:bodyPr/>
          <a:lstStyle/>
          <a:p>
            <a:r>
              <a:rPr lang="es-MX" b="1" dirty="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2.5 Linealidad y superposición </a:t>
            </a:r>
          </a:p>
        </p:txBody>
      </p:sp>
      <p:sp>
        <p:nvSpPr>
          <p:cNvPr id="3" name="Marcador de contenido 2">
            <a:extLst>
              <a:ext uri="{FF2B5EF4-FFF2-40B4-BE49-F238E27FC236}">
                <a16:creationId xmlns:a16="http://schemas.microsoft.com/office/drawing/2014/main" id="{6DB3ED10-5CFB-4D70-BD55-D491CB9A9D93}"/>
              </a:ext>
            </a:extLst>
          </p:cNvPr>
          <p:cNvSpPr>
            <a:spLocks noGrp="1"/>
          </p:cNvSpPr>
          <p:nvPr>
            <p:ph idx="1"/>
          </p:nvPr>
        </p:nvSpPr>
        <p:spPr>
          <a:xfrm>
            <a:off x="457200" y="1268760"/>
            <a:ext cx="8229600" cy="5544616"/>
          </a:xfrm>
        </p:spPr>
        <p:txBody>
          <a:bodyPr>
            <a:normAutofit/>
          </a:bodyPr>
          <a:lstStyle/>
          <a:p>
            <a:pPr marL="0" indent="0">
              <a:buNone/>
            </a:pPr>
            <a:r>
              <a:rPr lang="es-MX" b="1" dirty="0"/>
              <a:t>1. </a:t>
            </a:r>
            <a:r>
              <a:rPr lang="es-MX" dirty="0"/>
              <a:t>Dejar una fuente de voltaje (o de corriente) a la vez en el circuito y reemplazar cada una de las demás fuentes de voltaje (o de corriente) con su resistencia interna. Para fuentes ideales, un corto representa resistencia interna de cero y una abertura representa resistencia interna infinita. </a:t>
            </a:r>
          </a:p>
          <a:p>
            <a:pPr marL="0" indent="0">
              <a:buNone/>
            </a:pPr>
            <a:r>
              <a:rPr lang="es-MX" b="1" dirty="0"/>
              <a:t>2</a:t>
            </a:r>
            <a:r>
              <a:rPr lang="es-MX" dirty="0"/>
              <a:t>. Determinar la corriente (o el voltaje) particular que se desea justo como si hubiera sólo una fuente en el circuito. </a:t>
            </a:r>
          </a:p>
          <a:p>
            <a:pPr marL="0" indent="0">
              <a:buNone/>
            </a:pPr>
            <a:r>
              <a:rPr lang="es-MX" b="1" dirty="0"/>
              <a:t>3. </a:t>
            </a:r>
            <a:r>
              <a:rPr lang="es-MX" dirty="0"/>
              <a:t>Tomar la siguiente fuente que haya en el circuito y repetir los pasos 1 y 2. Hacer esto con cada una de las fuentes. </a:t>
            </a:r>
          </a:p>
          <a:p>
            <a:pPr marL="0" indent="0">
              <a:buNone/>
            </a:pPr>
            <a:r>
              <a:rPr lang="es-MX" b="1" dirty="0"/>
              <a:t>4. </a:t>
            </a:r>
            <a:r>
              <a:rPr lang="es-MX" dirty="0"/>
              <a:t>Sumar algebraicamente las corrientes producidas por cada fuente individual para encontrar la corriente real en una rama dada. (Si las corrientes están en la misma dirección, se suman. Si están en direcciones opuestas, se restan y la dirección de la corriente resultante será la misma que la presentada por la cantidad más grande de las cantidades originales.) Una vez determinada la corriente, ya se puede calcular el voltaje mediante la ley de Ohm. </a:t>
            </a:r>
            <a:endParaRPr lang="es-ES" dirty="0"/>
          </a:p>
        </p:txBody>
      </p:sp>
    </p:spTree>
    <p:extLst>
      <p:ext uri="{BB962C8B-B14F-4D97-AF65-F5344CB8AC3E}">
        <p14:creationId xmlns:p14="http://schemas.microsoft.com/office/powerpoint/2010/main" val="283669850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3703C55-C82B-4F11-8C84-08DFFD344260}"/>
              </a:ext>
            </a:extLst>
          </p:cNvPr>
          <p:cNvSpPr>
            <a:spLocks noGrp="1"/>
          </p:cNvSpPr>
          <p:nvPr>
            <p:ph type="title"/>
          </p:nvPr>
        </p:nvSpPr>
        <p:spPr>
          <a:xfrm>
            <a:off x="628650" y="365127"/>
            <a:ext cx="6597340" cy="638484"/>
          </a:xfrm>
        </p:spPr>
        <p:txBody>
          <a:bodyPr/>
          <a:lstStyle/>
          <a:p>
            <a:r>
              <a:rPr lang="es-MX" b="1" dirty="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2.5 Linealidad y superposición </a:t>
            </a:r>
          </a:p>
        </p:txBody>
      </p:sp>
      <p:sp>
        <p:nvSpPr>
          <p:cNvPr id="3" name="Marcador de contenido 2">
            <a:extLst>
              <a:ext uri="{FF2B5EF4-FFF2-40B4-BE49-F238E27FC236}">
                <a16:creationId xmlns:a16="http://schemas.microsoft.com/office/drawing/2014/main" id="{6DB3ED10-5CFB-4D70-BD55-D491CB9A9D93}"/>
              </a:ext>
            </a:extLst>
          </p:cNvPr>
          <p:cNvSpPr>
            <a:spLocks noGrp="1"/>
          </p:cNvSpPr>
          <p:nvPr>
            <p:ph idx="1"/>
          </p:nvPr>
        </p:nvSpPr>
        <p:spPr>
          <a:xfrm>
            <a:off x="457200" y="1268760"/>
            <a:ext cx="8229600" cy="5544616"/>
          </a:xfrm>
        </p:spPr>
        <p:txBody>
          <a:bodyPr>
            <a:normAutofit/>
          </a:bodyPr>
          <a:lstStyle/>
          <a:p>
            <a:pPr marL="0" indent="0">
              <a:buNone/>
            </a:pPr>
            <a:r>
              <a:rPr lang="es-MX" dirty="0"/>
              <a:t>Determinar I</a:t>
            </a:r>
            <a:r>
              <a:rPr lang="es-MX" baseline="-25000" dirty="0"/>
              <a:t>2</a:t>
            </a:r>
            <a:endParaRPr lang="es-ES" baseline="-25000" dirty="0"/>
          </a:p>
        </p:txBody>
      </p:sp>
      <p:pic>
        <p:nvPicPr>
          <p:cNvPr id="4" name="Imagen 3">
            <a:extLst>
              <a:ext uri="{FF2B5EF4-FFF2-40B4-BE49-F238E27FC236}">
                <a16:creationId xmlns:a16="http://schemas.microsoft.com/office/drawing/2014/main" id="{7EE13E96-2F87-43F8-8CDB-BD27D39D6EAE}"/>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683568" y="2411760"/>
            <a:ext cx="7529158" cy="3655317"/>
          </a:xfrm>
          <a:prstGeom prst="rect">
            <a:avLst/>
          </a:prstGeom>
        </p:spPr>
      </p:pic>
    </p:spTree>
    <p:extLst>
      <p:ext uri="{BB962C8B-B14F-4D97-AF65-F5344CB8AC3E}">
        <p14:creationId xmlns:p14="http://schemas.microsoft.com/office/powerpoint/2010/main" val="292591188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C8C3CF9-2B96-4E86-A835-6BA32D396283}"/>
              </a:ext>
            </a:extLst>
          </p:cNvPr>
          <p:cNvSpPr>
            <a:spLocks noGrp="1"/>
          </p:cNvSpPr>
          <p:nvPr>
            <p:ph type="title"/>
          </p:nvPr>
        </p:nvSpPr>
        <p:spPr>
          <a:xfrm>
            <a:off x="628650" y="365126"/>
            <a:ext cx="6619643" cy="627333"/>
          </a:xfrm>
        </p:spPr>
        <p:txBody>
          <a:bodyPr/>
          <a:lstStyle/>
          <a:p>
            <a:r>
              <a:rPr lang="es-MX" b="1" dirty="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2.5 Linealidad y superposición </a:t>
            </a:r>
            <a:endParaRPr lang="es-ES" dirty="0"/>
          </a:p>
        </p:txBody>
      </p:sp>
      <p:sp>
        <p:nvSpPr>
          <p:cNvPr id="3" name="Marcador de contenido 2">
            <a:extLst>
              <a:ext uri="{FF2B5EF4-FFF2-40B4-BE49-F238E27FC236}">
                <a16:creationId xmlns:a16="http://schemas.microsoft.com/office/drawing/2014/main" id="{676345B8-80F6-4409-994D-0A6D1BDA398D}"/>
              </a:ext>
            </a:extLst>
          </p:cNvPr>
          <p:cNvSpPr>
            <a:spLocks noGrp="1"/>
          </p:cNvSpPr>
          <p:nvPr>
            <p:ph idx="1"/>
          </p:nvPr>
        </p:nvSpPr>
        <p:spPr/>
        <p:txBody>
          <a:bodyPr/>
          <a:lstStyle/>
          <a:p>
            <a:endParaRPr lang="es-ES"/>
          </a:p>
        </p:txBody>
      </p:sp>
      <p:pic>
        <p:nvPicPr>
          <p:cNvPr id="4" name="Imagen 3">
            <a:extLst>
              <a:ext uri="{FF2B5EF4-FFF2-40B4-BE49-F238E27FC236}">
                <a16:creationId xmlns:a16="http://schemas.microsoft.com/office/drawing/2014/main" id="{D2DF9B4C-6A8D-4053-9C9A-F744FBB34C3E}"/>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400050" y="2060848"/>
            <a:ext cx="8343900" cy="3696618"/>
          </a:xfrm>
          <a:prstGeom prst="rect">
            <a:avLst/>
          </a:prstGeom>
        </p:spPr>
      </p:pic>
    </p:spTree>
    <p:extLst>
      <p:ext uri="{BB962C8B-B14F-4D97-AF65-F5344CB8AC3E}">
        <p14:creationId xmlns:p14="http://schemas.microsoft.com/office/powerpoint/2010/main" val="64747063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C8C3CF9-2B96-4E86-A835-6BA32D396283}"/>
              </a:ext>
            </a:extLst>
          </p:cNvPr>
          <p:cNvSpPr>
            <a:spLocks noGrp="1"/>
          </p:cNvSpPr>
          <p:nvPr>
            <p:ph type="title"/>
          </p:nvPr>
        </p:nvSpPr>
        <p:spPr>
          <a:xfrm>
            <a:off x="628650" y="365126"/>
            <a:ext cx="6608491" cy="616181"/>
          </a:xfrm>
        </p:spPr>
        <p:txBody>
          <a:bodyPr/>
          <a:lstStyle/>
          <a:p>
            <a:r>
              <a:rPr lang="es-MX" b="1" dirty="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2.5 Linealidad y superposición </a:t>
            </a:r>
            <a:endParaRPr lang="es-ES" dirty="0"/>
          </a:p>
        </p:txBody>
      </p:sp>
      <p:sp>
        <p:nvSpPr>
          <p:cNvPr id="3" name="Marcador de contenido 2">
            <a:extLst>
              <a:ext uri="{FF2B5EF4-FFF2-40B4-BE49-F238E27FC236}">
                <a16:creationId xmlns:a16="http://schemas.microsoft.com/office/drawing/2014/main" id="{676345B8-80F6-4409-994D-0A6D1BDA398D}"/>
              </a:ext>
            </a:extLst>
          </p:cNvPr>
          <p:cNvSpPr>
            <a:spLocks noGrp="1"/>
          </p:cNvSpPr>
          <p:nvPr>
            <p:ph idx="1"/>
          </p:nvPr>
        </p:nvSpPr>
        <p:spPr/>
        <p:txBody>
          <a:bodyPr/>
          <a:lstStyle/>
          <a:p>
            <a:endParaRPr lang="es-ES"/>
          </a:p>
        </p:txBody>
      </p:sp>
      <p:pic>
        <p:nvPicPr>
          <p:cNvPr id="5" name="Imagen 4">
            <a:extLst>
              <a:ext uri="{FF2B5EF4-FFF2-40B4-BE49-F238E27FC236}">
                <a16:creationId xmlns:a16="http://schemas.microsoft.com/office/drawing/2014/main" id="{99B82DDF-9FA3-4D83-AFE4-054AF14BBAE9}"/>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433387" y="2085974"/>
            <a:ext cx="8387085" cy="3647281"/>
          </a:xfrm>
          <a:prstGeom prst="rect">
            <a:avLst/>
          </a:prstGeom>
        </p:spPr>
      </p:pic>
    </p:spTree>
    <p:extLst>
      <p:ext uri="{BB962C8B-B14F-4D97-AF65-F5344CB8AC3E}">
        <p14:creationId xmlns:p14="http://schemas.microsoft.com/office/powerpoint/2010/main" val="222248547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C8C3CF9-2B96-4E86-A835-6BA32D396283}"/>
              </a:ext>
            </a:extLst>
          </p:cNvPr>
          <p:cNvSpPr>
            <a:spLocks noGrp="1"/>
          </p:cNvSpPr>
          <p:nvPr>
            <p:ph type="title"/>
          </p:nvPr>
        </p:nvSpPr>
        <p:spPr>
          <a:xfrm>
            <a:off x="628650" y="365127"/>
            <a:ext cx="6630794" cy="605030"/>
          </a:xfrm>
        </p:spPr>
        <p:txBody>
          <a:bodyPr/>
          <a:lstStyle/>
          <a:p>
            <a:r>
              <a:rPr lang="es-MX" b="1" dirty="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2.5 Linealidad y superposición </a:t>
            </a:r>
            <a:endParaRPr lang="es-ES" dirty="0"/>
          </a:p>
        </p:txBody>
      </p:sp>
      <p:sp>
        <p:nvSpPr>
          <p:cNvPr id="3" name="Marcador de contenido 2">
            <a:extLst>
              <a:ext uri="{FF2B5EF4-FFF2-40B4-BE49-F238E27FC236}">
                <a16:creationId xmlns:a16="http://schemas.microsoft.com/office/drawing/2014/main" id="{676345B8-80F6-4409-994D-0A6D1BDA398D}"/>
              </a:ext>
            </a:extLst>
          </p:cNvPr>
          <p:cNvSpPr>
            <a:spLocks noGrp="1"/>
          </p:cNvSpPr>
          <p:nvPr>
            <p:ph idx="1"/>
          </p:nvPr>
        </p:nvSpPr>
        <p:spPr/>
        <p:txBody>
          <a:bodyPr/>
          <a:lstStyle/>
          <a:p>
            <a:endParaRPr lang="es-ES"/>
          </a:p>
        </p:txBody>
      </p:sp>
      <p:pic>
        <p:nvPicPr>
          <p:cNvPr id="4" name="Imagen 3">
            <a:extLst>
              <a:ext uri="{FF2B5EF4-FFF2-40B4-BE49-F238E27FC236}">
                <a16:creationId xmlns:a16="http://schemas.microsoft.com/office/drawing/2014/main" id="{AA8E0CC8-509B-432D-AF30-0FF79AA6705C}"/>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2411760" y="1452516"/>
            <a:ext cx="3829050" cy="2362200"/>
          </a:xfrm>
          <a:prstGeom prst="rect">
            <a:avLst/>
          </a:prstGeom>
        </p:spPr>
      </p:pic>
      <p:pic>
        <p:nvPicPr>
          <p:cNvPr id="6" name="Imagen 5">
            <a:extLst>
              <a:ext uri="{FF2B5EF4-FFF2-40B4-BE49-F238E27FC236}">
                <a16:creationId xmlns:a16="http://schemas.microsoft.com/office/drawing/2014/main" id="{E0D4894E-BB97-4E2C-B2E0-0CBB5D275570}"/>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295275" y="3849595"/>
            <a:ext cx="8848725" cy="2713840"/>
          </a:xfrm>
          <a:prstGeom prst="rect">
            <a:avLst/>
          </a:prstGeom>
        </p:spPr>
      </p:pic>
    </p:spTree>
    <p:extLst>
      <p:ext uri="{BB962C8B-B14F-4D97-AF65-F5344CB8AC3E}">
        <p14:creationId xmlns:p14="http://schemas.microsoft.com/office/powerpoint/2010/main" val="422783980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C8C3CF9-2B96-4E86-A835-6BA32D396283}"/>
              </a:ext>
            </a:extLst>
          </p:cNvPr>
          <p:cNvSpPr>
            <a:spLocks noGrp="1"/>
          </p:cNvSpPr>
          <p:nvPr>
            <p:ph type="title"/>
          </p:nvPr>
        </p:nvSpPr>
        <p:spPr>
          <a:xfrm>
            <a:off x="628650" y="365126"/>
            <a:ext cx="6597340" cy="597227"/>
          </a:xfrm>
        </p:spPr>
        <p:txBody>
          <a:bodyPr/>
          <a:lstStyle/>
          <a:p>
            <a:r>
              <a:rPr lang="es-MX" b="1" dirty="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2.5 Linealidad y superposición </a:t>
            </a:r>
            <a:endParaRPr lang="es-ES" dirty="0"/>
          </a:p>
        </p:txBody>
      </p:sp>
      <p:sp>
        <p:nvSpPr>
          <p:cNvPr id="3" name="Marcador de contenido 2">
            <a:extLst>
              <a:ext uri="{FF2B5EF4-FFF2-40B4-BE49-F238E27FC236}">
                <a16:creationId xmlns:a16="http://schemas.microsoft.com/office/drawing/2014/main" id="{676345B8-80F6-4409-994D-0A6D1BDA398D}"/>
              </a:ext>
            </a:extLst>
          </p:cNvPr>
          <p:cNvSpPr>
            <a:spLocks noGrp="1"/>
          </p:cNvSpPr>
          <p:nvPr>
            <p:ph idx="1"/>
          </p:nvPr>
        </p:nvSpPr>
        <p:spPr/>
        <p:txBody>
          <a:bodyPr/>
          <a:lstStyle/>
          <a:p>
            <a:r>
              <a:rPr lang="es-ES" dirty="0"/>
              <a:t>Determinar la corriente a través de R2</a:t>
            </a:r>
          </a:p>
        </p:txBody>
      </p:sp>
      <p:pic>
        <p:nvPicPr>
          <p:cNvPr id="5" name="Imagen 4">
            <a:extLst>
              <a:ext uri="{FF2B5EF4-FFF2-40B4-BE49-F238E27FC236}">
                <a16:creationId xmlns:a16="http://schemas.microsoft.com/office/drawing/2014/main" id="{D0EEF571-2912-433C-AB44-AC5DAF951878}"/>
              </a:ext>
            </a:extLst>
          </p:cNvPr>
          <p:cNvPicPr>
            <a:picLocks noChangeAspect="1"/>
          </p:cNvPicPr>
          <p:nvPr/>
        </p:nvPicPr>
        <p:blipFill>
          <a:blip r:embed="rId2">
            <a:clrChange>
              <a:clrFrom>
                <a:srgbClr val="FFFEFD"/>
              </a:clrFrom>
              <a:clrTo>
                <a:srgbClr val="FFFEFD">
                  <a:alpha val="0"/>
                </a:srgbClr>
              </a:clrTo>
            </a:clrChange>
          </a:blip>
          <a:stretch>
            <a:fillRect/>
          </a:stretch>
        </p:blipFill>
        <p:spPr>
          <a:xfrm>
            <a:off x="4257675" y="4024313"/>
            <a:ext cx="4886325" cy="2152650"/>
          </a:xfrm>
          <a:prstGeom prst="rect">
            <a:avLst/>
          </a:prstGeom>
        </p:spPr>
      </p:pic>
      <p:pic>
        <p:nvPicPr>
          <p:cNvPr id="7" name="Imagen 6">
            <a:extLst>
              <a:ext uri="{FF2B5EF4-FFF2-40B4-BE49-F238E27FC236}">
                <a16:creationId xmlns:a16="http://schemas.microsoft.com/office/drawing/2014/main" id="{14558A64-F7EE-44CD-AEA6-D93EF1820C12}"/>
              </a:ext>
            </a:extLst>
          </p:cNvPr>
          <p:cNvPicPr>
            <a:picLocks noChangeAspect="1"/>
          </p:cNvPicPr>
          <p:nvPr/>
        </p:nvPicPr>
        <p:blipFill>
          <a:blip r:embed="rId3"/>
          <a:stretch>
            <a:fillRect/>
          </a:stretch>
        </p:blipFill>
        <p:spPr>
          <a:xfrm>
            <a:off x="644291" y="3009900"/>
            <a:ext cx="7474085" cy="563116"/>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16062718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5008221" y="-3161691"/>
            <a:ext cx="1012190" cy="7266989"/>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434313" y="-468607"/>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s-ES" dirty="0"/>
              <a:t>Mapa curricular </a:t>
            </a: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0" y="5973010"/>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2">
            <a:extLst>
              <a:ext uri="{FF2B5EF4-FFF2-40B4-BE49-F238E27FC236}">
                <a16:creationId xmlns:a16="http://schemas.microsoft.com/office/drawing/2014/main" id="{6136D80A-F7B3-45EC-B5E7-2035BCCC340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2785" y="744942"/>
            <a:ext cx="9021215" cy="53681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Rectángulo 10">
            <a:extLst>
              <a:ext uri="{FF2B5EF4-FFF2-40B4-BE49-F238E27FC236}">
                <a16:creationId xmlns:a16="http://schemas.microsoft.com/office/drawing/2014/main" id="{84926A78-6E01-4F9B-85D4-F70801C23766}"/>
              </a:ext>
            </a:extLst>
          </p:cNvPr>
          <p:cNvSpPr/>
          <p:nvPr/>
        </p:nvSpPr>
        <p:spPr>
          <a:xfrm>
            <a:off x="3923928" y="2852936"/>
            <a:ext cx="930217" cy="457437"/>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9480437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C8C3CF9-2B96-4E86-A835-6BA32D396283}"/>
              </a:ext>
            </a:extLst>
          </p:cNvPr>
          <p:cNvSpPr>
            <a:spLocks noGrp="1"/>
          </p:cNvSpPr>
          <p:nvPr>
            <p:ph type="title"/>
          </p:nvPr>
        </p:nvSpPr>
        <p:spPr>
          <a:xfrm>
            <a:off x="628650" y="365127"/>
            <a:ext cx="6608491" cy="605030"/>
          </a:xfrm>
        </p:spPr>
        <p:txBody>
          <a:bodyPr/>
          <a:lstStyle/>
          <a:p>
            <a:r>
              <a:rPr lang="es-MX" b="1" dirty="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2.5 Linealidad y superposición </a:t>
            </a:r>
            <a:endParaRPr lang="es-ES" dirty="0"/>
          </a:p>
        </p:txBody>
      </p:sp>
      <p:sp>
        <p:nvSpPr>
          <p:cNvPr id="3" name="Marcador de contenido 2">
            <a:extLst>
              <a:ext uri="{FF2B5EF4-FFF2-40B4-BE49-F238E27FC236}">
                <a16:creationId xmlns:a16="http://schemas.microsoft.com/office/drawing/2014/main" id="{676345B8-80F6-4409-994D-0A6D1BDA398D}"/>
              </a:ext>
            </a:extLst>
          </p:cNvPr>
          <p:cNvSpPr>
            <a:spLocks noGrp="1"/>
          </p:cNvSpPr>
          <p:nvPr>
            <p:ph idx="1"/>
          </p:nvPr>
        </p:nvSpPr>
        <p:spPr/>
        <p:txBody>
          <a:bodyPr/>
          <a:lstStyle/>
          <a:p>
            <a:r>
              <a:rPr lang="es-ES" dirty="0"/>
              <a:t>Determinar la corriente a través de R2</a:t>
            </a:r>
          </a:p>
        </p:txBody>
      </p:sp>
      <p:pic>
        <p:nvPicPr>
          <p:cNvPr id="4" name="Imagen 3">
            <a:extLst>
              <a:ext uri="{FF2B5EF4-FFF2-40B4-BE49-F238E27FC236}">
                <a16:creationId xmlns:a16="http://schemas.microsoft.com/office/drawing/2014/main" id="{C40D7692-F8D4-462B-AADC-0F9D12921D15}"/>
              </a:ext>
            </a:extLst>
          </p:cNvPr>
          <p:cNvPicPr>
            <a:picLocks noChangeAspect="1"/>
          </p:cNvPicPr>
          <p:nvPr/>
        </p:nvPicPr>
        <p:blipFill>
          <a:blip r:embed="rId2">
            <a:clrChange>
              <a:clrFrom>
                <a:srgbClr val="FFFEFD"/>
              </a:clrFrom>
              <a:clrTo>
                <a:srgbClr val="FFFEFD">
                  <a:alpha val="0"/>
                </a:srgbClr>
              </a:clrTo>
            </a:clrChange>
          </a:blip>
          <a:stretch>
            <a:fillRect/>
          </a:stretch>
        </p:blipFill>
        <p:spPr>
          <a:xfrm>
            <a:off x="3914775" y="4148138"/>
            <a:ext cx="5229225" cy="2028825"/>
          </a:xfrm>
          <a:prstGeom prst="rect">
            <a:avLst/>
          </a:prstGeom>
        </p:spPr>
      </p:pic>
      <p:pic>
        <p:nvPicPr>
          <p:cNvPr id="6" name="Imagen 5">
            <a:extLst>
              <a:ext uri="{FF2B5EF4-FFF2-40B4-BE49-F238E27FC236}">
                <a16:creationId xmlns:a16="http://schemas.microsoft.com/office/drawing/2014/main" id="{C1EB8DC9-0EED-4960-8AD0-21F55CCEBA25}"/>
              </a:ext>
            </a:extLst>
          </p:cNvPr>
          <p:cNvPicPr>
            <a:picLocks noChangeAspect="1"/>
          </p:cNvPicPr>
          <p:nvPr/>
        </p:nvPicPr>
        <p:blipFill>
          <a:blip r:embed="rId3"/>
          <a:stretch>
            <a:fillRect/>
          </a:stretch>
        </p:blipFill>
        <p:spPr>
          <a:xfrm>
            <a:off x="368010" y="2924944"/>
            <a:ext cx="8407980" cy="651123"/>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3967653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C8C3CF9-2B96-4E86-A835-6BA32D396283}"/>
              </a:ext>
            </a:extLst>
          </p:cNvPr>
          <p:cNvSpPr>
            <a:spLocks noGrp="1"/>
          </p:cNvSpPr>
          <p:nvPr>
            <p:ph type="title"/>
          </p:nvPr>
        </p:nvSpPr>
        <p:spPr>
          <a:xfrm>
            <a:off x="628650" y="365127"/>
            <a:ext cx="6608491" cy="638484"/>
          </a:xfrm>
        </p:spPr>
        <p:txBody>
          <a:bodyPr/>
          <a:lstStyle/>
          <a:p>
            <a:r>
              <a:rPr lang="es-MX" b="1" dirty="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2.5 Linealidad y superposición </a:t>
            </a:r>
            <a:endParaRPr lang="es-ES" dirty="0"/>
          </a:p>
        </p:txBody>
      </p:sp>
      <p:sp>
        <p:nvSpPr>
          <p:cNvPr id="3" name="Marcador de contenido 2">
            <a:extLst>
              <a:ext uri="{FF2B5EF4-FFF2-40B4-BE49-F238E27FC236}">
                <a16:creationId xmlns:a16="http://schemas.microsoft.com/office/drawing/2014/main" id="{676345B8-80F6-4409-994D-0A6D1BDA398D}"/>
              </a:ext>
            </a:extLst>
          </p:cNvPr>
          <p:cNvSpPr>
            <a:spLocks noGrp="1"/>
          </p:cNvSpPr>
          <p:nvPr>
            <p:ph idx="1"/>
          </p:nvPr>
        </p:nvSpPr>
        <p:spPr/>
        <p:txBody>
          <a:bodyPr/>
          <a:lstStyle/>
          <a:p>
            <a:r>
              <a:rPr lang="es-MX" dirty="0"/>
              <a:t>Encuentre la corriente a través del resistor de 100 </a:t>
            </a:r>
            <a:r>
              <a:rPr lang="el-GR" dirty="0"/>
              <a:t>Ω</a:t>
            </a:r>
            <a:r>
              <a:rPr lang="es-MX" dirty="0"/>
              <a:t>.</a:t>
            </a:r>
            <a:endParaRPr lang="es-ES" dirty="0"/>
          </a:p>
        </p:txBody>
      </p:sp>
      <p:pic>
        <p:nvPicPr>
          <p:cNvPr id="6" name="Imagen 5">
            <a:extLst>
              <a:ext uri="{FF2B5EF4-FFF2-40B4-BE49-F238E27FC236}">
                <a16:creationId xmlns:a16="http://schemas.microsoft.com/office/drawing/2014/main" id="{C1EB8DC9-0EED-4960-8AD0-21F55CCEBA25}"/>
              </a:ext>
            </a:extLst>
          </p:cNvPr>
          <p:cNvPicPr>
            <a:picLocks noChangeAspect="1"/>
          </p:cNvPicPr>
          <p:nvPr/>
        </p:nvPicPr>
        <p:blipFill>
          <a:blip r:embed="rId2"/>
          <a:stretch>
            <a:fillRect/>
          </a:stretch>
        </p:blipFill>
        <p:spPr>
          <a:xfrm>
            <a:off x="368010" y="2924944"/>
            <a:ext cx="8407980" cy="651123"/>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5" name="Imagen 4">
            <a:extLst>
              <a:ext uri="{FF2B5EF4-FFF2-40B4-BE49-F238E27FC236}">
                <a16:creationId xmlns:a16="http://schemas.microsoft.com/office/drawing/2014/main" id="{DF130A13-B10A-441E-A065-F0A08A0BB387}"/>
              </a:ext>
            </a:extLst>
          </p:cNvPr>
          <p:cNvPicPr>
            <a:picLocks noChangeAspect="1"/>
          </p:cNvPicPr>
          <p:nvPr/>
        </p:nvPicPr>
        <p:blipFill>
          <a:blip r:embed="rId3">
            <a:clrChange>
              <a:clrFrom>
                <a:srgbClr val="FFFEFD"/>
              </a:clrFrom>
              <a:clrTo>
                <a:srgbClr val="FFFEFD">
                  <a:alpha val="0"/>
                </a:srgbClr>
              </a:clrTo>
            </a:clrChange>
          </a:blip>
          <a:stretch>
            <a:fillRect/>
          </a:stretch>
        </p:blipFill>
        <p:spPr>
          <a:xfrm>
            <a:off x="4234459" y="4092374"/>
            <a:ext cx="4782443" cy="2299043"/>
          </a:xfrm>
          <a:prstGeom prst="rect">
            <a:avLst/>
          </a:prstGeom>
        </p:spPr>
      </p:pic>
    </p:spTree>
    <p:extLst>
      <p:ext uri="{BB962C8B-B14F-4D97-AF65-F5344CB8AC3E}">
        <p14:creationId xmlns:p14="http://schemas.microsoft.com/office/powerpoint/2010/main" val="8742592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3703C55-C82B-4F11-8C84-08DFFD344260}"/>
              </a:ext>
            </a:extLst>
          </p:cNvPr>
          <p:cNvSpPr>
            <a:spLocks noGrp="1"/>
          </p:cNvSpPr>
          <p:nvPr>
            <p:ph type="title"/>
          </p:nvPr>
        </p:nvSpPr>
        <p:spPr>
          <a:xfrm>
            <a:off x="628650" y="365126"/>
            <a:ext cx="6597340" cy="593879"/>
          </a:xfrm>
        </p:spPr>
        <p:txBody>
          <a:bodyPr/>
          <a:lstStyle/>
          <a:p>
            <a:r>
              <a:rPr lang="es-MX" b="1" dirty="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2.6 Teorema de </a:t>
            </a:r>
            <a:r>
              <a:rPr lang="es-MX" b="1" dirty="0" err="1">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Thevenin</a:t>
            </a:r>
            <a:endParaRPr lang="es-MX" b="1" dirty="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 name="Marcador de contenido 2">
            <a:extLst>
              <a:ext uri="{FF2B5EF4-FFF2-40B4-BE49-F238E27FC236}">
                <a16:creationId xmlns:a16="http://schemas.microsoft.com/office/drawing/2014/main" id="{6DB3ED10-5CFB-4D70-BD55-D491CB9A9D93}"/>
              </a:ext>
            </a:extLst>
          </p:cNvPr>
          <p:cNvSpPr>
            <a:spLocks noGrp="1"/>
          </p:cNvSpPr>
          <p:nvPr>
            <p:ph idx="1"/>
          </p:nvPr>
        </p:nvSpPr>
        <p:spPr/>
        <p:txBody>
          <a:bodyPr/>
          <a:lstStyle/>
          <a:p>
            <a:pPr marL="0" indent="0">
              <a:buNone/>
            </a:pPr>
            <a:r>
              <a:rPr lang="es-MX" dirty="0"/>
              <a:t>La forma </a:t>
            </a:r>
            <a:r>
              <a:rPr lang="es-MX" dirty="0" err="1"/>
              <a:t>Thevenin</a:t>
            </a:r>
            <a:r>
              <a:rPr lang="es-MX" dirty="0"/>
              <a:t> equivalente de cualquier circuito resistivo de dos terminales consta de una fuente de voltaje equivalente (VTH) y una resistencia equivalente (RTH).</a:t>
            </a:r>
          </a:p>
          <a:p>
            <a:pPr marL="0" indent="0">
              <a:buNone/>
            </a:pPr>
            <a:endParaRPr lang="es-MX" dirty="0"/>
          </a:p>
          <a:p>
            <a:pPr marL="0" indent="0">
              <a:buNone/>
            </a:pPr>
            <a:endParaRPr lang="es-ES" dirty="0"/>
          </a:p>
        </p:txBody>
      </p:sp>
      <p:pic>
        <p:nvPicPr>
          <p:cNvPr id="4" name="Imagen 3">
            <a:extLst>
              <a:ext uri="{FF2B5EF4-FFF2-40B4-BE49-F238E27FC236}">
                <a16:creationId xmlns:a16="http://schemas.microsoft.com/office/drawing/2014/main" id="{D46FE3B0-9CFC-4887-AE1A-952BB9E0FC7B}"/>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5796136" y="3917578"/>
            <a:ext cx="2785864" cy="2665784"/>
          </a:xfrm>
          <a:prstGeom prst="rect">
            <a:avLst/>
          </a:prstGeom>
        </p:spPr>
      </p:pic>
      <p:sp>
        <p:nvSpPr>
          <p:cNvPr id="5" name="CuadroTexto 4">
            <a:extLst>
              <a:ext uri="{FF2B5EF4-FFF2-40B4-BE49-F238E27FC236}">
                <a16:creationId xmlns:a16="http://schemas.microsoft.com/office/drawing/2014/main" id="{FF5A79F7-982E-4620-A6CC-7769ECF1AFD2}"/>
              </a:ext>
            </a:extLst>
          </p:cNvPr>
          <p:cNvSpPr txBox="1"/>
          <p:nvPr/>
        </p:nvSpPr>
        <p:spPr>
          <a:xfrm>
            <a:off x="822380" y="4326558"/>
            <a:ext cx="2520280" cy="1477328"/>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rPr>
              <a:t>Los valores del voltaje y de la resistencia equivalentes dependen de los valores del circuito original</a:t>
            </a:r>
            <a:endParaRPr kumimoji="0" lang="es-E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5921833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3703C55-C82B-4F11-8C84-08DFFD344260}"/>
              </a:ext>
            </a:extLst>
          </p:cNvPr>
          <p:cNvSpPr>
            <a:spLocks noGrp="1"/>
          </p:cNvSpPr>
          <p:nvPr>
            <p:ph type="title"/>
          </p:nvPr>
        </p:nvSpPr>
        <p:spPr>
          <a:xfrm>
            <a:off x="628650" y="365126"/>
            <a:ext cx="6608491" cy="626143"/>
          </a:xfrm>
        </p:spPr>
        <p:txBody>
          <a:bodyPr/>
          <a:lstStyle/>
          <a:p>
            <a:r>
              <a:rPr lang="es-MX" b="1" dirty="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2.6 Teorema de </a:t>
            </a:r>
            <a:r>
              <a:rPr lang="es-MX" b="1" dirty="0" err="1">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Thevenin</a:t>
            </a:r>
            <a:endParaRPr lang="es-MX" b="1" dirty="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 name="Marcador de contenido 2">
            <a:extLst>
              <a:ext uri="{FF2B5EF4-FFF2-40B4-BE49-F238E27FC236}">
                <a16:creationId xmlns:a16="http://schemas.microsoft.com/office/drawing/2014/main" id="{6DB3ED10-5CFB-4D70-BD55-D491CB9A9D93}"/>
              </a:ext>
            </a:extLst>
          </p:cNvPr>
          <p:cNvSpPr>
            <a:spLocks noGrp="1"/>
          </p:cNvSpPr>
          <p:nvPr>
            <p:ph idx="1"/>
          </p:nvPr>
        </p:nvSpPr>
        <p:spPr>
          <a:xfrm>
            <a:off x="466452" y="1340768"/>
            <a:ext cx="8229600" cy="4525963"/>
          </a:xfrm>
        </p:spPr>
        <p:txBody>
          <a:bodyPr>
            <a:normAutofit/>
          </a:bodyPr>
          <a:lstStyle/>
          <a:p>
            <a:pPr marL="0" indent="0">
              <a:buNone/>
            </a:pPr>
            <a:r>
              <a:rPr lang="es-MX" sz="2800" dirty="0"/>
              <a:t>En un circuito eléctrico, el voltaje equivalente de </a:t>
            </a:r>
            <a:r>
              <a:rPr lang="es-MX" sz="2800" dirty="0" err="1"/>
              <a:t>Thevenin</a:t>
            </a:r>
            <a:r>
              <a:rPr lang="es-MX" sz="2800" dirty="0"/>
              <a:t> (VTH) es el voltaje de circuito abierto (sin carga) presente entre dos terminales de salida. </a:t>
            </a:r>
          </a:p>
          <a:p>
            <a:pPr marL="0" indent="0">
              <a:buNone/>
            </a:pPr>
            <a:r>
              <a:rPr lang="es-MX" sz="2800" dirty="0"/>
              <a:t>La resistencia equivalente de </a:t>
            </a:r>
            <a:r>
              <a:rPr lang="es-MX" sz="2800" dirty="0" err="1"/>
              <a:t>Thevenin</a:t>
            </a:r>
            <a:r>
              <a:rPr lang="es-MX" sz="2800" dirty="0"/>
              <a:t> (RTH) es la resistencia total que aparece entre dos terminales en un circuito dado que tiene todas las fuentes reemplazadas por sus resistencias internas.</a:t>
            </a:r>
            <a:endParaRPr lang="es-ES" sz="2800" dirty="0"/>
          </a:p>
        </p:txBody>
      </p:sp>
      <p:pic>
        <p:nvPicPr>
          <p:cNvPr id="4" name="Imagen 3">
            <a:extLst>
              <a:ext uri="{FF2B5EF4-FFF2-40B4-BE49-F238E27FC236}">
                <a16:creationId xmlns:a16="http://schemas.microsoft.com/office/drawing/2014/main" id="{D46FE3B0-9CFC-4887-AE1A-952BB9E0FC7B}"/>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6011210" y="3607392"/>
            <a:ext cx="2785864" cy="2665784"/>
          </a:xfrm>
          <a:prstGeom prst="rect">
            <a:avLst/>
          </a:prstGeom>
        </p:spPr>
      </p:pic>
    </p:spTree>
    <p:extLst>
      <p:ext uri="{BB962C8B-B14F-4D97-AF65-F5344CB8AC3E}">
        <p14:creationId xmlns:p14="http://schemas.microsoft.com/office/powerpoint/2010/main" val="129102513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3703C55-C82B-4F11-8C84-08DFFD344260}"/>
              </a:ext>
            </a:extLst>
          </p:cNvPr>
          <p:cNvSpPr>
            <a:spLocks noGrp="1"/>
          </p:cNvSpPr>
          <p:nvPr>
            <p:ph type="title"/>
          </p:nvPr>
        </p:nvSpPr>
        <p:spPr>
          <a:xfrm>
            <a:off x="628650" y="365126"/>
            <a:ext cx="6597340" cy="626143"/>
          </a:xfrm>
        </p:spPr>
        <p:txBody>
          <a:bodyPr/>
          <a:lstStyle/>
          <a:p>
            <a:r>
              <a:rPr lang="es-MX" b="1" dirty="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2.6 Teorema de </a:t>
            </a:r>
            <a:r>
              <a:rPr lang="es-MX" b="1" dirty="0" err="1">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Thevenin</a:t>
            </a:r>
            <a:endParaRPr lang="es-MX" b="1" dirty="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 name="Marcador de contenido 2">
            <a:extLst>
              <a:ext uri="{FF2B5EF4-FFF2-40B4-BE49-F238E27FC236}">
                <a16:creationId xmlns:a16="http://schemas.microsoft.com/office/drawing/2014/main" id="{6DB3ED10-5CFB-4D70-BD55-D491CB9A9D93}"/>
              </a:ext>
            </a:extLst>
          </p:cNvPr>
          <p:cNvSpPr>
            <a:spLocks noGrp="1"/>
          </p:cNvSpPr>
          <p:nvPr>
            <p:ph idx="1"/>
          </p:nvPr>
        </p:nvSpPr>
        <p:spPr>
          <a:xfrm>
            <a:off x="466452" y="1340768"/>
            <a:ext cx="8229600" cy="4525963"/>
          </a:xfrm>
        </p:spPr>
        <p:txBody>
          <a:bodyPr>
            <a:normAutofit/>
          </a:bodyPr>
          <a:lstStyle/>
          <a:p>
            <a:pPr marL="0" indent="0">
              <a:buNone/>
            </a:pPr>
            <a:r>
              <a:rPr lang="es-MX" sz="2800" dirty="0"/>
              <a:t>Determine el circuito equivalente de </a:t>
            </a:r>
            <a:r>
              <a:rPr lang="es-MX" sz="2800" dirty="0" err="1"/>
              <a:t>Thevenin</a:t>
            </a:r>
            <a:r>
              <a:rPr lang="es-MX" sz="2800" dirty="0"/>
              <a:t> entre A y B</a:t>
            </a:r>
            <a:endParaRPr lang="es-ES" sz="2800" dirty="0"/>
          </a:p>
        </p:txBody>
      </p:sp>
      <p:pic>
        <p:nvPicPr>
          <p:cNvPr id="4" name="Imagen 3">
            <a:extLst>
              <a:ext uri="{FF2B5EF4-FFF2-40B4-BE49-F238E27FC236}">
                <a16:creationId xmlns:a16="http://schemas.microsoft.com/office/drawing/2014/main" id="{DA9F51DD-5D7C-444D-A443-3D78486273B6}"/>
              </a:ext>
            </a:extLst>
          </p:cNvPr>
          <p:cNvPicPr>
            <a:picLocks noChangeAspect="1"/>
          </p:cNvPicPr>
          <p:nvPr/>
        </p:nvPicPr>
        <p:blipFill>
          <a:blip r:embed="rId2">
            <a:clrChange>
              <a:clrFrom>
                <a:srgbClr val="FFFEFD"/>
              </a:clrFrom>
              <a:clrTo>
                <a:srgbClr val="FFFEFD">
                  <a:alpha val="0"/>
                </a:srgbClr>
              </a:clrTo>
            </a:clrChange>
          </a:blip>
          <a:stretch>
            <a:fillRect/>
          </a:stretch>
        </p:blipFill>
        <p:spPr>
          <a:xfrm>
            <a:off x="4462387" y="3261709"/>
            <a:ext cx="4533900" cy="2352675"/>
          </a:xfrm>
          <a:prstGeom prst="rect">
            <a:avLst/>
          </a:prstGeom>
        </p:spPr>
      </p:pic>
    </p:spTree>
    <p:extLst>
      <p:ext uri="{BB962C8B-B14F-4D97-AF65-F5344CB8AC3E}">
        <p14:creationId xmlns:p14="http://schemas.microsoft.com/office/powerpoint/2010/main" val="288763550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3703C55-C82B-4F11-8C84-08DFFD344260}"/>
              </a:ext>
            </a:extLst>
          </p:cNvPr>
          <p:cNvSpPr>
            <a:spLocks noGrp="1"/>
          </p:cNvSpPr>
          <p:nvPr>
            <p:ph type="title"/>
          </p:nvPr>
        </p:nvSpPr>
        <p:spPr>
          <a:xfrm>
            <a:off x="628650" y="365126"/>
            <a:ext cx="6608491" cy="626143"/>
          </a:xfrm>
        </p:spPr>
        <p:txBody>
          <a:bodyPr/>
          <a:lstStyle/>
          <a:p>
            <a:r>
              <a:rPr lang="es-MX" b="1" dirty="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2.6 Teorema de </a:t>
            </a:r>
            <a:r>
              <a:rPr lang="es-MX" b="1" dirty="0" err="1">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Thevenin</a:t>
            </a:r>
            <a:endParaRPr lang="es-MX" b="1" dirty="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 name="Marcador de contenido 2">
            <a:extLst>
              <a:ext uri="{FF2B5EF4-FFF2-40B4-BE49-F238E27FC236}">
                <a16:creationId xmlns:a16="http://schemas.microsoft.com/office/drawing/2014/main" id="{6DB3ED10-5CFB-4D70-BD55-D491CB9A9D93}"/>
              </a:ext>
            </a:extLst>
          </p:cNvPr>
          <p:cNvSpPr>
            <a:spLocks noGrp="1"/>
          </p:cNvSpPr>
          <p:nvPr>
            <p:ph idx="1"/>
          </p:nvPr>
        </p:nvSpPr>
        <p:spPr>
          <a:xfrm>
            <a:off x="466452" y="1340768"/>
            <a:ext cx="8229600" cy="4525963"/>
          </a:xfrm>
        </p:spPr>
        <p:txBody>
          <a:bodyPr>
            <a:normAutofit/>
          </a:bodyPr>
          <a:lstStyle/>
          <a:p>
            <a:pPr marL="0" indent="0">
              <a:buNone/>
            </a:pPr>
            <a:r>
              <a:rPr lang="es-MX" sz="2800" dirty="0"/>
              <a:t>Practica Comprobar </a:t>
            </a:r>
            <a:r>
              <a:rPr lang="es-MX" sz="2800" dirty="0" err="1"/>
              <a:t>cto</a:t>
            </a:r>
            <a:r>
              <a:rPr lang="es-MX" sz="2800" dirty="0"/>
              <a:t>. Equivalente de </a:t>
            </a:r>
            <a:r>
              <a:rPr lang="es-MX" sz="2800" dirty="0" err="1"/>
              <a:t>thevenin</a:t>
            </a:r>
            <a:endParaRPr lang="es-MX" sz="2800" dirty="0"/>
          </a:p>
          <a:p>
            <a:pPr marL="0" indent="0">
              <a:buNone/>
            </a:pPr>
            <a:endParaRPr lang="es-ES" sz="2800" dirty="0"/>
          </a:p>
        </p:txBody>
      </p:sp>
      <p:pic>
        <p:nvPicPr>
          <p:cNvPr id="5" name="Imagen 4">
            <a:extLst>
              <a:ext uri="{FF2B5EF4-FFF2-40B4-BE49-F238E27FC236}">
                <a16:creationId xmlns:a16="http://schemas.microsoft.com/office/drawing/2014/main" id="{3FA1509F-32C9-4C0F-9DCD-ED76A6BB8105}"/>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2843808" y="1865311"/>
            <a:ext cx="5367313" cy="4457235"/>
          </a:xfrm>
          <a:prstGeom prst="rect">
            <a:avLst/>
          </a:prstGeom>
        </p:spPr>
      </p:pic>
    </p:spTree>
    <p:extLst>
      <p:ext uri="{BB962C8B-B14F-4D97-AF65-F5344CB8AC3E}">
        <p14:creationId xmlns:p14="http://schemas.microsoft.com/office/powerpoint/2010/main" val="424413022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B773BC6-309F-4C7E-B54A-BFD7B350DFA2}"/>
              </a:ext>
            </a:extLst>
          </p:cNvPr>
          <p:cNvSpPr>
            <a:spLocks noGrp="1"/>
          </p:cNvSpPr>
          <p:nvPr>
            <p:ph type="title"/>
          </p:nvPr>
        </p:nvSpPr>
        <p:spPr>
          <a:xfrm>
            <a:off x="628650" y="365126"/>
            <a:ext cx="6614832" cy="612027"/>
          </a:xfrm>
        </p:spPr>
        <p:txBody>
          <a:bodyPr/>
          <a:lstStyle/>
          <a:p>
            <a:r>
              <a:rPr lang="es-MX" sz="3200" b="1" dirty="0">
                <a:solidFill>
                  <a:schemeClr val="bg2">
                    <a:lumMod val="25000"/>
                  </a:schemeClr>
                </a:solidFill>
                <a:effectLst>
                  <a:outerShdw blurRad="38100" dist="38100" dir="2700000" algn="tl">
                    <a:srgbClr val="000000">
                      <a:alpha val="43137"/>
                    </a:srgbClr>
                  </a:outerShdw>
                </a:effectLst>
                <a:latin typeface="Times New Roman" pitchFamily="18" charset="0"/>
                <a:cs typeface="Times New Roman" pitchFamily="18" charset="0"/>
              </a:rPr>
              <a:t>REFERENCIAS</a:t>
            </a:r>
            <a:endParaRPr lang="es-MX" dirty="0"/>
          </a:p>
        </p:txBody>
      </p:sp>
      <p:sp>
        <p:nvSpPr>
          <p:cNvPr id="3" name="Marcador de contenido 2">
            <a:extLst>
              <a:ext uri="{FF2B5EF4-FFF2-40B4-BE49-F238E27FC236}">
                <a16:creationId xmlns:a16="http://schemas.microsoft.com/office/drawing/2014/main" id="{58069CF7-F201-414A-BA90-F23E69085EFC}"/>
              </a:ext>
            </a:extLst>
          </p:cNvPr>
          <p:cNvSpPr>
            <a:spLocks noGrp="1"/>
          </p:cNvSpPr>
          <p:nvPr>
            <p:ph idx="1"/>
          </p:nvPr>
        </p:nvSpPr>
        <p:spPr/>
        <p:txBody>
          <a:bodyPr>
            <a:normAutofit fontScale="70000" lnSpcReduction="20000"/>
          </a:bodyPr>
          <a:lstStyle/>
          <a:p>
            <a:pPr marL="0" lvl="0" indent="0">
              <a:buNone/>
            </a:pPr>
            <a:r>
              <a:rPr lang="es-MX" sz="2400" dirty="0"/>
              <a:t>1.Dorf, Richard C.; </a:t>
            </a:r>
            <a:r>
              <a:rPr lang="es-MX" sz="2400" dirty="0" err="1"/>
              <a:t>Svodoba</a:t>
            </a:r>
            <a:r>
              <a:rPr lang="es-MX" sz="2400" dirty="0"/>
              <a:t>, James A. “Circuitos eléctricos” Ed. Alfaomega (2014) 9ª  Edición  ISBN 9701508556</a:t>
            </a:r>
          </a:p>
          <a:p>
            <a:pPr marL="0" indent="0">
              <a:buNone/>
            </a:pPr>
            <a:endParaRPr lang="es-MX" sz="2400" dirty="0"/>
          </a:p>
          <a:p>
            <a:pPr marL="0" lvl="0" indent="0">
              <a:buNone/>
            </a:pPr>
            <a:r>
              <a:rPr lang="es-MX" sz="2400" dirty="0"/>
              <a:t>2.Alexander, Charles K.; </a:t>
            </a:r>
            <a:r>
              <a:rPr lang="es-MX" sz="2400" dirty="0" err="1"/>
              <a:t>Sadiku</a:t>
            </a:r>
            <a:r>
              <a:rPr lang="es-MX" sz="2400" dirty="0"/>
              <a:t>, Matthew N. O. “Fundamentos de Circuitos Eléctricos” 3ra Edición ,Ed. McGraw Hill (2006) ISBN 9701034570</a:t>
            </a:r>
          </a:p>
          <a:p>
            <a:pPr marL="0" indent="0">
              <a:buNone/>
            </a:pPr>
            <a:endParaRPr lang="es-MX" sz="2400" dirty="0"/>
          </a:p>
          <a:p>
            <a:pPr marL="0" lvl="0" indent="0">
              <a:buNone/>
            </a:pPr>
            <a:r>
              <a:rPr lang="es-MX" sz="2400" dirty="0"/>
              <a:t>3.Hayt, William H.; </a:t>
            </a:r>
            <a:r>
              <a:rPr lang="es-MX" sz="2400" dirty="0" err="1"/>
              <a:t>Kemmerly</a:t>
            </a:r>
            <a:r>
              <a:rPr lang="es-MX" sz="2400" dirty="0"/>
              <a:t>, Jack E. “Análisis de circuitos en ingeniería” Ed. McGraw Hill Interamericana (2013) 9ª Edición en Español ISBN 9701004078 </a:t>
            </a:r>
          </a:p>
          <a:p>
            <a:pPr marL="0" indent="0">
              <a:buNone/>
            </a:pPr>
            <a:endParaRPr lang="es-MX" sz="2400" dirty="0"/>
          </a:p>
          <a:p>
            <a:pPr marL="0" lvl="0" indent="0">
              <a:buNone/>
            </a:pPr>
            <a:r>
              <a:rPr lang="es-MX" sz="2400" dirty="0"/>
              <a:t>4.Edminister, Joseph E.; </a:t>
            </a:r>
            <a:r>
              <a:rPr lang="es-MX" sz="2400" dirty="0" err="1"/>
              <a:t>Nahvi</a:t>
            </a:r>
            <a:r>
              <a:rPr lang="es-MX" sz="2400" dirty="0"/>
              <a:t>, </a:t>
            </a:r>
            <a:r>
              <a:rPr lang="es-MX" sz="2400" dirty="0" err="1"/>
              <a:t>Mammood</a:t>
            </a:r>
            <a:r>
              <a:rPr lang="es-MX" sz="2400" dirty="0"/>
              <a:t> “Circuitos eléctricos” Ed. McGraw Hill (1987) Madrid ISBN 8448110617</a:t>
            </a:r>
          </a:p>
          <a:p>
            <a:pPr marL="0" lvl="0" indent="0">
              <a:buNone/>
            </a:pPr>
            <a:endParaRPr lang="es-ES" sz="2400" dirty="0"/>
          </a:p>
          <a:p>
            <a:pPr marL="0" lvl="0" indent="0">
              <a:buNone/>
            </a:pPr>
            <a:r>
              <a:rPr lang="es-ES" sz="2400" dirty="0"/>
              <a:t>5.</a:t>
            </a:r>
            <a:r>
              <a:rPr lang="en-US" sz="2400" dirty="0"/>
              <a:t> Johnson, David E.; Johnson, Johnny R.; </a:t>
            </a:r>
            <a:r>
              <a:rPr lang="en-US" sz="2400" dirty="0" err="1"/>
              <a:t>Hilbur</a:t>
            </a:r>
            <a:r>
              <a:rPr lang="en-US" sz="2400" dirty="0"/>
              <a:t>, John I.; Scott, Peter D. “</a:t>
            </a:r>
            <a:r>
              <a:rPr lang="en-US" sz="2400" dirty="0" err="1"/>
              <a:t>Análisis</a:t>
            </a:r>
            <a:r>
              <a:rPr lang="en-US" sz="2400" dirty="0"/>
              <a:t> </a:t>
            </a:r>
            <a:r>
              <a:rPr lang="en-US" sz="2400" dirty="0" err="1"/>
              <a:t>básico</a:t>
            </a:r>
            <a:r>
              <a:rPr lang="en-US" sz="2400" dirty="0"/>
              <a:t> de </a:t>
            </a:r>
            <a:r>
              <a:rPr lang="en-US" sz="2400" dirty="0" err="1"/>
              <a:t>circuitos</a:t>
            </a:r>
            <a:r>
              <a:rPr lang="en-US" sz="2400" dirty="0"/>
              <a:t> </a:t>
            </a:r>
            <a:r>
              <a:rPr lang="en-US" sz="2400" dirty="0" err="1"/>
              <a:t>Eléctricos</a:t>
            </a:r>
            <a:r>
              <a:rPr lang="en-US" sz="2400" dirty="0"/>
              <a:t>” Ed. Prentice Hall (1996) ISBN 9688806382</a:t>
            </a:r>
          </a:p>
          <a:p>
            <a:pPr marL="0" lvl="0" indent="0">
              <a:buNone/>
            </a:pPr>
            <a:endParaRPr lang="en-US" sz="2400" dirty="0"/>
          </a:p>
          <a:p>
            <a:pPr marL="0" lvl="0" indent="0">
              <a:buNone/>
            </a:pPr>
            <a:r>
              <a:rPr lang="es-MX" sz="2400" dirty="0"/>
              <a:t>6. Thomas L. </a:t>
            </a:r>
            <a:r>
              <a:rPr lang="es-MX" sz="2400" dirty="0" err="1"/>
              <a:t>Floy</a:t>
            </a:r>
            <a:r>
              <a:rPr lang="es-MX" sz="2400" dirty="0"/>
              <a:t>; “Principios de Circuitos Eléctricos” Ed. Pearson Educación (2007) ISBN 978-970-26-0967-4</a:t>
            </a:r>
          </a:p>
          <a:p>
            <a:endParaRPr lang="es-MX" dirty="0"/>
          </a:p>
        </p:txBody>
      </p:sp>
    </p:spTree>
    <p:extLst>
      <p:ext uri="{BB962C8B-B14F-4D97-AF65-F5344CB8AC3E}">
        <p14:creationId xmlns:p14="http://schemas.microsoft.com/office/powerpoint/2010/main" val="355896286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Sin título-4.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92312" y="4557253"/>
            <a:ext cx="1502664" cy="1588008"/>
          </a:xfrm>
          <a:prstGeom prst="rect">
            <a:avLst/>
          </a:prstGeom>
        </p:spPr>
      </p:pic>
    </p:spTree>
    <p:extLst>
      <p:ext uri="{BB962C8B-B14F-4D97-AF65-F5344CB8AC3E}">
        <p14:creationId xmlns:p14="http://schemas.microsoft.com/office/powerpoint/2010/main" val="28161660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s-ES" dirty="0"/>
              <a:t>Contenido </a:t>
            </a: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endParaRPr lang="es-ES" sz="900" dirty="0">
              <a:solidFill>
                <a:schemeClr val="bg1"/>
              </a:solidFill>
              <a:latin typeface="Avenir Black"/>
              <a:cs typeface="Avenir Black"/>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0" y="5551822"/>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1 Rectángulo"/>
          <p:cNvSpPr/>
          <p:nvPr/>
        </p:nvSpPr>
        <p:spPr>
          <a:xfrm>
            <a:off x="1027723" y="1400175"/>
            <a:ext cx="7489825" cy="6801862"/>
          </a:xfrm>
          <a:prstGeom prst="rect">
            <a:avLst/>
          </a:prstGeom>
        </p:spPr>
        <p:txBody>
          <a:bodyPr>
            <a:spAutoFit/>
          </a:bodyPr>
          <a:lstStyle/>
          <a:p>
            <a:pPr lvl="0" algn="ctr" defTabSz="914400"/>
            <a:r>
              <a:rPr lang="es-ES" sz="2400" dirty="0">
                <a:solidFill>
                  <a:srgbClr val="EEECE1">
                    <a:lumMod val="50000"/>
                  </a:srgbClr>
                </a:solidFill>
              </a:rPr>
              <a:t>Circuitos Eléctricos</a:t>
            </a:r>
          </a:p>
          <a:p>
            <a:pPr lvl="0" defTabSz="914400"/>
            <a:r>
              <a:rPr lang="es-MX" sz="2400" dirty="0">
                <a:solidFill>
                  <a:srgbClr val="EEECE1">
                    <a:lumMod val="50000"/>
                  </a:srgbClr>
                </a:solidFill>
              </a:rPr>
              <a:t>Unidad 2. Métodos de análisis y teoremas de circuitos eléctricos de C.D </a:t>
            </a:r>
          </a:p>
          <a:p>
            <a:pPr lvl="0" defTabSz="914400"/>
            <a:r>
              <a:rPr lang="es-MX" sz="2400" dirty="0">
                <a:solidFill>
                  <a:srgbClr val="EEECE1">
                    <a:lumMod val="50000"/>
                  </a:srgbClr>
                </a:solidFill>
              </a:rPr>
              <a:t>2.1 Fuentes dependientes e independientes,</a:t>
            </a:r>
          </a:p>
          <a:p>
            <a:pPr lvl="0" defTabSz="914400"/>
            <a:r>
              <a:rPr lang="es-MX" sz="2400" dirty="0">
                <a:solidFill>
                  <a:srgbClr val="EEECE1">
                    <a:lumMod val="50000"/>
                  </a:srgbClr>
                </a:solidFill>
              </a:rPr>
              <a:t>2.2 Transformación de fuentes</a:t>
            </a:r>
          </a:p>
          <a:p>
            <a:pPr lvl="0" defTabSz="914400"/>
            <a:r>
              <a:rPr lang="es-MX" sz="2400" dirty="0">
                <a:solidFill>
                  <a:srgbClr val="EEECE1">
                    <a:lumMod val="50000"/>
                  </a:srgbClr>
                </a:solidFill>
              </a:rPr>
              <a:t>2.3 Análisis de nodos </a:t>
            </a:r>
          </a:p>
          <a:p>
            <a:pPr lvl="0" defTabSz="914400"/>
            <a:r>
              <a:rPr lang="es-MX" sz="2400" dirty="0">
                <a:solidFill>
                  <a:srgbClr val="EEECE1">
                    <a:lumMod val="50000"/>
                  </a:srgbClr>
                </a:solidFill>
              </a:rPr>
              <a:t>2.4 Análisis de mallas </a:t>
            </a:r>
          </a:p>
          <a:p>
            <a:pPr lvl="0" defTabSz="914400"/>
            <a:r>
              <a:rPr lang="es-MX" sz="2400" dirty="0">
                <a:solidFill>
                  <a:srgbClr val="EEECE1">
                    <a:lumMod val="50000"/>
                  </a:srgbClr>
                </a:solidFill>
              </a:rPr>
              <a:t>2.5 Linealidad y superposición </a:t>
            </a:r>
          </a:p>
          <a:p>
            <a:pPr lvl="0" defTabSz="914400"/>
            <a:r>
              <a:rPr lang="es-MX" sz="2400" dirty="0">
                <a:solidFill>
                  <a:srgbClr val="EEECE1">
                    <a:lumMod val="50000"/>
                  </a:srgbClr>
                </a:solidFill>
              </a:rPr>
              <a:t>2.6 Teorema de </a:t>
            </a:r>
            <a:r>
              <a:rPr lang="es-MX" sz="2400" dirty="0" err="1">
                <a:solidFill>
                  <a:srgbClr val="EEECE1">
                    <a:lumMod val="50000"/>
                  </a:srgbClr>
                </a:solidFill>
              </a:rPr>
              <a:t>Thevenin</a:t>
            </a:r>
            <a:endParaRPr lang="es-MX" sz="2400" dirty="0">
              <a:solidFill>
                <a:srgbClr val="EEECE1">
                  <a:lumMod val="50000"/>
                </a:srgbClr>
              </a:solidFill>
            </a:endParaRPr>
          </a:p>
          <a:p>
            <a:pPr lvl="0" defTabSz="914400"/>
            <a:r>
              <a:rPr lang="es-MX" sz="2400" dirty="0">
                <a:solidFill>
                  <a:srgbClr val="EEECE1">
                    <a:lumMod val="50000"/>
                  </a:srgbClr>
                </a:solidFill>
              </a:rPr>
              <a:t>2.7 Teorema de Norton</a:t>
            </a:r>
          </a:p>
          <a:p>
            <a:pPr lvl="0" defTabSz="914400"/>
            <a:r>
              <a:rPr lang="es-MX" sz="2400" dirty="0">
                <a:solidFill>
                  <a:srgbClr val="EEECE1">
                    <a:lumMod val="50000"/>
                  </a:srgbClr>
                </a:solidFill>
              </a:rPr>
              <a:t>2.8 Máxima transferencia de potencia</a:t>
            </a:r>
          </a:p>
          <a:p>
            <a:pPr lvl="0" defTabSz="914400"/>
            <a:r>
              <a:rPr lang="es-MX" sz="2400" dirty="0">
                <a:solidFill>
                  <a:srgbClr val="EEECE1">
                    <a:lumMod val="50000"/>
                  </a:srgbClr>
                </a:solidFill>
              </a:rPr>
              <a:t>2.9 Capacitancia e Inductancia.</a:t>
            </a:r>
          </a:p>
          <a:p>
            <a:pPr algn="just" eaLnBrk="1" fontAlgn="auto" hangingPunct="1">
              <a:spcBef>
                <a:spcPts val="0"/>
              </a:spcBef>
              <a:spcAft>
                <a:spcPts val="0"/>
              </a:spcAft>
              <a:defRPr/>
            </a:pPr>
            <a:endParaRPr lang="es-ES" sz="2000" dirty="0">
              <a:latin typeface="+mn-lt"/>
            </a:endParaRPr>
          </a:p>
          <a:p>
            <a:pPr algn="just" eaLnBrk="1" fontAlgn="auto" hangingPunct="1">
              <a:spcBef>
                <a:spcPts val="0"/>
              </a:spcBef>
              <a:spcAft>
                <a:spcPts val="0"/>
              </a:spcAft>
              <a:defRPr/>
            </a:pPr>
            <a:endParaRPr lang="es-MX" sz="3200" b="1" dirty="0">
              <a:effectLst>
                <a:outerShdw blurRad="38100" dist="38100" dir="2700000" algn="tl">
                  <a:srgbClr val="000000">
                    <a:alpha val="43137"/>
                  </a:srgbClr>
                </a:outerShdw>
              </a:effectLst>
              <a:latin typeface="Times New Roman" pitchFamily="18" charset="0"/>
              <a:cs typeface="Times New Roman" pitchFamily="18" charset="0"/>
            </a:endParaRPr>
          </a:p>
          <a:p>
            <a:pPr algn="just" eaLnBrk="1" fontAlgn="auto" hangingPunct="1">
              <a:spcBef>
                <a:spcPts val="0"/>
              </a:spcBef>
              <a:spcAft>
                <a:spcPts val="0"/>
              </a:spcAft>
              <a:defRPr/>
            </a:pPr>
            <a:endParaRPr lang="es-MX" sz="3200" dirty="0">
              <a:latin typeface="+mn-lt"/>
            </a:endParaRPr>
          </a:p>
          <a:p>
            <a:pPr algn="just" eaLnBrk="1" fontAlgn="auto" hangingPunct="1">
              <a:spcBef>
                <a:spcPts val="0"/>
              </a:spcBef>
              <a:spcAft>
                <a:spcPts val="0"/>
              </a:spcAft>
              <a:defRPr/>
            </a:pPr>
            <a:endParaRPr lang="es-ES" sz="3200" dirty="0">
              <a:latin typeface="+mn-lt"/>
            </a:endParaRPr>
          </a:p>
          <a:p>
            <a:pPr algn="just" eaLnBrk="1" fontAlgn="auto" hangingPunct="1">
              <a:spcBef>
                <a:spcPts val="0"/>
              </a:spcBef>
              <a:spcAft>
                <a:spcPts val="0"/>
              </a:spcAft>
              <a:defRPr/>
            </a:pPr>
            <a:endParaRPr lang="es-ES" sz="3200" dirty="0">
              <a:latin typeface="+mn-lt"/>
            </a:endParaRPr>
          </a:p>
        </p:txBody>
      </p:sp>
    </p:spTree>
    <p:extLst>
      <p:ext uri="{BB962C8B-B14F-4D97-AF65-F5344CB8AC3E}">
        <p14:creationId xmlns:p14="http://schemas.microsoft.com/office/powerpoint/2010/main" val="14664802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D8FF71AD-E7B1-4FB7-AAA9-EF01BBB372C0}"/>
              </a:ext>
            </a:extLst>
          </p:cNvPr>
          <p:cNvSpPr/>
          <p:nvPr/>
        </p:nvSpPr>
        <p:spPr>
          <a:xfrm rot="16200000">
            <a:off x="7718450" y="-451463"/>
            <a:ext cx="977901"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s-ES" dirty="0"/>
              <a:t>Secuencia Didáctica </a:t>
            </a:r>
          </a:p>
        </p:txBody>
      </p:sp>
      <p:graphicFrame>
        <p:nvGraphicFramePr>
          <p:cNvPr id="4" name="Diagrama 3">
            <a:extLst>
              <a:ext uri="{FF2B5EF4-FFF2-40B4-BE49-F238E27FC236}">
                <a16:creationId xmlns:a16="http://schemas.microsoft.com/office/drawing/2014/main" id="{E4ADE841-5957-4DEF-9312-6015035945D3}"/>
              </a:ext>
            </a:extLst>
          </p:cNvPr>
          <p:cNvGraphicFramePr/>
          <p:nvPr>
            <p:extLst>
              <p:ext uri="{D42A27DB-BD31-4B8C-83A1-F6EECF244321}">
                <p14:modId xmlns:p14="http://schemas.microsoft.com/office/powerpoint/2010/main" val="3657204950"/>
              </p:ext>
            </p:extLst>
          </p:nvPr>
        </p:nvGraphicFramePr>
        <p:xfrm>
          <a:off x="1523999" y="1396999"/>
          <a:ext cx="7476565" cy="468107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979304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s-ES" dirty="0"/>
              <a:t>Presentación </a:t>
            </a: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endParaRPr lang="es-ES" sz="900" dirty="0">
              <a:solidFill>
                <a:schemeClr val="bg1"/>
              </a:solidFill>
              <a:latin typeface="Avenir Black"/>
              <a:cs typeface="Avenir Black"/>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0" y="5551822"/>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1 Rectángulo"/>
          <p:cNvSpPr/>
          <p:nvPr/>
        </p:nvSpPr>
        <p:spPr>
          <a:xfrm>
            <a:off x="1027723" y="1400175"/>
            <a:ext cx="7489825" cy="3908762"/>
          </a:xfrm>
          <a:prstGeom prst="rect">
            <a:avLst/>
          </a:prstGeom>
        </p:spPr>
        <p:txBody>
          <a:bodyPr>
            <a:spAutoFit/>
          </a:bodyPr>
          <a:lstStyle/>
          <a:p>
            <a:pPr algn="just">
              <a:defRPr/>
            </a:pPr>
            <a:r>
              <a:rPr lang="es-MX" sz="2000" dirty="0"/>
              <a:t>El presente Material Visual de la Unidad de Aprendizaje Circuitos Eléctricos de la licenciatura en Ingeniería en Sistemas Inteligentes reúne los contenidos básicos de la unidad 2. Métodos de análisis y teoremas de circuitos eléctricos de C.D. </a:t>
            </a:r>
          </a:p>
          <a:p>
            <a:pPr algn="just">
              <a:defRPr/>
            </a:pPr>
            <a:endParaRPr lang="es-MX" sz="2000" dirty="0"/>
          </a:p>
          <a:p>
            <a:pPr algn="just">
              <a:defRPr/>
            </a:pPr>
            <a:r>
              <a:rPr lang="es-MX" sz="2000" dirty="0"/>
              <a:t> </a:t>
            </a:r>
            <a:endParaRPr lang="es-ES" sz="2000" dirty="0">
              <a:latin typeface="+mn-lt"/>
            </a:endParaRPr>
          </a:p>
          <a:p>
            <a:pPr algn="just" eaLnBrk="1" fontAlgn="auto" hangingPunct="1">
              <a:spcBef>
                <a:spcPts val="0"/>
              </a:spcBef>
              <a:spcAft>
                <a:spcPts val="0"/>
              </a:spcAft>
              <a:defRPr/>
            </a:pPr>
            <a:endParaRPr lang="es-MX" sz="3200" b="1" dirty="0">
              <a:effectLst>
                <a:outerShdw blurRad="38100" dist="38100" dir="2700000" algn="tl">
                  <a:srgbClr val="000000">
                    <a:alpha val="43137"/>
                  </a:srgbClr>
                </a:outerShdw>
              </a:effectLst>
              <a:latin typeface="Times New Roman" pitchFamily="18" charset="0"/>
              <a:cs typeface="Times New Roman" pitchFamily="18" charset="0"/>
            </a:endParaRPr>
          </a:p>
          <a:p>
            <a:pPr algn="just" eaLnBrk="1" fontAlgn="auto" hangingPunct="1">
              <a:spcBef>
                <a:spcPts val="0"/>
              </a:spcBef>
              <a:spcAft>
                <a:spcPts val="0"/>
              </a:spcAft>
              <a:defRPr/>
            </a:pPr>
            <a:endParaRPr lang="es-MX" sz="3200" dirty="0">
              <a:latin typeface="+mn-lt"/>
            </a:endParaRPr>
          </a:p>
          <a:p>
            <a:pPr algn="just" eaLnBrk="1" fontAlgn="auto" hangingPunct="1">
              <a:spcBef>
                <a:spcPts val="0"/>
              </a:spcBef>
              <a:spcAft>
                <a:spcPts val="0"/>
              </a:spcAft>
              <a:defRPr/>
            </a:pPr>
            <a:endParaRPr lang="es-ES" sz="3200" dirty="0">
              <a:latin typeface="+mn-lt"/>
            </a:endParaRPr>
          </a:p>
          <a:p>
            <a:pPr algn="just" eaLnBrk="1" fontAlgn="auto" hangingPunct="1">
              <a:spcBef>
                <a:spcPts val="0"/>
              </a:spcBef>
              <a:spcAft>
                <a:spcPts val="0"/>
              </a:spcAft>
              <a:defRPr/>
            </a:pPr>
            <a:endParaRPr lang="es-ES" sz="3200" dirty="0">
              <a:latin typeface="+mn-lt"/>
            </a:endParaRPr>
          </a:p>
        </p:txBody>
      </p:sp>
    </p:spTree>
    <p:extLst>
      <p:ext uri="{BB962C8B-B14F-4D97-AF65-F5344CB8AC3E}">
        <p14:creationId xmlns:p14="http://schemas.microsoft.com/office/powerpoint/2010/main" val="34888941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162233" y="1092941"/>
            <a:ext cx="8598309" cy="3108543"/>
          </a:xfrm>
          <a:prstGeom prst="rect">
            <a:avLst/>
          </a:prstGeom>
          <a:noFill/>
        </p:spPr>
        <p:txBody>
          <a:bodyPr wrap="square" rtlCol="0">
            <a:spAutoFit/>
          </a:bodyPr>
          <a:lstStyle/>
          <a:p>
            <a:pPr algn="just"/>
            <a:r>
              <a:rPr lang="es-MX" sz="2800" dirty="0">
                <a:cs typeface="Times New Roman" pitchFamily="18" charset="0"/>
              </a:rPr>
              <a:t>Para que las cargas estén en movimiento, en los circuitos eléctricos debe haber al menos una fuente de alimentación que establezca diferencias de potencial.</a:t>
            </a:r>
          </a:p>
          <a:p>
            <a:pPr algn="just"/>
            <a:r>
              <a:rPr lang="es-MX" sz="2800" dirty="0">
                <a:cs typeface="Times New Roman" pitchFamily="18" charset="0"/>
              </a:rPr>
              <a:t>Las fuentes de alimentación se conocen también como elementos activos debido a que son las que entregan energía al circuito. Existen dos tipos de fuentes, las fuentes independientes y las fuentes dependientes.</a:t>
            </a: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826254"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2400" b="1">
                <a:solidFill>
                  <a:schemeClr val="bg1"/>
                </a:solidFill>
              </a:rPr>
              <a:t>2.1 Fuentes dependientes e independientes</a:t>
            </a:r>
            <a:endParaRPr lang="es-MX" sz="2400" b="1" dirty="0">
              <a:solidFill>
                <a:schemeClr val="bg1"/>
              </a:solidFill>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5678311" y="6395385"/>
            <a:ext cx="3469499"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2233" y="5925033"/>
            <a:ext cx="1268046" cy="88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935939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7D343F7-D834-41F1-8814-41D30BF94772}"/>
              </a:ext>
            </a:extLst>
          </p:cNvPr>
          <p:cNvSpPr>
            <a:spLocks noGrp="1"/>
          </p:cNvSpPr>
          <p:nvPr>
            <p:ph type="title"/>
          </p:nvPr>
        </p:nvSpPr>
        <p:spPr>
          <a:xfrm>
            <a:off x="0" y="1"/>
            <a:ext cx="7214839" cy="1003610"/>
          </a:xfrm>
        </p:spPr>
        <p:txBody>
          <a:bodyPr>
            <a:normAutofit/>
          </a:bodyPr>
          <a:lstStyle/>
          <a:p>
            <a:r>
              <a:rPr lang="es-MX" b="1" dirty="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2.1 Fuentes independientes</a:t>
            </a:r>
            <a:endParaRPr lang="es-ES" dirty="0"/>
          </a:p>
        </p:txBody>
      </p:sp>
      <p:sp>
        <p:nvSpPr>
          <p:cNvPr id="3" name="Marcador de contenido 2">
            <a:extLst>
              <a:ext uri="{FF2B5EF4-FFF2-40B4-BE49-F238E27FC236}">
                <a16:creationId xmlns:a16="http://schemas.microsoft.com/office/drawing/2014/main" id="{B0054263-6F0D-44AC-BEA5-16C317A116E3}"/>
              </a:ext>
            </a:extLst>
          </p:cNvPr>
          <p:cNvSpPr>
            <a:spLocks noGrp="1"/>
          </p:cNvSpPr>
          <p:nvPr>
            <p:ph idx="1"/>
          </p:nvPr>
        </p:nvSpPr>
        <p:spPr/>
        <p:txBody>
          <a:bodyPr>
            <a:normAutofit/>
          </a:bodyPr>
          <a:lstStyle/>
          <a:p>
            <a:pPr marL="0" indent="0">
              <a:buNone/>
            </a:pPr>
            <a:r>
              <a:rPr lang="es-MX" b="1" dirty="0"/>
              <a:t>Fuentes de tensión independientes</a:t>
            </a:r>
          </a:p>
          <a:p>
            <a:pPr marL="0" indent="0">
              <a:buNone/>
            </a:pPr>
            <a:r>
              <a:rPr lang="es-MX" sz="1800" dirty="0"/>
              <a:t>Son los tipos más comunes de fuentes de alimentación que encontramos en prácticamente cualquier circuito. Entre sus bornes proveen una diferencia de potencial (o tensión) constante, por ese motivo la corriente que entregan depende del valor de la resistencia del circuito o de la resistencia de carga que conectemos.</a:t>
            </a:r>
          </a:p>
          <a:p>
            <a:pPr marL="0" indent="0">
              <a:buNone/>
            </a:pPr>
            <a:endParaRPr lang="es-MX" dirty="0"/>
          </a:p>
          <a:p>
            <a:pPr marL="0" indent="0">
              <a:buNone/>
            </a:pPr>
            <a:r>
              <a:rPr lang="es-MX" dirty="0"/>
              <a:t>El valor de tensión proporcionado es independiente del valor de la carga que se conecte.</a:t>
            </a:r>
          </a:p>
          <a:p>
            <a:pPr marL="0" indent="0">
              <a:buNone/>
            </a:pPr>
            <a:endParaRPr lang="es-MX" dirty="0"/>
          </a:p>
          <a:p>
            <a:pPr marL="0" indent="0">
              <a:buNone/>
            </a:pPr>
            <a:r>
              <a:rPr lang="es-MX" dirty="0"/>
              <a:t>Las fuentes de tensión se simbolizan con dos líneas de distinto tamaño, correspondiendo la mas grande al polo positivo</a:t>
            </a:r>
            <a:endParaRPr lang="es-ES" dirty="0"/>
          </a:p>
        </p:txBody>
      </p:sp>
    </p:spTree>
    <p:extLst>
      <p:ext uri="{BB962C8B-B14F-4D97-AF65-F5344CB8AC3E}">
        <p14:creationId xmlns:p14="http://schemas.microsoft.com/office/powerpoint/2010/main" val="775174858"/>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5336</TotalTime>
  <Words>2099</Words>
  <Application>Microsoft Office PowerPoint</Application>
  <PresentationFormat>Presentación en pantalla (4:3)</PresentationFormat>
  <Paragraphs>255</Paragraphs>
  <Slides>47</Slides>
  <Notes>8</Notes>
  <HiddenSlides>0</HiddenSlides>
  <MMClips>0</MMClips>
  <ScaleCrop>false</ScaleCrop>
  <HeadingPairs>
    <vt:vector size="6" baseType="variant">
      <vt:variant>
        <vt:lpstr>Fuentes usadas</vt:lpstr>
      </vt:variant>
      <vt:variant>
        <vt:i4>6</vt:i4>
      </vt:variant>
      <vt:variant>
        <vt:lpstr>Tema</vt:lpstr>
      </vt:variant>
      <vt:variant>
        <vt:i4>2</vt:i4>
      </vt:variant>
      <vt:variant>
        <vt:lpstr>Títulos de diapositiva</vt:lpstr>
      </vt:variant>
      <vt:variant>
        <vt:i4>47</vt:i4>
      </vt:variant>
    </vt:vector>
  </HeadingPairs>
  <TitlesOfParts>
    <vt:vector size="55" baseType="lpstr">
      <vt:lpstr>Arial</vt:lpstr>
      <vt:lpstr>Avenir Black</vt:lpstr>
      <vt:lpstr>Avenir Book</vt:lpstr>
      <vt:lpstr>Calibri</vt:lpstr>
      <vt:lpstr>Calibri Light</vt:lpstr>
      <vt:lpstr>Times New Roman</vt:lpstr>
      <vt:lpstr>Tema de Office</vt:lpstr>
      <vt:lpstr>1_Tema de Office</vt:lpstr>
      <vt:lpstr>Circuitos Eléctricos Dr. Ricardo Rico Molina rricom@uaemex.mx</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2.1 Fuentes independientes</vt:lpstr>
      <vt:lpstr>2.1 Fuentes independientes</vt:lpstr>
      <vt:lpstr>2.1 Fuentes dependientes</vt:lpstr>
      <vt:lpstr>2.1 Fuentes dependientes</vt:lpstr>
      <vt:lpstr>2.2 Transformación de fuentes</vt:lpstr>
      <vt:lpstr>2.2 Transformación de fuentes</vt:lpstr>
      <vt:lpstr>2.2 Transformación de fuentes</vt:lpstr>
      <vt:lpstr>2.2 Transformación de fuentes</vt:lpstr>
      <vt:lpstr>2.2 Transformación de fuentes</vt:lpstr>
      <vt:lpstr>2.2 Transformación de fuentes</vt:lpstr>
      <vt:lpstr>2.2 Transformación de fuentes</vt:lpstr>
      <vt:lpstr>2.2 Transformación de fuentes</vt:lpstr>
      <vt:lpstr>2.2 Transformación de fuentes</vt:lpstr>
      <vt:lpstr>2.2 Transformación de fuentes</vt:lpstr>
      <vt:lpstr>2.2 Transformación de fuentes</vt:lpstr>
      <vt:lpstr>2.2 Transformación de fuentes</vt:lpstr>
      <vt:lpstr>2.2 Transformación de fuentes</vt:lpstr>
      <vt:lpstr>2.2 Transformación de fuentes</vt:lpstr>
      <vt:lpstr>2.2 Transformación de fuentes</vt:lpstr>
      <vt:lpstr>2.3 Análisis de nodos  </vt:lpstr>
      <vt:lpstr>2.3 Análisis de nodos  </vt:lpstr>
      <vt:lpstr>2.4 Análisis de mallas</vt:lpstr>
      <vt:lpstr>2.4 Análisis de mallas</vt:lpstr>
      <vt:lpstr>2.4 Análisis de mallas</vt:lpstr>
      <vt:lpstr>2.5 Linealidad y superposición </vt:lpstr>
      <vt:lpstr>2.5 Linealidad y superposición </vt:lpstr>
      <vt:lpstr>2.5 Linealidad y superposición </vt:lpstr>
      <vt:lpstr>2.5 Linealidad y superposición </vt:lpstr>
      <vt:lpstr>2.5 Linealidad y superposición </vt:lpstr>
      <vt:lpstr>2.5 Linealidad y superposición </vt:lpstr>
      <vt:lpstr>2.5 Linealidad y superposición </vt:lpstr>
      <vt:lpstr>2.5 Linealidad y superposición </vt:lpstr>
      <vt:lpstr>2.5 Linealidad y superposición </vt:lpstr>
      <vt:lpstr>2.6 Teorema de Thevenin</vt:lpstr>
      <vt:lpstr>2.6 Teorema de Thevenin</vt:lpstr>
      <vt:lpstr>2.6 Teorema de Thevenin</vt:lpstr>
      <vt:lpstr>2.6 Teorema de Thevenin</vt:lpstr>
      <vt:lpstr>REFERENCIAS</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Título (del color del identificador de la secretaría y con tipografía Helvetica Neue Light)</dc:title>
  <dc:creator>DCGU1</dc:creator>
  <cp:lastModifiedBy>Ricardo Rico Molina</cp:lastModifiedBy>
  <cp:revision>72</cp:revision>
  <dcterms:created xsi:type="dcterms:W3CDTF">2013-06-28T15:10:46Z</dcterms:created>
  <dcterms:modified xsi:type="dcterms:W3CDTF">2018-09-27T17:43:47Z</dcterms:modified>
</cp:coreProperties>
</file>