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Lst>
  <p:notesMasterIdLst>
    <p:notesMasterId r:id="rId36"/>
  </p:notesMasterIdLst>
  <p:sldIdLst>
    <p:sldId id="261" r:id="rId3"/>
    <p:sldId id="276" r:id="rId4"/>
    <p:sldId id="287" r:id="rId5"/>
    <p:sldId id="288" r:id="rId6"/>
    <p:sldId id="286" r:id="rId7"/>
    <p:sldId id="441" r:id="rId8"/>
    <p:sldId id="289" r:id="rId9"/>
    <p:sldId id="280" r:id="rId10"/>
    <p:sldId id="281" r:id="rId11"/>
    <p:sldId id="282" r:id="rId12"/>
    <p:sldId id="283" r:id="rId13"/>
    <p:sldId id="284" r:id="rId14"/>
    <p:sldId id="285" r:id="rId15"/>
    <p:sldId id="443" r:id="rId16"/>
    <p:sldId id="444" r:id="rId17"/>
    <p:sldId id="445" r:id="rId18"/>
    <p:sldId id="446" r:id="rId19"/>
    <p:sldId id="290" r:id="rId20"/>
    <p:sldId id="267" r:id="rId21"/>
    <p:sldId id="268" r:id="rId22"/>
    <p:sldId id="269" r:id="rId23"/>
    <p:sldId id="270" r:id="rId24"/>
    <p:sldId id="271" r:id="rId25"/>
    <p:sldId id="451" r:id="rId26"/>
    <p:sldId id="273" r:id="rId27"/>
    <p:sldId id="274" r:id="rId28"/>
    <p:sldId id="448" r:id="rId29"/>
    <p:sldId id="272" r:id="rId30"/>
    <p:sldId id="275" r:id="rId31"/>
    <p:sldId id="449" r:id="rId32"/>
    <p:sldId id="450" r:id="rId33"/>
    <p:sldId id="442" r:id="rId34"/>
    <p:sldId id="259" r:id="rId35"/>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5335"/>
    <a:srgbClr val="2D53FE"/>
    <a:srgbClr val="988034"/>
    <a:srgbClr val="9D85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18" autoAdjust="0"/>
    <p:restoredTop sz="94660"/>
  </p:normalViewPr>
  <p:slideViewPr>
    <p:cSldViewPr snapToGrid="0" snapToObjects="1">
      <p:cViewPr varScale="1">
        <p:scale>
          <a:sx n="82" d="100"/>
          <a:sy n="82" d="100"/>
        </p:scale>
        <p:origin x="90" y="55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A0C084-25D1-48FD-9853-9F02CFBD54AF}"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s-MX"/>
        </a:p>
      </dgm:t>
    </dgm:pt>
    <dgm:pt modelId="{5BBA7749-9D76-4AA7-BA51-5A9278C0FF36}">
      <dgm:prSet phldrT="[Texto]" custT="1"/>
      <dgm:spPr/>
      <dgm:t>
        <a:bodyPr/>
        <a:lstStyle/>
        <a:p>
          <a:r>
            <a:rPr lang="es-MX" sz="1000" dirty="0">
              <a:solidFill>
                <a:schemeClr val="tx1"/>
              </a:solidFill>
            </a:rPr>
            <a:t>Unidad 3. Álgebra Booleana</a:t>
          </a:r>
        </a:p>
        <a:p>
          <a:endParaRPr lang="es-MX" sz="1000" dirty="0">
            <a:solidFill>
              <a:schemeClr val="tx1"/>
            </a:solidFill>
          </a:endParaRPr>
        </a:p>
      </dgm:t>
    </dgm:pt>
    <dgm:pt modelId="{D74CEDF3-73E7-49D3-8A07-C98E2C78DB8D}" type="parTrans" cxnId="{4E25FC62-7FCF-4DDA-98B9-C818DD4E6BB6}">
      <dgm:prSet/>
      <dgm:spPr/>
      <dgm:t>
        <a:bodyPr/>
        <a:lstStyle/>
        <a:p>
          <a:endParaRPr lang="es-MX" sz="2800">
            <a:solidFill>
              <a:schemeClr val="tx1"/>
            </a:solidFill>
          </a:endParaRPr>
        </a:p>
      </dgm:t>
    </dgm:pt>
    <dgm:pt modelId="{42D29114-BD86-41A3-982C-FCED8FD8A0FE}" type="sibTrans" cxnId="{4E25FC62-7FCF-4DDA-98B9-C818DD4E6BB6}">
      <dgm:prSet/>
      <dgm:spPr/>
      <dgm:t>
        <a:bodyPr/>
        <a:lstStyle/>
        <a:p>
          <a:endParaRPr lang="es-MX" sz="2800">
            <a:solidFill>
              <a:schemeClr val="tx1"/>
            </a:solidFill>
          </a:endParaRPr>
        </a:p>
      </dgm:t>
    </dgm:pt>
    <dgm:pt modelId="{5C48AD7E-6485-48E3-92CE-418A53C50646}">
      <dgm:prSet phldrT="[Texto]" custT="1"/>
      <dgm:spPr/>
      <dgm:t>
        <a:bodyPr/>
        <a:lstStyle/>
        <a:p>
          <a:r>
            <a:rPr lang="es-ES" sz="1000" dirty="0">
              <a:solidFill>
                <a:schemeClr val="tx1"/>
              </a:solidFill>
            </a:rPr>
            <a:t>3.1 Representación de la información</a:t>
          </a:r>
          <a:endParaRPr lang="es-MX" sz="1000" dirty="0">
            <a:solidFill>
              <a:schemeClr val="tx1"/>
            </a:solidFill>
          </a:endParaRPr>
        </a:p>
        <a:p>
          <a:r>
            <a:rPr lang="es-MX" sz="1000" dirty="0">
              <a:solidFill>
                <a:schemeClr val="tx1"/>
              </a:solidFill>
            </a:rPr>
            <a:t>3.2 Conversiones.</a:t>
          </a:r>
        </a:p>
        <a:p>
          <a:r>
            <a:rPr lang="es-MX" sz="1000" dirty="0">
              <a:solidFill>
                <a:schemeClr val="tx1"/>
              </a:solidFill>
            </a:rPr>
            <a:t>3.3 Álgebra booleana. </a:t>
          </a:r>
        </a:p>
        <a:p>
          <a:endParaRPr lang="es-MX" sz="1000" dirty="0">
            <a:solidFill>
              <a:schemeClr val="tx1"/>
            </a:solidFill>
          </a:endParaRPr>
        </a:p>
      </dgm:t>
    </dgm:pt>
    <dgm:pt modelId="{F192074E-4996-4EB3-9686-ED421AF9BE9B}" type="parTrans" cxnId="{AD8CC59E-3160-4EAF-9728-32763F850DA5}">
      <dgm:prSet/>
      <dgm:spPr/>
      <dgm:t>
        <a:bodyPr/>
        <a:lstStyle/>
        <a:p>
          <a:endParaRPr lang="es-MX" sz="2800">
            <a:solidFill>
              <a:schemeClr val="tx1"/>
            </a:solidFill>
          </a:endParaRPr>
        </a:p>
      </dgm:t>
    </dgm:pt>
    <dgm:pt modelId="{3EEBFCE2-BAE8-4779-98B2-7BF2A84F5A22}" type="sibTrans" cxnId="{AD8CC59E-3160-4EAF-9728-32763F850DA5}">
      <dgm:prSet/>
      <dgm:spPr/>
      <dgm:t>
        <a:bodyPr/>
        <a:lstStyle/>
        <a:p>
          <a:endParaRPr lang="es-MX" sz="2800">
            <a:solidFill>
              <a:schemeClr val="tx1"/>
            </a:solidFill>
          </a:endParaRPr>
        </a:p>
      </dgm:t>
    </dgm:pt>
    <dgm:pt modelId="{90C34A0F-9395-4480-B848-21252E64BC7F}" type="pres">
      <dgm:prSet presAssocID="{2DA0C084-25D1-48FD-9853-9F02CFBD54AF}" presName="rootnode" presStyleCnt="0">
        <dgm:presLayoutVars>
          <dgm:chMax/>
          <dgm:chPref/>
          <dgm:dir/>
          <dgm:animLvl val="lvl"/>
        </dgm:presLayoutVars>
      </dgm:prSet>
      <dgm:spPr/>
    </dgm:pt>
    <dgm:pt modelId="{FAA68EA5-87D4-4BEA-8AB4-BD831DDFBD02}" type="pres">
      <dgm:prSet presAssocID="{5BBA7749-9D76-4AA7-BA51-5A9278C0FF36}" presName="composite" presStyleCnt="0"/>
      <dgm:spPr/>
    </dgm:pt>
    <dgm:pt modelId="{2BAE583C-6440-43AC-B6F9-98F7972FA2EA}" type="pres">
      <dgm:prSet presAssocID="{5BBA7749-9D76-4AA7-BA51-5A9278C0FF36}" presName="bentUpArrow1" presStyleLbl="alignImgPlace1" presStyleIdx="0" presStyleCnt="1"/>
      <dgm:spPr/>
    </dgm:pt>
    <dgm:pt modelId="{F60EBE75-CE18-43D3-AA5E-9800B67265F1}" type="pres">
      <dgm:prSet presAssocID="{5BBA7749-9D76-4AA7-BA51-5A9278C0FF36}" presName="ParentText" presStyleLbl="node1" presStyleIdx="0" presStyleCnt="2" custScaleX="128633" custLinFactNeighborX="-23109" custLinFactNeighborY="-1751">
        <dgm:presLayoutVars>
          <dgm:chMax val="1"/>
          <dgm:chPref val="1"/>
          <dgm:bulletEnabled val="1"/>
        </dgm:presLayoutVars>
      </dgm:prSet>
      <dgm:spPr/>
    </dgm:pt>
    <dgm:pt modelId="{A185FC1B-A616-4737-B029-F6EBD5D7184F}" type="pres">
      <dgm:prSet presAssocID="{5BBA7749-9D76-4AA7-BA51-5A9278C0FF36}" presName="ChildText" presStyleLbl="revTx" presStyleIdx="0" presStyleCnt="1">
        <dgm:presLayoutVars>
          <dgm:chMax val="0"/>
          <dgm:chPref val="0"/>
          <dgm:bulletEnabled val="1"/>
        </dgm:presLayoutVars>
      </dgm:prSet>
      <dgm:spPr/>
    </dgm:pt>
    <dgm:pt modelId="{CEF015A1-8FE9-444F-9D93-51B251EF1AFB}" type="pres">
      <dgm:prSet presAssocID="{42D29114-BD86-41A3-982C-FCED8FD8A0FE}" presName="sibTrans" presStyleCnt="0"/>
      <dgm:spPr/>
    </dgm:pt>
    <dgm:pt modelId="{4572D6CC-ACA5-4CD3-A137-261EB7144CC3}" type="pres">
      <dgm:prSet presAssocID="{5C48AD7E-6485-48E3-92CE-418A53C50646}" presName="composite" presStyleCnt="0"/>
      <dgm:spPr/>
    </dgm:pt>
    <dgm:pt modelId="{5B7F7894-28CC-48FE-BD29-3F5FAE432D51}" type="pres">
      <dgm:prSet presAssocID="{5C48AD7E-6485-48E3-92CE-418A53C50646}" presName="ParentText" presStyleLbl="node1" presStyleIdx="1" presStyleCnt="2" custScaleX="170822" custScaleY="123174" custLinFactNeighborX="-2277" custLinFactNeighborY="-3904">
        <dgm:presLayoutVars>
          <dgm:chMax val="1"/>
          <dgm:chPref val="1"/>
          <dgm:bulletEnabled val="1"/>
        </dgm:presLayoutVars>
      </dgm:prSet>
      <dgm:spPr/>
    </dgm:pt>
  </dgm:ptLst>
  <dgm:cxnLst>
    <dgm:cxn modelId="{B44A4140-54D4-4FFB-86D9-36E156288A79}" type="presOf" srcId="{5BBA7749-9D76-4AA7-BA51-5A9278C0FF36}" destId="{F60EBE75-CE18-43D3-AA5E-9800B67265F1}" srcOrd="0" destOrd="0" presId="urn:microsoft.com/office/officeart/2005/8/layout/StepDownProcess"/>
    <dgm:cxn modelId="{4E25FC62-7FCF-4DDA-98B9-C818DD4E6BB6}" srcId="{2DA0C084-25D1-48FD-9853-9F02CFBD54AF}" destId="{5BBA7749-9D76-4AA7-BA51-5A9278C0FF36}" srcOrd="0" destOrd="0" parTransId="{D74CEDF3-73E7-49D3-8A07-C98E2C78DB8D}" sibTransId="{42D29114-BD86-41A3-982C-FCED8FD8A0FE}"/>
    <dgm:cxn modelId="{27D1CF52-9CA4-41A7-98D7-56F6C8D665F6}" type="presOf" srcId="{2DA0C084-25D1-48FD-9853-9F02CFBD54AF}" destId="{90C34A0F-9395-4480-B848-21252E64BC7F}" srcOrd="0" destOrd="0" presId="urn:microsoft.com/office/officeart/2005/8/layout/StepDownProcess"/>
    <dgm:cxn modelId="{02454C7E-73B6-4FC5-B51B-27AEF4F09157}" type="presOf" srcId="{5C48AD7E-6485-48E3-92CE-418A53C50646}" destId="{5B7F7894-28CC-48FE-BD29-3F5FAE432D51}" srcOrd="0" destOrd="0" presId="urn:microsoft.com/office/officeart/2005/8/layout/StepDownProcess"/>
    <dgm:cxn modelId="{AD8CC59E-3160-4EAF-9728-32763F850DA5}" srcId="{2DA0C084-25D1-48FD-9853-9F02CFBD54AF}" destId="{5C48AD7E-6485-48E3-92CE-418A53C50646}" srcOrd="1" destOrd="0" parTransId="{F192074E-4996-4EB3-9686-ED421AF9BE9B}" sibTransId="{3EEBFCE2-BAE8-4779-98B2-7BF2A84F5A22}"/>
    <dgm:cxn modelId="{E115254C-07C7-4477-A734-BE6FE3D79600}" type="presParOf" srcId="{90C34A0F-9395-4480-B848-21252E64BC7F}" destId="{FAA68EA5-87D4-4BEA-8AB4-BD831DDFBD02}" srcOrd="0" destOrd="0" presId="urn:microsoft.com/office/officeart/2005/8/layout/StepDownProcess"/>
    <dgm:cxn modelId="{A57DAAC2-606F-4104-89E1-C730C0B8FA35}" type="presParOf" srcId="{FAA68EA5-87D4-4BEA-8AB4-BD831DDFBD02}" destId="{2BAE583C-6440-43AC-B6F9-98F7972FA2EA}" srcOrd="0" destOrd="0" presId="urn:microsoft.com/office/officeart/2005/8/layout/StepDownProcess"/>
    <dgm:cxn modelId="{2B2BCC07-423D-40C7-B19B-5A8F4B9A04EF}" type="presParOf" srcId="{FAA68EA5-87D4-4BEA-8AB4-BD831DDFBD02}" destId="{F60EBE75-CE18-43D3-AA5E-9800B67265F1}" srcOrd="1" destOrd="0" presId="urn:microsoft.com/office/officeart/2005/8/layout/StepDownProcess"/>
    <dgm:cxn modelId="{2157DE51-2D74-4511-9627-09334B510814}" type="presParOf" srcId="{FAA68EA5-87D4-4BEA-8AB4-BD831DDFBD02}" destId="{A185FC1B-A616-4737-B029-F6EBD5D7184F}" srcOrd="2" destOrd="0" presId="urn:microsoft.com/office/officeart/2005/8/layout/StepDownProcess"/>
    <dgm:cxn modelId="{0FA419F0-45D8-4F95-B209-680CBDD6CA19}" type="presParOf" srcId="{90C34A0F-9395-4480-B848-21252E64BC7F}" destId="{CEF015A1-8FE9-444F-9D93-51B251EF1AFB}" srcOrd="1" destOrd="0" presId="urn:microsoft.com/office/officeart/2005/8/layout/StepDownProcess"/>
    <dgm:cxn modelId="{40BFA4ED-6791-4E8A-A044-BCDCA3C67D44}" type="presParOf" srcId="{90C34A0F-9395-4480-B848-21252E64BC7F}" destId="{4572D6CC-ACA5-4CD3-A137-261EB7144CC3}" srcOrd="2" destOrd="0" presId="urn:microsoft.com/office/officeart/2005/8/layout/StepDownProcess"/>
    <dgm:cxn modelId="{008F4034-A944-444B-8B81-685876F227FB}" type="presParOf" srcId="{4572D6CC-ACA5-4CD3-A137-261EB7144CC3}" destId="{5B7F7894-28CC-48FE-BD29-3F5FAE432D51}"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AE583C-6440-43AC-B6F9-98F7972FA2EA}">
      <dsp:nvSpPr>
        <dsp:cNvPr id="0" name=""/>
        <dsp:cNvSpPr/>
      </dsp:nvSpPr>
      <dsp:spPr>
        <a:xfrm rot="5400000">
          <a:off x="912914" y="1873415"/>
          <a:ext cx="1674214" cy="1906033"/>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60EBE75-CE18-43D3-AA5E-9800B67265F1}">
      <dsp:nvSpPr>
        <dsp:cNvPr id="0" name=""/>
        <dsp:cNvSpPr/>
      </dsp:nvSpPr>
      <dsp:spPr>
        <a:xfrm>
          <a:off x="0" y="0"/>
          <a:ext cx="3625381" cy="1972782"/>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kern="1200" dirty="0">
              <a:solidFill>
                <a:schemeClr val="tx1"/>
              </a:solidFill>
            </a:rPr>
            <a:t>Unidad 3. Álgebra Booleana</a:t>
          </a:r>
        </a:p>
        <a:p>
          <a:pPr marL="0" lvl="0" indent="0" algn="ctr" defTabSz="444500">
            <a:lnSpc>
              <a:spcPct val="90000"/>
            </a:lnSpc>
            <a:spcBef>
              <a:spcPct val="0"/>
            </a:spcBef>
            <a:spcAft>
              <a:spcPct val="35000"/>
            </a:spcAft>
            <a:buNone/>
          </a:pPr>
          <a:endParaRPr lang="es-MX" sz="1000" kern="1200" dirty="0">
            <a:solidFill>
              <a:schemeClr val="tx1"/>
            </a:solidFill>
          </a:endParaRPr>
        </a:p>
      </dsp:txBody>
      <dsp:txXfrm>
        <a:off x="96321" y="96321"/>
        <a:ext cx="3432739" cy="1780140"/>
      </dsp:txXfrm>
    </dsp:sp>
    <dsp:sp modelId="{A185FC1B-A616-4737-B029-F6EBD5D7184F}">
      <dsp:nvSpPr>
        <dsp:cNvPr id="0" name=""/>
        <dsp:cNvSpPr/>
      </dsp:nvSpPr>
      <dsp:spPr>
        <a:xfrm>
          <a:off x="3287740" y="205664"/>
          <a:ext cx="2049829" cy="1594489"/>
        </a:xfrm>
        <a:prstGeom prst="rect">
          <a:avLst/>
        </a:prstGeom>
        <a:noFill/>
        <a:ln>
          <a:noFill/>
        </a:ln>
        <a:effectLst/>
      </dsp:spPr>
      <dsp:style>
        <a:lnRef idx="0">
          <a:scrgbClr r="0" g="0" b="0"/>
        </a:lnRef>
        <a:fillRef idx="0">
          <a:scrgbClr r="0" g="0" b="0"/>
        </a:fillRef>
        <a:effectRef idx="0">
          <a:scrgbClr r="0" g="0" b="0"/>
        </a:effectRef>
        <a:fontRef idx="minor"/>
      </dsp:style>
    </dsp:sp>
    <dsp:sp modelId="{5B7F7894-28CC-48FE-BD29-3F5FAE432D51}">
      <dsp:nvSpPr>
        <dsp:cNvPr id="0" name=""/>
        <dsp:cNvSpPr/>
      </dsp:nvSpPr>
      <dsp:spPr>
        <a:xfrm>
          <a:off x="2532103" y="2156583"/>
          <a:ext cx="4814432" cy="2429955"/>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ES" sz="1000" kern="1200" dirty="0">
              <a:solidFill>
                <a:schemeClr val="tx1"/>
              </a:solidFill>
            </a:rPr>
            <a:t>3.1 Representación de la información</a:t>
          </a:r>
          <a:endParaRPr lang="es-MX" sz="1000" kern="1200" dirty="0">
            <a:solidFill>
              <a:schemeClr val="tx1"/>
            </a:solidFill>
          </a:endParaRPr>
        </a:p>
        <a:p>
          <a:pPr marL="0" lvl="0" indent="0" algn="ctr" defTabSz="444500">
            <a:lnSpc>
              <a:spcPct val="90000"/>
            </a:lnSpc>
            <a:spcBef>
              <a:spcPct val="0"/>
            </a:spcBef>
            <a:spcAft>
              <a:spcPct val="35000"/>
            </a:spcAft>
            <a:buNone/>
          </a:pPr>
          <a:r>
            <a:rPr lang="es-MX" sz="1000" kern="1200" dirty="0">
              <a:solidFill>
                <a:schemeClr val="tx1"/>
              </a:solidFill>
            </a:rPr>
            <a:t>3.2 Conversiones.</a:t>
          </a:r>
        </a:p>
        <a:p>
          <a:pPr marL="0" lvl="0" indent="0" algn="ctr" defTabSz="444500">
            <a:lnSpc>
              <a:spcPct val="90000"/>
            </a:lnSpc>
            <a:spcBef>
              <a:spcPct val="0"/>
            </a:spcBef>
            <a:spcAft>
              <a:spcPct val="35000"/>
            </a:spcAft>
            <a:buNone/>
          </a:pPr>
          <a:r>
            <a:rPr lang="es-MX" sz="1000" kern="1200" dirty="0">
              <a:solidFill>
                <a:schemeClr val="tx1"/>
              </a:solidFill>
            </a:rPr>
            <a:t>3.3 Álgebra booleana. </a:t>
          </a:r>
        </a:p>
        <a:p>
          <a:pPr marL="0" lvl="0" indent="0" algn="ctr" defTabSz="444500">
            <a:lnSpc>
              <a:spcPct val="90000"/>
            </a:lnSpc>
            <a:spcBef>
              <a:spcPct val="0"/>
            </a:spcBef>
            <a:spcAft>
              <a:spcPct val="35000"/>
            </a:spcAft>
            <a:buNone/>
          </a:pPr>
          <a:endParaRPr lang="es-MX" sz="1000" kern="1200" dirty="0">
            <a:solidFill>
              <a:schemeClr val="tx1"/>
            </a:solidFill>
          </a:endParaRPr>
        </a:p>
      </dsp:txBody>
      <dsp:txXfrm>
        <a:off x="2650745" y="2275225"/>
        <a:ext cx="4577148" cy="2192671"/>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85E40E-2D36-6B40-B94C-E1D7C50DE4D0}" type="datetimeFigureOut">
              <a:rPr lang="es-ES" smtClean="0"/>
              <a:t>27/09/2018</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‹Nº›</a:t>
            </a:fld>
            <a:endParaRPr lang="es-ES"/>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PORTADA</a:t>
            </a:r>
            <a:r>
              <a:rPr lang="es-ES" baseline="0" dirty="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a:p>
        </p:txBody>
      </p:sp>
    </p:spTree>
    <p:extLst>
      <p:ext uri="{BB962C8B-B14F-4D97-AF65-F5344CB8AC3E}">
        <p14:creationId xmlns:p14="http://schemas.microsoft.com/office/powerpoint/2010/main" val="16569884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31557608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a:p>
        </p:txBody>
      </p:sp>
    </p:spTree>
    <p:extLst>
      <p:ext uri="{BB962C8B-B14F-4D97-AF65-F5344CB8AC3E}">
        <p14:creationId xmlns:p14="http://schemas.microsoft.com/office/powerpoint/2010/main" val="13972865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a:p>
        </p:txBody>
      </p:sp>
    </p:spTree>
    <p:extLst>
      <p:ext uri="{BB962C8B-B14F-4D97-AF65-F5344CB8AC3E}">
        <p14:creationId xmlns:p14="http://schemas.microsoft.com/office/powerpoint/2010/main" val="1033662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a:p>
        </p:txBody>
      </p:sp>
    </p:spTree>
    <p:extLst>
      <p:ext uri="{BB962C8B-B14F-4D97-AF65-F5344CB8AC3E}">
        <p14:creationId xmlns:p14="http://schemas.microsoft.com/office/powerpoint/2010/main" val="19060017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7</a:t>
            </a:fld>
            <a:endParaRPr lang="es-ES"/>
          </a:p>
        </p:txBody>
      </p:sp>
    </p:spTree>
    <p:extLst>
      <p:ext uri="{BB962C8B-B14F-4D97-AF65-F5344CB8AC3E}">
        <p14:creationId xmlns:p14="http://schemas.microsoft.com/office/powerpoint/2010/main" val="2381514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CONTRAPORTADA</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33</a:t>
            </a:fld>
            <a:endParaRPr lang="es-ES"/>
          </a:p>
        </p:txBody>
      </p:sp>
    </p:spTree>
    <p:extLst>
      <p:ext uri="{BB962C8B-B14F-4D97-AF65-F5344CB8AC3E}">
        <p14:creationId xmlns:p14="http://schemas.microsoft.com/office/powerpoint/2010/main" val="20783409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p>
            <a:fld id="{068DA5DE-CB02-F146-B8B0-A4C7E19A4A49}" type="datetimeFigureOut">
              <a:rPr lang="es-ES" smtClean="0"/>
              <a:t>27/09/2018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629643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68DA5DE-CB02-F146-B8B0-A4C7E19A4A49}" type="datetimeFigureOut">
              <a:rPr lang="es-ES" smtClean="0"/>
              <a:t>27/09/2018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757455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68DA5DE-CB02-F146-B8B0-A4C7E19A4A49}" type="datetimeFigureOut">
              <a:rPr lang="es-ES" smtClean="0"/>
              <a:t>27/09/2018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3011291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p>
            <a:fld id="{068DA5DE-CB02-F146-B8B0-A4C7E19A4A49}" type="datetimeFigureOut">
              <a:rPr lang="es-ES" smtClean="0"/>
              <a:t>27/09/2018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1266728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68DA5DE-CB02-F146-B8B0-A4C7E19A4A49}" type="datetimeFigureOut">
              <a:rPr lang="es-ES" smtClean="0"/>
              <a:t>27/09/2018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6878816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068DA5DE-CB02-F146-B8B0-A4C7E19A4A49}" type="datetimeFigureOut">
              <a:rPr lang="es-ES" smtClean="0"/>
              <a:t>27/09/2018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0792863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068DA5DE-CB02-F146-B8B0-A4C7E19A4A49}" type="datetimeFigureOut">
              <a:rPr lang="es-ES" smtClean="0"/>
              <a:t>27/09/2018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6761460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068DA5DE-CB02-F146-B8B0-A4C7E19A4A49}" type="datetimeFigureOut">
              <a:rPr lang="es-ES" smtClean="0"/>
              <a:t>27/09/2018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0309453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068DA5DE-CB02-F146-B8B0-A4C7E19A4A49}" type="datetimeFigureOut">
              <a:rPr lang="es-ES" smtClean="0"/>
              <a:t>27/09/2018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6493396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68DA5DE-CB02-F146-B8B0-A4C7E19A4A49}" type="datetimeFigureOut">
              <a:rPr lang="es-ES" smtClean="0"/>
              <a:t>27/09/2018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5140231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MX"/>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27/09/2018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152129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68DA5DE-CB02-F146-B8B0-A4C7E19A4A49}" type="datetimeFigureOut">
              <a:rPr lang="es-ES" smtClean="0"/>
              <a:t>27/09/2018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2172659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27/09/2018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7903269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68DA5DE-CB02-F146-B8B0-A4C7E19A4A49}" type="datetimeFigureOut">
              <a:rPr lang="es-ES" smtClean="0"/>
              <a:t>27/09/2018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7246098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68DA5DE-CB02-F146-B8B0-A4C7E19A4A49}" type="datetimeFigureOut">
              <a:rPr lang="es-ES" smtClean="0"/>
              <a:t>27/09/2018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126816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068DA5DE-CB02-F146-B8B0-A4C7E19A4A49}" type="datetimeFigureOut">
              <a:rPr lang="es-ES" smtClean="0"/>
              <a:t>27/09/2018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812467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068DA5DE-CB02-F146-B8B0-A4C7E19A4A49}" type="datetimeFigureOut">
              <a:rPr lang="es-ES" smtClean="0"/>
              <a:t>27/09/2018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92201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068DA5DE-CB02-F146-B8B0-A4C7E19A4A49}" type="datetimeFigureOut">
              <a:rPr lang="es-ES" smtClean="0"/>
              <a:t>27/09/2018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8059104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068DA5DE-CB02-F146-B8B0-A4C7E19A4A49}" type="datetimeFigureOut">
              <a:rPr lang="es-ES" smtClean="0"/>
              <a:t>27/09/2018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9660301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68DA5DE-CB02-F146-B8B0-A4C7E19A4A49}" type="datetimeFigureOut">
              <a:rPr lang="es-ES" smtClean="0"/>
              <a:t>27/09/2018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706839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MX"/>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27/09/2018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160636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27/09/2018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502318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68DA5DE-CB02-F146-B8B0-A4C7E19A4A49}" type="datetimeFigureOut">
              <a:rPr lang="es-ES" smtClean="0"/>
              <a:t>27/09/2018</a:t>
            </a:fld>
            <a:endParaRPr lang="es-ES"/>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FDBAE8-0AD5-4C4A-B0F5-4BBC06F38D92}" type="slidenum">
              <a:rPr lang="es-ES" smtClean="0"/>
              <a:t>‹Nº›</a:t>
            </a:fld>
            <a:endParaRPr lang="es-ES"/>
          </a:p>
        </p:txBody>
      </p:sp>
    </p:spTree>
    <p:extLst>
      <p:ext uri="{BB962C8B-B14F-4D97-AF65-F5344CB8AC3E}">
        <p14:creationId xmlns:p14="http://schemas.microsoft.com/office/powerpoint/2010/main" val="5604579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MX"/>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68DA5DE-CB02-F146-B8B0-A4C7E19A4A49}" type="datetimeFigureOut">
              <a:rPr lang="es-ES" smtClean="0"/>
              <a:t>27/09/2018</a:t>
            </a:fld>
            <a:endParaRPr lang="es-ES"/>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FDBAE8-0AD5-4C4A-B0F5-4BBC06F38D92}" type="slidenum">
              <a:rPr lang="es-ES" smtClean="0"/>
              <a:t>‹Nº›</a:t>
            </a:fld>
            <a:endParaRPr lang="es-ES"/>
          </a:p>
        </p:txBody>
      </p:sp>
    </p:spTree>
    <p:extLst>
      <p:ext uri="{BB962C8B-B14F-4D97-AF65-F5344CB8AC3E}">
        <p14:creationId xmlns:p14="http://schemas.microsoft.com/office/powerpoint/2010/main" val="273312967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MX"/>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3.xml"/><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038600" y="4466629"/>
            <a:ext cx="5105400" cy="2186654"/>
          </a:xfrm>
        </p:spPr>
        <p:txBody>
          <a:bodyPr>
            <a:normAutofit/>
          </a:bodyPr>
          <a:lstStyle/>
          <a:p>
            <a:pPr>
              <a:lnSpc>
                <a:spcPct val="110000"/>
              </a:lnSpc>
            </a:pPr>
            <a:r>
              <a:rPr lang="es-ES" sz="3600" b="1" dirty="0">
                <a:latin typeface="Avenir Book"/>
                <a:cs typeface="Avenir Book"/>
              </a:rPr>
              <a:t>Matemáticas Discretas</a:t>
            </a:r>
            <a:br>
              <a:rPr lang="es-ES" sz="1700" dirty="0">
                <a:latin typeface="Avenir Book"/>
                <a:cs typeface="Avenir Book"/>
              </a:rPr>
            </a:br>
            <a:r>
              <a:rPr lang="es-MX" sz="1200" b="1" dirty="0">
                <a:latin typeface="Avenir Book"/>
                <a:cs typeface="Times New Roman" pitchFamily="18" charset="0"/>
              </a:rPr>
              <a:t>Dr. Ricardo Rico Molina</a:t>
            </a:r>
            <a:br>
              <a:rPr lang="es-MX" sz="1600" b="1" dirty="0">
                <a:latin typeface="Avenir Book"/>
                <a:cs typeface="Times New Roman" pitchFamily="18" charset="0"/>
              </a:rPr>
            </a:br>
            <a:r>
              <a:rPr lang="es-MX" sz="1400" b="1" dirty="0">
                <a:latin typeface="Avenir Book"/>
                <a:cs typeface="Times New Roman" pitchFamily="18" charset="0"/>
              </a:rPr>
              <a:t>rricom@uaemex.mx</a:t>
            </a:r>
            <a:endParaRPr lang="es-ES" sz="1400" dirty="0">
              <a:latin typeface="Avenir Book"/>
              <a:cs typeface="Avenir Book"/>
            </a:endParaRPr>
          </a:p>
        </p:txBody>
      </p:sp>
      <p:sp>
        <p:nvSpPr>
          <p:cNvPr id="11" name="Rectángulo 10"/>
          <p:cNvSpPr/>
          <p:nvPr/>
        </p:nvSpPr>
        <p:spPr>
          <a:xfrm>
            <a:off x="3708400"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Rectángulo 12"/>
          <p:cNvSpPr/>
          <p:nvPr/>
        </p:nvSpPr>
        <p:spPr>
          <a:xfrm>
            <a:off x="4025900"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7" name="Imagen 16" descr="Sin títul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0699" y="469900"/>
            <a:ext cx="4081707" cy="787400"/>
          </a:xfrm>
          <a:prstGeom prst="rect">
            <a:avLst/>
          </a:prstGeom>
        </p:spPr>
      </p:pic>
      <p:sp>
        <p:nvSpPr>
          <p:cNvPr id="18" name="Rectángulo 17"/>
          <p:cNvSpPr/>
          <p:nvPr/>
        </p:nvSpPr>
        <p:spPr>
          <a:xfrm>
            <a:off x="5114664" y="780534"/>
            <a:ext cx="3982300" cy="307777"/>
          </a:xfrm>
          <a:prstGeom prst="rect">
            <a:avLst/>
          </a:prstGeom>
        </p:spPr>
        <p:txBody>
          <a:bodyPr wrap="square">
            <a:spAutoFit/>
          </a:bodyPr>
          <a:lstStyle/>
          <a:p>
            <a:r>
              <a:rPr lang="es-ES" sz="1400" dirty="0">
                <a:latin typeface="Avenir Book"/>
                <a:cs typeface="Avenir Book"/>
              </a:rPr>
              <a:t>Centro Universitario UAEM Nezahualcóyotl</a:t>
            </a:r>
          </a:p>
        </p:txBody>
      </p:sp>
      <p:sp>
        <p:nvSpPr>
          <p:cNvPr id="4" name="Rectángulo 3"/>
          <p:cNvSpPr/>
          <p:nvPr/>
        </p:nvSpPr>
        <p:spPr>
          <a:xfrm>
            <a:off x="0" y="0"/>
            <a:ext cx="3809878" cy="6858000"/>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MX" b="1" dirty="0">
                <a:solidFill>
                  <a:schemeClr val="tx1"/>
                </a:solidFill>
                <a:latin typeface="Times New Roman" pitchFamily="18" charset="0"/>
                <a:cs typeface="Times New Roman" pitchFamily="18" charset="0"/>
              </a:rPr>
              <a:t> </a:t>
            </a:r>
            <a:endParaRPr lang="es-ES" dirty="0">
              <a:solidFill>
                <a:schemeClr val="tx1"/>
              </a:solidFill>
            </a:endParaRPr>
          </a:p>
        </p:txBody>
      </p:sp>
      <p:pic>
        <p:nvPicPr>
          <p:cNvPr id="3" name="Imagen 2"/>
          <p:cNvPicPr>
            <a:picLocks noChangeAspect="1"/>
          </p:cNvPicPr>
          <p:nvPr/>
        </p:nvPicPr>
        <p:blipFill>
          <a:blip r:embed="rId4"/>
          <a:stretch>
            <a:fillRect/>
          </a:stretch>
        </p:blipFill>
        <p:spPr>
          <a:xfrm>
            <a:off x="293511" y="5486471"/>
            <a:ext cx="976312" cy="1166812"/>
          </a:xfrm>
          <a:prstGeom prst="rect">
            <a:avLst/>
          </a:prstGeom>
        </p:spPr>
      </p:pic>
    </p:spTree>
    <p:extLst>
      <p:ext uri="{BB962C8B-B14F-4D97-AF65-F5344CB8AC3E}">
        <p14:creationId xmlns:p14="http://schemas.microsoft.com/office/powerpoint/2010/main" val="1181199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7"/>
            <a:ext cx="6602574" cy="642580"/>
          </a:xfrm>
        </p:spPr>
        <p:txBody>
          <a:bodyPr/>
          <a:lstStyle/>
          <a:p>
            <a:r>
              <a:rPr lang="es-ES" dirty="0">
                <a:solidFill>
                  <a:schemeClr val="bg1">
                    <a:lumMod val="95000"/>
                  </a:schemeClr>
                </a:solidFill>
              </a:rPr>
              <a:t>3.1 Representación de la información</a:t>
            </a:r>
            <a:endParaRPr lang="es-MX" dirty="0">
              <a:solidFill>
                <a:schemeClr val="bg1">
                  <a:lumMod val="95000"/>
                </a:schemeClr>
              </a:solidFill>
            </a:endParaRPr>
          </a:p>
        </p:txBody>
      </p:sp>
      <p:sp>
        <p:nvSpPr>
          <p:cNvPr id="3" name="Marcador de contenido 2"/>
          <p:cNvSpPr>
            <a:spLocks noGrp="1"/>
          </p:cNvSpPr>
          <p:nvPr>
            <p:ph idx="1"/>
          </p:nvPr>
        </p:nvSpPr>
        <p:spPr>
          <a:xfrm>
            <a:off x="488690" y="1455576"/>
            <a:ext cx="7886700" cy="3438271"/>
          </a:xfrm>
        </p:spPr>
        <p:txBody>
          <a:bodyPr/>
          <a:lstStyle/>
          <a:p>
            <a:pPr marL="0" indent="0">
              <a:buNone/>
            </a:pPr>
            <a:r>
              <a:rPr lang="es-MX" dirty="0"/>
              <a:t>Compuerta AND</a:t>
            </a:r>
          </a:p>
          <a:p>
            <a:pPr marL="0" indent="0">
              <a:buNone/>
            </a:pPr>
            <a:r>
              <a:rPr lang="es-MX" dirty="0"/>
              <a:t>Una compuerta AND recibe entradas x1 y x2, donde x1 y x2 son bits, y produce una salida denotada por x1 ∧x2, donde</a:t>
            </a:r>
          </a:p>
          <a:p>
            <a:endParaRPr lang="es-MX" dirty="0"/>
          </a:p>
        </p:txBody>
      </p:sp>
      <p:pic>
        <p:nvPicPr>
          <p:cNvPr id="4" name="Imagen 3"/>
          <p:cNvPicPr>
            <a:picLocks noChangeAspect="1"/>
          </p:cNvPicPr>
          <p:nvPr/>
        </p:nvPicPr>
        <p:blipFill>
          <a:blip r:embed="rId2"/>
          <a:stretch>
            <a:fillRect/>
          </a:stretch>
        </p:blipFill>
        <p:spPr>
          <a:xfrm>
            <a:off x="2264835" y="3262095"/>
            <a:ext cx="5842672" cy="1275304"/>
          </a:xfrm>
          <a:prstGeom prst="rect">
            <a:avLst/>
          </a:prstGeom>
        </p:spPr>
      </p:pic>
      <p:pic>
        <p:nvPicPr>
          <p:cNvPr id="5" name="Imagen 4"/>
          <p:cNvPicPr>
            <a:picLocks noChangeAspect="1"/>
          </p:cNvPicPr>
          <p:nvPr/>
        </p:nvPicPr>
        <p:blipFill>
          <a:blip r:embed="rId3"/>
          <a:stretch>
            <a:fillRect/>
          </a:stretch>
        </p:blipFill>
        <p:spPr>
          <a:xfrm>
            <a:off x="2908815" y="4325216"/>
            <a:ext cx="5251942" cy="1219201"/>
          </a:xfrm>
          <a:prstGeom prst="rect">
            <a:avLst/>
          </a:prstGeom>
        </p:spPr>
      </p:pic>
      <p:pic>
        <p:nvPicPr>
          <p:cNvPr id="6" name="Imagen 5"/>
          <p:cNvPicPr>
            <a:picLocks noChangeAspect="1"/>
          </p:cNvPicPr>
          <p:nvPr/>
        </p:nvPicPr>
        <p:blipFill>
          <a:blip r:embed="rId4"/>
          <a:stretch>
            <a:fillRect/>
          </a:stretch>
        </p:blipFill>
        <p:spPr>
          <a:xfrm>
            <a:off x="1" y="3082557"/>
            <a:ext cx="2038085" cy="2054929"/>
          </a:xfrm>
          <a:prstGeom prst="rect">
            <a:avLst/>
          </a:prstGeom>
        </p:spPr>
      </p:pic>
    </p:spTree>
    <p:extLst>
      <p:ext uri="{BB962C8B-B14F-4D97-AF65-F5344CB8AC3E}">
        <p14:creationId xmlns:p14="http://schemas.microsoft.com/office/powerpoint/2010/main" val="15670922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7"/>
            <a:ext cx="6593244" cy="633250"/>
          </a:xfrm>
        </p:spPr>
        <p:txBody>
          <a:bodyPr/>
          <a:lstStyle/>
          <a:p>
            <a:r>
              <a:rPr lang="es-ES" dirty="0">
                <a:solidFill>
                  <a:schemeClr val="bg1">
                    <a:lumMod val="95000"/>
                  </a:schemeClr>
                </a:solidFill>
              </a:rPr>
              <a:t>3.1 Representación de la información</a:t>
            </a:r>
            <a:endParaRPr lang="es-MX" dirty="0">
              <a:solidFill>
                <a:schemeClr val="bg1">
                  <a:lumMod val="95000"/>
                </a:schemeClr>
              </a:solidFill>
            </a:endParaRPr>
          </a:p>
        </p:txBody>
      </p:sp>
      <p:sp>
        <p:nvSpPr>
          <p:cNvPr id="3" name="Marcador de contenido 2"/>
          <p:cNvSpPr>
            <a:spLocks noGrp="1"/>
          </p:cNvSpPr>
          <p:nvPr>
            <p:ph idx="1"/>
          </p:nvPr>
        </p:nvSpPr>
        <p:spPr/>
        <p:txBody>
          <a:bodyPr/>
          <a:lstStyle/>
          <a:p>
            <a:pPr marL="0" indent="0">
              <a:buNone/>
            </a:pPr>
            <a:r>
              <a:rPr lang="es-MX" dirty="0"/>
              <a:t>Compuerta OR</a:t>
            </a:r>
          </a:p>
          <a:p>
            <a:pPr marL="0" indent="0">
              <a:buNone/>
            </a:pPr>
            <a:r>
              <a:rPr lang="es-MX" dirty="0"/>
              <a:t>Una compuerta OR recibe entradas x1 y x2, donde x1 y x2 son bits, y produce una salida denotada por x1 ∨x2, donde</a:t>
            </a:r>
          </a:p>
          <a:p>
            <a:endParaRPr lang="es-MX" dirty="0"/>
          </a:p>
        </p:txBody>
      </p:sp>
      <p:pic>
        <p:nvPicPr>
          <p:cNvPr id="4" name="Imagen 3"/>
          <p:cNvPicPr>
            <a:picLocks noChangeAspect="1"/>
          </p:cNvPicPr>
          <p:nvPr/>
        </p:nvPicPr>
        <p:blipFill>
          <a:blip r:embed="rId2"/>
          <a:stretch>
            <a:fillRect/>
          </a:stretch>
        </p:blipFill>
        <p:spPr>
          <a:xfrm>
            <a:off x="2398627" y="3082528"/>
            <a:ext cx="6137120" cy="1518624"/>
          </a:xfrm>
          <a:prstGeom prst="rect">
            <a:avLst/>
          </a:prstGeom>
        </p:spPr>
      </p:pic>
      <p:pic>
        <p:nvPicPr>
          <p:cNvPr id="5" name="Imagen 4"/>
          <p:cNvPicPr>
            <a:picLocks noChangeAspect="1"/>
          </p:cNvPicPr>
          <p:nvPr/>
        </p:nvPicPr>
        <p:blipFill>
          <a:blip r:embed="rId3"/>
          <a:stretch>
            <a:fillRect/>
          </a:stretch>
        </p:blipFill>
        <p:spPr>
          <a:xfrm>
            <a:off x="2751444" y="4275160"/>
            <a:ext cx="5215913" cy="1316015"/>
          </a:xfrm>
          <a:prstGeom prst="rect">
            <a:avLst/>
          </a:prstGeom>
        </p:spPr>
      </p:pic>
      <p:pic>
        <p:nvPicPr>
          <p:cNvPr id="6" name="Imagen 5"/>
          <p:cNvPicPr>
            <a:picLocks noChangeAspect="1"/>
          </p:cNvPicPr>
          <p:nvPr/>
        </p:nvPicPr>
        <p:blipFill>
          <a:blip r:embed="rId4"/>
          <a:stretch>
            <a:fillRect/>
          </a:stretch>
        </p:blipFill>
        <p:spPr>
          <a:xfrm>
            <a:off x="301360" y="3347457"/>
            <a:ext cx="1978014" cy="1861660"/>
          </a:xfrm>
          <a:prstGeom prst="rect">
            <a:avLst/>
          </a:prstGeom>
        </p:spPr>
      </p:pic>
    </p:spTree>
    <p:extLst>
      <p:ext uri="{BB962C8B-B14F-4D97-AF65-F5344CB8AC3E}">
        <p14:creationId xmlns:p14="http://schemas.microsoft.com/office/powerpoint/2010/main" val="2179659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6"/>
            <a:ext cx="6593244" cy="595927"/>
          </a:xfrm>
        </p:spPr>
        <p:txBody>
          <a:bodyPr>
            <a:normAutofit/>
          </a:bodyPr>
          <a:lstStyle/>
          <a:p>
            <a:r>
              <a:rPr lang="es-ES" dirty="0">
                <a:solidFill>
                  <a:schemeClr val="bg1">
                    <a:lumMod val="95000"/>
                  </a:schemeClr>
                </a:solidFill>
              </a:rPr>
              <a:t>3.1 Representación de la información</a:t>
            </a:r>
            <a:endParaRPr lang="es-MX" dirty="0">
              <a:solidFill>
                <a:schemeClr val="bg1">
                  <a:lumMod val="95000"/>
                </a:schemeClr>
              </a:solidFill>
            </a:endParaRPr>
          </a:p>
        </p:txBody>
      </p:sp>
      <p:sp>
        <p:nvSpPr>
          <p:cNvPr id="3" name="Marcador de contenido 2"/>
          <p:cNvSpPr>
            <a:spLocks noGrp="1"/>
          </p:cNvSpPr>
          <p:nvPr>
            <p:ph idx="1"/>
          </p:nvPr>
        </p:nvSpPr>
        <p:spPr>
          <a:xfrm>
            <a:off x="628650" y="1538473"/>
            <a:ext cx="7886700" cy="4351338"/>
          </a:xfrm>
        </p:spPr>
        <p:txBody>
          <a:bodyPr/>
          <a:lstStyle/>
          <a:p>
            <a:pPr marL="0" indent="0">
              <a:buNone/>
            </a:pPr>
            <a:r>
              <a:rPr lang="es-MX" dirty="0"/>
              <a:t>Compuerta </a:t>
            </a:r>
            <a:r>
              <a:rPr lang="es-MX" dirty="0" err="1"/>
              <a:t>Not</a:t>
            </a:r>
            <a:endParaRPr lang="es-MX" dirty="0"/>
          </a:p>
          <a:p>
            <a:pPr marL="0" indent="0">
              <a:buNone/>
            </a:pPr>
            <a:r>
              <a:rPr lang="es-MX" dirty="0"/>
              <a:t>Una compuerta NOT (o inversor) recibe una entrada x, donde x es un bit, y produce una salida denotada por x, donde</a:t>
            </a:r>
          </a:p>
        </p:txBody>
      </p:sp>
      <p:pic>
        <p:nvPicPr>
          <p:cNvPr id="4" name="Imagen 3"/>
          <p:cNvPicPr>
            <a:picLocks noChangeAspect="1"/>
          </p:cNvPicPr>
          <p:nvPr/>
        </p:nvPicPr>
        <p:blipFill>
          <a:blip r:embed="rId2"/>
          <a:stretch>
            <a:fillRect/>
          </a:stretch>
        </p:blipFill>
        <p:spPr>
          <a:xfrm>
            <a:off x="2222356" y="2918295"/>
            <a:ext cx="4699289" cy="1591695"/>
          </a:xfrm>
          <a:prstGeom prst="rect">
            <a:avLst/>
          </a:prstGeom>
        </p:spPr>
      </p:pic>
      <p:pic>
        <p:nvPicPr>
          <p:cNvPr id="5" name="Imagen 4"/>
          <p:cNvPicPr>
            <a:picLocks noChangeAspect="1"/>
          </p:cNvPicPr>
          <p:nvPr/>
        </p:nvPicPr>
        <p:blipFill>
          <a:blip r:embed="rId3"/>
          <a:stretch>
            <a:fillRect/>
          </a:stretch>
        </p:blipFill>
        <p:spPr>
          <a:xfrm>
            <a:off x="3011435" y="4506580"/>
            <a:ext cx="3910209" cy="986804"/>
          </a:xfrm>
          <a:prstGeom prst="rect">
            <a:avLst/>
          </a:prstGeom>
        </p:spPr>
      </p:pic>
      <p:pic>
        <p:nvPicPr>
          <p:cNvPr id="6" name="Imagen 5"/>
          <p:cNvPicPr>
            <a:picLocks noChangeAspect="1"/>
          </p:cNvPicPr>
          <p:nvPr/>
        </p:nvPicPr>
        <p:blipFill>
          <a:blip r:embed="rId4"/>
          <a:stretch>
            <a:fillRect/>
          </a:stretch>
        </p:blipFill>
        <p:spPr>
          <a:xfrm>
            <a:off x="519245" y="3109023"/>
            <a:ext cx="1207955" cy="2052455"/>
          </a:xfrm>
          <a:prstGeom prst="rect">
            <a:avLst/>
          </a:prstGeom>
        </p:spPr>
      </p:pic>
    </p:spTree>
    <p:extLst>
      <p:ext uri="{BB962C8B-B14F-4D97-AF65-F5344CB8AC3E}">
        <p14:creationId xmlns:p14="http://schemas.microsoft.com/office/powerpoint/2010/main" val="34785731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5444068" y="1805532"/>
            <a:ext cx="3474869" cy="3593668"/>
          </a:xfrm>
          <a:prstGeom prst="rect">
            <a:avLst/>
          </a:prstGeom>
        </p:spPr>
      </p:pic>
      <p:sp>
        <p:nvSpPr>
          <p:cNvPr id="2" name="Título 1"/>
          <p:cNvSpPr>
            <a:spLocks noGrp="1"/>
          </p:cNvSpPr>
          <p:nvPr>
            <p:ph type="title"/>
          </p:nvPr>
        </p:nvSpPr>
        <p:spPr>
          <a:xfrm>
            <a:off x="628650" y="1138335"/>
            <a:ext cx="7886700" cy="2780523"/>
          </a:xfrm>
        </p:spPr>
        <p:txBody>
          <a:bodyPr>
            <a:normAutofit/>
          </a:bodyPr>
          <a:lstStyle/>
          <a:p>
            <a:r>
              <a:rPr lang="es-MX" dirty="0"/>
              <a:t>Encuentre la tabla lógica</a:t>
            </a:r>
            <a:br>
              <a:rPr lang="es-MX" dirty="0"/>
            </a:br>
            <a:br>
              <a:rPr lang="es-MX" dirty="0"/>
            </a:br>
            <a:r>
              <a:rPr lang="es-MX" dirty="0"/>
              <a:t>Y=¬[(X</a:t>
            </a:r>
            <a:r>
              <a:rPr lang="es-MX" baseline="-25000" dirty="0"/>
              <a:t>1</a:t>
            </a:r>
            <a:r>
              <a:rPr lang="es-MX" dirty="0"/>
              <a:t>X</a:t>
            </a:r>
            <a:r>
              <a:rPr lang="es-MX" baseline="-25000" dirty="0"/>
              <a:t>2</a:t>
            </a:r>
            <a:r>
              <a:rPr lang="es-MX" dirty="0"/>
              <a:t>)+X</a:t>
            </a:r>
            <a:r>
              <a:rPr lang="es-MX" baseline="-25000" dirty="0"/>
              <a:t>3</a:t>
            </a:r>
            <a:r>
              <a:rPr lang="es-MX" dirty="0"/>
              <a:t>]</a:t>
            </a:r>
          </a:p>
        </p:txBody>
      </p:sp>
      <p:pic>
        <p:nvPicPr>
          <p:cNvPr id="4" name="Imagen 3"/>
          <p:cNvPicPr>
            <a:picLocks noChangeAspect="1"/>
          </p:cNvPicPr>
          <p:nvPr/>
        </p:nvPicPr>
        <p:blipFill>
          <a:blip r:embed="rId3"/>
          <a:stretch>
            <a:fillRect/>
          </a:stretch>
        </p:blipFill>
        <p:spPr>
          <a:xfrm>
            <a:off x="841725" y="4834268"/>
            <a:ext cx="4389269" cy="1283096"/>
          </a:xfrm>
          <a:prstGeom prst="rect">
            <a:avLst/>
          </a:prstGeom>
        </p:spPr>
      </p:pic>
      <p:sp>
        <p:nvSpPr>
          <p:cNvPr id="6" name="Título 1">
            <a:extLst>
              <a:ext uri="{FF2B5EF4-FFF2-40B4-BE49-F238E27FC236}">
                <a16:creationId xmlns:a16="http://schemas.microsoft.com/office/drawing/2014/main" id="{E9600F0E-D641-4E80-BDA6-F2E136332AF6}"/>
              </a:ext>
            </a:extLst>
          </p:cNvPr>
          <p:cNvSpPr txBox="1">
            <a:spLocks/>
          </p:cNvSpPr>
          <p:nvPr/>
        </p:nvSpPr>
        <p:spPr>
          <a:xfrm>
            <a:off x="628650" y="365126"/>
            <a:ext cx="6593244" cy="595927"/>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s-ES" dirty="0">
                <a:solidFill>
                  <a:schemeClr val="bg1">
                    <a:lumMod val="95000"/>
                  </a:schemeClr>
                </a:solidFill>
              </a:rPr>
              <a:t>3.2 Conversiones.</a:t>
            </a:r>
            <a:endParaRPr lang="es-MX" dirty="0">
              <a:solidFill>
                <a:schemeClr val="bg1">
                  <a:lumMod val="95000"/>
                </a:schemeClr>
              </a:solidFill>
            </a:endParaRPr>
          </a:p>
        </p:txBody>
      </p:sp>
    </p:spTree>
    <p:extLst>
      <p:ext uri="{BB962C8B-B14F-4D97-AF65-F5344CB8AC3E}">
        <p14:creationId xmlns:p14="http://schemas.microsoft.com/office/powerpoint/2010/main" val="2504220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7"/>
            <a:ext cx="6621236" cy="614588"/>
          </a:xfrm>
        </p:spPr>
        <p:txBody>
          <a:bodyPr>
            <a:normAutofit fontScale="90000"/>
          </a:bodyPr>
          <a:lstStyle/>
          <a:p>
            <a:r>
              <a:rPr lang="es-ES" dirty="0">
                <a:solidFill>
                  <a:schemeClr val="bg1">
                    <a:lumMod val="95000"/>
                  </a:schemeClr>
                </a:solidFill>
              </a:rPr>
              <a:t>3.2 Conversiones.</a:t>
            </a:r>
            <a:br>
              <a:rPr lang="es-MX" dirty="0">
                <a:solidFill>
                  <a:schemeClr val="bg1">
                    <a:lumMod val="95000"/>
                  </a:schemeClr>
                </a:solidFill>
              </a:rPr>
            </a:br>
            <a:endParaRPr lang="es-MX" dirty="0">
              <a:solidFill>
                <a:schemeClr val="bg1">
                  <a:lumMod val="95000"/>
                </a:schemeClr>
              </a:solidFill>
            </a:endParaRPr>
          </a:p>
        </p:txBody>
      </p:sp>
      <p:sp>
        <p:nvSpPr>
          <p:cNvPr id="3" name="Marcador de contenido 2"/>
          <p:cNvSpPr>
            <a:spLocks noGrp="1"/>
          </p:cNvSpPr>
          <p:nvPr>
            <p:ph idx="1"/>
          </p:nvPr>
        </p:nvSpPr>
        <p:spPr>
          <a:xfrm>
            <a:off x="628650" y="1390261"/>
            <a:ext cx="7886700" cy="5102612"/>
          </a:xfrm>
        </p:spPr>
        <p:txBody>
          <a:bodyPr>
            <a:normAutofit/>
          </a:bodyPr>
          <a:lstStyle/>
          <a:p>
            <a:pPr marL="0" indent="0">
              <a:buNone/>
            </a:pPr>
            <a:r>
              <a:rPr lang="es-MX" dirty="0"/>
              <a:t>Ejercicio</a:t>
            </a:r>
          </a:p>
          <a:p>
            <a:pPr marL="0" indent="0">
              <a:buNone/>
            </a:pPr>
            <a:r>
              <a:rPr lang="es-MX" dirty="0"/>
              <a:t>Convierta las siguientes expresiones a su  representación en tabla de verdad:</a:t>
            </a:r>
          </a:p>
          <a:p>
            <a:pPr marL="0" indent="0">
              <a:buNone/>
            </a:pPr>
            <a:endParaRPr lang="es-MX" dirty="0"/>
          </a:p>
          <a:p>
            <a:pPr marL="0" indent="0">
              <a:buNone/>
            </a:pPr>
            <a:r>
              <a:rPr lang="es-MX" dirty="0"/>
              <a:t>C</a:t>
            </a:r>
            <a:r>
              <a:rPr lang="es-MX" baseline="-25000" dirty="0"/>
              <a:t>1</a:t>
            </a:r>
            <a:r>
              <a:rPr lang="es-MX" dirty="0"/>
              <a:t>=¬[(X</a:t>
            </a:r>
            <a:r>
              <a:rPr lang="es-MX" baseline="-25000" dirty="0"/>
              <a:t>1</a:t>
            </a:r>
            <a:r>
              <a:rPr lang="es-MX" dirty="0"/>
              <a:t>X</a:t>
            </a:r>
            <a:r>
              <a:rPr lang="es-MX" baseline="-25000" dirty="0"/>
              <a:t>2</a:t>
            </a:r>
            <a:r>
              <a:rPr lang="es-MX" dirty="0"/>
              <a:t>)]</a:t>
            </a:r>
          </a:p>
          <a:p>
            <a:pPr marL="0" indent="0">
              <a:buNone/>
            </a:pPr>
            <a:endParaRPr lang="es-MX" dirty="0"/>
          </a:p>
          <a:p>
            <a:pPr marL="0" indent="0">
              <a:buNone/>
            </a:pPr>
            <a:endParaRPr lang="es-MX" dirty="0"/>
          </a:p>
          <a:p>
            <a:pPr marL="0" indent="0">
              <a:buNone/>
            </a:pPr>
            <a:r>
              <a:rPr lang="es-MX" dirty="0"/>
              <a:t>C</a:t>
            </a:r>
            <a:r>
              <a:rPr lang="es-MX" baseline="-25000" dirty="0"/>
              <a:t>2</a:t>
            </a:r>
            <a:r>
              <a:rPr lang="es-MX" dirty="0"/>
              <a:t>=¬X</a:t>
            </a:r>
            <a:r>
              <a:rPr lang="es-MX" baseline="-25000" dirty="0"/>
              <a:t>3 </a:t>
            </a:r>
            <a:r>
              <a:rPr lang="es-MX" dirty="0"/>
              <a:t>+X</a:t>
            </a:r>
            <a:r>
              <a:rPr lang="es-MX" baseline="-25000" dirty="0"/>
              <a:t>4</a:t>
            </a:r>
            <a:endParaRPr lang="es-MX" dirty="0"/>
          </a:p>
          <a:p>
            <a:pPr marL="0" indent="0">
              <a:buNone/>
            </a:pPr>
            <a:endParaRPr lang="es-MX" dirty="0"/>
          </a:p>
          <a:p>
            <a:pPr marL="0" indent="0">
              <a:buNone/>
            </a:pPr>
            <a:endParaRPr lang="es-MX" dirty="0"/>
          </a:p>
          <a:p>
            <a:pPr marL="0" indent="0">
              <a:buNone/>
            </a:pPr>
            <a:endParaRPr lang="es-MX" dirty="0"/>
          </a:p>
          <a:p>
            <a:pPr marL="0" indent="0">
              <a:buNone/>
            </a:pPr>
            <a:r>
              <a:rPr lang="es-MX" dirty="0"/>
              <a:t>Y</a:t>
            </a:r>
            <a:r>
              <a:rPr lang="es-MX" baseline="-25000" dirty="0"/>
              <a:t>3</a:t>
            </a:r>
            <a:r>
              <a:rPr lang="es-MX" dirty="0"/>
              <a:t>=¬[(X</a:t>
            </a:r>
            <a:r>
              <a:rPr lang="es-MX" baseline="-25000" dirty="0"/>
              <a:t>5</a:t>
            </a:r>
            <a:r>
              <a:rPr lang="es-MX" dirty="0"/>
              <a:t>X</a:t>
            </a:r>
            <a:r>
              <a:rPr lang="es-MX" baseline="-25000" dirty="0"/>
              <a:t>6</a:t>
            </a:r>
            <a:r>
              <a:rPr lang="es-MX" dirty="0"/>
              <a:t>)+X</a:t>
            </a:r>
            <a:r>
              <a:rPr lang="es-MX" baseline="-25000" dirty="0"/>
              <a:t>5</a:t>
            </a:r>
            <a:r>
              <a:rPr lang="es-MX" dirty="0"/>
              <a:t>]</a:t>
            </a:r>
          </a:p>
        </p:txBody>
      </p:sp>
      <p:pic>
        <p:nvPicPr>
          <p:cNvPr id="4" name="Imagen 3"/>
          <p:cNvPicPr>
            <a:picLocks noChangeAspect="1"/>
          </p:cNvPicPr>
          <p:nvPr/>
        </p:nvPicPr>
        <p:blipFill rotWithShape="1">
          <a:blip r:embed="rId2"/>
          <a:srcRect r="17004"/>
          <a:stretch/>
        </p:blipFill>
        <p:spPr>
          <a:xfrm>
            <a:off x="2551245" y="2327976"/>
            <a:ext cx="4535355" cy="4048157"/>
          </a:xfrm>
          <a:prstGeom prst="rect">
            <a:avLst/>
          </a:prstGeom>
        </p:spPr>
      </p:pic>
    </p:spTree>
    <p:extLst>
      <p:ext uri="{BB962C8B-B14F-4D97-AF65-F5344CB8AC3E}">
        <p14:creationId xmlns:p14="http://schemas.microsoft.com/office/powerpoint/2010/main" val="23812459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7"/>
            <a:ext cx="6639897" cy="614588"/>
          </a:xfrm>
        </p:spPr>
        <p:txBody>
          <a:bodyPr/>
          <a:lstStyle/>
          <a:p>
            <a:r>
              <a:rPr lang="es-MX" dirty="0">
                <a:solidFill>
                  <a:schemeClr val="bg1">
                    <a:lumMod val="95000"/>
                  </a:schemeClr>
                </a:solidFill>
              </a:rPr>
              <a:t>3.2 Conversiones</a:t>
            </a:r>
          </a:p>
        </p:txBody>
      </p:sp>
      <p:sp>
        <p:nvSpPr>
          <p:cNvPr id="3" name="Marcador de contenido 2"/>
          <p:cNvSpPr>
            <a:spLocks noGrp="1"/>
          </p:cNvSpPr>
          <p:nvPr>
            <p:ph idx="1"/>
          </p:nvPr>
        </p:nvSpPr>
        <p:spPr>
          <a:xfrm>
            <a:off x="628650" y="1451829"/>
            <a:ext cx="7886700" cy="4351338"/>
          </a:xfrm>
        </p:spPr>
        <p:txBody>
          <a:bodyPr/>
          <a:lstStyle/>
          <a:p>
            <a:pPr marL="0" indent="0">
              <a:buNone/>
            </a:pPr>
            <a:r>
              <a:rPr lang="es-ES" dirty="0"/>
              <a:t>Ejercicio 1</a:t>
            </a:r>
          </a:p>
          <a:p>
            <a:pPr marL="0" indent="0">
              <a:buNone/>
            </a:pPr>
            <a:r>
              <a:rPr lang="es-ES" dirty="0"/>
              <a:t>Demuestre que los circuitos combinatorios de los ejercicios son equivalentes, mediante conversiones atabla de verdad. </a:t>
            </a:r>
            <a:endParaRPr lang="es-MX" dirty="0"/>
          </a:p>
        </p:txBody>
      </p:sp>
      <p:pic>
        <p:nvPicPr>
          <p:cNvPr id="4" name="Imagen 3"/>
          <p:cNvPicPr>
            <a:picLocks noChangeAspect="1"/>
          </p:cNvPicPr>
          <p:nvPr/>
        </p:nvPicPr>
        <p:blipFill>
          <a:blip r:embed="rId2"/>
          <a:stretch>
            <a:fillRect/>
          </a:stretch>
        </p:blipFill>
        <p:spPr>
          <a:xfrm>
            <a:off x="2702767" y="2823628"/>
            <a:ext cx="5003800" cy="3579873"/>
          </a:xfrm>
          <a:prstGeom prst="rect">
            <a:avLst/>
          </a:prstGeom>
        </p:spPr>
      </p:pic>
    </p:spTree>
    <p:extLst>
      <p:ext uri="{BB962C8B-B14F-4D97-AF65-F5344CB8AC3E}">
        <p14:creationId xmlns:p14="http://schemas.microsoft.com/office/powerpoint/2010/main" val="34365948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7"/>
            <a:ext cx="6639897" cy="614588"/>
          </a:xfrm>
        </p:spPr>
        <p:txBody>
          <a:bodyPr/>
          <a:lstStyle/>
          <a:p>
            <a:r>
              <a:rPr lang="es-MX" dirty="0">
                <a:solidFill>
                  <a:schemeClr val="bg1">
                    <a:lumMod val="95000"/>
                  </a:schemeClr>
                </a:solidFill>
              </a:rPr>
              <a:t>3.2 Conversiones</a:t>
            </a:r>
            <a:endParaRPr lang="es-MX" dirty="0"/>
          </a:p>
        </p:txBody>
      </p:sp>
      <p:sp>
        <p:nvSpPr>
          <p:cNvPr id="3" name="Marcador de contenido 2"/>
          <p:cNvSpPr>
            <a:spLocks noGrp="1"/>
          </p:cNvSpPr>
          <p:nvPr>
            <p:ph idx="1"/>
          </p:nvPr>
        </p:nvSpPr>
        <p:spPr>
          <a:xfrm>
            <a:off x="628650" y="1263958"/>
            <a:ext cx="7886700" cy="4913005"/>
          </a:xfrm>
        </p:spPr>
        <p:txBody>
          <a:bodyPr/>
          <a:lstStyle/>
          <a:p>
            <a:pPr marL="0" indent="0">
              <a:buNone/>
            </a:pPr>
            <a:r>
              <a:rPr lang="es-ES" dirty="0"/>
              <a:t>Ejercicio 2</a:t>
            </a:r>
          </a:p>
          <a:p>
            <a:pPr marL="0" indent="0">
              <a:buNone/>
            </a:pPr>
            <a:r>
              <a:rPr lang="es-ES" dirty="0"/>
              <a:t>Demuestre que los circuitos combinatorios de los ejercicios son equivalentes, mediante conversiones atabla de verdad. </a:t>
            </a:r>
            <a:endParaRPr lang="es-MX" dirty="0"/>
          </a:p>
          <a:p>
            <a:endParaRPr lang="es-MX" dirty="0"/>
          </a:p>
        </p:txBody>
      </p:sp>
      <p:pic>
        <p:nvPicPr>
          <p:cNvPr id="5" name="Imagen 4"/>
          <p:cNvPicPr>
            <a:picLocks noChangeAspect="1"/>
          </p:cNvPicPr>
          <p:nvPr/>
        </p:nvPicPr>
        <p:blipFill>
          <a:blip r:embed="rId2"/>
          <a:stretch>
            <a:fillRect/>
          </a:stretch>
        </p:blipFill>
        <p:spPr>
          <a:xfrm>
            <a:off x="2321984" y="2125266"/>
            <a:ext cx="4500033" cy="3468776"/>
          </a:xfrm>
          <a:prstGeom prst="rect">
            <a:avLst/>
          </a:prstGeom>
        </p:spPr>
      </p:pic>
    </p:spTree>
    <p:extLst>
      <p:ext uri="{BB962C8B-B14F-4D97-AF65-F5344CB8AC3E}">
        <p14:creationId xmlns:p14="http://schemas.microsoft.com/office/powerpoint/2010/main" val="31787773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6"/>
            <a:ext cx="6611905" cy="623919"/>
          </a:xfrm>
        </p:spPr>
        <p:txBody>
          <a:bodyPr/>
          <a:lstStyle/>
          <a:p>
            <a:r>
              <a:rPr lang="es-MX" dirty="0">
                <a:solidFill>
                  <a:schemeClr val="bg1">
                    <a:lumMod val="95000"/>
                  </a:schemeClr>
                </a:solidFill>
              </a:rPr>
              <a:t>3.2 Conversiones</a:t>
            </a:r>
            <a:endParaRPr lang="es-MX" dirty="0"/>
          </a:p>
        </p:txBody>
      </p:sp>
      <p:sp>
        <p:nvSpPr>
          <p:cNvPr id="3" name="Marcador de contenido 2"/>
          <p:cNvSpPr>
            <a:spLocks noGrp="1"/>
          </p:cNvSpPr>
          <p:nvPr>
            <p:ph idx="1"/>
          </p:nvPr>
        </p:nvSpPr>
        <p:spPr/>
        <p:txBody>
          <a:bodyPr/>
          <a:lstStyle/>
          <a:p>
            <a:pPr marL="0" indent="0">
              <a:buNone/>
            </a:pPr>
            <a:r>
              <a:rPr lang="es-ES" dirty="0"/>
              <a:t>Ejercicio 3</a:t>
            </a:r>
          </a:p>
          <a:p>
            <a:pPr marL="0" indent="0">
              <a:buNone/>
            </a:pPr>
            <a:r>
              <a:rPr lang="es-ES" dirty="0"/>
              <a:t>Demuestre que los circuitos combinatorios de los ejercicios son equivalentes, mediante conversiones atabla de verdad. </a:t>
            </a:r>
            <a:endParaRPr lang="es-MX" dirty="0"/>
          </a:p>
          <a:p>
            <a:endParaRPr lang="es-MX" dirty="0"/>
          </a:p>
        </p:txBody>
      </p:sp>
      <p:pic>
        <p:nvPicPr>
          <p:cNvPr id="4" name="Imagen 3"/>
          <p:cNvPicPr>
            <a:picLocks noChangeAspect="1"/>
          </p:cNvPicPr>
          <p:nvPr/>
        </p:nvPicPr>
        <p:blipFill>
          <a:blip r:embed="rId2"/>
          <a:stretch>
            <a:fillRect/>
          </a:stretch>
        </p:blipFill>
        <p:spPr>
          <a:xfrm>
            <a:off x="2485568" y="2875623"/>
            <a:ext cx="5670502" cy="3617251"/>
          </a:xfrm>
          <a:prstGeom prst="rect">
            <a:avLst/>
          </a:prstGeom>
        </p:spPr>
      </p:pic>
    </p:spTree>
    <p:extLst>
      <p:ext uri="{BB962C8B-B14F-4D97-AF65-F5344CB8AC3E}">
        <p14:creationId xmlns:p14="http://schemas.microsoft.com/office/powerpoint/2010/main" val="28943284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6"/>
            <a:ext cx="6611905" cy="623919"/>
          </a:xfrm>
        </p:spPr>
        <p:txBody>
          <a:bodyPr/>
          <a:lstStyle/>
          <a:p>
            <a:r>
              <a:rPr lang="es-MX" dirty="0">
                <a:solidFill>
                  <a:schemeClr val="bg1">
                    <a:lumMod val="95000"/>
                  </a:schemeClr>
                </a:solidFill>
              </a:rPr>
              <a:t>3.2 Conversiones</a:t>
            </a:r>
            <a:endParaRPr lang="es-MX" dirty="0"/>
          </a:p>
        </p:txBody>
      </p:sp>
      <p:sp>
        <p:nvSpPr>
          <p:cNvPr id="3" name="Marcador de contenido 2"/>
          <p:cNvSpPr>
            <a:spLocks noGrp="1"/>
          </p:cNvSpPr>
          <p:nvPr>
            <p:ph idx="1"/>
          </p:nvPr>
        </p:nvSpPr>
        <p:spPr/>
        <p:txBody>
          <a:bodyPr/>
          <a:lstStyle/>
          <a:p>
            <a:pPr marL="0" indent="0">
              <a:buNone/>
            </a:pPr>
            <a:r>
              <a:rPr lang="es-ES" dirty="0"/>
              <a:t>Ejercicio 5</a:t>
            </a:r>
          </a:p>
          <a:p>
            <a:pPr marL="0" indent="0">
              <a:buNone/>
            </a:pPr>
            <a:r>
              <a:rPr lang="es-ES" dirty="0"/>
              <a:t>Demuestre que los circuitos combinatorios de los ejercicios son equivalentes, mediante conversiones atabla de verdad. </a:t>
            </a:r>
            <a:endParaRPr lang="es-MX" dirty="0"/>
          </a:p>
          <a:p>
            <a:endParaRPr lang="es-MX" dirty="0"/>
          </a:p>
        </p:txBody>
      </p:sp>
      <p:pic>
        <p:nvPicPr>
          <p:cNvPr id="4" name="Imagen 3"/>
          <p:cNvPicPr>
            <a:picLocks noChangeAspect="1"/>
          </p:cNvPicPr>
          <p:nvPr/>
        </p:nvPicPr>
        <p:blipFill>
          <a:blip r:embed="rId2"/>
          <a:stretch>
            <a:fillRect/>
          </a:stretch>
        </p:blipFill>
        <p:spPr>
          <a:xfrm>
            <a:off x="2153840" y="3019425"/>
            <a:ext cx="4836319" cy="3157538"/>
          </a:xfrm>
          <a:prstGeom prst="rect">
            <a:avLst/>
          </a:prstGeom>
        </p:spPr>
      </p:pic>
    </p:spTree>
    <p:extLst>
      <p:ext uri="{BB962C8B-B14F-4D97-AF65-F5344CB8AC3E}">
        <p14:creationId xmlns:p14="http://schemas.microsoft.com/office/powerpoint/2010/main" val="17857170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7"/>
            <a:ext cx="6611905" cy="633250"/>
          </a:xfrm>
        </p:spPr>
        <p:txBody>
          <a:bodyPr/>
          <a:lstStyle/>
          <a:p>
            <a:r>
              <a:rPr lang="es-MX" dirty="0">
                <a:solidFill>
                  <a:schemeClr val="bg1">
                    <a:lumMod val="95000"/>
                  </a:schemeClr>
                </a:solidFill>
              </a:rPr>
              <a:t>3.3 Algebra de Boole</a:t>
            </a:r>
          </a:p>
        </p:txBody>
      </p:sp>
      <p:sp>
        <p:nvSpPr>
          <p:cNvPr id="3" name="Marcador de contenido 2"/>
          <p:cNvSpPr>
            <a:spLocks noGrp="1"/>
          </p:cNvSpPr>
          <p:nvPr>
            <p:ph idx="1"/>
          </p:nvPr>
        </p:nvSpPr>
        <p:spPr/>
        <p:txBody>
          <a:bodyPr/>
          <a:lstStyle/>
          <a:p>
            <a:pPr marL="0" indent="0">
              <a:buNone/>
            </a:pPr>
            <a:r>
              <a:rPr lang="es-MX" dirty="0"/>
              <a:t>Es toda clase o conjunto de elementos que pueden tomar dos valores diferenciados, Dichos valores  son 0 y 1, y que están relacionados por dos operaciones binarias denominadas suma (+) y producto (.) (la operación producto se indica en general simplemente mediante la ausencia de símbolo entre dos variables) lógicos.  </a:t>
            </a:r>
          </a:p>
        </p:txBody>
      </p:sp>
      <p:pic>
        <p:nvPicPr>
          <p:cNvPr id="1026" name="Picture 2" descr="Resultado de imagen para binario gif">
            <a:extLst>
              <a:ext uri="{FF2B5EF4-FFF2-40B4-BE49-F238E27FC236}">
                <a16:creationId xmlns:a16="http://schemas.microsoft.com/office/drawing/2014/main" id="{001CCFAF-08B3-48AF-851D-236B76A0482A}"/>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334003" y="3900196"/>
            <a:ext cx="2774300" cy="2080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9684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5008221" y="-3161691"/>
            <a:ext cx="1012190" cy="7266989"/>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434313" y="-468607"/>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Directorio</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ángulo 7">
            <a:extLst>
              <a:ext uri="{FF2B5EF4-FFF2-40B4-BE49-F238E27FC236}">
                <a16:creationId xmlns:a16="http://schemas.microsoft.com/office/drawing/2014/main" id="{AB52817D-8EAA-4887-BD39-1B24FD3B5731}"/>
              </a:ext>
            </a:extLst>
          </p:cNvPr>
          <p:cNvSpPr/>
          <p:nvPr/>
        </p:nvSpPr>
        <p:spPr>
          <a:xfrm>
            <a:off x="1509925" y="1049719"/>
            <a:ext cx="7562676" cy="5269648"/>
          </a:xfrm>
          <a:prstGeom prst="rect">
            <a:avLst/>
          </a:prstGeom>
        </p:spPr>
        <p:txBody>
          <a:bodyPr wrap="square">
            <a:spAutoFit/>
          </a:bodyPr>
          <a:lstStyle/>
          <a:p>
            <a:pPr algn="ctr">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Rector</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MX" sz="1050" dirty="0">
                <a:latin typeface="Arial" panose="020B0604020202020204" pitchFamily="34" charset="0"/>
                <a:ea typeface="Calibri" panose="020F0502020204030204" pitchFamily="34" charset="0"/>
                <a:cs typeface="Times New Roman" panose="02020603050405020304" pitchFamily="18" charset="0"/>
              </a:rPr>
              <a:t>                        Doctor en Educación </a:t>
            </a:r>
            <a:r>
              <a:rPr lang="es-MX" sz="1050" b="1" dirty="0">
                <a:latin typeface="Arial" panose="020B0604020202020204" pitchFamily="34" charset="0"/>
                <a:ea typeface="Calibri" panose="020F0502020204030204" pitchFamily="34" charset="0"/>
                <a:cs typeface="Times New Roman" panose="02020603050405020304" pitchFamily="18" charset="0"/>
              </a:rPr>
              <a:t> Alfredo Barrera Baca 		</a:t>
            </a:r>
            <a:r>
              <a:rPr lang="es-MX" sz="1050" dirty="0">
                <a:latin typeface="Arial" panose="020B0604020202020204" pitchFamily="34" charset="0"/>
                <a:ea typeface="Calibri" panose="020F0502020204030204" pitchFamily="34" charset="0"/>
                <a:cs typeface="Times New Roman" panose="02020603050405020304" pitchFamily="18" charset="0"/>
              </a:rPr>
              <a:t> </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dirty="0">
                <a:latin typeface="Arial" panose="020B0604020202020204" pitchFamily="34" charset="0"/>
                <a:ea typeface="Calibri" panose="020F0502020204030204" pitchFamily="34" charset="0"/>
                <a:cs typeface="Times New Roman" panose="02020603050405020304" pitchFamily="18" charset="0"/>
              </a:rPr>
              <a:t> </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dirty="0">
                <a:latin typeface="Arial" panose="020B0604020202020204" pitchFamily="34" charset="0"/>
                <a:ea typeface="Calibri" panose="020F0502020204030204" pitchFamily="34" charset="0"/>
                <a:cs typeface="Times New Roman" panose="02020603050405020304" pitchFamily="18" charset="0"/>
              </a:rPr>
              <a:t>Maestra en Salud Pública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María Estela Delgado Maya 		</a:t>
            </a:r>
            <a:r>
              <a:rPr lang="es-MX" sz="1050" dirty="0">
                <a:latin typeface="Arial" panose="020B0604020202020204" pitchFamily="34" charset="0"/>
                <a:ea typeface="Calibri" panose="020F0502020204030204" pitchFamily="34" charset="0"/>
                <a:cs typeface="Times New Roman" panose="02020603050405020304" pitchFamily="18" charset="0"/>
              </a:rPr>
              <a:t>Secretaria de Docencia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Doctor en Ciencias e Ingeniería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Carlos Eduardo Barrera Díaz		</a:t>
            </a:r>
            <a:r>
              <a:rPr lang="es-MX" sz="1050" dirty="0">
                <a:latin typeface="Arial" panose="020B0604020202020204" pitchFamily="34" charset="0"/>
                <a:ea typeface="Calibri" panose="020F0502020204030204" pitchFamily="34" charset="0"/>
                <a:cs typeface="Times New Roman" panose="02020603050405020304" pitchFamily="18" charset="0"/>
              </a:rPr>
              <a:t>Secretario de Investigación y Estudios Avanzados</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Doctor en Ciencias Sociales</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Luis Raúl Ortiz Ramírez 		</a:t>
            </a:r>
            <a:r>
              <a:rPr lang="es-MX" sz="1050" dirty="0">
                <a:latin typeface="Arial" panose="020B0604020202020204" pitchFamily="34" charset="0"/>
                <a:ea typeface="Calibri" panose="020F0502020204030204" pitchFamily="34" charset="0"/>
                <a:cs typeface="Times New Roman" panose="02020603050405020304" pitchFamily="18" charset="0"/>
              </a:rPr>
              <a:t>Secretario de Rectoría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Doctor en Arte</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José Édgar Miranda Ortiz 		</a:t>
            </a:r>
            <a:r>
              <a:rPr lang="es-MX" sz="1050" dirty="0">
                <a:latin typeface="Arial" panose="020B0604020202020204" pitchFamily="34" charset="0"/>
                <a:ea typeface="Calibri" panose="020F0502020204030204" pitchFamily="34" charset="0"/>
                <a:cs typeface="Times New Roman" panose="02020603050405020304" pitchFamily="18" charset="0"/>
              </a:rPr>
              <a:t>Secretario de Difusión Cultural</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Maestra en Comunicación</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Jannet Valero Vilchis		</a:t>
            </a:r>
            <a:r>
              <a:rPr lang="es-MX" sz="1050" dirty="0">
                <a:latin typeface="Arial" panose="020B0604020202020204" pitchFamily="34" charset="0"/>
                <a:ea typeface="Calibri" panose="020F0502020204030204" pitchFamily="34" charset="0"/>
                <a:cs typeface="Times New Roman" panose="02020603050405020304" pitchFamily="18" charset="0"/>
              </a:rPr>
              <a:t>Secretaria de Extensión y Vinculación</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Maestro en Economía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Javier González Martínez		</a:t>
            </a:r>
            <a:r>
              <a:rPr lang="es-MX" sz="1050" dirty="0">
                <a:latin typeface="Arial" panose="020B0604020202020204" pitchFamily="34" charset="0"/>
                <a:ea typeface="Calibri" panose="020F0502020204030204" pitchFamily="34" charset="0"/>
                <a:cs typeface="Times New Roman" panose="02020603050405020304" pitchFamily="18" charset="0"/>
              </a:rPr>
              <a:t>Secretario de Administración</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Doctor en Ciencias de la Computación</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José Raymundo Marcial Romero	</a:t>
            </a:r>
            <a:r>
              <a:rPr lang="es-MX" sz="1050" dirty="0">
                <a:latin typeface="Arial" panose="020B0604020202020204" pitchFamily="34" charset="0"/>
                <a:ea typeface="Calibri" panose="020F0502020204030204" pitchFamily="34" charset="0"/>
                <a:cs typeface="Times New Roman" panose="02020603050405020304" pitchFamily="18" charset="0"/>
              </a:rPr>
              <a:t>Secretario de Planeación y Desarrollo Institucional</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Maestra en Lingüística Aplicada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María del Pilar Ampudia García 		</a:t>
            </a:r>
            <a:r>
              <a:rPr lang="es-MX" sz="1050" dirty="0">
                <a:latin typeface="Arial" panose="020B0604020202020204" pitchFamily="34" charset="0"/>
                <a:ea typeface="Calibri" panose="020F0502020204030204" pitchFamily="34" charset="0"/>
                <a:cs typeface="Times New Roman" panose="02020603050405020304" pitchFamily="18" charset="0"/>
              </a:rPr>
              <a:t>Secretaria de Cooperación Internacional</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Doctora en Ciencias Sociales y Políticas</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Gabriela Fuentes Reyes		</a:t>
            </a:r>
            <a:r>
              <a:rPr lang="es-MX" sz="1050" dirty="0">
                <a:latin typeface="Arial" panose="020B0604020202020204" pitchFamily="34" charset="0"/>
                <a:ea typeface="Calibri" panose="020F0502020204030204" pitchFamily="34" charset="0"/>
                <a:cs typeface="Times New Roman" panose="02020603050405020304" pitchFamily="18" charset="0"/>
              </a:rPr>
              <a:t>Abogada General</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Licenciado en Comunicación</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Gastón Pedraza Muñoz		</a:t>
            </a:r>
            <a:r>
              <a:rPr lang="es-MX" sz="1050" dirty="0">
                <a:latin typeface="Arial" panose="020B0604020202020204" pitchFamily="34" charset="0"/>
                <a:ea typeface="Calibri" panose="020F0502020204030204" pitchFamily="34" charset="0"/>
                <a:cs typeface="Times New Roman" panose="02020603050405020304" pitchFamily="18" charset="0"/>
              </a:rPr>
              <a:t>Director General de Comunicación Universitaria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Maestro en Relaciones Interinstitucionales</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Jorge Bernáldez García		</a:t>
            </a:r>
            <a:r>
              <a:rPr lang="es-MX" sz="1050" dirty="0">
                <a:latin typeface="Arial" panose="020B0604020202020204" pitchFamily="34" charset="0"/>
                <a:ea typeface="Calibri" panose="020F0502020204030204" pitchFamily="34" charset="0"/>
                <a:cs typeface="Times New Roman" panose="02020603050405020304" pitchFamily="18" charset="0"/>
              </a:rPr>
              <a:t>Secretario Técnico de la Rectoría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Maestra en Administración Publica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Guadalupe Ofelia                                            </a:t>
            </a:r>
            <a:r>
              <a:rPr lang="es-MX" sz="1050" dirty="0">
                <a:latin typeface="Arial" panose="020B0604020202020204" pitchFamily="34" charset="0"/>
                <a:ea typeface="Calibri" panose="020F0502020204030204" pitchFamily="34" charset="0"/>
                <a:cs typeface="Times New Roman" panose="02020603050405020304" pitchFamily="18" charset="0"/>
              </a:rPr>
              <a:t> Directora General de Centros Universitarios </a:t>
            </a: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Santamaría González</a:t>
            </a:r>
            <a:r>
              <a:rPr lang="es-MX" sz="1050" dirty="0">
                <a:latin typeface="Arial" panose="020B0604020202020204" pitchFamily="34" charset="0"/>
                <a:ea typeface="Calibri" panose="020F0502020204030204" pitchFamily="34" charset="0"/>
                <a:cs typeface="Times New Roman" panose="02020603050405020304" pitchFamily="18" charset="0"/>
              </a:rPr>
              <a:t>		y Unidades profesionales</a:t>
            </a:r>
          </a:p>
          <a:p>
            <a:pPr indent="457200">
              <a:lnSpc>
                <a:spcPct val="107000"/>
              </a:lnSpc>
              <a:spcAft>
                <a:spcPts val="0"/>
              </a:spcAft>
            </a:pPr>
            <a:r>
              <a:rPr lang="es-MX" sz="1050" dirty="0">
                <a:latin typeface="Arial" panose="020B0604020202020204" pitchFamily="34" charset="0"/>
                <a:ea typeface="Calibri" panose="020F0502020204030204" pitchFamily="34" charset="0"/>
                <a:cs typeface="Times New Roman" panose="02020603050405020304" pitchFamily="18" charset="0"/>
              </a:rPr>
              <a:t>Maestro en Administración</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Ignacio Gutiérrez Padilla		</a:t>
            </a:r>
            <a:r>
              <a:rPr lang="es-MX" sz="1050" dirty="0">
                <a:latin typeface="Arial" panose="020B0604020202020204" pitchFamily="34" charset="0"/>
                <a:ea typeface="Calibri" panose="020F0502020204030204" pitchFamily="34" charset="0"/>
                <a:cs typeface="Times New Roman" panose="02020603050405020304" pitchFamily="18" charset="0"/>
              </a:rPr>
              <a:t>Contralor</a:t>
            </a:r>
            <a:endParaRPr lang="es-ES"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26326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6"/>
            <a:ext cx="6639897" cy="623919"/>
          </a:xfrm>
        </p:spPr>
        <p:txBody>
          <a:bodyPr/>
          <a:lstStyle/>
          <a:p>
            <a:r>
              <a:rPr lang="es-MX" dirty="0">
                <a:solidFill>
                  <a:schemeClr val="bg1">
                    <a:lumMod val="95000"/>
                  </a:schemeClr>
                </a:solidFill>
              </a:rPr>
              <a:t>3.3 Algebra de Boole</a:t>
            </a:r>
            <a:endParaRPr lang="es-MX" dirty="0"/>
          </a:p>
        </p:txBody>
      </p:sp>
      <p:sp>
        <p:nvSpPr>
          <p:cNvPr id="3" name="Marcador de contenido 2"/>
          <p:cNvSpPr>
            <a:spLocks noGrp="1"/>
          </p:cNvSpPr>
          <p:nvPr>
            <p:ph idx="1"/>
          </p:nvPr>
        </p:nvSpPr>
        <p:spPr>
          <a:xfrm>
            <a:off x="628650" y="1371600"/>
            <a:ext cx="7886700" cy="4108137"/>
          </a:xfrm>
        </p:spPr>
        <p:txBody>
          <a:bodyPr>
            <a:normAutofit/>
          </a:bodyPr>
          <a:lstStyle/>
          <a:p>
            <a:pPr marL="0" indent="0">
              <a:buNone/>
            </a:pPr>
            <a:r>
              <a:rPr lang="es-MX" sz="2800" b="1" dirty="0"/>
              <a:t>Propiedades</a:t>
            </a:r>
          </a:p>
          <a:p>
            <a:pPr marL="0" indent="0">
              <a:buNone/>
            </a:pPr>
            <a:r>
              <a:rPr lang="es-MX" b="1" dirty="0"/>
              <a:t>Conmutativa</a:t>
            </a:r>
          </a:p>
          <a:p>
            <a:pPr marL="0" indent="0">
              <a:buNone/>
            </a:pPr>
            <a:r>
              <a:rPr lang="pt-BR" dirty="0"/>
              <a:t>A + B = B + A                    </a:t>
            </a:r>
            <a:r>
              <a:rPr lang="pt-BR" dirty="0" err="1"/>
              <a:t>A</a:t>
            </a:r>
            <a:r>
              <a:rPr lang="pt-BR" dirty="0"/>
              <a:t> . B = B . A</a:t>
            </a:r>
          </a:p>
          <a:p>
            <a:pPr marL="0" indent="0">
              <a:buNone/>
            </a:pPr>
            <a:r>
              <a:rPr lang="es-MX" dirty="0"/>
              <a:t>Existen dos elementos </a:t>
            </a:r>
            <a:r>
              <a:rPr lang="pt-BR" dirty="0"/>
              <a:t>Neutros (diferentes)   0 y 1 tal que:</a:t>
            </a:r>
          </a:p>
          <a:p>
            <a:pPr marL="0" indent="0">
              <a:buNone/>
            </a:pPr>
            <a:r>
              <a:rPr lang="pt-BR" dirty="0"/>
              <a:t>0 + A = A                         1 . A = A</a:t>
            </a:r>
          </a:p>
          <a:p>
            <a:pPr marL="0" indent="0">
              <a:buNone/>
            </a:pPr>
            <a:r>
              <a:rPr lang="es-MX" b="1" dirty="0"/>
              <a:t>Distributiva</a:t>
            </a:r>
          </a:p>
          <a:p>
            <a:pPr marL="0" indent="0">
              <a:buNone/>
            </a:pPr>
            <a:r>
              <a:rPr lang="pt-BR" dirty="0"/>
              <a:t>A . (B + C) = A . B + A . C                       A + (B . C) = (A + B) . (A + C)</a:t>
            </a:r>
          </a:p>
          <a:p>
            <a:pPr marL="0" indent="0">
              <a:buNone/>
            </a:pPr>
            <a:r>
              <a:rPr lang="es-MX" dirty="0"/>
              <a:t>Para cada elemento, a, del álgebra existe un elemento denominado, ā (complemento) , tal que:</a:t>
            </a:r>
          </a:p>
          <a:p>
            <a:pPr marL="0" indent="0">
              <a:buNone/>
            </a:pPr>
            <a:r>
              <a:rPr lang="pt-BR" dirty="0"/>
              <a:t>A + Ā = 1                          A . Ā = 0</a:t>
            </a:r>
            <a:endParaRPr lang="es-MX" dirty="0"/>
          </a:p>
        </p:txBody>
      </p:sp>
    </p:spTree>
    <p:extLst>
      <p:ext uri="{BB962C8B-B14F-4D97-AF65-F5344CB8AC3E}">
        <p14:creationId xmlns:p14="http://schemas.microsoft.com/office/powerpoint/2010/main" val="39334452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1131094"/>
            <a:ext cx="7886700" cy="688324"/>
          </a:xfrm>
        </p:spPr>
        <p:txBody>
          <a:bodyPr/>
          <a:lstStyle/>
          <a:p>
            <a:r>
              <a:rPr lang="es-MX" b="1" dirty="0"/>
              <a:t>Teoremas</a:t>
            </a:r>
          </a:p>
        </p:txBody>
      </p:sp>
      <p:sp>
        <p:nvSpPr>
          <p:cNvPr id="3" name="Marcador de contenido 2"/>
          <p:cNvSpPr>
            <a:spLocks noGrp="1"/>
          </p:cNvSpPr>
          <p:nvPr>
            <p:ph idx="1"/>
          </p:nvPr>
        </p:nvSpPr>
        <p:spPr>
          <a:xfrm>
            <a:off x="628650" y="1819417"/>
            <a:ext cx="7886700" cy="4562722"/>
          </a:xfrm>
        </p:spPr>
        <p:txBody>
          <a:bodyPr>
            <a:normAutofit lnSpcReduction="10000"/>
          </a:bodyPr>
          <a:lstStyle/>
          <a:p>
            <a:pPr marL="0" indent="0">
              <a:buNone/>
            </a:pPr>
            <a:r>
              <a:rPr lang="es-MX" b="1" dirty="0"/>
              <a:t>Teorema 1</a:t>
            </a:r>
          </a:p>
          <a:p>
            <a:pPr marL="0" indent="0">
              <a:buNone/>
            </a:pPr>
            <a:r>
              <a:rPr lang="es-MX" dirty="0"/>
              <a:t>El elemento ā es único</a:t>
            </a:r>
          </a:p>
          <a:p>
            <a:pPr marL="0" indent="0">
              <a:buNone/>
            </a:pPr>
            <a:endParaRPr lang="es-MX" dirty="0"/>
          </a:p>
          <a:p>
            <a:pPr marL="0" indent="0">
              <a:buNone/>
            </a:pPr>
            <a:r>
              <a:rPr lang="es-MX" b="1" dirty="0"/>
              <a:t>Teorema 2 </a:t>
            </a:r>
          </a:p>
          <a:p>
            <a:pPr marL="0" indent="0">
              <a:buNone/>
            </a:pPr>
            <a:r>
              <a:rPr lang="es-MX" dirty="0"/>
              <a:t>(elementos nulos) para cada elemento </a:t>
            </a:r>
            <a:r>
              <a:rPr lang="es-MX" b="1" dirty="0"/>
              <a:t>a</a:t>
            </a:r>
            <a:r>
              <a:rPr lang="es-MX" dirty="0"/>
              <a:t> se verifica que:</a:t>
            </a:r>
          </a:p>
          <a:p>
            <a:pPr marL="0" indent="0">
              <a:buNone/>
            </a:pPr>
            <a:r>
              <a:rPr lang="es-MX" dirty="0"/>
              <a:t>A+1 = 1 </a:t>
            </a:r>
          </a:p>
          <a:p>
            <a:pPr marL="0" indent="0">
              <a:buNone/>
            </a:pPr>
            <a:r>
              <a:rPr lang="es-MX" dirty="0"/>
              <a:t>A·0 = 0</a:t>
            </a:r>
          </a:p>
          <a:p>
            <a:pPr marL="0" indent="0">
              <a:buNone/>
            </a:pPr>
            <a:endParaRPr lang="es-MX" dirty="0"/>
          </a:p>
          <a:p>
            <a:r>
              <a:rPr lang="es-MX" b="1" dirty="0"/>
              <a:t>Teorema 3 </a:t>
            </a:r>
          </a:p>
          <a:p>
            <a:r>
              <a:rPr lang="es-MX" dirty="0"/>
              <a:t>cada elemento identidad  es complemento del otro</a:t>
            </a:r>
          </a:p>
          <a:p>
            <a:pPr marL="0" indent="0">
              <a:buNone/>
            </a:pPr>
            <a:r>
              <a:rPr lang="es-MX" dirty="0"/>
              <a:t>0’=1 </a:t>
            </a:r>
          </a:p>
          <a:p>
            <a:pPr marL="0" indent="0">
              <a:buNone/>
            </a:pPr>
            <a:r>
              <a:rPr lang="es-MX" dirty="0"/>
              <a:t>1’=0</a:t>
            </a:r>
          </a:p>
        </p:txBody>
      </p:sp>
      <p:sp>
        <p:nvSpPr>
          <p:cNvPr id="4" name="Título 1">
            <a:extLst>
              <a:ext uri="{FF2B5EF4-FFF2-40B4-BE49-F238E27FC236}">
                <a16:creationId xmlns:a16="http://schemas.microsoft.com/office/drawing/2014/main" id="{E0285DD8-02A7-4514-9C90-543FFB86D986}"/>
              </a:ext>
            </a:extLst>
          </p:cNvPr>
          <p:cNvSpPr txBox="1">
            <a:spLocks/>
          </p:cNvSpPr>
          <p:nvPr/>
        </p:nvSpPr>
        <p:spPr>
          <a:xfrm>
            <a:off x="628650" y="365126"/>
            <a:ext cx="6639897" cy="623919"/>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s-MX">
                <a:solidFill>
                  <a:schemeClr val="bg1">
                    <a:lumMod val="95000"/>
                  </a:schemeClr>
                </a:solidFill>
              </a:rPr>
              <a:t>3.3 Algebra de Boole</a:t>
            </a:r>
            <a:endParaRPr lang="es-MX" dirty="0"/>
          </a:p>
        </p:txBody>
      </p:sp>
    </p:spTree>
    <p:extLst>
      <p:ext uri="{BB962C8B-B14F-4D97-AF65-F5344CB8AC3E}">
        <p14:creationId xmlns:p14="http://schemas.microsoft.com/office/powerpoint/2010/main" val="40623391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1131094"/>
            <a:ext cx="7886700" cy="514315"/>
          </a:xfrm>
        </p:spPr>
        <p:txBody>
          <a:bodyPr>
            <a:normAutofit fontScale="90000"/>
          </a:bodyPr>
          <a:lstStyle/>
          <a:p>
            <a:r>
              <a:rPr lang="es-MX" b="1" dirty="0"/>
              <a:t>Teoremas</a:t>
            </a:r>
          </a:p>
        </p:txBody>
      </p:sp>
      <p:sp>
        <p:nvSpPr>
          <p:cNvPr id="3" name="Marcador de contenido 2"/>
          <p:cNvSpPr>
            <a:spLocks noGrp="1"/>
          </p:cNvSpPr>
          <p:nvPr>
            <p:ph idx="1"/>
          </p:nvPr>
        </p:nvSpPr>
        <p:spPr>
          <a:xfrm>
            <a:off x="628650" y="1737530"/>
            <a:ext cx="7886700" cy="3971499"/>
          </a:xfrm>
        </p:spPr>
        <p:txBody>
          <a:bodyPr>
            <a:normAutofit fontScale="77500" lnSpcReduction="20000"/>
          </a:bodyPr>
          <a:lstStyle/>
          <a:p>
            <a:endParaRPr lang="es-MX" b="1" dirty="0"/>
          </a:p>
          <a:p>
            <a:pPr marL="0" indent="0">
              <a:buNone/>
            </a:pPr>
            <a:r>
              <a:rPr lang="es-MX" b="1" dirty="0"/>
              <a:t>TEOREMA 4 </a:t>
            </a:r>
          </a:p>
          <a:p>
            <a:pPr marL="0" indent="0">
              <a:buNone/>
            </a:pPr>
            <a:r>
              <a:rPr lang="es-MX" dirty="0"/>
              <a:t>(IDEMPOTENCIA): para cada elemento de A, se verifica:</a:t>
            </a:r>
          </a:p>
          <a:p>
            <a:pPr marL="0" indent="0">
              <a:buNone/>
            </a:pPr>
            <a:r>
              <a:rPr lang="es-MX" dirty="0"/>
              <a:t>A+A=A</a:t>
            </a:r>
          </a:p>
          <a:p>
            <a:pPr marL="0" indent="0">
              <a:buNone/>
            </a:pPr>
            <a:r>
              <a:rPr lang="es-MX" dirty="0"/>
              <a:t>A·A=A</a:t>
            </a:r>
          </a:p>
          <a:p>
            <a:pPr marL="0" indent="0">
              <a:buNone/>
            </a:pPr>
            <a:endParaRPr lang="es-MX" dirty="0"/>
          </a:p>
          <a:p>
            <a:pPr marL="0" indent="0">
              <a:buNone/>
            </a:pPr>
            <a:r>
              <a:rPr lang="es-MX" b="1" dirty="0"/>
              <a:t>TEOREMA 5 </a:t>
            </a:r>
          </a:p>
          <a:p>
            <a:pPr marL="0" indent="0">
              <a:buNone/>
            </a:pPr>
            <a:r>
              <a:rPr lang="es-MX" dirty="0"/>
              <a:t>(INVOLUCIÓN): para cada elemento de A, se verifica:</a:t>
            </a:r>
          </a:p>
          <a:p>
            <a:pPr marL="0" indent="0">
              <a:buNone/>
            </a:pPr>
            <a:r>
              <a:rPr lang="es-MX" dirty="0"/>
              <a:t>(A’)’ = A</a:t>
            </a:r>
          </a:p>
          <a:p>
            <a:pPr marL="0" indent="0">
              <a:buNone/>
            </a:pPr>
            <a:endParaRPr lang="es-MX" dirty="0"/>
          </a:p>
          <a:p>
            <a:pPr marL="0" indent="0">
              <a:buNone/>
            </a:pPr>
            <a:r>
              <a:rPr lang="es-MX" b="1" dirty="0"/>
              <a:t>TEOREMA 6 </a:t>
            </a:r>
          </a:p>
          <a:p>
            <a:pPr marL="0" indent="0">
              <a:buNone/>
            </a:pPr>
            <a:r>
              <a:rPr lang="es-MX" dirty="0"/>
              <a:t>(ABSORCIÓN): para cada par de elementos de A, se verifica:</a:t>
            </a:r>
          </a:p>
          <a:p>
            <a:pPr marL="0" indent="0">
              <a:buNone/>
            </a:pPr>
            <a:r>
              <a:rPr lang="es-MX" dirty="0"/>
              <a:t>A+(A·B)=A</a:t>
            </a:r>
          </a:p>
          <a:p>
            <a:pPr marL="0" indent="0">
              <a:buNone/>
            </a:pPr>
            <a:r>
              <a:rPr lang="es-MX" dirty="0"/>
              <a:t>A·(A+B)=A</a:t>
            </a:r>
          </a:p>
          <a:p>
            <a:endParaRPr lang="es-MX" dirty="0"/>
          </a:p>
        </p:txBody>
      </p:sp>
      <p:sp>
        <p:nvSpPr>
          <p:cNvPr id="4" name="Título 1">
            <a:extLst>
              <a:ext uri="{FF2B5EF4-FFF2-40B4-BE49-F238E27FC236}">
                <a16:creationId xmlns:a16="http://schemas.microsoft.com/office/drawing/2014/main" id="{63A3F2F4-54DF-4E67-93CE-5D82D5916DB9}"/>
              </a:ext>
            </a:extLst>
          </p:cNvPr>
          <p:cNvSpPr txBox="1">
            <a:spLocks/>
          </p:cNvSpPr>
          <p:nvPr/>
        </p:nvSpPr>
        <p:spPr>
          <a:xfrm>
            <a:off x="628650" y="365126"/>
            <a:ext cx="6639897" cy="623919"/>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s-MX">
                <a:solidFill>
                  <a:schemeClr val="bg1">
                    <a:lumMod val="95000"/>
                  </a:schemeClr>
                </a:solidFill>
              </a:rPr>
              <a:t>3.3 Algebra de Boole</a:t>
            </a:r>
            <a:endParaRPr lang="es-MX" dirty="0"/>
          </a:p>
        </p:txBody>
      </p:sp>
    </p:spTree>
    <p:extLst>
      <p:ext uri="{BB962C8B-B14F-4D97-AF65-F5344CB8AC3E}">
        <p14:creationId xmlns:p14="http://schemas.microsoft.com/office/powerpoint/2010/main" val="13990644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1079916"/>
            <a:ext cx="7886700" cy="360777"/>
          </a:xfrm>
        </p:spPr>
        <p:txBody>
          <a:bodyPr>
            <a:normAutofit fontScale="90000"/>
          </a:bodyPr>
          <a:lstStyle/>
          <a:p>
            <a:r>
              <a:rPr lang="es-MX" b="1" dirty="0"/>
              <a:t>Teoremas</a:t>
            </a:r>
          </a:p>
        </p:txBody>
      </p:sp>
      <p:sp>
        <p:nvSpPr>
          <p:cNvPr id="3" name="Marcador de contenido 2"/>
          <p:cNvSpPr>
            <a:spLocks noGrp="1"/>
          </p:cNvSpPr>
          <p:nvPr>
            <p:ph idx="1"/>
          </p:nvPr>
        </p:nvSpPr>
        <p:spPr>
          <a:xfrm>
            <a:off x="628650" y="1440693"/>
            <a:ext cx="7886700" cy="4773495"/>
          </a:xfrm>
        </p:spPr>
        <p:txBody>
          <a:bodyPr>
            <a:normAutofit fontScale="92500" lnSpcReduction="20000"/>
          </a:bodyPr>
          <a:lstStyle/>
          <a:p>
            <a:pPr marL="0" indent="0">
              <a:buNone/>
            </a:pPr>
            <a:r>
              <a:rPr lang="es-MX" b="1" dirty="0"/>
              <a:t>TEOREMA 7: </a:t>
            </a:r>
          </a:p>
          <a:p>
            <a:pPr marL="0" indent="0">
              <a:buNone/>
            </a:pPr>
            <a:r>
              <a:rPr lang="es-MX" dirty="0"/>
              <a:t>para cada par de elementos de A, se verifica:</a:t>
            </a:r>
          </a:p>
          <a:p>
            <a:pPr marL="0" indent="0">
              <a:buNone/>
            </a:pPr>
            <a:r>
              <a:rPr lang="es-MX" dirty="0"/>
              <a:t>A + A’·B = A + B</a:t>
            </a:r>
          </a:p>
          <a:p>
            <a:pPr marL="0" indent="0">
              <a:buNone/>
            </a:pPr>
            <a:r>
              <a:rPr lang="es-MX" dirty="0"/>
              <a:t>A · (A’ + B) = A · B</a:t>
            </a:r>
          </a:p>
          <a:p>
            <a:pPr marL="0" indent="0">
              <a:buNone/>
            </a:pPr>
            <a:endParaRPr lang="es-MX" dirty="0"/>
          </a:p>
          <a:p>
            <a:pPr marL="0" indent="0">
              <a:buNone/>
            </a:pPr>
            <a:r>
              <a:rPr lang="es-MX" b="1" dirty="0"/>
              <a:t>TEOREMA 8:</a:t>
            </a:r>
          </a:p>
          <a:p>
            <a:pPr marL="0" indent="0">
              <a:buNone/>
            </a:pPr>
            <a:r>
              <a:rPr lang="es-MX" dirty="0"/>
              <a:t>(ASOCIATIVIDAD): cada uno de los operadores binarios (+) y (·) cumple la propiedad asociativa:</a:t>
            </a:r>
          </a:p>
          <a:p>
            <a:pPr marL="0" indent="0">
              <a:buNone/>
            </a:pPr>
            <a:r>
              <a:rPr lang="es-MX" dirty="0"/>
              <a:t>A+(B+C) = (A+B)+C</a:t>
            </a:r>
          </a:p>
          <a:p>
            <a:pPr marL="0" indent="0">
              <a:buNone/>
            </a:pPr>
            <a:r>
              <a:rPr lang="es-MX" dirty="0"/>
              <a:t>A·(B·C) = (A·B)·C</a:t>
            </a:r>
          </a:p>
          <a:p>
            <a:pPr marL="0" indent="0">
              <a:buNone/>
            </a:pPr>
            <a:endParaRPr lang="es-MX" dirty="0"/>
          </a:p>
          <a:p>
            <a:pPr marL="0" indent="0">
              <a:buNone/>
            </a:pPr>
            <a:r>
              <a:rPr lang="es-MX" b="1" dirty="0"/>
              <a:t>LEYES DE DEMORGAN: </a:t>
            </a:r>
          </a:p>
          <a:p>
            <a:pPr marL="0" indent="0">
              <a:buNone/>
            </a:pPr>
            <a:r>
              <a:rPr lang="es-MX" dirty="0"/>
              <a:t>para cada par de elementos de A, se verifica:</a:t>
            </a:r>
          </a:p>
          <a:p>
            <a:pPr marL="0" indent="0">
              <a:buNone/>
            </a:pPr>
            <a:r>
              <a:rPr lang="es-MX" dirty="0"/>
              <a:t>(A+B)’ = A’·B’</a:t>
            </a:r>
          </a:p>
          <a:p>
            <a:pPr marL="0" indent="0">
              <a:buNone/>
            </a:pPr>
            <a:r>
              <a:rPr lang="es-MX" dirty="0"/>
              <a:t>(A·B)’ = A’ + B’</a:t>
            </a:r>
          </a:p>
        </p:txBody>
      </p:sp>
      <p:sp>
        <p:nvSpPr>
          <p:cNvPr id="4" name="Título 1">
            <a:extLst>
              <a:ext uri="{FF2B5EF4-FFF2-40B4-BE49-F238E27FC236}">
                <a16:creationId xmlns:a16="http://schemas.microsoft.com/office/drawing/2014/main" id="{0A48ECDD-9152-4750-A593-B24605979243}"/>
              </a:ext>
            </a:extLst>
          </p:cNvPr>
          <p:cNvSpPr txBox="1">
            <a:spLocks/>
          </p:cNvSpPr>
          <p:nvPr/>
        </p:nvSpPr>
        <p:spPr>
          <a:xfrm>
            <a:off x="628650" y="365126"/>
            <a:ext cx="6639897" cy="623919"/>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s-MX">
                <a:solidFill>
                  <a:schemeClr val="bg1">
                    <a:lumMod val="95000"/>
                  </a:schemeClr>
                </a:solidFill>
              </a:rPr>
              <a:t>3.3 Algebra de Boole</a:t>
            </a:r>
            <a:endParaRPr lang="es-MX" dirty="0"/>
          </a:p>
        </p:txBody>
      </p:sp>
    </p:spTree>
    <p:extLst>
      <p:ext uri="{BB962C8B-B14F-4D97-AF65-F5344CB8AC3E}">
        <p14:creationId xmlns:p14="http://schemas.microsoft.com/office/powerpoint/2010/main" val="24795655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8650" y="1440693"/>
            <a:ext cx="7886700" cy="4773495"/>
          </a:xfrm>
        </p:spPr>
        <p:txBody>
          <a:bodyPr>
            <a:normAutofit/>
          </a:bodyPr>
          <a:lstStyle/>
          <a:p>
            <a:pPr marL="0" indent="0">
              <a:buNone/>
            </a:pPr>
            <a:r>
              <a:rPr lang="es-MX" dirty="0"/>
              <a:t>Ejercicios</a:t>
            </a:r>
          </a:p>
          <a:p>
            <a:pPr marL="0" indent="0">
              <a:buNone/>
            </a:pPr>
            <a:endParaRPr lang="es-MX" dirty="0"/>
          </a:p>
          <a:p>
            <a:pPr marL="0" indent="0">
              <a:buNone/>
            </a:pPr>
            <a:endParaRPr lang="es-MX" dirty="0"/>
          </a:p>
          <a:p>
            <a:pPr marL="0" indent="0">
              <a:buNone/>
            </a:pPr>
            <a:r>
              <a:rPr lang="es-MX" dirty="0"/>
              <a:t>A)</a:t>
            </a:r>
          </a:p>
          <a:p>
            <a:pPr marL="0" indent="0">
              <a:buNone/>
            </a:pPr>
            <a:endParaRPr lang="es-MX" dirty="0"/>
          </a:p>
          <a:p>
            <a:pPr marL="0" indent="0">
              <a:buNone/>
            </a:pPr>
            <a:r>
              <a:rPr lang="es-MX" dirty="0"/>
              <a:t>B)</a:t>
            </a:r>
          </a:p>
          <a:p>
            <a:pPr marL="0" indent="0">
              <a:buNone/>
            </a:pPr>
            <a:endParaRPr lang="es-MX" dirty="0"/>
          </a:p>
          <a:p>
            <a:pPr marL="0" indent="0">
              <a:buNone/>
            </a:pPr>
            <a:r>
              <a:rPr lang="es-MX" dirty="0"/>
              <a:t>C)</a:t>
            </a:r>
          </a:p>
        </p:txBody>
      </p:sp>
      <p:sp>
        <p:nvSpPr>
          <p:cNvPr id="4" name="Título 1">
            <a:extLst>
              <a:ext uri="{FF2B5EF4-FFF2-40B4-BE49-F238E27FC236}">
                <a16:creationId xmlns:a16="http://schemas.microsoft.com/office/drawing/2014/main" id="{0A48ECDD-9152-4750-A593-B24605979243}"/>
              </a:ext>
            </a:extLst>
          </p:cNvPr>
          <p:cNvSpPr txBox="1">
            <a:spLocks/>
          </p:cNvSpPr>
          <p:nvPr/>
        </p:nvSpPr>
        <p:spPr>
          <a:xfrm>
            <a:off x="628650" y="365126"/>
            <a:ext cx="6639897" cy="623919"/>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s-MX">
                <a:solidFill>
                  <a:schemeClr val="bg1">
                    <a:lumMod val="95000"/>
                  </a:schemeClr>
                </a:solidFill>
              </a:rPr>
              <a:t>3.3 Algebra de Boole</a:t>
            </a:r>
            <a:endParaRPr lang="es-MX" dirty="0"/>
          </a:p>
        </p:txBody>
      </p:sp>
      <p:pic>
        <p:nvPicPr>
          <p:cNvPr id="7" name="Imagen 6">
            <a:extLst>
              <a:ext uri="{FF2B5EF4-FFF2-40B4-BE49-F238E27FC236}">
                <a16:creationId xmlns:a16="http://schemas.microsoft.com/office/drawing/2014/main" id="{C455DF53-8729-426D-B2B2-24A7DB5810ED}"/>
              </a:ext>
            </a:extLst>
          </p:cNvPr>
          <p:cNvPicPr>
            <a:picLocks noChangeAspect="1"/>
          </p:cNvPicPr>
          <p:nvPr/>
        </p:nvPicPr>
        <p:blipFill>
          <a:blip r:embed="rId2"/>
          <a:stretch>
            <a:fillRect/>
          </a:stretch>
        </p:blipFill>
        <p:spPr>
          <a:xfrm>
            <a:off x="1047749" y="2600100"/>
            <a:ext cx="4611347" cy="373893"/>
          </a:xfrm>
          <a:prstGeom prst="rect">
            <a:avLst/>
          </a:prstGeom>
        </p:spPr>
      </p:pic>
      <p:pic>
        <p:nvPicPr>
          <p:cNvPr id="8" name="Imagen 7">
            <a:extLst>
              <a:ext uri="{FF2B5EF4-FFF2-40B4-BE49-F238E27FC236}">
                <a16:creationId xmlns:a16="http://schemas.microsoft.com/office/drawing/2014/main" id="{5EEE3916-EB2E-4D56-9205-2E679445729D}"/>
              </a:ext>
            </a:extLst>
          </p:cNvPr>
          <p:cNvPicPr>
            <a:picLocks noChangeAspect="1"/>
          </p:cNvPicPr>
          <p:nvPr/>
        </p:nvPicPr>
        <p:blipFill>
          <a:blip r:embed="rId3"/>
          <a:stretch>
            <a:fillRect/>
          </a:stretch>
        </p:blipFill>
        <p:spPr>
          <a:xfrm>
            <a:off x="1047750" y="3424378"/>
            <a:ext cx="5394742" cy="373893"/>
          </a:xfrm>
          <a:prstGeom prst="rect">
            <a:avLst/>
          </a:prstGeom>
        </p:spPr>
      </p:pic>
      <p:pic>
        <p:nvPicPr>
          <p:cNvPr id="9" name="Imagen 8">
            <a:extLst>
              <a:ext uri="{FF2B5EF4-FFF2-40B4-BE49-F238E27FC236}">
                <a16:creationId xmlns:a16="http://schemas.microsoft.com/office/drawing/2014/main" id="{F9AECD1B-E39F-4239-AE0F-7BA9D4DBEAB8}"/>
              </a:ext>
            </a:extLst>
          </p:cNvPr>
          <p:cNvPicPr>
            <a:picLocks noChangeAspect="1"/>
          </p:cNvPicPr>
          <p:nvPr/>
        </p:nvPicPr>
        <p:blipFill>
          <a:blip r:embed="rId4"/>
          <a:stretch>
            <a:fillRect/>
          </a:stretch>
        </p:blipFill>
        <p:spPr>
          <a:xfrm>
            <a:off x="1047749" y="4114572"/>
            <a:ext cx="3524251" cy="483471"/>
          </a:xfrm>
          <a:prstGeom prst="rect">
            <a:avLst/>
          </a:prstGeom>
        </p:spPr>
      </p:pic>
    </p:spTree>
    <p:extLst>
      <p:ext uri="{BB962C8B-B14F-4D97-AF65-F5344CB8AC3E}">
        <p14:creationId xmlns:p14="http://schemas.microsoft.com/office/powerpoint/2010/main" val="1740482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8650" y="1455576"/>
            <a:ext cx="7886700" cy="4721387"/>
          </a:xfrm>
        </p:spPr>
        <p:txBody>
          <a:bodyPr/>
          <a:lstStyle/>
          <a:p>
            <a:pPr marL="0" indent="0">
              <a:buNone/>
            </a:pPr>
            <a:r>
              <a:rPr lang="es-MX" sz="2800" b="1" dirty="0"/>
              <a:t>MINITÉRMINO (m</a:t>
            </a:r>
            <a:r>
              <a:rPr lang="es-MX" sz="2800" b="1" baseline="-25000" dirty="0"/>
              <a:t>i</a:t>
            </a:r>
            <a:r>
              <a:rPr lang="es-MX" sz="2800" b="1" dirty="0"/>
              <a:t>)</a:t>
            </a:r>
          </a:p>
          <a:p>
            <a:pPr marL="0" indent="0">
              <a:buNone/>
            </a:pPr>
            <a:endParaRPr lang="es-MX" sz="2800" b="1" dirty="0"/>
          </a:p>
          <a:p>
            <a:pPr marL="0" indent="0">
              <a:buNone/>
            </a:pPr>
            <a:r>
              <a:rPr lang="es-MX" dirty="0"/>
              <a:t>Término producto en el que aparecen todas las variables, ya sean complementadas o sin complementar</a:t>
            </a:r>
          </a:p>
          <a:p>
            <a:pPr marL="0" indent="0">
              <a:buNone/>
            </a:pPr>
            <a:endParaRPr lang="es-MX" dirty="0"/>
          </a:p>
          <a:p>
            <a:pPr marL="0" indent="0">
              <a:buNone/>
            </a:pPr>
            <a:r>
              <a:rPr lang="es-MX" b="1" dirty="0"/>
              <a:t>FÓRMULA CANÓNICA DISYUNTIVA</a:t>
            </a:r>
          </a:p>
          <a:p>
            <a:pPr marL="0" indent="0">
              <a:buNone/>
            </a:pPr>
            <a:r>
              <a:rPr lang="es-MX" dirty="0"/>
              <a:t>Suma de </a:t>
            </a:r>
            <a:r>
              <a:rPr lang="es-MX" dirty="0" err="1"/>
              <a:t>minitérminos</a:t>
            </a:r>
            <a:r>
              <a:rPr lang="es-MX" dirty="0"/>
              <a:t> o suma de productos</a:t>
            </a:r>
          </a:p>
        </p:txBody>
      </p:sp>
      <p:sp>
        <p:nvSpPr>
          <p:cNvPr id="4" name="Título 1">
            <a:extLst>
              <a:ext uri="{FF2B5EF4-FFF2-40B4-BE49-F238E27FC236}">
                <a16:creationId xmlns:a16="http://schemas.microsoft.com/office/drawing/2014/main" id="{930890DB-59D6-4CC2-9005-3D81FF64D17A}"/>
              </a:ext>
            </a:extLst>
          </p:cNvPr>
          <p:cNvSpPr txBox="1">
            <a:spLocks/>
          </p:cNvSpPr>
          <p:nvPr/>
        </p:nvSpPr>
        <p:spPr>
          <a:xfrm>
            <a:off x="628650" y="365126"/>
            <a:ext cx="6639897" cy="623919"/>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s-MX">
                <a:solidFill>
                  <a:schemeClr val="bg1">
                    <a:lumMod val="95000"/>
                  </a:schemeClr>
                </a:solidFill>
              </a:rPr>
              <a:t>3.3 Algebra de Boole</a:t>
            </a:r>
            <a:endParaRPr lang="es-MX" dirty="0"/>
          </a:p>
        </p:txBody>
      </p:sp>
    </p:spTree>
    <p:extLst>
      <p:ext uri="{BB962C8B-B14F-4D97-AF65-F5344CB8AC3E}">
        <p14:creationId xmlns:p14="http://schemas.microsoft.com/office/powerpoint/2010/main" val="38168241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br>
              <a:rPr lang="es-MX" dirty="0"/>
            </a:br>
            <a:endParaRPr lang="es-MX" dirty="0"/>
          </a:p>
        </p:txBody>
      </p:sp>
      <p:sp>
        <p:nvSpPr>
          <p:cNvPr id="3" name="Marcador de contenido 2"/>
          <p:cNvSpPr>
            <a:spLocks noGrp="1"/>
          </p:cNvSpPr>
          <p:nvPr>
            <p:ph idx="1"/>
          </p:nvPr>
        </p:nvSpPr>
        <p:spPr>
          <a:xfrm>
            <a:off x="628650" y="1380931"/>
            <a:ext cx="7886700" cy="4796032"/>
          </a:xfrm>
        </p:spPr>
        <p:txBody>
          <a:bodyPr>
            <a:normAutofit/>
          </a:bodyPr>
          <a:lstStyle/>
          <a:p>
            <a:pPr marL="0" indent="0">
              <a:buNone/>
            </a:pPr>
            <a:r>
              <a:rPr lang="es-MX" dirty="0"/>
              <a:t>FÓRMULA CANÓNICA DISYUNTIVA</a:t>
            </a:r>
          </a:p>
          <a:p>
            <a:pPr marL="0" indent="0">
              <a:buNone/>
            </a:pPr>
            <a:endParaRPr lang="es-MX" dirty="0"/>
          </a:p>
          <a:p>
            <a:r>
              <a:rPr lang="es-MX" dirty="0"/>
              <a:t>Dada la lista completa de </a:t>
            </a:r>
            <a:r>
              <a:rPr lang="es-MX" dirty="0" err="1"/>
              <a:t>minitérminos</a:t>
            </a:r>
            <a:r>
              <a:rPr lang="es-MX" dirty="0"/>
              <a:t> y asignando 1’s y 0’s arbitrariamente a las variables, siempre hay un, y sólo un, </a:t>
            </a:r>
            <a:r>
              <a:rPr lang="es-MX" dirty="0" err="1"/>
              <a:t>minitérmino</a:t>
            </a:r>
            <a:r>
              <a:rPr lang="es-MX" dirty="0"/>
              <a:t> que toma el valor 1.</a:t>
            </a:r>
          </a:p>
          <a:p>
            <a:r>
              <a:rPr lang="es-MX" dirty="0"/>
              <a:t>Un </a:t>
            </a:r>
            <a:r>
              <a:rPr lang="es-MX" dirty="0" err="1"/>
              <a:t>minitérmino</a:t>
            </a:r>
            <a:r>
              <a:rPr lang="es-MX" dirty="0"/>
              <a:t> es un término producto que es 1 exactamente en una línea de la tabla de Verdad.</a:t>
            </a:r>
          </a:p>
          <a:p>
            <a:endParaRPr lang="es-MX" dirty="0"/>
          </a:p>
        </p:txBody>
      </p:sp>
      <p:sp>
        <p:nvSpPr>
          <p:cNvPr id="4" name="Título 1">
            <a:extLst>
              <a:ext uri="{FF2B5EF4-FFF2-40B4-BE49-F238E27FC236}">
                <a16:creationId xmlns:a16="http://schemas.microsoft.com/office/drawing/2014/main" id="{72C17521-5BE5-4420-B710-93D16BBE63DB}"/>
              </a:ext>
            </a:extLst>
          </p:cNvPr>
          <p:cNvSpPr txBox="1">
            <a:spLocks/>
          </p:cNvSpPr>
          <p:nvPr/>
        </p:nvSpPr>
        <p:spPr>
          <a:xfrm>
            <a:off x="628650" y="365126"/>
            <a:ext cx="6639897" cy="623919"/>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s-MX">
                <a:solidFill>
                  <a:schemeClr val="bg1">
                    <a:lumMod val="95000"/>
                  </a:schemeClr>
                </a:solidFill>
              </a:rPr>
              <a:t>3.3 Algebra de Boole</a:t>
            </a:r>
            <a:endParaRPr lang="es-MX" dirty="0"/>
          </a:p>
        </p:txBody>
      </p:sp>
    </p:spTree>
    <p:extLst>
      <p:ext uri="{BB962C8B-B14F-4D97-AF65-F5344CB8AC3E}">
        <p14:creationId xmlns:p14="http://schemas.microsoft.com/office/powerpoint/2010/main" val="3835203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br>
              <a:rPr lang="es-MX" dirty="0"/>
            </a:br>
            <a:endParaRPr lang="es-MX" dirty="0"/>
          </a:p>
        </p:txBody>
      </p:sp>
      <p:sp>
        <p:nvSpPr>
          <p:cNvPr id="3" name="Marcador de contenido 2"/>
          <p:cNvSpPr>
            <a:spLocks noGrp="1"/>
          </p:cNvSpPr>
          <p:nvPr>
            <p:ph idx="1"/>
          </p:nvPr>
        </p:nvSpPr>
        <p:spPr>
          <a:xfrm>
            <a:off x="628650" y="1380931"/>
            <a:ext cx="7886700" cy="4796032"/>
          </a:xfrm>
        </p:spPr>
        <p:txBody>
          <a:bodyPr>
            <a:normAutofit/>
          </a:bodyPr>
          <a:lstStyle/>
          <a:p>
            <a:pPr marL="0" indent="0">
              <a:buNone/>
            </a:pPr>
            <a:r>
              <a:rPr lang="es-MX" dirty="0"/>
              <a:t>FÓRMULA CANÓNICA DISYUNTIVA</a:t>
            </a:r>
          </a:p>
          <a:p>
            <a:r>
              <a:rPr lang="es-MX" dirty="0"/>
              <a:t>La fórmula compuesta por todos los </a:t>
            </a:r>
            <a:r>
              <a:rPr lang="es-MX" dirty="0" err="1"/>
              <a:t>minitérminos</a:t>
            </a:r>
            <a:r>
              <a:rPr lang="es-MX" dirty="0"/>
              <a:t> será idénticamente 1.</a:t>
            </a:r>
          </a:p>
          <a:p>
            <a:r>
              <a:rPr lang="es-MX" dirty="0"/>
              <a:t>Cada fórmula de conmutación puede expresarse como suma de </a:t>
            </a:r>
            <a:r>
              <a:rPr lang="es-MX" dirty="0" err="1"/>
              <a:t>minitérminos</a:t>
            </a:r>
            <a:r>
              <a:rPr lang="es-MX" dirty="0"/>
              <a:t>. Y esa fórmula es única.</a:t>
            </a:r>
          </a:p>
          <a:p>
            <a:r>
              <a:rPr lang="es-MX" dirty="0"/>
              <a:t>NOTACIÓN: Un </a:t>
            </a:r>
            <a:r>
              <a:rPr lang="es-MX" dirty="0" err="1"/>
              <a:t>minitérmino</a:t>
            </a:r>
            <a:r>
              <a:rPr lang="es-MX" dirty="0"/>
              <a:t> se designa por “m</a:t>
            </a:r>
            <a:r>
              <a:rPr lang="es-MX" baseline="-25000" dirty="0"/>
              <a:t>i</a:t>
            </a:r>
            <a:r>
              <a:rPr lang="es-MX" dirty="0"/>
              <a:t>” siendo i el número decimal correspondiente de la tabla de verdad. Para el producto, el 0 se asocia a la variable complementada y el 1 a la variable sin complementar.</a:t>
            </a:r>
          </a:p>
          <a:p>
            <a:endParaRPr lang="es-MX" dirty="0"/>
          </a:p>
        </p:txBody>
      </p:sp>
      <p:sp>
        <p:nvSpPr>
          <p:cNvPr id="4" name="Título 1">
            <a:extLst>
              <a:ext uri="{FF2B5EF4-FFF2-40B4-BE49-F238E27FC236}">
                <a16:creationId xmlns:a16="http://schemas.microsoft.com/office/drawing/2014/main" id="{72C17521-5BE5-4420-B710-93D16BBE63DB}"/>
              </a:ext>
            </a:extLst>
          </p:cNvPr>
          <p:cNvSpPr txBox="1">
            <a:spLocks/>
          </p:cNvSpPr>
          <p:nvPr/>
        </p:nvSpPr>
        <p:spPr>
          <a:xfrm>
            <a:off x="628650" y="365126"/>
            <a:ext cx="6639897" cy="623919"/>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s-MX">
                <a:solidFill>
                  <a:schemeClr val="bg1">
                    <a:lumMod val="95000"/>
                  </a:schemeClr>
                </a:solidFill>
              </a:rPr>
              <a:t>3.3 Algebra de Boole</a:t>
            </a:r>
            <a:endParaRPr lang="es-MX" dirty="0"/>
          </a:p>
        </p:txBody>
      </p:sp>
      <p:pic>
        <p:nvPicPr>
          <p:cNvPr id="5" name="Imagen 4">
            <a:extLst>
              <a:ext uri="{FF2B5EF4-FFF2-40B4-BE49-F238E27FC236}">
                <a16:creationId xmlns:a16="http://schemas.microsoft.com/office/drawing/2014/main" id="{CB240BAE-55FB-45C3-961D-F643AA4D5CC9}"/>
              </a:ext>
            </a:extLst>
          </p:cNvPr>
          <p:cNvPicPr>
            <a:picLocks noChangeAspect="1"/>
          </p:cNvPicPr>
          <p:nvPr/>
        </p:nvPicPr>
        <p:blipFill rotWithShape="1">
          <a:blip r:embed="rId2"/>
          <a:srcRect t="30940" b="27213"/>
          <a:stretch/>
        </p:blipFill>
        <p:spPr>
          <a:xfrm>
            <a:off x="2964024" y="4394103"/>
            <a:ext cx="4407159" cy="1325563"/>
          </a:xfrm>
          <a:prstGeom prst="rect">
            <a:avLst/>
          </a:prstGeom>
        </p:spPr>
      </p:pic>
    </p:spTree>
    <p:extLst>
      <p:ext uri="{BB962C8B-B14F-4D97-AF65-F5344CB8AC3E}">
        <p14:creationId xmlns:p14="http://schemas.microsoft.com/office/powerpoint/2010/main" val="34321412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857251"/>
            <a:ext cx="7886700" cy="1195484"/>
          </a:xfrm>
        </p:spPr>
        <p:txBody>
          <a:bodyPr/>
          <a:lstStyle/>
          <a:p>
            <a:r>
              <a:rPr lang="es-MX" b="1" dirty="0"/>
              <a:t>TABLA DE VERDAD</a:t>
            </a:r>
          </a:p>
        </p:txBody>
      </p:sp>
      <p:sp>
        <p:nvSpPr>
          <p:cNvPr id="3" name="Marcador de contenido 2"/>
          <p:cNvSpPr>
            <a:spLocks noGrp="1"/>
          </p:cNvSpPr>
          <p:nvPr>
            <p:ph idx="1"/>
          </p:nvPr>
        </p:nvSpPr>
        <p:spPr>
          <a:xfrm>
            <a:off x="628650" y="1839889"/>
            <a:ext cx="7886700" cy="3650084"/>
          </a:xfrm>
        </p:spPr>
        <p:txBody>
          <a:bodyPr/>
          <a:lstStyle/>
          <a:p>
            <a:pPr marL="0" indent="0">
              <a:buNone/>
            </a:pPr>
            <a:r>
              <a:rPr lang="es-MX" dirty="0"/>
              <a:t>Tabla que representa el valor de la función para cada combinación de entrada.</a:t>
            </a:r>
          </a:p>
          <a:p>
            <a:pPr marL="0" indent="0">
              <a:buNone/>
            </a:pPr>
            <a:endParaRPr lang="es-MX" dirty="0"/>
          </a:p>
        </p:txBody>
      </p:sp>
      <p:graphicFrame>
        <p:nvGraphicFramePr>
          <p:cNvPr id="7" name="Tabla 6"/>
          <p:cNvGraphicFramePr>
            <a:graphicFrameLocks noGrp="1"/>
          </p:cNvGraphicFramePr>
          <p:nvPr/>
        </p:nvGraphicFramePr>
        <p:xfrm>
          <a:off x="1397191" y="2915823"/>
          <a:ext cx="7118160" cy="2500312"/>
        </p:xfrm>
        <a:graphic>
          <a:graphicData uri="http://schemas.openxmlformats.org/drawingml/2006/table">
            <a:tbl>
              <a:tblPr firstRow="1" bandRow="1">
                <a:tableStyleId>{5C22544A-7EE6-4342-B048-85BDC9FD1C3A}</a:tableStyleId>
              </a:tblPr>
              <a:tblGrid>
                <a:gridCol w="711816">
                  <a:extLst>
                    <a:ext uri="{9D8B030D-6E8A-4147-A177-3AD203B41FA5}">
                      <a16:colId xmlns:a16="http://schemas.microsoft.com/office/drawing/2014/main" val="20000"/>
                    </a:ext>
                  </a:extLst>
                </a:gridCol>
                <a:gridCol w="711816">
                  <a:extLst>
                    <a:ext uri="{9D8B030D-6E8A-4147-A177-3AD203B41FA5}">
                      <a16:colId xmlns:a16="http://schemas.microsoft.com/office/drawing/2014/main" val="20001"/>
                    </a:ext>
                  </a:extLst>
                </a:gridCol>
                <a:gridCol w="711816">
                  <a:extLst>
                    <a:ext uri="{9D8B030D-6E8A-4147-A177-3AD203B41FA5}">
                      <a16:colId xmlns:a16="http://schemas.microsoft.com/office/drawing/2014/main" val="20002"/>
                    </a:ext>
                  </a:extLst>
                </a:gridCol>
                <a:gridCol w="804783">
                  <a:extLst>
                    <a:ext uri="{9D8B030D-6E8A-4147-A177-3AD203B41FA5}">
                      <a16:colId xmlns:a16="http://schemas.microsoft.com/office/drawing/2014/main" val="20003"/>
                    </a:ext>
                  </a:extLst>
                </a:gridCol>
                <a:gridCol w="448035">
                  <a:extLst>
                    <a:ext uri="{9D8B030D-6E8A-4147-A177-3AD203B41FA5}">
                      <a16:colId xmlns:a16="http://schemas.microsoft.com/office/drawing/2014/main" val="20004"/>
                    </a:ext>
                  </a:extLst>
                </a:gridCol>
                <a:gridCol w="392031">
                  <a:extLst>
                    <a:ext uri="{9D8B030D-6E8A-4147-A177-3AD203B41FA5}">
                      <a16:colId xmlns:a16="http://schemas.microsoft.com/office/drawing/2014/main" val="20005"/>
                    </a:ext>
                  </a:extLst>
                </a:gridCol>
                <a:gridCol w="392030">
                  <a:extLst>
                    <a:ext uri="{9D8B030D-6E8A-4147-A177-3AD203B41FA5}">
                      <a16:colId xmlns:a16="http://schemas.microsoft.com/office/drawing/2014/main" val="20006"/>
                    </a:ext>
                  </a:extLst>
                </a:gridCol>
                <a:gridCol w="745985">
                  <a:extLst>
                    <a:ext uri="{9D8B030D-6E8A-4147-A177-3AD203B41FA5}">
                      <a16:colId xmlns:a16="http://schemas.microsoft.com/office/drawing/2014/main" val="20007"/>
                    </a:ext>
                  </a:extLst>
                </a:gridCol>
                <a:gridCol w="1105469">
                  <a:extLst>
                    <a:ext uri="{9D8B030D-6E8A-4147-A177-3AD203B41FA5}">
                      <a16:colId xmlns:a16="http://schemas.microsoft.com/office/drawing/2014/main" val="20008"/>
                    </a:ext>
                  </a:extLst>
                </a:gridCol>
                <a:gridCol w="1094379">
                  <a:extLst>
                    <a:ext uri="{9D8B030D-6E8A-4147-A177-3AD203B41FA5}">
                      <a16:colId xmlns:a16="http://schemas.microsoft.com/office/drawing/2014/main" val="20009"/>
                    </a:ext>
                  </a:extLst>
                </a:gridCol>
              </a:tblGrid>
              <a:tr h="450056">
                <a:tc>
                  <a:txBody>
                    <a:bodyPr/>
                    <a:lstStyle/>
                    <a:p>
                      <a:pPr algn="l" rtl="0" fontAlgn="ctr"/>
                      <a:r>
                        <a:rPr lang="es-MX" sz="1400" u="none" strike="noStrike" dirty="0">
                          <a:effectLst/>
                        </a:rPr>
                        <a:t>A</a:t>
                      </a:r>
                      <a:endParaRPr lang="es-MX" sz="1400" b="1" i="0" u="none" strike="noStrike" dirty="0">
                        <a:solidFill>
                          <a:srgbClr val="FFFFFF"/>
                        </a:solidFill>
                        <a:effectLst/>
                        <a:latin typeface="Calibri" panose="020F0502020204030204" pitchFamily="34" charset="0"/>
                      </a:endParaRPr>
                    </a:p>
                  </a:txBody>
                  <a:tcPr marL="7144" marR="7144" marT="7144" marB="0" anchor="ctr"/>
                </a:tc>
                <a:tc>
                  <a:txBody>
                    <a:bodyPr/>
                    <a:lstStyle/>
                    <a:p>
                      <a:pPr algn="l" rtl="0" fontAlgn="ctr"/>
                      <a:r>
                        <a:rPr lang="es-MX" sz="1400" u="none" strike="noStrike">
                          <a:effectLst/>
                        </a:rPr>
                        <a:t>B</a:t>
                      </a:r>
                      <a:endParaRPr lang="es-MX" sz="1400" b="1" i="0" u="none" strike="noStrike">
                        <a:solidFill>
                          <a:srgbClr val="FFFFFF"/>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a:effectLst/>
                        </a:rPr>
                        <a:t>F(A,B)</a:t>
                      </a:r>
                      <a:endParaRPr lang="es-MX" sz="1400" b="1" i="0" u="none" strike="noStrike">
                        <a:solidFill>
                          <a:srgbClr val="FFFFFF"/>
                        </a:solidFill>
                        <a:effectLst/>
                        <a:latin typeface="Calibri" panose="020F0502020204030204" pitchFamily="34" charset="0"/>
                      </a:endParaRPr>
                    </a:p>
                  </a:txBody>
                  <a:tcPr marL="7144" marR="7144" marT="7144" marB="0" anchor="ctr"/>
                </a:tc>
                <a:tc>
                  <a:txBody>
                    <a:bodyPr/>
                    <a:lstStyle/>
                    <a:p>
                      <a:pPr algn="l" fontAlgn="t"/>
                      <a:r>
                        <a:rPr lang="es-MX" sz="1400" u="none" strike="noStrike" dirty="0">
                          <a:effectLst/>
                        </a:rPr>
                        <a:t> </a:t>
                      </a:r>
                      <a:endParaRPr lang="es-MX" sz="1400" b="0" i="0" u="none" strike="noStrike" dirty="0">
                        <a:solidFill>
                          <a:srgbClr val="000000"/>
                        </a:solidFill>
                        <a:effectLst/>
                        <a:latin typeface="Arial" panose="020B0604020202020204" pitchFamily="34" charset="0"/>
                      </a:endParaRPr>
                    </a:p>
                  </a:txBody>
                  <a:tcPr marL="7144" marR="7144" marT="7144" marB="0">
                    <a:solidFill>
                      <a:schemeClr val="bg1"/>
                    </a:solidFill>
                  </a:tcPr>
                </a:tc>
                <a:tc>
                  <a:txBody>
                    <a:bodyPr/>
                    <a:lstStyle/>
                    <a:p>
                      <a:pPr algn="l" rtl="0" fontAlgn="ctr"/>
                      <a:r>
                        <a:rPr lang="es-MX" sz="1400" u="none" strike="noStrike">
                          <a:effectLst/>
                        </a:rPr>
                        <a:t>A</a:t>
                      </a:r>
                      <a:endParaRPr lang="es-MX" sz="1400" b="1" i="0" u="none" strike="noStrike">
                        <a:solidFill>
                          <a:srgbClr val="FFFFFF"/>
                        </a:solidFill>
                        <a:effectLst/>
                        <a:latin typeface="Calibri" panose="020F0502020204030204" pitchFamily="34" charset="0"/>
                      </a:endParaRPr>
                    </a:p>
                  </a:txBody>
                  <a:tcPr marL="7144" marR="7144" marT="7144" marB="0" anchor="ctr"/>
                </a:tc>
                <a:tc>
                  <a:txBody>
                    <a:bodyPr/>
                    <a:lstStyle/>
                    <a:p>
                      <a:pPr algn="l" rtl="0" fontAlgn="ctr"/>
                      <a:r>
                        <a:rPr lang="es-MX" sz="1400" u="none" strike="noStrike">
                          <a:effectLst/>
                        </a:rPr>
                        <a:t>B</a:t>
                      </a:r>
                      <a:endParaRPr lang="es-MX" sz="1400" b="1" i="0" u="none" strike="noStrike">
                        <a:solidFill>
                          <a:srgbClr val="FFFFFF"/>
                        </a:solidFill>
                        <a:effectLst/>
                        <a:latin typeface="Calibri" panose="020F0502020204030204" pitchFamily="34" charset="0"/>
                      </a:endParaRPr>
                    </a:p>
                  </a:txBody>
                  <a:tcPr marL="7144" marR="7144" marT="7144" marB="0" anchor="ctr"/>
                </a:tc>
                <a:tc>
                  <a:txBody>
                    <a:bodyPr/>
                    <a:lstStyle/>
                    <a:p>
                      <a:pPr algn="l" rtl="0" fontAlgn="ctr"/>
                      <a:r>
                        <a:rPr lang="es-MX" sz="1400" u="none" strike="noStrike">
                          <a:effectLst/>
                        </a:rPr>
                        <a:t>C</a:t>
                      </a:r>
                      <a:endParaRPr lang="es-MX" sz="1400" b="1" i="0" u="none" strike="noStrike">
                        <a:solidFill>
                          <a:srgbClr val="FFFFFF"/>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a:effectLst/>
                        </a:rPr>
                        <a:t>F(A,B,C)</a:t>
                      </a:r>
                      <a:endParaRPr lang="es-MX" sz="1400" b="1" i="0" u="none" strike="noStrike">
                        <a:solidFill>
                          <a:srgbClr val="FFFFFF"/>
                        </a:solidFill>
                        <a:effectLst/>
                        <a:latin typeface="Calibri" panose="020F0502020204030204" pitchFamily="34" charset="0"/>
                      </a:endParaRPr>
                    </a:p>
                  </a:txBody>
                  <a:tcPr marL="7144" marR="7144" marT="7144" marB="0" anchor="ctr"/>
                </a:tc>
                <a:tc>
                  <a:txBody>
                    <a:bodyPr/>
                    <a:lstStyle/>
                    <a:p>
                      <a:pPr algn="l" rtl="0" fontAlgn="ctr"/>
                      <a:r>
                        <a:rPr lang="es-MX" sz="1400" u="none" strike="noStrike">
                          <a:effectLst/>
                        </a:rPr>
                        <a:t>…..</a:t>
                      </a:r>
                      <a:endParaRPr lang="es-MX" sz="1400" b="1" i="0" u="none" strike="noStrike">
                        <a:solidFill>
                          <a:srgbClr val="FFFFFF"/>
                        </a:solidFill>
                        <a:effectLst/>
                        <a:latin typeface="Calibri" panose="020F0502020204030204" pitchFamily="34" charset="0"/>
                      </a:endParaRPr>
                    </a:p>
                  </a:txBody>
                  <a:tcPr marL="7144" marR="7144" marT="7144" marB="0" anchor="ctr">
                    <a:solidFill>
                      <a:schemeClr val="bg1"/>
                    </a:solidFill>
                  </a:tcPr>
                </a:tc>
                <a:tc>
                  <a:txBody>
                    <a:bodyPr/>
                    <a:lstStyle/>
                    <a:p>
                      <a:pPr algn="l" rtl="0" fontAlgn="ctr"/>
                      <a:r>
                        <a:rPr lang="es-MX" sz="1400" u="none" strike="noStrike">
                          <a:effectLst/>
                        </a:rPr>
                        <a:t>A,B,C,…..X</a:t>
                      </a:r>
                      <a:endParaRPr lang="es-MX" sz="1400" b="1" i="0" u="none" strike="noStrike">
                        <a:solidFill>
                          <a:srgbClr val="FFFFFF"/>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0"/>
                  </a:ext>
                </a:extLst>
              </a:tr>
              <a:tr h="457200">
                <a:tc>
                  <a:txBody>
                    <a:bodyPr/>
                    <a:lstStyle/>
                    <a:p>
                      <a:pPr algn="l"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l"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a:effectLst/>
                        </a:rPr>
                        <a:t>F(0,0)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l" fontAlgn="t"/>
                      <a:r>
                        <a:rPr lang="es-MX" sz="1400" u="none" strike="noStrike" dirty="0">
                          <a:effectLst/>
                        </a:rPr>
                        <a:t> </a:t>
                      </a:r>
                      <a:endParaRPr lang="es-MX" sz="1400" b="0" i="0" u="none" strike="noStrike" dirty="0">
                        <a:solidFill>
                          <a:srgbClr val="000000"/>
                        </a:solidFill>
                        <a:effectLst/>
                        <a:latin typeface="Arial" panose="020B0604020202020204" pitchFamily="34" charset="0"/>
                      </a:endParaRPr>
                    </a:p>
                  </a:txBody>
                  <a:tcPr marL="7144" marR="7144" marT="7144" marB="0">
                    <a:solidFill>
                      <a:schemeClr val="bg1"/>
                    </a:solidFill>
                  </a:tcPr>
                </a:tc>
                <a:tc>
                  <a:txBody>
                    <a:bodyPr/>
                    <a:lstStyle/>
                    <a:p>
                      <a:pPr algn="l"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l"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l"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F(0,0,0)</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l" fontAlgn="t"/>
                      <a:r>
                        <a:rPr lang="es-MX" sz="1400" u="none" strike="noStrike">
                          <a:effectLst/>
                        </a:rPr>
                        <a:t> </a:t>
                      </a:r>
                      <a:endParaRPr lang="es-MX" sz="1400" b="0" i="0" u="none" strike="noStrike">
                        <a:solidFill>
                          <a:srgbClr val="000000"/>
                        </a:solidFill>
                        <a:effectLst/>
                        <a:latin typeface="Arial" panose="020B0604020202020204" pitchFamily="34" charset="0"/>
                      </a:endParaRPr>
                    </a:p>
                  </a:txBody>
                  <a:tcPr marL="7144" marR="7144" marT="7144" marB="0">
                    <a:solidFill>
                      <a:schemeClr val="bg1"/>
                    </a:solidFill>
                  </a:tcPr>
                </a:tc>
                <a:tc>
                  <a:txBody>
                    <a:bodyPr/>
                    <a:lstStyle/>
                    <a:p>
                      <a:pPr algn="l" fontAlgn="t"/>
                      <a:r>
                        <a:rPr lang="es-MX" sz="1400" u="none" strike="noStrike">
                          <a:effectLst/>
                        </a:rPr>
                        <a:t> </a:t>
                      </a:r>
                      <a:endParaRPr lang="es-MX" sz="1400" b="0" i="0" u="none" strike="noStrike">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1"/>
                  </a:ext>
                </a:extLst>
              </a:tr>
              <a:tr h="228600">
                <a:tc>
                  <a:txBody>
                    <a:bodyPr/>
                    <a:lstStyle/>
                    <a:p>
                      <a:pPr algn="l"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l"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a:effectLst/>
                        </a:rPr>
                        <a:t>F(0,1)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l" fontAlgn="t"/>
                      <a:r>
                        <a:rPr lang="es-MX" sz="1400" u="none" strike="noStrike" dirty="0">
                          <a:effectLst/>
                        </a:rPr>
                        <a:t> </a:t>
                      </a:r>
                      <a:endParaRPr lang="es-MX" sz="1400" b="0" i="0" u="none" strike="noStrike" dirty="0">
                        <a:solidFill>
                          <a:srgbClr val="000000"/>
                        </a:solidFill>
                        <a:effectLst/>
                        <a:latin typeface="Arial" panose="020B0604020202020204" pitchFamily="34" charset="0"/>
                      </a:endParaRPr>
                    </a:p>
                  </a:txBody>
                  <a:tcPr marL="7144" marR="7144" marT="7144" marB="0">
                    <a:solidFill>
                      <a:schemeClr val="bg1"/>
                    </a:solidFill>
                  </a:tcPr>
                </a:tc>
                <a:tc>
                  <a:txBody>
                    <a:bodyPr/>
                    <a:lstStyle/>
                    <a:p>
                      <a:pPr algn="l"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l"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l"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fontAlgn="t"/>
                      <a:r>
                        <a:rPr lang="es-MX" sz="1400" u="none" strike="noStrike" dirty="0">
                          <a:effectLst/>
                        </a:rPr>
                        <a:t> F(0,0,1)</a:t>
                      </a:r>
                      <a:endParaRPr lang="es-MX" sz="1400" b="0" i="0" u="none" strike="noStrike" dirty="0">
                        <a:solidFill>
                          <a:srgbClr val="000000"/>
                        </a:solidFill>
                        <a:effectLst/>
                        <a:latin typeface="Arial" panose="020B0604020202020204" pitchFamily="34" charset="0"/>
                      </a:endParaRPr>
                    </a:p>
                  </a:txBody>
                  <a:tcPr marL="7144" marR="7144" marT="7144" marB="0"/>
                </a:tc>
                <a:tc>
                  <a:txBody>
                    <a:bodyPr/>
                    <a:lstStyle/>
                    <a:p>
                      <a:pPr algn="l" fontAlgn="t"/>
                      <a:r>
                        <a:rPr lang="es-MX" sz="1400" u="none" strike="noStrike">
                          <a:effectLst/>
                        </a:rPr>
                        <a:t> </a:t>
                      </a:r>
                      <a:endParaRPr lang="es-MX" sz="1400" b="0" i="0" u="none" strike="noStrike">
                        <a:solidFill>
                          <a:srgbClr val="000000"/>
                        </a:solidFill>
                        <a:effectLst/>
                        <a:latin typeface="Arial" panose="020B0604020202020204" pitchFamily="34" charset="0"/>
                      </a:endParaRPr>
                    </a:p>
                  </a:txBody>
                  <a:tcPr marL="7144" marR="7144" marT="7144" marB="0">
                    <a:solidFill>
                      <a:schemeClr val="bg1"/>
                    </a:solidFill>
                  </a:tcPr>
                </a:tc>
                <a:tc>
                  <a:txBody>
                    <a:bodyPr/>
                    <a:lstStyle/>
                    <a:p>
                      <a:pPr algn="l" fontAlgn="t"/>
                      <a:r>
                        <a:rPr lang="es-MX" sz="1400" u="none" strike="noStrike">
                          <a:effectLst/>
                        </a:rPr>
                        <a:t> </a:t>
                      </a:r>
                      <a:endParaRPr lang="es-MX" sz="1400" b="0" i="0" u="none" strike="noStrike">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2"/>
                  </a:ext>
                </a:extLst>
              </a:tr>
              <a:tr h="228600">
                <a:tc>
                  <a:txBody>
                    <a:bodyPr/>
                    <a:lstStyle/>
                    <a:p>
                      <a:pPr algn="l"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l"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a:effectLst/>
                        </a:rPr>
                        <a:t>F(1,0)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l" fontAlgn="t"/>
                      <a:r>
                        <a:rPr lang="es-MX" sz="1400" u="none" strike="noStrike" dirty="0">
                          <a:effectLst/>
                        </a:rPr>
                        <a:t> </a:t>
                      </a:r>
                      <a:endParaRPr lang="es-MX" sz="1400" b="0" i="0" u="none" strike="noStrike" dirty="0">
                        <a:solidFill>
                          <a:srgbClr val="000000"/>
                        </a:solidFill>
                        <a:effectLst/>
                        <a:latin typeface="Arial" panose="020B0604020202020204" pitchFamily="34" charset="0"/>
                      </a:endParaRPr>
                    </a:p>
                  </a:txBody>
                  <a:tcPr marL="7144" marR="7144" marT="7144" marB="0">
                    <a:solidFill>
                      <a:schemeClr val="bg1"/>
                    </a:solidFill>
                  </a:tcPr>
                </a:tc>
                <a:tc>
                  <a:txBody>
                    <a:bodyPr/>
                    <a:lstStyle/>
                    <a:p>
                      <a:pPr algn="l"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l"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l"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fontAlgn="t"/>
                      <a:r>
                        <a:rPr lang="es-MX" sz="1400" u="none" strike="noStrike" dirty="0">
                          <a:effectLst/>
                        </a:rPr>
                        <a:t> F(0,1,0)</a:t>
                      </a:r>
                      <a:endParaRPr lang="es-MX" sz="1400" b="0" i="0" u="none" strike="noStrike" dirty="0">
                        <a:solidFill>
                          <a:srgbClr val="000000"/>
                        </a:solidFill>
                        <a:effectLst/>
                        <a:latin typeface="Arial" panose="020B0604020202020204" pitchFamily="34" charset="0"/>
                      </a:endParaRPr>
                    </a:p>
                  </a:txBody>
                  <a:tcPr marL="7144" marR="7144" marT="7144" marB="0"/>
                </a:tc>
                <a:tc>
                  <a:txBody>
                    <a:bodyPr/>
                    <a:lstStyle/>
                    <a:p>
                      <a:pPr algn="l" fontAlgn="t"/>
                      <a:r>
                        <a:rPr lang="es-MX" sz="1400" u="none" strike="noStrike">
                          <a:effectLst/>
                        </a:rPr>
                        <a:t> </a:t>
                      </a:r>
                      <a:endParaRPr lang="es-MX" sz="1400" b="0" i="0" u="none" strike="noStrike">
                        <a:solidFill>
                          <a:srgbClr val="000000"/>
                        </a:solidFill>
                        <a:effectLst/>
                        <a:latin typeface="Arial" panose="020B0604020202020204" pitchFamily="34" charset="0"/>
                      </a:endParaRPr>
                    </a:p>
                  </a:txBody>
                  <a:tcPr marL="7144" marR="7144" marT="7144" marB="0">
                    <a:solidFill>
                      <a:schemeClr val="bg1"/>
                    </a:solidFill>
                  </a:tcPr>
                </a:tc>
                <a:tc>
                  <a:txBody>
                    <a:bodyPr/>
                    <a:lstStyle/>
                    <a:p>
                      <a:pPr algn="l" fontAlgn="t"/>
                      <a:r>
                        <a:rPr lang="es-MX" sz="1400" u="none" strike="noStrike">
                          <a:effectLst/>
                        </a:rPr>
                        <a:t> </a:t>
                      </a:r>
                      <a:endParaRPr lang="es-MX" sz="1400" b="0" i="0" u="none" strike="noStrike">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3"/>
                  </a:ext>
                </a:extLst>
              </a:tr>
              <a:tr h="228600">
                <a:tc>
                  <a:txBody>
                    <a:bodyPr/>
                    <a:lstStyle/>
                    <a:p>
                      <a:pPr algn="l"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l"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a:effectLst/>
                        </a:rPr>
                        <a:t>F(1,1)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l" fontAlgn="t"/>
                      <a:r>
                        <a:rPr lang="es-MX" sz="1400" u="none" strike="noStrike" dirty="0">
                          <a:effectLst/>
                        </a:rPr>
                        <a:t> </a:t>
                      </a:r>
                      <a:endParaRPr lang="es-MX" sz="1400" b="0" i="0" u="none" strike="noStrike" dirty="0">
                        <a:solidFill>
                          <a:srgbClr val="000000"/>
                        </a:solidFill>
                        <a:effectLst/>
                        <a:latin typeface="Arial" panose="020B0604020202020204" pitchFamily="34" charset="0"/>
                      </a:endParaRPr>
                    </a:p>
                  </a:txBody>
                  <a:tcPr marL="7144" marR="7144" marT="7144" marB="0">
                    <a:solidFill>
                      <a:schemeClr val="bg1"/>
                    </a:solidFill>
                  </a:tcPr>
                </a:tc>
                <a:tc>
                  <a:txBody>
                    <a:bodyPr/>
                    <a:lstStyle/>
                    <a:p>
                      <a:pPr algn="l"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l"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l"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fontAlgn="t"/>
                      <a:r>
                        <a:rPr lang="es-MX" sz="1400" u="none" strike="noStrike" dirty="0">
                          <a:effectLst/>
                        </a:rPr>
                        <a:t> F(0,1,1)</a:t>
                      </a:r>
                      <a:endParaRPr lang="es-MX" sz="1400" b="0" i="0" u="none" strike="noStrike" dirty="0">
                        <a:solidFill>
                          <a:srgbClr val="000000"/>
                        </a:solidFill>
                        <a:effectLst/>
                        <a:latin typeface="Arial" panose="020B0604020202020204" pitchFamily="34" charset="0"/>
                      </a:endParaRPr>
                    </a:p>
                  </a:txBody>
                  <a:tcPr marL="7144" marR="7144" marT="7144" marB="0"/>
                </a:tc>
                <a:tc>
                  <a:txBody>
                    <a:bodyPr/>
                    <a:lstStyle/>
                    <a:p>
                      <a:pPr algn="l" fontAlgn="t"/>
                      <a:r>
                        <a:rPr lang="es-MX" sz="1400" u="none" strike="noStrike">
                          <a:effectLst/>
                        </a:rPr>
                        <a:t> </a:t>
                      </a:r>
                      <a:endParaRPr lang="es-MX" sz="1400" b="0" i="0" u="none" strike="noStrike">
                        <a:solidFill>
                          <a:srgbClr val="000000"/>
                        </a:solidFill>
                        <a:effectLst/>
                        <a:latin typeface="Arial" panose="020B0604020202020204" pitchFamily="34" charset="0"/>
                      </a:endParaRPr>
                    </a:p>
                  </a:txBody>
                  <a:tcPr marL="7144" marR="7144" marT="7144" marB="0">
                    <a:solidFill>
                      <a:schemeClr val="bg1"/>
                    </a:solidFill>
                  </a:tcPr>
                </a:tc>
                <a:tc>
                  <a:txBody>
                    <a:bodyPr/>
                    <a:lstStyle/>
                    <a:p>
                      <a:pPr algn="l" fontAlgn="t"/>
                      <a:r>
                        <a:rPr lang="es-MX" sz="1400" u="none" strike="noStrike">
                          <a:effectLst/>
                        </a:rPr>
                        <a:t> </a:t>
                      </a:r>
                      <a:endParaRPr lang="es-MX" sz="1400" b="0" i="0" u="none" strike="noStrike">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4"/>
                  </a:ext>
                </a:extLst>
              </a:tr>
              <a:tr h="228600">
                <a:tc>
                  <a:txBody>
                    <a:bodyPr/>
                    <a:lstStyle/>
                    <a:p>
                      <a:pPr algn="l" fontAlgn="t"/>
                      <a:r>
                        <a:rPr lang="es-MX" sz="1400" u="none" strike="noStrike">
                          <a:effectLst/>
                        </a:rPr>
                        <a:t> </a:t>
                      </a:r>
                      <a:endParaRPr lang="es-MX" sz="1400" b="0" i="0" u="none" strike="noStrike">
                        <a:solidFill>
                          <a:srgbClr val="000000"/>
                        </a:solidFill>
                        <a:effectLst/>
                        <a:latin typeface="Arial" panose="020B0604020202020204" pitchFamily="34" charset="0"/>
                      </a:endParaRPr>
                    </a:p>
                  </a:txBody>
                  <a:tcPr marL="7144" marR="7144" marT="7144" marB="0"/>
                </a:tc>
                <a:tc>
                  <a:txBody>
                    <a:bodyPr/>
                    <a:lstStyle/>
                    <a:p>
                      <a:pPr algn="l" fontAlgn="t"/>
                      <a:r>
                        <a:rPr lang="es-MX" sz="1400" u="none" strike="noStrike">
                          <a:effectLst/>
                        </a:rPr>
                        <a:t> </a:t>
                      </a:r>
                      <a:endParaRPr lang="es-MX" sz="1400" b="0" i="0" u="none" strike="noStrike">
                        <a:solidFill>
                          <a:srgbClr val="000000"/>
                        </a:solidFill>
                        <a:effectLst/>
                        <a:latin typeface="Arial" panose="020B0604020202020204" pitchFamily="34" charset="0"/>
                      </a:endParaRPr>
                    </a:p>
                  </a:txBody>
                  <a:tcPr marL="7144" marR="7144" marT="7144" marB="0"/>
                </a:tc>
                <a:tc>
                  <a:txBody>
                    <a:bodyPr/>
                    <a:lstStyle/>
                    <a:p>
                      <a:pPr algn="ctr" fontAlgn="t"/>
                      <a:r>
                        <a:rPr lang="es-MX" sz="1400" u="none" strike="noStrike">
                          <a:effectLst/>
                        </a:rPr>
                        <a:t> </a:t>
                      </a:r>
                      <a:endParaRPr lang="es-MX" sz="1400" b="0" i="0" u="none" strike="noStrike">
                        <a:solidFill>
                          <a:srgbClr val="000000"/>
                        </a:solidFill>
                        <a:effectLst/>
                        <a:latin typeface="Arial" panose="020B0604020202020204" pitchFamily="34" charset="0"/>
                      </a:endParaRPr>
                    </a:p>
                  </a:txBody>
                  <a:tcPr marL="7144" marR="7144" marT="7144" marB="0"/>
                </a:tc>
                <a:tc>
                  <a:txBody>
                    <a:bodyPr/>
                    <a:lstStyle/>
                    <a:p>
                      <a:pPr algn="l" fontAlgn="t"/>
                      <a:r>
                        <a:rPr lang="es-MX" sz="1400" u="none" strike="noStrike" dirty="0">
                          <a:effectLst/>
                        </a:rPr>
                        <a:t> </a:t>
                      </a:r>
                      <a:endParaRPr lang="es-MX" sz="1400" b="0" i="0" u="none" strike="noStrike" dirty="0">
                        <a:solidFill>
                          <a:srgbClr val="000000"/>
                        </a:solidFill>
                        <a:effectLst/>
                        <a:latin typeface="Arial" panose="020B0604020202020204" pitchFamily="34" charset="0"/>
                      </a:endParaRPr>
                    </a:p>
                  </a:txBody>
                  <a:tcPr marL="7144" marR="7144" marT="7144" marB="0">
                    <a:solidFill>
                      <a:schemeClr val="bg1"/>
                    </a:solidFill>
                  </a:tcPr>
                </a:tc>
                <a:tc>
                  <a:txBody>
                    <a:bodyPr/>
                    <a:lstStyle/>
                    <a:p>
                      <a:pPr algn="l"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l"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l"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fontAlgn="t"/>
                      <a:r>
                        <a:rPr lang="es-MX" sz="1400" u="none" strike="noStrike" dirty="0">
                          <a:effectLst/>
                        </a:rPr>
                        <a:t> F(1,0,0)</a:t>
                      </a:r>
                      <a:endParaRPr lang="es-MX" sz="1400" b="0" i="0" u="none" strike="noStrike" dirty="0">
                        <a:solidFill>
                          <a:srgbClr val="000000"/>
                        </a:solidFill>
                        <a:effectLst/>
                        <a:latin typeface="Arial" panose="020B0604020202020204" pitchFamily="34" charset="0"/>
                      </a:endParaRPr>
                    </a:p>
                  </a:txBody>
                  <a:tcPr marL="7144" marR="7144" marT="7144" marB="0"/>
                </a:tc>
                <a:tc>
                  <a:txBody>
                    <a:bodyPr/>
                    <a:lstStyle/>
                    <a:p>
                      <a:pPr algn="l" fontAlgn="t"/>
                      <a:r>
                        <a:rPr lang="es-MX" sz="1400" u="none" strike="noStrike">
                          <a:effectLst/>
                        </a:rPr>
                        <a:t> </a:t>
                      </a:r>
                      <a:endParaRPr lang="es-MX" sz="1400" b="0" i="0" u="none" strike="noStrike">
                        <a:solidFill>
                          <a:srgbClr val="000000"/>
                        </a:solidFill>
                        <a:effectLst/>
                        <a:latin typeface="Arial" panose="020B0604020202020204" pitchFamily="34" charset="0"/>
                      </a:endParaRPr>
                    </a:p>
                  </a:txBody>
                  <a:tcPr marL="7144" marR="7144" marT="7144" marB="0">
                    <a:solidFill>
                      <a:schemeClr val="bg1"/>
                    </a:solidFill>
                  </a:tcPr>
                </a:tc>
                <a:tc>
                  <a:txBody>
                    <a:bodyPr/>
                    <a:lstStyle/>
                    <a:p>
                      <a:pPr algn="l" fontAlgn="t"/>
                      <a:r>
                        <a:rPr lang="es-MX" sz="1400" u="none" strike="noStrike">
                          <a:effectLst/>
                        </a:rPr>
                        <a:t> </a:t>
                      </a:r>
                      <a:endParaRPr lang="es-MX" sz="1400" b="0" i="0" u="none" strike="noStrike">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5"/>
                  </a:ext>
                </a:extLst>
              </a:tr>
              <a:tr h="228600">
                <a:tc>
                  <a:txBody>
                    <a:bodyPr/>
                    <a:lstStyle/>
                    <a:p>
                      <a:pPr algn="l" fontAlgn="t"/>
                      <a:r>
                        <a:rPr lang="es-MX" sz="1400" u="none" strike="noStrike">
                          <a:effectLst/>
                        </a:rPr>
                        <a:t> </a:t>
                      </a:r>
                      <a:endParaRPr lang="es-MX" sz="1400" b="0" i="0" u="none" strike="noStrike">
                        <a:solidFill>
                          <a:srgbClr val="000000"/>
                        </a:solidFill>
                        <a:effectLst/>
                        <a:latin typeface="Arial" panose="020B0604020202020204" pitchFamily="34" charset="0"/>
                      </a:endParaRPr>
                    </a:p>
                  </a:txBody>
                  <a:tcPr marL="7144" marR="7144" marT="7144" marB="0"/>
                </a:tc>
                <a:tc>
                  <a:txBody>
                    <a:bodyPr/>
                    <a:lstStyle/>
                    <a:p>
                      <a:pPr algn="l" fontAlgn="t"/>
                      <a:r>
                        <a:rPr lang="es-MX" sz="1400" u="none" strike="noStrike">
                          <a:effectLst/>
                        </a:rPr>
                        <a:t> </a:t>
                      </a:r>
                      <a:endParaRPr lang="es-MX" sz="1400" b="0" i="0" u="none" strike="noStrike">
                        <a:solidFill>
                          <a:srgbClr val="000000"/>
                        </a:solidFill>
                        <a:effectLst/>
                        <a:latin typeface="Arial" panose="020B0604020202020204" pitchFamily="34" charset="0"/>
                      </a:endParaRPr>
                    </a:p>
                  </a:txBody>
                  <a:tcPr marL="7144" marR="7144" marT="7144" marB="0"/>
                </a:tc>
                <a:tc>
                  <a:txBody>
                    <a:bodyPr/>
                    <a:lstStyle/>
                    <a:p>
                      <a:pPr algn="ctr" fontAlgn="t"/>
                      <a:r>
                        <a:rPr lang="es-MX" sz="1400" u="none" strike="noStrike">
                          <a:effectLst/>
                        </a:rPr>
                        <a:t> </a:t>
                      </a:r>
                      <a:endParaRPr lang="es-MX" sz="1400" b="0" i="0" u="none" strike="noStrike">
                        <a:solidFill>
                          <a:srgbClr val="000000"/>
                        </a:solidFill>
                        <a:effectLst/>
                        <a:latin typeface="Arial" panose="020B0604020202020204" pitchFamily="34" charset="0"/>
                      </a:endParaRPr>
                    </a:p>
                  </a:txBody>
                  <a:tcPr marL="7144" marR="7144" marT="7144" marB="0"/>
                </a:tc>
                <a:tc>
                  <a:txBody>
                    <a:bodyPr/>
                    <a:lstStyle/>
                    <a:p>
                      <a:pPr algn="l" fontAlgn="t"/>
                      <a:r>
                        <a:rPr lang="es-MX" sz="1400" u="none" strike="noStrike" dirty="0">
                          <a:effectLst/>
                        </a:rPr>
                        <a:t> </a:t>
                      </a:r>
                      <a:endParaRPr lang="es-MX" sz="1400" b="0" i="0" u="none" strike="noStrike" dirty="0">
                        <a:solidFill>
                          <a:srgbClr val="000000"/>
                        </a:solidFill>
                        <a:effectLst/>
                        <a:latin typeface="Arial" panose="020B0604020202020204" pitchFamily="34" charset="0"/>
                      </a:endParaRPr>
                    </a:p>
                  </a:txBody>
                  <a:tcPr marL="7144" marR="7144" marT="7144" marB="0">
                    <a:solidFill>
                      <a:schemeClr val="bg1"/>
                    </a:solidFill>
                  </a:tcPr>
                </a:tc>
                <a:tc>
                  <a:txBody>
                    <a:bodyPr/>
                    <a:lstStyle/>
                    <a:p>
                      <a:pPr algn="l"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l"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l"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fontAlgn="t"/>
                      <a:r>
                        <a:rPr lang="es-MX" sz="1400" u="none" strike="noStrike" dirty="0">
                          <a:effectLst/>
                        </a:rPr>
                        <a:t> F(1,0,1)</a:t>
                      </a:r>
                      <a:endParaRPr lang="es-MX" sz="1400" b="0" i="0" u="none" strike="noStrike" dirty="0">
                        <a:solidFill>
                          <a:srgbClr val="000000"/>
                        </a:solidFill>
                        <a:effectLst/>
                        <a:latin typeface="Arial" panose="020B0604020202020204" pitchFamily="34" charset="0"/>
                      </a:endParaRPr>
                    </a:p>
                  </a:txBody>
                  <a:tcPr marL="7144" marR="7144" marT="7144" marB="0"/>
                </a:tc>
                <a:tc>
                  <a:txBody>
                    <a:bodyPr/>
                    <a:lstStyle/>
                    <a:p>
                      <a:pPr algn="l" fontAlgn="t"/>
                      <a:r>
                        <a:rPr lang="es-MX" sz="1400" u="none" strike="noStrike">
                          <a:effectLst/>
                        </a:rPr>
                        <a:t> </a:t>
                      </a:r>
                      <a:endParaRPr lang="es-MX" sz="1400" b="0" i="0" u="none" strike="noStrike">
                        <a:solidFill>
                          <a:srgbClr val="000000"/>
                        </a:solidFill>
                        <a:effectLst/>
                        <a:latin typeface="Arial" panose="020B0604020202020204" pitchFamily="34" charset="0"/>
                      </a:endParaRPr>
                    </a:p>
                  </a:txBody>
                  <a:tcPr marL="7144" marR="7144" marT="7144" marB="0">
                    <a:solidFill>
                      <a:schemeClr val="bg1"/>
                    </a:solidFill>
                  </a:tcPr>
                </a:tc>
                <a:tc>
                  <a:txBody>
                    <a:bodyPr/>
                    <a:lstStyle/>
                    <a:p>
                      <a:pPr algn="l" fontAlgn="t"/>
                      <a:r>
                        <a:rPr lang="es-MX" sz="1400" u="none" strike="noStrike">
                          <a:effectLst/>
                        </a:rPr>
                        <a:t> </a:t>
                      </a:r>
                      <a:endParaRPr lang="es-MX" sz="1400" b="0" i="0" u="none" strike="noStrike">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6"/>
                  </a:ext>
                </a:extLst>
              </a:tr>
              <a:tr h="228600">
                <a:tc>
                  <a:txBody>
                    <a:bodyPr/>
                    <a:lstStyle/>
                    <a:p>
                      <a:pPr algn="l" fontAlgn="t"/>
                      <a:r>
                        <a:rPr lang="es-MX" sz="1400" u="none" strike="noStrike">
                          <a:effectLst/>
                        </a:rPr>
                        <a:t> </a:t>
                      </a:r>
                      <a:endParaRPr lang="es-MX" sz="1400" b="0" i="0" u="none" strike="noStrike">
                        <a:solidFill>
                          <a:srgbClr val="000000"/>
                        </a:solidFill>
                        <a:effectLst/>
                        <a:latin typeface="Arial" panose="020B0604020202020204" pitchFamily="34" charset="0"/>
                      </a:endParaRPr>
                    </a:p>
                  </a:txBody>
                  <a:tcPr marL="7144" marR="7144" marT="7144" marB="0"/>
                </a:tc>
                <a:tc>
                  <a:txBody>
                    <a:bodyPr/>
                    <a:lstStyle/>
                    <a:p>
                      <a:pPr algn="l" fontAlgn="t"/>
                      <a:r>
                        <a:rPr lang="es-MX" sz="1400" u="none" strike="noStrike">
                          <a:effectLst/>
                        </a:rPr>
                        <a:t> </a:t>
                      </a:r>
                      <a:endParaRPr lang="es-MX" sz="1400" b="0" i="0" u="none" strike="noStrike">
                        <a:solidFill>
                          <a:srgbClr val="000000"/>
                        </a:solidFill>
                        <a:effectLst/>
                        <a:latin typeface="Arial" panose="020B0604020202020204" pitchFamily="34" charset="0"/>
                      </a:endParaRPr>
                    </a:p>
                  </a:txBody>
                  <a:tcPr marL="7144" marR="7144" marT="7144" marB="0"/>
                </a:tc>
                <a:tc>
                  <a:txBody>
                    <a:bodyPr/>
                    <a:lstStyle/>
                    <a:p>
                      <a:pPr algn="ctr" fontAlgn="t"/>
                      <a:r>
                        <a:rPr lang="es-MX" sz="1400" u="none" strike="noStrike">
                          <a:effectLst/>
                        </a:rPr>
                        <a:t> </a:t>
                      </a:r>
                      <a:endParaRPr lang="es-MX" sz="1400" b="0" i="0" u="none" strike="noStrike">
                        <a:solidFill>
                          <a:srgbClr val="000000"/>
                        </a:solidFill>
                        <a:effectLst/>
                        <a:latin typeface="Arial" panose="020B0604020202020204" pitchFamily="34" charset="0"/>
                      </a:endParaRPr>
                    </a:p>
                  </a:txBody>
                  <a:tcPr marL="7144" marR="7144" marT="7144" marB="0"/>
                </a:tc>
                <a:tc>
                  <a:txBody>
                    <a:bodyPr/>
                    <a:lstStyle/>
                    <a:p>
                      <a:pPr algn="l" fontAlgn="t"/>
                      <a:r>
                        <a:rPr lang="es-MX" sz="1400" u="none" strike="noStrike" dirty="0">
                          <a:effectLst/>
                        </a:rPr>
                        <a:t> </a:t>
                      </a:r>
                      <a:endParaRPr lang="es-MX" sz="1400" b="0" i="0" u="none" strike="noStrike" dirty="0">
                        <a:solidFill>
                          <a:srgbClr val="000000"/>
                        </a:solidFill>
                        <a:effectLst/>
                        <a:latin typeface="Arial" panose="020B0604020202020204" pitchFamily="34" charset="0"/>
                      </a:endParaRPr>
                    </a:p>
                  </a:txBody>
                  <a:tcPr marL="7144" marR="7144" marT="7144" marB="0">
                    <a:solidFill>
                      <a:schemeClr val="bg1"/>
                    </a:solidFill>
                  </a:tcPr>
                </a:tc>
                <a:tc>
                  <a:txBody>
                    <a:bodyPr/>
                    <a:lstStyle/>
                    <a:p>
                      <a:pPr algn="l"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l"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l"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fontAlgn="t"/>
                      <a:r>
                        <a:rPr lang="es-MX" sz="1400" u="none" strike="noStrike" dirty="0">
                          <a:effectLst/>
                        </a:rPr>
                        <a:t> F(1,1,0)</a:t>
                      </a:r>
                      <a:endParaRPr lang="es-MX" sz="1400" b="0" i="0" u="none" strike="noStrike" dirty="0">
                        <a:solidFill>
                          <a:srgbClr val="000000"/>
                        </a:solidFill>
                        <a:effectLst/>
                        <a:latin typeface="Arial" panose="020B0604020202020204" pitchFamily="34" charset="0"/>
                      </a:endParaRPr>
                    </a:p>
                  </a:txBody>
                  <a:tcPr marL="7144" marR="7144" marT="7144" marB="0"/>
                </a:tc>
                <a:tc>
                  <a:txBody>
                    <a:bodyPr/>
                    <a:lstStyle/>
                    <a:p>
                      <a:pPr algn="l" fontAlgn="t"/>
                      <a:r>
                        <a:rPr lang="es-MX" sz="1400" u="none" strike="noStrike">
                          <a:effectLst/>
                        </a:rPr>
                        <a:t> </a:t>
                      </a:r>
                      <a:endParaRPr lang="es-MX" sz="1400" b="0" i="0" u="none" strike="noStrike">
                        <a:solidFill>
                          <a:srgbClr val="000000"/>
                        </a:solidFill>
                        <a:effectLst/>
                        <a:latin typeface="Arial" panose="020B0604020202020204" pitchFamily="34" charset="0"/>
                      </a:endParaRPr>
                    </a:p>
                  </a:txBody>
                  <a:tcPr marL="7144" marR="7144" marT="7144" marB="0">
                    <a:solidFill>
                      <a:schemeClr val="bg1"/>
                    </a:solidFill>
                  </a:tcPr>
                </a:tc>
                <a:tc>
                  <a:txBody>
                    <a:bodyPr/>
                    <a:lstStyle/>
                    <a:p>
                      <a:pPr algn="l" fontAlgn="t"/>
                      <a:r>
                        <a:rPr lang="es-MX" sz="1400" u="none" strike="noStrike">
                          <a:effectLst/>
                        </a:rPr>
                        <a:t> </a:t>
                      </a:r>
                      <a:endParaRPr lang="es-MX" sz="1400" b="0" i="0" u="none" strike="noStrike">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7"/>
                  </a:ext>
                </a:extLst>
              </a:tr>
              <a:tr h="221456">
                <a:tc>
                  <a:txBody>
                    <a:bodyPr/>
                    <a:lstStyle/>
                    <a:p>
                      <a:pPr algn="l" rtl="0" fontAlgn="ctr"/>
                      <a:r>
                        <a:rPr lang="es-MX" sz="1400" u="none" strike="noStrike">
                          <a:effectLst/>
                        </a:rPr>
                        <a:t> </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l" rtl="0" fontAlgn="ctr"/>
                      <a:r>
                        <a:rPr lang="es-MX" sz="1400" u="none" strike="noStrike">
                          <a:effectLst/>
                        </a:rPr>
                        <a:t> </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 </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l" rtl="0" fontAlgn="ctr"/>
                      <a:r>
                        <a:rPr lang="es-MX" sz="1400" u="none" strike="noStrike" dirty="0">
                          <a:effectLst/>
                        </a:rPr>
                        <a:t> </a:t>
                      </a:r>
                      <a:endParaRPr lang="es-MX" sz="1400" b="0" i="0" u="none" strike="noStrike" dirty="0">
                        <a:solidFill>
                          <a:srgbClr val="000000"/>
                        </a:solidFill>
                        <a:effectLst/>
                        <a:latin typeface="Calibri" panose="020F0502020204030204" pitchFamily="34" charset="0"/>
                      </a:endParaRPr>
                    </a:p>
                  </a:txBody>
                  <a:tcPr marL="7144" marR="7144" marT="7144" marB="0" anchor="ctr">
                    <a:solidFill>
                      <a:schemeClr val="bg1"/>
                    </a:solidFill>
                  </a:tcPr>
                </a:tc>
                <a:tc>
                  <a:txBody>
                    <a:bodyPr/>
                    <a:lstStyle/>
                    <a:p>
                      <a:pPr algn="l" rtl="0" fontAlgn="ctr"/>
                      <a:r>
                        <a:rPr lang="es-MX" sz="1400" u="none" strike="noStrike" dirty="0">
                          <a:effectLs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l" rtl="0" fontAlgn="ctr"/>
                      <a:r>
                        <a:rPr lang="es-MX" sz="1400" u="none" strike="noStrike" dirty="0">
                          <a:effectLs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l" rtl="0" fontAlgn="ctr"/>
                      <a:r>
                        <a:rPr lang="es-MX" sz="1400" u="none" strike="noStrike" dirty="0">
                          <a:effectLs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 F(1,1,1)</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l" rtl="0" fontAlgn="ctr"/>
                      <a:r>
                        <a:rPr lang="es-MX" sz="1400" u="none" strike="noStrike" dirty="0">
                          <a:effectLst/>
                        </a:rPr>
                        <a:t> </a:t>
                      </a:r>
                      <a:endParaRPr lang="es-MX" sz="1400" b="0" i="0" u="none" strike="noStrike" dirty="0">
                        <a:solidFill>
                          <a:srgbClr val="000000"/>
                        </a:solidFill>
                        <a:effectLst/>
                        <a:latin typeface="Calibri" panose="020F0502020204030204" pitchFamily="34" charset="0"/>
                      </a:endParaRPr>
                    </a:p>
                  </a:txBody>
                  <a:tcPr marL="7144" marR="7144" marT="7144" marB="0" anchor="ctr">
                    <a:solidFill>
                      <a:schemeClr val="bg1"/>
                    </a:solidFill>
                  </a:tcPr>
                </a:tc>
                <a:tc>
                  <a:txBody>
                    <a:bodyPr/>
                    <a:lstStyle/>
                    <a:p>
                      <a:pPr algn="l" rtl="0" fontAlgn="ctr"/>
                      <a:r>
                        <a:rPr lang="es-MX" sz="1400" u="none" strike="noStrike" dirty="0">
                          <a:effectLst/>
                        </a:rPr>
                        <a:t> </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8"/>
                  </a:ext>
                </a:extLst>
              </a:tr>
            </a:tbl>
          </a:graphicData>
        </a:graphic>
      </p:graphicFrame>
      <p:sp>
        <p:nvSpPr>
          <p:cNvPr id="5" name="Título 1">
            <a:extLst>
              <a:ext uri="{FF2B5EF4-FFF2-40B4-BE49-F238E27FC236}">
                <a16:creationId xmlns:a16="http://schemas.microsoft.com/office/drawing/2014/main" id="{0EC67639-7B41-4CDB-8A71-674A4A13DC05}"/>
              </a:ext>
            </a:extLst>
          </p:cNvPr>
          <p:cNvSpPr txBox="1">
            <a:spLocks/>
          </p:cNvSpPr>
          <p:nvPr/>
        </p:nvSpPr>
        <p:spPr>
          <a:xfrm>
            <a:off x="628650" y="365126"/>
            <a:ext cx="6639897" cy="623919"/>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s-MX">
                <a:solidFill>
                  <a:schemeClr val="bg1">
                    <a:lumMod val="95000"/>
                  </a:schemeClr>
                </a:solidFill>
              </a:rPr>
              <a:t>3.3 Algebra de Boole</a:t>
            </a:r>
            <a:endParaRPr lang="es-MX" dirty="0"/>
          </a:p>
        </p:txBody>
      </p:sp>
    </p:spTree>
    <p:extLst>
      <p:ext uri="{BB962C8B-B14F-4D97-AF65-F5344CB8AC3E}">
        <p14:creationId xmlns:p14="http://schemas.microsoft.com/office/powerpoint/2010/main" val="37329107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1147665"/>
            <a:ext cx="7886700" cy="543024"/>
          </a:xfrm>
        </p:spPr>
        <p:txBody>
          <a:bodyPr>
            <a:normAutofit fontScale="90000"/>
          </a:bodyPr>
          <a:lstStyle/>
          <a:p>
            <a:r>
              <a:rPr lang="es-MX" dirty="0"/>
              <a:t>Ejemplo 1</a:t>
            </a:r>
          </a:p>
        </p:txBody>
      </p:sp>
      <p:graphicFrame>
        <p:nvGraphicFramePr>
          <p:cNvPr id="4" name="Marcador de contenido 3"/>
          <p:cNvGraphicFramePr>
            <a:graphicFrameLocks noGrp="1"/>
          </p:cNvGraphicFramePr>
          <p:nvPr>
            <p:ph idx="1"/>
          </p:nvPr>
        </p:nvGraphicFramePr>
        <p:xfrm>
          <a:off x="628650" y="2226469"/>
          <a:ext cx="1978081" cy="2500312"/>
        </p:xfrm>
        <a:graphic>
          <a:graphicData uri="http://schemas.openxmlformats.org/drawingml/2006/table">
            <a:tbl>
              <a:tblPr firstRow="1" bandRow="1">
                <a:tableStyleId>{5C22544A-7EE6-4342-B048-85BDC9FD1C3A}</a:tableStyleId>
              </a:tblPr>
              <a:tblGrid>
                <a:gridCol w="448035">
                  <a:extLst>
                    <a:ext uri="{9D8B030D-6E8A-4147-A177-3AD203B41FA5}">
                      <a16:colId xmlns:a16="http://schemas.microsoft.com/office/drawing/2014/main" val="20000"/>
                    </a:ext>
                  </a:extLst>
                </a:gridCol>
                <a:gridCol w="392031">
                  <a:extLst>
                    <a:ext uri="{9D8B030D-6E8A-4147-A177-3AD203B41FA5}">
                      <a16:colId xmlns:a16="http://schemas.microsoft.com/office/drawing/2014/main" val="20001"/>
                    </a:ext>
                  </a:extLst>
                </a:gridCol>
                <a:gridCol w="392030">
                  <a:extLst>
                    <a:ext uri="{9D8B030D-6E8A-4147-A177-3AD203B41FA5}">
                      <a16:colId xmlns:a16="http://schemas.microsoft.com/office/drawing/2014/main" val="20002"/>
                    </a:ext>
                  </a:extLst>
                </a:gridCol>
                <a:gridCol w="745985">
                  <a:extLst>
                    <a:ext uri="{9D8B030D-6E8A-4147-A177-3AD203B41FA5}">
                      <a16:colId xmlns:a16="http://schemas.microsoft.com/office/drawing/2014/main" val="20003"/>
                    </a:ext>
                  </a:extLst>
                </a:gridCol>
              </a:tblGrid>
              <a:tr h="450056">
                <a:tc>
                  <a:txBody>
                    <a:bodyPr/>
                    <a:lstStyle/>
                    <a:p>
                      <a:pPr algn="ctr" rtl="0" fontAlgn="ctr"/>
                      <a:r>
                        <a:rPr lang="es-MX" sz="1400" u="none" strike="noStrike" dirty="0">
                          <a:effectLst/>
                        </a:rPr>
                        <a:t>A</a:t>
                      </a:r>
                      <a:endParaRPr lang="es-MX" sz="1400" b="1" i="0" u="none" strike="noStrike" dirty="0">
                        <a:solidFill>
                          <a:srgbClr val="FFFFFF"/>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B</a:t>
                      </a:r>
                      <a:endParaRPr lang="es-MX" sz="1400" b="1" i="0" u="none" strike="noStrike" dirty="0">
                        <a:solidFill>
                          <a:srgbClr val="FFFFFF"/>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C</a:t>
                      </a:r>
                      <a:endParaRPr lang="es-MX" sz="1400" b="1" i="0" u="none" strike="noStrike" dirty="0">
                        <a:solidFill>
                          <a:srgbClr val="FFFFFF"/>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F(A,B,C)</a:t>
                      </a:r>
                      <a:endParaRPr lang="es-MX" sz="1400" b="1" i="0" u="none" strike="noStrike" dirty="0">
                        <a:solidFill>
                          <a:srgbClr val="FFFFFF"/>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0"/>
                  </a:ext>
                </a:extLst>
              </a:tr>
              <a:tr h="457200">
                <a:tc>
                  <a:txBody>
                    <a:bodyPr/>
                    <a:lstStyle/>
                    <a:p>
                      <a:pPr algn="ctr" rtl="0" fontAlgn="ctr"/>
                      <a:r>
                        <a:rPr lang="es-MX" sz="1400" u="none" strike="noStrike" dirty="0">
                          <a:effectLst/>
                        </a:rPr>
                        <a:t>0</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1"/>
                  </a:ext>
                </a:extLst>
              </a:tr>
              <a:tr h="228600">
                <a:tc>
                  <a:txBody>
                    <a:bodyPr/>
                    <a:lstStyle/>
                    <a:p>
                      <a:pPr algn="ctr" rtl="0" fontAlgn="ctr"/>
                      <a:r>
                        <a:rPr lang="es-MX" sz="1400" u="none" strike="noStrike" dirty="0">
                          <a:effectLst/>
                        </a:rPr>
                        <a:t>0</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0</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fontAlgn="t"/>
                      <a:r>
                        <a:rPr lang="es-MX" sz="1400" u="none" strike="noStrike" dirty="0">
                          <a:effectLst/>
                        </a:rPr>
                        <a:t> 0</a:t>
                      </a:r>
                      <a:endParaRPr lang="es-MX" sz="1400" b="0" i="0" u="none" strike="noStrike" dirty="0">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2"/>
                  </a:ext>
                </a:extLst>
              </a:tr>
              <a:tr h="228600">
                <a:tc>
                  <a:txBody>
                    <a:bodyPr/>
                    <a:lstStyle/>
                    <a:p>
                      <a:pPr algn="ctr"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fontAlgn="t"/>
                      <a:r>
                        <a:rPr lang="es-MX" sz="1400" u="none" strike="noStrike" dirty="0">
                          <a:effectLst/>
                        </a:rPr>
                        <a:t> 0</a:t>
                      </a:r>
                      <a:endParaRPr lang="es-MX" sz="1400" b="0" i="0" u="none" strike="noStrike" dirty="0">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3"/>
                  </a:ext>
                </a:extLst>
              </a:tr>
              <a:tr h="228600">
                <a:tc>
                  <a:txBody>
                    <a:bodyPr/>
                    <a:lstStyle/>
                    <a:p>
                      <a:pPr algn="ctr"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fontAlgn="t"/>
                      <a:r>
                        <a:rPr lang="es-MX" sz="1400" u="none" strike="noStrike" dirty="0">
                          <a:effectLst/>
                        </a:rPr>
                        <a:t> 1</a:t>
                      </a:r>
                      <a:endParaRPr lang="es-MX" sz="1400" b="0" i="0" u="none" strike="noStrike" dirty="0">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4"/>
                  </a:ext>
                </a:extLst>
              </a:tr>
              <a:tr h="228600">
                <a:tc>
                  <a:txBody>
                    <a:bodyPr/>
                    <a:lstStyle/>
                    <a:p>
                      <a:pPr algn="ctr"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0</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0</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t"/>
                      <a:r>
                        <a:rPr lang="es-MX" sz="1400" u="none" strike="noStrike" dirty="0">
                          <a:effectLst/>
                        </a:rPr>
                        <a:t> 0</a:t>
                      </a:r>
                      <a:endParaRPr lang="es-MX" sz="1400" b="0" i="0" u="none" strike="noStrike" dirty="0">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5"/>
                  </a:ext>
                </a:extLst>
              </a:tr>
              <a:tr h="228600">
                <a:tc>
                  <a:txBody>
                    <a:bodyPr/>
                    <a:lstStyle/>
                    <a:p>
                      <a:pPr algn="ctr"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t"/>
                      <a:r>
                        <a:rPr lang="es-MX" sz="1400" u="none" strike="noStrike" dirty="0">
                          <a:effectLst/>
                        </a:rPr>
                        <a:t> 0</a:t>
                      </a:r>
                      <a:endParaRPr lang="es-MX" sz="1400" b="0" i="0" u="none" strike="noStrike" dirty="0">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6"/>
                  </a:ext>
                </a:extLst>
              </a:tr>
              <a:tr h="228600">
                <a:tc>
                  <a:txBody>
                    <a:bodyPr/>
                    <a:lstStyle/>
                    <a:p>
                      <a:pPr algn="ctr"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0</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t"/>
                      <a:r>
                        <a:rPr lang="es-MX" sz="1400" u="none" strike="noStrike" dirty="0">
                          <a:effectLst/>
                        </a:rPr>
                        <a:t> 1</a:t>
                      </a:r>
                      <a:endParaRPr lang="es-MX" sz="1400" b="0" i="0" u="none" strike="noStrike" dirty="0">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7"/>
                  </a:ext>
                </a:extLst>
              </a:tr>
              <a:tr h="221456">
                <a:tc>
                  <a:txBody>
                    <a:bodyPr/>
                    <a:lstStyle/>
                    <a:p>
                      <a:pPr algn="ctr" rtl="0" fontAlgn="ctr"/>
                      <a:r>
                        <a:rPr lang="es-MX" sz="1400" u="none" strike="noStrike" dirty="0">
                          <a:effectLs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 1</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8"/>
                  </a:ext>
                </a:extLst>
              </a:tr>
            </a:tbl>
          </a:graphicData>
        </a:graphic>
      </p:graphicFrame>
      <p:sp>
        <p:nvSpPr>
          <p:cNvPr id="5" name="Rectángulo 4"/>
          <p:cNvSpPr/>
          <p:nvPr/>
        </p:nvSpPr>
        <p:spPr>
          <a:xfrm>
            <a:off x="3406069" y="2399983"/>
            <a:ext cx="3149132" cy="300082"/>
          </a:xfrm>
          <a:prstGeom prst="rect">
            <a:avLst/>
          </a:prstGeom>
        </p:spPr>
        <p:txBody>
          <a:bodyPr wrap="none">
            <a:spAutoFit/>
          </a:bodyPr>
          <a:lstStyle/>
          <a:p>
            <a:r>
              <a:rPr lang="es-MX" sz="1350" dirty="0"/>
              <a:t>F(A,B,C) = m</a:t>
            </a:r>
            <a:r>
              <a:rPr lang="es-MX" sz="1350" baseline="-25000" dirty="0"/>
              <a:t>0</a:t>
            </a:r>
            <a:r>
              <a:rPr lang="es-MX" sz="1350" dirty="0"/>
              <a:t> + m</a:t>
            </a:r>
            <a:r>
              <a:rPr lang="es-MX" sz="1350" baseline="-25000" dirty="0"/>
              <a:t>3</a:t>
            </a:r>
            <a:r>
              <a:rPr lang="es-MX" sz="1350" dirty="0"/>
              <a:t> + m</a:t>
            </a:r>
            <a:r>
              <a:rPr lang="es-MX" sz="1350" baseline="-25000" dirty="0"/>
              <a:t>6</a:t>
            </a:r>
            <a:r>
              <a:rPr lang="es-MX" sz="1350" dirty="0"/>
              <a:t> +m</a:t>
            </a:r>
            <a:r>
              <a:rPr lang="es-MX" sz="1350" baseline="-25000" dirty="0"/>
              <a:t>7</a:t>
            </a:r>
            <a:r>
              <a:rPr lang="es-MX" sz="1350" dirty="0"/>
              <a:t> = </a:t>
            </a:r>
            <a:r>
              <a:rPr lang="el-GR" sz="1350" dirty="0"/>
              <a:t>Σ </a:t>
            </a:r>
            <a:r>
              <a:rPr lang="es-MX" sz="1350" dirty="0"/>
              <a:t>m(0,3,6,7)</a:t>
            </a:r>
          </a:p>
        </p:txBody>
      </p:sp>
      <p:graphicFrame>
        <p:nvGraphicFramePr>
          <p:cNvPr id="6" name="Tabla 5"/>
          <p:cNvGraphicFramePr>
            <a:graphicFrameLocks noGrp="1"/>
          </p:cNvGraphicFramePr>
          <p:nvPr/>
        </p:nvGraphicFramePr>
        <p:xfrm>
          <a:off x="98729" y="2226469"/>
          <a:ext cx="448035" cy="2500312"/>
        </p:xfrm>
        <a:graphic>
          <a:graphicData uri="http://schemas.openxmlformats.org/drawingml/2006/table">
            <a:tbl>
              <a:tblPr firstRow="1" bandRow="1">
                <a:tableStyleId>{5C22544A-7EE6-4342-B048-85BDC9FD1C3A}</a:tableStyleId>
              </a:tblPr>
              <a:tblGrid>
                <a:gridCol w="448035">
                  <a:extLst>
                    <a:ext uri="{9D8B030D-6E8A-4147-A177-3AD203B41FA5}">
                      <a16:colId xmlns:a16="http://schemas.microsoft.com/office/drawing/2014/main" val="20000"/>
                    </a:ext>
                  </a:extLst>
                </a:gridCol>
              </a:tblGrid>
              <a:tr h="450056">
                <a:tc>
                  <a:txBody>
                    <a:bodyPr/>
                    <a:lstStyle/>
                    <a:p>
                      <a:pPr algn="l" rtl="0" fontAlgn="ctr"/>
                      <a:endParaRPr lang="es-MX" sz="1400" b="1" i="0" u="none" strike="noStrike" dirty="0">
                        <a:solidFill>
                          <a:srgbClr val="FFFFFF"/>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0"/>
                  </a:ext>
                </a:extLst>
              </a:tr>
              <a:tr h="457200">
                <a:tc>
                  <a:txBody>
                    <a:bodyPr/>
                    <a:lstStyle/>
                    <a:p>
                      <a:pPr algn="l" rtl="0" fontAlgn="ct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0</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1"/>
                  </a:ext>
                </a:extLst>
              </a:tr>
              <a:tr h="228600">
                <a:tc>
                  <a:txBody>
                    <a:bodyPr/>
                    <a:lstStyle/>
                    <a:p>
                      <a:pPr algn="l" rtl="0" fontAlgn="ct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2"/>
                  </a:ext>
                </a:extLst>
              </a:tr>
              <a:tr h="228600">
                <a:tc>
                  <a:txBody>
                    <a:bodyPr/>
                    <a:lstStyle/>
                    <a:p>
                      <a:pPr algn="l" rtl="0" fontAlgn="ct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2</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3"/>
                  </a:ext>
                </a:extLst>
              </a:tr>
              <a:tr h="228600">
                <a:tc>
                  <a:txBody>
                    <a:bodyPr/>
                    <a:lstStyle/>
                    <a:p>
                      <a:pPr algn="l" rtl="0" fontAlgn="ct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3</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4"/>
                  </a:ext>
                </a:extLst>
              </a:tr>
              <a:tr h="228600">
                <a:tc>
                  <a:txBody>
                    <a:bodyPr/>
                    <a:lstStyle/>
                    <a:p>
                      <a:pPr algn="l" rtl="0" fontAlgn="ct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4</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5"/>
                  </a:ext>
                </a:extLst>
              </a:tr>
              <a:tr h="228600">
                <a:tc>
                  <a:txBody>
                    <a:bodyPr/>
                    <a:lstStyle/>
                    <a:p>
                      <a:pPr algn="l" rtl="0" fontAlgn="ct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5</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6"/>
                  </a:ext>
                </a:extLst>
              </a:tr>
              <a:tr h="228600">
                <a:tc>
                  <a:txBody>
                    <a:bodyPr/>
                    <a:lstStyle/>
                    <a:p>
                      <a:pPr algn="l" rtl="0" fontAlgn="ct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6</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7"/>
                  </a:ext>
                </a:extLst>
              </a:tr>
              <a:tr h="221456">
                <a:tc>
                  <a:txBody>
                    <a:bodyPr/>
                    <a:lstStyle/>
                    <a:p>
                      <a:pPr algn="l" rtl="0" fontAlgn="ct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7</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8"/>
                  </a:ext>
                </a:extLst>
              </a:tr>
            </a:tbl>
          </a:graphicData>
        </a:graphic>
      </p:graphicFrame>
      <p:sp>
        <p:nvSpPr>
          <p:cNvPr id="7" name="Título 1">
            <a:extLst>
              <a:ext uri="{FF2B5EF4-FFF2-40B4-BE49-F238E27FC236}">
                <a16:creationId xmlns:a16="http://schemas.microsoft.com/office/drawing/2014/main" id="{2D1A35AA-2B59-4480-9CB5-24B3A5F7B359}"/>
              </a:ext>
            </a:extLst>
          </p:cNvPr>
          <p:cNvSpPr txBox="1">
            <a:spLocks/>
          </p:cNvSpPr>
          <p:nvPr/>
        </p:nvSpPr>
        <p:spPr>
          <a:xfrm>
            <a:off x="628650" y="365126"/>
            <a:ext cx="6639897" cy="623919"/>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s-MX">
                <a:solidFill>
                  <a:schemeClr val="bg1">
                    <a:lumMod val="95000"/>
                  </a:schemeClr>
                </a:solidFill>
              </a:rPr>
              <a:t>3.3 Algebra de Boole</a:t>
            </a:r>
            <a:endParaRPr lang="es-MX" dirty="0"/>
          </a:p>
        </p:txBody>
      </p:sp>
    </p:spTree>
    <p:extLst>
      <p:ext uri="{BB962C8B-B14F-4D97-AF65-F5344CB8AC3E}">
        <p14:creationId xmlns:p14="http://schemas.microsoft.com/office/powerpoint/2010/main" val="29174808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5008221" y="-3161691"/>
            <a:ext cx="1012190" cy="7266989"/>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434313" y="-468607"/>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Directorio </a:t>
            </a:r>
          </a:p>
          <a:p>
            <a:pPr algn="ctr"/>
            <a:r>
              <a:rPr lang="es-ES" dirty="0"/>
              <a:t>Nezahualcóyotl</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ángulo 7">
            <a:extLst>
              <a:ext uri="{FF2B5EF4-FFF2-40B4-BE49-F238E27FC236}">
                <a16:creationId xmlns:a16="http://schemas.microsoft.com/office/drawing/2014/main" id="{E415AD7D-1944-4E4E-B779-59D11112D073}"/>
              </a:ext>
            </a:extLst>
          </p:cNvPr>
          <p:cNvSpPr/>
          <p:nvPr/>
        </p:nvSpPr>
        <p:spPr>
          <a:xfrm>
            <a:off x="1451376" y="927273"/>
            <a:ext cx="7696435" cy="5456045"/>
          </a:xfrm>
          <a:prstGeom prst="rect">
            <a:avLst/>
          </a:prstGeom>
        </p:spPr>
        <p:txBody>
          <a:bodyPr wrap="square">
            <a:spAutoFit/>
          </a:bodyPr>
          <a:lstStyle/>
          <a:p>
            <a:pPr algn="ctr">
              <a:lnSpc>
                <a:spcPts val="2000"/>
              </a:lnSpc>
              <a:spcAft>
                <a:spcPts val="0"/>
              </a:spcAft>
            </a:pPr>
            <a:r>
              <a:rPr lang="es-MX" sz="1100" dirty="0">
                <a:latin typeface="Arial" panose="020B0604020202020204" pitchFamily="34" charset="0"/>
                <a:ea typeface="Calibri" panose="020F0502020204030204" pitchFamily="34" charset="0"/>
                <a:cs typeface="Arial" panose="020B0604020202020204" pitchFamily="34" charset="0"/>
              </a:rPr>
              <a:t>Maestro en Derecho </a:t>
            </a:r>
            <a:r>
              <a:rPr lang="es-MX" sz="1100" b="1" dirty="0">
                <a:latin typeface="Arial" panose="020B0604020202020204" pitchFamily="34" charset="0"/>
                <a:ea typeface="Calibri" panose="020F0502020204030204" pitchFamily="34" charset="0"/>
                <a:cs typeface="Arial" panose="020B0604020202020204" pitchFamily="34" charset="0"/>
              </a:rPr>
              <a:t>Juan Carlos Medina Huicochea  </a:t>
            </a:r>
          </a:p>
          <a:p>
            <a:pPr marL="3200400" indent="-2743200" algn="ctr">
              <a:lnSpc>
                <a:spcPts val="2000"/>
              </a:lnSpc>
              <a:spcAft>
                <a:spcPts val="0"/>
              </a:spcAft>
            </a:pPr>
            <a:r>
              <a:rPr lang="es-MX" sz="1100" dirty="0">
                <a:latin typeface="Arial" panose="020B0604020202020204" pitchFamily="34" charset="0"/>
                <a:ea typeface="Calibri" panose="020F0502020204030204" pitchFamily="34" charset="0"/>
                <a:cs typeface="Arial" panose="020B0604020202020204" pitchFamily="34" charset="0"/>
              </a:rPr>
              <a:t>Encargado del Despacho de la Dirección del Centro Universitario UAEM Nezahualcóyotl </a:t>
            </a:r>
          </a:p>
          <a:p>
            <a:pPr marL="3200400" indent="-2743200" algn="ctr">
              <a:lnSpc>
                <a:spcPts val="2000"/>
              </a:lnSpc>
              <a:spcAft>
                <a:spcPts val="0"/>
              </a:spcAft>
            </a:pPr>
            <a:endParaRPr lang="es-MX" sz="1100" dirty="0">
              <a:latin typeface="Arial" panose="020B0604020202020204" pitchFamily="34" charset="0"/>
              <a:ea typeface="Calibri" panose="020F0502020204030204" pitchFamily="34" charset="0"/>
              <a:cs typeface="Arial" panose="020B0604020202020204" pitchFamily="34" charset="0"/>
            </a:endParaRPr>
          </a:p>
          <a:p>
            <a:pPr marL="3200400" indent="-2743200" algn="ctr">
              <a:lnSpc>
                <a:spcPts val="2000"/>
              </a:lnSpc>
              <a:spcAft>
                <a:spcPts val="0"/>
              </a:spcAft>
            </a:pPr>
            <a:endParaRPr lang="es-ES" sz="1100" dirty="0">
              <a:latin typeface="Arial" panose="020B0604020202020204" pitchFamily="34" charset="0"/>
              <a:ea typeface="Calibri" panose="020F0502020204030204" pitchFamily="34" charset="0"/>
              <a:cs typeface="Arial" panose="020B0604020202020204" pitchFamily="34" charset="0"/>
            </a:endParaRPr>
          </a:p>
          <a:p>
            <a:pPr>
              <a:lnSpc>
                <a:spcPts val="1700"/>
              </a:lnSpc>
              <a:spcAft>
                <a:spcPts val="0"/>
              </a:spcAft>
            </a:pPr>
            <a:r>
              <a:rPr lang="es-MX" sz="1100" dirty="0">
                <a:latin typeface="Arial" panose="020B0604020202020204" pitchFamily="34" charset="0"/>
                <a:ea typeface="Calibri" panose="020F0502020204030204" pitchFamily="34" charset="0"/>
                <a:cs typeface="Arial" panose="020B0604020202020204" pitchFamily="34" charset="0"/>
              </a:rPr>
              <a:t>Maestro en Ciencias </a:t>
            </a:r>
            <a:endParaRPr lang="es-ES" sz="1100" dirty="0">
              <a:latin typeface="Arial" panose="020B0604020202020204" pitchFamily="34" charset="0"/>
              <a:ea typeface="Calibri" panose="020F0502020204030204" pitchFamily="34" charset="0"/>
              <a:cs typeface="Arial" panose="020B0604020202020204" pitchFamily="34" charset="0"/>
            </a:endParaRPr>
          </a:p>
          <a:p>
            <a:pPr indent="457200">
              <a:lnSpc>
                <a:spcPts val="1700"/>
              </a:lnSpc>
              <a:spcAft>
                <a:spcPts val="0"/>
              </a:spcAft>
            </a:pPr>
            <a:r>
              <a:rPr lang="es-MX" sz="1100" b="1" dirty="0">
                <a:latin typeface="Arial" panose="020B0604020202020204" pitchFamily="34" charset="0"/>
                <a:ea typeface="Calibri" panose="020F0502020204030204" pitchFamily="34" charset="0"/>
                <a:cs typeface="Arial" panose="020B0604020202020204" pitchFamily="34" charset="0"/>
              </a:rPr>
              <a:t>José Antonio Castillo Jiménez      </a:t>
            </a:r>
            <a:r>
              <a:rPr lang="es-MX" sz="1100" dirty="0">
                <a:latin typeface="Arial" panose="020B0604020202020204" pitchFamily="34" charset="0"/>
                <a:ea typeface="Calibri" panose="020F0502020204030204" pitchFamily="34" charset="0"/>
                <a:cs typeface="Arial" panose="020B0604020202020204" pitchFamily="34" charset="0"/>
              </a:rPr>
              <a:t>Subdirector Académico</a:t>
            </a:r>
            <a:endParaRPr lang="es-ES" sz="1100" dirty="0">
              <a:latin typeface="Arial" panose="020B0604020202020204" pitchFamily="34" charset="0"/>
              <a:ea typeface="Calibri" panose="020F0502020204030204" pitchFamily="34" charset="0"/>
              <a:cs typeface="Arial" panose="020B0604020202020204" pitchFamily="34" charset="0"/>
            </a:endParaRPr>
          </a:p>
          <a:p>
            <a:pPr>
              <a:lnSpc>
                <a:spcPts val="1700"/>
              </a:lnSpc>
              <a:spcAft>
                <a:spcPts val="0"/>
              </a:spcAft>
            </a:pPr>
            <a:r>
              <a:rPr lang="es-MX" sz="1100" dirty="0">
                <a:latin typeface="Arial" panose="020B0604020202020204" pitchFamily="34" charset="0"/>
                <a:ea typeface="Calibri" panose="020F0502020204030204" pitchFamily="34" charset="0"/>
                <a:cs typeface="Arial" panose="020B0604020202020204" pitchFamily="34" charset="0"/>
              </a:rPr>
              <a:t>Licenciado en Economía</a:t>
            </a:r>
            <a:endParaRPr lang="es-ES" sz="1100" dirty="0">
              <a:latin typeface="Arial" panose="020B0604020202020204" pitchFamily="34" charset="0"/>
              <a:ea typeface="Calibri" panose="020F0502020204030204" pitchFamily="34" charset="0"/>
              <a:cs typeface="Arial" panose="020B0604020202020204" pitchFamily="34" charset="0"/>
            </a:endParaRPr>
          </a:p>
          <a:p>
            <a:pPr indent="457200">
              <a:lnSpc>
                <a:spcPts val="1700"/>
              </a:lnSpc>
              <a:spcAft>
                <a:spcPts val="0"/>
              </a:spcAft>
            </a:pPr>
            <a:r>
              <a:rPr lang="es-MX" sz="1100" b="1" dirty="0">
                <a:latin typeface="Arial" panose="020B0604020202020204" pitchFamily="34" charset="0"/>
                <a:ea typeface="Calibri" panose="020F0502020204030204" pitchFamily="34" charset="0"/>
                <a:cs typeface="Arial" panose="020B0604020202020204" pitchFamily="34" charset="0"/>
              </a:rPr>
              <a:t>Ramón Vital Hernández	           </a:t>
            </a:r>
            <a:r>
              <a:rPr lang="es-MX" sz="1100" dirty="0">
                <a:latin typeface="Arial" panose="020B0604020202020204" pitchFamily="34" charset="0"/>
                <a:ea typeface="Calibri" panose="020F0502020204030204" pitchFamily="34" charset="0"/>
                <a:cs typeface="Arial" panose="020B0604020202020204" pitchFamily="34" charset="0"/>
              </a:rPr>
              <a:t>Subdirector Administrativo</a:t>
            </a:r>
            <a:endParaRPr lang="es-ES" sz="1100" dirty="0">
              <a:latin typeface="Arial" panose="020B0604020202020204" pitchFamily="34" charset="0"/>
              <a:ea typeface="Calibri" panose="020F0502020204030204" pitchFamily="34" charset="0"/>
              <a:cs typeface="Arial" panose="020B0604020202020204" pitchFamily="34" charset="0"/>
            </a:endParaRPr>
          </a:p>
          <a:p>
            <a:pPr>
              <a:lnSpc>
                <a:spcPts val="1700"/>
              </a:lnSpc>
              <a:spcAft>
                <a:spcPts val="0"/>
              </a:spcAft>
            </a:pPr>
            <a:r>
              <a:rPr lang="es-MX" sz="1100" dirty="0">
                <a:latin typeface="Arial" panose="020B0604020202020204" pitchFamily="34" charset="0"/>
                <a:ea typeface="Calibri" panose="020F0502020204030204" pitchFamily="34" charset="0"/>
                <a:cs typeface="Arial" panose="020B0604020202020204" pitchFamily="34" charset="0"/>
              </a:rPr>
              <a:t>  Doctora en Ciencias Sociales </a:t>
            </a:r>
            <a:endParaRPr lang="es-ES" sz="1100" dirty="0">
              <a:latin typeface="Arial" panose="020B0604020202020204" pitchFamily="34" charset="0"/>
              <a:ea typeface="Calibri" panose="020F0502020204030204" pitchFamily="34" charset="0"/>
              <a:cs typeface="Arial" panose="020B0604020202020204" pitchFamily="34" charset="0"/>
            </a:endParaRPr>
          </a:p>
          <a:p>
            <a:pPr marL="3200400" indent="-2743200">
              <a:lnSpc>
                <a:spcPts val="1700"/>
              </a:lnSpc>
              <a:spcAft>
                <a:spcPts val="0"/>
              </a:spcAft>
            </a:pPr>
            <a:r>
              <a:rPr lang="es-MX" sz="1100" b="1" dirty="0">
                <a:latin typeface="Arial" panose="020B0604020202020204" pitchFamily="34" charset="0"/>
                <a:ea typeface="Calibri" panose="020F0502020204030204" pitchFamily="34" charset="0"/>
                <a:cs typeface="Arial" panose="020B0604020202020204" pitchFamily="34" charset="0"/>
              </a:rPr>
              <a:t>María Luisa Quintero Soto	</a:t>
            </a:r>
            <a:r>
              <a:rPr lang="es-MX" sz="1100" dirty="0">
                <a:latin typeface="Arial" panose="020B0604020202020204" pitchFamily="34" charset="0"/>
                <a:ea typeface="Calibri" panose="020F0502020204030204" pitchFamily="34" charset="0"/>
                <a:cs typeface="Arial" panose="020B0604020202020204" pitchFamily="34" charset="0"/>
              </a:rPr>
              <a:t>Coordinadora de Investigación y Estudios Avanzados</a:t>
            </a:r>
            <a:endParaRPr lang="es-ES" sz="1100" dirty="0">
              <a:latin typeface="Arial" panose="020B0604020202020204" pitchFamily="34" charset="0"/>
              <a:ea typeface="Calibri" panose="020F0502020204030204" pitchFamily="34" charset="0"/>
              <a:cs typeface="Arial" panose="020B0604020202020204" pitchFamily="34" charset="0"/>
            </a:endParaRPr>
          </a:p>
          <a:p>
            <a:pPr>
              <a:lnSpc>
                <a:spcPts val="1700"/>
              </a:lnSpc>
              <a:spcAft>
                <a:spcPts val="0"/>
              </a:spcAft>
            </a:pPr>
            <a:r>
              <a:rPr lang="es-MX" sz="1100" dirty="0">
                <a:latin typeface="Arial" panose="020B0604020202020204" pitchFamily="34" charset="0"/>
                <a:ea typeface="Calibri" panose="020F0502020204030204" pitchFamily="34" charset="0"/>
                <a:cs typeface="Arial" panose="020B0604020202020204" pitchFamily="34" charset="0"/>
              </a:rPr>
              <a:t>Licenciado en Administración de Empresas</a:t>
            </a:r>
            <a:endParaRPr lang="es-ES" sz="1100" dirty="0">
              <a:latin typeface="Arial" panose="020B0604020202020204" pitchFamily="34" charset="0"/>
              <a:ea typeface="Calibri" panose="020F0502020204030204" pitchFamily="34" charset="0"/>
              <a:cs typeface="Arial" panose="020B0604020202020204" pitchFamily="34" charset="0"/>
            </a:endParaRPr>
          </a:p>
          <a:p>
            <a:pPr marL="3200400" indent="-2743200">
              <a:lnSpc>
                <a:spcPts val="1700"/>
              </a:lnSpc>
              <a:spcAft>
                <a:spcPts val="0"/>
              </a:spcAft>
            </a:pPr>
            <a:r>
              <a:rPr lang="es-MX" sz="1100" b="1" dirty="0">
                <a:latin typeface="Arial" panose="020B0604020202020204" pitchFamily="34" charset="0"/>
                <a:ea typeface="Calibri" panose="020F0502020204030204" pitchFamily="34" charset="0"/>
                <a:cs typeface="Arial" panose="020B0604020202020204" pitchFamily="34" charset="0"/>
              </a:rPr>
              <a:t>Víctor Manuel Durán López	</a:t>
            </a:r>
            <a:r>
              <a:rPr lang="es-MX" sz="1100" dirty="0">
                <a:latin typeface="Arial" panose="020B0604020202020204" pitchFamily="34" charset="0"/>
                <a:ea typeface="Calibri" panose="020F0502020204030204" pitchFamily="34" charset="0"/>
                <a:cs typeface="Arial" panose="020B0604020202020204" pitchFamily="34" charset="0"/>
              </a:rPr>
              <a:t>Coordinador de Planeación y Desarrollo Institucional</a:t>
            </a:r>
            <a:endParaRPr lang="es-ES" sz="1100" dirty="0">
              <a:latin typeface="Arial" panose="020B0604020202020204" pitchFamily="34" charset="0"/>
              <a:ea typeface="Calibri" panose="020F0502020204030204" pitchFamily="34" charset="0"/>
              <a:cs typeface="Arial" panose="020B0604020202020204" pitchFamily="34" charset="0"/>
            </a:endParaRPr>
          </a:p>
          <a:p>
            <a:pPr>
              <a:lnSpc>
                <a:spcPts val="1700"/>
              </a:lnSpc>
              <a:spcAft>
                <a:spcPts val="0"/>
              </a:spcAft>
            </a:pPr>
            <a:r>
              <a:rPr lang="es-MX" sz="1100" dirty="0">
                <a:latin typeface="Arial" panose="020B0604020202020204" pitchFamily="34" charset="0"/>
                <a:ea typeface="Calibri" panose="020F0502020204030204" pitchFamily="34" charset="0"/>
                <a:cs typeface="Arial" panose="020B0604020202020204" pitchFamily="34" charset="0"/>
              </a:rPr>
              <a:t> Doctor en Relaciones Internacionales </a:t>
            </a:r>
            <a:endParaRPr lang="es-ES" sz="1100" dirty="0">
              <a:latin typeface="Arial" panose="020B0604020202020204" pitchFamily="34" charset="0"/>
              <a:ea typeface="Calibri" panose="020F0502020204030204" pitchFamily="34" charset="0"/>
              <a:cs typeface="Arial" panose="020B0604020202020204" pitchFamily="34" charset="0"/>
            </a:endParaRPr>
          </a:p>
          <a:p>
            <a:pPr marL="3200400" indent="-2743200">
              <a:lnSpc>
                <a:spcPts val="1700"/>
              </a:lnSpc>
              <a:spcAft>
                <a:spcPts val="0"/>
              </a:spcAft>
            </a:pPr>
            <a:r>
              <a:rPr lang="es-MX" sz="1100" b="1" dirty="0">
                <a:latin typeface="Arial" panose="020B0604020202020204" pitchFamily="34" charset="0"/>
                <a:ea typeface="Calibri" panose="020F0502020204030204" pitchFamily="34" charset="0"/>
                <a:cs typeface="Arial" panose="020B0604020202020204" pitchFamily="34" charset="0"/>
              </a:rPr>
              <a:t>Rafael Alberto Durán Gómez	</a:t>
            </a:r>
            <a:r>
              <a:rPr lang="es-MX" sz="1100" dirty="0">
                <a:latin typeface="Arial" panose="020B0604020202020204" pitchFamily="34" charset="0"/>
                <a:ea typeface="Calibri" panose="020F0502020204030204" pitchFamily="34" charset="0"/>
                <a:cs typeface="Arial" panose="020B0604020202020204" pitchFamily="34" charset="0"/>
              </a:rPr>
              <a:t>Coordinador de la Licenciatura en Comercio Internacional</a:t>
            </a:r>
            <a:endParaRPr lang="es-ES" sz="1100" dirty="0">
              <a:latin typeface="Arial" panose="020B0604020202020204" pitchFamily="34" charset="0"/>
              <a:ea typeface="Calibri" panose="020F0502020204030204" pitchFamily="34" charset="0"/>
              <a:cs typeface="Arial" panose="020B0604020202020204" pitchFamily="34" charset="0"/>
            </a:endParaRPr>
          </a:p>
          <a:p>
            <a:pPr>
              <a:lnSpc>
                <a:spcPts val="1700"/>
              </a:lnSpc>
              <a:spcAft>
                <a:spcPts val="0"/>
              </a:spcAft>
            </a:pPr>
            <a:r>
              <a:rPr lang="es-MX" sz="1100" dirty="0">
                <a:latin typeface="Arial" panose="020B0604020202020204" pitchFamily="34" charset="0"/>
                <a:ea typeface="Calibri" panose="020F0502020204030204" pitchFamily="34" charset="0"/>
                <a:cs typeface="Arial" panose="020B0604020202020204" pitchFamily="34" charset="0"/>
              </a:rPr>
              <a:t>Maestra en </a:t>
            </a:r>
            <a:r>
              <a:rPr lang="es-ES" sz="1100" dirty="0">
                <a:latin typeface="Arial" panose="020B0604020202020204" pitchFamily="34" charset="0"/>
                <a:ea typeface="Calibri" panose="020F0502020204030204" pitchFamily="34" charset="0"/>
                <a:cs typeface="Arial" panose="020B0604020202020204" pitchFamily="34" charset="0"/>
              </a:rPr>
              <a:t>Ciencias </a:t>
            </a:r>
          </a:p>
          <a:p>
            <a:pPr marL="3200400" indent="-2743200">
              <a:lnSpc>
                <a:spcPts val="1700"/>
              </a:lnSpc>
              <a:spcAft>
                <a:spcPts val="0"/>
              </a:spcAft>
            </a:pPr>
            <a:r>
              <a:rPr lang="es-MX" sz="1100" b="1" dirty="0">
                <a:latin typeface="Arial" panose="020B0604020202020204" pitchFamily="34" charset="0"/>
                <a:ea typeface="Calibri" panose="020F0502020204030204" pitchFamily="34" charset="0"/>
                <a:cs typeface="Arial" panose="020B0604020202020204" pitchFamily="34" charset="0"/>
              </a:rPr>
              <a:t>Gabriela Kramer Bustos 	</a:t>
            </a:r>
            <a:r>
              <a:rPr lang="es-MX" sz="1100" dirty="0">
                <a:latin typeface="Arial" panose="020B0604020202020204" pitchFamily="34" charset="0"/>
                <a:ea typeface="Calibri" panose="020F0502020204030204" pitchFamily="34" charset="0"/>
                <a:cs typeface="Arial" panose="020B0604020202020204" pitchFamily="34" charset="0"/>
              </a:rPr>
              <a:t>Coordinadora de la Licenciatura en Educación para la Salud</a:t>
            </a:r>
            <a:endParaRPr lang="es-ES" sz="1100" dirty="0">
              <a:latin typeface="Arial" panose="020B0604020202020204" pitchFamily="34" charset="0"/>
              <a:ea typeface="Calibri" panose="020F0502020204030204" pitchFamily="34" charset="0"/>
              <a:cs typeface="Arial" panose="020B0604020202020204" pitchFamily="34" charset="0"/>
            </a:endParaRPr>
          </a:p>
          <a:p>
            <a:pPr>
              <a:lnSpc>
                <a:spcPts val="1700"/>
              </a:lnSpc>
              <a:spcAft>
                <a:spcPts val="0"/>
              </a:spcAft>
            </a:pPr>
            <a:r>
              <a:rPr lang="es-MX" sz="1100" dirty="0">
                <a:latin typeface="Arial" panose="020B0604020202020204" pitchFamily="34" charset="0"/>
                <a:ea typeface="Calibri" panose="020F0502020204030204" pitchFamily="34" charset="0"/>
                <a:cs typeface="Arial" panose="020B0604020202020204" pitchFamily="34" charset="0"/>
              </a:rPr>
              <a:t> Doctor en Ingeniería de los Sistemas</a:t>
            </a:r>
            <a:endParaRPr lang="es-ES" sz="1100" dirty="0">
              <a:latin typeface="Arial" panose="020B0604020202020204" pitchFamily="34" charset="0"/>
              <a:ea typeface="Calibri" panose="020F0502020204030204" pitchFamily="34" charset="0"/>
              <a:cs typeface="Arial" panose="020B0604020202020204" pitchFamily="34" charset="0"/>
            </a:endParaRPr>
          </a:p>
          <a:p>
            <a:pPr marL="3200400" indent="-2743200">
              <a:lnSpc>
                <a:spcPts val="1700"/>
              </a:lnSpc>
              <a:spcAft>
                <a:spcPts val="0"/>
              </a:spcAft>
            </a:pPr>
            <a:r>
              <a:rPr lang="es-MX" sz="1100" b="1" dirty="0">
                <a:latin typeface="Arial" panose="020B0604020202020204" pitchFamily="34" charset="0"/>
                <a:ea typeface="Calibri" panose="020F0502020204030204" pitchFamily="34" charset="0"/>
                <a:cs typeface="Arial" panose="020B0604020202020204" pitchFamily="34" charset="0"/>
              </a:rPr>
              <a:t>Ricardo Rico Molina 	</a:t>
            </a:r>
            <a:r>
              <a:rPr lang="es-MX" sz="1100" dirty="0">
                <a:latin typeface="Arial" panose="020B0604020202020204" pitchFamily="34" charset="0"/>
                <a:ea typeface="Calibri" panose="020F0502020204030204" pitchFamily="34" charset="0"/>
                <a:cs typeface="Arial" panose="020B0604020202020204" pitchFamily="34" charset="0"/>
              </a:rPr>
              <a:t>Coordinador de la Licenciatura en Ingeniería en Sistemas Inteligentes</a:t>
            </a:r>
            <a:endParaRPr lang="es-ES" sz="1100" dirty="0">
              <a:latin typeface="Arial" panose="020B0604020202020204" pitchFamily="34" charset="0"/>
              <a:ea typeface="Calibri" panose="020F0502020204030204" pitchFamily="34" charset="0"/>
              <a:cs typeface="Arial" panose="020B0604020202020204" pitchFamily="34" charset="0"/>
            </a:endParaRPr>
          </a:p>
          <a:p>
            <a:pPr>
              <a:lnSpc>
                <a:spcPts val="1700"/>
              </a:lnSpc>
              <a:spcAft>
                <a:spcPts val="0"/>
              </a:spcAft>
            </a:pPr>
            <a:r>
              <a:rPr lang="es-MX" sz="1100" dirty="0">
                <a:latin typeface="Arial" panose="020B0604020202020204" pitchFamily="34" charset="0"/>
                <a:ea typeface="Calibri" panose="020F0502020204030204" pitchFamily="34" charset="0"/>
                <a:cs typeface="Arial" panose="020B0604020202020204" pitchFamily="34" charset="0"/>
              </a:rPr>
              <a:t> Doctor en Urbanismo </a:t>
            </a:r>
            <a:endParaRPr lang="es-ES" sz="1100" dirty="0">
              <a:latin typeface="Arial" panose="020B0604020202020204" pitchFamily="34" charset="0"/>
              <a:ea typeface="Calibri" panose="020F0502020204030204" pitchFamily="34" charset="0"/>
              <a:cs typeface="Arial" panose="020B0604020202020204" pitchFamily="34" charset="0"/>
            </a:endParaRPr>
          </a:p>
          <a:p>
            <a:pPr marL="3200400" indent="-2743200">
              <a:lnSpc>
                <a:spcPts val="1700"/>
              </a:lnSpc>
              <a:spcAft>
                <a:spcPts val="0"/>
              </a:spcAft>
            </a:pPr>
            <a:r>
              <a:rPr lang="es-MX" sz="1100" b="1" dirty="0">
                <a:latin typeface="Arial" panose="020B0604020202020204" pitchFamily="34" charset="0"/>
                <a:ea typeface="Calibri" panose="020F0502020204030204" pitchFamily="34" charset="0"/>
                <a:cs typeface="Arial" panose="020B0604020202020204" pitchFamily="34" charset="0"/>
              </a:rPr>
              <a:t>Noé Gaspar Sánchez	</a:t>
            </a:r>
            <a:r>
              <a:rPr lang="es-MX" sz="1100" dirty="0">
                <a:latin typeface="Arial" panose="020B0604020202020204" pitchFamily="34" charset="0"/>
                <a:ea typeface="Calibri" panose="020F0502020204030204" pitchFamily="34" charset="0"/>
                <a:cs typeface="Arial" panose="020B0604020202020204" pitchFamily="34" charset="0"/>
              </a:rPr>
              <a:t>Coordinador de la Licenciatura en Ingeniería en Transporte</a:t>
            </a:r>
            <a:endParaRPr lang="es-ES" sz="1100" dirty="0">
              <a:latin typeface="Arial" panose="020B0604020202020204" pitchFamily="34" charset="0"/>
              <a:ea typeface="Calibri" panose="020F0502020204030204" pitchFamily="34" charset="0"/>
              <a:cs typeface="Arial" panose="020B0604020202020204" pitchFamily="34" charset="0"/>
            </a:endParaRPr>
          </a:p>
          <a:p>
            <a:pPr>
              <a:lnSpc>
                <a:spcPts val="1700"/>
              </a:lnSpc>
              <a:spcAft>
                <a:spcPts val="0"/>
              </a:spcAft>
            </a:pPr>
            <a:r>
              <a:rPr lang="es-MX" sz="1100" dirty="0">
                <a:latin typeface="Arial" panose="020B0604020202020204" pitchFamily="34" charset="0"/>
                <a:ea typeface="Calibri" panose="020F0502020204030204" pitchFamily="34" charset="0"/>
                <a:cs typeface="Arial" panose="020B0604020202020204" pitchFamily="34" charset="0"/>
              </a:rPr>
              <a:t> Maestro en Ciencias de la Computación </a:t>
            </a:r>
            <a:endParaRPr lang="es-ES" sz="1100" dirty="0">
              <a:latin typeface="Arial" panose="020B0604020202020204" pitchFamily="34" charset="0"/>
              <a:ea typeface="Calibri" panose="020F0502020204030204" pitchFamily="34" charset="0"/>
              <a:cs typeface="Arial" panose="020B0604020202020204" pitchFamily="34" charset="0"/>
            </a:endParaRPr>
          </a:p>
          <a:p>
            <a:pPr marL="3200400" indent="-2743200">
              <a:lnSpc>
                <a:spcPts val="1700"/>
              </a:lnSpc>
              <a:spcAft>
                <a:spcPts val="0"/>
              </a:spcAft>
            </a:pPr>
            <a:r>
              <a:rPr lang="es-MX" sz="1100" b="1" dirty="0">
                <a:latin typeface="Arial" panose="020B0604020202020204" pitchFamily="34" charset="0"/>
                <a:ea typeface="Calibri" panose="020F0502020204030204" pitchFamily="34" charset="0"/>
                <a:cs typeface="Arial" panose="020B0604020202020204" pitchFamily="34" charset="0"/>
              </a:rPr>
              <a:t>Erick </a:t>
            </a:r>
            <a:r>
              <a:rPr lang="es-MX" sz="1100" b="1" dirty="0" err="1">
                <a:latin typeface="Arial" panose="020B0604020202020204" pitchFamily="34" charset="0"/>
                <a:ea typeface="Calibri" panose="020F0502020204030204" pitchFamily="34" charset="0"/>
                <a:cs typeface="Arial" panose="020B0604020202020204" pitchFamily="34" charset="0"/>
              </a:rPr>
              <a:t>Nicólas</a:t>
            </a:r>
            <a:r>
              <a:rPr lang="es-MX" sz="1100" b="1" dirty="0">
                <a:latin typeface="Arial" panose="020B0604020202020204" pitchFamily="34" charset="0"/>
                <a:ea typeface="Calibri" panose="020F0502020204030204" pitchFamily="34" charset="0"/>
                <a:cs typeface="Arial" panose="020B0604020202020204" pitchFamily="34" charset="0"/>
              </a:rPr>
              <a:t> Cabrera Álvarez	</a:t>
            </a:r>
            <a:r>
              <a:rPr lang="es-MX" sz="1100" dirty="0">
                <a:latin typeface="Arial" panose="020B0604020202020204" pitchFamily="34" charset="0"/>
                <a:ea typeface="Calibri" panose="020F0502020204030204" pitchFamily="34" charset="0"/>
                <a:cs typeface="Arial" panose="020B0604020202020204" pitchFamily="34" charset="0"/>
              </a:rPr>
              <a:t>Coordinador de la Licenciatura en Seguridad Ciudadana</a:t>
            </a:r>
            <a:endParaRPr lang="es-ES" sz="1100" dirty="0">
              <a:latin typeface="Arial" panose="020B0604020202020204" pitchFamily="34" charset="0"/>
              <a:ea typeface="Calibri" panose="020F0502020204030204" pitchFamily="34" charset="0"/>
              <a:cs typeface="Arial" panose="020B0604020202020204" pitchFamily="34" charset="0"/>
            </a:endParaRPr>
          </a:p>
          <a:p>
            <a:pPr>
              <a:lnSpc>
                <a:spcPts val="1700"/>
              </a:lnSpc>
              <a:spcAft>
                <a:spcPts val="800"/>
              </a:spcAft>
            </a:pPr>
            <a:r>
              <a:rPr lang="es-MX" sz="1100" dirty="0">
                <a:latin typeface="Arial" panose="020B0604020202020204" pitchFamily="34" charset="0"/>
                <a:ea typeface="Calibri" panose="020F0502020204030204" pitchFamily="34" charset="0"/>
                <a:cs typeface="Arial" panose="020B0604020202020204" pitchFamily="34" charset="0"/>
              </a:rPr>
              <a:t> </a:t>
            </a:r>
            <a:endParaRPr lang="es-ES" sz="11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853331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1147665"/>
            <a:ext cx="7886700" cy="543024"/>
          </a:xfrm>
        </p:spPr>
        <p:txBody>
          <a:bodyPr>
            <a:normAutofit fontScale="90000"/>
          </a:bodyPr>
          <a:lstStyle/>
          <a:p>
            <a:r>
              <a:rPr lang="es-MX" dirty="0"/>
              <a:t>Ejemplo 2</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377300752"/>
              </p:ext>
            </p:extLst>
          </p:nvPr>
        </p:nvGraphicFramePr>
        <p:xfrm>
          <a:off x="628650" y="2226469"/>
          <a:ext cx="1978081" cy="2500312"/>
        </p:xfrm>
        <a:graphic>
          <a:graphicData uri="http://schemas.openxmlformats.org/drawingml/2006/table">
            <a:tbl>
              <a:tblPr firstRow="1" bandRow="1">
                <a:tableStyleId>{5C22544A-7EE6-4342-B048-85BDC9FD1C3A}</a:tableStyleId>
              </a:tblPr>
              <a:tblGrid>
                <a:gridCol w="448035">
                  <a:extLst>
                    <a:ext uri="{9D8B030D-6E8A-4147-A177-3AD203B41FA5}">
                      <a16:colId xmlns:a16="http://schemas.microsoft.com/office/drawing/2014/main" val="20000"/>
                    </a:ext>
                  </a:extLst>
                </a:gridCol>
                <a:gridCol w="392031">
                  <a:extLst>
                    <a:ext uri="{9D8B030D-6E8A-4147-A177-3AD203B41FA5}">
                      <a16:colId xmlns:a16="http://schemas.microsoft.com/office/drawing/2014/main" val="20001"/>
                    </a:ext>
                  </a:extLst>
                </a:gridCol>
                <a:gridCol w="392030">
                  <a:extLst>
                    <a:ext uri="{9D8B030D-6E8A-4147-A177-3AD203B41FA5}">
                      <a16:colId xmlns:a16="http://schemas.microsoft.com/office/drawing/2014/main" val="20002"/>
                    </a:ext>
                  </a:extLst>
                </a:gridCol>
                <a:gridCol w="745985">
                  <a:extLst>
                    <a:ext uri="{9D8B030D-6E8A-4147-A177-3AD203B41FA5}">
                      <a16:colId xmlns:a16="http://schemas.microsoft.com/office/drawing/2014/main" val="20003"/>
                    </a:ext>
                  </a:extLst>
                </a:gridCol>
              </a:tblGrid>
              <a:tr h="450056">
                <a:tc>
                  <a:txBody>
                    <a:bodyPr/>
                    <a:lstStyle/>
                    <a:p>
                      <a:pPr algn="ctr" rtl="0" fontAlgn="ctr"/>
                      <a:r>
                        <a:rPr lang="es-MX" sz="1400" u="none" strike="noStrike" dirty="0">
                          <a:effectLst/>
                        </a:rPr>
                        <a:t>A</a:t>
                      </a:r>
                      <a:endParaRPr lang="es-MX" sz="1400" b="1" i="0" u="none" strike="noStrike" dirty="0">
                        <a:solidFill>
                          <a:srgbClr val="FFFFFF"/>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B</a:t>
                      </a:r>
                      <a:endParaRPr lang="es-MX" sz="1400" b="1" i="0" u="none" strike="noStrike" dirty="0">
                        <a:solidFill>
                          <a:srgbClr val="FFFFFF"/>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C</a:t>
                      </a:r>
                      <a:endParaRPr lang="es-MX" sz="1400" b="1" i="0" u="none" strike="noStrike" dirty="0">
                        <a:solidFill>
                          <a:srgbClr val="FFFFFF"/>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F(A,B,C)</a:t>
                      </a:r>
                      <a:endParaRPr lang="es-MX" sz="1400" b="1" i="0" u="none" strike="noStrike" dirty="0">
                        <a:solidFill>
                          <a:srgbClr val="FFFFFF"/>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0"/>
                  </a:ext>
                </a:extLst>
              </a:tr>
              <a:tr h="457200">
                <a:tc>
                  <a:txBody>
                    <a:bodyPr/>
                    <a:lstStyle/>
                    <a:p>
                      <a:pPr algn="ctr" rtl="0" fontAlgn="ctr"/>
                      <a:r>
                        <a:rPr lang="es-MX" sz="1400" u="none" strike="noStrike" dirty="0">
                          <a:effectLst/>
                        </a:rPr>
                        <a:t>0</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extLst>
                  <a:ext uri="{0D108BD9-81ED-4DB2-BD59-A6C34878D82A}">
                    <a16:rowId xmlns:a16="http://schemas.microsoft.com/office/drawing/2014/main" val="10001"/>
                  </a:ext>
                </a:extLst>
              </a:tr>
              <a:tr h="228600">
                <a:tc>
                  <a:txBody>
                    <a:bodyPr/>
                    <a:lstStyle/>
                    <a:p>
                      <a:pPr algn="ctr" rtl="0" fontAlgn="ctr"/>
                      <a:r>
                        <a:rPr lang="es-MX" sz="1400" u="none" strike="noStrike" dirty="0">
                          <a:effectLst/>
                        </a:rPr>
                        <a:t>0</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0</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fontAlgn="t"/>
                      <a:r>
                        <a:rPr lang="es-MX" sz="1400" u="none" strike="noStrike" dirty="0">
                          <a:effectLst/>
                        </a:rPr>
                        <a:t> 0</a:t>
                      </a:r>
                      <a:endParaRPr lang="es-MX" sz="1400" b="0" i="0" u="none" strike="noStrike" dirty="0">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2"/>
                  </a:ext>
                </a:extLst>
              </a:tr>
              <a:tr h="228600">
                <a:tc>
                  <a:txBody>
                    <a:bodyPr/>
                    <a:lstStyle/>
                    <a:p>
                      <a:pPr algn="ctr"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fontAlgn="t"/>
                      <a:r>
                        <a:rPr lang="es-MX" sz="1400" u="none" strike="noStrike" dirty="0">
                          <a:effectLst/>
                        </a:rPr>
                        <a:t> 0</a:t>
                      </a:r>
                      <a:endParaRPr lang="es-MX" sz="1400" b="0" i="0" u="none" strike="noStrike" dirty="0">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3"/>
                  </a:ext>
                </a:extLst>
              </a:tr>
              <a:tr h="228600">
                <a:tc>
                  <a:txBody>
                    <a:bodyPr/>
                    <a:lstStyle/>
                    <a:p>
                      <a:pPr algn="ctr"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fontAlgn="t"/>
                      <a:r>
                        <a:rPr lang="es-MX" sz="1400" u="none" strike="noStrike" dirty="0">
                          <a:effectLst/>
                        </a:rPr>
                        <a:t> 0</a:t>
                      </a:r>
                      <a:endParaRPr lang="es-MX" sz="1400" b="0" i="0" u="none" strike="noStrike" dirty="0">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4"/>
                  </a:ext>
                </a:extLst>
              </a:tr>
              <a:tr h="228600">
                <a:tc>
                  <a:txBody>
                    <a:bodyPr/>
                    <a:lstStyle/>
                    <a:p>
                      <a:pPr algn="ctr"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0</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0</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t"/>
                      <a:r>
                        <a:rPr lang="es-MX" sz="1400" u="none" strike="noStrike" dirty="0">
                          <a:effectLst/>
                        </a:rPr>
                        <a:t> 1</a:t>
                      </a:r>
                      <a:endParaRPr lang="es-MX" sz="1400" b="0" i="0" u="none" strike="noStrike" dirty="0">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5"/>
                  </a:ext>
                </a:extLst>
              </a:tr>
              <a:tr h="228600">
                <a:tc>
                  <a:txBody>
                    <a:bodyPr/>
                    <a:lstStyle/>
                    <a:p>
                      <a:pPr algn="ctr"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t"/>
                      <a:r>
                        <a:rPr lang="es-MX" sz="1400" u="none" strike="noStrike" dirty="0">
                          <a:effectLst/>
                        </a:rPr>
                        <a:t> 1</a:t>
                      </a:r>
                      <a:endParaRPr lang="es-MX" sz="1400" b="0" i="0" u="none" strike="noStrike" dirty="0">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6"/>
                  </a:ext>
                </a:extLst>
              </a:tr>
              <a:tr h="228600">
                <a:tc>
                  <a:txBody>
                    <a:bodyPr/>
                    <a:lstStyle/>
                    <a:p>
                      <a:pPr algn="ctr"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a:effectLst/>
                        </a:rPr>
                        <a:t>1</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0</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t"/>
                      <a:r>
                        <a:rPr lang="es-MX" sz="1400" u="none" strike="noStrike" dirty="0">
                          <a:effectLst/>
                        </a:rPr>
                        <a:t> 1</a:t>
                      </a:r>
                      <a:endParaRPr lang="es-MX" sz="1400" b="0" i="0" u="none" strike="noStrike" dirty="0">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7"/>
                  </a:ext>
                </a:extLst>
              </a:tr>
              <a:tr h="221456">
                <a:tc>
                  <a:txBody>
                    <a:bodyPr/>
                    <a:lstStyle/>
                    <a:p>
                      <a:pPr algn="ctr" rtl="0" fontAlgn="ctr"/>
                      <a:r>
                        <a:rPr lang="es-MX" sz="1400" u="none" strike="noStrike" dirty="0">
                          <a:effectLs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 1</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8"/>
                  </a:ext>
                </a:extLst>
              </a:tr>
            </a:tbl>
          </a:graphicData>
        </a:graphic>
      </p:graphicFrame>
      <p:sp>
        <p:nvSpPr>
          <p:cNvPr id="5" name="Rectángulo 4"/>
          <p:cNvSpPr/>
          <p:nvPr/>
        </p:nvSpPr>
        <p:spPr>
          <a:xfrm>
            <a:off x="3406069" y="2399983"/>
            <a:ext cx="3149132" cy="300082"/>
          </a:xfrm>
          <a:prstGeom prst="rect">
            <a:avLst/>
          </a:prstGeom>
        </p:spPr>
        <p:txBody>
          <a:bodyPr wrap="none">
            <a:spAutoFit/>
          </a:bodyPr>
          <a:lstStyle/>
          <a:p>
            <a:r>
              <a:rPr lang="es-MX" sz="1350" dirty="0"/>
              <a:t>F(A,B,C) = m</a:t>
            </a:r>
            <a:r>
              <a:rPr lang="es-MX" sz="1350" baseline="-25000" dirty="0"/>
              <a:t>0</a:t>
            </a:r>
            <a:r>
              <a:rPr lang="es-MX" sz="1350" dirty="0"/>
              <a:t> + m</a:t>
            </a:r>
            <a:r>
              <a:rPr lang="es-MX" sz="1350" baseline="-25000" dirty="0"/>
              <a:t>3</a:t>
            </a:r>
            <a:r>
              <a:rPr lang="es-MX" sz="1350" dirty="0"/>
              <a:t> + m</a:t>
            </a:r>
            <a:r>
              <a:rPr lang="es-MX" sz="1350" baseline="-25000" dirty="0"/>
              <a:t>6</a:t>
            </a:r>
            <a:r>
              <a:rPr lang="es-MX" sz="1350" dirty="0"/>
              <a:t> +m</a:t>
            </a:r>
            <a:r>
              <a:rPr lang="es-MX" sz="1350" baseline="-25000" dirty="0"/>
              <a:t>7</a:t>
            </a:r>
            <a:r>
              <a:rPr lang="es-MX" sz="1350" dirty="0"/>
              <a:t> = </a:t>
            </a:r>
            <a:r>
              <a:rPr lang="el-GR" sz="1350" dirty="0"/>
              <a:t>Σ </a:t>
            </a:r>
            <a:r>
              <a:rPr lang="es-MX" sz="1350" dirty="0"/>
              <a:t>m(0,3,6,7)</a:t>
            </a:r>
          </a:p>
        </p:txBody>
      </p:sp>
      <p:graphicFrame>
        <p:nvGraphicFramePr>
          <p:cNvPr id="6" name="Tabla 5"/>
          <p:cNvGraphicFramePr>
            <a:graphicFrameLocks noGrp="1"/>
          </p:cNvGraphicFramePr>
          <p:nvPr/>
        </p:nvGraphicFramePr>
        <p:xfrm>
          <a:off x="98729" y="2226469"/>
          <a:ext cx="448035" cy="2500312"/>
        </p:xfrm>
        <a:graphic>
          <a:graphicData uri="http://schemas.openxmlformats.org/drawingml/2006/table">
            <a:tbl>
              <a:tblPr firstRow="1" bandRow="1">
                <a:tableStyleId>{5C22544A-7EE6-4342-B048-85BDC9FD1C3A}</a:tableStyleId>
              </a:tblPr>
              <a:tblGrid>
                <a:gridCol w="448035">
                  <a:extLst>
                    <a:ext uri="{9D8B030D-6E8A-4147-A177-3AD203B41FA5}">
                      <a16:colId xmlns:a16="http://schemas.microsoft.com/office/drawing/2014/main" val="20000"/>
                    </a:ext>
                  </a:extLst>
                </a:gridCol>
              </a:tblGrid>
              <a:tr h="450056">
                <a:tc>
                  <a:txBody>
                    <a:bodyPr/>
                    <a:lstStyle/>
                    <a:p>
                      <a:pPr algn="l" rtl="0" fontAlgn="ctr"/>
                      <a:endParaRPr lang="es-MX" sz="1400" b="1" i="0" u="none" strike="noStrike" dirty="0">
                        <a:solidFill>
                          <a:srgbClr val="FFFFFF"/>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0"/>
                  </a:ext>
                </a:extLst>
              </a:tr>
              <a:tr h="457200">
                <a:tc>
                  <a:txBody>
                    <a:bodyPr/>
                    <a:lstStyle/>
                    <a:p>
                      <a:pPr algn="l" rtl="0" fontAlgn="ct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0</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1"/>
                  </a:ext>
                </a:extLst>
              </a:tr>
              <a:tr h="228600">
                <a:tc>
                  <a:txBody>
                    <a:bodyPr/>
                    <a:lstStyle/>
                    <a:p>
                      <a:pPr algn="l" rtl="0" fontAlgn="ct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2"/>
                  </a:ext>
                </a:extLst>
              </a:tr>
              <a:tr h="228600">
                <a:tc>
                  <a:txBody>
                    <a:bodyPr/>
                    <a:lstStyle/>
                    <a:p>
                      <a:pPr algn="l" rtl="0" fontAlgn="ct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2</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3"/>
                  </a:ext>
                </a:extLst>
              </a:tr>
              <a:tr h="228600">
                <a:tc>
                  <a:txBody>
                    <a:bodyPr/>
                    <a:lstStyle/>
                    <a:p>
                      <a:pPr algn="l" rtl="0" fontAlgn="ct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3</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4"/>
                  </a:ext>
                </a:extLst>
              </a:tr>
              <a:tr h="228600">
                <a:tc>
                  <a:txBody>
                    <a:bodyPr/>
                    <a:lstStyle/>
                    <a:p>
                      <a:pPr algn="l" rtl="0" fontAlgn="ct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4</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5"/>
                  </a:ext>
                </a:extLst>
              </a:tr>
              <a:tr h="228600">
                <a:tc>
                  <a:txBody>
                    <a:bodyPr/>
                    <a:lstStyle/>
                    <a:p>
                      <a:pPr algn="l" rtl="0" fontAlgn="ct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5</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6"/>
                  </a:ext>
                </a:extLst>
              </a:tr>
              <a:tr h="228600">
                <a:tc>
                  <a:txBody>
                    <a:bodyPr/>
                    <a:lstStyle/>
                    <a:p>
                      <a:pPr algn="l" rtl="0" fontAlgn="ct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6</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7"/>
                  </a:ext>
                </a:extLst>
              </a:tr>
              <a:tr h="221456">
                <a:tc>
                  <a:txBody>
                    <a:bodyPr/>
                    <a:lstStyle/>
                    <a:p>
                      <a:pPr algn="l" rtl="0" fontAlgn="ct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7</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8"/>
                  </a:ext>
                </a:extLst>
              </a:tr>
            </a:tbl>
          </a:graphicData>
        </a:graphic>
      </p:graphicFrame>
      <p:sp>
        <p:nvSpPr>
          <p:cNvPr id="7" name="Título 1">
            <a:extLst>
              <a:ext uri="{FF2B5EF4-FFF2-40B4-BE49-F238E27FC236}">
                <a16:creationId xmlns:a16="http://schemas.microsoft.com/office/drawing/2014/main" id="{2D1A35AA-2B59-4480-9CB5-24B3A5F7B359}"/>
              </a:ext>
            </a:extLst>
          </p:cNvPr>
          <p:cNvSpPr txBox="1">
            <a:spLocks/>
          </p:cNvSpPr>
          <p:nvPr/>
        </p:nvSpPr>
        <p:spPr>
          <a:xfrm>
            <a:off x="628650" y="365126"/>
            <a:ext cx="6639897" cy="623919"/>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s-MX">
                <a:solidFill>
                  <a:schemeClr val="bg1">
                    <a:lumMod val="95000"/>
                  </a:schemeClr>
                </a:solidFill>
              </a:rPr>
              <a:t>3.3 Algebra de Boole</a:t>
            </a:r>
            <a:endParaRPr lang="es-MX" dirty="0"/>
          </a:p>
        </p:txBody>
      </p:sp>
    </p:spTree>
    <p:extLst>
      <p:ext uri="{BB962C8B-B14F-4D97-AF65-F5344CB8AC3E}">
        <p14:creationId xmlns:p14="http://schemas.microsoft.com/office/powerpoint/2010/main" val="14183621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1147665"/>
            <a:ext cx="7886700" cy="543024"/>
          </a:xfrm>
        </p:spPr>
        <p:txBody>
          <a:bodyPr>
            <a:normAutofit fontScale="90000"/>
          </a:bodyPr>
          <a:lstStyle/>
          <a:p>
            <a:r>
              <a:rPr lang="es-MX" dirty="0"/>
              <a:t>Ejemplo 3</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5232000"/>
              </p:ext>
            </p:extLst>
          </p:nvPr>
        </p:nvGraphicFramePr>
        <p:xfrm>
          <a:off x="628649" y="2226470"/>
          <a:ext cx="2067897" cy="3994312"/>
        </p:xfrm>
        <a:graphic>
          <a:graphicData uri="http://schemas.openxmlformats.org/drawingml/2006/table">
            <a:tbl>
              <a:tblPr firstRow="1" bandRow="1">
                <a:tableStyleId>{5C22544A-7EE6-4342-B048-85BDC9FD1C3A}</a:tableStyleId>
              </a:tblPr>
              <a:tblGrid>
                <a:gridCol w="292134">
                  <a:extLst>
                    <a:ext uri="{9D8B030D-6E8A-4147-A177-3AD203B41FA5}">
                      <a16:colId xmlns:a16="http://schemas.microsoft.com/office/drawing/2014/main" val="20000"/>
                    </a:ext>
                  </a:extLst>
                </a:gridCol>
                <a:gridCol w="285755">
                  <a:extLst>
                    <a:ext uri="{9D8B030D-6E8A-4147-A177-3AD203B41FA5}">
                      <a16:colId xmlns:a16="http://schemas.microsoft.com/office/drawing/2014/main" val="2918229692"/>
                    </a:ext>
                  </a:extLst>
                </a:gridCol>
                <a:gridCol w="346988">
                  <a:extLst>
                    <a:ext uri="{9D8B030D-6E8A-4147-A177-3AD203B41FA5}">
                      <a16:colId xmlns:a16="http://schemas.microsoft.com/office/drawing/2014/main" val="20001"/>
                    </a:ext>
                  </a:extLst>
                </a:gridCol>
                <a:gridCol w="363163">
                  <a:extLst>
                    <a:ext uri="{9D8B030D-6E8A-4147-A177-3AD203B41FA5}">
                      <a16:colId xmlns:a16="http://schemas.microsoft.com/office/drawing/2014/main" val="20002"/>
                    </a:ext>
                  </a:extLst>
                </a:gridCol>
                <a:gridCol w="779857">
                  <a:extLst>
                    <a:ext uri="{9D8B030D-6E8A-4147-A177-3AD203B41FA5}">
                      <a16:colId xmlns:a16="http://schemas.microsoft.com/office/drawing/2014/main" val="20003"/>
                    </a:ext>
                  </a:extLst>
                </a:gridCol>
              </a:tblGrid>
              <a:tr h="450056">
                <a:tc>
                  <a:txBody>
                    <a:bodyPr/>
                    <a:lstStyle/>
                    <a:p>
                      <a:pPr algn="ctr" rtl="0" fontAlgn="ctr"/>
                      <a:r>
                        <a:rPr lang="es-MX" sz="1400" u="none" strike="noStrike" dirty="0">
                          <a:effectLst/>
                        </a:rPr>
                        <a:t>A</a:t>
                      </a:r>
                      <a:endParaRPr lang="es-MX" sz="1400" b="1" i="0" u="none" strike="noStrike" dirty="0">
                        <a:solidFill>
                          <a:srgbClr val="FFFFFF"/>
                        </a:solidFill>
                        <a:effectLst/>
                        <a:latin typeface="Calibri" panose="020F0502020204030204" pitchFamily="34" charset="0"/>
                      </a:endParaRPr>
                    </a:p>
                  </a:txBody>
                  <a:tcPr marL="7144" marR="7144" marT="7144" marB="0" anchor="ctr"/>
                </a:tc>
                <a:tc>
                  <a:txBody>
                    <a:bodyPr/>
                    <a:lstStyle/>
                    <a:p>
                      <a:pPr algn="ctr" rtl="0" fontAlgn="ctr"/>
                      <a:r>
                        <a:rPr lang="es-MX" sz="1400" b="1" i="0" u="none" strike="noStrike" dirty="0">
                          <a:solidFill>
                            <a:srgbClr val="FFFFFF"/>
                          </a:solidFill>
                          <a:effectLst/>
                          <a:latin typeface="Calibri" panose="020F0502020204030204" pitchFamily="34" charset="0"/>
                        </a:rPr>
                        <a:t>B</a:t>
                      </a:r>
                    </a:p>
                  </a:txBody>
                  <a:tcPr marL="7144" marR="7144" marT="7144" marB="0" anchor="ctr"/>
                </a:tc>
                <a:tc>
                  <a:txBody>
                    <a:bodyPr/>
                    <a:lstStyle/>
                    <a:p>
                      <a:pPr algn="ctr" rtl="0" fontAlgn="ctr"/>
                      <a:r>
                        <a:rPr lang="es-MX" sz="1400" b="1" i="0" u="none" strike="noStrike" dirty="0">
                          <a:solidFill>
                            <a:srgbClr val="FFFFFF"/>
                          </a:solidFill>
                          <a:effectLst/>
                          <a:latin typeface="Calibri" panose="020F0502020204030204" pitchFamily="34" charset="0"/>
                        </a:rPr>
                        <a:t>C</a:t>
                      </a:r>
                    </a:p>
                  </a:txBody>
                  <a:tcPr marL="7144" marR="7144" marT="7144" marB="0" anchor="ctr"/>
                </a:tc>
                <a:tc>
                  <a:txBody>
                    <a:bodyPr/>
                    <a:lstStyle/>
                    <a:p>
                      <a:pPr algn="ctr" rtl="0" fontAlgn="ctr"/>
                      <a:r>
                        <a:rPr lang="es-MX" sz="1400" b="1" i="0" u="none" strike="noStrike" dirty="0">
                          <a:solidFill>
                            <a:srgbClr val="FFFFFF"/>
                          </a:solidFill>
                          <a:effectLst/>
                          <a:latin typeface="Calibri" panose="020F0502020204030204" pitchFamily="34" charset="0"/>
                        </a:rPr>
                        <a:t>D</a:t>
                      </a:r>
                    </a:p>
                  </a:txBody>
                  <a:tcPr marL="7144" marR="7144" marT="7144" marB="0" anchor="ctr"/>
                </a:tc>
                <a:tc>
                  <a:txBody>
                    <a:bodyPr/>
                    <a:lstStyle/>
                    <a:p>
                      <a:pPr algn="ctr" rtl="0" fontAlgn="ctr"/>
                      <a:r>
                        <a:rPr lang="es-MX" sz="1400" u="none" strike="noStrike" dirty="0">
                          <a:effectLst/>
                        </a:rPr>
                        <a:t>F(A,B,C,D)</a:t>
                      </a:r>
                      <a:endParaRPr lang="es-MX" sz="1400" b="1" i="0" u="none" strike="noStrike" dirty="0">
                        <a:solidFill>
                          <a:srgbClr val="FFFFFF"/>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0"/>
                  </a:ext>
                </a:extLst>
              </a:tr>
              <a:tr h="228600">
                <a:tc>
                  <a:txBody>
                    <a:bodyPr/>
                    <a:lstStyle/>
                    <a:p>
                      <a:pPr algn="ctr" rtl="0" fontAlgn="ctr"/>
                      <a:r>
                        <a:rPr lang="es-MX" sz="1400" u="none" strike="noStrike" dirty="0">
                          <a:effectLst/>
                        </a:rPr>
                        <a:t>0</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tc>
                  <a:txBody>
                    <a:bodyPr/>
                    <a:lstStyle/>
                    <a:p>
                      <a:pPr algn="ctr" rtl="0" fontAlgn="ctr"/>
                      <a:r>
                        <a:rPr lang="es-MX" sz="1400" u="none" strike="noStrike">
                          <a:effectLst/>
                        </a:rPr>
                        <a:t>0</a:t>
                      </a:r>
                      <a:endParaRPr lang="es-MX"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u="none" strike="noStrike" dirty="0">
                          <a:effectLst/>
                        </a:rPr>
                        <a:t>0</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extLst>
                  <a:ext uri="{0D108BD9-81ED-4DB2-BD59-A6C34878D82A}">
                    <a16:rowId xmlns:a16="http://schemas.microsoft.com/office/drawing/2014/main" val="10001"/>
                  </a:ext>
                </a:extLst>
              </a:tr>
              <a:tr h="228600">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extLst>
                  <a:ext uri="{0D108BD9-81ED-4DB2-BD59-A6C34878D82A}">
                    <a16:rowId xmlns:a16="http://schemas.microsoft.com/office/drawing/2014/main" val="3054005780"/>
                  </a:ext>
                </a:extLst>
              </a:tr>
              <a:tr h="114300">
                <a:tc>
                  <a:txBody>
                    <a:bodyPr/>
                    <a:lstStyle/>
                    <a:p>
                      <a:pPr algn="ctr" rtl="0" fontAlgn="ctr"/>
                      <a:r>
                        <a:rPr lang="es-MX" sz="1400" u="none" strike="noStrike" dirty="0">
                          <a:effectLst/>
                        </a:rPr>
                        <a:t>0</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tc>
                  <a:txBody>
                    <a:bodyPr/>
                    <a:lstStyle/>
                    <a:p>
                      <a:pPr algn="ctr" fontAlgn="t"/>
                      <a:r>
                        <a:rPr lang="es-MX" sz="1400" u="none" strike="noStrike" dirty="0">
                          <a:effectLst/>
                        </a:rPr>
                        <a:t> 0</a:t>
                      </a:r>
                      <a:endParaRPr lang="es-MX" sz="1400" b="0" i="0" u="none" strike="noStrike" dirty="0">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2"/>
                  </a:ext>
                </a:extLst>
              </a:tr>
              <a:tr h="0">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fontAlgn="t"/>
                      <a:r>
                        <a:rPr lang="es-MX" sz="1400" b="0" i="0" u="none" strike="noStrike" dirty="0">
                          <a:solidFill>
                            <a:srgbClr val="000000"/>
                          </a:solidFill>
                          <a:effectLst/>
                          <a:latin typeface="Arial" panose="020B0604020202020204" pitchFamily="34" charset="0"/>
                        </a:rPr>
                        <a:t>1</a:t>
                      </a:r>
                    </a:p>
                  </a:txBody>
                  <a:tcPr marL="7144" marR="7144" marT="7144" marB="0"/>
                </a:tc>
                <a:extLst>
                  <a:ext uri="{0D108BD9-81ED-4DB2-BD59-A6C34878D82A}">
                    <a16:rowId xmlns:a16="http://schemas.microsoft.com/office/drawing/2014/main" val="2787285929"/>
                  </a:ext>
                </a:extLst>
              </a:tr>
              <a:tr h="114300">
                <a:tc>
                  <a:txBody>
                    <a:bodyPr/>
                    <a:lstStyle/>
                    <a:p>
                      <a:pPr algn="ctr" rtl="0" fontAlgn="ctr"/>
                      <a:r>
                        <a:rPr lang="es-MX" sz="1400" u="none" strike="noStrike" dirty="0">
                          <a:effectLst/>
                        </a:rPr>
                        <a:t>0</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tc>
                  <a:txBody>
                    <a:bodyPr/>
                    <a:lstStyle/>
                    <a:p>
                      <a:pPr algn="ctr" rtl="0" fontAlgn="ctr"/>
                      <a:r>
                        <a:rPr lang="es-MX" sz="1400" u="none" strike="noStrike" dirty="0">
                          <a:effectLst/>
                        </a:rPr>
                        <a:t>0</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t"/>
                      <a:r>
                        <a:rPr lang="es-MX" sz="1400" u="none" strike="noStrike" dirty="0">
                          <a:effectLst/>
                        </a:rPr>
                        <a:t> 0</a:t>
                      </a:r>
                      <a:endParaRPr lang="es-MX" sz="1400" b="0" i="0" u="none" strike="noStrike" dirty="0">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3"/>
                  </a:ext>
                </a:extLst>
              </a:tr>
              <a:tr h="0">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fontAlgn="t"/>
                      <a:r>
                        <a:rPr lang="es-MX" sz="1400" b="0" i="0" u="none" strike="noStrike" dirty="0">
                          <a:solidFill>
                            <a:srgbClr val="000000"/>
                          </a:solidFill>
                          <a:effectLst/>
                          <a:latin typeface="Arial" panose="020B0604020202020204" pitchFamily="34" charset="0"/>
                        </a:rPr>
                        <a:t>0</a:t>
                      </a:r>
                    </a:p>
                  </a:txBody>
                  <a:tcPr marL="7144" marR="7144" marT="7144" marB="0"/>
                </a:tc>
                <a:extLst>
                  <a:ext uri="{0D108BD9-81ED-4DB2-BD59-A6C34878D82A}">
                    <a16:rowId xmlns:a16="http://schemas.microsoft.com/office/drawing/2014/main" val="1970132018"/>
                  </a:ext>
                </a:extLst>
              </a:tr>
              <a:tr h="114300">
                <a:tc>
                  <a:txBody>
                    <a:bodyPr/>
                    <a:lstStyle/>
                    <a:p>
                      <a:pPr algn="ctr" rtl="0" fontAlgn="ctr"/>
                      <a:r>
                        <a:rPr lang="es-MX" sz="1400" u="none" strike="noStrike" dirty="0">
                          <a:effectLst/>
                        </a:rPr>
                        <a:t>0</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rtl="0" fontAlgn="ctr"/>
                      <a:r>
                        <a:rPr lang="es-MX" sz="1400" u="none" strike="noStrike" dirty="0">
                          <a:effectLs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tc>
                  <a:txBody>
                    <a:bodyPr/>
                    <a:lstStyle/>
                    <a:p>
                      <a:pPr algn="ctr" fontAlgn="t"/>
                      <a:r>
                        <a:rPr lang="es-MX" sz="1400" u="none" strike="noStrike" dirty="0">
                          <a:effectLst/>
                        </a:rPr>
                        <a:t> 0</a:t>
                      </a:r>
                      <a:endParaRPr lang="es-MX" sz="1400" b="0" i="0" u="none" strike="noStrike" dirty="0">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4"/>
                  </a:ext>
                </a:extLst>
              </a:tr>
              <a:tr h="0">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fontAlgn="t"/>
                      <a:r>
                        <a:rPr lang="es-MX" sz="1400" b="0" i="0" u="none" strike="noStrike" dirty="0">
                          <a:solidFill>
                            <a:srgbClr val="000000"/>
                          </a:solidFill>
                          <a:effectLst/>
                          <a:latin typeface="Arial" panose="020B0604020202020204" pitchFamily="34" charset="0"/>
                        </a:rPr>
                        <a:t>1</a:t>
                      </a:r>
                    </a:p>
                  </a:txBody>
                  <a:tcPr marL="7144" marR="7144" marT="7144" marB="0"/>
                </a:tc>
                <a:extLst>
                  <a:ext uri="{0D108BD9-81ED-4DB2-BD59-A6C34878D82A}">
                    <a16:rowId xmlns:a16="http://schemas.microsoft.com/office/drawing/2014/main" val="958320186"/>
                  </a:ext>
                </a:extLst>
              </a:tr>
              <a:tr h="114300">
                <a:tc>
                  <a:txBody>
                    <a:bodyPr/>
                    <a:lstStyle/>
                    <a:p>
                      <a:pPr algn="ctr" rtl="0" fontAlgn="ctr"/>
                      <a:r>
                        <a:rPr lang="es-MX" sz="1400" u="none" strike="noStrike" dirty="0">
                          <a:effectLs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tc>
                  <a:txBody>
                    <a:bodyPr/>
                    <a:lstStyle/>
                    <a:p>
                      <a:pPr algn="ctr" rtl="0" fontAlgn="ctr"/>
                      <a:r>
                        <a:rPr lang="es-MX" sz="1400" u="none" strike="noStrike" dirty="0">
                          <a:effectLst/>
                        </a:rPr>
                        <a:t>0</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t"/>
                      <a:r>
                        <a:rPr lang="es-MX" sz="1400" u="none" strike="noStrike" dirty="0">
                          <a:effectLst/>
                        </a:rPr>
                        <a:t> 1</a:t>
                      </a:r>
                      <a:endParaRPr lang="es-MX" sz="1400" b="0" i="0" u="none" strike="noStrike" dirty="0">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5"/>
                  </a:ext>
                </a:extLst>
              </a:tr>
              <a:tr h="0">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fontAlgn="t"/>
                      <a:r>
                        <a:rPr lang="es-MX" sz="1400" b="0" i="0" u="none" strike="noStrike" dirty="0">
                          <a:solidFill>
                            <a:srgbClr val="000000"/>
                          </a:solidFill>
                          <a:effectLst/>
                          <a:latin typeface="Arial" panose="020B0604020202020204" pitchFamily="34" charset="0"/>
                        </a:rPr>
                        <a:t>0</a:t>
                      </a:r>
                    </a:p>
                  </a:txBody>
                  <a:tcPr marL="7144" marR="7144" marT="7144" marB="0"/>
                </a:tc>
                <a:extLst>
                  <a:ext uri="{0D108BD9-81ED-4DB2-BD59-A6C34878D82A}">
                    <a16:rowId xmlns:a16="http://schemas.microsoft.com/office/drawing/2014/main" val="1231455583"/>
                  </a:ext>
                </a:extLst>
              </a:tr>
              <a:tr h="114300">
                <a:tc>
                  <a:txBody>
                    <a:bodyPr/>
                    <a:lstStyle/>
                    <a:p>
                      <a:pPr algn="ctr" rtl="0" fontAlgn="ctr"/>
                      <a:r>
                        <a:rPr lang="es-MX" sz="1400" u="none" strike="noStrike" dirty="0">
                          <a:effectLs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tc>
                  <a:txBody>
                    <a:bodyPr/>
                    <a:lstStyle/>
                    <a:p>
                      <a:pPr algn="ctr" fontAlgn="t"/>
                      <a:r>
                        <a:rPr lang="es-MX" sz="1400" u="none" strike="noStrike" dirty="0">
                          <a:effectLst/>
                        </a:rPr>
                        <a:t> 1</a:t>
                      </a:r>
                      <a:endParaRPr lang="es-MX" sz="1400" b="0" i="0" u="none" strike="noStrike" dirty="0">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6"/>
                  </a:ext>
                </a:extLst>
              </a:tr>
              <a:tr h="0">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fontAlgn="t"/>
                      <a:r>
                        <a:rPr lang="es-MX" sz="1400" b="0" i="0" u="none" strike="noStrike" dirty="0">
                          <a:solidFill>
                            <a:srgbClr val="000000"/>
                          </a:solidFill>
                          <a:effectLst/>
                          <a:latin typeface="Arial" panose="020B0604020202020204" pitchFamily="34" charset="0"/>
                        </a:rPr>
                        <a:t>1</a:t>
                      </a:r>
                    </a:p>
                  </a:txBody>
                  <a:tcPr marL="7144" marR="7144" marT="7144" marB="0"/>
                </a:tc>
                <a:extLst>
                  <a:ext uri="{0D108BD9-81ED-4DB2-BD59-A6C34878D82A}">
                    <a16:rowId xmlns:a16="http://schemas.microsoft.com/office/drawing/2014/main" val="2588954837"/>
                  </a:ext>
                </a:extLst>
              </a:tr>
              <a:tr h="114300">
                <a:tc>
                  <a:txBody>
                    <a:bodyPr/>
                    <a:lstStyle/>
                    <a:p>
                      <a:pPr algn="ctr" rtl="0" fontAlgn="ctr"/>
                      <a:r>
                        <a:rPr lang="es-MX" sz="1400" u="none" strike="noStrike" dirty="0">
                          <a:effectLs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tc>
                  <a:txBody>
                    <a:bodyPr/>
                    <a:lstStyle/>
                    <a:p>
                      <a:pPr algn="ctr" rtl="0" fontAlgn="ctr"/>
                      <a:r>
                        <a:rPr lang="es-MX" sz="1400" u="none" strike="noStrike" dirty="0">
                          <a:effectLst/>
                        </a:rPr>
                        <a:t>0</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t"/>
                      <a:r>
                        <a:rPr lang="es-MX" sz="1400" u="none" strike="noStrike" dirty="0">
                          <a:effectLst/>
                        </a:rPr>
                        <a:t> 1</a:t>
                      </a:r>
                      <a:endParaRPr lang="es-MX" sz="1400" b="0" i="0" u="none" strike="noStrike" dirty="0">
                        <a:solidFill>
                          <a:srgbClr val="000000"/>
                        </a:solidFill>
                        <a:effectLst/>
                        <a:latin typeface="Arial" panose="020B0604020202020204" pitchFamily="34" charset="0"/>
                      </a:endParaRPr>
                    </a:p>
                  </a:txBody>
                  <a:tcPr marL="7144" marR="7144" marT="7144" marB="0"/>
                </a:tc>
                <a:extLst>
                  <a:ext uri="{0D108BD9-81ED-4DB2-BD59-A6C34878D82A}">
                    <a16:rowId xmlns:a16="http://schemas.microsoft.com/office/drawing/2014/main" val="10007"/>
                  </a:ext>
                </a:extLst>
              </a:tr>
              <a:tr h="0">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fontAlgn="t"/>
                      <a:r>
                        <a:rPr lang="es-MX" sz="1400" b="0" i="0" u="none" strike="noStrike" dirty="0">
                          <a:solidFill>
                            <a:srgbClr val="000000"/>
                          </a:solidFill>
                          <a:effectLst/>
                          <a:latin typeface="Arial" panose="020B0604020202020204" pitchFamily="34" charset="0"/>
                        </a:rPr>
                        <a:t>0</a:t>
                      </a:r>
                    </a:p>
                  </a:txBody>
                  <a:tcPr marL="7144" marR="7144" marT="7144" marB="0"/>
                </a:tc>
                <a:extLst>
                  <a:ext uri="{0D108BD9-81ED-4DB2-BD59-A6C34878D82A}">
                    <a16:rowId xmlns:a16="http://schemas.microsoft.com/office/drawing/2014/main" val="2919111875"/>
                  </a:ext>
                </a:extLst>
              </a:tr>
              <a:tr h="110728">
                <a:tc>
                  <a:txBody>
                    <a:bodyPr/>
                    <a:lstStyle/>
                    <a:p>
                      <a:pPr algn="ctr" rtl="0" fontAlgn="ctr"/>
                      <a:r>
                        <a:rPr lang="es-MX" sz="1400" u="none" strike="noStrike" dirty="0">
                          <a:effectLs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rtl="0" fontAlgn="ctr"/>
                      <a:r>
                        <a:rPr lang="es-MX" sz="1400" u="none" strike="noStrike" dirty="0">
                          <a:effectLs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0</a:t>
                      </a:r>
                    </a:p>
                  </a:txBody>
                  <a:tcPr marL="7144" marR="7144" marT="7144" marB="0" anchor="ctr"/>
                </a:tc>
                <a:tc>
                  <a:txBody>
                    <a:bodyPr/>
                    <a:lstStyle/>
                    <a:p>
                      <a:pPr algn="ctr" rtl="0" fontAlgn="ctr"/>
                      <a:r>
                        <a:rPr lang="es-MX" sz="1400" u="none" strike="noStrike" dirty="0">
                          <a:effectLst/>
                        </a:rPr>
                        <a:t> 1</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8"/>
                  </a:ext>
                </a:extLst>
              </a:tr>
              <a:tr h="0">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tc>
                  <a:txBody>
                    <a:bodyPr/>
                    <a:lstStyle/>
                    <a:p>
                      <a:pPr algn="ctr" rtl="0" fontAlgn="ctr"/>
                      <a:r>
                        <a:rPr lang="es-MX" sz="1400" b="0" i="0" u="none" strike="noStrike" dirty="0">
                          <a:solidFill>
                            <a:srgbClr val="000000"/>
                          </a:solidFill>
                          <a:effectLst/>
                          <a:latin typeface="Calibri" panose="020F0502020204030204" pitchFamily="34" charset="0"/>
                        </a:rPr>
                        <a:t>1</a:t>
                      </a:r>
                    </a:p>
                  </a:txBody>
                  <a:tcPr marL="7144" marR="7144" marT="7144" marB="0" anchor="ctr"/>
                </a:tc>
                <a:extLst>
                  <a:ext uri="{0D108BD9-81ED-4DB2-BD59-A6C34878D82A}">
                    <a16:rowId xmlns:a16="http://schemas.microsoft.com/office/drawing/2014/main" val="4212678027"/>
                  </a:ext>
                </a:extLst>
              </a:tr>
            </a:tbl>
          </a:graphicData>
        </a:graphic>
      </p:graphicFrame>
      <p:sp>
        <p:nvSpPr>
          <p:cNvPr id="5" name="Rectángulo 4"/>
          <p:cNvSpPr/>
          <p:nvPr/>
        </p:nvSpPr>
        <p:spPr>
          <a:xfrm>
            <a:off x="3406069" y="2399983"/>
            <a:ext cx="3149132" cy="300082"/>
          </a:xfrm>
          <a:prstGeom prst="rect">
            <a:avLst/>
          </a:prstGeom>
        </p:spPr>
        <p:txBody>
          <a:bodyPr wrap="none">
            <a:spAutoFit/>
          </a:bodyPr>
          <a:lstStyle/>
          <a:p>
            <a:r>
              <a:rPr lang="es-MX" sz="1350" dirty="0"/>
              <a:t>F(A,B,C) = m</a:t>
            </a:r>
            <a:r>
              <a:rPr lang="es-MX" sz="1350" baseline="-25000" dirty="0"/>
              <a:t>0</a:t>
            </a:r>
            <a:r>
              <a:rPr lang="es-MX" sz="1350" dirty="0"/>
              <a:t> + m</a:t>
            </a:r>
            <a:r>
              <a:rPr lang="es-MX" sz="1350" baseline="-25000" dirty="0"/>
              <a:t>3</a:t>
            </a:r>
            <a:r>
              <a:rPr lang="es-MX" sz="1350" dirty="0"/>
              <a:t> + m</a:t>
            </a:r>
            <a:r>
              <a:rPr lang="es-MX" sz="1350" baseline="-25000" dirty="0"/>
              <a:t>6</a:t>
            </a:r>
            <a:r>
              <a:rPr lang="es-MX" sz="1350" dirty="0"/>
              <a:t> +m</a:t>
            </a:r>
            <a:r>
              <a:rPr lang="es-MX" sz="1350" baseline="-25000" dirty="0"/>
              <a:t>7</a:t>
            </a:r>
            <a:r>
              <a:rPr lang="es-MX" sz="1350" dirty="0"/>
              <a:t> = </a:t>
            </a:r>
            <a:r>
              <a:rPr lang="el-GR" sz="1350" dirty="0"/>
              <a:t>Σ </a:t>
            </a:r>
            <a:r>
              <a:rPr lang="es-MX" sz="1350" dirty="0"/>
              <a:t>m(0,3,6,7)</a:t>
            </a:r>
          </a:p>
        </p:txBody>
      </p:sp>
      <p:graphicFrame>
        <p:nvGraphicFramePr>
          <p:cNvPr id="6" name="Tabla 5"/>
          <p:cNvGraphicFramePr>
            <a:graphicFrameLocks noGrp="1"/>
          </p:cNvGraphicFramePr>
          <p:nvPr>
            <p:extLst>
              <p:ext uri="{D42A27DB-BD31-4B8C-83A1-F6EECF244321}">
                <p14:modId xmlns:p14="http://schemas.microsoft.com/office/powerpoint/2010/main" val="2255227933"/>
              </p:ext>
            </p:extLst>
          </p:nvPr>
        </p:nvGraphicFramePr>
        <p:xfrm>
          <a:off x="98729" y="2226469"/>
          <a:ext cx="448035" cy="3994312"/>
        </p:xfrm>
        <a:graphic>
          <a:graphicData uri="http://schemas.openxmlformats.org/drawingml/2006/table">
            <a:tbl>
              <a:tblPr firstRow="1" bandRow="1">
                <a:tableStyleId>{5C22544A-7EE6-4342-B048-85BDC9FD1C3A}</a:tableStyleId>
              </a:tblPr>
              <a:tblGrid>
                <a:gridCol w="448035">
                  <a:extLst>
                    <a:ext uri="{9D8B030D-6E8A-4147-A177-3AD203B41FA5}">
                      <a16:colId xmlns:a16="http://schemas.microsoft.com/office/drawing/2014/main" val="20000"/>
                    </a:ext>
                  </a:extLst>
                </a:gridCol>
              </a:tblGrid>
              <a:tr h="450056">
                <a:tc>
                  <a:txBody>
                    <a:bodyPr/>
                    <a:lstStyle/>
                    <a:p>
                      <a:pPr algn="l" rtl="0" fontAlgn="ctr"/>
                      <a:endParaRPr lang="es-MX" sz="1400" b="1" i="0" u="none" strike="noStrike" dirty="0">
                        <a:solidFill>
                          <a:srgbClr val="FFFFFF"/>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0"/>
                  </a:ext>
                </a:extLst>
              </a:tr>
              <a:tr h="228600">
                <a:tc>
                  <a:txBody>
                    <a:bodyPr/>
                    <a:lstStyle/>
                    <a:p>
                      <a:pPr algn="l" rtl="0" fontAlgn="ct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0</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1"/>
                  </a:ext>
                </a:extLst>
              </a:tr>
              <a:tr h="228600">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1</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217398692"/>
                  </a:ext>
                </a:extLst>
              </a:tr>
              <a:tr h="114300">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2</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2"/>
                  </a:ext>
                </a:extLst>
              </a:tr>
              <a:tr h="0">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3</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3122066272"/>
                  </a:ext>
                </a:extLst>
              </a:tr>
              <a:tr h="114300">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4</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3"/>
                  </a:ext>
                </a:extLst>
              </a:tr>
              <a:tr h="0">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5</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3064238987"/>
                  </a:ext>
                </a:extLst>
              </a:tr>
              <a:tr h="114300">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6</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4"/>
                  </a:ext>
                </a:extLst>
              </a:tr>
              <a:tr h="0">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7</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816931704"/>
                  </a:ext>
                </a:extLst>
              </a:tr>
              <a:tr h="114300">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8</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5"/>
                  </a:ext>
                </a:extLst>
              </a:tr>
              <a:tr h="0">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9</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2246009717"/>
                  </a:ext>
                </a:extLst>
              </a:tr>
              <a:tr h="114300">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10</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6"/>
                  </a:ext>
                </a:extLst>
              </a:tr>
              <a:tr h="0">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11</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4264968081"/>
                  </a:ext>
                </a:extLst>
              </a:tr>
              <a:tr h="114300">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12</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7"/>
                  </a:ext>
                </a:extLst>
              </a:tr>
              <a:tr h="0">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13</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2417528052"/>
                  </a:ext>
                </a:extLst>
              </a:tr>
              <a:tr h="110728">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14</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0008"/>
                  </a:ext>
                </a:extLst>
              </a:tr>
              <a:tr h="0">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es-MX" sz="1400" b="0" i="0" u="none" strike="noStrike" dirty="0">
                          <a:solidFill>
                            <a:schemeClr val="dk1"/>
                          </a:solidFill>
                          <a:effectLst/>
                          <a:latin typeface="+mn-lt"/>
                        </a:rPr>
                        <a:t>m</a:t>
                      </a:r>
                      <a:r>
                        <a:rPr lang="es-MX" sz="1400" b="0" i="0" u="none" strike="noStrike" baseline="-25000" dirty="0">
                          <a:solidFill>
                            <a:schemeClr val="dk1"/>
                          </a:solidFill>
                          <a:effectLst/>
                          <a:latin typeface="+mn-lt"/>
                        </a:rPr>
                        <a:t>15</a:t>
                      </a:r>
                      <a:endParaRPr lang="es-MX"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2679093246"/>
                  </a:ext>
                </a:extLst>
              </a:tr>
            </a:tbl>
          </a:graphicData>
        </a:graphic>
      </p:graphicFrame>
      <p:sp>
        <p:nvSpPr>
          <p:cNvPr id="7" name="Título 1">
            <a:extLst>
              <a:ext uri="{FF2B5EF4-FFF2-40B4-BE49-F238E27FC236}">
                <a16:creationId xmlns:a16="http://schemas.microsoft.com/office/drawing/2014/main" id="{2D1A35AA-2B59-4480-9CB5-24B3A5F7B359}"/>
              </a:ext>
            </a:extLst>
          </p:cNvPr>
          <p:cNvSpPr txBox="1">
            <a:spLocks/>
          </p:cNvSpPr>
          <p:nvPr/>
        </p:nvSpPr>
        <p:spPr>
          <a:xfrm>
            <a:off x="628650" y="365126"/>
            <a:ext cx="6639897" cy="623919"/>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s-MX">
                <a:solidFill>
                  <a:schemeClr val="bg1">
                    <a:lumMod val="95000"/>
                  </a:schemeClr>
                </a:solidFill>
              </a:rPr>
              <a:t>3.3 Algebra de Boole</a:t>
            </a:r>
            <a:endParaRPr lang="es-MX" dirty="0"/>
          </a:p>
        </p:txBody>
      </p:sp>
    </p:spTree>
    <p:extLst>
      <p:ext uri="{BB962C8B-B14F-4D97-AF65-F5344CB8AC3E}">
        <p14:creationId xmlns:p14="http://schemas.microsoft.com/office/powerpoint/2010/main" val="31785033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773BC6-309F-4C7E-B54A-BFD7B350DFA2}"/>
              </a:ext>
            </a:extLst>
          </p:cNvPr>
          <p:cNvSpPr>
            <a:spLocks noGrp="1"/>
          </p:cNvSpPr>
          <p:nvPr>
            <p:ph type="title"/>
          </p:nvPr>
        </p:nvSpPr>
        <p:spPr>
          <a:xfrm>
            <a:off x="628650" y="365126"/>
            <a:ext cx="6614832" cy="612027"/>
          </a:xfrm>
        </p:spPr>
        <p:txBody>
          <a:bodyPr/>
          <a:lstStyle/>
          <a:p>
            <a:r>
              <a:rPr lang="es-MX" sz="3200" b="1" dirty="0">
                <a:solidFill>
                  <a:schemeClr val="bg1">
                    <a:lumMod val="95000"/>
                  </a:schemeClr>
                </a:solidFill>
                <a:effectLst>
                  <a:outerShdw blurRad="38100" dist="38100" dir="2700000" algn="tl">
                    <a:srgbClr val="000000">
                      <a:alpha val="43137"/>
                    </a:srgbClr>
                  </a:outerShdw>
                </a:effectLst>
                <a:latin typeface="Times New Roman" pitchFamily="18" charset="0"/>
                <a:cs typeface="Times New Roman" pitchFamily="18" charset="0"/>
              </a:rPr>
              <a:t>REFERENCIAS</a:t>
            </a:r>
            <a:endParaRPr lang="es-MX" dirty="0">
              <a:solidFill>
                <a:schemeClr val="bg1">
                  <a:lumMod val="95000"/>
                </a:schemeClr>
              </a:solidFill>
            </a:endParaRPr>
          </a:p>
        </p:txBody>
      </p:sp>
      <p:sp>
        <p:nvSpPr>
          <p:cNvPr id="3" name="Marcador de contenido 2">
            <a:extLst>
              <a:ext uri="{FF2B5EF4-FFF2-40B4-BE49-F238E27FC236}">
                <a16:creationId xmlns:a16="http://schemas.microsoft.com/office/drawing/2014/main" id="{58069CF7-F201-414A-BA90-F23E69085EFC}"/>
              </a:ext>
            </a:extLst>
          </p:cNvPr>
          <p:cNvSpPr>
            <a:spLocks noGrp="1"/>
          </p:cNvSpPr>
          <p:nvPr>
            <p:ph idx="1"/>
          </p:nvPr>
        </p:nvSpPr>
        <p:spPr/>
        <p:txBody>
          <a:bodyPr>
            <a:normAutofit/>
          </a:bodyPr>
          <a:lstStyle/>
          <a:p>
            <a:pPr marL="0" lvl="0" indent="0">
              <a:buNone/>
            </a:pPr>
            <a:r>
              <a:rPr lang="es-MX" sz="2400" dirty="0"/>
              <a:t>1.	</a:t>
            </a:r>
            <a:r>
              <a:rPr lang="es-MX" sz="2400" dirty="0" err="1"/>
              <a:t>Veerarajan</a:t>
            </a:r>
            <a:r>
              <a:rPr lang="es-MX" sz="2400" dirty="0"/>
              <a:t>, T. Matemáticas Discretas. Mc Graw Hill, 2008.</a:t>
            </a:r>
          </a:p>
          <a:p>
            <a:pPr marL="0" lvl="0" indent="0">
              <a:buNone/>
            </a:pPr>
            <a:r>
              <a:rPr lang="es-MX" sz="2400" dirty="0"/>
              <a:t>2.	</a:t>
            </a:r>
            <a:r>
              <a:rPr lang="es-MX" sz="2400" dirty="0" err="1"/>
              <a:t>Johnsonbaugh</a:t>
            </a:r>
            <a:r>
              <a:rPr lang="es-MX" sz="2400" dirty="0"/>
              <a:t>, R. Matemáticas Discretas. 6ta edición. Pearson, 2005.</a:t>
            </a:r>
          </a:p>
          <a:p>
            <a:pPr marL="0" lvl="0" indent="0">
              <a:buNone/>
            </a:pPr>
            <a:r>
              <a:rPr lang="es-MX" sz="2400" dirty="0"/>
              <a:t>3.	Grimaldi, R.P. Matemáticas Discretas y Combinatoria. Pearson, 1988.</a:t>
            </a:r>
          </a:p>
          <a:p>
            <a:pPr marL="0" lvl="0" indent="0">
              <a:buNone/>
            </a:pPr>
            <a:r>
              <a:rPr lang="es-MX" sz="2400" dirty="0"/>
              <a:t>4.	Jiménez, J. A. Matemáticas para la Computación. Alfaomega, 2009.</a:t>
            </a:r>
          </a:p>
          <a:p>
            <a:pPr marL="0" lvl="0" indent="0">
              <a:buNone/>
            </a:pPr>
            <a:r>
              <a:rPr lang="es-MX" sz="2400" dirty="0"/>
              <a:t>5.	B. </a:t>
            </a:r>
            <a:r>
              <a:rPr lang="es-MX" sz="2400" dirty="0" err="1"/>
              <a:t>Haaser</a:t>
            </a:r>
            <a:r>
              <a:rPr lang="es-MX" sz="2400" dirty="0"/>
              <a:t>, N. Análisis Matemáticos. Trillas, 2011.</a:t>
            </a:r>
          </a:p>
          <a:p>
            <a:pPr marL="0" lvl="0" indent="0">
              <a:buNone/>
            </a:pPr>
            <a:r>
              <a:rPr lang="es-MX" sz="2400" dirty="0"/>
              <a:t>6.	</a:t>
            </a:r>
            <a:r>
              <a:rPr lang="es-MX" sz="2400" dirty="0" err="1"/>
              <a:t>Ibañez</a:t>
            </a:r>
            <a:r>
              <a:rPr lang="es-MX" sz="2400" dirty="0"/>
              <a:t>, P. Matemáticas. </a:t>
            </a:r>
            <a:r>
              <a:rPr lang="es-MX" sz="2400" dirty="0" err="1"/>
              <a:t>Vicengage</a:t>
            </a:r>
            <a:r>
              <a:rPr lang="es-MX" sz="2400" dirty="0"/>
              <a:t>, 2008.</a:t>
            </a:r>
          </a:p>
        </p:txBody>
      </p:sp>
    </p:spTree>
    <p:extLst>
      <p:ext uri="{BB962C8B-B14F-4D97-AF65-F5344CB8AC3E}">
        <p14:creationId xmlns:p14="http://schemas.microsoft.com/office/powerpoint/2010/main" val="10238439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2312" y="4557253"/>
            <a:ext cx="1502664" cy="1588008"/>
          </a:xfrm>
          <a:prstGeom prst="rect">
            <a:avLst/>
          </a:prstGeom>
        </p:spPr>
      </p:pic>
    </p:spTree>
    <p:extLst>
      <p:ext uri="{BB962C8B-B14F-4D97-AF65-F5344CB8AC3E}">
        <p14:creationId xmlns:p14="http://schemas.microsoft.com/office/powerpoint/2010/main" val="28161660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5008221" y="-3161691"/>
            <a:ext cx="1012190" cy="7266989"/>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434313" y="-468607"/>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Mapa curricular </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973010"/>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a:extLst>
              <a:ext uri="{FF2B5EF4-FFF2-40B4-BE49-F238E27FC236}">
                <a16:creationId xmlns:a16="http://schemas.microsoft.com/office/drawing/2014/main" id="{6136D80A-F7B3-45EC-B5E7-2035BCCC34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392" y="978622"/>
            <a:ext cx="9021215" cy="53681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ángulo 10">
            <a:extLst>
              <a:ext uri="{FF2B5EF4-FFF2-40B4-BE49-F238E27FC236}">
                <a16:creationId xmlns:a16="http://schemas.microsoft.com/office/drawing/2014/main" id="{84926A78-6E01-4F9B-85D4-F70801C23766}"/>
              </a:ext>
            </a:extLst>
          </p:cNvPr>
          <p:cNvSpPr/>
          <p:nvPr/>
        </p:nvSpPr>
        <p:spPr>
          <a:xfrm>
            <a:off x="562614" y="2712977"/>
            <a:ext cx="930217" cy="457437"/>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948043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Contenido </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endParaRPr lang="es-ES" sz="900" dirty="0">
              <a:solidFill>
                <a:schemeClr val="bg1"/>
              </a:solidFill>
              <a:latin typeface="Avenir Black"/>
              <a:cs typeface="Avenir Black"/>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1 Rectángulo"/>
          <p:cNvSpPr/>
          <p:nvPr/>
        </p:nvSpPr>
        <p:spPr>
          <a:xfrm>
            <a:off x="1027723" y="1400175"/>
            <a:ext cx="7489825" cy="2431435"/>
          </a:xfrm>
          <a:prstGeom prst="rect">
            <a:avLst/>
          </a:prstGeom>
        </p:spPr>
        <p:txBody>
          <a:bodyPr>
            <a:spAutoFit/>
          </a:bodyPr>
          <a:lstStyle/>
          <a:p>
            <a:pPr lvl="0" algn="ctr" defTabSz="914400"/>
            <a:r>
              <a:rPr lang="es-ES" sz="2400" dirty="0">
                <a:solidFill>
                  <a:srgbClr val="EEECE1">
                    <a:lumMod val="50000"/>
                  </a:srgbClr>
                </a:solidFill>
              </a:rPr>
              <a:t>Matemáticas Discretas</a:t>
            </a:r>
          </a:p>
          <a:p>
            <a:pPr lvl="0" defTabSz="914400"/>
            <a:r>
              <a:rPr lang="es-MX" sz="2400" dirty="0">
                <a:solidFill>
                  <a:srgbClr val="EEECE1">
                    <a:lumMod val="50000"/>
                  </a:srgbClr>
                </a:solidFill>
              </a:rPr>
              <a:t>Unidad 3. Álgebra Booleana</a:t>
            </a:r>
            <a:endParaRPr lang="es-ES" sz="2000" dirty="0">
              <a:latin typeface="+mn-lt"/>
            </a:endParaRPr>
          </a:p>
          <a:p>
            <a:pPr algn="just">
              <a:defRPr/>
            </a:pPr>
            <a:r>
              <a:rPr lang="es-ES" sz="2400" dirty="0">
                <a:solidFill>
                  <a:srgbClr val="EEECE1">
                    <a:lumMod val="50000"/>
                  </a:srgbClr>
                </a:solidFill>
              </a:rPr>
              <a:t>	3.1 Representación de la información</a:t>
            </a:r>
          </a:p>
          <a:p>
            <a:pPr algn="just">
              <a:defRPr/>
            </a:pPr>
            <a:r>
              <a:rPr lang="es-ES" sz="2400" dirty="0">
                <a:solidFill>
                  <a:srgbClr val="EEECE1">
                    <a:lumMod val="50000"/>
                  </a:srgbClr>
                </a:solidFill>
              </a:rPr>
              <a:t>	3.2 Conversiones.</a:t>
            </a:r>
          </a:p>
          <a:p>
            <a:pPr algn="just">
              <a:defRPr/>
            </a:pPr>
            <a:r>
              <a:rPr lang="es-ES" sz="2400" dirty="0">
                <a:solidFill>
                  <a:srgbClr val="EEECE1">
                    <a:lumMod val="50000"/>
                  </a:srgbClr>
                </a:solidFill>
              </a:rPr>
              <a:t>	3.3 Álgebra booleana. </a:t>
            </a:r>
          </a:p>
          <a:p>
            <a:pPr algn="just" eaLnBrk="1" fontAlgn="auto" hangingPunct="1">
              <a:spcBef>
                <a:spcPts val="0"/>
              </a:spcBef>
              <a:spcAft>
                <a:spcPts val="0"/>
              </a:spcAft>
              <a:defRPr/>
            </a:pPr>
            <a:endParaRPr lang="es-ES" sz="3200" dirty="0">
              <a:latin typeface="+mn-lt"/>
            </a:endParaRPr>
          </a:p>
        </p:txBody>
      </p:sp>
    </p:spTree>
    <p:extLst>
      <p:ext uri="{BB962C8B-B14F-4D97-AF65-F5344CB8AC3E}">
        <p14:creationId xmlns:p14="http://schemas.microsoft.com/office/powerpoint/2010/main" val="1466480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D8FF71AD-E7B1-4FB7-AAA9-EF01BBB372C0}"/>
              </a:ext>
            </a:extLst>
          </p:cNvPr>
          <p:cNvSpPr/>
          <p:nvPr/>
        </p:nvSpPr>
        <p:spPr>
          <a:xfrm rot="16200000">
            <a:off x="7718450" y="-451463"/>
            <a:ext cx="977901"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Secuencia Didáctica </a:t>
            </a:r>
          </a:p>
        </p:txBody>
      </p:sp>
      <p:graphicFrame>
        <p:nvGraphicFramePr>
          <p:cNvPr id="4" name="Diagrama 3">
            <a:extLst>
              <a:ext uri="{FF2B5EF4-FFF2-40B4-BE49-F238E27FC236}">
                <a16:creationId xmlns:a16="http://schemas.microsoft.com/office/drawing/2014/main" id="{E4ADE841-5957-4DEF-9312-6015035945D3}"/>
              </a:ext>
            </a:extLst>
          </p:cNvPr>
          <p:cNvGraphicFramePr/>
          <p:nvPr>
            <p:extLst>
              <p:ext uri="{D42A27DB-BD31-4B8C-83A1-F6EECF244321}">
                <p14:modId xmlns:p14="http://schemas.microsoft.com/office/powerpoint/2010/main" val="3813427181"/>
              </p:ext>
            </p:extLst>
          </p:nvPr>
        </p:nvGraphicFramePr>
        <p:xfrm>
          <a:off x="1523999" y="1396999"/>
          <a:ext cx="7476565" cy="46810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979304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Presentación </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endParaRPr lang="es-ES" sz="900" dirty="0">
              <a:solidFill>
                <a:schemeClr val="bg1"/>
              </a:solidFill>
              <a:latin typeface="Avenir Black"/>
              <a:cs typeface="Avenir Black"/>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1 Rectángulo"/>
          <p:cNvSpPr/>
          <p:nvPr/>
        </p:nvSpPr>
        <p:spPr>
          <a:xfrm>
            <a:off x="1027723" y="1400175"/>
            <a:ext cx="7489825" cy="3600986"/>
          </a:xfrm>
          <a:prstGeom prst="rect">
            <a:avLst/>
          </a:prstGeom>
        </p:spPr>
        <p:txBody>
          <a:bodyPr>
            <a:spAutoFit/>
          </a:bodyPr>
          <a:lstStyle/>
          <a:p>
            <a:pPr algn="just">
              <a:defRPr/>
            </a:pPr>
            <a:r>
              <a:rPr lang="es-MX" sz="2000" dirty="0"/>
              <a:t>El presente Material Visual de la Unidad de Aprendizaje Matemáticas Discretas de la licenciatura en Ingeniería en Sistemas Inteligentes reúne los contenidos básicos de la unidad 3. Algebra Booleana</a:t>
            </a:r>
          </a:p>
          <a:p>
            <a:pPr algn="just">
              <a:defRPr/>
            </a:pPr>
            <a:endParaRPr lang="es-MX" sz="2000" dirty="0"/>
          </a:p>
          <a:p>
            <a:pPr algn="just">
              <a:defRPr/>
            </a:pPr>
            <a:r>
              <a:rPr lang="es-MX" sz="2000" dirty="0"/>
              <a:t> </a:t>
            </a:r>
            <a:endParaRPr lang="es-ES" sz="2000" dirty="0">
              <a:latin typeface="+mn-lt"/>
            </a:endParaRPr>
          </a:p>
          <a:p>
            <a:pPr algn="just" eaLnBrk="1" fontAlgn="auto" hangingPunct="1">
              <a:spcBef>
                <a:spcPts val="0"/>
              </a:spcBef>
              <a:spcAft>
                <a:spcPts val="0"/>
              </a:spcAft>
              <a:defRPr/>
            </a:pPr>
            <a:endParaRPr lang="es-MX" sz="3200" b="1" dirty="0">
              <a:effectLst>
                <a:outerShdw blurRad="38100" dist="38100" dir="2700000" algn="tl">
                  <a:srgbClr val="000000">
                    <a:alpha val="43137"/>
                  </a:srgbClr>
                </a:outerShdw>
              </a:effectLst>
              <a:latin typeface="Times New Roman" pitchFamily="18" charset="0"/>
              <a:cs typeface="Times New Roman" pitchFamily="18" charset="0"/>
            </a:endParaRPr>
          </a:p>
          <a:p>
            <a:pPr algn="just" eaLnBrk="1" fontAlgn="auto" hangingPunct="1">
              <a:spcBef>
                <a:spcPts val="0"/>
              </a:spcBef>
              <a:spcAft>
                <a:spcPts val="0"/>
              </a:spcAft>
              <a:defRPr/>
            </a:pPr>
            <a:endParaRPr lang="es-MX" sz="3200" dirty="0">
              <a:latin typeface="+mn-lt"/>
            </a:endParaRPr>
          </a:p>
          <a:p>
            <a:pPr algn="just" eaLnBrk="1" fontAlgn="auto" hangingPunct="1">
              <a:spcBef>
                <a:spcPts val="0"/>
              </a:spcBef>
              <a:spcAft>
                <a:spcPts val="0"/>
              </a:spcAft>
              <a:defRPr/>
            </a:pPr>
            <a:endParaRPr lang="es-ES" sz="3200" dirty="0">
              <a:latin typeface="+mn-lt"/>
            </a:endParaRPr>
          </a:p>
          <a:p>
            <a:pPr algn="just" eaLnBrk="1" fontAlgn="auto" hangingPunct="1">
              <a:spcBef>
                <a:spcPts val="0"/>
              </a:spcBef>
              <a:spcAft>
                <a:spcPts val="0"/>
              </a:spcAft>
              <a:defRPr/>
            </a:pPr>
            <a:endParaRPr lang="es-ES" sz="3200" dirty="0">
              <a:latin typeface="+mn-lt"/>
            </a:endParaRPr>
          </a:p>
        </p:txBody>
      </p:sp>
    </p:spTree>
    <p:extLst>
      <p:ext uri="{BB962C8B-B14F-4D97-AF65-F5344CB8AC3E}">
        <p14:creationId xmlns:p14="http://schemas.microsoft.com/office/powerpoint/2010/main" val="34888941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73743"/>
            <a:ext cx="6593244" cy="614588"/>
          </a:xfrm>
        </p:spPr>
        <p:txBody>
          <a:bodyPr/>
          <a:lstStyle/>
          <a:p>
            <a:r>
              <a:rPr lang="es-ES" dirty="0">
                <a:solidFill>
                  <a:schemeClr val="bg1">
                    <a:lumMod val="95000"/>
                  </a:schemeClr>
                </a:solidFill>
              </a:rPr>
              <a:t>3.1 Representación de la información</a:t>
            </a:r>
            <a:endParaRPr lang="es-MX" dirty="0">
              <a:solidFill>
                <a:schemeClr val="bg1">
                  <a:lumMod val="95000"/>
                </a:schemeClr>
              </a:solidFill>
            </a:endParaRPr>
          </a:p>
        </p:txBody>
      </p:sp>
      <p:sp>
        <p:nvSpPr>
          <p:cNvPr id="3" name="Marcador de contenido 2"/>
          <p:cNvSpPr>
            <a:spLocks noGrp="1"/>
          </p:cNvSpPr>
          <p:nvPr>
            <p:ph idx="1"/>
          </p:nvPr>
        </p:nvSpPr>
        <p:spPr/>
        <p:txBody>
          <a:bodyPr/>
          <a:lstStyle/>
          <a:p>
            <a:pPr marL="0" indent="0">
              <a:buNone/>
            </a:pPr>
            <a:r>
              <a:rPr lang="es-MX" dirty="0"/>
              <a:t>George Boole</a:t>
            </a:r>
          </a:p>
          <a:p>
            <a:pPr marL="0" indent="0">
              <a:buNone/>
            </a:pPr>
            <a:r>
              <a:rPr lang="es-MX" dirty="0"/>
              <a:t>La contribución de Boole fue el desarrollo de una teoría de lógica que usa símbolos en lugar de palabras. </a:t>
            </a:r>
          </a:p>
          <a:p>
            <a:pPr marL="0" indent="0" algn="just">
              <a:buNone/>
            </a:pPr>
            <a:r>
              <a:rPr lang="es-MX" dirty="0"/>
              <a:t>Casi un siglo después del trabajo de Boole, C. E. Shannon observó en 1938 (vea [Shannon]) que el álgebra booleana se podía usar para analizar circuitos eléctricos. Fue así como el álgebra booleana se convirtió en una herramienta indispensable para el análisis y diseño de las computadoras electrónicas en las siguientes décadas.</a:t>
            </a:r>
          </a:p>
        </p:txBody>
      </p:sp>
    </p:spTree>
    <p:extLst>
      <p:ext uri="{BB962C8B-B14F-4D97-AF65-F5344CB8AC3E}">
        <p14:creationId xmlns:p14="http://schemas.microsoft.com/office/powerpoint/2010/main" val="36214798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7"/>
            <a:ext cx="6583913" cy="605258"/>
          </a:xfrm>
        </p:spPr>
        <p:txBody>
          <a:bodyPr/>
          <a:lstStyle/>
          <a:p>
            <a:r>
              <a:rPr lang="es-ES" dirty="0">
                <a:solidFill>
                  <a:schemeClr val="bg1">
                    <a:lumMod val="95000"/>
                  </a:schemeClr>
                </a:solidFill>
              </a:rPr>
              <a:t>3.1 Representación de la información</a:t>
            </a:r>
            <a:endParaRPr lang="es-MX" dirty="0">
              <a:solidFill>
                <a:schemeClr val="bg1">
                  <a:lumMod val="95000"/>
                </a:schemeClr>
              </a:solidFill>
            </a:endParaRPr>
          </a:p>
        </p:txBody>
      </p:sp>
      <p:sp>
        <p:nvSpPr>
          <p:cNvPr id="3" name="Marcador de contenido 2"/>
          <p:cNvSpPr>
            <a:spLocks noGrp="1"/>
          </p:cNvSpPr>
          <p:nvPr>
            <p:ph idx="1"/>
          </p:nvPr>
        </p:nvSpPr>
        <p:spPr>
          <a:xfrm>
            <a:off x="628649" y="1253331"/>
            <a:ext cx="7886700" cy="4351338"/>
          </a:xfrm>
        </p:spPr>
        <p:txBody>
          <a:bodyPr/>
          <a:lstStyle/>
          <a:p>
            <a:pPr marL="0" indent="0">
              <a:buNone/>
            </a:pPr>
            <a:r>
              <a:rPr lang="es-MX" dirty="0"/>
              <a:t>Circuito Combinatorio</a:t>
            </a:r>
          </a:p>
          <a:p>
            <a:r>
              <a:rPr lang="es-MX" dirty="0"/>
              <a:t>La salida de un circuito combinatorio se define de manera única para cada combinación de entradas. Un circuito de este tipo carece de memoria; las entradas anteriores y el estado del sistema no afectan su salida.</a:t>
            </a:r>
          </a:p>
          <a:p>
            <a:r>
              <a:rPr lang="es-MX" dirty="0"/>
              <a:t>Los circuitos combinatorios se pueden construir usando dispositivos de estado sólido, llamados compuertas, que son capaces de cambiar los niveles de voltaje (bits). Se comenzará por analizar las compuertas AND (y), OR (o) y NOT (no).</a:t>
            </a:r>
          </a:p>
          <a:p>
            <a:endParaRPr lang="es-MX" dirty="0"/>
          </a:p>
        </p:txBody>
      </p:sp>
      <p:pic>
        <p:nvPicPr>
          <p:cNvPr id="1026" name="Picture 2" descr="Imagen relacionada">
            <a:extLst>
              <a:ext uri="{FF2B5EF4-FFF2-40B4-BE49-F238E27FC236}">
                <a16:creationId xmlns:a16="http://schemas.microsoft.com/office/drawing/2014/main" id="{EAF9AC33-B7FB-4C4D-A638-BFF61CB72F72}"/>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3821723" y="4419600"/>
            <a:ext cx="4196861" cy="18991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541810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5606</TotalTime>
  <Words>1436</Words>
  <Application>Microsoft Office PowerPoint</Application>
  <PresentationFormat>Presentación en pantalla (4:3)</PresentationFormat>
  <Paragraphs>523</Paragraphs>
  <Slides>33</Slides>
  <Notes>7</Notes>
  <HiddenSlides>0</HiddenSlides>
  <MMClips>0</MMClips>
  <ScaleCrop>false</ScaleCrop>
  <HeadingPairs>
    <vt:vector size="6" baseType="variant">
      <vt:variant>
        <vt:lpstr>Fuentes usadas</vt:lpstr>
      </vt:variant>
      <vt:variant>
        <vt:i4>6</vt:i4>
      </vt:variant>
      <vt:variant>
        <vt:lpstr>Tema</vt:lpstr>
      </vt:variant>
      <vt:variant>
        <vt:i4>2</vt:i4>
      </vt:variant>
      <vt:variant>
        <vt:lpstr>Títulos de diapositiva</vt:lpstr>
      </vt:variant>
      <vt:variant>
        <vt:i4>33</vt:i4>
      </vt:variant>
    </vt:vector>
  </HeadingPairs>
  <TitlesOfParts>
    <vt:vector size="41" baseType="lpstr">
      <vt:lpstr>Arial</vt:lpstr>
      <vt:lpstr>Avenir Black</vt:lpstr>
      <vt:lpstr>Avenir Book</vt:lpstr>
      <vt:lpstr>Calibri</vt:lpstr>
      <vt:lpstr>Calibri Light</vt:lpstr>
      <vt:lpstr>Times New Roman</vt:lpstr>
      <vt:lpstr>Tema de Office</vt:lpstr>
      <vt:lpstr>1_Tema de Office</vt:lpstr>
      <vt:lpstr>Matemáticas Discretas Dr. Ricardo Rico Molina rricom@uaemex.mx</vt:lpstr>
      <vt:lpstr>Presentación de PowerPoint</vt:lpstr>
      <vt:lpstr>Presentación de PowerPoint</vt:lpstr>
      <vt:lpstr>Presentación de PowerPoint</vt:lpstr>
      <vt:lpstr>Presentación de PowerPoint</vt:lpstr>
      <vt:lpstr>Presentación de PowerPoint</vt:lpstr>
      <vt:lpstr>Presentación de PowerPoint</vt:lpstr>
      <vt:lpstr>3.1 Representación de la información</vt:lpstr>
      <vt:lpstr>3.1 Representación de la información</vt:lpstr>
      <vt:lpstr>3.1 Representación de la información</vt:lpstr>
      <vt:lpstr>3.1 Representación de la información</vt:lpstr>
      <vt:lpstr>3.1 Representación de la información</vt:lpstr>
      <vt:lpstr>Encuentre la tabla lógica  Y=¬[(X1X2)+X3]</vt:lpstr>
      <vt:lpstr>3.2 Conversiones. </vt:lpstr>
      <vt:lpstr>3.2 Conversiones</vt:lpstr>
      <vt:lpstr>3.2 Conversiones</vt:lpstr>
      <vt:lpstr>3.2 Conversiones</vt:lpstr>
      <vt:lpstr>3.2 Conversiones</vt:lpstr>
      <vt:lpstr>3.3 Algebra de Boole</vt:lpstr>
      <vt:lpstr>3.3 Algebra de Boole</vt:lpstr>
      <vt:lpstr>Teoremas</vt:lpstr>
      <vt:lpstr>Teoremas</vt:lpstr>
      <vt:lpstr>Teoremas</vt:lpstr>
      <vt:lpstr>Presentación de PowerPoint</vt:lpstr>
      <vt:lpstr>Presentación de PowerPoint</vt:lpstr>
      <vt:lpstr> </vt:lpstr>
      <vt:lpstr> </vt:lpstr>
      <vt:lpstr>TABLA DE VERDAD</vt:lpstr>
      <vt:lpstr>Ejemplo 1</vt:lpstr>
      <vt:lpstr>Ejemplo 2</vt:lpstr>
      <vt:lpstr>Ejemplo 3</vt:lpstr>
      <vt:lpstr>REFERENCIAS</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DCGU1</dc:creator>
  <cp:lastModifiedBy>Ricardo Rico</cp:lastModifiedBy>
  <cp:revision>83</cp:revision>
  <dcterms:created xsi:type="dcterms:W3CDTF">2013-06-28T15:10:46Z</dcterms:created>
  <dcterms:modified xsi:type="dcterms:W3CDTF">2018-09-28T06:48:16Z</dcterms:modified>
</cp:coreProperties>
</file>