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40"/>
  </p:notesMasterIdLst>
  <p:sldIdLst>
    <p:sldId id="261" r:id="rId3"/>
    <p:sldId id="276" r:id="rId4"/>
    <p:sldId id="287" r:id="rId5"/>
    <p:sldId id="288" r:id="rId6"/>
    <p:sldId id="286" r:id="rId7"/>
    <p:sldId id="441" r:id="rId8"/>
    <p:sldId id="289" r:id="rId9"/>
    <p:sldId id="268" r:id="rId10"/>
    <p:sldId id="271" r:id="rId11"/>
    <p:sldId id="269" r:id="rId12"/>
    <p:sldId id="272" r:id="rId13"/>
    <p:sldId id="273" r:id="rId14"/>
    <p:sldId id="274" r:id="rId15"/>
    <p:sldId id="275" r:id="rId16"/>
    <p:sldId id="443" r:id="rId17"/>
    <p:sldId id="277" r:id="rId18"/>
    <p:sldId id="278" r:id="rId19"/>
    <p:sldId id="279" r:id="rId20"/>
    <p:sldId id="444" r:id="rId21"/>
    <p:sldId id="281" r:id="rId22"/>
    <p:sldId id="282" r:id="rId23"/>
    <p:sldId id="283" r:id="rId24"/>
    <p:sldId id="284" r:id="rId25"/>
    <p:sldId id="285" r:id="rId26"/>
    <p:sldId id="445" r:id="rId27"/>
    <p:sldId id="297" r:id="rId28"/>
    <p:sldId id="296" r:id="rId29"/>
    <p:sldId id="447" r:id="rId30"/>
    <p:sldId id="448" r:id="rId31"/>
    <p:sldId id="446" r:id="rId32"/>
    <p:sldId id="292" r:id="rId33"/>
    <p:sldId id="293" r:id="rId34"/>
    <p:sldId id="294" r:id="rId35"/>
    <p:sldId id="295" r:id="rId36"/>
    <p:sldId id="291" r:id="rId37"/>
    <p:sldId id="442" r:id="rId38"/>
    <p:sldId id="259" r:id="rId39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335"/>
    <a:srgbClr val="2D53FE"/>
    <a:srgbClr val="988034"/>
    <a:srgbClr val="9D8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103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A0C084-25D1-48FD-9853-9F02CFBD54AF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BBA7749-9D76-4AA7-BA51-5A9278C0FF36}">
      <dgm:prSet phldrT="[Texto]" custT="1"/>
      <dgm:spPr/>
      <dgm:t>
        <a:bodyPr/>
        <a:lstStyle/>
        <a:p>
          <a:r>
            <a:rPr lang="es-ES" sz="1000" dirty="0">
              <a:solidFill>
                <a:schemeClr val="tx1"/>
              </a:solidFill>
            </a:rPr>
            <a:t>Unidad 1.  Introducción a las ecuaciones diferenciales</a:t>
          </a:r>
          <a:endParaRPr lang="es-MX" sz="1000" dirty="0">
            <a:solidFill>
              <a:schemeClr val="tx1"/>
            </a:solidFill>
          </a:endParaRPr>
        </a:p>
      </dgm:t>
    </dgm:pt>
    <dgm:pt modelId="{D74CEDF3-73E7-49D3-8A07-C98E2C78DB8D}" type="parTrans" cxnId="{4E25FC62-7FCF-4DDA-98B9-C818DD4E6BB6}">
      <dgm:prSet/>
      <dgm:spPr/>
      <dgm:t>
        <a:bodyPr/>
        <a:lstStyle/>
        <a:p>
          <a:endParaRPr lang="es-MX" sz="2800">
            <a:solidFill>
              <a:schemeClr val="tx1"/>
            </a:solidFill>
          </a:endParaRPr>
        </a:p>
      </dgm:t>
    </dgm:pt>
    <dgm:pt modelId="{42D29114-BD86-41A3-982C-FCED8FD8A0FE}" type="sibTrans" cxnId="{4E25FC62-7FCF-4DDA-98B9-C818DD4E6BB6}">
      <dgm:prSet/>
      <dgm:spPr/>
      <dgm:t>
        <a:bodyPr/>
        <a:lstStyle/>
        <a:p>
          <a:endParaRPr lang="es-MX" sz="2800">
            <a:solidFill>
              <a:schemeClr val="tx1"/>
            </a:solidFill>
          </a:endParaRPr>
        </a:p>
      </dgm:t>
    </dgm:pt>
    <dgm:pt modelId="{5C48AD7E-6485-48E3-92CE-418A53C50646}">
      <dgm:prSet phldrT="[Texto]" custT="1"/>
      <dgm:spPr/>
      <dgm:t>
        <a:bodyPr/>
        <a:lstStyle/>
        <a:p>
          <a:pPr algn="just"/>
          <a:r>
            <a:rPr lang="es-ES" sz="1000" dirty="0">
              <a:solidFill>
                <a:schemeClr val="tx1"/>
              </a:solidFill>
            </a:rPr>
            <a:t>1.1 Definición  de ecuación diferencial. </a:t>
          </a:r>
          <a:endParaRPr lang="es-MX" sz="1000" dirty="0">
            <a:solidFill>
              <a:schemeClr val="tx1"/>
            </a:solidFill>
          </a:endParaRPr>
        </a:p>
        <a:p>
          <a:pPr algn="just"/>
          <a:r>
            <a:rPr lang="es-ES" sz="1000" dirty="0">
              <a:solidFill>
                <a:schemeClr val="tx1"/>
              </a:solidFill>
            </a:rPr>
            <a:t>1.2 Clasificación de ecuaciones diferenciales. </a:t>
          </a:r>
          <a:endParaRPr lang="es-MX" sz="1000" dirty="0">
            <a:solidFill>
              <a:schemeClr val="tx1"/>
            </a:solidFill>
          </a:endParaRPr>
        </a:p>
        <a:p>
          <a:pPr algn="just"/>
          <a:r>
            <a:rPr lang="es-ES" sz="1000" dirty="0">
              <a:solidFill>
                <a:schemeClr val="tx1"/>
              </a:solidFill>
            </a:rPr>
            <a:t>1.3 Solución de una ecuación diferencial ordinaria (EDO). </a:t>
          </a:r>
          <a:endParaRPr lang="es-MX" sz="1000" dirty="0">
            <a:solidFill>
              <a:schemeClr val="tx1"/>
            </a:solidFill>
          </a:endParaRPr>
        </a:p>
        <a:p>
          <a:pPr algn="just"/>
          <a:r>
            <a:rPr lang="es-ES" sz="1000" dirty="0">
              <a:solidFill>
                <a:schemeClr val="tx1"/>
              </a:solidFill>
            </a:rPr>
            <a:t>1.4 Existencia y unicidad de la solución de una EDO.</a:t>
          </a:r>
          <a:endParaRPr lang="es-MX" sz="1000" dirty="0">
            <a:solidFill>
              <a:schemeClr val="tx1"/>
            </a:solidFill>
          </a:endParaRPr>
        </a:p>
        <a:p>
          <a:pPr algn="just"/>
          <a:r>
            <a:rPr lang="es-ES" sz="1000" dirty="0">
              <a:solidFill>
                <a:schemeClr val="tx1"/>
              </a:solidFill>
            </a:rPr>
            <a:t>1.5 Problema de valores iniciales de una ecuación diferencial ordinaria. </a:t>
          </a:r>
          <a:endParaRPr lang="es-MX" sz="1000" dirty="0">
            <a:solidFill>
              <a:schemeClr val="tx1"/>
            </a:solidFill>
          </a:endParaRPr>
        </a:p>
        <a:p>
          <a:pPr algn="just"/>
          <a:r>
            <a:rPr lang="es-ES" sz="1000" dirty="0">
              <a:solidFill>
                <a:schemeClr val="tx1"/>
              </a:solidFill>
            </a:rPr>
            <a:t>1.6 Aplicaciones de ecuaciones diferenciales en sistemas sencillos.</a:t>
          </a:r>
          <a:endParaRPr lang="es-MX" sz="1000" dirty="0">
            <a:solidFill>
              <a:schemeClr val="tx1"/>
            </a:solidFill>
          </a:endParaRPr>
        </a:p>
        <a:p>
          <a:pPr algn="ctr"/>
          <a:endParaRPr lang="es-MX" sz="1000" dirty="0">
            <a:solidFill>
              <a:schemeClr val="tx1"/>
            </a:solidFill>
          </a:endParaRPr>
        </a:p>
      </dgm:t>
    </dgm:pt>
    <dgm:pt modelId="{F192074E-4996-4EB3-9686-ED421AF9BE9B}" type="parTrans" cxnId="{AD8CC59E-3160-4EAF-9728-32763F850DA5}">
      <dgm:prSet/>
      <dgm:spPr/>
      <dgm:t>
        <a:bodyPr/>
        <a:lstStyle/>
        <a:p>
          <a:endParaRPr lang="es-MX" sz="2800">
            <a:solidFill>
              <a:schemeClr val="tx1"/>
            </a:solidFill>
          </a:endParaRPr>
        </a:p>
      </dgm:t>
    </dgm:pt>
    <dgm:pt modelId="{3EEBFCE2-BAE8-4779-98B2-7BF2A84F5A22}" type="sibTrans" cxnId="{AD8CC59E-3160-4EAF-9728-32763F850DA5}">
      <dgm:prSet/>
      <dgm:spPr/>
      <dgm:t>
        <a:bodyPr/>
        <a:lstStyle/>
        <a:p>
          <a:endParaRPr lang="es-MX" sz="2800">
            <a:solidFill>
              <a:schemeClr val="tx1"/>
            </a:solidFill>
          </a:endParaRPr>
        </a:p>
      </dgm:t>
    </dgm:pt>
    <dgm:pt modelId="{A9051314-3AE5-4E1E-8250-46562856EAE3}">
      <dgm:prSet/>
      <dgm:spPr/>
      <dgm:t>
        <a:bodyPr/>
        <a:lstStyle/>
        <a:p>
          <a:endParaRPr lang="es-MX"/>
        </a:p>
      </dgm:t>
    </dgm:pt>
    <dgm:pt modelId="{700AACCB-7161-4563-8E0E-6F1B3BBF6C6B}" type="parTrans" cxnId="{CF066C8E-C583-4773-8079-F1439841968F}">
      <dgm:prSet/>
      <dgm:spPr/>
      <dgm:t>
        <a:bodyPr/>
        <a:lstStyle/>
        <a:p>
          <a:endParaRPr lang="es-MX"/>
        </a:p>
      </dgm:t>
    </dgm:pt>
    <dgm:pt modelId="{B9B705DF-5A54-4A59-A347-EDF090647074}" type="sibTrans" cxnId="{CF066C8E-C583-4773-8079-F1439841968F}">
      <dgm:prSet/>
      <dgm:spPr/>
      <dgm:t>
        <a:bodyPr/>
        <a:lstStyle/>
        <a:p>
          <a:endParaRPr lang="es-MX"/>
        </a:p>
      </dgm:t>
    </dgm:pt>
    <dgm:pt modelId="{90C34A0F-9395-4480-B848-21252E64BC7F}" type="pres">
      <dgm:prSet presAssocID="{2DA0C084-25D1-48FD-9853-9F02CFBD54AF}" presName="rootnode" presStyleCnt="0">
        <dgm:presLayoutVars>
          <dgm:chMax/>
          <dgm:chPref/>
          <dgm:dir/>
          <dgm:animLvl val="lvl"/>
        </dgm:presLayoutVars>
      </dgm:prSet>
      <dgm:spPr/>
    </dgm:pt>
    <dgm:pt modelId="{FAA68EA5-87D4-4BEA-8AB4-BD831DDFBD02}" type="pres">
      <dgm:prSet presAssocID="{5BBA7749-9D76-4AA7-BA51-5A9278C0FF36}" presName="composite" presStyleCnt="0"/>
      <dgm:spPr/>
    </dgm:pt>
    <dgm:pt modelId="{2BAE583C-6440-43AC-B6F9-98F7972FA2EA}" type="pres">
      <dgm:prSet presAssocID="{5BBA7749-9D76-4AA7-BA51-5A9278C0FF36}" presName="bentUpArrow1" presStyleLbl="alignImgPlace1" presStyleIdx="0" presStyleCnt="2"/>
      <dgm:spPr/>
    </dgm:pt>
    <dgm:pt modelId="{F60EBE75-CE18-43D3-AA5E-9800B67265F1}" type="pres">
      <dgm:prSet presAssocID="{5BBA7749-9D76-4AA7-BA51-5A9278C0FF36}" presName="ParentText" presStyleLbl="node1" presStyleIdx="0" presStyleCnt="3" custScaleX="128633" custLinFactNeighborX="-23109" custLinFactNeighborY="-1751">
        <dgm:presLayoutVars>
          <dgm:chMax val="1"/>
          <dgm:chPref val="1"/>
          <dgm:bulletEnabled val="1"/>
        </dgm:presLayoutVars>
      </dgm:prSet>
      <dgm:spPr/>
    </dgm:pt>
    <dgm:pt modelId="{A185FC1B-A616-4737-B029-F6EBD5D7184F}" type="pres">
      <dgm:prSet presAssocID="{5BBA7749-9D76-4AA7-BA51-5A9278C0FF36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CEF015A1-8FE9-444F-9D93-51B251EF1AFB}" type="pres">
      <dgm:prSet presAssocID="{42D29114-BD86-41A3-982C-FCED8FD8A0FE}" presName="sibTrans" presStyleCnt="0"/>
      <dgm:spPr/>
    </dgm:pt>
    <dgm:pt modelId="{4572D6CC-ACA5-4CD3-A137-261EB7144CC3}" type="pres">
      <dgm:prSet presAssocID="{5C48AD7E-6485-48E3-92CE-418A53C50646}" presName="composite" presStyleCnt="0"/>
      <dgm:spPr/>
    </dgm:pt>
    <dgm:pt modelId="{9DAF57F2-BAE4-4EEB-9831-DB5427B73137}" type="pres">
      <dgm:prSet presAssocID="{5C48AD7E-6485-48E3-92CE-418A53C50646}" presName="bentUpArrow1" presStyleLbl="alignImgPlace1" presStyleIdx="1" presStyleCnt="2"/>
      <dgm:spPr/>
    </dgm:pt>
    <dgm:pt modelId="{5B7F7894-28CC-48FE-BD29-3F5FAE432D51}" type="pres">
      <dgm:prSet presAssocID="{5C48AD7E-6485-48E3-92CE-418A53C50646}" presName="ParentText" presStyleLbl="node1" presStyleIdx="1" presStyleCnt="3" custScaleX="170822" custScaleY="123174" custLinFactNeighborX="-2277" custLinFactNeighborY="-3904">
        <dgm:presLayoutVars>
          <dgm:chMax val="1"/>
          <dgm:chPref val="1"/>
          <dgm:bulletEnabled val="1"/>
        </dgm:presLayoutVars>
      </dgm:prSet>
      <dgm:spPr/>
    </dgm:pt>
    <dgm:pt modelId="{70C24CA5-2B17-400D-B1B9-EFE73401102D}" type="pres">
      <dgm:prSet presAssocID="{5C48AD7E-6485-48E3-92CE-418A53C50646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F2DD6294-5F84-4CB3-A973-538BAA2DA043}" type="pres">
      <dgm:prSet presAssocID="{3EEBFCE2-BAE8-4779-98B2-7BF2A84F5A22}" presName="sibTrans" presStyleCnt="0"/>
      <dgm:spPr/>
    </dgm:pt>
    <dgm:pt modelId="{F109D6D5-9434-425D-93B7-DC7A286EC375}" type="pres">
      <dgm:prSet presAssocID="{A9051314-3AE5-4E1E-8250-46562856EAE3}" presName="composite" presStyleCnt="0"/>
      <dgm:spPr/>
    </dgm:pt>
    <dgm:pt modelId="{60919FBE-7D95-4E0D-82F0-7B2AD3407B02}" type="pres">
      <dgm:prSet presAssocID="{A9051314-3AE5-4E1E-8250-46562856EAE3}" presName="ParentText" presStyleLbl="node1" presStyleIdx="2" presStyleCnt="3" custScaleX="159731" custLinFactNeighborX="-266" custLinFactNeighborY="-380">
        <dgm:presLayoutVars>
          <dgm:chMax val="1"/>
          <dgm:chPref val="1"/>
          <dgm:bulletEnabled val="1"/>
        </dgm:presLayoutVars>
      </dgm:prSet>
      <dgm:spPr/>
    </dgm:pt>
  </dgm:ptLst>
  <dgm:cxnLst>
    <dgm:cxn modelId="{247C9B28-16EF-4F85-B8C7-5846C06969A2}" type="presOf" srcId="{A9051314-3AE5-4E1E-8250-46562856EAE3}" destId="{60919FBE-7D95-4E0D-82F0-7B2AD3407B02}" srcOrd="0" destOrd="0" presId="urn:microsoft.com/office/officeart/2005/8/layout/StepDownProcess"/>
    <dgm:cxn modelId="{B44A4140-54D4-4FFB-86D9-36E156288A79}" type="presOf" srcId="{5BBA7749-9D76-4AA7-BA51-5A9278C0FF36}" destId="{F60EBE75-CE18-43D3-AA5E-9800B67265F1}" srcOrd="0" destOrd="0" presId="urn:microsoft.com/office/officeart/2005/8/layout/StepDownProcess"/>
    <dgm:cxn modelId="{4E25FC62-7FCF-4DDA-98B9-C818DD4E6BB6}" srcId="{2DA0C084-25D1-48FD-9853-9F02CFBD54AF}" destId="{5BBA7749-9D76-4AA7-BA51-5A9278C0FF36}" srcOrd="0" destOrd="0" parTransId="{D74CEDF3-73E7-49D3-8A07-C98E2C78DB8D}" sibTransId="{42D29114-BD86-41A3-982C-FCED8FD8A0FE}"/>
    <dgm:cxn modelId="{27D1CF52-9CA4-41A7-98D7-56F6C8D665F6}" type="presOf" srcId="{2DA0C084-25D1-48FD-9853-9F02CFBD54AF}" destId="{90C34A0F-9395-4480-B848-21252E64BC7F}" srcOrd="0" destOrd="0" presId="urn:microsoft.com/office/officeart/2005/8/layout/StepDownProcess"/>
    <dgm:cxn modelId="{02454C7E-73B6-4FC5-B51B-27AEF4F09157}" type="presOf" srcId="{5C48AD7E-6485-48E3-92CE-418A53C50646}" destId="{5B7F7894-28CC-48FE-BD29-3F5FAE432D51}" srcOrd="0" destOrd="0" presId="urn:microsoft.com/office/officeart/2005/8/layout/StepDownProcess"/>
    <dgm:cxn modelId="{CF066C8E-C583-4773-8079-F1439841968F}" srcId="{2DA0C084-25D1-48FD-9853-9F02CFBD54AF}" destId="{A9051314-3AE5-4E1E-8250-46562856EAE3}" srcOrd="2" destOrd="0" parTransId="{700AACCB-7161-4563-8E0E-6F1B3BBF6C6B}" sibTransId="{B9B705DF-5A54-4A59-A347-EDF090647074}"/>
    <dgm:cxn modelId="{AD8CC59E-3160-4EAF-9728-32763F850DA5}" srcId="{2DA0C084-25D1-48FD-9853-9F02CFBD54AF}" destId="{5C48AD7E-6485-48E3-92CE-418A53C50646}" srcOrd="1" destOrd="0" parTransId="{F192074E-4996-4EB3-9686-ED421AF9BE9B}" sibTransId="{3EEBFCE2-BAE8-4779-98B2-7BF2A84F5A22}"/>
    <dgm:cxn modelId="{E115254C-07C7-4477-A734-BE6FE3D79600}" type="presParOf" srcId="{90C34A0F-9395-4480-B848-21252E64BC7F}" destId="{FAA68EA5-87D4-4BEA-8AB4-BD831DDFBD02}" srcOrd="0" destOrd="0" presId="urn:microsoft.com/office/officeart/2005/8/layout/StepDownProcess"/>
    <dgm:cxn modelId="{A57DAAC2-606F-4104-89E1-C730C0B8FA35}" type="presParOf" srcId="{FAA68EA5-87D4-4BEA-8AB4-BD831DDFBD02}" destId="{2BAE583C-6440-43AC-B6F9-98F7972FA2EA}" srcOrd="0" destOrd="0" presId="urn:microsoft.com/office/officeart/2005/8/layout/StepDownProcess"/>
    <dgm:cxn modelId="{2B2BCC07-423D-40C7-B19B-5A8F4B9A04EF}" type="presParOf" srcId="{FAA68EA5-87D4-4BEA-8AB4-BD831DDFBD02}" destId="{F60EBE75-CE18-43D3-AA5E-9800B67265F1}" srcOrd="1" destOrd="0" presId="urn:microsoft.com/office/officeart/2005/8/layout/StepDownProcess"/>
    <dgm:cxn modelId="{2157DE51-2D74-4511-9627-09334B510814}" type="presParOf" srcId="{FAA68EA5-87D4-4BEA-8AB4-BD831DDFBD02}" destId="{A185FC1B-A616-4737-B029-F6EBD5D7184F}" srcOrd="2" destOrd="0" presId="urn:microsoft.com/office/officeart/2005/8/layout/StepDownProcess"/>
    <dgm:cxn modelId="{0FA419F0-45D8-4F95-B209-680CBDD6CA19}" type="presParOf" srcId="{90C34A0F-9395-4480-B848-21252E64BC7F}" destId="{CEF015A1-8FE9-444F-9D93-51B251EF1AFB}" srcOrd="1" destOrd="0" presId="urn:microsoft.com/office/officeart/2005/8/layout/StepDownProcess"/>
    <dgm:cxn modelId="{40BFA4ED-6791-4E8A-A044-BCDCA3C67D44}" type="presParOf" srcId="{90C34A0F-9395-4480-B848-21252E64BC7F}" destId="{4572D6CC-ACA5-4CD3-A137-261EB7144CC3}" srcOrd="2" destOrd="0" presId="urn:microsoft.com/office/officeart/2005/8/layout/StepDownProcess"/>
    <dgm:cxn modelId="{4E0F94B1-B981-45BC-AF50-3F65CE0D8663}" type="presParOf" srcId="{4572D6CC-ACA5-4CD3-A137-261EB7144CC3}" destId="{9DAF57F2-BAE4-4EEB-9831-DB5427B73137}" srcOrd="0" destOrd="0" presId="urn:microsoft.com/office/officeart/2005/8/layout/StepDownProcess"/>
    <dgm:cxn modelId="{008F4034-A944-444B-8B81-685876F227FB}" type="presParOf" srcId="{4572D6CC-ACA5-4CD3-A137-261EB7144CC3}" destId="{5B7F7894-28CC-48FE-BD29-3F5FAE432D51}" srcOrd="1" destOrd="0" presId="urn:microsoft.com/office/officeart/2005/8/layout/StepDownProcess"/>
    <dgm:cxn modelId="{2EEC204E-74E1-48A3-B1D2-7AD0D28C3B08}" type="presParOf" srcId="{4572D6CC-ACA5-4CD3-A137-261EB7144CC3}" destId="{70C24CA5-2B17-400D-B1B9-EFE73401102D}" srcOrd="2" destOrd="0" presId="urn:microsoft.com/office/officeart/2005/8/layout/StepDownProcess"/>
    <dgm:cxn modelId="{1FF27D05-20F2-49B3-874E-B06D45FCCF15}" type="presParOf" srcId="{90C34A0F-9395-4480-B848-21252E64BC7F}" destId="{F2DD6294-5F84-4CB3-A973-538BAA2DA043}" srcOrd="3" destOrd="0" presId="urn:microsoft.com/office/officeart/2005/8/layout/StepDownProcess"/>
    <dgm:cxn modelId="{DD42F872-B532-4ED1-88A0-A4F28BD4C113}" type="presParOf" srcId="{90C34A0F-9395-4480-B848-21252E64BC7F}" destId="{F109D6D5-9434-425D-93B7-DC7A286EC375}" srcOrd="4" destOrd="0" presId="urn:microsoft.com/office/officeart/2005/8/layout/StepDownProcess"/>
    <dgm:cxn modelId="{45478C53-8B50-4CBE-B043-B6713AF908DC}" type="presParOf" srcId="{F109D6D5-9434-425D-93B7-DC7A286EC375}" destId="{60919FBE-7D95-4E0D-82F0-7B2AD3407B02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AE583C-6440-43AC-B6F9-98F7972FA2EA}">
      <dsp:nvSpPr>
        <dsp:cNvPr id="0" name=""/>
        <dsp:cNvSpPr/>
      </dsp:nvSpPr>
      <dsp:spPr>
        <a:xfrm rot="5400000">
          <a:off x="990599" y="1320271"/>
          <a:ext cx="1169262" cy="133116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0EBE75-CE18-43D3-AA5E-9800B67265F1}">
      <dsp:nvSpPr>
        <dsp:cNvPr id="0" name=""/>
        <dsp:cNvSpPr/>
      </dsp:nvSpPr>
      <dsp:spPr>
        <a:xfrm>
          <a:off x="0" y="0"/>
          <a:ext cx="2531946" cy="137778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tx1"/>
              </a:solidFill>
            </a:rPr>
            <a:t>Unidad 1.  Introducción a las ecuaciones diferenciales</a:t>
          </a:r>
          <a:endParaRPr lang="es-MX" sz="1000" kern="1200" dirty="0">
            <a:solidFill>
              <a:schemeClr val="tx1"/>
            </a:solidFill>
          </a:endParaRPr>
        </a:p>
      </dsp:txBody>
      <dsp:txXfrm>
        <a:off x="67270" y="67270"/>
        <a:ext cx="2397406" cy="1243240"/>
      </dsp:txXfrm>
    </dsp:sp>
    <dsp:sp modelId="{A185FC1B-A616-4737-B029-F6EBD5D7184F}">
      <dsp:nvSpPr>
        <dsp:cNvPr id="0" name=""/>
        <dsp:cNvSpPr/>
      </dsp:nvSpPr>
      <dsp:spPr>
        <a:xfrm>
          <a:off x="2649164" y="155524"/>
          <a:ext cx="1431589" cy="1113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AF57F2-BAE4-4EEB-9831-DB5427B73137}">
      <dsp:nvSpPr>
        <dsp:cNvPr id="0" name=""/>
        <dsp:cNvSpPr/>
      </dsp:nvSpPr>
      <dsp:spPr>
        <a:xfrm rot="5400000">
          <a:off x="3173046" y="3027617"/>
          <a:ext cx="1169262" cy="133116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7F7894-28CC-48FE-BD29-3F5FAE432D51}">
      <dsp:nvSpPr>
        <dsp:cNvPr id="0" name=""/>
        <dsp:cNvSpPr/>
      </dsp:nvSpPr>
      <dsp:spPr>
        <a:xfrm>
          <a:off x="2121431" y="1518035"/>
          <a:ext cx="3362373" cy="169706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tx1"/>
              </a:solidFill>
            </a:rPr>
            <a:t>1.1 Definición  de ecuación diferencial. </a:t>
          </a:r>
          <a:endParaRPr lang="es-MX" sz="1000" kern="1200" dirty="0">
            <a:solidFill>
              <a:schemeClr val="tx1"/>
            </a:solidFill>
          </a:endParaRPr>
        </a:p>
        <a:p>
          <a:pPr marL="0" lvl="0" indent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tx1"/>
              </a:solidFill>
            </a:rPr>
            <a:t>1.2 Clasificación de ecuaciones diferenciales. </a:t>
          </a:r>
          <a:endParaRPr lang="es-MX" sz="1000" kern="1200" dirty="0">
            <a:solidFill>
              <a:schemeClr val="tx1"/>
            </a:solidFill>
          </a:endParaRPr>
        </a:p>
        <a:p>
          <a:pPr marL="0" lvl="0" indent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tx1"/>
              </a:solidFill>
            </a:rPr>
            <a:t>1.3 Solución de una ecuación diferencial ordinaria (EDO). </a:t>
          </a:r>
          <a:endParaRPr lang="es-MX" sz="1000" kern="1200" dirty="0">
            <a:solidFill>
              <a:schemeClr val="tx1"/>
            </a:solidFill>
          </a:endParaRPr>
        </a:p>
        <a:p>
          <a:pPr marL="0" lvl="0" indent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tx1"/>
              </a:solidFill>
            </a:rPr>
            <a:t>1.4 Existencia y unicidad de la solución de una EDO.</a:t>
          </a:r>
          <a:endParaRPr lang="es-MX" sz="1000" kern="1200" dirty="0">
            <a:solidFill>
              <a:schemeClr val="tx1"/>
            </a:solidFill>
          </a:endParaRPr>
        </a:p>
        <a:p>
          <a:pPr marL="0" lvl="0" indent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tx1"/>
              </a:solidFill>
            </a:rPr>
            <a:t>1.5 Problema de valores iniciales de una ecuación diferencial ordinaria. </a:t>
          </a:r>
          <a:endParaRPr lang="es-MX" sz="1000" kern="1200" dirty="0">
            <a:solidFill>
              <a:schemeClr val="tx1"/>
            </a:solidFill>
          </a:endParaRPr>
        </a:p>
        <a:p>
          <a:pPr marL="0" lvl="0" indent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tx1"/>
              </a:solidFill>
            </a:rPr>
            <a:t>1.6 Aplicaciones de ecuaciones diferenciales en sistemas sencillos.</a:t>
          </a:r>
          <a:endParaRPr lang="es-MX" sz="1000" kern="1200" dirty="0">
            <a:solidFill>
              <a:schemeClr val="tx1"/>
            </a:solidFill>
          </a:endParaRP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 dirty="0">
            <a:solidFill>
              <a:schemeClr val="tx1"/>
            </a:solidFill>
          </a:endParaRPr>
        </a:p>
      </dsp:txBody>
      <dsp:txXfrm>
        <a:off x="2204290" y="1600894"/>
        <a:ext cx="3196655" cy="1531349"/>
      </dsp:txXfrm>
    </dsp:sp>
    <dsp:sp modelId="{70C24CA5-2B17-400D-B1B9-EFE73401102D}">
      <dsp:nvSpPr>
        <dsp:cNvPr id="0" name=""/>
        <dsp:cNvSpPr/>
      </dsp:nvSpPr>
      <dsp:spPr>
        <a:xfrm>
          <a:off x="4831611" y="1862869"/>
          <a:ext cx="1431589" cy="1113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919FBE-7D95-4E0D-82F0-7B2AD3407B02}">
      <dsp:nvSpPr>
        <dsp:cNvPr id="0" name=""/>
        <dsp:cNvSpPr/>
      </dsp:nvSpPr>
      <dsp:spPr>
        <a:xfrm>
          <a:off x="3928248" y="3273933"/>
          <a:ext cx="3144063" cy="137778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700" kern="1200"/>
        </a:p>
      </dsp:txBody>
      <dsp:txXfrm>
        <a:off x="3995518" y="3341203"/>
        <a:ext cx="3009523" cy="1243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PORTADA</a:t>
            </a:r>
            <a:r>
              <a:rPr lang="es-ES" baseline="0" dirty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5760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7286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3662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6001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1514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CONTRAPORTADA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8340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9643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7455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1129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672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7881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9286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6146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09453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93396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40231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2129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72659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03269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4609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816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2467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2201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5910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6030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6839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0636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2318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045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DA5DE-CB02-F146-B8B0-A4C7E19A4A49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3129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038600" y="4466629"/>
            <a:ext cx="5105400" cy="218665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s-ES" sz="3600" b="1" dirty="0">
                <a:latin typeface="Avenir Book"/>
                <a:cs typeface="Avenir Book"/>
              </a:rPr>
              <a:t>Ecuaciones Diferenciales</a:t>
            </a:r>
            <a:br>
              <a:rPr lang="es-ES" sz="1700" dirty="0">
                <a:latin typeface="Avenir Book"/>
                <a:cs typeface="Avenir Book"/>
              </a:rPr>
            </a:br>
            <a:r>
              <a:rPr lang="es-MX" sz="1200" b="1" dirty="0">
                <a:latin typeface="Avenir Book"/>
                <a:cs typeface="Times New Roman" pitchFamily="18" charset="0"/>
              </a:rPr>
              <a:t>Dr. Ricardo Rico Molina</a:t>
            </a:r>
            <a:br>
              <a:rPr lang="es-MX" sz="1600" b="1" dirty="0">
                <a:latin typeface="Avenir Book"/>
                <a:cs typeface="Times New Roman" pitchFamily="18" charset="0"/>
              </a:rPr>
            </a:br>
            <a:r>
              <a:rPr lang="es-MX" sz="1400" b="1" dirty="0">
                <a:latin typeface="Avenir Book"/>
                <a:cs typeface="Times New Roman" pitchFamily="18" charset="0"/>
              </a:rPr>
              <a:t>rricom@uaemex.mx</a:t>
            </a:r>
            <a:endParaRPr lang="es-ES" sz="1400" dirty="0">
              <a:latin typeface="Avenir Book"/>
              <a:cs typeface="Avenir Book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70840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4025900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699" y="469900"/>
            <a:ext cx="4081707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5114664" y="780534"/>
            <a:ext cx="3982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>
                <a:latin typeface="Avenir Book"/>
                <a:cs typeface="Avenir Book"/>
              </a:rPr>
              <a:t>Centro Universitario UAEM Nezahualcóyotl</a:t>
            </a:r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3809878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511" y="5486471"/>
            <a:ext cx="976312" cy="116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542553"/>
            <a:ext cx="7886700" cy="4634410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¿Donde se aplica?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Física</a:t>
            </a:r>
          </a:p>
          <a:p>
            <a:r>
              <a:rPr lang="es-MX" dirty="0"/>
              <a:t>Química </a:t>
            </a:r>
          </a:p>
          <a:p>
            <a:r>
              <a:rPr lang="es-MX" dirty="0"/>
              <a:t>Biología</a:t>
            </a:r>
          </a:p>
          <a:p>
            <a:r>
              <a:rPr lang="es-MX" dirty="0"/>
              <a:t>Economía</a:t>
            </a:r>
          </a:p>
          <a:p>
            <a:r>
              <a:rPr lang="es-MX" dirty="0"/>
              <a:t>Ingenierías 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ADF7130-0B65-4A50-B761-0EE9F9A9864C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>
                <a:solidFill>
                  <a:schemeClr val="bg1"/>
                </a:solidFill>
              </a:rPr>
              <a:t>1.1 Definición  de ecuación diferencial. </a:t>
            </a:r>
            <a:br>
              <a:rPr lang="es-MX" dirty="0">
                <a:solidFill>
                  <a:schemeClr val="bg1"/>
                </a:solidFill>
              </a:rPr>
            </a:b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E1A7F8E-6D25-4A24-8F8D-228722D30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227634">
            <a:off x="4238267" y="2239254"/>
            <a:ext cx="3348990" cy="188380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8FB26A5-DF77-4859-B890-3313DDCB0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076" y="4397441"/>
            <a:ext cx="1779521" cy="177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516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6EDF25-FDF4-4045-B394-FA68C288FD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Clasificación según su tipo </a:t>
            </a:r>
          </a:p>
          <a:p>
            <a:r>
              <a:rPr lang="es-MX" dirty="0"/>
              <a:t>Clasificación según el orden</a:t>
            </a:r>
          </a:p>
          <a:p>
            <a:r>
              <a:rPr lang="es-MX" dirty="0"/>
              <a:t>Clasificación según la linealidad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6F616F5-6534-48C4-A3EE-EB3732F2CF3A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1.2 Clasificación de ecuaciones diferenciales</a:t>
            </a:r>
            <a:br>
              <a:rPr lang="es-MX" dirty="0">
                <a:solidFill>
                  <a:schemeClr val="bg1"/>
                </a:solidFill>
              </a:rPr>
            </a:b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640B740-558D-4155-9EEE-163BB2EB3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2655" y="3001866"/>
            <a:ext cx="2847975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028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1D5DF0-6C4F-4612-A2CE-51005095C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42424"/>
            <a:ext cx="7886700" cy="4834539"/>
          </a:xfrm>
        </p:spPr>
        <p:txBody>
          <a:bodyPr/>
          <a:lstStyle/>
          <a:p>
            <a:pPr marL="0" indent="0">
              <a:buNone/>
            </a:pPr>
            <a:r>
              <a:rPr lang="es-MX" sz="2800" b="1" dirty="0"/>
              <a:t>Clasificación según su tipo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b="1" dirty="0"/>
              <a:t>E.D. ordinaria (E.D.O). </a:t>
            </a:r>
          </a:p>
          <a:p>
            <a:pPr marL="0" indent="0" algn="just">
              <a:buNone/>
            </a:pPr>
            <a:r>
              <a:rPr lang="es-MX" dirty="0"/>
              <a:t>Si una ecuación diferencial solo contiene derivadas de una o más funciones con respecto a una sola variable independiente.</a:t>
            </a:r>
            <a:endParaRPr lang="es-MX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1948946-7EEA-4C55-B3D7-4085D656E8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915" y="3429000"/>
            <a:ext cx="6705405" cy="2086576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18F3EF94-8318-4A27-AB45-FE37D98EB01F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1.2 Clasificación de ecuaciones diferenciales</a:t>
            </a:r>
            <a:br>
              <a:rPr lang="es-MX" dirty="0">
                <a:solidFill>
                  <a:schemeClr val="bg1"/>
                </a:solidFill>
              </a:rPr>
            </a:b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106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1D5DF0-6C4F-4612-A2CE-51005095C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76375"/>
            <a:ext cx="7886700" cy="4700588"/>
          </a:xfrm>
        </p:spPr>
        <p:txBody>
          <a:bodyPr/>
          <a:lstStyle/>
          <a:p>
            <a:pPr marL="0" indent="0">
              <a:buNone/>
            </a:pPr>
            <a:r>
              <a:rPr lang="es-MX" sz="2800" b="1" dirty="0"/>
              <a:t>Clasificación según su tipo</a:t>
            </a:r>
          </a:p>
          <a:p>
            <a:pPr marL="0" indent="0">
              <a:buNone/>
            </a:pPr>
            <a:r>
              <a:rPr lang="es-MX" dirty="0"/>
              <a:t> </a:t>
            </a:r>
          </a:p>
          <a:p>
            <a:pPr marL="0" indent="0">
              <a:buNone/>
            </a:pPr>
            <a:r>
              <a:rPr lang="es-MX" b="1" dirty="0"/>
              <a:t>E.D. en derivadas parciales</a:t>
            </a:r>
          </a:p>
          <a:p>
            <a:pPr marL="0" indent="0">
              <a:buNone/>
            </a:pPr>
            <a:r>
              <a:rPr lang="es-MX" dirty="0"/>
              <a:t>Una ecuación diferencial que contiene las derivadas parciales de una o más funciones respecto de dos o más variables independientes</a:t>
            </a:r>
            <a:r>
              <a:rPr lang="es-MX" b="1" dirty="0"/>
              <a:t>.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32CD940-5227-4311-B512-4D0D9A95A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4070" y="3429001"/>
            <a:ext cx="2433254" cy="2383595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880CDC1A-97D1-439C-99D7-D94E399173F0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1.2 Clasificación de ecuaciones diferenciales</a:t>
            </a:r>
            <a:br>
              <a:rPr lang="es-MX" dirty="0">
                <a:solidFill>
                  <a:schemeClr val="bg1"/>
                </a:solidFill>
              </a:rPr>
            </a:b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8508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DBB110-2658-4CAF-AFEB-61E616C8F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47775"/>
            <a:ext cx="7886700" cy="4929188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Ejercicio1:  Clasifique de acuerdo al tipo</a:t>
            </a:r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CBBF60A-AC1B-4A46-BFF4-90C13A02A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125267"/>
            <a:ext cx="2740120" cy="382475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9890F02-C719-41B2-89F9-0304D7CBD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2372" y="1993154"/>
            <a:ext cx="2600246" cy="77304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3B71D37-3DBC-473C-BA4E-30E276DF6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2372" y="2901787"/>
            <a:ext cx="1737167" cy="88306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E95F86C-4668-4B95-8204-3FA1D509B9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6743" y="3930760"/>
            <a:ext cx="2231447" cy="181124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1D1C0324-B7AC-4826-BC27-2C593B1EE92B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1.2 Clasificación de ecuaciones diferenciales</a:t>
            </a:r>
            <a:br>
              <a:rPr lang="es-MX" dirty="0">
                <a:solidFill>
                  <a:schemeClr val="bg1"/>
                </a:solidFill>
              </a:rPr>
            </a:b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641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F9989A3-4548-48DD-A68A-E767075EC2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252849"/>
            <a:ext cx="7886700" cy="4843463"/>
          </a:xfrm>
        </p:spPr>
        <p:txBody>
          <a:bodyPr/>
          <a:lstStyle/>
          <a:p>
            <a:pPr marL="0" indent="0">
              <a:buNone/>
            </a:pPr>
            <a:r>
              <a:rPr lang="es-MX" sz="2800" b="1" dirty="0"/>
              <a:t>Clasificación según el orden</a:t>
            </a:r>
          </a:p>
          <a:p>
            <a:pPr marL="0" indent="0">
              <a:buNone/>
            </a:pPr>
            <a:endParaRPr lang="es-MX" sz="2800" b="1" dirty="0"/>
          </a:p>
          <a:p>
            <a:r>
              <a:rPr lang="es-MX" dirty="0"/>
              <a:t>El orden de una E.D (ordinaria o en derivadas parciales) es el orden de la derivada de mayor orden en la ecuación.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3E97D2B-E239-4B1A-84B4-81C05063A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908561"/>
            <a:ext cx="3008792" cy="104087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097F718-A049-49E3-96C5-6BF0BB7BD1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" y="4050642"/>
            <a:ext cx="2211116" cy="121317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B5EEF46-6306-4E7B-B84C-818AC68D61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1821" y="3183419"/>
            <a:ext cx="2769609" cy="49116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18A8A25-CC76-4093-8E62-CE6BFCDC3F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1820" y="4540204"/>
            <a:ext cx="2876180" cy="379598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B842763A-8989-4EED-B471-273818A41066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1.2 Clasificación de ecuaciones diferenciales</a:t>
            </a:r>
            <a:br>
              <a:rPr lang="es-MX" dirty="0">
                <a:solidFill>
                  <a:schemeClr val="bg1"/>
                </a:solidFill>
              </a:rPr>
            </a:b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68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DBB110-2658-4CAF-AFEB-61E616C8F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95400"/>
            <a:ext cx="7886700" cy="4881563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Ejercicio 2: Clasifique de acuerdo al orden</a:t>
            </a:r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CBBF60A-AC1B-4A46-BFF4-90C13A02A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125267"/>
            <a:ext cx="2740120" cy="382475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9890F02-C719-41B2-89F9-0304D7CBD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2372" y="1993154"/>
            <a:ext cx="2600246" cy="77304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3B71D37-3DBC-473C-BA4E-30E276DF6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2372" y="2901787"/>
            <a:ext cx="1737167" cy="88306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E95F86C-4668-4B95-8204-3FA1D509B9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6743" y="3930760"/>
            <a:ext cx="2231447" cy="181124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720F1C46-190E-4AEF-BF10-0CA75DA5FCCD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1.2 Clasificación de ecuaciones diferenciales</a:t>
            </a:r>
            <a:br>
              <a:rPr lang="es-MX" dirty="0">
                <a:solidFill>
                  <a:schemeClr val="bg1"/>
                </a:solidFill>
              </a:rPr>
            </a:b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906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0942E85-25C9-4FA1-93FB-860F5F796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152525"/>
            <a:ext cx="7886700" cy="45743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2400" b="1" dirty="0"/>
              <a:t>Clasificación según la linealidad</a:t>
            </a:r>
            <a:br>
              <a:rPr lang="es-MX" dirty="0"/>
            </a:br>
            <a:endParaRPr lang="es-MX" dirty="0"/>
          </a:p>
          <a:p>
            <a:pPr marL="0" indent="0">
              <a:buNone/>
            </a:pPr>
            <a:r>
              <a:rPr lang="es-MX" dirty="0"/>
              <a:t>Se dice que una E.D de la forma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/>
              <a:t> es lineal, cuando f es una función lineal de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Esto significa que una E.D es lineal si puede escribirse en la forma: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Donde a0, a</a:t>
            </a:r>
            <a:r>
              <a:rPr lang="es-MX" baseline="-25000" dirty="0"/>
              <a:t>1</a:t>
            </a:r>
            <a:r>
              <a:rPr lang="es-MX" dirty="0"/>
              <a:t>,...,</a:t>
            </a:r>
            <a:r>
              <a:rPr lang="es-MX" dirty="0" err="1"/>
              <a:t>a</a:t>
            </a:r>
            <a:r>
              <a:rPr lang="es-MX" baseline="-25000" dirty="0" err="1"/>
              <a:t>n</a:t>
            </a:r>
            <a:r>
              <a:rPr lang="es-MX" dirty="0"/>
              <a:t>, g son funciones de x o constantes y </a:t>
            </a:r>
            <a:r>
              <a:rPr lang="es-MX" dirty="0" err="1"/>
              <a:t>a</a:t>
            </a:r>
            <a:r>
              <a:rPr lang="es-MX" baseline="-25000" dirty="0" err="1"/>
              <a:t>n</a:t>
            </a:r>
            <a:r>
              <a:rPr lang="es-MX" dirty="0"/>
              <a:t> ≠ 0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B720B33-A464-4C7D-8F3E-F0115053FB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8619"/>
            <a:ext cx="2445175" cy="68023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EF6A683-E4D0-41C9-9C54-E91CAF5E0E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8059" y="2442747"/>
            <a:ext cx="1553609" cy="47426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30382BC-7AD6-4F33-BA51-F1F72B169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938" y="3579315"/>
            <a:ext cx="6482525" cy="1411517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CF989FE9-1585-4F6B-872D-232C90EDC02A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1.2 Clasificación de ecuaciones diferenciales</a:t>
            </a:r>
            <a:br>
              <a:rPr lang="es-MX" dirty="0">
                <a:solidFill>
                  <a:schemeClr val="bg1"/>
                </a:solidFill>
              </a:rPr>
            </a:b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636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0942E85-25C9-4FA1-93FB-860F5F796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247776"/>
            <a:ext cx="7886700" cy="44791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dirty="0"/>
              <a:t>Clasificación según la linealidad</a:t>
            </a:r>
            <a:br>
              <a:rPr lang="es-MX" dirty="0"/>
            </a:br>
            <a:endParaRPr lang="es-MX" dirty="0"/>
          </a:p>
          <a:p>
            <a:pPr marL="428625" indent="-428625">
              <a:buAutoNum type="romanUcParenR"/>
            </a:pPr>
            <a:endParaRPr lang="es-MX" dirty="0"/>
          </a:p>
          <a:p>
            <a:pPr marL="428625" indent="-428625">
              <a:buAutoNum type="romanUcParenR"/>
            </a:pPr>
            <a:r>
              <a:rPr lang="es-MX" dirty="0"/>
              <a:t>la variable dependiente y todas sus derivadas son de 1° grado, esto es, la potencia de todo término donde aparece y es 1. </a:t>
            </a:r>
          </a:p>
          <a:p>
            <a:pPr marL="428625" indent="-428625">
              <a:buAutoNum type="romanUcParenR"/>
            </a:pPr>
            <a:r>
              <a:rPr lang="es-MX" dirty="0"/>
              <a:t> cada coeficiente sólo depende de x que es la variable independiente. </a:t>
            </a:r>
          </a:p>
          <a:p>
            <a:pPr marL="0" indent="0">
              <a:buNone/>
            </a:pPr>
            <a:r>
              <a:rPr lang="es-MX" dirty="0"/>
              <a:t>- Las funciones de y, como </a:t>
            </a:r>
            <a:r>
              <a:rPr lang="es-MX" dirty="0" err="1"/>
              <a:t>sen</a:t>
            </a:r>
            <a:r>
              <a:rPr lang="es-MX" dirty="0"/>
              <a:t> y, o las funciones de las derivadas de y, como  </a:t>
            </a:r>
            <a:r>
              <a:rPr lang="es-MX" dirty="0" err="1"/>
              <a:t>e</a:t>
            </a:r>
            <a:r>
              <a:rPr lang="es-MX" baseline="30000" dirty="0" err="1"/>
              <a:t>y</a:t>
            </a:r>
            <a:r>
              <a:rPr lang="es-MX" baseline="30000" dirty="0"/>
              <a:t>´</a:t>
            </a:r>
            <a:r>
              <a:rPr lang="es-MX" dirty="0"/>
              <a:t> no pueden aparecer en una E.D lineal.</a:t>
            </a:r>
          </a:p>
          <a:p>
            <a:pPr marL="0" indent="0">
              <a:buNone/>
            </a:pPr>
            <a:r>
              <a:rPr lang="es-MX" dirty="0"/>
              <a:t>- Cuando una E.D no es lineal, se dice que “no es lineal”. 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6D4D3CD-BEA8-4C40-8583-0D8F9A8464D7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1.2 Clasificación de ecuaciones diferenciales</a:t>
            </a:r>
            <a:br>
              <a:rPr lang="es-MX" dirty="0">
                <a:solidFill>
                  <a:schemeClr val="bg1"/>
                </a:solidFill>
              </a:rPr>
            </a:b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4320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A00432-FDF8-482A-B3D0-D8EBAEB90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14474"/>
            <a:ext cx="7886700" cy="485775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Clasificación según la linealidad</a:t>
            </a:r>
            <a:br>
              <a:rPr lang="es-MX" b="1" dirty="0"/>
            </a:br>
            <a:endParaRPr lang="es-MX" b="1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AE61881A-73AB-45C0-BEAD-A975D19613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0991" y="2125266"/>
            <a:ext cx="2969621" cy="2675334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B68A1989-3483-448D-BC6A-D13188D2D5DF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1.2 Clasificación de ecuaciones diferenciales</a:t>
            </a:r>
            <a:br>
              <a:rPr lang="es-MX" dirty="0">
                <a:solidFill>
                  <a:schemeClr val="bg1"/>
                </a:solidFill>
              </a:rPr>
            </a:b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22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5008221" y="-3161691"/>
            <a:ext cx="1012190" cy="726698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434313" y="-468607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/>
              <a:t>Directorio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5678311" y="6395385"/>
            <a:ext cx="346949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5551822"/>
            <a:ext cx="1268046" cy="884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AB52817D-8EAA-4887-BD39-1B24FD3B5731}"/>
              </a:ext>
            </a:extLst>
          </p:cNvPr>
          <p:cNvSpPr/>
          <p:nvPr/>
        </p:nvSpPr>
        <p:spPr>
          <a:xfrm>
            <a:off x="1509925" y="1049719"/>
            <a:ext cx="7562676" cy="5269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Rector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Doctor en Educación </a:t>
            </a: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Alfredo Barrera Baca 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Maestra en Salud Pública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María Estela Delgado Maya 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Secretaria de Docencia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Doctor en Ciencias e Ingeniería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Carlos Eduardo Barrera Díaz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de Investigación y Estudios Avanzados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Doctor en Ciencias Sociales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Luis Raúl Ortiz Ramírez 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de Rectoría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Doctor en Arte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José Édgar Miranda Ortiz 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de Difusión Cultural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Maestra en Comunicación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Jannet Valero Vilchis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Secretaria de Extensión y Vinculación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Maestro en Economía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Javier González Martínez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de Administración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Doctor en Ciencias de la Computación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José Raymundo Marcial Romero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de Planeación y Desarrollo Institucional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Maestra en Lingüística Aplicada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María del Pilar Ampudia García 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Secretaria de Cooperación Internacional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Doctora en Ciencias Sociales y Políticas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Gabriela Fuentes Reyes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Abogada General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Licenciado en Comunicación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Gastón Pedraza Muñoz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Director General de Comunicación Universitaria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Maestro en Relaciones Interinstitucionales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Jorge Bernáldez García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Técnico de la Rectoría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Maestra en Administración Publica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Guadalupe Ofelia                                            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Directora General de Centros Universitarios </a:t>
            </a:r>
          </a:p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Santamaría González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y Unidades profesionales</a:t>
            </a:r>
          </a:p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Maestro en Administración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Ignacio Gutiérrez Padilla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Contralor</a:t>
            </a:r>
            <a:endParaRPr lang="es-E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6326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5743CA65-60AA-40AC-A378-EDFDB47EF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43025"/>
            <a:ext cx="7886700" cy="4833938"/>
          </a:xfrm>
        </p:spPr>
        <p:txBody>
          <a:bodyPr/>
          <a:lstStyle/>
          <a:p>
            <a:pPr marL="0" indent="0">
              <a:buNone/>
            </a:pPr>
            <a:r>
              <a:rPr lang="es-MX" sz="2800" b="1" dirty="0"/>
              <a:t>Clasificación según la linealidad</a:t>
            </a:r>
            <a:br>
              <a:rPr lang="es-MX" dirty="0"/>
            </a:b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32FE223-4FAA-4B0B-81B5-A838A830D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010" y="2125266"/>
            <a:ext cx="2100587" cy="71340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ADD821D-13FD-47FC-B316-742979F019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624" y="2969521"/>
            <a:ext cx="2068277" cy="104980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B815F78-8FC8-41F6-B299-7491F42BE4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624" y="4150176"/>
            <a:ext cx="2383976" cy="115135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6ED35F3-881B-4316-B89A-B14D2ED8AC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5879" y="2217816"/>
            <a:ext cx="4709471" cy="52830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13CB0704-614E-499D-8A1E-7C3E3615E1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21844" y="3311128"/>
            <a:ext cx="4797426" cy="45232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DD6DB1A0-EE07-449E-9C41-BC0BC68E12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4573" y="4395787"/>
            <a:ext cx="5010777" cy="438797"/>
          </a:xfrm>
          <a:prstGeom prst="rect">
            <a:avLst/>
          </a:prstGeom>
        </p:spPr>
      </p:pic>
      <p:sp>
        <p:nvSpPr>
          <p:cNvPr id="12" name="Título 1">
            <a:extLst>
              <a:ext uri="{FF2B5EF4-FFF2-40B4-BE49-F238E27FC236}">
                <a16:creationId xmlns:a16="http://schemas.microsoft.com/office/drawing/2014/main" id="{E4C72E9C-95A6-402D-A84E-894246C2C709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1.2 Clasificación de ecuaciones diferenciales</a:t>
            </a:r>
            <a:br>
              <a:rPr lang="es-MX" dirty="0">
                <a:solidFill>
                  <a:schemeClr val="bg1"/>
                </a:solidFill>
              </a:rPr>
            </a:b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67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DBB110-2658-4CAF-AFEB-61E616C8F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66825"/>
            <a:ext cx="7886700" cy="4910138"/>
          </a:xfrm>
        </p:spPr>
        <p:txBody>
          <a:bodyPr/>
          <a:lstStyle/>
          <a:p>
            <a:pPr marL="0" indent="0">
              <a:buNone/>
            </a:pPr>
            <a:r>
              <a:rPr lang="es-MX" sz="2800" b="1" dirty="0"/>
              <a:t>Ejercicio 3: Clasifique de acuerdo a la linealidad</a:t>
            </a:r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CBBF60A-AC1B-4A46-BFF4-90C13A02A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125267"/>
            <a:ext cx="2740120" cy="382475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9890F02-C719-41B2-89F9-0304D7CBD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2372" y="1993154"/>
            <a:ext cx="2600246" cy="77304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3B71D37-3DBC-473C-BA4E-30E276DF6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2372" y="2901787"/>
            <a:ext cx="1737167" cy="88306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E95F86C-4668-4B95-8204-3FA1D509B9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6743" y="3930760"/>
            <a:ext cx="2231447" cy="1811240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3C931351-4A39-4144-92A3-06BED2D9AF9C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1.2 Clasificación de ecuaciones diferenciales</a:t>
            </a:r>
            <a:br>
              <a:rPr lang="es-MX" dirty="0">
                <a:solidFill>
                  <a:schemeClr val="bg1"/>
                </a:solidFill>
              </a:rPr>
            </a:b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23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2BA5E3-1E56-4A76-9210-A5E0AC847D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Decimos que una función y= f(x) es una solución de una E.D si ésta se satisface cuando “</a:t>
            </a:r>
            <a:r>
              <a:rPr lang="es-MX" i="1" dirty="0"/>
              <a:t>y”</a:t>
            </a:r>
            <a:r>
              <a:rPr lang="es-MX" dirty="0"/>
              <a:t> y sus derivadas se reemplazan por f(x) y sus correspondientes derivadas.</a:t>
            </a:r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r>
              <a:rPr lang="es-MX" dirty="0"/>
              <a:t>La función y= f(x) se llama solución o integral de la ecuación diferencial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4AD52B37-9F09-4285-AF17-A221E08C6605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1.3 Solución de una ecuación diferencial ordinaria (EDO). 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3774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09DA1C-4033-40AC-BAA5-7764B9233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33500"/>
            <a:ext cx="7886700" cy="4843463"/>
          </a:xfrm>
        </p:spPr>
        <p:txBody>
          <a:bodyPr/>
          <a:lstStyle/>
          <a:p>
            <a:pPr marL="0" indent="0">
              <a:buNone/>
            </a:pPr>
            <a:r>
              <a:rPr lang="es-MX" sz="2400" b="1" dirty="0"/>
              <a:t>Ejemplo1</a:t>
            </a:r>
          </a:p>
          <a:p>
            <a:r>
              <a:rPr lang="es-MX" dirty="0"/>
              <a:t>Si c1 y c2 son constantes cualesquiera, entonces y = c1cosx + c2senx, es una solución de la E.D: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80ABA82-82A5-48CC-BDFF-ADE75D07F2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131" y="2964831"/>
            <a:ext cx="1395548" cy="916684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364FD9CC-E0DE-4642-ADE7-63A3266D5F80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1.3 Solución de una ecuación diferencial ordinaria (EDO). 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EC7DFFB-4E07-419D-8EDF-EB3F12E76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385" y="2358041"/>
            <a:ext cx="4263613" cy="403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6523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0515F52-4E7F-43C6-B0FE-AF5551F36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52550"/>
            <a:ext cx="7886700" cy="4824413"/>
          </a:xfrm>
        </p:spPr>
        <p:txBody>
          <a:bodyPr/>
          <a:lstStyle/>
          <a:p>
            <a:pPr marL="0" indent="0">
              <a:buNone/>
            </a:pPr>
            <a:r>
              <a:rPr lang="es-MX" sz="2400" b="1" dirty="0"/>
              <a:t>Ejemplo2</a:t>
            </a:r>
          </a:p>
          <a:p>
            <a:r>
              <a:rPr lang="es-MX" dirty="0"/>
              <a:t>La función  y = </a:t>
            </a:r>
            <a:r>
              <a:rPr lang="es-MX" dirty="0" err="1"/>
              <a:t>xe</a:t>
            </a:r>
            <a:r>
              <a:rPr lang="es-MX" baseline="30000" dirty="0" err="1"/>
              <a:t>x</a:t>
            </a:r>
            <a:r>
              <a:rPr lang="es-MX" dirty="0"/>
              <a:t> es solución de la E.D. lineal: y''−2y'+y = 0 en el intervalo (-∞,∞ )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64E0A524-E56E-4983-A2C1-6CE409A2B46C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1.3 Solución de una ecuación diferencial ordinaria (EDO). 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C639F56-6676-4594-AD27-A69A9D46D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385" y="2358041"/>
            <a:ext cx="4263613" cy="403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8595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0515F52-4E7F-43C6-B0FE-AF5551F36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85900"/>
            <a:ext cx="7886700" cy="4691063"/>
          </a:xfrm>
        </p:spPr>
        <p:txBody>
          <a:bodyPr/>
          <a:lstStyle/>
          <a:p>
            <a:pPr marL="0" indent="0">
              <a:buNone/>
            </a:pPr>
            <a:r>
              <a:rPr lang="es-MX" sz="2400" b="1" dirty="0"/>
              <a:t>Ejemplo3</a:t>
            </a:r>
          </a:p>
          <a:p>
            <a:r>
              <a:rPr lang="es-MX" dirty="0"/>
              <a:t>Comprobar que es solución Y= 1/16 x</a:t>
            </a:r>
            <a:r>
              <a:rPr lang="es-MX" baseline="30000" dirty="0"/>
              <a:t>4</a:t>
            </a:r>
            <a:r>
              <a:rPr lang="es-MX" dirty="0"/>
              <a:t>   con respecto  a la ecuación </a:t>
            </a:r>
            <a:r>
              <a:rPr lang="es-MX" dirty="0" err="1"/>
              <a:t>dy</a:t>
            </a:r>
            <a:r>
              <a:rPr lang="es-MX" dirty="0"/>
              <a:t>/dx=xy</a:t>
            </a:r>
            <a:r>
              <a:rPr lang="es-MX" baseline="30000" dirty="0"/>
              <a:t>1/2</a:t>
            </a:r>
            <a:endParaRPr lang="es-MX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EAC14C2D-D540-4ECE-9981-8C95F469DE8F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1.3 Solución de una ecuación diferencial ordinaria (EDO). 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EDC8A1F-2B9B-44BC-B10E-C5BFA3CB2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385" y="2358041"/>
            <a:ext cx="4263613" cy="403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8080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6134134-A24F-4F74-A173-8B1497419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1600"/>
            <a:ext cx="7886700" cy="4805363"/>
          </a:xfrm>
        </p:spPr>
        <p:txBody>
          <a:bodyPr/>
          <a:lstStyle/>
          <a:p>
            <a:pPr marL="0" indent="0">
              <a:buNone/>
            </a:pPr>
            <a:r>
              <a:rPr lang="es-MX" sz="2400" b="1" dirty="0"/>
              <a:t>Ejemplo 3 Soluciones Explicitas e </a:t>
            </a:r>
            <a:r>
              <a:rPr lang="es-MX" sz="2400" b="1" dirty="0" err="1"/>
              <a:t>implicitas</a:t>
            </a:r>
            <a:br>
              <a:rPr lang="es-MX" dirty="0"/>
            </a:br>
            <a:endParaRPr lang="es-MX" dirty="0"/>
          </a:p>
          <a:p>
            <a:r>
              <a:rPr lang="es-MX" dirty="0"/>
              <a:t>Demostrar  que es solución </a:t>
            </a:r>
            <a:r>
              <a:rPr lang="es-MX" dirty="0" err="1"/>
              <a:t>implícta</a:t>
            </a:r>
            <a:r>
              <a:rPr lang="es-MX" dirty="0"/>
              <a:t> :</a:t>
            </a:r>
          </a:p>
          <a:p>
            <a:pPr marL="0" indent="0">
              <a:buNone/>
            </a:pPr>
            <a:r>
              <a:rPr lang="es-MX" dirty="0"/>
              <a:t>X2+y2= 25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err="1"/>
              <a:t>dy</a:t>
            </a:r>
            <a:r>
              <a:rPr lang="es-MX" dirty="0"/>
              <a:t>/dx=-x/y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FC90FADB-B9ED-468F-9F99-5CCD4E4D9A2E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1.3 Solución de una ecuación diferencial ordinaria (EDO). 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7261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C7480C-96E2-4A0E-96AE-947F67BAE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76375"/>
            <a:ext cx="7886700" cy="4700588"/>
          </a:xfrm>
        </p:spPr>
        <p:txBody>
          <a:bodyPr/>
          <a:lstStyle/>
          <a:p>
            <a:pPr marL="0" indent="0">
              <a:buNone/>
            </a:pPr>
            <a:r>
              <a:rPr lang="es-ES" b="1" dirty="0"/>
              <a:t>INTERVALO DE DEFINICIÓN 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MX" dirty="0"/>
          </a:p>
          <a:p>
            <a:r>
              <a:rPr lang="es-ES" dirty="0"/>
              <a:t>Se conoce como  intervalo de </a:t>
            </a:r>
            <a:r>
              <a:rPr lang="es-ES" dirty="0" err="1"/>
              <a:t>deﬁnición</a:t>
            </a:r>
            <a:r>
              <a:rPr lang="es-ES" dirty="0"/>
              <a:t>, intervalo de existencia, intervalo de validez, o dominio de la solución y puede ser un intervalo abierto (a, b), un intervalo cerrado [a, b], un intervalo </a:t>
            </a:r>
            <a:r>
              <a:rPr lang="es-ES" dirty="0" err="1"/>
              <a:t>inﬁnito</a:t>
            </a:r>
            <a:r>
              <a:rPr lang="es-ES" dirty="0"/>
              <a:t> (a, ∞), etcétera..</a:t>
            </a:r>
          </a:p>
          <a:p>
            <a:endParaRPr lang="es-ES" dirty="0"/>
          </a:p>
          <a:p>
            <a:r>
              <a:rPr lang="es-MX" dirty="0"/>
              <a:t>Analice el  caso de la solución y = 1/x 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5DDC544A-2B92-4A6B-A225-6C92A90F6DC0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1.3 Solución de una ecuación diferencial ordinaria (EDO). 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7867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C7480C-96E2-4A0E-96AE-947F67BAE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76375"/>
            <a:ext cx="7886700" cy="4700588"/>
          </a:xfrm>
        </p:spPr>
        <p:txBody>
          <a:bodyPr/>
          <a:lstStyle/>
          <a:p>
            <a:pPr marL="0" indent="0">
              <a:buNone/>
            </a:pPr>
            <a:r>
              <a:rPr lang="es-ES" b="1" dirty="0"/>
              <a:t>INTERVALO DE DEFINICIÓN </a:t>
            </a:r>
          </a:p>
          <a:p>
            <a:pPr marL="0" indent="0">
              <a:buNone/>
            </a:pPr>
            <a:endParaRPr lang="es-MX" dirty="0"/>
          </a:p>
          <a:p>
            <a:pPr algn="just"/>
            <a:r>
              <a:rPr lang="es-MX" dirty="0"/>
              <a:t>Sea R una región rectangular en el plano </a:t>
            </a:r>
            <a:r>
              <a:rPr lang="es-MX" dirty="0" err="1"/>
              <a:t>xy</a:t>
            </a:r>
            <a:r>
              <a:rPr lang="es-MX" dirty="0"/>
              <a:t> </a:t>
            </a:r>
            <a:r>
              <a:rPr lang="es-MX" dirty="0" err="1"/>
              <a:t>deﬁnida</a:t>
            </a:r>
            <a:r>
              <a:rPr lang="es-MX" dirty="0"/>
              <a:t> por a ≤ x ≤ b, c ≤ y ≤ d que contiene al punto (x0, y0) en su interior. Si f(x, y) y ∂f/∂y son continuas en R, entonces existe algún intervalo I</a:t>
            </a:r>
            <a:r>
              <a:rPr lang="es-MX" baseline="-25000" dirty="0"/>
              <a:t>0</a:t>
            </a:r>
            <a:r>
              <a:rPr lang="es-MX" dirty="0"/>
              <a:t>: (x</a:t>
            </a:r>
            <a:r>
              <a:rPr lang="es-MX" baseline="-25000" dirty="0"/>
              <a:t>0</a:t>
            </a:r>
            <a:r>
              <a:rPr lang="es-MX" dirty="0"/>
              <a:t> - h, x</a:t>
            </a:r>
            <a:r>
              <a:rPr lang="es-MX" baseline="-25000" dirty="0"/>
              <a:t>0</a:t>
            </a:r>
            <a:r>
              <a:rPr lang="es-MX" dirty="0"/>
              <a:t> + h), h &gt; 0, contenido en [a, b], y una función única y(x), </a:t>
            </a:r>
            <a:r>
              <a:rPr lang="es-MX" dirty="0" err="1"/>
              <a:t>deﬁnida</a:t>
            </a:r>
            <a:r>
              <a:rPr lang="es-MX" dirty="0"/>
              <a:t> en I</a:t>
            </a:r>
            <a:r>
              <a:rPr lang="es-MX" baseline="-25000" dirty="0"/>
              <a:t>0</a:t>
            </a:r>
            <a:r>
              <a:rPr lang="es-MX" dirty="0"/>
              <a:t>, que es una solución del problema con valores iniciales .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5DDC544A-2B92-4A6B-A225-6C92A90F6DC0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>
                <a:solidFill>
                  <a:schemeClr val="bg1"/>
                </a:solidFill>
              </a:rPr>
              <a:t>1.4 Existencia y unicidad de la solución de una EDO.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0E3A683-EC47-4D56-BD8C-1D599689F1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2231" y="3783000"/>
            <a:ext cx="2722294" cy="267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479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C7480C-96E2-4A0E-96AE-947F67BAE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76375"/>
            <a:ext cx="7886700" cy="4700588"/>
          </a:xfrm>
        </p:spPr>
        <p:txBody>
          <a:bodyPr/>
          <a:lstStyle/>
          <a:p>
            <a:pPr marL="0" indent="0">
              <a:buNone/>
            </a:pPr>
            <a:r>
              <a:rPr lang="es-MX" b="1" dirty="0"/>
              <a:t>Ejemplo: </a:t>
            </a:r>
            <a:r>
              <a:rPr lang="es-MX" dirty="0"/>
              <a:t>Analice las funciones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Como Solución de 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5DDC544A-2B92-4A6B-A225-6C92A90F6DC0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>
                <a:solidFill>
                  <a:schemeClr val="bg1"/>
                </a:solidFill>
              </a:rPr>
              <a:t>1.4 Existencia y unicidad de la solución de una EDO.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B293B03-DF07-4480-A11B-A3FDBBDDC6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244" y="2144912"/>
            <a:ext cx="1839321" cy="75649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714AAFCF-9F1F-45A4-8332-6FC6E8E9EB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244" y="3569943"/>
            <a:ext cx="1512464" cy="94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967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5008221" y="-3161691"/>
            <a:ext cx="1012190" cy="726698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434313" y="-468607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/>
              <a:t>Directorio </a:t>
            </a:r>
          </a:p>
          <a:p>
            <a:pPr algn="ctr"/>
            <a:r>
              <a:rPr lang="es-ES" dirty="0"/>
              <a:t>Nezahualcóyotl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5678311" y="6395385"/>
            <a:ext cx="346949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5551822"/>
            <a:ext cx="1268046" cy="884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E415AD7D-1944-4E4E-B779-59D11112D073}"/>
              </a:ext>
            </a:extLst>
          </p:cNvPr>
          <p:cNvSpPr/>
          <p:nvPr/>
        </p:nvSpPr>
        <p:spPr>
          <a:xfrm>
            <a:off x="1451376" y="927273"/>
            <a:ext cx="7696435" cy="5456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  <a:spcAft>
                <a:spcPts val="0"/>
              </a:spcAft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Maestro en Derecho </a:t>
            </a: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Juan Carlos Medina Huicochea  </a:t>
            </a:r>
          </a:p>
          <a:p>
            <a:pPr marL="3200400" indent="-2743200" algn="ctr">
              <a:lnSpc>
                <a:spcPts val="2000"/>
              </a:lnSpc>
              <a:spcAft>
                <a:spcPts val="0"/>
              </a:spcAft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Encargado del Despacho de la Dirección del Centro Universitario UAEM Nezahualcóyotl </a:t>
            </a:r>
          </a:p>
          <a:p>
            <a:pPr marL="3200400" indent="-2743200" algn="ctr">
              <a:lnSpc>
                <a:spcPts val="2000"/>
              </a:lnSpc>
              <a:spcAft>
                <a:spcPts val="0"/>
              </a:spcAft>
            </a:pPr>
            <a:endParaRPr lang="es-MX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 algn="ctr">
              <a:lnSpc>
                <a:spcPts val="2000"/>
              </a:lnSpc>
              <a:spcAft>
                <a:spcPts val="0"/>
              </a:spcAft>
            </a:pP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  <a:spcAft>
                <a:spcPts val="0"/>
              </a:spcAft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Maestro en Ciencias 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7200">
              <a:lnSpc>
                <a:spcPts val="1700"/>
              </a:lnSpc>
              <a:spcAft>
                <a:spcPts val="0"/>
              </a:spcAft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José Antonio Castillo Jiménez      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Subdirector Académico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  <a:spcAft>
                <a:spcPts val="0"/>
              </a:spcAft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Licenciado en Economía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7200">
              <a:lnSpc>
                <a:spcPts val="1700"/>
              </a:lnSpc>
              <a:spcAft>
                <a:spcPts val="0"/>
              </a:spcAft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Ramón Vital Hernández	           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Subdirector Administrativo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  <a:spcAft>
                <a:spcPts val="0"/>
              </a:spcAft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 Doctora en Ciencias Sociales 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  <a:spcAft>
                <a:spcPts val="0"/>
              </a:spcAft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María Luisa Quintero Soto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Coordinadora de Investigación y Estudios Avanzados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  <a:spcAft>
                <a:spcPts val="0"/>
              </a:spcAft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Licenciado en Administración de Empresas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  <a:spcAft>
                <a:spcPts val="0"/>
              </a:spcAft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Víctor Manuel Durán López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 de Planeación y Desarrollo Institucional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  <a:spcAft>
                <a:spcPts val="0"/>
              </a:spcAft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Doctor en Relaciones Internacionales 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  <a:spcAft>
                <a:spcPts val="0"/>
              </a:spcAft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Rafael Alberto Durán Gómez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 de la Licenciatura en Comercio Internacional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  <a:spcAft>
                <a:spcPts val="0"/>
              </a:spcAft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Maestra en </a:t>
            </a:r>
            <a:r>
              <a:rPr lang="es-ES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Ciencias </a:t>
            </a:r>
          </a:p>
          <a:p>
            <a:pPr marL="3200400" indent="-2743200">
              <a:lnSpc>
                <a:spcPts val="1700"/>
              </a:lnSpc>
              <a:spcAft>
                <a:spcPts val="0"/>
              </a:spcAft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Gabriela Kramer Bustos 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Coordinadora de la Licenciatura en Educación para la Salud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  <a:spcAft>
                <a:spcPts val="0"/>
              </a:spcAft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Doctor en Ingeniería de los Sistemas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  <a:spcAft>
                <a:spcPts val="0"/>
              </a:spcAft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Ricardo Rico Molina 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 de la Licenciatura en Ingeniería en Sistemas Inteligentes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  <a:spcAft>
                <a:spcPts val="0"/>
              </a:spcAft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Doctor en Urbanismo 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  <a:spcAft>
                <a:spcPts val="0"/>
              </a:spcAft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Noé Gaspar Sánchez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 de la Licenciatura en Ingeniería en Transporte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  <a:spcAft>
                <a:spcPts val="0"/>
              </a:spcAft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Maestro en Ciencias de la Computación 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  <a:spcAft>
                <a:spcPts val="0"/>
              </a:spcAft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Erick </a:t>
            </a:r>
            <a:r>
              <a:rPr lang="es-MX" sz="11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Nicólas</a:t>
            </a: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Cabrera Álvarez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 de la Licenciatura en Seguridad Ciudadana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  <a:spcAft>
                <a:spcPts val="800"/>
              </a:spcAft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s-E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3331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77E0CC-18DF-4A2F-84B1-5A3692392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6650924" cy="632401"/>
          </a:xfrm>
        </p:spPr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1.5 Problema de valores iniciales de una ecuación diferencial ordinaria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CF4095-DD8D-4482-93A0-1A8E160EF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47553"/>
            <a:ext cx="7886700" cy="42294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Una solución y(x) de una ecuación diferencial tal que y(x) satisface condiciones prescritas, es decir, condiciones impuestas sobre una y(x) desconocida o sus derivadas. En algún intervalo I que contiene a x0 el problema.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donde y</a:t>
            </a:r>
            <a:r>
              <a:rPr lang="es-MX" baseline="-25000" dirty="0"/>
              <a:t>0</a:t>
            </a:r>
            <a:r>
              <a:rPr lang="es-MX" dirty="0"/>
              <a:t>, y</a:t>
            </a:r>
            <a:r>
              <a:rPr lang="es-MX" baseline="-25000" dirty="0"/>
              <a:t>1</a:t>
            </a:r>
            <a:r>
              <a:rPr lang="es-MX" dirty="0"/>
              <a:t>, . . . , y</a:t>
            </a:r>
            <a:r>
              <a:rPr lang="es-MX" baseline="-25000" dirty="0"/>
              <a:t>n-1</a:t>
            </a:r>
            <a:r>
              <a:rPr lang="es-MX" dirty="0"/>
              <a:t> son constantes reales arbitrarias dadas se llama problema con valores iniciales (PVI). Los valores de y(x) y de sus primeras n-1 derivadas en un solo punto x</a:t>
            </a:r>
            <a:r>
              <a:rPr lang="es-MX" baseline="-25000" dirty="0"/>
              <a:t>0</a:t>
            </a:r>
            <a:r>
              <a:rPr lang="es-MX" dirty="0"/>
              <a:t>, y(x</a:t>
            </a:r>
            <a:r>
              <a:rPr lang="es-MX" baseline="-25000" dirty="0"/>
              <a:t>0</a:t>
            </a:r>
            <a:r>
              <a:rPr lang="es-MX" dirty="0"/>
              <a:t>) =y</a:t>
            </a:r>
            <a:r>
              <a:rPr lang="es-MX" baseline="-25000" dirty="0"/>
              <a:t>0</a:t>
            </a:r>
            <a:r>
              <a:rPr lang="es-MX" dirty="0"/>
              <a:t>, y´(x0)  y1, . . . , y</a:t>
            </a:r>
            <a:r>
              <a:rPr lang="es-MX" baseline="30000" dirty="0"/>
              <a:t>(n-1)(</a:t>
            </a:r>
            <a:r>
              <a:rPr lang="es-MX" dirty="0"/>
              <a:t>x0) = y</a:t>
            </a:r>
            <a:r>
              <a:rPr lang="es-MX" baseline="-25000" dirty="0"/>
              <a:t>n-1</a:t>
            </a:r>
            <a:r>
              <a:rPr lang="es-MX" dirty="0"/>
              <a:t>, se llaman </a:t>
            </a:r>
            <a:r>
              <a:rPr lang="es-MX" b="1" dirty="0"/>
              <a:t>condiciones iniciales</a:t>
            </a:r>
            <a:r>
              <a:rPr lang="es-MX" dirty="0"/>
              <a:t>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E4B3568-3A33-443C-843B-81CED83D9F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255" y="3087791"/>
            <a:ext cx="5455615" cy="112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4750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BF09E9-0871-4951-A379-7042F8E9E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2E58478-9107-40B8-82D7-775F20E9D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325236"/>
            <a:ext cx="3962150" cy="316473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B921055-A046-4D04-A383-11E386C26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6319" y="2071125"/>
            <a:ext cx="4307681" cy="3536156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57E2E9BB-06A2-4853-ACFF-E979644769CA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50924" cy="632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>
                <a:solidFill>
                  <a:schemeClr val="bg1"/>
                </a:solidFill>
              </a:rPr>
              <a:t>1.5 Problema de valores iniciales de una ecuación diferencial ordinaria</a:t>
            </a: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2504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34B29A-9FBF-4B27-8CB9-7F116206C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647" y="1349769"/>
            <a:ext cx="7886700" cy="866496"/>
          </a:xfrm>
        </p:spPr>
        <p:txBody>
          <a:bodyPr>
            <a:noAutofit/>
          </a:bodyPr>
          <a:lstStyle/>
          <a:p>
            <a:r>
              <a:rPr lang="es-MX" sz="2400" b="1" dirty="0"/>
              <a:t>Resuelva el  problema con condiciones iniciales  </a:t>
            </a:r>
            <a:r>
              <a:rPr lang="es-MX" sz="2400" b="1" dirty="0">
                <a:solidFill>
                  <a:srgbClr val="FF0000"/>
                </a:solidFill>
              </a:rPr>
              <a:t>y(4)=-3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12211FE-8E9E-4C93-AD3A-3154183D57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553195"/>
            <a:ext cx="7886700" cy="3623768"/>
          </a:xfrm>
        </p:spPr>
        <p:txBody>
          <a:bodyPr/>
          <a:lstStyle/>
          <a:p>
            <a:pPr marL="0" indent="0">
              <a:buNone/>
            </a:pPr>
            <a:r>
              <a:rPr lang="es-MX" dirty="0" err="1"/>
              <a:t>dy</a:t>
            </a:r>
            <a:r>
              <a:rPr lang="es-MX" dirty="0"/>
              <a:t>/dx =-x/y                     Y=-3</a:t>
            </a:r>
          </a:p>
          <a:p>
            <a:pPr marL="0" indent="0">
              <a:buNone/>
            </a:pPr>
            <a:r>
              <a:rPr lang="es-MX" dirty="0"/>
              <a:t>                                          X=4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/>
              <a:t>X</a:t>
            </a:r>
            <a:r>
              <a:rPr lang="es-MX" baseline="30000" dirty="0"/>
              <a:t>2</a:t>
            </a:r>
            <a:r>
              <a:rPr lang="es-MX" dirty="0"/>
              <a:t>+Y</a:t>
            </a:r>
            <a:r>
              <a:rPr lang="es-MX" baseline="30000" dirty="0"/>
              <a:t>2</a:t>
            </a:r>
            <a:r>
              <a:rPr lang="es-MX" dirty="0"/>
              <a:t> =C</a:t>
            </a:r>
          </a:p>
          <a:p>
            <a:pPr marL="0" indent="0">
              <a:buNone/>
            </a:pPr>
            <a:r>
              <a:rPr lang="es-MX" dirty="0"/>
              <a:t>4</a:t>
            </a:r>
            <a:r>
              <a:rPr lang="es-MX" baseline="30000" dirty="0"/>
              <a:t>2</a:t>
            </a:r>
            <a:r>
              <a:rPr lang="es-MX" dirty="0"/>
              <a:t>+(-3)</a:t>
            </a:r>
            <a:r>
              <a:rPr lang="es-MX" baseline="30000" dirty="0"/>
              <a:t>2</a:t>
            </a:r>
            <a:r>
              <a:rPr lang="es-MX" dirty="0"/>
              <a:t> =C</a:t>
            </a:r>
          </a:p>
          <a:p>
            <a:pPr marL="0" indent="0">
              <a:buNone/>
            </a:pPr>
            <a:r>
              <a:rPr lang="es-MX" dirty="0"/>
              <a:t>C=25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2B3CD51-7447-4CFA-9A9D-A6F029D31D4D}"/>
              </a:ext>
            </a:extLst>
          </p:cNvPr>
          <p:cNvSpPr/>
          <p:nvPr/>
        </p:nvSpPr>
        <p:spPr>
          <a:xfrm>
            <a:off x="4976686" y="3429000"/>
            <a:ext cx="2541864" cy="23027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47C7539A-3EC0-4961-B317-841C9CB270E1}"/>
              </a:ext>
            </a:extLst>
          </p:cNvPr>
          <p:cNvCxnSpPr>
            <a:stCxn id="4" idx="0"/>
            <a:endCxn id="4" idx="2"/>
          </p:cNvCxnSpPr>
          <p:nvPr/>
        </p:nvCxnSpPr>
        <p:spPr>
          <a:xfrm>
            <a:off x="6247618" y="3429000"/>
            <a:ext cx="0" cy="2302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B9EEE89B-EB82-4A6D-908A-5E355688CE65}"/>
              </a:ext>
            </a:extLst>
          </p:cNvPr>
          <p:cNvCxnSpPr>
            <a:stCxn id="4" idx="1"/>
            <a:endCxn id="4" idx="3"/>
          </p:cNvCxnSpPr>
          <p:nvPr/>
        </p:nvCxnSpPr>
        <p:spPr>
          <a:xfrm>
            <a:off x="4976686" y="4580389"/>
            <a:ext cx="2541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>
            <a:extLst>
              <a:ext uri="{FF2B5EF4-FFF2-40B4-BE49-F238E27FC236}">
                <a16:creationId xmlns:a16="http://schemas.microsoft.com/office/drawing/2014/main" id="{C8B80557-A0C3-45CA-98E4-EFEF1C6EC943}"/>
              </a:ext>
            </a:extLst>
          </p:cNvPr>
          <p:cNvSpPr/>
          <p:nvPr/>
        </p:nvSpPr>
        <p:spPr>
          <a:xfrm>
            <a:off x="5505193" y="3869422"/>
            <a:ext cx="1604390" cy="149743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E5BE70C3-868F-41E2-BB89-36F1EADCD6BC}"/>
              </a:ext>
            </a:extLst>
          </p:cNvPr>
          <p:cNvSpPr/>
          <p:nvPr/>
        </p:nvSpPr>
        <p:spPr>
          <a:xfrm>
            <a:off x="6958593" y="4957897"/>
            <a:ext cx="90908" cy="1132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CE10F1A-7358-4B94-BB78-9A59F4AD88AC}"/>
              </a:ext>
            </a:extLst>
          </p:cNvPr>
          <p:cNvSpPr txBox="1"/>
          <p:nvPr/>
        </p:nvSpPr>
        <p:spPr>
          <a:xfrm>
            <a:off x="7002544" y="4932632"/>
            <a:ext cx="5629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350" dirty="0"/>
              <a:t>(4,-3)</a:t>
            </a: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E80C25CF-D708-4A67-B6D7-4B7862BF6D92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50924" cy="632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>
                <a:solidFill>
                  <a:schemeClr val="bg1"/>
                </a:solidFill>
              </a:rPr>
              <a:t>1.5 Problema de valores iniciales de una ecuación diferencial ordinaria</a:t>
            </a:r>
          </a:p>
        </p:txBody>
      </p:sp>
    </p:spTree>
    <p:extLst>
      <p:ext uri="{BB962C8B-B14F-4D97-AF65-F5344CB8AC3E}">
        <p14:creationId xmlns:p14="http://schemas.microsoft.com/office/powerpoint/2010/main" val="26161977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9C2F43-8FF2-4FEE-ACAE-C68B13AD7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35034"/>
            <a:ext cx="7886700" cy="4941929"/>
          </a:xfrm>
        </p:spPr>
        <p:txBody>
          <a:bodyPr/>
          <a:lstStyle/>
          <a:p>
            <a:pPr marL="0" indent="0">
              <a:buNone/>
            </a:pPr>
            <a:r>
              <a:rPr lang="es-MX" sz="2400" b="1" dirty="0"/>
              <a:t>Resuelva el  problema con condiciones iniciales y(2) = 1</a:t>
            </a:r>
          </a:p>
          <a:p>
            <a:endParaRPr lang="es-MX" dirty="0"/>
          </a:p>
          <a:p>
            <a:r>
              <a:rPr lang="es-MX" dirty="0"/>
              <a:t>(1+x)</a:t>
            </a:r>
            <a:r>
              <a:rPr lang="es-MX" dirty="0" err="1"/>
              <a:t>dy-ydx</a:t>
            </a:r>
            <a:r>
              <a:rPr lang="es-MX" dirty="0"/>
              <a:t>=0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BB84F551-BF2C-4DC4-BEED-9FFF6D23D122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50924" cy="632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>
                <a:solidFill>
                  <a:schemeClr val="bg1"/>
                </a:solidFill>
              </a:rPr>
              <a:t>1.5 Problema de valores iniciales de una ecuación diferencial ordinaria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AAC4B3A-1217-4A65-A41E-E030BD886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4112" y="1605756"/>
            <a:ext cx="5057775" cy="479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12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FB0D13-4E7C-4CC6-BB9A-B796E811B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30144"/>
            <a:ext cx="7886700" cy="1325563"/>
          </a:xfrm>
        </p:spPr>
        <p:txBody>
          <a:bodyPr>
            <a:normAutofit/>
          </a:bodyPr>
          <a:lstStyle/>
          <a:p>
            <a:r>
              <a:rPr lang="es-MX" sz="3200" b="1" dirty="0"/>
              <a:t>Resuelva el  problema con condiciones iniciales y(2) = 1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4F073C-EC34-44E8-BD0D-E478F0CC3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355707"/>
            <a:ext cx="7886700" cy="3821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/>
              <a:t>Sen3xdx+2ycos</a:t>
            </a:r>
            <a:r>
              <a:rPr lang="es-MX" sz="2800" baseline="30000" dirty="0"/>
              <a:t>3</a:t>
            </a:r>
            <a:r>
              <a:rPr lang="es-MX" sz="2800" dirty="0"/>
              <a:t>3xdy=0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0234866B-9F33-485C-9619-FFFF77E36B84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50924" cy="632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>
                <a:solidFill>
                  <a:schemeClr val="bg1"/>
                </a:solidFill>
              </a:rPr>
              <a:t>1.5 Problema de valores iniciales de una ecuación diferencial ordinaria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674846B-4E9E-4907-AF2C-B00EB2FF8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583" y="3560433"/>
            <a:ext cx="5062417" cy="261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1411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12211FE-8E9E-4C93-AD3A-3154183D57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35034"/>
            <a:ext cx="7886700" cy="4941929"/>
          </a:xfrm>
        </p:spPr>
        <p:txBody>
          <a:bodyPr/>
          <a:lstStyle/>
          <a:p>
            <a:pPr marL="0" indent="0">
              <a:buNone/>
            </a:pPr>
            <a:r>
              <a:rPr lang="es-MX" sz="2400" b="1" dirty="0"/>
              <a:t>Resuelva el  problema con condiciones iniciales  </a:t>
            </a:r>
            <a:r>
              <a:rPr lang="es-MX" sz="2400" b="1" dirty="0">
                <a:solidFill>
                  <a:srgbClr val="FF0000"/>
                </a:solidFill>
              </a:rPr>
              <a:t>y(4)=-3</a:t>
            </a:r>
            <a:endParaRPr lang="es-MX" sz="2400" dirty="0"/>
          </a:p>
          <a:p>
            <a:r>
              <a:rPr lang="es-MX" dirty="0" err="1"/>
              <a:t>dy</a:t>
            </a:r>
            <a:r>
              <a:rPr lang="es-MX" dirty="0"/>
              <a:t>/dx =-x/y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0011922B-8D3B-4977-AC0E-CCC47825BDEB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50924" cy="632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>
                <a:solidFill>
                  <a:schemeClr val="bg1"/>
                </a:solidFill>
              </a:rPr>
              <a:t>1.5 Problema de valores iniciales de una ecuación diferencial ordinaria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57D9641-57ED-429C-85DE-BEEDD3A9B8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4112" y="1864426"/>
            <a:ext cx="5057775" cy="453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170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773BC6-309F-4C7E-B54A-BFD7B350D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6614832" cy="612027"/>
          </a:xfrm>
        </p:spPr>
        <p:txBody>
          <a:bodyPr/>
          <a:lstStyle/>
          <a:p>
            <a:r>
              <a:rPr lang="es-MX" sz="32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REFERENCIAS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069CF7-F201-414A-BA90-F23E69085E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s-MX" sz="2400" dirty="0"/>
              <a:t>1.	Boyce </a:t>
            </a:r>
            <a:r>
              <a:rPr lang="es-MX" sz="2400" dirty="0" err="1"/>
              <a:t>Diprima</a:t>
            </a:r>
            <a:r>
              <a:rPr lang="es-MX" sz="2400" dirty="0"/>
              <a:t>, “Ecuaciones diferenciales y problemas con valores” 5Ed Limusa 2010</a:t>
            </a:r>
          </a:p>
          <a:p>
            <a:pPr marL="0" lvl="0" indent="0">
              <a:buNone/>
            </a:pPr>
            <a:r>
              <a:rPr lang="es-MX" sz="2400" dirty="0"/>
              <a:t>2.	</a:t>
            </a:r>
            <a:r>
              <a:rPr lang="es-MX" sz="2400" dirty="0" err="1"/>
              <a:t>Zill</a:t>
            </a:r>
            <a:r>
              <a:rPr lang="es-MX" sz="2400" dirty="0"/>
              <a:t> Dennis G., “Ecuaciones diferenciales con problemas con valores” 6Ed Thomson 2006</a:t>
            </a:r>
          </a:p>
          <a:p>
            <a:pPr marL="0" lvl="0" indent="0">
              <a:buNone/>
            </a:pPr>
            <a:r>
              <a:rPr lang="es-MX" sz="2400" dirty="0"/>
              <a:t>3.	</a:t>
            </a:r>
            <a:r>
              <a:rPr lang="es-MX" sz="2400" dirty="0" err="1"/>
              <a:t>Bronson</a:t>
            </a:r>
            <a:r>
              <a:rPr lang="es-MX" sz="2400" dirty="0"/>
              <a:t> Richard, “Ecuaciones diferenciales” 3ed	Mc Graw Hill 2008</a:t>
            </a:r>
          </a:p>
          <a:p>
            <a:pPr marL="0" lvl="0" indent="0">
              <a:buNone/>
            </a:pPr>
            <a:r>
              <a:rPr lang="es-MX" sz="2400" dirty="0"/>
              <a:t>4.	</a:t>
            </a:r>
            <a:r>
              <a:rPr lang="es-MX" sz="2400" dirty="0" err="1"/>
              <a:t>Zill</a:t>
            </a:r>
            <a:r>
              <a:rPr lang="es-MX" sz="2400" dirty="0"/>
              <a:t> Dennis G., “Ecuaciones diferenciales con problemas con valores” 7Ed Cengage 2009</a:t>
            </a:r>
          </a:p>
          <a:p>
            <a:pPr marL="0" lvl="0" indent="0">
              <a:buNone/>
            </a:pPr>
            <a:r>
              <a:rPr lang="es-MX" sz="2400" dirty="0"/>
              <a:t>5.	</a:t>
            </a:r>
            <a:r>
              <a:rPr lang="es-MX" sz="2400" dirty="0" err="1"/>
              <a:t>Hwei</a:t>
            </a:r>
            <a:r>
              <a:rPr lang="es-MX" sz="2400" dirty="0"/>
              <a:t> P </a:t>
            </a:r>
            <a:r>
              <a:rPr lang="es-MX" sz="2400" dirty="0" err="1"/>
              <a:t>Hsu</a:t>
            </a:r>
            <a:r>
              <a:rPr lang="es-MX" sz="2400" dirty="0"/>
              <a:t>, “Análisis de Fourier” Prentice Hall 1998</a:t>
            </a:r>
          </a:p>
          <a:p>
            <a:pPr marL="0" lvl="0" indent="0">
              <a:buNone/>
            </a:pPr>
            <a:r>
              <a:rPr lang="es-MX" sz="2400" dirty="0"/>
              <a:t>6.	Dennis G. </a:t>
            </a:r>
            <a:r>
              <a:rPr lang="es-MX" sz="2400" dirty="0" err="1"/>
              <a:t>Zill</a:t>
            </a:r>
            <a:r>
              <a:rPr lang="es-MX" sz="2400" dirty="0"/>
              <a:t>, “Ecuación diferencial con aplicaciones de modelado”	Cengage</a:t>
            </a:r>
          </a:p>
        </p:txBody>
      </p:sp>
    </p:spTree>
    <p:extLst>
      <p:ext uri="{BB962C8B-B14F-4D97-AF65-F5344CB8AC3E}">
        <p14:creationId xmlns:p14="http://schemas.microsoft.com/office/powerpoint/2010/main" val="10238439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in título-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312" y="4557253"/>
            <a:ext cx="1502664" cy="158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66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5008221" y="-3161691"/>
            <a:ext cx="1012190" cy="726698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434313" y="-468607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/>
              <a:t>Mapa curricular 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5678311" y="6395385"/>
            <a:ext cx="346949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5973010"/>
            <a:ext cx="1268046" cy="884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6136D80A-F7B3-45EC-B5E7-2035BCCC3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2" y="978622"/>
            <a:ext cx="9021215" cy="536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84926A78-6E01-4F9B-85D4-F70801C23766}"/>
              </a:ext>
            </a:extLst>
          </p:cNvPr>
          <p:cNvSpPr/>
          <p:nvPr/>
        </p:nvSpPr>
        <p:spPr>
          <a:xfrm>
            <a:off x="1430361" y="2377071"/>
            <a:ext cx="930217" cy="45743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804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/>
              <a:t>Contenido 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5678311" y="6395385"/>
            <a:ext cx="346949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5551822"/>
            <a:ext cx="1268046" cy="884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1 Rectángulo"/>
          <p:cNvSpPr/>
          <p:nvPr/>
        </p:nvSpPr>
        <p:spPr>
          <a:xfrm>
            <a:off x="1027723" y="1400175"/>
            <a:ext cx="7489825" cy="46474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/>
            <a:r>
              <a:rPr lang="es-ES" sz="2400" dirty="0">
                <a:solidFill>
                  <a:srgbClr val="EEECE1">
                    <a:lumMod val="50000"/>
                  </a:srgbClr>
                </a:solidFill>
              </a:rPr>
              <a:t>Ecuaciones Diferenciales</a:t>
            </a:r>
          </a:p>
          <a:p>
            <a:pPr lvl="0" defTabSz="914400"/>
            <a:r>
              <a:rPr lang="es-ES" sz="2400" dirty="0">
                <a:solidFill>
                  <a:srgbClr val="EEECE1">
                    <a:lumMod val="50000"/>
                  </a:srgbClr>
                </a:solidFill>
              </a:rPr>
              <a:t>Unidad 1.  Introducción a las ecuaciones diferenciales</a:t>
            </a:r>
          </a:p>
          <a:p>
            <a:pPr lvl="0" defTabSz="914400"/>
            <a:r>
              <a:rPr lang="es-ES" sz="2400" dirty="0">
                <a:solidFill>
                  <a:srgbClr val="EEECE1">
                    <a:lumMod val="50000"/>
                  </a:srgbClr>
                </a:solidFill>
              </a:rPr>
              <a:t>Contenidos:</a:t>
            </a:r>
          </a:p>
          <a:p>
            <a:pPr lvl="0" defTabSz="914400"/>
            <a:r>
              <a:rPr lang="es-ES" sz="2400" dirty="0">
                <a:solidFill>
                  <a:srgbClr val="EEECE1">
                    <a:lumMod val="50000"/>
                  </a:srgbClr>
                </a:solidFill>
              </a:rPr>
              <a:t>1.1 Definición  de ecuación diferencial. </a:t>
            </a:r>
          </a:p>
          <a:p>
            <a:pPr lvl="0" defTabSz="914400"/>
            <a:r>
              <a:rPr lang="es-ES" sz="2400" dirty="0">
                <a:solidFill>
                  <a:srgbClr val="EEECE1">
                    <a:lumMod val="50000"/>
                  </a:srgbClr>
                </a:solidFill>
              </a:rPr>
              <a:t>1.2 Clasificación de ecuaciones diferenciales. </a:t>
            </a:r>
          </a:p>
          <a:p>
            <a:pPr lvl="0" defTabSz="914400"/>
            <a:r>
              <a:rPr lang="es-ES" sz="2400" dirty="0">
                <a:solidFill>
                  <a:srgbClr val="EEECE1">
                    <a:lumMod val="50000"/>
                  </a:srgbClr>
                </a:solidFill>
              </a:rPr>
              <a:t>1.3 Solución de una ecuación diferencial ordinaria (EDO). </a:t>
            </a:r>
          </a:p>
          <a:p>
            <a:pPr lvl="0" defTabSz="914400"/>
            <a:r>
              <a:rPr lang="es-ES" sz="2400" dirty="0">
                <a:solidFill>
                  <a:srgbClr val="EEECE1">
                    <a:lumMod val="50000"/>
                  </a:srgbClr>
                </a:solidFill>
              </a:rPr>
              <a:t>1.4 Existencia y unicidad de la solución de una EDO.</a:t>
            </a:r>
          </a:p>
          <a:p>
            <a:pPr lvl="0" defTabSz="914400"/>
            <a:r>
              <a:rPr lang="es-ES" sz="2400" dirty="0">
                <a:solidFill>
                  <a:srgbClr val="EEECE1">
                    <a:lumMod val="50000"/>
                  </a:srgbClr>
                </a:solidFill>
              </a:rPr>
              <a:t>1.5 Problema de valores iniciales de una ecuación diferencial ordinaria. </a:t>
            </a:r>
          </a:p>
          <a:p>
            <a:pPr lvl="0" defTabSz="914400"/>
            <a:r>
              <a:rPr lang="es-ES" sz="2400" dirty="0">
                <a:solidFill>
                  <a:srgbClr val="EEECE1">
                    <a:lumMod val="50000"/>
                  </a:srgbClr>
                </a:solidFill>
              </a:rPr>
              <a:t>1.6 Aplicaciones de ecuaciones diferenciales en sistemas sencillos.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6480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D8FF71AD-E7B1-4FB7-AAA9-EF01BBB372C0}"/>
              </a:ext>
            </a:extLst>
          </p:cNvPr>
          <p:cNvSpPr/>
          <p:nvPr/>
        </p:nvSpPr>
        <p:spPr>
          <a:xfrm rot="16200000">
            <a:off x="7718450" y="-451463"/>
            <a:ext cx="977901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/>
              <a:t>Secuencia Didáctica 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E4ADE841-5957-4DEF-9312-6015035945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8540321"/>
              </p:ext>
            </p:extLst>
          </p:nvPr>
        </p:nvGraphicFramePr>
        <p:xfrm>
          <a:off x="1523999" y="1396999"/>
          <a:ext cx="7476565" cy="4681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053354D9-4682-4AB6-A9C6-7B8A105F0533}"/>
              </a:ext>
            </a:extLst>
          </p:cNvPr>
          <p:cNvSpPr txBox="1"/>
          <p:nvPr/>
        </p:nvSpPr>
        <p:spPr>
          <a:xfrm>
            <a:off x="5651500" y="4869024"/>
            <a:ext cx="28321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/>
              <a:t>1.1 Definición  de ecuación diferencial. </a:t>
            </a:r>
          </a:p>
          <a:p>
            <a:r>
              <a:rPr lang="es-ES" sz="900" b="1" dirty="0"/>
              <a:t>1.2 Clasificación de ecuaciones diferenciales. </a:t>
            </a:r>
          </a:p>
          <a:p>
            <a:r>
              <a:rPr lang="es-ES" sz="900" b="1" dirty="0"/>
              <a:t>1.3 Solución de una ecuación diferencial ordinaria (EDO). </a:t>
            </a:r>
          </a:p>
          <a:p>
            <a:r>
              <a:rPr lang="es-ES" sz="900" b="1" dirty="0"/>
              <a:t>1.4 Existencia y unicidad de la solución de una EDO.</a:t>
            </a:r>
          </a:p>
          <a:p>
            <a:r>
              <a:rPr lang="es-ES" sz="900" b="1" dirty="0"/>
              <a:t>1.5 Problema de valores iniciales de una ecuación diferencial ordinaria. </a:t>
            </a:r>
          </a:p>
        </p:txBody>
      </p:sp>
    </p:spTree>
    <p:extLst>
      <p:ext uri="{BB962C8B-B14F-4D97-AF65-F5344CB8AC3E}">
        <p14:creationId xmlns:p14="http://schemas.microsoft.com/office/powerpoint/2010/main" val="1197930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/>
              <a:t>Presentación 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5678311" y="6395385"/>
            <a:ext cx="346949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5551822"/>
            <a:ext cx="1268046" cy="884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1 Rectángulo"/>
          <p:cNvSpPr/>
          <p:nvPr/>
        </p:nvSpPr>
        <p:spPr>
          <a:xfrm>
            <a:off x="1027723" y="1400175"/>
            <a:ext cx="7489825" cy="42165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es-MX" sz="2000" dirty="0"/>
              <a:t>El presente Material Visual de la Unidad de Aprendizaje Ecuaciones Diferenciales de la licenciatura en Ingeniería en Sistemas Inteligentes reúne los contenidos básicos de la unidad 1. </a:t>
            </a:r>
            <a:r>
              <a:rPr lang="es-ES" sz="2000" dirty="0"/>
              <a:t>Introducción a las ecuaciones diferenciales</a:t>
            </a:r>
          </a:p>
          <a:p>
            <a:pPr algn="just">
              <a:defRPr/>
            </a:pPr>
            <a:endParaRPr lang="es-MX" sz="2000" dirty="0"/>
          </a:p>
          <a:p>
            <a:pPr algn="just">
              <a:defRPr/>
            </a:pPr>
            <a:endParaRPr lang="es-MX" sz="2000" dirty="0"/>
          </a:p>
          <a:p>
            <a:pPr algn="just">
              <a:defRPr/>
            </a:pPr>
            <a:r>
              <a:rPr lang="es-MX" sz="2000" dirty="0"/>
              <a:t> </a:t>
            </a:r>
            <a:endParaRPr lang="es-ES" sz="2000" dirty="0">
              <a:latin typeface="+mn-lt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MX" sz="3200" dirty="0">
              <a:latin typeface="+mn-lt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3200" dirty="0">
              <a:latin typeface="+mn-lt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8894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646793" cy="652641"/>
          </a:xfrm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chemeClr val="bg1"/>
                </a:solidFill>
              </a:rPr>
              <a:t>1.1 Definición  de ecuación diferencial. </a:t>
            </a:r>
            <a:br>
              <a:rPr lang="es-MX" dirty="0">
                <a:solidFill>
                  <a:schemeClr val="bg1"/>
                </a:solidFill>
              </a:rPr>
            </a:b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65039" y="1340596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¿Que es una Ecuación Diferencial?</a:t>
            </a:r>
          </a:p>
          <a:p>
            <a:r>
              <a:rPr lang="es-MX" dirty="0"/>
              <a:t>Se denomina ecuación diferencial a una relación entre una función (suficientemente derivable), sus variables y una o varias derivadas sucesivas de la función.</a:t>
            </a:r>
          </a:p>
        </p:txBody>
      </p:sp>
      <p:pic>
        <p:nvPicPr>
          <p:cNvPr id="1026" name="Picture 2" descr="Resultado de imagen para emoticon pensando gif">
            <a:extLst>
              <a:ext uri="{FF2B5EF4-FFF2-40B4-BE49-F238E27FC236}">
                <a16:creationId xmlns:a16="http://schemas.microsoft.com/office/drawing/2014/main" id="{FBB9DFD2-A191-47EF-BA70-6111975C10E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474" y="3152361"/>
            <a:ext cx="34099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589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565BB78-2C73-4DB9-B141-75093EDD0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Una ecuación que contiene la derivada de una o más funciones que dependen de una o más variables, es una ecuación diferencial (ED).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04BE3950-821E-43D8-B2E9-DAB872B76F35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6646793" cy="652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>
                <a:solidFill>
                  <a:schemeClr val="bg1"/>
                </a:solidFill>
              </a:rPr>
              <a:t>1.1 Definición  de ecuación diferencial. </a:t>
            </a:r>
            <a:br>
              <a:rPr lang="es-MX" dirty="0">
                <a:solidFill>
                  <a:schemeClr val="bg1"/>
                </a:solidFill>
              </a:rPr>
            </a:b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3C27B74-BB20-48F1-AF73-72735DD43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89872">
            <a:off x="1504824" y="3227863"/>
            <a:ext cx="1320327" cy="71275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115543B-D04B-4149-AA8A-97844CF7F3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136537">
            <a:off x="5292297" y="3110374"/>
            <a:ext cx="1776412" cy="94773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407E31D-7B74-48A8-A2B7-622D01D88E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3829" y="4928881"/>
            <a:ext cx="2956342" cy="58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0171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6112</TotalTime>
  <Words>1274</Words>
  <Application>Microsoft Office PowerPoint</Application>
  <PresentationFormat>Presentación en pantalla (4:3)</PresentationFormat>
  <Paragraphs>239</Paragraphs>
  <Slides>37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37</vt:i4>
      </vt:variant>
    </vt:vector>
  </HeadingPairs>
  <TitlesOfParts>
    <vt:vector size="45" baseType="lpstr">
      <vt:lpstr>Arial</vt:lpstr>
      <vt:lpstr>Avenir Black</vt:lpstr>
      <vt:lpstr>Avenir Book</vt:lpstr>
      <vt:lpstr>Calibri</vt:lpstr>
      <vt:lpstr>Calibri Light</vt:lpstr>
      <vt:lpstr>Times New Roman</vt:lpstr>
      <vt:lpstr>Tema de Office</vt:lpstr>
      <vt:lpstr>1_Tema de Office</vt:lpstr>
      <vt:lpstr>Ecuaciones Diferenciales Dr. Ricardo Rico Molina rricom@uaemex.mx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1.1 Definición  de ecuación diferencial.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Clasificación según la linealidad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1.5 Problema de valores iniciales de una ecuación diferencial ordinaria</vt:lpstr>
      <vt:lpstr>Presentación de PowerPoint</vt:lpstr>
      <vt:lpstr>Resuelva el  problema con condiciones iniciales  y(4)=-3</vt:lpstr>
      <vt:lpstr>Presentación de PowerPoint</vt:lpstr>
      <vt:lpstr>Resuelva el  problema con condiciones iniciales y(2) = 1</vt:lpstr>
      <vt:lpstr>Presentación de PowerPoint</vt:lpstr>
      <vt:lpstr>REFERENCIAS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Ricardo Rico Molina</cp:lastModifiedBy>
  <cp:revision>98</cp:revision>
  <dcterms:created xsi:type="dcterms:W3CDTF">2013-06-28T15:10:46Z</dcterms:created>
  <dcterms:modified xsi:type="dcterms:W3CDTF">2018-09-28T17:23:56Z</dcterms:modified>
</cp:coreProperties>
</file>