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23" r:id="rId2"/>
  </p:sldMasterIdLst>
  <p:notesMasterIdLst>
    <p:notesMasterId r:id="rId38"/>
  </p:notesMasterIdLst>
  <p:handoutMasterIdLst>
    <p:handoutMasterId r:id="rId39"/>
  </p:handoutMasterIdLst>
  <p:sldIdLst>
    <p:sldId id="296" r:id="rId3"/>
    <p:sldId id="265" r:id="rId4"/>
    <p:sldId id="309" r:id="rId5"/>
    <p:sldId id="310" r:id="rId6"/>
    <p:sldId id="312" r:id="rId7"/>
    <p:sldId id="314" r:id="rId8"/>
    <p:sldId id="315" r:id="rId9"/>
    <p:sldId id="313" r:id="rId10"/>
    <p:sldId id="316" r:id="rId11"/>
    <p:sldId id="298" r:id="rId12"/>
    <p:sldId id="318" r:id="rId13"/>
    <p:sldId id="299" r:id="rId14"/>
    <p:sldId id="269" r:id="rId15"/>
    <p:sldId id="270" r:id="rId16"/>
    <p:sldId id="319" r:id="rId17"/>
    <p:sldId id="320" r:id="rId18"/>
    <p:sldId id="321" r:id="rId19"/>
    <p:sldId id="323" r:id="rId20"/>
    <p:sldId id="338" r:id="rId21"/>
    <p:sldId id="324" r:id="rId22"/>
    <p:sldId id="325" r:id="rId23"/>
    <p:sldId id="326" r:id="rId24"/>
    <p:sldId id="327" r:id="rId25"/>
    <p:sldId id="328" r:id="rId26"/>
    <p:sldId id="329" r:id="rId27"/>
    <p:sldId id="330" r:id="rId28"/>
    <p:sldId id="331" r:id="rId29"/>
    <p:sldId id="332" r:id="rId30"/>
    <p:sldId id="333" r:id="rId31"/>
    <p:sldId id="334" r:id="rId32"/>
    <p:sldId id="335" r:id="rId33"/>
    <p:sldId id="336" r:id="rId34"/>
    <p:sldId id="337" r:id="rId35"/>
    <p:sldId id="294" r:id="rId36"/>
    <p:sldId id="293" r:id="rId37"/>
  </p:sldIdLst>
  <p:sldSz cx="12188825" cy="6858000"/>
  <p:notesSz cx="6858000" cy="9144000"/>
  <p:custDataLst>
    <p:tags r:id="rId4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orient="horz" pos="4030">
          <p15:clr>
            <a:srgbClr val="A4A3A4"/>
          </p15:clr>
        </p15:guide>
        <p15:guide id="3" orient="horz" pos="371">
          <p15:clr>
            <a:srgbClr val="A4A3A4"/>
          </p15:clr>
        </p15:guide>
        <p15:guide id="4" orient="horz" pos="1152">
          <p15:clr>
            <a:srgbClr val="A4A3A4"/>
          </p15:clr>
        </p15:guide>
        <p15:guide id="5" orient="horz" pos="1018">
          <p15:clr>
            <a:srgbClr val="A4A3A4"/>
          </p15:clr>
        </p15:guide>
        <p15:guide id="6" orient="horz" pos="3886">
          <p15:clr>
            <a:srgbClr val="A4A3A4"/>
          </p15:clr>
        </p15:guide>
        <p15:guide id="7" orient="horz">
          <p15:clr>
            <a:srgbClr val="A4A3A4"/>
          </p15:clr>
        </p15:guide>
        <p15:guide id="8" orient="horz" pos="528">
          <p15:clr>
            <a:srgbClr val="A4A3A4"/>
          </p15:clr>
        </p15:guide>
        <p15:guide id="9" pos="3839">
          <p15:clr>
            <a:srgbClr val="A4A3A4"/>
          </p15:clr>
        </p15:guide>
        <p15:guide id="10" pos="1247">
          <p15:clr>
            <a:srgbClr val="A4A3A4"/>
          </p15:clr>
        </p15:guide>
        <p15:guide id="11" pos="7007">
          <p15:clr>
            <a:srgbClr val="A4A3A4"/>
          </p15:clr>
        </p15:guide>
        <p15:guide id="12" pos="4415">
          <p15:clr>
            <a:srgbClr val="A4A3A4"/>
          </p15:clr>
        </p15:guide>
        <p15:guide id="13" pos="6863">
          <p15:clr>
            <a:srgbClr val="A4A3A4"/>
          </p15:clr>
        </p15:guide>
        <p15:guide id="14" pos="7295">
          <p15:clr>
            <a:srgbClr val="A4A3A4"/>
          </p15:clr>
        </p15:guide>
        <p15:guide id="15" pos="1535">
          <p15:clr>
            <a:srgbClr val="A4A3A4"/>
          </p15:clr>
        </p15:guide>
        <p15:guide id="16" pos="6143">
          <p15:clr>
            <a:srgbClr val="A4A3A4"/>
          </p15:clr>
        </p15:guide>
        <p15:guide id="17" pos="355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9" autoAdjust="0"/>
    <p:restoredTop sz="94629" autoAdjust="0"/>
  </p:normalViewPr>
  <p:slideViewPr>
    <p:cSldViewPr showGuides="1">
      <p:cViewPr varScale="1">
        <p:scale>
          <a:sx n="134" d="100"/>
          <a:sy n="134" d="100"/>
        </p:scale>
        <p:origin x="-128" y="-1080"/>
      </p:cViewPr>
      <p:guideLst>
        <p:guide orient="horz" pos="2160"/>
        <p:guide orient="horz" pos="4030"/>
        <p:guide orient="horz" pos="371"/>
        <p:guide orient="horz" pos="1152"/>
        <p:guide orient="horz" pos="1018"/>
        <p:guide orient="horz" pos="3886"/>
        <p:guide orient="horz"/>
        <p:guide orient="horz" pos="528"/>
        <p:guide pos="3839"/>
        <p:guide pos="1247"/>
        <p:guide pos="7007"/>
        <p:guide pos="4415"/>
        <p:guide pos="6863"/>
        <p:guide pos="7295"/>
        <p:guide pos="1535"/>
        <p:guide pos="6143"/>
        <p:guide pos="3551"/>
      </p:guideLst>
    </p:cSldViewPr>
  </p:slideViewPr>
  <p:outlineViewPr>
    <p:cViewPr>
      <p:scale>
        <a:sx n="33" d="100"/>
        <a:sy n="33" d="100"/>
      </p:scale>
      <p:origin x="0" y="0"/>
    </p:cViewPr>
  </p:outlineViewPr>
  <p:notesTextViewPr>
    <p:cViewPr>
      <p:scale>
        <a:sx n="1" d="1"/>
        <a:sy n="1" d="1"/>
      </p:scale>
      <p:origin x="0" y="0"/>
    </p:cViewPr>
  </p:notesTextViewPr>
  <p:notesViewPr>
    <p:cSldViewPr showGuides="1">
      <p:cViewPr varScale="1">
        <p:scale>
          <a:sx n="66" d="100"/>
          <a:sy n="66" d="100"/>
        </p:scale>
        <p:origin x="2850" y="96"/>
      </p:cViewPr>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customXml" Target="../customXml/item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notesMaster" Target="notesMasters/notesMaster1.xml"/><Relationship Id="rId39" Type="http://schemas.openxmlformats.org/officeDocument/2006/relationships/handoutMaster" Target="handoutMasters/handoutMaster1.xml"/><Relationship Id="rId40" Type="http://schemas.openxmlformats.org/officeDocument/2006/relationships/printerSettings" Target="printerSettings/printerSettings1.bin"/><Relationship Id="rId41" Type="http://schemas.openxmlformats.org/officeDocument/2006/relationships/tags" Target="tags/tag1.xml"/><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0CC69C6-EE0B-4D8B-9C71-C36EFED094F2}" type="datetimeFigureOut">
              <a:rPr lang="en-US"/>
              <a:t>9/25/18</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0DD202-58A1-4ABD-B068-DFFCA0C44EAC}" type="slidenum">
              <a:rPr/>
              <a:t>‹Nr.›</a:t>
            </a:fld>
            <a:endParaRPr/>
          </a:p>
        </p:txBody>
      </p:sp>
    </p:spTree>
    <p:extLst>
      <p:ext uri="{BB962C8B-B14F-4D97-AF65-F5344CB8AC3E}">
        <p14:creationId xmlns:p14="http://schemas.microsoft.com/office/powerpoint/2010/main" val="4064219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BD2D7A-D230-4F91-BD59-0A39C2703BA8}" type="datetimeFigureOut">
              <a:rPr lang="en-US"/>
              <a:t>9/25/18</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3199CD-3E1B-4AE6-990F-76F925F5EA9F}" type="slidenum">
              <a:rPr/>
              <a:t>‹Nr.›</a:t>
            </a:fld>
            <a:endParaRPr/>
          </a:p>
        </p:txBody>
      </p:sp>
    </p:spTree>
    <p:extLst>
      <p:ext uri="{BB962C8B-B14F-4D97-AF65-F5344CB8AC3E}">
        <p14:creationId xmlns:p14="http://schemas.microsoft.com/office/powerpoint/2010/main" val="4276579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211101" y="187452"/>
            <a:ext cx="11766623" cy="6483096"/>
          </a:xfrm>
          <a:prstGeom prst="rect">
            <a:avLst/>
          </a:prstGeom>
        </p:spPr>
      </p:pic>
      <p:sp>
        <p:nvSpPr>
          <p:cNvPr id="6" name="Slide Number Placeholder 5"/>
          <p:cNvSpPr>
            <a:spLocks noGrp="1"/>
          </p:cNvSpPr>
          <p:nvPr>
            <p:ph type="sldNum" sz="quarter" idx="12"/>
          </p:nvPr>
        </p:nvSpPr>
        <p:spPr/>
        <p:txBody>
          <a:bodyPr/>
          <a:lstStyle/>
          <a:p>
            <a:fld id="{D7E63A33-8271-4DD0-9C48-789913D7C115}" type="slidenum">
              <a:rPr lang="en-US" smtClean="0"/>
              <a:pPr/>
              <a:t>‹Nr.›</a:t>
            </a:fld>
            <a:endParaRPr lang="en-US"/>
          </a:p>
        </p:txBody>
      </p:sp>
      <p:sp>
        <p:nvSpPr>
          <p:cNvPr id="2" name="Title 1"/>
          <p:cNvSpPr>
            <a:spLocks noGrp="1"/>
          </p:cNvSpPr>
          <p:nvPr>
            <p:ph type="ctrTitle"/>
          </p:nvPr>
        </p:nvSpPr>
        <p:spPr>
          <a:xfrm>
            <a:off x="2133045" y="2492376"/>
            <a:ext cx="9014650" cy="1470025"/>
          </a:xfrm>
        </p:spPr>
        <p:txBody>
          <a:bodyPr/>
          <a:lstStyle>
            <a:lvl1pPr algn="r">
              <a:defRPr sz="4400"/>
            </a:lvl1pPr>
          </a:lstStyle>
          <a:p>
            <a:r>
              <a:rPr lang="es-ES_tradnl" smtClean="0"/>
              <a:t>Clic para editar título</a:t>
            </a:r>
            <a:endParaRPr/>
          </a:p>
        </p:txBody>
      </p:sp>
      <p:sp>
        <p:nvSpPr>
          <p:cNvPr id="3" name="Subtitle 2"/>
          <p:cNvSpPr>
            <a:spLocks noGrp="1"/>
          </p:cNvSpPr>
          <p:nvPr>
            <p:ph type="subTitle" idx="1"/>
          </p:nvPr>
        </p:nvSpPr>
        <p:spPr>
          <a:xfrm>
            <a:off x="2133047" y="3966882"/>
            <a:ext cx="9014650"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9/25/18</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201130" y="186645"/>
            <a:ext cx="11766623" cy="6483096"/>
          </a:xfrm>
          <a:prstGeom prst="rect">
            <a:avLst/>
          </a:prstGeom>
        </p:spPr>
      </p:pic>
      <p:sp>
        <p:nvSpPr>
          <p:cNvPr id="2" name="Date Placeholder 1"/>
          <p:cNvSpPr>
            <a:spLocks noGrp="1"/>
          </p:cNvSpPr>
          <p:nvPr>
            <p:ph type="dt" sz="half" idx="10"/>
          </p:nvPr>
        </p:nvSpPr>
        <p:spPr/>
        <p:txBody>
          <a:bodyPr/>
          <a:lstStyle/>
          <a:p>
            <a:fld id="{03F41C87-7AD9-4845-A077-840E4A0F3F06}" type="datetimeFigureOut">
              <a:rPr lang="mr-IN" smtClean="0"/>
              <a:t>9/25/18</a:t>
            </a:fld>
            <a:endParaRPr lang="mr-IN"/>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2A013F82-EE5E-44EE-A61D-E31C6657F26F}" type="slidenum">
              <a:rPr lang="tr-TR" smtClean="0"/>
              <a:t>‹Nr.›</a:t>
            </a:fld>
            <a:endParaRPr lang="tr-TR"/>
          </a:p>
        </p:txBody>
      </p:sp>
      <p:pic>
        <p:nvPicPr>
          <p:cNvPr id="6" name="Picture 5" descr="Gran ola del mar (semitransparente)" title="Ocean Wave"/>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 y="56"/>
            <a:ext cx="12188824" cy="6857887"/>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211101" y="187452"/>
            <a:ext cx="11766623" cy="6483096"/>
          </a:xfrm>
          <a:prstGeom prst="rect">
            <a:avLst/>
          </a:prstGeom>
        </p:spPr>
      </p:pic>
      <p:sp>
        <p:nvSpPr>
          <p:cNvPr id="2" name="Title 1"/>
          <p:cNvSpPr>
            <a:spLocks noGrp="1"/>
          </p:cNvSpPr>
          <p:nvPr>
            <p:ph type="title"/>
          </p:nvPr>
        </p:nvSpPr>
        <p:spPr>
          <a:xfrm>
            <a:off x="1039015" y="590550"/>
            <a:ext cx="4875530" cy="1162050"/>
          </a:xfrm>
        </p:spPr>
        <p:txBody>
          <a:bodyPr anchor="b"/>
          <a:lstStyle>
            <a:lvl1pPr algn="ctr">
              <a:defRPr sz="3600" b="0"/>
            </a:lvl1pPr>
          </a:lstStyle>
          <a:p>
            <a:r>
              <a:rPr lang="es-ES_tradnl" smtClean="0"/>
              <a:t>Clic para editar título</a:t>
            </a:r>
            <a:endParaRPr/>
          </a:p>
        </p:txBody>
      </p:sp>
      <p:sp>
        <p:nvSpPr>
          <p:cNvPr id="3" name="Content Placeholder 2"/>
          <p:cNvSpPr>
            <a:spLocks noGrp="1"/>
          </p:cNvSpPr>
          <p:nvPr>
            <p:ph idx="1"/>
          </p:nvPr>
        </p:nvSpPr>
        <p:spPr>
          <a:xfrm>
            <a:off x="6255734" y="739589"/>
            <a:ext cx="487553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1039015" y="1816100"/>
            <a:ext cx="487553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03F41C87-7AD9-4845-A077-840E4A0F3F06}" type="datetimeFigureOut">
              <a:rPr lang="mr-IN" smtClean="0"/>
              <a:t>9/25/18</a:t>
            </a:fld>
            <a:endParaRPr lang="mr-IN"/>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2A013F82-EE5E-44EE-A61D-E31C6657F26F}" type="slidenum">
              <a:rPr lang="tr-TR" smtClean="0"/>
              <a:t>‹Nr.›</a:t>
            </a:fld>
            <a:endParaRPr lang="tr-T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598480" y="187452"/>
            <a:ext cx="11379244" cy="6483096"/>
          </a:xfrm>
          <a:prstGeom prst="rect">
            <a:avLst/>
          </a:prstGeom>
        </p:spPr>
      </p:pic>
      <p:sp>
        <p:nvSpPr>
          <p:cNvPr id="2" name="Title 1"/>
          <p:cNvSpPr>
            <a:spLocks noGrp="1"/>
          </p:cNvSpPr>
          <p:nvPr>
            <p:ph type="title"/>
          </p:nvPr>
        </p:nvSpPr>
        <p:spPr>
          <a:xfrm>
            <a:off x="5180250" y="533400"/>
            <a:ext cx="5967446" cy="1252538"/>
          </a:xfrm>
        </p:spPr>
        <p:txBody>
          <a:bodyPr anchor="b"/>
          <a:lstStyle>
            <a:lvl1pPr algn="l">
              <a:defRPr sz="3600" b="0"/>
            </a:lvl1pPr>
          </a:lstStyle>
          <a:p>
            <a:r>
              <a:rPr lang="es-ES_tradnl" smtClean="0"/>
              <a:t>Clic para editar título</a:t>
            </a:r>
            <a:endParaRPr/>
          </a:p>
        </p:txBody>
      </p:sp>
      <p:sp>
        <p:nvSpPr>
          <p:cNvPr id="4" name="Text Placeholder 3"/>
          <p:cNvSpPr>
            <a:spLocks noGrp="1"/>
          </p:cNvSpPr>
          <p:nvPr>
            <p:ph type="body" sz="half" idx="2"/>
          </p:nvPr>
        </p:nvSpPr>
        <p:spPr>
          <a:xfrm>
            <a:off x="5180150" y="1828800"/>
            <a:ext cx="5964498"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5180150" y="6288742"/>
            <a:ext cx="2516061" cy="365125"/>
          </a:xfrm>
        </p:spPr>
        <p:txBody>
          <a:bodyPr/>
          <a:lstStyle/>
          <a:p>
            <a:fld id="{03F41C87-7AD9-4845-A077-840E4A0F3F06}" type="datetimeFigureOut">
              <a:rPr lang="mr-IN" smtClean="0"/>
              <a:pPr/>
              <a:t>9/25/18</a:t>
            </a:fld>
            <a:endParaRPr lang="mr-IN"/>
          </a:p>
        </p:txBody>
      </p:sp>
      <p:sp>
        <p:nvSpPr>
          <p:cNvPr id="6" name="Footer Placeholder 5"/>
          <p:cNvSpPr>
            <a:spLocks noGrp="1"/>
          </p:cNvSpPr>
          <p:nvPr>
            <p:ph type="ftr" sz="quarter" idx="11"/>
          </p:nvPr>
        </p:nvSpPr>
        <p:spPr>
          <a:xfrm>
            <a:off x="7821162" y="6288742"/>
            <a:ext cx="3567024" cy="365125"/>
          </a:xfrm>
        </p:spPr>
        <p:txBody>
          <a:bodyPr/>
          <a:lstStyle/>
          <a:p>
            <a:endParaRPr lang="es-ES"/>
          </a:p>
        </p:txBody>
      </p:sp>
      <p:sp>
        <p:nvSpPr>
          <p:cNvPr id="7" name="Slide Number Placeholder 6"/>
          <p:cNvSpPr>
            <a:spLocks noGrp="1"/>
          </p:cNvSpPr>
          <p:nvPr>
            <p:ph type="sldNum" sz="quarter" idx="12"/>
          </p:nvPr>
        </p:nvSpPr>
        <p:spPr/>
        <p:txBody>
          <a:bodyPr/>
          <a:lstStyle/>
          <a:p>
            <a:fld id="{2A013F82-EE5E-44EE-A61D-E31C6657F26F}" type="slidenum">
              <a:rPr lang="tr-TR" smtClean="0"/>
              <a:pPr/>
              <a:t>‹Nr.›</a:t>
            </a:fld>
            <a:endParaRPr lang="tr-TR"/>
          </a:p>
        </p:txBody>
      </p:sp>
      <p:sp>
        <p:nvSpPr>
          <p:cNvPr id="3" name="Picture Placeholder 2"/>
          <p:cNvSpPr>
            <a:spLocks noGrp="1"/>
          </p:cNvSpPr>
          <p:nvPr>
            <p:ph type="pic" idx="1"/>
          </p:nvPr>
        </p:nvSpPr>
        <p:spPr>
          <a:xfrm flipH="1">
            <a:off x="250940" y="179292"/>
            <a:ext cx="4373643"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Imagen con título, alternativo">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211101" y="187452"/>
            <a:ext cx="11766623" cy="6483096"/>
          </a:xfrm>
          <a:prstGeom prst="rect">
            <a:avLst/>
          </a:prstGeom>
        </p:spPr>
      </p:pic>
      <p:sp>
        <p:nvSpPr>
          <p:cNvPr id="2" name="Title 1"/>
          <p:cNvSpPr>
            <a:spLocks noGrp="1"/>
          </p:cNvSpPr>
          <p:nvPr>
            <p:ph type="title"/>
          </p:nvPr>
        </p:nvSpPr>
        <p:spPr>
          <a:xfrm>
            <a:off x="6279635" y="533400"/>
            <a:ext cx="4875530" cy="1252538"/>
          </a:xfrm>
        </p:spPr>
        <p:txBody>
          <a:bodyPr anchor="b"/>
          <a:lstStyle>
            <a:lvl1pPr algn="l">
              <a:defRPr sz="3600" b="0"/>
            </a:lvl1pPr>
          </a:lstStyle>
          <a:p>
            <a:r>
              <a:rPr lang="es-ES_tradnl" smtClean="0"/>
              <a:t>Clic para editar título</a:t>
            </a:r>
            <a:endParaRPr/>
          </a:p>
        </p:txBody>
      </p:sp>
      <p:sp>
        <p:nvSpPr>
          <p:cNvPr id="3" name="Picture Placeholder 2"/>
          <p:cNvSpPr>
            <a:spLocks noGrp="1"/>
          </p:cNvSpPr>
          <p:nvPr>
            <p:ph type="pic" idx="1"/>
          </p:nvPr>
        </p:nvSpPr>
        <p:spPr>
          <a:xfrm flipH="1">
            <a:off x="794664" y="1600200"/>
            <a:ext cx="487553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6278914" y="1828800"/>
            <a:ext cx="487553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507868" y="6288742"/>
            <a:ext cx="2486186" cy="365125"/>
          </a:xfrm>
        </p:spPr>
        <p:txBody>
          <a:bodyPr/>
          <a:lstStyle/>
          <a:p>
            <a:fld id="{03F41C87-7AD9-4845-A077-840E4A0F3F06}" type="datetimeFigureOut">
              <a:rPr lang="mr-IN" smtClean="0"/>
              <a:pPr/>
              <a:t>9/25/18</a:t>
            </a:fld>
            <a:endParaRPr lang="mr-IN"/>
          </a:p>
        </p:txBody>
      </p:sp>
      <p:sp>
        <p:nvSpPr>
          <p:cNvPr id="6" name="Footer Placeholder 5"/>
          <p:cNvSpPr>
            <a:spLocks noGrp="1"/>
          </p:cNvSpPr>
          <p:nvPr>
            <p:ph type="ftr" sz="quarter" idx="11"/>
          </p:nvPr>
        </p:nvSpPr>
        <p:spPr>
          <a:xfrm>
            <a:off x="4433263" y="6288742"/>
            <a:ext cx="6954923" cy="365125"/>
          </a:xfrm>
        </p:spPr>
        <p:txBody>
          <a:bodyPr/>
          <a:lstStyle/>
          <a:p>
            <a:endParaRPr lang="es-ES"/>
          </a:p>
        </p:txBody>
      </p:sp>
      <p:sp>
        <p:nvSpPr>
          <p:cNvPr id="7" name="Slide Number Placeholder 6"/>
          <p:cNvSpPr>
            <a:spLocks noGrp="1"/>
          </p:cNvSpPr>
          <p:nvPr>
            <p:ph type="sldNum" sz="quarter" idx="12"/>
          </p:nvPr>
        </p:nvSpPr>
        <p:spPr/>
        <p:txBody>
          <a:bodyPr/>
          <a:lstStyle/>
          <a:p>
            <a:fld id="{2A013F82-EE5E-44EE-A61D-E31C6657F26F}" type="slidenum">
              <a:rPr lang="tr-TR" smtClean="0"/>
              <a:pPr/>
              <a:t>‹Nr.›</a:t>
            </a:fld>
            <a:endParaRPr lang="tr-T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Imagen encima del título">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211101" y="187452"/>
            <a:ext cx="11766623" cy="6483096"/>
          </a:xfrm>
          <a:prstGeom prst="rect">
            <a:avLst/>
          </a:prstGeom>
        </p:spPr>
      </p:pic>
      <p:sp>
        <p:nvSpPr>
          <p:cNvPr id="2" name="Title 1"/>
          <p:cNvSpPr>
            <a:spLocks noGrp="1"/>
          </p:cNvSpPr>
          <p:nvPr>
            <p:ph type="title"/>
          </p:nvPr>
        </p:nvSpPr>
        <p:spPr>
          <a:xfrm>
            <a:off x="1077104" y="3778624"/>
            <a:ext cx="10078061" cy="1102658"/>
          </a:xfrm>
        </p:spPr>
        <p:txBody>
          <a:bodyPr anchor="b"/>
          <a:lstStyle>
            <a:lvl1pPr algn="l">
              <a:defRPr sz="3600" b="0"/>
            </a:lvl1pPr>
          </a:lstStyle>
          <a:p>
            <a:r>
              <a:rPr lang="es-ES_tradnl" smtClean="0"/>
              <a:t>Clic para editar título</a:t>
            </a:r>
            <a:endParaRPr/>
          </a:p>
        </p:txBody>
      </p:sp>
      <p:sp>
        <p:nvSpPr>
          <p:cNvPr id="3" name="Picture Placeholder 2"/>
          <p:cNvSpPr>
            <a:spLocks noGrp="1"/>
          </p:cNvSpPr>
          <p:nvPr>
            <p:ph type="pic" idx="1"/>
          </p:nvPr>
        </p:nvSpPr>
        <p:spPr>
          <a:xfrm flipH="1">
            <a:off x="1161809" y="762000"/>
            <a:ext cx="990105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1077099" y="4827494"/>
            <a:ext cx="10077344"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507868" y="6288742"/>
            <a:ext cx="2486186" cy="365125"/>
          </a:xfrm>
        </p:spPr>
        <p:txBody>
          <a:bodyPr/>
          <a:lstStyle/>
          <a:p>
            <a:fld id="{03F41C87-7AD9-4845-A077-840E4A0F3F06}" type="datetimeFigureOut">
              <a:rPr lang="mr-IN" smtClean="0"/>
              <a:pPr/>
              <a:t>9/25/18</a:t>
            </a:fld>
            <a:endParaRPr lang="mr-IN"/>
          </a:p>
        </p:txBody>
      </p:sp>
      <p:sp>
        <p:nvSpPr>
          <p:cNvPr id="6" name="Footer Placeholder 5"/>
          <p:cNvSpPr>
            <a:spLocks noGrp="1"/>
          </p:cNvSpPr>
          <p:nvPr>
            <p:ph type="ftr" sz="quarter" idx="11"/>
          </p:nvPr>
        </p:nvSpPr>
        <p:spPr>
          <a:xfrm>
            <a:off x="4433263" y="6288742"/>
            <a:ext cx="6954923" cy="365125"/>
          </a:xfrm>
        </p:spPr>
        <p:txBody>
          <a:bodyPr/>
          <a:lstStyle/>
          <a:p>
            <a:endParaRPr lang="es-ES"/>
          </a:p>
        </p:txBody>
      </p:sp>
      <p:sp>
        <p:nvSpPr>
          <p:cNvPr id="7" name="Slide Number Placeholder 6"/>
          <p:cNvSpPr>
            <a:spLocks noGrp="1"/>
          </p:cNvSpPr>
          <p:nvPr>
            <p:ph type="sldNum" sz="quarter" idx="12"/>
          </p:nvPr>
        </p:nvSpPr>
        <p:spPr/>
        <p:txBody>
          <a:bodyPr/>
          <a:lstStyle/>
          <a:p>
            <a:fld id="{2A013F82-EE5E-44EE-A61D-E31C6657F26F}" type="slidenum">
              <a:rPr lang="tr-TR" smtClean="0"/>
              <a:pPr/>
              <a:t>‹Nr.›</a:t>
            </a:fld>
            <a:endParaRPr lang="tr-T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201130" y="186645"/>
            <a:ext cx="11766623" cy="6483096"/>
          </a:xfrm>
          <a:prstGeom prst="rect">
            <a:avLst/>
          </a:prstGeom>
        </p:spPr>
      </p:pic>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03F41C87-7AD9-4845-A077-840E4A0F3F06}" type="datetimeFigureOut">
              <a:rPr lang="mr-IN" smtClean="0"/>
              <a:t>9/25/18</a:t>
            </a:fld>
            <a:endParaRPr lang="mr-IN"/>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A013F82-EE5E-44EE-A61D-E31C6657F26F}" type="slidenum">
              <a:rPr lang="tr-TR" smtClean="0"/>
              <a:t>‹Nr.›</a:t>
            </a:fld>
            <a:endParaRPr lang="tr-T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201130" y="186645"/>
            <a:ext cx="11766623" cy="6483096"/>
          </a:xfrm>
          <a:prstGeom prst="rect">
            <a:avLst/>
          </a:prstGeom>
        </p:spPr>
      </p:pic>
      <p:sp>
        <p:nvSpPr>
          <p:cNvPr id="2" name="Vertical Title 1"/>
          <p:cNvSpPr>
            <a:spLocks noGrp="1"/>
          </p:cNvSpPr>
          <p:nvPr>
            <p:ph type="title" orient="vert"/>
          </p:nvPr>
        </p:nvSpPr>
        <p:spPr>
          <a:xfrm>
            <a:off x="9768984" y="779463"/>
            <a:ext cx="1810399" cy="5268912"/>
          </a:xfrm>
        </p:spPr>
        <p:txBody>
          <a:bodyPr vert="eaVert"/>
          <a:lstStyle/>
          <a:p>
            <a:r>
              <a:rPr lang="es-ES_tradnl" smtClean="0"/>
              <a:t>Clic para editar título</a:t>
            </a:r>
            <a:endParaRPr/>
          </a:p>
        </p:txBody>
      </p:sp>
      <p:sp>
        <p:nvSpPr>
          <p:cNvPr id="3" name="Vertical Text Placeholder 2"/>
          <p:cNvSpPr>
            <a:spLocks noGrp="1"/>
          </p:cNvSpPr>
          <p:nvPr>
            <p:ph type="body" orient="vert" idx="1"/>
          </p:nvPr>
        </p:nvSpPr>
        <p:spPr>
          <a:xfrm>
            <a:off x="1039013" y="779465"/>
            <a:ext cx="8225341" cy="5268911"/>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03F41C87-7AD9-4845-A077-840E4A0F3F06}" type="datetimeFigureOut">
              <a:rPr lang="mr-IN" smtClean="0"/>
              <a:t>9/25/18</a:t>
            </a:fld>
            <a:endParaRPr lang="mr-IN"/>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A013F82-EE5E-44EE-A61D-E31C6657F26F}" type="slidenum">
              <a:rPr lang="tr-TR" smtClean="0"/>
              <a:t>‹Nr.›</a:t>
            </a:fld>
            <a:endParaRPr lang="tr-T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201130" y="186645"/>
            <a:ext cx="11766623" cy="6483096"/>
          </a:xfrm>
          <a:prstGeom prst="rect">
            <a:avLst/>
          </a:prstGeom>
        </p:spPr>
      </p:pic>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03F41C87-7AD9-4845-A077-840E4A0F3F06}" type="datetimeFigureOut">
              <a:rPr lang="mr-IN" smtClean="0"/>
              <a:t>9/25/18</a:t>
            </a:fld>
            <a:endParaRPr lang="mr-IN"/>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A013F82-EE5E-44EE-A61D-E31C6657F26F}" type="slidenum">
              <a:rPr lang="tr-TR" smtClean="0"/>
              <a:t>‹Nr.›</a:t>
            </a:fld>
            <a:endParaRPr lang="tr-T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211101" y="187452"/>
            <a:ext cx="11766623" cy="6483096"/>
          </a:xfrm>
          <a:prstGeom prst="rect">
            <a:avLst/>
          </a:prstGeom>
        </p:spPr>
      </p:pic>
      <p:sp>
        <p:nvSpPr>
          <p:cNvPr id="2" name="Title 1"/>
          <p:cNvSpPr>
            <a:spLocks noGrp="1"/>
          </p:cNvSpPr>
          <p:nvPr>
            <p:ph type="title"/>
          </p:nvPr>
        </p:nvSpPr>
        <p:spPr>
          <a:xfrm>
            <a:off x="1039014" y="2591361"/>
            <a:ext cx="10108683" cy="1362075"/>
          </a:xfrm>
        </p:spPr>
        <p:txBody>
          <a:bodyPr anchor="b" anchorCtr="0">
            <a:noAutofit/>
          </a:bodyPr>
          <a:lstStyle>
            <a:lvl1pPr algn="l">
              <a:defRPr sz="4400" b="1" cap="none" baseline="0">
                <a:solidFill>
                  <a:schemeClr val="bg1"/>
                </a:solidFill>
              </a:defRPr>
            </a:lvl1pPr>
          </a:lstStyle>
          <a:p>
            <a:r>
              <a:rPr lang="es-ES_tradnl" smtClean="0"/>
              <a:t>Clic para editar título</a:t>
            </a:r>
            <a:endParaRPr/>
          </a:p>
        </p:txBody>
      </p:sp>
      <p:sp>
        <p:nvSpPr>
          <p:cNvPr id="3" name="Text Placeholder 2"/>
          <p:cNvSpPr>
            <a:spLocks noGrp="1"/>
          </p:cNvSpPr>
          <p:nvPr>
            <p:ph type="body" idx="1"/>
          </p:nvPr>
        </p:nvSpPr>
        <p:spPr>
          <a:xfrm>
            <a:off x="1039014" y="3950355"/>
            <a:ext cx="10108683"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03F41C87-7AD9-4845-A077-840E4A0F3F06}" type="datetimeFigureOut">
              <a:rPr lang="mr-IN" smtClean="0"/>
              <a:t>9/25/18</a:t>
            </a:fld>
            <a:endParaRPr lang="mr-IN"/>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A013F82-EE5E-44EE-A61D-E31C6657F26F}" type="slidenum">
              <a:rPr lang="tr-TR" smtClean="0"/>
              <a:t>‹Nr.›</a:t>
            </a:fld>
            <a:endParaRPr lang="tr-T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201130" y="186645"/>
            <a:ext cx="11766623" cy="6483096"/>
          </a:xfrm>
          <a:prstGeom prst="rect">
            <a:avLst/>
          </a:prstGeom>
        </p:spPr>
      </p:pic>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1039012" y="1828800"/>
            <a:ext cx="487553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6249760" y="1828800"/>
            <a:ext cx="487553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03F41C87-7AD9-4845-A077-840E4A0F3F06}" type="datetimeFigureOut">
              <a:rPr lang="mr-IN" smtClean="0"/>
              <a:t>9/25/18</a:t>
            </a:fld>
            <a:endParaRPr lang="mr-IN"/>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2A013F82-EE5E-44EE-A61D-E31C6657F26F}" type="slidenum">
              <a:rPr lang="tr-TR" smtClean="0"/>
              <a:t>‹Nr.›</a:t>
            </a:fld>
            <a:endParaRPr lang="tr-T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201130" y="186645"/>
            <a:ext cx="11766623" cy="6483096"/>
          </a:xfrm>
          <a:prstGeom prst="rect">
            <a:avLst/>
          </a:prstGeom>
        </p:spPr>
      </p:pic>
      <p:sp>
        <p:nvSpPr>
          <p:cNvPr id="2" name="Title 1"/>
          <p:cNvSpPr>
            <a:spLocks noGrp="1"/>
          </p:cNvSpPr>
          <p:nvPr>
            <p:ph type="title"/>
          </p:nvPr>
        </p:nvSpPr>
        <p:spPr>
          <a:xfrm>
            <a:off x="1039014" y="381000"/>
            <a:ext cx="10108683" cy="1044388"/>
          </a:xfrm>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1039013" y="1438835"/>
            <a:ext cx="487553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1039013" y="2362200"/>
            <a:ext cx="487553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Text Placeholder 4"/>
          <p:cNvSpPr>
            <a:spLocks noGrp="1"/>
          </p:cNvSpPr>
          <p:nvPr>
            <p:ph type="body" sz="quarter" idx="3"/>
          </p:nvPr>
        </p:nvSpPr>
        <p:spPr>
          <a:xfrm>
            <a:off x="6272166" y="1438835"/>
            <a:ext cx="487553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6272166" y="2362200"/>
            <a:ext cx="487553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03F41C87-7AD9-4845-A077-840E4A0F3F06}" type="datetimeFigureOut">
              <a:rPr lang="mr-IN" smtClean="0"/>
              <a:t>9/25/18</a:t>
            </a:fld>
            <a:endParaRPr lang="mr-IN"/>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2A013F82-EE5E-44EE-A61D-E31C6657F26F}" type="slidenum">
              <a:rPr lang="tr-TR" smtClean="0"/>
              <a:t>‹Nr.›</a:t>
            </a:fld>
            <a:endParaRPr lang="tr-TR"/>
          </a:p>
        </p:txBody>
      </p:sp>
      <p:cxnSp>
        <p:nvCxnSpPr>
          <p:cNvPr id="12" name="Straight Connector 11"/>
          <p:cNvCxnSpPr/>
          <p:nvPr/>
        </p:nvCxnSpPr>
        <p:spPr>
          <a:xfrm>
            <a:off x="1165109" y="2286000"/>
            <a:ext cx="4749434"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419448" y="2286000"/>
            <a:ext cx="4753642"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165109" y="2286000"/>
            <a:ext cx="4749434"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419448" y="2286000"/>
            <a:ext cx="4753642"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objetos, superior e inferior">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201130" y="186645"/>
            <a:ext cx="11766623" cy="6483096"/>
          </a:xfrm>
          <a:prstGeom prst="rect">
            <a:avLst/>
          </a:prstGeom>
        </p:spPr>
      </p:pic>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1039012" y="1828801"/>
            <a:ext cx="10110801"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03F41C87-7AD9-4845-A077-840E4A0F3F06}" type="datetimeFigureOut">
              <a:rPr lang="mr-IN" smtClean="0"/>
              <a:pPr/>
              <a:t>9/25/18</a:t>
            </a:fld>
            <a:endParaRPr lang="mr-IN"/>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2A013F82-EE5E-44EE-A61D-E31C6657F26F}" type="slidenum">
              <a:rPr lang="tr-TR" smtClean="0"/>
              <a:pPr/>
              <a:t>‹Nr.›</a:t>
            </a:fld>
            <a:endParaRPr lang="tr-TR"/>
          </a:p>
        </p:txBody>
      </p:sp>
      <p:sp>
        <p:nvSpPr>
          <p:cNvPr id="10" name="Content Placeholder 2"/>
          <p:cNvSpPr>
            <a:spLocks noGrp="1"/>
          </p:cNvSpPr>
          <p:nvPr>
            <p:ph sz="half" idx="13"/>
          </p:nvPr>
        </p:nvSpPr>
        <p:spPr>
          <a:xfrm>
            <a:off x="1039012" y="3991816"/>
            <a:ext cx="10110801"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objetos">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201130" y="186645"/>
            <a:ext cx="11766623" cy="6483096"/>
          </a:xfrm>
          <a:prstGeom prst="rect">
            <a:avLst/>
          </a:prstGeom>
        </p:spPr>
      </p:pic>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6279635" y="1828801"/>
            <a:ext cx="487553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03F41C87-7AD9-4845-A077-840E4A0F3F06}" type="datetimeFigureOut">
              <a:rPr lang="mr-IN" smtClean="0"/>
              <a:pPr/>
              <a:t>9/25/18</a:t>
            </a:fld>
            <a:endParaRPr lang="mr-IN"/>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2A013F82-EE5E-44EE-A61D-E31C6657F26F}" type="slidenum">
              <a:rPr lang="tr-TR" smtClean="0"/>
              <a:pPr/>
              <a:t>‹Nr.›</a:t>
            </a:fld>
            <a:endParaRPr lang="tr-TR"/>
          </a:p>
        </p:txBody>
      </p:sp>
      <p:sp>
        <p:nvSpPr>
          <p:cNvPr id="10" name="Content Placeholder 2"/>
          <p:cNvSpPr>
            <a:spLocks noGrp="1"/>
          </p:cNvSpPr>
          <p:nvPr>
            <p:ph sz="half" idx="13"/>
          </p:nvPr>
        </p:nvSpPr>
        <p:spPr>
          <a:xfrm>
            <a:off x="6279635" y="3991816"/>
            <a:ext cx="487553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1" name="Content Placeholder 2"/>
          <p:cNvSpPr>
            <a:spLocks noGrp="1"/>
          </p:cNvSpPr>
          <p:nvPr>
            <p:ph sz="half" idx="14"/>
          </p:nvPr>
        </p:nvSpPr>
        <p:spPr>
          <a:xfrm>
            <a:off x="1039012" y="1828800"/>
            <a:ext cx="487553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objetos">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201130" y="186645"/>
            <a:ext cx="11766623" cy="6483096"/>
          </a:xfrm>
          <a:prstGeom prst="rect">
            <a:avLst/>
          </a:prstGeom>
        </p:spPr>
      </p:pic>
      <p:sp>
        <p:nvSpPr>
          <p:cNvPr id="2" name="Title 1"/>
          <p:cNvSpPr>
            <a:spLocks noGrp="1"/>
          </p:cNvSpPr>
          <p:nvPr>
            <p:ph type="title"/>
          </p:nvPr>
        </p:nvSpPr>
        <p:spPr/>
        <p:txBody>
          <a:bodyPr/>
          <a:lstStyle/>
          <a:p>
            <a:r>
              <a:rPr lang="es-ES_tradnl" smtClean="0"/>
              <a:t>Clic para editar título</a:t>
            </a:r>
            <a:endParaRPr/>
          </a:p>
        </p:txBody>
      </p:sp>
      <p:sp>
        <p:nvSpPr>
          <p:cNvPr id="5" name="Date Placeholder 4"/>
          <p:cNvSpPr>
            <a:spLocks noGrp="1"/>
          </p:cNvSpPr>
          <p:nvPr>
            <p:ph type="dt" sz="half" idx="10"/>
          </p:nvPr>
        </p:nvSpPr>
        <p:spPr/>
        <p:txBody>
          <a:bodyPr/>
          <a:lstStyle/>
          <a:p>
            <a:fld id="{03F41C87-7AD9-4845-A077-840E4A0F3F06}" type="datetimeFigureOut">
              <a:rPr lang="mr-IN" smtClean="0"/>
              <a:pPr/>
              <a:t>9/25/18</a:t>
            </a:fld>
            <a:endParaRPr lang="mr-IN"/>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2A013F82-EE5E-44EE-A61D-E31C6657F26F}" type="slidenum">
              <a:rPr lang="tr-TR" smtClean="0"/>
              <a:pPr/>
              <a:t>‹Nr.›</a:t>
            </a:fld>
            <a:endParaRPr lang="tr-TR"/>
          </a:p>
        </p:txBody>
      </p:sp>
      <p:sp>
        <p:nvSpPr>
          <p:cNvPr id="12" name="Content Placeholder 2"/>
          <p:cNvSpPr>
            <a:spLocks noGrp="1"/>
          </p:cNvSpPr>
          <p:nvPr>
            <p:ph sz="half" idx="14"/>
          </p:nvPr>
        </p:nvSpPr>
        <p:spPr>
          <a:xfrm>
            <a:off x="1039013" y="1828801"/>
            <a:ext cx="487553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3" name="Content Placeholder 2"/>
          <p:cNvSpPr>
            <a:spLocks noGrp="1"/>
          </p:cNvSpPr>
          <p:nvPr>
            <p:ph sz="half" idx="15"/>
          </p:nvPr>
        </p:nvSpPr>
        <p:spPr>
          <a:xfrm>
            <a:off x="1039013" y="3991816"/>
            <a:ext cx="487553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4" name="Content Placeholder 2"/>
          <p:cNvSpPr>
            <a:spLocks noGrp="1"/>
          </p:cNvSpPr>
          <p:nvPr>
            <p:ph sz="half" idx="1"/>
          </p:nvPr>
        </p:nvSpPr>
        <p:spPr>
          <a:xfrm>
            <a:off x="6279635" y="1828801"/>
            <a:ext cx="487553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5" name="Content Placeholder 2"/>
          <p:cNvSpPr>
            <a:spLocks noGrp="1"/>
          </p:cNvSpPr>
          <p:nvPr>
            <p:ph sz="half" idx="13"/>
          </p:nvPr>
        </p:nvSpPr>
        <p:spPr>
          <a:xfrm>
            <a:off x="6279635" y="3991816"/>
            <a:ext cx="487553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201130" y="186645"/>
            <a:ext cx="11766623" cy="6483096"/>
          </a:xfrm>
          <a:prstGeom prst="rect">
            <a:avLst/>
          </a:prstGeom>
        </p:spPr>
      </p:pic>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03F41C87-7AD9-4845-A077-840E4A0F3F06}" type="datetimeFigureOut">
              <a:rPr lang="mr-IN" smtClean="0"/>
              <a:pPr/>
              <a:t>9/25/18</a:t>
            </a:fld>
            <a:endParaRPr lang="mr-IN"/>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2A013F82-EE5E-44EE-A61D-E31C6657F26F}" type="slidenum">
              <a:rPr lang="tr-TR" smtClean="0"/>
              <a:pPr/>
              <a:t>‹Nr.›</a:t>
            </a:fld>
            <a:endParaRPr lang="tr-TR"/>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252877" y="189708"/>
            <a:ext cx="11683073"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039014" y="381000"/>
            <a:ext cx="10108683" cy="1044388"/>
          </a:xfrm>
          <a:prstGeom prst="rect">
            <a:avLst/>
          </a:prstGeom>
        </p:spPr>
        <p:txBody>
          <a:bodyPr vert="horz" lIns="91440" tIns="45720" rIns="91440" bIns="45720" rtlCol="0" anchor="b" anchorCtr="0">
            <a:noAutofit/>
          </a:bodyPr>
          <a:lstStyle/>
          <a:p>
            <a:r>
              <a:rPr lang="es-ES_tradnl" smtClean="0"/>
              <a:t>Clic para editar título</a:t>
            </a:r>
            <a:endParaRPr/>
          </a:p>
        </p:txBody>
      </p:sp>
      <p:sp>
        <p:nvSpPr>
          <p:cNvPr id="3" name="Text Placeholder 2"/>
          <p:cNvSpPr>
            <a:spLocks noGrp="1"/>
          </p:cNvSpPr>
          <p:nvPr>
            <p:ph type="body" idx="1"/>
          </p:nvPr>
        </p:nvSpPr>
        <p:spPr>
          <a:xfrm>
            <a:off x="1039014" y="1828800"/>
            <a:ext cx="10108683" cy="4208930"/>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507868" y="6288742"/>
            <a:ext cx="2516061" cy="365125"/>
          </a:xfrm>
          <a:prstGeom prst="rect">
            <a:avLst/>
          </a:prstGeom>
        </p:spPr>
        <p:txBody>
          <a:bodyPr vert="horz" lIns="91440" tIns="45720" rIns="91440" bIns="45720" rtlCol="0" anchor="ctr"/>
          <a:lstStyle>
            <a:lvl1pPr algn="l">
              <a:defRPr sz="1200">
                <a:solidFill>
                  <a:schemeClr val="bg2"/>
                </a:solidFill>
              </a:defRPr>
            </a:lvl1pPr>
          </a:lstStyle>
          <a:p>
            <a:fld id="{03F41C87-7AD9-4845-A077-840E4A0F3F06}" type="datetimeFigureOut">
              <a:rPr lang="mr-IN" smtClean="0"/>
              <a:pPr/>
              <a:t>9/25/18</a:t>
            </a:fld>
            <a:endParaRPr lang="mr-IN"/>
          </a:p>
        </p:txBody>
      </p:sp>
      <p:sp>
        <p:nvSpPr>
          <p:cNvPr id="5" name="Footer Placeholder 4"/>
          <p:cNvSpPr>
            <a:spLocks noGrp="1"/>
          </p:cNvSpPr>
          <p:nvPr>
            <p:ph type="ftr" sz="quarter" idx="3"/>
          </p:nvPr>
        </p:nvSpPr>
        <p:spPr>
          <a:xfrm>
            <a:off x="4405006" y="6288742"/>
            <a:ext cx="6983181" cy="365125"/>
          </a:xfrm>
          <a:prstGeom prst="rect">
            <a:avLst/>
          </a:prstGeom>
        </p:spPr>
        <p:txBody>
          <a:bodyPr vert="horz" lIns="91440" tIns="45720" rIns="91440" bIns="45720" rtlCol="0" anchor="ctr"/>
          <a:lstStyle>
            <a:lvl1pPr algn="r">
              <a:defRPr sz="1200">
                <a:solidFill>
                  <a:schemeClr val="bg2"/>
                </a:solidFill>
              </a:defRPr>
            </a:lvl1pPr>
          </a:lstStyle>
          <a:p>
            <a:endParaRPr lang="es-ES"/>
          </a:p>
        </p:txBody>
      </p:sp>
      <p:sp>
        <p:nvSpPr>
          <p:cNvPr id="6" name="Slide Number Placeholder 5"/>
          <p:cNvSpPr>
            <a:spLocks noGrp="1"/>
          </p:cNvSpPr>
          <p:nvPr>
            <p:ph type="sldNum" sz="quarter" idx="4"/>
          </p:nvPr>
        </p:nvSpPr>
        <p:spPr>
          <a:xfrm>
            <a:off x="11202964" y="219636"/>
            <a:ext cx="657241" cy="365125"/>
          </a:xfrm>
          <a:prstGeom prst="rect">
            <a:avLst/>
          </a:prstGeom>
        </p:spPr>
        <p:txBody>
          <a:bodyPr vert="horz" lIns="91440" tIns="45720" rIns="91440" bIns="45720" rtlCol="0" anchor="ctr"/>
          <a:lstStyle>
            <a:lvl1pPr algn="r">
              <a:defRPr sz="1200">
                <a:solidFill>
                  <a:schemeClr val="tx2"/>
                </a:solidFill>
              </a:defRPr>
            </a:lvl1pPr>
          </a:lstStyle>
          <a:p>
            <a:fld id="{2A013F82-EE5E-44EE-A61D-E31C6657F26F}" type="slidenum">
              <a:rPr lang="tr-TR" smtClean="0"/>
              <a:pPr/>
              <a:t>‹Nr.›</a:t>
            </a:fld>
            <a:endParaRPr lang="tr-TR"/>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Lst>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DISCO:Users:Administrador:Desktop:carta%20terminacio%CC%81n%20cesar.doc!OLE_LINK1" TargetMode="External"/><Relationship Id="rId4" Type="http://schemas.openxmlformats.org/officeDocument/2006/relationships/image" Target="../media/image10.e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youtu.be/qTO2buzGqoQ"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jpg"/></Relationships>
</file>

<file path=ppt/slides/_rels/slide35.xml.rels><?xml version="1.0" encoding="UTF-8" standalone="yes"?>
<Relationships xmlns="http://schemas.openxmlformats.org/package/2006/relationships"><Relationship Id="rId3" Type="http://schemas.openxmlformats.org/officeDocument/2006/relationships/hyperlink" Target="http://www.kenwood.com" TargetMode="External"/><Relationship Id="rId4"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hyperlink" Target="http://www.askona.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file:///\\localhost\Users\g3r50n\Desktop\secme%202018-B\Macintosh%20HD:Users:g3r50n:Desktop:secme%202018-B:DISEn&#771;O_DE_ELECTRODOMESTICOS_(2010).doc!OLE_LINK2" TargetMode="External"/><Relationship Id="rId4" Type="http://schemas.openxmlformats.org/officeDocument/2006/relationships/image" Target="../media/image12.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ctrTitle"/>
          </p:nvPr>
        </p:nvSpPr>
        <p:spPr>
          <a:xfrm>
            <a:off x="914162" y="1148522"/>
            <a:ext cx="10360501" cy="985078"/>
          </a:xfrm>
        </p:spPr>
        <p:txBody>
          <a:bodyPr>
            <a:noAutofit/>
          </a:bodyPr>
          <a:lstStyle/>
          <a:p>
            <a:pPr algn="ctr"/>
            <a:r>
              <a:rPr lang="es-ES_tradnl" sz="2800" dirty="0"/>
              <a:t/>
            </a:r>
            <a:br>
              <a:rPr lang="es-ES_tradnl" sz="2800" dirty="0"/>
            </a:br>
            <a:r>
              <a:rPr lang="es-ES"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DISEÑO DE ELECTRODOMÉSTICOS</a:t>
            </a:r>
            <a:r>
              <a:rPr lang="es-ES_tradnl"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s-ES"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2" name="Subtítulo 1"/>
          <p:cNvSpPr>
            <a:spLocks noGrp="1"/>
          </p:cNvSpPr>
          <p:nvPr>
            <p:ph type="subTitle" idx="1"/>
          </p:nvPr>
        </p:nvSpPr>
        <p:spPr>
          <a:xfrm>
            <a:off x="1197868" y="2204864"/>
            <a:ext cx="9550857" cy="3898900"/>
          </a:xfrm>
        </p:spPr>
        <p:txBody>
          <a:bodyPr>
            <a:norm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l"/>
            <a:endParaRPr lang="es-MX"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pPr algn="ctr"/>
            <a:r>
              <a:rPr lang="es-E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a:t>
            </a:r>
            <a:r>
              <a:rPr lang="es-MX"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ítulo: </a:t>
            </a:r>
          </a:p>
          <a:p>
            <a:pPr algn="ctr"/>
            <a:r>
              <a:rPr lang="es-E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a:t>
            </a:r>
            <a:r>
              <a:rPr lang="es-MX"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l Diseño Escandinavo y su importancia en el desarrollo de productos”</a:t>
            </a:r>
          </a:p>
          <a:p>
            <a:pPr algn="ctr"/>
            <a:r>
              <a:rPr lang="es-E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a:t>
            </a:r>
            <a:r>
              <a:rPr lang="es-MX"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utor: MARIO GERSON URBINA PÉREZ</a:t>
            </a:r>
          </a:p>
          <a:p>
            <a:pPr algn="ctr"/>
            <a:endParaRPr lang="es-MX"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s-MX"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Diseño Industrial</a:t>
            </a:r>
          </a:p>
          <a:p>
            <a:pPr algn="ctr"/>
            <a:r>
              <a:rPr lang="es-MX"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Facultad de Arquitectura y Diseño, CU Valle de Chalco, Zumpango</a:t>
            </a:r>
          </a:p>
          <a:p>
            <a:endParaRPr lang="es-MX"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s-MX"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Septiembre 2018</a:t>
            </a:r>
            <a:endParaRPr lang="es-MX"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endParaRPr lang="es-MX"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endParaRPr lang="es-MX"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endParaRPr lang="es-MX"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endParaRPr lang="es-MX"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endParaRPr lang="es-ES_tradnl"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endParaRPr lang="es-ES"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graphicFrame>
        <p:nvGraphicFramePr>
          <p:cNvPr id="4" name="Objeto 3"/>
          <p:cNvGraphicFramePr>
            <a:graphicFrameLocks noChangeAspect="1"/>
          </p:cNvGraphicFramePr>
          <p:nvPr>
            <p:extLst>
              <p:ext uri="{D42A27DB-BD31-4B8C-83A1-F6EECF244321}">
                <p14:modId xmlns:p14="http://schemas.microsoft.com/office/powerpoint/2010/main" val="1975512412"/>
              </p:ext>
            </p:extLst>
          </p:nvPr>
        </p:nvGraphicFramePr>
        <p:xfrm>
          <a:off x="1989956" y="404664"/>
          <a:ext cx="8568952" cy="800915"/>
        </p:xfrm>
        <a:graphic>
          <a:graphicData uri="http://schemas.openxmlformats.org/presentationml/2006/ole">
            <mc:AlternateContent xmlns:mc="http://schemas.openxmlformats.org/markup-compatibility/2006">
              <mc:Choice xmlns:v="urn:schemas-microsoft-com:vml" Requires="v">
                <p:oleObj spid="_x0000_s1072" name="Documento" r:id="rId3" imgW="6794500" imgH="914400" progId="Word.Document.12">
                  <p:link updateAutomatic="1"/>
                </p:oleObj>
              </mc:Choice>
              <mc:Fallback>
                <p:oleObj name="Documento" r:id="rId3" imgW="6794500" imgH="914400" progId="Word.Document.12">
                  <p:link updateAutomatic="1"/>
                  <p:pic>
                    <p:nvPicPr>
                      <p:cNvPr id="0" name=""/>
                      <p:cNvPicPr/>
                      <p:nvPr/>
                    </p:nvPicPr>
                    <p:blipFill>
                      <a:blip r:embed="rId4"/>
                      <a:stretch>
                        <a:fillRect/>
                      </a:stretch>
                    </p:blipFill>
                    <p:spPr>
                      <a:xfrm>
                        <a:off x="1989956" y="404664"/>
                        <a:ext cx="8568952" cy="800915"/>
                      </a:xfrm>
                      <a:prstGeom prst="rect">
                        <a:avLst/>
                      </a:prstGeom>
                    </p:spPr>
                  </p:pic>
                </p:oleObj>
              </mc:Fallback>
            </mc:AlternateContent>
          </a:graphicData>
        </a:graphic>
      </p:graphicFrame>
    </p:spTree>
    <p:extLst>
      <p:ext uri="{BB962C8B-B14F-4D97-AF65-F5344CB8AC3E}">
        <p14:creationId xmlns:p14="http://schemas.microsoft.com/office/powerpoint/2010/main" val="34520075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smtClean="0">
                <a:solidFill>
                  <a:srgbClr val="000000"/>
                </a:solidFill>
              </a:rPr>
              <a:t>SECUENCIA DIDÁCTICA GENERAL DE </a:t>
            </a:r>
            <a:r>
              <a:rPr lang="es-ES" sz="2000" dirty="0">
                <a:solidFill>
                  <a:srgbClr val="000000"/>
                </a:solidFill>
              </a:rPr>
              <a:t>LA </a:t>
            </a:r>
            <a:r>
              <a:rPr lang="es-ES" sz="2000" dirty="0" smtClean="0">
                <a:solidFill>
                  <a:srgbClr val="000000"/>
                </a:solidFill>
              </a:rPr>
              <a:t>UNIDAD DE APRENDIZAJE (EN GENERAL).</a:t>
            </a:r>
            <a:endParaRPr lang="es-ES" sz="2000" dirty="0">
              <a:solidFill>
                <a:srgbClr val="000000"/>
              </a:solidFill>
            </a:endParaRPr>
          </a:p>
        </p:txBody>
      </p:sp>
      <p:sp>
        <p:nvSpPr>
          <p:cNvPr id="3" name="Marcador de contenido 2"/>
          <p:cNvSpPr>
            <a:spLocks noGrp="1"/>
          </p:cNvSpPr>
          <p:nvPr>
            <p:ph idx="1"/>
          </p:nvPr>
        </p:nvSpPr>
        <p:spPr>
          <a:xfrm>
            <a:off x="2384769" y="2374348"/>
            <a:ext cx="9353069" cy="3724700"/>
          </a:xfrm>
        </p:spPr>
        <p:txBody>
          <a:bodyPr>
            <a:normAutofit/>
          </a:bodyPr>
          <a:lstStyle/>
          <a:p>
            <a:endParaRPr lang="es-ES_tradnl" dirty="0"/>
          </a:p>
          <a:p>
            <a:pPr marL="0" indent="0">
              <a:buNone/>
            </a:pPr>
            <a:endParaRPr lang="es-ES" dirty="0"/>
          </a:p>
        </p:txBody>
      </p:sp>
      <p:pic>
        <p:nvPicPr>
          <p:cNvPr id="6" name="Imagen 5"/>
          <p:cNvPicPr>
            <a:picLocks noChangeAspect="1"/>
          </p:cNvPicPr>
          <p:nvPr/>
        </p:nvPicPr>
        <p:blipFill>
          <a:blip r:embed="rId2"/>
          <a:stretch>
            <a:fillRect/>
          </a:stretch>
        </p:blipFill>
        <p:spPr>
          <a:xfrm>
            <a:off x="1917949" y="2420888"/>
            <a:ext cx="5328591" cy="3463032"/>
          </a:xfrm>
          <a:prstGeom prst="rect">
            <a:avLst/>
          </a:prstGeom>
        </p:spPr>
      </p:pic>
      <p:sp>
        <p:nvSpPr>
          <p:cNvPr id="7" name="CuadroTexto 6"/>
          <p:cNvSpPr txBox="1"/>
          <p:nvPr/>
        </p:nvSpPr>
        <p:spPr>
          <a:xfrm>
            <a:off x="7390556" y="2492896"/>
            <a:ext cx="3091367" cy="2800767"/>
          </a:xfrm>
          <a:prstGeom prst="rect">
            <a:avLst/>
          </a:prstGeom>
          <a:noFill/>
        </p:spPr>
        <p:txBody>
          <a:bodyPr wrap="square" rtlCol="0">
            <a:spAutoFit/>
          </a:bodyPr>
          <a:lstStyle/>
          <a:p>
            <a:pPr algn="just"/>
            <a:r>
              <a:rPr lang="es-ES" sz="1100" i="1" u="sng" dirty="0" smtClean="0"/>
              <a:t>CONCEPTOS Y CLASIFICACIÓN DE ELECTRODOÉSTICOS (tema aplicado).</a:t>
            </a:r>
          </a:p>
          <a:p>
            <a:pPr algn="just"/>
            <a:endParaRPr lang="es-ES" sz="1100" dirty="0" smtClean="0"/>
          </a:p>
          <a:p>
            <a:pPr algn="just"/>
            <a:r>
              <a:rPr lang="es-ES" sz="1100" dirty="0" smtClean="0"/>
              <a:t>DETERMINACIÓN DE METODOLOGIAS DE INVESTIGACIÓN</a:t>
            </a:r>
            <a:r>
              <a:rPr lang="es-ES" sz="1100" u="sng" dirty="0" smtClean="0"/>
              <a:t>.</a:t>
            </a:r>
          </a:p>
          <a:p>
            <a:pPr algn="just"/>
            <a:endParaRPr lang="es-ES" sz="1100" dirty="0" smtClean="0"/>
          </a:p>
          <a:p>
            <a:pPr algn="just"/>
            <a:r>
              <a:rPr lang="es-ES" sz="1100" i="1" dirty="0" smtClean="0"/>
              <a:t>DISEÑO DE ELECTRODOMÉSTICO DE BAJA COMPLEJIDAD (tema seleccionado).</a:t>
            </a:r>
          </a:p>
          <a:p>
            <a:pPr algn="just"/>
            <a:endParaRPr lang="es-ES" sz="1100" dirty="0" smtClean="0"/>
          </a:p>
          <a:p>
            <a:pPr algn="just"/>
            <a:r>
              <a:rPr lang="es-ES" sz="1100" dirty="0" smtClean="0"/>
              <a:t>DISEÑO </a:t>
            </a:r>
            <a:r>
              <a:rPr lang="es-ES" sz="1100" dirty="0"/>
              <a:t>DE ELECTRODOMÉSTICO DE </a:t>
            </a:r>
            <a:r>
              <a:rPr lang="es-ES" sz="1100" dirty="0" smtClean="0"/>
              <a:t>ALTA COMPLEJIDAD</a:t>
            </a:r>
            <a:r>
              <a:rPr lang="es-ES" sz="1200" dirty="0" smtClean="0"/>
              <a:t>.</a:t>
            </a:r>
          </a:p>
          <a:p>
            <a:endParaRPr lang="es-ES" dirty="0"/>
          </a:p>
          <a:p>
            <a:endParaRPr lang="es-ES" dirty="0" smtClean="0"/>
          </a:p>
          <a:p>
            <a:endParaRPr lang="es-ES" dirty="0"/>
          </a:p>
        </p:txBody>
      </p:sp>
    </p:spTree>
    <p:extLst>
      <p:ext uri="{BB962C8B-B14F-4D97-AF65-F5344CB8AC3E}">
        <p14:creationId xmlns:p14="http://schemas.microsoft.com/office/powerpoint/2010/main" val="24120462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ítulo 1"/>
          <p:cNvSpPr>
            <a:spLocks noGrp="1"/>
          </p:cNvSpPr>
          <p:nvPr>
            <p:ph type="title"/>
          </p:nvPr>
        </p:nvSpPr>
        <p:spPr>
          <a:xfrm>
            <a:off x="1989956" y="260648"/>
            <a:ext cx="9144001" cy="907504"/>
          </a:xfrm>
        </p:spPr>
        <p:txBody>
          <a:bodyPr/>
          <a:lstStyle/>
          <a:p>
            <a:pPr algn="ctr" eaLnBrk="1" hangingPunct="1"/>
            <a:r>
              <a:rPr lang="es-ES" sz="3200" dirty="0">
                <a:solidFill>
                  <a:srgbClr val="000000"/>
                </a:solidFill>
                <a:latin typeface="News Gothic MT" charset="0"/>
              </a:rPr>
              <a:t>GUIÓN EXPLICATIVO</a:t>
            </a:r>
          </a:p>
        </p:txBody>
      </p:sp>
      <p:sp>
        <p:nvSpPr>
          <p:cNvPr id="16386" name="Marcador de contenido 2"/>
          <p:cNvSpPr>
            <a:spLocks noGrp="1"/>
          </p:cNvSpPr>
          <p:nvPr>
            <p:ph idx="1"/>
          </p:nvPr>
        </p:nvSpPr>
        <p:spPr>
          <a:xfrm>
            <a:off x="981844" y="1268760"/>
            <a:ext cx="10360501" cy="5112568"/>
          </a:xfrm>
        </p:spPr>
        <p:txBody>
          <a:bodyPr>
            <a:normAutofit lnSpcReduction="10000"/>
          </a:bodyPr>
          <a:lstStyle/>
          <a:p>
            <a:pPr eaLnBrk="1" hangingPunct="1"/>
            <a:r>
              <a:rPr lang="pt-BR" sz="1600" dirty="0">
                <a:solidFill>
                  <a:srgbClr val="000000"/>
                </a:solidFill>
                <a:latin typeface="News Gothic MT" charset="0"/>
              </a:rPr>
              <a:t>EL PRESENTE MATERIAL ESTA PENSADO PARA SER UTILIZADO POR EL DOCENTE EN LA UNIDAD </a:t>
            </a:r>
            <a:r>
              <a:rPr lang="pt-BR" sz="1600" dirty="0" err="1" smtClean="0">
                <a:solidFill>
                  <a:srgbClr val="000000"/>
                </a:solidFill>
                <a:latin typeface="News Gothic MT" charset="0"/>
              </a:rPr>
              <a:t>I</a:t>
            </a:r>
            <a:r>
              <a:rPr lang="pt-BR" sz="1600" dirty="0" smtClean="0">
                <a:solidFill>
                  <a:srgbClr val="000000"/>
                </a:solidFill>
                <a:latin typeface="News Gothic MT" charset="0"/>
              </a:rPr>
              <a:t> DE DISEÑO DE ELECTRODOMÉSTICOS, LA IMPORTANCIA DE ESTE MATERIAL RADICA QUE QUE ES UNA UNIDAD DE APRENDIZAJE DEL PLAN 04, YA EN DESPLAZAMIENTO, POR ELLO, SE PLANTEA EJEMPLIFICAR OBJETOS DISEÑADOS CON EL ESTILO ESCANDINAVO, QUE SEGÚN </a:t>
            </a:r>
            <a:r>
              <a:rPr lang="pt-BR" sz="1600" dirty="0">
                <a:solidFill>
                  <a:srgbClr val="000000"/>
                </a:solidFill>
                <a:latin typeface="News Gothic MT" charset="0"/>
              </a:rPr>
              <a:t>LOS OBJETIVOS, PROPÓSITOS </a:t>
            </a:r>
            <a:r>
              <a:rPr lang="pt-BR" sz="1600" dirty="0" err="1">
                <a:solidFill>
                  <a:srgbClr val="000000"/>
                </a:solidFill>
                <a:latin typeface="News Gothic MT" charset="0"/>
              </a:rPr>
              <a:t>Y</a:t>
            </a:r>
            <a:r>
              <a:rPr lang="pt-BR" sz="1600" dirty="0">
                <a:solidFill>
                  <a:srgbClr val="000000"/>
                </a:solidFill>
                <a:latin typeface="News Gothic MT" charset="0"/>
              </a:rPr>
              <a:t> COMPETENCIAS DE LA UNIDAD DE APRENDIZAJE FUNCIONAN PARA UN MAYOR ENTENDIMIENTO DE LA MISMA. EL GUIÓN SE DIVIDE DE LA SIGUIENTE FORMA:</a:t>
            </a:r>
          </a:p>
          <a:p>
            <a:pPr eaLnBrk="1" hangingPunct="1"/>
            <a:r>
              <a:rPr lang="pt-BR" sz="1400" dirty="0">
                <a:latin typeface="News Gothic MT" charset="0"/>
              </a:rPr>
              <a:t>PRESENTACIÓN DE LA UNIDAD DE APRENDIZAJE.</a:t>
            </a:r>
          </a:p>
          <a:p>
            <a:pPr eaLnBrk="1" hangingPunct="1"/>
            <a:r>
              <a:rPr lang="pt-BR" sz="1400" dirty="0">
                <a:latin typeface="News Gothic MT" charset="0"/>
              </a:rPr>
              <a:t>PROPÓSITO DE LA UNIDAD DE APRENDIZAJE.</a:t>
            </a:r>
          </a:p>
          <a:p>
            <a:pPr eaLnBrk="1" hangingPunct="1"/>
            <a:r>
              <a:rPr lang="pt-BR" sz="1400" dirty="0">
                <a:latin typeface="News Gothic MT" charset="0"/>
              </a:rPr>
              <a:t>ESTRUCTURA DE LA UA.</a:t>
            </a:r>
          </a:p>
          <a:p>
            <a:pPr eaLnBrk="1" hangingPunct="1"/>
            <a:r>
              <a:rPr lang="pt-BR" sz="1400" dirty="0">
                <a:latin typeface="News Gothic MT" charset="0"/>
              </a:rPr>
              <a:t>SECUENCIA DIDÁCTICA.</a:t>
            </a:r>
          </a:p>
          <a:p>
            <a:pPr eaLnBrk="1" hangingPunct="1"/>
            <a:r>
              <a:rPr lang="pt-BR" sz="1400" dirty="0" smtClean="0">
                <a:latin typeface="News Gothic MT" charset="0"/>
              </a:rPr>
              <a:t>INTRODUCCIÓN A LOS ELECTRODOMÉSTICOS ESCANDINAVOS .</a:t>
            </a:r>
          </a:p>
          <a:p>
            <a:pPr eaLnBrk="1" hangingPunct="1"/>
            <a:r>
              <a:rPr lang="pt-BR" sz="1400" dirty="0" smtClean="0">
                <a:latin typeface="News Gothic MT" charset="0"/>
              </a:rPr>
              <a:t>PRESENTACIÓN </a:t>
            </a:r>
            <a:r>
              <a:rPr lang="pt-BR" sz="1400" dirty="0" err="1" smtClean="0">
                <a:latin typeface="News Gothic MT" charset="0"/>
              </a:rPr>
              <a:t>Y</a:t>
            </a:r>
            <a:r>
              <a:rPr lang="pt-BR" sz="1400" dirty="0" smtClean="0">
                <a:latin typeface="News Gothic MT" charset="0"/>
              </a:rPr>
              <a:t> ANÁLISIS DE PROPUESTAS</a:t>
            </a:r>
          </a:p>
          <a:p>
            <a:pPr eaLnBrk="1" hangingPunct="1"/>
            <a:r>
              <a:rPr lang="pt-BR" sz="1400" dirty="0" smtClean="0">
                <a:latin typeface="News Gothic MT" charset="0"/>
              </a:rPr>
              <a:t>CONCLUSIONES.</a:t>
            </a:r>
          </a:p>
          <a:p>
            <a:pPr eaLnBrk="1" hangingPunct="1"/>
            <a:r>
              <a:rPr lang="pt-BR" sz="1400" dirty="0" smtClean="0">
                <a:latin typeface="News Gothic MT" charset="0"/>
              </a:rPr>
              <a:t>REFERENCIAS.</a:t>
            </a:r>
          </a:p>
          <a:p>
            <a:pPr eaLnBrk="1" hangingPunct="1"/>
            <a:endParaRPr lang="pt-BR" sz="1400" dirty="0" smtClean="0">
              <a:latin typeface="News Gothic MT" charset="0"/>
            </a:endParaRPr>
          </a:p>
          <a:p>
            <a:pPr eaLnBrk="1" hangingPunct="1"/>
            <a:endParaRPr lang="pt-BR" sz="1400" dirty="0">
              <a:latin typeface="News Gothic MT" charset="0"/>
            </a:endParaRPr>
          </a:p>
          <a:p>
            <a:pPr eaLnBrk="1" hangingPunct="1"/>
            <a:endParaRPr lang="es-ES" dirty="0">
              <a:latin typeface="News Gothic MT" charset="0"/>
            </a:endParaRPr>
          </a:p>
        </p:txBody>
      </p:sp>
    </p:spTree>
    <p:extLst>
      <p:ext uri="{BB962C8B-B14F-4D97-AF65-F5344CB8AC3E}">
        <p14:creationId xmlns:p14="http://schemas.microsoft.com/office/powerpoint/2010/main" val="30073180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CONTEXTO</a:t>
            </a:r>
            <a:endParaRPr lang="es-ES"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Marcador de contenido 3"/>
          <p:cNvSpPr>
            <a:spLocks noGrp="1"/>
          </p:cNvSpPr>
          <p:nvPr>
            <p:ph idx="1"/>
          </p:nvPr>
        </p:nvSpPr>
        <p:spPr>
          <a:xfrm>
            <a:off x="477788" y="2996584"/>
            <a:ext cx="9920264" cy="3861416"/>
          </a:xfrm>
        </p:spPr>
        <p:txBody>
          <a:bodyPr>
            <a:normAutofit/>
          </a:bodyPr>
          <a:lstStyle/>
          <a:p>
            <a:pPr marL="0" indent="0">
              <a:buNone/>
            </a:pPr>
            <a:r>
              <a:rPr lang="es-ES_tradnl" sz="2000" dirty="0"/>
              <a:t>S</a:t>
            </a:r>
            <a:r>
              <a:rPr lang="es-ES_tradnl" sz="2000" dirty="0" smtClean="0"/>
              <a:t>e </a:t>
            </a:r>
            <a:r>
              <a:rPr lang="es-ES_tradnl" sz="2000" dirty="0"/>
              <a:t>plantea que el alumno </a:t>
            </a:r>
            <a:r>
              <a:rPr lang="es-ES_tradnl" sz="2000" dirty="0" smtClean="0"/>
              <a:t>conozca y utilice el contexto de los </a:t>
            </a:r>
            <a:r>
              <a:rPr lang="es-ES_tradnl" sz="2000" dirty="0" err="1" smtClean="0"/>
              <a:t>electromésticos</a:t>
            </a:r>
            <a:r>
              <a:rPr lang="es-ES_tradnl" sz="2000" dirty="0" smtClean="0"/>
              <a:t> escandinavos para generar propuestas de rediseño </a:t>
            </a:r>
            <a:r>
              <a:rPr lang="es-ES_tradnl" sz="2000" dirty="0"/>
              <a:t>de </a:t>
            </a:r>
            <a:r>
              <a:rPr lang="es-ES_tradnl" sz="2000" dirty="0" smtClean="0"/>
              <a:t>productos con </a:t>
            </a:r>
            <a:r>
              <a:rPr lang="es-ES_tradnl" sz="2000" dirty="0"/>
              <a:t>énfasis en los siguientes rubros</a:t>
            </a:r>
            <a:r>
              <a:rPr lang="es-ES_tradnl" sz="2000" dirty="0" smtClean="0"/>
              <a:t>:</a:t>
            </a:r>
          </a:p>
          <a:p>
            <a:pPr marL="0" indent="0" algn="just">
              <a:buNone/>
            </a:pPr>
            <a:r>
              <a:rPr lang="es-ES_tradnl" sz="2000" dirty="0"/>
              <a:t>1. Selección de </a:t>
            </a:r>
            <a:r>
              <a:rPr lang="es-ES_tradnl" sz="2000" dirty="0" smtClean="0"/>
              <a:t>estilos, aplicaciones y materiales </a:t>
            </a:r>
          </a:p>
          <a:p>
            <a:pPr marL="0" indent="0" algn="just">
              <a:buNone/>
            </a:pPr>
            <a:r>
              <a:rPr lang="es-ES_tradnl" sz="2000" dirty="0" smtClean="0"/>
              <a:t>2</a:t>
            </a:r>
            <a:r>
              <a:rPr lang="es-ES_tradnl" sz="2000" dirty="0"/>
              <a:t>. Maximizando </a:t>
            </a:r>
            <a:r>
              <a:rPr lang="es-ES_tradnl" sz="2000" dirty="0" smtClean="0"/>
              <a:t>el respeto al medio ambiente, por medio de la eficiencia energética, de agua y minimizando </a:t>
            </a:r>
            <a:r>
              <a:rPr lang="es-ES_tradnl" sz="2000" dirty="0"/>
              <a:t>los desechos.</a:t>
            </a:r>
            <a:endParaRPr lang="es-ES_tradnl" sz="1400" dirty="0"/>
          </a:p>
          <a:p>
            <a:pPr marL="0" indent="0">
              <a:buNone/>
            </a:pPr>
            <a:endParaRPr lang="es-ES_tradnl" sz="2000" dirty="0">
              <a:solidFill>
                <a:srgbClr val="000000"/>
              </a:solidFill>
            </a:endParaRPr>
          </a:p>
          <a:p>
            <a:pPr marL="0" indent="0">
              <a:buNone/>
            </a:pPr>
            <a:endParaRPr lang="es-ES_tradnl" dirty="0"/>
          </a:p>
        </p:txBody>
      </p:sp>
      <p:pic>
        <p:nvPicPr>
          <p:cNvPr id="5" name="Marcador de contenido 3" descr="th-3.jpeg"/>
          <p:cNvPicPr>
            <a:picLocks noChangeAspect="1"/>
          </p:cNvPicPr>
          <p:nvPr/>
        </p:nvPicPr>
        <p:blipFill>
          <a:blip r:embed="rId2">
            <a:extLst>
              <a:ext uri="{28A0092B-C50C-407E-A947-70E740481C1C}">
                <a14:useLocalDpi xmlns:a14="http://schemas.microsoft.com/office/drawing/2010/main" val="0"/>
              </a:ext>
            </a:extLst>
          </a:blip>
          <a:srcRect l="-59276" r="-59276"/>
          <a:stretch>
            <a:fillRect/>
          </a:stretch>
        </p:blipFill>
        <p:spPr>
          <a:xfrm>
            <a:off x="4294212" y="404664"/>
            <a:ext cx="4892785" cy="2403376"/>
          </a:xfrm>
          <a:prstGeom prst="rect">
            <a:avLst/>
          </a:prstGeom>
        </p:spPr>
      </p:pic>
    </p:spTree>
    <p:extLst>
      <p:ext uri="{BB962C8B-B14F-4D97-AF65-F5344CB8AC3E}">
        <p14:creationId xmlns:p14="http://schemas.microsoft.com/office/powerpoint/2010/main" val="4029000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INTRODUCCIÓN</a:t>
            </a:r>
            <a:endParaRPr lang="es-MX" dirty="0"/>
          </a:p>
        </p:txBody>
      </p:sp>
      <p:sp>
        <p:nvSpPr>
          <p:cNvPr id="3" name="Marcador de contenido 2"/>
          <p:cNvSpPr>
            <a:spLocks noGrp="1"/>
          </p:cNvSpPr>
          <p:nvPr>
            <p:ph idx="1"/>
          </p:nvPr>
        </p:nvSpPr>
        <p:spPr/>
        <p:txBody>
          <a:bodyPr/>
          <a:lstStyle/>
          <a:p>
            <a:r>
              <a:rPr lang="es-MX" dirty="0" smtClean="0"/>
              <a:t>MUCHOS ELECTRODOMESTICOS TIENEN ORIGENES EN LA LLAMADA REGIÓN ESCANDINAVA (NORTE DE EUROPA), SUECIA, NORUEGA, DINAMARCA Y FINLANDIA SON PAISES QUE TRADICIONALMENTE Y POR EXCELENCIA SE MANTIENEN A LA VANGUARDIA EN DISEÑO INDUSTRIAL.</a:t>
            </a:r>
          </a:p>
          <a:p>
            <a:pPr lvl="1"/>
            <a:endParaRPr lang="es-MX" dirty="0"/>
          </a:p>
        </p:txBody>
      </p:sp>
      <p:pic>
        <p:nvPicPr>
          <p:cNvPr id="4" name="Imagen 3"/>
          <p:cNvPicPr>
            <a:picLocks noChangeAspect="1"/>
          </p:cNvPicPr>
          <p:nvPr/>
        </p:nvPicPr>
        <p:blipFill>
          <a:blip r:embed="rId2"/>
          <a:stretch>
            <a:fillRect/>
          </a:stretch>
        </p:blipFill>
        <p:spPr>
          <a:xfrm>
            <a:off x="4870276" y="3861048"/>
            <a:ext cx="2986732" cy="1987739"/>
          </a:xfrm>
          <a:prstGeom prst="rect">
            <a:avLst/>
          </a:prstGeom>
        </p:spPr>
      </p:pic>
    </p:spTree>
    <p:extLst>
      <p:ext uri="{BB962C8B-B14F-4D97-AF65-F5344CB8AC3E}">
        <p14:creationId xmlns:p14="http://schemas.microsoft.com/office/powerpoint/2010/main" val="2078212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89956" y="980728"/>
            <a:ext cx="9144001" cy="4419600"/>
          </a:xfrm>
        </p:spPr>
        <p:txBody>
          <a:bodyPr>
            <a:normAutofit/>
          </a:bodyPr>
          <a:lstStyle/>
          <a:p>
            <a:pPr algn="just"/>
            <a:r>
              <a:rPr lang="es-MX" dirty="0" smtClean="0"/>
              <a:t>A NIVEL MUNDIAL, EL CAMPO DE LOS ELECTRODOMESTICOS ES UNO DE LOS MAS CONCURRIDOS Y DE LOS QUE MÁS INGRESOS ECONOMICOS GENERA.</a:t>
            </a:r>
          </a:p>
          <a:p>
            <a:pPr algn="just"/>
            <a:r>
              <a:rPr lang="es-MX" dirty="0" smtClean="0"/>
              <a:t> EN NUESTRO CONTINENTE LAS MARCAS MÁS CONOCIDAS SON: BRAUN, GENERAL ELECTRIC, KENWOOD, BOSCH; RECIENTEMENTE MARCAS ESPAÑOLAS COMO UFESA Y TAURUS SE HAN IDO INTRODUCIENDO AL MERCADO NACIONAL.</a:t>
            </a:r>
          </a:p>
          <a:p>
            <a:pPr algn="just"/>
            <a:endParaRPr lang="es-MX" dirty="0" smtClean="0"/>
          </a:p>
        </p:txBody>
      </p:sp>
      <p:pic>
        <p:nvPicPr>
          <p:cNvPr id="5" name="Picture 2" descr="Bosch MSM67PE - Batidora de ma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0276" y="3861048"/>
            <a:ext cx="2880320" cy="2052994"/>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4798268" y="6093296"/>
            <a:ext cx="2982382" cy="369332"/>
          </a:xfrm>
          <a:prstGeom prst="rect">
            <a:avLst/>
          </a:prstGeom>
        </p:spPr>
        <p:txBody>
          <a:bodyPr wrap="none">
            <a:spAutoFit/>
          </a:bodyPr>
          <a:lstStyle/>
          <a:p>
            <a:r>
              <a:rPr lang="es-MX" dirty="0"/>
              <a:t>Batidora Bosch MSM67PE</a:t>
            </a:r>
            <a:endParaRPr lang="es-ES" dirty="0"/>
          </a:p>
        </p:txBody>
      </p:sp>
    </p:spTree>
    <p:extLst>
      <p:ext uri="{BB962C8B-B14F-4D97-AF65-F5344CB8AC3E}">
        <p14:creationId xmlns:p14="http://schemas.microsoft.com/office/powerpoint/2010/main" val="4283403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descr="IMG_4265.jpg"/>
          <p:cNvPicPr>
            <a:picLocks noGrp="1" noChangeAspect="1"/>
          </p:cNvPicPr>
          <p:nvPr>
            <p:ph idx="1"/>
          </p:nvPr>
        </p:nvPicPr>
        <p:blipFill>
          <a:blip r:embed="rId2" cstate="print">
            <a:extLst>
              <a:ext uri="{28A0092B-C50C-407E-A947-70E740481C1C}">
                <a14:useLocalDpi xmlns:a14="http://schemas.microsoft.com/office/drawing/2010/main" val="0"/>
              </a:ext>
            </a:extLst>
          </a:blip>
          <a:srcRect l="-110097" r="-110097"/>
          <a:stretch>
            <a:fillRect/>
          </a:stretch>
        </p:blipFill>
        <p:spPr>
          <a:xfrm>
            <a:off x="2061964" y="2636912"/>
            <a:ext cx="8295758" cy="3454086"/>
          </a:xfrm>
        </p:spPr>
      </p:pic>
      <p:sp>
        <p:nvSpPr>
          <p:cNvPr id="5" name="Marcador de contenido 2"/>
          <p:cNvSpPr txBox="1">
            <a:spLocks/>
          </p:cNvSpPr>
          <p:nvPr/>
        </p:nvSpPr>
        <p:spPr>
          <a:xfrm>
            <a:off x="1917948" y="764704"/>
            <a:ext cx="9144001" cy="2691408"/>
          </a:xfrm>
          <a:prstGeom prst="rect">
            <a:avLst/>
          </a:prstGeom>
        </p:spPr>
        <p:txBody>
          <a:bodyPr vert="horz" lIns="91440" tIns="45720" rIns="91440" bIns="45720" rtlCol="0">
            <a:normAutofit/>
          </a:bodyPr>
          <a:lstStyle>
            <a:lvl1pPr marL="223838" indent="-223838" algn="l" defTabSz="914400" rtl="0" eaLnBrk="1" latinLnBrk="0" hangingPunct="1">
              <a:lnSpc>
                <a:spcPct val="90000"/>
              </a:lnSpc>
              <a:spcBef>
                <a:spcPts val="1800"/>
              </a:spcBef>
              <a:buSzPct val="80000"/>
              <a:buFont typeface="Arial"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SzPct val="80000"/>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SzPct val="80000"/>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9pPr>
          </a:lstStyle>
          <a:p>
            <a:pPr algn="just"/>
            <a:r>
              <a:rPr lang="es-MX" dirty="0" smtClean="0">
                <a:solidFill>
                  <a:schemeClr val="bg1"/>
                </a:solidFill>
              </a:rPr>
              <a:t>ES IMPORTANTE SEÑALAR QUE A NIVEL MUNDIAL, EL CAMPO DE LOS ELECTRODOMESTICOS ESTA MUY SOBRESATURADO, LO QUE ORIGINA CREAR NUEVOS PRODUCTOS COMPETITIVOS EN TODOS LOS SENTIDOS (PRECIO, FUNCIONALIDAD, ESTÉTICA, DESARROLLO, ETC).</a:t>
            </a:r>
          </a:p>
        </p:txBody>
      </p:sp>
      <p:sp>
        <p:nvSpPr>
          <p:cNvPr id="6" name="Rectángulo 5"/>
          <p:cNvSpPr/>
          <p:nvPr/>
        </p:nvSpPr>
        <p:spPr>
          <a:xfrm>
            <a:off x="4726260" y="6165304"/>
            <a:ext cx="2890535" cy="369332"/>
          </a:xfrm>
          <a:prstGeom prst="rect">
            <a:avLst/>
          </a:prstGeom>
        </p:spPr>
        <p:txBody>
          <a:bodyPr wrap="none">
            <a:spAutoFit/>
          </a:bodyPr>
          <a:lstStyle/>
          <a:p>
            <a:r>
              <a:rPr lang="es-MX" dirty="0"/>
              <a:t>Batidora </a:t>
            </a:r>
            <a:r>
              <a:rPr lang="es-MX" dirty="0" smtClean="0"/>
              <a:t>Kenwood KMIX</a:t>
            </a:r>
            <a:endParaRPr lang="es-ES" dirty="0"/>
          </a:p>
        </p:txBody>
      </p:sp>
    </p:spTree>
    <p:extLst>
      <p:ext uri="{BB962C8B-B14F-4D97-AF65-F5344CB8AC3E}">
        <p14:creationId xmlns:p14="http://schemas.microsoft.com/office/powerpoint/2010/main" val="4012279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73932" y="1124744"/>
            <a:ext cx="9144001" cy="1219200"/>
          </a:xfrm>
        </p:spPr>
        <p:txBody>
          <a:bodyPr>
            <a:noAutofit/>
          </a:bodyPr>
          <a:lstStyle/>
          <a:p>
            <a:r>
              <a:rPr lang="es-ES" sz="2000" dirty="0" smtClean="0"/>
              <a:t>COMO CASO IMPORTANTE A COMENTAR ESTA EL DE LA EMPRESA KENWOOD, QUIENES CON SU BATIDORA  “KMIX” REDEFINIERON EL VALOR DEL PRODUCTO, TENIENDO EN CUENTA Y CONSERVANDO EL ESPIRITU DE LA MARCA. LOGRANDO TRANSMITIR CUALIDADES DE TIPO INTANGIBLE HACIA SUS CLIENTES.</a:t>
            </a:r>
            <a:endParaRPr lang="es-ES" sz="2000" dirty="0"/>
          </a:p>
        </p:txBody>
      </p:sp>
      <p:pic>
        <p:nvPicPr>
          <p:cNvPr id="5" name="Imagen 4" descr="IMG_4267.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3790156" y="2537518"/>
            <a:ext cx="5112568" cy="3834426"/>
          </a:xfrm>
          <a:prstGeom prst="rect">
            <a:avLst/>
          </a:prstGeom>
        </p:spPr>
      </p:pic>
    </p:spTree>
    <p:extLst>
      <p:ext uri="{BB962C8B-B14F-4D97-AF65-F5344CB8AC3E}">
        <p14:creationId xmlns:p14="http://schemas.microsoft.com/office/powerpoint/2010/main" val="1473320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1917948" y="1844824"/>
            <a:ext cx="9144001" cy="1219200"/>
          </a:xfrm>
        </p:spPr>
        <p:txBody>
          <a:bodyPr>
            <a:noAutofit/>
          </a:bodyPr>
          <a:lstStyle/>
          <a:p>
            <a:r>
              <a:rPr lang="es-ES" sz="2000" dirty="0" smtClean="0"/>
              <a:t>KENWOOD EN ESTE DISEÑO EXITOSO DE BATIDORA SE BASÓ EN EL DENOMINADO “LUJO NUEVO”, QUE SE REFLEJA EN CUALIDADES INTANGIBLES, COMO LA MAGIA Y EXPERIENCIA DE LA MARCA, LOGRANDO UNA EXPERIENCIA </a:t>
            </a:r>
            <a:r>
              <a:rPr lang="es-ES" sz="2000" dirty="0" smtClean="0"/>
              <a:t>Ú</a:t>
            </a:r>
            <a:r>
              <a:rPr lang="es-ES" sz="2000" dirty="0" smtClean="0"/>
              <a:t>NICA </a:t>
            </a:r>
            <a:r>
              <a:rPr lang="es-ES" sz="2000" dirty="0" smtClean="0"/>
              <a:t>EN SU DISEÑO.</a:t>
            </a:r>
            <a:endParaRPr lang="es-ES" sz="2000" dirty="0"/>
          </a:p>
        </p:txBody>
      </p:sp>
      <p:pic>
        <p:nvPicPr>
          <p:cNvPr id="4" name="Marcador de contenido 3" descr="IMG_4266.jpg"/>
          <p:cNvPicPr>
            <a:picLocks noGrp="1" noChangeAspect="1"/>
          </p:cNvPicPr>
          <p:nvPr>
            <p:ph idx="1"/>
          </p:nvPr>
        </p:nvPicPr>
        <p:blipFill>
          <a:blip r:embed="rId2" cstate="print">
            <a:extLst>
              <a:ext uri="{28A0092B-C50C-407E-A947-70E740481C1C}">
                <a14:useLocalDpi xmlns:a14="http://schemas.microsoft.com/office/drawing/2010/main" val="0"/>
              </a:ext>
            </a:extLst>
          </a:blip>
          <a:srcRect l="-40078" r="-40078"/>
          <a:stretch>
            <a:fillRect/>
          </a:stretch>
        </p:blipFill>
        <p:spPr>
          <a:xfrm rot="10800000">
            <a:off x="2854052" y="2924944"/>
            <a:ext cx="6855598" cy="2854450"/>
          </a:xfrm>
        </p:spPr>
      </p:pic>
    </p:spTree>
    <p:extLst>
      <p:ext uri="{BB962C8B-B14F-4D97-AF65-F5344CB8AC3E}">
        <p14:creationId xmlns:p14="http://schemas.microsoft.com/office/powerpoint/2010/main" val="2152043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45940" y="980728"/>
            <a:ext cx="9144001" cy="4419600"/>
          </a:xfrm>
        </p:spPr>
        <p:txBody>
          <a:bodyPr>
            <a:normAutofit/>
          </a:bodyPr>
          <a:lstStyle/>
          <a:p>
            <a:r>
              <a:rPr lang="es-ES" dirty="0" smtClean="0">
                <a:solidFill>
                  <a:srgbClr val="000000"/>
                </a:solidFill>
              </a:rPr>
              <a:t>CABE MENCIONAR QUE EL DISEÑO ESCANDINAVO Y SUS DIFERENTES MARCAS TALES COMO: ASKO, LUXSA Y DELIKATISSEN ENTRE OTRAS, AL IGUAL QUE KENWOOD SE MANTIENEN A LA VANGUARDIA EN EL CAMPO DEL DISEÑO DE ELECTRODOMESTICOS, DEBIDO A TODOS ESTAS CUALIDADES QUE LAS HACEN EMPRESAS TOTALMENTE INNOVADORAS. </a:t>
            </a:r>
          </a:p>
          <a:p>
            <a:r>
              <a:rPr lang="es-ES" dirty="0" smtClean="0">
                <a:solidFill>
                  <a:srgbClr val="000000"/>
                </a:solidFill>
              </a:rPr>
              <a:t>A CONTINUACIÓN </a:t>
            </a:r>
            <a:r>
              <a:rPr lang="es-ES" dirty="0" smtClean="0">
                <a:solidFill>
                  <a:srgbClr val="000000"/>
                </a:solidFill>
              </a:rPr>
              <a:t>PARA EJEMPLIFICAR EL TEMA </a:t>
            </a:r>
            <a:r>
              <a:rPr lang="es-ES" dirty="0" smtClean="0">
                <a:solidFill>
                  <a:srgbClr val="000000"/>
                </a:solidFill>
              </a:rPr>
              <a:t>SE </a:t>
            </a:r>
            <a:r>
              <a:rPr lang="es-ES" dirty="0" smtClean="0">
                <a:solidFill>
                  <a:srgbClr val="000000"/>
                </a:solidFill>
              </a:rPr>
              <a:t>ANALIZARÁ EL CASO DE LA EMPRESA </a:t>
            </a:r>
            <a:r>
              <a:rPr lang="es-ES" dirty="0" smtClean="0">
                <a:solidFill>
                  <a:srgbClr val="000000"/>
                </a:solidFill>
              </a:rPr>
              <a:t>ASKO.</a:t>
            </a:r>
            <a:endParaRPr lang="es-ES" dirty="0">
              <a:solidFill>
                <a:srgbClr val="000000"/>
              </a:solidFill>
            </a:endParaRPr>
          </a:p>
        </p:txBody>
      </p:sp>
    </p:spTree>
    <p:extLst>
      <p:ext uri="{BB962C8B-B14F-4D97-AF65-F5344CB8AC3E}">
        <p14:creationId xmlns:p14="http://schemas.microsoft.com/office/powerpoint/2010/main" val="3138272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9956" y="980728"/>
            <a:ext cx="9144001" cy="1219200"/>
          </a:xfrm>
        </p:spPr>
        <p:txBody>
          <a:bodyPr>
            <a:normAutofit fontScale="90000"/>
          </a:bodyPr>
          <a:lstStyle/>
          <a:p>
            <a:r>
              <a:rPr lang="es-ES" sz="2400" dirty="0" smtClean="0">
                <a:solidFill>
                  <a:schemeClr val="tx1"/>
                </a:solidFill>
              </a:rPr>
              <a:t>Como se comento anteriormente, p</a:t>
            </a:r>
            <a:r>
              <a:rPr lang="es-ES" sz="2400" dirty="0" smtClean="0">
                <a:solidFill>
                  <a:schemeClr val="tx1"/>
                </a:solidFill>
              </a:rPr>
              <a:t>ara el an</a:t>
            </a:r>
            <a:r>
              <a:rPr lang="es-ES" sz="2400" dirty="0" smtClean="0">
                <a:solidFill>
                  <a:schemeClr val="tx1"/>
                </a:solidFill>
              </a:rPr>
              <a:t>álisis de este material, se utilizará el caso de estudio de la empresa ASKO, empresa de Vanguardia en lo referente al Diseño Escandinavo (por lo tanto todas las </a:t>
            </a:r>
            <a:r>
              <a:rPr lang="es-ES" sz="2400" dirty="0" err="1" smtClean="0">
                <a:solidFill>
                  <a:schemeClr val="tx1"/>
                </a:solidFill>
              </a:rPr>
              <a:t>im</a:t>
            </a:r>
            <a:r>
              <a:rPr lang="cs-CZ" sz="2400" dirty="0" smtClean="0">
                <a:solidFill>
                  <a:schemeClr val="tx1"/>
                </a:solidFill>
              </a:rPr>
              <a:t>á</a:t>
            </a:r>
            <a:r>
              <a:rPr lang="es-ES" sz="2400" dirty="0" smtClean="0">
                <a:solidFill>
                  <a:schemeClr val="tx1"/>
                </a:solidFill>
              </a:rPr>
              <a:t>genes fueron tomadas y citadas de su sitio oficial: </a:t>
            </a:r>
            <a:r>
              <a:rPr lang="pl-PL" sz="2400" dirty="0">
                <a:solidFill>
                  <a:schemeClr val="tx1"/>
                </a:solidFill>
              </a:rPr>
              <a:t>http://</a:t>
            </a:r>
            <a:r>
              <a:rPr lang="pl-PL" sz="2400" dirty="0" err="1">
                <a:solidFill>
                  <a:schemeClr val="tx1"/>
                </a:solidFill>
              </a:rPr>
              <a:t>www.askona.com</a:t>
            </a:r>
            <a:r>
              <a:rPr lang="es-ES" sz="2400" dirty="0" smtClean="0">
                <a:solidFill>
                  <a:schemeClr val="tx1"/>
                </a:solidFill>
              </a:rPr>
              <a:t>.</a:t>
            </a:r>
            <a:endParaRPr lang="es-ES" sz="2400" dirty="0">
              <a:solidFill>
                <a:schemeClr val="tx1"/>
              </a:solidFill>
            </a:endParaRPr>
          </a:p>
        </p:txBody>
      </p:sp>
      <p:pic>
        <p:nvPicPr>
          <p:cNvPr id="4" name="Marcador de contenido 3"/>
          <p:cNvPicPr>
            <a:picLocks noGrp="1" noChangeAspect="1"/>
          </p:cNvPicPr>
          <p:nvPr>
            <p:ph idx="1"/>
          </p:nvPr>
        </p:nvPicPr>
        <p:blipFill>
          <a:blip r:embed="rId2"/>
          <a:srcRect l="-72402" r="-72402"/>
          <a:stretch>
            <a:fillRect/>
          </a:stretch>
        </p:blipFill>
        <p:spPr>
          <a:xfrm>
            <a:off x="1917948" y="2276872"/>
            <a:ext cx="10108683" cy="4208930"/>
          </a:xfrm>
        </p:spPr>
      </p:pic>
    </p:spTree>
    <p:extLst>
      <p:ext uri="{BB962C8B-B14F-4D97-AF65-F5344CB8AC3E}">
        <p14:creationId xmlns:p14="http://schemas.microsoft.com/office/powerpoint/2010/main" val="4001169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10000">
              <a:srgbClr val="06171C"/>
            </a:gs>
            <a:gs pos="100000">
              <a:srgbClr val="134251"/>
            </a:gs>
            <a:gs pos="65000">
              <a:srgbClr val="134251"/>
            </a:gs>
          </a:gsLst>
          <a:lin ang="13500000" scaled="0"/>
        </a:gradFill>
        <a:effectLst/>
      </p:bgPr>
    </p:bg>
    <p:spTree>
      <p:nvGrpSpPr>
        <p:cNvPr id="1" name=""/>
        <p:cNvGrpSpPr/>
        <p:nvPr/>
      </p:nvGrpSpPr>
      <p:grpSpPr>
        <a:xfrm>
          <a:off x="0" y="0"/>
          <a:ext cx="0" cy="0"/>
          <a:chOff x="0" y="0"/>
          <a:chExt cx="0" cy="0"/>
        </a:xfrm>
      </p:grpSpPr>
      <p:sp>
        <p:nvSpPr>
          <p:cNvPr id="3" name="Título 2"/>
          <p:cNvSpPr>
            <a:spLocks noGrp="1"/>
          </p:cNvSpPr>
          <p:nvPr>
            <p:ph type="ctrTitle"/>
          </p:nvPr>
        </p:nvSpPr>
        <p:spPr/>
        <p:txBody>
          <a:bodyPr>
            <a:normAutofit fontScale="90000"/>
          </a:bodyPr>
          <a:lstStyle/>
          <a:p>
            <a:r>
              <a:rPr lang="es-ES"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El </a:t>
            </a:r>
            <a:r>
              <a:rPr lang="es-ES"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Diseño </a:t>
            </a:r>
            <a:r>
              <a:rPr lang="es-ES"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Escandinavo y su importancia en el desarrollo de productos</a:t>
            </a:r>
            <a:endParaRPr lang="es-ES"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Subtítulo 3"/>
          <p:cNvSpPr>
            <a:spLocks noGrp="1"/>
          </p:cNvSpPr>
          <p:nvPr>
            <p:ph type="subTitle" idx="1"/>
          </p:nvPr>
        </p:nvSpPr>
        <p:spPr/>
        <p:txBody>
          <a:bodyPr>
            <a:normAutofit/>
          </a:bodyPr>
          <a:lstStyle/>
          <a:p>
            <a:r>
              <a:rPr lang="es-ES" dirty="0" smtClean="0"/>
              <a:t>Diseño Industrial</a:t>
            </a:r>
          </a:p>
          <a:p>
            <a:r>
              <a:rPr lang="es-ES" dirty="0" smtClean="0"/>
              <a:t>Diseño de Electrodomésticos</a:t>
            </a:r>
            <a:endParaRPr lang="es-ES" dirty="0"/>
          </a:p>
        </p:txBody>
      </p:sp>
      <p:pic>
        <p:nvPicPr>
          <p:cNvPr id="5" name="Imagen 4" descr="th-2.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772" y="1628800"/>
            <a:ext cx="2270139" cy="3565663"/>
          </a:xfrm>
          <a:prstGeom prst="rect">
            <a:avLst/>
          </a:prstGeom>
        </p:spPr>
      </p:pic>
    </p:spTree>
    <p:extLst>
      <p:ext uri="{BB962C8B-B14F-4D97-AF65-F5344CB8AC3E}">
        <p14:creationId xmlns:p14="http://schemas.microsoft.com/office/powerpoint/2010/main" val="2808920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79612" y="1124744"/>
            <a:ext cx="9144001" cy="5123656"/>
          </a:xfrm>
        </p:spPr>
        <p:txBody>
          <a:bodyPr/>
          <a:lstStyle/>
          <a:p>
            <a:r>
              <a:rPr lang="es-ES" dirty="0" smtClean="0">
                <a:solidFill>
                  <a:schemeClr val="tx1"/>
                </a:solidFill>
                <a:latin typeface="Helvetica"/>
                <a:ea typeface="Helvetica"/>
                <a:cs typeface="Helvetica"/>
              </a:rPr>
              <a:t>Millones </a:t>
            </a:r>
            <a:r>
              <a:rPr lang="es-ES" dirty="0">
                <a:solidFill>
                  <a:schemeClr val="tx1"/>
                </a:solidFill>
                <a:latin typeface="Helvetica"/>
                <a:ea typeface="Helvetica"/>
                <a:cs typeface="Helvetica"/>
              </a:rPr>
              <a:t>de personas alrededor del mundo cuentan en sus hogares con electrodomésticos Escandinavos de ASKO; productos durables y de máxima calidad con soluciones innovadoras. </a:t>
            </a:r>
            <a:r>
              <a:rPr lang="es-ES" dirty="0" smtClean="0">
                <a:solidFill>
                  <a:schemeClr val="tx1"/>
                </a:solidFill>
                <a:latin typeface="Helvetica"/>
                <a:ea typeface="Helvetica"/>
                <a:cs typeface="Helvetica"/>
              </a:rPr>
              <a:t>ASKO ofrece </a:t>
            </a:r>
            <a:r>
              <a:rPr lang="es-ES" dirty="0">
                <a:solidFill>
                  <a:schemeClr val="tx1"/>
                </a:solidFill>
                <a:latin typeface="Helvetica"/>
                <a:ea typeface="Helvetica"/>
                <a:cs typeface="Helvetica"/>
              </a:rPr>
              <a:t>una amplia gama de equipos para cocina y lavandería que cumplirán y excederán las expectativas </a:t>
            </a:r>
            <a:r>
              <a:rPr lang="es-ES" dirty="0" smtClean="0">
                <a:solidFill>
                  <a:schemeClr val="tx1"/>
                </a:solidFill>
                <a:latin typeface="Helvetica"/>
                <a:ea typeface="Helvetica"/>
                <a:cs typeface="Helvetica"/>
              </a:rPr>
              <a:t>de consumidores </a:t>
            </a:r>
            <a:r>
              <a:rPr lang="es-ES" dirty="0">
                <a:solidFill>
                  <a:schemeClr val="tx1"/>
                </a:solidFill>
                <a:latin typeface="Helvetica"/>
                <a:ea typeface="Helvetica"/>
                <a:cs typeface="Helvetica"/>
              </a:rPr>
              <a:t>durante muchos </a:t>
            </a:r>
            <a:r>
              <a:rPr lang="es-ES" dirty="0" smtClean="0">
                <a:solidFill>
                  <a:schemeClr val="tx1"/>
                </a:solidFill>
                <a:latin typeface="Helvetica"/>
                <a:ea typeface="Helvetica"/>
                <a:cs typeface="Helvetica"/>
              </a:rPr>
              <a:t>años (</a:t>
            </a:r>
            <a:r>
              <a:rPr lang="en-US" dirty="0">
                <a:solidFill>
                  <a:schemeClr val="tx1"/>
                </a:solidFill>
                <a:latin typeface="Helvetica"/>
                <a:ea typeface="Helvetica"/>
                <a:cs typeface="Helvetica"/>
              </a:rPr>
              <a:t>http://</a:t>
            </a:r>
            <a:r>
              <a:rPr lang="en-US" dirty="0" err="1">
                <a:solidFill>
                  <a:schemeClr val="tx1"/>
                </a:solidFill>
                <a:latin typeface="Helvetica"/>
                <a:ea typeface="Helvetica"/>
                <a:cs typeface="Helvetica"/>
              </a:rPr>
              <a:t>www.asko.com</a:t>
            </a:r>
            <a:r>
              <a:rPr lang="en-US" dirty="0">
                <a:solidFill>
                  <a:schemeClr val="tx1"/>
                </a:solidFill>
                <a:latin typeface="Helvetica"/>
                <a:ea typeface="Helvetica"/>
                <a:cs typeface="Helvetica"/>
              </a:rPr>
              <a:t>/mx/</a:t>
            </a:r>
            <a:r>
              <a:rPr lang="en-US" dirty="0" err="1">
                <a:solidFill>
                  <a:schemeClr val="tx1"/>
                </a:solidFill>
                <a:latin typeface="Helvetica"/>
                <a:ea typeface="Helvetica"/>
                <a:cs typeface="Helvetica"/>
              </a:rPr>
              <a:t>por-que-</a:t>
            </a:r>
            <a:r>
              <a:rPr lang="en-US" dirty="0" err="1" smtClean="0">
                <a:solidFill>
                  <a:schemeClr val="tx1"/>
                </a:solidFill>
                <a:latin typeface="Helvetica"/>
                <a:ea typeface="Helvetica"/>
                <a:cs typeface="Helvetica"/>
              </a:rPr>
              <a:t>asko</a:t>
            </a:r>
            <a:r>
              <a:rPr lang="en-US" dirty="0" smtClean="0">
                <a:solidFill>
                  <a:schemeClr val="tx1"/>
                </a:solidFill>
                <a:latin typeface="Helvetica"/>
                <a:ea typeface="Helvetica"/>
                <a:cs typeface="Helvetica"/>
              </a:rPr>
              <a:t>)</a:t>
            </a:r>
            <a:r>
              <a:rPr lang="es-ES" dirty="0" smtClean="0">
                <a:solidFill>
                  <a:schemeClr val="tx1"/>
                </a:solidFill>
                <a:latin typeface="Helvetica"/>
                <a:ea typeface="Helvetica"/>
                <a:cs typeface="Helvetica"/>
              </a:rPr>
              <a:t>.</a:t>
            </a:r>
            <a:endParaRPr lang="es-ES" dirty="0">
              <a:solidFill>
                <a:schemeClr val="tx1"/>
              </a:solidFill>
              <a:latin typeface="Helvetica"/>
              <a:ea typeface="Helvetica"/>
              <a:cs typeface="Helvetica"/>
            </a:endParaRPr>
          </a:p>
        </p:txBody>
      </p:sp>
      <p:pic>
        <p:nvPicPr>
          <p:cNvPr id="4" name="Imagen 3" descr="logo_black.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4212" y="4077072"/>
            <a:ext cx="5359400" cy="1803400"/>
          </a:xfrm>
          <a:prstGeom prst="rect">
            <a:avLst/>
          </a:prstGeom>
        </p:spPr>
      </p:pic>
    </p:spTree>
    <p:extLst>
      <p:ext uri="{BB962C8B-B14F-4D97-AF65-F5344CB8AC3E}">
        <p14:creationId xmlns:p14="http://schemas.microsoft.com/office/powerpoint/2010/main" val="2151490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061964" y="620688"/>
            <a:ext cx="9144001" cy="4419600"/>
          </a:xfrm>
        </p:spPr>
        <p:txBody>
          <a:bodyPr/>
          <a:lstStyle/>
          <a:p>
            <a:r>
              <a:rPr lang="es-ES" dirty="0">
                <a:solidFill>
                  <a:srgbClr val="000000"/>
                </a:solidFill>
                <a:latin typeface="Helvetica"/>
                <a:ea typeface="Helvetica"/>
                <a:cs typeface="Helvetica"/>
              </a:rPr>
              <a:t>ASKO </a:t>
            </a:r>
            <a:r>
              <a:rPr lang="es-ES" dirty="0" smtClean="0">
                <a:solidFill>
                  <a:srgbClr val="000000"/>
                </a:solidFill>
                <a:latin typeface="Helvetica"/>
                <a:ea typeface="Helvetica"/>
                <a:cs typeface="Helvetica"/>
              </a:rPr>
              <a:t>como empresa escandinava de calidad, entre sus ideales y valores consideran la protección al medio ambiente logrando soluciones mas amigables y eficientes con el uso de sus recursos. Considerando el cuidado del agua, energía eléctrica e insumos en todo el mercado de los electrodomésticos.</a:t>
            </a:r>
            <a:endParaRPr lang="es-ES" dirty="0">
              <a:solidFill>
                <a:srgbClr val="000000"/>
              </a:solidFill>
            </a:endParaRPr>
          </a:p>
        </p:txBody>
      </p:sp>
      <p:pic>
        <p:nvPicPr>
          <p:cNvPr id="4" name="Imagen 3" descr="c2cdd43ab0e8a7fb1118af884eb3235d_95558_fp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10236" y="2564904"/>
            <a:ext cx="3737315" cy="2827902"/>
          </a:xfrm>
          <a:prstGeom prst="rect">
            <a:avLst/>
          </a:prstGeom>
        </p:spPr>
      </p:pic>
      <p:sp>
        <p:nvSpPr>
          <p:cNvPr id="6" name="Rectángulo 5"/>
          <p:cNvSpPr/>
          <p:nvPr/>
        </p:nvSpPr>
        <p:spPr>
          <a:xfrm>
            <a:off x="3142084" y="5589240"/>
            <a:ext cx="6092825" cy="646331"/>
          </a:xfrm>
          <a:prstGeom prst="rect">
            <a:avLst/>
          </a:prstGeom>
        </p:spPr>
        <p:txBody>
          <a:bodyPr>
            <a:spAutoFit/>
          </a:bodyPr>
          <a:lstStyle/>
          <a:p>
            <a:r>
              <a:rPr lang="es-ES" dirty="0" smtClean="0"/>
              <a:t>C</a:t>
            </a:r>
            <a:r>
              <a:rPr lang="es-ES_tradnl" dirty="0" err="1" smtClean="0"/>
              <a:t>afet</a:t>
            </a:r>
            <a:r>
              <a:rPr lang="es-ES_tradnl" dirty="0" err="1"/>
              <a:t>e</a:t>
            </a:r>
            <a:r>
              <a:rPr lang="es-ES_tradnl" dirty="0" err="1" smtClean="0"/>
              <a:t>ra</a:t>
            </a:r>
            <a:r>
              <a:rPr lang="es-ES_tradnl" dirty="0" smtClean="0"/>
              <a:t> Automática. http</a:t>
            </a:r>
            <a:r>
              <a:rPr lang="es-ES_tradnl" dirty="0"/>
              <a:t>://</a:t>
            </a:r>
            <a:r>
              <a:rPr lang="es-ES_tradnl" dirty="0" err="1"/>
              <a:t>www.asko.com</a:t>
            </a:r>
            <a:r>
              <a:rPr lang="es-ES_tradnl" dirty="0"/>
              <a:t>/mx/cocina/hornos/cafetera-</a:t>
            </a:r>
            <a:r>
              <a:rPr lang="es-ES_tradnl" dirty="0" err="1"/>
              <a:t>automatica</a:t>
            </a:r>
            <a:r>
              <a:rPr lang="es-ES_tradnl" dirty="0"/>
              <a:t>/cm8456s</a:t>
            </a:r>
            <a:endParaRPr lang="es-ES" dirty="0"/>
          </a:p>
        </p:txBody>
      </p:sp>
    </p:spTree>
    <p:extLst>
      <p:ext uri="{BB962C8B-B14F-4D97-AF65-F5344CB8AC3E}">
        <p14:creationId xmlns:p14="http://schemas.microsoft.com/office/powerpoint/2010/main" val="2814381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ES" dirty="0">
                <a:solidFill>
                  <a:srgbClr val="000000"/>
                </a:solidFill>
                <a:latin typeface="Helvetica"/>
                <a:ea typeface="Helvetica"/>
                <a:cs typeface="Helvetica"/>
              </a:rPr>
              <a:t>ASKO es parte del Grupo </a:t>
            </a:r>
            <a:r>
              <a:rPr lang="es-ES" dirty="0" err="1">
                <a:solidFill>
                  <a:srgbClr val="000000"/>
                </a:solidFill>
                <a:latin typeface="Helvetica"/>
                <a:ea typeface="Helvetica"/>
                <a:cs typeface="Helvetica"/>
              </a:rPr>
              <a:t>Gorenje</a:t>
            </a:r>
            <a:r>
              <a:rPr lang="es-ES" dirty="0">
                <a:solidFill>
                  <a:srgbClr val="000000"/>
                </a:solidFill>
                <a:latin typeface="Helvetica"/>
                <a:ea typeface="Helvetica"/>
                <a:cs typeface="Helvetica"/>
              </a:rPr>
              <a:t>, uno de los fabricantes de línea blanca, más grande de Europa con cerca de 10,900 empleados (2009). El Grupo </a:t>
            </a:r>
            <a:r>
              <a:rPr lang="es-ES" dirty="0" err="1">
                <a:solidFill>
                  <a:srgbClr val="000000"/>
                </a:solidFill>
                <a:latin typeface="Helvetica"/>
                <a:ea typeface="Helvetica"/>
                <a:cs typeface="Helvetica"/>
              </a:rPr>
              <a:t>Gorenje</a:t>
            </a:r>
            <a:r>
              <a:rPr lang="es-ES" dirty="0">
                <a:solidFill>
                  <a:srgbClr val="000000"/>
                </a:solidFill>
                <a:latin typeface="Helvetica"/>
                <a:ea typeface="Helvetica"/>
                <a:cs typeface="Helvetica"/>
              </a:rPr>
              <a:t> es representado en más de 70 países alrededor de mundo. </a:t>
            </a:r>
            <a:endParaRPr lang="es-ES" dirty="0" smtClean="0">
              <a:solidFill>
                <a:srgbClr val="000000"/>
              </a:solidFill>
              <a:latin typeface="Helvetica"/>
              <a:ea typeface="Helvetica"/>
              <a:cs typeface="Helvetica"/>
            </a:endParaRPr>
          </a:p>
          <a:p>
            <a:r>
              <a:rPr lang="es-ES" dirty="0">
                <a:solidFill>
                  <a:srgbClr val="000000"/>
                </a:solidFill>
                <a:latin typeface="Helvetica"/>
                <a:ea typeface="Helvetica"/>
                <a:cs typeface="Helvetica"/>
              </a:rPr>
              <a:t>80% de los electrodomésticos son exportados y distribuidos por compañías de venta en Noruega, Dinamarca, EUA, Australia, Nueva Zelanda y Rusia. </a:t>
            </a:r>
            <a:endParaRPr lang="es-ES" dirty="0" smtClean="0">
              <a:solidFill>
                <a:srgbClr val="000000"/>
              </a:solidFill>
              <a:latin typeface="Helvetica"/>
              <a:ea typeface="Helvetica"/>
              <a:cs typeface="Helvetica"/>
            </a:endParaRPr>
          </a:p>
          <a:p>
            <a:r>
              <a:rPr lang="es-ES" dirty="0" smtClean="0">
                <a:solidFill>
                  <a:srgbClr val="000000"/>
                </a:solidFill>
                <a:latin typeface="Helvetica"/>
                <a:ea typeface="Helvetica"/>
                <a:cs typeface="Helvetica"/>
              </a:rPr>
              <a:t>Para saber más de la empresa:</a:t>
            </a:r>
            <a:r>
              <a:rPr lang="en-US" dirty="0" smtClean="0">
                <a:solidFill>
                  <a:srgbClr val="000000"/>
                </a:solidFill>
                <a:hlinkClick r:id="rId2"/>
              </a:rPr>
              <a:t>https</a:t>
            </a:r>
            <a:r>
              <a:rPr lang="en-US" dirty="0">
                <a:solidFill>
                  <a:srgbClr val="000000"/>
                </a:solidFill>
                <a:hlinkClick r:id="rId2"/>
              </a:rPr>
              <a:t>://youtu.be/</a:t>
            </a:r>
            <a:r>
              <a:rPr lang="en-US" dirty="0" smtClean="0">
                <a:solidFill>
                  <a:srgbClr val="000000"/>
                </a:solidFill>
                <a:hlinkClick r:id="rId2"/>
              </a:rPr>
              <a:t>qTO2buzGqoQ</a:t>
            </a:r>
            <a:endParaRPr lang="en-US" dirty="0" smtClean="0">
              <a:solidFill>
                <a:srgbClr val="000000"/>
              </a:solidFill>
            </a:endParaRPr>
          </a:p>
          <a:p>
            <a:endParaRPr lang="es-ES" dirty="0"/>
          </a:p>
        </p:txBody>
      </p:sp>
    </p:spTree>
    <p:extLst>
      <p:ext uri="{BB962C8B-B14F-4D97-AF65-F5344CB8AC3E}">
        <p14:creationId xmlns:p14="http://schemas.microsoft.com/office/powerpoint/2010/main" val="138584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rcRect t="7154" b="7154"/>
          <a:stretch>
            <a:fillRect/>
          </a:stretch>
        </p:blipFill>
        <p:spPr>
          <a:xfrm>
            <a:off x="1629916" y="2492896"/>
            <a:ext cx="8583789" cy="3574013"/>
          </a:xfrm>
        </p:spPr>
      </p:pic>
      <p:sp>
        <p:nvSpPr>
          <p:cNvPr id="3" name="Rectángulo 2"/>
          <p:cNvSpPr/>
          <p:nvPr/>
        </p:nvSpPr>
        <p:spPr>
          <a:xfrm>
            <a:off x="2566020" y="1268760"/>
            <a:ext cx="8064896" cy="1200328"/>
          </a:xfrm>
          <a:prstGeom prst="rect">
            <a:avLst/>
          </a:prstGeom>
        </p:spPr>
        <p:txBody>
          <a:bodyPr wrap="square">
            <a:spAutoFit/>
          </a:bodyPr>
          <a:lstStyle/>
          <a:p>
            <a:r>
              <a:rPr lang="es-ES" sz="2400" dirty="0" smtClean="0"/>
              <a:t>C</a:t>
            </a:r>
            <a:r>
              <a:rPr lang="es-ES_tradnl" sz="2400" dirty="0" err="1" smtClean="0"/>
              <a:t>lasificaci</a:t>
            </a:r>
            <a:r>
              <a:rPr lang="es-ES_tradnl" sz="2400" dirty="0" err="1" smtClean="0"/>
              <a:t>ón</a:t>
            </a:r>
            <a:r>
              <a:rPr lang="es-ES_tradnl" sz="2400" dirty="0" smtClean="0"/>
              <a:t> de productos de la marca: mostrando las características de distinción de la misma.</a:t>
            </a:r>
          </a:p>
          <a:p>
            <a:r>
              <a:rPr lang="es-ES_tradnl" sz="2400" dirty="0" smtClean="0"/>
              <a:t>http</a:t>
            </a:r>
            <a:r>
              <a:rPr lang="es-ES_tradnl" sz="2400" dirty="0"/>
              <a:t>://</a:t>
            </a:r>
            <a:r>
              <a:rPr lang="es-ES_tradnl" sz="2400" dirty="0" err="1"/>
              <a:t>www.asko.com</a:t>
            </a:r>
            <a:r>
              <a:rPr lang="es-ES_tradnl" sz="2400" dirty="0"/>
              <a:t>/</a:t>
            </a:r>
            <a:r>
              <a:rPr lang="es-ES_tradnl" sz="2400" dirty="0" smtClean="0"/>
              <a:t>mx</a:t>
            </a:r>
            <a:endParaRPr lang="es-ES" sz="2400" dirty="0"/>
          </a:p>
        </p:txBody>
      </p:sp>
    </p:spTree>
    <p:extLst>
      <p:ext uri="{BB962C8B-B14F-4D97-AF65-F5344CB8AC3E}">
        <p14:creationId xmlns:p14="http://schemas.microsoft.com/office/powerpoint/2010/main" val="3821360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rcRect l="-17094" r="-17094"/>
          <a:stretch>
            <a:fillRect/>
          </a:stretch>
        </p:blipFill>
        <p:spPr>
          <a:xfrm>
            <a:off x="1039015" y="2163898"/>
            <a:ext cx="9303870" cy="3873832"/>
          </a:xfrm>
        </p:spPr>
      </p:pic>
      <p:sp>
        <p:nvSpPr>
          <p:cNvPr id="5" name="Rectángulo 4"/>
          <p:cNvSpPr/>
          <p:nvPr/>
        </p:nvSpPr>
        <p:spPr>
          <a:xfrm>
            <a:off x="2349996" y="620688"/>
            <a:ext cx="8064896" cy="1200328"/>
          </a:xfrm>
          <a:prstGeom prst="rect">
            <a:avLst/>
          </a:prstGeom>
        </p:spPr>
        <p:txBody>
          <a:bodyPr wrap="square">
            <a:spAutoFit/>
          </a:bodyPr>
          <a:lstStyle/>
          <a:p>
            <a:r>
              <a:rPr lang="es-ES" sz="2400" dirty="0" smtClean="0"/>
              <a:t>C</a:t>
            </a:r>
            <a:r>
              <a:rPr lang="es-ES_tradnl" sz="2400" dirty="0" err="1" smtClean="0"/>
              <a:t>lasificaci</a:t>
            </a:r>
            <a:r>
              <a:rPr lang="es-ES_tradnl" sz="2400" dirty="0" err="1" smtClean="0"/>
              <a:t>ón</a:t>
            </a:r>
            <a:r>
              <a:rPr lang="es-ES_tradnl" sz="2400" dirty="0" smtClean="0"/>
              <a:t> de productos de la marca: mostrando las características de distinción de la misma.</a:t>
            </a:r>
          </a:p>
          <a:p>
            <a:r>
              <a:rPr lang="es-ES_tradnl" sz="2400" dirty="0" smtClean="0"/>
              <a:t>http</a:t>
            </a:r>
            <a:r>
              <a:rPr lang="es-ES_tradnl" sz="2400" dirty="0"/>
              <a:t>://</a:t>
            </a:r>
            <a:r>
              <a:rPr lang="es-ES_tradnl" sz="2400" dirty="0" err="1"/>
              <a:t>www.asko.com</a:t>
            </a:r>
            <a:r>
              <a:rPr lang="es-ES_tradnl" sz="2400" dirty="0"/>
              <a:t>/</a:t>
            </a:r>
            <a:r>
              <a:rPr lang="es-ES_tradnl" sz="2400" dirty="0" smtClean="0"/>
              <a:t>mx</a:t>
            </a:r>
            <a:endParaRPr lang="es-ES" sz="2400" dirty="0"/>
          </a:p>
        </p:txBody>
      </p:sp>
    </p:spTree>
    <p:extLst>
      <p:ext uri="{BB962C8B-B14F-4D97-AF65-F5344CB8AC3E}">
        <p14:creationId xmlns:p14="http://schemas.microsoft.com/office/powerpoint/2010/main" val="3564770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2349996" y="764704"/>
            <a:ext cx="6896000" cy="5509391"/>
          </a:xfrm>
          <a:prstGeom prst="rect">
            <a:avLst/>
          </a:prstGeom>
        </p:spPr>
      </p:pic>
    </p:spTree>
    <p:extLst>
      <p:ext uri="{BB962C8B-B14F-4D97-AF65-F5344CB8AC3E}">
        <p14:creationId xmlns:p14="http://schemas.microsoft.com/office/powerpoint/2010/main" val="2573392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773932" y="692696"/>
            <a:ext cx="8064896" cy="5465267"/>
          </a:xfrm>
          <a:prstGeom prst="rect">
            <a:avLst/>
          </a:prstGeom>
        </p:spPr>
      </p:pic>
    </p:spTree>
    <p:extLst>
      <p:ext uri="{BB962C8B-B14F-4D97-AF65-F5344CB8AC3E}">
        <p14:creationId xmlns:p14="http://schemas.microsoft.com/office/powerpoint/2010/main" val="2376436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413892" y="548680"/>
            <a:ext cx="9118973" cy="5661247"/>
          </a:xfrm>
          <a:prstGeom prst="rect">
            <a:avLst/>
          </a:prstGeom>
        </p:spPr>
      </p:pic>
    </p:spTree>
    <p:extLst>
      <p:ext uri="{BB962C8B-B14F-4D97-AF65-F5344CB8AC3E}">
        <p14:creationId xmlns:p14="http://schemas.microsoft.com/office/powerpoint/2010/main" val="3436946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053852" y="764704"/>
            <a:ext cx="9986098" cy="5521641"/>
          </a:xfrm>
          <a:prstGeom prst="rect">
            <a:avLst/>
          </a:prstGeom>
        </p:spPr>
      </p:pic>
    </p:spTree>
    <p:extLst>
      <p:ext uri="{BB962C8B-B14F-4D97-AF65-F5344CB8AC3E}">
        <p14:creationId xmlns:p14="http://schemas.microsoft.com/office/powerpoint/2010/main" val="1792094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341884" y="836712"/>
            <a:ext cx="9471139" cy="5248383"/>
          </a:xfrm>
          <a:prstGeom prst="rect">
            <a:avLst/>
          </a:prstGeom>
        </p:spPr>
      </p:pic>
    </p:spTree>
    <p:extLst>
      <p:ext uri="{BB962C8B-B14F-4D97-AF65-F5344CB8AC3E}">
        <p14:creationId xmlns:p14="http://schemas.microsoft.com/office/powerpoint/2010/main" val="3646569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3229" y="332657"/>
            <a:ext cx="10969943" cy="5760640"/>
          </a:xfrm>
        </p:spPr>
        <p:txBody>
          <a:bodyPr>
            <a:normAutofit fontScale="62500" lnSpcReduction="20000"/>
          </a:bodyPr>
          <a:lstStyle/>
          <a:p>
            <a:pPr marL="0" indent="0" algn="ctr">
              <a:buNone/>
            </a:pPr>
            <a:r>
              <a:rPr lang="es-ES" sz="3300" dirty="0" smtClean="0">
                <a:solidFill>
                  <a:srgbClr val="000000"/>
                </a:solidFill>
              </a:rPr>
              <a:t>IDENTIFICACIÓN DEL CURSO</a:t>
            </a:r>
          </a:p>
          <a:p>
            <a:pPr marL="0" indent="0" algn="ctr">
              <a:buNone/>
            </a:pPr>
            <a:endParaRPr lang="es-ES" sz="3300" dirty="0" smtClean="0"/>
          </a:p>
          <a:p>
            <a:pPr marL="0" indent="0">
              <a:buNone/>
            </a:pPr>
            <a:r>
              <a:rPr lang="es-ES" sz="3300" dirty="0" smtClean="0"/>
              <a:t>Nombre de la UA: Diseño de Electrodomésticos</a:t>
            </a:r>
          </a:p>
          <a:p>
            <a:pPr marL="0" indent="0">
              <a:buNone/>
            </a:pPr>
            <a:r>
              <a:rPr lang="es-ES" sz="3300" dirty="0" smtClean="0"/>
              <a:t>Área de docencia: Diseño</a:t>
            </a:r>
          </a:p>
          <a:p>
            <a:pPr marL="0" indent="0">
              <a:buNone/>
            </a:pPr>
            <a:r>
              <a:rPr lang="es-ES" sz="3300" dirty="0"/>
              <a:t> </a:t>
            </a:r>
            <a:r>
              <a:rPr lang="es-ES" sz="3300" dirty="0" smtClean="0"/>
              <a:t>Clave: L41524</a:t>
            </a:r>
          </a:p>
          <a:p>
            <a:pPr marL="0" indent="0">
              <a:buNone/>
            </a:pPr>
            <a:r>
              <a:rPr lang="es-ES" sz="3300" dirty="0" smtClean="0"/>
              <a:t>Horas de Teoría: 3</a:t>
            </a:r>
          </a:p>
          <a:p>
            <a:pPr marL="0" indent="0">
              <a:buNone/>
            </a:pPr>
            <a:r>
              <a:rPr lang="es-ES" sz="3300" dirty="0" smtClean="0"/>
              <a:t>Horas de Práctica:3</a:t>
            </a:r>
          </a:p>
          <a:p>
            <a:pPr marL="0" indent="0">
              <a:buNone/>
            </a:pPr>
            <a:r>
              <a:rPr lang="es-ES" sz="3300" dirty="0" smtClean="0"/>
              <a:t>Créditos:6</a:t>
            </a:r>
          </a:p>
          <a:p>
            <a:pPr marL="0" indent="0">
              <a:buNone/>
            </a:pPr>
            <a:r>
              <a:rPr lang="es-ES" sz="3300" dirty="0" smtClean="0"/>
              <a:t>Carácter de la Unidad de Aprendizaje: obligatoria</a:t>
            </a:r>
          </a:p>
          <a:p>
            <a:pPr marL="0" indent="0">
              <a:buNone/>
            </a:pPr>
            <a:r>
              <a:rPr lang="es-ES" sz="3300" dirty="0" smtClean="0"/>
              <a:t>Núcleo de formación: sustantivo</a:t>
            </a:r>
          </a:p>
          <a:p>
            <a:pPr marL="0" indent="0">
              <a:buNone/>
            </a:pPr>
            <a:r>
              <a:rPr lang="es-ES" sz="3300" dirty="0" smtClean="0"/>
              <a:t>Espacios donde se imparte: Facultad de Arquitectura y Diseño, CU UAEM Zumpango y CU UAEM Valle de Chalco.</a:t>
            </a:r>
          </a:p>
          <a:p>
            <a:pPr algn="ctr"/>
            <a:endParaRPr lang="es-ES" dirty="0"/>
          </a:p>
        </p:txBody>
      </p:sp>
    </p:spTree>
    <p:extLst>
      <p:ext uri="{BB962C8B-B14F-4D97-AF65-F5344CB8AC3E}">
        <p14:creationId xmlns:p14="http://schemas.microsoft.com/office/powerpoint/2010/main" val="31934828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917948" y="692696"/>
            <a:ext cx="8280920" cy="5631026"/>
          </a:xfrm>
          <a:prstGeom prst="rect">
            <a:avLst/>
          </a:prstGeom>
        </p:spPr>
      </p:pic>
    </p:spTree>
    <p:extLst>
      <p:ext uri="{BB962C8B-B14F-4D97-AF65-F5344CB8AC3E}">
        <p14:creationId xmlns:p14="http://schemas.microsoft.com/office/powerpoint/2010/main" val="765484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485900" y="404664"/>
            <a:ext cx="9073008" cy="5837565"/>
          </a:xfrm>
          <a:prstGeom prst="rect">
            <a:avLst/>
          </a:prstGeom>
        </p:spPr>
      </p:pic>
    </p:spTree>
    <p:extLst>
      <p:ext uri="{BB962C8B-B14F-4D97-AF65-F5344CB8AC3E}">
        <p14:creationId xmlns:p14="http://schemas.microsoft.com/office/powerpoint/2010/main" val="3172721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638028" y="620688"/>
            <a:ext cx="8435904" cy="5733256"/>
          </a:xfrm>
          <a:prstGeom prst="rect">
            <a:avLst/>
          </a:prstGeom>
        </p:spPr>
      </p:pic>
    </p:spTree>
    <p:extLst>
      <p:ext uri="{BB962C8B-B14F-4D97-AF65-F5344CB8AC3E}">
        <p14:creationId xmlns:p14="http://schemas.microsoft.com/office/powerpoint/2010/main" val="38647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989956" y="836712"/>
            <a:ext cx="9223309" cy="5589240"/>
          </a:xfrm>
          <a:prstGeom prst="rect">
            <a:avLst/>
          </a:prstGeom>
        </p:spPr>
      </p:pic>
    </p:spTree>
    <p:extLst>
      <p:ext uri="{BB962C8B-B14F-4D97-AF65-F5344CB8AC3E}">
        <p14:creationId xmlns:p14="http://schemas.microsoft.com/office/powerpoint/2010/main" val="314809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9956" y="0"/>
            <a:ext cx="9144001" cy="1219200"/>
          </a:xfrm>
        </p:spPr>
        <p:txBody>
          <a:bodyPr/>
          <a:lstStyle/>
          <a:p>
            <a:r>
              <a:rPr lang="es-ES" dirty="0" smtClean="0"/>
              <a:t>CONCLUSIONES</a:t>
            </a:r>
            <a:endParaRPr lang="es-ES" dirty="0"/>
          </a:p>
        </p:txBody>
      </p:sp>
      <p:sp>
        <p:nvSpPr>
          <p:cNvPr id="3" name="Marcador de contenido 2"/>
          <p:cNvSpPr>
            <a:spLocks noGrp="1"/>
          </p:cNvSpPr>
          <p:nvPr>
            <p:ph idx="1"/>
          </p:nvPr>
        </p:nvSpPr>
        <p:spPr>
          <a:xfrm>
            <a:off x="981844" y="1268760"/>
            <a:ext cx="9829358" cy="3414806"/>
          </a:xfrm>
        </p:spPr>
        <p:txBody>
          <a:bodyPr/>
          <a:lstStyle/>
          <a:p>
            <a:pPr marL="0" indent="0" algn="just">
              <a:buNone/>
            </a:pPr>
            <a:r>
              <a:rPr lang="es-ES" dirty="0" smtClean="0"/>
              <a:t>C</a:t>
            </a:r>
            <a:r>
              <a:rPr lang="es-ES" dirty="0" smtClean="0"/>
              <a:t>omo se pudo ver el mundo del diseño de los electrodom</a:t>
            </a:r>
            <a:r>
              <a:rPr lang="es-ES" dirty="0" smtClean="0"/>
              <a:t>ésticos es inmenso y se encuentra en constante evolución. </a:t>
            </a:r>
            <a:r>
              <a:rPr lang="es-ES" dirty="0" smtClean="0"/>
              <a:t>L</a:t>
            </a:r>
            <a:r>
              <a:rPr lang="es-ES" dirty="0" smtClean="0"/>
              <a:t>os diseños de tipo universal para la fabricación en serie de este tipo de dispositivos cada vez requiere de mayor significación y valor agregado a los atributos ya existentes. </a:t>
            </a:r>
            <a:r>
              <a:rPr lang="es-ES" dirty="0" smtClean="0"/>
              <a:t>E</a:t>
            </a:r>
            <a:r>
              <a:rPr lang="es-ES" dirty="0" smtClean="0"/>
              <a:t>l diseño escandinavo es líder en esta práctica de este campo a través de nuevas tecnologías, exploración de límites estéticos, pero sobretodo cuidando el medio ambiente.</a:t>
            </a:r>
            <a:endParaRPr lang="es-ES" dirty="0"/>
          </a:p>
        </p:txBody>
      </p:sp>
      <p:pic>
        <p:nvPicPr>
          <p:cNvPr id="5" name="Imagen 4" descr="CESAR MUÑOZ Y ANGEL PONC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4921" y="4164480"/>
            <a:ext cx="3976948" cy="1675748"/>
          </a:xfrm>
          <a:prstGeom prst="rect">
            <a:avLst/>
          </a:prstGeom>
        </p:spPr>
      </p:pic>
    </p:spTree>
    <p:extLst>
      <p:ext uri="{BB962C8B-B14F-4D97-AF65-F5344CB8AC3E}">
        <p14:creationId xmlns:p14="http://schemas.microsoft.com/office/powerpoint/2010/main" val="24821955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441" y="0"/>
            <a:ext cx="10969943" cy="1143000"/>
          </a:xfrm>
        </p:spPr>
        <p:txBody>
          <a:bodyPr>
            <a:normAutofit/>
          </a:bodyPr>
          <a:lstStyle/>
          <a:p>
            <a:r>
              <a:rPr lang="es-ES" sz="3600" b="1" dirty="0" smtClean="0"/>
              <a:t>         BIBLIOGRAFÍA</a:t>
            </a:r>
            <a:endParaRPr lang="es-ES" sz="3600" b="1" dirty="0"/>
          </a:p>
        </p:txBody>
      </p:sp>
      <p:sp>
        <p:nvSpPr>
          <p:cNvPr id="4" name="Marcador de contenido 3"/>
          <p:cNvSpPr>
            <a:spLocks noGrp="1"/>
          </p:cNvSpPr>
          <p:nvPr>
            <p:ph idx="1"/>
          </p:nvPr>
        </p:nvSpPr>
        <p:spPr/>
        <p:txBody>
          <a:bodyPr>
            <a:normAutofit/>
          </a:bodyPr>
          <a:lstStyle/>
          <a:p>
            <a:pPr marL="0" indent="0">
              <a:buNone/>
            </a:pPr>
            <a:endParaRPr lang="es-ES_tradnl" sz="1600" dirty="0"/>
          </a:p>
          <a:p>
            <a:pPr marL="0" indent="0">
              <a:buNone/>
            </a:pPr>
            <a:endParaRPr lang="es-ES_tradnl" sz="1600" dirty="0"/>
          </a:p>
        </p:txBody>
      </p:sp>
      <p:sp>
        <p:nvSpPr>
          <p:cNvPr id="3" name="Rectángulo 2"/>
          <p:cNvSpPr/>
          <p:nvPr/>
        </p:nvSpPr>
        <p:spPr>
          <a:xfrm>
            <a:off x="1354314" y="2770094"/>
            <a:ext cx="9514054" cy="3754875"/>
          </a:xfrm>
          <a:prstGeom prst="rect">
            <a:avLst/>
          </a:prstGeom>
        </p:spPr>
        <p:txBody>
          <a:bodyPr wrap="square">
            <a:spAutoFit/>
          </a:bodyPr>
          <a:lstStyle/>
          <a:p>
            <a:pPr marL="342900" indent="-342900" algn="just">
              <a:buFont typeface="+mj-lt"/>
              <a:buAutoNum type="arabicPeriod"/>
            </a:pPr>
            <a:r>
              <a:rPr lang="es-ES_tradnl" sz="2000" dirty="0" smtClean="0"/>
              <a:t>Asencio Oscar D. </a:t>
            </a:r>
            <a:r>
              <a:rPr lang="es-ES" sz="2000" dirty="0" smtClean="0"/>
              <a:t>H</a:t>
            </a:r>
            <a:r>
              <a:rPr lang="es-ES_tradnl" sz="2000" dirty="0" err="1" smtClean="0"/>
              <a:t>ome</a:t>
            </a:r>
            <a:r>
              <a:rPr lang="es-ES_tradnl" sz="2000" dirty="0" smtClean="0"/>
              <a:t> </a:t>
            </a:r>
            <a:r>
              <a:rPr lang="es-ES_tradnl" sz="2000" dirty="0" err="1" smtClean="0"/>
              <a:t>Things</a:t>
            </a:r>
            <a:r>
              <a:rPr lang="es-ES_tradnl" sz="2000" dirty="0" smtClean="0"/>
              <a:t>-objetos para el hogar. Ed. Línea Editorial. 2008.</a:t>
            </a:r>
          </a:p>
          <a:p>
            <a:pPr marL="342900" indent="-342900" algn="just">
              <a:buFont typeface="+mj-lt"/>
              <a:buAutoNum type="arabicPeriod"/>
            </a:pPr>
            <a:r>
              <a:rPr lang="es-ES_tradnl" sz="2000" dirty="0" smtClean="0"/>
              <a:t>Charlotte and Peter </a:t>
            </a:r>
            <a:r>
              <a:rPr lang="es-ES_tradnl" sz="2000" dirty="0" err="1" smtClean="0"/>
              <a:t>Fiell</a:t>
            </a:r>
            <a:r>
              <a:rPr lang="es-ES_tradnl" sz="2000" dirty="0" smtClean="0"/>
              <a:t>. </a:t>
            </a:r>
            <a:r>
              <a:rPr lang="es-ES_tradnl" sz="2000" dirty="0" err="1" smtClean="0"/>
              <a:t>Design</a:t>
            </a:r>
            <a:r>
              <a:rPr lang="es-ES_tradnl" sz="2000" dirty="0" smtClean="0"/>
              <a:t> </a:t>
            </a:r>
            <a:r>
              <a:rPr lang="es-ES_tradnl" sz="2000" dirty="0" err="1" smtClean="0"/>
              <a:t>Now</a:t>
            </a:r>
            <a:r>
              <a:rPr lang="es-ES_tradnl" sz="2000" dirty="0" smtClean="0"/>
              <a:t>. Ed. </a:t>
            </a:r>
            <a:r>
              <a:rPr lang="es-ES_tradnl" sz="2000" dirty="0" err="1" smtClean="0"/>
              <a:t>Taschen</a:t>
            </a:r>
            <a:r>
              <a:rPr lang="es-ES_tradnl" sz="2000" dirty="0" smtClean="0"/>
              <a:t>. 2007.</a:t>
            </a:r>
          </a:p>
          <a:p>
            <a:pPr marL="342900" indent="-342900" algn="just">
              <a:buFont typeface="+mj-lt"/>
              <a:buAutoNum type="arabicPeriod"/>
            </a:pPr>
            <a:r>
              <a:rPr lang="es-ES" dirty="0" smtClean="0"/>
              <a:t>Donald </a:t>
            </a:r>
            <a:r>
              <a:rPr lang="es-ES" dirty="0"/>
              <a:t>A. Norman. </a:t>
            </a:r>
            <a:r>
              <a:rPr lang="es-ES" dirty="0" err="1"/>
              <a:t>Emotional</a:t>
            </a:r>
            <a:r>
              <a:rPr lang="es-ES" dirty="0"/>
              <a:t> </a:t>
            </a:r>
            <a:r>
              <a:rPr lang="es-ES" dirty="0" err="1"/>
              <a:t>design</a:t>
            </a:r>
            <a:r>
              <a:rPr lang="es-ES" dirty="0"/>
              <a:t>: </a:t>
            </a:r>
            <a:r>
              <a:rPr lang="es-ES" dirty="0" err="1"/>
              <a:t>Why</a:t>
            </a:r>
            <a:r>
              <a:rPr lang="es-ES" dirty="0"/>
              <a:t> </a:t>
            </a:r>
            <a:r>
              <a:rPr lang="es-ES" dirty="0" err="1"/>
              <a:t>we</a:t>
            </a:r>
            <a:r>
              <a:rPr lang="es-ES" dirty="0"/>
              <a:t> </a:t>
            </a:r>
            <a:r>
              <a:rPr lang="es-ES" dirty="0" err="1"/>
              <a:t>love</a:t>
            </a:r>
            <a:r>
              <a:rPr lang="es-ES" dirty="0"/>
              <a:t> (</a:t>
            </a:r>
            <a:r>
              <a:rPr lang="es-ES" dirty="0" err="1"/>
              <a:t>or</a:t>
            </a:r>
            <a:r>
              <a:rPr lang="es-ES" dirty="0"/>
              <a:t> </a:t>
            </a:r>
            <a:r>
              <a:rPr lang="es-ES" dirty="0" err="1"/>
              <a:t>hate</a:t>
            </a:r>
            <a:r>
              <a:rPr lang="es-ES" dirty="0"/>
              <a:t>) </a:t>
            </a:r>
            <a:r>
              <a:rPr lang="es-ES" dirty="0" err="1"/>
              <a:t>everyday</a:t>
            </a:r>
            <a:r>
              <a:rPr lang="es-ES" dirty="0"/>
              <a:t> </a:t>
            </a:r>
            <a:r>
              <a:rPr lang="es-ES" dirty="0" err="1"/>
              <a:t>things</a:t>
            </a:r>
            <a:r>
              <a:rPr lang="es-ES" dirty="0"/>
              <a:t> (</a:t>
            </a:r>
            <a:r>
              <a:rPr lang="es-ES" dirty="0" err="1"/>
              <a:t>hardcover</a:t>
            </a:r>
            <a:r>
              <a:rPr lang="es-ES" dirty="0"/>
              <a:t>). </a:t>
            </a:r>
            <a:r>
              <a:rPr lang="es-ES" dirty="0" err="1"/>
              <a:t>Ed.Basic</a:t>
            </a:r>
            <a:r>
              <a:rPr lang="es-ES" dirty="0"/>
              <a:t> </a:t>
            </a:r>
            <a:r>
              <a:rPr lang="es-ES" dirty="0" err="1"/>
              <a:t>Books</a:t>
            </a:r>
            <a:r>
              <a:rPr lang="es-ES" dirty="0"/>
              <a:t>. 2009</a:t>
            </a:r>
            <a:r>
              <a:rPr lang="es-ES" dirty="0" smtClean="0"/>
              <a:t>.</a:t>
            </a:r>
          </a:p>
          <a:p>
            <a:pPr marL="342900" indent="-342900" algn="just">
              <a:buFont typeface="+mj-lt"/>
              <a:buAutoNum type="arabicPeriod"/>
            </a:pPr>
            <a:r>
              <a:rPr lang="pl-PL" dirty="0">
                <a:hlinkClick r:id="rId2"/>
              </a:rPr>
              <a:t>http://</a:t>
            </a:r>
            <a:r>
              <a:rPr lang="pl-PL" dirty="0" smtClean="0">
                <a:hlinkClick r:id="rId2"/>
              </a:rPr>
              <a:t>www.askona.com</a:t>
            </a:r>
            <a:endParaRPr lang="pl-PL" dirty="0" smtClean="0"/>
          </a:p>
          <a:p>
            <a:pPr marL="342900" indent="-342900" algn="just">
              <a:buFont typeface="+mj-lt"/>
              <a:buAutoNum type="arabicPeriod"/>
            </a:pPr>
            <a:r>
              <a:rPr lang="pl-PL" dirty="0" smtClean="0">
                <a:hlinkClick r:id="rId3"/>
              </a:rPr>
              <a:t>www.kenwood.com</a:t>
            </a:r>
            <a:endParaRPr lang="pl-PL" dirty="0" smtClean="0"/>
          </a:p>
          <a:p>
            <a:pPr algn="just"/>
            <a:endParaRPr lang="pl-PL" dirty="0" smtClean="0"/>
          </a:p>
          <a:p>
            <a:pPr marL="342900" indent="-342900" algn="just">
              <a:buFont typeface="+mj-lt"/>
              <a:buAutoNum type="arabicPeriod"/>
            </a:pPr>
            <a:endParaRPr lang="pl-PL" dirty="0" smtClean="0"/>
          </a:p>
          <a:p>
            <a:pPr marL="342900" indent="-342900" algn="just">
              <a:buFont typeface="+mj-lt"/>
              <a:buAutoNum type="arabicPeriod"/>
            </a:pPr>
            <a:endParaRPr lang="es-ES" dirty="0" smtClean="0"/>
          </a:p>
          <a:p>
            <a:pPr marL="342900" indent="-342900" algn="just">
              <a:buFont typeface="+mj-lt"/>
              <a:buAutoNum type="arabicPeriod"/>
            </a:pPr>
            <a:endParaRPr lang="es-ES_tradnl" dirty="0"/>
          </a:p>
          <a:p>
            <a:endParaRPr lang="es-ES_tradnl" dirty="0"/>
          </a:p>
          <a:p>
            <a:endParaRPr lang="es-ES_tradnl" dirty="0" smtClean="0"/>
          </a:p>
          <a:p>
            <a:endParaRPr lang="es-ES_tradnl" dirty="0"/>
          </a:p>
        </p:txBody>
      </p:sp>
      <p:pic>
        <p:nvPicPr>
          <p:cNvPr id="6" name="Imagen 5" descr="th-3.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90356" y="620688"/>
            <a:ext cx="1640342" cy="1732756"/>
          </a:xfrm>
          <a:prstGeom prst="rect">
            <a:avLst/>
          </a:prstGeom>
        </p:spPr>
      </p:pic>
    </p:spTree>
    <p:extLst>
      <p:ext uri="{BB962C8B-B14F-4D97-AF65-F5344CB8AC3E}">
        <p14:creationId xmlns:p14="http://schemas.microsoft.com/office/powerpoint/2010/main" val="13628214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solidFill>
                  <a:srgbClr val="000000"/>
                </a:solidFill>
              </a:rPr>
              <a:t>Presentación de la Unidad de aprendizaje</a:t>
            </a:r>
            <a:endParaRPr lang="es-ES" dirty="0">
              <a:solidFill>
                <a:srgbClr val="000000"/>
              </a:solidFill>
            </a:endParaRPr>
          </a:p>
        </p:txBody>
      </p:sp>
      <p:sp>
        <p:nvSpPr>
          <p:cNvPr id="3" name="Marcador de contenido 2"/>
          <p:cNvSpPr>
            <a:spLocks noGrp="1"/>
          </p:cNvSpPr>
          <p:nvPr>
            <p:ph idx="1"/>
          </p:nvPr>
        </p:nvSpPr>
        <p:spPr/>
        <p:txBody>
          <a:bodyPr>
            <a:normAutofit/>
          </a:bodyPr>
          <a:lstStyle/>
          <a:p>
            <a:r>
              <a:rPr lang="es-MX" dirty="0"/>
              <a:t>La presente unidad de aprendizaje tiene como propósito  desarrollar proyectos de diseño en el ámbito de los electrodomésticos, entendiéndose éstos como </a:t>
            </a:r>
            <a:r>
              <a:rPr lang="es-MX" dirty="0" smtClean="0"/>
              <a:t>máquinas pequeñas </a:t>
            </a:r>
            <a:r>
              <a:rPr lang="es-MX" dirty="0"/>
              <a:t>que realizan algunas tareas domésticas rutinarias, como pueden ser </a:t>
            </a:r>
            <a:r>
              <a:rPr lang="es-MX" dirty="0" smtClean="0"/>
              <a:t>cocinar, </a:t>
            </a:r>
            <a:r>
              <a:rPr lang="es-MX" dirty="0"/>
              <a:t>conservar los </a:t>
            </a:r>
            <a:r>
              <a:rPr lang="es-MX" dirty="0" smtClean="0"/>
              <a:t>alimentos </a:t>
            </a:r>
            <a:r>
              <a:rPr lang="es-MX" dirty="0"/>
              <a:t>o </a:t>
            </a:r>
            <a:r>
              <a:rPr lang="es-MX" dirty="0" smtClean="0"/>
              <a:t>limpiar; </a:t>
            </a:r>
            <a:r>
              <a:rPr lang="es-MX" dirty="0"/>
              <a:t>tanto para un hogar como para instituciones, comercios o industria. El término electrodoméstico se genera  a partir del uso de estas herramientas con energía eléctrica, actualmente se utiliza en forma genérica aunque se empleen otras fuentes energéticas</a:t>
            </a:r>
            <a:r>
              <a:rPr lang="es-MX" dirty="0" smtClean="0"/>
              <a:t>.</a:t>
            </a:r>
            <a:endParaRPr lang="es-ES_tradnl" dirty="0"/>
          </a:p>
          <a:p>
            <a:endParaRPr lang="es-ES" dirty="0"/>
          </a:p>
        </p:txBody>
      </p:sp>
    </p:spTree>
    <p:extLst>
      <p:ext uri="{BB962C8B-B14F-4D97-AF65-F5344CB8AC3E}">
        <p14:creationId xmlns:p14="http://schemas.microsoft.com/office/powerpoint/2010/main" val="2322028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solidFill>
                  <a:srgbClr val="000000"/>
                </a:solidFill>
              </a:rPr>
              <a:t>Propósito de la Unidad de Aprendizaje</a:t>
            </a:r>
            <a:endParaRPr lang="es-ES" dirty="0">
              <a:solidFill>
                <a:srgbClr val="000000"/>
              </a:solidFill>
            </a:endParaRPr>
          </a:p>
        </p:txBody>
      </p:sp>
      <p:sp>
        <p:nvSpPr>
          <p:cNvPr id="3" name="Marcador de contenido 2"/>
          <p:cNvSpPr>
            <a:spLocks noGrp="1"/>
          </p:cNvSpPr>
          <p:nvPr>
            <p:ph idx="1"/>
          </p:nvPr>
        </p:nvSpPr>
        <p:spPr>
          <a:xfrm>
            <a:off x="981844" y="1484784"/>
            <a:ext cx="10108683" cy="4208930"/>
          </a:xfrm>
        </p:spPr>
        <p:txBody>
          <a:bodyPr/>
          <a:lstStyle/>
          <a:p>
            <a:pPr marL="0" indent="0" algn="just">
              <a:spcAft>
                <a:spcPts val="0"/>
              </a:spcAft>
              <a:buNone/>
              <a:tabLst>
                <a:tab pos="2700020" algn="ctr"/>
                <a:tab pos="5400040" algn="r"/>
              </a:tabLst>
            </a:pPr>
            <a:r>
              <a:rPr lang="es-MX" b="1" dirty="0">
                <a:latin typeface="Arial"/>
                <a:ea typeface="Times New Roman"/>
                <a:cs typeface="Times New Roman"/>
              </a:rPr>
              <a:t> </a:t>
            </a:r>
            <a:endParaRPr lang="es-ES_tradnl" dirty="0">
              <a:latin typeface="Arial"/>
              <a:ea typeface="Times New Roman"/>
              <a:cs typeface="Times New Roman"/>
            </a:endParaRPr>
          </a:p>
          <a:p>
            <a:pPr algn="just">
              <a:spcAft>
                <a:spcPts val="0"/>
              </a:spcAft>
              <a:tabLst>
                <a:tab pos="2700020" algn="ctr"/>
                <a:tab pos="5400040" algn="r"/>
              </a:tabLst>
            </a:pPr>
            <a:r>
              <a:rPr lang="es-MX" dirty="0">
                <a:latin typeface="Arial"/>
                <a:ea typeface="Times New Roman"/>
                <a:cs typeface="Times New Roman"/>
              </a:rPr>
              <a:t>Evaluar los aspectos ergonómicos, tecnológicos, productivos y estéticos en un contexto determinado para proponer la manufactura de objetos o artefactos electrodomésticos que contribuyan al enriquecimiento de la cultura material.</a:t>
            </a:r>
            <a:endParaRPr lang="es-ES_tradnl" dirty="0">
              <a:latin typeface="Arial"/>
              <a:ea typeface="Times New Roman"/>
              <a:cs typeface="Times New Roman"/>
            </a:endParaRPr>
          </a:p>
          <a:p>
            <a:endParaRPr lang="es-ES" dirty="0"/>
          </a:p>
        </p:txBody>
      </p:sp>
    </p:spTree>
    <p:extLst>
      <p:ext uri="{BB962C8B-B14F-4D97-AF65-F5344CB8AC3E}">
        <p14:creationId xmlns:p14="http://schemas.microsoft.com/office/powerpoint/2010/main" val="3986514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solidFill>
                  <a:srgbClr val="000000"/>
                </a:solidFill>
              </a:rPr>
              <a:t>Competencias genéricas</a:t>
            </a:r>
            <a:endParaRPr lang="es-ES" dirty="0">
              <a:solidFill>
                <a:srgbClr val="000000"/>
              </a:solidFill>
            </a:endParaRPr>
          </a:p>
        </p:txBody>
      </p:sp>
      <p:sp>
        <p:nvSpPr>
          <p:cNvPr id="3" name="Marcador de contenido 2"/>
          <p:cNvSpPr>
            <a:spLocks noGrp="1"/>
          </p:cNvSpPr>
          <p:nvPr>
            <p:ph idx="1"/>
          </p:nvPr>
        </p:nvSpPr>
        <p:spPr/>
        <p:txBody>
          <a:bodyPr>
            <a:normAutofit/>
          </a:bodyPr>
          <a:lstStyle/>
          <a:p>
            <a:pPr algn="just">
              <a:spcAft>
                <a:spcPts val="0"/>
              </a:spcAft>
            </a:pPr>
            <a:r>
              <a:rPr lang="es-MX" b="1" u="sng" dirty="0">
                <a:latin typeface="Arial"/>
                <a:ea typeface="Times New Roman"/>
                <a:cs typeface="Arial"/>
              </a:rPr>
              <a:t>Competencias Desarrollo de proyectos</a:t>
            </a:r>
            <a:endParaRPr lang="es-ES_tradnl" dirty="0">
              <a:latin typeface="Arial"/>
              <a:ea typeface="Times New Roman"/>
              <a:cs typeface="Times New Roman"/>
            </a:endParaRPr>
          </a:p>
          <a:p>
            <a:pPr algn="just">
              <a:spcAft>
                <a:spcPts val="0"/>
              </a:spcAft>
            </a:pPr>
            <a:r>
              <a:rPr lang="es-MX" dirty="0">
                <a:latin typeface="Arial"/>
                <a:ea typeface="Times New Roman"/>
                <a:cs typeface="Arial"/>
              </a:rPr>
              <a:t>Vinculadas al conocimiento del espacio y tiempo, para planificar, estructurar y desarrollar proyectos de diseño sobre la base de métodos, metodologías, técnicas y procedimientos para la configuración de los objetos</a:t>
            </a:r>
            <a:r>
              <a:rPr lang="es-MX" dirty="0" smtClean="0">
                <a:latin typeface="Arial"/>
                <a:ea typeface="Times New Roman"/>
                <a:cs typeface="Arial"/>
              </a:rPr>
              <a:t>.</a:t>
            </a:r>
            <a:r>
              <a:rPr lang="es-MX" dirty="0">
                <a:latin typeface="Arial"/>
                <a:ea typeface="Times New Roman"/>
                <a:cs typeface="Arial"/>
              </a:rPr>
              <a:t> </a:t>
            </a:r>
            <a:endParaRPr lang="es-ES_tradnl" dirty="0">
              <a:latin typeface="Arial"/>
              <a:ea typeface="Times New Roman"/>
              <a:cs typeface="Times New Roman"/>
            </a:endParaRPr>
          </a:p>
          <a:p>
            <a:pPr algn="just">
              <a:spcAft>
                <a:spcPts val="0"/>
              </a:spcAft>
              <a:tabLst>
                <a:tab pos="2700020" algn="ctr"/>
                <a:tab pos="5400040" algn="r"/>
              </a:tabLst>
            </a:pPr>
            <a:r>
              <a:rPr lang="es-MX" b="1" u="sng" dirty="0">
                <a:latin typeface="Arial"/>
                <a:ea typeface="Times New Roman"/>
                <a:cs typeface="Arial"/>
              </a:rPr>
              <a:t>Subcompetencia  Proyectual</a:t>
            </a:r>
            <a:endParaRPr lang="es-ES_tradnl" dirty="0">
              <a:latin typeface="Arial"/>
              <a:ea typeface="Times New Roman"/>
              <a:cs typeface="Times New Roman"/>
            </a:endParaRPr>
          </a:p>
          <a:p>
            <a:pPr algn="just">
              <a:spcAft>
                <a:spcPts val="0"/>
              </a:spcAft>
              <a:tabLst>
                <a:tab pos="2700020" algn="ctr"/>
                <a:tab pos="5400040" algn="r"/>
              </a:tabLst>
            </a:pPr>
            <a:r>
              <a:rPr lang="es-MX" dirty="0">
                <a:latin typeface="Arial"/>
                <a:ea typeface="Times New Roman"/>
                <a:cs typeface="Arial"/>
              </a:rPr>
              <a:t>Elaborar y aplicar métodos, técnicas y procedimientos para la configuración de objetos.</a:t>
            </a:r>
            <a:endParaRPr lang="es-ES_tradnl" dirty="0">
              <a:latin typeface="Arial"/>
              <a:ea typeface="Times New Roman"/>
              <a:cs typeface="Times New Roman"/>
            </a:endParaRPr>
          </a:p>
          <a:p>
            <a:r>
              <a:rPr lang="es-ES" dirty="0">
                <a:latin typeface="Times New Roman"/>
                <a:ea typeface="Times New Roman"/>
              </a:rPr>
              <a:t>Configuración  de electrodomésticos, que contribuyan  al enriquecimiento de la cultura material.</a:t>
            </a:r>
            <a:r>
              <a:rPr lang="es-ES_tradnl" dirty="0"/>
              <a:t> </a:t>
            </a:r>
            <a:endParaRPr lang="es-ES" dirty="0"/>
          </a:p>
        </p:txBody>
      </p:sp>
    </p:spTree>
    <p:extLst>
      <p:ext uri="{BB962C8B-B14F-4D97-AF65-F5344CB8AC3E}">
        <p14:creationId xmlns:p14="http://schemas.microsoft.com/office/powerpoint/2010/main" val="2470015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01924" y="620688"/>
            <a:ext cx="9144001" cy="1219200"/>
          </a:xfrm>
        </p:spPr>
        <p:txBody>
          <a:bodyPr>
            <a:normAutofit fontScale="90000"/>
          </a:bodyPr>
          <a:lstStyle/>
          <a:p>
            <a:pPr lvl="0"/>
            <a:r>
              <a:rPr lang="es-MX" b="1" dirty="0">
                <a:solidFill>
                  <a:srgbClr val="000000"/>
                </a:solidFill>
                <a:latin typeface="Arial"/>
                <a:ea typeface="Times New Roman"/>
              </a:rPr>
              <a:t>ESTRUCTURA DE LA UNIDAD DE APRENDIZAJE</a:t>
            </a:r>
            <a:r>
              <a:rPr lang="es-ES_tradnl" dirty="0">
                <a:latin typeface="Times New Roman"/>
                <a:ea typeface="Times New Roman"/>
              </a:rPr>
              <a:t/>
            </a:r>
            <a:br>
              <a:rPr lang="es-ES_tradnl" dirty="0">
                <a:latin typeface="Times New Roman"/>
                <a:ea typeface="Times New Roman"/>
              </a:rPr>
            </a:br>
            <a:endParaRPr lang="es-ES" dirty="0"/>
          </a:p>
        </p:txBody>
      </p:sp>
      <p:sp>
        <p:nvSpPr>
          <p:cNvPr id="3" name="Marcador de contenido 2"/>
          <p:cNvSpPr>
            <a:spLocks noGrp="1"/>
          </p:cNvSpPr>
          <p:nvPr>
            <p:ph idx="1"/>
          </p:nvPr>
        </p:nvSpPr>
        <p:spPr>
          <a:xfrm>
            <a:off x="1053852" y="1916832"/>
            <a:ext cx="10108683" cy="4208930"/>
          </a:xfrm>
        </p:spPr>
        <p:txBody>
          <a:bodyPr>
            <a:normAutofit/>
          </a:bodyPr>
          <a:lstStyle/>
          <a:p>
            <a:pPr algn="just">
              <a:spcAft>
                <a:spcPts val="0"/>
              </a:spcAft>
            </a:pPr>
            <a:r>
              <a:rPr lang="es-ES" dirty="0" smtClean="0">
                <a:latin typeface="Arial"/>
                <a:ea typeface="Times New Roman"/>
              </a:rPr>
              <a:t>Debido a lo extenso de la unidad de aprendizaje (23 unidades) se decidió trabajar en la unidad 2, en donde se</a:t>
            </a:r>
            <a:r>
              <a:rPr lang="es-ES" dirty="0">
                <a:latin typeface="Arial"/>
                <a:ea typeface="Times New Roman"/>
              </a:rPr>
              <a:t> </a:t>
            </a:r>
            <a:r>
              <a:rPr lang="es-ES" dirty="0" smtClean="0">
                <a:latin typeface="Arial"/>
                <a:ea typeface="Times New Roman"/>
              </a:rPr>
              <a:t>comprenderá </a:t>
            </a:r>
            <a:r>
              <a:rPr lang="es-ES" dirty="0">
                <a:latin typeface="Arial"/>
                <a:ea typeface="Times New Roman"/>
              </a:rPr>
              <a:t>el concepto de electrodoméstico así como una taxonomía de los objetos con el propósito</a:t>
            </a:r>
            <a:r>
              <a:rPr lang="es-ES" dirty="0">
                <a:solidFill>
                  <a:srgbClr val="000000"/>
                </a:solidFill>
                <a:latin typeface="Arial"/>
                <a:ea typeface="Times New Roman"/>
              </a:rPr>
              <a:t> </a:t>
            </a:r>
            <a:r>
              <a:rPr lang="es-ES" dirty="0">
                <a:solidFill>
                  <a:srgbClr val="FFFFFF"/>
                </a:solidFill>
                <a:latin typeface="Arial"/>
                <a:ea typeface="Times New Roman"/>
              </a:rPr>
              <a:t>de  </a:t>
            </a:r>
            <a:r>
              <a:rPr lang="es-ES" dirty="0">
                <a:solidFill>
                  <a:srgbClr val="000000"/>
                </a:solidFill>
                <a:latin typeface="Arial"/>
                <a:ea typeface="Times New Roman"/>
              </a:rPr>
              <a:t>evaluar los contextos y requerimientos de los mismos</a:t>
            </a:r>
            <a:r>
              <a:rPr lang="es-ES" dirty="0">
                <a:solidFill>
                  <a:srgbClr val="FFFFFF"/>
                </a:solidFill>
                <a:latin typeface="Arial"/>
                <a:ea typeface="Times New Roman"/>
              </a:rPr>
              <a:t>. </a:t>
            </a:r>
            <a:r>
              <a:rPr lang="es-ES" dirty="0" smtClean="0">
                <a:solidFill>
                  <a:srgbClr val="FFFFFF"/>
                </a:solidFill>
                <a:latin typeface="Arial"/>
                <a:ea typeface="Times New Roman"/>
              </a:rPr>
              <a:t>Clasificación </a:t>
            </a:r>
            <a:r>
              <a:rPr lang="es-ES" dirty="0">
                <a:solidFill>
                  <a:srgbClr val="FFFFFF"/>
                </a:solidFill>
                <a:latin typeface="Arial"/>
                <a:ea typeface="Times New Roman"/>
              </a:rPr>
              <a:t>de acuerdo al uso de la energía:</a:t>
            </a:r>
            <a:endParaRPr lang="es-ES_tradnl" dirty="0">
              <a:solidFill>
                <a:srgbClr val="FFFFFF"/>
              </a:solidFill>
              <a:latin typeface="Times New Roman"/>
              <a:ea typeface="Times New Roman"/>
            </a:endParaRPr>
          </a:p>
          <a:p>
            <a:pPr algn="just">
              <a:spcAft>
                <a:spcPts val="0"/>
              </a:spcAft>
            </a:pPr>
            <a:r>
              <a:rPr lang="es-ES" dirty="0">
                <a:solidFill>
                  <a:srgbClr val="FFFFFF"/>
                </a:solidFill>
                <a:latin typeface="Arial"/>
                <a:ea typeface="Times New Roman"/>
              </a:rPr>
              <a:t>Uso de energía primaria</a:t>
            </a:r>
            <a:endParaRPr lang="es-ES_tradnl" dirty="0">
              <a:solidFill>
                <a:srgbClr val="FFFFFF"/>
              </a:solidFill>
              <a:latin typeface="Times New Roman"/>
              <a:ea typeface="Times New Roman"/>
            </a:endParaRPr>
          </a:p>
          <a:p>
            <a:pPr algn="just">
              <a:spcAft>
                <a:spcPts val="0"/>
              </a:spcAft>
            </a:pPr>
            <a:r>
              <a:rPr lang="es-ES" dirty="0">
                <a:solidFill>
                  <a:srgbClr val="FFFFFF"/>
                </a:solidFill>
                <a:latin typeface="Arial"/>
                <a:ea typeface="Times New Roman"/>
              </a:rPr>
              <a:t>Uso de energía para la transformación </a:t>
            </a:r>
            <a:endParaRPr lang="es-ES_tradnl" dirty="0">
              <a:solidFill>
                <a:srgbClr val="FFFFFF"/>
              </a:solidFill>
              <a:latin typeface="Times New Roman"/>
              <a:ea typeface="Times New Roman"/>
            </a:endParaRPr>
          </a:p>
          <a:p>
            <a:pPr algn="just">
              <a:spcAft>
                <a:spcPts val="0"/>
              </a:spcAft>
            </a:pPr>
            <a:r>
              <a:rPr lang="es-ES" dirty="0">
                <a:solidFill>
                  <a:srgbClr val="FFFFFF"/>
                </a:solidFill>
                <a:latin typeface="Arial"/>
                <a:ea typeface="Times New Roman"/>
              </a:rPr>
              <a:t>Clasificación de acuerdo al contexto. Línea blanca, línea </a:t>
            </a:r>
            <a:r>
              <a:rPr lang="es-ES" dirty="0" smtClean="0">
                <a:solidFill>
                  <a:srgbClr val="FFFFFF"/>
                </a:solidFill>
                <a:latin typeface="Arial"/>
                <a:ea typeface="Times New Roman"/>
              </a:rPr>
              <a:t>marrón, pequeños electrodomésticos.</a:t>
            </a:r>
            <a:endParaRPr lang="es-ES_tradnl" dirty="0">
              <a:solidFill>
                <a:srgbClr val="FFFFFF"/>
              </a:solidFill>
              <a:latin typeface="Times New Roman"/>
              <a:ea typeface="Times New Roman"/>
            </a:endParaRPr>
          </a:p>
          <a:p>
            <a:pPr marL="0" indent="0">
              <a:buNone/>
            </a:pPr>
            <a:endParaRPr lang="es-ES" dirty="0"/>
          </a:p>
        </p:txBody>
      </p:sp>
    </p:spTree>
    <p:extLst>
      <p:ext uri="{BB962C8B-B14F-4D97-AF65-F5344CB8AC3E}">
        <p14:creationId xmlns:p14="http://schemas.microsoft.com/office/powerpoint/2010/main" val="2858621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061964" y="1166842"/>
            <a:ext cx="8640960" cy="3416320"/>
          </a:xfrm>
          <a:prstGeom prst="rect">
            <a:avLst/>
          </a:prstGeom>
        </p:spPr>
        <p:txBody>
          <a:bodyPr wrap="square">
            <a:spAutoFit/>
          </a:bodyPr>
          <a:lstStyle/>
          <a:p>
            <a:pPr lvl="0"/>
            <a:r>
              <a:rPr lang="es-MX" dirty="0" smtClean="0"/>
              <a:t>UNIDAD 2-Definir </a:t>
            </a:r>
            <a:r>
              <a:rPr lang="es-MX" dirty="0"/>
              <a:t>y clasificar los electrodomésticos </a:t>
            </a:r>
            <a:endParaRPr lang="en-US" dirty="0"/>
          </a:p>
          <a:p>
            <a:r>
              <a:rPr lang="es-MX" dirty="0"/>
              <a:t> </a:t>
            </a:r>
            <a:endParaRPr lang="en-US" dirty="0"/>
          </a:p>
          <a:p>
            <a:pPr marL="742950" lvl="1" indent="-285750">
              <a:buFont typeface="Arial"/>
              <a:buChar char="•"/>
            </a:pPr>
            <a:r>
              <a:rPr lang="es-MX" dirty="0"/>
              <a:t>Establecer definiciones de electrodoméstico de acuerdo al tipo de línea: línea blanca, línea </a:t>
            </a:r>
            <a:r>
              <a:rPr lang="es-MX" dirty="0" smtClean="0"/>
              <a:t>marrón.</a:t>
            </a:r>
            <a:endParaRPr lang="en-US" dirty="0"/>
          </a:p>
          <a:p>
            <a:pPr marL="742950" lvl="1" indent="-285750">
              <a:buFont typeface="Arial"/>
              <a:buChar char="•"/>
            </a:pPr>
            <a:r>
              <a:rPr lang="es-MX" dirty="0" smtClean="0"/>
              <a:t>Los </a:t>
            </a:r>
            <a:r>
              <a:rPr lang="es-MX" dirty="0"/>
              <a:t>electrodoméstico respecto a su función y empleo de </a:t>
            </a:r>
            <a:r>
              <a:rPr lang="es-MX" dirty="0" smtClean="0"/>
              <a:t>energía.</a:t>
            </a:r>
            <a:endParaRPr lang="en-US" dirty="0"/>
          </a:p>
          <a:p>
            <a:pPr marL="742950" lvl="1" indent="-285750">
              <a:buFont typeface="Arial"/>
              <a:buChar char="•"/>
            </a:pPr>
            <a:r>
              <a:rPr lang="es-MX" dirty="0" smtClean="0">
                <a:solidFill>
                  <a:srgbClr val="000000"/>
                </a:solidFill>
              </a:rPr>
              <a:t>Los </a:t>
            </a:r>
            <a:r>
              <a:rPr lang="es-MX" dirty="0">
                <a:solidFill>
                  <a:srgbClr val="000000"/>
                </a:solidFill>
              </a:rPr>
              <a:t>electrodomésticos respecto al </a:t>
            </a:r>
            <a:r>
              <a:rPr lang="es-MX" dirty="0" smtClean="0">
                <a:solidFill>
                  <a:srgbClr val="000000"/>
                </a:solidFill>
              </a:rPr>
              <a:t>contexto.</a:t>
            </a:r>
            <a:endParaRPr lang="en-US" dirty="0">
              <a:solidFill>
                <a:srgbClr val="000000"/>
              </a:solidFill>
            </a:endParaRPr>
          </a:p>
          <a:p>
            <a:pPr marL="742950" lvl="1" indent="-285750">
              <a:buFont typeface="Arial"/>
              <a:buChar char="•"/>
            </a:pPr>
            <a:r>
              <a:rPr lang="es-MX" dirty="0" smtClean="0"/>
              <a:t>Los </a:t>
            </a:r>
            <a:r>
              <a:rPr lang="es-MX" dirty="0"/>
              <a:t>electrodomésticos respecto a su </a:t>
            </a:r>
            <a:r>
              <a:rPr lang="es-MX" dirty="0" smtClean="0"/>
              <a:t>manufactura.</a:t>
            </a:r>
            <a:endParaRPr lang="en-US" dirty="0"/>
          </a:p>
          <a:p>
            <a:pPr marL="742950" lvl="1" indent="-285750">
              <a:buFont typeface="Arial"/>
              <a:buChar char="•"/>
            </a:pPr>
            <a:r>
              <a:rPr lang="es-MX" dirty="0" smtClean="0"/>
              <a:t>Viabilidad </a:t>
            </a:r>
            <a:r>
              <a:rPr lang="es-MX" dirty="0"/>
              <a:t>mercadológica de los </a:t>
            </a:r>
            <a:r>
              <a:rPr lang="es-MX" dirty="0" smtClean="0"/>
              <a:t>electrodomésticos.</a:t>
            </a:r>
            <a:endParaRPr lang="en-US" dirty="0"/>
          </a:p>
          <a:p>
            <a:pPr marL="742950" lvl="1" indent="-285750">
              <a:buFont typeface="Arial"/>
              <a:buChar char="•"/>
            </a:pPr>
            <a:r>
              <a:rPr lang="es-MX" dirty="0" smtClean="0"/>
              <a:t>Variables </a:t>
            </a:r>
            <a:r>
              <a:rPr lang="es-MX" dirty="0"/>
              <a:t>sustentables, ergonómicas, estéticas, tecnológicas y </a:t>
            </a:r>
            <a:r>
              <a:rPr lang="es-MX" dirty="0" smtClean="0"/>
              <a:t>mercadológicas.</a:t>
            </a:r>
            <a:endParaRPr lang="en-US" dirty="0"/>
          </a:p>
          <a:p>
            <a:pPr marL="742950" lvl="1" indent="-285750">
              <a:buFont typeface="Arial"/>
              <a:buChar char="•"/>
            </a:pPr>
            <a:r>
              <a:rPr lang="es-MX" dirty="0" smtClean="0"/>
              <a:t>Características </a:t>
            </a:r>
            <a:r>
              <a:rPr lang="es-MX" dirty="0"/>
              <a:t>esenciales en la evolución del electrodoméstico de producción </a:t>
            </a:r>
            <a:r>
              <a:rPr lang="es-MX" dirty="0" smtClean="0"/>
              <a:t>vigente. </a:t>
            </a:r>
            <a:endParaRPr lang="en-US" dirty="0"/>
          </a:p>
        </p:txBody>
      </p:sp>
    </p:spTree>
    <p:extLst>
      <p:ext uri="{BB962C8B-B14F-4D97-AF65-F5344CB8AC3E}">
        <p14:creationId xmlns:p14="http://schemas.microsoft.com/office/powerpoint/2010/main" val="392475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p:cNvGraphicFramePr>
            <a:graphicFrameLocks noChangeAspect="1"/>
          </p:cNvGraphicFramePr>
          <p:nvPr>
            <p:extLst>
              <p:ext uri="{D42A27DB-BD31-4B8C-83A1-F6EECF244321}">
                <p14:modId xmlns:p14="http://schemas.microsoft.com/office/powerpoint/2010/main" val="290659332"/>
              </p:ext>
            </p:extLst>
          </p:nvPr>
        </p:nvGraphicFramePr>
        <p:xfrm>
          <a:off x="477788" y="1052736"/>
          <a:ext cx="10418831" cy="4353272"/>
        </p:xfrm>
        <a:graphic>
          <a:graphicData uri="http://schemas.openxmlformats.org/presentationml/2006/ole">
            <mc:AlternateContent xmlns:mc="http://schemas.openxmlformats.org/markup-compatibility/2006">
              <mc:Choice xmlns:v="urn:schemas-microsoft-com:vml" Requires="v">
                <p:oleObj spid="_x0000_s2075" name="Documento" r:id="rId3" imgW="9118600" imgH="3810000" progId="Word.Document.12">
                  <p:link updateAutomatic="1"/>
                </p:oleObj>
              </mc:Choice>
              <mc:Fallback>
                <p:oleObj name="Documento" r:id="rId3" imgW="9118600" imgH="3810000" progId="Word.Document.12">
                  <p:link updateAutomatic="1"/>
                  <p:pic>
                    <p:nvPicPr>
                      <p:cNvPr id="0" name=""/>
                      <p:cNvPicPr/>
                      <p:nvPr/>
                    </p:nvPicPr>
                    <p:blipFill>
                      <a:blip r:embed="rId4"/>
                      <a:stretch>
                        <a:fillRect/>
                      </a:stretch>
                    </p:blipFill>
                    <p:spPr>
                      <a:xfrm>
                        <a:off x="477788" y="1052736"/>
                        <a:ext cx="10418831" cy="4353272"/>
                      </a:xfrm>
                      <a:prstGeom prst="rect">
                        <a:avLst/>
                      </a:prstGeom>
                    </p:spPr>
                  </p:pic>
                </p:oleObj>
              </mc:Fallback>
            </mc:AlternateContent>
          </a:graphicData>
        </a:graphic>
      </p:graphicFrame>
    </p:spTree>
    <p:extLst>
      <p:ext uri="{BB962C8B-B14F-4D97-AF65-F5344CB8AC3E}">
        <p14:creationId xmlns:p14="http://schemas.microsoft.com/office/powerpoint/2010/main" val="3675752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Revolución">
  <a:themeElements>
    <a:clrScheme name="Revolució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ción">
      <a:majorFont>
        <a:latin typeface="Trebuchet MS"/>
        <a:ea typeface=""/>
        <a:cs typeface=""/>
        <a:font script="Jpan" typeface="ＭＳ ゴシック"/>
      </a:majorFont>
      <a:minorFont>
        <a:latin typeface="Trebuchet MS"/>
        <a:ea typeface=""/>
        <a:cs typeface=""/>
        <a:font script="Jpan" typeface="ＭＳ ゴシック"/>
      </a:minorFont>
    </a:fontScheme>
    <a:fmtScheme name="Revolució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cean Waves">
      <a:dk1>
        <a:sysClr val="windowText" lastClr="000000"/>
      </a:dk1>
      <a:lt1>
        <a:sysClr val="window" lastClr="FFFFFF"/>
      </a:lt1>
      <a:dk2>
        <a:srgbClr val="134251"/>
      </a:dk2>
      <a:lt2>
        <a:srgbClr val="83BEC0"/>
      </a:lt2>
      <a:accent1>
        <a:srgbClr val="339C9F"/>
      </a:accent1>
      <a:accent2>
        <a:srgbClr val="E68010"/>
      </a:accent2>
      <a:accent3>
        <a:srgbClr val="8EB414"/>
      </a:accent3>
      <a:accent4>
        <a:srgbClr val="0CB89B"/>
      </a:accent4>
      <a:accent5>
        <a:srgbClr val="ECB720"/>
      </a:accent5>
      <a:accent6>
        <a:srgbClr val="319762"/>
      </a:accent6>
      <a:hlink>
        <a:srgbClr val="E68010"/>
      </a:hlink>
      <a:folHlink>
        <a:srgbClr val="339C9F"/>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Ocean Waves">
      <a:dk1>
        <a:sysClr val="windowText" lastClr="000000"/>
      </a:dk1>
      <a:lt1>
        <a:sysClr val="window" lastClr="FFFFFF"/>
      </a:lt1>
      <a:dk2>
        <a:srgbClr val="134251"/>
      </a:dk2>
      <a:lt2>
        <a:srgbClr val="83BEC0"/>
      </a:lt2>
      <a:accent1>
        <a:srgbClr val="339C9F"/>
      </a:accent1>
      <a:accent2>
        <a:srgbClr val="E68010"/>
      </a:accent2>
      <a:accent3>
        <a:srgbClr val="8EB414"/>
      </a:accent3>
      <a:accent4>
        <a:srgbClr val="0CB89B"/>
      </a:accent4>
      <a:accent5>
        <a:srgbClr val="ECB720"/>
      </a:accent5>
      <a:accent6>
        <a:srgbClr val="319762"/>
      </a:accent6>
      <a:hlink>
        <a:srgbClr val="E68010"/>
      </a:hlink>
      <a:folHlink>
        <a:srgbClr val="339C9F"/>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6E5D940B-4F8D-4CC4-9A97-C00F7BCD09F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Revolución.thmx</Template>
  <TotalTime>0</TotalTime>
  <Words>1343</Words>
  <Application>Microsoft Macintosh PowerPoint</Application>
  <PresentationFormat>Personalizado</PresentationFormat>
  <Paragraphs>112</Paragraphs>
  <Slides>35</Slides>
  <Notes>0</Notes>
  <HiddenSlides>0</HiddenSlides>
  <MMClips>0</MMClips>
  <ScaleCrop>false</ScaleCrop>
  <HeadingPairs>
    <vt:vector size="6" baseType="variant">
      <vt:variant>
        <vt:lpstr>Tema</vt:lpstr>
      </vt:variant>
      <vt:variant>
        <vt:i4>1</vt:i4>
      </vt:variant>
      <vt:variant>
        <vt:lpstr>Vínculos</vt:lpstr>
      </vt:variant>
      <vt:variant>
        <vt:i4>2</vt:i4>
      </vt:variant>
      <vt:variant>
        <vt:lpstr>Títulos de diapositiva</vt:lpstr>
      </vt:variant>
      <vt:variant>
        <vt:i4>35</vt:i4>
      </vt:variant>
    </vt:vector>
  </HeadingPairs>
  <TitlesOfParts>
    <vt:vector size="38" baseType="lpstr">
      <vt:lpstr>Revolución</vt:lpstr>
      <vt:lpstr>DISCO:Users:Administrador:Desktop:carta%20terminacio%CC%81n%20cesar.doc!OLE_LINK1</vt:lpstr>
      <vt:lpstr>\\localhost\Users\g3r50n\Desktop\secme 2018-B\Macintosh HD:Users:g3r50n:Desktop:secme 2018-B:DISEñO_DE_ELECTRODOMESTICOS_(2010).doc!OLE_LINK2</vt:lpstr>
      <vt:lpstr> DISEÑO DE ELECTRODOMÉSTICOS </vt:lpstr>
      <vt:lpstr>El Diseño Escandinavo y su importancia en el desarrollo de productos</vt:lpstr>
      <vt:lpstr>Presentación de PowerPoint</vt:lpstr>
      <vt:lpstr>Presentación de la Unidad de aprendizaje</vt:lpstr>
      <vt:lpstr>Propósito de la Unidad de Aprendizaje</vt:lpstr>
      <vt:lpstr>Competencias genéricas</vt:lpstr>
      <vt:lpstr>ESTRUCTURA DE LA UNIDAD DE APRENDIZAJE </vt:lpstr>
      <vt:lpstr>Presentación de PowerPoint</vt:lpstr>
      <vt:lpstr>Presentación de PowerPoint</vt:lpstr>
      <vt:lpstr>SECUENCIA DIDÁCTICA GENERAL DE LA UNIDAD DE APRENDIZAJE (EN GENERAL).</vt:lpstr>
      <vt:lpstr>GUIÓN EXPLICATIVO</vt:lpstr>
      <vt:lpstr>CONTEXTO</vt:lpstr>
      <vt:lpstr>INTRODUCCIÓN</vt:lpstr>
      <vt:lpstr>Presentación de PowerPoint</vt:lpstr>
      <vt:lpstr>Presentación de PowerPoint</vt:lpstr>
      <vt:lpstr>COMO CASO IMPORTANTE A COMENTAR ESTA EL DE LA EMPRESA KENWOOD, QUIENES CON SU BATIDORA  “KMIX” REDEFINIERON EL VALOR DEL PRODUCTO, TENIENDO EN CUENTA Y CONSERVANDO EL ESPIRITU DE LA MARCA. LOGRANDO TRANSMITIR CUALIDADES DE TIPO INTANGIBLE HACIA SUS CLIENTES.</vt:lpstr>
      <vt:lpstr>KENWOOD EN ESTE DISEÑO EXITOSO DE BATIDORA SE BASÓ EN EL DENOMINADO “LUJO NUEVO”, QUE SE REFLEJA EN CUALIDADES INTANGIBLES, COMO LA MAGIA Y EXPERIENCIA DE LA MARCA, LOGRANDO UNA EXPERIENCIA ÚNICA EN SU DISEÑO.</vt:lpstr>
      <vt:lpstr>Presentación de PowerPoint</vt:lpstr>
      <vt:lpstr>Como se comento anteriormente, para el análisis de este material, se utilizará el caso de estudio de la empresa ASKO, empresa de Vanguardia en lo referente al Diseño Escandinavo (por lo tanto todas las imágenes fueron tomadas y citadas de su sitio oficial: http://www.askona.com.</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         BIBLIOGRAFÍA</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2015-09-22T02:46:01Z</dcterms:created>
  <dcterms:modified xsi:type="dcterms:W3CDTF">2018-09-25T15:00:21Z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TC029010259991</vt:lpwstr>
  </property>
</Properties>
</file>